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11.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12.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13.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14.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15.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17.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19.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20.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21.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22.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23.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24.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notesSlides/notesSlide25.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26.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notesSlides/notesSlide27.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notesSlides/notesSlide28.xml" ContentType="application/vnd.openxmlformats-officedocument.presentationml.notesSlide+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notesSlides/notesSlide29.xml" ContentType="application/vnd.openxmlformats-officedocument.presentationml.notesSlide+xml"/>
  <Override PartName="/ppt/tags/tag59.xml" ContentType="application/vnd.openxmlformats-officedocument.presentationml.tags+xml"/>
  <Override PartName="/ppt/tags/tag60.xml" ContentType="application/vnd.openxmlformats-officedocument.presentationml.tags+xml"/>
  <Override PartName="/ppt/notesSlides/notesSlide30.xml" ContentType="application/vnd.openxmlformats-officedocument.presentationml.notesSlide+xml"/>
  <Override PartName="/ppt/tags/tag61.xml" ContentType="application/vnd.openxmlformats-officedocument.presentationml.tags+xml"/>
  <Override PartName="/ppt/tags/tag62.xml" ContentType="application/vnd.openxmlformats-officedocument.presentationml.tags+xml"/>
  <Override PartName="/ppt/notesSlides/notesSlide31.xml" ContentType="application/vnd.openxmlformats-officedocument.presentationml.notesSlide+xml"/>
  <Override PartName="/ppt/tags/tag63.xml" ContentType="application/vnd.openxmlformats-officedocument.presentationml.tags+xml"/>
  <Override PartName="/ppt/tags/tag64.xml" ContentType="application/vnd.openxmlformats-officedocument.presentationml.tags+xml"/>
  <Override PartName="/ppt/notesSlides/notesSlide32.xml" ContentType="application/vnd.openxmlformats-officedocument.presentationml.notesSlide+xml"/>
  <Override PartName="/ppt/tags/tag65.xml" ContentType="application/vnd.openxmlformats-officedocument.presentationml.tags+xml"/>
  <Override PartName="/ppt/tags/tag6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257" r:id="rId3"/>
    <p:sldId id="301" r:id="rId4"/>
    <p:sldId id="260" r:id="rId5"/>
    <p:sldId id="261" r:id="rId6"/>
    <p:sldId id="262" r:id="rId7"/>
    <p:sldId id="263" r:id="rId8"/>
    <p:sldId id="264" r:id="rId9"/>
    <p:sldId id="302" r:id="rId10"/>
    <p:sldId id="303" r:id="rId11"/>
    <p:sldId id="265" r:id="rId12"/>
    <p:sldId id="266" r:id="rId13"/>
    <p:sldId id="304" r:id="rId14"/>
    <p:sldId id="305" r:id="rId15"/>
    <p:sldId id="267" r:id="rId16"/>
    <p:sldId id="308" r:id="rId17"/>
    <p:sldId id="269" r:id="rId18"/>
    <p:sldId id="309" r:id="rId19"/>
    <p:sldId id="310" r:id="rId20"/>
    <p:sldId id="311" r:id="rId21"/>
    <p:sldId id="312" r:id="rId22"/>
    <p:sldId id="313" r:id="rId23"/>
    <p:sldId id="316" r:id="rId24"/>
    <p:sldId id="317" r:id="rId25"/>
    <p:sldId id="276" r:id="rId26"/>
    <p:sldId id="277" r:id="rId27"/>
    <p:sldId id="320" r:id="rId28"/>
    <p:sldId id="321" r:id="rId29"/>
    <p:sldId id="279" r:id="rId30"/>
    <p:sldId id="323" r:id="rId31"/>
    <p:sldId id="324" r:id="rId32"/>
    <p:sldId id="280" r:id="rId33"/>
    <p:sldId id="281" r:id="rId34"/>
    <p:sldId id="287" r:id="rId35"/>
    <p:sldId id="289" r:id="rId36"/>
    <p:sldId id="290" r:id="rId37"/>
    <p:sldId id="291" r:id="rId38"/>
    <p:sldId id="292" r:id="rId39"/>
    <p:sldId id="293" r:id="rId40"/>
    <p:sldId id="294" r:id="rId41"/>
    <p:sldId id="295" r:id="rId42"/>
    <p:sldId id="296" r:id="rId43"/>
    <p:sldId id="297" r:id="rId44"/>
    <p:sldId id="299" r:id="rId45"/>
    <p:sldId id="300"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626" autoAdjust="0"/>
  </p:normalViewPr>
  <p:slideViewPr>
    <p:cSldViewPr>
      <p:cViewPr varScale="1">
        <p:scale>
          <a:sx n="53" d="100"/>
          <a:sy n="53" d="100"/>
        </p:scale>
        <p:origin x="-40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4B433C-07B6-4DA6-8C02-4AF806DC65BB}" type="datetimeFigureOut">
              <a:rPr lang="en-US" smtClean="0"/>
              <a:t>4/18/2013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FB6439-5065-4269-A8E4-72F8EDCCF69E}" type="slidenum">
              <a:rPr lang="en-US" smtClean="0"/>
              <a:t>‹#›</a:t>
            </a:fld>
            <a:endParaRPr lang="en-US"/>
          </a:p>
        </p:txBody>
      </p:sp>
    </p:spTree>
    <p:extLst>
      <p:ext uri="{BB962C8B-B14F-4D97-AF65-F5344CB8AC3E}">
        <p14:creationId xmlns:p14="http://schemas.microsoft.com/office/powerpoint/2010/main" val="2238809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0530" name="Rectangle 2"/>
          <p:cNvSpPr>
            <a:spLocks noGrp="1" noRot="1" noChangeAspect="1" noChangeArrowheads="1" noTextEdit="1"/>
          </p:cNvSpPr>
          <p:nvPr>
            <p:ph type="sldImg"/>
          </p:nvPr>
        </p:nvSpPr>
        <p:spPr bwMode="auto">
          <a:xfrm>
            <a:off x="1139364" y="673918"/>
            <a:ext cx="4591743" cy="3454017"/>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270531" name="Rectangle 3"/>
          <p:cNvSpPr>
            <a:spLocks noGrp="1" noChangeArrowheads="1"/>
          </p:cNvSpPr>
          <p:nvPr>
            <p:ph type="body" idx="1"/>
          </p:nvPr>
        </p:nvSpPr>
        <p:spPr bwMode="auto">
          <a:xfrm>
            <a:off x="896145" y="4353095"/>
            <a:ext cx="181542" cy="27540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9855" tIns="44928" rIns="89855" bIns="44928">
            <a:spAutoFit/>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The University of Adelaide, School of Computer Science</a:t>
            </a:r>
          </a:p>
        </p:txBody>
      </p:sp>
      <p:sp>
        <p:nvSpPr>
          <p:cNvPr id="5" name="Rectangle 3"/>
          <p:cNvSpPr>
            <a:spLocks noGrp="1" noChangeArrowheads="1"/>
          </p:cNvSpPr>
          <p:nvPr>
            <p:ph type="dt" idx="1"/>
          </p:nvPr>
        </p:nvSpPr>
        <p:spPr>
          <a:ln/>
        </p:spPr>
        <p:txBody>
          <a:bodyPr/>
          <a:lstStyle/>
          <a:p>
            <a:fld id="{5EF22F6E-5211-4BB6-8D85-DA8CABF2D85A}" type="datetime3">
              <a:rPr lang="en-US"/>
              <a:pPr/>
              <a:t>18 April 2013</a:t>
            </a:fld>
            <a:endParaRPr lang="en-US"/>
          </a:p>
        </p:txBody>
      </p:sp>
      <p:sp>
        <p:nvSpPr>
          <p:cNvPr id="6" name="Rectangle 6"/>
          <p:cNvSpPr>
            <a:spLocks noGrp="1" noChangeArrowheads="1"/>
          </p:cNvSpPr>
          <p:nvPr>
            <p:ph type="ftr" sz="quarter" idx="4"/>
          </p:nvPr>
        </p:nvSpPr>
        <p:spPr>
          <a:ln/>
        </p:spPr>
        <p:txBody>
          <a:bodyPr/>
          <a:lstStyle/>
          <a:p>
            <a:r>
              <a:rPr lang="en-US"/>
              <a:t>Chapter 2 — Instructions: Language of the Computer</a:t>
            </a:r>
          </a:p>
        </p:txBody>
      </p:sp>
      <p:sp>
        <p:nvSpPr>
          <p:cNvPr id="7" name="Rectangle 7"/>
          <p:cNvSpPr>
            <a:spLocks noGrp="1" noChangeArrowheads="1"/>
          </p:cNvSpPr>
          <p:nvPr>
            <p:ph type="sldNum" sz="quarter" idx="5"/>
          </p:nvPr>
        </p:nvSpPr>
        <p:spPr>
          <a:ln/>
        </p:spPr>
        <p:txBody>
          <a:bodyPr/>
          <a:lstStyle/>
          <a:p>
            <a:fld id="{F4AD3334-59F5-44F0-91AD-B62AA51B1015}" type="slidenum">
              <a:rPr lang="en-US"/>
              <a:pPr/>
              <a:t>17</a:t>
            </a:fld>
            <a:endParaRPr lang="en-US"/>
          </a:p>
        </p:txBody>
      </p:sp>
      <p:sp>
        <p:nvSpPr>
          <p:cNvPr id="451586" name="Rectangle 2"/>
          <p:cNvSpPr>
            <a:spLocks noGrp="1" noRot="1" noChangeAspect="1" noChangeArrowheads="1" noTextEdit="1"/>
          </p:cNvSpPr>
          <p:nvPr>
            <p:ph type="sldImg"/>
          </p:nvPr>
        </p:nvSpPr>
        <p:spPr>
          <a:ln/>
        </p:spPr>
      </p:sp>
      <p:sp>
        <p:nvSpPr>
          <p:cNvPr id="451587" name="Rectangle 3"/>
          <p:cNvSpPr>
            <a:spLocks noGrp="1" noChangeArrowheads="1"/>
          </p:cNvSpPr>
          <p:nvPr>
            <p:ph type="body" idx="1"/>
          </p:nvPr>
        </p:nvSpPr>
        <p:spPr/>
        <p:txBody>
          <a:bodyPr/>
          <a:lstStyle/>
          <a:p>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LL just like LW</a:t>
            </a:r>
          </a:p>
          <a:p>
            <a:r>
              <a:rPr lang="en-US" dirty="0" smtClean="0"/>
              <a:t>SC jus like SW, but overwrites</a:t>
            </a:r>
            <a:r>
              <a:rPr lang="en-US" baseline="0" dirty="0" smtClean="0"/>
              <a:t> </a:t>
            </a:r>
            <a:r>
              <a:rPr lang="en-US" baseline="0" dirty="0" err="1" smtClean="0"/>
              <a:t>src</a:t>
            </a:r>
            <a:r>
              <a:rPr lang="en-US" baseline="0" dirty="0" smtClean="0"/>
              <a:t> register with 1 “success” or 0 “fail”</a:t>
            </a:r>
            <a:endParaRPr lang="en-US" dirty="0"/>
          </a:p>
        </p:txBody>
      </p:sp>
      <p:sp>
        <p:nvSpPr>
          <p:cNvPr id="4" name="Slide Number Placeholder 3"/>
          <p:cNvSpPr>
            <a:spLocks noGrp="1"/>
          </p:cNvSpPr>
          <p:nvPr>
            <p:ph type="sldNum" sz="quarter" idx="10"/>
          </p:nvPr>
        </p:nvSpPr>
        <p:spPr/>
        <p:txBody>
          <a:bodyPr/>
          <a:lstStyle/>
          <a:p>
            <a:fld id="{66567945-E7BC-4572-A0F0-E38AA3AAAEF1}" type="slidenum">
              <a:rPr lang="en-US" smtClean="0"/>
              <a:pPr/>
              <a:t>18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LL just like LW</a:t>
            </a:r>
          </a:p>
          <a:p>
            <a:r>
              <a:rPr lang="en-US" dirty="0" smtClean="0"/>
              <a:t>SC jus like SW, but overwrites</a:t>
            </a:r>
            <a:r>
              <a:rPr lang="en-US" baseline="0" dirty="0" smtClean="0"/>
              <a:t> </a:t>
            </a:r>
            <a:r>
              <a:rPr lang="en-US" baseline="0" dirty="0" err="1" smtClean="0"/>
              <a:t>src</a:t>
            </a:r>
            <a:r>
              <a:rPr lang="en-US" baseline="0" dirty="0" smtClean="0"/>
              <a:t> register with 1 “success” or 0 “fail”</a:t>
            </a:r>
            <a:endParaRPr lang="en-US" dirty="0"/>
          </a:p>
        </p:txBody>
      </p:sp>
      <p:sp>
        <p:nvSpPr>
          <p:cNvPr id="4" name="Slide Number Placeholder 3"/>
          <p:cNvSpPr>
            <a:spLocks noGrp="1"/>
          </p:cNvSpPr>
          <p:nvPr>
            <p:ph type="sldNum" sz="quarter" idx="10"/>
          </p:nvPr>
        </p:nvSpPr>
        <p:spPr/>
        <p:txBody>
          <a:bodyPr/>
          <a:lstStyle/>
          <a:p>
            <a:fld id="{66567945-E7BC-4572-A0F0-E38AA3AAAEF1}" type="slidenum">
              <a:rPr lang="en-US" smtClean="0"/>
              <a:pPr/>
              <a:t>19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LL just like LW</a:t>
            </a:r>
          </a:p>
          <a:p>
            <a:r>
              <a:rPr lang="en-US" dirty="0" smtClean="0"/>
              <a:t>SC jus like SW, but overwrites</a:t>
            </a:r>
            <a:r>
              <a:rPr lang="en-US" baseline="0" dirty="0" smtClean="0"/>
              <a:t> </a:t>
            </a:r>
            <a:r>
              <a:rPr lang="en-US" baseline="0" dirty="0" err="1" smtClean="0"/>
              <a:t>src</a:t>
            </a:r>
            <a:r>
              <a:rPr lang="en-US" baseline="0" dirty="0" smtClean="0"/>
              <a:t> register with 1 “success” or 0 “fail”</a:t>
            </a:r>
            <a:endParaRPr lang="en-US" dirty="0"/>
          </a:p>
        </p:txBody>
      </p:sp>
      <p:sp>
        <p:nvSpPr>
          <p:cNvPr id="4" name="Slide Number Placeholder 3"/>
          <p:cNvSpPr>
            <a:spLocks noGrp="1"/>
          </p:cNvSpPr>
          <p:nvPr>
            <p:ph type="sldNum" sz="quarter" idx="10"/>
          </p:nvPr>
        </p:nvSpPr>
        <p:spPr/>
        <p:txBody>
          <a:bodyPr/>
          <a:lstStyle/>
          <a:p>
            <a:fld id="{66567945-E7BC-4572-A0F0-E38AA3AAAEF1}" type="slidenum">
              <a:rPr lang="en-US" smtClean="0"/>
              <a:pPr/>
              <a:t>20</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LL just like LW</a:t>
            </a:r>
          </a:p>
          <a:p>
            <a:r>
              <a:rPr lang="en-US" dirty="0" smtClean="0"/>
              <a:t>SC jus like SW, but overwrites</a:t>
            </a:r>
            <a:r>
              <a:rPr lang="en-US" baseline="0" dirty="0" smtClean="0"/>
              <a:t> </a:t>
            </a:r>
            <a:r>
              <a:rPr lang="en-US" baseline="0" dirty="0" err="1" smtClean="0"/>
              <a:t>src</a:t>
            </a:r>
            <a:r>
              <a:rPr lang="en-US" baseline="0" dirty="0" smtClean="0"/>
              <a:t> register with 1 “success” or 0 “fail”</a:t>
            </a:r>
            <a:endParaRPr lang="en-US" dirty="0"/>
          </a:p>
        </p:txBody>
      </p:sp>
      <p:sp>
        <p:nvSpPr>
          <p:cNvPr id="4" name="Slide Number Placeholder 3"/>
          <p:cNvSpPr>
            <a:spLocks noGrp="1"/>
          </p:cNvSpPr>
          <p:nvPr>
            <p:ph type="sldNum" sz="quarter" idx="10"/>
          </p:nvPr>
        </p:nvSpPr>
        <p:spPr/>
        <p:txBody>
          <a:bodyPr/>
          <a:lstStyle/>
          <a:p>
            <a:fld id="{66567945-E7BC-4572-A0F0-E38AA3AAAEF1}" type="slidenum">
              <a:rPr lang="en-US" smtClean="0"/>
              <a:pPr/>
              <a:t>21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LL just like LW</a:t>
            </a:r>
          </a:p>
          <a:p>
            <a:r>
              <a:rPr lang="en-US" dirty="0" smtClean="0"/>
              <a:t>SC jus like SW, but overwrites</a:t>
            </a:r>
            <a:r>
              <a:rPr lang="en-US" baseline="0" dirty="0" smtClean="0"/>
              <a:t> </a:t>
            </a:r>
            <a:r>
              <a:rPr lang="en-US" baseline="0" dirty="0" err="1" smtClean="0"/>
              <a:t>src</a:t>
            </a:r>
            <a:r>
              <a:rPr lang="en-US" baseline="0" dirty="0" smtClean="0"/>
              <a:t> register with 1 “success” or 0 “fail”</a:t>
            </a:r>
            <a:endParaRPr lang="en-US" dirty="0"/>
          </a:p>
        </p:txBody>
      </p:sp>
      <p:sp>
        <p:nvSpPr>
          <p:cNvPr id="4" name="Slide Number Placeholder 3"/>
          <p:cNvSpPr>
            <a:spLocks noGrp="1"/>
          </p:cNvSpPr>
          <p:nvPr>
            <p:ph type="sldNum" sz="quarter" idx="10"/>
          </p:nvPr>
        </p:nvSpPr>
        <p:spPr/>
        <p:txBody>
          <a:bodyPr/>
          <a:lstStyle/>
          <a:p>
            <a:fld id="{66567945-E7BC-4572-A0F0-E38AA3AAAEF1}" type="slidenum">
              <a:rPr lang="en-US" smtClean="0"/>
              <a:pPr/>
              <a:t>22</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LL just like LW</a:t>
            </a:r>
          </a:p>
          <a:p>
            <a:r>
              <a:rPr lang="en-US" dirty="0" smtClean="0"/>
              <a:t>SC jus like SW, but overwrites</a:t>
            </a:r>
            <a:r>
              <a:rPr lang="en-US" baseline="0" dirty="0" smtClean="0"/>
              <a:t> </a:t>
            </a:r>
            <a:r>
              <a:rPr lang="en-US" baseline="0" dirty="0" err="1" smtClean="0"/>
              <a:t>src</a:t>
            </a:r>
            <a:r>
              <a:rPr lang="en-US" baseline="0" dirty="0" smtClean="0"/>
              <a:t> register with 1 “success” or 0 “fail”</a:t>
            </a:r>
            <a:endParaRPr lang="en-US" dirty="0"/>
          </a:p>
        </p:txBody>
      </p:sp>
      <p:sp>
        <p:nvSpPr>
          <p:cNvPr id="4" name="Slide Number Placeholder 3"/>
          <p:cNvSpPr>
            <a:spLocks noGrp="1"/>
          </p:cNvSpPr>
          <p:nvPr>
            <p:ph type="sldNum" sz="quarter" idx="10"/>
          </p:nvPr>
        </p:nvSpPr>
        <p:spPr/>
        <p:txBody>
          <a:bodyPr/>
          <a:lstStyle/>
          <a:p>
            <a:fld id="{66567945-E7BC-4572-A0F0-E38AA3AAAEF1}" type="slidenum">
              <a:rPr lang="en-US" smtClean="0"/>
              <a:pPr/>
              <a:t>23</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LL just like LW</a:t>
            </a:r>
          </a:p>
          <a:p>
            <a:r>
              <a:rPr lang="en-US" dirty="0" smtClean="0"/>
              <a:t>SC jus like SW, but overwrites</a:t>
            </a:r>
            <a:r>
              <a:rPr lang="en-US" baseline="0" dirty="0" smtClean="0"/>
              <a:t> </a:t>
            </a:r>
            <a:r>
              <a:rPr lang="en-US" baseline="0" dirty="0" err="1" smtClean="0"/>
              <a:t>src</a:t>
            </a:r>
            <a:r>
              <a:rPr lang="en-US" baseline="0" dirty="0" smtClean="0"/>
              <a:t> register with 1 “success” or 0 “fail”</a:t>
            </a:r>
            <a:endParaRPr lang="en-US" dirty="0"/>
          </a:p>
        </p:txBody>
      </p:sp>
      <p:sp>
        <p:nvSpPr>
          <p:cNvPr id="4" name="Slide Number Placeholder 3"/>
          <p:cNvSpPr>
            <a:spLocks noGrp="1"/>
          </p:cNvSpPr>
          <p:nvPr>
            <p:ph type="sldNum" sz="quarter" idx="10"/>
          </p:nvPr>
        </p:nvSpPr>
        <p:spPr/>
        <p:txBody>
          <a:bodyPr/>
          <a:lstStyle/>
          <a:p>
            <a:fld id="{66567945-E7BC-4572-A0F0-E38AA3AAAEF1}" type="slidenum">
              <a:rPr lang="en-US" smtClean="0"/>
              <a:pPr/>
              <a:t>24</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hardware implementation: lock bus while read-modify-write</a:t>
            </a:r>
            <a:r>
              <a:rPr lang="en-US" baseline="0" dirty="0" smtClean="0"/>
              <a:t> cycle happens, very expensive</a:t>
            </a:r>
            <a:endParaRPr lang="en-US" dirty="0"/>
          </a:p>
        </p:txBody>
      </p:sp>
      <p:sp>
        <p:nvSpPr>
          <p:cNvPr id="4" name="Slide Number Placeholder 3"/>
          <p:cNvSpPr>
            <a:spLocks noGrp="1"/>
          </p:cNvSpPr>
          <p:nvPr>
            <p:ph type="sldNum" sz="quarter" idx="10"/>
          </p:nvPr>
        </p:nvSpPr>
        <p:spPr/>
        <p:txBody>
          <a:bodyPr/>
          <a:lstStyle/>
          <a:p>
            <a:fld id="{66567945-E7BC-4572-A0F0-E38AA3AAAEF1}" type="slidenum">
              <a:rPr lang="en-US" smtClean="0"/>
              <a:pPr/>
              <a:t>25</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device drivers if interrupts always go to same core</a:t>
            </a:r>
            <a:endParaRPr lang="en-US" dirty="0"/>
          </a:p>
        </p:txBody>
      </p:sp>
      <p:sp>
        <p:nvSpPr>
          <p:cNvPr id="4" name="Slide Number Placeholder 3"/>
          <p:cNvSpPr>
            <a:spLocks noGrp="1"/>
          </p:cNvSpPr>
          <p:nvPr>
            <p:ph type="sldNum" sz="quarter" idx="10"/>
          </p:nvPr>
        </p:nvSpPr>
        <p:spPr/>
        <p:txBody>
          <a:bodyPr/>
          <a:lstStyle/>
          <a:p>
            <a:fld id="{66567945-E7BC-4572-A0F0-E38AA3AAAEF1}" type="slidenum">
              <a:rPr lang="en-US" smtClean="0"/>
              <a:pPr/>
              <a:t>26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2578" name="Rectangle 2"/>
          <p:cNvSpPr>
            <a:spLocks noGrp="1" noRot="1" noChangeAspect="1" noChangeArrowheads="1" noTextEdit="1"/>
          </p:cNvSpPr>
          <p:nvPr>
            <p:ph type="sldImg"/>
          </p:nvPr>
        </p:nvSpPr>
        <p:spPr bwMode="auto">
          <a:xfrm>
            <a:off x="1139364" y="673918"/>
            <a:ext cx="4591743" cy="3454017"/>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272579" name="Rectangle 3"/>
          <p:cNvSpPr>
            <a:spLocks noGrp="1" noChangeArrowheads="1"/>
          </p:cNvSpPr>
          <p:nvPr>
            <p:ph type="body" idx="1"/>
          </p:nvPr>
        </p:nvSpPr>
        <p:spPr bwMode="auto">
          <a:xfrm>
            <a:off x="896145" y="4353095"/>
            <a:ext cx="181542" cy="27540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9855" tIns="44928" rIns="89855" bIns="44928">
            <a:spAutoFit/>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3058" name="Rectangle 2"/>
          <p:cNvSpPr>
            <a:spLocks noGrp="1" noRot="1" noChangeAspect="1" noChangeArrowheads="1" noTextEdit="1"/>
          </p:cNvSpPr>
          <p:nvPr>
            <p:ph type="sldImg"/>
          </p:nvPr>
        </p:nvSpPr>
        <p:spPr bwMode="auto">
          <a:xfrm>
            <a:off x="1133475" y="674688"/>
            <a:ext cx="4603750" cy="3452812"/>
          </a:xfrm>
          <a:prstGeom prst="rect">
            <a:avLst/>
          </a:prstGeom>
          <a:noFill/>
          <a:ln>
            <a:solidFill>
              <a:srgbClr val="000000"/>
            </a:solidFill>
            <a:miter lim="800000"/>
            <a:headEnd/>
            <a:tailEnd/>
          </a:ln>
        </p:spPr>
      </p:sp>
      <p:sp>
        <p:nvSpPr>
          <p:cNvPr id="5293059" name="Rectangle 3"/>
          <p:cNvSpPr>
            <a:spLocks noGrp="1" noChangeArrowheads="1"/>
          </p:cNvSpPr>
          <p:nvPr>
            <p:ph type="body" idx="1"/>
          </p:nvPr>
        </p:nvSpPr>
        <p:spPr bwMode="auto">
          <a:xfrm>
            <a:off x="896145" y="4353095"/>
            <a:ext cx="4877559" cy="644731"/>
          </a:xfrm>
          <a:prstGeom prst="rect">
            <a:avLst/>
          </a:prstGeom>
          <a:noFill/>
          <a:ln w="12700">
            <a:miter lim="800000"/>
            <a:headEnd/>
            <a:tailEnd/>
          </a:ln>
        </p:spPr>
        <p:txBody>
          <a:bodyPr wrap="none" lIns="89855" tIns="44928" rIns="89855" bIns="44928">
            <a:spAutoFit/>
          </a:bodyPr>
          <a:lstStyle/>
          <a:p>
            <a:r>
              <a:rPr lang="en-US" dirty="0" smtClean="0"/>
              <a:t>draw picture</a:t>
            </a:r>
          </a:p>
          <a:p>
            <a:r>
              <a:rPr lang="en-US" dirty="0" smtClean="0"/>
              <a:t>invariant broken</a:t>
            </a:r>
            <a:r>
              <a:rPr lang="en-US" baseline="0" dirty="0" smtClean="0"/>
              <a:t> just before last/first increments</a:t>
            </a:r>
          </a:p>
          <a:p>
            <a:r>
              <a:rPr lang="en-US" baseline="0" dirty="0" smtClean="0"/>
              <a:t>needs: make the list into a ring buffer, add code in writer to wait if list is full</a:t>
            </a:r>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3058" name="Rectangle 2"/>
          <p:cNvSpPr>
            <a:spLocks noGrp="1" noRot="1" noChangeAspect="1" noChangeArrowheads="1" noTextEdit="1"/>
          </p:cNvSpPr>
          <p:nvPr>
            <p:ph type="sldImg"/>
          </p:nvPr>
        </p:nvSpPr>
        <p:spPr bwMode="auto">
          <a:xfrm>
            <a:off x="1133475" y="674688"/>
            <a:ext cx="4603750" cy="3452812"/>
          </a:xfrm>
          <a:prstGeom prst="rect">
            <a:avLst/>
          </a:prstGeom>
          <a:noFill/>
          <a:ln>
            <a:solidFill>
              <a:srgbClr val="000000"/>
            </a:solidFill>
            <a:miter lim="800000"/>
            <a:headEnd/>
            <a:tailEnd/>
          </a:ln>
        </p:spPr>
      </p:sp>
      <p:sp>
        <p:nvSpPr>
          <p:cNvPr id="5293059" name="Rectangle 3"/>
          <p:cNvSpPr>
            <a:spLocks noGrp="1" noChangeArrowheads="1"/>
          </p:cNvSpPr>
          <p:nvPr>
            <p:ph type="body" idx="1"/>
          </p:nvPr>
        </p:nvSpPr>
        <p:spPr bwMode="auto">
          <a:xfrm>
            <a:off x="896145" y="4353095"/>
            <a:ext cx="4877559" cy="644731"/>
          </a:xfrm>
          <a:prstGeom prst="rect">
            <a:avLst/>
          </a:prstGeom>
          <a:noFill/>
          <a:ln w="12700">
            <a:miter lim="800000"/>
            <a:headEnd/>
            <a:tailEnd/>
          </a:ln>
        </p:spPr>
        <p:txBody>
          <a:bodyPr wrap="none" lIns="89855" tIns="44928" rIns="89855" bIns="44928">
            <a:spAutoFit/>
          </a:bodyPr>
          <a:lstStyle/>
          <a:p>
            <a:r>
              <a:rPr lang="en-US" dirty="0" smtClean="0"/>
              <a:t>draw picture</a:t>
            </a:r>
          </a:p>
          <a:p>
            <a:r>
              <a:rPr lang="en-US" dirty="0" smtClean="0"/>
              <a:t>invariant broken</a:t>
            </a:r>
            <a:r>
              <a:rPr lang="en-US" baseline="0" dirty="0" smtClean="0"/>
              <a:t> just before last/first increments</a:t>
            </a:r>
          </a:p>
          <a:p>
            <a:r>
              <a:rPr lang="en-US" baseline="0" dirty="0" smtClean="0"/>
              <a:t>needs: make the list into a ring buffer, add code in writer to wait if list is full</a:t>
            </a:r>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3058" name="Rectangle 2"/>
          <p:cNvSpPr>
            <a:spLocks noGrp="1" noRot="1" noChangeAspect="1" noChangeArrowheads="1" noTextEdit="1"/>
          </p:cNvSpPr>
          <p:nvPr>
            <p:ph type="sldImg"/>
          </p:nvPr>
        </p:nvSpPr>
        <p:spPr bwMode="auto">
          <a:xfrm>
            <a:off x="1133475" y="674688"/>
            <a:ext cx="4603750" cy="3452812"/>
          </a:xfrm>
          <a:prstGeom prst="rect">
            <a:avLst/>
          </a:prstGeom>
          <a:noFill/>
          <a:ln>
            <a:solidFill>
              <a:srgbClr val="000000"/>
            </a:solidFill>
            <a:miter lim="800000"/>
            <a:headEnd/>
            <a:tailEnd/>
          </a:ln>
        </p:spPr>
      </p:sp>
      <p:sp>
        <p:nvSpPr>
          <p:cNvPr id="5293059" name="Rectangle 3"/>
          <p:cNvSpPr>
            <a:spLocks noGrp="1" noChangeArrowheads="1"/>
          </p:cNvSpPr>
          <p:nvPr>
            <p:ph type="body" idx="1"/>
          </p:nvPr>
        </p:nvSpPr>
        <p:spPr bwMode="auto">
          <a:xfrm>
            <a:off x="896145" y="4353095"/>
            <a:ext cx="4877559" cy="644731"/>
          </a:xfrm>
          <a:prstGeom prst="rect">
            <a:avLst/>
          </a:prstGeom>
          <a:noFill/>
          <a:ln w="12700">
            <a:miter lim="800000"/>
            <a:headEnd/>
            <a:tailEnd/>
          </a:ln>
        </p:spPr>
        <p:txBody>
          <a:bodyPr wrap="none" lIns="89855" tIns="44928" rIns="89855" bIns="44928">
            <a:spAutoFit/>
          </a:bodyPr>
          <a:lstStyle/>
          <a:p>
            <a:r>
              <a:rPr lang="en-US" dirty="0" smtClean="0"/>
              <a:t>draw picture</a:t>
            </a:r>
          </a:p>
          <a:p>
            <a:r>
              <a:rPr lang="en-US" dirty="0" smtClean="0"/>
              <a:t>invariant broken</a:t>
            </a:r>
            <a:r>
              <a:rPr lang="en-US" baseline="0" dirty="0" smtClean="0"/>
              <a:t> just before last/first increments</a:t>
            </a:r>
          </a:p>
          <a:p>
            <a:r>
              <a:rPr lang="en-US" baseline="0" dirty="0" smtClean="0"/>
              <a:t>needs: make the list into a ring buffer, add code in writer to wait if list is full</a:t>
            </a:r>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5106" name="Rectangle 2"/>
          <p:cNvSpPr>
            <a:spLocks noGrp="1" noRot="1" noChangeAspect="1" noChangeArrowheads="1" noTextEdit="1"/>
          </p:cNvSpPr>
          <p:nvPr>
            <p:ph type="sldImg"/>
          </p:nvPr>
        </p:nvSpPr>
        <p:spPr bwMode="auto">
          <a:xfrm>
            <a:off x="1133475" y="674688"/>
            <a:ext cx="4603750" cy="3452812"/>
          </a:xfrm>
          <a:prstGeom prst="rect">
            <a:avLst/>
          </a:prstGeom>
          <a:noFill/>
          <a:ln>
            <a:solidFill>
              <a:srgbClr val="000000"/>
            </a:solidFill>
            <a:miter lim="800000"/>
            <a:headEnd/>
            <a:tailEnd/>
          </a:ln>
        </p:spPr>
      </p:sp>
      <p:sp>
        <p:nvSpPr>
          <p:cNvPr id="5295107" name="Rectangle 3"/>
          <p:cNvSpPr>
            <a:spLocks noGrp="1" noChangeArrowheads="1"/>
          </p:cNvSpPr>
          <p:nvPr>
            <p:ph type="body" idx="1"/>
          </p:nvPr>
        </p:nvSpPr>
        <p:spPr bwMode="auto">
          <a:xfrm>
            <a:off x="896145" y="4353094"/>
            <a:ext cx="3535140" cy="275399"/>
          </a:xfrm>
          <a:prstGeom prst="rect">
            <a:avLst/>
          </a:prstGeom>
          <a:noFill/>
          <a:ln w="12700">
            <a:miter lim="800000"/>
            <a:headEnd/>
            <a:tailEnd/>
          </a:ln>
        </p:spPr>
        <p:txBody>
          <a:bodyPr wrap="none" lIns="89855" tIns="44928" rIns="89855" bIns="44928">
            <a:spAutoFit/>
          </a:bodyPr>
          <a:lstStyle/>
          <a:p>
            <a:r>
              <a:rPr lang="en-US" dirty="0" smtClean="0"/>
              <a:t>bug:</a:t>
            </a:r>
            <a:r>
              <a:rPr lang="en-US" baseline="0" dirty="0" smtClean="0"/>
              <a:t> can’t do busy waiting inside </a:t>
            </a:r>
            <a:r>
              <a:rPr lang="en-US" baseline="0" dirty="0" err="1" smtClean="0"/>
              <a:t>mutex</a:t>
            </a:r>
            <a:r>
              <a:rPr lang="en-US" baseline="0" dirty="0" smtClean="0"/>
              <a:t>… what to do?</a:t>
            </a:r>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7154" name="Rectangle 2"/>
          <p:cNvSpPr>
            <a:spLocks noGrp="1" noRot="1" noChangeAspect="1" noChangeArrowheads="1" noTextEdit="1"/>
          </p:cNvSpPr>
          <p:nvPr>
            <p:ph type="sldImg"/>
          </p:nvPr>
        </p:nvSpPr>
        <p:spPr bwMode="auto">
          <a:xfrm>
            <a:off x="1133475" y="674688"/>
            <a:ext cx="4603750" cy="3452812"/>
          </a:xfrm>
          <a:prstGeom prst="rect">
            <a:avLst/>
          </a:prstGeom>
          <a:noFill/>
          <a:ln>
            <a:solidFill>
              <a:srgbClr val="000000"/>
            </a:solidFill>
            <a:miter lim="800000"/>
            <a:headEnd/>
            <a:tailEnd/>
          </a:ln>
        </p:spPr>
      </p:sp>
      <p:sp>
        <p:nvSpPr>
          <p:cNvPr id="5297155" name="Rectangle 3"/>
          <p:cNvSpPr>
            <a:spLocks noGrp="1" noChangeArrowheads="1"/>
          </p:cNvSpPr>
          <p:nvPr>
            <p:ph type="body" idx="1"/>
          </p:nvPr>
        </p:nvSpPr>
        <p:spPr bwMode="auto">
          <a:xfrm>
            <a:off x="896145" y="4353095"/>
            <a:ext cx="181542" cy="275405"/>
          </a:xfrm>
          <a:prstGeom prst="rect">
            <a:avLst/>
          </a:prstGeom>
          <a:noFill/>
          <a:ln w="12700">
            <a:miter lim="800000"/>
            <a:headEnd/>
            <a:tailEnd/>
          </a:ln>
        </p:spPr>
        <p:txBody>
          <a:bodyPr wrap="none" lIns="89855" tIns="44928" rIns="89855" bIns="44928">
            <a:spAutoFit/>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3298" name="Rectangle 2"/>
          <p:cNvSpPr>
            <a:spLocks noGrp="1" noRot="1" noChangeAspect="1" noChangeArrowheads="1" noTextEdit="1"/>
          </p:cNvSpPr>
          <p:nvPr>
            <p:ph type="sldImg"/>
          </p:nvPr>
        </p:nvSpPr>
        <p:spPr bwMode="auto">
          <a:xfrm>
            <a:off x="1133475" y="674688"/>
            <a:ext cx="4603750" cy="3452812"/>
          </a:xfrm>
          <a:prstGeom prst="rect">
            <a:avLst/>
          </a:prstGeom>
          <a:noFill/>
          <a:ln>
            <a:solidFill>
              <a:srgbClr val="000000"/>
            </a:solidFill>
            <a:miter lim="800000"/>
            <a:headEnd/>
            <a:tailEnd/>
          </a:ln>
        </p:spPr>
      </p:sp>
      <p:sp>
        <p:nvSpPr>
          <p:cNvPr id="5303299" name="Rectangle 3"/>
          <p:cNvSpPr>
            <a:spLocks noGrp="1" noChangeArrowheads="1"/>
          </p:cNvSpPr>
          <p:nvPr>
            <p:ph type="body" idx="1"/>
          </p:nvPr>
        </p:nvSpPr>
        <p:spPr bwMode="auto">
          <a:xfrm>
            <a:off x="896145" y="4353095"/>
            <a:ext cx="181542" cy="275405"/>
          </a:xfrm>
          <a:prstGeom prst="rect">
            <a:avLst/>
          </a:prstGeom>
          <a:noFill/>
          <a:ln w="12700">
            <a:miter lim="800000"/>
            <a:headEnd/>
            <a:tailEnd/>
          </a:ln>
        </p:spPr>
        <p:txBody>
          <a:bodyPr wrap="none" lIns="89855" tIns="44928" rIns="89855" bIns="44928">
            <a:spAutoFit/>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3298" name="Rectangle 2"/>
          <p:cNvSpPr>
            <a:spLocks noGrp="1" noRot="1" noChangeAspect="1" noChangeArrowheads="1" noTextEdit="1"/>
          </p:cNvSpPr>
          <p:nvPr>
            <p:ph type="sldImg"/>
          </p:nvPr>
        </p:nvSpPr>
        <p:spPr bwMode="auto">
          <a:xfrm>
            <a:off x="1133475" y="674688"/>
            <a:ext cx="4603750" cy="3452812"/>
          </a:xfrm>
          <a:prstGeom prst="rect">
            <a:avLst/>
          </a:prstGeom>
          <a:noFill/>
          <a:ln>
            <a:solidFill>
              <a:srgbClr val="000000"/>
            </a:solidFill>
            <a:miter lim="800000"/>
            <a:headEnd/>
            <a:tailEnd/>
          </a:ln>
        </p:spPr>
      </p:sp>
      <p:sp>
        <p:nvSpPr>
          <p:cNvPr id="5303299" name="Rectangle 3"/>
          <p:cNvSpPr>
            <a:spLocks noGrp="1" noChangeArrowheads="1"/>
          </p:cNvSpPr>
          <p:nvPr>
            <p:ph type="body" idx="1"/>
          </p:nvPr>
        </p:nvSpPr>
        <p:spPr bwMode="auto">
          <a:xfrm>
            <a:off x="896145" y="4353095"/>
            <a:ext cx="181542" cy="275405"/>
          </a:xfrm>
          <a:prstGeom prst="rect">
            <a:avLst/>
          </a:prstGeom>
          <a:noFill/>
          <a:ln w="12700">
            <a:miter lim="800000"/>
            <a:headEnd/>
            <a:tailEnd/>
          </a:ln>
        </p:spPr>
        <p:txBody>
          <a:bodyPr wrap="none" lIns="89855" tIns="44928" rIns="89855" bIns="44928">
            <a:spAutoFit/>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3298" name="Rectangle 2"/>
          <p:cNvSpPr>
            <a:spLocks noGrp="1" noRot="1" noChangeAspect="1" noChangeArrowheads="1" noTextEdit="1"/>
          </p:cNvSpPr>
          <p:nvPr>
            <p:ph type="sldImg"/>
          </p:nvPr>
        </p:nvSpPr>
        <p:spPr bwMode="auto">
          <a:xfrm>
            <a:off x="1133475" y="674688"/>
            <a:ext cx="4603750" cy="3452812"/>
          </a:xfrm>
          <a:prstGeom prst="rect">
            <a:avLst/>
          </a:prstGeom>
          <a:noFill/>
          <a:ln>
            <a:solidFill>
              <a:srgbClr val="000000"/>
            </a:solidFill>
            <a:miter lim="800000"/>
            <a:headEnd/>
            <a:tailEnd/>
          </a:ln>
        </p:spPr>
      </p:sp>
      <p:sp>
        <p:nvSpPr>
          <p:cNvPr id="5303299" name="Rectangle 3"/>
          <p:cNvSpPr>
            <a:spLocks noGrp="1" noChangeArrowheads="1"/>
          </p:cNvSpPr>
          <p:nvPr>
            <p:ph type="body" idx="1"/>
          </p:nvPr>
        </p:nvSpPr>
        <p:spPr bwMode="auto">
          <a:xfrm>
            <a:off x="896145" y="4353095"/>
            <a:ext cx="2484916" cy="275399"/>
          </a:xfrm>
          <a:prstGeom prst="rect">
            <a:avLst/>
          </a:prstGeom>
          <a:noFill/>
          <a:ln w="12700">
            <a:miter lim="800000"/>
            <a:headEnd/>
            <a:tailEnd/>
          </a:ln>
        </p:spPr>
        <p:txBody>
          <a:bodyPr wrap="none" lIns="89855" tIns="44928" rIns="89855" bIns="44928">
            <a:spAutoFit/>
          </a:bodyPr>
          <a:lstStyle/>
          <a:p>
            <a:r>
              <a:rPr lang="en-US" dirty="0" smtClean="0"/>
              <a:t>Works, but wasteful sin</a:t>
            </a:r>
            <a:r>
              <a:rPr lang="en-US" baseline="0" dirty="0" smtClean="0"/>
              <a:t> will spin wait</a:t>
            </a:r>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9442" name="Rectangle 2"/>
          <p:cNvSpPr>
            <a:spLocks noGrp="1" noRot="1" noChangeAspect="1" noChangeArrowheads="1" noTextEdit="1"/>
          </p:cNvSpPr>
          <p:nvPr>
            <p:ph type="sldImg"/>
          </p:nvPr>
        </p:nvSpPr>
        <p:spPr bwMode="auto">
          <a:xfrm>
            <a:off x="1133475" y="674688"/>
            <a:ext cx="4603750" cy="3452812"/>
          </a:xfrm>
          <a:prstGeom prst="rect">
            <a:avLst/>
          </a:prstGeom>
          <a:noFill/>
          <a:ln>
            <a:solidFill>
              <a:srgbClr val="000000"/>
            </a:solidFill>
            <a:miter lim="800000"/>
            <a:headEnd/>
            <a:tailEnd/>
          </a:ln>
        </p:spPr>
      </p:sp>
      <p:sp>
        <p:nvSpPr>
          <p:cNvPr id="5309443" name="Rectangle 3"/>
          <p:cNvSpPr>
            <a:spLocks noGrp="1" noChangeArrowheads="1"/>
          </p:cNvSpPr>
          <p:nvPr>
            <p:ph type="body" idx="1"/>
          </p:nvPr>
        </p:nvSpPr>
        <p:spPr bwMode="auto">
          <a:xfrm>
            <a:off x="896145" y="4353095"/>
            <a:ext cx="181542" cy="275405"/>
          </a:xfrm>
          <a:prstGeom prst="rect">
            <a:avLst/>
          </a:prstGeom>
          <a:noFill/>
          <a:ln w="12700">
            <a:miter lim="800000"/>
            <a:headEnd/>
            <a:tailEnd/>
          </a:ln>
        </p:spPr>
        <p:txBody>
          <a:bodyPr wrap="none" lIns="89855" tIns="44928" rIns="89855" bIns="44928">
            <a:spAutoFit/>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1490" name="Rectangle 2"/>
          <p:cNvSpPr>
            <a:spLocks noGrp="1" noRot="1" noChangeAspect="1" noChangeArrowheads="1" noTextEdit="1"/>
          </p:cNvSpPr>
          <p:nvPr>
            <p:ph type="sldImg"/>
          </p:nvPr>
        </p:nvSpPr>
        <p:spPr bwMode="auto">
          <a:xfrm>
            <a:off x="1133475" y="674688"/>
            <a:ext cx="4603750" cy="3452812"/>
          </a:xfrm>
          <a:prstGeom prst="rect">
            <a:avLst/>
          </a:prstGeom>
          <a:noFill/>
          <a:ln>
            <a:solidFill>
              <a:srgbClr val="000000"/>
            </a:solidFill>
            <a:miter lim="800000"/>
            <a:headEnd/>
            <a:tailEnd/>
          </a:ln>
        </p:spPr>
      </p:sp>
      <p:sp>
        <p:nvSpPr>
          <p:cNvPr id="5311491" name="Rectangle 3"/>
          <p:cNvSpPr>
            <a:spLocks noGrp="1" noChangeArrowheads="1"/>
          </p:cNvSpPr>
          <p:nvPr>
            <p:ph type="body" idx="1"/>
          </p:nvPr>
        </p:nvSpPr>
        <p:spPr bwMode="auto">
          <a:xfrm>
            <a:off x="896145" y="4353095"/>
            <a:ext cx="181542" cy="275405"/>
          </a:xfrm>
          <a:prstGeom prst="rect">
            <a:avLst/>
          </a:prstGeom>
          <a:noFill/>
          <a:ln w="12700">
            <a:miter lim="800000"/>
            <a:headEnd/>
            <a:tailEnd/>
          </a:ln>
        </p:spPr>
        <p:txBody>
          <a:bodyPr wrap="none" lIns="89855" tIns="44928" rIns="89855" bIns="44928">
            <a:spAutoFit/>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462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274627" name="Rectangle 3"/>
          <p:cNvSpPr>
            <a:spLocks noGrp="1" noChangeArrowheads="1"/>
          </p:cNvSpPr>
          <p:nvPr>
            <p:ph type="body" idx="1"/>
          </p:nvPr>
        </p:nvSpPr>
        <p:spPr bwMode="auto">
          <a:xfrm>
            <a:off x="913260" y="4343713"/>
            <a:ext cx="5031482" cy="4113862"/>
          </a:xfrm>
          <a:prstGeom prst="rect">
            <a:avLst/>
          </a:prstGeom>
          <a:solidFill>
            <a:srgbClr val="FFFFFF"/>
          </a:solidFill>
          <a:ln>
            <a:solidFill>
              <a:srgbClr val="000000"/>
            </a:solidFill>
            <a:miter lim="800000"/>
            <a:headEnd/>
            <a:tailEnd/>
          </a:ln>
        </p:spPr>
        <p:txBody>
          <a:bodyPr lIns="91415" tIns="45708" rIns="91415" bIns="45708"/>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3538" name="Rectangle 2"/>
          <p:cNvSpPr>
            <a:spLocks noGrp="1" noRot="1" noChangeAspect="1" noChangeArrowheads="1" noTextEdit="1"/>
          </p:cNvSpPr>
          <p:nvPr>
            <p:ph type="sldImg"/>
          </p:nvPr>
        </p:nvSpPr>
        <p:spPr bwMode="auto">
          <a:xfrm>
            <a:off x="1139364" y="673918"/>
            <a:ext cx="4591743" cy="3454017"/>
          </a:xfrm>
          <a:prstGeom prst="rect">
            <a:avLst/>
          </a:prstGeom>
          <a:noFill/>
          <a:ln>
            <a:solidFill>
              <a:srgbClr val="000000"/>
            </a:solidFill>
            <a:miter lim="800000"/>
            <a:headEnd/>
            <a:tailEnd/>
          </a:ln>
        </p:spPr>
      </p:sp>
      <p:sp>
        <p:nvSpPr>
          <p:cNvPr id="5313539" name="Rectangle 3"/>
          <p:cNvSpPr>
            <a:spLocks noGrp="1" noChangeArrowheads="1"/>
          </p:cNvSpPr>
          <p:nvPr>
            <p:ph type="body" idx="1"/>
          </p:nvPr>
        </p:nvSpPr>
        <p:spPr bwMode="auto">
          <a:xfrm>
            <a:off x="896145" y="4353095"/>
            <a:ext cx="181542" cy="275405"/>
          </a:xfrm>
          <a:prstGeom prst="rect">
            <a:avLst/>
          </a:prstGeom>
          <a:noFill/>
          <a:ln w="12700">
            <a:miter lim="800000"/>
            <a:headEnd/>
            <a:tailEnd/>
          </a:ln>
        </p:spPr>
        <p:txBody>
          <a:bodyPr wrap="none" lIns="89855" tIns="44928" rIns="89855" bIns="44928">
            <a:spAutoFit/>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5586" name="Rectangle 2"/>
          <p:cNvSpPr>
            <a:spLocks noGrp="1" noRot="1" noChangeAspect="1" noChangeArrowheads="1" noTextEdit="1"/>
          </p:cNvSpPr>
          <p:nvPr>
            <p:ph type="sldImg"/>
          </p:nvPr>
        </p:nvSpPr>
        <p:spPr bwMode="auto">
          <a:xfrm>
            <a:off x="1139364" y="673918"/>
            <a:ext cx="4591743" cy="3454017"/>
          </a:xfrm>
          <a:prstGeom prst="rect">
            <a:avLst/>
          </a:prstGeom>
          <a:noFill/>
          <a:ln>
            <a:solidFill>
              <a:srgbClr val="000000"/>
            </a:solidFill>
            <a:miter lim="800000"/>
            <a:headEnd/>
            <a:tailEnd/>
          </a:ln>
        </p:spPr>
      </p:sp>
      <p:sp>
        <p:nvSpPr>
          <p:cNvPr id="5315587" name="Rectangle 3"/>
          <p:cNvSpPr>
            <a:spLocks noGrp="1" noChangeArrowheads="1"/>
          </p:cNvSpPr>
          <p:nvPr>
            <p:ph type="body" idx="1"/>
          </p:nvPr>
        </p:nvSpPr>
        <p:spPr bwMode="auto">
          <a:xfrm>
            <a:off x="896145" y="4353095"/>
            <a:ext cx="181542" cy="275405"/>
          </a:xfrm>
          <a:prstGeom prst="rect">
            <a:avLst/>
          </a:prstGeom>
          <a:noFill/>
          <a:ln w="12700">
            <a:miter lim="800000"/>
            <a:headEnd/>
            <a:tailEnd/>
          </a:ln>
        </p:spPr>
        <p:txBody>
          <a:bodyPr wrap="none" lIns="89855" tIns="44928" rIns="89855" bIns="44928">
            <a:spAutoFit/>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7634" name="Rectangle 2"/>
          <p:cNvSpPr>
            <a:spLocks noGrp="1" noRot="1" noChangeAspect="1" noChangeArrowheads="1" noTextEdit="1"/>
          </p:cNvSpPr>
          <p:nvPr>
            <p:ph type="sldImg"/>
          </p:nvPr>
        </p:nvSpPr>
        <p:spPr bwMode="auto">
          <a:xfrm>
            <a:off x="1139364" y="673918"/>
            <a:ext cx="4591743" cy="3454017"/>
          </a:xfrm>
          <a:prstGeom prst="rect">
            <a:avLst/>
          </a:prstGeom>
          <a:noFill/>
          <a:ln>
            <a:solidFill>
              <a:srgbClr val="000000"/>
            </a:solidFill>
            <a:miter lim="800000"/>
            <a:headEnd/>
            <a:tailEnd/>
          </a:ln>
        </p:spPr>
      </p:sp>
      <p:sp>
        <p:nvSpPr>
          <p:cNvPr id="5317635" name="Rectangle 3"/>
          <p:cNvSpPr>
            <a:spLocks noGrp="1" noChangeArrowheads="1"/>
          </p:cNvSpPr>
          <p:nvPr>
            <p:ph type="body" idx="1"/>
          </p:nvPr>
        </p:nvSpPr>
        <p:spPr bwMode="auto">
          <a:xfrm>
            <a:off x="896145" y="4353095"/>
            <a:ext cx="181542" cy="275405"/>
          </a:xfrm>
          <a:prstGeom prst="rect">
            <a:avLst/>
          </a:prstGeom>
          <a:noFill/>
          <a:ln w="12700">
            <a:miter lim="800000"/>
            <a:headEnd/>
            <a:tailEnd/>
          </a:ln>
        </p:spPr>
        <p:txBody>
          <a:bodyPr wrap="none" lIns="89855" tIns="44928" rIns="89855" bIns="44928">
            <a:spAutoFit/>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6674" name="Rectangle 2"/>
          <p:cNvSpPr>
            <a:spLocks noGrp="1" noRot="1" noChangeAspect="1" noChangeArrowheads="1" noTextEdit="1"/>
          </p:cNvSpPr>
          <p:nvPr>
            <p:ph type="sldImg"/>
          </p:nvPr>
        </p:nvSpPr>
        <p:spPr bwMode="auto">
          <a:xfrm>
            <a:off x="1106488" y="674688"/>
            <a:ext cx="4603750" cy="34544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276675" name="Rectangle 3"/>
          <p:cNvSpPr>
            <a:spLocks noGrp="1" noChangeArrowheads="1"/>
          </p:cNvSpPr>
          <p:nvPr>
            <p:ph type="body" idx="1"/>
          </p:nvPr>
        </p:nvSpPr>
        <p:spPr bwMode="auto">
          <a:xfrm>
            <a:off x="897702" y="4354659"/>
            <a:ext cx="5012812" cy="412637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752" tIns="44877" rIns="89752" bIns="44877"/>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8722" name="Rectangle 2"/>
          <p:cNvSpPr>
            <a:spLocks noGrp="1" noRot="1" noChangeAspect="1" noChangeArrowheads="1" noTextEdit="1"/>
          </p:cNvSpPr>
          <p:nvPr>
            <p:ph type="sldImg"/>
          </p:nvPr>
        </p:nvSpPr>
        <p:spPr bwMode="auto">
          <a:xfrm>
            <a:off x="1103313" y="674688"/>
            <a:ext cx="4610100" cy="3459162"/>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278723" name="Rectangle 3"/>
          <p:cNvSpPr>
            <a:spLocks noGrp="1" noChangeArrowheads="1"/>
          </p:cNvSpPr>
          <p:nvPr>
            <p:ph type="body" idx="1"/>
          </p:nvPr>
        </p:nvSpPr>
        <p:spPr bwMode="auto">
          <a:xfrm>
            <a:off x="897702" y="4359349"/>
            <a:ext cx="5012812" cy="4132626"/>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77" tIns="44988" rIns="89977" bIns="44988"/>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077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280771" name="Rectangle 3"/>
          <p:cNvSpPr>
            <a:spLocks noGrp="1" noChangeArrowheads="1"/>
          </p:cNvSpPr>
          <p:nvPr>
            <p:ph type="body" idx="1"/>
          </p:nvPr>
        </p:nvSpPr>
        <p:spPr bwMode="auto">
          <a:xfrm>
            <a:off x="913260" y="4343713"/>
            <a:ext cx="5031482" cy="4113862"/>
          </a:xfrm>
          <a:prstGeom prst="rect">
            <a:avLst/>
          </a:prstGeom>
          <a:solidFill>
            <a:srgbClr val="FFFFFF"/>
          </a:solidFill>
          <a:ln>
            <a:solidFill>
              <a:srgbClr val="000000"/>
            </a:solidFill>
            <a:miter lim="800000"/>
            <a:headEnd/>
            <a:tailEnd/>
          </a:ln>
        </p:spPr>
        <p:txBody>
          <a:bodyPr lIns="91415" tIns="45708" rIns="91415" bIns="45708"/>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233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262339" name="Rectangle 3"/>
          <p:cNvSpPr>
            <a:spLocks noGrp="1" noChangeArrowheads="1"/>
          </p:cNvSpPr>
          <p:nvPr>
            <p:ph type="body" idx="1"/>
          </p:nvPr>
        </p:nvSpPr>
        <p:spPr bwMode="auto">
          <a:xfrm>
            <a:off x="686112" y="4343713"/>
            <a:ext cx="5485778" cy="4113862"/>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482" tIns="43241" rIns="86482" bIns="4324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233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5262339" name="Rectangle 3"/>
          <p:cNvSpPr>
            <a:spLocks noGrp="1" noChangeArrowheads="1"/>
          </p:cNvSpPr>
          <p:nvPr>
            <p:ph type="body" idx="1"/>
          </p:nvPr>
        </p:nvSpPr>
        <p:spPr bwMode="auto">
          <a:xfrm>
            <a:off x="686112" y="4343713"/>
            <a:ext cx="5485778" cy="4113862"/>
          </a:xfrm>
          <a:prstGeom prst="rect">
            <a:avLst/>
          </a:prstGeom>
          <a:noFill/>
          <a:ln>
            <a:miter lim="800000"/>
            <a:headEnd/>
            <a:tailEnd/>
          </a:ln>
        </p:spPr>
        <p:txBody>
          <a:bodyPr lIns="86482" tIns="43241" rIns="86482" bIns="4324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The University of Adelaide, School of Computer Science</a:t>
            </a:r>
          </a:p>
        </p:txBody>
      </p:sp>
      <p:sp>
        <p:nvSpPr>
          <p:cNvPr id="5" name="Rectangle 3"/>
          <p:cNvSpPr>
            <a:spLocks noGrp="1" noChangeArrowheads="1"/>
          </p:cNvSpPr>
          <p:nvPr>
            <p:ph type="dt" idx="1"/>
          </p:nvPr>
        </p:nvSpPr>
        <p:spPr>
          <a:ln/>
        </p:spPr>
        <p:txBody>
          <a:bodyPr/>
          <a:lstStyle/>
          <a:p>
            <a:fld id="{5EF22F6E-5211-4BB6-8D85-DA8CABF2D85A}" type="datetime3">
              <a:rPr lang="en-US"/>
              <a:pPr/>
              <a:t>18 April 2013</a:t>
            </a:fld>
            <a:endParaRPr lang="en-US"/>
          </a:p>
        </p:txBody>
      </p:sp>
      <p:sp>
        <p:nvSpPr>
          <p:cNvPr id="6" name="Rectangle 6"/>
          <p:cNvSpPr>
            <a:spLocks noGrp="1" noChangeArrowheads="1"/>
          </p:cNvSpPr>
          <p:nvPr>
            <p:ph type="ftr" sz="quarter" idx="4"/>
          </p:nvPr>
        </p:nvSpPr>
        <p:spPr>
          <a:ln/>
        </p:spPr>
        <p:txBody>
          <a:bodyPr/>
          <a:lstStyle/>
          <a:p>
            <a:r>
              <a:rPr lang="en-US"/>
              <a:t>Chapter 2 — Instructions: Language of the Computer</a:t>
            </a:r>
          </a:p>
        </p:txBody>
      </p:sp>
      <p:sp>
        <p:nvSpPr>
          <p:cNvPr id="7" name="Rectangle 7"/>
          <p:cNvSpPr>
            <a:spLocks noGrp="1" noChangeArrowheads="1"/>
          </p:cNvSpPr>
          <p:nvPr>
            <p:ph type="sldNum" sz="quarter" idx="5"/>
          </p:nvPr>
        </p:nvSpPr>
        <p:spPr>
          <a:ln/>
        </p:spPr>
        <p:txBody>
          <a:bodyPr/>
          <a:lstStyle/>
          <a:p>
            <a:fld id="{F4AD3334-59F5-44F0-91AD-B62AA51B1015}" type="slidenum">
              <a:rPr lang="en-US"/>
              <a:pPr/>
              <a:t>16</a:t>
            </a:fld>
            <a:endParaRPr lang="en-US"/>
          </a:p>
        </p:txBody>
      </p:sp>
      <p:sp>
        <p:nvSpPr>
          <p:cNvPr id="451586" name="Rectangle 2"/>
          <p:cNvSpPr>
            <a:spLocks noGrp="1" noRot="1" noChangeAspect="1" noChangeArrowheads="1" noTextEdit="1"/>
          </p:cNvSpPr>
          <p:nvPr>
            <p:ph type="sldImg"/>
          </p:nvPr>
        </p:nvSpPr>
        <p:spPr>
          <a:ln/>
        </p:spPr>
      </p:sp>
      <p:sp>
        <p:nvSpPr>
          <p:cNvPr id="451587" name="Rectangle 3"/>
          <p:cNvSpPr>
            <a:spLocks noGrp="1" noChangeArrowheads="1"/>
          </p:cNvSpPr>
          <p:nvPr>
            <p:ph type="body" idx="1"/>
          </p:nvPr>
        </p:nvSpPr>
        <p:spPr/>
        <p:txBody>
          <a:bodyPr/>
          <a:lstStyle/>
          <a:p>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4400"/>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371600" y="3886200"/>
            <a:ext cx="6400800" cy="2057400"/>
          </a:xfrm>
        </p:spPr>
        <p:txBody>
          <a:bodyPr>
            <a:noAutofit/>
          </a:bodyPr>
          <a:lstStyle>
            <a:lvl1pPr marL="0" indent="0" algn="ctr">
              <a:buNone/>
              <a:defRPr sz="2800" b="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CS 3410, Spring 2013</a:t>
            </a:r>
          </a:p>
          <a:p>
            <a:r>
              <a:rPr lang="en-US" dirty="0" smtClean="0"/>
              <a:t>Computer Science</a:t>
            </a:r>
          </a:p>
          <a:p>
            <a:r>
              <a:rPr lang="en-US" dirty="0" smtClean="0"/>
              <a:t>Cornell University</a:t>
            </a:r>
            <a:endParaRPr lang="en-US" dirty="0"/>
          </a:p>
        </p:txBody>
      </p:sp>
      <p:sp>
        <p:nvSpPr>
          <p:cNvPr id="4" name="Date Placeholder 3"/>
          <p:cNvSpPr>
            <a:spLocks noGrp="1"/>
          </p:cNvSpPr>
          <p:nvPr>
            <p:ph type="dt" sz="half" idx="10"/>
          </p:nvPr>
        </p:nvSpPr>
        <p:spPr/>
        <p:txBody>
          <a:bodyPr/>
          <a:lstStyle/>
          <a:p>
            <a:fld id="{0291F04E-0558-49D7-83D7-0EA3FDD97FD3}"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985563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91F04E-0558-49D7-83D7-0EA3FDD97FD3}"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cxnSp>
        <p:nvCxnSpPr>
          <p:cNvPr id="7" name="Straight Connector 6"/>
          <p:cNvCxnSpPr/>
          <p:nvPr userDrawn="1"/>
        </p:nvCxnSpPr>
        <p:spPr>
          <a:xfrm>
            <a:off x="228600" y="609600"/>
            <a:ext cx="8763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0768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01000" y="274638"/>
            <a:ext cx="9906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228600" y="274638"/>
            <a:ext cx="76200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91F04E-0558-49D7-83D7-0EA3FDD97FD3}"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cxnSp>
        <p:nvCxnSpPr>
          <p:cNvPr id="8" name="Straight Connector 7"/>
          <p:cNvCxnSpPr/>
          <p:nvPr userDrawn="1"/>
        </p:nvCxnSpPr>
        <p:spPr>
          <a:xfrm>
            <a:off x="7924800" y="228600"/>
            <a:ext cx="0" cy="59436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9464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91F04E-0558-49D7-83D7-0EA3FDD97FD3}"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cxnSp>
        <p:nvCxnSpPr>
          <p:cNvPr id="7" name="Straight Connector 6"/>
          <p:cNvCxnSpPr/>
          <p:nvPr userDrawn="1"/>
        </p:nvCxnSpPr>
        <p:spPr>
          <a:xfrm>
            <a:off x="228600" y="609600"/>
            <a:ext cx="8763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4420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91F04E-0558-49D7-83D7-0EA3FDD97FD3}"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1697848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685800"/>
            <a:ext cx="4267200" cy="5440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685800"/>
            <a:ext cx="4343400" cy="5440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0291F04E-0558-49D7-83D7-0EA3FDD97FD3}" type="datetimeFigureOut">
              <a:rPr lang="en-US" smtClean="0"/>
              <a:t>4/18/2013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D0A56F-BD0F-4BDF-9912-D1E89E9626C0}" type="slidenum">
              <a:rPr lang="en-US" smtClean="0"/>
              <a:t>‹#›</a:t>
            </a:fld>
            <a:endParaRPr lang="en-US"/>
          </a:p>
        </p:txBody>
      </p:sp>
      <p:cxnSp>
        <p:nvCxnSpPr>
          <p:cNvPr id="8" name="Straight Connector 7"/>
          <p:cNvCxnSpPr/>
          <p:nvPr userDrawn="1"/>
        </p:nvCxnSpPr>
        <p:spPr>
          <a:xfrm>
            <a:off x="228600" y="609600"/>
            <a:ext cx="8763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2069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28600" y="685800"/>
            <a:ext cx="42687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8600" y="1371600"/>
            <a:ext cx="4268788" cy="4754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685800"/>
            <a:ext cx="43465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371600"/>
            <a:ext cx="4346575" cy="4754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91F04E-0558-49D7-83D7-0EA3FDD97FD3}" type="datetimeFigureOut">
              <a:rPr lang="en-US" smtClean="0"/>
              <a:t>4/18/2013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D0A56F-BD0F-4BDF-9912-D1E89E9626C0}" type="slidenum">
              <a:rPr lang="en-US" smtClean="0"/>
              <a:t>‹#›</a:t>
            </a:fld>
            <a:endParaRPr lang="en-US"/>
          </a:p>
        </p:txBody>
      </p:sp>
      <p:cxnSp>
        <p:nvCxnSpPr>
          <p:cNvPr id="10" name="Straight Connector 9"/>
          <p:cNvCxnSpPr/>
          <p:nvPr userDrawn="1"/>
        </p:nvCxnSpPr>
        <p:spPr>
          <a:xfrm>
            <a:off x="228600" y="609600"/>
            <a:ext cx="8763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4304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91F04E-0558-49D7-83D7-0EA3FDD97FD3}" type="datetimeFigureOut">
              <a:rPr lang="en-US" smtClean="0"/>
              <a:t>4/18/2013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D0A56F-BD0F-4BDF-9912-D1E89E9626C0}" type="slidenum">
              <a:rPr lang="en-US" smtClean="0"/>
              <a:t>‹#›</a:t>
            </a:fld>
            <a:endParaRPr lang="en-US"/>
          </a:p>
        </p:txBody>
      </p:sp>
      <p:cxnSp>
        <p:nvCxnSpPr>
          <p:cNvPr id="6" name="Straight Connector 5"/>
          <p:cNvCxnSpPr/>
          <p:nvPr userDrawn="1"/>
        </p:nvCxnSpPr>
        <p:spPr>
          <a:xfrm>
            <a:off x="228600" y="609600"/>
            <a:ext cx="8763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7166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91F04E-0558-49D7-83D7-0EA3FDD97FD3}" type="datetimeFigureOut">
              <a:rPr lang="en-US" smtClean="0"/>
              <a:t>4/18/2013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715696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91F04E-0558-49D7-83D7-0EA3FDD97FD3}" type="datetimeFigureOut">
              <a:rPr lang="en-US" smtClean="0"/>
              <a:t>4/18/2013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374246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91F04E-0558-49D7-83D7-0EA3FDD97FD3}" type="datetimeFigureOut">
              <a:rPr lang="en-US" smtClean="0"/>
              <a:t>4/18/2013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4280208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0"/>
            <a:ext cx="8686800" cy="5334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28600" y="685800"/>
            <a:ext cx="8686800" cy="5638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91F04E-0558-49D7-83D7-0EA3FDD97FD3}" type="datetimeFigureOut">
              <a:rPr lang="en-US" smtClean="0"/>
              <a:t>4/18/2013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0A56F-BD0F-4BDF-9912-D1E89E9626C0}" type="slidenum">
              <a:rPr lang="en-US" smtClean="0"/>
              <a:t>‹#›</a:t>
            </a:fld>
            <a:endParaRPr lang="en-US"/>
          </a:p>
        </p:txBody>
      </p:sp>
    </p:spTree>
    <p:extLst>
      <p:ext uri="{BB962C8B-B14F-4D97-AF65-F5344CB8AC3E}">
        <p14:creationId xmlns:p14="http://schemas.microsoft.com/office/powerpoint/2010/main" val="331588574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000" kern="1200">
          <a:solidFill>
            <a:srgbClr val="FFFF00"/>
          </a:solidFill>
          <a:latin typeface="+mj-lt"/>
          <a:ea typeface="+mj-ea"/>
          <a:cs typeface="+mj-cs"/>
        </a:defRPr>
      </a:lvl1pPr>
    </p:titleStyle>
    <p:body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1"/>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1"/>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1"/>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1"/>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notesSlide" Target="../notesSlides/notesSlide11.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notesSlide" Target="../notesSlides/notesSlide13.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notesSlide" Target="../notesSlides/notesSlide14.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notesSlide" Target="../notesSlides/notesSlide15.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notesSlide" Target="../notesSlides/notesSlide16.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notesSlide" Target="../notesSlides/notesSlide17.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notesSlide" Target="../notesSlides/notesSlide18.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notesSlide" Target="../notesSlides/notesSlide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notesSlide" Target="../notesSlides/notesSlide20.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notesSlide" Target="../notesSlides/notesSlide21.xml"/><Relationship Id="rId5" Type="http://schemas.openxmlformats.org/officeDocument/2006/relationships/slideLayout" Target="../slideLayouts/slideLayout2.xml"/><Relationship Id="rId4" Type="http://schemas.openxmlformats.org/officeDocument/2006/relationships/tags" Target="../tags/tag28.xml"/></Relationships>
</file>

<file path=ppt/slides/_rels/slide31.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notesSlide" Target="../notesSlides/notesSlide22.xml"/><Relationship Id="rId5" Type="http://schemas.openxmlformats.org/officeDocument/2006/relationships/slideLayout" Target="../slideLayouts/slideLayout2.xml"/><Relationship Id="rId4" Type="http://schemas.openxmlformats.org/officeDocument/2006/relationships/tags" Target="../tags/tag32.xml"/></Relationships>
</file>

<file path=ppt/slides/_rels/slide32.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notesSlide" Target="../notesSlides/notesSlide23.xml"/><Relationship Id="rId5" Type="http://schemas.openxmlformats.org/officeDocument/2006/relationships/slideLayout" Target="../slideLayouts/slideLayout6.xml"/><Relationship Id="rId4" Type="http://schemas.openxmlformats.org/officeDocument/2006/relationships/tags" Target="../tags/tag36.xml"/></Relationships>
</file>

<file path=ppt/slides/_rels/slide33.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notesSlide" Target="../notesSlides/notesSlide24.xml"/><Relationship Id="rId5" Type="http://schemas.openxmlformats.org/officeDocument/2006/relationships/slideLayout" Target="../slideLayouts/slideLayout2.xml"/><Relationship Id="rId4" Type="http://schemas.openxmlformats.org/officeDocument/2006/relationships/tags" Target="../tags/tag40.xml"/></Relationships>
</file>

<file path=ppt/slides/_rels/slide34.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5" Type="http://schemas.openxmlformats.org/officeDocument/2006/relationships/notesSlide" Target="../notesSlides/notesSlide25.xml"/><Relationship Id="rId4"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notesSlide" Target="../notesSlides/notesSlide26.xml"/><Relationship Id="rId5" Type="http://schemas.openxmlformats.org/officeDocument/2006/relationships/slideLayout" Target="../slideLayouts/slideLayout2.xml"/><Relationship Id="rId4" Type="http://schemas.openxmlformats.org/officeDocument/2006/relationships/tags" Target="../tags/tag47.xml"/></Relationships>
</file>

<file path=ppt/slides/_rels/slide36.xml.rels><?xml version="1.0" encoding="UTF-8" standalone="yes"?>
<Relationships xmlns="http://schemas.openxmlformats.org/package/2006/relationships"><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tags" Target="../tags/tag48.xml"/><Relationship Id="rId5" Type="http://schemas.openxmlformats.org/officeDocument/2006/relationships/notesSlide" Target="../notesSlides/notesSlide27.xml"/><Relationship Id="rId4"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2.xml"/><Relationship Id="rId1" Type="http://schemas.openxmlformats.org/officeDocument/2006/relationships/tags" Target="../tags/tag51.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4.xml"/><Relationship Id="rId1" Type="http://schemas.openxmlformats.org/officeDocument/2006/relationships/tags" Target="../tags/tag53.xml"/><Relationship Id="rId4" Type="http://schemas.openxmlformats.org/officeDocument/2006/relationships/notesSlide" Target="../notesSlides/notesSlide28.xml"/></Relationships>
</file>

<file path=ppt/slides/_rels/slide39.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notesSlide" Target="../notesSlides/notesSlide29.xml"/><Relationship Id="rId5" Type="http://schemas.openxmlformats.org/officeDocument/2006/relationships/slideLayout" Target="../slideLayouts/slideLayout2.xml"/><Relationship Id="rId4" Type="http://schemas.openxmlformats.org/officeDocument/2006/relationships/tags" Target="../tags/tag5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0.xml"/><Relationship Id="rId1" Type="http://schemas.openxmlformats.org/officeDocument/2006/relationships/tags" Target="../tags/tag59.xml"/><Relationship Id="rId4" Type="http://schemas.openxmlformats.org/officeDocument/2006/relationships/notesSlide" Target="../notesSlides/notesSlide30.xml"/></Relationships>
</file>

<file path=ppt/slides/_rels/slide4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2.xml"/><Relationship Id="rId1" Type="http://schemas.openxmlformats.org/officeDocument/2006/relationships/tags" Target="../tags/tag61.xml"/><Relationship Id="rId4" Type="http://schemas.openxmlformats.org/officeDocument/2006/relationships/notesSlide" Target="../notesSlides/notesSlide31.xml"/></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4.xml"/><Relationship Id="rId1" Type="http://schemas.openxmlformats.org/officeDocument/2006/relationships/tags" Target="../tags/tag63.xml"/><Relationship Id="rId4" Type="http://schemas.openxmlformats.org/officeDocument/2006/relationships/notesSlide" Target="../notesSlides/notesSlide32.xml"/></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6.xml"/><Relationship Id="rId1" Type="http://schemas.openxmlformats.org/officeDocument/2006/relationships/tags" Target="../tags/tag6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Synchronization II</a:t>
            </a:r>
          </a:p>
        </p:txBody>
      </p:sp>
      <p:sp>
        <p:nvSpPr>
          <p:cNvPr id="3" name="Subtitle 2"/>
          <p:cNvSpPr>
            <a:spLocks noGrp="1"/>
          </p:cNvSpPr>
          <p:nvPr>
            <p:ph type="subTitle" idx="1"/>
          </p:nvPr>
        </p:nvSpPr>
        <p:spPr/>
        <p:txBody>
          <a:bodyPr/>
          <a:lstStyle/>
          <a:p>
            <a:r>
              <a:rPr lang="en-US" b="1" dirty="0" smtClean="0"/>
              <a:t>Hakim Weatherspoon</a:t>
            </a:r>
          </a:p>
          <a:p>
            <a:r>
              <a:rPr lang="en-US" b="1" dirty="0" smtClean="0"/>
              <a:t>CS 3410, Spring 2013</a:t>
            </a:r>
          </a:p>
          <a:p>
            <a:r>
              <a:rPr lang="en-US" dirty="0" smtClean="0"/>
              <a:t>Computer Science</a:t>
            </a:r>
          </a:p>
          <a:p>
            <a:r>
              <a:rPr lang="en-US" dirty="0" smtClean="0"/>
              <a:t>Cornell University</a:t>
            </a:r>
            <a:endParaRPr lang="en-US" dirty="0"/>
          </a:p>
        </p:txBody>
      </p:sp>
      <p:sp>
        <p:nvSpPr>
          <p:cNvPr id="4" name="Rectangle 5"/>
          <p:cNvSpPr txBox="1">
            <a:spLocks noChangeArrowheads="1"/>
          </p:cNvSpPr>
          <p:nvPr>
            <p:custDataLst>
              <p:tags r:id="rId1"/>
            </p:custDataLst>
          </p:nvPr>
        </p:nvSpPr>
        <p:spPr>
          <a:xfrm>
            <a:off x="685800" y="5684520"/>
            <a:ext cx="2590800" cy="381000"/>
          </a:xfrm>
          <a:prstGeom prst="rect">
            <a:avLst/>
          </a:prstGeom>
        </p:spPr>
        <p:txBody>
          <a:bodyPr>
            <a:normAutofit fontScale="70000" lnSpcReduction="20000"/>
          </a:bodyPr>
          <a:lstStyle>
            <a:lvl1pPr marL="342900" indent="-342900" algn="l" defTabSz="914400" rtl="0" eaLnBrk="1" latinLnBrk="0" hangingPunct="1">
              <a:spcBef>
                <a:spcPct val="20000"/>
              </a:spcBef>
              <a:buSzPct val="80000"/>
              <a:buFontTx/>
              <a:buNone/>
              <a:defRPr sz="3200" kern="1200">
                <a:solidFill>
                  <a:schemeClr val="bg1"/>
                </a:solidFill>
                <a:latin typeface="Calibri" pitchFamily="34" charset="0"/>
                <a:ea typeface="+mn-ea"/>
                <a:cs typeface="Arial" pitchFamily="34" charset="0"/>
              </a:defRPr>
            </a:lvl1pPr>
            <a:lvl2pPr marL="458788" indent="-285750" algn="l" defTabSz="914400" rtl="0" eaLnBrk="1" latinLnBrk="0" hangingPunct="1">
              <a:spcBef>
                <a:spcPct val="20000"/>
              </a:spcBef>
              <a:buClr>
                <a:schemeClr val="accent1"/>
              </a:buClr>
              <a:buFont typeface="Arial" pitchFamily="34" charset="0"/>
              <a:buChar char="•"/>
              <a:defRPr sz="2800" kern="1200">
                <a:solidFill>
                  <a:schemeClr val="bg1"/>
                </a:solidFill>
                <a:latin typeface="Calibri" pitchFamily="34" charset="0"/>
                <a:ea typeface="+mn-ea"/>
                <a:cs typeface="Arial" pitchFamily="34" charset="0"/>
              </a:defRPr>
            </a:lvl2pPr>
            <a:lvl3pPr marL="917575" indent="-228600" algn="l" defTabSz="914400" rtl="0" eaLnBrk="1" latinLnBrk="0" hangingPunct="1">
              <a:spcBef>
                <a:spcPct val="20000"/>
              </a:spcBef>
              <a:buClr>
                <a:schemeClr val="accent1"/>
              </a:buClr>
              <a:buFont typeface="Calibri" pitchFamily="34" charset="0"/>
              <a:buChar char="–"/>
              <a:defRPr sz="2400" kern="1200">
                <a:solidFill>
                  <a:schemeClr val="bg1"/>
                </a:solidFill>
                <a:latin typeface="Calibri" pitchFamily="34" charset="0"/>
                <a:ea typeface="+mn-ea"/>
                <a:cs typeface="Arial" pitchFamily="34" charset="0"/>
              </a:defRPr>
            </a:lvl3pPr>
            <a:lvl4pPr marL="1374775" indent="-228600" algn="l" defTabSz="914400" rtl="0" eaLnBrk="1" latinLnBrk="0" hangingPunct="1">
              <a:spcBef>
                <a:spcPct val="20000"/>
              </a:spcBef>
              <a:buClr>
                <a:schemeClr val="accent1"/>
              </a:buClr>
              <a:buFont typeface="Arial" pitchFamily="34" charset="0"/>
              <a:buChar char="•"/>
              <a:defRPr sz="2000" kern="1200">
                <a:solidFill>
                  <a:schemeClr val="bg1"/>
                </a:solidFill>
                <a:latin typeface="Calibri" pitchFamily="34" charset="0"/>
                <a:ea typeface="+mn-ea"/>
                <a:cs typeface="Arial" pitchFamily="34" charset="0"/>
              </a:defRPr>
            </a:lvl4pPr>
            <a:lvl5pPr marL="1831975" indent="-228600" algn="l" defTabSz="914400" rtl="0" eaLnBrk="1" latinLnBrk="0" hangingPunct="1">
              <a:spcBef>
                <a:spcPct val="20000"/>
              </a:spcBef>
              <a:buClr>
                <a:schemeClr val="accent1"/>
              </a:buClr>
              <a:buFont typeface="Arial" pitchFamily="34" charset="0"/>
              <a:buChar char="»"/>
              <a:defRPr sz="2000" kern="1200">
                <a:solidFill>
                  <a:schemeClr val="bg1"/>
                </a:solidFill>
                <a:latin typeface="Calibri"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solidFill>
                  <a:srgbClr val="FFFF00"/>
                </a:solidFill>
              </a:rPr>
              <a:t>P&amp;H Chapter 2.11</a:t>
            </a:r>
          </a:p>
        </p:txBody>
      </p:sp>
    </p:spTree>
    <p:extLst>
      <p:ext uri="{BB962C8B-B14F-4D97-AF65-F5344CB8AC3E}">
        <p14:creationId xmlns:p14="http://schemas.microsoft.com/office/powerpoint/2010/main" val="24819477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How to prevent data races and write correct parallel programs?</a:t>
            </a:r>
            <a:endParaRPr lang="en-US" dirty="0"/>
          </a:p>
        </p:txBody>
      </p:sp>
    </p:spTree>
    <p:extLst>
      <p:ext uri="{BB962C8B-B14F-4D97-AF65-F5344CB8AC3E}">
        <p14:creationId xmlns:p14="http://schemas.microsoft.com/office/powerpoint/2010/main" val="283860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9746" name="Rectangle 2"/>
          <p:cNvSpPr>
            <a:spLocks noGrp="1" noChangeArrowheads="1"/>
          </p:cNvSpPr>
          <p:nvPr>
            <p:ph type="title"/>
          </p:nvPr>
        </p:nvSpPr>
        <p:spPr/>
        <p:txBody>
          <a:bodyPr>
            <a:normAutofit fontScale="90000"/>
          </a:bodyPr>
          <a:lstStyle/>
          <a:p>
            <a:r>
              <a:rPr lang="en-US">
                <a:solidFill>
                  <a:srgbClr val="FFFC72"/>
                </a:solidFill>
              </a:rPr>
              <a:t>Critical sections</a:t>
            </a:r>
            <a:endParaRPr lang="en-US">
              <a:solidFill>
                <a:srgbClr val="0000FF"/>
              </a:solidFill>
            </a:endParaRPr>
          </a:p>
        </p:txBody>
      </p:sp>
      <p:sp>
        <p:nvSpPr>
          <p:cNvPr id="5279747" name="Rectangle 3"/>
          <p:cNvSpPr>
            <a:spLocks noGrp="1" noChangeArrowheads="1"/>
          </p:cNvSpPr>
          <p:nvPr>
            <p:ph type="body" idx="1"/>
          </p:nvPr>
        </p:nvSpPr>
        <p:spPr/>
        <p:txBody>
          <a:bodyPr/>
          <a:lstStyle/>
          <a:p>
            <a:r>
              <a:rPr lang="en-US" dirty="0"/>
              <a:t>To eliminate races: use </a:t>
            </a:r>
            <a:r>
              <a:rPr lang="en-US" i="1" dirty="0">
                <a:solidFill>
                  <a:schemeClr val="accent1"/>
                </a:solidFill>
              </a:rPr>
              <a:t>critical sections</a:t>
            </a:r>
            <a:r>
              <a:rPr lang="en-US" dirty="0">
                <a:solidFill>
                  <a:schemeClr val="accent1"/>
                </a:solidFill>
              </a:rPr>
              <a:t> </a:t>
            </a:r>
            <a:r>
              <a:rPr lang="en-US" dirty="0"/>
              <a:t>that only one thread can be in</a:t>
            </a:r>
          </a:p>
          <a:p>
            <a:pPr lvl="1"/>
            <a:r>
              <a:rPr lang="en-US" dirty="0"/>
              <a:t>Contending threads must wait to enter</a:t>
            </a:r>
          </a:p>
        </p:txBody>
      </p:sp>
      <p:sp>
        <p:nvSpPr>
          <p:cNvPr id="5279748" name="Freeform 4"/>
          <p:cNvSpPr>
            <a:spLocks/>
          </p:cNvSpPr>
          <p:nvPr/>
        </p:nvSpPr>
        <p:spPr bwMode="auto">
          <a:xfrm>
            <a:off x="2805113" y="2481263"/>
            <a:ext cx="342900" cy="646112"/>
          </a:xfrm>
          <a:custGeom>
            <a:avLst/>
            <a:gdLst>
              <a:gd name="T0" fmla="*/ 64 w 216"/>
              <a:gd name="T1" fmla="*/ 0 h 528"/>
              <a:gd name="T2" fmla="*/ 208 w 216"/>
              <a:gd name="T3" fmla="*/ 192 h 528"/>
              <a:gd name="T4" fmla="*/ 16 w 216"/>
              <a:gd name="T5" fmla="*/ 336 h 528"/>
              <a:gd name="T6" fmla="*/ 112 w 216"/>
              <a:gd name="T7" fmla="*/ 528 h 528"/>
            </a:gdLst>
            <a:ahLst/>
            <a:cxnLst>
              <a:cxn ang="0">
                <a:pos x="T0" y="T1"/>
              </a:cxn>
              <a:cxn ang="0">
                <a:pos x="T2" y="T3"/>
              </a:cxn>
              <a:cxn ang="0">
                <a:pos x="T4" y="T5"/>
              </a:cxn>
              <a:cxn ang="0">
                <a:pos x="T6" y="T7"/>
              </a:cxn>
            </a:cxnLst>
            <a:rect l="0" t="0" r="r" b="b"/>
            <a:pathLst>
              <a:path w="216" h="528">
                <a:moveTo>
                  <a:pt x="64" y="0"/>
                </a:moveTo>
                <a:cubicBezTo>
                  <a:pt x="140" y="68"/>
                  <a:pt x="216" y="136"/>
                  <a:pt x="208" y="192"/>
                </a:cubicBezTo>
                <a:cubicBezTo>
                  <a:pt x="200" y="248"/>
                  <a:pt x="32" y="280"/>
                  <a:pt x="16" y="336"/>
                </a:cubicBezTo>
                <a:cubicBezTo>
                  <a:pt x="0" y="392"/>
                  <a:pt x="96" y="488"/>
                  <a:pt x="112" y="528"/>
                </a:cubicBezTo>
              </a:path>
            </a:pathLst>
          </a:custGeom>
          <a:noFill/>
          <a:ln w="57150" cap="flat" cmpd="sng">
            <a:solidFill>
              <a:schemeClr val="accent1"/>
            </a:solidFill>
            <a:prstDash val="solid"/>
            <a:round/>
            <a:headEnd type="none" w="sm" len="sm"/>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accent1"/>
              </a:solidFill>
            </a:endParaRPr>
          </a:p>
        </p:txBody>
      </p:sp>
      <p:sp>
        <p:nvSpPr>
          <p:cNvPr id="5279749" name="Text Box 5"/>
          <p:cNvSpPr txBox="1">
            <a:spLocks noChangeArrowheads="1"/>
          </p:cNvSpPr>
          <p:nvPr/>
        </p:nvSpPr>
        <p:spPr bwMode="auto">
          <a:xfrm>
            <a:off x="1905000" y="3276600"/>
            <a:ext cx="3309938" cy="1373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F0C19"/>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r>
              <a:rPr lang="en-US" sz="2800" dirty="0" err="1">
                <a:solidFill>
                  <a:schemeClr val="accent1"/>
                </a:solidFill>
                <a:latin typeface="Comic Sans MS" pitchFamily="-112" charset="0"/>
                <a:ea typeface="ＭＳ Ｐゴシック" pitchFamily="-112" charset="-128"/>
              </a:rPr>
              <a:t>CSEnter</a:t>
            </a:r>
            <a:r>
              <a:rPr lang="en-US" sz="2800" dirty="0">
                <a:solidFill>
                  <a:schemeClr val="accent1"/>
                </a:solidFill>
                <a:latin typeface="Comic Sans MS" pitchFamily="-112" charset="0"/>
                <a:ea typeface="ＭＳ Ｐゴシック" pitchFamily="-112" charset="-128"/>
              </a:rPr>
              <a:t>();</a:t>
            </a:r>
          </a:p>
          <a:p>
            <a:pPr lvl="1" eaLnBrk="1" hangingPunct="1"/>
            <a:r>
              <a:rPr lang="en-US" sz="2800" i="1" dirty="0">
                <a:solidFill>
                  <a:schemeClr val="accent1"/>
                </a:solidFill>
                <a:latin typeface="Comic Sans MS" pitchFamily="-112" charset="0"/>
                <a:ea typeface="ＭＳ Ｐゴシック" pitchFamily="-112" charset="-128"/>
              </a:rPr>
              <a:t>Critical section</a:t>
            </a:r>
          </a:p>
          <a:p>
            <a:pPr eaLnBrk="1" hangingPunct="1"/>
            <a:r>
              <a:rPr lang="en-US" sz="2800" dirty="0" err="1">
                <a:solidFill>
                  <a:schemeClr val="accent1"/>
                </a:solidFill>
                <a:latin typeface="Comic Sans MS" pitchFamily="-112" charset="0"/>
                <a:ea typeface="ＭＳ Ｐゴシック" pitchFamily="-112" charset="-128"/>
              </a:rPr>
              <a:t>CSExit</a:t>
            </a:r>
            <a:r>
              <a:rPr lang="en-US" sz="2800" dirty="0">
                <a:solidFill>
                  <a:schemeClr val="accent1"/>
                </a:solidFill>
                <a:latin typeface="Comic Sans MS" pitchFamily="-112" charset="0"/>
                <a:ea typeface="ＭＳ Ｐゴシック" pitchFamily="-112" charset="-128"/>
              </a:rPr>
              <a:t>();</a:t>
            </a:r>
          </a:p>
        </p:txBody>
      </p:sp>
      <p:sp>
        <p:nvSpPr>
          <p:cNvPr id="5279750" name="Text Box 6"/>
          <p:cNvSpPr txBox="1">
            <a:spLocks noChangeArrowheads="1"/>
          </p:cNvSpPr>
          <p:nvPr/>
        </p:nvSpPr>
        <p:spPr bwMode="auto">
          <a:xfrm>
            <a:off x="3276600" y="2422525"/>
            <a:ext cx="585788"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F0C19"/>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1" hangingPunct="1"/>
            <a:r>
              <a:rPr lang="en-US" sz="2800" dirty="0">
                <a:solidFill>
                  <a:schemeClr val="accent1"/>
                </a:solidFill>
                <a:latin typeface="Comic Sans MS" pitchFamily="-112" charset="0"/>
                <a:ea typeface="ＭＳ Ｐゴシック" pitchFamily="-112" charset="-128"/>
              </a:rPr>
              <a:t>T1</a:t>
            </a:r>
          </a:p>
        </p:txBody>
      </p:sp>
      <p:sp>
        <p:nvSpPr>
          <p:cNvPr id="5279751" name="Freeform 7"/>
          <p:cNvSpPr>
            <a:spLocks/>
          </p:cNvSpPr>
          <p:nvPr/>
        </p:nvSpPr>
        <p:spPr bwMode="auto">
          <a:xfrm>
            <a:off x="6081713" y="2420938"/>
            <a:ext cx="342900" cy="647700"/>
          </a:xfrm>
          <a:custGeom>
            <a:avLst/>
            <a:gdLst>
              <a:gd name="T0" fmla="*/ 64 w 216"/>
              <a:gd name="T1" fmla="*/ 0 h 528"/>
              <a:gd name="T2" fmla="*/ 208 w 216"/>
              <a:gd name="T3" fmla="*/ 192 h 528"/>
              <a:gd name="T4" fmla="*/ 16 w 216"/>
              <a:gd name="T5" fmla="*/ 336 h 528"/>
              <a:gd name="T6" fmla="*/ 112 w 216"/>
              <a:gd name="T7" fmla="*/ 528 h 528"/>
            </a:gdLst>
            <a:ahLst/>
            <a:cxnLst>
              <a:cxn ang="0">
                <a:pos x="T0" y="T1"/>
              </a:cxn>
              <a:cxn ang="0">
                <a:pos x="T2" y="T3"/>
              </a:cxn>
              <a:cxn ang="0">
                <a:pos x="T4" y="T5"/>
              </a:cxn>
              <a:cxn ang="0">
                <a:pos x="T6" y="T7"/>
              </a:cxn>
            </a:cxnLst>
            <a:rect l="0" t="0" r="r" b="b"/>
            <a:pathLst>
              <a:path w="216" h="528">
                <a:moveTo>
                  <a:pt x="64" y="0"/>
                </a:moveTo>
                <a:cubicBezTo>
                  <a:pt x="140" y="68"/>
                  <a:pt x="216" y="136"/>
                  <a:pt x="208" y="192"/>
                </a:cubicBezTo>
                <a:cubicBezTo>
                  <a:pt x="200" y="248"/>
                  <a:pt x="32" y="280"/>
                  <a:pt x="16" y="336"/>
                </a:cubicBezTo>
                <a:cubicBezTo>
                  <a:pt x="0" y="392"/>
                  <a:pt x="96" y="488"/>
                  <a:pt x="112" y="528"/>
                </a:cubicBezTo>
              </a:path>
            </a:pathLst>
          </a:custGeom>
          <a:noFill/>
          <a:ln w="57150" cap="flat" cmpd="sng">
            <a:solidFill>
              <a:srgbClr val="76EFFF"/>
            </a:solidFill>
            <a:prstDash val="solid"/>
            <a:round/>
            <a:headEnd type="none" w="sm" len="sm"/>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9752" name="Text Box 8"/>
          <p:cNvSpPr txBox="1">
            <a:spLocks noChangeArrowheads="1"/>
          </p:cNvSpPr>
          <p:nvPr/>
        </p:nvSpPr>
        <p:spPr bwMode="auto">
          <a:xfrm>
            <a:off x="6372225" y="2362200"/>
            <a:ext cx="642938"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F0C19"/>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1" hangingPunct="1"/>
            <a:r>
              <a:rPr lang="en-US" sz="2800" dirty="0">
                <a:solidFill>
                  <a:srgbClr val="76EFFF"/>
                </a:solidFill>
                <a:latin typeface="Comic Sans MS" pitchFamily="-112" charset="0"/>
                <a:ea typeface="ＭＳ Ｐゴシック" pitchFamily="-112" charset="-128"/>
              </a:rPr>
              <a:t>T2</a:t>
            </a:r>
          </a:p>
        </p:txBody>
      </p:sp>
      <p:sp>
        <p:nvSpPr>
          <p:cNvPr id="5279753" name="Line 9"/>
          <p:cNvSpPr>
            <a:spLocks noChangeShapeType="1"/>
          </p:cNvSpPr>
          <p:nvPr/>
        </p:nvSpPr>
        <p:spPr bwMode="auto">
          <a:xfrm>
            <a:off x="1028700" y="3263900"/>
            <a:ext cx="0" cy="3136900"/>
          </a:xfrm>
          <a:prstGeom prst="line">
            <a:avLst/>
          </a:prstGeom>
          <a:noFill/>
          <a:ln w="57150">
            <a:solidFill>
              <a:schemeClr val="bg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9754" name="Text Box 10"/>
          <p:cNvSpPr txBox="1">
            <a:spLocks noChangeArrowheads="1"/>
          </p:cNvSpPr>
          <p:nvPr/>
        </p:nvSpPr>
        <p:spPr bwMode="auto">
          <a:xfrm>
            <a:off x="530324" y="2588747"/>
            <a:ext cx="931665"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F0C19"/>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1" hangingPunct="1"/>
            <a:r>
              <a:rPr lang="en-US" sz="2800" dirty="0">
                <a:solidFill>
                  <a:schemeClr val="bg1"/>
                </a:solidFill>
                <a:latin typeface="Comic Sans MS" pitchFamily="-112" charset="0"/>
                <a:ea typeface="ＭＳ Ｐゴシック" pitchFamily="-112" charset="-128"/>
              </a:rPr>
              <a:t>time</a:t>
            </a:r>
          </a:p>
        </p:txBody>
      </p:sp>
      <p:sp>
        <p:nvSpPr>
          <p:cNvPr id="5279755" name="Text Box 11"/>
          <p:cNvSpPr txBox="1">
            <a:spLocks noChangeArrowheads="1"/>
          </p:cNvSpPr>
          <p:nvPr/>
        </p:nvSpPr>
        <p:spPr bwMode="auto">
          <a:xfrm>
            <a:off x="5681663" y="3239631"/>
            <a:ext cx="3309937" cy="22467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F0C19"/>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r>
              <a:rPr lang="en-US" sz="2800" dirty="0" err="1">
                <a:solidFill>
                  <a:srgbClr val="76EFFF"/>
                </a:solidFill>
                <a:latin typeface="Comic Sans MS" pitchFamily="-112" charset="0"/>
                <a:ea typeface="ＭＳ Ｐゴシック" pitchFamily="-112" charset="-128"/>
              </a:rPr>
              <a:t>CSEnter</a:t>
            </a:r>
            <a:r>
              <a:rPr lang="en-US" sz="2800" dirty="0" smtClean="0">
                <a:solidFill>
                  <a:srgbClr val="76EFFF"/>
                </a:solidFill>
                <a:latin typeface="Comic Sans MS" pitchFamily="-112" charset="0"/>
                <a:ea typeface="ＭＳ Ｐゴシック" pitchFamily="-112" charset="-128"/>
              </a:rPr>
              <a:t>();</a:t>
            </a:r>
            <a:endParaRPr lang="en-US" sz="2800" dirty="0">
              <a:solidFill>
                <a:srgbClr val="76EFFF"/>
              </a:solidFill>
              <a:latin typeface="Comic Sans MS" pitchFamily="-112" charset="0"/>
              <a:ea typeface="ＭＳ Ｐゴシック" pitchFamily="-112" charset="-128"/>
            </a:endParaRPr>
          </a:p>
          <a:p>
            <a:pPr lvl="1" eaLnBrk="1" hangingPunct="1"/>
            <a:r>
              <a:rPr lang="en-US" sz="2800" i="1" dirty="0" smtClean="0">
                <a:solidFill>
                  <a:srgbClr val="76EFFF"/>
                </a:solidFill>
                <a:latin typeface="Comic Sans MS" pitchFamily="-112" charset="0"/>
                <a:ea typeface="ＭＳ Ｐゴシック" pitchFamily="-112" charset="-128"/>
              </a:rPr>
              <a:t># wait</a:t>
            </a:r>
          </a:p>
          <a:p>
            <a:pPr lvl="1" eaLnBrk="1" hangingPunct="1"/>
            <a:r>
              <a:rPr lang="en-US" sz="2800" i="1" dirty="0" smtClean="0">
                <a:solidFill>
                  <a:srgbClr val="76EFFF"/>
                </a:solidFill>
                <a:latin typeface="Comic Sans MS" pitchFamily="-112" charset="0"/>
                <a:ea typeface="ＭＳ Ｐゴシック" pitchFamily="-112" charset="-128"/>
              </a:rPr>
              <a:t># wait</a:t>
            </a:r>
            <a:endParaRPr lang="en-US" sz="2800" i="1" dirty="0">
              <a:solidFill>
                <a:srgbClr val="76EFFF"/>
              </a:solidFill>
              <a:latin typeface="Comic Sans MS" pitchFamily="-112" charset="0"/>
              <a:ea typeface="ＭＳ Ｐゴシック" pitchFamily="-112" charset="-128"/>
            </a:endParaRPr>
          </a:p>
          <a:p>
            <a:pPr lvl="1" eaLnBrk="1" hangingPunct="1"/>
            <a:r>
              <a:rPr lang="en-US" sz="2800" i="1" dirty="0" smtClean="0">
                <a:solidFill>
                  <a:srgbClr val="76EFFF"/>
                </a:solidFill>
                <a:latin typeface="Comic Sans MS" pitchFamily="-112" charset="0"/>
                <a:ea typeface="ＭＳ Ｐゴシック" pitchFamily="-112" charset="-128"/>
              </a:rPr>
              <a:t>Critical </a:t>
            </a:r>
            <a:r>
              <a:rPr lang="en-US" sz="2800" i="1" dirty="0">
                <a:solidFill>
                  <a:srgbClr val="76EFFF"/>
                </a:solidFill>
                <a:latin typeface="Comic Sans MS" pitchFamily="-112" charset="0"/>
                <a:ea typeface="ＭＳ Ｐゴシック" pitchFamily="-112" charset="-128"/>
              </a:rPr>
              <a:t>section</a:t>
            </a:r>
          </a:p>
          <a:p>
            <a:pPr eaLnBrk="1" hangingPunct="1"/>
            <a:r>
              <a:rPr lang="en-US" sz="2800" dirty="0" err="1">
                <a:solidFill>
                  <a:srgbClr val="76EFFF"/>
                </a:solidFill>
                <a:latin typeface="Comic Sans MS" pitchFamily="-112" charset="0"/>
                <a:ea typeface="ＭＳ Ｐゴシック" pitchFamily="-112" charset="-128"/>
              </a:rPr>
              <a:t>CSExit</a:t>
            </a:r>
            <a:r>
              <a:rPr lang="en-US" sz="2800" dirty="0">
                <a:solidFill>
                  <a:srgbClr val="76EFFF"/>
                </a:solidFill>
                <a:latin typeface="Comic Sans MS" pitchFamily="-112" charset="0"/>
                <a:ea typeface="ＭＳ Ｐゴシック" pitchFamily="-112" charset="-128"/>
              </a:rPr>
              <a:t>();</a:t>
            </a:r>
          </a:p>
        </p:txBody>
      </p:sp>
      <p:sp>
        <p:nvSpPr>
          <p:cNvPr id="5279756" name="Freeform 12"/>
          <p:cNvSpPr>
            <a:spLocks/>
          </p:cNvSpPr>
          <p:nvPr/>
        </p:nvSpPr>
        <p:spPr bwMode="auto">
          <a:xfrm>
            <a:off x="2819400" y="4843463"/>
            <a:ext cx="342900" cy="646112"/>
          </a:xfrm>
          <a:custGeom>
            <a:avLst/>
            <a:gdLst>
              <a:gd name="T0" fmla="*/ 64 w 216"/>
              <a:gd name="T1" fmla="*/ 0 h 528"/>
              <a:gd name="T2" fmla="*/ 208 w 216"/>
              <a:gd name="T3" fmla="*/ 192 h 528"/>
              <a:gd name="T4" fmla="*/ 16 w 216"/>
              <a:gd name="T5" fmla="*/ 336 h 528"/>
              <a:gd name="T6" fmla="*/ 112 w 216"/>
              <a:gd name="T7" fmla="*/ 528 h 528"/>
            </a:gdLst>
            <a:ahLst/>
            <a:cxnLst>
              <a:cxn ang="0">
                <a:pos x="T0" y="T1"/>
              </a:cxn>
              <a:cxn ang="0">
                <a:pos x="T2" y="T3"/>
              </a:cxn>
              <a:cxn ang="0">
                <a:pos x="T4" y="T5"/>
              </a:cxn>
              <a:cxn ang="0">
                <a:pos x="T6" y="T7"/>
              </a:cxn>
            </a:cxnLst>
            <a:rect l="0" t="0" r="r" b="b"/>
            <a:pathLst>
              <a:path w="216" h="528">
                <a:moveTo>
                  <a:pt x="64" y="0"/>
                </a:moveTo>
                <a:cubicBezTo>
                  <a:pt x="140" y="68"/>
                  <a:pt x="216" y="136"/>
                  <a:pt x="208" y="192"/>
                </a:cubicBezTo>
                <a:cubicBezTo>
                  <a:pt x="200" y="248"/>
                  <a:pt x="32" y="280"/>
                  <a:pt x="16" y="336"/>
                </a:cubicBezTo>
                <a:cubicBezTo>
                  <a:pt x="0" y="392"/>
                  <a:pt x="96" y="488"/>
                  <a:pt x="112" y="528"/>
                </a:cubicBezTo>
              </a:path>
            </a:pathLst>
          </a:custGeom>
          <a:noFill/>
          <a:ln w="57150" cap="flat" cmpd="sng">
            <a:solidFill>
              <a:schemeClr val="accent1"/>
            </a:solidFill>
            <a:prstDash val="solid"/>
            <a:round/>
            <a:headEnd type="none" w="sm" len="sm"/>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accent1"/>
              </a:solidFill>
            </a:endParaRPr>
          </a:p>
        </p:txBody>
      </p:sp>
      <p:sp>
        <p:nvSpPr>
          <p:cNvPr id="5279757" name="Text Box 13"/>
          <p:cNvSpPr txBox="1">
            <a:spLocks noChangeArrowheads="1"/>
          </p:cNvSpPr>
          <p:nvPr/>
        </p:nvSpPr>
        <p:spPr bwMode="auto">
          <a:xfrm>
            <a:off x="3290888" y="4784725"/>
            <a:ext cx="585787"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F0C19"/>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1" hangingPunct="1"/>
            <a:r>
              <a:rPr lang="en-US" sz="2800">
                <a:solidFill>
                  <a:schemeClr val="accent1"/>
                </a:solidFill>
                <a:latin typeface="Comic Sans MS" pitchFamily="-112" charset="0"/>
                <a:ea typeface="ＭＳ Ｐゴシック" pitchFamily="-112" charset="-128"/>
              </a:rPr>
              <a:t>T1</a:t>
            </a:r>
          </a:p>
        </p:txBody>
      </p:sp>
      <p:sp>
        <p:nvSpPr>
          <p:cNvPr id="5279758" name="Freeform 14"/>
          <p:cNvSpPr>
            <a:spLocks/>
          </p:cNvSpPr>
          <p:nvPr/>
        </p:nvSpPr>
        <p:spPr bwMode="auto">
          <a:xfrm>
            <a:off x="6096000" y="5600700"/>
            <a:ext cx="342900" cy="647700"/>
          </a:xfrm>
          <a:custGeom>
            <a:avLst/>
            <a:gdLst>
              <a:gd name="T0" fmla="*/ 64 w 216"/>
              <a:gd name="T1" fmla="*/ 0 h 528"/>
              <a:gd name="T2" fmla="*/ 208 w 216"/>
              <a:gd name="T3" fmla="*/ 192 h 528"/>
              <a:gd name="T4" fmla="*/ 16 w 216"/>
              <a:gd name="T5" fmla="*/ 336 h 528"/>
              <a:gd name="T6" fmla="*/ 112 w 216"/>
              <a:gd name="T7" fmla="*/ 528 h 528"/>
            </a:gdLst>
            <a:ahLst/>
            <a:cxnLst>
              <a:cxn ang="0">
                <a:pos x="T0" y="T1"/>
              </a:cxn>
              <a:cxn ang="0">
                <a:pos x="T2" y="T3"/>
              </a:cxn>
              <a:cxn ang="0">
                <a:pos x="T4" y="T5"/>
              </a:cxn>
              <a:cxn ang="0">
                <a:pos x="T6" y="T7"/>
              </a:cxn>
            </a:cxnLst>
            <a:rect l="0" t="0" r="r" b="b"/>
            <a:pathLst>
              <a:path w="216" h="528">
                <a:moveTo>
                  <a:pt x="64" y="0"/>
                </a:moveTo>
                <a:cubicBezTo>
                  <a:pt x="140" y="68"/>
                  <a:pt x="216" y="136"/>
                  <a:pt x="208" y="192"/>
                </a:cubicBezTo>
                <a:cubicBezTo>
                  <a:pt x="200" y="248"/>
                  <a:pt x="32" y="280"/>
                  <a:pt x="16" y="336"/>
                </a:cubicBezTo>
                <a:cubicBezTo>
                  <a:pt x="0" y="392"/>
                  <a:pt x="96" y="488"/>
                  <a:pt x="112" y="528"/>
                </a:cubicBezTo>
              </a:path>
            </a:pathLst>
          </a:custGeom>
          <a:noFill/>
          <a:ln w="57150" cap="flat" cmpd="sng">
            <a:solidFill>
              <a:srgbClr val="76EFFF"/>
            </a:solidFill>
            <a:prstDash val="solid"/>
            <a:round/>
            <a:headEnd type="none" w="sm" len="sm"/>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9759" name="Text Box 15"/>
          <p:cNvSpPr txBox="1">
            <a:spLocks noChangeArrowheads="1"/>
          </p:cNvSpPr>
          <p:nvPr/>
        </p:nvSpPr>
        <p:spPr bwMode="auto">
          <a:xfrm>
            <a:off x="6386513" y="5541962"/>
            <a:ext cx="642937"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F0C19"/>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1" hangingPunct="1"/>
            <a:r>
              <a:rPr lang="en-US" sz="2800" dirty="0">
                <a:solidFill>
                  <a:srgbClr val="76EFFF"/>
                </a:solidFill>
                <a:latin typeface="Comic Sans MS" pitchFamily="-112" charset="0"/>
                <a:ea typeface="ＭＳ Ｐゴシック" pitchFamily="-112" charset="-128"/>
              </a:rPr>
              <a:t>T2</a:t>
            </a:r>
          </a:p>
        </p:txBody>
      </p:sp>
    </p:spTree>
    <p:extLst>
      <p:ext uri="{BB962C8B-B14F-4D97-AF65-F5344CB8AC3E}">
        <p14:creationId xmlns:p14="http://schemas.microsoft.com/office/powerpoint/2010/main" val="4001269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7975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27975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279750"/>
                                        </p:tgtEl>
                                        <p:attrNameLst>
                                          <p:attrName>style.visibility</p:attrName>
                                        </p:attrNameLst>
                                      </p:cBhvr>
                                      <p:to>
                                        <p:strVal val="visible"/>
                                      </p:to>
                                    </p:set>
                                  </p:childTnLst>
                                </p:cTn>
                              </p:par>
                              <p:par>
                                <p:cTn id="13" presetID="22" presetClass="entr" presetSubtype="1" fill="hold" grpId="0" nodeType="withEffect">
                                  <p:stCondLst>
                                    <p:cond delay="0"/>
                                  </p:stCondLst>
                                  <p:childTnLst>
                                    <p:set>
                                      <p:cBhvr>
                                        <p:cTn id="14" dur="1" fill="hold">
                                          <p:stCondLst>
                                            <p:cond delay="0"/>
                                          </p:stCondLst>
                                        </p:cTn>
                                        <p:tgtEl>
                                          <p:spTgt spid="5279748"/>
                                        </p:tgtEl>
                                        <p:attrNameLst>
                                          <p:attrName>style.visibility</p:attrName>
                                        </p:attrNameLst>
                                      </p:cBhvr>
                                      <p:to>
                                        <p:strVal val="visible"/>
                                      </p:to>
                                    </p:set>
                                    <p:animEffect transition="in" filter="wipe(up)">
                                      <p:cBhvr>
                                        <p:cTn id="15" dur="500"/>
                                        <p:tgtEl>
                                          <p:spTgt spid="5279748"/>
                                        </p:tgtEl>
                                      </p:cBhvr>
                                    </p:animEffec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527974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279752"/>
                                        </p:tgtEl>
                                        <p:attrNameLst>
                                          <p:attrName>style.visibility</p:attrName>
                                        </p:attrNameLst>
                                      </p:cBhvr>
                                      <p:to>
                                        <p:strVal val="visible"/>
                                      </p:to>
                                    </p:set>
                                  </p:childTnLst>
                                </p:cTn>
                              </p:par>
                              <p:par>
                                <p:cTn id="23" presetID="22" presetClass="entr" presetSubtype="1" fill="hold" grpId="0" nodeType="withEffect">
                                  <p:stCondLst>
                                    <p:cond delay="0"/>
                                  </p:stCondLst>
                                  <p:childTnLst>
                                    <p:set>
                                      <p:cBhvr>
                                        <p:cTn id="24" dur="1" fill="hold">
                                          <p:stCondLst>
                                            <p:cond delay="0"/>
                                          </p:stCondLst>
                                        </p:cTn>
                                        <p:tgtEl>
                                          <p:spTgt spid="5279751"/>
                                        </p:tgtEl>
                                        <p:attrNameLst>
                                          <p:attrName>style.visibility</p:attrName>
                                        </p:attrNameLst>
                                      </p:cBhvr>
                                      <p:to>
                                        <p:strVal val="visible"/>
                                      </p:to>
                                    </p:set>
                                    <p:animEffect transition="in" filter="wipe(up)">
                                      <p:cBhvr>
                                        <p:cTn id="25" dur="500"/>
                                        <p:tgtEl>
                                          <p:spTgt spid="5279751"/>
                                        </p:tgtEl>
                                      </p:cBhvr>
                                    </p:animEffect>
                                  </p:childTnLst>
                                </p:cTn>
                              </p:par>
                            </p:childTnLst>
                          </p:cTn>
                        </p:par>
                        <p:par>
                          <p:cTn id="26" fill="hold">
                            <p:stCondLst>
                              <p:cond delay="500"/>
                            </p:stCondLst>
                            <p:childTnLst>
                              <p:par>
                                <p:cTn id="27" presetID="1" presetClass="entr" presetSubtype="0" fill="hold" nodeType="afterEffect">
                                  <p:stCondLst>
                                    <p:cond delay="0"/>
                                  </p:stCondLst>
                                  <p:childTnLst>
                                    <p:set>
                                      <p:cBhvr>
                                        <p:cTn id="28" dur="1" fill="hold">
                                          <p:stCondLst>
                                            <p:cond delay="0"/>
                                          </p:stCondLst>
                                        </p:cTn>
                                        <p:tgtEl>
                                          <p:spTgt spid="5279755">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279749">
                                            <p:txEl>
                                              <p:pRg st="1" end="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279749">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279755">
                                            <p:txEl>
                                              <p:pRg st="1" end="1"/>
                                            </p:txEl>
                                          </p:spTgt>
                                        </p:tgtEl>
                                        <p:attrNameLst>
                                          <p:attrName>style.visibility</p:attrName>
                                        </p:attrNameLst>
                                      </p:cBhvr>
                                      <p:to>
                                        <p:strVal val="visible"/>
                                      </p:to>
                                    </p:set>
                                  </p:childTnLst>
                                </p:cTn>
                              </p:par>
                            </p:childTnLst>
                          </p:cTn>
                        </p:par>
                        <p:par>
                          <p:cTn id="39" fill="hold">
                            <p:stCondLst>
                              <p:cond delay="0"/>
                            </p:stCondLst>
                            <p:childTnLst>
                              <p:par>
                                <p:cTn id="40" presetID="1" presetClass="entr" presetSubtype="0" fill="hold" nodeType="afterEffect">
                                  <p:stCondLst>
                                    <p:cond delay="0"/>
                                  </p:stCondLst>
                                  <p:childTnLst>
                                    <p:set>
                                      <p:cBhvr>
                                        <p:cTn id="41" dur="1" fill="hold">
                                          <p:stCondLst>
                                            <p:cond delay="0"/>
                                          </p:stCondLst>
                                        </p:cTn>
                                        <p:tgtEl>
                                          <p:spTgt spid="5279755">
                                            <p:txEl>
                                              <p:pRg st="2" end="2"/>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5279757"/>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5279756"/>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5279755">
                                            <p:txEl>
                                              <p:pRg st="3" end="3"/>
                                            </p:txEl>
                                          </p:spTgt>
                                        </p:tgtEl>
                                        <p:attrNameLst>
                                          <p:attrName>style.visibility</p:attrName>
                                        </p:attrNameLst>
                                      </p:cBhvr>
                                      <p:to>
                                        <p:strVal val="visible"/>
                                      </p:to>
                                    </p:set>
                                  </p:childTnLst>
                                </p:cTn>
                              </p:par>
                              <p:par>
                                <p:cTn id="52" presetID="1" presetClass="entr" presetSubtype="0" fill="hold" nodeType="withEffect">
                                  <p:stCondLst>
                                    <p:cond delay="0"/>
                                  </p:stCondLst>
                                  <p:childTnLst>
                                    <p:set>
                                      <p:cBhvr>
                                        <p:cTn id="53" dur="1" fill="hold">
                                          <p:stCondLst>
                                            <p:cond delay="0"/>
                                          </p:stCondLst>
                                        </p:cTn>
                                        <p:tgtEl>
                                          <p:spTgt spid="5279755">
                                            <p:txEl>
                                              <p:pRg st="4" end="4"/>
                                            </p:txEl>
                                          </p:spTgt>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5279759"/>
                                        </p:tgtEl>
                                        <p:attrNameLst>
                                          <p:attrName>style.visibility</p:attrName>
                                        </p:attrNameLst>
                                      </p:cBhvr>
                                      <p:to>
                                        <p:strVal val="visible"/>
                                      </p:to>
                                    </p:set>
                                  </p:childTnLst>
                                </p:cTn>
                              </p:par>
                              <p:par>
                                <p:cTn id="58" presetID="22" presetClass="entr" presetSubtype="1" fill="hold" grpId="0" nodeType="withEffect">
                                  <p:stCondLst>
                                    <p:cond delay="0"/>
                                  </p:stCondLst>
                                  <p:childTnLst>
                                    <p:set>
                                      <p:cBhvr>
                                        <p:cTn id="59" dur="1" fill="hold">
                                          <p:stCondLst>
                                            <p:cond delay="0"/>
                                          </p:stCondLst>
                                        </p:cTn>
                                        <p:tgtEl>
                                          <p:spTgt spid="5279758"/>
                                        </p:tgtEl>
                                        <p:attrNameLst>
                                          <p:attrName>style.visibility</p:attrName>
                                        </p:attrNameLst>
                                      </p:cBhvr>
                                      <p:to>
                                        <p:strVal val="visible"/>
                                      </p:to>
                                    </p:set>
                                    <p:animEffect transition="in" filter="wipe(up)">
                                      <p:cBhvr>
                                        <p:cTn id="60" dur="500"/>
                                        <p:tgtEl>
                                          <p:spTgt spid="52797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79748" grpId="0" animBg="1"/>
      <p:bldP spid="5279750" grpId="0"/>
      <p:bldP spid="5279751" grpId="0" animBg="1"/>
      <p:bldP spid="5279752" grpId="0"/>
      <p:bldP spid="5279753" grpId="0" animBg="1"/>
      <p:bldP spid="5279754" grpId="0"/>
      <p:bldP spid="5279756" grpId="0" animBg="1"/>
      <p:bldP spid="5279757" grpId="0"/>
      <p:bldP spid="5279758" grpId="0" animBg="1"/>
      <p:bldP spid="527975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1314" name="Rectangle 2"/>
          <p:cNvSpPr>
            <a:spLocks noGrp="1" noChangeArrowheads="1"/>
          </p:cNvSpPr>
          <p:nvPr>
            <p:ph type="title"/>
          </p:nvPr>
        </p:nvSpPr>
        <p:spPr/>
        <p:txBody>
          <a:bodyPr>
            <a:normAutofit fontScale="90000"/>
          </a:bodyPr>
          <a:lstStyle/>
          <a:p>
            <a:r>
              <a:rPr lang="en-US"/>
              <a:t>Mutexes</a:t>
            </a:r>
          </a:p>
        </p:txBody>
      </p:sp>
      <p:sp>
        <p:nvSpPr>
          <p:cNvPr id="5261315" name="Rectangle 3"/>
          <p:cNvSpPr>
            <a:spLocks noGrp="1" noChangeArrowheads="1"/>
          </p:cNvSpPr>
          <p:nvPr>
            <p:ph type="body" idx="1"/>
          </p:nvPr>
        </p:nvSpPr>
        <p:spPr>
          <a:xfrm>
            <a:off x="152400" y="685800"/>
            <a:ext cx="8283575" cy="3111500"/>
          </a:xfrm>
        </p:spPr>
        <p:txBody>
          <a:bodyPr/>
          <a:lstStyle/>
          <a:p>
            <a:pPr>
              <a:lnSpc>
                <a:spcPct val="90000"/>
              </a:lnSpc>
              <a:tabLst>
                <a:tab pos="1663700" algn="l"/>
              </a:tabLst>
            </a:pPr>
            <a:r>
              <a:rPr lang="en-US" sz="2800" dirty="0"/>
              <a:t>Critical sections typically associated with mutual exclusion locks (</a:t>
            </a:r>
            <a:r>
              <a:rPr lang="en-US" sz="2800" i="1" dirty="0" err="1">
                <a:solidFill>
                  <a:schemeClr val="accent1"/>
                </a:solidFill>
              </a:rPr>
              <a:t>mutexes</a:t>
            </a:r>
            <a:r>
              <a:rPr lang="en-US" sz="2800" dirty="0"/>
              <a:t>)</a:t>
            </a:r>
          </a:p>
          <a:p>
            <a:pPr>
              <a:lnSpc>
                <a:spcPct val="90000"/>
              </a:lnSpc>
              <a:tabLst>
                <a:tab pos="1663700" algn="l"/>
              </a:tabLst>
            </a:pPr>
            <a:r>
              <a:rPr lang="en-US" sz="2800" dirty="0"/>
              <a:t>Only one thread can hold a given </a:t>
            </a:r>
            <a:r>
              <a:rPr lang="en-US" sz="2800" dirty="0" err="1"/>
              <a:t>mutex</a:t>
            </a:r>
            <a:r>
              <a:rPr lang="en-US" sz="2800" dirty="0"/>
              <a:t> at a time</a:t>
            </a:r>
          </a:p>
          <a:p>
            <a:pPr>
              <a:lnSpc>
                <a:spcPct val="90000"/>
              </a:lnSpc>
              <a:tabLst>
                <a:tab pos="1663700" algn="l"/>
              </a:tabLst>
            </a:pPr>
            <a:r>
              <a:rPr lang="en-US" sz="2800" dirty="0"/>
              <a:t>Acquire (lock) </a:t>
            </a:r>
            <a:r>
              <a:rPr lang="en-US" sz="2800" dirty="0" err="1"/>
              <a:t>mutex</a:t>
            </a:r>
            <a:r>
              <a:rPr lang="en-US" sz="2800" dirty="0"/>
              <a:t> on entry to critical section</a:t>
            </a:r>
          </a:p>
          <a:p>
            <a:pPr lvl="1">
              <a:lnSpc>
                <a:spcPct val="90000"/>
              </a:lnSpc>
              <a:tabLst>
                <a:tab pos="1663700" algn="l"/>
              </a:tabLst>
            </a:pPr>
            <a:r>
              <a:rPr lang="en-US" sz="2400" dirty="0"/>
              <a:t>Or block if another thread already holds it</a:t>
            </a:r>
          </a:p>
          <a:p>
            <a:pPr>
              <a:lnSpc>
                <a:spcPct val="90000"/>
              </a:lnSpc>
              <a:tabLst>
                <a:tab pos="1663700" algn="l"/>
              </a:tabLst>
            </a:pPr>
            <a:r>
              <a:rPr lang="en-US" sz="2800" dirty="0"/>
              <a:t>Release (unlock) </a:t>
            </a:r>
            <a:r>
              <a:rPr lang="en-US" sz="2800" dirty="0" err="1"/>
              <a:t>mutex</a:t>
            </a:r>
            <a:r>
              <a:rPr lang="en-US" sz="2800" dirty="0"/>
              <a:t> on exit</a:t>
            </a:r>
          </a:p>
          <a:p>
            <a:pPr lvl="1">
              <a:lnSpc>
                <a:spcPct val="90000"/>
              </a:lnSpc>
              <a:tabLst>
                <a:tab pos="1663700" algn="l"/>
              </a:tabLst>
            </a:pPr>
            <a:r>
              <a:rPr lang="en-US" sz="2400" dirty="0"/>
              <a:t>Allow </a:t>
            </a:r>
            <a:r>
              <a:rPr lang="en-US" sz="2400" b="1" dirty="0"/>
              <a:t>one</a:t>
            </a:r>
            <a:r>
              <a:rPr lang="en-US" sz="2400" dirty="0"/>
              <a:t> waiting thread (if any) to acquire &amp; proceed</a:t>
            </a:r>
          </a:p>
        </p:txBody>
      </p:sp>
      <p:sp>
        <p:nvSpPr>
          <p:cNvPr id="5261316" name="Text Box 4"/>
          <p:cNvSpPr txBox="1">
            <a:spLocks noChangeArrowheads="1"/>
          </p:cNvSpPr>
          <p:nvPr/>
        </p:nvSpPr>
        <p:spPr bwMode="auto">
          <a:xfrm>
            <a:off x="0" y="4091691"/>
            <a:ext cx="4795838" cy="12003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F0C19"/>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eaLnBrk="1" hangingPunct="1"/>
            <a:r>
              <a:rPr lang="en-US" sz="2400" b="1" dirty="0" err="1">
                <a:solidFill>
                  <a:schemeClr val="accent1"/>
                </a:solidFill>
                <a:latin typeface="Courier New" pitchFamily="-112" charset="0"/>
                <a:ea typeface="ＭＳ Ｐゴシック" pitchFamily="-112" charset="-128"/>
              </a:rPr>
              <a:t>pthread_mutex_lock</a:t>
            </a:r>
            <a:r>
              <a:rPr lang="en-US" sz="2400" b="1" dirty="0" smtClean="0">
                <a:solidFill>
                  <a:schemeClr val="accent1"/>
                </a:solidFill>
                <a:latin typeface="Courier New" pitchFamily="-112" charset="0"/>
                <a:ea typeface="ＭＳ Ｐゴシック" pitchFamily="-112" charset="-128"/>
              </a:rPr>
              <a:t>(&amp;m</a:t>
            </a:r>
            <a:r>
              <a:rPr lang="en-US" sz="2400" b="1" dirty="0">
                <a:solidFill>
                  <a:schemeClr val="accent1"/>
                </a:solidFill>
                <a:latin typeface="Courier New" pitchFamily="-112" charset="0"/>
                <a:ea typeface="ＭＳ Ｐゴシック" pitchFamily="-112" charset="-128"/>
              </a:rPr>
              <a:t>);</a:t>
            </a:r>
          </a:p>
          <a:p>
            <a:pPr lvl="1" eaLnBrk="1" hangingPunct="1"/>
            <a:r>
              <a:rPr lang="en-US" sz="2400" b="1" dirty="0">
                <a:solidFill>
                  <a:schemeClr val="accent1"/>
                </a:solidFill>
                <a:latin typeface="Courier New" pitchFamily="-112" charset="0"/>
                <a:ea typeface="ＭＳ Ｐゴシック" pitchFamily="-112" charset="-128"/>
              </a:rPr>
              <a:t>hits = hits+1;</a:t>
            </a:r>
          </a:p>
          <a:p>
            <a:pPr eaLnBrk="1" hangingPunct="1"/>
            <a:r>
              <a:rPr lang="en-US" sz="2400" b="1" dirty="0" err="1">
                <a:solidFill>
                  <a:schemeClr val="accent1"/>
                </a:solidFill>
                <a:latin typeface="Courier New" pitchFamily="-112" charset="0"/>
                <a:ea typeface="ＭＳ Ｐゴシック" pitchFamily="-112" charset="-128"/>
              </a:rPr>
              <a:t>pthread_mutex_unlock</a:t>
            </a:r>
            <a:r>
              <a:rPr lang="en-US" sz="2400" b="1" dirty="0" smtClean="0">
                <a:solidFill>
                  <a:schemeClr val="accent1"/>
                </a:solidFill>
                <a:latin typeface="Courier New" pitchFamily="-112" charset="0"/>
                <a:ea typeface="ＭＳ Ｐゴシック" pitchFamily="-112" charset="-128"/>
              </a:rPr>
              <a:t>(&amp;m</a:t>
            </a:r>
            <a:r>
              <a:rPr lang="en-US" sz="2400" b="1" dirty="0">
                <a:solidFill>
                  <a:schemeClr val="accent1"/>
                </a:solidFill>
                <a:latin typeface="Courier New" pitchFamily="-112" charset="0"/>
                <a:ea typeface="ＭＳ Ｐゴシック" pitchFamily="-112" charset="-128"/>
              </a:rPr>
              <a:t>);</a:t>
            </a:r>
          </a:p>
        </p:txBody>
      </p:sp>
      <p:sp>
        <p:nvSpPr>
          <p:cNvPr id="5261317" name="Freeform 5"/>
          <p:cNvSpPr>
            <a:spLocks/>
          </p:cNvSpPr>
          <p:nvPr/>
        </p:nvSpPr>
        <p:spPr bwMode="auto">
          <a:xfrm>
            <a:off x="2133600" y="5318125"/>
            <a:ext cx="342900" cy="646112"/>
          </a:xfrm>
          <a:custGeom>
            <a:avLst/>
            <a:gdLst>
              <a:gd name="T0" fmla="*/ 64 w 216"/>
              <a:gd name="T1" fmla="*/ 0 h 528"/>
              <a:gd name="T2" fmla="*/ 208 w 216"/>
              <a:gd name="T3" fmla="*/ 192 h 528"/>
              <a:gd name="T4" fmla="*/ 16 w 216"/>
              <a:gd name="T5" fmla="*/ 336 h 528"/>
              <a:gd name="T6" fmla="*/ 112 w 216"/>
              <a:gd name="T7" fmla="*/ 528 h 528"/>
            </a:gdLst>
            <a:ahLst/>
            <a:cxnLst>
              <a:cxn ang="0">
                <a:pos x="T0" y="T1"/>
              </a:cxn>
              <a:cxn ang="0">
                <a:pos x="T2" y="T3"/>
              </a:cxn>
              <a:cxn ang="0">
                <a:pos x="T4" y="T5"/>
              </a:cxn>
              <a:cxn ang="0">
                <a:pos x="T6" y="T7"/>
              </a:cxn>
            </a:cxnLst>
            <a:rect l="0" t="0" r="r" b="b"/>
            <a:pathLst>
              <a:path w="216" h="528">
                <a:moveTo>
                  <a:pt x="64" y="0"/>
                </a:moveTo>
                <a:cubicBezTo>
                  <a:pt x="140" y="68"/>
                  <a:pt x="216" y="136"/>
                  <a:pt x="208" y="192"/>
                </a:cubicBezTo>
                <a:cubicBezTo>
                  <a:pt x="200" y="248"/>
                  <a:pt x="32" y="280"/>
                  <a:pt x="16" y="336"/>
                </a:cubicBezTo>
                <a:cubicBezTo>
                  <a:pt x="0" y="392"/>
                  <a:pt x="96" y="488"/>
                  <a:pt x="112" y="528"/>
                </a:cubicBezTo>
              </a:path>
            </a:pathLst>
          </a:custGeom>
          <a:noFill/>
          <a:ln w="57150" cap="flat" cmpd="sng">
            <a:solidFill>
              <a:schemeClr val="accent1"/>
            </a:solidFill>
            <a:prstDash val="solid"/>
            <a:round/>
            <a:headEnd type="none" w="sm" len="sm"/>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1318" name="Text Box 6"/>
          <p:cNvSpPr txBox="1">
            <a:spLocks noChangeArrowheads="1"/>
          </p:cNvSpPr>
          <p:nvPr/>
        </p:nvSpPr>
        <p:spPr bwMode="auto">
          <a:xfrm>
            <a:off x="2605088" y="5259387"/>
            <a:ext cx="585787"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F0C19"/>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1" hangingPunct="1"/>
            <a:r>
              <a:rPr lang="en-US" sz="2800" dirty="0">
                <a:solidFill>
                  <a:schemeClr val="accent1"/>
                </a:solidFill>
                <a:latin typeface="Comic Sans MS" pitchFamily="-112" charset="0"/>
                <a:ea typeface="ＭＳ Ｐゴシック" pitchFamily="-112" charset="-128"/>
              </a:rPr>
              <a:t>T1</a:t>
            </a:r>
          </a:p>
        </p:txBody>
      </p:sp>
      <p:sp>
        <p:nvSpPr>
          <p:cNvPr id="5261319" name="Freeform 7"/>
          <p:cNvSpPr>
            <a:spLocks/>
          </p:cNvSpPr>
          <p:nvPr/>
        </p:nvSpPr>
        <p:spPr bwMode="auto">
          <a:xfrm>
            <a:off x="6305550" y="6057900"/>
            <a:ext cx="342900" cy="647700"/>
          </a:xfrm>
          <a:custGeom>
            <a:avLst/>
            <a:gdLst>
              <a:gd name="T0" fmla="*/ 64 w 216"/>
              <a:gd name="T1" fmla="*/ 0 h 528"/>
              <a:gd name="T2" fmla="*/ 208 w 216"/>
              <a:gd name="T3" fmla="*/ 192 h 528"/>
              <a:gd name="T4" fmla="*/ 16 w 216"/>
              <a:gd name="T5" fmla="*/ 336 h 528"/>
              <a:gd name="T6" fmla="*/ 112 w 216"/>
              <a:gd name="T7" fmla="*/ 528 h 528"/>
            </a:gdLst>
            <a:ahLst/>
            <a:cxnLst>
              <a:cxn ang="0">
                <a:pos x="T0" y="T1"/>
              </a:cxn>
              <a:cxn ang="0">
                <a:pos x="T2" y="T3"/>
              </a:cxn>
              <a:cxn ang="0">
                <a:pos x="T4" y="T5"/>
              </a:cxn>
              <a:cxn ang="0">
                <a:pos x="T6" y="T7"/>
              </a:cxn>
            </a:cxnLst>
            <a:rect l="0" t="0" r="r" b="b"/>
            <a:pathLst>
              <a:path w="216" h="528">
                <a:moveTo>
                  <a:pt x="64" y="0"/>
                </a:moveTo>
                <a:cubicBezTo>
                  <a:pt x="140" y="68"/>
                  <a:pt x="216" y="136"/>
                  <a:pt x="208" y="192"/>
                </a:cubicBezTo>
                <a:cubicBezTo>
                  <a:pt x="200" y="248"/>
                  <a:pt x="32" y="280"/>
                  <a:pt x="16" y="336"/>
                </a:cubicBezTo>
                <a:cubicBezTo>
                  <a:pt x="0" y="392"/>
                  <a:pt x="96" y="488"/>
                  <a:pt x="112" y="528"/>
                </a:cubicBezTo>
              </a:path>
            </a:pathLst>
          </a:custGeom>
          <a:noFill/>
          <a:ln w="57150" cap="flat" cmpd="sng">
            <a:solidFill>
              <a:srgbClr val="76EFFF"/>
            </a:solidFill>
            <a:prstDash val="solid"/>
            <a:round/>
            <a:headEnd type="none" w="sm" len="sm"/>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1320" name="Text Box 8"/>
          <p:cNvSpPr txBox="1">
            <a:spLocks noChangeArrowheads="1"/>
          </p:cNvSpPr>
          <p:nvPr/>
        </p:nvSpPr>
        <p:spPr bwMode="auto">
          <a:xfrm>
            <a:off x="6596063" y="5999162"/>
            <a:ext cx="642937"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F0C19"/>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1" hangingPunct="1"/>
            <a:r>
              <a:rPr lang="en-US" sz="2800">
                <a:solidFill>
                  <a:srgbClr val="76EFFF"/>
                </a:solidFill>
                <a:latin typeface="Comic Sans MS" pitchFamily="-112" charset="0"/>
                <a:ea typeface="ＭＳ Ｐゴシック" pitchFamily="-112" charset="-128"/>
              </a:rPr>
              <a:t>T2</a:t>
            </a:r>
          </a:p>
        </p:txBody>
      </p:sp>
      <p:sp>
        <p:nvSpPr>
          <p:cNvPr id="5261321" name="Text Box 9"/>
          <p:cNvSpPr txBox="1">
            <a:spLocks noChangeArrowheads="1"/>
          </p:cNvSpPr>
          <p:nvPr/>
        </p:nvSpPr>
        <p:spPr bwMode="auto">
          <a:xfrm>
            <a:off x="4572000" y="4080808"/>
            <a:ext cx="4800600" cy="19389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F0C19"/>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eaLnBrk="1" hangingPunct="1"/>
            <a:r>
              <a:rPr lang="en-US" sz="2400" b="1" dirty="0" err="1">
                <a:solidFill>
                  <a:srgbClr val="76EFFF"/>
                </a:solidFill>
                <a:latin typeface="Courier New" pitchFamily="-112" charset="0"/>
                <a:ea typeface="ＭＳ Ｐゴシック" pitchFamily="-112" charset="-128"/>
              </a:rPr>
              <a:t>pthread_mutex_lock</a:t>
            </a:r>
            <a:r>
              <a:rPr lang="en-US" sz="2400" b="1" dirty="0" smtClean="0">
                <a:solidFill>
                  <a:srgbClr val="76EFFF"/>
                </a:solidFill>
                <a:latin typeface="Courier New" pitchFamily="-112" charset="0"/>
                <a:ea typeface="ＭＳ Ｐゴシック" pitchFamily="-112" charset="-128"/>
              </a:rPr>
              <a:t>(&amp;m</a:t>
            </a:r>
            <a:r>
              <a:rPr lang="en-US" sz="2400" b="1" dirty="0" smtClean="0">
                <a:solidFill>
                  <a:srgbClr val="76EFFF"/>
                </a:solidFill>
                <a:latin typeface="Courier New" pitchFamily="-112" charset="0"/>
                <a:ea typeface="ＭＳ Ｐゴシック" pitchFamily="-112" charset="-128"/>
              </a:rPr>
              <a:t>);</a:t>
            </a:r>
          </a:p>
          <a:p>
            <a:pPr eaLnBrk="1" hangingPunct="1"/>
            <a:r>
              <a:rPr lang="en-US" sz="2400" b="1" dirty="0" smtClean="0">
                <a:solidFill>
                  <a:srgbClr val="76EFFF"/>
                </a:solidFill>
                <a:latin typeface="Courier New" pitchFamily="-112" charset="0"/>
                <a:ea typeface="ＭＳ Ｐゴシック" pitchFamily="-112" charset="-128"/>
              </a:rPr>
              <a:t>  # wait</a:t>
            </a:r>
            <a:endParaRPr lang="en-US" sz="2400" b="1" dirty="0">
              <a:solidFill>
                <a:srgbClr val="76EFFF"/>
              </a:solidFill>
              <a:latin typeface="Courier New" pitchFamily="-112" charset="0"/>
              <a:ea typeface="ＭＳ Ｐゴシック" pitchFamily="-112" charset="-128"/>
            </a:endParaRPr>
          </a:p>
          <a:p>
            <a:pPr eaLnBrk="1" hangingPunct="1"/>
            <a:r>
              <a:rPr lang="en-US" sz="2400" b="1" dirty="0" smtClean="0">
                <a:solidFill>
                  <a:srgbClr val="76EFFF"/>
                </a:solidFill>
                <a:latin typeface="Courier New" pitchFamily="-112" charset="0"/>
                <a:ea typeface="ＭＳ Ｐゴシック" pitchFamily="-112" charset="-128"/>
              </a:rPr>
              <a:t>  # wait</a:t>
            </a:r>
            <a:endParaRPr lang="en-US" sz="2400" b="1" dirty="0">
              <a:solidFill>
                <a:srgbClr val="76EFFF"/>
              </a:solidFill>
              <a:latin typeface="Courier New" pitchFamily="-112" charset="0"/>
              <a:ea typeface="ＭＳ Ｐゴシック" pitchFamily="-112" charset="-128"/>
            </a:endParaRPr>
          </a:p>
          <a:p>
            <a:pPr lvl="1" eaLnBrk="1" hangingPunct="1"/>
            <a:r>
              <a:rPr lang="en-US" sz="2400" b="1" dirty="0">
                <a:solidFill>
                  <a:srgbClr val="76EFFF"/>
                </a:solidFill>
                <a:latin typeface="Courier New" pitchFamily="-112" charset="0"/>
                <a:ea typeface="ＭＳ Ｐゴシック" pitchFamily="-112" charset="-128"/>
              </a:rPr>
              <a:t>hits = hits+1;</a:t>
            </a:r>
          </a:p>
          <a:p>
            <a:pPr eaLnBrk="1" hangingPunct="1"/>
            <a:r>
              <a:rPr lang="en-US" sz="2400" b="1" dirty="0" err="1">
                <a:solidFill>
                  <a:srgbClr val="76EFFF"/>
                </a:solidFill>
                <a:latin typeface="Courier New" pitchFamily="-112" charset="0"/>
                <a:ea typeface="ＭＳ Ｐゴシック" pitchFamily="-112" charset="-128"/>
              </a:rPr>
              <a:t>pthread_mutex_unlock</a:t>
            </a:r>
            <a:r>
              <a:rPr lang="en-US" sz="2400" b="1" dirty="0" smtClean="0">
                <a:solidFill>
                  <a:srgbClr val="76EFFF"/>
                </a:solidFill>
                <a:latin typeface="Courier New" pitchFamily="-112" charset="0"/>
                <a:ea typeface="ＭＳ Ｐゴシック" pitchFamily="-112" charset="-128"/>
              </a:rPr>
              <a:t>(&amp;m</a:t>
            </a:r>
            <a:r>
              <a:rPr lang="en-US" sz="2400" b="1" dirty="0">
                <a:solidFill>
                  <a:srgbClr val="76EFFF"/>
                </a:solidFill>
                <a:latin typeface="Courier New" pitchFamily="-112" charset="0"/>
                <a:ea typeface="ＭＳ Ｐゴシック" pitchFamily="-112" charset="-128"/>
              </a:rPr>
              <a:t>);</a:t>
            </a:r>
          </a:p>
        </p:txBody>
      </p:sp>
      <p:sp>
        <p:nvSpPr>
          <p:cNvPr id="5261322" name="Text Box 10"/>
          <p:cNvSpPr txBox="1">
            <a:spLocks noChangeArrowheads="1"/>
          </p:cNvSpPr>
          <p:nvPr/>
        </p:nvSpPr>
        <p:spPr bwMode="auto">
          <a:xfrm>
            <a:off x="2133601" y="3733800"/>
            <a:ext cx="4592638" cy="461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F0C19"/>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eaLnBrk="1" hangingPunct="1"/>
            <a:r>
              <a:rPr lang="en-US" sz="2400" b="1" dirty="0" err="1">
                <a:solidFill>
                  <a:srgbClr val="B9B9B9"/>
                </a:solidFill>
                <a:latin typeface="Courier New" pitchFamily="-112" charset="0"/>
                <a:ea typeface="ＭＳ Ｐゴシック" pitchFamily="-112" charset="-128"/>
              </a:rPr>
              <a:t>pthread_mutex_init</a:t>
            </a:r>
            <a:r>
              <a:rPr lang="en-US" sz="2400" b="1" dirty="0" smtClean="0">
                <a:solidFill>
                  <a:srgbClr val="B9B9B9"/>
                </a:solidFill>
                <a:latin typeface="Courier New" pitchFamily="-112" charset="0"/>
                <a:ea typeface="ＭＳ Ｐゴシック" pitchFamily="-112" charset="-128"/>
              </a:rPr>
              <a:t>(&amp;m</a:t>
            </a:r>
            <a:r>
              <a:rPr lang="en-US" sz="2400" b="1" dirty="0">
                <a:solidFill>
                  <a:srgbClr val="B9B9B9"/>
                </a:solidFill>
                <a:latin typeface="Courier New" pitchFamily="-112" charset="0"/>
                <a:ea typeface="ＭＳ Ｐゴシック" pitchFamily="-112" charset="-128"/>
              </a:rPr>
              <a:t>);</a:t>
            </a:r>
          </a:p>
        </p:txBody>
      </p:sp>
    </p:spTree>
    <p:extLst>
      <p:ext uri="{BB962C8B-B14F-4D97-AF65-F5344CB8AC3E}">
        <p14:creationId xmlns:p14="http://schemas.microsoft.com/office/powerpoint/2010/main" val="275809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613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26131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26131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26131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26131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2613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261316">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261321">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261316">
                                            <p:txEl>
                                              <p:pRg st="1" end="1"/>
                                            </p:txEl>
                                          </p:spTgt>
                                        </p:tgtEl>
                                        <p:attrNameLst>
                                          <p:attrName>style.visibility</p:attrName>
                                        </p:attrNameLst>
                                      </p:cBhvr>
                                      <p:to>
                                        <p:strVal val="visible"/>
                                      </p:to>
                                    </p:set>
                                  </p:childTnLst>
                                </p:cTn>
                              </p:par>
                            </p:childTnLst>
                          </p:cTn>
                        </p:par>
                        <p:par>
                          <p:cTn id="35" fill="hold">
                            <p:stCondLst>
                              <p:cond delay="0"/>
                            </p:stCondLst>
                            <p:childTnLst>
                              <p:par>
                                <p:cTn id="36" presetID="1" presetClass="entr" presetSubtype="0" fill="hold" nodeType="afterEffect">
                                  <p:stCondLst>
                                    <p:cond delay="0"/>
                                  </p:stCondLst>
                                  <p:childTnLst>
                                    <p:set>
                                      <p:cBhvr>
                                        <p:cTn id="37" dur="1" fill="hold">
                                          <p:stCondLst>
                                            <p:cond delay="0"/>
                                          </p:stCondLst>
                                        </p:cTn>
                                        <p:tgtEl>
                                          <p:spTgt spid="5261316">
                                            <p:txEl>
                                              <p:pRg st="2" end="2"/>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5261321">
                                            <p:txEl>
                                              <p:pRg st="1" end="1"/>
                                            </p:txEl>
                                          </p:spTgt>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5261321">
                                            <p:txEl>
                                              <p:pRg st="2" end="2"/>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5261318"/>
                                        </p:tgtEl>
                                        <p:attrNameLst>
                                          <p:attrName>style.visibility</p:attrName>
                                        </p:attrNameLst>
                                      </p:cBhvr>
                                      <p:to>
                                        <p:strVal val="visible"/>
                                      </p:to>
                                    </p:set>
                                  </p:childTnLst>
                                </p:cTn>
                              </p:par>
                              <p:par>
                                <p:cTn id="48" presetID="22" presetClass="entr" presetSubtype="1" fill="hold" grpId="0" nodeType="withEffect">
                                  <p:stCondLst>
                                    <p:cond delay="0"/>
                                  </p:stCondLst>
                                  <p:childTnLst>
                                    <p:set>
                                      <p:cBhvr>
                                        <p:cTn id="49" dur="1" fill="hold">
                                          <p:stCondLst>
                                            <p:cond delay="0"/>
                                          </p:stCondLst>
                                        </p:cTn>
                                        <p:tgtEl>
                                          <p:spTgt spid="5261317"/>
                                        </p:tgtEl>
                                        <p:attrNameLst>
                                          <p:attrName>style.visibility</p:attrName>
                                        </p:attrNameLst>
                                      </p:cBhvr>
                                      <p:to>
                                        <p:strVal val="visible"/>
                                      </p:to>
                                    </p:set>
                                    <p:animEffect transition="in" filter="wipe(up)">
                                      <p:cBhvr>
                                        <p:cTn id="50" dur="500"/>
                                        <p:tgtEl>
                                          <p:spTgt spid="5261317"/>
                                        </p:tgtEl>
                                      </p:cBhvr>
                                    </p:animEffec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261321">
                                            <p:txEl>
                                              <p:pRg st="3" end="3"/>
                                            </p:txEl>
                                          </p:spTgt>
                                        </p:tgtEl>
                                        <p:attrNameLst>
                                          <p:attrName>style.visibility</p:attrName>
                                        </p:attrNameLst>
                                      </p:cBhvr>
                                      <p:to>
                                        <p:strVal val="visible"/>
                                      </p:to>
                                    </p:set>
                                  </p:childTnLst>
                                </p:cTn>
                              </p:par>
                            </p:childTnLst>
                          </p:cTn>
                        </p:par>
                        <p:par>
                          <p:cTn id="55" fill="hold">
                            <p:stCondLst>
                              <p:cond delay="0"/>
                            </p:stCondLst>
                            <p:childTnLst>
                              <p:par>
                                <p:cTn id="56" presetID="1" presetClass="entr" presetSubtype="0" fill="hold" nodeType="afterEffect">
                                  <p:stCondLst>
                                    <p:cond delay="0"/>
                                  </p:stCondLst>
                                  <p:childTnLst>
                                    <p:set>
                                      <p:cBhvr>
                                        <p:cTn id="57" dur="1" fill="hold">
                                          <p:stCondLst>
                                            <p:cond delay="0"/>
                                          </p:stCondLst>
                                        </p:cTn>
                                        <p:tgtEl>
                                          <p:spTgt spid="5261321">
                                            <p:txEl>
                                              <p:pRg st="4" end="4"/>
                                            </p:txEl>
                                          </p:spTgt>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5261320"/>
                                        </p:tgtEl>
                                        <p:attrNameLst>
                                          <p:attrName>style.visibility</p:attrName>
                                        </p:attrNameLst>
                                      </p:cBhvr>
                                      <p:to>
                                        <p:strVal val="visible"/>
                                      </p:to>
                                    </p:set>
                                  </p:childTnLst>
                                </p:cTn>
                              </p:par>
                              <p:par>
                                <p:cTn id="62" presetID="22" presetClass="entr" presetSubtype="1" fill="hold" grpId="0" nodeType="withEffect">
                                  <p:stCondLst>
                                    <p:cond delay="0"/>
                                  </p:stCondLst>
                                  <p:childTnLst>
                                    <p:set>
                                      <p:cBhvr>
                                        <p:cTn id="63" dur="1" fill="hold">
                                          <p:stCondLst>
                                            <p:cond delay="0"/>
                                          </p:stCondLst>
                                        </p:cTn>
                                        <p:tgtEl>
                                          <p:spTgt spid="5261319"/>
                                        </p:tgtEl>
                                        <p:attrNameLst>
                                          <p:attrName>style.visibility</p:attrName>
                                        </p:attrNameLst>
                                      </p:cBhvr>
                                      <p:to>
                                        <p:strVal val="visible"/>
                                      </p:to>
                                    </p:set>
                                    <p:animEffect transition="in" filter="wipe(up)">
                                      <p:cBhvr>
                                        <p:cTn id="64" dur="500"/>
                                        <p:tgtEl>
                                          <p:spTgt spid="52613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61317" grpId="0" animBg="1"/>
      <p:bldP spid="5261318" grpId="0"/>
      <p:bldP spid="5261319" grpId="0" animBg="1"/>
      <p:bldP spid="5261320" grpId="0"/>
      <p:bldP spid="526132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a:t>
            </a:r>
            <a:endParaRPr lang="en-US" dirty="0"/>
          </a:p>
        </p:txBody>
      </p:sp>
      <p:sp>
        <p:nvSpPr>
          <p:cNvPr id="3" name="Content Placeholder 2"/>
          <p:cNvSpPr>
            <a:spLocks noGrp="1"/>
          </p:cNvSpPr>
          <p:nvPr>
            <p:ph idx="1"/>
          </p:nvPr>
        </p:nvSpPr>
        <p:spPr/>
        <p:txBody>
          <a:bodyPr/>
          <a:lstStyle/>
          <a:p>
            <a:r>
              <a:rPr lang="en-US" dirty="0" smtClean="0"/>
              <a:t>Need parallel abstraction like threads to take advantage of parallel resources like multicore.  Writing parallel programs are hard to get right!  Need to prevent data races, timing dependent updates that result in errors in programs.</a:t>
            </a:r>
          </a:p>
          <a:p>
            <a:r>
              <a:rPr lang="en-US" dirty="0" smtClean="0">
                <a:solidFill>
                  <a:schemeClr val="accent1"/>
                </a:solidFill>
              </a:rPr>
              <a:t>Need critical sections where prevent data races and write parallel safe programs.  </a:t>
            </a:r>
            <a:r>
              <a:rPr lang="en-US" dirty="0" err="1" smtClean="0">
                <a:solidFill>
                  <a:schemeClr val="accent1"/>
                </a:solidFill>
              </a:rPr>
              <a:t>Mutex</a:t>
            </a:r>
            <a:r>
              <a:rPr lang="en-US" dirty="0" smtClean="0">
                <a:solidFill>
                  <a:schemeClr val="accent1"/>
                </a:solidFill>
              </a:rPr>
              <a:t>, mutual exclusion, can be used to implement critical sections, often implemented via a lock abstraction.</a:t>
            </a:r>
            <a:endParaRPr lang="en-US" dirty="0">
              <a:solidFill>
                <a:schemeClr val="accent1"/>
              </a:solidFill>
            </a:endParaRPr>
          </a:p>
        </p:txBody>
      </p:sp>
    </p:spTree>
    <p:extLst>
      <p:ext uri="{BB962C8B-B14F-4D97-AF65-F5344CB8AC3E}">
        <p14:creationId xmlns:p14="http://schemas.microsoft.com/office/powerpoint/2010/main" val="41187979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How to implement </a:t>
            </a:r>
            <a:r>
              <a:rPr lang="en-US" dirty="0" err="1" smtClean="0"/>
              <a:t>mutex</a:t>
            </a:r>
            <a:r>
              <a:rPr lang="en-US" dirty="0" smtClean="0"/>
              <a:t> locks? </a:t>
            </a:r>
          </a:p>
          <a:p>
            <a:r>
              <a:rPr lang="en-US" dirty="0" smtClean="0"/>
              <a:t>What are the hardware primitives?</a:t>
            </a:r>
          </a:p>
          <a:p>
            <a:endParaRPr lang="en-US" dirty="0"/>
          </a:p>
          <a:p>
            <a:r>
              <a:rPr lang="en-US" dirty="0" smtClean="0"/>
              <a:t>Then, use these </a:t>
            </a:r>
            <a:r>
              <a:rPr lang="en-US" dirty="0" err="1" smtClean="0"/>
              <a:t>mutex</a:t>
            </a:r>
            <a:r>
              <a:rPr lang="en-US" dirty="0" smtClean="0"/>
              <a:t> locks to implement critical sections, and use critical sections to write parallel safe programs.</a:t>
            </a:r>
            <a:endParaRPr lang="en-US" dirty="0"/>
          </a:p>
        </p:txBody>
      </p:sp>
    </p:spTree>
    <p:extLst>
      <p:ext uri="{BB962C8B-B14F-4D97-AF65-F5344CB8AC3E}">
        <p14:creationId xmlns:p14="http://schemas.microsoft.com/office/powerpoint/2010/main" val="9454539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1314" name="Rectangle 2"/>
          <p:cNvSpPr>
            <a:spLocks noGrp="1" noChangeArrowheads="1"/>
          </p:cNvSpPr>
          <p:nvPr>
            <p:ph type="title"/>
            <p:custDataLst>
              <p:tags r:id="rId1"/>
            </p:custDataLst>
          </p:nvPr>
        </p:nvSpPr>
        <p:spPr/>
        <p:txBody>
          <a:bodyPr>
            <a:noAutofit/>
          </a:bodyPr>
          <a:lstStyle/>
          <a:p>
            <a:r>
              <a:rPr lang="en-US" dirty="0" err="1" smtClean="0"/>
              <a:t>Mutexes</a:t>
            </a:r>
            <a:endParaRPr lang="en-US" dirty="0"/>
          </a:p>
        </p:txBody>
      </p:sp>
      <p:sp>
        <p:nvSpPr>
          <p:cNvPr id="5261315" name="Rectangle 3"/>
          <p:cNvSpPr>
            <a:spLocks noGrp="1" noChangeArrowheads="1"/>
          </p:cNvSpPr>
          <p:nvPr>
            <p:ph idx="1"/>
            <p:custDataLst>
              <p:tags r:id="rId2"/>
            </p:custDataLst>
          </p:nvPr>
        </p:nvSpPr>
        <p:spPr>
          <a:xfrm>
            <a:off x="228600" y="685800"/>
            <a:ext cx="8686800" cy="2971800"/>
          </a:xfrm>
        </p:spPr>
        <p:txBody>
          <a:bodyPr>
            <a:noAutofit/>
          </a:bodyPr>
          <a:lstStyle/>
          <a:p>
            <a:pPr>
              <a:spcBef>
                <a:spcPts val="0"/>
              </a:spcBef>
            </a:pPr>
            <a:r>
              <a:rPr lang="en-US" dirty="0" smtClean="0"/>
              <a:t>Q: How to implement critical section in code?</a:t>
            </a:r>
          </a:p>
          <a:p>
            <a:pPr>
              <a:spcBef>
                <a:spcPts val="0"/>
              </a:spcBef>
            </a:pPr>
            <a:endParaRPr lang="en-US" dirty="0" smtClean="0"/>
          </a:p>
        </p:txBody>
      </p:sp>
    </p:spTree>
    <p:extLst>
      <p:ext uri="{BB962C8B-B14F-4D97-AF65-F5344CB8AC3E}">
        <p14:creationId xmlns:p14="http://schemas.microsoft.com/office/powerpoint/2010/main" val="41693198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Rectangle 2"/>
          <p:cNvSpPr>
            <a:spLocks noGrp="1" noChangeArrowheads="1"/>
          </p:cNvSpPr>
          <p:nvPr>
            <p:ph type="title"/>
          </p:nvPr>
        </p:nvSpPr>
        <p:spPr/>
        <p:txBody>
          <a:bodyPr>
            <a:normAutofit fontScale="90000"/>
          </a:bodyPr>
          <a:lstStyle/>
          <a:p>
            <a:r>
              <a:rPr lang="en-AU"/>
              <a:t>Synchronization in MIPS </a:t>
            </a:r>
          </a:p>
        </p:txBody>
      </p:sp>
      <p:sp>
        <p:nvSpPr>
          <p:cNvPr id="6" name="Rectangle 3"/>
          <p:cNvSpPr txBox="1">
            <a:spLocks noChangeArrowheads="1"/>
          </p:cNvSpPr>
          <p:nvPr/>
        </p:nvSpPr>
        <p:spPr>
          <a:xfrm>
            <a:off x="228600" y="685800"/>
            <a:ext cx="8686800" cy="3124200"/>
          </a:xfrm>
          <a:prstGeom prst="rect">
            <a:avLst/>
          </a:prstGeom>
        </p:spPr>
        <p:txBody>
          <a:bodyPr vert="horz" lIns="91440" tIns="45720" rIns="91440" bIns="45720" rtlCol="0">
            <a:normAutofit/>
          </a:bodyPr>
          <a:lst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1"/>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1"/>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1"/>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1"/>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pPr>
            <a:r>
              <a:rPr lang="en-AU" sz="2800" dirty="0" smtClean="0"/>
              <a:t>Load linked: 		</a:t>
            </a:r>
            <a:r>
              <a:rPr lang="en-AU" sz="2800" dirty="0" smtClean="0">
                <a:solidFill>
                  <a:schemeClr val="accent1"/>
                </a:solidFill>
                <a:latin typeface="Lucida Console" pitchFamily="49" charset="0"/>
              </a:rPr>
              <a:t>LL </a:t>
            </a:r>
            <a:r>
              <a:rPr lang="en-US" sz="2800" dirty="0" err="1" smtClean="0">
                <a:solidFill>
                  <a:schemeClr val="accent1"/>
                </a:solidFill>
                <a:latin typeface="Lucida Console" pitchFamily="49" charset="0"/>
              </a:rPr>
              <a:t>rt</a:t>
            </a:r>
            <a:r>
              <a:rPr lang="en-US" sz="2800" dirty="0" smtClean="0">
                <a:solidFill>
                  <a:schemeClr val="accent1"/>
                </a:solidFill>
                <a:latin typeface="Lucida Console" pitchFamily="49" charset="0"/>
              </a:rPr>
              <a:t>, offset(</a:t>
            </a:r>
            <a:r>
              <a:rPr lang="en-US" sz="2800" dirty="0" err="1" smtClean="0">
                <a:solidFill>
                  <a:schemeClr val="accent1"/>
                </a:solidFill>
                <a:latin typeface="Lucida Console" pitchFamily="49" charset="0"/>
              </a:rPr>
              <a:t>rs</a:t>
            </a:r>
            <a:r>
              <a:rPr lang="en-US" sz="2800" dirty="0" smtClean="0">
                <a:solidFill>
                  <a:schemeClr val="accent1"/>
                </a:solidFill>
                <a:latin typeface="Lucida Console" pitchFamily="49" charset="0"/>
              </a:rPr>
              <a:t>)</a:t>
            </a:r>
          </a:p>
          <a:p>
            <a:pPr>
              <a:lnSpc>
                <a:spcPct val="90000"/>
              </a:lnSpc>
            </a:pPr>
            <a:r>
              <a:rPr lang="en-AU" sz="2800" dirty="0" smtClean="0"/>
              <a:t>Store conditional:	</a:t>
            </a:r>
            <a:r>
              <a:rPr lang="en-AU" sz="2800" dirty="0" smtClean="0">
                <a:solidFill>
                  <a:schemeClr val="accent1"/>
                </a:solidFill>
                <a:latin typeface="Lucida Console" pitchFamily="49" charset="0"/>
              </a:rPr>
              <a:t>SC </a:t>
            </a:r>
            <a:r>
              <a:rPr lang="en-AU" sz="2800" dirty="0" err="1" smtClean="0">
                <a:solidFill>
                  <a:schemeClr val="accent1"/>
                </a:solidFill>
                <a:latin typeface="Lucida Console" pitchFamily="49" charset="0"/>
              </a:rPr>
              <a:t>rt</a:t>
            </a:r>
            <a:r>
              <a:rPr lang="en-AU" sz="2800" dirty="0" smtClean="0">
                <a:solidFill>
                  <a:schemeClr val="accent1"/>
                </a:solidFill>
                <a:latin typeface="Lucida Console" pitchFamily="49" charset="0"/>
              </a:rPr>
              <a:t>, </a:t>
            </a:r>
            <a:r>
              <a:rPr lang="en-US" sz="2800" dirty="0" smtClean="0">
                <a:solidFill>
                  <a:schemeClr val="accent1"/>
                </a:solidFill>
                <a:latin typeface="Lucida Console" pitchFamily="49" charset="0"/>
              </a:rPr>
              <a:t>offset(</a:t>
            </a:r>
            <a:r>
              <a:rPr lang="en-US" sz="2800" dirty="0" err="1" smtClean="0">
                <a:solidFill>
                  <a:schemeClr val="accent1"/>
                </a:solidFill>
                <a:latin typeface="Lucida Console" pitchFamily="49" charset="0"/>
              </a:rPr>
              <a:t>rs</a:t>
            </a:r>
            <a:r>
              <a:rPr lang="en-US" sz="2800" dirty="0" smtClean="0">
                <a:solidFill>
                  <a:schemeClr val="accent1"/>
                </a:solidFill>
                <a:latin typeface="Lucida Console" pitchFamily="49" charset="0"/>
              </a:rPr>
              <a:t>)</a:t>
            </a:r>
          </a:p>
          <a:p>
            <a:pPr lvl="1">
              <a:lnSpc>
                <a:spcPct val="90000"/>
              </a:lnSpc>
            </a:pPr>
            <a:r>
              <a:rPr lang="en-AU" sz="2400" dirty="0" smtClean="0"/>
              <a:t>Succeeds if location not changed since the </a:t>
            </a:r>
            <a:r>
              <a:rPr lang="en-AU" sz="2400" dirty="0" smtClean="0">
                <a:latin typeface="Lucida Console" pitchFamily="49" charset="0"/>
              </a:rPr>
              <a:t>LL</a:t>
            </a:r>
          </a:p>
          <a:p>
            <a:pPr lvl="2">
              <a:lnSpc>
                <a:spcPct val="90000"/>
              </a:lnSpc>
            </a:pPr>
            <a:r>
              <a:rPr lang="en-AU" sz="2000" dirty="0" smtClean="0"/>
              <a:t>Returns 1 in </a:t>
            </a:r>
            <a:r>
              <a:rPr lang="en-AU" sz="2000" dirty="0" err="1" smtClean="0"/>
              <a:t>rt</a:t>
            </a:r>
            <a:endParaRPr lang="en-AU" sz="2000" dirty="0" smtClean="0"/>
          </a:p>
          <a:p>
            <a:pPr lvl="1">
              <a:lnSpc>
                <a:spcPct val="90000"/>
              </a:lnSpc>
            </a:pPr>
            <a:r>
              <a:rPr lang="en-AU" sz="2400" dirty="0" smtClean="0"/>
              <a:t>Fails if location is changed</a:t>
            </a:r>
          </a:p>
          <a:p>
            <a:pPr lvl="2">
              <a:lnSpc>
                <a:spcPct val="90000"/>
              </a:lnSpc>
            </a:pPr>
            <a:r>
              <a:rPr lang="en-AU" sz="2000" dirty="0" smtClean="0"/>
              <a:t>Returns 0 in </a:t>
            </a:r>
            <a:r>
              <a:rPr lang="en-AU" sz="2000" dirty="0" err="1" smtClean="0"/>
              <a:t>rt</a:t>
            </a:r>
            <a:endParaRPr lang="en-AU" sz="2000" dirty="0" smtClean="0"/>
          </a:p>
          <a:p>
            <a:pPr lvl="2">
              <a:lnSpc>
                <a:spcPct val="90000"/>
              </a:lnSpc>
            </a:pPr>
            <a:endParaRPr lang="en-AU" sz="2000" dirty="0"/>
          </a:p>
        </p:txBody>
      </p:sp>
      <p:sp>
        <p:nvSpPr>
          <p:cNvPr id="5" name="TextBox 4"/>
          <p:cNvSpPr txBox="1"/>
          <p:nvPr/>
        </p:nvSpPr>
        <p:spPr>
          <a:xfrm>
            <a:off x="365760" y="3657600"/>
            <a:ext cx="8189319" cy="1384995"/>
          </a:xfrm>
          <a:prstGeom prst="rect">
            <a:avLst/>
          </a:prstGeom>
          <a:noFill/>
        </p:spPr>
        <p:txBody>
          <a:bodyPr wrap="square" rtlCol="0">
            <a:spAutoFit/>
          </a:bodyPr>
          <a:lstStyle/>
          <a:p>
            <a:r>
              <a:rPr lang="en-US" sz="2800" dirty="0" smtClean="0">
                <a:solidFill>
                  <a:schemeClr val="accent1"/>
                </a:solidFill>
              </a:rPr>
              <a:t>Any time a processor intervenes and modifies the value in memory between the LL and SC instruction, the SC returns 0 in $t0, causing the code to try again.</a:t>
            </a:r>
          </a:p>
        </p:txBody>
      </p:sp>
    </p:spTree>
    <p:extLst>
      <p:ext uri="{BB962C8B-B14F-4D97-AF65-F5344CB8AC3E}">
        <p14:creationId xmlns:p14="http://schemas.microsoft.com/office/powerpoint/2010/main" val="41047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Rectangle 2"/>
          <p:cNvSpPr>
            <a:spLocks noGrp="1" noChangeArrowheads="1"/>
          </p:cNvSpPr>
          <p:nvPr>
            <p:ph type="title"/>
          </p:nvPr>
        </p:nvSpPr>
        <p:spPr/>
        <p:txBody>
          <a:bodyPr>
            <a:normAutofit fontScale="90000"/>
          </a:bodyPr>
          <a:lstStyle/>
          <a:p>
            <a:r>
              <a:rPr lang="en-AU"/>
              <a:t>Synchronization in MIPS </a:t>
            </a:r>
          </a:p>
        </p:txBody>
      </p:sp>
      <p:graphicFrame>
        <p:nvGraphicFramePr>
          <p:cNvPr id="4" name="Group 4"/>
          <p:cNvGraphicFramePr>
            <a:graphicFrameLocks noGrp="1"/>
          </p:cNvGraphicFramePr>
          <p:nvPr>
            <p:extLst>
              <p:ext uri="{D42A27DB-BD31-4B8C-83A1-F6EECF244321}">
                <p14:modId xmlns:p14="http://schemas.microsoft.com/office/powerpoint/2010/main" val="2830232437"/>
              </p:ext>
            </p:extLst>
          </p:nvPr>
        </p:nvGraphicFramePr>
        <p:xfrm>
          <a:off x="228600" y="3581400"/>
          <a:ext cx="8586784" cy="2523744"/>
        </p:xfrm>
        <a:graphic>
          <a:graphicData uri="http://schemas.openxmlformats.org/drawingml/2006/table">
            <a:tbl>
              <a:tblPr/>
              <a:tblGrid>
                <a:gridCol w="761999"/>
                <a:gridCol w="2438400"/>
                <a:gridCol w="2033612"/>
                <a:gridCol w="1117591"/>
                <a:gridCol w="1192198"/>
                <a:gridCol w="1042984"/>
              </a:tblGrid>
              <a:tr h="407988">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Time</a:t>
                      </a:r>
                    </a:p>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Step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Thread A</a:t>
                      </a: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Thread B</a:t>
                      </a: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Thread A $t0</a:t>
                      </a: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Thread B $t0</a:t>
                      </a: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Memory M[$s0]</a:t>
                      </a: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1800" b="0" i="0" u="none" strike="noStrike" cap="none" normalizeH="0" baseline="0" dirty="0" smtClean="0">
                          <a:ln>
                            <a:noFill/>
                          </a:ln>
                          <a:solidFill>
                            <a:schemeClr val="tx1"/>
                          </a:solidFill>
                          <a:effectLst/>
                          <a:latin typeface="Helvetica" pitchFamily="34"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smtClean="0">
                          <a:ln>
                            <a:noFill/>
                          </a:ln>
                          <a:solidFill>
                            <a:schemeClr val="tx1"/>
                          </a:solidFill>
                          <a:effectLst/>
                          <a:latin typeface="Helvetica" pitchFamily="34"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try: </a:t>
                      </a:r>
                      <a:r>
                        <a:rPr kumimoji="0" lang="en-AU" sz="1800" b="0" i="0" u="none" strike="noStrike" cap="none" normalizeH="0" baseline="0" dirty="0" smtClean="0">
                          <a:ln>
                            <a:noFill/>
                          </a:ln>
                          <a:solidFill>
                            <a:schemeClr val="accent1"/>
                          </a:solidFill>
                          <a:effectLst/>
                          <a:latin typeface="Helvetica" pitchFamily="34" charset="0"/>
                        </a:rPr>
                        <a:t>LL $t0, 0($s0)</a:t>
                      </a:r>
                      <a:endParaRPr kumimoji="0" lang="en-AU" sz="1800" b="0" i="0" u="none" strike="noStrike" cap="none" normalizeH="0" baseline="0" dirty="0" smtClean="0">
                        <a:ln>
                          <a:noFill/>
                        </a:ln>
                        <a:solidFill>
                          <a:schemeClr val="accent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try: </a:t>
                      </a:r>
                      <a:r>
                        <a:rPr kumimoji="0" lang="en-AU" sz="1800" b="0" i="0" u="none" strike="noStrike" cap="none" normalizeH="0" baseline="0" dirty="0" smtClean="0">
                          <a:ln>
                            <a:noFill/>
                          </a:ln>
                          <a:solidFill>
                            <a:schemeClr val="accent1"/>
                          </a:solidFill>
                          <a:effectLst/>
                          <a:latin typeface="Helvetica" pitchFamily="34" charset="0"/>
                        </a:rPr>
                        <a:t>LL $t0, 0($s0)</a:t>
                      </a:r>
                      <a:endParaRPr kumimoji="0" lang="en-AU" sz="1800" b="0" i="0" u="none" strike="noStrike" cap="none" normalizeH="0" baseline="0" dirty="0" smtClean="0">
                        <a:ln>
                          <a:noFill/>
                        </a:ln>
                        <a:solidFill>
                          <a:schemeClr val="accent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ADDIU $t0, $t0, 1</a:t>
                      </a: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ADDIU $t0, $t0, 1</a:t>
                      </a: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accent1"/>
                          </a:solidFill>
                          <a:effectLst/>
                          <a:latin typeface="Helvetica" pitchFamily="34" charset="0"/>
                        </a:rPr>
                        <a:t>SC $t0, 0($s0)</a:t>
                      </a:r>
                      <a:endParaRPr kumimoji="0" lang="en-AU" sz="1800" b="0" i="0" u="none" strike="noStrike" cap="none" normalizeH="0" baseline="0" dirty="0" smtClean="0">
                        <a:ln>
                          <a:noFill/>
                        </a:ln>
                        <a:solidFill>
                          <a:schemeClr val="accent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accent1"/>
                          </a:solidFill>
                          <a:effectLst/>
                          <a:latin typeface="Helvetica" pitchFamily="34" charset="0"/>
                        </a:rPr>
                        <a:t>SC $t0, 0 ($s0)</a:t>
                      </a:r>
                      <a:endParaRPr kumimoji="0" lang="en-AU" sz="1800" b="0" i="0" u="none" strike="noStrike" cap="none" normalizeH="0" baseline="0" dirty="0" smtClean="0">
                        <a:ln>
                          <a:noFill/>
                        </a:ln>
                        <a:solidFill>
                          <a:schemeClr val="accent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BEQZ $t0, try</a:t>
                      </a: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BEQZ $t0, try</a:t>
                      </a: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Rectangle 3"/>
          <p:cNvSpPr txBox="1">
            <a:spLocks noChangeArrowheads="1"/>
          </p:cNvSpPr>
          <p:nvPr/>
        </p:nvSpPr>
        <p:spPr>
          <a:xfrm>
            <a:off x="228600" y="685800"/>
            <a:ext cx="8686800" cy="3124200"/>
          </a:xfrm>
          <a:prstGeom prst="rect">
            <a:avLst/>
          </a:prstGeom>
        </p:spPr>
        <p:txBody>
          <a:bodyPr vert="horz" lIns="91440" tIns="45720" rIns="91440" bIns="45720" rtlCol="0">
            <a:normAutofit/>
          </a:bodyPr>
          <a:lst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1"/>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1"/>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1"/>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1"/>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pPr>
            <a:r>
              <a:rPr lang="en-AU" sz="2800" dirty="0" smtClean="0"/>
              <a:t>Load linked: 		</a:t>
            </a:r>
            <a:r>
              <a:rPr lang="en-AU" sz="2800" dirty="0" smtClean="0">
                <a:solidFill>
                  <a:schemeClr val="accent1"/>
                </a:solidFill>
                <a:latin typeface="Lucida Console" pitchFamily="49" charset="0"/>
              </a:rPr>
              <a:t>LL </a:t>
            </a:r>
            <a:r>
              <a:rPr lang="en-US" sz="2800" dirty="0" err="1" smtClean="0">
                <a:solidFill>
                  <a:schemeClr val="accent1"/>
                </a:solidFill>
                <a:latin typeface="Lucida Console" pitchFamily="49" charset="0"/>
              </a:rPr>
              <a:t>rt</a:t>
            </a:r>
            <a:r>
              <a:rPr lang="en-US" sz="2800" dirty="0" smtClean="0">
                <a:solidFill>
                  <a:schemeClr val="accent1"/>
                </a:solidFill>
                <a:latin typeface="Lucida Console" pitchFamily="49" charset="0"/>
              </a:rPr>
              <a:t>, offset(</a:t>
            </a:r>
            <a:r>
              <a:rPr lang="en-US" sz="2800" dirty="0" err="1" smtClean="0">
                <a:solidFill>
                  <a:schemeClr val="accent1"/>
                </a:solidFill>
                <a:latin typeface="Lucida Console" pitchFamily="49" charset="0"/>
              </a:rPr>
              <a:t>rs</a:t>
            </a:r>
            <a:r>
              <a:rPr lang="en-US" sz="2800" dirty="0" smtClean="0">
                <a:solidFill>
                  <a:schemeClr val="accent1"/>
                </a:solidFill>
                <a:latin typeface="Lucida Console" pitchFamily="49" charset="0"/>
              </a:rPr>
              <a:t>)</a:t>
            </a:r>
          </a:p>
          <a:p>
            <a:pPr>
              <a:lnSpc>
                <a:spcPct val="90000"/>
              </a:lnSpc>
            </a:pPr>
            <a:r>
              <a:rPr lang="en-AU" sz="2800" dirty="0" smtClean="0"/>
              <a:t>Store conditional:	</a:t>
            </a:r>
            <a:r>
              <a:rPr lang="en-AU" sz="2800" dirty="0" smtClean="0">
                <a:solidFill>
                  <a:schemeClr val="accent1"/>
                </a:solidFill>
                <a:latin typeface="Lucida Console" pitchFamily="49" charset="0"/>
              </a:rPr>
              <a:t>SC </a:t>
            </a:r>
            <a:r>
              <a:rPr lang="en-AU" sz="2800" dirty="0" err="1" smtClean="0">
                <a:solidFill>
                  <a:schemeClr val="accent1"/>
                </a:solidFill>
                <a:latin typeface="Lucida Console" pitchFamily="49" charset="0"/>
              </a:rPr>
              <a:t>rt</a:t>
            </a:r>
            <a:r>
              <a:rPr lang="en-AU" sz="2800" dirty="0" smtClean="0">
                <a:solidFill>
                  <a:schemeClr val="accent1"/>
                </a:solidFill>
                <a:latin typeface="Lucida Console" pitchFamily="49" charset="0"/>
              </a:rPr>
              <a:t>, </a:t>
            </a:r>
            <a:r>
              <a:rPr lang="en-US" sz="2800" dirty="0" smtClean="0">
                <a:solidFill>
                  <a:schemeClr val="accent1"/>
                </a:solidFill>
                <a:latin typeface="Lucida Console" pitchFamily="49" charset="0"/>
              </a:rPr>
              <a:t>offset(</a:t>
            </a:r>
            <a:r>
              <a:rPr lang="en-US" sz="2800" dirty="0" err="1" smtClean="0">
                <a:solidFill>
                  <a:schemeClr val="accent1"/>
                </a:solidFill>
                <a:latin typeface="Lucida Console" pitchFamily="49" charset="0"/>
              </a:rPr>
              <a:t>rs</a:t>
            </a:r>
            <a:r>
              <a:rPr lang="en-US" sz="2800" dirty="0" smtClean="0">
                <a:solidFill>
                  <a:schemeClr val="accent1"/>
                </a:solidFill>
                <a:latin typeface="Lucida Console" pitchFamily="49" charset="0"/>
              </a:rPr>
              <a:t>)</a:t>
            </a:r>
          </a:p>
          <a:p>
            <a:pPr lvl="1">
              <a:lnSpc>
                <a:spcPct val="90000"/>
              </a:lnSpc>
            </a:pPr>
            <a:r>
              <a:rPr lang="en-AU" sz="2400" dirty="0" smtClean="0"/>
              <a:t>Succeeds if location not changed since the </a:t>
            </a:r>
            <a:r>
              <a:rPr lang="en-AU" sz="2400" dirty="0" smtClean="0">
                <a:latin typeface="Lucida Console" pitchFamily="49" charset="0"/>
              </a:rPr>
              <a:t>LL</a:t>
            </a:r>
          </a:p>
          <a:p>
            <a:pPr lvl="2">
              <a:lnSpc>
                <a:spcPct val="90000"/>
              </a:lnSpc>
            </a:pPr>
            <a:r>
              <a:rPr lang="en-AU" sz="2000" dirty="0" smtClean="0"/>
              <a:t>Returns 1 in </a:t>
            </a:r>
            <a:r>
              <a:rPr lang="en-AU" sz="2000" dirty="0" err="1" smtClean="0"/>
              <a:t>rt</a:t>
            </a:r>
            <a:endParaRPr lang="en-AU" sz="2000" dirty="0" smtClean="0"/>
          </a:p>
          <a:p>
            <a:pPr lvl="1">
              <a:lnSpc>
                <a:spcPct val="90000"/>
              </a:lnSpc>
            </a:pPr>
            <a:r>
              <a:rPr lang="en-AU" sz="2400" dirty="0" smtClean="0"/>
              <a:t>Fails if location is changed</a:t>
            </a:r>
          </a:p>
          <a:p>
            <a:pPr lvl="2">
              <a:lnSpc>
                <a:spcPct val="90000"/>
              </a:lnSpc>
            </a:pPr>
            <a:r>
              <a:rPr lang="en-AU" sz="2000" dirty="0" smtClean="0"/>
              <a:t>Returns 0 in </a:t>
            </a:r>
            <a:r>
              <a:rPr lang="en-AU" sz="2000" dirty="0" err="1" smtClean="0"/>
              <a:t>rt</a:t>
            </a:r>
            <a:endParaRPr lang="en-AU" sz="2000" dirty="0" smtClean="0"/>
          </a:p>
          <a:p>
            <a:pPr>
              <a:lnSpc>
                <a:spcPct val="90000"/>
              </a:lnSpc>
            </a:pPr>
            <a:r>
              <a:rPr lang="en-AU" sz="2800" dirty="0" smtClean="0"/>
              <a:t>Example: atomic </a:t>
            </a:r>
            <a:r>
              <a:rPr lang="en-AU" sz="2800" dirty="0" err="1" smtClean="0"/>
              <a:t>incrementor</a:t>
            </a:r>
            <a:endParaRPr lang="en-AU" sz="2800" dirty="0" smtClean="0"/>
          </a:p>
          <a:p>
            <a:pPr lvl="2">
              <a:lnSpc>
                <a:spcPct val="90000"/>
              </a:lnSpc>
            </a:pPr>
            <a:endParaRPr lang="en-AU" sz="2000" dirty="0"/>
          </a:p>
        </p:txBody>
      </p:sp>
    </p:spTree>
    <p:extLst>
      <p:ext uri="{BB962C8B-B14F-4D97-AF65-F5344CB8AC3E}">
        <p14:creationId xmlns:p14="http://schemas.microsoft.com/office/powerpoint/2010/main" val="464909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err="1"/>
              <a:t>M</a:t>
            </a:r>
            <a:r>
              <a:rPr lang="en-US" dirty="0" err="1" smtClean="0"/>
              <a:t>utex</a:t>
            </a:r>
            <a:r>
              <a:rPr lang="en-US" dirty="0" smtClean="0"/>
              <a:t> from LL and SC</a:t>
            </a:r>
            <a:endParaRPr lang="en-US" dirty="0"/>
          </a:p>
        </p:txBody>
      </p:sp>
      <p:sp>
        <p:nvSpPr>
          <p:cNvPr id="3" name="Content Placeholder 2"/>
          <p:cNvSpPr>
            <a:spLocks noGrp="1"/>
          </p:cNvSpPr>
          <p:nvPr>
            <p:ph idx="1"/>
            <p:custDataLst>
              <p:tags r:id="rId2"/>
            </p:custDataLst>
          </p:nvPr>
        </p:nvSpPr>
        <p:spPr>
          <a:xfrm>
            <a:off x="228600" y="685800"/>
            <a:ext cx="8915400" cy="5638800"/>
          </a:xfrm>
        </p:spPr>
        <p:txBody>
          <a:bodyPr>
            <a:normAutofit/>
          </a:bodyPr>
          <a:lstStyle/>
          <a:p>
            <a:r>
              <a:rPr lang="en-US" sz="2800" dirty="0" smtClean="0">
                <a:solidFill>
                  <a:schemeClr val="accent1"/>
                </a:solidFill>
              </a:rPr>
              <a:t>Linked load / Store Conditional</a:t>
            </a:r>
          </a:p>
          <a:p>
            <a:r>
              <a:rPr lang="en-US" sz="2400" dirty="0" smtClean="0"/>
              <a:t>m = 0; // m=0 means lock is free; otherwise, if m=1, then lock locked</a:t>
            </a:r>
          </a:p>
          <a:p>
            <a:r>
              <a:rPr lang="en-US" sz="2400" dirty="0" err="1" smtClean="0">
                <a:latin typeface="Consolas" pitchFamily="49" charset="0"/>
              </a:rPr>
              <a:t>mutex_lock</a:t>
            </a:r>
            <a:r>
              <a:rPr lang="en-US" sz="2400" dirty="0" smtClean="0">
                <a:latin typeface="Consolas" pitchFamily="49" charset="0"/>
              </a:rPr>
              <a:t>(</a:t>
            </a:r>
            <a:r>
              <a:rPr lang="en-US" sz="2400" dirty="0" err="1" smtClean="0">
                <a:latin typeface="Consolas" pitchFamily="49" charset="0"/>
              </a:rPr>
              <a:t>int</a:t>
            </a:r>
            <a:r>
              <a:rPr lang="en-US" sz="2400" dirty="0" smtClean="0">
                <a:latin typeface="Consolas" pitchFamily="49" charset="0"/>
              </a:rPr>
              <a:t> *m) {</a:t>
            </a:r>
          </a:p>
          <a:p>
            <a:r>
              <a:rPr lang="en-US" sz="2400" dirty="0" smtClean="0">
                <a:latin typeface="Consolas" pitchFamily="49" charset="0"/>
              </a:rPr>
              <a:t>   </a:t>
            </a:r>
            <a:r>
              <a:rPr lang="en-US" sz="2400" dirty="0" smtClean="0">
                <a:latin typeface="Consolas" pitchFamily="49" charset="0"/>
              </a:rPr>
              <a:t>while(</a:t>
            </a:r>
            <a:r>
              <a:rPr lang="en-US" sz="2400" dirty="0" err="1" smtClean="0">
                <a:latin typeface="Consolas" pitchFamily="49" charset="0"/>
              </a:rPr>
              <a:t>test_and_set</a:t>
            </a:r>
            <a:r>
              <a:rPr lang="en-US" sz="2400" dirty="0" smtClean="0">
                <a:latin typeface="Consolas" pitchFamily="49" charset="0"/>
              </a:rPr>
              <a:t>(m</a:t>
            </a:r>
            <a:r>
              <a:rPr lang="en-US" sz="2400" dirty="0" smtClean="0">
                <a:latin typeface="Consolas" pitchFamily="49" charset="0"/>
              </a:rPr>
              <a:t>)){}</a:t>
            </a:r>
          </a:p>
          <a:p>
            <a:r>
              <a:rPr lang="en-US" sz="2400" dirty="0" smtClean="0">
                <a:latin typeface="Consolas" pitchFamily="49" charset="0"/>
              </a:rPr>
              <a:t>}</a:t>
            </a:r>
          </a:p>
          <a:p>
            <a:endParaRPr lang="en-US" sz="2400" dirty="0" smtClean="0">
              <a:latin typeface="Consolas" pitchFamily="49" charset="0"/>
            </a:endParaRPr>
          </a:p>
          <a:p>
            <a:r>
              <a:rPr lang="en-US" sz="2400" dirty="0" err="1">
                <a:latin typeface="Consolas" pitchFamily="49" charset="0"/>
              </a:rPr>
              <a:t>i</a:t>
            </a:r>
            <a:r>
              <a:rPr lang="en-US" sz="2400" dirty="0" err="1" smtClean="0">
                <a:latin typeface="Consolas" pitchFamily="49" charset="0"/>
              </a:rPr>
              <a:t>nt</a:t>
            </a:r>
            <a:r>
              <a:rPr lang="en-US" sz="2400" dirty="0" smtClean="0">
                <a:latin typeface="Consolas" pitchFamily="49" charset="0"/>
              </a:rPr>
              <a:t> </a:t>
            </a:r>
            <a:r>
              <a:rPr lang="en-US" sz="2400" dirty="0" err="1" smtClean="0">
                <a:latin typeface="Consolas" pitchFamily="49" charset="0"/>
              </a:rPr>
              <a:t>test_and_set</a:t>
            </a:r>
            <a:r>
              <a:rPr lang="en-US" sz="2400" dirty="0" smtClean="0">
                <a:latin typeface="Consolas" pitchFamily="49" charset="0"/>
              </a:rPr>
              <a:t>(</a:t>
            </a:r>
            <a:r>
              <a:rPr lang="en-US" sz="2400" dirty="0" err="1" smtClean="0">
                <a:latin typeface="Consolas" pitchFamily="49" charset="0"/>
              </a:rPr>
              <a:t>int</a:t>
            </a:r>
            <a:r>
              <a:rPr lang="en-US" sz="2400" dirty="0" smtClean="0">
                <a:latin typeface="Consolas" pitchFamily="49" charset="0"/>
              </a:rPr>
              <a:t> *m) {</a:t>
            </a:r>
            <a:endParaRPr lang="en-US" sz="2400" dirty="0">
              <a:latin typeface="Consolas" pitchFamily="49" charset="0"/>
            </a:endParaRPr>
          </a:p>
          <a:p>
            <a:r>
              <a:rPr lang="en-US" sz="2400" dirty="0" smtClean="0">
                <a:latin typeface="Consolas" pitchFamily="49" charset="0"/>
              </a:rPr>
              <a:t>	old = *m;</a:t>
            </a:r>
          </a:p>
          <a:p>
            <a:r>
              <a:rPr lang="en-US" sz="2400" dirty="0" smtClean="0">
                <a:latin typeface="Consolas" pitchFamily="49" charset="0"/>
              </a:rPr>
              <a:t>	*</a:t>
            </a:r>
            <a:r>
              <a:rPr lang="en-US" sz="2400" dirty="0">
                <a:latin typeface="Consolas" pitchFamily="49" charset="0"/>
              </a:rPr>
              <a:t>m = </a:t>
            </a:r>
            <a:r>
              <a:rPr lang="en-US" sz="2400" dirty="0" smtClean="0">
                <a:latin typeface="Consolas" pitchFamily="49" charset="0"/>
              </a:rPr>
              <a:t>1;</a:t>
            </a:r>
          </a:p>
          <a:p>
            <a:r>
              <a:rPr lang="en-US" sz="2400" dirty="0" smtClean="0">
                <a:latin typeface="Consolas" pitchFamily="49" charset="0"/>
              </a:rPr>
              <a:t>	return </a:t>
            </a:r>
            <a:r>
              <a:rPr lang="en-US" sz="2400" dirty="0">
                <a:latin typeface="Consolas" pitchFamily="49" charset="0"/>
              </a:rPr>
              <a:t>old</a:t>
            </a:r>
            <a:r>
              <a:rPr lang="en-US" sz="2400" dirty="0" smtClean="0">
                <a:latin typeface="Consolas" pitchFamily="49" charset="0"/>
              </a:rPr>
              <a:t>;</a:t>
            </a:r>
          </a:p>
          <a:p>
            <a:r>
              <a:rPr lang="en-US" sz="2400" dirty="0" smtClean="0">
                <a:latin typeface="Consolas" pitchFamily="49" charset="0"/>
              </a:rPr>
              <a:t>}</a:t>
            </a:r>
            <a:endParaRPr lang="en-US" sz="2400" dirty="0">
              <a:latin typeface="Consolas" pitchFamily="49" charset="0"/>
            </a:endParaRPr>
          </a:p>
        </p:txBody>
      </p:sp>
      <p:sp>
        <p:nvSpPr>
          <p:cNvPr id="4" name="Right Brace 3"/>
          <p:cNvSpPr/>
          <p:nvPr/>
        </p:nvSpPr>
        <p:spPr>
          <a:xfrm>
            <a:off x="2667000" y="3886200"/>
            <a:ext cx="304800" cy="838200"/>
          </a:xfrm>
          <a:prstGeom prst="rightBrace">
            <a:avLst/>
          </a:prstGeom>
          <a:ln>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p:cNvSpPr/>
          <p:nvPr/>
        </p:nvSpPr>
        <p:spPr>
          <a:xfrm flipH="1">
            <a:off x="914400" y="3886200"/>
            <a:ext cx="304800" cy="838200"/>
          </a:xfrm>
          <a:prstGeom prst="rightBrace">
            <a:avLst/>
          </a:prstGeom>
          <a:ln>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2983523" y="3886200"/>
            <a:ext cx="1804084" cy="830997"/>
          </a:xfrm>
          <a:prstGeom prst="rect">
            <a:avLst/>
          </a:prstGeom>
          <a:noFill/>
        </p:spPr>
        <p:txBody>
          <a:bodyPr wrap="none" rtlCol="0">
            <a:spAutoFit/>
          </a:bodyPr>
          <a:lstStyle/>
          <a:p>
            <a:r>
              <a:rPr lang="en-US" sz="2400" dirty="0" smtClean="0">
                <a:solidFill>
                  <a:schemeClr val="accent1"/>
                </a:solidFill>
              </a:rPr>
              <a:t>LL       Atomic</a:t>
            </a:r>
          </a:p>
          <a:p>
            <a:r>
              <a:rPr lang="en-US" sz="2400" dirty="0" smtClean="0">
                <a:solidFill>
                  <a:schemeClr val="accent1"/>
                </a:solidFill>
              </a:rPr>
              <a:t>SC</a:t>
            </a:r>
            <a:endParaRPr lang="en-US" sz="2400" dirty="0">
              <a:solidFill>
                <a:schemeClr val="accent1"/>
              </a:solidFill>
            </a:endParaRPr>
          </a:p>
        </p:txBody>
      </p:sp>
    </p:spTree>
    <p:extLst>
      <p:ext uri="{BB962C8B-B14F-4D97-AF65-F5344CB8AC3E}">
        <p14:creationId xmlns:p14="http://schemas.microsoft.com/office/powerpoint/2010/main" val="958093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err="1"/>
              <a:t>M</a:t>
            </a:r>
            <a:r>
              <a:rPr lang="en-US" dirty="0" err="1" smtClean="0"/>
              <a:t>utex</a:t>
            </a:r>
            <a:r>
              <a:rPr lang="en-US" dirty="0" smtClean="0"/>
              <a:t> from LL and SC</a:t>
            </a:r>
            <a:endParaRPr lang="en-US" dirty="0"/>
          </a:p>
        </p:txBody>
      </p:sp>
      <p:sp>
        <p:nvSpPr>
          <p:cNvPr id="3" name="Content Placeholder 2"/>
          <p:cNvSpPr>
            <a:spLocks noGrp="1"/>
          </p:cNvSpPr>
          <p:nvPr>
            <p:ph idx="1"/>
            <p:custDataLst>
              <p:tags r:id="rId2"/>
            </p:custDataLst>
          </p:nvPr>
        </p:nvSpPr>
        <p:spPr/>
        <p:txBody>
          <a:bodyPr>
            <a:noAutofit/>
          </a:bodyPr>
          <a:lstStyle/>
          <a:p>
            <a:r>
              <a:rPr lang="en-US" sz="2800" dirty="0" smtClean="0">
                <a:solidFill>
                  <a:schemeClr val="accent1"/>
                </a:solidFill>
              </a:rPr>
              <a:t>Linked load / Store Conditional</a:t>
            </a:r>
          </a:p>
          <a:p>
            <a:r>
              <a:rPr lang="en-US" sz="2400" dirty="0" smtClean="0"/>
              <a:t>m </a:t>
            </a:r>
            <a:r>
              <a:rPr lang="en-US" sz="2400" dirty="0" smtClean="0"/>
              <a:t>= 0</a:t>
            </a:r>
            <a:r>
              <a:rPr lang="en-US" sz="2400" dirty="0" smtClean="0"/>
              <a:t>; </a:t>
            </a:r>
          </a:p>
          <a:p>
            <a:r>
              <a:rPr lang="en-US" sz="2400" dirty="0" err="1" smtClean="0">
                <a:latin typeface="Consolas" pitchFamily="49" charset="0"/>
              </a:rPr>
              <a:t>mutex_lock</a:t>
            </a:r>
            <a:r>
              <a:rPr lang="en-US" sz="2400" dirty="0" smtClean="0">
                <a:latin typeface="Consolas" pitchFamily="49" charset="0"/>
              </a:rPr>
              <a:t>(</a:t>
            </a:r>
            <a:r>
              <a:rPr lang="en-US" sz="2400" dirty="0" err="1" smtClean="0">
                <a:latin typeface="Consolas" pitchFamily="49" charset="0"/>
              </a:rPr>
              <a:t>int</a:t>
            </a:r>
            <a:r>
              <a:rPr lang="en-US" sz="2400" dirty="0" smtClean="0">
                <a:latin typeface="Consolas" pitchFamily="49" charset="0"/>
              </a:rPr>
              <a:t> *m) {</a:t>
            </a:r>
          </a:p>
          <a:p>
            <a:r>
              <a:rPr lang="en-US" sz="2400" dirty="0" smtClean="0">
                <a:latin typeface="Consolas" pitchFamily="49" charset="0"/>
              </a:rPr>
              <a:t>   </a:t>
            </a:r>
            <a:r>
              <a:rPr lang="en-US" sz="2400" dirty="0" smtClean="0">
                <a:latin typeface="Consolas" pitchFamily="49" charset="0"/>
              </a:rPr>
              <a:t>while(</a:t>
            </a:r>
            <a:r>
              <a:rPr lang="en-US" sz="2400" dirty="0" err="1" smtClean="0">
                <a:latin typeface="Consolas" pitchFamily="49" charset="0"/>
              </a:rPr>
              <a:t>test_and_set</a:t>
            </a:r>
            <a:r>
              <a:rPr lang="en-US" sz="2400" dirty="0" smtClean="0">
                <a:latin typeface="Consolas" pitchFamily="49" charset="0"/>
              </a:rPr>
              <a:t>(m</a:t>
            </a:r>
            <a:r>
              <a:rPr lang="en-US" sz="2400" dirty="0" smtClean="0">
                <a:latin typeface="Consolas" pitchFamily="49" charset="0"/>
              </a:rPr>
              <a:t>)){}</a:t>
            </a:r>
          </a:p>
          <a:p>
            <a:r>
              <a:rPr lang="en-US" sz="2400" dirty="0" smtClean="0">
                <a:latin typeface="Consolas" pitchFamily="49" charset="0"/>
              </a:rPr>
              <a:t>}</a:t>
            </a:r>
          </a:p>
          <a:p>
            <a:endParaRPr lang="en-US" sz="2400" dirty="0" smtClean="0">
              <a:latin typeface="Consolas" pitchFamily="49" charset="0"/>
            </a:endParaRPr>
          </a:p>
          <a:p>
            <a:r>
              <a:rPr lang="en-US" sz="2400" dirty="0" err="1">
                <a:latin typeface="Consolas" pitchFamily="49" charset="0"/>
              </a:rPr>
              <a:t>i</a:t>
            </a:r>
            <a:r>
              <a:rPr lang="en-US" sz="2400" dirty="0" err="1" smtClean="0">
                <a:latin typeface="Consolas" pitchFamily="49" charset="0"/>
              </a:rPr>
              <a:t>nt</a:t>
            </a:r>
            <a:r>
              <a:rPr lang="en-US" sz="2400" dirty="0" smtClean="0">
                <a:latin typeface="Consolas" pitchFamily="49" charset="0"/>
              </a:rPr>
              <a:t> </a:t>
            </a:r>
            <a:r>
              <a:rPr lang="en-US" sz="2400" dirty="0" err="1" smtClean="0">
                <a:latin typeface="Consolas" pitchFamily="49" charset="0"/>
              </a:rPr>
              <a:t>test_and_set</a:t>
            </a:r>
            <a:r>
              <a:rPr lang="en-US" sz="2400" dirty="0" smtClean="0">
                <a:latin typeface="Consolas" pitchFamily="49" charset="0"/>
              </a:rPr>
              <a:t>(</a:t>
            </a:r>
            <a:r>
              <a:rPr lang="en-US" sz="2400" dirty="0" err="1" smtClean="0">
                <a:latin typeface="Consolas" pitchFamily="49" charset="0"/>
              </a:rPr>
              <a:t>int</a:t>
            </a:r>
            <a:r>
              <a:rPr lang="en-US" sz="2400" dirty="0" smtClean="0">
                <a:latin typeface="Consolas" pitchFamily="49" charset="0"/>
              </a:rPr>
              <a:t> *m) {</a:t>
            </a:r>
          </a:p>
          <a:p>
            <a:r>
              <a:rPr lang="en-US" sz="2400" dirty="0">
                <a:latin typeface="Consolas" pitchFamily="49" charset="0"/>
              </a:rPr>
              <a:t>	</a:t>
            </a:r>
            <a:r>
              <a:rPr lang="en-US" sz="2400" dirty="0" smtClean="0">
                <a:latin typeface="Consolas" pitchFamily="49" charset="0"/>
              </a:rPr>
              <a:t>LI $t0, 1</a:t>
            </a:r>
          </a:p>
          <a:p>
            <a:r>
              <a:rPr lang="en-US" sz="2400" dirty="0" smtClean="0">
                <a:solidFill>
                  <a:schemeClr val="accent1"/>
                </a:solidFill>
                <a:latin typeface="Consolas" pitchFamily="49" charset="0"/>
              </a:rPr>
              <a:t>	LL $t1, </a:t>
            </a:r>
            <a:r>
              <a:rPr lang="en-US" sz="2400" dirty="0">
                <a:solidFill>
                  <a:schemeClr val="accent1"/>
                </a:solidFill>
                <a:latin typeface="Consolas" pitchFamily="49" charset="0"/>
              </a:rPr>
              <a:t>0</a:t>
            </a:r>
            <a:r>
              <a:rPr lang="en-US" sz="2400" dirty="0" smtClean="0">
                <a:solidFill>
                  <a:schemeClr val="accent1"/>
                </a:solidFill>
                <a:latin typeface="Consolas" pitchFamily="49" charset="0"/>
              </a:rPr>
              <a:t>($a0)</a:t>
            </a:r>
          </a:p>
          <a:p>
            <a:r>
              <a:rPr lang="en-US" sz="2400" dirty="0">
                <a:solidFill>
                  <a:schemeClr val="accent1"/>
                </a:solidFill>
                <a:latin typeface="Consolas" pitchFamily="49" charset="0"/>
              </a:rPr>
              <a:t>	</a:t>
            </a:r>
            <a:r>
              <a:rPr lang="en-US" sz="2400" dirty="0" smtClean="0">
                <a:solidFill>
                  <a:schemeClr val="accent1"/>
                </a:solidFill>
                <a:latin typeface="Consolas" pitchFamily="49" charset="0"/>
              </a:rPr>
              <a:t>SC $t0, 0($a0)</a:t>
            </a:r>
            <a:endParaRPr lang="en-US" sz="2400" dirty="0" smtClean="0">
              <a:latin typeface="Consolas" pitchFamily="49" charset="0"/>
            </a:endParaRPr>
          </a:p>
          <a:p>
            <a:r>
              <a:rPr lang="en-US" sz="2400" dirty="0" smtClean="0">
                <a:latin typeface="Consolas" pitchFamily="49" charset="0"/>
              </a:rPr>
              <a:t>	</a:t>
            </a:r>
            <a:r>
              <a:rPr lang="en-US" sz="2400" dirty="0">
                <a:latin typeface="Consolas" pitchFamily="49" charset="0"/>
              </a:rPr>
              <a:t>M</a:t>
            </a:r>
            <a:r>
              <a:rPr lang="en-US" sz="2400" dirty="0" smtClean="0">
                <a:latin typeface="Consolas" pitchFamily="49" charset="0"/>
              </a:rPr>
              <a:t>OVE $v0, $t1</a:t>
            </a:r>
          </a:p>
          <a:p>
            <a:r>
              <a:rPr lang="en-US" sz="2400" dirty="0" smtClean="0">
                <a:latin typeface="Consolas" pitchFamily="49" charset="0"/>
              </a:rPr>
              <a:t>}</a:t>
            </a:r>
            <a:endParaRPr lang="en-US" sz="2400" dirty="0">
              <a:latin typeface="Consolas" pitchFamily="49" charset="0"/>
            </a:endParaRPr>
          </a:p>
        </p:txBody>
      </p:sp>
      <p:sp>
        <p:nvSpPr>
          <p:cNvPr id="4" name="TextBox 3"/>
          <p:cNvSpPr txBox="1"/>
          <p:nvPr/>
        </p:nvSpPr>
        <p:spPr>
          <a:xfrm>
            <a:off x="4267200" y="4876800"/>
            <a:ext cx="2107565" cy="523220"/>
          </a:xfrm>
          <a:prstGeom prst="rect">
            <a:avLst/>
          </a:prstGeom>
          <a:noFill/>
        </p:spPr>
        <p:txBody>
          <a:bodyPr wrap="none" rtlCol="0">
            <a:spAutoFit/>
          </a:bodyPr>
          <a:lstStyle/>
          <a:p>
            <a:r>
              <a:rPr lang="en-US" sz="2800" dirty="0" smtClean="0">
                <a:solidFill>
                  <a:schemeClr val="accent1"/>
                </a:solidFill>
              </a:rPr>
              <a:t>BEQZ $t0, try</a:t>
            </a:r>
            <a:endParaRPr lang="en-US" sz="2800" dirty="0">
              <a:solidFill>
                <a:schemeClr val="accent1"/>
              </a:solidFill>
            </a:endParaRPr>
          </a:p>
        </p:txBody>
      </p:sp>
      <p:sp>
        <p:nvSpPr>
          <p:cNvPr id="6" name="TextBox 5"/>
          <p:cNvSpPr txBox="1"/>
          <p:nvPr/>
        </p:nvSpPr>
        <p:spPr>
          <a:xfrm>
            <a:off x="228600" y="3657600"/>
            <a:ext cx="689741" cy="523220"/>
          </a:xfrm>
          <a:prstGeom prst="rect">
            <a:avLst/>
          </a:prstGeom>
          <a:noFill/>
        </p:spPr>
        <p:txBody>
          <a:bodyPr wrap="none" rtlCol="0">
            <a:spAutoFit/>
          </a:bodyPr>
          <a:lstStyle/>
          <a:p>
            <a:r>
              <a:rPr lang="en-US" sz="2800" dirty="0" smtClean="0">
                <a:solidFill>
                  <a:schemeClr val="accent1"/>
                </a:solidFill>
              </a:rPr>
              <a:t>try:</a:t>
            </a:r>
            <a:endParaRPr lang="en-US" sz="2800" dirty="0">
              <a:solidFill>
                <a:schemeClr val="accent1"/>
              </a:solidFill>
            </a:endParaRPr>
          </a:p>
        </p:txBody>
      </p:sp>
      <p:cxnSp>
        <p:nvCxnSpPr>
          <p:cNvPr id="7" name="Straight Arrow Connector 6"/>
          <p:cNvCxnSpPr/>
          <p:nvPr/>
        </p:nvCxnSpPr>
        <p:spPr>
          <a:xfrm flipH="1">
            <a:off x="3505200" y="5138410"/>
            <a:ext cx="762000" cy="0"/>
          </a:xfrm>
          <a:prstGeom prst="straightConnector1">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918341" y="3886200"/>
            <a:ext cx="45325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8952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Goals for Today</a:t>
            </a:r>
            <a:endParaRPr lang="en-US" dirty="0"/>
          </a:p>
        </p:txBody>
      </p:sp>
      <p:sp>
        <p:nvSpPr>
          <p:cNvPr id="3" name="Content Placeholder 2"/>
          <p:cNvSpPr>
            <a:spLocks noGrp="1"/>
          </p:cNvSpPr>
          <p:nvPr>
            <p:ph idx="1"/>
          </p:nvPr>
        </p:nvSpPr>
        <p:spPr/>
        <p:txBody>
          <a:bodyPr>
            <a:normAutofit/>
          </a:bodyPr>
          <a:lstStyle/>
          <a:p>
            <a:r>
              <a:rPr lang="en-US" dirty="0" smtClean="0"/>
              <a:t>Synchronization</a:t>
            </a:r>
          </a:p>
          <a:p>
            <a:pPr marL="573088" lvl="1" indent="-457200">
              <a:buFont typeface="Arial"/>
              <a:buChar char="•"/>
            </a:pPr>
            <a:r>
              <a:rPr lang="en-US" dirty="0" smtClean="0">
                <a:sym typeface="Wingdings" pitchFamily="2" charset="2"/>
              </a:rPr>
              <a:t>Threads and processes</a:t>
            </a:r>
          </a:p>
          <a:p>
            <a:pPr marL="573088" lvl="1" indent="-457200">
              <a:buFont typeface="Arial"/>
              <a:buChar char="•"/>
            </a:pPr>
            <a:r>
              <a:rPr lang="en-US" dirty="0" smtClean="0">
                <a:sym typeface="Wingdings" pitchFamily="2" charset="2"/>
              </a:rPr>
              <a:t>Critical sections, race conditions, and </a:t>
            </a:r>
            <a:r>
              <a:rPr lang="en-US" dirty="0" err="1" smtClean="0">
                <a:sym typeface="Wingdings" pitchFamily="2" charset="2"/>
              </a:rPr>
              <a:t>mutexes</a:t>
            </a:r>
            <a:endParaRPr lang="en-US" dirty="0" smtClean="0">
              <a:sym typeface="Wingdings" pitchFamily="2" charset="2"/>
            </a:endParaRPr>
          </a:p>
          <a:p>
            <a:pPr marL="573088" lvl="1" indent="-457200">
              <a:buFont typeface="Arial"/>
              <a:buChar char="•"/>
            </a:pPr>
            <a:r>
              <a:rPr lang="en-US" dirty="0" smtClean="0">
                <a:sym typeface="Wingdings" pitchFamily="2" charset="2"/>
              </a:rPr>
              <a:t>Atomic Instructions</a:t>
            </a:r>
            <a:endParaRPr lang="en-US" dirty="0">
              <a:sym typeface="Wingdings" pitchFamily="2" charset="2"/>
            </a:endParaRPr>
          </a:p>
          <a:p>
            <a:pPr marL="1031875" lvl="2" indent="-457200">
              <a:buFont typeface="Arial"/>
              <a:buChar char="•"/>
            </a:pPr>
            <a:r>
              <a:rPr lang="en-US" dirty="0" smtClean="0">
                <a:sym typeface="Wingdings" pitchFamily="2" charset="2"/>
              </a:rPr>
              <a:t>HW support for synchronization</a:t>
            </a:r>
          </a:p>
          <a:p>
            <a:pPr marL="1031875" lvl="2" indent="-457200">
              <a:buFont typeface="Arial"/>
              <a:buChar char="•"/>
            </a:pPr>
            <a:r>
              <a:rPr lang="en-US" dirty="0" smtClean="0">
                <a:sym typeface="Wingdings" pitchFamily="2" charset="2"/>
              </a:rPr>
              <a:t>Using sync primitives to build concurrency-safe data structures</a:t>
            </a:r>
          </a:p>
          <a:p>
            <a:pPr marL="1031875" lvl="2" indent="-457200">
              <a:buFont typeface="Arial"/>
              <a:buChar char="•"/>
            </a:pPr>
            <a:r>
              <a:rPr lang="en-US" dirty="0" smtClean="0">
                <a:sym typeface="Wingdings" pitchFamily="2" charset="2"/>
              </a:rPr>
              <a:t>Cache coherency causes problems</a:t>
            </a:r>
          </a:p>
          <a:p>
            <a:pPr marL="1031875" lvl="2" indent="-457200">
              <a:buFont typeface="Arial"/>
              <a:buChar char="•"/>
            </a:pPr>
            <a:r>
              <a:rPr lang="en-US" dirty="0" smtClean="0">
                <a:sym typeface="Wingdings" pitchFamily="2" charset="2"/>
              </a:rPr>
              <a:t>Locks + barriers</a:t>
            </a:r>
          </a:p>
          <a:p>
            <a:pPr marL="573088" lvl="1" indent="-457200">
              <a:buFont typeface="Arial"/>
              <a:buChar char="•"/>
            </a:pPr>
            <a:r>
              <a:rPr lang="en-US" dirty="0" smtClean="0">
                <a:sym typeface="Wingdings" pitchFamily="2" charset="2"/>
              </a:rPr>
              <a:t>Language level synchronization</a:t>
            </a:r>
          </a:p>
          <a:p>
            <a:pPr marL="0" indent="0"/>
            <a:endParaRPr lang="en-US" dirty="0" smtClean="0">
              <a:sym typeface="Wingdings" pitchFamily="2" charset="2"/>
            </a:endParaRPr>
          </a:p>
          <a:p>
            <a:endParaRPr lang="en-US" dirty="0">
              <a:sym typeface="Wingdings" pitchFamily="2" charset="2"/>
            </a:endParaRPr>
          </a:p>
          <a:p>
            <a:endParaRPr lang="en-US" dirty="0" smtClean="0"/>
          </a:p>
          <a:p>
            <a:endParaRPr lang="en-US" dirty="0"/>
          </a:p>
        </p:txBody>
      </p:sp>
    </p:spTree>
    <p:extLst>
      <p:ext uri="{BB962C8B-B14F-4D97-AF65-F5344CB8AC3E}">
        <p14:creationId xmlns:p14="http://schemas.microsoft.com/office/powerpoint/2010/main" val="1905724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err="1"/>
              <a:t>M</a:t>
            </a:r>
            <a:r>
              <a:rPr lang="en-US" dirty="0" err="1" smtClean="0"/>
              <a:t>utex</a:t>
            </a:r>
            <a:r>
              <a:rPr lang="en-US" dirty="0" smtClean="0"/>
              <a:t> from LL and SC</a:t>
            </a:r>
            <a:endParaRPr lang="en-US" dirty="0"/>
          </a:p>
        </p:txBody>
      </p:sp>
      <p:sp>
        <p:nvSpPr>
          <p:cNvPr id="3" name="Content Placeholder 2"/>
          <p:cNvSpPr>
            <a:spLocks noGrp="1"/>
          </p:cNvSpPr>
          <p:nvPr>
            <p:ph idx="1"/>
            <p:custDataLst>
              <p:tags r:id="rId2"/>
            </p:custDataLst>
          </p:nvPr>
        </p:nvSpPr>
        <p:spPr/>
        <p:txBody>
          <a:bodyPr>
            <a:noAutofit/>
          </a:bodyPr>
          <a:lstStyle/>
          <a:p>
            <a:r>
              <a:rPr lang="en-US" sz="2800" dirty="0" smtClean="0">
                <a:solidFill>
                  <a:schemeClr val="accent1"/>
                </a:solidFill>
              </a:rPr>
              <a:t>Linked load / Store Conditional</a:t>
            </a:r>
          </a:p>
          <a:p>
            <a:r>
              <a:rPr lang="en-US" sz="2400" dirty="0"/>
              <a:t>m = 0; </a:t>
            </a:r>
            <a:endParaRPr lang="en-US" sz="2400" dirty="0" smtClean="0"/>
          </a:p>
          <a:p>
            <a:r>
              <a:rPr lang="en-US" sz="2400" dirty="0" err="1" smtClean="0">
                <a:latin typeface="Consolas" pitchFamily="49" charset="0"/>
              </a:rPr>
              <a:t>mutex_lock</a:t>
            </a:r>
            <a:r>
              <a:rPr lang="en-US" sz="2400" dirty="0" smtClean="0">
                <a:latin typeface="Consolas" pitchFamily="49" charset="0"/>
              </a:rPr>
              <a:t>(</a:t>
            </a:r>
            <a:r>
              <a:rPr lang="en-US" sz="2400" dirty="0" err="1" smtClean="0">
                <a:latin typeface="Consolas" pitchFamily="49" charset="0"/>
              </a:rPr>
              <a:t>int</a:t>
            </a:r>
            <a:r>
              <a:rPr lang="en-US" sz="2400" dirty="0" smtClean="0">
                <a:latin typeface="Consolas" pitchFamily="49" charset="0"/>
              </a:rPr>
              <a:t> *m) {</a:t>
            </a:r>
          </a:p>
          <a:p>
            <a:r>
              <a:rPr lang="en-US" sz="2400" dirty="0" smtClean="0">
                <a:latin typeface="Consolas" pitchFamily="49" charset="0"/>
              </a:rPr>
              <a:t>   </a:t>
            </a:r>
            <a:r>
              <a:rPr lang="en-US" sz="2400" dirty="0" smtClean="0">
                <a:latin typeface="Consolas" pitchFamily="49" charset="0"/>
              </a:rPr>
              <a:t>while(</a:t>
            </a:r>
            <a:r>
              <a:rPr lang="en-US" sz="2400" dirty="0" err="1" smtClean="0">
                <a:latin typeface="Consolas" pitchFamily="49" charset="0"/>
              </a:rPr>
              <a:t>test_and_set</a:t>
            </a:r>
            <a:r>
              <a:rPr lang="en-US" sz="2400" dirty="0" smtClean="0">
                <a:latin typeface="Consolas" pitchFamily="49" charset="0"/>
              </a:rPr>
              <a:t>(m</a:t>
            </a:r>
            <a:r>
              <a:rPr lang="en-US" sz="2400" dirty="0" smtClean="0">
                <a:latin typeface="Consolas" pitchFamily="49" charset="0"/>
              </a:rPr>
              <a:t>)){}</a:t>
            </a:r>
          </a:p>
          <a:p>
            <a:r>
              <a:rPr lang="en-US" sz="2400" dirty="0" smtClean="0">
                <a:latin typeface="Consolas" pitchFamily="49" charset="0"/>
              </a:rPr>
              <a:t>}</a:t>
            </a:r>
          </a:p>
          <a:p>
            <a:endParaRPr lang="en-US" sz="2400" dirty="0" smtClean="0">
              <a:latin typeface="Consolas" pitchFamily="49" charset="0"/>
            </a:endParaRPr>
          </a:p>
          <a:p>
            <a:r>
              <a:rPr lang="en-US" sz="2400" dirty="0" err="1">
                <a:latin typeface="Consolas" pitchFamily="49" charset="0"/>
              </a:rPr>
              <a:t>i</a:t>
            </a:r>
            <a:r>
              <a:rPr lang="en-US" sz="2400" dirty="0" err="1" smtClean="0">
                <a:latin typeface="Consolas" pitchFamily="49" charset="0"/>
              </a:rPr>
              <a:t>nt</a:t>
            </a:r>
            <a:r>
              <a:rPr lang="en-US" sz="2400" dirty="0" smtClean="0">
                <a:latin typeface="Consolas" pitchFamily="49" charset="0"/>
              </a:rPr>
              <a:t> </a:t>
            </a:r>
            <a:r>
              <a:rPr lang="en-US" sz="2400" dirty="0" err="1" smtClean="0">
                <a:latin typeface="Consolas" pitchFamily="49" charset="0"/>
              </a:rPr>
              <a:t>test_and_set</a:t>
            </a:r>
            <a:r>
              <a:rPr lang="en-US" sz="2400" dirty="0" smtClean="0">
                <a:latin typeface="Consolas" pitchFamily="49" charset="0"/>
              </a:rPr>
              <a:t>(</a:t>
            </a:r>
            <a:r>
              <a:rPr lang="en-US" sz="2400" dirty="0" err="1" smtClean="0">
                <a:latin typeface="Consolas" pitchFamily="49" charset="0"/>
              </a:rPr>
              <a:t>int</a:t>
            </a:r>
            <a:r>
              <a:rPr lang="en-US" sz="2400" dirty="0" smtClean="0">
                <a:latin typeface="Consolas" pitchFamily="49" charset="0"/>
              </a:rPr>
              <a:t> *m) {</a:t>
            </a:r>
          </a:p>
          <a:p>
            <a:r>
              <a:rPr lang="en-US" sz="2400" dirty="0">
                <a:latin typeface="Consolas" pitchFamily="49" charset="0"/>
              </a:rPr>
              <a:t> </a:t>
            </a:r>
            <a:r>
              <a:rPr lang="en-US" sz="2400" dirty="0" smtClean="0">
                <a:solidFill>
                  <a:srgbClr val="00B050"/>
                </a:solidFill>
                <a:latin typeface="Consolas" pitchFamily="49" charset="0"/>
              </a:rPr>
              <a:t>try:</a:t>
            </a:r>
          </a:p>
          <a:p>
            <a:r>
              <a:rPr lang="en-US" sz="2400" dirty="0">
                <a:latin typeface="Consolas" pitchFamily="49" charset="0"/>
              </a:rPr>
              <a:t>	</a:t>
            </a:r>
            <a:r>
              <a:rPr lang="en-US" sz="2400" dirty="0" smtClean="0">
                <a:latin typeface="Consolas" pitchFamily="49" charset="0"/>
              </a:rPr>
              <a:t>LI $t0, 1</a:t>
            </a:r>
          </a:p>
          <a:p>
            <a:r>
              <a:rPr lang="en-US" sz="2400" dirty="0" smtClean="0">
                <a:solidFill>
                  <a:schemeClr val="accent1"/>
                </a:solidFill>
                <a:latin typeface="Consolas" pitchFamily="49" charset="0"/>
              </a:rPr>
              <a:t>	LL $t1, </a:t>
            </a:r>
            <a:r>
              <a:rPr lang="en-US" sz="2400" dirty="0">
                <a:solidFill>
                  <a:schemeClr val="accent1"/>
                </a:solidFill>
                <a:latin typeface="Consolas" pitchFamily="49" charset="0"/>
              </a:rPr>
              <a:t>0</a:t>
            </a:r>
            <a:r>
              <a:rPr lang="en-US" sz="2400" dirty="0" smtClean="0">
                <a:solidFill>
                  <a:schemeClr val="accent1"/>
                </a:solidFill>
                <a:latin typeface="Consolas" pitchFamily="49" charset="0"/>
              </a:rPr>
              <a:t>($a0)</a:t>
            </a:r>
          </a:p>
          <a:p>
            <a:r>
              <a:rPr lang="en-US" sz="2400" dirty="0">
                <a:solidFill>
                  <a:schemeClr val="accent1"/>
                </a:solidFill>
                <a:latin typeface="Consolas" pitchFamily="49" charset="0"/>
              </a:rPr>
              <a:t>	</a:t>
            </a:r>
            <a:r>
              <a:rPr lang="en-US" sz="2400" dirty="0" smtClean="0">
                <a:solidFill>
                  <a:schemeClr val="accent1"/>
                </a:solidFill>
                <a:latin typeface="Consolas" pitchFamily="49" charset="0"/>
              </a:rPr>
              <a:t>SC $t0, 0($a0)</a:t>
            </a:r>
          </a:p>
          <a:p>
            <a:r>
              <a:rPr lang="en-US" sz="2400" dirty="0">
                <a:solidFill>
                  <a:schemeClr val="accent1"/>
                </a:solidFill>
                <a:latin typeface="Consolas" pitchFamily="49" charset="0"/>
              </a:rPr>
              <a:t>	</a:t>
            </a:r>
            <a:r>
              <a:rPr lang="en-US" sz="2400" dirty="0" smtClean="0">
                <a:solidFill>
                  <a:srgbClr val="00B050"/>
                </a:solidFill>
                <a:latin typeface="Consolas" pitchFamily="49" charset="0"/>
              </a:rPr>
              <a:t>BEQZ $t0, try</a:t>
            </a:r>
          </a:p>
          <a:p>
            <a:r>
              <a:rPr lang="en-US" sz="2400" dirty="0" smtClean="0">
                <a:latin typeface="Consolas" pitchFamily="49" charset="0"/>
              </a:rPr>
              <a:t>	</a:t>
            </a:r>
            <a:r>
              <a:rPr lang="en-US" sz="2400" dirty="0">
                <a:latin typeface="Consolas" pitchFamily="49" charset="0"/>
              </a:rPr>
              <a:t>M</a:t>
            </a:r>
            <a:r>
              <a:rPr lang="en-US" sz="2400" dirty="0" smtClean="0">
                <a:latin typeface="Consolas" pitchFamily="49" charset="0"/>
              </a:rPr>
              <a:t>OVE $v0, $t1</a:t>
            </a:r>
          </a:p>
          <a:p>
            <a:r>
              <a:rPr lang="en-US" sz="2400" dirty="0" smtClean="0">
                <a:latin typeface="Consolas" pitchFamily="49" charset="0"/>
              </a:rPr>
              <a:t>}</a:t>
            </a:r>
            <a:endParaRPr lang="en-US" sz="2400" dirty="0">
              <a:latin typeface="Consolas" pitchFamily="49" charset="0"/>
            </a:endParaRPr>
          </a:p>
        </p:txBody>
      </p:sp>
    </p:spTree>
    <p:extLst>
      <p:ext uri="{BB962C8B-B14F-4D97-AF65-F5344CB8AC3E}">
        <p14:creationId xmlns:p14="http://schemas.microsoft.com/office/powerpoint/2010/main" val="11025816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err="1"/>
              <a:t>M</a:t>
            </a:r>
            <a:r>
              <a:rPr lang="en-US" dirty="0" err="1" smtClean="0"/>
              <a:t>utex</a:t>
            </a:r>
            <a:r>
              <a:rPr lang="en-US" dirty="0" smtClean="0"/>
              <a:t> from LL and SC</a:t>
            </a:r>
            <a:endParaRPr lang="en-US" dirty="0"/>
          </a:p>
        </p:txBody>
      </p:sp>
      <p:sp>
        <p:nvSpPr>
          <p:cNvPr id="3" name="Content Placeholder 2"/>
          <p:cNvSpPr>
            <a:spLocks noGrp="1"/>
          </p:cNvSpPr>
          <p:nvPr>
            <p:ph idx="1"/>
            <p:custDataLst>
              <p:tags r:id="rId2"/>
            </p:custDataLst>
          </p:nvPr>
        </p:nvSpPr>
        <p:spPr/>
        <p:txBody>
          <a:bodyPr>
            <a:noAutofit/>
          </a:bodyPr>
          <a:lstStyle/>
          <a:p>
            <a:r>
              <a:rPr lang="en-US" sz="2800" dirty="0" smtClean="0">
                <a:solidFill>
                  <a:schemeClr val="accent1"/>
                </a:solidFill>
              </a:rPr>
              <a:t>Linked load / Store Conditional</a:t>
            </a:r>
          </a:p>
          <a:p>
            <a:r>
              <a:rPr lang="en-US" sz="2400" dirty="0"/>
              <a:t>m = 0; </a:t>
            </a:r>
            <a:endParaRPr lang="en-US" sz="2400" dirty="0" smtClean="0"/>
          </a:p>
          <a:p>
            <a:r>
              <a:rPr lang="en-US" sz="2400" dirty="0" err="1" smtClean="0">
                <a:latin typeface="Consolas" pitchFamily="49" charset="0"/>
              </a:rPr>
              <a:t>mutex_lock</a:t>
            </a:r>
            <a:r>
              <a:rPr lang="en-US" sz="2400" dirty="0" smtClean="0">
                <a:latin typeface="Consolas" pitchFamily="49" charset="0"/>
              </a:rPr>
              <a:t>(</a:t>
            </a:r>
            <a:r>
              <a:rPr lang="en-US" sz="2400" dirty="0" err="1" smtClean="0">
                <a:latin typeface="Consolas" pitchFamily="49" charset="0"/>
              </a:rPr>
              <a:t>int</a:t>
            </a:r>
            <a:r>
              <a:rPr lang="en-US" sz="2400" dirty="0" smtClean="0">
                <a:latin typeface="Consolas" pitchFamily="49" charset="0"/>
              </a:rPr>
              <a:t> *m) {</a:t>
            </a:r>
          </a:p>
          <a:p>
            <a:r>
              <a:rPr lang="en-US" sz="2400" dirty="0" smtClean="0">
                <a:latin typeface="Consolas" pitchFamily="49" charset="0"/>
              </a:rPr>
              <a:t>   </a:t>
            </a:r>
            <a:r>
              <a:rPr lang="en-US" sz="2400" dirty="0" err="1" smtClean="0">
                <a:latin typeface="Consolas" pitchFamily="49" charset="0"/>
              </a:rPr>
              <a:t>test_and_set</a:t>
            </a:r>
            <a:r>
              <a:rPr lang="en-US" sz="2400" dirty="0" smtClean="0">
                <a:latin typeface="Consolas" pitchFamily="49" charset="0"/>
              </a:rPr>
              <a:t>:</a:t>
            </a:r>
          </a:p>
          <a:p>
            <a:r>
              <a:rPr lang="en-US" sz="2400" dirty="0">
                <a:latin typeface="Consolas" pitchFamily="49" charset="0"/>
              </a:rPr>
              <a:t>	</a:t>
            </a:r>
            <a:r>
              <a:rPr lang="en-US" sz="2400" dirty="0" smtClean="0">
                <a:latin typeface="Consolas" pitchFamily="49" charset="0"/>
              </a:rPr>
              <a:t>	LI $t0, 1</a:t>
            </a:r>
          </a:p>
          <a:p>
            <a:r>
              <a:rPr lang="en-US" sz="2400" dirty="0" smtClean="0">
                <a:solidFill>
                  <a:schemeClr val="accent1"/>
                </a:solidFill>
                <a:latin typeface="Consolas" pitchFamily="49" charset="0"/>
              </a:rPr>
              <a:t>		LL $t1, </a:t>
            </a:r>
            <a:r>
              <a:rPr lang="en-US" sz="2400" dirty="0">
                <a:solidFill>
                  <a:schemeClr val="accent1"/>
                </a:solidFill>
                <a:latin typeface="Consolas" pitchFamily="49" charset="0"/>
              </a:rPr>
              <a:t>0</a:t>
            </a:r>
            <a:r>
              <a:rPr lang="en-US" sz="2400" dirty="0" smtClean="0">
                <a:solidFill>
                  <a:schemeClr val="accent1"/>
                </a:solidFill>
                <a:latin typeface="Consolas" pitchFamily="49" charset="0"/>
              </a:rPr>
              <a:t>($a0)</a:t>
            </a:r>
          </a:p>
          <a:p>
            <a:r>
              <a:rPr lang="en-US" sz="2400" dirty="0" smtClean="0">
                <a:latin typeface="Consolas" pitchFamily="49" charset="0"/>
              </a:rPr>
              <a:t>		BNEZ $t1</a:t>
            </a:r>
            <a:r>
              <a:rPr lang="en-US" sz="2400" dirty="0">
                <a:latin typeface="Consolas" pitchFamily="49" charset="0"/>
              </a:rPr>
              <a:t>, </a:t>
            </a:r>
            <a:r>
              <a:rPr lang="en-US" sz="2400" dirty="0" err="1" smtClean="0">
                <a:latin typeface="Consolas" pitchFamily="49" charset="0"/>
              </a:rPr>
              <a:t>test_and_set</a:t>
            </a:r>
            <a:endParaRPr lang="en-US" sz="2400" dirty="0" smtClean="0">
              <a:solidFill>
                <a:schemeClr val="accent1"/>
              </a:solidFill>
              <a:latin typeface="Consolas" pitchFamily="49" charset="0"/>
            </a:endParaRPr>
          </a:p>
          <a:p>
            <a:r>
              <a:rPr lang="en-US" sz="2400" dirty="0">
                <a:solidFill>
                  <a:schemeClr val="accent1"/>
                </a:solidFill>
                <a:latin typeface="Consolas" pitchFamily="49" charset="0"/>
              </a:rPr>
              <a:t>	</a:t>
            </a:r>
            <a:r>
              <a:rPr lang="en-US" sz="2400" dirty="0" smtClean="0">
                <a:solidFill>
                  <a:schemeClr val="accent1"/>
                </a:solidFill>
                <a:latin typeface="Consolas" pitchFamily="49" charset="0"/>
              </a:rPr>
              <a:t>	SC $t0, 0($a0)</a:t>
            </a:r>
            <a:endParaRPr lang="en-US" sz="2400" dirty="0" smtClean="0">
              <a:latin typeface="Consolas" pitchFamily="49" charset="0"/>
            </a:endParaRPr>
          </a:p>
          <a:p>
            <a:r>
              <a:rPr lang="en-US" sz="2400" dirty="0" smtClean="0">
                <a:latin typeface="Consolas" pitchFamily="49" charset="0"/>
              </a:rPr>
              <a:t>		BEQZ $t0, </a:t>
            </a:r>
            <a:r>
              <a:rPr lang="en-US" sz="2400" dirty="0" err="1" smtClean="0">
                <a:latin typeface="Consolas" pitchFamily="49" charset="0"/>
              </a:rPr>
              <a:t>test_and_set</a:t>
            </a:r>
            <a:endParaRPr lang="en-US" sz="2400" dirty="0" smtClean="0">
              <a:latin typeface="Consolas" pitchFamily="49" charset="0"/>
            </a:endParaRPr>
          </a:p>
          <a:p>
            <a:r>
              <a:rPr lang="en-US" sz="2400" dirty="0" smtClean="0">
                <a:latin typeface="Consolas" pitchFamily="49" charset="0"/>
              </a:rPr>
              <a:t>}</a:t>
            </a:r>
          </a:p>
          <a:p>
            <a:endParaRPr lang="en-US" sz="2400" dirty="0">
              <a:latin typeface="Consolas" pitchFamily="49" charset="0"/>
            </a:endParaRPr>
          </a:p>
          <a:p>
            <a:r>
              <a:rPr lang="en-US" sz="2400" dirty="0" err="1" smtClean="0">
                <a:latin typeface="Consolas" pitchFamily="49" charset="0"/>
              </a:rPr>
              <a:t>mutex_unlock</a:t>
            </a:r>
            <a:r>
              <a:rPr lang="en-US" sz="2400" dirty="0" smtClean="0">
                <a:latin typeface="Consolas" pitchFamily="49" charset="0"/>
              </a:rPr>
              <a:t>(</a:t>
            </a:r>
            <a:r>
              <a:rPr lang="en-US" sz="2400" dirty="0" err="1" smtClean="0">
                <a:latin typeface="Consolas" pitchFamily="49" charset="0"/>
              </a:rPr>
              <a:t>int</a:t>
            </a:r>
            <a:r>
              <a:rPr lang="en-US" sz="2400" dirty="0" smtClean="0">
                <a:latin typeface="Consolas" pitchFamily="49" charset="0"/>
              </a:rPr>
              <a:t> *m) {</a:t>
            </a:r>
          </a:p>
          <a:p>
            <a:r>
              <a:rPr lang="en-US" sz="2400" dirty="0">
                <a:latin typeface="Consolas" pitchFamily="49" charset="0"/>
              </a:rPr>
              <a:t>	</a:t>
            </a:r>
            <a:r>
              <a:rPr lang="en-US" sz="2400" dirty="0" smtClean="0">
                <a:latin typeface="Consolas" pitchFamily="49" charset="0"/>
              </a:rPr>
              <a:t>*m = 0;</a:t>
            </a:r>
          </a:p>
          <a:p>
            <a:r>
              <a:rPr lang="en-US" sz="2400" dirty="0">
                <a:latin typeface="Consolas" pitchFamily="49" charset="0"/>
              </a:rPr>
              <a:t>}</a:t>
            </a:r>
          </a:p>
        </p:txBody>
      </p:sp>
    </p:spTree>
    <p:extLst>
      <p:ext uri="{BB962C8B-B14F-4D97-AF65-F5344CB8AC3E}">
        <p14:creationId xmlns:p14="http://schemas.microsoft.com/office/powerpoint/2010/main" val="4029697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2" end="1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err="1"/>
              <a:t>M</a:t>
            </a:r>
            <a:r>
              <a:rPr lang="en-US" dirty="0" err="1" smtClean="0"/>
              <a:t>utex</a:t>
            </a:r>
            <a:r>
              <a:rPr lang="en-US" dirty="0" smtClean="0"/>
              <a:t> from LL and SC</a:t>
            </a:r>
            <a:endParaRPr lang="en-US" dirty="0"/>
          </a:p>
        </p:txBody>
      </p:sp>
      <p:sp>
        <p:nvSpPr>
          <p:cNvPr id="3" name="Content Placeholder 2"/>
          <p:cNvSpPr>
            <a:spLocks noGrp="1"/>
          </p:cNvSpPr>
          <p:nvPr>
            <p:ph idx="1"/>
            <p:custDataLst>
              <p:tags r:id="rId2"/>
            </p:custDataLst>
          </p:nvPr>
        </p:nvSpPr>
        <p:spPr/>
        <p:txBody>
          <a:bodyPr>
            <a:noAutofit/>
          </a:bodyPr>
          <a:lstStyle/>
          <a:p>
            <a:r>
              <a:rPr lang="en-US" sz="2800" dirty="0" smtClean="0">
                <a:solidFill>
                  <a:schemeClr val="accent1"/>
                </a:solidFill>
              </a:rPr>
              <a:t>Linked load / Store Conditional</a:t>
            </a:r>
          </a:p>
          <a:p>
            <a:r>
              <a:rPr lang="en-US" sz="2400" dirty="0"/>
              <a:t>m = 0; </a:t>
            </a:r>
            <a:endParaRPr lang="en-US" sz="2400" dirty="0" smtClean="0"/>
          </a:p>
          <a:p>
            <a:r>
              <a:rPr lang="en-US" sz="2400" dirty="0" err="1" smtClean="0">
                <a:latin typeface="Consolas" pitchFamily="49" charset="0"/>
              </a:rPr>
              <a:t>mutex_lock</a:t>
            </a:r>
            <a:r>
              <a:rPr lang="en-US" sz="2400" dirty="0" smtClean="0">
                <a:latin typeface="Consolas" pitchFamily="49" charset="0"/>
              </a:rPr>
              <a:t>(</a:t>
            </a:r>
            <a:r>
              <a:rPr lang="en-US" sz="2400" dirty="0" err="1" smtClean="0">
                <a:latin typeface="Consolas" pitchFamily="49" charset="0"/>
              </a:rPr>
              <a:t>int</a:t>
            </a:r>
            <a:r>
              <a:rPr lang="en-US" sz="2400" dirty="0" smtClean="0">
                <a:latin typeface="Consolas" pitchFamily="49" charset="0"/>
              </a:rPr>
              <a:t> *m) {</a:t>
            </a:r>
          </a:p>
          <a:p>
            <a:r>
              <a:rPr lang="en-US" sz="2400" dirty="0" smtClean="0">
                <a:latin typeface="Consolas" pitchFamily="49" charset="0"/>
              </a:rPr>
              <a:t>   </a:t>
            </a:r>
            <a:r>
              <a:rPr lang="en-US" sz="2400" dirty="0" err="1" smtClean="0">
                <a:latin typeface="Consolas" pitchFamily="49" charset="0"/>
              </a:rPr>
              <a:t>test_and_set</a:t>
            </a:r>
            <a:r>
              <a:rPr lang="en-US" sz="2400" dirty="0" smtClean="0">
                <a:latin typeface="Consolas" pitchFamily="49" charset="0"/>
              </a:rPr>
              <a:t>:</a:t>
            </a:r>
          </a:p>
          <a:p>
            <a:r>
              <a:rPr lang="en-US" sz="2400" dirty="0">
                <a:latin typeface="Consolas" pitchFamily="49" charset="0"/>
              </a:rPr>
              <a:t>	</a:t>
            </a:r>
            <a:r>
              <a:rPr lang="en-US" sz="2400" dirty="0" smtClean="0">
                <a:latin typeface="Consolas" pitchFamily="49" charset="0"/>
              </a:rPr>
              <a:t>	LI $t0, 1</a:t>
            </a:r>
          </a:p>
          <a:p>
            <a:r>
              <a:rPr lang="en-US" sz="2400" dirty="0" smtClean="0">
                <a:solidFill>
                  <a:schemeClr val="accent1"/>
                </a:solidFill>
                <a:latin typeface="Consolas" pitchFamily="49" charset="0"/>
              </a:rPr>
              <a:t>		LL $t1, </a:t>
            </a:r>
            <a:r>
              <a:rPr lang="en-US" sz="2400" dirty="0">
                <a:solidFill>
                  <a:schemeClr val="accent1"/>
                </a:solidFill>
                <a:latin typeface="Consolas" pitchFamily="49" charset="0"/>
              </a:rPr>
              <a:t>0</a:t>
            </a:r>
            <a:r>
              <a:rPr lang="en-US" sz="2400" dirty="0" smtClean="0">
                <a:solidFill>
                  <a:schemeClr val="accent1"/>
                </a:solidFill>
                <a:latin typeface="Consolas" pitchFamily="49" charset="0"/>
              </a:rPr>
              <a:t>($a0)</a:t>
            </a:r>
          </a:p>
          <a:p>
            <a:r>
              <a:rPr lang="en-US" sz="2400" dirty="0" smtClean="0">
                <a:latin typeface="Consolas" pitchFamily="49" charset="0"/>
              </a:rPr>
              <a:t>		BNEZ </a:t>
            </a:r>
            <a:r>
              <a:rPr lang="en-US" sz="2400" dirty="0">
                <a:latin typeface="Consolas" pitchFamily="49" charset="0"/>
              </a:rPr>
              <a:t>$t1, </a:t>
            </a:r>
            <a:r>
              <a:rPr lang="en-US" sz="2400" dirty="0" err="1">
                <a:latin typeface="Consolas" pitchFamily="49" charset="0"/>
              </a:rPr>
              <a:t>test_and_set</a:t>
            </a:r>
            <a:endParaRPr lang="en-US" sz="2400" dirty="0" smtClean="0">
              <a:solidFill>
                <a:schemeClr val="accent1"/>
              </a:solidFill>
              <a:latin typeface="Consolas" pitchFamily="49" charset="0"/>
            </a:endParaRPr>
          </a:p>
          <a:p>
            <a:r>
              <a:rPr lang="en-US" sz="2400" dirty="0">
                <a:solidFill>
                  <a:schemeClr val="accent1"/>
                </a:solidFill>
                <a:latin typeface="Consolas" pitchFamily="49" charset="0"/>
              </a:rPr>
              <a:t>	</a:t>
            </a:r>
            <a:r>
              <a:rPr lang="en-US" sz="2400" dirty="0" smtClean="0">
                <a:solidFill>
                  <a:schemeClr val="accent1"/>
                </a:solidFill>
                <a:latin typeface="Consolas" pitchFamily="49" charset="0"/>
              </a:rPr>
              <a:t>	SC $t0, 0($a0)</a:t>
            </a:r>
            <a:endParaRPr lang="en-US" sz="2400" dirty="0" smtClean="0">
              <a:latin typeface="Consolas" pitchFamily="49" charset="0"/>
            </a:endParaRPr>
          </a:p>
          <a:p>
            <a:r>
              <a:rPr lang="en-US" sz="2400" dirty="0" smtClean="0">
                <a:latin typeface="Consolas" pitchFamily="49" charset="0"/>
              </a:rPr>
              <a:t>		BEQZ $t0, </a:t>
            </a:r>
            <a:r>
              <a:rPr lang="en-US" sz="2400" dirty="0" err="1" smtClean="0">
                <a:latin typeface="Consolas" pitchFamily="49" charset="0"/>
              </a:rPr>
              <a:t>test_and_set</a:t>
            </a:r>
            <a:endParaRPr lang="en-US" sz="2400" dirty="0" smtClean="0">
              <a:latin typeface="Consolas" pitchFamily="49" charset="0"/>
            </a:endParaRPr>
          </a:p>
          <a:p>
            <a:r>
              <a:rPr lang="en-US" sz="2400" dirty="0" smtClean="0">
                <a:latin typeface="Consolas" pitchFamily="49" charset="0"/>
              </a:rPr>
              <a:t>}</a:t>
            </a:r>
          </a:p>
          <a:p>
            <a:endParaRPr lang="en-US" sz="2400" dirty="0">
              <a:latin typeface="Consolas" pitchFamily="49" charset="0"/>
            </a:endParaRPr>
          </a:p>
          <a:p>
            <a:r>
              <a:rPr lang="en-US" sz="2400" dirty="0" err="1" smtClean="0">
                <a:latin typeface="Consolas" pitchFamily="49" charset="0"/>
              </a:rPr>
              <a:t>mutex_unlock</a:t>
            </a:r>
            <a:r>
              <a:rPr lang="en-US" sz="2400" dirty="0" smtClean="0">
                <a:latin typeface="Consolas" pitchFamily="49" charset="0"/>
              </a:rPr>
              <a:t>(</a:t>
            </a:r>
            <a:r>
              <a:rPr lang="en-US" sz="2400" dirty="0" err="1" smtClean="0">
                <a:latin typeface="Consolas" pitchFamily="49" charset="0"/>
              </a:rPr>
              <a:t>int</a:t>
            </a:r>
            <a:r>
              <a:rPr lang="en-US" sz="2400" dirty="0" smtClean="0">
                <a:latin typeface="Consolas" pitchFamily="49" charset="0"/>
              </a:rPr>
              <a:t> *m) {</a:t>
            </a:r>
          </a:p>
          <a:p>
            <a:r>
              <a:rPr lang="en-US" sz="2400" dirty="0">
                <a:latin typeface="Consolas" pitchFamily="49" charset="0"/>
              </a:rPr>
              <a:t>	</a:t>
            </a:r>
            <a:r>
              <a:rPr lang="en-US" sz="2400" dirty="0" smtClean="0">
                <a:latin typeface="Consolas" pitchFamily="49" charset="0"/>
              </a:rPr>
              <a:t>SW $zero, 0($a0)</a:t>
            </a:r>
          </a:p>
          <a:p>
            <a:r>
              <a:rPr lang="en-US" sz="2400" dirty="0">
                <a:latin typeface="Consolas" pitchFamily="49" charset="0"/>
              </a:rPr>
              <a:t>}</a:t>
            </a:r>
          </a:p>
        </p:txBody>
      </p:sp>
      <p:sp>
        <p:nvSpPr>
          <p:cNvPr id="4" name="TextBox 3"/>
          <p:cNvSpPr txBox="1"/>
          <p:nvPr/>
        </p:nvSpPr>
        <p:spPr>
          <a:xfrm>
            <a:off x="5715000" y="1295400"/>
            <a:ext cx="2551724" cy="1384995"/>
          </a:xfrm>
          <a:prstGeom prst="rect">
            <a:avLst/>
          </a:prstGeom>
          <a:noFill/>
        </p:spPr>
        <p:txBody>
          <a:bodyPr wrap="none" rtlCol="0">
            <a:spAutoFit/>
          </a:bodyPr>
          <a:lstStyle/>
          <a:p>
            <a:r>
              <a:rPr lang="en-US" sz="2800" dirty="0" smtClean="0"/>
              <a:t>This is called a </a:t>
            </a:r>
          </a:p>
          <a:p>
            <a:r>
              <a:rPr lang="en-US" sz="2800" dirty="0" smtClean="0">
                <a:solidFill>
                  <a:schemeClr val="accent1"/>
                </a:solidFill>
              </a:rPr>
              <a:t>Spin lock</a:t>
            </a:r>
          </a:p>
          <a:p>
            <a:r>
              <a:rPr lang="en-US" sz="2800" dirty="0" smtClean="0"/>
              <a:t>Aka </a:t>
            </a:r>
            <a:r>
              <a:rPr lang="en-US" sz="2800" dirty="0" smtClean="0">
                <a:solidFill>
                  <a:schemeClr val="accent1"/>
                </a:solidFill>
              </a:rPr>
              <a:t>spin waiting</a:t>
            </a:r>
            <a:endParaRPr lang="en-US" sz="2800" dirty="0">
              <a:solidFill>
                <a:schemeClr val="accent1"/>
              </a:solidFill>
            </a:endParaRPr>
          </a:p>
        </p:txBody>
      </p:sp>
      <p:cxnSp>
        <p:nvCxnSpPr>
          <p:cNvPr id="6" name="Straight Arrow Connector 5"/>
          <p:cNvCxnSpPr>
            <a:stCxn id="4" idx="1"/>
          </p:cNvCxnSpPr>
          <p:nvPr/>
        </p:nvCxnSpPr>
        <p:spPr>
          <a:xfrm flipH="1">
            <a:off x="4572000" y="1987898"/>
            <a:ext cx="1143000" cy="526702"/>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3754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err="1"/>
              <a:t>M</a:t>
            </a:r>
            <a:r>
              <a:rPr lang="en-US" dirty="0" err="1" smtClean="0"/>
              <a:t>utex</a:t>
            </a:r>
            <a:r>
              <a:rPr lang="en-US" dirty="0" smtClean="0"/>
              <a:t> from LL and SC</a:t>
            </a:r>
            <a:endParaRPr lang="en-US" dirty="0"/>
          </a:p>
        </p:txBody>
      </p:sp>
      <p:sp>
        <p:nvSpPr>
          <p:cNvPr id="3" name="Content Placeholder 2"/>
          <p:cNvSpPr>
            <a:spLocks noGrp="1"/>
          </p:cNvSpPr>
          <p:nvPr>
            <p:ph idx="1"/>
            <p:custDataLst>
              <p:tags r:id="rId2"/>
            </p:custDataLst>
          </p:nvPr>
        </p:nvSpPr>
        <p:spPr/>
        <p:txBody>
          <a:bodyPr>
            <a:noAutofit/>
          </a:bodyPr>
          <a:lstStyle/>
          <a:p>
            <a:r>
              <a:rPr lang="en-US" sz="2800" dirty="0" smtClean="0">
                <a:solidFill>
                  <a:schemeClr val="accent1"/>
                </a:solidFill>
              </a:rPr>
              <a:t>Linked load / Store Conditional</a:t>
            </a:r>
          </a:p>
          <a:p>
            <a:r>
              <a:rPr lang="en-US" sz="2400" dirty="0"/>
              <a:t>m = 0; </a:t>
            </a:r>
          </a:p>
          <a:p>
            <a:r>
              <a:rPr lang="en-US" sz="2400" dirty="0" err="1">
                <a:latin typeface="Consolas" pitchFamily="49" charset="0"/>
              </a:rPr>
              <a:t>mutex_lock</a:t>
            </a:r>
            <a:r>
              <a:rPr lang="en-US" sz="2400" dirty="0">
                <a:latin typeface="Consolas" pitchFamily="49" charset="0"/>
              </a:rPr>
              <a:t>(</a:t>
            </a:r>
            <a:r>
              <a:rPr lang="en-US" sz="2400" dirty="0" err="1">
                <a:latin typeface="Consolas" pitchFamily="49" charset="0"/>
              </a:rPr>
              <a:t>int</a:t>
            </a:r>
            <a:r>
              <a:rPr lang="en-US" sz="2400" dirty="0">
                <a:latin typeface="Consolas" pitchFamily="49" charset="0"/>
              </a:rPr>
              <a:t> *m) {</a:t>
            </a:r>
          </a:p>
        </p:txBody>
      </p:sp>
      <p:graphicFrame>
        <p:nvGraphicFramePr>
          <p:cNvPr id="7" name="Group 4"/>
          <p:cNvGraphicFramePr>
            <a:graphicFrameLocks noGrp="1"/>
          </p:cNvGraphicFramePr>
          <p:nvPr>
            <p:extLst>
              <p:ext uri="{D42A27DB-BD31-4B8C-83A1-F6EECF244321}">
                <p14:modId xmlns:p14="http://schemas.microsoft.com/office/powerpoint/2010/main" val="2076310388"/>
              </p:ext>
            </p:extLst>
          </p:nvPr>
        </p:nvGraphicFramePr>
        <p:xfrm>
          <a:off x="76199" y="2209800"/>
          <a:ext cx="8915401" cy="3255264"/>
        </p:xfrm>
        <a:graphic>
          <a:graphicData uri="http://schemas.openxmlformats.org/drawingml/2006/table">
            <a:tbl>
              <a:tblPr/>
              <a:tblGrid>
                <a:gridCol w="712046"/>
                <a:gridCol w="1740556"/>
                <a:gridCol w="1733760"/>
                <a:gridCol w="919038"/>
                <a:gridCol w="941568"/>
                <a:gridCol w="994373"/>
                <a:gridCol w="949394"/>
                <a:gridCol w="924666"/>
              </a:tblGrid>
              <a:tr h="407988">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Time</a:t>
                      </a:r>
                    </a:p>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Step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Thread A</a:t>
                      </a: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Thread B</a:t>
                      </a: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err="1" smtClean="0">
                          <a:ln>
                            <a:noFill/>
                          </a:ln>
                          <a:solidFill>
                            <a:schemeClr val="tx1"/>
                          </a:solidFill>
                          <a:effectLst/>
                          <a:latin typeface="Helvetica" pitchFamily="34" charset="0"/>
                        </a:rPr>
                        <a:t>ThreadA</a:t>
                      </a:r>
                      <a:r>
                        <a:rPr kumimoji="0" lang="en-AU" sz="1800" b="0" i="0" u="none" strike="noStrike" cap="none" normalizeH="0" baseline="0" dirty="0" smtClean="0">
                          <a:ln>
                            <a:noFill/>
                          </a:ln>
                          <a:solidFill>
                            <a:schemeClr val="tx1"/>
                          </a:solidFill>
                          <a:effectLst/>
                          <a:latin typeface="Helvetica" pitchFamily="34" charset="0"/>
                        </a:rPr>
                        <a:t> $t0</a:t>
                      </a: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err="1" smtClean="0">
                          <a:ln>
                            <a:noFill/>
                          </a:ln>
                          <a:solidFill>
                            <a:schemeClr val="tx1"/>
                          </a:solidFill>
                          <a:effectLst/>
                          <a:latin typeface="Helvetica" pitchFamily="34" charset="0"/>
                        </a:rPr>
                        <a:t>ThreadA</a:t>
                      </a:r>
                      <a:r>
                        <a:rPr kumimoji="0" lang="en-AU" sz="1800" b="0" i="0" u="none" strike="noStrike" cap="none" normalizeH="0" baseline="0" dirty="0" smtClean="0">
                          <a:ln>
                            <a:noFill/>
                          </a:ln>
                          <a:solidFill>
                            <a:schemeClr val="tx1"/>
                          </a:solidFill>
                          <a:effectLst/>
                          <a:latin typeface="Helvetica" pitchFamily="34" charset="0"/>
                        </a:rPr>
                        <a:t> $t1</a:t>
                      </a: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err="1" smtClean="0">
                          <a:ln>
                            <a:noFill/>
                          </a:ln>
                          <a:solidFill>
                            <a:schemeClr val="tx1"/>
                          </a:solidFill>
                          <a:effectLst/>
                          <a:latin typeface="Helvetica" pitchFamily="34" charset="0"/>
                        </a:rPr>
                        <a:t>ThreadB</a:t>
                      </a:r>
                      <a:r>
                        <a:rPr kumimoji="0" lang="en-AU" sz="1800" b="0" i="0" u="none" strike="noStrike" cap="none" normalizeH="0" baseline="0" dirty="0" smtClean="0">
                          <a:ln>
                            <a:noFill/>
                          </a:ln>
                          <a:solidFill>
                            <a:schemeClr val="tx1"/>
                          </a:solidFill>
                          <a:effectLst/>
                          <a:latin typeface="Helvetica" pitchFamily="34" charset="0"/>
                        </a:rPr>
                        <a:t> $t0</a:t>
                      </a: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err="1" smtClean="0">
                          <a:ln>
                            <a:noFill/>
                          </a:ln>
                          <a:solidFill>
                            <a:schemeClr val="tx1"/>
                          </a:solidFill>
                          <a:effectLst/>
                          <a:latin typeface="Helvetica" pitchFamily="34" charset="0"/>
                        </a:rPr>
                        <a:t>ThreadB</a:t>
                      </a:r>
                      <a:r>
                        <a:rPr kumimoji="0" lang="en-AU" sz="1800" b="0" i="0" u="none" strike="noStrike" cap="none" normalizeH="0" baseline="0" dirty="0" smtClean="0">
                          <a:ln>
                            <a:noFill/>
                          </a:ln>
                          <a:solidFill>
                            <a:schemeClr val="tx1"/>
                          </a:solidFill>
                          <a:effectLst/>
                          <a:latin typeface="Helvetica" pitchFamily="34" charset="0"/>
                        </a:rPr>
                        <a:t> $t1</a:t>
                      </a: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err="1" smtClean="0">
                          <a:ln>
                            <a:noFill/>
                          </a:ln>
                          <a:solidFill>
                            <a:schemeClr val="tx1"/>
                          </a:solidFill>
                          <a:effectLst/>
                          <a:latin typeface="Helvetica" pitchFamily="34" charset="0"/>
                        </a:rPr>
                        <a:t>Mem</a:t>
                      </a:r>
                      <a:r>
                        <a:rPr kumimoji="0" lang="en-AU" sz="1800" b="0" i="0" u="none" strike="noStrike" cap="none" normalizeH="0" baseline="0" dirty="0" smtClean="0">
                          <a:ln>
                            <a:noFill/>
                          </a:ln>
                          <a:solidFill>
                            <a:schemeClr val="tx1"/>
                          </a:solidFill>
                          <a:effectLst/>
                          <a:latin typeface="Helvetica" pitchFamily="34" charset="0"/>
                        </a:rPr>
                        <a:t> M[$a0]</a:t>
                      </a: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1800" b="0" i="0" u="none" strike="noStrike" cap="none" normalizeH="0" baseline="0" dirty="0" smtClean="0">
                          <a:ln>
                            <a:noFill/>
                          </a:ln>
                          <a:solidFill>
                            <a:schemeClr val="tx1"/>
                          </a:solidFill>
                          <a:effectLst/>
                          <a:latin typeface="Helvetica" pitchFamily="34"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accent1"/>
                          </a:solidFill>
                          <a:effectLst/>
                          <a:latin typeface="Helvetica" pitchFamily="34"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dirty="0" smtClean="0">
                          <a:latin typeface="Helvetica" pitchFamily="34" charset="0"/>
                        </a:rPr>
                        <a:t>try: LI $t0, 1</a:t>
                      </a:r>
                      <a:endParaRPr lang="en-US" dirty="0">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dirty="0" smtClean="0">
                          <a:latin typeface="Helvetica" pitchFamily="34" charset="0"/>
                        </a:rPr>
                        <a:t>try: LI $t0, 1</a:t>
                      </a:r>
                      <a:endParaRPr lang="en-US" dirty="0">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dirty="0">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dirty="0">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accent1"/>
                          </a:solidFill>
                          <a:effectLst/>
                          <a:latin typeface="Helvetica" pitchFamily="34" charset="0"/>
                        </a:rPr>
                        <a:t>LL </a:t>
                      </a:r>
                      <a:r>
                        <a:rPr kumimoji="0" lang="en-AU" sz="1800" b="0" i="0" u="none" strike="noStrike" cap="none" normalizeH="0" baseline="0" dirty="0" smtClean="0">
                          <a:ln>
                            <a:noFill/>
                          </a:ln>
                          <a:solidFill>
                            <a:schemeClr val="accent1"/>
                          </a:solidFill>
                          <a:effectLst/>
                          <a:latin typeface="Helvetica" pitchFamily="34" charset="0"/>
                        </a:rPr>
                        <a:t>$</a:t>
                      </a:r>
                      <a:r>
                        <a:rPr kumimoji="0" lang="en-AU" sz="1800" b="0" i="0" u="none" strike="noStrike" cap="none" normalizeH="0" baseline="0" dirty="0" smtClean="0">
                          <a:ln>
                            <a:noFill/>
                          </a:ln>
                          <a:solidFill>
                            <a:schemeClr val="accent1"/>
                          </a:solidFill>
                          <a:effectLst/>
                          <a:latin typeface="Helvetica" pitchFamily="34" charset="0"/>
                        </a:rPr>
                        <a:t>t1, </a:t>
                      </a:r>
                      <a:r>
                        <a:rPr kumimoji="0" lang="en-AU" sz="1800" b="0" i="0" u="none" strike="noStrike" cap="none" normalizeH="0" baseline="0" dirty="0" smtClean="0">
                          <a:ln>
                            <a:noFill/>
                          </a:ln>
                          <a:solidFill>
                            <a:schemeClr val="accent1"/>
                          </a:solidFill>
                          <a:effectLst/>
                          <a:latin typeface="Helvetica" pitchFamily="34" charset="0"/>
                        </a:rPr>
                        <a:t>0</a:t>
                      </a:r>
                      <a:r>
                        <a:rPr kumimoji="0" lang="en-AU" sz="1800" b="0" i="0" u="none" strike="noStrike" cap="none" normalizeH="0" baseline="0" dirty="0" smtClean="0">
                          <a:ln>
                            <a:noFill/>
                          </a:ln>
                          <a:solidFill>
                            <a:schemeClr val="accent1"/>
                          </a:solidFill>
                          <a:effectLst/>
                          <a:latin typeface="Helvetica" pitchFamily="34" charset="0"/>
                        </a:rPr>
                        <a:t>($a0</a:t>
                      </a:r>
                      <a:r>
                        <a:rPr kumimoji="0" lang="en-AU" sz="1800" b="0" i="0" u="none" strike="noStrike" cap="none" normalizeH="0" baseline="0" dirty="0" smtClean="0">
                          <a:ln>
                            <a:noFill/>
                          </a:ln>
                          <a:solidFill>
                            <a:schemeClr val="accent1"/>
                          </a:solidFill>
                          <a:effectLst/>
                          <a:latin typeface="Helvetica"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accent1"/>
                          </a:solidFill>
                          <a:effectLst/>
                          <a:latin typeface="Helvetica" pitchFamily="34" charset="0"/>
                        </a:rPr>
                        <a:t>LL </a:t>
                      </a:r>
                      <a:r>
                        <a:rPr kumimoji="0" lang="en-AU" sz="1800" b="0" i="0" u="none" strike="noStrike" cap="none" normalizeH="0" baseline="0" dirty="0" smtClean="0">
                          <a:ln>
                            <a:noFill/>
                          </a:ln>
                          <a:solidFill>
                            <a:schemeClr val="accent1"/>
                          </a:solidFill>
                          <a:effectLst/>
                          <a:latin typeface="Helvetica" pitchFamily="34" charset="0"/>
                        </a:rPr>
                        <a:t>$</a:t>
                      </a:r>
                      <a:r>
                        <a:rPr kumimoji="0" lang="en-AU" sz="1800" b="0" i="0" u="none" strike="noStrike" cap="none" normalizeH="0" baseline="0" dirty="0" smtClean="0">
                          <a:ln>
                            <a:noFill/>
                          </a:ln>
                          <a:solidFill>
                            <a:schemeClr val="accent1"/>
                          </a:solidFill>
                          <a:effectLst/>
                          <a:latin typeface="Helvetica" pitchFamily="34" charset="0"/>
                        </a:rPr>
                        <a:t>t1, 0($a0</a:t>
                      </a:r>
                      <a:r>
                        <a:rPr kumimoji="0" lang="en-AU" sz="1800" b="0" i="0" u="none" strike="noStrike" cap="none" normalizeH="0" baseline="0" dirty="0" smtClean="0">
                          <a:ln>
                            <a:noFill/>
                          </a:ln>
                          <a:solidFill>
                            <a:schemeClr val="accent1"/>
                          </a:solidFill>
                          <a:effectLst/>
                          <a:latin typeface="Helvetica"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BNEZ $t1, try</a:t>
                      </a: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BNEZ $t1, try</a:t>
                      </a: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accent1"/>
                          </a:solidFill>
                          <a:effectLst/>
                          <a:latin typeface="Helvetica" pitchFamily="34" charset="0"/>
                        </a:rPr>
                        <a:t>SC $t0, 0</a:t>
                      </a:r>
                      <a:r>
                        <a:rPr kumimoji="0" lang="en-AU" sz="1800" b="0" i="0" u="none" strike="noStrike" cap="none" normalizeH="0" baseline="0" dirty="0" smtClean="0">
                          <a:ln>
                            <a:noFill/>
                          </a:ln>
                          <a:solidFill>
                            <a:schemeClr val="accent1"/>
                          </a:solidFill>
                          <a:effectLst/>
                          <a:latin typeface="Helvetica" pitchFamily="34" charset="0"/>
                        </a:rPr>
                        <a:t>($a0</a:t>
                      </a:r>
                      <a:r>
                        <a:rPr kumimoji="0" lang="en-AU" sz="1800" b="0" i="0" u="none" strike="noStrike" cap="none" normalizeH="0" baseline="0" dirty="0" smtClean="0">
                          <a:ln>
                            <a:noFill/>
                          </a:ln>
                          <a:solidFill>
                            <a:schemeClr val="accent1"/>
                          </a:solidFill>
                          <a:effectLst/>
                          <a:latin typeface="Helvetica"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accent1"/>
                          </a:solidFill>
                          <a:effectLst/>
                          <a:latin typeface="Helvetica" pitchFamily="34" charset="0"/>
                        </a:rPr>
                        <a:t>SC $t0, 0 </a:t>
                      </a:r>
                      <a:r>
                        <a:rPr kumimoji="0" lang="en-AU" sz="1800" b="0" i="0" u="none" strike="noStrike" cap="none" normalizeH="0" baseline="0" dirty="0" smtClean="0">
                          <a:ln>
                            <a:noFill/>
                          </a:ln>
                          <a:solidFill>
                            <a:schemeClr val="accent1"/>
                          </a:solidFill>
                          <a:effectLst/>
                          <a:latin typeface="Helvetica" pitchFamily="34" charset="0"/>
                        </a:rPr>
                        <a:t>($a0</a:t>
                      </a:r>
                      <a:r>
                        <a:rPr kumimoji="0" lang="en-AU" sz="1800" b="0" i="0" u="none" strike="noStrike" cap="none" normalizeH="0" baseline="0" dirty="0" smtClean="0">
                          <a:ln>
                            <a:noFill/>
                          </a:ln>
                          <a:solidFill>
                            <a:schemeClr val="accent1"/>
                          </a:solidFill>
                          <a:effectLst/>
                          <a:latin typeface="Helvetica"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5</a:t>
                      </a: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BEQZ $t0, try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BEQZ $t0, try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6</a:t>
                      </a: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1682079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err="1"/>
              <a:t>M</a:t>
            </a:r>
            <a:r>
              <a:rPr lang="en-US" dirty="0" err="1" smtClean="0"/>
              <a:t>utex</a:t>
            </a:r>
            <a:r>
              <a:rPr lang="en-US" dirty="0" smtClean="0"/>
              <a:t> from LL and SC</a:t>
            </a:r>
            <a:endParaRPr lang="en-US" dirty="0"/>
          </a:p>
        </p:txBody>
      </p:sp>
      <p:sp>
        <p:nvSpPr>
          <p:cNvPr id="3" name="Content Placeholder 2"/>
          <p:cNvSpPr>
            <a:spLocks noGrp="1"/>
          </p:cNvSpPr>
          <p:nvPr>
            <p:ph idx="1"/>
            <p:custDataLst>
              <p:tags r:id="rId2"/>
            </p:custDataLst>
          </p:nvPr>
        </p:nvSpPr>
        <p:spPr/>
        <p:txBody>
          <a:bodyPr>
            <a:noAutofit/>
          </a:bodyPr>
          <a:lstStyle/>
          <a:p>
            <a:r>
              <a:rPr lang="en-US" sz="2800" dirty="0" smtClean="0">
                <a:solidFill>
                  <a:schemeClr val="accent1"/>
                </a:solidFill>
              </a:rPr>
              <a:t>Linked load / Store Conditional</a:t>
            </a:r>
          </a:p>
          <a:p>
            <a:r>
              <a:rPr lang="en-US" sz="2400" dirty="0"/>
              <a:t>m = 0; </a:t>
            </a:r>
          </a:p>
          <a:p>
            <a:r>
              <a:rPr lang="en-US" sz="2400" dirty="0" err="1">
                <a:latin typeface="Consolas" pitchFamily="49" charset="0"/>
              </a:rPr>
              <a:t>mutex_lock</a:t>
            </a:r>
            <a:r>
              <a:rPr lang="en-US" sz="2400" dirty="0">
                <a:latin typeface="Consolas" pitchFamily="49" charset="0"/>
              </a:rPr>
              <a:t>(</a:t>
            </a:r>
            <a:r>
              <a:rPr lang="en-US" sz="2400" dirty="0" err="1">
                <a:latin typeface="Consolas" pitchFamily="49" charset="0"/>
              </a:rPr>
              <a:t>int</a:t>
            </a:r>
            <a:r>
              <a:rPr lang="en-US" sz="2400" dirty="0">
                <a:latin typeface="Consolas" pitchFamily="49" charset="0"/>
              </a:rPr>
              <a:t> *m) {</a:t>
            </a:r>
          </a:p>
        </p:txBody>
      </p:sp>
      <p:graphicFrame>
        <p:nvGraphicFramePr>
          <p:cNvPr id="7" name="Group 4"/>
          <p:cNvGraphicFramePr>
            <a:graphicFrameLocks noGrp="1"/>
          </p:cNvGraphicFramePr>
          <p:nvPr>
            <p:extLst>
              <p:ext uri="{D42A27DB-BD31-4B8C-83A1-F6EECF244321}">
                <p14:modId xmlns:p14="http://schemas.microsoft.com/office/powerpoint/2010/main" val="3683768848"/>
              </p:ext>
            </p:extLst>
          </p:nvPr>
        </p:nvGraphicFramePr>
        <p:xfrm>
          <a:off x="76199" y="2209800"/>
          <a:ext cx="8915401" cy="4352544"/>
        </p:xfrm>
        <a:graphic>
          <a:graphicData uri="http://schemas.openxmlformats.org/drawingml/2006/table">
            <a:tbl>
              <a:tblPr/>
              <a:tblGrid>
                <a:gridCol w="712046"/>
                <a:gridCol w="1740556"/>
                <a:gridCol w="1733760"/>
                <a:gridCol w="919038"/>
                <a:gridCol w="941568"/>
                <a:gridCol w="994373"/>
                <a:gridCol w="949394"/>
                <a:gridCol w="924666"/>
              </a:tblGrid>
              <a:tr h="407988">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Time</a:t>
                      </a:r>
                    </a:p>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Step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Thread A</a:t>
                      </a: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Thread B</a:t>
                      </a: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err="1" smtClean="0">
                          <a:ln>
                            <a:noFill/>
                          </a:ln>
                          <a:solidFill>
                            <a:schemeClr val="tx1"/>
                          </a:solidFill>
                          <a:effectLst/>
                          <a:latin typeface="Helvetica" pitchFamily="34" charset="0"/>
                        </a:rPr>
                        <a:t>ThreadA</a:t>
                      </a:r>
                      <a:r>
                        <a:rPr kumimoji="0" lang="en-AU" sz="1800" b="0" i="0" u="none" strike="noStrike" cap="none" normalizeH="0" baseline="0" dirty="0" smtClean="0">
                          <a:ln>
                            <a:noFill/>
                          </a:ln>
                          <a:solidFill>
                            <a:schemeClr val="tx1"/>
                          </a:solidFill>
                          <a:effectLst/>
                          <a:latin typeface="Helvetica" pitchFamily="34" charset="0"/>
                        </a:rPr>
                        <a:t> $t0</a:t>
                      </a: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err="1" smtClean="0">
                          <a:ln>
                            <a:noFill/>
                          </a:ln>
                          <a:solidFill>
                            <a:schemeClr val="tx1"/>
                          </a:solidFill>
                          <a:effectLst/>
                          <a:latin typeface="Helvetica" pitchFamily="34" charset="0"/>
                        </a:rPr>
                        <a:t>ThreadA</a:t>
                      </a:r>
                      <a:r>
                        <a:rPr kumimoji="0" lang="en-AU" sz="1800" b="0" i="0" u="none" strike="noStrike" cap="none" normalizeH="0" baseline="0" dirty="0" smtClean="0">
                          <a:ln>
                            <a:noFill/>
                          </a:ln>
                          <a:solidFill>
                            <a:schemeClr val="tx1"/>
                          </a:solidFill>
                          <a:effectLst/>
                          <a:latin typeface="Helvetica" pitchFamily="34" charset="0"/>
                        </a:rPr>
                        <a:t> $t1</a:t>
                      </a: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err="1" smtClean="0">
                          <a:ln>
                            <a:noFill/>
                          </a:ln>
                          <a:solidFill>
                            <a:schemeClr val="tx1"/>
                          </a:solidFill>
                          <a:effectLst/>
                          <a:latin typeface="Helvetica" pitchFamily="34" charset="0"/>
                        </a:rPr>
                        <a:t>ThreadB</a:t>
                      </a:r>
                      <a:r>
                        <a:rPr kumimoji="0" lang="en-AU" sz="1800" b="0" i="0" u="none" strike="noStrike" cap="none" normalizeH="0" baseline="0" dirty="0" smtClean="0">
                          <a:ln>
                            <a:noFill/>
                          </a:ln>
                          <a:solidFill>
                            <a:schemeClr val="tx1"/>
                          </a:solidFill>
                          <a:effectLst/>
                          <a:latin typeface="Helvetica" pitchFamily="34" charset="0"/>
                        </a:rPr>
                        <a:t> $t0</a:t>
                      </a: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err="1" smtClean="0">
                          <a:ln>
                            <a:noFill/>
                          </a:ln>
                          <a:solidFill>
                            <a:schemeClr val="tx1"/>
                          </a:solidFill>
                          <a:effectLst/>
                          <a:latin typeface="Helvetica" pitchFamily="34" charset="0"/>
                        </a:rPr>
                        <a:t>ThreadB</a:t>
                      </a:r>
                      <a:r>
                        <a:rPr kumimoji="0" lang="en-AU" sz="1800" b="0" i="0" u="none" strike="noStrike" cap="none" normalizeH="0" baseline="0" dirty="0" smtClean="0">
                          <a:ln>
                            <a:noFill/>
                          </a:ln>
                          <a:solidFill>
                            <a:schemeClr val="tx1"/>
                          </a:solidFill>
                          <a:effectLst/>
                          <a:latin typeface="Helvetica" pitchFamily="34" charset="0"/>
                        </a:rPr>
                        <a:t> $t1</a:t>
                      </a: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err="1" smtClean="0">
                          <a:ln>
                            <a:noFill/>
                          </a:ln>
                          <a:solidFill>
                            <a:schemeClr val="tx1"/>
                          </a:solidFill>
                          <a:effectLst/>
                          <a:latin typeface="Helvetica" pitchFamily="34" charset="0"/>
                        </a:rPr>
                        <a:t>Mem</a:t>
                      </a:r>
                      <a:r>
                        <a:rPr kumimoji="0" lang="en-AU" sz="1800" b="0" i="0" u="none" strike="noStrike" cap="none" normalizeH="0" baseline="0" dirty="0" smtClean="0">
                          <a:ln>
                            <a:noFill/>
                          </a:ln>
                          <a:solidFill>
                            <a:schemeClr val="tx1"/>
                          </a:solidFill>
                          <a:effectLst/>
                          <a:latin typeface="Helvetica" pitchFamily="34" charset="0"/>
                        </a:rPr>
                        <a:t> M[$a0]</a:t>
                      </a: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1800" b="0" i="0" u="none" strike="noStrike" cap="none" normalizeH="0" baseline="0" dirty="0" smtClean="0">
                          <a:ln>
                            <a:noFill/>
                          </a:ln>
                          <a:solidFill>
                            <a:schemeClr val="tx1"/>
                          </a:solidFill>
                          <a:effectLst/>
                          <a:latin typeface="Helvetica" pitchFamily="34"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accent1"/>
                          </a:solidFill>
                          <a:effectLst/>
                          <a:latin typeface="Helvetica" pitchFamily="34" charset="0"/>
                        </a:rPr>
                        <a:t>1</a:t>
                      </a:r>
                      <a:endParaRPr kumimoji="0" lang="en-AU" sz="1800" b="0" i="0" u="none" strike="noStrike" cap="none" normalizeH="0" baseline="0" dirty="0" smtClean="0">
                        <a:ln>
                          <a:noFill/>
                        </a:ln>
                        <a:solidFill>
                          <a:schemeClr val="accent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dirty="0" smtClean="0">
                          <a:latin typeface="Helvetica" pitchFamily="34" charset="0"/>
                        </a:rPr>
                        <a:t>try: LI $t0, 1</a:t>
                      </a:r>
                      <a:endParaRPr lang="en-US" dirty="0">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dirty="0" smtClean="0">
                          <a:latin typeface="Helvetica" pitchFamily="34" charset="0"/>
                        </a:rPr>
                        <a:t>try: LI $t0, 1</a:t>
                      </a:r>
                      <a:endParaRPr lang="en-US" dirty="0">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dirty="0">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dirty="0">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accent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accent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accent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accent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5</a:t>
                      </a: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6</a:t>
                      </a: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accent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accent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7</a:t>
                      </a: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accent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accent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8</a:t>
                      </a: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accent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accent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9</a:t>
                      </a: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accent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accent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503364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Alternative Atomic Instructions</a:t>
            </a:r>
            <a:endParaRPr lang="en-US" dirty="0"/>
          </a:p>
        </p:txBody>
      </p:sp>
      <p:sp>
        <p:nvSpPr>
          <p:cNvPr id="3" name="Content Placeholder 2"/>
          <p:cNvSpPr>
            <a:spLocks noGrp="1"/>
          </p:cNvSpPr>
          <p:nvPr>
            <p:ph idx="1"/>
            <p:custDataLst>
              <p:tags r:id="rId2"/>
            </p:custDataLst>
          </p:nvPr>
        </p:nvSpPr>
        <p:spPr/>
        <p:txBody>
          <a:bodyPr/>
          <a:lstStyle/>
          <a:p>
            <a:r>
              <a:rPr lang="en-US" dirty="0" smtClean="0"/>
              <a:t>Other atomic hardware primitives</a:t>
            </a:r>
          </a:p>
          <a:p>
            <a:r>
              <a:rPr lang="en-US" dirty="0" smtClean="0"/>
              <a:t> - </a:t>
            </a:r>
            <a:r>
              <a:rPr lang="en-US" dirty="0" smtClean="0">
                <a:solidFill>
                  <a:schemeClr val="accent1"/>
                </a:solidFill>
              </a:rPr>
              <a:t>test and set </a:t>
            </a:r>
            <a:r>
              <a:rPr lang="en-US" dirty="0" smtClean="0"/>
              <a:t>(x86)</a:t>
            </a:r>
          </a:p>
          <a:p>
            <a:r>
              <a:rPr lang="en-US" dirty="0" smtClean="0"/>
              <a:t> - </a:t>
            </a:r>
            <a:r>
              <a:rPr lang="en-US" dirty="0" smtClean="0">
                <a:solidFill>
                  <a:schemeClr val="accent1"/>
                </a:solidFill>
              </a:rPr>
              <a:t>atomic increment </a:t>
            </a:r>
            <a:r>
              <a:rPr lang="en-US" dirty="0" smtClean="0"/>
              <a:t>(x86)</a:t>
            </a:r>
          </a:p>
          <a:p>
            <a:r>
              <a:rPr lang="en-US" dirty="0" smtClean="0"/>
              <a:t> - </a:t>
            </a:r>
            <a:r>
              <a:rPr lang="en-US" dirty="0" smtClean="0">
                <a:solidFill>
                  <a:schemeClr val="accent1"/>
                </a:solidFill>
              </a:rPr>
              <a:t>bus lock prefix </a:t>
            </a:r>
            <a:r>
              <a:rPr lang="en-US" dirty="0" smtClean="0"/>
              <a:t>(x86)</a:t>
            </a:r>
          </a:p>
          <a:p>
            <a:r>
              <a:rPr lang="en-US" dirty="0" smtClean="0"/>
              <a:t> - </a:t>
            </a:r>
            <a:r>
              <a:rPr lang="en-US" dirty="0" smtClean="0">
                <a:solidFill>
                  <a:schemeClr val="accent1"/>
                </a:solidFill>
              </a:rPr>
              <a:t>compare and exchange </a:t>
            </a:r>
            <a:r>
              <a:rPr lang="en-US" dirty="0" smtClean="0"/>
              <a:t>(x86, ARM deprecated)</a:t>
            </a:r>
          </a:p>
          <a:p>
            <a:r>
              <a:rPr lang="en-US" dirty="0" smtClean="0"/>
              <a:t> - </a:t>
            </a:r>
            <a:r>
              <a:rPr lang="en-US" dirty="0" smtClean="0">
                <a:solidFill>
                  <a:schemeClr val="accent1"/>
                </a:solidFill>
              </a:rPr>
              <a:t>linked load / store conditional</a:t>
            </a:r>
            <a:r>
              <a:rPr lang="en-US" dirty="0" smtClean="0"/>
              <a:t> </a:t>
            </a:r>
            <a:br>
              <a:rPr lang="en-US" dirty="0" smtClean="0"/>
            </a:br>
            <a:r>
              <a:rPr lang="en-US" dirty="0" smtClean="0"/>
              <a:t>(MIPS, ARM, PowerPC, DEC Alpha, …)</a:t>
            </a:r>
          </a:p>
        </p:txBody>
      </p:sp>
    </p:spTree>
    <p:extLst>
      <p:ext uri="{BB962C8B-B14F-4D97-AF65-F5344CB8AC3E}">
        <p14:creationId xmlns:p14="http://schemas.microsoft.com/office/powerpoint/2010/main" val="2756778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normAutofit fontScale="90000"/>
          </a:bodyPr>
          <a:lstStyle/>
          <a:p>
            <a:r>
              <a:rPr lang="en-US" dirty="0" smtClean="0"/>
              <a:t>Synchronization</a:t>
            </a:r>
            <a:endParaRPr lang="en-US" dirty="0"/>
          </a:p>
        </p:txBody>
      </p:sp>
      <p:sp>
        <p:nvSpPr>
          <p:cNvPr id="4" name="Content Placeholder 3"/>
          <p:cNvSpPr>
            <a:spLocks noGrp="1"/>
          </p:cNvSpPr>
          <p:nvPr>
            <p:ph idx="1"/>
            <p:custDataLst>
              <p:tags r:id="rId2"/>
            </p:custDataLst>
          </p:nvPr>
        </p:nvSpPr>
        <p:spPr/>
        <p:txBody>
          <a:bodyPr>
            <a:normAutofit fontScale="92500"/>
          </a:bodyPr>
          <a:lstStyle/>
          <a:p>
            <a:r>
              <a:rPr lang="en-US" dirty="0" smtClean="0"/>
              <a:t>Synchronization techniques</a:t>
            </a:r>
          </a:p>
          <a:p>
            <a:r>
              <a:rPr lang="en-US" dirty="0" smtClean="0">
                <a:solidFill>
                  <a:schemeClr val="accent1"/>
                </a:solidFill>
              </a:rPr>
              <a:t>clever code </a:t>
            </a:r>
          </a:p>
          <a:p>
            <a:pPr lvl="1"/>
            <a:r>
              <a:rPr lang="en-US" dirty="0" smtClean="0"/>
              <a:t>must work despite adversarial scheduler/interrupts</a:t>
            </a:r>
          </a:p>
          <a:p>
            <a:pPr lvl="1"/>
            <a:r>
              <a:rPr lang="en-US" dirty="0" smtClean="0"/>
              <a:t>used by: hackers</a:t>
            </a:r>
          </a:p>
          <a:p>
            <a:pPr lvl="1"/>
            <a:r>
              <a:rPr lang="en-US" dirty="0" smtClean="0"/>
              <a:t>also: </a:t>
            </a:r>
            <a:r>
              <a:rPr lang="en-US" dirty="0" err="1" smtClean="0"/>
              <a:t>noobs</a:t>
            </a:r>
            <a:endParaRPr lang="en-US" dirty="0" smtClean="0"/>
          </a:p>
          <a:p>
            <a:r>
              <a:rPr lang="en-US" dirty="0" smtClean="0">
                <a:solidFill>
                  <a:schemeClr val="accent1"/>
                </a:solidFill>
              </a:rPr>
              <a:t>disable interrupts</a:t>
            </a:r>
            <a:endParaRPr lang="en-US" dirty="0" smtClean="0"/>
          </a:p>
          <a:p>
            <a:pPr lvl="1"/>
            <a:r>
              <a:rPr lang="en-US" dirty="0" smtClean="0"/>
              <a:t>used by: exception handler, scheduler, device drivers, …</a:t>
            </a:r>
          </a:p>
          <a:p>
            <a:r>
              <a:rPr lang="en-US" dirty="0" smtClean="0">
                <a:solidFill>
                  <a:schemeClr val="accent1"/>
                </a:solidFill>
              </a:rPr>
              <a:t>disable preemption</a:t>
            </a:r>
            <a:endParaRPr lang="en-US" dirty="0" smtClean="0"/>
          </a:p>
          <a:p>
            <a:pPr lvl="1"/>
            <a:r>
              <a:rPr lang="en-US" dirty="0" smtClean="0"/>
              <a:t>dangerous for user code, but okay for some kernel code</a:t>
            </a:r>
          </a:p>
          <a:p>
            <a:r>
              <a:rPr lang="en-US" dirty="0" smtClean="0">
                <a:solidFill>
                  <a:schemeClr val="accent1"/>
                </a:solidFill>
              </a:rPr>
              <a:t>mutual exclusion locks (</a:t>
            </a:r>
            <a:r>
              <a:rPr lang="en-US" dirty="0" err="1" smtClean="0">
                <a:solidFill>
                  <a:schemeClr val="accent1"/>
                </a:solidFill>
              </a:rPr>
              <a:t>mutex</a:t>
            </a:r>
            <a:r>
              <a:rPr lang="en-US" dirty="0" smtClean="0">
                <a:solidFill>
                  <a:schemeClr val="accent1"/>
                </a:solidFill>
              </a:rPr>
              <a:t>)</a:t>
            </a:r>
          </a:p>
          <a:p>
            <a:pPr lvl="1"/>
            <a:r>
              <a:rPr lang="en-US" dirty="0" smtClean="0"/>
              <a:t>general purpose, except for some interrupt-related cases</a:t>
            </a:r>
          </a:p>
        </p:txBody>
      </p:sp>
      <p:sp>
        <p:nvSpPr>
          <p:cNvPr id="2" name="Rounded Rectangle 1"/>
          <p:cNvSpPr/>
          <p:nvPr/>
        </p:nvSpPr>
        <p:spPr>
          <a:xfrm>
            <a:off x="152400" y="5257800"/>
            <a:ext cx="8763000" cy="12192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0626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Need parallel abstraction like threads to take advantage of parallel resources like multicore.  Writing parallel programs are hard to get right!  Need to prevent data races, timing dependent updates that result in errors in programs.</a:t>
            </a:r>
          </a:p>
          <a:p>
            <a:endParaRPr lang="en-US" dirty="0" smtClean="0"/>
          </a:p>
          <a:p>
            <a:r>
              <a:rPr lang="en-US" dirty="0" smtClean="0">
                <a:solidFill>
                  <a:schemeClr val="bg1"/>
                </a:solidFill>
              </a:rPr>
              <a:t>Need critical sections where prevent data races and write parallel safe programs.  </a:t>
            </a:r>
            <a:r>
              <a:rPr lang="en-US" dirty="0" err="1" smtClean="0">
                <a:solidFill>
                  <a:schemeClr val="bg1"/>
                </a:solidFill>
              </a:rPr>
              <a:t>Mutex</a:t>
            </a:r>
            <a:r>
              <a:rPr lang="en-US" dirty="0" smtClean="0">
                <a:solidFill>
                  <a:schemeClr val="bg1"/>
                </a:solidFill>
              </a:rPr>
              <a:t>, mutual exclusion, can be used to implement critical sections, often implemented via a lock abstraction.</a:t>
            </a:r>
          </a:p>
          <a:p>
            <a:endParaRPr lang="en-US" dirty="0" smtClean="0">
              <a:solidFill>
                <a:schemeClr val="bg1"/>
              </a:solidFill>
            </a:endParaRPr>
          </a:p>
          <a:p>
            <a:r>
              <a:rPr lang="en-US" dirty="0">
                <a:solidFill>
                  <a:schemeClr val="accent1"/>
                </a:solidFill>
              </a:rPr>
              <a:t>We need synchronization primitives </a:t>
            </a:r>
            <a:r>
              <a:rPr lang="en-US" dirty="0" smtClean="0">
                <a:solidFill>
                  <a:schemeClr val="accent1"/>
                </a:solidFill>
              </a:rPr>
              <a:t>such as LL and SC (load linked and store conditional) instructions to </a:t>
            </a:r>
            <a:r>
              <a:rPr lang="en-US" dirty="0">
                <a:solidFill>
                  <a:schemeClr val="accent1"/>
                </a:solidFill>
              </a:rPr>
              <a:t>efficiently implement parallel and correct </a:t>
            </a:r>
            <a:r>
              <a:rPr lang="en-US" dirty="0" smtClean="0">
                <a:solidFill>
                  <a:schemeClr val="accent1"/>
                </a:solidFill>
              </a:rPr>
              <a:t>programs.</a:t>
            </a:r>
            <a:endParaRPr lang="en-US" dirty="0">
              <a:solidFill>
                <a:schemeClr val="accent1"/>
              </a:solidFill>
            </a:endParaRPr>
          </a:p>
          <a:p>
            <a:endParaRPr lang="en-US" dirty="0">
              <a:solidFill>
                <a:schemeClr val="accent1"/>
              </a:solidFill>
            </a:endParaRPr>
          </a:p>
        </p:txBody>
      </p:sp>
    </p:spTree>
    <p:extLst>
      <p:ext uri="{BB962C8B-B14F-4D97-AF65-F5344CB8AC3E}">
        <p14:creationId xmlns:p14="http://schemas.microsoft.com/office/powerpoint/2010/main" val="41474013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How do we use synchronization primitives to build concurrency-safe data structure? </a:t>
            </a:r>
            <a:endParaRPr lang="en-US" dirty="0"/>
          </a:p>
        </p:txBody>
      </p:sp>
    </p:spTree>
    <p:extLst>
      <p:ext uri="{BB962C8B-B14F-4D97-AF65-F5344CB8AC3E}">
        <p14:creationId xmlns:p14="http://schemas.microsoft.com/office/powerpoint/2010/main" val="31444424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2034" name="Rectangle 2"/>
          <p:cNvSpPr>
            <a:spLocks noGrp="1" noChangeArrowheads="1"/>
          </p:cNvSpPr>
          <p:nvPr>
            <p:ph type="title"/>
            <p:custDataLst>
              <p:tags r:id="rId1"/>
            </p:custDataLst>
          </p:nvPr>
        </p:nvSpPr>
        <p:spPr/>
        <p:txBody>
          <a:bodyPr>
            <a:normAutofit fontScale="90000"/>
          </a:bodyPr>
          <a:lstStyle/>
          <a:p>
            <a:r>
              <a:rPr lang="en-US" dirty="0" smtClean="0"/>
              <a:t>Attempt#1: Producer/Consumer</a:t>
            </a:r>
            <a:endParaRPr lang="en-US" dirty="0"/>
          </a:p>
        </p:txBody>
      </p:sp>
      <p:sp>
        <p:nvSpPr>
          <p:cNvPr id="5292035" name="Rectangle 3"/>
          <p:cNvSpPr>
            <a:spLocks noGrp="1" noChangeArrowheads="1"/>
          </p:cNvSpPr>
          <p:nvPr>
            <p:ph idx="1"/>
            <p:custDataLst>
              <p:tags r:id="rId2"/>
            </p:custDataLst>
          </p:nvPr>
        </p:nvSpPr>
        <p:spPr>
          <a:xfrm>
            <a:off x="228600" y="609600"/>
            <a:ext cx="8686800" cy="5715000"/>
          </a:xfrm>
        </p:spPr>
        <p:txBody>
          <a:bodyPr/>
          <a:lstStyle/>
          <a:p>
            <a:r>
              <a:rPr lang="en-US" dirty="0" smtClean="0"/>
              <a:t>Access to </a:t>
            </a:r>
            <a:r>
              <a:rPr lang="en-US" dirty="0" smtClean="0">
                <a:solidFill>
                  <a:schemeClr val="accent1"/>
                </a:solidFill>
              </a:rPr>
              <a:t>shared data </a:t>
            </a:r>
            <a:r>
              <a:rPr lang="en-US" dirty="0" smtClean="0"/>
              <a:t>must be synchronized</a:t>
            </a:r>
          </a:p>
          <a:p>
            <a:pPr lvl="1"/>
            <a:r>
              <a:rPr lang="en-US" dirty="0" smtClean="0"/>
              <a:t>goal: enforce </a:t>
            </a:r>
            <a:r>
              <a:rPr lang="en-US" dirty="0" err="1" smtClean="0"/>
              <a:t>datastructure</a:t>
            </a:r>
            <a:r>
              <a:rPr lang="en-US" dirty="0" smtClean="0"/>
              <a:t> </a:t>
            </a:r>
            <a:r>
              <a:rPr lang="en-US" dirty="0" smtClean="0">
                <a:solidFill>
                  <a:schemeClr val="accent1"/>
                </a:solidFill>
              </a:rPr>
              <a:t>invariants</a:t>
            </a:r>
            <a:endParaRPr lang="en-US" dirty="0" smtClean="0"/>
          </a:p>
          <a:p>
            <a:endParaRPr lang="en-US" dirty="0"/>
          </a:p>
        </p:txBody>
      </p:sp>
      <p:sp>
        <p:nvSpPr>
          <p:cNvPr id="5292043" name="Rectangle 11"/>
          <p:cNvSpPr>
            <a:spLocks noChangeArrowheads="1"/>
          </p:cNvSpPr>
          <p:nvPr>
            <p:custDataLst>
              <p:tags r:id="rId3"/>
            </p:custDataLst>
          </p:nvPr>
        </p:nvSpPr>
        <p:spPr bwMode="auto">
          <a:xfrm>
            <a:off x="228600" y="1524000"/>
            <a:ext cx="4267200" cy="4473575"/>
          </a:xfrm>
          <a:prstGeom prst="rect">
            <a:avLst/>
          </a:prstGeom>
          <a:noFill/>
          <a:ln w="12700">
            <a:noFill/>
            <a:miter lim="800000"/>
            <a:headEnd type="none" w="sm" len="sm"/>
            <a:tailEnd type="none" w="lg" len="lg"/>
          </a:ln>
          <a:effectLst/>
        </p:spPr>
        <p:txBody>
          <a:bodyPr wrap="none">
            <a:noAutofit/>
          </a:bodyPr>
          <a:lstStyle/>
          <a:p>
            <a:pPr>
              <a:spcBef>
                <a:spcPct val="20000"/>
              </a:spcBef>
              <a:buClr>
                <a:schemeClr val="tx2"/>
              </a:buClr>
              <a:tabLst>
                <a:tab pos="292100" algn="l"/>
              </a:tabLst>
            </a:pPr>
            <a:r>
              <a:rPr lang="en-US" sz="2000" dirty="0">
                <a:solidFill>
                  <a:schemeClr val="accent1"/>
                </a:solidFill>
                <a:latin typeface="Consolas" pitchFamily="49" charset="0"/>
              </a:rPr>
              <a:t>// invariant: </a:t>
            </a:r>
            <a:r>
              <a:rPr lang="en-US" sz="2000" dirty="0" smtClean="0">
                <a:solidFill>
                  <a:schemeClr val="accent1"/>
                </a:solidFill>
                <a:latin typeface="Consolas" pitchFamily="49" charset="0"/>
              </a:rPr>
              <a:t/>
            </a:r>
            <a:br>
              <a:rPr lang="en-US" sz="2000" dirty="0" smtClean="0">
                <a:solidFill>
                  <a:schemeClr val="accent1"/>
                </a:solidFill>
                <a:latin typeface="Consolas" pitchFamily="49" charset="0"/>
              </a:rPr>
            </a:br>
            <a:r>
              <a:rPr lang="en-US" sz="2000" dirty="0" smtClean="0">
                <a:solidFill>
                  <a:schemeClr val="accent1"/>
                </a:solidFill>
                <a:latin typeface="Consolas" pitchFamily="49" charset="0"/>
              </a:rPr>
              <a:t>// data </a:t>
            </a:r>
            <a:r>
              <a:rPr lang="en-US" sz="2000" dirty="0">
                <a:solidFill>
                  <a:schemeClr val="accent1"/>
                </a:solidFill>
                <a:latin typeface="Consolas" pitchFamily="49" charset="0"/>
              </a:rPr>
              <a:t>is in </a:t>
            </a:r>
            <a:r>
              <a:rPr lang="en-US" sz="2000" dirty="0" smtClean="0">
                <a:solidFill>
                  <a:schemeClr val="accent1"/>
                </a:solidFill>
                <a:latin typeface="Consolas" pitchFamily="49" charset="0"/>
              </a:rPr>
              <a:t>A[h … t-1</a:t>
            </a:r>
            <a:r>
              <a:rPr lang="en-US" sz="2000" dirty="0">
                <a:solidFill>
                  <a:schemeClr val="accent1"/>
                </a:solidFill>
                <a:latin typeface="Consolas" pitchFamily="49" charset="0"/>
              </a:rPr>
              <a:t>]</a:t>
            </a:r>
          </a:p>
          <a:p>
            <a:pPr>
              <a:spcBef>
                <a:spcPct val="20000"/>
              </a:spcBef>
              <a:buClr>
                <a:schemeClr val="tx2"/>
              </a:buClr>
              <a:tabLst>
                <a:tab pos="292100" algn="l"/>
              </a:tabLst>
            </a:pPr>
            <a:r>
              <a:rPr lang="en-US" sz="2000" dirty="0" smtClean="0">
                <a:solidFill>
                  <a:srgbClr val="E1E1E1"/>
                </a:solidFill>
                <a:latin typeface="Consolas" pitchFamily="49" charset="0"/>
              </a:rPr>
              <a:t>char A[100];</a:t>
            </a:r>
            <a:endParaRPr lang="en-US" sz="2000" dirty="0">
              <a:solidFill>
                <a:srgbClr val="E1E1E1"/>
              </a:solidFill>
              <a:latin typeface="Consolas" pitchFamily="49" charset="0"/>
            </a:endParaRPr>
          </a:p>
          <a:p>
            <a:pPr>
              <a:spcBef>
                <a:spcPct val="20000"/>
              </a:spcBef>
              <a:buClr>
                <a:schemeClr val="tx2"/>
              </a:buClr>
              <a:tabLst>
                <a:tab pos="292100" algn="l"/>
              </a:tabLst>
            </a:pPr>
            <a:r>
              <a:rPr lang="en-US" sz="2000" dirty="0" err="1">
                <a:solidFill>
                  <a:srgbClr val="E1E1E1"/>
                </a:solidFill>
                <a:latin typeface="Consolas" pitchFamily="49" charset="0"/>
              </a:rPr>
              <a:t>int</a:t>
            </a:r>
            <a:r>
              <a:rPr lang="en-US" sz="2000" dirty="0">
                <a:solidFill>
                  <a:srgbClr val="E1E1E1"/>
                </a:solidFill>
                <a:latin typeface="Consolas" pitchFamily="49" charset="0"/>
              </a:rPr>
              <a:t> </a:t>
            </a:r>
            <a:r>
              <a:rPr lang="en-US" sz="2000" dirty="0" smtClean="0">
                <a:solidFill>
                  <a:srgbClr val="E1E1E1"/>
                </a:solidFill>
                <a:latin typeface="Consolas" pitchFamily="49" charset="0"/>
              </a:rPr>
              <a:t>h = 0, t = 0;</a:t>
            </a:r>
            <a:endParaRPr lang="en-US" sz="2000" dirty="0">
              <a:solidFill>
                <a:srgbClr val="E1E1E1"/>
              </a:solidFill>
              <a:latin typeface="Consolas" pitchFamily="49" charset="0"/>
            </a:endParaRPr>
          </a:p>
          <a:p>
            <a:pPr>
              <a:spcBef>
                <a:spcPct val="20000"/>
              </a:spcBef>
              <a:buClr>
                <a:schemeClr val="tx2"/>
              </a:buClr>
              <a:tabLst>
                <a:tab pos="292100" algn="l"/>
              </a:tabLst>
            </a:pPr>
            <a:endParaRPr lang="en-US" sz="800" dirty="0" smtClean="0">
              <a:solidFill>
                <a:srgbClr val="E1E1E1"/>
              </a:solidFill>
              <a:latin typeface="Consolas" pitchFamily="49" charset="0"/>
            </a:endParaRPr>
          </a:p>
          <a:p>
            <a:pPr>
              <a:spcBef>
                <a:spcPct val="20000"/>
              </a:spcBef>
              <a:buClr>
                <a:schemeClr val="tx2"/>
              </a:buClr>
              <a:tabLst>
                <a:tab pos="292100" algn="l"/>
              </a:tabLst>
            </a:pPr>
            <a:r>
              <a:rPr lang="en-US" sz="2000" dirty="0" smtClean="0">
                <a:solidFill>
                  <a:schemeClr val="accent1"/>
                </a:solidFill>
                <a:latin typeface="Consolas" pitchFamily="49" charset="0"/>
              </a:rPr>
              <a:t>// producer: add to list tail</a:t>
            </a:r>
            <a:endParaRPr lang="en-US" sz="2000" dirty="0" smtClean="0">
              <a:solidFill>
                <a:srgbClr val="E1E1E1"/>
              </a:solidFill>
              <a:latin typeface="Consolas" pitchFamily="49" charset="0"/>
            </a:endParaRPr>
          </a:p>
          <a:p>
            <a:pPr>
              <a:spcBef>
                <a:spcPct val="20000"/>
              </a:spcBef>
              <a:buClr>
                <a:schemeClr val="tx2"/>
              </a:buClr>
              <a:tabLst>
                <a:tab pos="292100" algn="l"/>
              </a:tabLst>
            </a:pPr>
            <a:r>
              <a:rPr lang="en-US" sz="2000" dirty="0" smtClean="0">
                <a:solidFill>
                  <a:srgbClr val="E1E1E1"/>
                </a:solidFill>
                <a:latin typeface="Consolas" pitchFamily="49" charset="0"/>
              </a:rPr>
              <a:t>void </a:t>
            </a:r>
            <a:r>
              <a:rPr lang="en-US" sz="2000" dirty="0">
                <a:solidFill>
                  <a:srgbClr val="E1E1E1"/>
                </a:solidFill>
                <a:latin typeface="Consolas" pitchFamily="49" charset="0"/>
              </a:rPr>
              <a:t>put(char c) </a:t>
            </a:r>
            <a:r>
              <a:rPr lang="en-US" sz="2000" dirty="0" smtClean="0">
                <a:solidFill>
                  <a:srgbClr val="E1E1E1"/>
                </a:solidFill>
                <a:latin typeface="Consolas" pitchFamily="49" charset="0"/>
              </a:rPr>
              <a:t>{</a:t>
            </a:r>
          </a:p>
          <a:p>
            <a:pPr>
              <a:spcBef>
                <a:spcPct val="20000"/>
              </a:spcBef>
              <a:buClr>
                <a:schemeClr val="tx2"/>
              </a:buClr>
              <a:tabLst>
                <a:tab pos="292100" algn="l"/>
              </a:tabLst>
            </a:pPr>
            <a:r>
              <a:rPr lang="en-US" sz="2000" dirty="0">
                <a:solidFill>
                  <a:srgbClr val="E1E1E1"/>
                </a:solidFill>
                <a:latin typeface="Consolas" pitchFamily="49" charset="0"/>
              </a:rPr>
              <a:t>	</a:t>
            </a:r>
            <a:r>
              <a:rPr lang="en-US" sz="2000" dirty="0" smtClean="0">
                <a:solidFill>
                  <a:srgbClr val="E1E1E1"/>
                </a:solidFill>
                <a:latin typeface="Consolas" pitchFamily="49" charset="0"/>
              </a:rPr>
              <a:t>A[t] </a:t>
            </a:r>
            <a:r>
              <a:rPr lang="en-US" sz="2000" dirty="0">
                <a:solidFill>
                  <a:srgbClr val="E1E1E1"/>
                </a:solidFill>
                <a:latin typeface="Consolas" pitchFamily="49" charset="0"/>
              </a:rPr>
              <a:t>= c;</a:t>
            </a:r>
          </a:p>
          <a:p>
            <a:pPr>
              <a:spcBef>
                <a:spcPct val="20000"/>
              </a:spcBef>
              <a:buClr>
                <a:schemeClr val="tx2"/>
              </a:buClr>
              <a:tabLst>
                <a:tab pos="292100" algn="l"/>
              </a:tabLst>
            </a:pPr>
            <a:r>
              <a:rPr lang="en-US" sz="2000" dirty="0">
                <a:solidFill>
                  <a:srgbClr val="E1E1E1"/>
                </a:solidFill>
                <a:latin typeface="Consolas" pitchFamily="49" charset="0"/>
              </a:rPr>
              <a:t>	</a:t>
            </a:r>
            <a:r>
              <a:rPr lang="en-US" sz="2000" dirty="0" smtClean="0">
                <a:solidFill>
                  <a:srgbClr val="E1E1E1"/>
                </a:solidFill>
                <a:latin typeface="Consolas" pitchFamily="49" charset="0"/>
              </a:rPr>
              <a:t>t</a:t>
            </a:r>
            <a:r>
              <a:rPr lang="en-US" sz="2000" dirty="0">
                <a:solidFill>
                  <a:srgbClr val="E1E1E1"/>
                </a:solidFill>
                <a:latin typeface="Consolas" pitchFamily="49" charset="0"/>
              </a:rPr>
              <a:t> </a:t>
            </a:r>
            <a:r>
              <a:rPr lang="en-US" sz="2000" dirty="0" smtClean="0">
                <a:solidFill>
                  <a:srgbClr val="E1E1E1"/>
                </a:solidFill>
                <a:latin typeface="Consolas" pitchFamily="49" charset="0"/>
              </a:rPr>
              <a:t>= (t+1)%n</a:t>
            </a:r>
            <a:r>
              <a:rPr lang="en-US" sz="2000" dirty="0" smtClean="0">
                <a:solidFill>
                  <a:srgbClr val="E1E1E1"/>
                </a:solidFill>
                <a:latin typeface="Consolas" pitchFamily="49" charset="0"/>
              </a:rPr>
              <a:t>;</a:t>
            </a:r>
            <a:endParaRPr lang="en-US" sz="2000" dirty="0">
              <a:solidFill>
                <a:srgbClr val="E1E1E1"/>
              </a:solidFill>
              <a:latin typeface="Consolas" pitchFamily="49" charset="0"/>
            </a:endParaRPr>
          </a:p>
          <a:p>
            <a:pPr>
              <a:spcBef>
                <a:spcPct val="20000"/>
              </a:spcBef>
              <a:buClr>
                <a:schemeClr val="tx2"/>
              </a:buClr>
              <a:tabLst>
                <a:tab pos="292100" algn="l"/>
              </a:tabLst>
            </a:pPr>
            <a:r>
              <a:rPr lang="en-US" sz="2000" dirty="0" smtClean="0">
                <a:solidFill>
                  <a:srgbClr val="E1E1E1"/>
                </a:solidFill>
                <a:latin typeface="Consolas" pitchFamily="49" charset="0"/>
              </a:rPr>
              <a:t>}</a:t>
            </a:r>
            <a:endParaRPr lang="en-US" sz="2000" dirty="0">
              <a:solidFill>
                <a:srgbClr val="E1E1E1"/>
              </a:solidFill>
              <a:latin typeface="Consolas" pitchFamily="49" charset="0"/>
            </a:endParaRPr>
          </a:p>
        </p:txBody>
      </p:sp>
      <p:grpSp>
        <p:nvGrpSpPr>
          <p:cNvPr id="2" name="Group 1"/>
          <p:cNvGrpSpPr/>
          <p:nvPr/>
        </p:nvGrpSpPr>
        <p:grpSpPr>
          <a:xfrm>
            <a:off x="3698822" y="2069068"/>
            <a:ext cx="2844800" cy="987425"/>
            <a:chOff x="2119667" y="2069068"/>
            <a:chExt cx="2844800" cy="987425"/>
          </a:xfrm>
        </p:grpSpPr>
        <p:sp>
          <p:nvSpPr>
            <p:cNvPr id="11" name="Rectangle 4"/>
            <p:cNvSpPr>
              <a:spLocks noChangeArrowheads="1"/>
            </p:cNvSpPr>
            <p:nvPr/>
          </p:nvSpPr>
          <p:spPr bwMode="auto">
            <a:xfrm>
              <a:off x="2119667" y="2650093"/>
              <a:ext cx="406400" cy="406400"/>
            </a:xfrm>
            <a:prstGeom prst="rect">
              <a:avLst/>
            </a:prstGeom>
            <a:solidFill>
              <a:srgbClr val="000000"/>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2" name="Rectangle 5"/>
            <p:cNvSpPr>
              <a:spLocks noChangeArrowheads="1"/>
            </p:cNvSpPr>
            <p:nvPr/>
          </p:nvSpPr>
          <p:spPr bwMode="auto">
            <a:xfrm>
              <a:off x="2526067" y="2650093"/>
              <a:ext cx="406400" cy="406400"/>
            </a:xfrm>
            <a:prstGeom prst="rect">
              <a:avLst/>
            </a:prstGeom>
            <a:solidFill>
              <a:srgbClr val="000000"/>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3" name="Rectangle 6"/>
            <p:cNvSpPr>
              <a:spLocks noChangeArrowheads="1"/>
            </p:cNvSpPr>
            <p:nvPr/>
          </p:nvSpPr>
          <p:spPr bwMode="auto">
            <a:xfrm>
              <a:off x="2932467" y="2650093"/>
              <a:ext cx="406400" cy="406400"/>
            </a:xfrm>
            <a:prstGeom prst="rect">
              <a:avLst/>
            </a:prstGeom>
            <a:solidFill>
              <a:srgbClr val="4519E7"/>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solidFill>
                    <a:schemeClr val="bg1"/>
                  </a:solidFill>
                  <a:latin typeface="Comic Sans MS" pitchFamily="-112" charset="0"/>
                </a:rPr>
                <a:t>1</a:t>
              </a:r>
            </a:p>
          </p:txBody>
        </p:sp>
        <p:sp>
          <p:nvSpPr>
            <p:cNvPr id="14" name="Rectangle 7"/>
            <p:cNvSpPr>
              <a:spLocks noChangeArrowheads="1"/>
            </p:cNvSpPr>
            <p:nvPr/>
          </p:nvSpPr>
          <p:spPr bwMode="auto">
            <a:xfrm>
              <a:off x="3338867" y="2650093"/>
              <a:ext cx="406400" cy="406400"/>
            </a:xfrm>
            <a:prstGeom prst="rect">
              <a:avLst/>
            </a:prstGeom>
            <a:solidFill>
              <a:srgbClr val="4519E7"/>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solidFill>
                    <a:schemeClr val="bg1"/>
                  </a:solidFill>
                  <a:latin typeface="Comic Sans MS" pitchFamily="-112" charset="0"/>
                </a:rPr>
                <a:t>2</a:t>
              </a:r>
            </a:p>
          </p:txBody>
        </p:sp>
        <p:sp>
          <p:nvSpPr>
            <p:cNvPr id="15" name="Rectangle 8"/>
            <p:cNvSpPr>
              <a:spLocks noChangeArrowheads="1"/>
            </p:cNvSpPr>
            <p:nvPr/>
          </p:nvSpPr>
          <p:spPr bwMode="auto">
            <a:xfrm>
              <a:off x="3745267" y="2650093"/>
              <a:ext cx="406400" cy="406400"/>
            </a:xfrm>
            <a:prstGeom prst="rect">
              <a:avLst/>
            </a:prstGeom>
            <a:solidFill>
              <a:srgbClr val="4519E7"/>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a:solidFill>
                    <a:schemeClr val="bg1"/>
                  </a:solidFill>
                  <a:latin typeface="Comic Sans MS" pitchFamily="-112" charset="0"/>
                </a:rPr>
                <a:t>3</a:t>
              </a:r>
            </a:p>
          </p:txBody>
        </p:sp>
        <p:sp>
          <p:nvSpPr>
            <p:cNvPr id="16" name="Rectangle 9"/>
            <p:cNvSpPr>
              <a:spLocks noChangeArrowheads="1"/>
            </p:cNvSpPr>
            <p:nvPr/>
          </p:nvSpPr>
          <p:spPr bwMode="auto">
            <a:xfrm>
              <a:off x="4151667" y="2650093"/>
              <a:ext cx="406400" cy="406400"/>
            </a:xfrm>
            <a:prstGeom prst="rect">
              <a:avLst/>
            </a:prstGeom>
            <a:solidFill>
              <a:srgbClr val="000000"/>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7" name="Text Box 10"/>
            <p:cNvSpPr txBox="1">
              <a:spLocks noChangeArrowheads="1"/>
            </p:cNvSpPr>
            <p:nvPr/>
          </p:nvSpPr>
          <p:spPr bwMode="auto">
            <a:xfrm>
              <a:off x="2819400" y="2069068"/>
              <a:ext cx="699230" cy="369332"/>
            </a:xfrm>
            <a:prstGeom prst="rect">
              <a:avLst/>
            </a:prstGeom>
            <a:noFill/>
            <a:ln w="12700">
              <a:solidFill>
                <a:schemeClr val="tx2"/>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bg1"/>
                  </a:solidFill>
                  <a:latin typeface="Comic Sans MS" pitchFamily="-112" charset="0"/>
                </a:rPr>
                <a:t>head</a:t>
              </a:r>
              <a:endParaRPr lang="en-US" dirty="0">
                <a:solidFill>
                  <a:schemeClr val="bg1"/>
                </a:solidFill>
                <a:latin typeface="Comic Sans MS" pitchFamily="-112" charset="0"/>
              </a:endParaRPr>
            </a:p>
          </p:txBody>
        </p:sp>
        <p:sp>
          <p:nvSpPr>
            <p:cNvPr id="18" name="Line 11"/>
            <p:cNvSpPr>
              <a:spLocks noChangeShapeType="1"/>
            </p:cNvSpPr>
            <p:nvPr/>
          </p:nvSpPr>
          <p:spPr bwMode="auto">
            <a:xfrm flipH="1">
              <a:off x="3122967" y="2349261"/>
              <a:ext cx="12700" cy="300832"/>
            </a:xfrm>
            <a:prstGeom prst="line">
              <a:avLst/>
            </a:prstGeom>
            <a:noFill/>
            <a:ln w="12700">
              <a:solidFill>
                <a:schemeClr val="accent1"/>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9" name="Text Box 12"/>
            <p:cNvSpPr txBox="1">
              <a:spLocks noChangeArrowheads="1"/>
            </p:cNvSpPr>
            <p:nvPr/>
          </p:nvSpPr>
          <p:spPr bwMode="auto">
            <a:xfrm>
              <a:off x="4038600" y="2145268"/>
              <a:ext cx="538930" cy="369332"/>
            </a:xfrm>
            <a:prstGeom prst="rect">
              <a:avLst/>
            </a:prstGeom>
            <a:noFill/>
            <a:ln w="12700">
              <a:solidFill>
                <a:schemeClr val="tx2"/>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bg1"/>
                  </a:solidFill>
                  <a:latin typeface="Comic Sans MS" pitchFamily="-112" charset="0"/>
                </a:rPr>
                <a:t>tail</a:t>
              </a:r>
              <a:endParaRPr lang="en-US" dirty="0">
                <a:solidFill>
                  <a:schemeClr val="bg1"/>
                </a:solidFill>
                <a:latin typeface="Comic Sans MS" pitchFamily="-112" charset="0"/>
              </a:endParaRPr>
            </a:p>
          </p:txBody>
        </p:sp>
        <p:sp>
          <p:nvSpPr>
            <p:cNvPr id="21" name="Line 13"/>
            <p:cNvSpPr>
              <a:spLocks noChangeShapeType="1"/>
            </p:cNvSpPr>
            <p:nvPr/>
          </p:nvSpPr>
          <p:spPr bwMode="auto">
            <a:xfrm>
              <a:off x="4359630" y="2438400"/>
              <a:ext cx="0" cy="211693"/>
            </a:xfrm>
            <a:prstGeom prst="line">
              <a:avLst/>
            </a:prstGeom>
            <a:noFill/>
            <a:ln w="12700">
              <a:solidFill>
                <a:schemeClr val="accent1"/>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22" name="Rectangle 14"/>
            <p:cNvSpPr>
              <a:spLocks noChangeArrowheads="1"/>
            </p:cNvSpPr>
            <p:nvPr/>
          </p:nvSpPr>
          <p:spPr bwMode="auto">
            <a:xfrm>
              <a:off x="4558067" y="2650093"/>
              <a:ext cx="406400" cy="406400"/>
            </a:xfrm>
            <a:prstGeom prst="rect">
              <a:avLst/>
            </a:prstGeom>
            <a:solidFill>
              <a:srgbClr val="000000"/>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grpSp>
      <p:sp>
        <p:nvSpPr>
          <p:cNvPr id="3" name="Rounded Rectangle 2"/>
          <p:cNvSpPr/>
          <p:nvPr/>
        </p:nvSpPr>
        <p:spPr>
          <a:xfrm>
            <a:off x="1905000" y="685800"/>
            <a:ext cx="1997022" cy="5334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92248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29204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29204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2920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29204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29204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29204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29204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29204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Understanding challenges of taking advantage of parallel processors and resources?</a:t>
            </a:r>
          </a:p>
          <a:p>
            <a:endParaRPr lang="en-US" dirty="0" smtClean="0"/>
          </a:p>
          <a:p>
            <a:r>
              <a:rPr lang="en-US" dirty="0" smtClean="0"/>
              <a:t>i.e. Challenges in parallel programming!</a:t>
            </a:r>
            <a:endParaRPr lang="en-US" dirty="0"/>
          </a:p>
        </p:txBody>
      </p:sp>
    </p:spTree>
    <p:extLst>
      <p:ext uri="{BB962C8B-B14F-4D97-AF65-F5344CB8AC3E}">
        <p14:creationId xmlns:p14="http://schemas.microsoft.com/office/powerpoint/2010/main" val="31824131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2034" name="Rectangle 2"/>
          <p:cNvSpPr>
            <a:spLocks noGrp="1" noChangeArrowheads="1"/>
          </p:cNvSpPr>
          <p:nvPr>
            <p:ph type="title"/>
            <p:custDataLst>
              <p:tags r:id="rId1"/>
            </p:custDataLst>
          </p:nvPr>
        </p:nvSpPr>
        <p:spPr/>
        <p:txBody>
          <a:bodyPr>
            <a:normAutofit fontScale="90000"/>
          </a:bodyPr>
          <a:lstStyle/>
          <a:p>
            <a:r>
              <a:rPr lang="en-US" dirty="0" smtClean="0"/>
              <a:t>Attempt#1: Producer/Consumer</a:t>
            </a:r>
            <a:endParaRPr lang="en-US" dirty="0"/>
          </a:p>
        </p:txBody>
      </p:sp>
      <p:sp>
        <p:nvSpPr>
          <p:cNvPr id="5292035" name="Rectangle 3"/>
          <p:cNvSpPr>
            <a:spLocks noGrp="1" noChangeArrowheads="1"/>
          </p:cNvSpPr>
          <p:nvPr>
            <p:ph idx="1"/>
            <p:custDataLst>
              <p:tags r:id="rId2"/>
            </p:custDataLst>
          </p:nvPr>
        </p:nvSpPr>
        <p:spPr>
          <a:xfrm>
            <a:off x="228600" y="609600"/>
            <a:ext cx="8686800" cy="5715000"/>
          </a:xfrm>
        </p:spPr>
        <p:txBody>
          <a:bodyPr/>
          <a:lstStyle/>
          <a:p>
            <a:r>
              <a:rPr lang="en-US" dirty="0" smtClean="0"/>
              <a:t>Access to </a:t>
            </a:r>
            <a:r>
              <a:rPr lang="en-US" dirty="0" smtClean="0">
                <a:solidFill>
                  <a:schemeClr val="accent1"/>
                </a:solidFill>
              </a:rPr>
              <a:t>shared data </a:t>
            </a:r>
            <a:r>
              <a:rPr lang="en-US" dirty="0" smtClean="0"/>
              <a:t>must be synchronized</a:t>
            </a:r>
          </a:p>
          <a:p>
            <a:pPr lvl="1"/>
            <a:r>
              <a:rPr lang="en-US" dirty="0" smtClean="0"/>
              <a:t>goal: enforce </a:t>
            </a:r>
            <a:r>
              <a:rPr lang="en-US" dirty="0" err="1" smtClean="0"/>
              <a:t>datastructure</a:t>
            </a:r>
            <a:r>
              <a:rPr lang="en-US" dirty="0" smtClean="0"/>
              <a:t> </a:t>
            </a:r>
            <a:r>
              <a:rPr lang="en-US" dirty="0" smtClean="0">
                <a:solidFill>
                  <a:schemeClr val="accent1"/>
                </a:solidFill>
              </a:rPr>
              <a:t>invariants</a:t>
            </a:r>
            <a:endParaRPr lang="en-US" dirty="0" smtClean="0"/>
          </a:p>
          <a:p>
            <a:endParaRPr lang="en-US" dirty="0"/>
          </a:p>
        </p:txBody>
      </p:sp>
      <p:sp>
        <p:nvSpPr>
          <p:cNvPr id="5292043" name="Rectangle 11"/>
          <p:cNvSpPr>
            <a:spLocks noChangeArrowheads="1"/>
          </p:cNvSpPr>
          <p:nvPr>
            <p:custDataLst>
              <p:tags r:id="rId3"/>
            </p:custDataLst>
          </p:nvPr>
        </p:nvSpPr>
        <p:spPr bwMode="auto">
          <a:xfrm>
            <a:off x="228600" y="1524000"/>
            <a:ext cx="4267200" cy="4473575"/>
          </a:xfrm>
          <a:prstGeom prst="rect">
            <a:avLst/>
          </a:prstGeom>
          <a:noFill/>
          <a:ln w="12700">
            <a:noFill/>
            <a:miter lim="800000"/>
            <a:headEnd type="none" w="sm" len="sm"/>
            <a:tailEnd type="none" w="lg" len="lg"/>
          </a:ln>
          <a:effectLst/>
        </p:spPr>
        <p:txBody>
          <a:bodyPr wrap="none">
            <a:noAutofit/>
          </a:bodyPr>
          <a:lstStyle/>
          <a:p>
            <a:pPr>
              <a:spcBef>
                <a:spcPct val="20000"/>
              </a:spcBef>
              <a:buClr>
                <a:schemeClr val="tx2"/>
              </a:buClr>
              <a:tabLst>
                <a:tab pos="292100" algn="l"/>
              </a:tabLst>
            </a:pPr>
            <a:r>
              <a:rPr lang="en-US" sz="2000" dirty="0">
                <a:solidFill>
                  <a:schemeClr val="accent1"/>
                </a:solidFill>
                <a:latin typeface="Consolas" pitchFamily="49" charset="0"/>
              </a:rPr>
              <a:t>// invariant: </a:t>
            </a:r>
            <a:r>
              <a:rPr lang="en-US" sz="2000" dirty="0" smtClean="0">
                <a:solidFill>
                  <a:schemeClr val="accent1"/>
                </a:solidFill>
                <a:latin typeface="Consolas" pitchFamily="49" charset="0"/>
              </a:rPr>
              <a:t/>
            </a:r>
            <a:br>
              <a:rPr lang="en-US" sz="2000" dirty="0" smtClean="0">
                <a:solidFill>
                  <a:schemeClr val="accent1"/>
                </a:solidFill>
                <a:latin typeface="Consolas" pitchFamily="49" charset="0"/>
              </a:rPr>
            </a:br>
            <a:r>
              <a:rPr lang="en-US" sz="2000" dirty="0" smtClean="0">
                <a:solidFill>
                  <a:schemeClr val="accent1"/>
                </a:solidFill>
                <a:latin typeface="Consolas" pitchFamily="49" charset="0"/>
              </a:rPr>
              <a:t>// data </a:t>
            </a:r>
            <a:r>
              <a:rPr lang="en-US" sz="2000" dirty="0">
                <a:solidFill>
                  <a:schemeClr val="accent1"/>
                </a:solidFill>
                <a:latin typeface="Consolas" pitchFamily="49" charset="0"/>
              </a:rPr>
              <a:t>is in </a:t>
            </a:r>
            <a:r>
              <a:rPr lang="en-US" sz="2000" dirty="0" smtClean="0">
                <a:solidFill>
                  <a:schemeClr val="accent1"/>
                </a:solidFill>
                <a:latin typeface="Consolas" pitchFamily="49" charset="0"/>
              </a:rPr>
              <a:t>A[h … t-1</a:t>
            </a:r>
            <a:r>
              <a:rPr lang="en-US" sz="2000" dirty="0">
                <a:solidFill>
                  <a:schemeClr val="accent1"/>
                </a:solidFill>
                <a:latin typeface="Consolas" pitchFamily="49" charset="0"/>
              </a:rPr>
              <a:t>]</a:t>
            </a:r>
          </a:p>
          <a:p>
            <a:pPr>
              <a:spcBef>
                <a:spcPct val="20000"/>
              </a:spcBef>
              <a:buClr>
                <a:schemeClr val="tx2"/>
              </a:buClr>
              <a:tabLst>
                <a:tab pos="292100" algn="l"/>
              </a:tabLst>
            </a:pPr>
            <a:r>
              <a:rPr lang="en-US" sz="2000" dirty="0" smtClean="0">
                <a:solidFill>
                  <a:srgbClr val="E1E1E1"/>
                </a:solidFill>
                <a:latin typeface="Consolas" pitchFamily="49" charset="0"/>
              </a:rPr>
              <a:t>char A[100];</a:t>
            </a:r>
            <a:endParaRPr lang="en-US" sz="2000" dirty="0">
              <a:solidFill>
                <a:srgbClr val="E1E1E1"/>
              </a:solidFill>
              <a:latin typeface="Consolas" pitchFamily="49" charset="0"/>
            </a:endParaRPr>
          </a:p>
          <a:p>
            <a:pPr>
              <a:spcBef>
                <a:spcPct val="20000"/>
              </a:spcBef>
              <a:buClr>
                <a:schemeClr val="tx2"/>
              </a:buClr>
              <a:tabLst>
                <a:tab pos="292100" algn="l"/>
              </a:tabLst>
            </a:pPr>
            <a:r>
              <a:rPr lang="en-US" sz="2000" dirty="0" err="1">
                <a:solidFill>
                  <a:srgbClr val="E1E1E1"/>
                </a:solidFill>
                <a:latin typeface="Consolas" pitchFamily="49" charset="0"/>
              </a:rPr>
              <a:t>int</a:t>
            </a:r>
            <a:r>
              <a:rPr lang="en-US" sz="2000" dirty="0">
                <a:solidFill>
                  <a:srgbClr val="E1E1E1"/>
                </a:solidFill>
                <a:latin typeface="Consolas" pitchFamily="49" charset="0"/>
              </a:rPr>
              <a:t> </a:t>
            </a:r>
            <a:r>
              <a:rPr lang="en-US" sz="2000" dirty="0" smtClean="0">
                <a:solidFill>
                  <a:srgbClr val="E1E1E1"/>
                </a:solidFill>
                <a:latin typeface="Consolas" pitchFamily="49" charset="0"/>
              </a:rPr>
              <a:t>h = 0, t = 0;</a:t>
            </a:r>
            <a:endParaRPr lang="en-US" sz="2000" dirty="0">
              <a:solidFill>
                <a:srgbClr val="E1E1E1"/>
              </a:solidFill>
              <a:latin typeface="Consolas" pitchFamily="49" charset="0"/>
            </a:endParaRPr>
          </a:p>
          <a:p>
            <a:pPr>
              <a:spcBef>
                <a:spcPct val="20000"/>
              </a:spcBef>
              <a:buClr>
                <a:schemeClr val="tx2"/>
              </a:buClr>
              <a:tabLst>
                <a:tab pos="292100" algn="l"/>
              </a:tabLst>
            </a:pPr>
            <a:endParaRPr lang="en-US" sz="800" dirty="0" smtClean="0">
              <a:solidFill>
                <a:srgbClr val="E1E1E1"/>
              </a:solidFill>
              <a:latin typeface="Consolas" pitchFamily="49" charset="0"/>
            </a:endParaRPr>
          </a:p>
          <a:p>
            <a:pPr>
              <a:spcBef>
                <a:spcPct val="20000"/>
              </a:spcBef>
              <a:buClr>
                <a:schemeClr val="tx2"/>
              </a:buClr>
              <a:tabLst>
                <a:tab pos="292100" algn="l"/>
              </a:tabLst>
            </a:pPr>
            <a:r>
              <a:rPr lang="en-US" sz="2000" dirty="0" smtClean="0">
                <a:solidFill>
                  <a:schemeClr val="accent1"/>
                </a:solidFill>
                <a:latin typeface="Consolas" pitchFamily="49" charset="0"/>
              </a:rPr>
              <a:t>// producer: add to list tail</a:t>
            </a:r>
            <a:endParaRPr lang="en-US" sz="2000" dirty="0" smtClean="0">
              <a:solidFill>
                <a:srgbClr val="E1E1E1"/>
              </a:solidFill>
              <a:latin typeface="Consolas" pitchFamily="49" charset="0"/>
            </a:endParaRPr>
          </a:p>
          <a:p>
            <a:pPr>
              <a:spcBef>
                <a:spcPct val="20000"/>
              </a:spcBef>
              <a:buClr>
                <a:schemeClr val="tx2"/>
              </a:buClr>
              <a:tabLst>
                <a:tab pos="292100" algn="l"/>
              </a:tabLst>
            </a:pPr>
            <a:r>
              <a:rPr lang="en-US" sz="2000" dirty="0" smtClean="0">
                <a:solidFill>
                  <a:srgbClr val="E1E1E1"/>
                </a:solidFill>
                <a:latin typeface="Consolas" pitchFamily="49" charset="0"/>
              </a:rPr>
              <a:t>void </a:t>
            </a:r>
            <a:r>
              <a:rPr lang="en-US" sz="2000" dirty="0">
                <a:solidFill>
                  <a:srgbClr val="E1E1E1"/>
                </a:solidFill>
                <a:latin typeface="Consolas" pitchFamily="49" charset="0"/>
              </a:rPr>
              <a:t>put(char c) </a:t>
            </a:r>
            <a:r>
              <a:rPr lang="en-US" sz="2000" dirty="0" smtClean="0">
                <a:solidFill>
                  <a:srgbClr val="E1E1E1"/>
                </a:solidFill>
                <a:latin typeface="Consolas" pitchFamily="49" charset="0"/>
              </a:rPr>
              <a:t>{</a:t>
            </a:r>
          </a:p>
          <a:p>
            <a:pPr>
              <a:spcBef>
                <a:spcPct val="20000"/>
              </a:spcBef>
              <a:buClr>
                <a:schemeClr val="tx2"/>
              </a:buClr>
              <a:tabLst>
                <a:tab pos="292100" algn="l"/>
              </a:tabLst>
            </a:pPr>
            <a:r>
              <a:rPr lang="en-US" sz="2000" dirty="0">
                <a:solidFill>
                  <a:srgbClr val="E1E1E1"/>
                </a:solidFill>
                <a:latin typeface="Consolas" pitchFamily="49" charset="0"/>
              </a:rPr>
              <a:t>	</a:t>
            </a:r>
            <a:r>
              <a:rPr lang="en-US" sz="2000" dirty="0" smtClean="0">
                <a:solidFill>
                  <a:srgbClr val="E1E1E1"/>
                </a:solidFill>
                <a:latin typeface="Consolas" pitchFamily="49" charset="0"/>
              </a:rPr>
              <a:t>A[t] </a:t>
            </a:r>
            <a:r>
              <a:rPr lang="en-US" sz="2000" dirty="0">
                <a:solidFill>
                  <a:srgbClr val="E1E1E1"/>
                </a:solidFill>
                <a:latin typeface="Consolas" pitchFamily="49" charset="0"/>
              </a:rPr>
              <a:t>= c;</a:t>
            </a:r>
          </a:p>
          <a:p>
            <a:pPr>
              <a:spcBef>
                <a:spcPct val="20000"/>
              </a:spcBef>
              <a:buClr>
                <a:schemeClr val="tx2"/>
              </a:buClr>
              <a:tabLst>
                <a:tab pos="292100" algn="l"/>
              </a:tabLst>
            </a:pPr>
            <a:r>
              <a:rPr lang="en-US" sz="2000" dirty="0">
                <a:solidFill>
                  <a:srgbClr val="E1E1E1"/>
                </a:solidFill>
                <a:latin typeface="Consolas" pitchFamily="49" charset="0"/>
              </a:rPr>
              <a:t>	</a:t>
            </a:r>
            <a:r>
              <a:rPr lang="en-US" sz="2000" dirty="0" smtClean="0">
                <a:solidFill>
                  <a:srgbClr val="E1E1E1"/>
                </a:solidFill>
                <a:latin typeface="Consolas" pitchFamily="49" charset="0"/>
              </a:rPr>
              <a:t>t</a:t>
            </a:r>
            <a:r>
              <a:rPr lang="en-US" sz="2000" dirty="0">
                <a:solidFill>
                  <a:srgbClr val="E1E1E1"/>
                </a:solidFill>
                <a:latin typeface="Consolas" pitchFamily="49" charset="0"/>
              </a:rPr>
              <a:t> </a:t>
            </a:r>
            <a:r>
              <a:rPr lang="en-US" sz="2000" dirty="0" smtClean="0">
                <a:solidFill>
                  <a:srgbClr val="E1E1E1"/>
                </a:solidFill>
                <a:latin typeface="Consolas" pitchFamily="49" charset="0"/>
              </a:rPr>
              <a:t>= (t+1)%n</a:t>
            </a:r>
            <a:r>
              <a:rPr lang="en-US" sz="2000" dirty="0" smtClean="0">
                <a:solidFill>
                  <a:srgbClr val="E1E1E1"/>
                </a:solidFill>
                <a:latin typeface="Consolas" pitchFamily="49" charset="0"/>
              </a:rPr>
              <a:t>;</a:t>
            </a:r>
            <a:endParaRPr lang="en-US" sz="2000" dirty="0">
              <a:solidFill>
                <a:srgbClr val="E1E1E1"/>
              </a:solidFill>
              <a:latin typeface="Consolas" pitchFamily="49" charset="0"/>
            </a:endParaRPr>
          </a:p>
          <a:p>
            <a:pPr>
              <a:spcBef>
                <a:spcPct val="20000"/>
              </a:spcBef>
              <a:buClr>
                <a:schemeClr val="tx2"/>
              </a:buClr>
              <a:tabLst>
                <a:tab pos="292100" algn="l"/>
              </a:tabLst>
            </a:pPr>
            <a:r>
              <a:rPr lang="en-US" sz="2000" dirty="0" smtClean="0">
                <a:solidFill>
                  <a:srgbClr val="E1E1E1"/>
                </a:solidFill>
                <a:latin typeface="Consolas" pitchFamily="49" charset="0"/>
              </a:rPr>
              <a:t>}</a:t>
            </a:r>
            <a:endParaRPr lang="en-US" sz="2000" dirty="0">
              <a:solidFill>
                <a:srgbClr val="E1E1E1"/>
              </a:solidFill>
              <a:latin typeface="Consolas" pitchFamily="49" charset="0"/>
            </a:endParaRPr>
          </a:p>
        </p:txBody>
      </p:sp>
      <p:sp>
        <p:nvSpPr>
          <p:cNvPr id="20" name="Rectangle 19"/>
          <p:cNvSpPr/>
          <p:nvPr>
            <p:custDataLst>
              <p:tags r:id="rId4"/>
            </p:custDataLst>
          </p:nvPr>
        </p:nvSpPr>
        <p:spPr>
          <a:xfrm>
            <a:off x="4419600" y="3098899"/>
            <a:ext cx="4800600" cy="2616101"/>
          </a:xfrm>
          <a:prstGeom prst="rect">
            <a:avLst/>
          </a:prstGeom>
        </p:spPr>
        <p:txBody>
          <a:bodyPr wrap="square">
            <a:spAutoFit/>
          </a:bodyPr>
          <a:lstStyle/>
          <a:p>
            <a:pPr>
              <a:spcBef>
                <a:spcPct val="20000"/>
              </a:spcBef>
              <a:buClr>
                <a:schemeClr val="tx2"/>
              </a:buClr>
              <a:tabLst>
                <a:tab pos="292100" algn="l"/>
              </a:tabLst>
            </a:pPr>
            <a:r>
              <a:rPr lang="en-US" sz="2000" dirty="0" smtClean="0">
                <a:solidFill>
                  <a:schemeClr val="accent1"/>
                </a:solidFill>
                <a:latin typeface="Consolas" pitchFamily="49" charset="0"/>
              </a:rPr>
              <a:t>// consumer: take from list head</a:t>
            </a:r>
          </a:p>
          <a:p>
            <a:pPr>
              <a:spcBef>
                <a:spcPct val="20000"/>
              </a:spcBef>
              <a:buClr>
                <a:schemeClr val="tx2"/>
              </a:buClr>
              <a:tabLst>
                <a:tab pos="292100" algn="l"/>
              </a:tabLst>
            </a:pPr>
            <a:r>
              <a:rPr lang="en-US" sz="2000" dirty="0" smtClean="0">
                <a:solidFill>
                  <a:srgbClr val="E1E1E1"/>
                </a:solidFill>
                <a:latin typeface="Consolas" pitchFamily="49" charset="0"/>
              </a:rPr>
              <a:t>char get() {</a:t>
            </a:r>
          </a:p>
          <a:p>
            <a:pPr>
              <a:spcBef>
                <a:spcPct val="20000"/>
              </a:spcBef>
              <a:buClr>
                <a:schemeClr val="tx2"/>
              </a:buClr>
              <a:tabLst>
                <a:tab pos="292100" algn="l"/>
              </a:tabLst>
            </a:pPr>
            <a:r>
              <a:rPr lang="en-US" sz="2000" dirty="0" smtClean="0">
                <a:solidFill>
                  <a:srgbClr val="E1E1E1"/>
                </a:solidFill>
                <a:latin typeface="Consolas" pitchFamily="49" charset="0"/>
              </a:rPr>
              <a:t>	while (h == t) { };</a:t>
            </a:r>
          </a:p>
          <a:p>
            <a:pPr>
              <a:spcBef>
                <a:spcPct val="20000"/>
              </a:spcBef>
              <a:buClr>
                <a:schemeClr val="tx2"/>
              </a:buClr>
              <a:tabLst>
                <a:tab pos="292100" algn="l"/>
              </a:tabLst>
            </a:pPr>
            <a:r>
              <a:rPr lang="en-US" sz="2000" dirty="0" smtClean="0">
                <a:solidFill>
                  <a:srgbClr val="E1E1E1"/>
                </a:solidFill>
                <a:latin typeface="Consolas" pitchFamily="49" charset="0"/>
              </a:rPr>
              <a:t>	char c = A[h];</a:t>
            </a:r>
          </a:p>
          <a:p>
            <a:pPr>
              <a:spcBef>
                <a:spcPct val="20000"/>
              </a:spcBef>
              <a:buClr>
                <a:schemeClr val="tx2"/>
              </a:buClr>
              <a:tabLst>
                <a:tab pos="292100" algn="l"/>
              </a:tabLst>
            </a:pPr>
            <a:r>
              <a:rPr lang="en-US" sz="2000" dirty="0" smtClean="0">
                <a:solidFill>
                  <a:srgbClr val="E1E1E1"/>
                </a:solidFill>
                <a:latin typeface="Consolas" pitchFamily="49" charset="0"/>
              </a:rPr>
              <a:t>	</a:t>
            </a:r>
            <a:r>
              <a:rPr lang="en-US" sz="2000" dirty="0" smtClean="0">
                <a:solidFill>
                  <a:srgbClr val="E1E1E1"/>
                </a:solidFill>
                <a:latin typeface="Consolas" pitchFamily="49" charset="0"/>
              </a:rPr>
              <a:t>h</a:t>
            </a:r>
            <a:r>
              <a:rPr lang="en-US" sz="2000" dirty="0">
                <a:solidFill>
                  <a:srgbClr val="E1E1E1"/>
                </a:solidFill>
                <a:latin typeface="Consolas" pitchFamily="49" charset="0"/>
              </a:rPr>
              <a:t> </a:t>
            </a:r>
            <a:r>
              <a:rPr lang="en-US" sz="2000" dirty="0" smtClean="0">
                <a:solidFill>
                  <a:srgbClr val="E1E1E1"/>
                </a:solidFill>
                <a:latin typeface="Consolas" pitchFamily="49" charset="0"/>
              </a:rPr>
              <a:t>= (h+1)%n</a:t>
            </a:r>
            <a:r>
              <a:rPr lang="en-US" sz="2000" dirty="0" smtClean="0">
                <a:solidFill>
                  <a:srgbClr val="E1E1E1"/>
                </a:solidFill>
                <a:latin typeface="Consolas" pitchFamily="49" charset="0"/>
              </a:rPr>
              <a:t>;</a:t>
            </a:r>
            <a:endParaRPr lang="en-US" sz="2000" dirty="0" smtClean="0">
              <a:solidFill>
                <a:srgbClr val="E1E1E1"/>
              </a:solidFill>
              <a:latin typeface="Consolas" pitchFamily="49" charset="0"/>
            </a:endParaRPr>
          </a:p>
          <a:p>
            <a:pPr>
              <a:spcBef>
                <a:spcPct val="20000"/>
              </a:spcBef>
              <a:buClr>
                <a:schemeClr val="tx2"/>
              </a:buClr>
              <a:tabLst>
                <a:tab pos="292100" algn="l"/>
              </a:tabLst>
            </a:pPr>
            <a:r>
              <a:rPr lang="en-US" sz="2000" dirty="0" smtClean="0">
                <a:solidFill>
                  <a:srgbClr val="E1E1E1"/>
                </a:solidFill>
                <a:latin typeface="Consolas" pitchFamily="49" charset="0"/>
              </a:rPr>
              <a:t>	return c;</a:t>
            </a:r>
          </a:p>
          <a:p>
            <a:pPr>
              <a:spcBef>
                <a:spcPct val="20000"/>
              </a:spcBef>
              <a:buClr>
                <a:schemeClr val="tx2"/>
              </a:buClr>
              <a:tabLst>
                <a:tab pos="292100" algn="l"/>
              </a:tabLst>
            </a:pPr>
            <a:r>
              <a:rPr lang="en-US" sz="2000" dirty="0" smtClean="0">
                <a:solidFill>
                  <a:srgbClr val="E1E1E1"/>
                </a:solidFill>
                <a:latin typeface="Consolas" pitchFamily="49" charset="0"/>
              </a:rPr>
              <a:t>}</a:t>
            </a:r>
            <a:endParaRPr lang="en-US" sz="2000" dirty="0">
              <a:solidFill>
                <a:srgbClr val="E1E1E1"/>
              </a:solidFill>
              <a:latin typeface="Consolas" pitchFamily="49" charset="0"/>
            </a:endParaRPr>
          </a:p>
        </p:txBody>
      </p:sp>
      <p:grpSp>
        <p:nvGrpSpPr>
          <p:cNvPr id="2" name="Group 1"/>
          <p:cNvGrpSpPr/>
          <p:nvPr/>
        </p:nvGrpSpPr>
        <p:grpSpPr>
          <a:xfrm>
            <a:off x="3698822" y="2069068"/>
            <a:ext cx="2854378" cy="987425"/>
            <a:chOff x="2119667" y="2069068"/>
            <a:chExt cx="2854378" cy="987425"/>
          </a:xfrm>
        </p:grpSpPr>
        <p:sp>
          <p:nvSpPr>
            <p:cNvPr id="11" name="Rectangle 4"/>
            <p:cNvSpPr>
              <a:spLocks noChangeArrowheads="1"/>
            </p:cNvSpPr>
            <p:nvPr/>
          </p:nvSpPr>
          <p:spPr bwMode="auto">
            <a:xfrm>
              <a:off x="2119667" y="2650093"/>
              <a:ext cx="406400" cy="406400"/>
            </a:xfrm>
            <a:prstGeom prst="rect">
              <a:avLst/>
            </a:prstGeom>
            <a:solidFill>
              <a:srgbClr val="000000"/>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2" name="Rectangle 5"/>
            <p:cNvSpPr>
              <a:spLocks noChangeArrowheads="1"/>
            </p:cNvSpPr>
            <p:nvPr/>
          </p:nvSpPr>
          <p:spPr bwMode="auto">
            <a:xfrm>
              <a:off x="2526067" y="2650093"/>
              <a:ext cx="406400" cy="406400"/>
            </a:xfrm>
            <a:prstGeom prst="rect">
              <a:avLst/>
            </a:prstGeom>
            <a:solidFill>
              <a:srgbClr val="000000"/>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3" name="Rectangle 6"/>
            <p:cNvSpPr>
              <a:spLocks noChangeArrowheads="1"/>
            </p:cNvSpPr>
            <p:nvPr/>
          </p:nvSpPr>
          <p:spPr bwMode="auto">
            <a:xfrm>
              <a:off x="2932467" y="2650093"/>
              <a:ext cx="406400" cy="406400"/>
            </a:xfrm>
            <a:prstGeom prst="rect">
              <a:avLst/>
            </a:prstGeom>
            <a:solidFill>
              <a:srgbClr val="4519E7"/>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solidFill>
                    <a:schemeClr val="bg1"/>
                  </a:solidFill>
                  <a:latin typeface="Comic Sans MS" pitchFamily="-112" charset="0"/>
                </a:rPr>
                <a:t>1</a:t>
              </a:r>
            </a:p>
          </p:txBody>
        </p:sp>
        <p:sp>
          <p:nvSpPr>
            <p:cNvPr id="14" name="Rectangle 7"/>
            <p:cNvSpPr>
              <a:spLocks noChangeArrowheads="1"/>
            </p:cNvSpPr>
            <p:nvPr/>
          </p:nvSpPr>
          <p:spPr bwMode="auto">
            <a:xfrm>
              <a:off x="3338867" y="2650093"/>
              <a:ext cx="406400" cy="406400"/>
            </a:xfrm>
            <a:prstGeom prst="rect">
              <a:avLst/>
            </a:prstGeom>
            <a:solidFill>
              <a:srgbClr val="4519E7"/>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solidFill>
                    <a:schemeClr val="bg1"/>
                  </a:solidFill>
                  <a:latin typeface="Comic Sans MS" pitchFamily="-112" charset="0"/>
                </a:rPr>
                <a:t>2</a:t>
              </a:r>
            </a:p>
          </p:txBody>
        </p:sp>
        <p:sp>
          <p:nvSpPr>
            <p:cNvPr id="15" name="Rectangle 8"/>
            <p:cNvSpPr>
              <a:spLocks noChangeArrowheads="1"/>
            </p:cNvSpPr>
            <p:nvPr/>
          </p:nvSpPr>
          <p:spPr bwMode="auto">
            <a:xfrm>
              <a:off x="3745267" y="2650093"/>
              <a:ext cx="406400" cy="406400"/>
            </a:xfrm>
            <a:prstGeom prst="rect">
              <a:avLst/>
            </a:prstGeom>
            <a:solidFill>
              <a:srgbClr val="4519E7"/>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a:solidFill>
                    <a:schemeClr val="bg1"/>
                  </a:solidFill>
                  <a:latin typeface="Comic Sans MS" pitchFamily="-112" charset="0"/>
                </a:rPr>
                <a:t>3</a:t>
              </a:r>
            </a:p>
          </p:txBody>
        </p:sp>
        <p:sp>
          <p:nvSpPr>
            <p:cNvPr id="16" name="Rectangle 9"/>
            <p:cNvSpPr>
              <a:spLocks noChangeArrowheads="1"/>
            </p:cNvSpPr>
            <p:nvPr/>
          </p:nvSpPr>
          <p:spPr bwMode="auto">
            <a:xfrm>
              <a:off x="4151667" y="2650093"/>
              <a:ext cx="406400" cy="406400"/>
            </a:xfrm>
            <a:prstGeom prst="rect">
              <a:avLst/>
            </a:prstGeom>
            <a:solidFill>
              <a:srgbClr val="0070C0"/>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dirty="0" smtClean="0">
                  <a:solidFill>
                    <a:schemeClr val="bg1"/>
                  </a:solidFill>
                  <a:latin typeface="Comic Sans MS" pitchFamily="66" charset="0"/>
                </a:rPr>
                <a:t>4</a:t>
              </a:r>
              <a:endParaRPr lang="en-US" dirty="0">
                <a:solidFill>
                  <a:schemeClr val="bg1"/>
                </a:solidFill>
                <a:latin typeface="Comic Sans MS" pitchFamily="66" charset="0"/>
              </a:endParaRPr>
            </a:p>
          </p:txBody>
        </p:sp>
        <p:sp>
          <p:nvSpPr>
            <p:cNvPr id="17" name="Text Box 10"/>
            <p:cNvSpPr txBox="1">
              <a:spLocks noChangeArrowheads="1"/>
            </p:cNvSpPr>
            <p:nvPr/>
          </p:nvSpPr>
          <p:spPr bwMode="auto">
            <a:xfrm>
              <a:off x="2819400" y="2069068"/>
              <a:ext cx="699230" cy="369332"/>
            </a:xfrm>
            <a:prstGeom prst="rect">
              <a:avLst/>
            </a:prstGeom>
            <a:noFill/>
            <a:ln w="12700">
              <a:solidFill>
                <a:schemeClr val="tx2"/>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bg1"/>
                  </a:solidFill>
                  <a:latin typeface="Comic Sans MS" pitchFamily="-112" charset="0"/>
                </a:rPr>
                <a:t>head</a:t>
              </a:r>
              <a:endParaRPr lang="en-US" dirty="0">
                <a:solidFill>
                  <a:schemeClr val="bg1"/>
                </a:solidFill>
                <a:latin typeface="Comic Sans MS" pitchFamily="-112" charset="0"/>
              </a:endParaRPr>
            </a:p>
          </p:txBody>
        </p:sp>
        <p:sp>
          <p:nvSpPr>
            <p:cNvPr id="18" name="Line 11"/>
            <p:cNvSpPr>
              <a:spLocks noChangeShapeType="1"/>
            </p:cNvSpPr>
            <p:nvPr/>
          </p:nvSpPr>
          <p:spPr bwMode="auto">
            <a:xfrm flipH="1">
              <a:off x="3122967" y="2349261"/>
              <a:ext cx="12700" cy="300832"/>
            </a:xfrm>
            <a:prstGeom prst="line">
              <a:avLst/>
            </a:prstGeom>
            <a:noFill/>
            <a:ln w="12700">
              <a:solidFill>
                <a:schemeClr val="accent1"/>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9" name="Text Box 12"/>
            <p:cNvSpPr txBox="1">
              <a:spLocks noChangeArrowheads="1"/>
            </p:cNvSpPr>
            <p:nvPr/>
          </p:nvSpPr>
          <p:spPr bwMode="auto">
            <a:xfrm>
              <a:off x="4435115" y="2145268"/>
              <a:ext cx="538930" cy="369332"/>
            </a:xfrm>
            <a:prstGeom prst="rect">
              <a:avLst/>
            </a:prstGeom>
            <a:noFill/>
            <a:ln w="12700">
              <a:solidFill>
                <a:schemeClr val="tx2"/>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bg1"/>
                  </a:solidFill>
                  <a:latin typeface="Comic Sans MS" pitchFamily="-112" charset="0"/>
                </a:rPr>
                <a:t>tail</a:t>
              </a:r>
              <a:endParaRPr lang="en-US" dirty="0">
                <a:solidFill>
                  <a:schemeClr val="bg1"/>
                </a:solidFill>
                <a:latin typeface="Comic Sans MS" pitchFamily="-112" charset="0"/>
              </a:endParaRPr>
            </a:p>
          </p:txBody>
        </p:sp>
        <p:sp>
          <p:nvSpPr>
            <p:cNvPr id="21" name="Line 13"/>
            <p:cNvSpPr>
              <a:spLocks noChangeShapeType="1"/>
            </p:cNvSpPr>
            <p:nvPr/>
          </p:nvSpPr>
          <p:spPr bwMode="auto">
            <a:xfrm>
              <a:off x="4756145" y="2438400"/>
              <a:ext cx="0" cy="211693"/>
            </a:xfrm>
            <a:prstGeom prst="line">
              <a:avLst/>
            </a:prstGeom>
            <a:noFill/>
            <a:ln w="12700">
              <a:solidFill>
                <a:schemeClr val="accent1"/>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22" name="Rectangle 14"/>
            <p:cNvSpPr>
              <a:spLocks noChangeArrowheads="1"/>
            </p:cNvSpPr>
            <p:nvPr/>
          </p:nvSpPr>
          <p:spPr bwMode="auto">
            <a:xfrm>
              <a:off x="4558067" y="2650093"/>
              <a:ext cx="406400" cy="406400"/>
            </a:xfrm>
            <a:prstGeom prst="rect">
              <a:avLst/>
            </a:prstGeom>
            <a:solidFill>
              <a:srgbClr val="000000"/>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grpSp>
      <p:sp>
        <p:nvSpPr>
          <p:cNvPr id="3" name="Rounded Rectangle 2"/>
          <p:cNvSpPr/>
          <p:nvPr/>
        </p:nvSpPr>
        <p:spPr>
          <a:xfrm>
            <a:off x="1905000" y="685800"/>
            <a:ext cx="1997022" cy="5334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5565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2034" name="Rectangle 2"/>
          <p:cNvSpPr>
            <a:spLocks noGrp="1" noChangeArrowheads="1"/>
          </p:cNvSpPr>
          <p:nvPr>
            <p:ph type="title"/>
            <p:custDataLst>
              <p:tags r:id="rId1"/>
            </p:custDataLst>
          </p:nvPr>
        </p:nvSpPr>
        <p:spPr/>
        <p:txBody>
          <a:bodyPr>
            <a:normAutofit fontScale="90000"/>
          </a:bodyPr>
          <a:lstStyle/>
          <a:p>
            <a:r>
              <a:rPr lang="en-US" dirty="0" smtClean="0"/>
              <a:t>Attempt#1: Producer/Consumer</a:t>
            </a:r>
            <a:endParaRPr lang="en-US" dirty="0"/>
          </a:p>
        </p:txBody>
      </p:sp>
      <p:sp>
        <p:nvSpPr>
          <p:cNvPr id="5292035" name="Rectangle 3"/>
          <p:cNvSpPr>
            <a:spLocks noGrp="1" noChangeArrowheads="1"/>
          </p:cNvSpPr>
          <p:nvPr>
            <p:ph idx="1"/>
            <p:custDataLst>
              <p:tags r:id="rId2"/>
            </p:custDataLst>
          </p:nvPr>
        </p:nvSpPr>
        <p:spPr>
          <a:xfrm>
            <a:off x="228600" y="609600"/>
            <a:ext cx="8686800" cy="5715000"/>
          </a:xfrm>
        </p:spPr>
        <p:txBody>
          <a:bodyPr/>
          <a:lstStyle/>
          <a:p>
            <a:r>
              <a:rPr lang="en-US" dirty="0" smtClean="0"/>
              <a:t>Access to </a:t>
            </a:r>
            <a:r>
              <a:rPr lang="en-US" dirty="0" smtClean="0">
                <a:solidFill>
                  <a:schemeClr val="accent1"/>
                </a:solidFill>
              </a:rPr>
              <a:t>shared data </a:t>
            </a:r>
            <a:r>
              <a:rPr lang="en-US" dirty="0" smtClean="0"/>
              <a:t>must be synchronized</a:t>
            </a:r>
          </a:p>
          <a:p>
            <a:pPr lvl="1"/>
            <a:r>
              <a:rPr lang="en-US" dirty="0" smtClean="0"/>
              <a:t>goal: enforce </a:t>
            </a:r>
            <a:r>
              <a:rPr lang="en-US" dirty="0" err="1" smtClean="0"/>
              <a:t>datastructure</a:t>
            </a:r>
            <a:r>
              <a:rPr lang="en-US" dirty="0" smtClean="0"/>
              <a:t> </a:t>
            </a:r>
            <a:r>
              <a:rPr lang="en-US" dirty="0" smtClean="0">
                <a:solidFill>
                  <a:schemeClr val="accent1"/>
                </a:solidFill>
              </a:rPr>
              <a:t>invariants</a:t>
            </a:r>
            <a:endParaRPr lang="en-US" dirty="0" smtClean="0"/>
          </a:p>
          <a:p>
            <a:endParaRPr lang="en-US" dirty="0"/>
          </a:p>
        </p:txBody>
      </p:sp>
      <p:sp>
        <p:nvSpPr>
          <p:cNvPr id="5292043" name="Rectangle 11"/>
          <p:cNvSpPr>
            <a:spLocks noChangeArrowheads="1"/>
          </p:cNvSpPr>
          <p:nvPr>
            <p:custDataLst>
              <p:tags r:id="rId3"/>
            </p:custDataLst>
          </p:nvPr>
        </p:nvSpPr>
        <p:spPr bwMode="auto">
          <a:xfrm>
            <a:off x="228600" y="1524000"/>
            <a:ext cx="4267200" cy="4473575"/>
          </a:xfrm>
          <a:prstGeom prst="rect">
            <a:avLst/>
          </a:prstGeom>
          <a:noFill/>
          <a:ln w="12700">
            <a:noFill/>
            <a:miter lim="800000"/>
            <a:headEnd type="none" w="sm" len="sm"/>
            <a:tailEnd type="none" w="lg" len="lg"/>
          </a:ln>
          <a:effectLst/>
        </p:spPr>
        <p:txBody>
          <a:bodyPr wrap="none">
            <a:noAutofit/>
          </a:bodyPr>
          <a:lstStyle/>
          <a:p>
            <a:pPr>
              <a:spcBef>
                <a:spcPct val="20000"/>
              </a:spcBef>
              <a:buClr>
                <a:schemeClr val="tx2"/>
              </a:buClr>
              <a:tabLst>
                <a:tab pos="292100" algn="l"/>
              </a:tabLst>
            </a:pPr>
            <a:r>
              <a:rPr lang="en-US" sz="2000" dirty="0">
                <a:solidFill>
                  <a:schemeClr val="accent1"/>
                </a:solidFill>
                <a:latin typeface="Consolas" pitchFamily="49" charset="0"/>
              </a:rPr>
              <a:t>// invariant: </a:t>
            </a:r>
            <a:r>
              <a:rPr lang="en-US" sz="2000" dirty="0" smtClean="0">
                <a:solidFill>
                  <a:schemeClr val="accent1"/>
                </a:solidFill>
                <a:latin typeface="Consolas" pitchFamily="49" charset="0"/>
              </a:rPr>
              <a:t/>
            </a:r>
            <a:br>
              <a:rPr lang="en-US" sz="2000" dirty="0" smtClean="0">
                <a:solidFill>
                  <a:schemeClr val="accent1"/>
                </a:solidFill>
                <a:latin typeface="Consolas" pitchFamily="49" charset="0"/>
              </a:rPr>
            </a:br>
            <a:r>
              <a:rPr lang="en-US" sz="2000" dirty="0" smtClean="0">
                <a:solidFill>
                  <a:schemeClr val="accent1"/>
                </a:solidFill>
                <a:latin typeface="Consolas" pitchFamily="49" charset="0"/>
              </a:rPr>
              <a:t>// data </a:t>
            </a:r>
            <a:r>
              <a:rPr lang="en-US" sz="2000" dirty="0">
                <a:solidFill>
                  <a:schemeClr val="accent1"/>
                </a:solidFill>
                <a:latin typeface="Consolas" pitchFamily="49" charset="0"/>
              </a:rPr>
              <a:t>is in </a:t>
            </a:r>
            <a:r>
              <a:rPr lang="en-US" sz="2000" dirty="0" smtClean="0">
                <a:solidFill>
                  <a:schemeClr val="accent1"/>
                </a:solidFill>
                <a:latin typeface="Consolas" pitchFamily="49" charset="0"/>
              </a:rPr>
              <a:t>A[h … t-1</a:t>
            </a:r>
            <a:r>
              <a:rPr lang="en-US" sz="2000" dirty="0">
                <a:solidFill>
                  <a:schemeClr val="accent1"/>
                </a:solidFill>
                <a:latin typeface="Consolas" pitchFamily="49" charset="0"/>
              </a:rPr>
              <a:t>]</a:t>
            </a:r>
          </a:p>
          <a:p>
            <a:pPr>
              <a:spcBef>
                <a:spcPct val="20000"/>
              </a:spcBef>
              <a:buClr>
                <a:schemeClr val="tx2"/>
              </a:buClr>
              <a:tabLst>
                <a:tab pos="292100" algn="l"/>
              </a:tabLst>
            </a:pPr>
            <a:r>
              <a:rPr lang="en-US" sz="2000" dirty="0" smtClean="0">
                <a:solidFill>
                  <a:srgbClr val="E1E1E1"/>
                </a:solidFill>
                <a:latin typeface="Consolas" pitchFamily="49" charset="0"/>
              </a:rPr>
              <a:t>char A[100];</a:t>
            </a:r>
            <a:endParaRPr lang="en-US" sz="2000" dirty="0">
              <a:solidFill>
                <a:srgbClr val="E1E1E1"/>
              </a:solidFill>
              <a:latin typeface="Consolas" pitchFamily="49" charset="0"/>
            </a:endParaRPr>
          </a:p>
          <a:p>
            <a:pPr>
              <a:spcBef>
                <a:spcPct val="20000"/>
              </a:spcBef>
              <a:buClr>
                <a:schemeClr val="tx2"/>
              </a:buClr>
              <a:tabLst>
                <a:tab pos="292100" algn="l"/>
              </a:tabLst>
            </a:pPr>
            <a:r>
              <a:rPr lang="en-US" sz="2000" dirty="0" err="1">
                <a:solidFill>
                  <a:srgbClr val="E1E1E1"/>
                </a:solidFill>
                <a:latin typeface="Consolas" pitchFamily="49" charset="0"/>
              </a:rPr>
              <a:t>int</a:t>
            </a:r>
            <a:r>
              <a:rPr lang="en-US" sz="2000" dirty="0">
                <a:solidFill>
                  <a:srgbClr val="E1E1E1"/>
                </a:solidFill>
                <a:latin typeface="Consolas" pitchFamily="49" charset="0"/>
              </a:rPr>
              <a:t> </a:t>
            </a:r>
            <a:r>
              <a:rPr lang="en-US" sz="2000" dirty="0" smtClean="0">
                <a:solidFill>
                  <a:srgbClr val="E1E1E1"/>
                </a:solidFill>
                <a:latin typeface="Consolas" pitchFamily="49" charset="0"/>
              </a:rPr>
              <a:t>h = 0, t = 0;</a:t>
            </a:r>
            <a:endParaRPr lang="en-US" sz="2000" dirty="0">
              <a:solidFill>
                <a:srgbClr val="E1E1E1"/>
              </a:solidFill>
              <a:latin typeface="Consolas" pitchFamily="49" charset="0"/>
            </a:endParaRPr>
          </a:p>
          <a:p>
            <a:pPr>
              <a:spcBef>
                <a:spcPct val="20000"/>
              </a:spcBef>
              <a:buClr>
                <a:schemeClr val="tx2"/>
              </a:buClr>
              <a:tabLst>
                <a:tab pos="292100" algn="l"/>
              </a:tabLst>
            </a:pPr>
            <a:endParaRPr lang="en-US" sz="800" dirty="0" smtClean="0">
              <a:solidFill>
                <a:srgbClr val="E1E1E1"/>
              </a:solidFill>
              <a:latin typeface="Consolas" pitchFamily="49" charset="0"/>
            </a:endParaRPr>
          </a:p>
          <a:p>
            <a:pPr>
              <a:spcBef>
                <a:spcPct val="20000"/>
              </a:spcBef>
              <a:buClr>
                <a:schemeClr val="tx2"/>
              </a:buClr>
              <a:tabLst>
                <a:tab pos="292100" algn="l"/>
              </a:tabLst>
            </a:pPr>
            <a:r>
              <a:rPr lang="en-US" sz="2000" dirty="0" smtClean="0">
                <a:solidFill>
                  <a:schemeClr val="accent1"/>
                </a:solidFill>
                <a:latin typeface="Consolas" pitchFamily="49" charset="0"/>
              </a:rPr>
              <a:t>// producer: add to list tail</a:t>
            </a:r>
            <a:endParaRPr lang="en-US" sz="2000" dirty="0" smtClean="0">
              <a:solidFill>
                <a:srgbClr val="E1E1E1"/>
              </a:solidFill>
              <a:latin typeface="Consolas" pitchFamily="49" charset="0"/>
            </a:endParaRPr>
          </a:p>
          <a:p>
            <a:pPr>
              <a:spcBef>
                <a:spcPct val="20000"/>
              </a:spcBef>
              <a:buClr>
                <a:schemeClr val="tx2"/>
              </a:buClr>
              <a:tabLst>
                <a:tab pos="292100" algn="l"/>
              </a:tabLst>
            </a:pPr>
            <a:r>
              <a:rPr lang="en-US" sz="2000" dirty="0" smtClean="0">
                <a:solidFill>
                  <a:srgbClr val="E1E1E1"/>
                </a:solidFill>
                <a:latin typeface="Consolas" pitchFamily="49" charset="0"/>
              </a:rPr>
              <a:t>void </a:t>
            </a:r>
            <a:r>
              <a:rPr lang="en-US" sz="2000" dirty="0">
                <a:solidFill>
                  <a:srgbClr val="E1E1E1"/>
                </a:solidFill>
                <a:latin typeface="Consolas" pitchFamily="49" charset="0"/>
              </a:rPr>
              <a:t>put(char c) </a:t>
            </a:r>
            <a:r>
              <a:rPr lang="en-US" sz="2000" dirty="0" smtClean="0">
                <a:solidFill>
                  <a:srgbClr val="E1E1E1"/>
                </a:solidFill>
                <a:latin typeface="Consolas" pitchFamily="49" charset="0"/>
              </a:rPr>
              <a:t>{</a:t>
            </a:r>
          </a:p>
          <a:p>
            <a:pPr>
              <a:spcBef>
                <a:spcPct val="20000"/>
              </a:spcBef>
              <a:buClr>
                <a:schemeClr val="tx2"/>
              </a:buClr>
              <a:tabLst>
                <a:tab pos="292100" algn="l"/>
              </a:tabLst>
            </a:pPr>
            <a:r>
              <a:rPr lang="en-US" sz="2000" dirty="0">
                <a:solidFill>
                  <a:srgbClr val="E1E1E1"/>
                </a:solidFill>
                <a:latin typeface="Consolas" pitchFamily="49" charset="0"/>
              </a:rPr>
              <a:t>	</a:t>
            </a:r>
            <a:r>
              <a:rPr lang="en-US" sz="2000" dirty="0" smtClean="0">
                <a:solidFill>
                  <a:srgbClr val="E1E1E1"/>
                </a:solidFill>
                <a:latin typeface="Consolas" pitchFamily="49" charset="0"/>
              </a:rPr>
              <a:t>A[t] </a:t>
            </a:r>
            <a:r>
              <a:rPr lang="en-US" sz="2000" dirty="0">
                <a:solidFill>
                  <a:srgbClr val="E1E1E1"/>
                </a:solidFill>
                <a:latin typeface="Consolas" pitchFamily="49" charset="0"/>
              </a:rPr>
              <a:t>= c;</a:t>
            </a:r>
          </a:p>
          <a:p>
            <a:pPr>
              <a:spcBef>
                <a:spcPct val="20000"/>
              </a:spcBef>
              <a:buClr>
                <a:schemeClr val="tx2"/>
              </a:buClr>
              <a:tabLst>
                <a:tab pos="292100" algn="l"/>
              </a:tabLst>
            </a:pPr>
            <a:r>
              <a:rPr lang="en-US" sz="2000" dirty="0">
                <a:solidFill>
                  <a:srgbClr val="E1E1E1"/>
                </a:solidFill>
                <a:latin typeface="Consolas" pitchFamily="49" charset="0"/>
              </a:rPr>
              <a:t>	</a:t>
            </a:r>
            <a:r>
              <a:rPr lang="en-US" sz="2000" dirty="0" smtClean="0">
                <a:solidFill>
                  <a:srgbClr val="E1E1E1"/>
                </a:solidFill>
                <a:latin typeface="Consolas" pitchFamily="49" charset="0"/>
              </a:rPr>
              <a:t>t</a:t>
            </a:r>
            <a:r>
              <a:rPr lang="en-US" sz="2000" dirty="0">
                <a:solidFill>
                  <a:srgbClr val="E1E1E1"/>
                </a:solidFill>
                <a:latin typeface="Consolas" pitchFamily="49" charset="0"/>
              </a:rPr>
              <a:t> </a:t>
            </a:r>
            <a:r>
              <a:rPr lang="en-US" sz="2000" dirty="0" smtClean="0">
                <a:solidFill>
                  <a:srgbClr val="E1E1E1"/>
                </a:solidFill>
                <a:latin typeface="Consolas" pitchFamily="49" charset="0"/>
              </a:rPr>
              <a:t>= (t+1)%n</a:t>
            </a:r>
            <a:r>
              <a:rPr lang="en-US" sz="2000" dirty="0" smtClean="0">
                <a:solidFill>
                  <a:srgbClr val="E1E1E1"/>
                </a:solidFill>
                <a:latin typeface="Consolas" pitchFamily="49" charset="0"/>
              </a:rPr>
              <a:t>;</a:t>
            </a:r>
            <a:endParaRPr lang="en-US" sz="2000" dirty="0">
              <a:solidFill>
                <a:srgbClr val="E1E1E1"/>
              </a:solidFill>
              <a:latin typeface="Consolas" pitchFamily="49" charset="0"/>
            </a:endParaRPr>
          </a:p>
          <a:p>
            <a:pPr>
              <a:spcBef>
                <a:spcPct val="20000"/>
              </a:spcBef>
              <a:buClr>
                <a:schemeClr val="tx2"/>
              </a:buClr>
              <a:tabLst>
                <a:tab pos="292100" algn="l"/>
              </a:tabLst>
            </a:pPr>
            <a:r>
              <a:rPr lang="en-US" sz="2000" dirty="0" smtClean="0">
                <a:solidFill>
                  <a:srgbClr val="E1E1E1"/>
                </a:solidFill>
                <a:latin typeface="Consolas" pitchFamily="49" charset="0"/>
              </a:rPr>
              <a:t>}</a:t>
            </a:r>
            <a:endParaRPr lang="en-US" sz="2000" dirty="0">
              <a:solidFill>
                <a:srgbClr val="E1E1E1"/>
              </a:solidFill>
              <a:latin typeface="Consolas" pitchFamily="49" charset="0"/>
            </a:endParaRPr>
          </a:p>
        </p:txBody>
      </p:sp>
      <p:sp>
        <p:nvSpPr>
          <p:cNvPr id="20" name="Rectangle 19"/>
          <p:cNvSpPr/>
          <p:nvPr>
            <p:custDataLst>
              <p:tags r:id="rId4"/>
            </p:custDataLst>
          </p:nvPr>
        </p:nvSpPr>
        <p:spPr>
          <a:xfrm>
            <a:off x="4419600" y="3098899"/>
            <a:ext cx="4800600" cy="2616101"/>
          </a:xfrm>
          <a:prstGeom prst="rect">
            <a:avLst/>
          </a:prstGeom>
        </p:spPr>
        <p:txBody>
          <a:bodyPr wrap="square">
            <a:spAutoFit/>
          </a:bodyPr>
          <a:lstStyle/>
          <a:p>
            <a:pPr>
              <a:spcBef>
                <a:spcPct val="20000"/>
              </a:spcBef>
              <a:buClr>
                <a:schemeClr val="tx2"/>
              </a:buClr>
              <a:tabLst>
                <a:tab pos="292100" algn="l"/>
              </a:tabLst>
            </a:pPr>
            <a:r>
              <a:rPr lang="en-US" sz="2000" dirty="0" smtClean="0">
                <a:solidFill>
                  <a:schemeClr val="accent1"/>
                </a:solidFill>
                <a:latin typeface="Consolas" pitchFamily="49" charset="0"/>
              </a:rPr>
              <a:t>// consumer: take from list head</a:t>
            </a:r>
          </a:p>
          <a:p>
            <a:pPr>
              <a:spcBef>
                <a:spcPct val="20000"/>
              </a:spcBef>
              <a:buClr>
                <a:schemeClr val="tx2"/>
              </a:buClr>
              <a:tabLst>
                <a:tab pos="292100" algn="l"/>
              </a:tabLst>
            </a:pPr>
            <a:r>
              <a:rPr lang="en-US" sz="2000" dirty="0" smtClean="0">
                <a:solidFill>
                  <a:srgbClr val="E1E1E1"/>
                </a:solidFill>
                <a:latin typeface="Consolas" pitchFamily="49" charset="0"/>
              </a:rPr>
              <a:t>char get() {</a:t>
            </a:r>
          </a:p>
          <a:p>
            <a:pPr>
              <a:spcBef>
                <a:spcPct val="20000"/>
              </a:spcBef>
              <a:buClr>
                <a:schemeClr val="tx2"/>
              </a:buClr>
              <a:tabLst>
                <a:tab pos="292100" algn="l"/>
              </a:tabLst>
            </a:pPr>
            <a:r>
              <a:rPr lang="en-US" sz="2000" dirty="0" smtClean="0">
                <a:solidFill>
                  <a:srgbClr val="E1E1E1"/>
                </a:solidFill>
                <a:latin typeface="Consolas" pitchFamily="49" charset="0"/>
              </a:rPr>
              <a:t>	while (h == t) { };</a:t>
            </a:r>
          </a:p>
          <a:p>
            <a:pPr>
              <a:spcBef>
                <a:spcPct val="20000"/>
              </a:spcBef>
              <a:buClr>
                <a:schemeClr val="tx2"/>
              </a:buClr>
              <a:tabLst>
                <a:tab pos="292100" algn="l"/>
              </a:tabLst>
            </a:pPr>
            <a:r>
              <a:rPr lang="en-US" sz="2000" dirty="0" smtClean="0">
                <a:solidFill>
                  <a:srgbClr val="E1E1E1"/>
                </a:solidFill>
                <a:latin typeface="Consolas" pitchFamily="49" charset="0"/>
              </a:rPr>
              <a:t>	char c = A[h];</a:t>
            </a:r>
          </a:p>
          <a:p>
            <a:pPr>
              <a:spcBef>
                <a:spcPct val="20000"/>
              </a:spcBef>
              <a:buClr>
                <a:schemeClr val="tx2"/>
              </a:buClr>
              <a:tabLst>
                <a:tab pos="292100" algn="l"/>
              </a:tabLst>
            </a:pPr>
            <a:r>
              <a:rPr lang="en-US" sz="2000" dirty="0" smtClean="0">
                <a:solidFill>
                  <a:srgbClr val="E1E1E1"/>
                </a:solidFill>
                <a:latin typeface="Consolas" pitchFamily="49" charset="0"/>
              </a:rPr>
              <a:t>	</a:t>
            </a:r>
            <a:r>
              <a:rPr lang="en-US" sz="2000" dirty="0" smtClean="0">
                <a:solidFill>
                  <a:srgbClr val="E1E1E1"/>
                </a:solidFill>
                <a:latin typeface="Consolas" pitchFamily="49" charset="0"/>
              </a:rPr>
              <a:t>h</a:t>
            </a:r>
            <a:r>
              <a:rPr lang="en-US" sz="2000" dirty="0">
                <a:solidFill>
                  <a:srgbClr val="E1E1E1"/>
                </a:solidFill>
                <a:latin typeface="Consolas" pitchFamily="49" charset="0"/>
              </a:rPr>
              <a:t> </a:t>
            </a:r>
            <a:r>
              <a:rPr lang="en-US" sz="2000" dirty="0" smtClean="0">
                <a:solidFill>
                  <a:srgbClr val="E1E1E1"/>
                </a:solidFill>
                <a:latin typeface="Consolas" pitchFamily="49" charset="0"/>
              </a:rPr>
              <a:t>= (h+1)%n</a:t>
            </a:r>
            <a:r>
              <a:rPr lang="en-US" sz="2000" dirty="0" smtClean="0">
                <a:solidFill>
                  <a:srgbClr val="E1E1E1"/>
                </a:solidFill>
                <a:latin typeface="Consolas" pitchFamily="49" charset="0"/>
              </a:rPr>
              <a:t>;</a:t>
            </a:r>
            <a:endParaRPr lang="en-US" sz="2000" dirty="0" smtClean="0">
              <a:solidFill>
                <a:srgbClr val="E1E1E1"/>
              </a:solidFill>
              <a:latin typeface="Consolas" pitchFamily="49" charset="0"/>
            </a:endParaRPr>
          </a:p>
          <a:p>
            <a:pPr>
              <a:spcBef>
                <a:spcPct val="20000"/>
              </a:spcBef>
              <a:buClr>
                <a:schemeClr val="tx2"/>
              </a:buClr>
              <a:tabLst>
                <a:tab pos="292100" algn="l"/>
              </a:tabLst>
            </a:pPr>
            <a:r>
              <a:rPr lang="en-US" sz="2000" dirty="0" smtClean="0">
                <a:solidFill>
                  <a:srgbClr val="E1E1E1"/>
                </a:solidFill>
                <a:latin typeface="Consolas" pitchFamily="49" charset="0"/>
              </a:rPr>
              <a:t>	return c;</a:t>
            </a:r>
          </a:p>
          <a:p>
            <a:pPr>
              <a:spcBef>
                <a:spcPct val="20000"/>
              </a:spcBef>
              <a:buClr>
                <a:schemeClr val="tx2"/>
              </a:buClr>
              <a:tabLst>
                <a:tab pos="292100" algn="l"/>
              </a:tabLst>
            </a:pPr>
            <a:r>
              <a:rPr lang="en-US" sz="2000" dirty="0" smtClean="0">
                <a:solidFill>
                  <a:srgbClr val="E1E1E1"/>
                </a:solidFill>
                <a:latin typeface="Consolas" pitchFamily="49" charset="0"/>
              </a:rPr>
              <a:t>}</a:t>
            </a:r>
            <a:endParaRPr lang="en-US" sz="2000" dirty="0">
              <a:solidFill>
                <a:srgbClr val="E1E1E1"/>
              </a:solidFill>
              <a:latin typeface="Consolas" pitchFamily="49" charset="0"/>
            </a:endParaRPr>
          </a:p>
        </p:txBody>
      </p:sp>
      <p:grpSp>
        <p:nvGrpSpPr>
          <p:cNvPr id="2" name="Group 1"/>
          <p:cNvGrpSpPr/>
          <p:nvPr/>
        </p:nvGrpSpPr>
        <p:grpSpPr>
          <a:xfrm>
            <a:off x="3698822" y="2069068"/>
            <a:ext cx="2854378" cy="987425"/>
            <a:chOff x="2119667" y="2069068"/>
            <a:chExt cx="2854378" cy="987425"/>
          </a:xfrm>
        </p:grpSpPr>
        <p:sp>
          <p:nvSpPr>
            <p:cNvPr id="11" name="Rectangle 4"/>
            <p:cNvSpPr>
              <a:spLocks noChangeArrowheads="1"/>
            </p:cNvSpPr>
            <p:nvPr/>
          </p:nvSpPr>
          <p:spPr bwMode="auto">
            <a:xfrm>
              <a:off x="2119667" y="2650093"/>
              <a:ext cx="406400" cy="406400"/>
            </a:xfrm>
            <a:prstGeom prst="rect">
              <a:avLst/>
            </a:prstGeom>
            <a:solidFill>
              <a:srgbClr val="000000"/>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2" name="Rectangle 5"/>
            <p:cNvSpPr>
              <a:spLocks noChangeArrowheads="1"/>
            </p:cNvSpPr>
            <p:nvPr/>
          </p:nvSpPr>
          <p:spPr bwMode="auto">
            <a:xfrm>
              <a:off x="2526067" y="2650093"/>
              <a:ext cx="406400" cy="406400"/>
            </a:xfrm>
            <a:prstGeom prst="rect">
              <a:avLst/>
            </a:prstGeom>
            <a:solidFill>
              <a:srgbClr val="000000"/>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3" name="Rectangle 6"/>
            <p:cNvSpPr>
              <a:spLocks noChangeArrowheads="1"/>
            </p:cNvSpPr>
            <p:nvPr/>
          </p:nvSpPr>
          <p:spPr bwMode="auto">
            <a:xfrm>
              <a:off x="2932467" y="2650093"/>
              <a:ext cx="406400" cy="406400"/>
            </a:xfrm>
            <a:prstGeom prst="rect">
              <a:avLst/>
            </a:prstGeom>
            <a:no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dirty="0">
                <a:solidFill>
                  <a:schemeClr val="bg1"/>
                </a:solidFill>
                <a:latin typeface="Comic Sans MS" pitchFamily="-112" charset="0"/>
              </a:endParaRPr>
            </a:p>
          </p:txBody>
        </p:sp>
        <p:sp>
          <p:nvSpPr>
            <p:cNvPr id="14" name="Rectangle 7"/>
            <p:cNvSpPr>
              <a:spLocks noChangeArrowheads="1"/>
            </p:cNvSpPr>
            <p:nvPr/>
          </p:nvSpPr>
          <p:spPr bwMode="auto">
            <a:xfrm>
              <a:off x="3338867" y="2650093"/>
              <a:ext cx="406400" cy="406400"/>
            </a:xfrm>
            <a:prstGeom prst="rect">
              <a:avLst/>
            </a:prstGeom>
            <a:solidFill>
              <a:srgbClr val="4519E7"/>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solidFill>
                    <a:schemeClr val="bg1"/>
                  </a:solidFill>
                  <a:latin typeface="Comic Sans MS" pitchFamily="-112" charset="0"/>
                </a:rPr>
                <a:t>2</a:t>
              </a:r>
            </a:p>
          </p:txBody>
        </p:sp>
        <p:sp>
          <p:nvSpPr>
            <p:cNvPr id="15" name="Rectangle 8"/>
            <p:cNvSpPr>
              <a:spLocks noChangeArrowheads="1"/>
            </p:cNvSpPr>
            <p:nvPr/>
          </p:nvSpPr>
          <p:spPr bwMode="auto">
            <a:xfrm>
              <a:off x="3745267" y="2650093"/>
              <a:ext cx="406400" cy="406400"/>
            </a:xfrm>
            <a:prstGeom prst="rect">
              <a:avLst/>
            </a:prstGeom>
            <a:solidFill>
              <a:srgbClr val="4519E7"/>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a:solidFill>
                    <a:schemeClr val="bg1"/>
                  </a:solidFill>
                  <a:latin typeface="Comic Sans MS" pitchFamily="-112" charset="0"/>
                </a:rPr>
                <a:t>3</a:t>
              </a:r>
            </a:p>
          </p:txBody>
        </p:sp>
        <p:sp>
          <p:nvSpPr>
            <p:cNvPr id="16" name="Rectangle 9"/>
            <p:cNvSpPr>
              <a:spLocks noChangeArrowheads="1"/>
            </p:cNvSpPr>
            <p:nvPr/>
          </p:nvSpPr>
          <p:spPr bwMode="auto">
            <a:xfrm>
              <a:off x="4151667" y="2650093"/>
              <a:ext cx="406400" cy="406400"/>
            </a:xfrm>
            <a:prstGeom prst="rect">
              <a:avLst/>
            </a:prstGeom>
            <a:solidFill>
              <a:srgbClr val="0070C0"/>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dirty="0" smtClean="0">
                  <a:solidFill>
                    <a:schemeClr val="bg1"/>
                  </a:solidFill>
                  <a:latin typeface="Comic Sans MS" pitchFamily="66" charset="0"/>
                </a:rPr>
                <a:t>4</a:t>
              </a:r>
              <a:endParaRPr lang="en-US" dirty="0">
                <a:solidFill>
                  <a:schemeClr val="bg1"/>
                </a:solidFill>
                <a:latin typeface="Comic Sans MS" pitchFamily="66" charset="0"/>
              </a:endParaRPr>
            </a:p>
          </p:txBody>
        </p:sp>
        <p:sp>
          <p:nvSpPr>
            <p:cNvPr id="17" name="Text Box 10"/>
            <p:cNvSpPr txBox="1">
              <a:spLocks noChangeArrowheads="1"/>
            </p:cNvSpPr>
            <p:nvPr/>
          </p:nvSpPr>
          <p:spPr bwMode="auto">
            <a:xfrm>
              <a:off x="3284215" y="2069068"/>
              <a:ext cx="699230" cy="369332"/>
            </a:xfrm>
            <a:prstGeom prst="rect">
              <a:avLst/>
            </a:prstGeom>
            <a:noFill/>
            <a:ln w="12700">
              <a:solidFill>
                <a:schemeClr val="tx2"/>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bg1"/>
                  </a:solidFill>
                  <a:latin typeface="Comic Sans MS" pitchFamily="-112" charset="0"/>
                </a:rPr>
                <a:t>head</a:t>
              </a:r>
              <a:endParaRPr lang="en-US" dirty="0">
                <a:solidFill>
                  <a:schemeClr val="bg1"/>
                </a:solidFill>
                <a:latin typeface="Comic Sans MS" pitchFamily="-112" charset="0"/>
              </a:endParaRPr>
            </a:p>
          </p:txBody>
        </p:sp>
        <p:sp>
          <p:nvSpPr>
            <p:cNvPr id="18" name="Line 11"/>
            <p:cNvSpPr>
              <a:spLocks noChangeShapeType="1"/>
            </p:cNvSpPr>
            <p:nvPr/>
          </p:nvSpPr>
          <p:spPr bwMode="auto">
            <a:xfrm flipH="1">
              <a:off x="3587782" y="2349261"/>
              <a:ext cx="12700" cy="300832"/>
            </a:xfrm>
            <a:prstGeom prst="line">
              <a:avLst/>
            </a:prstGeom>
            <a:noFill/>
            <a:ln w="12700">
              <a:solidFill>
                <a:schemeClr val="accent1"/>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9" name="Text Box 12"/>
            <p:cNvSpPr txBox="1">
              <a:spLocks noChangeArrowheads="1"/>
            </p:cNvSpPr>
            <p:nvPr/>
          </p:nvSpPr>
          <p:spPr bwMode="auto">
            <a:xfrm>
              <a:off x="4435115" y="2145268"/>
              <a:ext cx="538930" cy="369332"/>
            </a:xfrm>
            <a:prstGeom prst="rect">
              <a:avLst/>
            </a:prstGeom>
            <a:noFill/>
            <a:ln w="12700">
              <a:solidFill>
                <a:schemeClr val="tx2"/>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bg1"/>
                  </a:solidFill>
                  <a:latin typeface="Comic Sans MS" pitchFamily="-112" charset="0"/>
                </a:rPr>
                <a:t>tail</a:t>
              </a:r>
              <a:endParaRPr lang="en-US" dirty="0">
                <a:solidFill>
                  <a:schemeClr val="bg1"/>
                </a:solidFill>
                <a:latin typeface="Comic Sans MS" pitchFamily="-112" charset="0"/>
              </a:endParaRPr>
            </a:p>
          </p:txBody>
        </p:sp>
        <p:sp>
          <p:nvSpPr>
            <p:cNvPr id="21" name="Line 13"/>
            <p:cNvSpPr>
              <a:spLocks noChangeShapeType="1"/>
            </p:cNvSpPr>
            <p:nvPr/>
          </p:nvSpPr>
          <p:spPr bwMode="auto">
            <a:xfrm>
              <a:off x="4756145" y="2438400"/>
              <a:ext cx="0" cy="211693"/>
            </a:xfrm>
            <a:prstGeom prst="line">
              <a:avLst/>
            </a:prstGeom>
            <a:noFill/>
            <a:ln w="12700">
              <a:solidFill>
                <a:schemeClr val="accent1"/>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22" name="Rectangle 14"/>
            <p:cNvSpPr>
              <a:spLocks noChangeArrowheads="1"/>
            </p:cNvSpPr>
            <p:nvPr/>
          </p:nvSpPr>
          <p:spPr bwMode="auto">
            <a:xfrm>
              <a:off x="4558067" y="2650093"/>
              <a:ext cx="406400" cy="406400"/>
            </a:xfrm>
            <a:prstGeom prst="rect">
              <a:avLst/>
            </a:prstGeom>
            <a:solidFill>
              <a:srgbClr val="000000"/>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grpSp>
      <p:sp>
        <p:nvSpPr>
          <p:cNvPr id="3" name="Rounded Rectangle 2"/>
          <p:cNvSpPr/>
          <p:nvPr/>
        </p:nvSpPr>
        <p:spPr>
          <a:xfrm>
            <a:off x="1905000" y="685800"/>
            <a:ext cx="1997022" cy="5334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p:cNvSpPr/>
          <p:nvPr/>
        </p:nvSpPr>
        <p:spPr>
          <a:xfrm>
            <a:off x="381000" y="4221540"/>
            <a:ext cx="1981200" cy="3810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a:off x="4724400" y="3840540"/>
            <a:ext cx="2895600" cy="3810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a:off x="4724400" y="4526340"/>
            <a:ext cx="1828800" cy="3810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28600" y="5288340"/>
            <a:ext cx="8470780" cy="1569660"/>
          </a:xfrm>
          <a:prstGeom prst="rect">
            <a:avLst/>
          </a:prstGeom>
          <a:noFill/>
        </p:spPr>
        <p:txBody>
          <a:bodyPr wrap="none" rtlCol="0">
            <a:spAutoFit/>
          </a:bodyPr>
          <a:lstStyle/>
          <a:p>
            <a:r>
              <a:rPr lang="en-US" sz="2400" dirty="0" smtClean="0">
                <a:solidFill>
                  <a:schemeClr val="accent1"/>
                </a:solidFill>
              </a:rPr>
              <a:t>Error: could miss an update to </a:t>
            </a:r>
            <a:r>
              <a:rPr lang="en-US" sz="2400" b="1" i="1" dirty="0" smtClean="0">
                <a:solidFill>
                  <a:schemeClr val="accent1"/>
                </a:solidFill>
              </a:rPr>
              <a:t>t</a:t>
            </a:r>
            <a:r>
              <a:rPr lang="en-US" sz="2400" dirty="0" smtClean="0">
                <a:solidFill>
                  <a:schemeClr val="accent1"/>
                </a:solidFill>
              </a:rPr>
              <a:t> or </a:t>
            </a:r>
            <a:r>
              <a:rPr lang="en-US" sz="2400" b="1" i="1" dirty="0" smtClean="0">
                <a:solidFill>
                  <a:schemeClr val="accent1"/>
                </a:solidFill>
              </a:rPr>
              <a:t>h</a:t>
            </a:r>
            <a:r>
              <a:rPr lang="en-US" sz="2400" dirty="0" smtClean="0">
                <a:solidFill>
                  <a:schemeClr val="accent1"/>
                </a:solidFill>
              </a:rPr>
              <a:t> due to lack of synchronization</a:t>
            </a:r>
          </a:p>
          <a:p>
            <a:r>
              <a:rPr lang="en-US" sz="2400" dirty="0" smtClean="0">
                <a:solidFill>
                  <a:schemeClr val="accent1"/>
                </a:solidFill>
              </a:rPr>
              <a:t>Current implementation will </a:t>
            </a:r>
            <a:r>
              <a:rPr lang="en-US" sz="2400" b="1" dirty="0" smtClean="0">
                <a:solidFill>
                  <a:schemeClr val="accent1"/>
                </a:solidFill>
              </a:rPr>
              <a:t>break invariant: </a:t>
            </a:r>
          </a:p>
          <a:p>
            <a:r>
              <a:rPr lang="en-US" sz="2400" dirty="0" smtClean="0">
                <a:solidFill>
                  <a:schemeClr val="accent1"/>
                </a:solidFill>
              </a:rPr>
              <a:t>    only produce if not full and only consume if not empty</a:t>
            </a:r>
          </a:p>
          <a:p>
            <a:r>
              <a:rPr lang="en-US" sz="2400" i="1" dirty="0" smtClean="0">
                <a:solidFill>
                  <a:schemeClr val="accent1"/>
                </a:solidFill>
              </a:rPr>
              <a:t>Nee</a:t>
            </a:r>
            <a:r>
              <a:rPr lang="en-US" sz="2400" b="1" i="1" dirty="0" smtClean="0">
                <a:solidFill>
                  <a:schemeClr val="accent1"/>
                </a:solidFill>
              </a:rPr>
              <a:t>d to synchronize access to shared data</a:t>
            </a:r>
            <a:endParaRPr lang="en-US" sz="2400" b="1" i="1" dirty="0">
              <a:solidFill>
                <a:schemeClr val="accent1"/>
              </a:solidFill>
            </a:endParaRPr>
          </a:p>
        </p:txBody>
      </p:sp>
      <p:cxnSp>
        <p:nvCxnSpPr>
          <p:cNvPr id="9" name="Straight Arrow Connector 8"/>
          <p:cNvCxnSpPr/>
          <p:nvPr/>
        </p:nvCxnSpPr>
        <p:spPr>
          <a:xfrm flipH="1" flipV="1">
            <a:off x="2362200" y="4602540"/>
            <a:ext cx="990600" cy="838200"/>
          </a:xfrm>
          <a:prstGeom prst="straightConnector1">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24" idx="1"/>
          </p:cNvCxnSpPr>
          <p:nvPr/>
        </p:nvCxnSpPr>
        <p:spPr>
          <a:xfrm flipV="1">
            <a:off x="3352800" y="4716840"/>
            <a:ext cx="1371600" cy="723900"/>
          </a:xfrm>
          <a:prstGeom prst="straightConnector1">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23" idx="1"/>
          </p:cNvCxnSpPr>
          <p:nvPr/>
        </p:nvCxnSpPr>
        <p:spPr>
          <a:xfrm flipV="1">
            <a:off x="3352800" y="4031040"/>
            <a:ext cx="1371600" cy="1409700"/>
          </a:xfrm>
          <a:prstGeom prst="straightConnector1">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5582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3" grpId="0" animBg="1"/>
      <p:bldP spid="24" grpId="0" animBg="1"/>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082" name="Rectangle 2"/>
          <p:cNvSpPr>
            <a:spLocks noGrp="1" noChangeArrowheads="1"/>
          </p:cNvSpPr>
          <p:nvPr>
            <p:ph type="title"/>
            <p:custDataLst>
              <p:tags r:id="rId1"/>
            </p:custDataLst>
          </p:nvPr>
        </p:nvSpPr>
        <p:spPr/>
        <p:txBody>
          <a:bodyPr>
            <a:normAutofit fontScale="90000"/>
          </a:bodyPr>
          <a:lstStyle/>
          <a:p>
            <a:r>
              <a:rPr lang="en-US" dirty="0" smtClean="0"/>
              <a:t>Attempt#2: Protecting </a:t>
            </a:r>
            <a:r>
              <a:rPr lang="en-US" dirty="0" smtClean="0"/>
              <a:t>an invariant</a:t>
            </a:r>
            <a:endParaRPr lang="en-US" dirty="0"/>
          </a:p>
        </p:txBody>
      </p:sp>
      <p:sp>
        <p:nvSpPr>
          <p:cNvPr id="5294083" name="Rectangle 3"/>
          <p:cNvSpPr>
            <a:spLocks noChangeArrowheads="1"/>
          </p:cNvSpPr>
          <p:nvPr>
            <p:custDataLst>
              <p:tags r:id="rId2"/>
            </p:custDataLst>
          </p:nvPr>
        </p:nvSpPr>
        <p:spPr bwMode="auto">
          <a:xfrm>
            <a:off x="661988" y="5622925"/>
            <a:ext cx="8126412" cy="930275"/>
          </a:xfrm>
          <a:prstGeom prst="rect">
            <a:avLst/>
          </a:prstGeom>
          <a:noFill/>
          <a:ln w="12700">
            <a:noFill/>
            <a:miter lim="800000"/>
            <a:headEnd type="none" w="sm" len="sm"/>
            <a:tailEnd type="none" w="lg" len="lg"/>
          </a:ln>
          <a:effectLst/>
        </p:spPr>
        <p:txBody>
          <a:bodyPr>
            <a:noAutofit/>
          </a:bodyPr>
          <a:lstStyle/>
          <a:p>
            <a:pPr>
              <a:spcBef>
                <a:spcPct val="20000"/>
              </a:spcBef>
              <a:buClr>
                <a:schemeClr val="tx2"/>
              </a:buClr>
              <a:tabLst>
                <a:tab pos="292100" algn="l"/>
              </a:tabLst>
            </a:pPr>
            <a:r>
              <a:rPr lang="en-US" sz="2800" dirty="0" smtClean="0">
                <a:solidFill>
                  <a:schemeClr val="accent1"/>
                </a:solidFill>
                <a:latin typeface="Calibri"/>
              </a:rPr>
              <a:t>Rule </a:t>
            </a:r>
            <a:r>
              <a:rPr lang="en-US" sz="2800" dirty="0">
                <a:solidFill>
                  <a:schemeClr val="accent1"/>
                </a:solidFill>
                <a:latin typeface="Calibri"/>
              </a:rPr>
              <a:t>of thumb: all </a:t>
            </a:r>
            <a:r>
              <a:rPr lang="en-US" sz="2800" dirty="0" smtClean="0">
                <a:solidFill>
                  <a:schemeClr val="accent1"/>
                </a:solidFill>
                <a:latin typeface="Calibri"/>
              </a:rPr>
              <a:t>access and updates </a:t>
            </a:r>
            <a:r>
              <a:rPr lang="en-US" sz="2800" dirty="0">
                <a:solidFill>
                  <a:schemeClr val="accent1"/>
                </a:solidFill>
                <a:latin typeface="Calibri"/>
              </a:rPr>
              <a:t>that can </a:t>
            </a:r>
            <a:r>
              <a:rPr lang="en-US" sz="2800" dirty="0" smtClean="0">
                <a:solidFill>
                  <a:schemeClr val="accent1"/>
                </a:solidFill>
                <a:latin typeface="Calibri"/>
              </a:rPr>
              <a:t>affect</a:t>
            </a:r>
            <a:br>
              <a:rPr lang="en-US" sz="2800" dirty="0" smtClean="0">
                <a:solidFill>
                  <a:schemeClr val="accent1"/>
                </a:solidFill>
                <a:latin typeface="Calibri"/>
              </a:rPr>
            </a:br>
            <a:r>
              <a:rPr lang="en-US" sz="2800" dirty="0" smtClean="0">
                <a:solidFill>
                  <a:schemeClr val="accent1"/>
                </a:solidFill>
                <a:latin typeface="Calibri"/>
              </a:rPr>
              <a:t>	invariant </a:t>
            </a:r>
            <a:r>
              <a:rPr lang="en-US" sz="2800" dirty="0">
                <a:solidFill>
                  <a:schemeClr val="accent1"/>
                </a:solidFill>
                <a:latin typeface="Calibri"/>
              </a:rPr>
              <a:t>become critical sections</a:t>
            </a:r>
            <a:endParaRPr lang="en-US" sz="2000" dirty="0">
              <a:solidFill>
                <a:schemeClr val="accent1"/>
              </a:solidFill>
              <a:latin typeface="Calibri"/>
            </a:endParaRPr>
          </a:p>
        </p:txBody>
      </p:sp>
      <p:sp>
        <p:nvSpPr>
          <p:cNvPr id="6" name="Rectangle 11"/>
          <p:cNvSpPr>
            <a:spLocks noChangeArrowheads="1"/>
          </p:cNvSpPr>
          <p:nvPr>
            <p:custDataLst>
              <p:tags r:id="rId3"/>
            </p:custDataLst>
          </p:nvPr>
        </p:nvSpPr>
        <p:spPr bwMode="auto">
          <a:xfrm>
            <a:off x="228600" y="555625"/>
            <a:ext cx="4343400" cy="5387975"/>
          </a:xfrm>
          <a:prstGeom prst="rect">
            <a:avLst/>
          </a:prstGeom>
          <a:noFill/>
          <a:ln w="12700">
            <a:noFill/>
            <a:miter lim="800000"/>
            <a:headEnd type="none" w="sm" len="sm"/>
            <a:tailEnd type="none" w="lg" len="lg"/>
          </a:ln>
          <a:effectLst/>
        </p:spPr>
        <p:txBody>
          <a:bodyPr wrap="none">
            <a:noAutofit/>
          </a:bodyPr>
          <a:lstStyle/>
          <a:p>
            <a:pPr>
              <a:spcBef>
                <a:spcPct val="20000"/>
              </a:spcBef>
              <a:buClr>
                <a:schemeClr val="tx2"/>
              </a:buClr>
              <a:tabLst>
                <a:tab pos="292100" algn="l"/>
              </a:tabLst>
            </a:pPr>
            <a:r>
              <a:rPr lang="en-US" sz="2000" dirty="0">
                <a:solidFill>
                  <a:schemeClr val="bg1"/>
                </a:solidFill>
                <a:latin typeface="Consolas" pitchFamily="49" charset="0"/>
              </a:rPr>
              <a:t>// </a:t>
            </a:r>
            <a:r>
              <a:rPr lang="en-US" sz="2000" dirty="0" smtClean="0">
                <a:solidFill>
                  <a:schemeClr val="bg1"/>
                </a:solidFill>
                <a:latin typeface="Consolas" pitchFamily="49" charset="0"/>
              </a:rPr>
              <a:t>invariant: </a:t>
            </a:r>
            <a:r>
              <a:rPr lang="en-US" sz="2000" dirty="0" smtClean="0">
                <a:solidFill>
                  <a:schemeClr val="accent1"/>
                </a:solidFill>
                <a:latin typeface="Consolas" pitchFamily="49" charset="0"/>
              </a:rPr>
              <a:t>(protected by </a:t>
            </a:r>
            <a:r>
              <a:rPr lang="en-US" sz="2000" dirty="0" err="1" smtClean="0">
                <a:solidFill>
                  <a:schemeClr val="accent1"/>
                </a:solidFill>
                <a:latin typeface="Consolas" pitchFamily="49" charset="0"/>
              </a:rPr>
              <a:t>mutex</a:t>
            </a:r>
            <a:r>
              <a:rPr lang="en-US" sz="2000" dirty="0" smtClean="0">
                <a:solidFill>
                  <a:schemeClr val="accent1"/>
                </a:solidFill>
                <a:latin typeface="Consolas" pitchFamily="49" charset="0"/>
              </a:rPr>
              <a:t> </a:t>
            </a:r>
            <a:r>
              <a:rPr lang="en-US" sz="2000" b="1" i="1" dirty="0" smtClean="0">
                <a:solidFill>
                  <a:schemeClr val="accent1"/>
                </a:solidFill>
                <a:latin typeface="Consolas" pitchFamily="49" charset="0"/>
              </a:rPr>
              <a:t>m</a:t>
            </a:r>
            <a:r>
              <a:rPr lang="en-US" sz="2000" dirty="0" smtClean="0">
                <a:solidFill>
                  <a:schemeClr val="accent1"/>
                </a:solidFill>
                <a:latin typeface="Consolas" pitchFamily="49" charset="0"/>
              </a:rPr>
              <a:t>)</a:t>
            </a:r>
            <a:r>
              <a:rPr lang="en-US" sz="2000" dirty="0" smtClean="0">
                <a:solidFill>
                  <a:schemeClr val="bg1"/>
                </a:solidFill>
                <a:latin typeface="Consolas" pitchFamily="49" charset="0"/>
              </a:rPr>
              <a:t/>
            </a:r>
            <a:br>
              <a:rPr lang="en-US" sz="2000" dirty="0" smtClean="0">
                <a:solidFill>
                  <a:schemeClr val="bg1"/>
                </a:solidFill>
                <a:latin typeface="Consolas" pitchFamily="49" charset="0"/>
              </a:rPr>
            </a:br>
            <a:r>
              <a:rPr lang="en-US" sz="2000" dirty="0" smtClean="0">
                <a:solidFill>
                  <a:schemeClr val="bg1"/>
                </a:solidFill>
                <a:latin typeface="Consolas" pitchFamily="49" charset="0"/>
              </a:rPr>
              <a:t>// data </a:t>
            </a:r>
            <a:r>
              <a:rPr lang="en-US" sz="2000" dirty="0">
                <a:solidFill>
                  <a:schemeClr val="bg1"/>
                </a:solidFill>
                <a:latin typeface="Consolas" pitchFamily="49" charset="0"/>
              </a:rPr>
              <a:t>is in </a:t>
            </a:r>
            <a:r>
              <a:rPr lang="en-US" sz="2000" dirty="0" smtClean="0">
                <a:solidFill>
                  <a:schemeClr val="bg1"/>
                </a:solidFill>
                <a:latin typeface="Consolas" pitchFamily="49" charset="0"/>
              </a:rPr>
              <a:t>A[h … t-1</a:t>
            </a:r>
            <a:r>
              <a:rPr lang="en-US" sz="2000" dirty="0">
                <a:solidFill>
                  <a:schemeClr val="bg1"/>
                </a:solidFill>
                <a:latin typeface="Consolas" pitchFamily="49" charset="0"/>
              </a:rPr>
              <a:t>]</a:t>
            </a:r>
          </a:p>
          <a:p>
            <a:pPr>
              <a:spcBef>
                <a:spcPct val="20000"/>
              </a:spcBef>
              <a:buClr>
                <a:schemeClr val="tx2"/>
              </a:buClr>
              <a:tabLst>
                <a:tab pos="292100" algn="l"/>
              </a:tabLst>
            </a:pPr>
            <a:r>
              <a:rPr lang="en-US" sz="2000" dirty="0" err="1" smtClean="0">
                <a:solidFill>
                  <a:schemeClr val="accent1"/>
                </a:solidFill>
                <a:latin typeface="Consolas" pitchFamily="49" charset="0"/>
              </a:rPr>
              <a:t>pthread_mutex_t</a:t>
            </a:r>
            <a:r>
              <a:rPr lang="en-US" sz="2000" dirty="0" smtClean="0">
                <a:solidFill>
                  <a:schemeClr val="accent1"/>
                </a:solidFill>
                <a:latin typeface="Consolas" pitchFamily="49" charset="0"/>
              </a:rPr>
              <a:t> *m = </a:t>
            </a:r>
            <a:r>
              <a:rPr lang="en-US" sz="2000" dirty="0" err="1" smtClean="0">
                <a:solidFill>
                  <a:schemeClr val="accent1"/>
                </a:solidFill>
                <a:latin typeface="Consolas" pitchFamily="49" charset="0"/>
              </a:rPr>
              <a:t>pthread_mutex_create</a:t>
            </a:r>
            <a:r>
              <a:rPr lang="en-US" sz="2000" dirty="0" smtClean="0">
                <a:solidFill>
                  <a:schemeClr val="accent1"/>
                </a:solidFill>
                <a:latin typeface="Consolas" pitchFamily="49" charset="0"/>
              </a:rPr>
              <a:t>();</a:t>
            </a:r>
          </a:p>
          <a:p>
            <a:pPr>
              <a:spcBef>
                <a:spcPct val="20000"/>
              </a:spcBef>
              <a:buClr>
                <a:schemeClr val="tx2"/>
              </a:buClr>
              <a:tabLst>
                <a:tab pos="292100" algn="l"/>
              </a:tabLst>
            </a:pPr>
            <a:r>
              <a:rPr lang="en-US" sz="2000" dirty="0" smtClean="0">
                <a:solidFill>
                  <a:schemeClr val="bg1"/>
                </a:solidFill>
                <a:latin typeface="Consolas" pitchFamily="49" charset="0"/>
              </a:rPr>
              <a:t>char A[100];</a:t>
            </a:r>
            <a:endParaRPr lang="en-US" sz="2000" dirty="0">
              <a:solidFill>
                <a:schemeClr val="bg1"/>
              </a:solidFill>
              <a:latin typeface="Consolas" pitchFamily="49" charset="0"/>
            </a:endParaRPr>
          </a:p>
          <a:p>
            <a:pPr>
              <a:spcBef>
                <a:spcPct val="20000"/>
              </a:spcBef>
              <a:buClr>
                <a:schemeClr val="tx2"/>
              </a:buClr>
              <a:tabLst>
                <a:tab pos="292100" algn="l"/>
              </a:tabLst>
            </a:pPr>
            <a:r>
              <a:rPr lang="en-US" sz="2000" dirty="0" err="1">
                <a:solidFill>
                  <a:schemeClr val="bg1"/>
                </a:solidFill>
                <a:latin typeface="Consolas" pitchFamily="49" charset="0"/>
              </a:rPr>
              <a:t>int</a:t>
            </a:r>
            <a:r>
              <a:rPr lang="en-US" sz="2000" dirty="0">
                <a:solidFill>
                  <a:schemeClr val="bg1"/>
                </a:solidFill>
                <a:latin typeface="Consolas" pitchFamily="49" charset="0"/>
              </a:rPr>
              <a:t> </a:t>
            </a:r>
            <a:r>
              <a:rPr lang="en-US" sz="2000" dirty="0" smtClean="0">
                <a:solidFill>
                  <a:schemeClr val="bg1"/>
                </a:solidFill>
                <a:latin typeface="Consolas" pitchFamily="49" charset="0"/>
              </a:rPr>
              <a:t>h = 0, t = 0;</a:t>
            </a:r>
          </a:p>
          <a:p>
            <a:pPr>
              <a:spcBef>
                <a:spcPct val="20000"/>
              </a:spcBef>
              <a:buClr>
                <a:schemeClr val="tx2"/>
              </a:buClr>
              <a:tabLst>
                <a:tab pos="292100" algn="l"/>
              </a:tabLst>
            </a:pPr>
            <a:endParaRPr lang="en-US" sz="2000" dirty="0" smtClean="0">
              <a:solidFill>
                <a:schemeClr val="bg1"/>
              </a:solidFill>
              <a:latin typeface="Consolas" pitchFamily="49" charset="0"/>
            </a:endParaRPr>
          </a:p>
          <a:p>
            <a:pPr>
              <a:spcBef>
                <a:spcPct val="20000"/>
              </a:spcBef>
              <a:buClr>
                <a:schemeClr val="tx2"/>
              </a:buClr>
              <a:tabLst>
                <a:tab pos="292100" algn="l"/>
              </a:tabLst>
            </a:pPr>
            <a:r>
              <a:rPr lang="en-US" sz="2000" dirty="0" smtClean="0">
                <a:solidFill>
                  <a:schemeClr val="bg1"/>
                </a:solidFill>
                <a:latin typeface="Consolas" pitchFamily="49" charset="0"/>
              </a:rPr>
              <a:t>// producer: add to list tail</a:t>
            </a:r>
          </a:p>
          <a:p>
            <a:pPr>
              <a:spcBef>
                <a:spcPct val="20000"/>
              </a:spcBef>
              <a:buClr>
                <a:schemeClr val="tx2"/>
              </a:buClr>
              <a:tabLst>
                <a:tab pos="292100" algn="l"/>
              </a:tabLst>
            </a:pPr>
            <a:r>
              <a:rPr lang="en-US" sz="2000" dirty="0" smtClean="0">
                <a:solidFill>
                  <a:schemeClr val="bg1"/>
                </a:solidFill>
                <a:latin typeface="Consolas" pitchFamily="49" charset="0"/>
              </a:rPr>
              <a:t>void </a:t>
            </a:r>
            <a:r>
              <a:rPr lang="en-US" sz="2000" dirty="0">
                <a:solidFill>
                  <a:schemeClr val="bg1"/>
                </a:solidFill>
                <a:latin typeface="Consolas" pitchFamily="49" charset="0"/>
              </a:rPr>
              <a:t>put(char c) </a:t>
            </a:r>
            <a:r>
              <a:rPr lang="en-US" sz="2000" dirty="0" smtClean="0">
                <a:solidFill>
                  <a:schemeClr val="bg1"/>
                </a:solidFill>
                <a:latin typeface="Consolas" pitchFamily="49" charset="0"/>
              </a:rPr>
              <a:t>{</a:t>
            </a:r>
          </a:p>
          <a:p>
            <a:pPr>
              <a:spcBef>
                <a:spcPct val="20000"/>
              </a:spcBef>
              <a:buClr>
                <a:schemeClr val="tx2"/>
              </a:buClr>
              <a:tabLst>
                <a:tab pos="292100" algn="l"/>
              </a:tabLst>
            </a:pPr>
            <a:r>
              <a:rPr lang="en-US" sz="2000" dirty="0" smtClean="0">
                <a:solidFill>
                  <a:schemeClr val="bg1"/>
                </a:solidFill>
                <a:latin typeface="Consolas" pitchFamily="49" charset="0"/>
              </a:rPr>
              <a:t>	</a:t>
            </a:r>
            <a:r>
              <a:rPr lang="en-US" sz="2000" dirty="0" err="1" smtClean="0">
                <a:solidFill>
                  <a:schemeClr val="accent1"/>
                </a:solidFill>
                <a:latin typeface="Consolas" pitchFamily="49" charset="0"/>
              </a:rPr>
              <a:t>pthread_mutex_lock</a:t>
            </a:r>
            <a:r>
              <a:rPr lang="en-US" sz="2000" dirty="0" smtClean="0">
                <a:solidFill>
                  <a:schemeClr val="accent1"/>
                </a:solidFill>
                <a:latin typeface="Consolas" pitchFamily="49" charset="0"/>
              </a:rPr>
              <a:t>(m);</a:t>
            </a:r>
          </a:p>
          <a:p>
            <a:pPr>
              <a:spcBef>
                <a:spcPct val="20000"/>
              </a:spcBef>
              <a:buClr>
                <a:schemeClr val="tx2"/>
              </a:buClr>
              <a:tabLst>
                <a:tab pos="292100" algn="l"/>
              </a:tabLst>
            </a:pPr>
            <a:r>
              <a:rPr lang="en-US" sz="2000" dirty="0">
                <a:solidFill>
                  <a:schemeClr val="bg1"/>
                </a:solidFill>
                <a:latin typeface="Consolas" pitchFamily="49" charset="0"/>
              </a:rPr>
              <a:t>	</a:t>
            </a:r>
            <a:r>
              <a:rPr lang="en-US" sz="2000" dirty="0" smtClean="0">
                <a:solidFill>
                  <a:schemeClr val="bg1"/>
                </a:solidFill>
                <a:latin typeface="Consolas" pitchFamily="49" charset="0"/>
              </a:rPr>
              <a:t>A[t] </a:t>
            </a:r>
            <a:r>
              <a:rPr lang="en-US" sz="2000" dirty="0">
                <a:solidFill>
                  <a:schemeClr val="bg1"/>
                </a:solidFill>
                <a:latin typeface="Consolas" pitchFamily="49" charset="0"/>
              </a:rPr>
              <a:t>= c;</a:t>
            </a:r>
          </a:p>
          <a:p>
            <a:pPr>
              <a:spcBef>
                <a:spcPct val="20000"/>
              </a:spcBef>
              <a:buClr>
                <a:schemeClr val="tx2"/>
              </a:buClr>
              <a:tabLst>
                <a:tab pos="292100" algn="l"/>
              </a:tabLst>
            </a:pPr>
            <a:r>
              <a:rPr lang="en-US" sz="2000" dirty="0">
                <a:solidFill>
                  <a:schemeClr val="bg1"/>
                </a:solidFill>
                <a:latin typeface="Consolas" pitchFamily="49" charset="0"/>
              </a:rPr>
              <a:t>	</a:t>
            </a:r>
            <a:r>
              <a:rPr lang="en-US" sz="2000" dirty="0" smtClean="0">
                <a:solidFill>
                  <a:schemeClr val="bg1"/>
                </a:solidFill>
                <a:latin typeface="Consolas" pitchFamily="49" charset="0"/>
              </a:rPr>
              <a:t>t</a:t>
            </a:r>
            <a:r>
              <a:rPr lang="en-US" sz="2000" dirty="0">
                <a:solidFill>
                  <a:schemeClr val="bg1"/>
                </a:solidFill>
                <a:latin typeface="Consolas" pitchFamily="49" charset="0"/>
              </a:rPr>
              <a:t> </a:t>
            </a:r>
            <a:r>
              <a:rPr lang="en-US" sz="2000" dirty="0" smtClean="0">
                <a:solidFill>
                  <a:schemeClr val="bg1"/>
                </a:solidFill>
                <a:latin typeface="Consolas" pitchFamily="49" charset="0"/>
              </a:rPr>
              <a:t>= (t+1)%n</a:t>
            </a:r>
            <a:r>
              <a:rPr lang="en-US" sz="2000" dirty="0" smtClean="0">
                <a:solidFill>
                  <a:schemeClr val="bg1"/>
                </a:solidFill>
                <a:latin typeface="Consolas" pitchFamily="49" charset="0"/>
              </a:rPr>
              <a:t>;</a:t>
            </a:r>
            <a:endParaRPr lang="en-US" sz="2000" dirty="0" smtClean="0">
              <a:solidFill>
                <a:schemeClr val="bg1"/>
              </a:solidFill>
              <a:latin typeface="Consolas" pitchFamily="49" charset="0"/>
            </a:endParaRPr>
          </a:p>
          <a:p>
            <a:pPr>
              <a:spcBef>
                <a:spcPct val="20000"/>
              </a:spcBef>
              <a:buClr>
                <a:schemeClr val="tx2"/>
              </a:buClr>
              <a:tabLst>
                <a:tab pos="292100" algn="l"/>
              </a:tabLst>
            </a:pPr>
            <a:r>
              <a:rPr lang="en-US" sz="2000" dirty="0" smtClean="0">
                <a:solidFill>
                  <a:schemeClr val="bg1"/>
                </a:solidFill>
                <a:latin typeface="Consolas" pitchFamily="49" charset="0"/>
              </a:rPr>
              <a:t>	</a:t>
            </a:r>
            <a:r>
              <a:rPr lang="en-US" sz="2000" dirty="0" err="1" smtClean="0">
                <a:solidFill>
                  <a:schemeClr val="accent1"/>
                </a:solidFill>
                <a:latin typeface="Consolas" pitchFamily="49" charset="0"/>
              </a:rPr>
              <a:t>pthread_mutex_unlock</a:t>
            </a:r>
            <a:r>
              <a:rPr lang="en-US" sz="2000" dirty="0" smtClean="0">
                <a:solidFill>
                  <a:schemeClr val="accent1"/>
                </a:solidFill>
                <a:latin typeface="Consolas" pitchFamily="49" charset="0"/>
              </a:rPr>
              <a:t>(m);</a:t>
            </a:r>
            <a:endParaRPr lang="en-US" sz="2000" dirty="0">
              <a:solidFill>
                <a:schemeClr val="accent1"/>
              </a:solidFill>
              <a:latin typeface="Consolas" pitchFamily="49" charset="0"/>
            </a:endParaRPr>
          </a:p>
          <a:p>
            <a:pPr>
              <a:spcBef>
                <a:spcPct val="20000"/>
              </a:spcBef>
              <a:buClr>
                <a:schemeClr val="tx2"/>
              </a:buClr>
              <a:tabLst>
                <a:tab pos="292100" algn="l"/>
              </a:tabLst>
            </a:pPr>
            <a:r>
              <a:rPr lang="en-US" sz="2000" dirty="0" smtClean="0">
                <a:solidFill>
                  <a:schemeClr val="bg1"/>
                </a:solidFill>
                <a:latin typeface="Consolas" pitchFamily="49" charset="0"/>
              </a:rPr>
              <a:t>}</a:t>
            </a:r>
            <a:endParaRPr lang="en-US" sz="2000" dirty="0">
              <a:solidFill>
                <a:schemeClr val="bg1"/>
              </a:solidFill>
              <a:latin typeface="Consolas" pitchFamily="49" charset="0"/>
            </a:endParaRPr>
          </a:p>
        </p:txBody>
      </p:sp>
      <p:sp>
        <p:nvSpPr>
          <p:cNvPr id="7" name="Rectangle 6"/>
          <p:cNvSpPr/>
          <p:nvPr>
            <p:custDataLst>
              <p:tags r:id="rId4"/>
            </p:custDataLst>
          </p:nvPr>
        </p:nvSpPr>
        <p:spPr>
          <a:xfrm>
            <a:off x="4419600" y="2613025"/>
            <a:ext cx="4800600" cy="3354765"/>
          </a:xfrm>
          <a:prstGeom prst="rect">
            <a:avLst/>
          </a:prstGeom>
        </p:spPr>
        <p:txBody>
          <a:bodyPr wrap="square">
            <a:spAutoFit/>
          </a:bodyPr>
          <a:lstStyle/>
          <a:p>
            <a:pPr>
              <a:spcBef>
                <a:spcPct val="20000"/>
              </a:spcBef>
              <a:buClr>
                <a:schemeClr val="tx2"/>
              </a:buClr>
              <a:tabLst>
                <a:tab pos="292100" algn="l"/>
              </a:tabLst>
            </a:pPr>
            <a:r>
              <a:rPr lang="en-US" sz="2000" dirty="0" smtClean="0">
                <a:solidFill>
                  <a:schemeClr val="bg1"/>
                </a:solidFill>
                <a:latin typeface="Consolas" pitchFamily="49" charset="0"/>
              </a:rPr>
              <a:t>// consumer: take from list head</a:t>
            </a:r>
          </a:p>
          <a:p>
            <a:pPr>
              <a:spcBef>
                <a:spcPct val="20000"/>
              </a:spcBef>
              <a:buClr>
                <a:schemeClr val="tx2"/>
              </a:buClr>
              <a:tabLst>
                <a:tab pos="292100" algn="l"/>
              </a:tabLst>
            </a:pPr>
            <a:r>
              <a:rPr lang="en-US" sz="2000" dirty="0" smtClean="0">
                <a:solidFill>
                  <a:srgbClr val="E1E1E1"/>
                </a:solidFill>
                <a:latin typeface="Consolas" pitchFamily="49" charset="0"/>
              </a:rPr>
              <a:t>char get() {</a:t>
            </a:r>
          </a:p>
          <a:p>
            <a:pPr>
              <a:spcBef>
                <a:spcPct val="20000"/>
              </a:spcBef>
              <a:buClr>
                <a:schemeClr val="tx2"/>
              </a:buClr>
              <a:tabLst>
                <a:tab pos="292100" algn="l"/>
              </a:tabLst>
            </a:pPr>
            <a:r>
              <a:rPr lang="en-US" sz="2000" dirty="0" smtClean="0">
                <a:solidFill>
                  <a:srgbClr val="E1E1E1"/>
                </a:solidFill>
                <a:latin typeface="Consolas" pitchFamily="49" charset="0"/>
              </a:rPr>
              <a:t>	</a:t>
            </a:r>
            <a:r>
              <a:rPr lang="en-US" sz="2000" dirty="0" err="1" smtClean="0">
                <a:solidFill>
                  <a:schemeClr val="accent1"/>
                </a:solidFill>
                <a:latin typeface="Consolas" pitchFamily="49" charset="0"/>
              </a:rPr>
              <a:t>pthread_mutex_lock</a:t>
            </a:r>
            <a:r>
              <a:rPr lang="en-US" sz="2000" dirty="0" smtClean="0">
                <a:solidFill>
                  <a:schemeClr val="accent1"/>
                </a:solidFill>
                <a:latin typeface="Consolas" pitchFamily="49" charset="0"/>
              </a:rPr>
              <a:t>(m);</a:t>
            </a:r>
          </a:p>
          <a:p>
            <a:pPr>
              <a:spcBef>
                <a:spcPct val="20000"/>
              </a:spcBef>
              <a:buClr>
                <a:schemeClr val="tx2"/>
              </a:buClr>
              <a:tabLst>
                <a:tab pos="292100" algn="l"/>
              </a:tabLst>
            </a:pPr>
            <a:r>
              <a:rPr lang="en-US" sz="2000" dirty="0" smtClean="0">
                <a:solidFill>
                  <a:srgbClr val="E1E1E1"/>
                </a:solidFill>
                <a:latin typeface="Consolas" pitchFamily="49" charset="0"/>
              </a:rPr>
              <a:t>	while(h == t) {}</a:t>
            </a:r>
          </a:p>
          <a:p>
            <a:pPr>
              <a:spcBef>
                <a:spcPct val="20000"/>
              </a:spcBef>
              <a:buClr>
                <a:schemeClr val="tx2"/>
              </a:buClr>
              <a:tabLst>
                <a:tab pos="292100" algn="l"/>
              </a:tabLst>
            </a:pPr>
            <a:r>
              <a:rPr lang="en-US" sz="2000" dirty="0">
                <a:solidFill>
                  <a:srgbClr val="E1E1E1"/>
                </a:solidFill>
                <a:latin typeface="Consolas" pitchFamily="49" charset="0"/>
              </a:rPr>
              <a:t> </a:t>
            </a:r>
            <a:r>
              <a:rPr lang="en-US" sz="2000" dirty="0" smtClean="0">
                <a:solidFill>
                  <a:srgbClr val="E1E1E1"/>
                </a:solidFill>
                <a:latin typeface="Consolas" pitchFamily="49" charset="0"/>
              </a:rPr>
              <a:t> char c = A[h];</a:t>
            </a:r>
          </a:p>
          <a:p>
            <a:pPr>
              <a:spcBef>
                <a:spcPct val="20000"/>
              </a:spcBef>
              <a:buClr>
                <a:schemeClr val="tx2"/>
              </a:buClr>
              <a:tabLst>
                <a:tab pos="292100" algn="l"/>
              </a:tabLst>
            </a:pPr>
            <a:r>
              <a:rPr lang="en-US" sz="2000" dirty="0" smtClean="0">
                <a:solidFill>
                  <a:srgbClr val="E1E1E1"/>
                </a:solidFill>
                <a:latin typeface="Consolas" pitchFamily="49" charset="0"/>
              </a:rPr>
              <a:t>	</a:t>
            </a:r>
            <a:r>
              <a:rPr lang="en-US" sz="2000" dirty="0" smtClean="0">
                <a:solidFill>
                  <a:srgbClr val="E1E1E1"/>
                </a:solidFill>
                <a:latin typeface="Consolas" pitchFamily="49" charset="0"/>
              </a:rPr>
              <a:t>h</a:t>
            </a:r>
            <a:r>
              <a:rPr lang="en-US" sz="2000" dirty="0">
                <a:solidFill>
                  <a:srgbClr val="E1E1E1"/>
                </a:solidFill>
                <a:latin typeface="Consolas" pitchFamily="49" charset="0"/>
              </a:rPr>
              <a:t> </a:t>
            </a:r>
            <a:r>
              <a:rPr lang="en-US" sz="2000" dirty="0" smtClean="0">
                <a:solidFill>
                  <a:srgbClr val="E1E1E1"/>
                </a:solidFill>
                <a:latin typeface="Consolas" pitchFamily="49" charset="0"/>
              </a:rPr>
              <a:t>= (h+1)%n</a:t>
            </a:r>
            <a:r>
              <a:rPr lang="en-US" sz="2000" dirty="0" smtClean="0">
                <a:solidFill>
                  <a:srgbClr val="E1E1E1"/>
                </a:solidFill>
                <a:latin typeface="Consolas" pitchFamily="49" charset="0"/>
              </a:rPr>
              <a:t>;</a:t>
            </a:r>
            <a:endParaRPr lang="en-US" sz="2000" dirty="0" smtClean="0">
              <a:solidFill>
                <a:srgbClr val="E1E1E1"/>
              </a:solidFill>
              <a:latin typeface="Consolas" pitchFamily="49" charset="0"/>
            </a:endParaRPr>
          </a:p>
          <a:p>
            <a:pPr>
              <a:spcBef>
                <a:spcPct val="20000"/>
              </a:spcBef>
              <a:buClr>
                <a:schemeClr val="tx2"/>
              </a:buClr>
              <a:tabLst>
                <a:tab pos="292100" algn="l"/>
              </a:tabLst>
            </a:pPr>
            <a:r>
              <a:rPr lang="en-US" sz="2000" dirty="0" smtClean="0">
                <a:solidFill>
                  <a:srgbClr val="E1E1E1"/>
                </a:solidFill>
                <a:latin typeface="Consolas" pitchFamily="49" charset="0"/>
              </a:rPr>
              <a:t>	</a:t>
            </a:r>
            <a:r>
              <a:rPr lang="en-US" sz="2000" dirty="0" err="1" smtClean="0">
                <a:solidFill>
                  <a:schemeClr val="accent1"/>
                </a:solidFill>
                <a:latin typeface="Consolas" pitchFamily="49" charset="0"/>
              </a:rPr>
              <a:t>pthread_mutex_unlock</a:t>
            </a:r>
            <a:r>
              <a:rPr lang="en-US" sz="2000" dirty="0" smtClean="0">
                <a:solidFill>
                  <a:schemeClr val="accent1"/>
                </a:solidFill>
                <a:latin typeface="Consolas" pitchFamily="49" charset="0"/>
              </a:rPr>
              <a:t>(m);</a:t>
            </a:r>
          </a:p>
          <a:p>
            <a:pPr>
              <a:spcBef>
                <a:spcPct val="20000"/>
              </a:spcBef>
              <a:buClr>
                <a:schemeClr val="tx2"/>
              </a:buClr>
              <a:tabLst>
                <a:tab pos="292100" algn="l"/>
              </a:tabLst>
            </a:pPr>
            <a:r>
              <a:rPr lang="en-US" sz="2000" dirty="0" smtClean="0">
                <a:solidFill>
                  <a:srgbClr val="E1E1E1"/>
                </a:solidFill>
                <a:latin typeface="Consolas" pitchFamily="49" charset="0"/>
              </a:rPr>
              <a:t>	return c;</a:t>
            </a:r>
          </a:p>
          <a:p>
            <a:pPr>
              <a:spcBef>
                <a:spcPct val="20000"/>
              </a:spcBef>
              <a:buClr>
                <a:schemeClr val="tx2"/>
              </a:buClr>
              <a:tabLst>
                <a:tab pos="292100" algn="l"/>
              </a:tabLst>
            </a:pPr>
            <a:r>
              <a:rPr lang="en-US" sz="2000" dirty="0" smtClean="0">
                <a:solidFill>
                  <a:srgbClr val="E1E1E1"/>
                </a:solidFill>
                <a:latin typeface="Consolas" pitchFamily="49" charset="0"/>
              </a:rPr>
              <a:t>}</a:t>
            </a:r>
            <a:endParaRPr lang="en-US" sz="2000" dirty="0">
              <a:solidFill>
                <a:srgbClr val="E1E1E1"/>
              </a:solidFill>
              <a:latin typeface="Consolas" pitchFamily="49" charset="0"/>
            </a:endParaRPr>
          </a:p>
        </p:txBody>
      </p:sp>
    </p:spTree>
    <p:extLst>
      <p:ext uri="{BB962C8B-B14F-4D97-AF65-F5344CB8AC3E}">
        <p14:creationId xmlns:p14="http://schemas.microsoft.com/office/powerpoint/2010/main" val="64678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xEl>
                                              <p:pRg st="1" end="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
                                            <p:txEl>
                                              <p:pRg st="3" end="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xEl>
                                              <p:pRg st="5" end="5"/>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
                                            <p:txEl>
                                              <p:pRg st="7" end="7"/>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6130" name="Rectangle 2"/>
          <p:cNvSpPr>
            <a:spLocks noGrp="1" noChangeArrowheads="1"/>
          </p:cNvSpPr>
          <p:nvPr>
            <p:ph type="title"/>
            <p:custDataLst>
              <p:tags r:id="rId1"/>
            </p:custDataLst>
          </p:nvPr>
        </p:nvSpPr>
        <p:spPr/>
        <p:txBody>
          <a:bodyPr>
            <a:normAutofit fontScale="90000"/>
          </a:bodyPr>
          <a:lstStyle/>
          <a:p>
            <a:r>
              <a:rPr lang="en-US" smtClean="0"/>
              <a:t>Guidelines for successful mutexing</a:t>
            </a:r>
            <a:endParaRPr lang="en-US"/>
          </a:p>
        </p:txBody>
      </p:sp>
      <p:sp>
        <p:nvSpPr>
          <p:cNvPr id="5296131" name="Rectangle 3"/>
          <p:cNvSpPr>
            <a:spLocks noGrp="1" noChangeArrowheads="1"/>
          </p:cNvSpPr>
          <p:nvPr>
            <p:ph idx="1"/>
            <p:custDataLst>
              <p:tags r:id="rId2"/>
            </p:custDataLst>
          </p:nvPr>
        </p:nvSpPr>
        <p:spPr/>
        <p:txBody>
          <a:bodyPr>
            <a:normAutofit/>
          </a:bodyPr>
          <a:lstStyle/>
          <a:p>
            <a:r>
              <a:rPr lang="en-US" dirty="0" smtClean="0"/>
              <a:t>Insufficient locking can cause </a:t>
            </a:r>
            <a:r>
              <a:rPr lang="en-US" dirty="0" smtClean="0">
                <a:solidFill>
                  <a:schemeClr val="accent1"/>
                </a:solidFill>
              </a:rPr>
              <a:t>races</a:t>
            </a:r>
          </a:p>
          <a:p>
            <a:pPr lvl="1"/>
            <a:r>
              <a:rPr lang="en-US" dirty="0" smtClean="0"/>
              <a:t>Skimping on </a:t>
            </a:r>
            <a:r>
              <a:rPr lang="en-US" dirty="0" err="1" smtClean="0"/>
              <a:t>mutexes</a:t>
            </a:r>
            <a:r>
              <a:rPr lang="en-US" dirty="0" smtClean="0"/>
              <a:t>? Just say no!</a:t>
            </a:r>
          </a:p>
          <a:p>
            <a:r>
              <a:rPr lang="en-US" dirty="0" smtClean="0"/>
              <a:t>Poorly designed locking can cause </a:t>
            </a:r>
            <a:r>
              <a:rPr lang="en-US" dirty="0" smtClean="0">
                <a:solidFill>
                  <a:schemeClr val="accent1"/>
                </a:solidFill>
              </a:rPr>
              <a:t>deadlock</a:t>
            </a:r>
          </a:p>
          <a:p>
            <a:pPr lvl="1"/>
            <a:endParaRPr lang="en-US" dirty="0" smtClean="0"/>
          </a:p>
          <a:p>
            <a:pPr lvl="1">
              <a:buNone/>
            </a:pPr>
            <a:endParaRPr lang="en-US" dirty="0" smtClean="0"/>
          </a:p>
          <a:p>
            <a:pPr lvl="1"/>
            <a:r>
              <a:rPr lang="en-US" dirty="0" smtClean="0"/>
              <a:t>know why you are using </a:t>
            </a:r>
            <a:r>
              <a:rPr lang="en-US" dirty="0" err="1" smtClean="0"/>
              <a:t>mutexes</a:t>
            </a:r>
            <a:r>
              <a:rPr lang="en-US" dirty="0" smtClean="0"/>
              <a:t>!</a:t>
            </a:r>
          </a:p>
          <a:p>
            <a:pPr lvl="1"/>
            <a:r>
              <a:rPr lang="en-US" dirty="0" smtClean="0"/>
              <a:t>acquire locks in a consistent order to avoid cycles</a:t>
            </a:r>
          </a:p>
          <a:p>
            <a:pPr lvl="1"/>
            <a:r>
              <a:rPr lang="en-US" dirty="0" smtClean="0"/>
              <a:t>use lock/unlock like braces (match them lexically)</a:t>
            </a:r>
          </a:p>
          <a:p>
            <a:pPr lvl="2"/>
            <a:r>
              <a:rPr lang="en-US" dirty="0" smtClean="0"/>
              <a:t>lock(&amp;m); …; unlock(&amp;m)</a:t>
            </a:r>
          </a:p>
          <a:p>
            <a:pPr lvl="2"/>
            <a:r>
              <a:rPr lang="en-US" dirty="0" smtClean="0"/>
              <a:t>watch out for return, </a:t>
            </a:r>
            <a:r>
              <a:rPr lang="en-US" dirty="0" err="1" smtClean="0"/>
              <a:t>goto</a:t>
            </a:r>
            <a:r>
              <a:rPr lang="en-US" dirty="0" smtClean="0"/>
              <a:t>, and function calls!</a:t>
            </a:r>
          </a:p>
          <a:p>
            <a:pPr lvl="2"/>
            <a:r>
              <a:rPr lang="en-US" dirty="0" smtClean="0"/>
              <a:t>watch out for exception/error conditions!</a:t>
            </a:r>
          </a:p>
        </p:txBody>
      </p:sp>
      <p:sp>
        <p:nvSpPr>
          <p:cNvPr id="4" name="Rectangle 3"/>
          <p:cNvSpPr/>
          <p:nvPr>
            <p:custDataLst>
              <p:tags r:id="rId3"/>
            </p:custDataLst>
          </p:nvPr>
        </p:nvSpPr>
        <p:spPr>
          <a:xfrm>
            <a:off x="990600" y="2474893"/>
            <a:ext cx="2709396" cy="954107"/>
          </a:xfrm>
          <a:prstGeom prst="rect">
            <a:avLst/>
          </a:prstGeom>
        </p:spPr>
        <p:txBody>
          <a:bodyPr wrap="none">
            <a:spAutoFit/>
          </a:bodyPr>
          <a:lstStyle/>
          <a:p>
            <a:pPr marL="0" lvl="1">
              <a:tabLst>
                <a:tab pos="742950" algn="l"/>
              </a:tabLst>
            </a:pPr>
            <a:r>
              <a:rPr lang="en-US" sz="2800" dirty="0" smtClean="0">
                <a:solidFill>
                  <a:schemeClr val="accent1"/>
                </a:solidFill>
                <a:latin typeface="Consolas" pitchFamily="49" charset="0"/>
              </a:rPr>
              <a:t>P1:</a:t>
            </a:r>
            <a:r>
              <a:rPr lang="en-US" sz="2800" dirty="0" smtClean="0">
                <a:solidFill>
                  <a:schemeClr val="bg1"/>
                </a:solidFill>
                <a:latin typeface="Consolas" pitchFamily="49" charset="0"/>
              </a:rPr>
              <a:t>	lock(m1);</a:t>
            </a:r>
            <a:br>
              <a:rPr lang="en-US" sz="2800" dirty="0" smtClean="0">
                <a:solidFill>
                  <a:schemeClr val="bg1"/>
                </a:solidFill>
                <a:latin typeface="Consolas" pitchFamily="49" charset="0"/>
              </a:rPr>
            </a:br>
            <a:r>
              <a:rPr lang="en-US" sz="2800" dirty="0" smtClean="0">
                <a:solidFill>
                  <a:schemeClr val="bg1"/>
                </a:solidFill>
                <a:latin typeface="Consolas" pitchFamily="49" charset="0"/>
              </a:rPr>
              <a:t>	lock(m2);</a:t>
            </a:r>
          </a:p>
        </p:txBody>
      </p:sp>
      <p:sp>
        <p:nvSpPr>
          <p:cNvPr id="5" name="Rectangle 4"/>
          <p:cNvSpPr/>
          <p:nvPr>
            <p:custDataLst>
              <p:tags r:id="rId4"/>
            </p:custDataLst>
          </p:nvPr>
        </p:nvSpPr>
        <p:spPr>
          <a:xfrm>
            <a:off x="3962400" y="2474893"/>
            <a:ext cx="2767104" cy="954107"/>
          </a:xfrm>
          <a:prstGeom prst="rect">
            <a:avLst/>
          </a:prstGeom>
        </p:spPr>
        <p:txBody>
          <a:bodyPr wrap="none">
            <a:spAutoFit/>
          </a:bodyPr>
          <a:lstStyle/>
          <a:p>
            <a:pPr marL="0" lvl="1">
              <a:tabLst>
                <a:tab pos="800100" algn="l"/>
              </a:tabLst>
            </a:pPr>
            <a:r>
              <a:rPr lang="en-US" sz="2800" dirty="0" smtClean="0">
                <a:solidFill>
                  <a:schemeClr val="accent1"/>
                </a:solidFill>
                <a:latin typeface="Consolas" pitchFamily="49" charset="0"/>
              </a:rPr>
              <a:t>P2:</a:t>
            </a:r>
            <a:r>
              <a:rPr lang="en-US" sz="2800" dirty="0" smtClean="0">
                <a:solidFill>
                  <a:schemeClr val="bg1"/>
                </a:solidFill>
                <a:latin typeface="Consolas" pitchFamily="49" charset="0"/>
              </a:rPr>
              <a:t>	lock(m2);</a:t>
            </a:r>
            <a:br>
              <a:rPr lang="en-US" sz="2800" dirty="0" smtClean="0">
                <a:solidFill>
                  <a:schemeClr val="bg1"/>
                </a:solidFill>
                <a:latin typeface="Consolas" pitchFamily="49" charset="0"/>
              </a:rPr>
            </a:br>
            <a:r>
              <a:rPr lang="en-US" sz="2800" dirty="0" smtClean="0">
                <a:solidFill>
                  <a:schemeClr val="bg1"/>
                </a:solidFill>
                <a:latin typeface="Consolas" pitchFamily="49" charset="0"/>
              </a:rPr>
              <a:t>	lock(m1);</a:t>
            </a:r>
          </a:p>
        </p:txBody>
      </p:sp>
      <p:sp>
        <p:nvSpPr>
          <p:cNvPr id="2" name="TextBox 1"/>
          <p:cNvSpPr txBox="1"/>
          <p:nvPr/>
        </p:nvSpPr>
        <p:spPr>
          <a:xfrm>
            <a:off x="7729687" y="2452481"/>
            <a:ext cx="1378454" cy="954107"/>
          </a:xfrm>
          <a:prstGeom prst="rect">
            <a:avLst/>
          </a:prstGeom>
          <a:noFill/>
        </p:spPr>
        <p:txBody>
          <a:bodyPr wrap="none" rtlCol="0">
            <a:spAutoFit/>
          </a:bodyPr>
          <a:lstStyle/>
          <a:p>
            <a:r>
              <a:rPr lang="en-US" sz="2800" dirty="0" smtClean="0">
                <a:solidFill>
                  <a:schemeClr val="accent1"/>
                </a:solidFill>
              </a:rPr>
              <a:t>Circular </a:t>
            </a:r>
          </a:p>
          <a:p>
            <a:r>
              <a:rPr lang="en-US" sz="2800" dirty="0" smtClean="0">
                <a:solidFill>
                  <a:schemeClr val="accent1"/>
                </a:solidFill>
              </a:rPr>
              <a:t>Wait</a:t>
            </a:r>
            <a:endParaRPr lang="en-US" sz="2800" dirty="0">
              <a:solidFill>
                <a:schemeClr val="accent1"/>
              </a:solidFill>
            </a:endParaRPr>
          </a:p>
        </p:txBody>
      </p:sp>
      <p:cxnSp>
        <p:nvCxnSpPr>
          <p:cNvPr id="6" name="Straight Arrow Connector 5"/>
          <p:cNvCxnSpPr/>
          <p:nvPr/>
        </p:nvCxnSpPr>
        <p:spPr>
          <a:xfrm>
            <a:off x="3699996" y="2929534"/>
            <a:ext cx="1100604" cy="2708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699996" y="2743200"/>
            <a:ext cx="1100604"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2729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96131">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296131">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296131">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296131">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296131">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296131">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296131">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2274" name="Rectangle 2"/>
          <p:cNvSpPr>
            <a:spLocks noGrp="1" noChangeArrowheads="1"/>
          </p:cNvSpPr>
          <p:nvPr>
            <p:ph type="title"/>
            <p:custDataLst>
              <p:tags r:id="rId1"/>
            </p:custDataLst>
          </p:nvPr>
        </p:nvSpPr>
        <p:spPr/>
        <p:txBody>
          <a:bodyPr>
            <a:normAutofit fontScale="90000"/>
          </a:bodyPr>
          <a:lstStyle/>
          <a:p>
            <a:r>
              <a:rPr lang="en-US" dirty="0" smtClean="0"/>
              <a:t>Attempt#3: Beyond </a:t>
            </a:r>
            <a:r>
              <a:rPr lang="en-US" dirty="0" err="1" smtClean="0"/>
              <a:t>mutexes</a:t>
            </a:r>
            <a:endParaRPr lang="en-US" dirty="0"/>
          </a:p>
        </p:txBody>
      </p:sp>
      <p:sp>
        <p:nvSpPr>
          <p:cNvPr id="5302275" name="Rectangle 3"/>
          <p:cNvSpPr>
            <a:spLocks noGrp="1" noChangeArrowheads="1"/>
          </p:cNvSpPr>
          <p:nvPr>
            <p:ph idx="1"/>
            <p:custDataLst>
              <p:tags r:id="rId2"/>
            </p:custDataLst>
          </p:nvPr>
        </p:nvSpPr>
        <p:spPr/>
        <p:txBody>
          <a:bodyPr/>
          <a:lstStyle/>
          <a:p>
            <a:r>
              <a:rPr lang="en-US" dirty="0" smtClean="0"/>
              <a:t>Writers must check for full buffer</a:t>
            </a:r>
            <a:br>
              <a:rPr lang="en-US" dirty="0" smtClean="0"/>
            </a:br>
            <a:r>
              <a:rPr lang="en-US" dirty="0" smtClean="0"/>
              <a:t>&amp; Readers must check if for empty buffer</a:t>
            </a:r>
          </a:p>
          <a:p>
            <a:pPr lvl="1"/>
            <a:r>
              <a:rPr lang="en-US" dirty="0" smtClean="0"/>
              <a:t>ideal: don’t busy wait… go to sleep instead</a:t>
            </a:r>
            <a:endParaRPr lang="en-US" dirty="0"/>
          </a:p>
        </p:txBody>
      </p:sp>
      <p:sp>
        <p:nvSpPr>
          <p:cNvPr id="6" name="Rectangle 5"/>
          <p:cNvSpPr/>
          <p:nvPr>
            <p:custDataLst>
              <p:tags r:id="rId3"/>
            </p:custDataLst>
          </p:nvPr>
        </p:nvSpPr>
        <p:spPr>
          <a:xfrm>
            <a:off x="1447800" y="2515612"/>
            <a:ext cx="5867400" cy="2677656"/>
          </a:xfrm>
          <a:prstGeom prst="rect">
            <a:avLst/>
          </a:prstGeom>
        </p:spPr>
        <p:txBody>
          <a:bodyPr wrap="square">
            <a:spAutoFit/>
          </a:bodyPr>
          <a:lstStyle/>
          <a:p>
            <a:pPr>
              <a:buClr>
                <a:schemeClr val="tx2"/>
              </a:buClr>
              <a:tabLst>
                <a:tab pos="292100" algn="l"/>
              </a:tabLst>
            </a:pPr>
            <a:r>
              <a:rPr lang="en-US" sz="2400" dirty="0" smtClean="0">
                <a:solidFill>
                  <a:srgbClr val="E1E1E1"/>
                </a:solidFill>
                <a:latin typeface="Consolas" pitchFamily="49" charset="0"/>
              </a:rPr>
              <a:t>char get() {</a:t>
            </a:r>
          </a:p>
          <a:p>
            <a:pPr>
              <a:buClr>
                <a:schemeClr val="tx2"/>
              </a:buClr>
              <a:tabLst>
                <a:tab pos="292100" algn="l"/>
              </a:tabLst>
            </a:pPr>
            <a:r>
              <a:rPr lang="en-US" sz="2400" dirty="0" smtClean="0">
                <a:solidFill>
                  <a:srgbClr val="E1E1E1"/>
                </a:solidFill>
                <a:latin typeface="Consolas" pitchFamily="49" charset="0"/>
              </a:rPr>
              <a:t>	</a:t>
            </a:r>
            <a:r>
              <a:rPr lang="en-US" sz="2400" dirty="0" smtClean="0">
                <a:solidFill>
                  <a:schemeClr val="accent1"/>
                </a:solidFill>
                <a:latin typeface="Consolas" pitchFamily="49" charset="0"/>
              </a:rPr>
              <a:t>acquire(L);</a:t>
            </a:r>
          </a:p>
          <a:p>
            <a:pPr>
              <a:buClr>
                <a:schemeClr val="tx2"/>
              </a:buClr>
              <a:tabLst>
                <a:tab pos="292100" algn="l"/>
              </a:tabLst>
            </a:pPr>
            <a:r>
              <a:rPr lang="en-US" sz="2400" dirty="0" smtClean="0">
                <a:solidFill>
                  <a:srgbClr val="E1E1E1"/>
                </a:solidFill>
                <a:latin typeface="Consolas" pitchFamily="49" charset="0"/>
              </a:rPr>
              <a:t>	char c = A[h];</a:t>
            </a:r>
          </a:p>
          <a:p>
            <a:pPr>
              <a:buClr>
                <a:schemeClr val="tx2"/>
              </a:buClr>
              <a:tabLst>
                <a:tab pos="292100" algn="l"/>
              </a:tabLst>
            </a:pPr>
            <a:r>
              <a:rPr lang="en-US" sz="2400" dirty="0" smtClean="0">
                <a:solidFill>
                  <a:srgbClr val="E1E1E1"/>
                </a:solidFill>
                <a:latin typeface="Consolas" pitchFamily="49" charset="0"/>
              </a:rPr>
              <a:t>	</a:t>
            </a:r>
            <a:r>
              <a:rPr lang="en-US" sz="2400" dirty="0" smtClean="0">
                <a:solidFill>
                  <a:srgbClr val="E1E1E1"/>
                </a:solidFill>
                <a:latin typeface="Consolas" pitchFamily="49" charset="0"/>
              </a:rPr>
              <a:t>h</a:t>
            </a:r>
            <a:r>
              <a:rPr lang="en-US" sz="2400" dirty="0">
                <a:solidFill>
                  <a:srgbClr val="E1E1E1"/>
                </a:solidFill>
                <a:latin typeface="Consolas" pitchFamily="49" charset="0"/>
              </a:rPr>
              <a:t> </a:t>
            </a:r>
            <a:r>
              <a:rPr lang="en-US" sz="2400" dirty="0" smtClean="0">
                <a:solidFill>
                  <a:srgbClr val="E1E1E1"/>
                </a:solidFill>
                <a:latin typeface="Consolas" pitchFamily="49" charset="0"/>
              </a:rPr>
              <a:t>= (h+1)%n</a:t>
            </a:r>
            <a:r>
              <a:rPr lang="en-US" sz="2400" dirty="0" smtClean="0">
                <a:solidFill>
                  <a:srgbClr val="E1E1E1"/>
                </a:solidFill>
                <a:latin typeface="Consolas" pitchFamily="49" charset="0"/>
              </a:rPr>
              <a:t>;</a:t>
            </a:r>
            <a:endParaRPr lang="en-US" sz="2400" dirty="0" smtClean="0">
              <a:solidFill>
                <a:srgbClr val="E1E1E1"/>
              </a:solidFill>
              <a:latin typeface="Consolas" pitchFamily="49" charset="0"/>
            </a:endParaRPr>
          </a:p>
          <a:p>
            <a:pPr>
              <a:buClr>
                <a:schemeClr val="tx2"/>
              </a:buClr>
              <a:tabLst>
                <a:tab pos="292100" algn="l"/>
              </a:tabLst>
            </a:pPr>
            <a:r>
              <a:rPr lang="en-US" sz="2400" dirty="0" smtClean="0">
                <a:solidFill>
                  <a:srgbClr val="E1E1E1"/>
                </a:solidFill>
                <a:latin typeface="Consolas" pitchFamily="49" charset="0"/>
              </a:rPr>
              <a:t>	</a:t>
            </a:r>
            <a:r>
              <a:rPr lang="en-US" sz="2400" dirty="0" smtClean="0">
                <a:solidFill>
                  <a:schemeClr val="accent1"/>
                </a:solidFill>
                <a:latin typeface="Consolas" pitchFamily="49" charset="0"/>
              </a:rPr>
              <a:t>release(L);</a:t>
            </a:r>
          </a:p>
          <a:p>
            <a:pPr>
              <a:buClr>
                <a:schemeClr val="tx2"/>
              </a:buClr>
              <a:tabLst>
                <a:tab pos="292100" algn="l"/>
              </a:tabLst>
            </a:pPr>
            <a:r>
              <a:rPr lang="en-US" sz="2400" dirty="0" smtClean="0">
                <a:solidFill>
                  <a:srgbClr val="E1E1E1"/>
                </a:solidFill>
                <a:latin typeface="Consolas" pitchFamily="49" charset="0"/>
              </a:rPr>
              <a:t>	return c;</a:t>
            </a:r>
          </a:p>
          <a:p>
            <a:pPr>
              <a:buClr>
                <a:schemeClr val="tx2"/>
              </a:buClr>
              <a:tabLst>
                <a:tab pos="292100" algn="l"/>
              </a:tabLst>
            </a:pPr>
            <a:r>
              <a:rPr lang="en-US" sz="2400" dirty="0" smtClean="0">
                <a:solidFill>
                  <a:srgbClr val="E1E1E1"/>
                </a:solidFill>
                <a:latin typeface="Consolas" pitchFamily="49" charset="0"/>
              </a:rPr>
              <a:t>}</a:t>
            </a:r>
            <a:endParaRPr lang="en-US" sz="2400" dirty="0">
              <a:solidFill>
                <a:srgbClr val="E1E1E1"/>
              </a:solidFill>
              <a:latin typeface="Consolas" pitchFamily="49" charset="0"/>
            </a:endParaRPr>
          </a:p>
        </p:txBody>
      </p:sp>
      <p:grpSp>
        <p:nvGrpSpPr>
          <p:cNvPr id="19" name="Group 18"/>
          <p:cNvGrpSpPr/>
          <p:nvPr/>
        </p:nvGrpSpPr>
        <p:grpSpPr>
          <a:xfrm>
            <a:off x="4874324" y="3584988"/>
            <a:ext cx="3598862" cy="1909763"/>
            <a:chOff x="4983163" y="2378075"/>
            <a:chExt cx="3598862" cy="1909763"/>
          </a:xfrm>
        </p:grpSpPr>
        <p:sp>
          <p:nvSpPr>
            <p:cNvPr id="20" name="Rectangle 28"/>
            <p:cNvSpPr>
              <a:spLocks noChangeArrowheads="1"/>
            </p:cNvSpPr>
            <p:nvPr/>
          </p:nvSpPr>
          <p:spPr bwMode="auto">
            <a:xfrm>
              <a:off x="5737225" y="3881438"/>
              <a:ext cx="406400" cy="406400"/>
            </a:xfrm>
            <a:prstGeom prst="rect">
              <a:avLst/>
            </a:prstGeom>
            <a:solidFill>
              <a:srgbClr val="000000"/>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21" name="Rectangle 29"/>
            <p:cNvSpPr>
              <a:spLocks noChangeArrowheads="1"/>
            </p:cNvSpPr>
            <p:nvPr/>
          </p:nvSpPr>
          <p:spPr bwMode="auto">
            <a:xfrm>
              <a:off x="6143625" y="3881438"/>
              <a:ext cx="406400" cy="406400"/>
            </a:xfrm>
            <a:prstGeom prst="rect">
              <a:avLst/>
            </a:prstGeom>
            <a:solidFill>
              <a:srgbClr val="000000"/>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22" name="Rectangle 30"/>
            <p:cNvSpPr>
              <a:spLocks noChangeArrowheads="1"/>
            </p:cNvSpPr>
            <p:nvPr/>
          </p:nvSpPr>
          <p:spPr bwMode="auto">
            <a:xfrm>
              <a:off x="6550025" y="3881438"/>
              <a:ext cx="406400" cy="406400"/>
            </a:xfrm>
            <a:prstGeom prst="rect">
              <a:avLst/>
            </a:prstGeom>
            <a:noFill/>
            <a:ln w="12700">
              <a:solidFill>
                <a:schemeClr val="accent1"/>
              </a:solidFill>
              <a:miter lim="800000"/>
              <a:headEnd type="none" w="sm" len="sm"/>
              <a:tailEnd type="none" w="lg" len="lg"/>
            </a:ln>
            <a:effectLst/>
          </p:spPr>
          <p:txBody>
            <a:bodyPr wrap="none" anchor="ctr"/>
            <a:lstStyle/>
            <a:p>
              <a:pPr algn="ctr"/>
              <a:endParaRPr lang="en-US">
                <a:solidFill>
                  <a:schemeClr val="bg1"/>
                </a:solidFill>
                <a:latin typeface="Comic Sans MS" pitchFamily="-112" charset="0"/>
              </a:endParaRPr>
            </a:p>
          </p:txBody>
        </p:sp>
        <p:sp>
          <p:nvSpPr>
            <p:cNvPr id="23" name="Rectangle 31"/>
            <p:cNvSpPr>
              <a:spLocks noChangeArrowheads="1"/>
            </p:cNvSpPr>
            <p:nvPr/>
          </p:nvSpPr>
          <p:spPr bwMode="auto">
            <a:xfrm>
              <a:off x="6956425" y="3881438"/>
              <a:ext cx="406400" cy="406400"/>
            </a:xfrm>
            <a:prstGeom prst="rect">
              <a:avLst/>
            </a:prstGeom>
            <a:noFill/>
            <a:ln w="12700">
              <a:solidFill>
                <a:schemeClr val="accent1"/>
              </a:solidFill>
              <a:miter lim="800000"/>
              <a:headEnd type="none" w="sm" len="sm"/>
              <a:tailEnd type="none" w="lg" len="lg"/>
            </a:ln>
            <a:effectLst/>
          </p:spPr>
          <p:txBody>
            <a:bodyPr wrap="none" anchor="ctr"/>
            <a:lstStyle/>
            <a:p>
              <a:pPr algn="ctr"/>
              <a:endParaRPr lang="en-US">
                <a:solidFill>
                  <a:schemeClr val="bg1"/>
                </a:solidFill>
                <a:latin typeface="Comic Sans MS" pitchFamily="-112" charset="0"/>
              </a:endParaRPr>
            </a:p>
          </p:txBody>
        </p:sp>
        <p:sp>
          <p:nvSpPr>
            <p:cNvPr id="24" name="Rectangle 32"/>
            <p:cNvSpPr>
              <a:spLocks noChangeArrowheads="1"/>
            </p:cNvSpPr>
            <p:nvPr/>
          </p:nvSpPr>
          <p:spPr bwMode="auto">
            <a:xfrm>
              <a:off x="7362825" y="3881438"/>
              <a:ext cx="406400" cy="406400"/>
            </a:xfrm>
            <a:prstGeom prst="rect">
              <a:avLst/>
            </a:prstGeom>
            <a:noFill/>
            <a:ln w="12700">
              <a:solidFill>
                <a:schemeClr val="accent1"/>
              </a:solidFill>
              <a:miter lim="800000"/>
              <a:headEnd type="none" w="sm" len="sm"/>
              <a:tailEnd type="none" w="lg" len="lg"/>
            </a:ln>
            <a:effectLst/>
          </p:spPr>
          <p:txBody>
            <a:bodyPr wrap="none" anchor="ctr"/>
            <a:lstStyle/>
            <a:p>
              <a:pPr algn="ctr"/>
              <a:endParaRPr lang="en-US">
                <a:solidFill>
                  <a:schemeClr val="bg1"/>
                </a:solidFill>
                <a:latin typeface="Comic Sans MS" pitchFamily="-112" charset="0"/>
              </a:endParaRPr>
            </a:p>
          </p:txBody>
        </p:sp>
        <p:sp>
          <p:nvSpPr>
            <p:cNvPr id="25" name="Rectangle 33"/>
            <p:cNvSpPr>
              <a:spLocks noChangeArrowheads="1"/>
            </p:cNvSpPr>
            <p:nvPr/>
          </p:nvSpPr>
          <p:spPr bwMode="auto">
            <a:xfrm>
              <a:off x="7769225" y="3881438"/>
              <a:ext cx="406400" cy="406400"/>
            </a:xfrm>
            <a:prstGeom prst="rect">
              <a:avLst/>
            </a:prstGeom>
            <a:solidFill>
              <a:srgbClr val="000000"/>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26" name="Text Box 34"/>
            <p:cNvSpPr txBox="1">
              <a:spLocks noChangeArrowheads="1"/>
            </p:cNvSpPr>
            <p:nvPr/>
          </p:nvSpPr>
          <p:spPr bwMode="auto">
            <a:xfrm>
              <a:off x="6092825" y="2378075"/>
              <a:ext cx="699230" cy="369332"/>
            </a:xfrm>
            <a:prstGeom prst="rect">
              <a:avLst/>
            </a:prstGeom>
            <a:noFill/>
            <a:ln w="12700">
              <a:solidFill>
                <a:schemeClr val="tx2"/>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bg1"/>
                  </a:solidFill>
                  <a:latin typeface="Comic Sans MS" pitchFamily="-112" charset="0"/>
                </a:rPr>
                <a:t>head</a:t>
              </a:r>
              <a:endParaRPr lang="en-US" dirty="0">
                <a:solidFill>
                  <a:schemeClr val="bg1"/>
                </a:solidFill>
                <a:latin typeface="Comic Sans MS" pitchFamily="-112" charset="0"/>
              </a:endParaRPr>
            </a:p>
          </p:txBody>
        </p:sp>
        <p:sp>
          <p:nvSpPr>
            <p:cNvPr id="27" name="Line 35"/>
            <p:cNvSpPr>
              <a:spLocks noChangeShapeType="1"/>
            </p:cNvSpPr>
            <p:nvPr/>
          </p:nvSpPr>
          <p:spPr bwMode="auto">
            <a:xfrm>
              <a:off x="6740525" y="2835275"/>
              <a:ext cx="0" cy="1046163"/>
            </a:xfrm>
            <a:prstGeom prst="line">
              <a:avLst/>
            </a:prstGeom>
            <a:noFill/>
            <a:ln w="12700">
              <a:solidFill>
                <a:schemeClr val="accent1"/>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28" name="Line 36"/>
            <p:cNvSpPr>
              <a:spLocks noChangeShapeType="1"/>
            </p:cNvSpPr>
            <p:nvPr/>
          </p:nvSpPr>
          <p:spPr bwMode="auto">
            <a:xfrm>
              <a:off x="6915150" y="3279775"/>
              <a:ext cx="0" cy="601663"/>
            </a:xfrm>
            <a:prstGeom prst="line">
              <a:avLst/>
            </a:prstGeom>
            <a:noFill/>
            <a:ln w="12700">
              <a:solidFill>
                <a:schemeClr val="accent1"/>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29" name="Rectangle 37"/>
            <p:cNvSpPr>
              <a:spLocks noChangeArrowheads="1"/>
            </p:cNvSpPr>
            <p:nvPr/>
          </p:nvSpPr>
          <p:spPr bwMode="auto">
            <a:xfrm>
              <a:off x="8175625" y="3881438"/>
              <a:ext cx="406400" cy="406400"/>
            </a:xfrm>
            <a:prstGeom prst="rect">
              <a:avLst/>
            </a:prstGeom>
            <a:solidFill>
              <a:srgbClr val="000000"/>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30" name="Text Box 38"/>
            <p:cNvSpPr txBox="1">
              <a:spLocks noChangeArrowheads="1"/>
            </p:cNvSpPr>
            <p:nvPr/>
          </p:nvSpPr>
          <p:spPr bwMode="auto">
            <a:xfrm>
              <a:off x="6775450" y="2835275"/>
              <a:ext cx="1335622" cy="369332"/>
            </a:xfrm>
            <a:prstGeom prst="rect">
              <a:avLst/>
            </a:prstGeom>
            <a:noFill/>
            <a:ln w="12700">
              <a:solidFill>
                <a:schemeClr val="tx2"/>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bg1"/>
                  </a:solidFill>
                  <a:latin typeface="Comic Sans MS" pitchFamily="-112" charset="0"/>
                </a:rPr>
                <a:t>last==head</a:t>
              </a:r>
              <a:endParaRPr lang="en-US" dirty="0">
                <a:solidFill>
                  <a:schemeClr val="bg1"/>
                </a:solidFill>
                <a:latin typeface="Comic Sans MS" pitchFamily="-112" charset="0"/>
              </a:endParaRPr>
            </a:p>
          </p:txBody>
        </p:sp>
        <p:sp>
          <p:nvSpPr>
            <p:cNvPr id="31" name="Text Box 50"/>
            <p:cNvSpPr txBox="1">
              <a:spLocks noChangeArrowheads="1"/>
            </p:cNvSpPr>
            <p:nvPr/>
          </p:nvSpPr>
          <p:spPr bwMode="auto">
            <a:xfrm>
              <a:off x="4983163" y="3910013"/>
              <a:ext cx="836612" cy="366712"/>
            </a:xfrm>
            <a:prstGeom prst="rect">
              <a:avLst/>
            </a:prstGeom>
            <a:noFill/>
            <a:ln w="12700">
              <a:solidFill>
                <a:schemeClr val="tx2"/>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sz="1800" i="1">
                  <a:solidFill>
                    <a:schemeClr val="bg1"/>
                  </a:solidFill>
                  <a:latin typeface="Comic Sans MS" pitchFamily="-112" charset="0"/>
                </a:rPr>
                <a:t>empty</a:t>
              </a:r>
            </a:p>
          </p:txBody>
        </p:sp>
      </p:grpSp>
      <p:sp>
        <p:nvSpPr>
          <p:cNvPr id="3" name="TextBox 2"/>
          <p:cNvSpPr txBox="1"/>
          <p:nvPr/>
        </p:nvSpPr>
        <p:spPr>
          <a:xfrm>
            <a:off x="4033496" y="2398558"/>
            <a:ext cx="2110129" cy="461665"/>
          </a:xfrm>
          <a:prstGeom prst="rect">
            <a:avLst/>
          </a:prstGeom>
          <a:noFill/>
        </p:spPr>
        <p:txBody>
          <a:bodyPr wrap="none" rtlCol="0">
            <a:spAutoFit/>
          </a:bodyPr>
          <a:lstStyle/>
          <a:p>
            <a:r>
              <a:rPr lang="en-US" sz="2400" dirty="0">
                <a:solidFill>
                  <a:schemeClr val="accent1"/>
                </a:solidFill>
              </a:rPr>
              <a:t>w</a:t>
            </a:r>
            <a:r>
              <a:rPr lang="en-US" sz="2400" dirty="0" smtClean="0">
                <a:solidFill>
                  <a:schemeClr val="accent1"/>
                </a:solidFill>
              </a:rPr>
              <a:t>hile(empty) {}</a:t>
            </a:r>
          </a:p>
        </p:txBody>
      </p:sp>
      <p:cxnSp>
        <p:nvCxnSpPr>
          <p:cNvPr id="5" name="Straight Arrow Connector 4"/>
          <p:cNvCxnSpPr/>
          <p:nvPr/>
        </p:nvCxnSpPr>
        <p:spPr>
          <a:xfrm flipH="1">
            <a:off x="3581400" y="2860223"/>
            <a:ext cx="609600" cy="519937"/>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4843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022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2274" name="Rectangle 2"/>
          <p:cNvSpPr>
            <a:spLocks noGrp="1" noChangeArrowheads="1"/>
          </p:cNvSpPr>
          <p:nvPr>
            <p:ph type="title"/>
            <p:custDataLst>
              <p:tags r:id="rId1"/>
            </p:custDataLst>
          </p:nvPr>
        </p:nvSpPr>
        <p:spPr/>
        <p:txBody>
          <a:bodyPr>
            <a:normAutofit fontScale="90000"/>
          </a:bodyPr>
          <a:lstStyle/>
          <a:p>
            <a:r>
              <a:rPr lang="en-US" dirty="0" smtClean="0"/>
              <a:t>Attempt#3: Beyond </a:t>
            </a:r>
            <a:r>
              <a:rPr lang="en-US" dirty="0" err="1" smtClean="0"/>
              <a:t>mutexes</a:t>
            </a:r>
            <a:endParaRPr lang="en-US" dirty="0"/>
          </a:p>
        </p:txBody>
      </p:sp>
      <p:sp>
        <p:nvSpPr>
          <p:cNvPr id="5302275" name="Rectangle 3"/>
          <p:cNvSpPr>
            <a:spLocks noGrp="1" noChangeArrowheads="1"/>
          </p:cNvSpPr>
          <p:nvPr>
            <p:ph idx="1"/>
            <p:custDataLst>
              <p:tags r:id="rId2"/>
            </p:custDataLst>
          </p:nvPr>
        </p:nvSpPr>
        <p:spPr/>
        <p:txBody>
          <a:bodyPr/>
          <a:lstStyle/>
          <a:p>
            <a:r>
              <a:rPr lang="en-US" dirty="0" smtClean="0"/>
              <a:t>Writers must check for full buffer</a:t>
            </a:r>
            <a:br>
              <a:rPr lang="en-US" dirty="0" smtClean="0"/>
            </a:br>
            <a:r>
              <a:rPr lang="en-US" dirty="0" smtClean="0"/>
              <a:t>&amp; Readers must check if for empty buffer</a:t>
            </a:r>
          </a:p>
          <a:p>
            <a:pPr lvl="1"/>
            <a:r>
              <a:rPr lang="en-US" dirty="0" smtClean="0"/>
              <a:t>ideal: don’t busy wait… go to sleep instead</a:t>
            </a:r>
            <a:endParaRPr lang="en-US" dirty="0"/>
          </a:p>
        </p:txBody>
      </p:sp>
      <p:sp>
        <p:nvSpPr>
          <p:cNvPr id="6" name="Rectangle 5"/>
          <p:cNvSpPr/>
          <p:nvPr>
            <p:custDataLst>
              <p:tags r:id="rId3"/>
            </p:custDataLst>
          </p:nvPr>
        </p:nvSpPr>
        <p:spPr>
          <a:xfrm>
            <a:off x="1447800" y="2515612"/>
            <a:ext cx="5867400" cy="2677656"/>
          </a:xfrm>
          <a:prstGeom prst="rect">
            <a:avLst/>
          </a:prstGeom>
        </p:spPr>
        <p:txBody>
          <a:bodyPr wrap="square">
            <a:spAutoFit/>
          </a:bodyPr>
          <a:lstStyle/>
          <a:p>
            <a:pPr>
              <a:buClr>
                <a:schemeClr val="tx2"/>
              </a:buClr>
              <a:tabLst>
                <a:tab pos="292100" algn="l"/>
              </a:tabLst>
            </a:pPr>
            <a:r>
              <a:rPr lang="en-US" sz="2400" dirty="0" smtClean="0">
                <a:solidFill>
                  <a:srgbClr val="E1E1E1"/>
                </a:solidFill>
                <a:latin typeface="Consolas" pitchFamily="49" charset="0"/>
              </a:rPr>
              <a:t>char get() {</a:t>
            </a:r>
          </a:p>
          <a:p>
            <a:pPr>
              <a:buClr>
                <a:schemeClr val="tx2"/>
              </a:buClr>
              <a:tabLst>
                <a:tab pos="292100" algn="l"/>
              </a:tabLst>
            </a:pPr>
            <a:r>
              <a:rPr lang="en-US" sz="2400" dirty="0" smtClean="0">
                <a:solidFill>
                  <a:srgbClr val="E1E1E1"/>
                </a:solidFill>
                <a:latin typeface="Consolas" pitchFamily="49" charset="0"/>
              </a:rPr>
              <a:t>	</a:t>
            </a:r>
            <a:r>
              <a:rPr lang="en-US" sz="2400" dirty="0" smtClean="0">
                <a:solidFill>
                  <a:schemeClr val="accent1"/>
                </a:solidFill>
                <a:latin typeface="Consolas" pitchFamily="49" charset="0"/>
              </a:rPr>
              <a:t>acquire(L);</a:t>
            </a:r>
          </a:p>
          <a:p>
            <a:pPr>
              <a:buClr>
                <a:schemeClr val="tx2"/>
              </a:buClr>
              <a:tabLst>
                <a:tab pos="292100" algn="l"/>
              </a:tabLst>
            </a:pPr>
            <a:r>
              <a:rPr lang="en-US" sz="2400" dirty="0" smtClean="0">
                <a:solidFill>
                  <a:srgbClr val="E1E1E1"/>
                </a:solidFill>
                <a:latin typeface="Consolas" pitchFamily="49" charset="0"/>
              </a:rPr>
              <a:t>	char c = A[h];</a:t>
            </a:r>
          </a:p>
          <a:p>
            <a:pPr>
              <a:buClr>
                <a:schemeClr val="tx2"/>
              </a:buClr>
              <a:tabLst>
                <a:tab pos="292100" algn="l"/>
              </a:tabLst>
            </a:pPr>
            <a:r>
              <a:rPr lang="en-US" sz="2400" dirty="0" smtClean="0">
                <a:solidFill>
                  <a:srgbClr val="E1E1E1"/>
                </a:solidFill>
                <a:latin typeface="Consolas" pitchFamily="49" charset="0"/>
              </a:rPr>
              <a:t>	h++;</a:t>
            </a:r>
          </a:p>
          <a:p>
            <a:pPr>
              <a:buClr>
                <a:schemeClr val="tx2"/>
              </a:buClr>
              <a:tabLst>
                <a:tab pos="292100" algn="l"/>
              </a:tabLst>
            </a:pPr>
            <a:r>
              <a:rPr lang="en-US" sz="2400" dirty="0" smtClean="0">
                <a:solidFill>
                  <a:srgbClr val="E1E1E1"/>
                </a:solidFill>
                <a:latin typeface="Consolas" pitchFamily="49" charset="0"/>
              </a:rPr>
              <a:t>	</a:t>
            </a:r>
            <a:r>
              <a:rPr lang="en-US" sz="2400" dirty="0" smtClean="0">
                <a:solidFill>
                  <a:schemeClr val="accent1"/>
                </a:solidFill>
                <a:latin typeface="Consolas" pitchFamily="49" charset="0"/>
              </a:rPr>
              <a:t>release(L);</a:t>
            </a:r>
          </a:p>
          <a:p>
            <a:pPr>
              <a:buClr>
                <a:schemeClr val="tx2"/>
              </a:buClr>
              <a:tabLst>
                <a:tab pos="292100" algn="l"/>
              </a:tabLst>
            </a:pPr>
            <a:r>
              <a:rPr lang="en-US" sz="2400" dirty="0" smtClean="0">
                <a:solidFill>
                  <a:srgbClr val="E1E1E1"/>
                </a:solidFill>
                <a:latin typeface="Consolas" pitchFamily="49" charset="0"/>
              </a:rPr>
              <a:t>	return c;</a:t>
            </a:r>
          </a:p>
          <a:p>
            <a:pPr>
              <a:buClr>
                <a:schemeClr val="tx2"/>
              </a:buClr>
              <a:tabLst>
                <a:tab pos="292100" algn="l"/>
              </a:tabLst>
            </a:pPr>
            <a:r>
              <a:rPr lang="en-US" sz="2400" dirty="0" smtClean="0">
                <a:solidFill>
                  <a:srgbClr val="E1E1E1"/>
                </a:solidFill>
                <a:latin typeface="Consolas" pitchFamily="49" charset="0"/>
              </a:rPr>
              <a:t>}</a:t>
            </a:r>
            <a:endParaRPr lang="en-US" sz="2400" dirty="0">
              <a:solidFill>
                <a:srgbClr val="E1E1E1"/>
              </a:solidFill>
              <a:latin typeface="Consolas" pitchFamily="49" charset="0"/>
            </a:endParaRPr>
          </a:p>
        </p:txBody>
      </p:sp>
      <p:sp>
        <p:nvSpPr>
          <p:cNvPr id="7" name="Rectangle 6"/>
          <p:cNvSpPr/>
          <p:nvPr>
            <p:custDataLst>
              <p:tags r:id="rId4"/>
            </p:custDataLst>
          </p:nvPr>
        </p:nvSpPr>
        <p:spPr>
          <a:xfrm>
            <a:off x="1447800" y="2286000"/>
            <a:ext cx="5867400" cy="3046988"/>
          </a:xfrm>
          <a:prstGeom prst="rect">
            <a:avLst/>
          </a:prstGeom>
          <a:solidFill>
            <a:schemeClr val="bg2"/>
          </a:solidFill>
        </p:spPr>
        <p:txBody>
          <a:bodyPr wrap="square">
            <a:spAutoFit/>
          </a:bodyPr>
          <a:lstStyle/>
          <a:p>
            <a:pPr>
              <a:buClr>
                <a:schemeClr val="tx2"/>
              </a:buClr>
              <a:tabLst>
                <a:tab pos="292100" algn="l"/>
              </a:tabLst>
            </a:pPr>
            <a:r>
              <a:rPr lang="en-US" sz="2400" dirty="0" smtClean="0">
                <a:solidFill>
                  <a:srgbClr val="E1E1E1"/>
                </a:solidFill>
                <a:latin typeface="Consolas" pitchFamily="49" charset="0"/>
              </a:rPr>
              <a:t>char get() {</a:t>
            </a:r>
          </a:p>
          <a:p>
            <a:pPr>
              <a:buClr>
                <a:schemeClr val="tx2"/>
              </a:buClr>
              <a:tabLst>
                <a:tab pos="292100" algn="l"/>
              </a:tabLst>
            </a:pPr>
            <a:r>
              <a:rPr lang="en-US" sz="2400" dirty="0" smtClean="0">
                <a:solidFill>
                  <a:schemeClr val="bg1"/>
                </a:solidFill>
                <a:latin typeface="Consolas" pitchFamily="49" charset="0"/>
              </a:rPr>
              <a:t>	acquire(L);</a:t>
            </a:r>
          </a:p>
          <a:p>
            <a:pPr>
              <a:buClr>
                <a:schemeClr val="tx2"/>
              </a:buClr>
              <a:tabLst>
                <a:tab pos="292100" algn="l"/>
              </a:tabLst>
            </a:pPr>
            <a:r>
              <a:rPr lang="en-US" sz="2400" dirty="0" smtClean="0">
                <a:solidFill>
                  <a:schemeClr val="accent1"/>
                </a:solidFill>
                <a:latin typeface="Consolas" pitchFamily="49" charset="0"/>
              </a:rPr>
              <a:t>	while (h == t) { };</a:t>
            </a:r>
          </a:p>
          <a:p>
            <a:pPr>
              <a:buClr>
                <a:schemeClr val="tx2"/>
              </a:buClr>
              <a:tabLst>
                <a:tab pos="292100" algn="l"/>
              </a:tabLst>
            </a:pPr>
            <a:r>
              <a:rPr lang="en-US" sz="2400" dirty="0" smtClean="0">
                <a:solidFill>
                  <a:srgbClr val="E1E1E1"/>
                </a:solidFill>
                <a:latin typeface="Consolas" pitchFamily="49" charset="0"/>
              </a:rPr>
              <a:t>	char c = A[h];</a:t>
            </a:r>
          </a:p>
          <a:p>
            <a:pPr>
              <a:buClr>
                <a:schemeClr val="tx2"/>
              </a:buClr>
              <a:tabLst>
                <a:tab pos="292100" algn="l"/>
              </a:tabLst>
            </a:pPr>
            <a:r>
              <a:rPr lang="en-US" sz="2400" dirty="0" smtClean="0">
                <a:solidFill>
                  <a:srgbClr val="E1E1E1"/>
                </a:solidFill>
                <a:latin typeface="Consolas" pitchFamily="49" charset="0"/>
              </a:rPr>
              <a:t>	</a:t>
            </a:r>
            <a:r>
              <a:rPr lang="en-US" sz="2400" dirty="0" smtClean="0">
                <a:solidFill>
                  <a:srgbClr val="E1E1E1"/>
                </a:solidFill>
                <a:latin typeface="Consolas" pitchFamily="49" charset="0"/>
              </a:rPr>
              <a:t>h</a:t>
            </a:r>
            <a:r>
              <a:rPr lang="en-US" sz="2400" dirty="0">
                <a:solidFill>
                  <a:srgbClr val="E1E1E1"/>
                </a:solidFill>
                <a:latin typeface="Consolas" pitchFamily="49" charset="0"/>
              </a:rPr>
              <a:t> </a:t>
            </a:r>
            <a:r>
              <a:rPr lang="en-US" sz="2400" dirty="0" smtClean="0">
                <a:solidFill>
                  <a:srgbClr val="E1E1E1"/>
                </a:solidFill>
                <a:latin typeface="Consolas" pitchFamily="49" charset="0"/>
              </a:rPr>
              <a:t>= (h+1)%n</a:t>
            </a:r>
            <a:r>
              <a:rPr lang="en-US" sz="2400" dirty="0" smtClean="0">
                <a:solidFill>
                  <a:srgbClr val="E1E1E1"/>
                </a:solidFill>
                <a:latin typeface="Consolas" pitchFamily="49" charset="0"/>
              </a:rPr>
              <a:t>;</a:t>
            </a:r>
            <a:endParaRPr lang="en-US" sz="2400" dirty="0" smtClean="0">
              <a:solidFill>
                <a:srgbClr val="E1E1E1"/>
              </a:solidFill>
              <a:latin typeface="Consolas" pitchFamily="49" charset="0"/>
            </a:endParaRPr>
          </a:p>
          <a:p>
            <a:pPr>
              <a:buClr>
                <a:schemeClr val="tx2"/>
              </a:buClr>
              <a:tabLst>
                <a:tab pos="292100" algn="l"/>
              </a:tabLst>
            </a:pPr>
            <a:r>
              <a:rPr lang="en-US" sz="2400" dirty="0" smtClean="0">
                <a:solidFill>
                  <a:schemeClr val="bg1"/>
                </a:solidFill>
                <a:latin typeface="Consolas" pitchFamily="49" charset="0"/>
              </a:rPr>
              <a:t>	release(L);</a:t>
            </a:r>
          </a:p>
          <a:p>
            <a:pPr>
              <a:buClr>
                <a:schemeClr val="tx2"/>
              </a:buClr>
              <a:tabLst>
                <a:tab pos="292100" algn="l"/>
              </a:tabLst>
            </a:pPr>
            <a:r>
              <a:rPr lang="en-US" sz="2400" dirty="0" smtClean="0">
                <a:solidFill>
                  <a:srgbClr val="E1E1E1"/>
                </a:solidFill>
                <a:latin typeface="Consolas" pitchFamily="49" charset="0"/>
              </a:rPr>
              <a:t>	return c;</a:t>
            </a:r>
          </a:p>
          <a:p>
            <a:pPr>
              <a:buClr>
                <a:schemeClr val="tx2"/>
              </a:buClr>
              <a:tabLst>
                <a:tab pos="292100" algn="l"/>
              </a:tabLst>
            </a:pPr>
            <a:r>
              <a:rPr lang="en-US" sz="2400" dirty="0" smtClean="0">
                <a:solidFill>
                  <a:srgbClr val="E1E1E1"/>
                </a:solidFill>
                <a:latin typeface="Consolas" pitchFamily="49" charset="0"/>
              </a:rPr>
              <a:t>}</a:t>
            </a:r>
            <a:endParaRPr lang="en-US" sz="2400" dirty="0">
              <a:solidFill>
                <a:srgbClr val="E1E1E1"/>
              </a:solidFill>
              <a:latin typeface="Consolas" pitchFamily="49" charset="0"/>
            </a:endParaRPr>
          </a:p>
        </p:txBody>
      </p:sp>
      <p:sp>
        <p:nvSpPr>
          <p:cNvPr id="8" name="TextBox 7"/>
          <p:cNvSpPr txBox="1"/>
          <p:nvPr/>
        </p:nvSpPr>
        <p:spPr>
          <a:xfrm>
            <a:off x="1478983" y="5758190"/>
            <a:ext cx="6498702" cy="954107"/>
          </a:xfrm>
          <a:prstGeom prst="rect">
            <a:avLst/>
          </a:prstGeom>
          <a:noFill/>
        </p:spPr>
        <p:txBody>
          <a:bodyPr wrap="none" rtlCol="0">
            <a:spAutoFit/>
          </a:bodyPr>
          <a:lstStyle/>
          <a:p>
            <a:r>
              <a:rPr lang="en-US" sz="2800" dirty="0" smtClean="0">
                <a:solidFill>
                  <a:schemeClr val="accent1"/>
                </a:solidFill>
              </a:rPr>
              <a:t>Dilemma: Have to check while holding lock,</a:t>
            </a:r>
          </a:p>
          <a:p>
            <a:r>
              <a:rPr lang="en-US" sz="2800" dirty="0">
                <a:solidFill>
                  <a:schemeClr val="accent1"/>
                </a:solidFill>
              </a:rPr>
              <a:t>	</a:t>
            </a:r>
            <a:r>
              <a:rPr lang="en-US" sz="2800" dirty="0" smtClean="0">
                <a:solidFill>
                  <a:schemeClr val="accent1"/>
                </a:solidFill>
              </a:rPr>
              <a:t>but cannot wait while hold lock</a:t>
            </a:r>
          </a:p>
        </p:txBody>
      </p:sp>
    </p:spTree>
    <p:extLst>
      <p:ext uri="{BB962C8B-B14F-4D97-AF65-F5344CB8AC3E}">
        <p14:creationId xmlns:p14="http://schemas.microsoft.com/office/powerpoint/2010/main" val="252723807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2274" name="Rectangle 2"/>
          <p:cNvSpPr>
            <a:spLocks noGrp="1" noChangeArrowheads="1"/>
          </p:cNvSpPr>
          <p:nvPr>
            <p:ph type="title"/>
            <p:custDataLst>
              <p:tags r:id="rId1"/>
            </p:custDataLst>
          </p:nvPr>
        </p:nvSpPr>
        <p:spPr/>
        <p:txBody>
          <a:bodyPr>
            <a:normAutofit fontScale="90000"/>
          </a:bodyPr>
          <a:lstStyle/>
          <a:p>
            <a:r>
              <a:rPr lang="en-US" dirty="0" smtClean="0"/>
              <a:t>Attempt#4: Beyond </a:t>
            </a:r>
            <a:r>
              <a:rPr lang="en-US" dirty="0" err="1" smtClean="0"/>
              <a:t>mutexes</a:t>
            </a:r>
            <a:endParaRPr lang="en-US" dirty="0"/>
          </a:p>
        </p:txBody>
      </p:sp>
      <p:sp>
        <p:nvSpPr>
          <p:cNvPr id="5302275" name="Rectangle 3"/>
          <p:cNvSpPr>
            <a:spLocks noGrp="1" noChangeArrowheads="1"/>
          </p:cNvSpPr>
          <p:nvPr>
            <p:ph idx="1"/>
            <p:custDataLst>
              <p:tags r:id="rId2"/>
            </p:custDataLst>
          </p:nvPr>
        </p:nvSpPr>
        <p:spPr/>
        <p:txBody>
          <a:bodyPr/>
          <a:lstStyle/>
          <a:p>
            <a:r>
              <a:rPr lang="en-US" dirty="0" smtClean="0"/>
              <a:t>Writers must check for full buffer</a:t>
            </a:r>
            <a:br>
              <a:rPr lang="en-US" dirty="0" smtClean="0"/>
            </a:br>
            <a:r>
              <a:rPr lang="en-US" dirty="0" smtClean="0"/>
              <a:t>&amp; Readers must check if for empty buffer</a:t>
            </a:r>
          </a:p>
          <a:p>
            <a:pPr lvl="1"/>
            <a:r>
              <a:rPr lang="en-US" dirty="0" smtClean="0"/>
              <a:t>ideal: don’t busy wait… go to sleep instead</a:t>
            </a:r>
            <a:endParaRPr lang="en-US" dirty="0"/>
          </a:p>
        </p:txBody>
      </p:sp>
      <p:sp>
        <p:nvSpPr>
          <p:cNvPr id="10" name="Rectangle 9"/>
          <p:cNvSpPr/>
          <p:nvPr>
            <p:custDataLst>
              <p:tags r:id="rId3"/>
            </p:custDataLst>
          </p:nvPr>
        </p:nvSpPr>
        <p:spPr>
          <a:xfrm>
            <a:off x="1447800" y="2257485"/>
            <a:ext cx="5867400" cy="4524315"/>
          </a:xfrm>
          <a:prstGeom prst="rect">
            <a:avLst/>
          </a:prstGeom>
          <a:noFill/>
        </p:spPr>
        <p:txBody>
          <a:bodyPr wrap="square">
            <a:spAutoFit/>
          </a:bodyPr>
          <a:lstStyle/>
          <a:p>
            <a:pPr>
              <a:buClr>
                <a:schemeClr val="tx2"/>
              </a:buClr>
              <a:tabLst>
                <a:tab pos="292100" algn="l"/>
              </a:tabLst>
            </a:pPr>
            <a:r>
              <a:rPr lang="en-US" sz="2400" dirty="0" smtClean="0">
                <a:solidFill>
                  <a:srgbClr val="E1E1E1"/>
                </a:solidFill>
                <a:latin typeface="Consolas" pitchFamily="49" charset="0"/>
              </a:rPr>
              <a:t>char get() {</a:t>
            </a:r>
            <a:endParaRPr lang="en-US" sz="2400" dirty="0" smtClean="0">
              <a:solidFill>
                <a:schemeClr val="accent1"/>
              </a:solidFill>
              <a:latin typeface="Consolas" pitchFamily="49" charset="0"/>
            </a:endParaRPr>
          </a:p>
          <a:p>
            <a:pPr>
              <a:buClr>
                <a:schemeClr val="tx2"/>
              </a:buClr>
              <a:tabLst>
                <a:tab pos="292100" algn="l"/>
              </a:tabLst>
            </a:pPr>
            <a:r>
              <a:rPr lang="en-US" sz="2400" dirty="0" smtClean="0">
                <a:solidFill>
                  <a:schemeClr val="accent1"/>
                </a:solidFill>
                <a:latin typeface="Consolas" pitchFamily="49" charset="0"/>
              </a:rPr>
              <a:t>	do {</a:t>
            </a:r>
          </a:p>
          <a:p>
            <a:pPr>
              <a:buClr>
                <a:schemeClr val="tx2"/>
              </a:buClr>
              <a:tabLst>
                <a:tab pos="292100" algn="l"/>
              </a:tabLst>
            </a:pPr>
            <a:r>
              <a:rPr lang="en-US" sz="2400" dirty="0" smtClean="0">
                <a:solidFill>
                  <a:srgbClr val="E1E1E1"/>
                </a:solidFill>
                <a:latin typeface="Consolas" pitchFamily="49" charset="0"/>
              </a:rPr>
              <a:t>		</a:t>
            </a:r>
            <a:r>
              <a:rPr lang="en-US" sz="2400" dirty="0" smtClean="0">
                <a:solidFill>
                  <a:schemeClr val="bg1"/>
                </a:solidFill>
                <a:latin typeface="Consolas" pitchFamily="49" charset="0"/>
              </a:rPr>
              <a:t>acquire(L);</a:t>
            </a:r>
          </a:p>
          <a:p>
            <a:pPr>
              <a:buClr>
                <a:schemeClr val="tx2"/>
              </a:buClr>
              <a:tabLst>
                <a:tab pos="292100" algn="l"/>
              </a:tabLst>
            </a:pPr>
            <a:r>
              <a:rPr lang="en-US" sz="2400" dirty="0" smtClean="0">
                <a:solidFill>
                  <a:schemeClr val="bg1"/>
                </a:solidFill>
                <a:latin typeface="Consolas" pitchFamily="49" charset="0"/>
              </a:rPr>
              <a:t>		</a:t>
            </a:r>
            <a:r>
              <a:rPr lang="en-US" sz="2400" dirty="0" smtClean="0">
                <a:solidFill>
                  <a:schemeClr val="accent1"/>
                </a:solidFill>
                <a:latin typeface="Consolas" pitchFamily="49" charset="0"/>
              </a:rPr>
              <a:t>empty = (h == t);</a:t>
            </a:r>
          </a:p>
          <a:p>
            <a:pPr>
              <a:buClr>
                <a:schemeClr val="tx2"/>
              </a:buClr>
              <a:tabLst>
                <a:tab pos="292100" algn="l"/>
              </a:tabLst>
            </a:pPr>
            <a:r>
              <a:rPr lang="en-US" sz="2400" dirty="0" smtClean="0">
                <a:solidFill>
                  <a:schemeClr val="bg1"/>
                </a:solidFill>
                <a:latin typeface="Consolas" pitchFamily="49" charset="0"/>
              </a:rPr>
              <a:t>		</a:t>
            </a:r>
            <a:r>
              <a:rPr lang="en-US" sz="2400" dirty="0" smtClean="0">
                <a:solidFill>
                  <a:schemeClr val="accent1"/>
                </a:solidFill>
                <a:latin typeface="Consolas" pitchFamily="49" charset="0"/>
              </a:rPr>
              <a:t>if (!empty) </a:t>
            </a:r>
            <a:r>
              <a:rPr lang="en-US" sz="2400" dirty="0" smtClean="0">
                <a:solidFill>
                  <a:schemeClr val="bg1"/>
                </a:solidFill>
                <a:latin typeface="Consolas" pitchFamily="49" charset="0"/>
              </a:rPr>
              <a:t>{</a:t>
            </a:r>
          </a:p>
          <a:p>
            <a:pPr>
              <a:buClr>
                <a:schemeClr val="tx2"/>
              </a:buClr>
              <a:tabLst>
                <a:tab pos="292100" algn="l"/>
              </a:tabLst>
            </a:pPr>
            <a:r>
              <a:rPr lang="en-US" sz="2400" dirty="0" smtClean="0">
                <a:solidFill>
                  <a:schemeClr val="accent1"/>
                </a:solidFill>
                <a:latin typeface="Consolas" pitchFamily="49" charset="0"/>
              </a:rPr>
              <a:t>			</a:t>
            </a:r>
            <a:r>
              <a:rPr lang="en-US" sz="2400" dirty="0" smtClean="0">
                <a:solidFill>
                  <a:srgbClr val="E1E1E1"/>
                </a:solidFill>
                <a:latin typeface="Consolas" pitchFamily="49" charset="0"/>
              </a:rPr>
              <a:t>c = A[h];</a:t>
            </a:r>
          </a:p>
          <a:p>
            <a:pPr>
              <a:buClr>
                <a:schemeClr val="tx2"/>
              </a:buClr>
              <a:tabLst>
                <a:tab pos="292100" algn="l"/>
              </a:tabLst>
            </a:pPr>
            <a:r>
              <a:rPr lang="en-US" sz="2400" dirty="0" smtClean="0">
                <a:solidFill>
                  <a:srgbClr val="E1E1E1"/>
                </a:solidFill>
                <a:latin typeface="Consolas" pitchFamily="49" charset="0"/>
              </a:rPr>
              <a:t>			</a:t>
            </a:r>
            <a:r>
              <a:rPr lang="en-US" sz="2400" dirty="0" smtClean="0">
                <a:solidFill>
                  <a:srgbClr val="E1E1E1"/>
                </a:solidFill>
                <a:latin typeface="Consolas" pitchFamily="49" charset="0"/>
              </a:rPr>
              <a:t>h</a:t>
            </a:r>
            <a:r>
              <a:rPr lang="en-US" sz="2400" dirty="0">
                <a:solidFill>
                  <a:srgbClr val="E1E1E1"/>
                </a:solidFill>
                <a:latin typeface="Consolas" pitchFamily="49" charset="0"/>
              </a:rPr>
              <a:t> </a:t>
            </a:r>
            <a:r>
              <a:rPr lang="en-US" sz="2400" dirty="0" smtClean="0">
                <a:solidFill>
                  <a:srgbClr val="E1E1E1"/>
                </a:solidFill>
                <a:latin typeface="Consolas" pitchFamily="49" charset="0"/>
              </a:rPr>
              <a:t>= (h+1)%n</a:t>
            </a:r>
            <a:r>
              <a:rPr lang="en-US" sz="2400" dirty="0" smtClean="0">
                <a:solidFill>
                  <a:srgbClr val="E1E1E1"/>
                </a:solidFill>
                <a:latin typeface="Consolas" pitchFamily="49" charset="0"/>
              </a:rPr>
              <a:t>;</a:t>
            </a:r>
            <a:endParaRPr lang="en-US" sz="2400" dirty="0" smtClean="0">
              <a:solidFill>
                <a:srgbClr val="E1E1E1"/>
              </a:solidFill>
              <a:latin typeface="Consolas" pitchFamily="49" charset="0"/>
            </a:endParaRPr>
          </a:p>
          <a:p>
            <a:pPr>
              <a:buClr>
                <a:schemeClr val="tx2"/>
              </a:buClr>
              <a:tabLst>
                <a:tab pos="292100" algn="l"/>
              </a:tabLst>
            </a:pPr>
            <a:r>
              <a:rPr lang="en-US" sz="2400" dirty="0" smtClean="0">
                <a:solidFill>
                  <a:srgbClr val="E1E1E1"/>
                </a:solidFill>
                <a:latin typeface="Consolas" pitchFamily="49" charset="0"/>
              </a:rPr>
              <a:t>		}</a:t>
            </a:r>
          </a:p>
          <a:p>
            <a:pPr>
              <a:buClr>
                <a:schemeClr val="tx2"/>
              </a:buClr>
              <a:tabLst>
                <a:tab pos="292100" algn="l"/>
              </a:tabLst>
            </a:pPr>
            <a:r>
              <a:rPr lang="en-US" sz="2400" dirty="0" smtClean="0">
                <a:solidFill>
                  <a:schemeClr val="bg1"/>
                </a:solidFill>
                <a:latin typeface="Consolas" pitchFamily="49" charset="0"/>
              </a:rPr>
              <a:t>		release(L);</a:t>
            </a:r>
          </a:p>
          <a:p>
            <a:pPr>
              <a:buClr>
                <a:schemeClr val="tx2"/>
              </a:buClr>
              <a:tabLst>
                <a:tab pos="292100" algn="l"/>
              </a:tabLst>
            </a:pPr>
            <a:r>
              <a:rPr lang="en-US" sz="2400" dirty="0" smtClean="0">
                <a:solidFill>
                  <a:schemeClr val="bg1"/>
                </a:solidFill>
                <a:latin typeface="Consolas" pitchFamily="49" charset="0"/>
              </a:rPr>
              <a:t>	</a:t>
            </a:r>
            <a:r>
              <a:rPr lang="en-US" sz="2400" dirty="0" smtClean="0">
                <a:solidFill>
                  <a:schemeClr val="accent1"/>
                </a:solidFill>
                <a:latin typeface="Consolas" pitchFamily="49" charset="0"/>
              </a:rPr>
              <a:t>} while (empty);</a:t>
            </a:r>
          </a:p>
          <a:p>
            <a:pPr>
              <a:buClr>
                <a:schemeClr val="tx2"/>
              </a:buClr>
              <a:tabLst>
                <a:tab pos="292100" algn="l"/>
              </a:tabLst>
            </a:pPr>
            <a:r>
              <a:rPr lang="en-US" sz="2400" dirty="0" smtClean="0">
                <a:solidFill>
                  <a:srgbClr val="E1E1E1"/>
                </a:solidFill>
                <a:latin typeface="Consolas" pitchFamily="49" charset="0"/>
              </a:rPr>
              <a:t>	return c;</a:t>
            </a:r>
          </a:p>
          <a:p>
            <a:pPr>
              <a:buClr>
                <a:schemeClr val="tx2"/>
              </a:buClr>
              <a:tabLst>
                <a:tab pos="292100" algn="l"/>
              </a:tabLst>
            </a:pPr>
            <a:r>
              <a:rPr lang="en-US" sz="2400" dirty="0" smtClean="0">
                <a:solidFill>
                  <a:srgbClr val="E1E1E1"/>
                </a:solidFill>
                <a:latin typeface="Consolas" pitchFamily="49" charset="0"/>
              </a:rPr>
              <a:t>}</a:t>
            </a:r>
            <a:endParaRPr lang="en-US" sz="2400" dirty="0">
              <a:solidFill>
                <a:srgbClr val="E1E1E1"/>
              </a:solidFill>
              <a:latin typeface="Consolas" pitchFamily="49" charset="0"/>
            </a:endParaRPr>
          </a:p>
        </p:txBody>
      </p:sp>
    </p:spTree>
    <p:extLst>
      <p:ext uri="{BB962C8B-B14F-4D97-AF65-F5344CB8AC3E}">
        <p14:creationId xmlns:p14="http://schemas.microsoft.com/office/powerpoint/2010/main" val="348357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fontScale="90000"/>
          </a:bodyPr>
          <a:lstStyle/>
          <a:p>
            <a:endParaRPr lang="en-US" dirty="0"/>
          </a:p>
        </p:txBody>
      </p:sp>
      <p:sp>
        <p:nvSpPr>
          <p:cNvPr id="5" name="Content Placeholder 4"/>
          <p:cNvSpPr>
            <a:spLocks noGrp="1"/>
          </p:cNvSpPr>
          <p:nvPr>
            <p:ph idx="1"/>
            <p:custDataLst>
              <p:tags r:id="rId2"/>
            </p:custDataLst>
          </p:nvPr>
        </p:nvSpPr>
        <p:spPr/>
        <p:txBody>
          <a:bodyPr anchor="ctr"/>
          <a:lstStyle/>
          <a:p>
            <a:pPr algn="ctr"/>
            <a:r>
              <a:rPr lang="en-US" dirty="0" smtClean="0">
                <a:solidFill>
                  <a:schemeClr val="accent1"/>
                </a:solidFill>
              </a:rPr>
              <a:t>Language-level Synchronization</a:t>
            </a:r>
            <a:endParaRPr lang="en-US" dirty="0">
              <a:solidFill>
                <a:schemeClr val="accent1"/>
              </a:solidFill>
            </a:endParaRPr>
          </a:p>
        </p:txBody>
      </p:sp>
    </p:spTree>
    <p:extLst>
      <p:ext uri="{BB962C8B-B14F-4D97-AF65-F5344CB8AC3E}">
        <p14:creationId xmlns:p14="http://schemas.microsoft.com/office/powerpoint/2010/main" val="155177778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8418" name="Rectangle 2"/>
          <p:cNvSpPr>
            <a:spLocks noGrp="1" noChangeArrowheads="1"/>
          </p:cNvSpPr>
          <p:nvPr>
            <p:ph type="title"/>
            <p:custDataLst>
              <p:tags r:id="rId1"/>
            </p:custDataLst>
          </p:nvPr>
        </p:nvSpPr>
        <p:spPr/>
        <p:txBody>
          <a:bodyPr>
            <a:normAutofit fontScale="90000"/>
          </a:bodyPr>
          <a:lstStyle/>
          <a:p>
            <a:r>
              <a:rPr lang="en-US" smtClean="0"/>
              <a:t>Condition variables</a:t>
            </a:r>
            <a:endParaRPr lang="en-US"/>
          </a:p>
        </p:txBody>
      </p:sp>
      <p:sp>
        <p:nvSpPr>
          <p:cNvPr id="5308419" name="Rectangle 3"/>
          <p:cNvSpPr>
            <a:spLocks noGrp="1" noChangeArrowheads="1"/>
          </p:cNvSpPr>
          <p:nvPr>
            <p:ph idx="1"/>
            <p:custDataLst>
              <p:tags r:id="rId2"/>
            </p:custDataLst>
          </p:nvPr>
        </p:nvSpPr>
        <p:spPr/>
        <p:txBody>
          <a:bodyPr>
            <a:normAutofit fontScale="92500" lnSpcReduction="10000"/>
          </a:bodyPr>
          <a:lstStyle/>
          <a:p>
            <a:r>
              <a:rPr lang="en-US" dirty="0" smtClean="0"/>
              <a:t>Use [Hoare] a </a:t>
            </a:r>
            <a:r>
              <a:rPr lang="en-US" dirty="0" smtClean="0">
                <a:solidFill>
                  <a:schemeClr val="accent1"/>
                </a:solidFill>
              </a:rPr>
              <a:t>condition variable </a:t>
            </a:r>
            <a:r>
              <a:rPr lang="en-US" dirty="0" smtClean="0"/>
              <a:t>to wait for a condition to become true (without holding lock!)</a:t>
            </a:r>
          </a:p>
          <a:p>
            <a:endParaRPr lang="en-US" dirty="0" smtClean="0"/>
          </a:p>
          <a:p>
            <a:r>
              <a:rPr lang="en-US" dirty="0" smtClean="0">
                <a:solidFill>
                  <a:schemeClr val="accent1"/>
                </a:solidFill>
              </a:rPr>
              <a:t>wait(m, c) </a:t>
            </a:r>
            <a:r>
              <a:rPr lang="en-US" dirty="0" smtClean="0"/>
              <a:t>: </a:t>
            </a:r>
          </a:p>
          <a:p>
            <a:pPr lvl="1"/>
            <a:r>
              <a:rPr lang="en-US" dirty="0" smtClean="0"/>
              <a:t>atomically release </a:t>
            </a:r>
            <a:r>
              <a:rPr lang="en-US" i="1" dirty="0" smtClean="0">
                <a:solidFill>
                  <a:schemeClr val="accent1"/>
                </a:solidFill>
              </a:rPr>
              <a:t>m</a:t>
            </a:r>
            <a:r>
              <a:rPr lang="en-US" dirty="0" smtClean="0"/>
              <a:t> and sleep, waiting for condition </a:t>
            </a:r>
            <a:r>
              <a:rPr lang="en-US" i="1" dirty="0" smtClean="0">
                <a:solidFill>
                  <a:schemeClr val="accent1"/>
                </a:solidFill>
              </a:rPr>
              <a:t>c</a:t>
            </a:r>
          </a:p>
          <a:p>
            <a:pPr lvl="1"/>
            <a:r>
              <a:rPr lang="en-US" dirty="0" smtClean="0"/>
              <a:t>wake up holding </a:t>
            </a:r>
            <a:r>
              <a:rPr lang="en-US" i="1" dirty="0" smtClean="0">
                <a:solidFill>
                  <a:schemeClr val="accent1"/>
                </a:solidFill>
              </a:rPr>
              <a:t>m</a:t>
            </a:r>
            <a:r>
              <a:rPr lang="en-US" dirty="0" smtClean="0"/>
              <a:t> sometime after </a:t>
            </a:r>
            <a:r>
              <a:rPr lang="en-US" i="1" dirty="0" smtClean="0">
                <a:solidFill>
                  <a:schemeClr val="accent1"/>
                </a:solidFill>
              </a:rPr>
              <a:t>c</a:t>
            </a:r>
            <a:r>
              <a:rPr lang="en-US" dirty="0" smtClean="0"/>
              <a:t> was signaled</a:t>
            </a:r>
          </a:p>
          <a:p>
            <a:r>
              <a:rPr lang="en-US" dirty="0" smtClean="0">
                <a:solidFill>
                  <a:schemeClr val="accent1"/>
                </a:solidFill>
              </a:rPr>
              <a:t>signal(c) </a:t>
            </a:r>
            <a:r>
              <a:rPr lang="en-US" dirty="0" smtClean="0"/>
              <a:t>: wake up one thread waiting on  </a:t>
            </a:r>
            <a:r>
              <a:rPr lang="en-US" i="1" dirty="0" smtClean="0">
                <a:solidFill>
                  <a:schemeClr val="accent1"/>
                </a:solidFill>
              </a:rPr>
              <a:t>c</a:t>
            </a:r>
          </a:p>
          <a:p>
            <a:r>
              <a:rPr lang="en-US" dirty="0" smtClean="0">
                <a:solidFill>
                  <a:schemeClr val="accent1"/>
                </a:solidFill>
              </a:rPr>
              <a:t>broadcast(c) </a:t>
            </a:r>
            <a:r>
              <a:rPr lang="en-US" dirty="0" smtClean="0"/>
              <a:t>: wake up all threads waiting on  </a:t>
            </a:r>
            <a:r>
              <a:rPr lang="en-US" i="1" dirty="0" smtClean="0">
                <a:solidFill>
                  <a:schemeClr val="accent1"/>
                </a:solidFill>
              </a:rPr>
              <a:t>c</a:t>
            </a:r>
          </a:p>
          <a:p>
            <a:endParaRPr lang="en-US" dirty="0" smtClean="0"/>
          </a:p>
          <a:p>
            <a:r>
              <a:rPr lang="en-US" dirty="0" smtClean="0"/>
              <a:t>POSIX (e.g., Linux): </a:t>
            </a:r>
            <a:r>
              <a:rPr lang="en-US" dirty="0" err="1" smtClean="0"/>
              <a:t>pthread_cond_wait</a:t>
            </a:r>
            <a:r>
              <a:rPr lang="en-US" dirty="0" smtClean="0"/>
              <a:t>, </a:t>
            </a:r>
            <a:r>
              <a:rPr lang="en-US" dirty="0" err="1" smtClean="0"/>
              <a:t>pthread_cond_signal</a:t>
            </a:r>
            <a:r>
              <a:rPr lang="en-US" dirty="0" smtClean="0"/>
              <a:t>, </a:t>
            </a:r>
            <a:r>
              <a:rPr lang="en-US" dirty="0" err="1" smtClean="0"/>
              <a:t>pthread_cond_broadcast</a:t>
            </a:r>
            <a:endParaRPr lang="en-US" dirty="0" smtClean="0"/>
          </a:p>
          <a:p>
            <a:endParaRPr lang="en-US" dirty="0" smtClean="0"/>
          </a:p>
          <a:p>
            <a:pPr lvl="1"/>
            <a:endParaRPr lang="en-US" dirty="0"/>
          </a:p>
        </p:txBody>
      </p:sp>
    </p:spTree>
    <p:extLst>
      <p:ext uri="{BB962C8B-B14F-4D97-AF65-F5344CB8AC3E}">
        <p14:creationId xmlns:p14="http://schemas.microsoft.com/office/powerpoint/2010/main" val="2112602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0841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08419">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30841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08419">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0841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30841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0466" name="Rectangle 2"/>
          <p:cNvSpPr>
            <a:spLocks noGrp="1" noChangeArrowheads="1"/>
          </p:cNvSpPr>
          <p:nvPr>
            <p:ph type="title"/>
            <p:custDataLst>
              <p:tags r:id="rId1"/>
            </p:custDataLst>
          </p:nvPr>
        </p:nvSpPr>
        <p:spPr/>
        <p:txBody>
          <a:bodyPr>
            <a:normAutofit fontScale="90000"/>
          </a:bodyPr>
          <a:lstStyle/>
          <a:p>
            <a:r>
              <a:rPr lang="en-US" dirty="0" smtClean="0"/>
              <a:t>Attempt#5: Using </a:t>
            </a:r>
            <a:r>
              <a:rPr lang="en-US" dirty="0" smtClean="0"/>
              <a:t>a condition variable</a:t>
            </a:r>
            <a:endParaRPr lang="en-US" dirty="0"/>
          </a:p>
        </p:txBody>
      </p:sp>
      <p:sp>
        <p:nvSpPr>
          <p:cNvPr id="5310467" name="Rectangle 3"/>
          <p:cNvSpPr>
            <a:spLocks noGrp="1" noChangeArrowheads="1"/>
          </p:cNvSpPr>
          <p:nvPr>
            <p:ph idx="1"/>
            <p:custDataLst>
              <p:tags r:id="rId2"/>
            </p:custDataLst>
          </p:nvPr>
        </p:nvSpPr>
        <p:spPr>
          <a:xfrm>
            <a:off x="228600" y="533400"/>
            <a:ext cx="8686800" cy="1447800"/>
          </a:xfrm>
        </p:spPr>
        <p:txBody>
          <a:bodyPr>
            <a:normAutofit/>
          </a:bodyPr>
          <a:lstStyle/>
          <a:p>
            <a:r>
              <a:rPr lang="en-US" sz="2800" dirty="0" smtClean="0"/>
              <a:t>wait(m, c) : release m, sleep until c, wake up holding m</a:t>
            </a:r>
          </a:p>
          <a:p>
            <a:r>
              <a:rPr lang="en-US" sz="2800" dirty="0" smtClean="0"/>
              <a:t>signal(c) : wake up one thread waiting on c</a:t>
            </a:r>
            <a:endParaRPr lang="en-US" sz="2800" dirty="0"/>
          </a:p>
        </p:txBody>
      </p:sp>
      <p:sp>
        <p:nvSpPr>
          <p:cNvPr id="5310468" name="Rectangle 4"/>
          <p:cNvSpPr>
            <a:spLocks noChangeArrowheads="1"/>
          </p:cNvSpPr>
          <p:nvPr>
            <p:custDataLst>
              <p:tags r:id="rId3"/>
            </p:custDataLst>
          </p:nvPr>
        </p:nvSpPr>
        <p:spPr bwMode="auto">
          <a:xfrm>
            <a:off x="5049838" y="1676400"/>
            <a:ext cx="3941762" cy="4475162"/>
          </a:xfrm>
          <a:prstGeom prst="rect">
            <a:avLst/>
          </a:prstGeom>
          <a:noFill/>
          <a:ln w="12700">
            <a:noFill/>
            <a:miter lim="800000"/>
            <a:headEnd type="none" w="sm" len="sm"/>
            <a:tailEnd type="none" w="lg" len="lg"/>
          </a:ln>
          <a:effectLst/>
        </p:spPr>
        <p:txBody>
          <a:bodyPr>
            <a:noAutofit/>
          </a:bodyPr>
          <a:lstStyle/>
          <a:p>
            <a:pPr>
              <a:spcBef>
                <a:spcPct val="20000"/>
              </a:spcBef>
              <a:buClr>
                <a:schemeClr val="tx2"/>
              </a:buClr>
              <a:tabLst>
                <a:tab pos="228600" algn="l"/>
                <a:tab pos="520700" algn="l"/>
                <a:tab pos="2743200" algn="l"/>
              </a:tabLst>
            </a:pPr>
            <a:r>
              <a:rPr lang="en-US" sz="2400" dirty="0" smtClean="0">
                <a:solidFill>
                  <a:srgbClr val="FFFFFF"/>
                </a:solidFill>
                <a:latin typeface="Consolas" pitchFamily="49" charset="0"/>
              </a:rPr>
              <a:t>char </a:t>
            </a:r>
            <a:r>
              <a:rPr lang="en-US" sz="2400" dirty="0">
                <a:solidFill>
                  <a:srgbClr val="FFFFFF"/>
                </a:solidFill>
                <a:latin typeface="Consolas" pitchFamily="49" charset="0"/>
              </a:rPr>
              <a:t>get() {</a:t>
            </a:r>
          </a:p>
          <a:p>
            <a:pPr>
              <a:spcBef>
                <a:spcPct val="20000"/>
              </a:spcBef>
              <a:buClr>
                <a:schemeClr val="tx2"/>
              </a:buClr>
              <a:tabLst>
                <a:tab pos="228600" algn="l"/>
                <a:tab pos="520700" algn="l"/>
                <a:tab pos="2743200" algn="l"/>
              </a:tabLst>
            </a:pPr>
            <a:r>
              <a:rPr lang="en-US" sz="2400" dirty="0">
                <a:solidFill>
                  <a:srgbClr val="FFFFFF"/>
                </a:solidFill>
                <a:latin typeface="Consolas" pitchFamily="49" charset="0"/>
              </a:rPr>
              <a:t>	lock(m);</a:t>
            </a:r>
          </a:p>
          <a:p>
            <a:pPr>
              <a:spcBef>
                <a:spcPct val="20000"/>
              </a:spcBef>
              <a:buClr>
                <a:schemeClr val="tx2"/>
              </a:buClr>
              <a:tabLst>
                <a:tab pos="228600" algn="l"/>
                <a:tab pos="520700" algn="l"/>
                <a:tab pos="2743200" algn="l"/>
              </a:tabLst>
            </a:pPr>
            <a:r>
              <a:rPr lang="en-US" sz="2400" dirty="0">
                <a:solidFill>
                  <a:srgbClr val="FFFFFF"/>
                </a:solidFill>
                <a:latin typeface="Consolas" pitchFamily="49" charset="0"/>
              </a:rPr>
              <a:t>	while </a:t>
            </a:r>
            <a:r>
              <a:rPr lang="en-US" sz="2400" dirty="0" smtClean="0">
                <a:solidFill>
                  <a:srgbClr val="FFFFFF"/>
                </a:solidFill>
                <a:latin typeface="Consolas" pitchFamily="49" charset="0"/>
              </a:rPr>
              <a:t>(t == h)</a:t>
            </a:r>
            <a:endParaRPr lang="en-US" sz="2400" dirty="0">
              <a:solidFill>
                <a:srgbClr val="FFFFFF"/>
              </a:solidFill>
              <a:latin typeface="Consolas" pitchFamily="49" charset="0"/>
            </a:endParaRPr>
          </a:p>
          <a:p>
            <a:pPr>
              <a:spcBef>
                <a:spcPct val="20000"/>
              </a:spcBef>
              <a:buClr>
                <a:schemeClr val="tx2"/>
              </a:buClr>
              <a:tabLst>
                <a:tab pos="228600" algn="l"/>
                <a:tab pos="520700" algn="l"/>
                <a:tab pos="2743200" algn="l"/>
              </a:tabLst>
            </a:pPr>
            <a:r>
              <a:rPr lang="en-US" sz="2400" dirty="0">
                <a:solidFill>
                  <a:srgbClr val="FFFFFF"/>
                </a:solidFill>
                <a:latin typeface="Consolas" pitchFamily="49" charset="0"/>
              </a:rPr>
              <a:t>		</a:t>
            </a:r>
            <a:r>
              <a:rPr lang="en-US" sz="2400" dirty="0">
                <a:solidFill>
                  <a:schemeClr val="accent1"/>
                </a:solidFill>
                <a:latin typeface="Consolas" pitchFamily="49" charset="0"/>
              </a:rPr>
              <a:t>wait(m, </a:t>
            </a:r>
            <a:r>
              <a:rPr lang="en-US" sz="2400" dirty="0" err="1">
                <a:solidFill>
                  <a:schemeClr val="accent1"/>
                </a:solidFill>
                <a:latin typeface="Consolas" pitchFamily="49" charset="0"/>
              </a:rPr>
              <a:t>not_empty</a:t>
            </a:r>
            <a:r>
              <a:rPr lang="en-US" sz="2400" dirty="0">
                <a:solidFill>
                  <a:schemeClr val="accent1"/>
                </a:solidFill>
                <a:latin typeface="Consolas" pitchFamily="49" charset="0"/>
              </a:rPr>
              <a:t>);</a:t>
            </a:r>
          </a:p>
          <a:p>
            <a:pPr>
              <a:spcBef>
                <a:spcPct val="20000"/>
              </a:spcBef>
              <a:buClr>
                <a:schemeClr val="tx2"/>
              </a:buClr>
              <a:tabLst>
                <a:tab pos="228600" algn="l"/>
                <a:tab pos="520700" algn="l"/>
                <a:tab pos="2743200" algn="l"/>
              </a:tabLst>
            </a:pPr>
            <a:r>
              <a:rPr lang="en-US" sz="2400" dirty="0">
                <a:solidFill>
                  <a:srgbClr val="FFFFFF"/>
                </a:solidFill>
                <a:latin typeface="Consolas" pitchFamily="49" charset="0"/>
              </a:rPr>
              <a:t>	char c = </a:t>
            </a:r>
            <a:r>
              <a:rPr lang="en-US" sz="2400" dirty="0" smtClean="0">
                <a:solidFill>
                  <a:srgbClr val="FFFFFF"/>
                </a:solidFill>
                <a:latin typeface="Consolas" pitchFamily="49" charset="0"/>
              </a:rPr>
              <a:t>A[h];</a:t>
            </a:r>
            <a:endParaRPr lang="en-US" sz="2400" dirty="0">
              <a:solidFill>
                <a:srgbClr val="FFFFFF"/>
              </a:solidFill>
              <a:latin typeface="Consolas" pitchFamily="49" charset="0"/>
            </a:endParaRPr>
          </a:p>
          <a:p>
            <a:pPr>
              <a:spcBef>
                <a:spcPct val="20000"/>
              </a:spcBef>
              <a:buClr>
                <a:schemeClr val="tx2"/>
              </a:buClr>
              <a:tabLst>
                <a:tab pos="228600" algn="l"/>
                <a:tab pos="520700" algn="l"/>
                <a:tab pos="2743200" algn="l"/>
              </a:tabLst>
            </a:pPr>
            <a:r>
              <a:rPr lang="en-US" sz="2400" dirty="0">
                <a:solidFill>
                  <a:srgbClr val="FFFFFF"/>
                </a:solidFill>
                <a:latin typeface="Consolas" pitchFamily="49" charset="0"/>
              </a:rPr>
              <a:t>	</a:t>
            </a:r>
            <a:r>
              <a:rPr lang="en-US" sz="2400" dirty="0" smtClean="0">
                <a:solidFill>
                  <a:srgbClr val="FFFFFF"/>
                </a:solidFill>
                <a:latin typeface="Consolas" pitchFamily="49" charset="0"/>
              </a:rPr>
              <a:t>h = (h+1) % n</a:t>
            </a:r>
            <a:r>
              <a:rPr lang="en-US" sz="2400" dirty="0">
                <a:solidFill>
                  <a:srgbClr val="FFFFFF"/>
                </a:solidFill>
                <a:latin typeface="Consolas" pitchFamily="49" charset="0"/>
              </a:rPr>
              <a:t>;</a:t>
            </a:r>
          </a:p>
          <a:p>
            <a:pPr>
              <a:spcBef>
                <a:spcPct val="20000"/>
              </a:spcBef>
              <a:buClr>
                <a:schemeClr val="tx2"/>
              </a:buClr>
              <a:tabLst>
                <a:tab pos="228600" algn="l"/>
                <a:tab pos="520700" algn="l"/>
                <a:tab pos="2743200" algn="l"/>
              </a:tabLst>
            </a:pPr>
            <a:r>
              <a:rPr lang="en-US" sz="2400" dirty="0">
                <a:solidFill>
                  <a:srgbClr val="FFFFFF"/>
                </a:solidFill>
                <a:latin typeface="Consolas" pitchFamily="49" charset="0"/>
              </a:rPr>
              <a:t>	unlock(m);</a:t>
            </a:r>
          </a:p>
          <a:p>
            <a:pPr>
              <a:spcBef>
                <a:spcPct val="20000"/>
              </a:spcBef>
              <a:buClr>
                <a:schemeClr val="tx2"/>
              </a:buClr>
              <a:tabLst>
                <a:tab pos="228600" algn="l"/>
                <a:tab pos="520700" algn="l"/>
                <a:tab pos="2743200" algn="l"/>
              </a:tabLst>
            </a:pPr>
            <a:r>
              <a:rPr lang="en-US" sz="2400" dirty="0">
                <a:solidFill>
                  <a:srgbClr val="FFFFFF"/>
                </a:solidFill>
                <a:latin typeface="Consolas" pitchFamily="49" charset="0"/>
              </a:rPr>
              <a:t>	</a:t>
            </a:r>
            <a:r>
              <a:rPr lang="en-US" sz="2400" dirty="0">
                <a:solidFill>
                  <a:schemeClr val="accent1"/>
                </a:solidFill>
                <a:latin typeface="Consolas" pitchFamily="49" charset="0"/>
              </a:rPr>
              <a:t>signal(</a:t>
            </a:r>
            <a:r>
              <a:rPr lang="en-US" sz="2400" dirty="0" err="1">
                <a:solidFill>
                  <a:schemeClr val="accent1"/>
                </a:solidFill>
                <a:latin typeface="Consolas" pitchFamily="49" charset="0"/>
              </a:rPr>
              <a:t>not_full</a:t>
            </a:r>
            <a:r>
              <a:rPr lang="en-US" sz="2400" dirty="0" smtClean="0">
                <a:solidFill>
                  <a:schemeClr val="accent1"/>
                </a:solidFill>
                <a:latin typeface="Consolas" pitchFamily="49" charset="0"/>
              </a:rPr>
              <a:t>);</a:t>
            </a:r>
          </a:p>
          <a:p>
            <a:pPr>
              <a:spcBef>
                <a:spcPct val="20000"/>
              </a:spcBef>
              <a:buClr>
                <a:schemeClr val="tx2"/>
              </a:buClr>
              <a:tabLst>
                <a:tab pos="228600" algn="l"/>
                <a:tab pos="520700" algn="l"/>
                <a:tab pos="2743200" algn="l"/>
              </a:tabLst>
            </a:pPr>
            <a:r>
              <a:rPr lang="en-US" sz="2400" dirty="0" smtClean="0">
                <a:solidFill>
                  <a:schemeClr val="bg1"/>
                </a:solidFill>
                <a:latin typeface="Consolas" pitchFamily="49" charset="0"/>
              </a:rPr>
              <a:t>	return c;</a:t>
            </a:r>
            <a:endParaRPr lang="en-US" sz="2400" dirty="0">
              <a:solidFill>
                <a:schemeClr val="bg1"/>
              </a:solidFill>
              <a:latin typeface="Consolas" pitchFamily="49" charset="0"/>
            </a:endParaRPr>
          </a:p>
          <a:p>
            <a:pPr>
              <a:spcBef>
                <a:spcPct val="20000"/>
              </a:spcBef>
              <a:buClr>
                <a:schemeClr val="tx2"/>
              </a:buClr>
              <a:tabLst>
                <a:tab pos="228600" algn="l"/>
                <a:tab pos="520700" algn="l"/>
                <a:tab pos="2743200" algn="l"/>
              </a:tabLst>
            </a:pPr>
            <a:r>
              <a:rPr lang="en-US" sz="2400" dirty="0">
                <a:solidFill>
                  <a:srgbClr val="FFFFFF"/>
                </a:solidFill>
                <a:latin typeface="Consolas" pitchFamily="49" charset="0"/>
              </a:rPr>
              <a:t>}</a:t>
            </a:r>
          </a:p>
        </p:txBody>
      </p:sp>
      <p:sp>
        <p:nvSpPr>
          <p:cNvPr id="5310469" name="Rectangle 5"/>
          <p:cNvSpPr>
            <a:spLocks noChangeArrowheads="1"/>
          </p:cNvSpPr>
          <p:nvPr>
            <p:custDataLst>
              <p:tags r:id="rId4"/>
            </p:custDataLst>
          </p:nvPr>
        </p:nvSpPr>
        <p:spPr bwMode="auto">
          <a:xfrm>
            <a:off x="276225" y="1600200"/>
            <a:ext cx="4475163" cy="4418013"/>
          </a:xfrm>
          <a:prstGeom prst="rect">
            <a:avLst/>
          </a:prstGeom>
          <a:noFill/>
          <a:ln w="12700">
            <a:noFill/>
            <a:miter lim="800000"/>
            <a:headEnd type="none" w="sm" len="sm"/>
            <a:tailEnd type="none" w="lg" len="lg"/>
          </a:ln>
          <a:effectLst/>
        </p:spPr>
        <p:txBody>
          <a:bodyPr>
            <a:noAutofit/>
          </a:bodyPr>
          <a:lstStyle/>
          <a:p>
            <a:pPr>
              <a:buClr>
                <a:schemeClr val="tx2"/>
              </a:buClr>
              <a:tabLst>
                <a:tab pos="228600" algn="l"/>
                <a:tab pos="520700" algn="l"/>
                <a:tab pos="2743200" algn="l"/>
              </a:tabLst>
            </a:pPr>
            <a:r>
              <a:rPr lang="en-US" sz="2400" dirty="0" err="1" smtClean="0">
                <a:solidFill>
                  <a:srgbClr val="FFFFFF"/>
                </a:solidFill>
                <a:latin typeface="Consolas" pitchFamily="49" charset="0"/>
              </a:rPr>
              <a:t>cond_t</a:t>
            </a:r>
            <a:r>
              <a:rPr lang="en-US" sz="2400" dirty="0" smtClean="0">
                <a:solidFill>
                  <a:srgbClr val="FFFFFF"/>
                </a:solidFill>
                <a:latin typeface="Consolas" pitchFamily="49" charset="0"/>
              </a:rPr>
              <a:t> *</a:t>
            </a:r>
            <a:r>
              <a:rPr lang="en-US" sz="2400" dirty="0" err="1" smtClean="0">
                <a:solidFill>
                  <a:srgbClr val="FFFFFF"/>
                </a:solidFill>
                <a:latin typeface="Consolas" pitchFamily="49" charset="0"/>
              </a:rPr>
              <a:t>not_full</a:t>
            </a:r>
            <a:r>
              <a:rPr lang="en-US" sz="2400" dirty="0" smtClean="0">
                <a:solidFill>
                  <a:srgbClr val="FFFFFF"/>
                </a:solidFill>
                <a:latin typeface="Consolas" pitchFamily="49" charset="0"/>
              </a:rPr>
              <a:t> = ...;</a:t>
            </a:r>
          </a:p>
          <a:p>
            <a:pPr>
              <a:buClr>
                <a:schemeClr val="tx2"/>
              </a:buClr>
              <a:tabLst>
                <a:tab pos="228600" algn="l"/>
                <a:tab pos="520700" algn="l"/>
                <a:tab pos="2743200" algn="l"/>
              </a:tabLst>
            </a:pPr>
            <a:r>
              <a:rPr lang="en-US" sz="2400" dirty="0" err="1" smtClean="0">
                <a:solidFill>
                  <a:srgbClr val="FFFFFF"/>
                </a:solidFill>
                <a:latin typeface="Consolas" pitchFamily="49" charset="0"/>
              </a:rPr>
              <a:t>cond_t</a:t>
            </a:r>
            <a:r>
              <a:rPr lang="en-US" sz="2400" dirty="0" smtClean="0">
                <a:solidFill>
                  <a:srgbClr val="FFFFFF"/>
                </a:solidFill>
                <a:latin typeface="Consolas" pitchFamily="49" charset="0"/>
              </a:rPr>
              <a:t> *</a:t>
            </a:r>
            <a:r>
              <a:rPr lang="en-US" sz="2400" dirty="0" err="1" smtClean="0">
                <a:solidFill>
                  <a:srgbClr val="FFFFFF"/>
                </a:solidFill>
                <a:latin typeface="Consolas" pitchFamily="49" charset="0"/>
              </a:rPr>
              <a:t>not_empty</a:t>
            </a:r>
            <a:r>
              <a:rPr lang="en-US" sz="2400" dirty="0" smtClean="0">
                <a:solidFill>
                  <a:srgbClr val="FFFFFF"/>
                </a:solidFill>
                <a:latin typeface="Consolas" pitchFamily="49" charset="0"/>
              </a:rPr>
              <a:t> = ...;</a:t>
            </a:r>
          </a:p>
          <a:p>
            <a:pPr>
              <a:buClr>
                <a:schemeClr val="tx2"/>
              </a:buClr>
              <a:tabLst>
                <a:tab pos="228600" algn="l"/>
                <a:tab pos="520700" algn="l"/>
                <a:tab pos="2743200" algn="l"/>
              </a:tabLst>
            </a:pPr>
            <a:r>
              <a:rPr lang="en-US" sz="2400" dirty="0" err="1" smtClean="0">
                <a:solidFill>
                  <a:srgbClr val="FFFFFF"/>
                </a:solidFill>
                <a:latin typeface="Consolas" pitchFamily="49" charset="0"/>
              </a:rPr>
              <a:t>mutex_t</a:t>
            </a:r>
            <a:r>
              <a:rPr lang="en-US" sz="2400" dirty="0" smtClean="0">
                <a:solidFill>
                  <a:srgbClr val="FFFFFF"/>
                </a:solidFill>
                <a:latin typeface="Consolas" pitchFamily="49" charset="0"/>
              </a:rPr>
              <a:t> *m = ...;</a:t>
            </a:r>
          </a:p>
          <a:p>
            <a:pPr>
              <a:buClr>
                <a:schemeClr val="tx2"/>
              </a:buClr>
              <a:tabLst>
                <a:tab pos="228600" algn="l"/>
                <a:tab pos="520700" algn="l"/>
                <a:tab pos="2743200" algn="l"/>
              </a:tabLst>
            </a:pPr>
            <a:endParaRPr lang="en-US" sz="2400" dirty="0" smtClean="0">
              <a:solidFill>
                <a:srgbClr val="FFFFFF"/>
              </a:solidFill>
              <a:latin typeface="Consolas" pitchFamily="49" charset="0"/>
            </a:endParaRPr>
          </a:p>
          <a:p>
            <a:pPr>
              <a:buClr>
                <a:schemeClr val="tx2"/>
              </a:buClr>
              <a:tabLst>
                <a:tab pos="228600" algn="l"/>
                <a:tab pos="520700" algn="l"/>
                <a:tab pos="2743200" algn="l"/>
              </a:tabLst>
            </a:pPr>
            <a:r>
              <a:rPr lang="en-US" sz="2400" dirty="0" smtClean="0">
                <a:solidFill>
                  <a:srgbClr val="FFFFFF"/>
                </a:solidFill>
                <a:latin typeface="Consolas" pitchFamily="49" charset="0"/>
              </a:rPr>
              <a:t>void put(char </a:t>
            </a:r>
            <a:r>
              <a:rPr lang="en-US" sz="2400" dirty="0">
                <a:solidFill>
                  <a:srgbClr val="FFFFFF"/>
                </a:solidFill>
                <a:latin typeface="Consolas" pitchFamily="49" charset="0"/>
              </a:rPr>
              <a:t>c) {</a:t>
            </a:r>
          </a:p>
          <a:p>
            <a:pPr>
              <a:buClr>
                <a:schemeClr val="tx2"/>
              </a:buClr>
              <a:tabLst>
                <a:tab pos="228600" algn="l"/>
                <a:tab pos="520700" algn="l"/>
                <a:tab pos="2743200" algn="l"/>
              </a:tabLst>
            </a:pPr>
            <a:r>
              <a:rPr lang="en-US" sz="2400" dirty="0">
                <a:solidFill>
                  <a:srgbClr val="FFFFFF"/>
                </a:solidFill>
                <a:latin typeface="Consolas" pitchFamily="49" charset="0"/>
              </a:rPr>
              <a:t>	lock(m);</a:t>
            </a:r>
          </a:p>
          <a:p>
            <a:pPr>
              <a:buClr>
                <a:schemeClr val="tx2"/>
              </a:buClr>
              <a:tabLst>
                <a:tab pos="228600" algn="l"/>
                <a:tab pos="520700" algn="l"/>
                <a:tab pos="2743200" algn="l"/>
              </a:tabLst>
            </a:pPr>
            <a:r>
              <a:rPr lang="en-US" sz="2400" dirty="0">
                <a:solidFill>
                  <a:srgbClr val="FFFFFF"/>
                </a:solidFill>
                <a:latin typeface="Consolas" pitchFamily="49" charset="0"/>
              </a:rPr>
              <a:t>	while </a:t>
            </a:r>
            <a:r>
              <a:rPr lang="en-US" sz="2400" dirty="0" smtClean="0">
                <a:solidFill>
                  <a:srgbClr val="FFFFFF"/>
                </a:solidFill>
                <a:latin typeface="Consolas" pitchFamily="49" charset="0"/>
              </a:rPr>
              <a:t>((t-h) % n </a:t>
            </a:r>
            <a:r>
              <a:rPr lang="en-US" sz="2400" dirty="0">
                <a:solidFill>
                  <a:srgbClr val="FFFFFF"/>
                </a:solidFill>
                <a:latin typeface="Consolas" pitchFamily="49" charset="0"/>
              </a:rPr>
              <a:t>== 1) </a:t>
            </a:r>
          </a:p>
          <a:p>
            <a:pPr>
              <a:buClr>
                <a:schemeClr val="tx2"/>
              </a:buClr>
              <a:tabLst>
                <a:tab pos="228600" algn="l"/>
                <a:tab pos="520700" algn="l"/>
                <a:tab pos="2743200" algn="l"/>
              </a:tabLst>
            </a:pPr>
            <a:r>
              <a:rPr lang="en-US" sz="2400" dirty="0">
                <a:solidFill>
                  <a:srgbClr val="FFFFFF"/>
                </a:solidFill>
                <a:latin typeface="Consolas" pitchFamily="49" charset="0"/>
              </a:rPr>
              <a:t>		</a:t>
            </a:r>
            <a:r>
              <a:rPr lang="en-US" sz="2400" dirty="0">
                <a:solidFill>
                  <a:schemeClr val="accent1"/>
                </a:solidFill>
                <a:latin typeface="Consolas" pitchFamily="49" charset="0"/>
              </a:rPr>
              <a:t>wait(m, </a:t>
            </a:r>
            <a:r>
              <a:rPr lang="en-US" sz="2400" dirty="0" err="1">
                <a:solidFill>
                  <a:schemeClr val="accent1"/>
                </a:solidFill>
                <a:latin typeface="Consolas" pitchFamily="49" charset="0"/>
              </a:rPr>
              <a:t>not_full</a:t>
            </a:r>
            <a:r>
              <a:rPr lang="en-US" sz="2400" dirty="0">
                <a:solidFill>
                  <a:schemeClr val="accent1"/>
                </a:solidFill>
                <a:latin typeface="Consolas" pitchFamily="49" charset="0"/>
              </a:rPr>
              <a:t>);</a:t>
            </a:r>
          </a:p>
          <a:p>
            <a:pPr>
              <a:buClr>
                <a:schemeClr val="tx2"/>
              </a:buClr>
              <a:tabLst>
                <a:tab pos="228600" algn="l"/>
                <a:tab pos="520700" algn="l"/>
                <a:tab pos="2743200" algn="l"/>
              </a:tabLst>
            </a:pPr>
            <a:r>
              <a:rPr lang="en-US" sz="2400" dirty="0">
                <a:solidFill>
                  <a:srgbClr val="FFFFFF"/>
                </a:solidFill>
                <a:latin typeface="Consolas" pitchFamily="49" charset="0"/>
              </a:rPr>
              <a:t>	</a:t>
            </a:r>
            <a:r>
              <a:rPr lang="en-US" sz="2400" dirty="0" smtClean="0">
                <a:solidFill>
                  <a:srgbClr val="FFFFFF"/>
                </a:solidFill>
                <a:latin typeface="Consolas" pitchFamily="49" charset="0"/>
              </a:rPr>
              <a:t>A[t] </a:t>
            </a:r>
            <a:r>
              <a:rPr lang="en-US" sz="2400" dirty="0">
                <a:solidFill>
                  <a:srgbClr val="FFFFFF"/>
                </a:solidFill>
                <a:latin typeface="Consolas" pitchFamily="49" charset="0"/>
              </a:rPr>
              <a:t>= c;</a:t>
            </a:r>
          </a:p>
          <a:p>
            <a:pPr>
              <a:buClr>
                <a:schemeClr val="tx2"/>
              </a:buClr>
              <a:tabLst>
                <a:tab pos="228600" algn="l"/>
                <a:tab pos="520700" algn="l"/>
                <a:tab pos="2743200" algn="l"/>
              </a:tabLst>
            </a:pPr>
            <a:r>
              <a:rPr lang="en-US" sz="2400" dirty="0">
                <a:solidFill>
                  <a:srgbClr val="FFFFFF"/>
                </a:solidFill>
                <a:latin typeface="Consolas" pitchFamily="49" charset="0"/>
              </a:rPr>
              <a:t>	</a:t>
            </a:r>
            <a:r>
              <a:rPr lang="en-US" sz="2400" dirty="0" smtClean="0">
                <a:solidFill>
                  <a:srgbClr val="FFFFFF"/>
                </a:solidFill>
                <a:latin typeface="Consolas" pitchFamily="49" charset="0"/>
              </a:rPr>
              <a:t>t </a:t>
            </a:r>
            <a:r>
              <a:rPr lang="en-US" sz="2400" dirty="0">
                <a:solidFill>
                  <a:srgbClr val="FFFFFF"/>
                </a:solidFill>
                <a:latin typeface="Consolas" pitchFamily="49" charset="0"/>
              </a:rPr>
              <a:t>= </a:t>
            </a:r>
            <a:r>
              <a:rPr lang="en-US" sz="2400" dirty="0" smtClean="0">
                <a:solidFill>
                  <a:srgbClr val="FFFFFF"/>
                </a:solidFill>
                <a:latin typeface="Consolas" pitchFamily="49" charset="0"/>
              </a:rPr>
              <a:t>(t+1) % n</a:t>
            </a:r>
            <a:r>
              <a:rPr lang="en-US" sz="2400" dirty="0">
                <a:solidFill>
                  <a:srgbClr val="FFFFFF"/>
                </a:solidFill>
                <a:latin typeface="Consolas" pitchFamily="49" charset="0"/>
              </a:rPr>
              <a:t>;</a:t>
            </a:r>
          </a:p>
          <a:p>
            <a:pPr>
              <a:buClr>
                <a:schemeClr val="tx2"/>
              </a:buClr>
              <a:tabLst>
                <a:tab pos="228600" algn="l"/>
                <a:tab pos="520700" algn="l"/>
                <a:tab pos="2743200" algn="l"/>
              </a:tabLst>
            </a:pPr>
            <a:r>
              <a:rPr lang="en-US" sz="2400" dirty="0">
                <a:solidFill>
                  <a:srgbClr val="FFFFFF"/>
                </a:solidFill>
                <a:latin typeface="Consolas" pitchFamily="49" charset="0"/>
              </a:rPr>
              <a:t>	unlock(m);</a:t>
            </a:r>
          </a:p>
          <a:p>
            <a:pPr>
              <a:buClr>
                <a:schemeClr val="tx2"/>
              </a:buClr>
              <a:tabLst>
                <a:tab pos="228600" algn="l"/>
                <a:tab pos="520700" algn="l"/>
                <a:tab pos="2743200" algn="l"/>
              </a:tabLst>
            </a:pPr>
            <a:r>
              <a:rPr lang="en-US" sz="2400" dirty="0">
                <a:solidFill>
                  <a:srgbClr val="FFFFFF"/>
                </a:solidFill>
                <a:latin typeface="Consolas" pitchFamily="49" charset="0"/>
              </a:rPr>
              <a:t>	</a:t>
            </a:r>
            <a:r>
              <a:rPr lang="en-US" sz="2400" dirty="0">
                <a:solidFill>
                  <a:schemeClr val="accent1"/>
                </a:solidFill>
                <a:latin typeface="Consolas" pitchFamily="49" charset="0"/>
              </a:rPr>
              <a:t>signal(</a:t>
            </a:r>
            <a:r>
              <a:rPr lang="en-US" sz="2400" dirty="0" err="1">
                <a:solidFill>
                  <a:schemeClr val="accent1"/>
                </a:solidFill>
                <a:latin typeface="Consolas" pitchFamily="49" charset="0"/>
              </a:rPr>
              <a:t>not_empty</a:t>
            </a:r>
            <a:r>
              <a:rPr lang="en-US" sz="2400" dirty="0">
                <a:solidFill>
                  <a:schemeClr val="accent1"/>
                </a:solidFill>
                <a:latin typeface="Consolas" pitchFamily="49" charset="0"/>
              </a:rPr>
              <a:t>);</a:t>
            </a:r>
          </a:p>
          <a:p>
            <a:pPr>
              <a:buClr>
                <a:schemeClr val="tx2"/>
              </a:buClr>
              <a:tabLst>
                <a:tab pos="228600" algn="l"/>
                <a:tab pos="520700" algn="l"/>
                <a:tab pos="2743200" algn="l"/>
              </a:tabLst>
            </a:pPr>
            <a:r>
              <a:rPr lang="en-US" sz="2400" dirty="0">
                <a:solidFill>
                  <a:srgbClr val="FFFFFF"/>
                </a:solidFill>
                <a:latin typeface="Consolas" pitchFamily="49" charset="0"/>
              </a:rPr>
              <a:t>}</a:t>
            </a:r>
          </a:p>
        </p:txBody>
      </p:sp>
    </p:spTree>
    <p:extLst>
      <p:ext uri="{BB962C8B-B14F-4D97-AF65-F5344CB8AC3E}">
        <p14:creationId xmlns:p14="http://schemas.microsoft.com/office/powerpoint/2010/main" val="4275718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1046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1046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31046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1046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310469">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310469">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310469">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310469">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310469">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310469">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310469">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310469">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310468">
                                            <p:txEl>
                                              <p:pRg st="0" end="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310468">
                                            <p:txEl>
                                              <p:pRg st="1" end="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310468">
                                            <p:txEl>
                                              <p:pRg st="2" end="2"/>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310468">
                                            <p:txEl>
                                              <p:pRg st="3" end="3"/>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310468">
                                            <p:txEl>
                                              <p:pRg st="4" end="4"/>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310468">
                                            <p:txEl>
                                              <p:pRg st="5" end="5"/>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310468">
                                            <p:txEl>
                                              <p:pRg st="6" end="6"/>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5310468">
                                            <p:txEl>
                                              <p:pRg st="7" end="7"/>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310468">
                                            <p:txEl>
                                              <p:pRg st="8" end="8"/>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31046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9506" name="Rectangle 2"/>
          <p:cNvSpPr>
            <a:spLocks noGrp="1" noChangeArrowheads="1"/>
          </p:cNvSpPr>
          <p:nvPr>
            <p:ph type="body" idx="1"/>
          </p:nvPr>
        </p:nvSpPr>
        <p:spPr>
          <a:xfrm>
            <a:off x="152400" y="685800"/>
            <a:ext cx="8486775" cy="5419725"/>
          </a:xfrm>
        </p:spPr>
        <p:txBody>
          <a:bodyPr>
            <a:normAutofit/>
          </a:bodyPr>
          <a:lstStyle/>
          <a:p>
            <a:pPr>
              <a:lnSpc>
                <a:spcPct val="90000"/>
              </a:lnSpc>
            </a:pPr>
            <a:r>
              <a:rPr lang="en-US" dirty="0"/>
              <a:t>Need it to exploit multiple processing </a:t>
            </a:r>
            <a:r>
              <a:rPr lang="en-US" dirty="0" smtClean="0"/>
              <a:t>units</a:t>
            </a:r>
          </a:p>
          <a:p>
            <a:pPr>
              <a:lnSpc>
                <a:spcPct val="90000"/>
              </a:lnSpc>
            </a:pPr>
            <a:r>
              <a:rPr lang="en-US" dirty="0" smtClean="0"/>
              <a:t>	…to provide interactive applications </a:t>
            </a:r>
          </a:p>
          <a:p>
            <a:pPr>
              <a:lnSpc>
                <a:spcPct val="90000"/>
              </a:lnSpc>
            </a:pPr>
            <a:r>
              <a:rPr lang="en-US" dirty="0"/>
              <a:t>	</a:t>
            </a:r>
            <a:r>
              <a:rPr lang="en-US" dirty="0" smtClean="0"/>
              <a:t>…to parallelize for </a:t>
            </a:r>
            <a:r>
              <a:rPr lang="en-US" dirty="0" smtClean="0">
                <a:solidFill>
                  <a:schemeClr val="accent1"/>
                </a:solidFill>
              </a:rPr>
              <a:t>multicore</a:t>
            </a:r>
          </a:p>
          <a:p>
            <a:pPr>
              <a:lnSpc>
                <a:spcPct val="90000"/>
              </a:lnSpc>
              <a:buFontTx/>
              <a:buNone/>
            </a:pPr>
            <a:r>
              <a:rPr lang="en-US" dirty="0" smtClean="0"/>
              <a:t>	…</a:t>
            </a:r>
            <a:r>
              <a:rPr lang="en-US" dirty="0"/>
              <a:t>to write servers that handle many clients</a:t>
            </a:r>
          </a:p>
          <a:p>
            <a:pPr>
              <a:lnSpc>
                <a:spcPct val="90000"/>
              </a:lnSpc>
            </a:pPr>
            <a:r>
              <a:rPr lang="en-US" dirty="0">
                <a:solidFill>
                  <a:schemeClr val="accent1"/>
                </a:solidFill>
              </a:rPr>
              <a:t>Problem</a:t>
            </a:r>
            <a:r>
              <a:rPr lang="en-US" dirty="0"/>
              <a:t>: hard even for experienced programmers</a:t>
            </a:r>
          </a:p>
          <a:p>
            <a:pPr lvl="1">
              <a:lnSpc>
                <a:spcPct val="90000"/>
              </a:lnSpc>
            </a:pPr>
            <a:r>
              <a:rPr lang="en-US" dirty="0"/>
              <a:t>Behavior can depend on subtle timing differences</a:t>
            </a:r>
          </a:p>
          <a:p>
            <a:pPr lvl="1">
              <a:lnSpc>
                <a:spcPct val="90000"/>
              </a:lnSpc>
            </a:pPr>
            <a:r>
              <a:rPr lang="en-US" dirty="0"/>
              <a:t>Bugs may be impossible to reproduce</a:t>
            </a:r>
          </a:p>
          <a:p>
            <a:pPr>
              <a:lnSpc>
                <a:spcPct val="90000"/>
              </a:lnSpc>
            </a:pPr>
            <a:endParaRPr lang="en-US" dirty="0">
              <a:solidFill>
                <a:schemeClr val="accent1"/>
              </a:solidFill>
            </a:endParaRPr>
          </a:p>
          <a:p>
            <a:pPr>
              <a:lnSpc>
                <a:spcPct val="90000"/>
              </a:lnSpc>
            </a:pPr>
            <a:r>
              <a:rPr lang="en-US" dirty="0">
                <a:solidFill>
                  <a:schemeClr val="accent1"/>
                </a:solidFill>
              </a:rPr>
              <a:t>Needed: synchronization of threads</a:t>
            </a:r>
          </a:p>
        </p:txBody>
      </p:sp>
      <p:sp>
        <p:nvSpPr>
          <p:cNvPr id="5269507" name="Rectangle 3"/>
          <p:cNvSpPr>
            <a:spLocks noGrp="1" noChangeArrowheads="1"/>
          </p:cNvSpPr>
          <p:nvPr>
            <p:ph type="title"/>
          </p:nvPr>
        </p:nvSpPr>
        <p:spPr/>
        <p:txBody>
          <a:bodyPr>
            <a:normAutofit fontScale="90000"/>
          </a:bodyPr>
          <a:lstStyle/>
          <a:p>
            <a:r>
              <a:rPr lang="en-US" dirty="0"/>
              <a:t>Programming with </a:t>
            </a:r>
            <a:r>
              <a:rPr lang="en-US" dirty="0" smtClean="0"/>
              <a:t>Threads</a:t>
            </a:r>
            <a:endParaRPr lang="en-US" dirty="0"/>
          </a:p>
        </p:txBody>
      </p:sp>
    </p:spTree>
    <p:extLst>
      <p:ext uri="{BB962C8B-B14F-4D97-AF65-F5344CB8AC3E}">
        <p14:creationId xmlns:p14="http://schemas.microsoft.com/office/powerpoint/2010/main" val="2230768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6950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6950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26950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26950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26950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26950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26950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26950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6950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2514" name="Rectangle 2"/>
          <p:cNvSpPr>
            <a:spLocks noGrp="1" noChangeArrowheads="1"/>
          </p:cNvSpPr>
          <p:nvPr>
            <p:ph type="title"/>
            <p:custDataLst>
              <p:tags r:id="rId1"/>
            </p:custDataLst>
          </p:nvPr>
        </p:nvSpPr>
        <p:spPr/>
        <p:txBody>
          <a:bodyPr>
            <a:normAutofit fontScale="90000"/>
          </a:bodyPr>
          <a:lstStyle/>
          <a:p>
            <a:r>
              <a:rPr lang="en-US" smtClean="0"/>
              <a:t>Monitors</a:t>
            </a:r>
            <a:endParaRPr lang="en-US"/>
          </a:p>
        </p:txBody>
      </p:sp>
      <p:sp>
        <p:nvSpPr>
          <p:cNvPr id="5312515" name="Rectangle 3"/>
          <p:cNvSpPr>
            <a:spLocks noGrp="1" noChangeArrowheads="1"/>
          </p:cNvSpPr>
          <p:nvPr>
            <p:ph idx="1"/>
            <p:custDataLst>
              <p:tags r:id="rId2"/>
            </p:custDataLst>
          </p:nvPr>
        </p:nvSpPr>
        <p:spPr/>
        <p:txBody>
          <a:bodyPr>
            <a:normAutofit lnSpcReduction="10000"/>
          </a:bodyPr>
          <a:lstStyle/>
          <a:p>
            <a:r>
              <a:rPr lang="en-US" dirty="0" smtClean="0"/>
              <a:t>A </a:t>
            </a:r>
            <a:r>
              <a:rPr lang="en-US" dirty="0" smtClean="0">
                <a:solidFill>
                  <a:schemeClr val="accent1"/>
                </a:solidFill>
              </a:rPr>
              <a:t>Monitor </a:t>
            </a:r>
            <a:r>
              <a:rPr lang="en-US" dirty="0" smtClean="0"/>
              <a:t>is a concurrency-safe </a:t>
            </a:r>
            <a:r>
              <a:rPr lang="en-US" dirty="0" err="1" smtClean="0"/>
              <a:t>datastructure</a:t>
            </a:r>
            <a:r>
              <a:rPr lang="en-US" dirty="0" smtClean="0"/>
              <a:t>, with…</a:t>
            </a:r>
          </a:p>
          <a:p>
            <a:pPr lvl="1"/>
            <a:r>
              <a:rPr lang="en-US" dirty="0" smtClean="0"/>
              <a:t>one </a:t>
            </a:r>
            <a:r>
              <a:rPr lang="en-US" dirty="0" err="1" smtClean="0"/>
              <a:t>mutex</a:t>
            </a:r>
            <a:endParaRPr lang="en-US" dirty="0" smtClean="0"/>
          </a:p>
          <a:p>
            <a:pPr lvl="1"/>
            <a:r>
              <a:rPr lang="en-US" dirty="0" smtClean="0"/>
              <a:t>some condition variables</a:t>
            </a:r>
          </a:p>
          <a:p>
            <a:pPr lvl="1"/>
            <a:r>
              <a:rPr lang="en-US" dirty="0" smtClean="0"/>
              <a:t>some operations</a:t>
            </a:r>
          </a:p>
          <a:p>
            <a:r>
              <a:rPr lang="en-US" dirty="0" smtClean="0"/>
              <a:t>All operations on monitor acquire/release </a:t>
            </a:r>
            <a:r>
              <a:rPr lang="en-US" dirty="0" err="1" smtClean="0"/>
              <a:t>mutex</a:t>
            </a:r>
            <a:endParaRPr lang="en-US" dirty="0" smtClean="0"/>
          </a:p>
          <a:p>
            <a:pPr lvl="1"/>
            <a:r>
              <a:rPr lang="en-US" dirty="0" smtClean="0"/>
              <a:t>one thread in the monitor at a time</a:t>
            </a:r>
          </a:p>
          <a:p>
            <a:endParaRPr lang="en-US" dirty="0" smtClean="0"/>
          </a:p>
          <a:p>
            <a:endParaRPr lang="en-US" dirty="0" smtClean="0"/>
          </a:p>
          <a:p>
            <a:r>
              <a:rPr lang="en-US" dirty="0" smtClean="0"/>
              <a:t>Ring buffer was a monitor</a:t>
            </a:r>
          </a:p>
          <a:p>
            <a:r>
              <a:rPr lang="en-US" dirty="0" smtClean="0"/>
              <a:t>Java, C#, etc., have built-in support for monitors</a:t>
            </a:r>
            <a:endParaRPr lang="en-US" dirty="0"/>
          </a:p>
        </p:txBody>
      </p:sp>
    </p:spTree>
    <p:extLst>
      <p:ext uri="{BB962C8B-B14F-4D97-AF65-F5344CB8AC3E}">
        <p14:creationId xmlns:p14="http://schemas.microsoft.com/office/powerpoint/2010/main" val="227313190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562" name="Rectangle 2"/>
          <p:cNvSpPr>
            <a:spLocks noGrp="1" noChangeArrowheads="1"/>
          </p:cNvSpPr>
          <p:nvPr>
            <p:ph type="title"/>
            <p:custDataLst>
              <p:tags r:id="rId1"/>
            </p:custDataLst>
          </p:nvPr>
        </p:nvSpPr>
        <p:spPr/>
        <p:txBody>
          <a:bodyPr>
            <a:normAutofit fontScale="90000"/>
          </a:bodyPr>
          <a:lstStyle/>
          <a:p>
            <a:r>
              <a:rPr lang="en-US" smtClean="0"/>
              <a:t>Java concurrency</a:t>
            </a:r>
            <a:endParaRPr lang="en-US"/>
          </a:p>
        </p:txBody>
      </p:sp>
      <p:sp>
        <p:nvSpPr>
          <p:cNvPr id="5314563" name="Rectangle 3"/>
          <p:cNvSpPr>
            <a:spLocks noGrp="1" noChangeArrowheads="1"/>
          </p:cNvSpPr>
          <p:nvPr>
            <p:ph idx="1"/>
            <p:custDataLst>
              <p:tags r:id="rId2"/>
            </p:custDataLst>
          </p:nvPr>
        </p:nvSpPr>
        <p:spPr/>
        <p:txBody>
          <a:bodyPr>
            <a:normAutofit/>
          </a:bodyPr>
          <a:lstStyle/>
          <a:p>
            <a:r>
              <a:rPr lang="en-US" dirty="0" smtClean="0"/>
              <a:t>Java objects can be monitors</a:t>
            </a:r>
          </a:p>
          <a:p>
            <a:pPr lvl="1"/>
            <a:r>
              <a:rPr lang="en-US" dirty="0" smtClean="0"/>
              <a:t>“</a:t>
            </a:r>
            <a:r>
              <a:rPr lang="en-US" dirty="0" smtClean="0">
                <a:solidFill>
                  <a:schemeClr val="accent1"/>
                </a:solidFill>
              </a:rPr>
              <a:t>synchronized</a:t>
            </a:r>
            <a:r>
              <a:rPr lang="en-US" dirty="0" smtClean="0"/>
              <a:t>” keyword locks/releases the </a:t>
            </a:r>
            <a:r>
              <a:rPr lang="en-US" dirty="0" err="1" smtClean="0"/>
              <a:t>mutex</a:t>
            </a:r>
            <a:endParaRPr lang="en-US" dirty="0" smtClean="0"/>
          </a:p>
          <a:p>
            <a:pPr lvl="1"/>
            <a:r>
              <a:rPr lang="en-US" dirty="0" smtClean="0"/>
              <a:t>Has one (!) </a:t>
            </a:r>
            <a:r>
              <a:rPr lang="en-US" dirty="0" err="1" smtClean="0"/>
              <a:t>builtin</a:t>
            </a:r>
            <a:r>
              <a:rPr lang="en-US" dirty="0" smtClean="0"/>
              <a:t> condition variable</a:t>
            </a:r>
          </a:p>
          <a:p>
            <a:pPr lvl="2"/>
            <a:r>
              <a:rPr lang="en-US" dirty="0" err="1" smtClean="0">
                <a:solidFill>
                  <a:schemeClr val="accent1"/>
                </a:solidFill>
              </a:rPr>
              <a:t>o.wait</a:t>
            </a:r>
            <a:r>
              <a:rPr lang="en-US" dirty="0" smtClean="0">
                <a:solidFill>
                  <a:schemeClr val="accent1"/>
                </a:solidFill>
              </a:rPr>
              <a:t>() </a:t>
            </a:r>
            <a:r>
              <a:rPr lang="en-US" dirty="0" smtClean="0"/>
              <a:t>= wait(o, o)</a:t>
            </a:r>
          </a:p>
          <a:p>
            <a:pPr lvl="2"/>
            <a:r>
              <a:rPr lang="en-US" dirty="0" err="1" smtClean="0">
                <a:solidFill>
                  <a:schemeClr val="accent1"/>
                </a:solidFill>
              </a:rPr>
              <a:t>o.notify</a:t>
            </a:r>
            <a:r>
              <a:rPr lang="en-US" dirty="0" smtClean="0">
                <a:solidFill>
                  <a:schemeClr val="accent1"/>
                </a:solidFill>
              </a:rPr>
              <a:t>() </a:t>
            </a:r>
            <a:r>
              <a:rPr lang="en-US" dirty="0" smtClean="0"/>
              <a:t>= signal(o)</a:t>
            </a:r>
          </a:p>
          <a:p>
            <a:pPr lvl="2"/>
            <a:r>
              <a:rPr lang="en-US" dirty="0" err="1" smtClean="0">
                <a:solidFill>
                  <a:schemeClr val="accent1"/>
                </a:solidFill>
              </a:rPr>
              <a:t>o.notifyAll</a:t>
            </a:r>
            <a:r>
              <a:rPr lang="en-US" dirty="0" smtClean="0">
                <a:solidFill>
                  <a:schemeClr val="accent1"/>
                </a:solidFill>
              </a:rPr>
              <a:t>()</a:t>
            </a:r>
            <a:r>
              <a:rPr lang="en-US" dirty="0" smtClean="0"/>
              <a:t> = broadcast(o)</a:t>
            </a:r>
          </a:p>
          <a:p>
            <a:pPr lvl="2">
              <a:buNone/>
            </a:pPr>
            <a:endParaRPr lang="en-US" dirty="0" smtClean="0"/>
          </a:p>
          <a:p>
            <a:pPr lvl="2">
              <a:buNone/>
            </a:pPr>
            <a:endParaRPr lang="en-US" dirty="0" smtClean="0"/>
          </a:p>
          <a:p>
            <a:pPr lvl="1"/>
            <a:r>
              <a:rPr lang="en-US" dirty="0" smtClean="0"/>
              <a:t>Java wait() can be called even when </a:t>
            </a:r>
            <a:r>
              <a:rPr lang="en-US" dirty="0" err="1" smtClean="0"/>
              <a:t>mutex</a:t>
            </a:r>
            <a:r>
              <a:rPr lang="en-US" dirty="0" smtClean="0"/>
              <a:t> is not held. </a:t>
            </a:r>
            <a:r>
              <a:rPr lang="en-US" dirty="0" err="1" smtClean="0"/>
              <a:t>Mutex</a:t>
            </a:r>
            <a:r>
              <a:rPr lang="en-US" dirty="0" smtClean="0"/>
              <a:t> not held when awoken by signal(). Useful?</a:t>
            </a:r>
            <a:endParaRPr lang="en-US" dirty="0"/>
          </a:p>
        </p:txBody>
      </p:sp>
    </p:spTree>
    <p:extLst>
      <p:ext uri="{BB962C8B-B14F-4D97-AF65-F5344CB8AC3E}">
        <p14:creationId xmlns:p14="http://schemas.microsoft.com/office/powerpoint/2010/main" val="286238905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6610" name="Rectangle 2"/>
          <p:cNvSpPr>
            <a:spLocks noGrp="1" noChangeArrowheads="1"/>
          </p:cNvSpPr>
          <p:nvPr>
            <p:ph type="title"/>
            <p:custDataLst>
              <p:tags r:id="rId1"/>
            </p:custDataLst>
          </p:nvPr>
        </p:nvSpPr>
        <p:spPr/>
        <p:txBody>
          <a:bodyPr>
            <a:normAutofit fontScale="90000"/>
          </a:bodyPr>
          <a:lstStyle/>
          <a:p>
            <a:r>
              <a:rPr lang="en-US" smtClean="0"/>
              <a:t>More synchronization mechanisms</a:t>
            </a:r>
            <a:endParaRPr lang="en-US"/>
          </a:p>
        </p:txBody>
      </p:sp>
      <p:sp>
        <p:nvSpPr>
          <p:cNvPr id="5316611" name="Rectangle 3"/>
          <p:cNvSpPr>
            <a:spLocks noGrp="1" noChangeArrowheads="1"/>
          </p:cNvSpPr>
          <p:nvPr>
            <p:ph idx="1"/>
            <p:custDataLst>
              <p:tags r:id="rId2"/>
            </p:custDataLst>
          </p:nvPr>
        </p:nvSpPr>
        <p:spPr/>
        <p:txBody>
          <a:bodyPr/>
          <a:lstStyle/>
          <a:p>
            <a:r>
              <a:rPr lang="en-US" dirty="0" smtClean="0"/>
              <a:t>Lots of synchronization variations…</a:t>
            </a:r>
            <a:br>
              <a:rPr lang="en-US" dirty="0" smtClean="0"/>
            </a:br>
            <a:r>
              <a:rPr lang="en-US" dirty="0" smtClean="0"/>
              <a:t>(can implement with </a:t>
            </a:r>
            <a:r>
              <a:rPr lang="en-US" dirty="0" err="1" smtClean="0"/>
              <a:t>mutex</a:t>
            </a:r>
            <a:r>
              <a:rPr lang="en-US" dirty="0" smtClean="0"/>
              <a:t> and condition vars.)</a:t>
            </a:r>
          </a:p>
          <a:p>
            <a:r>
              <a:rPr lang="en-US" dirty="0" smtClean="0">
                <a:solidFill>
                  <a:schemeClr val="accent1"/>
                </a:solidFill>
              </a:rPr>
              <a:t>Reader/writer locks</a:t>
            </a:r>
          </a:p>
          <a:p>
            <a:pPr lvl="1"/>
            <a:r>
              <a:rPr lang="en-US" dirty="0" smtClean="0"/>
              <a:t>Any number of threads can hold a read lock</a:t>
            </a:r>
          </a:p>
          <a:p>
            <a:pPr lvl="1"/>
            <a:r>
              <a:rPr lang="en-US" dirty="0" smtClean="0"/>
              <a:t>Only one thread can hold the writer lock</a:t>
            </a:r>
          </a:p>
          <a:p>
            <a:r>
              <a:rPr lang="en-US" dirty="0" smtClean="0">
                <a:solidFill>
                  <a:schemeClr val="accent1"/>
                </a:solidFill>
              </a:rPr>
              <a:t>Semaphores</a:t>
            </a:r>
          </a:p>
          <a:p>
            <a:pPr lvl="1"/>
            <a:r>
              <a:rPr lang="en-US" dirty="0" smtClean="0"/>
              <a:t>N threads can hold lock at the same time</a:t>
            </a:r>
          </a:p>
          <a:p>
            <a:r>
              <a:rPr lang="en-US" dirty="0" smtClean="0">
                <a:solidFill>
                  <a:schemeClr val="accent1"/>
                </a:solidFill>
              </a:rPr>
              <a:t>Message-passing, sockets, queues, ring buffers, …</a:t>
            </a:r>
          </a:p>
          <a:p>
            <a:pPr lvl="1"/>
            <a:r>
              <a:rPr lang="en-US" dirty="0" smtClean="0"/>
              <a:t>transfer data and synchronize</a:t>
            </a:r>
            <a:endParaRPr lang="en-US" dirty="0"/>
          </a:p>
        </p:txBody>
      </p:sp>
    </p:spTree>
    <p:extLst>
      <p:ext uri="{BB962C8B-B14F-4D97-AF65-F5344CB8AC3E}">
        <p14:creationId xmlns:p14="http://schemas.microsoft.com/office/powerpoint/2010/main" val="1170204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1661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1661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31661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16611">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316611">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316611">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3166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Summary</a:t>
            </a:r>
            <a:endParaRPr lang="en-US" dirty="0"/>
          </a:p>
        </p:txBody>
      </p:sp>
      <p:sp>
        <p:nvSpPr>
          <p:cNvPr id="3" name="Content Placeholder 2"/>
          <p:cNvSpPr>
            <a:spLocks noGrp="1"/>
          </p:cNvSpPr>
          <p:nvPr>
            <p:ph idx="1"/>
            <p:custDataLst>
              <p:tags r:id="rId2"/>
            </p:custDataLst>
          </p:nvPr>
        </p:nvSpPr>
        <p:spPr/>
        <p:txBody>
          <a:bodyPr/>
          <a:lstStyle/>
          <a:p>
            <a:r>
              <a:rPr lang="en-US" dirty="0" smtClean="0">
                <a:solidFill>
                  <a:schemeClr val="accent1"/>
                </a:solidFill>
              </a:rPr>
              <a:t>Hardware Primitives:</a:t>
            </a:r>
            <a:r>
              <a:rPr lang="en-US" dirty="0" smtClean="0"/>
              <a:t> test-and-set, LL/SC, barrier, ...</a:t>
            </a:r>
            <a:endParaRPr lang="en-US" dirty="0" smtClean="0">
              <a:solidFill>
                <a:schemeClr val="accent1"/>
              </a:solidFill>
            </a:endParaRPr>
          </a:p>
          <a:p>
            <a:r>
              <a:rPr lang="en-US" dirty="0" smtClean="0">
                <a:sym typeface="Wingdings" pitchFamily="2" charset="2"/>
              </a:rPr>
              <a:t>… used to build …</a:t>
            </a:r>
          </a:p>
          <a:p>
            <a:endParaRPr lang="en-US" dirty="0" smtClean="0">
              <a:sym typeface="Wingdings" pitchFamily="2" charset="2"/>
            </a:endParaRPr>
          </a:p>
          <a:p>
            <a:r>
              <a:rPr lang="en-US" dirty="0" smtClean="0">
                <a:solidFill>
                  <a:schemeClr val="accent1"/>
                </a:solidFill>
                <a:sym typeface="Wingdings" pitchFamily="2" charset="2"/>
              </a:rPr>
              <a:t>Synchronization primitives:</a:t>
            </a:r>
            <a:r>
              <a:rPr lang="en-US" dirty="0" smtClean="0">
                <a:sym typeface="Wingdings" pitchFamily="2" charset="2"/>
              </a:rPr>
              <a:t> </a:t>
            </a:r>
            <a:r>
              <a:rPr lang="en-US" dirty="0" err="1" smtClean="0">
                <a:sym typeface="Wingdings" pitchFamily="2" charset="2"/>
              </a:rPr>
              <a:t>mutex</a:t>
            </a:r>
            <a:r>
              <a:rPr lang="en-US" dirty="0" smtClean="0">
                <a:sym typeface="Wingdings" pitchFamily="2" charset="2"/>
              </a:rPr>
              <a:t>, semaphore, ...</a:t>
            </a:r>
          </a:p>
          <a:p>
            <a:r>
              <a:rPr lang="en-US" dirty="0" smtClean="0">
                <a:sym typeface="Wingdings" pitchFamily="2" charset="2"/>
              </a:rPr>
              <a:t>… used to build …</a:t>
            </a:r>
          </a:p>
          <a:p>
            <a:endParaRPr lang="en-US" dirty="0" smtClean="0">
              <a:sym typeface="Wingdings" pitchFamily="2" charset="2"/>
            </a:endParaRPr>
          </a:p>
          <a:p>
            <a:r>
              <a:rPr lang="en-US" dirty="0" smtClean="0">
                <a:solidFill>
                  <a:schemeClr val="accent1"/>
                </a:solidFill>
                <a:sym typeface="Wingdings" pitchFamily="2" charset="2"/>
              </a:rPr>
              <a:t>Language Constructs: </a:t>
            </a:r>
            <a:r>
              <a:rPr lang="en-US" dirty="0" smtClean="0">
                <a:sym typeface="Wingdings" pitchFamily="2" charset="2"/>
              </a:rPr>
              <a:t>monitors, signals, ...</a:t>
            </a:r>
          </a:p>
          <a:p>
            <a:endParaRPr lang="en-US" dirty="0" smtClean="0">
              <a:sym typeface="Wingdings" pitchFamily="2" charset="2"/>
            </a:endParaRPr>
          </a:p>
        </p:txBody>
      </p:sp>
    </p:spTree>
    <p:extLst>
      <p:ext uri="{BB962C8B-B14F-4D97-AF65-F5344CB8AC3E}">
        <p14:creationId xmlns:p14="http://schemas.microsoft.com/office/powerpoint/2010/main" val="58649572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err="1" smtClean="0"/>
              <a:t>Administrivia</a:t>
            </a:r>
            <a:endParaRPr lang="en-US" dirty="0"/>
          </a:p>
        </p:txBody>
      </p:sp>
      <p:sp>
        <p:nvSpPr>
          <p:cNvPr id="4" name="Content Placeholder 3"/>
          <p:cNvSpPr>
            <a:spLocks noGrp="1"/>
          </p:cNvSpPr>
          <p:nvPr>
            <p:ph idx="1"/>
          </p:nvPr>
        </p:nvSpPr>
        <p:spPr>
          <a:xfrm>
            <a:off x="0" y="609600"/>
            <a:ext cx="9448800" cy="6324600"/>
          </a:xfrm>
        </p:spPr>
        <p:txBody>
          <a:bodyPr>
            <a:normAutofit fontScale="92500" lnSpcReduction="10000"/>
          </a:bodyPr>
          <a:lstStyle/>
          <a:p>
            <a:r>
              <a:rPr lang="en-US" dirty="0" smtClean="0"/>
              <a:t>Project3 </a:t>
            </a:r>
            <a:r>
              <a:rPr lang="en-US" i="1" dirty="0" smtClean="0">
                <a:solidFill>
                  <a:schemeClr val="accent1"/>
                </a:solidFill>
              </a:rPr>
              <a:t>due next week</a:t>
            </a:r>
            <a:r>
              <a:rPr lang="en-US" dirty="0" smtClean="0"/>
              <a:t>, Monday, April 22</a:t>
            </a:r>
            <a:r>
              <a:rPr lang="en-US" baseline="30000" dirty="0" smtClean="0"/>
              <a:t>nd</a:t>
            </a:r>
            <a:r>
              <a:rPr lang="en-US" dirty="0" smtClean="0"/>
              <a:t> </a:t>
            </a:r>
            <a:endParaRPr lang="en-US" i="1" dirty="0">
              <a:solidFill>
                <a:schemeClr val="accent1"/>
              </a:solidFill>
            </a:endParaRPr>
          </a:p>
          <a:p>
            <a:pPr marL="573088" lvl="1" indent="-457200">
              <a:buFont typeface="Arial"/>
              <a:buChar char="•"/>
            </a:pPr>
            <a:r>
              <a:rPr lang="en-US" b="1" dirty="0" smtClean="0">
                <a:solidFill>
                  <a:schemeClr val="accent1"/>
                </a:solidFill>
              </a:rPr>
              <a:t>Games </a:t>
            </a:r>
            <a:r>
              <a:rPr lang="en-US" b="1" dirty="0">
                <a:solidFill>
                  <a:schemeClr val="accent1"/>
                </a:solidFill>
              </a:rPr>
              <a:t>night Friday, April 26</a:t>
            </a:r>
            <a:r>
              <a:rPr lang="en-US" b="1" baseline="30000" dirty="0">
                <a:solidFill>
                  <a:schemeClr val="accent1"/>
                </a:solidFill>
              </a:rPr>
              <a:t>th</a:t>
            </a:r>
            <a:r>
              <a:rPr lang="en-US" b="1" dirty="0">
                <a:solidFill>
                  <a:schemeClr val="accent1"/>
                </a:solidFill>
              </a:rPr>
              <a:t>, </a:t>
            </a:r>
            <a:r>
              <a:rPr lang="en-US" b="1" dirty="0" smtClean="0">
                <a:solidFill>
                  <a:schemeClr val="accent1"/>
                </a:solidFill>
              </a:rPr>
              <a:t>5-7pm. Location: B17 </a:t>
            </a:r>
            <a:r>
              <a:rPr lang="en-US" b="1" dirty="0" smtClean="0">
                <a:solidFill>
                  <a:schemeClr val="accent1"/>
                </a:solidFill>
              </a:rPr>
              <a:t>Upson</a:t>
            </a:r>
          </a:p>
          <a:p>
            <a:pPr marL="573088" lvl="1" indent="-457200">
              <a:buFont typeface="Arial"/>
              <a:buChar char="•"/>
            </a:pPr>
            <a:r>
              <a:rPr lang="en-US" b="1" dirty="0" smtClean="0">
                <a:solidFill>
                  <a:schemeClr val="accent1"/>
                </a:solidFill>
              </a:rPr>
              <a:t>Come, eat, drink, have fun and be merry!</a:t>
            </a:r>
            <a:endParaRPr lang="en-US" b="1" dirty="0">
              <a:solidFill>
                <a:schemeClr val="accent1"/>
              </a:solidFill>
            </a:endParaRPr>
          </a:p>
          <a:p>
            <a:endParaRPr lang="en-US" sz="1300" dirty="0" smtClean="0"/>
          </a:p>
          <a:p>
            <a:r>
              <a:rPr lang="en-US" dirty="0" smtClean="0"/>
              <a:t>Prelim3 is </a:t>
            </a:r>
            <a:r>
              <a:rPr lang="en-US" i="1" dirty="0" smtClean="0">
                <a:solidFill>
                  <a:schemeClr val="accent1"/>
                </a:solidFill>
              </a:rPr>
              <a:t>next week</a:t>
            </a:r>
            <a:r>
              <a:rPr lang="en-US" dirty="0" smtClean="0"/>
              <a:t>, Thursday, April 25</a:t>
            </a:r>
            <a:r>
              <a:rPr lang="en-US" baseline="30000" dirty="0" smtClean="0"/>
              <a:t>th</a:t>
            </a:r>
            <a:endParaRPr lang="en-US" dirty="0" smtClean="0"/>
          </a:p>
          <a:p>
            <a:pPr marL="573088" lvl="1" indent="-457200">
              <a:buFont typeface="Arial"/>
              <a:buChar char="•"/>
            </a:pPr>
            <a:r>
              <a:rPr lang="en-US" dirty="0" smtClean="0"/>
              <a:t>Time and Location: 7:30pm in Phillips 101 and Upson B17</a:t>
            </a:r>
          </a:p>
          <a:p>
            <a:pPr marL="573088" lvl="1" indent="-457200">
              <a:buFont typeface="Arial"/>
              <a:buChar char="•"/>
            </a:pPr>
            <a:r>
              <a:rPr lang="en-US" dirty="0" smtClean="0"/>
              <a:t>Old prelims are online in </a:t>
            </a:r>
            <a:r>
              <a:rPr lang="en-US" dirty="0" smtClean="0"/>
              <a:t>CMS</a:t>
            </a:r>
          </a:p>
          <a:p>
            <a:pPr marL="573088" lvl="1" indent="-457200">
              <a:buFont typeface="Arial"/>
              <a:buChar char="•"/>
            </a:pPr>
            <a:r>
              <a:rPr lang="en-US" dirty="0" smtClean="0"/>
              <a:t>Prelim Review Session: </a:t>
            </a:r>
          </a:p>
          <a:p>
            <a:pPr marL="115888" lvl="1" indent="0">
              <a:buNone/>
            </a:pPr>
            <a:r>
              <a:rPr lang="en-US" dirty="0" smtClean="0"/>
              <a:t>	</a:t>
            </a:r>
            <a:r>
              <a:rPr lang="en-US" sz="2400" dirty="0" smtClean="0">
                <a:solidFill>
                  <a:schemeClr val="accent1"/>
                </a:solidFill>
              </a:rPr>
              <a:t>Monday, April 22, 6-8pm in B17 Upson  Hall</a:t>
            </a:r>
          </a:p>
          <a:p>
            <a:pPr marL="115888" lvl="1" indent="0">
              <a:buNone/>
            </a:pPr>
            <a:r>
              <a:rPr lang="en-US" sz="2400" dirty="0" smtClean="0">
                <a:solidFill>
                  <a:schemeClr val="accent1"/>
                </a:solidFill>
              </a:rPr>
              <a:t> </a:t>
            </a:r>
            <a:r>
              <a:rPr lang="en-US" sz="2400" dirty="0">
                <a:solidFill>
                  <a:schemeClr val="accent1"/>
                </a:solidFill>
              </a:rPr>
              <a:t>	</a:t>
            </a:r>
            <a:r>
              <a:rPr lang="en-US" sz="2400" dirty="0" smtClean="0">
                <a:solidFill>
                  <a:schemeClr val="accent1"/>
                </a:solidFill>
              </a:rPr>
              <a:t>Tuesday, April 23, 6-8pm in 101 Phillips Hall</a:t>
            </a:r>
          </a:p>
          <a:p>
            <a:pPr marL="115888" lvl="1" indent="0">
              <a:buNone/>
            </a:pPr>
            <a:endParaRPr lang="en-US" sz="2400" dirty="0" smtClean="0">
              <a:solidFill>
                <a:schemeClr val="accent1"/>
              </a:solidFill>
            </a:endParaRPr>
          </a:p>
          <a:p>
            <a:pPr>
              <a:lnSpc>
                <a:spcPct val="90000"/>
              </a:lnSpc>
            </a:pPr>
            <a:r>
              <a:rPr lang="en-US" dirty="0" smtClean="0"/>
              <a:t>Project4</a:t>
            </a:r>
            <a:r>
              <a:rPr lang="en-US" dirty="0"/>
              <a:t>: Final project out next week</a:t>
            </a:r>
          </a:p>
          <a:p>
            <a:pPr lvl="1">
              <a:lnSpc>
                <a:spcPct val="90000"/>
              </a:lnSpc>
            </a:pPr>
            <a:r>
              <a:rPr lang="en-US" dirty="0">
                <a:solidFill>
                  <a:schemeClr val="accent1"/>
                </a:solidFill>
              </a:rPr>
              <a:t>Demos</a:t>
            </a:r>
            <a:r>
              <a:rPr lang="en-US" dirty="0"/>
              <a:t>: May </a:t>
            </a:r>
            <a:r>
              <a:rPr lang="en-US" dirty="0" smtClean="0"/>
              <a:t>14 and 15</a:t>
            </a:r>
            <a:endParaRPr lang="en-US" dirty="0"/>
          </a:p>
          <a:p>
            <a:pPr lvl="1">
              <a:lnSpc>
                <a:spcPct val="90000"/>
              </a:lnSpc>
            </a:pPr>
            <a:r>
              <a:rPr lang="en-US" b="1" i="1" dirty="0">
                <a:solidFill>
                  <a:schemeClr val="accent1"/>
                </a:solidFill>
              </a:rPr>
              <a:t>Will not be able to use slip days</a:t>
            </a:r>
          </a:p>
          <a:p>
            <a:pPr marL="573088" lvl="1" indent="-457200">
              <a:buFont typeface="Arial"/>
              <a:buChar char="•"/>
            </a:pPr>
            <a:endParaRPr lang="en-US" dirty="0" smtClean="0"/>
          </a:p>
        </p:txBody>
      </p:sp>
    </p:spTree>
    <p:extLst>
      <p:ext uri="{BB962C8B-B14F-4D97-AF65-F5344CB8AC3E}">
        <p14:creationId xmlns:p14="http://schemas.microsoft.com/office/powerpoint/2010/main" val="636624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1" end="1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2" end="1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err="1" smtClean="0"/>
              <a:t>Administrivia</a:t>
            </a:r>
            <a:endParaRPr lang="en-US" dirty="0"/>
          </a:p>
        </p:txBody>
      </p:sp>
      <p:sp>
        <p:nvSpPr>
          <p:cNvPr id="4" name="Content Placeholder 3"/>
          <p:cNvSpPr>
            <a:spLocks noGrp="1"/>
          </p:cNvSpPr>
          <p:nvPr>
            <p:ph idx="1"/>
          </p:nvPr>
        </p:nvSpPr>
        <p:spPr>
          <a:xfrm>
            <a:off x="0" y="533400"/>
            <a:ext cx="9296400" cy="6324600"/>
          </a:xfrm>
        </p:spPr>
        <p:txBody>
          <a:bodyPr>
            <a:normAutofit/>
          </a:bodyPr>
          <a:lstStyle/>
          <a:p>
            <a:r>
              <a:rPr lang="en-US" dirty="0" smtClean="0"/>
              <a:t>Next three weeks</a:t>
            </a:r>
          </a:p>
          <a:p>
            <a:pPr lvl="1"/>
            <a:r>
              <a:rPr lang="en-US" dirty="0" smtClean="0"/>
              <a:t>Week 12 (Apr 15):  Project3 design doc due and HW4 due</a:t>
            </a:r>
          </a:p>
          <a:p>
            <a:pPr lvl="1"/>
            <a:r>
              <a:rPr lang="en-US" dirty="0" smtClean="0"/>
              <a:t>Week 13 (Apr 22):  Project3 due and Prelim3</a:t>
            </a:r>
          </a:p>
          <a:p>
            <a:pPr lvl="1"/>
            <a:r>
              <a:rPr lang="en-US" dirty="0" smtClean="0"/>
              <a:t>Week 14 (Apr 29): Project4 handout</a:t>
            </a:r>
          </a:p>
          <a:p>
            <a:endParaRPr lang="en-US" dirty="0" smtClean="0"/>
          </a:p>
          <a:p>
            <a:r>
              <a:rPr lang="en-US" dirty="0" smtClean="0"/>
              <a:t>Final Project for class</a:t>
            </a:r>
          </a:p>
          <a:p>
            <a:pPr lvl="1"/>
            <a:r>
              <a:rPr lang="en-US" dirty="0" smtClean="0"/>
              <a:t>Week 15   (May 6): Project4 design doc due</a:t>
            </a:r>
          </a:p>
          <a:p>
            <a:pPr lvl="1"/>
            <a:r>
              <a:rPr lang="en-US" dirty="0" smtClean="0"/>
              <a:t>Week 16 (May 13): Project4 </a:t>
            </a:r>
            <a:r>
              <a:rPr lang="en-US" dirty="0" smtClean="0"/>
              <a:t>due by May 15th</a:t>
            </a:r>
            <a:endParaRPr lang="en-US" dirty="0" smtClean="0"/>
          </a:p>
          <a:p>
            <a:pPr marL="173038" lvl="1" indent="0">
              <a:buNone/>
            </a:pPr>
            <a:endParaRPr lang="en-US" dirty="0" smtClean="0"/>
          </a:p>
        </p:txBody>
      </p:sp>
    </p:spTree>
    <p:extLst>
      <p:ext uri="{BB962C8B-B14F-4D97-AF65-F5344CB8AC3E}">
        <p14:creationId xmlns:p14="http://schemas.microsoft.com/office/powerpoint/2010/main" val="41831163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1554" name="Rectangle 2"/>
          <p:cNvSpPr>
            <a:spLocks noGrp="1" noChangeArrowheads="1"/>
          </p:cNvSpPr>
          <p:nvPr>
            <p:ph type="title"/>
          </p:nvPr>
        </p:nvSpPr>
        <p:spPr/>
        <p:txBody>
          <a:bodyPr>
            <a:normAutofit fontScale="90000"/>
          </a:bodyPr>
          <a:lstStyle/>
          <a:p>
            <a:r>
              <a:rPr lang="en-US" dirty="0" smtClean="0"/>
              <a:t>Programming with Threads</a:t>
            </a:r>
            <a:endParaRPr lang="en-US" dirty="0"/>
          </a:p>
        </p:txBody>
      </p:sp>
      <p:sp>
        <p:nvSpPr>
          <p:cNvPr id="5271555" name="Rectangle 3"/>
          <p:cNvSpPr>
            <a:spLocks noGrp="1" noChangeArrowheads="1"/>
          </p:cNvSpPr>
          <p:nvPr>
            <p:ph type="body" idx="1"/>
          </p:nvPr>
        </p:nvSpPr>
        <p:spPr/>
        <p:txBody>
          <a:bodyPr/>
          <a:lstStyle/>
          <a:p>
            <a:pPr>
              <a:lnSpc>
                <a:spcPct val="90000"/>
              </a:lnSpc>
            </a:pPr>
            <a:r>
              <a:rPr lang="en-US" sz="2800" dirty="0"/>
              <a:t>Concurrency poses challenges for:</a:t>
            </a:r>
          </a:p>
          <a:p>
            <a:pPr>
              <a:lnSpc>
                <a:spcPct val="90000"/>
              </a:lnSpc>
            </a:pPr>
            <a:r>
              <a:rPr lang="en-US" sz="2800" dirty="0">
                <a:solidFill>
                  <a:schemeClr val="accent1"/>
                </a:solidFill>
              </a:rPr>
              <a:t>Correctness</a:t>
            </a:r>
          </a:p>
          <a:p>
            <a:pPr lvl="1">
              <a:lnSpc>
                <a:spcPct val="90000"/>
              </a:lnSpc>
            </a:pPr>
            <a:r>
              <a:rPr lang="en-US" sz="2400" dirty="0"/>
              <a:t>Threads accessing shared memory should not interfere with each other</a:t>
            </a:r>
          </a:p>
          <a:p>
            <a:pPr>
              <a:lnSpc>
                <a:spcPct val="90000"/>
              </a:lnSpc>
            </a:pPr>
            <a:r>
              <a:rPr lang="en-US" sz="2800" dirty="0" err="1">
                <a:solidFill>
                  <a:schemeClr val="accent1"/>
                </a:solidFill>
              </a:rPr>
              <a:t>Liveness</a:t>
            </a:r>
            <a:endParaRPr lang="en-US" sz="2800" dirty="0">
              <a:solidFill>
                <a:schemeClr val="accent1"/>
              </a:solidFill>
            </a:endParaRPr>
          </a:p>
          <a:p>
            <a:pPr lvl="1">
              <a:lnSpc>
                <a:spcPct val="90000"/>
              </a:lnSpc>
            </a:pPr>
            <a:r>
              <a:rPr lang="en-US" sz="2400" dirty="0"/>
              <a:t>Threads should not get stuck, should make forward progress</a:t>
            </a:r>
          </a:p>
          <a:p>
            <a:pPr>
              <a:lnSpc>
                <a:spcPct val="90000"/>
              </a:lnSpc>
            </a:pPr>
            <a:r>
              <a:rPr lang="en-US" sz="2800" dirty="0">
                <a:solidFill>
                  <a:schemeClr val="accent1"/>
                </a:solidFill>
              </a:rPr>
              <a:t>Efficiency</a:t>
            </a:r>
          </a:p>
          <a:p>
            <a:pPr lvl="1">
              <a:lnSpc>
                <a:spcPct val="90000"/>
              </a:lnSpc>
            </a:pPr>
            <a:r>
              <a:rPr lang="en-US" sz="2400" dirty="0"/>
              <a:t>Program should make good use of available computing resources (e.g., processors).</a:t>
            </a:r>
          </a:p>
          <a:p>
            <a:pPr>
              <a:lnSpc>
                <a:spcPct val="90000"/>
              </a:lnSpc>
            </a:pPr>
            <a:r>
              <a:rPr lang="en-US" sz="2800" dirty="0"/>
              <a:t>Fairness</a:t>
            </a:r>
          </a:p>
          <a:p>
            <a:pPr lvl="1">
              <a:lnSpc>
                <a:spcPct val="90000"/>
              </a:lnSpc>
            </a:pPr>
            <a:r>
              <a:rPr lang="en-US" sz="2400" dirty="0"/>
              <a:t>Resources apportioned fairly between threads</a:t>
            </a:r>
          </a:p>
        </p:txBody>
      </p:sp>
    </p:spTree>
    <p:extLst>
      <p:ext uri="{BB962C8B-B14F-4D97-AF65-F5344CB8AC3E}">
        <p14:creationId xmlns:p14="http://schemas.microsoft.com/office/powerpoint/2010/main" val="10869865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02" name="Rectangle 2"/>
          <p:cNvSpPr>
            <a:spLocks noGrp="1" noChangeArrowheads="1"/>
          </p:cNvSpPr>
          <p:nvPr>
            <p:ph type="title"/>
          </p:nvPr>
        </p:nvSpPr>
        <p:spPr>
          <a:noFill/>
          <a:ln/>
        </p:spPr>
        <p:txBody>
          <a:bodyPr>
            <a:normAutofit fontScale="90000"/>
          </a:bodyPr>
          <a:lstStyle/>
          <a:p>
            <a:r>
              <a:rPr lang="en-US" dirty="0"/>
              <a:t>Two threads, one counter</a:t>
            </a:r>
          </a:p>
        </p:txBody>
      </p:sp>
      <p:sp>
        <p:nvSpPr>
          <p:cNvPr id="5273603" name="Rectangle 3"/>
          <p:cNvSpPr>
            <a:spLocks noGrp="1" noChangeArrowheads="1"/>
          </p:cNvSpPr>
          <p:nvPr>
            <p:ph type="body" idx="1"/>
          </p:nvPr>
        </p:nvSpPr>
        <p:spPr>
          <a:noFill/>
          <a:ln/>
        </p:spPr>
        <p:txBody>
          <a:bodyPr/>
          <a:lstStyle/>
          <a:p>
            <a:pPr>
              <a:lnSpc>
                <a:spcPct val="90000"/>
              </a:lnSpc>
              <a:buFontTx/>
              <a:buNone/>
            </a:pPr>
            <a:r>
              <a:rPr lang="en-US" sz="2800" dirty="0"/>
              <a:t>Example: Web servers use concurrency</a:t>
            </a:r>
          </a:p>
          <a:p>
            <a:pPr>
              <a:lnSpc>
                <a:spcPct val="90000"/>
              </a:lnSpc>
            </a:pPr>
            <a:r>
              <a:rPr lang="en-US" sz="2800" dirty="0"/>
              <a:t>Multiple threads handle client requests in parallel.  </a:t>
            </a:r>
          </a:p>
          <a:p>
            <a:pPr>
              <a:lnSpc>
                <a:spcPct val="90000"/>
              </a:lnSpc>
            </a:pPr>
            <a:r>
              <a:rPr lang="en-US" sz="2800" dirty="0"/>
              <a:t>Some shared state, e.g. hit counts: </a:t>
            </a:r>
          </a:p>
          <a:p>
            <a:pPr lvl="1">
              <a:lnSpc>
                <a:spcPct val="90000"/>
              </a:lnSpc>
            </a:pPr>
            <a:r>
              <a:rPr lang="en-US" sz="2400" dirty="0"/>
              <a:t>each thread increments a shared counter to track number of hits</a:t>
            </a:r>
          </a:p>
          <a:p>
            <a:pPr>
              <a:lnSpc>
                <a:spcPct val="90000"/>
              </a:lnSpc>
            </a:pPr>
            <a:endParaRPr lang="en-US" sz="2800" dirty="0"/>
          </a:p>
          <a:p>
            <a:pPr>
              <a:lnSpc>
                <a:spcPct val="90000"/>
              </a:lnSpc>
            </a:pPr>
            <a:endParaRPr lang="en-US" sz="2800" dirty="0"/>
          </a:p>
          <a:p>
            <a:pPr>
              <a:lnSpc>
                <a:spcPct val="90000"/>
              </a:lnSpc>
            </a:pPr>
            <a:endParaRPr lang="en-US" sz="2800" dirty="0"/>
          </a:p>
          <a:p>
            <a:pPr>
              <a:lnSpc>
                <a:spcPct val="90000"/>
              </a:lnSpc>
            </a:pPr>
            <a:r>
              <a:rPr lang="en-US" sz="2800" dirty="0" smtClean="0"/>
              <a:t>What </a:t>
            </a:r>
            <a:r>
              <a:rPr lang="en-US" sz="2800" dirty="0"/>
              <a:t>happens when two threads execute concurrently?</a:t>
            </a:r>
          </a:p>
        </p:txBody>
      </p:sp>
      <p:sp>
        <p:nvSpPr>
          <p:cNvPr id="5273604" name="Text Box 4"/>
          <p:cNvSpPr txBox="1">
            <a:spLocks noChangeArrowheads="1"/>
          </p:cNvSpPr>
          <p:nvPr/>
        </p:nvSpPr>
        <p:spPr bwMode="auto">
          <a:xfrm>
            <a:off x="76200" y="2524125"/>
            <a:ext cx="4502150"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b="1" dirty="0">
                <a:solidFill>
                  <a:schemeClr val="accent1"/>
                </a:solidFill>
                <a:latin typeface="Courier New" pitchFamily="-112" charset="0"/>
                <a:ea typeface="ＭＳ Ｐゴシック" pitchFamily="-112" charset="-128"/>
              </a:rPr>
              <a:t>	</a:t>
            </a:r>
            <a:r>
              <a:rPr lang="en-US" sz="2800" b="1" dirty="0">
                <a:solidFill>
                  <a:schemeClr val="accent1"/>
                </a:solidFill>
                <a:latin typeface="Courier New" pitchFamily="-112" charset="0"/>
                <a:ea typeface="ＭＳ Ｐゴシック" pitchFamily="-112" charset="-128"/>
              </a:rPr>
              <a:t>…</a:t>
            </a:r>
          </a:p>
          <a:p>
            <a:pPr eaLnBrk="1" hangingPunct="1"/>
            <a:r>
              <a:rPr lang="en-US" sz="2800" b="1" dirty="0">
                <a:solidFill>
                  <a:schemeClr val="accent1"/>
                </a:solidFill>
                <a:latin typeface="Courier New" pitchFamily="-112" charset="0"/>
                <a:ea typeface="ＭＳ Ｐゴシック" pitchFamily="-112" charset="-128"/>
              </a:rPr>
              <a:t>	hits = hits + 1;</a:t>
            </a:r>
          </a:p>
          <a:p>
            <a:pPr eaLnBrk="1" hangingPunct="1"/>
            <a:r>
              <a:rPr lang="en-US" sz="2800" b="1" dirty="0">
                <a:solidFill>
                  <a:schemeClr val="accent1"/>
                </a:solidFill>
                <a:latin typeface="Courier New" pitchFamily="-112" charset="0"/>
                <a:ea typeface="ＭＳ Ｐゴシック" pitchFamily="-112" charset="-128"/>
              </a:rPr>
              <a:t>	…</a:t>
            </a:r>
          </a:p>
        </p:txBody>
      </p:sp>
      <p:sp>
        <p:nvSpPr>
          <p:cNvPr id="5273605" name="Text Box 5"/>
          <p:cNvSpPr txBox="1">
            <a:spLocks noChangeArrowheads="1"/>
          </p:cNvSpPr>
          <p:nvPr/>
        </p:nvSpPr>
        <p:spPr bwMode="auto">
          <a:xfrm>
            <a:off x="4572000" y="2286000"/>
            <a:ext cx="4759636"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b="1" dirty="0">
                <a:solidFill>
                  <a:schemeClr val="accent1"/>
                </a:solidFill>
                <a:latin typeface="Courier New" pitchFamily="-112" charset="0"/>
                <a:ea typeface="ＭＳ Ｐゴシック" pitchFamily="-112" charset="-128"/>
              </a:rPr>
              <a:t>	</a:t>
            </a:r>
            <a:r>
              <a:rPr lang="en-US" sz="2800" b="1" dirty="0">
                <a:solidFill>
                  <a:schemeClr val="accent1"/>
                </a:solidFill>
                <a:latin typeface="Courier New" pitchFamily="-112" charset="0"/>
                <a:ea typeface="ＭＳ Ｐゴシック" pitchFamily="-112" charset="-128"/>
              </a:rPr>
              <a:t>…</a:t>
            </a:r>
          </a:p>
          <a:p>
            <a:pPr eaLnBrk="1" hangingPunct="1"/>
            <a:r>
              <a:rPr lang="en-US" sz="2800" b="1" dirty="0">
                <a:solidFill>
                  <a:schemeClr val="accent1"/>
                </a:solidFill>
                <a:latin typeface="Courier New" pitchFamily="-112" charset="0"/>
                <a:ea typeface="ＭＳ Ｐゴシック" pitchFamily="-112" charset="-128"/>
              </a:rPr>
              <a:t>	</a:t>
            </a:r>
            <a:r>
              <a:rPr lang="en-US" sz="2800" b="1" dirty="0" smtClean="0">
                <a:solidFill>
                  <a:schemeClr val="accent1"/>
                </a:solidFill>
                <a:latin typeface="Courier New" pitchFamily="-112" charset="0"/>
                <a:ea typeface="ＭＳ Ｐゴシック" pitchFamily="-112" charset="-128"/>
              </a:rPr>
              <a:t>LW R0</a:t>
            </a:r>
            <a:r>
              <a:rPr lang="en-US" sz="2800" b="1" dirty="0">
                <a:solidFill>
                  <a:schemeClr val="accent1"/>
                </a:solidFill>
                <a:latin typeface="Courier New" pitchFamily="-112" charset="0"/>
                <a:ea typeface="ＭＳ Ｐゴシック" pitchFamily="-112" charset="-128"/>
              </a:rPr>
              <a:t>, </a:t>
            </a:r>
            <a:r>
              <a:rPr lang="en-US" sz="2800" b="1" dirty="0" err="1" smtClean="0">
                <a:solidFill>
                  <a:schemeClr val="accent1"/>
                </a:solidFill>
                <a:latin typeface="Courier New" pitchFamily="-112" charset="0"/>
                <a:ea typeface="ＭＳ Ｐゴシック" pitchFamily="-112" charset="-128"/>
              </a:rPr>
              <a:t>addr</a:t>
            </a:r>
            <a:r>
              <a:rPr lang="en-US" sz="2800" b="1" dirty="0" smtClean="0">
                <a:solidFill>
                  <a:schemeClr val="accent1"/>
                </a:solidFill>
                <a:latin typeface="Courier New" pitchFamily="-112" charset="0"/>
                <a:ea typeface="ＭＳ Ｐゴシック" pitchFamily="-112" charset="-128"/>
              </a:rPr>
              <a:t>(hits)</a:t>
            </a:r>
            <a:endParaRPr lang="en-US" sz="2800" b="1" dirty="0">
              <a:solidFill>
                <a:schemeClr val="accent1"/>
              </a:solidFill>
              <a:latin typeface="Courier New" pitchFamily="-112" charset="0"/>
              <a:ea typeface="ＭＳ Ｐゴシック" pitchFamily="-112" charset="-128"/>
            </a:endParaRPr>
          </a:p>
          <a:p>
            <a:pPr eaLnBrk="1" hangingPunct="1"/>
            <a:r>
              <a:rPr lang="en-US" sz="2800" b="1" dirty="0">
                <a:solidFill>
                  <a:schemeClr val="accent1"/>
                </a:solidFill>
                <a:latin typeface="Courier New" pitchFamily="-112" charset="0"/>
                <a:ea typeface="ＭＳ Ｐゴシック" pitchFamily="-112" charset="-128"/>
              </a:rPr>
              <a:t>    </a:t>
            </a:r>
            <a:r>
              <a:rPr lang="en-US" sz="2800" b="1" dirty="0" smtClean="0">
                <a:solidFill>
                  <a:schemeClr val="accent1"/>
                </a:solidFill>
                <a:latin typeface="Courier New" pitchFamily="-112" charset="0"/>
                <a:ea typeface="ＭＳ Ｐゴシック" pitchFamily="-112" charset="-128"/>
              </a:rPr>
              <a:t>ADDI R0</a:t>
            </a:r>
            <a:r>
              <a:rPr lang="en-US" sz="2800" b="1" dirty="0">
                <a:solidFill>
                  <a:schemeClr val="accent1"/>
                </a:solidFill>
                <a:latin typeface="Courier New" pitchFamily="-112" charset="0"/>
                <a:ea typeface="ＭＳ Ｐゴシック" pitchFamily="-112" charset="-128"/>
              </a:rPr>
              <a:t>, r0, 1</a:t>
            </a:r>
          </a:p>
          <a:p>
            <a:pPr eaLnBrk="1" hangingPunct="1"/>
            <a:r>
              <a:rPr lang="en-US" sz="2800" b="1" dirty="0">
                <a:solidFill>
                  <a:schemeClr val="accent1"/>
                </a:solidFill>
                <a:latin typeface="Courier New" pitchFamily="-112" charset="0"/>
                <a:ea typeface="ＭＳ Ｐゴシック" pitchFamily="-112" charset="-128"/>
              </a:rPr>
              <a:t>    </a:t>
            </a:r>
            <a:r>
              <a:rPr lang="en-US" sz="2800" b="1" dirty="0" smtClean="0">
                <a:solidFill>
                  <a:schemeClr val="accent1"/>
                </a:solidFill>
                <a:latin typeface="Courier New" pitchFamily="-112" charset="0"/>
                <a:ea typeface="ＭＳ Ｐゴシック" pitchFamily="-112" charset="-128"/>
              </a:rPr>
              <a:t>SW R0</a:t>
            </a:r>
            <a:r>
              <a:rPr lang="en-US" sz="2800" b="1" dirty="0">
                <a:solidFill>
                  <a:schemeClr val="accent1"/>
                </a:solidFill>
                <a:latin typeface="Courier New" pitchFamily="-112" charset="0"/>
                <a:ea typeface="ＭＳ Ｐゴシック" pitchFamily="-112" charset="-128"/>
              </a:rPr>
              <a:t>, </a:t>
            </a:r>
            <a:r>
              <a:rPr lang="en-US" sz="2800" b="1" dirty="0" err="1" smtClean="0">
                <a:solidFill>
                  <a:schemeClr val="accent1"/>
                </a:solidFill>
                <a:latin typeface="Courier New" pitchFamily="-112" charset="0"/>
                <a:ea typeface="ＭＳ Ｐゴシック" pitchFamily="-112" charset="-128"/>
              </a:rPr>
              <a:t>addr</a:t>
            </a:r>
            <a:r>
              <a:rPr lang="en-US" sz="2800" b="1" dirty="0" smtClean="0">
                <a:solidFill>
                  <a:schemeClr val="accent1"/>
                </a:solidFill>
                <a:latin typeface="Courier New" pitchFamily="-112" charset="0"/>
                <a:ea typeface="ＭＳ Ｐゴシック" pitchFamily="-112" charset="-128"/>
              </a:rPr>
              <a:t>(hits)</a:t>
            </a:r>
            <a:endParaRPr lang="en-US" sz="2800" b="1" dirty="0">
              <a:solidFill>
                <a:schemeClr val="accent1"/>
              </a:solidFill>
              <a:latin typeface="Courier New" pitchFamily="-112" charset="0"/>
              <a:ea typeface="ＭＳ Ｐゴシック" pitchFamily="-112" charset="-128"/>
            </a:endParaRPr>
          </a:p>
          <a:p>
            <a:pPr eaLnBrk="1" hangingPunct="1"/>
            <a:r>
              <a:rPr lang="en-US" sz="2800" b="1" dirty="0">
                <a:solidFill>
                  <a:schemeClr val="accent1"/>
                </a:solidFill>
                <a:latin typeface="Courier New" pitchFamily="-112" charset="0"/>
                <a:ea typeface="ＭＳ Ｐゴシック" pitchFamily="-112" charset="-128"/>
              </a:rPr>
              <a:t>	…</a:t>
            </a:r>
          </a:p>
        </p:txBody>
      </p:sp>
    </p:spTree>
    <p:extLst>
      <p:ext uri="{BB962C8B-B14F-4D97-AF65-F5344CB8AC3E}">
        <p14:creationId xmlns:p14="http://schemas.microsoft.com/office/powerpoint/2010/main" val="891505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73603">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736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7360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5650" name="Rectangle 2"/>
          <p:cNvSpPr>
            <a:spLocks noGrp="1" noChangeArrowheads="1"/>
          </p:cNvSpPr>
          <p:nvPr>
            <p:ph type="title"/>
          </p:nvPr>
        </p:nvSpPr>
        <p:spPr>
          <a:xfrm>
            <a:off x="685800" y="-76200"/>
            <a:ext cx="7772400" cy="720725"/>
          </a:xfrm>
          <a:noFill/>
          <a:ln/>
        </p:spPr>
        <p:txBody>
          <a:bodyPr/>
          <a:lstStyle/>
          <a:p>
            <a:r>
              <a:rPr lang="en-US" dirty="0" smtClean="0"/>
              <a:t>Two threads, one </a:t>
            </a:r>
            <a:r>
              <a:rPr lang="en-US" dirty="0"/>
              <a:t>counters</a:t>
            </a:r>
          </a:p>
        </p:txBody>
      </p:sp>
      <p:sp>
        <p:nvSpPr>
          <p:cNvPr id="5275651" name="Rectangle 3"/>
          <p:cNvSpPr>
            <a:spLocks noGrp="1" noChangeArrowheads="1"/>
          </p:cNvSpPr>
          <p:nvPr>
            <p:ph type="body" idx="1"/>
          </p:nvPr>
        </p:nvSpPr>
        <p:spPr>
          <a:xfrm>
            <a:off x="685800" y="1054100"/>
            <a:ext cx="7772400" cy="5499100"/>
          </a:xfrm>
          <a:noFill/>
          <a:ln/>
        </p:spPr>
        <p:txBody>
          <a:bodyPr/>
          <a:lstStyle/>
          <a:p>
            <a:pPr>
              <a:lnSpc>
                <a:spcPct val="90000"/>
              </a:lnSpc>
            </a:pPr>
            <a:r>
              <a:rPr lang="en-US" sz="2800" b="1" dirty="0"/>
              <a:t>Possible result: lost update!   </a:t>
            </a:r>
          </a:p>
          <a:p>
            <a:pPr>
              <a:lnSpc>
                <a:spcPct val="90000"/>
              </a:lnSpc>
            </a:pPr>
            <a:endParaRPr lang="en-US" sz="2800" b="1" dirty="0"/>
          </a:p>
          <a:p>
            <a:pPr>
              <a:lnSpc>
                <a:spcPct val="90000"/>
              </a:lnSpc>
            </a:pPr>
            <a:endParaRPr lang="en-US" sz="2800" b="1" dirty="0"/>
          </a:p>
          <a:p>
            <a:pPr>
              <a:lnSpc>
                <a:spcPct val="90000"/>
              </a:lnSpc>
            </a:pPr>
            <a:endParaRPr lang="en-US" sz="2800" b="1" dirty="0"/>
          </a:p>
          <a:p>
            <a:pPr>
              <a:lnSpc>
                <a:spcPct val="90000"/>
              </a:lnSpc>
            </a:pPr>
            <a:endParaRPr lang="en-US" sz="2800" b="1" dirty="0"/>
          </a:p>
          <a:p>
            <a:pPr>
              <a:lnSpc>
                <a:spcPct val="90000"/>
              </a:lnSpc>
            </a:pPr>
            <a:endParaRPr lang="en-US" sz="2800" b="1" dirty="0"/>
          </a:p>
          <a:p>
            <a:pPr>
              <a:lnSpc>
                <a:spcPct val="90000"/>
              </a:lnSpc>
            </a:pPr>
            <a:endParaRPr lang="en-US" sz="2800" b="1" dirty="0"/>
          </a:p>
          <a:p>
            <a:pPr>
              <a:lnSpc>
                <a:spcPct val="90000"/>
              </a:lnSpc>
            </a:pPr>
            <a:endParaRPr lang="en-US" sz="2800" b="1" dirty="0"/>
          </a:p>
          <a:p>
            <a:pPr>
              <a:lnSpc>
                <a:spcPct val="90000"/>
              </a:lnSpc>
            </a:pPr>
            <a:endParaRPr lang="en-US" sz="2800" b="1" dirty="0"/>
          </a:p>
          <a:p>
            <a:pPr>
              <a:lnSpc>
                <a:spcPct val="90000"/>
              </a:lnSpc>
            </a:pPr>
            <a:r>
              <a:rPr lang="en-US" sz="2800" dirty="0"/>
              <a:t>Timing-dependent failure </a:t>
            </a:r>
            <a:r>
              <a:rPr lang="en-US" sz="2800" dirty="0">
                <a:sym typeface="Symbol" pitchFamily="18" charset="2"/>
              </a:rPr>
              <a:t> </a:t>
            </a:r>
            <a:r>
              <a:rPr lang="en-US" sz="2800" dirty="0">
                <a:solidFill>
                  <a:schemeClr val="accent1"/>
                </a:solidFill>
                <a:sym typeface="Symbol" pitchFamily="18" charset="2"/>
              </a:rPr>
              <a:t>race condition</a:t>
            </a:r>
          </a:p>
          <a:p>
            <a:pPr lvl="1">
              <a:lnSpc>
                <a:spcPct val="90000"/>
              </a:lnSpc>
            </a:pPr>
            <a:r>
              <a:rPr lang="en-US" sz="2400" dirty="0">
                <a:sym typeface="Symbol" pitchFamily="18" charset="2"/>
              </a:rPr>
              <a:t> </a:t>
            </a:r>
            <a:r>
              <a:rPr lang="en-US" sz="2400" b="1" dirty="0" smtClean="0">
                <a:sym typeface="Symbol" pitchFamily="18" charset="2"/>
              </a:rPr>
              <a:t>Very hard </a:t>
            </a:r>
            <a:r>
              <a:rPr lang="en-US" sz="2400" b="1" dirty="0">
                <a:sym typeface="Symbol" pitchFamily="18" charset="2"/>
              </a:rPr>
              <a:t>to reproduce  Difficult to debug</a:t>
            </a:r>
          </a:p>
        </p:txBody>
      </p:sp>
      <p:sp>
        <p:nvSpPr>
          <p:cNvPr id="5275652" name="Text Box 4"/>
          <p:cNvSpPr txBox="1">
            <a:spLocks noChangeArrowheads="1"/>
          </p:cNvSpPr>
          <p:nvPr/>
        </p:nvSpPr>
        <p:spPr bwMode="auto">
          <a:xfrm>
            <a:off x="5356502" y="4160372"/>
            <a:ext cx="3199851"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F0C19"/>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1" hangingPunct="1"/>
            <a:r>
              <a:rPr lang="en-US" dirty="0" smtClean="0">
                <a:solidFill>
                  <a:schemeClr val="accent5">
                    <a:lumMod val="40000"/>
                    <a:lumOff val="60000"/>
                  </a:schemeClr>
                </a:solidFill>
              </a:rPr>
              <a:t>ADDIU</a:t>
            </a:r>
            <a:r>
              <a:rPr lang="en-US" dirty="0" smtClean="0">
                <a:solidFill>
                  <a:schemeClr val="accent5">
                    <a:lumMod val="40000"/>
                    <a:lumOff val="60000"/>
                  </a:schemeClr>
                </a:solidFill>
              </a:rPr>
              <a:t>/SW: </a:t>
            </a:r>
            <a:r>
              <a:rPr lang="en-US" sz="2800" dirty="0">
                <a:solidFill>
                  <a:schemeClr val="accent5">
                    <a:lumMod val="40000"/>
                    <a:lumOff val="60000"/>
                  </a:schemeClr>
                </a:solidFill>
                <a:latin typeface="Comic Sans MS" pitchFamily="-112" charset="0"/>
                <a:ea typeface="ＭＳ Ｐゴシック" pitchFamily="-112" charset="-128"/>
              </a:rPr>
              <a:t>hits = 0 + 1</a:t>
            </a:r>
          </a:p>
        </p:txBody>
      </p:sp>
      <p:sp>
        <p:nvSpPr>
          <p:cNvPr id="5275653" name="Freeform 5"/>
          <p:cNvSpPr>
            <a:spLocks/>
          </p:cNvSpPr>
          <p:nvPr/>
        </p:nvSpPr>
        <p:spPr bwMode="auto">
          <a:xfrm>
            <a:off x="2805113" y="2481263"/>
            <a:ext cx="342900" cy="646112"/>
          </a:xfrm>
          <a:custGeom>
            <a:avLst/>
            <a:gdLst>
              <a:gd name="T0" fmla="*/ 64 w 216"/>
              <a:gd name="T1" fmla="*/ 0 h 528"/>
              <a:gd name="T2" fmla="*/ 208 w 216"/>
              <a:gd name="T3" fmla="*/ 192 h 528"/>
              <a:gd name="T4" fmla="*/ 16 w 216"/>
              <a:gd name="T5" fmla="*/ 336 h 528"/>
              <a:gd name="T6" fmla="*/ 112 w 216"/>
              <a:gd name="T7" fmla="*/ 528 h 528"/>
            </a:gdLst>
            <a:ahLst/>
            <a:cxnLst>
              <a:cxn ang="0">
                <a:pos x="T0" y="T1"/>
              </a:cxn>
              <a:cxn ang="0">
                <a:pos x="T2" y="T3"/>
              </a:cxn>
              <a:cxn ang="0">
                <a:pos x="T4" y="T5"/>
              </a:cxn>
              <a:cxn ang="0">
                <a:pos x="T6" y="T7"/>
              </a:cxn>
            </a:cxnLst>
            <a:rect l="0" t="0" r="r" b="b"/>
            <a:pathLst>
              <a:path w="216" h="528">
                <a:moveTo>
                  <a:pt x="64" y="0"/>
                </a:moveTo>
                <a:cubicBezTo>
                  <a:pt x="140" y="68"/>
                  <a:pt x="216" y="136"/>
                  <a:pt x="208" y="192"/>
                </a:cubicBezTo>
                <a:cubicBezTo>
                  <a:pt x="200" y="248"/>
                  <a:pt x="32" y="280"/>
                  <a:pt x="16" y="336"/>
                </a:cubicBezTo>
                <a:cubicBezTo>
                  <a:pt x="0" y="392"/>
                  <a:pt x="96" y="488"/>
                  <a:pt x="112" y="528"/>
                </a:cubicBezTo>
              </a:path>
            </a:pathLst>
          </a:custGeom>
          <a:noFill/>
          <a:ln w="57150" cap="flat" cmpd="sng">
            <a:solidFill>
              <a:schemeClr val="accent1"/>
            </a:solidFill>
            <a:prstDash val="solid"/>
            <a:round/>
            <a:headEnd type="none" w="sm" len="sm"/>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5275654" name="Text Box 6"/>
          <p:cNvSpPr txBox="1">
            <a:spLocks noChangeArrowheads="1"/>
          </p:cNvSpPr>
          <p:nvPr/>
        </p:nvSpPr>
        <p:spPr bwMode="auto">
          <a:xfrm>
            <a:off x="2448406" y="3123734"/>
            <a:ext cx="1345240"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F0C19"/>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1" hangingPunct="1"/>
            <a:r>
              <a:rPr lang="en-US" sz="2800" dirty="0" smtClean="0">
                <a:solidFill>
                  <a:schemeClr val="accent1"/>
                </a:solidFill>
                <a:latin typeface="Comic Sans MS" pitchFamily="-112" charset="0"/>
                <a:ea typeface="ＭＳ Ｐゴシック" pitchFamily="-112" charset="-128"/>
              </a:rPr>
              <a:t>LW</a:t>
            </a:r>
            <a:r>
              <a:rPr lang="en-US" sz="2800" dirty="0" smtClean="0">
                <a:solidFill>
                  <a:schemeClr val="accent1"/>
                </a:solidFill>
                <a:latin typeface="Comic Sans MS" pitchFamily="-112" charset="0"/>
                <a:ea typeface="ＭＳ Ｐゴシック" pitchFamily="-112" charset="-128"/>
              </a:rPr>
              <a:t> </a:t>
            </a:r>
            <a:r>
              <a:rPr lang="en-US" sz="2800" dirty="0">
                <a:solidFill>
                  <a:schemeClr val="accent1"/>
                </a:solidFill>
                <a:latin typeface="Comic Sans MS" pitchFamily="-112" charset="0"/>
                <a:ea typeface="ＭＳ Ｐゴシック" pitchFamily="-112" charset="-128"/>
              </a:rPr>
              <a:t>(0)</a:t>
            </a:r>
          </a:p>
        </p:txBody>
      </p:sp>
      <p:sp>
        <p:nvSpPr>
          <p:cNvPr id="5275655" name="Text Box 7"/>
          <p:cNvSpPr txBox="1">
            <a:spLocks noChangeArrowheads="1"/>
          </p:cNvSpPr>
          <p:nvPr/>
        </p:nvSpPr>
        <p:spPr bwMode="auto">
          <a:xfrm>
            <a:off x="1583735" y="3887322"/>
            <a:ext cx="3536546"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F0C19"/>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1" hangingPunct="1"/>
            <a:r>
              <a:rPr lang="en-US" dirty="0" smtClean="0">
                <a:solidFill>
                  <a:schemeClr val="accent1"/>
                </a:solidFill>
                <a:latin typeface="Comic Sans MS" pitchFamily="-112" charset="0"/>
                <a:ea typeface="ＭＳ Ｐゴシック" pitchFamily="-112" charset="-128"/>
              </a:rPr>
              <a:t>ADDIU</a:t>
            </a:r>
            <a:r>
              <a:rPr lang="en-US" dirty="0" smtClean="0">
                <a:solidFill>
                  <a:schemeClr val="accent1"/>
                </a:solidFill>
                <a:latin typeface="Comic Sans MS" pitchFamily="-112" charset="0"/>
                <a:ea typeface="ＭＳ Ｐゴシック" pitchFamily="-112" charset="-128"/>
              </a:rPr>
              <a:t>/SW</a:t>
            </a:r>
            <a:r>
              <a:rPr lang="en-US" sz="2800" dirty="0" smtClean="0">
                <a:solidFill>
                  <a:schemeClr val="accent1"/>
                </a:solidFill>
                <a:latin typeface="Comic Sans MS" pitchFamily="-112" charset="0"/>
                <a:ea typeface="ＭＳ Ｐゴシック" pitchFamily="-112" charset="-128"/>
              </a:rPr>
              <a:t>: </a:t>
            </a:r>
            <a:r>
              <a:rPr lang="en-US" sz="2800" dirty="0">
                <a:solidFill>
                  <a:schemeClr val="accent1"/>
                </a:solidFill>
                <a:latin typeface="Comic Sans MS" pitchFamily="-112" charset="0"/>
                <a:ea typeface="ＭＳ Ｐゴシック" pitchFamily="-112" charset="-128"/>
              </a:rPr>
              <a:t>hits = 0 + 1</a:t>
            </a:r>
          </a:p>
        </p:txBody>
      </p:sp>
      <p:sp>
        <p:nvSpPr>
          <p:cNvPr id="5275656" name="Text Box 8"/>
          <p:cNvSpPr txBox="1">
            <a:spLocks noChangeArrowheads="1"/>
          </p:cNvSpPr>
          <p:nvPr/>
        </p:nvSpPr>
        <p:spPr bwMode="auto">
          <a:xfrm>
            <a:off x="5344006" y="3476159"/>
            <a:ext cx="1345240"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F0C19"/>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1" hangingPunct="1"/>
            <a:r>
              <a:rPr lang="en-US" sz="2800" dirty="0" smtClean="0">
                <a:solidFill>
                  <a:schemeClr val="accent5">
                    <a:lumMod val="40000"/>
                    <a:lumOff val="60000"/>
                  </a:schemeClr>
                </a:solidFill>
                <a:latin typeface="Comic Sans MS" pitchFamily="-112" charset="0"/>
                <a:ea typeface="ＭＳ Ｐゴシック" pitchFamily="-112" charset="-128"/>
              </a:rPr>
              <a:t>LW</a:t>
            </a:r>
            <a:r>
              <a:rPr lang="en-US" sz="2800" dirty="0" smtClean="0">
                <a:solidFill>
                  <a:schemeClr val="accent5">
                    <a:lumMod val="40000"/>
                    <a:lumOff val="60000"/>
                  </a:schemeClr>
                </a:solidFill>
                <a:latin typeface="Comic Sans MS" pitchFamily="-112" charset="0"/>
                <a:ea typeface="ＭＳ Ｐゴシック" pitchFamily="-112" charset="-128"/>
              </a:rPr>
              <a:t> </a:t>
            </a:r>
            <a:r>
              <a:rPr lang="en-US" sz="2800" dirty="0">
                <a:solidFill>
                  <a:schemeClr val="accent5">
                    <a:lumMod val="40000"/>
                    <a:lumOff val="60000"/>
                  </a:schemeClr>
                </a:solidFill>
                <a:latin typeface="Comic Sans MS" pitchFamily="-112" charset="0"/>
                <a:ea typeface="ＭＳ Ｐゴシック" pitchFamily="-112" charset="-128"/>
              </a:rPr>
              <a:t>(0)</a:t>
            </a:r>
          </a:p>
        </p:txBody>
      </p:sp>
      <p:sp>
        <p:nvSpPr>
          <p:cNvPr id="5275657" name="Text Box 9"/>
          <p:cNvSpPr txBox="1">
            <a:spLocks noChangeArrowheads="1"/>
          </p:cNvSpPr>
          <p:nvPr/>
        </p:nvSpPr>
        <p:spPr bwMode="auto">
          <a:xfrm>
            <a:off x="3276600" y="2422525"/>
            <a:ext cx="585788"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F0C19"/>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1" hangingPunct="1"/>
            <a:r>
              <a:rPr lang="en-US" sz="2800" dirty="0">
                <a:solidFill>
                  <a:schemeClr val="accent1"/>
                </a:solidFill>
                <a:latin typeface="Comic Sans MS" pitchFamily="-112" charset="0"/>
                <a:ea typeface="ＭＳ Ｐゴシック" pitchFamily="-112" charset="-128"/>
              </a:rPr>
              <a:t>T1</a:t>
            </a:r>
          </a:p>
        </p:txBody>
      </p:sp>
      <p:sp>
        <p:nvSpPr>
          <p:cNvPr id="5275658" name="Freeform 10"/>
          <p:cNvSpPr>
            <a:spLocks/>
          </p:cNvSpPr>
          <p:nvPr/>
        </p:nvSpPr>
        <p:spPr bwMode="auto">
          <a:xfrm>
            <a:off x="6081713" y="2420938"/>
            <a:ext cx="342900" cy="647700"/>
          </a:xfrm>
          <a:custGeom>
            <a:avLst/>
            <a:gdLst>
              <a:gd name="T0" fmla="*/ 64 w 216"/>
              <a:gd name="T1" fmla="*/ 0 h 528"/>
              <a:gd name="T2" fmla="*/ 208 w 216"/>
              <a:gd name="T3" fmla="*/ 192 h 528"/>
              <a:gd name="T4" fmla="*/ 16 w 216"/>
              <a:gd name="T5" fmla="*/ 336 h 528"/>
              <a:gd name="T6" fmla="*/ 112 w 216"/>
              <a:gd name="T7" fmla="*/ 528 h 528"/>
            </a:gdLst>
            <a:ahLst/>
            <a:cxnLst>
              <a:cxn ang="0">
                <a:pos x="T0" y="T1"/>
              </a:cxn>
              <a:cxn ang="0">
                <a:pos x="T2" y="T3"/>
              </a:cxn>
              <a:cxn ang="0">
                <a:pos x="T4" y="T5"/>
              </a:cxn>
              <a:cxn ang="0">
                <a:pos x="T6" y="T7"/>
              </a:cxn>
            </a:cxnLst>
            <a:rect l="0" t="0" r="r" b="b"/>
            <a:pathLst>
              <a:path w="216" h="528">
                <a:moveTo>
                  <a:pt x="64" y="0"/>
                </a:moveTo>
                <a:cubicBezTo>
                  <a:pt x="140" y="68"/>
                  <a:pt x="216" y="136"/>
                  <a:pt x="208" y="192"/>
                </a:cubicBezTo>
                <a:cubicBezTo>
                  <a:pt x="200" y="248"/>
                  <a:pt x="32" y="280"/>
                  <a:pt x="16" y="336"/>
                </a:cubicBezTo>
                <a:cubicBezTo>
                  <a:pt x="0" y="392"/>
                  <a:pt x="96" y="488"/>
                  <a:pt x="112" y="528"/>
                </a:cubicBezTo>
              </a:path>
            </a:pathLst>
          </a:custGeom>
          <a:noFill/>
          <a:ln w="57150" cap="flat" cmpd="sng">
            <a:solidFill>
              <a:schemeClr val="accent5">
                <a:lumMod val="40000"/>
                <a:lumOff val="60000"/>
              </a:schemeClr>
            </a:solidFill>
            <a:prstDash val="solid"/>
            <a:round/>
            <a:headEnd type="none" w="sm" len="sm"/>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5659" name="Text Box 11"/>
          <p:cNvSpPr txBox="1">
            <a:spLocks noChangeArrowheads="1"/>
          </p:cNvSpPr>
          <p:nvPr/>
        </p:nvSpPr>
        <p:spPr bwMode="auto">
          <a:xfrm>
            <a:off x="6372225" y="2362200"/>
            <a:ext cx="642938"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F0C19"/>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1" hangingPunct="1"/>
            <a:r>
              <a:rPr lang="en-US" sz="2800" dirty="0">
                <a:solidFill>
                  <a:schemeClr val="accent5">
                    <a:lumMod val="40000"/>
                    <a:lumOff val="60000"/>
                  </a:schemeClr>
                </a:solidFill>
                <a:latin typeface="Comic Sans MS" pitchFamily="-112" charset="0"/>
                <a:ea typeface="ＭＳ Ｐゴシック" pitchFamily="-112" charset="-128"/>
              </a:rPr>
              <a:t>T2</a:t>
            </a:r>
          </a:p>
        </p:txBody>
      </p:sp>
      <p:sp>
        <p:nvSpPr>
          <p:cNvPr id="5275660" name="Text Box 12"/>
          <p:cNvSpPr txBox="1">
            <a:spLocks noChangeArrowheads="1"/>
          </p:cNvSpPr>
          <p:nvPr/>
        </p:nvSpPr>
        <p:spPr bwMode="auto">
          <a:xfrm>
            <a:off x="990600" y="4572000"/>
            <a:ext cx="138430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F0C19"/>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1" hangingPunct="1"/>
            <a:r>
              <a:rPr lang="en-US" sz="2800" dirty="0">
                <a:solidFill>
                  <a:schemeClr val="bg1"/>
                </a:solidFill>
                <a:latin typeface="Comic Sans MS" pitchFamily="-112" charset="0"/>
                <a:ea typeface="ＭＳ Ｐゴシック" pitchFamily="-112" charset="-128"/>
              </a:rPr>
              <a:t>hits = 1</a:t>
            </a:r>
          </a:p>
        </p:txBody>
      </p:sp>
      <p:sp>
        <p:nvSpPr>
          <p:cNvPr id="5275661" name="Text Box 13"/>
          <p:cNvSpPr txBox="1">
            <a:spLocks noChangeArrowheads="1"/>
          </p:cNvSpPr>
          <p:nvPr/>
        </p:nvSpPr>
        <p:spPr bwMode="auto">
          <a:xfrm>
            <a:off x="990600" y="1981200"/>
            <a:ext cx="144145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F0C19"/>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1" hangingPunct="1"/>
            <a:r>
              <a:rPr lang="en-US" sz="2800" dirty="0">
                <a:solidFill>
                  <a:schemeClr val="bg1"/>
                </a:solidFill>
                <a:latin typeface="Comic Sans MS" pitchFamily="-112" charset="0"/>
                <a:ea typeface="ＭＳ Ｐゴシック" pitchFamily="-112" charset="-128"/>
              </a:rPr>
              <a:t>hits = 0</a:t>
            </a:r>
          </a:p>
        </p:txBody>
      </p:sp>
      <p:sp>
        <p:nvSpPr>
          <p:cNvPr id="5275662" name="Line 14"/>
          <p:cNvSpPr>
            <a:spLocks noChangeShapeType="1"/>
          </p:cNvSpPr>
          <p:nvPr/>
        </p:nvSpPr>
        <p:spPr bwMode="auto">
          <a:xfrm>
            <a:off x="1600200" y="2590800"/>
            <a:ext cx="0" cy="1828800"/>
          </a:xfrm>
          <a:prstGeom prst="line">
            <a:avLst/>
          </a:prstGeom>
          <a:noFill/>
          <a:ln w="57150">
            <a:solidFill>
              <a:schemeClr val="bg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5275663" name="Text Box 15"/>
          <p:cNvSpPr txBox="1">
            <a:spLocks noChangeArrowheads="1"/>
          </p:cNvSpPr>
          <p:nvPr/>
        </p:nvSpPr>
        <p:spPr bwMode="auto">
          <a:xfrm>
            <a:off x="530324" y="2588747"/>
            <a:ext cx="931665"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F0C19"/>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1" hangingPunct="1"/>
            <a:r>
              <a:rPr lang="en-US" sz="2800" dirty="0">
                <a:solidFill>
                  <a:schemeClr val="bg1"/>
                </a:solidFill>
                <a:latin typeface="Comic Sans MS" pitchFamily="-112" charset="0"/>
                <a:ea typeface="ＭＳ Ｐゴシック" pitchFamily="-112" charset="-128"/>
              </a:rPr>
              <a:t>time</a:t>
            </a:r>
          </a:p>
        </p:txBody>
      </p:sp>
    </p:spTree>
    <p:extLst>
      <p:ext uri="{BB962C8B-B14F-4D97-AF65-F5344CB8AC3E}">
        <p14:creationId xmlns:p14="http://schemas.microsoft.com/office/powerpoint/2010/main" val="1399081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7566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7566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27566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275657"/>
                                        </p:tgtEl>
                                        <p:attrNameLst>
                                          <p:attrName>style.visibility</p:attrName>
                                        </p:attrNameLst>
                                      </p:cBhvr>
                                      <p:to>
                                        <p:strVal val="visible"/>
                                      </p:to>
                                    </p:set>
                                  </p:childTnLst>
                                </p:cTn>
                              </p:par>
                              <p:par>
                                <p:cTn id="17" presetID="22" presetClass="entr" presetSubtype="1" fill="hold" grpId="0" nodeType="withEffect">
                                  <p:stCondLst>
                                    <p:cond delay="0"/>
                                  </p:stCondLst>
                                  <p:childTnLst>
                                    <p:set>
                                      <p:cBhvr>
                                        <p:cTn id="18" dur="1" fill="hold">
                                          <p:stCondLst>
                                            <p:cond delay="0"/>
                                          </p:stCondLst>
                                        </p:cTn>
                                        <p:tgtEl>
                                          <p:spTgt spid="5275653"/>
                                        </p:tgtEl>
                                        <p:attrNameLst>
                                          <p:attrName>style.visibility</p:attrName>
                                        </p:attrNameLst>
                                      </p:cBhvr>
                                      <p:to>
                                        <p:strVal val="visible"/>
                                      </p:to>
                                    </p:set>
                                    <p:animEffect transition="in" filter="wipe(up)">
                                      <p:cBhvr>
                                        <p:cTn id="19" dur="500"/>
                                        <p:tgtEl>
                                          <p:spTgt spid="5275653"/>
                                        </p:tgtEl>
                                      </p:cBhvr>
                                    </p:animEffec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527565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275659"/>
                                        </p:tgtEl>
                                        <p:attrNameLst>
                                          <p:attrName>style.visibility</p:attrName>
                                        </p:attrNameLst>
                                      </p:cBhvr>
                                      <p:to>
                                        <p:strVal val="visible"/>
                                      </p:to>
                                    </p:set>
                                  </p:childTnLst>
                                </p:cTn>
                              </p:par>
                              <p:par>
                                <p:cTn id="27" presetID="22" presetClass="entr" presetSubtype="1" fill="hold" grpId="0" nodeType="withEffect">
                                  <p:stCondLst>
                                    <p:cond delay="0"/>
                                  </p:stCondLst>
                                  <p:childTnLst>
                                    <p:set>
                                      <p:cBhvr>
                                        <p:cTn id="28" dur="1" fill="hold">
                                          <p:stCondLst>
                                            <p:cond delay="0"/>
                                          </p:stCondLst>
                                        </p:cTn>
                                        <p:tgtEl>
                                          <p:spTgt spid="5275658"/>
                                        </p:tgtEl>
                                        <p:attrNameLst>
                                          <p:attrName>style.visibility</p:attrName>
                                        </p:attrNameLst>
                                      </p:cBhvr>
                                      <p:to>
                                        <p:strVal val="visible"/>
                                      </p:to>
                                    </p:set>
                                    <p:animEffect transition="in" filter="wipe(up)">
                                      <p:cBhvr>
                                        <p:cTn id="29" dur="500"/>
                                        <p:tgtEl>
                                          <p:spTgt spid="5275658"/>
                                        </p:tgtEl>
                                      </p:cBhvr>
                                    </p:animEffect>
                                  </p:childTnLst>
                                </p:cTn>
                              </p:par>
                            </p:childTnLst>
                          </p:cTn>
                        </p:par>
                        <p:par>
                          <p:cTn id="30" fill="hold">
                            <p:stCondLst>
                              <p:cond delay="500"/>
                            </p:stCondLst>
                            <p:childTnLst>
                              <p:par>
                                <p:cTn id="31" presetID="1" presetClass="entr" presetSubtype="0" fill="hold" grpId="0" nodeType="afterEffect">
                                  <p:stCondLst>
                                    <p:cond delay="0"/>
                                  </p:stCondLst>
                                  <p:childTnLst>
                                    <p:set>
                                      <p:cBhvr>
                                        <p:cTn id="32" dur="1" fill="hold">
                                          <p:stCondLst>
                                            <p:cond delay="0"/>
                                          </p:stCondLst>
                                        </p:cTn>
                                        <p:tgtEl>
                                          <p:spTgt spid="527565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27565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27565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27566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5275651">
                                            <p:txEl>
                                              <p:pRg st="0" end="0"/>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5275651">
                                            <p:txEl>
                                              <p:pRg st="9" end="9"/>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27565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75652" grpId="0"/>
      <p:bldP spid="5275653" grpId="0" animBg="1"/>
      <p:bldP spid="5275654" grpId="0"/>
      <p:bldP spid="5275655" grpId="0"/>
      <p:bldP spid="5275656" grpId="0"/>
      <p:bldP spid="5275657" grpId="0"/>
      <p:bldP spid="5275658" grpId="0" animBg="1"/>
      <p:bldP spid="5275659" grpId="0"/>
      <p:bldP spid="5275660" grpId="0"/>
      <p:bldP spid="5275661" grpId="0"/>
      <p:bldP spid="5275662" grpId="0" animBg="1"/>
      <p:bldP spid="527566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7698" name="Rectangle 2"/>
          <p:cNvSpPr>
            <a:spLocks noGrp="1" noChangeArrowheads="1"/>
          </p:cNvSpPr>
          <p:nvPr>
            <p:ph type="title"/>
          </p:nvPr>
        </p:nvSpPr>
        <p:spPr/>
        <p:txBody>
          <a:bodyPr>
            <a:normAutofit fontScale="90000"/>
          </a:bodyPr>
          <a:lstStyle/>
          <a:p>
            <a:r>
              <a:rPr lang="en-US"/>
              <a:t>Race conditions</a:t>
            </a:r>
          </a:p>
        </p:txBody>
      </p:sp>
      <p:sp>
        <p:nvSpPr>
          <p:cNvPr id="5277699" name="Rectangle 3"/>
          <p:cNvSpPr>
            <a:spLocks noGrp="1" noChangeArrowheads="1"/>
          </p:cNvSpPr>
          <p:nvPr>
            <p:ph type="body" idx="1"/>
          </p:nvPr>
        </p:nvSpPr>
        <p:spPr>
          <a:xfrm>
            <a:off x="76200" y="685800"/>
            <a:ext cx="8915400" cy="5638800"/>
          </a:xfrm>
        </p:spPr>
        <p:txBody>
          <a:bodyPr>
            <a:normAutofit lnSpcReduction="10000"/>
          </a:bodyPr>
          <a:lstStyle/>
          <a:p>
            <a:r>
              <a:rPr lang="en-US" sz="2800" dirty="0" err="1"/>
              <a:t>Def</a:t>
            </a:r>
            <a:r>
              <a:rPr lang="en-US" sz="2800" dirty="0"/>
              <a:t>: </a:t>
            </a:r>
            <a:r>
              <a:rPr lang="en-US" sz="2800" dirty="0" smtClean="0"/>
              <a:t>timing-dependent error </a:t>
            </a:r>
            <a:r>
              <a:rPr lang="en-US" sz="2800" dirty="0"/>
              <a:t>involving access to shared state </a:t>
            </a:r>
          </a:p>
          <a:p>
            <a:endParaRPr lang="en-US" sz="2800" dirty="0" smtClean="0"/>
          </a:p>
          <a:p>
            <a:r>
              <a:rPr lang="en-US" sz="2800" dirty="0" smtClean="0"/>
              <a:t>Whether a Race condition </a:t>
            </a:r>
            <a:r>
              <a:rPr lang="en-US" sz="2800" dirty="0"/>
              <a:t>happens depends on </a:t>
            </a:r>
            <a:endParaRPr lang="en-US" sz="2800" dirty="0" smtClean="0"/>
          </a:p>
          <a:p>
            <a:pPr lvl="1"/>
            <a:r>
              <a:rPr lang="en-US" sz="2400" dirty="0" smtClean="0"/>
              <a:t>how </a:t>
            </a:r>
            <a:r>
              <a:rPr lang="en-US" sz="2400" dirty="0"/>
              <a:t>threads </a:t>
            </a:r>
            <a:r>
              <a:rPr lang="en-US" sz="2400" dirty="0" smtClean="0"/>
              <a:t>scheduled</a:t>
            </a:r>
          </a:p>
          <a:p>
            <a:pPr lvl="1"/>
            <a:r>
              <a:rPr lang="en-US" sz="2400" dirty="0" smtClean="0"/>
              <a:t>i.e. </a:t>
            </a:r>
            <a:r>
              <a:rPr lang="en-US" sz="2400" dirty="0" smtClean="0"/>
              <a:t>who </a:t>
            </a:r>
            <a:r>
              <a:rPr lang="en-US" sz="2400" dirty="0"/>
              <a:t>wins “races” to instruction that updates state vs. instruction that accesses state</a:t>
            </a:r>
          </a:p>
          <a:p>
            <a:r>
              <a:rPr lang="en-US" sz="2800" dirty="0" smtClean="0"/>
              <a:t>Challenges about Race conditions</a:t>
            </a:r>
          </a:p>
          <a:p>
            <a:pPr lvl="1"/>
            <a:r>
              <a:rPr lang="en-US" sz="2400" dirty="0" smtClean="0"/>
              <a:t>Races </a:t>
            </a:r>
            <a:r>
              <a:rPr lang="en-US" sz="2400" dirty="0"/>
              <a:t>are intermittent, may occur rarely</a:t>
            </a:r>
          </a:p>
          <a:p>
            <a:pPr lvl="1"/>
            <a:r>
              <a:rPr lang="en-US" sz="2400" dirty="0"/>
              <a:t>Timing dependent = small changes can hide bug</a:t>
            </a:r>
          </a:p>
          <a:p>
            <a:r>
              <a:rPr lang="en-US" sz="2800" dirty="0"/>
              <a:t>A program is correct </a:t>
            </a:r>
            <a:r>
              <a:rPr lang="en-US" sz="2800" i="1" dirty="0">
                <a:solidFill>
                  <a:schemeClr val="accent1"/>
                </a:solidFill>
              </a:rPr>
              <a:t>only</a:t>
            </a:r>
            <a:r>
              <a:rPr lang="en-US" sz="2800" dirty="0"/>
              <a:t> if </a:t>
            </a:r>
            <a:r>
              <a:rPr lang="en-US" sz="2800" i="1" dirty="0">
                <a:solidFill>
                  <a:schemeClr val="accent1"/>
                </a:solidFill>
              </a:rPr>
              <a:t>all possible</a:t>
            </a:r>
            <a:r>
              <a:rPr lang="en-US" sz="2800" dirty="0">
                <a:solidFill>
                  <a:schemeClr val="accent1"/>
                </a:solidFill>
              </a:rPr>
              <a:t> </a:t>
            </a:r>
            <a:r>
              <a:rPr lang="en-US" sz="2800" dirty="0"/>
              <a:t>schedules are safe  </a:t>
            </a:r>
          </a:p>
          <a:p>
            <a:pPr lvl="1"/>
            <a:r>
              <a:rPr lang="en-US" sz="2400" dirty="0"/>
              <a:t>Number of possible schedule permutations is huge</a:t>
            </a:r>
          </a:p>
          <a:p>
            <a:pPr lvl="1"/>
            <a:r>
              <a:rPr lang="en-US" sz="2400" dirty="0"/>
              <a:t>Need to imagine an adversary who switches contexts at the worst possible time</a:t>
            </a:r>
          </a:p>
          <a:p>
            <a:pPr lvl="1"/>
            <a:endParaRPr lang="en-US" sz="2400" dirty="0"/>
          </a:p>
        </p:txBody>
      </p:sp>
      <p:sp>
        <p:nvSpPr>
          <p:cNvPr id="2" name="Rounded Rectangle 1"/>
          <p:cNvSpPr/>
          <p:nvPr/>
        </p:nvSpPr>
        <p:spPr>
          <a:xfrm>
            <a:off x="76200" y="4495800"/>
            <a:ext cx="8839200" cy="18288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769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7769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277699">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27769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277699">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277699">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277699">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277699">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277699">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277699">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a:t>
            </a:r>
            <a:endParaRPr lang="en-US" dirty="0"/>
          </a:p>
        </p:txBody>
      </p:sp>
      <p:sp>
        <p:nvSpPr>
          <p:cNvPr id="3" name="Content Placeholder 2"/>
          <p:cNvSpPr>
            <a:spLocks noGrp="1"/>
          </p:cNvSpPr>
          <p:nvPr>
            <p:ph idx="1"/>
          </p:nvPr>
        </p:nvSpPr>
        <p:spPr/>
        <p:txBody>
          <a:bodyPr/>
          <a:lstStyle/>
          <a:p>
            <a:r>
              <a:rPr lang="en-US" dirty="0" smtClean="0"/>
              <a:t>Need parallel abstraction like threads to take advantage of parallel resources like multicore.  Writing parallel programs are hard to get right!  Need to prevent data races, timing dependent updates that result in errors in programs.</a:t>
            </a:r>
            <a:endParaRPr lang="en-US" dirty="0"/>
          </a:p>
        </p:txBody>
      </p:sp>
    </p:spTree>
    <p:extLst>
      <p:ext uri="{BB962C8B-B14F-4D97-AF65-F5344CB8AC3E}">
        <p14:creationId xmlns:p14="http://schemas.microsoft.com/office/powerpoint/2010/main" val="262587668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3410">
      <a:dk1>
        <a:srgbClr val="FFFFFF"/>
      </a:dk1>
      <a:lt1>
        <a:sysClr val="window" lastClr="FFFFFF"/>
      </a:lt1>
      <a:dk2>
        <a:srgbClr val="000000"/>
      </a:dk2>
      <a:lt2>
        <a:srgbClr val="D8D8D8"/>
      </a:lt2>
      <a:accent1>
        <a:srgbClr val="FFFF00"/>
      </a:accent1>
      <a:accent2>
        <a:srgbClr val="FF0000"/>
      </a:accent2>
      <a:accent3>
        <a:srgbClr val="7030A0"/>
      </a:accent3>
      <a:accent4>
        <a:srgbClr val="0070C0"/>
      </a:accent4>
      <a:accent5>
        <a:srgbClr val="00B0F0"/>
      </a:accent5>
      <a:accent6>
        <a:srgbClr val="FFC000"/>
      </a:accent6>
      <a:hlink>
        <a:srgbClr val="6565FF"/>
      </a:hlink>
      <a:folHlink>
        <a:srgbClr val="A2A2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390</TotalTime>
  <Words>2399</Words>
  <Application>Microsoft Office PowerPoint</Application>
  <PresentationFormat>On-screen Show (4:3)</PresentationFormat>
  <Paragraphs>639</Paragraphs>
  <Slides>45</Slides>
  <Notes>32</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Synchronization II</vt:lpstr>
      <vt:lpstr>Goals for Today</vt:lpstr>
      <vt:lpstr>Next Goal</vt:lpstr>
      <vt:lpstr>Programming with Threads</vt:lpstr>
      <vt:lpstr>Programming with Threads</vt:lpstr>
      <vt:lpstr>Two threads, one counter</vt:lpstr>
      <vt:lpstr>Two threads, one counters</vt:lpstr>
      <vt:lpstr>Race conditions</vt:lpstr>
      <vt:lpstr>Takeaway</vt:lpstr>
      <vt:lpstr>Next Goal</vt:lpstr>
      <vt:lpstr>Critical sections</vt:lpstr>
      <vt:lpstr>Mutexes</vt:lpstr>
      <vt:lpstr>Takeaway</vt:lpstr>
      <vt:lpstr>Next Goal</vt:lpstr>
      <vt:lpstr>Mutexes</vt:lpstr>
      <vt:lpstr>Synchronization in MIPS </vt:lpstr>
      <vt:lpstr>Synchronization in MIPS </vt:lpstr>
      <vt:lpstr>Mutex from LL and SC</vt:lpstr>
      <vt:lpstr>Mutex from LL and SC</vt:lpstr>
      <vt:lpstr>Mutex from LL and SC</vt:lpstr>
      <vt:lpstr>Mutex from LL and SC</vt:lpstr>
      <vt:lpstr>Mutex from LL and SC</vt:lpstr>
      <vt:lpstr>Mutex from LL and SC</vt:lpstr>
      <vt:lpstr>Mutex from LL and SC</vt:lpstr>
      <vt:lpstr>Alternative Atomic Instructions</vt:lpstr>
      <vt:lpstr>Synchronization</vt:lpstr>
      <vt:lpstr>Takeaway</vt:lpstr>
      <vt:lpstr>Next Goal</vt:lpstr>
      <vt:lpstr>Attempt#1: Producer/Consumer</vt:lpstr>
      <vt:lpstr>Attempt#1: Producer/Consumer</vt:lpstr>
      <vt:lpstr>Attempt#1: Producer/Consumer</vt:lpstr>
      <vt:lpstr>Attempt#2: Protecting an invariant</vt:lpstr>
      <vt:lpstr>Guidelines for successful mutexing</vt:lpstr>
      <vt:lpstr>Attempt#3: Beyond mutexes</vt:lpstr>
      <vt:lpstr>Attempt#3: Beyond mutexes</vt:lpstr>
      <vt:lpstr>Attempt#4: Beyond mutexes</vt:lpstr>
      <vt:lpstr>PowerPoint Presentation</vt:lpstr>
      <vt:lpstr>Condition variables</vt:lpstr>
      <vt:lpstr>Attempt#5: Using a condition variable</vt:lpstr>
      <vt:lpstr>Monitors</vt:lpstr>
      <vt:lpstr>Java concurrency</vt:lpstr>
      <vt:lpstr>More synchronization mechanisms</vt:lpstr>
      <vt:lpstr>Summary</vt:lpstr>
      <vt:lpstr>Administrivia</vt:lpstr>
      <vt:lpstr>Administrivia</vt:lpstr>
    </vt:vector>
  </TitlesOfParts>
  <Company>Cornell University Computing and Information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Hakim Weatherspoon</dc:creator>
  <cp:lastModifiedBy>Hakim Weatherspoon</cp:lastModifiedBy>
  <cp:revision>35</cp:revision>
  <dcterms:created xsi:type="dcterms:W3CDTF">2012-11-28T14:27:55Z</dcterms:created>
  <dcterms:modified xsi:type="dcterms:W3CDTF">2013-04-18T16:41:19Z</dcterms:modified>
</cp:coreProperties>
</file>