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3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4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5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6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7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8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9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10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notesSlides/notesSlide11.xml" ContentType="application/vnd.openxmlformats-officedocument.presentationml.notesSlide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notesSlides/notesSlide12.xml" ContentType="application/vnd.openxmlformats-officedocument.presentationml.notesSlide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notesSlides/notesSlide13.xml" ContentType="application/vnd.openxmlformats-officedocument.presentationml.notesSlide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notesSlides/notesSlide14.xml" ContentType="application/vnd.openxmlformats-officedocument.presentationml.notesSlide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15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16.xml" ContentType="application/vnd.openxmlformats-officedocument.presentationml.notesSlide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notesSlides/notesSlide17.xml" ContentType="application/vnd.openxmlformats-officedocument.presentationml.notesSlide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54" r:id="rId2"/>
    <p:sldId id="433" r:id="rId3"/>
    <p:sldId id="384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  <p:sldId id="428" r:id="rId31"/>
    <p:sldId id="429" r:id="rId32"/>
    <p:sldId id="430" r:id="rId33"/>
    <p:sldId id="431" r:id="rId34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8" autoAdjust="0"/>
    <p:restoredTop sz="77535" autoAdjust="0"/>
  </p:normalViewPr>
  <p:slideViewPr>
    <p:cSldViewPr>
      <p:cViewPr varScale="1">
        <p:scale>
          <a:sx n="50" d="100"/>
          <a:sy n="50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5986B46-D496-4E93-B7E3-D814E31E2BB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92" tIns="47497" rIns="94992" bIns="4749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19125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965" y="4559258"/>
            <a:ext cx="6302887" cy="4319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920" tIns="47960" rIns="95920" bIns="47960"/>
          <a:lstStyle/>
          <a:p>
            <a:r>
              <a:rPr lang="en-US" dirty="0" smtClean="0"/>
              <a:t>TLB miss in hardware usually, but not always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stuff in software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19125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965" y="4559258"/>
            <a:ext cx="6302887" cy="4319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920" tIns="47960" rIns="95920" bIns="47960"/>
          <a:lstStyle/>
          <a:p>
            <a:r>
              <a:rPr lang="en-US" dirty="0" smtClean="0"/>
              <a:t>Fully transparent 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19125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965" y="4559258"/>
            <a:ext cx="6302887" cy="4319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920" tIns="47960" rIns="95920" bIns="47960"/>
          <a:lstStyle/>
          <a:p>
            <a:r>
              <a:rPr lang="en-US" dirty="0" smtClean="0"/>
              <a:t>process ID could just be the PTBR</a:t>
            </a:r>
            <a:r>
              <a:rPr lang="en-US" baseline="0" dirty="0" smtClean="0"/>
              <a:t> for the process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19125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965" y="4559258"/>
            <a:ext cx="6302887" cy="4319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920" tIns="47960" rIns="95920" bIns="479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19125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965" y="4559258"/>
            <a:ext cx="6302887" cy="4319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920" tIns="47960" rIns="95920" bIns="47960"/>
          <a:lstStyle/>
          <a:p>
            <a:r>
              <a:rPr lang="en-US" dirty="0" smtClean="0"/>
              <a:t>A: have to flush</a:t>
            </a:r>
            <a:r>
              <a:rPr lang="en-US" baseline="0" dirty="0" smtClean="0"/>
              <a:t> entire cache on context switch</a:t>
            </a:r>
          </a:p>
          <a:p>
            <a:r>
              <a:rPr lang="en-US" dirty="0" smtClean="0"/>
              <a:t>A: </a:t>
            </a:r>
          </a:p>
          <a:p>
            <a:r>
              <a:rPr lang="en-US" dirty="0" smtClean="0"/>
              <a:t>Doing </a:t>
            </a:r>
            <a:r>
              <a:rPr lang="en-US" dirty="0"/>
              <a:t>synonym updates requires significant hardware – essentially an associative lookup on the physical address tags to see if you have multiple hits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8" tIns="47784" rIns="95568" bIns="47784"/>
          <a:lstStyle/>
          <a:p>
            <a:r>
              <a:rPr lang="en-US" dirty="0" smtClean="0"/>
              <a:t>A1:</a:t>
            </a:r>
            <a:r>
              <a:rPr lang="en-US" baseline="0" dirty="0" smtClean="0"/>
              <a:t> </a:t>
            </a:r>
            <a:r>
              <a:rPr lang="en-US" dirty="0" smtClean="0"/>
              <a:t>Physically-addressed: nothing;</a:t>
            </a:r>
            <a:r>
              <a:rPr lang="en-US" baseline="0" dirty="0" smtClean="0"/>
              <a:t> Virtually-addressed: need to flush cache</a:t>
            </a:r>
          </a:p>
          <a:p>
            <a:r>
              <a:rPr lang="en-US" baseline="0" dirty="0" smtClean="0"/>
              <a:t>A2: Physically-addressed: nothing; Virtually-addressed: problems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8" tIns="47784" rIns="95568" bIns="477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19125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965" y="4559258"/>
            <a:ext cx="6302887" cy="4319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914" tIns="47956" rIns="95914" bIns="47956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19125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965" y="4559258"/>
            <a:ext cx="6302887" cy="4319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920" tIns="47960" rIns="95920" bIns="479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0x205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(0x719</a:t>
            </a:r>
            <a:r>
              <a:rPr lang="en-US" baseline="0" dirty="0" smtClean="0"/>
              <a:t> &gt;&gt; 2) = </a:t>
            </a:r>
            <a:r>
              <a:rPr lang="en-US" dirty="0" smtClean="0"/>
              <a:t>0x1c6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0" dirty="0" smtClean="0"/>
              <a:t>x slower!</a:t>
            </a:r>
          </a:p>
          <a:p>
            <a:r>
              <a:rPr lang="en-US" baseline="0" dirty="0" smtClean="0"/>
              <a:t>Pipelining? No. Parallelization? 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9628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3" Type="http://schemas.openxmlformats.org/officeDocument/2006/relationships/tags" Target="../tags/tag76.xml"/><Relationship Id="rId21" Type="http://schemas.openxmlformats.org/officeDocument/2006/relationships/notesSlide" Target="../notesSlides/notesSlide3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image" Target="../media/image3.emf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26" Type="http://schemas.openxmlformats.org/officeDocument/2006/relationships/tags" Target="../tags/tag121.xml"/><Relationship Id="rId39" Type="http://schemas.openxmlformats.org/officeDocument/2006/relationships/tags" Target="../tags/tag134.xml"/><Relationship Id="rId21" Type="http://schemas.openxmlformats.org/officeDocument/2006/relationships/tags" Target="../tags/tag116.xml"/><Relationship Id="rId34" Type="http://schemas.openxmlformats.org/officeDocument/2006/relationships/tags" Target="../tags/tag129.xml"/><Relationship Id="rId42" Type="http://schemas.openxmlformats.org/officeDocument/2006/relationships/tags" Target="../tags/tag137.xml"/><Relationship Id="rId47" Type="http://schemas.openxmlformats.org/officeDocument/2006/relationships/tags" Target="../tags/tag142.xml"/><Relationship Id="rId50" Type="http://schemas.openxmlformats.org/officeDocument/2006/relationships/tags" Target="../tags/tag145.xml"/><Relationship Id="rId55" Type="http://schemas.openxmlformats.org/officeDocument/2006/relationships/tags" Target="../tags/tag150.xml"/><Relationship Id="rId63" Type="http://schemas.openxmlformats.org/officeDocument/2006/relationships/tags" Target="../tags/tag158.xml"/><Relationship Id="rId68" Type="http://schemas.openxmlformats.org/officeDocument/2006/relationships/tags" Target="../tags/tag163.xml"/><Relationship Id="rId7" Type="http://schemas.openxmlformats.org/officeDocument/2006/relationships/tags" Target="../tags/tag10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9" Type="http://schemas.openxmlformats.org/officeDocument/2006/relationships/tags" Target="../tags/tag124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24" Type="http://schemas.openxmlformats.org/officeDocument/2006/relationships/tags" Target="../tags/tag119.xml"/><Relationship Id="rId32" Type="http://schemas.openxmlformats.org/officeDocument/2006/relationships/tags" Target="../tags/tag127.xml"/><Relationship Id="rId37" Type="http://schemas.openxmlformats.org/officeDocument/2006/relationships/tags" Target="../tags/tag132.xml"/><Relationship Id="rId40" Type="http://schemas.openxmlformats.org/officeDocument/2006/relationships/tags" Target="../tags/tag135.xml"/><Relationship Id="rId45" Type="http://schemas.openxmlformats.org/officeDocument/2006/relationships/tags" Target="../tags/tag140.xml"/><Relationship Id="rId53" Type="http://schemas.openxmlformats.org/officeDocument/2006/relationships/tags" Target="../tags/tag148.xml"/><Relationship Id="rId58" Type="http://schemas.openxmlformats.org/officeDocument/2006/relationships/tags" Target="../tags/tag153.xml"/><Relationship Id="rId66" Type="http://schemas.openxmlformats.org/officeDocument/2006/relationships/tags" Target="../tags/tag161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23" Type="http://schemas.openxmlformats.org/officeDocument/2006/relationships/tags" Target="../tags/tag118.xml"/><Relationship Id="rId28" Type="http://schemas.openxmlformats.org/officeDocument/2006/relationships/tags" Target="../tags/tag123.xml"/><Relationship Id="rId36" Type="http://schemas.openxmlformats.org/officeDocument/2006/relationships/tags" Target="../tags/tag131.xml"/><Relationship Id="rId49" Type="http://schemas.openxmlformats.org/officeDocument/2006/relationships/tags" Target="../tags/tag144.xml"/><Relationship Id="rId57" Type="http://schemas.openxmlformats.org/officeDocument/2006/relationships/tags" Target="../tags/tag152.xml"/><Relationship Id="rId61" Type="http://schemas.openxmlformats.org/officeDocument/2006/relationships/tags" Target="../tags/tag156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31" Type="http://schemas.openxmlformats.org/officeDocument/2006/relationships/tags" Target="../tags/tag126.xml"/><Relationship Id="rId44" Type="http://schemas.openxmlformats.org/officeDocument/2006/relationships/tags" Target="../tags/tag139.xml"/><Relationship Id="rId52" Type="http://schemas.openxmlformats.org/officeDocument/2006/relationships/tags" Target="../tags/tag147.xml"/><Relationship Id="rId60" Type="http://schemas.openxmlformats.org/officeDocument/2006/relationships/tags" Target="../tags/tag155.xml"/><Relationship Id="rId65" Type="http://schemas.openxmlformats.org/officeDocument/2006/relationships/tags" Target="../tags/tag160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tags" Target="../tags/tag117.xml"/><Relationship Id="rId27" Type="http://schemas.openxmlformats.org/officeDocument/2006/relationships/tags" Target="../tags/tag122.xml"/><Relationship Id="rId30" Type="http://schemas.openxmlformats.org/officeDocument/2006/relationships/tags" Target="../tags/tag125.xml"/><Relationship Id="rId35" Type="http://schemas.openxmlformats.org/officeDocument/2006/relationships/tags" Target="../tags/tag130.xml"/><Relationship Id="rId43" Type="http://schemas.openxmlformats.org/officeDocument/2006/relationships/tags" Target="../tags/tag138.xml"/><Relationship Id="rId48" Type="http://schemas.openxmlformats.org/officeDocument/2006/relationships/tags" Target="../tags/tag143.xml"/><Relationship Id="rId56" Type="http://schemas.openxmlformats.org/officeDocument/2006/relationships/tags" Target="../tags/tag151.xml"/><Relationship Id="rId64" Type="http://schemas.openxmlformats.org/officeDocument/2006/relationships/tags" Target="../tags/tag159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103.xml"/><Relationship Id="rId51" Type="http://schemas.openxmlformats.org/officeDocument/2006/relationships/tags" Target="../tags/tag146.xml"/><Relationship Id="rId3" Type="http://schemas.openxmlformats.org/officeDocument/2006/relationships/tags" Target="../tags/tag98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tags" Target="../tags/tag120.xml"/><Relationship Id="rId33" Type="http://schemas.openxmlformats.org/officeDocument/2006/relationships/tags" Target="../tags/tag128.xml"/><Relationship Id="rId38" Type="http://schemas.openxmlformats.org/officeDocument/2006/relationships/tags" Target="../tags/tag133.xml"/><Relationship Id="rId46" Type="http://schemas.openxmlformats.org/officeDocument/2006/relationships/tags" Target="../tags/tag141.xml"/><Relationship Id="rId59" Type="http://schemas.openxmlformats.org/officeDocument/2006/relationships/tags" Target="../tags/tag154.xml"/><Relationship Id="rId67" Type="http://schemas.openxmlformats.org/officeDocument/2006/relationships/tags" Target="../tags/tag162.xml"/><Relationship Id="rId20" Type="http://schemas.openxmlformats.org/officeDocument/2006/relationships/tags" Target="../tags/tag115.xml"/><Relationship Id="rId41" Type="http://schemas.openxmlformats.org/officeDocument/2006/relationships/tags" Target="../tags/tag136.xml"/><Relationship Id="rId54" Type="http://schemas.openxmlformats.org/officeDocument/2006/relationships/tags" Target="../tags/tag149.xml"/><Relationship Id="rId62" Type="http://schemas.openxmlformats.org/officeDocument/2006/relationships/tags" Target="../tags/tag157.xml"/><Relationship Id="rId70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9" Type="http://schemas.openxmlformats.org/officeDocument/2006/relationships/tags" Target="../tags/tag202.xml"/><Relationship Id="rId21" Type="http://schemas.openxmlformats.org/officeDocument/2006/relationships/tags" Target="../tags/tag184.xml"/><Relationship Id="rId34" Type="http://schemas.openxmlformats.org/officeDocument/2006/relationships/tags" Target="../tags/tag197.xml"/><Relationship Id="rId42" Type="http://schemas.openxmlformats.org/officeDocument/2006/relationships/tags" Target="../tags/tag205.xml"/><Relationship Id="rId47" Type="http://schemas.openxmlformats.org/officeDocument/2006/relationships/tags" Target="../tags/tag210.xml"/><Relationship Id="rId50" Type="http://schemas.openxmlformats.org/officeDocument/2006/relationships/tags" Target="../tags/tag213.xml"/><Relationship Id="rId55" Type="http://schemas.openxmlformats.org/officeDocument/2006/relationships/tags" Target="../tags/tag218.xml"/><Relationship Id="rId63" Type="http://schemas.openxmlformats.org/officeDocument/2006/relationships/tags" Target="../tags/tag226.xml"/><Relationship Id="rId68" Type="http://schemas.openxmlformats.org/officeDocument/2006/relationships/tags" Target="../tags/tag231.xml"/><Relationship Id="rId7" Type="http://schemas.openxmlformats.org/officeDocument/2006/relationships/tags" Target="../tags/tag170.xml"/><Relationship Id="rId71" Type="http://schemas.openxmlformats.org/officeDocument/2006/relationships/tags" Target="../tags/tag234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9" Type="http://schemas.openxmlformats.org/officeDocument/2006/relationships/tags" Target="../tags/tag192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32" Type="http://schemas.openxmlformats.org/officeDocument/2006/relationships/tags" Target="../tags/tag195.xml"/><Relationship Id="rId37" Type="http://schemas.openxmlformats.org/officeDocument/2006/relationships/tags" Target="../tags/tag200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53" Type="http://schemas.openxmlformats.org/officeDocument/2006/relationships/tags" Target="../tags/tag216.xml"/><Relationship Id="rId58" Type="http://schemas.openxmlformats.org/officeDocument/2006/relationships/tags" Target="../tags/tag221.xml"/><Relationship Id="rId66" Type="http://schemas.openxmlformats.org/officeDocument/2006/relationships/tags" Target="../tags/tag229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36" Type="http://schemas.openxmlformats.org/officeDocument/2006/relationships/tags" Target="../tags/tag199.xml"/><Relationship Id="rId49" Type="http://schemas.openxmlformats.org/officeDocument/2006/relationships/tags" Target="../tags/tag212.xml"/><Relationship Id="rId57" Type="http://schemas.openxmlformats.org/officeDocument/2006/relationships/tags" Target="../tags/tag220.xml"/><Relationship Id="rId61" Type="http://schemas.openxmlformats.org/officeDocument/2006/relationships/tags" Target="../tags/tag224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tags" Target="../tags/tag194.xml"/><Relationship Id="rId44" Type="http://schemas.openxmlformats.org/officeDocument/2006/relationships/tags" Target="../tags/tag207.xml"/><Relationship Id="rId52" Type="http://schemas.openxmlformats.org/officeDocument/2006/relationships/tags" Target="../tags/tag215.xml"/><Relationship Id="rId60" Type="http://schemas.openxmlformats.org/officeDocument/2006/relationships/tags" Target="../tags/tag223.xml"/><Relationship Id="rId65" Type="http://schemas.openxmlformats.org/officeDocument/2006/relationships/tags" Target="../tags/tag228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43" Type="http://schemas.openxmlformats.org/officeDocument/2006/relationships/tags" Target="../tags/tag206.xml"/><Relationship Id="rId48" Type="http://schemas.openxmlformats.org/officeDocument/2006/relationships/tags" Target="../tags/tag211.xml"/><Relationship Id="rId56" Type="http://schemas.openxmlformats.org/officeDocument/2006/relationships/tags" Target="../tags/tag219.xml"/><Relationship Id="rId64" Type="http://schemas.openxmlformats.org/officeDocument/2006/relationships/tags" Target="../tags/tag227.xml"/><Relationship Id="rId69" Type="http://schemas.openxmlformats.org/officeDocument/2006/relationships/tags" Target="../tags/tag232.xml"/><Relationship Id="rId8" Type="http://schemas.openxmlformats.org/officeDocument/2006/relationships/tags" Target="../tags/tag171.xml"/><Relationship Id="rId51" Type="http://schemas.openxmlformats.org/officeDocument/2006/relationships/tags" Target="../tags/tag214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166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46" Type="http://schemas.openxmlformats.org/officeDocument/2006/relationships/tags" Target="../tags/tag209.xml"/><Relationship Id="rId59" Type="http://schemas.openxmlformats.org/officeDocument/2006/relationships/tags" Target="../tags/tag222.xml"/><Relationship Id="rId67" Type="http://schemas.openxmlformats.org/officeDocument/2006/relationships/tags" Target="../tags/tag230.xml"/><Relationship Id="rId20" Type="http://schemas.openxmlformats.org/officeDocument/2006/relationships/tags" Target="../tags/tag183.xml"/><Relationship Id="rId41" Type="http://schemas.openxmlformats.org/officeDocument/2006/relationships/tags" Target="../tags/tag204.xml"/><Relationship Id="rId54" Type="http://schemas.openxmlformats.org/officeDocument/2006/relationships/tags" Target="../tags/tag217.xml"/><Relationship Id="rId62" Type="http://schemas.openxmlformats.org/officeDocument/2006/relationships/tags" Target="../tags/tag225.xml"/><Relationship Id="rId70" Type="http://schemas.openxmlformats.org/officeDocument/2006/relationships/tags" Target="../tags/tag2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6.xml"/><Relationship Id="rId1" Type="http://schemas.openxmlformats.org/officeDocument/2006/relationships/tags" Target="../tags/tag2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8.xml"/><Relationship Id="rId1" Type="http://schemas.openxmlformats.org/officeDocument/2006/relationships/tags" Target="../tags/tag23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tags" Target="../tags/tag251.xml"/><Relationship Id="rId18" Type="http://schemas.openxmlformats.org/officeDocument/2006/relationships/tags" Target="../tags/tag256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241.xml"/><Relationship Id="rId21" Type="http://schemas.openxmlformats.org/officeDocument/2006/relationships/tags" Target="../tags/tag259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tags" Target="../tags/tag255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20" Type="http://schemas.openxmlformats.org/officeDocument/2006/relationships/tags" Target="../tags/tag258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24" Type="http://schemas.openxmlformats.org/officeDocument/2006/relationships/tags" Target="../tags/tag262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23" Type="http://schemas.openxmlformats.org/officeDocument/2006/relationships/tags" Target="../tags/tag261.xml"/><Relationship Id="rId10" Type="http://schemas.openxmlformats.org/officeDocument/2006/relationships/tags" Target="../tags/tag248.xml"/><Relationship Id="rId19" Type="http://schemas.openxmlformats.org/officeDocument/2006/relationships/tags" Target="../tags/tag257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Relationship Id="rId22" Type="http://schemas.openxmlformats.org/officeDocument/2006/relationships/tags" Target="../tags/tag26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70.xml"/><Relationship Id="rId13" Type="http://schemas.openxmlformats.org/officeDocument/2006/relationships/tags" Target="../tags/tag275.xml"/><Relationship Id="rId18" Type="http://schemas.openxmlformats.org/officeDocument/2006/relationships/tags" Target="../tags/tag280.xml"/><Relationship Id="rId26" Type="http://schemas.openxmlformats.org/officeDocument/2006/relationships/notesSlide" Target="../notesSlides/notesSlide7.xml"/><Relationship Id="rId3" Type="http://schemas.openxmlformats.org/officeDocument/2006/relationships/tags" Target="../tags/tag265.xml"/><Relationship Id="rId21" Type="http://schemas.openxmlformats.org/officeDocument/2006/relationships/tags" Target="../tags/tag283.xml"/><Relationship Id="rId7" Type="http://schemas.openxmlformats.org/officeDocument/2006/relationships/tags" Target="../tags/tag269.xml"/><Relationship Id="rId12" Type="http://schemas.openxmlformats.org/officeDocument/2006/relationships/tags" Target="../tags/tag274.xml"/><Relationship Id="rId17" Type="http://schemas.openxmlformats.org/officeDocument/2006/relationships/tags" Target="../tags/tag279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4.xml"/><Relationship Id="rId16" Type="http://schemas.openxmlformats.org/officeDocument/2006/relationships/tags" Target="../tags/tag278.xml"/><Relationship Id="rId20" Type="http://schemas.openxmlformats.org/officeDocument/2006/relationships/tags" Target="../tags/tag282.xml"/><Relationship Id="rId1" Type="http://schemas.openxmlformats.org/officeDocument/2006/relationships/tags" Target="../tags/tag263.xml"/><Relationship Id="rId6" Type="http://schemas.openxmlformats.org/officeDocument/2006/relationships/tags" Target="../tags/tag268.xml"/><Relationship Id="rId11" Type="http://schemas.openxmlformats.org/officeDocument/2006/relationships/tags" Target="../tags/tag273.xml"/><Relationship Id="rId24" Type="http://schemas.openxmlformats.org/officeDocument/2006/relationships/tags" Target="../tags/tag286.xml"/><Relationship Id="rId5" Type="http://schemas.openxmlformats.org/officeDocument/2006/relationships/tags" Target="../tags/tag267.xml"/><Relationship Id="rId15" Type="http://schemas.openxmlformats.org/officeDocument/2006/relationships/tags" Target="../tags/tag277.xml"/><Relationship Id="rId23" Type="http://schemas.openxmlformats.org/officeDocument/2006/relationships/tags" Target="../tags/tag285.xml"/><Relationship Id="rId10" Type="http://schemas.openxmlformats.org/officeDocument/2006/relationships/tags" Target="../tags/tag272.xml"/><Relationship Id="rId19" Type="http://schemas.openxmlformats.org/officeDocument/2006/relationships/tags" Target="../tags/tag281.xml"/><Relationship Id="rId4" Type="http://schemas.openxmlformats.org/officeDocument/2006/relationships/tags" Target="../tags/tag266.xml"/><Relationship Id="rId9" Type="http://schemas.openxmlformats.org/officeDocument/2006/relationships/tags" Target="../tags/tag271.xml"/><Relationship Id="rId14" Type="http://schemas.openxmlformats.org/officeDocument/2006/relationships/tags" Target="../tags/tag276.xml"/><Relationship Id="rId22" Type="http://schemas.openxmlformats.org/officeDocument/2006/relationships/tags" Target="../tags/tag28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4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0.xml"/><Relationship Id="rId1" Type="http://schemas.openxmlformats.org/officeDocument/2006/relationships/tags" Target="../tags/tag28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2.xml"/><Relationship Id="rId1" Type="http://schemas.openxmlformats.org/officeDocument/2006/relationships/tags" Target="../tags/tag291.xml"/><Relationship Id="rId4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00.xml"/><Relationship Id="rId13" Type="http://schemas.openxmlformats.org/officeDocument/2006/relationships/tags" Target="../tags/tag305.xml"/><Relationship Id="rId18" Type="http://schemas.openxmlformats.org/officeDocument/2006/relationships/tags" Target="../tags/tag310.xml"/><Relationship Id="rId3" Type="http://schemas.openxmlformats.org/officeDocument/2006/relationships/tags" Target="../tags/tag295.xml"/><Relationship Id="rId21" Type="http://schemas.openxmlformats.org/officeDocument/2006/relationships/tags" Target="../tags/tag313.xml"/><Relationship Id="rId7" Type="http://schemas.openxmlformats.org/officeDocument/2006/relationships/tags" Target="../tags/tag299.xml"/><Relationship Id="rId12" Type="http://schemas.openxmlformats.org/officeDocument/2006/relationships/tags" Target="../tags/tag304.xml"/><Relationship Id="rId17" Type="http://schemas.openxmlformats.org/officeDocument/2006/relationships/tags" Target="../tags/tag309.xml"/><Relationship Id="rId2" Type="http://schemas.openxmlformats.org/officeDocument/2006/relationships/tags" Target="../tags/tag294.xml"/><Relationship Id="rId16" Type="http://schemas.openxmlformats.org/officeDocument/2006/relationships/tags" Target="../tags/tag308.xml"/><Relationship Id="rId20" Type="http://schemas.openxmlformats.org/officeDocument/2006/relationships/tags" Target="../tags/tag312.xml"/><Relationship Id="rId1" Type="http://schemas.openxmlformats.org/officeDocument/2006/relationships/tags" Target="../tags/tag293.xml"/><Relationship Id="rId6" Type="http://schemas.openxmlformats.org/officeDocument/2006/relationships/tags" Target="../tags/tag298.xml"/><Relationship Id="rId11" Type="http://schemas.openxmlformats.org/officeDocument/2006/relationships/tags" Target="../tags/tag303.xml"/><Relationship Id="rId5" Type="http://schemas.openxmlformats.org/officeDocument/2006/relationships/tags" Target="../tags/tag297.xml"/><Relationship Id="rId15" Type="http://schemas.openxmlformats.org/officeDocument/2006/relationships/tags" Target="../tags/tag307.xml"/><Relationship Id="rId10" Type="http://schemas.openxmlformats.org/officeDocument/2006/relationships/tags" Target="../tags/tag302.xml"/><Relationship Id="rId19" Type="http://schemas.openxmlformats.org/officeDocument/2006/relationships/tags" Target="../tags/tag311.xml"/><Relationship Id="rId4" Type="http://schemas.openxmlformats.org/officeDocument/2006/relationships/tags" Target="../tags/tag296.xml"/><Relationship Id="rId9" Type="http://schemas.openxmlformats.org/officeDocument/2006/relationships/tags" Target="../tags/tag301.xml"/><Relationship Id="rId14" Type="http://schemas.openxmlformats.org/officeDocument/2006/relationships/tags" Target="../tags/tag306.xml"/><Relationship Id="rId2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3" Type="http://schemas.openxmlformats.org/officeDocument/2006/relationships/tags" Target="../tags/tag316.xml"/><Relationship Id="rId7" Type="http://schemas.openxmlformats.org/officeDocument/2006/relationships/tags" Target="../tags/tag320.xml"/><Relationship Id="rId2" Type="http://schemas.openxmlformats.org/officeDocument/2006/relationships/tags" Target="../tags/tag315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31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17.xml"/><Relationship Id="rId9" Type="http://schemas.openxmlformats.org/officeDocument/2006/relationships/tags" Target="../tags/tag32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30.xml"/><Relationship Id="rId13" Type="http://schemas.openxmlformats.org/officeDocument/2006/relationships/tags" Target="../tags/tag335.xml"/><Relationship Id="rId18" Type="http://schemas.openxmlformats.org/officeDocument/2006/relationships/notesSlide" Target="../notesSlides/notesSlide11.xml"/><Relationship Id="rId3" Type="http://schemas.openxmlformats.org/officeDocument/2006/relationships/tags" Target="../tags/tag325.xml"/><Relationship Id="rId7" Type="http://schemas.openxmlformats.org/officeDocument/2006/relationships/tags" Target="../tags/tag329.xml"/><Relationship Id="rId12" Type="http://schemas.openxmlformats.org/officeDocument/2006/relationships/tags" Target="../tags/tag334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24.xml"/><Relationship Id="rId16" Type="http://schemas.openxmlformats.org/officeDocument/2006/relationships/tags" Target="../tags/tag338.xml"/><Relationship Id="rId1" Type="http://schemas.openxmlformats.org/officeDocument/2006/relationships/tags" Target="../tags/tag323.xml"/><Relationship Id="rId6" Type="http://schemas.openxmlformats.org/officeDocument/2006/relationships/tags" Target="../tags/tag328.xml"/><Relationship Id="rId11" Type="http://schemas.openxmlformats.org/officeDocument/2006/relationships/tags" Target="../tags/tag333.xml"/><Relationship Id="rId5" Type="http://schemas.openxmlformats.org/officeDocument/2006/relationships/tags" Target="../tags/tag327.xml"/><Relationship Id="rId15" Type="http://schemas.openxmlformats.org/officeDocument/2006/relationships/tags" Target="../tags/tag337.xml"/><Relationship Id="rId10" Type="http://schemas.openxmlformats.org/officeDocument/2006/relationships/tags" Target="../tags/tag332.xml"/><Relationship Id="rId4" Type="http://schemas.openxmlformats.org/officeDocument/2006/relationships/tags" Target="../tags/tag326.xml"/><Relationship Id="rId9" Type="http://schemas.openxmlformats.org/officeDocument/2006/relationships/tags" Target="../tags/tag331.xml"/><Relationship Id="rId14" Type="http://schemas.openxmlformats.org/officeDocument/2006/relationships/tags" Target="../tags/tag3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0.xml"/><Relationship Id="rId1" Type="http://schemas.openxmlformats.org/officeDocument/2006/relationships/tags" Target="../tags/tag339.xml"/><Relationship Id="rId4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2.xml"/><Relationship Id="rId1" Type="http://schemas.openxmlformats.org/officeDocument/2006/relationships/tags" Target="../tags/tag341.xml"/><Relationship Id="rId4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4.xml"/><Relationship Id="rId1" Type="http://schemas.openxmlformats.org/officeDocument/2006/relationships/tags" Target="../tags/tag34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52.xml"/><Relationship Id="rId3" Type="http://schemas.openxmlformats.org/officeDocument/2006/relationships/tags" Target="../tags/tag347.xml"/><Relationship Id="rId7" Type="http://schemas.openxmlformats.org/officeDocument/2006/relationships/tags" Target="../tags/tag351.xml"/><Relationship Id="rId2" Type="http://schemas.openxmlformats.org/officeDocument/2006/relationships/tags" Target="../tags/tag346.xml"/><Relationship Id="rId1" Type="http://schemas.openxmlformats.org/officeDocument/2006/relationships/tags" Target="../tags/tag345.xml"/><Relationship Id="rId6" Type="http://schemas.openxmlformats.org/officeDocument/2006/relationships/tags" Target="../tags/tag350.xml"/><Relationship Id="rId5" Type="http://schemas.openxmlformats.org/officeDocument/2006/relationships/tags" Target="../tags/tag349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348.xml"/><Relationship Id="rId9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60.xml"/><Relationship Id="rId13" Type="http://schemas.openxmlformats.org/officeDocument/2006/relationships/tags" Target="../tags/tag365.xml"/><Relationship Id="rId18" Type="http://schemas.openxmlformats.org/officeDocument/2006/relationships/tags" Target="../tags/tag370.xml"/><Relationship Id="rId26" Type="http://schemas.openxmlformats.org/officeDocument/2006/relationships/tags" Target="../tags/tag378.xml"/><Relationship Id="rId3" Type="http://schemas.openxmlformats.org/officeDocument/2006/relationships/tags" Target="../tags/tag355.xml"/><Relationship Id="rId21" Type="http://schemas.openxmlformats.org/officeDocument/2006/relationships/tags" Target="../tags/tag373.xml"/><Relationship Id="rId7" Type="http://schemas.openxmlformats.org/officeDocument/2006/relationships/tags" Target="../tags/tag359.xml"/><Relationship Id="rId12" Type="http://schemas.openxmlformats.org/officeDocument/2006/relationships/tags" Target="../tags/tag364.xml"/><Relationship Id="rId17" Type="http://schemas.openxmlformats.org/officeDocument/2006/relationships/tags" Target="../tags/tag369.xml"/><Relationship Id="rId25" Type="http://schemas.openxmlformats.org/officeDocument/2006/relationships/tags" Target="../tags/tag377.xml"/><Relationship Id="rId2" Type="http://schemas.openxmlformats.org/officeDocument/2006/relationships/tags" Target="../tags/tag354.xml"/><Relationship Id="rId16" Type="http://schemas.openxmlformats.org/officeDocument/2006/relationships/tags" Target="../tags/tag368.xml"/><Relationship Id="rId20" Type="http://schemas.openxmlformats.org/officeDocument/2006/relationships/tags" Target="../tags/tag372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1" Type="http://schemas.openxmlformats.org/officeDocument/2006/relationships/tags" Target="../tags/tag363.xml"/><Relationship Id="rId24" Type="http://schemas.openxmlformats.org/officeDocument/2006/relationships/tags" Target="../tags/tag376.xml"/><Relationship Id="rId5" Type="http://schemas.openxmlformats.org/officeDocument/2006/relationships/tags" Target="../tags/tag357.xml"/><Relationship Id="rId15" Type="http://schemas.openxmlformats.org/officeDocument/2006/relationships/tags" Target="../tags/tag367.xml"/><Relationship Id="rId23" Type="http://schemas.openxmlformats.org/officeDocument/2006/relationships/tags" Target="../tags/tag375.xml"/><Relationship Id="rId28" Type="http://schemas.openxmlformats.org/officeDocument/2006/relationships/tags" Target="../tags/tag380.xml"/><Relationship Id="rId10" Type="http://schemas.openxmlformats.org/officeDocument/2006/relationships/tags" Target="../tags/tag362.xml"/><Relationship Id="rId19" Type="http://schemas.openxmlformats.org/officeDocument/2006/relationships/tags" Target="../tags/tag371.xml"/><Relationship Id="rId4" Type="http://schemas.openxmlformats.org/officeDocument/2006/relationships/tags" Target="../tags/tag356.xml"/><Relationship Id="rId9" Type="http://schemas.openxmlformats.org/officeDocument/2006/relationships/tags" Target="../tags/tag361.xml"/><Relationship Id="rId14" Type="http://schemas.openxmlformats.org/officeDocument/2006/relationships/tags" Target="../tags/tag366.xml"/><Relationship Id="rId22" Type="http://schemas.openxmlformats.org/officeDocument/2006/relationships/tags" Target="../tags/tag374.xml"/><Relationship Id="rId27" Type="http://schemas.openxmlformats.org/officeDocument/2006/relationships/tags" Target="../tags/tag379.xml"/><Relationship Id="rId30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83.xml"/><Relationship Id="rId2" Type="http://schemas.openxmlformats.org/officeDocument/2006/relationships/tags" Target="../tags/tag382.xml"/><Relationship Id="rId1" Type="http://schemas.openxmlformats.org/officeDocument/2006/relationships/tags" Target="../tags/tag381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91.xml"/><Relationship Id="rId13" Type="http://schemas.openxmlformats.org/officeDocument/2006/relationships/tags" Target="../tags/tag396.xml"/><Relationship Id="rId18" Type="http://schemas.openxmlformats.org/officeDocument/2006/relationships/notesSlide" Target="../notesSlides/notesSlide16.xml"/><Relationship Id="rId3" Type="http://schemas.openxmlformats.org/officeDocument/2006/relationships/tags" Target="../tags/tag386.xml"/><Relationship Id="rId7" Type="http://schemas.openxmlformats.org/officeDocument/2006/relationships/tags" Target="../tags/tag390.xml"/><Relationship Id="rId12" Type="http://schemas.openxmlformats.org/officeDocument/2006/relationships/tags" Target="../tags/tag395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385.xml"/><Relationship Id="rId16" Type="http://schemas.openxmlformats.org/officeDocument/2006/relationships/tags" Target="../tags/tag399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1" Type="http://schemas.openxmlformats.org/officeDocument/2006/relationships/tags" Target="../tags/tag394.xml"/><Relationship Id="rId5" Type="http://schemas.openxmlformats.org/officeDocument/2006/relationships/tags" Target="../tags/tag388.xml"/><Relationship Id="rId15" Type="http://schemas.openxmlformats.org/officeDocument/2006/relationships/tags" Target="../tags/tag398.xml"/><Relationship Id="rId10" Type="http://schemas.openxmlformats.org/officeDocument/2006/relationships/tags" Target="../tags/tag393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4" Type="http://schemas.openxmlformats.org/officeDocument/2006/relationships/tags" Target="../tags/tag39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1.xml"/><Relationship Id="rId1" Type="http://schemas.openxmlformats.org/officeDocument/2006/relationships/tags" Target="../tags/tag400.xml"/><Relationship Id="rId4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03.xml"/><Relationship Id="rId1" Type="http://schemas.openxmlformats.org/officeDocument/2006/relationships/tags" Target="../tags/tag402.xml"/><Relationship Id="rId4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tags" Target="../tags/tag53.xml"/><Relationship Id="rId39" Type="http://schemas.openxmlformats.org/officeDocument/2006/relationships/tags" Target="../tags/tag66.xml"/><Relationship Id="rId3" Type="http://schemas.openxmlformats.org/officeDocument/2006/relationships/tags" Target="../tags/tag30.xml"/><Relationship Id="rId21" Type="http://schemas.openxmlformats.org/officeDocument/2006/relationships/tags" Target="../tags/tag48.xml"/><Relationship Id="rId34" Type="http://schemas.openxmlformats.org/officeDocument/2006/relationships/tags" Target="../tags/tag61.xml"/><Relationship Id="rId42" Type="http://schemas.openxmlformats.org/officeDocument/2006/relationships/tags" Target="../tags/tag69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tags" Target="../tags/tag52.xml"/><Relationship Id="rId33" Type="http://schemas.openxmlformats.org/officeDocument/2006/relationships/tags" Target="../tags/tag60.xml"/><Relationship Id="rId38" Type="http://schemas.openxmlformats.org/officeDocument/2006/relationships/tags" Target="../tags/tag65.xml"/><Relationship Id="rId46" Type="http://schemas.openxmlformats.org/officeDocument/2006/relationships/tags" Target="../tags/tag73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29" Type="http://schemas.openxmlformats.org/officeDocument/2006/relationships/tags" Target="../tags/tag56.xml"/><Relationship Id="rId41" Type="http://schemas.openxmlformats.org/officeDocument/2006/relationships/tags" Target="../tags/tag68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32" Type="http://schemas.openxmlformats.org/officeDocument/2006/relationships/tags" Target="../tags/tag59.xml"/><Relationship Id="rId37" Type="http://schemas.openxmlformats.org/officeDocument/2006/relationships/tags" Target="../tags/tag64.xml"/><Relationship Id="rId40" Type="http://schemas.openxmlformats.org/officeDocument/2006/relationships/tags" Target="../tags/tag67.xml"/><Relationship Id="rId45" Type="http://schemas.openxmlformats.org/officeDocument/2006/relationships/tags" Target="../tags/tag72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28" Type="http://schemas.openxmlformats.org/officeDocument/2006/relationships/tags" Target="../tags/tag55.xml"/><Relationship Id="rId36" Type="http://schemas.openxmlformats.org/officeDocument/2006/relationships/tags" Target="../tags/tag63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31" Type="http://schemas.openxmlformats.org/officeDocument/2006/relationships/tags" Target="../tags/tag58.xml"/><Relationship Id="rId44" Type="http://schemas.openxmlformats.org/officeDocument/2006/relationships/tags" Target="../tags/tag71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Relationship Id="rId27" Type="http://schemas.openxmlformats.org/officeDocument/2006/relationships/tags" Target="../tags/tag54.xml"/><Relationship Id="rId30" Type="http://schemas.openxmlformats.org/officeDocument/2006/relationships/tags" Target="../tags/tag57.xml"/><Relationship Id="rId35" Type="http://schemas.openxmlformats.org/officeDocument/2006/relationships/tags" Target="../tags/tag62.xml"/><Relationship Id="rId43" Type="http://schemas.openxmlformats.org/officeDocument/2006/relationships/tags" Target="../tags/tag70.xml"/><Relationship Id="rId48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Virtual </a:t>
            </a:r>
            <a:r>
              <a:rPr lang="en-US" dirty="0" smtClean="0"/>
              <a:t>Memory 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2012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197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5.4 </a:t>
            </a: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3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Reasons for Thrashing</a:t>
            </a:r>
            <a:endParaRPr lang="en-US" dirty="0"/>
          </a:p>
        </p:txBody>
      </p:sp>
      <p:sp>
        <p:nvSpPr>
          <p:cNvPr id="3752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6764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is too large?</a:t>
            </a:r>
          </a:p>
          <a:p>
            <a:r>
              <a:rPr lang="en-US" dirty="0" smtClean="0"/>
              <a:t>Case 1: Single process using too many pages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Case 2: Too many processes</a:t>
            </a: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2895600" y="457200"/>
            <a:ext cx="1676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1600200" y="10668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4648200" y="10668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4648200" y="4572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914400" y="457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1600200" y="2895600"/>
            <a:ext cx="3657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1600200" y="35052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35052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5334000" y="28956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600200" y="46482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600200" y="52578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4648200" y="52578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5"/>
            </p:custDataLst>
          </p:nvPr>
        </p:nvSpPr>
        <p:spPr>
          <a:xfrm>
            <a:off x="2209800" y="46482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2971800" y="46482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3581400" y="4648200"/>
            <a:ext cx="609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8"/>
            </p:custDataLst>
          </p:nvPr>
        </p:nvSpPr>
        <p:spPr>
          <a:xfrm>
            <a:off x="4267200" y="4648200"/>
            <a:ext cx="7620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5105400" y="46482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0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3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Thrashing</a:t>
            </a:r>
            <a:endParaRPr lang="en-US"/>
          </a:p>
        </p:txBody>
      </p:sp>
      <p:sp>
        <p:nvSpPr>
          <p:cNvPr id="37632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Thrashing</a:t>
            </a:r>
            <a:r>
              <a:rPr lang="en-US" dirty="0" smtClean="0"/>
              <a:t> b/c working set of process (or processes) greater than physical memory available</a:t>
            </a:r>
          </a:p>
          <a:p>
            <a:pPr lvl="2"/>
            <a:r>
              <a:rPr lang="en-US" dirty="0" smtClean="0"/>
              <a:t>Firefox steals page from Skype</a:t>
            </a:r>
          </a:p>
          <a:p>
            <a:pPr lvl="2"/>
            <a:r>
              <a:rPr lang="en-US" dirty="0" smtClean="0"/>
              <a:t>Skype steals page from Firefox</a:t>
            </a:r>
          </a:p>
          <a:p>
            <a:pPr lvl="1"/>
            <a:r>
              <a:rPr lang="en-US" dirty="0" smtClean="0"/>
              <a:t>I/O (disk activity) at 100% utilization</a:t>
            </a:r>
          </a:p>
          <a:p>
            <a:pPr lvl="2"/>
            <a:r>
              <a:rPr lang="en-US" dirty="0" smtClean="0"/>
              <a:t>But no useful work is getting done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Ideal: Size of disk, speed of memory (or cache)</a:t>
            </a:r>
          </a:p>
          <a:p>
            <a:r>
              <a:rPr lang="en-US" dirty="0" smtClean="0"/>
              <a:t>Non-ideal: Speed of disk</a:t>
            </a:r>
            <a:endParaRPr lang="en-US" dirty="0"/>
          </a:p>
        </p:txBody>
      </p:sp>
      <p:pic>
        <p:nvPicPr>
          <p:cNvPr id="13314" name="CP3 Ink 99a44236-bce8-4d80-b535-4d7c1e0bcfe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30" y="8267640"/>
            <a:ext cx="101700" cy="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94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 Assumption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6738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2: </a:t>
            </a:r>
            <a:br>
              <a:rPr lang="en-US" dirty="0" smtClean="0"/>
            </a:br>
            <a:r>
              <a:rPr lang="en-US" dirty="0" smtClean="0"/>
              <a:t>recent accesses predict future accesses</a:t>
            </a:r>
          </a:p>
          <a:p>
            <a:pPr lvl="1"/>
            <a:r>
              <a:rPr lang="en-US" dirty="0" smtClean="0"/>
              <a:t>working set usually </a:t>
            </a:r>
            <a:r>
              <a:rPr lang="en-US" dirty="0" smtClean="0">
                <a:solidFill>
                  <a:schemeClr val="accent1"/>
                </a:solidFill>
              </a:rPr>
              <a:t>changes slowly </a:t>
            </a:r>
            <a:r>
              <a:rPr lang="en-US" dirty="0" smtClean="0"/>
              <a:t>over time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5247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31702" y="32958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66800" y="46583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>
            <p:custDataLst>
              <p:tags r:id="rId6"/>
            </p:custDataLst>
          </p:nvPr>
        </p:nvSpPr>
        <p:spPr>
          <a:xfrm>
            <a:off x="11430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7"/>
            </p:custDataLst>
          </p:nvPr>
        </p:nvSpPr>
        <p:spPr>
          <a:xfrm>
            <a:off x="11430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8"/>
            </p:custDataLst>
          </p:nvPr>
        </p:nvSpPr>
        <p:spPr>
          <a:xfrm>
            <a:off x="1371600" y="3743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9"/>
            </p:custDataLst>
          </p:nvPr>
        </p:nvSpPr>
        <p:spPr>
          <a:xfrm>
            <a:off x="13716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10"/>
            </p:custDataLst>
          </p:nvPr>
        </p:nvSpPr>
        <p:spPr>
          <a:xfrm>
            <a:off x="16002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11"/>
            </p:custDataLst>
          </p:nvPr>
        </p:nvSpPr>
        <p:spPr>
          <a:xfrm>
            <a:off x="16002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12"/>
            </p:custDataLst>
          </p:nvPr>
        </p:nvSpPr>
        <p:spPr>
          <a:xfrm>
            <a:off x="18288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13"/>
            </p:custDataLst>
          </p:nvPr>
        </p:nvSpPr>
        <p:spPr>
          <a:xfrm>
            <a:off x="1828800" y="2677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14"/>
            </p:custDataLst>
          </p:nvPr>
        </p:nvSpPr>
        <p:spPr>
          <a:xfrm>
            <a:off x="2057400" y="35915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15"/>
            </p:custDataLst>
          </p:nvPr>
        </p:nvSpPr>
        <p:spPr>
          <a:xfrm>
            <a:off x="2057400" y="27533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16"/>
            </p:custDataLst>
          </p:nvPr>
        </p:nvSpPr>
        <p:spPr>
          <a:xfrm>
            <a:off x="2286000" y="35153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17"/>
            </p:custDataLst>
          </p:nvPr>
        </p:nvSpPr>
        <p:spPr>
          <a:xfrm>
            <a:off x="2286000" y="28295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18"/>
            </p:custDataLst>
          </p:nvPr>
        </p:nvSpPr>
        <p:spPr>
          <a:xfrm>
            <a:off x="2514600" y="35915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19"/>
            </p:custDataLst>
          </p:nvPr>
        </p:nvSpPr>
        <p:spPr>
          <a:xfrm>
            <a:off x="25146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20"/>
            </p:custDataLst>
          </p:nvPr>
        </p:nvSpPr>
        <p:spPr>
          <a:xfrm>
            <a:off x="27432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21"/>
            </p:custDataLst>
          </p:nvPr>
        </p:nvSpPr>
        <p:spPr>
          <a:xfrm>
            <a:off x="27432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22"/>
            </p:custDataLst>
          </p:nvPr>
        </p:nvSpPr>
        <p:spPr>
          <a:xfrm>
            <a:off x="29718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23"/>
            </p:custDataLst>
          </p:nvPr>
        </p:nvSpPr>
        <p:spPr>
          <a:xfrm>
            <a:off x="29718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24"/>
            </p:custDataLst>
          </p:nvPr>
        </p:nvSpPr>
        <p:spPr>
          <a:xfrm>
            <a:off x="3200400" y="35153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25"/>
            </p:custDataLst>
          </p:nvPr>
        </p:nvSpPr>
        <p:spPr>
          <a:xfrm>
            <a:off x="32004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26"/>
            </p:custDataLst>
          </p:nvPr>
        </p:nvSpPr>
        <p:spPr>
          <a:xfrm>
            <a:off x="3429000" y="3439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27"/>
            </p:custDataLst>
          </p:nvPr>
        </p:nvSpPr>
        <p:spPr>
          <a:xfrm>
            <a:off x="3429000" y="2829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28"/>
            </p:custDataLst>
          </p:nvPr>
        </p:nvSpPr>
        <p:spPr>
          <a:xfrm>
            <a:off x="3657600" y="3439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29"/>
            </p:custDataLst>
          </p:nvPr>
        </p:nvSpPr>
        <p:spPr>
          <a:xfrm>
            <a:off x="3657600" y="2829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30"/>
            </p:custDataLst>
          </p:nvPr>
        </p:nvSpPr>
        <p:spPr>
          <a:xfrm>
            <a:off x="3886200" y="3515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31"/>
            </p:custDataLst>
          </p:nvPr>
        </p:nvSpPr>
        <p:spPr>
          <a:xfrm>
            <a:off x="38862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32"/>
            </p:custDataLst>
          </p:nvPr>
        </p:nvSpPr>
        <p:spPr>
          <a:xfrm>
            <a:off x="4114800" y="3439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33"/>
            </p:custDataLst>
          </p:nvPr>
        </p:nvSpPr>
        <p:spPr>
          <a:xfrm>
            <a:off x="4114800" y="2677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34"/>
            </p:custDataLst>
          </p:nvPr>
        </p:nvSpPr>
        <p:spPr>
          <a:xfrm>
            <a:off x="4343400" y="3439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35"/>
            </p:custDataLst>
          </p:nvPr>
        </p:nvSpPr>
        <p:spPr>
          <a:xfrm>
            <a:off x="43434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36"/>
            </p:custDataLst>
          </p:nvPr>
        </p:nvSpPr>
        <p:spPr>
          <a:xfrm>
            <a:off x="4572000" y="34391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37"/>
            </p:custDataLst>
          </p:nvPr>
        </p:nvSpPr>
        <p:spPr>
          <a:xfrm>
            <a:off x="45720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38"/>
            </p:custDataLst>
          </p:nvPr>
        </p:nvSpPr>
        <p:spPr>
          <a:xfrm>
            <a:off x="4800600" y="3439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39"/>
            </p:custDataLst>
          </p:nvPr>
        </p:nvSpPr>
        <p:spPr>
          <a:xfrm>
            <a:off x="4800600" y="26771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40"/>
            </p:custDataLst>
          </p:nvPr>
        </p:nvSpPr>
        <p:spPr>
          <a:xfrm>
            <a:off x="5029200" y="3591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41"/>
            </p:custDataLst>
          </p:nvPr>
        </p:nvSpPr>
        <p:spPr>
          <a:xfrm>
            <a:off x="50292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42"/>
            </p:custDataLst>
          </p:nvPr>
        </p:nvSpPr>
        <p:spPr>
          <a:xfrm>
            <a:off x="5257800" y="4124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43"/>
            </p:custDataLst>
          </p:nvPr>
        </p:nvSpPr>
        <p:spPr>
          <a:xfrm>
            <a:off x="52578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44"/>
            </p:custDataLst>
          </p:nvPr>
        </p:nvSpPr>
        <p:spPr>
          <a:xfrm>
            <a:off x="5486400" y="4201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45"/>
            </p:custDataLst>
          </p:nvPr>
        </p:nvSpPr>
        <p:spPr>
          <a:xfrm>
            <a:off x="54864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46"/>
            </p:custDataLst>
          </p:nvPr>
        </p:nvSpPr>
        <p:spPr>
          <a:xfrm>
            <a:off x="5715000" y="4124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47"/>
            </p:custDataLst>
          </p:nvPr>
        </p:nvSpPr>
        <p:spPr>
          <a:xfrm>
            <a:off x="57150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48"/>
            </p:custDataLst>
          </p:nvPr>
        </p:nvSpPr>
        <p:spPr>
          <a:xfrm>
            <a:off x="5943600" y="40487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49"/>
            </p:custDataLst>
          </p:nvPr>
        </p:nvSpPr>
        <p:spPr>
          <a:xfrm>
            <a:off x="59436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50"/>
            </p:custDataLst>
          </p:nvPr>
        </p:nvSpPr>
        <p:spPr>
          <a:xfrm>
            <a:off x="6172200" y="4124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51"/>
            </p:custDataLst>
          </p:nvPr>
        </p:nvSpPr>
        <p:spPr>
          <a:xfrm>
            <a:off x="61722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52"/>
            </p:custDataLst>
          </p:nvPr>
        </p:nvSpPr>
        <p:spPr>
          <a:xfrm>
            <a:off x="6400800" y="40487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64008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54"/>
            </p:custDataLst>
          </p:nvPr>
        </p:nvSpPr>
        <p:spPr>
          <a:xfrm>
            <a:off x="6629400" y="41249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55"/>
            </p:custDataLst>
          </p:nvPr>
        </p:nvSpPr>
        <p:spPr>
          <a:xfrm>
            <a:off x="66294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56"/>
            </p:custDataLst>
          </p:nvPr>
        </p:nvSpPr>
        <p:spPr>
          <a:xfrm>
            <a:off x="6858000" y="4124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57"/>
            </p:custDataLst>
          </p:nvPr>
        </p:nvSpPr>
        <p:spPr>
          <a:xfrm>
            <a:off x="68580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58"/>
            </p:custDataLst>
          </p:nvPr>
        </p:nvSpPr>
        <p:spPr>
          <a:xfrm>
            <a:off x="7086600" y="4201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59"/>
            </p:custDataLst>
          </p:nvPr>
        </p:nvSpPr>
        <p:spPr>
          <a:xfrm>
            <a:off x="70866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60"/>
            </p:custDataLst>
          </p:nvPr>
        </p:nvSpPr>
        <p:spPr>
          <a:xfrm>
            <a:off x="7315200" y="41249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61"/>
            </p:custDataLst>
          </p:nvPr>
        </p:nvSpPr>
        <p:spPr>
          <a:xfrm>
            <a:off x="73152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62"/>
            </p:custDataLst>
          </p:nvPr>
        </p:nvSpPr>
        <p:spPr>
          <a:xfrm>
            <a:off x="7543800" y="4048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63"/>
            </p:custDataLst>
          </p:nvPr>
        </p:nvSpPr>
        <p:spPr>
          <a:xfrm>
            <a:off x="75438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64"/>
            </p:custDataLst>
          </p:nvPr>
        </p:nvSpPr>
        <p:spPr>
          <a:xfrm>
            <a:off x="4343400" y="4429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65"/>
            </p:custDataLst>
          </p:nvPr>
        </p:nvSpPr>
        <p:spPr>
          <a:xfrm>
            <a:off x="5486400" y="3667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66"/>
            </p:custDataLst>
          </p:nvPr>
        </p:nvSpPr>
        <p:spPr>
          <a:xfrm>
            <a:off x="7086600" y="3515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67"/>
            </p:custDataLst>
          </p:nvPr>
        </p:nvSpPr>
        <p:spPr>
          <a:xfrm>
            <a:off x="6858000" y="3439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68"/>
            </p:custDataLst>
          </p:nvPr>
        </p:nvSpPr>
        <p:spPr>
          <a:xfrm>
            <a:off x="6629400" y="3515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2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60" grpId="0" animBg="1"/>
      <p:bldP spid="78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59" grpId="0" animBg="1"/>
      <p:bldP spid="160" grpId="0" animBg="1"/>
      <p:bldP spid="161" grpId="0" animBg="1"/>
      <p:bldP spid="1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changes rapidly or unpredictably?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A: Thrashing b/c recent accesses don’t predict future accesses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143000" y="14579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 rot="16200000">
            <a:off x="-131702" y="22290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066800" y="35915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2600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143000" y="1610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1371600" y="29718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1371600" y="1905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1600200" y="26009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1600200" y="2057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828800" y="22860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3"/>
            </p:custDataLst>
          </p:nvPr>
        </p:nvSpPr>
        <p:spPr>
          <a:xfrm>
            <a:off x="2057400" y="3200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057400" y="2895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057400" y="1600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286000" y="266700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7"/>
            </p:custDataLst>
          </p:nvPr>
        </p:nvSpPr>
        <p:spPr>
          <a:xfrm>
            <a:off x="2286000" y="1905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8"/>
            </p:custDataLst>
          </p:nvPr>
        </p:nvSpPr>
        <p:spPr>
          <a:xfrm>
            <a:off x="2514600" y="3200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>
          <a:xfrm>
            <a:off x="2514600" y="1828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>
          <a:xfrm>
            <a:off x="2743200" y="26009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21"/>
            </p:custDataLst>
          </p:nvPr>
        </p:nvSpPr>
        <p:spPr>
          <a:xfrm>
            <a:off x="2743200" y="1524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2"/>
            </p:custDataLst>
          </p:nvPr>
        </p:nvSpPr>
        <p:spPr>
          <a:xfrm>
            <a:off x="2971800" y="3124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23"/>
            </p:custDataLst>
          </p:nvPr>
        </p:nvSpPr>
        <p:spPr>
          <a:xfrm>
            <a:off x="29718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24"/>
            </p:custDataLst>
          </p:nvPr>
        </p:nvSpPr>
        <p:spPr>
          <a:xfrm>
            <a:off x="3200400" y="24485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25"/>
            </p:custDataLst>
          </p:nvPr>
        </p:nvSpPr>
        <p:spPr>
          <a:xfrm>
            <a:off x="3200400" y="1905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6"/>
            </p:custDataLst>
          </p:nvPr>
        </p:nvSpPr>
        <p:spPr>
          <a:xfrm>
            <a:off x="3429000" y="2667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3429000" y="1600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657600" y="32004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29"/>
            </p:custDataLst>
          </p:nvPr>
        </p:nvSpPr>
        <p:spPr>
          <a:xfrm>
            <a:off x="3657600" y="1762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30"/>
            </p:custDataLst>
          </p:nvPr>
        </p:nvSpPr>
        <p:spPr>
          <a:xfrm>
            <a:off x="38862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31"/>
            </p:custDataLst>
          </p:nvPr>
        </p:nvSpPr>
        <p:spPr>
          <a:xfrm>
            <a:off x="5257800" y="1600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32"/>
            </p:custDataLst>
          </p:nvPr>
        </p:nvSpPr>
        <p:spPr>
          <a:xfrm>
            <a:off x="5715000" y="30581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33"/>
            </p:custDataLst>
          </p:nvPr>
        </p:nvSpPr>
        <p:spPr>
          <a:xfrm>
            <a:off x="57150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34"/>
            </p:custDataLst>
          </p:nvPr>
        </p:nvSpPr>
        <p:spPr>
          <a:xfrm>
            <a:off x="5943600" y="2981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5"/>
            </p:custDataLst>
          </p:nvPr>
        </p:nvSpPr>
        <p:spPr>
          <a:xfrm>
            <a:off x="5943600" y="1524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6"/>
            </p:custDataLst>
          </p:nvPr>
        </p:nvSpPr>
        <p:spPr>
          <a:xfrm>
            <a:off x="61722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7"/>
            </p:custDataLst>
          </p:nvPr>
        </p:nvSpPr>
        <p:spPr>
          <a:xfrm>
            <a:off x="61722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8"/>
            </p:custDataLst>
          </p:nvPr>
        </p:nvSpPr>
        <p:spPr>
          <a:xfrm>
            <a:off x="6400800" y="32004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9"/>
            </p:custDataLst>
          </p:nvPr>
        </p:nvSpPr>
        <p:spPr>
          <a:xfrm>
            <a:off x="6400800" y="1610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40"/>
            </p:custDataLst>
          </p:nvPr>
        </p:nvSpPr>
        <p:spPr>
          <a:xfrm>
            <a:off x="6629400" y="3276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41"/>
            </p:custDataLst>
          </p:nvPr>
        </p:nvSpPr>
        <p:spPr>
          <a:xfrm>
            <a:off x="6858000" y="23622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42"/>
            </p:custDataLst>
          </p:nvPr>
        </p:nvSpPr>
        <p:spPr>
          <a:xfrm>
            <a:off x="6858000" y="30581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43"/>
            </p:custDataLst>
          </p:nvPr>
        </p:nvSpPr>
        <p:spPr>
          <a:xfrm>
            <a:off x="6858000" y="16103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44"/>
            </p:custDataLst>
          </p:nvPr>
        </p:nvSpPr>
        <p:spPr>
          <a:xfrm>
            <a:off x="7086600" y="2667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5"/>
            </p:custDataLst>
          </p:nvPr>
        </p:nvSpPr>
        <p:spPr>
          <a:xfrm>
            <a:off x="7086600" y="18288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6"/>
            </p:custDataLst>
          </p:nvPr>
        </p:nvSpPr>
        <p:spPr>
          <a:xfrm>
            <a:off x="7315200" y="3058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7"/>
            </p:custDataLst>
          </p:nvPr>
        </p:nvSpPr>
        <p:spPr>
          <a:xfrm>
            <a:off x="7315200" y="2133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8"/>
            </p:custDataLst>
          </p:nvPr>
        </p:nvSpPr>
        <p:spPr>
          <a:xfrm>
            <a:off x="7543800" y="2667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9"/>
            </p:custDataLst>
          </p:nvPr>
        </p:nvSpPr>
        <p:spPr>
          <a:xfrm>
            <a:off x="7543800" y="1676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50"/>
            </p:custDataLst>
          </p:nvPr>
        </p:nvSpPr>
        <p:spPr>
          <a:xfrm>
            <a:off x="4114800" y="2667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51"/>
            </p:custDataLst>
          </p:nvPr>
        </p:nvSpPr>
        <p:spPr>
          <a:xfrm>
            <a:off x="38862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52"/>
            </p:custDataLst>
          </p:nvPr>
        </p:nvSpPr>
        <p:spPr>
          <a:xfrm>
            <a:off x="7086600" y="2448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53"/>
            </p:custDataLst>
          </p:nvPr>
        </p:nvSpPr>
        <p:spPr>
          <a:xfrm>
            <a:off x="6858000" y="2057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54"/>
            </p:custDataLst>
          </p:nvPr>
        </p:nvSpPr>
        <p:spPr>
          <a:xfrm>
            <a:off x="66294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5"/>
            </p:custDataLst>
          </p:nvPr>
        </p:nvSpPr>
        <p:spPr>
          <a:xfrm>
            <a:off x="4343400" y="2590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6"/>
            </p:custDataLst>
          </p:nvPr>
        </p:nvSpPr>
        <p:spPr>
          <a:xfrm>
            <a:off x="4572000" y="2514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7"/>
            </p:custDataLst>
          </p:nvPr>
        </p:nvSpPr>
        <p:spPr>
          <a:xfrm>
            <a:off x="4800600" y="2438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8"/>
            </p:custDataLst>
          </p:nvPr>
        </p:nvSpPr>
        <p:spPr>
          <a:xfrm>
            <a:off x="5029200" y="2362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9"/>
            </p:custDataLst>
          </p:nvPr>
        </p:nvSpPr>
        <p:spPr>
          <a:xfrm>
            <a:off x="4114800" y="2133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60"/>
            </p:custDataLst>
          </p:nvPr>
        </p:nvSpPr>
        <p:spPr>
          <a:xfrm>
            <a:off x="3886200" y="2209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61"/>
            </p:custDataLst>
          </p:nvPr>
        </p:nvSpPr>
        <p:spPr>
          <a:xfrm>
            <a:off x="4343400" y="2057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62"/>
            </p:custDataLst>
          </p:nvPr>
        </p:nvSpPr>
        <p:spPr>
          <a:xfrm>
            <a:off x="4572000" y="1981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63"/>
            </p:custDataLst>
          </p:nvPr>
        </p:nvSpPr>
        <p:spPr>
          <a:xfrm>
            <a:off x="4800600" y="1905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64"/>
            </p:custDataLst>
          </p:nvPr>
        </p:nvSpPr>
        <p:spPr>
          <a:xfrm>
            <a:off x="5029200" y="1828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5"/>
            </p:custDataLst>
          </p:nvPr>
        </p:nvSpPr>
        <p:spPr>
          <a:xfrm>
            <a:off x="4114800" y="3124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66"/>
            </p:custDataLst>
          </p:nvPr>
        </p:nvSpPr>
        <p:spPr>
          <a:xfrm>
            <a:off x="43434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67"/>
            </p:custDataLst>
          </p:nvPr>
        </p:nvSpPr>
        <p:spPr>
          <a:xfrm>
            <a:off x="45720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68"/>
            </p:custDataLst>
          </p:nvPr>
        </p:nvSpPr>
        <p:spPr>
          <a:xfrm>
            <a:off x="48006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69"/>
            </p:custDataLst>
          </p:nvPr>
        </p:nvSpPr>
        <p:spPr>
          <a:xfrm>
            <a:off x="5029200" y="3124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>
            <p:custDataLst>
              <p:tags r:id="rId70"/>
            </p:custDataLst>
          </p:nvPr>
        </p:nvSpPr>
        <p:spPr>
          <a:xfrm>
            <a:off x="5257800" y="2819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>
            <p:custDataLst>
              <p:tags r:id="rId71"/>
            </p:custDataLst>
          </p:nvPr>
        </p:nvSpPr>
        <p:spPr>
          <a:xfrm>
            <a:off x="5486400" y="3276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7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Preventing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prevent thrashing?</a:t>
            </a:r>
          </a:p>
          <a:p>
            <a:pPr lvl="1"/>
            <a:r>
              <a:rPr lang="en-US" dirty="0" smtClean="0"/>
              <a:t>User: Don’t run too many apps</a:t>
            </a:r>
          </a:p>
          <a:p>
            <a:pPr lvl="1"/>
            <a:r>
              <a:rPr lang="en-US" dirty="0" smtClean="0"/>
              <a:t>Process: efficient and predictable </a:t>
            </a:r>
            <a:r>
              <a:rPr lang="en-US" dirty="0" err="1" smtClean="0"/>
              <a:t>mem</a:t>
            </a:r>
            <a:r>
              <a:rPr lang="en-US" dirty="0" smtClean="0"/>
              <a:t> usage</a:t>
            </a:r>
          </a:p>
          <a:p>
            <a:pPr lvl="1"/>
            <a:r>
              <a:rPr lang="en-US" dirty="0" smtClean="0"/>
              <a:t>OS: Don’t over-commit memory, memory-aware scheduling policies,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4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8390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 = </a:t>
            </a:r>
            <a:r>
              <a:rPr lang="en-US" i="1" dirty="0" smtClean="0">
                <a:solidFill>
                  <a:schemeClr val="accent1"/>
                </a:solidFill>
              </a:rPr>
              <a:t>page fault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load the swapped-out page and retry instruction,</a:t>
            </a:r>
            <a:br>
              <a:rPr lang="en-US" dirty="0" smtClean="0"/>
            </a:br>
            <a:r>
              <a:rPr lang="en-US" dirty="0" smtClean="0"/>
              <a:t>or kill program if the page really doesn’t exist,</a:t>
            </a:r>
            <a:br>
              <a:rPr lang="en-US" dirty="0" smtClean="0"/>
            </a:br>
            <a:r>
              <a:rPr lang="en-US" dirty="0" smtClean="0"/>
              <a:t>or tell the program it made a mistake</a:t>
            </a:r>
          </a:p>
        </p:txBody>
      </p:sp>
    </p:spTree>
    <p:extLst>
      <p:ext uri="{BB962C8B-B14F-4D97-AF65-F5344CB8AC3E}">
        <p14:creationId xmlns:p14="http://schemas.microsoft.com/office/powerpoint/2010/main" val="18122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Page Table Review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7086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Q:How many bits for a page number?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A: 20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PageTableEntry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valid/dirty/r/w/x/…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PageDirEntry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valid/?/…</a:t>
            </a:r>
          </a:p>
          <a:p>
            <a:r>
              <a:rPr lang="en-US" sz="2600" dirty="0" smtClean="0"/>
              <a:t>Q: How many entries in a </a:t>
            </a:r>
            <a:r>
              <a:rPr lang="en-US" sz="2600" dirty="0" err="1" smtClean="0"/>
              <a:t>PageDirectory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1024 four-byte PDEs</a:t>
            </a:r>
          </a:p>
          <a:p>
            <a:r>
              <a:rPr lang="en-US" sz="2600" dirty="0" smtClean="0">
                <a:sym typeface="Wingdings" pitchFamily="2" charset="2"/>
              </a:rPr>
              <a:t>Q: How many </a:t>
            </a:r>
            <a:r>
              <a:rPr lang="en-US" sz="2600" dirty="0" err="1" smtClean="0">
                <a:sym typeface="Wingdings" pitchFamily="2" charset="2"/>
              </a:rPr>
              <a:t>entires</a:t>
            </a:r>
            <a:r>
              <a:rPr lang="en-US" sz="2600" dirty="0" smtClean="0">
                <a:sym typeface="Wingdings" pitchFamily="2" charset="2"/>
              </a:rPr>
              <a:t> in each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?</a:t>
            </a:r>
          </a:p>
          <a:p>
            <a:r>
              <a:rPr lang="en-US" sz="2600" dirty="0" smtClean="0">
                <a:sym typeface="Wingdings" pitchFamily="2" charset="2"/>
              </a:rPr>
              <a:t>A: 1024 four-byte PTEs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6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Page Table Example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229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  <a:br>
              <a:rPr lang="en-US" sz="2600" dirty="0" smtClean="0"/>
            </a:br>
            <a:r>
              <a:rPr lang="en-US" sz="2600" dirty="0" smtClean="0"/>
              <a:t>PTBR = 0x10005000 (physical)</a:t>
            </a:r>
          </a:p>
          <a:p>
            <a:pPr marL="0" indent="0"/>
            <a:r>
              <a:rPr lang="en-US" sz="2600" dirty="0" smtClean="0"/>
              <a:t>Write to virtual address </a:t>
            </a:r>
            <a:r>
              <a:rPr lang="en-US" sz="2600" dirty="0" smtClean="0">
                <a:solidFill>
                  <a:schemeClr val="accent1"/>
                </a:solidFill>
              </a:rPr>
              <a:t>0x7192a44c</a:t>
            </a:r>
            <a:r>
              <a:rPr lang="en-US" sz="2600" dirty="0" smtClean="0"/>
              <a:t>…</a:t>
            </a:r>
            <a:br>
              <a:rPr lang="en-US" sz="2600" dirty="0" smtClean="0"/>
            </a:br>
            <a:r>
              <a:rPr lang="en-US" sz="2600" dirty="0" smtClean="0"/>
              <a:t>Q: Byte offset in page?              PT Index?               PD Index?</a:t>
            </a:r>
          </a:p>
          <a:p>
            <a:r>
              <a:rPr lang="en-US" sz="2600" dirty="0" smtClean="0"/>
              <a:t>(1) </a:t>
            </a:r>
            <a:r>
              <a:rPr lang="en-US" sz="2600" dirty="0" err="1" smtClean="0"/>
              <a:t>PageDir</a:t>
            </a:r>
            <a:r>
              <a:rPr lang="en-US" sz="2600" dirty="0" smtClean="0"/>
              <a:t> is at 0x10005000, so…</a:t>
            </a:r>
            <a:br>
              <a:rPr lang="en-US" sz="2600" dirty="0" smtClean="0"/>
            </a:br>
            <a:r>
              <a:rPr lang="en-US" sz="2600" dirty="0" smtClean="0"/>
              <a:t>Fetch PDE from physical address 0x1005000+4*PDI</a:t>
            </a:r>
          </a:p>
          <a:p>
            <a:pPr lvl="1"/>
            <a:r>
              <a:rPr lang="en-US" sz="2400" dirty="0" smtClean="0"/>
              <a:t>suppose we get {0x12345, v=1, …}</a:t>
            </a:r>
          </a:p>
          <a:p>
            <a:r>
              <a:rPr lang="en-US" sz="2600" dirty="0" smtClean="0">
                <a:sym typeface="Wingdings" pitchFamily="2" charset="2"/>
              </a:rPr>
              <a:t>(2)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 is at 0x12345000,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Fetch PTE from physical address 0x12345000+4*PTI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suppose we get {0x14817, v=1, d=0, r=1, w=1, x=0, …}</a:t>
            </a:r>
          </a:p>
          <a:p>
            <a:r>
              <a:rPr lang="en-US" sz="2600" dirty="0" smtClean="0">
                <a:sym typeface="Wingdings" pitchFamily="2" charset="2"/>
              </a:rPr>
              <a:t>(3) Page is at 0x14817000,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Write data to physical address 0x1481744c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Also: update PTE with d=1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94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miss: load a swapped-out page and retry instruction, or kill program</a:t>
            </a:r>
          </a:p>
          <a:p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terrible: memory is already slow</a:t>
            </a:r>
            <a:br>
              <a:rPr lang="en-US" dirty="0" smtClean="0"/>
            </a:br>
            <a:r>
              <a:rPr lang="en-US" dirty="0" smtClean="0"/>
              <a:t>translation makes it slower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A cache, of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Project3 available now</a:t>
            </a:r>
            <a:endParaRPr lang="en-US" i="1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Design Doc due </a:t>
            </a:r>
            <a:r>
              <a:rPr lang="en-US" i="1" dirty="0" smtClean="0">
                <a:solidFill>
                  <a:schemeClr val="accent1"/>
                </a:solidFill>
              </a:rPr>
              <a:t>next week</a:t>
            </a:r>
            <a:r>
              <a:rPr lang="en-US" dirty="0" smtClean="0"/>
              <a:t>, Monday, April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Schedule a Design Doc review </a:t>
            </a:r>
            <a:r>
              <a:rPr lang="en-US" dirty="0" err="1" smtClean="0"/>
              <a:t>Mtg</a:t>
            </a:r>
            <a:r>
              <a:rPr lang="en-US" dirty="0" smtClean="0"/>
              <a:t> now for next week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Whole project due Monday, April 23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Competition/Games night Friday, April 27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5-7pm</a:t>
            </a:r>
          </a:p>
          <a:p>
            <a:pPr marL="115888" lvl="1" indent="0">
              <a:buNone/>
            </a:pPr>
            <a:endParaRPr lang="en-US" dirty="0" smtClean="0"/>
          </a:p>
          <a:p>
            <a:r>
              <a:rPr lang="en-US" dirty="0" smtClean="0"/>
              <a:t>HW5 is due </a:t>
            </a:r>
            <a:r>
              <a:rPr lang="en-US" i="1" dirty="0" smtClean="0">
                <a:solidFill>
                  <a:schemeClr val="accent1"/>
                </a:solidFill>
              </a:rPr>
              <a:t>today</a:t>
            </a:r>
            <a:r>
              <a:rPr lang="en-US" dirty="0" smtClean="0"/>
              <a:t> Tuesday, April 10th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Download updated version. </a:t>
            </a:r>
            <a:r>
              <a:rPr lang="en-US" dirty="0" smtClean="0">
                <a:solidFill>
                  <a:schemeClr val="accent1"/>
                </a:solidFill>
              </a:rPr>
              <a:t>Use updated version.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Online Survey due today.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Lab3 was </a:t>
            </a:r>
            <a:r>
              <a:rPr lang="en-US" dirty="0"/>
              <a:t>due </a:t>
            </a:r>
            <a:r>
              <a:rPr lang="en-US" i="1" dirty="0">
                <a:solidFill>
                  <a:schemeClr val="accent1"/>
                </a:solidFill>
              </a:rPr>
              <a:t>yesterday</a:t>
            </a:r>
            <a:r>
              <a:rPr lang="en-US" dirty="0"/>
              <a:t> Monday, April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Prelim3 is in two and a half weeks, Thursday, April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Time and Location: 7:30pm in Olin Hall room </a:t>
            </a:r>
            <a:r>
              <a:rPr lang="en-US" dirty="0" smtClean="0"/>
              <a:t>155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Old prelims are online in CMS</a:t>
            </a:r>
          </a:p>
        </p:txBody>
      </p:sp>
    </p:spTree>
    <p:extLst>
      <p:ext uri="{BB962C8B-B14F-4D97-AF65-F5344CB8AC3E}">
        <p14:creationId xmlns:p14="http://schemas.microsoft.com/office/powerpoint/2010/main" val="13858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Making Virtual Memory Fast</a:t>
            </a:r>
          </a:p>
          <a:p>
            <a:pPr lvl="1" algn="ctr">
              <a:buNone/>
            </a:pPr>
            <a:r>
              <a:rPr lang="en-US" dirty="0" smtClean="0"/>
              <a:t>The 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19740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Translation Lookaside Buffer (TLB)</a:t>
            </a:r>
            <a:endParaRPr lang="en-US" dirty="0"/>
          </a:p>
        </p:txBody>
      </p:sp>
      <p:sp>
        <p:nvSpPr>
          <p:cNvPr id="36321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chemeClr val="accent1"/>
                </a:solidFill>
              </a:rPr>
              <a:t>Translation Lookaside Buffer </a:t>
            </a:r>
            <a:r>
              <a:rPr lang="en-US" dirty="0" smtClean="0"/>
              <a:t>(TLB)</a:t>
            </a:r>
          </a:p>
          <a:p>
            <a:r>
              <a:rPr lang="en-US" dirty="0" smtClean="0"/>
              <a:t>A small, very fast cache of recent address mappings</a:t>
            </a:r>
          </a:p>
          <a:p>
            <a:pPr lvl="1"/>
            <a:r>
              <a:rPr lang="en-US" dirty="0" smtClean="0"/>
              <a:t>TLB hit: avoids </a:t>
            </a:r>
            <a:r>
              <a:rPr lang="en-US" dirty="0" err="1" smtClean="0"/>
              <a:t>PageTable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smtClean="0"/>
              <a:t>TLB miss: do </a:t>
            </a:r>
            <a:r>
              <a:rPr lang="en-US" dirty="0" err="1" smtClean="0"/>
              <a:t>PageTable</a:t>
            </a:r>
            <a:r>
              <a:rPr lang="en-US" dirty="0" smtClean="0"/>
              <a:t> lookup, cache result for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3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TLB Diagram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8726740"/>
              </p:ext>
            </p:extLst>
          </p:nvPr>
        </p:nvGraphicFramePr>
        <p:xfrm>
          <a:off x="3581399" y="2324100"/>
          <a:ext cx="25908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5240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Flowchart: Magnetic Disk 24"/>
          <p:cNvSpPr/>
          <p:nvPr>
            <p:custDataLst>
              <p:tags r:id="rId7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30480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91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3" name="Straight Connector 42"/>
          <p:cNvCxnSpPr/>
          <p:nvPr>
            <p:custDataLst>
              <p:tags r:id="rId11"/>
            </p:custDataLst>
          </p:nvPr>
        </p:nvCxnSpPr>
        <p:spPr>
          <a:xfrm flipV="1">
            <a:off x="5562600" y="4495800"/>
            <a:ext cx="1600200" cy="6477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12"/>
            </p:custDataLst>
          </p:nvPr>
        </p:nvCxnSpPr>
        <p:spPr>
          <a:xfrm flipV="1">
            <a:off x="5562600" y="2743200"/>
            <a:ext cx="1600200" cy="4953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7" idx="1"/>
          </p:cNvCxnSpPr>
          <p:nvPr>
            <p:custDataLst>
              <p:tags r:id="rId13"/>
            </p:custDataLst>
          </p:nvPr>
        </p:nvCxnSpPr>
        <p:spPr>
          <a:xfrm>
            <a:off x="5562600" y="4724400"/>
            <a:ext cx="1752600" cy="1371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14"/>
            </p:custDataLst>
          </p:nvPr>
        </p:nvCxnSpPr>
        <p:spPr>
          <a:xfrm flipV="1">
            <a:off x="5562600" y="4343400"/>
            <a:ext cx="1600200" cy="2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138736122"/>
              </p:ext>
            </p:extLst>
          </p:nvPr>
        </p:nvGraphicFramePr>
        <p:xfrm>
          <a:off x="1524002" y="457200"/>
          <a:ext cx="4648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2057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581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675218595"/>
              </p:ext>
            </p:extLst>
          </p:nvPr>
        </p:nvGraphicFramePr>
        <p:xfrm>
          <a:off x="762000" y="2895600"/>
          <a:ext cx="22860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685800"/>
                <a:gridCol w="1295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>
            <a:off x="2438400" y="5334000"/>
            <a:ext cx="1066800" cy="3048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0"/>
            </p:custDataLst>
          </p:nvPr>
        </p:nvCxnSpPr>
        <p:spPr>
          <a:xfrm rot="16200000" flipH="1">
            <a:off x="2400300" y="5753100"/>
            <a:ext cx="10668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1"/>
            </p:custDataLst>
          </p:nvPr>
        </p:nvCxnSpPr>
        <p:spPr>
          <a:xfrm rot="16200000" flipH="1">
            <a:off x="2171700" y="4838700"/>
            <a:ext cx="1828800" cy="12954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0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TLB in the Memory Hierarchy</a:t>
            </a:r>
            <a:endParaRPr lang="en-US" dirty="0"/>
          </a:p>
        </p:txBody>
      </p:sp>
      <p:sp>
        <p:nvSpPr>
          <p:cNvPr id="3638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667000"/>
            <a:ext cx="8686800" cy="4114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(1) Check TLB for </a:t>
            </a:r>
            <a:r>
              <a:rPr lang="en-US" sz="2400" dirty="0" err="1" smtClean="0"/>
              <a:t>vaddr</a:t>
            </a:r>
            <a:r>
              <a:rPr lang="en-US" sz="2400" dirty="0" smtClean="0"/>
              <a:t> (~ 1 cycle)</a:t>
            </a:r>
          </a:p>
          <a:p>
            <a:pPr marL="514350" indent="-514350">
              <a:lnSpc>
                <a:spcPct val="110000"/>
              </a:lnSpc>
            </a:pP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(2) TLB Miss: traverse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 for </a:t>
            </a:r>
            <a:r>
              <a:rPr lang="en-US" sz="2400" dirty="0" err="1" smtClean="0"/>
              <a:t>vaddr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(3a)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valid entry for in-memory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Load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 entry into TLB; try again (tens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(3b)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entry for swapped-out (on-disk)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load from disk, fix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, try again (millions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(3c)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invalid entry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kill process</a:t>
            </a:r>
          </a:p>
        </p:txBody>
      </p:sp>
      <p:sp>
        <p:nvSpPr>
          <p:cNvPr id="36" name="Rectangle 3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4"/>
            </p:custDataLst>
          </p:nvPr>
        </p:nvSpPr>
        <p:spPr>
          <a:xfrm>
            <a:off x="2057400" y="5334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5"/>
            </p:custDataLst>
          </p:nvPr>
        </p:nvSpPr>
        <p:spPr>
          <a:xfrm>
            <a:off x="4267200" y="5334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6"/>
            </p:custDataLst>
          </p:nvPr>
        </p:nvSpPr>
        <p:spPr>
          <a:xfrm>
            <a:off x="6019800" y="762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7"/>
            </p:custDataLst>
          </p:nvPr>
        </p:nvSpPr>
        <p:spPr>
          <a:xfrm>
            <a:off x="7696200" y="7620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8"/>
            </p:custDataLst>
          </p:nvPr>
        </p:nvSpPr>
        <p:spPr>
          <a:xfrm>
            <a:off x="3124200" y="16764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4572000" y="2682692"/>
            <a:ext cx="4572000" cy="8987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lnSpc>
                <a:spcPct val="110000"/>
              </a:lnSpc>
              <a:spcBef>
                <a:spcPct val="20000"/>
              </a:spcBef>
              <a:buSzPct val="80000"/>
            </a:pP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(2) TLB Hit</a:t>
            </a:r>
          </a:p>
          <a:p>
            <a:pPr marL="630238" lvl="1" indent="-168275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 </a:t>
            </a:r>
            <a:r>
              <a:rPr lang="en-US" sz="20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paddr</a:t>
            </a: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send to cache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88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8275" grpId="0" build="p" bldLvl="2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TLB Coherency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479760"/>
            <a:ext cx="8686800" cy="243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TLB Coherency: </a:t>
            </a:r>
            <a:r>
              <a:rPr lang="en-US" sz="2800" dirty="0" smtClean="0"/>
              <a:t>What can go wrong?</a:t>
            </a:r>
            <a:endParaRPr lang="en-US" sz="2800" dirty="0"/>
          </a:p>
          <a:p>
            <a:r>
              <a:rPr lang="en-US" sz="2800" dirty="0" smtClean="0"/>
              <a:t>A: </a:t>
            </a:r>
            <a:r>
              <a:rPr lang="en-US" sz="2800" dirty="0" err="1" smtClean="0"/>
              <a:t>PageTable</a:t>
            </a:r>
            <a:r>
              <a:rPr lang="en-US" sz="2800" dirty="0" smtClean="0"/>
              <a:t> or </a:t>
            </a:r>
            <a:r>
              <a:rPr lang="en-US" sz="2800" dirty="0" err="1" smtClean="0"/>
              <a:t>PageDir</a:t>
            </a:r>
            <a:r>
              <a:rPr lang="en-US" sz="2800" dirty="0" smtClean="0"/>
              <a:t> contents change</a:t>
            </a:r>
          </a:p>
          <a:p>
            <a:pPr lvl="1"/>
            <a:r>
              <a:rPr lang="en-US" sz="2400" dirty="0" smtClean="0"/>
              <a:t>swapping/paging activity, new shared pages, …</a:t>
            </a:r>
          </a:p>
          <a:p>
            <a:r>
              <a:rPr lang="en-US" sz="2800" dirty="0" smtClean="0"/>
              <a:t>A: Page Table Base Register changes</a:t>
            </a:r>
          </a:p>
          <a:p>
            <a:pPr lvl="1"/>
            <a:r>
              <a:rPr lang="en-US" sz="2400" dirty="0" smtClean="0"/>
              <a:t>context switch between processes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70140573"/>
              </p:ext>
            </p:extLst>
          </p:nvPr>
        </p:nvGraphicFramePr>
        <p:xfrm>
          <a:off x="3962400" y="4442160"/>
          <a:ext cx="25908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Flowchart: Magnetic Disk 28"/>
          <p:cNvSpPr/>
          <p:nvPr>
            <p:custDataLst>
              <p:tags r:id="rId4"/>
            </p:custDataLst>
          </p:nvPr>
        </p:nvSpPr>
        <p:spPr>
          <a:xfrm>
            <a:off x="7162800" y="497556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2904885"/>
              </p:ext>
            </p:extLst>
          </p:nvPr>
        </p:nvGraphicFramePr>
        <p:xfrm>
          <a:off x="685800" y="3146760"/>
          <a:ext cx="464819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5661360"/>
            <a:ext cx="609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01000" y="5508960"/>
            <a:ext cx="609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479632005"/>
              </p:ext>
            </p:extLst>
          </p:nvPr>
        </p:nvGraphicFramePr>
        <p:xfrm>
          <a:off x="1066800" y="467076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990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70836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78456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23847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3941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291816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0611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927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451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7532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Translation Lookaside Buffers (TLBs)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PTE changes, PDE changes, PTBR changes….</a:t>
            </a:r>
          </a:p>
          <a:p>
            <a:r>
              <a:rPr lang="en-US" dirty="0" smtClean="0"/>
              <a:t>Full Transparency: </a:t>
            </a:r>
            <a:r>
              <a:rPr lang="en-US" dirty="0" smtClean="0">
                <a:solidFill>
                  <a:schemeClr val="accent1"/>
                </a:solidFill>
              </a:rPr>
              <a:t>TLB coherency in hardware</a:t>
            </a:r>
          </a:p>
          <a:p>
            <a:pPr lvl="1"/>
            <a:r>
              <a:rPr lang="en-US" dirty="0" smtClean="0"/>
              <a:t>Flush TLB whenever PTBR register changes </a:t>
            </a:r>
            <a:br>
              <a:rPr lang="en-US" dirty="0" smtClean="0"/>
            </a:br>
            <a:r>
              <a:rPr lang="en-US" dirty="0" smtClean="0"/>
              <a:t>[easy – why?]</a:t>
            </a:r>
          </a:p>
          <a:p>
            <a:pPr lvl="1"/>
            <a:r>
              <a:rPr lang="en-US" dirty="0" smtClean="0"/>
              <a:t>Invalidate entries whenever PTE or PDE changes </a:t>
            </a:r>
            <a:br>
              <a:rPr lang="en-US" dirty="0" smtClean="0"/>
            </a:br>
            <a:r>
              <a:rPr lang="en-US" dirty="0" smtClean="0"/>
              <a:t>[hard – why?]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TLB coherency in software</a:t>
            </a:r>
            <a:endParaRPr lang="en-US" dirty="0" smtClean="0"/>
          </a:p>
          <a:p>
            <a:r>
              <a:rPr lang="en-US" dirty="0" smtClean="0"/>
              <a:t>If TLB has a no-write policy…</a:t>
            </a:r>
          </a:p>
          <a:p>
            <a:pPr lvl="1"/>
            <a:r>
              <a:rPr lang="en-US" dirty="0" smtClean="0"/>
              <a:t>OS invalidates entry after OS modifies page tables</a:t>
            </a:r>
          </a:p>
          <a:p>
            <a:pPr lvl="1"/>
            <a:r>
              <a:rPr lang="en-US" dirty="0" smtClean="0"/>
              <a:t>OS flushes TLB whenever OS does context switch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9161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TLB Parameters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TLB parameters (typical)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very small (64 – 256 entries), so very fast</a:t>
            </a:r>
          </a:p>
          <a:p>
            <a:pPr lvl="1"/>
            <a:r>
              <a:rPr lang="en-US" dirty="0" smtClean="0"/>
              <a:t>fully associative, or at least set associative</a:t>
            </a:r>
          </a:p>
          <a:p>
            <a:pPr lvl="1"/>
            <a:r>
              <a:rPr lang="en-US" dirty="0" smtClean="0"/>
              <a:t>tiny block size: why?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Intel Nehalem TLB (example)</a:t>
            </a:r>
          </a:p>
          <a:p>
            <a:pPr lvl="1"/>
            <a:r>
              <a:rPr lang="en-US" dirty="0" smtClean="0"/>
              <a:t>128-entry L1 Instruction TLB, 4-way LRU</a:t>
            </a:r>
          </a:p>
          <a:p>
            <a:pPr lvl="1"/>
            <a:r>
              <a:rPr lang="en-US" dirty="0" smtClean="0"/>
              <a:t>64-entry L1 Data TLB, 4-way LRU</a:t>
            </a:r>
          </a:p>
          <a:p>
            <a:pPr lvl="1"/>
            <a:r>
              <a:rPr lang="en-US" dirty="0" smtClean="0"/>
              <a:t>512-entry L2 Unified TLB, 4-way LRU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4026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Virtual Memory meets Caching</a:t>
            </a:r>
          </a:p>
          <a:p>
            <a:pPr lvl="1" algn="ctr">
              <a:buNone/>
            </a:pPr>
            <a:r>
              <a:rPr lang="en-US" dirty="0" smtClean="0"/>
              <a:t>Virtually vs. physically addressed caches</a:t>
            </a:r>
          </a:p>
          <a:p>
            <a:pPr lvl="1" algn="ctr">
              <a:buNone/>
            </a:pPr>
            <a:r>
              <a:rPr lang="en-US" dirty="0" smtClean="0"/>
              <a:t>Virtually vs. physically tagged caches</a:t>
            </a:r>
          </a:p>
        </p:txBody>
      </p:sp>
    </p:spTree>
    <p:extLst>
      <p:ext uri="{BB962C8B-B14F-4D97-AF65-F5344CB8AC3E}">
        <p14:creationId xmlns:p14="http://schemas.microsoft.com/office/powerpoint/2010/main" val="9181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Virtually Addressed Caching</a:t>
            </a:r>
            <a:endParaRPr lang="en-US" dirty="0"/>
          </a:p>
        </p:txBody>
      </p:sp>
      <p:sp>
        <p:nvSpPr>
          <p:cNvPr id="3644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86092"/>
            <a:ext cx="8686800" cy="1371600"/>
          </a:xfrm>
        </p:spPr>
        <p:txBody>
          <a:bodyPr/>
          <a:lstStyle/>
          <a:p>
            <a:r>
              <a:rPr lang="en-US" dirty="0" smtClean="0"/>
              <a:t>Q: Can we remove the TLB from the critical path?</a:t>
            </a:r>
          </a:p>
          <a:p>
            <a:r>
              <a:rPr lang="en-US" dirty="0" smtClean="0"/>
              <a:t>A: Virtually-Addressed Caches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>
            <p:custDataLst>
              <p:tags r:id="rId3"/>
            </p:custDataLst>
          </p:nvPr>
        </p:nvSpPr>
        <p:spPr>
          <a:xfrm>
            <a:off x="228600" y="1757692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55" name="Rectangle 54"/>
          <p:cNvSpPr/>
          <p:nvPr>
            <p:custDataLst>
              <p:tags r:id="rId4"/>
            </p:custDataLst>
          </p:nvPr>
        </p:nvSpPr>
        <p:spPr>
          <a:xfrm>
            <a:off x="2057400" y="1681492"/>
            <a:ext cx="2057400" cy="10668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56" name="Rectangle 55"/>
          <p:cNvSpPr/>
          <p:nvPr>
            <p:custDataLst>
              <p:tags r:id="rId5"/>
            </p:custDataLst>
          </p:nvPr>
        </p:nvSpPr>
        <p:spPr>
          <a:xfrm>
            <a:off x="2057400" y="2976892"/>
            <a:ext cx="20574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Virtually</a:t>
            </a:r>
          </a:p>
          <a:p>
            <a:pPr algn="ctr"/>
            <a:r>
              <a:rPr lang="en-US" sz="2800" dirty="0" smtClean="0"/>
              <a:t>Addressed</a:t>
            </a:r>
          </a:p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Rectangle 56"/>
          <p:cNvSpPr/>
          <p:nvPr>
            <p:custDataLst>
              <p:tags r:id="rId6"/>
            </p:custDataLst>
          </p:nvPr>
        </p:nvSpPr>
        <p:spPr>
          <a:xfrm>
            <a:off x="6019800" y="1757692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58" name="Flowchart: Magnetic Disk 57"/>
          <p:cNvSpPr/>
          <p:nvPr>
            <p:custDataLst>
              <p:tags r:id="rId7"/>
            </p:custDataLst>
          </p:nvPr>
        </p:nvSpPr>
        <p:spPr>
          <a:xfrm>
            <a:off x="7696200" y="1757692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59" name="Rectangle 58"/>
          <p:cNvSpPr/>
          <p:nvPr>
            <p:custDataLst>
              <p:tags r:id="rId8"/>
            </p:custDataLst>
          </p:nvPr>
        </p:nvSpPr>
        <p:spPr>
          <a:xfrm>
            <a:off x="4419600" y="2976892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3090116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Virtual vs. Physical Caches</a:t>
            </a:r>
            <a:endParaRPr lang="en-US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88962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5810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987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292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4572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2160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8382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2819400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8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30480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8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67200" y="3200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" y="28194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8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26670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8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35150" y="3197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553200" y="31670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835150" y="35020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3200" y="34718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847431" y="26670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9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64546" y="34258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21185" y="1600200"/>
            <a:ext cx="451745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physical addresses</a:t>
            </a:r>
          </a:p>
        </p:txBody>
      </p:sp>
      <p:sp>
        <p:nvSpPr>
          <p:cNvPr id="364649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143572" y="3886200"/>
            <a:ext cx="4326633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virtual addresses</a:t>
            </a:r>
          </a:p>
        </p:txBody>
      </p:sp>
      <p:sp>
        <p:nvSpPr>
          <p:cNvPr id="30" name="TextBox 29"/>
          <p:cNvSpPr txBox="1"/>
          <p:nvPr>
            <p:custDataLst>
              <p:tags r:id="rId28"/>
            </p:custDataLst>
          </p:nvPr>
        </p:nvSpPr>
        <p:spPr>
          <a:xfrm>
            <a:off x="3048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Q: What happens on context switch?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What about virtual memory aliasing?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So what’s wrong with physically addressed caches?</a:t>
            </a:r>
          </a:p>
        </p:txBody>
      </p:sp>
    </p:spTree>
    <p:extLst>
      <p:ext uri="{BB962C8B-B14F-4D97-AF65-F5344CB8AC3E}">
        <p14:creationId xmlns:p14="http://schemas.microsoft.com/office/powerpoint/2010/main" val="63283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1"/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Indexing vs.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Physically-Addressed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slow: requires TLB (and maybe </a:t>
            </a:r>
            <a:r>
              <a:rPr lang="en-US" dirty="0" err="1" smtClean="0"/>
              <a:t>PageTable</a:t>
            </a:r>
            <a:r>
              <a:rPr lang="en-US" dirty="0" smtClean="0"/>
              <a:t>) lookup first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Virtually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fast: start TLB lookup before cache lookup finishes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(paging, context switch, etc.)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need to purge stale cache lines (how?)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(two virtual mappings for one physical page)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could end up in cache twice (very bad!)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Physically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~fast: TLB lookup in parallel with cache lookup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</a:t>
            </a:r>
            <a:r>
              <a:rPr lang="en-US" dirty="0" smtClean="0">
                <a:sym typeface="Wingdings" pitchFamily="2" charset="2"/>
              </a:rPr>
              <a:t> no problem: phys. tag mismatch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 search and evict lines with same phys. tag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" y="1472625"/>
            <a:ext cx="7772400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Virtually-Addressed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200554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Typical Cache Setup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CPU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0382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L2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14446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749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9144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6732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2954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963" y="2590800"/>
            <a:ext cx="8400826" cy="18245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L1: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virtually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addressed,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tagged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L2: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L3: On-chip … 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1295400"/>
            <a:ext cx="1295400" cy="8667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L1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1905000"/>
            <a:ext cx="1676400" cy="569913"/>
          </a:xfrm>
          <a:prstGeom prst="rect">
            <a:avLst/>
          </a:prstGeom>
          <a:noFill/>
          <a:ln w="2857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TLB SRAM</a:t>
            </a:r>
          </a:p>
        </p:txBody>
      </p:sp>
    </p:spTree>
    <p:extLst>
      <p:ext uri="{BB962C8B-B14F-4D97-AF65-F5344CB8AC3E}">
        <p14:creationId xmlns:p14="http://schemas.microsoft.com/office/powerpoint/2010/main" val="31577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Caches/TLBs/VM</a:t>
            </a:r>
            <a:endParaRPr lang="en-US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 smtClean="0"/>
              <a:t>Direct, n-way, fully associative</a:t>
            </a:r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LRU, Random, LFU, … 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 smtClean="0"/>
              <a:t>No-write (w/ or w/o automatic invalidation)</a:t>
            </a:r>
          </a:p>
          <a:p>
            <a:pPr lvl="1"/>
            <a:r>
              <a:rPr lang="en-US" dirty="0" smtClean="0"/>
              <a:t>Write-back (fast, block at time)</a:t>
            </a:r>
          </a:p>
          <a:p>
            <a:pPr lvl="1"/>
            <a:r>
              <a:rPr lang="en-US" dirty="0" smtClean="0"/>
              <a:t>Write-through (simple, reason about consistency)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27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/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/>
                <a:gridCol w="1730375"/>
                <a:gridCol w="2813050"/>
                <a:gridCol w="2257425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199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Role of the Operating System</a:t>
            </a:r>
          </a:p>
          <a:p>
            <a:pPr algn="ctr"/>
            <a:r>
              <a:rPr lang="en-US" dirty="0" smtClean="0"/>
              <a:t>Context switches, working set, </a:t>
            </a:r>
          </a:p>
          <a:p>
            <a:pPr algn="ctr"/>
            <a:r>
              <a:rPr lang="en-US" dirty="0" smtClean="0"/>
              <a:t>shared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sbrk</a:t>
            </a:r>
            <a:endParaRPr lang="en-US" dirty="0"/>
          </a:p>
        </p:txBody>
      </p:sp>
      <p:sp>
        <p:nvSpPr>
          <p:cNvPr id="37488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needs a new page of memory</a:t>
            </a:r>
          </a:p>
          <a:p>
            <a:r>
              <a:rPr lang="en-US" dirty="0" smtClean="0"/>
              <a:t>(1) Invoke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void *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nbytes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230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is idle, but Skype wants to run</a:t>
            </a:r>
          </a:p>
          <a:p>
            <a:r>
              <a:rPr lang="en-US" dirty="0" smtClean="0"/>
              <a:t>(1) Firefox invokes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sleep(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nseconds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saves Firefox’s registers, load </a:t>
            </a:r>
            <a:r>
              <a:rPr lang="en-US" dirty="0" err="1" smtClean="0"/>
              <a:t>skype’s</a:t>
            </a:r>
            <a:endParaRPr lang="en-US" dirty="0" smtClean="0"/>
          </a:p>
          <a:p>
            <a:pPr lvl="1"/>
            <a:r>
              <a:rPr lang="en-US" dirty="0" smtClean="0"/>
              <a:t>(more on this later)</a:t>
            </a:r>
          </a:p>
          <a:p>
            <a:r>
              <a:rPr lang="en-US" dirty="0" smtClean="0"/>
              <a:t>(3) OS changes the CPU’s Page Table Base Register</a:t>
            </a:r>
          </a:p>
          <a:p>
            <a:pPr lvl="1"/>
            <a:r>
              <a:rPr lang="en-US" dirty="0" smtClean="0"/>
              <a:t>Cop0:ContextRegister / CR3:PDBR</a:t>
            </a:r>
          </a:p>
          <a:p>
            <a:r>
              <a:rPr lang="en-US" dirty="0" smtClean="0"/>
              <a:t>(4) OS returns to Skype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and Skype want to share data</a:t>
            </a:r>
          </a:p>
          <a:p>
            <a:r>
              <a:rPr lang="en-US" dirty="0" smtClean="0"/>
              <a:t>(1)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1"/>
            <a:r>
              <a:rPr lang="en-US" dirty="0" smtClean="0"/>
              <a:t>add a new entry to Skype’s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2"/>
            <a:r>
              <a:rPr lang="en-US" dirty="0" smtClean="0"/>
              <a:t>can be same or different </a:t>
            </a:r>
            <a:r>
              <a:rPr lang="en-US" dirty="0" err="1" smtClean="0"/>
              <a:t>vaddr</a:t>
            </a:r>
            <a:endParaRPr lang="en-US" dirty="0" smtClean="0"/>
          </a:p>
          <a:p>
            <a:pPr lvl="2"/>
            <a:r>
              <a:rPr lang="en-US" dirty="0" smtClean="0"/>
              <a:t>can be same or different page permissions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Suppose Skype needs a new page of memory, but Firefox is hogging it all</a:t>
            </a:r>
          </a:p>
          <a:p>
            <a:r>
              <a:rPr lang="en-US" sz="2800" dirty="0" smtClean="0"/>
              <a:t>(1) Invoke the Operating System</a:t>
            </a:r>
          </a:p>
          <a:p>
            <a:pPr lvl="1">
              <a:buNone/>
            </a:pPr>
            <a:r>
              <a:rPr lang="en-US" sz="2400" dirty="0" smtClean="0">
                <a:latin typeface="Consolas" pitchFamily="49" charset="0"/>
              </a:rPr>
              <a:t>	void *</a:t>
            </a:r>
            <a:r>
              <a:rPr lang="en-US" sz="2400" dirty="0" err="1" smtClean="0">
                <a:latin typeface="Consolas" pitchFamily="49" charset="0"/>
              </a:rPr>
              <a:t>sbrk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nbytes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/>
              <a:t>(2) OS can’t find a free page of physical memory</a:t>
            </a:r>
          </a:p>
          <a:p>
            <a:pPr lvl="1"/>
            <a:r>
              <a:rPr lang="en-US" sz="2400" dirty="0" smtClean="0"/>
              <a:t>Pick a page from Firefox instead (or other process)</a:t>
            </a:r>
          </a:p>
          <a:p>
            <a:r>
              <a:rPr lang="en-US" sz="2800" dirty="0" smtClean="0"/>
              <a:t>(3) If page table entry has dirty bit set…</a:t>
            </a:r>
          </a:p>
          <a:p>
            <a:pPr lvl="1"/>
            <a:r>
              <a:rPr lang="en-US" sz="2400" dirty="0" smtClean="0"/>
              <a:t>Copy the page contents to disk</a:t>
            </a:r>
          </a:p>
          <a:p>
            <a:r>
              <a:rPr lang="en-US" sz="2800" dirty="0" smtClean="0"/>
              <a:t>(4) Mark Firefox’s page table entry as “on disk”</a:t>
            </a:r>
          </a:p>
          <a:p>
            <a:pPr lvl="1"/>
            <a:r>
              <a:rPr lang="en-US" sz="2400" dirty="0" smtClean="0"/>
              <a:t>Firefox will fault if it tries to access the page</a:t>
            </a:r>
          </a:p>
          <a:p>
            <a:r>
              <a:rPr lang="en-US" sz="2800" dirty="0" smtClean="0"/>
              <a:t>(5)  Give the newly freed physical page to Skype</a:t>
            </a:r>
          </a:p>
          <a:p>
            <a:pPr lvl="1"/>
            <a:r>
              <a:rPr lang="en-US" sz="2400" dirty="0" smtClean="0"/>
              <a:t>clear the page (fill with zeros)</a:t>
            </a:r>
          </a:p>
          <a:p>
            <a:pPr lvl="1"/>
            <a:r>
              <a:rPr lang="en-US" sz="2400" dirty="0" smtClean="0"/>
              <a:t>add a new entry to </a:t>
            </a:r>
            <a:r>
              <a:rPr lang="en-US" sz="2400" dirty="0" err="1" smtClean="0"/>
              <a:t>Skyps’s</a:t>
            </a:r>
            <a:r>
              <a:rPr lang="en-US" sz="2400" dirty="0" smtClean="0"/>
              <a:t> </a:t>
            </a:r>
            <a:r>
              <a:rPr lang="en-US" sz="2400" dirty="0" err="1" smtClean="0"/>
              <a:t>PageTable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573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1: </a:t>
            </a:r>
            <a:br>
              <a:rPr lang="en-US" dirty="0" smtClean="0"/>
            </a:br>
            <a:r>
              <a:rPr lang="en-US" dirty="0" smtClean="0"/>
              <a:t>processes use only a few pages at a time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working set </a:t>
            </a:r>
            <a:r>
              <a:rPr lang="en-US" dirty="0" smtClean="0"/>
              <a:t>= set of process’s recently actively pages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43840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4255" y="2994037"/>
            <a:ext cx="1439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# recent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accesses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28600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7159161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6096000" y="4495800"/>
            <a:ext cx="16764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6324600" y="4419600"/>
            <a:ext cx="12192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0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1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12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>
            <p:custDataLst>
              <p:tags r:id="rId13"/>
            </p:custDataLst>
          </p:nvPr>
        </p:nvSpPr>
        <p:spPr>
          <a:xfrm>
            <a:off x="6477000" y="4495800"/>
            <a:ext cx="12954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14"/>
            </p:custDataLst>
          </p:nvPr>
        </p:nvSpPr>
        <p:spPr>
          <a:xfrm>
            <a:off x="6553200" y="4419600"/>
            <a:ext cx="990600" cy="1524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15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16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17"/>
            </p:custDataLst>
          </p:nvPr>
        </p:nvSpPr>
        <p:spPr>
          <a:xfrm>
            <a:off x="6400800" y="3048000"/>
            <a:ext cx="609600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18"/>
            </p:custDataLst>
          </p:nvPr>
        </p:nvSpPr>
        <p:spPr>
          <a:xfrm>
            <a:off x="6477000" y="2743200"/>
            <a:ext cx="3048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19"/>
            </p:custDataLst>
          </p:nvPr>
        </p:nvSpPr>
        <p:spPr>
          <a:xfrm>
            <a:off x="6553200" y="2590800"/>
            <a:ext cx="762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20"/>
            </p:custDataLst>
          </p:nvPr>
        </p:nvSpPr>
        <p:spPr>
          <a:xfrm>
            <a:off x="6858000" y="2667000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21"/>
            </p:custDataLst>
          </p:nvPr>
        </p:nvSpPr>
        <p:spPr>
          <a:xfrm>
            <a:off x="7010400" y="3200400"/>
            <a:ext cx="76200" cy="1371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22"/>
            </p:custDataLst>
          </p:nvPr>
        </p:nvSpPr>
        <p:spPr>
          <a:xfrm>
            <a:off x="7162800" y="3962400"/>
            <a:ext cx="762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23"/>
            </p:custDataLst>
          </p:nvPr>
        </p:nvSpPr>
        <p:spPr>
          <a:xfrm>
            <a:off x="3657600" y="3048000"/>
            <a:ext cx="121919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24"/>
            </p:custDataLst>
          </p:nvPr>
        </p:nvSpPr>
        <p:spPr>
          <a:xfrm>
            <a:off x="3733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25"/>
            </p:custDataLst>
          </p:nvPr>
        </p:nvSpPr>
        <p:spPr>
          <a:xfrm>
            <a:off x="3810000" y="3217524"/>
            <a:ext cx="76200" cy="1354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26"/>
            </p:custDataLst>
          </p:nvPr>
        </p:nvSpPr>
        <p:spPr>
          <a:xfrm>
            <a:off x="4572000" y="3979524"/>
            <a:ext cx="76200" cy="592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27"/>
            </p:custDataLst>
          </p:nvPr>
        </p:nvSpPr>
        <p:spPr>
          <a:xfrm>
            <a:off x="4648200" y="3903324"/>
            <a:ext cx="76200" cy="668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28"/>
            </p:custDataLst>
          </p:nvPr>
        </p:nvSpPr>
        <p:spPr>
          <a:xfrm>
            <a:off x="4953000" y="3065124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29"/>
            </p:custDataLst>
          </p:nvPr>
        </p:nvSpPr>
        <p:spPr>
          <a:xfrm>
            <a:off x="2133600" y="3733800"/>
            <a:ext cx="457200" cy="838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30"/>
            </p:custDataLst>
          </p:nvPr>
        </p:nvSpPr>
        <p:spPr>
          <a:xfrm>
            <a:off x="2209800" y="2895600"/>
            <a:ext cx="76200" cy="1143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31"/>
            </p:custDataLst>
          </p:nvPr>
        </p:nvSpPr>
        <p:spPr>
          <a:xfrm>
            <a:off x="29718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32"/>
            </p:custDataLst>
          </p:nvPr>
        </p:nvSpPr>
        <p:spPr>
          <a:xfrm>
            <a:off x="19812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33"/>
            </p:custDataLst>
          </p:nvPr>
        </p:nvSpPr>
        <p:spPr>
          <a:xfrm>
            <a:off x="2362200" y="25146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34"/>
            </p:custDataLst>
          </p:nvPr>
        </p:nvSpPr>
        <p:spPr>
          <a:xfrm>
            <a:off x="2590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35"/>
            </p:custDataLst>
          </p:nvPr>
        </p:nvSpPr>
        <p:spPr>
          <a:xfrm>
            <a:off x="2514600" y="32175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36"/>
            </p:custDataLst>
          </p:nvPr>
        </p:nvSpPr>
        <p:spPr>
          <a:xfrm>
            <a:off x="2286000" y="3505200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Magnetic Disk 67"/>
          <p:cNvSpPr/>
          <p:nvPr>
            <p:custDataLst>
              <p:tags r:id="rId37"/>
            </p:custDataLst>
          </p:nvPr>
        </p:nvSpPr>
        <p:spPr>
          <a:xfrm>
            <a:off x="4724400" y="4724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38"/>
            </p:custDataLst>
          </p:nvPr>
        </p:nvSpPr>
        <p:spPr>
          <a:xfrm>
            <a:off x="48006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39"/>
            </p:custDataLst>
          </p:nvPr>
        </p:nvSpPr>
        <p:spPr>
          <a:xfrm>
            <a:off x="4800600" y="54102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40"/>
            </p:custDataLst>
          </p:nvPr>
        </p:nvSpPr>
        <p:spPr>
          <a:xfrm>
            <a:off x="53340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41"/>
            </p:custDataLst>
          </p:nvPr>
        </p:nvSpPr>
        <p:spPr>
          <a:xfrm>
            <a:off x="5257800" y="55626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42"/>
            </p:custDataLst>
          </p:nvPr>
        </p:nvSpPr>
        <p:spPr>
          <a:xfrm>
            <a:off x="5791200" y="53340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43"/>
            </p:custDataLst>
          </p:nvPr>
        </p:nvSpPr>
        <p:spPr>
          <a:xfrm>
            <a:off x="2667000" y="50292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44"/>
            </p:custDataLst>
          </p:nvPr>
        </p:nvSpPr>
        <p:spPr>
          <a:xfrm>
            <a:off x="2667000" y="4800600"/>
            <a:ext cx="11430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45"/>
            </p:custDataLst>
          </p:nvPr>
        </p:nvSpPr>
        <p:spPr>
          <a:xfrm>
            <a:off x="2667000" y="5334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6"/>
            </p:custDataLst>
          </p:nvPr>
        </p:nvSpPr>
        <p:spPr>
          <a:xfrm>
            <a:off x="2667000" y="5715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 animBg="1"/>
      <p:bldP spid="14" grpId="0" animBg="1"/>
      <p:bldP spid="16" grpId="0" animBg="1"/>
      <p:bldP spid="23" grpId="0" animBg="1"/>
      <p:bldP spid="35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8cA4CABB0CBAQBEOdYQ9jHGB9AubrQ9P9vdskDCkgQRP//A0UoRigFAgtkGRQyCADwFQJ8uOJBMwgAtBAC6wbjQRGrqtNBHgMBBEAKMgOC/gRj+BGQgv4QC/hAMCE2EMGrBrjZOWy3Djw5VrRgwbLXLBowW5cmVs1zNGWLG4Y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5408</TotalTime>
  <Words>1467</Words>
  <Application>Microsoft Office PowerPoint</Application>
  <PresentationFormat>On-screen Show (4:3)</PresentationFormat>
  <Paragraphs>429</Paragraphs>
  <Slides>33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Dark 3410</vt:lpstr>
      <vt:lpstr>Virtual Memory 2</vt:lpstr>
      <vt:lpstr>Administrivia</vt:lpstr>
      <vt:lpstr>Goals for Today</vt:lpstr>
      <vt:lpstr>PowerPoint Presentation</vt:lpstr>
      <vt:lpstr>sbrk</vt:lpstr>
      <vt:lpstr>Context Switch</vt:lpstr>
      <vt:lpstr>Shared Memory</vt:lpstr>
      <vt:lpstr>Multiplexing</vt:lpstr>
      <vt:lpstr>Paging Assumption 1</vt:lpstr>
      <vt:lpstr>Reasons for Thrashing</vt:lpstr>
      <vt:lpstr>Thrashing</vt:lpstr>
      <vt:lpstr>Paging Assumption 2</vt:lpstr>
      <vt:lpstr>More Thrashing</vt:lpstr>
      <vt:lpstr>Preventing Thrashing</vt:lpstr>
      <vt:lpstr>PowerPoint Presentation</vt:lpstr>
      <vt:lpstr>Performance</vt:lpstr>
      <vt:lpstr>Page Table Review</vt:lpstr>
      <vt:lpstr>Page Table Example</vt:lpstr>
      <vt:lpstr>Performance</vt:lpstr>
      <vt:lpstr>PowerPoint Presentation</vt:lpstr>
      <vt:lpstr>Translation Lookaside Buffer (TLB)</vt:lpstr>
      <vt:lpstr>TLB Diagram</vt:lpstr>
      <vt:lpstr>A TLB in the Memory Hierarchy</vt:lpstr>
      <vt:lpstr>TLB Coherency</vt:lpstr>
      <vt:lpstr>Translation Lookaside Buffers (TLBs)</vt:lpstr>
      <vt:lpstr>TLB Parameters</vt:lpstr>
      <vt:lpstr>PowerPoint Presentation</vt:lpstr>
      <vt:lpstr>Virtually Addressed Caching</vt:lpstr>
      <vt:lpstr>Virtual vs. Physical Caches</vt:lpstr>
      <vt:lpstr>Indexing vs. Tagging</vt:lpstr>
      <vt:lpstr>Typical Cache Setup</vt:lpstr>
      <vt:lpstr>Caches/TLBs/VM</vt:lpstr>
      <vt:lpstr>Summary of Cache Design Parameters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Hakim Weatherspoon</dc:creator>
  <cp:lastModifiedBy>Hakim Weatherspoon</cp:lastModifiedBy>
  <cp:revision>373</cp:revision>
  <cp:lastPrinted>2012-04-10T10:45:35Z</cp:lastPrinted>
  <dcterms:created xsi:type="dcterms:W3CDTF">2006-08-16T00:00:00Z</dcterms:created>
  <dcterms:modified xsi:type="dcterms:W3CDTF">2012-04-11T14:54:49Z</dcterms:modified>
</cp:coreProperties>
</file>