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heme/theme2.xml" ContentType="application/vnd.openxmlformats-officedocument.them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notesSlides/notesSlide1.xml" ContentType="application/vnd.openxmlformats-officedocument.presentationml.notesSlide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notesSlides/notesSlide2.xml" ContentType="application/vnd.openxmlformats-officedocument.presentationml.notesSlide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notesSlides/notesSlide3.xml" ContentType="application/vnd.openxmlformats-officedocument.presentationml.notesSlide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notesSlides/notesSlide4.xml" ContentType="application/vnd.openxmlformats-officedocument.presentationml.notesSlide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notesSlides/notesSlide5.xml" ContentType="application/vnd.openxmlformats-officedocument.presentationml.notesSlide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notesSlides/notesSlide6.xml" ContentType="application/vnd.openxmlformats-officedocument.presentationml.notesSlide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notesSlides/notesSlide7.xml" ContentType="application/vnd.openxmlformats-officedocument.presentationml.notesSlide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notesSlides/notesSlide8.xml" ContentType="application/vnd.openxmlformats-officedocument.presentationml.notesSlide+xml"/>
  <Override PartName="/ppt/tags/tag179.xml" ContentType="application/vnd.openxmlformats-officedocument.presentationml.tags+xml"/>
  <Override PartName="/ppt/notesSlides/notesSlide9.xml" ContentType="application/vnd.openxmlformats-officedocument.presentationml.notesSlide+xml"/>
  <Override PartName="/ppt/tags/tag180.xml" ContentType="application/vnd.openxmlformats-officedocument.presentationml.tags+xml"/>
  <Override PartName="/ppt/notesSlides/notesSlide10.xml" ContentType="application/vnd.openxmlformats-officedocument.presentationml.notesSlide+xml"/>
  <Override PartName="/ppt/tags/tag181.xml" ContentType="application/vnd.openxmlformats-officedocument.presentationml.tags+xml"/>
  <Override PartName="/ppt/notesSlides/notesSlide11.xml" ContentType="application/vnd.openxmlformats-officedocument.presentationml.notesSlide+xml"/>
  <Override PartName="/ppt/tags/tag182.xml" ContentType="application/vnd.openxmlformats-officedocument.presentationml.tags+xml"/>
  <Override PartName="/ppt/notesSlides/notesSlide12.xml" ContentType="application/vnd.openxmlformats-officedocument.presentationml.notesSlide+xml"/>
  <Override PartName="/ppt/tags/tag183.xml" ContentType="application/vnd.openxmlformats-officedocument.presentationml.tags+xml"/>
  <Override PartName="/ppt/notesSlides/notesSlide13.xml" ContentType="application/vnd.openxmlformats-officedocument.presentationml.notesSlide+xml"/>
  <Override PartName="/ppt/tags/tag184.xml" ContentType="application/vnd.openxmlformats-officedocument.presentationml.tags+xml"/>
  <Override PartName="/ppt/notesSlides/notesSlide14.xml" ContentType="application/vnd.openxmlformats-officedocument.presentationml.notesSlide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notesSlides/notesSlide15.xml" ContentType="application/vnd.openxmlformats-officedocument.presentationml.notesSlide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notesSlides/notesSlide16.xml" ContentType="application/vnd.openxmlformats-officedocument.presentationml.notesSlide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notesSlides/notesSlide17.xml" ContentType="application/vnd.openxmlformats-officedocument.presentationml.notesSlide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notesSlides/notesSlide18.xml" ContentType="application/vnd.openxmlformats-officedocument.presentationml.notesSlide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notesSlides/notesSlide19.xml" ContentType="application/vnd.openxmlformats-officedocument.presentationml.notesSlide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notesSlides/notesSlide20.xml" ContentType="application/vnd.openxmlformats-officedocument.presentationml.notesSlide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notesSlides/notesSlide21.xml" ContentType="application/vnd.openxmlformats-officedocument.presentationml.notesSlide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notesSlides/notesSlide22.xml" ContentType="application/vnd.openxmlformats-officedocument.presentationml.notesSlide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397" r:id="rId2"/>
    <p:sldId id="426" r:id="rId3"/>
    <p:sldId id="420" r:id="rId4"/>
    <p:sldId id="421" r:id="rId5"/>
    <p:sldId id="400" r:id="rId6"/>
    <p:sldId id="401" r:id="rId7"/>
    <p:sldId id="402" r:id="rId8"/>
    <p:sldId id="403" r:id="rId9"/>
    <p:sldId id="404" r:id="rId10"/>
    <p:sldId id="405" r:id="rId11"/>
    <p:sldId id="406" r:id="rId12"/>
    <p:sldId id="414" r:id="rId13"/>
    <p:sldId id="415" r:id="rId14"/>
    <p:sldId id="416" r:id="rId15"/>
    <p:sldId id="417" r:id="rId16"/>
    <p:sldId id="418" r:id="rId17"/>
    <p:sldId id="419" r:id="rId18"/>
    <p:sldId id="427" r:id="rId19"/>
    <p:sldId id="423" r:id="rId20"/>
    <p:sldId id="422" r:id="rId21"/>
    <p:sldId id="424" r:id="rId22"/>
    <p:sldId id="408" r:id="rId23"/>
    <p:sldId id="409" r:id="rId24"/>
    <p:sldId id="425" r:id="rId25"/>
    <p:sldId id="410" r:id="rId26"/>
    <p:sldId id="411" r:id="rId27"/>
    <p:sldId id="412" r:id="rId28"/>
    <p:sldId id="366" r:id="rId29"/>
    <p:sldId id="413" r:id="rId30"/>
  </p:sldIdLst>
  <p:sldSz cx="9144000" cy="6858000" type="screen4x3"/>
  <p:notesSz cx="6858000" cy="9144000"/>
  <p:custDataLst>
    <p:tags r:id="rId3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/>
  <p:clrMru>
    <a:srgbClr val="FF9900"/>
    <a:srgbClr val="003300"/>
    <a:srgbClr val="000099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025" autoAdjust="0"/>
  </p:normalViewPr>
  <p:slideViewPr>
    <p:cSldViewPr>
      <p:cViewPr varScale="1">
        <p:scale>
          <a:sx n="53" d="100"/>
          <a:sy n="53" d="100"/>
        </p:scale>
        <p:origin x="-4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7" d="100"/>
        <a:sy n="8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986B46-D496-4E93-B7E3-D814E31E2BB1}" type="datetimeFigureOut">
              <a:rPr lang="en-US" smtClean="0"/>
              <a:pPr/>
              <a:t>3/29/2012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67762F-F553-4D61-B576-BE80FD6C5B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401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0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00" y="4343704"/>
            <a:ext cx="5485805" cy="4113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14" tIns="45707" rIns="91414" bIns="45707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9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491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80" tIns="43240" rIns="86480" bIns="4324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532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80" tIns="43240" rIns="86480" bIns="4324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532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80" tIns="43240" rIns="86480" bIns="4324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430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88" tIns="43244" rIns="86488" bIns="43244"/>
          <a:lstStyle/>
          <a:p>
            <a:r>
              <a:rPr lang="en-US" dirty="0"/>
              <a:t>0001 M: 1, H: 0</a:t>
            </a:r>
          </a:p>
          <a:p>
            <a:r>
              <a:rPr lang="en-US" dirty="0"/>
              <a:t>0101 M: 2, H: 0</a:t>
            </a:r>
          </a:p>
          <a:p>
            <a:r>
              <a:rPr lang="en-US" dirty="0"/>
              <a:t>0001 M: 2, H: 3   01/45/00/00</a:t>
            </a:r>
          </a:p>
          <a:p>
            <a:r>
              <a:rPr lang="en-US" dirty="0"/>
              <a:t>1100 M: 3, H: 3   12,13/01/00/00</a:t>
            </a:r>
          </a:p>
          <a:p>
            <a:r>
              <a:rPr lang="en-US" dirty="0"/>
              <a:t>1000 M:4, H:3    12,13/4,5/00/00</a:t>
            </a:r>
          </a:p>
          <a:p>
            <a:r>
              <a:rPr lang="en-US" dirty="0"/>
              <a:t>0100 M:5, H:3    8,9/45/00/00</a:t>
            </a:r>
          </a:p>
          <a:p>
            <a:r>
              <a:rPr lang="en-US" dirty="0"/>
              <a:t>0000 M:5, H:4    01/45/00/00</a:t>
            </a:r>
          </a:p>
          <a:p>
            <a:r>
              <a:rPr lang="en-US" dirty="0"/>
              <a:t>1100 M: 3, H: 3   12,13/01/00/00</a:t>
            </a:r>
          </a:p>
          <a:p>
            <a:r>
              <a:rPr lang="en-US" dirty="0"/>
              <a:t>1000 M:4, H:3    8,9/12,13/00/00</a:t>
            </a:r>
          </a:p>
          <a:p>
            <a:endParaRPr lang="en-US" dirty="0"/>
          </a:p>
          <a:p>
            <a:r>
              <a:rPr lang="en-US" dirty="0"/>
              <a:t>M:7,H:4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430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88" tIns="43244" rIns="86488" bIns="43244"/>
          <a:lstStyle/>
          <a:p>
            <a:r>
              <a:rPr lang="en-US" dirty="0"/>
              <a:t>0001 M: 1, H: 0</a:t>
            </a:r>
          </a:p>
          <a:p>
            <a:r>
              <a:rPr lang="en-US" dirty="0"/>
              <a:t>0101 M: 2, H: 0</a:t>
            </a:r>
          </a:p>
          <a:p>
            <a:r>
              <a:rPr lang="en-US" dirty="0"/>
              <a:t>0001 M: 2, H: 3   01/45/00/00</a:t>
            </a:r>
          </a:p>
          <a:p>
            <a:r>
              <a:rPr lang="en-US" dirty="0"/>
              <a:t>1100 M: 3, H: 3   12,13/01/00/00</a:t>
            </a:r>
          </a:p>
          <a:p>
            <a:r>
              <a:rPr lang="en-US" dirty="0"/>
              <a:t>1000 M:4, H:3    12,13/4,5/00/00</a:t>
            </a:r>
          </a:p>
          <a:p>
            <a:r>
              <a:rPr lang="en-US" dirty="0"/>
              <a:t>0100 M:5, H:3    8,9/45/00/00</a:t>
            </a:r>
          </a:p>
          <a:p>
            <a:r>
              <a:rPr lang="en-US" dirty="0"/>
              <a:t>0000 M:5, H:4    01/45/00/00</a:t>
            </a:r>
          </a:p>
          <a:p>
            <a:r>
              <a:rPr lang="en-US" dirty="0"/>
              <a:t>1100 M: 3, H: 3   12,13/01/00/00</a:t>
            </a:r>
          </a:p>
          <a:p>
            <a:r>
              <a:rPr lang="en-US" dirty="0"/>
              <a:t>1000 M:4, H:3    8,9/12,13/00/00</a:t>
            </a:r>
          </a:p>
          <a:p>
            <a:endParaRPr lang="en-US" dirty="0"/>
          </a:p>
          <a:p>
            <a:r>
              <a:rPr lang="en-US" dirty="0"/>
              <a:t>M:7,H:4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9825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12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5" y="4343713"/>
            <a:ext cx="5023703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397" tIns="45198" rIns="90397" bIns="45198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9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79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6480" tIns="43240" rIns="86480" bIns="43240"/>
          <a:lstStyle/>
          <a:p>
            <a:r>
              <a:rPr lang="en-US" dirty="0" smtClean="0"/>
              <a:t>(2**m</a:t>
            </a:r>
            <a:r>
              <a:rPr lang="en-US" baseline="0" dirty="0" smtClean="0"/>
              <a:t> bytes per line) (2**n lines) = 2**(</a:t>
            </a:r>
            <a:r>
              <a:rPr lang="en-US" baseline="0" dirty="0" err="1" smtClean="0"/>
              <a:t>n+m</a:t>
            </a:r>
            <a:r>
              <a:rPr lang="en-US" baseline="0" dirty="0" smtClean="0"/>
              <a:t>) bytes of data</a:t>
            </a:r>
          </a:p>
          <a:p>
            <a:r>
              <a:rPr lang="en-US" baseline="0" dirty="0" smtClean="0"/>
              <a:t>(1+(32-n-m) bits of overhead per line) (2**n lines)</a:t>
            </a:r>
          </a:p>
          <a:p>
            <a:r>
              <a:rPr lang="en-US" baseline="0" dirty="0" smtClean="0"/>
              <a:t>Some numbers: 32Kb cache, 64byte line size </a:t>
            </a:r>
            <a:r>
              <a:rPr lang="en-US" baseline="0" dirty="0" smtClean="0">
                <a:sym typeface="Wingdings" pitchFamily="2" charset="2"/>
              </a:rPr>
              <a:t> 512 lines, 6bit offset, 9bit index, 17 bit tag  18*512 = 16*512+1024 = 1024bytes + 128 bytes = 1152 bytes overhead</a:t>
            </a:r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9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79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6480" tIns="43240" rIns="86480" bIns="43240"/>
          <a:lstStyle/>
          <a:p>
            <a:r>
              <a:rPr lang="en-US" dirty="0" smtClean="0"/>
              <a:t>(2**m</a:t>
            </a:r>
            <a:r>
              <a:rPr lang="en-US" baseline="0" dirty="0" smtClean="0"/>
              <a:t> bytes per line) (2**n lines) = 2**(</a:t>
            </a:r>
            <a:r>
              <a:rPr lang="en-US" baseline="0" dirty="0" err="1" smtClean="0"/>
              <a:t>n+m</a:t>
            </a:r>
            <a:r>
              <a:rPr lang="en-US" baseline="0" dirty="0" smtClean="0"/>
              <a:t>) bytes of data</a:t>
            </a:r>
          </a:p>
          <a:p>
            <a:r>
              <a:rPr lang="en-US" baseline="0" dirty="0" smtClean="0"/>
              <a:t>(1+(32-n-m) bits of overhead per line) (2**n lines)</a:t>
            </a:r>
          </a:p>
          <a:p>
            <a:r>
              <a:rPr lang="en-US" baseline="0" dirty="0" smtClean="0"/>
              <a:t>Some numbers: 32Kb cache, 64byte line size </a:t>
            </a:r>
            <a:r>
              <a:rPr lang="en-US" baseline="0" dirty="0" smtClean="0">
                <a:sym typeface="Wingdings" pitchFamily="2" charset="2"/>
              </a:rPr>
              <a:t> 512 lines, 6bit offset, 9bit index, 17 bit tag  18*512 = 16*512+1024 = 1024bytes + 128 bytes = 1152 bytes overhead</a:t>
            </a:r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9825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12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5" y="4343713"/>
            <a:ext cx="5023703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397" tIns="45198" rIns="90397" bIns="45198"/>
          <a:lstStyle/>
          <a:p>
            <a:r>
              <a:rPr lang="en-US" dirty="0" smtClean="0"/>
              <a:t>“way” = line</a:t>
            </a:r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9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79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6480" tIns="43240" rIns="86480" bIns="43240"/>
          <a:lstStyle/>
          <a:p>
            <a:r>
              <a:rPr lang="en-US" dirty="0" smtClean="0"/>
              <a:t>(2**m</a:t>
            </a:r>
            <a:r>
              <a:rPr lang="en-US" baseline="0" dirty="0" smtClean="0"/>
              <a:t> bytes per line) (2**n lines) = 2**(</a:t>
            </a:r>
            <a:r>
              <a:rPr lang="en-US" baseline="0" dirty="0" err="1" smtClean="0"/>
              <a:t>n+m</a:t>
            </a:r>
            <a:r>
              <a:rPr lang="en-US" baseline="0" dirty="0" smtClean="0"/>
              <a:t>) bytes of data</a:t>
            </a:r>
          </a:p>
          <a:p>
            <a:r>
              <a:rPr lang="en-US" baseline="0" dirty="0" smtClean="0"/>
              <a:t>(1+(32-m) bits of overhead per line) (2**n lines)</a:t>
            </a:r>
          </a:p>
          <a:p>
            <a:r>
              <a:rPr lang="en-US" baseline="0" dirty="0" smtClean="0"/>
              <a:t>Some numbers: 32Kb cache, 64byte line size </a:t>
            </a:r>
            <a:r>
              <a:rPr lang="en-US" baseline="0" dirty="0" smtClean="0">
                <a:sym typeface="Wingdings" pitchFamily="2" charset="2"/>
              </a:rPr>
              <a:t> 512 lines, 6bit offset, 26 bit tag  27*512 = 24*512+1536 = 1536bytes + 192 bytes = 1728bytes overhead</a:t>
            </a:r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Hit rate 90%</a:t>
            </a:r>
          </a:p>
          <a:p>
            <a:r>
              <a:rPr lang="en-US" dirty="0" smtClean="0"/>
              <a:t>.90</a:t>
            </a:r>
            <a:r>
              <a:rPr lang="en-US" baseline="0" dirty="0" smtClean="0"/>
              <a:t> *5 + .10*(2+50+16*3) = 4.5 + 10.0 = 14.5 cycles on average</a:t>
            </a:r>
          </a:p>
          <a:p>
            <a:r>
              <a:rPr lang="en-US" baseline="0" dirty="0" smtClean="0"/>
              <a:t>Hit rate 95 % </a:t>
            </a:r>
            <a:r>
              <a:rPr lang="en-US" baseline="0" dirty="0" smtClean="0">
                <a:sym typeface="Wingdings" pitchFamily="2" charset="2"/>
              </a:rPr>
              <a:t> 9.5 cycles on average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9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79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6480" tIns="43240" rIns="86480" bIns="43240"/>
          <a:lstStyle/>
          <a:p>
            <a:r>
              <a:rPr lang="en-US" dirty="0" smtClean="0"/>
              <a:t>(2**m</a:t>
            </a:r>
            <a:r>
              <a:rPr lang="en-US" baseline="0" dirty="0" smtClean="0"/>
              <a:t> bytes per line) (2**n lines) = 2**(</a:t>
            </a:r>
            <a:r>
              <a:rPr lang="en-US" baseline="0" dirty="0" err="1" smtClean="0"/>
              <a:t>n+m</a:t>
            </a:r>
            <a:r>
              <a:rPr lang="en-US" baseline="0" dirty="0" smtClean="0"/>
              <a:t>) bytes of data</a:t>
            </a:r>
          </a:p>
          <a:p>
            <a:r>
              <a:rPr lang="en-US" baseline="0" dirty="0" smtClean="0"/>
              <a:t>(1+(32-m) bits of overhead per line) (2**n lines)</a:t>
            </a:r>
          </a:p>
          <a:p>
            <a:r>
              <a:rPr lang="en-US" baseline="0" dirty="0" smtClean="0"/>
              <a:t>Some numbers: 32Kb cache, 64byte line size </a:t>
            </a:r>
            <a:r>
              <a:rPr lang="en-US" baseline="0" dirty="0" smtClean="0">
                <a:sym typeface="Wingdings" pitchFamily="2" charset="2"/>
              </a:rPr>
              <a:t> 512 lines, 6bit offset, 26 bit tag  27*512 = 24*512+1536 = 1536bytes + 192 bytes = 1728bytes overhead</a:t>
            </a:r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</a:t>
            </a:r>
            <a:r>
              <a:rPr lang="en-US" baseline="0" dirty="0" smtClean="0"/>
              <a:t> temporal locality, but lots of </a:t>
            </a:r>
            <a:r>
              <a:rPr lang="en-US" baseline="0" dirty="0" err="1" smtClean="0"/>
              <a:t>spacial</a:t>
            </a:r>
            <a:r>
              <a:rPr lang="en-US" baseline="0" dirty="0" smtClean="0"/>
              <a:t> locality </a:t>
            </a:r>
            <a:r>
              <a:rPr lang="en-US" baseline="0" dirty="0" smtClean="0">
                <a:sym typeface="Wingdings" pitchFamily="2" charset="2"/>
              </a:rPr>
              <a:t> larger blocks would help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8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9825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18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5" y="4343713"/>
            <a:ext cx="5023703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397" tIns="45198" rIns="90397" bIns="45198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chemeClr val="accent1"/>
                </a:solidFill>
              </a:rPr>
              <a:t>conflict can’t happen with fully associative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chemeClr val="accent1"/>
                </a:solidFill>
              </a:rPr>
              <a:t>block size influences</a:t>
            </a:r>
            <a:r>
              <a:rPr lang="en-US" baseline="0" dirty="0" smtClean="0">
                <a:solidFill>
                  <a:schemeClr val="accent1"/>
                </a:solidFill>
              </a:rPr>
              <a:t> cold misses</a:t>
            </a:r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8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9825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18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5" y="4343713"/>
            <a:ext cx="5023703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397" tIns="45198" rIns="90397" bIns="45198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chemeClr val="accent1"/>
                </a:solidFill>
              </a:rPr>
              <a:t>Q: What causes a cache miss?</a:t>
            </a:r>
          </a:p>
          <a:p>
            <a:r>
              <a:rPr lang="en-US" dirty="0" smtClean="0"/>
              <a:t>conflict: collisions, competition</a:t>
            </a:r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fix program, </a:t>
            </a:r>
            <a:r>
              <a:rPr lang="en-US" dirty="0" err="1" smtClean="0"/>
              <a:t>prefetching</a:t>
            </a:r>
            <a:r>
              <a:rPr lang="en-US" dirty="0" smtClean="0"/>
              <a:t> =</a:t>
            </a:r>
            <a:r>
              <a:rPr lang="en-US" baseline="0" dirty="0" smtClean="0"/>
              <a:t> special instructions, prediction in CPU, prediction in cache controller, 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program is this? </a:t>
            </a:r>
            <a:r>
              <a:rPr lang="en-US" dirty="0" err="1" smtClean="0"/>
              <a:t>Memcpy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8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9825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18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5" y="4343713"/>
            <a:ext cx="5023703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397" tIns="45198" rIns="90397" bIns="45198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chemeClr val="accent1"/>
                </a:solidFill>
              </a:rPr>
              <a:t>Q: What causes a cache miss?</a:t>
            </a:r>
          </a:p>
          <a:p>
            <a:r>
              <a:rPr lang="en-US" dirty="0" smtClean="0"/>
              <a:t>conflict: collisions, competition</a:t>
            </a:r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7762F-F553-4D61-B576-BE80FD6C5BC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9825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0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815" y="4343713"/>
            <a:ext cx="5023703" cy="410917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397" tIns="45198" rIns="90397" bIns="4519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9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491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80" tIns="43240" rIns="86480" bIns="43240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3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ctr">
              <a:defRPr sz="4400" baseline="0">
                <a:solidFill>
                  <a:schemeClr val="accent1"/>
                </a:solidFill>
              </a:defRPr>
            </a:lvl1pPr>
          </a:lstStyle>
          <a:p>
            <a:r>
              <a:rPr lang="en-US" dirty="0" err="1" smtClean="0"/>
              <a:t>Lec</a:t>
            </a:r>
            <a:r>
              <a:rPr lang="en-US" dirty="0" smtClean="0"/>
              <a:t> 0: Topic</a:t>
            </a:r>
            <a:endParaRPr lang="en-US" dirty="0"/>
          </a:p>
        </p:txBody>
      </p:sp>
      <p:sp>
        <p:nvSpPr>
          <p:cNvPr id="11" name="Rectangle 10"/>
          <p:cNvSpPr/>
          <p:nvPr>
            <p:custDataLst>
              <p:tags r:id="rId1"/>
            </p:custDataLst>
          </p:nvPr>
        </p:nvSpPr>
        <p:spPr>
          <a:xfrm>
            <a:off x="1371600" y="3884474"/>
            <a:ext cx="6400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b="1" dirty="0" smtClean="0">
                <a:solidFill>
                  <a:srgbClr val="898989"/>
                </a:solidFill>
              </a:rPr>
              <a:t>Hakim</a:t>
            </a:r>
            <a:r>
              <a:rPr lang="en-US" sz="2700" b="1" baseline="0" dirty="0" smtClean="0">
                <a:solidFill>
                  <a:srgbClr val="898989"/>
                </a:solidFill>
              </a:rPr>
              <a:t> Weatherspoon</a:t>
            </a:r>
            <a:endParaRPr lang="en-US" sz="2700" b="1" dirty="0" smtClean="0">
              <a:solidFill>
                <a:srgbClr val="898989"/>
              </a:solidFill>
            </a:endParaRPr>
          </a:p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b="1" dirty="0" smtClean="0">
                <a:solidFill>
                  <a:srgbClr val="898989"/>
                </a:solidFill>
              </a:rPr>
              <a:t>CS 3410, Spring 2011</a:t>
            </a:r>
          </a:p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dirty="0" smtClean="0">
                <a:solidFill>
                  <a:srgbClr val="898989"/>
                </a:solidFill>
              </a:rPr>
              <a:t>Computer Science</a:t>
            </a:r>
          </a:p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dirty="0" smtClean="0">
                <a:solidFill>
                  <a:srgbClr val="898989"/>
                </a:solidFill>
              </a:rPr>
              <a:t>Cornell University</a:t>
            </a:r>
            <a:endParaRPr lang="en-US" sz="2700" dirty="0">
              <a:solidFill>
                <a:srgbClr val="898989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3/29/2012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  <p:custDataLst>
              <p:tags r:id="rId3"/>
            </p:custDataLst>
          </p:nvPr>
        </p:nvSpPr>
        <p:spPr>
          <a:xfrm>
            <a:off x="228600" y="6096000"/>
            <a:ext cx="3886200" cy="381000"/>
          </a:xfrm>
        </p:spPr>
        <p:txBody>
          <a:bodyPr>
            <a:normAutofit/>
          </a:bodyPr>
          <a:lstStyle>
            <a:lvl1pPr algn="r">
              <a:defRPr lang="en-US" sz="1800" dirty="0">
                <a:solidFill>
                  <a:srgbClr val="FFFF66"/>
                </a:solidFill>
              </a:defRPr>
            </a:lvl1pPr>
          </a:lstStyle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dirty="0" smtClean="0">
                <a:solidFill>
                  <a:srgbClr val="FFFF66"/>
                </a:solidFill>
                <a:latin typeface="+mn-lt"/>
              </a:rPr>
              <a:t>See: P&amp;H Appendix C.0, C.1,</a:t>
            </a:r>
            <a:r>
              <a:rPr lang="en-US" baseline="0" dirty="0" smtClean="0">
                <a:solidFill>
                  <a:srgbClr val="FFFF66"/>
                </a:solidFill>
                <a:latin typeface="+mn-lt"/>
              </a:rPr>
              <a:t> C.2</a:t>
            </a:r>
            <a:endParaRPr lang="en-US" dirty="0">
              <a:solidFill>
                <a:srgbClr val="FFFF66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baseline="0"/>
            </a:lvl1pPr>
          </a:lstStyle>
          <a:p>
            <a:pPr lvl="0"/>
            <a:r>
              <a:rPr lang="en-US" noProof="0" dirty="0" smtClean="0"/>
              <a:t>Spring 2011</a:t>
            </a:r>
          </a:p>
          <a:p>
            <a:pPr lvl="0"/>
            <a:r>
              <a:rPr lang="en-US" noProof="0" dirty="0" smtClean="0"/>
              <a:t>Computer Science</a:t>
            </a:r>
          </a:p>
          <a:p>
            <a:pPr lvl="0"/>
            <a:r>
              <a:rPr lang="en-US" noProof="0" dirty="0" smtClean="0"/>
              <a:t>Cornell University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3810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dirty="0" smtClean="0">
                <a:solidFill>
                  <a:srgbClr val="FFFFFF"/>
                </a:solidFill>
                <a:latin typeface="Calibri"/>
              </a:rPr>
              <a:t>Copyright Hakim Weatherspoon</a:t>
            </a:r>
            <a:endParaRPr lang="en-US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CEF1BFF-0630-044F-A176-B68CCF226FFC}" type="slidenum">
              <a:rPr lang="en-US">
                <a:solidFill>
                  <a:srgbClr val="FFFFFF"/>
                </a:solidFill>
                <a:latin typeface="Calibri"/>
              </a:rPr>
              <a:pPr/>
              <a:t>‹#›</a:t>
            </a:fld>
            <a:endParaRPr lang="en-US">
              <a:solidFill>
                <a:srgbClr val="FFFF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265291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304800"/>
            <a:ext cx="4267200" cy="617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04800"/>
            <a:ext cx="4267200" cy="617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304800"/>
            <a:ext cx="427196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914400"/>
            <a:ext cx="4268788" cy="5562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304800"/>
            <a:ext cx="4343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914400"/>
            <a:ext cx="4346575" cy="5562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3050"/>
            <a:ext cx="32369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340350" cy="62039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435100"/>
            <a:ext cx="3236913" cy="5041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685800"/>
            <a:ext cx="8686800" cy="579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008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381000" y="457200"/>
            <a:ext cx="8394700" cy="25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Helvetica"/>
          <a:ea typeface="+mj-ea"/>
          <a:cs typeface="Helvetica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SzPct val="80000"/>
        <a:buFontTx/>
        <a:buNone/>
        <a:defRPr sz="32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1pPr>
      <a:lvl2pPr marL="458788" indent="-28575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8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2pPr>
      <a:lvl3pPr marL="917575" indent="-228600" algn="l" defTabSz="914400" rtl="0" eaLnBrk="1" latinLnBrk="0" hangingPunct="1">
        <a:spcBef>
          <a:spcPct val="20000"/>
        </a:spcBef>
        <a:buClr>
          <a:schemeClr val="accent1"/>
        </a:buClr>
        <a:buFont typeface="Calibri" pitchFamily="34" charset="0"/>
        <a:buChar char="–"/>
        <a:defRPr sz="24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3pPr>
      <a:lvl4pPr marL="1374775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4pPr>
      <a:lvl5pPr marL="1831975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»"/>
        <a:defRPr sz="20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5" Type="http://schemas.openxmlformats.org/officeDocument/2006/relationships/image" Target="../media/image2.emf"/><Relationship Id="rId4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6.xml"/><Relationship Id="rId1" Type="http://schemas.openxmlformats.org/officeDocument/2006/relationships/tags" Target="../tags/tag175.xml"/><Relationship Id="rId4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8.xml"/><Relationship Id="rId1" Type="http://schemas.openxmlformats.org/officeDocument/2006/relationships/tags" Target="../tags/tag177.xml"/><Relationship Id="rId4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3" Type="http://schemas.openxmlformats.org/officeDocument/2006/relationships/tags" Target="../tags/tag197.xml"/><Relationship Id="rId18" Type="http://schemas.openxmlformats.org/officeDocument/2006/relationships/tags" Target="../tags/tag202.xml"/><Relationship Id="rId26" Type="http://schemas.openxmlformats.org/officeDocument/2006/relationships/tags" Target="../tags/tag210.xml"/><Relationship Id="rId39" Type="http://schemas.openxmlformats.org/officeDocument/2006/relationships/tags" Target="../tags/tag223.xml"/><Relationship Id="rId21" Type="http://schemas.openxmlformats.org/officeDocument/2006/relationships/tags" Target="../tags/tag205.xml"/><Relationship Id="rId34" Type="http://schemas.openxmlformats.org/officeDocument/2006/relationships/tags" Target="../tags/tag218.xml"/><Relationship Id="rId42" Type="http://schemas.openxmlformats.org/officeDocument/2006/relationships/tags" Target="../tags/tag226.xml"/><Relationship Id="rId47" Type="http://schemas.openxmlformats.org/officeDocument/2006/relationships/tags" Target="../tags/tag231.xml"/><Relationship Id="rId50" Type="http://schemas.openxmlformats.org/officeDocument/2006/relationships/tags" Target="../tags/tag234.xml"/><Relationship Id="rId55" Type="http://schemas.openxmlformats.org/officeDocument/2006/relationships/tags" Target="../tags/tag239.xml"/><Relationship Id="rId7" Type="http://schemas.openxmlformats.org/officeDocument/2006/relationships/tags" Target="../tags/tag191.xml"/><Relationship Id="rId12" Type="http://schemas.openxmlformats.org/officeDocument/2006/relationships/tags" Target="../tags/tag196.xml"/><Relationship Id="rId17" Type="http://schemas.openxmlformats.org/officeDocument/2006/relationships/tags" Target="../tags/tag201.xml"/><Relationship Id="rId25" Type="http://schemas.openxmlformats.org/officeDocument/2006/relationships/tags" Target="../tags/tag209.xml"/><Relationship Id="rId33" Type="http://schemas.openxmlformats.org/officeDocument/2006/relationships/tags" Target="../tags/tag217.xml"/><Relationship Id="rId38" Type="http://schemas.openxmlformats.org/officeDocument/2006/relationships/tags" Target="../tags/tag222.xml"/><Relationship Id="rId46" Type="http://schemas.openxmlformats.org/officeDocument/2006/relationships/tags" Target="../tags/tag230.xml"/><Relationship Id="rId2" Type="http://schemas.openxmlformats.org/officeDocument/2006/relationships/tags" Target="../tags/tag186.xml"/><Relationship Id="rId16" Type="http://schemas.openxmlformats.org/officeDocument/2006/relationships/tags" Target="../tags/tag200.xml"/><Relationship Id="rId20" Type="http://schemas.openxmlformats.org/officeDocument/2006/relationships/tags" Target="../tags/tag204.xml"/><Relationship Id="rId29" Type="http://schemas.openxmlformats.org/officeDocument/2006/relationships/tags" Target="../tags/tag213.xml"/><Relationship Id="rId41" Type="http://schemas.openxmlformats.org/officeDocument/2006/relationships/tags" Target="../tags/tag225.xml"/><Relationship Id="rId54" Type="http://schemas.openxmlformats.org/officeDocument/2006/relationships/tags" Target="../tags/tag238.xml"/><Relationship Id="rId1" Type="http://schemas.openxmlformats.org/officeDocument/2006/relationships/tags" Target="../tags/tag185.xml"/><Relationship Id="rId6" Type="http://schemas.openxmlformats.org/officeDocument/2006/relationships/tags" Target="../tags/tag190.xml"/><Relationship Id="rId11" Type="http://schemas.openxmlformats.org/officeDocument/2006/relationships/tags" Target="../tags/tag195.xml"/><Relationship Id="rId24" Type="http://schemas.openxmlformats.org/officeDocument/2006/relationships/tags" Target="../tags/tag208.xml"/><Relationship Id="rId32" Type="http://schemas.openxmlformats.org/officeDocument/2006/relationships/tags" Target="../tags/tag216.xml"/><Relationship Id="rId37" Type="http://schemas.openxmlformats.org/officeDocument/2006/relationships/tags" Target="../tags/tag221.xml"/><Relationship Id="rId40" Type="http://schemas.openxmlformats.org/officeDocument/2006/relationships/tags" Target="../tags/tag224.xml"/><Relationship Id="rId45" Type="http://schemas.openxmlformats.org/officeDocument/2006/relationships/tags" Target="../tags/tag229.xml"/><Relationship Id="rId53" Type="http://schemas.openxmlformats.org/officeDocument/2006/relationships/tags" Target="../tags/tag237.xml"/><Relationship Id="rId58" Type="http://schemas.openxmlformats.org/officeDocument/2006/relationships/notesSlide" Target="../notesSlides/notesSlide15.xml"/><Relationship Id="rId5" Type="http://schemas.openxmlformats.org/officeDocument/2006/relationships/tags" Target="../tags/tag189.xml"/><Relationship Id="rId15" Type="http://schemas.openxmlformats.org/officeDocument/2006/relationships/tags" Target="../tags/tag199.xml"/><Relationship Id="rId23" Type="http://schemas.openxmlformats.org/officeDocument/2006/relationships/tags" Target="../tags/tag207.xml"/><Relationship Id="rId28" Type="http://schemas.openxmlformats.org/officeDocument/2006/relationships/tags" Target="../tags/tag212.xml"/><Relationship Id="rId36" Type="http://schemas.openxmlformats.org/officeDocument/2006/relationships/tags" Target="../tags/tag220.xml"/><Relationship Id="rId49" Type="http://schemas.openxmlformats.org/officeDocument/2006/relationships/tags" Target="../tags/tag233.xml"/><Relationship Id="rId57" Type="http://schemas.openxmlformats.org/officeDocument/2006/relationships/slideLayout" Target="../slideLayouts/slideLayout2.xml"/><Relationship Id="rId10" Type="http://schemas.openxmlformats.org/officeDocument/2006/relationships/tags" Target="../tags/tag194.xml"/><Relationship Id="rId19" Type="http://schemas.openxmlformats.org/officeDocument/2006/relationships/tags" Target="../tags/tag203.xml"/><Relationship Id="rId31" Type="http://schemas.openxmlformats.org/officeDocument/2006/relationships/tags" Target="../tags/tag215.xml"/><Relationship Id="rId44" Type="http://schemas.openxmlformats.org/officeDocument/2006/relationships/tags" Target="../tags/tag228.xml"/><Relationship Id="rId52" Type="http://schemas.openxmlformats.org/officeDocument/2006/relationships/tags" Target="../tags/tag236.xml"/><Relationship Id="rId4" Type="http://schemas.openxmlformats.org/officeDocument/2006/relationships/tags" Target="../tags/tag188.xml"/><Relationship Id="rId9" Type="http://schemas.openxmlformats.org/officeDocument/2006/relationships/tags" Target="../tags/tag193.xml"/><Relationship Id="rId14" Type="http://schemas.openxmlformats.org/officeDocument/2006/relationships/tags" Target="../tags/tag198.xml"/><Relationship Id="rId22" Type="http://schemas.openxmlformats.org/officeDocument/2006/relationships/tags" Target="../tags/tag206.xml"/><Relationship Id="rId27" Type="http://schemas.openxmlformats.org/officeDocument/2006/relationships/tags" Target="../tags/tag211.xml"/><Relationship Id="rId30" Type="http://schemas.openxmlformats.org/officeDocument/2006/relationships/tags" Target="../tags/tag214.xml"/><Relationship Id="rId35" Type="http://schemas.openxmlformats.org/officeDocument/2006/relationships/tags" Target="../tags/tag219.xml"/><Relationship Id="rId43" Type="http://schemas.openxmlformats.org/officeDocument/2006/relationships/tags" Target="../tags/tag227.xml"/><Relationship Id="rId48" Type="http://schemas.openxmlformats.org/officeDocument/2006/relationships/tags" Target="../tags/tag232.xml"/><Relationship Id="rId56" Type="http://schemas.openxmlformats.org/officeDocument/2006/relationships/tags" Target="../tags/tag240.xml"/><Relationship Id="rId8" Type="http://schemas.openxmlformats.org/officeDocument/2006/relationships/tags" Target="../tags/tag192.xml"/><Relationship Id="rId51" Type="http://schemas.openxmlformats.org/officeDocument/2006/relationships/tags" Target="../tags/tag235.xml"/><Relationship Id="rId3" Type="http://schemas.openxmlformats.org/officeDocument/2006/relationships/tags" Target="../tags/tag187.xm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tags" Target="../tags/tag43.xml"/><Relationship Id="rId117" Type="http://schemas.openxmlformats.org/officeDocument/2006/relationships/tags" Target="../tags/tag134.xml"/><Relationship Id="rId21" Type="http://schemas.openxmlformats.org/officeDocument/2006/relationships/tags" Target="../tags/tag38.xml"/><Relationship Id="rId42" Type="http://schemas.openxmlformats.org/officeDocument/2006/relationships/tags" Target="../tags/tag59.xml"/><Relationship Id="rId47" Type="http://schemas.openxmlformats.org/officeDocument/2006/relationships/tags" Target="../tags/tag64.xml"/><Relationship Id="rId63" Type="http://schemas.openxmlformats.org/officeDocument/2006/relationships/tags" Target="../tags/tag80.xml"/><Relationship Id="rId68" Type="http://schemas.openxmlformats.org/officeDocument/2006/relationships/tags" Target="../tags/tag85.xml"/><Relationship Id="rId84" Type="http://schemas.openxmlformats.org/officeDocument/2006/relationships/tags" Target="../tags/tag101.xml"/><Relationship Id="rId89" Type="http://schemas.openxmlformats.org/officeDocument/2006/relationships/tags" Target="../tags/tag106.xml"/><Relationship Id="rId112" Type="http://schemas.openxmlformats.org/officeDocument/2006/relationships/tags" Target="../tags/tag129.xml"/><Relationship Id="rId133" Type="http://schemas.openxmlformats.org/officeDocument/2006/relationships/tags" Target="../tags/tag150.xml"/><Relationship Id="rId138" Type="http://schemas.openxmlformats.org/officeDocument/2006/relationships/tags" Target="../tags/tag155.xml"/><Relationship Id="rId16" Type="http://schemas.openxmlformats.org/officeDocument/2006/relationships/tags" Target="../tags/tag33.xml"/><Relationship Id="rId107" Type="http://schemas.openxmlformats.org/officeDocument/2006/relationships/tags" Target="../tags/tag124.xml"/><Relationship Id="rId11" Type="http://schemas.openxmlformats.org/officeDocument/2006/relationships/tags" Target="../tags/tag28.xml"/><Relationship Id="rId32" Type="http://schemas.openxmlformats.org/officeDocument/2006/relationships/tags" Target="../tags/tag49.xml"/><Relationship Id="rId37" Type="http://schemas.openxmlformats.org/officeDocument/2006/relationships/tags" Target="../tags/tag54.xml"/><Relationship Id="rId53" Type="http://schemas.openxmlformats.org/officeDocument/2006/relationships/tags" Target="../tags/tag70.xml"/><Relationship Id="rId58" Type="http://schemas.openxmlformats.org/officeDocument/2006/relationships/tags" Target="../tags/tag75.xml"/><Relationship Id="rId74" Type="http://schemas.openxmlformats.org/officeDocument/2006/relationships/tags" Target="../tags/tag91.xml"/><Relationship Id="rId79" Type="http://schemas.openxmlformats.org/officeDocument/2006/relationships/tags" Target="../tags/tag96.xml"/><Relationship Id="rId102" Type="http://schemas.openxmlformats.org/officeDocument/2006/relationships/tags" Target="../tags/tag119.xml"/><Relationship Id="rId123" Type="http://schemas.openxmlformats.org/officeDocument/2006/relationships/tags" Target="../tags/tag140.xml"/><Relationship Id="rId128" Type="http://schemas.openxmlformats.org/officeDocument/2006/relationships/tags" Target="../tags/tag145.xml"/><Relationship Id="rId144" Type="http://schemas.openxmlformats.org/officeDocument/2006/relationships/tags" Target="../tags/tag161.xml"/><Relationship Id="rId149" Type="http://schemas.openxmlformats.org/officeDocument/2006/relationships/notesSlide" Target="../notesSlides/notesSlide1.xml"/><Relationship Id="rId5" Type="http://schemas.openxmlformats.org/officeDocument/2006/relationships/tags" Target="../tags/tag22.xml"/><Relationship Id="rId90" Type="http://schemas.openxmlformats.org/officeDocument/2006/relationships/tags" Target="../tags/tag107.xml"/><Relationship Id="rId95" Type="http://schemas.openxmlformats.org/officeDocument/2006/relationships/tags" Target="../tags/tag112.xml"/><Relationship Id="rId22" Type="http://schemas.openxmlformats.org/officeDocument/2006/relationships/tags" Target="../tags/tag39.xml"/><Relationship Id="rId27" Type="http://schemas.openxmlformats.org/officeDocument/2006/relationships/tags" Target="../tags/tag44.xml"/><Relationship Id="rId43" Type="http://schemas.openxmlformats.org/officeDocument/2006/relationships/tags" Target="../tags/tag60.xml"/><Relationship Id="rId48" Type="http://schemas.openxmlformats.org/officeDocument/2006/relationships/tags" Target="../tags/tag65.xml"/><Relationship Id="rId64" Type="http://schemas.openxmlformats.org/officeDocument/2006/relationships/tags" Target="../tags/tag81.xml"/><Relationship Id="rId69" Type="http://schemas.openxmlformats.org/officeDocument/2006/relationships/tags" Target="../tags/tag86.xml"/><Relationship Id="rId113" Type="http://schemas.openxmlformats.org/officeDocument/2006/relationships/tags" Target="../tags/tag130.xml"/><Relationship Id="rId118" Type="http://schemas.openxmlformats.org/officeDocument/2006/relationships/tags" Target="../tags/tag135.xml"/><Relationship Id="rId134" Type="http://schemas.openxmlformats.org/officeDocument/2006/relationships/tags" Target="../tags/tag151.xml"/><Relationship Id="rId139" Type="http://schemas.openxmlformats.org/officeDocument/2006/relationships/tags" Target="../tags/tag156.xml"/><Relationship Id="rId80" Type="http://schemas.openxmlformats.org/officeDocument/2006/relationships/tags" Target="../tags/tag97.xml"/><Relationship Id="rId85" Type="http://schemas.openxmlformats.org/officeDocument/2006/relationships/tags" Target="../tags/tag102.xml"/><Relationship Id="rId3" Type="http://schemas.openxmlformats.org/officeDocument/2006/relationships/tags" Target="../tags/tag20.xml"/><Relationship Id="rId12" Type="http://schemas.openxmlformats.org/officeDocument/2006/relationships/tags" Target="../tags/tag29.xml"/><Relationship Id="rId17" Type="http://schemas.openxmlformats.org/officeDocument/2006/relationships/tags" Target="../tags/tag34.xml"/><Relationship Id="rId25" Type="http://schemas.openxmlformats.org/officeDocument/2006/relationships/tags" Target="../tags/tag42.xml"/><Relationship Id="rId33" Type="http://schemas.openxmlformats.org/officeDocument/2006/relationships/tags" Target="../tags/tag50.xml"/><Relationship Id="rId38" Type="http://schemas.openxmlformats.org/officeDocument/2006/relationships/tags" Target="../tags/tag55.xml"/><Relationship Id="rId46" Type="http://schemas.openxmlformats.org/officeDocument/2006/relationships/tags" Target="../tags/tag63.xml"/><Relationship Id="rId59" Type="http://schemas.openxmlformats.org/officeDocument/2006/relationships/tags" Target="../tags/tag76.xml"/><Relationship Id="rId67" Type="http://schemas.openxmlformats.org/officeDocument/2006/relationships/tags" Target="../tags/tag84.xml"/><Relationship Id="rId103" Type="http://schemas.openxmlformats.org/officeDocument/2006/relationships/tags" Target="../tags/tag120.xml"/><Relationship Id="rId108" Type="http://schemas.openxmlformats.org/officeDocument/2006/relationships/tags" Target="../tags/tag125.xml"/><Relationship Id="rId116" Type="http://schemas.openxmlformats.org/officeDocument/2006/relationships/tags" Target="../tags/tag133.xml"/><Relationship Id="rId124" Type="http://schemas.openxmlformats.org/officeDocument/2006/relationships/tags" Target="../tags/tag141.xml"/><Relationship Id="rId129" Type="http://schemas.openxmlformats.org/officeDocument/2006/relationships/tags" Target="../tags/tag146.xml"/><Relationship Id="rId137" Type="http://schemas.openxmlformats.org/officeDocument/2006/relationships/tags" Target="../tags/tag154.xml"/><Relationship Id="rId20" Type="http://schemas.openxmlformats.org/officeDocument/2006/relationships/tags" Target="../tags/tag37.xml"/><Relationship Id="rId41" Type="http://schemas.openxmlformats.org/officeDocument/2006/relationships/tags" Target="../tags/tag58.xml"/><Relationship Id="rId54" Type="http://schemas.openxmlformats.org/officeDocument/2006/relationships/tags" Target="../tags/tag71.xml"/><Relationship Id="rId62" Type="http://schemas.openxmlformats.org/officeDocument/2006/relationships/tags" Target="../tags/tag79.xml"/><Relationship Id="rId70" Type="http://schemas.openxmlformats.org/officeDocument/2006/relationships/tags" Target="../tags/tag87.xml"/><Relationship Id="rId75" Type="http://schemas.openxmlformats.org/officeDocument/2006/relationships/tags" Target="../tags/tag92.xml"/><Relationship Id="rId83" Type="http://schemas.openxmlformats.org/officeDocument/2006/relationships/tags" Target="../tags/tag100.xml"/><Relationship Id="rId88" Type="http://schemas.openxmlformats.org/officeDocument/2006/relationships/tags" Target="../tags/tag105.xml"/><Relationship Id="rId91" Type="http://schemas.openxmlformats.org/officeDocument/2006/relationships/tags" Target="../tags/tag108.xml"/><Relationship Id="rId96" Type="http://schemas.openxmlformats.org/officeDocument/2006/relationships/tags" Target="../tags/tag113.xml"/><Relationship Id="rId111" Type="http://schemas.openxmlformats.org/officeDocument/2006/relationships/tags" Target="../tags/tag128.xml"/><Relationship Id="rId132" Type="http://schemas.openxmlformats.org/officeDocument/2006/relationships/tags" Target="../tags/tag149.xml"/><Relationship Id="rId140" Type="http://schemas.openxmlformats.org/officeDocument/2006/relationships/tags" Target="../tags/tag157.xml"/><Relationship Id="rId145" Type="http://schemas.openxmlformats.org/officeDocument/2006/relationships/tags" Target="../tags/tag162.xml"/><Relationship Id="rId1" Type="http://schemas.openxmlformats.org/officeDocument/2006/relationships/tags" Target="../tags/tag18.xml"/><Relationship Id="rId6" Type="http://schemas.openxmlformats.org/officeDocument/2006/relationships/tags" Target="../tags/tag23.xml"/><Relationship Id="rId15" Type="http://schemas.openxmlformats.org/officeDocument/2006/relationships/tags" Target="../tags/tag32.xml"/><Relationship Id="rId23" Type="http://schemas.openxmlformats.org/officeDocument/2006/relationships/tags" Target="../tags/tag40.xml"/><Relationship Id="rId28" Type="http://schemas.openxmlformats.org/officeDocument/2006/relationships/tags" Target="../tags/tag45.xml"/><Relationship Id="rId36" Type="http://schemas.openxmlformats.org/officeDocument/2006/relationships/tags" Target="../tags/tag53.xml"/><Relationship Id="rId49" Type="http://schemas.openxmlformats.org/officeDocument/2006/relationships/tags" Target="../tags/tag66.xml"/><Relationship Id="rId57" Type="http://schemas.openxmlformats.org/officeDocument/2006/relationships/tags" Target="../tags/tag74.xml"/><Relationship Id="rId106" Type="http://schemas.openxmlformats.org/officeDocument/2006/relationships/tags" Target="../tags/tag123.xml"/><Relationship Id="rId114" Type="http://schemas.openxmlformats.org/officeDocument/2006/relationships/tags" Target="../tags/tag131.xml"/><Relationship Id="rId119" Type="http://schemas.openxmlformats.org/officeDocument/2006/relationships/tags" Target="../tags/tag136.xml"/><Relationship Id="rId127" Type="http://schemas.openxmlformats.org/officeDocument/2006/relationships/tags" Target="../tags/tag144.xml"/><Relationship Id="rId10" Type="http://schemas.openxmlformats.org/officeDocument/2006/relationships/tags" Target="../tags/tag27.xml"/><Relationship Id="rId31" Type="http://schemas.openxmlformats.org/officeDocument/2006/relationships/tags" Target="../tags/tag48.xml"/><Relationship Id="rId44" Type="http://schemas.openxmlformats.org/officeDocument/2006/relationships/tags" Target="../tags/tag61.xml"/><Relationship Id="rId52" Type="http://schemas.openxmlformats.org/officeDocument/2006/relationships/tags" Target="../tags/tag69.xml"/><Relationship Id="rId60" Type="http://schemas.openxmlformats.org/officeDocument/2006/relationships/tags" Target="../tags/tag77.xml"/><Relationship Id="rId65" Type="http://schemas.openxmlformats.org/officeDocument/2006/relationships/tags" Target="../tags/tag82.xml"/><Relationship Id="rId73" Type="http://schemas.openxmlformats.org/officeDocument/2006/relationships/tags" Target="../tags/tag90.xml"/><Relationship Id="rId78" Type="http://schemas.openxmlformats.org/officeDocument/2006/relationships/tags" Target="../tags/tag95.xml"/><Relationship Id="rId81" Type="http://schemas.openxmlformats.org/officeDocument/2006/relationships/tags" Target="../tags/tag98.xml"/><Relationship Id="rId86" Type="http://schemas.openxmlformats.org/officeDocument/2006/relationships/tags" Target="../tags/tag103.xml"/><Relationship Id="rId94" Type="http://schemas.openxmlformats.org/officeDocument/2006/relationships/tags" Target="../tags/tag111.xml"/><Relationship Id="rId99" Type="http://schemas.openxmlformats.org/officeDocument/2006/relationships/tags" Target="../tags/tag116.xml"/><Relationship Id="rId101" Type="http://schemas.openxmlformats.org/officeDocument/2006/relationships/tags" Target="../tags/tag118.xml"/><Relationship Id="rId122" Type="http://schemas.openxmlformats.org/officeDocument/2006/relationships/tags" Target="../tags/tag139.xml"/><Relationship Id="rId130" Type="http://schemas.openxmlformats.org/officeDocument/2006/relationships/tags" Target="../tags/tag147.xml"/><Relationship Id="rId135" Type="http://schemas.openxmlformats.org/officeDocument/2006/relationships/tags" Target="../tags/tag152.xml"/><Relationship Id="rId143" Type="http://schemas.openxmlformats.org/officeDocument/2006/relationships/tags" Target="../tags/tag160.xml"/><Relationship Id="rId148" Type="http://schemas.openxmlformats.org/officeDocument/2006/relationships/slideLayout" Target="../slideLayouts/slideLayout6.xml"/><Relationship Id="rId4" Type="http://schemas.openxmlformats.org/officeDocument/2006/relationships/tags" Target="../tags/tag21.xml"/><Relationship Id="rId9" Type="http://schemas.openxmlformats.org/officeDocument/2006/relationships/tags" Target="../tags/tag26.xml"/><Relationship Id="rId13" Type="http://schemas.openxmlformats.org/officeDocument/2006/relationships/tags" Target="../tags/tag30.xml"/><Relationship Id="rId18" Type="http://schemas.openxmlformats.org/officeDocument/2006/relationships/tags" Target="../tags/tag35.xml"/><Relationship Id="rId39" Type="http://schemas.openxmlformats.org/officeDocument/2006/relationships/tags" Target="../tags/tag56.xml"/><Relationship Id="rId109" Type="http://schemas.openxmlformats.org/officeDocument/2006/relationships/tags" Target="../tags/tag126.xml"/><Relationship Id="rId34" Type="http://schemas.openxmlformats.org/officeDocument/2006/relationships/tags" Target="../tags/tag51.xml"/><Relationship Id="rId50" Type="http://schemas.openxmlformats.org/officeDocument/2006/relationships/tags" Target="../tags/tag67.xml"/><Relationship Id="rId55" Type="http://schemas.openxmlformats.org/officeDocument/2006/relationships/tags" Target="../tags/tag72.xml"/><Relationship Id="rId76" Type="http://schemas.openxmlformats.org/officeDocument/2006/relationships/tags" Target="../tags/tag93.xml"/><Relationship Id="rId97" Type="http://schemas.openxmlformats.org/officeDocument/2006/relationships/tags" Target="../tags/tag114.xml"/><Relationship Id="rId104" Type="http://schemas.openxmlformats.org/officeDocument/2006/relationships/tags" Target="../tags/tag121.xml"/><Relationship Id="rId120" Type="http://schemas.openxmlformats.org/officeDocument/2006/relationships/tags" Target="../tags/tag137.xml"/><Relationship Id="rId125" Type="http://schemas.openxmlformats.org/officeDocument/2006/relationships/tags" Target="../tags/tag142.xml"/><Relationship Id="rId141" Type="http://schemas.openxmlformats.org/officeDocument/2006/relationships/tags" Target="../tags/tag158.xml"/><Relationship Id="rId146" Type="http://schemas.openxmlformats.org/officeDocument/2006/relationships/tags" Target="../tags/tag163.xml"/><Relationship Id="rId7" Type="http://schemas.openxmlformats.org/officeDocument/2006/relationships/tags" Target="../tags/tag24.xml"/><Relationship Id="rId71" Type="http://schemas.openxmlformats.org/officeDocument/2006/relationships/tags" Target="../tags/tag88.xml"/><Relationship Id="rId92" Type="http://schemas.openxmlformats.org/officeDocument/2006/relationships/tags" Target="../tags/tag109.xml"/><Relationship Id="rId2" Type="http://schemas.openxmlformats.org/officeDocument/2006/relationships/tags" Target="../tags/tag19.xml"/><Relationship Id="rId29" Type="http://schemas.openxmlformats.org/officeDocument/2006/relationships/tags" Target="../tags/tag46.xml"/><Relationship Id="rId24" Type="http://schemas.openxmlformats.org/officeDocument/2006/relationships/tags" Target="../tags/tag41.xml"/><Relationship Id="rId40" Type="http://schemas.openxmlformats.org/officeDocument/2006/relationships/tags" Target="../tags/tag57.xml"/><Relationship Id="rId45" Type="http://schemas.openxmlformats.org/officeDocument/2006/relationships/tags" Target="../tags/tag62.xml"/><Relationship Id="rId66" Type="http://schemas.openxmlformats.org/officeDocument/2006/relationships/tags" Target="../tags/tag83.xml"/><Relationship Id="rId87" Type="http://schemas.openxmlformats.org/officeDocument/2006/relationships/tags" Target="../tags/tag104.xml"/><Relationship Id="rId110" Type="http://schemas.openxmlformats.org/officeDocument/2006/relationships/tags" Target="../tags/tag127.xml"/><Relationship Id="rId115" Type="http://schemas.openxmlformats.org/officeDocument/2006/relationships/tags" Target="../tags/tag132.xml"/><Relationship Id="rId131" Type="http://schemas.openxmlformats.org/officeDocument/2006/relationships/tags" Target="../tags/tag148.xml"/><Relationship Id="rId136" Type="http://schemas.openxmlformats.org/officeDocument/2006/relationships/tags" Target="../tags/tag153.xml"/><Relationship Id="rId61" Type="http://schemas.openxmlformats.org/officeDocument/2006/relationships/tags" Target="../tags/tag78.xml"/><Relationship Id="rId82" Type="http://schemas.openxmlformats.org/officeDocument/2006/relationships/tags" Target="../tags/tag99.xml"/><Relationship Id="rId19" Type="http://schemas.openxmlformats.org/officeDocument/2006/relationships/tags" Target="../tags/tag36.xml"/><Relationship Id="rId14" Type="http://schemas.openxmlformats.org/officeDocument/2006/relationships/tags" Target="../tags/tag31.xml"/><Relationship Id="rId30" Type="http://schemas.openxmlformats.org/officeDocument/2006/relationships/tags" Target="../tags/tag47.xml"/><Relationship Id="rId35" Type="http://schemas.openxmlformats.org/officeDocument/2006/relationships/tags" Target="../tags/tag52.xml"/><Relationship Id="rId56" Type="http://schemas.openxmlformats.org/officeDocument/2006/relationships/tags" Target="../tags/tag73.xml"/><Relationship Id="rId77" Type="http://schemas.openxmlformats.org/officeDocument/2006/relationships/tags" Target="../tags/tag94.xml"/><Relationship Id="rId100" Type="http://schemas.openxmlformats.org/officeDocument/2006/relationships/tags" Target="../tags/tag117.xml"/><Relationship Id="rId105" Type="http://schemas.openxmlformats.org/officeDocument/2006/relationships/tags" Target="../tags/tag122.xml"/><Relationship Id="rId126" Type="http://schemas.openxmlformats.org/officeDocument/2006/relationships/tags" Target="../tags/tag143.xml"/><Relationship Id="rId147" Type="http://schemas.openxmlformats.org/officeDocument/2006/relationships/tags" Target="../tags/tag164.xml"/><Relationship Id="rId8" Type="http://schemas.openxmlformats.org/officeDocument/2006/relationships/tags" Target="../tags/tag25.xml"/><Relationship Id="rId51" Type="http://schemas.openxmlformats.org/officeDocument/2006/relationships/tags" Target="../tags/tag68.xml"/><Relationship Id="rId72" Type="http://schemas.openxmlformats.org/officeDocument/2006/relationships/tags" Target="../tags/tag89.xml"/><Relationship Id="rId93" Type="http://schemas.openxmlformats.org/officeDocument/2006/relationships/tags" Target="../tags/tag110.xml"/><Relationship Id="rId98" Type="http://schemas.openxmlformats.org/officeDocument/2006/relationships/tags" Target="../tags/tag115.xml"/><Relationship Id="rId121" Type="http://schemas.openxmlformats.org/officeDocument/2006/relationships/tags" Target="../tags/tag138.xml"/><Relationship Id="rId142" Type="http://schemas.openxmlformats.org/officeDocument/2006/relationships/tags" Target="../tags/tag159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243.xml"/><Relationship Id="rId7" Type="http://schemas.openxmlformats.org/officeDocument/2006/relationships/notesSlide" Target="../notesSlides/notesSlide16.xml"/><Relationship Id="rId2" Type="http://schemas.openxmlformats.org/officeDocument/2006/relationships/tags" Target="../tags/tag242.xml"/><Relationship Id="rId1" Type="http://schemas.openxmlformats.org/officeDocument/2006/relationships/tags" Target="../tags/tag24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45.xml"/><Relationship Id="rId4" Type="http://schemas.openxmlformats.org/officeDocument/2006/relationships/tags" Target="../tags/tag24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248.xml"/><Relationship Id="rId7" Type="http://schemas.openxmlformats.org/officeDocument/2006/relationships/notesSlide" Target="../notesSlides/notesSlide17.xml"/><Relationship Id="rId2" Type="http://schemas.openxmlformats.org/officeDocument/2006/relationships/tags" Target="../tags/tag247.xml"/><Relationship Id="rId1" Type="http://schemas.openxmlformats.org/officeDocument/2006/relationships/tags" Target="../tags/tag24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50.xml"/><Relationship Id="rId4" Type="http://schemas.openxmlformats.org/officeDocument/2006/relationships/tags" Target="../tags/tag249.xml"/></Relationships>
</file>

<file path=ppt/slides/_rels/slide22.xml.rels><?xml version="1.0" encoding="UTF-8" standalone="yes"?>
<Relationships xmlns="http://schemas.openxmlformats.org/package/2006/relationships"><Relationship Id="rId26" Type="http://schemas.openxmlformats.org/officeDocument/2006/relationships/tags" Target="../tags/tag276.xml"/><Relationship Id="rId117" Type="http://schemas.openxmlformats.org/officeDocument/2006/relationships/notesSlide" Target="../notesSlides/notesSlide18.xml"/><Relationship Id="rId21" Type="http://schemas.openxmlformats.org/officeDocument/2006/relationships/tags" Target="../tags/tag271.xml"/><Relationship Id="rId42" Type="http://schemas.openxmlformats.org/officeDocument/2006/relationships/tags" Target="../tags/tag292.xml"/><Relationship Id="rId47" Type="http://schemas.openxmlformats.org/officeDocument/2006/relationships/tags" Target="../tags/tag297.xml"/><Relationship Id="rId63" Type="http://schemas.openxmlformats.org/officeDocument/2006/relationships/tags" Target="../tags/tag313.xml"/><Relationship Id="rId68" Type="http://schemas.openxmlformats.org/officeDocument/2006/relationships/tags" Target="../tags/tag318.xml"/><Relationship Id="rId84" Type="http://schemas.openxmlformats.org/officeDocument/2006/relationships/tags" Target="../tags/tag334.xml"/><Relationship Id="rId89" Type="http://schemas.openxmlformats.org/officeDocument/2006/relationships/tags" Target="../tags/tag339.xml"/><Relationship Id="rId112" Type="http://schemas.openxmlformats.org/officeDocument/2006/relationships/tags" Target="../tags/tag362.xml"/><Relationship Id="rId16" Type="http://schemas.openxmlformats.org/officeDocument/2006/relationships/tags" Target="../tags/tag266.xml"/><Relationship Id="rId107" Type="http://schemas.openxmlformats.org/officeDocument/2006/relationships/tags" Target="../tags/tag357.xml"/><Relationship Id="rId11" Type="http://schemas.openxmlformats.org/officeDocument/2006/relationships/tags" Target="../tags/tag261.xml"/><Relationship Id="rId24" Type="http://schemas.openxmlformats.org/officeDocument/2006/relationships/tags" Target="../tags/tag274.xml"/><Relationship Id="rId32" Type="http://schemas.openxmlformats.org/officeDocument/2006/relationships/tags" Target="../tags/tag282.xml"/><Relationship Id="rId37" Type="http://schemas.openxmlformats.org/officeDocument/2006/relationships/tags" Target="../tags/tag287.xml"/><Relationship Id="rId40" Type="http://schemas.openxmlformats.org/officeDocument/2006/relationships/tags" Target="../tags/tag290.xml"/><Relationship Id="rId45" Type="http://schemas.openxmlformats.org/officeDocument/2006/relationships/tags" Target="../tags/tag295.xml"/><Relationship Id="rId53" Type="http://schemas.openxmlformats.org/officeDocument/2006/relationships/tags" Target="../tags/tag303.xml"/><Relationship Id="rId58" Type="http://schemas.openxmlformats.org/officeDocument/2006/relationships/tags" Target="../tags/tag308.xml"/><Relationship Id="rId66" Type="http://schemas.openxmlformats.org/officeDocument/2006/relationships/tags" Target="../tags/tag316.xml"/><Relationship Id="rId74" Type="http://schemas.openxmlformats.org/officeDocument/2006/relationships/tags" Target="../tags/tag324.xml"/><Relationship Id="rId79" Type="http://schemas.openxmlformats.org/officeDocument/2006/relationships/tags" Target="../tags/tag329.xml"/><Relationship Id="rId87" Type="http://schemas.openxmlformats.org/officeDocument/2006/relationships/tags" Target="../tags/tag337.xml"/><Relationship Id="rId102" Type="http://schemas.openxmlformats.org/officeDocument/2006/relationships/tags" Target="../tags/tag352.xml"/><Relationship Id="rId110" Type="http://schemas.openxmlformats.org/officeDocument/2006/relationships/tags" Target="../tags/tag360.xml"/><Relationship Id="rId115" Type="http://schemas.openxmlformats.org/officeDocument/2006/relationships/tags" Target="../tags/tag365.xml"/><Relationship Id="rId5" Type="http://schemas.openxmlformats.org/officeDocument/2006/relationships/tags" Target="../tags/tag255.xml"/><Relationship Id="rId61" Type="http://schemas.openxmlformats.org/officeDocument/2006/relationships/tags" Target="../tags/tag311.xml"/><Relationship Id="rId82" Type="http://schemas.openxmlformats.org/officeDocument/2006/relationships/tags" Target="../tags/tag332.xml"/><Relationship Id="rId90" Type="http://schemas.openxmlformats.org/officeDocument/2006/relationships/tags" Target="../tags/tag340.xml"/><Relationship Id="rId95" Type="http://schemas.openxmlformats.org/officeDocument/2006/relationships/tags" Target="../tags/tag345.xml"/><Relationship Id="rId19" Type="http://schemas.openxmlformats.org/officeDocument/2006/relationships/tags" Target="../tags/tag269.xml"/><Relationship Id="rId14" Type="http://schemas.openxmlformats.org/officeDocument/2006/relationships/tags" Target="../tags/tag264.xml"/><Relationship Id="rId22" Type="http://schemas.openxmlformats.org/officeDocument/2006/relationships/tags" Target="../tags/tag272.xml"/><Relationship Id="rId27" Type="http://schemas.openxmlformats.org/officeDocument/2006/relationships/tags" Target="../tags/tag277.xml"/><Relationship Id="rId30" Type="http://schemas.openxmlformats.org/officeDocument/2006/relationships/tags" Target="../tags/tag280.xml"/><Relationship Id="rId35" Type="http://schemas.openxmlformats.org/officeDocument/2006/relationships/tags" Target="../tags/tag285.xml"/><Relationship Id="rId43" Type="http://schemas.openxmlformats.org/officeDocument/2006/relationships/tags" Target="../tags/tag293.xml"/><Relationship Id="rId48" Type="http://schemas.openxmlformats.org/officeDocument/2006/relationships/tags" Target="../tags/tag298.xml"/><Relationship Id="rId56" Type="http://schemas.openxmlformats.org/officeDocument/2006/relationships/tags" Target="../tags/tag306.xml"/><Relationship Id="rId64" Type="http://schemas.openxmlformats.org/officeDocument/2006/relationships/tags" Target="../tags/tag314.xml"/><Relationship Id="rId69" Type="http://schemas.openxmlformats.org/officeDocument/2006/relationships/tags" Target="../tags/tag319.xml"/><Relationship Id="rId77" Type="http://schemas.openxmlformats.org/officeDocument/2006/relationships/tags" Target="../tags/tag327.xml"/><Relationship Id="rId100" Type="http://schemas.openxmlformats.org/officeDocument/2006/relationships/tags" Target="../tags/tag350.xml"/><Relationship Id="rId105" Type="http://schemas.openxmlformats.org/officeDocument/2006/relationships/tags" Target="../tags/tag355.xml"/><Relationship Id="rId113" Type="http://schemas.openxmlformats.org/officeDocument/2006/relationships/tags" Target="../tags/tag363.xml"/><Relationship Id="rId8" Type="http://schemas.openxmlformats.org/officeDocument/2006/relationships/tags" Target="../tags/tag258.xml"/><Relationship Id="rId51" Type="http://schemas.openxmlformats.org/officeDocument/2006/relationships/tags" Target="../tags/tag301.xml"/><Relationship Id="rId72" Type="http://schemas.openxmlformats.org/officeDocument/2006/relationships/tags" Target="../tags/tag322.xml"/><Relationship Id="rId80" Type="http://schemas.openxmlformats.org/officeDocument/2006/relationships/tags" Target="../tags/tag330.xml"/><Relationship Id="rId85" Type="http://schemas.openxmlformats.org/officeDocument/2006/relationships/tags" Target="../tags/tag335.xml"/><Relationship Id="rId93" Type="http://schemas.openxmlformats.org/officeDocument/2006/relationships/tags" Target="../tags/tag343.xml"/><Relationship Id="rId98" Type="http://schemas.openxmlformats.org/officeDocument/2006/relationships/tags" Target="../tags/tag348.xml"/><Relationship Id="rId3" Type="http://schemas.openxmlformats.org/officeDocument/2006/relationships/tags" Target="../tags/tag253.xml"/><Relationship Id="rId12" Type="http://schemas.openxmlformats.org/officeDocument/2006/relationships/tags" Target="../tags/tag262.xml"/><Relationship Id="rId17" Type="http://schemas.openxmlformats.org/officeDocument/2006/relationships/tags" Target="../tags/tag267.xml"/><Relationship Id="rId25" Type="http://schemas.openxmlformats.org/officeDocument/2006/relationships/tags" Target="../tags/tag275.xml"/><Relationship Id="rId33" Type="http://schemas.openxmlformats.org/officeDocument/2006/relationships/tags" Target="../tags/tag283.xml"/><Relationship Id="rId38" Type="http://schemas.openxmlformats.org/officeDocument/2006/relationships/tags" Target="../tags/tag288.xml"/><Relationship Id="rId46" Type="http://schemas.openxmlformats.org/officeDocument/2006/relationships/tags" Target="../tags/tag296.xml"/><Relationship Id="rId59" Type="http://schemas.openxmlformats.org/officeDocument/2006/relationships/tags" Target="../tags/tag309.xml"/><Relationship Id="rId67" Type="http://schemas.openxmlformats.org/officeDocument/2006/relationships/tags" Target="../tags/tag317.xml"/><Relationship Id="rId103" Type="http://schemas.openxmlformats.org/officeDocument/2006/relationships/tags" Target="../tags/tag353.xml"/><Relationship Id="rId108" Type="http://schemas.openxmlformats.org/officeDocument/2006/relationships/tags" Target="../tags/tag358.xml"/><Relationship Id="rId116" Type="http://schemas.openxmlformats.org/officeDocument/2006/relationships/slideLayout" Target="../slideLayouts/slideLayout2.xml"/><Relationship Id="rId20" Type="http://schemas.openxmlformats.org/officeDocument/2006/relationships/tags" Target="../tags/tag270.xml"/><Relationship Id="rId41" Type="http://schemas.openxmlformats.org/officeDocument/2006/relationships/tags" Target="../tags/tag291.xml"/><Relationship Id="rId54" Type="http://schemas.openxmlformats.org/officeDocument/2006/relationships/tags" Target="../tags/tag304.xml"/><Relationship Id="rId62" Type="http://schemas.openxmlformats.org/officeDocument/2006/relationships/tags" Target="../tags/tag312.xml"/><Relationship Id="rId70" Type="http://schemas.openxmlformats.org/officeDocument/2006/relationships/tags" Target="../tags/tag320.xml"/><Relationship Id="rId75" Type="http://schemas.openxmlformats.org/officeDocument/2006/relationships/tags" Target="../tags/tag325.xml"/><Relationship Id="rId83" Type="http://schemas.openxmlformats.org/officeDocument/2006/relationships/tags" Target="../tags/tag333.xml"/><Relationship Id="rId88" Type="http://schemas.openxmlformats.org/officeDocument/2006/relationships/tags" Target="../tags/tag338.xml"/><Relationship Id="rId91" Type="http://schemas.openxmlformats.org/officeDocument/2006/relationships/tags" Target="../tags/tag341.xml"/><Relationship Id="rId96" Type="http://schemas.openxmlformats.org/officeDocument/2006/relationships/tags" Target="../tags/tag346.xml"/><Relationship Id="rId111" Type="http://schemas.openxmlformats.org/officeDocument/2006/relationships/tags" Target="../tags/tag361.xml"/><Relationship Id="rId1" Type="http://schemas.openxmlformats.org/officeDocument/2006/relationships/tags" Target="../tags/tag251.xml"/><Relationship Id="rId6" Type="http://schemas.openxmlformats.org/officeDocument/2006/relationships/tags" Target="../tags/tag256.xml"/><Relationship Id="rId15" Type="http://schemas.openxmlformats.org/officeDocument/2006/relationships/tags" Target="../tags/tag265.xml"/><Relationship Id="rId23" Type="http://schemas.openxmlformats.org/officeDocument/2006/relationships/tags" Target="../tags/tag273.xml"/><Relationship Id="rId28" Type="http://schemas.openxmlformats.org/officeDocument/2006/relationships/tags" Target="../tags/tag278.xml"/><Relationship Id="rId36" Type="http://schemas.openxmlformats.org/officeDocument/2006/relationships/tags" Target="../tags/tag286.xml"/><Relationship Id="rId49" Type="http://schemas.openxmlformats.org/officeDocument/2006/relationships/tags" Target="../tags/tag299.xml"/><Relationship Id="rId57" Type="http://schemas.openxmlformats.org/officeDocument/2006/relationships/tags" Target="../tags/tag307.xml"/><Relationship Id="rId106" Type="http://schemas.openxmlformats.org/officeDocument/2006/relationships/tags" Target="../tags/tag356.xml"/><Relationship Id="rId114" Type="http://schemas.openxmlformats.org/officeDocument/2006/relationships/tags" Target="../tags/tag364.xml"/><Relationship Id="rId10" Type="http://schemas.openxmlformats.org/officeDocument/2006/relationships/tags" Target="../tags/tag260.xml"/><Relationship Id="rId31" Type="http://schemas.openxmlformats.org/officeDocument/2006/relationships/tags" Target="../tags/tag281.xml"/><Relationship Id="rId44" Type="http://schemas.openxmlformats.org/officeDocument/2006/relationships/tags" Target="../tags/tag294.xml"/><Relationship Id="rId52" Type="http://schemas.openxmlformats.org/officeDocument/2006/relationships/tags" Target="../tags/tag302.xml"/><Relationship Id="rId60" Type="http://schemas.openxmlformats.org/officeDocument/2006/relationships/tags" Target="../tags/tag310.xml"/><Relationship Id="rId65" Type="http://schemas.openxmlformats.org/officeDocument/2006/relationships/tags" Target="../tags/tag315.xml"/><Relationship Id="rId73" Type="http://schemas.openxmlformats.org/officeDocument/2006/relationships/tags" Target="../tags/tag323.xml"/><Relationship Id="rId78" Type="http://schemas.openxmlformats.org/officeDocument/2006/relationships/tags" Target="../tags/tag328.xml"/><Relationship Id="rId81" Type="http://schemas.openxmlformats.org/officeDocument/2006/relationships/tags" Target="../tags/tag331.xml"/><Relationship Id="rId86" Type="http://schemas.openxmlformats.org/officeDocument/2006/relationships/tags" Target="../tags/tag336.xml"/><Relationship Id="rId94" Type="http://schemas.openxmlformats.org/officeDocument/2006/relationships/tags" Target="../tags/tag344.xml"/><Relationship Id="rId99" Type="http://schemas.openxmlformats.org/officeDocument/2006/relationships/tags" Target="../tags/tag349.xml"/><Relationship Id="rId101" Type="http://schemas.openxmlformats.org/officeDocument/2006/relationships/tags" Target="../tags/tag351.xml"/><Relationship Id="rId4" Type="http://schemas.openxmlformats.org/officeDocument/2006/relationships/tags" Target="../tags/tag254.xml"/><Relationship Id="rId9" Type="http://schemas.openxmlformats.org/officeDocument/2006/relationships/tags" Target="../tags/tag259.xml"/><Relationship Id="rId13" Type="http://schemas.openxmlformats.org/officeDocument/2006/relationships/tags" Target="../tags/tag263.xml"/><Relationship Id="rId18" Type="http://schemas.openxmlformats.org/officeDocument/2006/relationships/tags" Target="../tags/tag268.xml"/><Relationship Id="rId39" Type="http://schemas.openxmlformats.org/officeDocument/2006/relationships/tags" Target="../tags/tag289.xml"/><Relationship Id="rId109" Type="http://schemas.openxmlformats.org/officeDocument/2006/relationships/tags" Target="../tags/tag359.xml"/><Relationship Id="rId34" Type="http://schemas.openxmlformats.org/officeDocument/2006/relationships/tags" Target="../tags/tag284.xml"/><Relationship Id="rId50" Type="http://schemas.openxmlformats.org/officeDocument/2006/relationships/tags" Target="../tags/tag300.xml"/><Relationship Id="rId55" Type="http://schemas.openxmlformats.org/officeDocument/2006/relationships/tags" Target="../tags/tag305.xml"/><Relationship Id="rId76" Type="http://schemas.openxmlformats.org/officeDocument/2006/relationships/tags" Target="../tags/tag326.xml"/><Relationship Id="rId97" Type="http://schemas.openxmlformats.org/officeDocument/2006/relationships/tags" Target="../tags/tag347.xml"/><Relationship Id="rId104" Type="http://schemas.openxmlformats.org/officeDocument/2006/relationships/tags" Target="../tags/tag354.xml"/><Relationship Id="rId7" Type="http://schemas.openxmlformats.org/officeDocument/2006/relationships/tags" Target="../tags/tag257.xml"/><Relationship Id="rId71" Type="http://schemas.openxmlformats.org/officeDocument/2006/relationships/tags" Target="../tags/tag321.xml"/><Relationship Id="rId92" Type="http://schemas.openxmlformats.org/officeDocument/2006/relationships/tags" Target="../tags/tag342.xml"/><Relationship Id="rId2" Type="http://schemas.openxmlformats.org/officeDocument/2006/relationships/tags" Target="../tags/tag252.xml"/><Relationship Id="rId29" Type="http://schemas.openxmlformats.org/officeDocument/2006/relationships/tags" Target="../tags/tag27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368.xml"/><Relationship Id="rId7" Type="http://schemas.openxmlformats.org/officeDocument/2006/relationships/notesSlide" Target="../notesSlides/notesSlide19.xml"/><Relationship Id="rId2" Type="http://schemas.openxmlformats.org/officeDocument/2006/relationships/tags" Target="../tags/tag367.xml"/><Relationship Id="rId1" Type="http://schemas.openxmlformats.org/officeDocument/2006/relationships/tags" Target="../tags/tag36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70.xml"/><Relationship Id="rId4" Type="http://schemas.openxmlformats.org/officeDocument/2006/relationships/tags" Target="../tags/tag36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373.xml"/><Relationship Id="rId7" Type="http://schemas.openxmlformats.org/officeDocument/2006/relationships/notesSlide" Target="../notesSlides/notesSlide20.xml"/><Relationship Id="rId2" Type="http://schemas.openxmlformats.org/officeDocument/2006/relationships/tags" Target="../tags/tag372.xml"/><Relationship Id="rId1" Type="http://schemas.openxmlformats.org/officeDocument/2006/relationships/tags" Target="../tags/tag37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75.xml"/><Relationship Id="rId4" Type="http://schemas.openxmlformats.org/officeDocument/2006/relationships/tags" Target="../tags/tag37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77.xml"/><Relationship Id="rId1" Type="http://schemas.openxmlformats.org/officeDocument/2006/relationships/tags" Target="../tags/tag376.xml"/><Relationship Id="rId4" Type="http://schemas.openxmlformats.org/officeDocument/2006/relationships/notesSlide" Target="../notesSlides/notesSlide2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7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80.xml"/><Relationship Id="rId1" Type="http://schemas.openxmlformats.org/officeDocument/2006/relationships/tags" Target="../tags/tag379.xml"/><Relationship Id="rId4" Type="http://schemas.openxmlformats.org/officeDocument/2006/relationships/notesSlide" Target="../notesSlides/notesSlide2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tags" Target="../tags/tag383.xml"/><Relationship Id="rId2" Type="http://schemas.openxmlformats.org/officeDocument/2006/relationships/tags" Target="../tags/tag382.xml"/><Relationship Id="rId1" Type="http://schemas.openxmlformats.org/officeDocument/2006/relationships/tags" Target="../tags/tag381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38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tags" Target="../tags/tag387.xml"/><Relationship Id="rId2" Type="http://schemas.openxmlformats.org/officeDocument/2006/relationships/tags" Target="../tags/tag386.xml"/><Relationship Id="rId1" Type="http://schemas.openxmlformats.org/officeDocument/2006/relationships/tags" Target="../tags/tag385.xml"/><Relationship Id="rId5" Type="http://schemas.openxmlformats.org/officeDocument/2006/relationships/image" Target="../media/image3.emf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6.xml"/><Relationship Id="rId1" Type="http://schemas.openxmlformats.org/officeDocument/2006/relationships/tags" Target="../tags/tag165.xml"/><Relationship Id="rId4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8.xml"/><Relationship Id="rId1" Type="http://schemas.openxmlformats.org/officeDocument/2006/relationships/tags" Target="../tags/tag167.xml"/><Relationship Id="rId4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0.xml"/><Relationship Id="rId1" Type="http://schemas.openxmlformats.org/officeDocument/2006/relationships/tags" Target="../tags/tag169.xml"/><Relationship Id="rId4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2.xml"/><Relationship Id="rId1" Type="http://schemas.openxmlformats.org/officeDocument/2006/relationships/tags" Target="../tags/tag171.xml"/><Relationship Id="rId4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4.xml"/><Relationship Id="rId1" Type="http://schemas.openxmlformats.org/officeDocument/2006/relationships/tags" Target="../tags/tag173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Caches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subTitle" sz="quarter" idx="1"/>
            <p:custDataLst>
              <p:tags r:id="rId2"/>
            </p:custDataLst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Hakim Weatherspoon</a:t>
            </a:r>
          </a:p>
          <a:p>
            <a:r>
              <a:rPr lang="en-US" b="1" dirty="0" smtClean="0"/>
              <a:t>CS 3410, Spring </a:t>
            </a:r>
            <a:r>
              <a:rPr lang="en-US" b="1" dirty="0" smtClean="0"/>
              <a:t>2012</a:t>
            </a:r>
            <a:endParaRPr lang="en-US" b="1" dirty="0" smtClean="0"/>
          </a:p>
          <a:p>
            <a:r>
              <a:rPr lang="en-US" dirty="0" smtClean="0"/>
              <a:t>Computer Science</a:t>
            </a:r>
          </a:p>
          <a:p>
            <a:r>
              <a:rPr lang="en-US" dirty="0" smtClean="0"/>
              <a:t>Cornell University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5800" y="6096000"/>
            <a:ext cx="3182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  <a:cs typeface="Calibri"/>
              </a:rPr>
              <a:t>See P&amp;H 5.1, 5.2 (except writes)</a:t>
            </a:r>
            <a:endParaRPr lang="en-US" dirty="0">
              <a:solidFill>
                <a:srgbClr val="FFFF00"/>
              </a:solidFill>
              <a:cs typeface="Calibri"/>
            </a:endParaRPr>
          </a:p>
        </p:txBody>
      </p:sp>
      <p:pic>
        <p:nvPicPr>
          <p:cNvPr id="1026" name="CP3 Ink 8ed3e0ef-e21b-4c14-bfac-b88316bff19e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2234" y="5967900"/>
            <a:ext cx="254251" cy="321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515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Avoiding Misses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457200"/>
            <a:ext cx="8458200" cy="6019800"/>
          </a:xfrm>
        </p:spPr>
        <p:txBody>
          <a:bodyPr/>
          <a:lstStyle/>
          <a:p>
            <a:r>
              <a:rPr lang="en-US" dirty="0" smtClean="0"/>
              <a:t>Q: How to avoid…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Cold Misses</a:t>
            </a:r>
          </a:p>
          <a:p>
            <a:pPr lvl="1"/>
            <a:r>
              <a:rPr lang="en-US" dirty="0" smtClean="0"/>
              <a:t>Unavoidable? The data was never in the cache…</a:t>
            </a:r>
          </a:p>
          <a:p>
            <a:pPr lvl="1"/>
            <a:r>
              <a:rPr lang="en-US" dirty="0" err="1" smtClean="0"/>
              <a:t>Prefetching</a:t>
            </a:r>
            <a:r>
              <a:rPr lang="en-US" dirty="0" smtClean="0"/>
              <a:t>!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Capacity Misses</a:t>
            </a:r>
          </a:p>
          <a:p>
            <a:pPr lvl="1"/>
            <a:r>
              <a:rPr lang="en-US" dirty="0" smtClean="0"/>
              <a:t>Buy more SRAM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Conflict Misses</a:t>
            </a:r>
          </a:p>
          <a:p>
            <a:pPr lvl="1"/>
            <a:r>
              <a:rPr lang="en-US" dirty="0" smtClean="0"/>
              <a:t>Use a more flexible cache design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344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3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Three common designs</a:t>
            </a:r>
          </a:p>
        </p:txBody>
      </p:sp>
      <p:sp>
        <p:nvSpPr>
          <p:cNvPr id="320307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457200"/>
            <a:ext cx="8458200" cy="6019800"/>
          </a:xfrm>
        </p:spPr>
        <p:txBody>
          <a:bodyPr/>
          <a:lstStyle/>
          <a:p>
            <a:r>
              <a:rPr lang="en-US" dirty="0" smtClean="0"/>
              <a:t>A given data block can be placed…</a:t>
            </a:r>
          </a:p>
          <a:p>
            <a:pPr lvl="1"/>
            <a:r>
              <a:rPr lang="en-US" dirty="0" smtClean="0"/>
              <a:t>… in any cache line </a:t>
            </a: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 </a:t>
            </a:r>
            <a:r>
              <a:rPr lang="en-US" dirty="0" smtClean="0">
                <a:solidFill>
                  <a:schemeClr val="accent1"/>
                </a:solidFill>
              </a:rPr>
              <a:t>Fully Associative</a:t>
            </a:r>
          </a:p>
          <a:p>
            <a:pPr lvl="1"/>
            <a:r>
              <a:rPr lang="en-US" dirty="0" smtClean="0"/>
              <a:t>… in exactly one cache line </a:t>
            </a: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 Direct Mapped</a:t>
            </a:r>
            <a:endParaRPr lang="en-US" dirty="0" smtClean="0">
              <a:solidFill>
                <a:schemeClr val="accent1"/>
              </a:solidFill>
            </a:endParaRPr>
          </a:p>
          <a:p>
            <a:pPr lvl="1"/>
            <a:r>
              <a:rPr lang="en-US" dirty="0" smtClean="0"/>
              <a:t>… in a small set of cache lines </a:t>
            </a: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 Set Associative</a:t>
            </a:r>
            <a:endParaRPr lang="en-US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43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8162" name="Rectangle 2"/>
          <p:cNvSpPr>
            <a:spLocks noChangeArrowheads="1"/>
          </p:cNvSpPr>
          <p:nvPr/>
        </p:nvSpPr>
        <p:spPr bwMode="auto">
          <a:xfrm>
            <a:off x="1066800" y="1143000"/>
            <a:ext cx="2514600" cy="54102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48163" name="Text Box 3"/>
          <p:cNvSpPr txBox="1">
            <a:spLocks noChangeArrowheads="1"/>
          </p:cNvSpPr>
          <p:nvPr/>
        </p:nvSpPr>
        <p:spPr bwMode="auto">
          <a:xfrm>
            <a:off x="1676400" y="2514600"/>
            <a:ext cx="1697901" cy="3293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$3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$3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4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0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M[ 12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M[ 12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]</a:t>
            </a: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M[ 12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]</a:t>
            </a:r>
            <a:endParaRPr lang="en-US" sz="1600" b="1" dirty="0">
              <a:solidFill>
                <a:schemeClr val="bg1"/>
              </a:solidFill>
            </a:endParaRPr>
          </a:p>
          <a:p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548164" name="Rectangle 4"/>
          <p:cNvSpPr>
            <a:spLocks noChangeArrowheads="1"/>
          </p:cNvSpPr>
          <p:nvPr/>
        </p:nvSpPr>
        <p:spPr bwMode="auto">
          <a:xfrm>
            <a:off x="6096000" y="1143000"/>
            <a:ext cx="2514600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548165" name="Rectangle 5"/>
          <p:cNvSpPr>
            <a:spLocks noChangeArrowheads="1"/>
          </p:cNvSpPr>
          <p:nvPr/>
        </p:nvSpPr>
        <p:spPr bwMode="auto">
          <a:xfrm>
            <a:off x="3581400" y="1143000"/>
            <a:ext cx="2514600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548166" name="Rectangle 6"/>
          <p:cNvSpPr>
            <a:spLocks noGrp="1" noChangeArrowheads="1"/>
          </p:cNvSpPr>
          <p:nvPr>
            <p:ph type="title"/>
          </p:nvPr>
        </p:nvSpPr>
        <p:spPr>
          <a:xfrm>
            <a:off x="708025" y="0"/>
            <a:ext cx="7772400" cy="465137"/>
          </a:xfrm>
        </p:spPr>
        <p:txBody>
          <a:bodyPr/>
          <a:lstStyle/>
          <a:p>
            <a:r>
              <a:rPr lang="en-US" dirty="0" smtClean="0"/>
              <a:t>Comparison: Direct </a:t>
            </a:r>
            <a:r>
              <a:rPr lang="en-US" dirty="0"/>
              <a:t>Mapped</a:t>
            </a:r>
          </a:p>
        </p:txBody>
      </p:sp>
      <p:sp>
        <p:nvSpPr>
          <p:cNvPr id="3548167" name="Rectangle 7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110</a:t>
            </a:r>
          </a:p>
        </p:txBody>
      </p:sp>
      <p:sp>
        <p:nvSpPr>
          <p:cNvPr id="3548168" name="Rectangle 8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130</a:t>
            </a:r>
          </a:p>
        </p:txBody>
      </p:sp>
      <p:sp>
        <p:nvSpPr>
          <p:cNvPr id="3548169" name="Rectangle 9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150</a:t>
            </a:r>
          </a:p>
        </p:txBody>
      </p:sp>
      <p:sp>
        <p:nvSpPr>
          <p:cNvPr id="3548170" name="Rectangle 10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160</a:t>
            </a:r>
          </a:p>
        </p:txBody>
      </p:sp>
      <p:sp>
        <p:nvSpPr>
          <p:cNvPr id="3548171" name="Rectangle 11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180</a:t>
            </a:r>
          </a:p>
        </p:txBody>
      </p:sp>
      <p:sp>
        <p:nvSpPr>
          <p:cNvPr id="3548172" name="Rectangle 12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3548173" name="Rectangle 13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220</a:t>
            </a:r>
          </a:p>
        </p:txBody>
      </p:sp>
      <p:sp>
        <p:nvSpPr>
          <p:cNvPr id="3548174" name="Rectangle 14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240</a:t>
            </a:r>
          </a:p>
        </p:txBody>
      </p:sp>
      <p:sp>
        <p:nvSpPr>
          <p:cNvPr id="3548175" name="Text Box 15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548176" name="Text Box 16"/>
          <p:cNvSpPr txBox="1">
            <a:spLocks noChangeArrowheads="1"/>
          </p:cNvSpPr>
          <p:nvPr/>
        </p:nvSpPr>
        <p:spPr bwMode="auto">
          <a:xfrm>
            <a:off x="1600200" y="10668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548177" name="Text Box 17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548178" name="Rectangle 18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100</a:t>
            </a:r>
          </a:p>
        </p:txBody>
      </p:sp>
      <p:sp>
        <p:nvSpPr>
          <p:cNvPr id="3548179" name="Rectangle 19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3548180" name="Rectangle 20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140</a:t>
            </a:r>
          </a:p>
        </p:txBody>
      </p:sp>
      <p:sp>
        <p:nvSpPr>
          <p:cNvPr id="3548181" name="Rectangle 21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170</a:t>
            </a:r>
          </a:p>
        </p:txBody>
      </p:sp>
      <p:sp>
        <p:nvSpPr>
          <p:cNvPr id="3548182" name="Rectangle 22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190</a:t>
            </a:r>
          </a:p>
        </p:txBody>
      </p:sp>
      <p:sp>
        <p:nvSpPr>
          <p:cNvPr id="3548183" name="Rectangle 23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3548184" name="Rectangle 24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230</a:t>
            </a:r>
          </a:p>
        </p:txBody>
      </p:sp>
      <p:sp>
        <p:nvSpPr>
          <p:cNvPr id="3548185" name="Rectangle 25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250</a:t>
            </a:r>
          </a:p>
        </p:txBody>
      </p:sp>
      <p:sp>
        <p:nvSpPr>
          <p:cNvPr id="3548186" name="AutoShape 26"/>
          <p:cNvSpPr>
            <a:spLocks noChangeArrowheads="1"/>
          </p:cNvSpPr>
          <p:nvPr/>
        </p:nvSpPr>
        <p:spPr bwMode="auto">
          <a:xfrm>
            <a:off x="1323975" y="4265613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48187" name="Text Box 27"/>
          <p:cNvSpPr txBox="1">
            <a:spLocks noChangeArrowheads="1"/>
          </p:cNvSpPr>
          <p:nvPr/>
        </p:nvSpPr>
        <p:spPr bwMode="auto">
          <a:xfrm>
            <a:off x="4038600" y="5456237"/>
            <a:ext cx="1055097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Misses:   </a:t>
            </a:r>
          </a:p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Hits: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      </a:t>
            </a:r>
          </a:p>
        </p:txBody>
      </p:sp>
      <p:sp>
        <p:nvSpPr>
          <p:cNvPr id="3548188" name="Text Box 28"/>
          <p:cNvSpPr txBox="1">
            <a:spLocks noChangeArrowheads="1"/>
          </p:cNvSpPr>
          <p:nvPr/>
        </p:nvSpPr>
        <p:spPr bwMode="auto">
          <a:xfrm>
            <a:off x="426720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548189" name="Rectangle 29"/>
          <p:cNvSpPr>
            <a:spLocks noChangeArrowheads="1"/>
          </p:cNvSpPr>
          <p:nvPr/>
        </p:nvSpPr>
        <p:spPr bwMode="auto">
          <a:xfrm>
            <a:off x="4267200" y="3048000"/>
            <a:ext cx="533400" cy="304800"/>
          </a:xfrm>
          <a:prstGeom prst="rect">
            <a:avLst/>
          </a:prstGeom>
          <a:solidFill>
            <a:schemeClr val="tx1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48190" name="Rectangle 30"/>
          <p:cNvSpPr>
            <a:spLocks noChangeArrowheads="1"/>
          </p:cNvSpPr>
          <p:nvPr/>
        </p:nvSpPr>
        <p:spPr bwMode="auto">
          <a:xfrm>
            <a:off x="4800600" y="30480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191" name="Rectangle 31"/>
          <p:cNvSpPr>
            <a:spLocks noChangeArrowheads="1"/>
          </p:cNvSpPr>
          <p:nvPr/>
        </p:nvSpPr>
        <p:spPr bwMode="auto">
          <a:xfrm>
            <a:off x="4800600" y="33528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192" name="Text Box 32"/>
          <p:cNvSpPr txBox="1">
            <a:spLocks noChangeArrowheads="1"/>
          </p:cNvSpPr>
          <p:nvPr/>
        </p:nvSpPr>
        <p:spPr bwMode="auto">
          <a:xfrm>
            <a:off x="4191000" y="2590800"/>
            <a:ext cx="1471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tag    data</a:t>
            </a:r>
          </a:p>
        </p:txBody>
      </p:sp>
      <p:sp>
        <p:nvSpPr>
          <p:cNvPr id="3548193" name="Rectangle 33"/>
          <p:cNvSpPr>
            <a:spLocks noChangeArrowheads="1"/>
          </p:cNvSpPr>
          <p:nvPr/>
        </p:nvSpPr>
        <p:spPr bwMode="blackWhite">
          <a:xfrm>
            <a:off x="4267200" y="3657600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3548194" name="Rectangle 34"/>
          <p:cNvSpPr>
            <a:spLocks noChangeArrowheads="1"/>
          </p:cNvSpPr>
          <p:nvPr/>
        </p:nvSpPr>
        <p:spPr bwMode="auto">
          <a:xfrm>
            <a:off x="4800600" y="36576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195" name="Rectangle 35"/>
          <p:cNvSpPr>
            <a:spLocks noChangeArrowheads="1"/>
          </p:cNvSpPr>
          <p:nvPr/>
        </p:nvSpPr>
        <p:spPr bwMode="auto">
          <a:xfrm>
            <a:off x="4800600" y="39624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196" name="Rectangle 36"/>
          <p:cNvSpPr>
            <a:spLocks noChangeArrowheads="1"/>
          </p:cNvSpPr>
          <p:nvPr/>
        </p:nvSpPr>
        <p:spPr bwMode="auto">
          <a:xfrm>
            <a:off x="4800600" y="30480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100</a:t>
            </a:r>
          </a:p>
        </p:txBody>
      </p:sp>
      <p:sp>
        <p:nvSpPr>
          <p:cNvPr id="3548197" name="Rectangle 37"/>
          <p:cNvSpPr>
            <a:spLocks noChangeArrowheads="1"/>
          </p:cNvSpPr>
          <p:nvPr/>
        </p:nvSpPr>
        <p:spPr bwMode="auto">
          <a:xfrm>
            <a:off x="4800600" y="33528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110</a:t>
            </a:r>
          </a:p>
        </p:txBody>
      </p:sp>
      <p:sp>
        <p:nvSpPr>
          <p:cNvPr id="3548198" name="Rectangle 38"/>
          <p:cNvSpPr>
            <a:spLocks noChangeArrowheads="1"/>
          </p:cNvSpPr>
          <p:nvPr/>
        </p:nvSpPr>
        <p:spPr bwMode="auto">
          <a:xfrm>
            <a:off x="4800600" y="39624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150</a:t>
            </a:r>
          </a:p>
        </p:txBody>
      </p:sp>
      <p:sp>
        <p:nvSpPr>
          <p:cNvPr id="3548199" name="Rectangle 39"/>
          <p:cNvSpPr>
            <a:spLocks noChangeArrowheads="1"/>
          </p:cNvSpPr>
          <p:nvPr/>
        </p:nvSpPr>
        <p:spPr bwMode="auto">
          <a:xfrm>
            <a:off x="4800600" y="36576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140</a:t>
            </a:r>
          </a:p>
        </p:txBody>
      </p:sp>
      <p:sp>
        <p:nvSpPr>
          <p:cNvPr id="3548200" name="Rectangle 40"/>
          <p:cNvSpPr>
            <a:spLocks noChangeArrowheads="1"/>
          </p:cNvSpPr>
          <p:nvPr/>
        </p:nvSpPr>
        <p:spPr bwMode="blackWhite">
          <a:xfrm>
            <a:off x="4038600" y="3048000"/>
            <a:ext cx="2286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48201" name="Rectangle 41"/>
          <p:cNvSpPr>
            <a:spLocks noChangeArrowheads="1"/>
          </p:cNvSpPr>
          <p:nvPr/>
        </p:nvSpPr>
        <p:spPr bwMode="blackWhite">
          <a:xfrm>
            <a:off x="4038600" y="3657600"/>
            <a:ext cx="2286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548202" name="Rectangle 42"/>
          <p:cNvSpPr>
            <a:spLocks noChangeArrowheads="1"/>
          </p:cNvSpPr>
          <p:nvPr/>
        </p:nvSpPr>
        <p:spPr bwMode="ltGray">
          <a:xfrm>
            <a:off x="4259263" y="4244975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03" name="Rectangle 43"/>
          <p:cNvSpPr>
            <a:spLocks noChangeArrowheads="1"/>
          </p:cNvSpPr>
          <p:nvPr/>
        </p:nvSpPr>
        <p:spPr bwMode="ltGray">
          <a:xfrm>
            <a:off x="4792663" y="4549775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04" name="Rectangle 44"/>
          <p:cNvSpPr>
            <a:spLocks noChangeArrowheads="1"/>
          </p:cNvSpPr>
          <p:nvPr/>
        </p:nvSpPr>
        <p:spPr bwMode="ltGray">
          <a:xfrm>
            <a:off x="4030663" y="4244975"/>
            <a:ext cx="2286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548205" name="Rectangle 45"/>
          <p:cNvSpPr>
            <a:spLocks noChangeArrowheads="1"/>
          </p:cNvSpPr>
          <p:nvPr/>
        </p:nvSpPr>
        <p:spPr bwMode="ltGray">
          <a:xfrm>
            <a:off x="4268788" y="4840288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06" name="Rectangle 46"/>
          <p:cNvSpPr>
            <a:spLocks noChangeArrowheads="1"/>
          </p:cNvSpPr>
          <p:nvPr/>
        </p:nvSpPr>
        <p:spPr bwMode="ltGray">
          <a:xfrm>
            <a:off x="4802188" y="4840288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07" name="Rectangle 47"/>
          <p:cNvSpPr>
            <a:spLocks noChangeArrowheads="1"/>
          </p:cNvSpPr>
          <p:nvPr/>
        </p:nvSpPr>
        <p:spPr bwMode="ltGray">
          <a:xfrm>
            <a:off x="4802188" y="5145088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08" name="Rectangle 48"/>
          <p:cNvSpPr>
            <a:spLocks noChangeArrowheads="1"/>
          </p:cNvSpPr>
          <p:nvPr/>
        </p:nvSpPr>
        <p:spPr bwMode="ltGray">
          <a:xfrm>
            <a:off x="4040188" y="4840288"/>
            <a:ext cx="2286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548209" name="Rectangle 49"/>
          <p:cNvSpPr>
            <a:spLocks noChangeArrowheads="1"/>
          </p:cNvSpPr>
          <p:nvPr/>
        </p:nvSpPr>
        <p:spPr bwMode="ltGray">
          <a:xfrm>
            <a:off x="4794250" y="4246563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10" name="Rectangle 50"/>
          <p:cNvSpPr>
            <a:spLocks noChangeArrowheads="1"/>
          </p:cNvSpPr>
          <p:nvPr/>
        </p:nvSpPr>
        <p:spPr bwMode="ltGray">
          <a:xfrm>
            <a:off x="4278313" y="4821238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11" name="Rectangle 51"/>
          <p:cNvSpPr>
            <a:spLocks noChangeArrowheads="1"/>
          </p:cNvSpPr>
          <p:nvPr/>
        </p:nvSpPr>
        <p:spPr bwMode="ltGray">
          <a:xfrm>
            <a:off x="4826000" y="4821238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12" name="Rectangle 52"/>
          <p:cNvSpPr>
            <a:spLocks noChangeArrowheads="1"/>
          </p:cNvSpPr>
          <p:nvPr/>
        </p:nvSpPr>
        <p:spPr bwMode="ltGray">
          <a:xfrm>
            <a:off x="4826000" y="5126038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13" name="Rectangle 53"/>
          <p:cNvSpPr>
            <a:spLocks noChangeArrowheads="1"/>
          </p:cNvSpPr>
          <p:nvPr/>
        </p:nvSpPr>
        <p:spPr bwMode="ltGray">
          <a:xfrm>
            <a:off x="4049713" y="4821238"/>
            <a:ext cx="2286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48214" name="Rectangle 54"/>
          <p:cNvSpPr>
            <a:spLocks noChangeArrowheads="1"/>
          </p:cNvSpPr>
          <p:nvPr/>
        </p:nvSpPr>
        <p:spPr bwMode="auto">
          <a:xfrm>
            <a:off x="4276725" y="4217988"/>
            <a:ext cx="533400" cy="304800"/>
          </a:xfrm>
          <a:prstGeom prst="rect">
            <a:avLst/>
          </a:prstGeom>
          <a:solidFill>
            <a:schemeClr val="tx1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48215" name="Rectangle 55"/>
          <p:cNvSpPr>
            <a:spLocks noChangeArrowheads="1"/>
          </p:cNvSpPr>
          <p:nvPr/>
        </p:nvSpPr>
        <p:spPr bwMode="auto">
          <a:xfrm>
            <a:off x="4810125" y="363855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16" name="Rectangle 56"/>
          <p:cNvSpPr>
            <a:spLocks noChangeArrowheads="1"/>
          </p:cNvSpPr>
          <p:nvPr/>
        </p:nvSpPr>
        <p:spPr bwMode="auto">
          <a:xfrm>
            <a:off x="4810125" y="394335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17" name="Rectangle 57"/>
          <p:cNvSpPr>
            <a:spLocks noChangeArrowheads="1"/>
          </p:cNvSpPr>
          <p:nvPr/>
        </p:nvSpPr>
        <p:spPr bwMode="auto">
          <a:xfrm>
            <a:off x="4824413" y="4522788"/>
            <a:ext cx="1066800" cy="304800"/>
          </a:xfrm>
          <a:prstGeom prst="rect">
            <a:avLst/>
          </a:prstGeom>
          <a:solidFill>
            <a:schemeClr val="tx1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48218" name="Rectangle 58"/>
          <p:cNvSpPr>
            <a:spLocks noChangeArrowheads="1"/>
          </p:cNvSpPr>
          <p:nvPr/>
        </p:nvSpPr>
        <p:spPr bwMode="auto">
          <a:xfrm>
            <a:off x="4810125" y="4233863"/>
            <a:ext cx="1066800" cy="304800"/>
          </a:xfrm>
          <a:prstGeom prst="rect">
            <a:avLst/>
          </a:prstGeom>
          <a:solidFill>
            <a:schemeClr val="tx1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48219" name="Rectangle 59"/>
          <p:cNvSpPr>
            <a:spLocks noChangeArrowheads="1"/>
          </p:cNvSpPr>
          <p:nvPr/>
        </p:nvSpPr>
        <p:spPr bwMode="ltGray">
          <a:xfrm>
            <a:off x="4040188" y="4225925"/>
            <a:ext cx="2286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48220" name="Rectangle 60"/>
          <p:cNvSpPr>
            <a:spLocks noChangeArrowheads="1"/>
          </p:cNvSpPr>
          <p:nvPr/>
        </p:nvSpPr>
        <p:spPr bwMode="blackWhite">
          <a:xfrm>
            <a:off x="4048125" y="3638550"/>
            <a:ext cx="2286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48221" name="Rectangle 61"/>
          <p:cNvSpPr>
            <a:spLocks noChangeArrowheads="1"/>
          </p:cNvSpPr>
          <p:nvPr/>
        </p:nvSpPr>
        <p:spPr bwMode="ltGray">
          <a:xfrm>
            <a:off x="4270375" y="3638550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22" name="Rectangle 62"/>
          <p:cNvSpPr>
            <a:spLocks noChangeArrowheads="1"/>
          </p:cNvSpPr>
          <p:nvPr/>
        </p:nvSpPr>
        <p:spPr bwMode="auto">
          <a:xfrm>
            <a:off x="4797425" y="3044825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48223" name="Rectangle 63"/>
          <p:cNvSpPr>
            <a:spLocks noChangeArrowheads="1"/>
          </p:cNvSpPr>
          <p:nvPr/>
        </p:nvSpPr>
        <p:spPr bwMode="auto">
          <a:xfrm>
            <a:off x="4797425" y="3349625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48228" name="Text Box 68"/>
          <p:cNvSpPr txBox="1">
            <a:spLocks noChangeArrowheads="1"/>
          </p:cNvSpPr>
          <p:nvPr/>
        </p:nvSpPr>
        <p:spPr bwMode="auto">
          <a:xfrm>
            <a:off x="3886200" y="1219200"/>
            <a:ext cx="2261517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chemeClr val="accent1"/>
                </a:solidFill>
              </a:rPr>
              <a:t>4 cache </a:t>
            </a:r>
            <a:r>
              <a:rPr lang="en-US" b="1" dirty="0" smtClean="0">
                <a:solidFill>
                  <a:schemeClr val="accent1"/>
                </a:solidFill>
              </a:rPr>
              <a:t>lines</a:t>
            </a:r>
            <a:endParaRPr lang="en-US" b="1" dirty="0">
              <a:solidFill>
                <a:schemeClr val="accent1"/>
              </a:solidFill>
            </a:endParaRPr>
          </a:p>
          <a:p>
            <a:pPr eaLnBrk="1" hangingPunct="1"/>
            <a:r>
              <a:rPr lang="en-US" b="1" u="sng" dirty="0">
                <a:solidFill>
                  <a:schemeClr val="accent1"/>
                </a:solidFill>
              </a:rPr>
              <a:t>2</a:t>
            </a:r>
            <a:r>
              <a:rPr lang="en-US" b="1" dirty="0">
                <a:solidFill>
                  <a:schemeClr val="accent1"/>
                </a:solidFill>
              </a:rPr>
              <a:t> word </a:t>
            </a:r>
            <a:r>
              <a:rPr lang="en-US" b="1" dirty="0" smtClean="0">
                <a:solidFill>
                  <a:schemeClr val="accent1"/>
                </a:solidFill>
              </a:rPr>
              <a:t>block</a:t>
            </a:r>
          </a:p>
          <a:p>
            <a:pPr eaLnBrk="1" hangingPunct="1"/>
            <a:endParaRPr lang="en-US" sz="800" b="1" dirty="0" smtClean="0">
              <a:solidFill>
                <a:schemeClr val="accent1"/>
              </a:solidFill>
            </a:endParaRPr>
          </a:p>
          <a:p>
            <a:r>
              <a:rPr lang="en-US" b="1" u="sng" dirty="0">
                <a:solidFill>
                  <a:schemeClr val="accent1"/>
                </a:solidFill>
              </a:rPr>
              <a:t>2</a:t>
            </a:r>
            <a:r>
              <a:rPr lang="en-US" b="1" dirty="0">
                <a:solidFill>
                  <a:schemeClr val="accent1"/>
                </a:solidFill>
              </a:rPr>
              <a:t> bit tag </a:t>
            </a:r>
            <a:r>
              <a:rPr lang="en-US" b="1" dirty="0" smtClean="0">
                <a:solidFill>
                  <a:schemeClr val="accent1"/>
                </a:solidFill>
              </a:rPr>
              <a:t>field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2 bit index field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1 bit block offset field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9" name="Text Box 39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" y="381000"/>
            <a:ext cx="7074309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 smtClean="0">
                <a:solidFill>
                  <a:schemeClr val="bg1"/>
                </a:solidFill>
              </a:rPr>
              <a:t>Using </a:t>
            </a:r>
            <a:r>
              <a:rPr lang="en-US" sz="2400" b="1" dirty="0" smtClean="0">
                <a:solidFill>
                  <a:schemeClr val="accent1"/>
                </a:solidFill>
              </a:rPr>
              <a:t>byte addresses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in this example! </a:t>
            </a:r>
            <a:r>
              <a:rPr lang="en-US" sz="2400" dirty="0" err="1" smtClean="0">
                <a:solidFill>
                  <a:schemeClr val="bg1"/>
                </a:solidFill>
              </a:rPr>
              <a:t>Addr</a:t>
            </a:r>
            <a:r>
              <a:rPr lang="en-US" sz="2400" dirty="0" smtClean="0">
                <a:solidFill>
                  <a:schemeClr val="bg1"/>
                </a:solidFill>
              </a:rPr>
              <a:t> Bus = 5 bits</a:t>
            </a:r>
            <a:endParaRPr lang="en-US" sz="2400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662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8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4818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8162" name="Rectangle 2"/>
          <p:cNvSpPr>
            <a:spLocks noChangeArrowheads="1"/>
          </p:cNvSpPr>
          <p:nvPr/>
        </p:nvSpPr>
        <p:spPr bwMode="auto">
          <a:xfrm>
            <a:off x="1066800" y="1143000"/>
            <a:ext cx="2514600" cy="54102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48163" name="Text Box 3"/>
          <p:cNvSpPr txBox="1">
            <a:spLocks noChangeArrowheads="1"/>
          </p:cNvSpPr>
          <p:nvPr/>
        </p:nvSpPr>
        <p:spPr bwMode="auto">
          <a:xfrm>
            <a:off x="1676400" y="2514600"/>
            <a:ext cx="1697901" cy="3293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$3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$3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4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0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M[ 12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M[ 12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]</a:t>
            </a: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M[ 12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]</a:t>
            </a:r>
            <a:endParaRPr lang="en-US" sz="1600" b="1" dirty="0">
              <a:solidFill>
                <a:schemeClr val="bg1"/>
              </a:solidFill>
            </a:endParaRPr>
          </a:p>
          <a:p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548164" name="Rectangle 4"/>
          <p:cNvSpPr>
            <a:spLocks noChangeArrowheads="1"/>
          </p:cNvSpPr>
          <p:nvPr/>
        </p:nvSpPr>
        <p:spPr bwMode="auto">
          <a:xfrm>
            <a:off x="6096000" y="1143000"/>
            <a:ext cx="2514600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548165" name="Rectangle 5"/>
          <p:cNvSpPr>
            <a:spLocks noChangeArrowheads="1"/>
          </p:cNvSpPr>
          <p:nvPr/>
        </p:nvSpPr>
        <p:spPr bwMode="auto">
          <a:xfrm>
            <a:off x="3581400" y="1143000"/>
            <a:ext cx="2514600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548166" name="Rectangle 6"/>
          <p:cNvSpPr>
            <a:spLocks noGrp="1" noChangeArrowheads="1"/>
          </p:cNvSpPr>
          <p:nvPr>
            <p:ph type="title"/>
          </p:nvPr>
        </p:nvSpPr>
        <p:spPr>
          <a:xfrm>
            <a:off x="708025" y="0"/>
            <a:ext cx="7772400" cy="465137"/>
          </a:xfrm>
        </p:spPr>
        <p:txBody>
          <a:bodyPr/>
          <a:lstStyle/>
          <a:p>
            <a:r>
              <a:rPr lang="en-US" dirty="0" smtClean="0"/>
              <a:t>Comparison: Direct </a:t>
            </a:r>
            <a:r>
              <a:rPr lang="en-US" dirty="0"/>
              <a:t>Mapped</a:t>
            </a:r>
          </a:p>
        </p:txBody>
      </p:sp>
      <p:sp>
        <p:nvSpPr>
          <p:cNvPr id="3548167" name="Rectangle 7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110</a:t>
            </a:r>
          </a:p>
        </p:txBody>
      </p:sp>
      <p:sp>
        <p:nvSpPr>
          <p:cNvPr id="3548168" name="Rectangle 8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130</a:t>
            </a:r>
          </a:p>
        </p:txBody>
      </p:sp>
      <p:sp>
        <p:nvSpPr>
          <p:cNvPr id="3548169" name="Rectangle 9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150</a:t>
            </a:r>
          </a:p>
        </p:txBody>
      </p:sp>
      <p:sp>
        <p:nvSpPr>
          <p:cNvPr id="3548170" name="Rectangle 10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160</a:t>
            </a:r>
          </a:p>
        </p:txBody>
      </p:sp>
      <p:sp>
        <p:nvSpPr>
          <p:cNvPr id="3548171" name="Rectangle 11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180</a:t>
            </a:r>
          </a:p>
        </p:txBody>
      </p:sp>
      <p:sp>
        <p:nvSpPr>
          <p:cNvPr id="3548172" name="Rectangle 12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3548173" name="Rectangle 13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220</a:t>
            </a:r>
          </a:p>
        </p:txBody>
      </p:sp>
      <p:sp>
        <p:nvSpPr>
          <p:cNvPr id="3548174" name="Rectangle 14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240</a:t>
            </a:r>
          </a:p>
        </p:txBody>
      </p:sp>
      <p:sp>
        <p:nvSpPr>
          <p:cNvPr id="3548175" name="Text Box 15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548176" name="Text Box 16"/>
          <p:cNvSpPr txBox="1">
            <a:spLocks noChangeArrowheads="1"/>
          </p:cNvSpPr>
          <p:nvPr/>
        </p:nvSpPr>
        <p:spPr bwMode="auto">
          <a:xfrm>
            <a:off x="1600200" y="10668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548177" name="Text Box 17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548178" name="Rectangle 18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100</a:t>
            </a:r>
          </a:p>
        </p:txBody>
      </p:sp>
      <p:sp>
        <p:nvSpPr>
          <p:cNvPr id="3548179" name="Rectangle 19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3548180" name="Rectangle 20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140</a:t>
            </a:r>
          </a:p>
        </p:txBody>
      </p:sp>
      <p:sp>
        <p:nvSpPr>
          <p:cNvPr id="3548181" name="Rectangle 21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170</a:t>
            </a:r>
          </a:p>
        </p:txBody>
      </p:sp>
      <p:sp>
        <p:nvSpPr>
          <p:cNvPr id="3548182" name="Rectangle 22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190</a:t>
            </a:r>
          </a:p>
        </p:txBody>
      </p:sp>
      <p:sp>
        <p:nvSpPr>
          <p:cNvPr id="3548183" name="Rectangle 23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3548184" name="Rectangle 24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230</a:t>
            </a:r>
          </a:p>
        </p:txBody>
      </p:sp>
      <p:sp>
        <p:nvSpPr>
          <p:cNvPr id="3548185" name="Rectangle 25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250</a:t>
            </a:r>
          </a:p>
        </p:txBody>
      </p:sp>
      <p:sp>
        <p:nvSpPr>
          <p:cNvPr id="3548186" name="AutoShape 26"/>
          <p:cNvSpPr>
            <a:spLocks noChangeArrowheads="1"/>
          </p:cNvSpPr>
          <p:nvPr/>
        </p:nvSpPr>
        <p:spPr bwMode="auto">
          <a:xfrm>
            <a:off x="1323975" y="4265613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48187" name="Text Box 27"/>
          <p:cNvSpPr txBox="1">
            <a:spLocks noChangeArrowheads="1"/>
          </p:cNvSpPr>
          <p:nvPr/>
        </p:nvSpPr>
        <p:spPr bwMode="auto">
          <a:xfrm>
            <a:off x="4038600" y="5456237"/>
            <a:ext cx="1172116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Misses:   8</a:t>
            </a:r>
          </a:p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Hits: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      3</a:t>
            </a:r>
          </a:p>
        </p:txBody>
      </p:sp>
      <p:sp>
        <p:nvSpPr>
          <p:cNvPr id="3548188" name="Text Box 28"/>
          <p:cNvSpPr txBox="1">
            <a:spLocks noChangeArrowheads="1"/>
          </p:cNvSpPr>
          <p:nvPr/>
        </p:nvSpPr>
        <p:spPr bwMode="auto">
          <a:xfrm>
            <a:off x="426720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548189" name="Rectangle 29"/>
          <p:cNvSpPr>
            <a:spLocks noChangeArrowheads="1"/>
          </p:cNvSpPr>
          <p:nvPr/>
        </p:nvSpPr>
        <p:spPr bwMode="auto">
          <a:xfrm>
            <a:off x="4267200" y="3048000"/>
            <a:ext cx="533400" cy="304800"/>
          </a:xfrm>
          <a:prstGeom prst="rect">
            <a:avLst/>
          </a:prstGeom>
          <a:solidFill>
            <a:srgbClr val="006699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00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48190" name="Rectangle 30"/>
          <p:cNvSpPr>
            <a:spLocks noChangeArrowheads="1"/>
          </p:cNvSpPr>
          <p:nvPr/>
        </p:nvSpPr>
        <p:spPr bwMode="auto">
          <a:xfrm>
            <a:off x="4800600" y="30480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191" name="Rectangle 31"/>
          <p:cNvSpPr>
            <a:spLocks noChangeArrowheads="1"/>
          </p:cNvSpPr>
          <p:nvPr/>
        </p:nvSpPr>
        <p:spPr bwMode="auto">
          <a:xfrm>
            <a:off x="4800600" y="33528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192" name="Text Box 32"/>
          <p:cNvSpPr txBox="1">
            <a:spLocks noChangeArrowheads="1"/>
          </p:cNvSpPr>
          <p:nvPr/>
        </p:nvSpPr>
        <p:spPr bwMode="auto">
          <a:xfrm>
            <a:off x="4191000" y="2590800"/>
            <a:ext cx="1471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tag    data</a:t>
            </a:r>
          </a:p>
        </p:txBody>
      </p:sp>
      <p:sp>
        <p:nvSpPr>
          <p:cNvPr id="3548193" name="Rectangle 33"/>
          <p:cNvSpPr>
            <a:spLocks noChangeArrowheads="1"/>
          </p:cNvSpPr>
          <p:nvPr/>
        </p:nvSpPr>
        <p:spPr bwMode="blackWhite">
          <a:xfrm>
            <a:off x="4267200" y="3657600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3548194" name="Rectangle 34"/>
          <p:cNvSpPr>
            <a:spLocks noChangeArrowheads="1"/>
          </p:cNvSpPr>
          <p:nvPr/>
        </p:nvSpPr>
        <p:spPr bwMode="auto">
          <a:xfrm>
            <a:off x="4800600" y="36576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195" name="Rectangle 35"/>
          <p:cNvSpPr>
            <a:spLocks noChangeArrowheads="1"/>
          </p:cNvSpPr>
          <p:nvPr/>
        </p:nvSpPr>
        <p:spPr bwMode="auto">
          <a:xfrm>
            <a:off x="4800600" y="39624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196" name="Rectangle 36"/>
          <p:cNvSpPr>
            <a:spLocks noChangeArrowheads="1"/>
          </p:cNvSpPr>
          <p:nvPr/>
        </p:nvSpPr>
        <p:spPr bwMode="auto">
          <a:xfrm>
            <a:off x="4800600" y="30480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100</a:t>
            </a:r>
          </a:p>
        </p:txBody>
      </p:sp>
      <p:sp>
        <p:nvSpPr>
          <p:cNvPr id="3548197" name="Rectangle 37"/>
          <p:cNvSpPr>
            <a:spLocks noChangeArrowheads="1"/>
          </p:cNvSpPr>
          <p:nvPr/>
        </p:nvSpPr>
        <p:spPr bwMode="auto">
          <a:xfrm>
            <a:off x="4800600" y="33528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110</a:t>
            </a:r>
          </a:p>
        </p:txBody>
      </p:sp>
      <p:sp>
        <p:nvSpPr>
          <p:cNvPr id="3548198" name="Rectangle 38"/>
          <p:cNvSpPr>
            <a:spLocks noChangeArrowheads="1"/>
          </p:cNvSpPr>
          <p:nvPr/>
        </p:nvSpPr>
        <p:spPr bwMode="auto">
          <a:xfrm>
            <a:off x="4800600" y="39624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150</a:t>
            </a:r>
          </a:p>
        </p:txBody>
      </p:sp>
      <p:sp>
        <p:nvSpPr>
          <p:cNvPr id="3548199" name="Rectangle 39"/>
          <p:cNvSpPr>
            <a:spLocks noChangeArrowheads="1"/>
          </p:cNvSpPr>
          <p:nvPr/>
        </p:nvSpPr>
        <p:spPr bwMode="auto">
          <a:xfrm>
            <a:off x="4800600" y="36576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140</a:t>
            </a:r>
          </a:p>
        </p:txBody>
      </p:sp>
      <p:sp>
        <p:nvSpPr>
          <p:cNvPr id="3548200" name="Rectangle 40"/>
          <p:cNvSpPr>
            <a:spLocks noChangeArrowheads="1"/>
          </p:cNvSpPr>
          <p:nvPr/>
        </p:nvSpPr>
        <p:spPr bwMode="blackWhite">
          <a:xfrm>
            <a:off x="4038600" y="3048000"/>
            <a:ext cx="2286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548201" name="Rectangle 41"/>
          <p:cNvSpPr>
            <a:spLocks noChangeArrowheads="1"/>
          </p:cNvSpPr>
          <p:nvPr/>
        </p:nvSpPr>
        <p:spPr bwMode="blackWhite">
          <a:xfrm>
            <a:off x="4038600" y="3657600"/>
            <a:ext cx="2286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548202" name="Rectangle 42"/>
          <p:cNvSpPr>
            <a:spLocks noChangeArrowheads="1"/>
          </p:cNvSpPr>
          <p:nvPr/>
        </p:nvSpPr>
        <p:spPr bwMode="ltGray">
          <a:xfrm>
            <a:off x="4259263" y="4244975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03" name="Rectangle 43"/>
          <p:cNvSpPr>
            <a:spLocks noChangeArrowheads="1"/>
          </p:cNvSpPr>
          <p:nvPr/>
        </p:nvSpPr>
        <p:spPr bwMode="ltGray">
          <a:xfrm>
            <a:off x="4792663" y="4549775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04" name="Rectangle 44"/>
          <p:cNvSpPr>
            <a:spLocks noChangeArrowheads="1"/>
          </p:cNvSpPr>
          <p:nvPr/>
        </p:nvSpPr>
        <p:spPr bwMode="ltGray">
          <a:xfrm>
            <a:off x="4030663" y="4244975"/>
            <a:ext cx="2286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548205" name="Rectangle 45"/>
          <p:cNvSpPr>
            <a:spLocks noChangeArrowheads="1"/>
          </p:cNvSpPr>
          <p:nvPr/>
        </p:nvSpPr>
        <p:spPr bwMode="ltGray">
          <a:xfrm>
            <a:off x="4268788" y="4840288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06" name="Rectangle 46"/>
          <p:cNvSpPr>
            <a:spLocks noChangeArrowheads="1"/>
          </p:cNvSpPr>
          <p:nvPr/>
        </p:nvSpPr>
        <p:spPr bwMode="ltGray">
          <a:xfrm>
            <a:off x="4802188" y="4840288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07" name="Rectangle 47"/>
          <p:cNvSpPr>
            <a:spLocks noChangeArrowheads="1"/>
          </p:cNvSpPr>
          <p:nvPr/>
        </p:nvSpPr>
        <p:spPr bwMode="ltGray">
          <a:xfrm>
            <a:off x="4802188" y="5145088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08" name="Rectangle 48"/>
          <p:cNvSpPr>
            <a:spLocks noChangeArrowheads="1"/>
          </p:cNvSpPr>
          <p:nvPr/>
        </p:nvSpPr>
        <p:spPr bwMode="ltGray">
          <a:xfrm>
            <a:off x="4040188" y="4840288"/>
            <a:ext cx="2286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548209" name="Rectangle 49"/>
          <p:cNvSpPr>
            <a:spLocks noChangeArrowheads="1"/>
          </p:cNvSpPr>
          <p:nvPr/>
        </p:nvSpPr>
        <p:spPr bwMode="ltGray">
          <a:xfrm>
            <a:off x="4794250" y="4246563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10" name="Rectangle 50"/>
          <p:cNvSpPr>
            <a:spLocks noChangeArrowheads="1"/>
          </p:cNvSpPr>
          <p:nvPr/>
        </p:nvSpPr>
        <p:spPr bwMode="ltGray">
          <a:xfrm>
            <a:off x="4278313" y="4821238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11" name="Rectangle 51"/>
          <p:cNvSpPr>
            <a:spLocks noChangeArrowheads="1"/>
          </p:cNvSpPr>
          <p:nvPr/>
        </p:nvSpPr>
        <p:spPr bwMode="ltGray">
          <a:xfrm>
            <a:off x="4826000" y="4821238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12" name="Rectangle 52"/>
          <p:cNvSpPr>
            <a:spLocks noChangeArrowheads="1"/>
          </p:cNvSpPr>
          <p:nvPr/>
        </p:nvSpPr>
        <p:spPr bwMode="ltGray">
          <a:xfrm>
            <a:off x="4826000" y="5126038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13" name="Rectangle 53"/>
          <p:cNvSpPr>
            <a:spLocks noChangeArrowheads="1"/>
          </p:cNvSpPr>
          <p:nvPr/>
        </p:nvSpPr>
        <p:spPr bwMode="ltGray">
          <a:xfrm>
            <a:off x="4049713" y="4821238"/>
            <a:ext cx="2286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548214" name="Rectangle 54"/>
          <p:cNvSpPr>
            <a:spLocks noChangeArrowheads="1"/>
          </p:cNvSpPr>
          <p:nvPr/>
        </p:nvSpPr>
        <p:spPr bwMode="auto">
          <a:xfrm>
            <a:off x="4276725" y="4217988"/>
            <a:ext cx="533400" cy="304800"/>
          </a:xfrm>
          <a:prstGeom prst="rect">
            <a:avLst/>
          </a:prstGeom>
          <a:solidFill>
            <a:srgbClr val="66FF99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00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48215" name="Rectangle 55"/>
          <p:cNvSpPr>
            <a:spLocks noChangeArrowheads="1"/>
          </p:cNvSpPr>
          <p:nvPr/>
        </p:nvSpPr>
        <p:spPr bwMode="auto">
          <a:xfrm>
            <a:off x="4810125" y="363855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16" name="Rectangle 56"/>
          <p:cNvSpPr>
            <a:spLocks noChangeArrowheads="1"/>
          </p:cNvSpPr>
          <p:nvPr/>
        </p:nvSpPr>
        <p:spPr bwMode="auto">
          <a:xfrm>
            <a:off x="4810125" y="394335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17" name="Rectangle 57"/>
          <p:cNvSpPr>
            <a:spLocks noChangeArrowheads="1"/>
          </p:cNvSpPr>
          <p:nvPr/>
        </p:nvSpPr>
        <p:spPr bwMode="auto">
          <a:xfrm>
            <a:off x="4824413" y="4522788"/>
            <a:ext cx="1066800" cy="304800"/>
          </a:xfrm>
          <a:prstGeom prst="rect">
            <a:avLst/>
          </a:prstGeom>
          <a:solidFill>
            <a:schemeClr val="tx1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230</a:t>
            </a:r>
          </a:p>
        </p:txBody>
      </p:sp>
      <p:sp>
        <p:nvSpPr>
          <p:cNvPr id="3548218" name="Rectangle 58"/>
          <p:cNvSpPr>
            <a:spLocks noChangeArrowheads="1"/>
          </p:cNvSpPr>
          <p:nvPr/>
        </p:nvSpPr>
        <p:spPr bwMode="auto">
          <a:xfrm>
            <a:off x="4810125" y="4233863"/>
            <a:ext cx="1066800" cy="304800"/>
          </a:xfrm>
          <a:prstGeom prst="rect">
            <a:avLst/>
          </a:prstGeom>
          <a:solidFill>
            <a:schemeClr val="tx1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220</a:t>
            </a:r>
          </a:p>
        </p:txBody>
      </p:sp>
      <p:sp>
        <p:nvSpPr>
          <p:cNvPr id="3548219" name="Rectangle 59"/>
          <p:cNvSpPr>
            <a:spLocks noChangeArrowheads="1"/>
          </p:cNvSpPr>
          <p:nvPr/>
        </p:nvSpPr>
        <p:spPr bwMode="ltGray">
          <a:xfrm>
            <a:off x="4040188" y="4225925"/>
            <a:ext cx="2286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548220" name="Rectangle 60"/>
          <p:cNvSpPr>
            <a:spLocks noChangeArrowheads="1"/>
          </p:cNvSpPr>
          <p:nvPr/>
        </p:nvSpPr>
        <p:spPr bwMode="blackWhite">
          <a:xfrm>
            <a:off x="4048125" y="3638550"/>
            <a:ext cx="2286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548221" name="Rectangle 61"/>
          <p:cNvSpPr>
            <a:spLocks noChangeArrowheads="1"/>
          </p:cNvSpPr>
          <p:nvPr/>
        </p:nvSpPr>
        <p:spPr bwMode="ltGray">
          <a:xfrm>
            <a:off x="4270375" y="3638550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8222" name="Rectangle 62"/>
          <p:cNvSpPr>
            <a:spLocks noChangeArrowheads="1"/>
          </p:cNvSpPr>
          <p:nvPr/>
        </p:nvSpPr>
        <p:spPr bwMode="auto">
          <a:xfrm>
            <a:off x="4797425" y="3044825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180</a:t>
            </a:r>
          </a:p>
        </p:txBody>
      </p:sp>
      <p:sp>
        <p:nvSpPr>
          <p:cNvPr id="3548223" name="Rectangle 63"/>
          <p:cNvSpPr>
            <a:spLocks noChangeArrowheads="1"/>
          </p:cNvSpPr>
          <p:nvPr/>
        </p:nvSpPr>
        <p:spPr bwMode="auto">
          <a:xfrm>
            <a:off x="4797425" y="3349625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190</a:t>
            </a:r>
          </a:p>
        </p:txBody>
      </p:sp>
      <p:sp>
        <p:nvSpPr>
          <p:cNvPr id="3548224" name="Rectangle 64"/>
          <p:cNvSpPr>
            <a:spLocks noChangeArrowheads="1"/>
          </p:cNvSpPr>
          <p:nvPr/>
        </p:nvSpPr>
        <p:spPr bwMode="auto">
          <a:xfrm>
            <a:off x="4826000" y="4524375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150</a:t>
            </a:r>
          </a:p>
        </p:txBody>
      </p:sp>
      <p:sp>
        <p:nvSpPr>
          <p:cNvPr id="3548225" name="Rectangle 65"/>
          <p:cNvSpPr>
            <a:spLocks noChangeArrowheads="1"/>
          </p:cNvSpPr>
          <p:nvPr/>
        </p:nvSpPr>
        <p:spPr bwMode="auto">
          <a:xfrm>
            <a:off x="4826000" y="4219575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140</a:t>
            </a:r>
          </a:p>
        </p:txBody>
      </p:sp>
      <p:sp>
        <p:nvSpPr>
          <p:cNvPr id="3548226" name="Rectangle 66"/>
          <p:cNvSpPr>
            <a:spLocks noChangeArrowheads="1"/>
          </p:cNvSpPr>
          <p:nvPr/>
        </p:nvSpPr>
        <p:spPr bwMode="auto">
          <a:xfrm>
            <a:off x="4810125" y="3363913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110</a:t>
            </a:r>
          </a:p>
        </p:txBody>
      </p:sp>
      <p:sp>
        <p:nvSpPr>
          <p:cNvPr id="3548227" name="Rectangle 67"/>
          <p:cNvSpPr>
            <a:spLocks noChangeArrowheads="1"/>
          </p:cNvSpPr>
          <p:nvPr/>
        </p:nvSpPr>
        <p:spPr bwMode="auto">
          <a:xfrm>
            <a:off x="4810125" y="3059113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100</a:t>
            </a:r>
          </a:p>
        </p:txBody>
      </p:sp>
      <p:sp>
        <p:nvSpPr>
          <p:cNvPr id="3548228" name="Text Box 68"/>
          <p:cNvSpPr txBox="1">
            <a:spLocks noChangeArrowheads="1"/>
          </p:cNvSpPr>
          <p:nvPr/>
        </p:nvSpPr>
        <p:spPr bwMode="auto">
          <a:xfrm>
            <a:off x="3886200" y="1219200"/>
            <a:ext cx="2261517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chemeClr val="accent1"/>
                </a:solidFill>
              </a:rPr>
              <a:t>4 cache </a:t>
            </a:r>
            <a:r>
              <a:rPr lang="en-US" b="1" dirty="0" smtClean="0">
                <a:solidFill>
                  <a:schemeClr val="accent1"/>
                </a:solidFill>
              </a:rPr>
              <a:t>lines</a:t>
            </a:r>
            <a:endParaRPr lang="en-US" b="1" dirty="0">
              <a:solidFill>
                <a:schemeClr val="accent1"/>
              </a:solidFill>
            </a:endParaRPr>
          </a:p>
          <a:p>
            <a:pPr eaLnBrk="1" hangingPunct="1"/>
            <a:r>
              <a:rPr lang="en-US" b="1" u="sng" dirty="0">
                <a:solidFill>
                  <a:schemeClr val="accent1"/>
                </a:solidFill>
              </a:rPr>
              <a:t>2</a:t>
            </a:r>
            <a:r>
              <a:rPr lang="en-US" b="1" dirty="0">
                <a:solidFill>
                  <a:schemeClr val="accent1"/>
                </a:solidFill>
              </a:rPr>
              <a:t> word </a:t>
            </a:r>
            <a:r>
              <a:rPr lang="en-US" b="1" dirty="0" smtClean="0">
                <a:solidFill>
                  <a:schemeClr val="accent1"/>
                </a:solidFill>
              </a:rPr>
              <a:t>block</a:t>
            </a:r>
          </a:p>
          <a:p>
            <a:pPr eaLnBrk="1" hangingPunct="1"/>
            <a:endParaRPr lang="en-US" sz="800" b="1" dirty="0" smtClean="0">
              <a:solidFill>
                <a:schemeClr val="accent1"/>
              </a:solidFill>
            </a:endParaRPr>
          </a:p>
          <a:p>
            <a:r>
              <a:rPr lang="en-US" b="1" u="sng" dirty="0">
                <a:solidFill>
                  <a:schemeClr val="accent1"/>
                </a:solidFill>
              </a:rPr>
              <a:t>2</a:t>
            </a:r>
            <a:r>
              <a:rPr lang="en-US" b="1" dirty="0">
                <a:solidFill>
                  <a:schemeClr val="accent1"/>
                </a:solidFill>
              </a:rPr>
              <a:t> bit tag </a:t>
            </a:r>
            <a:r>
              <a:rPr lang="en-US" b="1" dirty="0" smtClean="0">
                <a:solidFill>
                  <a:schemeClr val="accent1"/>
                </a:solidFill>
              </a:rPr>
              <a:t>field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2 bit index field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1 bit block offset field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9" name="Text Box 39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" y="381000"/>
            <a:ext cx="7074309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 smtClean="0">
                <a:solidFill>
                  <a:schemeClr val="bg1"/>
                </a:solidFill>
              </a:rPr>
              <a:t>Using </a:t>
            </a:r>
            <a:r>
              <a:rPr lang="en-US" sz="2400" b="1" dirty="0" smtClean="0">
                <a:solidFill>
                  <a:schemeClr val="accent1"/>
                </a:solidFill>
              </a:rPr>
              <a:t>byte addresses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in this example! </a:t>
            </a:r>
            <a:r>
              <a:rPr lang="en-US" sz="2400" dirty="0" err="1" smtClean="0">
                <a:solidFill>
                  <a:schemeClr val="bg1"/>
                </a:solidFill>
              </a:rPr>
              <a:t>Addr</a:t>
            </a:r>
            <a:r>
              <a:rPr lang="en-US" sz="2400" dirty="0" smtClean="0">
                <a:solidFill>
                  <a:schemeClr val="bg1"/>
                </a:solidFill>
              </a:rPr>
              <a:t> Bus = 5 bits</a:t>
            </a:r>
            <a:endParaRPr lang="en-US" sz="2400" dirty="0" smtClean="0">
              <a:solidFill>
                <a:schemeClr val="accent1"/>
              </a:solidFill>
            </a:endParaRPr>
          </a:p>
        </p:txBody>
      </p:sp>
      <p:sp>
        <p:nvSpPr>
          <p:cNvPr id="70" name="Text Box 15"/>
          <p:cNvSpPr txBox="1">
            <a:spLocks noChangeArrowheads="1"/>
          </p:cNvSpPr>
          <p:nvPr/>
        </p:nvSpPr>
        <p:spPr bwMode="auto">
          <a:xfrm>
            <a:off x="3293333" y="2515612"/>
            <a:ext cx="364267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M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M</a:t>
            </a:r>
          </a:p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H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H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H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M</a:t>
            </a: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M</a:t>
            </a:r>
            <a:endParaRPr lang="en-US" sz="1600" b="1" dirty="0" smtClean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M</a:t>
            </a:r>
            <a:endParaRPr lang="en-US" sz="1600" b="1" dirty="0" smtClean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M</a:t>
            </a:r>
            <a:endParaRPr lang="en-US" sz="1600" b="1" dirty="0" smtClean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M</a:t>
            </a:r>
            <a:endParaRPr lang="en-US" sz="1600" b="1" dirty="0" smtClean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M</a:t>
            </a:r>
            <a:endParaRPr lang="en-US" sz="1600" b="1" dirty="0" smtClean="0">
              <a:solidFill>
                <a:schemeClr val="accent1"/>
              </a:solidFill>
            </a:endParaRPr>
          </a:p>
          <a:p>
            <a:pPr algn="r" eaLnBrk="1" hangingPunct="1"/>
            <a:endParaRPr lang="en-US" sz="1600" b="1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505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8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4818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2258" name="Rectangle 2"/>
          <p:cNvSpPr>
            <a:spLocks noChangeArrowheads="1"/>
          </p:cNvSpPr>
          <p:nvPr/>
        </p:nvSpPr>
        <p:spPr bwMode="auto">
          <a:xfrm>
            <a:off x="1066800" y="1143000"/>
            <a:ext cx="2514600" cy="54102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52259" name="Text Box 3"/>
          <p:cNvSpPr txBox="1">
            <a:spLocks noChangeArrowheads="1"/>
          </p:cNvSpPr>
          <p:nvPr/>
        </p:nvSpPr>
        <p:spPr bwMode="auto">
          <a:xfrm>
            <a:off x="1676400" y="2514600"/>
            <a:ext cx="1697901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$3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$3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4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0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M[ 12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</a:t>
            </a:r>
            <a:r>
              <a:rPr lang="en-US" sz="1600" b="1" dirty="0" smtClean="0">
                <a:solidFill>
                  <a:schemeClr val="bg1"/>
                </a:solidFill>
                <a:sym typeface="Symbol" pitchFamily="18" charset="2"/>
              </a:rPr>
              <a:t>12 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]</a:t>
            </a: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M[ 12  </a:t>
            </a:r>
            <a:r>
              <a:rPr lang="en-US" sz="1600" b="1" dirty="0" smtClean="0">
                <a:solidFill>
                  <a:schemeClr val="bg1"/>
                </a:solidFill>
                <a:sym typeface="Symbol" pitchFamily="18" charset="2"/>
              </a:rPr>
              <a:t>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</a:t>
            </a:r>
            <a:r>
              <a:rPr lang="en-US" sz="1600" b="1" dirty="0" smtClean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]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552260" name="Rectangle 4"/>
          <p:cNvSpPr>
            <a:spLocks noChangeArrowheads="1"/>
          </p:cNvSpPr>
          <p:nvPr/>
        </p:nvSpPr>
        <p:spPr bwMode="auto">
          <a:xfrm>
            <a:off x="6096000" y="1143000"/>
            <a:ext cx="2514600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552261" name="Rectangle 5"/>
          <p:cNvSpPr>
            <a:spLocks noChangeArrowheads="1"/>
          </p:cNvSpPr>
          <p:nvPr/>
        </p:nvSpPr>
        <p:spPr bwMode="auto">
          <a:xfrm>
            <a:off x="3581400" y="1143000"/>
            <a:ext cx="2514600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552262" name="Rectangle 6"/>
          <p:cNvSpPr>
            <a:spLocks noGrp="1" noChangeArrowheads="1"/>
          </p:cNvSpPr>
          <p:nvPr>
            <p:ph type="title"/>
          </p:nvPr>
        </p:nvSpPr>
        <p:spPr>
          <a:xfrm>
            <a:off x="661988" y="0"/>
            <a:ext cx="7772400" cy="465138"/>
          </a:xfrm>
        </p:spPr>
        <p:txBody>
          <a:bodyPr/>
          <a:lstStyle/>
          <a:p>
            <a:r>
              <a:rPr lang="en-US" dirty="0" smtClean="0"/>
              <a:t>Comparison: Fully Associative</a:t>
            </a:r>
            <a:endParaRPr lang="en-US" dirty="0"/>
          </a:p>
        </p:txBody>
      </p:sp>
      <p:sp>
        <p:nvSpPr>
          <p:cNvPr id="3552263" name="Rectangle 7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110</a:t>
            </a:r>
          </a:p>
        </p:txBody>
      </p:sp>
      <p:sp>
        <p:nvSpPr>
          <p:cNvPr id="3552264" name="Rectangle 8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130</a:t>
            </a:r>
          </a:p>
        </p:txBody>
      </p:sp>
      <p:sp>
        <p:nvSpPr>
          <p:cNvPr id="3552265" name="Rectangle 9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150</a:t>
            </a:r>
          </a:p>
        </p:txBody>
      </p:sp>
      <p:sp>
        <p:nvSpPr>
          <p:cNvPr id="3552266" name="Rectangle 10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160</a:t>
            </a:r>
          </a:p>
        </p:txBody>
      </p:sp>
      <p:sp>
        <p:nvSpPr>
          <p:cNvPr id="3552267" name="Rectangle 11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180</a:t>
            </a:r>
          </a:p>
        </p:txBody>
      </p:sp>
      <p:sp>
        <p:nvSpPr>
          <p:cNvPr id="3552268" name="Rectangle 12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3552269" name="Rectangle 13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220</a:t>
            </a:r>
          </a:p>
        </p:txBody>
      </p:sp>
      <p:sp>
        <p:nvSpPr>
          <p:cNvPr id="3552270" name="Rectangle 14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240</a:t>
            </a:r>
          </a:p>
        </p:txBody>
      </p:sp>
      <p:sp>
        <p:nvSpPr>
          <p:cNvPr id="3552271" name="Text Box 15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552272" name="Text Box 16"/>
          <p:cNvSpPr txBox="1">
            <a:spLocks noChangeArrowheads="1"/>
          </p:cNvSpPr>
          <p:nvPr/>
        </p:nvSpPr>
        <p:spPr bwMode="auto">
          <a:xfrm>
            <a:off x="1600200" y="10668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552273" name="Text Box 17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552274" name="Rectangle 18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100</a:t>
            </a:r>
          </a:p>
        </p:txBody>
      </p:sp>
      <p:sp>
        <p:nvSpPr>
          <p:cNvPr id="3552275" name="Rectangle 19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3552276" name="Rectangle 20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140</a:t>
            </a:r>
          </a:p>
        </p:txBody>
      </p:sp>
      <p:sp>
        <p:nvSpPr>
          <p:cNvPr id="3552277" name="Rectangle 21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170</a:t>
            </a:r>
          </a:p>
        </p:txBody>
      </p:sp>
      <p:sp>
        <p:nvSpPr>
          <p:cNvPr id="3552278" name="Rectangle 22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190</a:t>
            </a:r>
          </a:p>
        </p:txBody>
      </p:sp>
      <p:sp>
        <p:nvSpPr>
          <p:cNvPr id="3552279" name="Rectangle 23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3552280" name="Rectangle 24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230</a:t>
            </a:r>
          </a:p>
        </p:txBody>
      </p:sp>
      <p:sp>
        <p:nvSpPr>
          <p:cNvPr id="3552281" name="Rectangle 25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250</a:t>
            </a:r>
          </a:p>
        </p:txBody>
      </p:sp>
      <p:sp>
        <p:nvSpPr>
          <p:cNvPr id="3552282" name="AutoShape 26"/>
          <p:cNvSpPr>
            <a:spLocks noChangeArrowheads="1"/>
          </p:cNvSpPr>
          <p:nvPr/>
        </p:nvSpPr>
        <p:spPr bwMode="auto">
          <a:xfrm>
            <a:off x="1323975" y="4265613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52283" name="Text Box 27"/>
          <p:cNvSpPr txBox="1">
            <a:spLocks noChangeArrowheads="1"/>
          </p:cNvSpPr>
          <p:nvPr/>
        </p:nvSpPr>
        <p:spPr bwMode="auto">
          <a:xfrm>
            <a:off x="4038600" y="5456237"/>
            <a:ext cx="1055097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Misses:   </a:t>
            </a:r>
          </a:p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Hits: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      </a:t>
            </a:r>
          </a:p>
        </p:txBody>
      </p:sp>
      <p:sp>
        <p:nvSpPr>
          <p:cNvPr id="3552284" name="Text Box 28"/>
          <p:cNvSpPr txBox="1">
            <a:spLocks noChangeArrowheads="1"/>
          </p:cNvSpPr>
          <p:nvPr/>
        </p:nvSpPr>
        <p:spPr bwMode="auto">
          <a:xfrm>
            <a:off x="426720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552285" name="Rectangle 29"/>
          <p:cNvSpPr>
            <a:spLocks noChangeArrowheads="1"/>
          </p:cNvSpPr>
          <p:nvPr/>
        </p:nvSpPr>
        <p:spPr bwMode="blackWhite">
          <a:xfrm>
            <a:off x="4267200" y="3048000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52286" name="Rectangle 30"/>
          <p:cNvSpPr>
            <a:spLocks noChangeArrowheads="1"/>
          </p:cNvSpPr>
          <p:nvPr/>
        </p:nvSpPr>
        <p:spPr bwMode="auto">
          <a:xfrm>
            <a:off x="4800600" y="30480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52287" name="Rectangle 31"/>
          <p:cNvSpPr>
            <a:spLocks noChangeArrowheads="1"/>
          </p:cNvSpPr>
          <p:nvPr/>
        </p:nvSpPr>
        <p:spPr bwMode="auto">
          <a:xfrm>
            <a:off x="4800600" y="33528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52288" name="Text Box 32"/>
          <p:cNvSpPr txBox="1">
            <a:spLocks noChangeArrowheads="1"/>
          </p:cNvSpPr>
          <p:nvPr/>
        </p:nvSpPr>
        <p:spPr bwMode="auto">
          <a:xfrm>
            <a:off x="4191000" y="2590800"/>
            <a:ext cx="1471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tag    data</a:t>
            </a:r>
          </a:p>
        </p:txBody>
      </p:sp>
      <p:sp>
        <p:nvSpPr>
          <p:cNvPr id="3552289" name="Rectangle 33"/>
          <p:cNvSpPr>
            <a:spLocks noChangeArrowheads="1"/>
          </p:cNvSpPr>
          <p:nvPr/>
        </p:nvSpPr>
        <p:spPr bwMode="blackWhite">
          <a:xfrm>
            <a:off x="4267200" y="3657600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52290" name="Rectangle 34"/>
          <p:cNvSpPr>
            <a:spLocks noChangeArrowheads="1"/>
          </p:cNvSpPr>
          <p:nvPr/>
        </p:nvSpPr>
        <p:spPr bwMode="auto">
          <a:xfrm>
            <a:off x="4800600" y="36576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52291" name="Rectangle 35"/>
          <p:cNvSpPr>
            <a:spLocks noChangeArrowheads="1"/>
          </p:cNvSpPr>
          <p:nvPr/>
        </p:nvSpPr>
        <p:spPr bwMode="auto">
          <a:xfrm>
            <a:off x="4800600" y="39624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52296" name="Rectangle 40"/>
          <p:cNvSpPr>
            <a:spLocks noChangeArrowheads="1"/>
          </p:cNvSpPr>
          <p:nvPr/>
        </p:nvSpPr>
        <p:spPr bwMode="blackWhite">
          <a:xfrm>
            <a:off x="4038600" y="3048000"/>
            <a:ext cx="2286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52297" name="Rectangle 41"/>
          <p:cNvSpPr>
            <a:spLocks noChangeArrowheads="1"/>
          </p:cNvSpPr>
          <p:nvPr/>
        </p:nvSpPr>
        <p:spPr bwMode="blackWhite">
          <a:xfrm>
            <a:off x="4038600" y="3657600"/>
            <a:ext cx="2286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52298" name="Rectangle 42"/>
          <p:cNvSpPr>
            <a:spLocks noChangeArrowheads="1"/>
          </p:cNvSpPr>
          <p:nvPr/>
        </p:nvSpPr>
        <p:spPr bwMode="ltGray">
          <a:xfrm>
            <a:off x="4259263" y="4244975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52299" name="Rectangle 43"/>
          <p:cNvSpPr>
            <a:spLocks noChangeArrowheads="1"/>
          </p:cNvSpPr>
          <p:nvPr/>
        </p:nvSpPr>
        <p:spPr bwMode="ltGray">
          <a:xfrm>
            <a:off x="4792663" y="4549775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52300" name="Rectangle 44"/>
          <p:cNvSpPr>
            <a:spLocks noChangeArrowheads="1"/>
          </p:cNvSpPr>
          <p:nvPr/>
        </p:nvSpPr>
        <p:spPr bwMode="ltGray">
          <a:xfrm>
            <a:off x="4030663" y="4244975"/>
            <a:ext cx="2286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52301" name="Rectangle 45"/>
          <p:cNvSpPr>
            <a:spLocks noChangeArrowheads="1"/>
          </p:cNvSpPr>
          <p:nvPr/>
        </p:nvSpPr>
        <p:spPr bwMode="ltGray">
          <a:xfrm>
            <a:off x="4268788" y="4840288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52302" name="Rectangle 46"/>
          <p:cNvSpPr>
            <a:spLocks noChangeArrowheads="1"/>
          </p:cNvSpPr>
          <p:nvPr/>
        </p:nvSpPr>
        <p:spPr bwMode="ltGray">
          <a:xfrm>
            <a:off x="4802188" y="4840288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52303" name="Rectangle 47"/>
          <p:cNvSpPr>
            <a:spLocks noChangeArrowheads="1"/>
          </p:cNvSpPr>
          <p:nvPr/>
        </p:nvSpPr>
        <p:spPr bwMode="ltGray">
          <a:xfrm>
            <a:off x="4802188" y="5145088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52304" name="Rectangle 48"/>
          <p:cNvSpPr>
            <a:spLocks noChangeArrowheads="1"/>
          </p:cNvSpPr>
          <p:nvPr/>
        </p:nvSpPr>
        <p:spPr bwMode="ltGray">
          <a:xfrm>
            <a:off x="4040188" y="4840288"/>
            <a:ext cx="2286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552305" name="Rectangle 49"/>
          <p:cNvSpPr>
            <a:spLocks noChangeArrowheads="1"/>
          </p:cNvSpPr>
          <p:nvPr/>
        </p:nvSpPr>
        <p:spPr bwMode="ltGray">
          <a:xfrm>
            <a:off x="4794250" y="4246563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52306" name="Rectangle 50"/>
          <p:cNvSpPr>
            <a:spLocks noChangeArrowheads="1"/>
          </p:cNvSpPr>
          <p:nvPr/>
        </p:nvSpPr>
        <p:spPr bwMode="ltGray">
          <a:xfrm>
            <a:off x="4278313" y="4821238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52307" name="Rectangle 51"/>
          <p:cNvSpPr>
            <a:spLocks noChangeArrowheads="1"/>
          </p:cNvSpPr>
          <p:nvPr/>
        </p:nvSpPr>
        <p:spPr bwMode="ltGray">
          <a:xfrm>
            <a:off x="4811713" y="4821238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52308" name="Rectangle 52"/>
          <p:cNvSpPr>
            <a:spLocks noChangeArrowheads="1"/>
          </p:cNvSpPr>
          <p:nvPr/>
        </p:nvSpPr>
        <p:spPr bwMode="ltGray">
          <a:xfrm>
            <a:off x="4811713" y="5126038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52309" name="Rectangle 53"/>
          <p:cNvSpPr>
            <a:spLocks noChangeArrowheads="1"/>
          </p:cNvSpPr>
          <p:nvPr/>
        </p:nvSpPr>
        <p:spPr bwMode="ltGray">
          <a:xfrm>
            <a:off x="4049713" y="4821238"/>
            <a:ext cx="2286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3552310" name="Rectangle 54"/>
          <p:cNvSpPr>
            <a:spLocks noChangeArrowheads="1"/>
          </p:cNvSpPr>
          <p:nvPr/>
        </p:nvSpPr>
        <p:spPr bwMode="blackWhite">
          <a:xfrm>
            <a:off x="4273550" y="4230688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52316" name="Text Box 60"/>
          <p:cNvSpPr txBox="1">
            <a:spLocks noChangeArrowheads="1"/>
          </p:cNvSpPr>
          <p:nvPr/>
        </p:nvSpPr>
        <p:spPr bwMode="auto">
          <a:xfrm>
            <a:off x="3886200" y="1219200"/>
            <a:ext cx="2261517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chemeClr val="accent1"/>
                </a:solidFill>
              </a:rPr>
              <a:t>4 cache </a:t>
            </a:r>
            <a:r>
              <a:rPr lang="en-US" b="1" dirty="0" smtClean="0">
                <a:solidFill>
                  <a:schemeClr val="accent1"/>
                </a:solidFill>
              </a:rPr>
              <a:t>lines</a:t>
            </a:r>
            <a:endParaRPr lang="en-US" b="1" dirty="0">
              <a:solidFill>
                <a:schemeClr val="accent1"/>
              </a:solidFill>
            </a:endParaRPr>
          </a:p>
          <a:p>
            <a:pPr eaLnBrk="1" hangingPunct="1"/>
            <a:r>
              <a:rPr lang="en-US" b="1" u="sng" dirty="0">
                <a:solidFill>
                  <a:schemeClr val="accent1"/>
                </a:solidFill>
              </a:rPr>
              <a:t>2</a:t>
            </a:r>
            <a:r>
              <a:rPr lang="en-US" b="1" dirty="0">
                <a:solidFill>
                  <a:schemeClr val="accent1"/>
                </a:solidFill>
              </a:rPr>
              <a:t> word </a:t>
            </a:r>
            <a:r>
              <a:rPr lang="en-US" b="1" dirty="0" smtClean="0">
                <a:solidFill>
                  <a:schemeClr val="accent1"/>
                </a:solidFill>
              </a:rPr>
              <a:t>block</a:t>
            </a:r>
          </a:p>
          <a:p>
            <a:pPr eaLnBrk="1" hangingPunct="1"/>
            <a:endParaRPr lang="en-US" sz="800" b="1" dirty="0" smtClean="0">
              <a:solidFill>
                <a:schemeClr val="accent1"/>
              </a:solidFill>
            </a:endParaRPr>
          </a:p>
          <a:p>
            <a:r>
              <a:rPr lang="en-US" b="1" u="sng" dirty="0">
                <a:solidFill>
                  <a:schemeClr val="accent1"/>
                </a:solidFill>
              </a:rPr>
              <a:t>4</a:t>
            </a:r>
            <a:r>
              <a:rPr lang="en-US" b="1" dirty="0">
                <a:solidFill>
                  <a:schemeClr val="accent1"/>
                </a:solidFill>
              </a:rPr>
              <a:t> bit tag </a:t>
            </a:r>
            <a:r>
              <a:rPr lang="en-US" b="1" dirty="0" smtClean="0">
                <a:solidFill>
                  <a:schemeClr val="accent1"/>
                </a:solidFill>
              </a:rPr>
              <a:t>field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1 bit block offset field</a:t>
            </a:r>
          </a:p>
        </p:txBody>
      </p:sp>
      <p:sp>
        <p:nvSpPr>
          <p:cNvPr id="58" name="Text Box 39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" y="381000"/>
            <a:ext cx="7074309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 smtClean="0">
                <a:solidFill>
                  <a:schemeClr val="bg1"/>
                </a:solidFill>
              </a:rPr>
              <a:t>Using </a:t>
            </a:r>
            <a:r>
              <a:rPr lang="en-US" sz="2400" b="1" dirty="0" smtClean="0">
                <a:solidFill>
                  <a:schemeClr val="accent1"/>
                </a:solidFill>
              </a:rPr>
              <a:t>byte addresses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in this example! </a:t>
            </a:r>
            <a:r>
              <a:rPr lang="en-US" sz="2400" dirty="0" err="1" smtClean="0">
                <a:solidFill>
                  <a:schemeClr val="bg1"/>
                </a:solidFill>
              </a:rPr>
              <a:t>Addr</a:t>
            </a:r>
            <a:r>
              <a:rPr lang="en-US" sz="2400" dirty="0" smtClean="0">
                <a:solidFill>
                  <a:schemeClr val="bg1"/>
                </a:solidFill>
              </a:rPr>
              <a:t> Bus = 5 bits</a:t>
            </a:r>
            <a:endParaRPr lang="en-US" sz="2400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1009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2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5228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2258" name="Rectangle 2"/>
          <p:cNvSpPr>
            <a:spLocks noChangeArrowheads="1"/>
          </p:cNvSpPr>
          <p:nvPr/>
        </p:nvSpPr>
        <p:spPr bwMode="auto">
          <a:xfrm>
            <a:off x="1066800" y="1143000"/>
            <a:ext cx="2514600" cy="54102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52259" name="Text Box 3"/>
          <p:cNvSpPr txBox="1">
            <a:spLocks noChangeArrowheads="1"/>
          </p:cNvSpPr>
          <p:nvPr/>
        </p:nvSpPr>
        <p:spPr bwMode="auto">
          <a:xfrm>
            <a:off x="1676400" y="2514600"/>
            <a:ext cx="1697901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$3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$3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4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0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M[ 12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</a:t>
            </a:r>
            <a:r>
              <a:rPr lang="en-US" sz="1600" b="1" dirty="0" smtClean="0">
                <a:solidFill>
                  <a:schemeClr val="bg1"/>
                </a:solidFill>
                <a:sym typeface="Symbol" pitchFamily="18" charset="2"/>
              </a:rPr>
              <a:t>12 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]</a:t>
            </a: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M[ 12  </a:t>
            </a:r>
            <a:r>
              <a:rPr lang="en-US" sz="1600" b="1" dirty="0" smtClean="0">
                <a:solidFill>
                  <a:schemeClr val="bg1"/>
                </a:solidFill>
                <a:sym typeface="Symbol" pitchFamily="18" charset="2"/>
              </a:rPr>
              <a:t>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</a:t>
            </a:r>
            <a:r>
              <a:rPr lang="en-US" sz="1600" b="1" dirty="0" smtClean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]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552260" name="Rectangle 4"/>
          <p:cNvSpPr>
            <a:spLocks noChangeArrowheads="1"/>
          </p:cNvSpPr>
          <p:nvPr/>
        </p:nvSpPr>
        <p:spPr bwMode="auto">
          <a:xfrm>
            <a:off x="6096000" y="1143000"/>
            <a:ext cx="2514600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552261" name="Rectangle 5"/>
          <p:cNvSpPr>
            <a:spLocks noChangeArrowheads="1"/>
          </p:cNvSpPr>
          <p:nvPr/>
        </p:nvSpPr>
        <p:spPr bwMode="auto">
          <a:xfrm>
            <a:off x="3581400" y="1143000"/>
            <a:ext cx="2514600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552262" name="Rectangle 6"/>
          <p:cNvSpPr>
            <a:spLocks noGrp="1" noChangeArrowheads="1"/>
          </p:cNvSpPr>
          <p:nvPr>
            <p:ph type="title"/>
          </p:nvPr>
        </p:nvSpPr>
        <p:spPr>
          <a:xfrm>
            <a:off x="661988" y="0"/>
            <a:ext cx="7772400" cy="465138"/>
          </a:xfrm>
        </p:spPr>
        <p:txBody>
          <a:bodyPr/>
          <a:lstStyle/>
          <a:p>
            <a:r>
              <a:rPr lang="en-US" dirty="0" smtClean="0"/>
              <a:t>Comparison: Fully Associative</a:t>
            </a:r>
            <a:endParaRPr lang="en-US" dirty="0"/>
          </a:p>
        </p:txBody>
      </p:sp>
      <p:sp>
        <p:nvSpPr>
          <p:cNvPr id="3552263" name="Rectangle 7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110</a:t>
            </a:r>
          </a:p>
        </p:txBody>
      </p:sp>
      <p:sp>
        <p:nvSpPr>
          <p:cNvPr id="3552264" name="Rectangle 8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130</a:t>
            </a:r>
          </a:p>
        </p:txBody>
      </p:sp>
      <p:sp>
        <p:nvSpPr>
          <p:cNvPr id="3552265" name="Rectangle 9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150</a:t>
            </a:r>
          </a:p>
        </p:txBody>
      </p:sp>
      <p:sp>
        <p:nvSpPr>
          <p:cNvPr id="3552266" name="Rectangle 10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160</a:t>
            </a:r>
          </a:p>
        </p:txBody>
      </p:sp>
      <p:sp>
        <p:nvSpPr>
          <p:cNvPr id="3552267" name="Rectangle 11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180</a:t>
            </a:r>
          </a:p>
        </p:txBody>
      </p:sp>
      <p:sp>
        <p:nvSpPr>
          <p:cNvPr id="3552268" name="Rectangle 12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3552269" name="Rectangle 13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220</a:t>
            </a:r>
          </a:p>
        </p:txBody>
      </p:sp>
      <p:sp>
        <p:nvSpPr>
          <p:cNvPr id="3552270" name="Rectangle 14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240</a:t>
            </a:r>
          </a:p>
        </p:txBody>
      </p:sp>
      <p:sp>
        <p:nvSpPr>
          <p:cNvPr id="3552271" name="Text Box 15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552272" name="Text Box 16"/>
          <p:cNvSpPr txBox="1">
            <a:spLocks noChangeArrowheads="1"/>
          </p:cNvSpPr>
          <p:nvPr/>
        </p:nvSpPr>
        <p:spPr bwMode="auto">
          <a:xfrm>
            <a:off x="1600200" y="1066800"/>
            <a:ext cx="1452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552273" name="Text Box 17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552274" name="Rectangle 18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100</a:t>
            </a:r>
          </a:p>
        </p:txBody>
      </p:sp>
      <p:sp>
        <p:nvSpPr>
          <p:cNvPr id="3552275" name="Rectangle 19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3552276" name="Rectangle 20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140</a:t>
            </a:r>
          </a:p>
        </p:txBody>
      </p:sp>
      <p:sp>
        <p:nvSpPr>
          <p:cNvPr id="3552277" name="Rectangle 21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170</a:t>
            </a:r>
          </a:p>
        </p:txBody>
      </p:sp>
      <p:sp>
        <p:nvSpPr>
          <p:cNvPr id="3552278" name="Rectangle 22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190</a:t>
            </a:r>
          </a:p>
        </p:txBody>
      </p:sp>
      <p:sp>
        <p:nvSpPr>
          <p:cNvPr id="3552279" name="Rectangle 23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3552280" name="Rectangle 24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230</a:t>
            </a:r>
          </a:p>
        </p:txBody>
      </p:sp>
      <p:sp>
        <p:nvSpPr>
          <p:cNvPr id="3552281" name="Rectangle 25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250</a:t>
            </a:r>
          </a:p>
        </p:txBody>
      </p:sp>
      <p:sp>
        <p:nvSpPr>
          <p:cNvPr id="3552282" name="AutoShape 26"/>
          <p:cNvSpPr>
            <a:spLocks noChangeArrowheads="1"/>
          </p:cNvSpPr>
          <p:nvPr/>
        </p:nvSpPr>
        <p:spPr bwMode="auto">
          <a:xfrm>
            <a:off x="1323975" y="4265613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52283" name="Text Box 27"/>
          <p:cNvSpPr txBox="1">
            <a:spLocks noChangeArrowheads="1"/>
          </p:cNvSpPr>
          <p:nvPr/>
        </p:nvSpPr>
        <p:spPr bwMode="auto">
          <a:xfrm>
            <a:off x="4038600" y="5456237"/>
            <a:ext cx="1538288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Misses:   3</a:t>
            </a:r>
          </a:p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Hits: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      8</a:t>
            </a:r>
          </a:p>
        </p:txBody>
      </p:sp>
      <p:sp>
        <p:nvSpPr>
          <p:cNvPr id="3552284" name="Text Box 28"/>
          <p:cNvSpPr txBox="1">
            <a:spLocks noChangeArrowheads="1"/>
          </p:cNvSpPr>
          <p:nvPr/>
        </p:nvSpPr>
        <p:spPr bwMode="auto">
          <a:xfrm>
            <a:off x="426720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552285" name="Rectangle 29"/>
          <p:cNvSpPr>
            <a:spLocks noChangeArrowheads="1"/>
          </p:cNvSpPr>
          <p:nvPr/>
        </p:nvSpPr>
        <p:spPr bwMode="blackWhite">
          <a:xfrm>
            <a:off x="4267200" y="3048000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0000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52286" name="Rectangle 30"/>
          <p:cNvSpPr>
            <a:spLocks noChangeArrowheads="1"/>
          </p:cNvSpPr>
          <p:nvPr/>
        </p:nvSpPr>
        <p:spPr bwMode="auto">
          <a:xfrm>
            <a:off x="4800600" y="30480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52287" name="Rectangle 31"/>
          <p:cNvSpPr>
            <a:spLocks noChangeArrowheads="1"/>
          </p:cNvSpPr>
          <p:nvPr/>
        </p:nvSpPr>
        <p:spPr bwMode="auto">
          <a:xfrm>
            <a:off x="4800600" y="33528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52288" name="Text Box 32"/>
          <p:cNvSpPr txBox="1">
            <a:spLocks noChangeArrowheads="1"/>
          </p:cNvSpPr>
          <p:nvPr/>
        </p:nvSpPr>
        <p:spPr bwMode="auto">
          <a:xfrm>
            <a:off x="4191000" y="2590800"/>
            <a:ext cx="1471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tag    data</a:t>
            </a:r>
          </a:p>
        </p:txBody>
      </p:sp>
      <p:sp>
        <p:nvSpPr>
          <p:cNvPr id="3552289" name="Rectangle 33"/>
          <p:cNvSpPr>
            <a:spLocks noChangeArrowheads="1"/>
          </p:cNvSpPr>
          <p:nvPr/>
        </p:nvSpPr>
        <p:spPr bwMode="blackWhite">
          <a:xfrm>
            <a:off x="4267200" y="3657600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0010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52290" name="Rectangle 34"/>
          <p:cNvSpPr>
            <a:spLocks noChangeArrowheads="1"/>
          </p:cNvSpPr>
          <p:nvPr/>
        </p:nvSpPr>
        <p:spPr bwMode="auto">
          <a:xfrm>
            <a:off x="4800600" y="36576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52291" name="Rectangle 35"/>
          <p:cNvSpPr>
            <a:spLocks noChangeArrowheads="1"/>
          </p:cNvSpPr>
          <p:nvPr/>
        </p:nvSpPr>
        <p:spPr bwMode="auto">
          <a:xfrm>
            <a:off x="4800600" y="3962400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52292" name="Rectangle 36"/>
          <p:cNvSpPr>
            <a:spLocks noChangeArrowheads="1"/>
          </p:cNvSpPr>
          <p:nvPr/>
        </p:nvSpPr>
        <p:spPr bwMode="auto">
          <a:xfrm>
            <a:off x="4800600" y="3048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100</a:t>
            </a:r>
          </a:p>
        </p:txBody>
      </p:sp>
      <p:sp>
        <p:nvSpPr>
          <p:cNvPr id="3552293" name="Rectangle 37"/>
          <p:cNvSpPr>
            <a:spLocks noChangeArrowheads="1"/>
          </p:cNvSpPr>
          <p:nvPr/>
        </p:nvSpPr>
        <p:spPr bwMode="auto">
          <a:xfrm>
            <a:off x="4800600" y="33528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110</a:t>
            </a:r>
          </a:p>
        </p:txBody>
      </p:sp>
      <p:sp>
        <p:nvSpPr>
          <p:cNvPr id="3552294" name="Rectangle 38"/>
          <p:cNvSpPr>
            <a:spLocks noChangeArrowheads="1"/>
          </p:cNvSpPr>
          <p:nvPr/>
        </p:nvSpPr>
        <p:spPr bwMode="auto">
          <a:xfrm>
            <a:off x="4800600" y="3962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150</a:t>
            </a:r>
          </a:p>
        </p:txBody>
      </p:sp>
      <p:sp>
        <p:nvSpPr>
          <p:cNvPr id="3552295" name="Rectangle 39"/>
          <p:cNvSpPr>
            <a:spLocks noChangeArrowheads="1"/>
          </p:cNvSpPr>
          <p:nvPr/>
        </p:nvSpPr>
        <p:spPr bwMode="auto">
          <a:xfrm>
            <a:off x="4800600" y="36576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140</a:t>
            </a:r>
          </a:p>
        </p:txBody>
      </p:sp>
      <p:sp>
        <p:nvSpPr>
          <p:cNvPr id="3552296" name="Rectangle 40"/>
          <p:cNvSpPr>
            <a:spLocks noChangeArrowheads="1"/>
          </p:cNvSpPr>
          <p:nvPr/>
        </p:nvSpPr>
        <p:spPr bwMode="blackWhite">
          <a:xfrm>
            <a:off x="4038600" y="3048000"/>
            <a:ext cx="2286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552297" name="Rectangle 41"/>
          <p:cNvSpPr>
            <a:spLocks noChangeArrowheads="1"/>
          </p:cNvSpPr>
          <p:nvPr/>
        </p:nvSpPr>
        <p:spPr bwMode="blackWhite">
          <a:xfrm>
            <a:off x="4038600" y="3657600"/>
            <a:ext cx="2286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552298" name="Rectangle 42"/>
          <p:cNvSpPr>
            <a:spLocks noChangeArrowheads="1"/>
          </p:cNvSpPr>
          <p:nvPr/>
        </p:nvSpPr>
        <p:spPr bwMode="ltGray">
          <a:xfrm>
            <a:off x="4259263" y="4244975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52299" name="Rectangle 43"/>
          <p:cNvSpPr>
            <a:spLocks noChangeArrowheads="1"/>
          </p:cNvSpPr>
          <p:nvPr/>
        </p:nvSpPr>
        <p:spPr bwMode="ltGray">
          <a:xfrm>
            <a:off x="4792663" y="4549775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52300" name="Rectangle 44"/>
          <p:cNvSpPr>
            <a:spLocks noChangeArrowheads="1"/>
          </p:cNvSpPr>
          <p:nvPr/>
        </p:nvSpPr>
        <p:spPr bwMode="ltGray">
          <a:xfrm>
            <a:off x="4030663" y="4244975"/>
            <a:ext cx="2286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552301" name="Rectangle 45"/>
          <p:cNvSpPr>
            <a:spLocks noChangeArrowheads="1"/>
          </p:cNvSpPr>
          <p:nvPr/>
        </p:nvSpPr>
        <p:spPr bwMode="ltGray">
          <a:xfrm>
            <a:off x="4268788" y="4840288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52302" name="Rectangle 46"/>
          <p:cNvSpPr>
            <a:spLocks noChangeArrowheads="1"/>
          </p:cNvSpPr>
          <p:nvPr/>
        </p:nvSpPr>
        <p:spPr bwMode="ltGray">
          <a:xfrm>
            <a:off x="4802188" y="4840288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52303" name="Rectangle 47"/>
          <p:cNvSpPr>
            <a:spLocks noChangeArrowheads="1"/>
          </p:cNvSpPr>
          <p:nvPr/>
        </p:nvSpPr>
        <p:spPr bwMode="ltGray">
          <a:xfrm>
            <a:off x="4802188" y="5145088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52304" name="Rectangle 48"/>
          <p:cNvSpPr>
            <a:spLocks noChangeArrowheads="1"/>
          </p:cNvSpPr>
          <p:nvPr/>
        </p:nvSpPr>
        <p:spPr bwMode="ltGray">
          <a:xfrm>
            <a:off x="4040188" y="4840288"/>
            <a:ext cx="2286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552305" name="Rectangle 49"/>
          <p:cNvSpPr>
            <a:spLocks noChangeArrowheads="1"/>
          </p:cNvSpPr>
          <p:nvPr/>
        </p:nvSpPr>
        <p:spPr bwMode="ltGray">
          <a:xfrm>
            <a:off x="4794250" y="4246563"/>
            <a:ext cx="106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52306" name="Rectangle 50"/>
          <p:cNvSpPr>
            <a:spLocks noChangeArrowheads="1"/>
          </p:cNvSpPr>
          <p:nvPr/>
        </p:nvSpPr>
        <p:spPr bwMode="ltGray">
          <a:xfrm>
            <a:off x="4278313" y="4821238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52307" name="Rectangle 51"/>
          <p:cNvSpPr>
            <a:spLocks noChangeArrowheads="1"/>
          </p:cNvSpPr>
          <p:nvPr/>
        </p:nvSpPr>
        <p:spPr bwMode="ltGray">
          <a:xfrm>
            <a:off x="4811713" y="4821238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52308" name="Rectangle 52"/>
          <p:cNvSpPr>
            <a:spLocks noChangeArrowheads="1"/>
          </p:cNvSpPr>
          <p:nvPr/>
        </p:nvSpPr>
        <p:spPr bwMode="ltGray">
          <a:xfrm>
            <a:off x="4811713" y="5126038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52309" name="Rectangle 53"/>
          <p:cNvSpPr>
            <a:spLocks noChangeArrowheads="1"/>
          </p:cNvSpPr>
          <p:nvPr/>
        </p:nvSpPr>
        <p:spPr bwMode="ltGray">
          <a:xfrm>
            <a:off x="4049713" y="4821238"/>
            <a:ext cx="2286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3552310" name="Rectangle 54"/>
          <p:cNvSpPr>
            <a:spLocks noChangeArrowheads="1"/>
          </p:cNvSpPr>
          <p:nvPr/>
        </p:nvSpPr>
        <p:spPr bwMode="blackWhite">
          <a:xfrm>
            <a:off x="4273550" y="4230688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0110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52311" name="Rectangle 55"/>
          <p:cNvSpPr>
            <a:spLocks noChangeArrowheads="1"/>
          </p:cNvSpPr>
          <p:nvPr/>
        </p:nvSpPr>
        <p:spPr bwMode="auto">
          <a:xfrm>
            <a:off x="4795838" y="423545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220</a:t>
            </a:r>
          </a:p>
        </p:txBody>
      </p:sp>
      <p:sp>
        <p:nvSpPr>
          <p:cNvPr id="3552312" name="Rectangle 56"/>
          <p:cNvSpPr>
            <a:spLocks noChangeArrowheads="1"/>
          </p:cNvSpPr>
          <p:nvPr/>
        </p:nvSpPr>
        <p:spPr bwMode="auto">
          <a:xfrm>
            <a:off x="4795838" y="454025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230</a:t>
            </a:r>
          </a:p>
        </p:txBody>
      </p:sp>
      <p:sp>
        <p:nvSpPr>
          <p:cNvPr id="3552316" name="Text Box 60"/>
          <p:cNvSpPr txBox="1">
            <a:spLocks noChangeArrowheads="1"/>
          </p:cNvSpPr>
          <p:nvPr/>
        </p:nvSpPr>
        <p:spPr bwMode="auto">
          <a:xfrm>
            <a:off x="3886200" y="1219200"/>
            <a:ext cx="2261517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chemeClr val="accent1"/>
                </a:solidFill>
              </a:rPr>
              <a:t>4 cache </a:t>
            </a:r>
            <a:r>
              <a:rPr lang="en-US" b="1" dirty="0" smtClean="0">
                <a:solidFill>
                  <a:schemeClr val="accent1"/>
                </a:solidFill>
              </a:rPr>
              <a:t>lines</a:t>
            </a:r>
            <a:endParaRPr lang="en-US" b="1" dirty="0">
              <a:solidFill>
                <a:schemeClr val="accent1"/>
              </a:solidFill>
            </a:endParaRPr>
          </a:p>
          <a:p>
            <a:pPr eaLnBrk="1" hangingPunct="1"/>
            <a:r>
              <a:rPr lang="en-US" b="1" u="sng" dirty="0">
                <a:solidFill>
                  <a:schemeClr val="accent1"/>
                </a:solidFill>
              </a:rPr>
              <a:t>2</a:t>
            </a:r>
            <a:r>
              <a:rPr lang="en-US" b="1" dirty="0">
                <a:solidFill>
                  <a:schemeClr val="accent1"/>
                </a:solidFill>
              </a:rPr>
              <a:t> word </a:t>
            </a:r>
            <a:r>
              <a:rPr lang="en-US" b="1" dirty="0" smtClean="0">
                <a:solidFill>
                  <a:schemeClr val="accent1"/>
                </a:solidFill>
              </a:rPr>
              <a:t>block</a:t>
            </a:r>
          </a:p>
          <a:p>
            <a:pPr eaLnBrk="1" hangingPunct="1"/>
            <a:endParaRPr lang="en-US" sz="800" b="1" dirty="0" smtClean="0">
              <a:solidFill>
                <a:schemeClr val="accent1"/>
              </a:solidFill>
            </a:endParaRPr>
          </a:p>
          <a:p>
            <a:r>
              <a:rPr lang="en-US" b="1" u="sng" dirty="0">
                <a:solidFill>
                  <a:schemeClr val="accent1"/>
                </a:solidFill>
              </a:rPr>
              <a:t>4</a:t>
            </a:r>
            <a:r>
              <a:rPr lang="en-US" b="1" dirty="0">
                <a:solidFill>
                  <a:schemeClr val="accent1"/>
                </a:solidFill>
              </a:rPr>
              <a:t> bit tag </a:t>
            </a:r>
            <a:r>
              <a:rPr lang="en-US" b="1" dirty="0" smtClean="0">
                <a:solidFill>
                  <a:schemeClr val="accent1"/>
                </a:solidFill>
              </a:rPr>
              <a:t>field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1 bit block offset field</a:t>
            </a:r>
          </a:p>
        </p:txBody>
      </p:sp>
      <p:sp>
        <p:nvSpPr>
          <p:cNvPr id="58" name="Text Box 39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" y="381000"/>
            <a:ext cx="7074309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 smtClean="0">
                <a:solidFill>
                  <a:schemeClr val="bg1"/>
                </a:solidFill>
              </a:rPr>
              <a:t>Using </a:t>
            </a:r>
            <a:r>
              <a:rPr lang="en-US" sz="2400" b="1" dirty="0" smtClean="0">
                <a:solidFill>
                  <a:schemeClr val="accent1"/>
                </a:solidFill>
              </a:rPr>
              <a:t>byte addresses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in this example! </a:t>
            </a:r>
            <a:r>
              <a:rPr lang="en-US" sz="2400" dirty="0" err="1" smtClean="0">
                <a:solidFill>
                  <a:schemeClr val="bg1"/>
                </a:solidFill>
              </a:rPr>
              <a:t>Addr</a:t>
            </a:r>
            <a:r>
              <a:rPr lang="en-US" sz="2400" dirty="0" smtClean="0">
                <a:solidFill>
                  <a:schemeClr val="bg1"/>
                </a:solidFill>
              </a:rPr>
              <a:t> Bus = 5 bits</a:t>
            </a:r>
            <a:endParaRPr lang="en-US" sz="2400" dirty="0" smtClean="0">
              <a:solidFill>
                <a:schemeClr val="accent1"/>
              </a:solidFill>
            </a:endParaRPr>
          </a:p>
        </p:txBody>
      </p:sp>
      <p:sp>
        <p:nvSpPr>
          <p:cNvPr id="59" name="Text Box 15"/>
          <p:cNvSpPr txBox="1">
            <a:spLocks noChangeArrowheads="1"/>
          </p:cNvSpPr>
          <p:nvPr/>
        </p:nvSpPr>
        <p:spPr bwMode="auto">
          <a:xfrm>
            <a:off x="3293333" y="2515612"/>
            <a:ext cx="364267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M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M</a:t>
            </a:r>
          </a:p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H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H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H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M</a:t>
            </a: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H</a:t>
            </a:r>
            <a:endParaRPr lang="en-US" sz="1600" b="1" dirty="0" smtClean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H</a:t>
            </a:r>
            <a:endParaRPr lang="en-US" sz="1600" b="1" dirty="0" smtClean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H</a:t>
            </a:r>
          </a:p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H</a:t>
            </a: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H</a:t>
            </a:r>
            <a:endParaRPr lang="en-US" sz="1600" b="1" dirty="0" smtClean="0">
              <a:solidFill>
                <a:schemeClr val="accent1"/>
              </a:solidFill>
            </a:endParaRPr>
          </a:p>
          <a:p>
            <a:pPr algn="r" eaLnBrk="1" hangingPunct="1"/>
            <a:endParaRPr lang="en-US" sz="1600" b="1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9223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2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5228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2018" name="Rectangle 2"/>
          <p:cNvSpPr>
            <a:spLocks noChangeArrowheads="1"/>
          </p:cNvSpPr>
          <p:nvPr/>
        </p:nvSpPr>
        <p:spPr bwMode="auto">
          <a:xfrm>
            <a:off x="209550" y="1143000"/>
            <a:ext cx="2514600" cy="54102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42020" name="Rectangle 4"/>
          <p:cNvSpPr>
            <a:spLocks noChangeArrowheads="1"/>
          </p:cNvSpPr>
          <p:nvPr/>
        </p:nvSpPr>
        <p:spPr bwMode="auto">
          <a:xfrm>
            <a:off x="6524625" y="1143000"/>
            <a:ext cx="2049463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542021" name="Rectangle 5"/>
          <p:cNvSpPr>
            <a:spLocks noChangeArrowheads="1"/>
          </p:cNvSpPr>
          <p:nvPr/>
        </p:nvSpPr>
        <p:spPr bwMode="auto">
          <a:xfrm>
            <a:off x="2754313" y="1143000"/>
            <a:ext cx="3748087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542022" name="Rectangle 6"/>
          <p:cNvSpPr>
            <a:spLocks noGrp="1" noChangeArrowheads="1"/>
          </p:cNvSpPr>
          <p:nvPr>
            <p:ph type="title"/>
          </p:nvPr>
        </p:nvSpPr>
        <p:spPr>
          <a:xfrm>
            <a:off x="661988" y="0"/>
            <a:ext cx="7772400" cy="465138"/>
          </a:xfrm>
        </p:spPr>
        <p:txBody>
          <a:bodyPr/>
          <a:lstStyle/>
          <a:p>
            <a:r>
              <a:rPr lang="en-US" sz="3600" dirty="0" smtClean="0"/>
              <a:t>Comparison: 2 </a:t>
            </a:r>
            <a:r>
              <a:rPr lang="en-US" sz="3600" dirty="0"/>
              <a:t>Way Set </a:t>
            </a:r>
            <a:r>
              <a:rPr lang="en-US" sz="3600" dirty="0" err="1"/>
              <a:t>Assoc</a:t>
            </a:r>
            <a:endParaRPr lang="en-US" sz="3600" dirty="0"/>
          </a:p>
        </p:txBody>
      </p:sp>
      <p:sp>
        <p:nvSpPr>
          <p:cNvPr id="3542023" name="Rectangle 7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110</a:t>
            </a:r>
          </a:p>
        </p:txBody>
      </p:sp>
      <p:sp>
        <p:nvSpPr>
          <p:cNvPr id="3542024" name="Rectangle 8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130</a:t>
            </a:r>
          </a:p>
        </p:txBody>
      </p:sp>
      <p:sp>
        <p:nvSpPr>
          <p:cNvPr id="3542025" name="Rectangle 9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150</a:t>
            </a:r>
          </a:p>
        </p:txBody>
      </p:sp>
      <p:sp>
        <p:nvSpPr>
          <p:cNvPr id="3542026" name="Rectangle 10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160</a:t>
            </a:r>
          </a:p>
        </p:txBody>
      </p:sp>
      <p:sp>
        <p:nvSpPr>
          <p:cNvPr id="3542027" name="Rectangle 11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180</a:t>
            </a:r>
          </a:p>
        </p:txBody>
      </p:sp>
      <p:sp>
        <p:nvSpPr>
          <p:cNvPr id="3542028" name="Rectangle 12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3542029" name="Rectangle 13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220</a:t>
            </a:r>
          </a:p>
        </p:txBody>
      </p:sp>
      <p:sp>
        <p:nvSpPr>
          <p:cNvPr id="3542030" name="Rectangle 14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240</a:t>
            </a:r>
          </a:p>
        </p:txBody>
      </p:sp>
      <p:sp>
        <p:nvSpPr>
          <p:cNvPr id="3542031" name="Text Box 15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542032" name="Text Box 16"/>
          <p:cNvSpPr txBox="1">
            <a:spLocks noChangeArrowheads="1"/>
          </p:cNvSpPr>
          <p:nvPr/>
        </p:nvSpPr>
        <p:spPr bwMode="auto">
          <a:xfrm>
            <a:off x="830263" y="1182688"/>
            <a:ext cx="14525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542033" name="Text Box 17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542034" name="Rectangle 18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100</a:t>
            </a:r>
          </a:p>
        </p:txBody>
      </p:sp>
      <p:sp>
        <p:nvSpPr>
          <p:cNvPr id="3542035" name="Rectangle 19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3542036" name="Rectangle 20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140</a:t>
            </a:r>
          </a:p>
        </p:txBody>
      </p:sp>
      <p:sp>
        <p:nvSpPr>
          <p:cNvPr id="3542037" name="Rectangle 21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170</a:t>
            </a:r>
          </a:p>
        </p:txBody>
      </p:sp>
      <p:sp>
        <p:nvSpPr>
          <p:cNvPr id="3542038" name="Rectangle 22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190</a:t>
            </a:r>
          </a:p>
        </p:txBody>
      </p:sp>
      <p:sp>
        <p:nvSpPr>
          <p:cNvPr id="3542039" name="Rectangle 23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3542040" name="Rectangle 24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230</a:t>
            </a:r>
          </a:p>
        </p:txBody>
      </p:sp>
      <p:sp>
        <p:nvSpPr>
          <p:cNvPr id="3542041" name="Rectangle 25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250</a:t>
            </a:r>
          </a:p>
        </p:txBody>
      </p:sp>
      <p:sp>
        <p:nvSpPr>
          <p:cNvPr id="3542042" name="Text Box 26"/>
          <p:cNvSpPr txBox="1">
            <a:spLocks noChangeArrowheads="1"/>
          </p:cNvSpPr>
          <p:nvPr/>
        </p:nvSpPr>
        <p:spPr bwMode="auto">
          <a:xfrm>
            <a:off x="4038600" y="5456237"/>
            <a:ext cx="1055097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Misses:   </a:t>
            </a:r>
          </a:p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Hits: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      </a:t>
            </a:r>
          </a:p>
        </p:txBody>
      </p:sp>
      <p:sp>
        <p:nvSpPr>
          <p:cNvPr id="3542043" name="Text Box 27"/>
          <p:cNvSpPr txBox="1">
            <a:spLocks noChangeArrowheads="1"/>
          </p:cNvSpPr>
          <p:nvPr/>
        </p:nvSpPr>
        <p:spPr bwMode="auto">
          <a:xfrm>
            <a:off x="306705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542044" name="Rectangle 28"/>
          <p:cNvSpPr>
            <a:spLocks noChangeArrowheads="1"/>
          </p:cNvSpPr>
          <p:nvPr/>
        </p:nvSpPr>
        <p:spPr bwMode="blackWhite">
          <a:xfrm>
            <a:off x="3067050" y="2562225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3542045" name="Rectangle 29"/>
          <p:cNvSpPr>
            <a:spLocks noChangeArrowheads="1"/>
          </p:cNvSpPr>
          <p:nvPr/>
        </p:nvSpPr>
        <p:spPr bwMode="auto">
          <a:xfrm>
            <a:off x="3600450" y="2562225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2046" name="Rectangle 30"/>
          <p:cNvSpPr>
            <a:spLocks noChangeArrowheads="1"/>
          </p:cNvSpPr>
          <p:nvPr/>
        </p:nvSpPr>
        <p:spPr bwMode="auto">
          <a:xfrm>
            <a:off x="3600450" y="2867025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2047" name="Text Box 31"/>
          <p:cNvSpPr txBox="1">
            <a:spLocks noChangeArrowheads="1"/>
          </p:cNvSpPr>
          <p:nvPr/>
        </p:nvSpPr>
        <p:spPr bwMode="auto">
          <a:xfrm>
            <a:off x="2990850" y="2105025"/>
            <a:ext cx="1471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tag    data</a:t>
            </a:r>
          </a:p>
        </p:txBody>
      </p:sp>
      <p:sp>
        <p:nvSpPr>
          <p:cNvPr id="3542048" name="Rectangle 32"/>
          <p:cNvSpPr>
            <a:spLocks noChangeArrowheads="1"/>
          </p:cNvSpPr>
          <p:nvPr/>
        </p:nvSpPr>
        <p:spPr bwMode="blackWhite">
          <a:xfrm>
            <a:off x="3067050" y="3171825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3542049" name="Rectangle 33"/>
          <p:cNvSpPr>
            <a:spLocks noChangeArrowheads="1"/>
          </p:cNvSpPr>
          <p:nvPr/>
        </p:nvSpPr>
        <p:spPr bwMode="auto">
          <a:xfrm>
            <a:off x="3600450" y="3171825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2050" name="Rectangle 34"/>
          <p:cNvSpPr>
            <a:spLocks noChangeArrowheads="1"/>
          </p:cNvSpPr>
          <p:nvPr/>
        </p:nvSpPr>
        <p:spPr bwMode="auto">
          <a:xfrm>
            <a:off x="3600450" y="3476625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2051" name="Rectangle 35"/>
          <p:cNvSpPr>
            <a:spLocks noChangeArrowheads="1"/>
          </p:cNvSpPr>
          <p:nvPr/>
        </p:nvSpPr>
        <p:spPr bwMode="blackWhite">
          <a:xfrm>
            <a:off x="2838450" y="2562225"/>
            <a:ext cx="2286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542052" name="Rectangle 36"/>
          <p:cNvSpPr>
            <a:spLocks noChangeArrowheads="1"/>
          </p:cNvSpPr>
          <p:nvPr/>
        </p:nvSpPr>
        <p:spPr bwMode="blackWhite">
          <a:xfrm>
            <a:off x="2838450" y="3171825"/>
            <a:ext cx="2286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542053" name="Rectangle 37"/>
          <p:cNvSpPr>
            <a:spLocks noChangeArrowheads="1"/>
          </p:cNvSpPr>
          <p:nvPr/>
        </p:nvSpPr>
        <p:spPr bwMode="ltGray">
          <a:xfrm>
            <a:off x="4659313" y="2568575"/>
            <a:ext cx="2286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542054" name="Rectangle 38"/>
          <p:cNvSpPr>
            <a:spLocks noChangeArrowheads="1"/>
          </p:cNvSpPr>
          <p:nvPr/>
        </p:nvSpPr>
        <p:spPr bwMode="ltGray">
          <a:xfrm>
            <a:off x="5440363" y="2859088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42055" name="Rectangle 39"/>
          <p:cNvSpPr>
            <a:spLocks noChangeArrowheads="1"/>
          </p:cNvSpPr>
          <p:nvPr/>
        </p:nvSpPr>
        <p:spPr bwMode="ltGray">
          <a:xfrm>
            <a:off x="4906963" y="3160713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2056" name="Rectangle 40"/>
          <p:cNvSpPr>
            <a:spLocks noChangeArrowheads="1"/>
          </p:cNvSpPr>
          <p:nvPr/>
        </p:nvSpPr>
        <p:spPr bwMode="ltGray">
          <a:xfrm>
            <a:off x="5440363" y="2551113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42057" name="Rectangle 41"/>
          <p:cNvSpPr>
            <a:spLocks noChangeArrowheads="1"/>
          </p:cNvSpPr>
          <p:nvPr/>
        </p:nvSpPr>
        <p:spPr bwMode="ltGray">
          <a:xfrm>
            <a:off x="5440363" y="3463925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42058" name="Rectangle 42"/>
          <p:cNvSpPr>
            <a:spLocks noChangeArrowheads="1"/>
          </p:cNvSpPr>
          <p:nvPr/>
        </p:nvSpPr>
        <p:spPr bwMode="ltGray">
          <a:xfrm>
            <a:off x="4678363" y="3144838"/>
            <a:ext cx="2286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542059" name="Rectangle 43"/>
          <p:cNvSpPr>
            <a:spLocks noChangeArrowheads="1"/>
          </p:cNvSpPr>
          <p:nvPr/>
        </p:nvSpPr>
        <p:spPr bwMode="blackWhite">
          <a:xfrm>
            <a:off x="4892675" y="2568575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3542060" name="Rectangle 44"/>
          <p:cNvSpPr>
            <a:spLocks noChangeArrowheads="1"/>
          </p:cNvSpPr>
          <p:nvPr/>
        </p:nvSpPr>
        <p:spPr bwMode="ltGray">
          <a:xfrm>
            <a:off x="5440363" y="3154363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42061" name="Text Box 45"/>
          <p:cNvSpPr txBox="1">
            <a:spLocks noChangeArrowheads="1"/>
          </p:cNvSpPr>
          <p:nvPr/>
        </p:nvSpPr>
        <p:spPr bwMode="auto">
          <a:xfrm>
            <a:off x="4241800" y="1066800"/>
            <a:ext cx="2261517" cy="147732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chemeClr val="accent1"/>
                </a:solidFill>
              </a:rPr>
              <a:t>2 </a:t>
            </a:r>
            <a:r>
              <a:rPr lang="en-US" b="1" dirty="0" smtClean="0">
                <a:solidFill>
                  <a:schemeClr val="accent1"/>
                </a:solidFill>
              </a:rPr>
              <a:t>sets</a:t>
            </a:r>
            <a:endParaRPr lang="en-US" b="1" dirty="0">
              <a:solidFill>
                <a:schemeClr val="accent1"/>
              </a:solidFill>
            </a:endParaRPr>
          </a:p>
          <a:p>
            <a:pPr eaLnBrk="1" hangingPunct="1"/>
            <a:r>
              <a:rPr lang="en-US" b="1" u="sng" dirty="0">
                <a:solidFill>
                  <a:schemeClr val="accent1"/>
                </a:solidFill>
              </a:rPr>
              <a:t>2</a:t>
            </a:r>
            <a:r>
              <a:rPr lang="en-US" b="1" dirty="0">
                <a:solidFill>
                  <a:schemeClr val="accent1"/>
                </a:solidFill>
              </a:rPr>
              <a:t> word </a:t>
            </a:r>
            <a:r>
              <a:rPr lang="en-US" b="1" dirty="0" smtClean="0">
                <a:solidFill>
                  <a:schemeClr val="accent1"/>
                </a:solidFill>
              </a:rPr>
              <a:t>block</a:t>
            </a:r>
          </a:p>
          <a:p>
            <a:r>
              <a:rPr lang="en-US" b="1" u="sng" dirty="0">
                <a:solidFill>
                  <a:schemeClr val="accent1"/>
                </a:solidFill>
              </a:rPr>
              <a:t>3</a:t>
            </a:r>
            <a:r>
              <a:rPr lang="en-US" b="1" dirty="0">
                <a:solidFill>
                  <a:schemeClr val="accent1"/>
                </a:solidFill>
              </a:rPr>
              <a:t> bit tag </a:t>
            </a:r>
            <a:r>
              <a:rPr lang="en-US" b="1" dirty="0" smtClean="0">
                <a:solidFill>
                  <a:schemeClr val="accent1"/>
                </a:solidFill>
              </a:rPr>
              <a:t>field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1 bit set index field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1 bit block offset field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542062" name="Text Box 46"/>
          <p:cNvSpPr txBox="1">
            <a:spLocks noChangeArrowheads="1"/>
          </p:cNvSpPr>
          <p:nvPr/>
        </p:nvSpPr>
        <p:spPr bwMode="auto">
          <a:xfrm>
            <a:off x="579438" y="2262188"/>
            <a:ext cx="1697901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$3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$3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4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0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M[ 12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12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]</a:t>
            </a: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M[ 12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 ]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46" name="Text Box 39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" y="381000"/>
            <a:ext cx="7074309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 smtClean="0">
                <a:solidFill>
                  <a:schemeClr val="bg1"/>
                </a:solidFill>
              </a:rPr>
              <a:t>Using </a:t>
            </a:r>
            <a:r>
              <a:rPr lang="en-US" sz="2400" b="1" dirty="0" smtClean="0">
                <a:solidFill>
                  <a:schemeClr val="accent1"/>
                </a:solidFill>
              </a:rPr>
              <a:t>byte addresses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in this example! </a:t>
            </a:r>
            <a:r>
              <a:rPr lang="en-US" sz="2400" dirty="0" err="1" smtClean="0">
                <a:solidFill>
                  <a:schemeClr val="bg1"/>
                </a:solidFill>
              </a:rPr>
              <a:t>Addr</a:t>
            </a:r>
            <a:r>
              <a:rPr lang="en-US" sz="2400" dirty="0" smtClean="0">
                <a:solidFill>
                  <a:schemeClr val="bg1"/>
                </a:solidFill>
              </a:rPr>
              <a:t> Bus = 5 bits</a:t>
            </a:r>
            <a:endParaRPr lang="en-US" sz="2400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034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2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4204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2018" name="Rectangle 2"/>
          <p:cNvSpPr>
            <a:spLocks noChangeArrowheads="1"/>
          </p:cNvSpPr>
          <p:nvPr/>
        </p:nvSpPr>
        <p:spPr bwMode="auto">
          <a:xfrm>
            <a:off x="209550" y="1143000"/>
            <a:ext cx="2514600" cy="54102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42020" name="Rectangle 4"/>
          <p:cNvSpPr>
            <a:spLocks noChangeArrowheads="1"/>
          </p:cNvSpPr>
          <p:nvPr/>
        </p:nvSpPr>
        <p:spPr bwMode="auto">
          <a:xfrm>
            <a:off x="6524625" y="1143000"/>
            <a:ext cx="2049463" cy="54102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542021" name="Rectangle 5"/>
          <p:cNvSpPr>
            <a:spLocks noChangeArrowheads="1"/>
          </p:cNvSpPr>
          <p:nvPr/>
        </p:nvSpPr>
        <p:spPr bwMode="auto">
          <a:xfrm>
            <a:off x="2754313" y="1143000"/>
            <a:ext cx="3748087" cy="5410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/>
          </a:p>
        </p:txBody>
      </p:sp>
      <p:sp>
        <p:nvSpPr>
          <p:cNvPr id="3542022" name="Rectangle 6"/>
          <p:cNvSpPr>
            <a:spLocks noGrp="1" noChangeArrowheads="1"/>
          </p:cNvSpPr>
          <p:nvPr>
            <p:ph type="title"/>
          </p:nvPr>
        </p:nvSpPr>
        <p:spPr>
          <a:xfrm>
            <a:off x="661988" y="0"/>
            <a:ext cx="7772400" cy="465138"/>
          </a:xfrm>
        </p:spPr>
        <p:txBody>
          <a:bodyPr/>
          <a:lstStyle/>
          <a:p>
            <a:r>
              <a:rPr lang="en-US" sz="3600" dirty="0" smtClean="0"/>
              <a:t>Comparison: 2 </a:t>
            </a:r>
            <a:r>
              <a:rPr lang="en-US" sz="3600" dirty="0"/>
              <a:t>Way Set </a:t>
            </a:r>
            <a:r>
              <a:rPr lang="en-US" sz="3600" dirty="0" err="1"/>
              <a:t>Assoc</a:t>
            </a:r>
            <a:endParaRPr lang="en-US" sz="3600" dirty="0"/>
          </a:p>
        </p:txBody>
      </p:sp>
      <p:sp>
        <p:nvSpPr>
          <p:cNvPr id="3542023" name="Rectangle 7"/>
          <p:cNvSpPr>
            <a:spLocks noChangeArrowheads="1"/>
          </p:cNvSpPr>
          <p:nvPr/>
        </p:nvSpPr>
        <p:spPr bwMode="auto">
          <a:xfrm>
            <a:off x="7010400" y="19050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110</a:t>
            </a:r>
          </a:p>
        </p:txBody>
      </p:sp>
      <p:sp>
        <p:nvSpPr>
          <p:cNvPr id="3542024" name="Rectangle 8"/>
          <p:cNvSpPr>
            <a:spLocks noChangeArrowheads="1"/>
          </p:cNvSpPr>
          <p:nvPr/>
        </p:nvSpPr>
        <p:spPr bwMode="auto">
          <a:xfrm>
            <a:off x="7010400" y="25146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130</a:t>
            </a:r>
          </a:p>
        </p:txBody>
      </p:sp>
      <p:sp>
        <p:nvSpPr>
          <p:cNvPr id="3542025" name="Rectangle 9"/>
          <p:cNvSpPr>
            <a:spLocks noChangeArrowheads="1"/>
          </p:cNvSpPr>
          <p:nvPr/>
        </p:nvSpPr>
        <p:spPr bwMode="auto">
          <a:xfrm>
            <a:off x="7010400" y="31242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150</a:t>
            </a:r>
          </a:p>
        </p:txBody>
      </p:sp>
      <p:sp>
        <p:nvSpPr>
          <p:cNvPr id="3542026" name="Rectangle 10"/>
          <p:cNvSpPr>
            <a:spLocks noChangeArrowheads="1"/>
          </p:cNvSpPr>
          <p:nvPr/>
        </p:nvSpPr>
        <p:spPr bwMode="auto">
          <a:xfrm>
            <a:off x="7010400" y="34290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160</a:t>
            </a:r>
          </a:p>
        </p:txBody>
      </p:sp>
      <p:sp>
        <p:nvSpPr>
          <p:cNvPr id="3542027" name="Rectangle 11"/>
          <p:cNvSpPr>
            <a:spLocks noChangeArrowheads="1"/>
          </p:cNvSpPr>
          <p:nvPr/>
        </p:nvSpPr>
        <p:spPr bwMode="auto">
          <a:xfrm>
            <a:off x="7010400" y="40386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180</a:t>
            </a:r>
          </a:p>
        </p:txBody>
      </p:sp>
      <p:sp>
        <p:nvSpPr>
          <p:cNvPr id="3542028" name="Rectangle 12"/>
          <p:cNvSpPr>
            <a:spLocks noChangeArrowheads="1"/>
          </p:cNvSpPr>
          <p:nvPr/>
        </p:nvSpPr>
        <p:spPr bwMode="auto">
          <a:xfrm>
            <a:off x="7010400" y="46482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200</a:t>
            </a:r>
          </a:p>
        </p:txBody>
      </p:sp>
      <p:sp>
        <p:nvSpPr>
          <p:cNvPr id="3542029" name="Rectangle 13"/>
          <p:cNvSpPr>
            <a:spLocks noChangeArrowheads="1"/>
          </p:cNvSpPr>
          <p:nvPr/>
        </p:nvSpPr>
        <p:spPr bwMode="auto">
          <a:xfrm>
            <a:off x="7010400" y="52578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220</a:t>
            </a:r>
          </a:p>
        </p:txBody>
      </p:sp>
      <p:sp>
        <p:nvSpPr>
          <p:cNvPr id="3542030" name="Rectangle 14"/>
          <p:cNvSpPr>
            <a:spLocks noChangeArrowheads="1"/>
          </p:cNvSpPr>
          <p:nvPr/>
        </p:nvSpPr>
        <p:spPr bwMode="auto">
          <a:xfrm>
            <a:off x="7010400" y="58674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240</a:t>
            </a:r>
          </a:p>
        </p:txBody>
      </p:sp>
      <p:sp>
        <p:nvSpPr>
          <p:cNvPr id="3542031" name="Text Box 15"/>
          <p:cNvSpPr txBox="1">
            <a:spLocks noChangeArrowheads="1"/>
          </p:cNvSpPr>
          <p:nvPr/>
        </p:nvSpPr>
        <p:spPr bwMode="auto">
          <a:xfrm>
            <a:off x="6629400" y="1524000"/>
            <a:ext cx="4381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5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6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7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8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9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10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11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12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13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14</a:t>
            </a:r>
          </a:p>
          <a:p>
            <a:pPr algn="r" eaLnBrk="1" hangingPunct="1"/>
            <a:r>
              <a:rPr lang="en-US" sz="2000" b="1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3542032" name="Text Box 16"/>
          <p:cNvSpPr txBox="1">
            <a:spLocks noChangeArrowheads="1"/>
          </p:cNvSpPr>
          <p:nvPr/>
        </p:nvSpPr>
        <p:spPr bwMode="auto">
          <a:xfrm>
            <a:off x="830263" y="1182688"/>
            <a:ext cx="14525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Processor</a:t>
            </a:r>
          </a:p>
        </p:txBody>
      </p:sp>
      <p:sp>
        <p:nvSpPr>
          <p:cNvPr id="3542033" name="Text Box 17"/>
          <p:cNvSpPr txBox="1">
            <a:spLocks noChangeArrowheads="1"/>
          </p:cNvSpPr>
          <p:nvPr/>
        </p:nvSpPr>
        <p:spPr bwMode="auto">
          <a:xfrm>
            <a:off x="6858000" y="1066800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3542034" name="Rectangle 18"/>
          <p:cNvSpPr>
            <a:spLocks noChangeArrowheads="1"/>
          </p:cNvSpPr>
          <p:nvPr/>
        </p:nvSpPr>
        <p:spPr bwMode="auto">
          <a:xfrm>
            <a:off x="7010400" y="1600200"/>
            <a:ext cx="1066800" cy="304800"/>
          </a:xfrm>
          <a:prstGeom prst="rect">
            <a:avLst/>
          </a:prstGeom>
          <a:solidFill>
            <a:srgbClr val="00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100</a:t>
            </a:r>
          </a:p>
        </p:txBody>
      </p:sp>
      <p:sp>
        <p:nvSpPr>
          <p:cNvPr id="3542035" name="Rectangle 19"/>
          <p:cNvSpPr>
            <a:spLocks noChangeArrowheads="1"/>
          </p:cNvSpPr>
          <p:nvPr/>
        </p:nvSpPr>
        <p:spPr bwMode="auto">
          <a:xfrm>
            <a:off x="7010400" y="2209800"/>
            <a:ext cx="1066800" cy="304800"/>
          </a:xfrm>
          <a:prstGeom prst="rect">
            <a:avLst/>
          </a:prstGeom>
          <a:solidFill>
            <a:srgbClr val="00FFFF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120</a:t>
            </a:r>
          </a:p>
        </p:txBody>
      </p:sp>
      <p:sp>
        <p:nvSpPr>
          <p:cNvPr id="3542036" name="Rectangle 20"/>
          <p:cNvSpPr>
            <a:spLocks noChangeArrowheads="1"/>
          </p:cNvSpPr>
          <p:nvPr/>
        </p:nvSpPr>
        <p:spPr bwMode="auto">
          <a:xfrm>
            <a:off x="7010400" y="2819400"/>
            <a:ext cx="1066800" cy="304800"/>
          </a:xfrm>
          <a:prstGeom prst="rect">
            <a:avLst/>
          </a:prstGeom>
          <a:solidFill>
            <a:srgbClr val="66FF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140</a:t>
            </a:r>
          </a:p>
        </p:txBody>
      </p:sp>
      <p:sp>
        <p:nvSpPr>
          <p:cNvPr id="3542037" name="Rectangle 21"/>
          <p:cNvSpPr>
            <a:spLocks noChangeArrowheads="1"/>
          </p:cNvSpPr>
          <p:nvPr/>
        </p:nvSpPr>
        <p:spPr bwMode="auto">
          <a:xfrm>
            <a:off x="7010400" y="3733800"/>
            <a:ext cx="1066800" cy="304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170</a:t>
            </a:r>
          </a:p>
        </p:txBody>
      </p:sp>
      <p:sp>
        <p:nvSpPr>
          <p:cNvPr id="3542038" name="Rectangle 22"/>
          <p:cNvSpPr>
            <a:spLocks noChangeArrowheads="1"/>
          </p:cNvSpPr>
          <p:nvPr/>
        </p:nvSpPr>
        <p:spPr bwMode="auto">
          <a:xfrm>
            <a:off x="7010400" y="4343400"/>
            <a:ext cx="1066800" cy="304800"/>
          </a:xfrm>
          <a:prstGeom prst="rect">
            <a:avLst/>
          </a:prstGeom>
          <a:solidFill>
            <a:srgbClr val="00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190</a:t>
            </a:r>
          </a:p>
        </p:txBody>
      </p:sp>
      <p:sp>
        <p:nvSpPr>
          <p:cNvPr id="3542039" name="Rectangle 23"/>
          <p:cNvSpPr>
            <a:spLocks noChangeArrowheads="1"/>
          </p:cNvSpPr>
          <p:nvPr/>
        </p:nvSpPr>
        <p:spPr bwMode="auto">
          <a:xfrm>
            <a:off x="7010400" y="4953000"/>
            <a:ext cx="1066800" cy="304800"/>
          </a:xfrm>
          <a:prstGeom prst="rect">
            <a:avLst/>
          </a:prstGeom>
          <a:solidFill>
            <a:srgbClr val="CC99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210</a:t>
            </a:r>
          </a:p>
        </p:txBody>
      </p:sp>
      <p:sp>
        <p:nvSpPr>
          <p:cNvPr id="3542040" name="Rectangle 24"/>
          <p:cNvSpPr>
            <a:spLocks noChangeArrowheads="1"/>
          </p:cNvSpPr>
          <p:nvPr/>
        </p:nvSpPr>
        <p:spPr bwMode="auto">
          <a:xfrm>
            <a:off x="7010400" y="5562600"/>
            <a:ext cx="1066800" cy="304800"/>
          </a:xfrm>
          <a:prstGeom prst="rect">
            <a:avLst/>
          </a:prstGeom>
          <a:solidFill>
            <a:srgbClr val="FF33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230</a:t>
            </a:r>
          </a:p>
        </p:txBody>
      </p:sp>
      <p:sp>
        <p:nvSpPr>
          <p:cNvPr id="3542041" name="Rectangle 25"/>
          <p:cNvSpPr>
            <a:spLocks noChangeArrowheads="1"/>
          </p:cNvSpPr>
          <p:nvPr/>
        </p:nvSpPr>
        <p:spPr bwMode="auto">
          <a:xfrm>
            <a:off x="7010400" y="6172200"/>
            <a:ext cx="1066800" cy="304800"/>
          </a:xfrm>
          <a:prstGeom prst="rect">
            <a:avLst/>
          </a:prstGeom>
          <a:solidFill>
            <a:srgbClr val="FF6699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b="1"/>
              <a:t>250</a:t>
            </a:r>
          </a:p>
        </p:txBody>
      </p:sp>
      <p:sp>
        <p:nvSpPr>
          <p:cNvPr id="3542042" name="Text Box 26"/>
          <p:cNvSpPr txBox="1">
            <a:spLocks noChangeArrowheads="1"/>
          </p:cNvSpPr>
          <p:nvPr/>
        </p:nvSpPr>
        <p:spPr bwMode="auto">
          <a:xfrm>
            <a:off x="4038600" y="5456237"/>
            <a:ext cx="1538288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Misses:   4</a:t>
            </a:r>
          </a:p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Hits: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      7</a:t>
            </a:r>
          </a:p>
        </p:txBody>
      </p:sp>
      <p:sp>
        <p:nvSpPr>
          <p:cNvPr id="3542043" name="Text Box 27"/>
          <p:cNvSpPr txBox="1">
            <a:spLocks noChangeArrowheads="1"/>
          </p:cNvSpPr>
          <p:nvPr/>
        </p:nvSpPr>
        <p:spPr bwMode="auto">
          <a:xfrm>
            <a:off x="3067050" y="10668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Cache</a:t>
            </a:r>
          </a:p>
        </p:txBody>
      </p:sp>
      <p:sp>
        <p:nvSpPr>
          <p:cNvPr id="3542044" name="Rectangle 28"/>
          <p:cNvSpPr>
            <a:spLocks noChangeArrowheads="1"/>
          </p:cNvSpPr>
          <p:nvPr/>
        </p:nvSpPr>
        <p:spPr bwMode="blackWhite">
          <a:xfrm>
            <a:off x="3067050" y="2562225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3542045" name="Rectangle 29"/>
          <p:cNvSpPr>
            <a:spLocks noChangeArrowheads="1"/>
          </p:cNvSpPr>
          <p:nvPr/>
        </p:nvSpPr>
        <p:spPr bwMode="auto">
          <a:xfrm>
            <a:off x="3600450" y="2562225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2046" name="Rectangle 30"/>
          <p:cNvSpPr>
            <a:spLocks noChangeArrowheads="1"/>
          </p:cNvSpPr>
          <p:nvPr/>
        </p:nvSpPr>
        <p:spPr bwMode="auto">
          <a:xfrm>
            <a:off x="3600450" y="2867025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2047" name="Text Box 31"/>
          <p:cNvSpPr txBox="1">
            <a:spLocks noChangeArrowheads="1"/>
          </p:cNvSpPr>
          <p:nvPr/>
        </p:nvSpPr>
        <p:spPr bwMode="auto">
          <a:xfrm>
            <a:off x="2990850" y="2105025"/>
            <a:ext cx="1471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tag    data</a:t>
            </a:r>
          </a:p>
        </p:txBody>
      </p:sp>
      <p:sp>
        <p:nvSpPr>
          <p:cNvPr id="3542048" name="Rectangle 32"/>
          <p:cNvSpPr>
            <a:spLocks noChangeArrowheads="1"/>
          </p:cNvSpPr>
          <p:nvPr/>
        </p:nvSpPr>
        <p:spPr bwMode="blackWhite">
          <a:xfrm>
            <a:off x="3067050" y="3171825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3542049" name="Rectangle 33"/>
          <p:cNvSpPr>
            <a:spLocks noChangeArrowheads="1"/>
          </p:cNvSpPr>
          <p:nvPr/>
        </p:nvSpPr>
        <p:spPr bwMode="auto">
          <a:xfrm>
            <a:off x="3600450" y="3171825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2050" name="Rectangle 34"/>
          <p:cNvSpPr>
            <a:spLocks noChangeArrowheads="1"/>
          </p:cNvSpPr>
          <p:nvPr/>
        </p:nvSpPr>
        <p:spPr bwMode="auto">
          <a:xfrm>
            <a:off x="3600450" y="3476625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2051" name="Rectangle 35"/>
          <p:cNvSpPr>
            <a:spLocks noChangeArrowheads="1"/>
          </p:cNvSpPr>
          <p:nvPr/>
        </p:nvSpPr>
        <p:spPr bwMode="blackWhite">
          <a:xfrm>
            <a:off x="2838450" y="2562225"/>
            <a:ext cx="2286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542052" name="Rectangle 36"/>
          <p:cNvSpPr>
            <a:spLocks noChangeArrowheads="1"/>
          </p:cNvSpPr>
          <p:nvPr/>
        </p:nvSpPr>
        <p:spPr bwMode="blackWhite">
          <a:xfrm>
            <a:off x="2838450" y="3171825"/>
            <a:ext cx="2286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542053" name="Rectangle 37"/>
          <p:cNvSpPr>
            <a:spLocks noChangeArrowheads="1"/>
          </p:cNvSpPr>
          <p:nvPr/>
        </p:nvSpPr>
        <p:spPr bwMode="ltGray">
          <a:xfrm>
            <a:off x="4659313" y="2568575"/>
            <a:ext cx="2286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542054" name="Rectangle 38"/>
          <p:cNvSpPr>
            <a:spLocks noChangeArrowheads="1"/>
          </p:cNvSpPr>
          <p:nvPr/>
        </p:nvSpPr>
        <p:spPr bwMode="ltGray">
          <a:xfrm>
            <a:off x="5440363" y="2859088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42055" name="Rectangle 39"/>
          <p:cNvSpPr>
            <a:spLocks noChangeArrowheads="1"/>
          </p:cNvSpPr>
          <p:nvPr/>
        </p:nvSpPr>
        <p:spPr bwMode="ltGray">
          <a:xfrm>
            <a:off x="4906963" y="3160713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42056" name="Rectangle 40"/>
          <p:cNvSpPr>
            <a:spLocks noChangeArrowheads="1"/>
          </p:cNvSpPr>
          <p:nvPr/>
        </p:nvSpPr>
        <p:spPr bwMode="ltGray">
          <a:xfrm>
            <a:off x="5440363" y="2551113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42057" name="Rectangle 41"/>
          <p:cNvSpPr>
            <a:spLocks noChangeArrowheads="1"/>
          </p:cNvSpPr>
          <p:nvPr/>
        </p:nvSpPr>
        <p:spPr bwMode="ltGray">
          <a:xfrm>
            <a:off x="5440363" y="3463925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42058" name="Rectangle 42"/>
          <p:cNvSpPr>
            <a:spLocks noChangeArrowheads="1"/>
          </p:cNvSpPr>
          <p:nvPr/>
        </p:nvSpPr>
        <p:spPr bwMode="ltGray">
          <a:xfrm>
            <a:off x="4678363" y="3144838"/>
            <a:ext cx="2286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542059" name="Rectangle 43"/>
          <p:cNvSpPr>
            <a:spLocks noChangeArrowheads="1"/>
          </p:cNvSpPr>
          <p:nvPr/>
        </p:nvSpPr>
        <p:spPr bwMode="blackWhite">
          <a:xfrm>
            <a:off x="4892675" y="2568575"/>
            <a:ext cx="533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3542060" name="Rectangle 44"/>
          <p:cNvSpPr>
            <a:spLocks noChangeArrowheads="1"/>
          </p:cNvSpPr>
          <p:nvPr/>
        </p:nvSpPr>
        <p:spPr bwMode="ltGray">
          <a:xfrm>
            <a:off x="5440363" y="3154363"/>
            <a:ext cx="10668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42061" name="Text Box 45"/>
          <p:cNvSpPr txBox="1">
            <a:spLocks noChangeArrowheads="1"/>
          </p:cNvSpPr>
          <p:nvPr/>
        </p:nvSpPr>
        <p:spPr bwMode="auto">
          <a:xfrm>
            <a:off x="4241800" y="1066800"/>
            <a:ext cx="2261517" cy="147732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chemeClr val="accent1"/>
                </a:solidFill>
              </a:rPr>
              <a:t>2 </a:t>
            </a:r>
            <a:r>
              <a:rPr lang="en-US" b="1" dirty="0" smtClean="0">
                <a:solidFill>
                  <a:schemeClr val="accent1"/>
                </a:solidFill>
              </a:rPr>
              <a:t>sets</a:t>
            </a:r>
            <a:endParaRPr lang="en-US" b="1" dirty="0">
              <a:solidFill>
                <a:schemeClr val="accent1"/>
              </a:solidFill>
            </a:endParaRPr>
          </a:p>
          <a:p>
            <a:pPr eaLnBrk="1" hangingPunct="1"/>
            <a:r>
              <a:rPr lang="en-US" b="1" u="sng" dirty="0">
                <a:solidFill>
                  <a:schemeClr val="accent1"/>
                </a:solidFill>
              </a:rPr>
              <a:t>2</a:t>
            </a:r>
            <a:r>
              <a:rPr lang="en-US" b="1" dirty="0">
                <a:solidFill>
                  <a:schemeClr val="accent1"/>
                </a:solidFill>
              </a:rPr>
              <a:t> word </a:t>
            </a:r>
            <a:r>
              <a:rPr lang="en-US" b="1" dirty="0" smtClean="0">
                <a:solidFill>
                  <a:schemeClr val="accent1"/>
                </a:solidFill>
              </a:rPr>
              <a:t>block</a:t>
            </a:r>
          </a:p>
          <a:p>
            <a:r>
              <a:rPr lang="en-US" b="1" u="sng" dirty="0">
                <a:solidFill>
                  <a:schemeClr val="accent1"/>
                </a:solidFill>
              </a:rPr>
              <a:t>3</a:t>
            </a:r>
            <a:r>
              <a:rPr lang="en-US" b="1" dirty="0">
                <a:solidFill>
                  <a:schemeClr val="accent1"/>
                </a:solidFill>
              </a:rPr>
              <a:t> bit tag </a:t>
            </a:r>
            <a:r>
              <a:rPr lang="en-US" b="1" dirty="0" smtClean="0">
                <a:solidFill>
                  <a:schemeClr val="accent1"/>
                </a:solidFill>
              </a:rPr>
              <a:t>field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1 bit set index field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1 bit block offset field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542062" name="Text Box 46"/>
          <p:cNvSpPr txBox="1">
            <a:spLocks noChangeArrowheads="1"/>
          </p:cNvSpPr>
          <p:nvPr/>
        </p:nvSpPr>
        <p:spPr bwMode="auto">
          <a:xfrm>
            <a:off x="579438" y="2262188"/>
            <a:ext cx="1697901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$1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$3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1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$3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4   ]</a:t>
            </a:r>
            <a:endParaRPr lang="en-US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0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M[ 12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12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]</a:t>
            </a: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M[ 12   ]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chemeClr val="bg1"/>
                </a:solidFill>
              </a:rPr>
              <a:t>LB  $2 </a:t>
            </a:r>
            <a:r>
              <a:rPr lang="en-US" sz="1600" b="1" dirty="0">
                <a:solidFill>
                  <a:schemeClr val="bg1"/>
                </a:solidFill>
                <a:sym typeface="Symbol" pitchFamily="18" charset="2"/>
              </a:rPr>
              <a:t> M[   5   ]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46" name="Text Box 39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" y="381000"/>
            <a:ext cx="7074309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 smtClean="0">
                <a:solidFill>
                  <a:schemeClr val="bg1"/>
                </a:solidFill>
              </a:rPr>
              <a:t>Using </a:t>
            </a:r>
            <a:r>
              <a:rPr lang="en-US" sz="2400" b="1" dirty="0" smtClean="0">
                <a:solidFill>
                  <a:schemeClr val="accent1"/>
                </a:solidFill>
              </a:rPr>
              <a:t>byte addresses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in this example! </a:t>
            </a:r>
            <a:r>
              <a:rPr lang="en-US" sz="2400" dirty="0" err="1" smtClean="0">
                <a:solidFill>
                  <a:schemeClr val="bg1"/>
                </a:solidFill>
              </a:rPr>
              <a:t>Addr</a:t>
            </a:r>
            <a:r>
              <a:rPr lang="en-US" sz="2400" dirty="0" smtClean="0">
                <a:solidFill>
                  <a:schemeClr val="bg1"/>
                </a:solidFill>
              </a:rPr>
              <a:t> Bus = 5 bits</a:t>
            </a:r>
            <a:endParaRPr lang="en-US" sz="2400" dirty="0" smtClean="0">
              <a:solidFill>
                <a:schemeClr val="accent1"/>
              </a:solidFill>
            </a:endParaRPr>
          </a:p>
        </p:txBody>
      </p:sp>
      <p:sp>
        <p:nvSpPr>
          <p:cNvPr id="47" name="Text Box 15"/>
          <p:cNvSpPr txBox="1">
            <a:spLocks noChangeArrowheads="1"/>
          </p:cNvSpPr>
          <p:nvPr/>
        </p:nvSpPr>
        <p:spPr bwMode="auto">
          <a:xfrm>
            <a:off x="2133600" y="2286000"/>
            <a:ext cx="364267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M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M</a:t>
            </a:r>
          </a:p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H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H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H</a:t>
            </a:r>
            <a:endParaRPr lang="en-US" sz="1600" b="1" dirty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M</a:t>
            </a: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M</a:t>
            </a:r>
            <a:endParaRPr lang="en-US" sz="1600" b="1" dirty="0" smtClean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H</a:t>
            </a:r>
            <a:endParaRPr lang="en-US" sz="1600" b="1" dirty="0" smtClean="0">
              <a:solidFill>
                <a:schemeClr val="accent1"/>
              </a:solidFill>
            </a:endParaRPr>
          </a:p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H</a:t>
            </a:r>
          </a:p>
          <a:p>
            <a:pPr algn="r" eaLnBrk="1" hangingPunct="1"/>
            <a:r>
              <a:rPr lang="en-US" sz="1600" b="1" dirty="0" smtClean="0">
                <a:solidFill>
                  <a:schemeClr val="accent1"/>
                </a:solidFill>
              </a:rPr>
              <a:t>H</a:t>
            </a:r>
          </a:p>
          <a:p>
            <a:pPr algn="r" eaLnBrk="1" hangingPunct="1"/>
            <a:r>
              <a:rPr lang="en-US" sz="1600" b="1" dirty="0">
                <a:solidFill>
                  <a:schemeClr val="accent1"/>
                </a:solidFill>
              </a:rPr>
              <a:t>H</a:t>
            </a:r>
            <a:endParaRPr lang="en-US" sz="1600" b="1" dirty="0" smtClean="0">
              <a:solidFill>
                <a:schemeClr val="accent1"/>
              </a:solidFill>
            </a:endParaRPr>
          </a:p>
          <a:p>
            <a:pPr algn="r" eaLnBrk="1" hangingPunct="1"/>
            <a:endParaRPr lang="en-US" sz="1600" b="1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9108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2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4204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algn="ctr"/>
            <a:r>
              <a:rPr lang="en-US" dirty="0" smtClean="0">
                <a:solidFill>
                  <a:schemeClr val="accent1"/>
                </a:solidFill>
              </a:rPr>
              <a:t>Cache Size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97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16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/>
              <a:t>Direct Mapped </a:t>
            </a:r>
            <a:r>
              <a:rPr lang="en-US" dirty="0" smtClean="0"/>
              <a:t>Cache (Reading)</a:t>
            </a:r>
            <a:endParaRPr lang="en-US" dirty="0"/>
          </a:p>
        </p:txBody>
      </p:sp>
      <p:sp>
        <p:nvSpPr>
          <p:cNvPr id="3311621" name="Rectangle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667000" y="1905000"/>
            <a:ext cx="15240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11622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735986" y="1371600"/>
            <a:ext cx="359394" cy="54476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V</a:t>
            </a:r>
          </a:p>
        </p:txBody>
      </p:sp>
      <p:sp>
        <p:nvSpPr>
          <p:cNvPr id="3311623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219789" y="1371600"/>
            <a:ext cx="603050" cy="54476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Tag</a:t>
            </a:r>
          </a:p>
        </p:txBody>
      </p:sp>
      <p:sp>
        <p:nvSpPr>
          <p:cNvPr id="3311624" name="Text Box 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761755" y="1371600"/>
            <a:ext cx="853119" cy="54476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>
                <a:solidFill>
                  <a:srgbClr val="FFFFFF"/>
                </a:solidFill>
                <a:latin typeface="Calibri"/>
              </a:rPr>
              <a:t>Block</a:t>
            </a:r>
          </a:p>
        </p:txBody>
      </p:sp>
      <p:sp>
        <p:nvSpPr>
          <p:cNvPr id="3311625" name="Rectangle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191000" y="1905000"/>
            <a:ext cx="38100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11627" name="Line 11" hidden="1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7772400" y="4724400"/>
            <a:ext cx="762000" cy="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29" name="Rectangle 13" descr="Wide downward diagonal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667000" y="2362200"/>
            <a:ext cx="1524000" cy="457200"/>
          </a:xfrm>
          <a:prstGeom prst="rect">
            <a:avLst/>
          </a:prstGeom>
          <a:pattFill prst="wdUpDiag">
            <a:fgClr>
              <a:schemeClr val="accent2">
                <a:lumMod val="75000"/>
              </a:schemeClr>
            </a:fgClr>
            <a:bgClr>
              <a:schemeClr val="tx1"/>
            </a:bgClr>
          </a:patt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11630" name="Rectangle 14" descr="Wide downward diagonal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191000" y="2362200"/>
            <a:ext cx="3810000" cy="457200"/>
          </a:xfrm>
          <a:prstGeom prst="rect">
            <a:avLst/>
          </a:prstGeom>
          <a:pattFill prst="wdUpDiag">
            <a:fgClr>
              <a:schemeClr val="accent3"/>
            </a:fgClr>
            <a:bgClr>
              <a:schemeClr val="tx1"/>
            </a:bgClr>
          </a:patt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11631" name="Rectangle 1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667000" y="2819400"/>
            <a:ext cx="15240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11632" name="Rectangle 16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191000" y="2819400"/>
            <a:ext cx="38100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11633" name="Rectangle 17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667000" y="3276600"/>
            <a:ext cx="15240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11634" name="Rectangle 18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191000" y="3276600"/>
            <a:ext cx="38100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11635" name="Line 19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3200400" y="1887538"/>
            <a:ext cx="0" cy="1846262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11636" name="Line 20" hidden="1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7620000" y="2286000"/>
            <a:ext cx="0" cy="22098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37" name="Line 21" hidden="1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>
            <a:off x="6629400" y="2286000"/>
            <a:ext cx="0" cy="22098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 type="oval" w="lg" len="lg"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11638" name="Line 22" hidden="1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5562600" y="2286000"/>
            <a:ext cx="0" cy="22098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 type="oval" w="lg" len="lg"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11639" name="Line 23" hidden="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4495800" y="2286000"/>
            <a:ext cx="0" cy="22098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grpSp>
        <p:nvGrpSpPr>
          <p:cNvPr id="2" name="Group 31"/>
          <p:cNvGrpSpPr>
            <a:grpSpLocks/>
          </p:cNvGrpSpPr>
          <p:nvPr>
            <p:custDataLst>
              <p:tags r:id="rId19"/>
            </p:custDataLst>
          </p:nvPr>
        </p:nvGrpSpPr>
        <p:grpSpPr bwMode="auto">
          <a:xfrm rot="5400000">
            <a:off x="5943600" y="3429000"/>
            <a:ext cx="381000" cy="3581400"/>
            <a:chOff x="4848" y="2112"/>
            <a:chExt cx="240" cy="1056"/>
          </a:xfrm>
        </p:grpSpPr>
        <p:sp>
          <p:nvSpPr>
            <p:cNvPr id="3311648" name="Line 32" hidden="1"/>
            <p:cNvSpPr>
              <a:spLocks noChangeShapeType="1"/>
            </p:cNvSpPr>
            <p:nvPr>
              <p:custDataLst>
                <p:tags r:id="rId53"/>
              </p:custDataLst>
            </p:nvPr>
          </p:nvSpPr>
          <p:spPr bwMode="auto">
            <a:xfrm>
              <a:off x="4848" y="2112"/>
              <a:ext cx="0" cy="1056"/>
            </a:xfrm>
            <a:prstGeom prst="line">
              <a:avLst/>
            </a:prstGeom>
            <a:noFill/>
            <a:ln w="28575">
              <a:solidFill>
                <a:srgbClr val="00B0F0"/>
              </a:solidFill>
              <a:round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311649" name="Line 33" hidden="1"/>
            <p:cNvSpPr>
              <a:spLocks noChangeShapeType="1"/>
            </p:cNvSpPr>
            <p:nvPr>
              <p:custDataLst>
                <p:tags r:id="rId54"/>
              </p:custDataLst>
            </p:nvPr>
          </p:nvSpPr>
          <p:spPr bwMode="auto">
            <a:xfrm>
              <a:off x="5088" y="2202"/>
              <a:ext cx="0" cy="876"/>
            </a:xfrm>
            <a:prstGeom prst="line">
              <a:avLst/>
            </a:prstGeom>
            <a:noFill/>
            <a:ln w="28575">
              <a:solidFill>
                <a:srgbClr val="00B0F0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 dirty="0"/>
            </a:p>
          </p:txBody>
        </p:sp>
        <p:sp>
          <p:nvSpPr>
            <p:cNvPr id="3311650" name="Line 34" hidden="1"/>
            <p:cNvSpPr>
              <a:spLocks noChangeShapeType="1"/>
            </p:cNvSpPr>
            <p:nvPr>
              <p:custDataLst>
                <p:tags r:id="rId55"/>
              </p:custDataLst>
            </p:nvPr>
          </p:nvSpPr>
          <p:spPr bwMode="auto">
            <a:xfrm>
              <a:off x="4848" y="2112"/>
              <a:ext cx="240" cy="90"/>
            </a:xfrm>
            <a:prstGeom prst="line">
              <a:avLst/>
            </a:prstGeom>
            <a:noFill/>
            <a:ln w="28575">
              <a:solidFill>
                <a:srgbClr val="00B0F0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3311651" name="Line 35" hidden="1"/>
            <p:cNvSpPr>
              <a:spLocks noChangeShapeType="1"/>
            </p:cNvSpPr>
            <p:nvPr>
              <p:custDataLst>
                <p:tags r:id="rId56"/>
              </p:custDataLst>
            </p:nvPr>
          </p:nvSpPr>
          <p:spPr bwMode="auto">
            <a:xfrm flipV="1">
              <a:off x="4848" y="3078"/>
              <a:ext cx="240" cy="90"/>
            </a:xfrm>
            <a:prstGeom prst="line">
              <a:avLst/>
            </a:prstGeom>
            <a:noFill/>
            <a:ln w="28575">
              <a:solidFill>
                <a:srgbClr val="00B0F0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</p:grpSp>
      <p:sp>
        <p:nvSpPr>
          <p:cNvPr id="3311653" name="Line 37" hidden="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8534400" y="1066800"/>
            <a:ext cx="0" cy="36576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54" name="Line 38" hidden="1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2362200" y="1066800"/>
            <a:ext cx="914400" cy="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55" name="Line 39" hidden="1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2362200" y="2286000"/>
            <a:ext cx="304800" cy="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 type="none" w="med" len="med"/>
            <a:tailEnd type="arrow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11656" name="Line 40" hidden="1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2362200" y="1066800"/>
            <a:ext cx="0" cy="12192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57" name="Line 41" hidden="1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1524000" y="762000"/>
            <a:ext cx="0" cy="33528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58" name="Line 42" hidden="1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1524000" y="4114800"/>
            <a:ext cx="1828800" cy="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 type="none" w="med" len="med"/>
            <a:tailEnd type="arrow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11659" name="Line 43" hidden="1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3657600" y="2286000"/>
            <a:ext cx="0" cy="14478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 type="oval" w="lg" len="lg"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11660" name="Oval 44" hidden="1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3352800" y="3740150"/>
            <a:ext cx="609600" cy="755650"/>
          </a:xfrm>
          <a:prstGeom prst="ellipse">
            <a:avLst/>
          </a:prstGeom>
          <a:noFill/>
          <a:ln w="28575" algn="ctr">
            <a:solidFill>
              <a:srgbClr val="00B0F0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3600" dirty="0">
                <a:solidFill>
                  <a:schemeClr val="accent4"/>
                </a:solidFill>
                <a:latin typeface="Calibri"/>
              </a:rPr>
              <a:t>=</a:t>
            </a:r>
          </a:p>
        </p:txBody>
      </p:sp>
      <p:grpSp>
        <p:nvGrpSpPr>
          <p:cNvPr id="3" name="Group 45"/>
          <p:cNvGrpSpPr>
            <a:grpSpLocks/>
          </p:cNvGrpSpPr>
          <p:nvPr>
            <p:custDataLst>
              <p:tags r:id="rId28"/>
            </p:custDataLst>
          </p:nvPr>
        </p:nvGrpSpPr>
        <p:grpSpPr bwMode="auto">
          <a:xfrm rot="5400000">
            <a:off x="2781551" y="5295649"/>
            <a:ext cx="1447298" cy="609600"/>
            <a:chOff x="1056" y="1584"/>
            <a:chExt cx="1331" cy="432"/>
          </a:xfrm>
        </p:grpSpPr>
        <p:sp>
          <p:nvSpPr>
            <p:cNvPr id="3311662" name="AutoShape 46" hidden="1"/>
            <p:cNvSpPr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1248" y="1584"/>
              <a:ext cx="528" cy="432"/>
            </a:xfrm>
            <a:prstGeom prst="flowChartDelay">
              <a:avLst/>
            </a:prstGeom>
            <a:noFill/>
            <a:ln w="25400" algn="ctr">
              <a:solidFill>
                <a:srgbClr val="00B0F0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311663" name="Line 47" hidden="1"/>
            <p:cNvSpPr>
              <a:spLocks noChangeShapeType="1"/>
            </p:cNvSpPr>
            <p:nvPr>
              <p:custDataLst>
                <p:tags r:id="rId50"/>
              </p:custDataLst>
            </p:nvPr>
          </p:nvSpPr>
          <p:spPr bwMode="auto">
            <a:xfrm flipH="1">
              <a:off x="1056" y="1680"/>
              <a:ext cx="192" cy="0"/>
            </a:xfrm>
            <a:prstGeom prst="line">
              <a:avLst/>
            </a:prstGeom>
            <a:noFill/>
            <a:ln w="28575">
              <a:solidFill>
                <a:srgbClr val="00B0F0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311664" name="Line 48" hidden="1"/>
            <p:cNvSpPr>
              <a:spLocks noChangeShapeType="1"/>
            </p:cNvSpPr>
            <p:nvPr>
              <p:custDataLst>
                <p:tags r:id="rId51"/>
              </p:custDataLst>
            </p:nvPr>
          </p:nvSpPr>
          <p:spPr bwMode="auto">
            <a:xfrm flipH="1">
              <a:off x="1056" y="1920"/>
              <a:ext cx="192" cy="0"/>
            </a:xfrm>
            <a:prstGeom prst="line">
              <a:avLst/>
            </a:prstGeom>
            <a:noFill/>
            <a:ln w="28575">
              <a:solidFill>
                <a:srgbClr val="00B0F0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311665" name="Line 49" hidden="1"/>
            <p:cNvSpPr>
              <a:spLocks noChangeShapeType="1"/>
            </p:cNvSpPr>
            <p:nvPr>
              <p:custDataLst>
                <p:tags r:id="rId52"/>
              </p:custDataLst>
            </p:nvPr>
          </p:nvSpPr>
          <p:spPr bwMode="auto">
            <a:xfrm flipH="1" flipV="1">
              <a:off x="1775" y="1796"/>
              <a:ext cx="612" cy="4"/>
            </a:xfrm>
            <a:prstGeom prst="line">
              <a:avLst/>
            </a:prstGeom>
            <a:noFill/>
            <a:ln w="28575">
              <a:solidFill>
                <a:srgbClr val="00B0F0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</p:grpSp>
      <p:sp>
        <p:nvSpPr>
          <p:cNvPr id="3311666" name="Line 50" hidden="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3657600" y="4495800"/>
            <a:ext cx="0" cy="3810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11667" name="Line 51" hidden="1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2895600" y="2286000"/>
            <a:ext cx="0" cy="23622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 type="oval" w="lg" len="lg"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11668" name="Line 52" hidden="1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H="1">
            <a:off x="2895600" y="4648200"/>
            <a:ext cx="457200" cy="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11669" name="Line 53" hidden="1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H="1" flipV="1">
            <a:off x="6172200" y="4876800"/>
            <a:ext cx="0" cy="9144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5" name="Rectangle 54"/>
          <p:cNvSpPr/>
          <p:nvPr>
            <p:custDataLst>
              <p:tags r:id="rId33"/>
            </p:custDataLst>
          </p:nvPr>
        </p:nvSpPr>
        <p:spPr>
          <a:xfrm>
            <a:off x="457200" y="533400"/>
            <a:ext cx="49530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744538" algn="l"/>
                <a:tab pos="2519363" algn="l"/>
                <a:tab pos="3709988" algn="l"/>
              </a:tabLst>
            </a:pPr>
            <a:r>
              <a:rPr lang="en-US" sz="2800" dirty="0" smtClean="0"/>
              <a:t>	Tag	Index	Offset</a:t>
            </a:r>
            <a:endParaRPr lang="en-US" sz="2800" dirty="0"/>
          </a:p>
        </p:txBody>
      </p:sp>
      <p:cxnSp>
        <p:nvCxnSpPr>
          <p:cNvPr id="57" name="Straight Connector 56"/>
          <p:cNvCxnSpPr/>
          <p:nvPr>
            <p:custDataLst>
              <p:tags r:id="rId34"/>
            </p:custDataLst>
          </p:nvPr>
        </p:nvCxnSpPr>
        <p:spPr>
          <a:xfrm rot="5400000">
            <a:off x="4000500" y="800100"/>
            <a:ext cx="533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>
            <p:custDataLst>
              <p:tags r:id="rId35"/>
            </p:custDataLst>
          </p:nvPr>
        </p:nvCxnSpPr>
        <p:spPr>
          <a:xfrm rot="5400000">
            <a:off x="2628900" y="800100"/>
            <a:ext cx="533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Line 38" hidden="1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>
            <a:off x="3276600" y="762000"/>
            <a:ext cx="0" cy="3048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0" name="Line 38" hidden="1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4800600" y="1066800"/>
            <a:ext cx="3733800" cy="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1" name="Line 38" hidden="1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H="1">
            <a:off x="4800600" y="762000"/>
            <a:ext cx="0" cy="3048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48" name="TextBox 47" hidden="1"/>
          <p:cNvSpPr txBox="1"/>
          <p:nvPr>
            <p:custDataLst>
              <p:tags r:id="rId39"/>
            </p:custDataLst>
          </p:nvPr>
        </p:nvSpPr>
        <p:spPr>
          <a:xfrm>
            <a:off x="5181600" y="4429780"/>
            <a:ext cx="20574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word select</a:t>
            </a:r>
          </a:p>
        </p:txBody>
      </p:sp>
      <p:sp>
        <p:nvSpPr>
          <p:cNvPr id="49" name="TextBox 48" hidden="1"/>
          <p:cNvSpPr txBox="1"/>
          <p:nvPr>
            <p:custDataLst>
              <p:tags r:id="rId40"/>
            </p:custDataLst>
          </p:nvPr>
        </p:nvSpPr>
        <p:spPr>
          <a:xfrm>
            <a:off x="3200400" y="6029980"/>
            <a:ext cx="20574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hit?</a:t>
            </a:r>
          </a:p>
        </p:txBody>
      </p:sp>
      <p:sp>
        <p:nvSpPr>
          <p:cNvPr id="50" name="TextBox 49" hidden="1"/>
          <p:cNvSpPr txBox="1"/>
          <p:nvPr>
            <p:custDataLst>
              <p:tags r:id="rId41"/>
            </p:custDataLst>
          </p:nvPr>
        </p:nvSpPr>
        <p:spPr>
          <a:xfrm>
            <a:off x="5791200" y="5715000"/>
            <a:ext cx="10668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data</a:t>
            </a:r>
          </a:p>
        </p:txBody>
      </p:sp>
      <p:grpSp>
        <p:nvGrpSpPr>
          <p:cNvPr id="74" name="Group 31"/>
          <p:cNvGrpSpPr>
            <a:grpSpLocks/>
          </p:cNvGrpSpPr>
          <p:nvPr/>
        </p:nvGrpSpPr>
        <p:grpSpPr bwMode="auto">
          <a:xfrm rot="5400000">
            <a:off x="5905500" y="5143500"/>
            <a:ext cx="381000" cy="1676400"/>
            <a:chOff x="4848" y="2112"/>
            <a:chExt cx="240" cy="1056"/>
          </a:xfrm>
        </p:grpSpPr>
        <p:sp>
          <p:nvSpPr>
            <p:cNvPr id="75" name="Line 32"/>
            <p:cNvSpPr>
              <a:spLocks noChangeShapeType="1"/>
            </p:cNvSpPr>
            <p:nvPr/>
          </p:nvSpPr>
          <p:spPr bwMode="auto">
            <a:xfrm>
              <a:off x="4848" y="2112"/>
              <a:ext cx="0" cy="1056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76" name="Line 33"/>
            <p:cNvSpPr>
              <a:spLocks noChangeShapeType="1"/>
            </p:cNvSpPr>
            <p:nvPr/>
          </p:nvSpPr>
          <p:spPr bwMode="auto">
            <a:xfrm>
              <a:off x="5088" y="2256"/>
              <a:ext cx="0" cy="768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77" name="Line 34"/>
            <p:cNvSpPr>
              <a:spLocks noChangeShapeType="1"/>
            </p:cNvSpPr>
            <p:nvPr/>
          </p:nvSpPr>
          <p:spPr bwMode="auto">
            <a:xfrm>
              <a:off x="4848" y="2112"/>
              <a:ext cx="240" cy="144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78" name="Line 35"/>
            <p:cNvSpPr>
              <a:spLocks noChangeShapeType="1"/>
            </p:cNvSpPr>
            <p:nvPr/>
          </p:nvSpPr>
          <p:spPr bwMode="auto">
            <a:xfrm flipV="1">
              <a:off x="4848" y="3024"/>
              <a:ext cx="240" cy="144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sp>
        <p:nvSpPr>
          <p:cNvPr id="81" name="Line 39"/>
          <p:cNvSpPr>
            <a:spLocks noChangeShapeType="1"/>
          </p:cNvSpPr>
          <p:nvPr/>
        </p:nvSpPr>
        <p:spPr bwMode="auto">
          <a:xfrm>
            <a:off x="2362200" y="2514600"/>
            <a:ext cx="304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85" name="Oval 44"/>
          <p:cNvSpPr>
            <a:spLocks noChangeArrowheads="1"/>
          </p:cNvSpPr>
          <p:nvPr/>
        </p:nvSpPr>
        <p:spPr bwMode="auto">
          <a:xfrm>
            <a:off x="3352800" y="3956347"/>
            <a:ext cx="609600" cy="767756"/>
          </a:xfrm>
          <a:prstGeom prst="ellipse">
            <a:avLst/>
          </a:prstGeom>
          <a:noFill/>
          <a:ln w="28575" algn="ctr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200">
                <a:solidFill>
                  <a:schemeClr val="bg1"/>
                </a:solidFill>
                <a:latin typeface="Arial" charset="0"/>
              </a:rPr>
              <a:t>=</a:t>
            </a:r>
          </a:p>
        </p:txBody>
      </p:sp>
      <p:grpSp>
        <p:nvGrpSpPr>
          <p:cNvPr id="86" name="Group 45"/>
          <p:cNvGrpSpPr>
            <a:grpSpLocks/>
          </p:cNvGrpSpPr>
          <p:nvPr/>
        </p:nvGrpSpPr>
        <p:grpSpPr bwMode="auto">
          <a:xfrm rot="5400000">
            <a:off x="3009899" y="5112456"/>
            <a:ext cx="990600" cy="519289"/>
            <a:chOff x="1056" y="1616"/>
            <a:chExt cx="911" cy="368"/>
          </a:xfrm>
        </p:grpSpPr>
        <p:sp>
          <p:nvSpPr>
            <p:cNvPr id="87" name="AutoShape 46"/>
            <p:cNvSpPr>
              <a:spLocks noChangeArrowheads="1"/>
            </p:cNvSpPr>
            <p:nvPr/>
          </p:nvSpPr>
          <p:spPr bwMode="auto">
            <a:xfrm>
              <a:off x="1248" y="1616"/>
              <a:ext cx="528" cy="368"/>
            </a:xfrm>
            <a:prstGeom prst="flowChartDelay">
              <a:avLst/>
            </a:prstGeom>
            <a:noFill/>
            <a:ln w="25400" algn="ctr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88" name="Line 47"/>
            <p:cNvSpPr>
              <a:spLocks noChangeShapeType="1"/>
            </p:cNvSpPr>
            <p:nvPr/>
          </p:nvSpPr>
          <p:spPr bwMode="auto">
            <a:xfrm flipH="1">
              <a:off x="1056" y="1680"/>
              <a:ext cx="192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89" name="Line 48"/>
            <p:cNvSpPr>
              <a:spLocks noChangeShapeType="1"/>
            </p:cNvSpPr>
            <p:nvPr/>
          </p:nvSpPr>
          <p:spPr bwMode="auto">
            <a:xfrm flipH="1">
              <a:off x="1056" y="1920"/>
              <a:ext cx="192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90" name="Line 49"/>
            <p:cNvSpPr>
              <a:spLocks noChangeShapeType="1"/>
            </p:cNvSpPr>
            <p:nvPr/>
          </p:nvSpPr>
          <p:spPr bwMode="auto">
            <a:xfrm flipH="1">
              <a:off x="1775" y="1796"/>
              <a:ext cx="192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sp>
        <p:nvSpPr>
          <p:cNvPr id="91" name="Line 50"/>
          <p:cNvSpPr>
            <a:spLocks noChangeShapeType="1"/>
          </p:cNvSpPr>
          <p:nvPr/>
        </p:nvSpPr>
        <p:spPr bwMode="auto">
          <a:xfrm flipH="1">
            <a:off x="3657600" y="4724400"/>
            <a:ext cx="0" cy="3810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2362200" y="1371600"/>
            <a:ext cx="0" cy="11430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endCxn id="3311623" idx="0"/>
          </p:cNvCxnSpPr>
          <p:nvPr/>
        </p:nvCxnSpPr>
        <p:spPr>
          <a:xfrm>
            <a:off x="2362200" y="1371600"/>
            <a:ext cx="1159114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3311623" idx="0"/>
          </p:cNvCxnSpPr>
          <p:nvPr/>
        </p:nvCxnSpPr>
        <p:spPr>
          <a:xfrm flipV="1">
            <a:off x="3521314" y="1066800"/>
            <a:ext cx="0" cy="3048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stCxn id="85" idx="2"/>
          </p:cNvCxnSpPr>
          <p:nvPr/>
        </p:nvCxnSpPr>
        <p:spPr>
          <a:xfrm rot="10800000">
            <a:off x="1555044" y="1066803"/>
            <a:ext cx="1797756" cy="3273423"/>
          </a:xfrm>
          <a:prstGeom prst="bentConnector2">
            <a:avLst/>
          </a:prstGeom>
          <a:ln w="28575">
            <a:solidFill>
              <a:schemeClr val="bg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1628" name="Elbow Connector 3311627"/>
          <p:cNvCxnSpPr/>
          <p:nvPr/>
        </p:nvCxnSpPr>
        <p:spPr>
          <a:xfrm rot="5400000" flipH="1" flipV="1">
            <a:off x="5428762" y="3867638"/>
            <a:ext cx="3163276" cy="609600"/>
          </a:xfrm>
          <a:prstGeom prst="bentConnector3">
            <a:avLst>
              <a:gd name="adj1" fmla="val 34072"/>
            </a:avLst>
          </a:prstGeom>
          <a:ln w="28575">
            <a:solidFill>
              <a:schemeClr val="accent1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1642" name="Elbow Connector 3311641"/>
          <p:cNvCxnSpPr/>
          <p:nvPr/>
        </p:nvCxnSpPr>
        <p:spPr>
          <a:xfrm rot="16200000" flipV="1">
            <a:off x="3638062" y="3905738"/>
            <a:ext cx="3163276" cy="533400"/>
          </a:xfrm>
          <a:prstGeom prst="bentConnector3">
            <a:avLst>
              <a:gd name="adj1" fmla="val 34662"/>
            </a:avLst>
          </a:prstGeom>
          <a:ln w="28575">
            <a:solidFill>
              <a:schemeClr val="accent1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1647" name="Straight Connector 3311646"/>
          <p:cNvCxnSpPr>
            <a:stCxn id="85" idx="0"/>
          </p:cNvCxnSpPr>
          <p:nvPr/>
        </p:nvCxnSpPr>
        <p:spPr>
          <a:xfrm flipV="1">
            <a:off x="3657600" y="2590800"/>
            <a:ext cx="0" cy="1365547"/>
          </a:xfrm>
          <a:prstGeom prst="line">
            <a:avLst/>
          </a:prstGeom>
          <a:ln w="28575">
            <a:solidFill>
              <a:schemeClr val="bg1"/>
            </a:solidFill>
            <a:headEnd type="arrow" w="med" len="med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/>
          <p:cNvCxnSpPr>
            <a:stCxn id="55" idx="3"/>
          </p:cNvCxnSpPr>
          <p:nvPr/>
        </p:nvCxnSpPr>
        <p:spPr>
          <a:xfrm>
            <a:off x="5410200" y="800100"/>
            <a:ext cx="3048000" cy="5219700"/>
          </a:xfrm>
          <a:prstGeom prst="bentConnector2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6819900" y="6019800"/>
            <a:ext cx="1638300" cy="0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TextBox 146"/>
          <p:cNvSpPr txBox="1"/>
          <p:nvPr>
            <p:custDataLst>
              <p:tags r:id="rId42"/>
            </p:custDataLst>
          </p:nvPr>
        </p:nvSpPr>
        <p:spPr>
          <a:xfrm>
            <a:off x="2743200" y="6033796"/>
            <a:ext cx="1143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hit?</a:t>
            </a:r>
          </a:p>
        </p:txBody>
      </p:sp>
      <p:sp>
        <p:nvSpPr>
          <p:cNvPr id="148" name="TextBox 147"/>
          <p:cNvSpPr txBox="1"/>
          <p:nvPr>
            <p:custDataLst>
              <p:tags r:id="rId43"/>
            </p:custDataLst>
          </p:nvPr>
        </p:nvSpPr>
        <p:spPr>
          <a:xfrm>
            <a:off x="5105400" y="6106180"/>
            <a:ext cx="10668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data</a:t>
            </a:r>
          </a:p>
        </p:txBody>
      </p:sp>
      <p:cxnSp>
        <p:nvCxnSpPr>
          <p:cNvPr id="36" name="Straight Connector 35"/>
          <p:cNvCxnSpPr/>
          <p:nvPr/>
        </p:nvCxnSpPr>
        <p:spPr>
          <a:xfrm>
            <a:off x="3510843" y="5867400"/>
            <a:ext cx="0" cy="57659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6096000" y="6172200"/>
            <a:ext cx="0" cy="27179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3311625" idx="0"/>
            <a:endCxn id="3311634" idx="2"/>
          </p:cNvCxnSpPr>
          <p:nvPr/>
        </p:nvCxnSpPr>
        <p:spPr>
          <a:xfrm>
            <a:off x="6096000" y="1905000"/>
            <a:ext cx="0" cy="18288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2895600" y="2590799"/>
            <a:ext cx="46157" cy="228600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>
            <a:stCxn id="89" idx="1"/>
          </p:cNvCxnSpPr>
          <p:nvPr/>
        </p:nvCxnSpPr>
        <p:spPr>
          <a:xfrm flipH="1">
            <a:off x="2933700" y="4876801"/>
            <a:ext cx="402164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TextBox 176"/>
          <p:cNvSpPr txBox="1"/>
          <p:nvPr>
            <p:custDataLst>
              <p:tags r:id="rId44"/>
            </p:custDataLst>
          </p:nvPr>
        </p:nvSpPr>
        <p:spPr>
          <a:xfrm>
            <a:off x="5334000" y="5715000"/>
            <a:ext cx="205740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chemeClr val="bg1"/>
                </a:solidFill>
              </a:rPr>
              <a:t>word select</a:t>
            </a:r>
          </a:p>
        </p:txBody>
      </p:sp>
      <p:sp>
        <p:nvSpPr>
          <p:cNvPr id="178" name="Line 48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V="1">
            <a:off x="5376644" y="5181600"/>
            <a:ext cx="228600" cy="7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79" name="Line 48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V="1">
            <a:off x="5943600" y="6248400"/>
            <a:ext cx="228600" cy="7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85" name="Line 48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 flipV="1">
            <a:off x="6629400" y="5181600"/>
            <a:ext cx="228600" cy="7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87" name="TextBox 186"/>
          <p:cNvSpPr txBox="1"/>
          <p:nvPr>
            <p:custDataLst>
              <p:tags r:id="rId48"/>
            </p:custDataLst>
          </p:nvPr>
        </p:nvSpPr>
        <p:spPr>
          <a:xfrm>
            <a:off x="6172200" y="6153090"/>
            <a:ext cx="13716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32bits</a:t>
            </a:r>
          </a:p>
        </p:txBody>
      </p:sp>
    </p:spTree>
    <p:extLst>
      <p:ext uri="{BB962C8B-B14F-4D97-AF65-F5344CB8AC3E}">
        <p14:creationId xmlns:p14="http://schemas.microsoft.com/office/powerpoint/2010/main" val="1668287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" grpId="0"/>
      <p:bldP spid="148" grpId="0"/>
      <p:bldP spid="177" grpId="0"/>
      <p:bldP spid="178" grpId="0" animBg="1"/>
      <p:bldP spid="179" grpId="0" animBg="1"/>
      <p:bldP spid="185" grpId="0" animBg="1"/>
      <p:bldP spid="18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56"/>
          <p:cNvGrpSpPr/>
          <p:nvPr>
            <p:custDataLst>
              <p:tags r:id="rId1"/>
            </p:custDataLst>
          </p:nvPr>
        </p:nvGrpSpPr>
        <p:grpSpPr>
          <a:xfrm>
            <a:off x="2057400" y="971490"/>
            <a:ext cx="6858000" cy="5334000"/>
            <a:chOff x="2057400" y="457200"/>
            <a:chExt cx="6858000" cy="5334000"/>
          </a:xfrm>
        </p:grpSpPr>
        <p:sp>
          <p:nvSpPr>
            <p:cNvPr id="133" name="Right Triangle 132"/>
            <p:cNvSpPr/>
            <p:nvPr>
              <p:custDataLst>
                <p:tags r:id="rId142"/>
              </p:custDataLst>
            </p:nvPr>
          </p:nvSpPr>
          <p:spPr>
            <a:xfrm rot="10800000">
              <a:off x="7620000" y="914400"/>
              <a:ext cx="609600" cy="685800"/>
            </a:xfrm>
            <a:prstGeom prst="rtTriangle">
              <a:avLst/>
            </a:prstGeom>
            <a:solidFill>
              <a:schemeClr val="accent3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Rounded Rectangle 115"/>
            <p:cNvSpPr/>
            <p:nvPr>
              <p:custDataLst>
                <p:tags r:id="rId143"/>
              </p:custDataLst>
            </p:nvPr>
          </p:nvSpPr>
          <p:spPr>
            <a:xfrm>
              <a:off x="7924800" y="457200"/>
              <a:ext cx="990600" cy="5334000"/>
            </a:xfrm>
            <a:prstGeom prst="roundRect">
              <a:avLst>
                <a:gd name="adj" fmla="val 30422"/>
              </a:avLst>
            </a:prstGeom>
            <a:solidFill>
              <a:schemeClr val="accent3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Rounded Rectangle 116"/>
            <p:cNvSpPr/>
            <p:nvPr>
              <p:custDataLst>
                <p:tags r:id="rId144"/>
              </p:custDataLst>
            </p:nvPr>
          </p:nvSpPr>
          <p:spPr>
            <a:xfrm>
              <a:off x="2057400" y="457200"/>
              <a:ext cx="914400" cy="3048000"/>
            </a:xfrm>
            <a:prstGeom prst="roundRect">
              <a:avLst>
                <a:gd name="adj" fmla="val 30422"/>
              </a:avLst>
            </a:prstGeom>
            <a:solidFill>
              <a:schemeClr val="accent3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ounded Rectangle 123"/>
            <p:cNvSpPr/>
            <p:nvPr>
              <p:custDataLst>
                <p:tags r:id="rId145"/>
              </p:custDataLst>
            </p:nvPr>
          </p:nvSpPr>
          <p:spPr>
            <a:xfrm>
              <a:off x="2057400" y="457200"/>
              <a:ext cx="6400800" cy="609600"/>
            </a:xfrm>
            <a:prstGeom prst="roundRect">
              <a:avLst>
                <a:gd name="adj" fmla="val 50000"/>
              </a:avLst>
            </a:prstGeom>
            <a:solidFill>
              <a:schemeClr val="accent3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Right Triangle 127"/>
            <p:cNvSpPr/>
            <p:nvPr>
              <p:custDataLst>
                <p:tags r:id="rId146"/>
              </p:custDataLst>
            </p:nvPr>
          </p:nvSpPr>
          <p:spPr>
            <a:xfrm rot="5400000">
              <a:off x="2552700" y="876300"/>
              <a:ext cx="609600" cy="685800"/>
            </a:xfrm>
            <a:prstGeom prst="rtTriangle">
              <a:avLst/>
            </a:prstGeom>
            <a:solidFill>
              <a:schemeClr val="accent3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TextBox 144"/>
            <p:cNvSpPr txBox="1"/>
            <p:nvPr>
              <p:custDataLst>
                <p:tags r:id="rId147"/>
              </p:custDataLst>
            </p:nvPr>
          </p:nvSpPr>
          <p:spPr>
            <a:xfrm>
              <a:off x="8001000" y="5083314"/>
              <a:ext cx="8382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Write-</a:t>
              </a:r>
              <a:br>
                <a:rPr lang="en-US" sz="2000" dirty="0" smtClean="0">
                  <a:solidFill>
                    <a:schemeClr val="bg1"/>
                  </a:solidFill>
                </a:rPr>
              </a:br>
              <a:r>
                <a:rPr lang="en-US" sz="2000" dirty="0" smtClean="0">
                  <a:solidFill>
                    <a:schemeClr val="bg1"/>
                  </a:solidFill>
                </a:rPr>
                <a:t>Back</a:t>
              </a:r>
            </a:p>
          </p:txBody>
        </p:sp>
      </p:grpSp>
      <p:grpSp>
        <p:nvGrpSpPr>
          <p:cNvPr id="3" name="Group 154"/>
          <p:cNvGrpSpPr/>
          <p:nvPr>
            <p:custDataLst>
              <p:tags r:id="rId2"/>
            </p:custDataLst>
          </p:nvPr>
        </p:nvGrpSpPr>
        <p:grpSpPr>
          <a:xfrm>
            <a:off x="5791200" y="1657290"/>
            <a:ext cx="2286000" cy="4648200"/>
            <a:chOff x="6629400" y="1143000"/>
            <a:chExt cx="1447800" cy="4648200"/>
          </a:xfrm>
        </p:grpSpPr>
        <p:sp>
          <p:nvSpPr>
            <p:cNvPr id="108" name="Rounded Rectangle 107"/>
            <p:cNvSpPr/>
            <p:nvPr>
              <p:custDataLst>
                <p:tags r:id="rId140"/>
              </p:custDataLst>
            </p:nvPr>
          </p:nvSpPr>
          <p:spPr>
            <a:xfrm>
              <a:off x="6705600" y="1143000"/>
              <a:ext cx="1295400" cy="4648200"/>
            </a:xfrm>
            <a:prstGeom prst="roundRect">
              <a:avLst>
                <a:gd name="adj" fmla="val 19208"/>
              </a:avLst>
            </a:prstGeom>
            <a:solidFill>
              <a:schemeClr val="accent4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TextBox 141"/>
            <p:cNvSpPr txBox="1"/>
            <p:nvPr>
              <p:custDataLst>
                <p:tags r:id="rId141"/>
              </p:custDataLst>
            </p:nvPr>
          </p:nvSpPr>
          <p:spPr>
            <a:xfrm>
              <a:off x="6629400" y="5334000"/>
              <a:ext cx="1447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Memory</a:t>
              </a:r>
            </a:p>
          </p:txBody>
        </p:sp>
      </p:grpSp>
      <p:grpSp>
        <p:nvGrpSpPr>
          <p:cNvPr id="4" name="Group 148"/>
          <p:cNvGrpSpPr/>
          <p:nvPr>
            <p:custDataLst>
              <p:tags r:id="rId3"/>
            </p:custDataLst>
          </p:nvPr>
        </p:nvGrpSpPr>
        <p:grpSpPr>
          <a:xfrm>
            <a:off x="152400" y="1657290"/>
            <a:ext cx="1600200" cy="4670286"/>
            <a:chOff x="152400" y="1143000"/>
            <a:chExt cx="1676400" cy="4670286"/>
          </a:xfrm>
        </p:grpSpPr>
        <p:sp>
          <p:nvSpPr>
            <p:cNvPr id="93" name="Rounded Rectangle 92"/>
            <p:cNvSpPr/>
            <p:nvPr>
              <p:custDataLst>
                <p:tags r:id="rId138"/>
              </p:custDataLst>
            </p:nvPr>
          </p:nvSpPr>
          <p:spPr>
            <a:xfrm>
              <a:off x="152400" y="1143000"/>
              <a:ext cx="1676400" cy="46482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7" name="TextBox 136"/>
            <p:cNvSpPr txBox="1"/>
            <p:nvPr>
              <p:custDataLst>
                <p:tags r:id="rId139"/>
              </p:custDataLst>
            </p:nvPr>
          </p:nvSpPr>
          <p:spPr>
            <a:xfrm>
              <a:off x="228600" y="5105400"/>
              <a:ext cx="14478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Instruction</a:t>
              </a:r>
              <a:br>
                <a:rPr lang="en-US" sz="2000" dirty="0" smtClean="0">
                  <a:solidFill>
                    <a:schemeClr val="bg1"/>
                  </a:solidFill>
                </a:rPr>
              </a:br>
              <a:r>
                <a:rPr lang="en-US" sz="2000" dirty="0" smtClean="0">
                  <a:solidFill>
                    <a:schemeClr val="bg1"/>
                  </a:solidFill>
                </a:rPr>
                <a:t>Fetch</a:t>
              </a:r>
            </a:p>
          </p:txBody>
        </p:sp>
      </p:grpSp>
      <p:grpSp>
        <p:nvGrpSpPr>
          <p:cNvPr id="5" name="Group 153"/>
          <p:cNvGrpSpPr/>
          <p:nvPr>
            <p:custDataLst>
              <p:tags r:id="rId4"/>
            </p:custDataLst>
          </p:nvPr>
        </p:nvGrpSpPr>
        <p:grpSpPr>
          <a:xfrm>
            <a:off x="3886200" y="1657290"/>
            <a:ext cx="2057400" cy="4648200"/>
            <a:chOff x="3886200" y="1143000"/>
            <a:chExt cx="2819400" cy="4648200"/>
          </a:xfrm>
        </p:grpSpPr>
        <p:sp>
          <p:nvSpPr>
            <p:cNvPr id="106" name="Rounded Rectangle 105"/>
            <p:cNvSpPr/>
            <p:nvPr>
              <p:custDataLst>
                <p:tags r:id="rId136"/>
              </p:custDataLst>
            </p:nvPr>
          </p:nvSpPr>
          <p:spPr>
            <a:xfrm>
              <a:off x="3886200" y="1143000"/>
              <a:ext cx="2819400" cy="4648200"/>
            </a:xfrm>
            <a:prstGeom prst="roundRect">
              <a:avLst>
                <a:gd name="adj" fmla="val 11944"/>
              </a:avLst>
            </a:prstGeom>
            <a:solidFill>
              <a:schemeClr val="accent3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TextBox 140"/>
            <p:cNvSpPr txBox="1"/>
            <p:nvPr>
              <p:custDataLst>
                <p:tags r:id="rId137"/>
              </p:custDataLst>
            </p:nvPr>
          </p:nvSpPr>
          <p:spPr>
            <a:xfrm>
              <a:off x="4648200" y="5391090"/>
              <a:ext cx="1447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Execute</a:t>
              </a:r>
            </a:p>
          </p:txBody>
        </p:sp>
      </p:grpSp>
      <p:grpSp>
        <p:nvGrpSpPr>
          <p:cNvPr id="6" name="Group 152"/>
          <p:cNvGrpSpPr/>
          <p:nvPr>
            <p:custDataLst>
              <p:tags r:id="rId5"/>
            </p:custDataLst>
          </p:nvPr>
        </p:nvGrpSpPr>
        <p:grpSpPr>
          <a:xfrm>
            <a:off x="1752600" y="1657290"/>
            <a:ext cx="2133600" cy="4648201"/>
            <a:chOff x="1828800" y="1143000"/>
            <a:chExt cx="2057400" cy="4648201"/>
          </a:xfrm>
        </p:grpSpPr>
        <p:sp>
          <p:nvSpPr>
            <p:cNvPr id="111" name="Rounded Rectangle 110"/>
            <p:cNvSpPr/>
            <p:nvPr>
              <p:custDataLst>
                <p:tags r:id="rId132"/>
              </p:custDataLst>
            </p:nvPr>
          </p:nvSpPr>
          <p:spPr>
            <a:xfrm>
              <a:off x="2751083" y="1143000"/>
              <a:ext cx="1135117" cy="4648200"/>
            </a:xfrm>
            <a:prstGeom prst="roundRect">
              <a:avLst>
                <a:gd name="adj" fmla="val 30962"/>
              </a:avLst>
            </a:prstGeom>
            <a:solidFill>
              <a:schemeClr val="accent1">
                <a:lumMod val="50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ounded Rectangle 111"/>
            <p:cNvSpPr/>
            <p:nvPr>
              <p:custDataLst>
                <p:tags r:id="rId133"/>
              </p:custDataLst>
            </p:nvPr>
          </p:nvSpPr>
          <p:spPr>
            <a:xfrm>
              <a:off x="1828800" y="3505200"/>
              <a:ext cx="2057400" cy="2286000"/>
            </a:xfrm>
            <a:prstGeom prst="roundRect">
              <a:avLst>
                <a:gd name="adj" fmla="val 15859"/>
              </a:avLst>
            </a:prstGeom>
            <a:solidFill>
              <a:schemeClr val="accent1">
                <a:lumMod val="50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Right Triangle 114"/>
            <p:cNvSpPr/>
            <p:nvPr>
              <p:custDataLst>
                <p:tags r:id="rId134"/>
              </p:custDataLst>
            </p:nvPr>
          </p:nvSpPr>
          <p:spPr>
            <a:xfrm rot="16200000">
              <a:off x="2458847" y="3132658"/>
              <a:ext cx="550314" cy="533400"/>
            </a:xfrm>
            <a:prstGeom prst="rtTriangle">
              <a:avLst/>
            </a:prstGeom>
            <a:solidFill>
              <a:schemeClr val="accent1">
                <a:lumMod val="50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TextBox 138"/>
            <p:cNvSpPr txBox="1"/>
            <p:nvPr>
              <p:custDataLst>
                <p:tags r:id="rId135"/>
              </p:custDataLst>
            </p:nvPr>
          </p:nvSpPr>
          <p:spPr>
            <a:xfrm>
              <a:off x="2133600" y="5083315"/>
              <a:ext cx="14478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Instruction</a:t>
              </a:r>
              <a:br>
                <a:rPr lang="en-US" sz="2000" dirty="0" smtClean="0">
                  <a:solidFill>
                    <a:schemeClr val="bg1"/>
                  </a:solidFill>
                </a:rPr>
              </a:br>
              <a:r>
                <a:rPr lang="en-US" sz="2000" dirty="0" smtClean="0">
                  <a:solidFill>
                    <a:schemeClr val="bg1"/>
                  </a:solidFill>
                </a:rPr>
                <a:t>Decode</a:t>
              </a:r>
            </a:p>
          </p:txBody>
        </p:sp>
      </p:grpSp>
      <p:sp>
        <p:nvSpPr>
          <p:cNvPr id="136" name="Arc 135"/>
          <p:cNvSpPr/>
          <p:nvPr>
            <p:custDataLst>
              <p:tags r:id="rId6"/>
            </p:custDataLst>
          </p:nvPr>
        </p:nvSpPr>
        <p:spPr>
          <a:xfrm rot="10800000" flipV="1">
            <a:off x="2743200" y="1657290"/>
            <a:ext cx="609600" cy="609600"/>
          </a:xfrm>
          <a:prstGeom prst="arc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ounded Rectangle 126"/>
          <p:cNvSpPr/>
          <p:nvPr>
            <p:custDataLst>
              <p:tags r:id="rId7"/>
            </p:custDataLst>
          </p:nvPr>
        </p:nvSpPr>
        <p:spPr>
          <a:xfrm>
            <a:off x="5943600" y="1657290"/>
            <a:ext cx="1981200" cy="4648200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3" name="Straight Connector 102"/>
          <p:cNvCxnSpPr>
            <a:endCxn id="104" idx="2"/>
          </p:cNvCxnSpPr>
          <p:nvPr>
            <p:custDataLst>
              <p:tags r:id="rId8"/>
            </p:custDataLst>
          </p:nvPr>
        </p:nvCxnSpPr>
        <p:spPr>
          <a:xfrm>
            <a:off x="8229600" y="6305490"/>
            <a:ext cx="3810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Arc 103"/>
          <p:cNvSpPr/>
          <p:nvPr>
            <p:custDataLst>
              <p:tags r:id="rId9"/>
            </p:custDataLst>
          </p:nvPr>
        </p:nvSpPr>
        <p:spPr>
          <a:xfrm rot="5400000">
            <a:off x="8305800" y="5695890"/>
            <a:ext cx="609600" cy="609600"/>
          </a:xfrm>
          <a:prstGeom prst="arc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Arc 104"/>
          <p:cNvSpPr/>
          <p:nvPr>
            <p:custDataLst>
              <p:tags r:id="rId10"/>
            </p:custDataLst>
          </p:nvPr>
        </p:nvSpPr>
        <p:spPr>
          <a:xfrm rot="10800000">
            <a:off x="7924800" y="5695890"/>
            <a:ext cx="609600" cy="609600"/>
          </a:xfrm>
          <a:prstGeom prst="arc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4" name="Straight Connector 133"/>
          <p:cNvCxnSpPr>
            <a:stCxn id="143" idx="2"/>
          </p:cNvCxnSpPr>
          <p:nvPr>
            <p:custDataLst>
              <p:tags r:id="rId11"/>
            </p:custDataLst>
          </p:nvPr>
        </p:nvCxnSpPr>
        <p:spPr>
          <a:xfrm rot="5400000">
            <a:off x="1828800" y="2800290"/>
            <a:ext cx="18288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Arc 147"/>
          <p:cNvSpPr/>
          <p:nvPr>
            <p:custDataLst>
              <p:tags r:id="rId12"/>
            </p:custDataLst>
          </p:nvPr>
        </p:nvSpPr>
        <p:spPr>
          <a:xfrm rot="16200000" flipV="1">
            <a:off x="7315200" y="1581090"/>
            <a:ext cx="609600" cy="609600"/>
          </a:xfrm>
          <a:prstGeom prst="arc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Text Box 11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667000" y="4648200"/>
            <a:ext cx="685800" cy="304800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r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1600" dirty="0" smtClean="0">
                <a:solidFill>
                  <a:srgbClr val="FFFFFF"/>
                </a:solidFill>
              </a:rPr>
              <a:t>extend</a:t>
            </a: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151" name="Freeform 150"/>
          <p:cNvSpPr/>
          <p:nvPr>
            <p:custDataLst>
              <p:tags r:id="rId14"/>
            </p:custDataLst>
          </p:nvPr>
        </p:nvSpPr>
        <p:spPr>
          <a:xfrm>
            <a:off x="4953000" y="2190690"/>
            <a:ext cx="609600" cy="1524000"/>
          </a:xfrm>
          <a:custGeom>
            <a:avLst/>
            <a:gdLst>
              <a:gd name="connsiteX0" fmla="*/ 0 w 685800"/>
              <a:gd name="connsiteY0" fmla="*/ 0 h 762000"/>
              <a:gd name="connsiteX1" fmla="*/ 685800 w 685800"/>
              <a:gd name="connsiteY1" fmla="*/ 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317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952500"/>
              <a:gd name="connsiteX1" fmla="*/ 685800 w 685800"/>
              <a:gd name="connsiteY1" fmla="*/ 317500 h 952500"/>
              <a:gd name="connsiteX2" fmla="*/ 685800 w 685800"/>
              <a:gd name="connsiteY2" fmla="*/ 952500 h 952500"/>
              <a:gd name="connsiteX3" fmla="*/ 0 w 685800"/>
              <a:gd name="connsiteY3" fmla="*/ 762000 h 952500"/>
              <a:gd name="connsiteX4" fmla="*/ 0 w 685800"/>
              <a:gd name="connsiteY4" fmla="*/ 0 h 9525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508000 h 1270000"/>
              <a:gd name="connsiteX6" fmla="*/ 0 w 685800"/>
              <a:gd name="connsiteY6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762000 h 1270000"/>
              <a:gd name="connsiteX5" fmla="*/ 171450 w 685800"/>
              <a:gd name="connsiteY5" fmla="*/ 635000 h 1270000"/>
              <a:gd name="connsiteX6" fmla="*/ 0 w 685800"/>
              <a:gd name="connsiteY6" fmla="*/ 508000 h 1270000"/>
              <a:gd name="connsiteX7" fmla="*/ 0 w 685800"/>
              <a:gd name="connsiteY7" fmla="*/ 0 h 127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" h="1270000">
                <a:moveTo>
                  <a:pt x="0" y="0"/>
                </a:moveTo>
                <a:lnTo>
                  <a:pt x="685800" y="317500"/>
                </a:lnTo>
                <a:lnTo>
                  <a:pt x="685800" y="952500"/>
                </a:lnTo>
                <a:lnTo>
                  <a:pt x="0" y="1270000"/>
                </a:lnTo>
                <a:lnTo>
                  <a:pt x="0" y="762000"/>
                </a:lnTo>
                <a:lnTo>
                  <a:pt x="171450" y="635000"/>
                </a:lnTo>
                <a:lnTo>
                  <a:pt x="0" y="508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Rectangle 19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648200" y="3181290"/>
            <a:ext cx="152400" cy="7620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70" name="Rectangle 4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400800" y="3714690"/>
            <a:ext cx="1143000" cy="1066800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76" name="Rectangle 22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2362199" y="2266890"/>
            <a:ext cx="1143001" cy="1363663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 anchorCtr="1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register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file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7" name="Oval 24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2362200" y="4038600"/>
            <a:ext cx="1219200" cy="457199"/>
          </a:xfrm>
          <a:prstGeom prst="ellipse">
            <a:avLst/>
          </a:prstGeom>
          <a:solidFill>
            <a:schemeClr val="tx1"/>
          </a:solidFill>
          <a:ln w="25400" cap="sq" algn="ctr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1800" dirty="0" smtClean="0">
                <a:solidFill>
                  <a:srgbClr val="FFFFFF"/>
                </a:solidFill>
                <a:latin typeface="Calibri"/>
              </a:rPr>
              <a:t>control</a:t>
            </a:r>
            <a:endParaRPr lang="en-US" sz="18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19" name="Rounded Rectangle 118"/>
          <p:cNvSpPr/>
          <p:nvPr>
            <p:custDataLst>
              <p:tags r:id="rId19"/>
            </p:custDataLst>
          </p:nvPr>
        </p:nvSpPr>
        <p:spPr>
          <a:xfrm>
            <a:off x="152400" y="1657290"/>
            <a:ext cx="1600200" cy="4648200"/>
          </a:xfrm>
          <a:prstGeom prst="round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9730" name="Rectangle 2"/>
          <p:cNvSpPr>
            <a:spLocks noGrp="1" noChangeArrowheads="1"/>
          </p:cNvSpPr>
          <p:nvPr>
            <p:ph type="title"/>
            <p:custDataLst>
              <p:tags r:id="rId20"/>
            </p:custDataLst>
          </p:nvPr>
        </p:nvSpPr>
        <p:spPr>
          <a:xfrm>
            <a:off x="228600" y="0"/>
            <a:ext cx="8763000" cy="457200"/>
          </a:xfrm>
        </p:spPr>
        <p:txBody>
          <a:bodyPr>
            <a:noAutofit/>
          </a:bodyPr>
          <a:lstStyle/>
          <a:p>
            <a:r>
              <a:rPr lang="en-US" dirty="0" smtClean="0"/>
              <a:t>Big Picture: Memory</a:t>
            </a:r>
            <a:endParaRPr lang="en-US" dirty="0"/>
          </a:p>
        </p:txBody>
      </p:sp>
      <p:sp>
        <p:nvSpPr>
          <p:cNvPr id="2249753" name="Line 25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2514600" y="3638491"/>
            <a:ext cx="1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2249775" name="Line 47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8686800" y="1428690"/>
            <a:ext cx="0" cy="1676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9" name="Line 51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2209800" y="3181290"/>
            <a:ext cx="152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/>
          </a:p>
        </p:txBody>
      </p:sp>
      <p:sp>
        <p:nvSpPr>
          <p:cNvPr id="2249780" name="Text Box 52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105400" y="2724090"/>
            <a:ext cx="4700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1800" dirty="0" err="1">
                <a:solidFill>
                  <a:srgbClr val="FFFFFF"/>
                </a:solidFill>
                <a:latin typeface="Calibri"/>
              </a:rPr>
              <a:t>alu</a:t>
            </a:r>
            <a:endParaRPr lang="en-US" sz="18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1" name="Line 49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>
            <a:off x="2209800" y="1428690"/>
            <a:ext cx="0" cy="17526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48" name="Line 44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4800600" y="3486090"/>
            <a:ext cx="152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0" name="Line 44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4419600" y="3790890"/>
            <a:ext cx="152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4" name="Line 49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2057400" y="4648200"/>
            <a:ext cx="152400" cy="152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8" name="Text Box 5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6477000" y="4400490"/>
            <a:ext cx="976100" cy="413639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>
                <a:solidFill>
                  <a:srgbClr val="FFFFFF"/>
                </a:solidFill>
                <a:latin typeface="Calibri"/>
              </a:rPr>
              <a:t>memory</a:t>
            </a:r>
          </a:p>
        </p:txBody>
      </p:sp>
      <p:sp>
        <p:nvSpPr>
          <p:cNvPr id="80" name="Line 49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4191000" y="3333690"/>
            <a:ext cx="0" cy="914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 type="oval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2" name="Text Box 5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6324600" y="4019490"/>
            <a:ext cx="5189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Calibri"/>
              </a:rPr>
              <a:t>d</a:t>
            </a:r>
            <a:r>
              <a:rPr lang="en-US" baseline="-25000" dirty="0" smtClean="0">
                <a:solidFill>
                  <a:srgbClr val="FFFFFF"/>
                </a:solidFill>
                <a:latin typeface="Calibri"/>
              </a:rPr>
              <a:t>in</a:t>
            </a:r>
            <a:endParaRPr lang="en-US" baseline="-25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3" name="Text Box 5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010400" y="4019490"/>
            <a:ext cx="5189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err="1" smtClean="0">
                <a:solidFill>
                  <a:srgbClr val="FFFFFF"/>
                </a:solidFill>
                <a:latin typeface="Calibri"/>
              </a:rPr>
              <a:t>d</a:t>
            </a:r>
            <a:r>
              <a:rPr lang="en-US" baseline="-25000" dirty="0" err="1" smtClean="0">
                <a:solidFill>
                  <a:srgbClr val="FFFFFF"/>
                </a:solidFill>
                <a:latin typeface="Calibri"/>
              </a:rPr>
              <a:t>out</a:t>
            </a:r>
            <a:endParaRPr lang="en-US" baseline="-25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4" name="Line 45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V="1">
            <a:off x="6858000" y="4781490"/>
            <a:ext cx="0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5" name="Text Box 5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6400800" y="3638490"/>
            <a:ext cx="9761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err="1" smtClean="0">
                <a:solidFill>
                  <a:srgbClr val="FFFFFF"/>
                </a:solidFill>
                <a:latin typeface="Calibri"/>
              </a:rPr>
              <a:t>addr</a:t>
            </a:r>
            <a:endParaRPr lang="en-US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6" name="Line 44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6858000" y="2876490"/>
            <a:ext cx="0" cy="8382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oval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8" name="Line 48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>
            <a:off x="8534400" y="3105090"/>
            <a:ext cx="152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89" name="Line 44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8229600" y="3333690"/>
            <a:ext cx="152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0" name="Line 49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8229600" y="3333690"/>
            <a:ext cx="0" cy="914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9" name="Line 45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V="1">
            <a:off x="8458200" y="3486090"/>
            <a:ext cx="0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0" name="Line 45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V="1">
            <a:off x="5334000" y="3486090"/>
            <a:ext cx="0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1" name="Line 45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V="1">
            <a:off x="4648200" y="3943290"/>
            <a:ext cx="0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2" name="Line 45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V="1">
            <a:off x="2971800" y="5029200"/>
            <a:ext cx="0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9" name="Line 25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V="1">
            <a:off x="2895599" y="3638491"/>
            <a:ext cx="1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00" name="Line 25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 flipV="1">
            <a:off x="3124199" y="3638491"/>
            <a:ext cx="1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01" name="Line 25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V="1">
            <a:off x="3352799" y="3638491"/>
            <a:ext cx="1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02" name="Line 34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V="1">
            <a:off x="2057400" y="4267200"/>
            <a:ext cx="304800" cy="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5" name="Rounded Rectangle 124"/>
          <p:cNvSpPr/>
          <p:nvPr>
            <p:custDataLst>
              <p:tags r:id="rId47"/>
            </p:custDataLst>
          </p:nvPr>
        </p:nvSpPr>
        <p:spPr>
          <a:xfrm>
            <a:off x="3886200" y="1657290"/>
            <a:ext cx="2057400" cy="4648200"/>
          </a:xfrm>
          <a:prstGeom prst="roundRect">
            <a:avLst>
              <a:gd name="adj" fmla="val 11944"/>
            </a:avLst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0" name="Straight Connector 139"/>
          <p:cNvCxnSpPr/>
          <p:nvPr>
            <p:custDataLst>
              <p:tags r:id="rId48"/>
            </p:custDataLst>
          </p:nvPr>
        </p:nvCxnSpPr>
        <p:spPr>
          <a:xfrm flipV="1">
            <a:off x="2057400" y="6305490"/>
            <a:ext cx="1600200" cy="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>
            <p:custDataLst>
              <p:tags r:id="rId49"/>
            </p:custDataLst>
          </p:nvPr>
        </p:nvCxnSpPr>
        <p:spPr>
          <a:xfrm rot="10800000">
            <a:off x="1905001" y="4019491"/>
            <a:ext cx="53340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>
            <p:custDataLst>
              <p:tags r:id="rId50"/>
            </p:custDataLst>
          </p:nvPr>
        </p:nvCxnSpPr>
        <p:spPr>
          <a:xfrm rot="5400000">
            <a:off x="6553200" y="3638490"/>
            <a:ext cx="47244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>
            <p:custDataLst>
              <p:tags r:id="rId51"/>
            </p:custDataLst>
          </p:nvPr>
        </p:nvCxnSpPr>
        <p:spPr>
          <a:xfrm rot="16200000" flipH="1">
            <a:off x="800101" y="2457390"/>
            <a:ext cx="2514600" cy="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Arc 93"/>
          <p:cNvSpPr/>
          <p:nvPr>
            <p:custDataLst>
              <p:tags r:id="rId52"/>
            </p:custDataLst>
          </p:nvPr>
        </p:nvSpPr>
        <p:spPr>
          <a:xfrm rot="5400000">
            <a:off x="3276600" y="5695890"/>
            <a:ext cx="609600" cy="609600"/>
          </a:xfrm>
          <a:prstGeom prst="arc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Arc 96"/>
          <p:cNvSpPr/>
          <p:nvPr>
            <p:custDataLst>
              <p:tags r:id="rId53"/>
            </p:custDataLst>
          </p:nvPr>
        </p:nvSpPr>
        <p:spPr>
          <a:xfrm rot="10800000">
            <a:off x="1752601" y="5695890"/>
            <a:ext cx="609600" cy="609600"/>
          </a:xfrm>
          <a:prstGeom prst="arc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3" name="Straight Connector 112"/>
          <p:cNvCxnSpPr/>
          <p:nvPr>
            <p:custDataLst>
              <p:tags r:id="rId54"/>
            </p:custDataLst>
          </p:nvPr>
        </p:nvCxnSpPr>
        <p:spPr>
          <a:xfrm rot="10800000">
            <a:off x="2057400" y="971490"/>
            <a:ext cx="6553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Arc 113"/>
          <p:cNvSpPr/>
          <p:nvPr>
            <p:custDataLst>
              <p:tags r:id="rId55"/>
            </p:custDataLst>
          </p:nvPr>
        </p:nvSpPr>
        <p:spPr>
          <a:xfrm>
            <a:off x="8305800" y="971490"/>
            <a:ext cx="609600" cy="609600"/>
          </a:xfrm>
          <a:prstGeom prst="arc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Arc 117"/>
          <p:cNvSpPr/>
          <p:nvPr>
            <p:custDataLst>
              <p:tags r:id="rId56"/>
            </p:custDataLst>
          </p:nvPr>
        </p:nvSpPr>
        <p:spPr>
          <a:xfrm rot="5400000">
            <a:off x="2133601" y="3409890"/>
            <a:ext cx="609600" cy="609600"/>
          </a:xfrm>
          <a:prstGeom prst="arc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Arc 119"/>
          <p:cNvSpPr/>
          <p:nvPr>
            <p:custDataLst>
              <p:tags r:id="rId57"/>
            </p:custDataLst>
          </p:nvPr>
        </p:nvSpPr>
        <p:spPr>
          <a:xfrm rot="16200000">
            <a:off x="2057400" y="971490"/>
            <a:ext cx="609600" cy="609600"/>
          </a:xfrm>
          <a:prstGeom prst="arc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Arc 120"/>
          <p:cNvSpPr/>
          <p:nvPr>
            <p:custDataLst>
              <p:tags r:id="rId58"/>
            </p:custDataLst>
          </p:nvPr>
        </p:nvSpPr>
        <p:spPr>
          <a:xfrm rot="10800000">
            <a:off x="2057400" y="3409890"/>
            <a:ext cx="609600" cy="609600"/>
          </a:xfrm>
          <a:prstGeom prst="arc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Arc 122"/>
          <p:cNvSpPr/>
          <p:nvPr>
            <p:custDataLst>
              <p:tags r:id="rId59"/>
            </p:custDataLst>
          </p:nvPr>
        </p:nvSpPr>
        <p:spPr>
          <a:xfrm rot="10800000" flipV="1">
            <a:off x="1752601" y="4019490"/>
            <a:ext cx="609600" cy="609600"/>
          </a:xfrm>
          <a:prstGeom prst="arc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Arc 134"/>
          <p:cNvSpPr/>
          <p:nvPr>
            <p:custDataLst>
              <p:tags r:id="rId60"/>
            </p:custDataLst>
          </p:nvPr>
        </p:nvSpPr>
        <p:spPr>
          <a:xfrm rot="16200000" flipV="1">
            <a:off x="3276600" y="1657290"/>
            <a:ext cx="609600" cy="609600"/>
          </a:xfrm>
          <a:prstGeom prst="arc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8" name="Straight Connector 137"/>
          <p:cNvCxnSpPr/>
          <p:nvPr>
            <p:custDataLst>
              <p:tags r:id="rId61"/>
            </p:custDataLst>
          </p:nvPr>
        </p:nvCxnSpPr>
        <p:spPr>
          <a:xfrm rot="10800000">
            <a:off x="3048000" y="1657290"/>
            <a:ext cx="5334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Arc 142"/>
          <p:cNvSpPr/>
          <p:nvPr>
            <p:custDataLst>
              <p:tags r:id="rId62"/>
            </p:custDataLst>
          </p:nvPr>
        </p:nvSpPr>
        <p:spPr>
          <a:xfrm rot="10800000" flipV="1">
            <a:off x="2743200" y="1581090"/>
            <a:ext cx="609600" cy="609600"/>
          </a:xfrm>
          <a:prstGeom prst="arc">
            <a:avLst/>
          </a:prstGeom>
          <a:ln w="762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4" name="Straight Connector 143"/>
          <p:cNvCxnSpPr/>
          <p:nvPr>
            <p:custDataLst>
              <p:tags r:id="rId63"/>
            </p:custDataLst>
          </p:nvPr>
        </p:nvCxnSpPr>
        <p:spPr>
          <a:xfrm rot="10800000" flipV="1">
            <a:off x="3048000" y="1581088"/>
            <a:ext cx="4648200" cy="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48" idx="0"/>
          </p:cNvCxnSpPr>
          <p:nvPr>
            <p:custDataLst>
              <p:tags r:id="rId64"/>
            </p:custDataLst>
          </p:nvPr>
        </p:nvCxnSpPr>
        <p:spPr>
          <a:xfrm rot="5400000">
            <a:off x="7886700" y="1923990"/>
            <a:ext cx="76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Line 8"/>
          <p:cNvSpPr>
            <a:spLocks noChangeShapeType="1"/>
          </p:cNvSpPr>
          <p:nvPr>
            <p:custDataLst>
              <p:tags r:id="rId65"/>
            </p:custDataLst>
          </p:nvPr>
        </p:nvSpPr>
        <p:spPr bwMode="auto">
          <a:xfrm>
            <a:off x="685798" y="3257490"/>
            <a:ext cx="2" cy="7620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9" name="Text Box 11"/>
          <p:cNvSpPr txBox="1">
            <a:spLocks noChangeArrowheads="1"/>
          </p:cNvSpPr>
          <p:nvPr>
            <p:custDataLst>
              <p:tags r:id="rId66"/>
            </p:custDataLst>
          </p:nvPr>
        </p:nvSpPr>
        <p:spPr bwMode="auto">
          <a:xfrm>
            <a:off x="304800" y="4019490"/>
            <a:ext cx="762000" cy="304799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Consolas" pitchFamily="49" charset="0"/>
              </a:rPr>
              <a:t>PC</a:t>
            </a:r>
            <a:endParaRPr lang="en-US" dirty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66" name="Line 18"/>
          <p:cNvSpPr>
            <a:spLocks noChangeShapeType="1"/>
          </p:cNvSpPr>
          <p:nvPr>
            <p:custDataLst>
              <p:tags r:id="rId67"/>
            </p:custDataLst>
          </p:nvPr>
        </p:nvSpPr>
        <p:spPr bwMode="auto">
          <a:xfrm flipH="1">
            <a:off x="1219200" y="3638490"/>
            <a:ext cx="0" cy="11430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9" name="Line 21"/>
          <p:cNvSpPr>
            <a:spLocks noChangeShapeType="1"/>
          </p:cNvSpPr>
          <p:nvPr>
            <p:custDataLst>
              <p:tags r:id="rId68"/>
            </p:custDataLst>
          </p:nvPr>
        </p:nvSpPr>
        <p:spPr bwMode="auto">
          <a:xfrm>
            <a:off x="685798" y="4324288"/>
            <a:ext cx="2" cy="457201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73" name="Line 49"/>
          <p:cNvSpPr>
            <a:spLocks noChangeShapeType="1"/>
          </p:cNvSpPr>
          <p:nvPr>
            <p:custDataLst>
              <p:tags r:id="rId69"/>
            </p:custDataLst>
          </p:nvPr>
        </p:nvSpPr>
        <p:spPr bwMode="auto">
          <a:xfrm flipH="1" flipV="1">
            <a:off x="1295400" y="2724090"/>
            <a:ext cx="152400" cy="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5" name="Rectangle 4"/>
          <p:cNvSpPr>
            <a:spLocks noChangeArrowheads="1"/>
          </p:cNvSpPr>
          <p:nvPr>
            <p:custDataLst>
              <p:tags r:id="rId70"/>
            </p:custDataLst>
          </p:nvPr>
        </p:nvSpPr>
        <p:spPr bwMode="auto">
          <a:xfrm>
            <a:off x="304800" y="2190690"/>
            <a:ext cx="990600" cy="1066800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memory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3" name="Oval 17"/>
          <p:cNvSpPr>
            <a:spLocks noChangeArrowheads="1"/>
          </p:cNvSpPr>
          <p:nvPr>
            <p:custDataLst>
              <p:tags r:id="rId71"/>
            </p:custDataLst>
          </p:nvPr>
        </p:nvSpPr>
        <p:spPr bwMode="auto">
          <a:xfrm>
            <a:off x="457200" y="4781490"/>
            <a:ext cx="990600" cy="685800"/>
          </a:xfrm>
          <a:prstGeom prst="ellipse">
            <a:avLst/>
          </a:prstGeom>
          <a:solidFill>
            <a:schemeClr val="tx1"/>
          </a:solidFill>
          <a:ln w="25400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Calibri"/>
              </a:rPr>
              <a:t>new</a:t>
            </a:r>
            <a:br>
              <a:rPr lang="en-US" dirty="0" smtClean="0">
                <a:solidFill>
                  <a:srgbClr val="FFFFFF"/>
                </a:solidFill>
                <a:latin typeface="Calibri"/>
              </a:rPr>
            </a:br>
            <a:r>
              <a:rPr lang="en-US" dirty="0" smtClean="0">
                <a:solidFill>
                  <a:srgbClr val="FFFFFF"/>
                </a:solidFill>
                <a:latin typeface="Calibri"/>
              </a:rPr>
              <a:t>pc</a:t>
            </a:r>
            <a:endParaRPr lang="en-US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66" name="Line 49"/>
          <p:cNvSpPr>
            <a:spLocks noChangeShapeType="1"/>
          </p:cNvSpPr>
          <p:nvPr>
            <p:custDataLst>
              <p:tags r:id="rId72"/>
            </p:custDataLst>
          </p:nvPr>
        </p:nvSpPr>
        <p:spPr bwMode="auto">
          <a:xfrm flipH="1" flipV="1">
            <a:off x="1447800" y="2724090"/>
            <a:ext cx="0" cy="152400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5" name="Line 18"/>
          <p:cNvSpPr>
            <a:spLocks noChangeShapeType="1"/>
          </p:cNvSpPr>
          <p:nvPr>
            <p:custDataLst>
              <p:tags r:id="rId73"/>
            </p:custDataLst>
          </p:nvPr>
        </p:nvSpPr>
        <p:spPr bwMode="auto">
          <a:xfrm>
            <a:off x="685800" y="3638490"/>
            <a:ext cx="5334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oval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67" name="Line 49"/>
          <p:cNvSpPr>
            <a:spLocks noChangeShapeType="1"/>
          </p:cNvSpPr>
          <p:nvPr>
            <p:custDataLst>
              <p:tags r:id="rId74"/>
            </p:custDataLst>
          </p:nvPr>
        </p:nvSpPr>
        <p:spPr bwMode="auto">
          <a:xfrm flipV="1">
            <a:off x="1447800" y="4248090"/>
            <a:ext cx="609600" cy="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1" name="Line 43"/>
          <p:cNvSpPr>
            <a:spLocks noChangeShapeType="1"/>
          </p:cNvSpPr>
          <p:nvPr>
            <p:custDataLst>
              <p:tags r:id="rId75"/>
            </p:custDataLst>
          </p:nvPr>
        </p:nvSpPr>
        <p:spPr bwMode="auto">
          <a:xfrm>
            <a:off x="3505200" y="2495490"/>
            <a:ext cx="1447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2" name="Line 44"/>
          <p:cNvSpPr>
            <a:spLocks noChangeShapeType="1"/>
          </p:cNvSpPr>
          <p:nvPr>
            <p:custDataLst>
              <p:tags r:id="rId76"/>
            </p:custDataLst>
          </p:nvPr>
        </p:nvSpPr>
        <p:spPr bwMode="auto">
          <a:xfrm>
            <a:off x="3505200" y="3333690"/>
            <a:ext cx="114046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6" name="Line 48"/>
          <p:cNvSpPr>
            <a:spLocks noChangeShapeType="1"/>
          </p:cNvSpPr>
          <p:nvPr>
            <p:custDataLst>
              <p:tags r:id="rId77"/>
            </p:custDataLst>
          </p:nvPr>
        </p:nvSpPr>
        <p:spPr bwMode="auto">
          <a:xfrm flipH="1">
            <a:off x="5562600" y="2876490"/>
            <a:ext cx="2819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2249777" name="Line 49"/>
          <p:cNvSpPr>
            <a:spLocks noChangeShapeType="1"/>
          </p:cNvSpPr>
          <p:nvPr>
            <p:custDataLst>
              <p:tags r:id="rId78"/>
            </p:custDataLst>
          </p:nvPr>
        </p:nvSpPr>
        <p:spPr bwMode="auto">
          <a:xfrm flipV="1">
            <a:off x="2209800" y="1428690"/>
            <a:ext cx="64770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1" name="Line 44"/>
          <p:cNvSpPr>
            <a:spLocks noChangeShapeType="1"/>
          </p:cNvSpPr>
          <p:nvPr>
            <p:custDataLst>
              <p:tags r:id="rId79"/>
            </p:custDataLst>
          </p:nvPr>
        </p:nvSpPr>
        <p:spPr bwMode="auto">
          <a:xfrm>
            <a:off x="4191000" y="4216627"/>
            <a:ext cx="2209800" cy="31463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91" name="Line 49"/>
          <p:cNvSpPr>
            <a:spLocks noChangeShapeType="1"/>
          </p:cNvSpPr>
          <p:nvPr>
            <p:custDataLst>
              <p:tags r:id="rId80"/>
            </p:custDataLst>
          </p:nvPr>
        </p:nvSpPr>
        <p:spPr bwMode="auto">
          <a:xfrm flipV="1">
            <a:off x="7543800" y="4248090"/>
            <a:ext cx="685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26" name="Line 44"/>
          <p:cNvSpPr>
            <a:spLocks noChangeShapeType="1"/>
          </p:cNvSpPr>
          <p:nvPr>
            <p:custDataLst>
              <p:tags r:id="rId81"/>
            </p:custDataLst>
          </p:nvPr>
        </p:nvSpPr>
        <p:spPr bwMode="auto">
          <a:xfrm flipV="1">
            <a:off x="3352800" y="4800600"/>
            <a:ext cx="1066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7" name="Text Box 11"/>
          <p:cNvSpPr txBox="1">
            <a:spLocks noChangeArrowheads="1"/>
          </p:cNvSpPr>
          <p:nvPr>
            <p:custDataLst>
              <p:tags r:id="rId82"/>
            </p:custDataLst>
          </p:nvPr>
        </p:nvSpPr>
        <p:spPr bwMode="auto">
          <a:xfrm rot="16200000">
            <a:off x="-609596" y="3867088"/>
            <a:ext cx="4724398" cy="304799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49" name="Text Box 11"/>
          <p:cNvSpPr txBox="1">
            <a:spLocks noChangeArrowheads="1"/>
          </p:cNvSpPr>
          <p:nvPr>
            <p:custDataLst>
              <p:tags r:id="rId83"/>
            </p:custDataLst>
          </p:nvPr>
        </p:nvSpPr>
        <p:spPr bwMode="auto">
          <a:xfrm rot="16200000">
            <a:off x="1371600" y="4095691"/>
            <a:ext cx="762000" cy="304799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inst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53" name="TextBox 152"/>
          <p:cNvSpPr txBox="1"/>
          <p:nvPr>
            <p:custDataLst>
              <p:tags r:id="rId84"/>
            </p:custDataLst>
          </p:nvPr>
        </p:nvSpPr>
        <p:spPr>
          <a:xfrm>
            <a:off x="1371600" y="636258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IF/ID</a:t>
            </a:r>
          </a:p>
        </p:txBody>
      </p:sp>
      <p:sp>
        <p:nvSpPr>
          <p:cNvPr id="154" name="Text Box 11"/>
          <p:cNvSpPr txBox="1">
            <a:spLocks noChangeArrowheads="1"/>
          </p:cNvSpPr>
          <p:nvPr>
            <p:custDataLst>
              <p:tags r:id="rId85"/>
            </p:custDataLst>
          </p:nvPr>
        </p:nvSpPr>
        <p:spPr bwMode="auto">
          <a:xfrm rot="16200000">
            <a:off x="1524001" y="3867089"/>
            <a:ext cx="4724400" cy="304799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55" name="TextBox 154"/>
          <p:cNvSpPr txBox="1"/>
          <p:nvPr>
            <p:custDataLst>
              <p:tags r:id="rId86"/>
            </p:custDataLst>
          </p:nvPr>
        </p:nvSpPr>
        <p:spPr>
          <a:xfrm>
            <a:off x="3505200" y="638169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ID/EX</a:t>
            </a:r>
          </a:p>
        </p:txBody>
      </p:sp>
      <p:sp>
        <p:nvSpPr>
          <p:cNvPr id="157" name="Text Box 11"/>
          <p:cNvSpPr txBox="1">
            <a:spLocks noChangeArrowheads="1"/>
          </p:cNvSpPr>
          <p:nvPr>
            <p:custDataLst>
              <p:tags r:id="rId87"/>
            </p:custDataLst>
          </p:nvPr>
        </p:nvSpPr>
        <p:spPr bwMode="auto">
          <a:xfrm rot="16200000">
            <a:off x="5562601" y="3867090"/>
            <a:ext cx="4724400" cy="304799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58" name="Text Box 11"/>
          <p:cNvSpPr txBox="1">
            <a:spLocks noChangeArrowheads="1"/>
          </p:cNvSpPr>
          <p:nvPr>
            <p:custDataLst>
              <p:tags r:id="rId88"/>
            </p:custDataLst>
          </p:nvPr>
        </p:nvSpPr>
        <p:spPr bwMode="auto">
          <a:xfrm rot="16200000">
            <a:off x="3581401" y="3867089"/>
            <a:ext cx="4724400" cy="304799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72" name="Rectangle 19"/>
          <p:cNvSpPr>
            <a:spLocks noChangeArrowheads="1"/>
          </p:cNvSpPr>
          <p:nvPr>
            <p:custDataLst>
              <p:tags r:id="rId89"/>
            </p:custDataLst>
          </p:nvPr>
        </p:nvSpPr>
        <p:spPr bwMode="auto">
          <a:xfrm>
            <a:off x="8382000" y="2724090"/>
            <a:ext cx="152400" cy="7620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75" name="TextBox 174"/>
          <p:cNvSpPr txBox="1"/>
          <p:nvPr>
            <p:custDataLst>
              <p:tags r:id="rId90"/>
            </p:custDataLst>
          </p:nvPr>
        </p:nvSpPr>
        <p:spPr>
          <a:xfrm>
            <a:off x="5334000" y="638169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EX/MEM</a:t>
            </a:r>
          </a:p>
        </p:txBody>
      </p:sp>
      <p:sp>
        <p:nvSpPr>
          <p:cNvPr id="179" name="TextBox 178"/>
          <p:cNvSpPr txBox="1"/>
          <p:nvPr>
            <p:custDataLst>
              <p:tags r:id="rId91"/>
            </p:custDataLst>
          </p:nvPr>
        </p:nvSpPr>
        <p:spPr>
          <a:xfrm>
            <a:off x="7315200" y="638169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MEM/WB</a:t>
            </a:r>
          </a:p>
        </p:txBody>
      </p:sp>
      <p:sp>
        <p:nvSpPr>
          <p:cNvPr id="180" name="Text Box 11"/>
          <p:cNvSpPr txBox="1">
            <a:spLocks noChangeArrowheads="1"/>
          </p:cNvSpPr>
          <p:nvPr>
            <p:custDataLst>
              <p:tags r:id="rId92"/>
            </p:custDataLst>
          </p:nvPr>
        </p:nvSpPr>
        <p:spPr bwMode="auto">
          <a:xfrm rot="16200000">
            <a:off x="3505200" y="4724401"/>
            <a:ext cx="762000" cy="304799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err="1" smtClean="0">
                <a:solidFill>
                  <a:srgbClr val="FFFFFF"/>
                </a:solidFill>
                <a:latin typeface="+mj-lt"/>
              </a:rPr>
              <a:t>imm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81" name="Text Box 11"/>
          <p:cNvSpPr txBox="1">
            <a:spLocks noChangeArrowheads="1"/>
          </p:cNvSpPr>
          <p:nvPr>
            <p:custDataLst>
              <p:tags r:id="rId93"/>
            </p:custDataLst>
          </p:nvPr>
        </p:nvSpPr>
        <p:spPr bwMode="auto">
          <a:xfrm rot="16200000">
            <a:off x="3505200" y="3181291"/>
            <a:ext cx="762000" cy="304799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B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82" name="Text Box 11"/>
          <p:cNvSpPr txBox="1">
            <a:spLocks noChangeArrowheads="1"/>
          </p:cNvSpPr>
          <p:nvPr>
            <p:custDataLst>
              <p:tags r:id="rId94"/>
            </p:custDataLst>
          </p:nvPr>
        </p:nvSpPr>
        <p:spPr bwMode="auto">
          <a:xfrm rot="16200000">
            <a:off x="3505200" y="2343091"/>
            <a:ext cx="762000" cy="304799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A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83" name="Text Box 11"/>
          <p:cNvSpPr txBox="1">
            <a:spLocks noChangeArrowheads="1"/>
          </p:cNvSpPr>
          <p:nvPr>
            <p:custDataLst>
              <p:tags r:id="rId95"/>
            </p:custDataLst>
          </p:nvPr>
        </p:nvSpPr>
        <p:spPr bwMode="auto">
          <a:xfrm rot="16200000">
            <a:off x="3619504" y="5810191"/>
            <a:ext cx="533398" cy="304799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ctrl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84" name="Line 25"/>
          <p:cNvSpPr>
            <a:spLocks noChangeShapeType="1"/>
          </p:cNvSpPr>
          <p:nvPr>
            <p:custDataLst>
              <p:tags r:id="rId96"/>
            </p:custDataLst>
          </p:nvPr>
        </p:nvSpPr>
        <p:spPr bwMode="auto">
          <a:xfrm flipV="1">
            <a:off x="3505199" y="6000689"/>
            <a:ext cx="228601" cy="1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85" name="Text Box 11"/>
          <p:cNvSpPr txBox="1">
            <a:spLocks noChangeArrowheads="1"/>
          </p:cNvSpPr>
          <p:nvPr>
            <p:custDataLst>
              <p:tags r:id="rId97"/>
            </p:custDataLst>
          </p:nvPr>
        </p:nvSpPr>
        <p:spPr bwMode="auto">
          <a:xfrm rot="16200000">
            <a:off x="5676901" y="5810190"/>
            <a:ext cx="533398" cy="304799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ctrl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86" name="Line 25"/>
          <p:cNvSpPr>
            <a:spLocks noChangeShapeType="1"/>
          </p:cNvSpPr>
          <p:nvPr>
            <p:custDataLst>
              <p:tags r:id="rId98"/>
            </p:custDataLst>
          </p:nvPr>
        </p:nvSpPr>
        <p:spPr bwMode="auto">
          <a:xfrm flipV="1">
            <a:off x="5562596" y="6000688"/>
            <a:ext cx="228601" cy="1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87" name="Text Box 11"/>
          <p:cNvSpPr txBox="1">
            <a:spLocks noChangeArrowheads="1"/>
          </p:cNvSpPr>
          <p:nvPr>
            <p:custDataLst>
              <p:tags r:id="rId99"/>
            </p:custDataLst>
          </p:nvPr>
        </p:nvSpPr>
        <p:spPr bwMode="auto">
          <a:xfrm rot="16200000">
            <a:off x="7658101" y="5810190"/>
            <a:ext cx="533398" cy="304799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ctrl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88" name="Line 25"/>
          <p:cNvSpPr>
            <a:spLocks noChangeShapeType="1"/>
          </p:cNvSpPr>
          <p:nvPr>
            <p:custDataLst>
              <p:tags r:id="rId100"/>
            </p:custDataLst>
          </p:nvPr>
        </p:nvSpPr>
        <p:spPr bwMode="auto">
          <a:xfrm flipV="1">
            <a:off x="7543796" y="6000688"/>
            <a:ext cx="228601" cy="1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89" name="Text Box 11"/>
          <p:cNvSpPr txBox="1">
            <a:spLocks noChangeArrowheads="1"/>
          </p:cNvSpPr>
          <p:nvPr>
            <p:custDataLst>
              <p:tags r:id="rId101"/>
            </p:custDataLst>
          </p:nvPr>
        </p:nvSpPr>
        <p:spPr bwMode="auto">
          <a:xfrm rot="16200000">
            <a:off x="5562600" y="4095690"/>
            <a:ext cx="762000" cy="304799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B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90" name="Text Box 11"/>
          <p:cNvSpPr txBox="1">
            <a:spLocks noChangeArrowheads="1"/>
          </p:cNvSpPr>
          <p:nvPr>
            <p:custDataLst>
              <p:tags r:id="rId102"/>
            </p:custDataLst>
          </p:nvPr>
        </p:nvSpPr>
        <p:spPr bwMode="auto">
          <a:xfrm rot="16200000">
            <a:off x="5562600" y="2724090"/>
            <a:ext cx="762000" cy="304799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D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91" name="Text Box 11"/>
          <p:cNvSpPr txBox="1">
            <a:spLocks noChangeArrowheads="1"/>
          </p:cNvSpPr>
          <p:nvPr>
            <p:custDataLst>
              <p:tags r:id="rId103"/>
            </p:custDataLst>
          </p:nvPr>
        </p:nvSpPr>
        <p:spPr bwMode="auto">
          <a:xfrm rot="16200000">
            <a:off x="7543800" y="2724091"/>
            <a:ext cx="762000" cy="304799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D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92" name="Text Box 11"/>
          <p:cNvSpPr txBox="1">
            <a:spLocks noChangeArrowheads="1"/>
          </p:cNvSpPr>
          <p:nvPr>
            <p:custDataLst>
              <p:tags r:id="rId104"/>
            </p:custDataLst>
          </p:nvPr>
        </p:nvSpPr>
        <p:spPr bwMode="auto">
          <a:xfrm rot="16200000">
            <a:off x="7543800" y="4095690"/>
            <a:ext cx="762000" cy="304799"/>
          </a:xfrm>
          <a:prstGeom prst="rect">
            <a:avLst/>
          </a:pr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solidFill>
                  <a:srgbClr val="FFFFFF"/>
                </a:solidFill>
                <a:latin typeface="+mj-lt"/>
              </a:rPr>
              <a:t>M</a:t>
            </a:r>
            <a:endParaRPr lang="en-US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93" name="Line 25"/>
          <p:cNvSpPr>
            <a:spLocks noChangeShapeType="1"/>
          </p:cNvSpPr>
          <p:nvPr>
            <p:custDataLst>
              <p:tags r:id="rId105"/>
            </p:custDataLst>
          </p:nvPr>
        </p:nvSpPr>
        <p:spPr bwMode="auto">
          <a:xfrm flipV="1">
            <a:off x="3505200" y="6153089"/>
            <a:ext cx="228601" cy="1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94" name="Line 25"/>
          <p:cNvSpPr>
            <a:spLocks noChangeShapeType="1"/>
          </p:cNvSpPr>
          <p:nvPr>
            <p:custDataLst>
              <p:tags r:id="rId106"/>
            </p:custDataLst>
          </p:nvPr>
        </p:nvSpPr>
        <p:spPr bwMode="auto">
          <a:xfrm flipV="1">
            <a:off x="3505200" y="5848289"/>
            <a:ext cx="228601" cy="1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95" name="Line 25"/>
          <p:cNvSpPr>
            <a:spLocks noChangeShapeType="1"/>
          </p:cNvSpPr>
          <p:nvPr>
            <p:custDataLst>
              <p:tags r:id="rId107"/>
            </p:custDataLst>
          </p:nvPr>
        </p:nvSpPr>
        <p:spPr bwMode="auto">
          <a:xfrm flipV="1">
            <a:off x="5562599" y="6153089"/>
            <a:ext cx="228601" cy="1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96" name="Line 25"/>
          <p:cNvSpPr>
            <a:spLocks noChangeShapeType="1"/>
          </p:cNvSpPr>
          <p:nvPr>
            <p:custDataLst>
              <p:tags r:id="rId108"/>
            </p:custDataLst>
          </p:nvPr>
        </p:nvSpPr>
        <p:spPr bwMode="auto">
          <a:xfrm flipV="1">
            <a:off x="5562599" y="5848289"/>
            <a:ext cx="228601" cy="1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97" name="Line 25"/>
          <p:cNvSpPr>
            <a:spLocks noChangeShapeType="1"/>
          </p:cNvSpPr>
          <p:nvPr>
            <p:custDataLst>
              <p:tags r:id="rId109"/>
            </p:custDataLst>
          </p:nvPr>
        </p:nvSpPr>
        <p:spPr bwMode="auto">
          <a:xfrm flipV="1">
            <a:off x="7543799" y="6153090"/>
            <a:ext cx="228601" cy="1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98" name="Line 25"/>
          <p:cNvSpPr>
            <a:spLocks noChangeShapeType="1"/>
          </p:cNvSpPr>
          <p:nvPr>
            <p:custDataLst>
              <p:tags r:id="rId110"/>
            </p:custDataLst>
          </p:nvPr>
        </p:nvSpPr>
        <p:spPr bwMode="auto">
          <a:xfrm flipV="1">
            <a:off x="7543799" y="5848290"/>
            <a:ext cx="228601" cy="1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62" name="Oval 17"/>
          <p:cNvSpPr>
            <a:spLocks noChangeArrowheads="1"/>
          </p:cNvSpPr>
          <p:nvPr>
            <p:custDataLst>
              <p:tags r:id="rId111"/>
            </p:custDataLst>
          </p:nvPr>
        </p:nvSpPr>
        <p:spPr bwMode="auto">
          <a:xfrm>
            <a:off x="2476500" y="1496667"/>
            <a:ext cx="1066800" cy="762000"/>
          </a:xfrm>
          <a:prstGeom prst="ellipse">
            <a:avLst/>
          </a:prstGeom>
          <a:solidFill>
            <a:schemeClr val="tx1"/>
          </a:solidFill>
          <a:ln w="25400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pPr algn="ctr" eaLnBrk="1" hangingPunct="1">
              <a:lnSpc>
                <a:spcPct val="80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1400" dirty="0" smtClean="0">
                <a:solidFill>
                  <a:srgbClr val="FFFFFF"/>
                </a:solidFill>
                <a:latin typeface="Calibri"/>
              </a:rPr>
              <a:t>compute</a:t>
            </a:r>
            <a:br>
              <a:rPr lang="en-US" sz="1400" dirty="0" smtClean="0">
                <a:solidFill>
                  <a:srgbClr val="FFFFFF"/>
                </a:solidFill>
                <a:latin typeface="Calibri"/>
              </a:rPr>
            </a:br>
            <a:r>
              <a:rPr lang="en-US" sz="1400" dirty="0" smtClean="0">
                <a:solidFill>
                  <a:srgbClr val="FFFFFF"/>
                </a:solidFill>
                <a:latin typeface="Calibri"/>
              </a:rPr>
              <a:t>jump/branch</a:t>
            </a:r>
            <a:br>
              <a:rPr lang="en-US" sz="1400" dirty="0" smtClean="0">
                <a:solidFill>
                  <a:srgbClr val="FFFFFF"/>
                </a:solidFill>
                <a:latin typeface="Calibri"/>
              </a:rPr>
            </a:br>
            <a:r>
              <a:rPr lang="en-US" sz="1400" dirty="0" smtClean="0">
                <a:solidFill>
                  <a:srgbClr val="FFFFFF"/>
                </a:solidFill>
                <a:latin typeface="Calibri"/>
              </a:rPr>
              <a:t>targets</a:t>
            </a:r>
            <a:endParaRPr lang="en-US" sz="1400" dirty="0">
              <a:solidFill>
                <a:srgbClr val="FFFFFF"/>
              </a:solidFill>
              <a:latin typeface="Calibri"/>
            </a:endParaRPr>
          </a:p>
        </p:txBody>
      </p:sp>
      <p:grpSp>
        <p:nvGrpSpPr>
          <p:cNvPr id="164" name="Group 163"/>
          <p:cNvGrpSpPr/>
          <p:nvPr>
            <p:custDataLst>
              <p:tags r:id="rId112"/>
            </p:custDataLst>
          </p:nvPr>
        </p:nvGrpSpPr>
        <p:grpSpPr>
          <a:xfrm>
            <a:off x="838200" y="3486090"/>
            <a:ext cx="304800" cy="304800"/>
            <a:chOff x="990600" y="2971800"/>
            <a:chExt cx="304800" cy="304800"/>
          </a:xfrm>
          <a:solidFill>
            <a:schemeClr val="tx1"/>
          </a:solidFill>
        </p:grpSpPr>
        <p:sp>
          <p:nvSpPr>
            <p:cNvPr id="165" name="Freeform 164"/>
            <p:cNvSpPr/>
            <p:nvPr>
              <p:custDataLst>
                <p:tags r:id="rId130"/>
              </p:custDataLst>
            </p:nvPr>
          </p:nvSpPr>
          <p:spPr>
            <a:xfrm>
              <a:off x="990600" y="2971800"/>
              <a:ext cx="304800" cy="304800"/>
            </a:xfrm>
            <a:custGeom>
              <a:avLst/>
              <a:gdLst>
                <a:gd name="connsiteX0" fmla="*/ 0 w 685800"/>
                <a:gd name="connsiteY0" fmla="*/ 0 h 762000"/>
                <a:gd name="connsiteX1" fmla="*/ 685800 w 685800"/>
                <a:gd name="connsiteY1" fmla="*/ 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317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952500"/>
                <a:gd name="connsiteX1" fmla="*/ 685800 w 685800"/>
                <a:gd name="connsiteY1" fmla="*/ 317500 h 952500"/>
                <a:gd name="connsiteX2" fmla="*/ 685800 w 685800"/>
                <a:gd name="connsiteY2" fmla="*/ 952500 h 952500"/>
                <a:gd name="connsiteX3" fmla="*/ 0 w 685800"/>
                <a:gd name="connsiteY3" fmla="*/ 762000 h 952500"/>
                <a:gd name="connsiteX4" fmla="*/ 0 w 685800"/>
                <a:gd name="connsiteY4" fmla="*/ 0 h 9525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508000 h 1270000"/>
                <a:gd name="connsiteX6" fmla="*/ 0 w 685800"/>
                <a:gd name="connsiteY6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171450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489857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14375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857" h="1270000">
                  <a:moveTo>
                    <a:pt x="0" y="0"/>
                  </a:moveTo>
                  <a:lnTo>
                    <a:pt x="489857" y="317500"/>
                  </a:lnTo>
                  <a:lnTo>
                    <a:pt x="489857" y="952500"/>
                  </a:lnTo>
                  <a:lnTo>
                    <a:pt x="0" y="1270000"/>
                  </a:lnTo>
                  <a:lnTo>
                    <a:pt x="0" y="714375"/>
                  </a:lnTo>
                  <a:lnTo>
                    <a:pt x="40821" y="635000"/>
                  </a:lnTo>
                  <a:lnTo>
                    <a:pt x="0" y="55562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28575">
              <a:solidFill>
                <a:schemeClr val="bg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Text Box 11"/>
            <p:cNvSpPr txBox="1">
              <a:spLocks noChangeArrowheads="1"/>
            </p:cNvSpPr>
            <p:nvPr>
              <p:custDataLst>
                <p:tags r:id="rId131"/>
              </p:custDataLst>
            </p:nvPr>
          </p:nvSpPr>
          <p:spPr bwMode="auto">
            <a:xfrm>
              <a:off x="1081086" y="3002753"/>
              <a:ext cx="152400" cy="22860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600" dirty="0" smtClean="0">
                  <a:solidFill>
                    <a:srgbClr val="FFFFFF"/>
                  </a:solidFill>
                  <a:latin typeface="Consolas" pitchFamily="49" charset="0"/>
                </a:rPr>
                <a:t>+4</a:t>
              </a:r>
              <a:endParaRPr lang="en-US" sz="1600" dirty="0">
                <a:solidFill>
                  <a:srgbClr val="FFFFFF"/>
                </a:solidFill>
                <a:latin typeface="Consolas" pitchFamily="49" charset="0"/>
              </a:endParaRPr>
            </a:p>
          </p:txBody>
        </p:sp>
      </p:grpSp>
      <p:sp>
        <p:nvSpPr>
          <p:cNvPr id="171" name="Line 25"/>
          <p:cNvSpPr>
            <a:spLocks noChangeShapeType="1"/>
          </p:cNvSpPr>
          <p:nvPr>
            <p:custDataLst>
              <p:tags r:id="rId113"/>
            </p:custDataLst>
          </p:nvPr>
        </p:nvSpPr>
        <p:spPr bwMode="auto">
          <a:xfrm flipV="1">
            <a:off x="990600" y="5467290"/>
            <a:ext cx="1" cy="228600"/>
          </a:xfrm>
          <a:prstGeom prst="line">
            <a:avLst/>
          </a:prstGeom>
          <a:noFill/>
          <a:ln w="25400" cap="sq">
            <a:solidFill>
              <a:schemeClr val="accent2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173" name="Line 49"/>
          <p:cNvSpPr>
            <a:spLocks noChangeShapeType="1"/>
          </p:cNvSpPr>
          <p:nvPr>
            <p:custDataLst>
              <p:tags r:id="rId114"/>
            </p:custDataLst>
          </p:nvPr>
        </p:nvSpPr>
        <p:spPr bwMode="auto">
          <a:xfrm>
            <a:off x="2057400" y="4248091"/>
            <a:ext cx="0" cy="114300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cxnSp>
        <p:nvCxnSpPr>
          <p:cNvPr id="174" name="Straight Connector 173"/>
          <p:cNvCxnSpPr/>
          <p:nvPr>
            <p:custDataLst>
              <p:tags r:id="rId115"/>
            </p:custDataLst>
          </p:nvPr>
        </p:nvCxnSpPr>
        <p:spPr>
          <a:xfrm rot="5400000">
            <a:off x="4343400" y="4248090"/>
            <a:ext cx="152400" cy="0"/>
          </a:xfrm>
          <a:prstGeom prst="line">
            <a:avLst/>
          </a:prstGeom>
          <a:ln w="889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Line 49"/>
          <p:cNvSpPr>
            <a:spLocks noChangeShapeType="1"/>
          </p:cNvSpPr>
          <p:nvPr>
            <p:custDataLst>
              <p:tags r:id="rId116"/>
            </p:custDataLst>
          </p:nvPr>
        </p:nvSpPr>
        <p:spPr bwMode="auto">
          <a:xfrm>
            <a:off x="4419600" y="3790890"/>
            <a:ext cx="22654" cy="9906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59" name="Line 44"/>
          <p:cNvSpPr>
            <a:spLocks noChangeShapeType="1"/>
          </p:cNvSpPr>
          <p:nvPr>
            <p:custDataLst>
              <p:tags r:id="rId117"/>
            </p:custDataLst>
          </p:nvPr>
        </p:nvSpPr>
        <p:spPr bwMode="auto">
          <a:xfrm flipV="1">
            <a:off x="2209800" y="4800600"/>
            <a:ext cx="4572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46" name="Line 45"/>
          <p:cNvSpPr>
            <a:spLocks noChangeShapeType="1"/>
          </p:cNvSpPr>
          <p:nvPr>
            <p:custDataLst>
              <p:tags r:id="rId118"/>
            </p:custDataLst>
          </p:nvPr>
        </p:nvSpPr>
        <p:spPr bwMode="auto">
          <a:xfrm flipV="1">
            <a:off x="5486400" y="3409890"/>
            <a:ext cx="0" cy="228600"/>
          </a:xfrm>
          <a:prstGeom prst="line">
            <a:avLst/>
          </a:prstGeom>
          <a:noFill/>
          <a:ln w="25400" cap="sq">
            <a:solidFill>
              <a:srgbClr val="00FF00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60" name="Oval 159"/>
          <p:cNvSpPr/>
          <p:nvPr>
            <p:custDataLst>
              <p:tags r:id="rId119"/>
            </p:custDataLst>
          </p:nvPr>
        </p:nvSpPr>
        <p:spPr>
          <a:xfrm>
            <a:off x="4645660" y="4800600"/>
            <a:ext cx="993140" cy="927103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rtlCol="0" anchor="ctr"/>
          <a:lstStyle/>
          <a:p>
            <a:pPr algn="ctr"/>
            <a:r>
              <a:rPr lang="en-US" dirty="0" smtClean="0"/>
              <a:t>forward</a:t>
            </a:r>
            <a:br>
              <a:rPr lang="en-US" dirty="0" smtClean="0"/>
            </a:br>
            <a:r>
              <a:rPr lang="en-US" dirty="0" smtClean="0"/>
              <a:t>unit</a:t>
            </a:r>
            <a:endParaRPr lang="en-US" dirty="0"/>
          </a:p>
        </p:txBody>
      </p:sp>
      <p:sp>
        <p:nvSpPr>
          <p:cNvPr id="161" name="Oval 160"/>
          <p:cNvSpPr/>
          <p:nvPr>
            <p:custDataLst>
              <p:tags r:id="rId120"/>
            </p:custDataLst>
          </p:nvPr>
        </p:nvSpPr>
        <p:spPr>
          <a:xfrm>
            <a:off x="2324099" y="4936551"/>
            <a:ext cx="1066802" cy="914401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rtlCol="0" anchor="ctr"/>
          <a:lstStyle/>
          <a:p>
            <a:pPr algn="ctr"/>
            <a:r>
              <a:rPr lang="en-US" dirty="0" smtClean="0"/>
              <a:t>detect</a:t>
            </a:r>
            <a:br>
              <a:rPr lang="en-US" dirty="0" smtClean="0"/>
            </a:br>
            <a:r>
              <a:rPr lang="en-US" dirty="0" smtClean="0"/>
              <a:t>hazard</a:t>
            </a:r>
            <a:endParaRPr lang="en-US" dirty="0"/>
          </a:p>
        </p:txBody>
      </p:sp>
      <p:sp>
        <p:nvSpPr>
          <p:cNvPr id="217" name="Rectangle 19"/>
          <p:cNvSpPr>
            <a:spLocks noChangeArrowheads="1"/>
          </p:cNvSpPr>
          <p:nvPr>
            <p:custDataLst>
              <p:tags r:id="rId121"/>
            </p:custDataLst>
          </p:nvPr>
        </p:nvSpPr>
        <p:spPr bwMode="auto">
          <a:xfrm>
            <a:off x="4343400" y="2819400"/>
            <a:ext cx="152400" cy="6096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18" name="Line 43"/>
          <p:cNvSpPr>
            <a:spLocks noChangeShapeType="1"/>
          </p:cNvSpPr>
          <p:nvPr>
            <p:custDataLst>
              <p:tags r:id="rId122"/>
            </p:custDataLst>
          </p:nvPr>
        </p:nvSpPr>
        <p:spPr bwMode="auto">
          <a:xfrm flipH="1">
            <a:off x="4267200" y="1600200"/>
            <a:ext cx="2133600" cy="0"/>
          </a:xfrm>
          <a:prstGeom prst="line">
            <a:avLst/>
          </a:prstGeom>
          <a:noFill/>
          <a:ln w="5715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0" name="Line 43"/>
          <p:cNvSpPr>
            <a:spLocks noChangeShapeType="1"/>
          </p:cNvSpPr>
          <p:nvPr>
            <p:custDataLst>
              <p:tags r:id="rId123"/>
            </p:custDataLst>
          </p:nvPr>
        </p:nvSpPr>
        <p:spPr bwMode="auto">
          <a:xfrm flipH="1">
            <a:off x="6400800" y="1600200"/>
            <a:ext cx="0" cy="1276288"/>
          </a:xfrm>
          <a:prstGeom prst="line">
            <a:avLst/>
          </a:prstGeom>
          <a:noFill/>
          <a:ln w="5715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oval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1" name="Line 43"/>
          <p:cNvSpPr>
            <a:spLocks noChangeShapeType="1"/>
          </p:cNvSpPr>
          <p:nvPr>
            <p:custDataLst>
              <p:tags r:id="rId124"/>
            </p:custDataLst>
          </p:nvPr>
        </p:nvSpPr>
        <p:spPr bwMode="auto">
          <a:xfrm flipV="1">
            <a:off x="4114800" y="1447800"/>
            <a:ext cx="0" cy="1733490"/>
          </a:xfrm>
          <a:prstGeom prst="line">
            <a:avLst/>
          </a:prstGeom>
          <a:noFill/>
          <a:ln w="5715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oval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2" name="Line 43"/>
          <p:cNvSpPr>
            <a:spLocks noChangeShapeType="1"/>
          </p:cNvSpPr>
          <p:nvPr>
            <p:custDataLst>
              <p:tags r:id="rId125"/>
            </p:custDataLst>
          </p:nvPr>
        </p:nvSpPr>
        <p:spPr bwMode="auto">
          <a:xfrm flipH="1" flipV="1">
            <a:off x="4267200" y="1600197"/>
            <a:ext cx="0" cy="1352492"/>
          </a:xfrm>
          <a:prstGeom prst="line">
            <a:avLst/>
          </a:prstGeom>
          <a:noFill/>
          <a:ln w="5715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" name="Line 43"/>
          <p:cNvSpPr>
            <a:spLocks noChangeShapeType="1"/>
          </p:cNvSpPr>
          <p:nvPr>
            <p:custDataLst>
              <p:tags r:id="rId126"/>
            </p:custDataLst>
          </p:nvPr>
        </p:nvSpPr>
        <p:spPr bwMode="auto">
          <a:xfrm flipV="1">
            <a:off x="4114800" y="3200399"/>
            <a:ext cx="228600" cy="0"/>
          </a:xfrm>
          <a:prstGeom prst="line">
            <a:avLst/>
          </a:prstGeom>
          <a:noFill/>
          <a:ln w="5715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5" name="Line 43"/>
          <p:cNvSpPr>
            <a:spLocks noChangeShapeType="1"/>
          </p:cNvSpPr>
          <p:nvPr>
            <p:custDataLst>
              <p:tags r:id="rId127"/>
            </p:custDataLst>
          </p:nvPr>
        </p:nvSpPr>
        <p:spPr bwMode="auto">
          <a:xfrm flipV="1">
            <a:off x="4114800" y="2362199"/>
            <a:ext cx="304800" cy="0"/>
          </a:xfrm>
          <a:prstGeom prst="line">
            <a:avLst/>
          </a:prstGeom>
          <a:noFill/>
          <a:ln w="5715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oval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6" name="Line 43"/>
          <p:cNvSpPr>
            <a:spLocks noChangeShapeType="1"/>
          </p:cNvSpPr>
          <p:nvPr>
            <p:custDataLst>
              <p:tags r:id="rId128"/>
            </p:custDataLst>
          </p:nvPr>
        </p:nvSpPr>
        <p:spPr bwMode="auto">
          <a:xfrm flipV="1">
            <a:off x="4267200" y="2133599"/>
            <a:ext cx="175054" cy="1"/>
          </a:xfrm>
          <a:prstGeom prst="line">
            <a:avLst/>
          </a:prstGeom>
          <a:noFill/>
          <a:ln w="57150" cap="sq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oval" w="med" len="med"/>
            <a:tailEnd type="none" w="sm" len="sm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16" name="Rectangle 19"/>
          <p:cNvSpPr>
            <a:spLocks noChangeArrowheads="1"/>
          </p:cNvSpPr>
          <p:nvPr>
            <p:custDataLst>
              <p:tags r:id="rId129"/>
            </p:custDataLst>
          </p:nvPr>
        </p:nvSpPr>
        <p:spPr bwMode="auto">
          <a:xfrm>
            <a:off x="4419600" y="2057400"/>
            <a:ext cx="152400" cy="6096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14400" y="457200"/>
            <a:ext cx="66597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Memory: big </a:t>
            </a:r>
            <a:r>
              <a:rPr lang="en-US" sz="2800" dirty="0">
                <a:solidFill>
                  <a:schemeClr val="bg1"/>
                </a:solidFill>
              </a:rPr>
              <a:t>&amp; slow  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vs</a:t>
            </a:r>
            <a:r>
              <a:rPr lang="en-US" sz="2800" dirty="0" smtClean="0">
                <a:solidFill>
                  <a:schemeClr val="bg1"/>
                </a:solidFill>
              </a:rPr>
              <a:t> Caches: small </a:t>
            </a:r>
            <a:r>
              <a:rPr lang="en-US" sz="2800" dirty="0">
                <a:solidFill>
                  <a:schemeClr val="bg1"/>
                </a:solidFill>
              </a:rPr>
              <a:t>&amp; </a:t>
            </a:r>
            <a:r>
              <a:rPr lang="en-US" sz="2800" dirty="0" smtClean="0">
                <a:solidFill>
                  <a:schemeClr val="bg1"/>
                </a:solidFill>
              </a:rPr>
              <a:t>fast</a:t>
            </a:r>
          </a:p>
        </p:txBody>
      </p:sp>
    </p:spTree>
    <p:extLst>
      <p:ext uri="{BB962C8B-B14F-4D97-AF65-F5344CB8AC3E}">
        <p14:creationId xmlns:p14="http://schemas.microsoft.com/office/powerpoint/2010/main" val="2504627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8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Direct Mapped Cache Size</a:t>
            </a:r>
            <a:endParaRPr lang="en-US" dirty="0"/>
          </a:p>
        </p:txBody>
      </p:sp>
      <p:sp>
        <p:nvSpPr>
          <p:cNvPr id="347853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524000"/>
            <a:ext cx="8458200" cy="5257800"/>
          </a:xfrm>
        </p:spPr>
        <p:txBody>
          <a:bodyPr>
            <a:normAutofit/>
          </a:bodyPr>
          <a:lstStyle/>
          <a:p>
            <a:r>
              <a:rPr lang="en-US" i="1" dirty="0" smtClean="0"/>
              <a:t>n</a:t>
            </a:r>
            <a:r>
              <a:rPr lang="en-US" dirty="0" smtClean="0"/>
              <a:t> bit index, </a:t>
            </a:r>
            <a:r>
              <a:rPr lang="en-US" i="1" dirty="0" smtClean="0"/>
              <a:t>m</a:t>
            </a:r>
            <a:r>
              <a:rPr lang="en-US" dirty="0" smtClean="0"/>
              <a:t> bit offset</a:t>
            </a:r>
            <a:endParaRPr lang="en-US" dirty="0"/>
          </a:p>
          <a:p>
            <a:r>
              <a:rPr lang="en-US" dirty="0" smtClean="0"/>
              <a:t>Q: How big is cache (data only)?</a:t>
            </a:r>
          </a:p>
          <a:p>
            <a:r>
              <a:rPr lang="en-US" dirty="0" smtClean="0"/>
              <a:t>Q: How much SRAM needed (data + overhead</a:t>
            </a:r>
            <a:r>
              <a:rPr lang="en-US" dirty="0" smtClean="0"/>
              <a:t>)?</a:t>
            </a:r>
          </a:p>
          <a:p>
            <a:endParaRPr lang="en-US" dirty="0" smtClean="0"/>
          </a:p>
        </p:txBody>
      </p:sp>
      <p:sp>
        <p:nvSpPr>
          <p:cNvPr id="6" name="Rectangle 5"/>
          <p:cNvSpPr/>
          <p:nvPr>
            <p:custDataLst>
              <p:tags r:id="rId3"/>
            </p:custDataLst>
          </p:nvPr>
        </p:nvSpPr>
        <p:spPr>
          <a:xfrm>
            <a:off x="457200" y="533400"/>
            <a:ext cx="49530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744538" algn="l"/>
                <a:tab pos="2519363" algn="l"/>
                <a:tab pos="3709988" algn="l"/>
              </a:tabLst>
            </a:pPr>
            <a:r>
              <a:rPr lang="en-US" sz="2800" dirty="0" smtClean="0"/>
              <a:t>	Tag	Index	Offset</a:t>
            </a:r>
            <a:endParaRPr lang="en-US" sz="2800" dirty="0"/>
          </a:p>
        </p:txBody>
      </p:sp>
      <p:cxnSp>
        <p:nvCxnSpPr>
          <p:cNvPr id="7" name="Straight Connector 6"/>
          <p:cNvCxnSpPr/>
          <p:nvPr>
            <p:custDataLst>
              <p:tags r:id="rId4"/>
            </p:custDataLst>
          </p:nvPr>
        </p:nvCxnSpPr>
        <p:spPr>
          <a:xfrm rot="5400000">
            <a:off x="4000500" y="800100"/>
            <a:ext cx="533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>
            <p:custDataLst>
              <p:tags r:id="rId5"/>
            </p:custDataLst>
          </p:nvPr>
        </p:nvCxnSpPr>
        <p:spPr>
          <a:xfrm rot="5400000">
            <a:off x="2628900" y="800100"/>
            <a:ext cx="533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5375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8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8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Direct Mapped Cache Size</a:t>
            </a:r>
            <a:endParaRPr lang="en-US" dirty="0"/>
          </a:p>
        </p:txBody>
      </p:sp>
      <p:sp>
        <p:nvSpPr>
          <p:cNvPr id="347853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524000"/>
            <a:ext cx="84582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i="1" dirty="0" smtClean="0"/>
              <a:t>n</a:t>
            </a:r>
            <a:r>
              <a:rPr lang="en-US" dirty="0" smtClean="0"/>
              <a:t> bit index, </a:t>
            </a:r>
            <a:r>
              <a:rPr lang="en-US" i="1" dirty="0" smtClean="0"/>
              <a:t>m</a:t>
            </a:r>
            <a:r>
              <a:rPr lang="en-US" dirty="0" smtClean="0"/>
              <a:t> bit offset</a:t>
            </a:r>
            <a:endParaRPr lang="en-US" dirty="0"/>
          </a:p>
          <a:p>
            <a:r>
              <a:rPr lang="en-US" dirty="0" smtClean="0"/>
              <a:t>Q: How big is cache (data only)?</a:t>
            </a:r>
          </a:p>
          <a:p>
            <a:r>
              <a:rPr lang="en-US" dirty="0" smtClean="0"/>
              <a:t>Q: How much SRAM needed (data + overhead</a:t>
            </a:r>
            <a:r>
              <a:rPr lang="en-US" dirty="0" smtClean="0"/>
              <a:t>)?</a:t>
            </a:r>
          </a:p>
          <a:p>
            <a:r>
              <a:rPr lang="en-US" dirty="0"/>
              <a:t>Cache of size 2</a:t>
            </a:r>
            <a:r>
              <a:rPr lang="en-US" baseline="30000" dirty="0"/>
              <a:t>n</a:t>
            </a:r>
            <a:r>
              <a:rPr lang="en-US" dirty="0"/>
              <a:t> blocks</a:t>
            </a:r>
          </a:p>
          <a:p>
            <a:r>
              <a:rPr lang="en-US" dirty="0"/>
              <a:t>Block size of 2</a:t>
            </a:r>
            <a:r>
              <a:rPr lang="en-US" baseline="30000" dirty="0"/>
              <a:t>m</a:t>
            </a:r>
            <a:r>
              <a:rPr lang="en-US" dirty="0"/>
              <a:t> </a:t>
            </a:r>
            <a:r>
              <a:rPr lang="en-US" dirty="0" smtClean="0"/>
              <a:t>bytes</a:t>
            </a:r>
            <a:endParaRPr lang="en-US" dirty="0"/>
          </a:p>
          <a:p>
            <a:r>
              <a:rPr lang="en-US" dirty="0"/>
              <a:t>Tag field: 32 – </a:t>
            </a:r>
            <a:r>
              <a:rPr lang="en-US" dirty="0" smtClean="0"/>
              <a:t>(n + m)</a:t>
            </a:r>
            <a:endParaRPr lang="en-US" dirty="0"/>
          </a:p>
          <a:p>
            <a:r>
              <a:rPr lang="en-US" dirty="0"/>
              <a:t>Valid bit: 1</a:t>
            </a:r>
          </a:p>
          <a:p>
            <a:endParaRPr lang="en-US" dirty="0"/>
          </a:p>
          <a:p>
            <a:r>
              <a:rPr lang="en-US" dirty="0"/>
              <a:t>Bits in cache: 2</a:t>
            </a:r>
            <a:r>
              <a:rPr lang="en-US" baseline="30000" dirty="0"/>
              <a:t>n</a:t>
            </a:r>
            <a:r>
              <a:rPr lang="en-US" dirty="0"/>
              <a:t> x (block size + tag size + valid bit size) </a:t>
            </a:r>
          </a:p>
          <a:p>
            <a:r>
              <a:rPr lang="en-US" dirty="0"/>
              <a:t>= 2</a:t>
            </a:r>
            <a:r>
              <a:rPr lang="en-US" baseline="30000" dirty="0"/>
              <a:t>n</a:t>
            </a:r>
            <a:r>
              <a:rPr lang="en-US" dirty="0"/>
              <a:t> (2</a:t>
            </a:r>
            <a:r>
              <a:rPr lang="en-US" baseline="30000" dirty="0"/>
              <a:t>m</a:t>
            </a:r>
            <a:r>
              <a:rPr lang="en-US" dirty="0"/>
              <a:t> </a:t>
            </a:r>
            <a:r>
              <a:rPr lang="en-US" dirty="0" smtClean="0"/>
              <a:t>bytes x 8 bits-per-byte </a:t>
            </a:r>
            <a:r>
              <a:rPr lang="en-US" dirty="0"/>
              <a:t>+ (</a:t>
            </a:r>
            <a:r>
              <a:rPr lang="en-US" dirty="0" smtClean="0"/>
              <a:t>32-n-m) </a:t>
            </a:r>
            <a:r>
              <a:rPr lang="en-US" dirty="0"/>
              <a:t>+ 1)</a:t>
            </a:r>
          </a:p>
          <a:p>
            <a:endParaRPr lang="en-US" dirty="0" smtClean="0"/>
          </a:p>
        </p:txBody>
      </p:sp>
      <p:sp>
        <p:nvSpPr>
          <p:cNvPr id="6" name="Rectangle 5"/>
          <p:cNvSpPr/>
          <p:nvPr>
            <p:custDataLst>
              <p:tags r:id="rId3"/>
            </p:custDataLst>
          </p:nvPr>
        </p:nvSpPr>
        <p:spPr>
          <a:xfrm>
            <a:off x="457200" y="533400"/>
            <a:ext cx="49530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744538" algn="l"/>
                <a:tab pos="2519363" algn="l"/>
                <a:tab pos="3709988" algn="l"/>
              </a:tabLst>
            </a:pPr>
            <a:r>
              <a:rPr lang="en-US" sz="2800" dirty="0" smtClean="0"/>
              <a:t>	Tag	Index	Offset</a:t>
            </a:r>
            <a:endParaRPr lang="en-US" sz="2800" dirty="0"/>
          </a:p>
        </p:txBody>
      </p:sp>
      <p:cxnSp>
        <p:nvCxnSpPr>
          <p:cNvPr id="7" name="Straight Connector 6"/>
          <p:cNvCxnSpPr/>
          <p:nvPr>
            <p:custDataLst>
              <p:tags r:id="rId4"/>
            </p:custDataLst>
          </p:nvPr>
        </p:nvCxnSpPr>
        <p:spPr>
          <a:xfrm rot="5400000">
            <a:off x="4000500" y="800100"/>
            <a:ext cx="533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>
            <p:custDataLst>
              <p:tags r:id="rId5"/>
            </p:custDataLst>
          </p:nvPr>
        </p:nvCxnSpPr>
        <p:spPr>
          <a:xfrm rot="5400000">
            <a:off x="2628900" y="800100"/>
            <a:ext cx="533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5832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8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8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8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8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8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8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8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Line 48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H="1">
            <a:off x="533400" y="2438400"/>
            <a:ext cx="2057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11618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Fully Associative Cache (Reading)</a:t>
            </a:r>
            <a:endParaRPr lang="en-US" dirty="0"/>
          </a:p>
        </p:txBody>
      </p:sp>
      <p:sp>
        <p:nvSpPr>
          <p:cNvPr id="3311621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899481" y="16764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3311622" name="Text Box 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99481" y="1143000"/>
            <a:ext cx="359394" cy="54476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V</a:t>
            </a:r>
          </a:p>
        </p:txBody>
      </p:sp>
      <p:sp>
        <p:nvSpPr>
          <p:cNvPr id="3311623" name="Text Box 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204281" y="1143000"/>
            <a:ext cx="603050" cy="54476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Tag</a:t>
            </a:r>
          </a:p>
        </p:txBody>
      </p:sp>
      <p:sp>
        <p:nvSpPr>
          <p:cNvPr id="3311624" name="Text Box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194881" y="1143000"/>
            <a:ext cx="853119" cy="54476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Block</a:t>
            </a:r>
          </a:p>
        </p:txBody>
      </p:sp>
      <p:sp>
        <p:nvSpPr>
          <p:cNvPr id="3311627" name="Line 11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 flipV="1">
            <a:off x="7162800" y="5334000"/>
            <a:ext cx="4572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arrow" w="med" len="med"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11632" name="Rectangle 16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813881" y="1676400"/>
            <a:ext cx="11430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3311635" name="Line 19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1204281" y="16764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3311658" name="Line 4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1204281" y="2590800"/>
            <a:ext cx="152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none" w="med" len="med"/>
            <a:tailEnd type="arrow" w="med" len="med"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11659" name="Line 4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1585281" y="1905000"/>
            <a:ext cx="0" cy="457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 w="lg" len="lg"/>
            <a:tailEnd type="arrow"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11660" name="Oval 4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356681" y="2362200"/>
            <a:ext cx="457200" cy="457200"/>
          </a:xfrm>
          <a:prstGeom prst="ellipse">
            <a:avLst/>
          </a:prstGeom>
          <a:solidFill>
            <a:schemeClr val="tx1"/>
          </a:solidFill>
          <a:ln w="28575" algn="ctr">
            <a:solidFill>
              <a:schemeClr val="bg1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3600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3311664" name="Line 48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1051881" y="2895600"/>
            <a:ext cx="304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11665" name="Line 49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 flipV="1">
            <a:off x="1447800" y="3352800"/>
            <a:ext cx="0" cy="457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11667" name="Line 51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1051881" y="1905000"/>
            <a:ext cx="0" cy="990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311669" name="Line 53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 flipV="1">
            <a:off x="5486400" y="5496580"/>
            <a:ext cx="0" cy="59942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57" name="Straight Connector 56"/>
          <p:cNvCxnSpPr/>
          <p:nvPr>
            <p:custDataLst>
              <p:tags r:id="rId17"/>
            </p:custDataLst>
          </p:nvPr>
        </p:nvCxnSpPr>
        <p:spPr>
          <a:xfrm rot="5400000">
            <a:off x="3848099" y="800100"/>
            <a:ext cx="533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Line 38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533400" y="838200"/>
            <a:ext cx="0" cy="1600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48" name="Line 4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1585281" y="2819400"/>
            <a:ext cx="0" cy="228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07" name="Line 20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>
            <a:off x="1204281" y="2438400"/>
            <a:ext cx="0" cy="1524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 w="med" len="med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09" name="Line 21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2575881" y="1905000"/>
            <a:ext cx="0" cy="20574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12" name="Line 5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 flipV="1">
            <a:off x="5486400" y="4572000"/>
            <a:ext cx="0" cy="5334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29" name="Line 49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>
            <a:off x="1447800" y="3810000"/>
            <a:ext cx="0" cy="15240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30" name="Line 49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H="1">
            <a:off x="1600200" y="3505200"/>
            <a:ext cx="0" cy="19050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31" name="Line 49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>
            <a:off x="1752600" y="3581400"/>
            <a:ext cx="0" cy="18288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34" name="Line 53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 flipV="1">
            <a:off x="1676400" y="5791200"/>
            <a:ext cx="0" cy="3810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35" name="AutoShape 77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 rot="5400000" flipH="1">
            <a:off x="1365766" y="5263634"/>
            <a:ext cx="609600" cy="597932"/>
          </a:xfrm>
          <a:prstGeom prst="moon">
            <a:avLst>
              <a:gd name="adj" fmla="val 71690"/>
            </a:avLst>
          </a:prstGeom>
          <a:solidFill>
            <a:schemeClr val="tx1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36" name="Line 49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1447800" y="4495800"/>
            <a:ext cx="685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43" name="Line 49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1600200" y="4419600"/>
            <a:ext cx="533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44" name="Line 49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1752600" y="4343400"/>
            <a:ext cx="381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45" name="Line 49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1905000" y="4267200"/>
            <a:ext cx="2286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46" name="Rectangle 145"/>
          <p:cNvSpPr/>
          <p:nvPr>
            <p:custDataLst>
              <p:tags r:id="rId32"/>
            </p:custDataLst>
          </p:nvPr>
        </p:nvSpPr>
        <p:spPr>
          <a:xfrm>
            <a:off x="2133600" y="4191000"/>
            <a:ext cx="2286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148" name="Straight Arrow Connector 147"/>
          <p:cNvCxnSpPr/>
          <p:nvPr>
            <p:custDataLst>
              <p:tags r:id="rId33"/>
            </p:custDataLst>
          </p:nvPr>
        </p:nvCxnSpPr>
        <p:spPr>
          <a:xfrm>
            <a:off x="2362200" y="4419600"/>
            <a:ext cx="1371600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TextBox 155"/>
          <p:cNvSpPr txBox="1"/>
          <p:nvPr>
            <p:custDataLst>
              <p:tags r:id="rId34"/>
            </p:custDataLst>
          </p:nvPr>
        </p:nvSpPr>
        <p:spPr>
          <a:xfrm>
            <a:off x="4648200" y="5049560"/>
            <a:ext cx="20574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word select</a:t>
            </a:r>
          </a:p>
        </p:txBody>
      </p:sp>
      <p:sp>
        <p:nvSpPr>
          <p:cNvPr id="157" name="TextBox 156"/>
          <p:cNvSpPr txBox="1"/>
          <p:nvPr>
            <p:custDataLst>
              <p:tags r:id="rId35"/>
            </p:custDataLst>
          </p:nvPr>
        </p:nvSpPr>
        <p:spPr>
          <a:xfrm>
            <a:off x="990600" y="5877580"/>
            <a:ext cx="1143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hit?</a:t>
            </a:r>
          </a:p>
        </p:txBody>
      </p:sp>
      <p:sp>
        <p:nvSpPr>
          <p:cNvPr id="158" name="TextBox 157"/>
          <p:cNvSpPr txBox="1"/>
          <p:nvPr>
            <p:custDataLst>
              <p:tags r:id="rId36"/>
            </p:custDataLst>
          </p:nvPr>
        </p:nvSpPr>
        <p:spPr>
          <a:xfrm>
            <a:off x="5105400" y="5953780"/>
            <a:ext cx="10668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data</a:t>
            </a:r>
          </a:p>
        </p:txBody>
      </p:sp>
      <p:sp>
        <p:nvSpPr>
          <p:cNvPr id="159" name="TextBox 158"/>
          <p:cNvSpPr txBox="1"/>
          <p:nvPr>
            <p:custDataLst>
              <p:tags r:id="rId37"/>
            </p:custDataLst>
          </p:nvPr>
        </p:nvSpPr>
        <p:spPr>
          <a:xfrm>
            <a:off x="4648200" y="4114800"/>
            <a:ext cx="20574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line select</a:t>
            </a:r>
          </a:p>
        </p:txBody>
      </p:sp>
      <p:sp>
        <p:nvSpPr>
          <p:cNvPr id="114" name="Rectangle 113"/>
          <p:cNvSpPr/>
          <p:nvPr>
            <p:custDataLst>
              <p:tags r:id="rId38"/>
            </p:custDataLst>
          </p:nvPr>
        </p:nvSpPr>
        <p:spPr>
          <a:xfrm>
            <a:off x="1373459" y="2074381"/>
            <a:ext cx="439543" cy="917174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algn="ctr">
              <a:lnSpc>
                <a:spcPct val="134000"/>
              </a:lnSpc>
              <a:buClr>
                <a:srgbClr val="40458C"/>
              </a:buClr>
              <a:buSzPct val="100000"/>
            </a:pPr>
            <a:r>
              <a:rPr lang="en-US" sz="4000" dirty="0" smtClean="0">
                <a:solidFill>
                  <a:schemeClr val="bg1"/>
                </a:solidFill>
              </a:rPr>
              <a:t>=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16" name="Line 48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H="1" flipV="1">
            <a:off x="1356681" y="2895600"/>
            <a:ext cx="0" cy="1524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17" name="AutoShape 46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 rot="5400000">
            <a:off x="1304726" y="2926870"/>
            <a:ext cx="332509" cy="519351"/>
          </a:xfrm>
          <a:prstGeom prst="flowChartDelay">
            <a:avLst/>
          </a:prstGeom>
          <a:solidFill>
            <a:schemeClr val="tx1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22" name="Line 48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>
            <a:off x="2438400" y="2438400"/>
            <a:ext cx="25146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23" name="Rectangle 5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3124200" y="16764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24" name="Rectangle 16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4038600" y="1676400"/>
            <a:ext cx="11430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25" name="Line 19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>
            <a:off x="3429000" y="16764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126" name="Line 42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>
            <a:off x="3429000" y="2590800"/>
            <a:ext cx="152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none" w="med" len="med"/>
            <a:tailEnd type="arrow" w="med" len="med"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27" name="Line 43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H="1">
            <a:off x="3810000" y="1905000"/>
            <a:ext cx="0" cy="457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 w="lg" len="lg"/>
            <a:tailEnd type="arrow"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28" name="Oval 44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3581400" y="2362200"/>
            <a:ext cx="457200" cy="457200"/>
          </a:xfrm>
          <a:prstGeom prst="ellipse">
            <a:avLst/>
          </a:prstGeom>
          <a:solidFill>
            <a:schemeClr val="tx1"/>
          </a:solidFill>
          <a:ln w="28575" algn="ctr">
            <a:solidFill>
              <a:schemeClr val="bg1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3600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133" name="Line 48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 flipH="1">
            <a:off x="3276600" y="2895600"/>
            <a:ext cx="304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37" name="Line 49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 flipH="1" flipV="1">
            <a:off x="3657600" y="3352800"/>
            <a:ext cx="0" cy="1524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38" name="Line 51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 flipH="1">
            <a:off x="3276600" y="1905000"/>
            <a:ext cx="0" cy="990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39" name="Line 41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3810000" y="2819400"/>
            <a:ext cx="0" cy="228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40" name="Line 20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 flipH="1">
            <a:off x="3429000" y="2438400"/>
            <a:ext cx="0" cy="1524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 w="med" len="med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41" name="Rectangle 140"/>
          <p:cNvSpPr/>
          <p:nvPr>
            <p:custDataLst>
              <p:tags r:id="rId53"/>
            </p:custDataLst>
          </p:nvPr>
        </p:nvSpPr>
        <p:spPr>
          <a:xfrm>
            <a:off x="3598178" y="2074381"/>
            <a:ext cx="439543" cy="917174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algn="ctr">
              <a:lnSpc>
                <a:spcPct val="134000"/>
              </a:lnSpc>
              <a:buClr>
                <a:srgbClr val="40458C"/>
              </a:buClr>
              <a:buSzPct val="100000"/>
            </a:pPr>
            <a:r>
              <a:rPr lang="en-US" sz="4000" dirty="0" smtClean="0">
                <a:solidFill>
                  <a:schemeClr val="bg1"/>
                </a:solidFill>
              </a:rPr>
              <a:t>=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42" name="Line 48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 flipH="1" flipV="1">
            <a:off x="3581400" y="2895600"/>
            <a:ext cx="0" cy="1524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47" name="AutoShape 46"/>
          <p:cNvSpPr>
            <a:spLocks noChangeArrowheads="1"/>
          </p:cNvSpPr>
          <p:nvPr>
            <p:custDataLst>
              <p:tags r:id="rId55"/>
            </p:custDataLst>
          </p:nvPr>
        </p:nvSpPr>
        <p:spPr bwMode="auto">
          <a:xfrm rot="5400000">
            <a:off x="3529445" y="2926870"/>
            <a:ext cx="332509" cy="519351"/>
          </a:xfrm>
          <a:prstGeom prst="flowChartDelay">
            <a:avLst/>
          </a:prstGeom>
          <a:solidFill>
            <a:schemeClr val="tx1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49" name="Line 48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 flipH="1">
            <a:off x="4876800" y="2438400"/>
            <a:ext cx="2971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50" name="Rectangle 5"/>
          <p:cNvSpPr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5334000" y="16764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51" name="Rectangle 16"/>
          <p:cNvSpPr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6248400" y="1676400"/>
            <a:ext cx="11430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52" name="Line 19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>
            <a:off x="5638800" y="16764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153" name="Line 42"/>
          <p:cNvSpPr>
            <a:spLocks noChangeShapeType="1"/>
          </p:cNvSpPr>
          <p:nvPr>
            <p:custDataLst>
              <p:tags r:id="rId60"/>
            </p:custDataLst>
          </p:nvPr>
        </p:nvSpPr>
        <p:spPr bwMode="auto">
          <a:xfrm>
            <a:off x="5638800" y="2590800"/>
            <a:ext cx="152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none" w="med" len="med"/>
            <a:tailEnd type="arrow" w="med" len="med"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54" name="Line 43"/>
          <p:cNvSpPr>
            <a:spLocks noChangeShapeType="1"/>
          </p:cNvSpPr>
          <p:nvPr>
            <p:custDataLst>
              <p:tags r:id="rId61"/>
            </p:custDataLst>
          </p:nvPr>
        </p:nvSpPr>
        <p:spPr bwMode="auto">
          <a:xfrm flipH="1">
            <a:off x="6019800" y="1905000"/>
            <a:ext cx="0" cy="457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 w="lg" len="lg"/>
            <a:tailEnd type="arrow"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55" name="Oval 44"/>
          <p:cNvSpPr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5791200" y="2362200"/>
            <a:ext cx="457200" cy="457200"/>
          </a:xfrm>
          <a:prstGeom prst="ellipse">
            <a:avLst/>
          </a:prstGeom>
          <a:solidFill>
            <a:schemeClr val="tx1"/>
          </a:solidFill>
          <a:ln w="28575" algn="ctr">
            <a:solidFill>
              <a:schemeClr val="bg1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3600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165" name="Line 48"/>
          <p:cNvSpPr>
            <a:spLocks noChangeShapeType="1"/>
          </p:cNvSpPr>
          <p:nvPr>
            <p:custDataLst>
              <p:tags r:id="rId63"/>
            </p:custDataLst>
          </p:nvPr>
        </p:nvSpPr>
        <p:spPr bwMode="auto">
          <a:xfrm flipH="1">
            <a:off x="5486400" y="2895600"/>
            <a:ext cx="304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66" name="Line 49"/>
          <p:cNvSpPr>
            <a:spLocks noChangeShapeType="1"/>
          </p:cNvSpPr>
          <p:nvPr>
            <p:custDataLst>
              <p:tags r:id="rId64"/>
            </p:custDataLst>
          </p:nvPr>
        </p:nvSpPr>
        <p:spPr bwMode="auto">
          <a:xfrm flipH="1" flipV="1">
            <a:off x="5867400" y="3352800"/>
            <a:ext cx="0" cy="228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67" name="Line 51"/>
          <p:cNvSpPr>
            <a:spLocks noChangeShapeType="1"/>
          </p:cNvSpPr>
          <p:nvPr>
            <p:custDataLst>
              <p:tags r:id="rId65"/>
            </p:custDataLst>
          </p:nvPr>
        </p:nvSpPr>
        <p:spPr bwMode="auto">
          <a:xfrm flipH="1">
            <a:off x="5486400" y="1905000"/>
            <a:ext cx="0" cy="990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68" name="Line 41"/>
          <p:cNvSpPr>
            <a:spLocks noChangeShapeType="1"/>
          </p:cNvSpPr>
          <p:nvPr>
            <p:custDataLst>
              <p:tags r:id="rId66"/>
            </p:custDataLst>
          </p:nvPr>
        </p:nvSpPr>
        <p:spPr bwMode="auto">
          <a:xfrm>
            <a:off x="6019800" y="2819400"/>
            <a:ext cx="0" cy="228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69" name="Line 20"/>
          <p:cNvSpPr>
            <a:spLocks noChangeShapeType="1"/>
          </p:cNvSpPr>
          <p:nvPr>
            <p:custDataLst>
              <p:tags r:id="rId67"/>
            </p:custDataLst>
          </p:nvPr>
        </p:nvSpPr>
        <p:spPr bwMode="auto">
          <a:xfrm flipH="1">
            <a:off x="5638800" y="2438400"/>
            <a:ext cx="0" cy="1524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 w="med" len="med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70" name="Rectangle 169"/>
          <p:cNvSpPr/>
          <p:nvPr>
            <p:custDataLst>
              <p:tags r:id="rId68"/>
            </p:custDataLst>
          </p:nvPr>
        </p:nvSpPr>
        <p:spPr>
          <a:xfrm>
            <a:off x="5807978" y="2074381"/>
            <a:ext cx="439543" cy="917174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algn="ctr">
              <a:lnSpc>
                <a:spcPct val="134000"/>
              </a:lnSpc>
              <a:buClr>
                <a:srgbClr val="40458C"/>
              </a:buClr>
              <a:buSzPct val="100000"/>
            </a:pPr>
            <a:r>
              <a:rPr lang="en-US" sz="4000" dirty="0" smtClean="0">
                <a:solidFill>
                  <a:schemeClr val="bg1"/>
                </a:solidFill>
              </a:rPr>
              <a:t>=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71" name="Line 48"/>
          <p:cNvSpPr>
            <a:spLocks noChangeShapeType="1"/>
          </p:cNvSpPr>
          <p:nvPr>
            <p:custDataLst>
              <p:tags r:id="rId69"/>
            </p:custDataLst>
          </p:nvPr>
        </p:nvSpPr>
        <p:spPr bwMode="auto">
          <a:xfrm flipH="1" flipV="1">
            <a:off x="5791200" y="2895600"/>
            <a:ext cx="0" cy="1524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72" name="AutoShape 46"/>
          <p:cNvSpPr>
            <a:spLocks noChangeArrowheads="1"/>
          </p:cNvSpPr>
          <p:nvPr>
            <p:custDataLst>
              <p:tags r:id="rId70"/>
            </p:custDataLst>
          </p:nvPr>
        </p:nvSpPr>
        <p:spPr bwMode="auto">
          <a:xfrm rot="5400000">
            <a:off x="5739245" y="2926870"/>
            <a:ext cx="332509" cy="519351"/>
          </a:xfrm>
          <a:prstGeom prst="flowChartDelay">
            <a:avLst/>
          </a:prstGeom>
          <a:solidFill>
            <a:schemeClr val="tx1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74" name="Rectangle 5"/>
          <p:cNvSpPr>
            <a:spLocks noChangeArrowheads="1"/>
          </p:cNvSpPr>
          <p:nvPr>
            <p:custDataLst>
              <p:tags r:id="rId71"/>
            </p:custDataLst>
          </p:nvPr>
        </p:nvSpPr>
        <p:spPr bwMode="auto">
          <a:xfrm>
            <a:off x="7543800" y="1676400"/>
            <a:ext cx="9144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75" name="Rectangle 16"/>
          <p:cNvSpPr>
            <a:spLocks noChangeArrowheads="1"/>
          </p:cNvSpPr>
          <p:nvPr>
            <p:custDataLst>
              <p:tags r:id="rId72"/>
            </p:custDataLst>
          </p:nvPr>
        </p:nvSpPr>
        <p:spPr bwMode="auto">
          <a:xfrm>
            <a:off x="8458200" y="1676400"/>
            <a:ext cx="685800" cy="457200"/>
          </a:xfrm>
          <a:prstGeom prst="rect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76" name="Line 19"/>
          <p:cNvSpPr>
            <a:spLocks noChangeShapeType="1"/>
          </p:cNvSpPr>
          <p:nvPr>
            <p:custDataLst>
              <p:tags r:id="rId73"/>
            </p:custDataLst>
          </p:nvPr>
        </p:nvSpPr>
        <p:spPr bwMode="auto">
          <a:xfrm>
            <a:off x="7848600" y="16764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177" name="Line 42"/>
          <p:cNvSpPr>
            <a:spLocks noChangeShapeType="1"/>
          </p:cNvSpPr>
          <p:nvPr>
            <p:custDataLst>
              <p:tags r:id="rId74"/>
            </p:custDataLst>
          </p:nvPr>
        </p:nvSpPr>
        <p:spPr bwMode="auto">
          <a:xfrm>
            <a:off x="7848600" y="2590800"/>
            <a:ext cx="152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none" w="med" len="med"/>
            <a:tailEnd type="arrow" w="med" len="med"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78" name="Line 43"/>
          <p:cNvSpPr>
            <a:spLocks noChangeShapeType="1"/>
          </p:cNvSpPr>
          <p:nvPr>
            <p:custDataLst>
              <p:tags r:id="rId75"/>
            </p:custDataLst>
          </p:nvPr>
        </p:nvSpPr>
        <p:spPr bwMode="auto">
          <a:xfrm flipH="1">
            <a:off x="8229600" y="1905000"/>
            <a:ext cx="0" cy="457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 w="lg" len="lg"/>
            <a:tailEnd type="arrow"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79" name="Oval 44"/>
          <p:cNvSpPr>
            <a:spLocks noChangeArrowheads="1"/>
          </p:cNvSpPr>
          <p:nvPr>
            <p:custDataLst>
              <p:tags r:id="rId76"/>
            </p:custDataLst>
          </p:nvPr>
        </p:nvSpPr>
        <p:spPr bwMode="auto">
          <a:xfrm>
            <a:off x="8001000" y="2362200"/>
            <a:ext cx="457200" cy="457200"/>
          </a:xfrm>
          <a:prstGeom prst="ellipse">
            <a:avLst/>
          </a:prstGeom>
          <a:solidFill>
            <a:schemeClr val="tx1"/>
          </a:solidFill>
          <a:ln w="28575" algn="ctr">
            <a:solidFill>
              <a:schemeClr val="bg1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pPr algn="ctr" eaLnBrk="1" hangingPunct="1">
              <a:lnSpc>
                <a:spcPct val="134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endParaRPr lang="en-US" sz="3600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180" name="Line 48"/>
          <p:cNvSpPr>
            <a:spLocks noChangeShapeType="1"/>
          </p:cNvSpPr>
          <p:nvPr>
            <p:custDataLst>
              <p:tags r:id="rId77"/>
            </p:custDataLst>
          </p:nvPr>
        </p:nvSpPr>
        <p:spPr bwMode="auto">
          <a:xfrm flipH="1">
            <a:off x="7696200" y="2895600"/>
            <a:ext cx="304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81" name="Line 49"/>
          <p:cNvSpPr>
            <a:spLocks noChangeShapeType="1"/>
          </p:cNvSpPr>
          <p:nvPr>
            <p:custDataLst>
              <p:tags r:id="rId78"/>
            </p:custDataLst>
          </p:nvPr>
        </p:nvSpPr>
        <p:spPr bwMode="auto">
          <a:xfrm flipH="1" flipV="1">
            <a:off x="8077200" y="3352800"/>
            <a:ext cx="0" cy="3048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82" name="Line 51"/>
          <p:cNvSpPr>
            <a:spLocks noChangeShapeType="1"/>
          </p:cNvSpPr>
          <p:nvPr>
            <p:custDataLst>
              <p:tags r:id="rId79"/>
            </p:custDataLst>
          </p:nvPr>
        </p:nvSpPr>
        <p:spPr bwMode="auto">
          <a:xfrm flipH="1">
            <a:off x="7696200" y="1905000"/>
            <a:ext cx="0" cy="990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83" name="Line 41"/>
          <p:cNvSpPr>
            <a:spLocks noChangeShapeType="1"/>
          </p:cNvSpPr>
          <p:nvPr>
            <p:custDataLst>
              <p:tags r:id="rId80"/>
            </p:custDataLst>
          </p:nvPr>
        </p:nvSpPr>
        <p:spPr bwMode="auto">
          <a:xfrm>
            <a:off x="8229600" y="2819400"/>
            <a:ext cx="0" cy="228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84" name="Line 20"/>
          <p:cNvSpPr>
            <a:spLocks noChangeShapeType="1"/>
          </p:cNvSpPr>
          <p:nvPr>
            <p:custDataLst>
              <p:tags r:id="rId81"/>
            </p:custDataLst>
          </p:nvPr>
        </p:nvSpPr>
        <p:spPr bwMode="auto">
          <a:xfrm flipH="1">
            <a:off x="7848600" y="2438400"/>
            <a:ext cx="0" cy="1524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oval" w="med" len="med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85" name="Rectangle 184"/>
          <p:cNvSpPr/>
          <p:nvPr>
            <p:custDataLst>
              <p:tags r:id="rId82"/>
            </p:custDataLst>
          </p:nvPr>
        </p:nvSpPr>
        <p:spPr>
          <a:xfrm>
            <a:off x="8017778" y="2074381"/>
            <a:ext cx="439543" cy="917174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algn="ctr">
              <a:lnSpc>
                <a:spcPct val="134000"/>
              </a:lnSpc>
              <a:buClr>
                <a:srgbClr val="40458C"/>
              </a:buClr>
              <a:buSzPct val="100000"/>
            </a:pPr>
            <a:r>
              <a:rPr lang="en-US" sz="4000" dirty="0" smtClean="0">
                <a:solidFill>
                  <a:schemeClr val="bg1"/>
                </a:solidFill>
              </a:rPr>
              <a:t>=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86" name="Line 48"/>
          <p:cNvSpPr>
            <a:spLocks noChangeShapeType="1"/>
          </p:cNvSpPr>
          <p:nvPr>
            <p:custDataLst>
              <p:tags r:id="rId83"/>
            </p:custDataLst>
          </p:nvPr>
        </p:nvSpPr>
        <p:spPr bwMode="auto">
          <a:xfrm flipH="1" flipV="1">
            <a:off x="8001000" y="2895600"/>
            <a:ext cx="0" cy="1524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87" name="AutoShape 46"/>
          <p:cNvSpPr>
            <a:spLocks noChangeArrowheads="1"/>
          </p:cNvSpPr>
          <p:nvPr>
            <p:custDataLst>
              <p:tags r:id="rId84"/>
            </p:custDataLst>
          </p:nvPr>
        </p:nvSpPr>
        <p:spPr bwMode="auto">
          <a:xfrm rot="5400000">
            <a:off x="7949045" y="2926870"/>
            <a:ext cx="332509" cy="519351"/>
          </a:xfrm>
          <a:prstGeom prst="flowChartDelay">
            <a:avLst/>
          </a:prstGeom>
          <a:solidFill>
            <a:schemeClr val="tx1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88" name="Line 49"/>
          <p:cNvSpPr>
            <a:spLocks noChangeShapeType="1"/>
          </p:cNvSpPr>
          <p:nvPr>
            <p:custDataLst>
              <p:tags r:id="rId85"/>
            </p:custDataLst>
          </p:nvPr>
        </p:nvSpPr>
        <p:spPr bwMode="auto">
          <a:xfrm flipH="1">
            <a:off x="1905000" y="3657600"/>
            <a:ext cx="0" cy="16764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89" name="Line 48"/>
          <p:cNvSpPr>
            <a:spLocks noChangeShapeType="1"/>
          </p:cNvSpPr>
          <p:nvPr>
            <p:custDataLst>
              <p:tags r:id="rId86"/>
            </p:custDataLst>
          </p:nvPr>
        </p:nvSpPr>
        <p:spPr bwMode="auto">
          <a:xfrm flipH="1">
            <a:off x="1600200" y="3505200"/>
            <a:ext cx="2057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90" name="Line 48"/>
          <p:cNvSpPr>
            <a:spLocks noChangeShapeType="1"/>
          </p:cNvSpPr>
          <p:nvPr>
            <p:custDataLst>
              <p:tags r:id="rId87"/>
            </p:custDataLst>
          </p:nvPr>
        </p:nvSpPr>
        <p:spPr bwMode="auto">
          <a:xfrm flipH="1">
            <a:off x="1752600" y="3581400"/>
            <a:ext cx="4114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91" name="Line 48"/>
          <p:cNvSpPr>
            <a:spLocks noChangeShapeType="1"/>
          </p:cNvSpPr>
          <p:nvPr>
            <p:custDataLst>
              <p:tags r:id="rId88"/>
            </p:custDataLst>
          </p:nvPr>
        </p:nvSpPr>
        <p:spPr bwMode="auto">
          <a:xfrm flipH="1">
            <a:off x="1905000" y="3657600"/>
            <a:ext cx="61722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92" name="Line 21"/>
          <p:cNvSpPr>
            <a:spLocks noChangeShapeType="1"/>
          </p:cNvSpPr>
          <p:nvPr>
            <p:custDataLst>
              <p:tags r:id="rId89"/>
            </p:custDataLst>
          </p:nvPr>
        </p:nvSpPr>
        <p:spPr bwMode="auto">
          <a:xfrm>
            <a:off x="4648200" y="1905000"/>
            <a:ext cx="0" cy="20574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96" name="Line 21"/>
          <p:cNvSpPr>
            <a:spLocks noChangeShapeType="1"/>
          </p:cNvSpPr>
          <p:nvPr>
            <p:custDataLst>
              <p:tags r:id="rId90"/>
            </p:custDataLst>
          </p:nvPr>
        </p:nvSpPr>
        <p:spPr bwMode="auto">
          <a:xfrm>
            <a:off x="6858000" y="1905000"/>
            <a:ext cx="0" cy="19812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97" name="Line 21"/>
          <p:cNvSpPr>
            <a:spLocks noChangeShapeType="1"/>
          </p:cNvSpPr>
          <p:nvPr>
            <p:custDataLst>
              <p:tags r:id="rId91"/>
            </p:custDataLst>
          </p:nvPr>
        </p:nvSpPr>
        <p:spPr bwMode="auto">
          <a:xfrm>
            <a:off x="8991600" y="1905000"/>
            <a:ext cx="0" cy="20574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oval" w="lg" len="lg"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98" name="Line 48"/>
          <p:cNvSpPr>
            <a:spLocks noChangeShapeType="1"/>
          </p:cNvSpPr>
          <p:nvPr>
            <p:custDataLst>
              <p:tags r:id="rId92"/>
            </p:custDataLst>
          </p:nvPr>
        </p:nvSpPr>
        <p:spPr bwMode="auto">
          <a:xfrm flipH="1">
            <a:off x="2590800" y="3962400"/>
            <a:ext cx="16002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99" name="Line 48"/>
          <p:cNvSpPr>
            <a:spLocks noChangeShapeType="1"/>
          </p:cNvSpPr>
          <p:nvPr>
            <p:custDataLst>
              <p:tags r:id="rId93"/>
            </p:custDataLst>
          </p:nvPr>
        </p:nvSpPr>
        <p:spPr bwMode="auto">
          <a:xfrm flipH="1">
            <a:off x="6781800" y="3962400"/>
            <a:ext cx="22098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00" name="Line 48"/>
          <p:cNvSpPr>
            <a:spLocks noChangeShapeType="1"/>
          </p:cNvSpPr>
          <p:nvPr>
            <p:custDataLst>
              <p:tags r:id="rId94"/>
            </p:custDataLst>
          </p:nvPr>
        </p:nvSpPr>
        <p:spPr bwMode="auto">
          <a:xfrm flipH="1">
            <a:off x="6019800" y="3886200"/>
            <a:ext cx="8382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01" name="Line 48"/>
          <p:cNvSpPr>
            <a:spLocks noChangeShapeType="1"/>
          </p:cNvSpPr>
          <p:nvPr>
            <p:custDataLst>
              <p:tags r:id="rId95"/>
            </p:custDataLst>
          </p:nvPr>
        </p:nvSpPr>
        <p:spPr bwMode="auto">
          <a:xfrm flipH="1" flipV="1">
            <a:off x="4191000" y="3962400"/>
            <a:ext cx="0" cy="2286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02" name="Line 48"/>
          <p:cNvSpPr>
            <a:spLocks noChangeShapeType="1"/>
          </p:cNvSpPr>
          <p:nvPr>
            <p:custDataLst>
              <p:tags r:id="rId96"/>
            </p:custDataLst>
          </p:nvPr>
        </p:nvSpPr>
        <p:spPr bwMode="auto">
          <a:xfrm flipH="1" flipV="1">
            <a:off x="6019800" y="3886200"/>
            <a:ext cx="0" cy="3048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03" name="Line 48"/>
          <p:cNvSpPr>
            <a:spLocks noChangeShapeType="1"/>
          </p:cNvSpPr>
          <p:nvPr>
            <p:custDataLst>
              <p:tags r:id="rId97"/>
            </p:custDataLst>
          </p:nvPr>
        </p:nvSpPr>
        <p:spPr bwMode="auto">
          <a:xfrm flipH="1" flipV="1">
            <a:off x="6781800" y="3962400"/>
            <a:ext cx="0" cy="2286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04" name="Line 48"/>
          <p:cNvSpPr>
            <a:spLocks noChangeShapeType="1"/>
          </p:cNvSpPr>
          <p:nvPr>
            <p:custDataLst>
              <p:tags r:id="rId98"/>
            </p:custDataLst>
          </p:nvPr>
        </p:nvSpPr>
        <p:spPr bwMode="auto">
          <a:xfrm flipH="1" flipV="1">
            <a:off x="5257800" y="3962400"/>
            <a:ext cx="0" cy="2286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05" name="Line 48"/>
          <p:cNvSpPr>
            <a:spLocks noChangeShapeType="1"/>
          </p:cNvSpPr>
          <p:nvPr>
            <p:custDataLst>
              <p:tags r:id="rId99"/>
            </p:custDataLst>
          </p:nvPr>
        </p:nvSpPr>
        <p:spPr bwMode="auto">
          <a:xfrm flipH="1" flipV="1">
            <a:off x="4648200" y="3962400"/>
            <a:ext cx="6096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06" name="Line 48"/>
          <p:cNvSpPr>
            <a:spLocks noChangeShapeType="1"/>
          </p:cNvSpPr>
          <p:nvPr>
            <p:custDataLst>
              <p:tags r:id="rId100"/>
            </p:custDataLst>
          </p:nvPr>
        </p:nvSpPr>
        <p:spPr bwMode="auto">
          <a:xfrm flipV="1">
            <a:off x="5376644" y="4800600"/>
            <a:ext cx="228600" cy="7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07" name="Line 48"/>
          <p:cNvSpPr>
            <a:spLocks noChangeShapeType="1"/>
          </p:cNvSpPr>
          <p:nvPr>
            <p:custDataLst>
              <p:tags r:id="rId101"/>
            </p:custDataLst>
          </p:nvPr>
        </p:nvSpPr>
        <p:spPr bwMode="auto">
          <a:xfrm flipV="1">
            <a:off x="5376644" y="5715000"/>
            <a:ext cx="228600" cy="76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08" name="TextBox 207"/>
          <p:cNvSpPr txBox="1"/>
          <p:nvPr>
            <p:custDataLst>
              <p:tags r:id="rId102"/>
            </p:custDataLst>
          </p:nvPr>
        </p:nvSpPr>
        <p:spPr>
          <a:xfrm>
            <a:off x="5562600" y="5562600"/>
            <a:ext cx="13716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32bits</a:t>
            </a:r>
          </a:p>
        </p:txBody>
      </p:sp>
      <p:sp>
        <p:nvSpPr>
          <p:cNvPr id="209" name="TextBox 208"/>
          <p:cNvSpPr txBox="1"/>
          <p:nvPr>
            <p:custDataLst>
              <p:tags r:id="rId103"/>
            </p:custDataLst>
          </p:nvPr>
        </p:nvSpPr>
        <p:spPr>
          <a:xfrm>
            <a:off x="5638800" y="4629090"/>
            <a:ext cx="13716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64bytes</a:t>
            </a:r>
          </a:p>
        </p:txBody>
      </p:sp>
      <p:sp>
        <p:nvSpPr>
          <p:cNvPr id="210" name="Rectangle 209"/>
          <p:cNvSpPr/>
          <p:nvPr>
            <p:custDataLst>
              <p:tags r:id="rId104"/>
            </p:custDataLst>
          </p:nvPr>
        </p:nvSpPr>
        <p:spPr>
          <a:xfrm>
            <a:off x="304800" y="533400"/>
            <a:ext cx="49530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1423988" algn="l"/>
                <a:tab pos="2519363" algn="l"/>
                <a:tab pos="3709988" algn="l"/>
              </a:tabLst>
            </a:pPr>
            <a:r>
              <a:rPr lang="en-US" sz="2800" dirty="0" smtClean="0"/>
              <a:t>	Tag	 	Offset</a:t>
            </a:r>
            <a:endParaRPr lang="en-US" sz="2800" dirty="0"/>
          </a:p>
        </p:txBody>
      </p:sp>
      <p:grpSp>
        <p:nvGrpSpPr>
          <p:cNvPr id="2" name="Group 31"/>
          <p:cNvGrpSpPr>
            <a:grpSpLocks/>
          </p:cNvGrpSpPr>
          <p:nvPr>
            <p:custDataLst>
              <p:tags r:id="rId105"/>
            </p:custDataLst>
          </p:nvPr>
        </p:nvGrpSpPr>
        <p:grpSpPr bwMode="auto">
          <a:xfrm rot="5400000">
            <a:off x="5334000" y="3515379"/>
            <a:ext cx="381000" cy="3581400"/>
            <a:chOff x="4848" y="2112"/>
            <a:chExt cx="240" cy="1056"/>
          </a:xfrm>
        </p:grpSpPr>
        <p:sp>
          <p:nvSpPr>
            <p:cNvPr id="120" name="Line 32"/>
            <p:cNvSpPr>
              <a:spLocks noChangeShapeType="1"/>
            </p:cNvSpPr>
            <p:nvPr>
              <p:custDataLst>
                <p:tags r:id="rId112"/>
              </p:custDataLst>
            </p:nvPr>
          </p:nvSpPr>
          <p:spPr bwMode="auto">
            <a:xfrm>
              <a:off x="4848" y="2112"/>
              <a:ext cx="0" cy="1056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21" name="Line 33"/>
            <p:cNvSpPr>
              <a:spLocks noChangeShapeType="1"/>
            </p:cNvSpPr>
            <p:nvPr>
              <p:custDataLst>
                <p:tags r:id="rId113"/>
              </p:custDataLst>
            </p:nvPr>
          </p:nvSpPr>
          <p:spPr bwMode="auto">
            <a:xfrm>
              <a:off x="5088" y="2202"/>
              <a:ext cx="0" cy="876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32" name="Line 34"/>
            <p:cNvSpPr>
              <a:spLocks noChangeShapeType="1"/>
            </p:cNvSpPr>
            <p:nvPr>
              <p:custDataLst>
                <p:tags r:id="rId114"/>
              </p:custDataLst>
            </p:nvPr>
          </p:nvSpPr>
          <p:spPr bwMode="auto">
            <a:xfrm>
              <a:off x="4848" y="2112"/>
              <a:ext cx="240" cy="9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93" name="Line 35"/>
            <p:cNvSpPr>
              <a:spLocks noChangeShapeType="1"/>
            </p:cNvSpPr>
            <p:nvPr>
              <p:custDataLst>
                <p:tags r:id="rId115"/>
              </p:custDataLst>
            </p:nvPr>
          </p:nvSpPr>
          <p:spPr bwMode="auto">
            <a:xfrm flipV="1">
              <a:off x="4848" y="3078"/>
              <a:ext cx="240" cy="9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3" name="Group 31"/>
          <p:cNvGrpSpPr>
            <a:grpSpLocks/>
          </p:cNvGrpSpPr>
          <p:nvPr>
            <p:custDataLst>
              <p:tags r:id="rId106"/>
            </p:custDataLst>
          </p:nvPr>
        </p:nvGrpSpPr>
        <p:grpSpPr bwMode="auto">
          <a:xfrm rot="5400000">
            <a:off x="5257800" y="2580622"/>
            <a:ext cx="381000" cy="3581400"/>
            <a:chOff x="4848" y="2112"/>
            <a:chExt cx="240" cy="1056"/>
          </a:xfrm>
        </p:grpSpPr>
        <p:sp>
          <p:nvSpPr>
            <p:cNvPr id="195" name="Line 32"/>
            <p:cNvSpPr>
              <a:spLocks noChangeShapeType="1"/>
            </p:cNvSpPr>
            <p:nvPr>
              <p:custDataLst>
                <p:tags r:id="rId108"/>
              </p:custDataLst>
            </p:nvPr>
          </p:nvSpPr>
          <p:spPr bwMode="auto">
            <a:xfrm>
              <a:off x="4848" y="2112"/>
              <a:ext cx="0" cy="1056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12" name="Line 33"/>
            <p:cNvSpPr>
              <a:spLocks noChangeShapeType="1"/>
            </p:cNvSpPr>
            <p:nvPr>
              <p:custDataLst>
                <p:tags r:id="rId109"/>
              </p:custDataLst>
            </p:nvPr>
          </p:nvSpPr>
          <p:spPr bwMode="auto">
            <a:xfrm>
              <a:off x="5088" y="2202"/>
              <a:ext cx="0" cy="876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13" name="Line 34"/>
            <p:cNvSpPr>
              <a:spLocks noChangeShapeType="1"/>
            </p:cNvSpPr>
            <p:nvPr>
              <p:custDataLst>
                <p:tags r:id="rId110"/>
              </p:custDataLst>
            </p:nvPr>
          </p:nvSpPr>
          <p:spPr bwMode="auto">
            <a:xfrm>
              <a:off x="4848" y="2112"/>
              <a:ext cx="240" cy="9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14" name="Line 35"/>
            <p:cNvSpPr>
              <a:spLocks noChangeShapeType="1"/>
            </p:cNvSpPr>
            <p:nvPr>
              <p:custDataLst>
                <p:tags r:id="rId111"/>
              </p:custDataLst>
            </p:nvPr>
          </p:nvSpPr>
          <p:spPr bwMode="auto">
            <a:xfrm flipV="1">
              <a:off x="4848" y="3078"/>
              <a:ext cx="240" cy="9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sp>
        <p:nvSpPr>
          <p:cNvPr id="118" name="TextBox 117" hidden="1"/>
          <p:cNvSpPr txBox="1"/>
          <p:nvPr>
            <p:custDataLst>
              <p:tags r:id="rId107"/>
            </p:custDataLst>
          </p:nvPr>
        </p:nvSpPr>
        <p:spPr>
          <a:xfrm>
            <a:off x="2057400" y="4419600"/>
            <a:ext cx="1905000" cy="1981200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none" lIns="0" tIns="0" rIns="0" bIns="0" rtlCol="0">
            <a:noAutofit/>
          </a:bodyPr>
          <a:lstStyle/>
          <a:p>
            <a:endParaRPr lang="en-US" sz="2800" dirty="0" smtClean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876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1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3311627" grpId="0" animBg="1"/>
      <p:bldP spid="3311658" grpId="0" animBg="1"/>
      <p:bldP spid="3311659" grpId="0" animBg="1"/>
      <p:bldP spid="3311660" grpId="0" animBg="1"/>
      <p:bldP spid="3311664" grpId="0" animBg="1"/>
      <p:bldP spid="3311665" grpId="0" animBg="1"/>
      <p:bldP spid="3311667" grpId="0" animBg="1"/>
      <p:bldP spid="3311669" grpId="0" animBg="1"/>
      <p:bldP spid="61" grpId="0" animBg="1"/>
      <p:bldP spid="48" grpId="0" animBg="1"/>
      <p:bldP spid="107" grpId="0" animBg="1"/>
      <p:bldP spid="109" grpId="0" animBg="1"/>
      <p:bldP spid="112" grpId="0" animBg="1"/>
      <p:bldP spid="129" grpId="0" animBg="1"/>
      <p:bldP spid="130" grpId="0" animBg="1"/>
      <p:bldP spid="131" grpId="0" animBg="1"/>
      <p:bldP spid="134" grpId="0" animBg="1"/>
      <p:bldP spid="135" grpId="0" animBg="1"/>
      <p:bldP spid="136" grpId="0" animBg="1"/>
      <p:bldP spid="143" grpId="0" animBg="1"/>
      <p:bldP spid="144" grpId="0" animBg="1"/>
      <p:bldP spid="145" grpId="0" animBg="1"/>
      <p:bldP spid="146" grpId="0" animBg="1"/>
      <p:bldP spid="156" grpId="0"/>
      <p:bldP spid="157" grpId="0"/>
      <p:bldP spid="158" grpId="0"/>
      <p:bldP spid="159" grpId="0"/>
      <p:bldP spid="114" grpId="0"/>
      <p:bldP spid="116" grpId="0" animBg="1"/>
      <p:bldP spid="117" grpId="0" animBg="1"/>
      <p:bldP spid="122" grpId="0" animBg="1"/>
      <p:bldP spid="126" grpId="0" animBg="1"/>
      <p:bldP spid="127" grpId="0" animBg="1"/>
      <p:bldP spid="128" grpId="0" animBg="1"/>
      <p:bldP spid="133" grpId="0" animBg="1"/>
      <p:bldP spid="137" grpId="0" animBg="1"/>
      <p:bldP spid="138" grpId="0" animBg="1"/>
      <p:bldP spid="139" grpId="0" animBg="1"/>
      <p:bldP spid="140" grpId="0" animBg="1"/>
      <p:bldP spid="141" grpId="0"/>
      <p:bldP spid="142" grpId="0" animBg="1"/>
      <p:bldP spid="147" grpId="0" animBg="1"/>
      <p:bldP spid="149" grpId="0" animBg="1"/>
      <p:bldP spid="153" grpId="0" animBg="1"/>
      <p:bldP spid="154" grpId="0" animBg="1"/>
      <p:bldP spid="155" grpId="0" animBg="1"/>
      <p:bldP spid="165" grpId="0" animBg="1"/>
      <p:bldP spid="166" grpId="0" animBg="1"/>
      <p:bldP spid="167" grpId="0" animBg="1"/>
      <p:bldP spid="168" grpId="0" animBg="1"/>
      <p:bldP spid="169" grpId="0" animBg="1"/>
      <p:bldP spid="170" grpId="0"/>
      <p:bldP spid="171" grpId="0" animBg="1"/>
      <p:bldP spid="172" grpId="0" animBg="1"/>
      <p:bldP spid="177" grpId="0" animBg="1"/>
      <p:bldP spid="178" grpId="0" animBg="1"/>
      <p:bldP spid="179" grpId="0" animBg="1"/>
      <p:bldP spid="180" grpId="0" animBg="1"/>
      <p:bldP spid="181" grpId="0" animBg="1"/>
      <p:bldP spid="182" grpId="0" animBg="1"/>
      <p:bldP spid="183" grpId="0" animBg="1"/>
      <p:bldP spid="184" grpId="0" animBg="1"/>
      <p:bldP spid="185" grpId="0"/>
      <p:bldP spid="186" grpId="0" animBg="1"/>
      <p:bldP spid="187" grpId="0" animBg="1"/>
      <p:bldP spid="188" grpId="0" animBg="1"/>
      <p:bldP spid="189" grpId="0" animBg="1"/>
      <p:bldP spid="190" grpId="0" animBg="1"/>
      <p:bldP spid="191" grpId="0" animBg="1"/>
      <p:bldP spid="192" grpId="0" animBg="1"/>
      <p:bldP spid="196" grpId="0" animBg="1"/>
      <p:bldP spid="197" grpId="0" animBg="1"/>
      <p:bldP spid="198" grpId="0" animBg="1"/>
      <p:bldP spid="199" grpId="0" animBg="1"/>
      <p:bldP spid="200" grpId="0" animBg="1"/>
      <p:bldP spid="201" grpId="0" animBg="1"/>
      <p:bldP spid="202" grpId="0" animBg="1"/>
      <p:bldP spid="203" grpId="0" animBg="1"/>
      <p:bldP spid="204" grpId="0" animBg="1"/>
      <p:bldP spid="205" grpId="0" animBg="1"/>
      <p:bldP spid="206" grpId="0" animBg="1"/>
      <p:bldP spid="207" grpId="0" animBg="1"/>
      <p:bldP spid="208" grpId="0"/>
      <p:bldP spid="20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8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Fully Associative Cache Size</a:t>
            </a:r>
            <a:endParaRPr lang="en-US" dirty="0"/>
          </a:p>
        </p:txBody>
      </p:sp>
      <p:sp>
        <p:nvSpPr>
          <p:cNvPr id="347853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524000"/>
            <a:ext cx="8458200" cy="5257800"/>
          </a:xfrm>
        </p:spPr>
        <p:txBody>
          <a:bodyPr/>
          <a:lstStyle/>
          <a:p>
            <a:r>
              <a:rPr lang="en-US" i="1" dirty="0" smtClean="0"/>
              <a:t>m</a:t>
            </a:r>
            <a:r>
              <a:rPr lang="en-US" dirty="0" smtClean="0"/>
              <a:t> bit offset</a:t>
            </a:r>
            <a:endParaRPr lang="en-US" dirty="0"/>
          </a:p>
          <a:p>
            <a:r>
              <a:rPr lang="en-US" dirty="0" smtClean="0"/>
              <a:t>Q: How big is cache (data only)?</a:t>
            </a:r>
          </a:p>
          <a:p>
            <a:r>
              <a:rPr lang="en-US" dirty="0" smtClean="0"/>
              <a:t>Q: How much SRAM needed (data + overhead)?</a:t>
            </a:r>
          </a:p>
        </p:txBody>
      </p:sp>
      <p:sp>
        <p:nvSpPr>
          <p:cNvPr id="6" name="Rectangle 5"/>
          <p:cNvSpPr/>
          <p:nvPr>
            <p:custDataLst>
              <p:tags r:id="rId3"/>
            </p:custDataLst>
          </p:nvPr>
        </p:nvSpPr>
        <p:spPr>
          <a:xfrm>
            <a:off x="304800" y="533400"/>
            <a:ext cx="49530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1423988" algn="l"/>
                <a:tab pos="2519363" algn="l"/>
                <a:tab pos="3709988" algn="l"/>
              </a:tabLst>
            </a:pPr>
            <a:r>
              <a:rPr lang="en-US" sz="2800" dirty="0" smtClean="0"/>
              <a:t>	Tag	 	Offset</a:t>
            </a:r>
            <a:endParaRPr lang="en-US" sz="2800" dirty="0"/>
          </a:p>
        </p:txBody>
      </p:sp>
      <p:cxnSp>
        <p:nvCxnSpPr>
          <p:cNvPr id="7" name="Straight Connector 6"/>
          <p:cNvCxnSpPr/>
          <p:nvPr>
            <p:custDataLst>
              <p:tags r:id="rId4"/>
            </p:custDataLst>
          </p:nvPr>
        </p:nvCxnSpPr>
        <p:spPr>
          <a:xfrm rot="5400000">
            <a:off x="3848099" y="800100"/>
            <a:ext cx="533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>
            <p:custDataLst>
              <p:tags r:id="rId5"/>
            </p:custDataLst>
          </p:nvPr>
        </p:nvSpPr>
        <p:spPr>
          <a:xfrm>
            <a:off x="2460317" y="1524000"/>
            <a:ext cx="26450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, 2</a:t>
            </a:r>
            <a:r>
              <a:rPr lang="en-US" sz="3200" i="1" baseline="30000" dirty="0" smtClean="0">
                <a:solidFill>
                  <a:schemeClr val="bg1"/>
                </a:solidFill>
              </a:rPr>
              <a:t>n</a:t>
            </a:r>
            <a:r>
              <a:rPr lang="en-US" sz="3200" dirty="0" smtClean="0">
                <a:solidFill>
                  <a:schemeClr val="bg1"/>
                </a:solidFill>
              </a:rPr>
              <a:t> cache lines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972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8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Fully Associative Cache Size</a:t>
            </a:r>
            <a:endParaRPr lang="en-US" dirty="0"/>
          </a:p>
        </p:txBody>
      </p:sp>
      <p:sp>
        <p:nvSpPr>
          <p:cNvPr id="347853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524000"/>
            <a:ext cx="84582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i="1" dirty="0" smtClean="0"/>
              <a:t>m</a:t>
            </a:r>
            <a:r>
              <a:rPr lang="en-US" dirty="0" smtClean="0"/>
              <a:t> bit offset</a:t>
            </a:r>
            <a:endParaRPr lang="en-US" dirty="0"/>
          </a:p>
          <a:p>
            <a:r>
              <a:rPr lang="en-US" dirty="0" smtClean="0"/>
              <a:t>Q: How big is cache (data only)?</a:t>
            </a:r>
          </a:p>
          <a:p>
            <a:r>
              <a:rPr lang="en-US" dirty="0" smtClean="0"/>
              <a:t>Q: How much SRAM needed (data + overhead</a:t>
            </a:r>
            <a:r>
              <a:rPr lang="en-US" dirty="0" smtClean="0"/>
              <a:t>)?</a:t>
            </a:r>
          </a:p>
          <a:p>
            <a:r>
              <a:rPr lang="en-US" dirty="0"/>
              <a:t>Cache of size 2</a:t>
            </a:r>
            <a:r>
              <a:rPr lang="en-US" baseline="30000" dirty="0"/>
              <a:t>n</a:t>
            </a:r>
            <a:r>
              <a:rPr lang="en-US" dirty="0"/>
              <a:t> blocks</a:t>
            </a:r>
          </a:p>
          <a:p>
            <a:r>
              <a:rPr lang="en-US" dirty="0"/>
              <a:t>Block size of 2</a:t>
            </a:r>
            <a:r>
              <a:rPr lang="en-US" baseline="30000" dirty="0"/>
              <a:t>m</a:t>
            </a:r>
            <a:r>
              <a:rPr lang="en-US" dirty="0"/>
              <a:t> </a:t>
            </a:r>
            <a:r>
              <a:rPr lang="en-US" dirty="0" smtClean="0"/>
              <a:t>bytes</a:t>
            </a:r>
            <a:endParaRPr lang="en-US" dirty="0"/>
          </a:p>
          <a:p>
            <a:r>
              <a:rPr lang="en-US" dirty="0"/>
              <a:t>Tag field: 32 – </a:t>
            </a:r>
            <a:r>
              <a:rPr lang="en-US" dirty="0" smtClean="0"/>
              <a:t>m</a:t>
            </a:r>
            <a:endParaRPr lang="en-US" dirty="0"/>
          </a:p>
          <a:p>
            <a:r>
              <a:rPr lang="en-US" dirty="0"/>
              <a:t>Valid bit: 1</a:t>
            </a:r>
          </a:p>
          <a:p>
            <a:endParaRPr lang="en-US" dirty="0"/>
          </a:p>
          <a:p>
            <a:r>
              <a:rPr lang="en-US" dirty="0"/>
              <a:t>Bits in cache: 2</a:t>
            </a:r>
            <a:r>
              <a:rPr lang="en-US" baseline="30000" dirty="0"/>
              <a:t>n</a:t>
            </a:r>
            <a:r>
              <a:rPr lang="en-US" dirty="0"/>
              <a:t> x (block size + tag size + valid bit size) </a:t>
            </a:r>
          </a:p>
          <a:p>
            <a:r>
              <a:rPr lang="en-US" dirty="0"/>
              <a:t>= 2</a:t>
            </a:r>
            <a:r>
              <a:rPr lang="en-US" baseline="30000" dirty="0"/>
              <a:t>n</a:t>
            </a:r>
            <a:r>
              <a:rPr lang="en-US" dirty="0"/>
              <a:t> (2</a:t>
            </a:r>
            <a:r>
              <a:rPr lang="en-US" baseline="30000" dirty="0"/>
              <a:t>m</a:t>
            </a:r>
            <a:r>
              <a:rPr lang="en-US" dirty="0"/>
              <a:t> </a:t>
            </a:r>
            <a:r>
              <a:rPr lang="en-US" dirty="0" smtClean="0"/>
              <a:t>bytes x 8 bits-per-byte </a:t>
            </a:r>
            <a:r>
              <a:rPr lang="en-US" dirty="0"/>
              <a:t>+ (</a:t>
            </a:r>
            <a:r>
              <a:rPr lang="en-US" dirty="0" smtClean="0"/>
              <a:t>32-m) </a:t>
            </a:r>
            <a:r>
              <a:rPr lang="en-US" dirty="0"/>
              <a:t>+ 1)</a:t>
            </a:r>
          </a:p>
          <a:p>
            <a:endParaRPr lang="en-US" dirty="0" smtClean="0"/>
          </a:p>
        </p:txBody>
      </p:sp>
      <p:sp>
        <p:nvSpPr>
          <p:cNvPr id="6" name="Rectangle 5"/>
          <p:cNvSpPr/>
          <p:nvPr>
            <p:custDataLst>
              <p:tags r:id="rId3"/>
            </p:custDataLst>
          </p:nvPr>
        </p:nvSpPr>
        <p:spPr>
          <a:xfrm>
            <a:off x="304800" y="533400"/>
            <a:ext cx="4953000" cy="533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1423988" algn="l"/>
                <a:tab pos="2519363" algn="l"/>
                <a:tab pos="3709988" algn="l"/>
              </a:tabLst>
            </a:pPr>
            <a:r>
              <a:rPr lang="en-US" sz="2800" dirty="0" smtClean="0"/>
              <a:t>	Tag	 	Offset</a:t>
            </a:r>
            <a:endParaRPr lang="en-US" sz="2800" dirty="0"/>
          </a:p>
        </p:txBody>
      </p:sp>
      <p:cxnSp>
        <p:nvCxnSpPr>
          <p:cNvPr id="7" name="Straight Connector 6"/>
          <p:cNvCxnSpPr/>
          <p:nvPr>
            <p:custDataLst>
              <p:tags r:id="rId4"/>
            </p:custDataLst>
          </p:nvPr>
        </p:nvCxnSpPr>
        <p:spPr>
          <a:xfrm rot="5400000">
            <a:off x="3848099" y="800100"/>
            <a:ext cx="533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>
            <p:custDataLst>
              <p:tags r:id="rId5"/>
            </p:custDataLst>
          </p:nvPr>
        </p:nvSpPr>
        <p:spPr>
          <a:xfrm>
            <a:off x="2460317" y="1524000"/>
            <a:ext cx="26450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, 2</a:t>
            </a:r>
            <a:r>
              <a:rPr lang="en-US" sz="3200" i="1" baseline="30000" dirty="0" smtClean="0">
                <a:solidFill>
                  <a:schemeClr val="bg1"/>
                </a:solidFill>
              </a:rPr>
              <a:t>n</a:t>
            </a:r>
            <a:r>
              <a:rPr lang="en-US" sz="3200" dirty="0" smtClean="0">
                <a:solidFill>
                  <a:schemeClr val="bg1"/>
                </a:solidFill>
              </a:rPr>
              <a:t> cache lines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984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57200" y="457200"/>
            <a:ext cx="8458200" cy="6019800"/>
          </a:xfrm>
        </p:spPr>
        <p:txBody>
          <a:bodyPr/>
          <a:lstStyle/>
          <a:p>
            <a:r>
              <a:rPr lang="en-US" dirty="0" smtClean="0"/>
              <a:t>Fully-associative reduces conflict misses...</a:t>
            </a:r>
          </a:p>
          <a:p>
            <a:r>
              <a:rPr lang="en-US" dirty="0" smtClean="0"/>
              <a:t>	… assuming good eviction strategy</a:t>
            </a:r>
          </a:p>
          <a:p>
            <a:r>
              <a:rPr lang="en-US" sz="2800" dirty="0" err="1" smtClean="0"/>
              <a:t>Mem</a:t>
            </a:r>
            <a:r>
              <a:rPr lang="en-US" sz="2800" dirty="0" smtClean="0"/>
              <a:t> access trace: 0, 16, 1, 17, 2, 18, 3, 19, 4, 20, …</a:t>
            </a:r>
          </a:p>
          <a:p>
            <a:r>
              <a:rPr lang="en-US" sz="2800" dirty="0" smtClean="0"/>
              <a:t>Hit rate with four fully-associative 2-byte cache lines?</a:t>
            </a:r>
          </a:p>
          <a:p>
            <a:endParaRPr lang="en-US" sz="2800" dirty="0" smtClean="0"/>
          </a:p>
          <a:p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7620000" y="152400"/>
          <a:ext cx="1371600" cy="62082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0246"/>
                <a:gridCol w="281354"/>
              </a:tblGrid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11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13</a:t>
                      </a: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14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15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3373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16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0493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17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9488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18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9488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19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9488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20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9488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21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1430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533400" y="457200"/>
            <a:ext cx="8382000" cy="6019800"/>
          </a:xfrm>
        </p:spPr>
        <p:txBody>
          <a:bodyPr/>
          <a:lstStyle/>
          <a:p>
            <a:r>
              <a:rPr lang="en-US" dirty="0" smtClean="0"/>
              <a:t>… but large block size can still reduce hit rate</a:t>
            </a:r>
          </a:p>
          <a:p>
            <a:r>
              <a:rPr lang="en-US" sz="2800" dirty="0" smtClean="0"/>
              <a:t>vector add trace: 0, 100, 200, 1, 101, 201, 2, 202, …</a:t>
            </a:r>
          </a:p>
          <a:p>
            <a:r>
              <a:rPr lang="en-US" sz="2800" dirty="0" smtClean="0"/>
              <a:t>Hit rate with four fully-associative 2-byte cache lines?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With two fully-associative 4-byte cache lines?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95958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74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/>
              <a:t>Misses</a:t>
            </a:r>
          </a:p>
        </p:txBody>
      </p:sp>
      <p:sp>
        <p:nvSpPr>
          <p:cNvPr id="35174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457200"/>
            <a:ext cx="8458200" cy="6019800"/>
          </a:xfrm>
        </p:spPr>
        <p:txBody>
          <a:bodyPr>
            <a:noAutofit/>
          </a:bodyPr>
          <a:lstStyle/>
          <a:p>
            <a:r>
              <a:rPr lang="en-US" dirty="0" smtClean="0"/>
              <a:t>Cache misses: classification</a:t>
            </a:r>
            <a:endParaRPr lang="en-US" dirty="0"/>
          </a:p>
          <a:p>
            <a:r>
              <a:rPr lang="en-US" dirty="0" smtClean="0">
                <a:solidFill>
                  <a:schemeClr val="accent1"/>
                </a:solidFill>
              </a:rPr>
              <a:t>Cold (aka Compulsory)</a:t>
            </a:r>
            <a:endParaRPr lang="en-US" dirty="0">
              <a:solidFill>
                <a:schemeClr val="accent1"/>
              </a:solidFill>
            </a:endParaRPr>
          </a:p>
          <a:p>
            <a:pPr lvl="1"/>
            <a:r>
              <a:rPr lang="en-US" dirty="0"/>
              <a:t>The line is being referenced for the first </a:t>
            </a:r>
            <a:r>
              <a:rPr lang="en-US" dirty="0" smtClean="0"/>
              <a:t>time</a:t>
            </a:r>
            <a:endParaRPr lang="en-US" dirty="0"/>
          </a:p>
          <a:p>
            <a:r>
              <a:rPr lang="en-US" dirty="0">
                <a:solidFill>
                  <a:schemeClr val="accent1"/>
                </a:solidFill>
              </a:rPr>
              <a:t>Capacity</a:t>
            </a:r>
          </a:p>
          <a:p>
            <a:pPr lvl="1"/>
            <a:r>
              <a:rPr lang="en-US" dirty="0"/>
              <a:t>The line was evicted because the cache was </a:t>
            </a:r>
            <a:r>
              <a:rPr lang="en-US" dirty="0" smtClean="0"/>
              <a:t>too small</a:t>
            </a:r>
          </a:p>
          <a:p>
            <a:pPr lvl="1"/>
            <a:r>
              <a:rPr lang="en-US" dirty="0" smtClean="0"/>
              <a:t>i.e. the </a:t>
            </a:r>
            <a:r>
              <a:rPr lang="en-US" i="1" dirty="0" smtClean="0">
                <a:solidFill>
                  <a:schemeClr val="accent1"/>
                </a:solidFill>
              </a:rPr>
              <a:t>working set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of program is larger than the cache</a:t>
            </a:r>
            <a:endParaRPr lang="en-US" dirty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1"/>
                </a:solidFill>
              </a:rPr>
              <a:t>Conflict</a:t>
            </a:r>
          </a:p>
          <a:p>
            <a:pPr lvl="1"/>
            <a:r>
              <a:rPr lang="en-US" dirty="0" smtClean="0"/>
              <a:t>The line was evicted because of another access whose index conflicted</a:t>
            </a:r>
          </a:p>
        </p:txBody>
      </p:sp>
    </p:spTree>
    <p:extLst>
      <p:ext uri="{BB962C8B-B14F-4D97-AF65-F5344CB8AC3E}">
        <p14:creationId xmlns:p14="http://schemas.microsoft.com/office/powerpoint/2010/main" val="220262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Cache Tradeoffs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228600" y="304800"/>
            <a:ext cx="3048000" cy="6172200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Direct Mapped</a:t>
            </a:r>
          </a:p>
          <a:p>
            <a:r>
              <a:rPr lang="en-US" dirty="0" smtClean="0"/>
              <a:t>+ Smaller</a:t>
            </a:r>
          </a:p>
          <a:p>
            <a:r>
              <a:rPr lang="en-US" dirty="0" smtClean="0"/>
              <a:t>+ Less</a:t>
            </a:r>
          </a:p>
          <a:p>
            <a:r>
              <a:rPr lang="en-US" dirty="0" smtClean="0"/>
              <a:t>+ Less</a:t>
            </a:r>
          </a:p>
          <a:p>
            <a:r>
              <a:rPr lang="en-US" dirty="0" smtClean="0"/>
              <a:t>+ Faster</a:t>
            </a:r>
          </a:p>
          <a:p>
            <a:r>
              <a:rPr lang="en-US" dirty="0" smtClean="0"/>
              <a:t>+ Less</a:t>
            </a:r>
          </a:p>
          <a:p>
            <a:r>
              <a:rPr lang="en-US" dirty="0" smtClean="0"/>
              <a:t>+ Very</a:t>
            </a:r>
          </a:p>
          <a:p>
            <a:r>
              <a:rPr lang="en-US" dirty="0" smtClean="0"/>
              <a:t>– Lots</a:t>
            </a:r>
          </a:p>
          <a:p>
            <a:r>
              <a:rPr lang="en-US" dirty="0" smtClean="0"/>
              <a:t>– Low</a:t>
            </a:r>
          </a:p>
          <a:p>
            <a:r>
              <a:rPr lang="en-US" dirty="0" smtClean="0"/>
              <a:t>– Common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5791200" y="304800"/>
            <a:ext cx="3124200" cy="6172200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chemeClr val="accent1"/>
                </a:solidFill>
              </a:rPr>
              <a:t>Fully Associative</a:t>
            </a:r>
          </a:p>
          <a:p>
            <a:pPr algn="r"/>
            <a:r>
              <a:rPr lang="en-US" dirty="0" smtClean="0"/>
              <a:t>Larger –</a:t>
            </a:r>
          </a:p>
          <a:p>
            <a:pPr algn="r"/>
            <a:r>
              <a:rPr lang="en-US" dirty="0" smtClean="0"/>
              <a:t>More –</a:t>
            </a:r>
          </a:p>
          <a:p>
            <a:pPr algn="r"/>
            <a:r>
              <a:rPr lang="en-US" dirty="0" smtClean="0"/>
              <a:t>More –</a:t>
            </a:r>
          </a:p>
          <a:p>
            <a:pPr algn="r"/>
            <a:r>
              <a:rPr lang="en-US" dirty="0" smtClean="0"/>
              <a:t>Slower –</a:t>
            </a:r>
          </a:p>
          <a:p>
            <a:pPr algn="r"/>
            <a:r>
              <a:rPr lang="en-US" dirty="0" smtClean="0"/>
              <a:t>More –</a:t>
            </a:r>
          </a:p>
          <a:p>
            <a:pPr algn="r"/>
            <a:r>
              <a:rPr lang="en-US" dirty="0" smtClean="0"/>
              <a:t>Not Very –</a:t>
            </a:r>
          </a:p>
          <a:p>
            <a:pPr algn="r"/>
            <a:r>
              <a:rPr lang="en-US" dirty="0" smtClean="0"/>
              <a:t>Zero +</a:t>
            </a:r>
          </a:p>
          <a:p>
            <a:pPr algn="r"/>
            <a:r>
              <a:rPr lang="en-US" dirty="0" smtClean="0"/>
              <a:t>High +</a:t>
            </a:r>
          </a:p>
          <a:p>
            <a:pPr algn="r"/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12" name="TextBox 11"/>
          <p:cNvSpPr txBox="1"/>
          <p:nvPr>
            <p:custDataLst>
              <p:tags r:id="rId4"/>
            </p:custDataLst>
          </p:nvPr>
        </p:nvSpPr>
        <p:spPr>
          <a:xfrm>
            <a:off x="2438400" y="838200"/>
            <a:ext cx="4267200" cy="57912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spcBef>
                <a:spcPts val="672"/>
              </a:spcBef>
            </a:pPr>
            <a:r>
              <a:rPr lang="en-US" sz="2800" dirty="0" smtClean="0">
                <a:solidFill>
                  <a:schemeClr val="bg1"/>
                </a:solidFill>
              </a:rPr>
              <a:t>Tag Size</a:t>
            </a:r>
          </a:p>
          <a:p>
            <a:pPr algn="ctr">
              <a:spcBef>
                <a:spcPts val="672"/>
              </a:spcBef>
            </a:pPr>
            <a:r>
              <a:rPr lang="en-US" sz="2800" dirty="0" smtClean="0">
                <a:solidFill>
                  <a:schemeClr val="bg1"/>
                </a:solidFill>
              </a:rPr>
              <a:t>SRAM Overhead</a:t>
            </a:r>
          </a:p>
          <a:p>
            <a:pPr algn="ctr">
              <a:spcBef>
                <a:spcPts val="672"/>
              </a:spcBef>
            </a:pPr>
            <a:r>
              <a:rPr lang="en-US" sz="2800" dirty="0" smtClean="0">
                <a:solidFill>
                  <a:schemeClr val="bg1"/>
                </a:solidFill>
              </a:rPr>
              <a:t>Controller Logic</a:t>
            </a:r>
          </a:p>
          <a:p>
            <a:pPr algn="ctr">
              <a:spcBef>
                <a:spcPts val="672"/>
              </a:spcBef>
            </a:pPr>
            <a:r>
              <a:rPr lang="en-US" sz="2800" dirty="0" smtClean="0">
                <a:solidFill>
                  <a:schemeClr val="bg1"/>
                </a:solidFill>
              </a:rPr>
              <a:t>Speed</a:t>
            </a:r>
          </a:p>
          <a:p>
            <a:pPr algn="ctr">
              <a:spcBef>
                <a:spcPts val="672"/>
              </a:spcBef>
            </a:pPr>
            <a:r>
              <a:rPr lang="en-US" sz="2800" dirty="0" smtClean="0">
                <a:solidFill>
                  <a:schemeClr val="bg1"/>
                </a:solidFill>
              </a:rPr>
              <a:t>Price</a:t>
            </a:r>
          </a:p>
          <a:p>
            <a:pPr algn="ctr">
              <a:spcBef>
                <a:spcPts val="672"/>
              </a:spcBef>
            </a:pPr>
            <a:r>
              <a:rPr lang="en-US" sz="2800" dirty="0" smtClean="0">
                <a:solidFill>
                  <a:schemeClr val="bg1"/>
                </a:solidFill>
              </a:rPr>
              <a:t>Scalability</a:t>
            </a:r>
          </a:p>
          <a:p>
            <a:pPr algn="ctr">
              <a:spcBef>
                <a:spcPts val="672"/>
              </a:spcBef>
            </a:pPr>
            <a:r>
              <a:rPr lang="en-US" sz="2800" dirty="0" smtClean="0">
                <a:solidFill>
                  <a:schemeClr val="bg1"/>
                </a:solidFill>
              </a:rPr>
              <a:t># of conflict misses</a:t>
            </a:r>
          </a:p>
          <a:p>
            <a:pPr algn="ctr">
              <a:spcBef>
                <a:spcPts val="672"/>
              </a:spcBef>
            </a:pPr>
            <a:r>
              <a:rPr lang="en-US" sz="2800" dirty="0" smtClean="0">
                <a:solidFill>
                  <a:schemeClr val="bg1"/>
                </a:solidFill>
              </a:rPr>
              <a:t>Hit rate</a:t>
            </a:r>
          </a:p>
          <a:p>
            <a:pPr algn="ctr">
              <a:spcBef>
                <a:spcPts val="672"/>
              </a:spcBef>
            </a:pPr>
            <a:r>
              <a:rPr lang="en-US" sz="2800" dirty="0" smtClean="0">
                <a:solidFill>
                  <a:schemeClr val="bg1"/>
                </a:solidFill>
              </a:rPr>
              <a:t>Pathological Cases?</a:t>
            </a:r>
          </a:p>
          <a:p>
            <a:pPr algn="ctr">
              <a:spcBef>
                <a:spcPts val="672"/>
              </a:spcBef>
            </a:pPr>
            <a:endParaRPr lang="en-US" sz="28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457200"/>
            <a:ext cx="8534400" cy="6019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Caching assumptions</a:t>
            </a:r>
          </a:p>
          <a:p>
            <a:pPr lvl="1"/>
            <a:r>
              <a:rPr lang="en-US" dirty="0" smtClean="0"/>
              <a:t>small working set: 90/10 rule</a:t>
            </a:r>
          </a:p>
          <a:p>
            <a:pPr lvl="1"/>
            <a:r>
              <a:rPr lang="en-US" dirty="0" smtClean="0"/>
              <a:t>can predict future: spatial &amp; temporal locality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Benefits</a:t>
            </a:r>
          </a:p>
          <a:p>
            <a:pPr lvl="1"/>
            <a:r>
              <a:rPr lang="en-US" dirty="0" smtClean="0"/>
              <a:t>big &amp; fast memory built from (big &amp; slow) + (small &amp; fast)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Tradeoffs: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associativity, line size, hit cost, miss penalty, hit rate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Fully Associative  higher hit cost, higher hit rate</a:t>
            </a:r>
          </a:p>
          <a:p>
            <a:pPr lvl="1"/>
            <a:r>
              <a:rPr lang="en-US" dirty="0" smtClean="0"/>
              <a:t>Larger block size </a:t>
            </a:r>
            <a:r>
              <a:rPr lang="en-US" dirty="0" smtClean="0">
                <a:sym typeface="Wingdings" pitchFamily="2" charset="2"/>
              </a:rPr>
              <a:t> lower hit cost, higher miss penalty</a:t>
            </a:r>
          </a:p>
          <a:p>
            <a:endParaRPr lang="en-US" dirty="0" smtClean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Next up: other designs; writing to </a:t>
            </a:r>
            <a:r>
              <a:rPr lang="en-US" dirty="0" smtClean="0">
                <a:sym typeface="Wingdings" pitchFamily="2" charset="2"/>
              </a:rPr>
              <a:t>caches</a:t>
            </a:r>
            <a:endParaRPr lang="en-US" dirty="0" smtClean="0">
              <a:sym typeface="Wingdings" pitchFamily="2" charset="2"/>
            </a:endParaRPr>
          </a:p>
        </p:txBody>
      </p:sp>
      <p:pic>
        <p:nvPicPr>
          <p:cNvPr id="12290" name="CP3 Ink 5b73f79e-63eb-4b4f-ac36-804d6c388608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2990" y="1521900"/>
            <a:ext cx="101700" cy="118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3052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533400"/>
            <a:ext cx="9067800" cy="6324600"/>
          </a:xfrm>
        </p:spPr>
        <p:txBody>
          <a:bodyPr>
            <a:normAutofit/>
          </a:bodyPr>
          <a:lstStyle/>
          <a:p>
            <a:r>
              <a:rPr lang="en-US" dirty="0" smtClean="0"/>
              <a:t>Prelim2 </a:t>
            </a:r>
            <a:r>
              <a:rPr lang="en-US" b="1" i="1" dirty="0" smtClean="0">
                <a:solidFill>
                  <a:schemeClr val="accent1"/>
                </a:solidFill>
              </a:rPr>
              <a:t>today</a:t>
            </a:r>
            <a:r>
              <a:rPr lang="en-US" dirty="0" smtClean="0">
                <a:solidFill>
                  <a:schemeClr val="accent1"/>
                </a:solidFill>
              </a:rPr>
              <a:t>, </a:t>
            </a:r>
            <a:r>
              <a:rPr lang="en-US" dirty="0">
                <a:solidFill>
                  <a:schemeClr val="accent1"/>
                </a:solidFill>
              </a:rPr>
              <a:t>T</a:t>
            </a:r>
            <a:r>
              <a:rPr lang="en-US" dirty="0" smtClean="0">
                <a:solidFill>
                  <a:schemeClr val="accent1"/>
                </a:solidFill>
              </a:rPr>
              <a:t>hursday</a:t>
            </a:r>
            <a:r>
              <a:rPr lang="en-US" dirty="0">
                <a:solidFill>
                  <a:schemeClr val="accent1"/>
                </a:solidFill>
              </a:rPr>
              <a:t>, March 29</a:t>
            </a:r>
            <a:r>
              <a:rPr lang="en-US" baseline="30000" dirty="0">
                <a:solidFill>
                  <a:schemeClr val="accent1"/>
                </a:solidFill>
              </a:rPr>
              <a:t>th</a:t>
            </a:r>
            <a:r>
              <a:rPr lang="en-US" dirty="0">
                <a:solidFill>
                  <a:schemeClr val="accent1"/>
                </a:solidFill>
              </a:rPr>
              <a:t> at 7:30pm </a:t>
            </a:r>
            <a:endParaRPr lang="en-US" dirty="0" smtClean="0">
              <a:solidFill>
                <a:schemeClr val="accent1"/>
              </a:solidFill>
            </a:endParaRPr>
          </a:p>
          <a:p>
            <a:pPr lvl="1"/>
            <a:r>
              <a:rPr lang="en-US" dirty="0" smtClean="0"/>
              <a:t>Location is Phillips 101 and prelim2 starts at 7:30pm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/>
              <a:t>Project2 due </a:t>
            </a:r>
            <a:r>
              <a:rPr lang="en-US" dirty="0">
                <a:solidFill>
                  <a:schemeClr val="accent1"/>
                </a:solidFill>
              </a:rPr>
              <a:t>next</a:t>
            </a:r>
            <a:r>
              <a:rPr lang="en-US" dirty="0"/>
              <a:t> Monday, April 2</a:t>
            </a:r>
            <a:r>
              <a:rPr lang="en-US" baseline="30000" dirty="0"/>
              <a:t>nd</a:t>
            </a:r>
            <a:endParaRPr lang="en-US" dirty="0"/>
          </a:p>
          <a:p>
            <a:endParaRPr lang="en-US" dirty="0" smtClean="0"/>
          </a:p>
          <a:p>
            <a:pPr marL="173038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3290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Today: caches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Examples </a:t>
            </a:r>
            <a:r>
              <a:rPr lang="en-US" dirty="0" smtClean="0"/>
              <a:t>of caches:</a:t>
            </a:r>
          </a:p>
          <a:p>
            <a:pPr lvl="1"/>
            <a:r>
              <a:rPr lang="en-US" dirty="0" smtClean="0"/>
              <a:t>Direct Mapped</a:t>
            </a:r>
            <a:endParaRPr lang="en-US" dirty="0" smtClean="0"/>
          </a:p>
          <a:p>
            <a:pPr lvl="1"/>
            <a:r>
              <a:rPr lang="en-US" dirty="0" smtClean="0"/>
              <a:t>Fully Associative</a:t>
            </a:r>
          </a:p>
          <a:p>
            <a:pPr lvl="1"/>
            <a:r>
              <a:rPr lang="en-US" dirty="0" smtClean="0"/>
              <a:t>N-way set associative</a:t>
            </a:r>
            <a:endParaRPr lang="en-US" dirty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Performance and comparison</a:t>
            </a:r>
          </a:p>
          <a:p>
            <a:pPr lvl="1"/>
            <a:r>
              <a:rPr lang="en-US" dirty="0" smtClean="0"/>
              <a:t>Hit ratio (</a:t>
            </a:r>
            <a:r>
              <a:rPr lang="en-US" dirty="0" err="1" smtClean="0"/>
              <a:t>conversly</a:t>
            </a:r>
            <a:r>
              <a:rPr lang="en-US" dirty="0" smtClean="0"/>
              <a:t>, miss ratio)</a:t>
            </a:r>
            <a:endParaRPr lang="en-US" dirty="0"/>
          </a:p>
          <a:p>
            <a:pPr lvl="1"/>
            <a:r>
              <a:rPr lang="en-US" dirty="0" smtClean="0">
                <a:sym typeface="Wingdings" pitchFamily="2" charset="2"/>
              </a:rPr>
              <a:t>Average memory access time (AMAT)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Cache size</a:t>
            </a:r>
          </a:p>
          <a:p>
            <a:endParaRPr lang="en-US" dirty="0">
              <a:sym typeface="Wingdings" pitchFamily="2" charset="2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34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Cache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533400"/>
            <a:ext cx="8382000" cy="59436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Average Memory Access Time (AMAT)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Cache </a:t>
            </a:r>
            <a:r>
              <a:rPr lang="en-US" sz="2800" dirty="0" smtClean="0"/>
              <a:t>Performance (very simplified):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  </a:t>
            </a:r>
            <a:r>
              <a:rPr lang="en-US" sz="2400" dirty="0" smtClean="0">
                <a:solidFill>
                  <a:schemeClr val="accent1"/>
                </a:solidFill>
              </a:rPr>
              <a:t>L1 (SRAM)</a:t>
            </a:r>
            <a:r>
              <a:rPr lang="en-US" sz="2400" dirty="0" smtClean="0"/>
              <a:t>: 512 x 64 byte cache lines, direct mapped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	Data cost: 3 cycle per word access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	Lookup cost: 2 cycle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  </a:t>
            </a:r>
            <a:r>
              <a:rPr lang="en-US" sz="2400" dirty="0" err="1" smtClean="0">
                <a:solidFill>
                  <a:schemeClr val="accent1"/>
                </a:solidFill>
              </a:rPr>
              <a:t>Mem</a:t>
            </a:r>
            <a:r>
              <a:rPr lang="en-US" sz="2400" dirty="0" smtClean="0">
                <a:solidFill>
                  <a:schemeClr val="accent1"/>
                </a:solidFill>
              </a:rPr>
              <a:t> (DRAM)</a:t>
            </a:r>
            <a:r>
              <a:rPr lang="en-US" sz="2400" dirty="0" smtClean="0"/>
              <a:t>: 4GB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	Data cost: 50 cycle per word, plus 3 cycle per consecutive word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accent1"/>
                </a:solidFill>
              </a:rPr>
              <a:t>Performance depends on</a:t>
            </a:r>
            <a:r>
              <a:rPr lang="en-US" sz="2800" dirty="0" smtClean="0"/>
              <a:t>: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	Access time for hit, miss penalty, hit rate</a:t>
            </a:r>
          </a:p>
        </p:txBody>
      </p:sp>
    </p:spTree>
    <p:extLst>
      <p:ext uri="{BB962C8B-B14F-4D97-AF65-F5344CB8AC3E}">
        <p14:creationId xmlns:p14="http://schemas.microsoft.com/office/powerpoint/2010/main" val="1645844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74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/>
              <a:t>Misses</a:t>
            </a:r>
          </a:p>
        </p:txBody>
      </p:sp>
      <p:sp>
        <p:nvSpPr>
          <p:cNvPr id="35174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33400" y="457200"/>
            <a:ext cx="8382000" cy="6019800"/>
          </a:xfrm>
        </p:spPr>
        <p:txBody>
          <a:bodyPr>
            <a:noAutofit/>
          </a:bodyPr>
          <a:lstStyle/>
          <a:p>
            <a:r>
              <a:rPr lang="en-US" dirty="0" smtClean="0"/>
              <a:t>Cache misses: classification</a:t>
            </a:r>
          </a:p>
          <a:p>
            <a:r>
              <a:rPr lang="en-US" dirty="0" smtClean="0"/>
              <a:t>The line is being referenced for the first time</a:t>
            </a:r>
            <a:endParaRPr lang="en-US" dirty="0"/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Cold (aka Compulsory) Miss</a:t>
            </a:r>
            <a:endParaRPr lang="en-US" dirty="0">
              <a:solidFill>
                <a:schemeClr val="accent1"/>
              </a:solidFill>
            </a:endParaRPr>
          </a:p>
          <a:p>
            <a:pPr marL="342900" lvl="1" indent="-342900">
              <a:buClrTx/>
              <a:buSzPct val="80000"/>
              <a:buNone/>
            </a:pPr>
            <a:r>
              <a:rPr lang="en-US" sz="3200" dirty="0" smtClean="0"/>
              <a:t>The line was in the cache, but has been evicted</a:t>
            </a:r>
          </a:p>
        </p:txBody>
      </p:sp>
    </p:spTree>
    <p:extLst>
      <p:ext uri="{BB962C8B-B14F-4D97-AF65-F5344CB8AC3E}">
        <p14:creationId xmlns:p14="http://schemas.microsoft.com/office/powerpoint/2010/main" val="2536506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7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7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7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Avoiding Misses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457200"/>
            <a:ext cx="8458200" cy="6019800"/>
          </a:xfrm>
        </p:spPr>
        <p:txBody>
          <a:bodyPr/>
          <a:lstStyle/>
          <a:p>
            <a:r>
              <a:rPr lang="en-US" dirty="0" smtClean="0"/>
              <a:t>Q: How to avoid…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Cold Misses</a:t>
            </a:r>
          </a:p>
          <a:p>
            <a:pPr lvl="1"/>
            <a:r>
              <a:rPr lang="en-US" dirty="0" smtClean="0"/>
              <a:t>Unavoidable? The data was never in the cache…</a:t>
            </a:r>
          </a:p>
          <a:p>
            <a:pPr lvl="1"/>
            <a:r>
              <a:rPr lang="en-US" dirty="0" err="1" smtClean="0"/>
              <a:t>Prefetching</a:t>
            </a:r>
            <a:r>
              <a:rPr lang="en-US" dirty="0" smtClean="0"/>
              <a:t>!</a:t>
            </a:r>
          </a:p>
          <a:p>
            <a:r>
              <a:rPr lang="en-US" dirty="0" smtClean="0"/>
              <a:t>Other Misses</a:t>
            </a:r>
          </a:p>
          <a:p>
            <a:pPr lvl="1"/>
            <a:r>
              <a:rPr lang="en-US" dirty="0" smtClean="0"/>
              <a:t>Buy more SRAM</a:t>
            </a:r>
          </a:p>
          <a:p>
            <a:pPr lvl="1"/>
            <a:r>
              <a:rPr lang="en-US" dirty="0" smtClean="0"/>
              <a:t>Use a more flexible cache design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815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57200" y="457200"/>
            <a:ext cx="8458200" cy="6019800"/>
          </a:xfrm>
        </p:spPr>
        <p:txBody>
          <a:bodyPr/>
          <a:lstStyle/>
          <a:p>
            <a:r>
              <a:rPr lang="en-US" dirty="0" smtClean="0"/>
              <a:t>Bigger cache doesn’t always help…</a:t>
            </a:r>
          </a:p>
          <a:p>
            <a:r>
              <a:rPr lang="en-US" sz="2800" dirty="0" err="1" smtClean="0"/>
              <a:t>Mem</a:t>
            </a:r>
            <a:r>
              <a:rPr lang="en-US" sz="2800" dirty="0" smtClean="0"/>
              <a:t> access trace: 0, 16, 1, 17, 2, 18, 3, 19, 4, …</a:t>
            </a:r>
          </a:p>
          <a:p>
            <a:r>
              <a:rPr lang="en-US" sz="2800" dirty="0" smtClean="0"/>
              <a:t>Hit rate with four direct-mapped 2-byte cache lines?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With eight 2-byte cache lines?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With four 4-byte cache lines?</a:t>
            </a:r>
          </a:p>
          <a:p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7620000" y="152400"/>
          <a:ext cx="1371600" cy="62082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0246"/>
                <a:gridCol w="281354"/>
              </a:tblGrid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11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13</a:t>
                      </a: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14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320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15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3373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16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0493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17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9488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18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9488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19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9488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20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9488"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>
                          <a:solidFill>
                            <a:schemeClr val="bg1"/>
                          </a:solidFill>
                        </a:rPr>
                        <a:t>21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306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74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/>
              <a:t>Misses</a:t>
            </a:r>
          </a:p>
        </p:txBody>
      </p:sp>
      <p:sp>
        <p:nvSpPr>
          <p:cNvPr id="35174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381000"/>
            <a:ext cx="8534400" cy="6096000"/>
          </a:xfrm>
        </p:spPr>
        <p:txBody>
          <a:bodyPr>
            <a:noAutofit/>
          </a:bodyPr>
          <a:lstStyle/>
          <a:p>
            <a:r>
              <a:rPr lang="en-US" dirty="0" smtClean="0"/>
              <a:t>Cache misses: classification</a:t>
            </a:r>
          </a:p>
          <a:p>
            <a:r>
              <a:rPr lang="en-US" dirty="0" smtClean="0"/>
              <a:t>The line is being referenced for the first time</a:t>
            </a:r>
            <a:endParaRPr lang="en-US" dirty="0"/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Cold (aka Compulsory) Miss</a:t>
            </a:r>
            <a:endParaRPr lang="en-US" dirty="0">
              <a:solidFill>
                <a:schemeClr val="accent1"/>
              </a:solidFill>
            </a:endParaRPr>
          </a:p>
          <a:p>
            <a:pPr marL="342900" lvl="1" indent="-342900">
              <a:buClrTx/>
              <a:buSzPct val="80000"/>
              <a:buNone/>
            </a:pPr>
            <a:r>
              <a:rPr lang="en-US" sz="3200" dirty="0" smtClean="0"/>
              <a:t>The line was in the cache, but has been evicted…</a:t>
            </a:r>
          </a:p>
          <a:p>
            <a:pPr marL="342900" lvl="1" indent="-342900">
              <a:buClrTx/>
              <a:buSzPct val="80000"/>
              <a:buNone/>
            </a:pPr>
            <a:r>
              <a:rPr lang="en-US" sz="3200" dirty="0" smtClean="0"/>
              <a:t>… because some other access with the same index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Conflict Miss</a:t>
            </a:r>
          </a:p>
          <a:p>
            <a:r>
              <a:rPr lang="en-US" dirty="0" smtClean="0"/>
              <a:t>… because the cache is too small</a:t>
            </a:r>
          </a:p>
          <a:p>
            <a:pPr lvl="1"/>
            <a:r>
              <a:rPr lang="en-US" dirty="0" smtClean="0"/>
              <a:t>i.e. the </a:t>
            </a:r>
            <a:r>
              <a:rPr lang="en-US" i="1" dirty="0" smtClean="0">
                <a:solidFill>
                  <a:schemeClr val="accent1"/>
                </a:solidFill>
              </a:rPr>
              <a:t>working set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of program is larger than the cache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Capacity Miss</a:t>
            </a:r>
          </a:p>
          <a:p>
            <a:pPr lvl="1"/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3599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7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7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7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7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7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3_INK_TAG" val="base64:AKkBHAOAgAQdAhomARATIuVfbWPzQIgsgySpSSZqAwhIEET//wNFNQUCC2QZFDIIAI4pAa0BfkMzCADoGQFeCX5DEmT0TUEIAU1BHgMCBDQKLAIMZkZkC37P2CE2EOWjhkyZ5nK3FjyOVrRu1xLcLHI1WuXOLCzy4srRxjxgCiwCDGe2ewt6b0whNhGZjhxZWrdyty4sbFa0bsWq1xlZZVrfE5cZcrFg5Y4XAA==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3_INK_TAG" val="base64:AHocA4CABB0CBAYBEIJmvJ2lzthNt6obIFBnD4oDC0gQRP///wdFKEYoBQILZBkUMggA8BUCfLjiQTMIALQQAusG40ERq6rTQQoxA4L+EBv4QHCC/bn7boAhNhGJhmY4sWVutct8Tla0xOGq3E0bZlrVhmatmLBlhaNswA==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rk 3410">
  <a:themeElements>
    <a:clrScheme name="Dark 3410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FF00"/>
      </a:accent1>
      <a:accent2>
        <a:srgbClr val="FF0000"/>
      </a:accent2>
      <a:accent3>
        <a:srgbClr val="7030A0"/>
      </a:accent3>
      <a:accent4>
        <a:srgbClr val="00B0F0"/>
      </a:accent4>
      <a:accent5>
        <a:srgbClr val="AAE2CA"/>
      </a:accent5>
      <a:accent6>
        <a:srgbClr val="FFC000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28575">
          <a:solidFill>
            <a:schemeClr val="bg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bg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800" dirty="0" err="1" smtClean="0">
            <a:solidFill>
              <a:schemeClr val="bg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Dark 3410</Template>
  <TotalTime>1739</TotalTime>
  <Words>2548</Words>
  <Application>Microsoft Office PowerPoint</Application>
  <PresentationFormat>On-screen Show (4:3)</PresentationFormat>
  <Paragraphs>772</Paragraphs>
  <Slides>29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Dark 3410</vt:lpstr>
      <vt:lpstr>Caches</vt:lpstr>
      <vt:lpstr>Big Picture: Memory</vt:lpstr>
      <vt:lpstr>Administrivia</vt:lpstr>
      <vt:lpstr>Goals for Today: caches</vt:lpstr>
      <vt:lpstr>Cache Performance</vt:lpstr>
      <vt:lpstr>Misses</vt:lpstr>
      <vt:lpstr>Avoiding Misses</vt:lpstr>
      <vt:lpstr>PowerPoint Presentation</vt:lpstr>
      <vt:lpstr>Misses</vt:lpstr>
      <vt:lpstr>Avoiding Misses</vt:lpstr>
      <vt:lpstr>Three common designs</vt:lpstr>
      <vt:lpstr>Comparison: Direct Mapped</vt:lpstr>
      <vt:lpstr>Comparison: Direct Mapped</vt:lpstr>
      <vt:lpstr>Comparison: Fully Associative</vt:lpstr>
      <vt:lpstr>Comparison: Fully Associative</vt:lpstr>
      <vt:lpstr>Comparison: 2 Way Set Assoc</vt:lpstr>
      <vt:lpstr>Comparison: 2 Way Set Assoc</vt:lpstr>
      <vt:lpstr>PowerPoint Presentation</vt:lpstr>
      <vt:lpstr>Direct Mapped Cache (Reading)</vt:lpstr>
      <vt:lpstr>Direct Mapped Cache Size</vt:lpstr>
      <vt:lpstr>Direct Mapped Cache Size</vt:lpstr>
      <vt:lpstr>Fully Associative Cache (Reading)</vt:lpstr>
      <vt:lpstr>Fully Associative Cache Size</vt:lpstr>
      <vt:lpstr>Fully Associative Cache Size</vt:lpstr>
      <vt:lpstr>PowerPoint Presentation</vt:lpstr>
      <vt:lpstr>PowerPoint Presentation</vt:lpstr>
      <vt:lpstr>Misses</vt:lpstr>
      <vt:lpstr>Cache Tradeoffs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Caches</dc:title>
  <dc:creator>Hakim Weatherspoon</dc:creator>
  <cp:lastModifiedBy>Hakim Weatherspoon</cp:lastModifiedBy>
  <cp:revision>164</cp:revision>
  <cp:lastPrinted>2011-03-30T23:01:53Z</cp:lastPrinted>
  <dcterms:created xsi:type="dcterms:W3CDTF">2006-08-16T00:00:00Z</dcterms:created>
  <dcterms:modified xsi:type="dcterms:W3CDTF">2012-03-29T16:56:50Z</dcterms:modified>
</cp:coreProperties>
</file>