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3"/>
  </p:notesMasterIdLst>
  <p:sldIdLst>
    <p:sldId id="340" r:id="rId3"/>
    <p:sldId id="345" r:id="rId4"/>
    <p:sldId id="351" r:id="rId5"/>
    <p:sldId id="352" r:id="rId6"/>
    <p:sldId id="354" r:id="rId7"/>
    <p:sldId id="355" r:id="rId8"/>
    <p:sldId id="356" r:id="rId9"/>
    <p:sldId id="357" r:id="rId10"/>
    <p:sldId id="386" r:id="rId11"/>
    <p:sldId id="358" r:id="rId12"/>
    <p:sldId id="375" r:id="rId13"/>
    <p:sldId id="359" r:id="rId14"/>
    <p:sldId id="360" r:id="rId15"/>
    <p:sldId id="383" r:id="rId16"/>
    <p:sldId id="361" r:id="rId17"/>
    <p:sldId id="362" r:id="rId18"/>
    <p:sldId id="363" r:id="rId19"/>
    <p:sldId id="364" r:id="rId20"/>
    <p:sldId id="384" r:id="rId21"/>
    <p:sldId id="365" r:id="rId22"/>
    <p:sldId id="382" r:id="rId23"/>
    <p:sldId id="385" r:id="rId24"/>
    <p:sldId id="366" r:id="rId25"/>
    <p:sldId id="367" r:id="rId26"/>
    <p:sldId id="389" r:id="rId27"/>
    <p:sldId id="376" r:id="rId28"/>
    <p:sldId id="368" r:id="rId29"/>
    <p:sldId id="369" r:id="rId30"/>
    <p:sldId id="370" r:id="rId31"/>
    <p:sldId id="390" r:id="rId32"/>
    <p:sldId id="371" r:id="rId33"/>
    <p:sldId id="391" r:id="rId34"/>
    <p:sldId id="388" r:id="rId35"/>
    <p:sldId id="372" r:id="rId36"/>
    <p:sldId id="377" r:id="rId37"/>
    <p:sldId id="378" r:id="rId38"/>
    <p:sldId id="379" r:id="rId39"/>
    <p:sldId id="374" r:id="rId40"/>
    <p:sldId id="387" r:id="rId41"/>
    <p:sldId id="392" r:id="rId42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7" autoAdjust="0"/>
    <p:restoredTop sz="78330" autoAdjust="0"/>
  </p:normalViewPr>
  <p:slideViewPr>
    <p:cSldViewPr>
      <p:cViewPr>
        <p:scale>
          <a:sx n="50" d="100"/>
          <a:sy n="5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CD32A9E9-BD0C-4D20-AA02-9B036352FB8F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2A968023-2F2A-4EC4-99A5-752A5F971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F8037D-6923-4746-81A4-E0AE6E13D84D}" type="slidenum">
              <a:rPr lang="en-GB"/>
              <a:pPr/>
              <a:t>2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231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031" y="4560447"/>
            <a:ext cx="5359800" cy="4317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data at 0x1000</a:t>
            </a:r>
            <a:r>
              <a:rPr lang="en-US" dirty="0" smtClean="0">
                <a:solidFill>
                  <a:schemeClr val="accent1"/>
                </a:solidFill>
              </a:rPr>
              <a:t>0000</a:t>
            </a:r>
          </a:p>
          <a:p>
            <a:r>
              <a:rPr lang="en-US" dirty="0" smtClean="0"/>
              <a:t># data at 0x1000</a:t>
            </a:r>
            <a:r>
              <a:rPr lang="en-US" dirty="0" smtClean="0">
                <a:solidFill>
                  <a:schemeClr val="accent1"/>
                </a:solidFill>
              </a:rPr>
              <a:t>FFFF</a:t>
            </a:r>
          </a:p>
          <a:p>
            <a:r>
              <a:rPr lang="en-US" dirty="0" smtClean="0"/>
              <a:t>(64KB range)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Q: Minimum</a:t>
            </a:r>
            <a:r>
              <a:rPr lang="en-US" baseline="0" dirty="0" smtClean="0"/>
              <a:t> frame size?</a:t>
            </a:r>
          </a:p>
          <a:p>
            <a:pPr lvl="0"/>
            <a:r>
              <a:rPr lang="en-US" baseline="0" dirty="0" smtClean="0"/>
              <a:t>A: 24 bytes (ra+fp+4args)</a:t>
            </a:r>
          </a:p>
          <a:p>
            <a:pPr lvl="0"/>
            <a:r>
              <a:rPr lang="en-US" baseline="0" dirty="0" smtClean="0"/>
              <a:t>Q: What if this function makes no sub-calls?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39C67D-B6F2-4BA1-BA06-23BD433EFAB9}" type="slidenum">
              <a:rPr lang="en-GB"/>
              <a:pPr/>
              <a:t>3</a:t>
            </a:fld>
            <a:endParaRPr lang="en-GB"/>
          </a:p>
        </p:txBody>
      </p:sp>
      <p:sp>
        <p:nvSpPr>
          <p:cNvPr id="337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2313"/>
            <a:ext cx="4800600" cy="3600450"/>
          </a:xfrm>
        </p:spPr>
      </p:sp>
      <p:sp>
        <p:nvSpPr>
          <p:cNvPr id="337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6031" y="4560447"/>
            <a:ext cx="5359800" cy="431781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79B830-A992-4305-A8A4-B747D9028ED9}" type="slidenum">
              <a:rPr lang="en-GB"/>
              <a:pPr/>
              <a:t>4</a:t>
            </a:fld>
            <a:endParaRPr lang="en-GB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231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031" y="4560447"/>
            <a:ext cx="5359800" cy="4317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ED129B-54EC-4126-B6FC-A77BA95DBFAF}" type="slidenum">
              <a:rPr lang="en-GB"/>
              <a:pPr/>
              <a:t>5</a:t>
            </a:fld>
            <a:endParaRPr lang="en-GB"/>
          </a:p>
        </p:txBody>
      </p:sp>
      <p:sp>
        <p:nvSpPr>
          <p:cNvPr id="481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2313"/>
            <a:ext cx="4800600" cy="3600450"/>
          </a:xfrm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6031" y="4560447"/>
            <a:ext cx="5359800" cy="4317816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998C2-1705-414A-B0D8-635D6E35C227}" type="slidenum">
              <a:rPr lang="en-GB"/>
              <a:pPr/>
              <a:t>6</a:t>
            </a:fld>
            <a:endParaRPr lang="en-GB"/>
          </a:p>
        </p:txBody>
      </p:sp>
      <p:sp>
        <p:nvSpPr>
          <p:cNvPr id="501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2313"/>
            <a:ext cx="4800600" cy="3600450"/>
          </a:xfrm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6031" y="4560447"/>
            <a:ext cx="5359800" cy="431781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3DD32-5241-43A7-8E7D-C9AD131C5D98}" type="slidenum">
              <a:rPr lang="en-GB"/>
              <a:pPr/>
              <a:t>10</a:t>
            </a:fld>
            <a:endParaRPr lang="en-GB"/>
          </a:p>
        </p:txBody>
      </p:sp>
      <p:sp>
        <p:nvSpPr>
          <p:cNvPr id="532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2313"/>
            <a:ext cx="4800600" cy="3600450"/>
          </a:xfrm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6031" y="4560447"/>
            <a:ext cx="5359800" cy="431781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3DD32-5241-43A7-8E7D-C9AD131C5D98}" type="slidenum">
              <a:rPr lang="en-GB"/>
              <a:pPr/>
              <a:t>11</a:t>
            </a:fld>
            <a:endParaRPr lang="en-GB"/>
          </a:p>
        </p:txBody>
      </p:sp>
      <p:sp>
        <p:nvSpPr>
          <p:cNvPr id="532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2313"/>
            <a:ext cx="4800600" cy="3600450"/>
          </a:xfrm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6031" y="4560447"/>
            <a:ext cx="5359800" cy="431781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arguments</a:t>
            </a:r>
            <a:r>
              <a:rPr lang="en-US" baseline="0" dirty="0" smtClean="0"/>
              <a:t> are in caller’s frame, not </a:t>
            </a:r>
            <a:r>
              <a:rPr lang="en-US" baseline="0" dirty="0" err="1" smtClean="0"/>
              <a:t>callee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$at? BLT </a:t>
            </a:r>
            <a:r>
              <a:rPr lang="en-US" dirty="0" err="1" smtClean="0"/>
              <a:t>psuedo</a:t>
            </a:r>
            <a:r>
              <a:rPr lang="en-US" dirty="0" smtClean="0"/>
              <a:t>-instruction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</a:t>
            </a:r>
            <a:r>
              <a:rPr lang="en-US" sz="2700" b="1" baseline="0" dirty="0" err="1" smtClean="0">
                <a:solidFill>
                  <a:srgbClr val="898989"/>
                </a:solidFill>
              </a:rPr>
              <a:t>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2012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AD8180-0208-4416-817E-A92D59F702E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3/7/2012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6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13.emf"/><Relationship Id="rId5" Type="http://schemas.openxmlformats.org/officeDocument/2006/relationships/tags" Target="../tags/tag10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image" Target="../media/image6.emf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2012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25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2.8 and 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2.12 </a:t>
            </a:r>
          </a:p>
        </p:txBody>
      </p:sp>
      <p:pic>
        <p:nvPicPr>
          <p:cNvPr id="1026" name="CP3 Ink dacc3d7d-56cf-40e7-8132-52ee77b718b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95" y="411420"/>
            <a:ext cx="8797051" cy="194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560388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/>
              <a:t>Take 3: JAL/JR with Activation Records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62000" y="1676400"/>
            <a:ext cx="2057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main: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Laftercall1: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add $1,$2,$3</a:t>
            </a: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Laftercall2: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sub $3,$4,$5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962400" y="1371600"/>
            <a:ext cx="20574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addiu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$sp,$sp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,-4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sw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$31, 0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($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</a:rPr>
              <a:t>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beq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$4, $0, Lout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...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Linside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Lout: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lw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$31, 0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($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</a:rPr>
              <a:t>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addiu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$sp,$sp,4</a:t>
            </a:r>
            <a:endParaRPr lang="en-US" sz="1800" dirty="0">
              <a:solidFill>
                <a:schemeClr val="accent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jr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$31</a:t>
            </a:r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1803400" y="2006600"/>
            <a:ext cx="2138363" cy="376238"/>
          </a:xfrm>
          <a:custGeom>
            <a:avLst/>
            <a:gdLst>
              <a:gd name="T0" fmla="*/ 0 w 1347"/>
              <a:gd name="T1" fmla="*/ 458 h 474"/>
              <a:gd name="T2" fmla="*/ 730 w 1347"/>
              <a:gd name="T3" fmla="*/ 409 h 474"/>
              <a:gd name="T4" fmla="*/ 904 w 1347"/>
              <a:gd name="T5" fmla="*/ 68 h 474"/>
              <a:gd name="T6" fmla="*/ 1347 w 1347"/>
              <a:gd name="T7" fmla="*/ 2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7" h="474">
                <a:moveTo>
                  <a:pt x="0" y="458"/>
                </a:moveTo>
                <a:cubicBezTo>
                  <a:pt x="120" y="450"/>
                  <a:pt x="579" y="474"/>
                  <a:pt x="730" y="409"/>
                </a:cubicBezTo>
                <a:cubicBezTo>
                  <a:pt x="881" y="344"/>
                  <a:pt x="801" y="136"/>
                  <a:pt x="904" y="68"/>
                </a:cubicBezTo>
                <a:cubicBezTo>
                  <a:pt x="1007" y="0"/>
                  <a:pt x="1255" y="16"/>
                  <a:pt x="1347" y="2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4616450" y="1828800"/>
            <a:ext cx="1735139" cy="1751013"/>
          </a:xfrm>
          <a:custGeom>
            <a:avLst/>
            <a:gdLst>
              <a:gd name="T0" fmla="*/ 343 w 1295"/>
              <a:gd name="T1" fmla="*/ 1294 h 1375"/>
              <a:gd name="T2" fmla="*/ 1138 w 1295"/>
              <a:gd name="T3" fmla="*/ 1189 h 1375"/>
              <a:gd name="T4" fmla="*/ 1105 w 1295"/>
              <a:gd name="T5" fmla="*/ 178 h 1375"/>
              <a:gd name="T6" fmla="*/ 0 w 1295"/>
              <a:gd name="T7" fmla="*/ 121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5" h="1375">
                <a:moveTo>
                  <a:pt x="343" y="1294"/>
                </a:moveTo>
                <a:cubicBezTo>
                  <a:pt x="475" y="1277"/>
                  <a:pt x="1011" y="1375"/>
                  <a:pt x="1138" y="1189"/>
                </a:cubicBezTo>
                <a:cubicBezTo>
                  <a:pt x="1265" y="1003"/>
                  <a:pt x="1295" y="356"/>
                  <a:pt x="1105" y="178"/>
                </a:cubicBezTo>
                <a:cubicBezTo>
                  <a:pt x="915" y="0"/>
                  <a:pt x="230" y="133"/>
                  <a:pt x="0" y="121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81000" y="5734050"/>
            <a:ext cx="8077200" cy="40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bg1"/>
                </a:solidFill>
                <a:latin typeface="Tahoma" pitchFamily="34" charset="0"/>
              </a:rPr>
              <a:t>Stack used to save and restore contents of $</a:t>
            </a:r>
            <a:r>
              <a:rPr lang="en-GB" sz="2800" dirty="0" smtClean="0">
                <a:solidFill>
                  <a:schemeClr val="bg1"/>
                </a:solidFill>
                <a:latin typeface="Tahoma" pitchFamily="34" charset="0"/>
              </a:rPr>
              <a:t>31</a:t>
            </a:r>
            <a:endParaRPr lang="en-GB" sz="28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53200" y="2971800"/>
            <a:ext cx="533400" cy="457200"/>
            <a:chOff x="6553200" y="2971800"/>
            <a:chExt cx="533400" cy="45720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553200" y="29718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553200" y="302889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10400" y="1306512"/>
            <a:ext cx="1752600" cy="4103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010400" y="2226518"/>
            <a:ext cx="1752600" cy="448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Laftercall1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010400" y="2675359"/>
            <a:ext cx="1752600" cy="448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Linside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24600" y="1002268"/>
            <a:ext cx="1204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high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</a:rPr>
              <a:t>mem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351589" y="5334000"/>
            <a:ext cx="1116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low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</a:rPr>
              <a:t>mem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010400" y="3124200"/>
            <a:ext cx="1752600" cy="448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Linside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010400" y="3581400"/>
            <a:ext cx="1752600" cy="448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Linside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53200" y="3429000"/>
            <a:ext cx="533400" cy="457200"/>
            <a:chOff x="6553200" y="2971800"/>
            <a:chExt cx="533400" cy="45720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553200" y="29718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6553200" y="302889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53200" y="3886200"/>
            <a:ext cx="533400" cy="457200"/>
            <a:chOff x="6553200" y="2971800"/>
            <a:chExt cx="533400" cy="45720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6553200" y="29718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6553200" y="302889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939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560388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/>
              <a:t>Take 3: JAL/JR with Activation Records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81000" y="5734050"/>
            <a:ext cx="8077200" cy="98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bg1"/>
                </a:solidFill>
                <a:latin typeface="Tahoma" pitchFamily="34" charset="0"/>
              </a:rPr>
              <a:t>Stack used to save and restore contents of $</a:t>
            </a:r>
            <a:r>
              <a:rPr lang="en-GB" sz="2800" dirty="0" smtClean="0">
                <a:solidFill>
                  <a:schemeClr val="bg1"/>
                </a:solidFill>
                <a:latin typeface="Tahoma" pitchFamily="34" charset="0"/>
              </a:rPr>
              <a:t>31</a:t>
            </a:r>
          </a:p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  <a:latin typeface="Tahoma" pitchFamily="34" charset="0"/>
              </a:rPr>
              <a:t>How about arguments?</a:t>
            </a:r>
            <a:endParaRPr lang="en-GB" sz="2800" dirty="0">
              <a:solidFill>
                <a:schemeClr val="accent1"/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53200" y="2971800"/>
            <a:ext cx="533400" cy="457200"/>
            <a:chOff x="6553200" y="2971800"/>
            <a:chExt cx="533400" cy="45720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553200" y="29718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553200" y="302889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10400" y="1306512"/>
            <a:ext cx="1752600" cy="4103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010400" y="2226518"/>
            <a:ext cx="1752600" cy="448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Laftercall1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010400" y="2675359"/>
            <a:ext cx="1752600" cy="448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Linside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24600" y="1002268"/>
            <a:ext cx="1204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high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</a:rPr>
              <a:t>mem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351589" y="5334000"/>
            <a:ext cx="1116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low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</a:rPr>
              <a:t>mem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010400" y="3124200"/>
            <a:ext cx="1752600" cy="448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Linside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010400" y="3581400"/>
            <a:ext cx="1752600" cy="448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Linside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53200" y="3429000"/>
            <a:ext cx="533400" cy="457200"/>
            <a:chOff x="6553200" y="2971800"/>
            <a:chExt cx="533400" cy="457200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553200" y="29718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6553200" y="302889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53200" y="3886200"/>
            <a:ext cx="533400" cy="457200"/>
            <a:chOff x="6553200" y="2971800"/>
            <a:chExt cx="533400" cy="45720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6553200" y="29718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6553200" y="302889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62000" y="1676400"/>
            <a:ext cx="2057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main: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Laftercall1: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add $1,$2,$3</a:t>
            </a: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Laftercall2: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sub $3,$4,$5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962400" y="1371600"/>
            <a:ext cx="20574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addiu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$sp,$sp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,-4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sw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$31, 0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($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</a:rPr>
              <a:t>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beq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$4, $0, Lout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...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Linside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Lout: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lw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$31, 0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($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</a:rPr>
              <a:t>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addiu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$sp,$sp,4</a:t>
            </a:r>
            <a:endParaRPr lang="en-US" sz="1800" dirty="0">
              <a:solidFill>
                <a:schemeClr val="accent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jr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$31</a:t>
            </a:r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4616450" y="1828800"/>
            <a:ext cx="1735139" cy="1751013"/>
          </a:xfrm>
          <a:custGeom>
            <a:avLst/>
            <a:gdLst>
              <a:gd name="T0" fmla="*/ 343 w 1295"/>
              <a:gd name="T1" fmla="*/ 1294 h 1375"/>
              <a:gd name="T2" fmla="*/ 1138 w 1295"/>
              <a:gd name="T3" fmla="*/ 1189 h 1375"/>
              <a:gd name="T4" fmla="*/ 1105 w 1295"/>
              <a:gd name="T5" fmla="*/ 178 h 1375"/>
              <a:gd name="T6" fmla="*/ 0 w 1295"/>
              <a:gd name="T7" fmla="*/ 121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5" h="1375">
                <a:moveTo>
                  <a:pt x="343" y="1294"/>
                </a:moveTo>
                <a:cubicBezTo>
                  <a:pt x="475" y="1277"/>
                  <a:pt x="1011" y="1375"/>
                  <a:pt x="1138" y="1189"/>
                </a:cubicBezTo>
                <a:cubicBezTo>
                  <a:pt x="1265" y="1003"/>
                  <a:pt x="1295" y="356"/>
                  <a:pt x="1105" y="178"/>
                </a:cubicBezTo>
                <a:cubicBezTo>
                  <a:pt x="915" y="0"/>
                  <a:pt x="230" y="133"/>
                  <a:pt x="0" y="121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1803400" y="2006600"/>
            <a:ext cx="2138363" cy="376238"/>
          </a:xfrm>
          <a:custGeom>
            <a:avLst/>
            <a:gdLst>
              <a:gd name="T0" fmla="*/ 0 w 1347"/>
              <a:gd name="T1" fmla="*/ 458 h 474"/>
              <a:gd name="T2" fmla="*/ 730 w 1347"/>
              <a:gd name="T3" fmla="*/ 409 h 474"/>
              <a:gd name="T4" fmla="*/ 904 w 1347"/>
              <a:gd name="T5" fmla="*/ 68 h 474"/>
              <a:gd name="T6" fmla="*/ 1347 w 1347"/>
              <a:gd name="T7" fmla="*/ 2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7" h="474">
                <a:moveTo>
                  <a:pt x="0" y="458"/>
                </a:moveTo>
                <a:cubicBezTo>
                  <a:pt x="120" y="450"/>
                  <a:pt x="579" y="474"/>
                  <a:pt x="730" y="409"/>
                </a:cubicBezTo>
                <a:cubicBezTo>
                  <a:pt x="881" y="344"/>
                  <a:pt x="801" y="136"/>
                  <a:pt x="904" y="68"/>
                </a:cubicBezTo>
                <a:cubicBezTo>
                  <a:pt x="1007" y="0"/>
                  <a:pt x="1255" y="16"/>
                  <a:pt x="1347" y="2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23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Arguments &amp; Return Values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91600" cy="6172200"/>
          </a:xfrm>
        </p:spPr>
        <p:txBody>
          <a:bodyPr>
            <a:normAutofit/>
          </a:bodyPr>
          <a:lstStyle/>
          <a:p>
            <a:pPr>
              <a:lnSpc>
                <a:spcPct val="84000"/>
              </a:lnSpc>
            </a:pPr>
            <a:r>
              <a:rPr lang="en-US" sz="2800" dirty="0"/>
              <a:t>Need consistent way of passing arguments and getting the result of a subroutine invocation</a:t>
            </a:r>
          </a:p>
          <a:p>
            <a:pPr>
              <a:lnSpc>
                <a:spcPct val="84000"/>
              </a:lnSpc>
            </a:pPr>
            <a:endParaRPr lang="en-US" sz="2800" dirty="0"/>
          </a:p>
          <a:p>
            <a:pPr>
              <a:lnSpc>
                <a:spcPct val="84000"/>
              </a:lnSpc>
            </a:pPr>
            <a:r>
              <a:rPr lang="en-US" sz="2800" dirty="0"/>
              <a:t>Given a procedure signature, need to know where arguments should be placed</a:t>
            </a:r>
          </a:p>
          <a:p>
            <a:pPr lvl="1">
              <a:lnSpc>
                <a:spcPct val="84000"/>
              </a:lnSpc>
            </a:pP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min(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a,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b);</a:t>
            </a:r>
          </a:p>
          <a:p>
            <a:pPr lvl="1">
              <a:lnSpc>
                <a:spcPct val="84000"/>
              </a:lnSpc>
            </a:pP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subf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a,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b,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c,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d,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e);</a:t>
            </a:r>
          </a:p>
          <a:p>
            <a:pPr lvl="1">
              <a:lnSpc>
                <a:spcPct val="84000"/>
              </a:lnSpc>
            </a:pP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isalpha</a:t>
            </a:r>
            <a:r>
              <a:rPr lang="en-US" sz="2400" dirty="0">
                <a:latin typeface="Courier New" pitchFamily="49" charset="0"/>
              </a:rPr>
              <a:t>(char c);</a:t>
            </a:r>
          </a:p>
          <a:p>
            <a:pPr lvl="1">
              <a:lnSpc>
                <a:spcPct val="84000"/>
              </a:lnSpc>
            </a:pP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treesort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</a:rPr>
              <a:t> Tree *root);</a:t>
            </a:r>
          </a:p>
          <a:p>
            <a:pPr lvl="1">
              <a:lnSpc>
                <a:spcPct val="84000"/>
              </a:lnSpc>
            </a:pPr>
            <a:r>
              <a:rPr lang="en-US" sz="2400" dirty="0" err="1">
                <a:latin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</a:rPr>
              <a:t> Node *</a:t>
            </a:r>
            <a:r>
              <a:rPr lang="en-US" sz="2400" dirty="0" err="1">
                <a:latin typeface="Courier New" pitchFamily="49" charset="0"/>
              </a:rPr>
              <a:t>createNode</a:t>
            </a:r>
            <a:r>
              <a:rPr lang="en-US" sz="2400" dirty="0">
                <a:latin typeface="Courier New" pitchFamily="49" charset="0"/>
              </a:rPr>
              <a:t>();</a:t>
            </a:r>
          </a:p>
          <a:p>
            <a:pPr lvl="1">
              <a:lnSpc>
                <a:spcPct val="84000"/>
              </a:lnSpc>
            </a:pPr>
            <a:r>
              <a:rPr lang="en-US" sz="2400" dirty="0" err="1">
                <a:latin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</a:rPr>
              <a:t> Node </a:t>
            </a:r>
            <a:r>
              <a:rPr lang="en-US" sz="2400" dirty="0" err="1">
                <a:latin typeface="Courier New" pitchFamily="49" charset="0"/>
              </a:rPr>
              <a:t>mynode</a:t>
            </a:r>
            <a:r>
              <a:rPr lang="en-US" sz="2400" dirty="0">
                <a:latin typeface="Courier New" pitchFamily="49" charset="0"/>
              </a:rPr>
              <a:t>();</a:t>
            </a:r>
          </a:p>
          <a:p>
            <a:pPr lvl="1">
              <a:lnSpc>
                <a:spcPct val="84000"/>
              </a:lnSpc>
            </a:pPr>
            <a:endParaRPr lang="en-US" sz="2400" dirty="0">
              <a:latin typeface="Courier New" pitchFamily="49" charset="0"/>
            </a:endParaRPr>
          </a:p>
          <a:p>
            <a:pPr>
              <a:lnSpc>
                <a:spcPct val="84000"/>
              </a:lnSpc>
            </a:pPr>
            <a:r>
              <a:rPr lang="en-US" sz="2800" dirty="0"/>
              <a:t>Too many combinations of char, short, </a:t>
            </a:r>
            <a:r>
              <a:rPr lang="en-US" sz="2800" dirty="0" err="1"/>
              <a:t>int</a:t>
            </a:r>
            <a:r>
              <a:rPr lang="en-US" sz="2800" dirty="0"/>
              <a:t>, void *, </a:t>
            </a:r>
            <a:r>
              <a:rPr lang="en-US" sz="2800" dirty="0" err="1"/>
              <a:t>struct</a:t>
            </a:r>
            <a:r>
              <a:rPr lang="en-US" sz="2800" dirty="0"/>
              <a:t>, etc.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MIPS treats char, short, </a:t>
            </a:r>
            <a:r>
              <a:rPr lang="en-US" sz="2400" dirty="0" err="1"/>
              <a:t>int</a:t>
            </a:r>
            <a:r>
              <a:rPr lang="en-US" sz="2400" dirty="0"/>
              <a:t> and void * identically</a:t>
            </a:r>
          </a:p>
        </p:txBody>
      </p:sp>
      <p:pic>
        <p:nvPicPr>
          <p:cNvPr id="6146" name="CP3 Ink ae22f53c-2971-444e-8e43-6ac4c002ecc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5" y="1216019"/>
            <a:ext cx="8288551" cy="488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6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Argument Passing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371600"/>
            <a:ext cx="5254625" cy="4111625"/>
          </a:xfrm>
        </p:spPr>
        <p:txBody>
          <a:bodyPr/>
          <a:lstStyle/>
          <a:p>
            <a:r>
              <a:rPr lang="en-US" dirty="0"/>
              <a:t>First four arguments are passed in registers</a:t>
            </a:r>
          </a:p>
          <a:p>
            <a:pPr lvl="1"/>
            <a:r>
              <a:rPr lang="en-US" dirty="0"/>
              <a:t>Specifically, $4, $5, $6 and $7, aka </a:t>
            </a:r>
            <a:r>
              <a:rPr lang="en-US" dirty="0" smtClean="0"/>
              <a:t>$a0</a:t>
            </a:r>
            <a:r>
              <a:rPr lang="en-US" dirty="0"/>
              <a:t>, </a:t>
            </a:r>
            <a:r>
              <a:rPr lang="en-US" dirty="0" smtClean="0"/>
              <a:t>$a1</a:t>
            </a:r>
            <a:r>
              <a:rPr lang="en-US" dirty="0"/>
              <a:t>, </a:t>
            </a:r>
            <a:r>
              <a:rPr lang="en-US" dirty="0" smtClean="0"/>
              <a:t>$a2</a:t>
            </a:r>
            <a:r>
              <a:rPr lang="en-US" dirty="0"/>
              <a:t>, </a:t>
            </a:r>
            <a:r>
              <a:rPr lang="en-US" dirty="0" smtClean="0"/>
              <a:t>$a3</a:t>
            </a:r>
            <a:endParaRPr lang="en-US" dirty="0"/>
          </a:p>
          <a:p>
            <a:r>
              <a:rPr lang="en-US" dirty="0"/>
              <a:t>The returned result is passed back in a register</a:t>
            </a:r>
          </a:p>
          <a:p>
            <a:pPr lvl="1"/>
            <a:r>
              <a:rPr lang="en-US" dirty="0"/>
              <a:t>Specifically, $2, aka </a:t>
            </a:r>
            <a:r>
              <a:rPr lang="en-US" dirty="0" smtClean="0"/>
              <a:t>$v0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85800" y="1676400"/>
            <a:ext cx="2057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main: 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$a0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, 6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$a1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, 7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min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// result in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$v0</a:t>
            </a:r>
            <a:endParaRPr lang="en-US" sz="1800" dirty="0">
              <a:solidFill>
                <a:schemeClr val="accent1"/>
              </a:solidFill>
              <a:latin typeface="Arial" charset="0"/>
            </a:endParaRPr>
          </a:p>
          <a:p>
            <a:endParaRPr lang="en-US" sz="1800" dirty="0">
              <a:solidFill>
                <a:srgbClr val="BC101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Conventions so far: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en-US" dirty="0" err="1" smtClean="0"/>
              <a:t>args</a:t>
            </a:r>
            <a:r>
              <a:rPr lang="en-US" dirty="0" smtClean="0"/>
              <a:t> passed in $a0, $a1, $a2, $a3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smtClean="0"/>
              <a:t>stack frame at $sp</a:t>
            </a:r>
          </a:p>
          <a:p>
            <a:pPr lvl="2"/>
            <a:r>
              <a:rPr lang="en-US" dirty="0" smtClean="0"/>
              <a:t>contains $</a:t>
            </a:r>
            <a:r>
              <a:rPr lang="en-US" dirty="0" err="1" smtClean="0"/>
              <a:t>ra</a:t>
            </a:r>
            <a:r>
              <a:rPr lang="en-US" dirty="0" smtClean="0"/>
              <a:t> (clobbered on JAL to sub-functions)</a:t>
            </a:r>
          </a:p>
          <a:p>
            <a:r>
              <a:rPr lang="en-US" dirty="0" smtClean="0"/>
              <a:t>Q: What about argument lists?</a:t>
            </a:r>
          </a:p>
        </p:txBody>
      </p:sp>
    </p:spTree>
    <p:extLst>
      <p:ext uri="{BB962C8B-B14F-4D97-AF65-F5344CB8AC3E}">
        <p14:creationId xmlns:p14="http://schemas.microsoft.com/office/powerpoint/2010/main" val="19762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Arguments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371600"/>
            <a:ext cx="3121025" cy="4111625"/>
          </a:xfrm>
        </p:spPr>
        <p:txBody>
          <a:bodyPr>
            <a:normAutofit lnSpcReduction="10000"/>
          </a:bodyPr>
          <a:lstStyle/>
          <a:p>
            <a:r>
              <a:rPr lang="en-US"/>
              <a:t>What if there are more than 4 arguments?</a:t>
            </a:r>
          </a:p>
          <a:p>
            <a:endParaRPr lang="en-US"/>
          </a:p>
          <a:p>
            <a:r>
              <a:rPr lang="en-US"/>
              <a:t>Use the stack for the additional arguments</a:t>
            </a:r>
          </a:p>
          <a:p>
            <a:pPr lvl="1"/>
            <a:r>
              <a:rPr lang="en-US"/>
              <a:t>“spill”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5800" y="1143000"/>
            <a:ext cx="2209800" cy="487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main: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$a0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0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$a1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1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$a2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2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$a3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3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li $8, 4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addiu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$sp,$sp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,-4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sw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$8, 0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($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</a:rPr>
              <a:t>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subf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// result in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$v0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3352800" y="31242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76600" y="312420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sp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810000" y="1066800"/>
            <a:ext cx="1447800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810000" y="2743200"/>
            <a:ext cx="1447800" cy="53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47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Arguments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371600"/>
            <a:ext cx="3121025" cy="4111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if there are more than 4 arguments?</a:t>
            </a:r>
          </a:p>
          <a:p>
            <a:endParaRPr lang="en-US" dirty="0"/>
          </a:p>
          <a:p>
            <a:r>
              <a:rPr lang="en-US" dirty="0"/>
              <a:t>Use the stack for the additional arguments</a:t>
            </a:r>
          </a:p>
          <a:p>
            <a:pPr lvl="1"/>
            <a:r>
              <a:rPr lang="en-US" dirty="0"/>
              <a:t>“spill”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85800" y="1143000"/>
            <a:ext cx="2209800" cy="487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800" dirty="0" smtClean="0">
              <a:solidFill>
                <a:schemeClr val="tx1"/>
              </a:solidFill>
              <a:latin typeface="Arial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main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$a0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0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$a1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1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$a2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2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$a3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3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addiu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$sp,$sp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,-8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li $8, 4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sw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$8, 0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($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</a:rPr>
              <a:t>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li $8, 5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sw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$8, 4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($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</a:rPr>
              <a:t>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subf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// result in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$v0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3352800" y="363849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276600" y="363849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sp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810000" y="1066800"/>
            <a:ext cx="1447800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810000" y="2743200"/>
            <a:ext cx="1447800" cy="53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810000" y="3276600"/>
            <a:ext cx="1447800" cy="53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06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 Length Arguments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448800" cy="63246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</a:pPr>
            <a:r>
              <a:rPr lang="en-US" sz="2400" dirty="0" err="1">
                <a:latin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</a:rPr>
              <a:t>(“Coordinates are: %d %d %d\n”, 1, 2, 3);</a:t>
            </a:r>
          </a:p>
          <a:p>
            <a:pPr>
              <a:lnSpc>
                <a:spcPct val="94000"/>
              </a:lnSpc>
            </a:pPr>
            <a:endParaRPr lang="en-US" sz="2400" dirty="0">
              <a:latin typeface="Courier New" pitchFamily="49" charset="0"/>
            </a:endParaRPr>
          </a:p>
          <a:p>
            <a:pPr>
              <a:lnSpc>
                <a:spcPct val="94000"/>
              </a:lnSpc>
            </a:pPr>
            <a:r>
              <a:rPr lang="en-US" sz="2800" dirty="0"/>
              <a:t>Could just use the regular calling convention, placing first four arguments in registers, spilling the rest onto the stack</a:t>
            </a:r>
          </a:p>
          <a:p>
            <a:pPr lvl="1">
              <a:lnSpc>
                <a:spcPct val="94000"/>
              </a:lnSpc>
            </a:pPr>
            <a:r>
              <a:rPr lang="en-US" sz="2400" dirty="0" err="1"/>
              <a:t>Callee</a:t>
            </a:r>
            <a:r>
              <a:rPr lang="en-US" sz="2400" dirty="0"/>
              <a:t> requires special-case code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if(</a:t>
            </a:r>
            <a:r>
              <a:rPr lang="en-US" sz="2400" dirty="0" err="1"/>
              <a:t>argno</a:t>
            </a:r>
            <a:r>
              <a:rPr lang="en-US" sz="2400" dirty="0"/>
              <a:t> == 1) use a0, … else if (</a:t>
            </a:r>
            <a:r>
              <a:rPr lang="en-US" sz="2400" dirty="0" err="1"/>
              <a:t>argno</a:t>
            </a:r>
            <a:r>
              <a:rPr lang="en-US" sz="2400" dirty="0"/>
              <a:t> == 4) use a3, else use stack offset</a:t>
            </a:r>
          </a:p>
          <a:p>
            <a:pPr lvl="1">
              <a:lnSpc>
                <a:spcPct val="94000"/>
              </a:lnSpc>
            </a:pPr>
            <a:endParaRPr lang="en-US" sz="2400" dirty="0"/>
          </a:p>
          <a:p>
            <a:pPr>
              <a:lnSpc>
                <a:spcPct val="94000"/>
              </a:lnSpc>
            </a:pPr>
            <a:r>
              <a:rPr lang="en-US" sz="2800" dirty="0"/>
              <a:t>Best to use an (initially confusing but ultimately simpler) approach: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Pass the first four arguments in registers, as usual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Pass the rest on the stack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Reserve space on the stack for all arguments, including the first four</a:t>
            </a:r>
          </a:p>
          <a:p>
            <a:pPr>
              <a:lnSpc>
                <a:spcPct val="94000"/>
              </a:lnSpc>
            </a:pPr>
            <a:r>
              <a:rPr lang="en-US" sz="2800" dirty="0"/>
              <a:t>Simplifies functions that use variable-length arguments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Store a0-a3 on the slots allocated on the stack, refer to all arguments through the stack</a:t>
            </a:r>
          </a:p>
        </p:txBody>
      </p:sp>
    </p:spTree>
    <p:extLst>
      <p:ext uri="{BB962C8B-B14F-4D97-AF65-F5344CB8AC3E}">
        <p14:creationId xmlns:p14="http://schemas.microsoft.com/office/powerpoint/2010/main" val="32379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 Layout on Stack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371600"/>
            <a:ext cx="3121025" cy="3810000"/>
          </a:xfrm>
        </p:spPr>
        <p:txBody>
          <a:bodyPr>
            <a:noAutofit/>
          </a:bodyPr>
          <a:lstStyle/>
          <a:p>
            <a:r>
              <a:rPr lang="en-US" sz="2800" dirty="0"/>
              <a:t>First four arguments are in registers</a:t>
            </a:r>
          </a:p>
          <a:p>
            <a:r>
              <a:rPr lang="en-US" sz="2800" dirty="0"/>
              <a:t>The rest are on the stack</a:t>
            </a:r>
          </a:p>
          <a:p>
            <a:r>
              <a:rPr lang="en-US" sz="2800" dirty="0"/>
              <a:t>There is room on the stack for the first four arguments, just in case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85800" y="1143000"/>
            <a:ext cx="2209800" cy="487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main: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$a0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0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$a1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1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$a2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2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li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$a3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, 3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addiu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$sp,s$p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,-24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li $8, 4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sw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$8, 16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($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</a:rPr>
              <a:t>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li $8, 5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sw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$8, 20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($</a:t>
            </a:r>
            <a:r>
              <a:rPr lang="en-US" sz="1800" dirty="0" err="1" smtClean="0">
                <a:solidFill>
                  <a:schemeClr val="accent1"/>
                </a:solidFill>
                <a:latin typeface="Arial" charset="0"/>
              </a:rPr>
              <a:t>sp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subf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 // result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in$ 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v0</a:t>
            </a:r>
          </a:p>
          <a:p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3352800" y="35052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276600" y="350520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sp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810000" y="1066800"/>
            <a:ext cx="1447800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810000" y="1752600"/>
            <a:ext cx="14478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3810000" y="2133600"/>
            <a:ext cx="14478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3810000" y="2514600"/>
            <a:ext cx="14478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3810000" y="2895600"/>
            <a:ext cx="14478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3810000" y="3276600"/>
            <a:ext cx="14478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3810000" y="1371600"/>
            <a:ext cx="14478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045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69225" cy="987425"/>
          </a:xfrm>
        </p:spPr>
        <p:txBody>
          <a:bodyPr/>
          <a:lstStyle/>
          <a:p>
            <a:r>
              <a:rPr lang="en-US" dirty="0"/>
              <a:t>Frame Layout on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3886200"/>
            <a:ext cx="533400" cy="476310"/>
            <a:chOff x="304800" y="4343400"/>
            <a:chExt cx="533400" cy="476310"/>
          </a:xfrm>
        </p:grpSpPr>
        <p:sp>
          <p:nvSpPr>
            <p:cNvPr id="68613" name="Line 5"/>
            <p:cNvSpPr>
              <a:spLocks noChangeShapeType="1"/>
            </p:cNvSpPr>
            <p:nvPr/>
          </p:nvSpPr>
          <p:spPr bwMode="auto">
            <a:xfrm>
              <a:off x="381000" y="43434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304800" y="44196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838200" y="685800"/>
            <a:ext cx="2057400" cy="541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838200" y="2133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838200" y="2514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838200" y="2895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838200" y="3276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838200" y="3657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838200" y="1752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276600" y="1143000"/>
            <a:ext cx="28570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blue() 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pink(0,1,2,3,4,5);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}</a:t>
            </a:r>
            <a:endParaRPr lang="en-US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1143000"/>
            <a:ext cx="533400" cy="476310"/>
            <a:chOff x="304800" y="4343400"/>
            <a:chExt cx="533400" cy="476310"/>
          </a:xfrm>
        </p:grpSpPr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81000" y="43434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04800" y="44196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838200" y="1371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eturn address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4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0813" cy="682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Goals for Today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077200" cy="637584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Calling Convention for Procedure Calls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Enable </a:t>
            </a:r>
            <a:r>
              <a:rPr lang="en-GB" dirty="0"/>
              <a:t>code to be reused by allowing code snippets to be invoked</a:t>
            </a:r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Will need a way to</a:t>
            </a:r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call the </a:t>
            </a:r>
            <a:r>
              <a:rPr lang="en-GB" dirty="0" smtClean="0"/>
              <a:t>routine (i.e. transfer control to procedure)</a:t>
            </a:r>
            <a:endParaRPr lang="en-GB" dirty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pass </a:t>
            </a:r>
            <a:r>
              <a:rPr lang="en-GB" dirty="0"/>
              <a:t>arguments</a:t>
            </a:r>
          </a:p>
          <a:p>
            <a:pPr lvl="2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fixed </a:t>
            </a:r>
            <a:r>
              <a:rPr lang="en-GB" dirty="0"/>
              <a:t>length, variable </a:t>
            </a:r>
            <a:r>
              <a:rPr lang="en-GB" dirty="0" smtClean="0"/>
              <a:t>length, recursively</a:t>
            </a:r>
          </a:p>
          <a:p>
            <a:pPr marL="173038" lvl="1" indent="0">
              <a:lnSpc>
                <a:spcPct val="9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return </a:t>
            </a:r>
            <a:r>
              <a:rPr lang="en-GB" dirty="0"/>
              <a:t>to the </a:t>
            </a:r>
            <a:r>
              <a:rPr lang="en-GB" dirty="0" smtClean="0"/>
              <a:t>caller</a:t>
            </a:r>
          </a:p>
          <a:p>
            <a:pPr lvl="2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Putting results in a place where caller can find them</a:t>
            </a:r>
            <a:endParaRPr lang="en-GB" dirty="0"/>
          </a:p>
          <a:p>
            <a:pPr lvl="1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Manage register</a:t>
            </a:r>
            <a:endParaRPr lang="en-GB" dirty="0"/>
          </a:p>
          <a:p>
            <a:pPr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8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69225" cy="987425"/>
          </a:xfrm>
        </p:spPr>
        <p:txBody>
          <a:bodyPr/>
          <a:lstStyle/>
          <a:p>
            <a:r>
              <a:rPr lang="en-US" dirty="0"/>
              <a:t>Frame Layout on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4343400"/>
            <a:ext cx="533400" cy="476310"/>
            <a:chOff x="304800" y="4343400"/>
            <a:chExt cx="533400" cy="476310"/>
          </a:xfrm>
        </p:grpSpPr>
        <p:sp>
          <p:nvSpPr>
            <p:cNvPr id="68613" name="Line 5"/>
            <p:cNvSpPr>
              <a:spLocks noChangeShapeType="1"/>
            </p:cNvSpPr>
            <p:nvPr/>
          </p:nvSpPr>
          <p:spPr bwMode="auto">
            <a:xfrm>
              <a:off x="381000" y="43434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304800" y="44196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838200" y="685800"/>
            <a:ext cx="2057400" cy="541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838200" y="2133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838200" y="2514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838200" y="2895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838200" y="3276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838200" y="3657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space for </a:t>
            </a:r>
            <a:r>
              <a:rPr lang="en-US" sz="1600" dirty="0" smtClean="0">
                <a:solidFill>
                  <a:schemeClr val="bg1"/>
                </a:solidFill>
              </a:rPr>
              <a:t>$a0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838200" y="1752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838200" y="4038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return address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276600" y="1143000"/>
            <a:ext cx="579402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blue() 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pink(0,1,2,3,4,5);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}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pink(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a,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b,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c,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d,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e,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f)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 …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3867090"/>
            <a:ext cx="533400" cy="476310"/>
            <a:chOff x="304800" y="4343400"/>
            <a:chExt cx="533400" cy="476310"/>
          </a:xfrm>
        </p:grpSpPr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81000" y="43434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04800" y="44196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838200" y="1371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eturn address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CP3 Ink 976fcaec-835f-4e33-861f-6b02833a165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" y="1269720"/>
            <a:ext cx="4034100" cy="36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Conventions so far: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accent1"/>
                </a:solidFill>
              </a:rPr>
              <a:t>first four </a:t>
            </a:r>
            <a:r>
              <a:rPr lang="en-US" dirty="0" err="1" smtClean="0"/>
              <a:t>arg</a:t>
            </a:r>
            <a:r>
              <a:rPr lang="en-US" dirty="0" smtClean="0"/>
              <a:t> words passed in $a0, $a1, $a2, $a3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remaining </a:t>
            </a:r>
            <a:r>
              <a:rPr lang="en-US" dirty="0" err="1" smtClean="0">
                <a:solidFill>
                  <a:schemeClr val="accent1"/>
                </a:solidFill>
              </a:rPr>
              <a:t>arg</a:t>
            </a:r>
            <a:r>
              <a:rPr lang="en-US" dirty="0" smtClean="0">
                <a:solidFill>
                  <a:schemeClr val="accent1"/>
                </a:solidFill>
              </a:rPr>
              <a:t> words passed on the stack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smtClean="0"/>
              <a:t>stack frame at $sp</a:t>
            </a:r>
          </a:p>
          <a:p>
            <a:pPr lvl="2"/>
            <a:r>
              <a:rPr lang="en-US" dirty="0" smtClean="0"/>
              <a:t>contains $</a:t>
            </a:r>
            <a:r>
              <a:rPr lang="en-US" dirty="0" err="1" smtClean="0"/>
              <a:t>ra</a:t>
            </a:r>
            <a:r>
              <a:rPr lang="en-US" dirty="0" smtClean="0"/>
              <a:t> (clobbered on JAL to sub-functions)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contains extra arguments to sub-functions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contains </a:t>
            </a:r>
            <a:r>
              <a:rPr lang="en-US" b="1" dirty="0" smtClean="0">
                <a:solidFill>
                  <a:schemeClr val="accent1"/>
                </a:solidFill>
              </a:rPr>
              <a:t>space</a:t>
            </a:r>
            <a:r>
              <a:rPr lang="en-US" dirty="0" smtClean="0">
                <a:solidFill>
                  <a:schemeClr val="accent1"/>
                </a:solidFill>
              </a:rPr>
              <a:t> for first 4 arguments to sub-functions</a:t>
            </a:r>
          </a:p>
        </p:txBody>
      </p:sp>
    </p:spTree>
    <p:extLst>
      <p:ext uri="{BB962C8B-B14F-4D97-AF65-F5344CB8AC3E}">
        <p14:creationId xmlns:p14="http://schemas.microsoft.com/office/powerpoint/2010/main" val="3678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 so far: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0079834"/>
              </p:ext>
            </p:extLst>
          </p:nvPr>
        </p:nvGraphicFramePr>
        <p:xfrm>
          <a:off x="228600" y="547935"/>
          <a:ext cx="3733800" cy="615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81999807"/>
              </p:ext>
            </p:extLst>
          </p:nvPr>
        </p:nvGraphicFramePr>
        <p:xfrm>
          <a:off x="4038600" y="547934"/>
          <a:ext cx="4114800" cy="615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40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for OS 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57112769"/>
              </p:ext>
            </p:extLst>
          </p:nvPr>
        </p:nvGraphicFramePr>
        <p:xfrm>
          <a:off x="228600" y="1327150"/>
          <a:ext cx="3733800" cy="245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517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4" name="CP3 Ink c526ef88-946c-40e3-a755-0dbcd133ae1a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65" y="879179"/>
            <a:ext cx="3881551" cy="52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</a:t>
            </a:r>
            <a:r>
              <a:rPr lang="en-US" dirty="0" err="1" smtClean="0"/>
              <a:t>vs</a:t>
            </a:r>
            <a:r>
              <a:rPr lang="en-US" dirty="0" smtClean="0"/>
              <a:t> C: Pointers </a:t>
            </a:r>
            <a:r>
              <a:rPr lang="en-US" dirty="0"/>
              <a:t>and Structures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372600" cy="5791200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en-US" sz="2800" dirty="0"/>
              <a:t>Pointers are 32-bits, treat just like </a:t>
            </a:r>
            <a:r>
              <a:rPr lang="en-US" sz="2800" dirty="0" err="1"/>
              <a:t>ints</a:t>
            </a:r>
            <a:endParaRPr lang="en-US" sz="2800" dirty="0"/>
          </a:p>
          <a:p>
            <a:pPr>
              <a:lnSpc>
                <a:spcPct val="94000"/>
              </a:lnSpc>
            </a:pPr>
            <a:r>
              <a:rPr lang="en-US" sz="2800" dirty="0"/>
              <a:t>Pointers to </a:t>
            </a:r>
            <a:r>
              <a:rPr lang="en-US" sz="2800" dirty="0" err="1"/>
              <a:t>structs</a:t>
            </a:r>
            <a:r>
              <a:rPr lang="en-US" sz="2800" dirty="0"/>
              <a:t> are pointers</a:t>
            </a:r>
          </a:p>
          <a:p>
            <a:pPr>
              <a:lnSpc>
                <a:spcPct val="94000"/>
              </a:lnSpc>
            </a:pPr>
            <a:r>
              <a:rPr lang="en-US" sz="2800" dirty="0"/>
              <a:t>C allows passing whole </a:t>
            </a:r>
            <a:r>
              <a:rPr lang="en-US" sz="2800" dirty="0" err="1"/>
              <a:t>structs</a:t>
            </a:r>
            <a:endParaRPr lang="en-US" sz="2800" dirty="0"/>
          </a:p>
          <a:p>
            <a:pPr lvl="1">
              <a:lnSpc>
                <a:spcPct val="94000"/>
              </a:lnSpc>
            </a:pP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distance(</a:t>
            </a:r>
            <a:r>
              <a:rPr lang="en-US" sz="2400" dirty="0" err="1">
                <a:latin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</a:rPr>
              <a:t> Point p1, </a:t>
            </a:r>
            <a:r>
              <a:rPr lang="en-US" sz="2400" dirty="0" err="1">
                <a:latin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</a:rPr>
              <a:t> Point p2);</a:t>
            </a:r>
          </a:p>
          <a:p>
            <a:pPr lvl="1">
              <a:lnSpc>
                <a:spcPct val="94000"/>
              </a:lnSpc>
            </a:pPr>
            <a:r>
              <a:rPr lang="en-US" dirty="0"/>
              <a:t>Treat like a collection of consecutive 32-bit arguments, use registers for first 4 words, stack for rest</a:t>
            </a:r>
          </a:p>
          <a:p>
            <a:pPr lvl="1">
              <a:lnSpc>
                <a:spcPct val="94000"/>
              </a:lnSpc>
            </a:pPr>
            <a:r>
              <a:rPr lang="en-US" dirty="0"/>
              <a:t>Inefficient and to be avoided, better to use</a:t>
            </a:r>
            <a:br>
              <a:rPr lang="en-US" dirty="0"/>
            </a:b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distance(</a:t>
            </a:r>
            <a:r>
              <a:rPr lang="en-US" sz="2400" dirty="0" err="1">
                <a:latin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</a:rPr>
              <a:t> Point *p1, </a:t>
            </a:r>
            <a:r>
              <a:rPr lang="en-US" sz="2400" dirty="0" err="1">
                <a:latin typeface="Courier New" pitchFamily="49" charset="0"/>
              </a:rPr>
              <a:t>struct</a:t>
            </a:r>
            <a:r>
              <a:rPr lang="en-US" sz="2400" dirty="0">
                <a:latin typeface="Courier New" pitchFamily="49" charset="0"/>
              </a:rPr>
              <a:t> Point *p2);</a:t>
            </a:r>
            <a:r>
              <a:rPr lang="en-US" sz="1800" dirty="0">
                <a:latin typeface="Courier New" pitchFamily="49" charset="0"/>
              </a:rPr>
              <a:t/>
            </a:r>
            <a:br>
              <a:rPr lang="en-US" sz="1800" dirty="0">
                <a:latin typeface="Courier New" pitchFamily="49" charset="0"/>
              </a:rPr>
            </a:br>
            <a:r>
              <a:rPr lang="en-US" dirty="0"/>
              <a:t>in all cases</a:t>
            </a:r>
          </a:p>
          <a:p>
            <a:pPr>
              <a:lnSpc>
                <a:spcPct val="94000"/>
              </a:lnSpc>
              <a:buFont typeface="StarSymbol" charset="0"/>
              <a:buNone/>
            </a:pPr>
            <a:endParaRPr lang="en-US" dirty="0"/>
          </a:p>
        </p:txBody>
      </p:sp>
      <p:pic>
        <p:nvPicPr>
          <p:cNvPr id="9218" name="CP3 Ink f648e715-ba61-47e4-83f1-44158356b79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90" y="1771680"/>
            <a:ext cx="3830700" cy="54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9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Globals and Locals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4000"/>
              </a:lnSpc>
            </a:pPr>
            <a:r>
              <a:rPr lang="en-US" sz="2800" dirty="0"/>
              <a:t>Global variables are allocated in the “data” region of the program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Exist for all time, accessible to all routines</a:t>
            </a:r>
          </a:p>
          <a:p>
            <a:pPr lvl="1">
              <a:lnSpc>
                <a:spcPct val="84000"/>
              </a:lnSpc>
            </a:pPr>
            <a:endParaRPr lang="en-US" sz="2400" dirty="0"/>
          </a:p>
          <a:p>
            <a:pPr>
              <a:lnSpc>
                <a:spcPct val="84000"/>
              </a:lnSpc>
            </a:pPr>
            <a:r>
              <a:rPr lang="en-US" sz="2800" dirty="0"/>
              <a:t>Local variables are allocated within the stack frame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Exist solely for the duration of the stack frame</a:t>
            </a:r>
          </a:p>
          <a:p>
            <a:pPr lvl="1">
              <a:lnSpc>
                <a:spcPct val="84000"/>
              </a:lnSpc>
            </a:pPr>
            <a:endParaRPr lang="en-US" sz="2400" dirty="0"/>
          </a:p>
          <a:p>
            <a:pPr>
              <a:lnSpc>
                <a:spcPct val="84000"/>
              </a:lnSpc>
            </a:pPr>
            <a:r>
              <a:rPr lang="en-US" sz="2800" dirty="0"/>
              <a:t>Dangling pointers are pointers into a destroyed stack frame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C lets you create these, Java does not</a:t>
            </a:r>
          </a:p>
          <a:p>
            <a:pPr lvl="1">
              <a:lnSpc>
                <a:spcPct val="84000"/>
              </a:lnSpc>
            </a:pPr>
            <a:r>
              <a:rPr lang="en-US" sz="2400" dirty="0" err="1"/>
              <a:t>int</a:t>
            </a:r>
            <a:r>
              <a:rPr lang="en-US" sz="2400" dirty="0"/>
              <a:t> *foo() { </a:t>
            </a:r>
            <a:r>
              <a:rPr lang="en-US" sz="2400" dirty="0" err="1"/>
              <a:t>int</a:t>
            </a:r>
            <a:r>
              <a:rPr lang="en-US" sz="2400" dirty="0"/>
              <a:t> a; return &amp;a; }</a:t>
            </a:r>
          </a:p>
        </p:txBody>
      </p:sp>
      <p:pic>
        <p:nvPicPr>
          <p:cNvPr id="10242" name="CP3 Ink b360bab3-9935-463e-9a92-142672740d9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65" y="4933740"/>
            <a:ext cx="2254351" cy="65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7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Global and Locals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does a function load global data?</a:t>
            </a:r>
          </a:p>
          <a:p>
            <a:pPr lvl="1"/>
            <a:r>
              <a:rPr lang="en-US" dirty="0" smtClean="0"/>
              <a:t>global variables are just above 0x10000000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Convention: </a:t>
            </a:r>
            <a:r>
              <a:rPr lang="en-US" i="1" dirty="0" smtClean="0">
                <a:solidFill>
                  <a:schemeClr val="accent1"/>
                </a:solidFill>
              </a:rPr>
              <a:t>global pointer</a:t>
            </a:r>
          </a:p>
          <a:p>
            <a:pPr lvl="1"/>
            <a:r>
              <a:rPr lang="en-US" dirty="0" smtClean="0"/>
              <a:t>r28 is $</a:t>
            </a:r>
            <a:r>
              <a:rPr lang="en-US" dirty="0" err="1" smtClean="0"/>
              <a:t>gp</a:t>
            </a:r>
            <a:r>
              <a:rPr lang="en-US" dirty="0" smtClean="0"/>
              <a:t> (pointer into </a:t>
            </a:r>
            <a:r>
              <a:rPr lang="en-US" i="1" dirty="0" smtClean="0">
                <a:solidFill>
                  <a:schemeClr val="accent1"/>
                </a:solidFill>
              </a:rPr>
              <a:t>middle</a:t>
            </a:r>
            <a:r>
              <a:rPr lang="en-US" dirty="0" smtClean="0"/>
              <a:t> of global data section)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 err="1" smtClean="0"/>
              <a:t>gp</a:t>
            </a:r>
            <a:r>
              <a:rPr lang="en-US" dirty="0" smtClean="0"/>
              <a:t> = 0x10008000</a:t>
            </a:r>
          </a:p>
          <a:p>
            <a:pPr lvl="1"/>
            <a:r>
              <a:rPr lang="en-US" dirty="0" smtClean="0"/>
              <a:t>Access most global data using LW at $</a:t>
            </a:r>
            <a:r>
              <a:rPr lang="en-US" dirty="0" err="1" smtClean="0"/>
              <a:t>gp</a:t>
            </a:r>
            <a:r>
              <a:rPr lang="en-US" dirty="0" smtClean="0"/>
              <a:t> +/- offset</a:t>
            </a:r>
            <a:br>
              <a:rPr lang="en-US" dirty="0" smtClean="0"/>
            </a:br>
            <a:r>
              <a:rPr lang="en-US" dirty="0" smtClean="0"/>
              <a:t>LW $v0, 0x8000($</a:t>
            </a:r>
            <a:r>
              <a:rPr lang="en-US" dirty="0" err="1" smtClean="0"/>
              <a:t>gp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LW $v1, 0x7FFF($</a:t>
            </a:r>
            <a:r>
              <a:rPr lang="en-US" dirty="0" err="1" smtClean="0"/>
              <a:t>gp</a:t>
            </a:r>
            <a:r>
              <a:rPr lang="en-US" dirty="0" smtClean="0"/>
              <a:t>) 	</a:t>
            </a:r>
            <a:br>
              <a:rPr lang="en-US" dirty="0" smtClean="0"/>
            </a:b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2143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1752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5039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533400"/>
            <a:ext cx="35052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19400" y="2209800"/>
            <a:ext cx="3505200" cy="7950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19400" y="6477000"/>
            <a:ext cx="35052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5562600"/>
            <a:ext cx="35052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code (text)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19400" y="5105400"/>
            <a:ext cx="35052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static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19400" y="4343400"/>
            <a:ext cx="35052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dynamic data (heap)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302625" cy="6096000"/>
          </a:xfrm>
        </p:spPr>
        <p:txBody>
          <a:bodyPr>
            <a:normAutofit/>
          </a:bodyPr>
          <a:lstStyle/>
          <a:p>
            <a:r>
              <a:rPr lang="en-US" sz="2800" dirty="0"/>
              <a:t>It is often cumbersome to keep track of location of data on the stack</a:t>
            </a:r>
          </a:p>
          <a:p>
            <a:pPr lvl="1"/>
            <a:r>
              <a:rPr lang="en-US" sz="2400" dirty="0"/>
              <a:t>The offsets change as new values are pushed onto and popped off of the stack</a:t>
            </a:r>
          </a:p>
          <a:p>
            <a:endParaRPr lang="en-US" sz="2400" dirty="0"/>
          </a:p>
          <a:p>
            <a:r>
              <a:rPr lang="en-US" sz="2800" dirty="0"/>
              <a:t>Keep a pointer to the top of the stack frame</a:t>
            </a:r>
          </a:p>
          <a:p>
            <a:pPr lvl="1"/>
            <a:r>
              <a:rPr lang="en-US" sz="2400" dirty="0"/>
              <a:t>Simplifies the task of referring to items on the stack</a:t>
            </a:r>
          </a:p>
          <a:p>
            <a:pPr lvl="1"/>
            <a:endParaRPr lang="en-US" sz="2400" dirty="0"/>
          </a:p>
          <a:p>
            <a:r>
              <a:rPr lang="en-US" sz="2800" dirty="0"/>
              <a:t>A frame pointer, $30, aka </a:t>
            </a:r>
            <a:r>
              <a:rPr lang="en-US" sz="2800" dirty="0" smtClean="0"/>
              <a:t>$</a:t>
            </a:r>
            <a:r>
              <a:rPr lang="en-US" sz="2800" dirty="0" err="1" smtClean="0"/>
              <a:t>fp</a:t>
            </a:r>
            <a:endParaRPr lang="en-US" sz="2800" dirty="0"/>
          </a:p>
          <a:p>
            <a:pPr lvl="1"/>
            <a:r>
              <a:rPr lang="en-US" sz="2400" dirty="0"/>
              <a:t>Value of </a:t>
            </a:r>
            <a:r>
              <a:rPr lang="en-US" sz="2400" dirty="0" smtClean="0"/>
              <a:t>$</a:t>
            </a:r>
            <a:r>
              <a:rPr lang="en-US" sz="2400" dirty="0" err="1" smtClean="0"/>
              <a:t>sp</a:t>
            </a:r>
            <a:r>
              <a:rPr lang="en-US" sz="2400" dirty="0" smtClean="0"/>
              <a:t> </a:t>
            </a:r>
            <a:r>
              <a:rPr lang="en-US" sz="2400" dirty="0"/>
              <a:t>upon procedure entry</a:t>
            </a:r>
          </a:p>
          <a:p>
            <a:pPr lvl="1"/>
            <a:r>
              <a:rPr lang="en-US" sz="2400" dirty="0"/>
              <a:t>Can be used to restore </a:t>
            </a:r>
            <a:r>
              <a:rPr lang="en-US" sz="2400" dirty="0" smtClean="0"/>
              <a:t>$</a:t>
            </a:r>
            <a:r>
              <a:rPr lang="en-US" sz="2400" dirty="0" err="1" smtClean="0"/>
              <a:t>sp</a:t>
            </a:r>
            <a:r>
              <a:rPr lang="en-US" sz="2400" dirty="0" smtClean="0"/>
              <a:t> </a:t>
            </a:r>
            <a:r>
              <a:rPr lang="en-US" sz="2400" dirty="0"/>
              <a:t>on exit</a:t>
            </a:r>
          </a:p>
        </p:txBody>
      </p:sp>
    </p:spTree>
    <p:extLst>
      <p:ext uri="{BB962C8B-B14F-4D97-AF65-F5344CB8AC3E}">
        <p14:creationId xmlns:p14="http://schemas.microsoft.com/office/powerpoint/2010/main" val="4656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 Usage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4000"/>
              </a:lnSpc>
            </a:pPr>
            <a:r>
              <a:rPr lang="en-US" sz="2800" dirty="0"/>
              <a:t>Suppose a routine would like to store a value in a register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Two options: </a:t>
            </a:r>
            <a:r>
              <a:rPr lang="en-US" sz="2800" dirty="0" err="1" smtClean="0"/>
              <a:t>callee</a:t>
            </a:r>
            <a:r>
              <a:rPr lang="en-US" sz="2800" dirty="0" smtClean="0"/>
              <a:t>-save </a:t>
            </a:r>
            <a:r>
              <a:rPr lang="en-US" sz="2800" dirty="0"/>
              <a:t>and </a:t>
            </a:r>
            <a:r>
              <a:rPr lang="en-US" sz="2800" dirty="0" smtClean="0"/>
              <a:t>caller-save</a:t>
            </a:r>
            <a:endParaRPr lang="en-US" sz="2800" dirty="0"/>
          </a:p>
          <a:p>
            <a:pPr>
              <a:lnSpc>
                <a:spcPct val="84000"/>
              </a:lnSpc>
            </a:pPr>
            <a:r>
              <a:rPr lang="en-US" sz="2800" dirty="0" err="1">
                <a:solidFill>
                  <a:schemeClr val="accent1"/>
                </a:solidFill>
              </a:rPr>
              <a:t>Callee</a:t>
            </a:r>
            <a:r>
              <a:rPr lang="en-US" sz="2800" dirty="0">
                <a:solidFill>
                  <a:schemeClr val="accent1"/>
                </a:solidFill>
              </a:rPr>
              <a:t>-save: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Assume that one of the callers is already using that register to hold a value of interest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Save the previous contents of the register on procedure entry, restore just before procedure return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E.g. $31</a:t>
            </a:r>
          </a:p>
          <a:p>
            <a:pPr>
              <a:lnSpc>
                <a:spcPct val="84000"/>
              </a:lnSpc>
            </a:pPr>
            <a:r>
              <a:rPr lang="en-US" sz="2800" dirty="0">
                <a:solidFill>
                  <a:schemeClr val="accent1"/>
                </a:solidFill>
              </a:rPr>
              <a:t>Caller-save: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Assume that a caller can clobber any one of the registers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Save the previous contents of the register before </a:t>
            </a:r>
            <a:r>
              <a:rPr lang="en-US" sz="2400" dirty="0" err="1"/>
              <a:t>proc</a:t>
            </a:r>
            <a:r>
              <a:rPr lang="en-US" sz="2400" dirty="0"/>
              <a:t> call</a:t>
            </a:r>
          </a:p>
          <a:p>
            <a:pPr lvl="1">
              <a:lnSpc>
                <a:spcPct val="84000"/>
              </a:lnSpc>
            </a:pPr>
            <a:r>
              <a:rPr lang="en-US" sz="2400" dirty="0"/>
              <a:t>Restore after the call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MIPS calling convention supports both</a:t>
            </a:r>
          </a:p>
          <a:p>
            <a:pPr lvl="1">
              <a:lnSpc>
                <a:spcPct val="84000"/>
              </a:lnSpc>
            </a:pPr>
            <a:endParaRPr lang="en-US" sz="1800" dirty="0"/>
          </a:p>
          <a:p>
            <a:pPr>
              <a:lnSpc>
                <a:spcPct val="84000"/>
              </a:lnSpc>
            </a:pPr>
            <a:endParaRPr lang="en-US" sz="2000" dirty="0"/>
          </a:p>
          <a:p>
            <a:pPr lvl="1">
              <a:lnSpc>
                <a:spcPct val="84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2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Callee-Save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295400"/>
            <a:ext cx="6019800" cy="4721225"/>
          </a:xfrm>
        </p:spPr>
        <p:txBody>
          <a:bodyPr>
            <a:normAutofit/>
          </a:bodyPr>
          <a:lstStyle/>
          <a:p>
            <a:pPr>
              <a:lnSpc>
                <a:spcPct val="94000"/>
              </a:lnSpc>
            </a:pPr>
            <a:r>
              <a:rPr lang="en-US" sz="2800" dirty="0"/>
              <a:t>Assume caller is using the registers</a:t>
            </a:r>
          </a:p>
          <a:p>
            <a:pPr>
              <a:lnSpc>
                <a:spcPct val="94000"/>
              </a:lnSpc>
            </a:pPr>
            <a:r>
              <a:rPr lang="en-US" sz="2800" dirty="0"/>
              <a:t>Save on entry, restore on exit</a:t>
            </a:r>
          </a:p>
          <a:p>
            <a:pPr>
              <a:lnSpc>
                <a:spcPct val="94000"/>
              </a:lnSpc>
            </a:pPr>
            <a:endParaRPr lang="en-US" sz="2800" dirty="0"/>
          </a:p>
          <a:p>
            <a:pPr>
              <a:lnSpc>
                <a:spcPct val="94000"/>
              </a:lnSpc>
            </a:pPr>
            <a:r>
              <a:rPr lang="en-US" sz="2800" dirty="0"/>
              <a:t>Pays off if caller is actually using the registers, else the save and restore are wasted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57200" y="1371600"/>
            <a:ext cx="236220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main: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addiu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$sp,$sp,-</a:t>
            </a:r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$</a:t>
            </a:r>
            <a:r>
              <a:rPr lang="en-US" sz="1800" dirty="0" smtClean="0">
                <a:solidFill>
                  <a:schemeClr val="bg1"/>
                </a:solidFill>
              </a:rPr>
              <a:t>31,28($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$30, 24($</a:t>
            </a:r>
            <a:r>
              <a:rPr lang="en-US" dirty="0" err="1" smtClean="0">
                <a:solidFill>
                  <a:schemeClr val="bg1"/>
                </a:solidFill>
              </a:rPr>
              <a:t>sp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$</a:t>
            </a:r>
            <a:r>
              <a:rPr lang="en-US" sz="1800" dirty="0" smtClean="0">
                <a:solidFill>
                  <a:schemeClr val="bg1"/>
                </a:solidFill>
              </a:rPr>
              <a:t>17, 20($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$</a:t>
            </a:r>
            <a:r>
              <a:rPr lang="en-US" sz="1800" dirty="0" smtClean="0">
                <a:solidFill>
                  <a:schemeClr val="bg1"/>
                </a:solidFill>
              </a:rPr>
              <a:t>16, 16($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addiu</a:t>
            </a:r>
            <a:r>
              <a:rPr lang="en-US" dirty="0" smtClean="0">
                <a:solidFill>
                  <a:schemeClr val="bg1"/>
                </a:solidFill>
              </a:rPr>
              <a:t>  $30, $</a:t>
            </a:r>
            <a:r>
              <a:rPr lang="en-US" dirty="0" err="1" smtClean="0">
                <a:solidFill>
                  <a:schemeClr val="bg1"/>
                </a:solidFill>
              </a:rPr>
              <a:t>sp</a:t>
            </a:r>
            <a:r>
              <a:rPr lang="en-US" dirty="0" smtClean="0">
                <a:solidFill>
                  <a:schemeClr val="bg1"/>
                </a:solidFill>
              </a:rPr>
              <a:t>, 28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	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[use $</a:t>
            </a:r>
            <a:r>
              <a:rPr lang="en-US" sz="1800" dirty="0" smtClean="0">
                <a:solidFill>
                  <a:schemeClr val="bg1"/>
                </a:solidFill>
              </a:rPr>
              <a:t>16 </a:t>
            </a:r>
            <a:r>
              <a:rPr lang="en-US" sz="1800" dirty="0">
                <a:solidFill>
                  <a:schemeClr val="bg1"/>
                </a:solidFill>
              </a:rPr>
              <a:t>and $</a:t>
            </a:r>
            <a:r>
              <a:rPr lang="en-US" sz="1800" dirty="0" smtClean="0">
                <a:solidFill>
                  <a:schemeClr val="bg1"/>
                </a:solidFill>
              </a:rPr>
              <a:t>17]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    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$</a:t>
            </a:r>
            <a:r>
              <a:rPr lang="en-US" sz="1800" dirty="0" smtClean="0">
                <a:solidFill>
                  <a:schemeClr val="bg1"/>
                </a:solidFill>
              </a:rPr>
              <a:t>31,28($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lw</a:t>
            </a:r>
            <a:r>
              <a:rPr lang="en-US" dirty="0">
                <a:solidFill>
                  <a:schemeClr val="bg1"/>
                </a:solidFill>
              </a:rPr>
              <a:t> $</a:t>
            </a:r>
            <a:r>
              <a:rPr lang="en-US" dirty="0" smtClean="0">
                <a:solidFill>
                  <a:schemeClr val="bg1"/>
                </a:solidFill>
              </a:rPr>
              <a:t>30,24($</a:t>
            </a:r>
            <a:r>
              <a:rPr lang="en-US" dirty="0" err="1">
                <a:solidFill>
                  <a:schemeClr val="bg1"/>
                </a:solidFill>
              </a:rPr>
              <a:t>sp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$</a:t>
            </a:r>
            <a:r>
              <a:rPr lang="en-US" sz="1800" dirty="0" smtClean="0">
                <a:solidFill>
                  <a:schemeClr val="bg1"/>
                </a:solidFill>
              </a:rPr>
              <a:t>17, </a:t>
            </a:r>
            <a:r>
              <a:rPr lang="en-US" dirty="0" smtClean="0">
                <a:solidFill>
                  <a:schemeClr val="bg1"/>
                </a:solidFill>
              </a:rPr>
              <a:t>20</a:t>
            </a:r>
            <a:r>
              <a:rPr lang="en-US" sz="1800" dirty="0" smtClean="0">
                <a:solidFill>
                  <a:schemeClr val="bg1"/>
                </a:solidFill>
              </a:rPr>
              <a:t>$sp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$</a:t>
            </a:r>
            <a:r>
              <a:rPr lang="en-US" sz="1800" dirty="0" smtClean="0">
                <a:solidFill>
                  <a:schemeClr val="bg1"/>
                </a:solidFill>
              </a:rPr>
              <a:t>16, 16($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addiu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$sp,$sp,32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266" name="CP3 Ink e2f41da9-92c1-47c3-b362-04c4cfe955e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0" y="3299160"/>
            <a:ext cx="2000100" cy="28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0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91811"/>
            <a:ext cx="8458200" cy="720197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Procedure Call Take </a:t>
            </a:r>
            <a:r>
              <a:rPr lang="en-GB" dirty="0"/>
              <a:t>1: Use Jumps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0" y="1676400"/>
            <a:ext cx="2057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main: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j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Laftercall1: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add $1,$2,$3</a:t>
            </a: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j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Laftercall2: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sub $3,$4,$5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962400" y="1600200"/>
            <a:ext cx="2057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…</a:t>
            </a: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j Laftercall1</a:t>
            </a:r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1597025" y="1893888"/>
            <a:ext cx="2395538" cy="476250"/>
          </a:xfrm>
          <a:custGeom>
            <a:avLst/>
            <a:gdLst>
              <a:gd name="T0" fmla="*/ 0 w 1509"/>
              <a:gd name="T1" fmla="*/ 300 h 300"/>
              <a:gd name="T2" fmla="*/ 860 w 1509"/>
              <a:gd name="T3" fmla="*/ 243 h 300"/>
              <a:gd name="T4" fmla="*/ 1184 w 1509"/>
              <a:gd name="T5" fmla="*/ 32 h 300"/>
              <a:gd name="T6" fmla="*/ 1509 w 1509"/>
              <a:gd name="T7" fmla="*/ 4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9" h="300">
                <a:moveTo>
                  <a:pt x="0" y="300"/>
                </a:moveTo>
                <a:cubicBezTo>
                  <a:pt x="143" y="291"/>
                  <a:pt x="663" y="288"/>
                  <a:pt x="860" y="243"/>
                </a:cubicBezTo>
                <a:cubicBezTo>
                  <a:pt x="1057" y="198"/>
                  <a:pt x="1076" y="64"/>
                  <a:pt x="1184" y="32"/>
                </a:cubicBezTo>
                <a:cubicBezTo>
                  <a:pt x="1292" y="0"/>
                  <a:pt x="1441" y="45"/>
                  <a:pt x="1509" y="48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2098675" y="2768600"/>
            <a:ext cx="1997075" cy="1725613"/>
          </a:xfrm>
          <a:custGeom>
            <a:avLst/>
            <a:gdLst>
              <a:gd name="T0" fmla="*/ 1258 w 1258"/>
              <a:gd name="T1" fmla="*/ 1087 h 1087"/>
              <a:gd name="T2" fmla="*/ 820 w 1258"/>
              <a:gd name="T3" fmla="*/ 373 h 1087"/>
              <a:gd name="T4" fmla="*/ 763 w 1258"/>
              <a:gd name="T5" fmla="*/ 138 h 1087"/>
              <a:gd name="T6" fmla="*/ 0 w 1258"/>
              <a:gd name="T7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8" h="1087">
                <a:moveTo>
                  <a:pt x="1258" y="1087"/>
                </a:moveTo>
                <a:cubicBezTo>
                  <a:pt x="1184" y="968"/>
                  <a:pt x="902" y="531"/>
                  <a:pt x="820" y="373"/>
                </a:cubicBezTo>
                <a:cubicBezTo>
                  <a:pt x="738" y="215"/>
                  <a:pt x="900" y="200"/>
                  <a:pt x="763" y="138"/>
                </a:cubicBezTo>
                <a:cubicBezTo>
                  <a:pt x="626" y="76"/>
                  <a:pt x="159" y="29"/>
                  <a:pt x="0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1597025" y="1889125"/>
            <a:ext cx="2382838" cy="2073275"/>
          </a:xfrm>
          <a:custGeom>
            <a:avLst/>
            <a:gdLst>
              <a:gd name="T0" fmla="*/ 0 w 1501"/>
              <a:gd name="T1" fmla="*/ 1228 h 1306"/>
              <a:gd name="T2" fmla="*/ 1136 w 1501"/>
              <a:gd name="T3" fmla="*/ 1130 h 1306"/>
              <a:gd name="T4" fmla="*/ 1241 w 1501"/>
              <a:gd name="T5" fmla="*/ 173 h 1306"/>
              <a:gd name="T6" fmla="*/ 1501 w 1501"/>
              <a:gd name="T7" fmla="*/ 92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1" h="1306">
                <a:moveTo>
                  <a:pt x="0" y="1228"/>
                </a:moveTo>
                <a:cubicBezTo>
                  <a:pt x="189" y="1212"/>
                  <a:pt x="929" y="1306"/>
                  <a:pt x="1136" y="1130"/>
                </a:cubicBezTo>
                <a:cubicBezTo>
                  <a:pt x="1343" y="954"/>
                  <a:pt x="1180" y="346"/>
                  <a:pt x="1241" y="173"/>
                </a:cubicBezTo>
                <a:cubicBezTo>
                  <a:pt x="1302" y="0"/>
                  <a:pt x="1447" y="109"/>
                  <a:pt x="1501" y="92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" y="4878217"/>
            <a:ext cx="9220200" cy="1370183"/>
          </a:xfrm>
          <a:prstGeom prst="rect">
            <a:avLst/>
          </a:prstGeom>
          <a:ln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Jumps and branches can transfer control to the </a:t>
            </a:r>
            <a:r>
              <a:rPr lang="en-GB" sz="2400" dirty="0" err="1" smtClean="0"/>
              <a:t>callee</a:t>
            </a:r>
            <a:r>
              <a:rPr lang="en-GB" sz="2400" dirty="0" smtClean="0"/>
              <a:t> (called procedure)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Jumps and branches can transfer control back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chemeClr val="accent1"/>
                </a:solidFill>
              </a:rPr>
              <a:t>What happens when there are multiple calls from different call sites?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24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2" grpId="0" animBg="1"/>
      <p:bldP spid="32773" grpId="0" animBg="1"/>
      <p:bldP spid="32774" grpId="0" animBg="1"/>
      <p:bldP spid="32775" grpId="0" animBg="1"/>
      <p:bldP spid="327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Callee-Save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295400"/>
            <a:ext cx="6019800" cy="4721225"/>
          </a:xfrm>
        </p:spPr>
        <p:txBody>
          <a:bodyPr>
            <a:normAutofit/>
          </a:bodyPr>
          <a:lstStyle/>
          <a:p>
            <a:pPr>
              <a:lnSpc>
                <a:spcPct val="94000"/>
              </a:lnSpc>
            </a:pPr>
            <a:r>
              <a:rPr lang="en-US" sz="2800" dirty="0"/>
              <a:t>Assume caller is using the registers</a:t>
            </a:r>
          </a:p>
          <a:p>
            <a:pPr>
              <a:lnSpc>
                <a:spcPct val="94000"/>
              </a:lnSpc>
            </a:pPr>
            <a:r>
              <a:rPr lang="en-US" sz="2800" dirty="0"/>
              <a:t>Save on entry, restore on exit</a:t>
            </a:r>
          </a:p>
          <a:p>
            <a:pPr>
              <a:lnSpc>
                <a:spcPct val="94000"/>
              </a:lnSpc>
            </a:pPr>
            <a:endParaRPr lang="en-US" sz="2800" dirty="0"/>
          </a:p>
          <a:p>
            <a:pPr>
              <a:lnSpc>
                <a:spcPct val="94000"/>
              </a:lnSpc>
            </a:pPr>
            <a:r>
              <a:rPr lang="en-US" sz="2800" dirty="0"/>
              <a:t>Pays off if caller is actually using the registers, else the save and restore are wasted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57200" y="1371600"/>
            <a:ext cx="236220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main: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addiu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$sp,$sp,-</a:t>
            </a:r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 smtClean="0">
                <a:solidFill>
                  <a:schemeClr val="bg1"/>
                </a:solidFill>
              </a:rPr>
              <a:t>ra</a:t>
            </a:r>
            <a:r>
              <a:rPr lang="en-US" sz="1800" dirty="0" smtClean="0">
                <a:solidFill>
                  <a:schemeClr val="bg1"/>
                </a:solidFill>
              </a:rPr>
              <a:t>,28($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sw</a:t>
            </a:r>
            <a:r>
              <a:rPr lang="en-US" dirty="0" smtClean="0">
                <a:solidFill>
                  <a:schemeClr val="bg1"/>
                </a:solidFill>
              </a:rPr>
              <a:t> $</a:t>
            </a:r>
            <a:r>
              <a:rPr lang="en-US" dirty="0" err="1" smtClean="0">
                <a:solidFill>
                  <a:schemeClr val="bg1"/>
                </a:solidFill>
              </a:rPr>
              <a:t>fp</a:t>
            </a:r>
            <a:r>
              <a:rPr lang="en-US" dirty="0" smtClean="0">
                <a:solidFill>
                  <a:schemeClr val="bg1"/>
                </a:solidFill>
              </a:rPr>
              <a:t>, 24($</a:t>
            </a:r>
            <a:r>
              <a:rPr lang="en-US" dirty="0" err="1" smtClean="0">
                <a:solidFill>
                  <a:schemeClr val="bg1"/>
                </a:solidFill>
              </a:rPr>
              <a:t>sp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 smtClean="0">
                <a:solidFill>
                  <a:schemeClr val="bg1"/>
                </a:solidFill>
              </a:rPr>
              <a:t>s1</a:t>
            </a:r>
            <a:r>
              <a:rPr lang="en-US" sz="1800" dirty="0" smtClean="0">
                <a:solidFill>
                  <a:schemeClr val="bg1"/>
                </a:solidFill>
              </a:rPr>
              <a:t>, 20($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 smtClean="0">
                <a:solidFill>
                  <a:schemeClr val="bg1"/>
                </a:solidFill>
              </a:rPr>
              <a:t>s0</a:t>
            </a:r>
            <a:r>
              <a:rPr lang="en-US" sz="1800" dirty="0" smtClean="0">
                <a:solidFill>
                  <a:schemeClr val="bg1"/>
                </a:solidFill>
              </a:rPr>
              <a:t>, 16($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addiu</a:t>
            </a:r>
            <a:r>
              <a:rPr lang="en-US" dirty="0" smtClean="0">
                <a:solidFill>
                  <a:schemeClr val="bg1"/>
                </a:solidFill>
              </a:rPr>
              <a:t>  $</a:t>
            </a:r>
            <a:r>
              <a:rPr lang="en-US" dirty="0" err="1" smtClean="0">
                <a:solidFill>
                  <a:schemeClr val="bg1"/>
                </a:solidFill>
              </a:rPr>
              <a:t>fp</a:t>
            </a:r>
            <a:r>
              <a:rPr lang="en-US" dirty="0" smtClean="0">
                <a:solidFill>
                  <a:schemeClr val="bg1"/>
                </a:solidFill>
              </a:rPr>
              <a:t>, $</a:t>
            </a:r>
            <a:r>
              <a:rPr lang="en-US" dirty="0" err="1" smtClean="0">
                <a:solidFill>
                  <a:schemeClr val="bg1"/>
                </a:solidFill>
              </a:rPr>
              <a:t>sp</a:t>
            </a:r>
            <a:r>
              <a:rPr lang="en-US" dirty="0" smtClean="0">
                <a:solidFill>
                  <a:schemeClr val="bg1"/>
                </a:solidFill>
              </a:rPr>
              <a:t>, 28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	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[use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 smtClean="0">
                <a:solidFill>
                  <a:schemeClr val="bg1"/>
                </a:solidFill>
              </a:rPr>
              <a:t>s0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and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 smtClean="0">
                <a:solidFill>
                  <a:schemeClr val="bg1"/>
                </a:solidFill>
              </a:rPr>
              <a:t>s1</a:t>
            </a:r>
            <a:r>
              <a:rPr lang="en-US" sz="1800" dirty="0" smtClean="0">
                <a:solidFill>
                  <a:schemeClr val="bg1"/>
                </a:solidFill>
              </a:rPr>
              <a:t>]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    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 smtClean="0">
                <a:solidFill>
                  <a:schemeClr val="bg1"/>
                </a:solidFill>
              </a:rPr>
              <a:t>ra</a:t>
            </a:r>
            <a:r>
              <a:rPr lang="en-US" sz="1800" dirty="0" smtClean="0">
                <a:solidFill>
                  <a:schemeClr val="bg1"/>
                </a:solidFill>
              </a:rPr>
              <a:t>,28($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lw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$fp,24($</a:t>
            </a:r>
            <a:r>
              <a:rPr lang="en-US" dirty="0" err="1">
                <a:solidFill>
                  <a:schemeClr val="bg1"/>
                </a:solidFill>
              </a:rPr>
              <a:t>sp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 smtClean="0">
                <a:solidFill>
                  <a:schemeClr val="bg1"/>
                </a:solidFill>
              </a:rPr>
              <a:t>s1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</a:t>
            </a:r>
            <a:r>
              <a:rPr lang="en-US" sz="1800" dirty="0" smtClean="0">
                <a:solidFill>
                  <a:schemeClr val="bg1"/>
                </a:solidFill>
              </a:rPr>
              <a:t>$sp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 smtClean="0">
                <a:solidFill>
                  <a:schemeClr val="bg1"/>
                </a:solidFill>
              </a:rPr>
              <a:t>s0</a:t>
            </a:r>
            <a:r>
              <a:rPr lang="en-US" sz="1800" dirty="0" smtClean="0">
                <a:solidFill>
                  <a:schemeClr val="bg1"/>
                </a:solidFill>
              </a:rPr>
              <a:t>, 16($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addiu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$sp,$sp,32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Caller-Save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219200"/>
            <a:ext cx="5715000" cy="5410200"/>
          </a:xfrm>
        </p:spPr>
        <p:txBody>
          <a:bodyPr>
            <a:normAutofit/>
          </a:bodyPr>
          <a:lstStyle/>
          <a:p>
            <a:pPr>
              <a:lnSpc>
                <a:spcPct val="84000"/>
              </a:lnSpc>
            </a:pPr>
            <a:r>
              <a:rPr lang="en-US" sz="2800" dirty="0"/>
              <a:t>Assume the registers are free for the taking, clobber them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But since other subroutines will do the same, must protect values that will be used later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By saving and restoring them before and after subroutine invocations</a:t>
            </a:r>
          </a:p>
          <a:p>
            <a:pPr>
              <a:lnSpc>
                <a:spcPct val="84000"/>
              </a:lnSpc>
            </a:pPr>
            <a:endParaRPr lang="en-US" sz="2800" dirty="0"/>
          </a:p>
          <a:p>
            <a:pPr>
              <a:lnSpc>
                <a:spcPct val="84000"/>
              </a:lnSpc>
            </a:pPr>
            <a:r>
              <a:rPr lang="en-US" sz="2800" dirty="0"/>
              <a:t>Pays off if a routine makes few calls to other routines with values that need to be preserved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3400" y="1371600"/>
            <a:ext cx="236220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main: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[use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&amp; $9]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addiu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$sp,$sp</a:t>
            </a:r>
            <a:r>
              <a:rPr lang="en-US" sz="1800" dirty="0">
                <a:solidFill>
                  <a:schemeClr val="bg1"/>
                </a:solidFill>
              </a:rPr>
              <a:t>,-8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$9, </a:t>
            </a:r>
            <a:r>
              <a:rPr lang="en-US" sz="1800" dirty="0">
                <a:solidFill>
                  <a:schemeClr val="bg1"/>
                </a:solidFill>
              </a:rPr>
              <a:t>4</a:t>
            </a:r>
            <a:r>
              <a:rPr lang="en-US" sz="1800" dirty="0" smtClean="0">
                <a:solidFill>
                  <a:schemeClr val="bg1"/>
                </a:solidFill>
              </a:rPr>
              <a:t>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$8, </a:t>
            </a:r>
            <a:r>
              <a:rPr lang="en-US" sz="1800" dirty="0">
                <a:solidFill>
                  <a:schemeClr val="bg1"/>
                </a:solidFill>
              </a:rPr>
              <a:t>0</a:t>
            </a:r>
            <a:r>
              <a:rPr lang="en-US" sz="1800" dirty="0" smtClean="0">
                <a:solidFill>
                  <a:schemeClr val="bg1"/>
                </a:solidFill>
              </a:rPr>
              <a:t>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jal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mult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$9, </a:t>
            </a:r>
            <a:r>
              <a:rPr lang="en-US" sz="1800" dirty="0">
                <a:solidFill>
                  <a:schemeClr val="bg1"/>
                </a:solidFill>
              </a:rPr>
              <a:t>4</a:t>
            </a:r>
            <a:r>
              <a:rPr lang="en-US" sz="1800" dirty="0" smtClean="0">
                <a:solidFill>
                  <a:schemeClr val="bg1"/>
                </a:solidFill>
              </a:rPr>
              <a:t>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$8, </a:t>
            </a:r>
            <a:r>
              <a:rPr lang="en-US" sz="1800" dirty="0">
                <a:solidFill>
                  <a:schemeClr val="bg1"/>
                </a:solidFill>
              </a:rPr>
              <a:t>0</a:t>
            </a:r>
            <a:r>
              <a:rPr lang="en-US" sz="1800" dirty="0" smtClean="0">
                <a:solidFill>
                  <a:schemeClr val="bg1"/>
                </a:solidFill>
              </a:rPr>
              <a:t>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addiu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$sp,$sp,8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[use </a:t>
            </a:r>
            <a:r>
              <a:rPr lang="en-US" sz="1800" dirty="0" smtClean="0">
                <a:solidFill>
                  <a:schemeClr val="bg1"/>
                </a:solidFill>
              </a:rPr>
              <a:t>$8 </a:t>
            </a:r>
            <a:r>
              <a:rPr lang="en-US" sz="1800" dirty="0">
                <a:solidFill>
                  <a:schemeClr val="bg1"/>
                </a:solidFill>
              </a:rPr>
              <a:t>&amp; </a:t>
            </a:r>
            <a:r>
              <a:rPr lang="en-US" sz="1800" dirty="0" smtClean="0">
                <a:solidFill>
                  <a:schemeClr val="bg1"/>
                </a:solidFill>
              </a:rPr>
              <a:t>$9]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Caller-Save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219200"/>
            <a:ext cx="5715000" cy="5410200"/>
          </a:xfrm>
        </p:spPr>
        <p:txBody>
          <a:bodyPr>
            <a:normAutofit/>
          </a:bodyPr>
          <a:lstStyle/>
          <a:p>
            <a:pPr>
              <a:lnSpc>
                <a:spcPct val="84000"/>
              </a:lnSpc>
            </a:pPr>
            <a:r>
              <a:rPr lang="en-US" sz="2800" dirty="0"/>
              <a:t>Assume the registers are free for the taking, clobber them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But since other subroutines will do the same, must protect values that will be used later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By saving and restoring them before and after subroutine invocations</a:t>
            </a:r>
          </a:p>
          <a:p>
            <a:pPr>
              <a:lnSpc>
                <a:spcPct val="84000"/>
              </a:lnSpc>
            </a:pPr>
            <a:endParaRPr lang="en-US" sz="2800" dirty="0"/>
          </a:p>
          <a:p>
            <a:pPr>
              <a:lnSpc>
                <a:spcPct val="84000"/>
              </a:lnSpc>
            </a:pPr>
            <a:r>
              <a:rPr lang="en-US" sz="2800" dirty="0"/>
              <a:t>Pays off if a routine makes few calls to other routines with values that need to be preserved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3400" y="1371600"/>
            <a:ext cx="236220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main: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[use </a:t>
            </a:r>
            <a:r>
              <a:rPr lang="en-US" sz="1800" dirty="0" smtClean="0">
                <a:solidFill>
                  <a:schemeClr val="bg1"/>
                </a:solidFill>
              </a:rPr>
              <a:t>$</a:t>
            </a:r>
            <a:r>
              <a:rPr lang="en-US" dirty="0" smtClean="0">
                <a:solidFill>
                  <a:schemeClr val="bg1"/>
                </a:solidFill>
              </a:rPr>
              <a:t>t0 </a:t>
            </a:r>
            <a:r>
              <a:rPr lang="en-US" sz="1800" dirty="0" smtClean="0">
                <a:solidFill>
                  <a:schemeClr val="bg1"/>
                </a:solidFill>
              </a:rPr>
              <a:t>&amp; $t1]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addiu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$sp,$sp</a:t>
            </a:r>
            <a:r>
              <a:rPr lang="en-US" sz="1800" dirty="0">
                <a:solidFill>
                  <a:schemeClr val="bg1"/>
                </a:solidFill>
              </a:rPr>
              <a:t>,-8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$t1, </a:t>
            </a:r>
            <a:r>
              <a:rPr lang="en-US" sz="1800" dirty="0">
                <a:solidFill>
                  <a:schemeClr val="bg1"/>
                </a:solidFill>
              </a:rPr>
              <a:t>4</a:t>
            </a:r>
            <a:r>
              <a:rPr lang="en-US" sz="1800" dirty="0" smtClean="0">
                <a:solidFill>
                  <a:schemeClr val="bg1"/>
                </a:solidFill>
              </a:rPr>
              <a:t>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sw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$t0, </a:t>
            </a:r>
            <a:r>
              <a:rPr lang="en-US" sz="1800" dirty="0">
                <a:solidFill>
                  <a:schemeClr val="bg1"/>
                </a:solidFill>
              </a:rPr>
              <a:t>0</a:t>
            </a:r>
            <a:r>
              <a:rPr lang="en-US" sz="1800" dirty="0" smtClean="0">
                <a:solidFill>
                  <a:schemeClr val="bg1"/>
                </a:solidFill>
              </a:rPr>
              <a:t>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jal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mult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$t1, </a:t>
            </a:r>
            <a:r>
              <a:rPr lang="en-US" sz="1800" dirty="0">
                <a:solidFill>
                  <a:schemeClr val="bg1"/>
                </a:solidFill>
              </a:rPr>
              <a:t>4</a:t>
            </a:r>
            <a:r>
              <a:rPr lang="en-US" sz="1800" dirty="0" smtClean="0">
                <a:solidFill>
                  <a:schemeClr val="bg1"/>
                </a:solidFill>
              </a:rPr>
              <a:t>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lw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$t0, </a:t>
            </a:r>
            <a:r>
              <a:rPr lang="en-US" sz="1800" dirty="0">
                <a:solidFill>
                  <a:schemeClr val="bg1"/>
                </a:solidFill>
              </a:rPr>
              <a:t>0</a:t>
            </a:r>
            <a:r>
              <a:rPr lang="en-US" sz="1800" dirty="0" smtClean="0">
                <a:solidFill>
                  <a:schemeClr val="bg1"/>
                </a:solidFill>
              </a:rPr>
              <a:t>($</a:t>
            </a:r>
            <a:r>
              <a:rPr lang="en-US" sz="1800" dirty="0" err="1" smtClean="0">
                <a:solidFill>
                  <a:schemeClr val="bg1"/>
                </a:solidFill>
              </a:rPr>
              <a:t>sp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addiu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$sp,$sp,8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[use </a:t>
            </a:r>
            <a:r>
              <a:rPr lang="en-US" sz="1800" dirty="0" smtClean="0">
                <a:solidFill>
                  <a:schemeClr val="bg1"/>
                </a:solidFill>
              </a:rPr>
              <a:t>$t0 </a:t>
            </a:r>
            <a:r>
              <a:rPr lang="en-US" sz="1800" dirty="0">
                <a:solidFill>
                  <a:schemeClr val="bg1"/>
                </a:solidFill>
              </a:rPr>
              <a:t>&amp; </a:t>
            </a:r>
            <a:r>
              <a:rPr lang="en-US" sz="1800" dirty="0" smtClean="0">
                <a:solidFill>
                  <a:schemeClr val="bg1"/>
                </a:solidFill>
              </a:rPr>
              <a:t>$t1]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69225" cy="987425"/>
          </a:xfrm>
        </p:spPr>
        <p:txBody>
          <a:bodyPr/>
          <a:lstStyle/>
          <a:p>
            <a:r>
              <a:rPr lang="en-US" dirty="0"/>
              <a:t>Frame Layout on Stack</a:t>
            </a:r>
          </a:p>
        </p:txBody>
      </p:sp>
      <p:cxnSp>
        <p:nvCxnSpPr>
          <p:cNvPr id="31" name="Straight Connector 30"/>
          <p:cNvCxnSpPr/>
          <p:nvPr>
            <p:custDataLst>
              <p:tags r:id="rId1"/>
            </p:custDataLst>
          </p:nvPr>
        </p:nvCxnSpPr>
        <p:spPr>
          <a:xfrm rot="5400000">
            <a:off x="-1219200" y="2590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2"/>
            </p:custDataLst>
          </p:nvPr>
        </p:nvCxnSpPr>
        <p:spPr>
          <a:xfrm rot="5400000">
            <a:off x="1143000" y="2590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>
            <p:custDataLst>
              <p:tags r:id="rId3"/>
            </p:custDataLst>
          </p:nvPr>
        </p:nvSpPr>
        <p:spPr>
          <a:xfrm>
            <a:off x="838200" y="762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>
          <a:xfrm>
            <a:off x="838200" y="1143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5"/>
            </p:custDataLst>
          </p:nvPr>
        </p:nvSpPr>
        <p:spPr>
          <a:xfrm>
            <a:off x="838200" y="15240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6"/>
            </p:custDataLst>
          </p:nvPr>
        </p:nvSpPr>
        <p:spPr>
          <a:xfrm>
            <a:off x="838200" y="22860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7"/>
            </p:custDataLst>
          </p:nvPr>
        </p:nvSpPr>
        <p:spPr>
          <a:xfrm>
            <a:off x="838200" y="34290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28600" y="685800"/>
            <a:ext cx="609600" cy="400110"/>
            <a:chOff x="228600" y="4572000"/>
            <a:chExt cx="609600" cy="400110"/>
          </a:xfrm>
        </p:grpSpPr>
        <p:sp>
          <p:nvSpPr>
            <p:cNvPr id="41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f</a:t>
              </a:r>
              <a:r>
                <a:rPr lang="en-US" sz="2000" dirty="0" err="1" smtClean="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4191000"/>
            <a:ext cx="609600" cy="400110"/>
            <a:chOff x="228600" y="4572000"/>
            <a:chExt cx="609600" cy="400110"/>
          </a:xfrm>
        </p:grpSpPr>
        <p:sp>
          <p:nvSpPr>
            <p:cNvPr id="44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6" name="Content Placeholder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5638800" y="609600"/>
            <a:ext cx="3886200" cy="6172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# allocate frame</a:t>
            </a:r>
          </a:p>
          <a:p>
            <a:r>
              <a:rPr lang="en-US" sz="2800" dirty="0" smtClean="0"/>
              <a:t># save $</a:t>
            </a:r>
            <a:r>
              <a:rPr lang="en-US" sz="2800" dirty="0" err="1" smtClean="0"/>
              <a:t>ra</a:t>
            </a:r>
            <a:endParaRPr lang="en-US" sz="2800" dirty="0" smtClean="0"/>
          </a:p>
          <a:p>
            <a:r>
              <a:rPr lang="en-US" sz="2800" dirty="0" smtClean="0"/>
              <a:t># save old $</a:t>
            </a:r>
            <a:r>
              <a:rPr lang="en-US" sz="2800" dirty="0" err="1" smtClean="0"/>
              <a:t>fp</a:t>
            </a:r>
            <a:endParaRPr lang="en-US" sz="2800" dirty="0" smtClean="0"/>
          </a:p>
          <a:p>
            <a:r>
              <a:rPr lang="en-US" sz="2800" dirty="0" smtClean="0"/>
              <a:t># save ...</a:t>
            </a:r>
          </a:p>
          <a:p>
            <a:r>
              <a:rPr lang="en-US" sz="2800" dirty="0" smtClean="0"/>
              <a:t># save ...</a:t>
            </a:r>
          </a:p>
          <a:p>
            <a:r>
              <a:rPr lang="en-US" sz="2800" dirty="0" smtClean="0"/>
              <a:t># set new frame pointer</a:t>
            </a:r>
          </a:p>
          <a:p>
            <a:r>
              <a:rPr lang="en-US" sz="2800" dirty="0" smtClean="0"/>
              <a:t>	...</a:t>
            </a:r>
          </a:p>
          <a:p>
            <a:r>
              <a:rPr lang="en-US" sz="2800" dirty="0" smtClean="0"/>
              <a:t>	...</a:t>
            </a:r>
          </a:p>
          <a:p>
            <a:r>
              <a:rPr lang="en-US" sz="2800" dirty="0" smtClean="0"/>
              <a:t># restore …</a:t>
            </a:r>
          </a:p>
          <a:p>
            <a:r>
              <a:rPr lang="en-US" sz="2800" dirty="0" smtClean="0"/>
              <a:t># restore …</a:t>
            </a:r>
          </a:p>
          <a:p>
            <a:r>
              <a:rPr lang="en-US" sz="2800" dirty="0" smtClean="0"/>
              <a:t># restore old $</a:t>
            </a:r>
            <a:r>
              <a:rPr lang="en-US" sz="2800" dirty="0" err="1" smtClean="0"/>
              <a:t>fp</a:t>
            </a:r>
            <a:endParaRPr lang="en-US" sz="2800" dirty="0" smtClean="0"/>
          </a:p>
          <a:p>
            <a:r>
              <a:rPr lang="en-US" sz="2800" dirty="0" smtClean="0"/>
              <a:t># restore $</a:t>
            </a:r>
            <a:r>
              <a:rPr lang="en-US" sz="2800" dirty="0" err="1" smtClean="0"/>
              <a:t>ra</a:t>
            </a:r>
            <a:endParaRPr lang="en-US" sz="2800" dirty="0" smtClean="0"/>
          </a:p>
          <a:p>
            <a:r>
              <a:rPr lang="en-US" sz="2800" dirty="0" smtClean="0"/>
              <a:t># </a:t>
            </a:r>
            <a:r>
              <a:rPr lang="en-US" sz="2800" dirty="0" err="1" smtClean="0"/>
              <a:t>dealloc</a:t>
            </a:r>
            <a:r>
              <a:rPr lang="en-US" sz="2800" dirty="0" smtClean="0"/>
              <a:t> frame</a:t>
            </a:r>
          </a:p>
        </p:txBody>
      </p:sp>
      <p:pic>
        <p:nvPicPr>
          <p:cNvPr id="12290" name="CP3 Ink 7d1b1949-899a-4d0f-98eb-142b64cf786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4" y="539699"/>
            <a:ext cx="5508751" cy="63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69225" cy="987425"/>
          </a:xfrm>
        </p:spPr>
        <p:txBody>
          <a:bodyPr/>
          <a:lstStyle/>
          <a:p>
            <a:r>
              <a:rPr lang="en-US" dirty="0"/>
              <a:t>Frame Layout on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2266890"/>
            <a:ext cx="609600" cy="400110"/>
            <a:chOff x="228600" y="4572000"/>
            <a:chExt cx="609600" cy="400110"/>
          </a:xfrm>
        </p:grpSpPr>
        <p:sp>
          <p:nvSpPr>
            <p:cNvPr id="70659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838200" y="609600"/>
            <a:ext cx="2057400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200400" y="1066800"/>
            <a:ext cx="594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blue() 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pink(0,1,2,3,4,5);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}</a:t>
            </a:r>
            <a:endParaRPr lang="en-US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38200" y="1371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fp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38200" y="990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aved </a:t>
            </a:r>
            <a:r>
              <a:rPr lang="en-US" sz="1600" dirty="0" err="1" smtClean="0">
                <a:solidFill>
                  <a:schemeClr val="bg1"/>
                </a:solidFill>
              </a:rPr>
              <a:t>ra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914400"/>
            <a:ext cx="609600" cy="400110"/>
            <a:chOff x="228600" y="4572000"/>
            <a:chExt cx="609600" cy="400110"/>
          </a:xfrm>
        </p:grpSpPr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f</a:t>
              </a:r>
              <a:r>
                <a:rPr lang="en-US" sz="2000" dirty="0" err="1" smtClean="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838200" y="2133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arguments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838200" y="1752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saved </a:t>
            </a:r>
            <a:r>
              <a:rPr lang="en-US" sz="1600" dirty="0" err="1">
                <a:solidFill>
                  <a:schemeClr val="bg1"/>
                </a:solidFill>
              </a:rPr>
              <a:t>regs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314" name="CP3 Ink 1e13bf8d-eb8d-4379-a1e4-420800b9854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96" y="1347240"/>
            <a:ext cx="830551" cy="5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8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69225" cy="987425"/>
          </a:xfrm>
        </p:spPr>
        <p:txBody>
          <a:bodyPr/>
          <a:lstStyle/>
          <a:p>
            <a:r>
              <a:rPr lang="en-US" dirty="0"/>
              <a:t>Frame Layout on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4191000"/>
            <a:ext cx="609600" cy="400110"/>
            <a:chOff x="228600" y="4572000"/>
            <a:chExt cx="609600" cy="400110"/>
          </a:xfrm>
        </p:grpSpPr>
        <p:sp>
          <p:nvSpPr>
            <p:cNvPr id="70659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838200" y="609600"/>
            <a:ext cx="2057400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838200" y="2133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arguments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838200" y="2514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ra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838200" y="3276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local variables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838200" y="3657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saved </a:t>
            </a:r>
            <a:r>
              <a:rPr lang="en-US" sz="1600" dirty="0" err="1">
                <a:solidFill>
                  <a:schemeClr val="bg1"/>
                </a:solidFill>
              </a:rPr>
              <a:t>regs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838200" y="4038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arguments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838200" y="1752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saved </a:t>
            </a:r>
            <a:r>
              <a:rPr lang="en-US" sz="1600" dirty="0" err="1">
                <a:solidFill>
                  <a:schemeClr val="bg1"/>
                </a:solidFill>
              </a:rPr>
              <a:t>regs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200400" y="1066800"/>
            <a:ext cx="5943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blue() 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pink(0,1,2,3,4,5);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}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pink(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a,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b,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c,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d,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e,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f)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 orange(10,11,12,13,14);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}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38200" y="1371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fp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38200" y="990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aved </a:t>
            </a:r>
            <a:r>
              <a:rPr lang="en-US" sz="1600" dirty="0" err="1" smtClean="0">
                <a:solidFill>
                  <a:schemeClr val="bg1"/>
                </a:solidFill>
              </a:rPr>
              <a:t>ra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838200" y="2895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fp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2438400"/>
            <a:ext cx="609600" cy="400110"/>
            <a:chOff x="228600" y="4572000"/>
            <a:chExt cx="609600" cy="400110"/>
          </a:xfrm>
        </p:grpSpPr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f</a:t>
              </a:r>
              <a:r>
                <a:rPr lang="en-US" sz="2000" dirty="0" err="1" smtClean="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4338" name="CP3 Ink ecfc1414-752e-492a-a729-ae1e71cae76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" y="1336740"/>
            <a:ext cx="796651" cy="225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69225" cy="987425"/>
          </a:xfrm>
        </p:spPr>
        <p:txBody>
          <a:bodyPr/>
          <a:lstStyle/>
          <a:p>
            <a:r>
              <a:rPr lang="en-US" dirty="0"/>
              <a:t>Frame Layout on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5314890"/>
            <a:ext cx="609600" cy="400110"/>
            <a:chOff x="228600" y="4572000"/>
            <a:chExt cx="609600" cy="400110"/>
          </a:xfrm>
        </p:grpSpPr>
        <p:sp>
          <p:nvSpPr>
            <p:cNvPr id="70659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838200" y="609600"/>
            <a:ext cx="2057400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838200" y="2133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arguments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838200" y="2514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ra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838200" y="3276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local variables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838200" y="3657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saved </a:t>
            </a:r>
            <a:r>
              <a:rPr lang="en-US" sz="1600" dirty="0" err="1">
                <a:solidFill>
                  <a:schemeClr val="bg1"/>
                </a:solidFill>
              </a:rPr>
              <a:t>regs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838200" y="4038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arguments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838200" y="1752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saved </a:t>
            </a:r>
            <a:r>
              <a:rPr lang="en-US" sz="1600" dirty="0" err="1">
                <a:solidFill>
                  <a:schemeClr val="bg1"/>
                </a:solidFill>
              </a:rPr>
              <a:t>regs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838200" y="4419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ra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200400" y="1066800"/>
            <a:ext cx="5943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blue() 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pink(0,1,2,3,4,5);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}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pink(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a,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b,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c,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d,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e,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f)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 orange(10,11,12,13,14);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}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orange(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b,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c,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, d,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e) 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	char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buf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[100];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	gets(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buf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); // read string, no check!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}</a:t>
            </a:r>
          </a:p>
          <a:p>
            <a:endParaRPr lang="en-US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838200" y="5181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local variables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38200" y="1371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fp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38200" y="990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ra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838200" y="2895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fp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38200" y="4800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fp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4343400"/>
            <a:ext cx="609600" cy="400110"/>
            <a:chOff x="228600" y="4572000"/>
            <a:chExt cx="609600" cy="400110"/>
          </a:xfrm>
        </p:grpSpPr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f</a:t>
              </a:r>
              <a:r>
                <a:rPr lang="en-US" sz="2000" dirty="0" err="1" smtClean="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5362" name="CP3 Ink 42a92ca6-d0b9-44cc-a810-3c8b27a9251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90" y="805020"/>
            <a:ext cx="5254500" cy="478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69225" cy="987425"/>
          </a:xfrm>
        </p:spPr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5314890"/>
            <a:ext cx="609600" cy="400110"/>
            <a:chOff x="228600" y="4572000"/>
            <a:chExt cx="609600" cy="400110"/>
          </a:xfrm>
        </p:grpSpPr>
        <p:sp>
          <p:nvSpPr>
            <p:cNvPr id="70659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sp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838200" y="609600"/>
            <a:ext cx="2057400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838200" y="2133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arguments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838200" y="2514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ra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838200" y="3276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local variables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838200" y="3657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saved </a:t>
            </a:r>
            <a:r>
              <a:rPr lang="en-US" sz="1600" dirty="0" err="1">
                <a:solidFill>
                  <a:schemeClr val="bg1"/>
                </a:solidFill>
              </a:rPr>
              <a:t>regs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838200" y="4038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arguments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838200" y="1752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saved </a:t>
            </a:r>
            <a:r>
              <a:rPr lang="en-US" sz="1600" dirty="0" err="1">
                <a:solidFill>
                  <a:schemeClr val="bg1"/>
                </a:solidFill>
              </a:rPr>
              <a:t>regs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838200" y="4419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ra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200400" y="1066800"/>
            <a:ext cx="5943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blue() 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pink(0,1,2,3,4,5);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}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pink(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a,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b,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c,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d,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e,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 f)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   orange(10,11,12,13,14);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}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orange(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b,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c,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, d,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 e) {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	char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buf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[100];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	gets(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</a:rPr>
              <a:t>buf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); // read string, no check!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}</a:t>
            </a:r>
          </a:p>
          <a:p>
            <a:endParaRPr lang="en-US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838200" y="5181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local variables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38200" y="1371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fp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38200" y="990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ra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838200" y="2895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fp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38200" y="4800600"/>
            <a:ext cx="2057400" cy="38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saved </a:t>
            </a:r>
            <a:r>
              <a:rPr lang="en-US" sz="1600" dirty="0" err="1" smtClean="0">
                <a:solidFill>
                  <a:schemeClr val="bg1"/>
                </a:solidFill>
              </a:rPr>
              <a:t>fp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4343400"/>
            <a:ext cx="609600" cy="400110"/>
            <a:chOff x="228600" y="4572000"/>
            <a:chExt cx="609600" cy="400110"/>
          </a:xfrm>
        </p:grpSpPr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381000" y="4648200"/>
              <a:ext cx="4572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5334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Arial" charset="0"/>
                </a:rPr>
                <a:t>f</a:t>
              </a:r>
              <a:r>
                <a:rPr lang="en-US" sz="2000" dirty="0" err="1" smtClean="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en-U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9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Register Recap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4000"/>
              </a:lnSpc>
            </a:pPr>
            <a:r>
              <a:rPr lang="en-US" sz="2800" dirty="0"/>
              <a:t>Return address: $31 (</a:t>
            </a:r>
            <a:r>
              <a:rPr lang="en-US" sz="2800" dirty="0" err="1"/>
              <a:t>ra</a:t>
            </a:r>
            <a:r>
              <a:rPr lang="en-US" sz="2800" dirty="0"/>
              <a:t>)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Stack pointer: $29 (</a:t>
            </a:r>
            <a:r>
              <a:rPr lang="en-US" sz="2800" dirty="0" err="1"/>
              <a:t>sp</a:t>
            </a:r>
            <a:r>
              <a:rPr lang="en-US" sz="2800" dirty="0"/>
              <a:t>)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Frame pointer: $30 (</a:t>
            </a:r>
            <a:r>
              <a:rPr lang="en-US" sz="2800" dirty="0" err="1"/>
              <a:t>fp</a:t>
            </a:r>
            <a:r>
              <a:rPr lang="en-US" sz="2800" dirty="0"/>
              <a:t>)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First four arguments: $4-$7  (a0-a3)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Return result: $2-$3 (v0-v1)</a:t>
            </a:r>
          </a:p>
          <a:p>
            <a:pPr>
              <a:lnSpc>
                <a:spcPct val="84000"/>
              </a:lnSpc>
            </a:pPr>
            <a:r>
              <a:rPr lang="en-US" sz="2800" dirty="0" err="1"/>
              <a:t>Callee</a:t>
            </a:r>
            <a:r>
              <a:rPr lang="en-US" sz="2800" dirty="0"/>
              <a:t>-save free </a:t>
            </a:r>
            <a:r>
              <a:rPr lang="en-US" sz="2800" dirty="0" err="1"/>
              <a:t>regs</a:t>
            </a:r>
            <a:r>
              <a:rPr lang="en-US" sz="2800" dirty="0"/>
              <a:t>: $16-$23 (s0-s7)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Caller-save free </a:t>
            </a:r>
            <a:r>
              <a:rPr lang="en-US" sz="2800" dirty="0" err="1"/>
              <a:t>regs</a:t>
            </a:r>
            <a:r>
              <a:rPr lang="en-US" sz="2800" dirty="0"/>
              <a:t>: $8-$15,$24,$25 (t0-t9)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Reserved: $26, $27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Global pointer: $28 (</a:t>
            </a:r>
            <a:r>
              <a:rPr lang="en-US" sz="2800" dirty="0" err="1"/>
              <a:t>gp</a:t>
            </a:r>
            <a:r>
              <a:rPr lang="en-US" sz="2800" dirty="0"/>
              <a:t>)</a:t>
            </a:r>
          </a:p>
          <a:p>
            <a:pPr>
              <a:lnSpc>
                <a:spcPct val="84000"/>
              </a:lnSpc>
            </a:pPr>
            <a:r>
              <a:rPr lang="en-US" sz="2800" dirty="0"/>
              <a:t>Assembler temporary: $1 (at)</a:t>
            </a:r>
          </a:p>
          <a:p>
            <a:pPr>
              <a:lnSpc>
                <a:spcPct val="84000"/>
              </a:lnSpc>
            </a:pPr>
            <a:endParaRPr lang="en-US" sz="2400" dirty="0"/>
          </a:p>
          <a:p>
            <a:pPr>
              <a:lnSpc>
                <a:spcPct val="84000"/>
              </a:lnSpc>
            </a:pPr>
            <a:endParaRPr lang="en-US" sz="2400" dirty="0"/>
          </a:p>
        </p:txBody>
      </p:sp>
      <p:pic>
        <p:nvPicPr>
          <p:cNvPr id="16386" name="CP3 Ink 821e04ec-11b2-44f8-b286-1e2e10442c0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0" y="3161520"/>
            <a:ext cx="1830600" cy="6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436164"/>
              </p:ext>
            </p:extLst>
          </p:nvPr>
        </p:nvGraphicFramePr>
        <p:xfrm>
          <a:off x="228600" y="511654"/>
          <a:ext cx="3733800" cy="627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18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 save)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81657402"/>
              </p:ext>
            </p:extLst>
          </p:nvPr>
        </p:nvGraphicFramePr>
        <p:xfrm>
          <a:off x="4038600" y="511653"/>
          <a:ext cx="4114800" cy="619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saved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callee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$s5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$s6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$s7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$t8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more 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 for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global data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stack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frame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8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76200"/>
            <a:ext cx="7770813" cy="682625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Jump And Link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09600"/>
            <a:ext cx="8610600" cy="3805529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JAL (Jump And Link) instruction moves a new value into the PC, and simultaneously saves the old value in register $31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Thus, can get back from the subroutine to the instruction immediately following the jump by transferring control back to PC in register $31</a:t>
            </a:r>
          </a:p>
        </p:txBody>
      </p:sp>
      <p:pic>
        <p:nvPicPr>
          <p:cNvPr id="2050" name="CP3 Ink 9706bfff-8372-4ecb-af42-3bf12562c95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" y="1574040"/>
            <a:ext cx="8525851" cy="91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35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Recap: Conventions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096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>
                <a:solidFill>
                  <a:schemeClr val="accent1"/>
                </a:solidFill>
              </a:rPr>
              <a:t>first four </a:t>
            </a:r>
            <a:r>
              <a:rPr lang="en-US" dirty="0" err="1" smtClean="0"/>
              <a:t>arg</a:t>
            </a:r>
            <a:r>
              <a:rPr lang="en-US" dirty="0" smtClean="0"/>
              <a:t> words passed in $a0, $a1, $a2, $a3</a:t>
            </a:r>
          </a:p>
          <a:p>
            <a:pPr lvl="1"/>
            <a:r>
              <a:rPr lang="en-US" dirty="0" smtClean="0"/>
              <a:t>remaining </a:t>
            </a:r>
            <a:r>
              <a:rPr lang="en-US" dirty="0" err="1" smtClean="0"/>
              <a:t>arg</a:t>
            </a:r>
            <a:r>
              <a:rPr lang="en-US" dirty="0" smtClean="0"/>
              <a:t> words passed </a:t>
            </a:r>
            <a:r>
              <a:rPr lang="en-US" dirty="0" smtClean="0">
                <a:solidFill>
                  <a:schemeClr val="accent1"/>
                </a:solidFill>
              </a:rPr>
              <a:t>in parent’s stack frame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/>
              <a:t>stack frame at $</a:t>
            </a:r>
            <a:r>
              <a:rPr lang="en-US" dirty="0" err="1"/>
              <a:t>sp</a:t>
            </a:r>
            <a:endParaRPr lang="en-US" dirty="0"/>
          </a:p>
          <a:p>
            <a:pPr lvl="2"/>
            <a:r>
              <a:rPr lang="en-US" dirty="0"/>
              <a:t>contains $</a:t>
            </a:r>
            <a:r>
              <a:rPr lang="en-US" dirty="0" err="1"/>
              <a:t>ra</a:t>
            </a:r>
            <a:r>
              <a:rPr lang="en-US" dirty="0"/>
              <a:t> (clobbered on JAL </a:t>
            </a:r>
            <a:endParaRPr lang="en-US" dirty="0" smtClean="0"/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sub-functions) </a:t>
            </a:r>
          </a:p>
          <a:p>
            <a:pPr lvl="2"/>
            <a:r>
              <a:rPr lang="en-US" dirty="0"/>
              <a:t>contains local </a:t>
            </a:r>
            <a:r>
              <a:rPr lang="en-US" dirty="0" err="1"/>
              <a:t>vars</a:t>
            </a:r>
            <a:r>
              <a:rPr lang="en-US" dirty="0"/>
              <a:t> (possibly </a:t>
            </a:r>
            <a:endParaRPr lang="en-US" dirty="0" smtClean="0"/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clobbered by </a:t>
            </a:r>
            <a:r>
              <a:rPr lang="en-US" dirty="0"/>
              <a:t>sub-functions)</a:t>
            </a:r>
          </a:p>
          <a:p>
            <a:pPr lvl="2"/>
            <a:r>
              <a:rPr lang="en-US" dirty="0"/>
              <a:t>contains extra arguments to sub-functions</a:t>
            </a:r>
          </a:p>
          <a:p>
            <a:pPr lvl="2"/>
            <a:r>
              <a:rPr lang="en-US" dirty="0"/>
              <a:t>contains space for first 4 arguments </a:t>
            </a:r>
            <a:endParaRPr lang="en-US" dirty="0" smtClean="0"/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to sub-functions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callee</a:t>
            </a:r>
            <a:r>
              <a:rPr lang="en-US" dirty="0" smtClean="0">
                <a:solidFill>
                  <a:schemeClr val="accent1"/>
                </a:solidFill>
              </a:rPr>
              <a:t> save </a:t>
            </a:r>
            <a:r>
              <a:rPr lang="en-US" dirty="0" err="1" smtClean="0">
                <a:solidFill>
                  <a:schemeClr val="accent1"/>
                </a:solidFill>
              </a:rPr>
              <a:t>regs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are preserved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caller save </a:t>
            </a:r>
            <a:r>
              <a:rPr lang="en-US" dirty="0" err="1" smtClean="0">
                <a:solidFill>
                  <a:schemeClr val="accent1"/>
                </a:solidFill>
              </a:rPr>
              <a:t>regs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are not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Global data accessed via $</a:t>
            </a:r>
            <a:r>
              <a:rPr lang="en-US" dirty="0" err="1">
                <a:solidFill>
                  <a:schemeClr val="accent1"/>
                </a:solidFill>
              </a:rPr>
              <a:t>gp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lvl="2"/>
            <a:endParaRPr lang="en-US" dirty="0" smtClean="0"/>
          </a:p>
        </p:txBody>
      </p: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 rot="5400000">
            <a:off x="4379160" y="4495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>
            <a:off x="6741360" y="4495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436560" y="2667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6436560" y="3048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6436560" y="34290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6436560" y="41910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6436560" y="53340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5369760" y="25908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5369760" y="59537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4885"/>
            <a:ext cx="7770813" cy="679994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Procedure Call Take </a:t>
            </a:r>
            <a:r>
              <a:rPr lang="en-GB" dirty="0"/>
              <a:t>2: JAL/JR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62000" y="1676400"/>
            <a:ext cx="2057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main: 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Laftercall1: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add $1,$2,$3</a:t>
            </a: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mult</a:t>
            </a:r>
            <a:endParaRPr lang="en-US" sz="1800" dirty="0">
              <a:solidFill>
                <a:schemeClr val="accent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Laftercall2: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sub $3,$4,$5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962400" y="1600200"/>
            <a:ext cx="2057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…</a:t>
            </a: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…</a:t>
            </a:r>
          </a:p>
          <a:p>
            <a:r>
              <a:rPr lang="en-US" sz="1800" dirty="0">
                <a:solidFill>
                  <a:srgbClr val="BC1010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jr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$31</a:t>
            </a: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803400" y="2051050"/>
            <a:ext cx="2189163" cy="463550"/>
          </a:xfrm>
          <a:custGeom>
            <a:avLst/>
            <a:gdLst>
              <a:gd name="T0" fmla="*/ 0 w 1379"/>
              <a:gd name="T1" fmla="*/ 292 h 292"/>
              <a:gd name="T2" fmla="*/ 730 w 1379"/>
              <a:gd name="T3" fmla="*/ 243 h 292"/>
              <a:gd name="T4" fmla="*/ 1054 w 1379"/>
              <a:gd name="T5" fmla="*/ 32 h 292"/>
              <a:gd name="T6" fmla="*/ 1379 w 1379"/>
              <a:gd name="T7" fmla="*/ 4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9" h="292">
                <a:moveTo>
                  <a:pt x="0" y="292"/>
                </a:moveTo>
                <a:cubicBezTo>
                  <a:pt x="120" y="284"/>
                  <a:pt x="554" y="286"/>
                  <a:pt x="730" y="243"/>
                </a:cubicBezTo>
                <a:cubicBezTo>
                  <a:pt x="906" y="200"/>
                  <a:pt x="946" y="64"/>
                  <a:pt x="1054" y="32"/>
                </a:cubicBezTo>
                <a:cubicBezTo>
                  <a:pt x="1162" y="0"/>
                  <a:pt x="1311" y="45"/>
                  <a:pt x="1379" y="48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2098675" y="2768601"/>
            <a:ext cx="1997075" cy="1497806"/>
          </a:xfrm>
          <a:custGeom>
            <a:avLst/>
            <a:gdLst>
              <a:gd name="T0" fmla="*/ 1258 w 1258"/>
              <a:gd name="T1" fmla="*/ 1087 h 1087"/>
              <a:gd name="T2" fmla="*/ 820 w 1258"/>
              <a:gd name="T3" fmla="*/ 373 h 1087"/>
              <a:gd name="T4" fmla="*/ 763 w 1258"/>
              <a:gd name="T5" fmla="*/ 138 h 1087"/>
              <a:gd name="T6" fmla="*/ 0 w 1258"/>
              <a:gd name="T7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8" h="1087">
                <a:moveTo>
                  <a:pt x="1258" y="1087"/>
                </a:moveTo>
                <a:cubicBezTo>
                  <a:pt x="1184" y="968"/>
                  <a:pt x="902" y="531"/>
                  <a:pt x="820" y="373"/>
                </a:cubicBezTo>
                <a:cubicBezTo>
                  <a:pt x="738" y="215"/>
                  <a:pt x="900" y="200"/>
                  <a:pt x="763" y="138"/>
                </a:cubicBezTo>
                <a:cubicBezTo>
                  <a:pt x="626" y="76"/>
                  <a:pt x="159" y="29"/>
                  <a:pt x="0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>
            <a:off x="1816100" y="2125663"/>
            <a:ext cx="2163763" cy="1684337"/>
          </a:xfrm>
          <a:custGeom>
            <a:avLst/>
            <a:gdLst>
              <a:gd name="T0" fmla="*/ 0 w 1363"/>
              <a:gd name="T1" fmla="*/ 1236 h 1307"/>
              <a:gd name="T2" fmla="*/ 998 w 1363"/>
              <a:gd name="T3" fmla="*/ 1130 h 1307"/>
              <a:gd name="T4" fmla="*/ 1103 w 1363"/>
              <a:gd name="T5" fmla="*/ 173 h 1307"/>
              <a:gd name="T6" fmla="*/ 1363 w 1363"/>
              <a:gd name="T7" fmla="*/ 92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3" h="1307">
                <a:moveTo>
                  <a:pt x="0" y="1236"/>
                </a:moveTo>
                <a:cubicBezTo>
                  <a:pt x="166" y="1220"/>
                  <a:pt x="814" y="1307"/>
                  <a:pt x="998" y="1130"/>
                </a:cubicBezTo>
                <a:cubicBezTo>
                  <a:pt x="1182" y="953"/>
                  <a:pt x="1042" y="346"/>
                  <a:pt x="1103" y="173"/>
                </a:cubicBezTo>
                <a:cubicBezTo>
                  <a:pt x="1164" y="0"/>
                  <a:pt x="1309" y="109"/>
                  <a:pt x="1363" y="92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>
            <a:off x="2035175" y="3810000"/>
            <a:ext cx="2060575" cy="456407"/>
          </a:xfrm>
          <a:custGeom>
            <a:avLst/>
            <a:gdLst>
              <a:gd name="T0" fmla="*/ 1298 w 1298"/>
              <a:gd name="T1" fmla="*/ 271 h 271"/>
              <a:gd name="T2" fmla="*/ 641 w 1298"/>
              <a:gd name="T3" fmla="*/ 133 h 271"/>
              <a:gd name="T4" fmla="*/ 235 w 1298"/>
              <a:gd name="T5" fmla="*/ 12 h 271"/>
              <a:gd name="T6" fmla="*/ 0 w 1298"/>
              <a:gd name="T7" fmla="*/ 6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8" h="271">
                <a:moveTo>
                  <a:pt x="1298" y="271"/>
                </a:moveTo>
                <a:cubicBezTo>
                  <a:pt x="1189" y="247"/>
                  <a:pt x="818" y="176"/>
                  <a:pt x="641" y="133"/>
                </a:cubicBezTo>
                <a:cubicBezTo>
                  <a:pt x="464" y="90"/>
                  <a:pt x="342" y="24"/>
                  <a:pt x="235" y="12"/>
                </a:cubicBezTo>
                <a:cubicBezTo>
                  <a:pt x="128" y="0"/>
                  <a:pt x="49" y="50"/>
                  <a:pt x="0" y="6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57200" y="4953000"/>
            <a:ext cx="8077200" cy="15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bg1"/>
                </a:solidFill>
              </a:rPr>
              <a:t>JAL </a:t>
            </a:r>
            <a:r>
              <a:rPr lang="en-GB" sz="2800" dirty="0">
                <a:solidFill>
                  <a:schemeClr val="bg1"/>
                </a:solidFill>
              </a:rPr>
              <a:t>saves the PC in register $31</a:t>
            </a:r>
          </a:p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bg1"/>
                </a:solidFill>
              </a:rPr>
              <a:t>Subroutine returns by jumping to $31</a:t>
            </a:r>
          </a:p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What happens for recursive invocations?</a:t>
            </a:r>
          </a:p>
        </p:txBody>
      </p:sp>
      <p:pic>
        <p:nvPicPr>
          <p:cNvPr id="3074" name="CP3 Ink b5853c8d-888a-4e4c-8038-d9996f13659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50" y="1994160"/>
            <a:ext cx="1864500" cy="155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63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1" grpId="0" animBg="1"/>
      <p:bldP spid="47112" grpId="0" animBg="1"/>
      <p:bldP spid="47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4885"/>
            <a:ext cx="7770813" cy="679994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Procedure Call Take </a:t>
            </a:r>
            <a:r>
              <a:rPr lang="en-GB" dirty="0"/>
              <a:t>2: JAL/JR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62000" y="1676400"/>
            <a:ext cx="2057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main: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Laftercall1: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add $1,$2,$3</a:t>
            </a:r>
          </a:p>
          <a:p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mult</a:t>
            </a:r>
            <a:endParaRPr lang="en-US" sz="1800" dirty="0">
              <a:solidFill>
                <a:schemeClr val="accent1"/>
              </a:solidFill>
              <a:latin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Laftercall2: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sub $3,$4,$5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962400" y="1600200"/>
            <a:ext cx="205740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beq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$4, $0, Lout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...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jal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mult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Linside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  …</a:t>
            </a:r>
          </a:p>
          <a:p>
            <a:r>
              <a:rPr lang="en-US" sz="1800" dirty="0">
                <a:solidFill>
                  <a:schemeClr val="bg1"/>
                </a:solidFill>
                <a:latin typeface="Arial" charset="0"/>
              </a:rPr>
              <a:t>Lout:</a:t>
            </a:r>
          </a:p>
          <a:p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en-US" sz="1800" dirty="0" err="1">
                <a:solidFill>
                  <a:schemeClr val="accent1"/>
                </a:solidFill>
                <a:latin typeface="Arial" charset="0"/>
              </a:rPr>
              <a:t>jr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$31</a:t>
            </a:r>
          </a:p>
        </p:txBody>
      </p:sp>
      <p:sp>
        <p:nvSpPr>
          <p:cNvPr id="49157" name="Freeform 5"/>
          <p:cNvSpPr>
            <a:spLocks/>
          </p:cNvSpPr>
          <p:nvPr/>
        </p:nvSpPr>
        <p:spPr bwMode="auto">
          <a:xfrm>
            <a:off x="1803400" y="2125662"/>
            <a:ext cx="2189163" cy="388938"/>
          </a:xfrm>
          <a:custGeom>
            <a:avLst/>
            <a:gdLst>
              <a:gd name="T0" fmla="*/ 0 w 1379"/>
              <a:gd name="T1" fmla="*/ 292 h 292"/>
              <a:gd name="T2" fmla="*/ 730 w 1379"/>
              <a:gd name="T3" fmla="*/ 243 h 292"/>
              <a:gd name="T4" fmla="*/ 1054 w 1379"/>
              <a:gd name="T5" fmla="*/ 32 h 292"/>
              <a:gd name="T6" fmla="*/ 1379 w 1379"/>
              <a:gd name="T7" fmla="*/ 4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9" h="292">
                <a:moveTo>
                  <a:pt x="0" y="292"/>
                </a:moveTo>
                <a:cubicBezTo>
                  <a:pt x="120" y="284"/>
                  <a:pt x="554" y="286"/>
                  <a:pt x="730" y="243"/>
                </a:cubicBezTo>
                <a:cubicBezTo>
                  <a:pt x="906" y="200"/>
                  <a:pt x="946" y="64"/>
                  <a:pt x="1054" y="32"/>
                </a:cubicBezTo>
                <a:cubicBezTo>
                  <a:pt x="1162" y="0"/>
                  <a:pt x="1311" y="45"/>
                  <a:pt x="1379" y="48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4572000" y="2125662"/>
            <a:ext cx="1827213" cy="1304926"/>
          </a:xfrm>
          <a:custGeom>
            <a:avLst/>
            <a:gdLst>
              <a:gd name="T0" fmla="*/ 227 w 1151"/>
              <a:gd name="T1" fmla="*/ 974 h 1009"/>
              <a:gd name="T2" fmla="*/ 1022 w 1151"/>
              <a:gd name="T3" fmla="*/ 869 h 1009"/>
              <a:gd name="T4" fmla="*/ 981 w 1151"/>
              <a:gd name="T5" fmla="*/ 131 h 1009"/>
              <a:gd name="T6" fmla="*/ 0 w 1151"/>
              <a:gd name="T7" fmla="*/ 8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1" h="1009">
                <a:moveTo>
                  <a:pt x="227" y="974"/>
                </a:moveTo>
                <a:cubicBezTo>
                  <a:pt x="359" y="957"/>
                  <a:pt x="896" y="1009"/>
                  <a:pt x="1022" y="869"/>
                </a:cubicBezTo>
                <a:cubicBezTo>
                  <a:pt x="1148" y="729"/>
                  <a:pt x="1151" y="262"/>
                  <a:pt x="981" y="131"/>
                </a:cubicBezTo>
                <a:cubicBezTo>
                  <a:pt x="811" y="0"/>
                  <a:pt x="204" y="92"/>
                  <a:pt x="0" y="82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457200" y="5105400"/>
            <a:ext cx="8077200" cy="98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bg1"/>
                </a:solidFill>
              </a:rPr>
              <a:t>Recursion overwrites contents of $31</a:t>
            </a:r>
          </a:p>
          <a:p>
            <a:pPr>
              <a:lnSpc>
                <a:spcPct val="102000"/>
              </a:lnSpc>
              <a:spcBef>
                <a:spcPts val="800"/>
              </a:spcBef>
              <a:buClr>
                <a:srgbClr val="000000"/>
              </a:buClr>
              <a:buSzPct val="12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bg1"/>
                </a:solidFill>
              </a:rPr>
              <a:t>Need to save and restore the register contents</a:t>
            </a:r>
          </a:p>
        </p:txBody>
      </p:sp>
    </p:spTree>
    <p:extLst>
      <p:ext uri="{BB962C8B-B14F-4D97-AF65-F5344CB8AC3E}">
        <p14:creationId xmlns:p14="http://schemas.microsoft.com/office/powerpoint/2010/main" val="2847607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Stacks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943600" cy="5867400"/>
          </a:xfrm>
        </p:spPr>
        <p:txBody>
          <a:bodyPr>
            <a:normAutofit/>
          </a:bodyPr>
          <a:lstStyle/>
          <a:p>
            <a:pPr>
              <a:lnSpc>
                <a:spcPct val="94000"/>
              </a:lnSpc>
            </a:pPr>
            <a:r>
              <a:rPr lang="en-US" sz="2800" dirty="0"/>
              <a:t>C</a:t>
            </a:r>
            <a:r>
              <a:rPr lang="en-US" sz="2800" dirty="0" smtClean="0"/>
              <a:t>all stack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contains activation records </a:t>
            </a:r>
            <a:r>
              <a:rPr lang="en-US" sz="2400" dirty="0" smtClean="0"/>
              <a:t>                      (</a:t>
            </a:r>
            <a:r>
              <a:rPr lang="en-US" sz="2400" dirty="0"/>
              <a:t>aka stack frames)</a:t>
            </a:r>
            <a:endParaRPr lang="en-US" sz="2800" dirty="0" smtClean="0"/>
          </a:p>
          <a:p>
            <a:pPr>
              <a:lnSpc>
                <a:spcPct val="94000"/>
              </a:lnSpc>
            </a:pPr>
            <a:endParaRPr lang="en-US" sz="2800" dirty="0" smtClean="0"/>
          </a:p>
          <a:p>
            <a:pPr>
              <a:lnSpc>
                <a:spcPct val="94000"/>
              </a:lnSpc>
            </a:pPr>
            <a:r>
              <a:rPr lang="en-US" sz="2800" dirty="0" smtClean="0"/>
              <a:t>Each </a:t>
            </a:r>
            <a:r>
              <a:rPr lang="en-US" sz="2800" dirty="0"/>
              <a:t>activation record contains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the return address for that invocation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the local variables for that procedure</a:t>
            </a:r>
          </a:p>
          <a:p>
            <a:pPr>
              <a:lnSpc>
                <a:spcPct val="94000"/>
              </a:lnSpc>
            </a:pPr>
            <a:r>
              <a:rPr lang="en-US" sz="2800" dirty="0"/>
              <a:t>A stack pointer </a:t>
            </a:r>
            <a:r>
              <a:rPr lang="en-US" sz="2800" dirty="0" smtClean="0"/>
              <a:t>(</a:t>
            </a:r>
            <a:r>
              <a:rPr lang="en-US" sz="2800" dirty="0" err="1" smtClean="0"/>
              <a:t>sp</a:t>
            </a:r>
            <a:r>
              <a:rPr lang="en-US" sz="2800" dirty="0"/>
              <a:t>) keeps track of the top of the stack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dedicated register ($29) on the MIPS</a:t>
            </a:r>
          </a:p>
          <a:p>
            <a:pPr>
              <a:lnSpc>
                <a:spcPct val="94000"/>
              </a:lnSpc>
            </a:pPr>
            <a:r>
              <a:rPr lang="en-US" sz="2800" dirty="0"/>
              <a:t>Manipulated by push/pop operations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push: move </a:t>
            </a:r>
            <a:r>
              <a:rPr lang="en-US" sz="2400" dirty="0" err="1"/>
              <a:t>sp</a:t>
            </a:r>
            <a:r>
              <a:rPr lang="en-US" sz="2400" dirty="0"/>
              <a:t> down, store</a:t>
            </a:r>
          </a:p>
          <a:p>
            <a:pPr lvl="1">
              <a:lnSpc>
                <a:spcPct val="94000"/>
              </a:lnSpc>
            </a:pPr>
            <a:r>
              <a:rPr lang="en-US" sz="2400" dirty="0"/>
              <a:t>pop: load, move </a:t>
            </a:r>
            <a:r>
              <a:rPr lang="en-US" sz="2400" dirty="0" err="1"/>
              <a:t>sp</a:t>
            </a:r>
            <a:r>
              <a:rPr lang="en-US" sz="2400" dirty="0"/>
              <a:t> up</a:t>
            </a:r>
          </a:p>
          <a:p>
            <a:pPr lvl="1">
              <a:lnSpc>
                <a:spcPct val="94000"/>
              </a:lnSpc>
            </a:pPr>
            <a:endParaRPr lang="en-US" sz="2000" dirty="0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6172200" y="3657600"/>
            <a:ext cx="45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019800" y="381000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sp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629400" y="1676400"/>
            <a:ext cx="2133600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629400" y="2819400"/>
            <a:ext cx="2133600" cy="53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Laftercall1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629400" y="3352800"/>
            <a:ext cx="2133600" cy="53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Linside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7624" y="1284288"/>
            <a:ext cx="1204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high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</a:rPr>
              <a:t>mem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89589" y="6260068"/>
            <a:ext cx="1116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low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</a:rPr>
              <a:t>mem</a:t>
            </a:r>
            <a:endParaRPr 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696200" y="3886200"/>
            <a:ext cx="0" cy="6096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CP3 Ink 2dc87692-b461-474f-89e1-9e23981d71f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65" y="2912159"/>
            <a:ext cx="3135751" cy="39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8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Growth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Stacks start at a high address in memory</a:t>
            </a:r>
          </a:p>
          <a:p>
            <a:endParaRPr lang="en-US"/>
          </a:p>
          <a:p>
            <a:r>
              <a:rPr lang="en-US"/>
              <a:t>Stacks grow down as frames are pushed on</a:t>
            </a:r>
          </a:p>
          <a:p>
            <a:pPr lvl="1"/>
            <a:r>
              <a:rPr lang="en-US"/>
              <a:t>Recall that the data region starts at a low address and grows up</a:t>
            </a:r>
          </a:p>
          <a:p>
            <a:pPr lvl="1"/>
            <a:r>
              <a:rPr lang="en-US"/>
              <a:t>The growth potential of stacks and data region are not artificially limited</a:t>
            </a:r>
          </a:p>
        </p:txBody>
      </p:sp>
    </p:spTree>
    <p:extLst>
      <p:ext uri="{BB962C8B-B14F-4D97-AF65-F5344CB8AC3E}">
        <p14:creationId xmlns:p14="http://schemas.microsoft.com/office/powerpoint/2010/main" val="40374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2143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1752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5039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533400"/>
            <a:ext cx="35052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19400" y="2209800"/>
            <a:ext cx="3505200" cy="7950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19400" y="6477000"/>
            <a:ext cx="35052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5562600"/>
            <a:ext cx="35052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code (text)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19400" y="5105400"/>
            <a:ext cx="35052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static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19400" y="4343400"/>
            <a:ext cx="35052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dynamic data (heap)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2" name="CP3 Ink b838304a-fbf0-426e-9f59-fde03d41d51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4" y="2954400"/>
            <a:ext cx="7373251" cy="32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oKHAOAgAQdBK4CrgMBEBj+uhwHq2lJodSC8QpMX9MDCEgQRP//A0U1BQM4C2QZIDIJAJCbAwE3wB5FMwkAkIICAdvFHkU4CAD+AwB7hdI0Ek7ApD/TAKQ/CnoqhPpKPpKcmXJlzZ9WvFj1TngrSNIyspKkJLTTiwy3yvOD/jk6/jk78WqnWu/bny6zy58s6zwziYLWubhOt4iAhLcjgznCcowlOEJk4RiARiJznj6p4CAhNhGZy1b4sjVqtcOMTBa0YMmi3C4xNFuNrja48zfNlat2gAp7KYT7ED7EExY2jTSaKcYxvDDbHKKME5JLR0Y+Fn4QhPxxkfjjJJyUrwJ4p5p2rK9McsLDDGxxnONcWXdxd1NohORwI9O8SEYRhGESCERGKM4RTjOuXlw2ACE2EMG2bCzcMcK1zmyYVrRxhyrcONo1WsHOFi0cs3DRjhyACp0BRYP98B++Bq8xzxmmI1qsYxicRETWY45zxz1zxnKYjE4jERqopiYgiM43wzqD/jqk/jql79vJ5d8cazVxczExEY4RyrFYVMShK5RmMKwwiExcTvGa8PlzAIPyPO8XxUM2i4smLrNJiYAiYlCUSmrqYQmJTFpvPh+nHYAhNhGJs4bN2eFitZtW+Ra0bZcK1zmY5VuNwyytsjRu4bMsYAqSATqD/ggm/ggf4xMceHi4644xmoqqxWIqoxNIi03d5zO83O6zFOE+V37Qg/44nv44rXTx/G8nyOvS9TwVSYhMJhWcTOJRFpm1sytdc+F14YCE4mznzhKJCc4oThGJOBGUYRgBCMIwIyijCMa49fBh1iE2EY2jXC3Ys2i1jhw5VrTMyxLXDjGzW5muJhmbM2rhqzygClwWg/4IiP4Iib8PlzrZUoiIq+ldwIT8cCH43/YV0RwQpCU4xnXDLfi1xITuS4eWcaynCZFGeHHry5ghNhGPJlasGGJutcYcWNa0YsMy3C5ytFrRmwxYsrlo1YZsQApcFoP+B5T+B5VnWazExxxzrM448pCD/jg6/jg77O1a4axCcxzvPWd8QITnRjhw3rScJwThGNdfJjxgITYQywt2DlnjYrcbfGwWtGOHItc5XLNa0ZZm7FiwY42rbCAKkgFEg/4JNv4JIb3wYvFxbLv4He8zlmKh079jwtxUpjcZZZZnMStML1PDfiCD/jju/jj1zNTEU1OLxx8bjERI41e+HE5bqFRiYRcTd43MzNzcXE8OPACDfAz35lImCpIuswSExKESIETCBKVpmc8/H6ghNhGZricM82XGtc4WWNa0a4261xkzMVrPI5bN2GJq0ZOW4ApMC4T8Gfn4NA7trDet9ICE/HD1+OFnBswaNBPWh5lCoBMYHA4vL4DAZ8AhNhGFlkwtsuFitw5sONa0xtcq3E5xtlrVtkbtWmNi0ZOWwAo8CIL+FKP4UpAAgv6mi/qaMACFuxWVljplnCE2ENGzXIxxsmq1nhbN1rRk3yLcOFwzWtmGXExaOHOXLhcACrUBV4fmdOZfgcDQ2JQeFxCIhF4JC4FC0HllhsFdrlRqE5nAARaAwKAQGBQCEwSCwGAwOGw6HwyGobAIHA4DA0Aiyg0An8+AAIP+GWb+GWkhMJgIgVOfA8HwPB8Lw+nUAIuZE1KIjephV4zEphvRvQAAg8eM3ebmZiUFLRMRIiZmJBE2iQomCJBJE1EgtMzvy/NuvUAhNhDVw5aMG2Jitc4Wrda0xMmK1wwysVrBo2YtnLjGzYYWYA=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yeARwDgIAEHQTWBt4HARAY/rocB6tpSaHUgvEKTF/TAwhIEET//wNFNQUDOAtkGSAyCQCQmwMBN8AeRTMJAJCCAgHbxR5FOAgA/gMAe4XSNBJOwKQ/0wCkPx4YmQGCgJQAAAAAAAAAAACUAAAAAAAAAAAACnsog/4Cwv4Cw2Ml14Mx3nnHGs4xjhjhwxjGqqs648PDiYP+FZr+FZt068ufbv4nPhfC+E8ESTnM2zdtxz5c7wCE1ciPbQhCEEooqynOE4RhOUYIxTVx7dOQITYRhcMW7HIybrcrLM3WtHGLEtw4cuZawZMHDJsyZMcrnKAKYRqD/gAm/gAn69HLn41xhwzqJleY61XEg/4Wvv4Wv6t06+Jxkm4vG4jeu9RshdVBFrYUMhAI0MMMMM+Dx8tgITYRkYYcuHE5brWLBzmWtGbdytxYXLJayxsGjNswcMszduAKigEwhPwK2fgVZ4NMM8LHWGG1cUcTFLBaFoYISjJONV51rWcb6N+5pIP+FfD+Fe/v07+AjDhOrxERBWbne85453m7mVVjGO3fs6CElzK9ecqSwUsjONU7wjCMJ0IQjCU4TlWVSd78mvOAITYQyZNcrNi4brcWXE4WtGGbCtwtG7Ba4aNmOVywzYszdsAKVhOE/AzJ+Bk3funGSU4SngjbDCyD/hcY/hcL63SSazVqc+SGsIaCuYWAgYKDgoEQsPVpQCE2EYseJywb5cy1g0xZFrTJmcLXLjIyWsGGJziYNmjDFjaACnElg/4L2P4L566468OfLPDPK8TURjGOVcOFInc8Z77gg/4Vgv4Veem/C69uerqImpiVpu545zznbeLnkIPzrk2zNptNXEwCUzEzu/B8XwAhNhDLEwxtWThitYYmuZa0yY8i1y3cZFuHK2xtGjdu5aN2AApgGoT8FM34Kdcho06NOrXwMNIUpKVE6Y4gg/4W8P4W75DGeHHldXExlO9cZkCE62Dp1jCEITJxRThVXPx66iE2EZsbnE0b4mS3K2w41rRo3yrXGbG3W4nLdwzzZmuVvkaACpIBPIP+Dkz+Dk3W6sxl4Xh+Nx1FYxqIilzed3xz1x3bbu7tczCqrU+Fz8Tqg/4WaP4WafH8bv2O/Zx4bqhM5jcpilVVT4WeDU8DU1VxN3uPBx33gIPpgJnMzZFxMTCYiSYJhExMSi4uriYmW88/B8HsITYQxcZsjFm5yrcLdg5WtGDVqtcNcbhbkzZXDRpkYZGONqAKVRKE/B0J+DpXNjxMlMWTBkwSxViAg/4XWv4Xa+3XoxV1NZmnGoTiWxzjWc5VpOtcPVjmITYQyc4sOZs0zLc2FnjWtGjLMtcuWeFayxZHLNq5buXDXGAKvQFfg/4c7P4c7ePDOOLhut8vD8LxeGYyubm01EaisYjSNMIYut1mZzFzdWGYmUIjUa01wRE3N89d6uJAg/0in6RXv258vH5N4nt4vieH0VOIjWIqmFzF1lM5meN8Z3GZiIRUdPB8AOkRqsKJvO83xucxeOfgd8c+FoP1ukPfiamYlMzEgkCYBEoCYCLhMSAmAmACJJud+H5qa+AgITYRhwtWWVy3wrcjPDhWtGGHKtxNMzNbiZuHOJzla4nDbEAKogFCg/4gSP4gScZ7nGdskK4VjhjGOUclYoiczed3xncvFqbuJqNcMa5R4WeDAIT6Zz6Z3To10lO0bUlDBaVoQnC+PDn06b5a5YzhGMqYMGDFk2KbMmDFipCcZ1rPbi4M8eGD+GOafgVJJMSIuCBExMSiYmJiUxJJMJiJm8+P5cuAITYRmzMcmJk0crXDNxkWtGzPMtcMHORa4atWuFrhYMs2bKAKsgFJg/4kIv4kIZ8vhxZnLKVRWuHLh01y4cGoqLi5zvOeO88b3O73eZmcY1y5cOmOGNTw48tzIIT6Wb6XnRtzLMFqYKUhKcZznhZ53y5cuHHOeOciimalM1MktmDRkwarWpOt65ctdN9NOHkzqoP4SzV/ApMyTNXV1MTCYCYmAiVWmJiUolNXUxMXF73x8HwYgCE2EOHDltjbY8K1g5w4lrRxharXLBk2W48LVk2zZGrBg4bAClgWg/4nQv4nQ6uWa241MTjG+zSE+me+mf4k2KGBK8ss64Y5TbOF32Bgrz6BHBDBGjU14fAzRiE2EYmuTJkY5XC3E2YsFrRhkyLcLdq0WsmuJhmwtWuRyyYACkULgv7eM/t4d2wPIIT6J76LnBm27A1ghqaSgYC1hZOjgYCUITYQ3xMsWJy0ZLczDHkWtHDNytctsjJbjc43DnC2bM2jHIAKmwFEg/4sev4sj/C79nPkb08HDcyuoqoxiYqMRUVMsuLbizOWYulMRjp16eBfAIT6Xb6XGox4jToZciUKQpO1ZVhp4HB1VUjBKtKyjSspwrCqqqZWmHJt2Y40g+3rI9PuiZiZExKYmJi4CJhEomJgEJgmJmZ3m/B8nAAhNhDjGxy4cLFitwsW7Za0bsGS1yzcMVrViwzZsblg3aNcQAqaAUGD/izA/iy57o3jjV448s4nkMRSKiEVNTMouJRV1luec7y44m9bqriD/V6fqzb5YnhxrLrXPO55vBnjnrnjN3dRjGNcK5ajFajU+Bvtx4ZmeMdZvwTOAITpQp14EEYITQiIhEjCKMCMIwiiRQjCCUZRRnfLyTnAITYRiYs8bVvmYrcjZk4WtGGZgtcZWjJa4Z48uNywyOMbLKAKVhGD/i5M/i5Rp30lNbxlXMCE+uS+uHtr3XpOl7YbZZ2zgIakkoWGu4CBgYCDhYWJiY2BpCE2EMGDbK3YMGy1iwaY1rTFlcLXGRm2WtMmFu1zMHLNoyagCoEBL4P+MRT+MRXGW9eLw745xMVXDpx4eBmFWC5ze5zlPHDeAIT6a76a/HiZck6RpKFq2vbbwuHsz0mlFClcE4RthlGa8Yzgg/O8CvL3MzK7TKZTEoiCESQTVzz5+HmvUCE2ENWjHLkxuHK3Fkcs1rTI1xrcLZk0WuGGVpkw5GDBxhZgCqUBR4P+MRL+MR3BEprOmcPD8KdZxGFROJiSYqSYLupZZnc5mb2tOM9Fdu6E+we+v5tGcbwvHHbTmzt+7n5sOGsZ1jWKCWCGC2CUrQtgpS0MVbVTjOs51nOdYZcEWLOAhIcrio0QQlJNNNVMjCIhOU5TlOEYRhEAhGEIwiIxnh6N5R8CACE2EYs2TLiZsGS3C1yMlrRlicrXDZixWucuRy3auWmFk4agCqsBVYP+NSz+NSm3DiiQ5c/GzFTEzczNxlbMW4eL4ni+J37AOOEbjMXGamJxeOHg+B31ETTW+CqAg/zxn55nk58nPkG9ccXRqaxVRUK2ub6+F4eMgDlGFRUTNTFss9+nXd3czfLjVICD8RUQXc5m5lJIExMTEwmJIlEgiYmAhNSRKJSTM54+D48POCE2EMMzZrjYMcy1zma41rRi4aLXGNo5W5MbVwyZNMjHHhygCqsBUYT8b3H430d3DzYteoBu37LynKKsoxTRmrGcY1nOsbwQhSVJUjRgx4mCkMCSEYTphtlwZTOAg/zp351/tmKugExuk4Riq04Ti4wiZM7nMzlm2bHLw/Cc+ipww1fTfTwfC7zHkoPHsPLm6nOSIiSZSki4mJiYBEomBMJRKYmJiYAm83fPx5n2ACE2ENcrDI4ZZmK1uwbMVrTC2ZrXORhkWuGmNoxysXLFpkzACmschfjOq+M6vA4BbYwmFwGBxFskckcM8tdc+BrnvIX1MnqZb7gwGBw2HymBwENUEEKGeammCkCE8Dc+U4zreMJEBGc0b4+fOGIhNhDdmwas8ebItb4mjFa0yMsi3Eyat1rZu1wtXLBxlcNsgAqnAUeE/DkV+HIsw4L2w4M+bi4KznWFYJSpSFMUKQwRogjGsrxjVWnBhO873vBCVsWLdp5VckLAhPuFPuFTg8DPm27N+7LijSEqRolOEYIwhGQRIximx6NNqwrCcIxhCMaEMGOEYoPzPImvXzJE2WSBEkwmExMM4us63pNCYSSmWc+H5s14QCE2ENcTTFkzYmK1o4cNlrRhmYrcTdoyW48rFywzYnDTIyxACpkBSIP+HPj+HO3mc+W6tczUVjGOTTGam5ze45nOri8RiMajEVUxMzbcrTvlziSD/djfuveJy59rxVUqWW7znbdyVStHhWiIWm8zeZ2zNpuJpwz4lceAg/Y7Hl+aTSbqSLxCJiYmZiYuAmEXETEwAnFpi43z7+TbwCE2ENmWXDlcuWq1wyYZFrTNjZrXOZu5W5MTbC2ZOXLZm3ZACpQBPIP+I3b+I3Orjjw668PwvR7cYmKjGNVpiohFm569Ou7vN3mM4lDDlPLlgIT7nT7oOqVbX2cXiZ8kLSpRSEYxjNOcIxgiw6teysYQjCcVYTjGMMM1wIPyM1MTMXOZtMxJJMBBE3V1MXUAiUp3vzeceIAhNhGbE0ct2rBotxZmLBa0YM2y1w1atlrDEzyM2bZuyas2QApYGYP+I/D+I/PnrKZTMTMJhU8GgIP9rJ+1RzjFVWJ0pEzd56zvqITmYIcnKhElOasoiePXPjAhNhDNgycNGbhktZuczJa0y5My3C3x41rFg1wuWmVy2yZWQApUFIP+I5T+I6OaljOLlmt4zjWQg/24H7Z/vpXCdQrdcaz1dYW7JQQaGOCFLCQp8XGzwCE2ENG2Vk0xMsi3Nla5lrTI0bLcWHI4WssONo2wsM2XIwyACnYpg/4kOv4kO8M62XQA0moxOJhEyzw8fyu+AIX3wHvgcFHfhsPhsPhsPhMLgMCL7sbRKjghgRQRRKIbqaIAg/G6ePBEs3cREImGSVxMTZm+fj9bwCE2ENWbTK0Ysmi1g0y5FrRhjyrcOVywWtczlmwcM2LPIyZgCooBNYP+J9T+J9VvjO85u8oYrHDHDFeE1WjHGc7z1OM3NZ4K5TFQg/3rX71t4OKYngxioqI3G579PDcbzMxFVjkdKxVRDetznICE8AQpXvwnCKMIxE6VojAEYSnBCdKxhGE5Vlfj7UPAQCE2EMWuXC3wtHC1sxa5VrRk3yLcTRkzWtM2LMww4mDJu2ygCmoig/4n0P4n0cZlFxMzG13FrxMXDOOPK6wAg/4ANv4AN+3fyMxjEUqJm74xm7nMzxrriUiFzGANaQBDFDFDBDAEMKWOvKwsgCE2EYWeHDlctsq3I4zZVrRplZrcLVhmWsceJy1cZsbDMxbACpsBQIP+KyD+KzHt16OvQxnlz8TjqqhiLbvjnfHO+NymoxrGOXPkPAuMYqFcdRnAg/3cn7u3V069Dv279vB5RVRilREIlETMyucpu6sRMTEmOfCZkITibMt51mnGMYpgQnCMIxhGU5TpEQnKMIwjCMIoRjCbDw98p+BAITYRhcYXLhvmbrWjFs4WtMORktxOcWVaycucbRu0asMjHEAKoAFIg/4vfP4vZfHOd53mbpUa4Rw1XBqITd5nq3nG4upmpRSNHZhVFxmt8ueoyIP975++J5FQ1OopSZXOZ4zmd2kiETCTNJilcvH8bw9RDFRiJ4de3G4yhOFxoy8AxQiRhGE4RlFAQjBGERGERCE5RhGEyMBCKE044Z5+DGHgYCE2EOM2JplZ5Ga1y4cMFrRy0brXDFoyW5HLDJlxZnONm2ygCmIeg/4yFP4yE55pXN7m5mDEarGK7Z4aAIP9y9+5N8HlG8KilRE4ziyY463c7IXMWRQ6OMAjIo4I4IpY68jKyQAhNhDdg4buWeTEtwuMTZa0zNWi1zmxYVrdhla42WTNlZuG4AqGATGE/GUl+Mo2rXq34KownSNqQtPgXlCU0bwz4see7DDDFPBhxVwYIIP9+N+/V6OPBicTi6mJOfjeDretxMTnp18Dni8bibrOuMVYhKdpHqk0yKMIowiECEEIRgIxnG8659segCE2ENGORjlcZnK1q0bMlrRjkZrcLPNjW5MbHK4yZmeNw4xgCpgBQIP+Mtb+MtHqxzi4vV9OvRrPC6iInCmLqa3HGe/TrmU3K8xmENRHS+Wqg/4BTP4BJ5zjeuuOuu+db71xnd5mN1er4TiMRwjFdIjCImZmcxteY59PJxFgg/U16M4KzErlKUzF1cWTEwIETAiYmJhK53vv4rygITYQ5yZnDTI4crcrRqwWtMrNgtw5XLJa2a5WLhpmaMsOLMAKbSiD/jVy/jWD7eC8AHKGkUjdbnd3d3PG73nN94CD/ddfuy+3OtAajFVEVdTi8RU6EuMTxIThcSMuzNGKcCMIwjGSCE5QmJp4eqcIITYRlb5mOJqzzLWObDiWtMTHGtxN3OVbjws2bdpmb5HOJwAKiQFEhPxntfjPbpUADHiz5tuzTox4gGLHompVPDq1hky5EYITx5s5PDXHUIP9Ch+hR6dQOfIOvTes4mABrfCb4cdbvlzDGYlEiYOuozCD8byK8u5RlczaYkglFriEwBMAEwSgG/f5y8AhNhGLC4cM3LZqtbtsuJa0cZmy1zhbs1rHGwas2rHFjyMswAqjAUiE/Dkp+HJVnzYZ5Nuzh4JpwvJSNIRwVwVwQlSNp0TpFGM44bXbZRvWsJ0ShZCUdHB4EYCD/gQ2/gQ3THXWOvTnq9XqaiIgq8XrjwlEwRJlfXt3Y3MxmJq6ImrwdOqDfAyvbylMyJiYmJCYmJIlCYJiJiYiYETMWmYuc78Xw47AITYQ3cZHOHE3arXGFm3WtMjZmtcMGjRa1b5mbRm0bNsWFoAKoAFBg/4dyP4du+q9rm4lVRqqvxs4mpiczPXp1xkisOE8FIms3Gby58OsRICD/gTK/gTJl5HPVVVSlc7nwenfe1zUVHK68C8Xhd3meddYzmVwjF+B18jv2ITjcCDt1gTgjCspyjBCEZVlOE4IwIwQnSdEZRhWVYRRnC9eHrPAACE2EMWeNxhat8i1zjcOFrTJiarXDZphWt2bbFjZNWDHDmZgCoMBNYP+I/b+I/dnHeMzxi5hiOEcK0xCkLjLd73PGeM3CeE+FPDkg/4Edv4Ed+d9u+oqMU1FXBMSTCYkmYiYkXM5rvw42IP1PEjr66UpTMSiSJQTEwmETWamJi054+H4d+YAITYQ1bsMmVxlZLWLDJhWtMLTItxM2jNa1bOcTFm2atGeZgAKZBqD/iRY/iRF8Pp1TzbnObQqOE+BnlwshPwIOfgQltjxZsDNTBKiFa1xzzw4dNeMhNnIhyZ1TjFWCcJpxx1nXToAITYRhyOWDFy5arcLnFjWtMmTGtw42Dhbjb5WDBpkc43DNgAKXRmD/iO4/iO9oveOMbxurpVTrPS4hPwG6fgODyGq+CWKGKjBFVhppnHGhIdiXDvWKMYoxQnGNb69ddQhNhDPM4Y5c2NutysGzZa0Y4mC1xjzZluPDiaYW2TDjy4WQAp0I4T8Ten4m74z06NOjXq4eaqqMQhKEKKXxacVboT8CUn4Et5ZODwM+bLk15IQla0sEoSSnJG2XJptPGCEydY7M0UYkYRQnKKMIwnOd56dM+sAITYQ0b5mGTDjZLWWTK2WtGuFmtcNW7la1ZNsLVs3a42jVgAKXBaE/Efx+I/+ko5p5GJKk7XwZcGmVYP+Bsb+BuHyOc8rxNXMXGcb5ccYhNXKl0U4xjOacLznVj28ICE2EOcbDI4Y5sy3NlZNVrTJlxrXDPG2WsnGPGwwt3ORnhbgCpoBO4P+Jnb+JnupVCJRkXRx1dZpiK1HBynpvtx5c+He+OePWe89452xsIP+Bqz+Bo2NMVUpu745znm8dzzvdzcVGKxHLPgZ8DPae0xy3q+HXDjcc4TvQlzeDCMAEIQRhGE4ThEhGMJwwzvOEZSxWyShGE43w8Hhw4QhNhGNmyZsGeFmtxtGDda0bM8K1ywcs1rdpkbtnDjFkxuHAApaFYP+Kc7+Kbnw7njfHO3FnF41E9CD/ge4/geN44i4lmMxuOOWe8CFkzkOfihijgQIYo4ZcbiWECE2EMmLFi3bMmS3EwbYlrRkxbrcTBu0WtMTZy2xsXLTE2wgCooBNIP+K/D+K+tmkxfCNVjGCeOePW++ed8a3U8McK6cHjUxq+XXwOMAg/4GAv4GGdZmodvD5Ri4wxUYxHC9b1M3ObzdztjIvHfp1ZCE6mCPZjSc4IxEJyJQRpOEU4EYRCMIozvh26Y8gCE2ENWeFm1auca3NmaMVrRzhyLcTFm5W4WTfJlzN2mFxiygCmgeg/4vFv4vCevXG7zW9TiOFcI5ViIiY4xEgIP+BVL+BUXr5VuV8sxbN3eW7vc7x1RshHgCTr1QmnCcCCMIxjOeHi65cIAhNhDZw4ZuGTVstyM2Tla0bNsi3Cww5lrjJha427Ri2yZMoApXFYP+MP7+MQGruLc5zcxONOmpg/4FTP4FLeFxynSJSzzrwc31hcFloGnlghijCOGm3Gw4YCE2EZMjDDmZ4WC3G0xs1rRu4ZrcLZmwW4mbVw2ZtcuRvmxgCmkdg/4zlv4zl+nXxeG27vJdRGNYxi+m+FQAg/4FIv4FI9bxNVEarEMTWau2+Hh4vICFzWEQ6mOCEhIYo4o4o4IYZa78bBggITYRjc4cTRy2brWrnC0WtHLRitcOHDNawzOWDhk0ZNXDNoAKhwE0g/41AP41AXWZy3G9XURhpqs4xnhx7cc9OcbrcbjLcXet9pxyg/4Grv4Gr3Tri8TRU1mC8de3ft37d/Azz8TcSETExZurzACEl2qO7OUSMYokYTRghGEaISAjFGEYVjj4OlzAITYRkwtGzTDlaLXORpkWtG2PKtwuGTRbkzZnDnHkZsG2FqAKkwE6g/405P40743MTTCMZwRFNTUXV1nF8M4iL1tlzb4ubjF3WXSD/giG/ghfrKsxndz4PTq8fHGd547vNXjWuHLWK6b6Z7b5XEK3rMTbnmCExdhLwDNGE0UBBCcIxTRhGCEFZzqnKVsVrShGNb1x7dsgITYRkcsM2FlharW7DIwWtGLFotcOMLdbmxMMObC0Y5MrBqAKZx6E/G3p+NvXgcFo05KoJXhdO8MMLxrWWHDEg/4EWP4EWePBjPlTrUcp1Cr0rJnE96CE3cJzYk4pxnBGkaTlGKs+Dw2oITYQxYtGblticrWTbCyWtGmRytxNGWJazzYnGJi2xt2mNqAKlAE/g/4c0P4cx+PLnw41fHh5uMtxeLxFYjhHCKxJc22u5tOUpjNKcr8A8ACE/Bb1+C5HZt2b923ZnzVtCUKSkhBGcJxUnBBJGUyacYzVXRnCdK4ioIPpwzFSnM5lKYEphMTAJiaupQIlEzEzF534vi36QCE2EN2rnFizZmq3HlxslrRzkZrXLDDlWuGTdjjaN27fGxbACpMBPoP+HQD+HQG3OM1mp1GMVqsYjF43HGb8Hp1mysVjliNTjMbmcpbjrriAg/4Mzv4Mz/AjPBwvCZuZ4utbna4RHLOPAuqmbc8745bXU1E4vhfDsISHcc2qVZpowjAhGCJEBGAghGARIwmjHDl5cZeAgCE2EN82FvjZ42C3I4b5FrRo3wrXGPI2W4nDljmytsbbLlYgCoEBNIP+JGb+JGfw4rjHOM2lqK5YxjhWIpCLjK7vd5zmd3GcXiIAg/4MOP4MOeMazgxUVSErjNTMKKhjNEyuJzO68Gr5gIPzvIef1uZJiZExMJq4mriSauECEznrz49fKCE2EN2eRy3xs8K3GxzM1rRnicLcWNnkWscTTHhZZWzjDmaACmUcg/4kjv4kg+fj9txcyu5uVVGuWfAs7IT8F3H4Lt48BLFK0pQgnCc5zrXLDecshc5YzcccKFDCQwIYIUstOFtj1wAhNhGZyzzN2ONmtZMWWZa0aNMS1zkasFrZvjbt8mJg3zN8QApYGIL+zvP7O7t7Fu2ksuX055CE/Bgx+DCnNsUtSlpSvasY1rhi4uaFi1EMWlnQwQgIYacfezghNhGZxmcZcOZktasW2Na0ctcq1ziys1rRpiyMmTNu4Y42AApREoL+2QP7ZN8yFbDj142D/gy6/gyZvVcKIm83zu/FhdRA0ssUcEMEMMNdOFtxQCE2EYsrPE2w4nC1hhaNVrRkxbrXDNk3WtWjHDhbtsLRs3ZACqQBSYP+KDT+KDV4Hgrrw/C8/p3ZvMWiqxpqKjDVYjEQi5uZzc5njN5vM5wOEa1HI8jIg/4NOP4NOV08PwufLnphWIxERELi6zEyXV1KLiYlJMxlmtxmJJxngc4AhMGKKUYwhec5k4RhOEYRQRhGEUIwCMIwigjKIgEEYRjONcPNnPwUITYQyysXDVtiYrXLlnhWtMLfEtxOXLFaxyNm+LMwzZceJuAKWxaD/in2/in13ROZzPFnF4xeNSCD/gvK/guzzjFYqo1Os1ea48XMhqSOgLVAwSBhIEgINBxtLFrQITYRlwucbli2zLXDlrhWtGrNktxOWmRbjaMnGJkxxNWTLEAKayCD/irC/irDiZiSMpZvMccc+HOl1x7b4cCE/B6x+D1ndv4WGUlIFsNLwqwsMcMa3lWYhMXSjzc6UYTlOUYSQQjGM4zXz8ueICE2EMs2Jq3btWi1kxwsVrTKwxrXGZo5WsseFxmYNMOVswYACoUBMYP+LRj+LRldYxGoqoiY3m+OePHjxvOYnGsax4XHh4kY1UcPD1eQg/4NfP4NfXft31F4cGNRUUuJiJsm53F77d+m4N66zHGEwdqEfAMUJwEQCMCEYQjCMJyijBGNcvDzz5whNhDNswxtMWJutw4meZa0yuGa1y2YOVrBrlasMzLM0yNcgApyKYP+L9L+L9M6xczlFVwxw4arBLa7u73njPHHG+iD/g3a/g3bO11GpqauEpzO53nN7uWUXiOERoCE7WB09cEIwRhGMEZRQCESMSca4+TPiCE2EMMjjMwY4ci1ljyZVrTNibrcTlrmW5seJxmctmOLLjxgCmYig/4ycP4ycRE73w61xrjUlRqtVWJxfDngg/4NGv4NGx4Xh8L4XwvlOL0ItFsufbrmAIR4Ac+saTRTIkSIRRnfHzVAITYRlZs2DTLhZLcOJnkWtGDRutwsG+ZazbOMrDM0xMMrnGAKejSD/jTK/jTLDw9bzndlYxrWqw4Ti4SXczvN8bzczi/Az06Agv55E/nkULy83xvKm87lSpYsjco2WdXub3wAg/I9J6vgxKZBISmJIEIkiYmEpnn4Ph59ACE2EZmTFrlxYsS1wxZtlrTEybrcOXEzWscbPIxzMGDXGyaACpEBPYP+NKz+NKHrUbrKZROKDU4uomIRqcTqY41xbm8uLdc6vNTi+HgAg/4PhP4Pad66XUxc8cznmPBcc7m0ThwvhPK+U9I4RUTrnrnWU2zG50CDr4Ej1+cXW6uIuCEoZi4lJNyshiKqsA3d3eevj6AhNhDnFmwsWLnKtbMGuNa0xsMS1zlzZFuVnkyt8TLE3zMWAAprIYP+N5r+N5tx4C8IuJhMTMZnjvfHfO58EIP+DCj+DClz5DwJ1jGKxVVepjc3lfGa6oWLURxauEEMUcCCOKFBDBHFDDDXm4bAITYQ3Z5MTVnlyrcmVgxWtHDRgtw4cOFa3xN82Rszc5cLdgAKmgFBg/4dKv4dK+m862uufLwfA8fxvL6Zm1piKjFVFRiqrVTEzxvju+N7ud1lVR0igIP+EuD+EuHwa6eP0uOXh+F37b0xnhOpqImJuLJYuohRVqknMXO43G4jmIPljjcwiKUi6zcrJRJMTExMTExKCakiYki18fV44CE2EOWGLK4cM2K1tlcN1rRzlarXONq5W4mOTC4yOGLZyyYACogBNYP+HeT+HennnUxGGNRycKiInc7nPXpziFNXpyz0zq2cu/DrEIP+FDD+FBHjwVK3GOM8cznaIisYdpqIrcbjrfV1rnUxwz0TQITwFCHgGcYRRhFAjKJCIIRgISIIxRmnW+/hxyAhNhDdywwtmDhgtY4WTJa0YtMa1zmbuVrhy3bZG+Rkyc5mQAp0LIP+JMz+JM3lzeDNcZymBU1EVWmqxNFGL4c/A53gg/4TCP4TCc4cuerwVVRERSroTabS3i458t5ohOpo5OGM4xnOBEAEJwijCMIoxrh18OHKITYRjxuMzBmwwrcThnkWtGGZqtw48zZbhc5mDZmzbtWDRmAKogFSg/4lYv4lYwzgO/bw63dztMVVY1GKhV1FMUGZvLMsrmbzO4uriKjGp8TyfIntz8SQg/4S2P4S2Q79g58sFTiIUYQi6md1NXMVeLq6TabTEyXFslxdZ14Pgeb4Xj4kgvwV49/D5VTa1bAlWKrNhFipSWEqEIs2XZ23z3fPn34AITYQ2wsmzlpjcLcrhxkWtGWXKtct2GRa2wucTdo2bNmrjGAKYRyD/iVs/iVd7uqrsvM3K6wxGs4Qg/4Sav4Sazlnk4RjhjWNYwvM88+Hzz4IhOpmp08tSIihGEIxjGN8vNnqITYQ5YMGTBkwZLWTJi5WtMjDKtwtGjFa3YtmrLNia4mTFkAKYxiD/iTM/iTb5o4tzzccTp2xy5Vy4QCD/hIm/hIDY6VwzjOprcXN8ceLd+CAhbsxFnYY4YUMEMEMEcEcc+VvhyQhNhDZhiYuXDdmtYYcrha0yZGC1wwcZVuJw0Y5WLXCxyuMoAqAATOD/ido/ieFxvMskVitY4VwrhFRMZu8545vjfGNyhWo6R4nAIP+FDD+FDXV1VRFRUkLi6zFzjdIRcTG64xNri66xHGE62KHgOKMowjCIAAQjKMEIwjEirOuPj15ACE2EMXOJjmysm63I3YY1rRk3yrcLHDiWtcbnExxOWOLIzcgCngqg/4paP4pad9+ec2jEcNcOGqxiqqJxlM5zPO8zx1uNIP+E+b+E+fwEVwjFRUp3HPfHnx6555u5hTFV4E+BWNAhNHUk8C1AIwigQIIRRhNGacdPNaAITYQ1ZMnDXG4arcjhozWtMeZgtwtGzFbiYM2zZo4btceNgAKaR+D/ioE/ioDnOLqauZm43d5tlM6npx7dIP+Fib+Fg3yeTFU1VxK24zO7vLeuM4AhdFNFrY4EEcUskckcECARwwyy04XC3AhNhDFrhcNcOLKta5mzJa0Z5sy1zixtVrnKxzOcLVs4bYcIApYFYP+LXr+LYnM6tcXGcXETw466IP+Eub+EsvPDVVilSW6458whc9VFp5YCCOCOCOOOenA34ghNhDdnjaMWbXItZMXONa0csGi1y3zN1rjNlZtHOFxkY5MoAqNATuD/i+O/i+P67jMrXi6pqtYxVUiJmKmFMxud53eczm4nE44b7aAg/4Tkv4Tk/G2ppqI4VVZjM74znN3e52zcxcERVVrFaphvl1PBITZ0pvAsZTkAjCMIoRgJynBGEYITgjCMARjXDr3z6ghNhDXCyYsGTHCta5sbNa0yNWq1wxctFrBpmYZXObFmytGoApmH4P+Mkz+Mk14vTnG3OuMXUww1GtVyjlvVIP+E8T+E8VyrfTOpphVQiUXPHHfp1yAg9edOed5iYlMylMxMTN56+nfYCE2EOGbdjmb4my3HjzN1rRvlZrcWZvjWtGbjDhbMcbTDjagCn0ug/4zqv4zq/L5Z3PGM0xjWNaxiKiphmbznjueN5mbxPSqg/4Uyv4Uy8c+UJ5Z1KJi8ccJJiZhPPxudXSV468M84OPgZ7e5iCZlK4lF1EwmpiaiQu98/B8HgAhNhDTEzzNczlgtw42uNa0yt2i3Ewa5lrRm5YuM2Zy1YtGQAqgAUCD/jNi/jNpzw6641eJ1jjwhqYpqcMXrMbxxRcxdZxxxus241zxuLpPheHrQIP+Fn7+FmPXLerc3HPfwPB57jjvO5zW8TicVGNYrWq0wxNXSGcbjjF9cb54hO9LpzgnNFCMIiKcJwnCMYQEowjBGM4EoyUjRGMJxvh28F2gITYQwaOcrVvmaLWDFjiWtMOFktcMMzVaxYN8uNiyYZmuRqAKZyKD/jY2/jY3mAOmSlWmby7t73e4jiCD/hJu/hJv58gPEvUcKqEIqZwrMbvt3IWzPL83DBDBDBDBDAhII4IUJDFLHoWOITYRkxNmTVrjcrWuNhlWtG7TItwsmuVbibuceVlhzNGjfEAKQxKC/qmb+qZwAACC/qz7+rPwAACEzRnKMCcYxje+/TxgITYRmaYWOZqyzLWjTEyWtM2PItwsHLhbhcMsrdxiwtXLVoAKqwFLhPw3ZfhuzM+bPDJx9GGV0YkaQglBCkaQlKfCwyhJGE4znl0aRhtOUpQlSFE5RvLXyOTs2oP+GkD+GkHr058uscu/TjyvV6qlVU1cXNzPXt3i9xmbhUVrr0HQUTMzMlxd116AhNHKl24whCEYRnCaIiCKACEYRhEQjKcCMIxgAhFGM78vTHoAITYQ5zOMLXJhbrWWRo3WtGLdwtctcrdbjcM2uLM1asW7FwAKowFDg/4dWP4dWXG5u8zcojUa1w1rVYqaTMWhdXMxxzN8XO95zN4ajpqPC49qAIP+Gkr+GktjjERGGo4TSUznLeeN8b3mc5TuL1HLWO3Z5Fa5Y5STvc+Dw8er2ITd0IvBMIwgRhGEUYBCMIwRQjCMJwRhOSEUIwQjCMIxjGdce/W8BCE2ENnGZzlxN8a1o1ZZVrRljxrXDhq3W48TZq5bM8TZkzcACqABQ4P+H6L+H6PnuueOes4ng1WMYrUYqERmMxZK5zOdnWtxaYmKio1WL7XMAIP+Gpb+GpfweGJ4RqOCqXN3njnfHO73O4zaZcK5a4eIeNrh0xyrFxu743zd2+tghOJxodmqMKwJyjEhGCMCKVZRRlNBBCJCKESMIkYTVrx97kAhNhDNuybsMzJita5GGZa0cMmC3FkytlrRnhcs8OVo4ZYsoApMDYP+IfT+IfXnjcTi+RCD/hsC/hrnuIXHeurihqKaU8rAwcHFx8vA3gAhNhGRjlatsrNqtyN8Tla0YtcS3E1yZlrHMxYY8WHJjyZW4AqWAUGD/iRk/iRjuueuOueuPC6nF6RPbv5GZxNQZmZ4rm6c6jMXVRjGNYxVVz1NgIP+GlD+Gjfry32zwvE4y2m8z14cc3ebZIIrEdPD8JyqsVhUymbzPGvDzPGD8xeVplaZlMSiYCYkiQhJEkTEokJzx8/xXqAhNhGRq5Zs2GXKtxtWGFa0cs8a1wyyMFrnDlYsGWFw1y48QAqIATiD/ir8/ir93pW8XGauM1dXWOvRz5HXp3rM3czOLxU4pEMZ7ZzghPw1EfhqJ16tdqyvKsK0rSNFsGvUw4Cld0bQtSCBCKl5XlhZ6cPRpIP3OfPNzKC4kSJEhMARITVpnc8/F8HgITYQ4Y4mDXK3YLXLJjmWtMrVutcsMThbjZscrJhmYscLNiAKVBSD/ih0/ih1OkTwmqmpxdc4gIL+r0v6vTObc2Bm+u9ghdJJgcnDAghhRwQww25mOgAhNhDFmzatsmRstYMm7Ba0bNWy3FictFrhjjxMsTFtkY42wAqWAUaD/iqu/iqp56iUWLImphNTETRhgiIusrievic4lcZnN7bXNFcIsIP+HEL+HCXLhEVeJmbnvjxenXwczvN5uIIqcKajVaw8SWiJyXNbiZuOenOD8jzo+Bdoi6CJxJJMzEiJiyJi8BEiYRKriYmW+Pi+D4ghNhDbHmbsnGTKtZMHGZa0xs2a3FmzOFuZnibucmVhmxN8gApdGIP+LIj+LIuM43Wcc6mbRMXp046AhPw6Nfh0BtOVaYYY6ZaYysayvo4dAIP1PBmGZXU2tabnrz8WACE2EM27VjixuMq1zmwt1rRviyLcLXI0WuGOPG4zY27JjkZACooBMoP+L+b+L/Pl4sVzi6uoioiMYzjhx8brUx16b23G2Zu6vF9JroCD/hrY/hrZdudXicIgmLvj43j+B4PTcTXHwsxU1MSym5ynn0CEh3JdPDCEYTjGJGEQJ0nKMIyigQnCMIp3z8WPWCE2EZm2XG2yZGK1xmYMlrRlkbrcLXNhWssLRs2c42rJu0ygCpMBRIP+L3z+L3tN43jPDdCrRV1cXEqYng1OrqUzbMZuM23m9zcoqOl9gIP+HMb+HKHGL4bxxrjnd+H4Xhu9bvd7ucpicKiNKrUYrFajFKEkzlmNyIPzPDmqEzdyqYkTKSJiYTAmEiYTCIRIlM759/D8YCE2EZsLHEzc4sK1tib41rRk1yLXLFk2WsWThixy5cLVljyACmgeg/4xbv4xd9ceCLi4zGZtnG8ZpVb8R3CD/hzs/hzZ8Plz8C5opUzjNcYuZ3HPg7iE42ji64yghAghGMYRjGM4zx8HLEAhNhDLK4xuc2Futc5m2Fa0aOMK1wzy5FrBoycN8mZmxxY3IAqOAUGD/jL6/jL7OiajE4mJTNzlmd3d3eYupw4R058gHibxVVdXG48fxuPUg/4aaP4aaTrguLxdTUYjURioxNIuMxxrm3nhxARUShMTvlxzwsCDjzO82hMymZiYESIlMQCUXAiYJi4ktvPj+S9gITYQ5aMXGFriyrXGbKxWtMjVgtxY2jFazyucbLIxb4W7nIAKpgFJg/42yv42yx4fheDreucTV4YrGKiIS6+J4K5mYibxNpmYmKidceHHhnEw8SMco8DjdoP+Gj7+Gj/p1cOPaWp1eLgiYTObnec7TOYuLZq6mMROkRy79vD8Lv269GIqt9M3AIP2OXr8aRF1a4lEySRIiYmJi6uCYIAmJIkImZ5+f4s+kCE2EZWLRnmZNGS1yycNVrRk4xLcWLJlWuGjVi5bNWjRzlZgCpcBPoP+Igz+IgPj4vCbubccc8bxeKxrXKOWIxpUXE3ed55zzvN3ExNYnTlvpqiD/iGq/iGd6+BeIxieTlPKKY3G953vjvned3lmpKtMRDVVwU1np4PQg+XuPb5wROJiYlMrJgmpRMTE0TVxFprNZiZm78P1Y8IhNhGLLkbuMLPCtzN22Ra0cMGS1y0b4lrJw3xMMTNizatmAAp+LoP+JED+JEFzvnueKYxrHDGtaxqsUq7zne+Oc5mavpvwOGiD/iTQ/iTRXqdYxjWEVN5zfHPW+rO2UREarGMO2+FUhPA1J9usYzhFCIjAQjAAjCMIxRrfh8OXMCE2EMsjlkycOXC3G0ZYlrRticLXGHE4Wt27dg5ZY2LbK3bACqEBOoT8TQH4mZcuOPDhjnhhOVKWwZMWLJbBipC0p0ux3w4cePG4aeGsI4IYsGS2KeRAhPxKufiVpjHNtzUpTJK1FMM8d9OXPnx48d7zrRkxZs2jhOZbRmxZIJzx48cc+XDlhOludPLNGIREYIRgjCMIgQIRhFGU4RIzrl68I+CAITYQybNmbVjhzLWDXI5WtHDFqtcM8uJa2ZMGDbKzaZWWTIAKlAE3g/4osP4ot4mtRrVaqMRBmOM85489cbJzc3xnnOc7njfHN8ddemKAg/4l4P4lzdIqbvfHe+fHOZusarXLXgY5a5a4YRd8b3njO+Oed+LHis2AhMncjDwPNCKMopTlEjCMIoRQjCJBGUQjFGNcu/a7gCE2EZc2NtmxNGi1nmxOFrTIzcrXDFxjWsGDPMwxNsmZw5bACo4CjQGD/h5g/h5hZ2uLrNXM7XJFYxjWK5a4axjlXLGuGuWo7ViKqKu5m7vdt73M3Oczfd4Oed8ZTUVUVcTc7u973nrfPO83vjnjz6+Lnnx6spm4zM1GOXgdvI8DyPK8IIP+H8L+H8PxInhXCuGscscsaVd3x49efPffO7yjOoqIwhKU3EzF5ud2RGsYqZvPHnvrx757563zvd4rVcuHbXDWNYpVVNKmJIicVTFYqOWMYip111z3vYCD9bxp9vvCYkTExKJi4ETATEzExMTARMTEwmBMJRJBUkJSExNWiQAACYTCUSBErvw/dh8HACE2EOGWLGyas8K3EwZuVrRlmarcLbI0WucjZgycYceZg3ZACqYBSoT8cDH44K9CcpTpXBhwYUp48WuU8KqpSdJJLUpTFDBaEaVVnXCxxwzvWscMpyhLE43D4WSD/iO0/iO9079u/bv279uvR37c+XPERFRUUiYiZlPPxOsTqYmIvHHVxMzW6zW6ma443riAgufV8N2iUgqrVlBZRZRLBECJUqu78fy758ghNhDDNlb4WrlutZZsrJa0c4Wa3C3wtlrJkycZGTXLjyM2gAqLATqD/joK/jol1xq4m6mIpGqrWMY5TicZrKJm7zvPO+M3cxMavpnwuvTog/4jMv4jN+S9NTi+EtJq6mbvM7vjfFtmMxMIiqVGGL4cda3yg/E9B7+UTERaYmSJiYmECJAEkiZu+vfwc+IAITYRhxNWOPE2ZrWTPJhWtMjdwtcYWmVazaucOVhjc5WTjKAKhQE0hPyDcfkG5Y8MLxvGohKlrUwWwSlKU0Z3rW88dcK8UaSxT423ZwCD/iPK/iPL8PwOMVEYqIwvGYupUmpmrglKWV3G9ceHXpzAg+nwJfH27mUkSJiZRMTCBBBEpWznjnfi0CE2EOMuFmza4W61oyaMFrTK2aLXGPHlWuc2Zkzb5MeRy3bACmcfhPyIwfkRhadGXIZ8zHi1whhldWVYK4JzgIP+ItD+ItFvUwDhx8bPKeToxFLiM2CFwlMECGGFChEUMCFHBGjp0sLQACE2EYcjnIxassa3I5aNVrTI2wrcLfM5WsWrHE4asGeTLixgCnktg/4cdP4cdSJ6xGZzOZ4xnE1HCscMVVYMBMZ4ZiSD/its/ittPA8HwuPDPLPCqjU6uLjd3G7td3MyzrweXWLAhIdjh4wijCMYRgThGKIAEZ1x8PHPsCE2EZGrPK2zZGi1wwbtVrRyxbrcOFqzW5cmXM4bN3LVnjxACpoBRIP+HbT+HbUG5jdZhDFVVb8TdXi0zN5cucFKjU4moSTM3mbseF4Yg/4tEP4tEQeFvs4OGau93nfOuO5zM0jXJHLFUlmeLnPHO5zMMY1PheH4SrCE6WTookZxjCcCMYRRghFCKMEYRhGAhFAJRQiijGcZ5eHnh1AhNhDFw0yY8uNmta5W+Ja0ZtGq3C2YNVrhwxbt2WRjjY5sIAqcAUKD/iTq/iTrxq9Xrjjjvhx8NzcYumNODGKjUREC7ceHHOPFjd8ZuUYdL8TPboCD/ixc/ixd8HhuuOt8L7eL4k8IxGMIheMs43EzNXE3F8/C8PhxxN1vW9XUZ5cendqD9Lp7MwIgmRNpiSQETAImCJiYmJktN7z5fWghNhGJriZsmWTCtyZWLJa0x5mq1zlcuFrTGwyM2blhmZ5sYAp/LIT8TrH4nWTfCc1YzKLWtktgtK0qQijeeW963jg4fCy2hPxYbfiw3EpUpiwUwSpGN8c8uPHpvpw47zQlLFbJLBow4OFMhOBzjwLMRlOUUYRQjCMgERCcJz18+FAhNhGPLkZNMmHKtYNM2Ja0YMWS3E4cNlrPKwZsGjfLjcNHAAplHIP+LIL+LIPny3rc444543GYVOIcN8IAhPxXufivd0acmXdezExMU6RheN8LWyiE52Tn4YyhAlGM4TIwqrfg7XKAITYRhbMm2LK4crWjbI2WtHOZitwtGbNbiyNmWFuxZMHGZqAKiAE1g/4t/v4t8eq93nNzdTVa1jhjWNRSFzO543vOd3mZhjUdp1iD/ixy/ixxl0cK4Yw1NXm7znjm95znO5XERiOEcnDGMKzW85CD4fAEeD6eYlEomUxMSgmIlE1cTUkCU3x8P048ICE2ENmuNi3ZOWC1zkYuFrRg2wrcTFvkWuGzfM2cMmjFo4wgCmwhg/4xQP4xQenXum93tupqaxjhjGMYhw4+Bx0Ag/4sYv4sY8466isaxwrtOko2yuZ3Xg8vBkCE0dZDwLWAQIwiIxhFGc649uWAITYRlbtnDTK5xrWbRjmWtGLRstxOMOZawx5W+VpkcuMTTCAKhwEyg/4yPv4yTazmNubMMY1y4dnSOF1le223Nxjq4zZHLPbAg/4uOv4uQ4TpqNVy48MzOXg8ueN4vETicTq9ZxmLjJx5d6yAhOZqn24pRlBOEVYzjWUUkpShCCCEYRjEnGd8fHrgITYQzytW+PEzyLWbNk0WtMrFmtwtmWJblzMmzBw5yZGuRmAKkAE4g/4x7v4x6c5q6mIuirgqcVqMVUQTMzO75zznnfObTGs+BjgAg/4wbP4wO7Vxnnfi9u/fjPXe+NovGq1wjhwxjlGHCSUxuJuZnnV2hOJwoduMYIwjCMYJwiIwhOBGESEYQjKcoyrJOEZz181YITYQ2x5mDTK5zLXDPHhWtMzRwtcYcmJbjb5WjViyYMMLNwAKZxyE/GvJ+NeVq1xlCEoQF4zy1wzy3jpy1IP+K7T+K7V06+NOsa1qMXUrtGc8ON7AhdBRFoaY0EMEJAQRxQwQwy4nIsAAITYQwYtnDZy5bLW7Zm1WtGLDMtxY2rdbic5G+Zq1bNGLfEAKgAEvg/4cBv4cB6t06jr08XGZmV3EkVVarWq1XKdb7eD4HXhvgIP+Mmr+MmvwfAb0MZ8TcYqmoqkRcXObnOb3l114fbweHXSD+BNefzZmUpTMTExdXVwSiRmss5mV56AhNhDBmwcZWOZqtxuWLVa0YOcq1w4bsluJphZMmeFtmzOcoAqXAT+D/h0G/hz373xrnjMTprGscNRGM1uc5m+fTqOnXldVOp1EKtxZu8469s8Ag/40Vv40XcdM+FnhGJibnc7zu9zdzUVHLr0HTr4m0bjnPFxWRCGu/JSD7elx473ubmriUoRKEkSJqUXV1NTBExYtN58fz3kAITYQxbMXOVq4cLWrNniWtMmNktcOWzhbmZ5MrhlkwsXLRsAKhgE1hPxJBfiSDy5OXmzrwjKVLWtSlKSpCFIwrOs71vOrCwxjOUcE9U9DAIP+Mvr+MvvjwjGeEVNSXHfyOYiaTNTJMFrWtF468nWD+CPTgznJcTJMwCBMEETExcTFxN8+fg+D4wAhNhDlwybMGuZotxY3DVa0aMMS1ywzY1rZtmxMG+bK2yZXIApYF4P+Jwj+JwkmONbjMWIa30zgg/4ywP4ywTtq+kdJxeLzea8PlzmE6mWcarxmJwinGunnwzAhNhGVk0w42rNutxtmONa0ZMsi3E3xOVrHLkwt2jNu5ytcYAqAAS+D/irK/irL48HXo8DwfEtErvN3xbucyio4a4cNY1EReOvAg/4zlP4zlbp4fhOfLeIqdKxOprOrjOMpTMZqZmOeus5AhOBwOTFWM04RQjCMCUUYIwiRgiCauXnw3CE2EZGzPEwcN261wxbNVrRq3crcWJyxW5HLTC2xYcOZiyzACncog/4trP4trb7xzIYjGK1XCK0oub53zzu8449L8ICD/jNe/jNf6OEYxGCbmeOd888+OeMbqYqMVXTPaaCEl4ER79UYRhEjCcglOUyMIwRjfXxY8AAhNhDHFkzNcLFutys8zJa0yY2i1y1YNVrRhjy5szNsxxs2AApkHIP+MWD+MWGr8Ws3ueOMxEYrGMVqu3HwpIP+Mlj+Mlnlz7brDUUqEpRbfTxa4oTjcCHZrAQhGKKcJwjGN8fDxyAhNhDJjjxZWrdktZ5WLVa0xZmC3FkcZFrdmwYNXGZniytMIAqGATCE/GP9+Mf+eHJw8U5xiQlC0MEYYseq8EUU43jed00YUnws+gCE/GeB+M8HFppRCEJQQjCrLs26NO7PSMAhBGUU5xrDbo24AITsZJdfOiEIxhGIjCMEIwjBCIgjCMY4cvJnxiE2ENsjVu4Y5WS3M1cOVrTNjyrcTbE1WsGzNy3bMMuPLjaACpIBOYP+Mj7+MjGXOrbq4x34TiaaYYVMRDFk5zfGetc644zBrn5nj+EAg/41QP41Hda3rnjq457134548czmpw5RrGK1GKqnC9Z5ceG4u3OvB1zAg4+BI9fczjKUpiRcXExcRETBMQiMSJm7nOevh9eQITYQzxtWDDGwyrWOViyWtGOJgtc5GbBa1Zt8WRpic5GbViAKXBmD/jYw/jYh7tzOU3Cbq2854zx2g/4ybP4ybXib4arljWkMZmbd8cbAhdBZBpZ4UMAEKFDLicbDmCE2ENGbbLiaMmC3C3bNVrTM5ZrcLhm4Wtm2THmb48zHDhZgCoEBLIT8OFn4cLbXY8WnRw82GVaXhhhelZLQpKylIStCGKeDPmwwg/441v441/C8NrfDj2u9XpjGIxFLm7jczZOW9eHXOYTibuPlhCMCcqownKKE4ThERgjCMU5308OvWCE2EYWuZkyyMci1vmyslrRpjwrcLdy2W5HGXHiy5cLPKycACpUBP4P+HQ7+HQ9y53XGkwqKxGNREREzlubzNoMMMTq9TEpteYrfTjiD/jsY/jsZdOvTr4k1EUtxnjvfGcxdYxjGuWHDMXHOdxznjPG5uIiKqs8HAITlcKPZwxQEIkQjCJFCMI2igjCcpwgghFFFFFGeXsrAITYQ5bs8LFu0aLcTRm3WtGDRgtcMMrBa2Yt8LBriZYcuFmAKfy+C/tdT+11c0Wzee+d52aq0mpuajJJ678Hc2IT8cwX45g8+bXq32jCMIoQhGSkIYp4q5IUUlBCKdZ4acXhcPACE2SRvWqcowQjCExGEYwRlOEZTgiirPHl218EAITYQzw4WrVw4cLXDNqxWtMjHMtcZc2RazZYmbFxlzOWDnCAKWxaE/Eel+I+HIaNPArSFkoVhe2WNwIP+OtL+Ot3gceGYpCIzjj25gIW7OQ5eOdCQwkMMNOHxcOYAITYRkZt3GLE4YLXDhrmWtG2TMtxZWzlayws8mNpmxsmWXKAKiAE9g/4mMP4mMZuoExMCaIukInEVCGpiaXd335eDPG+N3MxqqwCD/js0/jsVuYpcbbdTvd5vNomEYaqq0wxNTiePjbNZhdzXWbCE2cx3aoECUREnCMIiMEYRjCIIIECE4Ixnw+K6gCE2ENHGZs1xuMa1y4yZVrRu1yLcTFw1Ws2rTKzctcOVizwgCo8BQIP+Ksb+KscAcOPa4qcTOJnNZnOb243dcdMRiuR5U6jlKMze3fhzoIP+OZb+OZcAceHXhmppFQjFRFVETjdZjjHFOzlxRYTGdeDy5oSXY6NUoRTijCMEYRRjBGCEZCARIkYAjCcJxnfTx59YITYQ5y5GuRnmcrcmPDiWtMmVqtwtsmNayx4seVqzaYsuFqAKaCCD/i1w/i1zzdZF1OJqMMZ8rnUTrjrv4XWgg/45bP45XzU6ujKZtMdenGJtmvB5c4CFzmCh1pAIIYIyFBCIYUsOBycOYCE2EYcrZtlY4cS1g2xuVrRpmyrcLBs2Ws27Bk5xZXLHGzwgCl8WhPxdhfi7Lw2xwmmjBCjFXZrxaIP+Ocb+OadDW+Epxc3c5x179Ia4hoS/hUDBQMBAwEHAQqHh5ObgbwAhNhGTLiYM8TFwtc4cTBa0xNXC1zhyOVrRk3xMsuNtmZ5GAApnIYP+Maj+Manp1c+XgxucrpDEVFU0xfbn2IP+Ocz+Oc2rb1qVRi8RSk0lWa69vBjYhOdwuHtnGaoIRIwjEjNOePlx6gAhNhDdo3w5m2TCtYs2rda0aZGC1xhbYluTNmcZmmXDhZM3IAqCAS6E/GWJ+MsXPOM4VJSlLJlyQjux0hCMZrzjjhhhhhOMGK/Ay5CD/jrQ/jrR1uIxNKlPPwvD5c+WYTU1FXSEccbq845xdITwBgeBZowRhFNEQnRAQjCU4QiJq4dO3H1gITYQ5yZmTNm4arWDXNlWtGTDCtcNcWVawcMG7bM4bY2jdgAKjAE9g/4zQP4zMc7rcymWJigqSImKiNRFQrMZXO7zueM5RNT43n+d1IP+O+L+O8PlnWahmdzvPUc+d853PGWFVrHCuFajhUYcMwjLNu7evPCD+DHq95iQTMgmauEwqQTEkTCERJLM74+H4vIhNhDDHkzZsWPMtcsHGNa0aN8q1yyyNluJq5cNnDHNhxMmYApjG4P+Nfb+Nfec6xOJpLLc8c8eN9Z8XPWD/jj8/jjvIiqipqKidZjExvXNsIawjoC5iUDAQMACBgoOAIGHoZVgACE2EMWDBi4Zuci1w0ytVrRnmyrcTRlmWt2bhhmasXDXLibgCo4BJ4fw2feGz8QCAwFA0BQOAwOIS2WTWaTGYSmURWKEcjs2m9Mpter9QqKH8eynj2VEMhsMIFAIJAIFBpPRqPTqfUqnTqfVKrUKjTKbRqPOJzLJbEIihOVwI9XGgRgihGEEIwqijCKMlY5+qsAhNhDDKzzNGTVstbZMmFa0ZNGq1w2xN1uLE2aOcOLIwZ42QAqwAT+H8PWHh6xBH49IZBI5FG41DYYJpNVOp84nKiUUJtN4BAYBASXS9RqPOp3Op3Op3NJrJJKkUjCH8fynj+VBPp/PJ7TqfRqPPJ6JVK01mk3mydzoKJRZ5PZpNSZTNCYRG41L5dPZ5Q6FOZwn8+CD4fBE+D5vG5ExMTKriYmpmJiLqYTCYkiAJmJtfl+mkCE2EM8LhxkyuWC3LkyZFrTG3crcTBpjWsMTjIwwsmebG1yACnolhvEvV4l2ZEEDAR8dKykzMJWUBERMtL0kfAQ0HN3l7fCH8fjnj8dAqlVrVbsVjplNTicifz6j0at1qtzJDIBFoDAIYIPxPS8fw7ItJISlEwkXN9fTzAAhNhGZvhYZMzTItw5sbVa0cscS1y1atlrTC5xt2zdw0ZN8IAqgATmH8UJXihLAUWiTudT+fTGYRuNCgUFSKSnU7JlMwEWi8MhsUiqdTudTugUGpVOoAIfx+1eP2sBMpnSqXWq3VKrPJ6IBAU/nyk0gn8+AUikzabzabqJRYtF4FA4jEJGAhOlucvixhFGABGEYIRQihGAgjKsEYRignG+vluAAITYRjyMczHNjyrWeJswWtGeNitwsGzFbkasmDXNiaNMuNqAKogE3h/Flx4suQJNH4EQJAoFAIDAYqmk1hEJiMQkMgmMwUGgACbTekUmkUmhUObTebIfx+keP0kCMwiBQGAQWDQWCQSCQKCplM59P6NR6NR59P06nYAg0HiMQiMQhsMhsMiKE2c6PVxoEYRlOESMIoRgIRQRlGKEYwiQnGM75+W4gITYQ2YNGDRm1zLWePHlWtGuPGtw5mWVa3bscblm1bt8jPEAKzwFCh/GNp4xw4LElRqFBoFFok1mklkkJhBKJSnE5TqdpdL4hEYVC0FgMFgcFgcDgEAgkAgkMhsMINB4lA4NAINAYRC4VEYVCQIfx9DePm+BxNTqfPJ7RKLRqPPp/MpmTyeoNB0bjSh0Kezyezyex6AIEgUAgEEgEAgEChMIhcKisUisGgCAQKBQCDQGBAIP4E6PgfiUmJjMXExKIlExJFxKYlCECQmBN3vjz8nkAITYRkyZmGTNkyrczVzkWtMTjGtcMXDRaxzNXLJkya5MTZgAKhAEgh/Gb94zf0BgENhkPgCBwGJSmUS2WTWaTWaS+XR2OIRCU6nc2h/HyN4+NYjCoXB4NBIDBoFAonOJzRqPSqXRqPRKLNpun0/TicxSFbJFq6QghQQwI4o4IYI4UtODx8OWAITYRhxucTZs5wrcLdvlWtM2VitxY2eRazaNGeNrkY5GLNiAKjgEvh/GiV40S4tFydzpQ6ET2eBFYoKFQ1AoJJpOjscUejTmcTudJ/PiH8f+Xj/zoNAIrFEKhZIpGE6nYkklRqNk8nqeT1QKDIJDFouhEJITwBjw1vecUZxhCspoIwnKMQhBCUYRnGd8e3XHwYCE2ENXDLGzcY8q1tmb5lrRzkZrcWHExWtszNvmb4smZoybgCrwBQ4fxpxeNNmEw2GQ+HReLRuNRuNAEHg0ihsBgEDgEBgMPkklkUjJtNxKJTFovEomh0PE7nSm0yazQm82Ah/IFJ5AW6TUKjTqfUqnSKTOJyAUWiVuSQCEwIgE2q9WodCJjMBRqPNpvMpmn0/E6naHQ+GQ0i0XAhPAGCHgO8IRjCESKCMYRiRIIoJTJIwilOMIRgIRCM8PB5LcAITYRjzZGGNjkcrWjBkzWtGeTKtxZnDlbhcN8THGybMsuLEAKfR6H8bqXjdVgAgUCgCBQ2PR+NRGBwWAwmFSeTTWaUmkWeUQUh/Hq149TYBD4hAUIgEGgkpr1ftUzgMBgUDmdisder9crtWmcJIWDZQxbGUBAQEEKOKeXE5WCwCE2EN8TnHlzM3C3JmytlrTLjZrXDTG3WuMbVuyctmTbG4cACmogh/EBl4gMwI1GxQKDNpvUKjXpTAoDAoGTetVubTeF+Q6z5DrQNTqBicRHEEaGEmrqAITZ0pdHLOKKcoiMYRQjFOuXPvrxgCE2EOGzFrha4WC3KwbtVrRhiwrcTly1WtMzNy5cNcLFw1YACoMBJofxFNeIpsCNxqFQuCQWDwaOxyWyybzah0Km0yl0qfz5N5sIpFSH8hnXkM7An0/nU7q1XsFhsVjqVTnU7l0ng4EFggnM4ITB4ClHwDhmgjCUYRgRnGSM6RjCdYx4PLaAITYQ5zMMWJlhxLcrZhhWtGrhitwsmLdbmxtnGZm4w48OHMAKxQFGh/Eu14l2wJvNiGwyDQeMQeBQKBR2dTudTucTlRqPJpPGIygEBKLRJzOJ7PE9nggkFTSayqVy6XyaTyKRptN04IfyKLeRRcCHw4o9GpNIs8sgcBhE0q9WlcqgsETSaziczabp9PyeT2JROGQ1CoWJ9P1Op9AoNGo9Coc+lMVAg/gDwK93rMTZK0XIq5xMTCYiUwiUxEiamomCVzFznfm+LWAhNhDZwwcN8zZutYM2bZa0zM8a3FhaZlrNi2wscTZu2cN8oAqWAS+H8VLHipZAk8mhMIhcKhcKhMIASqVxyGw+VSubTehUOmU2nU+kUmdTubTeaIfyG8eQ3kCeT2bTekUmlUudTsBOZxW5JNLLZLHYqnUqLRJTKIFA5JJZ5PZshOhwpdPbCaadkYRF6RgELwiCE4xjGe/fPsAhNhGVoyx42TbKtY4sTVa0bMsq3ExY4VrNthyM8WXG1bYnIAqtATWH8XLXi5bCdzql0qs1iw2Cn06ZzKIxAnU7m03oVDnk9mk1JtNyLReGQ2LReRSOaTWkUmmU2oCH8hjXkMbCbzaCQWSSWfT+oVGoVGeT0lUrhsMk8mmcylcqJTKCbTefT+oVGrVegUGTSeDQeSiE6m5z+GgQjGCKckIoRhGcEYoIJCCJOE8vgWMOECE2EM8bfM4aNcK1sxyOFrRlmyLXLNxjWssbDIwcYWLFm0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8FHAOAgAQdAnZOARAY/rocB6tpSaHUgvEKTF/TAwhIEET//wNFNQUDOAtkGSAyCQCQmwMBN8AeRTMJAJCCAgHbxR5FOAgA/gMAe4XSNBJOwKQ/0wCkPwr3AWqHxJiVGIyCNRsAEWi8Ph0dhCAwGAoxNZdBAAmUzs1nrFZn0/i0XJLJCbzYRqNqNR51O5tN1KpcolMWi8MhsJhEnk0/n1LpVLpU/nybzYgUDIfwCWeAS1N5sCazQAFUqtYrNsmaAkBmtgsNSqdIpM4nIILBKjUK7XKrVKLRCazQi0XE6naCQWGwyRyJUahQ6FQ6FQ6FRaJR6NPZ5MZhI5FC4UgUDJ9PwIPxO3HrMUxabzYRMLiUhNXCoRKJlkkKCYkRdKkTKriYiJmJJiaSnPX3co9YITYQ2xMGjfCzxLcrbDlWtGGVytwuMORbixtXGRi5ZMcrLGAK7QFnh+Gq4asikVRWKSORTGJQGAwRAoJBoRA4FDIalUrUKhqNR0+n6QSEgUDACHQ9BoORCIk6nafT9OJyEajYjMYQuFIRCUajZQqGT6fgh/ACd4ATyaTVSqXTqfWpGhEDQNBZnWKzPp+n0/RSKozGErlSdzom82ACgUFRKKTabkPhyYzBOZwE1mgmk1UCgqVS04nJFouSWSCD+GNy+BcyiYmpmJTEkxMXNzz47mscuHgdOEVPHjcytCSxEwoTCJiRMpgmBK743vv4deAAITYQ5bZWjdxkYLcrRy5WtMLdqtxOHGNa5bZc2NuzzN8zTGAKrQEyh+N+438CkUmbTegUGkUmgR+DwCEwOFwFG41NZpQaBPZJAoJCIBAoJBoRDIdDIVEoVCoJBYbwIieBEUCTkoOCkZCdnKWGhoeGhYKWXd1FxUxM4Ij4aIgIBCwMTExMLJwcbHw8SIWLKSzyzxwxQkMECOGCGGGGCCCGCGBHBChijggngjgv0sskO6AhNhGZi3bZsrPKtyZG7Na0YN2S1w0cuVrVoxZ5MLlzlbuWwA=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YLHAOAgAQdA3DWAgEQGP66HAeraUmh1ILxCkxf0wMISBBE//8DRTUFAzgLZBkgMgkAkJsDATfAHkUzCQCQggIB28UeRTgIAP4DAHuF0jQSTsCkP9MApD8KwAFGh+Ay4DMAEcjqAwCAwJBoFBoDBkbnE5mUzTabifT+PR+MRmIRGBQNF4sm82m82nM4ms0TmcAnE5CH8NR3hqPABTaZW5FC0BgKAQKBQSATSs1ii0RP58JVK6VS61W6xWaRSVIpKZTOLReEQmBQNCYQCYTEhKWwUolOGHLOs4RhGE5RhNKKMIwRgIRjGEYIwhCMoTgjCM4zTrt5KXcAITYQ5bNMLFo2ZrW2bLjWtMrdwtcOGTVa1x4s2LMwctcjNyAKYhiG4ljiWRAQKHhouKlZSVlJWUhYQXiH8Mb3hjfE4nKgUGdTukUmkUmhUOdTsRaFxWQYnEyoghRoYacDkZ4tICE2EZmLNvkbMG63G1xMVrRk2crXDnM1WtmTNtjZNGzFiwagCqcBOIfjMOMxCSySKxSMxiNxqMxhG40EWi8kksqlc0ms2m82m6hUNIpGQmEQ2GQuFENhhIiH8MrnhldCcTmfT+mU2pVOkUlPJ6E9nlHo1NplFokvl0ViiFQtRKLSKTVKrTKbQKCT6flFhMnYhHq44xiQjGUYAihEhFCKBAQijFWN74eLV4IAITYQ0xYWrDC4xrXLVqyWtMjDEtwtGTVa5atG2JgxZtcblwAKWxWC/hsr+GyfLml7LcccyUCE/Czl+FlWGDRLMwTjGOOs9MMOOoCFymMgw+NlRwwwRoY5Z8PiYcMAITYQ1cMWbdg1yrcjhhiWtGLPEtxMMrFblxuW7bG1bMszDEAKWhaD/Lwfl358icYqoiWY4uNZ4yCD/hoC/hoR6eLccZ5sxaGHCo6AhZNcg0dsEcEaFDBDHHm74LAhNhDXK1xY3DjKtbZs2Na0b4263Cwcs1rfFkc5crLI0ZN8YApdFYP86x+dVrEa1dJmZvhz5XFgg/4YXv4YM5xE4hcznOZ8Xjx8PmCGiriAgKWZgYGDIGBQcLC28DBUwCE2EZcrNtibZG61g0y5lrRnkwrXLjDhW4mbNu5yZGjPEyZACoICa4fiBOIFicSRWKAns8RWKQ+DQGAQFAIGIDAoDCIFAYhEU+n86ndCodAoM8nswj8RiUTgsESORBN5sEej5QKCnU7RyOkNgEDgMBgcWmcyoNAns8T+fAl0vU6ngIfwBveAN+fz5SaQCRyJTKbXpLAoBAhAIIgUFgcAhs5r1fTqdkjkU/n1ZrFpmE2stkqNQUWiBAoGE4nJAICkMgU+nU2mV+SCBTSs1idzqQyBD4cCcTlIpGCDr4AePOZXc2lmCYTAAQiYiVyEwqUkSImIlBEkXAmJiZiYmJhFzO89b55nziE2EZGWFm3a48i1piYOVrRm5xLXDVq1Ws2jbG1aNGbXEwZgCnEhhuNa41sBSUs7OVcgQEtR0UnJElJzU2trcIfwBdeALsBOp3UqnapjBoWmtkstSqdKpdAoM4nKeT0Ag+Xob3mcrm1xMxMTFxFs316+C5AhNhDhsyatcmJytaMWjFa0xNWa3Cwcs1rFvjcMseLE1aMsoAqnATaH477jvxEYhBoPBILBoOiUTKVS5xOZ9H4DB4FCYBC0FBP59F4tCYRBIKjUPgUPRiDwMIfwHWeA60Tqdzabz6fzicp9PyQSGGwySwiDwKAoBBEYBMJjRKLRqPPJ6oE3g0RQaEwMhOlSHRjBGMYwnIQjBFWEYRgWiIk4ynCMY4a35MYdYCE2EOMLBuzZZcq3JjyN1rRphyLXOZpkWs8uPDjc4srBtlYgCoIBLIP8yV+ZL8TPDDUxc5Z22uc48WtzcWVquHTt4HjY1gCE/AoJ+BQXFOs1Y1Vhe2G1bXxT1a91s2TJkyUhCtbzvhljvtCFuyiHPiGBAIIYEMEJDDBHBCQwQxQwU6mNLsAhNhDJxmcYm7litb5czBa0Z5sS3FjbZVrjE3zYsblm2aM2IA=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gHAOAgAQdBK4G5AUBEBj+uhwHq2lJodSC8QpMX9MDCEgQRP//A0U1BQM4C2QZIDIJAJCbAwE3wB5FMwkAkIICAdvFHkU4CAD+AwB7hdI0Ek7ApD/TAKQ/HgcdgoDNAAAACm4ng/4USv4US4kHbvw4+NvDURFRUVPCam74vFjxeQCD/jL6/jL769ARMxmIzUkSTK5uE8uvTXWE6WOM6qzinCIREUIoREYzryd8OQAhNhDDM5zZsjjCtzYczNa0yNGa3Dhb5FuRq0yNMOHLhxZswAqPATyD/ht4/ht56dXPlxqZm12iaY1Va1jTSssznN53fG82XpWp6M46AIP+MAj+MAnGXTr42Y1iqxUTCZnN3e55zznOZzEXU1FQ0xERrjy79u/gAIP1vE83nPGbJiULiYmLoICJIkAkSuePh+W9gCE2EMMbNywyt3C1mxY4lrRoxcLXOXGzWt2bLC1Zsm+Vo4agCnkwg/4d2P4d65TFUqqjEVVRURK7268tpqGKiMTi+Xfkg/4x6P4xz1ImpTmZzPHO9rXWo1h0itSXO7y48u7IhO1ih4BmRQiRQjBFCIICEYRjCaMY3v02oCE2EN2rds4zN8i1vmxuFrRuzbLXGNy4Wt2Tljhx5m+FliaACnkog/4jTv4jQ+9xtmueONb1moVE1mCphicXw68Nc4P+MPD+MQfMmM9L5XwacK1XCq4KmJXm578PJjvghcRjINDHFDJHAQwoUMEcEKCOKEQwwSx043AtQCE2EYm2VwxYOWi1mxzOVrTE5bLcWZvlWtsOPCxbuWbNm5bACl0VhPw/pfh/TjDhYcUsVbTlGMVscpiE/GV5+Mr3NnwYZVthtOEkK5MssICFs0EGRwMcMEaFHBGjvz6AITYQwZ4seJmyxrcjjM0WtGTBwtwtm2Jbmw4XORk3cuGOPEAKiAE5g/4mmv4mo9c+XXp4fheT03jOM0ICZiSjEQpE8oioVSr7bIP+MUD+MVHt16c+Xftx5Z0iowqGJiImpjNZjc27+F4fbdxMlr4dYyCD8C4IRczdpiZiSauJggTCUJgmJSvPo+LHtCE2EN2WJuxcNGq3I3xslrRozZLXDZhkWuGmbGwcMHDjKzzACmgjg/4oIv4oF+YDNZZbrOIiohUb1nDtQIP+MZr+ManoB4GeU8GprKc3bM8/C8Pp1d6Ag/I87y+8yqbmYmEiVpLnN55+PyAhNhDly1bYmLFktxtcLha0ZMMa1y0zNlrhhmxZcjZq0xtMYAp/MYP+KSj+KSnxPFHft4dTcTprhHCqiJjjjdZTa3GcrjPbesCD/jJS/jJTmBvXgTHBpNZu+LjPOuc5u5uWKcsYxh0upIPyPS8fed5uZTExMSETUwEkpi4ku+/sx0AhNhDlplx5nGVktbN3DZa0ctcK1y0wtFuHE0y4mjNkzyMcIAp+MIP+LEb+LDXwR5OtzaorWNVrGL1aJtltu7SieXXo5cyD/jI0/jI1DfJwcIqIlNxdzebvjPGczmYnUajwvL8px4CFuzkWTw4RoIYIUIEEMUMAISEhhhjtz8EO2CE2EMmDBm1cuca3K3ctlrRpicLcLZq2WtG7DEzws2LJg0ZgCp8BSIP+LgD+Lf+bodOvkcYxOIkS2mevid5lcEKTGaylLHft5PDeebM2zq8d+nPkg/4xKP4xF/B5cxjOCEri11NRGfGusRRjKbiZXMxmPB8Dwdbi8TFVUct9uurkhLd48B1QIRgCMEYRgCMJynBGURAQIwRQjGESKaterheAACE2EOczfIxbtXK1w1YuFrTE5bLcTdk3WuXGHDkbsmDJwxxgCosBS4P+Ilb+IlcAHTry5+FuImmrxNSkQwjClXqIqlVFxExGZmaxHDVcM7CC/t2r+3awAHO5Nl5qVNlmyzZ3nS5YwysrcbJcyNZ33IPXjd+N3CECUCEwJEiJJiYkiYmJhMEwTEi2evrz6AAhNhGLJmw5G7HCtzN2eFa0YMMK3EzzNFrVozYY2uFxkaMMIAq4AUeH2ds8AIHAgpdKnc6ptMp9OkskAAtEpgcAgMBgM3mUzhkNicSmcyoNAodCn8+TudBWKyCH8WeHizxACl0oJvNoVC5BIZ5PahUa5Xa5XatV6RSVCoaDwuEwWBwVLLLZK7XKfTpvNpHIoTCIBAQEmk6E1c6Mu7FCEBGMSKKItNBGE0YRnAjKcooymRpGiKKM7308mMOYITYRjZ5HDhjkwrW7bDiWtGGRstcZmrZa4xtcrJiyZs8zfGAKiAEnh+Fm4WeGQ2EwiOxySySTyaLxYBLpfDofDofEIjGIyT6fptNwh/Fjp4sdZ5PaBQahUalU6VS5tNwE7nVHo1NplJpE5nBK5UjkdITlatOnDCsCEZVlGCsqynCaEYThWOPXxZvAgCE2EOG+FuyxNXC1pjbOFrRuzyrcWLFkWuGDRqzxZMrDDjxgCowBMofiyOLJkEhAns8SORQ+HIXCgolFTyeyiUo1GwmMwicShMIgUDCH8Wp3i1Pm82AikVUymzabqRSQjkdUGgTmcJ/PgolFn0/oVDmk1ACE526HPw3nGEYyiQmhGCMAihEgQjCKd47eaeBAITYRjyMcOPG0cLWDDGwWtMrBmtxYcOVawx5mrhjiytm+PKAKjAEqhuPo4+lWVsTESclIyCRkBOTs5O0FCWlqKqrhIWDgo2MS8sCH8WsXi1jTSa0aj1Co0KhpxORSaRQaBP58TWaCfT+aTWeT2cTlNJqAhPBXDjG97zjGFZThCKMIwnCMIwRlOFYXnl16XUAhNhDRi0Ys8uTItxNmrRa0xY2C3CwcOVrJuxZtXLBljytnIAq/AT2G5hrmM4OAg5ypqJucg4aGhoCEgoOAg4GHhYVCoWEgYAioFAQBAwsHAxMDFwcTC1WLa6DgICAusI4QoYbxadeLR2CgU/gTAuBKdBwMLCwsTAxsDFwMLAoCCgIaCiIwkIKIhIKGQCBhYCHgIuCn6yfhYWLhoCpqLkCE4nOR8CwnFWEYTghSMIownBGAjAICUYIwjGU4xnXby6w7QCE2ENGrFk3x5m61pkw41rRriyLXDVw2WtmWHC3ZtcjdgyaACnwtg/ztn51lG8JurqycsxmuPDr08fhsY5a7a8DpHbczIIP+Lez+LeE3jizOZzG8XSngeH4W9eI1pSM53eeOPBz1sIXGYyHNwxgQwgQQwQwgCCGCOGfO4mSPbCE2EZmzVlmxMWa3EyZtFrTM2ZLXDXFiW5MzLI2xZG+XHlwgCroBW4P879+d7YiFXGU71sZmLSXElxmLm8pk4OkajC4kisXwzXOt5q8a7a6eFPZO9898b6zHEIP+D7T+D83VxclTwz4Hg+AOiKxOIhFRFRjWtVotcRUcq4VNzuc5iaqJxxjnGaumJTObzznj4efFg+Ws5mYhUTEJu5lMwBExMXUzCFJq641KLq6ZCdTiJjMMxMxUxKb6++n2ACE2ENmbXK0ZNG61i3wt1rTC2ZLXOXCzWuMuFoza4mTHIwbACtUBSIfgGuAbIzGEFgMFQWBwGAwCMTGYE9niJxJBIFAoFAoDBIEjs+n9AoNGo9IpNKpdAoKgUGFQuDwaGwxJ5ModCm82ns8m82CH8MSnhiVJxOadGYFDILAkBh8Cm9EopHI6o9Gq8eg8BgJAEKmljsVLpUtlkNhkOh8ikamU2bTecTmcTlSKSlEphEJg0Hg0HIP0scedzaZuJqIiJibXJMTExMXVwyiZiVRMQRKEpXHHjvx90CE2ENcmHMyYYWC1s3x5lrRq0zLcONziW5WGRm1zMHLbJkZgCmYVhuEU4O2nRcVExEbGSMhIyEzMJuaAh/DQB4Zy5qm03mk1n0/nk9n0/m03TabghqiMqYKAgINCwMHBwMDBwsbPwq4AITYQxZtXLTMzarXGTDlWtMjDGtxOWzBaxYuM2JyyxNsLXKAKfCuG4d7h3ygoUXFSckm5oFVVrKzC2t0BAxMRHx0nJACH8NUnhqlJtN1Uqs6naaTUE7nSi0QJfLk4nM+n9Eos8noAhWoQaGUAghQoIZYIQgggQxRo58Hg64NYITYQyaNMznJhcrXLdthWtGbditcs2zFbmxsm7HIxxMmLBqAKXRWG45zjnRTW8HAwaCg4CCgZSjolCIfwxSeGKUWiPwCEQFA4PAYTAZzUqmnAhOxet1a3jNFNeOnktwAhNhGRozx422XGtaZMTBa0a5MS1y2bNVrjEzy5m2Rswcs3IApbD4fimuJPpdGo9glM3sFhpVLm03kAh/Db14bqZZMZhNYhIqbTKbTKTSJ2hcBmluVjhnlrthhnyQAhNhDRoxcsGjhmtxZmDha0Y42a1wxasVrNm5zMMLXI3Z42YApXEIP8lp+TF7HiZiLOfSLAh/DOt4ZkaLVKrcJnCkBgELgaJwmGkqyBgrGFhYCFgYWNpY2AniE2EY3DDE5YNMy3M3xNVrRu3aLXGJs3Ws8ORwwxY8zTLlcACqkBRYP9Nx+nj5Z1EcJ1OlXW4u56ePwvLe9pacqxi7Z3lx1fJ0rlw1XDhHaeTws8JsCE+tu+tnlpjOM41nFGdr5K5J6seTRktmpkwWjLBTBaksUiMESzFDFKKePHjy6a499+CITpYq27sZRlOBAhEjGMSMIwnKJCYhGEaBOU4oRhNGEJwx9U6QAhNhDbMxatcLBotyZcrBa0yOXK1w2ys1uFgzYtWeHJixtWoArVAUuH4IbghyFwqPx6cxCBwOBwRCoRFoTCJBIaJRa9X7NZ7JZaxWZ1O4dD4fDkvlwBTKbPp/QKDMJjFIrAYBFYpKZROZxQaBO50ACH8CLXgRbKBQaZTbhL4MQOCwGCzevV+jUeaTWGQ2Nxqg0Ct1qx2Ks1ij0ZQaAAR2OSGQTebUmkV+vWm0WezU2mS+XRGIAAg/E8zw7Xx3dZqYmrAiYWTFwpNWkEVJUxNialC7zx8Pw0e8AhNhDdwzxtWTJitxs8Lla0y5sK1y1w4VrJplas2WJg0cZWwAp4GofiMOIxikVhsMj8KgsDgMAgcCgUCg0MgcCjUbmUzoVDh/AeN4Dx55PatV7lMYQgUBgcFgcBhMzrFZnk9m03gkFAhPDXXhO+Os4kIwnKKN66ePCPOCE2EN27XJkbtGK1pjZslrRk3YrXDLC0WuGjNszytnLNgwYgCpQBMYfiWOJZCbzaDwSAIJBYdDyfT9SqXMpnLJbHo+jEZIFAwg0HhkNKJRSH8DfHgb5CkUm2TOBzWuV2fT8ikVTWaUOhU+nUOhJzOCdTunU+wWGrVeeT0g0HAIPzvK6768bzVri6kgiQCYmLq4JX39PjXAAhNhDllhZ5srButzZGbFa0y5Mq3C3aM1rBljzMHLdizzMsgAqJASSH5DjkOROJzMofA4ZDYRE4REYPCYfEpvNqPRqTLIFDodFIlFI5DoZBgIbwRreCNcRkbBw8LDwcDAoKAjIOQgoOys8WUcRBQEAiYmFj4MCEp0nFrFWZGE4QkhKEYIzjOFY18BxjgCE2EY8zDK5YN3C1ixwtVrRpmbrcLHLiWtHDdu4Y4XOPCwY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UDHAOAgAQdA5QCUgEQGP66HAeraUmh1ILxCkxf0wMISBBE//8DRTUFAzgLZBkgMgkAkJsDATfAHkUzCQCQggIB28UeRTgIAP4DAHuF0jQSTsCkP9MApD8KugFWhuPK48suLkC6uwF5esHVMFBxEHEQcVBw0FAIKFhoGDISAgEHDICBgYKAgiCIGAIKAhIKCgiAh4CDhUXBRsLEgIP+F/T+F/U8nyAPJ8gB5nmvE6zVxdca44vGcRERcSlKKTEzOVpiYmE1KKVOuPbaAIP0vDzlFKhMZm0kBcoQYTEzMyBEWRMSqSJgi4kkiZnPHy/Bv4EAITYRmZ5XLFkyzLWbVzjWtMOJotwsHLBaxb4cTFuxy4WDVuAKjwErh+ME4sWfz6f0ym2STwCDQGEQeKQ+FQOGQGEQGEQCAQSAQCDQCAwGAQCAQCAwSBIBBIaAg/4eEv4eKfE79u/byeEZ1errOJiamIVmEQwwxjcY4oTjXnVGMZynCMIyRiIwjOSJGCCMcPF215whNhGNswbMmjPCtyt8Lla0yNWi1w0w4VrnFlbN2bNgxYM2IA=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UCHAOAgAQdBNoKpAIBEBj+uhwHq2lJodSC8QpMX9MDBEgQRTUEBwILZAM4C2QYNhQyCACAFAJ2jOJBMwgAwAwCSvPiQSAyCQCQmwMBN8AeRTMJAJCCAgHbxR5FOAgA/gMAe4XSNA8SEquq00GpqtNBEk7ApD/TAKQ/CiwCC2YMwAlarUAhNhDXM5yMWuFgtw48jBa0wt2S3Fhy5VrJvjaYmrRm2b4WIA0BGgEXAQpXFofwIteBFsE1mgJ3OhM5kIT5NT5NUGnQC1xwuGCGuIOEhbeChICBgIFBwcPCwsfOw0HVACE2EMcmPJiyN8y3K1ZNFrTI3ZrXLRy2W5nDVy5zY2rFli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FHAOAgAQdBLIKggEBEBj+uhwHq2lJodSC8QpMX9MDCEgQRP//A0U1BQM4C2QZIDIJAJCbAwE3wB5FMwkAkIICAdvFHkU4CAD+AwB7hdI0Ek7ApD/TAKQ/CogCkAGE/CYt+ExdlyBWl7DVWEYTx7LywSpilglCkJSpDFHIwSpSEYRgpOjFGVYoznOiUJSlCM4QjCEMEpQhCkxMjSNoUkIThBa1LYMUqQFVVYznjy49unh5+bx+j0SD/gTC/gTDYzz5eH4Xi+J16OvTjUxCpxMTUoJTcbq9ceV1NRMSq6upKzVokImJmExNIw1MJWuF6mYluN5i01dYukrTNXicTU4uN9uONwCD8bh182tRWNJvNzcoQRMJRcCEKmJlKUxExISmpIlCUXUhExNWAEJXjeM4uqmEXWazEiJgElzv2+58CCE2ENWzDC3b4my3M1ZslrRqybLcTjDjW5GTRgxxNW2HI2ZACpYBQIT6KD6KHiZ81sktErYLUloZrZrYsFrWlRgUYoypCMq1wwxxvHDO+XLjz68+OeHFplWD/guW/guX8Lqwi5TMquprNSldXi6YvF1eEKRE3FlrjbnXWeqEh3Iy7swhGEIAinCKQhGCIghETREYRIxnh7M4UCE2EZW+bLhbYm63CzcZVrTKxcLcTbGyW4cWRk1cYsrhy1wgCtIBWYX4i3PiLpjknilgjngrjplpjnjjljSyoUEE0lFFVlVk10lU0lE1FFVFU0lEVEMSKBAgnhlntlwc99+DwOHxeLw+Rw+Ny+DyuJyog/4Fiv4FoeON1dJrfTMNMRhqKxWOGNaxyjTUYvCYTuONt3xzne+fHjnjnjvjnvx68eu95uYpw6R5HLwOQIP4Eqr+C5ioIhJMSuLgJiYm4kIiITAkmJqYmhJBEiUXEuPo+TLwACE2ENmLJyxbs2a3G3a41rRzhwrXOLJhWuWjFk0bYsWPI0Y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4XHAOAgAQdBJgC5gEBEBj+uhwHq2lJodSC8QpMX9MDCEgQRP//A0U1BQM4C2QZIDIJAJCbAwE3wB5FMwkAkIICAdvFHkU4CAD+AwB7hdI0Ek7ApD/TAKQ/CrsBZ4P+JCr+JCsAKteuNXExdRMQGF6MIgiMrdfC8FIVM+AiqQm5nK2V1ta4lEVV01w3oIP+GFT+GFUAPA8H0ufRiit7zfF3HdxZu1XqcRwrWr8q8MTc7z1rw88d3DWOWMcsYxjGEFznN8Y79OrweXPIg/I73MVUIJyuLi4XBMETV1mrJq4TBMAEwARICJgmEkXFxdzO/N7vgIAhNhDRm3xZcOLItbNmLha0a43K3C0cs1rTIxyMGTHI5YsmQAqVATqE/E+x+J9eN6TRhGCkZSromhKCEU12EjWE4UQkpOkcOrXs28Tg4EiE/DIF+GPXLwIxpSMk4znfLi03res4oSpaWY4FcUZSjNOqN8erXa9c6uOE0c6HJ3xhGkYRjCJCKU4RnCMCAhGEUJymBFGuPfrj0CE2EZXONy4ytmy1kxY5VrRiwcrcTlmwW5HLFhiaucTjFkZgCn8sg/4sSP4sSXft4vKzM2zN4zVwxiOFcsYqkTEN6XCD/hZM/hZNcOPbOIxHCNOTU4iVzvO87zebvbbwdb4whbM9DFr4YECBFDFHBDDBGIYIYIYYEMEcEcMd+XhbACE2EYWTNwxctcy1s5zMlrTE5cLcTPDmW5cjjGzZNsLNnhzACnkng/4uDP4uDenV1re54txnTWNVwxrFapVTWceDjdiD/hbE/hbF5c3hTquTwM8p1Zd5ze54znOcudd6u4XHZCGDaxyQRIoYEMMMEcEKCOAQkMMdODxrECE2EMHLBzmcZWq3I3ctFrTG1zLXDDLmW5cjfMzaNmjbGxcACmMZg/4sXv4sX3euTwL5YxqquWdxu1iD/hkY/hkZcOtOGYvG6mYuuPTnNwCGiLZAXsCQEDAIFAwMBBwMPJ0sBB4EITYQ2atWeNozyLWLZwyWtMzBytcuWLFbjaMsTBvlxZnGFmAKqALIAYP+MAb+L+XjWFE446mr1cRW6mEZxM1dpmY3GZlmJibrK5mbm6zK4lFwmbi1za5JTC0yldTaVwQisKiIhBCpCLgqcRVRXLv2c+QM4RKJJgq8Z5ZqIaqFXGVylrx/K6iD/hoK/hob5WzhDExnGZzO2ZymZWTMspmUWlKZVOrwiIqIjFMRKrJVeLhEwqaiIhV4lUxCLxMJmrmLTFiImpqpqFIkJzy5uHEHLm6dXTqcuZ279u/ibgTFpTFxMRfLwe3cg/a8naZsqJhC4uJi6mUSTF4uE1dTCYSJiUSRdSgTCYmJESRNXEgCLgJgmAJgCYEwEwTAEwTAmCYAATUiauALnr76fSAhNhDJvkcY2DjItxZsOZa0zNGy1y4YsVuHLkatm2VkzbtGAApLDYP+KXD+KVnlGaSS5oP+C5b+C6nhubbXvXGGoJCAs0DBQMDB08PAACE2EN8zVy5Y48K1q4ctlrRmwxrcWbJkWtmWJi4wsmmZq4xgCnwzhPxTZfimzDBhZ82XJjxM+Yx4mfNlyGXIyKWtTBKUpKwxw05coIP+Cxr+CxsKtnBjLWyrRMSDnF5njO2V4q+jUIPzvJuIxVRFuN2khCJgSmJASmN38C5jwiE2EOGWFqxYuMK1m3ZtVrTNjyrcWJrjWsGLHI1w5smPGzyACp0BSoP+JDz+JD06dTp1NzVwiKYhFXrOEXWcXWcZi+fTqdU3KorGGpz43FSL4bmD/hBK/hBLA4ce3fxuOs4mIlFst3ttmt4zCJ06eL4hwrFaiovLOZ7+B3zO3Oryg/I7de+5pNTExMpmEphCJqYTIkIEwmLqQJhaZzz9G+AhNhDNu3ctWGNgtwsG7Za0yY3K3C4ZNVrXK2Y482RjlYZHAAqOAT2D/ibY/ibZ3LjN8azTlPDojpTUoUwpN3vffp3nJCEVnCYVWtiE/CDl+EHPhY8SyBG9Z3wuHCc4yhKVEIJIUWvurJKcIxjPLq1sWNnMYITqUh34qQjJCKKKMQQIRBBBBGEyKMIwIxvx9cOIITYQxcNMWHE2wrW7BtmWtMznMtwuMuRazcMW+Fi0wsXGZqAKayCD/irO/irJymd5u7zqajEYiIquGK6TjGyD/g9C/g8v8N4UoxGLxMRcbxc5m56uea4ghdRA1M8UESKGKGCeCNDBCCGPG4mDDCE2EM2mVs1yM8S1k0Z5lrRyxYLcTLHiWsGWRvja5MjhizyAClwbg/4pFP4pFXjbi6gVFQG644zeAIP+EJr+EJt05lRNTJazNc9XIIXCZqOTYxwQECGBCRoZbcbWzgAhNhDHNhxtmzZytaY8LBa0bY8q1ywYtFrNwxbtsuVk3xN8oApfGIP+LF7+LF/lzTHVOYucTGNY3rGghPwg8fhB5tdky7r0lAjGsWfJlzyAhbs9BDpaYYkEIhRwxy15GPDAITYQ5x5GWHCzwrcORmzWtMeFstcsm7ZbhY4sOJvixNMeZwAKah+D/i7E/i7Z3jvw58t8HCIxhURGuHDpw5T03kCD/g/A/g+rmp1x6ddXrMUiLqW855x4szmDrhqsRXPe7smJiYRKc8/F8HcAITYRhbOcrnM1wrcLTEwWtG2VmtwsW7haxws8mZhmYNWbJsAKjAEzhPxNxfibjhFlya7Yt+7g8Dfijk16stISQQRSjCEJWShCM1YYZUmAg/4TWP4TWevR16dca69OPC8RfLn4W4amoiJZTlnMbibjON24gITsYMPTjOCECMIoooRhEIRBCMIwiijPLx8cu0AhNhDTIzysGjPMty48rFa0xNcy1zkcM1rBkzyMWTdq1cM24AqKATuD/ija/ijN6jw8RdwmFMK5TqoqZlczAhust14MXMIie0ceAIP+E2b+E2WefJE6iIViaus1u8zuMzNXWTayoY6d+lTSI3069u6E2cqHPzwjCMAnERgjAIIwIwThEhGEZREVcu/LHrAhNhDlhkYYWTXGtbZcTBa0Y5mS3FmZMVrRrizN8TPNlxNcoAqKATeD/irU/irVzMt43WeF61vXCIiqTMZiwdfA8GN7rdXVTqroAIP+E1j+E1ntNYavXGOceDy588s3mIrFRqKQnp18ab4ZrNZuO/heGIPXtPduohC1ylEwTNXExNTNKmJhK0zed8/H35AhNhDRq3csG7bCtbuWOZa0zZcq3E1auFuZsxzM2Dhphy5HAAqoAVGD/i1A/i1BInwavbjrjrOqjUcrrws6ViYqCZXeZubXeMh4fK5mYxGq1XCNIiF443mD/hPK/hPLO/bOsVq+F4yu5nj276ymczebnM5onDUadO/YPCuq1pU4uMru7zeeOOO7g/C9pfwbMTRCJiZEokgESiYlExMIlExKYRKJCYkSzfm+bHIhNhDLNiZOWbVqtb42jBa0YOcy1y0yN1rjIwZNG7Vw3cZWoAqCATKE/ETt+IncC8aXte06TIpxRgZNdsW3Zr1cHASnm4PA16teIIP+FnD+FnEPA8HyufLPLeriazUpbrnHXt1nGZggkZx4eITBujW9U0JwjCcJkYRgQBEiBGNceHPpj4KAITYQ0ZZWOFuwarcubG1WtG7FytcucuFayY43OFiwcOGTDGAKRgqE/ESl+IlPXTIy5FiD/hUi/hUjqzOHUIaMqIGrhYOHk5uIITYQ5ZZMjDDlZrWeLKxWtGzdgtcYWzBblZt8ebM2cM2OFwAKnwFIg/4krv4kr9bHW/A8nlKyZTUxhwqp8C4VJKevgeC4cRdTU1EJz06vA8Fyjr4mwIP+FeD+FeHr0GYpU4VFRFTVxc3njy45mZmYRw79mcHibpiTNufbu4cW+E+PwIPyvG9mERK7TKYEokCamJiUSRMBCYuri4TExMznv67kITYQyZ5GzNkwZrXLBriWtGDbEtxYsuVbjysGGVzlctWmZkAKbCWD/icI/icJAPH6brMZxnGYQqdRrXDlvk2Ag/4VDP4VDQDtF4jE1eJqYiUyycc75oSHUj04SlKMopzRQnCcIwnGU5TlW/frLgAhNhDHCxZs2LhitzYXLla0ZsMa1zkYZFuJxmw4mLZowbZsYA=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ZbHAOAgAQdBOAD3AQBEBj+uhwHq2lJodSC8QpMX9MDCEgQRP//A0U1BQM4C2QZIDIJAJCbAwE3wB5FMwkAkIICAdvFHkU4CAD+AwB7hdI0Ek7ApD/TAKQ/Hg9ZguaAACUAAAAAAAAAAAAKngFGg/5EeP5Eae5jPLnjOceDV2mURFYjWKjCKuJlus3NtxmMrq4VHTwfAc+Q5IP+FUL+FTvfg+B4PgeL4nXp16XSqqqhU1dzGVkxCiiYut1usxuImQzgeKCE5HCj0YxjGKcJkYwRhGEQCEYAEowjCMqynKKMIok66eHjh1ghNhGJhjy5GTTKtyNWrda0zYWK1y5aslrNkyYuW+PKwy48QApiHYP+RKL+RLfwnHhxqUxJNXFTUQEAhPwo0fhRfwrX3RlaGCUiF44Y5WvNn16uSISXeg7N5yjAIooRRnO+3XHcITYQza5WTdy3YrWrdm2WtMmXEtwtMbBa4ZMczltmyssbFyAKYxqD/kRo/kRp58ufTMbxuM1NIxfLLgCE/Cjh+FHHBh1I6JYJWQhW98N47zHUhoC6QNbCgQMCg4CDQ8DH1MBA3QAhNhGRs3yt8rZktyZW+Ja0bOci1w3aN1uLEybMcjLKyatmIAqqAVGE/ItZ+Ra3Gxa9WPEDVWEkJTRnGN4zjLXq06N+7XghFBKEJQkjBVOKaNterbgjEQZNeoxAg/4Uzv4Uz8zrjwmAd+UTEKhSCHXwvD8Lw+nXwsqqUpkkEXEL4+B4PTrVxKM1dHWD6ep6MVMzabtITExJCYTEiYmExMTCYiSJQATEkrz39PMesCE2EY82Nq0at2K3E4YMlrTDlzLcLVoxW5MWNs3x5HOJgwyACl8ag/5HMv5HMzr4F5vVyTeLicX0jPhAg/4UoP4UoSOHPyt8GIhCbl31150AhNXK23RrOcYxiIkZ5d++GgAhNhDVq1xYcjVqtbN8Lda0YZci1zhcN1uLI5wsWjLDibZsgApaFoT8j5H5HyceJky7J0jgnaMo1pe8wIP+Fbb+FbfGUxxYzEqmL6b0hdJMzsZDDDDChRw14fFxUCE2ENseLJjbYcq1lmxMVrTFkYLXLdhhWscrFy1yM8LhwyZgCmEXhPyQYfkg7wZs+bPq18LHSNEowllwYaiD/hZq/hZb78ONXE1cQmavhvVAhdVRDnZYUcMaGGCGGGOnOzw4QCE2EZczbI5ZsMi3Nha5FrTJmxLXDNyyW5GGPE2buGDBllagCpMBQoP+Rcj+RceZg79u8JzSaaYqs+FxiETCVp3V803OVwmpwqdTyg8Qg/4bWP4bb/E48C6iKVCJiSY6+NzqSk1cW6+J4vgcYlMomJpUl8O544CD+BO+ZnebzcTMTCYlEomJgmpCBEwSJiUxKZ4+f4sekCE2ENm7Zjhas8q1pizNVrRrlZLcLDJlW42jJlixZnDlllxgCmUcg/5Fsv5FwegOfDMbbi1UxqHJAIP+Grz+GsfgDhwjpHKqM5zznyTvsIaaolbBoOBgyBgIFAQcBAoGBhZGlg4DAQAhNhDbIwat2rbCtZZGeJa0xsGy3E4xtVrlk2xOHLls0xN2wApjHoL/ACwR/gBYJzW4tTWuvMsOPk3Ag/4aKv4aK/A8F4m8OE8s4nEQi4vN8Y49wITjcSfP0wggIkQjCMZ4dvDhwiE2EMm7hi5bt2S3MzaMVrRvlZrcLDG1WtGzHMyZMGzZi3cACpkBQ4P+Rob+Rodx4B4m8RiIm273vO7u0RWOnPkdOvLKUSi5OuYy3UVwvs5Ag/4bWP4bWUw58nXGt4mioqqwgmd248OJw49F1EGY6+N4/hcYkm5jjh4ohMHgCMvAtSMIoRAhFCJCKMIkSMooQQRgEIwiQnOvH4LgACE2EZMbZuzY5sK1jhytVrRmwxLcThs5WtMWZhixNcTbJhxAClcVg/5IiP5IibqG6zPGpIxPIIT8Npn4bTcmXUhinijScJ1Z4TzghdFM1MEEAhRo4Y8HlYagITYQ5ZN2zRqyZLcrRswWtGOLEtcNWmVa2cNGuFw1cM3DdkAKZB+E/JLd+SWPGtcGjTmz8LPgrgnCMIzlt4XDAIP+HI7+HJ3o79gYzMWrOLhMZ5X16IPwMxK5ikEStMylm+PXz77AITYQ3YY2TXCxxrcLVniWtMLVqtcsGWZazb42zNliyucrnIAKWxaE/JK9+SV8zZ92/hZbVohJDDScwIP+HRz+HQ/q4ccZq6mJkrMVYIWjQM3BBGjhhjhQo583bDjgITYQwatWuLM0xLcLJqzWtGzLCtcsHLlbhZuMLVwwys8zdgAKowFGhPyM/fkaNyZcmXJnza7VrGrCghKksULSpKVKSkoRvG944zXROEISSlCEK7NvM36EgIP+LHj+LIXl16b1x4XE0ioqqVq6Lji573zzvNzVa4Y6HlXWKhMXmd335c+fXhzgg3bhVXxnczcXEwATExMImJCUBNWESmEzOb4+D4c+sCE2EMW+XI4ys2y3E1ZZFrRm4arXDRriWssmVm0ZOGGXCyygCqQBRIP+SLL+SLM8HHOuMZmIMRjFVWM+JvgYYpMTOb3m5yeDjc5uTFY1jhXhTVCD/iyk/iylM4uI01HCcRFpud9+3g73x4555zNxXDHLljhyPIRyx0rSrzx478XPW+qE8BSducYxjCMIwjCMIgIRghOUxOEIyjBKJFFCcIynBGt+zWXMITYQ4cM8WJkwYrXLDMxWtHDZitxNmLBawbNWDFrlauHGJgAKnAE9g/5KeP5KnfAzuLjOr1HDGscKxUVSERLLm5528O5zmbvDGOFcODwOPgXQhPxZqfiznwThS2SWaOSKM8N8d8uPHlvjrWs5RxUxW0YtU9GS2i2S2CUcM8ePLncOl4iD9LxJ9+6QIymUoJRMXF2mFIqhcCYlLOc9fTdgITYRjZN2LBkxxLcebC1WtMmbItcMHLhblYOHDRpjZt2DZwAKUhCD/kvM/kvNvjXHGaq+kACD/i2U/i19q+UpXzx4p3CGlqqCgbuBgYGDgY+NpTAgITYQ4ZtsTbC2ZrczbHhWtMzfItcOW+ZayZt2GXNmbMcObGAKOgSE/Jj5+THPDrCD/iwe/iwT5oaGiI+dITYQ0yNWjHM0brcTHCzWtGTjKtc4mjNa5yZWrlwyy5sTRkAKnQFChPylCflKbteeK9mTfoppxCUoSlKCEIRjWlcujPFjirC8JyjKMpQhi06MuRn3XyZQg/4srv4sqajMIvPhb5+RzhVxMmYXVwiuvhbjr4nOrrK4m7FOPCYOXPWwg/S8avdymSZsAESiQRMJiJTExE3UXEyiZzx8/xY8oCE2EYnDdgybOMi1w4wt1rRy1aLXDVo0W4WmRoza48OJoyzACqMBQ4P+U7T+U7szjjrNXRDE0dszianE4vE1E1xq7ncZtd5jjO4zV6jXgeH4XKCD/i1e/i1P1DhXC8XE8b5znqZ731674446vpWMYrWsa4YrTExMXNxmZyzJVoTnaoduckYTjGKMIoRgRhGcIwjKMJIwnAjKMIynKKCMokaxrn5s+AAhNhDhxlcsGLNktYMWmNa0ZOGy3C2ZuFubNicN2jRy4yMm4ApnGYX5VHPlUlhnmlmnklklihswuEwsWAx+OxtkgIT8XJH4uLcbBfFjwXVTw4sc64OHwtMoAIWrPM/DAJUMKESxy34+HKAhNhGZs0b5mmbItbtMmRa0YM2S3FlcZFrXC0zN8rLNjzM2oArFAWCE/K41+VxtPDScI4tuzPm06NOjTow4GHBhwYcGPEw4Ba6lRgwgC12TLoqQjj0acGERhnlGsIzlOSjJlyNWMIT8WQH4sgWLDirSt8mXJlxY8GHNnxY2TLmz5s+TKxYxmzsWMYsYAyZWjTswwRhl0acWMYsdIwnJFGU04Tk12ITuUnr04aogQnKcAhEABCIQEIkQABGUSEUIwihEIzvfsoeBACE2EZG+bIzctXK1nhbZlrRy2yLXDNs0WsceHFjZMGLnNhYACpQBRYL/AE+Z/gCfNb3PebLzeIkgSZeObypuWRJqba8ze73vb3Uy/BnxAIP+LWL+LWPwDg8LfJEzne758x5c73xuzWsVwqkRFYjhGIgmYuJSm456WIPzvMn3wmbmMwATVxITUwCYmJiYmBEwiSZ35fmz5gAhNhDlhmasWTnKtxOM2Ra0b48y3CycM1uNpjytWzJg3YtHIApeFYX5ZUvllfhjkjmpononsws1mNxmRwSD/i6W/i597zjOLi63fTjZuICFwGWhz8cUEEMKOGFLLXib8AAhNhDPK0bNmTPMtYYsjFa0aOXC1zmzY1rhw4yMmrZgybYWgApVE4T8szH5ZmdGnVek5TkI5MMAg/4tdv4td+HEiYurRzqbsIayiIS/gAgYFAwsTYoHAAAhNhDjCzaZGONotZs2mZa0ZZWy3C3xNFuZqzasnLHK0xs8oApxJoP+W8b+W8vc6vF63U43icS4ce0qiIlcbx31cIP+K/D+K91x4XjfDOJrNbXz6ddZtdZgnPLwcXCE7GLl6YIE0SKKCMCMJwnCMY34PJYgITYQxxs2zdphwrcjZtkWtHLZotcMsbla5w5smbG5Y5WLLCAKYxiD/lzw/lzrubnHGt1mZSmenHGdAIT8V4H4rr55eNjxQwUpKUkZxrbDO8SGtI5cwMBAoGDQJAwELBQ8bawEBbAhNhDJyxa42jlwtYt3GZa0a4m63E5bYVrlwxaNcrhthYZGIAqVAUOD/kYW/kYN5oCY69PP5cU3VYjhHBqYVnEiNrzOc3NyvBph08Pwh4WQhPxiJfjEjpXNweBweBt2Zck8CyUZTlOMqyEIxESUUJwXTjWMZwjSuTLkCICD7etHt7qJiSZSSlKQgQTVxEomCBKZlMrny/Fn1iE2EOGbJy4cNmS3GycY1rRyxYrcLds0W5mLdvkZ5mLHK0ygCqQBRYP+R3r+R3s8Xtx1m2UKrWHhTGERcZXPfwOOaupqa4+RxicMWXmc3N1nCrCD/jEs/jEtL8K+WKxiJu8749ddc5m04jFcJ6RUVcXmeeus7nM7lE4jDHbyfId+wITwlz4xxzrOcYRlMhERgiihOUYIQjAjAjKMEIiJEjC8dPTlHwMAITYQ2y43LVyyYLcmLI5WtHDVwtctcmNaybt3LFhkYMcuJwAKpAE/hPyaufk1dY8WvVr1b93BxEYQnm24oQlJKUMfAz4dm3NnteEcZVVAlKejTow4LQiAhPxi9fjF7a9V7XtWlaRhBCmHZdBCZPDuy4c2fRp0adWvdhgIqzjEvbLk22wghNnShHwDGMIkYwjGEYIwRjKcpwQBCKCMBCIijGN8fVlHwUAhNhDlllxYcuZwtzMXDNa0cZcS1w3btlrFu4xZcOJuzxOXIApoHoP+Tej+TftfC9ZxupmZmLiFVWnPwrwAg/4wbP4wV73y48r05NVU1eXPPF4bO95AhNXMl1YxjCKMYownCcoxjWccPRbAITYQwysmLli1arWrTGwWtMrFktc5cWJazxtcmVi5cNGLZmAKZR2D/kzU/kzl7PB8BvWZhOYvMJnU9OfZyIT8YYH4wwS9mbPwK2pijRKMaxveW+2WoITrW584KRjWMxFGVYJ1vr4rUCE2ENGDTNjw5my3LkxOFrTC3wrXGVnjWt2rDJhZ5Wzds4agCqMBS4P+TmT+TmV37GNMRqKmbbnwfA7zlmRVYzg5c9b5bha5mczmMpGIquXXo8C9AIP+MQj+MQlnB4PgbSmIpqcb8jjCoSmc8+3c7d/A8HxN1MhZMWkurhI6pyCE62Dbw4UhGcZxRRIRjCEQgijAjCMIwjCMCEYAjAjBFFFfL1YPAwAhNhDJg1wsWbJutyMsWFa0a5sa3C4btFrVgzxsHDljiaM2wApjGIP+UML+UMNPHUxuuOLqRjn4XPhAhPxhMfjCNx7sMpUhgjQhOWGWXBpltIaWqi/g4BBQKBgIOAhYGFgYeZkVYCE2EMceJviY5WK1g3x5VrTJhZLcLJvhWuczPE0Y4WeXLhygCmwng/5Rhv5Rh2MgCY3EXEyXcZSRET4XgoT8ZaH4y0WfMAzZ8mXhY5RhGUYIwhGac6yz2xiD8zyZxWIjOZuESmYmYmJiQm54+bzkITYQxws8rTJkyLWzhkxWtG+LMtcNnLRa0aNMuVpkZt2THIAKnwFKg/5UtP5UtQ8XxO/bx8VcrjK4g1FVioxGGIVbFxYmYuZbjN2mw5eD4F1sg/4xav4xaw48MZwmkYqKYvFxM1ldtxmU5iWZm7nMxKoqpwuounLxfE79u4CExTtgpDHWd4TlFCYiCESMIRgIREYRhEIRIRgjKcIpwrh7M5dgITYQwbOWWHG1ZrWDDKxWtMLjItcYcOFawctcTJpkZtMrZsAKfTGD/ldI/lc38HhuXgeCDnyd+3epTmbb0jWscMYiIms649LAg/4xXv4xZ9dXRvQIl4Hg+NnGMY04bbve8zKpgvXfhdiD9zy5oMzM2lKrgmEwmExImJW49fXdACE2EOWLTDkaN2S1m0ZM1rRvjZLcOJrjWtMLdvkcYWGXFjYACqYBQYT8ssH5ZYcWNCKMMsc3FyVhFKEEqJQjgw5s+jTqwxhFOdrlaadHDwRjBKOjbsSmhPxkcfjI5x4mnQx4rwotOkJRpCsIk8ezbmz6NOq6E4Qy6tebPmz2vCZCMoqVZs6E0dCPFyzjARjFGKERGBGEYIwEZTlOURCMIwiRhGdcPVnLwEAhNhDDMxbNcuZstZY27ha0csmS1wyyNFrNnlY5sOJxlbOGoAqZAUaD/lo+/lo3mOuN441dIhQAxNREQibiJgiJTOZm+KedZqWp8DwfAOSD/jNW/jNFU4ThpG73ee54c8c53MRFRwcpaaVqMTqZL5+N4OMs1uavG9CE4HGl3UpwjGM4TlOCEIwjCKMYACMIwmRgQghCBEjNONb9NqAhNhDPNmZ4srJstxZmTla0ZOGK3E2ctVrBtmbtszTGwYssoApqJoP+XDL+XDMA4cekopMXOXOeLeWYurrIg/4xSv4xSwDp18aYxVRCEIRcXMd9ZZCFs0EOZjlEqGAjgIRBDBDBDBClwOfgh1whNhGRo3a42bZwtcY22Fa0ZY2S3C0bt1uPG0asmLBg4yt2YApHC4P+St7+St/GSrO4hPxukfjdJzZzLkMohqSUi6lAQcbUwsMAITYRkyNXDhqxYrcLBs5WtMjfGtcsWbdbjaMcjhzkaY8mFwAKQQaC/wA4Sf4AcE6zAIP+N1T+N0PfHjKHkUIlMDos0CE2EZmeZhkxNcy3E5wtFrRhkYrXORpjW5mThjkcNsjLLhygCkMIhPybjfk3BSw5Mu6F+NxT42+TF4DAyIeTRpDbPFYBHiE2EYmeVhhzMcq3G4Yt1rRticLXLVuxWsnGZu2YsWrnNlwgCjwEhPyfMfk9zrmAhPxvVfjepvkAh45A53CgITYRlc5mWNg4bLcjNljWtMrVmtxM8eVblYuWjlg3c4cLnEAKSwqD/lKm/lKRmN46cdbAg/43PP43Jc45xjnOwIeRSKAQOhwuOx+AQYAhNhDFjmbscLBstcNWbZa0ZMmy1ziYMFrjC0aZMLPMzyscgAqsAUaE/G9J+N6W18ODPgw4s+rTovSMpwghiStCU5XVlOUYMWWV4YYzx0y0wyuiIStHNl3YcWOD/i/E/i/F5c/A8HwM8eHejm3nO7naZmaimKxiK6Ozwo5Tic1xm26zOYyk1XPp1ISHUh06wtKFEYzrGM4RQjCMIwmCEYTTRQUlCAjFGAhOM614ut0gITYQzZs2zDE3cLcbbNiWtMLhotxOcmRaxbt2LloxzYmjFqAKgQExg/45pv45rcxw3GLpUIxE8LwTc3d5q11cXSp1wnwM0IP+Lib+Lg3OrxOExM3d743znjOajThy69OysVpM3d+G53uFwGYNfBHJDEEEMUMEMEMJCQQwAEMEKOvRxwZgITYQzYsmLHM0zLcWRjiWtHDJytwtWWZa2yY2WTFkauGuVyAKhgEvhPx5jfjzfphtjwY6RhSEs2HBonSCCcYxy6NNLzjWdU5G7TqohPxdmfi7NwTzY9F7ThO8M+rXgrKMCE5Trq17MMIwIzRwyrW4hOJyI9GsU04xRIowQjCCEYAhGEUJzrn56gAhNhDHLjYsGDPGtxMczBa0bZsS1w2zZFrPG3wtXOLCwxN3IAp6KoP+Pt7+Puu7jNXMoRWtV4mK5VE3ec8XGMxmI44kg/4syv4sq6xWsViMxxzz58+88+MoxjWuWOGOFYRjdZmE4XMhHwHUnCMpwJRIwigghAhOE2Hn74YAITYQ0cM8rdwwZrWuJrkWtGLFgtcsMLNbiwsnGZm2x5cbPIAKggExg/44JP44MeGeXGoqKYwxHBVRMSlbd8b58+POPBrMVPLn2sCD/jyu/jzBre5vMbbq7hGJ1XLGOFdI6Tq8RdZZjjO+PLweW4R4Kg8ExgiIgEROCcowUjJCEUY1rn6LUCE2EMcOVw0aOMa1xkbOFrRg3aLcTlo0W4nOXG1xM8zfExZgCngqg/47xP47te48OrnMwxwrlrGsTUzOZm9rm6zjnyCD/jrQ/jrH4isRjWNYqrve+fPnvnvN3cMViuTwM4CE8BWd+5GKMCMpynCMooRhGEYTgijHH11AITYRjxsWjli3YLWDHI4WtG7DMtw4WjRblYuGTXK1xsWzVsAKkwE+g/483v481ZvFXGUbiRMEIioqqjVVFIudt3md855zzc5tN6zog/47rP47e4mLjOc53nmPFnec8YuIpEVFVwjlHRqGrxvWatcZlzjdAITtSeAYyQhKMJxJxlORGSMIownCcJwgQQIRghCCKdcvRnsAITYQxwsGeJmxZLcLXG3WtGrRutxMGmNbmas8jRi0xMcjfCAKfTSD/kfM/kfNADny8GmYuJRMwiYjDUVhVVerpXHhNIP+Ob7+OdHwPB8AB4Xh+JaqmIXhCCZzWbjcTmVuPLry68CD9TuiInjdzMolCYkTEwTExITEyu9+X4c+YCE2EZmGFs3bN3K1rjat1rRg4YLXOTGyWtMWHC2zNMbNmxYgCqEBT4P+SNr+SNsc+Q3rrixiaqJ5c/AuKnE1Gazc9enWruJhEKz4GWClJMzM3vhXVgCD/jtW/jtXHPkOXPwsxiKlc337d52yubmmIjpx4dpwxMTc318Drc7mW4i6uoO3l+Vz5cyD8zyq98iZuZXExIAAATAAAiUSiSJkuc+n4seYITYRjbt8zXDlbLcuPNmWtHGRktwtWbla1aZMrhyyZsXLduAKiwE5g/5Pwv5Pw/JwpMzrdXU4VGqapSpWvr4Xhs3lmVopHC+06sCD/joO/joPrMb1nWeE6iIRFrkzEzExK+3fxOMIi4RKbjn27+DIhO1Z35wkgiijGERFCKEYEYQiQRghGEYRRjWu3kw0ACE2EMcjhqxx5Wa1q3ytVrRoxxLcTnE4WsnLbGyaZczZjiwgClsWg/5QLP5QOb3q6zRcKmKvhgCD/jmI/jl91PC+EYuiZjnXePBAhdNNDp4YEMEaGCOCGOfD4WPGACE2EYmrJi2xYmy1tjyOFrRllaLXOVriW5mmZk3xtmeTJmwgCloWg/5PHv5PI843UytERUavp16AhPxzSfjmLvkvijaCKadWfFvwcECFx2QgauNDBCRoY4ZacyoAITYQxyuGzLDkaLWrhw0WtHLJwtcNG+Fbmxt8jRgybscLZkAKsQFNg/5QtP5QtXHgOnXwM01MXM3z8DwQ3jMS137ZxjPTr4HOJmxdceHHh4NTN3WaRqe3Pk8bmIT8c63451wL2rGk4JFFdGnZdl2XQnLPu37NujTmz6JxjScIZ9WvVrzZ9WGEYTijGMKyjBfChKeAIy7d5wihEIwiEIiKKEYCBGCESEYIwAQjCKKM41nyc7rAITYQ1xtMzdiyxLWjHJhWtHLZqtxYseJbkcuGeJk1zMG+JoAKWxeD/lNG/lNHFXxvXGMpI1x7ToCE/HLl+OXMYsfCy5FkII1plY8YhWshzMckMFMMKGGFDHXnY4dAITYRkasmDdoxyLXGHG0WtMbFotcMszFa5YN2rLJibZWeLEAKaiaE/KgB+VA/IAFYQnCcJwrKZOU4QX2cHgbwg/47bP47ZdgB4V1FZwnKLmLluLGQhOVo58YIQvGMYkYRgjCMIkIoq4dPFhygITYRicsXLRrmaLcjPKzWtMObKtct3OVawYscmbC2ZOHLdwAKkgE7g/5XBP5XEeTny69PH5b4c9WleM4jFRqoioiJik1MzM5yzMl669M4g/45zP45ybYzw4+BO+WdMTU0nK1puFrcZ24zldXq8anhnwPF8TwfAIP3K8nvZURKWYuJgmJJiYmImImJiUxMTEk3nx/RjsAhNhGRljbNHLLEtcY3GZa0YtWi1y1cOFrnE0ZNM2ZwxxssIAp1IoX5ZJPlklQwV1YWZClRwU1SzJopJI7r8RichkclaIT8cr345X2bPKeKdIShaFK0vK6s4ad2/hcPgcHBhITicCXL3koCKEYRhGMScYzjHDty6iE2EOGDjLmy4sK1o5cM1rRxharXDbM4W4W7fC4xNsuPG5cACo8BM4T8tTH5amb225MtJygUhStEI4sejTs27NubGmrCWuULxiRwX4GvUIT8dK346V8uSmTDgrgnGMY49Glmz4sebPo07NuzCQjDLuxwjS8o1ljhWgCDj4K8HvbjdzK4uJCJiAImAiYSXvw/RvxgITYRmxMsWVplzLWbJjjWtGGJitw43LZawzZWbPEzxZcjbMAKmwFBg/5a2P5a17uCYmoRJ241dXEiIVSaTcTHfxOtbZuds43q6qenXoCD/jv+/jvfqaiJtnN33Ou+Oc8YnE4isThVNViMZ8TOs8LSjNca3ObrvGSE8DRh4HhCMIwiiQjGEUYRhKMAjCcpwjGE4REoKIRhGMYznh6scwAhNhDZg4xZsbdyta4szRa0YZmq3Fixs1uPC2y5WjJvmxN8wAppI4P+XPr+XPsDwPB6b1eLTOZzvN8ZzMzrdcSD/jk2/jk3A5c/KzTCiInFoVa9c42AhO1ij36wQhGEUSKEYRhGEYRRrn6spCE2EMGThqwYM261uxYsFrRk0ZLXGVviW4czByyxNcTTHmxgCjwFg/5HEP5HEXLmg/4/Ev4/E3PkhoCWi6eIITYQ0yss2Ri0ZrWLNmxWtMORitxN8TFbhcM2TFg3YN82RgAKkQJih/I355G8YXBILBILBYJBYJC4JBIjBIVE4lF4QgMAgcAgEFgkMjMYisUhMIQiEhPJ6mk1l0VgSAwJAYBAYBBYDBUHQWBwCAkPh0PgSBoHBYJBYBAolH49BYIUik0ql1Co1QCH8fRHj6Zh0NhkNhkNhkVikNgEKicMgkJhEBgEEIJBEIRugUGiUWbTdNpuEwmKIxCSwyBwmCwGCiBQCDQCEQCCIhEYgQWCRCCQKFQaFQKBQKDwGe2Kx0Cgk0msBgEDgUXAg+HlTvN3GVphMSkCUSAIuAiSJJgmaurxnEwmJq6mJqyYSmJvfHyfDjoAITYRjcucbhswYLWzFm0WtMOPCtc42zJbmc4cbllmbNnDRkAKvAFHh/Iq95FVYSQWCQeCwyGwyIwCAwCAwGAwKAwGKKPRlFohHY4Uqlzyez6fziPwOBwOGwyGgBDYYgsEI1Gwh/H3l4+5YbDYZDYZDYFCInEoPAkAgECIMhaeT1RqOTqdkBgEVikdjkhiiAwiBQmEABOp2nk9JtNwhNXGl2YUpCc6zjGESERGBGU4ITQBAQjCMIhGEQI118+sugAhNhDVkzasszbCtZZMrla0yM3K3E1bs1rBu4ws2bBk2xMGYArCAUeH8k3HknPiij0ZOZwSORBNpunkjQJAoCgMDQWBoHAYHBYNBwhMAQOAwCAQGBQaCwSCQUmUzKNRymU2aIfx9ZePqWGpFI06nZPJ6E2m6MwCBweDwWCkCgUGgkChECgUKhsMEOgMIgUEg0GgEBgctqlVoFBKJRSRSMhULi6D8L1uflxm4m7mQhMRMTJFwuomaiamVWBdSTExKc3z9PnHvCE2ENmDZqybYWi3KyxsVrRy4wrcLJlkW5sWRnkzZmuTK3zACmAWhfkze+TN+CGeWxj8cyOQLbCSUIfx8+ePn2JROJQGIp5PU4nJOp2TabiGoKCCgb2DQCBQaBgYOBh6WPUAITYRibtcrBvmxrcmHMyWtGDRstxYmmFa5zMXOFhiaNcbfMAKSAuD/k2A/k2B58ufIRKE/HuB+PcHHivYZMqGqJKBrYuBhZmXhaQhNhDbFiyY2TVmtyt2jla0ZZWq1xizN1uFw0cMcbTLlwt8QArGATyH8nF3k4xgEFgsCgsAhUhkEdjkRiBBoOKFQ5lFYJA4JBYDBYDB4LByIwSBwCGR+PROJCRSNPp+q1XoVDCH8e2nj2hicag8CgUIktIpNMps2m5Op2IVC4ugsDgcDQCDQSCRKEwiJQKBQSQ0ik0ymz6fqFQ0UiqDQeHw4IXAZqKHVwIBDHBDHAhgEEMKOCFDFBAgggQwQwQkMMEMEcMuTxsEG0AhNhDdgxcuWeNmtyNszVa0cssS3E1yN1rjIxbM2rls4Y5coAqbAT2G8ppnlNJgwQcFCwkWipmGgYCBgkJAQUJAgXFyJKTAXt4wHgJgXAgAhvH394/DYxHx0bGR8dFxUbEQUDBQUJAQUDAQEHAxoFtbi0tQFpaoSFQkKACE5WzHy4QQjGM04RRhGEUYIwIyiEZRjSaUZyTkrKOGfL2uMCE2ENWWRkxyY2S3M2aYVrTKyZLcTFy1Wt8rNvizZmTRgwygCrkBRoX5TnvlOfqrFNGDwWHw2DwTA4AF1+GnIIyOaOSGSGSWFCjhglglipRyYeaOeKFiDV6oh/H5h4/MZxOU+n9Go9UqtardEoqfT8FVqlVjkAgMEgMCgkCgUAQCAQGBQCEQKEQaBQaAQKAoKgcDhMShMBgJAIORqNiE71HZihFGMyJBOQTQRECJGBGAjCMCBAhGE54+yj2gITYQ3bMGmRy4zLcmXDiWtGTPMtctszlbjzMWrHNmys8rHGAKZhqH8qzHlV/jIjcaJbLEvlybzZQaATmcAIfx+aePvGhieT0o1HTSapRKUMhpJZIAhbs8yNMcKOOFBHDBHAjnw+Rji2AhNhGXGwzN2OVgtbscuJa0YtsS1w4Y41rjIybsGjLM5cMsIAqNATOH8rjHlcZCHw6Ow6ExZQ6ETOZBNJqnU7TichNJqJ7PFFoiezwAh/H1Z4+rQgMAgMGgkLS6XlEooTabotF0UioSyWiYTFJJKkUjAISHgY8BxlGE4RQqRlOVaIwiQnBCckZTlOU5zrp58ZAhNhGNq4bs8LlgtcZM2Za0Y4XK1xlc41rVlmcNnLLFjw5sIArNAUmH8r6nlfVmExQuFRWKRuNRuNRuNROJAEEgsYhKARGSSWTSeYTGeR2BQOPzqdqRSSWS1CYQkciJ7PE7nSk0hR6MAIfx/deP7uhUNRqPRqPXK7YLDVKrPp+AVWqWuWQKAzqt1ql0qcziZxyAQCIRGIIhESjUdRKKnk9JlM0Gg6CwRBIKAITwFTLzUIxnGMSJOQQjAmlGcoiaEYIyijJCEUkYxEEJsvPxw8DAITYQwaNs2TG3brXDdkwWtGjZktwscOZa5c4szfFmauWzJqAKaBuH8tBXloLIdD0HgyOxyMxhKZQTWaFBoACH8f/Hj/5J1O02m6lUuaTVRKKTSakUioCFwmcgj1cKCCGERwRwI4I5cLlYYCE2EY3OPG2x5Gy1o2YZVrTFjyrcTHLmWtsLhw2YNGjlm4xACocBKofy3TeW5mGoJBRF4hCYckskSGQCGwwJ1OygUFNJqokpgsAAh/Hyp4+UYGhMIESgCKqVS1Go4nU7CIREhsMRWKI7DIHAwIXDY6LQxxQRQQxxo0EcEcUaCGCGCGBCgjQ04vIm6CE2EMMLVuwzZGS1rhzNFrTEycLXLbFhW5mWNmzcNWWZzlYACmcZg/5dVv5dR+68Zp1huc1dRXLHHgCH8e43j23h6JQGCQaP1KNwCBQAQGBoLM6xWQCGkLKCg7mBgSBgUBAkDAwKlpYNbCE2EZsLFriasWy1tmZNlrRu4wrXGFy3WtMjjHkZssePMwyACocBMYfyJ6eRPUAACGQ0TSaptN1UqtSqdWq9YrNQqNIpNGo9CodEooCG8hh3kMPAAAubgV9cl5ZMzE3NUNBPz1DQTs5Q0ErKS8sAhOlkvw89UZQUQhNNGMYwEIwEJwihGatcO/e6QCE2EYmTdzkbtca1m5csVrRlkZrXDJg4WuWzBjhYMWePM1ZACosBNYfyOseR1kElkgCCwRHI7IJDIpHHo/CoXB4Mk8mKPRlHo03myk0gUOhAh/ION5BxwTabgJpNVCodAoNIpNGo86nc2m6jUcm03QiEgEHgwIPXwE8fzbhCJiLJJEgGBMIzM3Gd9fJ6x5ghNhDJk5w5W2LCtaNW2Na0xM3C3DkzMVrVizaZGGbE2zNmoArSAViH8kiXkkTAEOh5BIKh0Ph0PiERjUbk0nlktlktTicidTtFovCITAYAjscTebKHQifz4ARKJpxOU+n6VSuLRdEIiTiH8h03kOnAE3mxO50qdSpNIptMqtUqtUpdKnM4SuVCMRlSqXNpvOJyplNUSipdLyCQUAT6fp1O1Go6oVGaTVRqORaEydxDwLFSKcJxJyRgjGEQQiCJCMEEIwnBAhGUYkIoyTgiEJk64ezOHKAhNhDBu3w5mbFqtxsszFa0aY8S3E2w4lrnC5xM8ebMxbY3IAqnAT+H8nSXk6TBKJSE/nyq1SezybzZKZQhkNSyWqRSVGo5QKCIJBUvlyp1Kh0Kh0KbzZQaAIfyDDeQYcEzmQRGII5HZFI5NJ02m6cTlQqGpFJT6fk0mooVDT6fp1O45HYZDRGYwITjdBHwTVBFBGCMIThFFOESCCAQigEYCVZTjjy828vAQCE2EOHOPEzctsi1picYVrRi2yrcLXI4W4W7Zg3zZWrJm5xgCnAchvJ2Z5OzSJiFTUT89S0kzMSclLy03NTc1Kygh/IGt5A1yaTVQKDOJzQqHTqfVqvZLLZrPXK7QqGAhdJFflYJoCONDDCQwIUN+fnZACE2ENG2JzmZ5HK3E2zM1rTKxcrXDHLiWtWrbDjYOGThw4YACm8ch/J395O/yh0IjcaisUkMglMSg8EgEUlcqjMYAIfyCJeQRMikVJ1O51O6tV7NMYBAE5sFhplNAIXQYBnbYY4CBFHBCRoVOFy8cWWAITYQ3ys2WZtmZrcTnG4WtMmFwtcZHDJa0zZcrZkzwuWznIAKrwFMh/KD95QfwAmk1JtNyUSlA4FEYhF4skskAEajZKpWj0fIRCRS6VNZpP59P59O50odCACH8gqXkFTACNxoiUTJpNVEos4nM2m6cTkATick8nqbTcoVDE4nMSicMhsEgsCgaBwIAITZ2oV79ZxiIRQRAQijKKKcYTQQhIhFGCEkIIwjMnGEZxvh4+mHcCE2EOcjLG1b5ca3GybNVrTJlbLXLbGzW4WzZvhwsWWVljygCmMYh/Kah5TUZ9PwESj8AgqCwVCYZFqHQofyDfeQb+FQsBWJDAkGEBgs7rFZhrqCgLdAICAQcKQMHAQsDD38HATQITYRmbYW+RljyrcuVw2WtGeTItw4m+Fa1cOWuXM0bNWznCA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QgHAOAgAQdBPwI9AMBEBj+uhwHq2lJodSC8QpMX9MDCEgQRP//A0U1BQM4C2QZIDIJAJCbAwE3wB5FMwkAkIICAdvFHkU4CAD+AwB7hdI0Ek7ApD/TAKQ/CtUBiAGD/ic2/ic3AAAVapmJSkiZi4i4VeLQQEEwiYkSATF1nExdAA8Dwe1xSonFxE3Jczz7d2MnfsCD/hUC/hUDAAAdOvaWJpUIialWYlKZmYJipqSUrqZq0zPPwvD5c+nXwPB8Lw/A8HwPBcuYBddYm7uLiJohV4dPB8B37HHgAIPxomyYmZmyZJi4kAESTE1cTESiQEXVwiREgImJRMXExMTBEkTViLgBEiYtdzPf0bj4SCE2EYseHM4buWi3ExzN1rRnhzLXGLJmWsGmNg1YYWOLMycgCnMkhPxO2fidrjkyjLk06ODgvOcsdr0SnQpHBj2Z8VSD/hpC/hpR6b0O/bjw8Hlz1aYzU3ETEZ5deExYhM3Mr05QlJEnNEjCKKJGNY4ejjhxgCE2EZcjFu0cZnK1ixcNFrRs0arXDdvlWuGjTMzxZHDbG3bgCmMahPyG8fkN7hOTDg06N9oxkgyb92vZFcCE/Hg9+PAnbkyoRtfRMhFHHo05GVlAhcBnoYNbAQIUMKFGhjlweVksITYQwcsMjfMzbLWjLNmWtMbXKtcNGeNbjxMczlthwuWWRsAKeiyD/kbe/kbf7dxnjG9c4y2QxWK1NVWMYjlON48Pl4+uIIP+OND+ONG6HhddMRwrTpnFsrZWzmeLcc9d+Xh8OICD17j27wpcXMkxMTFpExMSXec53vw+wCE2EZGLRxkYNXC3JjcMFrRyyZrXDZvhWtGWJgxaOGebHicAClwZhPyKdfkU7z5seIDNC1KQhTLi14MYhPx1bfjq3yZQDDRFCdL7NOqohatEg1pAhgQwoUMcNOBwc4AhNhDlrkZZcbHItbt2Dha0wsGy1w5YZVrPG1ZtHOVtmYsWAAqIATiD/kfO/kfDpqcSmLmayu757ndyjFRFVMRjGtcMYmM13rvrvFWAg/46/P468ZzZM3G43GQqsRVYiqxisNJu3PN5njXHG+Hg4yCE0dRDwPEgghFFGKMiUYRhFEgBGMYxRJ116Z9IITYQ4at8eLE4YLW7THjWtG+PEtc42bVbhytcrlq5ysmbdgAKXhWE/JRN+SifNHLwqyhIjWNabdWvQIT8dbX4626Wy8C8kIoxhe2vJluAhpKsgIC5h4EgUBBoGBi6uFWAITYQwzZW+FyzyrWrZqzWtGrZqtcsnGVbkbtcjXK5y5HDjEAKZByD/kwY/kwZGcdV5vnGzFVrHLHB0gCE/HRZ+Oi0ZMuaOBghSEozrGtW3Jw4Y4XIZKCPXwoAQRwRwRpYYacHj4sIITYRlx48eJnicLXDdw5WtGeNgtctXGNbiZYcLFuxb5GGHCAKeSeE/J9l+T5WfB3b8db3vWN5Spa1MVFpQhSMoJ4MujbkyoT8cJ344Y80py2VxQwQsgQinCE4XnGtcccMNuTbbKCEl4ElPszjMnBCJFFGBEhOMZ3y57tgITYQ0yMsjdrmyLW2ZmwWtGjVktcYWuNaxxZm2Fk4xZmGPCAKXxKF+Tbr5Nu58BTgIrJsJJZJDVg5cSCE/HKh+OVHHwMtp2vTDCtbZ7YQhqCcg5mLhYGBgYCDg4WHv0HMACE2EOcWHHmYZG61swbsVrRy3YLXOPGzWtGmVm5btmbHI0cAClAVg/5EDv5EDZIkAHbv4ACD/jIE/jIR5Hh+EACroITkYpzrhjeNU4xhW/NyuAAhNhDnJiZMmGZwtzOMmFa0Z5Mq1w0buVrVy0Zt8eNvhbMsQAqsAT+E/I/p+R/XXG1WG2WWGUaQwUxZsWDFitSkoIVjhw4cd89bw4MsNZ4YVoyYLaMGhsjSIIT8Yd34w79NILMEczFGkYXY7464cePHjx4ctZqUzZNGTZmzYtFtUsjBOd8OHTHfDPHGhN3Cl15yjScEyE4wnKaEYEYIiMIwjBAlGSMIxjOMVdPNvToAITYQwcMGjJs0arWGNwwWtHLjMtw5sbla2ctWWRwxbMXDJqAKlQE1g/5Mlv5Mk78WtzaVYrWMYxWohEpzOefbrEoiIrEYxnwOvib4SIT8YVH4ws8G/QxMksEpQlO9b4a48c8KMJWtizYKWhCc64cOHDh0uLTSuIXBZiJp4YQIY4IYISCCOKFHFHAQEcUMEcEcEMcdduRibIAhNhGXDhxNsjjItaZsLBa0aOXC1zjbOVrhi0zN8mbDmcNGAApwIIP+UU7+UU/xZvbdbxekaxjpjljWJrfDu52Ag/4tNP4tNfEnWtVwjU4Rdzm873njPg48O+dghcZkoIdPHAhQkMKCOKFChhhlxOPgbIAhNhDJnhas8LXItzN8LRa0cNWi3Djx5FrBliZ5WjJu0bY8YApYEoT8nUn5Ot9GXJulgtSVK4r4pxCD/i/6/i/x48ueszCK3y46zACGoJ5AX8GIGBgYGBjadDAhNhGFhibt8bHMtYYWjBa0as8K3Djyt1uNgxxZnDFoyZtmQAqBAS6D/lOM/lONvwXWOuJxGta5OGtVVInO5z37bvUax0rlyz4G6IP+L+7+L+/vjpfJyxUVMzvd748d5uEcMcu3CMVSLy4u+4TqaJc/PFGMJxIoRQjBFCIQIRgRnXwLVAAhNhGXLly5cmFktYZmmFa0xtsi3Dic5FuRzjzYmjJgzbt2YAp2LYP9gh+wRDw/C71cXMTcXcxcKajFViNTqYdO/hRgg/41Tv41Tw58vD5ZxMwQrFYqqiIQmLTM8ceDjwSE71nPzpowIokIkIwihGEYTlEIxy9OrhAhNhDJiwy4mzHCtyY27Va0bZWK1y2x4luZlixMMrDHibZWQAqLATSD/bIftc8vBxzeLw43EsYrHCtcMYxVLjObzvjnnneblGs+Vz5Ag/41Nv41R8+F4PhE8qrFRURcXN53e93e5u1xE4arWK4Z8DjrYIP4E5eP143NzMzF4uJi4TBEomEoJqyZud+j4uPKITYQ4Z5cbJy3bLcbHC5WtG7Vwtc4WWRaxytWWLCwb5GrliAKiAEwg/4BIv4BDc9+3i441mYRGuPBwjGtVhLjvjfW+LKWHTPLloCE/Gj5+NHmV+VnpSUYTnOunVrZaxvC8FLUwWxSxQtAqx033pjAhLd47d0YwnKKMIREZRhOUYQjBCcIopp4+PnhxCE2EYsjjHiYuW61owyMVrRxlyrXOPI1W42uRjlzNMTTLkyACooBNYT8Cn34FLdOXJycmNeVbRtK1KWnsnRYgjGs7zvhjed4VhGEo6r5KIP+NHr+NI/wt6ioxFRElxuu/hd8ZROJxSoRNZWzedu/LmyAg/gTHj558bmJgLLiauroETEwiUSlN3x8fw59ACE2EZsObI5aOGq1jmZZlrRo5crXOFjiWss2Ng4bNsjhmycACm8fhPwRWfgifyzzx0x0xvKWSmjRkzWwMGFVjlWohPxlHfjKLnxsOS2aWKNLwve+OuNnZYY4ZZRihPAiXbqQjCMIzTnNWUYRojw+DDgAITYRhYtszds0crWzVtmWtM2LGtcsWbha5at82Fq5a4cTlkAKSQyC/ltz+Wx93w5U5YL/AAn5/gAT36y12ZSGtICEs4VAw8vKw8cAITYQ5wtGrhq5brWbLI3WtGGNqtcssLRa1xs8eHC1ZOWDhuAKgwE1g/4ARv4AR0wd+3l62yio4Yx0jhWIpc3nN8Z43Oc5nLOr8TfbgIP+N5r+N5t16HHhuMMRFIBMRNVCITG6lLLcuvTwVoPzPCjPg882mUxKYJhMTEiLxdTETEi2d+j3vyghNhDPCxxuG7XItZMcTla0Ys3C3EzxZlrfK5YsmrJiybYW4Ap1IYT8B+34D587BtY55WWN5QtgxZsmbBmrky4NNs8QhPxtIfjaRMlckMksUMyE41rXHXHDbi34NeDPGACE1dSO3h1hOEYTknCsIxjNOsUpx4eHlCE2EMm7lk5YtGy1zhc4VrTM5wrcTDI1WuczVlmbMcrFq4cgCkgJhPwEVfgIryUhqlaIhPxwufjhNjHTkvgwgIeZQ5DazHYHAp4AITYQ4Ys2eFu4brWOZg5WtGTdotcNWrFbmy5mDli0x5WrBmAKaiGD/gYs/gYxZresc+RnFXqp1UYIzXHhxxuE/HJp+OR2VaYWnZtNdV7zQSpKWBgvqngmhWugi1MMcMBDBCI4IRDChlw+RQawITYRkwtG2bI3crcmFxhWtMjBqtxYcmNbjatWmZmwy4sjFkAKXRWD/gjY/gjZ6c5u2YzE0jkPCIX44Pvjg/qgtxltkdUc0MMM8WPwWDpAhcRko82jghSwQoY47cfazAAhNhGXMxc5mzXGtyOGWFa0YtmK1y4Z4VuLE3ZNMTZs1ZNGYAqDATCD/gpI/gpD3Gc1mUoio0Y5NRoi5vM7vM3kvE8p1sCD/jgs/jgXvSopFszu+p4rjdmKxrWuGMYqolvXj9PJ6dSFyWQhbGOKOKGKOBCIUEKCGKOAQQwIYpYo0cd+Zgh1wCE2EMcWHFibs8y1ixcYlrRjhbrXDDG3WsmrfG3zN8WVq3wgCpMBPoP+DJT+DHnjHXJ1bjZGKrhwrs4OFy3c7z15b3VtrubmLSnNZ7X2kIP+OH7+OJeOmeh4GL1Wrqy74uM9W5uJrEcK4OFYxFSubzu83zeHrnjmhOFyI8m85xI1lERRijCMCCEYIIECIjCJEjOOnpxh1CE2EM8jLGxwtGi1qzY4lrRs1xLXDXI5Wt2eRizbN8eZi4xACnomhPwfHfg9xz5WHLPDGtGCVsVo8CsZTXrOcaxjjyZ7YYP+OIz+OI+aU5b5TrcWmefgZvBrOJLjxeXgz4KF0FzN3woIUEcUcEaMghgQQQQQoYZ8Dl4JdEAhNhDfJhYM8zlotaZGuRa0yt2y3C5cYVrjDjYZWDPGwx4moApwI4T8IF34QL2PEY8QKVzXpKUpYKWtQwx27eKAg/42bP42bWcF0Dv28XU5vOc3xS1nxK8CAIWbSMLi4II4UZCEMEMMEMEMEcFOXxMEOwAhNhDVy2ysW+TEtxt27Va0yZXK3Cxy5Vrhg5YZsbLEwbMGgArdAXmD/ixq/ixrc+WcA8HwOfLv2c+Qq3LniYlNXCJiYiYhMAm0XMRNKuJZxl06unXwPB8TakRKatJKV75c2tjxfE8PwvH5XACD/iVQ/iVReJ4vTqDGYmJYyOfJ4PgeLpa5mcxlMXMJmFxKaQiJiJxVYjwPD8Jz5Lqr5RNYnRCYq6yZnw/E8Vw4jwfA8XxPHxcAg/G8jze6MKRK5slIESAESRMkSAi6kiSYBEkwCJIkRIJgExac5z182Z+DgCE2EZXLhg3b4XC3C5bt1rRoyzLXDhu4WucjlxmytsuRi4bgCmMfg/4tsv4tx/CceADwcM5znN5zOcc8TACD/h+q/h+h4gAKxWqrWkcOrn1AhOdqz4cc4xjGM0YRRgjCKMdPZi1AITYQzzY8zbIwaLcuTGwWtGjZktxNWGJazzY8WFxiYNmrBgA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YtHAOAgAQdBIwK9AUBEBj+uhwHq2lJodSC8QpMX9MDCEgQRP//A0U1BQM4C2QZIDIJAJCbAwE3wB5FMwkAkIICAdvFHkU4CAD+AwB7hdI0Ek7ApD/TAKQ/Cp4BRoP+MQj+MQnny58nh1HOucbrNTpjVVqMRhUVRGZ3PG+M5nM5m1kRWo6X4GfGzw4Ag/4QCv4QC+fLenGk1epqMQqdJnFzUzBCJgkSzG13a5hE658uuN8YhOhm6sIooxIwiIxhOE6VlOSMACCMEIwEIokYRivXDXLnr4KAITYRlZMcmbJiaLczdozWtMmVstcsGjRbiy4cmZnmbY8WRiAKahyE/GFN+MLXJp3Y0KrznOcIRpBgroy5pyCE/B81+D5eeaOCkMEJSgQvCt7tdOLm5NyFyWMgh2MEskckskaCGCGGNLPHOwsIITYQ1ZYcbbJibLcrNw1WtGzbGtcuHLdaxx5m7hxkYMWLfIAKZxmD/i/I/i+/zu8s53lvGeEa5PC3yxSD/g+g/g+Ny4ViMRVXiUzfPHg3x2CGpJyBgMBwMJBwCAgYCAg4CBg4WLi5mLXQITYQxa5mzPJiZLWDJsxWtG7Rstct3LNbmyZWuXE2zYmWbGAKjAE7g/4y8v4zF6rdXTV8qrVVVYxVapDN7zxnqZnKURqscI01np36TYCD/hCg/hChYnTU8IqlTN5vrPffHO0tarXQ8CNVwVN5zvjnq8HXimSD9Tt5fFLMTNpmJhAJiSETAmJIktNzN75+W9AhNhDdxly42rHMtyYW+Va0aNWa1wzc5lrBkyZY8TXM4Y5HAAqVATSE/G8J+N4eGvVx7XnWESTBklgwSzUtSFKSjCta4cOHHjvlresL5L5sWgCD/g7m/g778Lny4VXDGtYrV4XnN758evPwd8eO85iarGOGtaxUcuPJsITsZpV8DxQQSnKcJwiRhGCEYRgRhGEZTCMa4eLtZiE2EY2Dhtlctmq3LmzYVrTE1zLXLXE2WtXDdu5bscrJzmzACp8BQoT8is35FbaMuTLk32wrr0raOCVKUpS1KWUpWFZ3rHHWuOda1rVGcaQpS0OJt2YrYIP+D7r+D8/wnXpnGdZqKavERETEpTMTE1AiYzjji5tlmYuL1x4c+XfMAIPxPK8XN3dXKZiSLRaYmrRMEwTUxMTCYlEhN3e+vlz6gCE2EOGjBllys3K1i2bMVrRthyrXGRriW5mjjFlbZWTVlibgCmcbhPyJ0fkT7hOkITTTqjBaFMldGXdv2IT8Hnn4PMZShS0pSlCEooxjhhrlw8mXaIXFZSGDXwwQwQwBBHBHHXDLLTh8cCE2EZWDhzmZsXC1swYOFrRg0YLXLbKzW5mWNpmxtG7ltkcgCmYfgv8AKXX+AFLsCyyquWWVXPPh8QCD/g9u/g9vA8LMYxhpioiYudz4bw6AhcVkoYtrBDEggQQwQwRwQwwRoYa8XhWIITYRhxMWrNplxrW2Zu3WtGrFqtwsMbhayc5W7RwybtMTBsAKpQFAhPyRdfki7Z82nRvhHDPHC9p2pgyQxYKUhaEoEaxvWuGlccIoylKmClKRwY8WvJptAIP+EAz+EA1nHHhEcIxGmM0mZ3HOeOc85zKaxjHTny8JyqsIuePHPWfF14utoISXgKMO/UglOUYRTRIwjKIhOU4AhGEYIynCMJozrOs78WHYITYQzxY2eFwwwrWeVgzWtMeRgtxZmTFbjbtcTBk0xN3OFmAKZReE/JlJ+TKWcjGxZ7bbaYY5TngnCoCE/Bs5+DZ3ToN0c0tzRTBO0Kq46oaQnoOvgoSEgoBBQsDBwMDBwt3DwcDggCE2EZmbByyx5Ma1o3xY1rTNjzLcOJnjW5GGRpix5W2XI5cgCpoBVIP+Ttz+Tt14PgHXoB06+BLFRGphS0pkmJTCamohhi9ZxcSpimITGZu87jx431CC/qab+pp0pmgevfi2y23O4IEqWDLZNlrNzubLbNmypcS/B74og/Y89BKbTCCauZiYSiQETEwJqZqURIkkiUTEhMTnj6/OfgAhNhDDGwYsmGHMtaNXDla0b5MK1yybNFrFvkxOMLVjkcs2wAqPATuD/lOA/lOB1s71xzm7i6rFaxjUcKiqlc7znc9W441nGdTUYxPheH4XKIP+HIj+HInw/C69N4zq9IjEISTFxBiIiImsxmLnM3dzN1nh37dYg/c3nOc3aZiSZiUwImJirq6mJghJJMpvPP090CE2ENMrJszyZGS1vmc41rRrlZLcLZm5WsWbZm4w5cLNgzxACm0ig/5Vrv5Vj9x314J34u7bMNVrGOHLWOTpuoCD/hyI/hyZnhnhRyjo4VwiIq4tc3nPOufg5ITmb0kEYxnGcJwhFGE4JwmrXLz4biE2EZGjBnkcM2i1q3as1rTFjwrXLVowWsMjNqzbuWuZljbgClMUg/5UHP5UL/ADwN8JxSp5c8UAgv65q/rmfQVbY31bwIa4hl6gSBgCBg4OHkZeHqAhNhDFtmYs8OJwtyM27Fa0wssy1ziYuVrhriZuWzFswzYWAAqLATaD/lb6/lcR8T0e3OtxMRGmNVVYnTF1nG2ePLm41KIisYqp1uoAg/4etP4erd1jfDPClIjMTczuutbbq6np16OiMKmbub3jwYmwhOBivGdY1qThGMEZEoyjGEUUIowiIwEU55eHpj2AITYQyaZWOLDjarcTnCxWtHLNutcY8bda4YuceVzlzNW+XEAKYhuE/LGB+WMFxdGGmGmHBWyVKUtaWSurPkCD/h+4/h+5eD419L6XqcXE5ZcXVx2Ag/E8Dd8U5TJJK4y318/fYCE2EOcubJmxs2i1wyxNlrRs3aLcWPDhWtsbHGzxN27LHmZgCl8WhPy5MflyZb9GOWOmGV0aRlauCwCE/Dsh+HZFDQzQzSyME4Lwx5Z5wIasjqeDgULAwMBBkCgYWRo4dgAhNhGVi3y4szHMtYNMzBa0ZMWy3FlyN1rnLhxMWDRo3c42YApTEYP+W+L+W8eIqIxmrrj042CD/iAC/h//3fOrVmK49uMwhoy4MBoOAgUDBw83OwFEITYRlxZGbZpkbrXLjE5WtMzdstc5mzVbmascTfG2bY8eXGAKUxKD/lyc/lyV3ir1NTUKzjhsg/4gLv4f+bz2crxmpnh11GSFw2aY/GwEcKGGfK4VkiE2EM8jBjiaM8y1tibM1rRgwaLcONhkW4ceXE0b5crfE3ZACkoOgv8AFl3+ACzNlojnPYCD/iQ+/iRPjNZxKN4dwITFSMSc6r59uoAhNhDJu1b5WTbKty5mjla0xM3C1zicNVrZgyY5cTTM3bs3IAqjAVmC/wAXnf4AL1/HZhLmnOgWbCEubllxEZuQ5Lm4q8uIjoaqm+PP0d5eAIP+Ii7+Ij/t1dPH8bw/C8HwDnyA7d/CuqnCaQmITMpuLibiUyE1mMwtcJQhMVmt8OdWg/G8Ly7lEKmU2kkTEhIAJRKE1MJRMJgmJiYkRJKWd+D6qPgYITYQ4Y5GrliyxrWbdk5WtMLhmtw5MTda5wtG2Fs5b5GeRkAKigE/g/5DyP5DyQN68Eu0jVRrFYrERFxN3Obu8szN2shWp8Tw/IrAg/4jfP4jfQOvS8RisRhSJlJbGagqpq7Td7rMXaZuOfLxdcbAg/gLk9vilK4lMSJiUSq4BEwImEwmYkm53vw/JnyAITYRhy5mGZo0ZrWrbI5WtHLBgtcN2GVbmcM82Zg0ws3LVuAKcB+D/kRe/kR18Tw+UJzjK0swmmI1PTMT5ACE/EU1+IpWvG02tS1rSpZgQjdhrlvlhxcmXliF0GAYHNwwoIYIYI4IUEMMEcEcc9OPpg2AITYQwcs8rXGxaLcjLC4WtMLHKtwuWGVa1x5cOLEwatmOZqAKZh2D/kOQ/kOdjh4fhOeEzLMEKinLryZAhPxFnfiLnpo16mqGTBgxYJSRTreeNvY8oITwJgh08s6oxIwREKpxx6eTDEAhNhGbIybsceLKtb5smFa0yY8y1ziZ5luNnhxtGWTC4y4swAqnAU+D/kdo/kdpxkq2OeAzh3qc3lckVTFVWsRwqqxCMznd9TORU6VUKjE9L1WAg/4k0P4k0evQ69HWuHg+B37c+TvyhTGKqsVVTMzu954t53ZEVXQ8DE6qC7mcuc848WefEITFzOHhjGUEppopwiiRhEAjAIyihGESEZTgIhCIIp109E8BACE2EMGDNriaMHC1o2cslrRo4YLcTRmyWuWebI3yNs2ZxjbACp0BO4T8lRH5Kf8ODbiz5uHgwxnGpKlMFsGLFbJaWCFlJoVjW9cs9N8uXXj06ceGePEyAIP+I3j+I4Xl3xw3qsaxw5a4Y0i7zvjx5548d74545zm8xMRWMcq1yrhHa9ZkITJ3ju4YxRIAjCIAhEhEhFCMIRQijCbD4BnHMAhNhGNgyw4WOTMtws8zVa0Z5WC3CwbYlrRkyxN2TZw1w5MQAqgAUKD/OOfnPcR42+FXWYzWcOHHtamJjGIYisVVV0cs9GorFRU1eeM8833vnz7gIP99N++t6cY8HGYZ4Z8DwfAd+3HSIikKvF4upXGYuLkmLiamKnU8txNyISnOjr1zjKVmCqdYzjGEIwEIyRlNWlZEBGEUYRhGEYlc/VnCfhAITYQzbMcTdzhYrWLFpjWtGLJotxNWLFa0ctMzlqyytnLZyAKqQFJhPx2ZfjsXu16tZpjLPLCwwqjKtIShTFDBgwYMFrUlCkY3hhvHLO+HHfHXLXDHDCMqYMGDZLRTMCD/i0O/i0TzqOPAzOs4zqaw5MYVNTeLTMxmUwibq0yRdbxmM1KUca8F3mE5GuMokSVYhOJEQnATlOEZThAhEQjAQjKJCKKMY14PLg8GCE2ENW7LI0wtGa1vhxM1rRi2YLXLhtlWs8zbI3x42TFvmZACnAgg/46wP46wSY3jjO5ccTwYxHDfTjw463SwIX4savixrKq8ImqomqkmVSxR0sHBiY8jgMrPThwhcJmjWxoYIEECERwwxxwxwQR242LUCE2ENWrLLjws8a1o5ZYlrRnkyLcOTM5WtsTLFhYOW+PI1bACmMag/45/P45/fB8CKSttxrjjMRWt+BOgIP+LDL+LDOY5VGsY4VquVYmCPD14OSFxGUQa+GCGCCBFCRo4JZdDXDMITYQ5YYsrVnlzLcLhqzWtMmXMtcZnDNazZtcrJwxbMsTPIAKfiqD/j4E/j4P4Wq9b1eM43gTF+FMcmtQXd5vrw51IIT8W034tm8fCvgwYJYpWSxxx1yzz556d+HbjwxlTJkyZM0dWHFUhOtgy89CU4RIxQQjCBFGE0QnCd+LxYAhNhDRs0y5nLnEtbZGjda0ZY8a1zhZM1uTNlcNWjRjia5sgAqRATOE/Izd+RoGM6zXrOJCloYLYMGDBiwWpZScqywsdcOe+nHny6ce+e+YhPxaqfi1npCFKUhglSVmJCkJIl648uHTj33y3x3nOCErWzX4EMSExdyLwHFGBCMEYThOU0pyjCCEZThOE4REU683gwwAITYQ2aMMTFtlwrcmZqxWtGzBotcsXLNaxyZWzVgyy5GTBqAKhAE4g/4KNP4KNfA8Hp1cufLn4meEcIxWIjEacK4VSJmyYmpmNxvd877t9YP+JvD+JvHny58mcTBNThV6zFuLcZi4jEKi4mZmF0RmmYNykiRNpiSYTUoAJlEkTExKV3nx/B5AITYQ5wsMTJthZLXGVxlWtHDHGtxZmuZbjZMceLGxbsnOJyAK0QGDAYL+kFP6QJ+H5k8EioyeGeHIk5uElh4sI5eZmOYzU1LYu53e9673bkKu73VtWalyAsuZyYN3U3M3vwiC/tyL+3Ffj53mqMkeO+NxbWy2TLnnmrtjTVt2bl5vhgHi45fFhERl4YWcWCe0pdk2+c67atnn1ZqD5eg+BYRCIiAkldXV1MQmIuJJRKJq4mCYTEiJRKJRKJQTEkTExMTCYmJi6lEkTCYSiYmE9/gOr9ohNhGZixZNWrfGtxsmLNa0ZM261xhaZluFvkZOGOPJhZtcoAqZAUOE+zY+zLy8Ti7NuTLix7q2ta1JShQtC1KUlCVpwlBScUIpRvLGjVWE5RThfDj3gIP+LMD+LM3l16b1nAReN1MTBKYzFxKYmWJwiolBCBK43wzdAITgbOLeMYRgIRjGEScYAhEEIwIRRgEYRhEhGEYz09WEfBQhNhDnHmYYmjDEtw5czha0YM2q3DlYY1rdhmc5WzRu4zZGgAqdAUGD/hAW/hADjd111vnN5vebnMVGOFa4VyxwrEYJu8u7rPWe7eZTWnKPA34ldIP+L0L+L01rrjh37c9IiKxWMVURExd3G5m4mpiCJrOLrdbXM3G9d3OwhLdyGHrxIwiIwjCMIwnCMJwIwICEZTlGU5RgiRjCac8fTm7wITYRic5WWRnlzLXLhg4WtHDVotcMmOJa3cucLHIzbuMzdyAKaxuD/hGC/hGD6cb61Mzu93u5TWo5Z6TghPxbxfi3jjkx7JYMmLJixQnS9b4cOePFnnxghdZJBnbYZYYIYEMCGCOKWCefF4VigCE2EYszho4YZci3G5bsFrRyxzLXDFllWtczdtiZNWrFo3cgCmcahPweLfg8DpLTi35NccMLkYQhCk9COgCE/F4B+LxGWLDmryGC2aWCNLznhvpjnzzAhpKmU6HgYEINAkHAQqTq4CBvACE2ENMeHGyzZGi3K4bM1rTK3xrcLLFlW42DJtjxYnLHFlbgCoIBJ4P+EZj+EYPjz6ca4xtKaiIxFaxXKtUXnm8PXi9OoIT8X3X4vuYT4E8lMFMSEY4Z474cOXLpx58OWMqYrbo7MU5AhcVjoNHBChQwoYI4I4iBDBBHFGhgjjlwOXhg1wAhNhGVmya43LXItZs2bZa0a5Wq3Dlw5FuJszaYWLVsyYZmQAqQAS+E/C89+F4HHhvnjjnjx3TwSyZNGzNmtglZGkyOOefHn14+DXXDTWaE/F0B+Lo+dMWPNgwZMGTBa1YXvPHjx5ceHHnw5Z4Y3QlamTFmpwMGKwCFk1SDYkJBAEEaMQEkcUcUMMEsUJDDDPna2QAhNhDJziZ5MuRmtxsWTha0aYcq1zlb5VrTE5zYmLdw4btnAAqOATqE/CDZ+EFmOngcEZ442GEYKUhamCGJRKQVVjjjjnjjljeU4UlmcDDsg/42mP42naceAcL4Z5KiZmMxmJpE6iF4zrnWcZrNcZubzrwe3k8Ag3wJ6qpTOYmZTFpmYupQVVxCCJiUklzeevo2ITYQxYNc2TI4brXLNs0WtMmFutxNXDVa3c5MORyxxOGTVwAKZRuE/CMt+EX3HPfg14MrDS8JymtOjBfibdCE/GvV+NfXJgbJ7JYsFhWscuGueXHa8oCEp3oddKNZxIxRhOE4sOHnrCE2EN8mJnmyucq1lkyuVrTEzaLcTRs2W4cLJnjzNmzbIzagClsUg/4P6P4P6d8uvDOLiS434HXghPxsWfjYtxao5pZMUo0nNlhrjpCF1Ek+JwMsKGCFHDHTg8fBjiE2EZsrDHjcYcK3M2atFrTCyarcLNuzWssTPM2yOMTjCxxACnYkg/4ScP4SXbd+Exc3crpFa34k1jEYxnXXt3rYhPxuyfjdRnatqWQpFLDGc73ytOXHnx3jHFfgS0TAhpKuQGBQgEDABAwAgEHBQMDBwMLG1cCwMCE2ENGjFwzw43K1xlw5lrRnmzLcTJw4W5MLVixy5WDVvhwgCl8UhPwxcfhi5ZMqcsc8c9c8dZY44YX40hvjSHRR4abAYLEYDFVYAitpvIaomIOzgSBgYGAg4KDRN3CwFQAhNhGFiyw48rRqtZNcjda0b48a1y5wsVrhsyxs8zljjasnAA=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UPHAOAgAQdBO4ErAQBEBj+uhwHq2lJodSC8QpMX9MDCEgQRP//A0U1BQM4C2QZIDIJAJCbAwE3wB5FMwkAkIICAdvFHkU4CAD+AwB7hdI0Ek7ApD/TAKQ/CugC8QGD/TPfpkZvMxN0Adeh16d+3i4uZJmpmWYgrFQxLGYmM1MIiYZZmYhqKxGJuJXERThEIImUE4Qhc3nv4Hg8d8eM5vEcK6RqK1PCNRUS4t9+XgzxvM5IhCmJxUY3SrpAuciIpU7mcoY1jHCKREwwqIikImMtzndd6zmD/gAI/gAdwdPD8LnyAA4cenXwLRETFTUKipwlFxayIhSqqIq9XUxNKiFTMTmLu7zWWZla7taZRMxcbret+FdYYXGV2lMZi5mJRON+Vz1WmlYiERFZiKmqmIibSVarm5yicVCLm7m4iJgmNptKUlrvN98eL15+CIKXnOTLzd87SZUtuyyypVLLLLLCbAXNzYWKSzcWWWKhc2VmywJSVKllgspZZZUWSkpKZsLKFkssspWVLLm8sssu3Nzc2BKtCXlSypVlt34fwzs+QCE2EYWrbE4cuGS3G5ZZlrRzmxLXLbC3W5WTNu0ZM8OJoxYgCvYBYIfhCuELCBwIBG41JYdFJnFoAgEEgUMgsEiUTUym0Kh0Si0SizyezCYxaLhP58n8+AKhUaZTaVS5lM45HYBAYPAIJG41I5Eo9GTudAgsEIfwZseDNkJxOQnU7Uym06NzO3TeCQGAQOAzewWGkUlNpvBILD4dI5FNZpPZ5P59N5sTOZIBAQCTSeLxaUyiazSl0qq1Syy6aWWyU2mKHQkPhwJ5PYR4APAcK0jKMiEIRIxRpMQivCAJRlWU4RQiRhEJRhCMEyMIo0ijCKU5ITVrv5M3aCE2EMsrhy3Z5mC3Eww4lrRxkZrXORi4WsGLTDhcs2jJgxZACocBKobjbONtkZBLy0bGRsZLw0dVyCAS1DQR8dAQKSkwvL0VFSogh/Bod4ND51O1Eos8ntGo9Ykc1tUxgkHgU7tFpq1XolFUSihIpGJrNE/AhMXYjDwGIRkghEmjFGCJEnGc8d0IRCE2EN2THNha5XC3I0cslrTNiYrXDNkyWt8jBlhYMGrXC2agCo4BOobjPOM9CUlYKDhIWCg0REhaWpZWakpU5OgElJxETJSacnRHR4CH8IO3hB3CeT2bTeeT2eT1QqGESiZQaAqdSUOhAE4nM4nMymahUMTqdgCD+IvglXPOUXJIQITF1cIJEpgiRK8+Lx8d5QAhNhDXK2csszZwtbZmORa0YOXK3C1wtlrnLlzOWLLJlYMnIAqAATGD/LEflea7OM45pu5meMZnaYIxNTiahHDWqcp4ZVaD/hE0/hE3xe8bWzWYumGI5OFa1qtYYmdr43nM75eHG5CEzcynZjKMYkIwjCcEUIxhOEZIICqaFY338uEeoCE2EZczdu4yZmy1w1YsVrRjmYLXGFriWuWDbIxYOGebE4YACrkBY4P+E/z+E/0HTq8LwzlzCr4cfAvE4qoVmt3fO+N8W5RTFVVYcEVSITLMZubmbmbtu8zm4hie3XpYg/4iSv4iSwceC6N6Dp17d+211JiZxdRVRwvUouM1mskyiCIhEwi2ImIqMXWlSZm+vLvuwIPxJm5zKcQiUTcyiYExMSkiYESJiQmJQTBMTBNSTBMJqVSmLvfg+nOgITYRib5GzXEyxLWuFgwWtGjNmtctmGNa1bsG+VnjzMsjDGAKjwE4g/4X+v4YA9ceDjwZ5XhUGJqKmIRcXjMXO28zu93ebnF9M+Fy8MCE/FMh+KXmmWm3ZtbY5Z48d5xjGkJYKYKYqWtkpilgjRVONU51hWuDLgvog/gTyU5na4mSZiQJiYuCUCpiYJF3x6+Hz84hNhDlgzbt2bdgtyNWmZa0aOci1zhZ41uZy1c482NticYWoApTEIP+Ghb+Ggvjnhzq5i8c/AkAhPxRdfiiZjPJe1UcNNODaIWzQQ51LDHLLHPLTicgITYQwxMsOLFmbrWeZo1WtHLVytxY2DhbhaZMLZhiYN8jBwAKXRmD/hvg/hvhvF4vF5nNboxiYYxIg/4omP4ofSKjExMZm53Pg+F4bwcWhdVM1dMAgQwQoUsscMttuMAhNhDnDlc5HLHMtyscuNa0a5WS3EzxsFrdq1x5WTfIxbN2oApwJoP+HBL+HAnOt8JhE1cTFxYmsxMomYvp15QAg/4qEP4qHVd+HfGcTiMRqNVjGoqYmN5nLvrxZyCD18AePxnc3MpRMJgJJiZXOefl8ZAhNhDVi0xNGGTKtyZWDha0x5MS3C0xtFrVwxYtseZjhaMMIApYE4P+H4z+H3vvmrm5uUxGLjCD/iZU/iY5nXDl2nSs3fWOPWyGtoaAu4NAwBAwEDAwMTYwMUAhNhDNu1ZNMmRuta5HGVa0yssq3E4bZFrXJkZM8uXGwYZmYApTD4T8Pmn4fBaQyI2ytcN85oT8UcX4pA4Z7Y1K5Me6dsiGnqKFo4mHhYmDiYGFk4u2ITYRiZ4cLjK5ZLWWJphWtMmHMtcNMrRbkYt8jdg5ZNmjXIAKRwqE/D9t+H7HFitg2TVAg/4pfv4pQXCNVjEgh5RICmwWewNHgCE2EZcrlrjZsmi3I4auVrRjixLcLjI5W5sjBixxZM2Zthb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UjHAOAgAQdBNQEsAYBEBj+uhwHq2lJodSC8QpMX9MDCEgQRP//A0U1BQM4C2QZIDIJAJCbAwE3wB5FMwkAkIICAdvFHkU4CAD+AwB7hdI0Ek7ApD/TAKQ/CqQBSYP+LS7+LSHq1uJcOI8fp1xxiUUrCIhCmKxWqpCdzx3njfO+O7zm5qscOHa/IrgAg/43dP43h66eD4HPk48OvR4fgb1NMIiIUqalEyRNolKIVEVOLTc5zc715NbkhOhw4IIxqjFARESMJwIwjBGCMBGAITpWkYRQjCKKc8PXu8FAITYQxytGebG0xrW2bFmWtG7XGtc422JbmxsWuHFhxMWrRwAKbiGD/i3g/i3N8M5otMZM5i1RitOluGuOgIT8bU342r7Ga+CGCGKGCkoyjFjnhnlhtcHBrqCE0diPH4MUYwnBFBGU5VlOcZxw4dt+0CE2EOWTFwwzYcq1rhx41rTM0xLcOTCzW5XOVq4bZGGNlkwgCmAXg/4tIv4tMenPlMJtubmaifA49rCE/GzJ+NmmWKkMFMFqUgRrHHLgy4aF1VEOplQwwQwQwIYI4KZ9HDcAITYRia5GbDLkzLcrLHkWtMrdwtcZXDZbjwt2LlgybsmDZgAKigE2g/4wJP4wJTny8/lzjnW8TqOGsaeJvUREl5nM53c5uzNIeBfQg/43yP43yfD8LjwanTE4Mptz5bIvE4RUIiazWZynNce3WACE1dDlznVOJGEYwmiijAhGUUITpOSEYIpoxnfbw59wITYQ3ZMHOPC4wrWjPHjWtGmZstcN2GFa5ytMbfC2a5XGZyAKnAFCg/4wcv4wa5bxmN1vWcSqGVXE1EVTUYxEViYtObuc3nOc7znO54nWsoP+OUL+OSuuzlHDON13vrfHu8XfXnz3sxOq4YqdViNRy1rWK1OErWzeZjrGwITqYujcQjCacIgEYTknKcpynBEiIRhCMoyjCMIVpWF8fdbAITYQ4ZOMjds0yrcTXKxWtHGbItxNWmRaxbtW+PLjbOWTjIAK0QFxg/441v441wYy8TxXLmDjw4om5ubgiqYhSHRXCaiZu7zNrqwGt+NvCoXc5znOW5qbiqdPB8Bz5DwuvZWAg/1uH63EHfs3pz5A8DwfEzinCqiYhaZu85z111vOWbq6iojHLv2AdOvTc5u8uNzcuOJqKrGKjlx4LoR15Zxkg/c1Pm8ZmJhBJMzMxdTEzExMTESiUShMRcExMSIlFxMJQRMJgiRMLgJTFrmc9/L3rAAhNhDls0ys2eFgtxY8bda0ZM2a3CxZZVrLK3wtMTFnhyOGoAqMATeD/ju4/ju5Yy51OZu5zjcJjUVjGtb8bOJiqauoXmdznl17Z1Ogg/1Un6qVy5ukRqODFYiFSzec8c+L28FuBVYuouM3xx5fDrPOAITw5ti8AzQIQnKKMEQjCMEIwjARCKKNcenh3lDwICE2EY8WXGxZM2a1k5buFrRm5aLcTPE0W5W2XNlY4mbLKwbACtEBYIT8faH4+38m3Zr1BCOLHxsdpQshSMkKxjeda1y4Mta3XnOMaoSUlK0JQQlbDglPgTYJUohOM7zrOdb4MNabcmcAhPquPqt4wiyZd2GLHs26MMIo1TinKMKIQUw6q0hCloQhCEU6ozjOKc449GnJlyXThGKMZTTTlfNx+Ny+Vy9U42CE8hd+rwiShSEkEUYowiAhEgjAIwiAUrCJCKEQQihERhGCKNZxunXiwl2gITYQ4ysMLfIyZrcuHCzWtHDJwtxZWjBa5ctnLVviYMmrFuAKXhaE/H09+Pqtix4s0KYrWzUyYJWnOuuD/adftPUTGl1N43id1PHPUIbC0vAQdvDwCAgCBgELF2MHAwNoITYQ1xtWORricLWrnE3WtMzLKtw5nGFbkaZM2Rm0xtm2HKAKogFPg/47Av47AwZx16eT5Hn8tszmpRjFVWMcHCIxFWZZzO7zN3NZTdzMymKioxXgeL4na4CD/gWu/gWvB16THHhmkVURRAQTiYuompUmkxM3M7nbiymJrCJxvW9bZIP0PCj2d1dISmZTMSiUSmM4uLwmAETEwgEXEiRKZzx8nx2gITYQzY4mrFs5brWjlkyWtMbHKtcMc2Rbic5sTjFjbtW2XKAKiAE3g/484v48y/HGt3dXO2W6vV6wxGM4HgTHCOU1MXmd3l18Dwe3cIT8Ck34FKYDRp4V7QtDJGUJXhedb42nVrGW0YoTlFCEEsOi8Izkg/c5V7u4iZtBJF1mBMExEgkElznfj+XGACE2EYmGFzhyOci1mwxZVrRw2ZrcTPDjW4sbbNkZs2WbDibACnAkg/4/nv4/sfA8GuiYPCzwYqKwiYnN5vMd+nh62IP+Baz+Baue3c6dTwvB1dZi0rEk466116CE2cifHnCcIzinCKMIhGEYwnOuPm3pxiE2EYWONzibY3C1w5ZMFrRlicLXORm1WsmDLHixZcLJgwxgCmocg/5BAv5BA+HG9b4c9c9c8ZmSIjV8J6cQhPwLRfgWj0aciGBinkjZCkYzjhbZ55Zwhc1VBlbYoIYo4JYJYEKGCOGnH4c1wCE2EMGDNw1zZXK3DkcM1rRg1crcTFhlWtmzHMyauGbbKxwgCrsBXYP+OOr+ON3rw4vA8E4zW4mSqiqqpxGqxiqjN73vjvjOZVEdufJ4WcRSLTlcWu7vjnM5ieEY8Dx/GO1wg/4MJP4MKa79mcHKeGMRpEJlm83u73lvdzuanERioxV8JhyzeMs1tllmc43SlRVRidZwVEiD87xPJyWmbuZlMTEwmJiYTCJTEwBEpCLqamBACRMSiZi7ne/bPgYhNhGHFizOHDBytbtcWFa0cZmi3C2y4lrnI5ZMMTbG2ct24AqeAUCD/jsQ/jsf6HgThjOt1xi4zEJ5+F4fLnVjF6mlTCVXUREJubzHXV8MgIP+DcL+Dbnid4vjHGdxcTwnWMV28Pws48aI1qsZZZ43nd8d75543M6jlHLj0mpAhIeAEPAMUEAjCJGEUYRhGEQRlOEYRhBAQjEijOe3m1l0ACE2EOcjNs5Ys3C1s0x4lrRk4arcTHCzWtmzdwwZYcrXNmwgCokBPYP+QXr+QWnwTw/C8fHFxjKcMVWKikrDF6ip6I4YxEVMbbji58PDq4P+CzD+CyvJvXPhnGdI4TiMIEMJtM3czz8bmqYTacxvHPh36d4kg/gDhj4DuBNixJMBMJgCARcSWXbfX0b0ITYQ2xuMbVmwcLcbbNhWtMOLKtwuMbha4bucLbJiasGObEAKXRWD/j/M/j/V1vXgKxjUVCt9OcwAg/4Muv4MsePLnEq3V3OXPF5khqaYgoO9QMAgIGBgUHCw9LHwE0AhNhGNixcNWjJwtaNGbla0Zs2K3ExxtlrbDhytsOPI4btHIAqpAUyD/kbe/kbf3o69Dv258vBqb3NrXhVaqq1qsarUVM7cZzd5njO87zu5pjWOWnJ4GcUAg/4F4v4F4/A8E1sN668M4TgxdVFMIpBMwzCYi1TcXMxaYzFxk69PT8LwZ2CE4XInTwTCEkowimRhERgjGEIzlOU5VojARgQjCMIwAIxRnO+Pj1dwITYQ0bt2bFtmYLcjXC5WtMmRmtwtWWZa5ZOW7bFlxuGjHEAKfCSE/IzN+Rmmtcm/dp0YbTjONYThOUaQjJSdoTrglMCF+BUD4FV4JLL7pJcJDJRNVFVFQilhhnprnthxOAyuCytAhJeAJR6s6xjOEYQnKMIowiQmjXDhyxwxITYQ0ZY8LBu2bLWDdjhWtHONgtctHOFa1ZNcjPLkZZsuPIAKax2E/I2Z+Rs3i6IYNMpXlhhdCM6RUhglohawhPwKVfgUrwYcWPdW0MDFDEolOs8NcrTe4ITdxJc+N0YQhGspwnGckYVnx+DCwCE2EOMbhozy4cq3G2ct1rRwwarXDZxlWtmzFkxyt8WNo1wgCpYBQYP+SND+SNE8XF3tkjFRrGK1jEYVNbnM5nYxmoREQRBFTrj28XlYg/4GdP4GdTjyvhOnKKxNXE3u8858FubiNVXIeA4RqotOb3O953fh8PHjNoTF2IR7c4wIwjGKMIwRghGCEQjCIIyiAjKcJxnXLvxuwCE2EM27NuzcMnC1gyYtVrRu5ZLcTluwW43GTMzaN2mJm1bACn8sg/5Mmv5Mmzp13rvLjfGdzeL6Vw5a6cOGuGMTF3znrHgxO4P+BNb+BNc4cenXyt6jlGoqMbTmbzmNzu9zuc115eHqbIS3Yg7aMkSMJwnCMJoREYIkYTRjXfw2QCE2EMWbZk5YOHK1g4ZYVrRkwyLcWJk2W5GeNvkcZGbRthbAClsWhfkoK+SiGiGy2wshwVmKqwF0Ml+DyICC/lxj+XGRuEvNm5PhnZ5Aho6sQFygSAgBAomfo4CBriE2EOW7HLmas263C1buVrTJjbrXLLG0WuHDNpkbuHDZk0ZgCpgBR4P+Ruj+RtHvy3jfHwPBb08GM7va6YxrGODU4mcFSWu8zmbzM5XcssVqvIcOQIP+C3T+C3XrjOIxnDv2ccVcYpFMIIjOLhESXMzKCJRuszM2lGdO4IPxle3rVa5dng87kRJJIlMCJiJIupITAJiRc58/yY8AITYRiZMnLBu2crWLhpmWtMTBotxYsrVa1Z5mWJlhZsmbdkAKZRqC/wAuFf4AXEXnO3dzceJMvhuW84CD/gu2/gujxNawqLpmczxjx+nXw97khqaaQOAyAgIGAgRAwcLBxMCgIeXtACE2EM2rTKxy42C3E3x41rTG4cLcOXJhWtMOVg3YZnLBwwagCmIYg/5GLP5GJ8zuM1mpi43FzjPgRgCE/Bax+C2XFuvgpipglCkJxwxvplpzgIXRTRaOOGGBDBDCQwRxz4XIwYYhNhDlo5zZsmFktYNceZa0aNGK3CyysFrLLhbtGrnEwbZmQAqhAT+D/klQ/klR5329HwNsrm4vTVdMY4arWFVd5zznrE+DU1NYqtRVIi+XXtd0g/4NLP4NLd3y78s8M8r4XhE6vEzGZzfG541eL1y58tYiqhFzMXdz3x4+OfWAhHa4sFYxjOMUIwnCMJowjAQjCMIwRgjCKE5TlOBFWda7dMfAwCE2ENcrVlhYsWS1tjY5FrRy4ZLcTBwxW5XDFm4xs2eJnhyACnMkg/5NIv5NE5484613x3rdZ4TrGOlcHCeGYzrrV8yD/grY/grZeJx8DPa9ThWauMrzHOcz1c46o44Ahc5VXk4oRCQoYYUJDChRwQoZczG1QCE2EM2jhkxxsHK1s1YMVrRrmyrcTXJkWuXLJi4yZcuNxmaAClUTg/5KkP5Kj+VcsdMVSUzxiZCD/gxK/gw143iZqbnKa21YhpykgYLAYQMDAQMDE0cemCE2EMMLJi0YZXK1w4aslrTCyyLcTDDhWt8zDIxw5HONs3cACloWg/5N8v5N+4x113jnG44zc4co4eEAg/4Oov4Og5xvHHHHHOLtud45xACD8bXWJC8za155+XuAITYQ2aM8OJzmyrc2ZplWtGjJutw4cbda0c5seLK0ytWGHEAKfzGD/lCk/lClPBxa5uCIqsY1itMVU0rcb4zz3xzc5xx1EoP+DML+DMM3XBVY1jGKiLvO88+O+d954zmJmq1WsYrpmsSAhNXSm8CxIQEYIoEowQiRRRgBGd76dc+8ITYQ3wuGuVriyrWThk1WtGDditcNMLNbjaZXDlxlYZcTVkAKVxOE/KdB+U4vXad44544YYzriy2sg/4OTv4OL+fKLrOOeMwzF8yFmzUedRRQwCWeenHx4oAhNhDbC4zNWTnKtcZGOJa0YM8S3FkYtlrhgwyOXLZjka5XIAp+J4T8rqX5XU23ZtwRhOF14VKSlC1KR2QyU4GLZoporfKAhPwXEfgt115Mu6cpUwQtG1aY41nWOFp1Z110MdIwmIXSRQauGGKKOCCBBDFHBCjQQoCCEjltz8rJACE2EZGmFxjxOWC1xjaMlrRnlYLcTFliW4sOVq4zY8uLGzc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EUHAOAgAQdA84ESAEQGP66HAeraUmh1ILxCkxf0wMISBBE//8DRTUFAzgLZBkgMgkAkJsDATfAHkUzCQCQggIB28UeRTgIAP4DAHuF0jQSTsCkP9MApD8KlwE/g/4qjv4qn65ePwzdzxres6nGIxGoxHBwUrNbnN53c5y2zO9Z1OOEeF4fiYqD/gdk/gdnRmpicXieGel6iYurm4lBMRFXEErrON63GZbx1xxmdoTtR6NSUZQJTjGaMSMBBGAjAggRlGBGEYTjWNb8nLLvACE2ENWLdi0x4Wq1zlzZFrRzicrXGZi4WtHGLDjxsmLBplZACmcdg/4qYP4qT/Ba5zGbnMzaYinBrfTerIT8Dy34Hkas0ZWpSlME7ThFjrHTLhw0zyiFx2Qhg2McEBAgEMEaOGGe2+GfCCE2EZG+Fkxct8K1nlbMVrTIzzLXGJtmW4nGFm4auMWRw2bgClwVg/4pIv4pI3K4zeeOeNrp0VyAg/4Hov4Ho/A4R0rUVEl3tx55hpCqQNzBoCAQMFBwUHBxNDGwNUAhNhDRq0zNGzDEtaMGLNa0xYm63C3YNlrZs1ZtWrPFmaM24AqLATaD/ivk/ivp5zlmJmKqqxqsVVRiYmZ278uc3UwqoxiIxfLrhQCD/glQ/glD63GrxqNKurnM7zu9zulVXK68jjyVEzm+Oec9ceCWhOdwIT8FxkhBCMIxRhGAhEhGAQijCJOEYr5eHePeITYQzcOWLNxiaLWjBrkWtGrButcZGDBa5zNGeZk0w42TZsAKhQEvg/4uzP4uzSY8PHFubhiuVcOFYqJpcTKMze44uPTxfEcQg/4HwP4HwTr0xVcMcI1WLu7u+d8Z5zx3x3nd3FcOHCvG3p4AhMXWlHwDGBCJCZGEYTlEQjCJCcIwVjXDwc7rACE2EOWWFhkYuWq3EyzN1rTFkbrcTFm2WtGmXLhbtmmXM1xACpwBQIP+M1z+M1G83eZ24xms0xWo1rGHCIiazN3ec62zUzETVYiqjG+XHltQg/4I3v4I++lmKco4RyaQuZzd7znd5u4isOnPk8JHBiJzO83zeDjxeXg50ITjbo92MFEJRIzjGEYRhGEYCMJyjCMBEhGBGCcKpxrhz64eACE2EMsrZviYtMa1vly5lrRyyzLXOZi0W5mjHJjZ4cjFywbgCoQBO4P+NiT+NiVy5u8ZjjjdKvFRWMVpUSmLiSLmZTcSAACD/geS/geTceDVTWojUVSIlu53fG98bvjM2U4MeB4fhAAAg/C9B7uYpUzBmZiUTF1MTEwmC6upiRMSmJnj4vkvECE2EZcOFjlzOcK1ljaYVrTE4crcTTFmWuM2FjicZs2FvlYgCpsBRIP+Nd7+Nd9i9ddc62yvW+GcVE6IqanFTohdzfERm2Zm4hGIjh15SsCE/BAJ+CAVqvZirinaMpwinGs6zytM73w3vCcWKlqZJaBxo2wWshKsYTreGuGHXkCE6UOfOEkkEYxRiRQihGESMIkZRAAEEYRhFW+nmngoITYRjcs8bZjhZLcjVxjWtMrBktxZsuRbiw5WGNixyYczHCAKgwE2g/5Aav5Aax3q7vdXDDUYrVVisUmbzfPO87vM2mKYdL4dAIP+CBz+CB0deVKjClXVkxes1dUIREkxc25r4x3mwITlao9uMEIwlFEjGKMIwjCEYEYTtOEZCEYpxXy68+YhNhDdozc4sTlutxMcWJa0ZZci3E2zMFrDNjzZWbJg4cYWwApXF4P+QN7+QOk3qMtzKEYnhfCAg/4HoP4Hhacq7Vi5bjjmeM+HXcCFymKQ7MQIARwx25GGYCE2ENmGRo1Z5Gy1njZtlrRlhZLcOHMxW4mbJjhaNWePGwcgCl0Wg/4/vP4/vdbcdcdbq4mYjGeDwoX4IgvgiDwmFyluCjwCaGCOWWmHAz1wgITmaZwlErGqaaePbtcwITYQ5xNHLlkwZLcrRxlWtGubGtw5MLhayZZWmTC5ZOXDTCAKpAFCg/5DEP5C//Dh4Hg4zMZxz5eD4Hl9Nri0zTEVjUeFWKqJvOc3zGOKIcGqxMMghPwSRfgkb14mXJlyZ82nRnzZclcUKQtK0ZThGOGNctst43mjRSGYcJClE43jPDeOMITdkj31qUpSUIxjMiiihEiCUSE0YTpNBCMJynKKME9PPhYhNhDXE1xMsrjMtZs8zha0yt2a1zlc4VrjI0zY2+HFictmgAqNATWD/kTI/kTJcufTr4mWmlJXmd547znm4kOEcMcK8CumOHDFXV3Yg/4HaP4HaWcZx14Xjer1VOFVjE4nF43rnF5y4x38LvWZZjri8yCExRhGMYQQnBGMYhCMIRIRhGcpynJAIzjhy9ODwIAhNhGVg3YNsTNktytHLFa0a42a3FiZ5luRoybMsrhlmbN2gAqFATGD/lGw/lHR6tzERVcp5VitcKxGJTu9747zxzuJiK4PAnty14CD/gc2/gcp46vUVESTkuCIhiYlErrdXcy568Pt5cCEwdqMvA8YRhGEYREIwjBEjKMoQSnKsJzjeuGFb5+4ITYRmyMXDls1arXDLLjWtHDXCtw5GLdbmaYWTBxic42ONwAKXxiE/KRt+UjdprC8aopyhKUqR2a9F4T8DuH4HcXKz6pYrWhBO8cuGe/Cx7SE6mTjxY8MKyiihNPDlvKOsCE2EMsrly2bNmS1yxYuFrRmzyrXLFiwW4XDNs4wt2TfDhbgCl8Yg/5Qdv5Qc943Ebna8riox2p4kIP+B2z+B01wqOGMXVxxjnuerx19wIWbTQwamNFHAgjgRwSx034WeQAhNhDlg2x4m+FktYNmORa0cMGy3Dmc5VuFpmaMsLdi1buGYAqJATKD/lSA/lRvm9KkpTExe73nObzEyRHTxfE48Ii+XPhxHGCE/Awh+BiHJfBfBOUbVtOkJUolKNV51nOM4yy5NOjXbFt2a6ZMuTbghOtjvjThNOCMJxjCcokowRgiiIwjCME75+aj3iE2ENsbjM5xOWq1k4csFrRzmaLcWRzmW4W2Rq0aMHOZphcgCqQBSYP+VDr+VEfl3rl4vDM24xtdKquEYrDwJqoi5M3M7du+poiUTF4zwQhWcdcJg/4I2v4I3Y5uXg9JrGo4VpUxbO5z1V1tvMXSMU6DwrxVIREzLMbznc+DrxTYg/U8Dz5zmLkTExNxMTEqmJiUxdXE1cJiYmrqYmLqREpnOc+L4r0gITYRjZMW+bC5wrXDByxWtGLZqtcM2rhbhb43GJviauGjLGAKuwFWg/5UVv5UV3XoPE3hwnlOmN44zu95znO9znMsRGq7b14F8s1mPD8Lw2tzN7ncbidb1NTCIzjeO+psg/4GXv4GX3HgJVvXHXHW8ThUVVRqairi5ZZd/E8XxOsTGVxLxMxqK1MTW2buc3N2nj068rCD9To+B0MQiousxcZhcZxeMwiJTCRMJlMTExCCampqUJSExczn0/HjwCE2EN2zBkwcuMa1hhZ5VrRzlxLcTds1W5cLNm3a4cTDFhz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HHAOAgAQdA9QCWgEQGP66HAeraUmh1ILxCkxf0wMISBBE//8DRTUFAzgLZBkgMgkAkJsDATfAHkUzCQCQggIB28UeRTgIAP4DAHuF0jQSTsCkP9MApD8KkgE4hPw8cfh4txwjgw4sebPs27NvGzyhCFGCUpSnimhKdkYRmrPDetaxjn4HBWCD/i6C/i6Z8Tr069OvTerqYicTUpTMyXE4ukRExMTMSmHHg7iE4W7qpoySlBKaM5kIwiIwjCMIxhFCICMY4e7WXGAhNhDJg1YNm2Nktx5GGRa0aNXK3E1asFrlnjbsMTZs3b48YAqrAUWD/iRa/iRbTBdceHXp5PTjFt0mcREYjUYrE1iGs4uc3u7uvD0mKjg1GM9ONZCE/GbR+M2llybdm/dt2bdmvJWkZSWUhaNKRpFVhne+OuNOdFpas+akrQtKdJxuzywzqIS3I6qFpUlKKc5xjOE4RgjCKE5TlOEIwEIowjCMIwihOAIzx9uMO0AhNhDTKyxOWTLGtc5nDda0w5cS3E4YsFrTNmwtsTLG3YtmAAqWATiD/iay/iaz4ebjrHHF1PCMOGKxqOFYxrDE3PPjvfHm5545vKKxjk8CeQCE/Gb9+M3/bgotHBHBCiEIxvW+HDjvhw453QYrZMltjFotmwYKQhWN88M8QITkcSPTqmRThMRlEgQnAEZThEhOU4RgiX4fLUAhNhDlrkzZXORutc5mWFa0yOca3DlwuFuVllc5sTjE3atcYAqnAT+E/FPh+KeWsc+Ll5LxjKdoSpaFp8CcpYlpQhCMF1a1w3zs+PLjw3nKmbBozYs1dlaAhPxn7fjQHnaebDohklaEk6xrXTbPjw48OHDW6tIQtgyWxYNTNoxZMWKkIVnjrhb5ZYiE52yHbrKInCMYowEAESCKEYRhGEUIxgRgjCM8OfnxxCE2EMsuNs4wsHK1xlY4VrRrhcrXDVg2WuGzRu1w5seVi0cACnwtg/4tYP4tZ8ZwmExxauImgCpjWI01EIjnw3qE/Ght+NEPFnzNOhu38zTinCq8co4sMOGNUJStgpLBDVO08QCE42jqzlCEkoynOMYowEIoTREYEYVx9uLsACE2ENcmHC0bZHC3E3b5FrRpjcrXONkzW4XLNlmzOWbXCxcACpMBOYP+N4z+N52eOuuOeOeM4YrhjGtYrFYwpdzvO+fLm2QnXDh26dOnZPeD/jMi/jMvm+2eTlPK+VwtOZ3e73vNzcVjFdu/Z4meGqqiNz3x131AhMnUh06wijCZWE4RRgQiIhBCEYRgihOU4ItPdvDnACE2EYWGXLiwsMy1u0cYVrRpmxLXLRu4WtMrjHib4WORgx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5141</TotalTime>
  <Words>3076</Words>
  <Application>Microsoft Office PowerPoint</Application>
  <PresentationFormat>On-screen Show (4:3)</PresentationFormat>
  <Paragraphs>763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Dark 3410</vt:lpstr>
      <vt:lpstr>1_Dark 3410</vt:lpstr>
      <vt:lpstr>Calling Conventions</vt:lpstr>
      <vt:lpstr>Goals for Today</vt:lpstr>
      <vt:lpstr>Procedure Call Take 1: Use Jumps</vt:lpstr>
      <vt:lpstr>Jump And Link</vt:lpstr>
      <vt:lpstr>Procedure Call Take 2: JAL/JR</vt:lpstr>
      <vt:lpstr>Procedure Call Take 2: JAL/JR</vt:lpstr>
      <vt:lpstr>Call Stacks</vt:lpstr>
      <vt:lpstr>Stack Growth</vt:lpstr>
      <vt:lpstr>Anatomy of an executing program</vt:lpstr>
      <vt:lpstr>Take 3: JAL/JR with Activation Records</vt:lpstr>
      <vt:lpstr>Take 3: JAL/JR with Activation Records</vt:lpstr>
      <vt:lpstr>Arguments &amp; Return Values</vt:lpstr>
      <vt:lpstr>Simple Argument Passing</vt:lpstr>
      <vt:lpstr>Conventions so far:</vt:lpstr>
      <vt:lpstr>Many Arguments</vt:lpstr>
      <vt:lpstr>Many Arguments</vt:lpstr>
      <vt:lpstr>Variable Length Arguments</vt:lpstr>
      <vt:lpstr>Register Layout on Stack</vt:lpstr>
      <vt:lpstr>Frame Layout on Stack</vt:lpstr>
      <vt:lpstr>Frame Layout on Stack</vt:lpstr>
      <vt:lpstr>Conventions so far:</vt:lpstr>
      <vt:lpstr>MIPS Register Conventions so far:</vt:lpstr>
      <vt:lpstr>Java vs C: Pointers and Structures</vt:lpstr>
      <vt:lpstr>Globals and Locals</vt:lpstr>
      <vt:lpstr>Global and Locals</vt:lpstr>
      <vt:lpstr>Anatomy of an executing program</vt:lpstr>
      <vt:lpstr>Frame Pointer</vt:lpstr>
      <vt:lpstr>Register Usage</vt:lpstr>
      <vt:lpstr>Callee-Save</vt:lpstr>
      <vt:lpstr>Callee-Save</vt:lpstr>
      <vt:lpstr>Caller-Save</vt:lpstr>
      <vt:lpstr>Caller-Save</vt:lpstr>
      <vt:lpstr>Frame Layout on Stack</vt:lpstr>
      <vt:lpstr>Frame Layout on Stack</vt:lpstr>
      <vt:lpstr>Frame Layout on Stack</vt:lpstr>
      <vt:lpstr>Frame Layout on Stack</vt:lpstr>
      <vt:lpstr>Buffer Overflow</vt:lpstr>
      <vt:lpstr>MIPS Register Recap</vt:lpstr>
      <vt:lpstr>MIPS Register Conventions</vt:lpstr>
      <vt:lpstr>Recap: Conventions so far</vt:lpstr>
    </vt:vector>
  </TitlesOfParts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Lec12: Calling Conventions</dc:title>
  <dc:creator>Hakim weatherspoon</dc:creator>
  <cp:lastModifiedBy>Hakim Weatherspoon</cp:lastModifiedBy>
  <cp:revision>328</cp:revision>
  <cp:lastPrinted>2012-03-06T17:24:34Z</cp:lastPrinted>
  <dcterms:created xsi:type="dcterms:W3CDTF">2010-02-19T22:50:05Z</dcterms:created>
  <dcterms:modified xsi:type="dcterms:W3CDTF">2012-03-07T15:32:34Z</dcterms:modified>
</cp:coreProperties>
</file>