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3.xml" ContentType="application/vnd.openxmlformats-officedocument.presentationml.notesSlide+xml"/>
  <Override PartName="/ppt/tags/tag400.xml" ContentType="application/vnd.openxmlformats-officedocument.presentationml.tags+xml"/>
  <Override PartName="/ppt/notesSlides/notesSlide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5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6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7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8.xml" ContentType="application/vnd.openxmlformats-officedocument.presentationml.notesSlide+xml"/>
  <Override PartName="/ppt/tags/tag417.xml" ContentType="application/vnd.openxmlformats-officedocument.presentationml.tags+xml"/>
  <Override PartName="/ppt/notesSlides/notesSlide9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3.xml" ContentType="application/vnd.openxmlformats-officedocument.presentationml.notesSlide+xml"/>
  <Override PartName="/ppt/tags/tag437.xml" ContentType="application/vnd.openxmlformats-officedocument.presentationml.tags+xml"/>
  <Override PartName="/ppt/notesSlides/notesSlide14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15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6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8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9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0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1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2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23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302" r:id="rId3"/>
    <p:sldId id="351" r:id="rId4"/>
    <p:sldId id="357" r:id="rId5"/>
    <p:sldId id="352" r:id="rId6"/>
    <p:sldId id="363" r:id="rId7"/>
    <p:sldId id="350" r:id="rId8"/>
    <p:sldId id="358" r:id="rId9"/>
    <p:sldId id="354" r:id="rId10"/>
    <p:sldId id="359" r:id="rId11"/>
    <p:sldId id="293" r:id="rId12"/>
    <p:sldId id="324" r:id="rId13"/>
    <p:sldId id="323" r:id="rId14"/>
    <p:sldId id="300" r:id="rId15"/>
    <p:sldId id="301" r:id="rId16"/>
    <p:sldId id="356" r:id="rId17"/>
    <p:sldId id="362" r:id="rId18"/>
    <p:sldId id="361" r:id="rId19"/>
    <p:sldId id="360" r:id="rId20"/>
    <p:sldId id="309" r:id="rId21"/>
    <p:sldId id="344" r:id="rId22"/>
    <p:sldId id="345" r:id="rId23"/>
    <p:sldId id="343" r:id="rId24"/>
    <p:sldId id="346" r:id="rId25"/>
    <p:sldId id="310" r:id="rId26"/>
    <p:sldId id="311" r:id="rId27"/>
    <p:sldId id="312" r:id="rId28"/>
    <p:sldId id="313" r:id="rId29"/>
    <p:sldId id="315" r:id="rId30"/>
    <p:sldId id="314" r:id="rId31"/>
    <p:sldId id="316" r:id="rId32"/>
    <p:sldId id="317" r:id="rId33"/>
    <p:sldId id="347" r:id="rId34"/>
    <p:sldId id="348" r:id="rId35"/>
    <p:sldId id="318" r:id="rId36"/>
    <p:sldId id="319" r:id="rId37"/>
    <p:sldId id="321" r:id="rId38"/>
    <p:sldId id="322" r:id="rId39"/>
    <p:sldId id="325" r:id="rId40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69384" autoAdjust="0"/>
  </p:normalViewPr>
  <p:slideViewPr>
    <p:cSldViewPr>
      <p:cViewPr varScale="1">
        <p:scale>
          <a:sx n="44" d="100"/>
          <a:sy n="44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1T20:07:21.779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95D6C36-A708-4928-A540-E613D3EF329F}" emma:medium="tactile" emma:mode="ink">
          <msink:context xmlns:msink="http://schemas.microsoft.com/ink/2010/main" type="inkDrawing" rotatedBoundingBox="395,7434 22874,7776 22814,11732 335,11391" hotPoints="21085,8866 20775,12095 1724,10270 2033,7041" semanticType="enclosure" shapeName="Rectangle"/>
        </emma:interpretation>
      </emma:emma>
    </inkml:annotationXML>
    <inkml:trace contextRef="#ctx0" brushRef="#br0">5797 1161 0,'-47'-20'2,"-3"-1"0,-3 1 1,0 2-1,0 1 0,0-1 1,0 3-1,0 7 1,-2-4-1,2 0 0,3-2 0,-3-1-1,0-3 1,-3 4-1,-3-4 1,0 6-1,0-5 1,3 2 0,-5 1 0,2 2 0,-3-6 0,3 4-1,-3-7 0,6 1 0,-5-1-1,2 1 0,-3-1 1,6 4-1,-3-1 1,3 0 0,-5 1 0,2 2 0,-3-5 0,3 5 0,-3-5 0,-5 2 0,-1 0 0,-3 4-1,-2-1 1,-1 3-1,-5 1 0,-4-1 1,-5 0-1,0 1 0,0 2 1,-4-3-1,4 3 0,-3 3 1,3 1-1,5 2 0,4 3 1,2 0-1,1 3 0,8 2 0,-5 4 0,2 0 0,3 6 0,1-1 1,-1 4-1,3 2 1,4-5-1,2 3 1,3 2 0,6-2-1,-3-4 1,3 4-1,3-1 1,0 1-1,-3 5 0,-6 1 1,0-1-1,-9 7 1,1 2-1,-4 3 0,-6-3 1,-2 9-1,-1 0 1,1 9 0,-4 0 0,13 5 0,-7 1 0,12 5 0,4 10 0,8 2-1,2 0 0,10 3 0,6 6-1,2 6 1,4 3-1,-3 6 0,5-4 1,-8 7-1,5-3 0,-2 5 1,5-2-1,-2-4 0,5-5 1,6-6 0,7 0 0,8-3 0,6 0-1,5-9 1,10-3-1,8-2 1,10-10-1,8 1 1,6-9 0,11-6 0,13-3-1,5-9 1,15-3 0,6-8 0,18-1 0,8-5 0,10-6 0,8-4 0,6 1 0,14 0 0,-2-3 0,12 0 0,2-3 0,3 3 0,13-3 1,2 0-1,-6 0 0,0 0 0,6-6 0,3 6 1,-5 3-1,5 0 0,3 6 0,0 0 0,11 5 0,7 4 0,0 5 0,-1 1 0,1-1 1,0-2-1,-1 2 1,-5-3-1,3-2 1,-4-6-1,-2 5 1,0-5-1,6-6 0,2-3 0,1 9 0,3-4 0,8 4 0,1-6 0,5 3 0,-6-3 0,7 8 0,-7-5 0,-3-9-1,1 3 1,-9-9 0,-4 3 0,1-6-1,-3 1 1,-6-1 0,2 3 0,-2 3 0,0 3-1,0 0 1,3 0 0,-3 0 0,0-3 0,-15-9-1,-3 1 1,-3-10-1,-2 4 1,-16-7-1,4 4 1,5-1-1,4 4 0,11 5 1,6-3 0,-3 3 0,-3 1 0,12-1 0,0 3 0,-9-2 0,-3 2 0,1 3 0,-4-3 0,6-3 0,0 1 0,-6-4 0,-2-3 0,8-2-1,3-1 1,-3 4 0,6-1 0,0 4 0,-3-1-1,-3 3 1,0 1 0,-9 2 0,-14-3 0,-6 3 0,-9 3 0,-6 1-1,-3 2 1,-6 3 0,3 0 0,-3 3 0,6-3 0,-6 0 0,0-3 0,1-3 0,-4 0 0,6-3 0,-3 0-1,-6-5 1,1-7-1,-7 1 1,-6-10-1,-2-5 0,0-14 0,-10-7 0,-8-20 0,6 0 1,-3-12 0,-6-6 0,3-6 0,0-2 0,-6 2 0,0-5 0,-6 5 1,-6 1-1,-11 2 0,-10-5 0,-14 2 0,-12 0 1,-17-5-1,-18 0 2,-12-4-2,-23-2 2,-4 0-1,-20 2 1,-6 4-1,-17-1 1,-4 13-1,-11 2 0,-9 15 0,0-3 0,-6 11 2,-8 4-2,-1 5 1,-6 10-2,4 2 3,-16 9-3,10 3 3,-16 2-3,7 13 1,-9-1-1,-1 10 1,-5-4 1,-3 9-2,0-3 1,-9 9 0,-2 9-1,-4 0 1,-3 6-1,-2-1 1,-1 10-1,-3-1 0,-2 3 0,-4-2-1,4-4 0,-7-2 0,4-6 1,5-4-3,4-5 3,2 0-1,12-3 1,9 0 1,9 0-1,8 9 2,1-3-2,2 9 0,1-4 0,-7 10 0,-8-1 0,-6 7-2,-9-1 2,-3 3 2,-8 6-2,-4 1 0,-8 5 1,5-3 0,-8 0 0,-7 0 0,1-3 0,-3 0 0,-6-3 0,5-2-1,-2-4 1,3-3-1,-3 7 0,14-4 1,1 0-1,2 4 1,7-7-1,-1-2 1,3-4-1,7-2 1,8-4-1,6-5 0,5 0 1,7 0-1,9-6 1,8 6 0,9-6-1,9 6 1,6-6-1,6 9 1,5-9-1,4 2 1,8-2-1,-5 0 0,5 0 0,-2 0 0,-1-2 0,-3-4 1,4 3-1,2-3 0,-2 6 0,5-9 0,0 3 0,1-3 0,5 1 0,0-4 0,0-3 1,1 4-1,-1-7 0,-9 3 1,1 1-1,2 2 1,-6-3-1,4 1 1,-1-1-1,1 3 1,-1 4-1,3-1 0,1 0 1,2 3-1,-3-3 0,1 6 1,2 1-1,-3 2 1,6-3-1,7 3 0,2-6 0,-3 3 0,6 0 1,-3-3-1,3 0 0,0 0 0,0 0 1,-6 4-1,-3-1 0,3-3 0,0 6 0,0 0 0,0-3 0,-5 6 0,8-6 0,-6 3 0,0-3 0,0 0 0,-3-3 0,1 0 0,-1-3 0,0-2 0,-6-1 1,-2 0-1,-1 1 0,-2 2-1,-4-3 1,-5 6 0,2-3 0,1 7 0,-1-1 0,4 3 0,2-6 0,4 3 0,2 3 0,6-3 0,3 3 0,6-3 0,1 3 0,4-6 0,4 6 0,6-3 0,0 0 0,3 0 0,2-3 0,-5 4 0,6-1 1,-7 3-1,1 0-1,3 0 1,-6 3 0,2 2 0,1 1 0,3 0 0,-3 0 0,-1 0 0,4 0-1,0 0 2,-4-1-1,4 1 0,0 0 0,2 0 0,-2 3 0,6 0 0,-4-4 0,1 1 0,3 0 0,-4-3 0,1 6 1,-3-6-1,2 3 0,-5-3 0,3-1 0,-4 1 0,4 0 0,6 3 0,-1-6 0,30 0 0,-53 0 0,53 0 0,-44 0 0,44 0 0,-29 3 0,29-3 0,-27 0 0,27 0 0,-29 3 0,29-3 0,-30 0 0,30 0 0,-41 3 0,15-3 0,-1 3 0,-2 0 0,-3 0 0,2 3 0,-5 2 0,2-2 0,1 0 0,0 0 0,-1 0 0,4 3 1,-3-1-1,2-2 0,1-3 0,-1 3 0,1 0 0,-1-3 0,30-3 0,-50 0-1,50 0-1,-58-15-3,58 15-9,-59-44-19,15-23-1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1T20:08:34.356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4B4E6B3-89BA-4949-AA7C-3F435190EC9F}" emma:medium="tactile" emma:mode="ink">
          <msink:context xmlns:msink="http://schemas.microsoft.com/ink/2010/main" type="writingRegion" rotatedBoundingBox="30298,4958 30313,4958 30313,4973 30298,4973"/>
        </emma:interpretation>
      </emma:emma>
    </inkml:annotationXML>
    <inkml:traceGroup>
      <inkml:annotationXML>
        <emma:emma xmlns:emma="http://www.w3.org/2003/04/emma" version="1.0">
          <emma:interpretation id="{43486134-B0E2-4802-9B40-7DC8E4A79CED}" emma:medium="tactile" emma:mode="ink">
            <msink:context xmlns:msink="http://schemas.microsoft.com/ink/2010/main" type="paragraph" rotatedBoundingBox="30298,4958 30313,4958 30313,4973 30298,4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5CA4B2-B4DB-4204-9017-98FD0117306B}" emma:medium="tactile" emma:mode="ink">
              <msink:context xmlns:msink="http://schemas.microsoft.com/ink/2010/main" type="line" rotatedBoundingBox="30298,4958 30313,4958 30313,4973 30298,4973"/>
            </emma:interpretation>
          </emma:emma>
        </inkml:annotationXML>
        <inkml:traceGroup>
          <inkml:annotationXML>
            <emma:emma xmlns:emma="http://www.w3.org/2003/04/emma" version="1.0">
              <emma:interpretation id="{C91AE262-A693-4C6F-937F-13433AC0AAF2}" emma:medium="tactile" emma:mode="ink">
                <msink:context xmlns:msink="http://schemas.microsoft.com/ink/2010/main" type="inkWord" rotatedBoundingBox="30298,4958 30313,4958 30313,4973 30298,497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0EB97F-346C-4986-9AF1-E2467A6E7C35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E42AF-E497-4ACE-8FA4-D0B608A95823}" type="slidenum">
              <a:rPr lang="en-GB"/>
              <a:pPr/>
              <a:t>20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29" y="4560446"/>
            <a:ext cx="5359801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D021EA-8463-4BF3-9EC9-23D700A000D1}" type="slidenum">
              <a:rPr lang="en-GB"/>
              <a:pPr/>
              <a:t>21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29" y="4560446"/>
            <a:ext cx="5359801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57" tIns="47779" rIns="95557" bIns="4777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64444-1082-4B2F-9F05-A23F125A1D7B}" type="slidenum">
              <a:rPr lang="en-GB"/>
              <a:pPr/>
              <a:t>23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29" y="4560446"/>
            <a:ext cx="5359801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 program is made up by code and data from several object files</a:t>
            </a:r>
          </a:p>
          <a:p>
            <a:r>
              <a:rPr lang="en-US" dirty="0" smtClean="0"/>
              <a:t>Each object file is generated independently</a:t>
            </a:r>
          </a:p>
          <a:p>
            <a:r>
              <a:rPr lang="en-US" dirty="0" smtClean="0"/>
              <a:t>Assembler starts at some PC address, e.g. 0, in each object file, generates code as if the program were laid out starting out at location 0x0</a:t>
            </a:r>
          </a:p>
          <a:p>
            <a:r>
              <a:rPr lang="en-US" dirty="0" smtClean="0"/>
              <a:t>It also generates a symbol table, and a relocation table</a:t>
            </a:r>
          </a:p>
          <a:p>
            <a:r>
              <a:rPr lang="en-US" dirty="0" smtClean="0"/>
              <a:t>In case the segments need to be moved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length of linked list</a:t>
            </a:r>
          </a:p>
          <a:p>
            <a:r>
              <a:rPr lang="en-US" dirty="0" smtClean="0"/>
              <a:t>Q: how is this assembled?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A: mostly, just encode in binary; but need 2 passes to resolve forward references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Counts how many times it was</a:t>
            </a:r>
            <a:r>
              <a:rPr lang="en-US" baseline="0" dirty="0" smtClean="0"/>
              <a:t> executed</a:t>
            </a:r>
          </a:p>
          <a:p>
            <a:r>
              <a:rPr lang="en-US" baseline="0" dirty="0" smtClean="0"/>
              <a:t>lessons: </a:t>
            </a:r>
          </a:p>
          <a:p>
            <a:pPr>
              <a:buFontTx/>
              <a:buChar char="-"/>
            </a:pPr>
            <a:r>
              <a:rPr lang="en-US" baseline="0" dirty="0" smtClean="0"/>
              <a:t>data and instructions are mixed: von Neumann machine</a:t>
            </a:r>
          </a:p>
          <a:p>
            <a:pPr>
              <a:buFontTx/>
              <a:buNone/>
            </a:pPr>
            <a:r>
              <a:rPr lang="en-US" baseline="0" dirty="0" smtClean="0"/>
              <a:t>-need better way to specify data: replace second nop with “.word 0”</a:t>
            </a:r>
          </a:p>
          <a:p>
            <a:pPr>
              <a:buFontTx/>
              <a:buNone/>
            </a:pPr>
            <a:r>
              <a:rPr lang="en-US" baseline="0" dirty="0" smtClean="0"/>
              <a:t>-better to separate code and data: use .text and .data segments</a:t>
            </a:r>
          </a:p>
          <a:p>
            <a:pPr>
              <a:buFontTx/>
              <a:buNone/>
            </a:pPr>
            <a:r>
              <a:rPr lang="en-US" baseline="0" dirty="0" smtClean="0"/>
              <a:t>-being careful of branch delay slot is painful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 is broken; need to do</a:t>
            </a:r>
            <a:r>
              <a:rPr lang="en-US" baseline="0" dirty="0" smtClean="0"/>
              <a:t> LUI then ORI</a:t>
            </a:r>
            <a:endParaRPr lang="en-US" dirty="0" smtClean="0"/>
          </a:p>
          <a:p>
            <a:r>
              <a:rPr lang="en-US" dirty="0" smtClean="0"/>
              <a:t>-better</a:t>
            </a:r>
            <a:r>
              <a:rPr lang="en-US" baseline="0" dirty="0" smtClean="0"/>
              <a:t> to use </a:t>
            </a:r>
            <a:r>
              <a:rPr lang="en-US" baseline="0" dirty="0" err="1" smtClean="0"/>
              <a:t>pseudoinstruction</a:t>
            </a:r>
            <a:r>
              <a:rPr lang="en-US" baseline="0" dirty="0" smtClean="0"/>
              <a:t>: LA (load 32-bit address) or LI (load 32-bit immediate)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BLT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rB</a:t>
            </a:r>
            <a:r>
              <a:rPr lang="en-US" dirty="0" smtClean="0"/>
              <a:t>, label</a:t>
            </a:r>
          </a:p>
          <a:p>
            <a:r>
              <a:rPr lang="en-US" dirty="0" smtClean="0"/>
              <a:t>becomes</a:t>
            </a:r>
          </a:p>
          <a:p>
            <a:r>
              <a:rPr lang="en-US" dirty="0" smtClean="0"/>
              <a:t>SLT</a:t>
            </a:r>
            <a:r>
              <a:rPr lang="en-US" baseline="0" dirty="0" smtClean="0"/>
              <a:t> r1,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rB</a:t>
            </a:r>
            <a:endParaRPr lang="en-US" baseline="0" dirty="0" smtClean="0"/>
          </a:p>
          <a:p>
            <a:r>
              <a:rPr lang="en-US" baseline="0" dirty="0" smtClean="0"/>
              <a:t>BNE r1, r0,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ARM assembly,</a:t>
            </a:r>
            <a:r>
              <a:rPr lang="en-US" baseline="0" dirty="0" smtClean="0"/>
              <a:t> the loop</a:t>
            </a:r>
            <a:r>
              <a:rPr lang="en-US" dirty="0" smtClean="0"/>
              <a:t> avoids the branches around the then and else clauses. Note that if </a:t>
            </a:r>
            <a:r>
              <a:rPr lang="en-US" dirty="0" err="1" smtClean="0"/>
              <a:t>Ri</a:t>
            </a:r>
            <a:r>
              <a:rPr lang="en-US" dirty="0" smtClean="0"/>
              <a:t> and </a:t>
            </a:r>
            <a:r>
              <a:rPr lang="en-US" dirty="0" err="1" smtClean="0"/>
              <a:t>Rj</a:t>
            </a:r>
            <a:r>
              <a:rPr lang="en-US" dirty="0" smtClean="0"/>
              <a:t> are equal then neither of the SUB instructions will be executed, </a:t>
            </a:r>
            <a:r>
              <a:rPr lang="en-US" dirty="0" err="1" smtClean="0"/>
              <a:t>optimising</a:t>
            </a:r>
            <a:r>
              <a:rPr lang="en-US" dirty="0" smtClean="0"/>
              <a:t> out the need for a conditional branch to implement the while check at the top of the loop, for example had SUBLE (less than or equal) been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addressing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5" rIns="96651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</a:t>
            </a:r>
            <a:r>
              <a:rPr lang="en-US" baseline="0" dirty="0" smtClean="0"/>
              <a:t> PDP-8 has about 8 </a:t>
            </a:r>
            <a:r>
              <a:rPr lang="en-US" baseline="0" dirty="0" err="1" smtClean="0"/>
              <a:t>insructions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6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8" tIns="47785" rIns="95568" bIns="47785" anchor="ctr"/>
          <a:lstStyle/>
          <a:p>
            <a:r>
              <a:rPr lang="en-US" baseline="0" dirty="0" smtClean="0"/>
              <a:t>RISC:</a:t>
            </a:r>
          </a:p>
          <a:p>
            <a:r>
              <a:rPr lang="en-US" baseline="0" dirty="0" smtClean="0"/>
              <a:t>regularity means no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-to-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, few addressing modes… thus load-store</a:t>
            </a:r>
          </a:p>
          <a:p>
            <a:r>
              <a:rPr lang="en-US" dirty="0" smtClean="0"/>
              <a:t>regularity</a:t>
            </a:r>
            <a:r>
              <a:rPr lang="en-US" baseline="0" dirty="0" smtClean="0"/>
              <a:t> means uniform instruction size…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(common) =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(rare)</a:t>
            </a:r>
          </a:p>
          <a:p>
            <a:r>
              <a:rPr lang="en-US" baseline="0" dirty="0" smtClean="0"/>
              <a:t>lean means fewer, more general instructions… thus bigger programs, more instructions</a:t>
            </a:r>
          </a:p>
          <a:p>
            <a:pPr defTabSz="966612">
              <a:defRPr/>
            </a:pPr>
            <a:r>
              <a:rPr lang="en-US" dirty="0" smtClean="0"/>
              <a:t>common</a:t>
            </a:r>
            <a:r>
              <a:rPr lang="en-US" baseline="0" dirty="0" smtClean="0"/>
              <a:t> case means measurement</a:t>
            </a:r>
            <a:endParaRPr lang="en-US" dirty="0" smtClean="0"/>
          </a:p>
          <a:p>
            <a:r>
              <a:rPr lang="en-US" dirty="0" smtClean="0"/>
              <a:t>CISC:</a:t>
            </a:r>
          </a:p>
          <a:p>
            <a:pPr marL="362480" indent="-362480" defTabSz="966612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Compilers can be smart</a:t>
            </a:r>
          </a:p>
          <a:p>
            <a:pPr marL="362480" indent="-362480" defTabSz="966612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62480" indent="-362480" defTabSz="966612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Legacy is important</a:t>
            </a:r>
          </a:p>
          <a:p>
            <a:pPr marL="362480" indent="-362480" defTabSz="966612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 size counts</a:t>
            </a:r>
          </a:p>
          <a:p>
            <a:pPr marL="362480" indent="-362480" defTabSz="966612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Micro-code!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6612">
              <a:defRPr/>
            </a:pPr>
            <a:r>
              <a:rPr lang="en-US" dirty="0" smtClean="0"/>
              <a:t>In 2005, about 98% of the more than one billion mobile phones sold each year used at least one ARM processor.[5] As of 2009, ARM processors account for approximately 90% of all embedded 32-bit RISC processors[6] and are used extensively in consumer electronics, including personal digital assistants (PDAs), tablets, mobile phones, digital media and music players, hand-held game consoles, calculators and computer peripherals such as hard drives and routers.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7" Type="http://schemas.openxmlformats.org/officeDocument/2006/relationships/image" Target="../media/image11.emf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image" Target="../media/image18.emf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10" Type="http://schemas.openxmlformats.org/officeDocument/2006/relationships/tags" Target="../tags/tag427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56.xml"/><Relationship Id="rId117" Type="http://schemas.openxmlformats.org/officeDocument/2006/relationships/tags" Target="../tags/tag147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63" Type="http://schemas.openxmlformats.org/officeDocument/2006/relationships/tags" Target="../tags/tag93.xml"/><Relationship Id="rId68" Type="http://schemas.openxmlformats.org/officeDocument/2006/relationships/tags" Target="../tags/tag98.xml"/><Relationship Id="rId84" Type="http://schemas.openxmlformats.org/officeDocument/2006/relationships/tags" Target="../tags/tag114.xml"/><Relationship Id="rId89" Type="http://schemas.openxmlformats.org/officeDocument/2006/relationships/tags" Target="../tags/tag119.xml"/><Relationship Id="rId112" Type="http://schemas.openxmlformats.org/officeDocument/2006/relationships/tags" Target="../tags/tag142.xml"/><Relationship Id="rId133" Type="http://schemas.openxmlformats.org/officeDocument/2006/relationships/tags" Target="../tags/tag163.xml"/><Relationship Id="rId138" Type="http://schemas.openxmlformats.org/officeDocument/2006/relationships/tags" Target="../tags/tag168.xml"/><Relationship Id="rId16" Type="http://schemas.openxmlformats.org/officeDocument/2006/relationships/tags" Target="../tags/tag46.xml"/><Relationship Id="rId107" Type="http://schemas.openxmlformats.org/officeDocument/2006/relationships/tags" Target="../tags/tag137.xml"/><Relationship Id="rId11" Type="http://schemas.openxmlformats.org/officeDocument/2006/relationships/tags" Target="../tags/tag41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53" Type="http://schemas.openxmlformats.org/officeDocument/2006/relationships/tags" Target="../tags/tag83.xml"/><Relationship Id="rId58" Type="http://schemas.openxmlformats.org/officeDocument/2006/relationships/tags" Target="../tags/tag88.xml"/><Relationship Id="rId74" Type="http://schemas.openxmlformats.org/officeDocument/2006/relationships/tags" Target="../tags/tag104.xml"/><Relationship Id="rId79" Type="http://schemas.openxmlformats.org/officeDocument/2006/relationships/tags" Target="../tags/tag109.xml"/><Relationship Id="rId102" Type="http://schemas.openxmlformats.org/officeDocument/2006/relationships/tags" Target="../tags/tag132.xml"/><Relationship Id="rId123" Type="http://schemas.openxmlformats.org/officeDocument/2006/relationships/tags" Target="../tags/tag153.xml"/><Relationship Id="rId128" Type="http://schemas.openxmlformats.org/officeDocument/2006/relationships/tags" Target="../tags/tag158.xml"/><Relationship Id="rId144" Type="http://schemas.openxmlformats.org/officeDocument/2006/relationships/tags" Target="../tags/tag174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35.xml"/><Relationship Id="rId90" Type="http://schemas.openxmlformats.org/officeDocument/2006/relationships/tags" Target="../tags/tag120.xml"/><Relationship Id="rId95" Type="http://schemas.openxmlformats.org/officeDocument/2006/relationships/tags" Target="../tags/tag125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64" Type="http://schemas.openxmlformats.org/officeDocument/2006/relationships/tags" Target="../tags/tag94.xml"/><Relationship Id="rId69" Type="http://schemas.openxmlformats.org/officeDocument/2006/relationships/tags" Target="../tags/tag99.xml"/><Relationship Id="rId113" Type="http://schemas.openxmlformats.org/officeDocument/2006/relationships/tags" Target="../tags/tag143.xml"/><Relationship Id="rId118" Type="http://schemas.openxmlformats.org/officeDocument/2006/relationships/tags" Target="../tags/tag148.xml"/><Relationship Id="rId134" Type="http://schemas.openxmlformats.org/officeDocument/2006/relationships/tags" Target="../tags/tag164.xml"/><Relationship Id="rId139" Type="http://schemas.openxmlformats.org/officeDocument/2006/relationships/tags" Target="../tags/tag169.xml"/><Relationship Id="rId80" Type="http://schemas.openxmlformats.org/officeDocument/2006/relationships/tags" Target="../tags/tag110.xml"/><Relationship Id="rId85" Type="http://schemas.openxmlformats.org/officeDocument/2006/relationships/tags" Target="../tags/tag115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59" Type="http://schemas.openxmlformats.org/officeDocument/2006/relationships/tags" Target="../tags/tag89.xml"/><Relationship Id="rId67" Type="http://schemas.openxmlformats.org/officeDocument/2006/relationships/tags" Target="../tags/tag97.xml"/><Relationship Id="rId103" Type="http://schemas.openxmlformats.org/officeDocument/2006/relationships/tags" Target="../tags/tag133.xml"/><Relationship Id="rId108" Type="http://schemas.openxmlformats.org/officeDocument/2006/relationships/tags" Target="../tags/tag138.xml"/><Relationship Id="rId116" Type="http://schemas.openxmlformats.org/officeDocument/2006/relationships/tags" Target="../tags/tag146.xml"/><Relationship Id="rId124" Type="http://schemas.openxmlformats.org/officeDocument/2006/relationships/tags" Target="../tags/tag154.xml"/><Relationship Id="rId129" Type="http://schemas.openxmlformats.org/officeDocument/2006/relationships/tags" Target="../tags/tag159.xml"/><Relationship Id="rId137" Type="http://schemas.openxmlformats.org/officeDocument/2006/relationships/tags" Target="../tags/tag167.xml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tags" Target="../tags/tag84.xml"/><Relationship Id="rId62" Type="http://schemas.openxmlformats.org/officeDocument/2006/relationships/tags" Target="../tags/tag92.xml"/><Relationship Id="rId70" Type="http://schemas.openxmlformats.org/officeDocument/2006/relationships/tags" Target="../tags/tag100.xml"/><Relationship Id="rId75" Type="http://schemas.openxmlformats.org/officeDocument/2006/relationships/tags" Target="../tags/tag105.xml"/><Relationship Id="rId83" Type="http://schemas.openxmlformats.org/officeDocument/2006/relationships/tags" Target="../tags/tag113.xml"/><Relationship Id="rId88" Type="http://schemas.openxmlformats.org/officeDocument/2006/relationships/tags" Target="../tags/tag118.xml"/><Relationship Id="rId91" Type="http://schemas.openxmlformats.org/officeDocument/2006/relationships/tags" Target="../tags/tag121.xml"/><Relationship Id="rId96" Type="http://schemas.openxmlformats.org/officeDocument/2006/relationships/tags" Target="../tags/tag126.xml"/><Relationship Id="rId111" Type="http://schemas.openxmlformats.org/officeDocument/2006/relationships/tags" Target="../tags/tag141.xml"/><Relationship Id="rId132" Type="http://schemas.openxmlformats.org/officeDocument/2006/relationships/tags" Target="../tags/tag162.xml"/><Relationship Id="rId140" Type="http://schemas.openxmlformats.org/officeDocument/2006/relationships/tags" Target="../tags/tag170.xml"/><Relationship Id="rId145" Type="http://schemas.openxmlformats.org/officeDocument/2006/relationships/tags" Target="../tags/tag175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Relationship Id="rId57" Type="http://schemas.openxmlformats.org/officeDocument/2006/relationships/tags" Target="../tags/tag87.xml"/><Relationship Id="rId106" Type="http://schemas.openxmlformats.org/officeDocument/2006/relationships/tags" Target="../tags/tag136.xml"/><Relationship Id="rId114" Type="http://schemas.openxmlformats.org/officeDocument/2006/relationships/tags" Target="../tags/tag144.xml"/><Relationship Id="rId119" Type="http://schemas.openxmlformats.org/officeDocument/2006/relationships/tags" Target="../tags/tag149.xml"/><Relationship Id="rId127" Type="http://schemas.openxmlformats.org/officeDocument/2006/relationships/tags" Target="../tags/tag15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60" Type="http://schemas.openxmlformats.org/officeDocument/2006/relationships/tags" Target="../tags/tag90.xml"/><Relationship Id="rId65" Type="http://schemas.openxmlformats.org/officeDocument/2006/relationships/tags" Target="../tags/tag95.xml"/><Relationship Id="rId73" Type="http://schemas.openxmlformats.org/officeDocument/2006/relationships/tags" Target="../tags/tag103.xml"/><Relationship Id="rId78" Type="http://schemas.openxmlformats.org/officeDocument/2006/relationships/tags" Target="../tags/tag108.xml"/><Relationship Id="rId81" Type="http://schemas.openxmlformats.org/officeDocument/2006/relationships/tags" Target="../tags/tag111.xml"/><Relationship Id="rId86" Type="http://schemas.openxmlformats.org/officeDocument/2006/relationships/tags" Target="../tags/tag116.xml"/><Relationship Id="rId94" Type="http://schemas.openxmlformats.org/officeDocument/2006/relationships/tags" Target="../tags/tag124.xml"/><Relationship Id="rId99" Type="http://schemas.openxmlformats.org/officeDocument/2006/relationships/tags" Target="../tags/tag129.xml"/><Relationship Id="rId101" Type="http://schemas.openxmlformats.org/officeDocument/2006/relationships/tags" Target="../tags/tag131.xml"/><Relationship Id="rId122" Type="http://schemas.openxmlformats.org/officeDocument/2006/relationships/tags" Target="../tags/tag152.xml"/><Relationship Id="rId130" Type="http://schemas.openxmlformats.org/officeDocument/2006/relationships/tags" Target="../tags/tag160.xml"/><Relationship Id="rId135" Type="http://schemas.openxmlformats.org/officeDocument/2006/relationships/tags" Target="../tags/tag165.xml"/><Relationship Id="rId143" Type="http://schemas.openxmlformats.org/officeDocument/2006/relationships/tags" Target="../tags/tag173.xml"/><Relationship Id="rId148" Type="http://schemas.openxmlformats.org/officeDocument/2006/relationships/slideLayout" Target="../slideLayouts/slideLayout18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109" Type="http://schemas.openxmlformats.org/officeDocument/2006/relationships/tags" Target="../tags/tag139.xml"/><Relationship Id="rId34" Type="http://schemas.openxmlformats.org/officeDocument/2006/relationships/tags" Target="../tags/tag64.xml"/><Relationship Id="rId50" Type="http://schemas.openxmlformats.org/officeDocument/2006/relationships/tags" Target="../tags/tag80.xml"/><Relationship Id="rId55" Type="http://schemas.openxmlformats.org/officeDocument/2006/relationships/tags" Target="../tags/tag85.xml"/><Relationship Id="rId76" Type="http://schemas.openxmlformats.org/officeDocument/2006/relationships/tags" Target="../tags/tag106.xml"/><Relationship Id="rId97" Type="http://schemas.openxmlformats.org/officeDocument/2006/relationships/tags" Target="../tags/tag127.xml"/><Relationship Id="rId104" Type="http://schemas.openxmlformats.org/officeDocument/2006/relationships/tags" Target="../tags/tag134.xml"/><Relationship Id="rId120" Type="http://schemas.openxmlformats.org/officeDocument/2006/relationships/tags" Target="../tags/tag150.xml"/><Relationship Id="rId125" Type="http://schemas.openxmlformats.org/officeDocument/2006/relationships/tags" Target="../tags/tag155.xml"/><Relationship Id="rId141" Type="http://schemas.openxmlformats.org/officeDocument/2006/relationships/tags" Target="../tags/tag171.xml"/><Relationship Id="rId146" Type="http://schemas.openxmlformats.org/officeDocument/2006/relationships/tags" Target="../tags/tag176.xml"/><Relationship Id="rId7" Type="http://schemas.openxmlformats.org/officeDocument/2006/relationships/tags" Target="../tags/tag37.xml"/><Relationship Id="rId71" Type="http://schemas.openxmlformats.org/officeDocument/2006/relationships/tags" Target="../tags/tag101.xml"/><Relationship Id="rId92" Type="http://schemas.openxmlformats.org/officeDocument/2006/relationships/tags" Target="../tags/tag122.xml"/><Relationship Id="rId2" Type="http://schemas.openxmlformats.org/officeDocument/2006/relationships/tags" Target="../tags/tag32.xml"/><Relationship Id="rId29" Type="http://schemas.openxmlformats.org/officeDocument/2006/relationships/tags" Target="../tags/tag59.xml"/><Relationship Id="rId24" Type="http://schemas.openxmlformats.org/officeDocument/2006/relationships/tags" Target="../tags/tag54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66" Type="http://schemas.openxmlformats.org/officeDocument/2006/relationships/tags" Target="../tags/tag96.xml"/><Relationship Id="rId87" Type="http://schemas.openxmlformats.org/officeDocument/2006/relationships/tags" Target="../tags/tag117.xml"/><Relationship Id="rId110" Type="http://schemas.openxmlformats.org/officeDocument/2006/relationships/tags" Target="../tags/tag140.xml"/><Relationship Id="rId115" Type="http://schemas.openxmlformats.org/officeDocument/2006/relationships/tags" Target="../tags/tag145.xml"/><Relationship Id="rId131" Type="http://schemas.openxmlformats.org/officeDocument/2006/relationships/tags" Target="../tags/tag161.xml"/><Relationship Id="rId136" Type="http://schemas.openxmlformats.org/officeDocument/2006/relationships/tags" Target="../tags/tag166.xml"/><Relationship Id="rId61" Type="http://schemas.openxmlformats.org/officeDocument/2006/relationships/tags" Target="../tags/tag91.xml"/><Relationship Id="rId82" Type="http://schemas.openxmlformats.org/officeDocument/2006/relationships/tags" Target="../tags/tag112.xml"/><Relationship Id="rId19" Type="http://schemas.openxmlformats.org/officeDocument/2006/relationships/tags" Target="../tags/tag49.xml"/><Relationship Id="rId14" Type="http://schemas.openxmlformats.org/officeDocument/2006/relationships/tags" Target="../tags/tag44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56" Type="http://schemas.openxmlformats.org/officeDocument/2006/relationships/tags" Target="../tags/tag86.xml"/><Relationship Id="rId77" Type="http://schemas.openxmlformats.org/officeDocument/2006/relationships/tags" Target="../tags/tag107.xml"/><Relationship Id="rId100" Type="http://schemas.openxmlformats.org/officeDocument/2006/relationships/tags" Target="../tags/tag130.xml"/><Relationship Id="rId105" Type="http://schemas.openxmlformats.org/officeDocument/2006/relationships/tags" Target="../tags/tag135.xml"/><Relationship Id="rId126" Type="http://schemas.openxmlformats.org/officeDocument/2006/relationships/tags" Target="../tags/tag156.xml"/><Relationship Id="rId147" Type="http://schemas.openxmlformats.org/officeDocument/2006/relationships/tags" Target="../tags/tag177.xml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93" Type="http://schemas.openxmlformats.org/officeDocument/2006/relationships/tags" Target="../tags/tag123.xml"/><Relationship Id="rId98" Type="http://schemas.openxmlformats.org/officeDocument/2006/relationships/tags" Target="../tags/tag128.xml"/><Relationship Id="rId121" Type="http://schemas.openxmlformats.org/officeDocument/2006/relationships/tags" Target="../tags/tag151.xml"/><Relationship Id="rId142" Type="http://schemas.openxmlformats.org/officeDocument/2006/relationships/tags" Target="../tags/tag1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7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7" Type="http://schemas.openxmlformats.org/officeDocument/2006/relationships/image" Target="../media/image20.emf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7" Type="http://schemas.openxmlformats.org/officeDocument/2006/relationships/image" Target="../media/image21.emf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image" Target="../media/image23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03.xml"/><Relationship Id="rId117" Type="http://schemas.openxmlformats.org/officeDocument/2006/relationships/tags" Target="../tags/tag294.xml"/><Relationship Id="rId21" Type="http://schemas.openxmlformats.org/officeDocument/2006/relationships/tags" Target="../tags/tag198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63" Type="http://schemas.openxmlformats.org/officeDocument/2006/relationships/tags" Target="../tags/tag240.xml"/><Relationship Id="rId68" Type="http://schemas.openxmlformats.org/officeDocument/2006/relationships/tags" Target="../tags/tag245.xml"/><Relationship Id="rId84" Type="http://schemas.openxmlformats.org/officeDocument/2006/relationships/tags" Target="../tags/tag261.xml"/><Relationship Id="rId89" Type="http://schemas.openxmlformats.org/officeDocument/2006/relationships/tags" Target="../tags/tag266.xml"/><Relationship Id="rId112" Type="http://schemas.openxmlformats.org/officeDocument/2006/relationships/tags" Target="../tags/tag289.xml"/><Relationship Id="rId133" Type="http://schemas.openxmlformats.org/officeDocument/2006/relationships/tags" Target="../tags/tag310.xml"/><Relationship Id="rId138" Type="http://schemas.openxmlformats.org/officeDocument/2006/relationships/tags" Target="../tags/tag315.xml"/><Relationship Id="rId16" Type="http://schemas.openxmlformats.org/officeDocument/2006/relationships/tags" Target="../tags/tag193.xml"/><Relationship Id="rId107" Type="http://schemas.openxmlformats.org/officeDocument/2006/relationships/tags" Target="../tags/tag284.xml"/><Relationship Id="rId11" Type="http://schemas.openxmlformats.org/officeDocument/2006/relationships/tags" Target="../tags/tag188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53" Type="http://schemas.openxmlformats.org/officeDocument/2006/relationships/tags" Target="../tags/tag230.xml"/><Relationship Id="rId58" Type="http://schemas.openxmlformats.org/officeDocument/2006/relationships/tags" Target="../tags/tag235.xml"/><Relationship Id="rId74" Type="http://schemas.openxmlformats.org/officeDocument/2006/relationships/tags" Target="../tags/tag251.xml"/><Relationship Id="rId79" Type="http://schemas.openxmlformats.org/officeDocument/2006/relationships/tags" Target="../tags/tag256.xml"/><Relationship Id="rId102" Type="http://schemas.openxmlformats.org/officeDocument/2006/relationships/tags" Target="../tags/tag279.xml"/><Relationship Id="rId123" Type="http://schemas.openxmlformats.org/officeDocument/2006/relationships/tags" Target="../tags/tag300.xml"/><Relationship Id="rId128" Type="http://schemas.openxmlformats.org/officeDocument/2006/relationships/tags" Target="../tags/tag305.xml"/><Relationship Id="rId144" Type="http://schemas.openxmlformats.org/officeDocument/2006/relationships/tags" Target="../tags/tag321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182.xml"/><Relationship Id="rId90" Type="http://schemas.openxmlformats.org/officeDocument/2006/relationships/tags" Target="../tags/tag267.xml"/><Relationship Id="rId95" Type="http://schemas.openxmlformats.org/officeDocument/2006/relationships/tags" Target="../tags/tag272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43" Type="http://schemas.openxmlformats.org/officeDocument/2006/relationships/tags" Target="../tags/tag220.xml"/><Relationship Id="rId48" Type="http://schemas.openxmlformats.org/officeDocument/2006/relationships/tags" Target="../tags/tag225.xml"/><Relationship Id="rId64" Type="http://schemas.openxmlformats.org/officeDocument/2006/relationships/tags" Target="../tags/tag241.xml"/><Relationship Id="rId69" Type="http://schemas.openxmlformats.org/officeDocument/2006/relationships/tags" Target="../tags/tag246.xml"/><Relationship Id="rId113" Type="http://schemas.openxmlformats.org/officeDocument/2006/relationships/tags" Target="../tags/tag290.xml"/><Relationship Id="rId118" Type="http://schemas.openxmlformats.org/officeDocument/2006/relationships/tags" Target="../tags/tag295.xml"/><Relationship Id="rId134" Type="http://schemas.openxmlformats.org/officeDocument/2006/relationships/tags" Target="../tags/tag311.xml"/><Relationship Id="rId139" Type="http://schemas.openxmlformats.org/officeDocument/2006/relationships/tags" Target="../tags/tag316.xml"/><Relationship Id="rId80" Type="http://schemas.openxmlformats.org/officeDocument/2006/relationships/tags" Target="../tags/tag257.xml"/><Relationship Id="rId85" Type="http://schemas.openxmlformats.org/officeDocument/2006/relationships/tags" Target="../tags/tag262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59" Type="http://schemas.openxmlformats.org/officeDocument/2006/relationships/tags" Target="../tags/tag236.xml"/><Relationship Id="rId67" Type="http://schemas.openxmlformats.org/officeDocument/2006/relationships/tags" Target="../tags/tag244.xml"/><Relationship Id="rId103" Type="http://schemas.openxmlformats.org/officeDocument/2006/relationships/tags" Target="../tags/tag280.xml"/><Relationship Id="rId108" Type="http://schemas.openxmlformats.org/officeDocument/2006/relationships/tags" Target="../tags/tag285.xml"/><Relationship Id="rId116" Type="http://schemas.openxmlformats.org/officeDocument/2006/relationships/tags" Target="../tags/tag293.xml"/><Relationship Id="rId124" Type="http://schemas.openxmlformats.org/officeDocument/2006/relationships/tags" Target="../tags/tag301.xml"/><Relationship Id="rId129" Type="http://schemas.openxmlformats.org/officeDocument/2006/relationships/tags" Target="../tags/tag306.xml"/><Relationship Id="rId137" Type="http://schemas.openxmlformats.org/officeDocument/2006/relationships/tags" Target="../tags/tag314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54" Type="http://schemas.openxmlformats.org/officeDocument/2006/relationships/tags" Target="../tags/tag231.xml"/><Relationship Id="rId62" Type="http://schemas.openxmlformats.org/officeDocument/2006/relationships/tags" Target="../tags/tag239.xml"/><Relationship Id="rId70" Type="http://schemas.openxmlformats.org/officeDocument/2006/relationships/tags" Target="../tags/tag247.xml"/><Relationship Id="rId75" Type="http://schemas.openxmlformats.org/officeDocument/2006/relationships/tags" Target="../tags/tag252.xml"/><Relationship Id="rId83" Type="http://schemas.openxmlformats.org/officeDocument/2006/relationships/tags" Target="../tags/tag260.xml"/><Relationship Id="rId88" Type="http://schemas.openxmlformats.org/officeDocument/2006/relationships/tags" Target="../tags/tag265.xml"/><Relationship Id="rId91" Type="http://schemas.openxmlformats.org/officeDocument/2006/relationships/tags" Target="../tags/tag268.xml"/><Relationship Id="rId96" Type="http://schemas.openxmlformats.org/officeDocument/2006/relationships/tags" Target="../tags/tag273.xml"/><Relationship Id="rId111" Type="http://schemas.openxmlformats.org/officeDocument/2006/relationships/tags" Target="../tags/tag288.xml"/><Relationship Id="rId132" Type="http://schemas.openxmlformats.org/officeDocument/2006/relationships/tags" Target="../tags/tag309.xml"/><Relationship Id="rId140" Type="http://schemas.openxmlformats.org/officeDocument/2006/relationships/tags" Target="../tags/tag317.xml"/><Relationship Id="rId145" Type="http://schemas.openxmlformats.org/officeDocument/2006/relationships/tags" Target="../tags/tag322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tags" Target="../tags/tag226.xml"/><Relationship Id="rId57" Type="http://schemas.openxmlformats.org/officeDocument/2006/relationships/tags" Target="../tags/tag234.xml"/><Relationship Id="rId106" Type="http://schemas.openxmlformats.org/officeDocument/2006/relationships/tags" Target="../tags/tag283.xml"/><Relationship Id="rId114" Type="http://schemas.openxmlformats.org/officeDocument/2006/relationships/tags" Target="../tags/tag291.xml"/><Relationship Id="rId119" Type="http://schemas.openxmlformats.org/officeDocument/2006/relationships/tags" Target="../tags/tag296.xml"/><Relationship Id="rId127" Type="http://schemas.openxmlformats.org/officeDocument/2006/relationships/tags" Target="../tags/tag304.xml"/><Relationship Id="rId10" Type="http://schemas.openxmlformats.org/officeDocument/2006/relationships/tags" Target="../tags/tag187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52" Type="http://schemas.openxmlformats.org/officeDocument/2006/relationships/tags" Target="../tags/tag229.xml"/><Relationship Id="rId60" Type="http://schemas.openxmlformats.org/officeDocument/2006/relationships/tags" Target="../tags/tag237.xml"/><Relationship Id="rId65" Type="http://schemas.openxmlformats.org/officeDocument/2006/relationships/tags" Target="../tags/tag242.xml"/><Relationship Id="rId73" Type="http://schemas.openxmlformats.org/officeDocument/2006/relationships/tags" Target="../tags/tag250.xml"/><Relationship Id="rId78" Type="http://schemas.openxmlformats.org/officeDocument/2006/relationships/tags" Target="../tags/tag255.xml"/><Relationship Id="rId81" Type="http://schemas.openxmlformats.org/officeDocument/2006/relationships/tags" Target="../tags/tag258.xml"/><Relationship Id="rId86" Type="http://schemas.openxmlformats.org/officeDocument/2006/relationships/tags" Target="../tags/tag263.xml"/><Relationship Id="rId94" Type="http://schemas.openxmlformats.org/officeDocument/2006/relationships/tags" Target="../tags/tag271.xml"/><Relationship Id="rId99" Type="http://schemas.openxmlformats.org/officeDocument/2006/relationships/tags" Target="../tags/tag276.xml"/><Relationship Id="rId101" Type="http://schemas.openxmlformats.org/officeDocument/2006/relationships/tags" Target="../tags/tag278.xml"/><Relationship Id="rId122" Type="http://schemas.openxmlformats.org/officeDocument/2006/relationships/tags" Target="../tags/tag299.xml"/><Relationship Id="rId130" Type="http://schemas.openxmlformats.org/officeDocument/2006/relationships/tags" Target="../tags/tag307.xml"/><Relationship Id="rId135" Type="http://schemas.openxmlformats.org/officeDocument/2006/relationships/tags" Target="../tags/tag312.xml"/><Relationship Id="rId143" Type="http://schemas.openxmlformats.org/officeDocument/2006/relationships/tags" Target="../tags/tag320.xml"/><Relationship Id="rId148" Type="http://schemas.openxmlformats.org/officeDocument/2006/relationships/slideLayout" Target="../slideLayouts/slideLayout18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39" Type="http://schemas.openxmlformats.org/officeDocument/2006/relationships/tags" Target="../tags/tag216.xml"/><Relationship Id="rId109" Type="http://schemas.openxmlformats.org/officeDocument/2006/relationships/tags" Target="../tags/tag286.xml"/><Relationship Id="rId34" Type="http://schemas.openxmlformats.org/officeDocument/2006/relationships/tags" Target="../tags/tag211.xml"/><Relationship Id="rId50" Type="http://schemas.openxmlformats.org/officeDocument/2006/relationships/tags" Target="../tags/tag227.xml"/><Relationship Id="rId55" Type="http://schemas.openxmlformats.org/officeDocument/2006/relationships/tags" Target="../tags/tag232.xml"/><Relationship Id="rId76" Type="http://schemas.openxmlformats.org/officeDocument/2006/relationships/tags" Target="../tags/tag253.xml"/><Relationship Id="rId97" Type="http://schemas.openxmlformats.org/officeDocument/2006/relationships/tags" Target="../tags/tag274.xml"/><Relationship Id="rId104" Type="http://schemas.openxmlformats.org/officeDocument/2006/relationships/tags" Target="../tags/tag281.xml"/><Relationship Id="rId120" Type="http://schemas.openxmlformats.org/officeDocument/2006/relationships/tags" Target="../tags/tag297.xml"/><Relationship Id="rId125" Type="http://schemas.openxmlformats.org/officeDocument/2006/relationships/tags" Target="../tags/tag302.xml"/><Relationship Id="rId141" Type="http://schemas.openxmlformats.org/officeDocument/2006/relationships/tags" Target="../tags/tag318.xml"/><Relationship Id="rId146" Type="http://schemas.openxmlformats.org/officeDocument/2006/relationships/tags" Target="../tags/tag323.xml"/><Relationship Id="rId7" Type="http://schemas.openxmlformats.org/officeDocument/2006/relationships/tags" Target="../tags/tag184.xml"/><Relationship Id="rId71" Type="http://schemas.openxmlformats.org/officeDocument/2006/relationships/tags" Target="../tags/tag248.xml"/><Relationship Id="rId92" Type="http://schemas.openxmlformats.org/officeDocument/2006/relationships/tags" Target="../tags/tag269.xml"/><Relationship Id="rId2" Type="http://schemas.openxmlformats.org/officeDocument/2006/relationships/tags" Target="../tags/tag179.xml"/><Relationship Id="rId29" Type="http://schemas.openxmlformats.org/officeDocument/2006/relationships/tags" Target="../tags/tag206.xml"/><Relationship Id="rId24" Type="http://schemas.openxmlformats.org/officeDocument/2006/relationships/tags" Target="../tags/tag201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66" Type="http://schemas.openxmlformats.org/officeDocument/2006/relationships/tags" Target="../tags/tag243.xml"/><Relationship Id="rId87" Type="http://schemas.openxmlformats.org/officeDocument/2006/relationships/tags" Target="../tags/tag264.xml"/><Relationship Id="rId110" Type="http://schemas.openxmlformats.org/officeDocument/2006/relationships/tags" Target="../tags/tag287.xml"/><Relationship Id="rId115" Type="http://schemas.openxmlformats.org/officeDocument/2006/relationships/tags" Target="../tags/tag292.xml"/><Relationship Id="rId131" Type="http://schemas.openxmlformats.org/officeDocument/2006/relationships/tags" Target="../tags/tag308.xml"/><Relationship Id="rId136" Type="http://schemas.openxmlformats.org/officeDocument/2006/relationships/tags" Target="../tags/tag313.xml"/><Relationship Id="rId61" Type="http://schemas.openxmlformats.org/officeDocument/2006/relationships/tags" Target="../tags/tag238.xml"/><Relationship Id="rId82" Type="http://schemas.openxmlformats.org/officeDocument/2006/relationships/tags" Target="../tags/tag259.xml"/><Relationship Id="rId19" Type="http://schemas.openxmlformats.org/officeDocument/2006/relationships/tags" Target="../tags/tag196.xml"/><Relationship Id="rId14" Type="http://schemas.openxmlformats.org/officeDocument/2006/relationships/tags" Target="../tags/tag191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56" Type="http://schemas.openxmlformats.org/officeDocument/2006/relationships/tags" Target="../tags/tag233.xml"/><Relationship Id="rId77" Type="http://schemas.openxmlformats.org/officeDocument/2006/relationships/tags" Target="../tags/tag254.xml"/><Relationship Id="rId100" Type="http://schemas.openxmlformats.org/officeDocument/2006/relationships/tags" Target="../tags/tag277.xml"/><Relationship Id="rId105" Type="http://schemas.openxmlformats.org/officeDocument/2006/relationships/tags" Target="../tags/tag282.xml"/><Relationship Id="rId126" Type="http://schemas.openxmlformats.org/officeDocument/2006/relationships/tags" Target="../tags/tag303.xml"/><Relationship Id="rId147" Type="http://schemas.openxmlformats.org/officeDocument/2006/relationships/tags" Target="../tags/tag324.xml"/><Relationship Id="rId8" Type="http://schemas.openxmlformats.org/officeDocument/2006/relationships/tags" Target="../tags/tag185.xml"/><Relationship Id="rId51" Type="http://schemas.openxmlformats.org/officeDocument/2006/relationships/tags" Target="../tags/tag228.xml"/><Relationship Id="rId72" Type="http://schemas.openxmlformats.org/officeDocument/2006/relationships/tags" Target="../tags/tag249.xml"/><Relationship Id="rId93" Type="http://schemas.openxmlformats.org/officeDocument/2006/relationships/tags" Target="../tags/tag270.xml"/><Relationship Id="rId98" Type="http://schemas.openxmlformats.org/officeDocument/2006/relationships/tags" Target="../tags/tag275.xml"/><Relationship Id="rId121" Type="http://schemas.openxmlformats.org/officeDocument/2006/relationships/tags" Target="../tags/tag298.xml"/><Relationship Id="rId142" Type="http://schemas.openxmlformats.org/officeDocument/2006/relationships/tags" Target="../tags/tag3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7.xml"/><Relationship Id="rId1" Type="http://schemas.openxmlformats.org/officeDocument/2006/relationships/tags" Target="../tags/tag4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479.xml"/><Relationship Id="rId9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image" Target="../media/image24.emf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notesSlide" Target="../notesSlides/notesSlide22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9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53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tags" Target="../tags/tag366.xml"/><Relationship Id="rId47" Type="http://schemas.openxmlformats.org/officeDocument/2006/relationships/tags" Target="../tags/tag371.xml"/><Relationship Id="rId50" Type="http://schemas.openxmlformats.org/officeDocument/2006/relationships/tags" Target="../tags/tag374.xml"/><Relationship Id="rId55" Type="http://schemas.openxmlformats.org/officeDocument/2006/relationships/tags" Target="../tags/tag379.xml"/><Relationship Id="rId63" Type="http://schemas.openxmlformats.org/officeDocument/2006/relationships/tags" Target="../tags/tag387.xml"/><Relationship Id="rId68" Type="http://schemas.openxmlformats.org/officeDocument/2006/relationships/tags" Target="../tags/tag392.xml"/><Relationship Id="rId76" Type="http://schemas.openxmlformats.org/officeDocument/2006/relationships/slideLayout" Target="../slideLayouts/slideLayout18.xml"/><Relationship Id="rId7" Type="http://schemas.openxmlformats.org/officeDocument/2006/relationships/tags" Target="../tags/tag331.xml"/><Relationship Id="rId71" Type="http://schemas.openxmlformats.org/officeDocument/2006/relationships/tags" Target="../tags/tag395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9" Type="http://schemas.openxmlformats.org/officeDocument/2006/relationships/tags" Target="../tags/tag353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45" Type="http://schemas.openxmlformats.org/officeDocument/2006/relationships/tags" Target="../tags/tag369.xml"/><Relationship Id="rId53" Type="http://schemas.openxmlformats.org/officeDocument/2006/relationships/tags" Target="../tags/tag377.xml"/><Relationship Id="rId58" Type="http://schemas.openxmlformats.org/officeDocument/2006/relationships/tags" Target="../tags/tag382.xml"/><Relationship Id="rId66" Type="http://schemas.openxmlformats.org/officeDocument/2006/relationships/tags" Target="../tags/tag390.xml"/><Relationship Id="rId74" Type="http://schemas.openxmlformats.org/officeDocument/2006/relationships/tags" Target="../tags/tag398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49" Type="http://schemas.openxmlformats.org/officeDocument/2006/relationships/tags" Target="../tags/tag373.xml"/><Relationship Id="rId57" Type="http://schemas.openxmlformats.org/officeDocument/2006/relationships/tags" Target="../tags/tag381.xml"/><Relationship Id="rId61" Type="http://schemas.openxmlformats.org/officeDocument/2006/relationships/tags" Target="../tags/tag385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tags" Target="../tags/tag368.xml"/><Relationship Id="rId52" Type="http://schemas.openxmlformats.org/officeDocument/2006/relationships/tags" Target="../tags/tag376.xml"/><Relationship Id="rId60" Type="http://schemas.openxmlformats.org/officeDocument/2006/relationships/tags" Target="../tags/tag384.xml"/><Relationship Id="rId65" Type="http://schemas.openxmlformats.org/officeDocument/2006/relationships/tags" Target="../tags/tag389.xml"/><Relationship Id="rId73" Type="http://schemas.openxmlformats.org/officeDocument/2006/relationships/tags" Target="../tags/tag397.xml"/><Relationship Id="rId78" Type="http://schemas.openxmlformats.org/officeDocument/2006/relationships/image" Target="../media/image5.emf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tags" Target="../tags/tag367.xml"/><Relationship Id="rId48" Type="http://schemas.openxmlformats.org/officeDocument/2006/relationships/tags" Target="../tags/tag372.xml"/><Relationship Id="rId56" Type="http://schemas.openxmlformats.org/officeDocument/2006/relationships/tags" Target="../tags/tag380.xml"/><Relationship Id="rId64" Type="http://schemas.openxmlformats.org/officeDocument/2006/relationships/tags" Target="../tags/tag388.xml"/><Relationship Id="rId69" Type="http://schemas.openxmlformats.org/officeDocument/2006/relationships/tags" Target="../tags/tag393.xml"/><Relationship Id="rId77" Type="http://schemas.openxmlformats.org/officeDocument/2006/relationships/notesSlide" Target="../notesSlides/notesSlide3.xml"/><Relationship Id="rId8" Type="http://schemas.openxmlformats.org/officeDocument/2006/relationships/tags" Target="../tags/tag332.xml"/><Relationship Id="rId51" Type="http://schemas.openxmlformats.org/officeDocument/2006/relationships/tags" Target="../tags/tag375.xml"/><Relationship Id="rId72" Type="http://schemas.openxmlformats.org/officeDocument/2006/relationships/tags" Target="../tags/tag396.xml"/><Relationship Id="rId3" Type="http://schemas.openxmlformats.org/officeDocument/2006/relationships/tags" Target="../tags/tag327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Relationship Id="rId46" Type="http://schemas.openxmlformats.org/officeDocument/2006/relationships/tags" Target="../tags/tag370.xml"/><Relationship Id="rId59" Type="http://schemas.openxmlformats.org/officeDocument/2006/relationships/tags" Target="../tags/tag383.xml"/><Relationship Id="rId67" Type="http://schemas.openxmlformats.org/officeDocument/2006/relationships/tags" Target="../tags/tag391.xml"/><Relationship Id="rId20" Type="http://schemas.openxmlformats.org/officeDocument/2006/relationships/tags" Target="../tags/tag344.xml"/><Relationship Id="rId41" Type="http://schemas.openxmlformats.org/officeDocument/2006/relationships/tags" Target="../tags/tag365.xml"/><Relationship Id="rId54" Type="http://schemas.openxmlformats.org/officeDocument/2006/relationships/tags" Target="../tags/tag378.xml"/><Relationship Id="rId62" Type="http://schemas.openxmlformats.org/officeDocument/2006/relationships/tags" Target="../tags/tag386.xml"/><Relationship Id="rId70" Type="http://schemas.openxmlformats.org/officeDocument/2006/relationships/tags" Target="../tags/tag394.xml"/><Relationship Id="rId75" Type="http://schemas.openxmlformats.org/officeDocument/2006/relationships/tags" Target="../tags/tag399.xml"/><Relationship Id="rId1" Type="http://schemas.openxmlformats.org/officeDocument/2006/relationships/tags" Target="../tags/tag325.xml"/><Relationship Id="rId6" Type="http://schemas.openxmlformats.org/officeDocument/2006/relationships/tags" Target="../tags/tag3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0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image" Target="../media/image7.emf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RISC, CISC, and Assemblers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684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Appendix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B</a:t>
            </a:r>
            <a:r>
              <a:rPr lang="en-US" dirty="0">
                <a:solidFill>
                  <a:srgbClr val="FFFF00"/>
                </a:solidFill>
                <a:cs typeface="Calibri"/>
              </a:rPr>
              <a:t>.1-2,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and Chapters 2.8 and 2.12; </a:t>
            </a:r>
            <a:r>
              <a:rPr lang="en-US" dirty="0" err="1" smtClean="0">
                <a:solidFill>
                  <a:srgbClr val="FFFF00"/>
                </a:solidFill>
                <a:cs typeface="Calibri"/>
              </a:rPr>
              <a:t>als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2.16 and 2.17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75" y="4935360"/>
            <a:ext cx="4322251" cy="13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2038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ISA defines the permissible instructions</a:t>
            </a:r>
            <a:endParaRPr lang="en-US" dirty="0"/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MIPS</a:t>
            </a:r>
            <a:r>
              <a:rPr lang="en-US" sz="2400" dirty="0"/>
              <a:t>: </a:t>
            </a:r>
            <a:r>
              <a:rPr lang="en-US" sz="2400" dirty="0" smtClean="0"/>
              <a:t>load/store</a:t>
            </a:r>
            <a:r>
              <a:rPr lang="en-US" sz="2400" dirty="0"/>
              <a:t>, arithmetic, control flow,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ARM: similar to MIPS, but more shift, memory, &amp; conditional ops</a:t>
            </a:r>
            <a:endParaRPr lang="en-US" sz="2400" dirty="0"/>
          </a:p>
          <a:p>
            <a:pPr lvl="1"/>
            <a:r>
              <a:rPr lang="en-US" sz="2400" dirty="0"/>
              <a:t>VAX: </a:t>
            </a:r>
            <a:r>
              <a:rPr lang="en-US" sz="2400" dirty="0" smtClean="0"/>
              <a:t>arithmetic on memory or registers, strings</a:t>
            </a:r>
            <a:r>
              <a:rPr lang="en-US" sz="2400" dirty="0"/>
              <a:t>, </a:t>
            </a:r>
            <a:r>
              <a:rPr lang="en-US" sz="2400" dirty="0" smtClean="0"/>
              <a:t>polynomial evaluation, stacks/queues, …</a:t>
            </a:r>
            <a:endParaRPr lang="en-US" sz="2400" dirty="0"/>
          </a:p>
          <a:p>
            <a:pPr lvl="1"/>
            <a:r>
              <a:rPr lang="en-US" sz="2400" dirty="0"/>
              <a:t>Cray: vector operations,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x86: a little of everything</a:t>
            </a:r>
          </a:p>
        </p:txBody>
      </p:sp>
      <p:pic>
        <p:nvPicPr>
          <p:cNvPr id="5122" name="CP3 Ink c4f4fb3f-aad0-480a-917c-69aa07e1f31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0" y="991139"/>
            <a:ext cx="8949600" cy="57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Instruction Set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People programmed in assembly and machine code!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Needed as many addressing modes as possible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Memory was (and still is) slow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/>
              <a:t>CPUs had relatively few </a:t>
            </a:r>
            <a:r>
              <a:rPr lang="en-US" dirty="0" smtClean="0"/>
              <a:t>registers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Register’s were more “expensive” than external </a:t>
            </a:r>
            <a:r>
              <a:rPr lang="en-US" dirty="0" err="1" smtClean="0"/>
              <a:t>mem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Large number of registers requires many bits to index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Memories were small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Encoraged</a:t>
            </a:r>
            <a:r>
              <a:rPr lang="en-US" dirty="0" smtClean="0"/>
              <a:t> highly encoded </a:t>
            </a:r>
            <a:r>
              <a:rPr lang="en-US" dirty="0" err="1" smtClean="0"/>
              <a:t>microcodes</a:t>
            </a:r>
            <a:r>
              <a:rPr lang="en-US" dirty="0" smtClean="0"/>
              <a:t> as 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Variable length instructions, load/store, conditions,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Instruction Set Computer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/>
          <a:p>
            <a:r>
              <a:rPr lang="en-US" dirty="0" smtClean="0"/>
              <a:t>Dave Patterson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RISC </a:t>
            </a:r>
            <a:r>
              <a:rPr lang="en-US" dirty="0" smtClean="0"/>
              <a:t>Project, 1982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UC Berkeley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RISC-I: ½ </a:t>
            </a:r>
            <a:r>
              <a:rPr lang="en-US" dirty="0" err="1" smtClean="0"/>
              <a:t>transtisters</a:t>
            </a:r>
            <a:r>
              <a:rPr lang="en-US" dirty="0" smtClean="0"/>
              <a:t> &amp; 3x faster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Sun SPARC, namesake of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r>
              <a:rPr lang="en-US" dirty="0"/>
              <a:t>John L. Hennessy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MIPS, 1981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Stanford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Simple pipelining, keep full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MIPS computer system, PlayStation, Nintendo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3797300" cy="252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4447048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MIPS = Reduced Instruction Set Computer (</a:t>
            </a:r>
            <a:r>
              <a:rPr lang="en-US" dirty="0" err="1" smtClean="0"/>
              <a:t>RlSC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≈ 200 instructions, 32 bits each, 3 formats</a:t>
            </a:r>
          </a:p>
          <a:p>
            <a:pPr lvl="1"/>
            <a:r>
              <a:rPr lang="en-US" dirty="0" smtClean="0"/>
              <a:t>all operands in registers</a:t>
            </a:r>
          </a:p>
          <a:p>
            <a:pPr lvl="2"/>
            <a:r>
              <a:rPr lang="en-US" dirty="0" smtClean="0"/>
              <a:t>almost all are 32 bits each</a:t>
            </a:r>
          </a:p>
          <a:p>
            <a:pPr lvl="1"/>
            <a:r>
              <a:rPr lang="en-US" dirty="0" smtClean="0"/>
              <a:t>≈ 1 addressing mode: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imm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x86 = Complex Instruction Set Computer (</a:t>
            </a:r>
            <a:r>
              <a:rPr lang="en-US" dirty="0" err="1" smtClean="0"/>
              <a:t>ClSC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&gt; 1000 instructions, 1 to 15 bytes each</a:t>
            </a:r>
          </a:p>
          <a:p>
            <a:pPr lvl="1"/>
            <a:r>
              <a:rPr lang="en-US" dirty="0" smtClean="0"/>
              <a:t>operands in dedicated registers,  general purpose registers,  memory, on stack, …</a:t>
            </a:r>
          </a:p>
          <a:p>
            <a:pPr lvl="2"/>
            <a:r>
              <a:rPr lang="en-US" dirty="0" smtClean="0"/>
              <a:t>can be 1, 2, 4, 8 bytes, signed or unsigned</a:t>
            </a:r>
          </a:p>
          <a:p>
            <a:pPr lvl="1"/>
            <a:r>
              <a:rPr lang="en-US" dirty="0" smtClean="0"/>
              <a:t>10s of addressing modes</a:t>
            </a:r>
          </a:p>
          <a:p>
            <a:pPr lvl="2"/>
            <a:r>
              <a:rPr lang="en-US" dirty="0" smtClean="0"/>
              <a:t>e.g.  </a:t>
            </a:r>
            <a:r>
              <a:rPr lang="en-US" dirty="0" err="1" smtClean="0"/>
              <a:t>Mem</a:t>
            </a:r>
            <a:r>
              <a:rPr lang="en-US" dirty="0" smtClean="0"/>
              <a:t>[segment + 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reg</a:t>
            </a:r>
            <a:r>
              <a:rPr lang="en-US" dirty="0" smtClean="0"/>
              <a:t>*scale + offset]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 </a:t>
            </a:r>
            <a:r>
              <a:rPr lang="en-US" dirty="0" err="1" smtClean="0"/>
              <a:t>vs</a:t>
            </a:r>
            <a:r>
              <a:rPr lang="en-US" dirty="0" smtClean="0"/>
              <a:t> CISC</a:t>
            </a:r>
            <a:endParaRPr lang="en-US" dirty="0"/>
          </a:p>
        </p:txBody>
      </p:sp>
      <p:sp>
        <p:nvSpPr>
          <p:cNvPr id="224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4343400" cy="61722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RISC Philosophy</a:t>
            </a:r>
            <a:endParaRPr lang="en-US" dirty="0" smtClean="0"/>
          </a:p>
          <a:p>
            <a:r>
              <a:rPr lang="en-US" dirty="0" smtClean="0"/>
              <a:t>Regularity </a:t>
            </a:r>
            <a:r>
              <a:rPr lang="en-US" dirty="0" smtClean="0">
                <a:sym typeface="Wingdings" pitchFamily="2" charset="2"/>
              </a:rPr>
              <a:t>&amp; simplicity</a:t>
            </a:r>
            <a:endParaRPr lang="en-US" dirty="0" smtClean="0"/>
          </a:p>
          <a:p>
            <a:r>
              <a:rPr lang="en-US" dirty="0" smtClean="0"/>
              <a:t>Leaner means </a:t>
            </a:r>
            <a:r>
              <a:rPr lang="en-US" dirty="0" smtClean="0">
                <a:sym typeface="Wingdings" pitchFamily="2" charset="2"/>
              </a:rPr>
              <a:t>faster</a:t>
            </a:r>
          </a:p>
          <a:p>
            <a:r>
              <a:rPr lang="en-US" dirty="0" smtClean="0">
                <a:sym typeface="Wingdings" pitchFamily="2" charset="2"/>
              </a:rPr>
              <a:t>Optimize the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common case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800600" y="609600"/>
            <a:ext cx="4114800" cy="6172200"/>
          </a:xfrm>
          <a:prstGeom prst="rect">
            <a:avLst/>
          </a:prstGeom>
          <a:ln/>
        </p:spPr>
        <p:txBody>
          <a:bodyPr vert="horz" lIns="0" tIns="0" rIns="0" bIns="0" rtlCol="0">
            <a:noAutofit/>
          </a:bodyPr>
          <a:lstStyle/>
          <a:p>
            <a:pPr marL="339725" marR="0" lvl="0" indent="-339725" algn="l" defTabSz="4572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CISC Rebuttal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Compilers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can be smart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Legacy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size 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Micro-code!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146" name="CP3 Ink b463e49e-bf6e-4755-9ae3-f25fdd8ffde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0" y="4398360"/>
            <a:ext cx="80343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ARMDroid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WinTel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3733800" cy="6324600"/>
          </a:xfrm>
        </p:spPr>
        <p:txBody>
          <a:bodyPr>
            <a:normAutofit/>
          </a:bodyPr>
          <a:lstStyle/>
          <a:p>
            <a:pPr marL="573088" lvl="1" indent="-457200">
              <a:buFont typeface="Arial"/>
              <a:buChar char="•"/>
            </a:pPr>
            <a:r>
              <a:rPr lang="en-US" dirty="0" smtClean="0"/>
              <a:t>Android OS on </a:t>
            </a:r>
            <a:r>
              <a:rPr lang="en-US" dirty="0"/>
              <a:t> </a:t>
            </a:r>
            <a:r>
              <a:rPr lang="en-US" dirty="0" smtClean="0"/>
              <a:t> ARM processor</a:t>
            </a:r>
          </a:p>
          <a:p>
            <a:pPr marL="573088" lvl="1" indent="-45720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7625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184594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3015" b="7794"/>
          <a:stretch/>
        </p:blipFill>
        <p:spPr bwMode="auto">
          <a:xfrm>
            <a:off x="533400" y="1600200"/>
            <a:ext cx="3200401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609600"/>
            <a:ext cx="37338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1" indent="-457200">
              <a:buFont typeface="Arial"/>
              <a:buChar char="•"/>
            </a:pPr>
            <a:r>
              <a:rPr lang="en-US" dirty="0" smtClean="0"/>
              <a:t>Windows OS on Intel (x86) processor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Project1 (PA1) due  next Monday, March 5th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91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 results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Mean 80 (without bonus 78), standard deviation 15</a:t>
            </a:r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Prelims available in Upson 360 after today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Regrade</a:t>
            </a:r>
            <a:r>
              <a:rPr lang="en-US" dirty="0" smtClean="0"/>
              <a:t> requires written request</a:t>
            </a:r>
          </a:p>
          <a:p>
            <a:pPr marL="1031875" lvl="2" indent="-457200">
              <a:buFont typeface="Arial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Whole test is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regraded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405650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1928"/>
            <a:ext cx="4463389" cy="23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Set Architectures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ISA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Complexity</a:t>
            </a:r>
            <a:r>
              <a:rPr lang="en-US" dirty="0"/>
              <a:t>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 </a:t>
            </a:r>
          </a:p>
          <a:p>
            <a:pPr marL="115888" lvl="1" indent="0">
              <a:buNone/>
            </a:pPr>
            <a:r>
              <a:rPr lang="en-US" dirty="0" smtClean="0"/>
              <a:t>Translate </a:t>
            </a:r>
            <a:r>
              <a:rPr lang="en-US" dirty="0"/>
              <a:t>symbolic </a:t>
            </a:r>
            <a:r>
              <a:rPr lang="en-US" dirty="0" smtClean="0"/>
              <a:t>instructions to binary machine code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instructions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Program Structure and Calling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I program a MIPS processor?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4" name="CP3 Ink f6be8014-2cea-46c5-bacb-62ef69b9156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0" y="877560"/>
            <a:ext cx="8712300" cy="483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 animBg="1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8482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1910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5814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Understanding Tradeoffs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028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191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37594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343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098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2672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0394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3434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3434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4793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362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1430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1430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9906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1429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27431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19049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16763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1600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Assembler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534400" cy="5007140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Translates text </a:t>
            </a:r>
            <a:r>
              <a:rPr lang="en-GB" i="1" dirty="0"/>
              <a:t>assembly language </a:t>
            </a:r>
            <a:r>
              <a:rPr lang="en-GB" dirty="0"/>
              <a:t>to binary machine </a:t>
            </a:r>
            <a:r>
              <a:rPr lang="en-GB" dirty="0" smtClean="0"/>
              <a:t>code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Input: </a:t>
            </a:r>
            <a:r>
              <a:rPr lang="en-GB" dirty="0"/>
              <a:t>a text file containing MIPS instructions in human readable </a:t>
            </a:r>
            <a:r>
              <a:rPr lang="en-GB" dirty="0" smtClean="0"/>
              <a:t>form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Output: </a:t>
            </a:r>
            <a:r>
              <a:rPr lang="en-GB" dirty="0"/>
              <a:t>an </a:t>
            </a:r>
            <a:r>
              <a:rPr lang="en-GB" dirty="0">
                <a:solidFill>
                  <a:schemeClr val="accent1"/>
                </a:solidFill>
              </a:rPr>
              <a:t>object file </a:t>
            </a:r>
            <a:r>
              <a:rPr lang="en-GB" dirty="0"/>
              <a:t>(.o file in Unix, .</a:t>
            </a:r>
            <a:r>
              <a:rPr lang="en-GB" dirty="0" err="1"/>
              <a:t>obj</a:t>
            </a:r>
            <a:r>
              <a:rPr lang="en-GB" dirty="0"/>
              <a:t> in Windows) containing MIPS instructions in executable form</a:t>
            </a:r>
          </a:p>
        </p:txBody>
      </p:sp>
    </p:spTree>
    <p:extLst>
      <p:ext uri="{BB962C8B-B14F-4D97-AF65-F5344CB8AC3E}">
        <p14:creationId xmlns:p14="http://schemas.microsoft.com/office/powerpoint/2010/main" val="111738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Assembly Language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305800" cy="4390176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Assembly language is used to specify programs at a </a:t>
            </a:r>
            <a:r>
              <a:rPr lang="en-GB" dirty="0" smtClean="0"/>
              <a:t>low-level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What does a program consist of?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MIPS instructions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Program data (strings, variables, </a:t>
            </a:r>
            <a:r>
              <a:rPr lang="en-GB" dirty="0" err="1"/>
              <a:t>etc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6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001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Assembling Programs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609600"/>
            <a:ext cx="5715000" cy="6088846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Assembly files </a:t>
            </a:r>
            <a:r>
              <a:rPr lang="en-GB" sz="2800" dirty="0"/>
              <a:t>consist of a mix of </a:t>
            </a:r>
            <a:endParaRPr lang="en-GB" sz="2800" dirty="0" smtClean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instructions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pseudo-instructions 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assembler (data/layout) directives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        (Assembler </a:t>
            </a:r>
            <a:r>
              <a:rPr lang="en-GB" sz="2800" dirty="0"/>
              <a:t>lays out binary values </a:t>
            </a:r>
            <a:endParaRPr lang="en-GB" sz="2800" dirty="0" smtClean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     in </a:t>
            </a:r>
            <a:r>
              <a:rPr lang="en-GB" sz="2800" dirty="0"/>
              <a:t>memory based on </a:t>
            </a:r>
            <a:r>
              <a:rPr lang="en-GB" sz="2800" dirty="0" smtClean="0"/>
              <a:t>directives)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Assembled to an Object File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Header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Text </a:t>
            </a:r>
            <a:r>
              <a:rPr lang="en-US" sz="2000" dirty="0" smtClean="0"/>
              <a:t>Segment </a:t>
            </a:r>
            <a:endParaRPr lang="en-US" sz="2000" dirty="0"/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Data Segment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Relocation Information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Symbol Table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Debugging </a:t>
            </a:r>
            <a:r>
              <a:rPr lang="en-US" sz="2000" dirty="0" smtClean="0"/>
              <a:t>Information</a:t>
            </a:r>
            <a:endParaRPr lang="en-US" sz="200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2588507" cy="44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5pPr>
            <a:lvl6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6pPr>
            <a:lvl7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7pPr>
            <a:lvl8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8pPr>
            <a:lvl9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2200" dirty="0"/>
              <a:t>	</a:t>
            </a:r>
            <a:r>
              <a:rPr lang="en-GB" sz="2200" dirty="0">
                <a:solidFill>
                  <a:schemeClr val="bg1"/>
                </a:solidFill>
              </a:rPr>
              <a:t>   .text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</a:t>
            </a:r>
            <a:r>
              <a:rPr lang="en-GB" sz="2200" dirty="0" err="1">
                <a:solidFill>
                  <a:schemeClr val="bg1"/>
                </a:solidFill>
              </a:rPr>
              <a:t>ent</a:t>
            </a:r>
            <a:r>
              <a:rPr lang="en-GB" sz="2200" dirty="0">
                <a:solidFill>
                  <a:schemeClr val="bg1"/>
                </a:solidFill>
              </a:rPr>
              <a:t>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main: la $4, </a:t>
            </a:r>
            <a:r>
              <a:rPr lang="en-GB" sz="2200" dirty="0" err="1">
                <a:solidFill>
                  <a:schemeClr val="bg1"/>
                </a:solidFill>
              </a:rPr>
              <a:t>Larray</a:t>
            </a:r>
            <a:endParaRPr lang="en-GB" sz="2200" dirty="0">
              <a:solidFill>
                <a:schemeClr val="bg1"/>
              </a:solidFill>
            </a:endParaRP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li $5, 15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...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li $4, 0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</a:t>
            </a:r>
            <a:r>
              <a:rPr lang="en-GB" sz="2200" dirty="0" err="1">
                <a:solidFill>
                  <a:schemeClr val="bg1"/>
                </a:solidFill>
              </a:rPr>
              <a:t>jal</a:t>
            </a:r>
            <a:r>
              <a:rPr lang="en-GB" sz="2200" dirty="0">
                <a:solidFill>
                  <a:schemeClr val="bg1"/>
                </a:solidFill>
              </a:rPr>
              <a:t> exit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.end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.data</a:t>
            </a:r>
          </a:p>
          <a:p>
            <a:pPr>
              <a:lnSpc>
                <a:spcPct val="116000"/>
              </a:lnSpc>
            </a:pPr>
            <a:r>
              <a:rPr lang="en-GB" sz="2200" dirty="0" err="1">
                <a:solidFill>
                  <a:schemeClr val="bg1"/>
                </a:solidFill>
              </a:rPr>
              <a:t>Larray</a:t>
            </a:r>
            <a:r>
              <a:rPr lang="en-GB" sz="2200" dirty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.long 51, 491, 3991</a:t>
            </a:r>
          </a:p>
        </p:txBody>
      </p:sp>
      <p:pic>
        <p:nvPicPr>
          <p:cNvPr id="2" name="CP3 Ink 4046a6a2-0d5c-412b-a3fa-2bc3dd9f33f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" y="947700"/>
            <a:ext cx="6830851" cy="367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4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4343400" cy="6172200"/>
          </a:xfrm>
        </p:spPr>
        <p:txBody>
          <a:bodyPr>
            <a:normAutofit/>
          </a:bodyPr>
          <a:lstStyle/>
          <a:p>
            <a:pPr marL="463550" indent="-4524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T:	ADDI r4,r0,-1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BEQ r3, r0, B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ADDI r4,r4, 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LW r3, 0(r3)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J T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B: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3448765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962400"/>
              </a:tblGrid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000100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000010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CP3 Ink 6ceabaa5-0eea-47a1-975e-9ce52a66baf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767699"/>
            <a:ext cx="9068251" cy="583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resolve labels into offsets and addresses?</a:t>
            </a:r>
          </a:p>
          <a:p>
            <a:r>
              <a:rPr lang="en-US" dirty="0" smtClean="0"/>
              <a:t>A: Two-pass assembly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pass: lay out instructions and data, and build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i="1" dirty="0" smtClean="0">
                <a:solidFill>
                  <a:schemeClr val="accent1"/>
                </a:solidFill>
              </a:rPr>
              <a:t>symbol table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(mapping labels to addresses) as you go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pass: encode instructions and data in binary, using symbol table to resolve references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3657600" cy="6172200"/>
          </a:xfrm>
        </p:spPr>
        <p:txBody>
          <a:bodyPr>
            <a:normAutofit/>
          </a:bodyPr>
          <a:lstStyle/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JAL L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L:	LW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ADDI r5,r5,1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SW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5369059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00000100000000000000000100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10001111111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001010000000000000000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00100000101001010000000000000001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CP3 Ink 03c7bd60-818d-4019-af8c-24ecd7fb35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60" y="2337540"/>
            <a:ext cx="2169600" cy="22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 (better)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801688" indent="-801688"/>
            <a:r>
              <a:rPr lang="en-US" dirty="0" smtClean="0">
                <a:latin typeface="Consolas" pitchFamily="49" charset="0"/>
              </a:rPr>
              <a:t>.text 0x00400000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code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ORI r4, r0, counter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LW r5,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ADDI r5, r5, 1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SW r5, 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.data 0x10000000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data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counter: 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.word 0</a:t>
            </a:r>
          </a:p>
        </p:txBody>
      </p:sp>
      <p:pic>
        <p:nvPicPr>
          <p:cNvPr id="12290" name="CP3 Ink 2ca224ff-8fa5-47f5-86c2-252b0b382ad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5" y="1369200"/>
            <a:ext cx="7474951" cy="11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Pseudo-Instructions</a:t>
            </a:r>
            <a:endParaRPr lang="en-US" dirty="0" smtClean="0"/>
          </a:p>
          <a:p>
            <a:r>
              <a:rPr lang="en-US" dirty="0" smtClean="0"/>
              <a:t>NOP </a:t>
            </a:r>
            <a:r>
              <a:rPr lang="en-US" dirty="0" smtClean="0">
                <a:solidFill>
                  <a:schemeClr val="accent1"/>
                </a:solidFill>
              </a:rPr>
              <a:t># do nothing</a:t>
            </a:r>
          </a:p>
          <a:p>
            <a:r>
              <a:rPr lang="en-US" dirty="0" smtClean="0"/>
              <a:t>MOVE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>
                <a:solidFill>
                  <a:schemeClr val="accent1"/>
                </a:solidFill>
              </a:rPr>
              <a:t> # copy between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LI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imm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# load immediate (up to 32 bits)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load address (32 bits)</a:t>
            </a:r>
          </a:p>
          <a:p>
            <a:r>
              <a:rPr lang="en-US" dirty="0" smtClean="0"/>
              <a:t>B label </a:t>
            </a:r>
            <a:r>
              <a:rPr lang="en-US" dirty="0" smtClean="0">
                <a:solidFill>
                  <a:schemeClr val="accent1"/>
                </a:solidFill>
              </a:rPr>
              <a:t># unconditional branch</a:t>
            </a:r>
            <a:endParaRPr lang="en-US" dirty="0" smtClean="0"/>
          </a:p>
          <a:p>
            <a:r>
              <a:rPr lang="en-US" dirty="0" smtClean="0"/>
              <a:t>BLT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branch less than</a:t>
            </a:r>
          </a:p>
        </p:txBody>
      </p:sp>
      <p:pic>
        <p:nvPicPr>
          <p:cNvPr id="13314" name="CP3 Ink f0ffdb30-1556-4a6d-863e-9887b636ed3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54" y="1108979"/>
            <a:ext cx="4254451" cy="51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Lessons:</a:t>
            </a:r>
          </a:p>
          <a:p>
            <a:pPr lvl="1"/>
            <a:r>
              <a:rPr lang="en-US" dirty="0" smtClean="0"/>
              <a:t>Von Neumann architecture mixes data and instructions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but best kept in separate </a:t>
            </a:r>
            <a:r>
              <a:rPr lang="en-US" i="1" dirty="0" smtClean="0">
                <a:solidFill>
                  <a:schemeClr val="accent1"/>
                </a:solidFill>
              </a:rPr>
              <a:t>segments</a:t>
            </a:r>
          </a:p>
          <a:p>
            <a:pPr lvl="1"/>
            <a:r>
              <a:rPr lang="en-US" dirty="0" smtClean="0"/>
              <a:t>Specify layout and data using </a:t>
            </a:r>
            <a:r>
              <a:rPr lang="en-US" i="1" dirty="0" smtClean="0">
                <a:solidFill>
                  <a:schemeClr val="accent1"/>
                </a:solidFill>
              </a:rPr>
              <a:t>assembler directives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>
                <a:solidFill>
                  <a:schemeClr val="accent1"/>
                </a:solidFill>
              </a:rPr>
              <a:t>pseudo-instructions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8482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1910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5814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How do I Program?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028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191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37594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343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098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2672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0394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3434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3434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4793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362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1430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1430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9906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1429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27431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19049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16763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1600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Assembler:</a:t>
            </a:r>
          </a:p>
          <a:p>
            <a:r>
              <a:rPr lang="en-GB" dirty="0" smtClean="0"/>
              <a:t>	assembly instructions</a:t>
            </a:r>
          </a:p>
          <a:p>
            <a:r>
              <a:rPr lang="en-GB" dirty="0" smtClean="0"/>
              <a:t>	+ </a:t>
            </a:r>
            <a:r>
              <a:rPr lang="en-GB" dirty="0" err="1" smtClean="0"/>
              <a:t>psuedo</a:t>
            </a:r>
            <a:r>
              <a:rPr lang="en-GB" dirty="0" smtClean="0"/>
              <a:t>-instructions</a:t>
            </a:r>
          </a:p>
          <a:p>
            <a:r>
              <a:rPr lang="en-GB" dirty="0" smtClean="0"/>
              <a:t>	+ data and layout directives</a:t>
            </a:r>
          </a:p>
          <a:p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= executable program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Slightly higher level </a:t>
            </a:r>
            <a:r>
              <a:rPr lang="en-GB" dirty="0" smtClean="0"/>
              <a:t>than plain assembly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e.g</a:t>
            </a:r>
            <a:r>
              <a:rPr lang="en-US" dirty="0" smtClean="0"/>
              <a:t>: takes care of delay slots</a:t>
            </a:r>
          </a:p>
          <a:p>
            <a:r>
              <a:rPr lang="en-US" dirty="0" smtClean="0"/>
              <a:t>		(will reorder instructions or insert </a:t>
            </a:r>
            <a:r>
              <a:rPr lang="en-US" dirty="0" err="1" smtClean="0"/>
              <a:t>nops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Will I program in assembly?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A: I do...</a:t>
            </a:r>
          </a:p>
          <a:p>
            <a:pPr lvl="1"/>
            <a:r>
              <a:rPr lang="en-GB" dirty="0" smtClean="0"/>
              <a:t>For CS 3410 (and some CS 4410/4411)</a:t>
            </a:r>
          </a:p>
          <a:p>
            <a:pPr lvl="1"/>
            <a:r>
              <a:rPr lang="en-GB" dirty="0" smtClean="0"/>
              <a:t>For kernel hacking, device drivers, GPU, etc.</a:t>
            </a:r>
          </a:p>
          <a:p>
            <a:pPr lvl="1"/>
            <a:r>
              <a:rPr lang="en-GB" dirty="0" smtClean="0"/>
              <a:t>For performance (but compilers are getting better)</a:t>
            </a:r>
          </a:p>
          <a:p>
            <a:pPr lvl="1"/>
            <a:r>
              <a:rPr lang="en-GB" dirty="0" smtClean="0"/>
              <a:t>For highly time critical sections</a:t>
            </a:r>
          </a:p>
          <a:p>
            <a:pPr lvl="1"/>
            <a:r>
              <a:rPr lang="en-GB" dirty="0" smtClean="0"/>
              <a:t>For hardware without high level languages</a:t>
            </a:r>
          </a:p>
          <a:p>
            <a:pPr lvl="1"/>
            <a:r>
              <a:rPr lang="en-GB" dirty="0" smtClean="0"/>
              <a:t>For new &amp; advanced instructions: </a:t>
            </a:r>
            <a:r>
              <a:rPr lang="en-GB" dirty="0" err="1" smtClean="0"/>
              <a:t>rdtsc</a:t>
            </a:r>
            <a:r>
              <a:rPr lang="en-GB" dirty="0" smtClean="0"/>
              <a:t>, debug registers, performance counters, synchronization,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I program a MIPS processor?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6858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457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2004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9718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9530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7244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6406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6312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10498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20404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736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642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30310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335897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69097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78697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650097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2040497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87997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CP3 Ink 3d91d5ea-4fbb-431f-8c1a-d756d11442a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5" y="2392379"/>
            <a:ext cx="8559751" cy="39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3134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743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857071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628471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838200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99067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762000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5334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10000" y="533400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743200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coordinate use of registers?</a:t>
            </a:r>
          </a:p>
          <a:p>
            <a:r>
              <a:rPr lang="en-US" dirty="0"/>
              <a:t>	</a:t>
            </a:r>
            <a:r>
              <a:rPr lang="en-US" dirty="0" smtClean="0"/>
              <a:t>Calling Conventions!</a:t>
            </a:r>
          </a:p>
          <a:p>
            <a:endParaRPr lang="en-US" dirty="0"/>
          </a:p>
          <a:p>
            <a:r>
              <a:rPr lang="en-US" dirty="0" smtClean="0"/>
              <a:t>PA1 due Monday</a:t>
            </a:r>
          </a:p>
        </p:txBody>
      </p:sp>
    </p:spTree>
    <p:extLst>
      <p:ext uri="{BB962C8B-B14F-4D97-AF65-F5344CB8AC3E}">
        <p14:creationId xmlns:p14="http://schemas.microsoft.com/office/powerpoint/2010/main" val="34838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Set Architectures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ISA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Complexity</a:t>
            </a:r>
            <a:r>
              <a:rPr lang="en-US" dirty="0"/>
              <a:t>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 </a:t>
            </a:r>
          </a:p>
          <a:p>
            <a:pPr marL="115888" lvl="1" indent="0">
              <a:buNone/>
            </a:pPr>
            <a:r>
              <a:rPr lang="en-US" dirty="0" smtClean="0"/>
              <a:t>Translate </a:t>
            </a:r>
            <a:r>
              <a:rPr lang="en-US" dirty="0"/>
              <a:t>symbolic </a:t>
            </a:r>
            <a:r>
              <a:rPr lang="en-US" dirty="0" smtClean="0"/>
              <a:t>instructions to binary machine code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instructions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Program Structure and Calling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not</a:t>
            </a:r>
            <a:r>
              <a:rPr lang="en-US" dirty="0" smtClean="0"/>
              <a:t> a valid hazard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Stall</a:t>
            </a:r>
          </a:p>
          <a:p>
            <a:r>
              <a:rPr lang="en-US" dirty="0" smtClean="0"/>
              <a:t>b) Forward/Bypass</a:t>
            </a:r>
          </a:p>
          <a:p>
            <a:r>
              <a:rPr lang="en-US" dirty="0" smtClean="0"/>
              <a:t>c) Reorder instructions in hardware</a:t>
            </a:r>
          </a:p>
          <a:p>
            <a:r>
              <a:rPr lang="en-US" dirty="0" smtClean="0"/>
              <a:t>c) New Hardware Instruction</a:t>
            </a:r>
          </a:p>
          <a:p>
            <a:r>
              <a:rPr lang="en-US" dirty="0" smtClean="0"/>
              <a:t>e) None (i.e. all are valid hazard resolution)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577" y="2782766"/>
              <a:ext cx="8097840" cy="1368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217" y="2771966"/>
                <a:ext cx="811548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0907417" y="1785206"/>
              <a:ext cx="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3017" y="1770806"/>
                <a:ext cx="2916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3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Recall: 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6505510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IF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 ID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Ex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IF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Ex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CP3 Ink 1165b6fd-2110-4a5e-a745-3d11aacadb4d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50" y="375959"/>
            <a:ext cx="8034300" cy="64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ISA Variations: Conditional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pPr marL="573088" lvl="1" indent="-457200">
              <a:buFont typeface="Arial"/>
              <a:buChar char="•"/>
            </a:pPr>
            <a:r>
              <a:rPr lang="en-US" dirty="0"/>
              <a:t>while(</a:t>
            </a:r>
            <a:r>
              <a:rPr lang="en-US" dirty="0" err="1"/>
              <a:t>i</a:t>
            </a:r>
            <a:r>
              <a:rPr lang="en-US" dirty="0"/>
              <a:t> != j) {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if (</a:t>
            </a:r>
            <a:r>
              <a:rPr lang="en-US" dirty="0" err="1"/>
              <a:t>i</a:t>
            </a:r>
            <a:r>
              <a:rPr lang="en-US" dirty="0"/>
              <a:t> &gt; j)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    </a:t>
            </a:r>
            <a:r>
              <a:rPr lang="en-US" dirty="0" err="1"/>
              <a:t>i</a:t>
            </a:r>
            <a:r>
              <a:rPr lang="en-US" dirty="0"/>
              <a:t> -= j;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else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    j -=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}</a:t>
            </a:r>
          </a:p>
          <a:p>
            <a:pPr marL="115888" lvl="1" indent="0">
              <a:buNone/>
            </a:pPr>
            <a:r>
              <a:rPr lang="en-US" dirty="0" smtClean="0"/>
              <a:t>LOOP: CMP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 </a:t>
            </a:r>
            <a:r>
              <a:rPr lang="en-US" dirty="0" smtClean="0"/>
              <a:t>		// set </a:t>
            </a:r>
            <a:r>
              <a:rPr lang="en-US" dirty="0"/>
              <a:t>condition "NE" if (</a:t>
            </a:r>
            <a:r>
              <a:rPr lang="en-US" dirty="0" err="1"/>
              <a:t>i</a:t>
            </a:r>
            <a:r>
              <a:rPr lang="en-US" dirty="0"/>
              <a:t> != j</a:t>
            </a:r>
            <a:r>
              <a:rPr lang="en-US" dirty="0" smtClean="0"/>
              <a:t>) </a:t>
            </a:r>
            <a:endParaRPr lang="en-US" dirty="0"/>
          </a:p>
          <a:p>
            <a:pPr marL="115888" lvl="1" indent="0">
              <a:buNone/>
            </a:pPr>
            <a:r>
              <a:rPr lang="en-US" dirty="0" smtClean="0"/>
              <a:t>				//  </a:t>
            </a:r>
            <a:r>
              <a:rPr lang="en-US" dirty="0"/>
              <a:t>"GT" if (</a:t>
            </a:r>
            <a:r>
              <a:rPr lang="en-US" dirty="0" err="1"/>
              <a:t>i</a:t>
            </a:r>
            <a:r>
              <a:rPr lang="en-US" dirty="0"/>
              <a:t> &gt; j), </a:t>
            </a:r>
          </a:p>
          <a:p>
            <a:pPr marL="115888" lvl="1" indent="0">
              <a:buNone/>
            </a:pPr>
            <a:r>
              <a:rPr lang="en-US" dirty="0" smtClean="0"/>
              <a:t>				// </a:t>
            </a:r>
            <a:r>
              <a:rPr lang="en-US" dirty="0"/>
              <a:t>or "LT" if (</a:t>
            </a:r>
            <a:r>
              <a:rPr lang="en-US" dirty="0" err="1"/>
              <a:t>i</a:t>
            </a:r>
            <a:r>
              <a:rPr lang="en-US" dirty="0"/>
              <a:t> &lt; j)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	SUBGT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 </a:t>
            </a:r>
            <a:r>
              <a:rPr lang="en-US" dirty="0" smtClean="0"/>
              <a:t>	// </a:t>
            </a:r>
            <a:r>
              <a:rPr lang="en-US" dirty="0"/>
              <a:t>if "GT" (greater than),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-j;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	SUBLT </a:t>
            </a:r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smtClean="0"/>
              <a:t>	// </a:t>
            </a:r>
            <a:r>
              <a:rPr lang="en-US" dirty="0"/>
              <a:t>if "LT" (less than), j = j-</a:t>
            </a:r>
            <a:r>
              <a:rPr lang="en-US" dirty="0" err="1"/>
              <a:t>i</a:t>
            </a:r>
            <a:r>
              <a:rPr lang="en-US" dirty="0"/>
              <a:t>;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BNE loop		// </a:t>
            </a:r>
            <a:r>
              <a:rPr lang="en-US" dirty="0"/>
              <a:t>if "NE" (not equal), then loop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0" y="93480"/>
            <a:ext cx="6135900" cy="3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551506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3001859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8309726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287676"/>
              </p:ext>
            </p:extLst>
          </p:nvPr>
        </p:nvGraphicFramePr>
        <p:xfrm>
          <a:off x="1905000" y="1828800"/>
          <a:ext cx="6328609" cy="1290320"/>
        </p:xfrm>
        <a:graphic>
          <a:graphicData uri="http://schemas.openxmlformats.org/drawingml/2006/table">
            <a:tbl>
              <a:tblPr/>
              <a:tblGrid>
                <a:gridCol w="914400"/>
                <a:gridCol w="1300613"/>
                <a:gridCol w="832987"/>
                <a:gridCol w="990600"/>
                <a:gridCol w="1447800"/>
                <a:gridCol w="842209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7691791"/>
              </p:ext>
            </p:extLst>
          </p:nvPr>
        </p:nvGraphicFramePr>
        <p:xfrm>
          <a:off x="1905000" y="3581400"/>
          <a:ext cx="6248401" cy="1290320"/>
        </p:xfrm>
        <a:graphic>
          <a:graphicData uri="http://schemas.openxmlformats.org/drawingml/2006/table">
            <a:tbl>
              <a:tblPr/>
              <a:tblGrid>
                <a:gridCol w="762000"/>
                <a:gridCol w="1371600"/>
                <a:gridCol w="685800"/>
                <a:gridCol w="807761"/>
                <a:gridCol w="262124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50789394"/>
              </p:ext>
            </p:extLst>
          </p:nvPr>
        </p:nvGraphicFramePr>
        <p:xfrm>
          <a:off x="1905000" y="5167020"/>
          <a:ext cx="6248399" cy="1156920"/>
        </p:xfrm>
        <a:graphic>
          <a:graphicData uri="http://schemas.openxmlformats.org/drawingml/2006/table">
            <a:tbl>
              <a:tblPr/>
              <a:tblGrid>
                <a:gridCol w="966247"/>
                <a:gridCol w="1243553"/>
                <a:gridCol w="4038599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CP3 Ink af64fdda-5a72-44b9-a084-5887df1bfb8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50" y="1799160"/>
            <a:ext cx="5118900" cy="40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3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EHAOAgAQdBJoFyAEBMBMi5V9tY/NAiCyDJKlJJmqVvrQArqaZTYGk0f7Xp+DMYId9NLLQMkK3MQFVIYhsUAIOCEgQRP//A0U1BEgQRTUECQILZAILZQILZhgqFDIIAI4pAa0BfkMzCADoGQFeCX5DFDIIAIAUAnaM4kEzCADADAJK8+JBDxISZPRNQQgBTUESq6rTQamq00EeBAiC5oAKLAIMZkZkC37P2CE2EOWjhkyZ5nK3FjyOVrRu1xLcLHI1WuXOLCzy4srRxjxgCiwCDGe2ewt6b0whNhGZjhxZWrdyty4sbFa0bsWq1xlZZVrfE5cZcrFg5Y4XAA0BCQEKLAIMQTQTC23NuCE2EM2DNrma42S3C5Yt1rRg3wrcTRy2WuW2XG0ZY3DFxhYgCiwCDEFUFQtsTYghNhDfNiYtcONutyOcWVa0buGy1y4bZlrVg0c4WTlw4csnIAosAgxDtDsLbA2AITYQ3Y42zDC1ZrcjXFkWtGrButc5MrhaycMGDXCwZsnDLGAKMgWC/h8T+HxQgv4VC/hUMCE2EY3OXJhZsWK1y3wsFrRi1brXDJu2WtG7ltiasmbPDibACjIDgv4gA/iAEIL+FOv4U7AhNhDNiyZ5mLdytYY8bVa0bMsK1w3x41rhq3xtMzjNmb4cIA0CGgEXAQo0B4L+Cov4Kj2Qgv4Ik/gicIAhNhGFkzZtGOLKtzY8OZa0YYcK3FlY41rPG2atcTJgwZM24A=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zHAOAgAQdBOQJ7AcBEGCHfTSy0DJCtzEBVSGIbFACDgRIEEU1CEgQRP//A0U1BQM4C2QZIDIJAJCbAwE3wB5FMwkAkIICAdvFHkU4CAD+AwB7hdI0Ek7ApD/TAKQ/HgspgoA+b5wAAAzQAArGAWKE/BHl+CPM06HB4G/dy9WemGWWV2O2OU4RlWCDBHIwSstHFLFTNipkpKSC1bSwUojS+Gd4zlOV2WeO+WuON6zrWteDHLtAg/4WHv4WHzW29c+Xh8Li6mo1eqppWojCqYvEzi63jcSsmJJm7btuctzeZ3c5m7zq5qYuL4c+UZCDiJiqiILmbhIExMXIRICJiYJQTEzAESImrgJhFxKUSz6fnwAhNhDJhkyMG+NqtxMMbFa0ZsGa1xmxsVuFmwZNG7Ntkb5GIAkBCukBbIT8E4H4JwQ06Nuzn5t9tMMMaxijKZSsJzlKmDBoyZsmDBghSVLYJWlKlIQpC0oIwnNONYxx1z3y3y4cc8dcOW99OPLhx1reMZQwX4E5WIP+FDr+FDsN679vH8LPCdOVYrDEcL4XyjCOMZjM0YiY3Nzdzczeczvju+fHjvjzvmtz1uYm8Xwcq4Y4Vrg1jGtR0z53fpCDr1L+BcY4cNDd5m4ml4zUxml1MCYkmExExMSmCYRMwTCpi6kCLiYiYJJmJiWd+X54ITYQ5y4sjbJixLW2HE0WtGrVqtcNmmVbhaN2bVs5cZmDRkAKvgFPhPwPdfge9gRhPDTTDSw4J4rYsWDJLBCiEJxqw1vhx4OLgg0YcGyNIShSascdcdcd51hOkbQwZnH4wIT8LGn4WJ8pxOL0MeiWKVKyrDDXDO98N8N645zjOFIWhwNuaGCurXyNsp3nPDPCzsKsIwpaGCmCWJjxAIP0vDlCFzkqZJm0wIRMTCRCZqSVTE1MEXExcXBMTM9fR8OPWCE2EMsrnIyaM261s5cM1rRuzYrcTNw4W5mDZs2w5MWFrkZgCnsnhPwT5fgn14tI4r0nYwSF9WfNhlCNJyngUpSmK8YAhPwxvfhiz35MOKNaXhdrHLpljhnGlKYLWtIjZhxAhdBE2cCKCKBFBBEhkhhjjhhQoEEMBPgczDcAITYQ0YNHGFw0yrWrJjhWtMebCtw4mzJa3x5s2Vy4wsGeRmAKhwEyg/4MBP4MBTr08Wq5nHSo5T0001dZmS1tvC8PlcwvlfHohPwvpfhfTN2/JPQtkaMMJxxx0xyxx4a461TwQti1MODmZcEjBfTIhMXcq8D4ZKUhaMYzhWkwjFBGEEEYAI4eLwXQITYQwbZmuFq4YrcmNuzWtMOFstxY3OFa5x5nOLHjasWDhqAKiAEshPwZzfgznw7MuLDkykp2pWhGOHFjN2mUU04wvinCO5WF+GMb4Yl8HVgZMXjseYPBaHBVySyTTYLC4Qw0skUkkUME88mRw2HwMNqE8DReAc8I0lKVIxTjFAEYRlEijG8Yp8nDziE2EMG2VtjasHK1oxyslrTKxyrXLbK5WsmWVy0xMMjJk3zACnEehfg8i+D0PHYHAYPBYHAY+qKmaGaCiSaqW6u6+i+KYIX4X9PhfjwNls0+CweInojoQQFs2JmwcmHmwtOAhONxI92MohBFOE1Z3EIz4+YhNhDluxZt8OFgtbtHLNa0zZsa3C0zYluLG4x4mLXE5zOGgAqAASuD/hAK/g/9713RcxEVUQ4McKxSJveXGN4443fLveSE/CqR+FRnTurktCM6574b6XBjhvhTxUwZs2rRi0YMksE72z5ZgISngSMvAeGMIwBACKKCEZQRhGM8PB48aCE2ENG7ZzkyN2q1llZuVrRnhcLcLXG0WtczRg2ZuWzfIwYgCpsBOofJmTQFRqAUOhSWSR+PQ+HQiElUqqwWFbrfOJzKpXHI7FIrCoXAICQ+HACH8SlXiUrAQiEhbrfXq/arXYLDVquU6npbLFzuVptFvt1zuVxuFlslNphV6sAAhOZpJQTnWc4iMIgglOUYJynBOUURGEUVb7eSh4IAITYQ2c4sWRtjcLc2bK1WtMrlytcsGeRa1ytGbhk4zYWWbCAKsQFEh+BO4K+vAU+nBUagUWiJDIILBIJBYVC0SiYVSqlWq5PJ7GIzEonEonAoHC4UkskAp9OAh/Fql4tM4+BBYIEajZYLCul1q1Xrldq1XWCwhJpOTGYFptFTqVrtVttlfr1TqSq1QCGwwITwBidmM4xnOJGCMCMIwIwAgjCERGEYRhGE5TgjBGFa8Pm0n4MAITYQ0yMmjXMzaLWbfM2WtGbfCtcYmDda3y5mLJm3zZszRkAKgAEth+D04QOGAnc6AQWCRuNReLQ+HIdDysVlXK6p1PCnU8CH8Wrni2rpgKrVAFcrtMptYrNMpqnU8lEpQaDoLBAodCCEwYuXC0sGDJSGPDWcyJGAhGEUYRiK128uboAhNhDZrmxY3LVotZ4XGNa0b42q3Fjy4lrdiww4mWZriZM2wApkF4fihOKFAIXCozGJPJpPJpbLJLJIyIfxZdeLLsAtFpt1vwNgfBmDcEYJwNge4ITgdTDp04axjGE5VhFfDxeDCAAhNhGZi2YMGTdstxM3DNa0cZGC1xmZsVuNtiYY2rlqzy5cYAo7B4L+Bov4GjAAgv7YS/thMACFwlMafJ4QITYRlYZMbnG3brWjhkyWtMTfItw4m7VbhzMXLbM1ZZGzNsAKyQE8h+MU4w+CxOAxRV6tTaZTaYttsptMqNQo9Glssg8Gk0nXq91yu1aSoIhUDQGDw2HwmGw+HwuBy683jA+BsC4EqtUAh/Eed4jvYjDIaTCYyqVzabrJZbJZbdb8AYBwJgW2W2tVtVqvFovDYLC4PA4fB4PBYDAYHBoBDoBEINIpDIIDAIHAolEwg/hT2YXld2TaREouriauELi8XExAi4lVzx5+7LxgITYRmxsWuJrmzLcTdsxWtMLDCtcsMWNa4y4XGRwwzNWzbGAKswFEh93bvABUagKrVE1mkXi0TiUFgkKhcSiaUSkrldVyu0aj1Co1Kpzyex6PweDSuVTmcK3Wiq1Qh/Gq541XQASORCrVdWq3TqfUqnXK7WKzUKip1PINB1JpFLpVZrFfr1hsFjsVjsVdrlXqyu1wkciAg/gLx6jOczM2mZiRNWRKJiYCYiUTEoTF1IGbu+vo34ghNhGHGzc5mjlmtat8jha0zOMS3DkyZVuJtixtMbBq5wt3IAq5ATyH4mDiYSczhLZYmcyjcagsEUKOw6DwiBofAoXCYFD0FgsHgsFjFPp1brVRqBQ6ES6LwaCQqAxCExCBQECH8alnjUtKtV1QqK2W2oVGpVNXKPCYHCYHDYJD4FB4BCYJBYDAEAk1JpE9nktlhTaYVOdQJBIDCIbBoNAQg/a8OFzecpggZRMCImLmLi8TCamLErhOc8fXaCE2ENs2TE0a5G63G5xsFrRy3brcTVpiWsGzHI2YuGmbLmaACqgBQYfYGwSbTcAU2mKXSpbLJHIobDIBAYxGU+n5WKyplNVqtqlU4xGYDAI7HJXKpXKlBoAAh/Hkt48lyu1wASKRrhcbFY7Rablc7ZbatV1QqJCoWlMoUmkLbbK/XrHYrPZrLZKnUlTqQACD9bwvR2hN3c2ESJgmrqSAiYlImAmJTd8/J8WPWCE2EM8jhw0zM3K1o2c41rRnibrcLJo3W5MOJjjaM2rTJizACo4BMIfihuKHAKbTAr9eVWqKDQEplETiUHgyKRVVKrTqfWJbAoOhcIhMFIfx5yePOUAkskCSSVPJ6rldWi00ym0ymrVa1AoMMhsHgsBg8IicGQOE4HKhxddYRgRjGYQRhFGAQCEYVjGOHp6YcwAhNhDHE5xY2ThutYtMTJa0x4cq1w4wsFuHCxbMcrLLiaM2wAo5BIP+FZT+FZXhxIT8WXn4svc+YINW6CE2ENmbHE0bY8i1zjxtFrRuzZLXOPDiWsmONywYt2LVoxcgCkkWg/4VrP4VrQAA8Lw3jIL+8tP7y1AADNegg/M3ObzcTCLTN3M9cCE2EM8OHCxaNGi1liwt1rRm2yLcLFqzWscLJqyyM82RxiagCmoehPwrifhXF37iUJRjOWO2G2Gk4xhGOLPoAIT8WG34sN8GE4V8jVPNPJe06RTww14OO2iEtxr4a1RnCNIiE4TjFeuHTrn2ACE2EYsjVs5bNWC1uyYY1rRwybLXGZxlW4sLhkyY5mebFhyACmQYg/4YPP4YPTG+OueOdcYvhOtV4yIAhPxZnfizPM2CWSWhknSs8s76cs9cAIawiJmZgYCAgUCQMCgIFDw9jBwFwCE2ENmuJoxYMma3K1xOVrRm4yrcTliwW5GLBi2YZs2NszxgCmIWhfhgq+GCu6CKiGoQyzsTjsfRTgZAhPxZ2fizt4G3DGM4wrSEoUhHRp4UwIWrRTR62GGKOKWCFHDHPTl4MIAhNhDZo5aY8WHEtYNmbla0zZMy1ywYt1rXLhyOMjJiwzM2IApVEYT8Lz34Xv9GQ4lIaFrY7R1gg/4vdP4vYcZ8NmOKb1LlYIZdQFSQsHBwcHAwtfEwF0AhNhDBq3bs2+Zmtct2uVa0YtGq3FhytFuPJiYOMTRm3wtmAAqhAsEBhPwRcfgi5GfMGnQM+Zr1Z7QQnNhlllWF6VlOEZEEIJRSjJOl4TgTtGUIxRTRgjQQjeFZwnNKcEUIwklKyS9rwqgwVtOiKtKyRohm4vE4PA27GvUNOhp0a9WvVt2cHgbdjbs06OLihW1dWvUDToA2gIP+HUj+HUkceAVY5c3ieL5G2JrEKmM11x1xaRiSZmZm4lITMTAiSYmJSgggLiYTSriWcWiaATMTF1MLgnHHhz5b069B16M4ut648OPDemcZxjKkzVgugPGAgvXxPO2rKlspQWBCpYWUoCVKEFigWCWFCwFlliyywiwspKBcqwWAAAAWAAFle/wb876gITYRmyuHGRq5ZLXONxhWtMLHMtxMsTZa1ZuGzNtkbt8jlyAK3gFNh+NC40OIxCBwJAoXBofDi02ha7UstkKzWEplERiEDgUQiK0SuJIhC4NE0bhMLhcNIjBoCgCBQSAQKCQCAQCCQJAoFA4ZDYMAh+gA6AGIxCKxSOwqCwaFxoodCR+PITCCkUldLrYrHWq3TKakUtiMHg8DgcAgkCgUGg0SicSiECgkKQZAYLAYDB4DA4HAoCgMJg0PhMHh4IPytzm0QidXFzJczMSTExNSrMJhKomEhMxMTVwAzff08x0AITYQwws8bVvhwrcOVg4WtMbhmtwsMuVa4yN8jnGxb5MmVkAKqAE7hfSWektyeS0eKwcsc8VeGvxElVUjLTwXR1JEUEUENcddt9+FpnjglmXR2SR4inEX5KeE+dS+dTy5GiuqODBXBeWFe+/Jtz4cuHLhy1rFbFkyatG5qxYsmi2DEjHbHh134caE8ARnHwKhRiUnKsYpwjCMUZRhGCMpwQighMhGE163xrpAITYRjcMcmRs5bLWeHG4WtGrFqtw5czJbjaOGjJg5zNWbdyAKtwFBhfZfey/w+GyNlaOOGOWCWZVBgKoswugshigijkjkjhltnptnwZPTLXHOhoquxGAylWKwE1yF8/B5+HD4bD2TTTTTURTQIZZZacPdi7Y66a64664Z0klWAsuwGGMBhMFjMRhMRZRPPgcbg8vg8Lj8SITwheU+3lRgnKcowjAIRgiRhGEYEIkIowRhGAIxjPXy0eoAITYQxaNW+TJkarW7ZlmWtGjVutxZWLRawcNHONhix5MTHKAKrAFNhPwQxfghLvKMoxhe2mLVrbdnFtGc4QklGEowjSFpUlKUqShakowrWenHhw45znaFIaAOJxeQg/z7n5/9GIwxnhnomGt+lxrGsMRGIQuL45ve5553ne7zmZgnG8UxXCewHkeT5QCDj0Oe2ZRVQlN3diLgmJhMTExMAImExMExMSmbTExx9W584CE2EM2TFphZYWC3E3b4lrRs4YrcTjK3WsWWTFhwsW+TE4ygCpUBN4T8FwX4Lg+Vy9Gnna7KKRlOMLxvec9MceHDWc4wlgpgwUxSktCuKktU8EpAg/1jn6x3lz5c/A5rnOeNzucxmlYxrhrlrhjFYRExbNzxzfi68fOeIITobIR8ExIEIRghEhFGBGEYRQnKIIynAnfPyzsAITYRjxYcLhq2yLcjPMxWtGDhitctmmVawxY3DNk3Zt22RwAK1wFmhPwiFfhEl4HB4G/dycWGFawvS8YwlTBTNTFSyIQhErK80pyhAnj1aw0aYqsMLznKMLQwSohGMYxgk4TJotixTxab7YP9Ph+nzjwfA8fxueIjV9L5NcHCcLnO93vc5TuLvc7ZtEYrhHgd+wcufkXrhqsRFxe5tMTirvje/DR322vjDdiE71pX8FwQhCEIQnCcIxCMIkCAhFCKEQiRgihGAIRhEhGE6VlOU4AQEIwjWOftmgAhNhDJllcsGjfCtYMsbRa0b4261y2x5FuPKycYm2JrjwtWwAqPA5YCg/4nNv4nW8Od7453bdZrOOLc2uI1UcNY8CuWu0axHKOWOXau2tOE8orGsYqKLmZImJmM3Obi9k4i6Xab0wjC4zUzEIiYmN1c2ViYqbnOVXEakzvee+83mETOePPn4vPjx4t4zGbzxzzzxva5Xec53eauIRbeydVrGtVE1SKrVYqsEiIqoqIRtExFMaTghmYzuMxnhxvigv8AGa3+ADOX4/o+HjnfVzfHfF5zxfHOcmTiydjWdwq62vMbzzPMtu5eTZbN921VkylV3FxBZaqrZ3y3bDlytru1F4xbddkuTMs3d8zaOMy85ecsSQmcrKVmkuLkYF0AFqyEiCbIuJZFbI7Liy8h4+X4tnmD8rzPR5za4DGYklJMAEXF1MSqYkiREwmCQBNSAIkBNTMCYESETCYSi4iYkEwACJRJF1FolExCYmJkiSJq4vEyExNSiRMBMJgRImJiJIkmIkBMBMTEwi4EwItfH4LqfgwhNhDLNhyMWLPGtYOGTFa0xMWS3E5w4luJljx5HGVm5wtnAApoI4P+H6L+H6MB16CriYtcZibYl28HkIT8V734r3wGnQOBW2TJLNLNG2GN8OHbLfrAhMXShz8ZSZGJCMIicE5RjOe3mwkAITYQ4YNcjBmyxrWOFowWtGLhutxNMzdbka4nGNhkYMseZgAKqwFFhPxG8fiN54HBnWGGMb1nWatp5GK2i+amCUJQlOELUtK0IVnjrPHW7De9b4bxjKUsWHhAhPxV2firt4XD6U8WLJgtaaMdNdN8t9Nds4wnClqStC1ZXRw473zwyqzjGi0LWwYJUxYcgITR2Jw8EkYRhGU5QQnKaYBCKAAIIRhFCcCMEU68vfDQITYQ4cYcuNu1wrW+XHkWtG7dwtwtszNa1cNmDho5xtWjJoAKowFBhPxbkfi3JMeI16uHat5p0nCUkiSUZRglCULQru38jHBgnSMl4TnWl8GWyoCE/Fg5+LB006DXqz2ngniYqUxSlSUpymmrGs7xnXTwuHsywRinGM6wjOWPRliqhO9bn3hNGcYxRhGEYIxhGE5RhCIjBGEIkAhGE4kYThPLzbvAACE2ENG7hw2xN2a1u5ZMlrRzmxrcLfG5W5MmRw3a5W7BhmZACloRhvFjV4sW4CGgoSBgoWAiYSdrK2qkwIT8W/X4t5dMVI0vgw2xynnzAIWzTRw6+FDDHDHDHPeAITYQyaYWeJm4YLXLTE2WtMTTCtctWTha3btm+THiZZW7LCAKbRuF+LkL4uQ4o1VdVeEpsjojihKYMLksmxWLhvFwd4uD5SVUFDNTdJIw0LAIOAhYCHipWcnUpKiFm0DMyooUMZDChhhhhjnwuHagITYRla4XLXHkZLWLfDiWtM2Zitc5GLha5xZG+VpkzN2OZkAKYBeE/GDd+MIXZtjTCxww0vaeCzJhyQsAhPxcYfi4vjkw4IYKYGCtLo3pttPahdJVBpZ4UMAIYZYa8Tg48wAhNhGJu0ZtcuFytwtcjha0Ztma1w0buFrFzkcOWrRy3yscYAq1AVSD/jMk/jMT8EAOnXtngjCINKgvN7vO1oYrGKw1eszGZvPj+V5bwvBiUspRFT4XPlqE/GA9+MB8AGvVyaVvW87mFRC1MGLJkyas1sEpsOHPjw48N73nFS1JbtuxmpgxZLZoYpp4566cHLhAg/Y5zN3nNpqLiYlJEiJImLgi4nGYIkgJiYupRMXUxNXC158P1Y4AITYRmzY2jRs1cLcjdkyWtGGTKtcNnDdbmxtWzHNhcNGDdoAKpQFBhPx9afj7H0adBnxVVjOc6Qla1sEsUcVaRjHDXXwODa9pSpSkqTlOFZzjWK8s+jHAhPxXofivfyVoapYNEslqJ4bzz1x5a48eGqtoU4FadDGhK976a48OmdccZypamCuiUICE8BQj34oREpwnKIAIoynCKBGQhGEYRjARRjXH04ucITYQ3zM8ONi5zLWbPC2WtGDRmtwtcLVblYZGeXHkcYcbHIAKsAFMhPyGqfkM54ZdhTrO8Y4aMFMls1skqSpWE7zw1rhjVHJr1GyWCVE64WNdOVU61yz1y4aFwIT8VvH4rb8JwkcWC2ClKTtjY54cM8ePDlx4ceGNUqMVrS2bdhorS8J3jhvWd51jeMIUlicbDamEg/G9aPN8mZsurqYISSEJAISmJFSiYEIklMzM9fX5x7AhNhGRjjzMsTfEtaNM2Fa0Y5GC3FhyN1rdgyzZWWNm2asMYA=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WHAOAgAQdBLgHoAQBIJW+tACupplNgaTR/ten4Mxgh300stAyQrcxAVUhiGxQAwhIEET//wNFNQQIAzgLZAM4C2UZIDIJAJCbAwE3wB5FMwkAkIICAdvFHkU4CAD+AwB7hdI0Ek7ApD/TAKQ/ClQSh+E44TlP58k8mAikVjkdh+Bo4GlOJym03ApNIm82hqqgRNjDoeAhYGDh5OngYC6AITYRjb5cTTI3yrW7Jy5WtHLJotc4WTha0ZuGzJg5YtnLRkANAQqOBNcChPxBOfiC94FMeKMAN+S6MIyQhCMowRTJ0jKEhCMkp0qyZXA4PIyygEYSpbBDBSdLp1jGE0YxjO6cZoShKSEIRjGUFFIQlOE5RpWSaM0ZxhWM41gihBJGFEoyhKcowlGSFaVVVrGs0YwjCenhcNo0jNnlOaKCSykZTTjOE4RskjKq9acW1V4pzrhwzzzyxujCVqRsheatEqMUqRwFCko2JSjKEJQhaurg8Dg8Di8Tk5ryjGEJR1cHga9XF4nLzBBGE5YbZcmnRtyYsICD/hXw/hYX7eJ6PoeL4gHoXHLWK1c5veeeZiKxdRmNxeLRcvD8TxXheG1urQVERFWZmbkRETUwmETCKmCtxcpkQlWRcTcWmsxV4mKiaRMImauomJmElrSuYQXwuiLoumcDw/C8PwvNxbrM53NzMJxhrOLqIxWteF5PkZ1NSiLmovE0q6mZu7ldTSIhMSTMzWYibpE1MIkrny58uPDnq6lFXQ1vGem0rhMZxx5d/C8HxvB1y7iD+EIj4JkkklJMTEkSRIlWamJQBMAhICLgARKJESJgmpBMESEXCJmEwAAIlMAAACYRITAiU1KYiYkBEgiUSiZq4RIJhEpgmCJBMIkCYiQTAAmESBNSEwIkTCYiRMJiJmJEpuZlnxfJx8BAITYQ0Zt2ThpjcLWrLC3WtG7LCtw4nOJawxMcTlowcOW2RsAKfTOE/ESF+IifhpTA06AA0aeJhopCFoUpghSVY4673F0wyoP+GH7+GIXDw/CA8PwgAicTMqu4tmJlidc/E34PgSCD+APHRLdzMkrJRcImYRKJhMSSm74+P5LxgCE2EMmjFo2ytMi3KzcZFrRw2zLXLZm0W5sWbC5xt8rhyzYACnwohPxFGfiKf0QiZ8zfuYcGLHwsOCdFmCFlLo54a7Z8YIX4Y+vhj5hwWDMBgV17HY/DYfFYOqeFBGlgnRzwV1X3Rx4QhMnOj0axQhBAijETkCKcJwvPj74bgCE2EMmrjNiaNnC3E4wslrTJhZrcOZrmWtMjRu2YOWWRm3agCnUphPxMnfiZPhFhwGfNtgyyunKcoSUnSMJyg2cXiACE/C1t+FrfPmadBix8rDgtZgrKAqnOs71jfLs2gITdyHXQjOEYxCEYIwjGEUSU0Va6eO5AITYQ3c4nGNpkarWjPHmWtGjNgtc5M2ZayY4mbhpkzMsTPEAKdyuD/ihi/ihjKsGt8VXjOrTEozwvCIuKzE+D4ACE/Cv1+Ffsz5gbNvMw5pYLQgjCcLwvCc64WGG/hcOEQITiaubBGMUookYokUE5ThGE4Cc8evbHuCE2EY8znIzx5Gi1s3xtlrRvmYLcWFplW5MbLFjyNHDFw1ZgCmMchfiok+KhmsAXX5q+iGSOCWVi8dbgQIP+GFL+GD/wwBvSauLiM4eT5ACFymAh0sMUMEECSGGCOCWCNGlwORjsITYQyYsGORzkxLcuLGyWtMrhgtc5mLdaxzYmmFiyyt8zBmAKcx+G8VDninxlSVmpslpeSk5qbnp+am5qbno1ETdRLxsGhPwzpfhnJ0wojApW18mXFjyZcGGVYyZcGPMAhcxgGjhEMUcEsUsSEEMccOHxMuYAITYQ3x5MeFtkaLcuNg4WtGmPItwtsrFblzN3OZuzYsGblsAKfSqD/i56/i573np37Hg+A1xcYzPHW+V8J4TSVzNb6TAAhPwsafhY11yzZ8xjxOBfJDJLItGRhYY1VjCbDm36wIXBZSDNzxRwQoY4IYCGBBChIUMAhQx4XMoNkCE2EY2GNrlYYmC3DkxY1rRizzLcOPI5W4nDPI1Ys2zVu5bACqEBSoT8Y4n4xxWHAN2/RpNWvXSt41nGU5QtGUpNG3YAAJTzZ+ZhwUtZDDXDes9OjTqAhPwwJfhgTb92nQ06JyJT1YckJKRhGVU4zjXLo0gADRpxY9FYwrOcKxhCOCdaSIPxr4xEXlMIKsuJQklcTExdImCEzCRCYmJJiSb8v06gITYRhxucOPE5cLWrlkzWtG7Fstw48rBazwtsLTFkZMMrdiAKtAKwAYT8aNH40T76c2dweBv3adDJl5WVSiUqYIYFIxlWMownSc4ZY4Y1jMhGsL5929wODwsco6eFw2jSAjGM4TilCOCMoyjKcqTkiRRrix4sbBhDbs27OPgjOM41vO9Z4WGSCUpUnKkIYIWtK2jfua9TbsODwIRAg/4VmP4Vn6jr0eH4V1jLwvD8jnEwmErjMTcJiRcSIQTEiYTEk1MM4Dt38bOMYxjVYoTeYzOZzbjF3OPF8ry/G8d4Hghy54zy2lMyRBFXKZiLqFCm6zEuPBz5Hn9s5IPyPK9vCIi82uUwTEgiSYCJAITEgiYlEhCYmJETExMSIkiU1IExNSCJgmJi4CJBMImYEwAJiJmAlO/R8tghNhDNniy5XLnKtZN2DJa0wuca1xlYtluJjhZZWmPG0xMsIArIAVeE/HAR+OAkb92vVt2bdjXqAx4smXgVhKEUqyQSlCUYq3nt4XD0adWvRpZs4GvVybVw1xzvedY0vo0YtwCE/DCh+GFEY8WHBWkYADNn0aeFnhEhGMo2rSsYRjNGFcWOlcGHFjWuBo07pwpCRStqyzxcPGCE8BQeAZyhCMYRhGMIwRRhGMEIghOCEYTlOURCMIiMJRRhGEYwjKcIwhOEYFd/Tg8AACE2EMcbBhkzZsK3FicOFrRu1brcOVg3WtGLZkzY4WLPHlxgCuEBaYP+OVL+OVPevB8Dw/C8HwO/bPCamJqalOenXWwTc5SkXF1eJxHLv2LxERhCphdFrvfDieLylERKN3HPl31iQIX4RpPhGlw+GxeKxeKx+Oxtk8U808MiWSGGbBZHIYHAAxEtEk00UEUMMMsMcssMs9+KxZhY466Z5YIo4kEUkUEUVkV2DwRNVZRZVVZFCphwsGPxuHxog/e8OZu1pTZKJEkShCUXCSJAEXCUSiJABMJhCYlEzESiZi75/AMvQCE2EMMLlo1bNmS3I0YZFrRrhxrcLNliWtmjLI3ZtHLTM4agCp0BOoT8SWX4ks4wb27p6LxrDDaMmKuSVqWxS3UtghGNc9cs8s8M8M61RhSTdDTwAIT8Hy34Pl+TyGGVLQjSFJYGCFpSXle+fTny5cuGtowUYIJYKSpSUcmXZt4WEIPzvE89Mbu7hEwmSUpq4hExNXUxEpTFwld8fB8m+QAhNhDHDiyNHGLCtyOcWNa0YtGa1zlx5Frhzhx4sLnE1wsMIAqmAT+E/Fb5+K32ct+7g8DToa9XBlhjeM7SwWtalLQpDFKkKRpWFYYa4cuWuuOGsJQlirwEpoT8IGn4QNdOjHiy5MeJSuaVc08UcUZTpOs43vPDjjjw3njlGcEcSkqWtSEoWx8Dfq1ghMXWjLwOgQjKMEEIozhOESAgjAEIkESKExXDw97IITYRmYt2bBnkYLWTVjkWtGWJytcuXOJbhaNG2VxkbuMOFmAKgAEsg/4zgP4zk07jni9png5a4cuWtVEVxbvc9d3neZ8Os8+IhPwfKfg+jyThaFKSpSUmKtk2PDj149s9cMsK4GRixSzURITsZJ9uJFBCcEYxiEIQhGUYRjEmnj7daaghNhDNqxysXDhstxtnLNa0atMK3EwzN1uPNiysGbTMzw48w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sIHAOAgAQdBJgG7gQBEGCHfTSy0DJCtzEBVSGIbFADCEgQRP//A0U1BQM4C2QZIDIJAJCbAwE3wB5FMwkAkIICAdvFHkU4CAD+AwB7hdI0Ek7ApD/TAKQ/CtwBaIT8HiH4PK+Bx8EsNZsdtODLbLKKsIpxjCJSGKlJUtJZa1qUwQpC2CWDFgwSpKNLwrC6cbpwvGsZzx1x4c+XXp36dum+GM8WHdCmIIP+CHT+CHVzqJZxnHPlz6b5b6TwYqqampicQqsTU43GbipvV3XPO88c7zmc5XbjPHO97nMVTUReJinB2eVnyunLxoPtmomSS6RMTaZTEgIlNXETExdWERMTCLiYJgCJmJiSIkTCSZc+/s1PwUAhNhDjHhYt8bbGtc5Mzha0ytWi1zmYOFrfDkYNHLljixM2QAq8AU6E/Bvl+Dg9nhpaZa6XjO18FaThOCFqYsGjRm0ZtGTNopmwYqYJYJQYY455b52eOvLty8HPwcO++XHe8M+qFIT8O5H4dz4wlPFW1cEEoUwQxSwUxSlFGcscoxlWd71y1x5ceG+OOOeGNZ473jOiULMEpYMWy3GcDdgAg3abqRZNSmJLi4JmCYmJkiYghMETCJCQJXfHn6s+YCE2EMMzRljbM8i1uyxtlrRlicrXORo4W5cLBs2x5W+JrkyACsABU4T8GqH4Na45ZcGmu2ek0oIQnAJUwYsWLVqzYs2LBmtglihSEJRTjOuOONet7547b7ce3Hty664ZoS4NuHv4IIP+MR7+MSeONcdb5Z6RwxiNYxjTWKIiJlE5Zu85zu73e97zva2ZTt1nw2d3ETwjUeJvzu3geACD9ry5vBdTlkTExIiYkjNTNXAhNJhMSQmIRNTBcxZI4+H6Oa+CgCE2EZMbRhmcNWC1ricM1rRo0YrcTDG1WtmrJuyxNGeFvjaACnQhhfkA2+QDfDS4HJZPLYWaOiOqOhVDRTNPDLHTDDjcZjSE/FNB+KaHLgllya6Ux4McsNMM8dK0UlglTBDbsIOvEzm4SRcTExaJWmJnj4fpvAAhNhGFq0YNGbFytZucWRa0btGK1w3csVuPG3ZN8rhs4xNWwApbGIT8eh349D9OgbdGOmOl6XtOieadgIT8UZH4oyQaoUpLFKk4VnDfTHrAg/O3c3cymguMzx58fJAhNhGXMyysWmHItzOWmRa0cuMS1zkZ5VuNu2xsMbFtjaYmgAqNATWE/HzN+Pmfpb6SJqx08Lh5scryqrG8ZwrgjbFr1JyzIZGaGCkqZ4Y94IT8UoH4pQddLynCEJSsciuKWCME5xnOsbx06tbVr1RngrKq8YXTmITB0odWcUQgpMjCMYwQiBGQgERO/gG88gAhNhDLExyucLXKtaOG+Na0wtWy3EwZsFrjJizZnGJoyyZswA==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JoHAOAgAQdBPQKgAcBEGCHfTSy0DJCtzEBVSGIbFADCEgQRP//A0U1BQM4C2QZIDIJAJCbAwE3wB5FMwkAkIICAdvFHkU4CAD+AwB7hdI0Ek7ApD/TAKQ/CvQBhgGE/FqN+LUde3B4HB4HF4nD4XH43D4WnQAAGnQGfM16mnQbdjXq16uHwuLiTjOsJxhGCCMY1JwnaFrWpglihgwStK0pwnPHG+Ot8dZ3njjppnreCGKGpwNVQIP+IfD+IfF4viceGcTF0TF0AAEwHfsukwb0urretxEKIQhVRWIqMVEpXc7jMTOLiEYRFTdMtxmcurdzU328HHL0wIP1se6mkSRCYlK4VMEEwSJTEgi4RKJiYlCSJAEwCasIJhMJiJIlExEJiYmUxN3z8Py78IAhNhGRlhysWuNitwtMLBa0zYXK3CwYtVrJrhzM2GJixytGwAqeATeE/F8d+L2/j57SrWGOGeGe2O0cUsWDIyYrZpWhK873vhnWNYxrFWsI2lj1AIT8Q1H4hldfCjS2LJHNPRemVjw4ceXW4dcNY1xQxWzSzWta1sGCUUZtbLrygITibIeA1JQSnCE4wRRmijKdIwhEhGAhGE5ThGMa8fa6QCE2EMszjLiZMMi1hiauFrRuzxrcTLEzWuHDFpkcZmrNljcAClEOg/4xZv4xae+LlV8ufaaAhPxMUfiXtjadoxvDXC/JhoK4gF7AwMBDwsXIyMoAITYQxzM2LnG0crWWXMzWtHGHItctGLJayzOWuVmww5nDLCAKPwWE/GUl+MrHJDIAhvEhJ4kFYSKoQIeVQOSz2QAhNhDDDjcZW2Rwtw4mzha0bs8i3DkytFrJwycNW7bLjaZmAApzIIT8c3X4524VvSspp1nW8p4KUxYMEc2HFjya9WeF+IaT4hwcFJDdHgIqrrLKpqIKLUtM18N8GJkw+NwQhN3Mj21JzijOk5RlMnG6ZOuHHyAhNhDlo1xZczRity5WDRa0bZG63E4bMlrBq1YOM2bNjyMMoApSD4T8aLX40W2TVLFSOTPmy4CE/E3N+Judr1RlCGLDivCAhcphItDPHDDLXTGnxQAhNhGJiyYMMuZytzZmDVa0YNsa1yzxMVrTM2y5W+PE1YNswApxHYX49TPj1Fx8cd7BzYHAX4CGhRJVNgqLsJFhrZIwhfiJi+Ik2Oi6DFU4qnCT2TzTp46ZZ658TNi8HCCEwcjlzha0k51jWEUYoozvn47IITYRkxs2uXKzzLW7LHhWtMORutcNGeFbhcOW2XGxbYmmbMAKTg2E/HI1+OQXRbRkxQyacl5Ag/4m3v4m2Y5pxnW8XoCGkLAv4WDhYeVj04AhNhDXEzw5cTLCtY48jFa0xZGa1w1ZMFuVjma4sbLC3ytHAAqGASyE/Ioh+RS2eGOWGG1aQpLJixZtGq2i0LYYY74cunDny48cZ4sObICE/Ex5+JkuDJHMyNEaWhNHDfHtx68evDnrGFrYMGjFuhsvqhOD+AO98d3Cbq05iElEITMTJJPHr6c+ACE2EYXLbFhcZWy3LiyM1rTM1aLcLNpkW5cTZixZ4mjjGxygCuYBZYP+Rub+Rt/uxmpxMC9U6a1qKmeO+e887u7kiOW/Gz4l+FeoiYzNXrPaMIueseTXh3498d85ziY1HDly6cOlcsVi+SMAhPxN9fia/x0tWOGOeO826Y56zjDJSma2K2i2DBa0ZVvHLHbTTfTg02vgYMDFHFjphVjhXtjtltekME8VslMWC0oJzne8bx0zjjqAhM3Mj04okKJwIzjGIgjAhEgjFGtY1hCsZUtSUsEoIzjOcEqVgRjOMEQijARgRR09eE+4ITYQycOWjTE4yrWmPEzWtGjjMtcN2uJa0yZm7XCyxNmuNkAKfCWE/KFh+ULHi7scrqzlOk8UdRPJLBDFKlGK+DPkvlkAhPxNqfibV2YIZKWhGGOOeePSctrw3mlamhmvotDAhcBlopdWiihRIIUMEEaFBCjgghhhnpzMcOeAITYQ5b5seXFjaLWmLMxWtHDJqtcM3DRbmbMMeRqzx4WTdkAKhwEwg/5TcP5Tdem+Gr5ZxuLrcbXedzm5vCcReqrXKu0VjjyzeIP+KAL+J+nWdzubnrXNzjjFxFcMcOGtYxWLiamW1148TuSF0FEGllhgiQxQgQwwwQiGSGOCGCGCGCBDDDPfl4WwITYRkysMmNtiZLcTDC2WtMzjKtcMm2NbkwsWjTDkY4nDRsAKsQFPg/5X5P5YCY55q5mLxWq8DXLpw1URLLNzc3mV4yAvADLLjed3x3ne5454678taIP+J3b+J4HVb5Rw1wrVIjrc8+O+N9Z5znZWI4Y8byfIAeBXCOGsaFSvLc8Z3edxz6by6oTicqGHtxRjAThCKMEpwjBFGEoowjCMYQRjCMYRQlOSMIkoowEyNc/VlPwIITYRib5mzLG4cLczNhiWtMORqtcsHLha0y5WOPLkxsmOZmAKmAE9hPy20fltpbNurWZs6cq016uHwufkvCKMiMqziUwYJZMFqSilGE4STxac0biE/Erl+JXNWkYGvVnnq4/G4vE37suhSlrWhghKiciU4yiqrdWc54ZZbcOUboN7nX0airqKWgtErmYmLoJRJEokTELTnfX077AhNhDLM5w4mTNstb4WuVa0at2K3C2zNFrPFhxt27Bs2ctGoAqVATaE/L1N+Xqdt2bdmvVwcU5xThOk7TSVpWUYxpC1MWTFbBCU51xw4/I5NIVAhPxPQfiehZcnB4HB4HLyRhGkbSpCULWhamSEqJXlhYWGdY3vTGaYZcGshNnI5aEVZpzQIkozhERQgjAhNBFGKca4ean4ICE2EMGjRozZ5cy1vkbM1rRgwyrXGXDlWs2jJyyZNHORszYgCogBMoT8v435f6eRweADNnMUY4LShBOuG6qtpwjHDe+PDXDCK2KOAIP+JSb+JTXpjIOfI8IrhjHCIiMQqYiM5jds3lO56caAhcxVDm6YYYpooEJDHChhII4EECGCGCFDAihghS26E1QhNhDNtlc4sjjKtzN2Lha0YtHK1zkcNVrfG2xscLJmwxYsoAqcATuE/HcJ+O4VxOKx4t+7n4qzwwqrSEcUMFMFM1rYKUhScJzrWeOOcreKMrTxUuCE/Fnt+LPdhwM+bLk4eaeCkMGCmBSNEYp4Y5ct8d8sbylLBLBmOZO0oSbbx1iD4eRN53Nzd1OLJTGaRMwTCExdXEqTEwlLfj+jHkAhNhDbM3bM8bFktxZszFa0auGK1w0bZVrjFjxs8OXK5bMnAAqAASiD/j0I/j0dzjwe3PtfLgntitY1Gpmd3vPG93zreeF3oIT8W7H4ttaYqyzxzw1uLO8cM5QtTFilbBamSWCFpZ5Vz1CFwmQyccIlQwwoUCGGCEghggQQwQpa8+g1QCE2EZGzZkxZsmS1y1yY1rRjkarXOFniWtsrPIzx5crls4YgCpwBPIP+QEj+QFPUb1jVarTE0mjN3PHPft3TK5u7zecs1mrxxxKL8KteAIT8W234tj8EpyhOd8OHHh03y4Z3kpTBa2zbsc6uDNmxYIJTrfHHHHXPHfLlvnwZb0CE5W6HfnKcIxEIiE0YRQQgjKcJwEoiBGEJozjXfwY8wCE2ENGuJizzNci1tmZMVrRyyarXLhs4WtmzDG2YMGLNhhZACowBL4T8k3n5J7bYayx0jirmwYMWDBilihkKRvXDfDrYtc05qYdmPVXYhPxcPfi4vzQjmhknihIYY3y49N8uGs5WtilucCVsEMFYacHDlvxAhJdZ1YQIQrGMZkEEYRhOCQhEjOEa3vj04eUAITYQzxNHGFgxZLcjbLhWtHLFotcNmLVa5bZsTFwwxM2LFgAKrAFAhPyYIfkwnjnw4seSFqao5sUrSwRhHGvHDGcY30aeFelqKVnHLr1a6xqSiSwRwYeJQIX4u7Pi7FukvowcmDhtlwsdMs8ECqiyaqSSSWKm/DYeO+OeNFFFdRDjo5pIJIYYEtMGRy2XgpCDj4Ief3jMTMpTKIuJgTSSJTE1JMRKESmJXN58Hy58wCE2EMMOVg0btGa3M1cNVrTNiyrcLZlkW5cjlqwYMsORu0cACm8dhPyocflQ5hvnlvhwzvSOjBizYtEtEcV822kMoIT8Wkn4tJd2C8smK1qQnO8a3jlplhrb6taF0FkmTysEECBAhhQwSwSwQyx4+9rAITYRlxsMLjG3yrcrPLiWtMjdwtcYnOZa5b5mGTM2aNseZyAKWxKF+UHb5QhbLqsNVVdRFDLDgZsDg4T8Xbn4uzc+6d4wjCsMdtNGEIaUqoBfwcBAIOBhYGFha1LAITYQxYs8uTNhcLW+XMwWtMuPCtw5G2Zayw5mDNxjzNWOZuAKmAE/g/4pFv4pGY6dfCvOlXq6RarhcXGa3jjjefA8E6dc43Uw4XUb1zxvF6t5gIT8Oq34dbdnD4XLzY5Y4XRjAhOmGFIwlKFpRo1bdhyMFNGK1kct8dcdcMLyq0sAg8aiZCZTaUETSbhdSiJiYTCUxMpWSRF8fRghNhDHDlaMGLNitaMXDNa0x43C1wzw5VrFgwcN8WZi1aM2QApVEYT8VMH4qc9Fr7q4oYI0jBWghfhtK+G0mHEYnHYGCOVLBPJPAISnU5dYxhGM4zrWs4AhNhGTNlcMG2TMtxtcLJa0x48y1w1w4luXLiaNWuZgzaNMoArFAVaD/i4U/i4VM4FTjFarXBibznjxzxu4nXHgHDFcGojHGbznLcykSI69PB8DxfE8Pwjw/CHXp1CE/Dol+HRM3xjjve8ZxhSFMGCGTBgtgotWF9fC4Yb6ThWSNoWpTBK1oQpNHCndp4nF1a9m3FjIRG/dz4TncCXbwoxjECCJOCcIQnScIRRlFCKU4RlOE4RjKcowIRhEhGEIoCcIxrl6sYeCgCE2EMXGPKxbtWC1y2wtVrRw5YrXLli0W5cTJjmYOHDJvjygCsIBW4T8XQn4uhV7MGOV6RssxIUjKCUZDDC8UYwhNWuGOlhjWdYVlCkLYNW3YISlKUpSlGUU0YwrLg8zm6Lgg/4dEP4c+/F69Hl8pzHONzNyrNIqWKxXCuXKOk4VcpmbrnW7y3BFXR5W9cMdnCYvN53M3nMeP4Hg+KCD7ew+AbmEVaYmZiSJRMTExIi4mpTREiJImJTEzAQRcTEkJTe+/txAITYRlzZnDLMzcLWzlo3WtGbXEtxMMzlblcYs2PLla4WDBiAKsQFAhPxpwfjTnpWnAjaUpLVlOkVYzvPDntpRhKlsGK2K1kl456476dWtjlW6tNOCOMCF+Hgr4d+cDgcBk4paaZa444YYlE11FlVjMTxRRSy1y201z10ywwSRWRYaLJRYCyyyiOWTC204EIThcaG3pwjKEIkIowhGKEYynCCIhOEIwhMhGEYSrIijFn5OmPOAITYRmcOGjDMybLWTli4WtHLhstcZGeJbjat8mPDjxNMTFqAKfimE/FPJ+KeWEdUo4qSzV1X1X1NUskEqTlGUJQjKtMdGkIP+HhD+HhHwfA46q6vG+HHlx4b1eJrGFTFrJZzrnICFxkmliikmkiggQQoYY4YYUJBCIUMEMdOjgaYhNhDXE1cYsLFgtaNHDda0aZMq3DlYN1rTKwy5GjZw2ctXIAqpAUaE/FJV+KSsw4NOjl4rzqqjBSELRtKEMEKUpghghJCSKtax4O7ey2vJClsUsUsV8l53hPxqAfjUBNerLk4uitJ2jghgpSVpUlImwxz3y3x4a1mSla1M2fM414Ughes71jlxZ4TAg/E6Zu93cXEgmYmJSiSETExMTBMEExEzKYuC5z4vpx6AITYQ0yN2rfJlwrcubGzWtMWRitxMGGVa0a4WWXI4x4mrFqAKtQFJhPxYdfixP1cPFVGcbxGCmDFbJC1p2UjaMEaxnO9YzhOOPZtF8cLzjOdlLUyWxR0ZdV6ghPxrgfjXJtrlCksFrYJSjScaznHDfDfPlx3x4a1gtLFbNLFglo27ByL4rYmKVowvNnnvxcW0cICE62SHZxxhGCKCIhEgjBGCMIwREYRSiEIwSjGESKMJznOePi16wCE2EN8rjM2ZM2K3LmyN1rTNlzLXGTKyWtXDZi0x5WGPLiwgCqABOYT8X1n4vreLaNZlaQhgwYHKvolS0oJRXnPDW+WuNjXjOUIUpSmKOy9qAIT8bCH42EV815YrSpBFh37ODlx48OPLjjesZUyYsmjVqbM2bNotaU430z4Ns+HChN3YT8E1gnKcowjCMCMJThGESMEIwjCMEZRRlVGsZ8XbHpAhNhGNuxY5HLlita4cTRa0Z4mC3CyyN1rNkxauWDnFjY5GYAppHIT8cSn44lTkr3wzy0x5J5sGbBkwYsjZOESE/Gch+M5E0RxWtipihSsMcMM8d2+23HhAhdNI086CBJDAhQo4IyePC4+HJCE2EY2OVlhYtnC1vly5FrRnmaLcOHGzWsGbFk2zYWzZw4xgClEOhPxrZfjWvT4kIYo4suSEwIX41hvjVzgwuIrhmtqwsyeGmqQv4FAwsTLysHUAITYQ4bYs2Vi5zLcrhy0WtMOTEtcsGTVa5YN8rVo1wsWTBsAKfSeE/HNV+Ob+eu2u18VdVsGbFopihKOGuPLjvjw4yeafCZswhPxsBfjXvlXQyZdWW2OF8t8OXDXKijKVFKWpmnwKwiCE7XFhC9UCs4xhFGUYREEYIxTw6eXDjCE2EM8jRqxZZWa1tjxZFrRqwwrXDVyzW5cuJziys8bdsxzACo8BLIX4+2vj7bxMFsMtMEcENiqqayHMU1QTRVqZcbiMTXKQQMBfUxSF+Nu74278jhIoKpppLE08U8suJmwtM86GaSbBSyZieqGKGuTC4FGAhdNNDo64CCCCGCOCOCOAghQQoIYIIYCOCWO3NwtQITYRiatsmFs2YrcrFniWtMTJotcY8eZbhbscmZlhyNGTJyAKhwEwhPx/Qfj+Vnhz4sMowjgkJ6IwtghKUIxrWNdfA2xvOM4LUyZeMIX43VvjdBwFV9EMM8dsWDGJgpjrQQyUTUTTSTW5KeCKaOGKmDH5LJxQgIOvgp5vfOVwAJkJgESITM7nr6OYITYQyxMG7RixzLcmNu1WtMWHEtxMsuRazYM82Vrjc4srnMAKgAEphPyH4fkPx4McuDLgWliYrX42FARjO9Z4b1io2Y8XMqCE/G6d+N0+HAy5pUjSc41vr4GvDHDHHHDFOMqSstTJw+FeAITN1nH1wnGMUYxQQjBGCMYRCEYxvr5MOIAhNhGRlkzOG2XGtysmjVa0aOcS1wza41rnLmYYXGRo5ysGAApnG4T8kXn5IyduGelnwYcjJDJbBbNkwZobMaqE/Ghp+NBebVHVHZj0Y7Xjhux3z12y3484hOpkj06wQnCMZwmEVZ6eesAhNhDLG1b4smNqtasMjFa0wtcK1w1bsFrnIxaM82bExwscgApRDYT8jB35GM45NFM2LBmtPACF+NkT42P44rsLlMXFHLhQhltAzcXBoWDoZWFpgCE2EOc2Ru1YNsK1pjw5lrRnlcLcOJuxWucLPNjbMmbZtjcgCoABLIT8lQn5Kna1rNGk5RtKVNnB2YpYKWjiTTreN63my5t+yMiE/Gol+NLmDNhRY75b58uXDwcOPDOcKZrZMGLBgtklSVMebkyywITic5HwPGIgIoRAAIIozvh27XMAITYQ4aMWubDjYLcTlljWtMzNqtc4crhbhbNsrFs0aZGOPGAKcyKE/JYR+St1knivbDHLHTXLXPPHedY1opiwU5DJgIT8ct345WdNNcs8crDCsI4JYLYsGjFgyUgnllty6YTpYa1rGNUEYRIogjCMK16umXEAITYRhct2rBk1YrczVw5WtHGTGtxNHDdbkcsmrfNhbMcuRiAKeCKE/J4d+TxOd80ZRFcGGlcU5SpCkKQpSuzfsvKF+OXr45P65YaY8ThsOy9mFhvllQRUSUSURSS4imiSgIXRTSa2OCCCCCGJDGhhhgjgIUMMtOfhg1AhNhDJs0xs2jXGtaY2mRa0Y5GK1y4xN1uTK0zMsOPNmzMG4AowAg9lqstUD0pIlJADYCE2EOcuVnjZt3C3Hhy41rTJmcLcLBu2WtW7hqwy5MzhmzxACrwBSoT8qCH5UEb2nJwODwODwODs25MuDDCKMDPmJyhHDFdWyUMV7SiIJMS1JWnSSMsebh4MM4X45LvjkvymVxGJVVzzX3YfDYnEYHAYHAMHgi+4wmFw2HyFdENEcEqnC4LB4OGWeumWGeGCKCpVNNNFZDhK6oiD+AJ8HjubSmJiYRaYmJhEzExJSYkkhMJiZhEpgmU76+b1j4KAITYQ1aM82FhlyrXDhxkWtMORwtwsGLlblZsMWbCwysXDJiAKlQE3hPysfflZRxUz5jRp3R29DTgjihadKq1vfLHHhw3wznCMoaJZKZKUwT2YciiE/HI1+ORHFt0aS9q4JzjbDK6c1ZwjCJgjbBTBklkpinTDGeeeuO+mEITmbJ9m8ZQSlCKKMUyESCEUYIkIRESaM54+moAhNhGJq0a5nGLGtysmuFa0yZsK3CzZtlrFkxbMnLdphYYnAAqkAUGD/lwe/lw95+Hw48J5Y5a10jpGMYlW5vjO7zdb078KlBGc8c74zfGby5z18DvqAIT8b9n434cFdE8V8VYRnNe98OHHhw1rWFqUtg2bdjFgpilgpCRFGN4Y18Mbxy5NdMKE72J25xhGNUSMIyRhERSiEIxghEhEQIicqyRnwefCQCE2EMWzPIyZYWy3K4aOVrRriZrXLhqzW4nDJjjYN8uNjkcACnQkhPy57flz35OKNbZcWXFjteE5RotSlrSlZSuLj8rKg/47qv47q/I74xU8L4Z1JV44wi7nMy58vDjihcthIc7SgQQQwkMJBCISGCGGWnRwQ6whNhDFm3cuHGNitYtWbla0yOGS1y4zZFuRuyb4nLVu4cM8oArgAWSE/LyV+XmHY06G3Zrhiy4MNr2viw2gQSgwYdWvhY8/GzpxjVOE5IyilNmz8DHSEoEIVjOtZ1mrKtJwYODwOHijo4uDVy+Vr1ZwhPx57fj0HzIRcjk8zfkw4pwhCNBGcLznn4HByZZYacek6xjFCSkpS0NOhky6ssIwvNWFYxnOVYwjCEaShm4vE05I0nGk5ZMuAIPyPE9PjFVMQi5lMyLgiYmJq4hcXExcQJiYmEJARIBBMSCEym89fP2+ECE2EZMbnDhZN2a3E4xuFrRjkbrXDljiWsnDds3aZsWRmwzACnUohPy/3fl/vatYODwClJ0jNGc8MMNc88s8Mb3hdUCE/HZZ+Oy1ewNENfGz5I4FKUlZCMKxnNGeOkL3hZs0z8MEEUEBGhjhghQwBCgQkMOFzptgITYQwZN2mLG5bLWjTEyWtGOXGtxN8jFa1x5sjZu5aZGjHEAKmgFAhPxNofibfyHB4GfNr1cG174b1hWi2CmCWCmBaEiNYznhjhhjVvhnOtErYnK5fKhqhPx88fj6L0G/djxXtlyVxMEsEqRgBApNGU4zjNOE0UZXhOq9NubXq35Ag/I8rzeMymrTJKYmJiUhNTACBMJiYJmc563N5CE2ENnLhsxY4cS3GwbMFrTKywrXGPEzW4seVqzcsWLfNiwgCnMihPxXEfiuJOLgwqxrHCrGsI2pgwasWrJDRj2cHFwQhPx8Hfj4PLI4JWaI5pYo4o0jOda5cOmPDzc/RrCE4nGd2cIoyjKYhOEURGM54ctcMSE2EMGzTCycN2a1hlY5lrRxkYrcWFyyW5nLJs3wsMLBuwxAClASg/4m3v4mt+PLWMKlZnwOYIP+QQz+QPPw8mSJxeu/TOSGuoJfggUChYOji5QhNhGPMwytGLdotYtsWZa0yZcS1y3ZMFrFg2yuHGNhjcuXIAqBAS2D/iwk/ixFrp34b1z1vV6xyrlw1iEzm9zmMpmZvHPl4PgAhPyBJfkB717MeaeCGCCiq+G+XDeuNOM0YRlKEGDNx+Nt2ACE5m7l1jOcyKcIiMCESEUCMIkUa4+jPIAhNhDLDhctWzJgtbYmGZa0YMMi1w0a5FrNzkyYcePE2YOHIApzJIP+LWD+LWflc1YulTVYjhXCnCcbzzjx+Xj7oIX5CjPkJxpoxeIxIxuMzuCwMMcEMBFAJqI8Rgctg8QAg+HtejsiVJnMySiRFxc5316+D4ghNhDLJkYYnOJmtYYcLBa0xtmS1zjbY1rNwyZsnDVjmctGwAowAg9DQIbYD1QCp6gDQCE2EYXGVk2a5Wq1w0YMFrRw0yrcTXJlWuc2Ns4xsmDVkxZACoQBKoT8Zk34zIa3tx8WOWWF1UbRzNVLZJUtSkKQlGVar4tMQIX5BZPkGFx2bzWNxFN0dEkyyOSGKOSOOFHHHPHLDLDFHDRbZHAAhJcieG8YxjGE4oIRjBNGEZRQjBGKE8vZZiE2EOcThwxY5Wi3IwzY1rRu2yLcWTM2Wt8jnDkaYnGNk3cACn8pg/45Ev45E7uszHHWYujt4viPB8DoYrSsRExcc9Z2hfkEM+QQ3EU0JoEUsU8U8OHx2PTT5Oaum2WdFBNRZJhJ8JNIhOJwnfnCCEIwjGBFCME4CMJynKcZ5eq3ACE2EOM2JxlyZMq1m0cY1rRsxcLXDRrhWt2ubC1cNGDZxiagCoIBLoT8dt347YcvESskjOc171jhw3w3pllC0cTBK1KUxWpmw8DDQIT8hEn5CEderPOdZzvCMYztWS0MTJTBDNGSk0ZznW8eHgzxhOByHgGJCMIwjBGAjJAEJxRBFXH2WYAhNhDFzkyNWDhktY42Lha0xMGa3Fmy41uZvjysWjHLjxtnAAqIATKE/IPx+Qh3DWV6TwMULWyRhmkpKZjjjY5VvGFZRjJaerj8bHilYIT8gVH5Al4xwTte1Ua017t/AxglCEbVhGVYRjNG7DTLk37tsIPHwI+AZItNkzAiYRMTE1KESXN3N3fHwfAAITYQ5yssmZw2yLceTE1WtMLPMtw5szZa0xMmTFriYuWDRqAKiwExhPyGDfkMRVtGUkpQhh5mOkrEMcMtc9r3thwIQhKNMvMz0hTHmqCE/IJ1+QRm2G06RjeLDp1b8Nb45wjSlt2fNwpQwRtetY4dOjLecNsMoITqbHXzzIREZESISQIThGMEUYIxjj7cICE2EM2DZm5bZmq1w4yt1rRzkyLXGVkxWs2bBtkyNGDVsxcACnEghPySMfkkZJy0wjlplphRpCmKmjJmlmpLHm1ghfj7i+PuMw2Hx1OCgqXSSI4ZZZ5a57YcHDkaKwCF0FkGpjQEEJDCEMMEKGGGO/NwYQAhNhGFuyZsWDNytcMmGZa0ytca3FjbNlrTDmc42jNnkzNsoApkFobyPEeR4magYWEhYOPnJ2Wl5qboqOci5FGAg/5BVv5BV5qYkiYmJmM8svDAhriAsYOBgYFBwUBAQAhYWPpYOwAhNhGRlmbYmjlutyOGWVa0x5Wi1xlw5VrdzhzOWLlzmZ4WgAp+K4T8l9H5L6S9hq1zlnWywvVNgpbBiwSkhhlt1a2PFnqAhfj7Q+PtEweCEkuAwOYtuiqUQQQpUstMc8c8s8skrL5bDwCD9zyZrObikxdTczF1aEiSUrmePPzdACE2EZm7DIyct3K1hhxMFrRq2xrcTDJlW4mDFu3ctWTfFkcgCl0VhfkoK+SgtgMCwUd+SnqikojqpqwcYIP+QWT+QWVMN9t8LxdMx31ugIXEZSDRxwwQwwRkMMcdOfhhITYQzZuG+Zm4crWTjI0WtGrhmtc5mrJbmaZWjfExZNXDjCAKVhOD/k8g/k8hzg565xmrjF+BIIT8gyn5BldOjVSOhmnTDGu2G0CFk00GdjQwwoUaevSwRCE2EZMTNw4Z5my3JhzYlrRzlcrcOHC1W5HLRmxZYmrHK3ZgCkkJg/5PqP5Pt9Y69CSG8gLnkBNgpOSk5CRmgIeCTaAQWiw2QweVACE2ENMbFq4xNWy1k5Y4VrTG5cLXDZg4Wt2eLI2xNWTXFjxgCpABNYP+UHr+UIHUTExcxz5ZwHldYpE4I1KLu88d8Z3MZ1PhDyiF+Qgr5B40c6eLD47H4DA4LBhgYZZY44YYJIIoIpIppKqqJpopKVN9WTxWLsCE1cyHgGMIQQhFMijCMESERGAhGBCKMY3w4denkCE2ENHLJoxzMW61sxwtFrTM4wrcLBo0WtmDdmzwtWjZi3ZACo0BM4P+VBD+VBE4avTGEarFpnfN15vA8GVXMzmMxNRWI4cfE8ePCIT8h0X5Do3BRwzuvedZwKZMks0tQ5VcWLBLIRnW88t8c9duDo4IhORwHfnCMJySrCMEUJIRhFCsUIoRhGEYRVTrl4t9QCE2EZWOVqyxZci1w4xOVrRi4ZLcWFllWsmLnIxxZG+Jq1bACmcZhflVW+VVdhsOwkt+SwN1dk6NTbjsbDgsGIT8g+35B91rmDDgvkx0rOVaTnn1adCFk0kOZlgghIYYYYYYUccuHxsOeCE2EY2DRliauXC1yxxZFrRnmarcTZg5WsW7nJhYM3DRpkcACnMlhPyqwflVhAz5nFlDDG9L4q2QtC2CmKlNGXJGgIP+PwL+PwMDenbfCdTpyz0Y1ERE3bxa7yCF0EmTnjhhhERDFDAlgjgjghQIJYacrXHsACE2EM8jfDlcMMy3E3xNVrTGyarXGHNjWtGeVm2ws2TBk2ZgCmIcg/5Y1P5Y1Q8PwjNXW287zxznMXKD/j7q/j7rDxs1qOGMRiqqoxM9N94AhcNkpdDCghghII4owjiR4XKwaIAhNhDRo4Ys3DNqtZtHONa0cZsS1xkyuVubM1buMuTC3YM2QAqgAUWE+RM+Rh1Z8zfuAbM9eFhQhCTBDAsRjPGzq582ek5QRjCKMCTJfFHBls4YhPxfAfi+Fla6UwF8ers4s8cM61mnGaMrUwYMmDFu27OBTFkyZrYpKVTvO+GuWHHV2oPwPS9WQm7IiJiy11KCYkAiYmJiYmJmrhK8Znfh+q8gITYQ4y4XLZhlwrWrZrjWtMThwtc5Wzha5Z5HGLIyYsMONsAKXxmE+YA+YRzGxaOJZChOOPFrtWKE/FrJ+LWuheGLDmrSMpxjeGXJttTGhZNNBj744YEMMKGVDHHLLbjWiCE2EMmTFuzy5nK3Fjc5FrRnkxrcTLDjWtcrbKzyuWDJtjwgCl8Thuwi7COUgJeuj5KDjkJBRMRPoWjAg/4rmv4rm6xxjeu+M1d8uNdrhp6Eh4GDQ8HAwMDCwsPCzcjB4AAhNhGRu0zYWzLItcYcbZa0yY8y3E5buFrnG1ZOGLTG5bYcQAphFoX2PnskcFgcAx1NkklEVSSKWzEwRoP+LYL+LXfn27umZTGVyvhvcIaSrkBgGBhYJAQMBAQcFCwEPI1MHDAhNhDdgxZYcmLGtzZW2Ra0bMmq3FkZN1uRllzMWTBzlws8IArUAVqE/BHl+CPMatePDbbm34M8rrzUYraLZLWwQtSlJUlVpjnx7b4awnijuN2LJipacMMcs8s8rPhy48uXPOq2DNbjNVCE/E5l+JzMYMPAw6Mey+i+ZolglgrTDfHlvjvny4cOHLfDjabTwRzUpqpS1GzDBWuHDPHHLTDDHCcJ0nilLFSmDBPhXy8Qg/M8u9RUYiU3M3MTKJibiYuBBFrETUUTKYmEImEBMXEhMSm9+b5roCE2EOMrJw2xZMa1i3YZVrRqzyrXDlljWt8zPM1YNWeRswcgCmcZhfg6A+DoHCYW+eK+C9PRLZFJRDhLcJhcJOCF+KNj4o2TEV4SHETWRTJIbY8GwtGJkxaD7eh33eYzcpiZbvN8et15gCE2EOMzjJixsmC1jkbMVrRtmxrXLZtkWsGLhniYNGeFkwwgCmIZhfgua+C7fFGMjohkjkgmhuRRV2Y3AYmgg/4rbP4rc8DMJrDhnlnGefDxeXh4hOhqn31ZRpBBCKc73vjneIAhNhGPC1bN8zjGtyNXDRa0y5sS3ExyMlrlmzaZWObGxYMWoApiGYT8Ih34RDzPmlPRWUiicJJ2vv5ghPxVIfiqRM2fRp52XBSkISqrPPS+3ACF0lEGllhRoYoUEMEcEqu3Hx6AITYQybMmDRoyZrWjBm3WtMjButxNMbhbma4suJnhxYWDXMAKbRuF+Eyj4TKczmMvdSU0W0W1U0TyQRWT4avAAIT8VL34qX5TjmUyX0XzZc2PBdWrLgy5QIWjIR6VJBRFJFDBHDBPBHBPHTXhbckAITYRlxNWORw0yLWLJozWtGLfMtcZmbdaxYMWOVsxY42rlyAKaRuE/Cy5+Fl3fojKuDLasroxnGCVcWPNg5qE/FM5+KZ3RCeaeSeJgnRBC8J4Z64b7IXIWZ+KKBFCjglghjgjgjlnglrw+SAhNhGTE3ys3OJwtxMsrRa0ytnK1w1bYluVhhc5GWTM2YtmYApdFYP+FCb+FAHq7b8DPC6zcbmddaqD/iu8/ivH4ceHHp15b4TFRF6vrACFx2Gy8MUMMEccMMZDLXnYKiE2EOW+LIyZ5Gi3M2cM1rTLkyLXGbEzW5W2PK2x5sLbDjZACmEXhPwxHfhiByitODLHhxzxwjHBOjQAhPxVZfirF0DVr5GGOKuLDgjhzYY48gCFyGKwdNdcoRQkMdeHxMVWcCE2EZsWNxhbY8S3JhxZlrTGxbLcLZy4W5W2ZhiZt3OJm2ZgClkShPwrEfhWFlhlCkoQpfBj0ac0gIT8VNX4qTdE8jInOeeW3BthAIXVSQaeuCGGCOGeOOGXD4IhNhDJwxbMWzRqtYuMTBa0cYcy3C4bMVrBkzxZczdu4Z5m4AqWATGF+HTz4dZ5JFEuIyuUxuMxOIw+GwuEYOSSmGOWNPIogsosswFl1UFENEs0E4CF+KXD4pgY5J5K8Vlcpj8dhcJXVDAyUs10lVEEkaeCeCeOFTHHXDXDh4abwITqW6ZCMYRlOCKMZwREIwARhEiin09sNgAhNhDDJjwtcrhmta5Wjda0a5sq3FjctVrnLkx5MrVjmaYcwAqcAmWG5nbmj5afipKfnp+emZiPjpWUkZCdnKOOh4aLhoNAwULBQsBAwEDAQMJNV9dT01PTVdVT00zMQ8NCQsNDwEDDw0rKTMxHx0LCSEjPT9hKwUFBxEDCISAg4BCwsLDxMFJiMkyH7sbuzYJEoTCYlE4ZDYNB4LBIfDofDojEIbDILCIHBkBhSEIRAoJAoDAoDA5fbrfcrngbA+DMG4EwLfr/drvarXarXcrndLrcLjaLTXK7Wq3YrHbrfcJ6g8DgcFgsBgMBgaBkFgEDgEDETIPXrefOSCCUrJTCYTExImrirqUJCaurq6XUxJMTEi4kgoJE3nr78x8AACE2EZWjDG4Z48a3E4xtFrRi2brcOFo5W4sbHEyxN2DTFmYACu4BYYfgsuCzAAE6ncEgsMhsWi8ajcej8olMgkMgkKUSkp0vg8GgcAhcChMJgcRiSn05cbhT6cs9mTmcIBAUul6tVunSWBwCFoTAYLCYdD0HgxYbAlaH8AK3gBXAAFNpldrl1umAcAYNwZebxe71Z7NW60sNgJ/OoBBIJAoBCIHCIDAI+qVTUajyiUp5PVMpq3W9brerFZlEVgUHgSAwGARGNRtEomSuVJ+Agvq2WWrlttV2WWWKZualHYsHFklmw7ABFlosId7vfh8pPoAhNhDRg4csMeZoty4XOFa0wtMy3FizZluJthas8uFtkaM2oAppHIXyjHlGc5iYI7WBmrspohipilgpmnhoswOAhPs+vs+8+imSOzHq05s+SdJSQnWu2W/HhITNWsLQlCSWOc5xiIwrfj74WCE2EY2rLE3bMWi3K5YZVrRs5ZrXLHIxW4mGXM0zZWbZhjZACpUBP4T6eL6eMN9s3P0ZbZ5TpCmCWSGTLwqyhCSE8Mb4Y3VTleFZ1nNekLJasSqD/Z3fs7w49L8K9ViDM3uPB8DweXMzVVprCkc9bzc5ndTVYY116eO8AIP1OkfAMiEWgSmLmYIvF4ziampRKJAJLnn4PlzQITYRlyNcbRzkbLWLlyyWtMmZwtwssmJaya5MTHDiYNmLBwAKhgEthfaDe0fgwmLxWHw2Px2LmQoIZpZJoZKo7Jap5J4I6IKJqJIKsDDXhYP9m1+zL8GMZOXPxuOGJwrE1nWYus0Zca6zm9XWqITqZ5VjWsYzjWU5TlFKMBCcIynKcIkYxw9+LIAhNhDNkzaMMjNktx5W7Ra0yM2y3DiZMVrTKwZ42rDFmatmAArGAnmG5bLls0bGJ2cl5aZmJmYmZibmqGMgIGBgCBgoWGiYSFgoVBw0tZ2VPTT89NzUjITs5R0VfXVtZV1U7OTs5Ozk7OTMxIyEXFQsJCQsZGpKTTEympuUlZydoKGoqbCxvJ+Gg4qDhoeKh4CBQsLAoNNykqCH8GIHgxBRGIInEoPBoHAiCQWDQeKQWCQCBIJA4NB4IghBkCgMEnNsttms9kstisdstt8vuDsH4Mwber3dLrcLjdrvfL7fL7dLrZrPVqvUqnTKbTKat1vWCwrBYaVS6tV61W69X6tV6lL0BgEBgMCgsIgqBoDA4HAYBE4BAQCD6RE3IlMpAJiZgBE1UxNXWZiUxJF1NXExJMETExMSiSEoTEolFpiYmJwTVwvfk+jMACE2EOGDhu2aNsy3Hly4VrRnkyLcOFg0WsGDFuybZsrdu1xgCqcBN4fg/OD9SmUEdjiDwYgMAgEBhkNiUTTKZpxOU8nquS+CxSJxaIwyGwSAwMgEBgqFwCHw+QCH8N9HhvpVSqlcrqwWGnU+sVmrVeqVWmU1arWtVrWKxqlP4FBYBBYAgEBgKAQVBYDAYDBoDA4Eg8eBN3mZSJhAEkwQTMSTgiYuZu+frz5QITYRjb5W+HC2crXDBw1WtMWXItcMGzZbicNWDTDlZN8jXIAKkgE5hPoovom7yvKEJyjKcozlOkVECFaRrKUZI5eJxc2crRnzG3YOKIX4iiviKlxGFgwWZwkqGCCSHBY3GZXAXzUwRyIoEEEMUMUGAxuMweCMHglthh8MKoPytlzMzKypRMSSmJIkETESCU5nfg+bPrAhNhDZmxxs8mRytbscORa0xtMS3C5YtVrVnkZNmLXEzaMmoAqjAUiD/W4frcQmM1muMbnNZTjOuPDjy59M4zq6ummsaqqpNTVOUcr4LcXgx4fbx3aE/D+1+H9sN+7l6KwmUkhC0I2jmnZirgishCFCsI1vGt6ryvK8azw3lpyY9G3ka65gg/K3mbRIuBVxcSkiUSmJiJRMSlEoRMTCYuLm4u89fLvQITYQ3cMMWPC4zLXDdg3WtMzPEtwtMbBa4xZsjVg3YM2eZwAKZxmF9317wu7A4DA4DDyQywwRzSyQQ2YPEYPCAIX4fWvh9Dw80+AwOYnmqgqlgjlhthvow8qFs00cGxhCAQRpY4Ya78PQITYQ0cZG2Fy0crczTIwWtHLfGtctm+Ja2x5MuFy4bM27BkAKowFChPwFUfgKphFxeJxcWWWNWU5SpgtaVJWSgShOVYXhhjWt55YY4YZRlCGCeSe4jwoRhPw/kfh/J06G3ZGEME8kcEbXJoyrSdJzhGEoRlGEyMZXtWGFWFZwnLDgOPwMOcCDx6G88ZuU1YmYmZiSEwTEwmFInF4zFxZcl3Mzvv4/ACE2EMWGRrmZZmK1uxYNlrRniyLcLfG4Wtm+JhjbN2LJpiygCqUBOoX4GWvgZXjK6MDNXVXhsvlsXisTiMXisbjMXYkgjghgRxQTQVRTSTJIJBBBDNXHThSF+IKj4gxcVh8Nl8FXRTdbjMfjrbI4pJcBgcZPNMkiigjnhQypYEsUqWOWOeW2C2eKcISFoySQjKcJxjGKMYRhERhEhGEYIwAnKMUZ5e2eCCE2EYcjBy2zYWi3K5YNFrRy0arXORniWt82Jrjb5GThw2b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ApHAOAgAQdBOQJwgIBEGCHfTSy0DJCtzEBVSGIbFADCEgQRP//A0U1BQM4C2QZIDIJAJCbAwE3wB5FMwkAkIICAdvFHkU4CAD+AwB7hdI0Ek7ApD/TAKQ/Cr4BTIXzc3m5zDYfBYPBYPDYfHTwRRKI5p6p7JYI1NNM9c98V8VcE8cFsySKKaCyCKCKSKSSq6iyqS6e7I4jJ4LAyoT8VHX4qOy9pynKMJY9GvRntlXjeGWVcEaJQpGVFrQxMELSWhJaSE1YZY5b4az04OHo4ubPcINw4oiIiKhcXV3M1mpF1MTCYuJmE0iUSTE1cCZROb554t+L8HAhNhDRm2w5WGPItbY2zha0Z48K3C3YZVrfFjaucTbEyaMGAAqHAS6D/c4fugeNLxnFqnhPQjh0dK1Exmuec8d877zas+NFAIT8UZ34on4ypgtJGuWum+84OPHhvNgxYNGbJi0WwQxRVwy4c66QhNnYi8EzRlGEYRhFCcJynKcEAhCMIoTnj18mfAAhNhDLM0xYcONmtxYmDha0y5Ma3FmzZVrLK0YNmThvhZYXIAqBASqE/AN5+AY/JSeTHC8dcNddcNccqqMIWwSwUtSlJMWPdWNAhPxXhfivDMbCwyx4tObDinkhitiwZKWpKicazvjcGmvPMITJxuelCMIIRmRRjEiQihGE4ThVl4emPgQhNhDNy1zMcuFotw42TBa0xYWi3C1bNVrFmzzM2rVw5xYcoApsHoT8DFH4GF62x0rTKYtOLHongpSELVwY92vBqIT8WD34r7cNs8s8t5w8M89caFsDVDNHVOughONGta1ghGk0JxmjFErPLvy8YCE2EYcTfFibtXC1kxyMFrTK0yLcOVljWsWrPCzyM8LNwxYgCrABSIT8Gbn4M3TTntnljhfBG1qZJZp6NvOwwlOV4YZzrGYhCFFpwnGeGN43neOGdZ4U4Zs+rNiAhPxU6fip1KYc0KQzRxIRRvHLHW13w42WVJWpk2a9TVDBLBLIEYzVlGJVWuHG0545wITkcTnxVwxhGBOCKsJyjAhGUSMEIkIowhGBCJCJGUYTgivj7Z4GITYQxZsWjVu4zLWDdhjWtG2HMtcOXDFazYsGblzjZZHLBgAKnQE7hPweJfg8dy4MOCmCWKOJCzBfBOk0ar1vHOzZ7RkhBeGGd8d65b58Onhz5t7ghPxVvfiqznKMEpxvDLHDlnpa56azhghkwZtytOVHBiyYNFKRleMb454Yzz4NaoCEeCjwHcnASjCCE4TJwCAhGEYEIwIwRRVrn6srACE2EOWWXE3aOGK1zjxslrRtmwrcWTHiWscrXIwx5MzRyyxgCpkBOYT6bL6cnZp0NepSu6OC1rQlSrDDLPHXLPLXDPDOKcJUhgtktmwYsU9GvRW4hPxtrfjbXWuGrXwsqccd65b1vCtoUtbBbBipktipgSgjHCw1rrwc1juAhONs5d4oxRRIIRIQijBCcCMJwhEIThGEUZ3x5d8ekCE2EM2jVsxbZMS1tmyuFrRq2YLXLbI1WssjDHmxt3DVtmYgCqwBQoT72r74GeO+SOCVMiOaksUqStOEazwzxzvG8p0i42O1JIRjed8+TOvLChOldlYbAIT8bU342Z8FNLTXDh0uTVjreUMEsFMWDNgtihSsMOHahvx4a1lK1MmiHKjohklKM56Yb+DhhOpsdfHNGaEQlEhGEYRhOUYAjCJFCcpyQhGBGEYq338mG4AhNhDRmxbNMWZstbZmmNa0ZYmi3Dix5VuRrhytG7lpjYNm4Ap5J4P+B5T+B7ffHeJ5Rw1WqwxbxutM3u+M5RONX4WKhPxnPfjNJxUnbDLHG9cOWuWu9r0455SmTFiyYsEMmW2DOITpbodvDGKMYzhCcIEoggCNb7eHHpAhNhGHHhY4seFitzMsbJa0btma3FjYOVrhqxZssTNwzYM8QAp1JYT8D+34Hy4RnLPgzyxsc8OHDPHKeCOSWDBLBa0c2PVOoIT8b7n4325sdM+Tbkz5McoQtaWRmhknSE4sc4bYRqCD5XCoQmZm7RKASuEzvv6ryCE2EZMWXDmbtMS3GyYM1rTG5cLcTfK4W42uNvhxtsWRqwagCqgBPIT8GYn4Mvb69Xf4GWGGU6TpS1qYMGCGaGCVISpCUaQjOuWeevBV04744oYLaKasGQCF+N6L43ucJicRicBLVFRFdBFEgjRyy00304OvAz4OemeWKazAXYLCYxhsFVgLLooo6YMWppCD9Lhnd8+KZiRIkialExMEwkgiUTGamV8fH894gCE2EYcmXM2b5nK1w2xM1rRljZLcLBoxWtmTNtibZW+FlkxgCpoBNIT8IZn4Q07rzxyvCuKtKSwSyWyYMWCGSMpRreePDhy5XDjWaOC0OFNYhfjgk+OEeGKGiOyS6a6KaBBLPXbfbgcPfhacDLLRNdgsJdjsBlKsJRZYktivlpCE8AQ596oIwjGE4iMEYQQjBFGMITlGUSKKuHj6XUAhNhDDNhYMcbnKtbtMbha0xuWy1xjzZVrNw4ZZGzfJkzNGwApxJIT8JBX4R2ZMyV2GuVpa3BhlYUJStamKmRmhMIT8cdn447a4V7yxk7VwTxTyQzSyWzUlSa7iyx1AhOhbmxqnCMJEEIxThFAjCKN8fVSAITYQ3b4cbhrmbrcLHKzWtMOZqtcNmzNawwuMzRy2b5MTZqAKogE3hPwuDfhcLvh22ujSNmKGSlMlMFpUpKkKThWdcOO+XO48sK+JkyYNEdkqAIX44Yvjh/TxyMBVhKrKJIEtdNuDvwOBw9eDtpphgqkwGCwGCxGExmGwmGuuhipvjycdtoCEydqDwHWMIkCKMCMIRhGEYThGEUBBAjCKccPB48MwITYQyaY8TduyZrWGPHhWtGTDCtcOWzBa0yZcbliwctMTHMAKfSyD/hRe/hSJjjzrjwnVa1w6OWuGIhbec8d83eeuOOqdr8TAg/46fv46f67ODSuNXcyGrqBCZjccY6zvjy8fhkCE5mzLz0aVhFMiCEZRQjCMowgjCca3nyccgCE2ENsWVhhzNMa3Eza5VrRmybLXLFw0WtsjRyzwuMTHKyZACpYBPIP+FKr+FKvfHlUViojRGNwRxbjO4nZMZqxmMsszeZi514PhVwCE/Hn1+PNGcJRQvWd8OW9ct61ilK2KmzTo1QyMUMEEYQThWE1azyt7jyyghO9Z4BnGMBGBCMIoxjCCEIIRiRhGEYEIwjCJGMa4eHrh3CE2EM2DZlhcMW61k5ZuVrRvjxrcWXC4WtXDfNhY5WbXJkagCoIBKoT8MZn4Yx+DjljjhthtCWC2ClNFJYI2nGOWueufDhrO8q5qYIT8eRX48o8zFbFDRGyM7zx6922CEJSlCiVYRne9eDTDcISHgB06xjGVYRhFFECUYRlGEIop1y9GOoAhNhGVphZ5G+PMtZNMrNa0ZucK1w5ZY1rlxkaOcrfHmbY8IApkF4X4civhytnprinkjknuhsiqqiw1+ewcAIT8co345F6UtS2C1osM8+HHrx7ct7iF1UkGhvjihkjgEMcKXB5WHAAhNhGJhjysmjhitYZc2Ra0auGa3C2ytlrZyxxZmLfLhxtcYApWEIX4ZRvhlHwWDy1dkNUMkEtV8YCF+PJT48lcVi8BbRbJHDJbdOCExdLh54kZxvXDjw4AITYRlZ5XGLM0crXLXEzWtMbJutxM2mVa5b5G7JuwzZcbhqAKbSCE/DqV+HS+uLDbDLGwz0w2sqtFMWK2LJHgadSE/HtR+Pam9MsLwwwrSeSuimiWi2CklWvBxY5whOpi66MIoymEIxQiiVnXTvxyITYRlxY8uNwxcLXObNkWtHLjItxNcWNa4Z4s2XM4bZm2RkAKkwE7g/4fmv4fq87zURWuzfiY1UcJpc8WZkjEY4TSbvnfi+B4Nm5vOPD7KIT8e0H49XZL1rlnj2ttb4ZwQta2DBK0IRnOt8MccYyYsGJyI5JYoQlWmljxgIS3gSLwORjCIjBGEYRgACEQIBBEjG/fvDrAITYRhauW7FoyxLcmRljWtGeRmtwsMbZblYsm2Fzhb4mDHGAKcyKF+Izz4jUYcIZaWRFBOnjlrYGHBsXHi6cDXDfVHQCD/j0+/j0n49TCdVyaia468HXHF4nURymWwIaokoG5gYGAICBCCQCAECgYFBxdvAr4ITYRkZZGGbHlZLWrBwwWtGuFmtxN27Jaxc48uVnmyN27XCAKwQFIhPxu+fjd94sIYYZYZWeWOUKSyYNGLJqwaMmLFa0MUbQpWc73y68evDvc2+W+e96YsGbRo2ZsGK1L2lGF+LKT4spcHBFTVPVHdJRRVBcujiQy1z4O3D4u3F4XC14mGmFdVgMVhMJhMk0GCwmIxGCqgnppvw99+Bntnx8E84CD8rp56pXU1uU1KS4mBBVxCUzEhUzCYlCYkkTnx/XjgCE2EMMzTDhY5ca1w1YNFrRsxzLcWPC2WscLFnibtWGRzmygCoIBK4T8eRH48U8LNCELxjlnlvlw6cOeeNGjRLJDJK2CmDBirxMNsACE/Fyx+LluWmF14VhWMYShihkxWzWwStS0YJzvhyx4MMue4ITtYtfNRijCMIwkRhEnACIJ4cufe7ghNhDbLlbtWzLKtyM2eJa0ZNci1y3xZFrXE2bsmzdy1cMMQAqEASuF+Qzz5DE8zgs7Dj18cdEGCqsqsMVTNHNHHDLPLDfHWpphwN18QIT8WgH4tCbUbL7L2ineN2nhcPVWUoSpIhGbLHDhhwbZ8YCD8bxt74zm7TFplcJhCCImJiZvfNz9HwghNhGHNhw5GTPMtaOWuJa0bY2q1ywZs1uZw2atWDVphbYm4ApbE4T8kVn5Io56ctM89d9Nb0pDdkyAhfijU+KLHBYJhqMBRgopI6bcPbh8aIWTVK9DEhhQkMeDzqQhNhDZqxxOMjJgtc5WjRa0xNnK3E0c4VrTEzas2uVoxbNmIAphE4X5GHPkYFuojx2AqihhtnwcuHlnwoCE/Fzl+LmfDl047654ZV0V2X1ZgIaWroCBwHAoGDgIOAg0HG08BGAhNhDhxjwtWLdmtwsMbZa0aOMa1zjcsVrjJixsmjhxkcNGIApXEoP+SQT+SQ/SsRUb5b5X4l44AIP+LbD+LYXGYqIiZ4x3dfDohsBQEBbxsCgRAwcHNy8DTCE2EN27BjmxsHC3G1bZFrTCwzLXOPE0WsmmZuxzMMzjK2wgCmsYhflCK+UInB4nFwWx1wxxQXXYLBYLFSZCWICE/FU5+KnuUMGjFgwZJUmx3w7b8OunTjCGkLKBgsBwYgICBQECg4ODhaeNWAAhNhDjK2ZN8rlktcZcWRa0b48i3DhYuVrVzhw5cTFzlZNcIApMC4T8l0n5Ln8HAyWpqrCAg/4unP4uidrrjievAIeRRpPYBB4LEY7A5oAhNhGRs1bOGWNwtaOXGZa0yNGK1w1YNVuFi5ZYmjjHmzNHAAqDASiE/KAR+T+njwvrrjXtXJLNizZMGTFfBdhrhw104Z1vkz6smACE/F1l+Lqu+iktEMjFhtnjjw48uHDljjjclCEpYK6MctnBhcBmK8TOlhQxQwRwI0cAhiQhCljpydMO0CE2EM22FplZ4Wy1uybYVrRw4xrXGLJmWsWbHDicZG7Bw0YACqEBPoP+UtD+Usnw4mZleM6Y0KxEQqtNRidbXfNvc5njfO+ee8XGHhPUvxiF+MFj4v+Y1kckMNct9NtOTNPPbhcDPORQUTUQXQYajDWYiyzASUIJ455bY75575MLiMnQhOdsd2cYRKRhGESaMJowRhGEqokCUKThECEZ1rjvp27AITYQ5ZYmrBmzYLcmJxhWtG7ZmtxMW2RbiYYcmPI1bYsbfMAKcByF+Wgr5aE8fhcDPXBHBJJVVZNdJdNRDFg5MLi7wIP+LhD+LfG71Wqq8MmZtmt649jQhpSwgoXAcDAQMBBoKBQcFAwBBwMDH0MXAYCAITYQ3auWjZgxcLWTdqzWtHLZwtcYXLNblxOG7bDkbMGOHEAKhQEuhPyK9fkV7Zcs9Mc8YIWwUzUxQzKSL0zw0z01yz0scGHdfiYAg/43iv43i3iXyjlqsRc3m7xx1dFZ1mr1zrnO555vny8OrITtU6NYRivKIjFKcYRhGSUCCMJwnCcY1x8+9CE2EZm+Jm5ZNMq1gzw5VrTM3brXDZqxW43GVs2Z5meNq1ZgCnkjhPyMFfkW3wxlOOOenHlx68OfTfCrKmLJkyZM2a2y0KCE/Hjl+PGuO2+NhjGk8jBgxW0YslM0LVivjyuDjxiE6GjfwZoxgRpFFGcIwQjCE057+bLjACE2ENc2Js2bs2K3M4bM1rRi1arcLhy5WtWrZhjyNGLJkxyACmgbhPyS6fklnlDTkz4MJgxwnJCkqSxZ8yKF+POL48q6bsXdh4MWY/A14GmmORdFjJ8FJICFarD2xwxoyFDBGhQSrc7DHsghNhDnHlbtMjNkty4cuJa0bYmi1zhZMFrRhlassuZriZ5WgAp1H4P+TSr+TTtvep004RiOPlZanhVYcuMTYIT8dG346AaUjZbDDLPHfHtyaceHHhw1w59GvJTMhoK8gFvEwEHBQEGQKAgYCBgICDgIGBh4+tQGBCE2EZMTlw0btcS3Nka5VrTHixrcLNw5W4sObC4ctnLdq2agCnckhPyjAflFfTxVpeGGGeOWueemt5zlLJDRTRaW7LwI2IT8dqX47N44Z46545WOUbStmxYs2TRLItVlyw5MNdyE7TrwgIRpeBOJGEJ0ijCc44+PrdIhNhGZk3yZW7VwtZssuJa0bM8i3DlysFuFy5xZnDXIyYtGoApkGYT8p+n5T54492/iayqZSmC1M18lJoT8e2X49ma68GHktM9c8NVoWwU1StYAhqqUXMHAhAQJAwUHAQaLr4GDwAAhNhDnMxbscbdqtyZsrZa0YuGC3DhxMVuRgzxuMmRkyyYcIAqBASeF+Wzz5bPcFg8bDTPfLPFDVRdNdVNVBNLBDg8JhcDgZcHTbhY5a4P+OdD+OdHGefCNY4Y4aVWV5dXFxz4Hg+NfCMTxXkCFwmghg28BDAghjgI0KAggQIBDPl8OwwAhNhDjG1ys2uFgtaOG7Ba0yN2y3EzYNVuRlmwucrNm3cYsQA==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BRHAOAgAQdBNAK7AUBEGCHfTSy0DJCtzEBVSGIbFADCEgQRP//A0U1BQM4C2QZIDIJAJCbAwE3wB5FMwkAkIICAdvFHkU4CAD+AwB7hdI0Ek7ApD/TAKQ/CsUDjgKE/C0N+FocBe17Zcm/dyclYVhOM4xnOEUYwlOU7ThXBhQuhGNIrVtFKEKQkghMTsQhGE5TQhq4/G16owhHFjzZ+Fw+ZrwRgpBJCEaRQlGBgnKJC1VJQRTTjVWNYzjGEYxjNPXwuHu38Ti8bHCdIEIwhOMIRijCct/I5PG4+zbu36NOzbo06teDDgw4KwIzjOKsVZQnKcaYaVVhOJGMYzred5zghKUo4M+qs4T8Mln4ZLQG3ZnzadGPFlwRpeSAQhCMIQjCcIwTlOEUIwhGU5QjSsoynEjJGk6VpOCEaVlGEY5eFw+Fw+BwdWvZt2beBwd2GM7TRkEKwlhpNGEUJwiRhGEYREIxlFCE4RlWBFCMYRgRhGCcEJyjCcIicEbZcmfNt2cPhcfjcfjcPhcPhcPhcPhcnIjGFaRgjCE5TnSdJoQpORROSMIyjKCUYQnK9M6WEIL4taFlWBYqhBUsIWWzcsWFzYLFCbliyyykpKWLKzZZYSyhKlllWEpKJQWWSrAJbBYlFlRYLCVYEsoTcUJSBZYE2UIsoEsU2bvx/hN8wCE2ENWuPMzbtMq3LiZMFrRk3bLcLlxiW5mmJs4aMm2Vu3bACuwCmAKF+GnT4adQYLBrLcBgcBgcJhcFg8Vi8Vi8dbFDFDAjhIIZEMEMsWDxWLyGRyFsCGKOCGGGKFgcZjcRicRibr2EwpgMCYLBsFg8Nh8hbBBAklISGFFLFHgcRicJhS69hMLisXjK8DjMbjK4EMEUcUaO/FYthMKYLB4DA3XsFgzCYXAYHCYXEYnAYFhsOXXgAAGAwIAAAAAAAYHAAF9wAAAjiIL+qHv6ofB79Pp+j5/m+P4vPizc51ltuWxcs3AGbKZ58bLKA53x5evZKDvLNzU3N53m5Y3FhYbiwtywBKAzTNzZVhm87zoAAAADnQAAAAAAA7wA50AAAfH8QILmTRVtzQLJQDKlFSpZUsWLKllCUSpUsSihKBZKARQsJRYuUSpYWUSKFm5QBLKsCULCCyzctAMoKgAuUWWyywlhKFliUW75+/5fwQAhNhGRk1c5crNstasMeNa0ZZGS3E3atlrZw5c5W7Zvkc5GAAqBBKcDhPw0AfhoBAGTKSmANm3Rp4mWkaCBQpAJwrKcoxinGMqynKdJwTonKcYyjGSEZVT08Dg6tbVr4HB4HB4XD0aRo0g0aQaNLZt1a3A4Ldv1a92/gcHdv4XD1a9m3Vr0aWbO1a9GnZt0aWjSAAAZs4AAAAAAAAAAAA1azVratY1a2jTu38Dg8Lh6tbVratfCnek0c+7eAAGHBOVaVlGMEkpIwTLynKEcWPVr2bdGm14wnKtE5AAANOg27ODZeMZxnKciUJRtHZt2MYCD/hzQ/hzRAHg+AeD4B37A79rq4gETVguImaAqUCYlEzCZiYmYCalCYiUTjNXVxIAAKsRIRMTEkxdZwTESFXExMwAAADOAAAAAAAAAAAABMESqxdJi6urq6XS6JiYugAB4PgPJ8jw/C8vyvN5TaVkXEVEV28nyPJ8jx/G8nyPL8rz/O8vyvF8Tx/G8XxHh+Ed+wAADt37bRNXCLldZZ4d+WcPFgplmSjbqLKKgJVkpKCUFiUllgAlilllllCxKCyBYqJbKsuUBZKCyNyhZKJSLFlWAABKuUEqCygllC5UoEqVNgAsKllgWASrCwlsLLFgliallIsspLFBcpKLJUsubi0FkoTYAlIoTYTYFG3fP3/Tv4kAhNhGLC1xMW2LKtwuG2Va0yZma1xkYslrlszaZHDbE5bOGoArOA8MChPxJefiS9Bs26terXu37NvArPBFKKkUoyjCCEo0ihFWEZyjOwlWKqaMopVlONZNvI02vgvKaMq0rSMCcGndv1a+RyeVlpWV9PC4YAAAZs41a9m3RpaNIAABq16NOjSpVlyMuStL2ywknKBIJwSz5seLDgnKtBKdKrXpOOKMYQnC8aVAADbscHgcG0LyhdNGsKwnKsZwihGJUVlEVrCCCBBWE4UpfhWkAhPw49fhx7AEIymCcIAEIyjCMop0nCMZRhETlGMEIyihOEUIwjCMIyiRQnABCMIgIwiIAAAAE5CU5TpVSoAAGfNhwXthwM+Zp0NuzPm27OTmjKKtqoRIIaOPxuLxODwODwOLxOPxuPk0cfNm4fC4eTJz9EUY2js4vE37s+Y06ADLkEI0nJCMCUyKKMqwhGEZTlWUYgQhFCE8GGl6XpjwY55M4gn4K+P35toiyFLLcWWKRZZQSgEUFxSUliygipSyWUFyokW5bSWblLLlJVSy4lFlQLKsWWIuWbKCLKBKE2SyhYlSyyylhYlAIsLKlCwS2FlypViyUCxNhSxZVvv8K3gAhNhDbEwa5crFqtwt3LJa0xNca1zkc5FuJjiyZMznHiZtnAArvA/wCg/4vhv4vj9APE8XyuOmM4kwqcImMxMSiMVFTgWpSqioq5m5m5IzwmJTK5i9XBE6zpFFVMrlOVoq8VcLXLOMxa1mzNTCoirrOZzacRhhmc5zPg+V5fnbnCZy8HwPBPE8V4XhvI8kGtxPS1Iq4XBGYuI3cryRGN6ZwHg+B4+stuOct3nnN3m4yhmazmpTVzNzOYauqiIRFYwxqIjEFQjEwtN1ZSquqVEVeFzM2TgrBNWXU1cbjnfG9xx10sIP+HM7+HOHwAFXEpkmhUwlU1OJimcZraxMTEozMSiYKsiCIBcSmJiLgmZianExCEpMpzUoqYpUxNZq4uhEhCIuokiYq6labiZhEIktVkSq2tg8HwPB8Dx8W53eczE1U8KmExEqrDHbyfIdegb1icTgiVptdpLlmF4zhVShEpqZirqyrwVUUi4ZxuErTW6VcRNXQlMSlAQTBMxNXRF1mN1nGdcY5dYLPgvm6iUsqRUqyyXKlWNipSFlEsqUEUFxUouFBZFsC5NM1uctCmULNiKLCUFiKSpYossRQsjKFsKllIpKXKsWCUCyVZZYSgslAJZVioAsJsFlyrFlkosVlAslAXKE2EolWLQHfn/BN+4AhNhDPG2yY8ONstzZcrZa0xtmq1wxZt1uVu4xZWLTLlc5cgAqaAT6E/D1p+HqfKMWuUYowQJTlCcIFKmaeHBWEYUlaVpWhKsL3rHh8jfbHitjAhPwk0fhKB3DQwMkaRhWM6xjGcNfE4ujScXFnjhnPCVjaMrUhkpipinxsPAx2yZSD9DitmZi5kkTAXSJRMTFouExJCUpXMb36b4EAITYRlxuGLRyxxrWTVy3WtGmbGtxZMjRawZssbnDjaN8zjGAKjgE1g/4jkv4ju/G63lW+GeUVpitYrk0wtXHW441xnO9zmLq47eT5AIP+EdL+EcnV44VwxrGJxbi473PO+N888d+C6z1nep4Vyx21wjHK6ITVxo9+CUEBFOUZTggIQIymjCM5RhGESdcfPww6gCE2EMM2No0ascS3Cyx4VrRo2yrcTLHmW5GbJg5ZNczFs5ygCpEBOoP+Kjr+KjvwfA8XlOt4VMTV0iQVcxNFIq6iIxieXHXHHfHj+F4boIT8JtH4TacWPRGVIYpUjS7HPHHODPm6eDDjjWErQxWpRCyizFPJxeht18iDcIpFrubiauJiIpSTK0xIiRMSm03fHPPn7wAhNhDZg1xsGDFwtbYW7Ra0bNMS3E1ZMVrhm3ctHObLma4WgAqQAT6D/i5c/i5dDw/C61c5xmqhqh5XOlXFrWmZ3O55xxrjEyjE9p8a67CE/CIZ+EQ0NGnjVhklCSca45z1sWWMIyhSlLQoSQjC8JsNZ1wzZ7a8WHPig/I45JTEiSZJpExMTIEFWhFgkm876+TPwMAhNhGJtiw5MbXMtwsnDda0bOWq1yzyMVrlply5HDjFkzOMQAphGIT8XA34uB8WMDgYIbrcCeKV45deMIT8IVX4Qq9uwCdr0w2rWmXJhx2AhYM5XlYIoIoESCOGOOOeXB4uXKAhNhDnM2aYszfEtZucTha0Y5WS1yzauVrdsybtGTbM1ysWAAp1IYX5IAPkgdmhwmVymLxWJxGLopUwTxTyQSQQTIo7LcJgQIT8HM34OZ4VkSnix8KEs1NUMFpTnOsc89tM/D4Qg/AxmSZmZVcTMWTFpm88/B6+ICE2EM3LZgzaZmq1thzMlrRyzbLXGFqzW42+Nu2atceFq2cACpkBN4T8l835L52uWbh4owjOSkrWtTBgtgliskxssdc88dNdc9uHXfbrvvhwZ1uAhPwgLfhAXQi1GKWKEqStCCMa4cufXj15ctc85yrgWYI5IUwQwQtltDGAhMXSh4BlAjEnAQnBGCMIRJRkQhFOCMJwirWO3lx4ACE2EOcLFjhc48i1llysFrRxkZLcTXE0WsnDTIxbM2TJq1wgCqoBRYT8HaH4O0eLxObsw0wwrOMUlpUpSELTZMvIvKlJwrG846c2cMcMJKFqUstOW3jbbQzghPwmCfhMF37uDuvivovmnkhghgkjDDXDffq162Gs4mKeCmjXqDdFSEoSjGdZ1njhrxMYg+V1EImZuYlMkxmrq6mKmJiUxcQmARIXF1mrq74+XzwAITYQ4zZcuXM4wrcORm1WtMmNitcsnDdbiZMWbRrhytWzDGAKpAFFg/4QJP4QJR5PkeXGMprFVrUco1VITN1Kokzm93xDi43xuZVrHDpHhZ8BIIT8KXX4Uuxa+CUoUYI0mrHDXLh0zx3zzw3jjI4MWTBoyYNQcyGTJoxWlVPHpvphrnfKhONxK9ecUE6VlFOACEUIyijKYIRQiQjBGEUJwRVXvhx5+wAhNhGJhixN82NstYuWDVa0bOGq3EwZMluFnmZZszbFhZsmgAqpAUaD/hK2/hK39nFc+WdMarGMY4Ok9MOXHXGOLeYzuOK5yunVjm2pGMajVVU8ufTnQIT8KRX4Ui7RzRzQlCSKca3vjz58em+e86pkoQzS1Q3U2adDmRyZtWTFJGuPPlw3x3z4N+DHhILn4O+H373zOzZNixLJeecoslEssVUpFKmpve/D59/CITYQxbuMjRw2ZLXLPC5WtGbnMtcs8uJblwtsjjGxxt8LZoAKXBiD/hZq/hZrOvDnW63wuKqMZwY0hPwqffhU/NFJ6IyRRrWevhcM4diFzlWbnREcUKVDCjnljtw+QCE2EMXGRuwbZWK1u5xsFrRy3YrXLnGzW42rfIyc5mDltixgCjoEhPwtTfhanbCE/CVp+EsfRECGUFPKgCE2EZGDNqwat2a3K3cYVrTI1brcTFzjW4sWbJkYY2WVthZgCskBYYP+PuL+PtXqOfJ4PgeTw43c7XE4YiIxOKqq1VVqqpiFROpuG5nLjM5x1rNbDvMXMoqsacp0jPLnioT7hz7gvSM+Zw+FvxRlfBBLBHBLFGyiMJxjWeGGGOGM44YZ4zrVhUvFCEJUlamBgybdjZG2CWJKiKM4xywx0y5Qg+3pR8B5YmpKkJiZisourhEkBNSmEwmEwRdXBKJqUTEyImauJTFt9/PvsCE2ENM2JgwbtMy3G5c4VrRs1xrcTPJhW5sLXNjcuczZxlcACpcBOIT8dQ346h7227OXixwxxvKtp4KWzNUrYqSshiihGt74cedk1xQpLFPZSuaE+5q+5r16terj8DDgniYmCNp2Ebo5530zw1nKEMGKGZzqwxQlOPFph0xAhOFwOHliRQnCKEZohGABGEIoRlEQnCca4+Tjh3ghNhDjNjys2TFgtxN8Tla0w4cK1y5bOFuFhkasmjXLmZOHIAq3AUuD/kJ2/kJ38Fxjm43Y4Vy4a5duGtcGIurXN1clxm8zvPGr8WuLilrFcOWNY1jWfA5xQIT7tj7tnbgringpLEwKToIxux4cOXPjx4b4Z4ZXhCGCmTBiwYOBv3YsWLFgtokpFOc8c8d+Li4N8ICE6G6E/BsEIIIRhFERQRhGASiEYRhFCKESMITgjCMqyRhFe+fhxwAhNhDduybYcrPItzMW7Va0Y5ma3C1bNVrdozZ42DNu5aOMYAphF4T8iyH5Fn8jbDFjpOEUlqZcjLkohu7Q7r2BkaqTlIWEgIaHgYeHTtBQqGFgQITtaU43rOM4k06zvn3w7AAhNhDdjlbsWjjKtbt2OZa0wsGS1w1YsFuTK3yt2DbJiYsMQApCCIbyKdeRTtOzk3NAhPssPssWbPmzgIaMpoWVp4+bkCE2EYs2TCwa48y1kyxslrTG3aLcWTCwWssLTMxy42Ddy4xACoIBKoT8lcn5K89GGKMY0w2rgrghdatpypClIURhVOOnicXhYYT7tj7sXdKlrQlLPDTXPHftyx04cc60hC1sGLBTBDRWEbRAhOlkdfLacEJRglOMIwmiRhOARjGuPg64cgAhNhGXG2w4WrhytaZXLda0cYsq3EwZNFrFw1yNm7Jo3Y48IAqYATuE/J35+TvPCMNYZYYZXoyLYIWvwr0tAhhpOMEYxve+PDjnhnVKebHwK7MYhPsCvsG8w5GnVLdPNHJjYcOW+Pbo21hekcEMGK1qUjKNYqxje98d+DTj5OHbCIKfV8MzMu3zOzs2VYWRZRNxUWWFXe+/PwzPlCE2EZMmVnkbMWC1u1x5VrRs4xrcLFu1W4sLZo3b5HDdq1aACkoMhPyeQfk7z16qoKxYwIT7CD7BfHK05yx0xaSFiz0WNptnltrtxgAhNhDDNja5G+LKtcs8ORa0yYWK3EwcYVrFwyaZcmLGzytW4ApdFYP+UiL+UjGk1xx14eDjM5hmO2yE/ASt+AjPdKUMeDXbTTLHHGu2cdqFxF2hmkmQQEccMMdeHxbEACE2ENsrZi5cYWy1i0ZNlrRgxYLcLhnhW5mjfM0ZZMuRzmbACnsrhPynsflPliinSeCuStAhC9qyjatlowTlp4XD4XD2QiCE+/U++vxWha+DXLbDPp1azbHPOc4wpLFGUpLYseLVr1VuhMkUIRCM5yEJwRiiEUYRRnPLxbu4ITYRixMsTZwzarczHC4WtHLHEtcsGWJa2x4WGFwyxuW2TEAKigExhPyvGflebx8Dh0RjVGNGCVMksFKJJTlOE6zw4Z5Y3hOFr8DXqIT7lL7j/W1TpK0sUqSjaZWM75W+eu+euOtY1gwWpmlinux4gIThbodWsYRgiIRgQihCMIRRhGIjKcIqzy8ese0AITYQwaZGrJplxrWuFm0WtGubGtcYsWFblZOGGNvkcMHDHIAKXReE/LXJ+WueOfNlyY7TRleRgrqw6pCE+6U+5/s1R0RwUhOV41xuPg49QITiat9UV4xjGKKdcta7+IAhNhGRphxuGuJytyt3OJa0YM8q3C1cM1rFi4aM8WbC4YtWQAp/KIT8uRH5ciYzrjRUhS1MFqUyTtOM2OuGuPPffj4M+bhjvIX3qXvU8VJFJVNNBMknhwNOHrxt+FnwquKWGhVJgIMYwGCohM3Si78SCMIwQIRghFEjOKMZ118eHAAhNhGJm1ZYWjhstZuGzNa0cYW63Eyc4lrlk0ZsWONtjY4WYAp9K4P+Qn7+Qn/p1LhMQhPgeD4W4zw56vE4jFBMcdN4hPwOnfgdP4E7QwYJoYY1vv4nFjplrhhnOUYUhDBRipijmjXEhMWjDWdYkYIkkIQEKxijCIjKdb7dc+8AITYQ5btGmbG5brWGHKyWtGrhstcYsLJawx42jBoyZYW+JqAKjgExhPyPzfkfT17ckZ1hjpWk7SpSTjVtSkJRlhjeeOOXDhvhvfDTHkhXMIT8CuH4FX9OyODBLBfNhleuHDHWZY1lCVrWhSUoztGSMZwzsOvAhMnKj060hBCMVYRRhOQSmTtNBBFCMV8enXHtACE2EOczVi1xs3K1lkxOFrRs2arcTFmyWuG7BsyysMzbG3YgCloUhfkig+SKHHY/LRzSQIpZUMs0s9yF+BcD4FwcxmcBDTDLDGhhghqS4YCFm0RqRDBChQT342WoITYRict8jfNhZrW7bIyWtGLhstcM8LhawYYXOFviYMHOFoAKWRaF+S5D5LkWEwuUngmUQTIoSmVnQIP+CKb+CKdMXQnnC5qs8tWAhZMxHnYYooAIYY5a8DfjgCE2EY8rBy5YNMK3K1bM1rRw0yrXLRnjWsMuVkzb5WLHKzzAClwShPyaBfkz1y8rLaGKEoQpTDPBlIT8E134Jk+HqxxhGl4RvbPHFnCGkqpAYDgYCAgIFAwcbJycHXAhNhDTFmaOXObItyZGDRa0YY261y4auFrDGwYY2GNnmbM8wAqQATmD/lMK/lMLzgAvvjM3VVWOGOmOnDg1nOevHvnvnm71xXGp08Ke24T8D434Hx9OgA1TpLBaUqQlOFb3y6cuPHjY7TwXlFJSlpZGi+aOvkCD8j0WOmkzMskriauLiYkmppU4sTKJi1zvwfD6+MAhNhGJjhaMW7JstcM2jZa0Ztcq1xmaYluVi0zNseNowxOcQApaEoP+WGj+WGnPWuLKURHDN+EAhfgfO+B8/OYW5dFFFHDHPLbgZIaIrkBgOAgYSAgkDBwEbNx8ACE2ENMzDGxYNGK1i4x41rRm5cLXLfNiWsmTBw2aM2jNxkcgClsVhPysWflYtcSOC2CECsMNMOK9bIP+CfT+CfV24zKLylvG9RxwhriGWsXAQMBAwMDAQJCw8bNrQCE2EMmzNu2ws2S3LicNFrRkyZLcTHEyWtcuTE5a5s2HDhbAClgUg/5c1P5c1XXLd7WpiOmL8YCE/A+x+B9nnYckslIIxw3Z5NMghriAgLONQEAgECgUbJy6yCE2EY2rBs5Yt2a1xjyMVrTM5aLcTTM4Ws8eRu5btWDRm4bACocBMIP+XTr+XU/l4d1RFVwrljHCOE1nhdQwnd8efHwePg8fD48+cOOgg/4JSv4JPeWeGIrRNzHG7653vnHPKJTU0q6mojTwnPkAhLd6MvBKcIITlOURCEYJynCcAlOUYwRjPfz5YCE2EM2zJlhxYmC1phYNlrRnmcrXLJrjW5mONtiyY27HG2xgCpkD5QGE/CEd+EK+ML0hKMqyQnBBKCE4rpxjSNIUSSUlSWCmCVLSpDAhJS9KyjatJyhGc5wrFFGKNYzvWsatfA4O7fo0s2ccDg8S98FYa+Nx+JxeFw+Fw92/Rp2beFfXytMNfA4LJlatejTmz5s9rwjGCcitNuzj5LxVinErKN5wmrRKk5RjOMYzhCMYThNKMYwThKMaYcmPJl2Y5IT8QzH4hm42rKCEK0nadpyQRhOk5QkWnSsKyjVGUUkaXJxjeVZ0nCNIwTTIwQE04owQjBKcoZcmPFjxM+Yb92nFWU6Uy5NOjTo16s+bLkz5tdsW21LbdjXqbdmfNweBt2b92nRp0ODwN+7i8Tm8zl7K0vKMoyjO0ZRQhCCEIwSglGlaIoynCE5RiTJwjG2XRpyYZoL5Pi8971sSJS6UTNlyqLLBYpFhYsmwJuWUFkpKWSbCy3KC6iy4iCxZSIkuaroIkpZUsTc2FlAEssoS2Flktixcsqu3be+d+kAhNhGTC0asmjJotcMcTla0YMnK1xjyNFuHE1w4mbZlka5soAqDApQBg/4fzv4fz/X8TnjM5m5u5nNyuM6nUVGroYjhXLhWMVWGqxqo4TVaxisEZmZqazW9Z3mc5zfVxy4678Li13beN8s4ikTmtzueM3m8xzjcc5zxTcVWNdp8qteEg/4iCP4iCd8M4vGdXAhUxFMVEVVSubbicJxcTM1mkTFlxNymckyuZuS9XF4zMca3jdbktfLPC0VMrirxcImGEVU4RhpiamLx16Z3YIPtcxMiYskkREwXFkFJRaSCYRcIkCYRIJQmJiS6gUiZRcKhJFzGaurxcRdSmBIJgTNzx8nx4+CAITYQxbMmTPC3wrcTBg0WtGzJytxZcrZblYOGDbHhxM3DFiAKjAKTAYP+K77+K7/wZz1nvHVuLvPDOrrCojVdK5dsY1ppEVOJYTE1xiRinC8Z5cdYmtIuN1nNXcy43eY4xmrym5zHHlx1vlnFym5teNzueOb48XFxm5ZpwdqjwIP+IXb+IXfOMZ1es1vGeGdTicXUxMTGLpjNLpepwxCVzltc5biY3rMWmdxxxMKhizZnHXlz1cyuM4zw4648M2mpqp4IuMXFREQqdTUIvHHpxzwAg/M8uIxSZmwImbAiazWamYITCJExcREq3C4EISyiJpFLkmlKlFzKIiEJmZuCETEklXCYmJQuJm78X1ceUCE2EYmrdwxbtcq1wyYNVrRg3ZLcOFoxWtGmFg5buc2Vq5YACssC2AGD/jAy/jAz8nyPJ8jv2Dyt6cnKNRWJqsRWManUToxGlYwwqlZiMzUym44x3ZzaZtvG7bmJvMbvfOec8Z3NrTWccdb1vVovbObni3PWOMzluJu5m73OeM5hMXMzHHFzVRLSIi9RwiuGsREKvDGFYnFxdpurxPLn4ng9O/SD/iXe/iXfxkug24cdc9Z4bwRVxExmriaQUE4mYmYi6REzGcTMImUrmZiYiYLmc5y3OYus0iE0qYm4uomq1OJhMRU1FTRNpmBETUVEVdTM3KYuJLhMTFTERJEFTCamakmE56eD27+B4PgAgud5OSWbvVwWWqipQRUohUoRSbKyiUuKCpbEYY1VEill3IsWNkVLKJQLIqbFkosWJbFliUsVlAqSljW78Px+ceghNhGFo1YOWTDMtxMmjFa0xNmS1y3Y5VrBq5cYcuHGwzNMIAqlAUmE/DPR+GgHdtbOjqwxrWUyMkoWpaWC1pRwRhAWnIhOqc6xrGYXQjFJKkNG/kTig/4xWP4xXa3fLjiIiIiI1WMRVMxxbmdzO8znLMmUXGGnhDxI1iIjNuPL0/M8HmCD97w7nOdriETF4uRMF0TU1IRcJiYRMRMSmJmJTEr5+X4c+sAhNhDXCxyuXGNktYtcrZa0bY8a3E3c41rNu4b5szliywucwAqwAT+E/Dqx+HVm9urkxrseCuKuKWS2LRbJgzWpZC0UoRhjnnw58+e/DjhzxxzjSGLBi1Q4GaSF+Mkr4yS8XirbJbIppJoooIIYY446a6a7cDbXfffXPDLBNdgsFgMRRipsJgrMFgsBNDFDXLPi4VqD8L1PH63mYtJJNSmExJEzCYtETE1MCYmJiS9+H6LyACE2EMGGVuyyMcK1q1cOFrRs3xrcORm5WtHDhjkasWmFg0YACqoBPoT8Rdn4i6ddZZVZ44zhGjNTRgxZtGLBS1qIQLxyz03y487jzw3jXFTRg0aHE26ssIX4y2PjL5insnuTSYBdRJFDFLHTTg5cDg78Lfga5640lV2AwWCwGSYbBXYa6aqSCeOfBxYmGueD97l4/j2tCRMkSiSLqYkmJmpq4RMSqYlN54858WPUITYRmauGmJqybrXGbC2WtGGJwtxZG7Ba5wuGDVnixtcjlmAKUQ2F+JoD4mc8XFh7LZJp8FNhQIX4zTvjMptxF+Aljiw7CoXAZq+emumWvA4ufAAhNhGNozct2rdgtw5MbBa0b43C1xhcuFrTG0c4mWPG2ys2QApBB4L+2XP7ZbuWgIT8Y9n4yGbZq8AAh5NEpTEZbBY8ITYQxcZWrTJhyrXLLM2WtGzlotxM2jda2zMMjFg4ysGOZyAKfy2D/i4A/i4HypE1lNbxvXDwfAeD4EVer4NKqYurq+XVAIT8Y+X4x16xlCEEJzhhphlnyZRybYY3rW07QtTFamauosCEtzObOYJQhCAjGMIwiijCMRGEZxw6eG6wITYRmxZGWJtlxrWbnJhWtG7LGtxNcjZa2bYsORywcM82FkAKgAEtg/4y9P4zC+mecwuorGNVfmb6Tpbc7njvPV1vnFquOQCE/F09+LovdGGCUYsc8NdurXS8EKSla1ISjCMbxnO9YbZxzoSXah2cMCMpwgIIwRhGEUYQmQCM8uva8BAhNhGTE0ysc2LKtYs2TRa0a5mi3CzytVuRy5xY3DNjjc4WYApLDYP+Mwz+MuO7xE648OPAg/4t6v4t7VqzrPLPKYXQUZWueWeWOVBggCE2EY2bDIzZYmC1myxMlrTE4ZrcTfNmW4Wrlg2c4sjVm4YACnQmg/43zP43zXDw+HPhmJq6regqtNTRE1nh31KF+MOL4w42SwNkNUMKOePC4jEhn5J540EVlEVkuGvqsIPHwF6O5i7mZi4mJUiSYtNWvffj4vIhNhGJo1cuXLVwty5mTRa0c5sy3C2Y5FrRxiy4cblg5wtsoAqLATGE/Hm9+PMHirVjWN645YcEZZLU1WpipKUY3neeOOGd64646xy2z4LAhPxcYfi45s0QtTFTBBOs75Z79Gms4wWlTFS2CiU41jhrPLHh1wiE4HId+KEJymhFGUUQECMIRigRRVnnx7ZAITYRmaZseHK1xLcLnIwWtG+FitxZmTda2xOcjLC4Y42WJqAKSw2E/HjV+PDO0NVI2xw1wyiD/i4K/i4NnnV5q8MYhONs5N61vOtUcgAhNhGNrkcY2DbCtYYWbRa0aOXK1wxaM1rHI5btmrRuxbYswApcFIT8gyn5BoY5Za8mvBlwI4sOCujDgIT8ZkH4y+aV0Zc2GmNhrHTLfbHnhbqJYSCOFHPPTLBPLh9AITYQ1buWLds4crWDhk0WtMTbCtcMGzBazcuMbJhkxOHDlmAKOwWE/JBN+SCfLkCC/vt7++3wh41AprA4YCE2EMWzZiybsmK3LmZ41rRywzLXGPI1WuMTVhmYt8mHGzyAClQjg/5IIP5IIQAAAHi+IeD4AIL++3v77fAAAASnr2CD9K5nnvchE1KUTV1NXM3N8eeQITYQ4csHLdrlxLXDVyxWtMWFytcZHONa1YNW7Nzib4mbHEAKZyCD/jTS/jTTAcLmLrec757zx2zE51WQg/4yiv4yiwHmNcK5cI3M5zG2ZrrfDwSFxGGy86GKAIYIY4EEMCGBBPHXmY8wITYRicNcjFrkaLcTluzWtMjLEtxY8jBbmctHDZswZMsTlkAKaiOD/kjM/kjNAEc651tcbwuYlUcN+NnAhPxcOfi4dAHCx6I6JYpWrSEKxwr3vr17NoCEeAo8fbGMpQnAijCJFGE4Ixvp58MgITYQwzN8rnG4xrXOXNlWtMjHCtwscjhazcMsjlu2Yt8OXCAKjQEvhPyXwfkwL1cGilJU1VpzK4rYIUije88t8tdc9d9NcuFWzE0arIT8Xan4um9WNWt87i8Lhwx2w4J2lgwQwYIUhS9ss7xy3ve+GPBrfKCExc6PbnCUJIQjNCME0E5RhGBKcIxEYq8niw4QITYRictGTRlhZrW7hjhWtGDXCtxYXLBa0yZGLdljxZmLFuAKUQ6E/JmJ+TKWDLuwYMDctiCD/i5u/i5lje6zM+DjfgwAhoy2gIDAMHBoGNo5NVAhNhDfIxbZXDjMtcMmWFa0bZGS1xjctFuRnhZ4cuRkyc5HIArKArsBhPwGZfgMz4PA5PI5urDS9KsNKprzhhrOs41nCBOUUq2rBa9Jkp4I4p4J4oyklg0SxYLWwQkokhG0aJJKVxTyRzStaFp2vCULwhCUVJRlON8Nb1yzyxvCc4RhONcdb4crHO68IxKp1rO+GOEjON559d9eOeek9Wm0soCD/g0U/g0V48M4zjet456uuepuZi0oilVprEajVYiaqppiIrCKmrjM3NrmdXNXC5tMZFzG4zN23ackzF1ZmLu5uZym7zGWy11KVSpFTqdb1eBdSzWYiq4a1jgrddenGemQg+XZO7uUIuJmUyEwTUxcRKSJVMJgtETFxNWmImCYi6mJRMTE1cFxIKuJiYlCJTBMJq4ETAJiYmE1dXAQCQkJhExcXEri9+v1j3AhNhDZowxtseZwtbZsjNa0wucq1xiyM1uPG0bZWzDMxZMMwA==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RHAOAgAQdBKYItgQBEGCHfTSy0DJCtzEBVSGIbFADCEgQRP//A0U1BQM4C2QZIDIJAJCbAwE3wB5FMwkAkIICAdvFHkU4CAD+AwB7hdI0Ek7ApD/TAKQ/CnMohfjaO+NnnC4LBmCwZhMKAYyuqzAVVYCy6iyyKeCvB4WE/AFZ+AK+AbNpo0gFMbLDLLHGs41lp3TtQITqaycazQQijGMKggRhFGMZ7eucICE2EZW+Zw1Y5Gy1nhc5VrRs1crcWHEwWuG2bJhxZMbXK1bACrYCwQGD/iV8/iV98mtbu13cZ43eWZiIzSYmc9p4ajHLE9OPCdRjVVWGKvhUYxrGOE4gqIxrWMaiNVjFY1wopFzMEyzN3njObzedxz4568ePfe54s3znrfhzzzcztxcZ4zxnebu2UTOW73m5u7ktmZxE9t+FFdiC/lQz+VDU8VZ558M7NjJk8ObmxbNmS8mTGMmSYmzZu7be3Z2bF7Z753pe2tlLMYyQuKbNrshHfXs2SefFmzbvNmSpdy74t5ZUJyyRGSJGWQZ8PwXz8ACD8rynv5EImRCYSTAQkJkTExMJiRESiRcVMTAi6ExEzE1YTEquBEzCZiYgQkmEFTKJRNSSlMTESCYABEkTEkSTM3fHr48fBQAhNhDBi2ZsWDnItxYWDla0ysMa1zixsVrNkxauXDLGwy5cgArRAWeF+HU74dYcAYXCMHgsLhMbRDKjghQwIoUCCBFHRLgsHgi+4BiZIJ4a4p4KUMUqCKCGSKKKKGCSCHCY/HYXCYPBYXCYnEYnEY3GYvFZHIZnMZnASIP+CG7+CG2TW2MzEzV1dDOLi0XUxNTUwTADnwjOJTSpTVxcFTEYuJ3068OOMxMTMRJE4zw5+ACCzNZJEbtqyyllSsqlbjDhSyhSgFiyyyyybmwq1Td78f1/ECE2ENcbfMxwt2C1iyx4VrRi1xLXGNphW5mDNoycNmrVm2aACs4C6AGD/gbE/gbbyu52m5iYuAukSIheMxKZTS9XrNSqZXW5mNuGVVz8Dr049OfBERiqqsVWq4VwxWp1NYqNYx4V9HLPgXODEREREZbu74pXczed7jOdxxJKrWdQxGWMpZiNs8b31zve73PPe97zniyTiUROXGEkTFxu9s8XeNbAgv5Yg/lh2zIRN8eed5suWLhNlMTGVZ555l4nEDuTubxk2bNrsLxiJNldl2xZ2bbezpVKvcbqrUtpts3FTbe53ETLNy7Nt1Ezk8Wctmzc3Mky8u885eWTJJcqXMZknMvr454+cILmbqQDVlQlTYRZZaWSyyxSULlQCw3KWWUllhKllzubhN53xutyzcuXN3LASs0EqLKlFJZZLKE2JYJQsWUBKAWAmyrfp/Bb8AAhNhDdrjws3GFwtYN8uVa0YZHK3Fjx5VrFq0cZWbBwzzM2QArHAV6G4PDg8QDCmFRhTCpgzBphDCNRAx8dHx0nJSMAQUBAQMDBQMBEwSEg4yEgICCh4KJh4mAiY+Wl0lJhExEnJT8VAwKChYCCQEDBRMRDw0KAg/3/37/8Aqx37Hk+QeL4mamIXSaurqUxmpuF1KaJxeF0A8TxfC8PzOqrnW4vGdZi9cyC/A3w27d1bLAS2VbKhlhLYLFmasKEoJZZYsoWXz583ufKITYQxzNMbjJiwrXGZw0WtGzbEtcZmjFa3xMGeHE4xNW+NuAKUBSD/KKflFXg+BqKnDhmrxnEgIT7l77l9o07JyoWvbLTKaSD4YJWmVzO+MzvoCE2EOMrNplbOMa3Lic5VrRoxYrXOVviW5m+Rk3aYXDRgwygCoEBLYP+BOj+BOefC8N4Xh6u245uM8cbjNXESVVY1w104V2nCIT7dz7e/RhwOLxOLkqrKMFGC0sFKYJQlGU4VhGdVZaYXwiDe94vg5iIVcTFxcTFozF1dJImJmOOefO/CCE2EY8bVqzY5ca1kwy5lrRo4YLXOTDkWucTBo4yMmjDM2bACosBMYT8D4H4Hr+Xo27ObmwzhGCjBgpitKkoRhWF5XheF17znGdJ7N+7AIP9yF+45745c/K41CImYzFru7u82zXONtxnlnlGNOlX4ACE5WCfdilCkJRhFGEYRhGBCMoyihGJERjO+HDr4QAhNhDVu4YtmOPIty4sTZa0assq1xlauVuVjmzMGzLCzYt8IAqbATqE/BVR+Cr/gymunC0MksWDRbBkwWwSpKUxWeO+W+nK2543rOMqWpitmZMkQIT7fb7e3PmpS1FI0qivhvnw8Oeu+Oc0JSwYsWDJgzOtXBixUhC84tebfKOkhKdKfVRhGEIoIyjCAhFERhOEYEIhGMIwJznjw5cfaCE2EY8rbE0x48i3G0aOFrTC5crXLRjhW4sjVszxtMmTK3cACowBL4T8GoX4NJ4ywMV6TwZcWOmGGNljjvlvXHPHCcrSwZMGbJizZM2bZLYAhPv6PvzZVljaZ6YbYZ4VjOUqSxUxYMVMWLFixZKUtCcLxxzhwYiE41OPGSQQjOMYxQiIIwiEZRQIwx92E+wAITYQ0wuGmRuzwrWrTI5WtGrNitc5XDBblxZXOLDhxuGuVgAKvwFFh90bpU6nlcrqxWNZrPTo7CIjGInFo7Go3AoHA4GgsBg8Bh8SiaIRFEomIZDUTiUhhUHgUHgsChcClV1ul5vFrtVTqQCG8T23ie3R8cQ8Mk5JMzEjEIGAgYJBQBAQEHAQcACAgUBAiEhUJCyEPBQEJAw0HDT+AMA31/eXtJSggnxLu0SyS2lq5KlSpZZUkyVnXas3O5Le759/P4AhNhDfIzaZWuTEtYN2ONa0c4WC1xhcM1uZy4zMWWNozzN2QAppFoflKOU1hUZiERg0PgkNg0Jg0HhEFgUFlFxuFdCH8TvXieVjEjh0HgEBQeBQmAwWAwMm1/v1ZIThTjNVGciMYxnPH1YZACE2EY2GTK0bsca3E2Y5FrRszyrcTHHmWs8TdzlYMmzZy4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h6HAOAgAQdBIYLigcBEGCHfTSy0DJCtzEBVSGIbFADCEgQRP//A0U1BQM4C2QZIDIJAJCbAwE3wB5FMwkAkIICAdvFHkU4CAD+AwB7hdI0Ek7ApD/TAKQ/HhZsgoASgAAAAAA+D4XOudzQAAAJQAAACrUDqAKD/NQfmoQDlzN679vN5TcXE43w3rOOOLieG+GGoRGenXxPF9DnqOk6anDlvsw7Z1V1VXiYxFwiLiqmmamUZhc3sneVm4uQmUzK0id242zUwTG2ZnwfO7zVRSMXVxKpTKZzjKZnNca3AADyfI9Pt3jq3zzvfOd7Rxnd8eN5mN8p5TSZu5uIiMVUUq6iUQpccMVwjHRGZzwmODt53lCD/gaG/gaHAPA8E8bx/I8n2PD5XyjWmriLipLu+Oc5u0+D5Xl8ueL3iyJqYwRhhSKu6tM3M3OVzCJwuJTMwhERhUSiJi4hEymcyJiamJmUSTExczPT0eUttt4uct3ne9zaKxy5V0rWKqvA8PwgARPTN4mZuJiYrOMkzEEQiJRMTMQRdSuZmbhCqiozpnEqRETjjWa8FraC/AXd8922SQlpUqbKJZZNN8ecXKxYlUWLc2UZslssWJQAFkpYsEtlllhZZZZKsVEoTZKlllglBZZUqWWWLLlssoIsqVLLKsFgsssBKFhc2BKEsolsIWDZu/gH8F5gITYRkZ4srllixrWzTDlWtHGFotwuMWZaxY5WLnI4ZNcLPCAKzgFghPwznfhm52yqhwaZZY6VtOiU5znWMZJQtCi0aIEIwSQpSEKJWnaeSlsVLWpKcqynCFY3nnvvw8GvBx7cefg4eTXHnIP+Bt7+BufrUX4Xl+FnXHlnGdKioqMTUaiOGoxiauZ23cymYu05nLje8zc5qxc3meN7nerxGtYqe3Hh07iD4eh8BxrEFEpmMzcTBExJKJQTBdFWRdTMAiSJE1dTFSiJhMyze/T7z7whNhDDG4Y4ceNktZ4mLla0Z5G61zhYN1rDEyxs2zZrmwsG4AqrAUmE/F9d+L8G9p7OXyuPxuXqnCDNw9EYwnCBgSlCi0JYJQlKNIxrGtcM88cNbzrKciC08U8WK4CD/gFw/gF1mpqJ4cekzEV4PpeDqdRqYmJXKZZ3eee7njFzdcYzjjq9OUY4RiMTy48ngoPgkiZkITVpiSamYlExMRKJKzBEkCYmLSlM34ffn4whNhGZvlxM2TXGtxMMbNa0ysmy3CwyZVrVjlaYmbDFixZswAqNATaE/GZR+MylvnKd1ZRspS1LStSVJ4K0rSdYzw3vhrWcZwkpDdxeIZCD/gG0/gG1eD42I1VViOEVWMxzz13z3zvd8a43OZQrHDWsaRrXfwCDr4Iu/gcVcIJRImoupImYi4mExMSnM76760AhNhGPHjbssjRytZtMWZa0yMGa3E4y5FrRzhzOG2XG1ZNWoAqHATCE/GrZ+NYfgclGatJ4JYpWtgpCGCKEJ2wyxwwzjWsbadGXIESE/ATN+AmGto2haVIShGcL1rWtcM8dZ3nGMlKSs3cXiadAaITkcB3YzhCZCMJynASigiIwhGcpymqrhnjy8QAhNhDBxhwtW+NmtcNHGRa0asmi1zlZs1rbEzw5WLFmxYs8gAqQAUKD/jdO/jdPA8PwvJi83ERrhXDkwqarfBUwzN5y3M3douo4d+wXTxvHg/4CKP4CKQM45TiNXyisWlxu+MzMyXM5jd7nc5zFYrhXjeL4geH4TjwAgvwNny7rU27KNxVlgSkpJU2KSyzVt7e98+QhNhDXIzyuGGFgtYZmjFa0c5Gy3E3ZtVrllhaNsLVk4cuMQAqxAVWE/HMp+OZVr1NepweAbdjXq16terg8Dj5po0nSdFFISolGSSEISkhGFWFWFSF4RrNesaxxseDLXICD/gLq/gLreL4jwfAdehMImr7d/C8PzuMxyvExuJymJJtdsmasSjbLdcUzdXGGMcL8C+OAg8REiYlNSEymJiRKBMJiVSCJQlAggmJJhK4m89/Rn0AhNhGVzkzZW2RotxtWzVa0a5sq1wxx4VrFjhbNW7Ny0YM8gAqSAT6D/j5K/j5L8vS9ddcazi0FZxMVGMaxwrWKVUFTN3uOt845zxtdZ8ry9IP+Apj+ApnM449uvCYanFRqKxETMXNznbM5zOW5vfHbjV3rhXLk5OHleKCD8DNQXNzKUXEiYJhMJgiSJIRNSWJZ49/LwCE2EZGrZkyy5GK3Nmx5lrTHmxLcTJi2WtXLJi5bNmmFy5agCpYBRIT8gUn5Au9gAadGnRw6SmnOUK2nglgwYslpUmvHPDCnCaM6zmw0m1cfjadBcIP+Ap7+AqXAABi+DDGKxMGZ47zxvccdb1vGeOc5MTwxqMdPD8Lr0PKAg3oeiqFRK4uITFlpqSYE0CpESmEiYta88e/egCE2ENGrZtkY48K1myys1rTDmzLXONs1WssuNnlYsWOXNmwgCkcTg/5FbP5FbQADw/CAgv5KE/koUAA50ITUwznGBCEUY1y8HkAhNhDBhhYNMuVuty4XOVa0csGi3EzY4VuRhiysmePDmxsnIAqSATmE/IQJ+QgGkaEaXpXDwODwOCyZRGCcJRpUjeOGFZTpSkcAw4GbCsCF+Aub4C+YaZpYpapap8Fg8FTQlkF17HVxSSSSIoEMk8U8s88uBGPx2hxkMsiD8THPNxRCW0oCYSiRKESQtMWmWd+T4MfAQCE2EMMLFnkZsca1hmZuVrTFhzLcWHG1WtmzbLkaNGLZo1YACqEBP4X5GAPkYBMDgGBYDH1TwwSyJIZlEhJNbgsHkMDRFFBNDHDLPLLLOlRyxTwSyR4jM5jC4QCD/gJ2/gJ3N6DpNVhjlpqYzvj1vwcZ8PGbuY3WbleaiOEY4Vi+3fljPgeCg/UzN5zNptISq4khCCYmYuITCJLq4uJmd8d58PzgITYRlZM2zLMxxLcjFk2WtGrNytcts2ZayyYnGFniZt2bPGAKjAExhPySTfkknbdnDhwOjwsMoxglClpYJYI4J2natMODLLGvXDGemGusM4CD/gKE/gKFb1cRwVFVXCqqpXnees85633cZ2vEVjHZw5SAhMm7myhKAnGcJwijCKEowjJKMYEUSM08PJzw5QAhNhDJyxw4sjhutaM2ORa0csmC3E2YYVuRm4ZssbbKww5nAApeGYT8nB35OD9WtHPgx0y0qTlCUMGDDgCE/AUt+ApeldkYZp6GSEIp4cN8PB4HBIPhSalE3NzFhN56+bghNhGbIwaOcuFqtYY2bVa0zNci3E5atlrjIwZY2+FrjYNWAApgHYP+UHT+UHUOnXjMc4yq5wRpHACF+Amr4CawxGJzFt0uAlqlEsEtKthwhOFTlwUlAhCsY1lNOUY1jXPp0CE2EZMjFjiYNmS1jlxuFrTI1xLXGVuzWucTfLhyMmTfFlYgCmkfg/5Shv5SgcomuLNzcxep1EVURfDi8ACE/ARR+AhPa1a+FOFpQwIQlFWMcc8OvRpbcQCEh3IPAc4SEIwiJTnKMYTnXHtgITYQwasMLFwzcrWDLGzWtMuFutxNWrVbiw5c2PG1cs2eFkAKWhaC/wBJof4Ak0955zZ5lpcc8ACD/gH4/gHL69o6Tq8cY4543fOe4IThYZTTnFOKMIxjXDxZ84AhNhDnFjZsnGXMtzNnDNa0x5mC1y1YNlrVowyY2GFoxxs24ApSDIfysfeVieLyiUxqNxiMohFwhvAdR4Di52en5aXkJFHT4IaEsoNgGBgoCBkZeMAhNhGFrlaNsTFwtYtMTda0zYca3C2yN1rhm4ZsmrhhlZZsQAo/BYT8sC35YCcuXICG8B+XgPNpZCRAh4dEojQ44CE2EMMeVjjYt2C1vlyY1rRvjxLXOPI3WtcWTM2x5seLI1agCkEHgv8AUp3+AKUf2gCE/AfZ+A8nPDaAhpyKqYOJm5whNhDdo3Yt3DdwtYYm7Na0Z48q1ziy5luJphYNWrNg0bNMIAprI4P+XFb+XFdVjW53W63wupwoqaudbVaE/AOR+Aclr1DgYdVc0dGPBeE1ZVXjOu3Rpb9whOpDpzhGCECEIpyjOKEYTRRX4OegITYRkbY8rNjizLWTbJkWtHLlwtcM8LJa0yYnDTE0Y5sTlgAKaR6E/Lyp+XlUxZ5zreGG06MC0YJQnI4HBIT8BCX4CEziRlghSkU4YYVjOc7592804YXJYBpY4o5IYoYCCCUhQwyxQ142fLAhNhGZm2xNsWJktcNcuRa0aM2a1wywuFrFmzzZmTHJkxM2gAphGoP+Xuz+Xu0c9LjMzE1ERVT06vCAhfgHi+AeMZbA3STQUSxSw2wTyy4XHY9IhOFq5cU5RThWEIxEZxw5dNghNhDjK5Zt2zlity4WWVa0xssK1xlY5FrbIwYMmOLI4Y4WwApqHIP+YCb+YCcrrw7xG9TrekkxpnG9AIX4BvvgG/LoMDlqboLoJoJJ4Z566Y8bhsPgcACFwWMjzcaJFAhRQxoUMMM8NOPhzgAhNhDBgxcsW+TGtasMrla0asXK3FjzNlrPJkyZnDNxjcYWQApdH4P+VhD+VhEA87n2z2uC7lKt8M3gg/4AGP4AGQDh15ceG6kWndeD049dAIN415IITa5lYW3fg+XHhCE2EMMzLMya5XK1uyas1rRk4arXGFrmWt2zVphyMMORviYgCloUg/5bKv5bNfB1xZjKkcKxE+FkhPsivsb74NGC2CVoRnPHXXrjrIXAZKGnPxQxQxQQoUuDxceWITYQ5ctmjPGxZrWrlriWtGrhytcZGrNayaYm+Rnkat8zliAKjwE5hPyMOfkY1pfBe04IVmTpKNMFDNn4XD5XL5WvBOFEJxjGaEZJQnCsp6+YhPsKPsHZTtXBPAsyTtOda1jw+BwcWPBhhFGBGEYSrKaBCMI4MeLC0oPxrqZnc5i4RMEoISJTBMSJgSuU58Hx59IhNhDLJmyZGrBmtwuHLZa0YYcK3C0bOFrdthZuGeZixx4WYAprHYT8keH5I8RttW9cs8qJgpixUwYm/VLggIX2DnsLbjHS4CDBRYKDASyRy4G2XD04tLfhNCCFaRBoYyKGAhIYIY4Uss9uDj0wITYQyYOGLbG1ZrczRnkWtG2Vstw5sLda0yZmuVs0yt2zJqAKfyyD/kCI/kCb1MVnGOPAOG6UYqMYrhVNTG68PHg157oAhPvYPvS8yM8dODs2ji4sscNYzjKFpUhSjFCkrVxadWtwAIThaufOCCUIQnOKMwRhGE4CMJpzjPfrj4AAITYRkxOWjXEybrcLbHhWtGTBytwtWbNazYtnORzhbsGLTGAKlgE8hPxlqfjLXgrRhwZ6Rhel4XlWV6TpCTQT0SkwJQghKYnKcby4/M5uauGE+um+uXztWtu38TDCzBCykYTY2eWfGcWGONykJUhSkqYIYEo238jk7r5wg69D1U1ChCWamriYVMwlcSlF4zVxKJi0zd9e/XxgITYQwbN2jBrhxrcLTIxWtMeFktcNGbZaxYY2zFlhyYmDhkAKjgExhPxvGfjeFu0xVvG8sdo0tkpkyZoYo0ira8JyrG8cddeHDlrpowiE+rQ+rj0MTBihohoYrp1jhxzvHPPPjx4cN8Ma2lalrUwTzYbSmITpUn07yShIhWM5TpWEEIwjCEYQnKKcqkUb9PDHcCE2EOcmFgzxsmS3I3YZFrTC0bLXDFq2W4WzZi5zZGuNowxgCpsBPoT8Yh34xD5yb93HxY5XVVgjCEMFKYKYKWpZKSkZVwYcGOV55Z4cc73lGPA6e7VxQIP+B+D+B+HxfEdek4ng1HKMVwRN253xvM7i7uNzd5m95Zb4NarhjwN4gIPwsXubiUSLuJmCLhEkRMxExMIlJEglfP0/Bj0gITYQyxNGbBwybLWGHK1WtMzhutcs3ORayasGeZtlZ4sLbMAKpQFLhPxmrfjNXrQNeo16mnRvtG8pkILJUlKFo2hCEFkL4KyjCs44Z1xzunGTVweBp0AAg/4IVv4IV+/YO/Y3py5+FnhNTUSTSUXVxczfGe7nXNmU3dL1GqxiOnftdACD8qbyymZlMXExMJgmCYlVwmImohEzFrqYmJiYmYm7zndznPqAITYQ3ZN2mRk2arWDZhmWtHGNgtctW2Na0buHDdzkZN8jPCAKiAEzhPxtFfjapxY4YYVXtGksFMVsUKQhGEZVxXslOE145azx0ni4fCbdgIP+CGj+CHXgwqOk4jUazV1xvN83NxcV3G4mV4iMV4nk+Qqwg1RVQTN2lEzEwhERMxaU1KYJi549fTnxACE2EZHLJxkbtmi1liyN1rRw1aLXObFlWsGbFxiaYceJpkZAClkVg/44Uv44Yeni9FwtRFXwSIX4IavghLx+YnmkgE6VHbNLgwCGopSBuYCBgIGCQJAQKJi59VAhNhDhiywsGuJqtYt2DNa0ZYWC1zlatFuXE3zMMrZuxxOWIApeGIP+OVj+OVm+fbLK2UTEQ4Y58gCE/BD5+CH3VHNLBSS2OFYXjXC4OjSAhOdqdfDGCU5IwrSsK3y8PDYhNhDds1zZMLnMtaMszNa0YN2i1xmYNVrdk1zNcTTK1y5cgAqWATeF+PXT49c4cfdXJOlihQwQySSSTUTSSSRQJVclcE8EcksUsckuBhwWXy2dzmTx0QCE/BHN+CPfNXBGUrUlSELTtFGc648OmO+GelyFI2WhbRw+FltStMGHNDSAgvH3fL22W21DJW5sbiUKFCq8+ffk+AAhNhDJpiZN3Dhsta42TBa0Zs8K1yyxM1uRlkZtGONzlZ4swAqKATGE/H6B+P0Hm4qXleM40pDNbFkwUwRRhhjG8Z4Y4WOaMYauTyNfArPYg/4JNP4JNYnlPaNMZi5rnW953nrHfW0zMKnUcorhvXDh4fbQhOtbo3iIRRRgjKCcIkYIQiRIoqqzvXPj7wAhNhGJwxbNW7BwtZZsjJa0ZN8K1zkzOFrhpjYZGLDI1xuWYAqgAU2E/IN9+Qb8AADPma9W/dy82GmGU6QpKmDBS0qWhCScqzrO+FjrW9VSFIbN/CnXIIP+CVj+CVkAADp1cufbv5251cJJiV7znObuaSbi7zFo0xjHBXbXj+RYg/C8j2cxcREYREyymYoJiZSiUAmLiauETAhdXEzErnOePHrxITYQ5Z5GbnEzyrW2ZzmWtGLdotcZmLRa1at2LBrmbsMONmAKlwE3hfkUg+RQnDhjap4K4oZoZoJopIJKIYooJIZpYo4Y554aYZ40sVtVeOzeaxeKAIP+CWD+CV+Q4+Bx4T032ngxrNZzx3vwZ45y3MSiIrhGMZ6c+V1rfiCD9Dt7O6UiITcrmYhMTUzEwSq4JiZmczMp5+T5QCE2EOXLJu1yscy3ExbtFrTM3cLXDNm2WuMeJm1cZsTRi1YACpUBOIT8j7X5H2YsWM5OTHg00nCOCUMUKUpaUqSUSrC8scazwwxwvGeNrxY9IIP+CZT+CafwHi+Ic/AcJ5XwnhnRRNzxzvfOd3m9xuuLNTFT0vwE9ITRwubGCBCKMpxijFGEZTlOCAgQrScq0nGEUa35OuHKITYQzYY8mJxhbrWjFliWtGrRwtcNGbda2csszFtkbZGLduAK+wGLAYT8lT35KnwDhcPkY4WhSVJWWjSMpwhC+CMEIqqqowhKMKSnJFGEITtKMoxTjW8a1vOs6x28Lh7t+zbo0hmztWviZYSrDTu36NOTLsrJSCNY4YstsuRweA4fC5aD/gvk/gvlANb0mJxcTGcbiZLTF1nGYRNJiIIiauoXUriy6tNXOs1F1UzE63rdWGMsZiRMc+XPl4/jejy3lnMI1io8byfIeX5Q0IPUJXE1cBJATFgq4JIkAExJMRJEouESAAJhEokmESRMJpEyJmEXVxExcM8ePm85+BAhNhDhq4yYXDBytcs8zha0bZGy3FlxMFuFpkauGeHG5aMGoAp7JoT8l7H5L141pCLJlwYRvlq5OSMIVlGc4wnKFsVghfgmM+Ca/IYfDYHAMXir7sDgE8kF0SyKSKCGKNLDPDFPiQCEh0ubOEIoSQRpWc4oooEIRhOWHL00ACE2ENMzTCzyN2i3NkxsVrRnmwrcLlu5WsceRo3YYW+bKxbACvAD1gKD/kZc/kZt5ZqYnMXxx14c+HPlJAxMRFSq6RNY48AA8DwfGutYxjFYxVViKVNTEKiUTbiuZCE8LqJqkkE22u7ZuMs3u+M8/B8TxThx1uImrxERFRFSi73OVkQiYmZi6mrxnGTw0Zm7N73ned7utyzEznCMYjCoxbF6nE0iIVcREri4mdTERiJiFRM4lEMQw8Dy/K8XxPD8LyeGbTMTNRERXbw/CeH4Rx4B37PD8IHPhMTW+nk9vBCD/jZs/jZHzOMVXBqtX4XXwOerxmLRm5zPGec5vc5vv4XhgBy58LxdISlFozC0wiaRMpETEIQmrTdTMxmU2pEEItKYmlZweT5Hn1m+PHeeN895zNwK1GMVypjGKjVcohifC83zPF8Q49kTExaJiLrKZZiJhExMzUwgmLTdImiJmUQiKQlEkYukXErlcSJiYuueppURerpMxvwvDeF4Z27hvTOAeJvhqunXxPD7bsCC/BV/A6pYyYzTdtslAlSyzcsWWWVLKlBKSlxQEolWSkoEoBKJbEoFkWLKSyyykbJSbk7Cbm5ZbBZFJRFSlkUC5ZQsJQWJRc1igrKCy5QBKBcsqbFiUsVASrllWKZTr4fP1/D38DAhNhDlvlcucONotaucbNa0yZnK1xhc41uXEwzM2bXK4bsWwAqEASuE/KTZ+UkHOnOG3Zx7ZbZbYYTVnVVGCE8SGCULUnknr1CF+NOD403445IYocVTgI8FBgF0F0F080EEkEEBbHfXfgZ8HNl8RiSE4WjpwISSCaqcIwIynCMEYRRjOuHk49AhNhGXDhZMsmJitysMzBa0ZsmS1ywcZFrVo4YtWuHFhZ42YAq3AU2E/Jjp+THUGPFwZSx4MOieS2C1MEYTnO7HCsbwnCNs+Yci+CVLQjHDfDfPhy1wzrOSlpON0ehxeICE/Gzh+NnEG7fzs+SeadJRhWdb4c88McsLp0vDBCGrXqGXFNGtU5oxjKEp0nRBHFXJjxZs4IP0PBmpubpMSstEkTBAmJTExKLgmEXUxMTFXExdXJN8/F816QAhNhGXLmcMs2NgtzY8LRa0atca3FkctFrhowYZcLdmwbMMQAqKATSE/Itt+RbfdeloQwMU80clcSiksFpUtYghWMlmK2KUpxy34t9vBIP+OeD+OeHGYROOPDrw78ueJxNVNWJhFQiCbiUzWOOGwIXGWZkRQQQQCGGNGhghhiQwQiGBBCQQwQkEcetgj1AhNhGRricOGLbItytWmFa0xuXK1y4xs1rhm3Zt3OVhlwt2gAq0AVeH4DLgqbpUagACFwoItFwkskEHgwAEJhEDgUBgECgaCQVC4UI3GgK1W1otNWq9Op6oVEqwh+xs7F+GweDAAp9OCm0wKnUhT6cABarXUKjVKrTqesllVqtioVECMxhKZRIZBI5EnM4KGIOvej3V5vMzEa1HBExtMpRNTCCVpXAIuE1nF1KAAmEzO53x8PxcekAhNhDBkwb42uZotw4WeZa0xNm63EzysVuJy3b5WzHHhyuGgApvGofiQuKRpgms0icSkMgkskkskkMgjMYi8WicSIfq4urpggrldqFRuVzvV7v1/wJgW7XezWenU8CFzl0EOpIYEMEcEcUsEMMctuViiCE2EY2rVoxc5Gq1u0aN1rTI4wrcORk1W5cjlzmasmWFxlxACp0BKYfj/uQng6BSqu1yu1yq1ScziPx6HQ+bQeBwyEw6IwiKoLCYPC4LBYLBUIh0XjSH6sjqtYXBIlIadT7pdcFYLwVgu8XmpVOVSmDw2EwuBxGCQWAwBAoNCoBEoLGoHCoIhMnWYeeTjGMIzjKcpwjIlOkYTIpzrweHCwAhNhDbK4ZsnOPItYssuVa0bOWq3C1aNFrJzmcN2ubG1yt8IAqOATCE+fo+fpvjy00wjCeCmC1rStCFpQhZKxGNcN9N8Nb5cmfncnkVhPqyvqy9VseCFoUhCSMKwvWOGt8Ncs8d8c7znWGK1smLZPBwuHxAhPDGVweXOVYIwVlOUUZCEYJwjCMIwQjNG9eXePIAITYQwx4mmLHiyLWjNhmWtMmJmtct2mZa0c4srVo3xuWTBoAKigEuhProvrh+Gba3x1vJipk0aMGq1LLYaZZZ2WeWuOePDHPkvDJEhPqcvqbatmPJTBa1JIwnGc74cuvPvy68OWN7QlgxWyanGhg1QISXgKMu7GMYzEYynCNJyhAhOUUUYRinOenmzh0AITYQzbt27RpkxLcrLLlWtGeNqtctsrha1cs8eZhjZs2LNgAKjAEthfleI+V4nF4rL4SWCeaeaGJFBAimlkklw2HzGDujkQRSwxyyxYOXEYmF+Nmj42abLcFHDNLRTZTFDBPRLFh8plcdj8Vi8BbNXJGhQxoZsTiMXQCD8rwRaYiLkImoXCUSi0pTM34PsughNhGJnmyNGOZktZtszBa0asca1wzZOFrHCzZNXGZthwt8gApdFoP+WQD+WQvhPerzM7u4morwHbuAhPxtrfjbBjCNJWlS0qE8OGGfh7CFy2Ehz9KGAIYIYI5cDlYMcCE2EZszfHhbMGy1syauFrRw3yLXDhvhWs8zPE1xY8jBw4ZgCsQBW4X5ZvPlm9FdWNxmTyWXxE+EyOQw+GYHAAAAJZIYYoYoIIIoooIoYEsWHx2PxWLxGDgipijSxJ4EMNF9zE4hTQCE/G7B+N2EadEI5MuqccvA4Oza1awAAGrXuqpCCEVY1jeM4yx4suTh4IzrVNGEcEoS2b9zPmaNIIPzvA9vMTikCczE3EwTCJlEomkXCUXUwlEk0EwESTCUTEkze+/g9+whNhDPE3aNmOVytxsWGRa0x5ci3C2Y5VrVs4ZMGjRu1YOGwAqGATWD/lQK/lQL8OEzdcdZxMRVRqdYrn6HXhdRESlc3xne85bpl5SD/jZC/jZDxzwxHSelYqqZOOed+D28Hd5nnObidxU4RiuDXLPKwIPp6Xk+DiQuc1JMTEwASqQEMbrLn4vk0CE2ENGLXKwwtMq1o3ZNlrRhkxLXLXI0W5meNi4zZnGJk0ZgCmIag/5UMP5UMTwPB5c8XTheqmrjOt9M5IT8cFn44LTNn2beVpyVtOKNYzvbLa+MhORk584QhFCMYKxTrBNj4+QhNhDTG0a5mTjItyY2Lda0wtGy3E2ZtlubDlxN8LHKxcOGQApgGYX5WEPlYRC+4yOQzd1MdM8tMeDigrCD/jgQ/jgRCrNb8jOMYxjGJhxAhoyoga+AEFAwMDAoFAkDC3JfACE2EOM2LMyYssi3I4YNlrRnhxLcWFplW4m+TCzbOcmFi0ygCqQBSYT8tT35ar4xljphxY8lZIRlOVaRlDFlyXtWkYTlGCcgA1a3A4OrXxscoUjCWCODHi12woT8GuH4NU4RlfJlwXpWEyCKE0dvC4fA4ObPo06NOjS1awA1a0pzlptG8rwnCtp5L4MAgvGSWUu7mmaKVZZUlJZZcospALKl3335ffdAITYQ2ZsHLNk1YrW+FgwWtGubEtxOXLha2xMGLFyyZt3LVsAKXxWF+WKD5Yt8Jg8FjcZkcFbBChjR2QwxAIX4Q7PhD3ovuw+GyuCrSyQqLcJLLECE6m2hG85zVRXnt6NMgCE2ENGDJwza4m63M1bMlrTMzZLXDfJhWt8eZgyZNGLRk0yACokBNoT8rA35WBwMt5abZcmPNO2KFKQtCUEZxz6MuO12GkJ5Nuw27oowhPwizfhFnA1TyXyQpCUUY1rWtZxnOOHFycl4xghKmji8Q0S28jPpg49r2ZYmqJSXaZIlE1ExKJAmZmbub31kITYQ0cOWjFg2xLWmNs3WtG+VstxY8TlbjyNsWFtkYMcORwAKngFDg/5WoP5WoQuvJxU05VPjQwhc7ZzHGrHXVXMTGUzd2vMzuEYntvwuwIT8JYX4Sww4HB6Ge1aYYV17NdZ3nOcY2LZtuwaJSla0KWpOl4XjjvHDG973y4M96IPXwF4fg3ldpuCYTRMTEoRJMTMTBMRMXU1mImJE8efm9eghNhGJljxOMbFytY4mTRa0a5G63E5Ys1rXKwcuHLdvhxsWIAplGIT8t3n5bvdeeGWNRilgyUwYMFsiOACF+ELD4QsdJg5pJkiOKmGGeOeHByV4WACGqJBcwqCgoGAQEHAQYg4ePoVcITYRiZM8uXGxyLcbVy2WtMOFutxM2TFazYM27hs3yuHGPIAKWBKE/LJJ+WSmWnNDBaGCFlK2aYX4SlvhJ7xeEjwOOwMEpLFbDVgQhqSWgLeHgYAINDxs3C2AITYRlbs8rDNmYrceFm2WtGGNotxMsrZbkYtMuRozZucbdiAKhAEshPy23fltvyaK0xSjC8sccq95y49r1RhJa0KSpCjBp7nBwZCE/CaV+E0vha7xwxvOasI4q2bOHqwQlKWCFoQQrFlht0cWc4TpanfvAjCEYCEYowiQIwjCcJwhOdcPBzyAITYQyyNG+XK5cLXDdq0WtMOZutxOcjNbiytM2LFjcMMbZiAKhwEshPy+wfl9hwce2umvFnxTxQxYLQjq16te7DOE6xrescM7zqywjnCF+EdT4R1cJbZTgrapYp5K5pb8Vi8Nh8Nh8VXMikhgRpY5YZ1dNl6D8LhdyyTLKZlKpiakIiUxcXvn7M+MITYQyxuHLZu5wrW+RwyWtGTnKtc4meFbhctcOXDmY5WuJoAKkAE2hPyetfk9bNerk4scrwrSsoSlDEyWtgtCUIxvHDDLW1wKQpXVw+lrhPwvTfhen4vE16r2nijkZmCEkbxvhrfPO9aznaVJaNuxwsdJSpe2m3B2cUCD7auZmVxcSmxExdSSgmKE1MrhM734PGewITYQzxtWTLM4YrXDTEzWtGTRqtcsnLFbly5sWNq4Y4XONsAKlAE3hPyijflFblCcoSpCWLP0M9krrsONo0ztGkaShSNJWvirJOuOOWeDDaKE/DAx+F/eOJKc5znjzyzzyyvKFmpWnEqoJzxtLfDLKsLUwNW3ZvgAhNmzfOM4xmQEZRjFEhO0UYRQjBKEJwjGaaNcOve8ACE2EZGORzhZOcS3IxaslrRiwcrcTXDkWsWWRzja4WzbM2cgCpABM4T8r+H5X+bQjybRwwx2rRaEsksGClMUqRlPDWe/RpjGtpwkpC1ckdqE/DDp+GIvZw+FtzUYp5I2naKM4XvfHjreaUsmjPm4EYUtOSc4Y8NtYIP1u3l+ahSIq4mUzMokjKJijUpmYWjPfz+PiCE2EZWGRi5ZYmq1o2YslrRhixLcWHK3W4WbPGwyNcLBm4bgCrMBToT8s6n5Z1dOjDSWmFJwjinC0Y6NPC4fMy0lRaUIxmxxwxxyxgx4JynKcIpp1jO6s5xwzreF9OCE/DCF+GEPFj3V08rTadCKbbwODix3jW6sIzjJGU4ypKGrbsOFjlK0JSpinKdLwvcnFhjW2HXkg/W6e3xVNCEzcTMIjFpSmYRJEwJEiIkRIgkJmfN82fUAITYQ2w4smTGwYrXDhuyWtMLHGtcNWORbmcMMeJkwyuWznIAKswFKhPyE8fkJ5M8rrzw0x5p5GKmLBDFDBHFWEaq1xzxzhr1cPhZclK8rDCSMZzxrzx1rWKDBDVGeYIT8OHX4cOy2KlLYp5IynKE6xx3y48uPHjyxqSpkwU3adFK5s+zbS9cM7zqjCNJ0YkqUwT1QniCD8LF53dlREXEri5qLgklEXUiYRKJpM0TACZmc58XzY9whNhGXHmwtWOTEtx5WOVa0yYcK3Cxx4lubK1wsmzFg0YNXIAqiAT+D/kRa/kRZnW9b1urZvGYmE4VrfnZiolMZtld7eB4OJkicVHCN+FvPQIX4eovh6/xWFwmJxGLxV9zMW2Q1QRUwyyyz4OrByxywwzoI4oaoaLksmWtmgijjSx0wXzV4GQCD7YzaURK4i7XCLImJmi4Ji6RcJgmkpic78PxZ9YAhNhGPC2yNsmRstzNMbFa0x5My1zkcOVuVg4Ys8rHHiYMmoApjGoT8lP35Kpcm2EoQShakqStKmfocHJeFwIT8N8X4bv90UIQlSsJwrW+tw8nLhthMhM3Sjw+HFJEQTRjO98c47iE2ENMjNywyYmy1ixwt1rRjiYLcThhjWtGTRzlxNG7RswxgCl0Uhfkh8+SH3IZHJX2R4CWaKCSWbA1Q1oP+Hdz+Hd26xvhmkXNceHWsd4XMWZWWCGKWNDDDHTPPhbdMITYRlbYmzLE1cLWTdg3WtMTbCtc4WeFa1ZsM2FvkzYW2RyAKmAE5hPydvfk7j20UngnaUKQhSUrJWw4MbCx49WuU5KLaedtxXpe17TnDDbOohPw8Mfh4Bz5pWUVhWsY3vhnlrhwmCuiWytOBjyVlWOnhcGGVhjjVrSeKcsiE8ASeBboJQigQIJxnCcIqSgjAihCAI1hFeOXg5bAhNhGTI4ZM2OZqtxMsLla0xZsq1yyZYlrbE1xs8rZthyMWIAqCASmE/KfR+U+naMKMYyhLBa2DBZSEY1hhlhVnPDk4fC4+KwCE/Dwd+Hg/BeEqSpalIRjPDOuWd63nhjVOUIYLbN+7drzAhcphINTLJLFCRQoYYASIUEsUaOKNHTLk4c0AITYRlcZGuVk4zLcmFiwWtHDdgtcZmWZawb42eXE0zM2zDIAKbyOF+U/r5T9YJ6KQSSzIYEUEMkcEEUMkdGP0WjzF4IT8Pxn4fdb59m0GfNycmGVZI0WnKOS+q9r6gIPtMYlCts2XMxK4Ra834M8c+UAhNhDho2yY2TbGtcZGzVa0zYcq3C0aN1uZiybsWuFq1x5G4AqcATuE/K5p+V0fRy6VYbXpCWCmC2K1sVLEpxhGaM7xx1vVppOaUcFLYMVtk8WCAIT8Ppn4faeFplSylqSoQrW9cdcscsb1nG6K2DFTRqcCmLBgtBFXDhvwb11ghNXWPA9YwjJGARhARgnCckJwhGCMIRiIRhGUU8unltAhNhGTK3YM2eTMtwsXDla0aOMy1zhw5lrRu0yOGLJg2yZMQAqbATmE/KmB+VMPTqb92nRydGO2WEYRlSGSVp8K9pVte2ONcubOhOiUIUhZCOLDWwCE/EKN+ITfbRnza9WnNPRXBLFWicZz06teOs8KNJS1Z82alcCV5XnW8deTTjiAhN3Kn07xISiRlFOIiQIwAlOAiQjCaM76ePDkACE2EOGjNu5zMHK1s0aslrTMyYLXOPC3WuWLfJmxs27VywyACnEhhPyuxfldjvKXBlLHGcYwhC1qWxQxRwY8WW2fJcCE/D8h+H5HhV28jDSFISUnCM41rWd4aaZ8HDzZ7oTpbJd3DGERAijEnBVOa88eOwAhNhDbJma5WTZwtbZMeNa0ZMca3ExyMlrNrkYNcbNy3x5nAApiFoT8sKX5YQ9N7a8GeVZRlKGC0YZKSIT8QT34gccePRjyXxY7XVvDbo067YSFxmMxOBQRxwoYYY5UNOBwsuiAITYQ3aZXDJoxxrWzBpkWtGrLKtc4m+Ja1ZZcuFo2cNsWFuAKpgFEhPy2JflsTy5Ofo02w0nSdKUtitfnZ5RrTDKMYEc+zbix1XnLDSsq2vOM6yqhW080+Nr1cACE/EE5+IJ3XqZK5IWjivKE5xvt4G288MbpxlKkdmPFqYoZK5E4rwuvTGnOd44WXd3dUYL8JfLu3tXVtW4oiyTZQSKAiizcq9vff2/LQCE2ENmOXGzcNmy1jkZZVrRi1YrcTVjmW5HGLK2yZWrhpjZgCosBMIT8uEn5cLYZYRjOlcE9W3YN05RlGbXxOLs25rqynGEYwNWvJiCF+IM74gubI68BFBHLLLhcNh2BwGXshhiikmmMJhclaIcHjMbgsGQQ4W6EeCIy7+WKEIEBGMkwI0iIoppxnPDvrzAhNhDZgyYuGjjKtbs2zJa0YtmS1zlYuFrZkyb4sjLHkaYsoAp8JoX5eJvl4nUU3SwRxRqYKaMTiMvhqUM080KJFBJDgKWahfiF++IX9gcBhYkcEck9E+GyeSw+ChwEEk0U0Mk8KOuG8ITjaOjEIxipCKEIozhCcUSMVcfBx8AhNhDTM2yuG+RmtYMsORa0cZWq3CzysluLMyyMcLdnhZOMYAqGASyD/l9O/l9Nvnrw+3PhPKDyONRERSYzGZ3HG2ucK1npGYX4g8PiDVljwE9VsVMGFGDpjppjlnTwxRSUXWYppJMJVZUtrxqE4UozrWMZxhCaMIwjGEJwjBWUaTlFKMY18CxhxiE2ENWWXGzYsmK1xhaN1rTIwZLcTly2WuG2XFjYNcbhjlcgCk8Uh+KS4pNXa4FbrRS6UU+nAIT8SJX4kS1aBhwGLGbt4IL8FfXru2qlm3dmACE2EMnLHJlxZMy1u3Ys1rRs5yrXOHEwWuGbPKxwtGrDE2wgCo0BQIfhlOHtqxTaYBWKyKlUwR6PkDgSCwSDwaGwxF4sACmU0ACH8DqXgc9ipHo+BIpGI1GwVyulcrq3W+qVWlUtWq2ACSSUAISnM5d0ZQSjKME4RhGEYTIwRhEQjAQnCKEYRgRRjW+3jxh4MCE2ENGDho1Y5W63JmbuFrTJlcrXOJmwWsm2LI5c5MOZgxagCl0gh+Fi4WMAAFUqqzT2BQuFRWHSeRSMg/4Kcv4KcwAAdOrjSYzyeD4Ag/Eq83lMFTEWSmVpnPPx/B6AITYRjb5mmTI1xLW+Vq2WtMOZmtc4cbFayZucbFrjYN2LfGAKbBaH40jjZYRAoNBE3m0tlknk0tiEERSTxyEQYIfwPmeB8OAQqARlfL7crngDAOFKPAFPwhQ6bcCFxmEy8ccECAhgjjhhnw+JgyghNhDJnlYtsuFutzY3Lda0cNGa1xkb5lrFllw5GrFmxYN2YAq/AU+H48bjxyIxCNwaDwKIyip1Kn06i0SZzJFYoACkUkjEZQeDJrNFZrBS6UCLxYE4nKmU1VKrLIbH5hCYQIfweLeDxcgsEiEFgkEgkdolFqVTqVTqFRVisgAptMLHYlZrCu1xTaYTmcAptMBT6cicSROJQqAQ2OQCHoPxNXnN3IpdXGa3CEQhMLmIuEb1uJhNTAEExKJBLjnyfFn4ICE2EYWuFljY5GK3M5x5VrRi5xrXLPDjW5cOHE2yYcTDK4cACtQBVYfjXuNfELhUXhUVkCm0xa7VQaBQ6FS6UrdaEBgBTqeqVToERhMIhMGhcAh8Dg8Hg8TgkUodCq9Wp9OKjUABJpOKtQ4mj0Bg4Ifwd9eDvsRSKyCFoqrVbV6v1Co1is1arrRaRVKqQSConEozCEFgEJgEFgUFgEBQFJKXSqPRprNCbzYAU+nCOyKCpRHYcIPwE5mZmIojeuNbiaCrEShKZCJqBnE1aJxklEgBN3Pg+u8wITYQyaNszZrhYrcbFw3WtGLdwtwtmeRa0as8mVm3Z5WDFsAKnQE1h+KU4pOAhKZQCl0oWGwKfTk9nkRiEKhcikapVNUKip0zi0FikJikJiEZgMRh4IfwrceFdWNBWawCk0gVyurJZVsttOp9QqNQqKyWVPp+jEZgqDwCCwWEQaIwqEiEtqhWsLxriqjOE4VlWUYAQiIRggihFGM8PbR8DCE2ENWLNs1c5cK3EycuVrRxmyrXLPDkW43LDM4b5m+PK2yACl0bhPgGPgGQAvacpyvbTocnkACH8ODXhwbALFY65XbJZbRaapVadT1QqICE1RijOcSJFCcpwRnhx7+YITYQ5ZOMrNo1ZrXONgyWtMeJmtwuWrJa5aNmLhy0yN2DPCAKpgE0h+JC4kMCp1JOZwlssQyGqdFYzFofDorDIfA4RBYNCYJBYHBYTB4PC4PCYBCYJCZdbbZWwIfw5CeHIUCdTtUqmsllWCwq5P4LA4HBYHBYHB0RgULgEHgEFgECgSBQSAQSBQqBQOBSYIPzLm+NrTCYTNXFxKpqdTExKYuEwmJm/F9NyCE2EMsOFo2b5Gy1s3btlrTDmzLXLFi4WssONq0wsnLZu4ZACmQhhuCs4K0AAq6qNjJWUmZijoqWkWdkAIfxC9eIXsAAtFpqFRr1fsVjrldqVTWKxgCD4aiUzaZuUwTV1Ii559/H7CE2EMcWFriyNGC1nmYsVrRyxbrXLBvhW5mDVxhx4mTHCxbACpQBNIbi1uLXAoaAqagm5oBKQk3VVddX2U7CIBCwEzSUsxM0EKkouSggh/EN94hv4dDwplNK1WylUsBJpfBoPBoXCoPAoHBILAIDAIJD4dDYZDYUhEFh8SCDcJianapzE1MTCEQuETMquJmExMTW3PzefYAhNhDdjmyM8LbCtyuMLJa0YN2K3DmyYlrTM4YMWbJq1a5mgApgGIT5fD5fFr1E4VhecK1jel8WXiYghPxC5fiFzZMuiDNHJKk7TRheuXF0QIXKWZmOEihghQoYYIUNubgxgCE2EZWuJgzbM2a1u2w41rRo2arXLly4WtGGNhicYcrZkybgCocBV4XvjvnS6QAAAAAAAAA0mlSyTzX3YHAYPBMXihlcoCOH8UFnigtp9OAAAAAAAAAKlU1SqdMptUqtardSqawWEUymgrqC+Z8fUskySluqIWljGEGaCpZZqk2CyypVbu+/n+n3ACE2EOWTfM0YscS1u1YZVrRtiYrcLDJhW5WzZthyZsmVqzyACuABTYfkHOQdi8WRWKReBQGFwmVWWyXG4WOxUGgROJFEkMKgsEgsChcAhcDhMDhcDhMAhaAIAjApdKCLy6BwiAwSDoOiMghsIgUSgUAgIIfxOSeJyWGQ1CITEoBAYZAJHXq/bLbdrvXq/SqWVamwWCwmBw+BwmAQWAQGBQSAwRAkCgkAiQn8+CSxyCwCCwaDwaAQqBxiCwZDIHCYAIP1PEn4BqTMShMJibBMwJiIklEomr1MJhMzMgUmF36Pm1yAITYQycNW+Vq2YLWWVuxWtMbPItcNHOFblxZGuRkzZ5mbZuAKfC2E/Lbh+W3FwuGxYzXqBWl7ZYSjKdE4RqiZs+Y1VgCF+N1L43U19zE4gwOABgMDiMTlsDVDFDBFBHDBHKrvxGJLZ4CE4FsdZkCMU4xjICIREIownXD2UfAQITYRmZZMrFrmwrWLRlhWtGLFgtctW7FayYZWLZxhZYmrRkAKwAFZhPy7ufl3dGvVrlm4uKcJxnCMo0ZI0SDRp1SlKFpzY73rec5wRUizcHga9TXqYcDPmVpq18bDCCNcHD5GnOCE/G7h+N3EYcE4QzQhSFEJEKpsbWDi5KxhNKU6wnCadlEoR0b923Y16mvU16mnROQlCU8mvVjug/G86PZ6kYXFpJgi4TEqJRMWRcSRMQmJCYgmCSJmCYmCc8fN8mvOITYQ1YsW+FlhyrWDDC3WtG2LKtcs2Tha4xMWGNg3csmrZsAK8wGTAYT8QiH4hEQADh8Lk5sNMcsKcq0jRAlGRKCEUpyRJwwxjOso0UUlARhGWjg8Br1AAUqwYWTKaterXu38Lh8bj8Lh8K6U4Ra+Bwd2/Zt2bdWs1a1aLXzghPwe9fg97AALXonScCMJwnSsgIwiRIITpOky9pynBGkYxQilOEQAAbt7VratZu35s+zbs26NOrXuwwjKsI49GnFjhGlYRBnzNOjjgILmZgt1ZstillEsss2WUJSVKlJZUKlFyllllgASgE2AACyVYFW7b59/H8/gITYRmaNGzJk1brW+bEzWtHDbGtc5GeZa1YNseTJictc2HGAKiQE8hPw30fhv5zGnQBjxYcGmk4yqlWSEaRkwZcmPEAMuQz5mnRp0cUCE/B0p+DqnUa9QGzbs28THCMCU4IQjCsNvC4ejSANGkzZ0p4cEAIPwLpKZSurkmCYJJq4mBMTEkTMCZTfP2bohNhDNg1bMXLJitcYmeFa0zYXC1xixZVuRzhcsGGTIwcssYApnIIT8oKX5QU2/cZ82G2GWWNU4qKQpSOSOK1SE/B7Z+D21v3GDFC0sFKITBGc8MObu27SE7VuTeMU4xiIkIxhOCM1cPVAhNhDdu2xNmrbMtZ4sjha0xYnK3ExaNVrVxjy4WjlrjytMgAqeAUGE/KV5+Ur1y82HBdWVUZ0hazFSlrLQshOE41leMY1vOOHFyc05ThGMqyjSOassAIP+EEr+EEt18Dj4G+2ek9L4Ui4yvcZnc5znO44rthMYrt4/gYw5Tiohw5+FnjSD9jp69zjMXNzEwiSRATARJMJQTEhMRM3nwfVngCE2EZsWTIwYs263KwzZVrRwwbrXOZqzWsWWFq4as2bfHiaACmkqg/5Y9P5Y9Xg+AAPD8JMc6iYmFKhFzrYAhPwSyfgllAAhHRHPyseCtkcE4xjWsderWACD8CRMymCJmVpImBKUrZ8Pxb8wITYQ1ZNHGRgwwrWbDEzWtGrVqtxMW7la0cOGLlu2cs8ONgAKkwE+g/5bEP5bEQ3rwYzbizDg6Y4cMTqFxMRE444445xtmU43o69AxkCE/BJ1+CTsM2fJfJXNG0o0rC8JxnOMWGc8MLxjhleU7VtGkIaN+406A0aQg/E8b24iCplMpmEomJq4lCJiYmCUJJq5mZzOWfHkITYQ0bOWzNq2yLcTDJjWtGznItws8bdawxZWLHLlZY8rfIAKsAFNhPy5oflzRAN+7g8Dj5r0ShgSpGEa4MINGnVr42GctvE14cVYwlQkrl1azXq5eKsZXxacUICE/BOh+CdEANm3hVjaMaRlOcay15MoKVjDHSMcG+Gzm6LoRQklo4PA16tOjPaSTNWEJoTsWn3UJTQEESMYwQRhGUYwjBGEYBCEQiiBCKCMIkYxy9eceQAhNhDhs3yNGDZgtxZWeVa0btsy1y1csFrfG3cZMmFy5a424A==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SHAOAgAQdBMgC1gIBEGCHfTSy0DJCtzEBVSGIbFADCEgQRP//A0U1BAcDOAtkAgtkGDYgMgkAkJsDATfAHkUzCQCQggIB28UeRTgIAP4DAHuF0jQUMggAgBQCdoziQTMIAMAMAkrz4kEPEhJOwKQ/0wCkPxKrqtNBqarTQR4GE4KAAlAACokBN4P+CEb+CFftnHGpXdueOKYzEVERGCr0xjpHTXJiazOzfDN4hPwf2fhAB1bdnFyThOE7TxTwRyLWwSwWhKkYVretZ5Z4Y3hNVCcMuDPWAIPGpmZCCEwuFkpgTBCYlITV3vxfJvzAITYQ3xuWeHExwrceJnkWtG2VktcOM2RbhbsXDPI0YsW7lqAKiwExhPwWxfgtj5crXhhlGNK4pYqYLWpQhOlYTjOs654YYY4RlCGrHikAhPwfNfg+bxQWtghSVIppzredceOuW+djhhxRxSpaVo2ngjTjcfoAhclhINPChghAAQQxIUAEMEcEJHHTk64NcCE2EY3OXJhb48S1jlY41rTMzYrcLJxkWssmVs1xZWjhthcACo0BNIP+C+r+C+vxvHu4mURGIxitTU4zWU5jM8xxhOKa5Z7Z8DnjQIT8H5n4PzeBweROGCkkaxywx3nPCwxyyy2ngnkajhUpKyNY54cG3Bw1hIdyPXmCKEYQRlEQnAIIwjCMZwiTjOd8OHPzgCE2EMHDhg1Ztcy3C0aYlrRm1wrcTjM5WuWjXJmytWrjNmbgCn8shPwfsfg/nvOF8S0MByLytClVY4W3gY6pxrVFGVJUrkCE/CCZ+EBGl8GGOOefecmuWeGFMGK2aWDZPBaVLTLzxw4ejTpAg/C7cb3OUkgjdJhMRKJqUl3m+fl9gCE2EM8LBzkaM2i3K4w41rRgwyLcORs1W48OVw5xYWDjDmxgCm4dhPwqTfhUnOPS+GuWc4SyYtGrNktkrgx0y2wghfgz6+DPvEYnMQ1YKjBRTQFtNeBpxcuLjw7BooTwJCHgWM4IQRhCcIzTnWM0WWYhNhGRg1YZmTDKtbtMuNa0cOGq3C1c4lrDE2ysXGVy0xY2QApMC4T8JAH4SAeFgwSyRhTShfg/Q+D9HLYWeKGmmS+GmJ6At4GBiY+Xg6ohNhDLK4ZsMmJityM2rBa0wtGK3FlauFuTC1bMGDRszaMWAAp1JYP+Ffr+Fdu2OOudc67xxve9zMziMVwquEcr8LPSgIT8IcX4Q36Z4Z6ZZ4aVlGksGCWK2TJa0qQrPPLbTbOYg+nhbm5uUylMxMSEkrnfHvff0CE2EYsWRnkcMGK1niZs1rRg0arcTJm1Ws2TLKwyMHDPJiZgCm0gg/4YdP4Ye/B5I1Bzxw3qeFVisRVRrHPlXECE/CLZ+ESnevee84tYZ43vGkLUwYM0oYseCmGE5mp34QhCMIwjGKKE4RIJ35PBYCE2EOMuRmyx4sq1riysVrRlibrcTJgxWtWzDFkY4meTC1YAClYig/4W5v4W5wAAAB4fhPF8QIL+lhv6WHAAAAGazYTVTDhrGEJJIwnGMIoREYwnXHw8PgAhNhDFyxaMcWRstyOcuNa0cMWK1w4cNluZi4ct22NoyzOXIA0BGgEXAQosAgpDUNAJajUAITYQzwtczdm1xrWmRlmWtHOZktcZGLRbiZtW2Zgya5MeHIANABoAFwAKPQeD/hWC/hWfzWNdgIL+nEv6cNlnkIPTMzx0ITYQxxsGDRtkcrWbnI4WtMLbCtxMGDZa3ys2zLIwbt2TJoAK9wGMAYT8LJn4WTQGzaNm0Bv3bdnPyTnOc4xRhOkZJEKIpVwXlClNHD4QEptGnFjyZdm3mZbYpWtSFKynOMZynOt442PODRpDbDLhx48t71wwjZmcBuwSg/4Vyv4VywGMiYATHLn4m2ImomilJXW4zG8c8XMxecZA8HwHi+J4fheH4Xh+F5fRlabiRERMVFIqMA79g6HDWq1VRms5nrrx4vqAg48jOc3MioRExFzMkxKUSEJiYmJiYTBMBIJqYmJABMESBMESIkRKYlEomAmBN3x4+nnygCE2EMWzllhYsci3Hhy5VrRjjwrXLDKyWt2uFy5ZuG7JkwwgCpcBN4T8NRX4ap7auHwtuaMCcq4JwSAJ2nJCkIShSEJTlWV5cXnc/Zt1AIT8LaH4W0ceKMKZJ5pYJUhG697z17No5OTDOs4wghSUqUpa0cmvkcnJlsCE2TnGEIwjWMYwhOEYwEoIRjCaMYRhFGBEnGs74+HHwQAhNhGZqwZs2mJmtyMGLJa0YY8i3E3cuVrfM1wtsLRsyYtGwAp0JoP+HJr+HJt4PgXrdbrnW8Z6T0cmmlKVXHl4auKE/Clt+FLdo07EczJHBe2GWGWeM7xjWtYzmy4Ns7ZwhOtLpzgiSihCJFFGEQjCbDfh63aAITYQzcY8jFywbLWjhplWtMzTGtxMXGJawaYWjDLhyN2zTGAKXRaD/h+U/h+jnj0uNxuet53c1fbhIIT8KEn4UFZw1W1U1UzWtCMbtsYaQIXWQSaeVDBCjhQkstudgwQhNhDVm0ctmLJsta4sLNa0Y5MK1wzZ5FuVtlb5mjly3ZsmgApwJoT8IVX4Qq+DwADgIYsWTBmlilSa98OHLlnnhx1whPxNIfiaRy5ADHC9csM8bxQhO1KUpLA4WFwAg/gTfXOc3MyJgExMwmLiV34vt1AhNhDhgyxY2rBytZsMuFa0cZGS1wxysFrdjlzZWjJvmyOcgAqJATOD/hpK/hplrvreJ5Trt16A4ceUTGqhUzjM0pV1uc479vB4+ACF+JhL4mB8BTgq6p07D47HmAwLH47O4S+GONEkmiokihmgmigkmjqvuvwYg/W4s8Zm4sTSASzEgCYlMJm58H13hCE2EOHOHIzbuWK1lmZuVrTMxbLcLdq2WsG2Zg1atnDNm2cACnwphPw5UfhynibcQhGk8U8U8Gnpa8l8UZRlWc41rLDg27s4hPxGLfiMHznArHBO07XhFeG3gb6YYVRTQingy4rcvQCE43Cd+aEZRSigIERGMJwiinHDx98OcCE2EY3GFrkys8K1i2cMlrRuzwrcLJizWsMLJuzYMmWHCyZACmcZhPw9Mfh6Z4tMlcU80bTlfHfHnvfHCkcAhPxFAfiKBzXxSxT0TxQyTyWpKEsdK5ZghqiSgrWDgCDQMCIEgYOPsYBgICE2EMWjRsya4WC1njyOVrRw4arcObE0WtseVizyMXLXNiy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THAOAgAQdBI4JqAEBEGCHfTSy0DJCtzEBVSGIbFADCEgQRP//A0U1BQM4C2QZIDIJAJCbAwE3wB5FMwkAkIICAdvFHkU4CAD+AwB7hdI0Ek7ApD/TAKQ/Cv4C8AGE/A49+Bz/jNerbs4+K7DHLhyzwsNI0nGOWc7wjGFqKQhktipmtkyWyYsGDZbJkyYMGDBglSELUhOlI2ihKNIwrKa80ZSjGkJSjGEoJRnCU4TilGqMIxnGsZzwynWN2HDe+m+fXh4OPbfXh248uHXpy5cs8dbxwxrHDOmG1aMEC0bQSwWlaFpQlCMpKUlghKk6RnKCkZRTjhjKq0oSwQ0T4S2ggv5cq/lzf4Hw/BufHzzaZOc5nC1LHic5mZOZksy5YSr53fN3vXm3ue87m7meZY2RcWdGwSzzzcrL48+Nid5dltbZbdmzru27bm+N5Etyy8eMZmBSWJUNyWJJZMJYW2W82nabzJ4cywZ8PxefeILPwl9/w7CqTYtKCWSy5sWbNzZYLm5uWksWEoE2EqwJQSkoJQLAVKhYlsQbyxYUqFllLAsLLKSosCwAlCWwlEoBe+fv/AN/AAAhNhGFw0w5nDRytcsW7Na0ysMq3CzZY1rDC4bZXLnJlZssgAqxAVGE/FCp+KHHhC9m/c4PAA06MdLyvCrDWcMdJ0hSGCEtGvUFr8i8sELQhCEZVTrOCcIVprjrAIP+ASr+ASex37PB8Bx4Aa34m9cHKOFcLpF5zu87z4/keSHbvq6lMZq7gIhE4324zYCD5epn4BuI1FRURczNxMolV1cIkmLiQiYmEXUxcJiSJBMLz4Psy84hNhDPLkcY2ebGtbsnOFa0yMMK3C5ZZFuXG5btmzZw2ZZmwAqkAUKE/Fgt+LAHbwODys9IyRpPBfFWkU2FhjWGFSsp0jBbDSMppTpODHmzpTOHwuXmyoT8DP34Gg5ZcmsvOeVnXjeS0KWtDBC1NXB4G7BmyYrYLVrOeG965a138LhtGknLPbPEg/E9I+C7qIhU1MosuriauJFXASi4CYmZlc3m43c+ACE2EY2mLLiyZWS1m1x4lrRs2yrXDBi3Ws8TFwwYOcTNxicgCmMXhfi2++LdPBF1+cwOClmgRpa6MHBHGIT8CY34E08RwODwM+C8L0vCN5VwzwiFzkcs88sMEKGGFHDDPbnYIc4AITYRhw5GeXJmYrWrVy5WtMzXCtcOWbda3ZtmzDDmxs82JsAKmAE3hPx4yfjxR2whEnK9s+bfu4+JGcqxjOMawjaVMFsVrUpalKQtGlaZ8lZghfgSa+BLGLAYvFYPBYfDYXCYnEYnEYfBT0IKF0UkkkEEMUMMEYnjljlnlnhtitghnIPwsWi15kSiVpJQJhNXETF1ISzPPn5OfIAhNhDFvhauW2FgtxYczRa0b5MK3FmYtVuZq2ZMW7lq3y5XIAqHATCD/kBU/kBVHk8M5SiMYxqOEajEYVNZbzz3xzxTfTn40cfAhPwKyfgVlGiEckpQpK9Kzned8dcsccMqdVYQlKGKlskd2niVhO9CvTrEITlOU4RgQQhGEJwnCcIwjATnh18OOwAhNhDNw5bt8LTCtcOMTZa0yOcK3Fkct1rXLkxtmrLDjcNsoAqOATGE/ITR+QnvBe+KtqSlgy8zLgnSMkY1YWnVpjGMEpLTwTtv6nDxZsaE/ArZ+BUnNCGDDbKy34ezmtMcc4QpSlsGKmSFqWUjWmNhjvycPHDWhOVsh3ZkpxkghFCM0SJKMEZThNEIxvn4ceMAITYQ3cOG+PE4YrXOJuxWtMbZytxZsLNazxYnDNixaMGDdqAKhgEwhPyM5fkaBUwyrStK4q4oGSFrYJJTjhre86zrCcUpRzYedl0ZgIT8DH34GJYZmKsI1wzwzztcb3vCdsUM1rZJYIYpQjFlhpjpvwctQIP1u3m7u5uEESWlISgE1Yu5vj5PfkAhNhDhjkb4WuVktxsGTNa0ctma1zhxtFrVpmxt2uFiwaY2YApzHoX5O6Pk7puxs9NM9dMsct0NVFll2EmwVV0OIlthhPwE6fgJ142HFktglkninSdMMKzw3rlw74b9d4XEZKCDXwQxQkEcEKEjghhSz43AwZohNhDTC4aNcTBgtaYmLZa0aZmC1yxxslrVxiZMmrZzkatGYApcFIT8lUn5KxabsmDRgpongvCcsOCGMIP+BWr+BVXLWYu243i+G9a6gIXTRRaOeGGFDHBHBCpvwOIAITYQxcNGzDHiyrcLFk0WtMLditw5HONbkYM8jXC1yuc2LMAKiQEthPyfcfk+zwYGSuLHkyyxw0sc8tbzwxnSNpUpglSlLV3aeFwdWGCE/A2V+BruEKwyy1224Ncstr0StipmpqxWwWhSWGWnFtycG3HycHOAg/U33IlU2mUyRMxKYuC6s3z8XGonj6whNhDNzjzOcLFutYMszda0ZtMq1y5yOFuHHhb42eXCxaM8oAp7JIT8ppH5TUZY5TjS8r4q6NuyuSWCmC2CmKUpQlpjjx4whPwOrfgdByFKTrPCw5aV5NODPLGMMGDRbMzZdUoShcBnoIdTSgQQQIoUMEMMJDBCQwz4PLxtECE2EZGDZw0c4XK3FkwsFrTLmzLcTDFiWsXLlhjZY2uXE3zACpIBQYT8Zkn4zJQBt2Zcmu04CSC2PEC8IRiQlKlISUrS8pw18jg4teStwIT8CWH4EsQBKejTxLrSIzjPbs2g3pzhhpGNIQohSFoUlbPzuDo4/K15wIOvA5sRCZZWlJMTEwImJhJMTEkXBMJLmb34/d7AITYQ0ys3LHI2ZrWGVq3WtGOVstxMmblawZs27PHmct8ORuAKhgEyg/42aP42aQb14uo4xmJxnhnhSqmMZeVuK1UTiYrNdfC8W9iE/AKZ+AU0HE4vQw2jiijOE6rzjr2bdWtwNcoxjGasYxpjyXTAg/gbxbm85tMzEwlEouJRMEJJRcJuePk+TOghNhGPLlaOGjhytc5MOFa0YZMy1ywzZlrBqwbucLnFjbsXIApiGoP+OFD+OGXXPEXF4ziwkxz8bjnQhPwBffgC5yVpaGRonqZJylOt5aZXw3CFuzkMmtgIIYEMKGGCGGOfM2rAITYQxwucWLHhYrcbNpjWtMjButcMGThbkYM2zfFjZNWeLGAKZyKD/jjy/jjz79gHh+Eq71a7u753O8c713CE/A2l+BtPHiAXs1a+FhpKiS1UcODXW2mDeFm6pEozObTMJqUSnOfD8l5wITYQxy4cbNs1yrcTRi5WtGOFwtcNXGJayy5WeTCzY4mzTKAKRwqD/jGQ/jGj6TXG87qD/gaC/gZtxw5VqJ8AhcZPfPDBDHh8QCE2EYcjZxjxZMK1xkxuVrRvjbrcTbDkWtmLFy5csMmJu3x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eHAOAgAQdBJIFoAYBEGCHfTSy0DJCtzEBVSGIbFADCEgQRP//A0U1BQM4C2QZIDIJAJCbAwE3wB5FMwkAkIICAdvFHkU4CAD+AwB7hdI0Ek7ApD/TAKQ/CqsBQYT8Xzn4vnd+7Xq5ebLTPDCvOtp0tTFTJbBLBa2RaFEKpzrhw11lN9sMI2hgyR5GHNaAhPwEUfgIprTfu4+SsoWpambBmpgwUTnHLhz3048s895406Stgpk0HGhbBgpKscOuPHy4c4CEzcTp0gIwqilFGEUYkIwSjKIRIoRhARhFEL1z68bwICE2EMXDhphZN3K1qzzZlrRxlzLXDNu1Ws8LlqwY5MjRi4YgCqcBOoT8Z8340A8tJ0vTDC8Z2lbNm1asWqlpUjGM71jlrjaZZ462ON6ylSmSHEnstQCF+AxT4DDZ5IaFkk1EUkBPTXga8LgcPgb748LDTHDFZZiLMVgshZjMJhsNgrJoJ58XPkcHXiSE5nEjHwXFAglGESEYwiIyRhGEIoSRBNBGNZ4c+2fIITYQ0bZmjDEwbLWbjDkWtGDditcssTFaycY2bBs3Z4ceFmAKvAFChfjj8+OQWbT4S2OKeJJBJRBVNVNVZJRNFJIQoIZ4bY7Zb5bY657Z6Z45aJpqsJdiMVkMRispDgiF+A074Da8VhcFFdJVJRNFAjlpptwNN9t9NtMdtddcNcEVFGGuxFmIuxGCwmMxWQwV1ELA04vC4fH4evM0gISHgKEfAoIwjKcIwQjAhOEYREIowhGUYIiMAIwjKufswdAhNhDjI4cs3GLGtYMGTVa0y4263C4ZM1uJsyas8WXCxxOWQAqCATSD/kQQ/kQPnElZpc62AEIioxGpqISsjfLw/E3vQIT8B5n4Dp8uSOjHgxwzx37t4M+bj2rfDO+Gc1oWtkpipSksls0+BGsAg/K6wm5mSiolMpmQETIXUxMLvn6PGfQAITYQ2c4WbPIwaLXGHJmWtHLdutcNsTdbicN8jPCyxM8TJgAKhwEzg/5H5P5H0/BeJKNXqKVbbnPPrnjz3adMajhWMcsa1p2vovCD/gTC/gS16sSy26zzjN71GKrFYxjGuHLly1qJjrPfjz534cZ8HACE4nCn3UJIESJGCIRhEIREZTghNfDv2w5gITYQxaZGTbC0cLcubDlWtGjTMtxMHGJa5a5suLG5ctseXKAKrAFHg/5NlP5Ns5reamsVw1wxyxHDPDOrjK7zd7u5renh8rq0YmqpN8Y4553e7557u/g4hPwEffgI7tqhaGKVBeuGueuWuWOmOHHGdbUlgyW4G3Y407ZLZJUpJGM06zrGcccceHLhx7yEl4AjLwCmRhGKUUCCMCKJCJCMQjAlEjAjBCKCMJ1vycs+oCE2EOMWZu5xMW63Mwas1rRsybrcTPHmW5mLHGwwtHOJg4agCmcihflEc+UR0YXCYfDZPJZPJYXCMHghPMQQkELBYMCE+92+93F7Xte05AG7fmz6NJo0obyD1q52pUETeVxJUiYm/L8PkCE2EMGrhuzys8q1mxzNVrRvixLcWFlmWuGLVxiyYsrNxmcACp8BQYT8oB35QDw1a+FhxStSUUY3XjGsK5Y3rljjnO871VyR1S1W0ZKZsGClpUrDPDHpgIP9zZ+5tDOOsYsxFaqO1axSqnUxiY4ubrnN7jM1z8LNRCYbx4PDfXCE5WToxjGMkIwnBFFCMIpTgRgjCNKyjBARRiRgQirXHp1u0CE2ENmTJpibNma3Dhb4lrRuzarcWZlmWs2OHC3xYc2PNlbACm8hg/5S3P5S3UdvB8znpcxMzlmbvOW95c6x1IT8B734D32qefjY8kKWhmYqwVne98c8uG+3HTaAhc5FDqyCCCSCBBDEjQggjhntw8ueITYRibsW2FgzcLWLhw1WtGLVstc48jRawyssbJmybuXDbGAKfSaE/Kqh+VUnXmna9aZcmfMrbElKELQkhGV6138TiqYwhPwIhfgQZ10lWNdOzbSrj1vrrlwo2pbBmlmtktsxT0YQhcZgo9HAiiggiIpYUKFDDAhISOGvNwR64CE2EYsuZg2yM2S3I1xMlrRk0wrXGVrmW422PNhZZMzDI1bACsgBUIT8s6H5Z882jj8bi8Tj8bbs25qadGnRlyZcmuhWkaIWlCEJQlGiSFIyqpeE5xnDLDLGs6wTpGUM2nRaeACF+AOL4A2Y5cBgcJhcFg8Nh8JHgcdj8RicVi8Nh8pfNFFJBIgII6UscssssdMsss8tMNMc8scaSCCiSSpNNBJDgsDgMJDcg+3Ld3dwREiZTBKZhKpEwTREwShIi4mCUSJm977+TPsAITYQ3y5cTBu4brcLZjkWtGDHMtxZsjRa1x5WuFrkbZGjBgAKaB+D/lqG/lqHHHhwuLLccbxnG2Wbji6AhPwJ3fgTvHC4fQvSzBGE5VheM73x3z1z5bCE60ngOMoQgkgjCEKoxRjOF9e+QCE2EYnGJqxb4XC1wxYs1rTI1yLXDduzWtWbPC4w5HLhozzACogBN4P+XB7+XCXGcbqcLoIvF1eIulTEIXXfzu8RUprjE679uvCQhPwJTfgSVtPFhtjpweFww3wlXHOc01YSlSUsFNGnJGhaOKWaebLm1xCC581u22oyrnXSyxLZSoWUo337+G/D8QAhNhDZo0ct8TRotxuWDda0atsa1w0yuVuVqxauMOLC4ws8gAqCATGD/l1G/l0tzEESzjdbjcXd14fhef046mIqIxNIVGfGq+1bhPwKvfgVfjGcMMpznCtL0Ujq4vEz5pSpakoWnKlU144dOK+WjWCDiEIKiLSm5REzVpTAExcGZznn4vsAITYRmxNM2bG5yLWONllWtMLXEtw5mDJa2bZcrZi2xNXOZmAKjgE4g/5f4P5gFfA5xquFdo1yzw3UxCpjccY4pHj9KmMTU3nM7vMZ4cb6AIT8CT34El+Be1JSQrOs9MNs8c8MZzhKlLS0DjQzUtZJGcZ1nWuWGvTQg4+AM+7MCJTEQhUzZdSpKYlMAIkb5+XvxiE2EN2WRq2xt2q1s3y5VrTKzyrcTlwyWsmGJjlbtcuTK0YgCqYBRoP+YCD+YCODwvD7d1Xdb4Xq6xE1mVzIicZZrOt6zq8ZjLMpisVGMb11HriE/AFt+ANHgGvVWjjTpqnoWUjCkSdbzy4cNd+za5uLLPDhvGc5wwynKEKQtLFS0M0+AcSDr0t/AcxrhrGIic7i4mRMXQIhE1JcxcTEwmJIkSvj4/lx4QAhNhDdlhYNsuVutcMG7Na0aYmC1ziYZlrly4bYseTIwZZWoAqiAUGE/Imx+ROvRy82eGeeeuGM6RxUxYsWDFilmpaVpSgRnhnW+G+G+WeVjnWVbKYpaJ8BmwCD/i98/i+F1z5b5TyajlnVwZibq4i8XSEVcxa2VuMcW1zEVnl16PF0hORljCMaxRSmhOImhEjBKcARkRgghGEIxjCaMY3w8fLDwUAhNhGXK5xNMLnKty4c2Za0ZMmK3DmcNluPI4bOG7NowYNsoAqUATOF+R4D5Hl8Jg5pLZL5MDRg6JaJ6k0UUUk1dQYDA5imiiiKSGGGuO2LL5LJ4oCE/F7N+L1vHyM+aeiuqeauLHSrSx1wx15s4ZMuC6EYpIkcGHLk5ICE5kOPFBCEITRjFNBEjBGCBGCMYRhGKdcPRwu8ITYQ3b4c2JzlZrWmVs5WtGjRitcsczZazxZGrRm1ZNseRgAKZBuE/JW9+St8bpYd1+FPNHJW2Gs87PTbfGCE/F+N+L8cUhjyZ8WXBhTSqUw6MOHUhOJlQhGEYVRnFGMYxRvr5sOQITYRiwsGebLkZLWOTI1WtM2NytcYcLFa5ZY2TZq0xYsmNmAKWhOD/k2I/k2H4ZJjq4xxOfDOwIT8X834v0cV5ZraIap5EmfJOQCGYAgYK/gYKAgUBAwcDEx9fCAhNhDbK3aY2LbKtaN27Va0yZMa1zixYVuFhha4WuVi1yYWoArEAVSE/IVd+Qq2Jp0adHJxXnWFYJWlglitSVoylFGMKxrfHHPbDZoOBTExRnKeGeOeOOW+WOGcJ0lgnkruRxYAhPxyLfjkv3FaZMvErbBTBakrRinhrhzzw5ceO+OONWUJYIWtSWAyTnCs8NY55TjWU04LSpTBSObDu28hAIP4C8mGZzc3FxJIShMTCExMSlExMJhNXAq6mpiUiYi1pud8/VecITYQ2y5mTPIwcrXGFy1WtMzbKtctMTVawytMOZm1c5MLNsAKqQFBhPyHpfkPT16seiNIShKCkIyjKcKxhWMdPE4uzDOMIykoghhy7NrFONEoTwZdG/VOwIT8e2X49s9m3bDOwsdIxnGJCUrSwQxR1ZcnKhiwYpSnWeHHe+HTo0uGz30451xN2nlQxITV0nRyokYRRQQnCcEUYAE5EYRhGCAhGEScJ1x6ePHlACE2EMsrJg5w42a3I1b4lrRw1crcWNq2W4srXMzcYXLJs4zACp8BPYT8mUX5Mo5y4+DPDHO8r4I2hijgWSQjSEYRgSjCEIQrwq0hSEp1YYb+Zy92mQCE/HPt+Offg8Dr6JySpihojkjaFkJRwQhGMIxnGMY1nOrXuz0nCaNU4Qz48l4gg+3vT7PG4uExEpJlEkxdTExEomJgiYkmUxN57+3HgCE2EMMuRy0c48K1uyw5VrRthyrcOZrmWsWmLDmcsmWZm1cACloRhfknY+SfOTBX3YqaK6CaCea/AoT8d1347o530ac14k4a80yGwNAwV7CwMBBwEHAQMLJ2MBBAITYRjx5srTM4yLXOJxmWtG7Jqtw5sbBayxuWDNplaN2WNqAKkwE7g/4+RP4+WYeLjrXHE1jhHDhXDWK1cXHXPHjx5zlHKeUcEMNRwVXOvFrxdoP+L97+L+vpyz4DpPDhepZXm2alEYrFOG4zm7i6jTtWtKlOeeOewIPl5W97u5JWWiYJoRcXCImJq4uCpi4mZ3njz4+4ITYQ2ctmrnJiarcrJvjWtGWHEtwsnLRbjwtGLFkycsXLBiAKhAEthPx0gfjo5ywnG+HDeemWeWGGOWGEZylCUoUlCUoUlgtZwuDYhPxu9fjeNvG+GeGeG+eWeGO18FKQglOKNaMEqWpoaI8SGDMAhKdifXiIKRQiimEUpwilOE5RlUw5+jLcITYRlcYWDXC0brWDTE3WtMmVutcsm7lbiZt8zhjlytWOPCA=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iHAOAgAQdBLgK5AQBEGCHfTSy0DJCtzEBVSGIbFADCEgQRP//A0U1BQM4C2QZIDIJAJCbAwE3wB5FMwkAkIICAdvFHkU4CAD+AwB7hdI0Ek7ApD/TAKQ/CsIBV4P+GmT+GmVz5CNViK1Va1GODE4vE4vUTdcZ43xnjNzKbZbX11sOm9VFYiqpUp4uvDzfG45AhPxnPfjOfatY4ssN8um+WuPDW8ZzjOScYqzrGNJwpalMULYsmLJkwZMlNGnQGhitmzYNFs0p1rnx78e+nDztoIPxvYe/m0sxKUSiYQmImEwkTFwiSYmJiYiSJVJFxEkxMWXe9+H48/AgITYQ1wtW2HFlxLcbTCzWtMOTKtwt27Fa0w42WNpizMWrNmAKXBKF+Jnb4mocDVi5LVcUMs2BwGHugIX4cEPhxFmzFOImsikujwUeMjqwwITsauHPLhnOqsZzw79cgCE2EZnGNpia43C1uyytFrTMwZLXDPE5WtsWZjiwtcLRs1cACpwBOoT8HyH4PkTh2rOufDhvGaVraMGjJmzYNkLKF5zw4cs8OFhkWtbJmzOFUIX43PPjc9Lr5SCCKaqa6bASURwS01032134G3B1zyyTUXXY5iLsNJRBDPhY87Ni6aSE4HQhHwSRhEQjAJwiIRghEIRlEQnCIjPLl053eCE2EYWTTNiw5WS1s5a4VrRs4aLXDZw4W4cOFi4Zt8TXLjZgCn8qhPwrvfhXf5MN8bwnaWLFTJgpgwQxRtOFZ3rjx10xz4b4818GQIP+Nn7+Nn/Xmd/IzyzrccZ3CZcriS5miYtnjjjx2IP4e9dffnJMzJMTBE1MSiYmLi449/VvwiE2EYnDly1yYXC3GyxtFrRoyZLXLNu2W4WORw1xsmDjJjbgCnoohPwy8fhl9w6d9FaVtG0LUwYsFM0oRXxt8NrPetZThgCD/jZs/jZb5arXCF43O7zG8zZDE8I5Z4cYzxnw+PGExdw8DxQmjCMIkiMIRSjCEYE534PHcAAhNhDRyybsGbVwtzNGDBa0ZYmK1yzy5lrjM5aOcLVhhZYsQApxH4T8Msn4ZE4xwwy3w58+PXXHHHKeC2jJmxYNl+BnkIX46KvjpFS3p4IYljATYarDWYKKBPLfHl5sPGCE6WiPZjOERGAQijFGM8/BnPAAITYQwx5seVi2ZrXLNy1WtGzNwtwt3OJa3w4mObM0YN8bNyAKpAE8hPw7Gfh2Rtvxb8WG0KUstalIwTnGt4wnCVdU8FoUjCsZ4axwxjWMEI4L7tPEhfjjG+OJ3HV4i2K+HA033supjhkiwFmAsmmghU4ejF102pZKKMBZgrLprooI4ZbYcbHfaIP4S82N8c7jjWYTjOM1eLmAmCVXUiJggkm74+D6LoAhNhGJu3bN2zjMtZtHOVa0aZci1yyw4VrFmxcMsTnK1yZXAAqFASmE/EpR+JTHTfDjwY8EcS1LSpCSlIyrLDG9cdYVhinug5SF+M+z4zq6qMRFgo7p1stNuHwNuDwuFw9d9ccFE2AqwlklUkN1eFxAhM3ahPwDFGIJkJyhGBOUYoyjBOevpykAITYQ0Z5m2Zm2YrWjlq4WtGzFitxNWORa2ct2OXI3bZmTJmAKcSCE/Ewp+JeerFhY45WWOljjMhbBbBkZr7sdAIT8dCn46D8uOd71lWk8UcGDFbNg1WlKLLTk4tNQhOpmn25wjCMEEIoThOEU4VnfPrz4ACE2EYWLlgza4W63E5ysFrRkwbLXDZtiW4mTBw2bOMOJlkbACsABWIP+KTz+KT0iRnExz4c9b1eJQVnG9AAOfIziYmaZxMZwYlfLn27+xePArhVZzefBrjxAhfji0+OJ3DsJhRdfgMDjJY6p6J5J4SW/FYvBYMABicRg8Fh8Ni8VjaoLsjkMLhMLhMLhMbZDgMXisPhsfRLHHDHNFMwFtUiD8jyPJ45kmsiEXCZTExKBEwSJiQIkABMJgJhKYvPm+fXgACE2EYnDfCza5HK1sxxM1rRgxxrcThm4W4mjdo1cMsbJm1cgCqIBPIT6qr6qtyGqWTBSEpQtasE7x01rO8q0hBGdZxyzjhz8Ti8LTMujGUcUb0CF+ICL4gI1+DltntlprttvntvphliSRWTUSWRUVTUTVTWRXSYrA4DSMVdhqoJLY8TBfbEAhOB0jwahGKEUEJTgjCcYCEYRIwjARgEIRhFNj4/BZCE2EN2WHG3zMXK3K3xs1rRhhcrcThsyWuGzBlhcYmGPCwxACnMfhPnpvnnZb51nWuWOHTix0rqvwIZpYrZM0s2bEIT8SfX4lTcmG2KmLdgzZsGimqWalpynOuuWvTXggIWbSQNLTFDBCgCGCOKGGEnrzsLWACE2EZnOLNhwt8i1k4ctVrRlkYLcLRwzWucrbK1ZscbfLlZACoYBJoT6c76c/W24tNI4pZs1NWS2KEJVw1z4dOXXhreldWjIhfiZI+JknCYRhIsImrhwNOBvwteFpwM98csEMklWEmwUOMktAIWTQQ5eOOCCGCOGNBLJHEgQwQwRwQoYZ6cLg4dcITYRlyt22PK0crWTJkxWtMbVqtwtGeVaxYs2mNu1zOceFgAKnAE4g/2fX7P2vB3U1SuDPLXCsaF5nnaefnXXDWJcd73vndxNr8TLoIX4mePiYPwCOHB04enF4loZ68DKmuqwF2EqwEKXB3ZHA4OmmKSzBYLDYbAWTWRQr4LcHeCE8ASh343lGACcpkJyRhGEZTkQiEIwQjGFY5efjj1gITYRjaMc2RvjYrWDlqzWtHGFstxZsrFa3bM8LJu0zYcrNmAKmAEzhPwEnfgJVjky5sdq0mrKcIrQwSyQ0TyTyTjFe98uPThz6csc6WGW6YCF+Kjj4pva7sOwtuFryLI24HB34OmeKOiC5goMBRgqsFRZVRRDZDZBFTDLh5Y8OIP4G8XObu8xaJhMxMzKJhCpmE1NTUkpz4/ovIAhNhDVplYtcObEtysGOVa0auMi1zkbuVrRhhb5HGVixxuGgApUDoT8DcH4G6csI3hCWLHsw7iF+Jur4mgZYI46b8LBkYMfKIaQsIKBv4ODhYWRhYFKgCE2ENHGRozZOMq1hjw4lrTC4arXLZyzW5HGJo3x4WLhvmZgCmwZhfgqy+Cp3D2w4uLD000wwRYC7CYbDYyLIR3AhvER14iJ4CMoICejpiEjoBExMrJyc3D1MBQwcuCEeBoc2dbzimIwjGt8NbzsITYRjYssbXEzxrXOZq3WtM2TGtc5MjVa4buXLHEwxs2jVqAKgAEohPwX3fgvphe0aKaeZhheV2GOWtb1YbTpSWK2KGqejMCF+J2T4nNYZZJ5MLDg7cPDgYLYYZpKKMBhMNgMRdZFFLHXTPi47bSE6l8d5znAnARRIwCEUIxirXl6Y8ohNhGRqwzYW7lutxMXDBa0ZY2a3DixuVrRs2zMHDFi0Z4nIApxHIT8Hpn4PS87Tiz4Mea+KOSGjRq2aMmbJG0pyIX4pAPijLiwUsmDgx9eNrxtuJvvhhgukx02EwkVgIXBYKGGeWWFDGhhRwQoYIZbdGagITYRmzMWbXC3yLcLXLjWtHOVktcYsONa2xYmrnLhyuGDdsAKgAEqg/5JJv5JI7Dr03WW5vN3mUShJE1E8M+FPhd+wIX4z8PjPbwoYuLFy4nC4XE3312wlkEiKKKaairCWYazJQYyeYCFwmYgz8sCGGGNGQwQEUaCEilghgRpWFzMLVAhNhGbG1yMmbjItzZMmJa0bZWq1zkYMVuZi1ZssmLK1Z4cwAp6IoX5D1vkPZgrqyOAwM1KVHDHFBZRgLMVhLsBVRHZh7L4QIX443Pjj7xmHwy5VNNRdVZJRBBPLg6cDXg6a8LJj5r4AIP4C8dE3njMpiZqUxMJSm98fXvkITYRmcNW2Vk0wrczRviWtMLJqtw5GTlazas27llkzM2rdiAKXBKE/JG9+SPeeGmGkKYr7hq18ICG8dmnjrphIWGQcLEwEzDV9VVxETQghoy0QF/BoGDg4mHg0Ch5wCE2EZMOZw0a5XK1nlYslrRoyZrXDVuxW5WDhg4yN2OJu4cgCosBLoT8mCH5ML6zrojCUJUxNOiVrUtkyWxQhWOfDn0z13rGsk8kMQCE/Hbd+OxWc43nfDfLXavnz464cMU6WtmzatHCxbMGKcJ458OGveCF2UEGZxoBDAhgQwQwQQoYIYIUUMUIU16E2AAhNhGVm2w5cjXEtbMsrBa0zM8q3DmZsluRwxc4WrZphZ4nIApjFYP+UvD+UuvjWYjnjnPXPPMxquHAhfjYa+Nf2LCUYC6TARVQRQzsDPjcXhSGhLqHhL+Cg4KAgYFAoGAhZGpRgCE2EOGeRi4aNmS3LmaNlrTMxarcOVuzWuMjHFjbNsbBu4cgClkRhPyjEflFtpaurJinCc4ZYY4ghPx2Wfjsv14cuHLhjC1cldVrAIaMtoBgWAgYCDQcDBx9SiAhNhGbDjZOGeRmtzNMLla0zNma1y2c5FrVriwsWWHC4YuGAApUD4T8pfH5THcGDFa2Ka2fZpsAg/46tP46bavGL1OXhu/MhoC8gIG7g4BBwMLFy8jDACE2EZWePLlx4Wi1gwxZlrTMycrXLXE1WtW2ZnkbZGbdu5xACm4ghPyrLflV7SvgpOt8Ncd8OGd6VtDBbNaGqOqcgIT8e5349u9OXHhvXCSpTFbNbVgxWxQlGNeCx5SFu0BsYYAgQwQQQiEhhT4HMoAhNhDhg2y42rVwtwt2LRa0atGi1zjxN1rnKwasG2Fq1yuMIAptHIP+V9r+V+Nz6YmOGa3rNTGMVWI4deVwhfj4c+PeWfAw4vFYvA1z4GfCo4IqpprocNgcNBEAhdFVFqZYIUUJDBGhEMMdOLxMWQAhNhDBmwZsWWXItxZMzJa0zZnC3E1xOFrFq3a5GGLM1yMGwAqfApEBg/5T7v5T7/D8I8PwuMVnGazWY2vHONwhTTUwiatVKifAnXCuVcNY1y4dKxrC4S4uPHn378ee+bjG4Wwiqmzdt4Vtu+PPvxvruc54zxvizqarljhy6a8q/WnpgIT8QN34gb8eIw4NksEsVM1rYMWDVg0QlLDnx7b6a45whdOta56106NMpoRRmRihGiVIUklOF4XnGM7xvlx5cOvTnx5cePLGUsEMWLBKkrZqZsmTNglakLSQpgnKZOsYwrgw6MuiVJCD9zo+AcyREhFxCZXBNImLi0TEoBBMJiREiYTSUSmE0RJCasJi4hKYmLqEgTRIJqYlK7zx9HrHmCE2EY2jLGwyMWS1izZMFrRzkxrXDlmwW5MThy5cMWeHNkcgCrcBRIT8qrH5VWeDa8ExC0oYtVKYKUlCdY3rPHhvhrhTtDFZ0I2tCmG98OPDhvGcUMF9UK8AhfiXM+Jc2CK6rAUUTJa7cHi78Xgb8LDPNJZgLsNgMJgsJVNIrttwOJZOmeeGRgKsBhsBdVRNVBXHiWBx9ACE6mqUfBMSKE4QghGEYRIxhFCJIiEYJTITQjJFCMU64+Xd0iE2EZWrNo3bOWq3DiZ4lrTC1arcLbDkWs8zVplbMMmJnkcACoABJ4T8sUn5YfawtO2GWmm/FtldOc6xnjTowQzYJaNPQwykhPxPTfiefheNYaaZ5ZbZcF7MWDNk0YMmDBKGGs9bo24uXGCE3aN9UYQjJFOcIxijCJCMpoxrPLz5R8BAITYQ1xMcbBu2xLXONg5WtMrjCtw4WbRa3ZuGGVi5bY2TnMAKoAE5hPy2Qflsj3wne1dFdEldVpWngrPDHTo0tWvjYaUQneunHpvnpW1MGCmKOy9ghfiai+JmGKSKGXAy4OXCs7BbLSiqsmwGApoYbD2VwzwwwQ1MpFgoqJEccuBgwM1ddYCEydKTt1hCKMQEUYREpwhEISjGUSMUE4zryeDCwCE2ENHDZvjxtWS1nia41rRg4YrXOXNhWtHGViyytMzLE3c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2134</TotalTime>
  <Words>2236</Words>
  <Application>Microsoft Office PowerPoint</Application>
  <PresentationFormat>On-screen Show (4:3)</PresentationFormat>
  <Paragraphs>699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Dark 3410</vt:lpstr>
      <vt:lpstr>1_Dark 3410</vt:lpstr>
      <vt:lpstr>RISC, CISC, and Assemblers</vt:lpstr>
      <vt:lpstr>Big Picture: Understanding Tradeoffs</vt:lpstr>
      <vt:lpstr>Big Picture: How do I Program?</vt:lpstr>
      <vt:lpstr>Goals for Today</vt:lpstr>
      <vt:lpstr>What is not a valid hazard resolution?</vt:lpstr>
      <vt:lpstr>Recall: Control Hazards</vt:lpstr>
      <vt:lpstr>ISA Variations: Conditional Instructions</vt:lpstr>
      <vt:lpstr>MIPS instruction formats</vt:lpstr>
      <vt:lpstr>ARM instruction formats</vt:lpstr>
      <vt:lpstr>Instruction Set Architecture</vt:lpstr>
      <vt:lpstr>Complex Instruction Set Computers</vt:lpstr>
      <vt:lpstr>Reduced Instruction Set Computer</vt:lpstr>
      <vt:lpstr>Complexity</vt:lpstr>
      <vt:lpstr>RISC vs CISC</vt:lpstr>
      <vt:lpstr>ARMDroid vs WinTel</vt:lpstr>
      <vt:lpstr>Administrivia</vt:lpstr>
      <vt:lpstr>Administrivia</vt:lpstr>
      <vt:lpstr>Goals for Today</vt:lpstr>
      <vt:lpstr>How do I program a MIPS processor?</vt:lpstr>
      <vt:lpstr>Assembler</vt:lpstr>
      <vt:lpstr>Assembly Language</vt:lpstr>
      <vt:lpstr>MIPS Instruction Types</vt:lpstr>
      <vt:lpstr>Assembling Programs</vt:lpstr>
      <vt:lpstr>Example 1</vt:lpstr>
      <vt:lpstr>References</vt:lpstr>
      <vt:lpstr>Example 2</vt:lpstr>
      <vt:lpstr>Example 2 (better)</vt:lpstr>
      <vt:lpstr>Pseudo-Instructions</vt:lpstr>
      <vt:lpstr>Assembler</vt:lpstr>
      <vt:lpstr>Assembler</vt:lpstr>
      <vt:lpstr>Will I program in assembly?</vt:lpstr>
      <vt:lpstr>How do I program a MIPS processor?</vt:lpstr>
      <vt:lpstr>Example program</vt:lpstr>
      <vt:lpstr>Stages</vt:lpstr>
      <vt:lpstr>Anatomy of an executing program</vt:lpstr>
      <vt:lpstr>math.s</vt:lpstr>
      <vt:lpstr>calc.s</vt:lpstr>
      <vt:lpstr>Next time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Lec11: RISC, CISC, and Assemblers</dc:title>
  <dc:creator>Hakim Weatherspoon</dc:creator>
  <cp:lastModifiedBy>Hakim Weatherspoon</cp:lastModifiedBy>
  <cp:revision>182</cp:revision>
  <cp:lastPrinted>2012-03-01T20:09:27Z</cp:lastPrinted>
  <dcterms:created xsi:type="dcterms:W3CDTF">2009-12-10T18:46:56Z</dcterms:created>
  <dcterms:modified xsi:type="dcterms:W3CDTF">2012-03-01T20:09:42Z</dcterms:modified>
</cp:coreProperties>
</file>