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2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4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5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6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7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notesSlides/notesSlide8.xml" ContentType="application/vnd.openxmlformats-officedocument.presentationml.notesSlide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notesSlides/notesSlide9.xml" ContentType="application/vnd.openxmlformats-officedocument.presentationml.notesSlide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0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3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14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notesSlides/notesSlide15.xml" ContentType="application/vnd.openxmlformats-officedocument.presentationml.notesSlide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1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18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notesSlides/notesSlide19.xml" ContentType="application/vnd.openxmlformats-officedocument.presentationml.notesSlide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20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21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24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25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6.xml" ContentType="application/vnd.openxmlformats-officedocument.presentationml.notesSlide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27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8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notesSlides/notesSlide29.xml" ContentType="application/vnd.openxmlformats-officedocument.presentationml.notesSlide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30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notesSlides/notesSlide31.xml" ContentType="application/vnd.openxmlformats-officedocument.presentationml.notesSlide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320" r:id="rId2"/>
    <p:sldId id="297" r:id="rId3"/>
    <p:sldId id="308" r:id="rId4"/>
    <p:sldId id="298" r:id="rId5"/>
    <p:sldId id="325" r:id="rId6"/>
    <p:sldId id="262" r:id="rId7"/>
    <p:sldId id="263" r:id="rId8"/>
    <p:sldId id="264" r:id="rId9"/>
    <p:sldId id="309" r:id="rId10"/>
    <p:sldId id="299" r:id="rId11"/>
    <p:sldId id="321" r:id="rId12"/>
    <p:sldId id="300" r:id="rId13"/>
    <p:sldId id="271" r:id="rId14"/>
    <p:sldId id="272" r:id="rId15"/>
    <p:sldId id="274" r:id="rId16"/>
    <p:sldId id="323" r:id="rId17"/>
    <p:sldId id="301" r:id="rId18"/>
    <p:sldId id="276" r:id="rId19"/>
    <p:sldId id="322" r:id="rId20"/>
    <p:sldId id="277" r:id="rId21"/>
    <p:sldId id="311" r:id="rId22"/>
    <p:sldId id="312" r:id="rId23"/>
    <p:sldId id="319" r:id="rId24"/>
    <p:sldId id="313" r:id="rId25"/>
    <p:sldId id="283" r:id="rId26"/>
    <p:sldId id="314" r:id="rId27"/>
    <p:sldId id="285" r:id="rId28"/>
    <p:sldId id="286" r:id="rId29"/>
    <p:sldId id="287" r:id="rId30"/>
    <p:sldId id="324" r:id="rId31"/>
    <p:sldId id="306" r:id="rId32"/>
    <p:sldId id="288" r:id="rId33"/>
    <p:sldId id="305" r:id="rId34"/>
    <p:sldId id="289" r:id="rId35"/>
    <p:sldId id="292" r:id="rId36"/>
    <p:sldId id="293" r:id="rId37"/>
    <p:sldId id="316" r:id="rId38"/>
    <p:sldId id="294" r:id="rId39"/>
    <p:sldId id="315" r:id="rId40"/>
    <p:sldId id="317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32" autoAdjust="0"/>
  </p:normalViewPr>
  <p:slideViewPr>
    <p:cSldViewPr>
      <p:cViewPr varScale="1">
        <p:scale>
          <a:sx n="53" d="100"/>
          <a:sy n="53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4C00E-26A8-4A67-B109-0EE1C0A80BC7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C1DDE-30F1-4D19-B098-6374BDF20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A virtual machine of sorts</a:t>
            </a:r>
          </a:p>
          <a:p>
            <a:r>
              <a:rPr lang="en-US" dirty="0" smtClean="0"/>
              <a:t>Draw saved PTBR and Registers table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on next slide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</a:t>
            </a:r>
            <a:r>
              <a:rPr lang="en-US" baseline="0" dirty="0" smtClean="0"/>
              <a:t> OS and Process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1st  process = init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sz="2400" dirty="0" smtClean="0"/>
              <a:t>1. creates new address space (Copy-On-Write duplicate of parent’s)</a:t>
            </a:r>
          </a:p>
          <a:p>
            <a:r>
              <a:rPr lang="en-US" sz="2400" dirty="0" smtClean="0"/>
              <a:t>2. creates new execution state in OS process table (Exact copy of parent’s)</a:t>
            </a:r>
          </a:p>
          <a:p>
            <a:r>
              <a:rPr lang="en-US" sz="2400" dirty="0" smtClean="0"/>
              <a:t>3. returns child’s id to parent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parent_id</a:t>
            </a:r>
            <a:r>
              <a:rPr lang="en-US" sz="2400" dirty="0" smtClean="0">
                <a:latin typeface="Consolas" pitchFamily="49" charset="0"/>
              </a:rPr>
              <a:t>]-&gt;v0 = 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/>
              <a:t>)</a:t>
            </a:r>
          </a:p>
          <a:p>
            <a:r>
              <a:rPr lang="en-US" sz="2400" smtClean="0"/>
              <a:t>4. returns </a:t>
            </a:r>
            <a:r>
              <a:rPr lang="en-US" sz="2400" dirty="0" smtClean="0"/>
              <a:t>zero to child (</a:t>
            </a:r>
            <a:r>
              <a:rPr lang="en-US" sz="2400" dirty="0" smtClean="0">
                <a:latin typeface="Consolas" pitchFamily="49" charset="0"/>
              </a:rPr>
              <a:t>context[</a:t>
            </a:r>
            <a:r>
              <a:rPr lang="en-US" sz="2400" dirty="0" err="1" smtClean="0">
                <a:latin typeface="Consolas" pitchFamily="49" charset="0"/>
              </a:rPr>
              <a:t>child_id</a:t>
            </a:r>
            <a:r>
              <a:rPr lang="en-US" sz="2400" dirty="0" smtClean="0">
                <a:latin typeface="Consolas" pitchFamily="49" charset="0"/>
              </a:rPr>
              <a:t>]-&gt;v0 = 0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Draw OS state</a:t>
            </a:r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IPC = inter-process communication</a:t>
            </a:r>
          </a:p>
          <a:p>
            <a:r>
              <a:rPr lang="en-US" dirty="0" smtClean="0"/>
              <a:t>sockets, RMI, </a:t>
            </a:r>
            <a:r>
              <a:rPr lang="en-US" dirty="0" err="1" smtClean="0"/>
              <a:t>ipc</a:t>
            </a:r>
            <a:r>
              <a:rPr lang="en-US" dirty="0" smtClean="0"/>
              <a:t>, </a:t>
            </a:r>
            <a:r>
              <a:rPr lang="en-US" dirty="0" err="1" smtClean="0"/>
              <a:t>unix</a:t>
            </a:r>
            <a:r>
              <a:rPr lang="en-US" dirty="0" smtClean="0"/>
              <a:t>-domain sockets, pipes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Before fork: allocate pages, mark as “shared”</a:t>
            </a:r>
          </a:p>
          <a:p>
            <a:r>
              <a:rPr lang="en-US" dirty="0" smtClean="0"/>
              <a:t>During fork: don’t set copy-on-write for these pages</a:t>
            </a:r>
          </a:p>
          <a:p>
            <a:r>
              <a:rPr lang="en-US" dirty="0" smtClean="0"/>
              <a:t>After fork: either can read/write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pstree</a:t>
            </a:r>
            <a:r>
              <a:rPr lang="en-US" baseline="0" dirty="0" smtClean="0"/>
              <a:t> e</a:t>
            </a:r>
            <a:r>
              <a:rPr lang="en-US" dirty="0" smtClean="0"/>
              <a:t>xample: Firefox</a:t>
            </a:r>
            <a:r>
              <a:rPr lang="en-US" baseline="0" dirty="0" smtClean="0"/>
              <a:t> downloader, renderer, toolbar, etc.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Idea: multiple execution contexts sharing a single address space!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d/Unit of scheduling/</a:t>
            </a:r>
          </a:p>
          <a:p>
            <a:r>
              <a:rPr lang="en-US" baseline="0" dirty="0" smtClean="0"/>
              <a:t>s/execution state/one or more threads/</a:t>
            </a:r>
          </a:p>
          <a:p>
            <a:r>
              <a:rPr lang="en-US" baseline="0" dirty="0" smtClean="0"/>
              <a:t>s/virtual CPU/virtual multi-core machine/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Non-uniform memory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5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</a:t>
            </a:r>
            <a:r>
              <a:rPr lang="en-US" baseline="0" dirty="0" smtClean="0"/>
              <a:t> fork</a:t>
            </a:r>
          </a:p>
          <a:p>
            <a:r>
              <a:rPr lang="en-US" baseline="0" dirty="0" smtClean="0"/>
              <a:t>Use threads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happens when two threads execute concurrently?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sequential with threads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between threads is unsynchronized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3475" y="674688"/>
            <a:ext cx="4603750" cy="345281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6145" y="4353094"/>
            <a:ext cx="181542" cy="27540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lIns="89861" tIns="44931" rIns="89861" bIns="44931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3313" y="674688"/>
            <a:ext cx="4610100" cy="3459162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7702" y="4359349"/>
            <a:ext cx="5012812" cy="413262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983" tIns="44991" rIns="89983" bIns="4499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1" tIns="45711" rIns="91421" bIns="45711"/>
          <a:lstStyle/>
          <a:p>
            <a:r>
              <a:rPr lang="en-US" dirty="0" smtClean="0"/>
              <a:t>Show picture</a:t>
            </a:r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but only within a single core: why?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(important events are delayed… forever?)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r>
              <a:rPr lang="en-US" dirty="0" smtClean="0"/>
              <a:t>(e.g. won’t work for many kernel </a:t>
            </a:r>
            <a:r>
              <a:rPr lang="en-US" dirty="0" err="1" smtClean="0"/>
              <a:t>datastructures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(caller forgets to </a:t>
            </a:r>
            <a:r>
              <a:rPr lang="en-US" dirty="0" err="1" smtClean="0"/>
              <a:t>CSExit</a:t>
            </a:r>
            <a:r>
              <a:rPr lang="en-US" dirty="0" smtClean="0"/>
              <a:t>? Or waits a long time?)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12" y="4343713"/>
            <a:ext cx="5485778" cy="41138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488" tIns="43244" rIns="86488" bIns="4324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A: next time…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3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show assembly: LW,</a:t>
            </a:r>
            <a:r>
              <a:rPr lang="en-US" baseline="0" dirty="0" smtClean="0"/>
              <a:t> ADDI, SW; LW, LW, LW, …</a:t>
            </a:r>
            <a:endParaRPr lang="en-US" dirty="0" smtClean="0"/>
          </a:p>
          <a:p>
            <a:r>
              <a:rPr lang="en-US" dirty="0" smtClean="0"/>
              <a:t>show table</a:t>
            </a:r>
            <a:r>
              <a:rPr lang="en-US" baseline="0" dirty="0" smtClean="0"/>
              <a:t> of cycles: </a:t>
            </a:r>
            <a:r>
              <a:rPr lang="en-US" dirty="0" smtClean="0"/>
              <a:t>Core3</a:t>
            </a:r>
            <a:r>
              <a:rPr lang="en-US" baseline="0" dirty="0" smtClean="0"/>
              <a:t> load, Core0 modify, core 3 never finishes</a:t>
            </a:r>
          </a:p>
          <a:p>
            <a:r>
              <a:rPr lang="en-US" baseline="0" dirty="0" smtClean="0"/>
              <a:t>stale data -&gt; Cache Coherence</a:t>
            </a:r>
          </a:p>
          <a:p>
            <a:r>
              <a:rPr lang="en-US" baseline="0" dirty="0" smtClean="0"/>
              <a:t>Does write-through or write-back cache help? no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4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4403" tIns="42201" rIns="84403" bIns="42201"/>
          <a:lstStyle/>
          <a:p>
            <a:r>
              <a:rPr lang="en-US" dirty="0" smtClean="0"/>
              <a:t>second case: for some definition of “before”</a:t>
            </a:r>
          </a:p>
          <a:p>
            <a:r>
              <a:rPr lang="en-US" dirty="0" smtClean="0"/>
              <a:t>third</a:t>
            </a:r>
            <a:r>
              <a:rPr lang="en-US" baseline="0" dirty="0" smtClean="0"/>
              <a:t> case: see relativity</a:t>
            </a:r>
          </a:p>
          <a:p>
            <a:r>
              <a:rPr lang="en-US" baseline="0" dirty="0" smtClean="0"/>
              <a:t>complication: clocks are not synchronized across cores</a:t>
            </a:r>
          </a:p>
          <a:p>
            <a:r>
              <a:rPr lang="en-US" baseline="0" dirty="0" smtClean="0"/>
              <a:t>1 light nanosecond = 30cm, so 3GHz can do 1 instruction per 10cm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reality: very complicated, lots of corner cases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Maybe?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cache coherence enough?</a:t>
            </a:r>
            <a:r>
              <a:rPr lang="en-US" baseline="0" dirty="0" smtClean="0"/>
              <a:t> No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bug happens on single core too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C1DDE-30F1-4D19-B098-6374BDF20A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260" y="4343713"/>
            <a:ext cx="5031482" cy="41138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7" tIns="45714" rIns="91427" bIns="45714"/>
          <a:lstStyle/>
          <a:p>
            <a:r>
              <a:rPr lang="en-US" dirty="0" smtClean="0"/>
              <a:t>(isolation e.g. virtual memory)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(parallelism e.g. during I/O)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accent1"/>
                </a:solidFill>
              </a:defRPr>
            </a:lvl1pPr>
          </a:lstStyle>
          <a:p>
            <a:r>
              <a:rPr lang="en-US" dirty="0" err="1" smtClean="0"/>
              <a:t>Lec</a:t>
            </a:r>
            <a:r>
              <a:rPr lang="en-US" dirty="0" smtClean="0"/>
              <a:t> 0: Topic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  <p:custDataLst>
              <p:tags r:id="rId2"/>
            </p:custDataLst>
          </p:nvPr>
        </p:nvSpPr>
        <p:spPr>
          <a:xfrm>
            <a:off x="228600" y="6096000"/>
            <a:ext cx="3886200" cy="381000"/>
          </a:xfrm>
        </p:spPr>
        <p:txBody>
          <a:bodyPr>
            <a:normAutofit/>
          </a:bodyPr>
          <a:lstStyle>
            <a:lvl1pPr algn="r">
              <a:defRPr lang="en-US" sz="1800" dirty="0">
                <a:solidFill>
                  <a:srgbClr val="FFFF66"/>
                </a:solidFill>
              </a:defRPr>
            </a:lvl1pPr>
          </a:lstStyle>
          <a:p>
            <a:pPr algn="ctr">
              <a:tabLst>
                <a:tab pos="0" algn="l"/>
                <a:tab pos="914305" algn="l"/>
                <a:tab pos="1828610" algn="l"/>
                <a:tab pos="2742915" algn="l"/>
                <a:tab pos="3657220" algn="l"/>
                <a:tab pos="4571526" algn="l"/>
                <a:tab pos="5485831" algn="l"/>
                <a:tab pos="6400137" algn="l"/>
                <a:tab pos="7314442" algn="l"/>
                <a:tab pos="8228747" algn="l"/>
                <a:tab pos="9143052" algn="l"/>
                <a:tab pos="10057357" algn="l"/>
              </a:tabLst>
            </a:pPr>
            <a:r>
              <a:rPr lang="en-US" dirty="0" smtClean="0">
                <a:solidFill>
                  <a:srgbClr val="FFFF66"/>
                </a:solidFill>
                <a:latin typeface="+mn-lt"/>
              </a:rPr>
              <a:t>See: P&amp;H Appendix C.0, C.1,</a:t>
            </a:r>
            <a:r>
              <a:rPr lang="en-US" baseline="0" dirty="0" smtClean="0">
                <a:solidFill>
                  <a:srgbClr val="FFFF66"/>
                </a:solidFill>
                <a:latin typeface="+mn-lt"/>
              </a:rPr>
              <a:t> C.2</a:t>
            </a:r>
            <a:endParaRPr lang="en-US" dirty="0">
              <a:solidFill>
                <a:srgbClr val="FFFF66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42719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914400"/>
            <a:ext cx="4268788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304800"/>
            <a:ext cx="4343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914400"/>
            <a:ext cx="4346575" cy="5562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3050"/>
            <a:ext cx="32369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340350" cy="62039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0"/>
            <a:ext cx="3236913" cy="5041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153400" y="64008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A6CC7-8620-4377-8649-ADC80D5E07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304800"/>
            <a:ext cx="86868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defTabSz="914400" rtl="0" eaLnBrk="1" latinLnBrk="0" hangingPunct="1">
        <a:spcBef>
          <a:spcPct val="0"/>
        </a:spcBef>
        <a:buNone/>
        <a:defRPr sz="900" kern="1200">
          <a:solidFill>
            <a:schemeClr val="bg1"/>
          </a:solidFill>
          <a:latin typeface="Calibri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None/>
        <a:defRPr sz="32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1pPr>
      <a:lvl2pPr marL="458788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2pPr>
      <a:lvl3pPr marL="917575" indent="-228600" algn="l" defTabSz="914400" rtl="0" eaLnBrk="1" latinLnBrk="0" hangingPunct="1">
        <a:spcBef>
          <a:spcPct val="20000"/>
        </a:spcBef>
        <a:buClr>
          <a:schemeClr val="accent1"/>
        </a:buClr>
        <a:buFont typeface="Calibri" pitchFamily="34" charset="0"/>
        <a:buChar char="–"/>
        <a:defRPr sz="24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3pPr>
      <a:lvl4pPr marL="13747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4pPr>
      <a:lvl5pPr marL="183197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bg1"/>
          </a:solidFill>
          <a:latin typeface="Calibri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7.xml"/><Relationship Id="rId1" Type="http://schemas.openxmlformats.org/officeDocument/2006/relationships/tags" Target="../tags/tag87.xml"/><Relationship Id="rId2" Type="http://schemas.openxmlformats.org/officeDocument/2006/relationships/tags" Target="../tags/tag8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8.xml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92.xml"/><Relationship Id="rId2" Type="http://schemas.openxmlformats.org/officeDocument/2006/relationships/tags" Target="../tags/tag93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tags" Target="../tags/tag104.xml"/><Relationship Id="rId12" Type="http://schemas.openxmlformats.org/officeDocument/2006/relationships/tags" Target="../tags/tag105.xml"/><Relationship Id="rId13" Type="http://schemas.openxmlformats.org/officeDocument/2006/relationships/tags" Target="../tags/tag106.xml"/><Relationship Id="rId14" Type="http://schemas.openxmlformats.org/officeDocument/2006/relationships/tags" Target="../tags/tag107.xml"/><Relationship Id="rId15" Type="http://schemas.openxmlformats.org/officeDocument/2006/relationships/tags" Target="../tags/tag108.xml"/><Relationship Id="rId16" Type="http://schemas.openxmlformats.org/officeDocument/2006/relationships/tags" Target="../tags/tag109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9.xml"/><Relationship Id="rId1" Type="http://schemas.openxmlformats.org/officeDocument/2006/relationships/tags" Target="../tags/tag94.xml"/><Relationship Id="rId2" Type="http://schemas.openxmlformats.org/officeDocument/2006/relationships/tags" Target="../tags/tag95.xml"/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tags" Target="../tags/tag98.xml"/><Relationship Id="rId6" Type="http://schemas.openxmlformats.org/officeDocument/2006/relationships/tags" Target="../tags/tag99.xml"/><Relationship Id="rId7" Type="http://schemas.openxmlformats.org/officeDocument/2006/relationships/tags" Target="../tags/tag100.xml"/><Relationship Id="rId8" Type="http://schemas.openxmlformats.org/officeDocument/2006/relationships/tags" Target="../tags/tag101.xml"/><Relationship Id="rId9" Type="http://schemas.openxmlformats.org/officeDocument/2006/relationships/tags" Target="../tags/tag102.xml"/><Relationship Id="rId10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10.xml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1.xml"/><Relationship Id="rId1" Type="http://schemas.openxmlformats.org/officeDocument/2006/relationships/tags" Target="../tags/tag113.xml"/><Relationship Id="rId2" Type="http://schemas.openxmlformats.org/officeDocument/2006/relationships/tags" Target="../tags/tag1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15.xml"/><Relationship Id="rId2" Type="http://schemas.openxmlformats.org/officeDocument/2006/relationships/tags" Target="../tags/tag116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3.xml"/><Relationship Id="rId1" Type="http://schemas.openxmlformats.org/officeDocument/2006/relationships/tags" Target="../tags/tag117.xml"/><Relationship Id="rId2" Type="http://schemas.openxmlformats.org/officeDocument/2006/relationships/tags" Target="../tags/tag1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119.xml"/><Relationship Id="rId2" Type="http://schemas.openxmlformats.org/officeDocument/2006/relationships/tags" Target="../tags/tag1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5.xml"/><Relationship Id="rId1" Type="http://schemas.openxmlformats.org/officeDocument/2006/relationships/tags" Target="../tags/tag121.xml"/><Relationship Id="rId2" Type="http://schemas.openxmlformats.org/officeDocument/2006/relationships/tags" Target="../tags/tag1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1" Type="http://schemas.openxmlformats.org/officeDocument/2006/relationships/tags" Target="../tags/tag123.xml"/><Relationship Id="rId2" Type="http://schemas.openxmlformats.org/officeDocument/2006/relationships/tags" Target="../tags/tag1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7.xml"/><Relationship Id="rId1" Type="http://schemas.openxmlformats.org/officeDocument/2006/relationships/tags" Target="../tags/tag125.xml"/><Relationship Id="rId2" Type="http://schemas.openxmlformats.org/officeDocument/2006/relationships/tags" Target="../tags/tag1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127.xml"/><Relationship Id="rId2" Type="http://schemas.openxmlformats.org/officeDocument/2006/relationships/tags" Target="../tags/tag128.xml"/><Relationship Id="rId3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8.xml"/><Relationship Id="rId1" Type="http://schemas.openxmlformats.org/officeDocument/2006/relationships/tags" Target="../tags/tag129.xml"/><Relationship Id="rId2" Type="http://schemas.openxmlformats.org/officeDocument/2006/relationships/tags" Target="../tags/tag13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19.xml"/><Relationship Id="rId1" Type="http://schemas.openxmlformats.org/officeDocument/2006/relationships/tags" Target="../tags/tag131.xml"/><Relationship Id="rId2" Type="http://schemas.openxmlformats.org/officeDocument/2006/relationships/tags" Target="../tags/tag13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20.xml"/><Relationship Id="rId5" Type="http://schemas.openxmlformats.org/officeDocument/2006/relationships/image" Target="../media/image3.png"/><Relationship Id="rId1" Type="http://schemas.openxmlformats.org/officeDocument/2006/relationships/tags" Target="../tags/tag134.xml"/><Relationship Id="rId2" Type="http://schemas.openxmlformats.org/officeDocument/2006/relationships/tags" Target="../tags/tag1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1.xml"/><Relationship Id="rId1" Type="http://schemas.openxmlformats.org/officeDocument/2006/relationships/tags" Target="../tags/tag136.xml"/><Relationship Id="rId2" Type="http://schemas.openxmlformats.org/officeDocument/2006/relationships/tags" Target="../tags/tag13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138.xml"/><Relationship Id="rId2" Type="http://schemas.openxmlformats.org/officeDocument/2006/relationships/tags" Target="../tags/tag13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4" Type="http://schemas.openxmlformats.org/officeDocument/2006/relationships/tags" Target="../tags/tag143.xml"/><Relationship Id="rId5" Type="http://schemas.openxmlformats.org/officeDocument/2006/relationships/tags" Target="../tags/tag144.xml"/><Relationship Id="rId6" Type="http://schemas.openxmlformats.org/officeDocument/2006/relationships/tags" Target="../tags/tag145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24.xml"/><Relationship Id="rId1" Type="http://schemas.openxmlformats.org/officeDocument/2006/relationships/tags" Target="../tags/tag140.xml"/><Relationship Id="rId2" Type="http://schemas.openxmlformats.org/officeDocument/2006/relationships/tags" Target="../tags/tag14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5.xml"/><Relationship Id="rId1" Type="http://schemas.openxmlformats.org/officeDocument/2006/relationships/tags" Target="../tags/tag146.xml"/><Relationship Id="rId2" Type="http://schemas.openxmlformats.org/officeDocument/2006/relationships/tags" Target="../tags/tag14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148.xml"/><Relationship Id="rId2" Type="http://schemas.openxmlformats.org/officeDocument/2006/relationships/tags" Target="../tags/tag149.xml"/><Relationship Id="rId3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6.xml"/><Relationship Id="rId1" Type="http://schemas.openxmlformats.org/officeDocument/2006/relationships/tags" Target="../tags/tag150.xml"/><Relationship Id="rId2" Type="http://schemas.openxmlformats.org/officeDocument/2006/relationships/tags" Target="../tags/tag15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7.xml"/><Relationship Id="rId1" Type="http://schemas.openxmlformats.org/officeDocument/2006/relationships/tags" Target="../tags/tag152.xml"/><Relationship Id="rId2" Type="http://schemas.openxmlformats.org/officeDocument/2006/relationships/tags" Target="../tags/tag15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4" Type="http://schemas.openxmlformats.org/officeDocument/2006/relationships/tags" Target="../tags/tag157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8.xml"/><Relationship Id="rId1" Type="http://schemas.openxmlformats.org/officeDocument/2006/relationships/tags" Target="../tags/tag154.xml"/><Relationship Id="rId2" Type="http://schemas.openxmlformats.org/officeDocument/2006/relationships/tags" Target="../tags/tag15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9.xml"/><Relationship Id="rId1" Type="http://schemas.openxmlformats.org/officeDocument/2006/relationships/tags" Target="../tags/tag158.xml"/><Relationship Id="rId2" Type="http://schemas.openxmlformats.org/officeDocument/2006/relationships/tags" Target="../tags/tag15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0.xml"/><Relationship Id="rId1" Type="http://schemas.openxmlformats.org/officeDocument/2006/relationships/tags" Target="../tags/tag161.xml"/><Relationship Id="rId2" Type="http://schemas.openxmlformats.org/officeDocument/2006/relationships/tags" Target="../tags/tag16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1.xml"/><Relationship Id="rId1" Type="http://schemas.openxmlformats.org/officeDocument/2006/relationships/tags" Target="../tags/tag164.xml"/><Relationship Id="rId2" Type="http://schemas.openxmlformats.org/officeDocument/2006/relationships/tags" Target="../tags/tag16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2.xml"/><Relationship Id="rId1" Type="http://schemas.openxmlformats.org/officeDocument/2006/relationships/tags" Target="../tags/tag167.xml"/><Relationship Id="rId2" Type="http://schemas.openxmlformats.org/officeDocument/2006/relationships/tags" Target="../tags/tag1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tags" Target="../tags/tag30.xml"/><Relationship Id="rId12" Type="http://schemas.openxmlformats.org/officeDocument/2006/relationships/tags" Target="../tags/tag31.xml"/><Relationship Id="rId13" Type="http://schemas.openxmlformats.org/officeDocument/2006/relationships/tags" Target="../tags/tag32.xml"/><Relationship Id="rId14" Type="http://schemas.openxmlformats.org/officeDocument/2006/relationships/tags" Target="../tags/tag33.xml"/><Relationship Id="rId15" Type="http://schemas.openxmlformats.org/officeDocument/2006/relationships/tags" Target="../tags/tag34.xml"/><Relationship Id="rId16" Type="http://schemas.openxmlformats.org/officeDocument/2006/relationships/tags" Target="../tags/tag35.xml"/><Relationship Id="rId17" Type="http://schemas.openxmlformats.org/officeDocument/2006/relationships/tags" Target="../tags/tag36.xml"/><Relationship Id="rId18" Type="http://schemas.openxmlformats.org/officeDocument/2006/relationships/slideLayout" Target="../slideLayouts/slideLayout2.xml"/><Relationship Id="rId19" Type="http://schemas.openxmlformats.org/officeDocument/2006/relationships/notesSlide" Target="../notesSlides/notesSlide3.xml"/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tags" Target="../tags/tag25.xml"/><Relationship Id="rId7" Type="http://schemas.openxmlformats.org/officeDocument/2006/relationships/tags" Target="../tags/tag26.xml"/><Relationship Id="rId8" Type="http://schemas.openxmlformats.org/officeDocument/2006/relationships/tags" Target="../tags/tag27.xml"/><Relationship Id="rId9" Type="http://schemas.openxmlformats.org/officeDocument/2006/relationships/tags" Target="../tags/tag28.xml"/><Relationship Id="rId10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4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66.xml"/><Relationship Id="rId20" Type="http://schemas.openxmlformats.org/officeDocument/2006/relationships/tags" Target="../tags/tag77.xml"/><Relationship Id="rId21" Type="http://schemas.openxmlformats.org/officeDocument/2006/relationships/tags" Target="../tags/tag78.xml"/><Relationship Id="rId22" Type="http://schemas.openxmlformats.org/officeDocument/2006/relationships/tags" Target="../tags/tag79.xml"/><Relationship Id="rId23" Type="http://schemas.openxmlformats.org/officeDocument/2006/relationships/tags" Target="../tags/tag80.xml"/><Relationship Id="rId24" Type="http://schemas.openxmlformats.org/officeDocument/2006/relationships/tags" Target="../tags/tag81.xml"/><Relationship Id="rId25" Type="http://schemas.openxmlformats.org/officeDocument/2006/relationships/tags" Target="../tags/tag82.xml"/><Relationship Id="rId26" Type="http://schemas.openxmlformats.org/officeDocument/2006/relationships/tags" Target="../tags/tag83.xml"/><Relationship Id="rId27" Type="http://schemas.openxmlformats.org/officeDocument/2006/relationships/tags" Target="../tags/tag84.xml"/><Relationship Id="rId28" Type="http://schemas.openxmlformats.org/officeDocument/2006/relationships/tags" Target="../tags/tag85.xml"/><Relationship Id="rId29" Type="http://schemas.openxmlformats.org/officeDocument/2006/relationships/tags" Target="../tags/tag86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6.xml"/><Relationship Id="rId10" Type="http://schemas.openxmlformats.org/officeDocument/2006/relationships/tags" Target="../tags/tag67.xml"/><Relationship Id="rId11" Type="http://schemas.openxmlformats.org/officeDocument/2006/relationships/tags" Target="../tags/tag68.xml"/><Relationship Id="rId12" Type="http://schemas.openxmlformats.org/officeDocument/2006/relationships/tags" Target="../tags/tag69.xml"/><Relationship Id="rId13" Type="http://schemas.openxmlformats.org/officeDocument/2006/relationships/tags" Target="../tags/tag70.xml"/><Relationship Id="rId14" Type="http://schemas.openxmlformats.org/officeDocument/2006/relationships/tags" Target="../tags/tag71.xml"/><Relationship Id="rId15" Type="http://schemas.openxmlformats.org/officeDocument/2006/relationships/tags" Target="../tags/tag72.xml"/><Relationship Id="rId16" Type="http://schemas.openxmlformats.org/officeDocument/2006/relationships/tags" Target="../tags/tag73.xml"/><Relationship Id="rId17" Type="http://schemas.openxmlformats.org/officeDocument/2006/relationships/tags" Target="../tags/tag74.xml"/><Relationship Id="rId18" Type="http://schemas.openxmlformats.org/officeDocument/2006/relationships/tags" Target="../tags/tag75.xml"/><Relationship Id="rId19" Type="http://schemas.openxmlformats.org/officeDocument/2006/relationships/tags" Target="../tags/tag76.xml"/><Relationship Id="rId1" Type="http://schemas.openxmlformats.org/officeDocument/2006/relationships/tags" Target="../tags/tag58.xml"/><Relationship Id="rId2" Type="http://schemas.openxmlformats.org/officeDocument/2006/relationships/tags" Target="../tags/tag59.xml"/><Relationship Id="rId3" Type="http://schemas.openxmlformats.org/officeDocument/2006/relationships/tags" Target="../tags/tag60.xml"/><Relationship Id="rId4" Type="http://schemas.openxmlformats.org/officeDocument/2006/relationships/tags" Target="../tags/tag61.xml"/><Relationship Id="rId5" Type="http://schemas.openxmlformats.org/officeDocument/2006/relationships/tags" Target="../tags/tag62.xml"/><Relationship Id="rId6" Type="http://schemas.openxmlformats.org/officeDocument/2006/relationships/tags" Target="../tags/tag63.xml"/><Relationship Id="rId7" Type="http://schemas.openxmlformats.org/officeDocument/2006/relationships/tags" Target="../tags/tag64.xml"/><Relationship Id="rId8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09600"/>
            <a:ext cx="3657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  <a:r>
              <a:rPr lang="en-US" b="1" dirty="0" smtClean="0"/>
              <a:t>	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while (x==5) 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cache coherence sufficient?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 with cache coherence: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>
                <a:solidFill>
                  <a:schemeClr val="accent1"/>
                </a:solidFill>
              </a:rPr>
              <a:t>P</a:t>
            </a:r>
            <a:r>
              <a:rPr lang="en-US" b="1" baseline="-25000" dirty="0" smtClean="0">
                <a:solidFill>
                  <a:schemeClr val="accent1"/>
                </a:solidFill>
              </a:rPr>
              <a:t>1</a:t>
            </a:r>
            <a:r>
              <a:rPr lang="en-US" b="1" dirty="0" smtClean="0">
                <a:solidFill>
                  <a:schemeClr val="accent1"/>
                </a:solidFill>
              </a:rPr>
              <a:t>	P</a:t>
            </a:r>
            <a:r>
              <a:rPr lang="en-US" b="1" baseline="-25000" dirty="0" smtClean="0">
                <a:solidFill>
                  <a:schemeClr val="accent1"/>
                </a:solidFill>
              </a:rPr>
              <a:t>2</a:t>
            </a:r>
          </a:p>
          <a:p>
            <a:pPr marL="571500">
              <a:tabLst>
                <a:tab pos="5540375" algn="l"/>
              </a:tabLst>
            </a:pPr>
            <a:r>
              <a:rPr lang="en-US" b="1" dirty="0" smtClean="0"/>
              <a:t>x = x +1	x = x + 1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 hidden="1"/>
          <p:cNvSpPr/>
          <p:nvPr>
            <p:custDataLst>
              <p:tags r:id="rId3"/>
            </p:custDataLst>
          </p:nvPr>
        </p:nvSpPr>
        <p:spPr>
          <a:xfrm>
            <a:off x="1524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sym typeface="Wingdings" pitchFamily="2" charset="2"/>
              </a:rPr>
              <a:t> happens </a:t>
            </a:r>
            <a:r>
              <a:rPr lang="en-US" dirty="0" smtClean="0">
                <a:solidFill>
                  <a:schemeClr val="accent4"/>
                </a:solidFill>
              </a:rPr>
              <a:t>even on single-core 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(context switches!)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Software Support for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Synchronization and Coordination: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Programs and Processes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03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</a:t>
            </a:r>
            <a:endParaRPr lang="en-US"/>
          </a:p>
        </p:txBody>
      </p:sp>
      <p:sp>
        <p:nvSpPr>
          <p:cNvPr id="52203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How do we cope with lots of activity?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Simplicity? Separation into </a:t>
            </a:r>
            <a:r>
              <a:rPr lang="en-US" dirty="0" smtClean="0">
                <a:solidFill>
                  <a:schemeClr val="accent1"/>
                </a:solidFill>
              </a:rPr>
              <a:t>processes</a:t>
            </a:r>
          </a:p>
          <a:p>
            <a:r>
              <a:rPr lang="en-US" dirty="0" smtClean="0"/>
              <a:t>Reliability? </a:t>
            </a:r>
            <a:r>
              <a:rPr lang="en-US" dirty="0" smtClean="0">
                <a:solidFill>
                  <a:schemeClr val="accent1"/>
                </a:solidFill>
              </a:rPr>
              <a:t>Isolation</a:t>
            </a:r>
            <a:endParaRPr lang="en-US" dirty="0" smtClean="0"/>
          </a:p>
          <a:p>
            <a:r>
              <a:rPr lang="en-US" dirty="0" smtClean="0"/>
              <a:t>Speed? Program-level </a:t>
            </a:r>
            <a:r>
              <a:rPr lang="en-US" dirty="0" smtClean="0">
                <a:solidFill>
                  <a:schemeClr val="accent1"/>
                </a:solidFill>
              </a:rPr>
              <a:t>parallelism</a:t>
            </a:r>
            <a:endParaRPr lang="en-US" dirty="0"/>
          </a:p>
        </p:txBody>
      </p:sp>
      <p:sp>
        <p:nvSpPr>
          <p:cNvPr id="5220358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4350" y="1117600"/>
            <a:ext cx="2590800" cy="2057400"/>
          </a:xfrm>
          <a:prstGeom prst="ellipse">
            <a:avLst/>
          </a:prstGeom>
          <a:noFill/>
          <a:ln w="1905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3600">
                <a:solidFill>
                  <a:schemeClr val="accent1"/>
                </a:solidFill>
                <a:latin typeface="Calibri"/>
              </a:rPr>
              <a:t>gcc</a:t>
            </a:r>
            <a:endParaRPr lang="en-US" sz="4400">
              <a:solidFill>
                <a:schemeClr val="accent1"/>
              </a:solidFill>
              <a:latin typeface="Calibri"/>
            </a:endParaRPr>
          </a:p>
        </p:txBody>
      </p:sp>
      <p:sp>
        <p:nvSpPr>
          <p:cNvPr id="5220359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09750" y="1651000"/>
            <a:ext cx="1381125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0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71550" y="1498600"/>
            <a:ext cx="982663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1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336800"/>
            <a:ext cx="69215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</a:endParaRPr>
          </a:p>
        </p:txBody>
      </p:sp>
      <p:sp>
        <p:nvSpPr>
          <p:cNvPr id="5220362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90550" y="2032000"/>
            <a:ext cx="471488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3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9150" y="2154238"/>
            <a:ext cx="1290638" cy="708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4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53894" y="1066800"/>
            <a:ext cx="1380506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alibri"/>
              </a:rPr>
              <a:t>emacs</a:t>
            </a:r>
            <a:endParaRPr lang="en-US" sz="4400" dirty="0">
              <a:solidFill>
                <a:schemeClr val="accent3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5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77444" y="1828800"/>
            <a:ext cx="2533650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6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libri"/>
              </a:rPr>
              <a:t>nfsd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6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6476" y="1828800"/>
            <a:ext cx="692818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Calibri"/>
              </a:rPr>
              <a:t>lpr</a:t>
            </a:r>
            <a:endParaRPr lang="en-US" sz="4400" dirty="0">
              <a:solidFill>
                <a:schemeClr val="accent5">
                  <a:lumMod val="40000"/>
                  <a:lumOff val="60000"/>
                </a:schemeClr>
              </a:solidFill>
              <a:latin typeface="Calibri"/>
            </a:endParaRPr>
          </a:p>
        </p:txBody>
      </p:sp>
      <p:sp>
        <p:nvSpPr>
          <p:cNvPr id="5220367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96494" y="1066800"/>
            <a:ext cx="471604" cy="646331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600" dirty="0" err="1">
                <a:solidFill>
                  <a:schemeClr val="accent4"/>
                </a:solidFill>
                <a:latin typeface="Calibri"/>
              </a:rPr>
              <a:t>ls</a:t>
            </a:r>
            <a:endParaRPr lang="en-US" sz="4400" dirty="0">
              <a:solidFill>
                <a:schemeClr val="accent4"/>
              </a:solidFill>
              <a:latin typeface="Calibri"/>
            </a:endParaRPr>
          </a:p>
        </p:txBody>
      </p:sp>
      <p:sp>
        <p:nvSpPr>
          <p:cNvPr id="5220368" name="Text Box 16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706094" y="1066800"/>
            <a:ext cx="1289905" cy="631686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noAutofit/>
          </a:bodyPr>
          <a:lstStyle/>
          <a:p>
            <a:pPr eaLnBrk="1" hangingPunct="1"/>
            <a:r>
              <a:rPr lang="en-US" sz="4000" dirty="0">
                <a:solidFill>
                  <a:srgbClr val="FF5050"/>
                </a:solidFill>
                <a:latin typeface="Calibri"/>
              </a:rPr>
              <a:t>www</a:t>
            </a:r>
            <a:endParaRPr lang="en-US" sz="4000" dirty="0">
              <a:solidFill>
                <a:srgbClr val="CC0000"/>
              </a:solidFill>
              <a:latin typeface="Calibri"/>
            </a:endParaRPr>
          </a:p>
        </p:txBody>
      </p:sp>
      <p:sp>
        <p:nvSpPr>
          <p:cNvPr id="522036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200400" y="2209800"/>
            <a:ext cx="1524000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0370" name="Text Box 1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752600" y="1066800"/>
            <a:ext cx="817853" cy="76944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  <p:sp>
        <p:nvSpPr>
          <p:cNvPr id="5220371" name="Rectangle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096494" y="2590800"/>
            <a:ext cx="3352800" cy="762000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noAutofit/>
          </a:bodyPr>
          <a:lstStyle/>
          <a:p>
            <a:pPr algn="ctr" eaLnBrk="1" hangingPunct="1"/>
            <a:r>
              <a:rPr lang="en-US" sz="4400" dirty="0">
                <a:solidFill>
                  <a:schemeClr val="bg1"/>
                </a:solidFill>
                <a:latin typeface="Calibri"/>
              </a:rPr>
              <a:t>OS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0364" grpId="0" animBg="1"/>
      <p:bldP spid="5220365" grpId="0" animBg="1"/>
      <p:bldP spid="5220366" grpId="0" animBg="1"/>
      <p:bldP spid="5220367" grpId="0" animBg="1"/>
      <p:bldP spid="5220368" grpId="0" animBg="1"/>
      <p:bldP spid="5220369" grpId="0" animBg="1"/>
      <p:bldP spid="522037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 and Program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Program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“Blueprint” for a process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Passive entity (bits on disk)</a:t>
            </a:r>
          </a:p>
          <a:p>
            <a:pPr lvl="1">
              <a:buFontTx/>
              <a:buChar char="•"/>
            </a:pPr>
            <a:r>
              <a:rPr lang="en-US" dirty="0" smtClean="0">
                <a:solidFill>
                  <a:srgbClr val="FFFFFF"/>
                </a:solidFill>
                <a:latin typeface="Calibri"/>
              </a:rPr>
              <a:t>Code + static data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  <p:sp>
        <p:nvSpPr>
          <p:cNvPr id="52264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ym typeface="Symbol" pitchFamily="18" charset="2"/>
              </a:rPr>
              <a:t>Role of the OS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Context Switching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every process owns a CPU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Virtual Memory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some memory</a:t>
            </a:r>
          </a:p>
          <a:p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Device drivers &amp; system calls</a:t>
            </a:r>
          </a:p>
          <a:p>
            <a:pPr lvl="1"/>
            <a:r>
              <a:rPr lang="en-US" dirty="0" smtClean="0">
                <a:sym typeface="Symbol" pitchFamily="18" charset="2"/>
              </a:rPr>
              <a:t>Provides illusion that process owns a keyboard, …</a:t>
            </a:r>
          </a:p>
          <a:p>
            <a:endParaRPr lang="en-US" dirty="0" smtClean="0">
              <a:sym typeface="Symbol" pitchFamily="18" charset="2"/>
            </a:endParaRPr>
          </a:p>
          <a:p>
            <a:r>
              <a:rPr lang="en-US" dirty="0" smtClean="0">
                <a:sym typeface="Symbol" pitchFamily="18" charset="2"/>
              </a:rPr>
              <a:t>To do: </a:t>
            </a:r>
          </a:p>
          <a:p>
            <a:r>
              <a:rPr lang="en-US" dirty="0" smtClean="0">
                <a:sym typeface="Symbol" pitchFamily="18" charset="2"/>
              </a:rPr>
              <a:t>  How to start a process?</a:t>
            </a:r>
          </a:p>
          <a:p>
            <a:r>
              <a:rPr lang="en-US" dirty="0" smtClean="0">
                <a:sym typeface="Symbol" pitchFamily="18" charset="2"/>
              </a:rPr>
              <a:t>  How do processes communicate / coordinate?</a:t>
            </a:r>
          </a:p>
          <a:p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the OS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Creating Processes: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Fork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0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How to create a process?</a:t>
            </a:r>
            <a:endParaRPr lang="en-US"/>
          </a:p>
        </p:txBody>
      </p:sp>
      <p:sp>
        <p:nvSpPr>
          <p:cNvPr id="52305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r>
              <a:rPr lang="en-US" dirty="0" smtClean="0"/>
              <a:t>Q: How to create a process? </a:t>
            </a:r>
          </a:p>
          <a:p>
            <a:r>
              <a:rPr lang="en-US" dirty="0" smtClean="0"/>
              <a:t>A: Double click</a:t>
            </a:r>
          </a:p>
          <a:p>
            <a:r>
              <a:rPr lang="en-US" dirty="0" smtClean="0"/>
              <a:t>After boot, OS starts the first process</a:t>
            </a:r>
            <a:endParaRPr lang="en-US" i="1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…which in turn creates other processes</a:t>
            </a:r>
          </a:p>
          <a:p>
            <a:pPr lvl="1"/>
            <a:r>
              <a:rPr lang="en-US" dirty="0" smtClean="0"/>
              <a:t>parent / child  </a:t>
            </a:r>
            <a:r>
              <a:rPr lang="en-US" dirty="0" smtClean="0">
                <a:sym typeface="Wingdings" pitchFamily="2" charset="2"/>
              </a:rPr>
              <a:t> 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process tree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pstree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81000"/>
            <a:ext cx="85344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$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pstree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 | view -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init-+-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NetworkManager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dhclient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|-apache2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|-chrome-+-chrome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        `-chrome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|-chrome---chrome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clementine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|-clock-applet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cron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cupsd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---run-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mozilla.sh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firefox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-bin-+-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plugin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-cont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|-gnome-screensaver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grep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in.tftpd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ntpd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`-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sshd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---bash-+-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gcc</a:t>
            </a:r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---cc1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</a:t>
            </a:r>
            <a:r>
              <a:rPr lang="en-US" sz="2000" dirty="0" err="1" smtClean="0">
                <a:solidFill>
                  <a:schemeClr val="bg1"/>
                </a:solidFill>
                <a:latin typeface="Consolas" pitchFamily="49" charset="0"/>
              </a:rPr>
              <a:t>pstree</a:t>
            </a:r>
            <a:endParaRPr lang="en-US" sz="2000" dirty="0" smtClean="0">
              <a:solidFill>
                <a:schemeClr val="bg1"/>
              </a:solidFill>
              <a:latin typeface="Consolas" pitchFamily="49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|-vim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onsolas" pitchFamily="49" charset="0"/>
              </a:rPr>
              <a:t>                                 `-view</a:t>
            </a:r>
            <a:endParaRPr lang="en-US" sz="2000" dirty="0">
              <a:solidFill>
                <a:schemeClr val="bg1"/>
              </a:solidFill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878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Parallel Programming and Synchronization</a:t>
            </a:r>
            <a:endParaRPr lang="en-US"/>
          </a:p>
        </p:txBody>
      </p:sp>
      <p:sp>
        <p:nvSpPr>
          <p:cNvPr id="4" name="Subtitle 3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P&amp;H Chapter 2.11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787575"/>
            <a:ext cx="4572000" cy="200362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Guest Lecture: Kevin Walsh</a:t>
            </a:r>
          </a:p>
          <a:p>
            <a:pPr lvl="0" algn="ctr">
              <a:buSzPct val="80000"/>
            </a:pPr>
            <a:r>
              <a:rPr lang="en-US" sz="2700" b="1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CS 3410, Spring 2011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Computer Science</a:t>
            </a:r>
          </a:p>
          <a:p>
            <a:pPr lvl="0" algn="ctr">
              <a:buSzPct val="80000"/>
            </a:pPr>
            <a:r>
              <a:rPr lang="en-US" sz="2700" dirty="0" smtClean="0">
                <a:solidFill>
                  <a:srgbClr val="FFFFFF"/>
                </a:solidFill>
                <a:latin typeface="Calibri" pitchFamily="34" charset="0"/>
                <a:cs typeface="Arial" pitchFamily="34" charset="0"/>
              </a:rPr>
              <a:t>Cornell University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Under UNIX</a:t>
            </a:r>
            <a:endParaRPr lang="en-US"/>
          </a:p>
        </p:txBody>
      </p:sp>
      <p:sp>
        <p:nvSpPr>
          <p:cNvPr id="52326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Init is a special case. For others…</a:t>
            </a:r>
          </a:p>
          <a:p>
            <a:r>
              <a:rPr lang="en-US" sz="2400" dirty="0" smtClean="0"/>
              <a:t>Q: How does parent process create child process?</a:t>
            </a:r>
          </a:p>
          <a:p>
            <a:r>
              <a:rPr lang="en-US" sz="2400" dirty="0" smtClean="0"/>
              <a:t>A: </a:t>
            </a:r>
            <a:r>
              <a:rPr lang="en-US" sz="2400" dirty="0" smtClean="0">
                <a:solidFill>
                  <a:schemeClr val="accent1"/>
                </a:solidFill>
              </a:rPr>
              <a:t>fork() system call</a:t>
            </a:r>
          </a:p>
          <a:p>
            <a:endParaRPr lang="en-US" sz="28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smtClean="0"/>
              <a:t>Wait. what? </a:t>
            </a:r>
            <a:r>
              <a:rPr lang="en-US" sz="2400" dirty="0" err="1" smtClean="0"/>
              <a:t>int</a:t>
            </a:r>
            <a:r>
              <a:rPr lang="en-US" sz="2400" dirty="0" smtClean="0"/>
              <a:t> fork() returns TWICE!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4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Example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main(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ac, char **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) {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x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(); // get current process ID from OS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char *hi =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av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[1]; // get greeting from command line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process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x);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</a:t>
            </a:r>
            <a:r>
              <a:rPr lang="en-US" sz="2000" b="1" dirty="0" err="1" smtClean="0">
                <a:solidFill>
                  <a:schemeClr val="accent1"/>
                </a:solidFill>
                <a:latin typeface="Consolas" pitchFamily="49" charset="0"/>
              </a:rPr>
              <a:t>int</a:t>
            </a:r>
            <a:r>
              <a:rPr lang="en-US" sz="2000" b="1" dirty="0" smtClean="0">
                <a:solidFill>
                  <a:schemeClr val="accent1"/>
                </a:solidFill>
                <a:latin typeface="Consolas" pitchFamily="49" charset="0"/>
              </a:rPr>
              <a:t> id = fork();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if (id == 0)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	else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     	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printf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</a:t>
            </a:r>
            <a:r>
              <a:rPr lang="en-US" sz="20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“%s from %d, child is %d\n”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, hi,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getpid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(), id);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}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gcc</a:t>
            </a:r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 -o strange </a:t>
            </a:r>
            <a:r>
              <a:rPr lang="en-US" sz="2000" b="1" dirty="0" err="1" smtClean="0">
                <a:solidFill>
                  <a:srgbClr val="FFFFFF"/>
                </a:solidFill>
                <a:latin typeface="Consolas" pitchFamily="49" charset="0"/>
              </a:rPr>
              <a:t>strange.c</a:t>
            </a:r>
            <a:endParaRPr lang="en-US" sz="2000" b="1" dirty="0" smtClean="0">
              <a:solidFill>
                <a:srgbClr val="FFFFFF"/>
              </a:solidFill>
              <a:latin typeface="Consolas" pitchFamily="49" charset="0"/>
            </a:endParaRP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$ ./strange “Hey”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I’m process 23511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23512</a:t>
            </a:r>
          </a:p>
          <a:p>
            <a:r>
              <a:rPr lang="en-US" sz="2000" b="1" dirty="0" smtClean="0">
                <a:solidFill>
                  <a:srgbClr val="FFFFFF"/>
                </a:solidFill>
                <a:latin typeface="Consolas" pitchFamily="49" charset="0"/>
              </a:rPr>
              <a:t>Hey from 23511, child is 23512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Invent OS “IPC channels” : send(</a:t>
            </a:r>
            <a:r>
              <a:rPr lang="en-US" dirty="0" err="1" smtClean="0"/>
              <a:t>msg</a:t>
            </a:r>
            <a:r>
              <a:rPr lang="en-US" dirty="0" smtClean="0"/>
              <a:t>), </a:t>
            </a:r>
            <a:r>
              <a:rPr lang="en-US" dirty="0" err="1" smtClean="0"/>
              <a:t>recv</a:t>
            </a:r>
            <a:r>
              <a:rPr lang="en-US" dirty="0" smtClean="0"/>
              <a:t>(), …</a:t>
            </a:r>
          </a:p>
          <a:p>
            <a:pPr lvl="1"/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Inter-process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Parent can pass information to child</a:t>
            </a:r>
          </a:p>
          <a:p>
            <a:pPr lvl="1"/>
            <a:r>
              <a:rPr lang="en-US" dirty="0" smtClean="0"/>
              <a:t>In fact, </a:t>
            </a:r>
            <a:r>
              <a:rPr lang="en-US" i="1" dirty="0" smtClean="0"/>
              <a:t>all parent data </a:t>
            </a:r>
            <a:r>
              <a:rPr lang="en-US" dirty="0" smtClean="0"/>
              <a:t>is passed to child</a:t>
            </a:r>
          </a:p>
          <a:p>
            <a:pPr lvl="1"/>
            <a:r>
              <a:rPr lang="en-US" dirty="0" smtClean="0"/>
              <a:t>But isolated after (C-O-W ensures changes are invisible)</a:t>
            </a:r>
          </a:p>
          <a:p>
            <a:r>
              <a:rPr lang="en-US" dirty="0" smtClean="0"/>
              <a:t>Q: How to continue communicating?</a:t>
            </a:r>
          </a:p>
          <a:p>
            <a:r>
              <a:rPr lang="en-US" dirty="0" smtClean="0"/>
              <a:t>A: Shared (Virtual) Memory!</a:t>
            </a:r>
          </a:p>
          <a:p>
            <a:endParaRPr lang="en-US" dirty="0" smtClean="0"/>
          </a:p>
          <a:p>
            <a:pPr lvl="1"/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Processes and Threads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Processes are heavyweight</a:t>
            </a:r>
            <a:endParaRPr lang="en-US"/>
          </a:p>
        </p:txBody>
      </p:sp>
      <p:sp>
        <p:nvSpPr>
          <p:cNvPr id="52469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Parallel programming with processes:</a:t>
            </a:r>
          </a:p>
          <a:p>
            <a:pPr lvl="1"/>
            <a:r>
              <a:rPr lang="en-US" dirty="0" smtClean="0"/>
              <a:t>They share almost everything </a:t>
            </a:r>
            <a:br>
              <a:rPr lang="en-US" dirty="0" smtClean="0"/>
            </a:br>
            <a:r>
              <a:rPr lang="en-US" dirty="0" smtClean="0"/>
              <a:t>code, shared </a:t>
            </a:r>
            <a:r>
              <a:rPr lang="en-US" dirty="0" err="1" smtClean="0"/>
              <a:t>mem</a:t>
            </a:r>
            <a:r>
              <a:rPr lang="en-US" dirty="0" smtClean="0"/>
              <a:t>, open files, </a:t>
            </a:r>
            <a:r>
              <a:rPr lang="en-US" dirty="0" err="1" smtClean="0"/>
              <a:t>filesystem</a:t>
            </a:r>
            <a:r>
              <a:rPr lang="en-US" dirty="0" smtClean="0"/>
              <a:t> privileges, …</a:t>
            </a:r>
          </a:p>
          <a:p>
            <a:pPr lvl="1"/>
            <a:r>
              <a:rPr lang="en-US" dirty="0" err="1" smtClean="0"/>
              <a:t>Pagetables</a:t>
            </a:r>
            <a:r>
              <a:rPr lang="en-US" dirty="0" smtClean="0"/>
              <a:t> will be </a:t>
            </a:r>
            <a:r>
              <a:rPr lang="en-US" i="1" dirty="0" smtClean="0"/>
              <a:t>almost</a:t>
            </a:r>
            <a:r>
              <a:rPr lang="en-US" dirty="0" smtClean="0"/>
              <a:t> identical</a:t>
            </a:r>
          </a:p>
          <a:p>
            <a:pPr lvl="1"/>
            <a:r>
              <a:rPr lang="en-US" dirty="0" smtClean="0"/>
              <a:t>Differences: PC, registers, stack</a:t>
            </a:r>
          </a:p>
          <a:p>
            <a:r>
              <a:rPr lang="en-US" dirty="0" smtClean="0"/>
              <a:t>Recall: process = </a:t>
            </a:r>
            <a:r>
              <a:rPr lang="en-US" dirty="0" smtClean="0">
                <a:solidFill>
                  <a:schemeClr val="accent1"/>
                </a:solidFill>
              </a:rPr>
              <a:t>execution context </a:t>
            </a:r>
            <a:r>
              <a:rPr lang="en-US" dirty="0" smtClean="0"/>
              <a:t>+ </a:t>
            </a:r>
            <a:r>
              <a:rPr lang="en-US" dirty="0" smtClean="0">
                <a:solidFill>
                  <a:schemeClr val="accent1"/>
                </a:solidFill>
              </a:rPr>
              <a:t>address space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5222403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Process</a:t>
            </a:r>
          </a:p>
          <a:p>
            <a:r>
              <a:rPr lang="en-US" dirty="0" smtClean="0"/>
              <a:t>OS abstraction of a running computation</a:t>
            </a:r>
          </a:p>
          <a:p>
            <a:pPr lvl="1"/>
            <a:r>
              <a:rPr lang="en-US" dirty="0" smtClean="0"/>
              <a:t>The unit of execution</a:t>
            </a:r>
          </a:p>
          <a:p>
            <a:pPr lvl="1"/>
            <a:r>
              <a:rPr lang="en-US" dirty="0" smtClean="0"/>
              <a:t>The unit of scheduling</a:t>
            </a:r>
          </a:p>
          <a:p>
            <a:pPr lvl="1"/>
            <a:r>
              <a:rPr lang="en-US" dirty="0" smtClean="0"/>
              <a:t>Execution state</a:t>
            </a:r>
            <a:br>
              <a:rPr lang="en-US" dirty="0" smtClean="0"/>
            </a:br>
            <a:r>
              <a:rPr lang="en-US" dirty="0" smtClean="0"/>
              <a:t>+ address space</a:t>
            </a:r>
          </a:p>
          <a:p>
            <a:r>
              <a:rPr lang="en-US" dirty="0" smtClean="0"/>
              <a:t>From process perspective</a:t>
            </a:r>
          </a:p>
          <a:p>
            <a:pPr lvl="1"/>
            <a:r>
              <a:rPr lang="en-US" dirty="0" smtClean="0"/>
              <a:t>a virtual CPU</a:t>
            </a:r>
          </a:p>
          <a:p>
            <a:pPr lvl="1"/>
            <a:r>
              <a:rPr lang="en-US" dirty="0" smtClean="0"/>
              <a:t>some virtual memory</a:t>
            </a:r>
          </a:p>
          <a:p>
            <a:pPr lvl="1"/>
            <a:r>
              <a:rPr lang="en-US" dirty="0" smtClean="0"/>
              <a:t>a virtual keyboard, screen, 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Thread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OS abstraction of a single thread of control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The unit of scheduling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Lives in one single process</a:t>
            </a:r>
          </a:p>
          <a:p>
            <a:r>
              <a:rPr lang="en-US" dirty="0" smtClean="0">
                <a:solidFill>
                  <a:srgbClr val="FFFFFF"/>
                </a:solidFill>
                <a:latin typeface="Calibri"/>
              </a:rPr>
              <a:t>From thread perspective</a:t>
            </a:r>
          </a:p>
          <a:p>
            <a:pPr lvl="1"/>
            <a:r>
              <a:rPr lang="en-US" dirty="0" smtClean="0">
                <a:solidFill>
                  <a:srgbClr val="FFFFFF"/>
                </a:solidFill>
                <a:latin typeface="Calibri"/>
              </a:rPr>
              <a:t>one virtual CPU core on a virtual multi-core machine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1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Multithreaded Processes</a:t>
            </a:r>
            <a:endParaRPr lang="en-US"/>
          </a:p>
        </p:txBody>
      </p:sp>
      <p:pic>
        <p:nvPicPr>
          <p:cNvPr id="5251075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l="375" t="11751" r="375" b="11751"/>
          <a:stretch>
            <a:fillRect/>
          </a:stretch>
        </p:blipFill>
        <p:spPr bwMode="auto">
          <a:xfrm>
            <a:off x="1114425" y="1817688"/>
            <a:ext cx="7135813" cy="41259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14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Threads</a:t>
            </a:r>
            <a:endParaRPr lang="en-US"/>
          </a:p>
        </p:txBody>
      </p:sp>
      <p:sp>
        <p:nvSpPr>
          <p:cNvPr id="5351428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Consolas" pitchFamily="49" charset="0"/>
              </a:rPr>
              <a:t>#include &lt;</a:t>
            </a:r>
            <a:r>
              <a:rPr lang="en-US" sz="2000" dirty="0" err="1" smtClean="0">
                <a:latin typeface="Consolas" pitchFamily="49" charset="0"/>
              </a:rPr>
              <a:t>pthread.h</a:t>
            </a:r>
            <a:r>
              <a:rPr lang="en-US" sz="2000" dirty="0" smtClean="0">
                <a:latin typeface="Consolas" pitchFamily="49" charset="0"/>
              </a:rPr>
              <a:t>&gt; </a:t>
            </a: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counter = 0;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smtClean="0">
                <a:latin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</a:rPr>
              <a:t>PrintHello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) {</a:t>
            </a:r>
          </a:p>
          <a:p>
            <a:r>
              <a:rPr lang="en-US" sz="2000" dirty="0" smtClean="0">
                <a:latin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“I’m thread %d, counter is %d\n”</a:t>
            </a:r>
            <a:r>
              <a:rPr lang="en-US" sz="2000" dirty="0" smtClean="0">
                <a:latin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</a:rPr>
              <a:t>arg</a:t>
            </a:r>
            <a:r>
              <a:rPr lang="en-US" sz="2000" dirty="0" smtClean="0">
                <a:latin typeface="Consolas" pitchFamily="49" charset="0"/>
              </a:rPr>
              <a:t>, counter++);</a:t>
            </a:r>
          </a:p>
          <a:p>
            <a:r>
              <a:rPr lang="en-US" sz="2000" dirty="0" smtClean="0">
                <a:latin typeface="Consolas" pitchFamily="49" charset="0"/>
              </a:rPr>
              <a:t>	... do some work ...</a:t>
            </a:r>
          </a:p>
          <a:p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 </a:t>
            </a:r>
          </a:p>
          <a:p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endParaRPr lang="en-US" sz="2000" dirty="0" smtClean="0">
              <a:latin typeface="Consolas" pitchFamily="49" charset="0"/>
            </a:endParaRPr>
          </a:p>
          <a:p>
            <a:r>
              <a:rPr lang="en-US" sz="2000" dirty="0" err="1" smtClean="0">
                <a:latin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</a:rPr>
              <a:t> main () { </a:t>
            </a:r>
          </a:p>
          <a:p>
            <a:r>
              <a:rPr lang="en-US" sz="2000" dirty="0" smtClean="0">
                <a:latin typeface="Consolas" pitchFamily="49" charset="0"/>
              </a:rPr>
              <a:t>	for (t = 0; t &lt; 4; t++) {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latin typeface="Consolas" pitchFamily="49" charset="0"/>
              </a:rPr>
              <a:t>printf</a:t>
            </a:r>
            <a:r>
              <a:rPr lang="en-US" sz="2000" dirty="0" smtClean="0">
                <a:latin typeface="Consolas" pitchFamily="49" charset="0"/>
              </a:rPr>
              <a:t>(</a:t>
            </a: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nsolas" pitchFamily="49" charset="0"/>
              </a:rPr>
              <a:t>“in main: creating thread %d\n"</a:t>
            </a:r>
            <a:r>
              <a:rPr lang="en-US" sz="2000" dirty="0" smtClean="0">
                <a:latin typeface="Consolas" pitchFamily="49" charset="0"/>
              </a:rPr>
              <a:t>, t); </a:t>
            </a:r>
          </a:p>
          <a:p>
            <a:r>
              <a:rPr lang="en-US" sz="2000" dirty="0" smtClean="0">
                <a:latin typeface="Consolas" pitchFamily="49" charset="0"/>
              </a:rPr>
              <a:t>    	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pthread_create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(NULL, NULL,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PrintHello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, t)</a:t>
            </a:r>
            <a:r>
              <a:rPr lang="en-US" sz="2000" dirty="0" smtClean="0">
                <a:latin typeface="Consolas" pitchFamily="49" charset="0"/>
              </a:rPr>
              <a:t>;</a:t>
            </a:r>
          </a:p>
          <a:p>
            <a:r>
              <a:rPr lang="en-US" sz="2000" dirty="0" smtClean="0">
                <a:latin typeface="Consolas" pitchFamily="49" charset="0"/>
              </a:rPr>
              <a:t>   } </a:t>
            </a:r>
          </a:p>
          <a:p>
            <a:r>
              <a:rPr lang="en-US" sz="2000" dirty="0" smtClean="0">
                <a:latin typeface="Consolas" pitchFamily="49" charset="0"/>
              </a:rPr>
              <a:t>   </a:t>
            </a:r>
            <a:r>
              <a:rPr lang="en-US" sz="2000" dirty="0" err="1" smtClean="0">
                <a:solidFill>
                  <a:schemeClr val="accent1"/>
                </a:solidFill>
                <a:latin typeface="Consolas" pitchFamily="49" charset="0"/>
              </a:rPr>
              <a:t>pthread_exit</a:t>
            </a:r>
            <a:r>
              <a:rPr lang="en-US" sz="2000" dirty="0" smtClean="0">
                <a:solidFill>
                  <a:schemeClr val="accent1"/>
                </a:solidFill>
                <a:latin typeface="Consolas" pitchFamily="49" charset="0"/>
              </a:rPr>
              <a:t>(NULL);</a:t>
            </a:r>
            <a:r>
              <a:rPr lang="en-US" sz="2000" dirty="0" smtClean="0">
                <a:latin typeface="Consolas" pitchFamily="49" charset="0"/>
              </a:rPr>
              <a:t> </a:t>
            </a:r>
          </a:p>
          <a:p>
            <a:r>
              <a:rPr lang="en-US" sz="2000" dirty="0" smtClean="0">
                <a:latin typeface="Consolas" pitchFamily="49" charset="0"/>
              </a:rPr>
              <a:t>} </a:t>
            </a:r>
            <a:endParaRPr lang="en-US" sz="2000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1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Threads versus Fork</a:t>
            </a:r>
            <a:endParaRPr lang="en-US" dirty="0"/>
          </a:p>
        </p:txBody>
      </p:sp>
      <p:sp>
        <p:nvSpPr>
          <p:cNvPr id="53534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0,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0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1,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1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2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in main: creating thread 3</a:t>
            </a:r>
            <a:endParaRPr lang="en-US" sz="2800" dirty="0" smtClean="0"/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3,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2</a:t>
            </a:r>
          </a:p>
          <a:p>
            <a:pPr marL="0" indent="0"/>
            <a:r>
              <a:rPr lang="en-US" sz="2800" dirty="0" smtClean="0">
                <a:latin typeface="Consolas" pitchFamily="49" charset="0"/>
              </a:rPr>
              <a:t>I’m thread 2, 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</a:rPr>
              <a:t>counter is 3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If processes?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3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r>
              <a:rPr lang="en-US" dirty="0" smtClean="0"/>
              <a:t>Multi-core is a reality…</a:t>
            </a:r>
          </a:p>
          <a:p>
            <a:endParaRPr lang="en-US" dirty="0" smtClean="0"/>
          </a:p>
          <a:p>
            <a:r>
              <a:rPr lang="en-US" dirty="0" smtClean="0"/>
              <a:t>… but how do we write multi-core safe code?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Multi-Threaded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dirty="0" smtClean="0">
                <a:solidFill>
                  <a:schemeClr val="accent1"/>
                </a:solidFill>
              </a:rPr>
              <a:t>Apache web server</a:t>
            </a:r>
          </a:p>
          <a:p>
            <a:r>
              <a:rPr lang="en-US" sz="2400" dirty="0" smtClean="0">
                <a:latin typeface="Consolas" pitchFamily="49" charset="0"/>
              </a:rPr>
              <a:t>void main() {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setup();</a:t>
            </a:r>
          </a:p>
          <a:p>
            <a:r>
              <a:rPr lang="en-US" sz="2400" dirty="0" smtClean="0">
                <a:latin typeface="Consolas" pitchFamily="49" charset="0"/>
              </a:rPr>
              <a:t>	while (c = </a:t>
            </a:r>
            <a:r>
              <a:rPr lang="en-US" sz="2400" dirty="0" err="1" smtClean="0">
                <a:latin typeface="Consolas" pitchFamily="49" charset="0"/>
              </a:rPr>
              <a:t>accept_connection</a:t>
            </a:r>
            <a:r>
              <a:rPr lang="en-US" sz="2400" dirty="0" smtClean="0">
                <a:latin typeface="Consolas" pitchFamily="49" charset="0"/>
              </a:rPr>
              <a:t>()) {</a:t>
            </a:r>
          </a:p>
          <a:p>
            <a:r>
              <a:rPr lang="en-US" sz="2400" dirty="0" smtClean="0">
                <a:latin typeface="Consolas" pitchFamily="49" charset="0"/>
              </a:rPr>
              <a:t/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</a:rPr>
              <a:t>read_request</a:t>
            </a:r>
            <a:r>
              <a:rPr lang="en-US" sz="2400" dirty="0" smtClean="0">
                <a:latin typeface="Consolas" pitchFamily="49" charset="0"/>
              </a:rPr>
              <a:t>(c);</a:t>
            </a:r>
          </a:p>
          <a:p>
            <a:r>
              <a:rPr lang="en-US" sz="2400" dirty="0" smtClean="0">
                <a:latin typeface="Consolas" pitchFamily="49" charset="0"/>
              </a:rPr>
              <a:t>		hits[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]++;</a:t>
            </a:r>
            <a:br>
              <a:rPr lang="en-US" sz="2400" dirty="0" smtClean="0">
                <a:latin typeface="Consolas" pitchFamily="49" charset="0"/>
              </a:rPr>
            </a:br>
            <a:r>
              <a:rPr lang="en-US" sz="2400" dirty="0" smtClean="0">
                <a:latin typeface="Consolas" pitchFamily="49" charset="0"/>
              </a:rPr>
              <a:t>	</a:t>
            </a:r>
            <a:r>
              <a:rPr lang="en-US" sz="2400" dirty="0" err="1" smtClean="0">
                <a:latin typeface="Consolas" pitchFamily="49" charset="0"/>
              </a:rPr>
              <a:t>send_response</a:t>
            </a:r>
            <a:r>
              <a:rPr lang="en-US" sz="2400" dirty="0" smtClean="0">
                <a:latin typeface="Consolas" pitchFamily="49" charset="0"/>
              </a:rPr>
              <a:t>(c, </a:t>
            </a:r>
            <a:r>
              <a:rPr lang="en-US" sz="2400" dirty="0" err="1" smtClean="0">
                <a:latin typeface="Consolas" pitchFamily="49" charset="0"/>
              </a:rPr>
              <a:t>req</a:t>
            </a:r>
            <a:r>
              <a:rPr lang="en-US" sz="2400" dirty="0" smtClean="0">
                <a:latin typeface="Consolas" pitchFamily="49" charset="0"/>
              </a:rPr>
              <a:t>);</a:t>
            </a:r>
          </a:p>
          <a:p>
            <a:r>
              <a:rPr lang="en-US" sz="2400" dirty="0" smtClean="0">
                <a:latin typeface="Consolas" pitchFamily="49" charset="0"/>
              </a:rPr>
              <a:t>	</a:t>
            </a:r>
          </a:p>
          <a:p>
            <a:r>
              <a:rPr lang="en-US" sz="2400" dirty="0" smtClean="0">
                <a:latin typeface="Consolas" pitchFamily="49" charset="0"/>
              </a:rPr>
              <a:t>	}</a:t>
            </a:r>
          </a:p>
          <a:p>
            <a:r>
              <a:rPr lang="en-US" sz="2400" dirty="0" smtClean="0">
                <a:latin typeface="Consolas" pitchFamily="49" charset="0"/>
              </a:rPr>
              <a:t>	cleanup();</a:t>
            </a:r>
          </a:p>
          <a:p>
            <a:r>
              <a:rPr lang="en-US" sz="2400" dirty="0" smtClean="0">
                <a:latin typeface="Consolas" pitchFamily="49" charset="0"/>
              </a:rPr>
              <a:t>}</a:t>
            </a:r>
            <a:endParaRPr lang="en-US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Race Conditions</a:t>
            </a:r>
            <a:endParaRPr lang="en-US" dirty="0"/>
          </a:p>
        </p:txBody>
      </p:sp>
      <p:sp>
        <p:nvSpPr>
          <p:cNvPr id="52736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Apache web server</a:t>
            </a:r>
          </a:p>
          <a:p>
            <a:r>
              <a:rPr lang="en-US" dirty="0" smtClean="0"/>
              <a:t>Each client request handled by a separate thread (in parallel)</a:t>
            </a:r>
          </a:p>
          <a:p>
            <a:pPr lvl="1"/>
            <a:r>
              <a:rPr lang="en-US" dirty="0" smtClean="0"/>
              <a:t>Some shared state: hit counter, ...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(look familiar?)</a:t>
            </a:r>
          </a:p>
          <a:p>
            <a:r>
              <a:rPr lang="en-US" dirty="0" smtClean="0"/>
              <a:t>Timing-dependent failure </a:t>
            </a:r>
            <a:r>
              <a:rPr lang="en-US" dirty="0" smtClean="0">
                <a:sym typeface="Symbol" pitchFamily="18" charset="2"/>
              </a:rPr>
              <a:t> </a:t>
            </a:r>
            <a:r>
              <a:rPr lang="en-US" dirty="0" smtClean="0">
                <a:solidFill>
                  <a:schemeClr val="accent1"/>
                </a:solidFill>
                <a:sym typeface="Symbol" pitchFamily="18" charset="2"/>
              </a:rPr>
              <a:t>race condition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 hard to reproduce  hard to debug</a:t>
            </a:r>
          </a:p>
        </p:txBody>
      </p:sp>
      <p:sp>
        <p:nvSpPr>
          <p:cNvPr id="527360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527518"/>
            <a:ext cx="3339376" cy="181588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hits </a:t>
            </a:r>
            <a:r>
              <a:rPr lang="en-US" sz="2800" b="1" dirty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= hits + 1;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...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2514600"/>
            <a:ext cx="35814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410200" y="2514600"/>
            <a:ext cx="3352800" cy="1815882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3604" grpId="0"/>
      <p:bldP spid="7" grpId="0"/>
      <p:bldP spid="8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9507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Programming with threads</a:t>
            </a:r>
            <a:endParaRPr lang="en-US"/>
          </a:p>
        </p:txBody>
      </p:sp>
      <p:sp>
        <p:nvSpPr>
          <p:cNvPr id="5269506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Within a thread: execution is sequential</a:t>
            </a:r>
          </a:p>
          <a:p>
            <a:r>
              <a:rPr lang="en-US" dirty="0" smtClean="0"/>
              <a:t>Between threads?</a:t>
            </a:r>
          </a:p>
          <a:p>
            <a:pPr lvl="1"/>
            <a:r>
              <a:rPr lang="en-US" dirty="0" smtClean="0"/>
              <a:t>No ordering or timing guarantees</a:t>
            </a:r>
          </a:p>
          <a:p>
            <a:pPr lvl="1"/>
            <a:r>
              <a:rPr lang="en-US" dirty="0" smtClean="0"/>
              <a:t>Might even run on different cores at the same time</a:t>
            </a:r>
          </a:p>
          <a:p>
            <a:r>
              <a:rPr lang="en-US" dirty="0" smtClean="0"/>
              <a:t>Problem: hard to program, hard to reason about</a:t>
            </a:r>
          </a:p>
          <a:p>
            <a:pPr lvl="1"/>
            <a:r>
              <a:rPr lang="en-US" dirty="0" smtClean="0"/>
              <a:t>Behavior can depend on subtle timing differences</a:t>
            </a:r>
          </a:p>
          <a:p>
            <a:pPr lvl="1"/>
            <a:r>
              <a:rPr lang="en-US" dirty="0" smtClean="0"/>
              <a:t>Bugs may be impossible to reproduce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Cache coherency isn’t sufficient…</a:t>
            </a:r>
          </a:p>
          <a:p>
            <a:r>
              <a:rPr lang="en-US" dirty="0" smtClean="0"/>
              <a:t>Need explicit synchronization to </a:t>
            </a:r>
            <a:br>
              <a:rPr lang="en-US" dirty="0" smtClean="0"/>
            </a:br>
            <a:r>
              <a:rPr lang="en-US" dirty="0" smtClean="0"/>
              <a:t>make sense of concurrency!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9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Managing Concurrency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Races, Critical Sections, and </a:t>
            </a:r>
            <a:r>
              <a:rPr lang="en-US" dirty="0" err="1" smtClean="0">
                <a:solidFill>
                  <a:schemeClr val="accent1"/>
                </a:solidFill>
              </a:rPr>
              <a:t>Mutexes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1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Goals</a:t>
            </a:r>
            <a:endParaRPr lang="en-US"/>
          </a:p>
        </p:txBody>
      </p:sp>
      <p:sp>
        <p:nvSpPr>
          <p:cNvPr id="5271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Concurrency Goals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Liveness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Make forward progress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Efficiency</a:t>
            </a:r>
          </a:p>
          <a:p>
            <a:pPr lvl="1"/>
            <a:r>
              <a:rPr lang="en-US" dirty="0" smtClean="0"/>
              <a:t>Make good use of resources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Fairness</a:t>
            </a:r>
          </a:p>
          <a:p>
            <a:pPr lvl="1"/>
            <a:r>
              <a:rPr lang="en-US" dirty="0" smtClean="0"/>
              <a:t>Fair allocation of resources between threads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Correctness</a:t>
            </a:r>
          </a:p>
          <a:p>
            <a:pPr lvl="1"/>
            <a:r>
              <a:rPr lang="en-US" dirty="0" smtClean="0"/>
              <a:t>Threads are isolated (except when they aren’t)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7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Race conditions</a:t>
            </a:r>
            <a:endParaRPr lang="en-US"/>
          </a:p>
        </p:txBody>
      </p:sp>
      <p:sp>
        <p:nvSpPr>
          <p:cNvPr id="52776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Race Condition</a:t>
            </a:r>
          </a:p>
          <a:p>
            <a:r>
              <a:rPr lang="en-US" dirty="0" smtClean="0"/>
              <a:t>Timing-dependent error when </a:t>
            </a:r>
            <a:br>
              <a:rPr lang="en-US" dirty="0" smtClean="0"/>
            </a:br>
            <a:r>
              <a:rPr lang="en-US" dirty="0" smtClean="0"/>
              <a:t>accessing  shared state </a:t>
            </a:r>
          </a:p>
          <a:p>
            <a:pPr lvl="1"/>
            <a:r>
              <a:rPr lang="en-US" dirty="0" smtClean="0"/>
              <a:t>Depends on scheduling happenstance</a:t>
            </a:r>
            <a:br>
              <a:rPr lang="en-US" dirty="0" smtClean="0"/>
            </a:br>
            <a:r>
              <a:rPr lang="en-US" dirty="0" smtClean="0"/>
              <a:t>… e.g. who wins “race” to the store instruction?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Concurrent Program Correctness =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all possible schedules are safe  </a:t>
            </a:r>
          </a:p>
          <a:p>
            <a:pPr lvl="1"/>
            <a:r>
              <a:rPr lang="en-US" dirty="0" smtClean="0"/>
              <a:t>Must consider </a:t>
            </a:r>
            <a:r>
              <a:rPr lang="en-US" i="1" dirty="0" smtClean="0"/>
              <a:t>every possible </a:t>
            </a:r>
            <a:r>
              <a:rPr lang="en-US" dirty="0" smtClean="0"/>
              <a:t>permutation</a:t>
            </a:r>
          </a:p>
          <a:p>
            <a:pPr lvl="1"/>
            <a:r>
              <a:rPr lang="en-US" dirty="0" smtClean="0"/>
              <a:t>In other words…</a:t>
            </a:r>
          </a:p>
          <a:p>
            <a:r>
              <a:rPr lang="en-US" dirty="0" smtClean="0"/>
              <a:t>		… the scheduler is your adversary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97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Critical sections</a:t>
            </a:r>
            <a:endParaRPr lang="en-US"/>
          </a:p>
        </p:txBody>
      </p:sp>
      <p:sp>
        <p:nvSpPr>
          <p:cNvPr id="52797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if we can designate parts of the execution as </a:t>
            </a:r>
            <a:r>
              <a:rPr lang="en-US" dirty="0" smtClean="0">
                <a:solidFill>
                  <a:schemeClr val="accent1"/>
                </a:solidFill>
              </a:rPr>
              <a:t>critical sections</a:t>
            </a:r>
          </a:p>
          <a:p>
            <a:pPr lvl="1"/>
            <a:r>
              <a:rPr lang="en-US" dirty="0" smtClean="0"/>
              <a:t>Rule: only one thread can be “inside”</a:t>
            </a:r>
            <a:endParaRPr lang="en-US" dirty="0"/>
          </a:p>
        </p:txBody>
      </p:sp>
      <p:sp>
        <p:nvSpPr>
          <p:cNvPr id="1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2133600"/>
            <a:ext cx="35814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52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2133600"/>
            <a:ext cx="3352800" cy="3970318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b="1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Thread 205</a:t>
            </a: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chemeClr val="accent1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pPr eaLnBrk="1" hangingPunct="1"/>
            <a:r>
              <a:rPr lang="en-US" sz="2800" b="1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r>
              <a:rPr lang="en-US" sz="2800" b="1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pPr eaLnBrk="1" hangingPunct="1"/>
            <a:endParaRPr lang="en-US" sz="2800" b="1" dirty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Interrupt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Disable interrupts?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disable interrupts (including clock)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re-enable interrupts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Works for some kernel data-structures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Very bad idea for user code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Preemption Disable</a:t>
            </a:r>
            <a:endParaRPr lang="en-US" dirty="0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6553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Modify OS scheduler?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CSEnter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disable context switches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CSExit</a:t>
            </a:r>
            <a:r>
              <a:rPr lang="en-US" dirty="0" smtClean="0"/>
              <a:t>() = </a:t>
            </a:r>
            <a:r>
              <a:rPr lang="en-US" dirty="0" err="1" smtClean="0"/>
              <a:t>syscall</a:t>
            </a:r>
            <a:r>
              <a:rPr lang="en-US" dirty="0" smtClean="0"/>
              <a:t> to re-enable context switches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Doesn’t work if interrupts are part of the problem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Usually a bad idea anyway</a:t>
            </a: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2286000" y="3371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read hits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addi</a:t>
            </a:r>
            <a:endParaRPr lang="en-US" sz="2400" dirty="0" smtClean="0">
              <a:solidFill>
                <a:srgbClr val="FFFFFF"/>
              </a:solidFill>
              <a:latin typeface="Consolas" pitchFamily="49" charset="0"/>
              <a:ea typeface="ＭＳ Ｐゴシック" pitchFamily="-112" charset="-128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nsolas" pitchFamily="49" charset="0"/>
                <a:ea typeface="ＭＳ Ｐゴシック" pitchFamily="-112" charset="-128"/>
              </a:rPr>
              <a:t>write hits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1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mtClean="0"/>
              <a:t>Mutexes</a:t>
            </a:r>
            <a:endParaRPr lang="en-US"/>
          </a:p>
        </p:txBody>
      </p:sp>
      <p:sp>
        <p:nvSpPr>
          <p:cNvPr id="5261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971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Q: How to implement critical section in code?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A: Lots of approaches….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Mutual Exclusion Lock (</a:t>
            </a:r>
            <a:r>
              <a:rPr lang="en-US" dirty="0" err="1" smtClean="0">
                <a:solidFill>
                  <a:schemeClr val="accent1"/>
                </a:solidFill>
              </a:rPr>
              <a:t>mutex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acquire(m): wait till it becomes free, then lock it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release(m): unlock it</a:t>
            </a:r>
          </a:p>
          <a:p>
            <a:pPr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5261322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5762" y="3622119"/>
            <a:ext cx="6421438" cy="2246769"/>
          </a:xfrm>
          <a:prstGeom prst="rect">
            <a:avLst/>
          </a:prstGeom>
          <a:noFill/>
          <a:ln w="5715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en-US" sz="2800" dirty="0" err="1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apache_got_hit</a:t>
            </a:r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() {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hits = hits + 1;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	</a:t>
            </a:r>
            <a:r>
              <a:rPr lang="en-US" sz="2800" dirty="0" err="1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pthread_mutex_unlock</a:t>
            </a:r>
            <a:r>
              <a:rPr lang="en-US" sz="28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112" charset="-128"/>
              </a:rPr>
              <a:t>(m)</a:t>
            </a:r>
          </a:p>
          <a:p>
            <a:pPr eaLnBrk="1" hangingPunct="1"/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  <a:ea typeface="ＭＳ Ｐゴシック" pitchFamily="-112" charset="-128"/>
              </a:rPr>
              <a:t>}</a:t>
            </a:r>
            <a:endParaRPr lang="en-US" sz="2800" dirty="0">
              <a:solidFill>
                <a:schemeClr val="bg1"/>
              </a:solidFill>
              <a:latin typeface="Consolas" pitchFamily="49" charset="0"/>
              <a:ea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13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Cache Coherence: 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Necessary, but not Sufficient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Q: How to implement </a:t>
            </a:r>
            <a:r>
              <a:rPr lang="en-US" dirty="0" err="1" smtClean="0"/>
              <a:t>mutexes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5267325" cy="6437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43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/>
              <a:t>Shared Memory Multiprocessors</a:t>
            </a:r>
            <a:endParaRPr lang="en-AU" dirty="0"/>
          </a:p>
        </p:txBody>
      </p:sp>
      <p:sp>
        <p:nvSpPr>
          <p:cNvPr id="5335044" name="Rectangle 4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057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pPr lvl="1"/>
            <a:r>
              <a:rPr lang="en-AU" dirty="0" smtClean="0"/>
              <a:t>Typical (today): 2 – 4 </a:t>
            </a:r>
            <a:r>
              <a:rPr lang="en-AU" dirty="0" smtClean="0">
                <a:solidFill>
                  <a:schemeClr val="accent1"/>
                </a:solidFill>
              </a:rPr>
              <a:t>processor dies</a:t>
            </a:r>
            <a:r>
              <a:rPr lang="en-AU" dirty="0" smtClean="0"/>
              <a:t>, 2 – 8 </a:t>
            </a:r>
            <a:r>
              <a:rPr lang="en-AU" dirty="0" smtClean="0">
                <a:solidFill>
                  <a:schemeClr val="accent1"/>
                </a:solidFill>
              </a:rPr>
              <a:t>cores</a:t>
            </a:r>
            <a:r>
              <a:rPr lang="en-AU" dirty="0" smtClean="0"/>
              <a:t> each</a:t>
            </a:r>
            <a:endParaRPr lang="en-AU" dirty="0" smtClean="0">
              <a:solidFill>
                <a:schemeClr val="accent1"/>
              </a:solidFill>
            </a:endParaRPr>
          </a:p>
          <a:p>
            <a:pPr lvl="1"/>
            <a:r>
              <a:rPr lang="en-AU" dirty="0" smtClean="0"/>
              <a:t>Assume physical addresses (ignore virtual memory)</a:t>
            </a:r>
          </a:p>
          <a:p>
            <a:pPr lvl="1"/>
            <a:r>
              <a:rPr lang="en-AU" dirty="0" smtClean="0"/>
              <a:t>Assume uniform memory access (ignore NUMA)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2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8" name="Straight Arrow Connector 17"/>
          <p:cNvCxnSpPr/>
          <p:nvPr>
            <p:custDataLst>
              <p:tags r:id="rId13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>
            <p:custDataLst>
              <p:tags r:id="rId14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5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6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7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Cache Coherence Problem</a:t>
            </a:r>
            <a:endParaRPr lang="en-AU"/>
          </a:p>
        </p:txBody>
      </p:sp>
      <p:sp>
        <p:nvSpPr>
          <p:cNvPr id="53370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1295400"/>
          </a:xfrm>
        </p:spPr>
        <p:txBody>
          <a:bodyPr>
            <a:noAutofit/>
          </a:bodyPr>
          <a:lstStyle/>
          <a:p>
            <a:r>
              <a:rPr lang="en-AU" dirty="0" smtClean="0"/>
              <a:t>Shared Memory Multiprocessor (SMP)</a:t>
            </a:r>
          </a:p>
          <a:p>
            <a:r>
              <a:rPr lang="en-AU" dirty="0" smtClean="0"/>
              <a:t>What could possibly go wrong?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228600" y="3505200"/>
            <a:ext cx="160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x = x+1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4"/>
            </p:custDataLst>
          </p:nvPr>
        </p:nvSpPr>
        <p:spPr>
          <a:xfrm>
            <a:off x="6553200" y="3581400"/>
            <a:ext cx="2362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while (x==5) {</a:t>
            </a:r>
            <a:br>
              <a:rPr lang="en-AU" sz="2800" dirty="0" smtClean="0">
                <a:solidFill>
                  <a:schemeClr val="bg1"/>
                </a:solidFill>
              </a:rPr>
            </a:br>
            <a:r>
              <a:rPr lang="en-AU" sz="2800" dirty="0" smtClean="0">
                <a:solidFill>
                  <a:schemeClr val="bg1"/>
                </a:solidFill>
              </a:rPr>
              <a:t>  // wait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}</a:t>
            </a:r>
          </a:p>
          <a:p>
            <a:r>
              <a:rPr lang="en-AU" sz="2800" dirty="0" smtClean="0">
                <a:solidFill>
                  <a:schemeClr val="bg1"/>
                </a:solidFill>
              </a:rPr>
              <a:t>...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5"/>
            </p:custDataLst>
          </p:nvPr>
        </p:nvSpPr>
        <p:spPr>
          <a:xfrm>
            <a:off x="16764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6"/>
            </p:custDataLst>
          </p:nvPr>
        </p:nvSpPr>
        <p:spPr>
          <a:xfrm>
            <a:off x="30480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7"/>
            </p:custDataLst>
          </p:nvPr>
        </p:nvSpPr>
        <p:spPr>
          <a:xfrm>
            <a:off x="5257800" y="3657600"/>
            <a:ext cx="10668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Core3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52578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30480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1676400" y="41148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7" name="Rectangle 16"/>
          <p:cNvSpPr/>
          <p:nvPr>
            <p:custDataLst>
              <p:tags r:id="rId13"/>
            </p:custDataLst>
          </p:nvPr>
        </p:nvSpPr>
        <p:spPr>
          <a:xfrm>
            <a:off x="1676400" y="5029200"/>
            <a:ext cx="464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4"/>
            </p:custDataLst>
          </p:nvPr>
        </p:nvSpPr>
        <p:spPr>
          <a:xfrm>
            <a:off x="4343400" y="3330714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  <p:cxnSp>
        <p:nvCxnSpPr>
          <p:cNvPr id="19" name="Straight Arrow Connector 18"/>
          <p:cNvCxnSpPr/>
          <p:nvPr>
            <p:custDataLst>
              <p:tags r:id="rId15"/>
            </p:custDataLst>
          </p:nvPr>
        </p:nvCxnSpPr>
        <p:spPr>
          <a:xfrm rot="5400000">
            <a:off x="20200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>
            <p:custDataLst>
              <p:tags r:id="rId16"/>
            </p:custDataLst>
          </p:nvPr>
        </p:nvCxnSpPr>
        <p:spPr>
          <a:xfrm rot="5400000">
            <a:off x="3390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>
            <p:custDataLst>
              <p:tags r:id="rId17"/>
            </p:custDataLst>
          </p:nvPr>
        </p:nvCxnSpPr>
        <p:spPr>
          <a:xfrm rot="5400000">
            <a:off x="5601494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>
            <p:custDataLst>
              <p:tags r:id="rId18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AU" smtClean="0"/>
              <a:t>Coherence Defined</a:t>
            </a:r>
            <a:endParaRPr lang="en-AU"/>
          </a:p>
        </p:txBody>
      </p:sp>
      <p:sp>
        <p:nvSpPr>
          <p:cNvPr id="53391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r>
              <a:rPr lang="en-AU" dirty="0" smtClean="0">
                <a:solidFill>
                  <a:schemeClr val="accent1"/>
                </a:solidFill>
              </a:rPr>
              <a:t>Cache coherence </a:t>
            </a:r>
            <a:r>
              <a:rPr lang="en-AU" dirty="0" smtClean="0"/>
              <a:t>defined...</a:t>
            </a:r>
          </a:p>
          <a:p>
            <a:r>
              <a:rPr lang="en-AU" dirty="0" smtClean="0"/>
              <a:t>Informal: </a:t>
            </a:r>
            <a:r>
              <a:rPr lang="en-AU" dirty="0" smtClean="0">
                <a:solidFill>
                  <a:schemeClr val="accent1"/>
                </a:solidFill>
              </a:rPr>
              <a:t>Reads</a:t>
            </a:r>
            <a:r>
              <a:rPr lang="en-AU" dirty="0" smtClean="0"/>
              <a:t> return most recently </a:t>
            </a:r>
            <a:r>
              <a:rPr lang="en-AU" dirty="0" smtClean="0">
                <a:solidFill>
                  <a:schemeClr val="accent1"/>
                </a:solidFill>
              </a:rPr>
              <a:t>written</a:t>
            </a:r>
            <a:r>
              <a:rPr lang="en-AU" dirty="0" smtClean="0"/>
              <a:t> value</a:t>
            </a:r>
          </a:p>
          <a:p>
            <a:r>
              <a:rPr lang="en-AU" dirty="0" smtClean="0"/>
              <a:t>Formal: For concurrent processes P</a:t>
            </a:r>
            <a:r>
              <a:rPr lang="en-AU" baseline="-25000" dirty="0" smtClean="0"/>
              <a:t>1</a:t>
            </a:r>
            <a:r>
              <a:rPr lang="en-AU" dirty="0" smtClean="0"/>
              <a:t> and P</a:t>
            </a:r>
            <a:r>
              <a:rPr lang="en-AU" baseline="-25000" dirty="0" smtClean="0"/>
              <a:t>2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</a:rPr>
              <a:t>P writes X </a:t>
            </a:r>
            <a:r>
              <a:rPr lang="en-AU" dirty="0" smtClean="0"/>
              <a:t>before </a:t>
            </a:r>
            <a:r>
              <a:rPr lang="en-AU" dirty="0" smtClean="0">
                <a:solidFill>
                  <a:schemeClr val="accent1"/>
                </a:solidFill>
              </a:rPr>
              <a:t>P reads X </a:t>
            </a:r>
            <a:r>
              <a:rPr lang="en-AU" dirty="0" smtClean="0"/>
              <a:t>(with no intervening writes)</a:t>
            </a:r>
            <a:br>
              <a:rPr lang="en-AU" dirty="0" smtClean="0"/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before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reads X 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read returns written value</a:t>
            </a:r>
          </a:p>
          <a:p>
            <a:pPr lvl="1"/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1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 </a:t>
            </a:r>
            <a:r>
              <a:rPr lang="en-AU" dirty="0" smtClean="0">
                <a:sym typeface="Symbol" pitchFamily="18" charset="2"/>
              </a:rPr>
              <a:t>and 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P</a:t>
            </a:r>
            <a:r>
              <a:rPr lang="en-AU" baseline="-25000" dirty="0" smtClean="0">
                <a:solidFill>
                  <a:schemeClr val="accent1"/>
                </a:solidFill>
                <a:sym typeface="Symbol" pitchFamily="18" charset="2"/>
              </a:rPr>
              <a:t>2</a:t>
            </a:r>
            <a:r>
              <a:rPr lang="en-AU" dirty="0" smtClean="0">
                <a:solidFill>
                  <a:schemeClr val="accent1"/>
                </a:solidFill>
                <a:sym typeface="Symbol" pitchFamily="18" charset="2"/>
              </a:rPr>
              <a:t> writes X</a:t>
            </a:r>
            <a:r>
              <a:rPr lang="en-AU" dirty="0" smtClean="0">
                <a:sym typeface="Symbol" pitchFamily="18" charset="2"/>
              </a:rPr>
              <a:t/>
            </a:r>
            <a:br>
              <a:rPr lang="en-AU" dirty="0" smtClean="0">
                <a:sym typeface="Symbol" pitchFamily="18" charset="2"/>
              </a:rPr>
            </a:br>
            <a:r>
              <a:rPr lang="en-AU" dirty="0" smtClean="0">
                <a:sym typeface="Symbol" pitchFamily="18" charset="2"/>
              </a:rPr>
              <a:t> all processors see writes in the same order</a:t>
            </a:r>
          </a:p>
          <a:p>
            <a:pPr lvl="2"/>
            <a:r>
              <a:rPr lang="en-AU" dirty="0" smtClean="0">
                <a:sym typeface="Symbol" pitchFamily="18" charset="2"/>
              </a:rPr>
              <a:t>all see the same final value for 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Snooping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304800"/>
            <a:ext cx="8686800" cy="2743200"/>
          </a:xfrm>
        </p:spPr>
        <p:txBody>
          <a:bodyPr/>
          <a:lstStyle/>
          <a:p>
            <a:r>
              <a:rPr lang="en-US" dirty="0" smtClean="0"/>
              <a:t>Recall: </a:t>
            </a:r>
            <a:r>
              <a:rPr lang="en-US" dirty="0" smtClean="0">
                <a:solidFill>
                  <a:schemeClr val="accent1"/>
                </a:solidFill>
              </a:rPr>
              <a:t>Snooping </a:t>
            </a:r>
            <a:r>
              <a:rPr lang="en-US" dirty="0" smtClean="0"/>
              <a:t>for Hardware Cache Coherence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r>
              <a:rPr lang="en-US" dirty="0" smtClean="0"/>
              <a:t>All caches monitor bus and all other caches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read: </a:t>
            </a:r>
            <a:r>
              <a:rPr lang="en-US" dirty="0" smtClean="0"/>
              <a:t>respond if you have dirty data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Bus write: </a:t>
            </a:r>
            <a:r>
              <a:rPr lang="en-US" dirty="0" smtClean="0"/>
              <a:t>update/invalidate your copy of data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19050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Core0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9050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5"/>
            </p:custDataLst>
          </p:nvPr>
        </p:nvSpPr>
        <p:spPr>
          <a:xfrm>
            <a:off x="2590800" y="5943600"/>
            <a:ext cx="12954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4419600" y="5943600"/>
            <a:ext cx="1066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I/O</a:t>
            </a:r>
            <a:endParaRPr lang="en-US" sz="2400" dirty="0"/>
          </a:p>
        </p:txBody>
      </p:sp>
      <p:sp>
        <p:nvSpPr>
          <p:cNvPr id="12" name="Rectangle 11"/>
          <p:cNvSpPr/>
          <p:nvPr>
            <p:custDataLst>
              <p:tags r:id="rId7"/>
            </p:custDataLst>
          </p:nvPr>
        </p:nvSpPr>
        <p:spPr>
          <a:xfrm>
            <a:off x="685800" y="5029200"/>
            <a:ext cx="75438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Interconnect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>
            <p:custDataLst>
              <p:tags r:id="rId8"/>
            </p:custDataLst>
          </p:nvPr>
        </p:nvCxnSpPr>
        <p:spPr>
          <a:xfrm rot="5400000">
            <a:off x="20947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>
            <p:custDataLst>
              <p:tags r:id="rId9"/>
            </p:custDataLst>
          </p:nvPr>
        </p:nvCxnSpPr>
        <p:spPr>
          <a:xfrm rot="5400000">
            <a:off x="3086894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>
            <p:custDataLst>
              <p:tags r:id="rId10"/>
            </p:custDataLst>
          </p:nvPr>
        </p:nvCxnSpPr>
        <p:spPr>
          <a:xfrm rot="5400000">
            <a:off x="4761706" y="56761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hidden="1"/>
          <p:cNvSpPr/>
          <p:nvPr>
            <p:custDataLst>
              <p:tags r:id="rId11"/>
            </p:custDataLst>
          </p:nvPr>
        </p:nvSpPr>
        <p:spPr>
          <a:xfrm>
            <a:off x="6858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20" name="Straight Arrow Connector 19" hidden="1"/>
          <p:cNvCxnSpPr/>
          <p:nvPr>
            <p:custDataLst>
              <p:tags r:id="rId12"/>
            </p:custDataLst>
          </p:nvPr>
        </p:nvCxnSpPr>
        <p:spPr>
          <a:xfrm rot="5400000">
            <a:off x="9517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 hidden="1"/>
          <p:cNvCxnSpPr/>
          <p:nvPr>
            <p:custDataLst>
              <p:tags r:id="rId13"/>
            </p:custDataLst>
          </p:nvPr>
        </p:nvCxnSpPr>
        <p:spPr>
          <a:xfrm rot="10800000">
            <a:off x="15240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4"/>
            </p:custDataLst>
          </p:nvPr>
        </p:nvCxnSpPr>
        <p:spPr>
          <a:xfrm rot="5400000">
            <a:off x="20931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42672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/>
              <a:t>Core1</a:t>
            </a:r>
            <a:endParaRPr lang="en-US" sz="2400" dirty="0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42672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>
            <p:custDataLst>
              <p:tags r:id="rId17"/>
            </p:custDataLst>
          </p:nvPr>
        </p:nvCxnSpPr>
        <p:spPr>
          <a:xfrm rot="5400000">
            <a:off x="4456906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 hidden="1"/>
          <p:cNvSpPr/>
          <p:nvPr>
            <p:custDataLst>
              <p:tags r:id="rId18"/>
            </p:custDataLst>
          </p:nvPr>
        </p:nvSpPr>
        <p:spPr>
          <a:xfrm>
            <a:off x="30480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1" name="Straight Arrow Connector 30" hidden="1"/>
          <p:cNvCxnSpPr/>
          <p:nvPr>
            <p:custDataLst>
              <p:tags r:id="rId19"/>
            </p:custDataLst>
          </p:nvPr>
        </p:nvCxnSpPr>
        <p:spPr>
          <a:xfrm rot="5400000">
            <a:off x="33139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 hidden="1"/>
          <p:cNvCxnSpPr/>
          <p:nvPr>
            <p:custDataLst>
              <p:tags r:id="rId20"/>
            </p:custDataLst>
          </p:nvPr>
        </p:nvCxnSpPr>
        <p:spPr>
          <a:xfrm rot="10800000">
            <a:off x="38862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>
            <p:custDataLst>
              <p:tags r:id="rId21"/>
            </p:custDataLst>
          </p:nvPr>
        </p:nvCxnSpPr>
        <p:spPr>
          <a:xfrm rot="5400000">
            <a:off x="4455318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>
            <p:custDataLst>
              <p:tags r:id="rId22"/>
            </p:custDataLst>
          </p:nvPr>
        </p:nvSpPr>
        <p:spPr>
          <a:xfrm>
            <a:off x="7391400" y="3352800"/>
            <a:ext cx="838200" cy="381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err="1" smtClean="0"/>
              <a:t>CoreN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23"/>
            </p:custDataLst>
          </p:nvPr>
        </p:nvSpPr>
        <p:spPr>
          <a:xfrm>
            <a:off x="7391400" y="4114800"/>
            <a:ext cx="838200" cy="381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dirty="0" smtClean="0"/>
              <a:t>Cache</a:t>
            </a:r>
            <a:endParaRPr lang="en-US" sz="2400" dirty="0"/>
          </a:p>
        </p:txBody>
      </p:sp>
      <p:cxnSp>
        <p:nvCxnSpPr>
          <p:cNvPr id="36" name="Straight Arrow Connector 35"/>
          <p:cNvCxnSpPr/>
          <p:nvPr>
            <p:custDataLst>
              <p:tags r:id="rId24"/>
            </p:custDataLst>
          </p:nvPr>
        </p:nvCxnSpPr>
        <p:spPr>
          <a:xfrm rot="5400000">
            <a:off x="7581105" y="4761706"/>
            <a:ext cx="381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 hidden="1"/>
          <p:cNvSpPr/>
          <p:nvPr>
            <p:custDataLst>
              <p:tags r:id="rId25"/>
            </p:custDataLst>
          </p:nvPr>
        </p:nvSpPr>
        <p:spPr>
          <a:xfrm>
            <a:off x="6172200" y="4114800"/>
            <a:ext cx="838200" cy="381000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 smtClean="0">
                <a:solidFill>
                  <a:schemeClr val="accent4"/>
                </a:solidFill>
              </a:rPr>
              <a:t>Snoop</a:t>
            </a:r>
            <a:endParaRPr lang="en-US" sz="2400" dirty="0">
              <a:solidFill>
                <a:schemeClr val="accent4"/>
              </a:solidFill>
            </a:endParaRPr>
          </a:p>
        </p:txBody>
      </p:sp>
      <p:cxnSp>
        <p:nvCxnSpPr>
          <p:cNvPr id="38" name="Straight Arrow Connector 37" hidden="1"/>
          <p:cNvCxnSpPr/>
          <p:nvPr>
            <p:custDataLst>
              <p:tags r:id="rId26"/>
            </p:custDataLst>
          </p:nvPr>
        </p:nvCxnSpPr>
        <p:spPr>
          <a:xfrm rot="5400000">
            <a:off x="6438106" y="4761706"/>
            <a:ext cx="381000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 hidden="1"/>
          <p:cNvCxnSpPr/>
          <p:nvPr>
            <p:custDataLst>
              <p:tags r:id="rId27"/>
            </p:custDataLst>
          </p:nvPr>
        </p:nvCxnSpPr>
        <p:spPr>
          <a:xfrm rot="10800000">
            <a:off x="7010400" y="4341812"/>
            <a:ext cx="382588" cy="1588"/>
          </a:xfrm>
          <a:prstGeom prst="straightConnector1">
            <a:avLst/>
          </a:prstGeom>
          <a:ln w="28575">
            <a:solidFill>
              <a:schemeClr val="accent4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>
            <p:custDataLst>
              <p:tags r:id="rId28"/>
            </p:custDataLst>
          </p:nvPr>
        </p:nvCxnSpPr>
        <p:spPr>
          <a:xfrm rot="5400000">
            <a:off x="7579517" y="3924300"/>
            <a:ext cx="381794" cy="794"/>
          </a:xfrm>
          <a:prstGeom prst="straightConnector1">
            <a:avLst/>
          </a:prstGeom>
          <a:ln w="28575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>
            <p:custDataLst>
              <p:tags r:id="rId29"/>
            </p:custDataLst>
          </p:nvPr>
        </p:nvSpPr>
        <p:spPr>
          <a:xfrm>
            <a:off x="5334000" y="3048000"/>
            <a:ext cx="5741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rk 3410">
  <a:themeElements>
    <a:clrScheme name="Dark 341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00"/>
      </a:accent1>
      <a:accent2>
        <a:srgbClr val="FF0000"/>
      </a:accent2>
      <a:accent3>
        <a:srgbClr val="7030A0"/>
      </a:accent3>
      <a:accent4>
        <a:srgbClr val="00B0F0"/>
      </a:accent4>
      <a:accent5>
        <a:srgbClr val="AAE2CA"/>
      </a:accent5>
      <a:accent6>
        <a:srgbClr val="FFC000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Dark 3410</Template>
  <TotalTime>804</TotalTime>
  <Words>1737</Words>
  <Application>Microsoft Macintosh PowerPoint</Application>
  <PresentationFormat>On-screen Show (4:3)</PresentationFormat>
  <Paragraphs>439</Paragraphs>
  <Slides>40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Dark 3410</vt:lpstr>
      <vt:lpstr>PowerPoint Presentation</vt:lpstr>
      <vt:lpstr>Parallel Programming and Synchronization</vt:lpstr>
      <vt:lpstr>PowerPoint Presentation</vt:lpstr>
      <vt:lpstr>PowerPoint Presentation</vt:lpstr>
      <vt:lpstr>NUMA</vt:lpstr>
      <vt:lpstr>Shared Memory Multiprocessors</vt:lpstr>
      <vt:lpstr>Cache Coherence Problem</vt:lpstr>
      <vt:lpstr>Coherence Defined</vt:lpstr>
      <vt:lpstr>Snooping</vt:lpstr>
      <vt:lpstr>Is cache coherence sufficient?</vt:lpstr>
      <vt:lpstr>Is cache coherence sufficient?</vt:lpstr>
      <vt:lpstr>PowerPoint Presentation</vt:lpstr>
      <vt:lpstr>Processes</vt:lpstr>
      <vt:lpstr>Process and Program</vt:lpstr>
      <vt:lpstr>Role of the OS</vt:lpstr>
      <vt:lpstr>Role of the OS</vt:lpstr>
      <vt:lpstr>PowerPoint Presentation</vt:lpstr>
      <vt:lpstr>How to create a process?</vt:lpstr>
      <vt:lpstr>pstree example</vt:lpstr>
      <vt:lpstr>Processes Under UNIX</vt:lpstr>
      <vt:lpstr>Example</vt:lpstr>
      <vt:lpstr>Inter-process Communication</vt:lpstr>
      <vt:lpstr>Inter-process Communication</vt:lpstr>
      <vt:lpstr>PowerPoint Presentation</vt:lpstr>
      <vt:lpstr>Processes are heavyweight</vt:lpstr>
      <vt:lpstr>Processes and Threads</vt:lpstr>
      <vt:lpstr>Multithreaded Processes</vt:lpstr>
      <vt:lpstr>Threads</vt:lpstr>
      <vt:lpstr>Threads versus Fork</vt:lpstr>
      <vt:lpstr>Example Multi-Threaded Program</vt:lpstr>
      <vt:lpstr>Race Conditions</vt:lpstr>
      <vt:lpstr>Programming with threads</vt:lpstr>
      <vt:lpstr>PowerPoint Presentation</vt:lpstr>
      <vt:lpstr>Goals</vt:lpstr>
      <vt:lpstr>Race conditions</vt:lpstr>
      <vt:lpstr>Critical sections</vt:lpstr>
      <vt:lpstr>Interrupt Disable</vt:lpstr>
      <vt:lpstr>Preemption Disable</vt:lpstr>
      <vt:lpstr>Mutexes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Programming and Synchronization</dc:title>
  <dc:creator>Kevin Walsh</dc:creator>
  <cp:lastModifiedBy>Hakim Weatherspoon</cp:lastModifiedBy>
  <cp:revision>190</cp:revision>
  <cp:lastPrinted>2011-04-25T14:40:15Z</cp:lastPrinted>
  <dcterms:created xsi:type="dcterms:W3CDTF">2006-08-16T00:00:00Z</dcterms:created>
  <dcterms:modified xsi:type="dcterms:W3CDTF">2011-04-25T14:41:48Z</dcterms:modified>
</cp:coreProperties>
</file>