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heme/theme3.xml" ContentType="application/vnd.openxmlformats-officedocument.theme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notesSlides/notesSlide1.xml" ContentType="application/vnd.openxmlformats-officedocument.presentationml.notesSlide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notesSlides/notesSlide2.xml" ContentType="application/vnd.openxmlformats-officedocument.presentationml.notesSlide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notesSlides/notesSlide3.xml" ContentType="application/vnd.openxmlformats-officedocument.presentationml.notesSlide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notesSlides/notesSlide4.xml" ContentType="application/vnd.openxmlformats-officedocument.presentationml.notesSlide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notesSlides/notesSlide5.xml" ContentType="application/vnd.openxmlformats-officedocument.presentationml.notesSlide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notesSlides/notesSlide6.xml" ContentType="application/vnd.openxmlformats-officedocument.presentationml.notesSlide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notesSlides/notesSlide7.xml" ContentType="application/vnd.openxmlformats-officedocument.presentationml.notesSlide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notesSlides/notesSlide8.xml" ContentType="application/vnd.openxmlformats-officedocument.presentationml.notesSlide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notesSlides/notesSlide9.xml" ContentType="application/vnd.openxmlformats-officedocument.presentationml.notesSlide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notesSlides/notesSlide10.xml" ContentType="application/vnd.openxmlformats-officedocument.presentationml.notesSlide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notesSlides/notesSlide11.xml" ContentType="application/vnd.openxmlformats-officedocument.presentationml.notesSlide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notesSlides/notesSlide12.xml" ContentType="application/vnd.openxmlformats-officedocument.presentationml.notesSlide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notesSlides/notesSlide13.xml" ContentType="application/vnd.openxmlformats-officedocument.presentationml.notesSlide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notesSlides/notesSlide14.xml" ContentType="application/vnd.openxmlformats-officedocument.presentationml.notesSlide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notesSlides/notesSlide15.xml" ContentType="application/vnd.openxmlformats-officedocument.presentationml.notesSlide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notesSlides/notesSlide16.xml" ContentType="application/vnd.openxmlformats-officedocument.presentationml.notesSlide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notesSlides/notesSlide17.xml" ContentType="application/vnd.openxmlformats-officedocument.presentationml.notesSlide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notesSlides/notesSlide18.xml" ContentType="application/vnd.openxmlformats-officedocument.presentationml.notesSlide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notesSlides/notesSlide19.xml" ContentType="application/vnd.openxmlformats-officedocument.presentationml.notesSlide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notesSlides/notesSlide20.xml" ContentType="application/vnd.openxmlformats-officedocument.presentationml.notesSlide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notesSlides/notesSlide21.xml" ContentType="application/vnd.openxmlformats-officedocument.presentationml.notesSlide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notesSlides/notesSlide22.xml" ContentType="application/vnd.openxmlformats-officedocument.presentationml.notesSlide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notesSlides/notesSlide23.xml" ContentType="application/vnd.openxmlformats-officedocument.presentationml.notesSlide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ink/ink1.xml" ContentType="application/inkml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notesSlides/notesSlide24.xml" ContentType="application/vnd.openxmlformats-officedocument.presentationml.notesSlide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notesSlides/notesSlide25.xml" ContentType="application/vnd.openxmlformats-officedocument.presentationml.notesSlide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notesSlides/notesSlide26.xml" ContentType="application/vnd.openxmlformats-officedocument.presentationml.notesSlide+xml"/>
  <Override PartName="/ppt/tags/tag260.xml" ContentType="application/vnd.openxmlformats-officedocument.presentationml.tags+xml"/>
  <Override PartName="/ppt/tags/tag26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3" r:id="rId2"/>
  </p:sldMasterIdLst>
  <p:notesMasterIdLst>
    <p:notesMasterId r:id="rId49"/>
  </p:notesMasterIdLst>
  <p:sldIdLst>
    <p:sldId id="340" r:id="rId3"/>
    <p:sldId id="343" r:id="rId4"/>
    <p:sldId id="344" r:id="rId5"/>
    <p:sldId id="342" r:id="rId6"/>
    <p:sldId id="345" r:id="rId7"/>
    <p:sldId id="346" r:id="rId8"/>
    <p:sldId id="347" r:id="rId9"/>
    <p:sldId id="348" r:id="rId10"/>
    <p:sldId id="349" r:id="rId11"/>
    <p:sldId id="350" r:id="rId12"/>
    <p:sldId id="351" r:id="rId13"/>
    <p:sldId id="352" r:id="rId14"/>
    <p:sldId id="353" r:id="rId15"/>
    <p:sldId id="354" r:id="rId16"/>
    <p:sldId id="355" r:id="rId17"/>
    <p:sldId id="356" r:id="rId18"/>
    <p:sldId id="357" r:id="rId19"/>
    <p:sldId id="358" r:id="rId20"/>
    <p:sldId id="359" r:id="rId21"/>
    <p:sldId id="360" r:id="rId22"/>
    <p:sldId id="361" r:id="rId23"/>
    <p:sldId id="322" r:id="rId24"/>
    <p:sldId id="323" r:id="rId25"/>
    <p:sldId id="324" r:id="rId26"/>
    <p:sldId id="325" r:id="rId27"/>
    <p:sldId id="326" r:id="rId28"/>
    <p:sldId id="327" r:id="rId29"/>
    <p:sldId id="328" r:id="rId30"/>
    <p:sldId id="330" r:id="rId31"/>
    <p:sldId id="335" r:id="rId32"/>
    <p:sldId id="329" r:id="rId33"/>
    <p:sldId id="339" r:id="rId34"/>
    <p:sldId id="331" r:id="rId35"/>
    <p:sldId id="332" r:id="rId36"/>
    <p:sldId id="363" r:id="rId37"/>
    <p:sldId id="364" r:id="rId38"/>
    <p:sldId id="365" r:id="rId39"/>
    <p:sldId id="366" r:id="rId40"/>
    <p:sldId id="367" r:id="rId41"/>
    <p:sldId id="368" r:id="rId42"/>
    <p:sldId id="369" r:id="rId43"/>
    <p:sldId id="370" r:id="rId44"/>
    <p:sldId id="371" r:id="rId45"/>
    <p:sldId id="372" r:id="rId46"/>
    <p:sldId id="373" r:id="rId47"/>
    <p:sldId id="374" r:id="rId48"/>
  </p:sldIdLst>
  <p:sldSz cx="9144000" cy="6858000" type="screen4x3"/>
  <p:notesSz cx="6858000" cy="9144000"/>
  <p:custDataLst>
    <p:tags r:id="rId50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clrMode="bw" hidden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317" autoAdjust="0"/>
    <p:restoredTop sz="77867" autoAdjust="0"/>
  </p:normalViewPr>
  <p:slideViewPr>
    <p:cSldViewPr>
      <p:cViewPr>
        <p:scale>
          <a:sx n="50" d="100"/>
          <a:sy n="50" d="100"/>
        </p:scale>
        <p:origin x="-510" y="-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tags" Target="tags/tag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8" Type="http://schemas.openxmlformats.org/officeDocument/2006/relationships/slide" Target="slides/slide6.xml"/><Relationship Id="rId51" Type="http://schemas.openxmlformats.org/officeDocument/2006/relationships/presProps" Target="pres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3.92127E-7" units="1/dev"/>
        </inkml:channelProperties>
      </inkml:inkSource>
      <inkml:timestamp xml:id="ts0" timeString="2011-03-09T02:27:31.110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4703 7070 8,'23'6'26,"-23"-6"0,0 0-28,13 1 1,4 7 1,4 2 0,7 1 1,4 4-1,3 0 0,2 4 1,1 0-1,4 1 1,3 4-1,1 0 0,7 1 1,1 1-2,6-1 1,5-1 0,6 1 0,5 2-1,4-2 1,8 3 0,1 0 0,9 1 0,2 2 0,5 1 0,4 3 0,4 0 0,8 5 0,5 0 1,2 1-1,6 3 0,6 2 0,8-1 0,5 4 0,7 3 0,7 0 0,6 1-1,8 2 1,2 3-1,10 6 0,3 0 1,5 2-1,0-1 0,3 5 0,-1 1 0,-1 0 0,0 1-1,-2-2 1,-5 2-1,0 0 2,-2 0-2,2-1 1,-3-2 1,2 2 0,-1-3 1,1-3 0,-3 1 1,-1-2 0,-3 0 0,-2-3 2,2 4 1,-4-1-1,4 3-1,-4 0-1,2-1 1,-4 2-1,3 1 0,-2-2-2,-1 0-1,-1-1 1,-1-1-1,0 1 2,4 0 0,3-4-1,1-1 0,2 2 0,0-2 1,0 0-1,1 1 1,-4-3 0,-3 1-1,-2 0 1,-3 0 0,-1 1 0,-1 1 2,-5-2-3,-1-1 1,-4 1 0,-2-1 0,-6-1-1,-2 1-1,-7-3-1,-7-2-1,-3-2 0,-7-5-1,-3 3-1,-11-8-2,2 1-5,-5-3-15</inkml:trace>
  <inkml:trace contextRef="#ctx0" brushRef="#br0" timeOffset="1376.0787">4983 11831 14,'53'-17'4,"13"-6"1,12 0-1,3-4-2,7 2 0,8-3-1,6 1 0,5-5 0,6 0 0,6-1 1,3-4 0,6-3 0,8-2 1,3-5-1,7-1 1,4-5 0,5 3-2,3-2 1,3-1-2,4-1 1,2-1 0,6 1 0,3-2-1,4 1 0,6-5 1,5 2-1,5-2 1,9-1-1,6-3 0,1-2 2,2 2-3,4-5 2,4-1-1,1-2 1,5-1-1,0-2 1,1-1-1,8-1 0,5 0 1,3 0-1,3 0 0,6 0 0,-3-1-1,3 0 1,2-1 0,-4-1-1,-1-2 0,-3 0 1,-5 1 1,-3-1-2,3 1 2,-7 0-1,1-1 2,-1 2-2,-3 0 1,1 0 0,0 4-1,-3 1 2,-2 2-1,-2-1-1,1 6 1,-1 0-1,2 0 0,-1 0 0,-2-3 0,4 1-1,0 0 1,1 0 0,-3-1 1,0 3-2,-4 2 1,-3 3 0,-2 3-1,-5 4-1,-5 2 1,-1 5-3,-5-1 0,-1 7-3,-10-2-6,0 2-13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32A9E9-BD0C-4D20-AA02-9B036352FB8F}" type="datetimeFigureOut">
              <a:rPr lang="en-US" smtClean="0"/>
              <a:pPr/>
              <a:t>3/8/2011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968023-2F2A-4EC4-99A5-752A5F9716E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08256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does memory look like when program</a:t>
            </a:r>
            <a:r>
              <a:rPr lang="en-US" baseline="0" dirty="0" smtClean="0"/>
              <a:t> is running?</a:t>
            </a:r>
            <a:endParaRPr lang="en-US" dirty="0" smtClean="0"/>
          </a:p>
          <a:p>
            <a:r>
              <a:rPr lang="en-US" dirty="0" smtClean="0"/>
              <a:t>OS reserved space</a:t>
            </a:r>
          </a:p>
          <a:p>
            <a:r>
              <a:rPr lang="en-US" dirty="0" smtClean="0"/>
              <a:t>stack: function local </a:t>
            </a:r>
            <a:r>
              <a:rPr lang="en-US" dirty="0" err="1" smtClean="0"/>
              <a:t>vars</a:t>
            </a:r>
            <a:r>
              <a:rPr lang="en-US" dirty="0" smtClean="0"/>
              <a:t> and </a:t>
            </a:r>
            <a:r>
              <a:rPr lang="en-US" dirty="0" err="1" smtClean="0"/>
              <a:t>args</a:t>
            </a:r>
            <a:endParaRPr lang="en-US" dirty="0" smtClean="0"/>
          </a:p>
          <a:p>
            <a:r>
              <a:rPr lang="en-US" dirty="0" smtClean="0"/>
              <a:t>heap: vector object (8 bytes)</a:t>
            </a:r>
          </a:p>
          <a:p>
            <a:r>
              <a:rPr lang="en-US" dirty="0" smtClean="0"/>
              <a:t>data:</a:t>
            </a:r>
            <a:r>
              <a:rPr lang="en-US" baseline="0" dirty="0" smtClean="0"/>
              <a:t> strings, pi</a:t>
            </a:r>
            <a:endParaRPr lang="en-US" dirty="0" smtClean="0"/>
          </a:p>
          <a:p>
            <a:r>
              <a:rPr lang="en-US" dirty="0" smtClean="0"/>
              <a:t>text:</a:t>
            </a:r>
            <a:r>
              <a:rPr lang="en-US" baseline="0" dirty="0" smtClean="0"/>
              <a:t> assembly</a:t>
            </a:r>
          </a:p>
          <a:p>
            <a:endParaRPr lang="en-US" dirty="0" smtClean="0"/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B66FAF-A707-43A3-A455-F65A3AD02816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7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576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098" y="4343704"/>
            <a:ext cx="5485805" cy="411389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89866" tIns="44933" rIns="89866" bIns="44933"/>
          <a:lstStyle/>
          <a:p>
            <a:r>
              <a:rPr lang="en-US" dirty="0" smtClean="0"/>
              <a:t>note: C allows passing </a:t>
            </a:r>
            <a:r>
              <a:rPr lang="en-US" dirty="0" err="1" smtClean="0"/>
              <a:t>struct</a:t>
            </a:r>
            <a:r>
              <a:rPr lang="en-US" dirty="0" smtClean="0"/>
              <a:t> as argument (usually bad… only okay for smallish </a:t>
            </a:r>
            <a:r>
              <a:rPr lang="en-US" dirty="0" err="1" smtClean="0"/>
              <a:t>structs</a:t>
            </a:r>
            <a:r>
              <a:rPr lang="en-US" dirty="0" smtClean="0"/>
              <a:t>)</a:t>
            </a:r>
            <a:r>
              <a:rPr lang="en-US" baseline="0" dirty="0" smtClean="0"/>
              <a:t>. </a:t>
            </a:r>
          </a:p>
          <a:p>
            <a:r>
              <a:rPr lang="en-US" baseline="0" dirty="0" smtClean="0"/>
              <a:t>note: Pointers usually 32 bits.</a:t>
            </a:r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draw stack frame: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args</a:t>
            </a:r>
            <a:r>
              <a:rPr lang="en-US" baseline="0" dirty="0" smtClean="0"/>
              <a:t> in current frame, max’s frame below</a:t>
            </a:r>
          </a:p>
          <a:p>
            <a:r>
              <a:rPr lang="en-US" baseline="0" dirty="0" smtClean="0"/>
              <a:t>right-to-right push (important soon, for </a:t>
            </a:r>
            <a:r>
              <a:rPr lang="en-US" baseline="0" dirty="0" err="1" smtClean="0"/>
              <a:t>varargs</a:t>
            </a:r>
            <a:r>
              <a:rPr lang="en-US" baseline="0" dirty="0" smtClean="0"/>
              <a:t>)</a:t>
            </a:r>
          </a:p>
          <a:p>
            <a:r>
              <a:rPr lang="en-US" baseline="0" dirty="0" smtClean="0"/>
              <a:t>problem: we said stack should be pre-allocated… cross out the stack manipulations</a:t>
            </a:r>
          </a:p>
          <a:p>
            <a:r>
              <a:rPr lang="en-US" baseline="0" dirty="0" smtClean="0"/>
              <a:t>Q: what about variable argument lists?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968023-2F2A-4EC4-99A5-752A5F9716EC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aseline="0" dirty="0" smtClean="0"/>
              <a:t>problem: special case code in </a:t>
            </a:r>
            <a:r>
              <a:rPr lang="en-US" baseline="0" dirty="0" err="1" smtClean="0"/>
              <a:t>printf</a:t>
            </a:r>
            <a:endParaRPr lang="en-US" baseline="0" dirty="0" smtClean="0"/>
          </a:p>
          <a:p>
            <a:r>
              <a:rPr lang="en-US" baseline="0" dirty="0" smtClean="0"/>
              <a:t>first attempt: put everything on stack (for </a:t>
            </a:r>
            <a:r>
              <a:rPr lang="en-US" baseline="0" dirty="0" err="1" smtClean="0"/>
              <a:t>varargs</a:t>
            </a:r>
            <a:r>
              <a:rPr lang="en-US" baseline="0" dirty="0" smtClean="0"/>
              <a:t>): too slow (or special case in caller)</a:t>
            </a:r>
          </a:p>
          <a:p>
            <a:r>
              <a:rPr lang="en-US" baseline="0" dirty="0" smtClean="0"/>
              <a:t>better: reserve space on stack for all </a:t>
            </a:r>
            <a:r>
              <a:rPr lang="en-US" baseline="0" dirty="0" err="1" smtClean="0"/>
              <a:t>args</a:t>
            </a:r>
            <a:r>
              <a:rPr lang="en-US" baseline="0" dirty="0" smtClean="0"/>
              <a:t>, but put first 4 in registers… make 6 slots, adjust 0,4 offsets</a:t>
            </a:r>
          </a:p>
          <a:p>
            <a:r>
              <a:rPr lang="en-US" baseline="0" dirty="0" smtClean="0"/>
              <a:t>caller: </a:t>
            </a:r>
            <a:r>
              <a:rPr lang="en-US" baseline="0" dirty="0" err="1" smtClean="0"/>
              <a:t>varargs</a:t>
            </a:r>
            <a:r>
              <a:rPr lang="en-US" baseline="0" dirty="0" smtClean="0"/>
              <a:t> can just push everything onto stack first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968023-2F2A-4EC4-99A5-752A5F9716EC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79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679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098" y="4343704"/>
            <a:ext cx="5485805" cy="411389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89866" tIns="44933" rIns="89866" bIns="44933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note: arguments</a:t>
            </a:r>
            <a:r>
              <a:rPr lang="en-US" baseline="0" dirty="0" smtClean="0"/>
              <a:t> are in caller’s frame, not </a:t>
            </a:r>
            <a:r>
              <a:rPr lang="en-US" baseline="0" dirty="0" err="1" smtClean="0"/>
              <a:t>callee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968023-2F2A-4EC4-99A5-752A5F9716EC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pc </a:t>
            </a:r>
            <a:r>
              <a:rPr lang="en-US" dirty="0" smtClean="0">
                <a:sym typeface="Wingdings" pitchFamily="2" charset="2"/>
              </a:rPr>
              <a:t> in</a:t>
            </a:r>
            <a:r>
              <a:rPr lang="en-US" baseline="0" dirty="0" smtClean="0">
                <a:sym typeface="Wingdings" pitchFamily="2" charset="2"/>
              </a:rPr>
              <a:t> </a:t>
            </a:r>
            <a:r>
              <a:rPr lang="en-US" baseline="0" dirty="0" err="1" smtClean="0">
                <a:sym typeface="Wingdings" pitchFamily="2" charset="2"/>
              </a:rPr>
              <a:t>printf</a:t>
            </a:r>
            <a:endParaRPr lang="en-US" baseline="0" dirty="0" smtClean="0">
              <a:sym typeface="Wingdings" pitchFamily="2" charset="2"/>
            </a:endParaRPr>
          </a:p>
          <a:p>
            <a:r>
              <a:rPr lang="en-US" baseline="0" dirty="0" err="1" smtClean="0">
                <a:sym typeface="Wingdings" pitchFamily="2" charset="2"/>
              </a:rPr>
              <a:t>ra</a:t>
            </a:r>
            <a:r>
              <a:rPr lang="en-US" baseline="0" dirty="0" smtClean="0">
                <a:sym typeface="Wingdings" pitchFamily="2" charset="2"/>
              </a:rPr>
              <a:t>  called from </a:t>
            </a:r>
            <a:r>
              <a:rPr lang="en-US" baseline="0" dirty="0" err="1" smtClean="0">
                <a:sym typeface="Wingdings" pitchFamily="2" charset="2"/>
              </a:rPr>
              <a:t>vnorm</a:t>
            </a:r>
            <a:r>
              <a:rPr lang="en-US" baseline="0" dirty="0" smtClean="0">
                <a:sym typeface="Wingdings" pitchFamily="2" charset="2"/>
              </a:rPr>
              <a:t>? or called </a:t>
            </a:r>
            <a:r>
              <a:rPr lang="en-US" baseline="0" dirty="0" err="1" smtClean="0">
                <a:sym typeface="Wingdings" pitchFamily="2" charset="2"/>
              </a:rPr>
              <a:t>vnorm</a:t>
            </a:r>
            <a:r>
              <a:rPr lang="en-US" baseline="0" dirty="0" smtClean="0">
                <a:sym typeface="Wingdings" pitchFamily="2" charset="2"/>
              </a:rPr>
              <a:t>?</a:t>
            </a:r>
          </a:p>
          <a:p>
            <a:r>
              <a:rPr lang="en-US" baseline="0" dirty="0" smtClean="0">
                <a:sym typeface="Wingdings" pitchFamily="2" charset="2"/>
              </a:rPr>
              <a:t>0(sp)  looks like in </a:t>
            </a:r>
            <a:r>
              <a:rPr lang="en-US" baseline="0" dirty="0" err="1" smtClean="0">
                <a:sym typeface="Wingdings" pitchFamily="2" charset="2"/>
              </a:rPr>
              <a:t>printf</a:t>
            </a:r>
            <a:r>
              <a:rPr lang="en-US" baseline="0" dirty="0" smtClean="0">
                <a:sym typeface="Wingdings" pitchFamily="2" charset="2"/>
              </a:rPr>
              <a:t>, called by </a:t>
            </a:r>
            <a:r>
              <a:rPr lang="en-US" baseline="0" dirty="0" err="1" smtClean="0">
                <a:sym typeface="Wingdings" pitchFamily="2" charset="2"/>
              </a:rPr>
              <a:t>vnorm</a:t>
            </a:r>
            <a:r>
              <a:rPr lang="en-US" baseline="0" dirty="0" smtClean="0">
                <a:sym typeface="Wingdings" pitchFamily="2" charset="2"/>
              </a:rPr>
              <a:t>, and not going to call anything else</a:t>
            </a:r>
          </a:p>
          <a:p>
            <a:pPr>
              <a:buFont typeface="Arial" charset="0"/>
              <a:buNone/>
            </a:pPr>
            <a:r>
              <a:rPr lang="en-US" baseline="0" dirty="0" smtClean="0">
                <a:sym typeface="Wingdings" pitchFamily="2" charset="2"/>
              </a:rPr>
              <a:t>4,8(sp)  looks like </a:t>
            </a:r>
            <a:r>
              <a:rPr lang="en-US" baseline="0" dirty="0" err="1" smtClean="0">
                <a:sym typeface="Wingdings" pitchFamily="2" charset="2"/>
              </a:rPr>
              <a:t>args</a:t>
            </a:r>
            <a:r>
              <a:rPr lang="en-US" baseline="0" dirty="0" smtClean="0">
                <a:sym typeface="Wingdings" pitchFamily="2" charset="2"/>
              </a:rPr>
              <a:t> are str1 and 0x15</a:t>
            </a:r>
          </a:p>
          <a:p>
            <a:pPr>
              <a:buFont typeface="Arial" charset="0"/>
              <a:buNone/>
            </a:pPr>
            <a:r>
              <a:rPr lang="en-US" baseline="0" dirty="0" smtClean="0">
                <a:sym typeface="Wingdings" pitchFamily="2" charset="2"/>
              </a:rPr>
              <a:t>20(sp)  looks like a return address, probably main called </a:t>
            </a:r>
            <a:r>
              <a:rPr lang="en-US" baseline="0" dirty="0" err="1" smtClean="0">
                <a:sym typeface="Wingdings" pitchFamily="2" charset="2"/>
              </a:rPr>
              <a:t>vnorm</a:t>
            </a:r>
            <a:r>
              <a:rPr lang="en-US" baseline="0" dirty="0" smtClean="0">
                <a:sym typeface="Wingdings" pitchFamily="2" charset="2"/>
              </a:rPr>
              <a:t> with less than 4 </a:t>
            </a:r>
            <a:r>
              <a:rPr lang="en-US" baseline="0" dirty="0" err="1" smtClean="0">
                <a:sym typeface="Wingdings" pitchFamily="2" charset="2"/>
              </a:rPr>
              <a:t>args</a:t>
            </a:r>
            <a:endParaRPr lang="en-US" baseline="0" dirty="0" smtClean="0">
              <a:sym typeface="Wingdings" pitchFamily="2" charset="2"/>
            </a:endParaRPr>
          </a:p>
          <a:p>
            <a:pPr>
              <a:buFont typeface="Arial" charset="0"/>
              <a:buNone/>
            </a:pPr>
            <a:r>
              <a:rPr lang="en-US" baseline="0" dirty="0" smtClean="0">
                <a:sym typeface="Wingdings" pitchFamily="2" charset="2"/>
              </a:rPr>
              <a:t>44(sp)  looks like a return address, probably init called main</a:t>
            </a:r>
          </a:p>
          <a:p>
            <a:pPr>
              <a:buFont typeface="Arial" charset="0"/>
              <a:buNone/>
            </a:pPr>
            <a:r>
              <a:rPr lang="en-US" baseline="0" dirty="0" smtClean="0">
                <a:sym typeface="Wingdings" pitchFamily="2" charset="2"/>
              </a:rPr>
              <a:t>how large is </a:t>
            </a:r>
            <a:r>
              <a:rPr lang="en-US" baseline="0" dirty="0" err="1" smtClean="0">
                <a:sym typeface="Wingdings" pitchFamily="2" charset="2"/>
              </a:rPr>
              <a:t>init’s</a:t>
            </a:r>
            <a:r>
              <a:rPr lang="en-US" baseline="0" dirty="0" smtClean="0">
                <a:sym typeface="Wingdings" pitchFamily="2" charset="2"/>
              </a:rPr>
              <a:t> stack frame?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968023-2F2A-4EC4-99A5-752A5F9716EC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why $at? BLT </a:t>
            </a:r>
            <a:r>
              <a:rPr lang="en-US" dirty="0" err="1" smtClean="0"/>
              <a:t>psuedo</a:t>
            </a:r>
            <a:r>
              <a:rPr lang="en-US" dirty="0" smtClean="0"/>
              <a:t>-instruction and others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B66FAF-A707-43A3-A455-F65A3AD02816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# data at 0x1000</a:t>
            </a:r>
            <a:r>
              <a:rPr lang="en-US" dirty="0" smtClean="0">
                <a:solidFill>
                  <a:schemeClr val="accent1"/>
                </a:solidFill>
              </a:rPr>
              <a:t>0000</a:t>
            </a:r>
          </a:p>
          <a:p>
            <a:r>
              <a:rPr lang="en-US" dirty="0" smtClean="0"/>
              <a:t># data at 0x1000</a:t>
            </a:r>
            <a:r>
              <a:rPr lang="en-US" dirty="0" smtClean="0">
                <a:solidFill>
                  <a:schemeClr val="accent1"/>
                </a:solidFill>
              </a:rPr>
              <a:t>FFFF</a:t>
            </a:r>
          </a:p>
          <a:p>
            <a:r>
              <a:rPr lang="en-US" dirty="0" smtClean="0"/>
              <a:t>(64KB range)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968023-2F2A-4EC4-99A5-752A5F9716EC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why $at? BLT </a:t>
            </a:r>
            <a:r>
              <a:rPr lang="en-US" dirty="0" err="1" smtClean="0"/>
              <a:t>psuedo</a:t>
            </a:r>
            <a:r>
              <a:rPr lang="en-US" dirty="0" smtClean="0"/>
              <a:t>-instruction and others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B66FAF-A707-43A3-A455-F65A3AD02816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Q: caller/</a:t>
            </a:r>
            <a:r>
              <a:rPr lang="en-US" dirty="0" err="1" smtClean="0"/>
              <a:t>callee</a:t>
            </a:r>
            <a:r>
              <a:rPr lang="en-US" baseline="0" dirty="0" smtClean="0"/>
              <a:t> saved tradeoffs?</a:t>
            </a:r>
          </a:p>
          <a:p>
            <a:r>
              <a:rPr lang="en-US" baseline="0" dirty="0" smtClean="0"/>
              <a:t>Generally… use caller-save for temp stuff not preserved across calls; use </a:t>
            </a:r>
            <a:r>
              <a:rPr lang="en-US" baseline="0" dirty="0" err="1" smtClean="0"/>
              <a:t>callee</a:t>
            </a:r>
            <a:r>
              <a:rPr lang="en-US" baseline="0" dirty="0" smtClean="0"/>
              <a:t>-save for stuff needs to preserve across calls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968023-2F2A-4EC4-99A5-752A5F9716EC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lessons: </a:t>
            </a:r>
          </a:p>
          <a:p>
            <a:r>
              <a:rPr lang="en-US" dirty="0" smtClean="0"/>
              <a:t>need “.global” directive</a:t>
            </a:r>
          </a:p>
          <a:p>
            <a:r>
              <a:rPr lang="en-US" dirty="0" smtClean="0"/>
              <a:t>starting to need conventions:</a:t>
            </a:r>
          </a:p>
          <a:p>
            <a:r>
              <a:rPr lang="en-US" dirty="0" smtClean="0"/>
              <a:t> - where</a:t>
            </a:r>
            <a:r>
              <a:rPr lang="en-US" baseline="0" dirty="0" smtClean="0"/>
              <a:t> to put function arguments</a:t>
            </a:r>
          </a:p>
          <a:p>
            <a:r>
              <a:rPr lang="en-US" baseline="0" dirty="0" smtClean="0"/>
              <a:t> - where to put return value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B66FAF-A707-43A3-A455-F65A3AD02816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B66FAF-A707-43A3-A455-F65A3AD02816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Q: Minimum</a:t>
            </a:r>
            <a:r>
              <a:rPr lang="en-US" baseline="0" dirty="0" smtClean="0"/>
              <a:t> frame size?</a:t>
            </a:r>
          </a:p>
          <a:p>
            <a:pPr lvl="0"/>
            <a:r>
              <a:rPr lang="en-US" baseline="0" dirty="0" smtClean="0"/>
              <a:t>A: 24 bytes (ra+fp+4args)</a:t>
            </a:r>
          </a:p>
          <a:p>
            <a:pPr lvl="0"/>
            <a:r>
              <a:rPr lang="en-US" baseline="0" dirty="0" smtClean="0"/>
              <a:t>Q: What if this function makes no sub-calls?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968023-2F2A-4EC4-99A5-752A5F9716EC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Q: Minimum</a:t>
            </a:r>
            <a:r>
              <a:rPr lang="en-US" baseline="0" dirty="0" smtClean="0"/>
              <a:t> frame size?</a:t>
            </a:r>
          </a:p>
          <a:p>
            <a:pPr lvl="0"/>
            <a:r>
              <a:rPr lang="en-US" baseline="0" dirty="0" smtClean="0"/>
              <a:t>A: 24 bytes (ra+fp+4args)</a:t>
            </a:r>
          </a:p>
          <a:p>
            <a:pPr lvl="0"/>
            <a:r>
              <a:rPr lang="en-US" baseline="0" dirty="0" smtClean="0"/>
              <a:t>Q: What if this function makes no sub-calls?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968023-2F2A-4EC4-99A5-752A5F9716EC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6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098" y="4343704"/>
            <a:ext cx="5485805" cy="411389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89866" tIns="44933" rIns="89866" bIns="44933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Your CPU if it does nothing but arithmetic</a:t>
            </a:r>
          </a:p>
          <a:p>
            <a:r>
              <a:rPr lang="en-US" dirty="0" smtClean="0"/>
              <a:t>A non-pipelined</a:t>
            </a:r>
            <a:r>
              <a:rPr lang="en-US" baseline="0" dirty="0" smtClean="0"/>
              <a:t> “single cycle” CPU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368479-4BA0-4824-A85E-05A3A98E3603}" type="slidenum">
              <a:rPr lang="en-US" smtClean="0"/>
              <a:pPr/>
              <a:t>43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Your CPU if you are</a:t>
            </a:r>
            <a:r>
              <a:rPr lang="en-US" baseline="0" dirty="0" smtClean="0"/>
              <a:t> stalling once on every instruction.</a:t>
            </a:r>
          </a:p>
          <a:p>
            <a:r>
              <a:rPr lang="en-US" baseline="0" dirty="0" smtClean="0"/>
              <a:t>A CPU that requires 3 stalls on 50% of instructions: 50% * 1 + 50% * 3</a:t>
            </a:r>
          </a:p>
          <a:p>
            <a:r>
              <a:rPr lang="en-US" baseline="0" dirty="0" smtClean="0"/>
              <a:t>A multi-cycle CPU that is doing a 50/50 mix of 1-cycle and 5-cycle instructions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368479-4BA0-4824-A85E-05A3A98E3603}" type="slidenum">
              <a:rPr lang="en-US" smtClean="0"/>
              <a:pPr/>
              <a:t>44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Dual core single-cycle CPU</a:t>
            </a:r>
          </a:p>
          <a:p>
            <a:r>
              <a:rPr lang="en-US" dirty="0" smtClean="0"/>
              <a:t>Superscalar</a:t>
            </a:r>
            <a:r>
              <a:rPr lang="en-US" baseline="0" dirty="0" smtClean="0"/>
              <a:t> pipeline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368479-4BA0-4824-A85E-05A3A98E3603}" type="slidenum">
              <a:rPr lang="en-US" smtClean="0"/>
              <a:pPr/>
              <a:t>45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aseline="0" dirty="0" smtClean="0"/>
              <a:t>step through, then ask what is broken</a:t>
            </a:r>
          </a:p>
          <a:p>
            <a:r>
              <a:rPr lang="en-US" baseline="0" dirty="0" smtClean="0"/>
              <a:t>lessons:</a:t>
            </a:r>
          </a:p>
          <a:p>
            <a:r>
              <a:rPr lang="en-US" baseline="0" dirty="0" smtClean="0"/>
              <a:t>string data goes elsewhere</a:t>
            </a:r>
          </a:p>
          <a:p>
            <a:r>
              <a:rPr lang="en-US" baseline="0" dirty="0" smtClean="0"/>
              <a:t>definitely need conventions</a:t>
            </a:r>
            <a:r>
              <a:rPr lang="en-US" dirty="0" smtClean="0"/>
              <a:t>:</a:t>
            </a:r>
          </a:p>
          <a:p>
            <a:r>
              <a:rPr lang="en-US" dirty="0" smtClean="0"/>
              <a:t> - where</a:t>
            </a:r>
            <a:r>
              <a:rPr lang="en-US" baseline="0" dirty="0" smtClean="0"/>
              <a:t> to put function arguments</a:t>
            </a:r>
          </a:p>
          <a:p>
            <a:r>
              <a:rPr lang="en-US" baseline="0" dirty="0" smtClean="0"/>
              <a:t> - where to put return value</a:t>
            </a:r>
          </a:p>
          <a:p>
            <a:r>
              <a:rPr lang="en-US" baseline="0" dirty="0" smtClean="0"/>
              <a:t> - which functions modify which registers</a:t>
            </a:r>
          </a:p>
          <a:p>
            <a:r>
              <a:rPr lang="en-US" baseline="0" dirty="0" smtClean="0"/>
              <a:t> - where to save registers?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B66FAF-A707-43A3-A455-F65A3AD02816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aseline="0" dirty="0" smtClean="0"/>
              <a:t>main calls prompt and test, test calls </a:t>
            </a:r>
            <a:r>
              <a:rPr lang="en-US" baseline="0" dirty="0" err="1" smtClean="0"/>
              <a:t>sqrt</a:t>
            </a:r>
            <a:r>
              <a:rPr lang="en-US" baseline="0" dirty="0" smtClean="0"/>
              <a:t> and print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968023-2F2A-4EC4-99A5-752A5F9716EC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why $at? BLT </a:t>
            </a:r>
            <a:r>
              <a:rPr lang="en-US" dirty="0" err="1" smtClean="0"/>
              <a:t>psuedo</a:t>
            </a:r>
            <a:r>
              <a:rPr lang="en-US" dirty="0" smtClean="0"/>
              <a:t>-instruction and others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B66FAF-A707-43A3-A455-F65A3AD02816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aseline="0" dirty="0" smtClean="0"/>
              <a:t>do code for main</a:t>
            </a:r>
          </a:p>
          <a:p>
            <a:r>
              <a:rPr lang="en-US" baseline="0" dirty="0" smtClean="0"/>
              <a:t>Q: what happens to $</a:t>
            </a:r>
            <a:r>
              <a:rPr lang="en-US" baseline="0" dirty="0" err="1" smtClean="0"/>
              <a:t>ra</a:t>
            </a:r>
            <a:r>
              <a:rPr lang="en-US" baseline="0" dirty="0" smtClean="0"/>
              <a:t> of main? and r16 during second call to ask? </a:t>
            </a:r>
          </a:p>
          <a:p>
            <a:r>
              <a:rPr lang="en-US" baseline="0" dirty="0" smtClean="0"/>
              <a:t>A: (potentially) clobbered: use a call stack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968023-2F2A-4EC4-99A5-752A5F9716EC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7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474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098" y="4343704"/>
            <a:ext cx="5485805" cy="411389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89866" tIns="44933" rIns="89866" bIns="44933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1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515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098" y="4343704"/>
            <a:ext cx="5485805" cy="411389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89866" tIns="44933" rIns="89866" bIns="44933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aseline="0" dirty="0" smtClean="0"/>
              <a:t>show frame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968023-2F2A-4EC4-99A5-752A5F9716EC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tags" Target="../tags/tag4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4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3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4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tags" Target="../tags/tag15.xml"/><Relationship Id="rId4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18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19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20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2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2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23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5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24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25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26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27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6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7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8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9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0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 algn="ctr">
              <a:defRPr sz="4400" baseline="0">
                <a:solidFill>
                  <a:schemeClr val="accent1"/>
                </a:solidFill>
              </a:defRPr>
            </a:lvl1pPr>
          </a:lstStyle>
          <a:p>
            <a:r>
              <a:rPr lang="en-US" dirty="0" err="1" smtClean="0"/>
              <a:t>Lec</a:t>
            </a:r>
            <a:r>
              <a:rPr lang="en-US" dirty="0" smtClean="0"/>
              <a:t> 0: Topic</a:t>
            </a:r>
            <a:endParaRPr lang="en-US" dirty="0"/>
          </a:p>
        </p:txBody>
      </p:sp>
      <p:sp>
        <p:nvSpPr>
          <p:cNvPr id="11" name="Rectangle 10"/>
          <p:cNvSpPr/>
          <p:nvPr>
            <p:custDataLst>
              <p:tags r:id="rId1"/>
            </p:custDataLst>
          </p:nvPr>
        </p:nvSpPr>
        <p:spPr>
          <a:xfrm>
            <a:off x="1371600" y="3884474"/>
            <a:ext cx="64008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tabLst>
                <a:tab pos="0" algn="l"/>
                <a:tab pos="914305" algn="l"/>
                <a:tab pos="1828610" algn="l"/>
                <a:tab pos="2742915" algn="l"/>
                <a:tab pos="3657220" algn="l"/>
                <a:tab pos="4571526" algn="l"/>
                <a:tab pos="5485831" algn="l"/>
                <a:tab pos="6400137" algn="l"/>
                <a:tab pos="7314442" algn="l"/>
                <a:tab pos="8228747" algn="l"/>
                <a:tab pos="9143052" algn="l"/>
                <a:tab pos="10057357" algn="l"/>
              </a:tabLst>
            </a:pPr>
            <a:r>
              <a:rPr lang="en-US" sz="2700" b="1" dirty="0" smtClean="0">
                <a:solidFill>
                  <a:srgbClr val="898989"/>
                </a:solidFill>
              </a:rPr>
              <a:t>Kevin Walsh</a:t>
            </a:r>
          </a:p>
          <a:p>
            <a:pPr algn="ctr">
              <a:tabLst>
                <a:tab pos="0" algn="l"/>
                <a:tab pos="914305" algn="l"/>
                <a:tab pos="1828610" algn="l"/>
                <a:tab pos="2742915" algn="l"/>
                <a:tab pos="3657220" algn="l"/>
                <a:tab pos="4571526" algn="l"/>
                <a:tab pos="5485831" algn="l"/>
                <a:tab pos="6400137" algn="l"/>
                <a:tab pos="7314442" algn="l"/>
                <a:tab pos="8228747" algn="l"/>
                <a:tab pos="9143052" algn="l"/>
                <a:tab pos="10057357" algn="l"/>
              </a:tabLst>
            </a:pPr>
            <a:r>
              <a:rPr lang="en-US" sz="2700" b="1" dirty="0" smtClean="0">
                <a:solidFill>
                  <a:srgbClr val="898989"/>
                </a:solidFill>
              </a:rPr>
              <a:t>CS 3410, Spring 2010</a:t>
            </a:r>
          </a:p>
          <a:p>
            <a:pPr algn="ctr">
              <a:tabLst>
                <a:tab pos="0" algn="l"/>
                <a:tab pos="914305" algn="l"/>
                <a:tab pos="1828610" algn="l"/>
                <a:tab pos="2742915" algn="l"/>
                <a:tab pos="3657220" algn="l"/>
                <a:tab pos="4571526" algn="l"/>
                <a:tab pos="5485831" algn="l"/>
                <a:tab pos="6400137" algn="l"/>
                <a:tab pos="7314442" algn="l"/>
                <a:tab pos="8228747" algn="l"/>
                <a:tab pos="9143052" algn="l"/>
                <a:tab pos="10057357" algn="l"/>
              </a:tabLst>
            </a:pPr>
            <a:r>
              <a:rPr lang="en-US" sz="2700" dirty="0" smtClean="0">
                <a:solidFill>
                  <a:srgbClr val="898989"/>
                </a:solidFill>
              </a:rPr>
              <a:t>Computer Science</a:t>
            </a:r>
          </a:p>
          <a:p>
            <a:pPr algn="ctr">
              <a:tabLst>
                <a:tab pos="0" algn="l"/>
                <a:tab pos="914305" algn="l"/>
                <a:tab pos="1828610" algn="l"/>
                <a:tab pos="2742915" algn="l"/>
                <a:tab pos="3657220" algn="l"/>
                <a:tab pos="4571526" algn="l"/>
                <a:tab pos="5485831" algn="l"/>
                <a:tab pos="6400137" algn="l"/>
                <a:tab pos="7314442" algn="l"/>
                <a:tab pos="8228747" algn="l"/>
                <a:tab pos="9143052" algn="l"/>
                <a:tab pos="10057357" algn="l"/>
              </a:tabLst>
            </a:pPr>
            <a:r>
              <a:rPr lang="en-US" sz="2700" dirty="0" smtClean="0">
                <a:solidFill>
                  <a:srgbClr val="898989"/>
                </a:solidFill>
              </a:rPr>
              <a:t>Cornell University</a:t>
            </a:r>
            <a:endParaRPr lang="en-US" sz="2700" dirty="0">
              <a:solidFill>
                <a:srgbClr val="898989"/>
              </a:solidFill>
            </a:endParaRP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8DAD8180-0208-4416-817E-A92D59F702ED}" type="datetimeFigureOut">
              <a:rPr lang="en-US" smtClean="0"/>
              <a:pPr/>
              <a:t>3/8/2011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  <p:custDataLst>
              <p:tags r:id="rId3"/>
            </p:custDataLst>
          </p:nvPr>
        </p:nvSpPr>
        <p:spPr>
          <a:xfrm>
            <a:off x="228600" y="6096000"/>
            <a:ext cx="3886200" cy="381000"/>
          </a:xfrm>
        </p:spPr>
        <p:txBody>
          <a:bodyPr>
            <a:normAutofit/>
          </a:bodyPr>
          <a:lstStyle>
            <a:lvl1pPr algn="r">
              <a:defRPr lang="en-US" sz="1800" dirty="0">
                <a:solidFill>
                  <a:srgbClr val="FFFF66"/>
                </a:solidFill>
              </a:defRPr>
            </a:lvl1pPr>
          </a:lstStyle>
          <a:p>
            <a:pPr algn="ctr">
              <a:tabLst>
                <a:tab pos="0" algn="l"/>
                <a:tab pos="914305" algn="l"/>
                <a:tab pos="1828610" algn="l"/>
                <a:tab pos="2742915" algn="l"/>
                <a:tab pos="3657220" algn="l"/>
                <a:tab pos="4571526" algn="l"/>
                <a:tab pos="5485831" algn="l"/>
                <a:tab pos="6400137" algn="l"/>
                <a:tab pos="7314442" algn="l"/>
                <a:tab pos="8228747" algn="l"/>
                <a:tab pos="9143052" algn="l"/>
                <a:tab pos="10057357" algn="l"/>
              </a:tabLst>
            </a:pPr>
            <a:r>
              <a:rPr lang="en-US" dirty="0" smtClean="0">
                <a:solidFill>
                  <a:srgbClr val="FFFF66"/>
                </a:solidFill>
                <a:latin typeface="+mn-lt"/>
              </a:rPr>
              <a:t>See: P&amp;H Appendix C.0, C.1,</a:t>
            </a:r>
            <a:r>
              <a:rPr lang="en-US" baseline="0" dirty="0" smtClean="0">
                <a:solidFill>
                  <a:srgbClr val="FFFF66"/>
                </a:solidFill>
                <a:latin typeface="+mn-lt"/>
              </a:rPr>
              <a:t> C.2</a:t>
            </a:r>
            <a:endParaRPr lang="en-US" dirty="0">
              <a:solidFill>
                <a:srgbClr val="FFFF66"/>
              </a:solidFill>
              <a:latin typeface="+mn-lt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D8180-0208-4416-817E-A92D59F702ED}" type="datetimeFigureOut">
              <a:rPr lang="en-US" smtClean="0"/>
              <a:pPr/>
              <a:t>3/8/2011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7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8153400" y="640080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EA6CC7-8620-4377-8649-ADC80D5E076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D8180-0208-4416-817E-A92D59F702ED}" type="datetimeFigureOut">
              <a:rPr lang="en-US" smtClean="0"/>
              <a:pPr/>
              <a:t>3/8/2011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7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8153400" y="640080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EA6CC7-8620-4377-8649-ADC80D5E076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 sz="4400"/>
            </a:lvl1pPr>
          </a:lstStyle>
          <a:p>
            <a:pPr lvl="0"/>
            <a:r>
              <a:rPr lang="en-US" noProof="0" dirty="0" smtClean="0"/>
              <a:t>Click to edit Master 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subTitle" sz="quarter" idx="1" hasCustomPrompt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 baseline="0"/>
            </a:lvl1pPr>
          </a:lstStyle>
          <a:p>
            <a:pPr lvl="0"/>
            <a:r>
              <a:rPr lang="en-US" noProof="0" dirty="0" smtClean="0"/>
              <a:t>Spring 2011</a:t>
            </a:r>
          </a:p>
          <a:p>
            <a:pPr lvl="0"/>
            <a:r>
              <a:rPr lang="en-US" noProof="0" dirty="0" smtClean="0"/>
              <a:t>Computer Science</a:t>
            </a:r>
          </a:p>
          <a:p>
            <a:pPr lvl="0"/>
            <a:r>
              <a:rPr lang="en-US" noProof="0" dirty="0" smtClean="0"/>
              <a:t>Cornell University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381000" y="6248400"/>
            <a:ext cx="19050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r>
              <a:rPr lang="en-US" dirty="0" smtClean="0">
                <a:solidFill>
                  <a:srgbClr val="FFFFFF"/>
                </a:solidFill>
                <a:latin typeface="Calibri"/>
              </a:rPr>
              <a:t>Copyright Hakim Weatherspoon</a:t>
            </a:r>
            <a:endParaRPr lang="en-US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9050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CEF1BFF-0630-044F-A176-B68CCF226FFC}" type="slidenum">
              <a:rPr lang="en-US">
                <a:solidFill>
                  <a:srgbClr val="FFFFFF"/>
                </a:solidFill>
                <a:latin typeface="Calibri"/>
              </a:rPr>
              <a:pPr/>
              <a:t>‹#›</a:t>
            </a:fld>
            <a:endParaRPr lang="en-US">
              <a:solidFill>
                <a:srgbClr val="FFFFFF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1850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 algn="ctr">
              <a:defRPr sz="4400" baseline="0">
                <a:solidFill>
                  <a:schemeClr val="accent1"/>
                </a:solidFill>
              </a:defRPr>
            </a:lvl1pPr>
          </a:lstStyle>
          <a:p>
            <a:r>
              <a:rPr lang="en-US" dirty="0" err="1" smtClean="0"/>
              <a:t>Lec</a:t>
            </a:r>
            <a:r>
              <a:rPr lang="en-US" dirty="0" smtClean="0"/>
              <a:t> 0: Topic</a:t>
            </a:r>
            <a:endParaRPr lang="en-US" dirty="0"/>
          </a:p>
        </p:txBody>
      </p:sp>
      <p:sp>
        <p:nvSpPr>
          <p:cNvPr id="11" name="Rectangle 10"/>
          <p:cNvSpPr/>
          <p:nvPr>
            <p:custDataLst>
              <p:tags r:id="rId1"/>
            </p:custDataLst>
          </p:nvPr>
        </p:nvSpPr>
        <p:spPr>
          <a:xfrm>
            <a:off x="1371600" y="3884474"/>
            <a:ext cx="64008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tabLst>
                <a:tab pos="0" algn="l"/>
                <a:tab pos="914305" algn="l"/>
                <a:tab pos="1828610" algn="l"/>
                <a:tab pos="2742915" algn="l"/>
                <a:tab pos="3657220" algn="l"/>
                <a:tab pos="4571526" algn="l"/>
                <a:tab pos="5485831" algn="l"/>
                <a:tab pos="6400137" algn="l"/>
                <a:tab pos="7314442" algn="l"/>
                <a:tab pos="8228747" algn="l"/>
                <a:tab pos="9143052" algn="l"/>
                <a:tab pos="10057357" algn="l"/>
              </a:tabLst>
            </a:pPr>
            <a:r>
              <a:rPr lang="en-US" sz="2700" b="1" dirty="0" smtClean="0">
                <a:solidFill>
                  <a:srgbClr val="898989"/>
                </a:solidFill>
                <a:latin typeface="Calibri"/>
              </a:rPr>
              <a:t>Hakim Weatherspoon</a:t>
            </a:r>
          </a:p>
          <a:p>
            <a:pPr algn="ctr">
              <a:tabLst>
                <a:tab pos="0" algn="l"/>
                <a:tab pos="914305" algn="l"/>
                <a:tab pos="1828610" algn="l"/>
                <a:tab pos="2742915" algn="l"/>
                <a:tab pos="3657220" algn="l"/>
                <a:tab pos="4571526" algn="l"/>
                <a:tab pos="5485831" algn="l"/>
                <a:tab pos="6400137" algn="l"/>
                <a:tab pos="7314442" algn="l"/>
                <a:tab pos="8228747" algn="l"/>
                <a:tab pos="9143052" algn="l"/>
                <a:tab pos="10057357" algn="l"/>
              </a:tabLst>
            </a:pPr>
            <a:r>
              <a:rPr lang="en-US" sz="2700" b="1" dirty="0" smtClean="0">
                <a:solidFill>
                  <a:srgbClr val="898989"/>
                </a:solidFill>
                <a:latin typeface="Calibri"/>
              </a:rPr>
              <a:t>CS 3410, Spring 2011</a:t>
            </a:r>
          </a:p>
          <a:p>
            <a:pPr algn="ctr">
              <a:tabLst>
                <a:tab pos="0" algn="l"/>
                <a:tab pos="914305" algn="l"/>
                <a:tab pos="1828610" algn="l"/>
                <a:tab pos="2742915" algn="l"/>
                <a:tab pos="3657220" algn="l"/>
                <a:tab pos="4571526" algn="l"/>
                <a:tab pos="5485831" algn="l"/>
                <a:tab pos="6400137" algn="l"/>
                <a:tab pos="7314442" algn="l"/>
                <a:tab pos="8228747" algn="l"/>
                <a:tab pos="9143052" algn="l"/>
                <a:tab pos="10057357" algn="l"/>
              </a:tabLst>
            </a:pPr>
            <a:r>
              <a:rPr lang="en-US" sz="2700" dirty="0" smtClean="0">
                <a:solidFill>
                  <a:srgbClr val="898989"/>
                </a:solidFill>
                <a:latin typeface="Calibri"/>
              </a:rPr>
              <a:t>Computer Science</a:t>
            </a:r>
          </a:p>
          <a:p>
            <a:pPr algn="ctr">
              <a:tabLst>
                <a:tab pos="0" algn="l"/>
                <a:tab pos="914305" algn="l"/>
                <a:tab pos="1828610" algn="l"/>
                <a:tab pos="2742915" algn="l"/>
                <a:tab pos="3657220" algn="l"/>
                <a:tab pos="4571526" algn="l"/>
                <a:tab pos="5485831" algn="l"/>
                <a:tab pos="6400137" algn="l"/>
                <a:tab pos="7314442" algn="l"/>
                <a:tab pos="8228747" algn="l"/>
                <a:tab pos="9143052" algn="l"/>
                <a:tab pos="10057357" algn="l"/>
              </a:tabLst>
            </a:pPr>
            <a:r>
              <a:rPr lang="en-US" sz="2700" dirty="0" smtClean="0">
                <a:solidFill>
                  <a:srgbClr val="898989"/>
                </a:solidFill>
                <a:latin typeface="Calibri"/>
              </a:rPr>
              <a:t>Cornell University</a:t>
            </a:r>
            <a:endParaRPr lang="en-US" sz="2700" dirty="0">
              <a:solidFill>
                <a:srgbClr val="898989"/>
              </a:solidFill>
              <a:latin typeface="Calibri"/>
            </a:endParaRP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FFFFFF"/>
                </a:solidFill>
                <a:latin typeface="Calibri"/>
              </a:rPr>
              <a:pPr/>
              <a:t>3/8/2011</a:t>
            </a:fld>
            <a:endParaRPr lang="en-US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  <p:custDataLst>
              <p:tags r:id="rId3"/>
            </p:custDataLst>
          </p:nvPr>
        </p:nvSpPr>
        <p:spPr>
          <a:xfrm>
            <a:off x="228600" y="6096000"/>
            <a:ext cx="3886200" cy="381000"/>
          </a:xfrm>
        </p:spPr>
        <p:txBody>
          <a:bodyPr>
            <a:normAutofit/>
          </a:bodyPr>
          <a:lstStyle>
            <a:lvl1pPr algn="r">
              <a:defRPr lang="en-US" sz="1800" dirty="0">
                <a:solidFill>
                  <a:srgbClr val="FFFF66"/>
                </a:solidFill>
              </a:defRPr>
            </a:lvl1pPr>
          </a:lstStyle>
          <a:p>
            <a:pPr algn="ctr">
              <a:tabLst>
                <a:tab pos="0" algn="l"/>
                <a:tab pos="914305" algn="l"/>
                <a:tab pos="1828610" algn="l"/>
                <a:tab pos="2742915" algn="l"/>
                <a:tab pos="3657220" algn="l"/>
                <a:tab pos="4571526" algn="l"/>
                <a:tab pos="5485831" algn="l"/>
                <a:tab pos="6400137" algn="l"/>
                <a:tab pos="7314442" algn="l"/>
                <a:tab pos="8228747" algn="l"/>
                <a:tab pos="9143052" algn="l"/>
                <a:tab pos="10057357" algn="l"/>
              </a:tabLst>
            </a:pPr>
            <a:r>
              <a:rPr lang="en-US" dirty="0" smtClean="0">
                <a:solidFill>
                  <a:srgbClr val="FFFF66"/>
                </a:solidFill>
                <a:latin typeface="+mn-lt"/>
              </a:rPr>
              <a:t>See: P&amp;H Appendix C.0, C.1,</a:t>
            </a:r>
            <a:r>
              <a:rPr lang="en-US" baseline="0" dirty="0" smtClean="0">
                <a:solidFill>
                  <a:srgbClr val="FFFF66"/>
                </a:solidFill>
                <a:latin typeface="+mn-lt"/>
              </a:rPr>
              <a:t> C.2</a:t>
            </a:r>
            <a:endParaRPr lang="en-US" dirty="0">
              <a:solidFill>
                <a:srgbClr val="FFFF66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FFFFFF"/>
                </a:solidFill>
                <a:latin typeface="Calibri"/>
              </a:rPr>
              <a:pPr/>
              <a:t>3/8/2011</a:t>
            </a:fld>
            <a:endParaRPr lang="en-US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7" name="Slide Number Placeholder 7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8153400" y="640080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r">
              <a:defRPr/>
            </a:pPr>
            <a:fld id="{BDEA6CC7-8620-4377-8649-ADC80D5E0768}" type="slidenum">
              <a:rPr lang="en-US" sz="1200" smtClean="0">
                <a:solidFill>
                  <a:srgbClr val="FFFFFF"/>
                </a:solidFill>
                <a:latin typeface="Calibri"/>
              </a:rPr>
              <a:pPr algn="r">
                <a:defRPr/>
              </a:pPr>
              <a:t>‹#›</a:t>
            </a:fld>
            <a:endParaRPr lang="en-US" sz="1200" dirty="0">
              <a:solidFill>
                <a:srgbClr val="FFFFFF"/>
              </a:solidFill>
              <a:latin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FFFFFF"/>
                </a:solidFill>
                <a:latin typeface="Calibri"/>
              </a:rPr>
              <a:pPr/>
              <a:t>3/8/2011</a:t>
            </a:fld>
            <a:endParaRPr lang="en-US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7" name="Slide Number Placeholder 7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8153400" y="640080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r">
              <a:defRPr/>
            </a:pPr>
            <a:fld id="{BDEA6CC7-8620-4377-8649-ADC80D5E0768}" type="slidenum">
              <a:rPr lang="en-US" sz="1200" smtClean="0">
                <a:solidFill>
                  <a:srgbClr val="FFFFFF"/>
                </a:solidFill>
                <a:latin typeface="Calibri"/>
              </a:rPr>
              <a:pPr algn="r">
                <a:defRPr/>
              </a:pPr>
              <a:t>‹#›</a:t>
            </a:fld>
            <a:endParaRPr lang="en-US" sz="1200" dirty="0">
              <a:solidFill>
                <a:srgbClr val="FFFFFF"/>
              </a:solidFill>
              <a:latin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304800"/>
            <a:ext cx="4267200" cy="6172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304800"/>
            <a:ext cx="4267200" cy="6172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FFFFFF"/>
                </a:solidFill>
                <a:latin typeface="Calibri"/>
              </a:rPr>
              <a:pPr/>
              <a:t>3/8/2011</a:t>
            </a:fld>
            <a:endParaRPr lang="en-US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8" name="Slide Number Placeholder 7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8153400" y="640080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r">
              <a:defRPr/>
            </a:pPr>
            <a:fld id="{BDEA6CC7-8620-4377-8649-ADC80D5E0768}" type="slidenum">
              <a:rPr lang="en-US" sz="1200" smtClean="0">
                <a:solidFill>
                  <a:srgbClr val="FFFFFF"/>
                </a:solidFill>
                <a:latin typeface="Calibri"/>
              </a:rPr>
              <a:pPr algn="r">
                <a:defRPr/>
              </a:pPr>
              <a:t>‹#›</a:t>
            </a:fld>
            <a:endParaRPr lang="en-US" sz="1200" dirty="0">
              <a:solidFill>
                <a:srgbClr val="FFFFFF"/>
              </a:solidFill>
              <a:latin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304800"/>
            <a:ext cx="427196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8600" y="914400"/>
            <a:ext cx="4268788" cy="55626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304800"/>
            <a:ext cx="43434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914400"/>
            <a:ext cx="4346575" cy="55626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FFFFFF"/>
                </a:solidFill>
                <a:latin typeface="Calibri"/>
              </a:rPr>
              <a:pPr/>
              <a:t>3/8/2011</a:t>
            </a:fld>
            <a:endParaRPr lang="en-US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0" name="Slide Number Placeholder 7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8153400" y="640080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r">
              <a:defRPr/>
            </a:pPr>
            <a:fld id="{BDEA6CC7-8620-4377-8649-ADC80D5E0768}" type="slidenum">
              <a:rPr lang="en-US" sz="1200" smtClean="0">
                <a:solidFill>
                  <a:srgbClr val="FFFFFF"/>
                </a:solidFill>
                <a:latin typeface="Calibri"/>
              </a:rPr>
              <a:pPr algn="r">
                <a:defRPr/>
              </a:pPr>
              <a:t>‹#›</a:t>
            </a:fld>
            <a:endParaRPr lang="en-US" sz="1200" dirty="0">
              <a:solidFill>
                <a:srgbClr val="FFFFFF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FFFFFF"/>
                </a:solidFill>
                <a:latin typeface="Calibri"/>
              </a:rPr>
              <a:pPr/>
              <a:t>3/8/2011</a:t>
            </a:fld>
            <a:endParaRPr lang="en-US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6" name="Slide Number Placeholder 7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8153400" y="640080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r">
              <a:defRPr/>
            </a:pPr>
            <a:fld id="{BDEA6CC7-8620-4377-8649-ADC80D5E0768}" type="slidenum">
              <a:rPr lang="en-US" sz="1200" smtClean="0">
                <a:solidFill>
                  <a:srgbClr val="FFFFFF"/>
                </a:solidFill>
                <a:latin typeface="Calibri"/>
              </a:rPr>
              <a:pPr algn="r">
                <a:defRPr/>
              </a:pPr>
              <a:t>‹#›</a:t>
            </a:fld>
            <a:endParaRPr lang="en-US" sz="1200" dirty="0">
              <a:solidFill>
                <a:srgbClr val="FFFFFF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FFFFFF"/>
                </a:solidFill>
                <a:latin typeface="Calibri"/>
              </a:rPr>
              <a:pPr/>
              <a:t>3/8/2011</a:t>
            </a:fld>
            <a:endParaRPr lang="en-US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5" name="Slide Number Placeholder 7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8153400" y="640080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r">
              <a:defRPr/>
            </a:pPr>
            <a:fld id="{BDEA6CC7-8620-4377-8649-ADC80D5E0768}" type="slidenum">
              <a:rPr lang="en-US" sz="1200" smtClean="0">
                <a:solidFill>
                  <a:srgbClr val="FFFFFF"/>
                </a:solidFill>
                <a:latin typeface="Calibri"/>
              </a:rPr>
              <a:pPr algn="r">
                <a:defRPr/>
              </a:pPr>
              <a:t>‹#›</a:t>
            </a:fld>
            <a:endParaRPr lang="en-US" sz="1200" dirty="0">
              <a:solidFill>
                <a:srgbClr val="FFFFFF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D8180-0208-4416-817E-A92D59F702ED}" type="datetimeFigureOut">
              <a:rPr lang="en-US" smtClean="0"/>
              <a:pPr/>
              <a:t>3/8/2011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7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8153400" y="640080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EA6CC7-8620-4377-8649-ADC80D5E076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3050"/>
            <a:ext cx="32369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340350" cy="62039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1435100"/>
            <a:ext cx="3236913" cy="50419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FFFFFF"/>
                </a:solidFill>
                <a:latin typeface="Calibri"/>
              </a:rPr>
              <a:pPr/>
              <a:t>3/8/2011</a:t>
            </a:fld>
            <a:endParaRPr lang="en-US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8" name="Slide Number Placeholder 7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8153400" y="640080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r">
              <a:defRPr/>
            </a:pPr>
            <a:fld id="{BDEA6CC7-8620-4377-8649-ADC80D5E0768}" type="slidenum">
              <a:rPr lang="en-US" sz="1200" smtClean="0">
                <a:solidFill>
                  <a:srgbClr val="FFFFFF"/>
                </a:solidFill>
                <a:latin typeface="Calibri"/>
              </a:rPr>
              <a:pPr algn="r">
                <a:defRPr/>
              </a:pPr>
              <a:t>‹#›</a:t>
            </a:fld>
            <a:endParaRPr lang="en-US" sz="1200" dirty="0">
              <a:solidFill>
                <a:srgbClr val="FFFFFF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FFFFFF"/>
                </a:solidFill>
                <a:latin typeface="Calibri"/>
              </a:rPr>
              <a:pPr/>
              <a:t>3/8/2011</a:t>
            </a:fld>
            <a:endParaRPr lang="en-US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8" name="Slide Number Placeholder 7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8153400" y="640080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r">
              <a:defRPr/>
            </a:pPr>
            <a:fld id="{BDEA6CC7-8620-4377-8649-ADC80D5E0768}" type="slidenum">
              <a:rPr lang="en-US" sz="1200" smtClean="0">
                <a:solidFill>
                  <a:srgbClr val="FFFFFF"/>
                </a:solidFill>
                <a:latin typeface="Calibri"/>
              </a:rPr>
              <a:pPr algn="r">
                <a:defRPr/>
              </a:pPr>
              <a:t>‹#›</a:t>
            </a:fld>
            <a:endParaRPr lang="en-US" sz="1200" dirty="0">
              <a:solidFill>
                <a:srgbClr val="FFFFFF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FFFFFF"/>
                </a:solidFill>
                <a:latin typeface="Calibri"/>
              </a:rPr>
              <a:pPr/>
              <a:t>3/8/2011</a:t>
            </a:fld>
            <a:endParaRPr lang="en-US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7" name="Slide Number Placeholder 7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8153400" y="640080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r">
              <a:defRPr/>
            </a:pPr>
            <a:fld id="{BDEA6CC7-8620-4377-8649-ADC80D5E0768}" type="slidenum">
              <a:rPr lang="en-US" sz="1200" smtClean="0">
                <a:solidFill>
                  <a:srgbClr val="FFFFFF"/>
                </a:solidFill>
                <a:latin typeface="Calibri"/>
              </a:rPr>
              <a:pPr algn="r">
                <a:defRPr/>
              </a:pPr>
              <a:t>‹#›</a:t>
            </a:fld>
            <a:endParaRPr lang="en-US" sz="1200" dirty="0">
              <a:solidFill>
                <a:srgbClr val="FFFFFF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FFFFFF"/>
                </a:solidFill>
                <a:latin typeface="Calibri"/>
              </a:rPr>
              <a:pPr/>
              <a:t>3/8/2011</a:t>
            </a:fld>
            <a:endParaRPr lang="en-US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7" name="Slide Number Placeholder 7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8153400" y="640080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r">
              <a:defRPr/>
            </a:pPr>
            <a:fld id="{BDEA6CC7-8620-4377-8649-ADC80D5E0768}" type="slidenum">
              <a:rPr lang="en-US" sz="1200" smtClean="0">
                <a:solidFill>
                  <a:srgbClr val="FFFFFF"/>
                </a:solidFill>
                <a:latin typeface="Calibri"/>
              </a:rPr>
              <a:pPr algn="r">
                <a:defRPr/>
              </a:pPr>
              <a:t>‹#›</a:t>
            </a:fld>
            <a:endParaRPr lang="en-US" sz="1200" dirty="0">
              <a:solidFill>
                <a:srgbClr val="FFFFFF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FFFFFF"/>
                </a:solidFill>
                <a:latin typeface="Calibri"/>
              </a:rPr>
              <a:pPr/>
              <a:t>3/8/2011</a:t>
            </a:fld>
            <a:endParaRPr lang="en-US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FFFFFF"/>
                </a:solidFill>
                <a:latin typeface="Calibri"/>
              </a:rPr>
              <a:pPr/>
              <a:t>‹#›</a:t>
            </a:fld>
            <a:endParaRPr lang="en-US">
              <a:solidFill>
                <a:srgbClr val="FFFFFF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D8180-0208-4416-817E-A92D59F702ED}" type="datetimeFigureOut">
              <a:rPr lang="en-US" smtClean="0"/>
              <a:pPr/>
              <a:t>3/8/2011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7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8153400" y="640080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EA6CC7-8620-4377-8649-ADC80D5E076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304800"/>
            <a:ext cx="4267200" cy="6172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304800"/>
            <a:ext cx="4267200" cy="6172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D8180-0208-4416-817E-A92D59F702ED}" type="datetimeFigureOut">
              <a:rPr lang="en-US" smtClean="0"/>
              <a:pPr/>
              <a:t>3/8/2011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lide Number Placeholder 7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8153400" y="640080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EA6CC7-8620-4377-8649-ADC80D5E076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304800"/>
            <a:ext cx="427196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8600" y="914400"/>
            <a:ext cx="4268788" cy="55626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304800"/>
            <a:ext cx="43434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914400"/>
            <a:ext cx="4346575" cy="55626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D8180-0208-4416-817E-A92D59F702ED}" type="datetimeFigureOut">
              <a:rPr lang="en-US" smtClean="0"/>
              <a:pPr/>
              <a:t>3/8/2011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7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8153400" y="640080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EA6CC7-8620-4377-8649-ADC80D5E076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D8180-0208-4416-817E-A92D59F702ED}" type="datetimeFigureOut">
              <a:rPr lang="en-US" smtClean="0"/>
              <a:pPr/>
              <a:t>3/8/2011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7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8153400" y="640080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EA6CC7-8620-4377-8649-ADC80D5E076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D8180-0208-4416-817E-A92D59F702ED}" type="datetimeFigureOut">
              <a:rPr lang="en-US" smtClean="0"/>
              <a:pPr/>
              <a:t>3/8/2011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7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8153400" y="640080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EA6CC7-8620-4377-8649-ADC80D5E076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3050"/>
            <a:ext cx="32369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340350" cy="62039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1435100"/>
            <a:ext cx="3236913" cy="50419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D8180-0208-4416-817E-A92D59F702ED}" type="datetimeFigureOut">
              <a:rPr lang="en-US" smtClean="0"/>
              <a:pPr/>
              <a:t>3/8/2011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lide Number Placeholder 7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8153400" y="640080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EA6CC7-8620-4377-8649-ADC80D5E076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D8180-0208-4416-817E-A92D59F702ED}" type="datetimeFigureOut">
              <a:rPr lang="en-US" smtClean="0"/>
              <a:pPr/>
              <a:t>3/8/2011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lide Number Placeholder 7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8153400" y="640080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EA6CC7-8620-4377-8649-ADC80D5E076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04800" y="0"/>
            <a:ext cx="8610600" cy="457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685800"/>
            <a:ext cx="8686800" cy="579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8600" y="64008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8DAD8180-0208-4416-817E-A92D59F702ED}" type="datetimeFigureOut">
              <a:rPr lang="en-US" smtClean="0"/>
              <a:pPr/>
              <a:t>3/8/2011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008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1800" y="64008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5C2E8CA1-DDEF-4FC1-9E49-20ABC572EBC5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381000" y="457200"/>
            <a:ext cx="8394700" cy="254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000" kern="1200">
          <a:solidFill>
            <a:srgbClr val="FFFF00"/>
          </a:solidFill>
          <a:latin typeface="Helvetica"/>
          <a:ea typeface="+mj-ea"/>
          <a:cs typeface="Helvetica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SzPct val="80000"/>
        <a:buFontTx/>
        <a:buNone/>
        <a:defRPr sz="3200" kern="1200">
          <a:solidFill>
            <a:schemeClr val="bg1"/>
          </a:solidFill>
          <a:latin typeface="Calibri" pitchFamily="34" charset="0"/>
          <a:ea typeface="+mn-ea"/>
          <a:cs typeface="Arial" pitchFamily="34" charset="0"/>
        </a:defRPr>
      </a:lvl1pPr>
      <a:lvl2pPr marL="458788" indent="-28575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800" kern="1200">
          <a:solidFill>
            <a:schemeClr val="bg1"/>
          </a:solidFill>
          <a:latin typeface="Calibri" pitchFamily="34" charset="0"/>
          <a:ea typeface="+mn-ea"/>
          <a:cs typeface="Arial" pitchFamily="34" charset="0"/>
        </a:defRPr>
      </a:lvl2pPr>
      <a:lvl3pPr marL="917575" indent="-228600" algn="l" defTabSz="914400" rtl="0" eaLnBrk="1" latinLnBrk="0" hangingPunct="1">
        <a:spcBef>
          <a:spcPct val="20000"/>
        </a:spcBef>
        <a:buClr>
          <a:schemeClr val="accent1"/>
        </a:buClr>
        <a:buFont typeface="Calibri" pitchFamily="34" charset="0"/>
        <a:buChar char="–"/>
        <a:defRPr sz="2400" kern="1200">
          <a:solidFill>
            <a:schemeClr val="bg1"/>
          </a:solidFill>
          <a:latin typeface="Calibri" pitchFamily="34" charset="0"/>
          <a:ea typeface="+mn-ea"/>
          <a:cs typeface="Arial" pitchFamily="34" charset="0"/>
        </a:defRPr>
      </a:lvl3pPr>
      <a:lvl4pPr marL="1374775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bg1"/>
          </a:solidFill>
          <a:latin typeface="Calibri" pitchFamily="34" charset="0"/>
          <a:ea typeface="+mn-ea"/>
          <a:cs typeface="Arial" pitchFamily="34" charset="0"/>
        </a:defRPr>
      </a:lvl4pPr>
      <a:lvl5pPr marL="1831975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»"/>
        <a:defRPr sz="2000" kern="1200">
          <a:solidFill>
            <a:schemeClr val="bg1"/>
          </a:solidFill>
          <a:latin typeface="Calibri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8600" y="0"/>
            <a:ext cx="8686800" cy="533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685800"/>
            <a:ext cx="8686800" cy="579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8600" y="64008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1D8BD707-D9CF-40AE-B4C6-C98DA3205C09}" type="datetimeFigureOut">
              <a:rPr lang="en-US" smtClean="0">
                <a:solidFill>
                  <a:srgbClr val="FFFFFF"/>
                </a:solidFill>
                <a:latin typeface="Calibri"/>
              </a:rPr>
              <a:pPr/>
              <a:t>3/8/2011</a:t>
            </a:fld>
            <a:endParaRPr lang="en-US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008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en-US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1800" y="64008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6F15528-21DE-4FAA-801E-634DDDAF4B2B}" type="slidenum">
              <a:rPr lang="en-US" smtClean="0">
                <a:solidFill>
                  <a:srgbClr val="FFFFFF"/>
                </a:solidFill>
                <a:latin typeface="Calibri"/>
              </a:rPr>
              <a:pPr/>
              <a:t>‹#›</a:t>
            </a:fld>
            <a:endParaRPr lang="en-US">
              <a:solidFill>
                <a:srgbClr val="FFFFFF"/>
              </a:solidFill>
              <a:latin typeface="Calibri"/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5"/>
          <a:stretch>
            <a:fillRect/>
          </a:stretch>
        </p:blipFill>
        <p:spPr>
          <a:xfrm>
            <a:off x="381000" y="584200"/>
            <a:ext cx="8394700" cy="254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Helvetica"/>
          <a:ea typeface="+mj-ea"/>
          <a:cs typeface="Helvetica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SzPct val="80000"/>
        <a:buFontTx/>
        <a:buNone/>
        <a:defRPr sz="3200" kern="1200">
          <a:solidFill>
            <a:schemeClr val="bg1"/>
          </a:solidFill>
          <a:latin typeface="Calibri" pitchFamily="34" charset="0"/>
          <a:ea typeface="+mn-ea"/>
          <a:cs typeface="Arial" pitchFamily="34" charset="0"/>
        </a:defRPr>
      </a:lvl1pPr>
      <a:lvl2pPr marL="458788" indent="-28575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800" kern="1200">
          <a:solidFill>
            <a:schemeClr val="bg1"/>
          </a:solidFill>
          <a:latin typeface="Calibri" pitchFamily="34" charset="0"/>
          <a:ea typeface="+mn-ea"/>
          <a:cs typeface="Arial" pitchFamily="34" charset="0"/>
        </a:defRPr>
      </a:lvl2pPr>
      <a:lvl3pPr marL="917575" indent="-228600" algn="l" defTabSz="914400" rtl="0" eaLnBrk="1" latinLnBrk="0" hangingPunct="1">
        <a:spcBef>
          <a:spcPct val="20000"/>
        </a:spcBef>
        <a:buClr>
          <a:schemeClr val="accent1"/>
        </a:buClr>
        <a:buFont typeface="Calibri" pitchFamily="34" charset="0"/>
        <a:buChar char="–"/>
        <a:defRPr sz="2400" kern="1200">
          <a:solidFill>
            <a:schemeClr val="bg1"/>
          </a:solidFill>
          <a:latin typeface="Calibri" pitchFamily="34" charset="0"/>
          <a:ea typeface="+mn-ea"/>
          <a:cs typeface="Arial" pitchFamily="34" charset="0"/>
        </a:defRPr>
      </a:lvl3pPr>
      <a:lvl4pPr marL="1374775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bg1"/>
          </a:solidFill>
          <a:latin typeface="Calibri" pitchFamily="34" charset="0"/>
          <a:ea typeface="+mn-ea"/>
          <a:cs typeface="Arial" pitchFamily="34" charset="0"/>
        </a:defRPr>
      </a:lvl4pPr>
      <a:lvl5pPr marL="1831975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»"/>
        <a:defRPr sz="2000" kern="1200">
          <a:solidFill>
            <a:schemeClr val="bg1"/>
          </a:solidFill>
          <a:latin typeface="Calibri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30.xml"/><Relationship Id="rId2" Type="http://schemas.openxmlformats.org/officeDocument/2006/relationships/tags" Target="../tags/tag29.xml"/><Relationship Id="rId1" Type="http://schemas.openxmlformats.org/officeDocument/2006/relationships/tags" Target="../tags/tag28.xml"/><Relationship Id="rId5" Type="http://schemas.openxmlformats.org/officeDocument/2006/relationships/image" Target="../media/image2.emf"/><Relationship Id="rId4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tags" Target="../tags/tag77.xml"/><Relationship Id="rId1" Type="http://schemas.openxmlformats.org/officeDocument/2006/relationships/tags" Target="../tags/tag76.xml"/><Relationship Id="rId4" Type="http://schemas.openxmlformats.org/officeDocument/2006/relationships/notesSlide" Target="../notesSlides/notesSlide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tags" Target="../tags/tag80.xml"/><Relationship Id="rId2" Type="http://schemas.openxmlformats.org/officeDocument/2006/relationships/tags" Target="../tags/tag79.xml"/><Relationship Id="rId1" Type="http://schemas.openxmlformats.org/officeDocument/2006/relationships/tags" Target="../tags/tag78.xml"/><Relationship Id="rId6" Type="http://schemas.openxmlformats.org/officeDocument/2006/relationships/notesSlide" Target="../notesSlides/notesSlide5.xml"/><Relationship Id="rId5" Type="http://schemas.openxmlformats.org/officeDocument/2006/relationships/slideLayout" Target="../slideLayouts/slideLayout18.xml"/><Relationship Id="rId4" Type="http://schemas.openxmlformats.org/officeDocument/2006/relationships/tags" Target="../tags/tag8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tags" Target="../tags/tag84.xml"/><Relationship Id="rId2" Type="http://schemas.openxmlformats.org/officeDocument/2006/relationships/tags" Target="../tags/tag83.xml"/><Relationship Id="rId1" Type="http://schemas.openxmlformats.org/officeDocument/2006/relationships/tags" Target="../tags/tag82.xml"/><Relationship Id="rId6" Type="http://schemas.openxmlformats.org/officeDocument/2006/relationships/notesSlide" Target="../notesSlides/notesSlide6.xml"/><Relationship Id="rId5" Type="http://schemas.openxmlformats.org/officeDocument/2006/relationships/slideLayout" Target="../slideLayouts/slideLayout14.xml"/><Relationship Id="rId4" Type="http://schemas.openxmlformats.org/officeDocument/2006/relationships/tags" Target="../tags/tag8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tags" Target="../tags/tag88.xml"/><Relationship Id="rId2" Type="http://schemas.openxmlformats.org/officeDocument/2006/relationships/tags" Target="../tags/tag87.xml"/><Relationship Id="rId1" Type="http://schemas.openxmlformats.org/officeDocument/2006/relationships/tags" Target="../tags/tag86.xml"/><Relationship Id="rId5" Type="http://schemas.openxmlformats.org/officeDocument/2006/relationships/notesSlide" Target="../notesSlides/notesSlide7.xml"/><Relationship Id="rId4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tags" Target="../tags/tag96.xml"/><Relationship Id="rId13" Type="http://schemas.openxmlformats.org/officeDocument/2006/relationships/tags" Target="../tags/tag101.xml"/><Relationship Id="rId3" Type="http://schemas.openxmlformats.org/officeDocument/2006/relationships/tags" Target="../tags/tag91.xml"/><Relationship Id="rId7" Type="http://schemas.openxmlformats.org/officeDocument/2006/relationships/tags" Target="../tags/tag95.xml"/><Relationship Id="rId12" Type="http://schemas.openxmlformats.org/officeDocument/2006/relationships/tags" Target="../tags/tag100.xml"/><Relationship Id="rId2" Type="http://schemas.openxmlformats.org/officeDocument/2006/relationships/tags" Target="../tags/tag90.xml"/><Relationship Id="rId16" Type="http://schemas.openxmlformats.org/officeDocument/2006/relationships/notesSlide" Target="../notesSlides/notesSlide8.xml"/><Relationship Id="rId1" Type="http://schemas.openxmlformats.org/officeDocument/2006/relationships/tags" Target="../tags/tag89.xml"/><Relationship Id="rId6" Type="http://schemas.openxmlformats.org/officeDocument/2006/relationships/tags" Target="../tags/tag94.xml"/><Relationship Id="rId11" Type="http://schemas.openxmlformats.org/officeDocument/2006/relationships/tags" Target="../tags/tag99.xml"/><Relationship Id="rId5" Type="http://schemas.openxmlformats.org/officeDocument/2006/relationships/tags" Target="../tags/tag93.xml"/><Relationship Id="rId15" Type="http://schemas.openxmlformats.org/officeDocument/2006/relationships/slideLayout" Target="../slideLayouts/slideLayout14.xml"/><Relationship Id="rId10" Type="http://schemas.openxmlformats.org/officeDocument/2006/relationships/tags" Target="../tags/tag98.xml"/><Relationship Id="rId4" Type="http://schemas.openxmlformats.org/officeDocument/2006/relationships/tags" Target="../tags/tag92.xml"/><Relationship Id="rId9" Type="http://schemas.openxmlformats.org/officeDocument/2006/relationships/tags" Target="../tags/tag97.xml"/><Relationship Id="rId14" Type="http://schemas.openxmlformats.org/officeDocument/2006/relationships/tags" Target="../tags/tag10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tags" Target="../tags/tag105.xml"/><Relationship Id="rId2" Type="http://schemas.openxmlformats.org/officeDocument/2006/relationships/tags" Target="../tags/tag104.xml"/><Relationship Id="rId1" Type="http://schemas.openxmlformats.org/officeDocument/2006/relationships/tags" Target="../tags/tag103.xml"/><Relationship Id="rId6" Type="http://schemas.openxmlformats.org/officeDocument/2006/relationships/notesSlide" Target="../notesSlides/notesSlide9.xml"/><Relationship Id="rId5" Type="http://schemas.openxmlformats.org/officeDocument/2006/relationships/slideLayout" Target="../slideLayouts/slideLayout14.xml"/><Relationship Id="rId4" Type="http://schemas.openxmlformats.org/officeDocument/2006/relationships/tags" Target="../tags/tag10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tags" Target="../tags/tag108.xml"/><Relationship Id="rId1" Type="http://schemas.openxmlformats.org/officeDocument/2006/relationships/tags" Target="../tags/tag10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tags" Target="../tags/tag110.xml"/><Relationship Id="rId1" Type="http://schemas.openxmlformats.org/officeDocument/2006/relationships/tags" Target="../tags/tag109.xml"/><Relationship Id="rId4" Type="http://schemas.openxmlformats.org/officeDocument/2006/relationships/notesSlide" Target="../notesSlides/notesSlide10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tags" Target="../tags/tag113.xml"/><Relationship Id="rId7" Type="http://schemas.openxmlformats.org/officeDocument/2006/relationships/notesSlide" Target="../notesSlides/notesSlide11.xml"/><Relationship Id="rId2" Type="http://schemas.openxmlformats.org/officeDocument/2006/relationships/tags" Target="../tags/tag112.xml"/><Relationship Id="rId1" Type="http://schemas.openxmlformats.org/officeDocument/2006/relationships/tags" Target="../tags/tag111.xml"/><Relationship Id="rId6" Type="http://schemas.openxmlformats.org/officeDocument/2006/relationships/slideLayout" Target="../slideLayouts/slideLayout14.xml"/><Relationship Id="rId5" Type="http://schemas.openxmlformats.org/officeDocument/2006/relationships/tags" Target="../tags/tag115.xml"/><Relationship Id="rId4" Type="http://schemas.openxmlformats.org/officeDocument/2006/relationships/tags" Target="../tags/tag114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12.xml"/><Relationship Id="rId3" Type="http://schemas.openxmlformats.org/officeDocument/2006/relationships/tags" Target="../tags/tag118.xml"/><Relationship Id="rId7" Type="http://schemas.openxmlformats.org/officeDocument/2006/relationships/slideLayout" Target="../slideLayouts/slideLayout14.xml"/><Relationship Id="rId2" Type="http://schemas.openxmlformats.org/officeDocument/2006/relationships/tags" Target="../tags/tag117.xml"/><Relationship Id="rId1" Type="http://schemas.openxmlformats.org/officeDocument/2006/relationships/tags" Target="../tags/tag116.xml"/><Relationship Id="rId6" Type="http://schemas.openxmlformats.org/officeDocument/2006/relationships/tags" Target="../tags/tag121.xml"/><Relationship Id="rId5" Type="http://schemas.openxmlformats.org/officeDocument/2006/relationships/tags" Target="../tags/tag120.xml"/><Relationship Id="rId4" Type="http://schemas.openxmlformats.org/officeDocument/2006/relationships/tags" Target="../tags/tag119.xml"/><Relationship Id="rId9" Type="http://schemas.openxmlformats.org/officeDocument/2006/relationships/image" Target="../media/image4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slideLayout" Target="../slideLayouts/slideLayout14.xml"/><Relationship Id="rId1" Type="http://schemas.openxmlformats.org/officeDocument/2006/relationships/tags" Target="../tags/tag3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tags" Target="../tags/tag123.xml"/><Relationship Id="rId1" Type="http://schemas.openxmlformats.org/officeDocument/2006/relationships/tags" Target="../tags/tag122.xml"/><Relationship Id="rId4" Type="http://schemas.openxmlformats.org/officeDocument/2006/relationships/notesSlide" Target="../notesSlides/notesSlide1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tags" Target="../tags/tag126.xml"/><Relationship Id="rId2" Type="http://schemas.openxmlformats.org/officeDocument/2006/relationships/tags" Target="../tags/tag125.xml"/><Relationship Id="rId1" Type="http://schemas.openxmlformats.org/officeDocument/2006/relationships/tags" Target="../tags/tag124.xml"/><Relationship Id="rId6" Type="http://schemas.openxmlformats.org/officeDocument/2006/relationships/image" Target="../media/image5.emf"/><Relationship Id="rId5" Type="http://schemas.openxmlformats.org/officeDocument/2006/relationships/notesSlide" Target="../notesSlides/notesSlide14.xml"/><Relationship Id="rId4" Type="http://schemas.openxmlformats.org/officeDocument/2006/relationships/slideLayout" Target="../slideLayouts/slideLayout14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tags" Target="../tags/tag134.xml"/><Relationship Id="rId13" Type="http://schemas.openxmlformats.org/officeDocument/2006/relationships/tags" Target="../tags/tag139.xml"/><Relationship Id="rId18" Type="http://schemas.openxmlformats.org/officeDocument/2006/relationships/tags" Target="../tags/tag144.xml"/><Relationship Id="rId3" Type="http://schemas.openxmlformats.org/officeDocument/2006/relationships/tags" Target="../tags/tag129.xml"/><Relationship Id="rId21" Type="http://schemas.openxmlformats.org/officeDocument/2006/relationships/notesSlide" Target="../notesSlides/notesSlide15.xml"/><Relationship Id="rId7" Type="http://schemas.openxmlformats.org/officeDocument/2006/relationships/tags" Target="../tags/tag133.xml"/><Relationship Id="rId12" Type="http://schemas.openxmlformats.org/officeDocument/2006/relationships/tags" Target="../tags/tag138.xml"/><Relationship Id="rId17" Type="http://schemas.openxmlformats.org/officeDocument/2006/relationships/tags" Target="../tags/tag143.xml"/><Relationship Id="rId2" Type="http://schemas.openxmlformats.org/officeDocument/2006/relationships/tags" Target="../tags/tag128.xml"/><Relationship Id="rId16" Type="http://schemas.openxmlformats.org/officeDocument/2006/relationships/tags" Target="../tags/tag142.xml"/><Relationship Id="rId20" Type="http://schemas.openxmlformats.org/officeDocument/2006/relationships/slideLayout" Target="../slideLayouts/slideLayout6.xml"/><Relationship Id="rId1" Type="http://schemas.openxmlformats.org/officeDocument/2006/relationships/tags" Target="../tags/tag127.xml"/><Relationship Id="rId6" Type="http://schemas.openxmlformats.org/officeDocument/2006/relationships/tags" Target="../tags/tag132.xml"/><Relationship Id="rId11" Type="http://schemas.openxmlformats.org/officeDocument/2006/relationships/tags" Target="../tags/tag137.xml"/><Relationship Id="rId5" Type="http://schemas.openxmlformats.org/officeDocument/2006/relationships/tags" Target="../tags/tag131.xml"/><Relationship Id="rId15" Type="http://schemas.openxmlformats.org/officeDocument/2006/relationships/tags" Target="../tags/tag141.xml"/><Relationship Id="rId10" Type="http://schemas.openxmlformats.org/officeDocument/2006/relationships/tags" Target="../tags/tag136.xml"/><Relationship Id="rId19" Type="http://schemas.openxmlformats.org/officeDocument/2006/relationships/tags" Target="../tags/tag145.xml"/><Relationship Id="rId4" Type="http://schemas.openxmlformats.org/officeDocument/2006/relationships/tags" Target="../tags/tag130.xml"/><Relationship Id="rId9" Type="http://schemas.openxmlformats.org/officeDocument/2006/relationships/tags" Target="../tags/tag135.xml"/><Relationship Id="rId14" Type="http://schemas.openxmlformats.org/officeDocument/2006/relationships/tags" Target="../tags/tag140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tags" Target="../tags/tag153.xml"/><Relationship Id="rId13" Type="http://schemas.openxmlformats.org/officeDocument/2006/relationships/tags" Target="../tags/tag158.xml"/><Relationship Id="rId18" Type="http://schemas.openxmlformats.org/officeDocument/2006/relationships/tags" Target="../tags/tag163.xml"/><Relationship Id="rId26" Type="http://schemas.openxmlformats.org/officeDocument/2006/relationships/slideLayout" Target="../slideLayouts/slideLayout2.xml"/><Relationship Id="rId3" Type="http://schemas.openxmlformats.org/officeDocument/2006/relationships/tags" Target="../tags/tag148.xml"/><Relationship Id="rId21" Type="http://schemas.openxmlformats.org/officeDocument/2006/relationships/tags" Target="../tags/tag166.xml"/><Relationship Id="rId7" Type="http://schemas.openxmlformats.org/officeDocument/2006/relationships/tags" Target="../tags/tag152.xml"/><Relationship Id="rId12" Type="http://schemas.openxmlformats.org/officeDocument/2006/relationships/tags" Target="../tags/tag157.xml"/><Relationship Id="rId17" Type="http://schemas.openxmlformats.org/officeDocument/2006/relationships/tags" Target="../tags/tag162.xml"/><Relationship Id="rId25" Type="http://schemas.openxmlformats.org/officeDocument/2006/relationships/tags" Target="../tags/tag170.xml"/><Relationship Id="rId2" Type="http://schemas.openxmlformats.org/officeDocument/2006/relationships/tags" Target="../tags/tag147.xml"/><Relationship Id="rId16" Type="http://schemas.openxmlformats.org/officeDocument/2006/relationships/tags" Target="../tags/tag161.xml"/><Relationship Id="rId20" Type="http://schemas.openxmlformats.org/officeDocument/2006/relationships/tags" Target="../tags/tag165.xml"/><Relationship Id="rId1" Type="http://schemas.openxmlformats.org/officeDocument/2006/relationships/tags" Target="../tags/tag146.xml"/><Relationship Id="rId6" Type="http://schemas.openxmlformats.org/officeDocument/2006/relationships/tags" Target="../tags/tag151.xml"/><Relationship Id="rId11" Type="http://schemas.openxmlformats.org/officeDocument/2006/relationships/tags" Target="../tags/tag156.xml"/><Relationship Id="rId24" Type="http://schemas.openxmlformats.org/officeDocument/2006/relationships/tags" Target="../tags/tag169.xml"/><Relationship Id="rId5" Type="http://schemas.openxmlformats.org/officeDocument/2006/relationships/tags" Target="../tags/tag150.xml"/><Relationship Id="rId15" Type="http://schemas.openxmlformats.org/officeDocument/2006/relationships/tags" Target="../tags/tag160.xml"/><Relationship Id="rId23" Type="http://schemas.openxmlformats.org/officeDocument/2006/relationships/tags" Target="../tags/tag168.xml"/><Relationship Id="rId10" Type="http://schemas.openxmlformats.org/officeDocument/2006/relationships/tags" Target="../tags/tag155.xml"/><Relationship Id="rId19" Type="http://schemas.openxmlformats.org/officeDocument/2006/relationships/tags" Target="../tags/tag164.xml"/><Relationship Id="rId4" Type="http://schemas.openxmlformats.org/officeDocument/2006/relationships/tags" Target="../tags/tag149.xml"/><Relationship Id="rId9" Type="http://schemas.openxmlformats.org/officeDocument/2006/relationships/tags" Target="../tags/tag154.xml"/><Relationship Id="rId14" Type="http://schemas.openxmlformats.org/officeDocument/2006/relationships/tags" Target="../tags/tag159.xml"/><Relationship Id="rId22" Type="http://schemas.openxmlformats.org/officeDocument/2006/relationships/tags" Target="../tags/tag167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emf"/><Relationship Id="rId3" Type="http://schemas.openxmlformats.org/officeDocument/2006/relationships/tags" Target="../tags/tag173.xml"/><Relationship Id="rId7" Type="http://schemas.openxmlformats.org/officeDocument/2006/relationships/notesSlide" Target="../notesSlides/notesSlide16.xml"/><Relationship Id="rId2" Type="http://schemas.openxmlformats.org/officeDocument/2006/relationships/tags" Target="../tags/tag172.xml"/><Relationship Id="rId1" Type="http://schemas.openxmlformats.org/officeDocument/2006/relationships/tags" Target="../tags/tag171.xml"/><Relationship Id="rId6" Type="http://schemas.openxmlformats.org/officeDocument/2006/relationships/slideLayout" Target="../slideLayouts/slideLayout6.xml"/><Relationship Id="rId5" Type="http://schemas.openxmlformats.org/officeDocument/2006/relationships/tags" Target="../tags/tag175.xml"/><Relationship Id="rId4" Type="http://schemas.openxmlformats.org/officeDocument/2006/relationships/tags" Target="../tags/tag174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77.xml"/><Relationship Id="rId1" Type="http://schemas.openxmlformats.org/officeDocument/2006/relationships/tags" Target="../tags/tag176.xml"/><Relationship Id="rId4" Type="http://schemas.openxmlformats.org/officeDocument/2006/relationships/notesSlide" Target="../notesSlides/notesSlide1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tags" Target="../tags/tag180.xml"/><Relationship Id="rId2" Type="http://schemas.openxmlformats.org/officeDocument/2006/relationships/tags" Target="../tags/tag179.xml"/><Relationship Id="rId1" Type="http://schemas.openxmlformats.org/officeDocument/2006/relationships/tags" Target="../tags/tag178.xml"/><Relationship Id="rId6" Type="http://schemas.openxmlformats.org/officeDocument/2006/relationships/notesSlide" Target="../notesSlides/notesSlide18.xml"/><Relationship Id="rId5" Type="http://schemas.openxmlformats.org/officeDocument/2006/relationships/slideLayout" Target="../slideLayouts/slideLayout6.xml"/><Relationship Id="rId4" Type="http://schemas.openxmlformats.org/officeDocument/2006/relationships/tags" Target="../tags/tag18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tags" Target="../tags/tag184.xml"/><Relationship Id="rId2" Type="http://schemas.openxmlformats.org/officeDocument/2006/relationships/tags" Target="../tags/tag183.xml"/><Relationship Id="rId1" Type="http://schemas.openxmlformats.org/officeDocument/2006/relationships/tags" Target="../tags/tag182.xml"/><Relationship Id="rId5" Type="http://schemas.openxmlformats.org/officeDocument/2006/relationships/notesSlide" Target="../notesSlides/notesSlide19.xml"/><Relationship Id="rId4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tags" Target="../tags/tag187.xml"/><Relationship Id="rId2" Type="http://schemas.openxmlformats.org/officeDocument/2006/relationships/tags" Target="../tags/tag186.xml"/><Relationship Id="rId1" Type="http://schemas.openxmlformats.org/officeDocument/2006/relationships/tags" Target="../tags/tag185.xml"/><Relationship Id="rId5" Type="http://schemas.openxmlformats.org/officeDocument/2006/relationships/notesSlide" Target="../notesSlides/notesSlide20.xml"/><Relationship Id="rId4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tags" Target="../tags/tag195.xml"/><Relationship Id="rId13" Type="http://schemas.openxmlformats.org/officeDocument/2006/relationships/notesSlide" Target="../notesSlides/notesSlide21.xml"/><Relationship Id="rId3" Type="http://schemas.openxmlformats.org/officeDocument/2006/relationships/tags" Target="../tags/tag190.xml"/><Relationship Id="rId7" Type="http://schemas.openxmlformats.org/officeDocument/2006/relationships/tags" Target="../tags/tag194.xml"/><Relationship Id="rId12" Type="http://schemas.openxmlformats.org/officeDocument/2006/relationships/slideLayout" Target="../slideLayouts/slideLayout2.xml"/><Relationship Id="rId2" Type="http://schemas.openxmlformats.org/officeDocument/2006/relationships/tags" Target="../tags/tag189.xml"/><Relationship Id="rId1" Type="http://schemas.openxmlformats.org/officeDocument/2006/relationships/tags" Target="../tags/tag188.xml"/><Relationship Id="rId6" Type="http://schemas.openxmlformats.org/officeDocument/2006/relationships/tags" Target="../tags/tag193.xml"/><Relationship Id="rId11" Type="http://schemas.openxmlformats.org/officeDocument/2006/relationships/tags" Target="../tags/tag198.xml"/><Relationship Id="rId5" Type="http://schemas.openxmlformats.org/officeDocument/2006/relationships/tags" Target="../tags/tag192.xml"/><Relationship Id="rId10" Type="http://schemas.openxmlformats.org/officeDocument/2006/relationships/tags" Target="../tags/tag197.xml"/><Relationship Id="rId4" Type="http://schemas.openxmlformats.org/officeDocument/2006/relationships/tags" Target="../tags/tag191.xml"/><Relationship Id="rId9" Type="http://schemas.openxmlformats.org/officeDocument/2006/relationships/tags" Target="../tags/tag19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slideLayout" Target="../slideLayouts/slideLayout14.xml"/><Relationship Id="rId1" Type="http://schemas.openxmlformats.org/officeDocument/2006/relationships/tags" Target="../tags/tag3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tags" Target="../tags/tag201.xml"/><Relationship Id="rId2" Type="http://schemas.openxmlformats.org/officeDocument/2006/relationships/tags" Target="../tags/tag200.xml"/><Relationship Id="rId1" Type="http://schemas.openxmlformats.org/officeDocument/2006/relationships/tags" Target="../tags/tag199.xml"/><Relationship Id="rId4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tags" Target="../tags/tag204.xml"/><Relationship Id="rId2" Type="http://schemas.openxmlformats.org/officeDocument/2006/relationships/tags" Target="../tags/tag203.xml"/><Relationship Id="rId1" Type="http://schemas.openxmlformats.org/officeDocument/2006/relationships/tags" Target="../tags/tag202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205.xml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tags" Target="../tags/tag213.xml"/><Relationship Id="rId13" Type="http://schemas.openxmlformats.org/officeDocument/2006/relationships/notesSlide" Target="../notesSlides/notesSlide22.xml"/><Relationship Id="rId3" Type="http://schemas.openxmlformats.org/officeDocument/2006/relationships/tags" Target="../tags/tag208.xml"/><Relationship Id="rId7" Type="http://schemas.openxmlformats.org/officeDocument/2006/relationships/tags" Target="../tags/tag212.xml"/><Relationship Id="rId12" Type="http://schemas.openxmlformats.org/officeDocument/2006/relationships/slideLayout" Target="../slideLayouts/slideLayout2.xml"/><Relationship Id="rId2" Type="http://schemas.openxmlformats.org/officeDocument/2006/relationships/tags" Target="../tags/tag207.xml"/><Relationship Id="rId1" Type="http://schemas.openxmlformats.org/officeDocument/2006/relationships/tags" Target="../tags/tag206.xml"/><Relationship Id="rId6" Type="http://schemas.openxmlformats.org/officeDocument/2006/relationships/tags" Target="../tags/tag211.xml"/><Relationship Id="rId11" Type="http://schemas.openxmlformats.org/officeDocument/2006/relationships/tags" Target="../tags/tag216.xml"/><Relationship Id="rId5" Type="http://schemas.openxmlformats.org/officeDocument/2006/relationships/tags" Target="../tags/tag210.xml"/><Relationship Id="rId10" Type="http://schemas.openxmlformats.org/officeDocument/2006/relationships/tags" Target="../tags/tag215.xml"/><Relationship Id="rId4" Type="http://schemas.openxmlformats.org/officeDocument/2006/relationships/tags" Target="../tags/tag209.xml"/><Relationship Id="rId9" Type="http://schemas.openxmlformats.org/officeDocument/2006/relationships/tags" Target="../tags/tag214.xml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tags" Target="../tags/tag224.xml"/><Relationship Id="rId3" Type="http://schemas.openxmlformats.org/officeDocument/2006/relationships/tags" Target="../tags/tag219.xml"/><Relationship Id="rId7" Type="http://schemas.openxmlformats.org/officeDocument/2006/relationships/tags" Target="../tags/tag223.xml"/><Relationship Id="rId12" Type="http://schemas.openxmlformats.org/officeDocument/2006/relationships/slideLayout" Target="../slideLayouts/slideLayout2.xml"/><Relationship Id="rId2" Type="http://schemas.openxmlformats.org/officeDocument/2006/relationships/tags" Target="../tags/tag218.xml"/><Relationship Id="rId1" Type="http://schemas.openxmlformats.org/officeDocument/2006/relationships/tags" Target="../tags/tag217.xml"/><Relationship Id="rId6" Type="http://schemas.openxmlformats.org/officeDocument/2006/relationships/tags" Target="../tags/tag222.xml"/><Relationship Id="rId11" Type="http://schemas.openxmlformats.org/officeDocument/2006/relationships/tags" Target="../tags/tag227.xml"/><Relationship Id="rId5" Type="http://schemas.openxmlformats.org/officeDocument/2006/relationships/tags" Target="../tags/tag221.xml"/><Relationship Id="rId10" Type="http://schemas.openxmlformats.org/officeDocument/2006/relationships/tags" Target="../tags/tag226.xml"/><Relationship Id="rId4" Type="http://schemas.openxmlformats.org/officeDocument/2006/relationships/tags" Target="../tags/tag220.xml"/><Relationship Id="rId9" Type="http://schemas.openxmlformats.org/officeDocument/2006/relationships/tags" Target="../tags/tag225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29.xml"/><Relationship Id="rId1" Type="http://schemas.openxmlformats.org/officeDocument/2006/relationships/tags" Target="../tags/tag228.xml"/><Relationship Id="rId4" Type="http://schemas.openxmlformats.org/officeDocument/2006/relationships/notesSlide" Target="../notesSlides/notesSlide23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31.xml"/><Relationship Id="rId1" Type="http://schemas.openxmlformats.org/officeDocument/2006/relationships/tags" Target="../tags/tag230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tags" Target="../tags/tag234.xml"/><Relationship Id="rId2" Type="http://schemas.openxmlformats.org/officeDocument/2006/relationships/tags" Target="../tags/tag233.xml"/><Relationship Id="rId1" Type="http://schemas.openxmlformats.org/officeDocument/2006/relationships/tags" Target="../tags/tag232.xml"/><Relationship Id="rId4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tags" Target="../tags/tag237.xml"/><Relationship Id="rId2" Type="http://schemas.openxmlformats.org/officeDocument/2006/relationships/tags" Target="../tags/tag236.xml"/><Relationship Id="rId1" Type="http://schemas.openxmlformats.org/officeDocument/2006/relationships/tags" Target="../tags/tag235.xml"/><Relationship Id="rId4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tags" Target="../tags/tag240.xml"/><Relationship Id="rId2" Type="http://schemas.openxmlformats.org/officeDocument/2006/relationships/tags" Target="../tags/tag239.xml"/><Relationship Id="rId1" Type="http://schemas.openxmlformats.org/officeDocument/2006/relationships/tags" Target="../tags/tag238.xml"/><Relationship Id="rId4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tags" Target="../tags/tag243.xml"/><Relationship Id="rId2" Type="http://schemas.openxmlformats.org/officeDocument/2006/relationships/tags" Target="../tags/tag242.xml"/><Relationship Id="rId1" Type="http://schemas.openxmlformats.org/officeDocument/2006/relationships/tags" Target="../tags/tag241.xml"/><Relationship Id="rId4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tags" Target="../tags/tag246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245.xml"/><Relationship Id="rId1" Type="http://schemas.openxmlformats.org/officeDocument/2006/relationships/tags" Target="../tags/tag244.xml"/><Relationship Id="rId6" Type="http://schemas.openxmlformats.org/officeDocument/2006/relationships/tags" Target="../tags/tag249.xml"/><Relationship Id="rId5" Type="http://schemas.openxmlformats.org/officeDocument/2006/relationships/tags" Target="../tags/tag248.xml"/><Relationship Id="rId4" Type="http://schemas.openxmlformats.org/officeDocument/2006/relationships/tags" Target="../tags/tag247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51.xml"/><Relationship Id="rId1" Type="http://schemas.openxmlformats.org/officeDocument/2006/relationships/tags" Target="../tags/tag250.xml"/><Relationship Id="rId5" Type="http://schemas.openxmlformats.org/officeDocument/2006/relationships/image" Target="../media/image7.emf"/><Relationship Id="rId4" Type="http://schemas.openxmlformats.org/officeDocument/2006/relationships/customXml" Target="../ink/ink1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53.xml"/><Relationship Id="rId1" Type="http://schemas.openxmlformats.org/officeDocument/2006/relationships/tags" Target="../tags/tag25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55.xml"/><Relationship Id="rId1" Type="http://schemas.openxmlformats.org/officeDocument/2006/relationships/tags" Target="../tags/tag254.xml"/><Relationship Id="rId4" Type="http://schemas.openxmlformats.org/officeDocument/2006/relationships/notesSlide" Target="../notesSlides/notesSlide24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57.xml"/><Relationship Id="rId1" Type="http://schemas.openxmlformats.org/officeDocument/2006/relationships/tags" Target="../tags/tag256.xml"/><Relationship Id="rId4" Type="http://schemas.openxmlformats.org/officeDocument/2006/relationships/notesSlide" Target="../notesSlides/notesSlide25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59.xml"/><Relationship Id="rId1" Type="http://schemas.openxmlformats.org/officeDocument/2006/relationships/tags" Target="../tags/tag258.xml"/><Relationship Id="rId4" Type="http://schemas.openxmlformats.org/officeDocument/2006/relationships/notesSlide" Target="../notesSlides/notesSlide26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61.xml"/><Relationship Id="rId1" Type="http://schemas.openxmlformats.org/officeDocument/2006/relationships/tags" Target="../tags/tag260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tags" Target="../tags/tag40.xml"/><Relationship Id="rId3" Type="http://schemas.openxmlformats.org/officeDocument/2006/relationships/tags" Target="../tags/tag35.xml"/><Relationship Id="rId7" Type="http://schemas.openxmlformats.org/officeDocument/2006/relationships/tags" Target="../tags/tag39.xml"/><Relationship Id="rId2" Type="http://schemas.openxmlformats.org/officeDocument/2006/relationships/tags" Target="../tags/tag34.xml"/><Relationship Id="rId1" Type="http://schemas.openxmlformats.org/officeDocument/2006/relationships/tags" Target="../tags/tag33.xml"/><Relationship Id="rId6" Type="http://schemas.openxmlformats.org/officeDocument/2006/relationships/tags" Target="../tags/tag38.xml"/><Relationship Id="rId5" Type="http://schemas.openxmlformats.org/officeDocument/2006/relationships/tags" Target="../tags/tag37.xml"/><Relationship Id="rId10" Type="http://schemas.openxmlformats.org/officeDocument/2006/relationships/notesSlide" Target="../notesSlides/notesSlide1.xml"/><Relationship Id="rId4" Type="http://schemas.openxmlformats.org/officeDocument/2006/relationships/tags" Target="../tags/tag36.xml"/><Relationship Id="rId9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tags" Target="../tags/tag48.xml"/><Relationship Id="rId13" Type="http://schemas.openxmlformats.org/officeDocument/2006/relationships/tags" Target="../tags/tag53.xml"/><Relationship Id="rId18" Type="http://schemas.openxmlformats.org/officeDocument/2006/relationships/tags" Target="../tags/tag58.xml"/><Relationship Id="rId3" Type="http://schemas.openxmlformats.org/officeDocument/2006/relationships/tags" Target="../tags/tag43.xml"/><Relationship Id="rId7" Type="http://schemas.openxmlformats.org/officeDocument/2006/relationships/tags" Target="../tags/tag47.xml"/><Relationship Id="rId12" Type="http://schemas.openxmlformats.org/officeDocument/2006/relationships/tags" Target="../tags/tag52.xml"/><Relationship Id="rId17" Type="http://schemas.openxmlformats.org/officeDocument/2006/relationships/tags" Target="../tags/tag57.xml"/><Relationship Id="rId2" Type="http://schemas.openxmlformats.org/officeDocument/2006/relationships/tags" Target="../tags/tag42.xml"/><Relationship Id="rId16" Type="http://schemas.openxmlformats.org/officeDocument/2006/relationships/tags" Target="../tags/tag56.xml"/><Relationship Id="rId20" Type="http://schemas.openxmlformats.org/officeDocument/2006/relationships/slideLayout" Target="../slideLayouts/slideLayout14.xml"/><Relationship Id="rId1" Type="http://schemas.openxmlformats.org/officeDocument/2006/relationships/tags" Target="../tags/tag41.xml"/><Relationship Id="rId6" Type="http://schemas.openxmlformats.org/officeDocument/2006/relationships/tags" Target="../tags/tag46.xml"/><Relationship Id="rId11" Type="http://schemas.openxmlformats.org/officeDocument/2006/relationships/tags" Target="../tags/tag51.xml"/><Relationship Id="rId5" Type="http://schemas.openxmlformats.org/officeDocument/2006/relationships/tags" Target="../tags/tag45.xml"/><Relationship Id="rId15" Type="http://schemas.openxmlformats.org/officeDocument/2006/relationships/tags" Target="../tags/tag55.xml"/><Relationship Id="rId10" Type="http://schemas.openxmlformats.org/officeDocument/2006/relationships/tags" Target="../tags/tag50.xml"/><Relationship Id="rId19" Type="http://schemas.openxmlformats.org/officeDocument/2006/relationships/tags" Target="../tags/tag59.xml"/><Relationship Id="rId4" Type="http://schemas.openxmlformats.org/officeDocument/2006/relationships/tags" Target="../tags/tag44.xml"/><Relationship Id="rId9" Type="http://schemas.openxmlformats.org/officeDocument/2006/relationships/tags" Target="../tags/tag49.xml"/><Relationship Id="rId14" Type="http://schemas.openxmlformats.org/officeDocument/2006/relationships/tags" Target="../tags/tag54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tags" Target="../tags/tag62.xml"/><Relationship Id="rId7" Type="http://schemas.openxmlformats.org/officeDocument/2006/relationships/tags" Target="../tags/tag66.xml"/><Relationship Id="rId2" Type="http://schemas.openxmlformats.org/officeDocument/2006/relationships/tags" Target="../tags/tag61.xml"/><Relationship Id="rId1" Type="http://schemas.openxmlformats.org/officeDocument/2006/relationships/tags" Target="../tags/tag60.xml"/><Relationship Id="rId6" Type="http://schemas.openxmlformats.org/officeDocument/2006/relationships/tags" Target="../tags/tag65.xml"/><Relationship Id="rId5" Type="http://schemas.openxmlformats.org/officeDocument/2006/relationships/tags" Target="../tags/tag64.xml"/><Relationship Id="rId4" Type="http://schemas.openxmlformats.org/officeDocument/2006/relationships/tags" Target="../tags/tag63.xml"/><Relationship Id="rId9" Type="http://schemas.openxmlformats.org/officeDocument/2006/relationships/notesSlide" Target="../notesSlides/notesSlide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3.xml"/><Relationship Id="rId3" Type="http://schemas.openxmlformats.org/officeDocument/2006/relationships/tags" Target="../tags/tag69.xml"/><Relationship Id="rId7" Type="http://schemas.openxmlformats.org/officeDocument/2006/relationships/slideLayout" Target="../slideLayouts/slideLayout18.xml"/><Relationship Id="rId2" Type="http://schemas.openxmlformats.org/officeDocument/2006/relationships/tags" Target="../tags/tag68.xml"/><Relationship Id="rId1" Type="http://schemas.openxmlformats.org/officeDocument/2006/relationships/tags" Target="../tags/tag67.xml"/><Relationship Id="rId6" Type="http://schemas.openxmlformats.org/officeDocument/2006/relationships/tags" Target="../tags/tag72.xml"/><Relationship Id="rId5" Type="http://schemas.openxmlformats.org/officeDocument/2006/relationships/tags" Target="../tags/tag71.xml"/><Relationship Id="rId4" Type="http://schemas.openxmlformats.org/officeDocument/2006/relationships/tags" Target="../tags/tag70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75.xml"/><Relationship Id="rId2" Type="http://schemas.openxmlformats.org/officeDocument/2006/relationships/tags" Target="../tags/tag74.xml"/><Relationship Id="rId1" Type="http://schemas.openxmlformats.org/officeDocument/2006/relationships/tags" Target="../tags/tag73.xml"/><Relationship Id="rId4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Calling Conventions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subTitle" sz="quarter" idx="1"/>
            <p:custDataLst>
              <p:tags r:id="rId2"/>
            </p:custDataLst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dirty="0" smtClean="0"/>
              <a:t>Hakim Weatherspoon</a:t>
            </a:r>
          </a:p>
          <a:p>
            <a:r>
              <a:rPr lang="en-US" b="1" dirty="0" smtClean="0"/>
              <a:t>CS 3410, Spring 2011</a:t>
            </a:r>
          </a:p>
          <a:p>
            <a:r>
              <a:rPr lang="en-US" dirty="0" smtClean="0"/>
              <a:t>Computer Science</a:t>
            </a:r>
          </a:p>
          <a:p>
            <a:r>
              <a:rPr lang="en-US" dirty="0" smtClean="0"/>
              <a:t>Cornell University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85800" y="6096000"/>
            <a:ext cx="22565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FF00"/>
                </a:solidFill>
                <a:latin typeface="Calibri"/>
                <a:cs typeface="Calibri"/>
              </a:rPr>
              <a:t>See P&amp;H 2.8 and </a:t>
            </a:r>
            <a:r>
              <a:rPr lang="en-US" dirty="0">
                <a:solidFill>
                  <a:srgbClr val="FFFF00"/>
                </a:solidFill>
                <a:latin typeface="Calibri"/>
                <a:cs typeface="Calibri"/>
              </a:rPr>
              <a:t>2.12 </a:t>
            </a:r>
          </a:p>
        </p:txBody>
      </p:sp>
      <p:pic>
        <p:nvPicPr>
          <p:cNvPr id="1026" name="CP3 Ink 8ed3e0ef-e21b-4c14-bfac-b88316bff19e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52234" y="5967900"/>
            <a:ext cx="254251" cy="3214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39002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latin typeface="Consolas" pitchFamily="49" charset="0"/>
              </a:rPr>
              <a:t>void main() {</a:t>
            </a:r>
          </a:p>
          <a:p>
            <a:r>
              <a:rPr lang="en-US" sz="2400" dirty="0" smtClean="0">
                <a:latin typeface="Consolas" pitchFamily="49" charset="0"/>
              </a:rPr>
              <a:t>	</a:t>
            </a:r>
            <a:r>
              <a:rPr lang="en-US" sz="2400" dirty="0" err="1" smtClean="0">
                <a:latin typeface="Consolas" pitchFamily="49" charset="0"/>
              </a:rPr>
              <a:t>int</a:t>
            </a:r>
            <a:r>
              <a:rPr lang="en-US" sz="2400" dirty="0" smtClean="0">
                <a:latin typeface="Consolas" pitchFamily="49" charset="0"/>
              </a:rPr>
              <a:t> x = ask(“x?”);</a:t>
            </a:r>
          </a:p>
          <a:p>
            <a:r>
              <a:rPr lang="en-US" sz="2400" dirty="0" smtClean="0">
                <a:latin typeface="Consolas" pitchFamily="49" charset="0"/>
              </a:rPr>
              <a:t>	</a:t>
            </a:r>
            <a:r>
              <a:rPr lang="en-US" sz="2400" dirty="0" err="1" smtClean="0">
                <a:latin typeface="Consolas" pitchFamily="49" charset="0"/>
              </a:rPr>
              <a:t>int</a:t>
            </a:r>
            <a:r>
              <a:rPr lang="en-US" sz="2400" dirty="0" smtClean="0">
                <a:latin typeface="Consolas" pitchFamily="49" charset="0"/>
              </a:rPr>
              <a:t> y = ask(“y?”);</a:t>
            </a:r>
          </a:p>
          <a:p>
            <a:r>
              <a:rPr lang="en-US" sz="2400" dirty="0" smtClean="0">
                <a:latin typeface="Consolas" pitchFamily="49" charset="0"/>
              </a:rPr>
              <a:t>	test(x, y);</a:t>
            </a:r>
          </a:p>
          <a:p>
            <a:r>
              <a:rPr lang="en-US" sz="2400" dirty="0" smtClean="0">
                <a:latin typeface="Consolas" pitchFamily="49" charset="0"/>
              </a:rPr>
              <a:t>}</a:t>
            </a:r>
          </a:p>
          <a:p>
            <a:endParaRPr lang="en-US" sz="2400" dirty="0" smtClean="0">
              <a:latin typeface="Consolas" pitchFamily="49" charset="0"/>
            </a:endParaRPr>
          </a:p>
          <a:p>
            <a:r>
              <a:rPr lang="en-US" sz="2400" dirty="0" smtClean="0">
                <a:latin typeface="Consolas" pitchFamily="49" charset="0"/>
              </a:rPr>
              <a:t>void test(</a:t>
            </a:r>
            <a:r>
              <a:rPr lang="en-US" sz="2400" dirty="0" err="1" smtClean="0">
                <a:latin typeface="Consolas" pitchFamily="49" charset="0"/>
              </a:rPr>
              <a:t>int</a:t>
            </a:r>
            <a:r>
              <a:rPr lang="en-US" sz="2400" dirty="0" smtClean="0">
                <a:latin typeface="Consolas" pitchFamily="49" charset="0"/>
              </a:rPr>
              <a:t> x, </a:t>
            </a:r>
            <a:r>
              <a:rPr lang="en-US" sz="2400" dirty="0" err="1" smtClean="0">
                <a:latin typeface="Consolas" pitchFamily="49" charset="0"/>
              </a:rPr>
              <a:t>int</a:t>
            </a:r>
            <a:r>
              <a:rPr lang="en-US" sz="2400" dirty="0" smtClean="0">
                <a:latin typeface="Consolas" pitchFamily="49" charset="0"/>
              </a:rPr>
              <a:t> y) {</a:t>
            </a:r>
          </a:p>
          <a:p>
            <a:r>
              <a:rPr lang="en-US" sz="2400" dirty="0" smtClean="0">
                <a:latin typeface="Consolas" pitchFamily="49" charset="0"/>
              </a:rPr>
              <a:t>	</a:t>
            </a:r>
            <a:r>
              <a:rPr lang="en-US" sz="2400" dirty="0" err="1" smtClean="0">
                <a:latin typeface="Consolas" pitchFamily="49" charset="0"/>
              </a:rPr>
              <a:t>int</a:t>
            </a:r>
            <a:r>
              <a:rPr lang="en-US" sz="2400" dirty="0" smtClean="0">
                <a:latin typeface="Consolas" pitchFamily="49" charset="0"/>
              </a:rPr>
              <a:t> d = </a:t>
            </a:r>
            <a:r>
              <a:rPr lang="en-US" sz="2400" dirty="0" err="1" smtClean="0">
                <a:latin typeface="Consolas" pitchFamily="49" charset="0"/>
              </a:rPr>
              <a:t>sqrt</a:t>
            </a:r>
            <a:r>
              <a:rPr lang="en-US" sz="2400" dirty="0" smtClean="0">
                <a:latin typeface="Consolas" pitchFamily="49" charset="0"/>
              </a:rPr>
              <a:t>(x*x + y*y);</a:t>
            </a:r>
          </a:p>
          <a:p>
            <a:r>
              <a:rPr lang="en-US" sz="2400" dirty="0" smtClean="0">
                <a:latin typeface="Consolas" pitchFamily="49" charset="0"/>
              </a:rPr>
              <a:t>	if (d == 1)</a:t>
            </a:r>
          </a:p>
          <a:p>
            <a:r>
              <a:rPr lang="en-US" sz="2400" dirty="0" smtClean="0">
                <a:latin typeface="Consolas" pitchFamily="49" charset="0"/>
              </a:rPr>
              <a:t>		print(“unit”);</a:t>
            </a:r>
          </a:p>
          <a:p>
            <a:r>
              <a:rPr lang="en-US" sz="2400" dirty="0" smtClean="0">
                <a:latin typeface="Consolas" pitchFamily="49" charset="0"/>
              </a:rPr>
              <a:t>	return d;</a:t>
            </a:r>
          </a:p>
          <a:p>
            <a:r>
              <a:rPr lang="en-US" sz="2400" dirty="0" smtClean="0">
                <a:latin typeface="Consolas" pitchFamily="49" charset="0"/>
              </a:rPr>
              <a:t>}</a:t>
            </a:r>
          </a:p>
          <a:p>
            <a:endParaRPr lang="en-US" sz="2400" dirty="0" smtClean="0">
              <a:latin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9386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MIPS Register Conventions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970540231"/>
              </p:ext>
            </p:extLst>
          </p:nvPr>
        </p:nvGraphicFramePr>
        <p:xfrm>
          <a:off x="228600" y="547935"/>
          <a:ext cx="3733800" cy="61576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3098"/>
                <a:gridCol w="828502"/>
                <a:gridCol w="2362200"/>
              </a:tblGrid>
              <a:tr h="350441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1"/>
                          </a:solidFill>
                          <a:latin typeface="+mj-lt"/>
                        </a:rPr>
                        <a:t>r0</a:t>
                      </a:r>
                      <a:endParaRPr lang="en-US" sz="2400" b="0" dirty="0">
                        <a:solidFill>
                          <a:schemeClr val="accent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$zero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zero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09404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1"/>
                          </a:solidFill>
                          <a:latin typeface="+mj-lt"/>
                        </a:rPr>
                        <a:t>r1</a:t>
                      </a:r>
                      <a:endParaRPr lang="en-US" sz="2400" b="0" dirty="0">
                        <a:solidFill>
                          <a:schemeClr val="accent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$at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smtClean="0">
                          <a:solidFill>
                            <a:schemeClr val="bg1"/>
                          </a:solidFill>
                          <a:latin typeface="+mj-lt"/>
                        </a:rPr>
                        <a:t>assembler temp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09404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1"/>
                          </a:solidFill>
                          <a:latin typeface="+mj-lt"/>
                        </a:rPr>
                        <a:t>r2</a:t>
                      </a:r>
                      <a:endParaRPr lang="en-US" sz="2400" b="0" dirty="0">
                        <a:solidFill>
                          <a:schemeClr val="accent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09404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1"/>
                          </a:solidFill>
                          <a:latin typeface="+mj-lt"/>
                        </a:rPr>
                        <a:t>r3</a:t>
                      </a:r>
                      <a:endParaRPr lang="en-US" sz="2400" b="0" dirty="0">
                        <a:solidFill>
                          <a:schemeClr val="accent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09404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1"/>
                          </a:solidFill>
                          <a:latin typeface="+mj-lt"/>
                        </a:rPr>
                        <a:t>r4</a:t>
                      </a:r>
                      <a:endParaRPr lang="en-US" sz="2400" b="0" dirty="0">
                        <a:solidFill>
                          <a:schemeClr val="accent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09404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1"/>
                          </a:solidFill>
                          <a:latin typeface="+mj-lt"/>
                        </a:rPr>
                        <a:t>r5</a:t>
                      </a:r>
                      <a:endParaRPr lang="en-US" sz="2400" b="0" dirty="0">
                        <a:solidFill>
                          <a:schemeClr val="accent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09404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1"/>
                          </a:solidFill>
                          <a:latin typeface="+mj-lt"/>
                        </a:rPr>
                        <a:t>r6</a:t>
                      </a:r>
                      <a:endParaRPr lang="en-US" sz="2400" b="0" dirty="0">
                        <a:solidFill>
                          <a:schemeClr val="accent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09404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1"/>
                          </a:solidFill>
                          <a:latin typeface="+mj-lt"/>
                        </a:rPr>
                        <a:t>r7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50441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accent1"/>
                          </a:solidFill>
                        </a:rPr>
                        <a:t>r8</a:t>
                      </a:r>
                      <a:endParaRPr lang="en-US" sz="2400" dirty="0">
                        <a:solidFill>
                          <a:schemeClr val="accent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50441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1"/>
                          </a:solidFill>
                          <a:latin typeface="+mj-lt"/>
                        </a:rPr>
                        <a:t>r9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50441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1"/>
                          </a:solidFill>
                          <a:latin typeface="+mj-lt"/>
                        </a:rPr>
                        <a:t>r10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50441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1"/>
                          </a:solidFill>
                          <a:latin typeface="+mj-lt"/>
                        </a:rPr>
                        <a:t>r11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50441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1"/>
                          </a:solidFill>
                          <a:latin typeface="+mj-lt"/>
                        </a:rPr>
                        <a:t>r12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50441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1"/>
                          </a:solidFill>
                          <a:latin typeface="+mj-lt"/>
                        </a:rPr>
                        <a:t>r13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50441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1"/>
                          </a:solidFill>
                          <a:latin typeface="+mj-lt"/>
                        </a:rPr>
                        <a:t>r14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50441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1"/>
                          </a:solidFill>
                          <a:latin typeface="+mj-lt"/>
                        </a:rPr>
                        <a:t>r15</a:t>
                      </a:r>
                      <a:endParaRPr lang="en-US" sz="2400" b="0" dirty="0">
                        <a:solidFill>
                          <a:schemeClr val="accent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4167201081"/>
              </p:ext>
            </p:extLst>
          </p:nvPr>
        </p:nvGraphicFramePr>
        <p:xfrm>
          <a:off x="4038600" y="547934"/>
          <a:ext cx="4114800" cy="61576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  <a:gridCol w="838200"/>
                <a:gridCol w="2667000"/>
              </a:tblGrid>
              <a:tr h="350441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1"/>
                          </a:solidFill>
                          <a:latin typeface="+mj-lt"/>
                        </a:rPr>
                        <a:t>r16</a:t>
                      </a:r>
                      <a:endParaRPr lang="en-US" sz="2400" b="0" dirty="0">
                        <a:solidFill>
                          <a:schemeClr val="accent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09404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1"/>
                          </a:solidFill>
                          <a:latin typeface="+mj-lt"/>
                        </a:rPr>
                        <a:t>r17</a:t>
                      </a:r>
                      <a:endParaRPr lang="en-US" sz="2400" b="0" dirty="0">
                        <a:solidFill>
                          <a:schemeClr val="accent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09404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1"/>
                          </a:solidFill>
                          <a:latin typeface="+mj-lt"/>
                        </a:rPr>
                        <a:t>r18</a:t>
                      </a:r>
                      <a:endParaRPr lang="en-US" sz="2400" b="0" dirty="0">
                        <a:solidFill>
                          <a:schemeClr val="accent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09404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1"/>
                          </a:solidFill>
                          <a:latin typeface="+mj-lt"/>
                        </a:rPr>
                        <a:t>r19</a:t>
                      </a:r>
                      <a:endParaRPr lang="en-US" sz="2400" b="0" dirty="0">
                        <a:solidFill>
                          <a:schemeClr val="accent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09404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1"/>
                          </a:solidFill>
                          <a:latin typeface="+mj-lt"/>
                        </a:rPr>
                        <a:t>r20</a:t>
                      </a:r>
                      <a:endParaRPr lang="en-US" sz="2400" b="0" dirty="0">
                        <a:solidFill>
                          <a:schemeClr val="accent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09404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1"/>
                          </a:solidFill>
                          <a:latin typeface="+mj-lt"/>
                        </a:rPr>
                        <a:t>r21</a:t>
                      </a:r>
                      <a:endParaRPr lang="en-US" sz="2400" b="0" dirty="0">
                        <a:solidFill>
                          <a:schemeClr val="accent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09404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1"/>
                          </a:solidFill>
                          <a:latin typeface="+mj-lt"/>
                        </a:rPr>
                        <a:t>r22</a:t>
                      </a:r>
                      <a:endParaRPr lang="en-US" sz="2400" b="0" dirty="0">
                        <a:solidFill>
                          <a:schemeClr val="accent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09404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1"/>
                          </a:solidFill>
                          <a:latin typeface="+mj-lt"/>
                        </a:rPr>
                        <a:t>r23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50441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1"/>
                          </a:solidFill>
                        </a:rPr>
                        <a:t>r24</a:t>
                      </a:r>
                      <a:endParaRPr lang="en-US" sz="2400" b="0" dirty="0">
                        <a:solidFill>
                          <a:schemeClr val="accent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50441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1"/>
                          </a:solidFill>
                          <a:latin typeface="+mj-lt"/>
                        </a:rPr>
                        <a:t>r25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50441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1"/>
                          </a:solidFill>
                          <a:latin typeface="+mj-lt"/>
                        </a:rPr>
                        <a:t>r26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$k0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reserved</a:t>
                      </a:r>
                      <a:b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</a:br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for OS kernel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50441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1"/>
                          </a:solidFill>
                          <a:latin typeface="+mj-lt"/>
                        </a:rPr>
                        <a:t>r27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$k1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50441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1"/>
                          </a:solidFill>
                          <a:latin typeface="+mj-lt"/>
                        </a:rPr>
                        <a:t>r28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50441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1"/>
                          </a:solidFill>
                          <a:latin typeface="+mj-lt"/>
                        </a:rPr>
                        <a:t>r29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50441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1"/>
                          </a:solidFill>
                          <a:latin typeface="+mj-lt"/>
                        </a:rPr>
                        <a:t>r30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50441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1"/>
                          </a:solidFill>
                          <a:latin typeface="+mj-lt"/>
                        </a:rPr>
                        <a:t>r31</a:t>
                      </a:r>
                      <a:endParaRPr lang="en-US" sz="2400" b="0" dirty="0">
                        <a:solidFill>
                          <a:schemeClr val="accent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$</a:t>
                      </a:r>
                      <a:r>
                        <a:rPr lang="en-US" sz="2400" b="0" dirty="0" err="1" smtClean="0">
                          <a:solidFill>
                            <a:schemeClr val="bg1"/>
                          </a:solidFill>
                          <a:latin typeface="+mj-lt"/>
                        </a:rPr>
                        <a:t>ra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return address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451134019"/>
              </p:ext>
            </p:extLst>
          </p:nvPr>
        </p:nvGraphicFramePr>
        <p:xfrm>
          <a:off x="228600" y="1327150"/>
          <a:ext cx="3733800" cy="24511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3098"/>
                <a:gridCol w="828502"/>
                <a:gridCol w="2362200"/>
              </a:tblGrid>
              <a:tr h="408517"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accent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$v0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function</a:t>
                      </a:r>
                      <a:b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</a:br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return values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</a:tr>
              <a:tr h="408517"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accent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$v1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08517"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accent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$a0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function</a:t>
                      </a:r>
                      <a:b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</a:br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arguments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</a:tr>
              <a:tr h="408517"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accent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$a1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08517"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accent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$a2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08517">
                <a:tc>
                  <a:txBody>
                    <a:bodyPr/>
                    <a:lstStyle/>
                    <a:p>
                      <a:pPr algn="ctr"/>
                      <a:endParaRPr lang="en-US" sz="2400" b="0" dirty="0" smtClean="0">
                        <a:solidFill>
                          <a:schemeClr val="accent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$a3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997324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Example: Invoke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228600" y="1219200"/>
            <a:ext cx="8686800" cy="5791200"/>
          </a:xfrm>
        </p:spPr>
        <p:txBody>
          <a:bodyPr>
            <a:normAutofit/>
          </a:bodyPr>
          <a:lstStyle/>
          <a:p>
            <a:r>
              <a:rPr lang="en-US" sz="2400" dirty="0" smtClean="0">
                <a:latin typeface="Consolas" pitchFamily="49" charset="0"/>
              </a:rPr>
              <a:t>void main() {</a:t>
            </a:r>
          </a:p>
          <a:p>
            <a:r>
              <a:rPr lang="en-US" sz="2400" dirty="0" smtClean="0">
                <a:latin typeface="Consolas" pitchFamily="49" charset="0"/>
              </a:rPr>
              <a:t>	</a:t>
            </a:r>
            <a:r>
              <a:rPr lang="en-US" sz="2400" dirty="0" err="1" smtClean="0">
                <a:latin typeface="Consolas" pitchFamily="49" charset="0"/>
              </a:rPr>
              <a:t>int</a:t>
            </a:r>
            <a:r>
              <a:rPr lang="en-US" sz="2400" dirty="0" smtClean="0">
                <a:latin typeface="Consolas" pitchFamily="49" charset="0"/>
              </a:rPr>
              <a:t> x = ask(“x?”);</a:t>
            </a:r>
          </a:p>
          <a:p>
            <a:r>
              <a:rPr lang="en-US" sz="2400" dirty="0" smtClean="0">
                <a:latin typeface="Consolas" pitchFamily="49" charset="0"/>
              </a:rPr>
              <a:t>	</a:t>
            </a:r>
            <a:r>
              <a:rPr lang="en-US" sz="2400" dirty="0" err="1" smtClean="0">
                <a:latin typeface="Consolas" pitchFamily="49" charset="0"/>
              </a:rPr>
              <a:t>int</a:t>
            </a:r>
            <a:r>
              <a:rPr lang="en-US" sz="2400" dirty="0" smtClean="0">
                <a:latin typeface="Consolas" pitchFamily="49" charset="0"/>
              </a:rPr>
              <a:t> y = ask(“y?”);</a:t>
            </a:r>
          </a:p>
          <a:p>
            <a:r>
              <a:rPr lang="en-US" sz="2400" dirty="0" smtClean="0">
                <a:latin typeface="Consolas" pitchFamily="49" charset="0"/>
              </a:rPr>
              <a:t>	test(x, y);</a:t>
            </a:r>
          </a:p>
          <a:p>
            <a:r>
              <a:rPr lang="en-US" sz="2400" dirty="0" smtClean="0">
                <a:latin typeface="Consolas" pitchFamily="49" charset="0"/>
              </a:rPr>
              <a:t>}</a:t>
            </a:r>
          </a:p>
          <a:p>
            <a:endParaRPr lang="en-US" sz="2400" dirty="0" smtClean="0">
              <a:latin typeface="Consolas" pitchFamily="49" charset="0"/>
            </a:endParaRPr>
          </a:p>
        </p:txBody>
      </p:sp>
      <p:sp>
        <p:nvSpPr>
          <p:cNvPr id="4" name="Rectangle 3" hidden="1"/>
          <p:cNvSpPr/>
          <p:nvPr>
            <p:custDataLst>
              <p:tags r:id="rId3"/>
            </p:custDataLst>
          </p:nvPr>
        </p:nvSpPr>
        <p:spPr>
          <a:xfrm>
            <a:off x="152400" y="4419600"/>
            <a:ext cx="23622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>
                <a:solidFill>
                  <a:schemeClr val="accent4"/>
                </a:solidFill>
              </a:rPr>
              <a:t>LA $a0, </a:t>
            </a:r>
            <a:r>
              <a:rPr lang="en-US" sz="1400" dirty="0" err="1" smtClean="0">
                <a:solidFill>
                  <a:schemeClr val="accent4"/>
                </a:solidFill>
              </a:rPr>
              <a:t>strX</a:t>
            </a:r>
            <a:endParaRPr lang="en-US" sz="1400" dirty="0" smtClean="0">
              <a:solidFill>
                <a:schemeClr val="accent4"/>
              </a:solidFill>
            </a:endParaRPr>
          </a:p>
          <a:p>
            <a:pPr>
              <a:defRPr/>
            </a:pPr>
            <a:r>
              <a:rPr lang="en-US" sz="1400" dirty="0" smtClean="0">
                <a:solidFill>
                  <a:schemeClr val="accent4"/>
                </a:solidFill>
              </a:rPr>
              <a:t>JAL ask # result in $v0</a:t>
            </a:r>
          </a:p>
          <a:p>
            <a:r>
              <a:rPr lang="en-US" sz="1400" b="1" dirty="0" smtClean="0">
                <a:solidFill>
                  <a:schemeClr val="accent4"/>
                </a:solidFill>
              </a:rPr>
              <a:t>MOVE r16, $v0</a:t>
            </a:r>
          </a:p>
          <a:p>
            <a:r>
              <a:rPr lang="en-US" sz="1400" dirty="0" smtClean="0">
                <a:solidFill>
                  <a:schemeClr val="accent4"/>
                </a:solidFill>
              </a:rPr>
              <a:t>LA $a0, </a:t>
            </a:r>
            <a:r>
              <a:rPr lang="en-US" sz="1400" dirty="0" err="1" smtClean="0">
                <a:solidFill>
                  <a:schemeClr val="accent4"/>
                </a:solidFill>
              </a:rPr>
              <a:t>strY</a:t>
            </a:r>
            <a:endParaRPr lang="en-US" sz="1400" dirty="0" smtClean="0">
              <a:solidFill>
                <a:schemeClr val="accent4"/>
              </a:solidFill>
            </a:endParaRPr>
          </a:p>
          <a:p>
            <a:pPr>
              <a:defRPr/>
            </a:pPr>
            <a:r>
              <a:rPr lang="en-US" sz="1400" dirty="0" smtClean="0">
                <a:solidFill>
                  <a:schemeClr val="accent4"/>
                </a:solidFill>
              </a:rPr>
              <a:t>JAL ask # result in $v0</a:t>
            </a:r>
          </a:p>
          <a:p>
            <a:r>
              <a:rPr lang="en-US" sz="1400" b="1" dirty="0" smtClean="0">
                <a:solidFill>
                  <a:schemeClr val="accent4"/>
                </a:solidFill>
              </a:rPr>
              <a:t>MOVE r17, $v0</a:t>
            </a:r>
          </a:p>
          <a:p>
            <a:r>
              <a:rPr lang="en-US" sz="1400" b="1" dirty="0" smtClean="0">
                <a:solidFill>
                  <a:schemeClr val="accent4"/>
                </a:solidFill>
              </a:rPr>
              <a:t>MOVE $a0, r16</a:t>
            </a:r>
          </a:p>
          <a:p>
            <a:r>
              <a:rPr lang="en-US" sz="1400" b="1" dirty="0" smtClean="0">
                <a:solidFill>
                  <a:schemeClr val="accent4"/>
                </a:solidFill>
              </a:rPr>
              <a:t>MOVE $a1, r17</a:t>
            </a:r>
          </a:p>
          <a:p>
            <a:r>
              <a:rPr lang="en-US" sz="1400" b="1" dirty="0" smtClean="0">
                <a:solidFill>
                  <a:schemeClr val="accent4"/>
                </a:solidFill>
              </a:rPr>
              <a:t>JAL test # no result</a:t>
            </a:r>
          </a:p>
          <a:p>
            <a:r>
              <a:rPr lang="en-US" sz="1400" b="1" dirty="0" smtClean="0">
                <a:solidFill>
                  <a:schemeClr val="accent4"/>
                </a:solidFill>
              </a:rPr>
              <a:t>JR $</a:t>
            </a:r>
            <a:r>
              <a:rPr lang="en-US" sz="1400" b="1" dirty="0" err="1" smtClean="0">
                <a:solidFill>
                  <a:schemeClr val="accent4"/>
                </a:solidFill>
              </a:rPr>
              <a:t>ra</a:t>
            </a:r>
            <a:endParaRPr lang="en-US" sz="1400" b="1" dirty="0" smtClean="0">
              <a:solidFill>
                <a:schemeClr val="accent4"/>
              </a:solidFill>
            </a:endParaRPr>
          </a:p>
        </p:txBody>
      </p:sp>
      <p:sp>
        <p:nvSpPr>
          <p:cNvPr id="5" name="Rectangle 4"/>
          <p:cNvSpPr/>
          <p:nvPr>
            <p:custDataLst>
              <p:tags r:id="rId4"/>
            </p:custDataLst>
          </p:nvPr>
        </p:nvSpPr>
        <p:spPr>
          <a:xfrm>
            <a:off x="4343400" y="685800"/>
            <a:ext cx="45720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  <a:latin typeface="+mj-lt"/>
              </a:rPr>
              <a:t>main:</a:t>
            </a:r>
          </a:p>
          <a:p>
            <a:endParaRPr lang="en-US" sz="2400" dirty="0" smtClean="0">
              <a:solidFill>
                <a:schemeClr val="bg1"/>
              </a:solidFill>
              <a:latin typeface="+mj-lt"/>
            </a:endParaRPr>
          </a:p>
          <a:p>
            <a:r>
              <a:rPr lang="en-US" sz="2400" dirty="0" smtClean="0">
                <a:solidFill>
                  <a:schemeClr val="bg1"/>
                </a:solidFill>
                <a:latin typeface="+mj-lt"/>
              </a:rPr>
              <a:t>LA $a0, </a:t>
            </a:r>
            <a:r>
              <a:rPr lang="en-US" sz="2400" dirty="0" err="1" smtClean="0">
                <a:solidFill>
                  <a:schemeClr val="bg1"/>
                </a:solidFill>
                <a:latin typeface="+mj-lt"/>
              </a:rPr>
              <a:t>strX</a:t>
            </a:r>
            <a:endParaRPr lang="en-US" sz="2400" dirty="0" smtClean="0">
              <a:solidFill>
                <a:schemeClr val="bg1"/>
              </a:solidFill>
              <a:latin typeface="+mj-lt"/>
            </a:endParaRPr>
          </a:p>
          <a:p>
            <a:pPr>
              <a:defRPr/>
            </a:pPr>
            <a:r>
              <a:rPr lang="en-US" sz="2400" dirty="0" smtClean="0">
                <a:solidFill>
                  <a:schemeClr val="bg1"/>
                </a:solidFill>
                <a:latin typeface="+mj-lt"/>
              </a:rPr>
              <a:t>JAL ask # result in $v0</a:t>
            </a:r>
          </a:p>
          <a:p>
            <a:endParaRPr lang="en-US" sz="2400" dirty="0" smtClean="0">
              <a:solidFill>
                <a:schemeClr val="bg1"/>
              </a:solidFill>
              <a:latin typeface="+mj-lt"/>
            </a:endParaRPr>
          </a:p>
          <a:p>
            <a:r>
              <a:rPr lang="en-US" sz="2400" dirty="0" smtClean="0">
                <a:solidFill>
                  <a:schemeClr val="bg1"/>
                </a:solidFill>
                <a:latin typeface="+mj-lt"/>
              </a:rPr>
              <a:t>LA $a0, </a:t>
            </a:r>
            <a:r>
              <a:rPr lang="en-US" sz="2400" dirty="0" err="1" smtClean="0">
                <a:solidFill>
                  <a:schemeClr val="bg1"/>
                </a:solidFill>
                <a:latin typeface="+mj-lt"/>
              </a:rPr>
              <a:t>strY</a:t>
            </a:r>
            <a:endParaRPr lang="en-US" sz="2400" dirty="0" smtClean="0">
              <a:solidFill>
                <a:schemeClr val="bg1"/>
              </a:solidFill>
              <a:latin typeface="+mj-lt"/>
            </a:endParaRPr>
          </a:p>
          <a:p>
            <a:pPr>
              <a:defRPr/>
            </a:pPr>
            <a:r>
              <a:rPr lang="en-US" sz="2400" dirty="0" smtClean="0">
                <a:solidFill>
                  <a:schemeClr val="bg1"/>
                </a:solidFill>
                <a:latin typeface="+mj-lt"/>
              </a:rPr>
              <a:t>JAL ask # result in $v0</a:t>
            </a:r>
          </a:p>
          <a:p>
            <a:endParaRPr lang="en-US" sz="2400" dirty="0" smtClean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591555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640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Call Stack</a:t>
            </a:r>
            <a:endParaRPr lang="en-US" dirty="0"/>
          </a:p>
        </p:txBody>
      </p:sp>
      <p:sp>
        <p:nvSpPr>
          <p:cNvPr id="304640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228600" y="685800"/>
            <a:ext cx="5943600" cy="6172200"/>
          </a:xfrm>
        </p:spPr>
        <p:txBody>
          <a:bodyPr/>
          <a:lstStyle/>
          <a:p>
            <a:r>
              <a:rPr lang="en-US" i="1" dirty="0" smtClean="0">
                <a:solidFill>
                  <a:schemeClr val="accent1"/>
                </a:solidFill>
              </a:rPr>
              <a:t>Call stack</a:t>
            </a:r>
            <a:r>
              <a:rPr lang="en-US" i="1" dirty="0" smtClean="0"/>
              <a:t> </a:t>
            </a:r>
          </a:p>
          <a:p>
            <a:pPr lvl="1"/>
            <a:r>
              <a:rPr lang="en-US" dirty="0" smtClean="0"/>
              <a:t>contains </a:t>
            </a:r>
            <a:r>
              <a:rPr lang="en-US" i="1" dirty="0" smtClean="0">
                <a:solidFill>
                  <a:schemeClr val="accent1"/>
                </a:solidFill>
              </a:rPr>
              <a:t>activation records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(aka </a:t>
            </a:r>
            <a:r>
              <a:rPr lang="en-US" i="1" dirty="0" smtClean="0">
                <a:solidFill>
                  <a:schemeClr val="accent1"/>
                </a:solidFill>
              </a:rPr>
              <a:t>stack frames</a:t>
            </a:r>
            <a:r>
              <a:rPr lang="en-US" dirty="0" smtClean="0"/>
              <a:t>)</a:t>
            </a:r>
          </a:p>
          <a:p>
            <a:r>
              <a:rPr lang="en-US" dirty="0" smtClean="0"/>
              <a:t>One for each function invocation:</a:t>
            </a:r>
          </a:p>
          <a:p>
            <a:pPr lvl="1"/>
            <a:r>
              <a:rPr lang="en-US" dirty="0" smtClean="0"/>
              <a:t>saved return address</a:t>
            </a:r>
          </a:p>
          <a:p>
            <a:pPr lvl="1"/>
            <a:r>
              <a:rPr lang="en-US" dirty="0" smtClean="0"/>
              <a:t>local variables</a:t>
            </a:r>
          </a:p>
          <a:p>
            <a:pPr lvl="1"/>
            <a:r>
              <a:rPr lang="en-US" dirty="0" smtClean="0"/>
              <a:t>… and more</a:t>
            </a:r>
          </a:p>
          <a:p>
            <a:r>
              <a:rPr lang="en-US" dirty="0" smtClean="0"/>
              <a:t>Simplification:</a:t>
            </a:r>
          </a:p>
          <a:p>
            <a:pPr lvl="1"/>
            <a:r>
              <a:rPr lang="en-US" dirty="0" smtClean="0"/>
              <a:t>frame size &amp; layout decided at compile time for each function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046407" name="Rectangle 7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6019800" y="685800"/>
            <a:ext cx="2971800" cy="6096000"/>
          </a:xfrm>
          <a:prstGeom prst="rect">
            <a:avLst/>
          </a:prstGeom>
          <a:noFill/>
          <a:ln w="2857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719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049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Stack Growth</a:t>
            </a:r>
            <a:endParaRPr lang="en-US"/>
          </a:p>
        </p:txBody>
      </p:sp>
      <p:sp>
        <p:nvSpPr>
          <p:cNvPr id="305049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228600" y="1066800"/>
            <a:ext cx="8686800" cy="5791200"/>
          </a:xfrm>
        </p:spPr>
        <p:txBody>
          <a:bodyPr/>
          <a:lstStyle/>
          <a:p>
            <a:r>
              <a:rPr lang="en-US" dirty="0" smtClean="0"/>
              <a:t>Convention:</a:t>
            </a:r>
          </a:p>
          <a:p>
            <a:pPr lvl="1"/>
            <a:r>
              <a:rPr lang="en-US" dirty="0" smtClean="0"/>
              <a:t>r29 is $sp</a:t>
            </a:r>
            <a:br>
              <a:rPr lang="en-US" dirty="0" smtClean="0"/>
            </a:br>
            <a:r>
              <a:rPr lang="en-US" dirty="0" smtClean="0"/>
              <a:t>(bottom </a:t>
            </a:r>
            <a:r>
              <a:rPr lang="en-US" dirty="0" err="1" smtClean="0"/>
              <a:t>elt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of call stack)</a:t>
            </a:r>
          </a:p>
          <a:p>
            <a:endParaRPr lang="en-US" dirty="0" smtClean="0"/>
          </a:p>
          <a:p>
            <a:r>
              <a:rPr lang="en-US" dirty="0" smtClean="0"/>
              <a:t>Stack grows </a:t>
            </a:r>
            <a:r>
              <a:rPr lang="en-US" b="1" dirty="0" smtClean="0"/>
              <a:t>down</a:t>
            </a:r>
          </a:p>
          <a:p>
            <a:r>
              <a:rPr lang="en-US" dirty="0" smtClean="0"/>
              <a:t>Heap grows </a:t>
            </a:r>
            <a:r>
              <a:rPr lang="en-US" b="1" dirty="0" smtClean="0"/>
              <a:t>up</a:t>
            </a:r>
            <a:endParaRPr lang="en-US" dirty="0" smtClean="0"/>
          </a:p>
        </p:txBody>
      </p:sp>
      <p:sp>
        <p:nvSpPr>
          <p:cNvPr id="4" name="Rectangle 7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6019800" y="685800"/>
            <a:ext cx="2971800" cy="6096000"/>
          </a:xfrm>
          <a:prstGeom prst="rect">
            <a:avLst/>
          </a:prstGeom>
          <a:noFill/>
          <a:ln w="2857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TextBox 6"/>
          <p:cNvSpPr txBox="1"/>
          <p:nvPr>
            <p:custDataLst>
              <p:tags r:id="rId4"/>
            </p:custDataLst>
          </p:nvPr>
        </p:nvSpPr>
        <p:spPr>
          <a:xfrm>
            <a:off x="3787240" y="6324600"/>
            <a:ext cx="21563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Consolas" pitchFamily="49" charset="0"/>
              </a:rPr>
              <a:t>0x00000000</a:t>
            </a:r>
          </a:p>
        </p:txBody>
      </p:sp>
      <p:sp>
        <p:nvSpPr>
          <p:cNvPr id="8" name="TextBox 7"/>
          <p:cNvSpPr txBox="1"/>
          <p:nvPr>
            <p:custDataLst>
              <p:tags r:id="rId5"/>
            </p:custDataLst>
          </p:nvPr>
        </p:nvSpPr>
        <p:spPr>
          <a:xfrm>
            <a:off x="3787240" y="1905000"/>
            <a:ext cx="21563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Consolas" pitchFamily="49" charset="0"/>
              </a:rPr>
              <a:t>0x80000000</a:t>
            </a:r>
          </a:p>
        </p:txBody>
      </p:sp>
      <p:sp>
        <p:nvSpPr>
          <p:cNvPr id="9" name="TextBox 8"/>
          <p:cNvSpPr txBox="1"/>
          <p:nvPr>
            <p:custDataLst>
              <p:tags r:id="rId6"/>
            </p:custDataLst>
          </p:nvPr>
        </p:nvSpPr>
        <p:spPr>
          <a:xfrm>
            <a:off x="3787240" y="4810780"/>
            <a:ext cx="21563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Consolas" pitchFamily="49" charset="0"/>
              </a:rPr>
              <a:t>0x10000000</a:t>
            </a:r>
          </a:p>
        </p:txBody>
      </p:sp>
      <p:sp>
        <p:nvSpPr>
          <p:cNvPr id="10" name="TextBox 9"/>
          <p:cNvSpPr txBox="1"/>
          <p:nvPr>
            <p:custDataLst>
              <p:tags r:id="rId7"/>
            </p:custDataLst>
          </p:nvPr>
        </p:nvSpPr>
        <p:spPr>
          <a:xfrm>
            <a:off x="3764480" y="5877580"/>
            <a:ext cx="21563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Consolas" pitchFamily="49" charset="0"/>
              </a:rPr>
              <a:t>0x00400000</a:t>
            </a:r>
          </a:p>
        </p:txBody>
      </p:sp>
      <p:sp>
        <p:nvSpPr>
          <p:cNvPr id="11" name="TextBox 10"/>
          <p:cNvSpPr txBox="1"/>
          <p:nvPr>
            <p:custDataLst>
              <p:tags r:id="rId8"/>
            </p:custDataLst>
          </p:nvPr>
        </p:nvSpPr>
        <p:spPr>
          <a:xfrm>
            <a:off x="3787240" y="619780"/>
            <a:ext cx="21563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Consolas" pitchFamily="49" charset="0"/>
              </a:rPr>
              <a:t>0xfffffffc</a:t>
            </a:r>
          </a:p>
        </p:txBody>
      </p:sp>
      <p:sp>
        <p:nvSpPr>
          <p:cNvPr id="16" name="Rectangle 7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6019800" y="685800"/>
            <a:ext cx="2971800" cy="16764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system reserved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7" name="Rectangle 7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6019800" y="6400800"/>
            <a:ext cx="2971800" cy="3810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system reserved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9" name="Rectangle 7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6019800" y="5562600"/>
            <a:ext cx="2971800" cy="838200"/>
          </a:xfrm>
          <a:prstGeom prst="rect">
            <a:avLst/>
          </a:prstGeom>
          <a:solidFill>
            <a:schemeClr val="accent5">
              <a:lumMod val="50000"/>
            </a:schemeClr>
          </a:solidFill>
          <a:ln w="2857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code (text)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20" name="Rectangle 7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6019800" y="2362200"/>
            <a:ext cx="2971800" cy="1219200"/>
          </a:xfrm>
          <a:prstGeom prst="rect">
            <a:avLst/>
          </a:prstGeom>
          <a:solidFill>
            <a:schemeClr val="accent5">
              <a:lumMod val="50000"/>
            </a:schemeClr>
          </a:solidFill>
          <a:ln w="2857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stack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21" name="Rectangle 7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6019800" y="4800600"/>
            <a:ext cx="2971800" cy="457200"/>
          </a:xfrm>
          <a:prstGeom prst="rect">
            <a:avLst/>
          </a:prstGeom>
          <a:solidFill>
            <a:schemeClr val="accent5">
              <a:lumMod val="50000"/>
            </a:schemeClr>
          </a:solidFill>
          <a:ln w="2857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static data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22" name="Rectangle 7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6019800" y="4191000"/>
            <a:ext cx="2971800" cy="609600"/>
          </a:xfrm>
          <a:prstGeom prst="rect">
            <a:avLst/>
          </a:prstGeom>
          <a:solidFill>
            <a:schemeClr val="accent5">
              <a:lumMod val="50000"/>
            </a:schemeClr>
          </a:solidFill>
          <a:ln w="2857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dynamic data (heap)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38852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04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04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Example: Stack frame push / pop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latin typeface="Consolas" pitchFamily="49" charset="0"/>
              </a:rPr>
              <a:t>void main() {</a:t>
            </a:r>
          </a:p>
          <a:p>
            <a:r>
              <a:rPr lang="en-US" sz="2400" dirty="0" smtClean="0">
                <a:latin typeface="Consolas" pitchFamily="49" charset="0"/>
              </a:rPr>
              <a:t>	</a:t>
            </a:r>
            <a:r>
              <a:rPr lang="en-US" sz="2400" dirty="0" err="1" smtClean="0">
                <a:latin typeface="Consolas" pitchFamily="49" charset="0"/>
              </a:rPr>
              <a:t>int</a:t>
            </a:r>
            <a:r>
              <a:rPr lang="en-US" sz="2400" dirty="0" smtClean="0">
                <a:latin typeface="Consolas" pitchFamily="49" charset="0"/>
              </a:rPr>
              <a:t> x = ask(“x?”);</a:t>
            </a:r>
          </a:p>
          <a:p>
            <a:r>
              <a:rPr lang="en-US" sz="2400" dirty="0" smtClean="0">
                <a:latin typeface="Consolas" pitchFamily="49" charset="0"/>
              </a:rPr>
              <a:t>	</a:t>
            </a:r>
            <a:r>
              <a:rPr lang="en-US" sz="2400" dirty="0" err="1" smtClean="0">
                <a:latin typeface="Consolas" pitchFamily="49" charset="0"/>
              </a:rPr>
              <a:t>int</a:t>
            </a:r>
            <a:r>
              <a:rPr lang="en-US" sz="2400" dirty="0" smtClean="0">
                <a:latin typeface="Consolas" pitchFamily="49" charset="0"/>
              </a:rPr>
              <a:t> y = ask(“y?”);</a:t>
            </a:r>
          </a:p>
          <a:p>
            <a:r>
              <a:rPr lang="en-US" sz="2400" dirty="0" smtClean="0">
                <a:latin typeface="Consolas" pitchFamily="49" charset="0"/>
              </a:rPr>
              <a:t>	test(x, y);</a:t>
            </a:r>
          </a:p>
          <a:p>
            <a:r>
              <a:rPr lang="en-US" sz="2400" dirty="0" smtClean="0">
                <a:latin typeface="Consolas" pitchFamily="49" charset="0"/>
              </a:rPr>
              <a:t>}</a:t>
            </a:r>
          </a:p>
        </p:txBody>
      </p:sp>
      <p:sp>
        <p:nvSpPr>
          <p:cNvPr id="6" name="Rectangle 5"/>
          <p:cNvSpPr/>
          <p:nvPr>
            <p:custDataLst>
              <p:tags r:id="rId3"/>
            </p:custDataLst>
          </p:nvPr>
        </p:nvSpPr>
        <p:spPr>
          <a:xfrm>
            <a:off x="3733800" y="457200"/>
            <a:ext cx="48006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main:</a:t>
            </a:r>
          </a:p>
          <a:p>
            <a:pPr>
              <a:tabLst>
                <a:tab pos="231775" algn="l"/>
              </a:tabLst>
            </a:pPr>
            <a:r>
              <a:rPr lang="en-US" sz="2400" dirty="0" smtClean="0">
                <a:solidFill>
                  <a:schemeClr val="bg1"/>
                </a:solidFill>
              </a:rPr>
              <a:t>	# allocate frame</a:t>
            </a:r>
          </a:p>
          <a:p>
            <a:pPr>
              <a:tabLst>
                <a:tab pos="231775" algn="l"/>
              </a:tabLst>
            </a:pPr>
            <a:r>
              <a:rPr lang="en-US" sz="2400" dirty="0" smtClean="0">
                <a:solidFill>
                  <a:schemeClr val="bg1"/>
                </a:solidFill>
              </a:rPr>
              <a:t>	ADDUI $sp, $sp, -12 # $</a:t>
            </a:r>
            <a:r>
              <a:rPr lang="en-US" sz="2400" dirty="0" err="1" smtClean="0">
                <a:solidFill>
                  <a:schemeClr val="bg1"/>
                </a:solidFill>
              </a:rPr>
              <a:t>ra</a:t>
            </a:r>
            <a:r>
              <a:rPr lang="en-US" sz="2400" dirty="0" smtClean="0">
                <a:solidFill>
                  <a:schemeClr val="bg1"/>
                </a:solidFill>
              </a:rPr>
              <a:t>, x, y</a:t>
            </a:r>
          </a:p>
          <a:p>
            <a:pPr>
              <a:tabLst>
                <a:tab pos="231775" algn="l"/>
              </a:tabLst>
            </a:pPr>
            <a:r>
              <a:rPr lang="en-US" sz="2400" dirty="0" smtClean="0">
                <a:solidFill>
                  <a:schemeClr val="bg1"/>
                </a:solidFill>
              </a:rPr>
              <a:t>	# save return address in frame</a:t>
            </a:r>
            <a:br>
              <a:rPr lang="en-US" sz="2400" dirty="0" smtClean="0">
                <a:solidFill>
                  <a:schemeClr val="bg1"/>
                </a:solidFill>
              </a:rPr>
            </a:br>
            <a:r>
              <a:rPr lang="en-US" sz="2400" dirty="0" smtClean="0">
                <a:solidFill>
                  <a:schemeClr val="bg1"/>
                </a:solidFill>
              </a:rPr>
              <a:t>	SW  $</a:t>
            </a:r>
            <a:r>
              <a:rPr lang="en-US" sz="2400" dirty="0" err="1" smtClean="0">
                <a:solidFill>
                  <a:schemeClr val="bg1"/>
                </a:solidFill>
              </a:rPr>
              <a:t>ra</a:t>
            </a:r>
            <a:r>
              <a:rPr lang="en-US" sz="2400" dirty="0" smtClean="0">
                <a:solidFill>
                  <a:schemeClr val="bg1"/>
                </a:solidFill>
              </a:rPr>
              <a:t>, 8($sp)</a:t>
            </a:r>
          </a:p>
          <a:p>
            <a:pPr>
              <a:tabLst>
                <a:tab pos="231775" algn="l"/>
              </a:tabLst>
            </a:pPr>
            <a:endParaRPr lang="en-US" sz="2400" dirty="0" smtClean="0">
              <a:solidFill>
                <a:schemeClr val="bg1"/>
              </a:solidFill>
            </a:endParaRPr>
          </a:p>
          <a:p>
            <a:pPr>
              <a:tabLst>
                <a:tab pos="231775" algn="l"/>
              </a:tabLst>
            </a:pPr>
            <a:endParaRPr lang="en-US" sz="2400" dirty="0" smtClean="0">
              <a:solidFill>
                <a:schemeClr val="bg1"/>
              </a:solidFill>
            </a:endParaRPr>
          </a:p>
          <a:p>
            <a:pPr>
              <a:tabLst>
                <a:tab pos="231775" algn="l"/>
              </a:tabLst>
            </a:pPr>
            <a:endParaRPr lang="en-US" sz="2400" dirty="0" smtClean="0">
              <a:solidFill>
                <a:schemeClr val="bg1"/>
              </a:solidFill>
            </a:endParaRPr>
          </a:p>
          <a:p>
            <a:pPr>
              <a:tabLst>
                <a:tab pos="231775" algn="l"/>
              </a:tabLst>
            </a:pPr>
            <a:endParaRPr lang="en-US" sz="2400" dirty="0">
              <a:solidFill>
                <a:schemeClr val="bg1"/>
              </a:solidFill>
            </a:endParaRPr>
          </a:p>
          <a:p>
            <a:pPr>
              <a:tabLst>
                <a:tab pos="231775" algn="l"/>
              </a:tabLst>
            </a:pPr>
            <a:endParaRPr lang="en-US" sz="2400" dirty="0" smtClean="0">
              <a:solidFill>
                <a:schemeClr val="bg1"/>
              </a:solidFill>
            </a:endParaRPr>
          </a:p>
          <a:p>
            <a:pPr>
              <a:tabLst>
                <a:tab pos="231775" algn="l"/>
              </a:tabLst>
            </a:pPr>
            <a:r>
              <a:rPr lang="en-US" sz="2400" dirty="0" smtClean="0">
                <a:solidFill>
                  <a:schemeClr val="bg1"/>
                </a:solidFill>
              </a:rPr>
              <a:t>	# restore return address</a:t>
            </a:r>
          </a:p>
          <a:p>
            <a:pPr>
              <a:tabLst>
                <a:tab pos="231775" algn="l"/>
              </a:tabLst>
            </a:pPr>
            <a:r>
              <a:rPr lang="en-US" sz="2400" dirty="0" smtClean="0">
                <a:solidFill>
                  <a:schemeClr val="bg1"/>
                </a:solidFill>
              </a:rPr>
              <a:t>	LW $</a:t>
            </a:r>
            <a:r>
              <a:rPr lang="en-US" sz="2400" dirty="0" err="1" smtClean="0">
                <a:solidFill>
                  <a:schemeClr val="bg1"/>
                </a:solidFill>
              </a:rPr>
              <a:t>ra</a:t>
            </a:r>
            <a:r>
              <a:rPr lang="en-US" sz="2400" dirty="0" smtClean="0">
                <a:solidFill>
                  <a:schemeClr val="bg1"/>
                </a:solidFill>
              </a:rPr>
              <a:t>, 8($sp)</a:t>
            </a:r>
          </a:p>
          <a:p>
            <a:pPr>
              <a:tabLst>
                <a:tab pos="231775" algn="l"/>
              </a:tabLst>
            </a:pPr>
            <a:r>
              <a:rPr lang="en-US" sz="2400" dirty="0" smtClean="0">
                <a:solidFill>
                  <a:schemeClr val="bg1"/>
                </a:solidFill>
              </a:rPr>
              <a:t>	# </a:t>
            </a:r>
            <a:r>
              <a:rPr lang="en-US" sz="2400" dirty="0" err="1" smtClean="0">
                <a:solidFill>
                  <a:schemeClr val="bg1"/>
                </a:solidFill>
              </a:rPr>
              <a:t>deallocate</a:t>
            </a:r>
            <a:r>
              <a:rPr lang="en-US" sz="2400" dirty="0" smtClean="0">
                <a:solidFill>
                  <a:schemeClr val="bg1"/>
                </a:solidFill>
              </a:rPr>
              <a:t> frame</a:t>
            </a:r>
            <a:br>
              <a:rPr lang="en-US" sz="2400" dirty="0" smtClean="0">
                <a:solidFill>
                  <a:schemeClr val="bg1"/>
                </a:solidFill>
              </a:rPr>
            </a:br>
            <a:r>
              <a:rPr lang="en-US" sz="2400" dirty="0" smtClean="0">
                <a:solidFill>
                  <a:schemeClr val="bg1"/>
                </a:solidFill>
              </a:rPr>
              <a:t>	ADDUI $sp, $sp, 12</a:t>
            </a:r>
          </a:p>
        </p:txBody>
      </p:sp>
      <p:sp>
        <p:nvSpPr>
          <p:cNvPr id="8" name="Rectangle 7" hidden="1"/>
          <p:cNvSpPr/>
          <p:nvPr>
            <p:custDataLst>
              <p:tags r:id="rId4"/>
            </p:custDataLst>
          </p:nvPr>
        </p:nvSpPr>
        <p:spPr>
          <a:xfrm>
            <a:off x="0" y="5257800"/>
            <a:ext cx="28956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231775" algn="l"/>
              </a:tabLst>
            </a:pPr>
            <a:r>
              <a:rPr lang="en-US" sz="1400" b="1" dirty="0" smtClean="0">
                <a:solidFill>
                  <a:schemeClr val="accent4"/>
                </a:solidFill>
              </a:rPr>
              <a:t>	ADDUI $sp, $sp, -12 # $</a:t>
            </a:r>
            <a:r>
              <a:rPr lang="en-US" sz="1400" b="1" dirty="0" err="1" smtClean="0">
                <a:solidFill>
                  <a:schemeClr val="accent4"/>
                </a:solidFill>
              </a:rPr>
              <a:t>ra</a:t>
            </a:r>
            <a:r>
              <a:rPr lang="en-US" sz="1400" b="1" dirty="0" smtClean="0">
                <a:solidFill>
                  <a:schemeClr val="accent4"/>
                </a:solidFill>
              </a:rPr>
              <a:t>, x, y</a:t>
            </a:r>
          </a:p>
          <a:p>
            <a:pPr>
              <a:tabLst>
                <a:tab pos="231775" algn="l"/>
              </a:tabLst>
            </a:pPr>
            <a:r>
              <a:rPr lang="en-US" sz="1400" b="1" dirty="0" smtClean="0">
                <a:solidFill>
                  <a:schemeClr val="accent4"/>
                </a:solidFill>
              </a:rPr>
              <a:t>	SW  $</a:t>
            </a:r>
            <a:r>
              <a:rPr lang="en-US" sz="1400" b="1" dirty="0" err="1" smtClean="0">
                <a:solidFill>
                  <a:schemeClr val="accent4"/>
                </a:solidFill>
              </a:rPr>
              <a:t>ra</a:t>
            </a:r>
            <a:r>
              <a:rPr lang="en-US" sz="1400" b="1" dirty="0" smtClean="0">
                <a:solidFill>
                  <a:schemeClr val="accent4"/>
                </a:solidFill>
              </a:rPr>
              <a:t>, 8($sp)</a:t>
            </a:r>
          </a:p>
          <a:p>
            <a:pPr>
              <a:tabLst>
                <a:tab pos="231775" algn="l"/>
              </a:tabLst>
            </a:pPr>
            <a:endParaRPr lang="en-US" sz="1400" b="1" dirty="0" smtClean="0">
              <a:solidFill>
                <a:schemeClr val="accent4"/>
              </a:solidFill>
            </a:endParaRPr>
          </a:p>
          <a:p>
            <a:pPr>
              <a:tabLst>
                <a:tab pos="231775" algn="l"/>
              </a:tabLst>
            </a:pPr>
            <a:endParaRPr lang="en-US" sz="1400" b="1" dirty="0" smtClean="0">
              <a:solidFill>
                <a:schemeClr val="accent4"/>
              </a:solidFill>
            </a:endParaRPr>
          </a:p>
          <a:p>
            <a:pPr>
              <a:tabLst>
                <a:tab pos="231775" algn="l"/>
              </a:tabLst>
            </a:pPr>
            <a:r>
              <a:rPr lang="en-US" sz="1400" b="1" dirty="0" smtClean="0">
                <a:solidFill>
                  <a:schemeClr val="accent4"/>
                </a:solidFill>
              </a:rPr>
              <a:t>	LW $</a:t>
            </a:r>
            <a:r>
              <a:rPr lang="en-US" sz="1400" b="1" dirty="0" err="1" smtClean="0">
                <a:solidFill>
                  <a:schemeClr val="accent4"/>
                </a:solidFill>
              </a:rPr>
              <a:t>ra</a:t>
            </a:r>
            <a:r>
              <a:rPr lang="en-US" sz="1400" b="1" dirty="0" smtClean="0">
                <a:solidFill>
                  <a:schemeClr val="accent4"/>
                </a:solidFill>
              </a:rPr>
              <a:t>, 8($sp)</a:t>
            </a:r>
          </a:p>
          <a:p>
            <a:pPr>
              <a:tabLst>
                <a:tab pos="231775" algn="l"/>
              </a:tabLst>
            </a:pPr>
            <a:r>
              <a:rPr lang="en-US" sz="1400" b="1" dirty="0" smtClean="0">
                <a:solidFill>
                  <a:schemeClr val="accent4"/>
                </a:solidFill>
              </a:rPr>
              <a:t>	ADDUI $sp, $sp, 12</a:t>
            </a:r>
          </a:p>
        </p:txBody>
      </p:sp>
    </p:spTree>
    <p:extLst>
      <p:ext uri="{BB962C8B-B14F-4D97-AF65-F5344CB8AC3E}">
        <p14:creationId xmlns:p14="http://schemas.microsoft.com/office/powerpoint/2010/main" val="144018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Recap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Conventions so far:</a:t>
            </a:r>
          </a:p>
          <a:p>
            <a:pPr lvl="1"/>
            <a:r>
              <a:rPr lang="en-US" dirty="0" err="1" smtClean="0"/>
              <a:t>args</a:t>
            </a:r>
            <a:r>
              <a:rPr lang="en-US" dirty="0" smtClean="0"/>
              <a:t> passed in $a0, $a1, $a2, $a3</a:t>
            </a:r>
          </a:p>
          <a:p>
            <a:pPr lvl="1"/>
            <a:r>
              <a:rPr lang="en-US" dirty="0" smtClean="0"/>
              <a:t>return value (if any) in $v0, $v1</a:t>
            </a:r>
          </a:p>
          <a:p>
            <a:pPr lvl="1"/>
            <a:r>
              <a:rPr lang="en-US" dirty="0" smtClean="0"/>
              <a:t>stack frame at $sp</a:t>
            </a:r>
          </a:p>
          <a:p>
            <a:pPr lvl="2"/>
            <a:r>
              <a:rPr lang="en-US" dirty="0" smtClean="0"/>
              <a:t>contains $</a:t>
            </a:r>
            <a:r>
              <a:rPr lang="en-US" dirty="0" err="1" smtClean="0"/>
              <a:t>ra</a:t>
            </a:r>
            <a:r>
              <a:rPr lang="en-US" dirty="0" smtClean="0"/>
              <a:t> (clobbered on JAL to sub-functions)</a:t>
            </a:r>
          </a:p>
          <a:p>
            <a:pPr lvl="2"/>
            <a:r>
              <a:rPr lang="en-US" dirty="0" smtClean="0"/>
              <a:t>contains local </a:t>
            </a:r>
            <a:r>
              <a:rPr lang="en-US" dirty="0" err="1" smtClean="0"/>
              <a:t>vars</a:t>
            </a:r>
            <a:r>
              <a:rPr lang="en-US" dirty="0" smtClean="0"/>
              <a:t> (possibly clobbered by sub-functions)</a:t>
            </a:r>
          </a:p>
          <a:p>
            <a:r>
              <a:rPr lang="en-US" dirty="0" smtClean="0"/>
              <a:t>Q: What about real argument lists?</a:t>
            </a:r>
          </a:p>
        </p:txBody>
      </p:sp>
    </p:spTree>
    <p:extLst>
      <p:ext uri="{BB962C8B-B14F-4D97-AF65-F5344CB8AC3E}">
        <p14:creationId xmlns:p14="http://schemas.microsoft.com/office/powerpoint/2010/main" val="26612191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664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Arguments &amp; Return Values</a:t>
            </a:r>
            <a:endParaRPr lang="en-US"/>
          </a:p>
        </p:txBody>
      </p:sp>
      <p:sp>
        <p:nvSpPr>
          <p:cNvPr id="305664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int</a:t>
            </a:r>
            <a:r>
              <a:rPr lang="en-US" dirty="0" smtClean="0"/>
              <a:t> min(</a:t>
            </a:r>
            <a:r>
              <a:rPr lang="en-US" dirty="0" err="1" smtClean="0"/>
              <a:t>int</a:t>
            </a:r>
            <a:r>
              <a:rPr lang="en-US" dirty="0" smtClean="0"/>
              <a:t> a, </a:t>
            </a:r>
            <a:r>
              <a:rPr lang="en-US" dirty="0" err="1" smtClean="0"/>
              <a:t>int</a:t>
            </a:r>
            <a:r>
              <a:rPr lang="en-US" dirty="0" smtClean="0"/>
              <a:t> b);</a:t>
            </a:r>
          </a:p>
          <a:p>
            <a:r>
              <a:rPr lang="en-US" dirty="0" err="1" smtClean="0"/>
              <a:t>int</a:t>
            </a:r>
            <a:r>
              <a:rPr lang="en-US" dirty="0" smtClean="0"/>
              <a:t> paint(char c, short d, </a:t>
            </a:r>
            <a:r>
              <a:rPr lang="en-US" dirty="0" err="1" smtClean="0"/>
              <a:t>struct</a:t>
            </a:r>
            <a:r>
              <a:rPr lang="en-US" dirty="0" smtClean="0"/>
              <a:t> point p);</a:t>
            </a:r>
          </a:p>
          <a:p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treesort</a:t>
            </a:r>
            <a:r>
              <a:rPr lang="en-US" dirty="0" smtClean="0"/>
              <a:t>(</a:t>
            </a:r>
            <a:r>
              <a:rPr lang="en-US" dirty="0" err="1" smtClean="0"/>
              <a:t>struct</a:t>
            </a:r>
            <a:r>
              <a:rPr lang="en-US" dirty="0" smtClean="0"/>
              <a:t> Tree *root, </a:t>
            </a:r>
            <a:r>
              <a:rPr lang="en-US" dirty="0" err="1" smtClean="0"/>
              <a:t>int</a:t>
            </a:r>
            <a:r>
              <a:rPr lang="en-US" dirty="0" smtClean="0"/>
              <a:t>[] A);</a:t>
            </a:r>
          </a:p>
          <a:p>
            <a:r>
              <a:rPr lang="en-US" dirty="0" err="1" smtClean="0"/>
              <a:t>struct</a:t>
            </a:r>
            <a:r>
              <a:rPr lang="en-US" dirty="0" smtClean="0"/>
              <a:t> Tree *</a:t>
            </a:r>
            <a:r>
              <a:rPr lang="en-US" dirty="0" err="1" smtClean="0"/>
              <a:t>createTree</a:t>
            </a:r>
            <a:r>
              <a:rPr lang="en-US" dirty="0" smtClean="0"/>
              <a:t>();</a:t>
            </a:r>
          </a:p>
          <a:p>
            <a:r>
              <a:rPr lang="en-US" dirty="0" err="1" smtClean="0"/>
              <a:t>int</a:t>
            </a:r>
            <a:r>
              <a:rPr lang="en-US" dirty="0" smtClean="0"/>
              <a:t> max(</a:t>
            </a:r>
            <a:r>
              <a:rPr lang="en-US" dirty="0" err="1" smtClean="0"/>
              <a:t>int</a:t>
            </a:r>
            <a:r>
              <a:rPr lang="en-US" dirty="0" smtClean="0"/>
              <a:t> a, </a:t>
            </a:r>
            <a:r>
              <a:rPr lang="en-US" dirty="0" err="1" smtClean="0"/>
              <a:t>int</a:t>
            </a:r>
            <a:r>
              <a:rPr lang="en-US" dirty="0" smtClean="0"/>
              <a:t> b, </a:t>
            </a:r>
            <a:r>
              <a:rPr lang="en-US" dirty="0" err="1" smtClean="0"/>
              <a:t>int</a:t>
            </a:r>
            <a:r>
              <a:rPr lang="en-US" dirty="0" smtClean="0"/>
              <a:t> c, </a:t>
            </a:r>
            <a:r>
              <a:rPr lang="en-US" dirty="0" err="1" smtClean="0"/>
              <a:t>int</a:t>
            </a:r>
            <a:r>
              <a:rPr lang="en-US" dirty="0" smtClean="0"/>
              <a:t> d, </a:t>
            </a:r>
            <a:r>
              <a:rPr lang="en-US" dirty="0" err="1" smtClean="0"/>
              <a:t>int</a:t>
            </a:r>
            <a:r>
              <a:rPr lang="en-US" dirty="0" smtClean="0"/>
              <a:t> e);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Conventions:</a:t>
            </a:r>
          </a:p>
          <a:p>
            <a:pPr lvl="1"/>
            <a:r>
              <a:rPr lang="en-US" dirty="0" smtClean="0"/>
              <a:t>align everything to multiples of 4 bytes</a:t>
            </a:r>
            <a:endParaRPr lang="en-US" dirty="0"/>
          </a:p>
          <a:p>
            <a:pPr lvl="1"/>
            <a:r>
              <a:rPr lang="en-US" dirty="0" smtClean="0"/>
              <a:t>first 4 words in $a0...$a3, “spill” rest to stack</a:t>
            </a:r>
          </a:p>
        </p:txBody>
      </p:sp>
    </p:spTree>
    <p:extLst>
      <p:ext uri="{BB962C8B-B14F-4D97-AF65-F5344CB8AC3E}">
        <p14:creationId xmlns:p14="http://schemas.microsoft.com/office/powerpoint/2010/main" val="36488328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6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66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66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66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66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66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66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66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Argument Spilling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228600" y="533400"/>
            <a:ext cx="4953000" cy="762000"/>
          </a:xfrm>
        </p:spPr>
        <p:txBody>
          <a:bodyPr>
            <a:normAutofit/>
          </a:bodyPr>
          <a:lstStyle/>
          <a:p>
            <a:r>
              <a:rPr lang="en-US" dirty="0" smtClean="0"/>
              <a:t>invoke sum(0, 1, 2, 3, 4, 5);</a:t>
            </a:r>
          </a:p>
          <a:p>
            <a:endParaRPr lang="en-US" dirty="0" smtClean="0"/>
          </a:p>
        </p:txBody>
      </p:sp>
      <p:sp>
        <p:nvSpPr>
          <p:cNvPr id="4" name="Rectangle 7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7162800" y="762000"/>
            <a:ext cx="1828800" cy="6096000"/>
          </a:xfrm>
          <a:prstGeom prst="rect">
            <a:avLst/>
          </a:prstGeom>
          <a:noFill/>
          <a:ln w="2857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Rectangle 4"/>
          <p:cNvSpPr/>
          <p:nvPr>
            <p:custDataLst>
              <p:tags r:id="rId4"/>
            </p:custDataLst>
          </p:nvPr>
        </p:nvSpPr>
        <p:spPr>
          <a:xfrm>
            <a:off x="228600" y="990600"/>
            <a:ext cx="2667000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solidFill>
                  <a:schemeClr val="accent1"/>
                </a:solidFill>
              </a:rPr>
              <a:t>main:</a:t>
            </a:r>
          </a:p>
          <a:p>
            <a:r>
              <a:rPr lang="en-US" sz="2800" dirty="0" smtClean="0">
                <a:solidFill>
                  <a:schemeClr val="bg1"/>
                </a:solidFill>
              </a:rPr>
              <a:t>...</a:t>
            </a:r>
          </a:p>
          <a:p>
            <a:r>
              <a:rPr lang="en-US" sz="2800" dirty="0" smtClean="0">
                <a:solidFill>
                  <a:schemeClr val="bg1"/>
                </a:solidFill>
              </a:rPr>
              <a:t>LI $a0, 0</a:t>
            </a:r>
          </a:p>
          <a:p>
            <a:r>
              <a:rPr lang="en-US" sz="2800" dirty="0" smtClean="0">
                <a:solidFill>
                  <a:schemeClr val="bg1"/>
                </a:solidFill>
              </a:rPr>
              <a:t>LI $a1, 1</a:t>
            </a:r>
          </a:p>
          <a:p>
            <a:r>
              <a:rPr lang="en-US" sz="2800" dirty="0" smtClean="0">
                <a:solidFill>
                  <a:schemeClr val="bg1"/>
                </a:solidFill>
              </a:rPr>
              <a:t>LI $a2, 2</a:t>
            </a:r>
          </a:p>
          <a:p>
            <a:r>
              <a:rPr lang="en-US" sz="2800" dirty="0" smtClean="0">
                <a:solidFill>
                  <a:schemeClr val="bg1"/>
                </a:solidFill>
              </a:rPr>
              <a:t>LI $a3, 3</a:t>
            </a:r>
          </a:p>
          <a:p>
            <a:r>
              <a:rPr lang="en-US" sz="2800" dirty="0" smtClean="0">
                <a:solidFill>
                  <a:schemeClr val="bg1"/>
                </a:solidFill>
              </a:rPr>
              <a:t>ADDI $sp, $sp, -8</a:t>
            </a:r>
          </a:p>
          <a:p>
            <a:r>
              <a:rPr lang="en-US" sz="2800" dirty="0" smtClean="0">
                <a:solidFill>
                  <a:schemeClr val="bg1"/>
                </a:solidFill>
              </a:rPr>
              <a:t>LI r8, 4</a:t>
            </a:r>
          </a:p>
          <a:p>
            <a:r>
              <a:rPr lang="en-US" sz="2800" dirty="0" smtClean="0">
                <a:solidFill>
                  <a:schemeClr val="bg1"/>
                </a:solidFill>
              </a:rPr>
              <a:t>SW r8,   0($sp)</a:t>
            </a:r>
          </a:p>
          <a:p>
            <a:r>
              <a:rPr lang="en-US" sz="2800" dirty="0" smtClean="0">
                <a:solidFill>
                  <a:schemeClr val="bg1"/>
                </a:solidFill>
              </a:rPr>
              <a:t>LI r8, 5</a:t>
            </a:r>
          </a:p>
          <a:p>
            <a:r>
              <a:rPr lang="en-US" sz="2800" dirty="0" smtClean="0">
                <a:solidFill>
                  <a:schemeClr val="bg1"/>
                </a:solidFill>
              </a:rPr>
              <a:t>SW r8,   4($sp)</a:t>
            </a:r>
          </a:p>
          <a:p>
            <a:r>
              <a:rPr lang="en-US" sz="2800" dirty="0" smtClean="0">
                <a:solidFill>
                  <a:schemeClr val="bg1"/>
                </a:solidFill>
              </a:rPr>
              <a:t>JAL sum</a:t>
            </a:r>
          </a:p>
          <a:p>
            <a:r>
              <a:rPr lang="en-US" sz="2800" dirty="0" smtClean="0">
                <a:solidFill>
                  <a:schemeClr val="bg1"/>
                </a:solidFill>
              </a:rPr>
              <a:t>ADDI $sp, $sp, 8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>
            <p:custDataLst>
              <p:tags r:id="rId5"/>
            </p:custDataLst>
          </p:nvPr>
        </p:nvSpPr>
        <p:spPr>
          <a:xfrm>
            <a:off x="3200400" y="990600"/>
            <a:ext cx="297180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solidFill>
                  <a:schemeClr val="accent1"/>
                </a:solidFill>
              </a:rPr>
              <a:t>sum:</a:t>
            </a:r>
          </a:p>
          <a:p>
            <a:r>
              <a:rPr lang="en-US" sz="2800" dirty="0" smtClean="0">
                <a:solidFill>
                  <a:schemeClr val="bg1"/>
                </a:solidFill>
              </a:rPr>
              <a:t>...</a:t>
            </a:r>
          </a:p>
          <a:p>
            <a:r>
              <a:rPr lang="en-US" sz="2800" dirty="0" smtClean="0">
                <a:solidFill>
                  <a:schemeClr val="bg1"/>
                </a:solidFill>
              </a:rPr>
              <a:t>ADD $v0, $a0, $a1</a:t>
            </a:r>
          </a:p>
          <a:p>
            <a:r>
              <a:rPr lang="en-US" sz="2800" dirty="0" smtClean="0">
                <a:solidFill>
                  <a:schemeClr val="bg1"/>
                </a:solidFill>
              </a:rPr>
              <a:t>ADD $v0, $v0, $a2</a:t>
            </a:r>
          </a:p>
          <a:p>
            <a:r>
              <a:rPr lang="en-US" sz="2800" dirty="0" smtClean="0">
                <a:solidFill>
                  <a:schemeClr val="bg1"/>
                </a:solidFill>
              </a:rPr>
              <a:t>ADD $v0, $v0, $a3</a:t>
            </a:r>
          </a:p>
          <a:p>
            <a:r>
              <a:rPr lang="en-US" sz="2800" dirty="0" smtClean="0">
                <a:solidFill>
                  <a:schemeClr val="bg1"/>
                </a:solidFill>
              </a:rPr>
              <a:t>LW $v1, 0($sp)</a:t>
            </a:r>
          </a:p>
          <a:p>
            <a:r>
              <a:rPr lang="en-US" sz="2800" dirty="0" smtClean="0">
                <a:solidFill>
                  <a:schemeClr val="bg1"/>
                </a:solidFill>
              </a:rPr>
              <a:t>ADD $v0, $v0, $v1</a:t>
            </a:r>
          </a:p>
          <a:p>
            <a:r>
              <a:rPr lang="en-US" sz="2800" dirty="0" smtClean="0">
                <a:solidFill>
                  <a:schemeClr val="bg1"/>
                </a:solidFill>
              </a:rPr>
              <a:t>LW $v1, 4($sp)</a:t>
            </a:r>
          </a:p>
          <a:p>
            <a:r>
              <a:rPr lang="en-US" sz="2800" dirty="0" smtClean="0">
                <a:solidFill>
                  <a:schemeClr val="bg1"/>
                </a:solidFill>
              </a:rPr>
              <a:t>ADD $v0, $v0, $v1</a:t>
            </a:r>
          </a:p>
          <a:p>
            <a:r>
              <a:rPr lang="en-US" sz="2800" dirty="0" smtClean="0">
                <a:solidFill>
                  <a:schemeClr val="bg1"/>
                </a:solidFill>
              </a:rPr>
              <a:t>...</a:t>
            </a:r>
          </a:p>
          <a:p>
            <a:r>
              <a:rPr lang="en-US" sz="2800" dirty="0" smtClean="0">
                <a:solidFill>
                  <a:schemeClr val="bg1"/>
                </a:solidFill>
              </a:rPr>
              <a:t>JR $</a:t>
            </a:r>
            <a:r>
              <a:rPr lang="en-US" sz="2800" dirty="0" err="1" smtClean="0">
                <a:solidFill>
                  <a:schemeClr val="bg1"/>
                </a:solidFill>
              </a:rPr>
              <a:t>ra</a:t>
            </a:r>
            <a:endParaRPr lang="en-US" sz="28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97794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Argument Spilling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228600" y="533400"/>
            <a:ext cx="4419600" cy="609600"/>
          </a:xfrm>
        </p:spPr>
        <p:txBody>
          <a:bodyPr>
            <a:normAutofit/>
          </a:bodyPr>
          <a:lstStyle/>
          <a:p>
            <a:r>
              <a:rPr lang="en-US" dirty="0" err="1" smtClean="0"/>
              <a:t>printf</a:t>
            </a:r>
            <a:r>
              <a:rPr lang="en-US" dirty="0" smtClean="0"/>
              <a:t>(</a:t>
            </a:r>
            <a:r>
              <a:rPr lang="en-US" dirty="0" err="1" smtClean="0"/>
              <a:t>fmt</a:t>
            </a:r>
            <a:r>
              <a:rPr lang="en-US" dirty="0" smtClean="0"/>
              <a:t>, …)</a:t>
            </a:r>
          </a:p>
          <a:p>
            <a:endParaRPr lang="en-US" dirty="0" smtClean="0"/>
          </a:p>
        </p:txBody>
      </p:sp>
      <p:sp>
        <p:nvSpPr>
          <p:cNvPr id="4" name="Rectangle 7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7162800" y="762000"/>
            <a:ext cx="1828800" cy="6096000"/>
          </a:xfrm>
          <a:prstGeom prst="rect">
            <a:avLst/>
          </a:prstGeom>
          <a:noFill/>
          <a:ln w="2857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Rectangle 4"/>
          <p:cNvSpPr/>
          <p:nvPr>
            <p:custDataLst>
              <p:tags r:id="rId4"/>
            </p:custDataLst>
          </p:nvPr>
        </p:nvSpPr>
        <p:spPr>
          <a:xfrm>
            <a:off x="228600" y="990600"/>
            <a:ext cx="26670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solidFill>
                  <a:schemeClr val="accent1"/>
                </a:solidFill>
              </a:rPr>
              <a:t>main:</a:t>
            </a:r>
          </a:p>
          <a:p>
            <a:r>
              <a:rPr lang="en-US" sz="2800" dirty="0" smtClean="0">
                <a:solidFill>
                  <a:schemeClr val="bg1"/>
                </a:solidFill>
              </a:rPr>
              <a:t>...</a:t>
            </a:r>
          </a:p>
          <a:p>
            <a:r>
              <a:rPr lang="en-US" sz="2800" dirty="0" smtClean="0">
                <a:solidFill>
                  <a:schemeClr val="bg1"/>
                </a:solidFill>
              </a:rPr>
              <a:t>LI $a0, str0</a:t>
            </a:r>
          </a:p>
          <a:p>
            <a:r>
              <a:rPr lang="en-US" sz="2800" dirty="0" smtClean="0">
                <a:solidFill>
                  <a:schemeClr val="bg1"/>
                </a:solidFill>
              </a:rPr>
              <a:t>LI $a1, 1</a:t>
            </a:r>
          </a:p>
          <a:p>
            <a:r>
              <a:rPr lang="en-US" sz="2800" dirty="0" smtClean="0">
                <a:solidFill>
                  <a:schemeClr val="bg1"/>
                </a:solidFill>
              </a:rPr>
              <a:t>LI $a2, 2</a:t>
            </a:r>
          </a:p>
          <a:p>
            <a:r>
              <a:rPr lang="en-US" sz="2800" dirty="0" smtClean="0">
                <a:solidFill>
                  <a:schemeClr val="bg1"/>
                </a:solidFill>
              </a:rPr>
              <a:t>LI $a3, 3</a:t>
            </a:r>
          </a:p>
          <a:p>
            <a:r>
              <a:rPr lang="en-US" sz="2800" dirty="0" smtClean="0">
                <a:solidFill>
                  <a:schemeClr val="bg1"/>
                </a:solidFill>
              </a:rPr>
              <a:t># 2 slots on stack</a:t>
            </a:r>
          </a:p>
          <a:p>
            <a:r>
              <a:rPr lang="en-US" sz="2800" dirty="0" smtClean="0">
                <a:solidFill>
                  <a:schemeClr val="bg1"/>
                </a:solidFill>
              </a:rPr>
              <a:t>LI r8, 4</a:t>
            </a:r>
          </a:p>
          <a:p>
            <a:r>
              <a:rPr lang="en-US" sz="2800" dirty="0" smtClean="0">
                <a:solidFill>
                  <a:schemeClr val="bg1"/>
                </a:solidFill>
              </a:rPr>
              <a:t>SW r8,   0($sp)</a:t>
            </a:r>
          </a:p>
          <a:p>
            <a:r>
              <a:rPr lang="en-US" sz="2800" dirty="0" smtClean="0">
                <a:solidFill>
                  <a:schemeClr val="bg1"/>
                </a:solidFill>
              </a:rPr>
              <a:t>LI r8, 5</a:t>
            </a:r>
          </a:p>
          <a:p>
            <a:r>
              <a:rPr lang="en-US" sz="2800" dirty="0" smtClean="0">
                <a:solidFill>
                  <a:schemeClr val="bg1"/>
                </a:solidFill>
              </a:rPr>
              <a:t>SW r8,   4($sp)</a:t>
            </a:r>
          </a:p>
          <a:p>
            <a:r>
              <a:rPr lang="en-US" sz="2800" dirty="0" smtClean="0">
                <a:solidFill>
                  <a:schemeClr val="bg1"/>
                </a:solidFill>
              </a:rPr>
              <a:t>JAL sum</a:t>
            </a:r>
          </a:p>
        </p:txBody>
      </p:sp>
      <p:sp>
        <p:nvSpPr>
          <p:cNvPr id="6" name="Rectangle 5"/>
          <p:cNvSpPr/>
          <p:nvPr>
            <p:custDataLst>
              <p:tags r:id="rId5"/>
            </p:custDataLst>
          </p:nvPr>
        </p:nvSpPr>
        <p:spPr>
          <a:xfrm>
            <a:off x="3200400" y="990600"/>
            <a:ext cx="3657600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512763" algn="l"/>
              </a:tabLst>
            </a:pPr>
            <a:r>
              <a:rPr lang="en-US" sz="2800" dirty="0" err="1" smtClean="0">
                <a:solidFill>
                  <a:schemeClr val="accent1"/>
                </a:solidFill>
              </a:rPr>
              <a:t>printf</a:t>
            </a:r>
            <a:r>
              <a:rPr lang="en-US" sz="2800" dirty="0" smtClean="0">
                <a:solidFill>
                  <a:schemeClr val="accent1"/>
                </a:solidFill>
              </a:rPr>
              <a:t>:</a:t>
            </a:r>
          </a:p>
          <a:p>
            <a:pPr>
              <a:tabLst>
                <a:tab pos="512763" algn="l"/>
              </a:tabLst>
            </a:pPr>
            <a:r>
              <a:rPr lang="en-US" sz="2800" dirty="0" smtClean="0">
                <a:solidFill>
                  <a:schemeClr val="bg1"/>
                </a:solidFill>
              </a:rPr>
              <a:t>...</a:t>
            </a:r>
          </a:p>
          <a:p>
            <a:pPr>
              <a:tabLst>
                <a:tab pos="512763" algn="l"/>
              </a:tabLst>
            </a:pPr>
            <a:r>
              <a:rPr lang="en-US" sz="2800" dirty="0" smtClean="0">
                <a:solidFill>
                  <a:schemeClr val="bg1"/>
                </a:solidFill>
              </a:rPr>
              <a:t>if (</a:t>
            </a:r>
            <a:r>
              <a:rPr lang="en-US" sz="2800" dirty="0" err="1" smtClean="0">
                <a:solidFill>
                  <a:schemeClr val="bg1"/>
                </a:solidFill>
              </a:rPr>
              <a:t>argno</a:t>
            </a:r>
            <a:r>
              <a:rPr lang="en-US" sz="2800" dirty="0" smtClean="0">
                <a:solidFill>
                  <a:schemeClr val="bg1"/>
                </a:solidFill>
              </a:rPr>
              <a:t> == 0)</a:t>
            </a:r>
          </a:p>
          <a:p>
            <a:pPr>
              <a:tabLst>
                <a:tab pos="512763" algn="l"/>
              </a:tabLst>
            </a:pPr>
            <a:r>
              <a:rPr lang="en-US" sz="2800" dirty="0" smtClean="0">
                <a:solidFill>
                  <a:schemeClr val="bg1"/>
                </a:solidFill>
              </a:rPr>
              <a:t>	use $a0</a:t>
            </a:r>
          </a:p>
          <a:p>
            <a:pPr>
              <a:tabLst>
                <a:tab pos="512763" algn="l"/>
              </a:tabLst>
            </a:pPr>
            <a:r>
              <a:rPr lang="en-US" sz="2800" dirty="0" smtClean="0">
                <a:solidFill>
                  <a:schemeClr val="bg1"/>
                </a:solidFill>
              </a:rPr>
              <a:t>else if (</a:t>
            </a:r>
            <a:r>
              <a:rPr lang="en-US" sz="2800" dirty="0" err="1" smtClean="0">
                <a:solidFill>
                  <a:schemeClr val="bg1"/>
                </a:solidFill>
              </a:rPr>
              <a:t>argno</a:t>
            </a:r>
            <a:r>
              <a:rPr lang="en-US" sz="2800" dirty="0" smtClean="0">
                <a:solidFill>
                  <a:schemeClr val="bg1"/>
                </a:solidFill>
              </a:rPr>
              <a:t> == 1)</a:t>
            </a:r>
          </a:p>
          <a:p>
            <a:pPr>
              <a:tabLst>
                <a:tab pos="512763" algn="l"/>
              </a:tabLst>
            </a:pPr>
            <a:r>
              <a:rPr lang="en-US" sz="2800" dirty="0" smtClean="0">
                <a:solidFill>
                  <a:schemeClr val="bg1"/>
                </a:solidFill>
              </a:rPr>
              <a:t>	use $a1</a:t>
            </a:r>
          </a:p>
          <a:p>
            <a:pPr>
              <a:tabLst>
                <a:tab pos="512763" algn="l"/>
              </a:tabLst>
            </a:pPr>
            <a:r>
              <a:rPr lang="en-US" sz="2800" dirty="0" smtClean="0">
                <a:solidFill>
                  <a:schemeClr val="bg1"/>
                </a:solidFill>
              </a:rPr>
              <a:t>else if (</a:t>
            </a:r>
            <a:r>
              <a:rPr lang="en-US" sz="2800" dirty="0" err="1" smtClean="0">
                <a:solidFill>
                  <a:schemeClr val="bg1"/>
                </a:solidFill>
              </a:rPr>
              <a:t>argno</a:t>
            </a:r>
            <a:r>
              <a:rPr lang="en-US" sz="2800" dirty="0" smtClean="0">
                <a:solidFill>
                  <a:schemeClr val="bg1"/>
                </a:solidFill>
              </a:rPr>
              <a:t> == 2)</a:t>
            </a:r>
          </a:p>
          <a:p>
            <a:pPr>
              <a:tabLst>
                <a:tab pos="512763" algn="l"/>
              </a:tabLst>
            </a:pPr>
            <a:r>
              <a:rPr lang="en-US" sz="2800" dirty="0" smtClean="0">
                <a:solidFill>
                  <a:schemeClr val="bg1"/>
                </a:solidFill>
              </a:rPr>
              <a:t>	use $a2</a:t>
            </a:r>
          </a:p>
          <a:p>
            <a:pPr>
              <a:tabLst>
                <a:tab pos="512763" algn="l"/>
              </a:tabLst>
            </a:pPr>
            <a:r>
              <a:rPr lang="en-US" sz="2800" dirty="0" smtClean="0">
                <a:solidFill>
                  <a:schemeClr val="bg1"/>
                </a:solidFill>
              </a:rPr>
              <a:t>else if (</a:t>
            </a:r>
            <a:r>
              <a:rPr lang="en-US" sz="2800" dirty="0" err="1" smtClean="0">
                <a:solidFill>
                  <a:schemeClr val="bg1"/>
                </a:solidFill>
              </a:rPr>
              <a:t>argno</a:t>
            </a:r>
            <a:r>
              <a:rPr lang="en-US" sz="2800" dirty="0" smtClean="0">
                <a:solidFill>
                  <a:schemeClr val="bg1"/>
                </a:solidFill>
              </a:rPr>
              <a:t> == 3)</a:t>
            </a:r>
          </a:p>
          <a:p>
            <a:pPr>
              <a:tabLst>
                <a:tab pos="512763" algn="l"/>
              </a:tabLst>
            </a:pPr>
            <a:r>
              <a:rPr lang="en-US" sz="2800" dirty="0" smtClean="0">
                <a:solidFill>
                  <a:schemeClr val="bg1"/>
                </a:solidFill>
              </a:rPr>
              <a:t>	use $a3</a:t>
            </a:r>
          </a:p>
          <a:p>
            <a:pPr>
              <a:tabLst>
                <a:tab pos="512763" algn="l"/>
              </a:tabLst>
            </a:pPr>
            <a:r>
              <a:rPr lang="en-US" sz="2800" dirty="0" smtClean="0">
                <a:solidFill>
                  <a:schemeClr val="bg1"/>
                </a:solidFill>
              </a:rPr>
              <a:t>else</a:t>
            </a:r>
          </a:p>
          <a:p>
            <a:pPr>
              <a:tabLst>
                <a:tab pos="512763" algn="l"/>
              </a:tabLst>
            </a:pPr>
            <a:r>
              <a:rPr lang="en-US" sz="2800" dirty="0" smtClean="0">
                <a:solidFill>
                  <a:schemeClr val="bg1"/>
                </a:solidFill>
              </a:rPr>
              <a:t>	use $sp+4*</a:t>
            </a:r>
            <a:r>
              <a:rPr lang="en-US" sz="2800" dirty="0" err="1" smtClean="0">
                <a:solidFill>
                  <a:schemeClr val="bg1"/>
                </a:solidFill>
              </a:rPr>
              <a:t>argno</a:t>
            </a:r>
            <a:endParaRPr lang="en-US" sz="2800" dirty="0" smtClean="0">
              <a:solidFill>
                <a:schemeClr val="bg1"/>
              </a:solidFill>
            </a:endParaRPr>
          </a:p>
          <a:p>
            <a:pPr>
              <a:tabLst>
                <a:tab pos="512763" algn="l"/>
              </a:tabLst>
            </a:pPr>
            <a:r>
              <a:rPr lang="en-US" sz="2800" dirty="0" smtClean="0">
                <a:solidFill>
                  <a:schemeClr val="bg1"/>
                </a:solidFill>
              </a:rPr>
              <a:t>...</a:t>
            </a:r>
          </a:p>
        </p:txBody>
      </p:sp>
      <p:pic>
        <p:nvPicPr>
          <p:cNvPr id="7" name="CP3 Ink 67e67ce2-6611-42ee-b0f7-be3f51b7b60a"/>
          <p:cNvPicPr>
            <a:picLocks noChangeAspect="1" noChangeArrowheads="1"/>
          </p:cNvPicPr>
          <p:nvPr>
            <p:custDataLst>
              <p:tags r:id="rId6"/>
            </p:custDataLst>
          </p:nvPr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93410" y="5594520"/>
            <a:ext cx="1525500" cy="778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516221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28600" y="533400"/>
            <a:ext cx="9067800" cy="6324600"/>
          </a:xfrm>
        </p:spPr>
        <p:txBody>
          <a:bodyPr>
            <a:normAutofit/>
          </a:bodyPr>
          <a:lstStyle/>
          <a:p>
            <a:r>
              <a:rPr lang="en-US" dirty="0" smtClean="0"/>
              <a:t>PA2 </a:t>
            </a:r>
            <a:r>
              <a:rPr lang="en-US" dirty="0" smtClean="0"/>
              <a:t>due </a:t>
            </a:r>
            <a:r>
              <a:rPr lang="en-US" i="1" dirty="0" smtClean="0">
                <a:solidFill>
                  <a:schemeClr val="accent1"/>
                </a:solidFill>
              </a:rPr>
              <a:t>next</a:t>
            </a:r>
            <a:r>
              <a:rPr lang="en-US" dirty="0" smtClean="0"/>
              <a:t> Friday </a:t>
            </a:r>
          </a:p>
          <a:p>
            <a:pPr marL="573088" lvl="1" indent="-457200">
              <a:buFont typeface="Arial"/>
              <a:buChar char="•"/>
            </a:pPr>
            <a:r>
              <a:rPr lang="en-US" dirty="0"/>
              <a:t>PA2 builds from PA1</a:t>
            </a:r>
          </a:p>
          <a:p>
            <a:pPr marL="573088" lvl="1" indent="-457200">
              <a:buFont typeface="Arial"/>
              <a:buChar char="•"/>
            </a:pPr>
            <a:r>
              <a:rPr lang="en-US" dirty="0"/>
              <a:t>Work with </a:t>
            </a:r>
            <a:r>
              <a:rPr lang="en-US" dirty="0">
                <a:solidFill>
                  <a:schemeClr val="accent1"/>
                </a:solidFill>
              </a:rPr>
              <a:t>same</a:t>
            </a:r>
            <a:r>
              <a:rPr lang="en-US" dirty="0"/>
              <a:t> partner</a:t>
            </a:r>
          </a:p>
          <a:p>
            <a:pPr marL="573088" lvl="1" indent="-457200">
              <a:buFont typeface="Arial"/>
              <a:buChar char="•"/>
            </a:pPr>
            <a:r>
              <a:rPr lang="en-US" dirty="0"/>
              <a:t>Due right before spring break</a:t>
            </a:r>
          </a:p>
          <a:p>
            <a:r>
              <a:rPr lang="en-US" dirty="0" smtClean="0"/>
              <a:t>Use your resources</a:t>
            </a:r>
          </a:p>
          <a:p>
            <a:pPr lvl="1"/>
            <a:r>
              <a:rPr lang="en-US" dirty="0" smtClean="0"/>
              <a:t>FAQ, class notes, book, Sections, office hours, newsgroup, </a:t>
            </a:r>
            <a:r>
              <a:rPr lang="en-US" dirty="0" err="1" smtClean="0"/>
              <a:t>CSUGLab</a:t>
            </a:r>
            <a:endParaRPr lang="en-US" dirty="0" smtClean="0"/>
          </a:p>
          <a:p>
            <a:pPr marL="173038" lvl="1" indent="0">
              <a:buNone/>
            </a:pPr>
            <a:endParaRPr lang="en-US" dirty="0" smtClean="0"/>
          </a:p>
        </p:txBody>
      </p:sp>
      <p:pic>
        <p:nvPicPr>
          <p:cNvPr id="2" name="CP3 Ink 98969b0d-39dd-45bf-8f5e-eb77e47295d3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480" y="94260"/>
            <a:ext cx="135600" cy="1522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21530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688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err="1" smtClean="0"/>
              <a:t>VarArgs</a:t>
            </a:r>
            <a:endParaRPr lang="en-US" dirty="0"/>
          </a:p>
        </p:txBody>
      </p:sp>
      <p:sp>
        <p:nvSpPr>
          <p:cNvPr id="306688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Variable Length Arguments</a:t>
            </a:r>
          </a:p>
          <a:p>
            <a:r>
              <a:rPr lang="en-US" dirty="0" smtClean="0"/>
              <a:t>Initially confusing but ultimately simpler approach:</a:t>
            </a:r>
          </a:p>
          <a:p>
            <a:pPr lvl="1"/>
            <a:r>
              <a:rPr lang="en-US" dirty="0" smtClean="0"/>
              <a:t>Pass the first four arguments in registers, as usual</a:t>
            </a:r>
          </a:p>
          <a:p>
            <a:pPr lvl="1"/>
            <a:r>
              <a:rPr lang="en-US" dirty="0" smtClean="0"/>
              <a:t>Pass the rest on the stack (in order)</a:t>
            </a:r>
          </a:p>
          <a:p>
            <a:pPr lvl="1"/>
            <a:r>
              <a:rPr lang="en-US" dirty="0" smtClean="0"/>
              <a:t>Reserve space on the stack for all arguments,</a:t>
            </a:r>
            <a:br>
              <a:rPr lang="en-US" dirty="0" smtClean="0"/>
            </a:br>
            <a:r>
              <a:rPr lang="en-US" dirty="0" smtClean="0"/>
              <a:t>including the first four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Simplifies </a:t>
            </a:r>
            <a:r>
              <a:rPr lang="en-US" dirty="0" err="1" smtClean="0"/>
              <a:t>varargs</a:t>
            </a:r>
            <a:r>
              <a:rPr lang="en-US" dirty="0" smtClean="0"/>
              <a:t> functions</a:t>
            </a:r>
          </a:p>
          <a:p>
            <a:pPr lvl="1"/>
            <a:r>
              <a:rPr lang="en-US" dirty="0" smtClean="0"/>
              <a:t>Store a0-a3 in the slots allocated in parent’s frame</a:t>
            </a:r>
          </a:p>
          <a:p>
            <a:pPr lvl="1"/>
            <a:r>
              <a:rPr lang="en-US" dirty="0" smtClean="0"/>
              <a:t>Refer to all arguments through the stack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8386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Recap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Conventions so far:</a:t>
            </a:r>
          </a:p>
          <a:p>
            <a:pPr lvl="1"/>
            <a:r>
              <a:rPr lang="en-US" dirty="0" smtClean="0">
                <a:solidFill>
                  <a:schemeClr val="accent1"/>
                </a:solidFill>
              </a:rPr>
              <a:t>first four </a:t>
            </a:r>
            <a:r>
              <a:rPr lang="en-US" dirty="0" err="1" smtClean="0"/>
              <a:t>arg</a:t>
            </a:r>
            <a:r>
              <a:rPr lang="en-US" dirty="0" smtClean="0"/>
              <a:t> words passed in $a0, $a1, $a2, $a3</a:t>
            </a:r>
          </a:p>
          <a:p>
            <a:pPr lvl="1"/>
            <a:r>
              <a:rPr lang="en-US" dirty="0" smtClean="0">
                <a:solidFill>
                  <a:schemeClr val="accent1"/>
                </a:solidFill>
              </a:rPr>
              <a:t>remaining </a:t>
            </a:r>
            <a:r>
              <a:rPr lang="en-US" dirty="0" err="1" smtClean="0">
                <a:solidFill>
                  <a:schemeClr val="accent1"/>
                </a:solidFill>
              </a:rPr>
              <a:t>arg</a:t>
            </a:r>
            <a:r>
              <a:rPr lang="en-US" dirty="0" smtClean="0">
                <a:solidFill>
                  <a:schemeClr val="accent1"/>
                </a:solidFill>
              </a:rPr>
              <a:t> words passed on the stack</a:t>
            </a:r>
          </a:p>
          <a:p>
            <a:pPr lvl="1"/>
            <a:r>
              <a:rPr lang="en-US" dirty="0" smtClean="0"/>
              <a:t>return value (if any) in $v0, $v1</a:t>
            </a:r>
          </a:p>
          <a:p>
            <a:pPr lvl="1"/>
            <a:r>
              <a:rPr lang="en-US" dirty="0" smtClean="0"/>
              <a:t>stack frame at $sp</a:t>
            </a:r>
          </a:p>
          <a:p>
            <a:pPr lvl="2"/>
            <a:r>
              <a:rPr lang="en-US" dirty="0" smtClean="0"/>
              <a:t>contains $</a:t>
            </a:r>
            <a:r>
              <a:rPr lang="en-US" dirty="0" err="1" smtClean="0"/>
              <a:t>ra</a:t>
            </a:r>
            <a:r>
              <a:rPr lang="en-US" dirty="0" smtClean="0"/>
              <a:t> (clobbered on JAL to sub-functions)</a:t>
            </a:r>
          </a:p>
          <a:p>
            <a:pPr lvl="2"/>
            <a:r>
              <a:rPr lang="en-US" dirty="0" smtClean="0"/>
              <a:t>contains local </a:t>
            </a:r>
            <a:r>
              <a:rPr lang="en-US" dirty="0" err="1" smtClean="0"/>
              <a:t>vars</a:t>
            </a:r>
            <a:r>
              <a:rPr lang="en-US" dirty="0" smtClean="0"/>
              <a:t> (possibly clobbered by sub-functions)</a:t>
            </a:r>
          </a:p>
          <a:p>
            <a:pPr lvl="2"/>
            <a:r>
              <a:rPr lang="en-US" dirty="0" smtClean="0">
                <a:solidFill>
                  <a:schemeClr val="accent1"/>
                </a:solidFill>
              </a:rPr>
              <a:t>contains extra arguments to sub-functions</a:t>
            </a:r>
          </a:p>
          <a:p>
            <a:pPr lvl="2"/>
            <a:r>
              <a:rPr lang="en-US" dirty="0" smtClean="0">
                <a:solidFill>
                  <a:schemeClr val="accent1"/>
                </a:solidFill>
              </a:rPr>
              <a:t>contains </a:t>
            </a:r>
            <a:r>
              <a:rPr lang="en-US" b="1" dirty="0" smtClean="0">
                <a:solidFill>
                  <a:schemeClr val="accent1"/>
                </a:solidFill>
              </a:rPr>
              <a:t>space</a:t>
            </a:r>
            <a:r>
              <a:rPr lang="en-US" dirty="0" smtClean="0">
                <a:solidFill>
                  <a:schemeClr val="accent1"/>
                </a:solidFill>
              </a:rPr>
              <a:t> for first 4 arguments to sub-functions</a:t>
            </a:r>
          </a:p>
        </p:txBody>
      </p:sp>
      <p:pic>
        <p:nvPicPr>
          <p:cNvPr id="20482" name="CP3 Ink 27076f9b-8cc8-4080-b1e0-d005b5ad34c6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715" y="1332000"/>
            <a:ext cx="118651" cy="1353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81223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Debugging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  <p:custDataLst>
              <p:tags r:id="rId2"/>
            </p:custDataLst>
          </p:nvPr>
        </p:nvSpPr>
        <p:spPr>
          <a:xfrm>
            <a:off x="1295400" y="533400"/>
            <a:ext cx="3124200" cy="1905000"/>
          </a:xfrm>
        </p:spPr>
        <p:txBody>
          <a:bodyPr>
            <a:noAutofit/>
          </a:bodyPr>
          <a:lstStyle/>
          <a:p>
            <a:pPr marL="0" indent="0">
              <a:lnSpc>
                <a:spcPct val="80000"/>
              </a:lnSpc>
              <a:spcBef>
                <a:spcPts val="0"/>
              </a:spcBef>
              <a:tabLst>
                <a:tab pos="1662113" algn="l"/>
              </a:tabLst>
            </a:pPr>
            <a:r>
              <a:rPr lang="en-US" sz="2400" dirty="0" smtClean="0"/>
              <a:t>init(): 	0x400000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tabLst>
                <a:tab pos="1662113" algn="l"/>
              </a:tabLst>
            </a:pPr>
            <a:r>
              <a:rPr lang="en-US" sz="2400" dirty="0" err="1" smtClean="0"/>
              <a:t>printf</a:t>
            </a:r>
            <a:r>
              <a:rPr lang="en-US" sz="2400" dirty="0" smtClean="0"/>
              <a:t>(s, …): 	0x4002B4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tabLst>
                <a:tab pos="1662113" algn="l"/>
              </a:tabLst>
            </a:pPr>
            <a:r>
              <a:rPr lang="en-US" sz="2400" dirty="0" err="1" smtClean="0"/>
              <a:t>vnorm</a:t>
            </a:r>
            <a:r>
              <a:rPr lang="en-US" sz="2400" dirty="0" smtClean="0"/>
              <a:t>(</a:t>
            </a:r>
            <a:r>
              <a:rPr lang="en-US" sz="2400" dirty="0" err="1" smtClean="0"/>
              <a:t>a,b</a:t>
            </a:r>
            <a:r>
              <a:rPr lang="en-US" sz="2400" dirty="0" smtClean="0"/>
              <a:t>): 	0x40107C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tabLst>
                <a:tab pos="1662113" algn="l"/>
              </a:tabLst>
            </a:pPr>
            <a:r>
              <a:rPr lang="en-US" sz="2400" dirty="0" smtClean="0"/>
              <a:t>main(</a:t>
            </a:r>
            <a:r>
              <a:rPr lang="en-US" sz="2400" dirty="0" err="1" smtClean="0"/>
              <a:t>a,b</a:t>
            </a:r>
            <a:r>
              <a:rPr lang="en-US" sz="2400" dirty="0" smtClean="0"/>
              <a:t>):	0x4010A0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tabLst>
                <a:tab pos="1371600" algn="l"/>
              </a:tabLst>
            </a:pPr>
            <a:r>
              <a:rPr lang="en-US" sz="2400" dirty="0" smtClean="0"/>
              <a:t>pi:	0x10000000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tabLst>
                <a:tab pos="1371600" algn="l"/>
              </a:tabLst>
            </a:pPr>
            <a:r>
              <a:rPr lang="en-US" sz="2400" dirty="0" smtClean="0"/>
              <a:t>str1:	0x10000004</a:t>
            </a:r>
          </a:p>
        </p:txBody>
      </p:sp>
      <p:sp>
        <p:nvSpPr>
          <p:cNvPr id="4" name="Rectangle 7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7162800" y="685800"/>
            <a:ext cx="1752600" cy="6172200"/>
          </a:xfrm>
          <a:prstGeom prst="rect">
            <a:avLst/>
          </a:prstGeom>
          <a:noFill/>
          <a:ln w="2857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Rectangle 7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7162800" y="3657600"/>
            <a:ext cx="1752600" cy="381000"/>
          </a:xfrm>
          <a:prstGeom prst="rect">
            <a:avLst/>
          </a:prstGeom>
          <a:noFill/>
          <a:ln w="127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0x00000000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7" name="Rectangle 7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7162800" y="4038600"/>
            <a:ext cx="1752600" cy="381000"/>
          </a:xfrm>
          <a:prstGeom prst="rect">
            <a:avLst/>
          </a:prstGeom>
          <a:noFill/>
          <a:ln w="127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0x004010c4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7162800" y="4419600"/>
            <a:ext cx="1752600" cy="381000"/>
          </a:xfrm>
          <a:prstGeom prst="rect">
            <a:avLst/>
          </a:prstGeom>
          <a:noFill/>
          <a:ln w="127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0x00000000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9" name="Rectangle 7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7162800" y="3276600"/>
            <a:ext cx="1752600" cy="381000"/>
          </a:xfrm>
          <a:prstGeom prst="rect">
            <a:avLst/>
          </a:prstGeom>
          <a:noFill/>
          <a:ln w="127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0x00000000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0" name="Rectangle 7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7162800" y="2133600"/>
            <a:ext cx="1752600" cy="381000"/>
          </a:xfrm>
          <a:prstGeom prst="rect">
            <a:avLst/>
          </a:prstGeom>
          <a:noFill/>
          <a:ln w="127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0x0040010a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1" name="Rectangle 7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7162800" y="2514600"/>
            <a:ext cx="1752600" cy="381000"/>
          </a:xfrm>
          <a:prstGeom prst="rect">
            <a:avLst/>
          </a:prstGeom>
          <a:noFill/>
          <a:ln w="127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0x00000000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2" name="Rectangle 11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7162800" y="2895600"/>
            <a:ext cx="1752600" cy="381000"/>
          </a:xfrm>
          <a:prstGeom prst="rect">
            <a:avLst/>
          </a:prstGeom>
          <a:noFill/>
          <a:ln w="127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0x00000000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3" name="Rectangle 7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7162800" y="1752600"/>
            <a:ext cx="1752600" cy="381000"/>
          </a:xfrm>
          <a:prstGeom prst="rect">
            <a:avLst/>
          </a:prstGeom>
          <a:noFill/>
          <a:ln w="127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0x0040010c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4" name="Rectangle 7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7162800" y="5181600"/>
            <a:ext cx="1752600" cy="381000"/>
          </a:xfrm>
          <a:prstGeom prst="rect">
            <a:avLst/>
          </a:prstGeom>
          <a:noFill/>
          <a:ln w="127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0x00000015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5" name="Rectangle 7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7162800" y="5562600"/>
            <a:ext cx="1752600" cy="381000"/>
          </a:xfrm>
          <a:prstGeom prst="rect">
            <a:avLst/>
          </a:prstGeom>
          <a:noFill/>
          <a:ln w="127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0x10000004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7162800" y="5943600"/>
            <a:ext cx="1752600" cy="381000"/>
          </a:xfrm>
          <a:prstGeom prst="rect">
            <a:avLst/>
          </a:prstGeom>
          <a:noFill/>
          <a:ln w="127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0x00401090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7" name="Rectangle 7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7162800" y="4800600"/>
            <a:ext cx="1752600" cy="381000"/>
          </a:xfrm>
          <a:prstGeom prst="rect">
            <a:avLst/>
          </a:prstGeom>
          <a:noFill/>
          <a:ln w="127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0x00000000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23" name="Rectangle 7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7162800" y="1371600"/>
            <a:ext cx="1752600" cy="381000"/>
          </a:xfrm>
          <a:prstGeom prst="rect">
            <a:avLst/>
          </a:prstGeom>
          <a:noFill/>
          <a:ln w="127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0x00000000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24" name="Rectangle 23"/>
          <p:cNvSpPr/>
          <p:nvPr>
            <p:custDataLst>
              <p:tags r:id="rId17"/>
            </p:custDataLst>
          </p:nvPr>
        </p:nvSpPr>
        <p:spPr>
          <a:xfrm>
            <a:off x="4648200" y="685800"/>
            <a:ext cx="2286000" cy="1600200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Ins="0" rtlCol="0" anchor="ctr"/>
          <a:lstStyle/>
          <a:p>
            <a:r>
              <a:rPr lang="en-US" sz="2400" dirty="0" smtClean="0"/>
              <a:t>CPU:</a:t>
            </a:r>
          </a:p>
          <a:p>
            <a:r>
              <a:rPr lang="en-US" sz="2400" dirty="0" smtClean="0"/>
              <a:t>$pc=0x004003C0</a:t>
            </a:r>
          </a:p>
          <a:p>
            <a:r>
              <a:rPr lang="en-US" sz="2400" dirty="0" smtClean="0"/>
              <a:t>$sp=0x7FFFFFAC</a:t>
            </a:r>
          </a:p>
          <a:p>
            <a:r>
              <a:rPr lang="en-US" sz="2400" dirty="0" smtClean="0"/>
              <a:t>$</a:t>
            </a:r>
            <a:r>
              <a:rPr lang="en-US" sz="2400" dirty="0" err="1" smtClean="0"/>
              <a:t>ra</a:t>
            </a:r>
            <a:r>
              <a:rPr lang="en-US" sz="2400" dirty="0" smtClean="0"/>
              <a:t>=0x00401090</a:t>
            </a:r>
            <a:endParaRPr lang="en-US" sz="2400" dirty="0"/>
          </a:p>
        </p:txBody>
      </p:sp>
      <p:sp>
        <p:nvSpPr>
          <p:cNvPr id="33" name="TextBox 32"/>
          <p:cNvSpPr txBox="1"/>
          <p:nvPr>
            <p:custDataLst>
              <p:tags r:id="rId18"/>
            </p:custDataLst>
          </p:nvPr>
        </p:nvSpPr>
        <p:spPr>
          <a:xfrm>
            <a:off x="5791200" y="5562600"/>
            <a:ext cx="1371600" cy="381000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/>
            <a:r>
              <a:rPr lang="en-US" sz="2000" dirty="0" smtClean="0">
                <a:solidFill>
                  <a:schemeClr val="bg1"/>
                </a:solidFill>
              </a:rPr>
              <a:t>0x7FFFFFB0</a:t>
            </a:r>
          </a:p>
        </p:txBody>
      </p:sp>
      <p:sp>
        <p:nvSpPr>
          <p:cNvPr id="34" name="TextBox 33"/>
          <p:cNvSpPr txBox="1"/>
          <p:nvPr>
            <p:custDataLst>
              <p:tags r:id="rId19"/>
            </p:custDataLst>
          </p:nvPr>
        </p:nvSpPr>
        <p:spPr>
          <a:xfrm>
            <a:off x="228600" y="2514600"/>
            <a:ext cx="3352800" cy="441960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>
              <a:lnSpc>
                <a:spcPct val="130000"/>
              </a:lnSpc>
            </a:pPr>
            <a:r>
              <a:rPr lang="en-US" sz="2800" dirty="0" smtClean="0">
                <a:solidFill>
                  <a:schemeClr val="bg1"/>
                </a:solidFill>
              </a:rPr>
              <a:t>What </a:t>
            </a:r>
            <a:r>
              <a:rPr lang="en-US" sz="2800" dirty="0" err="1" smtClean="0">
                <a:solidFill>
                  <a:schemeClr val="bg1"/>
                </a:solidFill>
              </a:rPr>
              <a:t>func</a:t>
            </a:r>
            <a:r>
              <a:rPr lang="en-US" sz="2800" dirty="0" smtClean="0">
                <a:solidFill>
                  <a:schemeClr val="bg1"/>
                </a:solidFill>
              </a:rPr>
              <a:t> is running?</a:t>
            </a:r>
          </a:p>
          <a:p>
            <a:pPr>
              <a:lnSpc>
                <a:spcPct val="130000"/>
              </a:lnSpc>
            </a:pPr>
            <a:r>
              <a:rPr lang="en-US" sz="2800" dirty="0" smtClean="0">
                <a:solidFill>
                  <a:schemeClr val="bg1"/>
                </a:solidFill>
              </a:rPr>
              <a:t>Who called it?</a:t>
            </a:r>
          </a:p>
          <a:p>
            <a:pPr>
              <a:lnSpc>
                <a:spcPct val="130000"/>
              </a:lnSpc>
            </a:pPr>
            <a:r>
              <a:rPr lang="en-US" sz="2800" dirty="0" smtClean="0">
                <a:solidFill>
                  <a:schemeClr val="bg1"/>
                </a:solidFill>
              </a:rPr>
              <a:t>Has it called anything?</a:t>
            </a:r>
          </a:p>
          <a:p>
            <a:pPr>
              <a:lnSpc>
                <a:spcPct val="130000"/>
              </a:lnSpc>
            </a:pPr>
            <a:r>
              <a:rPr lang="en-US" sz="2800" dirty="0" smtClean="0">
                <a:solidFill>
                  <a:schemeClr val="bg1"/>
                </a:solidFill>
              </a:rPr>
              <a:t>Will it?</a:t>
            </a:r>
          </a:p>
          <a:p>
            <a:pPr>
              <a:lnSpc>
                <a:spcPct val="130000"/>
              </a:lnSpc>
            </a:pPr>
            <a:r>
              <a:rPr lang="en-US" sz="2800" dirty="0" err="1" smtClean="0">
                <a:solidFill>
                  <a:schemeClr val="bg1"/>
                </a:solidFill>
              </a:rPr>
              <a:t>Args</a:t>
            </a:r>
            <a:r>
              <a:rPr lang="en-US" sz="2800" dirty="0" smtClean="0">
                <a:solidFill>
                  <a:schemeClr val="bg1"/>
                </a:solidFill>
              </a:rPr>
              <a:t>?</a:t>
            </a:r>
          </a:p>
          <a:p>
            <a:pPr>
              <a:lnSpc>
                <a:spcPct val="130000"/>
              </a:lnSpc>
            </a:pPr>
            <a:r>
              <a:rPr lang="en-US" sz="2800" dirty="0" smtClean="0">
                <a:solidFill>
                  <a:schemeClr val="bg1"/>
                </a:solidFill>
              </a:rPr>
              <a:t>Stack depth?</a:t>
            </a:r>
          </a:p>
          <a:p>
            <a:pPr>
              <a:lnSpc>
                <a:spcPct val="130000"/>
              </a:lnSpc>
            </a:pPr>
            <a:r>
              <a:rPr lang="en-US" sz="2800" dirty="0" smtClean="0">
                <a:solidFill>
                  <a:schemeClr val="bg1"/>
                </a:solidFill>
              </a:rPr>
              <a:t>Call trace?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Frame Pointer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228600" y="685800"/>
            <a:ext cx="5715000" cy="6172200"/>
          </a:xfrm>
        </p:spPr>
        <p:txBody>
          <a:bodyPr/>
          <a:lstStyle/>
          <a:p>
            <a:r>
              <a:rPr lang="en-US" i="1" dirty="0" smtClean="0">
                <a:solidFill>
                  <a:schemeClr val="accent1"/>
                </a:solidFill>
              </a:rPr>
              <a:t>Frame pointer </a:t>
            </a:r>
            <a:r>
              <a:rPr lang="en-US" dirty="0" smtClean="0"/>
              <a:t>marks boundaries</a:t>
            </a:r>
          </a:p>
          <a:p>
            <a:pPr lvl="1"/>
            <a:r>
              <a:rPr lang="en-US" dirty="0" smtClean="0"/>
              <a:t>Optional (for debugging, mostly)</a:t>
            </a:r>
          </a:p>
          <a:p>
            <a:r>
              <a:rPr lang="en-US" dirty="0" smtClean="0"/>
              <a:t>Convention:</a:t>
            </a:r>
          </a:p>
          <a:p>
            <a:pPr lvl="1"/>
            <a:r>
              <a:rPr lang="en-US" dirty="0" smtClean="0"/>
              <a:t>r30 is $</a:t>
            </a:r>
            <a:r>
              <a:rPr lang="en-US" dirty="0" err="1" smtClean="0"/>
              <a:t>fp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(top </a:t>
            </a:r>
            <a:r>
              <a:rPr lang="en-US" dirty="0" err="1" smtClean="0"/>
              <a:t>elt</a:t>
            </a:r>
            <a:r>
              <a:rPr lang="en-US" dirty="0" smtClean="0"/>
              <a:t> of current frame)</a:t>
            </a:r>
          </a:p>
          <a:p>
            <a:pPr lvl="1"/>
            <a:r>
              <a:rPr lang="en-US" dirty="0" err="1" smtClean="0"/>
              <a:t>Callee</a:t>
            </a:r>
            <a:r>
              <a:rPr lang="en-US" dirty="0" smtClean="0"/>
              <a:t>: always push old $</a:t>
            </a:r>
            <a:r>
              <a:rPr lang="en-US" dirty="0" err="1" smtClean="0"/>
              <a:t>fp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on stack</a:t>
            </a:r>
          </a:p>
          <a:p>
            <a:r>
              <a:rPr lang="en-US" dirty="0" smtClean="0"/>
              <a:t>E.g.:</a:t>
            </a:r>
          </a:p>
          <a:p>
            <a:r>
              <a:rPr lang="en-US" dirty="0" smtClean="0"/>
              <a:t>	A() called B()</a:t>
            </a:r>
            <a:br>
              <a:rPr lang="en-US" dirty="0" smtClean="0"/>
            </a:br>
            <a:r>
              <a:rPr lang="en-US" dirty="0" smtClean="0"/>
              <a:t>B() called C()</a:t>
            </a:r>
            <a:br>
              <a:rPr lang="en-US" dirty="0" smtClean="0"/>
            </a:br>
            <a:r>
              <a:rPr lang="en-US" dirty="0" smtClean="0"/>
              <a:t>C() about to call D()</a:t>
            </a:r>
          </a:p>
          <a:p>
            <a:pPr lvl="1"/>
            <a:endParaRPr lang="en-US" dirty="0"/>
          </a:p>
        </p:txBody>
      </p:sp>
      <p:sp>
        <p:nvSpPr>
          <p:cNvPr id="4" name="Rectangle 7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6400800" y="609600"/>
            <a:ext cx="2514600" cy="6477000"/>
          </a:xfrm>
          <a:prstGeom prst="rect">
            <a:avLst/>
          </a:prstGeom>
          <a:noFill/>
          <a:ln w="2857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TextBox 10"/>
          <p:cNvSpPr txBox="1"/>
          <p:nvPr>
            <p:custDataLst>
              <p:tags r:id="rId4"/>
            </p:custDataLst>
          </p:nvPr>
        </p:nvSpPr>
        <p:spPr>
          <a:xfrm>
            <a:off x="5410200" y="6258580"/>
            <a:ext cx="113043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$sp </a:t>
            </a:r>
            <a:r>
              <a:rPr lang="en-US" sz="2800" dirty="0" smtClean="0">
                <a:solidFill>
                  <a:schemeClr val="bg1"/>
                </a:solidFill>
                <a:sym typeface="Wingdings" pitchFamily="2" charset="2"/>
              </a:rPr>
              <a:t></a:t>
            </a:r>
            <a:endParaRPr lang="en-US" sz="2800" dirty="0" smtClean="0">
              <a:solidFill>
                <a:schemeClr val="bg1"/>
              </a:solidFill>
            </a:endParaRPr>
          </a:p>
        </p:txBody>
      </p:sp>
      <p:sp>
        <p:nvSpPr>
          <p:cNvPr id="16" name="TextBox 15"/>
          <p:cNvSpPr txBox="1"/>
          <p:nvPr>
            <p:custDataLst>
              <p:tags r:id="rId5"/>
            </p:custDataLst>
          </p:nvPr>
        </p:nvSpPr>
        <p:spPr>
          <a:xfrm>
            <a:off x="5410200" y="4658380"/>
            <a:ext cx="10983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$</a:t>
            </a:r>
            <a:r>
              <a:rPr lang="en-US" sz="2800" dirty="0" err="1" smtClean="0">
                <a:solidFill>
                  <a:schemeClr val="bg1"/>
                </a:solidFill>
              </a:rPr>
              <a:t>fp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smtClean="0">
                <a:solidFill>
                  <a:schemeClr val="bg1"/>
                </a:solidFill>
                <a:sym typeface="Wingdings" pitchFamily="2" charset="2"/>
              </a:rPr>
              <a:t></a:t>
            </a:r>
            <a:endParaRPr lang="en-US" sz="2800" dirty="0" smtClean="0">
              <a:solidFill>
                <a:schemeClr val="bg1"/>
              </a:solidFill>
            </a:endParaRPr>
          </a:p>
        </p:txBody>
      </p:sp>
      <p:sp>
        <p:nvSpPr>
          <p:cNvPr id="25" name="Rectangle 7" hidden="1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6400800" y="3505200"/>
            <a:ext cx="2514600" cy="838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dirty="0" err="1" smtClean="0">
                <a:solidFill>
                  <a:schemeClr val="accent4"/>
                </a:solidFill>
              </a:rPr>
              <a:t>args</a:t>
            </a:r>
            <a:r>
              <a:rPr lang="en-US" sz="2400" dirty="0" smtClean="0">
                <a:solidFill>
                  <a:schemeClr val="accent4"/>
                </a:solidFill>
              </a:rPr>
              <a:t/>
            </a:r>
            <a:br>
              <a:rPr lang="en-US" sz="2400" dirty="0" smtClean="0">
                <a:solidFill>
                  <a:schemeClr val="accent4"/>
                </a:solidFill>
              </a:rPr>
            </a:br>
            <a:r>
              <a:rPr lang="en-US" sz="2400" dirty="0" smtClean="0">
                <a:solidFill>
                  <a:schemeClr val="accent4"/>
                </a:solidFill>
              </a:rPr>
              <a:t>to C()</a:t>
            </a:r>
            <a:endParaRPr lang="en-US" sz="2400" dirty="0">
              <a:solidFill>
                <a:schemeClr val="accent4"/>
              </a:solidFill>
            </a:endParaRPr>
          </a:p>
        </p:txBody>
      </p:sp>
      <p:sp>
        <p:nvSpPr>
          <p:cNvPr id="26" name="Rectangle 25" hidden="1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6400800" y="3124200"/>
            <a:ext cx="2514600" cy="381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dirty="0" smtClean="0">
                <a:solidFill>
                  <a:schemeClr val="accent4"/>
                </a:solidFill>
              </a:rPr>
              <a:t>…</a:t>
            </a:r>
            <a:endParaRPr lang="en-US" sz="2400" dirty="0">
              <a:solidFill>
                <a:schemeClr val="accent4"/>
              </a:solidFill>
            </a:endParaRPr>
          </a:p>
        </p:txBody>
      </p:sp>
      <p:sp>
        <p:nvSpPr>
          <p:cNvPr id="27" name="Rectangle 7" hidden="1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6400800" y="2362200"/>
            <a:ext cx="2514600" cy="381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dirty="0" smtClean="0">
                <a:solidFill>
                  <a:schemeClr val="accent4"/>
                </a:solidFill>
              </a:rPr>
              <a:t>saved $</a:t>
            </a:r>
            <a:r>
              <a:rPr lang="en-US" sz="2400" dirty="0" err="1" smtClean="0">
                <a:solidFill>
                  <a:schemeClr val="accent4"/>
                </a:solidFill>
              </a:rPr>
              <a:t>ra</a:t>
            </a:r>
            <a:endParaRPr lang="en-US" sz="2400" dirty="0">
              <a:solidFill>
                <a:schemeClr val="accent4"/>
              </a:solidFill>
            </a:endParaRPr>
          </a:p>
        </p:txBody>
      </p:sp>
      <p:sp>
        <p:nvSpPr>
          <p:cNvPr id="28" name="Rectangle 27" hidden="1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6400800" y="2743200"/>
            <a:ext cx="2514600" cy="381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dirty="0" smtClean="0">
                <a:solidFill>
                  <a:schemeClr val="accent4"/>
                </a:solidFill>
              </a:rPr>
              <a:t>saved $</a:t>
            </a:r>
            <a:r>
              <a:rPr lang="en-US" sz="2400" dirty="0" err="1" smtClean="0">
                <a:solidFill>
                  <a:schemeClr val="accent4"/>
                </a:solidFill>
              </a:rPr>
              <a:t>fp</a:t>
            </a:r>
            <a:endParaRPr lang="en-US" sz="2400" dirty="0">
              <a:solidFill>
                <a:schemeClr val="accent4"/>
              </a:solidFill>
            </a:endParaRPr>
          </a:p>
        </p:txBody>
      </p:sp>
      <p:sp>
        <p:nvSpPr>
          <p:cNvPr id="29" name="Rectangle 7" hidden="1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6400800" y="1524000"/>
            <a:ext cx="2514600" cy="838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dirty="0" err="1" smtClean="0">
                <a:solidFill>
                  <a:schemeClr val="accent4"/>
                </a:solidFill>
              </a:rPr>
              <a:t>args</a:t>
            </a:r>
            <a:r>
              <a:rPr lang="en-US" sz="2400" dirty="0" smtClean="0">
                <a:solidFill>
                  <a:schemeClr val="accent4"/>
                </a:solidFill>
              </a:rPr>
              <a:t/>
            </a:r>
            <a:br>
              <a:rPr lang="en-US" sz="2400" dirty="0" smtClean="0">
                <a:solidFill>
                  <a:schemeClr val="accent4"/>
                </a:solidFill>
              </a:rPr>
            </a:br>
            <a:r>
              <a:rPr lang="en-US" sz="2400" dirty="0" smtClean="0">
                <a:solidFill>
                  <a:schemeClr val="accent4"/>
                </a:solidFill>
              </a:rPr>
              <a:t>to B()</a:t>
            </a:r>
            <a:endParaRPr lang="en-US" sz="2400" dirty="0">
              <a:solidFill>
                <a:schemeClr val="accent4"/>
              </a:solidFill>
            </a:endParaRPr>
          </a:p>
        </p:txBody>
      </p:sp>
      <p:sp>
        <p:nvSpPr>
          <p:cNvPr id="30" name="Rectangle 29" hidden="1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6400800" y="1143000"/>
            <a:ext cx="2514600" cy="381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dirty="0" smtClean="0">
                <a:solidFill>
                  <a:schemeClr val="accent4"/>
                </a:solidFill>
              </a:rPr>
              <a:t>…</a:t>
            </a:r>
            <a:endParaRPr lang="en-US" sz="2400" dirty="0">
              <a:solidFill>
                <a:schemeClr val="accent4"/>
              </a:solidFill>
            </a:endParaRPr>
          </a:p>
        </p:txBody>
      </p:sp>
      <p:sp>
        <p:nvSpPr>
          <p:cNvPr id="31" name="Rectangle 7" hidden="1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6400800" y="381000"/>
            <a:ext cx="2514600" cy="381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dirty="0" smtClean="0">
                <a:solidFill>
                  <a:schemeClr val="accent4"/>
                </a:solidFill>
              </a:rPr>
              <a:t>saved $</a:t>
            </a:r>
            <a:r>
              <a:rPr lang="en-US" sz="2400" dirty="0" err="1" smtClean="0">
                <a:solidFill>
                  <a:schemeClr val="accent4"/>
                </a:solidFill>
              </a:rPr>
              <a:t>ra</a:t>
            </a:r>
            <a:endParaRPr lang="en-US" sz="2400" dirty="0">
              <a:solidFill>
                <a:schemeClr val="accent4"/>
              </a:solidFill>
            </a:endParaRPr>
          </a:p>
        </p:txBody>
      </p:sp>
      <p:sp>
        <p:nvSpPr>
          <p:cNvPr id="32" name="Rectangle 31" hidden="1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6400800" y="762000"/>
            <a:ext cx="2514600" cy="381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dirty="0" smtClean="0">
                <a:solidFill>
                  <a:schemeClr val="accent4"/>
                </a:solidFill>
              </a:rPr>
              <a:t>saved $</a:t>
            </a:r>
            <a:r>
              <a:rPr lang="en-US" sz="2400" dirty="0" err="1" smtClean="0">
                <a:solidFill>
                  <a:schemeClr val="accent4"/>
                </a:solidFill>
              </a:rPr>
              <a:t>fp</a:t>
            </a:r>
            <a:endParaRPr lang="en-US" sz="2400" dirty="0">
              <a:solidFill>
                <a:schemeClr val="accent4"/>
              </a:solidFill>
            </a:endParaRPr>
          </a:p>
        </p:txBody>
      </p:sp>
      <p:sp>
        <p:nvSpPr>
          <p:cNvPr id="33" name="Rectangle 7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6400800" y="5867400"/>
            <a:ext cx="2514600" cy="828020"/>
          </a:xfrm>
          <a:prstGeom prst="rect">
            <a:avLst/>
          </a:prstGeom>
          <a:noFill/>
          <a:ln w="127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dirty="0" err="1" smtClean="0">
                <a:solidFill>
                  <a:schemeClr val="bg1"/>
                </a:solidFill>
              </a:rPr>
              <a:t>args</a:t>
            </a:r>
            <a:r>
              <a:rPr lang="en-US" sz="2400" dirty="0" smtClean="0">
                <a:solidFill>
                  <a:schemeClr val="bg1"/>
                </a:solidFill>
              </a:rPr>
              <a:t/>
            </a:r>
            <a:br>
              <a:rPr lang="en-US" sz="2400" dirty="0" smtClean="0">
                <a:solidFill>
                  <a:schemeClr val="bg1"/>
                </a:solidFill>
              </a:rPr>
            </a:br>
            <a:r>
              <a:rPr lang="en-US" sz="2400" dirty="0" smtClean="0">
                <a:solidFill>
                  <a:schemeClr val="bg1"/>
                </a:solidFill>
              </a:rPr>
              <a:t>to D()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34" name="Rectangle 33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6400800" y="5486400"/>
            <a:ext cx="2514600" cy="381000"/>
          </a:xfrm>
          <a:prstGeom prst="rect">
            <a:avLst/>
          </a:prstGeom>
          <a:noFill/>
          <a:ln w="127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…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35" name="Rectangle 7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6400800" y="4724400"/>
            <a:ext cx="2514600" cy="381000"/>
          </a:xfrm>
          <a:prstGeom prst="rect">
            <a:avLst/>
          </a:prstGeom>
          <a:noFill/>
          <a:ln w="127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saved $</a:t>
            </a:r>
            <a:r>
              <a:rPr lang="en-US" sz="2400" dirty="0" err="1" smtClean="0">
                <a:solidFill>
                  <a:schemeClr val="bg1"/>
                </a:solidFill>
              </a:rPr>
              <a:t>ra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36" name="Rectangle 35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6400800" y="5105400"/>
            <a:ext cx="2514600" cy="381000"/>
          </a:xfrm>
          <a:prstGeom prst="rect">
            <a:avLst/>
          </a:prstGeom>
          <a:noFill/>
          <a:ln w="127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saved $</a:t>
            </a:r>
            <a:r>
              <a:rPr lang="en-US" sz="2400" dirty="0" err="1" smtClean="0">
                <a:solidFill>
                  <a:schemeClr val="bg1"/>
                </a:solidFill>
              </a:rPr>
              <a:t>fp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37" name="Rectangle 7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6400800" y="3886200"/>
            <a:ext cx="2514600" cy="838200"/>
          </a:xfrm>
          <a:prstGeom prst="rect">
            <a:avLst/>
          </a:prstGeom>
          <a:noFill/>
          <a:ln w="127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38" name="Rectangle 37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6400800" y="3505200"/>
            <a:ext cx="2514600" cy="381000"/>
          </a:xfrm>
          <a:prstGeom prst="rect">
            <a:avLst/>
          </a:prstGeom>
          <a:noFill/>
          <a:ln w="127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39" name="Rectangle 7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6400800" y="2743200"/>
            <a:ext cx="2514600" cy="381000"/>
          </a:xfrm>
          <a:prstGeom prst="rect">
            <a:avLst/>
          </a:prstGeom>
          <a:noFill/>
          <a:ln w="127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40" name="Rectangle 39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6400800" y="3124200"/>
            <a:ext cx="2514600" cy="381000"/>
          </a:xfrm>
          <a:prstGeom prst="rect">
            <a:avLst/>
          </a:prstGeom>
          <a:noFill/>
          <a:ln w="127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41" name="Rectangle 7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6400800" y="1905000"/>
            <a:ext cx="2514600" cy="838200"/>
          </a:xfrm>
          <a:prstGeom prst="rect">
            <a:avLst/>
          </a:prstGeom>
          <a:noFill/>
          <a:ln w="127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42" name="Rectangle 41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6400800" y="1524000"/>
            <a:ext cx="2514600" cy="381000"/>
          </a:xfrm>
          <a:prstGeom prst="rect">
            <a:avLst/>
          </a:prstGeom>
          <a:noFill/>
          <a:ln w="127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43" name="Rectangle 7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6400800" y="762000"/>
            <a:ext cx="2514600" cy="381000"/>
          </a:xfrm>
          <a:prstGeom prst="rect">
            <a:avLst/>
          </a:prstGeom>
          <a:noFill/>
          <a:ln w="127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44" name="Rectangle 43"/>
          <p:cNvSpPr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6400800" y="1143000"/>
            <a:ext cx="2514600" cy="381000"/>
          </a:xfrm>
          <a:prstGeom prst="rect">
            <a:avLst/>
          </a:prstGeom>
          <a:noFill/>
          <a:ln w="127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MIPS Register Conventions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139266329"/>
              </p:ext>
            </p:extLst>
          </p:nvPr>
        </p:nvGraphicFramePr>
        <p:xfrm>
          <a:off x="228600" y="547935"/>
          <a:ext cx="3733800" cy="61576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3098"/>
                <a:gridCol w="828502"/>
                <a:gridCol w="2362200"/>
              </a:tblGrid>
              <a:tr h="350441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1"/>
                          </a:solidFill>
                          <a:latin typeface="+mj-lt"/>
                        </a:rPr>
                        <a:t>r0</a:t>
                      </a:r>
                      <a:endParaRPr lang="en-US" sz="2400" b="0" dirty="0">
                        <a:solidFill>
                          <a:schemeClr val="accent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$zero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zero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09404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1"/>
                          </a:solidFill>
                          <a:latin typeface="+mj-lt"/>
                        </a:rPr>
                        <a:t>r1</a:t>
                      </a:r>
                      <a:endParaRPr lang="en-US" sz="2400" b="0" dirty="0">
                        <a:solidFill>
                          <a:schemeClr val="accent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$at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smtClean="0">
                          <a:solidFill>
                            <a:schemeClr val="bg1"/>
                          </a:solidFill>
                          <a:latin typeface="+mj-lt"/>
                        </a:rPr>
                        <a:t>assembler temp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09404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1"/>
                          </a:solidFill>
                          <a:latin typeface="+mj-lt"/>
                        </a:rPr>
                        <a:t>r2</a:t>
                      </a:r>
                      <a:endParaRPr lang="en-US" sz="2400" b="0" dirty="0">
                        <a:solidFill>
                          <a:schemeClr val="accent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09404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1"/>
                          </a:solidFill>
                          <a:latin typeface="+mj-lt"/>
                        </a:rPr>
                        <a:t>r3</a:t>
                      </a:r>
                      <a:endParaRPr lang="en-US" sz="2400" b="0" dirty="0">
                        <a:solidFill>
                          <a:schemeClr val="accent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09404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1"/>
                          </a:solidFill>
                          <a:latin typeface="+mj-lt"/>
                        </a:rPr>
                        <a:t>r4</a:t>
                      </a:r>
                      <a:endParaRPr lang="en-US" sz="2400" b="0" dirty="0">
                        <a:solidFill>
                          <a:schemeClr val="accent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09404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1"/>
                          </a:solidFill>
                          <a:latin typeface="+mj-lt"/>
                        </a:rPr>
                        <a:t>r5</a:t>
                      </a:r>
                      <a:endParaRPr lang="en-US" sz="2400" b="0" dirty="0">
                        <a:solidFill>
                          <a:schemeClr val="accent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09404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1"/>
                          </a:solidFill>
                          <a:latin typeface="+mj-lt"/>
                        </a:rPr>
                        <a:t>r6</a:t>
                      </a:r>
                      <a:endParaRPr lang="en-US" sz="2400" b="0" dirty="0">
                        <a:solidFill>
                          <a:schemeClr val="accent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09404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1"/>
                          </a:solidFill>
                          <a:latin typeface="+mj-lt"/>
                        </a:rPr>
                        <a:t>r7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50441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accent1"/>
                          </a:solidFill>
                        </a:rPr>
                        <a:t>r8</a:t>
                      </a:r>
                      <a:endParaRPr lang="en-US" sz="2400" dirty="0">
                        <a:solidFill>
                          <a:schemeClr val="accent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50441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1"/>
                          </a:solidFill>
                          <a:latin typeface="+mj-lt"/>
                        </a:rPr>
                        <a:t>r9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50441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1"/>
                          </a:solidFill>
                          <a:latin typeface="+mj-lt"/>
                        </a:rPr>
                        <a:t>r10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50441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1"/>
                          </a:solidFill>
                          <a:latin typeface="+mj-lt"/>
                        </a:rPr>
                        <a:t>r11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50441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1"/>
                          </a:solidFill>
                          <a:latin typeface="+mj-lt"/>
                        </a:rPr>
                        <a:t>r12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50441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1"/>
                          </a:solidFill>
                          <a:latin typeface="+mj-lt"/>
                        </a:rPr>
                        <a:t>r13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50441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1"/>
                          </a:solidFill>
                          <a:latin typeface="+mj-lt"/>
                        </a:rPr>
                        <a:t>r14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50441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1"/>
                          </a:solidFill>
                          <a:latin typeface="+mj-lt"/>
                        </a:rPr>
                        <a:t>r15</a:t>
                      </a:r>
                      <a:endParaRPr lang="en-US" sz="2400" b="0" dirty="0">
                        <a:solidFill>
                          <a:schemeClr val="accent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3759589567"/>
              </p:ext>
            </p:extLst>
          </p:nvPr>
        </p:nvGraphicFramePr>
        <p:xfrm>
          <a:off x="4038600" y="547934"/>
          <a:ext cx="4114800" cy="61576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  <a:gridCol w="838200"/>
                <a:gridCol w="2667000"/>
              </a:tblGrid>
              <a:tr h="350441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1"/>
                          </a:solidFill>
                          <a:latin typeface="+mj-lt"/>
                        </a:rPr>
                        <a:t>r16</a:t>
                      </a:r>
                      <a:endParaRPr lang="en-US" sz="2400" b="0" dirty="0">
                        <a:solidFill>
                          <a:schemeClr val="accent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09404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1"/>
                          </a:solidFill>
                          <a:latin typeface="+mj-lt"/>
                        </a:rPr>
                        <a:t>r17</a:t>
                      </a:r>
                      <a:endParaRPr lang="en-US" sz="2400" b="0" dirty="0">
                        <a:solidFill>
                          <a:schemeClr val="accent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09404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1"/>
                          </a:solidFill>
                          <a:latin typeface="+mj-lt"/>
                        </a:rPr>
                        <a:t>r18</a:t>
                      </a:r>
                      <a:endParaRPr lang="en-US" sz="2400" b="0" dirty="0">
                        <a:solidFill>
                          <a:schemeClr val="accent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09404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1"/>
                          </a:solidFill>
                          <a:latin typeface="+mj-lt"/>
                        </a:rPr>
                        <a:t>r19</a:t>
                      </a:r>
                      <a:endParaRPr lang="en-US" sz="2400" b="0" dirty="0">
                        <a:solidFill>
                          <a:schemeClr val="accent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09404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1"/>
                          </a:solidFill>
                          <a:latin typeface="+mj-lt"/>
                        </a:rPr>
                        <a:t>r20</a:t>
                      </a:r>
                      <a:endParaRPr lang="en-US" sz="2400" b="0" dirty="0">
                        <a:solidFill>
                          <a:schemeClr val="accent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09404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1"/>
                          </a:solidFill>
                          <a:latin typeface="+mj-lt"/>
                        </a:rPr>
                        <a:t>r21</a:t>
                      </a:r>
                      <a:endParaRPr lang="en-US" sz="2400" b="0" dirty="0">
                        <a:solidFill>
                          <a:schemeClr val="accent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09404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1"/>
                          </a:solidFill>
                          <a:latin typeface="+mj-lt"/>
                        </a:rPr>
                        <a:t>r22</a:t>
                      </a:r>
                      <a:endParaRPr lang="en-US" sz="2400" b="0" dirty="0">
                        <a:solidFill>
                          <a:schemeClr val="accent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09404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1"/>
                          </a:solidFill>
                          <a:latin typeface="+mj-lt"/>
                        </a:rPr>
                        <a:t>r23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50441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1"/>
                          </a:solidFill>
                        </a:rPr>
                        <a:t>r24</a:t>
                      </a:r>
                      <a:endParaRPr lang="en-US" sz="2400" b="0" dirty="0">
                        <a:solidFill>
                          <a:schemeClr val="accent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50441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1"/>
                          </a:solidFill>
                          <a:latin typeface="+mj-lt"/>
                        </a:rPr>
                        <a:t>r25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50441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1"/>
                          </a:solidFill>
                          <a:latin typeface="+mj-lt"/>
                        </a:rPr>
                        <a:t>r26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$k0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reserved</a:t>
                      </a:r>
                      <a:b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</a:br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for OS kernel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50441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1"/>
                          </a:solidFill>
                          <a:latin typeface="+mj-lt"/>
                        </a:rPr>
                        <a:t>r27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$k1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50441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1"/>
                          </a:solidFill>
                          <a:latin typeface="+mj-lt"/>
                        </a:rPr>
                        <a:t>r28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50441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1"/>
                          </a:solidFill>
                          <a:latin typeface="+mj-lt"/>
                        </a:rPr>
                        <a:t>r29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$sp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1"/>
                          </a:solidFill>
                          <a:latin typeface="+mj-lt"/>
                        </a:rPr>
                        <a:t>stack pointer</a:t>
                      </a:r>
                      <a:endParaRPr lang="en-US" sz="2400" b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50441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1"/>
                          </a:solidFill>
                          <a:latin typeface="+mj-lt"/>
                        </a:rPr>
                        <a:t>r30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$</a:t>
                      </a:r>
                      <a:r>
                        <a:rPr lang="en-US" sz="2400" b="0" dirty="0" err="1" smtClean="0">
                          <a:solidFill>
                            <a:schemeClr val="bg1"/>
                          </a:solidFill>
                          <a:latin typeface="+mj-lt"/>
                        </a:rPr>
                        <a:t>fp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1"/>
                          </a:solidFill>
                          <a:latin typeface="+mj-lt"/>
                        </a:rPr>
                        <a:t>frame pointer</a:t>
                      </a:r>
                      <a:endParaRPr lang="en-US" sz="2400" b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50441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1"/>
                          </a:solidFill>
                          <a:latin typeface="+mj-lt"/>
                        </a:rPr>
                        <a:t>r31</a:t>
                      </a:r>
                      <a:endParaRPr lang="en-US" sz="2400" b="0" dirty="0">
                        <a:solidFill>
                          <a:schemeClr val="accent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$</a:t>
                      </a:r>
                      <a:r>
                        <a:rPr lang="en-US" sz="2400" b="0" dirty="0" err="1" smtClean="0">
                          <a:solidFill>
                            <a:schemeClr val="bg1"/>
                          </a:solidFill>
                          <a:latin typeface="+mj-lt"/>
                        </a:rPr>
                        <a:t>ra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return address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3886666940"/>
              </p:ext>
            </p:extLst>
          </p:nvPr>
        </p:nvGraphicFramePr>
        <p:xfrm>
          <a:off x="228600" y="1295400"/>
          <a:ext cx="3733800" cy="24765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3098"/>
                <a:gridCol w="828502"/>
                <a:gridCol w="2362200"/>
              </a:tblGrid>
              <a:tr h="412763"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accent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$v0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function</a:t>
                      </a:r>
                      <a:b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</a:br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return values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</a:tr>
              <a:tr h="412763"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accent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$v1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12763"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accent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$a0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function</a:t>
                      </a:r>
                      <a:b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</a:br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arguments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</a:tr>
              <a:tr h="412763"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accent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$a1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12763"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accent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$a2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12763">
                <a:tc>
                  <a:txBody>
                    <a:bodyPr/>
                    <a:lstStyle/>
                    <a:p>
                      <a:pPr algn="ctr"/>
                      <a:endParaRPr lang="en-US" sz="2400" b="0" dirty="0" smtClean="0">
                        <a:solidFill>
                          <a:schemeClr val="accent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$a3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23554" name="CP3 Ink 3e3d7d67-9a7f-4614-8ab4-a991f8585f23"/>
          <p:cNvPicPr>
            <a:picLocks noChangeAspect="1" noChangeArrowheads="1"/>
          </p:cNvPicPr>
          <p:nvPr>
            <p:custDataLst>
              <p:tags r:id="rId5"/>
            </p:custDataLst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2510" y="5378100"/>
            <a:ext cx="372900" cy="1522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Global Pointer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How does a function load global data?</a:t>
            </a:r>
          </a:p>
          <a:p>
            <a:pPr lvl="1"/>
            <a:r>
              <a:rPr lang="en-US" dirty="0" smtClean="0"/>
              <a:t>global variables are just above 0x10000000 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Convention: </a:t>
            </a:r>
            <a:r>
              <a:rPr lang="en-US" i="1" dirty="0" smtClean="0">
                <a:solidFill>
                  <a:schemeClr val="accent1"/>
                </a:solidFill>
              </a:rPr>
              <a:t>global pointer</a:t>
            </a:r>
          </a:p>
          <a:p>
            <a:pPr lvl="1"/>
            <a:r>
              <a:rPr lang="en-US" dirty="0" smtClean="0"/>
              <a:t>r28 is $</a:t>
            </a:r>
            <a:r>
              <a:rPr lang="en-US" dirty="0" err="1" smtClean="0"/>
              <a:t>gp</a:t>
            </a:r>
            <a:r>
              <a:rPr lang="en-US" dirty="0" smtClean="0"/>
              <a:t> (pointer into </a:t>
            </a:r>
            <a:r>
              <a:rPr lang="en-US" i="1" dirty="0" smtClean="0">
                <a:solidFill>
                  <a:schemeClr val="accent1"/>
                </a:solidFill>
              </a:rPr>
              <a:t>middle</a:t>
            </a:r>
            <a:r>
              <a:rPr lang="en-US" dirty="0" smtClean="0"/>
              <a:t> of global data section)</a:t>
            </a:r>
            <a:br>
              <a:rPr lang="en-US" dirty="0" smtClean="0"/>
            </a:br>
            <a:r>
              <a:rPr lang="en-US" dirty="0" smtClean="0"/>
              <a:t>$</a:t>
            </a:r>
            <a:r>
              <a:rPr lang="en-US" dirty="0" err="1" smtClean="0"/>
              <a:t>gp</a:t>
            </a:r>
            <a:r>
              <a:rPr lang="en-US" dirty="0" smtClean="0"/>
              <a:t> = 0x10008000</a:t>
            </a:r>
          </a:p>
          <a:p>
            <a:pPr lvl="1"/>
            <a:r>
              <a:rPr lang="en-US" dirty="0" smtClean="0"/>
              <a:t>Access most global data using LW at $</a:t>
            </a:r>
            <a:r>
              <a:rPr lang="en-US" dirty="0" err="1" smtClean="0"/>
              <a:t>gp</a:t>
            </a:r>
            <a:r>
              <a:rPr lang="en-US" dirty="0" smtClean="0"/>
              <a:t> +/- offset</a:t>
            </a:r>
            <a:br>
              <a:rPr lang="en-US" dirty="0" smtClean="0"/>
            </a:br>
            <a:r>
              <a:rPr lang="en-US" dirty="0" smtClean="0"/>
              <a:t>LW $v0, 0x8000($</a:t>
            </a:r>
            <a:r>
              <a:rPr lang="en-US" dirty="0" err="1" smtClean="0"/>
              <a:t>gp</a:t>
            </a:r>
            <a:r>
              <a:rPr lang="en-US" dirty="0" smtClean="0"/>
              <a:t>) </a:t>
            </a:r>
            <a:br>
              <a:rPr lang="en-US" dirty="0" smtClean="0"/>
            </a:br>
            <a:r>
              <a:rPr lang="en-US" dirty="0" smtClean="0"/>
              <a:t>LW $v1, 0x7FFF($</a:t>
            </a:r>
            <a:r>
              <a:rPr lang="en-US" dirty="0" err="1" smtClean="0"/>
              <a:t>gp</a:t>
            </a:r>
            <a:r>
              <a:rPr lang="en-US" dirty="0" smtClean="0"/>
              <a:t>) 	</a:t>
            </a:r>
            <a:br>
              <a:rPr lang="en-US" dirty="0" smtClean="0"/>
            </a:br>
            <a:endParaRPr lang="en-US" dirty="0" smtClean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MIPS Register Conventions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471641421"/>
              </p:ext>
            </p:extLst>
          </p:nvPr>
        </p:nvGraphicFramePr>
        <p:xfrm>
          <a:off x="228600" y="511654"/>
          <a:ext cx="3733800" cy="61939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3098"/>
                <a:gridCol w="828502"/>
                <a:gridCol w="2362200"/>
              </a:tblGrid>
              <a:tr h="354877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1"/>
                          </a:solidFill>
                          <a:latin typeface="+mj-lt"/>
                        </a:rPr>
                        <a:t>r0</a:t>
                      </a:r>
                      <a:endParaRPr lang="en-US" sz="2400" b="0" dirty="0">
                        <a:solidFill>
                          <a:schemeClr val="accent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$zero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zero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14587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1"/>
                          </a:solidFill>
                          <a:latin typeface="+mj-lt"/>
                        </a:rPr>
                        <a:t>r1</a:t>
                      </a:r>
                      <a:endParaRPr lang="en-US" sz="2400" b="0" dirty="0">
                        <a:solidFill>
                          <a:schemeClr val="accent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$at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smtClean="0">
                          <a:solidFill>
                            <a:schemeClr val="bg1"/>
                          </a:solidFill>
                          <a:latin typeface="+mj-lt"/>
                        </a:rPr>
                        <a:t>assembler temp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14587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1"/>
                          </a:solidFill>
                          <a:latin typeface="+mj-lt"/>
                        </a:rPr>
                        <a:t>r2</a:t>
                      </a:r>
                      <a:endParaRPr lang="en-US" sz="2400" b="0" dirty="0">
                        <a:solidFill>
                          <a:schemeClr val="accent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14587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1"/>
                          </a:solidFill>
                          <a:latin typeface="+mj-lt"/>
                        </a:rPr>
                        <a:t>r3</a:t>
                      </a:r>
                      <a:endParaRPr lang="en-US" sz="2400" b="0" dirty="0">
                        <a:solidFill>
                          <a:schemeClr val="accent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14587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1"/>
                          </a:solidFill>
                          <a:latin typeface="+mj-lt"/>
                        </a:rPr>
                        <a:t>r4</a:t>
                      </a:r>
                      <a:endParaRPr lang="en-US" sz="2400" b="0" dirty="0">
                        <a:solidFill>
                          <a:schemeClr val="accent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14587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1"/>
                          </a:solidFill>
                          <a:latin typeface="+mj-lt"/>
                        </a:rPr>
                        <a:t>r5</a:t>
                      </a:r>
                      <a:endParaRPr lang="en-US" sz="2400" b="0" dirty="0">
                        <a:solidFill>
                          <a:schemeClr val="accent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14587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1"/>
                          </a:solidFill>
                          <a:latin typeface="+mj-lt"/>
                        </a:rPr>
                        <a:t>r6</a:t>
                      </a:r>
                      <a:endParaRPr lang="en-US" sz="2400" b="0" dirty="0">
                        <a:solidFill>
                          <a:schemeClr val="accent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14587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1"/>
                          </a:solidFill>
                          <a:latin typeface="+mj-lt"/>
                        </a:rPr>
                        <a:t>r7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54877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accent1"/>
                          </a:solidFill>
                        </a:rPr>
                        <a:t>r8</a:t>
                      </a:r>
                      <a:endParaRPr lang="en-US" sz="2400" dirty="0">
                        <a:solidFill>
                          <a:schemeClr val="accent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54877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1"/>
                          </a:solidFill>
                          <a:latin typeface="+mj-lt"/>
                        </a:rPr>
                        <a:t>r9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54877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1"/>
                          </a:solidFill>
                          <a:latin typeface="+mj-lt"/>
                        </a:rPr>
                        <a:t>r10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54877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1"/>
                          </a:solidFill>
                          <a:latin typeface="+mj-lt"/>
                        </a:rPr>
                        <a:t>r11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54877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1"/>
                          </a:solidFill>
                          <a:latin typeface="+mj-lt"/>
                        </a:rPr>
                        <a:t>r12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54877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1"/>
                          </a:solidFill>
                          <a:latin typeface="+mj-lt"/>
                        </a:rPr>
                        <a:t>r13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54877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1"/>
                          </a:solidFill>
                          <a:latin typeface="+mj-lt"/>
                        </a:rPr>
                        <a:t>r14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54877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1"/>
                          </a:solidFill>
                          <a:latin typeface="+mj-lt"/>
                        </a:rPr>
                        <a:t>r15</a:t>
                      </a:r>
                      <a:endParaRPr lang="en-US" sz="2400" b="0" dirty="0">
                        <a:solidFill>
                          <a:schemeClr val="accent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3125894204"/>
              </p:ext>
            </p:extLst>
          </p:nvPr>
        </p:nvGraphicFramePr>
        <p:xfrm>
          <a:off x="4038600" y="511653"/>
          <a:ext cx="4114800" cy="61939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  <a:gridCol w="838200"/>
                <a:gridCol w="2667000"/>
              </a:tblGrid>
              <a:tr h="354877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1"/>
                          </a:solidFill>
                          <a:latin typeface="+mj-lt"/>
                        </a:rPr>
                        <a:t>r16</a:t>
                      </a:r>
                      <a:endParaRPr lang="en-US" sz="2400" b="0" dirty="0">
                        <a:solidFill>
                          <a:schemeClr val="accent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14587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1"/>
                          </a:solidFill>
                          <a:latin typeface="+mj-lt"/>
                        </a:rPr>
                        <a:t>r17</a:t>
                      </a:r>
                      <a:endParaRPr lang="en-US" sz="2400" b="0" dirty="0">
                        <a:solidFill>
                          <a:schemeClr val="accent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14587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1"/>
                          </a:solidFill>
                          <a:latin typeface="+mj-lt"/>
                        </a:rPr>
                        <a:t>r18</a:t>
                      </a:r>
                      <a:endParaRPr lang="en-US" sz="2400" b="0" dirty="0">
                        <a:solidFill>
                          <a:schemeClr val="accent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14587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1"/>
                          </a:solidFill>
                          <a:latin typeface="+mj-lt"/>
                        </a:rPr>
                        <a:t>r19</a:t>
                      </a:r>
                      <a:endParaRPr lang="en-US" sz="2400" b="0" dirty="0">
                        <a:solidFill>
                          <a:schemeClr val="accent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14587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1"/>
                          </a:solidFill>
                          <a:latin typeface="+mj-lt"/>
                        </a:rPr>
                        <a:t>r20</a:t>
                      </a:r>
                      <a:endParaRPr lang="en-US" sz="2400" b="0" dirty="0">
                        <a:solidFill>
                          <a:schemeClr val="accent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14587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1"/>
                          </a:solidFill>
                          <a:latin typeface="+mj-lt"/>
                        </a:rPr>
                        <a:t>r21</a:t>
                      </a:r>
                      <a:endParaRPr lang="en-US" sz="2400" b="0" dirty="0">
                        <a:solidFill>
                          <a:schemeClr val="accent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14587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1"/>
                          </a:solidFill>
                          <a:latin typeface="+mj-lt"/>
                        </a:rPr>
                        <a:t>r22</a:t>
                      </a:r>
                      <a:endParaRPr lang="en-US" sz="2400" b="0" dirty="0">
                        <a:solidFill>
                          <a:schemeClr val="accent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14587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1"/>
                          </a:solidFill>
                          <a:latin typeface="+mj-lt"/>
                        </a:rPr>
                        <a:t>r23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54877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1"/>
                          </a:solidFill>
                        </a:rPr>
                        <a:t>r24</a:t>
                      </a:r>
                      <a:endParaRPr lang="en-US" sz="2400" b="0" dirty="0">
                        <a:solidFill>
                          <a:schemeClr val="accent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54877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1"/>
                          </a:solidFill>
                          <a:latin typeface="+mj-lt"/>
                        </a:rPr>
                        <a:t>r25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54877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1"/>
                          </a:solidFill>
                          <a:latin typeface="+mj-lt"/>
                        </a:rPr>
                        <a:t>r26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$k0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reserved</a:t>
                      </a:r>
                      <a:b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</a:br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for OS</a:t>
                      </a:r>
                      <a:r>
                        <a:rPr lang="en-US" sz="2400" b="0" baseline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 kernel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54877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1"/>
                          </a:solidFill>
                          <a:latin typeface="+mj-lt"/>
                        </a:rPr>
                        <a:t>r27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$k1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54877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1"/>
                          </a:solidFill>
                          <a:latin typeface="+mj-lt"/>
                        </a:rPr>
                        <a:t>r28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$</a:t>
                      </a:r>
                      <a:r>
                        <a:rPr lang="en-US" sz="2400" b="0" dirty="0" err="1" smtClean="0">
                          <a:solidFill>
                            <a:schemeClr val="bg1"/>
                          </a:solidFill>
                          <a:latin typeface="+mj-lt"/>
                        </a:rPr>
                        <a:t>gp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1"/>
                          </a:solidFill>
                          <a:latin typeface="+mj-lt"/>
                        </a:rPr>
                        <a:t>global pointer</a:t>
                      </a:r>
                      <a:endParaRPr lang="en-US" sz="2400" b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54877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1"/>
                          </a:solidFill>
                          <a:latin typeface="+mj-lt"/>
                        </a:rPr>
                        <a:t>r29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$sp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stack pointer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54877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1"/>
                          </a:solidFill>
                          <a:latin typeface="+mj-lt"/>
                        </a:rPr>
                        <a:t>r30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$</a:t>
                      </a:r>
                      <a:r>
                        <a:rPr lang="en-US" sz="2400" b="0" dirty="0" err="1" smtClean="0">
                          <a:solidFill>
                            <a:schemeClr val="bg1"/>
                          </a:solidFill>
                          <a:latin typeface="+mj-lt"/>
                        </a:rPr>
                        <a:t>fp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frame pointer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54877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1"/>
                          </a:solidFill>
                          <a:latin typeface="+mj-lt"/>
                        </a:rPr>
                        <a:t>r31</a:t>
                      </a:r>
                      <a:endParaRPr lang="en-US" sz="2400" b="0" dirty="0">
                        <a:solidFill>
                          <a:schemeClr val="accent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$</a:t>
                      </a:r>
                      <a:r>
                        <a:rPr lang="en-US" sz="2400" b="0" dirty="0" err="1" smtClean="0">
                          <a:solidFill>
                            <a:schemeClr val="bg1"/>
                          </a:solidFill>
                          <a:latin typeface="+mj-lt"/>
                        </a:rPr>
                        <a:t>ra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return address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1214987856"/>
              </p:ext>
            </p:extLst>
          </p:nvPr>
        </p:nvGraphicFramePr>
        <p:xfrm>
          <a:off x="228600" y="1295400"/>
          <a:ext cx="3733800" cy="24681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3098"/>
                <a:gridCol w="828502"/>
                <a:gridCol w="2362200"/>
              </a:tblGrid>
              <a:tr h="411352"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accent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$v0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function</a:t>
                      </a:r>
                      <a:b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</a:br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return values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</a:tr>
              <a:tr h="411352"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accent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$v1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11352"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accent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$a0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function</a:t>
                      </a:r>
                      <a:b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</a:br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arguments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</a:tr>
              <a:tr h="411352"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accent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$a1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11352"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accent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$a2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11352">
                <a:tc>
                  <a:txBody>
                    <a:bodyPr/>
                    <a:lstStyle/>
                    <a:p>
                      <a:pPr algn="ctr"/>
                      <a:endParaRPr lang="en-US" sz="2400" b="0" dirty="0" smtClean="0">
                        <a:solidFill>
                          <a:schemeClr val="accent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$a3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err="1" smtClean="0"/>
              <a:t>Callee</a:t>
            </a:r>
            <a:r>
              <a:rPr lang="en-US" dirty="0" smtClean="0"/>
              <a:t> and Caller Saved Registers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Q: Remainder of registers?</a:t>
            </a:r>
          </a:p>
          <a:p>
            <a:r>
              <a:rPr lang="en-US" dirty="0" smtClean="0"/>
              <a:t>A: Any function can use for any purpose</a:t>
            </a:r>
          </a:p>
          <a:p>
            <a:pPr lvl="1"/>
            <a:r>
              <a:rPr lang="en-US" dirty="0" smtClean="0"/>
              <a:t>places to put extra local variables, local arrays, …</a:t>
            </a:r>
          </a:p>
          <a:p>
            <a:pPr lvl="1"/>
            <a:r>
              <a:rPr lang="en-US" dirty="0" smtClean="0"/>
              <a:t>places to put </a:t>
            </a:r>
            <a:r>
              <a:rPr lang="en-US" dirty="0" err="1" smtClean="0"/>
              <a:t>callee</a:t>
            </a:r>
            <a:r>
              <a:rPr lang="en-US" dirty="0" smtClean="0"/>
              <a:t>-save</a:t>
            </a:r>
          </a:p>
          <a:p>
            <a:endParaRPr lang="en-US" dirty="0" smtClean="0"/>
          </a:p>
          <a:p>
            <a:r>
              <a:rPr lang="en-US" dirty="0" err="1" smtClean="0">
                <a:solidFill>
                  <a:schemeClr val="accent1"/>
                </a:solidFill>
              </a:rPr>
              <a:t>Callee</a:t>
            </a:r>
            <a:r>
              <a:rPr lang="en-US" dirty="0" smtClean="0">
                <a:solidFill>
                  <a:schemeClr val="accent1"/>
                </a:solidFill>
              </a:rPr>
              <a:t>-save</a:t>
            </a:r>
            <a:r>
              <a:rPr lang="en-US" dirty="0" smtClean="0"/>
              <a:t>: Always…</a:t>
            </a:r>
          </a:p>
          <a:p>
            <a:pPr lvl="1"/>
            <a:r>
              <a:rPr lang="en-US" dirty="0" smtClean="0"/>
              <a:t>save before modifying</a:t>
            </a:r>
          </a:p>
          <a:p>
            <a:pPr lvl="1"/>
            <a:r>
              <a:rPr lang="en-US" dirty="0" smtClean="0"/>
              <a:t>restore before returning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chemeClr val="accent1"/>
                </a:solidFill>
              </a:rPr>
              <a:t>Caller-save</a:t>
            </a:r>
            <a:r>
              <a:rPr lang="en-US" dirty="0" smtClean="0"/>
              <a:t>: If necessary…</a:t>
            </a:r>
          </a:p>
          <a:p>
            <a:pPr lvl="1"/>
            <a:r>
              <a:rPr lang="en-US" dirty="0" smtClean="0"/>
              <a:t>save before calling anything</a:t>
            </a:r>
          </a:p>
          <a:p>
            <a:pPr lvl="1"/>
            <a:r>
              <a:rPr lang="en-US" dirty="0" smtClean="0"/>
              <a:t>restore after it returns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5" name="TextBox 4"/>
          <p:cNvSpPr txBox="1"/>
          <p:nvPr>
            <p:custDataLst>
              <p:tags r:id="rId3"/>
            </p:custDataLst>
          </p:nvPr>
        </p:nvSpPr>
        <p:spPr>
          <a:xfrm>
            <a:off x="4953000" y="2362200"/>
            <a:ext cx="40386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231775" algn="l"/>
              </a:tabLst>
            </a:pPr>
            <a:r>
              <a:rPr lang="en-US" sz="2800" dirty="0" err="1" smtClean="0">
                <a:solidFill>
                  <a:schemeClr val="bg1"/>
                </a:solidFill>
              </a:rPr>
              <a:t>int</a:t>
            </a:r>
            <a:r>
              <a:rPr lang="en-US" sz="2800" dirty="0" smtClean="0">
                <a:solidFill>
                  <a:schemeClr val="bg1"/>
                </a:solidFill>
              </a:rPr>
              <a:t> main() {</a:t>
            </a:r>
          </a:p>
          <a:p>
            <a:pPr>
              <a:tabLst>
                <a:tab pos="231775" algn="l"/>
              </a:tabLst>
            </a:pPr>
            <a:r>
              <a:rPr lang="en-US" sz="2800" dirty="0" smtClean="0">
                <a:solidFill>
                  <a:schemeClr val="bg1"/>
                </a:solidFill>
              </a:rPr>
              <a:t>	</a:t>
            </a:r>
            <a:r>
              <a:rPr lang="en-US" sz="2800" dirty="0" err="1" smtClean="0">
                <a:solidFill>
                  <a:schemeClr val="bg1"/>
                </a:solidFill>
              </a:rPr>
              <a:t>int</a:t>
            </a:r>
            <a:r>
              <a:rPr lang="en-US" sz="2800" dirty="0" smtClean="0">
                <a:solidFill>
                  <a:schemeClr val="bg1"/>
                </a:solidFill>
              </a:rPr>
              <a:t> x = prompt(“x?”);</a:t>
            </a:r>
          </a:p>
          <a:p>
            <a:pPr>
              <a:tabLst>
                <a:tab pos="231775" algn="l"/>
              </a:tabLst>
            </a:pPr>
            <a:r>
              <a:rPr lang="en-US" sz="2800" dirty="0" smtClean="0">
                <a:solidFill>
                  <a:schemeClr val="bg1"/>
                </a:solidFill>
              </a:rPr>
              <a:t>	</a:t>
            </a:r>
            <a:r>
              <a:rPr lang="en-US" sz="2800" dirty="0" err="1" smtClean="0">
                <a:solidFill>
                  <a:schemeClr val="bg1"/>
                </a:solidFill>
              </a:rPr>
              <a:t>int</a:t>
            </a:r>
            <a:r>
              <a:rPr lang="en-US" sz="2800" dirty="0" smtClean="0">
                <a:solidFill>
                  <a:schemeClr val="bg1"/>
                </a:solidFill>
              </a:rPr>
              <a:t> y = prompt(“y?”);</a:t>
            </a:r>
          </a:p>
          <a:p>
            <a:pPr>
              <a:tabLst>
                <a:tab pos="231775" algn="l"/>
              </a:tabLst>
            </a:pPr>
            <a:r>
              <a:rPr lang="en-US" sz="2800" dirty="0" smtClean="0">
                <a:solidFill>
                  <a:schemeClr val="bg1"/>
                </a:solidFill>
              </a:rPr>
              <a:t>	</a:t>
            </a:r>
            <a:r>
              <a:rPr lang="en-US" sz="2800" dirty="0" err="1" smtClean="0">
                <a:solidFill>
                  <a:schemeClr val="bg1"/>
                </a:solidFill>
              </a:rPr>
              <a:t>int</a:t>
            </a:r>
            <a:r>
              <a:rPr lang="en-US" sz="2800" dirty="0" smtClean="0">
                <a:solidFill>
                  <a:schemeClr val="bg1"/>
                </a:solidFill>
              </a:rPr>
              <a:t> v = </a:t>
            </a:r>
            <a:r>
              <a:rPr lang="en-US" sz="2800" dirty="0" err="1" smtClean="0">
                <a:solidFill>
                  <a:schemeClr val="bg1"/>
                </a:solidFill>
              </a:rPr>
              <a:t>tnorm</a:t>
            </a:r>
            <a:r>
              <a:rPr lang="en-US" sz="2800" dirty="0" smtClean="0">
                <a:solidFill>
                  <a:schemeClr val="bg1"/>
                </a:solidFill>
              </a:rPr>
              <a:t>(x, y)</a:t>
            </a:r>
          </a:p>
          <a:p>
            <a:pPr>
              <a:tabLst>
                <a:tab pos="231775" algn="l"/>
              </a:tabLst>
            </a:pPr>
            <a:r>
              <a:rPr lang="en-US" sz="2800" dirty="0" smtClean="0">
                <a:solidFill>
                  <a:schemeClr val="bg1"/>
                </a:solidFill>
              </a:rPr>
              <a:t>	</a:t>
            </a:r>
            <a:r>
              <a:rPr lang="en-US" sz="2800" dirty="0" err="1" smtClean="0">
                <a:solidFill>
                  <a:schemeClr val="bg1"/>
                </a:solidFill>
              </a:rPr>
              <a:t>printf</a:t>
            </a:r>
            <a:r>
              <a:rPr lang="en-US" sz="2800" dirty="0" smtClean="0">
                <a:solidFill>
                  <a:schemeClr val="bg1"/>
                </a:solidFill>
              </a:rPr>
              <a:t>(“result is %d”, v);</a:t>
            </a:r>
          </a:p>
          <a:p>
            <a:pPr>
              <a:tabLst>
                <a:tab pos="231775" algn="l"/>
              </a:tabLst>
            </a:pPr>
            <a:r>
              <a:rPr lang="en-US" sz="2800" dirty="0" smtClean="0">
                <a:solidFill>
                  <a:schemeClr val="bg1"/>
                </a:solidFill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MIPS Register Conventions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608645528"/>
              </p:ext>
            </p:extLst>
          </p:nvPr>
        </p:nvGraphicFramePr>
        <p:xfrm>
          <a:off x="228600" y="511654"/>
          <a:ext cx="3733800" cy="61939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3098"/>
                <a:gridCol w="828502"/>
                <a:gridCol w="2362200"/>
              </a:tblGrid>
              <a:tr h="354877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1"/>
                          </a:solidFill>
                          <a:latin typeface="+mj-lt"/>
                        </a:rPr>
                        <a:t>r0</a:t>
                      </a:r>
                      <a:endParaRPr lang="en-US" sz="2400" b="0" dirty="0">
                        <a:solidFill>
                          <a:schemeClr val="accent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$zero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zero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14587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1"/>
                          </a:solidFill>
                          <a:latin typeface="+mj-lt"/>
                        </a:rPr>
                        <a:t>r1</a:t>
                      </a:r>
                      <a:endParaRPr lang="en-US" sz="2400" b="0" dirty="0">
                        <a:solidFill>
                          <a:schemeClr val="accent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$at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assembler temp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14587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1"/>
                          </a:solidFill>
                          <a:latin typeface="+mj-lt"/>
                        </a:rPr>
                        <a:t>r2</a:t>
                      </a:r>
                      <a:endParaRPr lang="en-US" sz="2400" b="0" dirty="0">
                        <a:solidFill>
                          <a:schemeClr val="accent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$v0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function</a:t>
                      </a:r>
                      <a:b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</a:br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return values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14587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1"/>
                          </a:solidFill>
                          <a:latin typeface="+mj-lt"/>
                        </a:rPr>
                        <a:t>r3</a:t>
                      </a:r>
                      <a:endParaRPr lang="en-US" sz="2400" b="0" dirty="0">
                        <a:solidFill>
                          <a:schemeClr val="accent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$v1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14587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1"/>
                          </a:solidFill>
                          <a:latin typeface="+mj-lt"/>
                        </a:rPr>
                        <a:t>r4</a:t>
                      </a:r>
                      <a:endParaRPr lang="en-US" sz="2400" b="0" dirty="0">
                        <a:solidFill>
                          <a:schemeClr val="accent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$a0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function</a:t>
                      </a:r>
                      <a:b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</a:br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arguments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14587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1"/>
                          </a:solidFill>
                          <a:latin typeface="+mj-lt"/>
                        </a:rPr>
                        <a:t>r5</a:t>
                      </a:r>
                      <a:endParaRPr lang="en-US" sz="2400" b="0" dirty="0">
                        <a:solidFill>
                          <a:schemeClr val="accent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$a1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14587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1"/>
                          </a:solidFill>
                          <a:latin typeface="+mj-lt"/>
                        </a:rPr>
                        <a:t>r6</a:t>
                      </a:r>
                      <a:endParaRPr lang="en-US" sz="2400" b="0" dirty="0">
                        <a:solidFill>
                          <a:schemeClr val="accent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$a2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14587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1"/>
                          </a:solidFill>
                          <a:latin typeface="+mj-lt"/>
                        </a:rPr>
                        <a:t>r7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$a3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54877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accent1"/>
                          </a:solidFill>
                        </a:rPr>
                        <a:t>r8</a:t>
                      </a:r>
                      <a:endParaRPr lang="en-US" sz="2400" dirty="0">
                        <a:solidFill>
                          <a:schemeClr val="accent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$t0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8"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1"/>
                          </a:solidFill>
                          <a:latin typeface="+mj-lt"/>
                        </a:rPr>
                        <a:t>temps</a:t>
                      </a:r>
                      <a:br>
                        <a:rPr lang="en-US" sz="2400" b="1" dirty="0" smtClean="0">
                          <a:solidFill>
                            <a:schemeClr val="bg1"/>
                          </a:solidFill>
                          <a:latin typeface="+mj-lt"/>
                        </a:rPr>
                      </a:br>
                      <a:r>
                        <a:rPr lang="en-US" sz="2400" b="1" dirty="0" smtClean="0">
                          <a:solidFill>
                            <a:schemeClr val="bg1"/>
                          </a:solidFill>
                          <a:latin typeface="+mj-lt"/>
                        </a:rPr>
                        <a:t>(caller save)</a:t>
                      </a:r>
                      <a:endParaRPr lang="en-US" sz="2400" b="1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54877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1"/>
                          </a:solidFill>
                          <a:latin typeface="+mj-lt"/>
                        </a:rPr>
                        <a:t>r9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$t1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54877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1"/>
                          </a:solidFill>
                          <a:latin typeface="+mj-lt"/>
                        </a:rPr>
                        <a:t>r10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$t2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54877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1"/>
                          </a:solidFill>
                          <a:latin typeface="+mj-lt"/>
                        </a:rPr>
                        <a:t>r11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$t3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54877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1"/>
                          </a:solidFill>
                          <a:latin typeface="+mj-lt"/>
                        </a:rPr>
                        <a:t>r12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$t4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54877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1"/>
                          </a:solidFill>
                          <a:latin typeface="+mj-lt"/>
                        </a:rPr>
                        <a:t>r13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$t5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54877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1"/>
                          </a:solidFill>
                          <a:latin typeface="+mj-lt"/>
                        </a:rPr>
                        <a:t>r14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$t6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54877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1"/>
                          </a:solidFill>
                          <a:latin typeface="+mj-lt"/>
                        </a:rPr>
                        <a:t>r15</a:t>
                      </a:r>
                      <a:endParaRPr lang="en-US" sz="2400" b="0" dirty="0">
                        <a:solidFill>
                          <a:schemeClr val="accent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$t7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2539643118"/>
              </p:ext>
            </p:extLst>
          </p:nvPr>
        </p:nvGraphicFramePr>
        <p:xfrm>
          <a:off x="4038600" y="511653"/>
          <a:ext cx="4114800" cy="61939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  <a:gridCol w="838200"/>
                <a:gridCol w="2667000"/>
              </a:tblGrid>
              <a:tr h="354877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1"/>
                          </a:solidFill>
                          <a:latin typeface="+mj-lt"/>
                        </a:rPr>
                        <a:t>r16</a:t>
                      </a:r>
                      <a:endParaRPr lang="en-US" sz="2400" b="0" dirty="0">
                        <a:solidFill>
                          <a:schemeClr val="accent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$s0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8"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1"/>
                          </a:solidFill>
                          <a:latin typeface="+mj-lt"/>
                        </a:rPr>
                        <a:t>saved</a:t>
                      </a:r>
                      <a:br>
                        <a:rPr lang="en-US" sz="2400" b="1" dirty="0" smtClean="0">
                          <a:solidFill>
                            <a:schemeClr val="bg1"/>
                          </a:solidFill>
                          <a:latin typeface="+mj-lt"/>
                        </a:rPr>
                      </a:br>
                      <a:r>
                        <a:rPr lang="en-US" sz="2400" b="1" dirty="0" smtClean="0">
                          <a:solidFill>
                            <a:schemeClr val="bg1"/>
                          </a:solidFill>
                          <a:latin typeface="+mj-lt"/>
                        </a:rPr>
                        <a:t>(</a:t>
                      </a:r>
                      <a:r>
                        <a:rPr lang="en-US" sz="2400" b="1" dirty="0" err="1" smtClean="0">
                          <a:solidFill>
                            <a:schemeClr val="bg1"/>
                          </a:solidFill>
                          <a:latin typeface="+mj-lt"/>
                        </a:rPr>
                        <a:t>callee</a:t>
                      </a:r>
                      <a:r>
                        <a:rPr lang="en-US" sz="2400" b="1" baseline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 save)</a:t>
                      </a:r>
                      <a:endParaRPr lang="en-US" sz="2400" b="1" dirty="0" smtClean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14587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1"/>
                          </a:solidFill>
                          <a:latin typeface="+mj-lt"/>
                        </a:rPr>
                        <a:t>r17</a:t>
                      </a:r>
                      <a:endParaRPr lang="en-US" sz="2400" b="0" dirty="0">
                        <a:solidFill>
                          <a:schemeClr val="accent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$s1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14587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1"/>
                          </a:solidFill>
                          <a:latin typeface="+mj-lt"/>
                        </a:rPr>
                        <a:t>r18</a:t>
                      </a:r>
                      <a:endParaRPr lang="en-US" sz="2400" b="0" dirty="0">
                        <a:solidFill>
                          <a:schemeClr val="accent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$s2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14587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1"/>
                          </a:solidFill>
                          <a:latin typeface="+mj-lt"/>
                        </a:rPr>
                        <a:t>r19</a:t>
                      </a:r>
                      <a:endParaRPr lang="en-US" sz="2400" b="0" dirty="0">
                        <a:solidFill>
                          <a:schemeClr val="accent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$s3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14587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1"/>
                          </a:solidFill>
                          <a:latin typeface="+mj-lt"/>
                        </a:rPr>
                        <a:t>r20</a:t>
                      </a:r>
                      <a:endParaRPr lang="en-US" sz="2400" b="0" dirty="0">
                        <a:solidFill>
                          <a:schemeClr val="accent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$s4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14587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1"/>
                          </a:solidFill>
                          <a:latin typeface="+mj-lt"/>
                        </a:rPr>
                        <a:t>r21</a:t>
                      </a:r>
                      <a:endParaRPr lang="en-US" sz="2400" b="0" dirty="0">
                        <a:solidFill>
                          <a:schemeClr val="accent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$s5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14587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1"/>
                          </a:solidFill>
                          <a:latin typeface="+mj-lt"/>
                        </a:rPr>
                        <a:t>r22</a:t>
                      </a:r>
                      <a:endParaRPr lang="en-US" sz="2400" b="0" dirty="0">
                        <a:solidFill>
                          <a:schemeClr val="accent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$s6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14587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1"/>
                          </a:solidFill>
                          <a:latin typeface="+mj-lt"/>
                        </a:rPr>
                        <a:t>r23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$s7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54877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1"/>
                          </a:solidFill>
                        </a:rPr>
                        <a:t>r24</a:t>
                      </a:r>
                      <a:endParaRPr lang="en-US" sz="2400" b="0" dirty="0">
                        <a:solidFill>
                          <a:schemeClr val="accent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$t8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1"/>
                          </a:solidFill>
                          <a:latin typeface="+mj-lt"/>
                        </a:rPr>
                        <a:t>more temps</a:t>
                      </a:r>
                      <a:br>
                        <a:rPr lang="en-US" sz="2400" b="1" dirty="0" smtClean="0">
                          <a:solidFill>
                            <a:schemeClr val="bg1"/>
                          </a:solidFill>
                          <a:latin typeface="+mj-lt"/>
                        </a:rPr>
                      </a:br>
                      <a:r>
                        <a:rPr lang="en-US" sz="2400" b="1" dirty="0" smtClean="0">
                          <a:solidFill>
                            <a:schemeClr val="bg1"/>
                          </a:solidFill>
                          <a:latin typeface="+mj-lt"/>
                        </a:rPr>
                        <a:t>(caller</a:t>
                      </a:r>
                      <a:r>
                        <a:rPr lang="en-US" sz="2400" b="1" baseline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 save)</a:t>
                      </a:r>
                      <a:endParaRPr lang="en-US" sz="2400" b="1" dirty="0" smtClean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54877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1"/>
                          </a:solidFill>
                          <a:latin typeface="+mj-lt"/>
                        </a:rPr>
                        <a:t>r25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$t9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54877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1"/>
                          </a:solidFill>
                          <a:latin typeface="+mj-lt"/>
                        </a:rPr>
                        <a:t>r26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$k0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reserved for</a:t>
                      </a:r>
                      <a:b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</a:br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kernel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54877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1"/>
                          </a:solidFill>
                          <a:latin typeface="+mj-lt"/>
                        </a:rPr>
                        <a:t>r27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$k1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54877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1"/>
                          </a:solidFill>
                          <a:latin typeface="+mj-lt"/>
                        </a:rPr>
                        <a:t>r28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$</a:t>
                      </a:r>
                      <a:r>
                        <a:rPr lang="en-US" sz="2400" b="0" dirty="0" err="1" smtClean="0">
                          <a:solidFill>
                            <a:schemeClr val="bg1"/>
                          </a:solidFill>
                          <a:latin typeface="+mj-lt"/>
                        </a:rPr>
                        <a:t>gp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global data pointer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54877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1"/>
                          </a:solidFill>
                          <a:latin typeface="+mj-lt"/>
                        </a:rPr>
                        <a:t>r29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$sp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stack pointer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54877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1"/>
                          </a:solidFill>
                          <a:latin typeface="+mj-lt"/>
                        </a:rPr>
                        <a:t>r30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$</a:t>
                      </a:r>
                      <a:r>
                        <a:rPr lang="en-US" sz="2400" b="0" dirty="0" err="1" smtClean="0">
                          <a:solidFill>
                            <a:schemeClr val="bg1"/>
                          </a:solidFill>
                          <a:latin typeface="+mj-lt"/>
                        </a:rPr>
                        <a:t>fp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frame pointer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54877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1"/>
                          </a:solidFill>
                          <a:latin typeface="+mj-lt"/>
                        </a:rPr>
                        <a:t>r31</a:t>
                      </a:r>
                      <a:endParaRPr lang="en-US" sz="2400" b="0" dirty="0">
                        <a:solidFill>
                          <a:schemeClr val="accent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$</a:t>
                      </a:r>
                      <a:r>
                        <a:rPr lang="en-US" sz="2400" b="0" dirty="0" err="1" smtClean="0">
                          <a:solidFill>
                            <a:schemeClr val="bg1"/>
                          </a:solidFill>
                          <a:latin typeface="+mj-lt"/>
                        </a:rPr>
                        <a:t>ra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return address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Recap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228600" y="609600"/>
            <a:ext cx="8686800" cy="40386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Conventions so far:</a:t>
            </a:r>
          </a:p>
          <a:p>
            <a:pPr lvl="1"/>
            <a:r>
              <a:rPr lang="en-US" dirty="0" smtClean="0"/>
              <a:t>first four </a:t>
            </a:r>
            <a:r>
              <a:rPr lang="en-US" dirty="0" err="1" smtClean="0"/>
              <a:t>arg</a:t>
            </a:r>
            <a:r>
              <a:rPr lang="en-US" dirty="0" smtClean="0"/>
              <a:t> words passed in $a0, $a1, $a2, $a3</a:t>
            </a:r>
          </a:p>
          <a:p>
            <a:pPr lvl="1"/>
            <a:r>
              <a:rPr lang="en-US" dirty="0" smtClean="0"/>
              <a:t>remaining </a:t>
            </a:r>
            <a:r>
              <a:rPr lang="en-US" dirty="0" err="1" smtClean="0"/>
              <a:t>arg</a:t>
            </a:r>
            <a:r>
              <a:rPr lang="en-US" dirty="0" smtClean="0"/>
              <a:t> words passed </a:t>
            </a:r>
            <a:r>
              <a:rPr lang="en-US" dirty="0" smtClean="0">
                <a:solidFill>
                  <a:schemeClr val="accent1"/>
                </a:solidFill>
              </a:rPr>
              <a:t>in parent’s stack frame</a:t>
            </a:r>
          </a:p>
          <a:p>
            <a:pPr lvl="1"/>
            <a:r>
              <a:rPr lang="en-US" dirty="0" smtClean="0"/>
              <a:t>return value (if any) in $v0, $v1</a:t>
            </a:r>
          </a:p>
          <a:p>
            <a:pPr lvl="1"/>
            <a:r>
              <a:rPr lang="en-US" dirty="0" err="1" smtClean="0">
                <a:solidFill>
                  <a:schemeClr val="accent1"/>
                </a:solidFill>
              </a:rPr>
              <a:t>globals</a:t>
            </a:r>
            <a:r>
              <a:rPr lang="en-US" dirty="0" smtClean="0">
                <a:solidFill>
                  <a:schemeClr val="accent1"/>
                </a:solidFill>
              </a:rPr>
              <a:t> accessed via $</a:t>
            </a:r>
            <a:r>
              <a:rPr lang="en-US" dirty="0" err="1" smtClean="0">
                <a:solidFill>
                  <a:schemeClr val="accent1"/>
                </a:solidFill>
              </a:rPr>
              <a:t>gp</a:t>
            </a:r>
            <a:endParaRPr lang="en-US" dirty="0" smtClean="0">
              <a:solidFill>
                <a:schemeClr val="accent1"/>
              </a:solidFill>
            </a:endParaRPr>
          </a:p>
          <a:p>
            <a:pPr lvl="1"/>
            <a:r>
              <a:rPr lang="en-US" dirty="0" err="1" smtClean="0">
                <a:solidFill>
                  <a:schemeClr val="accent1"/>
                </a:solidFill>
              </a:rPr>
              <a:t>callee</a:t>
            </a:r>
            <a:r>
              <a:rPr lang="en-US" dirty="0" smtClean="0">
                <a:solidFill>
                  <a:schemeClr val="accent1"/>
                </a:solidFill>
              </a:rPr>
              <a:t> save </a:t>
            </a:r>
            <a:r>
              <a:rPr lang="en-US" dirty="0" err="1" smtClean="0">
                <a:solidFill>
                  <a:schemeClr val="accent1"/>
                </a:solidFill>
              </a:rPr>
              <a:t>regs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br>
              <a:rPr lang="en-US" dirty="0" smtClean="0">
                <a:solidFill>
                  <a:schemeClr val="accent1"/>
                </a:solidFill>
              </a:rPr>
            </a:br>
            <a:r>
              <a:rPr lang="en-US" dirty="0" smtClean="0">
                <a:solidFill>
                  <a:schemeClr val="accent1"/>
                </a:solidFill>
              </a:rPr>
              <a:t>are preserved</a:t>
            </a:r>
          </a:p>
          <a:p>
            <a:pPr lvl="1"/>
            <a:r>
              <a:rPr lang="en-US" dirty="0" smtClean="0">
                <a:solidFill>
                  <a:schemeClr val="accent1"/>
                </a:solidFill>
              </a:rPr>
              <a:t>caller save </a:t>
            </a:r>
            <a:r>
              <a:rPr lang="en-US" dirty="0" err="1" smtClean="0">
                <a:solidFill>
                  <a:schemeClr val="accent1"/>
                </a:solidFill>
              </a:rPr>
              <a:t>regs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br>
              <a:rPr lang="en-US" dirty="0" smtClean="0">
                <a:solidFill>
                  <a:schemeClr val="accent1"/>
                </a:solidFill>
              </a:rPr>
            </a:br>
            <a:r>
              <a:rPr lang="en-US" dirty="0" smtClean="0">
                <a:solidFill>
                  <a:schemeClr val="accent1"/>
                </a:solidFill>
              </a:rPr>
              <a:t>are not </a:t>
            </a:r>
          </a:p>
          <a:p>
            <a:pPr lvl="2"/>
            <a:endParaRPr lang="en-US" dirty="0" smtClean="0"/>
          </a:p>
        </p:txBody>
      </p:sp>
      <p:cxnSp>
        <p:nvCxnSpPr>
          <p:cNvPr id="5" name="Straight Connector 4"/>
          <p:cNvCxnSpPr/>
          <p:nvPr>
            <p:custDataLst>
              <p:tags r:id="rId3"/>
            </p:custDataLst>
          </p:nvPr>
        </p:nvCxnSpPr>
        <p:spPr>
          <a:xfrm rot="5400000">
            <a:off x="3429000" y="4495800"/>
            <a:ext cx="4114800" cy="0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>
            <p:custDataLst>
              <p:tags r:id="rId4"/>
            </p:custDataLst>
          </p:nvPr>
        </p:nvCxnSpPr>
        <p:spPr>
          <a:xfrm rot="5400000">
            <a:off x="5791200" y="4495800"/>
            <a:ext cx="4114800" cy="0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>
            <p:custDataLst>
              <p:tags r:id="rId5"/>
            </p:custDataLst>
          </p:nvPr>
        </p:nvSpPr>
        <p:spPr>
          <a:xfrm>
            <a:off x="5486400" y="2667000"/>
            <a:ext cx="2362200" cy="381000"/>
          </a:xfrm>
          <a:prstGeom prst="rect">
            <a:avLst/>
          </a:prstGeom>
          <a:noFill/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saved </a:t>
            </a:r>
            <a:r>
              <a:rPr lang="en-US" sz="2400" dirty="0" err="1" smtClean="0"/>
              <a:t>ra</a:t>
            </a:r>
            <a:endParaRPr lang="en-US" sz="2400" dirty="0"/>
          </a:p>
        </p:txBody>
      </p:sp>
      <p:sp>
        <p:nvSpPr>
          <p:cNvPr id="8" name="Rectangle 7"/>
          <p:cNvSpPr/>
          <p:nvPr>
            <p:custDataLst>
              <p:tags r:id="rId6"/>
            </p:custDataLst>
          </p:nvPr>
        </p:nvSpPr>
        <p:spPr>
          <a:xfrm>
            <a:off x="5486400" y="3048000"/>
            <a:ext cx="2362200" cy="381000"/>
          </a:xfrm>
          <a:prstGeom prst="rect">
            <a:avLst/>
          </a:prstGeom>
          <a:noFill/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saved </a:t>
            </a:r>
            <a:r>
              <a:rPr lang="en-US" sz="2400" dirty="0" err="1" smtClean="0"/>
              <a:t>fp</a:t>
            </a:r>
            <a:endParaRPr lang="en-US" sz="2400" dirty="0"/>
          </a:p>
        </p:txBody>
      </p:sp>
      <p:sp>
        <p:nvSpPr>
          <p:cNvPr id="9" name="Rectangle 8"/>
          <p:cNvSpPr/>
          <p:nvPr>
            <p:custDataLst>
              <p:tags r:id="rId7"/>
            </p:custDataLst>
          </p:nvPr>
        </p:nvSpPr>
        <p:spPr>
          <a:xfrm>
            <a:off x="5486400" y="3429000"/>
            <a:ext cx="2362200" cy="762000"/>
          </a:xfrm>
          <a:prstGeom prst="rect">
            <a:avLst/>
          </a:prstGeom>
          <a:noFill/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saved </a:t>
            </a:r>
            <a:r>
              <a:rPr lang="en-US" sz="2400" dirty="0" err="1" smtClean="0"/>
              <a:t>regs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($s0  ... $s7)</a:t>
            </a:r>
            <a:endParaRPr lang="en-US" sz="2400" dirty="0"/>
          </a:p>
        </p:txBody>
      </p:sp>
      <p:sp>
        <p:nvSpPr>
          <p:cNvPr id="10" name="Rectangle 9"/>
          <p:cNvSpPr/>
          <p:nvPr>
            <p:custDataLst>
              <p:tags r:id="rId8"/>
            </p:custDataLst>
          </p:nvPr>
        </p:nvSpPr>
        <p:spPr>
          <a:xfrm>
            <a:off x="5486400" y="4191000"/>
            <a:ext cx="2362200" cy="1143000"/>
          </a:xfrm>
          <a:prstGeom prst="rect">
            <a:avLst/>
          </a:prstGeom>
          <a:noFill/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locals</a:t>
            </a:r>
            <a:endParaRPr lang="en-US" sz="2400" dirty="0"/>
          </a:p>
        </p:txBody>
      </p:sp>
      <p:sp>
        <p:nvSpPr>
          <p:cNvPr id="11" name="Rectangle 10"/>
          <p:cNvSpPr/>
          <p:nvPr>
            <p:custDataLst>
              <p:tags r:id="rId9"/>
            </p:custDataLst>
          </p:nvPr>
        </p:nvSpPr>
        <p:spPr>
          <a:xfrm>
            <a:off x="5486400" y="5334000"/>
            <a:ext cx="2362200" cy="1066800"/>
          </a:xfrm>
          <a:prstGeom prst="rect">
            <a:avLst/>
          </a:prstGeom>
          <a:noFill/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outgoing</a:t>
            </a:r>
            <a:br>
              <a:rPr lang="en-US" sz="2400" dirty="0" smtClean="0"/>
            </a:br>
            <a:r>
              <a:rPr lang="en-US" sz="2400" dirty="0" err="1" smtClean="0"/>
              <a:t>args</a:t>
            </a:r>
            <a:endParaRPr lang="en-US" sz="2400" dirty="0"/>
          </a:p>
        </p:txBody>
      </p:sp>
      <p:sp>
        <p:nvSpPr>
          <p:cNvPr id="14" name="TextBox 13"/>
          <p:cNvSpPr txBox="1"/>
          <p:nvPr>
            <p:custDataLst>
              <p:tags r:id="rId10"/>
            </p:custDataLst>
          </p:nvPr>
        </p:nvSpPr>
        <p:spPr>
          <a:xfrm>
            <a:off x="4419600" y="2590800"/>
            <a:ext cx="10983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$</a:t>
            </a:r>
            <a:r>
              <a:rPr lang="en-US" sz="2800" dirty="0" err="1" smtClean="0">
                <a:solidFill>
                  <a:schemeClr val="bg1"/>
                </a:solidFill>
              </a:rPr>
              <a:t>fp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smtClean="0">
                <a:solidFill>
                  <a:schemeClr val="bg1"/>
                </a:solidFill>
                <a:sym typeface="Wingdings" pitchFamily="2" charset="2"/>
              </a:rPr>
              <a:t></a:t>
            </a:r>
            <a:endParaRPr lang="en-US" sz="2800" dirty="0" smtClean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>
            <p:custDataLst>
              <p:tags r:id="rId11"/>
            </p:custDataLst>
          </p:nvPr>
        </p:nvSpPr>
        <p:spPr>
          <a:xfrm>
            <a:off x="4419600" y="5953780"/>
            <a:ext cx="113043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$sp </a:t>
            </a:r>
            <a:r>
              <a:rPr lang="en-US" sz="2800" dirty="0" smtClean="0">
                <a:solidFill>
                  <a:schemeClr val="bg1"/>
                </a:solidFill>
                <a:sym typeface="Wingdings" pitchFamily="2" charset="2"/>
              </a:rPr>
              <a:t></a:t>
            </a:r>
            <a:endParaRPr lang="en-US" sz="28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28600" y="533400"/>
            <a:ext cx="9067800" cy="63246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FFFF"/>
                </a:solidFill>
              </a:rPr>
              <a:t>Prelims1: </a:t>
            </a:r>
            <a:r>
              <a:rPr lang="en-US" i="1" dirty="0" smtClean="0">
                <a:solidFill>
                  <a:schemeClr val="accent1"/>
                </a:solidFill>
              </a:rPr>
              <a:t>this</a:t>
            </a:r>
            <a:r>
              <a:rPr lang="en-US" dirty="0" smtClean="0">
                <a:solidFill>
                  <a:srgbClr val="FFFFFF"/>
                </a:solidFill>
              </a:rPr>
              <a:t> Thursday</a:t>
            </a:r>
            <a:r>
              <a:rPr lang="en-US" dirty="0">
                <a:solidFill>
                  <a:srgbClr val="FFFFFF"/>
                </a:solidFill>
              </a:rPr>
              <a:t>, March 10</a:t>
            </a:r>
            <a:r>
              <a:rPr lang="en-US" baseline="30000" dirty="0">
                <a:solidFill>
                  <a:srgbClr val="FFFFFF"/>
                </a:solidFill>
              </a:rPr>
              <a:t>th</a:t>
            </a:r>
            <a:r>
              <a:rPr lang="en-US" dirty="0">
                <a:solidFill>
                  <a:srgbClr val="FFFFFF"/>
                </a:solidFill>
              </a:rPr>
              <a:t> </a:t>
            </a:r>
            <a:r>
              <a:rPr lang="en-US" dirty="0">
                <a:solidFill>
                  <a:srgbClr val="FFFF00"/>
                </a:solidFill>
              </a:rPr>
              <a:t>in class</a:t>
            </a:r>
          </a:p>
          <a:p>
            <a:pPr marL="573088" lvl="1" indent="-457200">
              <a:buFont typeface="Arial"/>
              <a:buChar char="•"/>
            </a:pPr>
            <a:r>
              <a:rPr lang="en-US" dirty="0">
                <a:solidFill>
                  <a:srgbClr val="FFFF00"/>
                </a:solidFill>
              </a:rPr>
              <a:t>We will start at 1:25pm sharp, so come early</a:t>
            </a:r>
          </a:p>
          <a:p>
            <a:pPr marL="573088" lvl="1" indent="-457200">
              <a:buFont typeface="Arial"/>
              <a:buChar char="•"/>
            </a:pPr>
            <a:r>
              <a:rPr lang="en-US">
                <a:solidFill>
                  <a:srgbClr val="FFFF00"/>
                </a:solidFill>
              </a:rPr>
              <a:t>Closed </a:t>
            </a:r>
            <a:r>
              <a:rPr lang="en-US" smtClean="0">
                <a:solidFill>
                  <a:srgbClr val="FFFF00"/>
                </a:solidFill>
              </a:rPr>
              <a:t>Book.</a:t>
            </a:r>
            <a:endParaRPr lang="en-US" dirty="0"/>
          </a:p>
          <a:p>
            <a:pPr marL="1031875" lvl="2" indent="-457200">
              <a:buFont typeface="Arial"/>
              <a:buChar char="•"/>
            </a:pPr>
            <a:r>
              <a:rPr lang="en-US" dirty="0"/>
              <a:t>C</a:t>
            </a:r>
            <a:r>
              <a:rPr lang="en-US" dirty="0" smtClean="0"/>
              <a:t>annot </a:t>
            </a:r>
            <a:r>
              <a:rPr lang="en-US" dirty="0"/>
              <a:t>use electronic device or outside material</a:t>
            </a:r>
          </a:p>
          <a:p>
            <a:pPr marL="573088" lvl="1" indent="-457200">
              <a:buFont typeface="Arial"/>
              <a:buChar char="•"/>
            </a:pPr>
            <a:r>
              <a:rPr lang="en-US" dirty="0"/>
              <a:t>Practice prelims are online in CMS</a:t>
            </a:r>
          </a:p>
          <a:p>
            <a:pPr marL="573088" lvl="1" indent="-457200">
              <a:buFont typeface="Arial"/>
              <a:buChar char="•"/>
            </a:pPr>
            <a:r>
              <a:rPr lang="en-US" dirty="0" smtClean="0"/>
              <a:t>Material covered</a:t>
            </a:r>
          </a:p>
          <a:p>
            <a:pPr marL="1031875" lvl="2" indent="-457200">
              <a:buFont typeface="Arial"/>
              <a:buChar char="•"/>
            </a:pPr>
            <a:r>
              <a:rPr lang="en-US" dirty="0" smtClean="0"/>
              <a:t>Appendix </a:t>
            </a:r>
            <a:r>
              <a:rPr lang="en-US" dirty="0"/>
              <a:t>C (logic, gates, FSMs, memory, ALUs</a:t>
            </a:r>
            <a:r>
              <a:rPr lang="en-US" dirty="0" smtClean="0"/>
              <a:t>) </a:t>
            </a:r>
          </a:p>
          <a:p>
            <a:pPr marL="1031875" lvl="2" indent="-457200">
              <a:buFont typeface="Arial"/>
              <a:buChar char="•"/>
            </a:pPr>
            <a:r>
              <a:rPr lang="en-US" dirty="0" smtClean="0"/>
              <a:t>Chapter </a:t>
            </a:r>
            <a:r>
              <a:rPr lang="en-US" dirty="0"/>
              <a:t>4 (pipelined [and non-pipeline] MIPS processor with hazards</a:t>
            </a:r>
            <a:r>
              <a:rPr lang="en-US" dirty="0" smtClean="0"/>
              <a:t>)</a:t>
            </a:r>
          </a:p>
          <a:p>
            <a:pPr marL="1031875" lvl="2" indent="-457200">
              <a:buFont typeface="Arial"/>
              <a:buChar char="•"/>
            </a:pPr>
            <a:r>
              <a:rPr lang="en-US" dirty="0" smtClean="0"/>
              <a:t>Chapters </a:t>
            </a:r>
            <a:r>
              <a:rPr lang="en-US" dirty="0"/>
              <a:t>2 and </a:t>
            </a:r>
            <a:r>
              <a:rPr lang="en-US" dirty="0" smtClean="0"/>
              <a:t>Appendix </a:t>
            </a:r>
            <a:r>
              <a:rPr lang="en-US" dirty="0"/>
              <a:t>B (RISC/CISC, </a:t>
            </a:r>
            <a:r>
              <a:rPr lang="en-US" dirty="0" smtClean="0"/>
              <a:t>MIPS, </a:t>
            </a:r>
            <a:r>
              <a:rPr lang="en-US" dirty="0"/>
              <a:t>and calling conventions</a:t>
            </a:r>
            <a:r>
              <a:rPr lang="en-US" dirty="0" smtClean="0"/>
              <a:t>)</a:t>
            </a:r>
          </a:p>
          <a:p>
            <a:pPr marL="1031875" lvl="2" indent="-457200">
              <a:buFont typeface="Arial"/>
              <a:buChar char="•"/>
            </a:pPr>
            <a:r>
              <a:rPr lang="en-US" dirty="0" smtClean="0"/>
              <a:t>Chapter </a:t>
            </a:r>
            <a:r>
              <a:rPr lang="en-US" dirty="0"/>
              <a:t>1 (Performance</a:t>
            </a:r>
            <a:r>
              <a:rPr lang="en-US" dirty="0" smtClean="0"/>
              <a:t>)</a:t>
            </a:r>
          </a:p>
          <a:p>
            <a:pPr marL="1031875" lvl="2" indent="-457200">
              <a:buFont typeface="Arial"/>
              <a:buChar char="•"/>
            </a:pPr>
            <a:r>
              <a:rPr lang="en-US" dirty="0" smtClean="0"/>
              <a:t>HW1</a:t>
            </a:r>
            <a:r>
              <a:rPr lang="en-US" dirty="0"/>
              <a:t>, HW2, PA1, </a:t>
            </a:r>
            <a:r>
              <a:rPr lang="en-US" dirty="0" smtClean="0"/>
              <a:t>PA2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3074" name="CP3 Ink 98969b0d-39dd-45bf-8f5e-eb77e47295d3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480" y="94260"/>
            <a:ext cx="135600" cy="1522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21530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228600" y="856806"/>
            <a:ext cx="8686800" cy="25146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1600" dirty="0" err="1" smtClean="0">
                <a:latin typeface="Consolas" pitchFamily="49" charset="0"/>
              </a:rPr>
              <a:t>int</a:t>
            </a:r>
            <a:r>
              <a:rPr lang="en-US" sz="1600" dirty="0" smtClean="0">
                <a:latin typeface="Consolas" pitchFamily="49" charset="0"/>
              </a:rPr>
              <a:t> test(</a:t>
            </a:r>
            <a:r>
              <a:rPr lang="en-US" sz="1600" dirty="0" err="1" smtClean="0">
                <a:latin typeface="Consolas" pitchFamily="49" charset="0"/>
              </a:rPr>
              <a:t>int</a:t>
            </a:r>
            <a:r>
              <a:rPr lang="en-US" sz="1600" dirty="0" smtClean="0">
                <a:latin typeface="Consolas" pitchFamily="49" charset="0"/>
              </a:rPr>
              <a:t> a, </a:t>
            </a:r>
            <a:r>
              <a:rPr lang="en-US" sz="1600" dirty="0" err="1" smtClean="0">
                <a:latin typeface="Consolas" pitchFamily="49" charset="0"/>
              </a:rPr>
              <a:t>int</a:t>
            </a:r>
            <a:r>
              <a:rPr lang="en-US" sz="1600" dirty="0" smtClean="0">
                <a:latin typeface="Consolas" pitchFamily="49" charset="0"/>
              </a:rPr>
              <a:t> b) {</a:t>
            </a:r>
          </a:p>
          <a:p>
            <a:pPr>
              <a:lnSpc>
                <a:spcPct val="90000"/>
              </a:lnSpc>
            </a:pPr>
            <a:r>
              <a:rPr lang="en-US" sz="1600" dirty="0" smtClean="0">
                <a:latin typeface="Consolas" pitchFamily="49" charset="0"/>
              </a:rPr>
              <a:t>	</a:t>
            </a:r>
            <a:r>
              <a:rPr lang="en-US" sz="1600" dirty="0" err="1" smtClean="0">
                <a:latin typeface="Consolas" pitchFamily="49" charset="0"/>
              </a:rPr>
              <a:t>int</a:t>
            </a:r>
            <a:r>
              <a:rPr lang="en-US" sz="1600" dirty="0" smtClean="0">
                <a:latin typeface="Consolas" pitchFamily="49" charset="0"/>
              </a:rPr>
              <a:t> </a:t>
            </a:r>
            <a:r>
              <a:rPr lang="en-US" sz="1600" dirty="0" err="1" smtClean="0">
                <a:latin typeface="Consolas" pitchFamily="49" charset="0"/>
              </a:rPr>
              <a:t>tmp</a:t>
            </a:r>
            <a:r>
              <a:rPr lang="en-US" sz="1600" dirty="0" smtClean="0">
                <a:latin typeface="Consolas" pitchFamily="49" charset="0"/>
              </a:rPr>
              <a:t> = (</a:t>
            </a:r>
            <a:r>
              <a:rPr lang="en-US" sz="1600" dirty="0" err="1" smtClean="0">
                <a:latin typeface="Consolas" pitchFamily="49" charset="0"/>
              </a:rPr>
              <a:t>a&amp;b</a:t>
            </a:r>
            <a:r>
              <a:rPr lang="en-US" sz="1600" dirty="0" smtClean="0">
                <a:latin typeface="Consolas" pitchFamily="49" charset="0"/>
              </a:rPr>
              <a:t>)+(</a:t>
            </a:r>
            <a:r>
              <a:rPr lang="en-US" sz="1600" dirty="0" err="1" smtClean="0">
                <a:latin typeface="Consolas" pitchFamily="49" charset="0"/>
              </a:rPr>
              <a:t>a|b</a:t>
            </a:r>
            <a:r>
              <a:rPr lang="en-US" sz="1600" dirty="0" smtClean="0">
                <a:latin typeface="Consolas" pitchFamily="49" charset="0"/>
              </a:rPr>
              <a:t>);</a:t>
            </a:r>
          </a:p>
          <a:p>
            <a:pPr>
              <a:lnSpc>
                <a:spcPct val="90000"/>
              </a:lnSpc>
            </a:pPr>
            <a:r>
              <a:rPr lang="en-US" sz="1600" dirty="0" smtClean="0">
                <a:latin typeface="Consolas" pitchFamily="49" charset="0"/>
              </a:rPr>
              <a:t>	</a:t>
            </a:r>
            <a:r>
              <a:rPr lang="en-US" sz="1600" dirty="0" err="1" smtClean="0">
                <a:latin typeface="Consolas" pitchFamily="49" charset="0"/>
              </a:rPr>
              <a:t>int</a:t>
            </a:r>
            <a:r>
              <a:rPr lang="en-US" sz="1600" dirty="0" smtClean="0">
                <a:latin typeface="Consolas" pitchFamily="49" charset="0"/>
              </a:rPr>
              <a:t> s = sum(tmp,1,2,3,4,5);</a:t>
            </a:r>
          </a:p>
          <a:p>
            <a:pPr>
              <a:lnSpc>
                <a:spcPct val="90000"/>
              </a:lnSpc>
            </a:pPr>
            <a:r>
              <a:rPr lang="en-US" sz="1600" dirty="0" smtClean="0">
                <a:latin typeface="Consolas" pitchFamily="49" charset="0"/>
              </a:rPr>
              <a:t>	</a:t>
            </a:r>
            <a:r>
              <a:rPr lang="en-US" sz="1600" dirty="0" err="1" smtClean="0">
                <a:latin typeface="Consolas" pitchFamily="49" charset="0"/>
              </a:rPr>
              <a:t>int</a:t>
            </a:r>
            <a:r>
              <a:rPr lang="en-US" sz="1600" dirty="0" smtClean="0">
                <a:latin typeface="Consolas" pitchFamily="49" charset="0"/>
              </a:rPr>
              <a:t> u = sum(</a:t>
            </a:r>
            <a:r>
              <a:rPr lang="en-US" sz="1600" dirty="0" err="1" smtClean="0">
                <a:latin typeface="Consolas" pitchFamily="49" charset="0"/>
              </a:rPr>
              <a:t>s,tmp,b,a,b,a</a:t>
            </a:r>
            <a:r>
              <a:rPr lang="en-US" sz="1600" dirty="0" smtClean="0">
                <a:latin typeface="Consolas" pitchFamily="49" charset="0"/>
              </a:rPr>
              <a:t>);</a:t>
            </a:r>
          </a:p>
          <a:p>
            <a:pPr>
              <a:lnSpc>
                <a:spcPct val="90000"/>
              </a:lnSpc>
            </a:pPr>
            <a:r>
              <a:rPr lang="en-US" sz="1600" dirty="0" smtClean="0">
                <a:latin typeface="Consolas" pitchFamily="49" charset="0"/>
              </a:rPr>
              <a:t>	return u + a + b;</a:t>
            </a:r>
          </a:p>
          <a:p>
            <a:pPr>
              <a:lnSpc>
                <a:spcPct val="90000"/>
              </a:lnSpc>
            </a:pPr>
            <a:r>
              <a:rPr lang="en-US" sz="1600" dirty="0" smtClean="0">
                <a:latin typeface="Consolas" pitchFamily="49" charset="0"/>
              </a:rPr>
              <a:t>}</a:t>
            </a:r>
          </a:p>
          <a:p>
            <a:pPr>
              <a:lnSpc>
                <a:spcPct val="90000"/>
              </a:lnSpc>
            </a:pPr>
            <a:endParaRPr lang="en-US" sz="1600" dirty="0">
              <a:latin typeface="Consolas" pitchFamily="49" charset="0"/>
            </a:endParaRPr>
          </a:p>
        </p:txBody>
      </p:sp>
      <p:sp>
        <p:nvSpPr>
          <p:cNvPr id="4" name="Content Placeholder 2" hidden="1"/>
          <p:cNvSpPr txBox="1">
            <a:spLocks/>
          </p:cNvSpPr>
          <p:nvPr>
            <p:custDataLst>
              <p:tags r:id="rId3"/>
            </p:custDataLst>
          </p:nvPr>
        </p:nvSpPr>
        <p:spPr>
          <a:xfrm>
            <a:off x="152400" y="2819400"/>
            <a:ext cx="87630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 fontScale="475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lang="en-US" sz="2400" dirty="0" smtClean="0">
                <a:solidFill>
                  <a:schemeClr val="accent4"/>
                </a:solidFill>
                <a:latin typeface="Consolas" pitchFamily="49" charset="0"/>
                <a:cs typeface="Arial" pitchFamily="34" charset="0"/>
              </a:rPr>
              <a:t>s0 = a0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Consolas" pitchFamily="49" charset="0"/>
                <a:ea typeface="+mn-ea"/>
                <a:cs typeface="Arial" pitchFamily="34" charset="0"/>
              </a:rPr>
              <a:t>s1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Consolas" pitchFamily="49" charset="0"/>
                <a:ea typeface="+mn-ea"/>
                <a:cs typeface="Arial" pitchFamily="34" charset="0"/>
              </a:rPr>
              <a:t> = a1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accent4"/>
              </a:solidFill>
              <a:effectLst/>
              <a:uLnTx/>
              <a:uFillTx/>
              <a:latin typeface="Consolas" pitchFamily="49" charset="0"/>
              <a:ea typeface="+mn-ea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Consolas" pitchFamily="49" charset="0"/>
                <a:ea typeface="+mn-ea"/>
                <a:cs typeface="Arial" pitchFamily="34" charset="0"/>
              </a:rPr>
              <a:t>t0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Consolas" pitchFamily="49" charset="0"/>
                <a:ea typeface="+mn-ea"/>
                <a:cs typeface="Arial" pitchFamily="34" charset="0"/>
              </a:rPr>
              <a:t> = a &amp; b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lang="en-US" sz="2400" baseline="0" dirty="0" smtClean="0">
                <a:solidFill>
                  <a:schemeClr val="accent4"/>
                </a:solidFill>
                <a:latin typeface="Consolas" pitchFamily="49" charset="0"/>
                <a:cs typeface="Arial" pitchFamily="34" charset="0"/>
              </a:rPr>
              <a:t>t1</a:t>
            </a:r>
            <a:r>
              <a:rPr lang="en-US" sz="2400" dirty="0" smtClean="0">
                <a:solidFill>
                  <a:schemeClr val="accent4"/>
                </a:solidFill>
                <a:latin typeface="Consolas" pitchFamily="49" charset="0"/>
                <a:cs typeface="Arial" pitchFamily="34" charset="0"/>
              </a:rPr>
              <a:t> = a | b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Consolas" pitchFamily="49" charset="0"/>
                <a:ea typeface="+mn-ea"/>
                <a:cs typeface="Arial" pitchFamily="34" charset="0"/>
              </a:rPr>
              <a:t>t</a:t>
            </a:r>
            <a:r>
              <a:rPr lang="en-US" sz="2400" dirty="0" smtClean="0">
                <a:solidFill>
                  <a:schemeClr val="accent4"/>
                </a:solidFill>
                <a:latin typeface="Consolas" pitchFamily="49" charset="0"/>
                <a:cs typeface="Arial" pitchFamily="34" charset="0"/>
              </a:rPr>
              <a:t>0 = t0 + t1 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lang="en-US" sz="2400" dirty="0" smtClean="0">
                <a:solidFill>
                  <a:schemeClr val="accent4"/>
                </a:solidFill>
                <a:latin typeface="Consolas" pitchFamily="49" charset="0"/>
                <a:cs typeface="Arial" pitchFamily="34" charset="0"/>
              </a:rPr>
              <a:t>SW t0, 24(sp) # </a:t>
            </a:r>
            <a:r>
              <a:rPr lang="en-US" sz="2400" dirty="0" err="1" smtClean="0">
                <a:solidFill>
                  <a:schemeClr val="accent4"/>
                </a:solidFill>
                <a:latin typeface="Consolas" pitchFamily="49" charset="0"/>
                <a:cs typeface="Arial" pitchFamily="34" charset="0"/>
              </a:rPr>
              <a:t>tmp</a:t>
            </a:r>
            <a:endParaRPr lang="en-US" sz="2400" dirty="0" smtClean="0">
              <a:solidFill>
                <a:schemeClr val="accent4"/>
              </a:solidFill>
              <a:latin typeface="Consolas" pitchFamily="49" charset="0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lang="en-US" sz="2400" dirty="0" smtClean="0">
                <a:solidFill>
                  <a:schemeClr val="accent4"/>
                </a:solidFill>
                <a:latin typeface="Consolas" pitchFamily="49" charset="0"/>
                <a:cs typeface="Arial" pitchFamily="34" charset="0"/>
              </a:rPr>
              <a:t>a0 = t0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lang="en-US" sz="2400" dirty="0" smtClean="0">
                <a:solidFill>
                  <a:schemeClr val="accent4"/>
                </a:solidFill>
                <a:latin typeface="Consolas" pitchFamily="49" charset="0"/>
                <a:cs typeface="Arial" pitchFamily="34" charset="0"/>
              </a:rPr>
              <a:t>a1 = 1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lang="en-US" sz="2400" dirty="0" smtClean="0">
                <a:solidFill>
                  <a:schemeClr val="accent4"/>
                </a:solidFill>
                <a:latin typeface="Consolas" pitchFamily="49" charset="0"/>
                <a:cs typeface="Arial" pitchFamily="34" charset="0"/>
              </a:rPr>
              <a:t>a2 = 2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lang="en-US" sz="2400" dirty="0" smtClean="0">
                <a:solidFill>
                  <a:schemeClr val="accent4"/>
                </a:solidFill>
                <a:latin typeface="Consolas" pitchFamily="49" charset="0"/>
                <a:cs typeface="Arial" pitchFamily="34" charset="0"/>
              </a:rPr>
              <a:t>a3 = 3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lang="en-US" sz="2400" dirty="0" smtClean="0">
                <a:solidFill>
                  <a:schemeClr val="accent4"/>
                </a:solidFill>
                <a:latin typeface="Consolas" pitchFamily="49" charset="0"/>
                <a:cs typeface="Arial" pitchFamily="34" charset="0"/>
              </a:rPr>
              <a:t>SW 4, 0(sp)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lang="en-US" sz="2400" dirty="0" smtClean="0">
                <a:solidFill>
                  <a:schemeClr val="accent4"/>
                </a:solidFill>
                <a:latin typeface="Consolas" pitchFamily="49" charset="0"/>
                <a:cs typeface="Arial" pitchFamily="34" charset="0"/>
              </a:rPr>
              <a:t>SW 5, 4(sp)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lang="en-US" sz="2400" dirty="0" smtClean="0">
                <a:solidFill>
                  <a:schemeClr val="accent4"/>
                </a:solidFill>
                <a:latin typeface="Consolas" pitchFamily="49" charset="0"/>
                <a:cs typeface="Arial" pitchFamily="34" charset="0"/>
              </a:rPr>
              <a:t>JAL sum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lang="en-US" sz="2400" dirty="0" smtClean="0">
                <a:solidFill>
                  <a:schemeClr val="accent4"/>
                </a:solidFill>
                <a:latin typeface="Consolas" pitchFamily="49" charset="0"/>
                <a:cs typeface="Arial" pitchFamily="34" charset="0"/>
              </a:rPr>
              <a:t>NOP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lang="en-US" sz="2400" dirty="0" smtClean="0">
                <a:solidFill>
                  <a:schemeClr val="accent4"/>
                </a:solidFill>
                <a:latin typeface="Consolas" pitchFamily="49" charset="0"/>
                <a:cs typeface="Arial" pitchFamily="34" charset="0"/>
              </a:rPr>
              <a:t>LW t0, 24(sp)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lang="en-US" sz="2400" dirty="0" smtClean="0">
                <a:solidFill>
                  <a:schemeClr val="accent4"/>
                </a:solidFill>
                <a:latin typeface="Consolas" pitchFamily="49" charset="0"/>
                <a:cs typeface="Arial" pitchFamily="34" charset="0"/>
              </a:rPr>
              <a:t>a0 = v0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lang="en-US" sz="2400" dirty="0" smtClean="0">
                <a:solidFill>
                  <a:schemeClr val="accent4"/>
                </a:solidFill>
                <a:latin typeface="Consolas" pitchFamily="49" charset="0"/>
                <a:cs typeface="Arial" pitchFamily="34" charset="0"/>
              </a:rPr>
              <a:t>a1 = t0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lang="en-US" sz="2400" dirty="0" smtClean="0">
                <a:solidFill>
                  <a:schemeClr val="accent4"/>
                </a:solidFill>
                <a:latin typeface="Consolas" pitchFamily="49" charset="0"/>
                <a:cs typeface="Arial" pitchFamily="34" charset="0"/>
              </a:rPr>
              <a:t>a2 = s1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lang="en-US" sz="2400" dirty="0" smtClean="0">
                <a:solidFill>
                  <a:schemeClr val="accent4"/>
                </a:solidFill>
                <a:latin typeface="Consolas" pitchFamily="49" charset="0"/>
                <a:cs typeface="Arial" pitchFamily="34" charset="0"/>
              </a:rPr>
              <a:t>a3 = s0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lang="en-US" sz="2400" dirty="0" smtClean="0">
                <a:solidFill>
                  <a:schemeClr val="accent4"/>
                </a:solidFill>
                <a:latin typeface="Consolas" pitchFamily="49" charset="0"/>
                <a:cs typeface="Arial" pitchFamily="34" charset="0"/>
              </a:rPr>
              <a:t>SW s1, 0(sp)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lang="en-US" sz="2400" dirty="0" smtClean="0">
                <a:solidFill>
                  <a:schemeClr val="accent4"/>
                </a:solidFill>
                <a:latin typeface="Consolas" pitchFamily="49" charset="0"/>
                <a:cs typeface="Arial" pitchFamily="34" charset="0"/>
              </a:rPr>
              <a:t>SW s0, 4(sp)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lang="en-US" sz="2400" dirty="0" smtClean="0">
                <a:solidFill>
                  <a:schemeClr val="accent4"/>
                </a:solidFill>
                <a:latin typeface="Consolas" pitchFamily="49" charset="0"/>
                <a:cs typeface="Arial" pitchFamily="34" charset="0"/>
              </a:rPr>
              <a:t>JAL sum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lang="en-US" sz="2400" dirty="0" smtClean="0">
                <a:solidFill>
                  <a:schemeClr val="accent4"/>
                </a:solidFill>
                <a:latin typeface="Consolas" pitchFamily="49" charset="0"/>
                <a:cs typeface="Arial" pitchFamily="34" charset="0"/>
              </a:rPr>
              <a:t>NOP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lang="en-US" sz="2400" dirty="0" smtClean="0">
                <a:solidFill>
                  <a:schemeClr val="accent4"/>
                </a:solidFill>
                <a:latin typeface="Consolas" pitchFamily="49" charset="0"/>
                <a:cs typeface="Arial" pitchFamily="34" charset="0"/>
              </a:rPr>
              <a:t>v0 = v0 + s0 + s1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Prolog, Epilog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800600" y="917235"/>
            <a:ext cx="3886200" cy="6172200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/>
              <a:t># allocate frame</a:t>
            </a:r>
          </a:p>
          <a:p>
            <a:r>
              <a:rPr lang="en-US" sz="2800" dirty="0" smtClean="0"/>
              <a:t># save $</a:t>
            </a:r>
            <a:r>
              <a:rPr lang="en-US" sz="2800" dirty="0" err="1" smtClean="0"/>
              <a:t>ra</a:t>
            </a:r>
            <a:endParaRPr lang="en-US" sz="2800" dirty="0" smtClean="0"/>
          </a:p>
          <a:p>
            <a:r>
              <a:rPr lang="en-US" sz="2800" dirty="0" smtClean="0"/>
              <a:t># save old $</a:t>
            </a:r>
            <a:r>
              <a:rPr lang="en-US" sz="2800" dirty="0" err="1" smtClean="0"/>
              <a:t>fp</a:t>
            </a:r>
            <a:endParaRPr lang="en-US" sz="2800" dirty="0" smtClean="0"/>
          </a:p>
          <a:p>
            <a:r>
              <a:rPr lang="en-US" sz="2800" dirty="0" smtClean="0"/>
              <a:t># save ...</a:t>
            </a:r>
          </a:p>
          <a:p>
            <a:r>
              <a:rPr lang="en-US" sz="2800" dirty="0" smtClean="0"/>
              <a:t># save ...</a:t>
            </a:r>
          </a:p>
          <a:p>
            <a:r>
              <a:rPr lang="en-US" sz="2800" dirty="0" smtClean="0"/>
              <a:t># set new frame pointer</a:t>
            </a:r>
          </a:p>
          <a:p>
            <a:r>
              <a:rPr lang="en-US" sz="2800" dirty="0" smtClean="0"/>
              <a:t>	...</a:t>
            </a:r>
          </a:p>
          <a:p>
            <a:r>
              <a:rPr lang="en-US" sz="2800" dirty="0" smtClean="0"/>
              <a:t>	...</a:t>
            </a:r>
          </a:p>
          <a:p>
            <a:r>
              <a:rPr lang="en-US" sz="2800" dirty="0" smtClean="0"/>
              <a:t># restore …</a:t>
            </a:r>
          </a:p>
          <a:p>
            <a:r>
              <a:rPr lang="en-US" sz="2800" dirty="0" smtClean="0"/>
              <a:t># restore …</a:t>
            </a:r>
          </a:p>
          <a:p>
            <a:r>
              <a:rPr lang="en-US" sz="2800" dirty="0" smtClean="0"/>
              <a:t># restore old $</a:t>
            </a:r>
            <a:r>
              <a:rPr lang="en-US" sz="2800" dirty="0" err="1" smtClean="0"/>
              <a:t>fp</a:t>
            </a:r>
            <a:endParaRPr lang="en-US" sz="2800" dirty="0" smtClean="0"/>
          </a:p>
          <a:p>
            <a:r>
              <a:rPr lang="en-US" sz="2800" dirty="0" smtClean="0"/>
              <a:t># restore $</a:t>
            </a:r>
            <a:r>
              <a:rPr lang="en-US" sz="2800" dirty="0" err="1" smtClean="0"/>
              <a:t>ra</a:t>
            </a:r>
            <a:endParaRPr lang="en-US" sz="2800" dirty="0" smtClean="0"/>
          </a:p>
          <a:p>
            <a:r>
              <a:rPr lang="en-US" sz="2800" dirty="0" smtClean="0"/>
              <a:t># </a:t>
            </a:r>
            <a:r>
              <a:rPr lang="en-US" sz="2800" dirty="0" err="1" smtClean="0"/>
              <a:t>dealloc</a:t>
            </a:r>
            <a:r>
              <a:rPr lang="en-US" sz="2800" dirty="0" smtClean="0"/>
              <a:t> frame</a:t>
            </a:r>
          </a:p>
        </p:txBody>
      </p:sp>
      <p:sp>
        <p:nvSpPr>
          <p:cNvPr id="4" name="Content Placeholder 2" hidden="1"/>
          <p:cNvSpPr txBox="1">
            <a:spLocks/>
          </p:cNvSpPr>
          <p:nvPr>
            <p:custDataLst>
              <p:tags r:id="rId3"/>
            </p:custDataLst>
          </p:nvPr>
        </p:nvSpPr>
        <p:spPr>
          <a:xfrm>
            <a:off x="76200" y="381000"/>
            <a:ext cx="2057400" cy="617220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/>
          <a:p>
            <a:pPr marR="0" lvl="0" algn="l" defTabSz="914400" rtl="0" eaLnBrk="1" fontAlgn="auto" latinLnBrk="0" hangingPunct="1">
              <a:lnSpc>
                <a:spcPct val="17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ADDIU $sp, $sp, -40</a:t>
            </a:r>
          </a:p>
          <a:p>
            <a:pPr marR="0" lvl="0" algn="l" defTabSz="914400" rtl="0" eaLnBrk="1" fontAlgn="auto" latinLnBrk="0" hangingPunct="1">
              <a:lnSpc>
                <a:spcPct val="17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SW $</a:t>
            </a:r>
            <a:r>
              <a:rPr kumimoji="0" 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ra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, 36($sp)</a:t>
            </a:r>
          </a:p>
          <a:p>
            <a:pPr marR="0" lvl="0" algn="l" defTabSz="914400" rtl="0" eaLnBrk="1" fontAlgn="auto" latinLnBrk="0" hangingPunct="1">
              <a:lnSpc>
                <a:spcPct val="17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SW $</a:t>
            </a:r>
            <a:r>
              <a:rPr kumimoji="0" 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fp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, 32($sp)</a:t>
            </a:r>
          </a:p>
          <a:p>
            <a:pPr marR="0" lvl="0" algn="l" defTabSz="914400" rtl="0" eaLnBrk="1" fontAlgn="auto" latinLnBrk="0" hangingPunct="1">
              <a:lnSpc>
                <a:spcPct val="17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SW $s0, 28($sp)</a:t>
            </a:r>
          </a:p>
          <a:p>
            <a:pPr marR="0" lvl="0" algn="l" defTabSz="914400" rtl="0" eaLnBrk="1" fontAlgn="auto" latinLnBrk="0" hangingPunct="1">
              <a:lnSpc>
                <a:spcPct val="17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SW $s5, 24($sp)</a:t>
            </a:r>
          </a:p>
          <a:p>
            <a:pPr marR="0" lvl="0" algn="l" defTabSz="914400" rtl="0" eaLnBrk="1" fontAlgn="auto" latinLnBrk="0" hangingPunct="1">
              <a:lnSpc>
                <a:spcPct val="17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ADDIU $</a:t>
            </a:r>
            <a:r>
              <a:rPr kumimoji="0" 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fp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, $sp, 40</a:t>
            </a:r>
          </a:p>
          <a:p>
            <a:pPr marR="0" lvl="0" algn="l" defTabSz="914400" rtl="0" eaLnBrk="1" fontAlgn="auto" latinLnBrk="0" hangingPunct="1">
              <a:lnSpc>
                <a:spcPct val="17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...</a:t>
            </a:r>
          </a:p>
          <a:p>
            <a:pPr marR="0" lvl="0" algn="l" defTabSz="914400" rtl="0" eaLnBrk="1" fontAlgn="auto" latinLnBrk="0" hangingPunct="1">
              <a:lnSpc>
                <a:spcPct val="17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...</a:t>
            </a:r>
          </a:p>
          <a:p>
            <a:pPr marR="0" lvl="0" algn="l" defTabSz="914400" rtl="0" eaLnBrk="1" fontAlgn="auto" latinLnBrk="0" hangingPunct="1">
              <a:lnSpc>
                <a:spcPct val="17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LW $s5, 24($sp)</a:t>
            </a:r>
          </a:p>
          <a:p>
            <a:pPr marR="0" lvl="0" algn="l" defTabSz="914400" rtl="0" eaLnBrk="1" fontAlgn="auto" latinLnBrk="0" hangingPunct="1">
              <a:lnSpc>
                <a:spcPct val="17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LW $s0, 28($sp)</a:t>
            </a:r>
          </a:p>
          <a:p>
            <a:pPr marR="0" lvl="0" algn="l" defTabSz="914400" rtl="0" eaLnBrk="1" fontAlgn="auto" latinLnBrk="0" hangingPunct="1">
              <a:lnSpc>
                <a:spcPct val="17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LW $</a:t>
            </a:r>
            <a:r>
              <a:rPr kumimoji="0" 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fp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, 32($sp)</a:t>
            </a:r>
          </a:p>
          <a:p>
            <a:pPr marR="0" lvl="0" algn="l" defTabSz="914400" rtl="0" eaLnBrk="1" fontAlgn="auto" latinLnBrk="0" hangingPunct="1">
              <a:lnSpc>
                <a:spcPct val="17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LW $</a:t>
            </a:r>
            <a:r>
              <a:rPr kumimoji="0" 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ra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, 36($sp)</a:t>
            </a:r>
          </a:p>
          <a:p>
            <a:pPr marR="0" lvl="0" algn="l" defTabSz="914400" rtl="0" eaLnBrk="1" fontAlgn="auto" latinLnBrk="0" hangingPunct="1">
              <a:lnSpc>
                <a:spcPct val="17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ADDIU $sp, $sp, 40</a:t>
            </a:r>
          </a:p>
          <a:p>
            <a:pPr marR="0" lvl="0" algn="l" defTabSz="914400" rtl="0" eaLnBrk="1" fontAlgn="auto" latinLnBrk="0" hangingPunct="1">
              <a:lnSpc>
                <a:spcPct val="17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JR $</a:t>
            </a:r>
            <a:r>
              <a:rPr kumimoji="0" 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ra</a:t>
            </a:r>
            <a:endParaRPr kumimoji="0" lang="en-US" b="0" i="0" u="none" strike="noStrike" kern="1200" cap="none" spc="0" normalizeH="0" baseline="0" noProof="0" dirty="0">
              <a:ln>
                <a:noFill/>
              </a:ln>
              <a:solidFill>
                <a:schemeClr val="accent4"/>
              </a:solidFill>
              <a:effectLst/>
              <a:uLnTx/>
              <a:uFillTx/>
              <a:latin typeface="Calibri" pitchFamily="34" charset="0"/>
              <a:ea typeface="+mn-ea"/>
              <a:cs typeface="Arial" pitchFamily="34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>
            <p:custDataLst>
              <p:tags r:id="rId4"/>
            </p:custDataLst>
          </p:nvPr>
        </p:nvSpPr>
        <p:spPr>
          <a:xfrm>
            <a:off x="1143000" y="460035"/>
            <a:ext cx="7620000" cy="6172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r>
              <a:rPr lang="en-US" sz="2800" noProof="0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test: 				# uses…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Recap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228600" y="533400"/>
            <a:ext cx="8686800" cy="4038600"/>
          </a:xfrm>
        </p:spPr>
        <p:txBody>
          <a:bodyPr>
            <a:normAutofit/>
          </a:bodyPr>
          <a:lstStyle/>
          <a:p>
            <a:r>
              <a:rPr lang="en-US" dirty="0" smtClean="0"/>
              <a:t>Minimum stack size for a standard function?</a:t>
            </a:r>
            <a:endParaRPr lang="en-US" dirty="0" smtClean="0">
              <a:solidFill>
                <a:schemeClr val="accent1"/>
              </a:solidFill>
            </a:endParaRPr>
          </a:p>
          <a:p>
            <a:pPr lvl="2"/>
            <a:endParaRPr lang="en-US" dirty="0" smtClean="0"/>
          </a:p>
        </p:txBody>
      </p:sp>
      <p:cxnSp>
        <p:nvCxnSpPr>
          <p:cNvPr id="5" name="Straight Connector 4"/>
          <p:cNvCxnSpPr/>
          <p:nvPr>
            <p:custDataLst>
              <p:tags r:id="rId3"/>
            </p:custDataLst>
          </p:nvPr>
        </p:nvCxnSpPr>
        <p:spPr>
          <a:xfrm rot="5400000">
            <a:off x="3429000" y="4419600"/>
            <a:ext cx="4114800" cy="0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>
            <p:custDataLst>
              <p:tags r:id="rId4"/>
            </p:custDataLst>
          </p:nvPr>
        </p:nvCxnSpPr>
        <p:spPr>
          <a:xfrm rot="5400000">
            <a:off x="5791200" y="4419600"/>
            <a:ext cx="4114800" cy="0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>
            <p:custDataLst>
              <p:tags r:id="rId5"/>
            </p:custDataLst>
          </p:nvPr>
        </p:nvSpPr>
        <p:spPr>
          <a:xfrm>
            <a:off x="5486400" y="2590800"/>
            <a:ext cx="2362200" cy="381000"/>
          </a:xfrm>
          <a:prstGeom prst="rect">
            <a:avLst/>
          </a:prstGeom>
          <a:noFill/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saved </a:t>
            </a:r>
            <a:r>
              <a:rPr lang="en-US" sz="2400" dirty="0" err="1" smtClean="0"/>
              <a:t>ra</a:t>
            </a:r>
            <a:endParaRPr lang="en-US" sz="2400" dirty="0"/>
          </a:p>
        </p:txBody>
      </p:sp>
      <p:sp>
        <p:nvSpPr>
          <p:cNvPr id="8" name="Rectangle 7"/>
          <p:cNvSpPr/>
          <p:nvPr>
            <p:custDataLst>
              <p:tags r:id="rId6"/>
            </p:custDataLst>
          </p:nvPr>
        </p:nvSpPr>
        <p:spPr>
          <a:xfrm>
            <a:off x="5486400" y="2971800"/>
            <a:ext cx="2362200" cy="381000"/>
          </a:xfrm>
          <a:prstGeom prst="rect">
            <a:avLst/>
          </a:prstGeom>
          <a:noFill/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saved </a:t>
            </a:r>
            <a:r>
              <a:rPr lang="en-US" sz="2400" dirty="0" err="1" smtClean="0"/>
              <a:t>fp</a:t>
            </a:r>
            <a:endParaRPr lang="en-US" sz="2400" dirty="0"/>
          </a:p>
        </p:txBody>
      </p:sp>
      <p:sp>
        <p:nvSpPr>
          <p:cNvPr id="9" name="Rectangle 8"/>
          <p:cNvSpPr/>
          <p:nvPr>
            <p:custDataLst>
              <p:tags r:id="rId7"/>
            </p:custDataLst>
          </p:nvPr>
        </p:nvSpPr>
        <p:spPr>
          <a:xfrm>
            <a:off x="5486400" y="3352800"/>
            <a:ext cx="2362200" cy="762000"/>
          </a:xfrm>
          <a:prstGeom prst="rect">
            <a:avLst/>
          </a:prstGeom>
          <a:noFill/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saved </a:t>
            </a:r>
            <a:r>
              <a:rPr lang="en-US" sz="2400" dirty="0" err="1" smtClean="0"/>
              <a:t>regs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($s0  ... $s7)</a:t>
            </a:r>
            <a:endParaRPr lang="en-US" sz="2400" dirty="0"/>
          </a:p>
        </p:txBody>
      </p:sp>
      <p:sp>
        <p:nvSpPr>
          <p:cNvPr id="10" name="Rectangle 9"/>
          <p:cNvSpPr/>
          <p:nvPr>
            <p:custDataLst>
              <p:tags r:id="rId8"/>
            </p:custDataLst>
          </p:nvPr>
        </p:nvSpPr>
        <p:spPr>
          <a:xfrm>
            <a:off x="5486400" y="4114800"/>
            <a:ext cx="2362200" cy="1143000"/>
          </a:xfrm>
          <a:prstGeom prst="rect">
            <a:avLst/>
          </a:prstGeom>
          <a:noFill/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locals</a:t>
            </a:r>
            <a:endParaRPr lang="en-US" sz="2400" dirty="0"/>
          </a:p>
        </p:txBody>
      </p:sp>
      <p:sp>
        <p:nvSpPr>
          <p:cNvPr id="11" name="Rectangle 10"/>
          <p:cNvSpPr/>
          <p:nvPr>
            <p:custDataLst>
              <p:tags r:id="rId9"/>
            </p:custDataLst>
          </p:nvPr>
        </p:nvSpPr>
        <p:spPr>
          <a:xfrm>
            <a:off x="5486400" y="5257800"/>
            <a:ext cx="2362200" cy="1066800"/>
          </a:xfrm>
          <a:prstGeom prst="rect">
            <a:avLst/>
          </a:prstGeom>
          <a:noFill/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outgoing</a:t>
            </a:r>
            <a:br>
              <a:rPr lang="en-US" sz="2400" dirty="0" smtClean="0"/>
            </a:br>
            <a:r>
              <a:rPr lang="en-US" sz="2400" dirty="0" err="1" smtClean="0"/>
              <a:t>args</a:t>
            </a:r>
            <a:endParaRPr lang="en-US" sz="2400" dirty="0"/>
          </a:p>
        </p:txBody>
      </p:sp>
      <p:sp>
        <p:nvSpPr>
          <p:cNvPr id="14" name="TextBox 13"/>
          <p:cNvSpPr txBox="1"/>
          <p:nvPr>
            <p:custDataLst>
              <p:tags r:id="rId10"/>
            </p:custDataLst>
          </p:nvPr>
        </p:nvSpPr>
        <p:spPr>
          <a:xfrm>
            <a:off x="4419600" y="2514600"/>
            <a:ext cx="10983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$</a:t>
            </a:r>
            <a:r>
              <a:rPr lang="en-US" sz="2800" dirty="0" err="1" smtClean="0">
                <a:solidFill>
                  <a:schemeClr val="bg1"/>
                </a:solidFill>
              </a:rPr>
              <a:t>fp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smtClean="0">
                <a:solidFill>
                  <a:schemeClr val="bg1"/>
                </a:solidFill>
                <a:sym typeface="Wingdings" pitchFamily="2" charset="2"/>
              </a:rPr>
              <a:t></a:t>
            </a:r>
            <a:endParaRPr lang="en-US" sz="2800" dirty="0" smtClean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>
            <p:custDataLst>
              <p:tags r:id="rId11"/>
            </p:custDataLst>
          </p:nvPr>
        </p:nvSpPr>
        <p:spPr>
          <a:xfrm>
            <a:off x="4419600" y="5877580"/>
            <a:ext cx="113043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$sp </a:t>
            </a:r>
            <a:r>
              <a:rPr lang="en-US" sz="2800" dirty="0" smtClean="0">
                <a:solidFill>
                  <a:schemeClr val="bg1"/>
                </a:solidFill>
                <a:sym typeface="Wingdings" pitchFamily="2" charset="2"/>
              </a:rPr>
              <a:t></a:t>
            </a:r>
            <a:endParaRPr lang="en-US" sz="28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Leaf Functions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i="1" dirty="0" smtClean="0">
                <a:solidFill>
                  <a:schemeClr val="accent1"/>
                </a:solidFill>
              </a:rPr>
              <a:t>Leaf function</a:t>
            </a:r>
            <a:r>
              <a:rPr lang="en-US" i="1" dirty="0" smtClean="0"/>
              <a:t> </a:t>
            </a:r>
            <a:r>
              <a:rPr lang="en-US" dirty="0" smtClean="0"/>
              <a:t>does not invoke any other functions</a:t>
            </a:r>
          </a:p>
          <a:p>
            <a:r>
              <a:rPr lang="en-US" dirty="0" err="1" smtClean="0"/>
              <a:t>int</a:t>
            </a:r>
            <a:r>
              <a:rPr lang="en-US" dirty="0" smtClean="0"/>
              <a:t> f(</a:t>
            </a:r>
            <a:r>
              <a:rPr lang="en-US" dirty="0" err="1" smtClean="0"/>
              <a:t>int</a:t>
            </a:r>
            <a:r>
              <a:rPr lang="en-US" dirty="0" smtClean="0"/>
              <a:t> x, </a:t>
            </a:r>
            <a:r>
              <a:rPr lang="en-US" dirty="0" err="1" smtClean="0"/>
              <a:t>int</a:t>
            </a:r>
            <a:r>
              <a:rPr lang="en-US" dirty="0" smtClean="0"/>
              <a:t> y) { return (</a:t>
            </a:r>
            <a:r>
              <a:rPr lang="en-US" dirty="0" err="1" smtClean="0"/>
              <a:t>x+y</a:t>
            </a:r>
            <a:r>
              <a:rPr lang="en-US" dirty="0" smtClean="0"/>
              <a:t>); }</a:t>
            </a:r>
          </a:p>
          <a:p>
            <a:endParaRPr lang="en-US" dirty="0" smtClean="0"/>
          </a:p>
          <a:p>
            <a:r>
              <a:rPr lang="en-US" dirty="0" smtClean="0"/>
              <a:t>Optimizations?</a:t>
            </a:r>
          </a:p>
          <a:p>
            <a:r>
              <a:rPr lang="en-US" dirty="0" smtClean="0"/>
              <a:t>	No saved </a:t>
            </a:r>
            <a:r>
              <a:rPr lang="en-US" dirty="0" err="1" smtClean="0"/>
              <a:t>regs</a:t>
            </a:r>
            <a:r>
              <a:rPr lang="en-US" dirty="0" smtClean="0"/>
              <a:t> (or locals)</a:t>
            </a:r>
          </a:p>
          <a:p>
            <a:r>
              <a:rPr lang="en-US" dirty="0" smtClean="0"/>
              <a:t>	No outgoing </a:t>
            </a:r>
            <a:r>
              <a:rPr lang="en-US" dirty="0" err="1" smtClean="0"/>
              <a:t>args</a:t>
            </a:r>
            <a:endParaRPr lang="en-US" dirty="0" smtClean="0"/>
          </a:p>
          <a:p>
            <a:r>
              <a:rPr lang="en-US" dirty="0" smtClean="0"/>
              <a:t>	Don’t push $</a:t>
            </a:r>
            <a:r>
              <a:rPr lang="en-US" dirty="0" err="1" smtClean="0"/>
              <a:t>ra</a:t>
            </a:r>
            <a:endParaRPr lang="en-US" dirty="0" smtClean="0"/>
          </a:p>
          <a:p>
            <a:r>
              <a:rPr lang="en-US" dirty="0" smtClean="0"/>
              <a:t>	No frame at all?</a:t>
            </a:r>
          </a:p>
          <a:p>
            <a:endParaRPr lang="en-US" dirty="0"/>
          </a:p>
        </p:txBody>
      </p:sp>
      <p:cxnSp>
        <p:nvCxnSpPr>
          <p:cNvPr id="6" name="Straight Connector 5"/>
          <p:cNvCxnSpPr/>
          <p:nvPr>
            <p:custDataLst>
              <p:tags r:id="rId3"/>
            </p:custDataLst>
          </p:nvPr>
        </p:nvCxnSpPr>
        <p:spPr>
          <a:xfrm rot="5400000">
            <a:off x="3429000" y="4412137"/>
            <a:ext cx="4114800" cy="0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>
            <p:custDataLst>
              <p:tags r:id="rId4"/>
            </p:custDataLst>
          </p:nvPr>
        </p:nvCxnSpPr>
        <p:spPr>
          <a:xfrm rot="5400000">
            <a:off x="5791200" y="4412137"/>
            <a:ext cx="4114800" cy="0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>
            <p:custDataLst>
              <p:tags r:id="rId5"/>
            </p:custDataLst>
          </p:nvPr>
        </p:nvSpPr>
        <p:spPr>
          <a:xfrm>
            <a:off x="5486400" y="2583337"/>
            <a:ext cx="2362200" cy="381000"/>
          </a:xfrm>
          <a:prstGeom prst="rect">
            <a:avLst/>
          </a:prstGeom>
          <a:noFill/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saved </a:t>
            </a:r>
            <a:r>
              <a:rPr lang="en-US" sz="2400" dirty="0" err="1" smtClean="0"/>
              <a:t>ra</a:t>
            </a:r>
            <a:endParaRPr lang="en-US" sz="2400" dirty="0"/>
          </a:p>
        </p:txBody>
      </p:sp>
      <p:sp>
        <p:nvSpPr>
          <p:cNvPr id="9" name="Rectangle 8"/>
          <p:cNvSpPr/>
          <p:nvPr>
            <p:custDataLst>
              <p:tags r:id="rId6"/>
            </p:custDataLst>
          </p:nvPr>
        </p:nvSpPr>
        <p:spPr>
          <a:xfrm>
            <a:off x="5486400" y="2964337"/>
            <a:ext cx="2362200" cy="381000"/>
          </a:xfrm>
          <a:prstGeom prst="rect">
            <a:avLst/>
          </a:prstGeom>
          <a:noFill/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saved </a:t>
            </a:r>
            <a:r>
              <a:rPr lang="en-US" sz="2400" dirty="0" err="1" smtClean="0"/>
              <a:t>fp</a:t>
            </a:r>
            <a:endParaRPr lang="en-US" sz="2400" dirty="0"/>
          </a:p>
        </p:txBody>
      </p:sp>
      <p:sp>
        <p:nvSpPr>
          <p:cNvPr id="10" name="Rectangle 9"/>
          <p:cNvSpPr/>
          <p:nvPr>
            <p:custDataLst>
              <p:tags r:id="rId7"/>
            </p:custDataLst>
          </p:nvPr>
        </p:nvSpPr>
        <p:spPr>
          <a:xfrm>
            <a:off x="5486400" y="3345337"/>
            <a:ext cx="2362200" cy="762000"/>
          </a:xfrm>
          <a:prstGeom prst="rect">
            <a:avLst/>
          </a:prstGeom>
          <a:noFill/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saved </a:t>
            </a:r>
            <a:r>
              <a:rPr lang="en-US" sz="2400" dirty="0" err="1" smtClean="0"/>
              <a:t>regs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($s0  ... $s7)</a:t>
            </a:r>
            <a:endParaRPr lang="en-US" sz="2400" dirty="0"/>
          </a:p>
        </p:txBody>
      </p:sp>
      <p:sp>
        <p:nvSpPr>
          <p:cNvPr id="11" name="Rectangle 10"/>
          <p:cNvSpPr/>
          <p:nvPr>
            <p:custDataLst>
              <p:tags r:id="rId8"/>
            </p:custDataLst>
          </p:nvPr>
        </p:nvSpPr>
        <p:spPr>
          <a:xfrm>
            <a:off x="5486400" y="4107337"/>
            <a:ext cx="2362200" cy="1143000"/>
          </a:xfrm>
          <a:prstGeom prst="rect">
            <a:avLst/>
          </a:prstGeom>
          <a:noFill/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locals</a:t>
            </a:r>
            <a:endParaRPr lang="en-US" sz="2400" dirty="0"/>
          </a:p>
        </p:txBody>
      </p:sp>
      <p:sp>
        <p:nvSpPr>
          <p:cNvPr id="12" name="Rectangle 11"/>
          <p:cNvSpPr/>
          <p:nvPr>
            <p:custDataLst>
              <p:tags r:id="rId9"/>
            </p:custDataLst>
          </p:nvPr>
        </p:nvSpPr>
        <p:spPr>
          <a:xfrm>
            <a:off x="5486400" y="5250337"/>
            <a:ext cx="2362200" cy="1066800"/>
          </a:xfrm>
          <a:prstGeom prst="rect">
            <a:avLst/>
          </a:prstGeom>
          <a:noFill/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outgoing</a:t>
            </a:r>
            <a:br>
              <a:rPr lang="en-US" sz="2400" dirty="0" smtClean="0"/>
            </a:br>
            <a:r>
              <a:rPr lang="en-US" sz="2400" dirty="0" err="1" smtClean="0"/>
              <a:t>args</a:t>
            </a:r>
            <a:endParaRPr lang="en-US" sz="2400" dirty="0"/>
          </a:p>
        </p:txBody>
      </p:sp>
      <p:sp>
        <p:nvSpPr>
          <p:cNvPr id="13" name="TextBox 12"/>
          <p:cNvSpPr txBox="1"/>
          <p:nvPr>
            <p:custDataLst>
              <p:tags r:id="rId10"/>
            </p:custDataLst>
          </p:nvPr>
        </p:nvSpPr>
        <p:spPr>
          <a:xfrm>
            <a:off x="4419600" y="2507137"/>
            <a:ext cx="10983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$</a:t>
            </a:r>
            <a:r>
              <a:rPr lang="en-US" sz="2800" dirty="0" err="1" smtClean="0">
                <a:solidFill>
                  <a:schemeClr val="bg1"/>
                </a:solidFill>
              </a:rPr>
              <a:t>fp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smtClean="0">
                <a:solidFill>
                  <a:schemeClr val="bg1"/>
                </a:solidFill>
                <a:sym typeface="Wingdings" pitchFamily="2" charset="2"/>
              </a:rPr>
              <a:t></a:t>
            </a:r>
            <a:endParaRPr lang="en-US" sz="2800" dirty="0" smtClean="0"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/>
          <p:nvPr>
            <p:custDataLst>
              <p:tags r:id="rId11"/>
            </p:custDataLst>
          </p:nvPr>
        </p:nvSpPr>
        <p:spPr>
          <a:xfrm>
            <a:off x="4419600" y="5870117"/>
            <a:ext cx="113043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$sp </a:t>
            </a:r>
            <a:r>
              <a:rPr lang="en-US" sz="2800" dirty="0" smtClean="0">
                <a:solidFill>
                  <a:schemeClr val="bg1"/>
                </a:solidFill>
                <a:sym typeface="Wingdings" pitchFamily="2" charset="2"/>
              </a:rPr>
              <a:t></a:t>
            </a:r>
            <a:endParaRPr lang="en-US" sz="28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07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Globals and Locals</a:t>
            </a:r>
            <a:endParaRPr lang="en-US"/>
          </a:p>
        </p:txBody>
      </p:sp>
      <p:sp>
        <p:nvSpPr>
          <p:cNvPr id="307507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Global variables in data segment</a:t>
            </a:r>
          </a:p>
          <a:p>
            <a:pPr lvl="1"/>
            <a:r>
              <a:rPr lang="en-US" dirty="0" smtClean="0"/>
              <a:t>Exist for all time, accessible to all routines</a:t>
            </a:r>
          </a:p>
          <a:p>
            <a:r>
              <a:rPr lang="en-US" dirty="0" smtClean="0"/>
              <a:t>Dynamic variables in heap segment</a:t>
            </a:r>
          </a:p>
          <a:p>
            <a:pPr lvl="1"/>
            <a:r>
              <a:rPr lang="en-US" dirty="0" smtClean="0"/>
              <a:t>Exist between </a:t>
            </a:r>
            <a:r>
              <a:rPr lang="en-US" dirty="0" err="1" smtClean="0"/>
              <a:t>malloc</a:t>
            </a:r>
            <a:r>
              <a:rPr lang="en-US" dirty="0" smtClean="0"/>
              <a:t>() and free()</a:t>
            </a:r>
          </a:p>
          <a:p>
            <a:r>
              <a:rPr lang="en-US" dirty="0" smtClean="0"/>
              <a:t>Local variables in stack frame</a:t>
            </a:r>
          </a:p>
          <a:p>
            <a:pPr lvl="1"/>
            <a:r>
              <a:rPr lang="en-US" dirty="0" smtClean="0"/>
              <a:t>Exist solely for the duration of the stack frame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Dangling pointers into freed heap </a:t>
            </a:r>
            <a:r>
              <a:rPr lang="en-US" dirty="0" err="1" smtClean="0"/>
              <a:t>mem</a:t>
            </a:r>
            <a:r>
              <a:rPr lang="en-US" dirty="0" smtClean="0"/>
              <a:t> are bad</a:t>
            </a:r>
          </a:p>
          <a:p>
            <a:r>
              <a:rPr lang="en-US" dirty="0" smtClean="0"/>
              <a:t>Dangling pointers into old stack frames are bad</a:t>
            </a:r>
          </a:p>
          <a:p>
            <a:pPr lvl="1"/>
            <a:r>
              <a:rPr lang="en-US" dirty="0" smtClean="0"/>
              <a:t>C lets you create these, Java does not</a:t>
            </a:r>
          </a:p>
          <a:p>
            <a:pPr lvl="1"/>
            <a:r>
              <a:rPr lang="en-US" dirty="0" err="1" smtClean="0"/>
              <a:t>int</a:t>
            </a:r>
            <a:r>
              <a:rPr lang="en-US" dirty="0" smtClean="0"/>
              <a:t> *</a:t>
            </a:r>
            <a:r>
              <a:rPr lang="en-US" dirty="0" err="1" smtClean="0"/>
              <a:t>foo</a:t>
            </a:r>
            <a:r>
              <a:rPr lang="en-US" dirty="0" smtClean="0"/>
              <a:t>() { </a:t>
            </a:r>
            <a:r>
              <a:rPr lang="en-US" dirty="0" err="1" smtClean="0"/>
              <a:t>int</a:t>
            </a:r>
            <a:r>
              <a:rPr lang="en-US" dirty="0" smtClean="0"/>
              <a:t> a; return &amp;a; }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0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075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FAQ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FAQ</a:t>
            </a:r>
          </a:p>
          <a:p>
            <a:pPr lvl="1"/>
            <a:r>
              <a:rPr lang="en-US" dirty="0" smtClean="0"/>
              <a:t>caller/</a:t>
            </a:r>
            <a:r>
              <a:rPr lang="en-US" dirty="0" err="1" smtClean="0"/>
              <a:t>callee</a:t>
            </a:r>
            <a:r>
              <a:rPr lang="en-US" dirty="0" smtClean="0"/>
              <a:t> saved registers</a:t>
            </a:r>
          </a:p>
          <a:p>
            <a:pPr lvl="1"/>
            <a:r>
              <a:rPr lang="en-US" dirty="0" smtClean="0"/>
              <a:t>CPI</a:t>
            </a:r>
          </a:p>
          <a:p>
            <a:pPr lvl="1"/>
            <a:r>
              <a:rPr lang="en-US" smtClean="0"/>
              <a:t>writing assembling</a:t>
            </a:r>
          </a:p>
          <a:p>
            <a:pPr lvl="1"/>
            <a:r>
              <a:rPr lang="en-US" smtClean="0"/>
              <a:t>reading assembly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Caller-saved vs. </a:t>
            </a:r>
            <a:r>
              <a:rPr lang="en-US" dirty="0" err="1" smtClean="0"/>
              <a:t>Callee</a:t>
            </a:r>
            <a:r>
              <a:rPr lang="en-US" dirty="0" smtClean="0"/>
              <a:t>-saved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228600" y="609600"/>
            <a:ext cx="8686800" cy="1600200"/>
          </a:xfrm>
          <a:ln>
            <a:solidFill>
              <a:schemeClr val="accent1"/>
            </a:solidFill>
          </a:ln>
        </p:spPr>
        <p:txBody>
          <a:bodyPr>
            <a:normAutofit fontScale="85000" lnSpcReduction="20000"/>
          </a:bodyPr>
          <a:lstStyle/>
          <a:p>
            <a:r>
              <a:rPr lang="en-US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Caller-save: If necessary… ($t0 .. $t9)</a:t>
            </a:r>
          </a:p>
          <a:p>
            <a:pPr lvl="1"/>
            <a:r>
              <a:rPr lang="en-US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save before calling anything; restore after it returns</a:t>
            </a:r>
          </a:p>
          <a:p>
            <a:r>
              <a:rPr lang="en-US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Callee</a:t>
            </a:r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-save: Always… ($s0 .. $s7)</a:t>
            </a:r>
          </a:p>
          <a:p>
            <a:pPr lvl="1"/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save before modifying; restore before returning</a:t>
            </a:r>
          </a:p>
        </p:txBody>
      </p:sp>
      <p:sp>
        <p:nvSpPr>
          <p:cNvPr id="5" name="Content Placeholder 2"/>
          <p:cNvSpPr txBox="1">
            <a:spLocks/>
          </p:cNvSpPr>
          <p:nvPr>
            <p:custDataLst>
              <p:tags r:id="rId3"/>
            </p:custDataLst>
          </p:nvPr>
        </p:nvSpPr>
        <p:spPr>
          <a:xfrm>
            <a:off x="228600" y="2286000"/>
            <a:ext cx="8686800" cy="198120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 fontScale="70000" lnSpcReduction="20000"/>
          </a:bodyPr>
          <a:lstStyle/>
          <a:p>
            <a:pPr marL="342900" lvl="0" indent="-342900">
              <a:spcBef>
                <a:spcPct val="20000"/>
              </a:spcBef>
              <a:buSzPct val="80000"/>
            </a:pPr>
            <a:r>
              <a:rPr lang="en-US" sz="3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Calibri" pitchFamily="34" charset="0"/>
                <a:cs typeface="Arial" pitchFamily="34" charset="0"/>
              </a:rPr>
              <a:t>Caller-save registers are responsibility of the caller</a:t>
            </a:r>
          </a:p>
          <a:p>
            <a:pPr marL="458788" lvl="1" indent="-28575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Calibri" pitchFamily="34" charset="0"/>
                <a:cs typeface="Arial" pitchFamily="34" charset="0"/>
              </a:rPr>
              <a:t>Caller-save register values saved only if used after call/return</a:t>
            </a:r>
          </a:p>
          <a:p>
            <a:pPr marL="458788" lvl="1" indent="-28575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Calibri" pitchFamily="34" charset="0"/>
                <a:cs typeface="Arial" pitchFamily="34" charset="0"/>
              </a:rPr>
              <a:t>The </a:t>
            </a:r>
            <a:r>
              <a:rPr lang="en-US" sz="2800" dirty="0" err="1" smtClean="0">
                <a:solidFill>
                  <a:schemeClr val="accent4">
                    <a:lumMod val="40000"/>
                    <a:lumOff val="60000"/>
                  </a:schemeClr>
                </a:solidFill>
                <a:latin typeface="Calibri" pitchFamily="34" charset="0"/>
                <a:cs typeface="Arial" pitchFamily="34" charset="0"/>
              </a:rPr>
              <a:t>callee</a:t>
            </a:r>
            <a:r>
              <a:rPr lang="en-US" sz="28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Calibri" pitchFamily="34" charset="0"/>
                <a:cs typeface="Arial" pitchFamily="34" charset="0"/>
              </a:rPr>
              <a:t> function can use caller-saved registers </a:t>
            </a:r>
          </a:p>
          <a:p>
            <a:pPr marL="342900" lvl="0" indent="-342900">
              <a:spcBef>
                <a:spcPct val="20000"/>
              </a:spcBef>
              <a:buSzPct val="80000"/>
            </a:pPr>
            <a:r>
              <a:rPr lang="en-US" sz="3200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libri" pitchFamily="34" charset="0"/>
                <a:cs typeface="Arial" pitchFamily="34" charset="0"/>
              </a:rPr>
              <a:t>Callee</a:t>
            </a:r>
            <a:r>
              <a:rPr lang="en-US" sz="32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libri" pitchFamily="34" charset="0"/>
                <a:cs typeface="Arial" pitchFamily="34" charset="0"/>
              </a:rPr>
              <a:t>-save register are the responsibility of the </a:t>
            </a:r>
            <a:r>
              <a:rPr lang="en-US" sz="3200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libri" pitchFamily="34" charset="0"/>
                <a:cs typeface="Arial" pitchFamily="34" charset="0"/>
              </a:rPr>
              <a:t>callee</a:t>
            </a:r>
            <a:endParaRPr lang="en-US" sz="3200" dirty="0">
              <a:solidFill>
                <a:schemeClr val="accent1">
                  <a:lumMod val="60000"/>
                  <a:lumOff val="40000"/>
                </a:schemeClr>
              </a:solidFill>
              <a:latin typeface="Calibri" pitchFamily="34" charset="0"/>
              <a:cs typeface="Arial" pitchFamily="34" charset="0"/>
            </a:endParaRPr>
          </a:p>
          <a:p>
            <a:pPr marL="458788" lvl="1" indent="-28575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libri" pitchFamily="34" charset="0"/>
                <a:cs typeface="Arial" pitchFamily="34" charset="0"/>
              </a:rPr>
              <a:t>Values must be saved by </a:t>
            </a:r>
            <a:r>
              <a:rPr lang="en-US" sz="2800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libri" pitchFamily="34" charset="0"/>
                <a:cs typeface="Arial" pitchFamily="34" charset="0"/>
              </a:rPr>
              <a:t>callee</a:t>
            </a:r>
            <a:r>
              <a:rPr lang="en-US" sz="28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libri" pitchFamily="34" charset="0"/>
                <a:cs typeface="Arial" pitchFamily="34" charset="0"/>
              </a:rPr>
              <a:t> before they can be used </a:t>
            </a:r>
          </a:p>
          <a:p>
            <a:pPr marL="458788" lvl="1" indent="-28575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</a:pPr>
            <a:r>
              <a:rPr lang="en-US" sz="29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libri" pitchFamily="34" charset="0"/>
                <a:cs typeface="Arial" pitchFamily="34" charset="0"/>
              </a:rPr>
              <a:t>Caller can assume that these registers will be restored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 pitchFamily="34" charset="0"/>
              <a:ea typeface="+mn-ea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Caller-saved vs. </a:t>
            </a:r>
            <a:r>
              <a:rPr lang="en-US" dirty="0" err="1" smtClean="0"/>
              <a:t>Callee</a:t>
            </a:r>
            <a:r>
              <a:rPr lang="en-US" dirty="0" smtClean="0"/>
              <a:t>-saved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228600" y="609600"/>
            <a:ext cx="8686800" cy="1600200"/>
          </a:xfrm>
          <a:ln>
            <a:solidFill>
              <a:schemeClr val="accent1"/>
            </a:solidFill>
          </a:ln>
        </p:spPr>
        <p:txBody>
          <a:bodyPr>
            <a:normAutofit fontScale="85000" lnSpcReduction="20000"/>
          </a:bodyPr>
          <a:lstStyle/>
          <a:p>
            <a:r>
              <a:rPr lang="en-US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Caller-save: If necessary… ($t0 .. $t9)</a:t>
            </a:r>
          </a:p>
          <a:p>
            <a:pPr lvl="1"/>
            <a:r>
              <a:rPr lang="en-US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save before calling anything; restore after it returns</a:t>
            </a:r>
          </a:p>
          <a:p>
            <a:r>
              <a:rPr lang="en-US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Callee</a:t>
            </a:r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-save: Always… ($s0 .. $s7)</a:t>
            </a:r>
          </a:p>
          <a:p>
            <a:pPr lvl="1"/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save before modifying; restore before returning</a:t>
            </a:r>
          </a:p>
        </p:txBody>
      </p:sp>
      <p:sp>
        <p:nvSpPr>
          <p:cNvPr id="6" name="Content Placeholder 2"/>
          <p:cNvSpPr txBox="1">
            <a:spLocks/>
          </p:cNvSpPr>
          <p:nvPr>
            <p:custDataLst>
              <p:tags r:id="rId3"/>
            </p:custDataLst>
          </p:nvPr>
        </p:nvSpPr>
        <p:spPr>
          <a:xfrm>
            <a:off x="228600" y="2286000"/>
            <a:ext cx="8686800" cy="312420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342900" lvl="0" indent="-342900">
              <a:spcBef>
                <a:spcPct val="20000"/>
              </a:spcBef>
              <a:buSzPct val="80000"/>
            </a:pPr>
            <a:r>
              <a:rPr lang="en-US" sz="2600" dirty="0" err="1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eax</a:t>
            </a:r>
            <a:r>
              <a:rPr lang="en-US" sz="2600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, </a:t>
            </a:r>
            <a:r>
              <a:rPr lang="en-US" sz="2600" dirty="0" err="1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ecx</a:t>
            </a:r>
            <a:r>
              <a:rPr lang="en-US" sz="2600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, and </a:t>
            </a:r>
            <a:r>
              <a:rPr lang="en-US" sz="2600" dirty="0" err="1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edx</a:t>
            </a:r>
            <a:r>
              <a:rPr lang="en-US" sz="2600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 are caller-save…</a:t>
            </a:r>
          </a:p>
          <a:p>
            <a:pPr marL="458788" lvl="1" indent="-28575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…  a function can freely modify these registers</a:t>
            </a:r>
          </a:p>
          <a:p>
            <a:pPr marL="458788" lvl="1" indent="-28575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… but must assume that their contents have been destroyed if it in turns calls a function. </a:t>
            </a:r>
          </a:p>
          <a:p>
            <a:pPr marL="342900" lvl="0" indent="-342900">
              <a:spcBef>
                <a:spcPct val="20000"/>
              </a:spcBef>
              <a:buSzPct val="80000"/>
            </a:pPr>
            <a:r>
              <a:rPr lang="en-US" sz="2600" dirty="0" err="1" smtClean="0">
                <a:solidFill>
                  <a:schemeClr val="accent1"/>
                </a:solidFill>
              </a:rPr>
              <a:t>ebx</a:t>
            </a:r>
            <a:r>
              <a:rPr lang="en-US" sz="2600" dirty="0" smtClean="0">
                <a:solidFill>
                  <a:schemeClr val="accent1"/>
                </a:solidFill>
              </a:rPr>
              <a:t>, </a:t>
            </a:r>
            <a:r>
              <a:rPr lang="en-US" sz="2600" dirty="0" err="1" smtClean="0">
                <a:solidFill>
                  <a:schemeClr val="accent1"/>
                </a:solidFill>
              </a:rPr>
              <a:t>esi</a:t>
            </a:r>
            <a:r>
              <a:rPr lang="en-US" sz="2600" dirty="0" smtClean="0">
                <a:solidFill>
                  <a:schemeClr val="accent1"/>
                </a:solidFill>
              </a:rPr>
              <a:t>, </a:t>
            </a:r>
            <a:r>
              <a:rPr lang="en-US" sz="2600" dirty="0" err="1" smtClean="0">
                <a:solidFill>
                  <a:schemeClr val="accent1"/>
                </a:solidFill>
              </a:rPr>
              <a:t>edi</a:t>
            </a:r>
            <a:r>
              <a:rPr lang="en-US" sz="2600" dirty="0" smtClean="0">
                <a:solidFill>
                  <a:schemeClr val="accent1"/>
                </a:solidFill>
              </a:rPr>
              <a:t>, </a:t>
            </a:r>
            <a:r>
              <a:rPr lang="en-US" sz="2600" dirty="0" err="1" smtClean="0">
                <a:solidFill>
                  <a:schemeClr val="accent1"/>
                </a:solidFill>
              </a:rPr>
              <a:t>ebp</a:t>
            </a:r>
            <a:r>
              <a:rPr lang="en-US" sz="2600" dirty="0" smtClean="0">
                <a:solidFill>
                  <a:schemeClr val="accent1"/>
                </a:solidFill>
              </a:rPr>
              <a:t>, </a:t>
            </a:r>
            <a:r>
              <a:rPr lang="en-US" sz="2600" dirty="0" err="1" smtClean="0">
                <a:solidFill>
                  <a:schemeClr val="accent1"/>
                </a:solidFill>
              </a:rPr>
              <a:t>esp</a:t>
            </a:r>
            <a:r>
              <a:rPr lang="en-US" sz="2600" dirty="0" smtClean="0">
                <a:solidFill>
                  <a:schemeClr val="accent1"/>
                </a:solidFill>
              </a:rPr>
              <a:t> are </a:t>
            </a:r>
            <a:r>
              <a:rPr lang="en-US" sz="2600" dirty="0" err="1" smtClean="0">
                <a:solidFill>
                  <a:schemeClr val="accent1"/>
                </a:solidFill>
              </a:rPr>
              <a:t>callee</a:t>
            </a:r>
            <a:r>
              <a:rPr lang="en-US" sz="2600" dirty="0" smtClean="0">
                <a:solidFill>
                  <a:schemeClr val="accent1"/>
                </a:solidFill>
              </a:rPr>
              <a:t>-save</a:t>
            </a:r>
          </a:p>
          <a:p>
            <a:pPr marL="458788" lvl="1" indent="-28575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accent1"/>
                </a:solidFill>
              </a:rPr>
              <a:t>A function may call another function and know that the </a:t>
            </a:r>
            <a:r>
              <a:rPr lang="en-US" sz="2400" dirty="0" err="1" smtClean="0">
                <a:solidFill>
                  <a:schemeClr val="accent1"/>
                </a:solidFill>
              </a:rPr>
              <a:t>callee</a:t>
            </a:r>
            <a:r>
              <a:rPr lang="en-US" sz="2400" dirty="0" smtClean="0">
                <a:solidFill>
                  <a:schemeClr val="accent1"/>
                </a:solidFill>
              </a:rPr>
              <a:t>-save registers have not been modified</a:t>
            </a:r>
          </a:p>
          <a:p>
            <a:pPr marL="458788" lvl="1" indent="-28575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accent1"/>
                </a:solidFill>
              </a:rPr>
              <a:t>However, if it modifies these registers itself, it must restore them to their original values before returning.</a:t>
            </a:r>
            <a:endParaRPr lang="en-US" sz="24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Caller-saved vs. </a:t>
            </a:r>
            <a:r>
              <a:rPr lang="en-US" dirty="0" err="1" smtClean="0"/>
              <a:t>Callee</a:t>
            </a:r>
            <a:r>
              <a:rPr lang="en-US" dirty="0" smtClean="0"/>
              <a:t>-saved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228600" y="609600"/>
            <a:ext cx="8686800" cy="1600200"/>
          </a:xfrm>
          <a:ln>
            <a:solidFill>
              <a:schemeClr val="accent1"/>
            </a:solidFill>
          </a:ln>
        </p:spPr>
        <p:txBody>
          <a:bodyPr>
            <a:normAutofit fontScale="85000" lnSpcReduction="20000"/>
          </a:bodyPr>
          <a:lstStyle/>
          <a:p>
            <a:r>
              <a:rPr lang="en-US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Caller-save: If necessary… ($t0 .. $t9)</a:t>
            </a:r>
          </a:p>
          <a:p>
            <a:pPr lvl="1"/>
            <a:r>
              <a:rPr lang="en-US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save before calling anything; restore after it returns</a:t>
            </a:r>
          </a:p>
          <a:p>
            <a:r>
              <a:rPr lang="en-US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Callee</a:t>
            </a:r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-save: Always… ($s0 .. $s7)</a:t>
            </a:r>
          </a:p>
          <a:p>
            <a:pPr lvl="1"/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save before modifying; restore before returning</a:t>
            </a:r>
          </a:p>
        </p:txBody>
      </p:sp>
      <p:sp>
        <p:nvSpPr>
          <p:cNvPr id="6" name="Content Placeholder 2"/>
          <p:cNvSpPr txBox="1">
            <a:spLocks/>
          </p:cNvSpPr>
          <p:nvPr>
            <p:custDataLst>
              <p:tags r:id="rId3"/>
            </p:custDataLst>
          </p:nvPr>
        </p:nvSpPr>
        <p:spPr>
          <a:xfrm>
            <a:off x="228600" y="2286000"/>
            <a:ext cx="8686800" cy="236220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2800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A caller-save register must be saved and restored around any call to a subprogram. </a:t>
            </a:r>
          </a:p>
          <a:p>
            <a:r>
              <a:rPr lang="en-US" sz="2800" dirty="0" smtClean="0">
                <a:solidFill>
                  <a:schemeClr val="accent1"/>
                </a:solidFill>
              </a:rPr>
              <a:t>In contrast, for a </a:t>
            </a:r>
            <a:r>
              <a:rPr lang="en-US" sz="2800" dirty="0" err="1" smtClean="0">
                <a:solidFill>
                  <a:schemeClr val="accent1"/>
                </a:solidFill>
              </a:rPr>
              <a:t>callee</a:t>
            </a:r>
            <a:r>
              <a:rPr lang="en-US" sz="2800" dirty="0" smtClean="0">
                <a:solidFill>
                  <a:schemeClr val="accent1"/>
                </a:solidFill>
              </a:rPr>
              <a:t>-save register, a caller need do no extra work at a call site (the </a:t>
            </a:r>
            <a:r>
              <a:rPr lang="en-US" sz="2800" dirty="0" err="1" smtClean="0">
                <a:solidFill>
                  <a:schemeClr val="accent1"/>
                </a:solidFill>
              </a:rPr>
              <a:t>callee</a:t>
            </a:r>
            <a:r>
              <a:rPr lang="en-US" sz="2800" dirty="0" smtClean="0">
                <a:solidFill>
                  <a:schemeClr val="accent1"/>
                </a:solidFill>
              </a:rPr>
              <a:t> saves and restores the register if it is used).</a:t>
            </a:r>
            <a:endParaRPr lang="en-US" sz="2800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Caller-saved vs. </a:t>
            </a:r>
            <a:r>
              <a:rPr lang="en-US" dirty="0" err="1" smtClean="0"/>
              <a:t>Callee</a:t>
            </a:r>
            <a:r>
              <a:rPr lang="en-US" dirty="0" smtClean="0"/>
              <a:t>-saved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228600" y="609600"/>
            <a:ext cx="8686800" cy="1600200"/>
          </a:xfrm>
          <a:ln>
            <a:solidFill>
              <a:schemeClr val="accent1"/>
            </a:solidFill>
          </a:ln>
        </p:spPr>
        <p:txBody>
          <a:bodyPr>
            <a:normAutofit fontScale="85000" lnSpcReduction="20000"/>
          </a:bodyPr>
          <a:lstStyle/>
          <a:p>
            <a:r>
              <a:rPr lang="en-US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Caller-save: If necessary… ($t0 .. $t9)</a:t>
            </a:r>
          </a:p>
          <a:p>
            <a:pPr lvl="1"/>
            <a:r>
              <a:rPr lang="en-US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save before calling anything; restore after it returns</a:t>
            </a:r>
          </a:p>
          <a:p>
            <a:r>
              <a:rPr lang="en-US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Callee</a:t>
            </a:r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-save: Always… ($s0 .. $s7)</a:t>
            </a:r>
          </a:p>
          <a:p>
            <a:pPr lvl="1"/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save before modifying; restore before returning</a:t>
            </a:r>
          </a:p>
        </p:txBody>
      </p:sp>
      <p:sp>
        <p:nvSpPr>
          <p:cNvPr id="6" name="Content Placeholder 2"/>
          <p:cNvSpPr txBox="1">
            <a:spLocks/>
          </p:cNvSpPr>
          <p:nvPr>
            <p:custDataLst>
              <p:tags r:id="rId3"/>
            </p:custDataLst>
          </p:nvPr>
        </p:nvSpPr>
        <p:spPr>
          <a:xfrm>
            <a:off x="228600" y="2286000"/>
            <a:ext cx="8686800" cy="441960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spcBef>
                <a:spcPct val="20000"/>
              </a:spcBef>
              <a:buSzPct val="80000"/>
            </a:pPr>
            <a:r>
              <a:rPr lang="en-US" sz="2600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CALLER SAVED: </a:t>
            </a:r>
            <a:r>
              <a:rPr lang="en-US" sz="2800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MIPS calls these temporary registers, $t0-t9</a:t>
            </a:r>
            <a:endParaRPr lang="en-US" sz="2600" dirty="0" smtClean="0">
              <a:solidFill>
                <a:schemeClr val="accent4">
                  <a:lumMod val="40000"/>
                  <a:lumOff val="60000"/>
                </a:schemeClr>
              </a:solidFill>
            </a:endParaRPr>
          </a:p>
          <a:p>
            <a:pPr marL="458788" lvl="1" indent="-28575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the calling program saves the registers that it does not want a called procedure to overwrite </a:t>
            </a:r>
          </a:p>
          <a:p>
            <a:pPr marL="458788" lvl="1" indent="-28575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register values are NOT preserved across procedure calls </a:t>
            </a:r>
          </a:p>
          <a:p>
            <a:pPr marL="342900" indent="-342900">
              <a:spcBef>
                <a:spcPct val="20000"/>
              </a:spcBef>
              <a:buSzPct val="80000"/>
            </a:pPr>
            <a:r>
              <a:rPr lang="en-US" sz="2600" dirty="0" smtClean="0">
                <a:solidFill>
                  <a:schemeClr val="accent1"/>
                </a:solidFill>
              </a:rPr>
              <a:t>CALLEE SAVED: </a:t>
            </a:r>
            <a:r>
              <a:rPr lang="en-US" sz="2800" dirty="0" smtClean="0">
                <a:solidFill>
                  <a:schemeClr val="accent1"/>
                </a:solidFill>
              </a:rPr>
              <a:t>MIPS calls these saved registers, $s0-s8 </a:t>
            </a:r>
            <a:endParaRPr lang="en-US" sz="2600" dirty="0" smtClean="0">
              <a:solidFill>
                <a:schemeClr val="accent1"/>
              </a:solidFill>
            </a:endParaRPr>
          </a:p>
          <a:p>
            <a:pPr marL="458788" lvl="1" indent="-28575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accent1"/>
                </a:solidFill>
              </a:rPr>
              <a:t>register values are preserved across procedure calls </a:t>
            </a:r>
          </a:p>
          <a:p>
            <a:pPr marL="458788" lvl="1" indent="-28575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accent1"/>
                </a:solidFill>
              </a:rPr>
              <a:t>the called procedure saves register values in its AR, uses the registers for local variables, restores register values before it returns.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 for 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5800"/>
            <a:ext cx="8686800" cy="6172200"/>
          </a:xfrm>
        </p:spPr>
        <p:txBody>
          <a:bodyPr>
            <a:normAutofit/>
          </a:bodyPr>
          <a:lstStyle/>
          <a:p>
            <a:r>
              <a:rPr lang="en-US" dirty="0" smtClean="0"/>
              <a:t>Last time</a:t>
            </a:r>
          </a:p>
          <a:p>
            <a:pPr marL="573088" lvl="1" indent="-457200">
              <a:buFont typeface="Arial"/>
              <a:buChar char="•"/>
            </a:pPr>
            <a:r>
              <a:rPr lang="en-US" dirty="0" smtClean="0"/>
              <a:t>Anatomy of an executing program</a:t>
            </a:r>
          </a:p>
          <a:p>
            <a:pPr marL="573088" lvl="1" indent="-457200">
              <a:buFont typeface="Arial"/>
              <a:buChar char="•"/>
            </a:pPr>
            <a:r>
              <a:rPr lang="en-US" dirty="0" smtClean="0"/>
              <a:t>Register assignment conventions,</a:t>
            </a:r>
          </a:p>
          <a:p>
            <a:pPr marL="573088" lvl="1" indent="-457200">
              <a:buFont typeface="Arial"/>
              <a:buChar char="•"/>
            </a:pPr>
            <a:r>
              <a:rPr lang="en-US" dirty="0" smtClean="0"/>
              <a:t>Function arguments, return values</a:t>
            </a:r>
          </a:p>
          <a:p>
            <a:pPr marL="573088" lvl="1" indent="-457200">
              <a:buFont typeface="Arial"/>
              <a:buChar char="•"/>
            </a:pPr>
            <a:r>
              <a:rPr lang="en-US" dirty="0" smtClean="0"/>
              <a:t>Stack frame, Call stack, Stack growth</a:t>
            </a:r>
          </a:p>
          <a:p>
            <a:pPr marL="573088" lvl="1" indent="-457200">
              <a:buFont typeface="Arial"/>
              <a:buChar char="•"/>
            </a:pPr>
            <a:r>
              <a:rPr lang="en-US" dirty="0" smtClean="0"/>
              <a:t>Variable arguments</a:t>
            </a:r>
          </a:p>
          <a:p>
            <a:pPr marL="115888" lvl="1" indent="0">
              <a:buNone/>
            </a:pPr>
            <a:r>
              <a:rPr lang="en-US" dirty="0" smtClean="0"/>
              <a:t>Today </a:t>
            </a:r>
          </a:p>
          <a:p>
            <a:pPr marL="573088" lvl="1" indent="-457200"/>
            <a:r>
              <a:rPr lang="en-US" dirty="0" smtClean="0"/>
              <a:t>More on stack frames</a:t>
            </a:r>
            <a:endParaRPr lang="en-US" dirty="0"/>
          </a:p>
          <a:p>
            <a:pPr marL="573088" lvl="1" indent="-457200"/>
            <a:r>
              <a:rPr lang="en-US" dirty="0" err="1" smtClean="0"/>
              <a:t>globals</a:t>
            </a:r>
            <a:r>
              <a:rPr lang="en-US" dirty="0" smtClean="0"/>
              <a:t> </a:t>
            </a:r>
            <a:r>
              <a:rPr lang="en-US" dirty="0" err="1" smtClean="0"/>
              <a:t>vs</a:t>
            </a:r>
            <a:r>
              <a:rPr lang="en-US" dirty="0" smtClean="0"/>
              <a:t> local accessible data</a:t>
            </a:r>
          </a:p>
          <a:p>
            <a:pPr marL="573088" lvl="1" indent="-457200"/>
            <a:r>
              <a:rPr lang="en-US" dirty="0" err="1" smtClean="0"/>
              <a:t>callee</a:t>
            </a:r>
            <a:r>
              <a:rPr lang="en-US" dirty="0" smtClean="0"/>
              <a:t> </a:t>
            </a:r>
            <a:r>
              <a:rPr lang="en-US" dirty="0" err="1" smtClean="0"/>
              <a:t>vs</a:t>
            </a:r>
            <a:r>
              <a:rPr lang="en-US" dirty="0" smtClean="0"/>
              <a:t> </a:t>
            </a:r>
            <a:r>
              <a:rPr lang="en-US" dirty="0" err="1" smtClean="0"/>
              <a:t>callrer</a:t>
            </a:r>
            <a:r>
              <a:rPr lang="en-US" dirty="0" smtClean="0"/>
              <a:t> saved registers</a:t>
            </a:r>
          </a:p>
          <a:p>
            <a:pPr marL="457200" indent="-457200"/>
            <a:r>
              <a:rPr lang="en-US" dirty="0" smtClean="0"/>
              <a:t>FAQ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4252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Caller-saved vs. </a:t>
            </a:r>
            <a:r>
              <a:rPr lang="en-US" dirty="0" err="1" smtClean="0"/>
              <a:t>Callee</a:t>
            </a:r>
            <a:r>
              <a:rPr lang="en-US" dirty="0" smtClean="0"/>
              <a:t>-saved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228600" y="568086"/>
            <a:ext cx="8686800" cy="1600200"/>
          </a:xfrm>
          <a:ln>
            <a:solidFill>
              <a:schemeClr val="accent1"/>
            </a:solidFill>
          </a:ln>
        </p:spPr>
        <p:txBody>
          <a:bodyPr>
            <a:normAutofit fontScale="85000" lnSpcReduction="20000"/>
          </a:bodyPr>
          <a:lstStyle/>
          <a:p>
            <a:r>
              <a:rPr lang="en-US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Caller-save: If necessary… ($t0 .. $t9)</a:t>
            </a:r>
          </a:p>
          <a:p>
            <a:pPr lvl="1"/>
            <a:r>
              <a:rPr lang="en-US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save before calling anything; restore after it returns</a:t>
            </a:r>
          </a:p>
          <a:p>
            <a:r>
              <a:rPr lang="en-US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Callee</a:t>
            </a:r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-save: Always… ($s0 .. $s7)</a:t>
            </a:r>
          </a:p>
          <a:p>
            <a:pPr lvl="1"/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save before modifying; restore before returning</a:t>
            </a:r>
          </a:p>
        </p:txBody>
      </p:sp>
      <p:sp>
        <p:nvSpPr>
          <p:cNvPr id="6" name="Content Placeholder 2"/>
          <p:cNvSpPr txBox="1">
            <a:spLocks/>
          </p:cNvSpPr>
          <p:nvPr>
            <p:custDataLst>
              <p:tags r:id="rId3"/>
            </p:custDataLst>
          </p:nvPr>
        </p:nvSpPr>
        <p:spPr>
          <a:xfrm>
            <a:off x="228600" y="2244486"/>
            <a:ext cx="8686800" cy="236220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342900" indent="-342900">
              <a:spcBef>
                <a:spcPct val="20000"/>
              </a:spcBef>
              <a:buSzPct val="80000"/>
            </a:pPr>
            <a:r>
              <a:rPr lang="en-US" sz="2600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Registers</a:t>
            </a:r>
            <a:r>
              <a:rPr lang="en-US" sz="2800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 $t0-$t9 are caller-saved registers</a:t>
            </a:r>
            <a:endParaRPr lang="en-US" sz="2600" dirty="0" smtClean="0">
              <a:solidFill>
                <a:schemeClr val="accent4">
                  <a:lumMod val="40000"/>
                  <a:lumOff val="60000"/>
                </a:schemeClr>
              </a:solidFill>
            </a:endParaRPr>
          </a:p>
          <a:p>
            <a:pPr marL="458788" lvl="1" indent="-28575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… that are used to hold temporary quantities</a:t>
            </a:r>
          </a:p>
          <a:p>
            <a:pPr marL="458788" lvl="1" indent="-28575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… that need not be preserved across calls</a:t>
            </a:r>
          </a:p>
          <a:p>
            <a:pPr marL="342900" indent="-342900">
              <a:spcBef>
                <a:spcPct val="20000"/>
              </a:spcBef>
              <a:buSzPct val="80000"/>
            </a:pPr>
            <a:r>
              <a:rPr lang="en-US" sz="2600" dirty="0" smtClean="0">
                <a:solidFill>
                  <a:schemeClr val="accent1"/>
                </a:solidFill>
              </a:rPr>
              <a:t>Registers</a:t>
            </a:r>
            <a:r>
              <a:rPr lang="en-US" sz="2800" dirty="0" smtClean="0">
                <a:solidFill>
                  <a:schemeClr val="accent1"/>
                </a:solidFill>
              </a:rPr>
              <a:t> $s0-s8 are </a:t>
            </a:r>
            <a:r>
              <a:rPr lang="en-US" sz="2800" dirty="0" err="1" smtClean="0">
                <a:solidFill>
                  <a:schemeClr val="accent1"/>
                </a:solidFill>
              </a:rPr>
              <a:t>callee</a:t>
            </a:r>
            <a:r>
              <a:rPr lang="en-US" sz="2800" dirty="0" smtClean="0">
                <a:solidFill>
                  <a:schemeClr val="accent1"/>
                </a:solidFill>
              </a:rPr>
              <a:t>-saved registers</a:t>
            </a:r>
            <a:endParaRPr lang="en-US" sz="2600" dirty="0" smtClean="0">
              <a:solidFill>
                <a:schemeClr val="accent1"/>
              </a:solidFill>
            </a:endParaRPr>
          </a:p>
          <a:p>
            <a:pPr marL="458788" lvl="1" indent="-28575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accent1"/>
                </a:solidFill>
              </a:rPr>
              <a:t>… that hold long-lived values</a:t>
            </a:r>
          </a:p>
          <a:p>
            <a:pPr marL="458788" lvl="1" indent="-28575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accent1"/>
                </a:solidFill>
              </a:rPr>
              <a:t>… that should be preserved across calls</a:t>
            </a:r>
          </a:p>
        </p:txBody>
      </p:sp>
      <p:sp>
        <p:nvSpPr>
          <p:cNvPr id="5" name="Content Placeholder 2"/>
          <p:cNvSpPr txBox="1">
            <a:spLocks/>
          </p:cNvSpPr>
          <p:nvPr>
            <p:custDataLst>
              <p:tags r:id="rId4"/>
            </p:custDataLst>
          </p:nvPr>
        </p:nvSpPr>
        <p:spPr>
          <a:xfrm>
            <a:off x="228600" y="4682886"/>
            <a:ext cx="8686800" cy="198120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spcBef>
                <a:spcPct val="20000"/>
              </a:spcBef>
              <a:buSzPct val="80000"/>
            </a:pPr>
            <a:r>
              <a:rPr lang="en-US" sz="2600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caller-saved register</a:t>
            </a:r>
          </a:p>
          <a:p>
            <a:pPr marL="458788" lvl="1" indent="-28575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A register saved by the routine being called</a:t>
            </a:r>
          </a:p>
          <a:p>
            <a:pPr marL="342900" indent="-342900">
              <a:spcBef>
                <a:spcPct val="20000"/>
              </a:spcBef>
              <a:buSzPct val="80000"/>
            </a:pPr>
            <a:r>
              <a:rPr lang="en-US" sz="2600" dirty="0" err="1" smtClean="0">
                <a:solidFill>
                  <a:schemeClr val="accent1"/>
                </a:solidFill>
              </a:rPr>
              <a:t>callee</a:t>
            </a:r>
            <a:r>
              <a:rPr lang="en-US" sz="2600" dirty="0" smtClean="0">
                <a:solidFill>
                  <a:schemeClr val="accent1"/>
                </a:solidFill>
              </a:rPr>
              <a:t>-saved register</a:t>
            </a:r>
          </a:p>
          <a:p>
            <a:pPr marL="458788" lvl="1" indent="-28575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accent1"/>
                </a:solidFill>
              </a:rPr>
              <a:t>A register saved by the routine making a procedure call.</a:t>
            </a:r>
          </a:p>
        </p:txBody>
      </p:sp>
      <p:cxnSp>
        <p:nvCxnSpPr>
          <p:cNvPr id="8" name="Straight Connector 7"/>
          <p:cNvCxnSpPr/>
          <p:nvPr>
            <p:custDataLst>
              <p:tags r:id="rId5"/>
            </p:custDataLst>
          </p:nvPr>
        </p:nvCxnSpPr>
        <p:spPr>
          <a:xfrm>
            <a:off x="228600" y="4682886"/>
            <a:ext cx="8686800" cy="1981200"/>
          </a:xfrm>
          <a:prstGeom prst="line">
            <a:avLst/>
          </a:prstGeom>
          <a:ln w="762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>
            <p:custDataLst>
              <p:tags r:id="rId6"/>
            </p:custDataLst>
          </p:nvPr>
        </p:nvCxnSpPr>
        <p:spPr>
          <a:xfrm flipV="1">
            <a:off x="228600" y="4682886"/>
            <a:ext cx="8686800" cy="1981200"/>
          </a:xfrm>
          <a:prstGeom prst="line">
            <a:avLst/>
          </a:prstGeom>
          <a:ln w="762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What is it?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lnSpcReduction="10000"/>
          </a:bodyPr>
          <a:lstStyle/>
          <a:p>
            <a:pPr algn="ctr"/>
            <a:r>
              <a:rPr lang="en-US" sz="6600" dirty="0" smtClean="0">
                <a:solidFill>
                  <a:schemeClr val="accent1"/>
                </a:solidFill>
              </a:rPr>
              <a:t>CPI</a:t>
            </a:r>
          </a:p>
          <a:p>
            <a:pPr algn="ctr"/>
            <a:r>
              <a:rPr lang="en-US" sz="4400" dirty="0" smtClean="0">
                <a:solidFill>
                  <a:schemeClr val="accent1"/>
                </a:solidFill>
              </a:rPr>
              <a:t>Cycles Per Instruction</a:t>
            </a:r>
            <a:endParaRPr lang="en-US" sz="4400" dirty="0" smtClean="0"/>
          </a:p>
          <a:p>
            <a:pPr algn="ctr"/>
            <a:r>
              <a:rPr lang="en-US" sz="4400" dirty="0" smtClean="0"/>
              <a:t>A measure of latency (delay)?</a:t>
            </a:r>
          </a:p>
          <a:p>
            <a:pPr algn="ctr"/>
            <a:r>
              <a:rPr lang="en-US" sz="4400" dirty="0" smtClean="0"/>
              <a:t>“ADD takes 5 cycles to finish”</a:t>
            </a:r>
          </a:p>
          <a:p>
            <a:pPr algn="ctr"/>
            <a:r>
              <a:rPr lang="en-US" sz="4400" dirty="0" smtClean="0"/>
              <a:t>or</a:t>
            </a:r>
          </a:p>
          <a:p>
            <a:pPr algn="ctr"/>
            <a:r>
              <a:rPr lang="en-US" sz="4400" dirty="0" smtClean="0"/>
              <a:t>A measure of throughput?</a:t>
            </a:r>
          </a:p>
          <a:p>
            <a:pPr algn="ctr"/>
            <a:r>
              <a:rPr lang="en-US" sz="4400" dirty="0" smtClean="0"/>
              <a:t>“N ADDs are completed in N cycles”</a:t>
            </a:r>
            <a:endParaRPr lang="en-US" sz="6600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5" name="Ink 4"/>
              <p14:cNvContentPartPr/>
              <p14:nvPr/>
            </p14:nvContentPartPr>
            <p14:xfrm>
              <a:off x="1693080" y="2509200"/>
              <a:ext cx="5771880" cy="1801800"/>
            </p14:xfrm>
          </p:contentPart>
        </mc:Choice>
        <mc:Fallback>
          <p:pic>
            <p:nvPicPr>
              <p:cNvPr id="5" name="Ink 4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690200" y="2505960"/>
                <a:ext cx="5777640" cy="18090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CPI = weighted average </a:t>
            </a:r>
            <a:r>
              <a:rPr lang="en-US" i="1" dirty="0" smtClean="0">
                <a:solidFill>
                  <a:schemeClr val="accent1"/>
                </a:solidFill>
              </a:rPr>
              <a:t>throughput</a:t>
            </a:r>
            <a:r>
              <a:rPr lang="en-US" dirty="0" smtClean="0"/>
              <a:t> over all instructions </a:t>
            </a:r>
            <a:r>
              <a:rPr lang="en-US" i="1" dirty="0" smtClean="0">
                <a:solidFill>
                  <a:schemeClr val="accent1"/>
                </a:solidFill>
              </a:rPr>
              <a:t>in a given workload</a:t>
            </a:r>
          </a:p>
          <a:p>
            <a:endParaRPr lang="en-US" dirty="0" smtClean="0"/>
          </a:p>
          <a:p>
            <a:r>
              <a:rPr lang="en-US" dirty="0" smtClean="0"/>
              <a:t>CPI = 1.0 means that on average…</a:t>
            </a:r>
          </a:p>
          <a:p>
            <a:r>
              <a:rPr lang="en-US" dirty="0" smtClean="0"/>
              <a:t>	… an instruction is completed every 1 cycle</a:t>
            </a:r>
          </a:p>
          <a:p>
            <a:r>
              <a:rPr lang="en-US" dirty="0" smtClean="0"/>
              <a:t>CPI = 2.0 means that on average…</a:t>
            </a:r>
          </a:p>
          <a:p>
            <a:r>
              <a:rPr lang="en-US" dirty="0" smtClean="0"/>
              <a:t>	… an instruction is completed every 2 cycles</a:t>
            </a:r>
          </a:p>
          <a:p>
            <a:r>
              <a:rPr lang="en-US" dirty="0" smtClean="0"/>
              <a:t>CPI = 5.0 means that on average…</a:t>
            </a:r>
          </a:p>
          <a:p>
            <a:r>
              <a:rPr lang="en-US" dirty="0" smtClean="0"/>
              <a:t>	… an instruction is completed every 5 cycles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Example CPI = 1.0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CPI = 1.0 means that on average…</a:t>
            </a:r>
          </a:p>
          <a:p>
            <a:r>
              <a:rPr lang="en-US" dirty="0" smtClean="0"/>
              <a:t>	… an instruction is completed every 1 cycle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Example CPI = 2.0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CPI = 2.0 means that on average…</a:t>
            </a:r>
          </a:p>
          <a:p>
            <a:r>
              <a:rPr lang="en-US" dirty="0" smtClean="0"/>
              <a:t>	… an instruction is completed every 2 cycles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Example CPI = 0.5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CPI = 0.5 means that on average…</a:t>
            </a:r>
          </a:p>
          <a:p>
            <a:r>
              <a:rPr lang="en-US" dirty="0" smtClean="0"/>
              <a:t>	… an instruction is completed every 0.5 cycles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CPI Calculation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Suppose 10 stage pipeline and…</a:t>
            </a:r>
          </a:p>
          <a:p>
            <a:pPr lvl="1"/>
            <a:r>
              <a:rPr lang="en-US" dirty="0" smtClean="0"/>
              <a:t>1 instruction zapped on every taken jump or branch</a:t>
            </a:r>
          </a:p>
          <a:p>
            <a:pPr lvl="1"/>
            <a:r>
              <a:rPr lang="en-US" dirty="0" smtClean="0"/>
              <a:t>3 stalls for every memory operation</a:t>
            </a:r>
          </a:p>
          <a:p>
            <a:r>
              <a:rPr lang="en-US" dirty="0" smtClean="0"/>
              <a:t>Q: What is CPI?</a:t>
            </a:r>
          </a:p>
          <a:p>
            <a:r>
              <a:rPr lang="en-US" dirty="0" smtClean="0"/>
              <a:t>… for pure arithmetic workload?</a:t>
            </a:r>
          </a:p>
          <a:p>
            <a:r>
              <a:rPr lang="en-US" dirty="0" smtClean="0"/>
              <a:t>… for pure memory workload?</a:t>
            </a:r>
          </a:p>
          <a:p>
            <a:r>
              <a:rPr lang="en-US" dirty="0" smtClean="0"/>
              <a:t>… for pure jump workload?</a:t>
            </a:r>
          </a:p>
          <a:p>
            <a:r>
              <a:rPr lang="en-US" dirty="0" smtClean="0"/>
              <a:t>… for 50/50 arithmetic/jump workload?</a:t>
            </a:r>
          </a:p>
          <a:p>
            <a:r>
              <a:rPr lang="en-US" dirty="0" smtClean="0"/>
              <a:t>… for 50%/25%/25% </a:t>
            </a:r>
            <a:r>
              <a:rPr lang="en-US" dirty="0" err="1" smtClean="0"/>
              <a:t>arith</a:t>
            </a:r>
            <a:r>
              <a:rPr lang="en-US" dirty="0" smtClean="0"/>
              <a:t>/</a:t>
            </a:r>
            <a:r>
              <a:rPr lang="en-US" dirty="0" err="1" smtClean="0"/>
              <a:t>mem</a:t>
            </a:r>
            <a:r>
              <a:rPr lang="en-US" dirty="0" smtClean="0"/>
              <a:t>/branch?</a:t>
            </a:r>
          </a:p>
          <a:p>
            <a:r>
              <a:rPr lang="en-US" dirty="0" smtClean="0"/>
              <a:t>… if one fifth of the branches are taken?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Example program</a:t>
            </a:r>
            <a:endParaRPr lang="en-US" dirty="0"/>
          </a:p>
        </p:txBody>
      </p:sp>
      <p:sp>
        <p:nvSpPr>
          <p:cNvPr id="4" name="Rectangle 3"/>
          <p:cNvSpPr/>
          <p:nvPr>
            <p:custDataLst>
              <p:tags r:id="rId2"/>
            </p:custDataLst>
          </p:nvPr>
        </p:nvSpPr>
        <p:spPr>
          <a:xfrm>
            <a:off x="5257800" y="587657"/>
            <a:ext cx="3505200" cy="6248400"/>
          </a:xfrm>
          <a:prstGeom prst="rect">
            <a:avLst/>
          </a:prstGeom>
          <a:ln w="28575">
            <a:solidFill>
              <a:schemeClr val="accent1"/>
            </a:solidFill>
          </a:ln>
        </p:spPr>
        <p:txBody>
          <a:bodyPr wrap="none" lIns="0" tIns="0" rIns="0" bIns="0" rtlCol="0" anchor="ctr">
            <a:noAutofit/>
          </a:bodyPr>
          <a:lstStyle/>
          <a:p>
            <a:pPr algn="ctr"/>
            <a:endParaRPr lang="en-US" sz="2800" dirty="0" err="1" smtClean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>
            <p:custDataLst>
              <p:tags r:id="rId3"/>
            </p:custDataLst>
          </p:nvPr>
        </p:nvSpPr>
        <p:spPr>
          <a:xfrm>
            <a:off x="228600" y="762000"/>
            <a:ext cx="4800600" cy="2209800"/>
          </a:xfrm>
          <a:prstGeom prst="rect">
            <a:avLst/>
          </a:prstGeom>
          <a:ln w="28575">
            <a:solidFill>
              <a:schemeClr val="bg1"/>
            </a:solidFill>
          </a:ln>
        </p:spPr>
        <p:txBody>
          <a:bodyPr wrap="none" lIns="0" tIns="0" rIns="0" bIns="91440" rtlCol="0" anchor="b">
            <a:noAutofit/>
          </a:bodyPr>
          <a:lstStyle/>
          <a:p>
            <a:pPr marL="112713" indent="1588"/>
            <a:r>
              <a:rPr lang="en-US" sz="2400" dirty="0" smtClean="0">
                <a:solidFill>
                  <a:schemeClr val="bg1"/>
                </a:solidFill>
                <a:latin typeface="Consolas" pitchFamily="49" charset="0"/>
              </a:rPr>
              <a:t>vector v = </a:t>
            </a:r>
            <a:r>
              <a:rPr lang="en-US" sz="2400" dirty="0" err="1" smtClean="0">
                <a:solidFill>
                  <a:schemeClr val="bg1"/>
                </a:solidFill>
                <a:latin typeface="Consolas" pitchFamily="49" charset="0"/>
              </a:rPr>
              <a:t>malloc</a:t>
            </a:r>
            <a:r>
              <a:rPr lang="en-US" sz="2400" dirty="0" smtClean="0">
                <a:solidFill>
                  <a:schemeClr val="bg1"/>
                </a:solidFill>
                <a:latin typeface="Consolas" pitchFamily="49" charset="0"/>
              </a:rPr>
              <a:t>(8);</a:t>
            </a:r>
          </a:p>
          <a:p>
            <a:pPr marL="112713" indent="1588"/>
            <a:r>
              <a:rPr lang="en-US" sz="2400" dirty="0" smtClean="0">
                <a:solidFill>
                  <a:schemeClr val="bg1"/>
                </a:solidFill>
                <a:latin typeface="Consolas" pitchFamily="49" charset="0"/>
              </a:rPr>
              <a:t>v-&gt;x = prompt(“enter x”);</a:t>
            </a:r>
          </a:p>
          <a:p>
            <a:pPr marL="112713" indent="1588"/>
            <a:r>
              <a:rPr lang="en-US" sz="2400" dirty="0" smtClean="0">
                <a:solidFill>
                  <a:schemeClr val="bg1"/>
                </a:solidFill>
                <a:latin typeface="Consolas" pitchFamily="49" charset="0"/>
              </a:rPr>
              <a:t>v-&gt;y = prompt(“enter y”);</a:t>
            </a:r>
          </a:p>
          <a:p>
            <a:pPr marL="112713" indent="1588"/>
            <a:r>
              <a:rPr lang="en-US" sz="2400" dirty="0" err="1" smtClean="0">
                <a:solidFill>
                  <a:schemeClr val="bg1"/>
                </a:solidFill>
                <a:latin typeface="Consolas" pitchFamily="49" charset="0"/>
              </a:rPr>
              <a:t>int</a:t>
            </a:r>
            <a:r>
              <a:rPr lang="en-US" sz="2400" dirty="0" smtClean="0">
                <a:solidFill>
                  <a:schemeClr val="bg1"/>
                </a:solidFill>
                <a:latin typeface="Consolas" pitchFamily="49" charset="0"/>
              </a:rPr>
              <a:t> c = pi + </a:t>
            </a:r>
            <a:r>
              <a:rPr lang="en-US" sz="2400" dirty="0" err="1" smtClean="0">
                <a:solidFill>
                  <a:schemeClr val="bg1"/>
                </a:solidFill>
                <a:latin typeface="Consolas" pitchFamily="49" charset="0"/>
              </a:rPr>
              <a:t>tnorm</a:t>
            </a:r>
            <a:r>
              <a:rPr lang="en-US" sz="2400" dirty="0" smtClean="0">
                <a:solidFill>
                  <a:schemeClr val="bg1"/>
                </a:solidFill>
                <a:latin typeface="Consolas" pitchFamily="49" charset="0"/>
              </a:rPr>
              <a:t>(v);</a:t>
            </a:r>
          </a:p>
          <a:p>
            <a:pPr marL="112713" indent="1588"/>
            <a:r>
              <a:rPr lang="en-US" sz="2400" dirty="0" smtClean="0">
                <a:solidFill>
                  <a:schemeClr val="bg1"/>
                </a:solidFill>
                <a:latin typeface="Consolas" pitchFamily="49" charset="0"/>
              </a:rPr>
              <a:t>print(“result”, c);</a:t>
            </a:r>
          </a:p>
        </p:txBody>
      </p:sp>
      <p:sp>
        <p:nvSpPr>
          <p:cNvPr id="7" name="Rectangle 6"/>
          <p:cNvSpPr/>
          <p:nvPr>
            <p:custDataLst>
              <p:tags r:id="rId4"/>
            </p:custDataLst>
          </p:nvPr>
        </p:nvSpPr>
        <p:spPr>
          <a:xfrm>
            <a:off x="152400" y="631543"/>
            <a:ext cx="1204176" cy="461665"/>
          </a:xfrm>
          <a:prstGeom prst="rect">
            <a:avLst/>
          </a:prstGeom>
          <a:solidFill>
            <a:schemeClr val="tx1"/>
          </a:solidFill>
        </p:spPr>
        <p:txBody>
          <a:bodyPr wrap="none">
            <a:spAutoFit/>
          </a:bodyPr>
          <a:lstStyle/>
          <a:p>
            <a:r>
              <a:rPr lang="en-US" sz="2400" dirty="0" err="1" smtClean="0">
                <a:solidFill>
                  <a:schemeClr val="bg1"/>
                </a:solidFill>
                <a:latin typeface="Consolas" pitchFamily="49" charset="0"/>
              </a:rPr>
              <a:t>calc.c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>
            <p:custDataLst>
              <p:tags r:id="rId5"/>
            </p:custDataLst>
          </p:nvPr>
        </p:nvSpPr>
        <p:spPr>
          <a:xfrm>
            <a:off x="228600" y="3276600"/>
            <a:ext cx="4800600" cy="1447800"/>
          </a:xfrm>
          <a:prstGeom prst="rect">
            <a:avLst/>
          </a:prstGeom>
          <a:ln w="28575">
            <a:solidFill>
              <a:schemeClr val="bg1"/>
            </a:solidFill>
          </a:ln>
        </p:spPr>
        <p:txBody>
          <a:bodyPr wrap="none" lIns="0" tIns="0" rIns="0" bIns="91440" rtlCol="0" anchor="b">
            <a:noAutofit/>
          </a:bodyPr>
          <a:lstStyle/>
          <a:p>
            <a:pPr marL="112713">
              <a:tabLst>
                <a:tab pos="400050" algn="l"/>
              </a:tabLst>
            </a:pPr>
            <a:r>
              <a:rPr lang="en-US" sz="2400" dirty="0" err="1" smtClean="0">
                <a:solidFill>
                  <a:schemeClr val="bg1"/>
                </a:solidFill>
                <a:latin typeface="Consolas" pitchFamily="49" charset="0"/>
              </a:rPr>
              <a:t>int</a:t>
            </a:r>
            <a:r>
              <a:rPr lang="en-US" sz="2400" dirty="0" smtClean="0">
                <a:solidFill>
                  <a:schemeClr val="bg1"/>
                </a:solidFill>
                <a:latin typeface="Consolas" pitchFamily="49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Consolas" pitchFamily="49" charset="0"/>
              </a:rPr>
              <a:t>tnorm</a:t>
            </a:r>
            <a:r>
              <a:rPr lang="en-US" sz="2400" dirty="0" smtClean="0">
                <a:solidFill>
                  <a:schemeClr val="bg1"/>
                </a:solidFill>
                <a:latin typeface="Consolas" pitchFamily="49" charset="0"/>
              </a:rPr>
              <a:t>(vector v) {</a:t>
            </a:r>
          </a:p>
          <a:p>
            <a:pPr marL="112713">
              <a:tabLst>
                <a:tab pos="400050" algn="l"/>
              </a:tabLst>
            </a:pPr>
            <a:r>
              <a:rPr lang="en-US" sz="2400" dirty="0" smtClean="0">
                <a:solidFill>
                  <a:schemeClr val="bg1"/>
                </a:solidFill>
                <a:latin typeface="Consolas" pitchFamily="49" charset="0"/>
              </a:rPr>
              <a:t> return abs(v-&gt;x)+abs(v-&gt;y);</a:t>
            </a:r>
          </a:p>
          <a:p>
            <a:pPr marL="112713">
              <a:tabLst>
                <a:tab pos="400050" algn="l"/>
              </a:tabLst>
            </a:pPr>
            <a:r>
              <a:rPr lang="en-US" sz="2400" dirty="0" smtClean="0">
                <a:solidFill>
                  <a:schemeClr val="bg1"/>
                </a:solidFill>
                <a:latin typeface="Consolas" pitchFamily="49" charset="0"/>
              </a:rPr>
              <a:t>}</a:t>
            </a:r>
          </a:p>
        </p:txBody>
      </p:sp>
      <p:sp>
        <p:nvSpPr>
          <p:cNvPr id="9" name="Rectangle 8"/>
          <p:cNvSpPr/>
          <p:nvPr>
            <p:custDataLst>
              <p:tags r:id="rId6"/>
            </p:custDataLst>
          </p:nvPr>
        </p:nvSpPr>
        <p:spPr>
          <a:xfrm>
            <a:off x="152400" y="3048000"/>
            <a:ext cx="1204176" cy="461665"/>
          </a:xfrm>
          <a:prstGeom prst="rect">
            <a:avLst/>
          </a:prstGeom>
          <a:solidFill>
            <a:schemeClr val="tx1"/>
          </a:solidFill>
        </p:spPr>
        <p:txBody>
          <a:bodyPr wrap="none">
            <a:spAutoFit/>
          </a:bodyPr>
          <a:lstStyle/>
          <a:p>
            <a:r>
              <a:rPr lang="en-US" sz="2400" dirty="0" err="1" smtClean="0">
                <a:solidFill>
                  <a:schemeClr val="bg1"/>
                </a:solidFill>
                <a:latin typeface="Consolas" pitchFamily="49" charset="0"/>
              </a:rPr>
              <a:t>math.c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1" name="Rectangle 10"/>
          <p:cNvSpPr/>
          <p:nvPr>
            <p:custDataLst>
              <p:tags r:id="rId7"/>
            </p:custDataLst>
          </p:nvPr>
        </p:nvSpPr>
        <p:spPr>
          <a:xfrm>
            <a:off x="228600" y="5029200"/>
            <a:ext cx="4800600" cy="1828800"/>
          </a:xfrm>
          <a:prstGeom prst="rect">
            <a:avLst/>
          </a:prstGeom>
          <a:ln w="28575">
            <a:solidFill>
              <a:schemeClr val="bg1"/>
            </a:solidFill>
          </a:ln>
        </p:spPr>
        <p:txBody>
          <a:bodyPr wrap="none" lIns="0" tIns="0" rIns="0" bIns="91440" rtlCol="0" anchor="b">
            <a:noAutofit/>
          </a:bodyPr>
          <a:lstStyle/>
          <a:p>
            <a:pPr marL="112713">
              <a:tabLst>
                <a:tab pos="400050" algn="l"/>
              </a:tabLst>
            </a:pPr>
            <a:r>
              <a:rPr lang="en-US" sz="2400" dirty="0" smtClean="0">
                <a:solidFill>
                  <a:schemeClr val="bg1"/>
                </a:solidFill>
                <a:latin typeface="Consolas" pitchFamily="49" charset="0"/>
              </a:rPr>
              <a:t>	global variable: pi</a:t>
            </a:r>
          </a:p>
          <a:p>
            <a:pPr marL="112713">
              <a:tabLst>
                <a:tab pos="400050" algn="l"/>
              </a:tabLst>
            </a:pPr>
            <a:r>
              <a:rPr lang="en-US" sz="2400" dirty="0" smtClean="0">
                <a:solidFill>
                  <a:schemeClr val="bg1"/>
                </a:solidFill>
                <a:latin typeface="Consolas" pitchFamily="49" charset="0"/>
              </a:rPr>
              <a:t>	entry point: prompt</a:t>
            </a:r>
          </a:p>
          <a:p>
            <a:pPr marL="112713">
              <a:tabLst>
                <a:tab pos="400050" algn="l"/>
              </a:tabLst>
            </a:pPr>
            <a:r>
              <a:rPr lang="en-US" sz="2400" dirty="0" smtClean="0">
                <a:solidFill>
                  <a:schemeClr val="bg1"/>
                </a:solidFill>
                <a:latin typeface="Consolas" pitchFamily="49" charset="0"/>
              </a:rPr>
              <a:t>	entry point: print</a:t>
            </a:r>
          </a:p>
          <a:p>
            <a:pPr marL="112713">
              <a:tabLst>
                <a:tab pos="400050" algn="l"/>
              </a:tabLst>
            </a:pPr>
            <a:r>
              <a:rPr lang="en-US" sz="2400" dirty="0" smtClean="0">
                <a:solidFill>
                  <a:schemeClr val="bg1"/>
                </a:solidFill>
                <a:latin typeface="Consolas" pitchFamily="49" charset="0"/>
              </a:rPr>
              <a:t>	entry point: </a:t>
            </a:r>
            <a:r>
              <a:rPr lang="en-US" sz="2400" dirty="0" err="1" smtClean="0">
                <a:solidFill>
                  <a:schemeClr val="bg1"/>
                </a:solidFill>
                <a:latin typeface="Consolas" pitchFamily="49" charset="0"/>
              </a:rPr>
              <a:t>malloc</a:t>
            </a:r>
            <a:endParaRPr lang="en-US" sz="2400" dirty="0" smtClean="0">
              <a:solidFill>
                <a:schemeClr val="bg1"/>
              </a:solidFill>
              <a:latin typeface="Consolas" pitchFamily="49" charset="0"/>
            </a:endParaRPr>
          </a:p>
        </p:txBody>
      </p:sp>
      <p:sp>
        <p:nvSpPr>
          <p:cNvPr id="12" name="Rectangle 11"/>
          <p:cNvSpPr/>
          <p:nvPr>
            <p:custDataLst>
              <p:tags r:id="rId8"/>
            </p:custDataLst>
          </p:nvPr>
        </p:nvSpPr>
        <p:spPr>
          <a:xfrm>
            <a:off x="152400" y="4800600"/>
            <a:ext cx="1713931" cy="461665"/>
          </a:xfrm>
          <a:prstGeom prst="rect">
            <a:avLst/>
          </a:prstGeom>
          <a:solidFill>
            <a:schemeClr val="tx1"/>
          </a:solidFill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  <a:latin typeface="Consolas" pitchFamily="49" charset="0"/>
              </a:rPr>
              <a:t>lib3410.o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9345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Anatomy of an executing program</a:t>
            </a:r>
            <a:endParaRPr lang="en-US" dirty="0"/>
          </a:p>
        </p:txBody>
      </p:sp>
      <p:sp>
        <p:nvSpPr>
          <p:cNvPr id="4" name="Rectangle 3"/>
          <p:cNvSpPr/>
          <p:nvPr>
            <p:custDataLst>
              <p:tags r:id="rId2"/>
            </p:custDataLst>
          </p:nvPr>
        </p:nvSpPr>
        <p:spPr>
          <a:xfrm>
            <a:off x="2819400" y="609600"/>
            <a:ext cx="3505200" cy="6248400"/>
          </a:xfrm>
          <a:prstGeom prst="rect">
            <a:avLst/>
          </a:prstGeom>
          <a:ln w="28575">
            <a:solidFill>
              <a:schemeClr val="accent1"/>
            </a:solidFill>
          </a:ln>
        </p:spPr>
        <p:txBody>
          <a:bodyPr wrap="none" lIns="0" tIns="0" rIns="0" bIns="0" rtlCol="0" anchor="ctr">
            <a:noAutofit/>
          </a:bodyPr>
          <a:lstStyle/>
          <a:p>
            <a:pPr algn="ctr"/>
            <a:endParaRPr lang="en-US" sz="2800" dirty="0" err="1" smtClean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>
            <p:custDataLst>
              <p:tags r:id="rId3"/>
            </p:custDataLst>
          </p:nvPr>
        </p:nvSpPr>
        <p:spPr>
          <a:xfrm>
            <a:off x="685800" y="533400"/>
            <a:ext cx="21563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Consolas" pitchFamily="49" charset="0"/>
              </a:rPr>
              <a:t>0xfffffffc</a:t>
            </a:r>
          </a:p>
        </p:txBody>
      </p:sp>
      <p:sp>
        <p:nvSpPr>
          <p:cNvPr id="6" name="TextBox 5"/>
          <p:cNvSpPr txBox="1"/>
          <p:nvPr>
            <p:custDataLst>
              <p:tags r:id="rId4"/>
            </p:custDataLst>
          </p:nvPr>
        </p:nvSpPr>
        <p:spPr>
          <a:xfrm>
            <a:off x="685800" y="6324600"/>
            <a:ext cx="21563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Consolas" pitchFamily="49" charset="0"/>
              </a:rPr>
              <a:t>0x00000000</a:t>
            </a:r>
          </a:p>
        </p:txBody>
      </p:sp>
      <p:sp>
        <p:nvSpPr>
          <p:cNvPr id="7" name="TextBox 6"/>
          <p:cNvSpPr txBox="1"/>
          <p:nvPr>
            <p:custDataLst>
              <p:tags r:id="rId5"/>
            </p:custDataLst>
          </p:nvPr>
        </p:nvSpPr>
        <p:spPr>
          <a:xfrm>
            <a:off x="6324600" y="609600"/>
            <a:ext cx="77617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Consolas" pitchFamily="49" charset="0"/>
              </a:rPr>
              <a:t>top</a:t>
            </a:r>
          </a:p>
        </p:txBody>
      </p:sp>
      <p:sp>
        <p:nvSpPr>
          <p:cNvPr id="8" name="TextBox 7"/>
          <p:cNvSpPr txBox="1"/>
          <p:nvPr>
            <p:custDataLst>
              <p:tags r:id="rId6"/>
            </p:custDataLst>
          </p:nvPr>
        </p:nvSpPr>
        <p:spPr>
          <a:xfrm>
            <a:off x="6400800" y="6324600"/>
            <a:ext cx="13676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Consolas" pitchFamily="49" charset="0"/>
              </a:rPr>
              <a:t>bottom</a:t>
            </a:r>
          </a:p>
        </p:txBody>
      </p:sp>
      <p:sp>
        <p:nvSpPr>
          <p:cNvPr id="9" name="TextBox 8"/>
          <p:cNvSpPr txBox="1"/>
          <p:nvPr>
            <p:custDataLst>
              <p:tags r:id="rId7"/>
            </p:custDataLst>
          </p:nvPr>
        </p:nvSpPr>
        <p:spPr>
          <a:xfrm>
            <a:off x="685800" y="3134380"/>
            <a:ext cx="21563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Consolas" pitchFamily="49" charset="0"/>
              </a:rPr>
              <a:t>0x7ffffffc</a:t>
            </a:r>
          </a:p>
        </p:txBody>
      </p:sp>
      <p:sp>
        <p:nvSpPr>
          <p:cNvPr id="10" name="TextBox 9"/>
          <p:cNvSpPr txBox="1"/>
          <p:nvPr>
            <p:custDataLst>
              <p:tags r:id="rId8"/>
            </p:custDataLst>
          </p:nvPr>
        </p:nvSpPr>
        <p:spPr>
          <a:xfrm>
            <a:off x="685800" y="2743200"/>
            <a:ext cx="21563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Consolas" pitchFamily="49" charset="0"/>
              </a:rPr>
              <a:t>0x80000000</a:t>
            </a:r>
          </a:p>
        </p:txBody>
      </p:sp>
      <p:sp>
        <p:nvSpPr>
          <p:cNvPr id="11" name="TextBox 10"/>
          <p:cNvSpPr txBox="1"/>
          <p:nvPr>
            <p:custDataLst>
              <p:tags r:id="rId9"/>
            </p:custDataLst>
          </p:nvPr>
        </p:nvSpPr>
        <p:spPr>
          <a:xfrm>
            <a:off x="685800" y="4810780"/>
            <a:ext cx="21563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Consolas" pitchFamily="49" charset="0"/>
              </a:rPr>
              <a:t>0x10000000</a:t>
            </a:r>
          </a:p>
        </p:txBody>
      </p:sp>
      <p:sp>
        <p:nvSpPr>
          <p:cNvPr id="12" name="TextBox 11"/>
          <p:cNvSpPr txBox="1"/>
          <p:nvPr>
            <p:custDataLst>
              <p:tags r:id="rId10"/>
            </p:custDataLst>
          </p:nvPr>
        </p:nvSpPr>
        <p:spPr>
          <a:xfrm>
            <a:off x="663040" y="5877580"/>
            <a:ext cx="21563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Consolas" pitchFamily="49" charset="0"/>
              </a:rPr>
              <a:t>0x00400000</a:t>
            </a:r>
          </a:p>
        </p:txBody>
      </p:sp>
      <p:sp>
        <p:nvSpPr>
          <p:cNvPr id="13" name="TextBox 12" hidden="1"/>
          <p:cNvSpPr txBox="1"/>
          <p:nvPr>
            <p:custDataLst>
              <p:tags r:id="rId11"/>
            </p:custDataLst>
          </p:nvPr>
        </p:nvSpPr>
        <p:spPr>
          <a:xfrm>
            <a:off x="3242297" y="1219200"/>
            <a:ext cx="254890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4"/>
                </a:solidFill>
              </a:rPr>
              <a:t>system reserved</a:t>
            </a:r>
          </a:p>
        </p:txBody>
      </p:sp>
      <p:sp>
        <p:nvSpPr>
          <p:cNvPr id="14" name="TextBox 13" hidden="1"/>
          <p:cNvSpPr txBox="1"/>
          <p:nvPr>
            <p:custDataLst>
              <p:tags r:id="rId12"/>
            </p:custDataLst>
          </p:nvPr>
        </p:nvSpPr>
        <p:spPr>
          <a:xfrm>
            <a:off x="3200400" y="2819400"/>
            <a:ext cx="299864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4"/>
                </a:solidFill>
              </a:rPr>
              <a:t>(stack grows down)</a:t>
            </a:r>
          </a:p>
        </p:txBody>
      </p:sp>
      <p:sp>
        <p:nvSpPr>
          <p:cNvPr id="15" name="TextBox 14" hidden="1"/>
          <p:cNvSpPr txBox="1"/>
          <p:nvPr>
            <p:custDataLst>
              <p:tags r:id="rId13"/>
            </p:custDataLst>
          </p:nvPr>
        </p:nvSpPr>
        <p:spPr>
          <a:xfrm>
            <a:off x="3391030" y="3820180"/>
            <a:ext cx="25419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4"/>
                </a:solidFill>
              </a:rPr>
              <a:t>(heap grows up)</a:t>
            </a:r>
          </a:p>
        </p:txBody>
      </p:sp>
      <p:sp>
        <p:nvSpPr>
          <p:cNvPr id="16" name="TextBox 15" hidden="1"/>
          <p:cNvSpPr txBox="1"/>
          <p:nvPr>
            <p:custDataLst>
              <p:tags r:id="rId14"/>
            </p:custDataLst>
          </p:nvPr>
        </p:nvSpPr>
        <p:spPr>
          <a:xfrm>
            <a:off x="4114800" y="4876800"/>
            <a:ext cx="75027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4"/>
                </a:solidFill>
              </a:rPr>
              <a:t>text</a:t>
            </a:r>
          </a:p>
        </p:txBody>
      </p:sp>
      <p:sp>
        <p:nvSpPr>
          <p:cNvPr id="17" name="TextBox 16" hidden="1"/>
          <p:cNvSpPr txBox="1"/>
          <p:nvPr>
            <p:custDataLst>
              <p:tags r:id="rId15"/>
            </p:custDataLst>
          </p:nvPr>
        </p:nvSpPr>
        <p:spPr>
          <a:xfrm>
            <a:off x="3802080" y="5867400"/>
            <a:ext cx="14557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4"/>
                </a:solidFill>
              </a:rPr>
              <a:t>reserved</a:t>
            </a:r>
          </a:p>
        </p:txBody>
      </p:sp>
      <p:sp>
        <p:nvSpPr>
          <p:cNvPr id="18" name="TextBox 17" hidden="1"/>
          <p:cNvSpPr txBox="1"/>
          <p:nvPr>
            <p:custDataLst>
              <p:tags r:id="rId16"/>
            </p:custDataLst>
          </p:nvPr>
        </p:nvSpPr>
        <p:spPr>
          <a:xfrm>
            <a:off x="3657600" y="4201180"/>
            <a:ext cx="190449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4"/>
                </a:solidFill>
              </a:rPr>
              <a:t>(static) data</a:t>
            </a:r>
          </a:p>
        </p:txBody>
      </p:sp>
      <p:sp>
        <p:nvSpPr>
          <p:cNvPr id="19" name="TextBox 18" hidden="1"/>
          <p:cNvSpPr txBox="1"/>
          <p:nvPr>
            <p:custDataLst>
              <p:tags r:id="rId17"/>
            </p:custDataLst>
          </p:nvPr>
        </p:nvSpPr>
        <p:spPr>
          <a:xfrm>
            <a:off x="6553200" y="2819400"/>
            <a:ext cx="123424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4"/>
                </a:solidFill>
              </a:rPr>
              <a:t>(.stack)</a:t>
            </a:r>
          </a:p>
        </p:txBody>
      </p:sp>
      <p:sp>
        <p:nvSpPr>
          <p:cNvPr id="20" name="TextBox 19" hidden="1"/>
          <p:cNvSpPr txBox="1"/>
          <p:nvPr>
            <p:custDataLst>
              <p:tags r:id="rId18"/>
            </p:custDataLst>
          </p:nvPr>
        </p:nvSpPr>
        <p:spPr>
          <a:xfrm>
            <a:off x="6623035" y="4201180"/>
            <a:ext cx="92076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4"/>
                </a:solidFill>
              </a:rPr>
              <a:t>.data</a:t>
            </a:r>
          </a:p>
        </p:txBody>
      </p:sp>
      <p:sp>
        <p:nvSpPr>
          <p:cNvPr id="21" name="TextBox 20" hidden="1"/>
          <p:cNvSpPr txBox="1"/>
          <p:nvPr>
            <p:custDataLst>
              <p:tags r:id="rId19"/>
            </p:custDataLst>
          </p:nvPr>
        </p:nvSpPr>
        <p:spPr>
          <a:xfrm>
            <a:off x="6705600" y="4953000"/>
            <a:ext cx="83394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4"/>
                </a:solidFill>
              </a:rPr>
              <a:t>.text</a:t>
            </a:r>
          </a:p>
        </p:txBody>
      </p:sp>
    </p:spTree>
    <p:extLst>
      <p:ext uri="{BB962C8B-B14F-4D97-AF65-F5344CB8AC3E}">
        <p14:creationId xmlns:p14="http://schemas.microsoft.com/office/powerpoint/2010/main" val="1937835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err="1" smtClean="0"/>
              <a:t>math.s</a:t>
            </a:r>
            <a:endParaRPr lang="en-US" dirty="0"/>
          </a:p>
        </p:txBody>
      </p:sp>
      <p:sp>
        <p:nvSpPr>
          <p:cNvPr id="3" name="Rectangle 2"/>
          <p:cNvSpPr/>
          <p:nvPr>
            <p:custDataLst>
              <p:tags r:id="rId2"/>
            </p:custDataLst>
          </p:nvPr>
        </p:nvSpPr>
        <p:spPr>
          <a:xfrm>
            <a:off x="76200" y="756514"/>
            <a:ext cx="4114800" cy="2133600"/>
          </a:xfrm>
          <a:prstGeom prst="rect">
            <a:avLst/>
          </a:prstGeom>
          <a:ln w="28575">
            <a:solidFill>
              <a:schemeClr val="bg1"/>
            </a:solidFill>
          </a:ln>
        </p:spPr>
        <p:txBody>
          <a:bodyPr wrap="none" lIns="0" tIns="0" rIns="0" bIns="91440" rtlCol="0" anchor="b">
            <a:noAutofit/>
          </a:bodyPr>
          <a:lstStyle/>
          <a:p>
            <a:pPr marL="112713">
              <a:tabLst>
                <a:tab pos="400050" algn="l"/>
              </a:tabLst>
            </a:pPr>
            <a:r>
              <a:rPr lang="en-US" sz="2000" dirty="0" err="1" smtClean="0">
                <a:solidFill>
                  <a:schemeClr val="bg1"/>
                </a:solidFill>
                <a:latin typeface="Consolas" pitchFamily="49" charset="0"/>
              </a:rPr>
              <a:t>int</a:t>
            </a:r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</a:rPr>
              <a:t> abs(x) {</a:t>
            </a:r>
          </a:p>
          <a:p>
            <a:pPr marL="112713">
              <a:tabLst>
                <a:tab pos="400050" algn="l"/>
              </a:tabLst>
            </a:pPr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</a:rPr>
              <a:t>	return x &lt; 0 ? –x : x;</a:t>
            </a:r>
          </a:p>
          <a:p>
            <a:pPr marL="112713">
              <a:tabLst>
                <a:tab pos="400050" algn="l"/>
              </a:tabLst>
            </a:pPr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</a:rPr>
              <a:t>}</a:t>
            </a:r>
          </a:p>
          <a:p>
            <a:pPr marL="112713">
              <a:tabLst>
                <a:tab pos="400050" algn="l"/>
              </a:tabLst>
            </a:pPr>
            <a:r>
              <a:rPr lang="en-US" sz="2000" dirty="0" err="1" smtClean="0">
                <a:solidFill>
                  <a:schemeClr val="bg1"/>
                </a:solidFill>
                <a:latin typeface="Consolas" pitchFamily="49" charset="0"/>
              </a:rPr>
              <a:t>int</a:t>
            </a:r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Consolas" pitchFamily="49" charset="0"/>
              </a:rPr>
              <a:t>tnorm</a:t>
            </a:r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</a:rPr>
              <a:t>(vector v) {</a:t>
            </a:r>
          </a:p>
          <a:p>
            <a:pPr marL="112713">
              <a:tabLst>
                <a:tab pos="400050" algn="l"/>
              </a:tabLst>
            </a:pPr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</a:rPr>
              <a:t> return abs(v-&gt;x)+abs(v-&gt;y);</a:t>
            </a:r>
          </a:p>
          <a:p>
            <a:pPr marL="112713">
              <a:tabLst>
                <a:tab pos="400050" algn="l"/>
              </a:tabLst>
            </a:pPr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</a:rPr>
              <a:t>}</a:t>
            </a:r>
          </a:p>
        </p:txBody>
      </p:sp>
      <p:sp>
        <p:nvSpPr>
          <p:cNvPr id="4" name="Rectangle 3"/>
          <p:cNvSpPr/>
          <p:nvPr>
            <p:custDataLst>
              <p:tags r:id="rId3"/>
            </p:custDataLst>
          </p:nvPr>
        </p:nvSpPr>
        <p:spPr>
          <a:xfrm>
            <a:off x="0" y="605135"/>
            <a:ext cx="1204176" cy="461665"/>
          </a:xfrm>
          <a:prstGeom prst="rect">
            <a:avLst/>
          </a:prstGeom>
          <a:solidFill>
            <a:schemeClr val="tx1"/>
          </a:solidFill>
        </p:spPr>
        <p:txBody>
          <a:bodyPr wrap="none">
            <a:spAutoFit/>
          </a:bodyPr>
          <a:lstStyle/>
          <a:p>
            <a:r>
              <a:rPr lang="en-US" sz="2400" dirty="0" err="1" smtClean="0">
                <a:solidFill>
                  <a:schemeClr val="bg1"/>
                </a:solidFill>
                <a:latin typeface="Consolas" pitchFamily="49" charset="0"/>
              </a:rPr>
              <a:t>math.c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>
            <p:custDataLst>
              <p:tags r:id="rId4"/>
            </p:custDataLst>
          </p:nvPr>
        </p:nvSpPr>
        <p:spPr>
          <a:xfrm>
            <a:off x="4648200" y="756514"/>
            <a:ext cx="4343400" cy="617220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>
              <a:tabLst>
                <a:tab pos="225425" algn="l"/>
              </a:tabLst>
            </a:pPr>
            <a:endParaRPr lang="en-US" sz="2400" dirty="0" smtClean="0">
              <a:solidFill>
                <a:schemeClr val="accent4"/>
              </a:solidFill>
            </a:endParaRPr>
          </a:p>
          <a:p>
            <a:pPr>
              <a:tabLst>
                <a:tab pos="225425" algn="l"/>
              </a:tabLst>
            </a:pPr>
            <a:r>
              <a:rPr lang="en-US" sz="2400" dirty="0" err="1" smtClean="0">
                <a:solidFill>
                  <a:schemeClr val="bg1"/>
                </a:solidFill>
              </a:rPr>
              <a:t>tnorm</a:t>
            </a:r>
            <a:r>
              <a:rPr lang="en-US" sz="2400" dirty="0" smtClean="0">
                <a:solidFill>
                  <a:schemeClr val="bg1"/>
                </a:solidFill>
              </a:rPr>
              <a:t>:</a:t>
            </a:r>
          </a:p>
          <a:p>
            <a:pPr>
              <a:tabLst>
                <a:tab pos="225425" algn="l"/>
              </a:tabLst>
            </a:pPr>
            <a:r>
              <a:rPr lang="en-US" sz="2400" dirty="0" smtClean="0">
                <a:solidFill>
                  <a:schemeClr val="accent1"/>
                </a:solidFill>
              </a:rPr>
              <a:t>	# </a:t>
            </a:r>
            <a:r>
              <a:rPr lang="en-US" sz="2400" dirty="0" err="1" smtClean="0">
                <a:solidFill>
                  <a:schemeClr val="accent1"/>
                </a:solidFill>
              </a:rPr>
              <a:t>arg</a:t>
            </a:r>
            <a:r>
              <a:rPr lang="en-US" sz="2400" dirty="0" smtClean="0">
                <a:solidFill>
                  <a:schemeClr val="accent1"/>
                </a:solidFill>
              </a:rPr>
              <a:t> in r4, return address in r31</a:t>
            </a:r>
          </a:p>
          <a:p>
            <a:pPr>
              <a:tabLst>
                <a:tab pos="225425" algn="l"/>
              </a:tabLst>
            </a:pPr>
            <a:r>
              <a:rPr lang="en-US" sz="2400" dirty="0" smtClean="0">
                <a:solidFill>
                  <a:schemeClr val="accent1"/>
                </a:solidFill>
              </a:rPr>
              <a:t>	# leaves result in r4</a:t>
            </a:r>
          </a:p>
          <a:p>
            <a:pPr>
              <a:tabLst>
                <a:tab pos="225425" algn="l"/>
              </a:tabLst>
            </a:pPr>
            <a:r>
              <a:rPr lang="en-US" sz="2400" dirty="0" smtClean="0">
                <a:solidFill>
                  <a:schemeClr val="accent4"/>
                </a:solidFill>
              </a:rPr>
              <a:t>	</a:t>
            </a:r>
          </a:p>
        </p:txBody>
      </p:sp>
      <p:sp>
        <p:nvSpPr>
          <p:cNvPr id="6" name="Rectangle 5"/>
          <p:cNvSpPr/>
          <p:nvPr>
            <p:custDataLst>
              <p:tags r:id="rId5"/>
            </p:custDataLst>
          </p:nvPr>
        </p:nvSpPr>
        <p:spPr>
          <a:xfrm>
            <a:off x="152400" y="2890114"/>
            <a:ext cx="44196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225425" algn="l"/>
              </a:tabLst>
            </a:pPr>
            <a:r>
              <a:rPr lang="en-US" sz="2400" dirty="0" smtClean="0">
                <a:solidFill>
                  <a:schemeClr val="bg1"/>
                </a:solidFill>
              </a:rPr>
              <a:t>abs:</a:t>
            </a:r>
          </a:p>
          <a:p>
            <a:pPr>
              <a:tabLst>
                <a:tab pos="225425" algn="l"/>
              </a:tabLst>
            </a:pPr>
            <a:r>
              <a:rPr lang="en-US" sz="2400" dirty="0" smtClean="0">
                <a:solidFill>
                  <a:schemeClr val="accent1"/>
                </a:solidFill>
              </a:rPr>
              <a:t>	# </a:t>
            </a:r>
            <a:r>
              <a:rPr lang="en-US" sz="2400" dirty="0" err="1" smtClean="0">
                <a:solidFill>
                  <a:schemeClr val="accent1"/>
                </a:solidFill>
              </a:rPr>
              <a:t>arg</a:t>
            </a:r>
            <a:r>
              <a:rPr lang="en-US" sz="2400" dirty="0" smtClean="0">
                <a:solidFill>
                  <a:schemeClr val="accent1"/>
                </a:solidFill>
              </a:rPr>
              <a:t> in r3, return address in r31</a:t>
            </a:r>
          </a:p>
          <a:p>
            <a:pPr>
              <a:tabLst>
                <a:tab pos="225425" algn="l"/>
              </a:tabLst>
            </a:pPr>
            <a:r>
              <a:rPr lang="en-US" sz="2400" dirty="0" smtClean="0">
                <a:solidFill>
                  <a:schemeClr val="accent1"/>
                </a:solidFill>
              </a:rPr>
              <a:t>	# leaves result in r3</a:t>
            </a:r>
          </a:p>
        </p:txBody>
      </p:sp>
      <p:sp>
        <p:nvSpPr>
          <p:cNvPr id="7" name="Rectangle 6" hidden="1"/>
          <p:cNvSpPr/>
          <p:nvPr>
            <p:custDataLst>
              <p:tags r:id="rId6"/>
            </p:custDataLst>
          </p:nvPr>
        </p:nvSpPr>
        <p:spPr>
          <a:xfrm>
            <a:off x="152400" y="3505200"/>
            <a:ext cx="44196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225425" algn="l"/>
              </a:tabLst>
            </a:pPr>
            <a:r>
              <a:rPr lang="en-US" sz="2400" dirty="0" smtClean="0">
                <a:solidFill>
                  <a:schemeClr val="accent4"/>
                </a:solidFill>
              </a:rPr>
              <a:t>	BLEZ r3, pos</a:t>
            </a:r>
          </a:p>
          <a:p>
            <a:pPr>
              <a:tabLst>
                <a:tab pos="225425" algn="l"/>
              </a:tabLst>
            </a:pPr>
            <a:r>
              <a:rPr lang="en-US" sz="2400" dirty="0" smtClean="0">
                <a:solidFill>
                  <a:schemeClr val="accent4"/>
                </a:solidFill>
              </a:rPr>
              <a:t>	SUB r3, r0, r3</a:t>
            </a:r>
          </a:p>
          <a:p>
            <a:pPr>
              <a:tabLst>
                <a:tab pos="225425" algn="l"/>
              </a:tabLst>
            </a:pPr>
            <a:r>
              <a:rPr lang="en-US" sz="2400" dirty="0" smtClean="0">
                <a:solidFill>
                  <a:schemeClr val="accent4"/>
                </a:solidFill>
              </a:rPr>
              <a:t>pos:</a:t>
            </a:r>
          </a:p>
          <a:p>
            <a:pPr>
              <a:tabLst>
                <a:tab pos="225425" algn="l"/>
              </a:tabLst>
            </a:pPr>
            <a:r>
              <a:rPr lang="en-US" sz="2400" dirty="0" smtClean="0">
                <a:solidFill>
                  <a:schemeClr val="accent4"/>
                </a:solidFill>
              </a:rPr>
              <a:t>	JR r31</a:t>
            </a:r>
          </a:p>
        </p:txBody>
      </p:sp>
      <p:sp>
        <p:nvSpPr>
          <p:cNvPr id="8" name="TextBox 7" hidden="1"/>
          <p:cNvSpPr txBox="1"/>
          <p:nvPr>
            <p:custDataLst>
              <p:tags r:id="rId7"/>
            </p:custDataLst>
          </p:nvPr>
        </p:nvSpPr>
        <p:spPr>
          <a:xfrm>
            <a:off x="4648200" y="304800"/>
            <a:ext cx="3886200" cy="617220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>
              <a:tabLst>
                <a:tab pos="225425" algn="l"/>
              </a:tabLst>
            </a:pPr>
            <a:r>
              <a:rPr lang="en-US" sz="2400" dirty="0" smtClean="0">
                <a:solidFill>
                  <a:schemeClr val="accent4"/>
                </a:solidFill>
              </a:rPr>
              <a:t>.global </a:t>
            </a:r>
            <a:r>
              <a:rPr lang="en-US" sz="2400" dirty="0" err="1" smtClean="0">
                <a:solidFill>
                  <a:schemeClr val="accent4"/>
                </a:solidFill>
              </a:rPr>
              <a:t>tnorm</a:t>
            </a:r>
            <a:endParaRPr lang="en-US" sz="2400" dirty="0" smtClean="0">
              <a:solidFill>
                <a:schemeClr val="accent4"/>
              </a:solidFill>
            </a:endParaRPr>
          </a:p>
          <a:p>
            <a:pPr>
              <a:tabLst>
                <a:tab pos="225425" algn="l"/>
              </a:tabLst>
            </a:pPr>
            <a:endParaRPr lang="en-US" sz="2400" dirty="0" smtClean="0">
              <a:solidFill>
                <a:schemeClr val="bg1"/>
              </a:solidFill>
            </a:endParaRPr>
          </a:p>
          <a:p>
            <a:pPr>
              <a:tabLst>
                <a:tab pos="225425" algn="l"/>
              </a:tabLst>
            </a:pPr>
            <a:endParaRPr lang="en-US" sz="2400" dirty="0" smtClean="0">
              <a:solidFill>
                <a:schemeClr val="bg1"/>
              </a:solidFill>
            </a:endParaRPr>
          </a:p>
          <a:p>
            <a:pPr>
              <a:tabLst>
                <a:tab pos="225425" algn="l"/>
              </a:tabLst>
            </a:pPr>
            <a:endParaRPr lang="en-US" sz="2400" dirty="0" smtClean="0">
              <a:solidFill>
                <a:schemeClr val="bg1"/>
              </a:solidFill>
            </a:endParaRPr>
          </a:p>
          <a:p>
            <a:pPr>
              <a:tabLst>
                <a:tab pos="225425" algn="l"/>
              </a:tabLst>
            </a:pPr>
            <a:r>
              <a:rPr lang="en-US" sz="2400" dirty="0" smtClean="0">
                <a:solidFill>
                  <a:schemeClr val="accent4"/>
                </a:solidFill>
              </a:rPr>
              <a:t>	MOVE r30, r31</a:t>
            </a:r>
          </a:p>
          <a:p>
            <a:pPr>
              <a:tabLst>
                <a:tab pos="225425" algn="l"/>
              </a:tabLst>
            </a:pPr>
            <a:r>
              <a:rPr lang="en-US" sz="2400" dirty="0" smtClean="0">
                <a:solidFill>
                  <a:schemeClr val="accent4"/>
                </a:solidFill>
              </a:rPr>
              <a:t>	LW r3, 0(r4)</a:t>
            </a:r>
          </a:p>
          <a:p>
            <a:pPr>
              <a:tabLst>
                <a:tab pos="225425" algn="l"/>
              </a:tabLst>
            </a:pPr>
            <a:r>
              <a:rPr lang="en-US" sz="2400" dirty="0" smtClean="0">
                <a:solidFill>
                  <a:schemeClr val="accent4"/>
                </a:solidFill>
              </a:rPr>
              <a:t>	JAL abs</a:t>
            </a:r>
          </a:p>
          <a:p>
            <a:pPr>
              <a:tabLst>
                <a:tab pos="225425" algn="l"/>
              </a:tabLst>
            </a:pPr>
            <a:r>
              <a:rPr lang="en-US" sz="2400" dirty="0" smtClean="0">
                <a:solidFill>
                  <a:schemeClr val="accent4"/>
                </a:solidFill>
              </a:rPr>
              <a:t>	MOVE r6, r3</a:t>
            </a:r>
          </a:p>
          <a:p>
            <a:pPr>
              <a:tabLst>
                <a:tab pos="225425" algn="l"/>
              </a:tabLst>
            </a:pPr>
            <a:r>
              <a:rPr lang="en-US" sz="2400" dirty="0" smtClean="0">
                <a:solidFill>
                  <a:schemeClr val="accent4"/>
                </a:solidFill>
              </a:rPr>
              <a:t>	LW r3, 4(r4)</a:t>
            </a:r>
          </a:p>
          <a:p>
            <a:pPr>
              <a:tabLst>
                <a:tab pos="225425" algn="l"/>
              </a:tabLst>
            </a:pPr>
            <a:r>
              <a:rPr lang="en-US" sz="2400" dirty="0" smtClean="0">
                <a:solidFill>
                  <a:schemeClr val="accent4"/>
                </a:solidFill>
              </a:rPr>
              <a:t>	JAL abs</a:t>
            </a:r>
          </a:p>
          <a:p>
            <a:pPr>
              <a:tabLst>
                <a:tab pos="225425" algn="l"/>
              </a:tabLst>
            </a:pPr>
            <a:r>
              <a:rPr lang="en-US" sz="2400" dirty="0" smtClean="0">
                <a:solidFill>
                  <a:schemeClr val="accent4"/>
                </a:solidFill>
              </a:rPr>
              <a:t>	ADD r4, r6, r3</a:t>
            </a:r>
          </a:p>
          <a:p>
            <a:pPr>
              <a:tabLst>
                <a:tab pos="225425" algn="l"/>
              </a:tabLst>
            </a:pPr>
            <a:r>
              <a:rPr lang="en-US" sz="2400" dirty="0" smtClean="0">
                <a:solidFill>
                  <a:schemeClr val="accent4"/>
                </a:solidFill>
              </a:rPr>
              <a:t>	JR r30</a:t>
            </a:r>
          </a:p>
        </p:txBody>
      </p:sp>
    </p:spTree>
    <p:extLst>
      <p:ext uri="{BB962C8B-B14F-4D97-AF65-F5344CB8AC3E}">
        <p14:creationId xmlns:p14="http://schemas.microsoft.com/office/powerpoint/2010/main" val="124988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err="1" smtClean="0"/>
              <a:t>calc.s</a:t>
            </a:r>
            <a:endParaRPr lang="en-US" dirty="0"/>
          </a:p>
        </p:txBody>
      </p:sp>
      <p:sp>
        <p:nvSpPr>
          <p:cNvPr id="6" name="Rectangle 5"/>
          <p:cNvSpPr/>
          <p:nvPr>
            <p:custDataLst>
              <p:tags r:id="rId2"/>
            </p:custDataLst>
          </p:nvPr>
        </p:nvSpPr>
        <p:spPr>
          <a:xfrm>
            <a:off x="76200" y="647725"/>
            <a:ext cx="3733800" cy="1828800"/>
          </a:xfrm>
          <a:prstGeom prst="rect">
            <a:avLst/>
          </a:prstGeom>
          <a:ln w="28575">
            <a:solidFill>
              <a:schemeClr val="bg1"/>
            </a:solidFill>
          </a:ln>
        </p:spPr>
        <p:txBody>
          <a:bodyPr wrap="none" lIns="0" tIns="0" rIns="0" bIns="91440" rtlCol="0" anchor="b">
            <a:noAutofit/>
          </a:bodyPr>
          <a:lstStyle/>
          <a:p>
            <a:pPr marL="112713" indent="1588"/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</a:rPr>
              <a:t>vector v = </a:t>
            </a:r>
            <a:r>
              <a:rPr lang="en-US" sz="2000" dirty="0" err="1" smtClean="0">
                <a:solidFill>
                  <a:schemeClr val="bg1"/>
                </a:solidFill>
                <a:latin typeface="Consolas" pitchFamily="49" charset="0"/>
              </a:rPr>
              <a:t>malloc</a:t>
            </a:r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</a:rPr>
              <a:t>(8);</a:t>
            </a:r>
          </a:p>
          <a:p>
            <a:pPr marL="112713" indent="1588"/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</a:rPr>
              <a:t>v-&gt;x = prompt(“enter x”);</a:t>
            </a:r>
          </a:p>
          <a:p>
            <a:pPr marL="112713" indent="1588"/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</a:rPr>
              <a:t>v-&gt;y = prompt(“enter y”);</a:t>
            </a:r>
          </a:p>
          <a:p>
            <a:pPr marL="112713" indent="1588"/>
            <a:r>
              <a:rPr lang="en-US" sz="2000" dirty="0" err="1" smtClean="0">
                <a:solidFill>
                  <a:schemeClr val="bg1"/>
                </a:solidFill>
                <a:latin typeface="Consolas" pitchFamily="49" charset="0"/>
              </a:rPr>
              <a:t>int</a:t>
            </a:r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</a:rPr>
              <a:t> c = pi + </a:t>
            </a:r>
            <a:r>
              <a:rPr lang="en-US" sz="2000" dirty="0" err="1" smtClean="0">
                <a:solidFill>
                  <a:schemeClr val="bg1"/>
                </a:solidFill>
                <a:latin typeface="Consolas" pitchFamily="49" charset="0"/>
              </a:rPr>
              <a:t>tnorm</a:t>
            </a:r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</a:rPr>
              <a:t>(v);</a:t>
            </a:r>
          </a:p>
          <a:p>
            <a:pPr marL="112713" indent="1588"/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</a:rPr>
              <a:t>print(“result”, c);</a:t>
            </a:r>
          </a:p>
        </p:txBody>
      </p:sp>
      <p:sp>
        <p:nvSpPr>
          <p:cNvPr id="7" name="Rectangle 6"/>
          <p:cNvSpPr/>
          <p:nvPr>
            <p:custDataLst>
              <p:tags r:id="rId3"/>
            </p:custDataLst>
          </p:nvPr>
        </p:nvSpPr>
        <p:spPr>
          <a:xfrm>
            <a:off x="0" y="474772"/>
            <a:ext cx="1204176" cy="461665"/>
          </a:xfrm>
          <a:prstGeom prst="rect">
            <a:avLst/>
          </a:prstGeom>
          <a:solidFill>
            <a:schemeClr val="tx1"/>
          </a:solidFill>
        </p:spPr>
        <p:txBody>
          <a:bodyPr wrap="none">
            <a:spAutoFit/>
          </a:bodyPr>
          <a:lstStyle/>
          <a:p>
            <a:r>
              <a:rPr lang="en-US" sz="2400" dirty="0" err="1" smtClean="0">
                <a:solidFill>
                  <a:schemeClr val="bg1"/>
                </a:solidFill>
                <a:latin typeface="Consolas" pitchFamily="49" charset="0"/>
              </a:rPr>
              <a:t>calc.c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>
            <p:custDataLst>
              <p:tags r:id="rId4"/>
            </p:custDataLst>
          </p:nvPr>
        </p:nvSpPr>
        <p:spPr>
          <a:xfrm>
            <a:off x="3886200" y="398572"/>
            <a:ext cx="4953000" cy="647700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>
              <a:tabLst>
                <a:tab pos="225425" algn="l"/>
                <a:tab pos="1541463" algn="l"/>
              </a:tabLst>
            </a:pPr>
            <a:r>
              <a:rPr lang="en-US" sz="2000" dirty="0" err="1" smtClean="0">
                <a:solidFill>
                  <a:schemeClr val="bg1"/>
                </a:solidFill>
              </a:rPr>
              <a:t>dostuff</a:t>
            </a:r>
            <a:r>
              <a:rPr lang="en-US" sz="2000" dirty="0" smtClean="0">
                <a:solidFill>
                  <a:schemeClr val="bg1"/>
                </a:solidFill>
              </a:rPr>
              <a:t>:</a:t>
            </a:r>
          </a:p>
          <a:p>
            <a:pPr>
              <a:tabLst>
                <a:tab pos="225425" algn="l"/>
                <a:tab pos="1541463" algn="l"/>
              </a:tabLst>
            </a:pPr>
            <a:r>
              <a:rPr lang="en-US" sz="2000" dirty="0" smtClean="0">
                <a:solidFill>
                  <a:schemeClr val="bg1"/>
                </a:solidFill>
              </a:rPr>
              <a:t>	</a:t>
            </a:r>
            <a:r>
              <a:rPr lang="en-US" sz="2000" dirty="0" smtClean="0">
                <a:solidFill>
                  <a:schemeClr val="accent1"/>
                </a:solidFill>
              </a:rPr>
              <a:t># no </a:t>
            </a:r>
            <a:r>
              <a:rPr lang="en-US" sz="2000" dirty="0" err="1" smtClean="0">
                <a:solidFill>
                  <a:schemeClr val="accent1"/>
                </a:solidFill>
              </a:rPr>
              <a:t>args</a:t>
            </a:r>
            <a:r>
              <a:rPr lang="en-US" sz="2000" dirty="0" smtClean="0">
                <a:solidFill>
                  <a:schemeClr val="accent1"/>
                </a:solidFill>
              </a:rPr>
              <a:t>, no return value, return </a:t>
            </a:r>
            <a:r>
              <a:rPr lang="en-US" sz="2000" dirty="0" err="1" smtClean="0">
                <a:solidFill>
                  <a:schemeClr val="accent1"/>
                </a:solidFill>
              </a:rPr>
              <a:t>addr</a:t>
            </a:r>
            <a:r>
              <a:rPr lang="en-US" sz="2000" dirty="0" smtClean="0">
                <a:solidFill>
                  <a:schemeClr val="accent1"/>
                </a:solidFill>
              </a:rPr>
              <a:t> in r31</a:t>
            </a:r>
          </a:p>
          <a:p>
            <a:pPr>
              <a:tabLst>
                <a:tab pos="225425" algn="l"/>
                <a:tab pos="1541463" algn="l"/>
              </a:tabLst>
            </a:pPr>
            <a:r>
              <a:rPr lang="en-US" sz="2000" dirty="0" smtClean="0">
                <a:solidFill>
                  <a:schemeClr val="bg1"/>
                </a:solidFill>
              </a:rPr>
              <a:t>	MOVE r30, r31</a:t>
            </a:r>
            <a:endParaRPr lang="en-US" sz="2000" dirty="0" smtClean="0">
              <a:solidFill>
                <a:schemeClr val="accent4"/>
              </a:solidFill>
            </a:endParaRPr>
          </a:p>
          <a:p>
            <a:pPr>
              <a:tabLst>
                <a:tab pos="225425" algn="l"/>
                <a:tab pos="1541463" algn="l"/>
              </a:tabLst>
            </a:pPr>
            <a:r>
              <a:rPr lang="en-US" sz="2000" dirty="0" smtClean="0">
                <a:solidFill>
                  <a:schemeClr val="bg1"/>
                </a:solidFill>
              </a:rPr>
              <a:t>	LI r3, 8</a:t>
            </a:r>
            <a:r>
              <a:rPr lang="en-US" sz="2000" dirty="0" smtClean="0">
                <a:solidFill>
                  <a:schemeClr val="accent1"/>
                </a:solidFill>
              </a:rPr>
              <a:t> 	# call </a:t>
            </a:r>
            <a:r>
              <a:rPr lang="en-US" sz="2000" dirty="0" err="1" smtClean="0">
                <a:solidFill>
                  <a:schemeClr val="accent1"/>
                </a:solidFill>
              </a:rPr>
              <a:t>malloc</a:t>
            </a:r>
            <a:r>
              <a:rPr lang="en-US" sz="2000" dirty="0" smtClean="0">
                <a:solidFill>
                  <a:schemeClr val="accent1"/>
                </a:solidFill>
              </a:rPr>
              <a:t>: </a:t>
            </a:r>
            <a:r>
              <a:rPr lang="en-US" sz="2000" dirty="0" err="1" smtClean="0">
                <a:solidFill>
                  <a:schemeClr val="accent1"/>
                </a:solidFill>
              </a:rPr>
              <a:t>arg</a:t>
            </a:r>
            <a:r>
              <a:rPr lang="en-US" sz="2000" dirty="0" smtClean="0">
                <a:solidFill>
                  <a:schemeClr val="accent1"/>
                </a:solidFill>
              </a:rPr>
              <a:t> in r3, ret in r3</a:t>
            </a:r>
          </a:p>
          <a:p>
            <a:pPr>
              <a:tabLst>
                <a:tab pos="225425" algn="l"/>
                <a:tab pos="1541463" algn="l"/>
              </a:tabLst>
            </a:pPr>
            <a:r>
              <a:rPr lang="en-US" sz="2000" dirty="0" smtClean="0">
                <a:solidFill>
                  <a:schemeClr val="bg1"/>
                </a:solidFill>
              </a:rPr>
              <a:t>	JAL </a:t>
            </a:r>
            <a:r>
              <a:rPr lang="en-US" sz="2000" dirty="0" err="1" smtClean="0">
                <a:solidFill>
                  <a:schemeClr val="bg1"/>
                </a:solidFill>
              </a:rPr>
              <a:t>malloc</a:t>
            </a:r>
            <a:endParaRPr lang="en-US" sz="2000" dirty="0" smtClean="0">
              <a:solidFill>
                <a:schemeClr val="accent4"/>
              </a:solidFill>
            </a:endParaRPr>
          </a:p>
          <a:p>
            <a:pPr>
              <a:tabLst>
                <a:tab pos="225425" algn="l"/>
                <a:tab pos="1541463" algn="l"/>
              </a:tabLst>
            </a:pPr>
            <a:r>
              <a:rPr lang="en-US" sz="2000" dirty="0" smtClean="0">
                <a:solidFill>
                  <a:schemeClr val="bg1"/>
                </a:solidFill>
              </a:rPr>
              <a:t>	MOVE r6, r3 </a:t>
            </a:r>
            <a:r>
              <a:rPr lang="en-US" sz="2000" dirty="0" smtClean="0">
                <a:solidFill>
                  <a:schemeClr val="accent1"/>
                </a:solidFill>
              </a:rPr>
              <a:t># r6 now holds v</a:t>
            </a:r>
            <a:endParaRPr lang="en-US" sz="2000" dirty="0" smtClean="0">
              <a:solidFill>
                <a:schemeClr val="bg1"/>
              </a:solidFill>
            </a:endParaRPr>
          </a:p>
          <a:p>
            <a:pPr>
              <a:tabLst>
                <a:tab pos="225425" algn="l"/>
                <a:tab pos="1541463" algn="l"/>
              </a:tabLst>
            </a:pPr>
            <a:r>
              <a:rPr lang="en-US" sz="2000" dirty="0" smtClean="0">
                <a:solidFill>
                  <a:schemeClr val="bg1"/>
                </a:solidFill>
              </a:rPr>
              <a:t>	LA r3, str1 	</a:t>
            </a:r>
            <a:r>
              <a:rPr lang="en-US" sz="2000" dirty="0" smtClean="0">
                <a:solidFill>
                  <a:schemeClr val="accent1"/>
                </a:solidFill>
              </a:rPr>
              <a:t># call prompt: </a:t>
            </a:r>
            <a:r>
              <a:rPr lang="en-US" sz="2000" dirty="0" err="1" smtClean="0">
                <a:solidFill>
                  <a:schemeClr val="accent1"/>
                </a:solidFill>
              </a:rPr>
              <a:t>arg</a:t>
            </a:r>
            <a:r>
              <a:rPr lang="en-US" sz="2000" dirty="0" smtClean="0">
                <a:solidFill>
                  <a:schemeClr val="accent1"/>
                </a:solidFill>
              </a:rPr>
              <a:t> in r3, ret in r3</a:t>
            </a:r>
            <a:endParaRPr lang="en-US" sz="2000" dirty="0" smtClean="0">
              <a:solidFill>
                <a:schemeClr val="bg1"/>
              </a:solidFill>
            </a:endParaRPr>
          </a:p>
          <a:p>
            <a:pPr>
              <a:tabLst>
                <a:tab pos="225425" algn="l"/>
                <a:tab pos="1541463" algn="l"/>
              </a:tabLst>
            </a:pPr>
            <a:r>
              <a:rPr lang="en-US" sz="2000" dirty="0" smtClean="0">
                <a:solidFill>
                  <a:schemeClr val="bg1"/>
                </a:solidFill>
              </a:rPr>
              <a:t>	JAL prompt</a:t>
            </a:r>
            <a:endParaRPr lang="en-US" sz="2000" dirty="0" smtClean="0">
              <a:solidFill>
                <a:schemeClr val="accent4"/>
              </a:solidFill>
            </a:endParaRPr>
          </a:p>
          <a:p>
            <a:pPr>
              <a:tabLst>
                <a:tab pos="225425" algn="l"/>
                <a:tab pos="1541463" algn="l"/>
              </a:tabLst>
            </a:pPr>
            <a:r>
              <a:rPr lang="en-US" sz="2000" dirty="0" smtClean="0">
                <a:solidFill>
                  <a:schemeClr val="bg1"/>
                </a:solidFill>
              </a:rPr>
              <a:t>	SW r3, 0(r6)</a:t>
            </a:r>
            <a:endParaRPr lang="en-US" sz="2000" dirty="0" smtClean="0">
              <a:solidFill>
                <a:schemeClr val="accent1"/>
              </a:solidFill>
            </a:endParaRPr>
          </a:p>
          <a:p>
            <a:pPr>
              <a:tabLst>
                <a:tab pos="225425" algn="l"/>
                <a:tab pos="1541463" algn="l"/>
              </a:tabLst>
            </a:pPr>
            <a:r>
              <a:rPr lang="en-US" sz="2000" dirty="0" smtClean="0">
                <a:solidFill>
                  <a:schemeClr val="bg1"/>
                </a:solidFill>
              </a:rPr>
              <a:t>	LA r3, str2</a:t>
            </a:r>
            <a:r>
              <a:rPr lang="en-US" sz="2000" dirty="0" smtClean="0">
                <a:solidFill>
                  <a:schemeClr val="accent1"/>
                </a:solidFill>
              </a:rPr>
              <a:t> 	# call prompt: </a:t>
            </a:r>
            <a:r>
              <a:rPr lang="en-US" sz="2000" dirty="0" err="1" smtClean="0">
                <a:solidFill>
                  <a:schemeClr val="accent1"/>
                </a:solidFill>
              </a:rPr>
              <a:t>arg</a:t>
            </a:r>
            <a:r>
              <a:rPr lang="en-US" sz="2000" dirty="0" smtClean="0">
                <a:solidFill>
                  <a:schemeClr val="accent1"/>
                </a:solidFill>
              </a:rPr>
              <a:t> in r3, ret in r3</a:t>
            </a:r>
            <a:endParaRPr lang="en-US" sz="2000" dirty="0" smtClean="0">
              <a:solidFill>
                <a:schemeClr val="bg1"/>
              </a:solidFill>
            </a:endParaRPr>
          </a:p>
          <a:p>
            <a:pPr>
              <a:tabLst>
                <a:tab pos="225425" algn="l"/>
                <a:tab pos="1541463" algn="l"/>
              </a:tabLst>
            </a:pPr>
            <a:r>
              <a:rPr lang="en-US" sz="2000" dirty="0" smtClean="0">
                <a:solidFill>
                  <a:schemeClr val="bg1"/>
                </a:solidFill>
              </a:rPr>
              <a:t>	JAL prompt</a:t>
            </a:r>
            <a:endParaRPr lang="en-US" sz="2000" dirty="0" smtClean="0">
              <a:solidFill>
                <a:schemeClr val="accent4"/>
              </a:solidFill>
            </a:endParaRPr>
          </a:p>
          <a:p>
            <a:pPr>
              <a:tabLst>
                <a:tab pos="225425" algn="l"/>
                <a:tab pos="1541463" algn="l"/>
              </a:tabLst>
            </a:pPr>
            <a:r>
              <a:rPr lang="en-US" sz="2000" dirty="0" smtClean="0">
                <a:solidFill>
                  <a:schemeClr val="bg1"/>
                </a:solidFill>
              </a:rPr>
              <a:t>	SW r3, 4(r6)</a:t>
            </a:r>
          </a:p>
          <a:p>
            <a:pPr>
              <a:tabLst>
                <a:tab pos="225425" algn="l"/>
                <a:tab pos="1541463" algn="l"/>
              </a:tabLst>
            </a:pPr>
            <a:r>
              <a:rPr lang="en-US" sz="2000" dirty="0" smtClean="0">
                <a:solidFill>
                  <a:schemeClr val="bg1"/>
                </a:solidFill>
              </a:rPr>
              <a:t>	MOVE r4, r6 </a:t>
            </a:r>
            <a:r>
              <a:rPr lang="en-US" sz="2000" dirty="0" smtClean="0">
                <a:solidFill>
                  <a:schemeClr val="accent1"/>
                </a:solidFill>
              </a:rPr>
              <a:t># call </a:t>
            </a:r>
            <a:r>
              <a:rPr lang="en-US" sz="2000" dirty="0" err="1" smtClean="0">
                <a:solidFill>
                  <a:schemeClr val="accent1"/>
                </a:solidFill>
              </a:rPr>
              <a:t>tnorm</a:t>
            </a:r>
            <a:r>
              <a:rPr lang="en-US" sz="2000" dirty="0" smtClean="0">
                <a:solidFill>
                  <a:schemeClr val="accent1"/>
                </a:solidFill>
              </a:rPr>
              <a:t>: </a:t>
            </a:r>
            <a:r>
              <a:rPr lang="en-US" sz="2000" dirty="0" err="1" smtClean="0">
                <a:solidFill>
                  <a:schemeClr val="accent1"/>
                </a:solidFill>
              </a:rPr>
              <a:t>arg</a:t>
            </a:r>
            <a:r>
              <a:rPr lang="en-US" sz="2000" dirty="0" smtClean="0">
                <a:solidFill>
                  <a:schemeClr val="accent1"/>
                </a:solidFill>
              </a:rPr>
              <a:t> in r4, ret in r4</a:t>
            </a:r>
            <a:endParaRPr lang="en-US" sz="2000" dirty="0" smtClean="0">
              <a:solidFill>
                <a:schemeClr val="bg1"/>
              </a:solidFill>
            </a:endParaRPr>
          </a:p>
          <a:p>
            <a:pPr>
              <a:tabLst>
                <a:tab pos="225425" algn="l"/>
                <a:tab pos="1541463" algn="l"/>
              </a:tabLst>
            </a:pPr>
            <a:r>
              <a:rPr lang="en-US" sz="2000" dirty="0" smtClean="0">
                <a:solidFill>
                  <a:schemeClr val="bg1"/>
                </a:solidFill>
              </a:rPr>
              <a:t>	JAL </a:t>
            </a:r>
            <a:r>
              <a:rPr lang="en-US" sz="2000" dirty="0" err="1" smtClean="0">
                <a:solidFill>
                  <a:schemeClr val="bg1"/>
                </a:solidFill>
              </a:rPr>
              <a:t>tnorm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endParaRPr lang="en-US" sz="2000" dirty="0" smtClean="0">
              <a:solidFill>
                <a:schemeClr val="accent4"/>
              </a:solidFill>
            </a:endParaRPr>
          </a:p>
          <a:p>
            <a:pPr>
              <a:tabLst>
                <a:tab pos="225425" algn="l"/>
                <a:tab pos="1541463" algn="l"/>
              </a:tabLst>
            </a:pPr>
            <a:r>
              <a:rPr lang="en-US" sz="2000" dirty="0" smtClean="0">
                <a:solidFill>
                  <a:schemeClr val="bg1"/>
                </a:solidFill>
              </a:rPr>
              <a:t>	LA r5, pi</a:t>
            </a:r>
          </a:p>
          <a:p>
            <a:pPr>
              <a:tabLst>
                <a:tab pos="225425" algn="l"/>
                <a:tab pos="1541463" algn="l"/>
              </a:tabLst>
            </a:pPr>
            <a:r>
              <a:rPr lang="en-US" sz="2000" dirty="0" smtClean="0">
                <a:solidFill>
                  <a:schemeClr val="bg1"/>
                </a:solidFill>
              </a:rPr>
              <a:t>	LW r5, 0(r5)</a:t>
            </a:r>
          </a:p>
          <a:p>
            <a:pPr>
              <a:tabLst>
                <a:tab pos="225425" algn="l"/>
                <a:tab pos="1541463" algn="l"/>
              </a:tabLst>
            </a:pPr>
            <a:r>
              <a:rPr lang="en-US" sz="2000" dirty="0" smtClean="0">
                <a:solidFill>
                  <a:schemeClr val="bg1"/>
                </a:solidFill>
              </a:rPr>
              <a:t>	ADD r5, r4, r5 </a:t>
            </a:r>
          </a:p>
          <a:p>
            <a:pPr>
              <a:tabLst>
                <a:tab pos="225425" algn="l"/>
                <a:tab pos="1541463" algn="l"/>
              </a:tabLst>
            </a:pPr>
            <a:r>
              <a:rPr lang="en-US" sz="2000" dirty="0" smtClean="0">
                <a:solidFill>
                  <a:schemeClr val="bg1"/>
                </a:solidFill>
              </a:rPr>
              <a:t>	LA r3, str3 	</a:t>
            </a:r>
            <a:r>
              <a:rPr lang="en-US" sz="2000" dirty="0" smtClean="0">
                <a:solidFill>
                  <a:schemeClr val="accent1"/>
                </a:solidFill>
              </a:rPr>
              <a:t># call print: </a:t>
            </a:r>
            <a:r>
              <a:rPr lang="en-US" sz="2000" dirty="0" err="1" smtClean="0">
                <a:solidFill>
                  <a:schemeClr val="accent1"/>
                </a:solidFill>
              </a:rPr>
              <a:t>args</a:t>
            </a:r>
            <a:r>
              <a:rPr lang="en-US" sz="2000" dirty="0" smtClean="0">
                <a:solidFill>
                  <a:schemeClr val="accent1"/>
                </a:solidFill>
              </a:rPr>
              <a:t> in r3 and r4</a:t>
            </a:r>
          </a:p>
          <a:p>
            <a:pPr>
              <a:tabLst>
                <a:tab pos="225425" algn="l"/>
                <a:tab pos="1541463" algn="l"/>
              </a:tabLst>
            </a:pPr>
            <a:r>
              <a:rPr lang="en-US" sz="2000" dirty="0" smtClean="0">
                <a:solidFill>
                  <a:schemeClr val="bg1"/>
                </a:solidFill>
              </a:rPr>
              <a:t>	MOVE r4, r5</a:t>
            </a:r>
          </a:p>
          <a:p>
            <a:pPr>
              <a:tabLst>
                <a:tab pos="225425" algn="l"/>
                <a:tab pos="1541463" algn="l"/>
              </a:tabLst>
            </a:pPr>
            <a:r>
              <a:rPr lang="en-US" sz="2000" dirty="0" smtClean="0">
                <a:solidFill>
                  <a:schemeClr val="bg1"/>
                </a:solidFill>
              </a:rPr>
              <a:t>	JAL print</a:t>
            </a:r>
          </a:p>
          <a:p>
            <a:pPr>
              <a:tabLst>
                <a:tab pos="225425" algn="l"/>
                <a:tab pos="1541463" algn="l"/>
              </a:tabLst>
            </a:pPr>
            <a:r>
              <a:rPr lang="en-US" sz="2000" dirty="0" smtClean="0">
                <a:solidFill>
                  <a:schemeClr val="bg1"/>
                </a:solidFill>
              </a:rPr>
              <a:t>	JR r30</a:t>
            </a:r>
          </a:p>
        </p:txBody>
      </p:sp>
      <p:sp>
        <p:nvSpPr>
          <p:cNvPr id="9" name="TextBox 8"/>
          <p:cNvSpPr txBox="1"/>
          <p:nvPr>
            <p:custDataLst>
              <p:tags r:id="rId5"/>
            </p:custDataLst>
          </p:nvPr>
        </p:nvSpPr>
        <p:spPr>
          <a:xfrm>
            <a:off x="457200" y="2628925"/>
            <a:ext cx="3581400" cy="434340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>
              <a:tabLst>
                <a:tab pos="225425" algn="l"/>
                <a:tab pos="1541463" algn="l"/>
              </a:tabLst>
            </a:pPr>
            <a:r>
              <a:rPr lang="en-US" sz="2000" dirty="0" smtClean="0">
                <a:solidFill>
                  <a:schemeClr val="bg1"/>
                </a:solidFill>
              </a:rPr>
              <a:t>.data</a:t>
            </a:r>
          </a:p>
          <a:p>
            <a:pPr>
              <a:tabLst>
                <a:tab pos="225425" algn="l"/>
                <a:tab pos="1541463" algn="l"/>
              </a:tabLst>
            </a:pPr>
            <a:r>
              <a:rPr lang="en-US" sz="2000" dirty="0" smtClean="0">
                <a:solidFill>
                  <a:schemeClr val="bg1"/>
                </a:solidFill>
              </a:rPr>
              <a:t>str1: .</a:t>
            </a:r>
            <a:r>
              <a:rPr lang="en-US" sz="2000" dirty="0" err="1" smtClean="0">
                <a:solidFill>
                  <a:schemeClr val="bg1"/>
                </a:solidFill>
              </a:rPr>
              <a:t>asciiz</a:t>
            </a:r>
            <a:r>
              <a:rPr lang="en-US" sz="2000" dirty="0" smtClean="0">
                <a:solidFill>
                  <a:schemeClr val="bg1"/>
                </a:solidFill>
              </a:rPr>
              <a:t> “enter x”</a:t>
            </a:r>
          </a:p>
          <a:p>
            <a:pPr>
              <a:tabLst>
                <a:tab pos="225425" algn="l"/>
                <a:tab pos="1541463" algn="l"/>
              </a:tabLst>
            </a:pPr>
            <a:r>
              <a:rPr lang="en-US" sz="2000" dirty="0" smtClean="0">
                <a:solidFill>
                  <a:schemeClr val="bg1"/>
                </a:solidFill>
              </a:rPr>
              <a:t>str2: .</a:t>
            </a:r>
            <a:r>
              <a:rPr lang="en-US" sz="2000" dirty="0" err="1" smtClean="0">
                <a:solidFill>
                  <a:schemeClr val="bg1"/>
                </a:solidFill>
              </a:rPr>
              <a:t>asciiz</a:t>
            </a:r>
            <a:r>
              <a:rPr lang="en-US" sz="2000" dirty="0" smtClean="0">
                <a:solidFill>
                  <a:schemeClr val="bg1"/>
                </a:solidFill>
              </a:rPr>
              <a:t> “enter y”</a:t>
            </a:r>
          </a:p>
          <a:p>
            <a:pPr>
              <a:tabLst>
                <a:tab pos="225425" algn="l"/>
                <a:tab pos="1541463" algn="l"/>
              </a:tabLst>
            </a:pPr>
            <a:r>
              <a:rPr lang="en-US" sz="2000" dirty="0" smtClean="0">
                <a:solidFill>
                  <a:schemeClr val="bg1"/>
                </a:solidFill>
              </a:rPr>
              <a:t>str3: .</a:t>
            </a:r>
            <a:r>
              <a:rPr lang="en-US" sz="2000" dirty="0" err="1" smtClean="0">
                <a:solidFill>
                  <a:schemeClr val="bg1"/>
                </a:solidFill>
              </a:rPr>
              <a:t>asciiz</a:t>
            </a:r>
            <a:r>
              <a:rPr lang="en-US" sz="2000" dirty="0" smtClean="0">
                <a:solidFill>
                  <a:schemeClr val="bg1"/>
                </a:solidFill>
              </a:rPr>
              <a:t> “result”</a:t>
            </a:r>
          </a:p>
          <a:p>
            <a:pPr>
              <a:tabLst>
                <a:tab pos="225425" algn="l"/>
                <a:tab pos="1541463" algn="l"/>
              </a:tabLst>
            </a:pPr>
            <a:r>
              <a:rPr lang="en-US" sz="2000" dirty="0" smtClean="0">
                <a:solidFill>
                  <a:schemeClr val="bg1"/>
                </a:solidFill>
              </a:rPr>
              <a:t>.text</a:t>
            </a:r>
          </a:p>
          <a:p>
            <a:pPr>
              <a:tabLst>
                <a:tab pos="225425" algn="l"/>
                <a:tab pos="1541463" algn="l"/>
              </a:tabLst>
            </a:pPr>
            <a:r>
              <a:rPr lang="en-US" sz="2000" dirty="0" smtClean="0">
                <a:solidFill>
                  <a:schemeClr val="bg1"/>
                </a:solidFill>
              </a:rPr>
              <a:t>	.extern prompt</a:t>
            </a:r>
          </a:p>
          <a:p>
            <a:pPr>
              <a:tabLst>
                <a:tab pos="225425" algn="l"/>
                <a:tab pos="1541463" algn="l"/>
              </a:tabLst>
            </a:pPr>
            <a:r>
              <a:rPr lang="en-US" sz="2000" dirty="0" smtClean="0">
                <a:solidFill>
                  <a:schemeClr val="bg1"/>
                </a:solidFill>
              </a:rPr>
              <a:t>	.extern print</a:t>
            </a:r>
          </a:p>
          <a:p>
            <a:pPr>
              <a:tabLst>
                <a:tab pos="225425" algn="l"/>
                <a:tab pos="1541463" algn="l"/>
              </a:tabLst>
            </a:pPr>
            <a:r>
              <a:rPr lang="en-US" sz="2000" dirty="0" smtClean="0">
                <a:solidFill>
                  <a:schemeClr val="bg1"/>
                </a:solidFill>
              </a:rPr>
              <a:t>	.extern </a:t>
            </a:r>
            <a:r>
              <a:rPr lang="en-US" sz="2000" dirty="0" err="1" smtClean="0">
                <a:solidFill>
                  <a:schemeClr val="bg1"/>
                </a:solidFill>
              </a:rPr>
              <a:t>malloc</a:t>
            </a:r>
            <a:endParaRPr lang="en-US" sz="2000" dirty="0" smtClean="0">
              <a:solidFill>
                <a:schemeClr val="bg1"/>
              </a:solidFill>
            </a:endParaRPr>
          </a:p>
          <a:p>
            <a:pPr>
              <a:tabLst>
                <a:tab pos="225425" algn="l"/>
                <a:tab pos="1541463" algn="l"/>
              </a:tabLst>
            </a:pPr>
            <a:r>
              <a:rPr lang="en-US" sz="2000" dirty="0" smtClean="0">
                <a:solidFill>
                  <a:schemeClr val="bg1"/>
                </a:solidFill>
              </a:rPr>
              <a:t>	.extern </a:t>
            </a:r>
            <a:r>
              <a:rPr lang="en-US" sz="2000" dirty="0" err="1" smtClean="0">
                <a:solidFill>
                  <a:schemeClr val="bg1"/>
                </a:solidFill>
              </a:rPr>
              <a:t>tnorm</a:t>
            </a:r>
            <a:endParaRPr lang="en-US" sz="2000" dirty="0" smtClean="0">
              <a:solidFill>
                <a:schemeClr val="bg1"/>
              </a:solidFill>
            </a:endParaRPr>
          </a:p>
          <a:p>
            <a:pPr>
              <a:tabLst>
                <a:tab pos="225425" algn="l"/>
                <a:tab pos="1541463" algn="l"/>
              </a:tabLst>
            </a:pPr>
            <a:r>
              <a:rPr lang="en-US" sz="2000" dirty="0" smtClean="0">
                <a:solidFill>
                  <a:schemeClr val="bg1"/>
                </a:solidFill>
              </a:rPr>
              <a:t>	.global </a:t>
            </a:r>
            <a:r>
              <a:rPr lang="en-US" sz="2000" dirty="0" err="1" smtClean="0">
                <a:solidFill>
                  <a:schemeClr val="bg1"/>
                </a:solidFill>
              </a:rPr>
              <a:t>dostuff</a:t>
            </a:r>
            <a:endParaRPr lang="en-US" sz="2000" dirty="0" smtClean="0">
              <a:solidFill>
                <a:schemeClr val="bg1"/>
              </a:solidFill>
            </a:endParaRPr>
          </a:p>
          <a:p>
            <a:pPr>
              <a:tabLst>
                <a:tab pos="225425" algn="l"/>
                <a:tab pos="1541463" algn="l"/>
              </a:tabLst>
            </a:pPr>
            <a:endParaRPr lang="en-US" sz="2000" dirty="0" smtClean="0">
              <a:solidFill>
                <a:schemeClr val="bg1"/>
              </a:solidFill>
            </a:endParaRPr>
          </a:p>
        </p:txBody>
      </p:sp>
      <p:sp>
        <p:nvSpPr>
          <p:cNvPr id="10" name="TextBox 9" hidden="1"/>
          <p:cNvSpPr txBox="1"/>
          <p:nvPr>
            <p:custDataLst>
              <p:tags r:id="rId6"/>
            </p:custDataLst>
          </p:nvPr>
        </p:nvSpPr>
        <p:spPr>
          <a:xfrm>
            <a:off x="5715000" y="609600"/>
            <a:ext cx="3429000" cy="457200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>
              <a:tabLst>
                <a:tab pos="225425" algn="l"/>
                <a:tab pos="1541463" algn="l"/>
              </a:tabLst>
            </a:pPr>
            <a:r>
              <a:rPr lang="en-US" sz="2000" dirty="0" smtClean="0">
                <a:solidFill>
                  <a:schemeClr val="accent4"/>
                </a:solidFill>
              </a:rPr>
              <a:t># clobbered: need stack </a:t>
            </a:r>
          </a:p>
          <a:p>
            <a:pPr>
              <a:tabLst>
                <a:tab pos="225425" algn="l"/>
                <a:tab pos="1541463" algn="l"/>
              </a:tabLst>
            </a:pPr>
            <a:endParaRPr lang="en-US" sz="2000" dirty="0" smtClean="0">
              <a:solidFill>
                <a:schemeClr val="bg1"/>
              </a:solidFill>
            </a:endParaRPr>
          </a:p>
          <a:p>
            <a:pPr>
              <a:tabLst>
                <a:tab pos="225425" algn="l"/>
                <a:tab pos="1541463" algn="l"/>
              </a:tabLst>
            </a:pPr>
            <a:r>
              <a:rPr lang="en-US" sz="2000" dirty="0" smtClean="0">
                <a:solidFill>
                  <a:schemeClr val="accent4"/>
                </a:solidFill>
              </a:rPr>
              <a:t># might clobber stuff</a:t>
            </a:r>
          </a:p>
          <a:p>
            <a:pPr>
              <a:tabLst>
                <a:tab pos="225425" algn="l"/>
                <a:tab pos="1541463" algn="l"/>
              </a:tabLst>
            </a:pPr>
            <a:endParaRPr lang="en-US" sz="2000" dirty="0" smtClean="0">
              <a:solidFill>
                <a:schemeClr val="bg1"/>
              </a:solidFill>
            </a:endParaRPr>
          </a:p>
          <a:p>
            <a:pPr>
              <a:tabLst>
                <a:tab pos="225425" algn="l"/>
                <a:tab pos="1541463" algn="l"/>
              </a:tabLst>
            </a:pPr>
            <a:endParaRPr lang="en-US" sz="2000" dirty="0" smtClean="0">
              <a:solidFill>
                <a:schemeClr val="bg1"/>
              </a:solidFill>
            </a:endParaRPr>
          </a:p>
          <a:p>
            <a:pPr>
              <a:tabLst>
                <a:tab pos="225425" algn="l"/>
                <a:tab pos="1541463" algn="l"/>
              </a:tabLst>
            </a:pPr>
            <a:r>
              <a:rPr lang="en-US" sz="2000" dirty="0" smtClean="0">
                <a:solidFill>
                  <a:schemeClr val="accent4"/>
                </a:solidFill>
              </a:rPr>
              <a:t># might clobber stuff</a:t>
            </a:r>
          </a:p>
          <a:p>
            <a:pPr>
              <a:tabLst>
                <a:tab pos="225425" algn="l"/>
                <a:tab pos="1541463" algn="l"/>
              </a:tabLst>
            </a:pPr>
            <a:endParaRPr lang="en-US" sz="2000" dirty="0" smtClean="0">
              <a:solidFill>
                <a:schemeClr val="bg1"/>
              </a:solidFill>
            </a:endParaRPr>
          </a:p>
          <a:p>
            <a:pPr>
              <a:tabLst>
                <a:tab pos="225425" algn="l"/>
                <a:tab pos="1541463" algn="l"/>
              </a:tabLst>
            </a:pPr>
            <a:endParaRPr lang="en-US" sz="2000" dirty="0" smtClean="0">
              <a:solidFill>
                <a:schemeClr val="bg1"/>
              </a:solidFill>
            </a:endParaRPr>
          </a:p>
          <a:p>
            <a:pPr>
              <a:tabLst>
                <a:tab pos="225425" algn="l"/>
                <a:tab pos="1541463" algn="l"/>
              </a:tabLst>
            </a:pPr>
            <a:r>
              <a:rPr lang="en-US" sz="2000" dirty="0" smtClean="0">
                <a:solidFill>
                  <a:schemeClr val="accent4"/>
                </a:solidFill>
              </a:rPr>
              <a:t># might clobber stuff</a:t>
            </a:r>
          </a:p>
          <a:p>
            <a:pPr>
              <a:tabLst>
                <a:tab pos="225425" algn="l"/>
                <a:tab pos="1541463" algn="l"/>
              </a:tabLst>
            </a:pPr>
            <a:endParaRPr lang="en-US" sz="2000" dirty="0" smtClean="0">
              <a:solidFill>
                <a:schemeClr val="bg1"/>
              </a:solidFill>
            </a:endParaRPr>
          </a:p>
          <a:p>
            <a:pPr>
              <a:tabLst>
                <a:tab pos="225425" algn="l"/>
                <a:tab pos="1541463" algn="l"/>
              </a:tabLst>
            </a:pPr>
            <a:endParaRPr lang="en-US" sz="2000" dirty="0" smtClean="0">
              <a:solidFill>
                <a:schemeClr val="bg1"/>
              </a:solidFill>
            </a:endParaRPr>
          </a:p>
          <a:p>
            <a:pPr>
              <a:tabLst>
                <a:tab pos="225425" algn="l"/>
                <a:tab pos="1541463" algn="l"/>
              </a:tabLst>
            </a:pPr>
            <a:r>
              <a:rPr lang="en-US" sz="2000" dirty="0" smtClean="0">
                <a:solidFill>
                  <a:schemeClr val="accent4"/>
                </a:solidFill>
              </a:rPr>
              <a:t># clobbers r6, r31, r30 …</a:t>
            </a:r>
          </a:p>
        </p:txBody>
      </p:sp>
    </p:spTree>
    <p:extLst>
      <p:ext uri="{BB962C8B-B14F-4D97-AF65-F5344CB8AC3E}">
        <p14:creationId xmlns:p14="http://schemas.microsoft.com/office/powerpoint/2010/main" val="42758921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Calling Conventions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228600" y="609600"/>
            <a:ext cx="8686800" cy="44958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Calling Conventions</a:t>
            </a:r>
          </a:p>
          <a:p>
            <a:pPr lvl="1"/>
            <a:r>
              <a:rPr lang="en-US" dirty="0" smtClean="0"/>
              <a:t>where to put function arguments</a:t>
            </a:r>
          </a:p>
          <a:p>
            <a:pPr lvl="1"/>
            <a:r>
              <a:rPr lang="en-US" dirty="0" smtClean="0"/>
              <a:t>where to put return value</a:t>
            </a:r>
          </a:p>
          <a:p>
            <a:pPr lvl="1"/>
            <a:r>
              <a:rPr lang="en-US" dirty="0" smtClean="0"/>
              <a:t>who saves and restores registers, and how</a:t>
            </a:r>
          </a:p>
          <a:p>
            <a:pPr lvl="1"/>
            <a:r>
              <a:rPr lang="en-US" dirty="0" smtClean="0"/>
              <a:t>stack discipline</a:t>
            </a:r>
          </a:p>
          <a:p>
            <a:r>
              <a:rPr lang="en-US" dirty="0" smtClean="0"/>
              <a:t>Why?</a:t>
            </a:r>
          </a:p>
          <a:p>
            <a:pPr lvl="1"/>
            <a:r>
              <a:rPr lang="en-US" dirty="0" smtClean="0"/>
              <a:t>Enable code re-use (e.g. functions, libraries)</a:t>
            </a:r>
          </a:p>
          <a:p>
            <a:pPr lvl="1"/>
            <a:r>
              <a:rPr lang="en-US" dirty="0" smtClean="0"/>
              <a:t>Reduce chance for mistakes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>
            <p:custDataLst>
              <p:tags r:id="rId3"/>
            </p:custDataLst>
          </p:nvPr>
        </p:nvSpPr>
        <p:spPr>
          <a:xfrm>
            <a:off x="381000" y="5181600"/>
            <a:ext cx="8229600" cy="990600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txBody>
          <a:bodyPr wrap="none" rtlCol="0" anchor="ctr">
            <a:noAutofit/>
          </a:bodyPr>
          <a:lstStyle/>
          <a:p>
            <a:pPr algn="ctr"/>
            <a:r>
              <a:rPr lang="en-US" sz="2800" dirty="0" smtClean="0">
                <a:solidFill>
                  <a:srgbClr val="FF0000"/>
                </a:solidFill>
              </a:rPr>
              <a:t>Warning:</a:t>
            </a:r>
            <a:r>
              <a:rPr lang="en-US" sz="2800" dirty="0" smtClean="0">
                <a:solidFill>
                  <a:schemeClr val="bg1"/>
                </a:solidFill>
              </a:rPr>
              <a:t> There is no one true MIPS calling convention.</a:t>
            </a:r>
          </a:p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lecture != book != </a:t>
            </a:r>
            <a:r>
              <a:rPr lang="en-US" sz="2800" dirty="0" err="1" smtClean="0">
                <a:solidFill>
                  <a:schemeClr val="bg1"/>
                </a:solidFill>
              </a:rPr>
              <a:t>gcc</a:t>
            </a:r>
            <a:r>
              <a:rPr lang="en-US" sz="2800" dirty="0" smtClean="0">
                <a:solidFill>
                  <a:schemeClr val="bg1"/>
                </a:solidFill>
              </a:rPr>
              <a:t> != </a:t>
            </a:r>
            <a:r>
              <a:rPr lang="en-US" sz="2800" dirty="0" err="1" smtClean="0">
                <a:solidFill>
                  <a:schemeClr val="bg1"/>
                </a:solidFill>
              </a:rPr>
              <a:t>spim</a:t>
            </a:r>
            <a:r>
              <a:rPr lang="en-US" sz="2800" dirty="0" smtClean="0">
                <a:solidFill>
                  <a:schemeClr val="bg1"/>
                </a:solidFill>
              </a:rPr>
              <a:t> != web</a:t>
            </a:r>
          </a:p>
        </p:txBody>
      </p:sp>
    </p:spTree>
    <p:extLst>
      <p:ext uri="{BB962C8B-B14F-4D97-AF65-F5344CB8AC3E}">
        <p14:creationId xmlns:p14="http://schemas.microsoft.com/office/powerpoint/2010/main" val="2327824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P3_INK_TAG" val="base64:APwCHAOAgAQdA+IBbgEQFnrE3kKclkyXhczVQkWn4wMISBBEgIACRTUFAzgLZBkgMgkAkJsDATfAHkUzCQCQggIB28UeRTgIAP4DAHuF0jQSTsCkP9MApD8KpAE1g/4wFP4wFUwZxvXPlz5eDi4mbxMTExKojEVFIvt18TTF1uPHh/G9N43t4PAoCgEBhEJikRiEDgUOgMAgkAgUDg0DgUEgEAQSAQCEQOBQKAwCBwOBwez2Cy3BAIDBbBba4ISWBBKMkYxjGMZxhGCMIkIiEU5RRlHHHNON+7HNHnAhNhDhg5bMmjJktw4s2Ja0aNm61w0ZNluHGzbtcLBi3cuWYAp9LIP+Px7+Px+6Kt06+NnU6zWcZm18ZzvOd5vd5zw58uDghPxtufjb1buHws+ZCOycoYI4o4oWYFLQhKcowrCJeOPPnIP4Arvnju5mbImgRKQXUquLz5Pm3PhAITYRjwtm+HLkbrcjlm1WtGORutwt2bRbixYWDdw4cYsTlyA=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P3_INK_TAG" val="base64:AJ8BHAOAgAQdAgYIARAfJyiS/jUSS6lDDKv+0duOAwRIEEU1BQM4C2QZIDIJAJCbAwE3wB5FMwkAkIICAdvFHkU4CAD+AwB7hdI0Ek7ApD/TAKQ/CkwShfBteDbAAMzmAIbwBQeAKEAAv76HokCgEBoMDgEDgEFQCCoPCYXj8CE2EMczRizaZmi1y0bNlrRw5wrcTlgwWtmOJy4ZNMTTCwwg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P3_INK_TAG" val="base64:APwBHAOAgAQdAi4KARAfJyiS/jUSS6lDDKv+0duOAwhIEET//wNFNQUDOAtkGSAyCQCQmwMBN8AeRTMJAJCCAgHbxR5FOAgA/gMAe4XSNBJOwKQ/0wCkPwqkAUeE/FeJ+K62sF6adGmeGeGeO90YrQpbBLBmONK1rUnG+OunPh248OO8Us2LFoycrBkpijLgz18WoIP+NCb+NC+M8OOMd+3OsTicTQiYmZjJkmUThCOEqgmZXbnNTG/A3y1z8wCD8btm9trmUzF1cJiQTABEoRJEpExIJmd9/NR8BCE2EYmrXCwcMsa1zlc4lrRi5brcOXDhW5HLNg0cuXDZmwZA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P3_INK_TAG" val="base64:AKkBHAOAgAQdAhomARATIuVfbWPzQIgsgySpSSZqAwhIEET//wNFNQUCC2QZFDIIAI4pAa0BfkMzCADoGQFeCX5DEmT0TUEIAU1BHgMCBDQKLAIMZkZkC37P2CE2EOWjhkyZ5nK3FjyOVrRu1xLcLHI1WuXOLCzy4srRxjxgCiwCDGe2ewt6b0whNhGZjhxZWrdyty4sbFa0bsWq1xlZZVrfE5cZcrFg5Y4XAA==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P3_INK_TAG" val="base64:AKsBHAOAgAQdAgoKARCVvrQArqaZTYGk0f7Xp+DMAwhIEET//wNFNQUDOAtkGSAyCQCQmwMBN8AeRTMJAJCCAgHbxR5FOAgA/gMAe4XSNBJOwKQ/0wCkPwpUEofhOOE5T+fJPJgIpFY5HYfgaOBpTicptNwKTSJvNoaqoETYw6HgIWBg4eTp4GAugCE2EY2+XE0yN8q1uycuVrRyyaLXOFk4WtGbhsyYOWLZy0ZA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P3_INK_TAG" val="base64:AKsBHAOAgAQdAgoKARCVvrQArqaZTYGk0f7Xp+DMAwhIEET//wNFNQUDOAtkGSAyCQCQmwMBN8AeRTMJAJCCAgHbxR5FOAgA/gMAe4XSNBJOwKQ/0wCkPwpUEofhOOE5T+fJPJgIpFY5HYfgaOBpTicptNwKTSJvNoaqoETYw6HgIWBg4eTp4GAugCE2EY2+XE0yN8q1uycuVrRyyaLXOFk4WtGbhsyYOWLZy0ZA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Dark 3410">
  <a:themeElements>
    <a:clrScheme name="Dark 3410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FFFF00"/>
      </a:accent1>
      <a:accent2>
        <a:srgbClr val="FF0000"/>
      </a:accent2>
      <a:accent3>
        <a:srgbClr val="7030A0"/>
      </a:accent3>
      <a:accent4>
        <a:srgbClr val="00B0F0"/>
      </a:accent4>
      <a:accent5>
        <a:srgbClr val="AAE2CA"/>
      </a:accent5>
      <a:accent6>
        <a:srgbClr val="FFC000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28575">
          <a:solidFill>
            <a:schemeClr val="bg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8575">
          <a:solidFill>
            <a:schemeClr val="bg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800" dirty="0" err="1" smtClean="0">
            <a:solidFill>
              <a:schemeClr val="bg1"/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1_Dark 3410">
  <a:themeElements>
    <a:clrScheme name="Dark 3410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FFFF00"/>
      </a:accent1>
      <a:accent2>
        <a:srgbClr val="FF0000"/>
      </a:accent2>
      <a:accent3>
        <a:srgbClr val="7030A0"/>
      </a:accent3>
      <a:accent4>
        <a:srgbClr val="00B0F0"/>
      </a:accent4>
      <a:accent5>
        <a:srgbClr val="AAE2CA"/>
      </a:accent5>
      <a:accent6>
        <a:srgbClr val="FFC000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28575">
          <a:solidFill>
            <a:schemeClr val="bg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8575">
          <a:solidFill>
            <a:schemeClr val="bg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800" dirty="0" err="1" smtClean="0">
            <a:solidFill>
              <a:schemeClr val="bg1"/>
            </a:solidFill>
          </a:defRPr>
        </a:defPPr>
      </a:lstStyle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Dark 3410</Template>
  <TotalTime>1253</TotalTime>
  <Words>3290</Words>
  <Application>Microsoft Office PowerPoint</Application>
  <PresentationFormat>On-screen Show (4:3)</PresentationFormat>
  <Paragraphs>953</Paragraphs>
  <Slides>46</Slides>
  <Notes>26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46</vt:i4>
      </vt:variant>
    </vt:vector>
  </HeadingPairs>
  <TitlesOfParts>
    <vt:vector size="48" baseType="lpstr">
      <vt:lpstr>Dark 3410</vt:lpstr>
      <vt:lpstr>1_Dark 3410</vt:lpstr>
      <vt:lpstr>Calling Conventions</vt:lpstr>
      <vt:lpstr>Announcements</vt:lpstr>
      <vt:lpstr>Announcements</vt:lpstr>
      <vt:lpstr>Goals for Today</vt:lpstr>
      <vt:lpstr>Example program</vt:lpstr>
      <vt:lpstr>Anatomy of an executing program</vt:lpstr>
      <vt:lpstr>math.s</vt:lpstr>
      <vt:lpstr>calc.s</vt:lpstr>
      <vt:lpstr>Calling Conventions</vt:lpstr>
      <vt:lpstr>Example</vt:lpstr>
      <vt:lpstr>MIPS Register Conventions</vt:lpstr>
      <vt:lpstr>Example: Invoke</vt:lpstr>
      <vt:lpstr>Call Stack</vt:lpstr>
      <vt:lpstr>Stack Growth</vt:lpstr>
      <vt:lpstr>Example: Stack frame push / pop</vt:lpstr>
      <vt:lpstr>Recap</vt:lpstr>
      <vt:lpstr>Arguments &amp; Return Values</vt:lpstr>
      <vt:lpstr>Argument Spilling</vt:lpstr>
      <vt:lpstr>Argument Spilling</vt:lpstr>
      <vt:lpstr>VarArgs</vt:lpstr>
      <vt:lpstr>Recap</vt:lpstr>
      <vt:lpstr>Debugging</vt:lpstr>
      <vt:lpstr>Frame Pointer</vt:lpstr>
      <vt:lpstr>MIPS Register Conventions</vt:lpstr>
      <vt:lpstr>Global Pointer</vt:lpstr>
      <vt:lpstr>MIPS Register Conventions</vt:lpstr>
      <vt:lpstr>Callee and Caller Saved Registers</vt:lpstr>
      <vt:lpstr>MIPS Register Conventions</vt:lpstr>
      <vt:lpstr>Recap</vt:lpstr>
      <vt:lpstr>Example</vt:lpstr>
      <vt:lpstr>Prolog, Epilog</vt:lpstr>
      <vt:lpstr>Recap</vt:lpstr>
      <vt:lpstr>Leaf Functions</vt:lpstr>
      <vt:lpstr>Globals and Locals</vt:lpstr>
      <vt:lpstr>FAQ</vt:lpstr>
      <vt:lpstr>Caller-saved vs. Callee-saved</vt:lpstr>
      <vt:lpstr>Caller-saved vs. Callee-saved</vt:lpstr>
      <vt:lpstr>Caller-saved vs. Callee-saved</vt:lpstr>
      <vt:lpstr>Caller-saved vs. Callee-saved</vt:lpstr>
      <vt:lpstr>Caller-saved vs. Callee-saved</vt:lpstr>
      <vt:lpstr>What is it?</vt:lpstr>
      <vt:lpstr>PowerPoint Presentation</vt:lpstr>
      <vt:lpstr>Example CPI = 1.0</vt:lpstr>
      <vt:lpstr>Example CPI = 2.0</vt:lpstr>
      <vt:lpstr>Example CPI = 0.5</vt:lpstr>
      <vt:lpstr>CPI Calculation</vt:lpstr>
    </vt:vector>
  </TitlesOfParts>
  <Company>Cornell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Assembly</dc:title>
  <dc:creator>Hakim Weatherspoon</dc:creator>
  <cp:lastModifiedBy>Hakim Weatherspoon</cp:lastModifiedBy>
  <cp:revision>289</cp:revision>
  <cp:lastPrinted>2011-03-08T14:52:53Z</cp:lastPrinted>
  <dcterms:created xsi:type="dcterms:W3CDTF">2010-02-19T22:50:05Z</dcterms:created>
  <dcterms:modified xsi:type="dcterms:W3CDTF">2011-03-09T02:33:56Z</dcterms:modified>
</cp:coreProperties>
</file>