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6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0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1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2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4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5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6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7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8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9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20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1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22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23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ink/ink1.xml" ContentType="application/inkml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24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25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6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9"/>
  </p:notesMasterIdLst>
  <p:sldIdLst>
    <p:sldId id="340" r:id="rId3"/>
    <p:sldId id="343" r:id="rId4"/>
    <p:sldId id="344" r:id="rId5"/>
    <p:sldId id="342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30" r:id="rId31"/>
    <p:sldId id="335" r:id="rId32"/>
    <p:sldId id="329" r:id="rId33"/>
    <p:sldId id="339" r:id="rId34"/>
    <p:sldId id="331" r:id="rId35"/>
    <p:sldId id="33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7" autoAdjust="0"/>
    <p:restoredTop sz="77867" autoAdjust="0"/>
  </p:normalViewPr>
  <p:slideViewPr>
    <p:cSldViewPr>
      <p:cViewPr>
        <p:scale>
          <a:sx n="50" d="100"/>
          <a:sy n="50" d="100"/>
        </p:scale>
        <p:origin x="-51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09T02:27:31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4703 7070 8,'23'6'26,"-23"-6"0,0 0-28,13 1 1,4 7 1,4 2 0,7 1 1,4 4-1,3 0 0,2 4 1,1 0-1,4 1 1,3 4-1,1 0 0,7 1 1,1 1-2,6-1 1,5-1 0,6 1 0,5 2-1,4-2 1,8 3 0,1 0 0,9 1 0,2 2 0,5 1 0,4 3 0,4 0 0,8 5 0,5 0 1,2 1-1,6 3 0,6 2 0,8-1 0,5 4 0,7 3 0,7 0 0,6 1-1,8 2 1,2 3-1,10 6 0,3 0 1,5 2-1,0-1 0,3 5 0,-1 1 0,-1 0 0,0 1-1,-2-2 1,-5 2-1,0 0 2,-2 0-2,2-1 1,-3-2 1,2 2 0,-1-3 1,1-3 0,-3 1 1,-1-2 0,-3 0 0,-2-3 2,2 4 1,-4-1-1,4 3-1,-4 0-1,2-1 1,-4 2-1,3 1 0,-2-2-2,-1 0-1,-1-1 1,-1-1-1,0 1 2,4 0 0,3-4-1,1-1 0,2 2 0,0-2 1,0 0-1,1 1 1,-4-3 0,-3 1-1,-2 0 1,-3 0 0,-1 1 0,-1 1 2,-5-2-3,-1-1 1,-4 1 0,-2-1 0,-6-1-1,-2 1-1,-7-3-1,-7-2-1,-3-2 0,-7-5-1,-3 3-1,-11-8-2,2 1-5,-5-3-15</inkml:trace>
  <inkml:trace contextRef="#ctx0" brushRef="#br0" timeOffset="1376.0787">4983 11831 14,'53'-17'4,"13"-6"1,12 0-1,3-4-2,7 2 0,8-3-1,6 1 0,5-5 0,6 0 0,6-1 1,3-4 0,6-3 0,8-2 1,3-5-1,7-1 1,4-5 0,5 3-2,3-2 1,3-1-2,4-1 1,2-1 0,6 1 0,3-2-1,4 1 0,6-5 1,5 2-1,5-2 1,9-1-1,6-3 0,1-2 2,2 2-3,4-5 2,4-1-1,1-2 1,5-1-1,0-2 1,1-1-1,8-1 0,5 0 1,3 0-1,3 0 0,6 0 0,-3-1-1,3 0 1,2-1 0,-4-1-1,-1-2 0,-3 0 1,-5 1 1,-3-1-2,3 1 2,-7 0-1,1-1 2,-1 2-2,-3 0 1,1 0 0,0 4-1,-3 1 2,-2 2-1,-2-1-1,1 6 1,-1 0-1,2 0 0,-1 0 0,-2-3 0,4 1-1,0 0 1,1 0 0,-3-1 1,0 3-2,-4 2 1,-3 3 0,-2 3-1,-5 4-1,-5 2 1,-1 5-3,-5-1 0,-1 7-3,-10-2-6,0 2-13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2A9E9-BD0C-4D20-AA02-9B036352FB8F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8023-2F2A-4EC4-99A5-752A5F971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memory look like when program</a:t>
            </a:r>
            <a:r>
              <a:rPr lang="en-US" baseline="0" dirty="0" smtClean="0"/>
              <a:t> is running?</a:t>
            </a:r>
            <a:endParaRPr lang="en-US" dirty="0" smtClean="0"/>
          </a:p>
          <a:p>
            <a:r>
              <a:rPr lang="en-US" dirty="0" smtClean="0"/>
              <a:t>OS reserved space</a:t>
            </a:r>
          </a:p>
          <a:p>
            <a:r>
              <a:rPr lang="en-US" dirty="0" smtClean="0"/>
              <a:t>stack: function local </a:t>
            </a:r>
            <a:r>
              <a:rPr lang="en-US" dirty="0" err="1" smtClean="0"/>
              <a:t>vars</a:t>
            </a:r>
            <a:r>
              <a:rPr lang="en-US" dirty="0" smtClean="0"/>
              <a:t> and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heap: vector object (8 bytes)</a:t>
            </a:r>
          </a:p>
          <a:p>
            <a:r>
              <a:rPr lang="en-US" dirty="0" smtClean="0"/>
              <a:t>data:</a:t>
            </a:r>
            <a:r>
              <a:rPr lang="en-US" baseline="0" dirty="0" smtClean="0"/>
              <a:t> strings, pi</a:t>
            </a:r>
            <a:endParaRPr lang="en-US" dirty="0" smtClean="0"/>
          </a:p>
          <a:p>
            <a:r>
              <a:rPr lang="en-US" dirty="0" smtClean="0"/>
              <a:t>text:</a:t>
            </a:r>
            <a:r>
              <a:rPr lang="en-US" baseline="0" dirty="0" smtClean="0"/>
              <a:t> assembly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dirty="0" smtClean="0"/>
              <a:t>note: C allows passing </a:t>
            </a:r>
            <a:r>
              <a:rPr lang="en-US" dirty="0" err="1" smtClean="0"/>
              <a:t>struct</a:t>
            </a:r>
            <a:r>
              <a:rPr lang="en-US" dirty="0" smtClean="0"/>
              <a:t> as argument (usually bad… only okay for smallish </a:t>
            </a:r>
            <a:r>
              <a:rPr lang="en-US" dirty="0" err="1" smtClean="0"/>
              <a:t>structs</a:t>
            </a:r>
            <a:r>
              <a:rPr lang="en-US" dirty="0" smtClean="0"/>
              <a:t>)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note: Pointers usually 32 bits.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stack frame: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args</a:t>
            </a:r>
            <a:r>
              <a:rPr lang="en-US" baseline="0" dirty="0" smtClean="0"/>
              <a:t> in current frame, max’s frame below</a:t>
            </a:r>
          </a:p>
          <a:p>
            <a:r>
              <a:rPr lang="en-US" baseline="0" dirty="0" smtClean="0"/>
              <a:t>right-to-right push (important soon, for </a:t>
            </a:r>
            <a:r>
              <a:rPr lang="en-US" baseline="0" dirty="0" err="1" smtClean="0"/>
              <a:t>varargs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problem: we said stack should be pre-allocated… cross out the stack manipulations</a:t>
            </a:r>
          </a:p>
          <a:p>
            <a:r>
              <a:rPr lang="en-US" baseline="0" dirty="0" smtClean="0"/>
              <a:t>Q: what about variable argument lists?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problem: special case code in </a:t>
            </a:r>
            <a:r>
              <a:rPr lang="en-US" baseline="0" dirty="0" err="1" smtClean="0"/>
              <a:t>printf</a:t>
            </a:r>
            <a:endParaRPr lang="en-US" baseline="0" dirty="0" smtClean="0"/>
          </a:p>
          <a:p>
            <a:r>
              <a:rPr lang="en-US" baseline="0" dirty="0" smtClean="0"/>
              <a:t>first attempt: put everything on stack (for </a:t>
            </a:r>
            <a:r>
              <a:rPr lang="en-US" baseline="0" dirty="0" err="1" smtClean="0"/>
              <a:t>varargs</a:t>
            </a:r>
            <a:r>
              <a:rPr lang="en-US" baseline="0" dirty="0" smtClean="0"/>
              <a:t>): too slow (or special case in caller)</a:t>
            </a:r>
          </a:p>
          <a:p>
            <a:r>
              <a:rPr lang="en-US" baseline="0" dirty="0" smtClean="0"/>
              <a:t>better: reserve space on stack for all </a:t>
            </a:r>
            <a:r>
              <a:rPr lang="en-US" baseline="0" dirty="0" err="1" smtClean="0"/>
              <a:t>args</a:t>
            </a:r>
            <a:r>
              <a:rPr lang="en-US" baseline="0" dirty="0" smtClean="0"/>
              <a:t>, but put first 4 in registers… make 6 slots, adjust 0,4 offsets</a:t>
            </a:r>
          </a:p>
          <a:p>
            <a:r>
              <a:rPr lang="en-US" baseline="0" dirty="0" smtClean="0"/>
              <a:t>caller: </a:t>
            </a:r>
            <a:r>
              <a:rPr lang="en-US" baseline="0" dirty="0" err="1" smtClean="0"/>
              <a:t>varargs</a:t>
            </a:r>
            <a:r>
              <a:rPr lang="en-US" baseline="0" dirty="0" smtClean="0"/>
              <a:t> can just push everything onto stack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arguments</a:t>
            </a:r>
            <a:r>
              <a:rPr lang="en-US" baseline="0" dirty="0" smtClean="0"/>
              <a:t> are in caller’s frame, not </a:t>
            </a:r>
            <a:r>
              <a:rPr lang="en-US" baseline="0" dirty="0" err="1" smtClean="0"/>
              <a:t>callee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 </a:t>
            </a:r>
            <a:r>
              <a:rPr lang="en-US" dirty="0" smtClean="0">
                <a:sym typeface="Wingdings" pitchFamily="2" charset="2"/>
              </a:rPr>
              <a:t> in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printf</a:t>
            </a:r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err="1" smtClean="0">
                <a:sym typeface="Wingdings" pitchFamily="2" charset="2"/>
              </a:rPr>
              <a:t>ra</a:t>
            </a:r>
            <a:r>
              <a:rPr lang="en-US" baseline="0" dirty="0" smtClean="0">
                <a:sym typeface="Wingdings" pitchFamily="2" charset="2"/>
              </a:rPr>
              <a:t>  called from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? or called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?</a:t>
            </a:r>
          </a:p>
          <a:p>
            <a:r>
              <a:rPr lang="en-US" baseline="0" dirty="0" smtClean="0">
                <a:sym typeface="Wingdings" pitchFamily="2" charset="2"/>
              </a:rPr>
              <a:t>0(sp)  looks like in </a:t>
            </a:r>
            <a:r>
              <a:rPr lang="en-US" baseline="0" dirty="0" err="1" smtClean="0">
                <a:sym typeface="Wingdings" pitchFamily="2" charset="2"/>
              </a:rPr>
              <a:t>printf</a:t>
            </a:r>
            <a:r>
              <a:rPr lang="en-US" baseline="0" dirty="0" smtClean="0">
                <a:sym typeface="Wingdings" pitchFamily="2" charset="2"/>
              </a:rPr>
              <a:t>, called by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, and not going to call anything else</a:t>
            </a: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4,8(sp)  looks like </a:t>
            </a:r>
            <a:r>
              <a:rPr lang="en-US" baseline="0" dirty="0" err="1" smtClean="0">
                <a:sym typeface="Wingdings" pitchFamily="2" charset="2"/>
              </a:rPr>
              <a:t>args</a:t>
            </a:r>
            <a:r>
              <a:rPr lang="en-US" baseline="0" dirty="0" smtClean="0">
                <a:sym typeface="Wingdings" pitchFamily="2" charset="2"/>
              </a:rPr>
              <a:t> are str1 and 0x15</a:t>
            </a: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20(sp)  looks like a return address, probably main called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 with less than 4 </a:t>
            </a:r>
            <a:r>
              <a:rPr lang="en-US" baseline="0" dirty="0" err="1" smtClean="0">
                <a:sym typeface="Wingdings" pitchFamily="2" charset="2"/>
              </a:rPr>
              <a:t>args</a:t>
            </a:r>
            <a:endParaRPr lang="en-US" baseline="0" dirty="0" smtClean="0">
              <a:sym typeface="Wingdings" pitchFamily="2" charset="2"/>
            </a:endParaRP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44(sp)  looks like a return address, probably init called main</a:t>
            </a: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how large is </a:t>
            </a:r>
            <a:r>
              <a:rPr lang="en-US" baseline="0" dirty="0" err="1" smtClean="0">
                <a:sym typeface="Wingdings" pitchFamily="2" charset="2"/>
              </a:rPr>
              <a:t>init’s</a:t>
            </a:r>
            <a:r>
              <a:rPr lang="en-US" baseline="0" dirty="0" smtClean="0">
                <a:sym typeface="Wingdings" pitchFamily="2" charset="2"/>
              </a:rPr>
              <a:t> stack frame?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$at? BLT </a:t>
            </a:r>
            <a:r>
              <a:rPr lang="en-US" dirty="0" err="1" smtClean="0"/>
              <a:t>psuedo</a:t>
            </a:r>
            <a:r>
              <a:rPr lang="en-US" dirty="0" smtClean="0"/>
              <a:t>-instruction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data at 0x1000</a:t>
            </a:r>
            <a:r>
              <a:rPr lang="en-US" dirty="0" smtClean="0">
                <a:solidFill>
                  <a:schemeClr val="accent1"/>
                </a:solidFill>
              </a:rPr>
              <a:t>0000</a:t>
            </a:r>
          </a:p>
          <a:p>
            <a:r>
              <a:rPr lang="en-US" dirty="0" smtClean="0"/>
              <a:t># data at 0x1000</a:t>
            </a:r>
            <a:r>
              <a:rPr lang="en-US" dirty="0" smtClean="0">
                <a:solidFill>
                  <a:schemeClr val="accent1"/>
                </a:solidFill>
              </a:rPr>
              <a:t>FFFF</a:t>
            </a:r>
          </a:p>
          <a:p>
            <a:r>
              <a:rPr lang="en-US" dirty="0" smtClean="0"/>
              <a:t>(64KB range)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$at? BLT </a:t>
            </a:r>
            <a:r>
              <a:rPr lang="en-US" dirty="0" err="1" smtClean="0"/>
              <a:t>psuedo</a:t>
            </a:r>
            <a:r>
              <a:rPr lang="en-US" dirty="0" smtClean="0"/>
              <a:t>-instruction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caller/</a:t>
            </a:r>
            <a:r>
              <a:rPr lang="en-US" dirty="0" err="1" smtClean="0"/>
              <a:t>callee</a:t>
            </a:r>
            <a:r>
              <a:rPr lang="en-US" baseline="0" dirty="0" smtClean="0"/>
              <a:t> saved tradeoffs?</a:t>
            </a:r>
          </a:p>
          <a:p>
            <a:r>
              <a:rPr lang="en-US" baseline="0" dirty="0" smtClean="0"/>
              <a:t>Generally… use caller-save for temp stuff not preserved across calls; use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-save for stuff needs to preserve across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lessons: </a:t>
            </a:r>
          </a:p>
          <a:p>
            <a:r>
              <a:rPr lang="en-US" dirty="0" smtClean="0"/>
              <a:t>need “.global” directive</a:t>
            </a:r>
          </a:p>
          <a:p>
            <a:r>
              <a:rPr lang="en-US" dirty="0" smtClean="0"/>
              <a:t>starting to need conventions: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Q: Minimum</a:t>
            </a:r>
            <a:r>
              <a:rPr lang="en-US" baseline="0" dirty="0" smtClean="0"/>
              <a:t> frame size?</a:t>
            </a:r>
          </a:p>
          <a:p>
            <a:pPr lvl="0"/>
            <a:r>
              <a:rPr lang="en-US" baseline="0" dirty="0" smtClean="0"/>
              <a:t>A: 24 bytes (ra+fp+4args)</a:t>
            </a:r>
          </a:p>
          <a:p>
            <a:pPr lvl="0"/>
            <a:r>
              <a:rPr lang="en-US" baseline="0" dirty="0" smtClean="0"/>
              <a:t>Q: What if this function makes no sub-calls?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Q: Minimum</a:t>
            </a:r>
            <a:r>
              <a:rPr lang="en-US" baseline="0" dirty="0" smtClean="0"/>
              <a:t> frame size?</a:t>
            </a:r>
          </a:p>
          <a:p>
            <a:pPr lvl="0"/>
            <a:r>
              <a:rPr lang="en-US" baseline="0" dirty="0" smtClean="0"/>
              <a:t>A: 24 bytes (ra+fp+4args)</a:t>
            </a:r>
          </a:p>
          <a:p>
            <a:pPr lvl="0"/>
            <a:r>
              <a:rPr lang="en-US" baseline="0" dirty="0" smtClean="0"/>
              <a:t>Q: What if this function makes no sub-calls?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CPU if it does nothing but arithmetic</a:t>
            </a:r>
          </a:p>
          <a:p>
            <a:r>
              <a:rPr lang="en-US" dirty="0" smtClean="0"/>
              <a:t>A non-pipelined</a:t>
            </a:r>
            <a:r>
              <a:rPr lang="en-US" baseline="0" dirty="0" smtClean="0"/>
              <a:t> “single cycle” CPU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68479-4BA0-4824-A85E-05A3A98E360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CPU if you are</a:t>
            </a:r>
            <a:r>
              <a:rPr lang="en-US" baseline="0" dirty="0" smtClean="0"/>
              <a:t> stalling once on every instruction.</a:t>
            </a:r>
          </a:p>
          <a:p>
            <a:r>
              <a:rPr lang="en-US" baseline="0" dirty="0" smtClean="0"/>
              <a:t>A CPU that requires 3 stalls on 50% of instructions: 50% * 1 + 50% * 3</a:t>
            </a:r>
          </a:p>
          <a:p>
            <a:r>
              <a:rPr lang="en-US" baseline="0" dirty="0" smtClean="0"/>
              <a:t>A multi-cycle CPU that is doing a 50/50 mix of 1-cycle and 5-cycle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68479-4BA0-4824-A85E-05A3A98E360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Dual core single-cycle CPU</a:t>
            </a:r>
          </a:p>
          <a:p>
            <a:r>
              <a:rPr lang="en-US" dirty="0" smtClean="0"/>
              <a:t>Superscalar</a:t>
            </a:r>
            <a:r>
              <a:rPr lang="en-US" baseline="0" dirty="0" smtClean="0"/>
              <a:t>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68479-4BA0-4824-A85E-05A3A98E360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step through, then ask what is broken</a:t>
            </a:r>
          </a:p>
          <a:p>
            <a:r>
              <a:rPr lang="en-US" baseline="0" dirty="0" smtClean="0"/>
              <a:t>lessons:</a:t>
            </a:r>
          </a:p>
          <a:p>
            <a:r>
              <a:rPr lang="en-US" baseline="0" dirty="0" smtClean="0"/>
              <a:t>string data goes elsewhere</a:t>
            </a:r>
          </a:p>
          <a:p>
            <a:r>
              <a:rPr lang="en-US" baseline="0" dirty="0" smtClean="0"/>
              <a:t>definitely need conventions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  <a:p>
            <a:r>
              <a:rPr lang="en-US" baseline="0" dirty="0" smtClean="0"/>
              <a:t> - which functions modify which registers</a:t>
            </a:r>
          </a:p>
          <a:p>
            <a:r>
              <a:rPr lang="en-US" baseline="0" dirty="0" smtClean="0"/>
              <a:t> - where to save registers?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main calls prompt and test, test calls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and 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$at? BLT </a:t>
            </a:r>
            <a:r>
              <a:rPr lang="en-US" dirty="0" err="1" smtClean="0"/>
              <a:t>psuedo</a:t>
            </a:r>
            <a:r>
              <a:rPr lang="en-US" dirty="0" smtClean="0"/>
              <a:t>-instruction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do code for main</a:t>
            </a:r>
          </a:p>
          <a:p>
            <a:r>
              <a:rPr lang="en-US" baseline="0" dirty="0" smtClean="0"/>
              <a:t>Q: what happens to $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of main? and r16 during second call to ask? </a:t>
            </a:r>
          </a:p>
          <a:p>
            <a:r>
              <a:rPr lang="en-US" baseline="0" dirty="0" smtClean="0"/>
              <a:t>A: (potentially) clobbered: use a call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show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AD8180-0208-4416-817E-A92D59F702E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3/8/2011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8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91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12.em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9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image" Target="../media/image13.emf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99.xml"/><Relationship Id="rId16" Type="http://schemas.openxmlformats.org/officeDocument/2006/relationships/slideLayout" Target="../slideLayouts/slideLayout14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15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15.emf"/><Relationship Id="rId4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26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32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3" Type="http://schemas.openxmlformats.org/officeDocument/2006/relationships/tags" Target="../tags/tag144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21.emf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tags" Target="../tags/tag187.xml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image" Target="../media/image22.emf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190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92.xml"/><Relationship Id="rId4" Type="http://schemas.openxmlformats.org/officeDocument/2006/relationships/tags" Target="../tags/tag19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24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25.emf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image" Target="../media/image26.emf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27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7" Type="http://schemas.openxmlformats.org/officeDocument/2006/relationships/image" Target="../media/image28.emf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image" Target="../media/image29.emf"/><Relationship Id="rId10" Type="http://schemas.openxmlformats.org/officeDocument/2006/relationships/tags" Target="../tags/tag237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5" Type="http://schemas.openxmlformats.org/officeDocument/2006/relationships/tags" Target="../tags/tag244.xml"/><Relationship Id="rId10" Type="http://schemas.openxmlformats.org/officeDocument/2006/relationships/tags" Target="../tags/tag249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31.emf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image" Target="../media/image32.emf"/><Relationship Id="rId4" Type="http://schemas.openxmlformats.org/officeDocument/2006/relationships/customXml" Target="../ink/ink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5" Type="http://schemas.openxmlformats.org/officeDocument/2006/relationships/image" Target="../media/image33.emf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4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notesSlide" Target="../notesSlides/notesSlide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5" Type="http://schemas.openxmlformats.org/officeDocument/2006/relationships/image" Target="../media/image34.e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4.e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" Type="http://schemas.openxmlformats.org/officeDocument/2006/relationships/tags" Target="../tags/tag44.xml"/><Relationship Id="rId21" Type="http://schemas.openxmlformats.org/officeDocument/2006/relationships/slideLayout" Target="../slideLayouts/slideLayout1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6.emf"/><Relationship Id="rId5" Type="http://schemas.openxmlformats.org/officeDocument/2006/relationships/tags" Target="../tags/tag6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image" Target="../media/image7.emf"/><Relationship Id="rId4" Type="http://schemas.openxmlformats.org/officeDocument/2006/relationships/tags" Target="../tags/tag73.xml"/><Relationship Id="rId9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8.emf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25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2.8 and </a:t>
            </a: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2.12 </a:t>
            </a: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nsolas" pitchFamily="49" charset="0"/>
              </a:rPr>
              <a:t>void main()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 = ask(“x?”);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 = ask(“y?”);</a:t>
            </a:r>
          </a:p>
          <a:p>
            <a:r>
              <a:rPr lang="en-US" sz="2400" dirty="0" smtClean="0">
                <a:latin typeface="Consolas" pitchFamily="49" charset="0"/>
              </a:rPr>
              <a:t>	test(x, y);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void test(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x, 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d = </a:t>
            </a:r>
            <a:r>
              <a:rPr lang="en-US" sz="2400" dirty="0" err="1" smtClean="0">
                <a:latin typeface="Consolas" pitchFamily="49" charset="0"/>
              </a:rPr>
              <a:t>sqrt</a:t>
            </a:r>
            <a:r>
              <a:rPr lang="en-US" sz="2400" dirty="0" smtClean="0">
                <a:latin typeface="Consolas" pitchFamily="49" charset="0"/>
              </a:rPr>
              <a:t>(x*x + y*y);</a:t>
            </a:r>
          </a:p>
          <a:p>
            <a:r>
              <a:rPr lang="en-US" sz="2400" dirty="0" smtClean="0">
                <a:latin typeface="Consolas" pitchFamily="49" charset="0"/>
              </a:rPr>
              <a:t>	if (d == 1)</a:t>
            </a:r>
          </a:p>
          <a:p>
            <a:r>
              <a:rPr lang="en-US" sz="2400" dirty="0" smtClean="0">
                <a:latin typeface="Consolas" pitchFamily="49" charset="0"/>
              </a:rPr>
              <a:t>		print(“unit”);</a:t>
            </a:r>
          </a:p>
          <a:p>
            <a:r>
              <a:rPr lang="en-US" sz="2400" dirty="0" smtClean="0">
                <a:latin typeface="Consolas" pitchFamily="49" charset="0"/>
              </a:rPr>
              <a:t>	return d;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</p:txBody>
      </p:sp>
      <p:pic>
        <p:nvPicPr>
          <p:cNvPr id="4" name="CP3 Ink 04d1d59b-1430-449c-98cb-f7757875782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84" y="581040"/>
            <a:ext cx="7407151" cy="453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0540231"/>
              </p:ext>
            </p:extLst>
          </p:nvPr>
        </p:nvGraphicFramePr>
        <p:xfrm>
          <a:off x="228600" y="547935"/>
          <a:ext cx="3733800" cy="615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67201081"/>
              </p:ext>
            </p:extLst>
          </p:nvPr>
        </p:nvGraphicFramePr>
        <p:xfrm>
          <a:off x="4038600" y="547934"/>
          <a:ext cx="4114800" cy="615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for OS 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51134019"/>
              </p:ext>
            </p:extLst>
          </p:nvPr>
        </p:nvGraphicFramePr>
        <p:xfrm>
          <a:off x="228600" y="1327150"/>
          <a:ext cx="3733800" cy="245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CP3 Ink 1c2dbc37-6005-4497-b78e-561735fafaa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40" y="688440"/>
            <a:ext cx="5356200" cy="22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7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Invoke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219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olas" pitchFamily="49" charset="0"/>
              </a:rPr>
              <a:t>void main()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 = ask(“x?”);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 = ask(“y?”);</a:t>
            </a:r>
          </a:p>
          <a:p>
            <a:r>
              <a:rPr lang="en-US" sz="2400" dirty="0" smtClean="0">
                <a:latin typeface="Consolas" pitchFamily="49" charset="0"/>
              </a:rPr>
              <a:t>	test(x, y);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152400" y="4419600"/>
            <a:ext cx="236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LA $a0, </a:t>
            </a:r>
            <a:r>
              <a:rPr lang="en-US" sz="1400" dirty="0" err="1" smtClean="0">
                <a:solidFill>
                  <a:schemeClr val="accent4"/>
                </a:solidFill>
              </a:rPr>
              <a:t>strX</a:t>
            </a:r>
            <a:endParaRPr lang="en-US" sz="1400" dirty="0" smtClean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</a:rPr>
              <a:t>JAL ask # result in $v0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r16, $v0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LA $a0, </a:t>
            </a:r>
            <a:r>
              <a:rPr lang="en-US" sz="1400" dirty="0" err="1" smtClean="0">
                <a:solidFill>
                  <a:schemeClr val="accent4"/>
                </a:solidFill>
              </a:rPr>
              <a:t>strY</a:t>
            </a:r>
            <a:endParaRPr lang="en-US" sz="1400" dirty="0" smtClean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</a:rPr>
              <a:t>JAL ask # result in $v0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r17, $v0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$a0, r16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$a1, r17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JAL test # no result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JR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endParaRPr lang="en-US" sz="1400" b="1" dirty="0" smtClean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4343400" y="68580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main: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LA $a0,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strX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JAL ask # result in $v0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LA $a0,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strY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JAL ask # result in $v0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CP3 Ink f88c71a5-f6e0-4784-a06a-197eb5dc305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0" y="464879"/>
            <a:ext cx="8508900" cy="588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 Stack</a:t>
            </a:r>
            <a:endParaRPr lang="en-US" dirty="0"/>
          </a:p>
        </p:txBody>
      </p:sp>
      <p:sp>
        <p:nvSpPr>
          <p:cNvPr id="30464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685800"/>
            <a:ext cx="5943600" cy="6172200"/>
          </a:xfrm>
        </p:spPr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Call stack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contains </a:t>
            </a:r>
            <a:r>
              <a:rPr lang="en-US" i="1" dirty="0" smtClean="0">
                <a:solidFill>
                  <a:schemeClr val="accent1"/>
                </a:solidFill>
              </a:rPr>
              <a:t>activation records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(aka </a:t>
            </a:r>
            <a:r>
              <a:rPr lang="en-US" i="1" dirty="0" smtClean="0">
                <a:solidFill>
                  <a:schemeClr val="accent1"/>
                </a:solidFill>
              </a:rPr>
              <a:t>stack frames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One for each function invocation:</a:t>
            </a:r>
          </a:p>
          <a:p>
            <a:pPr lvl="1"/>
            <a:r>
              <a:rPr lang="en-US" dirty="0" smtClean="0"/>
              <a:t>saved return address</a:t>
            </a:r>
          </a:p>
          <a:p>
            <a:pPr lvl="1"/>
            <a:r>
              <a:rPr lang="en-US" dirty="0" smtClean="0"/>
              <a:t>local variables</a:t>
            </a:r>
          </a:p>
          <a:p>
            <a:pPr lvl="1"/>
            <a:r>
              <a:rPr lang="en-US" dirty="0" smtClean="0"/>
              <a:t>… and more</a:t>
            </a:r>
          </a:p>
          <a:p>
            <a:r>
              <a:rPr lang="en-US" dirty="0" smtClean="0"/>
              <a:t>Simplification:</a:t>
            </a:r>
          </a:p>
          <a:p>
            <a:pPr lvl="1"/>
            <a:r>
              <a:rPr lang="en-US" dirty="0" smtClean="0"/>
              <a:t>frame size &amp; layout decided at compile time for each function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4640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685800"/>
            <a:ext cx="2971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CP3 Ink aff1898f-9d25-4e3a-8127-fb137806811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5" y="1664279"/>
            <a:ext cx="8830951" cy="443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7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Stack Growth</a:t>
            </a:r>
            <a:endParaRPr lang="en-US"/>
          </a:p>
        </p:txBody>
      </p:sp>
      <p:sp>
        <p:nvSpPr>
          <p:cNvPr id="30504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066800"/>
            <a:ext cx="8686800" cy="5791200"/>
          </a:xfrm>
        </p:spPr>
        <p:txBody>
          <a:bodyPr/>
          <a:lstStyle/>
          <a:p>
            <a:r>
              <a:rPr lang="en-US" dirty="0" smtClean="0"/>
              <a:t>Convention:</a:t>
            </a:r>
          </a:p>
          <a:p>
            <a:pPr lvl="1"/>
            <a:r>
              <a:rPr lang="en-US" dirty="0" smtClean="0"/>
              <a:t>r29 is $sp</a:t>
            </a:r>
            <a:br>
              <a:rPr lang="en-US" dirty="0" smtClean="0"/>
            </a:br>
            <a:r>
              <a:rPr lang="en-US" dirty="0" smtClean="0"/>
              <a:t>(bottom </a:t>
            </a:r>
            <a:r>
              <a:rPr lang="en-US" dirty="0" err="1" smtClean="0"/>
              <a:t>elt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call stack)</a:t>
            </a:r>
          </a:p>
          <a:p>
            <a:endParaRPr lang="en-US" dirty="0" smtClean="0"/>
          </a:p>
          <a:p>
            <a:r>
              <a:rPr lang="en-US" dirty="0" smtClean="0"/>
              <a:t>Stack grows </a:t>
            </a:r>
            <a:r>
              <a:rPr lang="en-US" b="1" dirty="0" smtClean="0"/>
              <a:t>down</a:t>
            </a:r>
          </a:p>
          <a:p>
            <a:r>
              <a:rPr lang="en-US" dirty="0" smtClean="0"/>
              <a:t>Heap grows </a:t>
            </a:r>
            <a:r>
              <a:rPr lang="en-US" b="1" dirty="0" smtClean="0"/>
              <a:t>up</a:t>
            </a:r>
            <a:endParaRPr lang="en-US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685800"/>
            <a:ext cx="2971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787240" y="6324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3787240" y="19050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3787240" y="4810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3764480" y="5877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3787240" y="619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685800"/>
            <a:ext cx="2971800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6400800"/>
            <a:ext cx="29718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5562600"/>
            <a:ext cx="29718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code (text)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2362200"/>
            <a:ext cx="29718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0" y="4800600"/>
            <a:ext cx="29718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static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19800" y="4191000"/>
            <a:ext cx="29718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dynamic data (heap)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CP3 Ink 15da0451-aa16-4bb4-a8c1-714c59c99b7d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04" y="878339"/>
            <a:ext cx="3339151" cy="441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8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Stack frame push /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nsolas" pitchFamily="49" charset="0"/>
              </a:rPr>
              <a:t>void main()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 = ask(“x?”);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 = ask(“y?”);</a:t>
            </a:r>
          </a:p>
          <a:p>
            <a:r>
              <a:rPr lang="en-US" sz="2400" dirty="0" smtClean="0">
                <a:latin typeface="Consolas" pitchFamily="49" charset="0"/>
              </a:rPr>
              <a:t>	test(x, y);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733800" y="457200"/>
            <a:ext cx="48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main: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allocate frame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ADDUI $sp, $sp, -12 # $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, x, y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save return address in frame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	SW  $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, 8($sp)</a:t>
            </a:r>
          </a:p>
          <a:p>
            <a:pPr>
              <a:tabLst>
                <a:tab pos="231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restore return address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LW $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, 8($sp)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</a:t>
            </a:r>
            <a:r>
              <a:rPr lang="en-US" sz="2400" dirty="0" err="1" smtClean="0">
                <a:solidFill>
                  <a:schemeClr val="bg1"/>
                </a:solidFill>
              </a:rPr>
              <a:t>deallocate</a:t>
            </a:r>
            <a:r>
              <a:rPr lang="en-US" sz="2400" dirty="0" smtClean="0">
                <a:solidFill>
                  <a:schemeClr val="bg1"/>
                </a:solidFill>
              </a:rPr>
              <a:t> frame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	ADDUI $sp, $sp, 12</a:t>
            </a:r>
          </a:p>
        </p:txBody>
      </p:sp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52578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ADDUI $sp, $sp, -12 #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r>
              <a:rPr lang="en-US" sz="1400" b="1" dirty="0" smtClean="0">
                <a:solidFill>
                  <a:schemeClr val="accent4"/>
                </a:solidFill>
              </a:rPr>
              <a:t>, x, y</a:t>
            </a:r>
          </a:p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SW 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r>
              <a:rPr lang="en-US" sz="1400" b="1" dirty="0" smtClean="0">
                <a:solidFill>
                  <a:schemeClr val="accent4"/>
                </a:solidFill>
              </a:rPr>
              <a:t>, 8($sp)</a:t>
            </a:r>
          </a:p>
          <a:p>
            <a:pPr>
              <a:tabLst>
                <a:tab pos="231775" algn="l"/>
              </a:tabLst>
            </a:pPr>
            <a:endParaRPr lang="en-US" sz="1400" b="1" dirty="0" smtClean="0">
              <a:solidFill>
                <a:schemeClr val="accent4"/>
              </a:solidFill>
            </a:endParaRPr>
          </a:p>
          <a:p>
            <a:pPr>
              <a:tabLst>
                <a:tab pos="231775" algn="l"/>
              </a:tabLst>
            </a:pPr>
            <a:endParaRPr lang="en-US" sz="1400" b="1" dirty="0" smtClean="0">
              <a:solidFill>
                <a:schemeClr val="accent4"/>
              </a:solidFill>
            </a:endParaRPr>
          </a:p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LW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r>
              <a:rPr lang="en-US" sz="1400" b="1" dirty="0" smtClean="0">
                <a:solidFill>
                  <a:schemeClr val="accent4"/>
                </a:solidFill>
              </a:rPr>
              <a:t>, 8($sp)</a:t>
            </a:r>
          </a:p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ADDUI $sp, $sp, 12</a:t>
            </a:r>
          </a:p>
        </p:txBody>
      </p:sp>
      <p:pic>
        <p:nvPicPr>
          <p:cNvPr id="4" name="CP3 Ink a43c5f25-8e29-4f4f-a4a0-d75d240497f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" y="495179"/>
            <a:ext cx="8847900" cy="58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1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Conventions so far:</a:t>
            </a:r>
          </a:p>
          <a:p>
            <a:pPr lvl="1"/>
            <a:r>
              <a:rPr lang="en-US" dirty="0" err="1" smtClean="0"/>
              <a:t>args</a:t>
            </a:r>
            <a:r>
              <a:rPr lang="en-US" dirty="0" smtClean="0"/>
              <a:t> passed in $a0, $a1, $a2, $a3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 smtClean="0"/>
              <a:t>stack frame at $sp</a:t>
            </a:r>
          </a:p>
          <a:p>
            <a:pPr lvl="2"/>
            <a:r>
              <a:rPr lang="en-US" dirty="0" smtClean="0"/>
              <a:t>contains $</a:t>
            </a:r>
            <a:r>
              <a:rPr lang="en-US" dirty="0" err="1" smtClean="0"/>
              <a:t>ra</a:t>
            </a:r>
            <a:r>
              <a:rPr lang="en-US" dirty="0" smtClean="0"/>
              <a:t> (clobbered on JAL to sub-functions)</a:t>
            </a:r>
          </a:p>
          <a:p>
            <a:pPr lvl="2"/>
            <a:r>
              <a:rPr lang="en-US" dirty="0" smtClean="0"/>
              <a:t>contains local </a:t>
            </a:r>
            <a:r>
              <a:rPr lang="en-US" dirty="0" err="1" smtClean="0"/>
              <a:t>vars</a:t>
            </a:r>
            <a:r>
              <a:rPr lang="en-US" dirty="0" smtClean="0"/>
              <a:t> (possibly clobbered by sub-functions)</a:t>
            </a:r>
          </a:p>
          <a:p>
            <a:r>
              <a:rPr lang="en-US" dirty="0" smtClean="0"/>
              <a:t>Q: What about real argument lists?</a:t>
            </a:r>
          </a:p>
        </p:txBody>
      </p:sp>
      <p:pic>
        <p:nvPicPr>
          <p:cNvPr id="4" name="CP3 Ink 4dfa312a-5e1f-46a6-94ec-a035f15c6c2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34" y="3156540"/>
            <a:ext cx="1542451" cy="5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1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Arguments &amp; Return Values</a:t>
            </a:r>
            <a:endParaRPr lang="en-US"/>
          </a:p>
        </p:txBody>
      </p:sp>
      <p:sp>
        <p:nvSpPr>
          <p:cNvPr id="3056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min(</a:t>
            </a:r>
            <a:r>
              <a:rPr lang="en-US" dirty="0" err="1" smtClean="0"/>
              <a:t>int</a:t>
            </a:r>
            <a:r>
              <a:rPr lang="en-US" dirty="0" smtClean="0"/>
              <a:t> a, </a:t>
            </a:r>
            <a:r>
              <a:rPr lang="en-US" dirty="0" err="1" smtClean="0"/>
              <a:t>int</a:t>
            </a:r>
            <a:r>
              <a:rPr lang="en-US" dirty="0" smtClean="0"/>
              <a:t> b);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paint(char c, short d, </a:t>
            </a:r>
            <a:r>
              <a:rPr lang="en-US" dirty="0" err="1" smtClean="0"/>
              <a:t>struct</a:t>
            </a:r>
            <a:r>
              <a:rPr lang="en-US" dirty="0" smtClean="0"/>
              <a:t> point p);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treesort</a:t>
            </a:r>
            <a:r>
              <a:rPr lang="en-US" dirty="0" smtClean="0"/>
              <a:t>(</a:t>
            </a:r>
            <a:r>
              <a:rPr lang="en-US" dirty="0" err="1" smtClean="0"/>
              <a:t>struct</a:t>
            </a:r>
            <a:r>
              <a:rPr lang="en-US" dirty="0" smtClean="0"/>
              <a:t> Tree *root, </a:t>
            </a:r>
            <a:r>
              <a:rPr lang="en-US" dirty="0" err="1" smtClean="0"/>
              <a:t>int</a:t>
            </a:r>
            <a:r>
              <a:rPr lang="en-US" dirty="0" smtClean="0"/>
              <a:t>[] A);</a:t>
            </a:r>
          </a:p>
          <a:p>
            <a:r>
              <a:rPr lang="en-US" dirty="0" err="1" smtClean="0"/>
              <a:t>struct</a:t>
            </a:r>
            <a:r>
              <a:rPr lang="en-US" dirty="0" smtClean="0"/>
              <a:t> Tree *</a:t>
            </a:r>
            <a:r>
              <a:rPr lang="en-US" dirty="0" err="1" smtClean="0"/>
              <a:t>createTree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max(</a:t>
            </a:r>
            <a:r>
              <a:rPr lang="en-US" dirty="0" err="1" smtClean="0"/>
              <a:t>int</a:t>
            </a:r>
            <a:r>
              <a:rPr lang="en-US" dirty="0" smtClean="0"/>
              <a:t> a,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  <a:r>
              <a:rPr lang="en-US" dirty="0" err="1" smtClean="0"/>
              <a:t>int</a:t>
            </a:r>
            <a:r>
              <a:rPr lang="en-US" dirty="0" smtClean="0"/>
              <a:t> c, </a:t>
            </a:r>
            <a:r>
              <a:rPr lang="en-US" dirty="0" err="1" smtClean="0"/>
              <a:t>int</a:t>
            </a:r>
            <a:r>
              <a:rPr lang="en-US" dirty="0" smtClean="0"/>
              <a:t> d, </a:t>
            </a:r>
            <a:r>
              <a:rPr lang="en-US" dirty="0" err="1" smtClean="0"/>
              <a:t>int</a:t>
            </a:r>
            <a:r>
              <a:rPr lang="en-US" dirty="0" smtClean="0"/>
              <a:t> e);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Conventions:</a:t>
            </a:r>
          </a:p>
          <a:p>
            <a:pPr lvl="1"/>
            <a:r>
              <a:rPr lang="en-US" dirty="0" smtClean="0"/>
              <a:t>align everything to multiples of 4 bytes</a:t>
            </a:r>
            <a:endParaRPr lang="en-US" dirty="0"/>
          </a:p>
          <a:p>
            <a:pPr lvl="1"/>
            <a:r>
              <a:rPr lang="en-US" dirty="0" smtClean="0"/>
              <a:t>first 4 words in $a0...$a3, “spill” rest to stack</a:t>
            </a:r>
          </a:p>
        </p:txBody>
      </p:sp>
      <p:pic>
        <p:nvPicPr>
          <p:cNvPr id="2" name="CP3 Ink 9863492a-5753-4c6c-9065-df0abe7b21e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4" y="474959"/>
            <a:ext cx="7339351" cy="561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8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Argument Spilling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4953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invoke sum(0, 1, 2, 3, 4, 5);</a:t>
            </a:r>
          </a:p>
          <a:p>
            <a:endParaRPr lang="en-US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62800" y="762000"/>
            <a:ext cx="1828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28600" y="990600"/>
            <a:ext cx="2667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main: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$a0, 0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$a1, 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$a2, 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$a3, 3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ADDI $sp, $sp, -8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4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0($sp)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5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4($sp)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JAL sum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ADDI $sp, $sp, 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3200400" y="990600"/>
            <a:ext cx="2971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sum: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$a0, $a1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$a2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$a3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LW $v1, 0($sp)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$v1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LW $v1, 4($sp)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$v1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JR $</a:t>
            </a:r>
            <a:r>
              <a:rPr lang="en-US" sz="2800" dirty="0" err="1" smtClean="0">
                <a:solidFill>
                  <a:schemeClr val="bg1"/>
                </a:solidFill>
              </a:rPr>
              <a:t>ra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7" name="CP3 Ink df78ae03-34bf-4e9c-b5e6-b0a0285132b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0" y="434039"/>
            <a:ext cx="10848000" cy="578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Argument Spilling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4419600" cy="60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printf</a:t>
            </a:r>
            <a:r>
              <a:rPr lang="en-US" dirty="0" smtClean="0"/>
              <a:t>(</a:t>
            </a:r>
            <a:r>
              <a:rPr lang="en-US" dirty="0" err="1" smtClean="0"/>
              <a:t>fmt</a:t>
            </a:r>
            <a:r>
              <a:rPr lang="en-US" dirty="0" smtClean="0"/>
              <a:t>, …)</a:t>
            </a:r>
          </a:p>
          <a:p>
            <a:endParaRPr lang="en-US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62800" y="762000"/>
            <a:ext cx="1828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28600" y="990600"/>
            <a:ext cx="2667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main: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$a0, str0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$a1, 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$a2, 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$a3, 3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# 2 slots on stack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4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0($sp)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5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4($sp)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JAL sum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3200400" y="990600"/>
            <a:ext cx="3657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2763" algn="l"/>
              </a:tabLst>
            </a:pPr>
            <a:r>
              <a:rPr lang="en-US" sz="2800" dirty="0" err="1" smtClean="0">
                <a:solidFill>
                  <a:schemeClr val="accent1"/>
                </a:solidFill>
              </a:rPr>
              <a:t>printf</a:t>
            </a:r>
            <a:r>
              <a:rPr lang="en-US" sz="2800" dirty="0" smtClean="0">
                <a:solidFill>
                  <a:schemeClr val="accent1"/>
                </a:solidFill>
              </a:rPr>
              <a:t>: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0)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$a0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 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1)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$a1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 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2)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$a2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 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3)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$a3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$sp+4*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7" name="CP3 Ink 67e67ce2-6611-42ee-b0f7-be3f51b7b60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10" y="5594520"/>
            <a:ext cx="1525500" cy="7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smtClean="0"/>
              <a:t>PA2 </a:t>
            </a:r>
            <a:r>
              <a:rPr lang="en-US" dirty="0" smtClean="0"/>
              <a:t>due </a:t>
            </a:r>
            <a:r>
              <a:rPr lang="en-US" i="1" dirty="0" smtClean="0">
                <a:solidFill>
                  <a:schemeClr val="accent1"/>
                </a:solidFill>
              </a:rPr>
              <a:t>next</a:t>
            </a:r>
            <a:r>
              <a:rPr lang="en-US" dirty="0" smtClean="0"/>
              <a:t> Friday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PA2 builds from PA1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Work with </a:t>
            </a:r>
            <a:r>
              <a:rPr lang="en-US" dirty="0">
                <a:solidFill>
                  <a:schemeClr val="accent1"/>
                </a:solidFill>
              </a:rPr>
              <a:t>same</a:t>
            </a:r>
            <a:r>
              <a:rPr lang="en-US" dirty="0"/>
              <a:t> partner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Due right before spring break</a:t>
            </a:r>
          </a:p>
          <a:p>
            <a:r>
              <a:rPr lang="en-US" dirty="0" smtClean="0"/>
              <a:t>Use your resources</a:t>
            </a:r>
          </a:p>
          <a:p>
            <a:pPr lvl="1"/>
            <a:r>
              <a:rPr lang="en-US" dirty="0" smtClean="0"/>
              <a:t>FAQ, class notes, book, Sections, office hours, newsgroup, </a:t>
            </a:r>
            <a:r>
              <a:rPr lang="en-US" dirty="0" err="1" smtClean="0"/>
              <a:t>CSUGLab</a:t>
            </a:r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  <p:pic>
        <p:nvPicPr>
          <p:cNvPr id="2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5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VarArgs</a:t>
            </a:r>
            <a:endParaRPr lang="en-US" dirty="0"/>
          </a:p>
        </p:txBody>
      </p:sp>
      <p:sp>
        <p:nvSpPr>
          <p:cNvPr id="3066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Variable Length Arguments</a:t>
            </a:r>
          </a:p>
          <a:p>
            <a:r>
              <a:rPr lang="en-US" dirty="0" smtClean="0"/>
              <a:t>Initially confusing but ultimately simpler approach:</a:t>
            </a:r>
          </a:p>
          <a:p>
            <a:pPr lvl="1"/>
            <a:r>
              <a:rPr lang="en-US" dirty="0" smtClean="0"/>
              <a:t>Pass the first four arguments in registers, as usual</a:t>
            </a:r>
          </a:p>
          <a:p>
            <a:pPr lvl="1"/>
            <a:r>
              <a:rPr lang="en-US" dirty="0" smtClean="0"/>
              <a:t>Pass the rest on the stack (in order)</a:t>
            </a:r>
          </a:p>
          <a:p>
            <a:pPr lvl="1"/>
            <a:r>
              <a:rPr lang="en-US" dirty="0" smtClean="0"/>
              <a:t>Reserve space on the stack for all arguments,</a:t>
            </a:r>
            <a:br>
              <a:rPr lang="en-US" dirty="0" smtClean="0"/>
            </a:br>
            <a:r>
              <a:rPr lang="en-US" dirty="0" smtClean="0"/>
              <a:t>including the first four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Simplifies </a:t>
            </a:r>
            <a:r>
              <a:rPr lang="en-US" dirty="0" err="1" smtClean="0"/>
              <a:t>varargs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Store a0-a3 in the slots allocated in parent’s frame</a:t>
            </a:r>
          </a:p>
          <a:p>
            <a:pPr lvl="1"/>
            <a:r>
              <a:rPr lang="en-US" dirty="0" smtClean="0"/>
              <a:t>Refer to all arguments through the stack</a:t>
            </a:r>
            <a:endParaRPr lang="en-US" dirty="0"/>
          </a:p>
        </p:txBody>
      </p:sp>
      <p:pic>
        <p:nvPicPr>
          <p:cNvPr id="2" name="CP3 Ink b9cdeca2-febd-43b3-bb63-250f84d4236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10" y="2374320"/>
            <a:ext cx="3017100" cy="22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Conventions so far: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first four </a:t>
            </a:r>
            <a:r>
              <a:rPr lang="en-US" dirty="0" err="1" smtClean="0"/>
              <a:t>arg</a:t>
            </a:r>
            <a:r>
              <a:rPr lang="en-US" dirty="0" smtClean="0"/>
              <a:t> words passed in $a0, $a1, $a2, $a3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remaining </a:t>
            </a:r>
            <a:r>
              <a:rPr lang="en-US" dirty="0" err="1" smtClean="0">
                <a:solidFill>
                  <a:schemeClr val="accent1"/>
                </a:solidFill>
              </a:rPr>
              <a:t>arg</a:t>
            </a:r>
            <a:r>
              <a:rPr lang="en-US" dirty="0" smtClean="0">
                <a:solidFill>
                  <a:schemeClr val="accent1"/>
                </a:solidFill>
              </a:rPr>
              <a:t> words passed on the stack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 smtClean="0"/>
              <a:t>stack frame at $sp</a:t>
            </a:r>
          </a:p>
          <a:p>
            <a:pPr lvl="2"/>
            <a:r>
              <a:rPr lang="en-US" dirty="0" smtClean="0"/>
              <a:t>contains $</a:t>
            </a:r>
            <a:r>
              <a:rPr lang="en-US" dirty="0" err="1" smtClean="0"/>
              <a:t>ra</a:t>
            </a:r>
            <a:r>
              <a:rPr lang="en-US" dirty="0" smtClean="0"/>
              <a:t> (clobbered on JAL to sub-functions)</a:t>
            </a:r>
          </a:p>
          <a:p>
            <a:pPr lvl="2"/>
            <a:r>
              <a:rPr lang="en-US" dirty="0" smtClean="0"/>
              <a:t>contains local </a:t>
            </a:r>
            <a:r>
              <a:rPr lang="en-US" dirty="0" err="1" smtClean="0"/>
              <a:t>vars</a:t>
            </a:r>
            <a:r>
              <a:rPr lang="en-US" dirty="0" smtClean="0"/>
              <a:t> (possibly clobbered by sub-functions)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contains extra arguments to sub-functions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contains </a:t>
            </a:r>
            <a:r>
              <a:rPr lang="en-US" b="1" dirty="0" smtClean="0">
                <a:solidFill>
                  <a:schemeClr val="accent1"/>
                </a:solidFill>
              </a:rPr>
              <a:t>space</a:t>
            </a:r>
            <a:r>
              <a:rPr lang="en-US" dirty="0" smtClean="0">
                <a:solidFill>
                  <a:schemeClr val="accent1"/>
                </a:solidFill>
              </a:rPr>
              <a:t> for first 4 arguments to sub-functions</a:t>
            </a:r>
          </a:p>
        </p:txBody>
      </p:sp>
      <p:pic>
        <p:nvPicPr>
          <p:cNvPr id="20482" name="CP3 Ink 27076f9b-8cc8-4080-b1e0-d005b5ad34c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" y="1332000"/>
            <a:ext cx="118651" cy="13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2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295400" y="533400"/>
            <a:ext cx="3124200" cy="190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smtClean="0"/>
              <a:t>init(): 	0x400000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err="1" smtClean="0"/>
              <a:t>printf</a:t>
            </a:r>
            <a:r>
              <a:rPr lang="en-US" sz="2400" dirty="0" smtClean="0"/>
              <a:t>(s, …): 	0x4002B4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err="1" smtClean="0"/>
              <a:t>vnorm</a:t>
            </a:r>
            <a:r>
              <a:rPr lang="en-US" sz="2400" dirty="0" smtClean="0"/>
              <a:t>(</a:t>
            </a:r>
            <a:r>
              <a:rPr lang="en-US" sz="2400" dirty="0" err="1" smtClean="0"/>
              <a:t>a,b</a:t>
            </a:r>
            <a:r>
              <a:rPr lang="en-US" sz="2400" dirty="0" smtClean="0"/>
              <a:t>): 	0x40107C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smtClean="0"/>
              <a:t>main(</a:t>
            </a:r>
            <a:r>
              <a:rPr lang="en-US" sz="2400" dirty="0" err="1" smtClean="0"/>
              <a:t>a,b</a:t>
            </a:r>
            <a:r>
              <a:rPr lang="en-US" sz="2400" dirty="0" smtClean="0"/>
              <a:t>):	0x4010A0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2400" dirty="0" smtClean="0"/>
              <a:t>pi:	0x10000000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2400" dirty="0" smtClean="0"/>
              <a:t>str1:	0x10000004</a:t>
            </a:r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62800" y="685800"/>
            <a:ext cx="1752600" cy="6172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3657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62800" y="4038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0x004010c4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4419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3276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0" y="2133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0x0040010a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62800" y="2514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62800" y="2895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1752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0x0040010c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62800" y="5181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0x00000015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62800" y="5562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0x10000004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62800" y="5943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0x00401090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2800" y="4800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62800" y="1371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>
            <p:custDataLst>
              <p:tags r:id="rId17"/>
            </p:custDataLst>
          </p:nvPr>
        </p:nvSpPr>
        <p:spPr>
          <a:xfrm>
            <a:off x="4648200" y="685800"/>
            <a:ext cx="2286000" cy="1600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0" rtlCol="0" anchor="ctr"/>
          <a:lstStyle/>
          <a:p>
            <a:r>
              <a:rPr lang="en-US" sz="2400" dirty="0" smtClean="0"/>
              <a:t>CPU:</a:t>
            </a:r>
          </a:p>
          <a:p>
            <a:r>
              <a:rPr lang="en-US" sz="2400" dirty="0" smtClean="0"/>
              <a:t>$pc=0x004003C0</a:t>
            </a:r>
          </a:p>
          <a:p>
            <a:r>
              <a:rPr lang="en-US" sz="2400" dirty="0" smtClean="0"/>
              <a:t>$sp=0x7FFFFFAC</a:t>
            </a:r>
          </a:p>
          <a:p>
            <a:r>
              <a:rPr lang="en-US" sz="2400" dirty="0" smtClean="0"/>
              <a:t>$</a:t>
            </a:r>
            <a:r>
              <a:rPr lang="en-US" sz="2400" dirty="0" err="1" smtClean="0"/>
              <a:t>ra</a:t>
            </a:r>
            <a:r>
              <a:rPr lang="en-US" sz="2400" dirty="0" smtClean="0"/>
              <a:t>=0x00401090</a:t>
            </a:r>
            <a:endParaRPr lang="en-US" sz="2400" dirty="0"/>
          </a:p>
        </p:txBody>
      </p:sp>
      <p:sp>
        <p:nvSpPr>
          <p:cNvPr id="33" name="TextBox 32"/>
          <p:cNvSpPr txBox="1"/>
          <p:nvPr>
            <p:custDataLst>
              <p:tags r:id="rId18"/>
            </p:custDataLst>
          </p:nvPr>
        </p:nvSpPr>
        <p:spPr>
          <a:xfrm>
            <a:off x="5791200" y="5562600"/>
            <a:ext cx="1371600" cy="381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0x7FFFFFB0</a:t>
            </a:r>
          </a:p>
        </p:txBody>
      </p:sp>
      <p:sp>
        <p:nvSpPr>
          <p:cNvPr id="34" name="TextBox 33"/>
          <p:cNvSpPr txBox="1"/>
          <p:nvPr>
            <p:custDataLst>
              <p:tags r:id="rId19"/>
            </p:custDataLst>
          </p:nvPr>
        </p:nvSpPr>
        <p:spPr>
          <a:xfrm>
            <a:off x="228600" y="2514600"/>
            <a:ext cx="3352800" cy="4419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 err="1" smtClean="0">
                <a:solidFill>
                  <a:schemeClr val="bg1"/>
                </a:solidFill>
              </a:rPr>
              <a:t>func</a:t>
            </a:r>
            <a:r>
              <a:rPr lang="en-US" sz="2800" dirty="0" smtClean="0">
                <a:solidFill>
                  <a:schemeClr val="bg1"/>
                </a:solidFill>
              </a:rPr>
              <a:t> is running?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Who called it?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Has it called anything?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Will it?</a:t>
            </a:r>
          </a:p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Args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Stack depth?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Call trace?</a:t>
            </a:r>
          </a:p>
        </p:txBody>
      </p:sp>
      <p:pic>
        <p:nvPicPr>
          <p:cNvPr id="21506" name="CP3 Ink b34d7ec9-234e-4f55-910d-c43b6d8887d7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5" y="557099"/>
            <a:ext cx="8830951" cy="634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Frame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5715000" cy="6172200"/>
          </a:xfrm>
        </p:spPr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Frame pointer </a:t>
            </a:r>
            <a:r>
              <a:rPr lang="en-US" dirty="0" smtClean="0"/>
              <a:t>marks boundaries</a:t>
            </a:r>
          </a:p>
          <a:p>
            <a:pPr lvl="1"/>
            <a:r>
              <a:rPr lang="en-US" dirty="0" smtClean="0"/>
              <a:t>Optional (for debugging, mostly)</a:t>
            </a:r>
          </a:p>
          <a:p>
            <a:r>
              <a:rPr lang="en-US" dirty="0" smtClean="0"/>
              <a:t>Convention:</a:t>
            </a:r>
          </a:p>
          <a:p>
            <a:pPr lvl="1"/>
            <a:r>
              <a:rPr lang="en-US" dirty="0" smtClean="0"/>
              <a:t>r30 is $</a:t>
            </a:r>
            <a:r>
              <a:rPr lang="en-US" dirty="0" err="1" smtClean="0"/>
              <a:t>fp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(top </a:t>
            </a:r>
            <a:r>
              <a:rPr lang="en-US" dirty="0" err="1" smtClean="0"/>
              <a:t>elt</a:t>
            </a:r>
            <a:r>
              <a:rPr lang="en-US" dirty="0" smtClean="0"/>
              <a:t> of current frame)</a:t>
            </a:r>
          </a:p>
          <a:p>
            <a:pPr lvl="1"/>
            <a:r>
              <a:rPr lang="en-US" dirty="0" err="1" smtClean="0"/>
              <a:t>Callee</a:t>
            </a:r>
            <a:r>
              <a:rPr lang="en-US" dirty="0" smtClean="0"/>
              <a:t>: always push old $</a:t>
            </a:r>
            <a:r>
              <a:rPr lang="en-US" dirty="0" err="1" smtClean="0"/>
              <a:t>fp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stack</a:t>
            </a:r>
          </a:p>
          <a:p>
            <a:r>
              <a:rPr lang="en-US" dirty="0" smtClean="0"/>
              <a:t>E.g.:</a:t>
            </a:r>
          </a:p>
          <a:p>
            <a:r>
              <a:rPr lang="en-US" dirty="0" smtClean="0"/>
              <a:t>	A() called B()</a:t>
            </a:r>
            <a:br>
              <a:rPr lang="en-US" dirty="0" smtClean="0"/>
            </a:br>
            <a:r>
              <a:rPr lang="en-US" dirty="0" smtClean="0"/>
              <a:t>B() called C()</a:t>
            </a:r>
            <a:br>
              <a:rPr lang="en-US" dirty="0" smtClean="0"/>
            </a:br>
            <a:r>
              <a:rPr lang="en-US" dirty="0" smtClean="0"/>
              <a:t>C() about to call D()</a:t>
            </a:r>
          </a:p>
          <a:p>
            <a:pPr lvl="1"/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609600"/>
            <a:ext cx="2514600" cy="6477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5410200" y="62585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5410200" y="465838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5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00800" y="3505200"/>
            <a:ext cx="2514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chemeClr val="accent4"/>
                </a:solidFill>
              </a:rPr>
              <a:t>args</a:t>
            </a:r>
            <a:r>
              <a:rPr lang="en-US" sz="2400" dirty="0" smtClean="0">
                <a:solidFill>
                  <a:schemeClr val="accent4"/>
                </a:solidFill>
              </a:rPr>
              <a:t/>
            </a:r>
            <a:br>
              <a:rPr lang="en-US" sz="2400" dirty="0" smtClean="0">
                <a:solidFill>
                  <a:schemeClr val="accent4"/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to C()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6" name="Rectangle 25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31242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7" name="Rectangle 7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00800" y="23622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saved $</a:t>
            </a:r>
            <a:r>
              <a:rPr lang="en-US" sz="2400" dirty="0" err="1" smtClean="0">
                <a:solidFill>
                  <a:schemeClr val="accent4"/>
                </a:solidFill>
              </a:rPr>
              <a:t>ra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8" name="Rectangle 27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0800" y="27432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saved $</a:t>
            </a:r>
            <a:r>
              <a:rPr lang="en-US" sz="2400" dirty="0" err="1" smtClean="0">
                <a:solidFill>
                  <a:schemeClr val="accent4"/>
                </a:solidFill>
              </a:rPr>
              <a:t>fp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9" name="Rectangle 7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524000"/>
            <a:ext cx="2514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chemeClr val="accent4"/>
                </a:solidFill>
              </a:rPr>
              <a:t>args</a:t>
            </a:r>
            <a:r>
              <a:rPr lang="en-US" sz="2400" dirty="0" smtClean="0">
                <a:solidFill>
                  <a:schemeClr val="accent4"/>
                </a:solidFill>
              </a:rPr>
              <a:t/>
            </a:r>
            <a:br>
              <a:rPr lang="en-US" sz="2400" dirty="0" smtClean="0">
                <a:solidFill>
                  <a:schemeClr val="accent4"/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to B()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0" name="Rectangle 29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00800" y="11430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1" name="Rectangle 7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00800" y="3810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saved $</a:t>
            </a:r>
            <a:r>
              <a:rPr lang="en-US" sz="2400" dirty="0" err="1" smtClean="0">
                <a:solidFill>
                  <a:schemeClr val="accent4"/>
                </a:solidFill>
              </a:rPr>
              <a:t>ra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2" name="Rectangle 31" hidden="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00800" y="7620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saved $</a:t>
            </a:r>
            <a:r>
              <a:rPr lang="en-US" sz="2400" dirty="0" err="1" smtClean="0">
                <a:solidFill>
                  <a:schemeClr val="accent4"/>
                </a:solidFill>
              </a:rPr>
              <a:t>fp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3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5867400"/>
            <a:ext cx="2514600" cy="82802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args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to D()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00800" y="54864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47244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saved $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00800" y="51054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saved $</a:t>
            </a:r>
            <a:r>
              <a:rPr lang="en-US" sz="2400" dirty="0" err="1" smtClean="0">
                <a:solidFill>
                  <a:schemeClr val="bg1"/>
                </a:solidFill>
              </a:rPr>
              <a:t>fp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Rectangle 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3886200"/>
            <a:ext cx="2514600" cy="8382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00800" y="35052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Rectangl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00800" y="27432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00800" y="31242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00800" y="1905000"/>
            <a:ext cx="2514600" cy="8382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800" y="15240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00800" y="7620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00800" y="11430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2530" name="CP3 Ink 35f1c76c-2564-4c9c-8712-c4a615376bea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60" y="451439"/>
            <a:ext cx="4271400" cy="642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266329"/>
              </p:ext>
            </p:extLst>
          </p:nvPr>
        </p:nvGraphicFramePr>
        <p:xfrm>
          <a:off x="228600" y="547935"/>
          <a:ext cx="3733800" cy="615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9589567"/>
              </p:ext>
            </p:extLst>
          </p:nvPr>
        </p:nvGraphicFramePr>
        <p:xfrm>
          <a:off x="4038600" y="547934"/>
          <a:ext cx="4114800" cy="615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for OS 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stack pointer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frame pointer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86666940"/>
              </p:ext>
            </p:extLst>
          </p:nvPr>
        </p:nvGraphicFramePr>
        <p:xfrm>
          <a:off x="228600" y="1295400"/>
          <a:ext cx="3733800" cy="247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4127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127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7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127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7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763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54" name="CP3 Ink 3e3d7d67-9a7f-4614-8ab4-a991f8585f2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10" y="5378100"/>
            <a:ext cx="3729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Global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does a function load global data?</a:t>
            </a:r>
          </a:p>
          <a:p>
            <a:pPr lvl="1"/>
            <a:r>
              <a:rPr lang="en-US" dirty="0" smtClean="0"/>
              <a:t>global variables are just above 0x10000000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Convention: </a:t>
            </a:r>
            <a:r>
              <a:rPr lang="en-US" i="1" dirty="0" smtClean="0">
                <a:solidFill>
                  <a:schemeClr val="accent1"/>
                </a:solidFill>
              </a:rPr>
              <a:t>global pointer</a:t>
            </a:r>
          </a:p>
          <a:p>
            <a:pPr lvl="1"/>
            <a:r>
              <a:rPr lang="en-US" dirty="0" smtClean="0"/>
              <a:t>r28 is $</a:t>
            </a:r>
            <a:r>
              <a:rPr lang="en-US" dirty="0" err="1" smtClean="0"/>
              <a:t>gp</a:t>
            </a:r>
            <a:r>
              <a:rPr lang="en-US" dirty="0" smtClean="0"/>
              <a:t> (pointer into </a:t>
            </a:r>
            <a:r>
              <a:rPr lang="en-US" i="1" dirty="0" smtClean="0">
                <a:solidFill>
                  <a:schemeClr val="accent1"/>
                </a:solidFill>
              </a:rPr>
              <a:t>middle</a:t>
            </a:r>
            <a:r>
              <a:rPr lang="en-US" dirty="0" smtClean="0"/>
              <a:t> of global data section)</a:t>
            </a:r>
            <a:br>
              <a:rPr lang="en-US" dirty="0" smtClean="0"/>
            </a:br>
            <a:r>
              <a:rPr lang="en-US" dirty="0" smtClean="0"/>
              <a:t>$</a:t>
            </a:r>
            <a:r>
              <a:rPr lang="en-US" dirty="0" err="1" smtClean="0"/>
              <a:t>gp</a:t>
            </a:r>
            <a:r>
              <a:rPr lang="en-US" dirty="0" smtClean="0"/>
              <a:t> = 0x10008000</a:t>
            </a:r>
          </a:p>
          <a:p>
            <a:pPr lvl="1"/>
            <a:r>
              <a:rPr lang="en-US" dirty="0" smtClean="0"/>
              <a:t>Access most global data using LW at $</a:t>
            </a:r>
            <a:r>
              <a:rPr lang="en-US" dirty="0" err="1" smtClean="0"/>
              <a:t>gp</a:t>
            </a:r>
            <a:r>
              <a:rPr lang="en-US" dirty="0" smtClean="0"/>
              <a:t> +/- offset</a:t>
            </a:r>
            <a:br>
              <a:rPr lang="en-US" dirty="0" smtClean="0"/>
            </a:br>
            <a:r>
              <a:rPr lang="en-US" dirty="0" smtClean="0"/>
              <a:t>LW $v0, 0x8000($</a:t>
            </a:r>
            <a:r>
              <a:rPr lang="en-US" dirty="0" err="1" smtClean="0"/>
              <a:t>gp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LW $v1, 0x7FFF($</a:t>
            </a:r>
            <a:r>
              <a:rPr lang="en-US" dirty="0" err="1" smtClean="0"/>
              <a:t>gp</a:t>
            </a:r>
            <a:r>
              <a:rPr lang="en-US" dirty="0" smtClean="0"/>
              <a:t>) 	</a:t>
            </a:r>
            <a:br>
              <a:rPr lang="en-US" dirty="0" smtClean="0"/>
            </a:b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24578" name="CP3 Ink dd7954bc-1f2c-425d-bbf9-d3f17bcb7aa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90" y="4087980"/>
            <a:ext cx="7763100" cy="17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1641421"/>
              </p:ext>
            </p:extLst>
          </p:nvPr>
        </p:nvGraphicFramePr>
        <p:xfrm>
          <a:off x="228600" y="511654"/>
          <a:ext cx="3733800" cy="619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25894204"/>
              </p:ext>
            </p:extLst>
          </p:nvPr>
        </p:nvGraphicFramePr>
        <p:xfrm>
          <a:off x="4038600" y="511653"/>
          <a:ext cx="4114800" cy="619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for OS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global pointer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stack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frame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14987856"/>
              </p:ext>
            </p:extLst>
          </p:nvPr>
        </p:nvGraphicFramePr>
        <p:xfrm>
          <a:off x="228600" y="1295400"/>
          <a:ext cx="3733800" cy="24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41135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1135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35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1135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35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352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Callee</a:t>
            </a:r>
            <a:r>
              <a:rPr lang="en-US" dirty="0" smtClean="0"/>
              <a:t> and Caller Saved Registers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Q: Remainder of registers?</a:t>
            </a:r>
          </a:p>
          <a:p>
            <a:r>
              <a:rPr lang="en-US" dirty="0" smtClean="0"/>
              <a:t>A: Any function can use for any purpose</a:t>
            </a:r>
          </a:p>
          <a:p>
            <a:pPr lvl="1"/>
            <a:r>
              <a:rPr lang="en-US" dirty="0" smtClean="0"/>
              <a:t>places to put extra local variables, local arrays, …</a:t>
            </a:r>
          </a:p>
          <a:p>
            <a:pPr lvl="1"/>
            <a:r>
              <a:rPr lang="en-US" dirty="0" smtClean="0"/>
              <a:t>places to put </a:t>
            </a:r>
            <a:r>
              <a:rPr lang="en-US" dirty="0" err="1" smtClean="0"/>
              <a:t>callee</a:t>
            </a:r>
            <a:r>
              <a:rPr lang="en-US" dirty="0" smtClean="0"/>
              <a:t>-save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1"/>
                </a:solidFill>
              </a:rPr>
              <a:t>Callee</a:t>
            </a:r>
            <a:r>
              <a:rPr lang="en-US" dirty="0" smtClean="0">
                <a:solidFill>
                  <a:schemeClr val="accent1"/>
                </a:solidFill>
              </a:rPr>
              <a:t>-save</a:t>
            </a:r>
            <a:r>
              <a:rPr lang="en-US" dirty="0" smtClean="0"/>
              <a:t>: Always…</a:t>
            </a:r>
          </a:p>
          <a:p>
            <a:pPr lvl="1"/>
            <a:r>
              <a:rPr lang="en-US" dirty="0" smtClean="0"/>
              <a:t>save before modifying</a:t>
            </a:r>
          </a:p>
          <a:p>
            <a:pPr lvl="1"/>
            <a:r>
              <a:rPr lang="en-US" dirty="0" smtClean="0"/>
              <a:t>restore before returning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Caller-save</a:t>
            </a:r>
            <a:r>
              <a:rPr lang="en-US" dirty="0" smtClean="0"/>
              <a:t>: If necessary…</a:t>
            </a:r>
          </a:p>
          <a:p>
            <a:pPr lvl="1"/>
            <a:r>
              <a:rPr lang="en-US" dirty="0" smtClean="0"/>
              <a:t>save before calling anything</a:t>
            </a:r>
          </a:p>
          <a:p>
            <a:pPr lvl="1"/>
            <a:r>
              <a:rPr lang="en-US" dirty="0" smtClean="0"/>
              <a:t>restore after it returns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953000" y="23622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1775" algn="l"/>
              </a:tabLst>
            </a:pPr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main() {</a:t>
            </a:r>
          </a:p>
          <a:p>
            <a:pPr>
              <a:tabLst>
                <a:tab pos="23177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x = prompt(“x?”);</a:t>
            </a:r>
          </a:p>
          <a:p>
            <a:pPr>
              <a:tabLst>
                <a:tab pos="23177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y = prompt(“y?”);</a:t>
            </a:r>
          </a:p>
          <a:p>
            <a:pPr>
              <a:tabLst>
                <a:tab pos="23177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v = </a:t>
            </a:r>
            <a:r>
              <a:rPr lang="en-US" sz="2800" dirty="0" err="1" smtClean="0">
                <a:solidFill>
                  <a:schemeClr val="bg1"/>
                </a:solidFill>
              </a:rPr>
              <a:t>tnorm</a:t>
            </a:r>
            <a:r>
              <a:rPr lang="en-US" sz="2800" dirty="0" smtClean="0">
                <a:solidFill>
                  <a:schemeClr val="bg1"/>
                </a:solidFill>
              </a:rPr>
              <a:t>(x, y)</a:t>
            </a:r>
          </a:p>
          <a:p>
            <a:pPr>
              <a:tabLst>
                <a:tab pos="23177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printf</a:t>
            </a:r>
            <a:r>
              <a:rPr lang="en-US" sz="2800" dirty="0" smtClean="0">
                <a:solidFill>
                  <a:schemeClr val="bg1"/>
                </a:solidFill>
              </a:rPr>
              <a:t>(“result is %d”, v);</a:t>
            </a:r>
          </a:p>
          <a:p>
            <a:pPr>
              <a:tabLst>
                <a:tab pos="23177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}</a:t>
            </a:r>
          </a:p>
        </p:txBody>
      </p:sp>
      <p:pic>
        <p:nvPicPr>
          <p:cNvPr id="25602" name="CP3 Ink a6a68c01-4e4b-4703-a62e-7ffbdde73b6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0" y="2253240"/>
            <a:ext cx="5254500" cy="456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645528"/>
              </p:ext>
            </p:extLst>
          </p:nvPr>
        </p:nvGraphicFramePr>
        <p:xfrm>
          <a:off x="228600" y="511654"/>
          <a:ext cx="3733800" cy="619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temps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(caller save)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39643118"/>
              </p:ext>
            </p:extLst>
          </p:nvPr>
        </p:nvGraphicFramePr>
        <p:xfrm>
          <a:off x="4038600" y="511653"/>
          <a:ext cx="4114800" cy="619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saved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callee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save)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$s5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$s6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$s7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$t8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more temps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(caller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save)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 for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global data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stack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frame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Conventions so far:</a:t>
            </a:r>
          </a:p>
          <a:p>
            <a:pPr lvl="1"/>
            <a:r>
              <a:rPr lang="en-US" dirty="0" smtClean="0"/>
              <a:t>first four </a:t>
            </a:r>
            <a:r>
              <a:rPr lang="en-US" dirty="0" err="1" smtClean="0"/>
              <a:t>arg</a:t>
            </a:r>
            <a:r>
              <a:rPr lang="en-US" dirty="0" smtClean="0"/>
              <a:t> words passed in $a0, $a1, $a2, $a3</a:t>
            </a:r>
          </a:p>
          <a:p>
            <a:pPr lvl="1"/>
            <a:r>
              <a:rPr lang="en-US" dirty="0" smtClean="0"/>
              <a:t>remaining </a:t>
            </a:r>
            <a:r>
              <a:rPr lang="en-US" dirty="0" err="1" smtClean="0"/>
              <a:t>arg</a:t>
            </a:r>
            <a:r>
              <a:rPr lang="en-US" dirty="0" smtClean="0"/>
              <a:t> words passed </a:t>
            </a:r>
            <a:r>
              <a:rPr lang="en-US" dirty="0" smtClean="0">
                <a:solidFill>
                  <a:schemeClr val="accent1"/>
                </a:solidFill>
              </a:rPr>
              <a:t>in parent’s stack frame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globals</a:t>
            </a:r>
            <a:r>
              <a:rPr lang="en-US" dirty="0" smtClean="0">
                <a:solidFill>
                  <a:schemeClr val="accent1"/>
                </a:solidFill>
              </a:rPr>
              <a:t> accessed via $</a:t>
            </a:r>
            <a:r>
              <a:rPr lang="en-US" dirty="0" err="1" smtClean="0">
                <a:solidFill>
                  <a:schemeClr val="accent1"/>
                </a:solidFill>
              </a:rPr>
              <a:t>gp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callee</a:t>
            </a:r>
            <a:r>
              <a:rPr lang="en-US" dirty="0" smtClean="0">
                <a:solidFill>
                  <a:schemeClr val="accent1"/>
                </a:solidFill>
              </a:rPr>
              <a:t> save </a:t>
            </a:r>
            <a:r>
              <a:rPr lang="en-US" dirty="0" err="1" smtClean="0">
                <a:solidFill>
                  <a:schemeClr val="accent1"/>
                </a:solidFill>
              </a:rPr>
              <a:t>regs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are preserved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caller save </a:t>
            </a:r>
            <a:r>
              <a:rPr lang="en-US" dirty="0" err="1" smtClean="0">
                <a:solidFill>
                  <a:schemeClr val="accent1"/>
                </a:solidFill>
              </a:rPr>
              <a:t>regs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are not </a:t>
            </a:r>
          </a:p>
          <a:p>
            <a:pPr lvl="2"/>
            <a:endParaRPr lang="en-US" dirty="0" smtClean="0"/>
          </a:p>
        </p:txBody>
      </p:sp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 rot="5400000">
            <a:off x="3429000" y="4495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>
            <a:off x="5791200" y="4495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486400" y="2667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486400" y="3048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486400" y="34290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5486400" y="41910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5486400" y="53340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4419600" y="25908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4419600" y="59537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6626" name="CP3 Ink 16dda5cc-0f1a-412b-a6fa-bddbe55a31c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40" y="1904820"/>
            <a:ext cx="3390000" cy="434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Prelims1: </a:t>
            </a:r>
            <a:r>
              <a:rPr lang="en-US" i="1" dirty="0" smtClean="0">
                <a:solidFill>
                  <a:schemeClr val="accent1"/>
                </a:solidFill>
              </a:rPr>
              <a:t>this</a:t>
            </a:r>
            <a:r>
              <a:rPr lang="en-US" dirty="0" smtClean="0">
                <a:solidFill>
                  <a:srgbClr val="FFFFFF"/>
                </a:solidFill>
              </a:rPr>
              <a:t> Thursday</a:t>
            </a:r>
            <a:r>
              <a:rPr lang="en-US" dirty="0">
                <a:solidFill>
                  <a:srgbClr val="FFFFFF"/>
                </a:solidFill>
              </a:rPr>
              <a:t>, March 10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in class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We will start at 1:25pm sharp, so come early</a:t>
            </a:r>
          </a:p>
          <a:p>
            <a:pPr marL="573088" lvl="1" indent="-457200"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Closed </a:t>
            </a:r>
            <a:r>
              <a:rPr lang="en-US" smtClean="0">
                <a:solidFill>
                  <a:srgbClr val="FFFF00"/>
                </a:solidFill>
              </a:rPr>
              <a:t>Book.</a:t>
            </a:r>
            <a:endParaRPr lang="en-US" dirty="0"/>
          </a:p>
          <a:p>
            <a:pPr marL="1031875" lvl="2" indent="-45720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annot </a:t>
            </a:r>
            <a:r>
              <a:rPr lang="en-US" dirty="0"/>
              <a:t>use electronic device or outside material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Material covered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Appendix </a:t>
            </a:r>
            <a:r>
              <a:rPr lang="en-US" dirty="0"/>
              <a:t>C (logic, gates, FSMs, memory, ALUs</a:t>
            </a:r>
            <a:r>
              <a:rPr lang="en-US" dirty="0" smtClean="0"/>
              <a:t>) 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 </a:t>
            </a:r>
            <a:r>
              <a:rPr lang="en-US" dirty="0"/>
              <a:t>4 (pipelined [and non-pipeline] MIPS processor with hazards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Chapters </a:t>
            </a:r>
            <a:r>
              <a:rPr lang="en-US" dirty="0"/>
              <a:t>2 and </a:t>
            </a:r>
            <a:r>
              <a:rPr lang="en-US" dirty="0" smtClean="0"/>
              <a:t>Appendix </a:t>
            </a:r>
            <a:r>
              <a:rPr lang="en-US" dirty="0"/>
              <a:t>B (RISC/CISC, </a:t>
            </a:r>
            <a:r>
              <a:rPr lang="en-US" dirty="0" smtClean="0"/>
              <a:t>MIPS, </a:t>
            </a:r>
            <a:r>
              <a:rPr lang="en-US" dirty="0"/>
              <a:t>and calling conventions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Chapter </a:t>
            </a:r>
            <a:r>
              <a:rPr lang="en-US" dirty="0"/>
              <a:t>1 (Performance</a:t>
            </a:r>
            <a:r>
              <a:rPr lang="en-US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/>
              <a:t>HW1</a:t>
            </a:r>
            <a:r>
              <a:rPr lang="en-US" dirty="0"/>
              <a:t>, HW2, PA1, </a:t>
            </a:r>
            <a:r>
              <a:rPr lang="en-US" dirty="0" smtClean="0"/>
              <a:t>PA2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5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56806"/>
            <a:ext cx="8686800" cy="251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test(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a,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b) {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tmp</a:t>
            </a:r>
            <a:r>
              <a:rPr lang="en-US" sz="1600" dirty="0" smtClean="0">
                <a:latin typeface="Consolas" pitchFamily="49" charset="0"/>
              </a:rPr>
              <a:t> = (</a:t>
            </a:r>
            <a:r>
              <a:rPr lang="en-US" sz="1600" dirty="0" err="1" smtClean="0">
                <a:latin typeface="Consolas" pitchFamily="49" charset="0"/>
              </a:rPr>
              <a:t>a&amp;b</a:t>
            </a:r>
            <a:r>
              <a:rPr lang="en-US" sz="1600" dirty="0" smtClean="0">
                <a:latin typeface="Consolas" pitchFamily="49" charset="0"/>
              </a:rPr>
              <a:t>)+(</a:t>
            </a:r>
            <a:r>
              <a:rPr lang="en-US" sz="1600" dirty="0" err="1" smtClean="0">
                <a:latin typeface="Consolas" pitchFamily="49" charset="0"/>
              </a:rPr>
              <a:t>a|b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 = sum(tmp,1,2,3,4,5);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u = sum(</a:t>
            </a:r>
            <a:r>
              <a:rPr lang="en-US" sz="1600" dirty="0" err="1" smtClean="0">
                <a:latin typeface="Consolas" pitchFamily="49" charset="0"/>
              </a:rPr>
              <a:t>s,tmp,b,a,b,a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return u + a + b;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2819400"/>
            <a:ext cx="8763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s0 = a0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s1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onsolas" pitchFamily="49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 &amp;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t1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 = a |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0 = t0 + t1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t0, 24(sp) # </a:t>
            </a:r>
            <a:r>
              <a:rPr lang="en-US" sz="2400" dirty="0" err="1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tmp</a:t>
            </a:r>
            <a:endParaRPr lang="en-US" sz="2400" dirty="0" smtClean="0">
              <a:solidFill>
                <a:schemeClr val="accent4"/>
              </a:solidFill>
              <a:latin typeface="Consolas" pitchFamily="49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4,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5,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LW t0, 24(sp)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v0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s1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s0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s1,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s0,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v0 = v0 + s0 + s1</a:t>
            </a:r>
          </a:p>
        </p:txBody>
      </p:sp>
      <p:pic>
        <p:nvPicPr>
          <p:cNvPr id="27650" name="CP3 Ink e88ae8e5-d925-4197-9cce-6a891f273ae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0" y="370139"/>
            <a:ext cx="8881800" cy="654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Prolog, Epilog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800600" y="917235"/>
            <a:ext cx="3886200" cy="6172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# allocate frame</a:t>
            </a:r>
          </a:p>
          <a:p>
            <a:r>
              <a:rPr lang="en-US" sz="2800" dirty="0" smtClean="0"/>
              <a:t># save $</a:t>
            </a:r>
            <a:r>
              <a:rPr lang="en-US" sz="2800" dirty="0" err="1" smtClean="0"/>
              <a:t>ra</a:t>
            </a:r>
            <a:endParaRPr lang="en-US" sz="2800" dirty="0" smtClean="0"/>
          </a:p>
          <a:p>
            <a:r>
              <a:rPr lang="en-US" sz="2800" dirty="0" smtClean="0"/>
              <a:t># save old $</a:t>
            </a:r>
            <a:r>
              <a:rPr lang="en-US" sz="2800" dirty="0" err="1" smtClean="0"/>
              <a:t>fp</a:t>
            </a:r>
            <a:endParaRPr lang="en-US" sz="2800" dirty="0" smtClean="0"/>
          </a:p>
          <a:p>
            <a:r>
              <a:rPr lang="en-US" sz="2800" dirty="0" smtClean="0"/>
              <a:t># save ...</a:t>
            </a:r>
          </a:p>
          <a:p>
            <a:r>
              <a:rPr lang="en-US" sz="2800" dirty="0" smtClean="0"/>
              <a:t># save ...</a:t>
            </a:r>
          </a:p>
          <a:p>
            <a:r>
              <a:rPr lang="en-US" sz="2800" dirty="0" smtClean="0"/>
              <a:t># set new frame pointer</a:t>
            </a:r>
          </a:p>
          <a:p>
            <a:r>
              <a:rPr lang="en-US" sz="2800" dirty="0" smtClean="0"/>
              <a:t>	...</a:t>
            </a:r>
          </a:p>
          <a:p>
            <a:r>
              <a:rPr lang="en-US" sz="2800" dirty="0" smtClean="0"/>
              <a:t>	...</a:t>
            </a:r>
          </a:p>
          <a:p>
            <a:r>
              <a:rPr lang="en-US" sz="2800" dirty="0" smtClean="0"/>
              <a:t># restore …</a:t>
            </a:r>
          </a:p>
          <a:p>
            <a:r>
              <a:rPr lang="en-US" sz="2800" dirty="0" smtClean="0"/>
              <a:t># restore …</a:t>
            </a:r>
          </a:p>
          <a:p>
            <a:r>
              <a:rPr lang="en-US" sz="2800" dirty="0" smtClean="0"/>
              <a:t># restore old $</a:t>
            </a:r>
            <a:r>
              <a:rPr lang="en-US" sz="2800" dirty="0" err="1" smtClean="0"/>
              <a:t>fp</a:t>
            </a:r>
            <a:endParaRPr lang="en-US" sz="2800" dirty="0" smtClean="0"/>
          </a:p>
          <a:p>
            <a:r>
              <a:rPr lang="en-US" sz="2800" dirty="0" smtClean="0"/>
              <a:t># restore $</a:t>
            </a:r>
            <a:r>
              <a:rPr lang="en-US" sz="2800" dirty="0" err="1" smtClean="0"/>
              <a:t>ra</a:t>
            </a:r>
            <a:endParaRPr lang="en-US" sz="2800" dirty="0" smtClean="0"/>
          </a:p>
          <a:p>
            <a:r>
              <a:rPr lang="en-US" sz="2800" dirty="0" smtClean="0"/>
              <a:t># </a:t>
            </a:r>
            <a:r>
              <a:rPr lang="en-US" sz="2800" dirty="0" err="1" smtClean="0"/>
              <a:t>dealloc</a:t>
            </a:r>
            <a:r>
              <a:rPr lang="en-US" sz="2800" dirty="0" smtClean="0"/>
              <a:t> frame</a:t>
            </a:r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" y="381000"/>
            <a:ext cx="2057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$sp, $sp, -40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36($sp)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32($sp)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$s0, 28($sp)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$s5, 24($sp)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$sp, 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...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...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$s5, 24($sp)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$s0, 28($sp)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32($sp)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36($sp)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$sp, $sp, 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JR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43000" y="460035"/>
            <a:ext cx="76200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test: 				# uses…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28674" name="CP3 Ink b453ecaf-8245-4347-8ccc-520b46c2e4d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0" y="926819"/>
            <a:ext cx="4881600" cy="590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Minimum stack size for a standard function?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endParaRPr lang="en-US" dirty="0" smtClean="0"/>
          </a:p>
        </p:txBody>
      </p:sp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 rot="5400000">
            <a:off x="3429000" y="44196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>
            <a:off x="5791200" y="44196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486400" y="25908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486400" y="29718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486400" y="33528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5486400" y="41148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5486400" y="52578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4419600" y="25146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4419600" y="58775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9698" name="CP3 Ink d7da990b-a6e4-4cdd-948b-0a0a3176e41d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0" y="1175700"/>
            <a:ext cx="4949400" cy="69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Leaf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Leaf function</a:t>
            </a:r>
            <a:r>
              <a:rPr lang="en-US" i="1" dirty="0" smtClean="0"/>
              <a:t> </a:t>
            </a:r>
            <a:r>
              <a:rPr lang="en-US" dirty="0" smtClean="0"/>
              <a:t>does not invoke any other functions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f(</a:t>
            </a:r>
            <a:r>
              <a:rPr lang="en-US" dirty="0" err="1" smtClean="0"/>
              <a:t>int</a:t>
            </a:r>
            <a:r>
              <a:rPr lang="en-US" dirty="0" smtClean="0"/>
              <a:t> x, </a:t>
            </a:r>
            <a:r>
              <a:rPr lang="en-US" dirty="0" err="1" smtClean="0"/>
              <a:t>int</a:t>
            </a:r>
            <a:r>
              <a:rPr lang="en-US" dirty="0" smtClean="0"/>
              <a:t> y) { return (</a:t>
            </a:r>
            <a:r>
              <a:rPr lang="en-US" dirty="0" err="1" smtClean="0"/>
              <a:t>x+y</a:t>
            </a:r>
            <a:r>
              <a:rPr lang="en-US" dirty="0" smtClean="0"/>
              <a:t>); }</a:t>
            </a:r>
          </a:p>
          <a:p>
            <a:endParaRPr lang="en-US" dirty="0" smtClean="0"/>
          </a:p>
          <a:p>
            <a:r>
              <a:rPr lang="en-US" dirty="0" smtClean="0"/>
              <a:t>Optimizations?</a:t>
            </a:r>
          </a:p>
          <a:p>
            <a:r>
              <a:rPr lang="en-US" dirty="0" smtClean="0"/>
              <a:t>	No saved </a:t>
            </a:r>
            <a:r>
              <a:rPr lang="en-US" dirty="0" err="1" smtClean="0"/>
              <a:t>regs</a:t>
            </a:r>
            <a:r>
              <a:rPr lang="en-US" dirty="0" smtClean="0"/>
              <a:t> (or locals)</a:t>
            </a:r>
          </a:p>
          <a:p>
            <a:r>
              <a:rPr lang="en-US" dirty="0" smtClean="0"/>
              <a:t>	No outgoing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	Don’t push $</a:t>
            </a:r>
            <a:r>
              <a:rPr lang="en-US" dirty="0" err="1" smtClean="0"/>
              <a:t>ra</a:t>
            </a:r>
            <a:endParaRPr lang="en-US" dirty="0" smtClean="0"/>
          </a:p>
          <a:p>
            <a:r>
              <a:rPr lang="en-US" dirty="0" smtClean="0"/>
              <a:t>	No frame at all?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 rot="5400000">
            <a:off x="3429000" y="4412137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5791200" y="4412137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5486400" y="2583337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5486400" y="2964337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5486400" y="3345337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5486400" y="4107337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5486400" y="5250337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4419600" y="2507137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419600" y="5870117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0722" name="CP3 Ink 4535280d-fcd7-426b-9acc-f3275482ead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95" y="2016120"/>
            <a:ext cx="6220651" cy="41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Globals and Locals</a:t>
            </a:r>
            <a:endParaRPr lang="en-US"/>
          </a:p>
        </p:txBody>
      </p:sp>
      <p:sp>
        <p:nvSpPr>
          <p:cNvPr id="3075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Global variables in data segment</a:t>
            </a:r>
          </a:p>
          <a:p>
            <a:pPr lvl="1"/>
            <a:r>
              <a:rPr lang="en-US" dirty="0" smtClean="0"/>
              <a:t>Exist for all time, accessible to all routines</a:t>
            </a:r>
          </a:p>
          <a:p>
            <a:r>
              <a:rPr lang="en-US" dirty="0" smtClean="0"/>
              <a:t>Dynamic variables in heap segment</a:t>
            </a:r>
          </a:p>
          <a:p>
            <a:pPr lvl="1"/>
            <a:r>
              <a:rPr lang="en-US" dirty="0" smtClean="0"/>
              <a:t>Exist between </a:t>
            </a:r>
            <a:r>
              <a:rPr lang="en-US" dirty="0" err="1" smtClean="0"/>
              <a:t>malloc</a:t>
            </a:r>
            <a:r>
              <a:rPr lang="en-US" dirty="0" smtClean="0"/>
              <a:t>() and free()</a:t>
            </a:r>
          </a:p>
          <a:p>
            <a:r>
              <a:rPr lang="en-US" dirty="0" smtClean="0"/>
              <a:t>Local variables in stack frame</a:t>
            </a:r>
          </a:p>
          <a:p>
            <a:pPr lvl="1"/>
            <a:r>
              <a:rPr lang="en-US" dirty="0" smtClean="0"/>
              <a:t>Exist solely for the duration of the stack frame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Dangling pointers into freed heap </a:t>
            </a:r>
            <a:r>
              <a:rPr lang="en-US" dirty="0" err="1" smtClean="0"/>
              <a:t>mem</a:t>
            </a:r>
            <a:r>
              <a:rPr lang="en-US" dirty="0" smtClean="0"/>
              <a:t> are bad</a:t>
            </a:r>
          </a:p>
          <a:p>
            <a:r>
              <a:rPr lang="en-US" dirty="0" smtClean="0"/>
              <a:t>Dangling pointers into old stack frames are bad</a:t>
            </a:r>
          </a:p>
          <a:p>
            <a:pPr lvl="1"/>
            <a:r>
              <a:rPr lang="en-US" dirty="0" smtClean="0"/>
              <a:t>C lets you create these, Java does not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*</a:t>
            </a:r>
            <a:r>
              <a:rPr lang="en-US" dirty="0" err="1" smtClean="0"/>
              <a:t>foo</a:t>
            </a:r>
            <a:r>
              <a:rPr lang="en-US" dirty="0" smtClean="0"/>
              <a:t>() { </a:t>
            </a:r>
            <a:r>
              <a:rPr lang="en-US" dirty="0" err="1" smtClean="0"/>
              <a:t>int</a:t>
            </a:r>
            <a:r>
              <a:rPr lang="en-US" dirty="0" smtClean="0"/>
              <a:t> a; return &amp;a; }</a:t>
            </a:r>
            <a:endParaRPr lang="en-US" dirty="0"/>
          </a:p>
        </p:txBody>
      </p:sp>
      <p:pic>
        <p:nvPicPr>
          <p:cNvPr id="31746" name="CP3 Ink 6fdef4c9-24e2-4072-81c9-2e64e1e2902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25" y="5952720"/>
            <a:ext cx="2050951" cy="6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0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FAQ</a:t>
            </a:r>
          </a:p>
          <a:p>
            <a:pPr lvl="1"/>
            <a:r>
              <a:rPr lang="en-US" dirty="0" smtClean="0"/>
              <a:t>caller/</a:t>
            </a:r>
            <a:r>
              <a:rPr lang="en-US" dirty="0" err="1" smtClean="0"/>
              <a:t>callee</a:t>
            </a:r>
            <a:r>
              <a:rPr lang="en-US" dirty="0" smtClean="0"/>
              <a:t> saved registers</a:t>
            </a:r>
          </a:p>
          <a:p>
            <a:pPr lvl="1"/>
            <a:r>
              <a:rPr lang="en-US" dirty="0" smtClean="0"/>
              <a:t>CPI</a:t>
            </a:r>
          </a:p>
          <a:p>
            <a:pPr lvl="1"/>
            <a:r>
              <a:rPr lang="en-US" smtClean="0"/>
              <a:t>writing assembling</a:t>
            </a:r>
          </a:p>
          <a:p>
            <a:pPr lvl="1"/>
            <a:r>
              <a:rPr lang="en-US" smtClean="0"/>
              <a:t>reading assembly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Caller-saved vs. </a:t>
            </a:r>
            <a:r>
              <a:rPr lang="en-US" dirty="0" err="1" smtClean="0"/>
              <a:t>Callee</a:t>
            </a:r>
            <a:r>
              <a:rPr lang="en-US" dirty="0" smtClean="0"/>
              <a:t>-saved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16002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Caller-save: If necessary… ($t0 .. $t9)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save before calling anything; restore after it returns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-save: Always… ($s0 .. $s7)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 before modifying; restore before returning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286000"/>
            <a:ext cx="8686800" cy="1981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Caller-save registers are responsibility of the caller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Caller-save register values saved only if used after call/return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callee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 function can use caller-saved registers </a:t>
            </a:r>
          </a:p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Callee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-save register are the responsibility of the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callee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Values must be saved by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callee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 before they can be used 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Caller can assume that these registers will be restored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Caller-saved vs. </a:t>
            </a:r>
            <a:r>
              <a:rPr lang="en-US" dirty="0" err="1" smtClean="0"/>
              <a:t>Callee</a:t>
            </a:r>
            <a:r>
              <a:rPr lang="en-US" dirty="0" smtClean="0"/>
              <a:t>-saved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16002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Caller-save: If necessary… ($t0 .. $t9)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save before calling anything; restore after it returns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-save: Always… ($s0 .. $s7)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 before modifying; restore before returning</a:t>
            </a: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286000"/>
            <a:ext cx="8686800" cy="3124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eax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ecx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and </a:t>
            </a:r>
            <a:r>
              <a:rPr lang="en-US" sz="2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edx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are caller-save…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 a function can freely modify these registers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but must assume that their contents have been destroyed if it in turns calls a function. </a:t>
            </a:r>
          </a:p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600" dirty="0" err="1" smtClean="0">
                <a:solidFill>
                  <a:schemeClr val="accent1"/>
                </a:solidFill>
              </a:rPr>
              <a:t>ebx</a:t>
            </a:r>
            <a:r>
              <a:rPr lang="en-US" sz="2600" dirty="0" smtClean="0">
                <a:solidFill>
                  <a:schemeClr val="accent1"/>
                </a:solidFill>
              </a:rPr>
              <a:t>, </a:t>
            </a:r>
            <a:r>
              <a:rPr lang="en-US" sz="2600" dirty="0" err="1" smtClean="0">
                <a:solidFill>
                  <a:schemeClr val="accent1"/>
                </a:solidFill>
              </a:rPr>
              <a:t>esi</a:t>
            </a:r>
            <a:r>
              <a:rPr lang="en-US" sz="2600" dirty="0" smtClean="0">
                <a:solidFill>
                  <a:schemeClr val="accent1"/>
                </a:solidFill>
              </a:rPr>
              <a:t>, </a:t>
            </a:r>
            <a:r>
              <a:rPr lang="en-US" sz="2600" dirty="0" err="1" smtClean="0">
                <a:solidFill>
                  <a:schemeClr val="accent1"/>
                </a:solidFill>
              </a:rPr>
              <a:t>edi</a:t>
            </a:r>
            <a:r>
              <a:rPr lang="en-US" sz="2600" dirty="0" smtClean="0">
                <a:solidFill>
                  <a:schemeClr val="accent1"/>
                </a:solidFill>
              </a:rPr>
              <a:t>, </a:t>
            </a:r>
            <a:r>
              <a:rPr lang="en-US" sz="2600" dirty="0" err="1" smtClean="0">
                <a:solidFill>
                  <a:schemeClr val="accent1"/>
                </a:solidFill>
              </a:rPr>
              <a:t>ebp</a:t>
            </a:r>
            <a:r>
              <a:rPr lang="en-US" sz="2600" dirty="0" smtClean="0">
                <a:solidFill>
                  <a:schemeClr val="accent1"/>
                </a:solidFill>
              </a:rPr>
              <a:t>, </a:t>
            </a:r>
            <a:r>
              <a:rPr lang="en-US" sz="2600" dirty="0" err="1" smtClean="0">
                <a:solidFill>
                  <a:schemeClr val="accent1"/>
                </a:solidFill>
              </a:rPr>
              <a:t>esp</a:t>
            </a:r>
            <a:r>
              <a:rPr lang="en-US" sz="2600" dirty="0" smtClean="0">
                <a:solidFill>
                  <a:schemeClr val="accent1"/>
                </a:solidFill>
              </a:rPr>
              <a:t> are </a:t>
            </a:r>
            <a:r>
              <a:rPr lang="en-US" sz="2600" dirty="0" err="1" smtClean="0">
                <a:solidFill>
                  <a:schemeClr val="accent1"/>
                </a:solidFill>
              </a:rPr>
              <a:t>callee</a:t>
            </a:r>
            <a:r>
              <a:rPr lang="en-US" sz="2600" dirty="0" smtClean="0">
                <a:solidFill>
                  <a:schemeClr val="accent1"/>
                </a:solidFill>
              </a:rPr>
              <a:t>-save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A function may call another function and know that the </a:t>
            </a:r>
            <a:r>
              <a:rPr lang="en-US" sz="2400" dirty="0" err="1" smtClean="0">
                <a:solidFill>
                  <a:schemeClr val="accent1"/>
                </a:solidFill>
              </a:rPr>
              <a:t>callee</a:t>
            </a:r>
            <a:r>
              <a:rPr lang="en-US" sz="2400" dirty="0" smtClean="0">
                <a:solidFill>
                  <a:schemeClr val="accent1"/>
                </a:solidFill>
              </a:rPr>
              <a:t>-save registers have not been modified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However, if it modifies these registers itself, it must restore them to their original values before returning.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Caller-saved vs. </a:t>
            </a:r>
            <a:r>
              <a:rPr lang="en-US" dirty="0" err="1" smtClean="0"/>
              <a:t>Callee</a:t>
            </a:r>
            <a:r>
              <a:rPr lang="en-US" dirty="0" smtClean="0"/>
              <a:t>-saved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16002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Caller-save: If necessary… ($t0 .. $t9)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save before calling anything; restore after it returns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-save: Always… ($s0 .. $s7)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 before modifying; restore before returning</a:t>
            </a: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286000"/>
            <a:ext cx="8686800" cy="2362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caller-save register must be saved and restored around any call to a subprogram.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 contrast, for a </a:t>
            </a:r>
            <a:r>
              <a:rPr lang="en-US" sz="2800" dirty="0" err="1" smtClean="0">
                <a:solidFill>
                  <a:schemeClr val="accent1"/>
                </a:solidFill>
              </a:rPr>
              <a:t>callee</a:t>
            </a:r>
            <a:r>
              <a:rPr lang="en-US" sz="2800" dirty="0" smtClean="0">
                <a:solidFill>
                  <a:schemeClr val="accent1"/>
                </a:solidFill>
              </a:rPr>
              <a:t>-save register, a caller need do no extra work at a call site (the </a:t>
            </a:r>
            <a:r>
              <a:rPr lang="en-US" sz="2800" dirty="0" err="1" smtClean="0">
                <a:solidFill>
                  <a:schemeClr val="accent1"/>
                </a:solidFill>
              </a:rPr>
              <a:t>callee</a:t>
            </a:r>
            <a:r>
              <a:rPr lang="en-US" sz="2800" dirty="0" smtClean="0">
                <a:solidFill>
                  <a:schemeClr val="accent1"/>
                </a:solidFill>
              </a:rPr>
              <a:t> saves and restores the register if it is used).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Caller-saved vs. </a:t>
            </a:r>
            <a:r>
              <a:rPr lang="en-US" dirty="0" err="1" smtClean="0"/>
              <a:t>Callee</a:t>
            </a:r>
            <a:r>
              <a:rPr lang="en-US" dirty="0" smtClean="0"/>
              <a:t>-saved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16002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Caller-save: If necessary… ($t0 .. $t9)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save before calling anything; restore after it returns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-save: Always… ($s0 .. $s7)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 before modifying; restore before returning</a:t>
            </a: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286000"/>
            <a:ext cx="8686800" cy="4419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</a:pP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 SAVED: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MIPS calls these temporary registers, $t0-t9</a:t>
            </a:r>
            <a:endParaRPr lang="en-US" sz="2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calling program saves the registers that it does not want a called procedure to overwrite 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register values are NOT preserved across procedure calls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en-US" sz="2600" dirty="0" smtClean="0">
                <a:solidFill>
                  <a:schemeClr val="accent1"/>
                </a:solidFill>
              </a:rPr>
              <a:t>CALLEE SAVED: </a:t>
            </a:r>
            <a:r>
              <a:rPr lang="en-US" sz="2800" dirty="0" smtClean="0">
                <a:solidFill>
                  <a:schemeClr val="accent1"/>
                </a:solidFill>
              </a:rPr>
              <a:t>MIPS calls these saved registers, $s0-s8 </a:t>
            </a:r>
            <a:endParaRPr lang="en-US" sz="2600" dirty="0" smtClean="0">
              <a:solidFill>
                <a:schemeClr val="accent1"/>
              </a:solidFill>
            </a:endParaRP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register values are preserved across procedure calls 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the called procedure saves register values in its AR, uses the registers for local variables, restores register values before it returns.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Last time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Anatomy of an executing program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Register assignment conventions,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Function arguments, return values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Stack frame, Call stack, Stack growth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Variable arguments</a:t>
            </a:r>
          </a:p>
          <a:p>
            <a:pPr marL="115888" lvl="1" indent="0">
              <a:buNone/>
            </a:pPr>
            <a:r>
              <a:rPr lang="en-US" dirty="0" smtClean="0"/>
              <a:t>Today </a:t>
            </a:r>
          </a:p>
          <a:p>
            <a:pPr marL="573088" lvl="1" indent="-457200"/>
            <a:r>
              <a:rPr lang="en-US" dirty="0" smtClean="0"/>
              <a:t>More on stack frames</a:t>
            </a:r>
            <a:endParaRPr lang="en-US" dirty="0"/>
          </a:p>
          <a:p>
            <a:pPr marL="573088" lvl="1" indent="-457200"/>
            <a:r>
              <a:rPr lang="en-US" dirty="0" err="1" smtClean="0"/>
              <a:t>globals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local accessible data</a:t>
            </a:r>
          </a:p>
          <a:p>
            <a:pPr marL="573088" lvl="1" indent="-457200"/>
            <a:r>
              <a:rPr lang="en-US" dirty="0" err="1" smtClean="0"/>
              <a:t>callee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callrer</a:t>
            </a:r>
            <a:r>
              <a:rPr lang="en-US" dirty="0" smtClean="0"/>
              <a:t> saved registers</a:t>
            </a:r>
          </a:p>
          <a:p>
            <a:pPr marL="457200" indent="-457200"/>
            <a:r>
              <a:rPr lang="en-US" dirty="0" smtClean="0"/>
              <a:t>FAQ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Caller-saved vs. </a:t>
            </a:r>
            <a:r>
              <a:rPr lang="en-US" dirty="0" err="1" smtClean="0"/>
              <a:t>Callee</a:t>
            </a:r>
            <a:r>
              <a:rPr lang="en-US" dirty="0" smtClean="0"/>
              <a:t>-saved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68086"/>
            <a:ext cx="8686800" cy="16002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Caller-save: If necessary… ($t0 .. $t9)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save before calling anything; restore after it returns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-save: Always… ($s0 .. $s7)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 before modifying; restore before returning</a:t>
            </a: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244486"/>
            <a:ext cx="8686800" cy="2362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SzPct val="80000"/>
            </a:pP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Registers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$t0-$t9 are caller-saved registers</a:t>
            </a:r>
            <a:endParaRPr lang="en-US" sz="2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that are used to hold temporary quantities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that need not be preserved across calls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en-US" sz="2600" dirty="0" smtClean="0">
                <a:solidFill>
                  <a:schemeClr val="accent1"/>
                </a:solidFill>
              </a:rPr>
              <a:t>Registers</a:t>
            </a:r>
            <a:r>
              <a:rPr lang="en-US" sz="2800" dirty="0" smtClean="0">
                <a:solidFill>
                  <a:schemeClr val="accent1"/>
                </a:solidFill>
              </a:rPr>
              <a:t> $s0-s8 are </a:t>
            </a:r>
            <a:r>
              <a:rPr lang="en-US" sz="2800" dirty="0" err="1" smtClean="0">
                <a:solidFill>
                  <a:schemeClr val="accent1"/>
                </a:solidFill>
              </a:rPr>
              <a:t>callee</a:t>
            </a:r>
            <a:r>
              <a:rPr lang="en-US" sz="2800" dirty="0" smtClean="0">
                <a:solidFill>
                  <a:schemeClr val="accent1"/>
                </a:solidFill>
              </a:rPr>
              <a:t>-saved registers</a:t>
            </a:r>
            <a:endParaRPr lang="en-US" sz="2600" dirty="0" smtClean="0">
              <a:solidFill>
                <a:schemeClr val="accent1"/>
              </a:solidFill>
            </a:endParaRP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… that hold long-lived values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… that should be preserved across calls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28600" y="4682886"/>
            <a:ext cx="8686800" cy="1981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</a:pP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caller-saved register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register saved by the routine being called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en-US" sz="2600" dirty="0" err="1" smtClean="0">
                <a:solidFill>
                  <a:schemeClr val="accent1"/>
                </a:solidFill>
              </a:rPr>
              <a:t>callee</a:t>
            </a:r>
            <a:r>
              <a:rPr lang="en-US" sz="2600" dirty="0" smtClean="0">
                <a:solidFill>
                  <a:schemeClr val="accent1"/>
                </a:solidFill>
              </a:rPr>
              <a:t>-saved register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A register saved by the routine making a procedure call.</a:t>
            </a:r>
          </a:p>
        </p:txBody>
      </p: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>
          <a:xfrm>
            <a:off x="228600" y="4682886"/>
            <a:ext cx="8686800" cy="19812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 flipV="1">
            <a:off x="228600" y="4682886"/>
            <a:ext cx="8686800" cy="19812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6600" dirty="0" smtClean="0">
                <a:solidFill>
                  <a:schemeClr val="accent1"/>
                </a:solidFill>
              </a:rPr>
              <a:t>CPI</a:t>
            </a:r>
          </a:p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Cycles Per Instruction</a:t>
            </a:r>
            <a:endParaRPr lang="en-US" sz="4400" dirty="0" smtClean="0"/>
          </a:p>
          <a:p>
            <a:pPr algn="ctr"/>
            <a:r>
              <a:rPr lang="en-US" sz="4400" dirty="0" smtClean="0"/>
              <a:t>A measure of latency (delay)?</a:t>
            </a:r>
          </a:p>
          <a:p>
            <a:pPr algn="ctr"/>
            <a:r>
              <a:rPr lang="en-US" sz="4400" dirty="0" smtClean="0"/>
              <a:t>“ADD takes 5 cycles to finish”</a:t>
            </a:r>
          </a:p>
          <a:p>
            <a:pPr algn="ctr"/>
            <a:r>
              <a:rPr lang="en-US" sz="4400" dirty="0" smtClean="0"/>
              <a:t>or</a:t>
            </a:r>
          </a:p>
          <a:p>
            <a:pPr algn="ctr"/>
            <a:r>
              <a:rPr lang="en-US" sz="4400" dirty="0" smtClean="0"/>
              <a:t>A measure of throughput?</a:t>
            </a:r>
          </a:p>
          <a:p>
            <a:pPr algn="ctr"/>
            <a:r>
              <a:rPr lang="en-US" sz="4400" dirty="0" smtClean="0"/>
              <a:t>“N ADDs are completed in N cycles”</a:t>
            </a:r>
            <a:endParaRPr lang="en-US" sz="6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93080" y="2509200"/>
              <a:ext cx="5771880" cy="1801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200" y="2505960"/>
                <a:ext cx="5777640" cy="180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CPI = weighted average </a:t>
            </a:r>
            <a:r>
              <a:rPr lang="en-US" i="1" dirty="0" smtClean="0">
                <a:solidFill>
                  <a:schemeClr val="accent1"/>
                </a:solidFill>
              </a:rPr>
              <a:t>throughput</a:t>
            </a:r>
            <a:r>
              <a:rPr lang="en-US" dirty="0" smtClean="0"/>
              <a:t> over all instructions </a:t>
            </a:r>
            <a:r>
              <a:rPr lang="en-US" i="1" dirty="0" smtClean="0">
                <a:solidFill>
                  <a:schemeClr val="accent1"/>
                </a:solidFill>
              </a:rPr>
              <a:t>in a given workload</a:t>
            </a:r>
          </a:p>
          <a:p>
            <a:endParaRPr lang="en-US" dirty="0" smtClean="0"/>
          </a:p>
          <a:p>
            <a:r>
              <a:rPr lang="en-US" dirty="0" smtClean="0"/>
              <a:t>CPI = 1.0 means that on average…</a:t>
            </a:r>
          </a:p>
          <a:p>
            <a:r>
              <a:rPr lang="en-US" dirty="0" smtClean="0"/>
              <a:t>	… an instruction is completed every 1 cycle</a:t>
            </a:r>
          </a:p>
          <a:p>
            <a:r>
              <a:rPr lang="en-US" dirty="0" smtClean="0"/>
              <a:t>CPI = 2.0 means that on average…</a:t>
            </a:r>
          </a:p>
          <a:p>
            <a:r>
              <a:rPr lang="en-US" dirty="0" smtClean="0"/>
              <a:t>	… an instruction is completed every 2 cycles</a:t>
            </a:r>
          </a:p>
          <a:p>
            <a:r>
              <a:rPr lang="en-US" dirty="0" smtClean="0"/>
              <a:t>CPI = 5.0 means that on average…</a:t>
            </a:r>
          </a:p>
          <a:p>
            <a:r>
              <a:rPr lang="en-US" dirty="0" smtClean="0"/>
              <a:t>	… an instruction is completed every 5 cycles</a:t>
            </a:r>
          </a:p>
          <a:p>
            <a:endParaRPr lang="en-US" dirty="0"/>
          </a:p>
        </p:txBody>
      </p:sp>
      <p:pic>
        <p:nvPicPr>
          <p:cNvPr id="5" name="CP3 Ink 689f2c76-3f63-4d94-b998-771fc2b5d9d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05" y="1125780"/>
            <a:ext cx="2118751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CPI =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CPI = 1.0 means that on average…</a:t>
            </a:r>
          </a:p>
          <a:p>
            <a:r>
              <a:rPr lang="en-US" dirty="0" smtClean="0"/>
              <a:t>	… an instruction is completed every 1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CPI =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CPI = 2.0 means that on average…</a:t>
            </a:r>
          </a:p>
          <a:p>
            <a:r>
              <a:rPr lang="en-US" dirty="0" smtClean="0"/>
              <a:t>	… an instruction is completed every 2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CPI = 0.5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CPI = 0.5 means that on average…</a:t>
            </a:r>
          </a:p>
          <a:p>
            <a:r>
              <a:rPr lang="en-US" dirty="0" smtClean="0"/>
              <a:t>	… an instruction is completed every 0.5 cycles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CPI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10 stage pipeline and…</a:t>
            </a:r>
          </a:p>
          <a:p>
            <a:pPr lvl="1"/>
            <a:r>
              <a:rPr lang="en-US" dirty="0" smtClean="0"/>
              <a:t>1 instruction zapped on every taken jump or branch</a:t>
            </a:r>
          </a:p>
          <a:p>
            <a:pPr lvl="1"/>
            <a:r>
              <a:rPr lang="en-US" dirty="0" smtClean="0"/>
              <a:t>3 stalls for every memory operation</a:t>
            </a:r>
          </a:p>
          <a:p>
            <a:r>
              <a:rPr lang="en-US" dirty="0" smtClean="0"/>
              <a:t>Q: What is CPI?</a:t>
            </a:r>
          </a:p>
          <a:p>
            <a:r>
              <a:rPr lang="en-US" dirty="0" smtClean="0"/>
              <a:t>… for pure arithmetic workload?</a:t>
            </a:r>
          </a:p>
          <a:p>
            <a:r>
              <a:rPr lang="en-US" dirty="0" smtClean="0"/>
              <a:t>… for pure memory workload?</a:t>
            </a:r>
          </a:p>
          <a:p>
            <a:r>
              <a:rPr lang="en-US" dirty="0" smtClean="0"/>
              <a:t>… for pure jump workload?</a:t>
            </a:r>
          </a:p>
          <a:p>
            <a:r>
              <a:rPr lang="en-US" dirty="0" smtClean="0"/>
              <a:t>… for 50/50 arithmetic/jump workload?</a:t>
            </a:r>
          </a:p>
          <a:p>
            <a:r>
              <a:rPr lang="en-US" dirty="0" smtClean="0"/>
              <a:t>… for 50%/25%/25% </a:t>
            </a:r>
            <a:r>
              <a:rPr lang="en-US" dirty="0" err="1" smtClean="0"/>
              <a:t>arith</a:t>
            </a:r>
            <a:r>
              <a:rPr lang="en-US" dirty="0" smtClean="0"/>
              <a:t>/</a:t>
            </a:r>
            <a:r>
              <a:rPr lang="en-US" dirty="0" err="1" smtClean="0"/>
              <a:t>mem</a:t>
            </a:r>
            <a:r>
              <a:rPr lang="en-US" dirty="0" smtClean="0"/>
              <a:t>/branch?</a:t>
            </a:r>
          </a:p>
          <a:p>
            <a:r>
              <a:rPr lang="en-US" dirty="0" smtClean="0"/>
              <a:t>… if one fifth of the branches are taken?</a:t>
            </a:r>
          </a:p>
          <a:p>
            <a:endParaRPr lang="en-US" dirty="0" smtClean="0"/>
          </a:p>
        </p:txBody>
      </p:sp>
      <p:pic>
        <p:nvPicPr>
          <p:cNvPr id="4" name="CP3 Ink 578dc10e-cba3-48f9-9141-21d716669ad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4" y="1669739"/>
            <a:ext cx="8356351" cy="512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257800" y="587657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28600" y="762000"/>
            <a:ext cx="4800600" cy="2209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631543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28600" y="3276600"/>
            <a:ext cx="4800600" cy="1447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152400" y="30480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28600" y="5029200"/>
            <a:ext cx="48006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global variable: pi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prompt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print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52400" y="4800600"/>
            <a:ext cx="171393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lib3410.o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CP3 Ink 392c0b1a-6e4b-4f2e-8ae2-d7148c52a85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0" y="460199"/>
            <a:ext cx="8237700" cy="61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3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Anatomy of an executing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8194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85800" y="5334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85800" y="6324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324600" y="609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top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400800" y="6324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bottom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31343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0x7ffffffc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85800" y="27432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85800" y="4810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63040" y="5877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3" name="TextBox 12" hidden="1"/>
          <p:cNvSpPr txBox="1"/>
          <p:nvPr>
            <p:custDataLst>
              <p:tags r:id="rId11"/>
            </p:custDataLst>
          </p:nvPr>
        </p:nvSpPr>
        <p:spPr>
          <a:xfrm>
            <a:off x="3242297" y="1219200"/>
            <a:ext cx="254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system reserved</a:t>
            </a:r>
          </a:p>
        </p:txBody>
      </p:sp>
      <p:sp>
        <p:nvSpPr>
          <p:cNvPr id="14" name="TextBox 13" hidden="1"/>
          <p:cNvSpPr txBox="1"/>
          <p:nvPr>
            <p:custDataLst>
              <p:tags r:id="rId12"/>
            </p:custDataLst>
          </p:nvPr>
        </p:nvSpPr>
        <p:spPr>
          <a:xfrm>
            <a:off x="3200400" y="2819400"/>
            <a:ext cx="299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(stack grows down)</a:t>
            </a:r>
          </a:p>
        </p:txBody>
      </p:sp>
      <p:sp>
        <p:nvSpPr>
          <p:cNvPr id="15" name="TextBox 14" hidden="1"/>
          <p:cNvSpPr txBox="1"/>
          <p:nvPr>
            <p:custDataLst>
              <p:tags r:id="rId13"/>
            </p:custDataLst>
          </p:nvPr>
        </p:nvSpPr>
        <p:spPr>
          <a:xfrm>
            <a:off x="3391030" y="3820180"/>
            <a:ext cx="254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(heap grows up)</a:t>
            </a:r>
          </a:p>
        </p:txBody>
      </p:sp>
      <p:sp>
        <p:nvSpPr>
          <p:cNvPr id="16" name="TextBox 15" hidden="1"/>
          <p:cNvSpPr txBox="1"/>
          <p:nvPr>
            <p:custDataLst>
              <p:tags r:id="rId14"/>
            </p:custDataLst>
          </p:nvPr>
        </p:nvSpPr>
        <p:spPr>
          <a:xfrm>
            <a:off x="4114800" y="4876800"/>
            <a:ext cx="75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text</a:t>
            </a:r>
          </a:p>
        </p:txBody>
      </p:sp>
      <p:sp>
        <p:nvSpPr>
          <p:cNvPr id="17" name="TextBox 16" hidden="1"/>
          <p:cNvSpPr txBox="1"/>
          <p:nvPr>
            <p:custDataLst>
              <p:tags r:id="rId15"/>
            </p:custDataLst>
          </p:nvPr>
        </p:nvSpPr>
        <p:spPr>
          <a:xfrm>
            <a:off x="3802080" y="5867400"/>
            <a:ext cx="14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reserved</a:t>
            </a:r>
          </a:p>
        </p:txBody>
      </p:sp>
      <p:sp>
        <p:nvSpPr>
          <p:cNvPr id="18" name="TextBox 17" hidden="1"/>
          <p:cNvSpPr txBox="1"/>
          <p:nvPr>
            <p:custDataLst>
              <p:tags r:id="rId16"/>
            </p:custDataLst>
          </p:nvPr>
        </p:nvSpPr>
        <p:spPr>
          <a:xfrm>
            <a:off x="3657600" y="4201180"/>
            <a:ext cx="190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(static) data</a:t>
            </a:r>
          </a:p>
        </p:txBody>
      </p:sp>
      <p:sp>
        <p:nvSpPr>
          <p:cNvPr id="19" name="TextBox 18" hidden="1"/>
          <p:cNvSpPr txBox="1"/>
          <p:nvPr>
            <p:custDataLst>
              <p:tags r:id="rId17"/>
            </p:custDataLst>
          </p:nvPr>
        </p:nvSpPr>
        <p:spPr>
          <a:xfrm>
            <a:off x="6553200" y="2819400"/>
            <a:ext cx="123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(.stack)</a:t>
            </a:r>
          </a:p>
        </p:txBody>
      </p:sp>
      <p:sp>
        <p:nvSpPr>
          <p:cNvPr id="20" name="TextBox 19" hidden="1"/>
          <p:cNvSpPr txBox="1"/>
          <p:nvPr>
            <p:custDataLst>
              <p:tags r:id="rId18"/>
            </p:custDataLst>
          </p:nvPr>
        </p:nvSpPr>
        <p:spPr>
          <a:xfrm>
            <a:off x="6623035" y="4201180"/>
            <a:ext cx="92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.data</a:t>
            </a:r>
          </a:p>
        </p:txBody>
      </p:sp>
      <p:sp>
        <p:nvSpPr>
          <p:cNvPr id="21" name="TextBox 20" hidden="1"/>
          <p:cNvSpPr txBox="1"/>
          <p:nvPr>
            <p:custDataLst>
              <p:tags r:id="rId19"/>
            </p:custDataLst>
          </p:nvPr>
        </p:nvSpPr>
        <p:spPr>
          <a:xfrm>
            <a:off x="6705600" y="4953000"/>
            <a:ext cx="8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.text</a:t>
            </a:r>
          </a:p>
        </p:txBody>
      </p:sp>
      <p:pic>
        <p:nvPicPr>
          <p:cNvPr id="3" name="CP3 Ink e10243d4-54d9-4658-b9d3-f6eb38c53075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4" y="1365540"/>
            <a:ext cx="8729251" cy="509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8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math.s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76200" y="756514"/>
            <a:ext cx="41148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abs(x)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return x &lt; 0 ? –x : x;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605135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48200" y="756514"/>
            <a:ext cx="43434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err="1" smtClean="0">
                <a:solidFill>
                  <a:schemeClr val="bg1"/>
                </a:solidFill>
              </a:rPr>
              <a:t>tnorm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r4,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r4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52400" y="2890114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abs: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r3,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r3</a:t>
            </a:r>
          </a:p>
        </p:txBody>
      </p:sp>
      <p:sp>
        <p:nvSpPr>
          <p:cNvPr id="7" name="Rectangle 6" hidden="1"/>
          <p:cNvSpPr/>
          <p:nvPr>
            <p:custDataLst>
              <p:tags r:id="rId6"/>
            </p:custDataLst>
          </p:nvPr>
        </p:nvSpPr>
        <p:spPr>
          <a:xfrm>
            <a:off x="152400" y="3505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BLEZ r3, pos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SUB r3, r0,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pos: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r31</a:t>
            </a:r>
          </a:p>
        </p:txBody>
      </p:sp>
      <p:sp>
        <p:nvSpPr>
          <p:cNvPr id="8" name="TextBox 7" hidden="1"/>
          <p:cNvSpPr txBox="1"/>
          <p:nvPr>
            <p:custDataLst>
              <p:tags r:id="rId7"/>
            </p:custDataLst>
          </p:nvPr>
        </p:nvSpPr>
        <p:spPr>
          <a:xfrm>
            <a:off x="4648200" y="304800"/>
            <a:ext cx="38862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.global </a:t>
            </a:r>
            <a:r>
              <a:rPr lang="en-US" sz="2400" dirty="0" err="1" smtClean="0">
                <a:solidFill>
                  <a:schemeClr val="accent4"/>
                </a:solidFill>
              </a:rPr>
              <a:t>tnorm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r30,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0(r4)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4(r4)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ADD r4,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r30</a:t>
            </a:r>
          </a:p>
        </p:txBody>
      </p:sp>
      <p:pic>
        <p:nvPicPr>
          <p:cNvPr id="9" name="CP3 Ink 67480157-52a3-472a-a7ca-acdb787a994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5" y="377039"/>
            <a:ext cx="8932651" cy="602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calc.s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647725"/>
            <a:ext cx="37338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0" y="474772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886200" y="398572"/>
            <a:ext cx="4953000" cy="6477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# no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, no return value, return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r>
              <a:rPr lang="en-US" sz="2000" dirty="0" smtClean="0">
                <a:solidFill>
                  <a:schemeClr val="accent1"/>
                </a:solidFill>
              </a:rPr>
              <a:t> in r31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r30, r31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LI r3, 8</a:t>
            </a:r>
            <a:r>
              <a:rPr lang="en-US" sz="2000" dirty="0" smtClean="0">
                <a:solidFill>
                  <a:schemeClr val="accent1"/>
                </a:solidFill>
              </a:rPr>
              <a:t> 	# call </a:t>
            </a:r>
            <a:r>
              <a:rPr lang="en-US" sz="2000" dirty="0" err="1" smtClean="0">
                <a:solidFill>
                  <a:schemeClr val="accent1"/>
                </a:solidFill>
              </a:rPr>
              <a:t>malloc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r6, r3 </a:t>
            </a:r>
            <a:r>
              <a:rPr lang="en-US" sz="2000" dirty="0" smtClean="0">
                <a:solidFill>
                  <a:schemeClr val="accent1"/>
                </a:solidFill>
              </a:rPr>
              <a:t># r6 now holds v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str1 	</a:t>
            </a:r>
            <a:r>
              <a:rPr lang="en-US" sz="2000" dirty="0" smtClean="0">
                <a:solidFill>
                  <a:schemeClr val="accent1"/>
                </a:solidFill>
              </a:rPr>
              <a:t>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0(r6)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str2</a:t>
            </a:r>
            <a:r>
              <a:rPr lang="en-US" sz="2000" dirty="0" smtClean="0">
                <a:solidFill>
                  <a:schemeClr val="accent1"/>
                </a:solidFill>
              </a:rPr>
              <a:t> 	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4(r6)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r6 </a:t>
            </a:r>
            <a:r>
              <a:rPr lang="en-US" sz="2000" dirty="0" smtClean="0">
                <a:solidFill>
                  <a:schemeClr val="accent1"/>
                </a:solidFill>
              </a:rPr>
              <a:t># call </a:t>
            </a:r>
            <a:r>
              <a:rPr lang="en-US" sz="2000" dirty="0" err="1" smtClean="0">
                <a:solidFill>
                  <a:schemeClr val="accent1"/>
                </a:solidFill>
              </a:rPr>
              <a:t>tnorm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r4, ret in r4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r5, pi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LW r5, 0(r5)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ADD r5, r4, r5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str3 	</a:t>
            </a:r>
            <a:r>
              <a:rPr lang="en-US" sz="2000" dirty="0" smtClean="0">
                <a:solidFill>
                  <a:schemeClr val="accent1"/>
                </a:solidFill>
              </a:rPr>
              <a:t># call print: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 in r3 and r4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r5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JR r30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457200" y="2628925"/>
            <a:ext cx="3581400" cy="434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.data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str1: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x”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str2: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y”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str3: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“result”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.text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prompt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.global </a:t>
            </a: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 hidden="1"/>
          <p:cNvSpPr txBox="1"/>
          <p:nvPr>
            <p:custDataLst>
              <p:tags r:id="rId6"/>
            </p:custDataLst>
          </p:nvPr>
        </p:nvSpPr>
        <p:spPr>
          <a:xfrm>
            <a:off x="5715000" y="609600"/>
            <a:ext cx="3429000" cy="4572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clobbered: need stack 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clobbers r6, r31, r30 …</a:t>
            </a:r>
          </a:p>
        </p:txBody>
      </p:sp>
      <p:pic>
        <p:nvPicPr>
          <p:cNvPr id="3" name="CP3 Ink d7e5e5b1-70ec-4dec-b278-60c3786f092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853979"/>
            <a:ext cx="9068251" cy="492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8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Calling Conventions</a:t>
            </a:r>
          </a:p>
          <a:p>
            <a:pPr lvl="1"/>
            <a:r>
              <a:rPr lang="en-US" dirty="0" smtClean="0"/>
              <a:t>where to put function arguments</a:t>
            </a:r>
          </a:p>
          <a:p>
            <a:pPr lvl="1"/>
            <a:r>
              <a:rPr lang="en-US" dirty="0" smtClean="0"/>
              <a:t>where to put return value</a:t>
            </a:r>
          </a:p>
          <a:p>
            <a:pPr lvl="1"/>
            <a:r>
              <a:rPr lang="en-US" dirty="0" smtClean="0"/>
              <a:t>who saves and restores registers, and how</a:t>
            </a:r>
          </a:p>
          <a:p>
            <a:pPr lvl="1"/>
            <a:r>
              <a:rPr lang="en-US" dirty="0" smtClean="0"/>
              <a:t>stack discipline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Enable code re-use (e.g. functions, libraries)</a:t>
            </a:r>
          </a:p>
          <a:p>
            <a:pPr lvl="1"/>
            <a:r>
              <a:rPr lang="en-US" dirty="0" smtClean="0"/>
              <a:t>Reduce chance for mistakes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81000" y="5181600"/>
            <a:ext cx="8229600" cy="990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Warning:</a:t>
            </a:r>
            <a:r>
              <a:rPr lang="en-US" sz="2800" dirty="0" smtClean="0">
                <a:solidFill>
                  <a:schemeClr val="bg1"/>
                </a:solidFill>
              </a:rPr>
              <a:t> There is no one true MIPS calling convention.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lecture != book != </a:t>
            </a:r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!= </a:t>
            </a:r>
            <a:r>
              <a:rPr lang="en-US" sz="2800" dirty="0" err="1" smtClean="0">
                <a:solidFill>
                  <a:schemeClr val="bg1"/>
                </a:solidFill>
              </a:rPr>
              <a:t>spim</a:t>
            </a:r>
            <a:r>
              <a:rPr lang="en-US" sz="2800" dirty="0" smtClean="0">
                <a:solidFill>
                  <a:schemeClr val="bg1"/>
                </a:solidFill>
              </a:rPr>
              <a:t> != web</a:t>
            </a:r>
          </a:p>
        </p:txBody>
      </p:sp>
      <p:pic>
        <p:nvPicPr>
          <p:cNvPr id="5" name="CP3 Ink 2f4bbb42-94b2-4651-b589-f98625e4c50b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0" y="5590140"/>
            <a:ext cx="1050900" cy="5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cSHAOAgAQdBIAEqgUBEBZ6xN5CnJZMl4XM1UJFp+MDCEgQRP//A0U1BQM4C2QZIDIJAJCbAwE3wB5FMwkAkIICAdvFHkU4CAD+AwB7hdI0Ek7ApD/TAKQ/Cp8BPoT8m735N76YNuzPm16s+bg2rOtaxhC1rU0QxQwWYEKUrKM4xwxxxxzxzvWNVcGPBICE+vs+v5nmz5terPmz5sOCVrWxSpATnNONb3xz0wzpwraNJECBgozYcUSDr4C9eU5jMSIlNZq0TBNTCJiLhMSgJiZjMZnn5Ph8ACE2ENm7fNmcMnK1uzcZFrRnlzLcTRqzWtWWNuxcNGzZuzzACnAjhPynMflOly48NVaMlLYsFqWlKk4TvXHrw68+fTjgg/1SX6pPEcMcoiLu7tOIVVovFour3oCE0cLlznCMIkZwnBCCCCU4RhONc/J2ACE2EZWzLNibNma1riZZFrTNiaLcTNi1WuW+NuzzYcmLJhaACkcOg/441P441XfsCMSAg/4lrP4lrQDw6WCFmz0ObnSpZZ6YccAhNhDFxlY5HDdqtzNWeFa0Zs8a3FhYMVrDE5zM2LlxhcN3IAqbAUqD/jju/jjzrr08OoykvG+CURInBU4mpgRMJJlVmJ0jFQq8ZpqO3KSD/iSy/iS/5eL4ng9M4nBicSxiGKqIKidXqlVdJKtUYrU4nG7zxc63UxNXOvBAg68LczlKamSCYlImImJiYmJhMLogYyjNSjNZiyZjPq35ACE2ENcTdk0btmi1swx5VrRs1bLXLDI1W48zRgxyt27nCxzACr8DsAKD/kve/kvfdejwfA58uPDjwzSFIqJqyJhNTGS5Lq4ImJq1WYzV6u8TMLqYTE1N8OJ069OvTr4Hg9u/Tq6dTWzGTON669OvTxfE8XhcXWZibTMERUUqJ4ceGcKt4Hg+JxhERE6hEJXNrktz7d3LmACrmLmJmYlETBEl1IVOOfLODwemU3M3EoqKrW9O1xiMCXGepPG9xmCqrp4PgOlcHRGgg/4jpP4jpXPk69OvTv28PwvJ5TNuOMzIlZkRUYjGIY5eT5Hi+J4PgdejnyO/br08PXLyekkyXRFcu/Y3oJgiWMnTqdOp279OvTr4Hg+J4vjc4IlU0iaTFzKZiefgeD06uXMTNXEJq4BE4zSYsRIABz5denj8EzMZrMTAmCpiEQ6eH4XPkaqsVpVLm2b318Lw1bzc3MqjTgdrpRMzbjrbHOt8E8CC9eDVpTedlsWWUopLABKlipQlEWDc2WWWKllgAm5QlEqLmyzZZZKC5ubE2AAAAAAAJUsolliygAsFllzZZNgsrLN53KWVKSwLKlgLJsLNKu75+33+DiE2EM3DRoxw5m61plY4VrTKzcLcTnGxWuGjVmywucjFszZgCucC/AGD/kU8/kUt7unUC5TG6TCYhFTEQSSRJCUAABrfKWpqIqIRi13lxniAA48PFxN3O83eREYYisViO3g+ADW+lzi6KmoQIuLme/geDjPNa1oTicRTEHDj4Waipxdxd9fA8EPDxcoRXLr0xnys8q4XjcdZ48c5ztcTiJ7Ig/4cSv4cX/CceAHmceThGFySiZi4LXEzMbjMXM8+3d06gA69OsLjNXF1czcRERiuAADlz7bSuS4uJWSmrxGOPAHLn5G40xdXFrmMzc2yceHft4vDMTMXV1MXESqOnXpHCqRNxtedbDwaLUdO/bwfA5sb4T2zwxioXVryy4y6gIL8Ae4rVtooWbC3NgAlEtzZYZqKWAigsLFglllBYEqUlJZZRKWLLLLJQABZYEssoSiwsssWAFkqUluVLZRbaSuYiFbfPn8E9/BgITYQzyMm7FmyZLXDPNjWtG2Jgtw4sWFbjwsWDRmywuHORyAKiwE6g/4t/v4uDc444ysyzETiMRwxw1WNUibnd7zxvjnnXWskVXCO3B4Ag/4ZsP4Zx5q8ViOTVaUq6tE1MQwLZmd451vHOtzabx11nciE4Eq1neMUUJyiEZRIRhEEEIJBGMUUYxnl4+OHeCE2EM2bdg5zNG63GzzZFrRwzcLXLbM0WtMubK2ysmrJu0ygCl8ag/4tWP4tbc3rni8XjMKmMTwnhDVghPwvefhetzYM1MkMEpJRTvhy31497PrAg/IyLXMZlKWatnffxeghNhGFm1Y4muXCtctG+Ra0ZOGy3Dhb5lrRpjY5GGHCzysWAAplG4P+Lh7+Li/huuNda5xueOLxGK1wdocgg/4X/P4X9+Fco6Y5O08pxC4vjfW+ffiAhNmGEIQRjFOMUUYxmw5eTDcAITYRmZ5GTBrlcrXLhy2WtG7Bytc4Wzda4x4sjVy1xtcTNgAKigE0g/4v1P4v3+OOfDnGVzCo6Vy4a5RUxmebnHGduccVpjDlfhU8oIP+Gor+Gpe9Z1WorEamJtcxMKmImM446443VyuEXw48OrkAhOJeMaopxThGKMJyjBBCEEkkSaaM4TjO+HXrl4CAITYQ1ytmLdpmyLW7hq4WtGDjGtxOcuFazbZGubLlYsmONqAKmwFBg/4vsv4vvb1vXXpx4Z1OAUiGr1GGourLi6nG5vbq5xznN7mb6Z6agIT8OiH4c2Z4suDLTOwznXGY8ccOGuGedlTlS2bFmwZMGDBbFSVoscMscsapzRpjwJiD9Lilcbm1piYuplmLialEAFTE1NERKVss58Pz3hAhNhDDLjYY2bBmtxsGGFa0zMca3EwZtVrTM1yN3DNiyZ5mwArDAXSD/jM6/jM78fxu/Y69CJ6Tz8zvwvU0qlFXFxMXFpZJEphaYEIETcrdfA8Hp1du4A8GJ3nM2iMRqMTq+m9Yg/4bgP4bgauJKs7d+V77c4uJTMTMkzEqlFTATVzCYImExKpqYiUTMSKsAcM4mirqSFZ5denHv4iD8jJNzdpgVKUkkTExMCYkBExKJiQRIJiYCJAQTUkSCUXEpXc8d+Px9IAhNhDNo4Z5XLFutZtWzRa0bs2q3Czyt1uPLjY4mTliwcN8wApgGYP+OXj+OXk48DeutbnjneXGtyuE/DZ1+G0nIy5GeWLba8LywxhfFGIAhcZFDLDHBKlhRwQwoUd+fhjzgCE2EY8rhi0a42i1uwcMlrRm4cLcLVthWsszRs0xY3LBuxz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OBARwDgIAEHQTkCoYHARAWesTeQpyWTJeFzNVCRafjAhIISBBE//8DRTUISBBEgIACRTUFAzgLZBkgMgkAkJsDATfAHkUzCQCQggIB28UeRTgIAP4DAHuF0jQSTsCkP9MApD8KbymD/gfc/gfdTHgT38TcMTqOVaxwjhFRFou8udd8eDSD/gK+/gK/d+26rdVNCLjK1wQKmpqeEgCD8zjM2mSZiUWhNTMJSiVs54+fn0AhNhDRvix5mrlutc5HLla0bs8K1y3cMVuVniy5mbJtjZsGAAplGYT8EhX4JDYYcC1+BXBHRDFLNTNKWKcZAIP+CMD+CNPwO/Z16ZqM43jOLqJ5M0CFgzGLjjhjhihgiQIIyWXA5dlAITYQ2ZMWLHDmZLcLfI3WtGrJutxYWGRayasMzHI2aN2blyAKWxeE+Yu+YvzSqtglgxZqasG7JstopXEAgv53S/ndNvO5GMRbbL8eAIXOYDPo45UEJBLEjQ35mDFAITYRicZWORu5zLXGPI5WtGmNitcYsjJbmYYmTjI2xMnDnIAKezWC/kfT+SA2VJvNbNhVwxkLnV2bU3HLj1s8e4P+FCb+E/XGq4Rhwnkwqo1U1EG1zm95zPFba+MZm4zieICD1MRKLiVxarqamImYklEwlFozi03N78Pn6AAhNhGJg3csWblotbN2WJa0cZsq1w1a4VuNvhyuXOFhiaMWYAqAATmD/gzo/gzpMxltmZTW+W8QjDERcXFzMRKJq11MYvher5WAg/4Tvv4TmcY1jXKq1itTFUq441mU3i4y3G5SlMsotnHVPcCDjgqSZWlNJFWECUTMSSiRcTN54+3jsCE2EYW7TCzytcK1vhbMlrTJlxrXGFy4W4smFo4aMWTNviZgCpcBSoP+AbL+AbPnyBnGM8rxWK1Wp4MTgxMUmiZiYzKUbmbucsotN3Nz18LwwIP+Gfz+Gf3r0B06+F4fjc4tcTKZi4mUk1MUipqU1aIlrdXJcSROM1YAg+lZZSmLQhBVpSACamSJhExMXjNTExZFxa7vxfHn4GAhNhGLCxYsGzHItxN8eVa0a5cK3C0xtlrBhmYZMbZxmbYWAApZF4T8CKH4EUWmVa1ret54YFMUtWLQg/4Udv4Ud1NRrHDXCsTN7zznj4aC/AHxzbukbLFt8+/dITYQyxMmjljiYLc2No2WtGGTItxOGbZa2yY27Vm1zOGLJmAKSQ2E/Anh+BUWcYQpLJitozCD/hWA/hVFwS3m+Ocgg8eBedszec3gITYQ5yZWWNixxLWLli0WtHOZotxM2zBa0yMmrBpkctWOPIAKSQuF+BTD4FrYJqMFdZhJrIP+Fwr+Fr3mzuOtc+KE5WWNZ3w3x4dwITYQwb4WrlywcrXDZlkWtHLPEtcMsLVawytcrVo2ZsGThkAKTg2F+CUb4JoaaYIrqrMNZhMAg/4Wgv4WR+nGN3xzPgzsg+3Cc3c8c5vj4IAhNhDVzlcOGDFotcsmmVa0bNcK1y3btVrTK5Z5cblzjc4soApGCYP+Cz7+C8PjjLHCQIP+Fur+FqnHSqnXUIaanpuLjZOpg6ohNhDDLjcssTVstZtMzBa0yOG63E1y5VrhrjyuWGJgyzOcYArGAXiD/i4q/i4rum9OPAA6dfA8HwrmKiqiIiJhmrhNVNKROLiIYmoiSZuJqLiYyJgq4km4XG1szNIqYuuMddeP43GD/gO+/gO/58nPk69A69Des4zUESmEzVoi6zC6uJnF1MTUwRcQiLIuLhCamFWiLiYuLi0TNTNTCJidZ5c/AkCC5wnZpViUmgssAJsBuVc3KJsBKCUlSgAJUpKBVu934fwH9AAhNhGTM4Z5GrNwtYs2GFa0wuWK1zhbtlrRjlcNMWLK4cNmgAkBCogBPoP+Q/b+Q/flzcufgWwwpFYjTFaVCsFVOLpU1cpuMwRWdz488/HAgv5MY/kxnz4fD8Fned558bECVlkYuWbm5ubLWyqSSt9ghM0YziRIIRIkQjBGEYRgQSnCMJkYAEZ4evOPgoAhNhDTC1b4mLdgtwt2rRa0cs2S3C3yZVrRllzMsWHEzwsswAqPATuD/UefqPfA8HlzJjx46xxjOJxqqxjGNVFYlNzN3k7p4xxSw4T4yIP+GFb+GFfr048DwfA68rwpWJqdXwmIqIjMTObzPXwvD4cYzFzKp4ZpwIPpNzNIQiZTMZtmhBVxEomIQqUpWu9318W/cCE2EMmThqwcOHK1yxYM1rRy2yLXLVlhWssTZw2Ys2GVpmYgCowBOYP9PZ+n7jW6jHHgumIYnEomM6Yzw3w4xm7ZzHPXfXflzqYiMdO4g/4bMP4bEd1ud8fC8Nw4vHrd8cxNTyrU8p1GKrERMXW63VpXNbxOQIPyMZm5ucpA2mZi0JgUqIRFERK2V7vyfBwAITYRjxs2OFs3brcjHNmWtMzNgtxMcrlazyOWLhi0xN8eZsAKiQE+g/2bn7MmGLwxeszV2Zq5WuOvieL4HgnLmB16eLU5biYVVcs9LoCD/hoW/hoViyyYTiamILgmJiasqwOHHlvF1KEzWeHG/A8Eg0VNRMWlaUCLiJJiamIRMTEomiYzDNZZnjny/IAhNhDTMwZOWLXEtatMTVa0b5WK1zjc5FrZvjYOWDjK3yMmwApYEoT78z783bOmWVZTpBinLNvAg/4Z4P4Z4fBVzxxxdI5THDmAhlpNoGFQMHAwsLCw9PCwN8AhNhDhjmYtmLNgtZZXGVa0bM8i1w5c5FuHHkZ5sONnmY4WoAppHYP8+p+fVOk8M9p6RrXCsRE3vd97312Ag/4bLP4bLS0scceDy8GuMTUtZ5c8avSFgyF8ccEMkMUcME6FLFHDBLHbm4INUCE2ENcbRgyxs3C3Djy5VrRnjcrcOFlkWucePJiZNGzfFicACmEZg/0eX6QnxDWNVUavlemItmJ6gIP+Fzz+F0PB4HPhHKOEdK1FVDOa8UCFk0DNwRwwRo4YYIYEMUcduVhwwCE2EMGLfFhatMi1s3ZsVrRzkyLXDHCwWsGjHFky4cbNxkxgCQAKgQE7g/4AjP4AjSuE8J005NRrOGNwmrq4SRnGdNDcZ53O4uOeOOyC/ri7+uLz4/SWeeWWbyxIy8vO8Was1oSxYJ3k8oPyrzOZmJmYRdXBdTJV1dXjKE1dSJRcJTvr4/PgITYQxZ5MbnKzarcuVk4WtGOXMtxMWjBayyMW2VwzctMeZkAKdiyD/f+fwAJ+J16HhXyrwp5VrUI1OIVKGZ3m5vMceG+sgIP+IWL+IXXwN6JnGcb1dKnCcTCUxlIhE8J3AIPwJupi6mJjK5XExMTEgi4ktx8Px3lAITYRjw42zJvjYrXGRoyWtGeRwtcuXGRbibYmOVnkw5m+RiAKdzeD/gAu/gAZ3idNTiMXSFXUVOorGIIi0TSJTN3O54xzq+aC/tLj+0tTc7zVm4JN53LZVlJsyGblVeeedjqD4alJcSmSbhMTEwTVwkAiSUzd34fh8iE2EY2ONi3buWq1pjwsVrRmycrcLbG3WtcLZzhZtmOZnjygCqMBVYP85d+cveNnhyxquF63M2mLi5XxjcXUxVxBK4nNXjOJqU23Xg8ubq4t5uVTWOPS8Z4cLIL+1WP7VZTtWXuJc7m+O8skk2S2TUmxnebEJYsu52VETDjLm+PfPdfGg/EmZlMZi4urTEhIIki4SReJmExIQKQCZmUXExbLfXw59oAhNhGRm1cuc2FityOGuRa0xsGK1yxYYlrRqwYN8jNo0cuWYApZFYT7pj7pngzwacmWlaRhKMp2rhkAg/4kvv4kv+N1zrjN5iZjE600hORm5MpxCsZxnHDr1xxAITYQ1YuMWFs2brWLJi3WtGDJktxN3OJa1bZGOJo3YZWbHKAKlgEzh+Pk49OIgodCms0ns8m82JvNkGg6RSNLJakUjhkNgcCSORJ3OlBoBP58goCH8SIXiSFoAJHIodD41G5BISiUVOJyn0/UqlqdT55PZ1O1EoqPR9CYQT2eKCCD8hm5TK7TJMTF4uImETU1NTixc3d73174ITYRjZ5cWFq4brWrDC3WtM2bItwsmOJbmx4WTFizw4czLKAKrgE4h+Pk5AeCRqZzKTyYAhkNj0NgCAQJAo7SKTXpPBoHBIXBonBIvCYfC4ZV41D4FB4NAIZNqjUEpIfxNZeJnODzewWGeT0AnM4scog8AIJAppU6lN49DoBCoJCIRAoJAIDAJXSpPB4LA4PA4PAIjEFZg+UWRMKm4upnM3SUTBMzMQmoQoiUzvn5O59QITYQwYYcbHK3bLWGHHhWtGONktxOXLFblbt2+Znlx5MLBwAK/wFZh+iw6LGEwGCwOCweCwmCwuAwODQOjWemQ6FQSGQaCwqGwCEwGEwmFxKfz6uyaaVWqTmcEdjhJpOkEhgEBisUlMomcyTmcEBgCMRmGQ2CQWAwAIFA4HAojEIah/DXl4a84PBIFAYIgiDQGBQCBQKP0aPwIgcBgMJgMHgEDgkBgkXmUznUfjcymcolJRKKTyep1O5xOaFQ6RSaFQ1IpJRKKnE5mk1olFp1PpVLolFnU7nU7olFoACC+j4Pfd1sSri3s2bvLxJc3xVpdWEEWBZs3NkSwWWm7u78fz8AITYRiws3OHKxcLWLds1WtMuTGtxYmjha1cNGjhi1yt2LHMAKXxeH4VLhU0SicngyAQWASCg0CYzBK5UAh/DZd4bL1KpdekcCQeDT+vV+hUNQqGCD4QqYtcSlM3Oefg8fECE2EMsWZuwyM8a3Mzc4lrTIycrcWFuwWt2LdxmY5GTJi5ZgCnAZh+Mi4yODwaRyKj0a0zKaV2uTWaJpNbJJ4Cgc3sSH8OGHhwxp1PqFRp1PpEnkMwmMkkqXS+TQ+BQKAx2cAIPGETUTSy6zcxx4+b4bACE2EZm7fNizZci1m2b4lrTI2crcTlhmW4W+Zvjw5cLBm1YgCpABRYfisOKxAAm03JtNyUSkj0fEYjIgMAAnc6KTSE/nyezwm82ReLI3GgCH8ONnhxtAAkMgIjECbzYn8+E9ngnM4AkciIHAkKhaLRcmk1TabqFQwIPhGZIImYlEkJiRBVxITMSkAmJiYJTfX1T4CCE2ENXLFhjy5mq1i1Y5lrRzibrcWNwzWtWuFo1atG2VzhwgCnQrhPwKCfgUFAAFr4seStKynSM5Rw6sd9WvZtxTuIT8Q1n4hrTDgABgw7NuzDCME6RRx7sePZt4HB3Y8YCD6ERdXEyzKYmEwlMSiQmc56+bPiAhNhDnJibsXOFotb5MLla0ZZMi1xjZ5VrDK5cYmORzlbsGwAq7AWOD/gfY/gfZDwfA8OpuZmZXU3U1NVGEdvB8Bx4DjweD4Dr0HXo58ufLr058gDGe00xrEYIu83KVxxdeQIP+Ihj+IhkJjhF6RhNTUxKJla88fA8Fy5jlzcubhxHDi1vlz4ceHEA8HwOo3OW0VOKpSHCYqYP0OcmbmUzExJCQmJmrqQRIhMSiUwAgiYJTEhCYXUiYtnn6O3sAITYQ2ytsTNu5zLcjLE1WtHOPGtwtseVa5zNM2XNmcNsLViAKkQFAg/3UH7q/pnDenft4PgeTympxnEKMRGKqGIgZrdzud7vN7rnreGpdtoP+Igz+Ih3tz5OfJnGt9M1MRSkwTdtzuZzF4vFkzMXEKU1nWL1shOBDDGcJxIoxlWCIEZRhAgRRRQIwIowiRhOOPnwj3CE2EZMOXMyxYXK1pizOFrTHmYrcLRizW5WrFq4ZNmzXK3ZgCmgjgv5Vk/lWHRYDxczmeJk5sruvcvSD/h6m/h616dejr0B4WdRqaxEwmbvc8bjqhMWCZGKqKcJTlOEYwnCcIxjHHj3z6AAhNhGFxkYM2OFutwtsjBa0asG61w0yMlrdm2bMMrJzmzMGIApYFoP+CAr+CCu+uuMbxuLhVVycMUCD/h7O/h7NxfLPC+F4UuJc6zmEtyMM5xjOc05k2PTwY6AhNhDZk0bMGeTEtwsWDda0asnC3DmyM1rFjkw5sbZu5x5mQApxKYP9ud+3P5cwzFxMXU4Qq+3fxN4RUROuPDv03sCD/h4C/h4D69B0UqpNxc8+3fhx1uLXU3rfDjSwg/W7pZuZlMiUITSYmYmZuc74+TfYITYQ2ZZXDZw1xrcbRg1WtHGRitcNMrVayaYcbdphwsW7HGAKVBKD/gAc/gAvw3WUTNYnpU+QhPw7hfh2xviYq4kIxhhhPh6ghcQhlinRwp44568PDnAhNhDTMxZtszhutb48Lha0ctMi3FjaMlrRziYNG2NxhasGYAqpAVmD/gWy/gWzJgRIATBx4b1nHXESuHDr058mcCJ0zqcVOJpMymUwmAdfI8nxvH8LjxCE/DaF+G0MxYxkygBgwmjTky6NPAxwiGXVrzZ2TKNerfgrFOMoySQktOSVIyhCcoZdm3dv2VzggmRAq0uATYWLlubEtWIgppKC5ubCpsWtve/H9PzAITYRlYOGTnKzwrcrRm5WtMmTMtxNmGNawcN3LRo4cZmDhiAKjQE8g/4Iev4IeZTGcd64xlaIxVarUanSp1dXGbvM8Tx+BOKqtcL7cQCD/huU/hujvwPL8rxfE69IrGHBEE5Zzd5zd3NlYiORjUVWIuLrjjnmAIPyKu5ubTZITEolVxEzEiYIlExISnN8fP30ITYQ4ZscObK0cLWWbM1WtMLTMtwsGmJazws8jdiybtcWVmAKrwFWg/3vn731rYePq73GYmnCeThWNRhURa8s7nN8ZmVxCKU6eL4nPlz5XR4E1VRESmateYP+GoL+GoNz5B4HHU8IjEaRM1mbzm973vO7uYIqpxTEFSjPLwfA79vB8Dr079vF1MxFRiMNZwmD8CIlLKMswTdSmJhE1KExKQJgBALiazUxEkwJSvfk+Dn1ACE2EN2GFi1xssa1k5bOVrTI5crXLhtkWt3LHC4aucjbFhwgCokBP4P+KFD+KFHOF0uroBrfaYrURUxOLmMTiNNF3d5m5lG3PG+Yg/4M0P4M0efJ16OvTny58nfsc+W6ut4mUCJqaIKmCphJeuPS+PaD1UzNTESTJIIlExdXEpiUShMSJiYTLOfB817QITYRjbsWTlo4bLcLhozWtGDLKtxZMbNbiyM8eHNjcMGGJkAKYCSD/jBC/jBD58hz5AO3fxM1ETVIwllz8ECD/gxm/gxn69Bx4AM4uIAgmJxGwIPhEkkkxcSlEgiUrzvyewAhNhDJi0yZseRmtxuG2Va0xNmi3FmZOFuJy3btGOPJmc48IApgHoT8Z834z5xqrDAySzQzQwMEUazrXTXHpIL+cuP5y5G5s1rc7E3lyTxeeqCEhJAkQjCZNFCcVYzy8ePgACE2ENWjDHlaZGa3M4asVrTDjxrXDFowWtHOTNlzMMrlm3wgCt0BlAGD/iGY/iGZAAcufSefjbicTiYmCyCIVcI3BNRNJk3FxMRMAgiImpiYqSLMrXFymJ5+B4PkdaiMLxupu0RCKkzc8+XMR3vPEIL+9Zv71nAfH8QEWblm5uUlwsy2WWbmyNyrNRZVlKlS5d4WXFc25ZaSyhSlTcWVLCbi4B8mzQCDcpiSSVxMRMTCRMJEwmCYTEwTBMTExMTCYmEwmEiJmESImJiUTEokiUAJiYmEokETExMrm+ftxPtAITYRlyMHLNoyxLWbRiwWtGeJutxOMWFa5y5sONuzcZWmLEAKigE4g/4u+v4vEeXDr0IntmqrEYYvhNYxOI1FU1Ui7vN747zvfk+F4vXIg/4tAP4tFdcufI58orOs8N448NpXExeEkzVziaVEXi51z8KcwISXAnWM5pwjGEBFEREIgIwiCMEYxrl554GAITYQ3xOGTRllcLWzRuyWtGOFwtw42bBbmys2eLI4xs8eNqAKtQFWg/4EYv4EE8RjE6uEoybXHFlu+O8753nO93nN7zvN5vNlytOc3NlRiqrF6VrXDhw6Y8TtIIP+GPr+GOHNwXWYm54zm9zeWY3VzmYuU1KKYVOpqsTGFQqkVOpjFViscMVjFaReq8GDRMRdWRmKmoiIi4nMTMTF1dTNXV1cRcTExM1MwmIkIupiazFZrMTO/P4+MCE2EMMLHG5YZsS3MyyZFrTDhbrcLlo2WtcWVtmZYW2Jm3xgCqgBVoP+I1z+I02oqoqqnkqMVHClRKLpURWJxcCJEXcTmszGYnCrwhNKqdTiLu+PWfB67IL/AA1d/gAa3Z313xvjvjc2SypalpSyQmy6vZQlm8853nnx3N5ZMeLzeannxdCD6cLm5mJmJmLTKLgRKJiYmJEwRMSiYkCIImJTEzEhEzvn7eL9QCE2EMczTLmYY2i1m4bZVrTK1cLXDTJjWtsbFg4YMmLDCxxACqUBRYP+Q5T+Q6XhMzVlXMxcMZ7Dws8GioiorGJlxnjvfHO873ueMbpVR2vl0diD/jZQ/jY1mOE43rjFzuMxuOMnjuO+e7zEoxWK1XDHDl04axpFzvM5zdt1u+Hi4ITJSKEZxjGMQQhCU4IxjGcIynEEZRQjCMIwSjCcoyrCa+Hk5YS8BCE2EN3LfGyZNGq1hkzNFrTCxbrXLbJjWuGDRwwc43Ldg0ZACncmhPyP1fkfrjhxxyzrNC2DBotupojgnTHPDhw4b4Z4bXhgg/41kP41relTwrWMVEWvc8Z5xxTMRNRGs8omgIPh61+Pnc3Sbq6mEIEsxczO78fvXhAhNhDJmyxN8jhmtb48OZa0bMMi3EyzMlrlk5xYnDXKxYsGwAqZAT6D/kks/kk5m9t1vTEcr6X0vo1WNRVBN3mc3vd5zvO93coU6b8DhXlAg/41uv41j+Woq29+C7u7vHPO+O7uJjWsYxjWMaxrFVFzObvds3nXHV9O4IPyMOc8bTEVSalNzKYurupi6ziYmKuphFzBM3fHx/HV6wAhNhGLJlyOHLhwtxs2jha0cYWi1wzysFrJm5ytm+Rs1cuGQAp8LoP+UIr+UJ3jdbXKo1XCuHCujUJ3nPHjvc8W6zqa1eulAIP+NXL+NXvc8s4iKioqMSgiYUiLia4xxby6673OwIP2NY9ebymYmZYzi6mrmEIQhJNznPp84gAhNhGLC2w5WWFutYuW7la0at8q1zja5FrjEzaucbFs0ctMYApwI4T8qVn5UoceTKyZcsK3re+VchDFTFiyYMGiehWQg/40iP40j8b0mMTwacoxjGIiFzzeC7zviIToK3wxvMIRhOEpwnCcKxire+vDLvAhNhGJw2Z5cjXGtcOGrRa0ZsnK1yxbYlrNxmzY2mVs0bNWIApNDoT8pFH5SKdepiwMFISwXIP+Ncr+Ncvr0OWdVdashONsnrves54d/BhQITYQ1Z5sjbE1ZrWmVrjWtMTfKtcss2Ra0Y5GrjI1x4m7ZiAKeiqD/lUi/lUtzvnd7TVdMcunLpjhjSbzxvn4J3Ipw6V2g/43FP43I61ONYxqITG+LjnjnN3TEeAcNQ1tO5CE8Jb8OnPOcIwiihGRBGU4IRhEjGM77+CdgCE2EY8mRlmxt2C1y4x4lrTLiwrXDNs2W4WjJy2xuGrBlkxACmMXhPywPflgfhvaWOl7QyWyZsGamLJHAIT8bpH43Sc+DNXdXNPElWMM9NuOu26FzlGDnhnjngQwoY4aWHwcsGmAITYRkw5nGHExzLW7htjWtGONwtcMWWJazZs27lzmxZMLLIAKVhGE/LcF+W4nPWO1lQhSOTFTEIT8aqX41M7U1M0ME5x0sePShoC+KuCi4GHQ8TJ0cJA0QCE2EMm2Ng3bOWq1k2YM1rRrkxLcLJw4Wsm+XCwZuXDXIwagCk0Mg/5Z9P5Z1Y4ax2qNu4CD/je8/jfR41m74ZnEgIaEtoGCrYeNkaWBgK4hNhDlmwcsM2VwtyYWbFa0ZsGq1w3csVuVgyyNnDBw0bNcoApODIP+W5j+W7G+WuOtXetgg/43Bv42z51EOF8Y8MCHk0WgMAm6FymHwGATQCE2EZmeZk1ZNXK3FiZNVrRo1xrXDZg5W48eZk3aYsuZpkbACmQag/5SPv5SN5z16eHXGd5yyFcOPDUahPx0/fjqrow8DDqarZMGaFoQtGVVcMSFwGaihyssscMMKMgjQy05OmBngCE2EZMzZozatMq1rmbMlrTC2aLcOJyzW5WrTNlZ5MblpkcAClYShPydFfk59va19E8kciGDLJeD/jyY/jy1mO3Hws6axPaVSIXCY6aPJwxwwywyy252CO4hNhGNi5cZMeTMtZs2LFa0xsWy3E4YOFrTG3aN3DdzkaNGgApeGIP+Uaz+Ua2+VT2npfCYMl464myD/j4S/j4T6zx5ud3idVyxw6PCw1CFuzkc2TthjhhRxRpYJ47cuYghNhDTIywtXDJqtw5meRa0b5XK1zkw41rPE4b5W2XNiZN3AAqFAS6D/lUa/lUjxnjrrXPHOrqMY4Y5a4cNMSznnnPN1maz0zy4VoCD/j1y/j2NrjnGK10rwHKcWy3fHeb3maYro4cqqq45zxyAg/G8yPB7ucXFpmrq4mF1LNTV1dFZbz6Pg28oITYQ4atsWXKwyLWLHJiWtGjVstw5GGRa4cZcTVq2zZXDnKAKvgFRhPyv2flftNerh5LkYwnBSEJUoaIwlaEppXjWccuLHWsJxpHFLFSksCV51rfHhqjGVLMWPhcPiXiAhPx5AfjyTlk4PAw5GSFKQhasJ1nfScNet5yWUtklgapUghOrfgx1x3RShbFbNSUhW+vVrlPTSYCD8j1s8fB48ZuROLrMTEyupiV0iYETEoLq4kiUImJiJiYzFxm74+ntoCE2EM8WLExbtsS3K2YNVrTJkyLcLhjjWtmWNnixOMrBrjxgCoMBKoT8ti35bF5ytLBPJHBfJjtdhrjrhnhvW9SWLFu3cDJyLYLVhPx5GfjyBY9GWmWN6zheUaXtOiksGDBotSkpQnWeGuXh74TlZIc2tIwhGE4TjFGMIkSE5IwSnHf1UXUAITYQ3ZMWbVxjbrXLRw0WtMLNktcsG7RayaNsmPM4yt8rFoAKRQyD/j7G/j7pitVHTnyAgv45a/jlnzMbgIXIXZ2NLHDHAhAhNhDfE2xZMTHEtc5GLVa0YNma3FjyYlrhwxYtsLPI5yucgApxKoT8fEX4+IwDJlZMrVr0aeJjoxTwRwRlGsMcMMMNsMCD/ccfuOQCrYyqy91zjvPGszqtV0vpfSZAg/AzM3MyiYgRETQJTKbmYu89/H84ITYQ4w4WjdhhzLWDTJiWtGTBitcMWONa3YOWzRhlyt8eJkAKeTGD/kPY/kPZDU6vhOJiqUqN1uczeV3d7bvaYw5VywCD/Xffrvx4ON3vPFaamNRqumOHLGopcri9Zi5d+ngugIPxExc3c3ICYuJiYQVMTBITne/B8H1AITYQwwtmblk4brcLbIyWtHDdotcMcuFayaMm7RpkxM2jBuAKdyiE/I65+R13fSsq0laFrYeFeUJQSXYdOTXHDBCzFHNEhPqjvqj8WK+SMpzYYZ82euOeGZLBiwbpYJUnGt5a6YSD9DrczOUzIhAmJmhCJnMbnn17gCE2EN82Fm5xsWS1q5btlrRtlyrXLTKwWuWbRvkZZczdwyzACnwsg/5KbP5Kf+euOs8o1rVa1GCZzd+D275zPFusmOGfAwCD/Vrfqwc9s8t44t3udxN0iIi9b6b4Z1cTMbxz5cyElyNqMYxnWEQhCIShGCEYThFGMcM8Ofb1ACE2EY2OVzmxOWK3JiasFrTCzyrXDJrhW5XDPDjY5nDbM0aACoABKIT8nr35Pd8OWOeE4KYMGLFkzZMmDRHBhhhnrrrjjwzrK+i8gIT6Pj6NvBqpiwTRvh0104cumuFeEsWLJTNa0ME0cOLHcIP3PRzJUzEzdXRF4zWYiIRMXXHOe/mgITYQyyZWrBu4yLXDRq3WtHLXKtw5mrJa0cZm2ZhiZt8bFkAKeyyE/KZp+UzXfu5eKcYwgwMEMFJSogrDLDDPCrGsIqQ1a9SD/W9fre+PCqw0hWUpiphSYu43jnWV3jnoAITmL3x1jNGU5ThGEIynJGEIyEE0Yxw1w8OvgIAhNhDhw2YZcbJutbt2+Za0zZcq3C4asVrXE2a4cblo5wtXIApgFoT8r135XyZ48c8KdI5KZMmDJDVW0IT6Ur6TfNLFotipgrHDhvnvthxa44XFYxo45IoxHDHDDLDPgcPgACE2EYmWTFiZuXK1vmxYVrRriZLcLho5WsGTJg3wuXDFu5aACk0NhPyq4flWBhHMbIYp4qCD/Xqfr34vkcuPLcQAhoC4gKmHg4WBh4mlg6IhNhDdllYMcjVitxsmORa0btWi1y3b41uRhmzMGuLMyZN2AApzJYP+V6z+V63yZndlaxjtrlqtTi7ze56uXg1vhvGAg/2GX7DPOPCvwnCF7njnnxvm3TEa05VjPbnIhOFu4taxRjFOU5RhGUIoiKKM7306+UAhNhDjM0ZNWTnEtxtGuFa0aZMa3C4cM1uHHixtnGZk3x4nAApUEoP+WWb+WWfwYjMTDEYw6YmE+xU+xVwRzRzRtKcK2ywx6YVpK8TDHKQwwxyy4m3PACE2EN2jJg2xNGa3FlYslrRzjZrcLbIxW4szLJizYmrls2xgClUQg/5cRv5cWb5xzxuFavxGgIT6jD6gHJbBLJNHHLPhvrCGtISrgYOAgYGFgYWJi6FYACE2EY2zZwyauG61k3btlrTM5aLcTZpjW5mzJy3y5MWLDiYACkQJg/5bYv5bR+VcNcJyg/2QX7J+7zz5AIaQpoGtj4OZlZghNhGRjlbsmThutaOGGZa0x4nC1y4cuVrZtmwsXGXDmyMsIApGCoP+XMD+XOXheIxGuACC/jGD+MJ8mM80hpieg7OHQ8fLywAhNhDFy1bOWbButy4nGVa0aN8y1wwYtFrZkxYNWjPJkcM2gApnHoP+WGr+WGe8TGYtmd3m83M2TqOSOwCD/gCo/gC551x4bqYjFdK8DHLhwjVTjfDnnYCE6GmqM5qowCEIxjCaN8PJnzghNhGXEzZYcWRmtxsWzVa0bMMi1zhbtlrZsybYXOVzlwtGIApKDoP+VTz+VT08Ry1jTDaD/gIK/gIL69NsS1esZITlS3xjGad55+PmITYQzaNGzHNicrcbFm1WtGWFktc4srFa5zOcblszb4cTRwAKWhSD/leK/leL8PphwajVTU43idiE/AcF+A4NlycO00YpIZK4MESGhrKBqYWDIGBgIVAwsHF0K4AhNhGbK5ZscWLGtx5MTha0bYmC1yyaNFuNg4ysGjdk4cYswApxKIP+WPz+WRXUwmpqKxGqjCpIy3XO0ZuN9OfLAIP+Aub+AufHBqMTU5nN7zfNxnKKrEdnhNRGuayE2cTp1lOUYRhMjAAnKMq0ihNeOXkwITYQ4xscuNwyyLczbM3WtHGRutctWrBa5ZM8LnHhcM8rZyAKkwE6g/5aTv5aZ+F4rW9OWJ4XwmZzPg9OrMFHhTGFG5zN5ubRERyuNIP+A6j+A5FMc+fgeC8vXFN6co5R0hjNb5k95XEVqMdI4RwnVzG9b2CExcrpzjCEoCEZxnFAgghOUUCMJwnCcoIRlGFZXVx8uPWAITYRmcZMblw5arcuXM2WtHDfGtw5mOZa1ZMG7Jrlwt2GTEAKiAE2g/5dPv5dT+3Xo69ExrfgZ1GHC8LnLizd3ec5vOOOpxjGMcK1NaCD/gN8/gN5vGVW8Lw+3fwOrc5vdpTURBTGq1rVcrxMzO81145Ag+24hEpu5iIBbMTEwgkiaRUwm4tfP18+ACE2EZXDjK2xuMy3NmYZVrRg4yLXLPI2W5sWJjixN2mLM5bACm0mg/5GsP5GrbxmLrdZjMbjcbTCuFcuGtY1Thx0g/zdX5vfnrMSzrOLxGq4a1rgrF1mZjc5ni2Ag+y0yIi4STMkxJcTE3efB8vygCE2EMnGJo0ys2K1q4bZVrRvhyrXDbDhW5MrbIxxsXLlszwgCooBM4T8knn5JS66terPmZ8U4JIMGHhYYUjKcY1y4seVVFKlKWlaUrSig/z1357meXXpdO1xBE9+3fG83dzFR058vEqoqE5jjG45xvaD9zt7O0szcZxmpqYiUSi6urheLialFxMzvv5fYCE2EMM2PCxzMmy3LmxZlrRxhcLXLFzlW5mDlk3cY2Ldo2cACk4Qg/5M/v5NB+MRAqeDk4CD/MZfmG9VWo1udud9eICFk0DOywoYU8MsuFwwITYQwzN2TnDmaLWrdxhWtGDnGtcYWrBbky5sThw1xtsbhoAKThCD/k7w/k7v5txMGL6X0IP8tp+WXnWp6MZrnXWeYIWjPQZ+cjhhlhjlttAhNhDJxkyt2bRotYMmbVa0b4ma3DiauVuJmyYsszVtjcOG4ApyJoP+T+z+T92Gr5b1c5nfPlz3rwauZiIxWNYxrPgXIIT54r54OU41heFUIsG3Zr1ZcVrWlSBGrDLHKcyD7RmpTcompVaZuLi4mCU7vz+PnCE2EZWDhy3btm61iwa41rTHhcLXLNyxW5XDXG0wsmmRviYACoABLYT8pfX5S+2SVlq4KqwuvGq8Z4ODirNCclrYraMWjZg0SiCD/QgfoQWs4zFtzuM1nFqqOXPwuWMYxE2md3xjw88cgIWTMZGVAEsBBBCjijQoYYoRBCgEMOBzqPaAITYQ0zOGDTGzYrcTFm4WtG2Zotw42jFa3YOcTTI1bZWmPMAKpgFOg/4q/v4q/wcOOtxPFPGbTUYrpx4dsYqojOb55zvO7ubiKxqscKjRbv277bq4isTfgIP+Dab+DacHgeD4Xh+F4fibkEyb7d+mUxExV4TDGcTETEpi1pmY4+JudZwmIrGeQINq5mJqaukESWtICJBUxExKYuJJmYERGJqJi2Z4+Px9YCE2EZMrBtictGC1ticNVrTGzarcWLKyWuMLhy2asm7PHlxgCpcBSoP+K47+K4+rBMOPDxYTnMzF4nCoqKxGMYrkipuc53N7jrHOOrMxU6rHKfAPAgCD/hOS/hOT48AdegusTieE4iIRMTFrgpSLm2V1eN1mtxta4MXRG4PtFXdpTExJYiSYsTAmImAQiYQCLi4mZXec+L4M/AAhNhGVnhaMsbDItw5WuVa0cOMq1y3wtVrhjkyZmzBm4Y5cgAqTAT2D/iwS/iwj3rjyzwajUaxGopWZ3PPrjnN1fCeGqrWMVTErnM7zfG/D1zuD/hTm/hTVz2vTE1czu874uLOM8ox0jDVxcpZu9zxnnPNeYanlfLEAg/gLw5nN3mZmSYlKREUpNTImESTVpRaZzPf1YwAhNhDTK1YOcLZgtbZcTda0bN8a1w4bNFrXExxNXLFgwaOcQAqJATqD/ja4/ja574u4zGWbnniUarXLHDVajElztzrvXgu7rW6quGO09NYAg/4Tqv4Tq/DxTCoxGMRqRdpmpmKUmpjdca3WalZM3jnjw7CDx7Hl3dzJJMxMSmCETAFKQStZM3nj5fO/eCE2EY8TZy3bY8y1zla5FrTHhZrcTNlmW5GWbLjYZmrhoxwgCmEag/43Hv43K93mczublNNa1rg5XQCE/CVF+Eq3FmrqnqZIZJShOOOuO+eGHWCEl1OGnCMKxVjFMjGs8vFhuCE2ENW7hs0w4cy3NlYMlrRhjyrXONzhW5mGRg4xN3OJk4agClgTg/41iv41mZvi6udW1HKK6WCE/CaV+EzfFkjqlklaaWGOW8cohYM5kZIIUaWWGOOXC4mHNCE2EY2TfCzbs2C1jkwsVrTMzbrXONw2WsWWXM5ZZMzBu3ygCnsrg/43vP43vRnExdZxIgrOs9M8nJyhMbvPXh4/geCAg/4Uiv4Uix0Vw1rGIZjnO+PGOrnfWeuWYjGOVduHPkCDj1PHu0xExa4uJhUYuErm4lK88fB8efQAITYQzaY8jlnkaLcjFyzWtHLbMtxYcmNbkcN8rdgwZZcWLGAKjwE7g/48jP48m+jr0eL4nhxObzaEcI4Y4Y4Y1XCeG8Zi4yuc73x313c3E8KigIP+E5D+E6Hs48GccIxWNRqtTpcs3xXtx3vefDnvebTSsNYxrHiVywCDx4E3MrubiSpiQBUxKESJSSJTHGevqughNhDZy2bNM2HKtatWzda0a5cy3FjYY1rBviYs2jNs3Ys8wAplJYP+Pyr+Pys5c+m8TV1Ka2uNxd5jdo3ScYCD/haQ/haROXPwpavSIzUwmCYtacxOb4CDcLXcICJq4CJgJTm+fj0AITYRmcuMrNkyaLceNu1WtG7Rktc5mDVa4zNMrlq3b5WzZkAKhQEzg/5EQv5ER5Y58uPAOvKZtmt43oYnURPjT0jljTE5rnrnvICD/hOQ/hOhqeng+B16A5OGNY1GEbveeO+/bvO6uSamq323IIPpEzF1ZMzMTCKzVxdTNTExJJJcZnj5Pix6QCE2EZHLNtmbt261pkbY1rRo5ZrXDHE4W5mjTM1wtcrJwwYgClQTg/5G5v5G+6611xzxmp1Edrxog/4TtP4Tleldq4MG854s97CE6GUqrONU4zrj6MNgITYRizMm7bGwyLc2FhkWtMLNktcuWmNaxyY2bBq2cYmeZmAKbySD/ku4/ku58HG5uct1uLi8RiOVcMVisNZ5XGiD/hLm/hLnngw4TynhfK9ThSIqLXGXPHHnkISXEreqMRKM4TRJwnKcJwjGc8PRcIAhNhGVvkytnOTCtZtm7Ba0asGS1w3aNFrRszw4ceRzmZZsIAp5MoP+Trz+Ts2ubmyumNRjWsajSkzlmdtt3nObtU9HicKAgv6Ra/pFPe+u8vgl53x3jJyQbuu3Zbdbuzud2aCD9THXjzmYtFxYEwBU0VM1cWlOd9fD36AhNhGNg3bsWrNgtaY8uRa0ZNsa3C0YOVrFq1btsWPLjbZMoApZEoP+TpL+TrPPHGYaqOU9L5KAhPwn6fhPPyRzRtVW88s8udrAhqyKo4GFQ6DhYGFgYOLj4u4AITYQyaNsjBq5YLW7Zu2WtGebGtc5muZazwssWXC5Y5cjVsAKVROD/k1g/k1h3dZZjaWJ6XXIg/4Tbv4TUeE9o4TiZnN8XXMAhMXM4sYoxnCsZznhy76AITYRmauWLdqxxLWDTIyWtGWZotwtGLVbly5GuLE0xtmDlmAKfC2D/lF0/lGBOtc2RUarVaxjhEUtnO56x1rjSdZ4dvDAg/4Upv4Us55Z5b5Z4GLxaClRGLrMZnjjnW6u8c4rwYSXY5ZFWE5zThOCMowQjBCEkoicazrt47hAITYQ3aMmDfHmcrWOJoxWtGuNgtcZcTZbhysWeVs4x5MjFkAKigE0g/5RLP5RP8b6c+0L6TERURFYwxWM1lznrvfN3c43V1UcJ8bw/CCD/hf+/hfVc3g13c97zz474uNNY4cO3TXLXDhVQndeDW7u4zXHV0CD97xyZu8ymJmUxIiYCaUQRKZmbvwfTnwgITYRjcOWDViwzLWzhjiWtMTnEtwt2DBa0zNHGZtmxt8zlyAKoQFGg/5VZv5VZ3Tq5c+HHlz6denXp1dOoAYzV6zOt8GcQiKYyvM8d7znO5zNXngAhPwmGfhMNZMrNnzZ8mXNnzZ8WNkygBky5MuiuPgcHdhjaeCFLQwQpCcpywxuqreVMuCDjgtcxMwlEoQiUTJMTCYlEoTF1cJhCEAtfP2Z8QAhNhDnK3aucjRstcZcWRa0Z5XC3Dib5luTFiatMLViwbYcgAqfAUWE/FcZ+K41hwDVr4WHFCkII1vWuG963VnCEoWlknLRXHu36M6cZxmnFGMII2YKyoCD/him/hinceA5c+Ek4nE0jF4zV1mJZXHPt36Xx8DwfM4xjOrq7qbiETE4jnqD97x83cTExa0iRACZiZRKJxdTE1M1dSJFpvj7dcghNhDPE1zZWzFitZsmDNa0YYcK3Dja4VrlqyZtczJw5xsMIAqJATqD/iti/itlzrjWW2ZtmpwpjDUViMVMxbnw4711uMrlGHheT5CugIP+Hor+Hpm4ROEVUavUROEUiUTdZSz18bx+nXluMxa5idd+zweQg/QnN3crlMpJiUSBAiaIlEpErbz18Pj4ACE2EMWbdjky48K1jkc5lrRmyxrcObFlWucWbMxcZMebHkbACo4BOoP+K+D+K+m43W8TVYrWtV0RUzm+Od7m04cp5RisKmss5vOeM43Ag/4efP4ea98p6Z1NZXm853PGExiq4YiqmMzu7vjHWOa7icOWfK8ntwCD8TS7lm5uSYkSmCIQETExMTImJlN8/H8uugAhNhDJk0cMnDdutY5MLha0aMG63FjyZlrLJjY5WjnI4ZMmwAqMATeD/jQ8/jQx3mLrxccW7QxjWOHDWK0qZzec543zcV3MwRp5Xj+F0IP+HNr+HO3HHxPF8TeqxWIoSmriIupmt1NXjONw23G4uc8Os2CD7el3zxvM2uJJiRjOM1MTMTQQmEpi1zz7+PfpACE2EOWLHHiyM8K3C1YNVrRthZLXLLCyW5W2LHmYsczZxiYgCloUg/41Av41I845448M4rERyz0pxIT8OQH4cWWqOi9pqzvhjpjtcECFykmDhSpUsMMsE8+FwcGoITYRkcZMjdk1brcWVjlWtMznCtcscuVa4b4WGLHmZ4szPCAKUxKD/jNs/jNl3OV5i6UjoyCD/hwa/hvrqOk8ufLdTLrWeoCE4W7owkinGcZ3x69OACE2EOWmbC0bscq1wwbsVrTE0YrcOVozWt2DRkwyZm2TI0yACnUsg/43VP43VeHEXV3rOM4EE4z0zhyYwqW3GuKAhPw84fh5xx4hmz8KtoWRhOK87wzwzsscM6ygwQxM0ViD5YzMXSSZiyZhSESiblK5ud9/JnzgITYQ5Z4XGNu1arWzRs4WtG+Rmtcs3Dla3xsmrNnkYM8eFoAKhwEwg/48wP48wePDwfA8XG52zLTlHbXbHKOCsxmOM3eeObzMXwc+QIT8OW34ct9Oi9qWZI5q5K4JyJr3vhx48+HLXGvBGlMjQ4iGoISHGw3nNEglOl4TRjCMIATIownKMb307XgQITYQyyN2rHFjcLWObNmWtGORutcs2LNawytMLHNma5sbFsAKYBqD/j40/j451jPK9bxuON8c9a63O8XmQIP+Htj+HsPGOGHDny3HGOMbjct8N3CE4lN8ZBCaMUUVY338WOIhNhDJk2bs8ThotYs8WJa0Y4Wa1xmxYVrVg0ZN2jLFicZm4AqXAT2E/IkR+RImMYVtr1cfBWNVYTtKlMFsUsjJKkcE4QhUvhnfPXLfPG8ErWpmzMiD/h0C/h0Ti6nt4/jXyxwcr4Tqampnc7zve853d3eSYYus3U6jGuHDlvCD4YgTa7JiAmLiZhEiJTC4mJi4q4mC55+nxn4CITYRmyYWDlu0wrcrlnkWtGWVutcsWbRbkxscORyzyNW7bMAKfy2D/kxU/kxVxXXtzVbrbN7uczKmI1wrhjhjhjk05c+EyIP+G6z+G8fPbjyvwPB8BjGsY1quDFSjcWzMcW7zfWOu88SE6WjPvnVNGKIjBCJBGEUYRRRRrPLz4PAgITYQ2YuMuLIyZrWOVs0WtMWNgtcYmmZbjzYm2HG0ct8rDMAKhgE1g/5P2v5P1ee8eDrrHGrnE4jWMcMarhMMzne97zfFssqe1+M8DsCD/hwe/hwxb4XwvhXK+0YiojFohdrmcolFyzM3tbweHg7sg/gDl7MLzNrEolMETF4urghIlKV7zz82/GAhNhGZm5bOGjRqtzZs2Va0ZN2K3CyzMVrbKwZsMzPLmZZm4ApmF4T8n0H5Ps8cNdNNL2YKWxSyMk7SAIX4bRvhslow0WEjqnippltjwcOPqy9tONCFwGawcc88csMcMsEscMMsuBwbXCE2EOWDDI1aMWi3EybZVrRwxwrcORy1WtmGNi3Y5cmJzlbgClgSg/5OOv5OUU8eF9J4cJ5Z4ROghPw4NfhwBlxo6IWrKt45YV14QIXRVZNLLHGnSzy4+2DPACE2EN2uFy1yZm63NkbN1rRu1aLcWTDkWs2zhwzyYczHC2zACnEog/5SLP5ST53z1vE8NcMa7YrFDObvN7njG057S6CD/hzy/hz/7Yjkwq0ZiImphFpurs2njrjxyITgcqfVTimhOFZRhEQQgQIoq34u+GwhNhDBuwY42rVotY4m+Fa0YtG63E2ws1rTG2Y5XOTM0bOGQAqfATuD/lIi/lI1vfC+DDTGeiYrGcMMXwmkWzF3m873znrPGdynhnxq5dCE/D9R+H2OOHNljeeWN8OOmnHhy49N9Mp4oYMWbFgxWyYsFsErThhjWd445xwtNK1mhOxml24roxjCMYRhNGKKCEaTlOUYQIEpoRRRjGeHTrxw8EAhNhDVxhasXDdqtYOG7Na0bYWS3DmzM1uHDhZMMTRy3bZGwAppHYT8qrn5VXZQyMkLRthljvjrrvlrjvHKjeKE/DWh+GtHVXJDU1MULTpWk4zXjHLK97iFxGKysMEKCGGEhQiNClxuTij0wCE2EZWGVpjxZsS1syZOVrRtmxLcTTFiWtszBjjwsmbNrmzACjwHgv7sS/uyXk5Ygv7KC/sqHOoAg46b3nNAITYRkbYseTJkaLWmbExWtG7XItct2TRawcYsWRu5ysceJuAKiQE1g/4qrv4qr7pUYvV1lmec8Z3GdRXDlz5O3fwPB6c87nN2mcMXWOKD/iFM/iFN5c/EmcTUlzGcZxmrTc55c3Tr4Hg+RuoqcXEqzyREAITBIgRjEnScIwijGMYowiQgQAiRVv04x7AhNhDHJmy4mmFktYZGmZa0ZMMa1xlxZFrJq1yZGOFswyMHAApFC4T6hL6cWlqytKubWIP+Dhj+DhkvV6cO4IW6NGRx343LACE2ENcThs4y48a1nhatlrRyyYLcTdoxWsWGNu1c5XOVsycACmkdg/4mFv4mF+jfTn0ziarVVWoiLnOO888ghPxx1fjjrvbLk12nirgWkE648GfJjhEAhcxZfFPXHPKhhIIYIRLHXm44IdEAITYQ1xs8uZuyyLcjXGzWtGDVitw42bhbhYtWOZg5cOHDFgAKcSiD/ihi/ihjMTiIi4m87jvjrXVtNxEapyeIdOSD/jg6/jg7OSOFMExmpi8QmNs73d7x38I8HkCEwcyEebNFKMooRhGEYxIoRCc66+TOUiE2ENceNkwwuHK1qyY5FrRjibrXLfHmWuMTbDhxMszJy3aACqEBQYP+KuL+KuNfbjyvV8M8M1jEVhUTc7vnx674763cmMcMcOVcMViMTVzGY8HG3MCD/jt4/jt5dXhuN8W8zVRrGO3DljhXCGE5Zb2zVw4b8K+WMYxhGZ3XgzzvmITgcpLmzxqwmnCcBGCE4RCBCMowiCMEZTpWEUYXhh69Yw5QITYRhcMG2XJjarcLBwxWtG7nItxM8zha5bsWmVi0cM2GZkAKmAE1hPxsGfjYFnfHm5+TDOc5wlTBTJitklihScrzvfHXDXLe95zjCVMktlMWLACD/jhy/jiT1y5+Nz8C+XCoq4txlMREYVFQma3jjHGN5zufH14+97CE3cqOu+GdZxRhOESMIwjCMpwQjCMokIwjGE054eHrS7ghNhGJrmcNWOPGtaZmzBa0xscy3FiaZFrNtja42+RowyMWgApVEoP+Nd7+Ne3cY51bNVfbj0qghPxvYfjeBlTIyUteM889+fLjhNnKk6NZzjGdZ5ce2OAhNhDNtiaZsLVktcuGTda0c43C1zlxtlrbLiYtmzXC5Z42gApSD4P+NLj+NLG3TnWZncavoIT8cMX44PZw1QySsreG0IasiIChh4OFg4OHlZuAXAAhNhDNu1y5GTXGtYY2bFa0ytGa1y1c5luLMyzZW2Ji4asWIApiG4P+Nwj+NxWejHgX0YQu8sxnHHExIIP+O0T+OzPrfPd94663iuGOGMajteqAhdBMycaMhjSoSFDDPn54odcAITYRibY27NhhwrWznIwWtGTNwtxZW2Fa3YM8WFjhYM3LPIAKkQE1hPx21fjtr4eSdYzgtHFLBalLUkpGEZ3jfDeuVWcKQzYM2bZk2Zo6MN8og/45tP45tdVrHCsK3HeOc9b3e+Oc3U8HbHTxtVwjE3vd73uN3vOwhNXMnLrxjCMIoxCEQjCMEIwQiBGCMY4+3esuoCE2EZWzFs2ysGy1rmcNVrTJicLcLFy0Wt22RlhzOcTbIzb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YCHAOAgAQdA+YBUgEQFnrE3kKclkyXhczVQkWn4wMISBBE//8DRTUFAzgLZBkgMgkAkJsDATfAHkUzCQCQggIB28UeRTgIAP4DAHuF0jQSTsCkP9MApD8KjgE6g/4ArP4Atc9OvTr048DgrGIxGMRwacKxHLWtY1yrDU4mbu873vnXg9eIg/4Yqv4Yxd8M8r1Pbw/C78AqBiEJjMTO05RdRGIiIqVb7ZzIg9eRG7ytlabhdTBE1MXUxM1cBEkxMxK9+b5bxiE2EY2rlphcsGC1njYs1rTE2brcWNi3Ws8rLJmaOXDdrkbgCm0ghPwClfgE/x5LSxYM0NDVLZLRbRkxYLUlScMMY6yD/h2y/h2zc+E1NXres6uribLiWJmOIIVosjLDCRII4p4EMcEcCEhjj0MrVCE2EY3LTI5c5ca1iyy4VrTMxyLcOLC4WuMbhg2b42Dhjkw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5rHAOAgAQdBPgI6AYBEBZ6xN5CnJZMl4XM1UJFp+MDCEgQRP//A0U1BQM4C2QZIDIJAJCbAwE3wB5FMwkAkIICAdvFHkU4CAD+AwB7hdI0Ek7ApD/TAKQ/HhJzgoAAAAAAAAAAAAEoAAAAAAAKWhmE/BCV+CEvg5JoynCMq2rJk06MuQCD/QcfoOfB0TExdXi4rHPlx4CD5TEwzF1MXCVzd3ny+wAhNhGHG3bMWTRmtcMmrla0aZG63C0cM1rVs1csWDjMyzY2wApvKIP+A8D+A9Hs69OnXxJaarVcMRrE4mYi6ROZ4549eoCD/Zvfs6+Tv2uohFITWamBEpyzNp6ZYITpcFWc0YRhGAQRSqRRgIpzy8t2ACE2EYmLPLlaY2C3C3Z41rRw3brXDFthWsnLRqzasGLhzhbACmAXhPwfyfg/XvkrmrklklowYMGCUKYYVxiD/b0ft6+fLv2zq8TWauInHHhPMIXISwxwywxoUKFCjlxeHj0AITYQyZ4seTMzxLXLNrhWtHLBgtcMnOVbjb4W+HIwct2mHEAKkAE7g/4jlP4jkeHGtuM3ueM8ZzmbTiNY4ctdK5RqatmZzHGLubnccYzjOOiD/Qjfod+DTlXLhjVYjCpq6mJi8ImLmdzmbpUxNW2njHGPJuyD9by4ibjMxa6vFqmLqyZi4FROLxJMXFkzcXvw/F8wITYRjy42TDNharWWPLjWtHLRytwtHLlawxNWTnNlY5seFmAKVhKD/iMa/iMvznHPHG7uY1fgTgCE+ds+dHxUyUxYJYKyvHHHPrCE52ri56ynWEyM8e3biCE2EMmDDM1xtWy3NiZ4VrTFiarcLNriWt2zbE4wsGbRy2ygClwVg/4iFP4iBefPjned3kqsa6OnIIT54z52fBqwZrWnKMYXvXPLXnwghas1BoaYoYEUcEKGOenFz6AhNhGZnjxNGeZktZNMTVa0yuMy1zmb4VrJg1aNHDZyybOWoAqJATKD/iW0/iXN3ldzcRitctcO2q5VSrzO93vmvjF01XbHDtnkAIT6hD6hu1rYsErUhOd54a474ceHDPHKNMFsFMzmVwQpEyzxwyzw1ITlbId+MYTlOUSMAITgECk4RhOE4Jp34emvcCE2EY2zbDlaYmi3FkzZFrTDhZLcTHJkW4mmFkyZNcTNs1yACn0og/4qvP4qy7zHPXNmyq101y6cq5RU4zGd55563zjIhPnrPnu7UxSzYsGa1pYKzvhrtnvw68uvLnrjrOVKZqbNWICE3cToxijEiRhOSMIQjCFZTjFCMV47d+IhNhDJmyZYmuHGtYs8bBa0Zt2a1yxc41rDCzbOWuNliZ5mQApoIoP+LQT+LPXu5c/A3KbnNzmONbWzNZrPDPTAg/14X68ekxyVXKGpFpi08XWu+vBjAITFkvOcU4kYQhAgTnCcY4V44dvQITYRmZsGmViybLWOJlmWtHGTGtcsXLFbmZZczNoyxMcbJiAKigE1g/42Sv42T7511jne53N1PKOHLly1y4Y1ERM7ve+euN0pwxrUcr6Wg/0436deM8L5RwrhrHCpxuObjvjnfHjvijEa4dOnSsVS97ve/F34IIOPgL15mZkImCUyCJVYKmJCZM58Pz6AITYRlaZcTlk2YLXOFm1WtG2RytcuMmVa5b42LXC0cYm+NkAKVBCD/jmi/jmj4urjW6lw34FghPlYPlPc2bZkzUwRwTtnwYSGpJiCuYOBIFAwsLUxsIAhNhGZg3ZsG+Zityt8ORa0xNnC1y0ZY1uLK0xN27ZqxxsmoApmI4P+B9b+B8PkxWGGNYcHKdXi2bnq5utdasCD/gWS/gWbxaFUi6zGY3EomlRDhvlmgIPyOMsysiYRATKbmMzPHeePuCE2ENmrZw1cN261w3zMFrTFkbLcLhvjW4W2Vk4YtcjTC4bACm8ihPwqVfhUrrRq18Kto4pYqYqZKWlJKNISjGGPLnCD/gXa/gXb48Gt8ri6zW63WVxmkTFT0m4AhOVthGc4oyhOiME0YwiihNXP0YcQITYQxZMmrjJiYLWTXM0WtMTfEtw4WzZa2zMc2bKza4cjbEAKlAFBg/5LjP5Ljdb1vGZjjw7pu7uJRNViMVVYxVUq03ds3ebbZkrfTj2igIP+AGb+AGfr069O/bv28HwPF5RTU8pxFRGLxmpEXUwTMTMyyu5uZneubeSDrgiJhGZu5TEiYkkIIIkiYInFxcLibnO+vh7+CiE2EOXDNu2ZYmK1m0Z41rRpjxrcOVwyW5WmZy1y4WDDE2wgClQUg/5LlP5Lt4zdXV4isTyz0zyAg/3sn7zmMVrUxaXePBeH1ISnaj2YRTinOcZwrNuAITYRjxYcTRviaLWWVs1WtGTnGtxYmjZa5Zs2OXFiwtWbjIAKTQ+D/kq6/krDrnrjjMIxOtCE+/c++32M0oITnHPPCIP1O8znLK83x8PwACE2EN2bJoxZ5WS1q2cZlrRk3YLXLJw3WuGDlvhx4nLjK4aACnwrg/5OIv5ONb8GOOM8K1jhrHCo1OCbvM9fA5oiKjUcI1wAg/4A3P4A1+WO0cIi5zxvd8+N8c7IxXDhjpWMaTNxz45Ag/G9D083MyuUoQVKZJgTCGY4z6e+wCE2EN2eVi2zZci1iwYt1rRy4YLXDdg1W5sbFm0cs8THNiZACoYBLIP+VAr+VAvvMbzObm4jFcMctcq5TqdFs7nu5znp4fhRQIT71j71mscUJYLUtgpCkIwnWeWOmuvHr04cN6wlmyaKcSfClICE4HA5dU5wnBCcCEYIRpGMEZyvCMScYxvwcfGAITYQxbN2+RzhaLczDJkWtMTDMtwt2mFbjxtWWVxmzZcjjKAKWBeD/lTg/lTVmV3ne46ryut8LxyAg/4CmP4Cb0SlG6Mxvc873zwAhNE8MoySiRjNNWOHg4+gITYQ4xNWORo4ZrcWHIwWtMTPCtxMHOVblcNsOFg0bN8TlwAKfC2D/ljs/lj76d+3k8OLIxWtco4RiImZu9zvOZ3OU3jONIP+ADT+AEfwOfLjynVYiqiJicXialFxbNZW2vdeHWyD9rwbZm7mZmJixMTEIiaKvGcZjM569fHwITYRibYcmVxjZLcOXE5WtMbhktxY8TJa1zNG2THizOWGVqAKURGD/lje/ljh4ylm0oprgIT7zr7xtbNgzYJJww105cKFk0EObjijgjhhhjjwuHAhNhDTC3a4cmVktaYcTha0aMGi1zmYt1rHCzY5HOZyzxZmQApQD4P+WGD+WFPwZi1xNamugIP+ADT+ACfljwMcq1Ms8QCFsyWHwsCCNDLTi6csITYQ5Y5sLlkwYLczdsyWtMThgtwssrBa0cs2OTNkxMW2TCAKkwE6g/5bqP5bue3Hhx4ceHPl4NMrlKKjVa4VwjF4ut3N3z6dSJqanF66+BaD/gIO/gITrr079ufLnynGJ5TiMTFFrzPOeN5uU4nwPB8A8C4RF3jwemyDjxpXlNzaQImE1NZxYF1dTGYiYurq6579HPnAITYQ4zMmjBhkcrWbfFmWtHGNytct27Ba3YMmbJjkcZHGPEAKVRKD/l4q/l4rXrnw3WYnOOOIsIX3ZnuzclLgmGYaOqWSCmCO0ITlb4QhBGq8Y1z82fGAITYQxYYWjljlzLWmJhiWtGDNstxNcrNbix5HDLGxcZMjlwAKvQGAAYL+20v7a59uJMvLy+Lxx4nHNmW1LzZYtLmradlESpFXLJS3rZTm83C2W7dt61czMydzvbvVnv18PsCC/ldb+V1V53nZudm5uXKgALc1LLLKiIkubJQoiwolktltpNk2RrLcu5ZuWS5ebHj39HOgg6wBMTdXEpRcTEgCJRJEiJAAETAmJiYkBVwJgTEkSRMBMSkJTd8fJ5+wITYQ2atsWHFlbrczBq5WtMbJytxZWrVawYMcLFzjas8uTIAKhQE3g/5LSP5LV+nl+V5fK1ymKjUarFRqYllxmdt1z1xZiRE4dJ1gg/4I5v4I7cc+W9MNIqYirxM1cSqHCamt1xZjMbZmbvNc88SD8rNzM3a4lMTEiJiamEFTCJSklKb49/ResCE2EZnLNowcsmS3HkcMFrTLhZrXGHCwWuMTPLhbMGbPNkZACloUg/5Knv5KseN6sTiHCeV8LIT8D3X4Hm7WyYM0cE4wx3xx3wx7wIXPTZ2GCGBBHHDHHDPDbi7gITYQ0ZOWzBnmbLXLJzmWtGbnKtcZmuFbmw5GeFu3ytMOFoAKXBSD/koy/koz4b3GZzO4lVco4eAAhPwRVfgir4DBkpqtiQrOeeOnHcCFozkOfhQQIYI4YZY5cbbhACE2EOMLPFizN8q1yxwsVrRvmZrXLBi4WsMzPKzZMm7Ny5yACn8tg/5NAv5NLemYVU6rGtY4Y1VJzPOefGOeZmdVrXDGlY4gg/4KSP4KT+mI1VQZnjeee9ztNYxjly5ctYwbzfOefGe4hMHQh2YxQiIIRghOESEJoRIiMJznn48e4CE2EMmLnMxxMGK1uwyZFrTNmbLcTZuwW4WuNzix5G7LG2ZACn0ug/5QDv5QAeDW9Zq53POeN9b45bU4a1rwDyMa4RhcdYzAg/4I3P4I84zUYxyx4GujtdXGZzm97zm7s6ZYVi+HHTiAg+GrmJklMCV1KJRMpiYkiU5z4vg8/CAhNhDVtiZ4nLlytYtmbJa0ctci3C4xsFuFmxaYsjZzkyuWoApTFIP+U3j+U3XHHHOM5m9zeavGLIP+DEL+DCfDWcTZu7u+N58Mg/Eq7ytKZTLfi+LgITYQ5Z4WbLC4brcLLIzWtMzjEtxM2rlbkxMnLPM2YZmmFkAKfCuD/lhW/lh53HGs6nhWu1cOkclSzfGernfG853MXVeBrACD/giq/gi14anperxuJq1TURU1UIiUZZnO78O+vUCE6WDnxjCM4ppyjCEIiE5TkIiMJxrj5OHIITYQ2ZtW+PGzbrXDFw0WtGDbMtxMcuVbhYs2LhwwxZcmRoAKWRGD/lh6/liL55bZm5hwcvAAhPwPHfgdpji3W0UhLDPPfPwcoIaAtoCtg0DAQ8DBwsDD0MPYACE2EMmmNkzx4WC3LlxZlrRg0aLXGTIxWucTLFhwsMjJsxygCksLhPyuLflcfy3nWFGDUIT8EeX4IxclMWKNsOGYhdNBj8LHBHHicTQAITYRizOW+TKxZrWzFtlWtGjlqtxOMmFaycucblk3zMGGNkAKjAE4g/5a0v5azeVMRExlm87zzzz3M1iOmuTwo1iIXuee+O+OeN853xq+doP+CNr+CO9E0qtRwjUanSGZze7vKrYjVcI4VULXebvjG+tghOdm4+eaEYRJThERRE4CEYIRlOUUEQnCc8/VlqAhNhGNk3atmWZktYMG7Va0YMWK3C1ytFuJg1wsW2Zo3csMgAqCAneE/I6V+R1XDAhGU5RhGEoSwWyYMls1sUsEsEs0sVtWC1KUqvWuG9a464a3vhvfLlrjvWkYThWeGuGcU4SjTTJVhY64cOXPj15c+PLnvl048OPDWsZ4pwCE/A1V+Bo1kzZMWbBbJZabDfPly69OnHpnhhHFLJTBbBKFownPHXTjy6cePHjnhqrW88db4ZQyYNGbZgzQtJZCmLLkUiIxhAhUuwoorYLZqcTVixCE4nCeA4RpOUSKERBBGUYREYThERgCEYIwAREIwgIIokUJwIwAhGEYRAhNBEVz9mMPAAAhNhDli2aOWGRgtyuc2Va0btGq3FhwtVrZk0yOGLTG5xOWQAqCA4UCg/4MMv4MP+XPFxCYRCKVOfE318jbE4azhEQqjGJqU0yoqKKm2ZlFxCJiYQQhdIuKnEIoiYirVNrtGy1koq4EzNbM3M5jjCZXLMbp18rqYyTE8/E8XwvD8Lw/E4ovj4ni9Ovbv06+JxRCkqlMyk5+F4fheH4Hg9u7wPBHTq7d+nXt37bImLSWlePB8Dw8AIP+DB7+DBPn43PFkRJF1aefhd7xmZTC4nFwiamImkTV1mJSRKImpVdSFzMWUUQmExAhMpiV1cFSVMTExeMonFxMExcxZJM1MTEq3rngJRNVz5denPlz4XUJiJicZomrglMLhMTExMTEwiRnDjw3rr08PhcyzcXExUYnwO/bhICCCSyppLJZLFLGwsqLKlFykqbCWXO87lllllsssszZUVNkoSglSlk2ATZKlJUsLFliyUFSmVKFssLAAEolCUFiWBZSWLFs3Nly1vnv2/P+CCE2EZWTFpmcMGK1s0c4lrTG5YrcOXG1W5mzhljaNsmPEyyACpsBSoP+LFT+LGHk69CuEVFQuLu74uscXPA1Vch4l1CWZvi5uN5u5RGsY8Dw/CeFnGiD/g98/g+L6N6OfCUVURiKmr1xrKZzGUWHgbnQq5iJiUSmZZjIReYAg+mLXKZlaJiYmiIRMWslMSiYhF0RMTEiZhKVzPHj6cYAITYQ3cscOLK5wrWrbMyWtGGVqtctMTBayxsWLTHmZ4sbTGAKfDWD/i64/i6hoXM3cm43fOet5u6VVcK4dHga7R0iMXtxmerNgIP+D+7+D/+aYjhfScNIiohOWZzLKbkRFRiNQxfDdTaD8CszczMIAiZIslMTNEAkuLnfl+OoITYQ0c5mzRuxxLcuVzlWtGrnItcsGblbkyZc2Zu0csMTnCAK2gGAAYP+Mhb+Mhfv2HXhMxdXicVTURVRhhiMYrFYjCWZuZ2m7XOW4zKrpBlFwE3GWefgeD279u/jcUx18DwXbvy5+JtV4zU1cTdcc62Ag/4MWv4MW+/YdrwpCZiycxc3EkRMCYm4JIlAkmakmlxF0VMRMJSTExNXyzMM1beu/bx+GYm7iSIrDp16OHGD8RebWICUReLq4m4uJARJMRMxEpgE1IEwBMJiYCYJgEQQkSSmJTUi+OfdjgAhNhDnFhbNXLfCtyOHOFa0yNMS1xmaZlrHE3cYmDZu4bYcQAqbAUOD/jLc/jLv8B4PgHPkHPl4dbnObgxrHCuFY1FVFXK7zm97vc5xeI8DwfCntvhQg/4Qqv4Qu+zr0PB8AM45Q4TwVVIRNznO73ndzxi8zEpwxUY4OWt+J35Wg9eFtMXEtrTBCYlKYmJIIlEkxMTEkXCZmb3vxe8eoCE2EMHDTDixYcS3C2Z5FrRpjYLXOPE3Wt8TFpmbt2WJxlaAClkWg/40Gv40G+XPd43rjUxMRnhfAIT8JE34SJ6V3Y8l8lbThGKrCxiE4G7jiMJzjVNGd8OnPIAhNhGRpkaNszBgtcYWrZa0cM2a1w0yYlrXIza5GWNxlZMMIApjG4P+Nzr+N1HMx1ncZ4NcOHTHKOThvteQhPwhKfhCJph2R0RtChOc5xrDLLWvnITF0MemMZzTjGMUSac54+PDmCE2EOGOTDmYt8S1mxy4lrTK3arcTnFjW5W+ZzkbuWTPG0cAClEQhPxpzfjUHxajmLStKU4Ag/4SFv4SE8cTtKKuo2CGhraBgrlAwaFgYmNoYKMAITYRmxtnObMwzLcjdpkWtHDZwtc42zNbiY48TjHlc5mzRgAKbySD/jkU/jk3m+NTqO2O3aulVC+M88+DffjvedzvjICD/hJ2/hJ/rlelKuk1WYi4lOauM1d4xeCE6lOXGMScYxiQEISIEY1jl7cp8oAhNhGFnmxscjnCtxtmrda0c5XK1y3buVrdsxw4cjNzlyZXAAqMATqD/kIw/kIxHft5PLN7rihVcK4cqjTE1cZzPFznjPeOdZhUaxnws8OVAIP+EjT+EjV16c+V1OkREXAKqFESi0bxmM1mbi7i4463u+KExbs9ZzBGESMURGEAgQkkQrKsJxRRjHDj5sI+BCE2EOWeViyctMa1gzzZFrTGyzLXDdxhWtm7ZgwY5szlg4bACmMWhPyFEfkKXx00204MuSsIShTBXRG1QIT8Ir34RUcGKWSObDacJznhhnZ8eUCFzVmXhiglSwxwpYJ4ZcDiYckAITYQ4zM8LJg3xLWOPK3WtGuNutcscOZa4bN2zlm1y5sLJoAKUBCD/kD+/kEN44zjjwnFR03jQIP+Ee7+EdFynwM6s3jjOYTVyOPEjO863x689iE2EMMzTNiYMMS1ozcN1rRswzLcTVljWt27ZqwasGuXExcgCoYBLoT8ian5E+5zz0w4o4LYLZMWSmKlIJ1w4b5VK7aUjaWDBgxRzVrEg/4TPv4TSdVPS+E4uItd3eczMKnTp18zjiKRNuuN8wCE4nIj0ZxnGMYooTlEijCdIoSRhFGEZp4+LndIITYQ0cuXOJliZLWuJqwWtHOTCtcuMbRbmxtnGJk5ytHDRsAKfSyD/kgk/kgl8GcdcdY61vV4xw5cNcMcGlImJnd553zx3gCD/hKg/hKh5x2zyntfKdXS0C745314753NkVHKeHCAhNHI4c4zEYzhNFCMIwnKIE5TTVnh4uN4CCE2EZWrJxkc4261q4cs1rRw5wrXLTI3W5WzHCybZcebIyygClsXg/5Jdv5Jbe7HGuNbbjvF3F8syIP+FOT+FMXd6zret1x4bjLNxPGghJdjXnRjCcU0UYxw6ebLECE2ENWuRy0bNnC3LjytVrRzmyLXLlyyW4WbVywbsG2FkyygCokBMoP+Tqb+Tp/Z16enrjOamsY4Y4Y1VRSbvO3G+McYzuJhyzy4YIP+E6T+E7nwvD8Lr0zwnFRqYgmExEImomuOONcW5vLry773zITjTiRjWs4zhOEYynCcowIRkhAgRjGE4xrn6J4CITYRlwtMrhoycLXOXNhWtG+ZitxOW7la2xuXLlpjzNm7XKAKVxCE/JzR+ToeummXBHJKmaeKgIT8JzH4Tb8U816XjHHHPfKAhpCql4eFhYeBh4eDi4mdgLghNhDNriYsceLMtat2jda0ctmy3CyaM1rlkxbsmLXGzaMMYApODoP+TVj+TVnnOOdIqOwAg/4T1P4Tu4dKwnGziIa0ilrCwEHAw8LEz8TBACE2EMWuJs2wuMi1m2x4lrTMycrcTJriWtmjFmxzNW+Nk5cgCoQBLYP+UZD+UY3MOfPHWOLjiGKxjUcHHtOGNKiLjM7x4fLmhPwmzfhN3hkRxapZrZKSnWOPHfHhzs88uHDlYYQlTFLFDVkw4MyEeAt86xrONYTRiCUYIwThOUYwiKzw9VHvACE2EYm2Rqyb42a1phyOVrRzjwrcTVjmWsWGVy4xY2LlowcgCpUBPYP+Twj+TwW9buu/b0em5m4iKjhFaxqsaUZm8t8enVmbjJGIxrUeFtSE/ClN+FLfNw+Fp0Z818EJUkpStIwnGs63jhjWcYRpCGbToaC0rISihG8ZYZiE5lcMZopxjEiERGUUCMIiMAgCE4RRhXD24T7wITYQ4ZMG+VnmcrcbHDhWtMrVutwsWbRbizY2LZriaOWGXKAKbiOD/gYq/gYrieUdfK3UanlXJ2jSE5u7jM9c33CE/DbZ+G23fu25LZcUoQjasowrCEZTJlbXpS6EzSnOFUYEBCM0UU4RhGLDp4rlACE2EZMWLI0w5WS1kwbuVrRi5aLXLhgwW5GeTFkbt2mPMzZACmAcg/4RSv4RS+XDPgR2eBXCKMt3eZ6x33aD/hvy/hvziN44668OeioipqVXwXSE3Ik0KxjGMYoiM41x89wAITYRhZM8eLJkcrcmZk4WtGWZytw4WjdayxssmTIwbNcONmAKbyOD/h0K/hz96+NuMXwzwvhfa+SoTbnXEqdTfACD/hws/hwzx4PCamlZxeOOrqYiKvV43jOp58CEzcrlznCZAgRijGMYxjFGUY15bsAhNhDnI1ws3GJutcM2+Fa0Y5cS1y5zY1rVm5ctm7ZiwxtcIApnH4P+KND+KNHny5avtfa+06YnEJmLjjHPMdSD/hv4/hv5iYjOM1mss1cTdVLV8uNa4oRxp1nFFGMYxIowmRnHDr3y8AAhNhDNs2yuGLRotaYmeJa0c4WS1w1c5VrRy2yZXGHHkZt8QApYGYP+Nj7+Nj86NNRwcoxjVRCuc0CD/hxe/hxfMwRFzjeLhC+EceSEpkrOMQghEmnGuPi37AAhNhGXK5ctczjCta43DFa0zYsa3E4a5VrRowzMHDjMzcssYAp5J4T8UnX4pL8ebPgwsmXNO0MDJPIzM2DFTNDFNG9dtdenhoP+Nzj+Nz2u/bnyb1uMbxeN8M4uLjcTE1hy30znIITRuz1nWM4EooAiEYThOE5z6ueMeYAhNhDVm3YNseFutZtsbNa0ZsWi1w0YMVrhq0w4mmVk0Y5MgAqbAT6D/h4m/h5B4zGauLxaV8p1jhXThw4cOGtYLvPHjzzzznqmZiMVwrXCO04iAIP+Jf7+Jg/WdZ1Wq4axjU1MWy43vrnjvnvd3F4xrWvCntrhXBEzNt43u+aE5WGFZxnCqKKBGEYwnKcIkYRhEQjAQRgIymmw6eSeBiE2EYszTM0aN2S1phYt1rTNjZLcTnFjWt3LXE2cNmjJq1bgCn4xg/4lSP4lSfHxltm5NX2do5YxisQhbOb3vPG9pi+WfAigg/4j5v4j5/Clycpw01OLXnPHPPfG+N5vM3KlaxrFcrrFgIOvKbzLMTNwupSJqUSJExMSXOefqxwAITYQ2b4nLBuwbLcTXM1WtGznItcucjlazzY2zDE5w4mjZoAKcyOD/im8/im/6zXFeOeLq+W+DWta4cuWuXDHDcb59YP+Jbz+JcvG+E8J1HKeVYxE1cc3Gc3uW4uZhcVhsjDDGQQoUKCEQI4o4IYYaczg0OqAITYQ4wsczhy1YrcThnjWtMWNqtcsGbha0atnLRplZ4mLFkAKzQFeg/4xpv4xp+3dVxMxvXXp4/LNbiYzFwQqKw04ViOTpHRqITfFueM8ZzfWefPPGd2pqsV01rp06cO2OkTnYIT8TAX4mA72bdmnRp0a9WvVpxTlApJCUpShCEaTTjhljvlvnvlvec0YQlRkliwYMGRmwYLYsUqQpdGs41TrPHbPhvjAg/Q6xK7mbq5gBIJiYmLqYQRMJmFxMkzUxNTEwECExcTEzBc+H7MvUCE2EMG2PDiZs2S3M5asFrRs4ZLXLjDlW4smZo2cZWeJyzYAClYWg/47NP47NTjW8bZrNTFTwz0Ag/4mBP4mBTtE8nK9XGbcW+qE2UjOcZpwmjFGc8vLhgAhNhDlu2xsmjHKtzOc2Va0ZuHC1zmyZVuLLmb5cbdyybMHIAo8BYP+Our+Ou/VgIP+JFr+JGt2AIagjZ+XnCE2EYWmHGxcNci3LiyOVrRiyaLXGbGyW5XLVw5cYszfMzcACmojg/48Gv48K4KrDpPCKVNpndzdymtZrlKD/icQ/ibfues8c83e97uFdMdPAxwrSVxvjPOD87c3u6mLEbmYiIFTMzm/N8OPMCE2EZczXDhasXC3NkYZFrRyzZLXLLCwWucrZpmYYWuTLhzACroBWYP+QnD+QnPvzrwa68MxHCOFcq6VpUTNxltvGTjVzMk0iKYHXEJiKrUVqImIQhUpcY3cgIP+JqT+JsfGfAz4Udsco1MS5zxnnnOZuZxOOnh+EdIqMVEMXG46x4p5+M5zc5lmYrGunDh01jVMXw41NyCD9jp58XeVrTMTExMRJMxcTCJgBAiYmExIlJEwmpAJi5vyfPR8CCE2EY8OPJkxN263C2Y4VrRs0ZrXDlu4WtMObHkZMcbPLhbgCn4sg/5Dkv5Dk9b8TV8p4XjMznO98c3xm7lEYjHKuWtdp7YQg/4oMv4oM+3enPHOtsxK6lGMRw4VrGIiJi2653e9gITmaodOMZTRmnCcIoREYCMooRijPDl46PeAITYQ4Y4cLHC3ZLWmJrlWtMrVqtcZMeJbmbscTfJhZYWzNkAKmwE7hPyQLfkgX58GO17QxSyWxWwWUpGMcsMccNWm06VwRlGc74Y4ZzRrS+Su5oyAhPxO/fid/vbJHBHBGEYzvPDhnlXvBaFMGZxLUzQyTtCWGN8dcefLfPPPTLoxyoCD97g9XM3EzKZgJi4sIKVMAuElxc3M8fB8uughNhDFw1wt2jbKtbOczla0ytmi3E2cNVrlrhbMMzfIxw5GQApxJoP+TGj+TIHwcuPLjqq1WOFa4MKuZ3ed3d3jMYmD/icQ/icfPAno1OJiZuJSoxNTF5vi8HfPqITdypdGac4zjEQnBCMBCMIoxrn4+OGwITYQxbYmTJy2xrc2XIwWtMjdutcOMeNa0xN8rFoxbNGuFgAKTAyD/kra/kr14+DfWspbg/4kVv4kOcTymqxzxkCGkKahgELDytXBwNwAITYRmYN3LHDmxLWrXLjWtGLRutw4sLha5csmzhy4yZsjZgAKVBSD/i12/i131tym4N53fG956oT8TWH4msdOhDNLJDBCk4VrW2mE3LxqnAhGMTLy46ghNhGZjmZ5mrjGtaZnGFa0bMma1y3Y41uVm0YYWjNnlY4XAApGDoP+Jqj+JsXrcXFwiZiC/t9D+3rUi2ut8oPHieKmYtd7vkAhNhDBk0YNsTLEtatWuFa0YN8i1y4xZlrJjic4mDBw3bt3IApPEIL+w2P7DzubzvNZ2XeAg/4nCv4m9a4TwjDFTydcAIWzBSzxywxpYY78S0AhNhDZu0yMsjTItys3DNa0zYsS3FjctVrHCycOWjLC4x5GQAqOATeD/kRs/kRtuqt06+FnTlWKiZvPHO+PHPPju7liuHDXDhw4a1WKvhxm7IP+LuT+LuXny69HXparXdzYmIVGMYxwrVKtmc5uczPPhzm5hHececcKcIoRhGcogREYIyjCESEZThFGuHh7YvAAITYRlw4cbXDmcrcjli3WtGjnCtwuGDNblZZGOTFhbYsOFwAKiAE1hPyVCfkqFNerPm4ODDKsEIQpSlKWlZKEKwqnWc5zrGNYTzcPZhwKAIP+LUL+LUM3qr6Q1fTOriJZlt1ju53lZFKjDDlfhb1UgIP0rmeObiyJTKYmrqamJiZXV1cESlLO/L8FyCE2EZXOFyyxNci1jiw4VrRyxYrcLhrlWt2jRk4btGuZmwxACnAkg/5MKv5MOd7i9Rjt16eBGnBW43e745tLE41Ag/4tpv4tjTGWc9e3fdztM4xXDhwrlOput53YhMnGw56znNGBCEopoyiRgiw4enKPGCE2EYmuFm1aNsq1u2csFrRq1xLcLfC1W5cbJmxbsseVu5YgCnorg/5RMP5RMfBxPFtE4rTo5TFEzz4cd3nN3FtZ6cI7AIP+LQ7+LQ+41UVGN1abqJQXHXyOeM1MW3lxzPWAhMHUY+DhnNEjGCMIQQJIRhCKcqwvffwUfAQhNhDhhhxsW7Fktw5mbJa0Zt2q1w3cZVuNi0zZsuFq1xtcIApVEoT8pnn5TY6wz5MeBa1MVM0oYoT8Vgn4q145I4FKo3jptpw3hOpTLhje85pxnfPw4YAhNhGFvmzY8jPMtyZMLZa0xNWK1ywatVrjM5xZcblmxbuMIApDCIP+Ubj+UbnhiIcgg/4snP4sne1Uz0CGVUzDwczJygAhNhDDNixM8LJgtZ5G2Va0YNGK1xkatlrhlmxMnLPLkyZcIApzJ4P+U87+U8u/LXxiajhw4ctdGquM3vPUzuU8L4cNgIP+LSz+LUnytx0no1NWze543N3hWjsxDXHLuIR3mvHesZwmRjAgIRgjCKKc8fNnHhAhNhDLM1yOWjDKtYNMzJa0w4XK3FiYZVrZgxYsGTFoyb5WwApcFYP+VTD+VT3nOOOM4jEcNRyrlE4Ag/4s8P4s7bjtPK+DFxk71zzxhdNFBmZYYYYYYYUMMNePvgwQITYQzYZmzBjhwrXLho4WtGLdotcZmGZawzNsjZm5bMGmbGAKVBOD/lcQ/lcRIuNucbm74brAg/4rFP4rFXRHSuVcq4M448ZAhMWBOcIwVhWOG+Hhz4AhNhDBs2xNnLDEtyMXONa0yM3C1yzwsFuJnhyZsblk5x5nIApQD4P+Vjb+VhmnaeF1eYzxkIP+LaL+LcPN4zjOqvlM6IXGYiLJzwywzy04PCscITYRla5mTJvhwrcLDE3WtGTHEtcMXLVa0Y5WzJpicscrRuAKRwqD/leI/leTwmNRx4CD/i0a/izj1Ks6zgCGroaBqYeNqYFYACE2EN8mVlix4XK1i1Z4VrRphcrXLltmW42ThsyyMnOJhkcgCncng/5WmP5Wp+nPhvXPlzqYzG29ZiKjhWKiIiYzrLSE/Dp1+HTtmlLNLRDZDVDJDJeWGt8ue98cYoynLHLLtuCD6LmImkplM4uFxK4uJiZTvj5e+QAhNhDNqwbuG+bGtyY27la0Zs8i3CwZ4luHLlbsGDVzkbOWgApsIIP+W5r+W5vrrGeHHG42ysioqcKnFsZAhPw3qfhvVpbRDZbdi0WyQwThGuOOG+HHhzx0xjnAhOJjjFFCKcJwiRgrKacL137XICE2ENHGFq1cuGi1uxy4VrTIzyLXLRpkWsGDlwxcM27bIzygCmEhg/5WDv5WDZB0pyvhOr4TicTUzO8eDWeYg/4iIP4iMewIq8bjcZreL1OKjF63FbCD7FiUwIklMrWnfX03ICE2EM2WNi5ZtnK1i2xNFrTGxZLXDLI4Wuczds1bMcLRllagCoUBOoP+V4j+V4kDpMREImbjLc5x4dWmVTGJiIqKrlPDGDGdZ5iD/iNs/iNtAxm2auMxKauI5eDyVFRimKiERG8ZjnGZnc1ugITQjOMUUEUUUYAIwjGCKEYEIQgCaM54+vKfgYAhNhGZkxyMMWJqtbtmLJa0w4W63Djy4luPI4yZG7VjhyscIApFCoT8q/X5V6bWpkhklmCD/iDm/iD5zc+DfPjQg61Nl58GACE2EYszBjlxOWS3NkY5lrRq5yLcOJszWtWjNswY5czlu1bgCkUKg/5X+P5Xt9YpnOcgg/4eZP4eoeMxOMcNAIPwLm83u88gITYRmaZXGNliYLczPFiWtGuTCtcNcrla0ZZGLTLiZZszFgAKRQmE/K8l+V2fRipKU96E/D89+H8fPPDKGy6GqJ+BImRmaQAhNhDNlmZt2mTEtxMcjBa0wtmy1w4xMFuHC1Z4cuFxjbZXAAo4A4L/AFI1/gCjFgCC/sA7+wUwg4jiITYQ3Y4cOHIxyrWmbNhWtGbFwtxMmGRa0xYsbhi3x42ORiAKPAWD/loe/lnbvPSD/iCe/iDVm+CGhpKXo5YhNhDXCzwuGuJutbt8bda0as2C1yxyZluFzhZMcbHDiYucYApKCoT8ru35Xd4ZKZMWrVCF+H7j4fucLNJXPgY8SIaemoCniYmNr4GEITYQ0aYs2TKxbrcmFliWtGGRytcZcjNaxcM2TNw1w5cTFuAKjgEyhPyujfldJvCcYwjHRxeJp0MOBWU4Vhdec4ThCEKSlCUGKOaMKIT8ZaX4y406VklXRv3adDHiYrS0Q1YMmDBbFSNpzjC+G+nDfbj058OUhGCdEoRlGk41hOM0JynJCcYIhCaEUVa9XCh3ACE2ENnDFnjyYm61plbs1rTGxZrcTbDiWsW7fI0wuMjVk4YgCnwqg/5dRP5dReHE6dcb1zx1bvjO1r1FYiqxfC9Z6HPAhPxh5fjDz16i2K0skMlsmDNgyUonHDhy3xxw4cbPDbLW13CE5WZy04xghOCaJCaEYIkUUZzvv3xl1CE2EMcjhuwyZHK3GxyNlrRxkYrcTFs1WtMuXDhbtGjHC2cACnEpg/5WQP5WTeSuDEVGN8r1PK9MXFze3OOdZ1WDHECD/jPu/jPpy68OON6zi+F1dZrMXEMXwnV4urq96yCDjzJu7mxIRaVpi1pJiHH2TyghNhDVnlZ5GTJotbssLJa0ctWS3E1c5VrFthbM3DjJmwsMoAp0IoP+VcD+VaXc9N9M9M8I5NRiotN3e833jwfBnuCD/jWK/jWXzfLr23yzqaTMpmYmFTrfa78LYIXHYKbIwxxwwxwwwwRwIYIQjgljpwOJgh1wITYQ4wssmFi4xLcbXFjWtGuVqtxM3GNblxt8mVywYOcbjKAKbiGD/lW4/lWn1yz4mememcTC8TAm87z1rw+7iIP+Nsz+NtGo68uuuOs6vheriUzM1vhx8TnDoITvSly6zqmjEijCMIxhNGuPTwUukCE2EYsTFgyYOGC1yzYslrRwyZrcLhqzW5sbZo2ZtsjdxlcACm8fhPyroflW724MGPJPFHJHFLMwUwQVvfTPhw21qIT8cNn44Y8OnZnyZcmXJeVV4olJShkvonIAhOVslx6znOMSMJwjEjFOdcfNrLEAITYQ1aYs2NywZrWWRq1WtG+ZqtwtmjdblZOMLlg2b5GzZiAKrgFRg/5ZAv5ZAZa2cOJjI58vBxy8XUhMTEVOojW/E48M6zq6lNzPXlzd4nMTGI4ajGNX254zYIP+Mdr+Meno8HwDv2OfIb1dIhU1NQTExPPt3xlm81uJhEax16KxEYnFxmZteenNdIOvAzcTBBM2lZJEiLgmKmrqauLmLq6uiJmJiRjNTF1nM+H6eccAITYRlcuWuXFlcrcbfCzWtHLnKtw4cuVbhwtMbVrkb43DlqAKmAE7hPyxcfli5L2MeLLKMU4TtOkZUQWvo07t/Czyz7NuLHSspiML2bdjPmyghPxl8fjL5MeIwYdU0oQlGKFU4subPStaXjKmnRp0adG3BFk37s+ZjxMmXACD6eh4M5zOZmZhJFwmJiFTQSSmJTEiZu89/PqfgAAhNhDRw3bOGWHEta5sTNa0zNmK3Diy5luPDib4W+Vq1aN2AAp9KYP+WK7+WK/OLrOHXp4OOXj4rMQiK1dcoxEQjeOM9eiE/Gpx+NTnbs06M+ZlyJT0VlGEUYyy6terGinBOkZXwITnZNc6xnOcYxiijAJTpOU5RnCM45efWMu4ITYQ2bNWeJxmYrWzRvmWtMeXEtxZMmRbhZ5m+Zg5xN3DfKAKiAE4g/5YCv5YC4lx4denl9N1dVVYxnxs4RWdZSu7ucg3dZIpjECD/jb0/jb169HftjPibjETcZ6+B4M5yzXGJm8XWojoDxs1EVvhuWyD9TXGc8c5mZTEompggmJiQJAIuJvn6+Y4ACE2EZWbDI0b5ma3C0bZVrTM3bLXDlm2W4WzZk5zOMmZm4yACpYBP4P+V8b+V8cDwvD8TbGdXFpde3fW8xmLmWZqU4YjDEYajEVU4y4wg/45HP45HQM4VcZiVpjXft4/jePiEOCum+Cozw3w44zVxcyjjiY3kITrYcMbxqRIownCIRgrSspynCCEYRpOCEUIwjCcIq7+inLwICE2ENmTZsxYNmy1s1as1rTK1arXOVnmW4cmPGxYZcznFkYACqQBVYP+VgD+VgE69Hg+B16eHym0XEqKYmJiUxMkpmriJpV4mJiVSqYiYXiJhUxLj061YIP+Mcz+Mc0unTr27+FuKRNTBCaiVZiJkxvUzi5i4uE4VOLqbmZtdSBNxXg+V5fieKCC+q3tu2Ulko3LsEpLASpVSXNlzalSyyygLe78P26AITYRlc5czlywxLcWXNiWtHDNotxMMWJawb43LVviZZsbPMAKjQE7g/5MqP5MqYlvXh4Zu5QjGnJy5+VzxhNXE3mepe7i8MYquF8poIP+ND7+ND/wfAdel4ww1eri4y7+B4McWZ3FwxPDgeBGFTM5jdcdcczxg/U7pnNpsKtF1NQCZmYmJiSJJglLOevn1PwEITYQ4bsM2VpjcrcrLDkWtGLZitc4WOJaxbt2bjIwY5HLdgAKdiuD/k76/k8PzW8ZhU4YrEaqo4TieGeFpzne+sd8ZmoAg/4y6v4y59YnlfJBcbZnN5njPOebMzGKquDtEVCE2UVimrGqJCCRBFGMUYTIxnj26UO8ITYQ1asmWJwxbrceZpkWtG7Rytw42TdblcMsbdy3YYmmVuAKUBCD/k9i/k9V6+JGdXjKMq2Ag/40uP40tbwzi5qYyxuE5WTXhjGs5xvfTpjxACE2EZWjPLicsmC3NmZZVrTLiyrcONhiW5MuNrkYMcWTDicACpABOYT8os35RZ8uRt2cPBNOkaQpCiEcWPZeiFIo1nlzZ2ONKkqQhKfEy0tOgIP+NCL+NCPnyHaWL1ZcuvbvjO2ZldIrlx4PG41V4yXPPt4dTsCD8TxvBzeZlcXEpTCIITFkolExMTEkolx7+bNegCE2EYWWLFmY48y1gwasFrTE3zLXDLFkWtG+XFjcMXONwwygCpgBPoP+UrL+UrO+Gufa9TjNXM3ubzdzNTrh16Yz4mZibmdzxjjFxdCIvhkAg/4yrP4yrerp16b4XURSIiipSy6+F4fDj4W6iKVcTW9cYzFrmN4zF2CEh3Gm95znOKcIiESE4RRhGEYRgIIQggjCMYkYzv17yn4IITYRiy4smbE1ZrcLVpmWtM2JktcOWbVblb5GzXIwxMWzlmA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ZqHAOAgAQdBJ4NgAcBEBZ6xN5CnJZMl4XM1UJFp+MCEghIEET//wNFNQhIEESAgAJFNQQHAzgLZAILZBg2IDIJAJCbAwE3wB5FMwkAkIICAdvFHkU4CAD+AwB7hdI0FDIIAI4pAa0BfkMzCADoGQFeCX5DDxISTsCkP9MApD8SZPRNQQgBTUEKdyqH4zLjMwCazQAnk9nE5qVTtUtgMEgEFgkJQmBRWCw2GwuE/Bjt+DHcA4HBAORyceLTo02QkggpPFKeAITBkjGsZokYRhCEYIwjEijOImvHfvl0gCE2EN8rPC5YuWi1ywat1rRkxbrcOPDkWtHObJjYs8ThuwyAClEOh+Hu4aGm06n1yu2Cw1qt06n0gIP+ElD+Ek27q6mImr8IhcZBLDHPHTLLPiWUITYQzasWDZs3ZrcmXE4WtGDFytxN8TNa2atGGVu4zMsubEAKSQ2H4TDhMSjUeuSWAQKe2i0gg/4YAv4YAzhxxNmtgIOKVAzzzz5gITYQybs2jZg4yLWGRo5WtMzRstcM3DBa2ctWeVq3b5GmVgAKRgmH4KTgUanZpXCIBCiG8OBHhvrnZyLgIOKlwIS1IRnW/HwAITYQ2bZMLHE3xrWzbHkWtMmRitctsTVa0bNcuRgyZtnOVgAK4wF1huOu468L6/L6/YAwCwRgm2t7i5wBMw0HHRsZGxUfAQsCgUBBkLBQsBAQMBBwkDBIeGh4aFgCAQUAQsBCoVBwIjZSVjI1JScZGy0SgIGCg0bKSsZGhGRqKi5CRkpOUlSD/i1A/i1BDwfAOPBx4OPDON6tBC6mCaRdTEk1cXVxmpLiYkVeLqYmIukwKurqUXEkSBVtbq9b4cSC+ZWqtUUBoDLFgiyrnedhmxLKFlhUoLFiblS2FllNTZdvx/Tv4GAhNhGZg5ZN2uRutbYW7la0zZMq3E4Y5VuHJjyMnLVqybNHIApZKIL+VmP5VrWWasQkyXLLnua3Z3nZVoCC/vMT+8vbS1my5oGakqdKsGCCeEtVVAC5ZZVVbW/AITYRmxsWLNvlYLcTbIzWtMzhitw5GDla3bOW+ZozxNGTlsAK3gFrhuPk4+UBJyQtrdhjDOGqWMjoOSi5CPkpmGiYCJgYOCgYCDgEDBQMBAoKBiIMgULCRcFBoJAICBgICDgoOEQCAgSAgUFAQMBAQEOgYODgYNAoNAQ6BjyD/jd6/jd7AfA/wMOvRx4ddJxLCYmJqJiomcZq1xMxeJqJqSRExAjacxdceFwmJShMTRMIzWNgg3wE8HPHeZmSamIEyBViLiaKuJhMSRM1cEwCYlMRETEkxMxBEokmYlme/lzwITYQxxNGLbI5YLceFtkWtHOJytcOGWZayzYW7nLjc42bNgAKsgFZg/5JmP5JmRdAHDi8DwfA8HyuNYwrUY1jWscNVyhSBeGLq7zPG853MyiMYKveeued94748lmD/hFm/hF16HXoHfsdejjw48NxVomLqYXExdTExE1MXMIvGdMSiYm2cZq6RMRdXrn4HN4gg9YJiUySJqyYmJiQBMJhKakiYTExKJiUTExMSCUrvj4vkx8CACE2EMW+ZnmctHC1thxsFrTG3aLcTVk0WtMzLC4yNmLFnlZACp4BRoT8kNn5IbRgw5s/AvaWBilonolkhoYLYJ2ipCcIUhCcJ1y1z5cOXHfDeNYTRQmjfFfPEIP+FsL+FsN4Pgdenft11E1dZ1x1eM43iZSiYus1MxcIIqFIiJRmrrMZ1nKD9Dw5lMRZJEExMySEwJgmJIkAEwlLPHy/Hn4AITYRjaNmjXCzzLWbhvhWtMWTKtcYmbZaxxsMzVqzbs2DJoAKlQFCg/5ULP5ULc4M4APF5bmc0pwarWK1VaiamdznO873x31ne5lWr8K8coP+EnT+EnXwfAPB8AA6VHKeUozN7nOdrmaisVWJxKExczc3O669Oe5Ag/Orebu0zCRKYkTF1KJiUXEwReLiYmExIm74+P5sekAhNhDXJkzN2eRstytcrBa0yt8K1zmbsVuTJlcsGmZw3w5m4ApeEoT8qAX5T9Y4J8COq2amDBh0ZcOMhPwlkfhLdtTLiw4orXzZ8k4whpSwgaOJhYWDg4GFg4OLrYOAwIAhNhGVs3wuHDfGta5m+Ra0bZsK1yzxOFrls3zNmeJviYt8oAqyAWGD/ksk/kslAeHjNdayubZqp5T4F+AA6RWq10rpjp04cuWOVVdIiROeec3x3nje98ePHec53PPt36dQ8sCC/qwr+rCwHgly53lynnPOeYAslzctrqzvhJCdWy3Jc02bbHLhzvLAAIPwPW9WZWvc3MTBEIqqiLLtMxKpgCYkJi4BMJhMAEkTNXExOZ8P1Z8IITYQywuMWXKwyrcOXK3WtHDnKtxMWWRa0buMOFphbZmGRwAKlAE+g/5SBv5SB1SnGavGeHHlzdu4HFZdThUU1vxM8K7Y4YwRznnHg1nYhPwxVfhi7pe08m3Zt2Z82XJlyMOADgXpSkoxVjeOnZtphthhWMIxFr4MMIRAg/EveZgikSSmCYkSmLiSJhETCYskmZvfk+fHjCE2EZmGVs4a5mS1i0aOFrTIybLXDnJmWuMTLK0zMWeLI1yACl4Vg/5V2P5V8ZrvjvrfC8axquE1UIT8L934X3Y7p7J5IIq1jlxZZ1yghq6SoYOFhYOBhSDQaHi7GBgLYCE2EZmzBtjw5GC1gxx4lrTK5brXDfM1W5MmPNly5nLfIzxgCpUDkAKD/kfq/kftgmJgRKEXSSJXMSlJMImoghJK4m4LpCpiYuGVZJxnF0tMXEMVFa5+V11MYhqOGNaxqsYqahi4YKzSLkiYlEWhcWhM1a83zzu+N8Y51zrK5mYmoisVFTc7nKEwlN7jMWmZZy55474888eN5zE8amJqWDM8eLq3NaiMTEJcq4cAg/30H76/px4denft16O/Z4ExrVYrWOGNY1iOE0RC1KmiZtlNss5jYRGIpFZiczLNCs4zx3zz4N955651KEzM5m6VVRhK10xGqVGWUXF4JvM7c6uYnGa3HO3dzz1nx89ePh8eueee88bnNVwjprXCoqsYrXTtrprpjpjg1hiIxVYrGIoiLiLJXKE1Spi4ubuLTGemwIL5N23LK2bKEAAWXNllLNywm5bBKlsm5QpLLlJYWIlipqyxZSkqAWbAlkpNy2Etlm5ZLEkSzZVsWVZbK3NyklIEsq5sWUJUAubBBZubLAFlrz8/4Hv4OCE2ENMWJm4Y4cK1jlzOFrRmxcrcTJkzWt22Nk2ZsHDbE4wgCkgMhPyeZfk+nw54VhDJixZAg/4BAv4As+muGMTBzIPgJTOd+LwAITYQwctcblxkbrWDZtiWtMrfKtwtc2Va5yuMjNg0a4srRmAKVxCG8qn3lVxm5OXjYuHhUNHTEtRVAIX4C6vgKbuumskgmnjwteLxeJCD87qm7m5nM7zz8QAhNhDjCybMMuRstyOMTRa0bNW63C1yZlubC1zYnOXLhy5WQAo9BoP+WHD+WSW51gCD/gUg/gSFiN8wg+l3x3IhNhDlu0cM2GFotx427da0ZNW61y3bMlrHC5atGrRyycs8wAo+BoT8ton5bzUsWoCD/gXS/gVdnPXig46Z487AITYRjZM2LRi1YLWLVm0WtGjFutwtnLJa4cNcONu4xMsLLMAK1gLOAYP+RzL+RzN16ADp1iJmri4uZXW6uLiwREQpCrxEViMVjEYiIqIxGMcK5a5Y4VyrDEVjMYBnPHe8889c555454ucbjacZ1FarWsVq4y5747473x43vjfG+O853md5nN7zu+ObbnMVuLmGYqcs1ttE64PC5UAg/4gJv4gJwANb8LfKeWNVrGsVMKzMQ1EcmMRETld3nd8c76747m5Ti0ZSmZwhExMpVMVhURMzaUzEZiZnN8Z7779+/PwfB7748Zu4ww4cOnTl4HgcumumMa4YqqTG7nK4zV1c3MWtMkwnCpxNRDlUcoAg/a8/dk0ETUwiUTMSLxKUTFqkiUXEolMETE1aJiSJgAEwSATAiSLpNXCphcTFrpKJEwRF1NXVyJQRExIExF1JEgAmJq4kvfu8XoAITYQzbNMLFzjYLWOZu2WtGjVktcNmDNa0atmrNo5ZZsOFuAJAQreAoABh+ZK5l2IQtCobDI7HJrNKXSrHLIPAIDCYNA4JAYNAJpU6lPZ5KZRD4hAYZAoJBo/UqnZpbCIBAINBIdBoRAYQg0FgsBg0BQGAQGAwKBwJAICgEDgMDg8DhMHhcJhsLhMHhMBhMAhMBQuAwuCwmCwuCwuBwmEweDwmDwmDwWGweDweHweCwKBQaDQyFSIhvHCx44a5CNg5CXlpWUj46BgI6DgISAEFAkvWVtxc31/hSdt8VWaAucRYjwZZwkLAoWBhINAoWEhYlBwMHAQcBBwkPAwaFIOEQMEgIBBwKDQ6FgIGBgoCAIJBQEAhIKBgoCAgoSEhoKMhIhGQsHBycOAg+npT493cyTcImYEri8bwiJi6m4RKBGakJgIupiYlNSRdSmpqSJExMXUzExMTETNCYi625+73xfwUCE2EM82LGxa48K1zjYY1rTG0brXLRxiWssjZq5a4cLnM5xgCk0Rgv7YI/thPc85ZJIvgIP+BDz+BCPHKcS3HM41PhiEyEYxnGMIxjXDv6QhNhDRw1YNGzjKtzM2mZa0y48y3C1aMFuXK2yOGDlzmwuW4ApaFYP+KIj+KIPhOnBwjFale58PnxCD/gTo/gT1xeuPbnrOOfDeKnpvhACD8bG7laVrXPHj4vPwgCE2EZWWJtjYNGS1sxyNFrTGyaLXLHM0WtnOJxibt2THM4cACkwPg/4odP4ogeXiTyiqVcTYgv5XU/lcn4SJZm8ugITiXjOMZxjOd9O/YCE2ENG7fFhbMWa1u3Z5VrRm0crXGHCyWt2+Fy1bN82Zw3bACn0vg/4u3v4u8Y41mM4zESpXBrWta1jTW6zc7znjc8659PJ4doP+A7L+A8HV6zpqNVyrGoxNt74767453m92icMa5X4SJIPpqYtbc2mEwTCECEpEpmZ478Xn6gAhNhDNqybMXGFwtbtW+Ja0y4sa1wwbsluRyxbsWrFi5xZcgApXFYP+Mm7+Mm88OoymcTTG+nWKhPwH1fgPrONfExRlOF4qwvMAhchgY4YAjhjRwxyz4efSACE2EZMzfI0xNnK3C3aNlrRxjZLcLPIwWuWzfLiyZGTRswbAClgWg/4wov4wox2lycGCJjOJsIP+BVL+BWXwPB8DfS8TwurqZbjOQITqb4znGIijNG8cO/LzACE2EZcrNjjcYWq1jja41rRnlzLXOJxhWscWJvmzN2ONtlxAClERg/42WP42Wd7rnHNczCawg/4DfP4DfejpHDXCKq8ZzACEtzuLNGU5xnON9e+QITYQyYNMzXJixrcrlqzWtMOXEtw5sTBa0xY8zJvjcOcTHEAKmAFLg/4vGv4vJeAOvTjw74iYlUxFZwHDepqEpLTdWSlKWcSQhUceFq0AhPwX7fgwHzAMWPVekYBWGXRpDKTrCcIwQoliw4DNGULRhCFYRivKsM/C4fAx5dCD8C5zMyRMJgkiYiKIkyJJRKRMEIlEgJi53nz59gAhNhDJriaMWuNqtc4m7Ba0zZWy3E3YNluZzlzOcuXHiZNsoAqSAT6D/jYK/jYNmuPCYeFnEarSrtueO73ncc2YzCYisRjpvXlZxjERduuPL7dwg/4L0v4L356eH4XPk3OM446uojF8mIiojNbjM2mSYzy59Myi5q6zrYCD8LME3MhMSlIVJCJJiRIiYTVxMrnPHy+egCE2EYnDdwxauW63Lka4lrRhmZLXOVyyWss2Zu5xsM2Fy0ygClgXg/4y3P4y3V1znhxrOExRqZgAhPwXmfgvNaNPCvgjZKE4zjWundvAg/AlEwnK5XFzbffxcCE2EY8LXHmZNGi1s2ZY1rRq3yLcONllW4W7jLhY4smbJjcAClkVhPxijfjFHNGBkhojSNY44cGd8ICD/gya/gybO/brVlVGnS4ShchRPPLHHDGjhSwy04+uHZAhNhDhw4YucbNitatWTRa0bYm61wzyMVrbNkct8eFvly5MYAqjAUSD/iWA/iWBYz0i+U8pxNTM7neePG83umIx08Pwrrlz8bcpm8ufLzeHGds1MROp1UiE/Bh1+DFHZr1b8k4RgpCUrQkgRVhNOJO18WPJl3ZaRjKbHq15KxlOEZTkna9LYYPHiZu5XMlwlMTSBC0ymEwhMIROLhMTWazjad8/ZrkAITYRjyNG7lq2crceFjkWtGmJitxN8rhazysXLVo1Z4m+PKAKYR2E/FIl+KSGlsOAbseKeaOKcBWNWGW8g/4MVP4MY3Tr0HbrWcc4mYnF6zrerIN6HPdzKIQmLm02mc54+b0AITYQzbs2mNk5aLXGRkwWtGLZutxZHLJaxy4cjjC5bMsmRwAKUxGD/ihw/ihx4a7OTE1Gdc3Eg/4NVP4NVe+eXHGeU1FcpvCFmzltM9KGOGGOOvOwWCE2EYWzPE4cOGS3G4xM1rTNjarXONtiW4crli2yOGjDE3agCncwg/4rcv4rcw3rhx8bjprPKcNRTWazF3d8Z4316dQz419Qg/4RYP4RYQ7d/A8HtzZrdXGataauEThCdZwHXpjIg64TZKkJRKMwtFwkTEokLm+fu1ghNhDNm5ZZGrTKty5GGJa0y4cS1y3cOFuZvlZOW2VrkZ43IAq+AVeE/Gwp+NhXFjBWgYMObPunOUUYsujTixynhwadG/BCOTTox4gxY8mXRpyZcGGEYwywjWMYxighJgriUxiE/CMB+EYGtAZcgZ82HBjokhKMq4seTLky5s+TLkrGM7XlMMmXBh0ad2/Zt0acmXBWlZRhWScoxhSuBl4Ag+mJkStKyUgJiYCCYTEhIETCJghExJKYkmZ3x8nrHwAAITYRiws8mRw5ZrcWPE3WtGOLCtcYsbVaxYZWeZk3xY2jduAKnwFHg/4wJP4wJefLOAPAzFRdTN8+3eY7ozU4cvB8BnGM8rmLLuuZlMyhhrTpAIT8IlH4RKderLkAnZCMIC+zbs27ssoVQjhpVky5s+iMRPDwODsyynAIwhhwY0MYg48i7nMzNyESmEIQEzIkTETETETETExMkpnN8evhz8EAITYRkY5crHK3ZrWrhg3WtM2VytwsMOFa4aNWjFw0Y5nLhgAKVhSD/jKU/jKV8PhxxzrdJxGr6ZjQg/4RNv4RN/Cl2vVQOMcV7kCE5EVZzjeMYxjGNcvFaCE2EYnDJg5YN8S1kyxtlrTHlxrXDXGyWuWjVjhys8mTGxwgClIPg/4w5P4w33gV0vlDHG8dQIP+Enr+EpfWN4vkxylw2IXMWYuWOOWGOWnB4mDHACE2ENWTPJia5sS1kxxNVrTM4bLcWTNjWtWLFhiwtG2FlmcACpUBQIP+JnD+JmnbGTGTw/C8vptMInFYw1yYiqiZic5nje48OLzW8RGnKeVTyIP+EYz+EZvo79jr0PC8PxtzUIVETE7nN3d5mZmLqadOPLEYjE4mak5wg9eVnd7uZiUJhNZiYlExMIlFwTEgCJRa88+fj17wITYRkZtm+PM5xLXGRkyWtGzRmtc5GmNbixtsWbG2cMMrLIAKRAyC/uOT+40ZOTl5b0CC/omj+icV5ZHGgIPpyzlnO9746CE2ENc2XGzyuWa1m4YYVrRiycrcTBhjWt82bIxZsGLTMyZgCk4Pg/4oev4oezxp5RqJ1PGggv6NG/o0cvebkvOd4IXCYzDwyxwyxx24fBskITYQ0ZtnOHE4xLWjRzlWtGzLItxNMrda3yNnOZu0cY2rBoAKejCD/ja+/ja/OvQG9dVbKmIxERw4+JnUVERiYiI3w8Ggg/4a9P4a9QBy59s6nlnF1d27+F4fTri13Fpq9b4bvACD+BPPZmZXVyBMTKJQRMJJSmb3z8fnyCE2EMm7lkwYNsy1jmxtlrTJhYrXGFkzWtmrBw4Y4sTnFmYAClYVg/444v446ZjetxnHGJiUMY5gg/4axP4auY01fS+ComstxfGEySjJCcMMLwnFO99uvUAhNhGNm2xtWDPMtzNWzFa0bNm63C5zMluHCwzY2mRliy4cQAqXAU2D/jBA/jBBAO/bv28PEpCJiamojCqRiKnETEJq8y3O7rxYjMSYiMRpwx4Ig/4bjv4bjwCr1vlM1NIxNVeLFlrlm5m8ruYukV08PwrrTDU1RdcYnwSDcJXEzCYiYiRaYkJhMARKJiYTEwAhMJi03M8/D7+8ITYQ3xNsLBtkbrWuZizWtGzhwtcNsuJa3xNXDhw3yNcOXEAKUhSD/jKa/jKXvrGNwTUkRMYAg/4b5v4b2+fkceDE6tMzdbzghMwihGqc0Y3rnz8IITYQxZNcbNrjwrWuNyzWtGDbGtcY2zFazy5WORizctmDdgAKVhOE/GLt+MWnLmz8C+CORghCU7RygIP+HQL+HQnHftxrGcXFzW8NgIPxFzMStcr3nw/HgCE2EOcWTEyc4Wi3GxysVrRliaLXDXExWt2ONs1wsMLhk1ZgClkWg/4ltP4ltd6zGa3XHGYmqnhOPACD/hv0/hv158uUVhwVcZrNzvr4AIOvCu5zJElrnN8/H8QhNhGTKwyMseTGtcYWjha0ZZGa1y5bOFrVzmc4sLFo1Z5mIAptJ4P+Jq7+Jr2GazV6iqpwVVVghN3nO7ze6vaD/hv8/hwB6VitUxNQtxzvfW+97zZdRiq1jpKD8DyPVSgTJF4mpms1mJTAnO/B8XQhNhDlq0cts2LKtYM8bFa0buWS1xkcY1rFs0wtWjnG4cOcQAo+CIL+4+v7jhviQIL+sSP6xTqZvgCD8LjN3newITYRhZt3DlkyYLWrhtjWtMTVwtcZceRbjaZcTJrkZNGGPCAKUQ+D/ijU/ijVx0vtPCeDMcOog/4dYP4dYeerhCoTw2CGqoyng4GDQaHg5WZg64AhNhDbM1a4crJitbZmWFa0y4mi3CxxNluVs3btnDhm2aYmwApzMIP+KJz+KKvodpw5Z5TitVq+U1KLqIqNIXN54zxvjXPqgv7aC/toMW4zcCrzc3CzZ5W7nebhzz8nbgCDromSSZTUymLJETASixc78Hy59IAhNhGRxmatWbdotYZMTha0yZsi3Exb5FrbC5a5mORy3yOW4Aq4AVaE/Ejt+JHcKVtelWDCyZc2fVrzZ8WNkygBr1aaEGDHirSclr5owlFCM8urXa85aYLoVtPBFmCE/ERl+IjNlyNerLky5GHAvatL2w4L2XsAGbPswwThj2bdGnFjYsdKxjIknmz6NOzbqxoyjGV6RvCD5QhaYubXExNKmpiJmUykRMAmExMTExMCLgCJiYlKc3z82PUAITYQ3auGTFtlaLWGNkzWtGznMtwsWuNbhzZc2Ju2xsmbliAKRwyD/iUo/iUp8LcTFXiAg/4h8P4h8fB4VOFQsIPxqueN73nnuSE2EOMjHKyZ42q3Czw41rRmxYrXObFkW5MzjI1b5XOXC0YgCpwBWYP+N4b+N4fegAAM4CrAHHh4OJmJqFMRUYqkTE3M3m7vc5u25qcRprtxg/4l5v4l5+fIAADjwDr0AHTr4XPhKEq3jdTMpiaiKnF1dZjNWuJmN8OeddSDxSUCYmLJIuExKYTMSiZoK3UiYEBMAQQiLiUzbPHr4efgQCE2EOMjhizZOXK1nkxNVrTG2yrcLnHkW5GDdvmzZsjbEzagCloUg/43fP43dZz0nn4FxWtRE1PXAIT8S5X4l166N+imvJBOSUaQjQCFqxUtMcsscKEjjnrwc+mAITYQ2bsGWVhiZLcblk5WtGTLGtcYnLlaxaN82VwxcYsrloAKWRqD/i7y/i7zcuYvjc5TCpxOr4MAg/4mEP4mEXfsPCvGKqEyu42vuIPl5Wc5zllMpTGTc7vPQCE2EM8bhzibt2i1rhZYlrRhibLXLbE2Wsm7Fk3ctGGVhhcgCnUqg/4wEP4wLbmLpqMY1WnJwvVxK7m73c5us8uvRICD/iZy/iZlw4TUY3jcze27uczeZmZTEU1Pgc+TkIPl0nitcJiaJmLjMTExITGW88evg+QAITYRmyM2rZq2crWrNhkWtMbTItxY8zZa2bM8eRlibsMjZgAKUA+D/jMA/jMLc6zF1So5eCCE/E1J+Jo+lc1ZTRmw5+AAhMnM49YzjGc61w7dgCE2EMmebHia42y1o1ZM1rRlmcrXDJjjWtM2PIwcZGrRjhYAClANhPxjXfjGXlLVDFONNNZgg/4nJv4nKeM8uPKI4YzghpSkgquDg4WFiZGhgJIhNhDdhkaYnDhotyNXGRa0ZMmy1y4yNVrByycOGrRlhzN8QApcF4T8TJH4mSceJhwYbZaXEp4r6JtQg/4nKP4nKd6eBM8M8rq5ZrrHFxCExWnGEZTgrC6ca3jXPp5gITYRkw5MTFplzLWLFjhWtHLJktcM2WZa0xNMuJowcNMjdyAKcymD/iek/ie7u5qdRqODyM6jELvM9XWeObbUxPDAg/4m0P4mwXDOsxmZdem0xKpioqamJmbu46y4gITUnOMZoxghGCVYRQgEpxjFONa4+C7AITYRkw5muHGwwrXDnG0WtHLVmtcMGDla2yNcbFy1wtWGJmAKUg+D/iea/id9u8ZiZjPDbgCD/ibC/ibZtyvhFYnVxgCGhLCAoYeFiYOBg4eJkYm0ITYRhZZmOXGyYrWzhpmWtGbLItw4mLFa1zNHDVvjbssuVmAKRgqD/ipa/ioxtWZlzIP+J4r+J4vjU1eK5oaIopmHh4WJh5mgITYRmcNnLRzmcrcrRxhWtG7JwtwtWjJa0cs2DRu5bNsmRiAKWBSE/FLp+KXUZMvAnS1rUhCF8NyD/if+/if/F1zxGcTETwmcAIWrNMnTDHJHBGhhhpxuDgygITYQ2YucbJphcLcmFxlWtM2Fytc4cblaxxZnORtlZs8WNkAKlwFTgv8ADkn+AByXL3Ll8bxECwxll7zvVtpSWyASpZZctWwTcvj4fm7ogv4Z0/hnX5PE9c9TI8N1LNjMhudHZbWqFBSpSXxZt2XbUZ8Prz2D8znMZjcxKYmkkTMTF1dXExKJQEwurgmATUpq0JhMTEzfXx/B4CE2EOczHK4wtGS3NjbsFrRk1arcTJg4W4XDhy5ctXDPHixACrIBaYL/ACWl/gBLTHx/EAS4W5VlIiS5VyhVWWWS83LwjTSzctjZuNklZcsmefi1AIP8rl+WD7EwAdOvicYqqiIqKqMVWMLzFsxMXE3cSGFQwiYu4u63MJi0EzCUzmLnNZrfbKSD6e95e7vbKyYiUJiYmJiSYSiamLhFxExdTEokAQTEgE1KJi6lJKV78Py3wUAhNhDfIybMcOPKtYOG7Za0bssq3FlZZVrBuzzOcTVtlYN3IA0BGgEXAQpGOYL+MlP4yVAAAAAD4fgAAACC/g7T+DtQAAAAA+T5QBmg50AhNhDRljaYmDBstZsnDFa0Y4my1y5Y4lrNkxaOczHNlZNnIAqgAe0Cgv4yw/jLEAAAAAAAAHy/IAAAABuAAAAADcAAAAAAAAAAAAAAAAAAAAAbgAAAAAAAAAAAAAAAAAAAgv4Qa/hBsAAAAAAAAHjyAAAABKAAAAAM0AAAAABmgAAAAAAAAzQAAAABmmaAzQAAHOgAGal53nedAAAZoAM0AAAAITYQwxN8TLE5YrWjhhmWtGDBgtcMMONawzZGuXM4YYmmXIANABoAFwAKigFBg/45/P45/atx4eDjImIqIqYmpRERGIieGYuuMc+XMOvTx+m4Q6eH4XHheIP87d+dv69HXpnDF4iKQhEoEytG8XEpu9bC6uIVNZ5c+3fwsoKerFVS0rc3NywCVKlliAqha337+X4gITYQwyY2zdtlyrcmTGyWtGbFytxNGzVa0ctGrhs2zZsOJqAKcSuD/jsM/jsXuphF6UeBvFJhNuvgeCxuCIRjn5HMg/0M36FeZiILq3XpxzNznG9Ty69HhXNQTcd/G8cAg8WiIJi0gmExIgRMTM3N8e/iACE2EN2jnM1bt2q1nlY5VrRrkarXDVoxW4sThplZYm2HE1wgCmgfg/48zv4816ibxdXhVu0zyvV6uXPh4/geCIT6KL6JNSNEV4ad29CeWGGdSFmDJjxAhIYsKCEUYIIQjCMYzjGrDXPp8AAhNhGHCxy42Llutwt2rNa0zMGq1xkbN1uXGzyY8zRjmcY8wAp1KIT8fGX4+M9GndWcppznG9sODbs16tuKEaRoUnggtOkAg/0kn6SWY3DNxur1x4X4HftMeBOFQzGZmdxubIPwOOYhEzCYmIkmYuJIkiS+Pl9/WCE2EOGDHE0ZscK3CyYtlrTDlarcTRrlWsXGJyzxOcjZuxcgCsIBV4T8edX4862GV6TTpGkYUjKE8mXZt2bdm3VryZcmXRpzZ8mXJlyZbXxVRnSspymAAhGBBK+jTws+DbwsIIT6oL6oNkLKRlGF5TjOOXNnpUrTHiz5tOjXq16seLHi06M+bbgjDFr1adGfNhwZcjLkBiQghOUc+7fmy2w1mIPwNzElxImYmLq6mECEyWBSYiYCasmEwmJRIRcJTeePoz7QITYQ5ZNMrBnkcrcTBxjWtMTfMtxMMzNa5w5WTXFlaNXGJsAKXRyC/wAeWf4APLQzRuY3l5eJzvKAhPrfPrfc2cxYxjxbaVjGclo4r6IwhFkUJRoRhdGcYwmrHDn19YAhNhDnG4aM3ORitzYW7Fa0bZm61yxw5FrRzkZ4mTjLlYuWYAqBATeC/wAhrf4AQ4/MSZmcnhlh06tUc2Qudtvb3eu3x79egIP9VF+qViIiLraZyzN3ubiajHIeRLU63Wau6nKd3zx4tyCD8zt7MzCYmE1KEpiRJElImpgmFpXvfg+H5gAhNhGTJkyYsmXCtZNczZa0Z5HC3Cya41uVrjZZXGHI0cZcIAq7AUWE/IFl+QL/Fv3cHNfRwck4IQWjKEWisJQolBCcMMMM8NK48R0+FGVZRpCUpWWQZMdAhuhO6FWEhYSBgoCDmIWAgoKAg4OFSMhIomDiYGJhYmFiYGJgIeAgoqAwBiPEVvbETQSEVGQkZDxUbExsHFxMTBw8BDwMGIPHiZnM5mLXATCkBMzExJVoEXEygq1XFxcJ34Pm38CAITYQ1zZsTFu0aLcuLM1WtG7hytwsm2ZbmYuG7VjhcMmebKAKlAFQg/44nv44n3Tq7d/G44jFRUTEXMJwgS3E1OLxNWXVwhEoucpymoqiM1ueNc7Agv42M/jY158DNzcssgmrZsGXNbmqiWWxZsm5cAKxJ48/NeiDrglMzEykkAiYlEoIhMSmUSQTETKJJqUSJmV74+f4ACE2ENWuNywcOMy1rhZsFrTI1YrcObM1W48bnG3zN2+TMwagCp8BUIP+Nt7+Nt/hx5c9bcOLhx8CZ5TwxUYgq4RNVETV1O1kwYut1cbTKbubSgxeNyCD/Nsfm2fA8HwPB6dXTq6dcXUolMzNxcRMVMRMFwQTWamYmZq5RUwxMQImlSCDUiYRAiUplMwmJhJExMJRKJRNSmExMTEgCYTO8+y9ACE2EMnLXFlYOWC1jjcOFrRuybLcWbJhWuWDls0x5HLnG3xgCp0BQIT8dQn46hWXJlyZcmm06ynCElpGLHky5MuiuPVrzZ8WOU5xjGZNGlYRgSZM+ZSE+8Q+8RY8V7XtOyEkIIwy7t+zbu37NuzHh2bdWvVr0aeBntGJVGc00YQnacmIg/AqbmZmZlJcJqSrpMJgTAIkiYmriZJzxnn5PYAhNhDPG5xsGjBotYOXDFa0YtcK1zkxMVrhhkctHLXJkaM8IAp5LoP+O/r+O//jubuSOEYrhV+FOKiIqZze3c3aGI5XqoP+AAD+ABPhVYqKiTMc/C8Plu5zdzM1i9aPK3WJrOO6QIN7nn7mQTEzUxBEpiShMSu03x7+L5ghNhDDJlY5G2NutytmrRa0bsGi1yzZtVuVtjbOMuVhlbuGAApgGoP+PYL+PYmKmMZ4VfC+V4Iy4xzzyIP+AJ7+AI24vn27xfOutdYmaio7Z6WAg/C5iEEXEzcZmZvj38fyACE2ENMzNq2zN8K1ljzNlrRqwaLcLDE2WsG7VgzYtcLFtjYgCnEig/4/Tv4/M86zMznn065x4+NrmsRwxrHCMYzWAIT8APX4AgYwvCMJ5t+7TohSkpWjCMJlY1pnnECEwQnGcEEIRRhGMCMIxijGMb8HLzghNhGFm1cYWuRgtxtszla0cuMa1y1y5lrBvixNczNqxbMMIAqEATiE/ITB+QmHPmz5tNIxmrKdEpUpKUpQjCKePRptcZZRjOE4ThCMNG/cg/3k37yfeqvwM4iMFxacxJcLi2db6deTn5XeCsxMpzOMgIL8DfL71aly5uaUCUJYEssqla9+fh0hNhGLG4YsnDXItcYWbha0yZmK1zkYYlrdkxZ5XOZjjbtGgApEC4L/ACSN/gBJbrmyXlCD/edfvEeSpieLmIL6vO23vd80ITYQzyZcbdiwZLXDlk5WtGeZktc5XDZbjaNMrNxhwt8uZoAKVhKD/kIY/kIZ543c3dREVrPKgIP94p+8V6cK1jhERuuuvBmwhcViMfXDGQwwxwyzz4POACE2EOMePJjzNXC3DjZOVrRs3cLXOFljWt8bLK2zZW7ZmwYACl8ag/5Ckv5CmcDfbep4Z4Sjbn069OvKQIT8A1X4Bl9YywywysMmCFMWS9sWPROD8DEzKZLuLlNrXx4+bQAhNhDfI0Y48bTGtasMzda0cs8y3FkyMFrTI2aNXLLI0wucgAqJATeD/kQa/kQzw4xvFxWI5Rq/I48J1GJibnPGeou0xFVjWMcK04XYg/4AqP4ApZ6XyiorcTc34PieS573OZpjWMch5DFVVzObu7jvGeKD8TzPP4rRKUpREXCSSAiYkTCUSlfk+nPmACE2ENcWPE0aOMa3K5y4VrRriarcOZyzWs2+FzlcNmbLHmbACokBP4P+OUb+OUfwvD8znwvUSjMxnF6iuE4nUqRiqpEzPHjO2SKmrjNzvHg4sIL+UAv5QD+H4PjzFjDGbLNmzcLmzbG5DlwC5JHN+DrAg60klK4uJQiIlEylMETUyi4kmESSTNuvk8faITYQ2zOWLdi2crWbXHiWtGrhytcMWmVblZscznLkaY3DdwAKdzCD/jva/jvtzeYumIxprFRiqRLjXg9u54eutc42iqjlPgCD/gRO/gRRjUViIipWjMbreLDn4Hg+J4vjdULmLTNboIKctlVSkIsUkZYmqpW+fPw/KCE2EZG7nGycOMK1m4ytlrRu5ZLXDFs3W5WebM0asXLnFizACnkqg/48uP48206ziscK1rVUxmts3vMT37eTyiKjV+NnGoT8CqX4FSYWhaEYo3hljPDDDCcp0ZMuSU+BeEoTjr2baxCD8bjxCZCCJggiZiZlMJjOfB8fyiE2EOXGbKzauGS1xmws1rRo0arXOZs0WsGTZyyZucWNg4cACmIeg/4+Jv4+NcTUxgieHHp18TnyzjFxLes5g/4Fwv4Fs+GcXEzN9fE8Wr8GXOLpWHaJg+V1aViogFzZm99fJ8whNhDZszY4XGTGtaNcONa0ct3K1xhYYVuHNjxts2Nhjx5sQApvKIP+QET+QCuSZtzbzOct1cMRquFdI6VrhHbeq2CD/gZ4/gZ/u1yXhFarhHSNTRmN1uNzm46mwISAQjIhGCIIRhCMIymjGMZ4eLrd4CE2EN3DNzjzZcy1m4btlrRy2cLcOZyyWsM2Zk5atHOVq1ZgCoMBL4T8ejH49Gc+bfu27NerHirSciU2jTq18bPSMoynCM4ThWk7XwVkhPwP/fgf/xY9GnRp1a8mXVrxY8mXFjaNJlrTCijSEKStGzBXBWSCerYttJuWQzCVXVVa2bu9730AITYQ3aY27Fq2bLWbVtjWtGeVktwtGLdawxsMeLHicMGDPGAKbCaD/j60/j6n6+Jc4VdbX16dTwayzURXDFaxiMRIg/4IkP4Ij5mZmbVnF9OvQdGpxNZTdbrcZsCD1iUzMpJoImJiQm5mb48e/mAhNhGPFhbt8zRqtZZMWRa0aOWK1xhyMVuNy4w5GLRlizM8IAqaAUOD/kGe/kGdnny9HpuCqxVVwqKpVxleZ3jLrwkhE1czOW2c5vMzOo8K+ngAg/4Ihv4Ik+W9cojE4tOY7+B4K83dhp069HiKxjFTMXE3cLTM7njN8eFzgIPh5Wd73NxKUkxMRMRdSoBcSiCYmJiYTEwlN58P1XkAITYRky5nLZthbLWOFsxWtMzVytcYmOFa3ZMMeRyxc4XLZwAKggE4g/44UP44UdbxcXGa3V1NRWEE3ExEMXVxczczaENR049NSIP+BXL+BWfhnW+E8M8pxWI1VIMxmEIVAhEXFxmcptvN+CCD4YmYkJSuLTMTEXSUJQiUTCbpKbb8fx59wCE2EZGrPC3xucq1w3b5VrTK4YrXGHG5WtGjTFlYYsTRphcACmolg/5E/v5FEdZ1x4ccZq4u5XMzMJiKio1fDcCD/gPK/gOr5Ok+Ffa+EacJxUTW1puM3t1jweKD6YlMzcWSRKYkBabznwfF5CE2EOWzRxiaYca1g0xZFrRyybrcLLC4WsMWRtlaOMLNs1cgCnYsg/442v447fAHhK4axjWtYxVYKtNzu98bzfGN444zkIP+C4L+C4nA1V4TFs43jMItmONZqcKqonWajYCE3TrGNYxghGCERFGCCESKaKKtZ5c/aCE2ENGzVnlzZnC3E1yY1rTHmbLXDBw1W5cjJuwbtGLDI1bAClwZg/473v4733Pk643WVxDDGK4K7IP+DRD+DRFx4PCvEajExV1Mbxx3gITiQwzrGcYiE4RimrfPp6QhNhDBgzYs27lita4XONa0YNGK1zhxN1uHJjzY2OJszbsmIAp1JoT8el349Q4UWSbNvCy4L0vSqaqZhwadGnJK8oYAhPwd5fg7ZjCquVky4ZywyrCpCEINGfNWmJj4mWNAhMEI1jCCUIJTRjNGJGEYk0azw6cfaCE2ENmTXGwxt3K1k2cs1rTCxarXLlliW5sTLKxctsrJiybgClcWg/4/QP4/Waq4uiopieGenXwsgIP+Dob+DpGO2eEMKtMSuO/hbITrU5tZxiiRhGaNZ3vYITYQwbssjlrlzLWTlnjWtHOJytxOcrFaxyNMrJy1cNWmbEAKcSqD/j/M/j/N8OpTNKxiHaJpE1mYvr27sZmYiJ5c/ECD/g7e/g7fa1WGuOuM569Oe4ysK4c+TxNsWnr067CC+L4vPe1NalIBTYEpbvn4+iE2EOcjjLja4sq1y1xZlrRo1YLcWNwyWtsLJtlxs2LZo0cAClYUg/5BZv5Bcb44zVxU4xWtVwqQg/4MrP4MmZ1qODhnWcXM7PDAhJdbk3QiJzhWM74+PqAhNhGRlhctsrRuty42zNa0zMMy1zkbN1rFq0cuMbljibMswApxJYP+PNz+PN3ejNWiURCJ4cfCzUVU1muOM4uwg/4Q1v4Q1+/Y8beqqpZm78Hlz57bnNRhjSuHEITZgnWs51RjAjCMJIIyjGM04zjj24e0ITYRjbtHLNxlarWzDE2WtHGHItcucTRa2yOHLLK3y4mDRiAKhQEvhPx9Tfj6n00jNOkMm3Zexa7Rp1YZVorGuTKWwyjRSeBPQIT8Iwn4RhZRpBOEMOjTky5s+jSpXLCM4whDJr1GqcoUrTDCuGCE52nHGKIRijGBISnKcJyiRhGE0U54cunuACE2EY2uRjjxOWK3K1xNVrRk0zLXORmwWsmeRtmYNMbFhiagClwWg/4/ov4/qcceDfK8TFTV4VM8AIT8JP34Sb8+TK12xxwwnCzAwUvghcZORoY4Y4YYY4Y0s+Ll0wAhNhDBs2y5cOJgtyMG7ha0ZZXK1xlctluViwxYWLTCxZscYAqCAUSC/wAlVf4ASt/gbLNzYy4IQlTU7lUAAAls3O+Pc4CD/g5K/g5T06U4XynWcZpSJpKZmJi4mVztd9fA8EADny8flms6zPhAg61YISTKVSCSYkATBCpQSSmJmV8/P64AITYRlYuMznDlxLcbHEzWtMjditct2jha0aZsWHNhc4cjVyA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wCHAOAgAQdA+IBbgEQFnrE3kKclkyXhczVQkWn4wMISBBEgIACRTUFAzgLZBkgMgkAkJsDATfAHkUzCQCQggIB28UeRTgIAP4DAHuF0jQSTsCkP9MApD8KpAE1g/4wFP4wFUwZxvXPlz5eDi4mbxMTExKojEVFIvt18TTF1uPHh/G9N43t4PAoCgEBhEJikRiEDgUOgMAgkAgUDg0DgUEgEAQSAQCEQOBQKAwCBwOBwez2Cy3BAIDBbBba4ISWBBKMkYxjGMZxhGCMIkIiEU5RRlHHHNON+7HNHnAhNhDhg5bMmjJktw4s2Ja0aNm61w0ZNluHGzbtcLBi3cuWYAp9LIP+Px7+Px+6Kt06+NnU6zWcZm18ZzvOd5vd5zw58uDghPxtufjb1buHws+ZCOycoYI4o4oWYFLQhKcowrCJeOPPnIP4Arvnju5mbImgRKQXUquLz5Pm3PhAITYRjwtm+HLkbrcjlm1WtGORutwt2bRbixYWDdw4cYsTlyA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AaHAOAgAQdBM4D0gIBEBZ6xN5CnJZMl4XM1UJFp+MDCEgQRICAAkU1BQM4C2QZIDIJAJCbAwE3wB5FMwkAkIICAdvFHkU4CAD+AwB7hdI0Ek7ApD/TAKQ/CoABMIP+T4b+T3Ob3lrrjeM1nHGt1utwi6qp1FRUREwjfbnGQIT8MWH4Y0ZYmZoZLZLYMGS2iGiWKUicJsc7zves8c54564Z8OOD7ct3cWuFTMJiUXKJSJAmFzx8vyVAITYQ4buMLdvmaLcLRo4WtGeNstwsMOFaxzNmGZqyYuGDduAKcSCD/ljo/lj141zjvjnjeGLxMKnTGGs6mMCF+F1T4XIZsNJhqMNJgFSqeCdPbbXfXTbLgYbbcWCFwkcUEcEMMMMMJHBCjghQwwxx4fImyCE2EYcjJozyMGC1xhatVrRywyLcLZtmW5mrXEyw5HGbCxbACqUBTIP+RnD+RnHr0b07d/K46rhGo1TE4mEuNbbm7XMyuMxlPfwPBcOPXM73vNwitartPTGgg/4cev4ce+PBx4N6zGuOM1vG8Z0nF1cxE0xEQJmUwZ4cXTr429RwmIi2Zjcb79Oog/ErLM2lKJVYlMTEomJABEgiYQmExKJSmd8fD8mvQCE2EOcORoxbOMa1jkZMVrRk4zLXLVhjWtnGVwwyNcWJzmaACloUg/5NYv5Ngbrry58L1fBHC+FuAIP+HL7+HN2+Hg8ueM6mIqp4RfgAhOhq4sZ4ZzjGMYp1z89kITYRmxtM2XFlxLWjHG4WtMzNmtw42LBa3w4subG4Z4cbfCAKciuD/j08/j1nKrGMaxrVcIiLlu93m+N87zeSdOWMeICC/qzL+rG0jYmpYyyeEZs7Pd7u93d7PPmAg8cJtczMkTEJqYqcTV1MytK5318Xn0AhNhDdvhauGDXKtaMmeNa0bNmq3E4Y4VuLI3bNMTNiyyuMIApWEoP+PVz+PXvNZxmkVVV0mOiE/DTN+Gkema2i2SNqxw6a6+DjhcNGgjRwwywywz14efRAITYRjYNXDhxjyrcTnDiWtGjRutws3OVaycs8TlpixN8mVwAKTQ6D/jyu/jzFxmKRWqqOgIP+Gzj+GwPtyxiYvnfXjkCD9bz1XEZu89fD4CE2EYWbVq4xNca3FjzNFrRllZLcLbLmW5sjTGzYsWuRi2aACl4bg/5AGP5AGbmZu4zNzNxE8I4VXLOIg/4bOP4bU8TwjVcsaxyxyiKm748W8wCD8DFzc2uQTUlxufD8OCE2ENsLnG2zZmC1q2ysVrTM0YLcOPLjW5HLJq1ytszLC5xACkoNg/499v49451XCqhN0IP+HIr+HHfM4uLi53wAhbsdmSCGOGmvD4ghNhDLI4xsWrXCtcZGmJa0bNMq1w3aMluJyyc5XLlpmZNWoAqFATGD/kBk/kBzxERCJcs0idSRDUa1Gl3nn14998c7zaNb7IT8PPH4eRb4WWOnVrZZ47564bwhLFgwYMlsGC0rKRXhWBGMIZZAhM0JxTRAjFOE5TlGCKEYRggghCcqxw79sfAAITYQzY4cTjK5cLWmVo5WtG7BytxOceFa4assmNg4zMGmRqAKYSCD/k2A/k1lrUY08KODpeEzWbnN8d7nnPPywIL+zev7N73DPOec85vLOMssq3cgg+QiYVMl2tMSmJi3X2VAITYQ2auXGViwxrcTlwxWtMWNstc5XDha1yuG2bExyt2DdqAKfTCD/kEk/kE7id43NVPBjhWtY1qdXGc7456zz3uOdTDhiPG58vGAgv7M0/s0W+LmeHJM0Ec3lzZ2Fy5aeT3ed8iDj0OOc3czMyiYmETBExSFJjcXGTrHHyd+sCE2ENGuHHlZ42a1yxY41rRixzLcWHDhW5XDdplZ427Zk4agCoYBM4P+Qr7+QsmpTUVz5b1OL4MRqoxFQWvN8547zxvjm6mOFPIAg/4lLP4lD63bOePLnzc95454zacVjXDhyx04cscNTW66xxm7uecAg/AmbSmISMzcTFxEwExEwpAi5vfP0a9gITYRjyYmTBq3yLWDdtjWtHDVgtxOG2Na0asnGVthxZGuHGAKnwFNg/5Gfv5GY+EdJ4VSpu15m7uMrglMSmYzW4uevheH278ublzBjMzOc3vc3eJ4MdCD/iN8/iOFZi11MKmonEpgmmcZqYuCYmDXPlvV0mAcufhZqIiIkreL3ACD8RM2ubmRNXUkSImJhKJRMExKYmCYTBE1MJqybzx9GfEAITYQ1ZZGTZo0yLc2NlmWtGLNmtcuMbFa4zZW2VjhbZmWVyAKRgyD/k2g/k2jx125zd1ogv7H6/shnI7YzfCFmyGVIoYJZ8fGITYRmytHOXK1arcLjJjWtMrhmtwtHDla4w5cWLC4yZsrDIAKbh+F+Tvr5O+5ZF1+EwuQpshwUN0l1WAiqggltpyNuFxYhPw1BfhqDyZWTLky4s+DPgy2w0nSckKMBCqEWSShALwmrCaEYozw9O8e0CE2EOcuVq5bMWS3FmaNFrTKzbrcTjExW5MbZtjxtsuRg2ygClMVg/5WBP5V7YavhnhmF3luM9eggv6po/qmWyd8e8oDJ0CFugQoUMMMMMcEaG3LwZghNhGTGxaZGDNmtas8zRa0YNWy1w1c41rFxmcZcrBpjcNMoApxKoP+U6D+U72biaVVVrGK1TFy3O85nnHNxxxUxiCD/g4U/g4ZqsODEbxc2Ri9Ti6kjjjnHFuZumyDrws3d5m0xMQiIIEIhCVzvd+D4foAITYRkY5srZi1yrWeNi0WtGTBstcsmzhayxY8WZrkaOGmPCAKUxGD/lYc/lY3zxrON9Kxp0muAIP+DZ7+DYPWOVcIxMuLwb2AhcxZmxDCjhjnnwuDqCE2EZGThq3cN8y3FlzOFrTK0YrcWHNhW5G7TJlZYmblg2YgCkoLg/5UpP5Ulb1wxiprQIP+Dwj+DvfjwrEzPHgAhoaqgbUgYWLl6YAhNhGLG4w5muXItbtMOZa0Z4sa3Cyb5FuLDhZMmGJvlyYXAAp4J4P+VuT+VwffC4nhHDpjXLVUm85z4PLn1i4RqOjlq4P+D5D+D5fXSeDUxObvOd5jcTXLwfAaqopNblxAhOhi5s5wmIVRhGMJyjBCEYIxhGN74eDXnCE2EMMeJgzaM2q3DhbZlrTG5arXObLkWssrPG1yNcjdqzcgClUTg/5YeP5Yh93iajVdK1wrBQCD/g/a/g/b7TwanGWZnrjnzITrQ4tYTinGKMb5eHh0ACE2ENcrhswwtmy1i0csFrRy1bLcTZgzW5sThtlaNm2TGyygClEQg/5a0v5az+rMZiaTwvlQg/4NyP4Ntcdq7OzUTrrMgIXOTZuBBHFLHHTbXhYAITYRlyMseJyybLWLdozWtMjZqtw5WGVa3w48OTGyZY3DRkAKURCD/lqW/lqR5Rw6Rioi68G8gIP+D5j+D6dnjGUqjVxwhcRkINHBDChlhntw9sghNhGPKxZMGuNmtb4meZa0zYma3Fiy5VrBy0bYcWRs5cscYApHCoP+W6b+W7eujpFXyIP+D3j+DztwmIzmgIaamKODg4eJmZGSITYRjzNsTFtkcrc2Fw0WtMeNutcM8eNa1aZnDnDkYtGrNsAKXBiD/lpc/lprTLnHHHPXHRWMRyvHAIT8JY34S78kIWZIbI5mKFIzlhtjvECExcrpygkIwuiVXw79MiE2EMsjRrjb5mi3FlxYlrRm1zLXORy4W5c2LGzzMm7NzjcACk0Ng/5XZv5XZZ6VjFVi74CE/CfB+E8Xh8CaEI0rhIaUnlrAwUChYuXja4AhNhDbFhbOG2Fmtw5szha0yMma1yyasFuNlmw4sbJywzN8IApdF4P+WYr+WYvnyOk6axMVcxx5bsCE/Cnd+FO/JlcPRpljThKUrYobkoCFz1WbgIUcqNDBKjpwuLgyACE2EZWzLC1a4ca1hmx5lrRoyZrXLhliWss2XNmaMGGLCzygCm0mg/5b9v5cC4rnjri1VWsY4YqsRGccbbzkXMaAg/4UZv4Ud76Z6TyjgqJZcXHd5zN6YjkPK6xwg/e159zc3NxYkSSmaRNDPXz8ACE2EYcTRw4Z4XC1wzauVrRhjYLcTnJiW48rJzlbssTHE2ZgCpEBOIP+XLr+XLvd446zU8s46KwhM57+B4NZTOJh416ayvjfNzrdRPDVgIP+FK7+FK/xOPDOsp79OrdzaIitRPhZQXzcPDrnV4iOE+BnhMa54jmAg/Q8b0c3mYuUxcSi0IirgXKU3MIxFVQzm+vl99AhNhGXGycNHOLKtyYWjJa0bOGS3C3aZFrVo2yuGTdlhY5GQApxH4T8vdn5e1YLTlhhhrhw4a42fBhyR0S1bMHAsIT8Ky34Vo43jWFZVtHFHJLNbVDRPIjbTKOWYIXGU1wRQoUMMKKCKGBCjhjhnt0MEeqAITYRixNmbBq3ZLcbVgzWtGWLCtcYWOVa4cuMTLM3w5WDFoA=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8BHAOAgAQdAgYIARAfJyiS/jUSS6lDDKv+0duOAwRIEEU1BQM4C2QZIDIJAJCbAwE3wB5FMwkAkIICAdvFHkU4CAD+AwB7hdI0Ek7ApD/TAKQ/CkwShfBteDbAAMzmAIbwBQeAKEAAv76HokCgEBoMDgEDgEFQCCoPCYXj8CE2EMczRizaZmi1y0bNlrRw5wrcTlgwWtmOJy4ZNMTTCww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rXARwDgIAEHQTgCtoHARAfJyiS/jUSS6lDDKv+0duOAwhIEET//wNFNQUDOAtkGSAyCQCQmwMBN8AeRTMJAJCCAgHbxR5FOAgA/gMAe4XSNBJOwKQ/0wCkPx4gzwGCgAD4vjAAAAAAAAAAAAAAAAAAAAAAAAAAAAAAAAAKezWD/jkU/jkBpMzDF8p6R0jk5TSJmLmpqYmkbjObu055bzfMgv8AEpn+ACU9O+N8XJjNW9nbapLkuQm4Iyefg83dg/O6pTKZmAJlKYmESCYmJiQcfF82Y8ohNhDlvhct8WbItc5XOJa0xsci3C0zNVuPM1cNGTLGwatWoAqGATeE/Fi9+LGEgjCMEYCtDRpyZdWvVrxY8GGlZTC9mfNlyZcmXIvYhPwKbfgVLghBk06GXIMuQtelcGHJlyZcmXJlyZWLGxY2TLix5MuLGzZwgpLlksy1VVQlAsLCpSW73dv0ACE2ENsjhniYZGK3JhYZVrRw4yLXDltiWs2mVg1asmLZozyACrYBcYP+Kzr+Ky/hPByvhOKqKpgiYugJJpMXWazVxETCJTcZhMxJlcriGJq03a5gxdRCrmss5vOZ8HzPHxzAgv5YA/lf+bm8743m4CxsWLKlLKs0zZZZRnnFqbBCyzZdZszZwNS3Nlm4sY+JfhCD5ISTKZSTEkTE1cTVghNTEWJiQAAiSJRKJTV1dSi6kESBKZzz9ePcITYRjZZGmRtlbLcLNnmWtMuNgtcZWThbkbZWmRxlxt2DlkAKlAFBg/46NP46LZzw463q6JqYEJut1lE1eM4y5cx068LioVdEzdca2IP+NSL+NTWt63jdXczLNTU4VGL4X28Pwu/br069HfsInxNxoiIRbOu+uPMAg/c7s3mZymJQmCYASC4mLrOoms4zjMwlGW/B9GJ9gCE2ENmeFwyYMm61zmcNVrRo1YLXLNi1W4cTJsxc5MOZg1yAClkTg/47Kv47LY8FPHN7tThnhqiD/jGc/jGv8DeuFVwVC6vc84aOroOCs4ODgyAhYGHh6OAg7AAhNhDRtkbNGLjMtaZWOFa0ZNca1zkyuVuVhjZsmjRo3b43IAqFATKD/jjy/jjr2dZjcboQrFYjtqtVETvec9b4zlMRPC+GAIP+LHr+LIvsarVRrEJib3nPfXPc7IjUdM+dz5Xq07ridwCE52SXZhGcSJCcpwjKKEYRhFGCUYQjCKM4Xjr33h4AITYRlct8bRi4yLcLRq2WtHDFgtcuGeJbicsnDdwwc5m2PIAKTw+D/jp6/jqBjrNzEsXjXACD/i3k/i3X1jOpTNbmPDCFi0DH0wKYZ6cHfHmAITYQ0bOWWVvlbrcjdm2WtGjNmtcuG+FbjYMW7THhZMmLNmAKlQE7g/46+v47B+XWa3Ew1GsYqohEWzHGOZmbrOM4yzduOJmsQ8bvw5QAg/4uNP4uM5w1OmImZu73d7m8wprkeVNaiYjes63jcZvjnPXh5s9eIIToZK8+KcRGU4IRRRnCtK0QhBGkYTkgjCKMJop128eEe4AhNhDduxzNmzdwtYOGLZa0zYmi3E1xOFrZw1bZGWZu2zYWAAp2JIP+PPD+PQneW6xWMcsR418GMzueu+bii+jWOgCE/FjN+LD+UMlUbxw1w58mtWFcEMUs0ciMsODTPXaF0UGVhSxxo0CBBAgghgQRxRp1duRQaYAhNhDJk2aMXDfCtysWuZa0ZN8a1yzcYVuLIwaNnGZtmxscQApwI4P+PUz+PVXSJ8TdQusm7l5NXmZjDVco5aCE/F25+LsfazZ71heM4oJS0JZMFqQlC9M9st6ghOdm0750jNVWk0IwRhCMJymrXDl4LYAhNhGLG5c5m7VytyOWjZa0zZWC3E3yt1rhlmY5nORyycMMgAplHIP+Por+Pq3FZ1Ws9mHJyxjEVF3rrxyAhPxeafi8VwVnOc8OFlyxzxxwUtbJi2YLYoTjbHVhGAhFFOcJwnCc+TrAITYRmxsWLVvhcrWrfM3WtMTRotxYm2FaxxNszjG2xuGDFqAKzQF4g/5FZP5FZQADnyC6AAMZVdXjPDjy58ufTry59N0hAi4tMs63retg5c9XF1MpLqYlCCas5bqwhPx43fjxvAAM+YMuQAMuQ06GXJjxZcmfNp0adGvVt2bbIxhOM5TkjaMmTbs06MeIGLHuvZadJRhOEYwmKxuZTbSMQIPwJupiYuJXMpImJiQVKJiUouCYmJhMEwlExKJgmATEiakIkEwTEwSWzz8nwYj3ACE2EM2WTC4yM3C1y2YslrRszcLcLPLmW48WRw2yY8LRi5YACloag/5GCv5GC29AcufhZRE1nGYWg/47JP47JXh+EBrfhbmEyxu6kIP0vEnvz43m0yRKV3z8nqwAITYRjaMXLRpharWmNniWtMuJgtctGGNa5xYcuNo5xs2OFsAKjAE2g/5Ixv5Ix668OPDny79u/bxeWUF0q8RVRhECFSxEKlWb3YCD/jtk/jtl8GO3g+B4PgeH4XXpz1TERURFSiYLibiErmb62zMkAITpYo68M4zjNGKKIhOBGU4CESEYEIwnKteDx6wj4GAhNhDJlhct2bZwtZ42GRa0ZNmK3Fib5VrnI3xuceVtmxtHAApHCoX5AtPkC1wUaCCLD4qD/jsq/jsr46THDYCGlJSRj0LNyamAITYQ1w5XOTE5arWTlvmWtMjdqtw42uZbja5WuRy4w5WGbKAKkwE9hPx36fjv10acmXJlyZdGnNn0aWTKzZ9V4BHHmzsGFkysjLwsNEEJxlhxY82XNeCD/ju0/ju14cauricZiYljLhxpJMJF0mE1KcZqYTjet63hsIPxN3K0TEzFxIhEouCqRVpmbTEJgmc545mEeH4QITYQ2xsMbdxicrcWPIzWtGrFitwuHDdawcssjZs2YMsuVqAKWhaE/IMJ+QY/AyMu7HgnkjSUITVwzIP+PBb+PAnqxN44644uM1KaSITpS4cYoRjCcZxirp5s4YghNhDPI5btcLNqtyt3DNa0x42y3E1csFrTM2ZsmTNkwYtsgArWAvwBg/4z3P4z3Tr0DnyPB8AAcufgTGMRiMTEyXCaSkmBEwmamYXWZubJiZi559u4AROU2yzKFIikcOvQZ5TFImJXMTMkxcTBF0zgBMACiIiYRMExNxvp1AFzMkIwmIkYzMXSUCJJRdZxz5eGg/47lP47lTw/Cc+Tr0M4AHLnwzUl0mLgurF0kTFziwRaJiEquETVxF0AHbv4m4qIImLiVpvn27jrNznK6lNXM0ThqoqOng+A69AHXoAPAtFMFKzFs5dfA8EA8GJyIiq5eH4XPkPC1WKid3nd8+HE71y8vyvF8Tr02ILn4U9/Dt7u2tBKstlllgFlAWBKACywSgAXKWFgCyyyxKlIssVYJZZTPPjSVLLLLFlJViyyywCyyxYb40lFm5YBZZUqNyhLFu+fv/AJ+EghNhDZllcOWmZutZOGDNa0buGS1y5csVrFw5ZOXGXIzYuWYAqQATqD/i2K/i1/5uXNw4714eLzcZUqq1HCODWIleZ5zzvjfHOZjep7PC4cOgCD/jle/jlp4PJ8h16d+3fWIYjEUwrNTrepDnrnXGrq4u1zmu9bzsCD8T0sV5vg3stMzEkSlMEECEAlJKb4+H5MvIAhNhDLDhzZmbVytaMGjha0aZG63E4YsFrHJlytGTDIwyt8gAplGYT8XFn4uG9OLHnpjjetawjBaWRsaJCE/HDB+OG/Je2iUqWwWyRSvPLPi5XNwoXLYKRmY5444UMEMMaWGe3FxQ5YITYQ0YZWWRq3YrWrVrmWtMzVktcYWbda0as8jRtkxuWrlwAKWhOD/i1a/i1P5teK3OZZ5Z6VwoCE/HER+OJnM3T1UxYqRQxzz4c4hdBNNHk554YY0cdOPwMMGMAhNhDdsxbsMWHMtbOHLRa0ZMnC3C3zZVrfGyb5W7HC4c4nAAqDATCD/i/S/i/TO/HG24YaqOk8GCrrMZrjWc48XGZlntnXQIT8cyX45k9uzDDFG0LRha8pyw2rKciFbXpjpn2bcF5qyvgnCQCE4nGnTqrxmimjFGBCEIQggIkScYzz8XGdYCE2EZWuPE4yOGi3K1yMlrTC3brXOPEzW42WLC4a5WDFrjagCocBNIP+L97+L+HZOM8jj4W9ZwqaqMVWKwi7zvfPe83mbnLF7nKE/Hgx+O+mcZ5aaZZ2+OO9cdbqJWtTFLBalLWlkYISnGuG+PTTTGNAg/YrvublEplM3FwTEwkSRdTEwiUz4/p5oCE2EY2rRg1ctsi1s5c4VrRy4yrXDLKzWtMmbKwbNMjVkxYgCsoBdIP+UmT+UmVmYmJjG9ZwunibRFTSpRKETiamKmoUqatMXGauLmJmLgmJRMRFVFYnFpuczmbu7ZrwfE3dOvheHViD/j6s/j7F4XF4unTw/C79nXoKvEpiUyi6UxdTUxF4TEzmLlcxMxMxCJiamYlVGIpNXG6u0zKydeDyzUY3rr0Agvoq7RCWrrRYsLlAJZZZQLCyywWBLZLZYolypSblCzdu/D8/vgAhNhGJuya4nGNgtZOcTha0yZGC1yxxt1rNswzNmONg5bMsYAqrAXKD/hdu/hdh6+B4PTq5cw6dXTr06+B4PjbhSIIq9ZiLiwqcREErqYqkEzYKJmMynENRNW23EzTFXF3m7318IIL+QoP5CfvOiUJVhLM7iaUpCCLUWSxssqWJcoWbmyzZY3MqyxZU2UZs8IIBJcqy2bAWLIJSyiCWVUoAWVCxZZUABYEqWVu33gAhNhDPExbsWDdotb48bJa0ys2i3CzxZlrlvhyssTLIwatcoAqHATWD/iFm/iFndem5iUwmKvFc+REYnEIhSIirjK7ubxvWcIT8aLH40WWrXwr4I0jKM4xrPPs2mVesa1TjGEaQhamCWDBK0cWGVZiD87Npm4m0xmrq6mYTE5iYus4iQEpnPH1c12AhNhDNpjxM2jJutZM8bVa0auMS3CzZslrfC3c4WGNmxbN8IAp8LYP+JQz+JSvnmLxPZ4GOWuGqYLnM73zHWJqMajlPCoCD/jOQ/jN75T0zw445zxvjved5zmJqsa8A8zPJFp4x3rd7g+3nc83d5m5SmJiYkCECYld58nx0eYAhNhDlk0xtMuLGtxMcmJa0xY2S1yzxtFrJljbsmTVxhwuWIApbFYT8VU34qta0z200zwvIyT2SpaCE/GNl+Mblmnmjqnqhgkllplw48YCE6l61jGpWM41Y8/Fg5gAhNhDhrmatW7hgtbsWGNa0YsWa3DiZMFuZxiaZcOJo3ctGgApJC4P+J/b+J++eEVjGs6CD/jP0/jPd4zUzmucAhp6OVaDh5uJgKgAhNhDhjiZM2DVmtcsWmJa0Y48S1yybN1rHNhyt2rDI0yZcQAptIYP+KoD+Kpm+G+nPwp5RwjhFQXN55zznnjnqIIP+M/z+M/GeWeWdbrjHGd73fVeanUeFnwqrhYCE6EtsUZqpookYThFFOcb8k5ghNhDdliYNWrbGtcN8rda0bM2y1ywxMFrfDjxtmzNpjxYW4ApgHYP+LB7+LB/jrOeg6NTqampRuutXYIP+NEL+NCW98Osd3d1vaWMV0xy5OkIAhLdBrvWMSJNFFEnXfw5w3CE2EMM2RnhcYWq3I2YsVrRzmcrXGbFkW4crPCxwuWuRuxZACnMpg/4w8P4w8Q5xWavE4QRLtmpxFJmV135denWE/GV5+Mr0yZeBjyTwVphlWdcebOnhYYxvJJgnirmRgIPxvG653M2mZSlAiRMWTNzvv5NvMCE2EOczRkxzYcq1u1b41rTFiyLXLVwwW42mLLibNmWRuxYACnUog/4yWv4ybai8KxddJpwBOY8Ph1c4uEaxWoqE/GaJ+MzeVryvHHmz4YxwpoShghmvyseJJGtXB4G28YP1sefF3cRNWibiYmpiJTFrXN78fu6AITYRhzZGWRlmZrXLlzjWtM2VmtcMs2Vayx5GjVu2bM2uPKAKcSSD/jPu/jPn3vdbrNVhwnhx8jrq0xm4zGYmDACE/Gah+M1/Jkvonkrgmuxss8dazrGMKQwR3bdhoITVyJ7a1qjGIQjARThOE4zrj5sHKCE2EOHOHC5c48q3E1xMVrTKwarXDDI3W5GORtlwsWLhjlagCmYdhPxoyfjRl16hkvgUnaaJWE4Zd2ecqoT8aD340H8EMbPbTbLK9o2hSErSph4V0KiFzUmNgjijJ0aFGIUMcuJw6DRAITYQzbM2bhk1wrWDnG2WtM2Ngtwt22RbmysGOVi2bOGzRkAKkgE8g/41+v41+8d5SRWjxMsRmMuvTrvG9ZjET5FzwTGc55467tE6qO2dWIP+M3r+M3vtNYlG75m8zF1GGOHHyNxKe/geDObmyqxXiYvpNN14fTjMgIPxvSh7e7uU1MAmJhExMWJgImJpBMSy34Pr5oAhNhDBg0bY3LLGty4mjNa0xMsa1zkYZFrLG5xtWuTI3yM3AAqoBP8Cg/44Av44AwHLm6dfA8HxMsRq+jk4VjWpxUVERGEKXF3M7Zhlc3O73nOc5zdpmphVxWamJhZbn4Hg9OvTr27+NzQlz8bx+3dy5g4cXDjw48tzjNTNXExMRNXNWJIlMAAdenPl4OLmYzGZmZzM4jFYrXDr03px4c+Xh+F4fheH4XXpz5d+3i+J4vieD4A48AAHLm6denXwLMTEQiJgWSmYmZiSY6+F4fbuN68fglcQwxqq4TC761148885mca1w8Y8LVcIxub3vwzw7uWK8Ljw8iJq833ded5q44YAg/41Vv41VwFWq8Z0upqYImJTCUxZckwvBFXiYiIUxOEQqdZxhi4jExcTd3PWNzd8/C8Plz4ceHHlmyZjeuPB16A58nft37eLwlMpxcIrMylCcQdPB8Bz5AAVeM4zUzSIQpETMSuOfbv06uXPhx4cdb1sMZq9bqxEgAOHFjOt8FxF1aJuJReJRMkgKuJBz5c9Wlc3K0ZjERqNeBGmIcZzebs8PhmLiKmowThKN1z5eX03EK6M9tX23nPUgvm/AX4HKlW1bLLzuVZbLLKAuVYSkqWWUBLLG4sLG5ublJZZUqLAlSigJZYsualSpZZZZZYsUsWWEoS3NyiwKiyosAJUoAABYLJQAsEpLKFgAXNygWFllS2SksssALLAFliwWWaAyIst79f4H7AhNhDRs2b5GDNitaYWTJa0zNGS1y5csFrfFlwtcmXC5xZmAAqvAVSD/h20/h21zhnA4bXG423i6nF6vGeXHh16ZwhhGGJ4IqYm2VzMZlud3xvM7iFV0z4jsIP+Ed7+Ed/r0deg8a9Vycr1cZZzd7vPXp1mPFjOd3vN5uFRw1w1wxrWNY1WCLvbc5ubjjjencCD1ymZtKUxCLqZlMSIBITFwXESBF0lBExEXCYuU53z9FwAITYRiZYXDNzkYLWuTMwWtGOVitws8mJbiYtXOJgzY4cjZkAKbCCD/h/u/h/v6zw59N8ufJiKjRiYWjOOMRKE/CYh+EvnHGmGWFOXHthvOKkLUxUpSWbDmhGEt1IdGUYTjCqcYhGEYTRrXg6Y8oAhNhGZs2cOW+LEtcuGjVa0cZsy3Fmc5FrJizY42bBywc5MoApQEYL+ymv7Kj1neW5GTNCD/hJW/hI561wjExnMcYz1AIaSolTCwJBwKDi5WRWQITYQzZ5WbDE4YLcmFziWtGbRqtcNmrla4xMMrNtiws2OPMAKQweE/EWF+IrumVixgIT8Ik34RRdV9Epgh4FKoDDaHEYYITYQzw5MmFsyZLcTXHjWtHDDEtwsWeJa4YMWTFrjbZGDJsAKcieD/iPa/iPzxNxWGMMacIxrNW3e9zuMxF8OOsZAg/4SXv4SN8Tccc5z1db43mVaxy4cOWMVRWY43PGE4nAdcigE4TjEIEIynCMY4a7drqAhNhDBthxOceJutc5sTda0ZOGK3C4wslrluzZuGrBwxYMswApnHYP+KLj+KLua8Hl4eN543mRyjWo5X03qJIT8IVn4Q0WCeiuaWKWSlsFrWktWGdvrnyiEl2r6arzjGcERGMZp1rr3uUAhNhGJzlZsnGZwtYsWuVa0Y48K1w0ZZlrVnlzZGzBthct8IApcF4P+JWr+JW+o58DwkaxjGl4573xAg/4R3v4R7enWOR2m4RcJ6cbvIIW7PQ4umeOVDAI4I4b8/GwgITYQxZYWrFthzLWTLNkWtMzButcNmGZbmyOczFlmauWLPIAKfzGD/ij4/ijlzx11hnHi0uZmZuZupxVVWLqYxOIxWp1nlzgAg/4P4v4P76zrPJ16RWoxFRoaYnFQVmt5m7vjOa7655yAg/edeLdrmZJhNJhMSurhFxMSizeePp3QITYRmcM22XC5crWLhmzWtMWHItcYcrJa0YZXDRrixNcuLIAKaRuE/Ew9+JjW2TbqhW2iOiWiWBKMY44YZ3uAg/4R8P4SAeGK1z8jnwzjMXMpnW+XWN2AhctdjYUsaFChQwoYYY58HlYIdAAhNhDZxjxuMLVstbtMzda0YMci1yxa4lrjLmct2ONq4zZWAApwI4P+LNz+LN3EqupzEvJZ53uZqK1XKOTlnlkAhPwiQfhFDtGeKuKejfuamKWS2CkpJTjjjphtnvCE7GB2YoowhEhEjCcJoxTVrl5cMgAhNhDJoxZuGLRutwsW2Na0ZMW61w2ZN1rfHiYNMrJjjc5MwApdFYT8U0H4prcWXJgyS0UzUxQlbHbLfOCD/hLo/hLz4d+0Yzq6VDE6hACFw2WNHHBChgjQwy15+WHDACE2ENHGJpmysWq1myYY1rRvjZrcOZizW5cTZwxbs2jBwybACrIC7gGD/iwS/iwTN6HHgB4Hg8ufgeD4ni+R11mpxeEVhU4uDMRMRNSuLhNJpVSiiJiZuLtISJuElTE0iaiLxM4uYmEZqUzMiUVMREREwiZmJu1rlEWiJiamSbMxEwIupmVbqaucRAJtnn4XhuXMABfHj1CC/kjz+SPT4fgHv0B48+PPO+vfLU2JsqtyybIqAlm5sssuydyzZEsuWxYhEtiqikEqWUQqWyk1Alliqnctk2EEsltlXlzcvN3LCs3NjNS86ylzQAA+Lzegg9BCSZmYTAiYiUSkRMRJImJiYmJIkIlEolExKJAIkiQmAiUSRMwAAmAAAACJRIAAiYmJiQARKJiYkACJATExJM3n3Zn4QCE2EMsmZthcMma1q0Yt1rRmwYrXGFm5Ws3OXGyZsnGRjkYACt8BiQGD/iYi/iYjADnyicZxnlz5ZiYmJrj4Hg+JzxNWAMXRKM1mpipxIEwmy+fgeDy5nTqAAB37c+XernO5tNRWnC+3g+Bx6WqD/YCfsBevQA5c+nXp16dfC8PwszAR38bx/G4phMBNSiUSCpguLSiJgmZb4cas4cQAAOnXGcTBVxEWmLq74cejq6CDeNO7zEoQi4zExmpmBEomJiRExKJAETNTNSFWF1MTAJhEgCFWEhExExJFotK7zO+vX2ghNhGNljc5mTJstcssTVa0cOGi1yyY4VuVi4ZOWeXCxZNGgApaFoP+KS7+KSGufLnjcZi4zEzXFxmD/fLfvpY4xxd671ulanwq6RqFxWExMcMEKOGNGjS05+GHMCE2EOGjbLkytsy1tmyZlrTK4cLcWbGzW42OHLibNMmRplbgCoUBM4P+EwL+ExPs58hMbYzrOEYhVWxnV4ajQXN3PHXj+B4PIIT8MGn4YL6pyGzbxsNpWUnKK8V6znhrhx4cs88ZwlbBTNDZK9tgg/W7s2uJiUySkTETE1MTMSlFxK7vPj+bXlAhNhGZoxas2bZmtc4muFa0Ys8a1wxzYVrHC2atWOVpjZZcYAqHAS+D/hfI/hfd134b1x1eIqdTpOqjVRVJcZ3nNzKo1nxMxACE/DBl+GBMyVyYcGGWG9Y48LPXHHLCNJYMFtGLBLEonOstcr4agITicDjxhOc1YxhOEIiMJwjAjKMIRESs8vHz06AhNhDjMzx5HDPEta4czRa0ytmi3FkzZlrbNhct2rhw1cs2gAp9JoP+GrL+Gs2evLv0vpHLhrhFYikzd73nec5rPDPhdeiE/DHh+GOfBXVh0VxVlGNb3x4cOPDfLGsFmLBihsrDdcCE5mKuGd61jNCcIkJxlOEUIownGePXw5coITYQxyOG7Ro5xLXGTM5WtG2FmtcZWjFbmyt2rlgzaMWeVoAKciGD/hxy/hx93y68s8M8DhE6YmqmrrOM43icgIT8MyX4ZZb6NNs88M8bkyy3w1UpbBiyYMEc18FIgITwBbkzrGsYxmmQmlOEYThNWeXnwsAhNhGNu1wssLNutZN2+Fa0aNWy3DlZYluTLhYOczVplYMcgAqoAUOD/h8Y/h8Z6zxreJ1WsY6arhqsReb48ePHndiqrVax0rlGJvPHPg33zm+I4ccbyIT8MoX4ZQ9SWKuDCvPTo23nhreCksGC2KlJ2mnNn0Y44Y1rGMaShqaGKVkoQ1QksITN2kPAcYwmijCcEYRIRkQjCMJwjGCMIiEYQjKMkQinPT1atQAhNhDlyxxY8eVitbZXGJa0zNma3DixOFuVs5csWGNkza5HIAqYA7wCg/5IKv5IK7pdN6N6Adehx4OPBvW9O/Zz5OfJ37denh4iZi4ghSYlFqmamImJxdKKImLq4SiURExU1E4mhFxNzPXwPBHXLdxOHCOl10nEVeLm5nn06rrny8XxPF8Tw/C69DegJuJklKIuITRETE1MABEirESAJgAiQBVgAGMhw4mMgAAcufLmg/4n2v4n2+vRz5O/Y69AGtnbu7d3bvy5unVw4uHFrfTrwSRCYTS6q6TV0iYooiazi5iRMTKs1IuEzVqzV4zErjee3cdNiJRLPbv4Gc1KYkm8ZdOut9OvTrrfDidOrp16dfE50mlwi6RdTEkwmLiefbv27uXM5cx06jlzAHLmHTqdOpy5g5cwADlzDt3O3cAADlzqwIL14t7NWNmrFwRubBFigShZQWFypZYssssqVKzvO5SyyyyyksJUpKSwlilKslyxNlJuWWBUtlSpYCUAssLAFgABcoAJQCwAAALKllqywkIixSlXv2/XzwAhNhDjK0ys2WHItytMTJa0xNmS3C5yNFrbDix5mjhoyyYcgAq2AWmD/ka2/ka35cxrdTC4mJiYqVJxmJq0ImLxmrSTEwIupiaEwShMIurq6uiJrOLhCZjn42+/lIP+MRD+MRHr0Hbv4WZxeM8M4mJVKImBms1MqiUJTNxMkTEITCV4urxMTFxM1mgmrq11cOvjb7+Egvo7t3dMwgtDNzc3LSFlm5sqVmhKLJc7zc0ssqLAASl757975iE2ENGrZuxx5cS1rkYslrRgwwrXLbG2W5W7NoxaZsrfK2xACpwCuAGD/kfK/kfLDwYvbM3TWaqanE1VVHDFRi9ZXe874zm4ziorEYiKVMRdZm54t1lEYiNMRSUzK4mybq4iJpV1E1fSaioi03xriuVxmZWzV3S9NTynFKvSIoq8TFVw1GKzdeGAg/4P6P4P6QREQq8FIhBFwXNXUoikROt1azNZhExMRN1MKuoiIXVpusxcZq5rNTVphMAdfE8XwPB6deF5pNTicRUKvGcWiJqJqoqFVCpRmriVTFTF1c7q6M65gIL7u3bvVhZRKllAsFCWJUoCWWUBLKAC5sFzc3FlllCwJYKoIEssWSyym5ubm5NlzZRLzuTV8/gf434GITYRhytGGNxkYLcbfM2WtGmNgtctXOJbiwt8bNi3YM8LVgAKtQFTg/4e6P4e6Xfszh16c9Z1vEQYz2lwnTgqIJvOd3vi1zrNRCKmIuN+Fmq0qrmc5veOfLaghPxCufiFdZ8zHiVpkIQIzx6NNMN63reuOcUo0tipa1LOFPBitC0Ywvhrjntwb75a56kpZLZIaFoWkIPzPG9NOSLTKYSmIiYTEpJhdXAmARMXSYIJIsSmbnfHyesesCE2EMGONsxy5nK3EzcOFrRpiYLcLZu1W4sWNkwys82Rk4ZgCoUBM4P+JSb+JSfxaqZmLi6mp01HSeEcL4XU1M3N53z473dzUdLxQIP+IGb+IGeb5XiNTwvFVdXGW7udsuKeM3a6nFMRyz4VRgCD9Tl4O+OUxKYTF1dSiYlMXBcEkJTPH2+deEAhNhDDDic5GbVgtcZWbBa0Y48a3DkcOFrZtiwt3DPEzY5WwAqeAT6D/h/4/h/t3mKuYceHgwubiahjEYxjGMRiBm753zzx3nKIxivA5+Nz8q8AhPxIwfiRvnHVw+Fr1MOCkqStaiSEYzunOM6xvOs71jWSMKQpCikoTyS07scwhOFxJc+M4zimijCdKyiQTlGEYRgBCcIwijBGEUVZ6eWdoCE2EMMbLK5Zt8K1s4y4VrRhkyLXOLC2WsWzDIyYYsuXI1bgCloWg/4jRP4jRfHY463GazVxUcN9KwCD/iR8/iR9xnU6aYpSc67xPhiE4HEl0YLwqjGcJq328WVgITYRlbNmrNhjZrWjZjjWtHLnEtxNcjla2c4XGZo0auGObGAKaB+D/iTU/iTVmON9PJ4ZjcXicVrHKtcMYjlm7IP+JPr+JPvv266xfS+TU6uLq4u1uPDrm4TdyHThMnCKKMIxIwRRr3bqACE2EYcjBwzYM8y1s2buFrRvlaLcTBvlW5sOHMwwsmbhowzACpQBQIP+Kq7+Kq/jON1vFwRy79nPkieEqhURFESmbm7mcxa4lMJquPAAhPxKAfiUB4GfJOU5RjFPLo0smVlybbTThFGMopQlClJStKFEaTJwnCtN+7eAg/C6cbtNlzFxMSiSLiRMETEolMJghITM57+fPAAhNhDZqzy48zBmtcsWDRa0cMmq1w5cNVuVhlY5sbBoxcOXIApuJIP+LYj+Laep58s8nKuEdJ1FTS73fHPG9xfKXYCD/iUA/iT7rlvlnUwZbvPHd7WDV8r5YIToaOHhhecZoxhFCKESMYRhFGOHj6WgITYQ4auGzXIxZrcePGxWtG7HItwtWTRaxxOXLBqxa5GeZyAKey2D/jKM/jKN7zObm5qqxjlrWNKmbnOc5vje73KantFeEIP+JNj+JOfdavoxioiJJuJq4q6RvhmLjKOOOOr3QITpYId2kSMqwimAhGEIIIRhFNGNcvB0w4QhNhGHCxYM2zNitzNGmJa0auW63C3cZFuXHmZ4mGJszxuW4AqNATiE/GTh+MnfDPBfBO0jJPFG1IQjSMKwrGKs44Va1nOM04RhSfA27HIrAIP+Jtj+JrPOdcXF1Ou99eM88XrHDhwxwjhFYVdWXKblO8b0zriAhO9J1ZzRQIiacIwjAECCEYESJGcb1Vnpw9ohNhDZs5xNMjLItyMGbNa0a4cS1xjZ5FuLKwws2GVtkxsnIAp5KoT8a634119uOmOVbRwQzMGCWCkoQjWeHTix5yNIWlmnitCD/iU6/iU7645TwnEIlbN5u7IrVX5WYqt8O/LrueaE7WCHZRjGJNGEQCMAhFFOePnzj1AhNhGFkxasM2FktY5MrFa0x5sS1wyysVrJmzytM2JnjzNGYAptIIT8cJH44SWGubk5sdr2nSEpUpSmKErKYcGGFYT8SoX4lUcmemDbmngjZgSokgjWmnBrhjvMhOBxocnTKESKaYjCKMY1vl15XcAhNhGFszzN2rJqtYNWjBa0at2i3E3yYlrDG3btmzZw4Y5cwApyI4T8cqH45Q631a+NhtG0ZRrDHfHfHhnlolSloZMM5oP+Jbj+Jam+fheH06xxbZSqK1XCOTkip5bzkITF0MtcM5zTRmiEEIRhFGM69vDCQCE2EZXLFu1wsHK1kwcNFrRyybrcLVuzWtnORg2yMG7dnlyACmsig/4gsP4gucM1muOOdbbiVxNTUVWODkjYg/4oJP4oQcVurhFYjhXDGq1WKiJjceDrvz6gg/Q8Tv49xmJTcSiYRJKZb35PiuwhNhDZyxzNsjXKtYNsmZa0ctsy1wzYY1rnLkytmzdlkasmAApYE4T8O834d59OhiwUpa1IYo5qzgCD/ihs/ihtGokur1x0zACGopqBgL2BICBgYGBhYuXjVkAhNhGVm0YOGLdstzZMeNa0b48a1xia5VuVg4xM2rfFmys2QAp1JIP+IbT+IcnnMc8TyvpXTXDhiNSvOd3xvjGenfsAhPxRTfiihrLFHBHFeUZTjO945cOONyFGCPA27ACEt2IcG95xjGMYkYRgIowqjG98vBlxgCE2EMHDFvlYN263JkZ41rRlkYLcLXE4WsGLPHla43GNqzcACmQdg/4jDv4jD8XImOUMVEUiai644vaE/FNt+KbfgZ8OjSz5ufgvOMqUtbBK0cWG04iE5Gh0YSiIzjFFERjO/Vq4ACE2EMcTbHiZtci1y2atFrRkxaLXGLM3W4s2Jo3yMWLVs3ZgCm8jg/4onv4oob3w56zW9I116HiceEajAvHfhvMgg/4oZv4oVdZ5c+Wa2y7+B4IzM1apq9deWdyAg/I8rx25zaZXE1MTElpld8fH8evAITYQyyYWTVpkarcuXE2WtGzdotwtsbJa4cNGDnGyct8mRgAKWROD/ipI/ipPjjnhz4ceExUamACD/ihG/ig11E9r1eLVx1vOdoaAuIJYwEDAwcDBwMHBxtWUQCE2EMGjdsywssy3Iybs1rTK4zLcTfIxWt8mXNlaNWTZoyaACo8BM4P+LaT+LaVjcXXXp5erbqaisYqvAjHCKrjHG+PXXNupjDtx6YCE/FNZ+KcOFK6uDwNepghihRKsLxrnwaa3rOEaUticauBZOOG2XDe4hOBu5aECNU0YynCJGEUIoTRgghCMEYxnfPy4T8BAITYRkw42TPE2ZrWLLDjWtGLditwssjZawbs8WNo5zYWzJgAKXxyC/vxD+/F87MkvwXHJLNllnwLwg/4qcv4qX6ncd+XPPNzzkxiuXDpnomCE4nEnt4sgRhOKMROOHi54bCE2ENcuZvhasci1o2ytlrRvmZrcTBxmWsGLNhiw5HLlg2ygCqoBU4P+Mbb+MdOMc+3Pg0xrEVUQLXc2uYkExMSRnhcTi4vGRzXdzlMFTVYvwvB8Dn0Ag/4pqP4prcdM9r5Z1ut3ueLjO5yhEYrl16A8DMQicTU1c3PXt3cufS4xSIsnMzM88Zx4uIPyPM8HOc5TczMSEpAgmCYmAiakJgTBMSgmExJd8fH8tHwEITYQ5bNW2bEwyrW2RliWtHORgtws2rFaww4W2FzicMsbNmAKdCeD/jTc/jTNvw+ePDxuN6iqxHCtYqMWznjfe+PN13nig/4pXv4pdai+WeU8K1EVNbiU0qFMbibbnciFzV0GdI44YUMMEYQQoEBAEMufthh1wCE2ENHLTFjctcq1ozYYlrRgxcrcOHIyWsHLXLlYY2rhnjxgCqICuQGD/hk+/hlJxuLrdbjNbm2WbMzNzMxcZSXMXdzdzcxtN3dzVpilWpURqtcMctcOGOmuWuHTly5cu3Dty5Y5dOWMa5arhGsREVM1c1NpnOc53x3x3z313zzz453158+ffn4vPn148ee+O+PXjvjz3x3x4875xzrPDMcggv5m0/mcnnnm8uEmzCSb4sSLmlqhYdzTYkYwzEySRlhbKmb4SZbmrK2W63Lba1bO55zututbt689dnSJlzkmSWWcM4xIYhJO+pcAgvsvV21SyblJ2FCxNkpYuWwTcqxYWAIBVlSwJRlJSgJQWEWFllmpZuWBLLCiWbgqUsq7vw/g+fYAITYQ3xuXONhmcrWDBq4WtHDNwtc4nDlaxYNcbdg3y5GOTEAKkgE8g/4EbP4EbcZHHh1TnM3MQ1FaisYhi4lmOLcc671xZmLw5Z8KOnDog/4tTP4tTeroc+SKrEaVVxNxbMZETwzq9ZrcZnc5vMs432662ITZyFeXOM4RiiCMIxhGCBCMoyjKMowTE4ThGMYzy8POh1ghNhDTHiYOMTJytZuGeZa0csWK3CwY5FrnMwYMc2XCxaM3IApjG4P+Bw7+Byms86zrep1isY4RqOE62naD/i0C/iz5ir7XycJ4TEyu+cdY8POeYITVyoclO8U0YTRhNGbHz4w3ACE2EZszbHkzOGK1sxYYVrRqxbrcWZmwW4cjNowZsWeLFjaAClEQg/4E2v4E2967cqxiKmLyg/4uXv4uX+XPwuOri8ZpdIXDYpl440ccc9MccOQAITYQ0ZM8mXC2zLXLZg4WtHLRqtctsmFawzYW7PHlaM2uVgAKayGD/gdE/gc36m9ceDnyxWeE4ukwhi+G8SCE/F6d+Lzm7LwuHo0py4MscaoUlS2Cy0dFaACE4lJzvFGJGJOsIpyrKKM8fTlPhCE2EOGbjK3ZOcK3JhcNlrRvicLXOZnlWt2jNs1y4mTDI2ZgCl4dg/4K0P4K0QcdZrcZjcTN1LDpVYCD/izI/izJByRyz4DU8Ii6tPNvnkCD8iZm5sRcJuJlNZcfP8GOACE2EN2OVvibZMi1vmxYVrRs5yrXLhy5WtMrJnixMHDZlkcACmcdg/4N7v4N5eNZ1zxzxzrN5cZ3LMXynVYAg/4vRP4vM/B8TfKeGeE43W6yzN5rrw40sITJkIxjOaaaMIxRjGdcvNlHqCE2EY2bHNkxZWy1y2Z4lrRuxyrcLRy0Ws8TZnlcOGzdpjygCo0BMoP+EyL+Eyeu9451znd5lVax0101w4cI6MMTec8evHvz6t634F6wg/4s+P4tC/A51VVHKO1cIxFZXeb63133z13xznKKxw1w14F+BVYAg/C8yfXhcXEyiUE1dTUxIXF1mJmJm734fjx4gCE2ENWOHLhc48y3DkzNFrRowcrcOPK4W5suZjmyuGTTE4YgClARg/4T/v4T8ajOiFZxmGyD/i7q/i7j4cL6MXF5dbvmhMXOlyYzjeMaxvj4M8AhNhGRg2x5cTlqtyMWLla0YYWK1w3yuFrfMxcNMmZo5YN2AApYFIT8K+n4V9c9b1yrzUWyT3QtIIT8XLX4uW55LZmRJFjpnlXDnIWzPQyZu1CjglRz05WGDLAhNhDlpjauMrTCtYMnDZa0bsMy1wyyY1uVhmbZGzbI1aMsoApdFYT8MdH4Y19ODDrpnYYzklSWiNKAhPxZyfizrpl4DRLFTFCEbs9NNd6E4XIcO9bzjGEZwvHHxdMMACE2ENcTXDkxsWi1o0Zt1rTI5xrXDLExW5XLdnlxtXGLFkyACnssg/4Z1v4Z5+cXnTUcqjxKnghPNxz1vjnd8YmIjtfiMcIAg/4uDP4t509s1ueOePXlu6RSeE6zTFtszni548O+NoTVyIc+crxnKchCKYgEIokSM76+XKPMITYQ4xuMzdqwcrWOHK4WtMubGtxNnOVa4xZMLbGxyOGjfCAKTQyE/DQN+Gd/BkcaFKXw5YT8WzH4ttcMcOZbRa2YhpioQFfCxdbLwMDUACE2EYmWRjlytHC3C1y5VrTM2ZrcLZtmWsW7loxaNGWFk5ygCmUbg/5egP5egRVunXsjFRisYnhzd89wg/4zbP4zbR37OfLwcLhExi+0xSCGkqqBhLFBoODQKBIGAgYGBj6+DgoXAAAhNhDBy3yt2+FqtbNMbZa0YYsy3ExzNVrFyyb5muZhiZ5cQApMDIL/AF2V/gC6z5XiZJ3gg/43rv43v43PDKOGeACGkKZAV8DDytGgZwAhNhDDLizOGGRwtbtcjZa0w4cy3C4ZOFuRnlyOGznHlatGIAq2AU2H4szizSCQUAE7nQn8+JDIEJhBBIKi0XSKRifT8nk9J1OyWS1DofAYBDYZHY4ms0TmcE5nAIfp5OnlJrNAARmMCPR8o1HVCozSazSaqNR1CoYmUzIrFCWywms0U2mUulU2mUejKLREdjhBoOCDedc3a1zMWlMTNTEJiYlKJjdSRMVCauJiZiYklEkxd8fP8GfgwCE2EN2WXCzyNmi1yyYZlrRrjzLcTVqyWtXOHHlaOcLhswZgCnAnhuSS5JMBPT4Av76jop+ek5KPjoKDTU2YAwCAh+nI6ckBNZoAJlM6BQadT6xWadT6BQVAoJHI6IPh5Xh3MEIytKZJiYurRcTOefs3yCE2ENcrfI2xMnK3G4cYVrRs0aLXDVpiWsWjPI5asGmJy4ygCrABOIfmZuZzhUPh0Ph0TgiBxBN5sTmcEMhsghsGgcGgZBYDA4HC4RCYHAo3BoPA49R6NS6VO50odCCG6gTqC4SBgIGAgYKAhIlWVpgLAaclYeKhYOAg4CBgoWEgYKFjo+UlZiJQEjNTcxMx0eiIkITqaZ1qjFGcoxhGEU5iEaRlKcIwjCIEaTlNOeHl53gIITYQ4zMsbhw2ZLcjdy2WtMjJqtwtXOJazaZsTVg4w4mTPCAKkwE/g/zwX54lWJ1mousom4uZRdRFVWIjERS4zO7zvd3nN7iajg8DDwiD/XPfriYdL5XwuuOb48efh74995mdXqtVjGNVwxEVFIhUwmLizddXIIR4C4OMnWcYoxESIhGCCMoiERGEZRQjCMIok65+THuAITYRkcucThlmZrcmVu5WtGDNktxOcOVbhb5GbhjkYs8OJsAKax+E+mM+mNUpj1a92O1cVaRleGOd74cM86sIgIP9L9+l/dfAs8C+UdHCdZxmlxluOICFyFccEcMcEsUEcEMEcEZChQxz6WFqgCE2EY8zjMyw4Wq1ljc5VrTHkarXDjHmWsmzTLhzZWTdzmygCmglg/0C36Be9EXreN62OnXGYurCAuiE+/M+/N34LwjJCGTXqBq18LHSEIEYzhtzZwCEwbs6c5pxIQhKKCMUUSKcb7eHDmAhNhDJuybMGOZktzY8eZa0Y5sS3ExYslrfHmYM27bG3ysMoApCCIL+Iuv4i7FygIbt9O31TEzNQsKAh5BEoBP4HD43DiE2EMsuNw4ctsS1vmzMFrRu3YLXDLGxWs2WHJjxMm+RjjZgCnsshPpzvp1aIIqVpOMIyrStJ0na8c2fRpzZ9GnJeF5VpeEAg/3/n7+G4cXfp16za6VeJgdPB8DOInhx8DNUYvMAhIbtMV4IEZRlGMIRQmEEIwiRIxy8uvOAITYRlxZmbFk0xrWuXHjWtG+FwtwsmLFbmZtm7DJjyuWOFsAKjgE1g/0kH6SHnyuirqUXnlxpU1UXwmoupTxrnXg8OuY3jfK68JKE/Agh+BBHJlzZzPm4+DDGMYyjRKUoUhaFkIQTll4GNCJGcWGTKITNxuXeSCEUUZwmQnCcowrCEZRhGEIwEITlWGGeHj15QCE2ENGLJm2atMK3EzzZlrRqxarXLRqyWtGGVi4csGrRy5YACp0BRIT8HCX4OE2nRezLDFp0a7YaVjWMYFIUhCUpQlSkLLJTEU6xrOt41iZN+7Toy4iD/jPm/jPneP43Pk68KupqaimIiKnE4uJldzc5nc7bubvMzSq1GMcvB8DGfAuD+AMeHfO7lZMkwkBMEwRMIkExMTExMSJvPX1bjQAhNhGZrhbMm+NstbuGzJa0YZnC3E0xMFuPCzYNmTFg1YZsYAppHoT8IQn4Qf6583LxYYY5XwVwQpS1JWlKGDDgnACD/jMy/jNB6c+XZPK9RV4urlmbZrimwITkaIceNYxhFOKJEiTjh6MWQCE2EZMTnJmYYmq1i0ysFrRywcrXLBnkW4WLHJhYtWTTHhzACoABLYT8In34RP5y37uXmwwJSwSwSpCUSeXNljhjGc4opNm3ZCKD/jPe/jPtrh4PgOCNTVxMXMLiZ4+Fnr4nOLi5mZvF116AhM3Qa8N63jNCcIkIoBCMCMBEjfPy5T5AITYQxbMcTPNlZLWrZtmWtMOHGtxY2DBa3x427Bi0b5HLBkAKgwE4g/4Rbv4RdZvGdc+W+EDVQiLApElsszm5yuJinbvwqoP+NQj+NOubrNZXPUd85u8lTiMVjUa1VVSZld3N3OeHeImEhzsN4wrK8ZyuE05TlOEEYBGAIRlOESbHp4dJ9wAhNhDZi4aucmNwtatnGZa0xMW63CxaNlrVrkasGOZi5a48wApnIYP+E8b+E8cmIazi4zG44rznMzCs8NV2hPxltfjLbNm3jY7RpCEJTRnGN1UZsMoghNm7HOc5znGMREEYRRjfl5Yw7AAhNhDfK0w4WblstYZmTda0aZWC1wzxsVuLDhZM2TVk0xtXIApWFIP+Fdr+FdtzY44zWYi9XwiKhPxonfjRPbs+CdL2nAleVceQhNHEy4axTTjOcb4eDeHMITYQ1x5HDFoyZLW+TK4WtGTVqtcYmbNa4ZYXDBm3asXGVkAKURCD/hbE/hbN1x4c+XFq1I4ghfjRG+NDPB4bD4jE4q+SMW3AhKYJCMa1vhy63OAhNhDBm0b5W7ZqtcM2+Za0YZMK3C3bOVuXC1Y4nGbFjYs24Ap4L4P+Fmr+FmtvOs1rv2AxGKnGYXfHp11mLTKV659N6IT8aQH40cc/Az2vLLmzgZ4RIRpCUlr7L0nJOUU7Zb6tYIPxNLnN3mYgiSZlExIETEhd79HN8iE2EM8rnI2cNXC1jlbZFrRwwarcOPLhWtGOPIyyt8jhxjxACoYBN4P+GIj+GJvEZ4Xit6Bz7TRCIiImibuZyzFeLyu0T4Hl+V16AIP+NPT+NOesZiZ7+F4YPDxudxM1OGmMYjUUqbjv43epuLvp1IPzvA8tmbShKS4sExMTEwBBMTFxN9/XifGAITYRmYYmzhu5aLWOHK3WtGrJmtcsMrFblbOcjZpjytnGNsAKYBuE/DJ1+GUvNp0MuS0I2virBEhOmndXCIT8adH4028uzalPPK8xKUqUotl3TiCD7alNpmLmbiZRa78Px0AhNhGVliZOcWZqtZYWDha0auWy3DlbMlrRw1xtm7Zozc5sIApQEYP+Gp7+GquJvExU1OHPkIP+NLr+NKupnVxNrjr06oXCZSGLPxxxwktORljsITYQ4y48eXFjbLWuHDkWtGTPCtc42eFa5YZmOZmyY5G2ZiAKQQeD/hse/hsfc+SQg/4zdP4zdUT4WYeCSaDw2fweKCE2EMWDRtlwtG61o4cs1rTG0crXLhiwWsnGPMwyOHDdy4xACnclhPw2FfhsPlr1ZchKyEiMcurXCd5VlOUZQllyTkCE/Go1+NQvPo04MJrwVjFG0c2XJipPBOk5wrTXmz4sYITNq4MKThCK85kIpIRgJoxjj26Zy7whNhGJniyYmzZgtYZGzla0yMGy1y0zZFrFlhYYnGLDkZNMwApgFYT8Osn4dU9LHptpphpG1oZJ7MOLGIX4zKPjMtiZCm6KqGKCVbBhYsPdeIXKYSHGxwyzo4J0scduJniygCE2EYWGVlhctGS1lmaNFrRg4ZrXGVg1Wt2mFqxZsHLZmwxACkgLg/4cWv4cW0x2moxIhPxpAfjSBaNOScJ0mIWbNQYuWO3H4GOIITYQyyNmzXC4zLc2VjmWtG+RutcucuVa2cY3LViwa4crRwAKYxiE/D0Z+HomZlycPFhhGE4QjgvmvSdAg/4zcP4zfZntvXLWe0ajF1HHXW7khcFlEuNjhjhhhQwwxo6cPiYoc8AhNhDjG2ZNMLRotZMcbRa0bOcS1y4zNlrJnjcZW7DE0b48gApSD4T8OiX4dE8eLgUjiStjjjCD/jRm/jRn69Mazqs6zjnAhqSagFXEwcDExtfBlwAhNhDLM4aucjTEtxNG+Fa0bMGi3ExYN1rFq0xNWLhmyctMoAqPA9oBg/4JWP4JWeFT0z2jhWMYwipq4vCNTyYqoimFLZbze95zed5uLuSbiZlc2tMVFFcYzffwvD7d/CyqEJlMTE4mpTc3d5bTETCImJioiEFxMLCbqUQACIlMTi8ThSpgiLXVzfHxPF8DwdbmO/bx/G8nyHkghvGXJ4y5Y2IiYiJhIFAIBAQEBAIBCQMBAwEDAQMDACBgIGBQMCQcFAwMBAEBAwUGg4CFgoGDgICFgEDAICBQEBAwEDBkDAQEBBQRFRcZGw0DAwKBIKBgEFAwEDAICBgCChEFBQUBDIIgIOAhUDAwMAIFAQcEg4CAQMBBiBhIGAQEHBIVAQCCQCAICFgIGAQBAIBAwcBBwEDAwMFBwFLgTAuAMA4CwHgDAODMG4UwrhLCa4CC/AXi+Xe9bVoCWWSgqUFgBZYAAEpLsubm5LLCUKmdzcsveVcpLLKAuE2FAsCwllgsollSyyouZsotBZZYbft/BPbPwMAhNhGXC1cN8LVwtbsHGZa0bNGa3C0b5VuTJhaY2TdsxZYswAqEATuD/gsM/gsb6HXoDem9cauGYJpGuPAOy8RSYlExM664tkCD/jcY/jcN5mMg6dXbv4WWJqYmU54+B4Ibq0ohBjON9O+uK4TFmIwjGNa1RIRhERAQgghEjFERRjGefl1k8AAhNhGNw1x5HLlwtYscuJa0b5Mq1wxaZFuLJmyMWeJkyxOGYApcFoP+DHz+DI3XPXPGamopFYmM4IX42nvjaFjXV3UzTxTwRxsLjsfgMCCE6jDGuGc4zRijO+HlyjwgITYQ0yt2DdqxyrWTRrhWtGrJotcNXDZa0YOWzZk0ctsbBoAKsAFeg/4OOv4OOwRIb1xq0s1NTq9QeB4PjcYmF3Li3HGLow5OfIAOnXlz8LNIiEWjOM4zNoP+N1z+N10HPkHTr2uIiiFozPV063xrMTWYTU1eLqMXULoAOHHW+nHGauJTMXW+W4zAg/C1xmwi6zMpmpTEiJogSSmJmJlBAgImExMTBMTFwmJmLmd+L5cx4QAhNhGHHmasGrZutbOGOZa0at3K1xkc5FuVyzauWzJkxxY24AqkAUWE/CJZ+ES3OhemORGy0qNl6VtOM4XTjOMZryrBJLFhwUrqnHBWEUZwy6tfC4ey8ACE/G4d+Nw+k8U8VbRpWU4znjyZZxnGMYVgnKtKyQhApPFnza9W2xGSEpQZMuzbuwymg/ax4t3NzNzKYIAkJiSYlEoRMETCYkmYuZ34fk3HjCE2ENWjVs0Y5mC1tjzMFrRviaLcTFxmW4mbNy4wuGTJm2aACmkgg/4Skv4Skznyd+3h4XW8WpUREVjOt+JkhPxtGfjaNMeJmz6sNoSWnCMIozTtwdm3JcCEzchnrhrOE4RIokSKM78PSh1gITYQ5zOXOZrlZrWDnJiWtGjbEtxM2uFaxZMMuRowwuWDfEAKjAEzhPwnNfhObxsWvVwcVaThBCEJQhJbHs26teTLkypTwzyb6Iyjo4fCx4iE/G4d+Nw/OzYcFbKKIQjKsIwnHDs26tebPixtGnFeea8YoxlOEQCD+AODzd3u5lJIBEwECCYTMXfHw/LR6AAhNhGPHhzZsuRutyZGLFa0x5Wi3CzZYluVrlZM2jPDhwscgAqSAT2D/hNI/hNTmdY69BnHJMImE4lV1cJi8Zq3XwPBOfLyeW5RF4vxPD8IhPxyQfjkHhhadWsYcHBwYZxmSjLAlKFElFJwhDLs26teDDgnOE4RjK9K0IPXgLlSbyla5TF1cRMhMETCEQQJld57+bMeYCE2ENmznMyZMWa3NhaNFrTDkcrXGHGzW5G7lwwctcblkzZACm8ng/4Vav4VawKiagq6mS5uc3lmpjB08cCD/ja+/ja/48A6JxEQiM1ms4zVtbiW+HXKwITFzm2tazjFCJGMIwjCMIwjCKEY118mU+AAITYRkw5nDVu1aLWbLIxWtMrfGtwtWDJaywt27PEzcZGuFqAKkgE7hPwzBfhmb3a5ZuDwODwOHwuHkFI0UhPVFCSEZozVnMnGKMIKST4GW0YAg/430P4318RcYzjPLn4FoRF1c9enO85brNXENcjlpVXV3N9fC8PM5IN7XdN3F3M3KUXUwhMTEpi6uEwCJRKW/B9Op8AhNhDPC1Z4cbLCtcYXLda0asnK1yxYt1rdrjas8rBg0YZmgAp7J4T8Nc34a74RnScowlBGDBh0RnKU4mXgcHRp4HB4muN8wIT8b4X43r2DHaMaxjjZMrfu4uKsIyUlgvbBh0aeBjZdgITkZs97xrGZBAQTTIiJGOHbw5R5QCE2EM8rBqycMMi3JlZZFrTI3xrXOXKwW4nLdk5zM2TnG2yACqABR4P+HOL+HOOJ55Zi1VGmnTr424qYmbXbIc8XE0vE4uJXGUzKZieHPwJ4YIP+N8j+N8nv2RyioqUbrjz6dZ4xszCGnIPEmKjlE1cW5zustxtuZ3y66zUghO0w473rOKE4RIRgIRIwREYRhGEZTlFKMEIyijCJGKauPpzQ8CAhNhGFpjysmTNotbNW7Ja0aMWK3E3zY1uRlkcMMLZg1wsGgAp/KIT8PSX4ep8V50izZ80YZs/Ayyz7NuTLO8MMsMpzlOGGlYXAhPxu2fjdjUvgqx6teTLKdq0vix5s+zPacooxjWmOgIToUjwcdYowhCcoyIQQgRjGaMYxx9mMYdQhNhDfK4cY2zjGtyY8rZa0zMsq1w2ZZFuJm5YM2LbG4zNcgAqvAUCF+EMr4Qy2Hw2BwGBwGBwGBwGBwGBwGDwVNE80cRBBHNPRTRTNPFGnmX3YHAYOarD1VYXCYHAW2UUghPx00fjppZ82fNlyRhSuTLo06NObPky6q5d2OWfVr0ac2fJlxY2LGteEYoY8S9pyhHNnAIPzPI587zmbuZmYmJCJiYBAgESSJEzM8/H8enrAITYRmxYmbXHlxLWLbHlWtGebGtcY2jlbjw5WzFw5yZsrlsAKaR6E/CVp+EqPSb8l4VlOkUIUjaFr7NvK2whhg/46Fv46IeBfa9MRiamsrufB8TxY3c8QhNXKb41wziTRRRhGMYzvl4sodgAhNhDNqzysWTDItbuGDla0cM2a3DmxuVubM5aY8mJs4ys2oApPDYP+EeT+EevB4EzEVeCE/HTt+Ol/fky5KxnHJpzAhqCOg5uFQ8HIzsDA1QAhNhDnNmxNHLNgtYMMrJa0c5XC1zjzYluXM0x5WrbLlZ5MgApoHIT8Jj34TH6Uz5suKtK0jKBCEZVpr4meMIT8drn47XeHmy4Mdq0ngjSeBCEMF9G3ZeFQhPCWnHfHWc4zRREYozvn5sFgITYQxb4cWTJkxrWDnFmWtGmFgtwsGuNa2YNHDLM1cuGDViAKWReD/hWw/hWx48DetwtMwjOsTQCE/HM9+OZ/HiNGnZWiiSNMaN8ohLdyNOPjreMUSM2HfwzhACE2EN2GRxkasmy1riaYVrRk0arXOJm3WsmzDM0at2TPK2yACmAag/4WKv4WJ9xWdc9O8RczM1Ma3rlzhPx2EfjrlzxxY8WnFv4GeE4RRRhSa+SEdS+Os4E4VTjETrj6cI5gITYQ5bNmDdrlcLW+XFhWtG+HMtxZcjJaxZNWuXCyaY3DJuAKiAEyg/4Zov4Zox37d+3h4mdxaMVWNYxiNVeJrM5jjd3nOvB8Dr069IT8c9X4569Ohv3Y8UcFJWtKCMY42GN5zres5xRhCi1GTLkyZcmUg4+Blenm7uZlcJRMTU0TAkiSUze/D8u65CE2EOHDDE1ZM8y3G4zZlrRuwwrcOFkzW4nDJo5YYmmbKxxgCk8Pg/4aev4aa+eo3qZInj2Ag/46bv46UeesceW643F9eQCEp1puTWdU77dLICE2EZGjBtjcY8y3GzZMFrTC4yrcLRw2WsXLJvkYZGTRszcgClcSg/4biv4bna3dZxnCqz4XXoCD/jpm/jpj6RfLfDjFzO89u4CFwWOgpxcaGGGGOnB42BkgITYRlc5GbfM0zLWTLFkWtGzlotwtcbVazY5ceHExZN8bDIAKUxOC/rb7+tv98nViJzO+IIP+Obr+Obvwt1yVEWZrPPHggIXAZCJj7Y0KFPLicLA0ACE2EMGrnC3asG63NjbtlrRllzLcTTIzWtWGHDjZsHDBy2xACn0nhPw8tfh5pya9GPBW0ZGLHmnj0acWOEcMYzjMjgvuz5qAhPxzqfjnFz8CtZRlVHHmz6r49GnVr1a92Ol7VRnLHDbDKIS3WjLk3vGMYRQiEIwAiinh6tYR6QAhNhDTGxyM8jTCtZ48TJa0Zssa3Fhw5FrTIxZ4ceLMyyNWwApGCoL+udv65jzlk66Ag/45Xv45Z91M8MYghsGQ6Ft62XhYGQAhNhDNq5YtmjlwtatmrRa0cN2C1zlZYlrVw4yYm7No3cNMoAqvAVKE/BKh+CWPQz5l7MuQJTyZc2fdhjBCcGXZt2bdWOEYznGMZxjOE4FGTXqBux0lGEYRlG2WxACD/jyQ/jyF5t6c+TwfADnyzjOM0i6VM9OvieL5G1Z1vVymJjK4zGQHXlE1F0iazd3Yg/UvcWyzM2mUSiYlEhMAgAq6urq5qYmJRJEpSzG+Pm+DUeoAITYQ1xOGrjFlwrWTdjiWtGLRstcN2jFawcOW7hkzx4srnMAKkAE2g/4MVv4MV+3fhxuusVziZhTUVGIxCpxdZi43N3m1xeM9uvTr0IP+PNL+PNPw/C69OvS9aaaVuIzWbrjN3u9pm4RGU4nE6dN6zgCE5Gy23DhwzjMjCNK0nCJOUYRhAjGVZThGBFFXTza0n4KAITYQ4x5WmRqzxLcLLJjWtGzfCtc5cjVa5xNHOFg4cssuVsAKhwEvhPwdafg61RgZcjHix4s+bTSEScowhBKSCkZRlOUsseBweACD/jzG/jzHeD4BnDt36de3fwuNIqVTRdTG6mM1Ks9db2CEh0qb5xnOKsqwnBFGEq0jCMIzlFGEYThGOXp1lHjAITYQ4YYcLlu4bLcLVu0WtGDTCtxMcjVa2ZuGLfLmbs8zPIAKmQFChPwiNfhEbIwJyNOjXq4OKMYIMmvVhwRhJCNJoRnCZWmXJttFFGEJRyY8RmCD/j0i/j0jO/Y69C6icSiUM8OPLn06+FcxiaLW7+J4vLnjN1comIirKIPwtWuJjK7lZMJRKJJxeM4zjKJgmCYJiReePi+LE+YAITYQ2YuWDBw2wrcbDFhWtHDjGtcMWWZblx5GThy5w5nGNkAKmwFEg/4RmP4RoeXNExeJicTEwcrvGazUIRUXRK6uMyy48PJ4breLqK7eD4Ex0IP+Pk7+PjepvXPXGLOvieL06nh1c8aSiGLqIngrGoVJ15c9ZmriYRfgeDy58oPp6UeDx3ayZi5gITFxImLhIUmImEBEpTN8fN8Or9IhNhDJsxysGDFgtyMWuFa0cYnC3C4ZtlrfCxwtcbRrjascoAptH4T8Jy34TicrVr0adGXBhRjOMapxRviywleQhPx5nfjzNi1a82fhZbQlG1aVhdGcUY4V7ITnSvjrGcYRQrKcIwjOEUa4+nWUeoAhNhDlu5yNmOFitb5sbNa0bZWK3EwYsVuZnmYOGuNg0bOWoAqUBKwDg/5KDv5KDwA79vF4WlMzMzKKaioiil1EokMZOnXwJiOGK0xhMkxcKi01dzMyTMRaJhEQwrCMTqVxYqdSiVxcJROM0Tc5uZylKV2u82nn27uXOswmCkIlcWKuiJiZhExNXMTKrzjvF8bvnN7ZmJhhqIippMXFruVzdpIhqo1FVNRETCLhZMJi0xIqdXSEMwkmpi8ZwmoVBCZXEous4upUqahy8XxPB8Dr058u/br079vF4cvL6NxmZIqqrl37AADei6mI6R2Ag/4itv4itwA1vwM1hVVMItVk5ra7jr4ni9u7t3DlzOnXttCULxJiQRZMplMkxMwlCYTUomEwmExMWi4TEE1cSq4qamITCYiYmriZi5G9OfLxdTmcpynKLiajERFKIpBE3UlT08PwuvTriEUVBNXFxNJVMTFzNSmpmCUSmLpKYkvFzCYQJxmpE1M1cESqZqYBExF0uJq4mpmIupgRMJRcTWcZ1uJxmrJiY3pMImkExMpqwABw49u/geD4ni9OfGyC/BHwizd83SyyyywsWblmoCVLLKEssLFSpSUJQlAATYAABYAFzYCwWAJZZYssqUllJsFzYWAASkoTc2ALLFgALm5QASpSVLLLLKSgAlCUEoAAuUAAAFgABFlS2CwWFiwAAoql36fwOv4QITYRja5cTdvjyrWDlgzWtHLVmtcYWrdbma5mLFq5atcrVmAKgwE0g/4Xav4XbeMYzi+HHWcWRKrpvEJi6qYpqYgmN68HzvHxEoP+PZD+PXm0bxnW9Z1MXGXflzc5u53jNCjERisVXHxuPGOIg/Y114szMrTMlxE1cF1YupmJiYukuO/drPAhNhGbK5YsHDbItwt2mJa0zOGy1xjaMFuHG1csczNizyYnIAqWATmD/hmW/hmX1vl4et67xmUwxVadGEStmd62uF1NGI34Xh+Z4OJmgIT8eu349d8+bOzZ80KUwQpCMV658mmNZ1QhCWLLkZowpCUVU8+bPbDcqITkcC1ebhjOMUIowRThGEYIRQnKcEIwRgiRlOE55enODqAhNhGbNhxZXORktbMcTBa0ascy3FkcZFuFxibNMOTE4y4cQAptH4P+HXT+HXWJ3omHXp4+FxcMRPC+025AhPx5KfjynhTPwODwMuRKfArTAhClYXhhtn0oAITN1p05tZ1jGM4TgjCMkVY4eDw4yxAhNhGLE2b5sjZktbtGGJa0bYsS1ywxOFrHMwYMWLhnkxuWgApYEoP+HBj+HBm9XrfacRWuOIughPx6jfj1H1Vy6NOrLKcKVjCMAIXRTMbDSniphjpxOLgjwgAhNhGVzmaYsbFqtYNMeJa0ZMmK3C4YMVuNwxy5nDljhyZsoApvI4T8O7n4d3dOjTGlbTlKkIR2YaTlGGGF4Xiw5s+Yg/498v4985jE6anF2d+HHO5zldXhqO3XoITkcKbh461hGKKMEYAmRnXg8ONNACE2EZGzZswyMMi1w3bYVrRi4zLXONwzWs2WHJkxY2mLNkZACmAcg/4eVP4eVXheLy46upVTCKEZZdyD/j6C/j6DeajiiIxXDGKiETw3CeKF3lbB14GWGVCQEMEKOO3QwGgAITYQyZtMzdg4aLXDBzlWtGjLKtcsMTFa0aZGbbM5ytcjZiAKsQFHhPw1hfhrDMOBp0OHwmXIByuHadLyjDLkymbOSmzRUSjGaePNjnCIAdrngIfx+cePzknE5TabqFQ00moFBkUHgUAgkEg0EgkGg5RqOTaboPC4BB4FBYJA4RBoFAolA4fNpvPJ6o1HBE4Ag/C9K+PO83czmJJiYmExJEhNXExMRNXi4kRMwlK2/B8/eHwAITYQwYtMzdhmyLceLCxWtMjFotw5WmRaxZY3OXK5zZGbFwAKmQEyh/Dqx4dWSLxaPwyDwSJKXSpHIofDiIREo01gUFQGBoSEJhEJhEDgQJ9PwIfx9wePuEiMQgkAgkGiqqVWfT+bTcnE5I7BoDA4BAYFBIgE6nc8ns2m4IlEwIToakObjjOMUJwnCICMooRhGU0JyihNfTy72v3gITYQ4zNmGFowyLXDNtmWtGGNktcOHGFaya5HLLEyyZW7dmAKUBKF+HuD4e4cPhjE4gwOAACH8finj8Vo1HJlMygUEACE7lmvPOs6xqx8PPjlkCE2EY2bfM0ct8a3M1yNVrRpkzLcONo2W4smJpkxYXDbG2bACkgNgv68i/ryNuAPgIP+Plr+Plt3rkB4AIaklIBQycPI0MPAwFoAITYQ5Y5mrjC3crcTdrhWtMzNotcOcbha3YN27nEyZOW2PEAKfCWD/h+w/h+xB4HGr1x1vGcbvwPB6Xm8ZiYm6ACH8f+nj/1BGYDBYDAICg0AgEIgUIgcChkEgUXn0/pVLo1HnU7AhHSabxjKM0YVlOEYRQjCcpwmvyd9YQ5AITYQ2yZm2bIzcLWjbIxWtMrVwtcNczBa3x5mGJxjxOXDDGAK/gKRAoP+Sd7+Sd/r069O/bv269OPDrrHg6i4hE1BAkkRAiauJRI1t27+Nuo1MQxMQqsVqqjCJiJxmItasTEwze4zFzMZMrRNxSpSnMWmCs0gmZWuoIlmOMzM3x8TxfA8HxuaImefheHrcpq4qGLiEyuJmLjLPLzdcc3vO8zu7lcrubmRq8SnOeN7bMcK4VXKOEdq0IP+BVz+BV3jwiavW+nXlz7T18jnURSki0KQq03mNuvbv06unUdOrp15XM1IRE1eMxOZuWWJqcXSrtKZmYqYVKE1eFIQJFwi4i5LE0hExUpiSUJRKrESTDOPFid3mbuYmMoRMVitNRVcu/KoxFMWmbuZTKEEymYVWqxFSm7WlW8SgvklVVtmyyllJRYsspKsLEoWAEoAEsoAlACUlCUE2SpSbAEqbFiwWEpLKJsAWEqWblJZuULm4CUoAlEqwsFlSkXKBbu/L+C74CE2EMsbNvkytmy3MwxuFrRo0cLcTlk2WuHLfEwb4mbnK2YACloWhPxJ/fiUHtCNrs2c0ad18DFJcIT8Bin4DKdWvVjxL2KVwXwTlDBhhKQjGMYwglCEoIzy9GfCITYQ4yNGjNg1wrWGLLjWtMrlytcsGjVbhc4XGPM1cMWzTKAKVhOD/l2m/l2ZYzV8M8K1DF3PEIP+JK7+JLXOuPTNTq6pqrcQhcQhhjjhgjQwxx25mCHTACE2ENcLdw2ZOGy1llZtlrRtkcrcLFxkW5mjhg2Z5MjFgwagCmUdhPxL4fiXxnaaEUptOhe1K8StKQwRwQgAhPm3Pm754J5tepjxJTYseTLmwwgTwACEpSMZRlGESMYxQiijGunjx4ghNhDbM1zZMrTKtZtWOJa0c48y1wwyZFrBi1ZuWOZo3Y4moApOE4P+R2r+R2t16B2uq1qjgIP+CC7+CC9x4Bx1KZxM9oTJSdakUYIE9PF2ACE2EYc2Vjmws8S1iyzN1rTKzxrcOZzkWuWeZlmytXOZzhxgCtMBUofvsu+zoNAJTKBGYwAIZEYCgMBQiGwwEIhMKQWAIEgUPkUjl0vm03nU7m03UKho1G4LBIrFE9nk1mlDoU9nk1mgh/INx5BuZnMiezwTebACmRWDQaBwCDz2uV0E7nV1liAQGDQCDTSv16j0aZzKOxyBwJKJSqVTnk9nE5UCgxqNxaLxaLx6PgCD4ehebnOZmUzCFouYkSmERMTEpupIuJRdTOBEJQmJJ3x8fx81PuAhNhDVjkYOGmNqtyNcWZa0cYWS1xlx5luVhkcMmbRiyZsGIApuHYfwCkeAUkCNx6BxqNySSy6XyyWqJRVGo6iUUIfyFkeQskCrx6bW22Wm0VWqT+fJHIkolKdTsIXUQSQ5dLHDHDCjghBLLj8LLAzgITYQ1xtXDho4xLcWNljWtHDVstxYmrFaxaMGGTG0cM8rlmAKYhSF+BFL4ER68TiMTiMLhMDgL7rbL7gAh/IEB5AMafTKbVqvXK7WKzVqvTqfOJyAhdNNFDlZY5YY40tNeVjMQCE2EN8jBmzw4my1gwyOVrRlmYrcTlq2WtsLPC0c43DRkzcACkEJgv5Rs/lG0ACC/wAgWf4AQLQAh6ZDYPC57I4SigAhNhDJgxZ5mWXCtytG2Va0ysGi1wyYuVuNxiYN3Lds1Zs2IAqCASOH8C73gYPiULk1Fok1mgI1G59P6NR51O00msEhMDgkJhUJhACH8gdHkCDlcBm9ardCoYKXSq3WqfTpPJk8ntkkqAQua0qlgITwBGGXgznOBGE0JwnBBOEpzx8PfE7QITYQ3xM2zPC5YLcjJu0WtGGVotcZWrVawZMmTlixbtMOFwAKhgElhvBP94J8Y2MjYSFJGKh0HIVdVZyCBQsJAIiER0BFRZgLAYCH8fR3j6dhkPh0TiRFILAoNBJDRqPXpTCIRAoNAoAQWHwOg1KpkZjAhPFXNpHwDCMYJooRgBGMZTjdl4ueMMAhNhDLI4YNmTbMtY5MrNa0yt2K3DlZ5VuRphYsHDPKwaucIApYD4fwPyeCDGlJ3Ok8ntgjqBwKCofyCZeQR+Jp9P02m8UhcLgsFhaF4EwMEOZnlnjrzNscEoAhNhGJjjbs2WbGtyNceVa0xs2i3Fkas1rZy4yOMrluzbOG4ApvFofwYFeDCmAQWQTOZKfTpbFIBAYJA4ZA4JBIPBiH8fp3j9Hg8AgMCgabTeqRuFQCDQOAQ2EzWmU0hsTUMDAXaAhYEIODg5WngIWAmiE2EZGzLGybs3K3LhaOFrRjlarcTTDhWt3GPHjZY27ZzjxACl4Rh/BPV4J64PBlCodgkcEgkLhUHQecgIbyDkeQcm8vVFRoGCgIGDIOEIbFlKgLOHg4ODhYmjk4ODhLICE2ENGWFpkaOWC3G1c5FrTCyyLXDNvmWuG+PM3cY8zFy1agCnIZh/Br14Ne4VCxC4VE4lI4NAIPIKfTq3WqzWKPRgCH8gw3kGHn0/Uaj1Sq2i02yawBObFY6dT5VK4PBgCFyWEmZeGNPFOhQxoYaczbDBgQITYQxc4m7VyyYrWuPGwWtGbZktxZMmFbhatWGVs5YZszViAKfSGH8H9ng/tjUbQmCQmCQOBQaFwoE0jMFgkAR2aTVOp2mgCH8guXkFzoVDq0dg0AgMFgs1plNBT4dB4HAoJQK3WkNhiOAITwQlHp3XhUnSMYQTlNOM75ejFDhCE2EYsTPJkcYWy3EwbslrRjlarXGPK5WtXOVu2xYcWNszcACpwBLofwkVeEiuWyyTwqGQeKReLBNJrOovBEBk9CoaeT2BQOIkBgKAQSGQ+HIXCgh/ISt5CV6xWbVL0BnNWq4TOZXmcQ2EQadVutI3GptN7RJ4BBIHAYTAJ3TqeoVDCE8HYZbc961jFGMq0TTlOk6ICcowmmnj28mE7c4CE2ENcuRw4bNcq1tla4VrRhlYLcTBjmWt8TlnhaOHLZw1xACo8BLYfwrmeFa2PgoNAUmkT2OQSBQKDQSBRCIqVS6JRaVJ4PAYXA4Sh8OTebAIfyFNeQtufAkciVKp2qSiCweb1CoopFZjMLHJIOgUCgE6qNQSORAIP3vArwefPd5uVqtNXAiYms0lMZrfH0e8qAITYRizMsblm1brXDdmwWtGuTEtw4szJbmzMGzRm4ct2rNkAKdB6H8LwXheDh8OiMQhcKEBgESgqDIFAEbmk1UajpxOSH8hrnkMVhs5sFhmUzE9nlvlEPgcAhCHTyk0hBYIl0vITpWlwbwrKKZWc0USNcfZhFuCE2EYcOTFly4sy3M4YZlrRm1yrcLDDmWsW2HK4yYmTJw3YgCrkBPIfw0veGkONx+PS2WTGYSeTAnU7nU7nk9l0vEajcRiEPhyDwZJJLLIigEdmUzBHo/DYZBYJBYJAwh/IKd5BEZ7TKbZLLZLLVKqCi0Sz2at1qg0AUCg1Sq1CoptN1DoVjk0Fgk6r9eBSqXaLTaLTVKrNghPEnDln48a3nCMZTjJOkwhCKMEYkoxSjCKBCMZTjPD3ZzhgAITYQzY5MrbHjaLW+Vs5WtGbPItxNmeFawb4WDNplcMmGXIAKfx2H8OcHhz1hUBgsOhMGgsGhcKi8WTmcTWaU2mV+vWOxVOpAh/IQl5Bs4/BYBBIDBYLM6tV59P06ncajcIhMDgUNhkLhQIXgK80MsMKWKGGCGCGKmJHPi8fDFHngITYRmzN3GbG1crcuTMxWtM2XCtwsmGVa4ZtmGLFjzOWbdgAKpAE3h/EM94hnyEwhD4cUOhTmcU2QQSCQKGQwUik0aj0aj0qSweOzSaghcAQSBIRCYxGScIfyDueQhWbKDQFDoRJZJKJTWpDBoLAYHNaZTUcjsZjFFoldkyaVmsAtErQCBzusVmaTUIP4EqPFvd3LNriUxKJEwTVwmFXUxK174++mPCAhNhDTE2buGWPGtZN2Dla0asWK3CzwtluPNkYZszBkyZt3IAq4AUeG8PmHh8xAFXPQKDgI6bmghIiCgkAmaytWVmVVXDQ4hYQUVHXV91dsAYBipGFgYOMg4aDggIfyEYeQjGj0YBSIjCEFgM5qVTCpxaDwWAwKFTqt1pN5sUym0ik0ikqFQxNZpSaRS6Uj8eoELhUCgcAg87oFBIP1vCrweedzdzlMJASqZq4RKAkSiQq4gmEznz/LmI9AITYQ5xuWDjEyyrWjNo2WtGLFktctWOZa3bN27hi4bM3DRmAKXxOG8SQHiSBsbCZRUTDQcIjJGQSsoIfyC6eQXWoVGtSODQSAwCCwWc1isqFQwITjcZTj4b3VnO+Hg7ZyoCE2ENM2Fu4aNGy1vmZslrRjhwrXDZhiW5c2HDmzNmDdhlzACkoLhPxI9fiR3jWQcHgAh/H854/zYhBooE4nIIbDEvAQtrIz8rCwkkAhNhGLLhxuMeXKtasWmFa0y5ci3DkbNVrVxjaMGzBnlx5MoAqXASuH8TBXiYLk8Kg8GgsCgUYj8eE+j8KQSBQGATWsVmfT9JpPDYDAIDDozGIjEACH8gknkElq0bgUIQGGzmrVcVGJQeAwGAwqCTii0SDwZXq/bJigM5tFpnk9AITxVy5YenONYIpTEQjJBGUYTRjHHt5KcugAITYRlzNWbjK5brXOVvkWtHOJmtxMGWZa4cM8bZw3csc2VuAKgwEgh/FCN4oRwmUzgUDgUDg8GicSk8mnM4pNIrtcsNgrNYptMmMwh/IVF5Cownk9mUzplNqFRq1Xq1XqFRoVDnk9k0nikVgcCnM4hOhqlHk3nOMYxRjFKcIxhGdeLwayj1ghNhDFq3y5GeZmtZuWeZa0Z4sy3ExYN1rJxjYuGbZw5ZsmIAphGYT8WoX4tQ9uwK0nLLSrJv3AxofyDyeQeWbTcKZTalU7VL4DA5rWKyC8gITJzKY8MaoxwxnGM1b5erCcOEAhNhGJy3xNsjPGtxsMbJa0Z5Gy1zmbZFrJszcsG+PG3xN8oApFCIT8Wo34tR82fNnYAIP+P8L+P8Pr0mHMh5VBITE5/B4HNCE2EMGbVk4Zs8q1zhyYlrTKwxLcWRswWsGWRlmZMM2JrjxACosBJYfxcneLnOIQ+FRSLxYVaYwiBwaZ1arzyeyCQwiEwGDwBBobDEPhyDCH8hNnkILg8PhM/qlVFPhkBgMEn1Xq0Nhk8ntsmMGgUJT2uV1OJypYhOpBx7yhERlNFCdKyjNMjPHj58aR5wAhNhDJzlcMWuRktZuMLNa0yOMy1w4wt1rlnhat8znIxx42wApeEIX4xivjGRkwuEwOAwuEvunmSSiH8g+nkGlp9SqdcrtkstardCoafT+GwdFwEHXwsHAwsPFz8fBwE8AhNhGbC1wuc2PGtZ48TNa0b5XC3FhyN1rbG2atWeTMzZ4nAApGDIL/AASh/gAJRANwh/H614/WwCfT8IayiIOAs4mHlZtBUQAhNhDbK0btW7BstaZM2Ja0YtnC1yxzZVuRi5xM27jLly4nIAqFAR6H8apHjU7hsAh6IwGFwGFwCCwSAQaDQqFQyEQqFR+uV2xWOuV0h/Hu5492YHEoPDIFFIJCoRCIVAIIgSDwmGweFz2iUWBQOdzohdpDJDoYY444oUMMMEMcKFPTicfJLBrAITYQwxZWblkxxrXDXG1WtGLHEtc4m+JawyNm7ZnlYt8bfCAKVA+G8ZXXjK7LSIjJ6OkJiDgpGTCF+QJT5AlTKZ2GMqnijpCGxZQwEBfwKDhY3AMHAoghNhDDG5YN3LhwtxMGGJa0ZsnK3E1zNFuPE4ZsMTZoyYZmAAqbAT+D/lPq/lPrrjy54GM6nV0giwtx7d+HFjLhxdOvTr43OEwuJjOOfgeC4IT7+T7/21cWHVx+NxcV151ViotC0LQpg16s+ZjxMeJlyXtkpLBSkUKxwy4/E4rChNVJpzRJzgnCIiIRQEIxgiEIoRgjCJOE43vwc8vAQCE2EZmTZpkct8a3M1cNVrTEycrcORrjW5WzFs0auWbnI3cgClcSg/5UqP5Uw4rni4mYvhfK9SCD/ZFfsg98OPLOs0nHHluZhqyMhK+FhYGBQKFg4uZjYG6AITYRjxNXDfG2arWeRi4WtGWJotw5mzVa4ZNHDJzlaM8uZyAKpgFMhPymIflMhnq4fC27NuzXq15JoThGEY0jCEEiSEo0nKMCEIQjJGMU4zVjWdZriErZMuSD/QhfoSb4ZxdYzw4+NetajVSvje97nmeXG73eajExGIpFaxrGNRUItZMZjny762CDx73lyzbNpkBNXBMCJhMTFwEkSESgETEkz18XwZ+BgCE2EZM2XGwbt8S1g0yuVrRy4wrXONowW42bnM3a4WzNtiZgClIShPym0flNpw5J2jBCMYX0acyD/Ttfp2+bmzGeE6eBnHKAhLaKzneESMYxnl4PACE2ENMbJq0b43C1mxwtVrRg4bLXDVphWtMrXM2ZN2mbM5ZACmQehPyprflTphKFoWWngw4sdrrp1nHFyeBjxQCD/S8fpW5RllnnXh13114ccVqI5OmeVoPklK4UiCVzcyu8z4Ph8iE2EMWTlhmYNmS1hmxNFrTC0ZLXLhy5W4sjhmyZtcOPJmxgCkwQg/5Xlv5Xp9xxIYxXRy0Ag/zxX52euEVK7cceDViD8zuEzlm88/H4ACE2EOXLlthx48K3HjZNVrTGyzLcWJthWtMLVg5wuWLjJicACnQkhPywvflhhz4ZVlHBDBKkqQlGUYThhTrOuDg8Dh6MGMCE+lC+k1oxTtMnOqdb42WN5XslKWrfuYsfAIR2I8mcUUYTihJCMpyrCaaNZ117XWAhNhDLNjZ4mrnEtx4sLFa0xN8i1yzxOVrDG0YMWTHCybsGIAqZAT6D/lqQ/lqXx4Pgd+3h4tKKqtY35HGprMWud8OLlcVBcznOd758+ueu9s8mAIP9IV+kZ6eL4l1yisMM1u7565usbIjHTv2doxrWqiJmdzm7zMRHK/AahM3Sjy51nOaKEQhBKMBGKIEIwIRIThCcIwnGd+njhzghNhGTNjbNsLDEtasHLda0c5ci1xlaNVrLCzcOcjhwyb4mYA==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lHHAOAgAQdBJQF6AcBEB8nKJL+NRJLqUMMq/7R244DCEgQRP//A0U1BQM4C2QZIDIJAJCbAwE3wB5FMwkAkIICAdvFHkU4CAD+AwB7hdI0Ek7ApD/TAKQ/Cq8DxwGG8bH3jY/goOPjpOEh4KHgUHBwqFg0DBQMFAQiEgoKChEdHxwEXFEHBRKAg4GDQcDCwEBBwEFAQUFAQEEAEAQEBAwEDAEAEFBwSDgoGAgYCDgoOAg4CBgIGAgUCQEHAIGAg0GQIQEHBERHx0XFQ8Mg4JBwSLiouKi4qLioWEQcEgYASUmWlqwhhHCGEcZVsZBxULBo+AwHhjDNwIbxUgeKkGPjoeGh4RAICBhIWEgUHCQ8JCwEDACAgYCBAEDAEZGy0HARUDDQEUhoKAiCAQMAgYBBQKAg4OBgYGFQUCgkCgoOBgEDAIGDgYBAwKBgoGAQCAQcBAIGCgoBCRMBBIOBgYCBQETCQcBCrfEGIcIYRuLlgDAK6u2DsH4GwPgbA+AMA3FyurteXotrchIUEXBQULDQMFEQsNFy0vLgg/Y5efm7kSmJgQlImJRKEwEgmJqRExIiUTExJNARcwTFXUpxmYmAJiYmJiYKmAmYmJhEpiUxJEXUomSUJqLiJExARMIhaLm98fF8+a8IITYQ5aYcWRkywrWLPE3WtMjHItcsWLhayYNsubDlw5MmJyAKiQKPAYT8hzX5Dm17EpkpjHi24JpwlGWLToDVeUZThn2bcWMaaTmlGUMWXIYMOTLq16NOLGGLGvZlyM+YDFj1Xgy7NuTKLXvCm3Ajk06C192OUcujSMqK8qRzAIT8ZBX4yC2fMadBlyDBhsSnBWV8GENeKKCFL2jAYrwhGcIxVpnzadG/dnzY8V7Bkys2dmzqVAx4tOKMcGPFOQxY808e7LFfBhNOjXaMsGXIIQlGck4gg/Urw7uUSlMylIVdXjesl1nGcXEABEokTACYmJiYBEiYBMJiYmJCJhEokmJAgiYlN+H5d18AACE2EYnLdzixNWa3C5a5lrRiwarXOJtlW4WTfLjyOGLlnhZgCvcCjAKD/jJ2/jJ3OvR16O/Z37eD4Hh4iU1MIhCiIVKJTWamripq6mJhAhlLMWAgiZiS4CF4mamYi4i1CImAiVWiZhMEROpiKuplabSCLhE1KJTCZxmpRM1KamJhEoTBFxMxKYiYTCSUJiJghvwvD8Lw/E44RjGq1wjpjET0674gg/4o+v4o+zr0TDenHh16eDi4mZLq6zEri7Imaziy5mJm1WiYpEShU1NETV4TCCYmk1dJicZ1dTK0XExJcLgTKCZpubu0yUiKREFXExE0lCphEJhITELxdBECZC8SiYmYurVOLoiYThMRy8XxO/bweQi4TMSqpcMgg/EymLiZlMzFXCRKYkBEXVxIBNXCLVdXVwi4TBMRMShKExMTAJi6uJiJAIlNXVwCYmEwTVwCamJISRIAi6ki4IupIkAiU1YIugAi6kCJABMLqYmLxdXEzPPzfFj4KCE2EOceXEwcM8S1vjxNlrRs1yLcOTNhW42DZg4cMcbVq4ZACrQBToP+Lcj+LcnvS44xuLrOIxWMcK05RUxOZ45553eYVw4MdtctanWV5zned8+PHjve9qvpPDtog/4ZcP4ZcfC3wcHBwYmpjbc7zzvnnjvec5JxiMcNaw7ROMtznN7m7m5uE6jVajpF6yCE1TjCM4RQjFCaMYRgEYJwjFGCKUZBBGE5RQihFGEYwjCMIiufqwj4MCE2EMMjRllaN8S3K1y5lrTHkcrXDdzlWuGbXG1ZMMrnJlbgCtsDtwOC/wAm+f4ATfffp8PwHnwfD8B8PwPh+B8/zPh+B8PwAAAA9+gefAAAAAAADvACUWDcO8LO87zzllmyzZW52SqLbNZ3OoWJZaLUpIGWlNzW2tssSM3hhJZuLJZKTcRYqXGYvKiiqmxUXGXkmTjMsykEkjlmLUG5sutwuUtllmKtbbKtt+H5PlAzfLbdVZsqSOfF9P0D36ACUAAAg/4x7P4x7evR16HHgc+Rz5N6dejnydegAAAOfIHPkAAAAAAA69ADjwHPkOvQ79ufLr08HwPD8LxeEkomUmSSUxZZaLTFwzAymJQpUwiSUETRi4CrmpjMJImIyrNWlGYiSImYmJuEXEKlCBEkhUomJJVmpQiFSqRBC4miJwIUhCaiYRUxMQRNSTV1M1nExNXQHTr4m4qcEJglLLv4HgjlzADnyAAAgvs1ZR01aUSkoUFgllSykoAAWBZZZZZYAEssoJQAAAJQAJsBLZc2WEoAWWLlXNyhZZYTc2LLLm5QuUAssWFzc1C5szSWWyxZcoAm5ZuVNzc2BNgVFlliwE2LKTcWAAuUACVZUsCVmywoALBKlCzZot8/D+A7+DAhNhGVuxzOcjFmtzMszZa0ZZMa1y0zNluJzjy5mONzic5WgApsJYT8eV348rzToM+ZnzY8WPFrwRrCqcJwQhKVdWPEg/4P2v4P2y6M4ZxvXXp1GYkpU4jG9a2AhMFCMJkUITJoohGEUYzvj57iACE2EYcTLE2x4WK1u0cY1rRvlxrXOJnjW5WeJq3bNMbjIyzACn0zg/42yv422Zi4vGazi6qKViMTUYnCprMXm3NnMymt+F37AIP+Dh7+DiGcRSp4IqFRdxm8ztu7u8yTEVSKqp4S8Lwwg/I5ruUzUkXBKIQExIiUzEyu13z8fsAhNhGJw0Y5nOTGtxtmeZa0xZGi3C2b4luLK2bMWrBg1ZZnAApcGYP+OQz+OQuXft4+pzMzF4ajFY4MAIP+DO7+DPvk1vyMxhq8SJuONcdgg/Ozz3MxeJIuYzFpu+eQITYRlaN22ZwzcLWTnDkWtGjnKtws8TdblyN2LRowZsMmNyAKiAE0g/45cv45n6YrGuGKvzOfTfBTExmb45zm+6cmdNVqnCdTHDiAg/4OBP4N7URlmevTrO5zd5naYiIxqvA49NRw1OoVZO665dSEpsrOc0QQjGcJwjOE5VlOUIwQUjKdKpxXVx8N3iE2EMGjNsyYMma1rhaMVrRkzYLcOJvlWtsuZxhYt2zjM0ygCl8Zg/49YP49b3Ty+GY3ObTGIxyrk1Fgg/4MOv4MVenLnya1WtViFXV1xieohNmrPW800YIwlVNhnh4Ne0AhNhDDE0x5MubKtzMHORa0aYma1y2bOVrhg4YNWLJu3YuMQApMDoP+Ozb+OzdddpxVVFcAg/4NkP4NkXTr2ypFzQCFqx2RRxQo46b8PhghNhDDC0ysmrBitcM2bBa0cucq1y5ZM1rNo1ZZcuHE3wuWAAqCATWD/j0G/j0XwxOpicZa3hdVU1URQurmY2u53m7zbeNgg/4OeP4OX4yy7+B4PLm58vNxxniXDhGMY1XBrURUSZiZrjyvcIPyOsJJKmLiU3NkicXEwROLqYSmb34fkvOAITYQ3a5MmJo3brWeLNiWtMmZstxZMmNaycMW7ZqwzMMObGAKrQFQhPyFUfkKhnNkyi9pwhe1aRgDFj1VSmZdGmlcODTKMo5MeIZopRTx5s7PCtU5LT2ZcnCx4oT8Ywn4xkWJhwDJl0Ty6terXgwgLwhBKE8WPNn0adGWEYxjBlyabIKToMl4RhFOVQrIg/G87x524s3MoJRKIAmYTCakiYmExIJiYCJiYkXc8fXR8AAhNhDDFhbOXDJstyYWOVa0xNma1wwYMluRtkaMGWRo3Z5MwAriAXWE/IX1+Qv+U5AAFK48W2ydp5MeIyZeBjgjHHq1sWOtMODPm27NuzLkMODFj0adm3VryZWTKhFe2HAx4gyRQI482eU6xnCMYYs+aciE/GMt+MaXJlyMeIx4gGTLix6scFU6VMeLHacoQC18WPJlte16VDLkx4s+bDgrSMEpsmVmz4sbBhDDCEYISMmXdhhCsJ4cWPNnAILPwJvd7d21stiFgLBLFFlSyVLKSys03AAZsLKWWWWbgyktW+fP4H9UITYQ1cMsrDM5yLWTVw4WtMjButwsMrVbicscjdjjxY2WPCAKmgE4hPxZ3fizhqvinW18F7VhOMWGN41vOcaxjOSVLYsGLRmyZtGjgYMEsMt+/j8cg/41fP41iW/C8/wOOsxusxdXiKrFYrGNYxrFYxVTEZzx49d98zx6XU0AhNWyt4xjOM04wmjCIjCMYCEYRkIyjKcYEVd/RrF2ACE2EOHOTJjy4sq1i5bOFrRjkxLXDPGxWt2rVg3yMm7HC1bgCrQBVYP+Wqb+Wp/YdOpvW4Zja7m4itNYqfG46avF1u85nc116ceGdT06+NxicXCJTc8c3zynlnEag/4rqP4rteQZwcOPhZxjFY4UM7vjeb68OeeM885i6qsa1y58tb8DPPxPF4c5nczmVyTCKxHkTrSD8DEzKbiZuMxJMSRcEwqIBmLIkmJTCCITAmJEpJnfX15jyiE2EYWjBrlyNca3MzcNVrTM4crXDDMwW4sTVu2ZYsuRphygCsYBWYP+Wqz+WqfLW6uJBmZrK8b1eEVEVG/E46urq5nN2ytPTr0a4Twnhvhx1uLXd3uec74zz5c4SIT8YYH4w1cGDg8Dbsz5jLkbq0laUoRknONZznhw6NK8McK1TghSGCFIYhC8sLDbLTDSsqwmnGE5MkdlLWmAhN2S9YzTTTimIwJyrJGE5JRkgQjFOMJowrKMIwlCEkgjFGEUYRIoxnh6d4R8GCE2EZcrFo2bNMy1k5ysFrTC1cLcThk1WucLLMyaOWGNmwZgCv0BhgGD/lIW/lIX8XFcdcV54zvO2VpqbluLKjHCumq4cNVrVaxWoxjERqtREYi9TGIqIqYzNru2443mc7vO88d8c7zN3GZzmdzm+N3uczcEb6cdsoP+Otj+OtnvDfDjrOL4Xpiq1fDEYjlfRwnlNRN1LjUxc5Rc3NzmMs0zmV5mczN5nNpzabndca5xmTNxEqzwirw1VRGOExUwjE9I8DhGuICD9Lt5c5llKRMJTEhMTFShMM0CLgiQSJiYlVxEzEShNSF4zi4TM4zUxesyRdXgialEouLvj7e0/BQhNhDdyzbOMbZotbZsbha0ZOGa3EwxZFrNi2bN2uTCxaZWYAqTAUaD/kj8/kj3yVYOMszu7ldTVVWorhqeFIJnLczzu853OdzMKxyrwHTyLIP+DjL+DkHod+x37OuNTStRFTCZhdXEouJq0xNd/G71cZZTMxMROs1wyIPyGZlKYu1zEzAIkSRJBNTChExZKYklc55+vMAhNhDHNiZtWDNstYOcjZa0Z4XK1xhwt1uFgzbtsTbM0xZnIAp7LYP+SVj+SVHfXi3XHE6rVa4YxqNSm7zvmc7hVa1qOVSAg/4Pkv4PrfI8HHKeDU6kmZ3c5nKYitHKKhON14Nb2IOvgZ6N5zKZXEiJiYkCExMXFzvxfPjwACE2EMnGFuxZuWq1o3wtlrRm3yLXDNq0W42eFkwzMWThm2xACmggg/5LSP5LVyp6XpqcKmqpgub5131zAIP+D2j+D0u2r1xxzrd7zvfG+OcsOUeBnpgAhOJxIduk0UYoynCMYRRRTnfTyVAhNhDlwwxsc2PIta42+Fa0xMsi1wxxtVrdhmzNcjPFia4WoApyI4P+TVr+TTO6qUzneeO+e98Y58t9p8KfAxyw6RcAg/4P+P4P7Z3N5u26uorhHKO2e3HU1mW8cd7AhOJm5c4xRhEEJSkhKcY1jOM8enjy2CE2EMGLbM5cYW61w3ws1rRszbrcTDM0W4cTNvhw4mzlwyYgCvIBhQGD/k9I/k9ZiPAvpWIqZu85zu8zOcTEYVGERUYYUhUzFrzc8eXPGYmrXSYxcRMXE1KpUklKZqzGR3qZmCImJQxWMOF9JmiD/g/6/g/lnNXOZ4xubm0TppqqioYhFXLObnc7u7m4Yio6eD4Hg+B4Pgd+zr0deni8Li5TG5WncREU4Vjl37HPkPGvGNa4Y4RVRdzzvO+bwb31yIPwvU8udzuZslMTEwEIJhJExMXVourq6upEwJgmJhMRdSESF1IQRJMTAiAJmASnj5fnw+DAITYRlb5XLdk3xrceZnjWtMTPItctWGRbhZs2WJywYtWrfGAKdimD/lU8/lVPnG9XicXq6nBWmHBU0TZNxzxGQIP+DzD+Dx++2eGeF1ubnM9Xgzxzz48aVVcOnCuVeBHDQIPztb3m5m4mYupiZhImJiUxLO/N8evEITYQ2YNcTdoxbLWrdm0WtGzNutxNGeZawxYmDTHhZtmTlkAKnQFOg/5X1P5X53Phz4XqcViKnojENRdZnN3zYyOvQAAc+XFWamsNRwaYxvE8QIP+Dzj+DzWL7b6Z4bqZzHfwO85nccUXqdOTr0F0AAMZ7TiKqUSzNzN7xOSD8bzvTi5XNzIRKJTEpiYmJhMBEolEkSCJhMJVcTFz6flxICE2EY2LHJibMma1rlcOVrTKzwrcOVkyW5GuNnmyY2mNphagCpQBOIT8jvH5HeeDgzbdmvVttGM4RhCEIUhSOqMkIwrpzZZ1neVYpkIybuTyJTCE/Cbl+E3PXTJp0YcFJQlJCMC9Js+rDGE5QY92EiVheE1UK4suTLkAg/U8Lyeczc3KyYmJTWcXE1MCCpQlJK2efh+K9YAhNhGHDjaNG7ZmtzY8OVa0zNGy3E4aOFrXHmYOMrZmxysXAAqCASyD/kk0/klbiO/Tj0nlXDGsYxwqqhOeOePV4LJrGuVcqkCD/hNw/hN3jwN8nDOJi5vN5zm7u6YjodoxNXLvi9iFm0WPIZ44Z0KGCFBDBCjijghgRIII4o0seHysUOyAITYRlcN27jLjcLcjZkzWtMbDGtxMWmFa1xY2jjI1xtXGTIAKdCWE/JV1+SruMK2w4L4q2naJG+rXsrSUoQRY7aaRyoP+E3b+E3foanleri13uedX46+c2iNR4U44SITRinCsKxnNWVZTgQjCMIopwrXHwcce4CE2EYmTfFjxYsK1ozyMFrTE5zLcLdq1WscrTDjYNGrHJlYgCnEjg/5MZv5MYeXCMVSZu+d8e993XGdRw1rljteNAIP+FBj+FAnMbjnOcrTWr6Rwnk1eLiueu9XkhNWzPjjOM4wiQnJCUIEYTjWOGe/gw5AhNhGPNlaOHOZgtzMcbRa0aYsq3FkbZlrHE3a4WmXGzyscQAqQATOE/KDR+UHvRpLxwryngWpipiwWxWpaRGN8N8OXDjyzqhTFTUzYJIT8J3X4TzdGemCuKFmBJC8r1ve98OHHec4ylixYOBHZmhglJGV6xwiEp1Nt6xqSjGEU0UYRQjCcpymhGCBCMIpzx9WceoAhNhGNvjcssLTEtxNWTZa0ZsmC1zmYNVrdjkw5WrTJjasMYAphF4P+Vur+VwWI68uvDjjNTUVie3XskIT8I6X4R2cGCepihinijFOWW2uNcYCFwGagzKOOGNGhhhjhnnweHZwhNhDDC3xOMeZytxt8LNa0zZWK1w2bs1rfDlaN3LRzjYtmYApMDIP+VHr+VHPhNcKjlc4Ag/4Ttv4Ty9Y3ypyb0IaenIOnhYWHh4ungpYhNhGZuwyYmzXGtbuW7Ja0w4XK3FkYtlrTCyYtsbTLict2wAqXATuD/lbQ/lbh4xrfRVYhE56deGYQiHC8RVRUTMzu95zvO88Zu448jQCD/hQ+/hQjxPTPK6u83xz4PDj57fHnnMMRw1w5R0rhrGqojcc43GcuNZmQhOZuvyZp1RThGBGCKcE4IRlGEYIoRgQjKMESM8/VR8AAITYRiy4sbJjjZLW+Ns3WtGDfEtxM2mJa0YYsmFtlxsXDhwAKfC6D/lvG/lvHBPCqjEQLjM3Hft3Y4yKUqL4d9MiD/hSq/hSrB4vDc7m2amsRWK6dejzN8NYrFxN3vHgznuCE50azvG6cYThFGE0EYRhGCEYEIwmnC+Hh6XYAITYRkxuMjHJmyrWLfDhWtMLFktc5mGFbicMGTBw2auXLlmAKSg2D/lxs/lxtHiMY0aCD/hPE/hPFGC9b3ACGnpiCq4WFg4CJiaeDgiE2EYWbByzZ4Wq3G4Y5VrRzibrXGZgzW48LfGyyY8WNq1ZgCoABMIP+XID+XIHv2cL4Z0wFzNzkmQiJxEUmplnG8oP+EBr+EBuYd4cZ3nObzG6itVwxw1yPKjljhwxWZvjPeePPqITlaurBCEJ1hNFFGKMpwjJGBCEZRiRjGdcvNhmAITYQ0zMMbdiywrXDTDjWtGrJgtxMmrFa0xZGrhw5bNMrhsAKSwuE/LmV+XL/BHFgtKWDSIP+Dl7+DmGrrERHDiCGnJpWxMDBx9DB0AAhNhDfM1aNmuRmty4WjJa0a5mi3E2a4lrVtmat8rBllaYcYAqUAUGD/kOQ/kOZ1x4XQzSLiLoO+ozRDF0Hbv068ufDjV5xz5eLpUxw8HwAhPwnZfhO/xbdmPEN15QhNPPmzl4zrS9IMmXIBgw7t+zbq15MsI4ZVTpg27AAg+HlXudmbmQmpTEymLoQExEoCAkTLO+fr14AITYQ5ZtMrLExyLWzFw0WtGeTItcNm2Va0yZMLVoxcNnLXKAKwgLJAYP+Qrz+Qr3w/C79vD8Lw9cvN8zze3PW1zczd3OdzO7manBSoRE1M3BGIxqqrFYjEaiJpExaM5heJqoiIYvDSKIhMKtNTEWTLJMRF4nF6uImLm4uUXE3bPPlzA6dcZq5XWbZzd2uLwiI1fbPbqCD/hQ+/hQ/uufLr061w8PwvJ7ccTKZuNtxtaZXFzOZXMpiZmSZiN1dwvC6pE4RWYVEYxjERNTcyKRCpJmAiIiKTFTFIxBESIurhIRNIiIrOAMZ6dfC8PxN0qaKkjNTMrXjPPsAg+3qebnM2REkTMkzEokiYmJhMJi6uJBETCYmExMJIkSRJBE3V1dSqQCYmJq4iQIkAAmrqRF1dSExFwEokiYAi4mriYTEpu+PPzY+CCE2EM8bZsyaM8q1xjzM1rRqwwrXGZxhWuGLLI2ctcbhjkxgCkwOg/4+Pv4+U5x4MXczXWLAgv4fo/iAWx43lxyUhpiegLNBwEKh4enSgCE2EMmTBq3bNmy3I3bsVrTE0ZrXDdzlW4nLDCxb42+Rw3bACtsBb4P+OS7+OS/njcXm93e5QxjEcERETKYtKQiIpTCYTV1NTKSE1ETW4vN3c4vUdOPAicZ5c/EiNYqJjjrwZniAg/zT35p/ydLlEajVaUROKqtcOFRwjSqxUKipqcXM3cymIREzN543nM5zd3M5m15vj278ufTry58ucN1MROM9OeLkhOtmd+MYxEYCCEYRQmIwjCMIynCEYRIRQRhGEUIwjCIhGEYRhEjKKCMIwiQiCAEZqzy8e8fBQCE2ENGTdoxaZnC1m0aMVrTIyxLcLRu3WtGuZriaZcmTLmYgCpMBOIP+LWD+LVfas8OKrrE1GERMTMriZi4lU01UREp3c9+Xg3nIhPwOLfgcBjWGfRpY8XJwYcd71RpDFTBgpaGS2DJLBClCEIrzx10tdtc5zITkZOilCEIyqjGc5ThOU4IwihGAhGEUpwIoxRvj26ZeAiE2EOcuXM4y4sS3ExcsVrRnhbLcLHI2WtsrVrkYt8zHDlxgCk0NhPxbsfi3pzGTRbFopSCD/gbY/gbTyIuq1nSHgE8QKdwGAwGFzeBQWbAhNhGHE3YMM2ZgtbMGzda0Z5Wa1y5YNVuRw1YZsTNo0xNGwAqTAUaD/knO/knDKF223HNmcsrqGoxiKiKUhVxMzc2uZgjl4videnPk8PwlAIP87p+eLrNXV4uC6vE6YrUKghUIqELWtKETKbucxN1x4PF8R1CD8TxvVXJEImpTCSUxaLRIiYmExNSImJgTEym8+D58e8AhNhGRmwaNWbNwtYY2TJa0ysMi1y0Z4VrNq0w4cTfI5atWoAp8K4P+S+7+S+/w73e5liMY4VwrlHCOEVE3ueN9Y3cU6RjAg/zl350XpeNaqsTibu3Xwus5nO11EYjHhI0nXHjshOhi4+kigjEEEIyjCMUUIwhGMJxw7+DHwMAhNhDRs0xNmThktxZsuRa0aY2K1y1xtFrnI1ZYWuFvhYN2AApgG4P+TYr+TZOZxGI1GsYjlnlxTl1x1qyD/Pafnl4RG5nq55731cVNR21jQITlauPrgjCU6VgiTRjO+XmuQCE2EMGjVs1a48a1u2YYVrRgyYLcTbCzWtMbdozaNWLZjkYACm4kg/5QKv5QHYxPLfC64s743zcY3SmMY1XSe3HlAIP88h+eB3jcc21sqq8OGOU6w1a246xshPAEOfhQqnCMooRlGJFFGE041y78uoAhNhDnExZ4mrdotxOGTBa0w48K1yycYlrNqwZMGbBwyas8wAqWATCE/Kah+U1XHHDK8loWpamCmKWCMoQnOt6z4PA4M53jGMIWlTNXJICG56rnt4SMg4qDhIKBEHCwcLDxcTDxMTExMDCxUBHW2FcKSdNIRENCQ0MhY1EwsWCE7WDl5ycUURCMEJwRhFCEYIyrCMSE4zw9NYAhNhDPG3Z42uJktZY3GVa0ZsMy1zhy4VubJiYMWeJmxYY2wApmGoP+VwL+VxflOOGfI3wnTE1czmOfLnCE+g6+gdjWdcctLXHSvZbFizYNVJQAhpCmgbGDgkBBQcAg0GgUGg4ehjYG8CE2ENsLjM1ZtMa1yzaZFrRmxcrXLZs5Ws8bNrkzOWuJu4ygCncog/5bNP5bWZmeDWMco4cI0qF53Pg+F4fO01Edo8S8bIP88B+dxcLqcr6+B1ubudxNRXDOPErGo4Q467vBhOVwHflNNGAIRQnJCcoxlNGKePi74cghNhDLExxMsrXMty5srFa0Z4mS1wxYtlrLE4yuMmZlkYNmgAqHATSD/koO/koV5c9cdd4zOdzaIrHKOVYwqYZXm54zxjMTERq/CvCD/Vgfq3e3ftx8Tv4GnJonKblM1MEoC8ZhMzOeHi9PBwCE6m2M06xjOMIwIIkUYEpynSMpwhGUyMU45cvFeAghNhDnGwy4W2bMtcZMOZa0buXK1zjcY1uLNlbYmebNhbs2gAqNATGD/ktC/ktLvlx4deng4zeZSrGMYxPjXwqqq7znfg9OuVRXK/CYhPrWvra2bfu27NOSVpQpCCMZp48mO8bzjCLBSmK0oSlW2umWoITdzuXWcZznEijAjCEYRhGEYwjCcoyjCE5TXnv4rqAhNhDNi3ZMmeJytY5srVa0bNMa3E5zZVuZhkxYmTjFhYMMgAqTAT2D/k4q/k4zibjON6vF1eCIiYOHF069OvkcZxEwUw4RUOMz1nnjny6gg/1jn6wtUVON6vFpXPFz7dzp1YyXGYzGYnKbvJGGo1PTr4FghM3Sn24RhGFZJiEYRhGCMIRQjCKMIwRggIownKpO+Plz4QAhNhDjM1xNMjFwtb5MOVa0a5mC1y0bN1uNlhYtmbfG5YtGIApyJoP+UIz+UIF2nlfDNbjje873O5zGcRqOFcI1GM6sg/2KX7E3jw8Hh1rjGQMVWtVrTBlmuPLne4TlTqnWNZwrScIoIkYRIThGFYY8fLnyACE2EZsbBkyasWC3M0bOFrRtlarcWRs3WtGTPMwcNMjJm5bACskBZ4P+VAT+VAUAukSRLGcZxkAHDiExmK69O/bxfE8XEiGNVWqxGHBioiojd73zz4Oe65VjXZ5TWIT63L63MA0aeBntVCOPZt2bcWMAGPFp0cHEGTToz5r2pZZSiMarzrhw1veuG+OtaLYsmLRk0YsVqUgvHXbTO4CD+AMezM3K4mJqazVkXUxCCYlMxM1MTUiSQq4RdSImC6lNWqUSRKYusr5+b3fBgCE2EN8bhzjYtsK1g3bMVrRu4ZrcLZy3WucbnE3cM8mZy5xgCm0gg/5buv5bvY3rjreM1nl4+Lbm4kinLfSahPqYvqcY48WXBfFfFXRnzQtSmC2CkJK4uDbTUITdxOfBGMEYpxiRhGEUYxnhz8V1ACE2EMWbZq4xNma1q3xuFrRi1zLcLjEzWscTfK4cMszjG3YAClQSg/5ZrP5Zrc4OWMY4RWM8tyCD/V/fq/+fI5TUQnh4PTjYhWugh0scMcMEMaWnF34AITYRjyNGOZi4ZrWrFvjWtHLdmtxNmONaxw5WWNjkaZMWNiAKiQEzg/5ccP5ci5vk4MRA7d+GaU0xWqqoiVxzjm5778fBz333uIP9kx+xdmdXfG+eefN5Ob631Xi6wquGOnLwtdscM43G5ubccwCEyc6HbgRhOEokIwmijGEYRRgjEjGEIyjJCM9+3EAhNhDLE4ws2GRmtZZMrda0w48a3C5yZVuJiybuGmLJhxZMYA=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wBHAOAgAQdAi4KARAfJyiS/jUSS6lDDKv+0duOAwhIEET//wNFNQUDOAtkGSAyCQCQmwMBN8AeRTMJAJCCAgHbxR5FOAgA/gMAe4XSNBJOwKQ/0wCkPwqkAUeE/FeJ+K62sF6adGmeGeGeO90YrQpbBLBmONK1rUnG+OunPh248OO8Us2LFoycrBkpijLgz18WoIP+NCb+NC+M8OOMd+3OsTicTQiYmZjJkmUThCOEqgmZXbnNTG/A3y1z8wCD8btm9trmUzF1cJiQTABEoRJEpExIJmd9/NR8BCE2EYmrXCwcMsa1zlc4lrRi5brcOXDhW5HLNg0cuXDZmwZ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8vHAOAgAQdBLgJhAIBEB8nKJL+NRJLqUMMq/7R244DCEgQRP//A0U1BQM4C2QZIDIJAJCbAwE3wB5FMwkAkIICAdvFHkU4CAD+AwB7hdI0Ek7ApD/TAKQ/CpsBQ4P+IUb+IUVJdOfLx+HGZ3dzc3iMVjXCuFa4YjhWK0iIzne+fPj1zmc6vTpNaIP+KQr+KRe+3h+F16OPApiqrGo1NVcbrNp4xxzxvjxvnec2uqxrVaxjGp8KaUCD4dIubTK5ldXBNSAARMXVwkiSJmJlN3z9M+BgITYQ2YZMbdvixLXLdziWtMuHMtc4m7hbiysMzNs2wtcbZkAKWhaD/iKi/iKT70nE6mqVdXW7ruCD/ioY/iofxy4OU9LirzF7jrc8QITJzM+eNYwnGKaKuPLthyAhNhGHLibMGGNitbuGGFa0YOWq1zkctFrdllcN2uNowxNMIApbFYT8SSn4kodOGOdllhxRwUwYpaMFqIP+Knr+KoGo8KfCvoqZZrnd3zCFy2Agx885GjSpZ78nE0ghNhGNwyy5XGNutascuNa0aOMq1xkytFrBs1cZWWPM0YOMwAqiAUGD/gBM/gBdzdzmdzd1MRy4cOHbl04dscowq7zOc73vjx4575zm91nDhjXDXCPEzwqD/irS/irZxNTyvkxjERLM8b574763zzvrcyqteBrwJ8Dhw1rhw5cp1E3m+c943vaD87jM3ayYki4gTUzMkpqauIhMBKJRcSuc8/N4x4ghNhDhvlbtW2HCtaZnDda0c5W61y2yNlrDNkzN8TnG3x5cQAp+KoP+Au7+Aw3d4cnaMeJU8JxnGd3Pg9OvVExGNViuV4xIg/4rCv4q84gnMcefLnxjizjOIxw3rxr1EJnc83HjnqCE6FOTKc5oQjFBGM4RhOU4SnKIjGMb5duF0iE2EZWuFphbMcy3JiytlrRi3crcLli1Wt2ONs1b5WDDMwxACmwbhPwM7fgZTw114b573nFbBbJmpilgrCV5gIT8UEn4oQbWxasEtFs2C05RrfLfTPXXHfGAhl4gLGBIWBIGBQJBwELAyc/BQd8AITYRla5WWJrjYrWDHI1WtMOLItcZXOFaxyucTZwyyZMWVqAKTQ6D/gT4/gUH6eFHKtcFZUCD/iqc/iqZvXGpVek0hcxgI78jHDDDPbjYaCE2EYWeHI3cNma1nlb4VrRo0zLcOTNmWs8bnG3aZsTHC3agCngog/4ImP4Iv9Z51nhXLXLlw1qsSZ3PPO+eUxjHLh43DHCD/iqM/iqN5cJ7Z4Ju93vjnO82VWujtjXCEdW+eYTZyI8uM4zRRRIIkIwjBCE4RRrl6ZzAITYQ5zM8uZk4xrcLlq4WtGDhktcMcLJbjxOXDVriwtmbPIAKXxmD/gxe/gx11059L4RUYnFxZnW4qYT8WH34sP8eLh2yyywuSlS1NEtEcFiE6WLTHLeqKKKMUYzvw88eECE2ENHDjE3bsGK1gxZY1rRhjxLXLLKwWt2rFw0w4XLDNiaACm4ng/4O/P4O/fLrGcXwarW/EuFIyu+Zx2MX4k6og/4rRP4rRZrlEYjMbddd53Nr0x0PGqsNda3vYITdxnPqqjAQEUUZTgESsdfLOwAhNhDhvjcN2mVmtyNGzFa0YN8K1zjxuFrFjkxYsLLKzZsGIApyJYT8IQX4QmZZUErUxHIvRassMbzy2yxiRxXyV3CE/FbV+K13ESrGdcZe8bp2UtgjxK2WjemdrxCE3cZzbwvOBCMEEYoyjBGEYVjXDv1uACE2EOMzhyzc4m61vkcM1rRricLXLFrmWsMrXJjys2rnG2xgCpUBOoP+Epr+Eq/O8TrPRjTtOIqoLbzvLnFzMbxnGYurpmkKvpfLGoT8Vkn4rF4WtJFGt9OTPhvjjhrJS1sWLJkyU0UzRlWuHDjw5Z4b3wz2wy4MtIwAhO5KHVnOaMUIRkEYkYRgSjCMAhGAijGMZsePmwdgITYQ3ZsnGLDmzLczZy0WtMOZutctm7Fa0ZZsbRvkwt3DnCAKcSSD/hOe/hOL4Z6Z5c9dcc3O953O2cI4RwrhPK+GAIP+K97+K9fOc8a7661x1Marl05csdKqMtuLw5vmg64VERBu5ubiUwSJXN78Xw3jACE2EOGjRqzcZWa1owatFrRhkYrXDdqyWssrZiywtGrfM1ygCnYsg/4XJv4XJ3Pm5pnFY1y1rhjFRmON887zxnnOZzM5jnfMgv7pm/umd3PV8MssXJJIibzubLNt7z4/FnCE526NejecUYRCAgIEEYRjCKKt+zWEACE2EOGbNs2Z5WK3E4YtlrRzhZrXLRq3WtWrjFkaM2DVjkyACloWg/4oGP4oMV5xus648JxFYdqjAIP+Kcr+KaWsb5c+W9E1MuuufHaE40KxvGF4TjOE4q11747gITYRlzN2LfDiYrWDTLmWtMeHMtxM8LRa0Y43OFw1bZMLduAKfy6D/ixY/ixdrxcc55zvGeEcMdOHDlWKjF1uM3ne97u4lpwxIIP+KgT+KhPpGo5R0dGrm8531zznjvjnc7uYiOUdK7V4V8tSg/QjM8eMoJTMWQiBJcSlFk3ffz50ITYQ4csczlxkcLcjdnhWtGWbItcsGmRbicNWjDG0YsnOZoAKeyaE/F3l+LuuOHPXHWdZ4GSmima2KlJUrC8cOGueOm2GNIT8VHX4qWZYJaGbBklZC88dcd89cN63jWUcU9TZaliE6Gbk1jGsYwEYTlOUQnCcIxnOOPfnl1AhNhGNpkzNnONutcNcuZa0xN2S3FmxZlrJjmx4c2Fs1Z5cgApwIYT8Yf34xE8ccscOCuhmlqpmnmrZCsp1jhjtXwiE/FSh+Kk2GKWaGatLrzz1xxyzyxrGdZVzYc1rAIP4C803ZVzMJgSmZXN9fF8OfCAhNhDhqzaYsrFgtyM8OJa0cZm63FhbN1rJriZOHLVy3wuWoAqCASuE/G5d+NzOXJjO9aoYLYsWjBqporknSM8bPhvnx4445TtXJgkAhPxUMfionyaq6JZLWjCcM7PXPXPPLe86xmlDBLFTRTRiWqCEh2HNjOcYRgSEIookSMIoibL00eoAITYQ5asmmRziyrczHI2WtGDHGtxYcTBazZsseRwyc42zBuAKfSmE/HQ5+OhPDtlpnedUsFMmLJgyUwKRpdO88d8McdMOrTgshPxVGfiqdza91sFsWKiE2GOe+WumeWeGcUFo5GqebdXEg/gp4+efG0iYIhExK4m4tK7X39HHICE2EM2mbEzyYca1y2asVrRvmyLcOVmyWs8bFuycuWGLGxxgCogBLoT8e4H49xcMMsMrDWs4wtixaNG6mymCFrqzw5cOXDnw544aVzMWAIT8VVX4qy2JitkwZrZKUhGs8OHHlz10zyrxjCMoQtTBDNPNZQCE62Dj1jWZMiRgQggjGExFEimnl5s4dQAhNhGFk0y4suXEtZtmbFa0cNsK1ywaOVrLM0ytmTVnmaNmwAqCASmE/IIp+QRXho1jWMYSha2DFLZHRHFG0ITphYcOPLh3w246gIT8VGH4qMbTyTzRzMUKQRrjnnrjvhnjjhjG80Y4J6sGTICE4WjfWcyMJwnBBCEYRijCcCKMZzw9WsuQITYQ2a4muXFibrcjdhmWtHLXKtwsGGVa4ZsMbZg4a5HOHGAKiAE0g/4gKv4gN+O4zGYmJThjGtaro1jhPCcG43xzx48d8buM8s65AIP+L7r+L7WWIxfSdRpiYXtueN7zzvd3drmaRwdo5T4GeEwAg/M6eimCJlMpq4ImrqZXWYmImLq4tM3x8Hw3jCE2EMm2TG0aOMS1xjxOFrRmwwrXDnGzWs2DXKzYsseZxiYgClwVg/4iLP4iLTwPB7ceW6CL1MQAhPxitfjFbNm3kXwQsgnHOw46gIXEYjAxyxxxxo4YYYY8LjYIc4AhNhGbI5cY2DVitxt8uFa0w4nC1zjZ5FuFllcMsuNq1ct2wApaEoT8R3n4j6b4ZY6XoZIarUxYgIP+MYj+MXlXTPbjwlHHW854gIacloGbg4GDg4NBwsPLy6BugCE2EZsOXI4zN2K1o3w5FrRm1xLcOFw0WuG+LI2b5XDJjmbgCl4fg/4mxv4mxw78q64i6mbWSU1NUIP+MLD+MLEOFdfK8HhnU8J1FVMZjMdU2IPyt2ubESBKJZjN+H4s8CE2EYnGVq4cNca3GyxNlrRtlzLcLdhiW42jBlhZsMuRm1aACoYBNoP+Ktj+KvHFEjMZrPC9VFVWJ5TisNNZxbjfPfHjvLjy4+BNcIP+MQD+MPmYJ1OGGJ1cIm8t3u7ncc63eamZpGKquk9KqYOPA3dzCoiCSbuJq6mIRcTNZuri6zhMznj5PWOwITYQzxt27Ru1bLW+LMyWtMrVqtcMsuRbiY5m2FplasnOJgAKfSqE/F3J+LvHPeuFe1c0c2C2S2C1rQwRpWNa48OPHfDPDix4rUCD/jGY/jGZRwcnBURlueOed856tridOVa1w5TqpIPwvI8e7JiMrZxZBEri6uM4mV783wY6ACE2EMWeZg4yM8q1w0YuVrRg2aLXGJvkWs8TBjhc4nLFm2xACocBL4P+Maj+MZfw+bwa5xumMYxrXSuEaYzi63GZzfG95vePB8DNUIP+Mc7+MduXSdRrGKwxEzu88Z6zzri3M5iyo4T0nsqAhM3MlyY3rGMYQjCspyjGEIEIwjFCNYTlVWF9fDjLsCE2EM2GFiybMXK1q3ZZlrRjhbLcOZu1W5HDJrmxZcrNo3cgCmYdg/42/P4295vGR1hK5tMIiuV61sCE/GHJ+MPeWTXqGyeaGKGCMJVlhhnxabx2gITBuqnOMZxjNFCE4ThWOPHwZw7QITYQyY5cjLLhyrWjJtjWtMrBgtxM8WZa2YYceFhmYsnONgAKXRiD/jc8/jc/g8CXSNRqYjN8a8G77oP+MCL+MC/keD4GcTiIhCrxx0mF0EWDpjnjRkMJHDDPTXg4dEAhNhGLFjyZmjbItaYmDJa0YYXK1wyc5VuHMwaZMWRixZZW4ApNDoP+NqL+Np3lqPAvFKb0g/4yCP4x++c5xN1NRuiFxmMlycccs8NN+HZIITYQzx5nDJs3yrWmJq4WtMbXCtw5m+Rblyt27DDhaZnLNqAKVhKD/jtc/jtj3xjnWaVqe2+HLYCE/GK1+MUW08k8U5QL20zrtIXRQYmOGWOGVPDXLiaWmCE2ENmeVlmcs2a3K0ytlrTMzbrcWHK3W5cbFlmx42eNvmygCloThPx2lfjtBw6sepSGCMIzlnuxgIP+MVz+MXXxu9auimM9MxqQhoayQVjBwcDAoOBg4WJmYlZAITYRlas2zVk4wrWeTKxWtHDjItcuGDZbhys8ubGzb5XLhqAKTQyE/HaV+O0vhQZI0lLDQIT8ZXn4yveBnw2vGssMgIZaQFHAQcXK0aDtgCE2EMGjTJlaM8S3Ljbt1rRpmbrcThzjW5cbhuxatczNxlxgClkSg/4+0P4+0efDnGXHFzqeitCE/GNl+MbPZCOSFlJzprte94awioGngYeAhYCHgIeJi5+BVwAhNhDLI2ZZHLHGtxN8bNa0xN8S1y2csluRo5xuGbPC1xtXIApbFYP+P1D+Pz+MangiavM28HHgvFCD/jFw/jGJNZ4RhVKvGcV18QCGlqSAWsDAwMGIGBgYOLpYFXAhNhDVy4YOGmZktZZcuJa0bY2S3FkYOFuZsxwt2mZs3aZWIApJC4P+Pt7+Pr+MdLxEc+SD/jK0/jKn5zWYRxiFg0U+HljrwuJjwgAhNhDDG4aMGrfMtY4ceNa0xZci3Dkc5FrZw5bN2GZm2zZHIApUEYP+Q1j+Q2Ob5xzTERycOUiE/GKt+MUWmSeaOCEGXBnnXKCF0VUOVljSxyqa8TfFgiE2EN8bDLibtnK1m3bN1rTG3arXLTI4W48LHM3bt2OFi2cgClsUhPyHEfkODrwLwwQtRCMMNt7PhIT8YhH4xF8m3ZjpGUISjgrkw4JwhdBdFHpY5UKNDHDbjZ4MYCE2EMmeFmwzZXC3I4ctVrRqybLcWNpmWucjNtjytMuVu5bACk4Ng/5C1P5CtdY5b6TFRxyAg/4ymP4ykV468m+UqIaQsIGCo4uJiZ2lgYOMITYRkaY8rFkxyLczNi5WtHDNstc5m7ZbhaMMeVplbN2uHIAKuwLWAYP+Ghb+Ghc5RrGNco4cNctY4a5cMY4cOFRqIVOiIqEREMbmJ3MzGYmJyvO+M53e1ud73vrxvnnd7c73e53O543nfGdqhGIiJmY2zNpIpMERio1FREMRXTwfAdenh+F4/BHLw/Cd+wAAXUMTUVEamIIleLxmpkCC/tFj+0WXx+IsbnfGps3L3mwl5ZMuWSpc2VcsvO8thSRI8XJiZJl8SYyTcMs2a3Z2S1su3Xmd3b2myypZNs12bFyJYl8efXZPPOvXsAAPi+P5NnNyyUrcq5vj3b8IgvwxPwD8fm2ypUolQlgBQFgWALBKEFlmyyEBZZRYEstlmyywAKlllypZZZUWUAJVwJSbKLBLlmpZSy2W+fwL9M4AITYQ2zOGeXKxwrczJnlWtGTZktwtmbRa0ZM8zLG5ZMmeNsAKVxOD/kZG/kZHxwdp5Zxuc3PHE0CD/i6M/i6N7zzriur1E8OOpgCFbCObPzwwwxpUdeNwsFAhNhDDMza5nOVwtZ5GDVa0Zs2a3E5bMVrTNixYmjTK3bOWIAqWAT2D/lGU/lGvzMXwcr8BwxwjoqZzPHOeetjODwq1jCc3131nMyxPa/AutIT8WXn4sjYXXnjZ4t9Y3jOFLUwWlauy8WPRpK3mjGUsFNEMUMUU8MNMs95gg+GJmJhVribXJIiYImJhCYmJmIRInMznPfy48YAhNhDlw4cZmjZotZ4muJa0yMsi1xhZ4VrDLkzMmrlg4aNWwApODoP+VSj+VSPLjjjU51tohPxZ9fizvx8jLknKVzOAhc5HLTLHPLTPgcOyQCE2EY3LZrmbNcS3I3aYVrTLjarXGXFlWuMbli4cOMOPNicACj0FhPyrKflWVzXmhPxXIfiuR1Quh4hFIXSYICE2EYcTlzlw5Gy3G0aMVrRzlbLXLHCyWucOTFjcMWbHMwygCpYBNoP+V6z+V7Gt83HnPFLXDlrtHnR2jhGJjeW55543ne85ndb1PKOVT0CE/Fs9+LbHRrpalqWpgKsMddt7PPHW9Z1gpgxWxaMGTJgwYMTBhhlpHGCEl2r58+GqMEEooRgjCKJGE4wjBBCEUU4TjOOHDveAACE2EM2eRtkYYmy3NibNlrTI4ZLcOHNiW42LlozxsmjRs1ZACqMBO4T8syX5ZkY214tsrzqnGjJDJaPMrkhgkhGs44a3rWONhvHHOc5QlTFDNDFggIT8XRX4ul8WOOTPaEJWpRgjOGHOz4ct8d51RlK2LBkxZtGaWbBishWOWe2G/DhygIS3anxZ3rOJBGVZVpOUYynKaMEYRgIIRhEjFGM068XDHrAhNhGTFmxsmWbItxZcrNa0ZuWa3C2y5lubNkw5GeTJkZucYApbFIT8uv35dicKOumml8ELYmqOCgCD/iuS/it7566Y7VymMzHWd3OwhcRjGVjhRwRxxwwzy4HAw5IhNhGRg0xOHDTCty4sOVa0bM2q3Dly5FrfGwauMrZq4cNGAAp5J4P+XHD+XHGNOF8IpWYzebze8ePjiJ1XgcvA8auFWIP+Ltb+LsuMZxznjPOdrulartnwtcManWcXnl4M76iE4mjXON04oxnKtKyIECE5TlWFeLybw3AhNhDJhkwsXLTItcOMjBa0xMsi3EzwsVrVqxyOGmFsyc5GIApVFYP+F7L+F6fGL0xfCahU1m44gIP+Mnj+MnffDfDeLxcXC9bYsIPyNTd3O5ykmc9fPgAhNhGHNkcs8OJotcMWjVa0cMmC3E1xtFuFtizY2eVoxa5MgApYFYP+F37+F2/v4UxyrlXKuVY00vCD/jeI/jeNrv4m+F6vExNM6iYAhM3Mb64aiKMZzy89HiAhNhDNlkzOGeTKtbtcrVa0ctci3FmzOVuXExa4W+ZswyOHIA==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NPHAOAgAQdBLAGwgUBEB8nKJL+NRJLqUMMq/7R244DCEgQRP//A0U1BQM4C2QZIDIJAJCbAwE3wB5FMwkAkIICAdvFHkU4CAD+AwB7hdI0Ek7ApD/TAKQ/CrYBV4P+OVL+OV3hz5dXTyem641tuMxmrpCMQwqKqI1iK1WoqqqIqKKm2c3njvjx3vPHOZpGJ8Dj4UwAg/4TkP4Toe3g+B4vDl5PbOM4QxGIxiKxVRVYQTN5TkXO43e83vjPHOd5my4w1emMViuTws9NUIOPCTaZJi0i4mLiYXV1dWgmpARdTAESIurmEwlVxc5zz9N2ITYQ5xZcOZy5arczHFjWtGTVytxMWjlbiYYmmFowb4sLliAKqAFMg/45Iv45P2M63rOt6zcpiYVMxEVWNcq1XDGKqomrTMsy3fHe+O+d5zJCqjtx5YCD/hie/hitzwzrPLOnCNYxjEanEKReJsm4ze73vfPrnrnjzzeZuYVmsRquGuWtYrwojkCD9Ld5JXa5TExMTCQJqUImJiYZqazUouJiYmESRa7zx9l0ITYQzcYW+XDkcrcrNjhWtG7XKtxMseFa1cOGrlw1yuW7jGAKqwFMg/45EP45G+Hg+B4/LcTmV5XdFVHCMY5OFcK4RiKmJuYLqy03Lm78+fHrxzmThx1qQIP+Hmj+Hnnt4/jeH4G+E8I1VaiKSTEJ1NTCJq5uc3nOd8b53x47nO4zWYmqrFcOEeA1VoP4G8Wc7m7mZiwRKEwTSYTCZiQQRMSSmJTCJiUTnfwDmvSAITYRjYNG7Rq2arWbPM2WtGuFotwtmLRbmb5HLJg1Zsc2PCAKmwFYg/4cTP4cR8+B4PldcREYaYjEUYKqIxdXFzFkLiUSRNM4lKREQJXcyXObzufB56CC/nS7+dP/k+P4vj8Zc1LSXImWW0LlzZVFhZVEqygkSs7Ak34N34iD8KU2tcAlJFxMESiUkXUkSABEwmCYmExKJEXFzfX2Y8AhNhGXJhyYsjZitYOc2Ja0ZNsq1zjy4luRgxzZMzFhkcYsgArdAYIBg/4nQP4nUe3k8ss1mpkhEREVERiI1NXVWaumJ4ZiIhMzBMVEYnEzIQjF1dWrK5m8rzN3z7dwb14us3PG7nKLxWMantfSrIP+Daj+Da2uE1GsOEVgxnCM0ROLESuYRG9XhK4uc3M3MyFxMTMwLjMTcyEwkTVg7d+3fwszSERCYmMo3w58e3eD9LnPGZkmUSiYmBIkTUiIETEpTMTV1cQTEgJgBEgE1KakmBE1IiYuribiZnOfJ8WPaCE2EZGzBy5YM2S1qwZsVrTK2arXDPHiW5cOTGzct8rdk4cgCmMWhPxcffi5Bx4cm22fBfJOlKSYozCE/DSN+Glu+WGuWeGGU8GCmKWqmICGroybhYODg4OBgUHAwKDhZWpgoO8AITYQ5cMG7bFhcLWDNtjWtMOFotcMmrZa1xMmDRjmbY8rVsAKaiGD/iZU/iZV58t6b5breONbi11MIiMYuqqE/GA9+MB/JlyZWRHBDAwRpATTjerg5s+W4ITkaOTCJOMRFGE0JwjCsrzz9FHQITYQ1zZcLbHmbLWTTNhWtHGHMtw5Gjhawb5GjjLmcsmTJwAKowFCg/4mAP4mF4qazjjW43MzeM6rGOWOHDlrXDGoiLqpRlee/Hj14+DnrfFuYrfgbxCD/i42/i4zjE4rhPS+WtMRq8XEyiZu53nj169efh9/D4898ZKrWuGumOlYjhnhqsCD9TPPKU1cXEkxdLi4mJmLqLqZgmJYuxMXUEpvn78vCCE2EMWmJniZY2S1hmy4lrTIyarcLhnmW4cjRs3aY8uLExZACnoqg/4vCP4vD8d+3h8N1xxxreM1nF0RGIjWMVwxrg7b4TCE/GNZ+Mb3Nw+FxdF8F7TpOUKRtG0LRlK0YSJqxvbSvMCD9LMZXd2uCZiwTCYnGauLcevq5rQhNhDhyzytnOVutYtcjda0YNsa1w3wsFuPNicNMTZkxa4soAqPATSD/jJw/jKDcdx11vE8HLFcNcK4ViImbznN9e3UTCo35HPpvkjAg/4xgv4xleUxwng1PC8ZOLd5u8jDHC/GlSZnLrrvXeeO7IWzOINDBGQkEsEsUcUcMEEcMEcUMEchFDFHBHFKRwy5+GNsACE2EOHLhgza4XC3HjaZlrTK2xLcTLM2W5WDFnkzOcrFo5yACmIZg/42Lv42QZ3rvjjUxOoxquFdL8SYwIT8XKH4uO0tDNPNXBOM51vHLHSy4biE4nGhx7xuqjOE4TQrHLycsqAhNhGNvjb4sznItYZMbBa0asma3ExbYlrnIzbuWTdwzwuWAApcFYT8cJH44U8NY6bZ8V6StTBkhshSQIP+Lhj+LfeMdngVUXN5zfWOd8yFbCCLRwSxxxo0E6/K0xQAITYQ0YNs2XIzZLcbRw2WtGjlktxYsTZa5cM2LJuyxN8jRuAKcSKD/jiI/jh1jGeW6uc553x47vjWeF9I5dNeFPbGAIP+Mhz+MiPGcxuLXCKp0ns8CNRFcdeHXPfMhOdmw8+EEYhOEIRlGEZVTjWfF46HMCE2ENcbBy0w42q1qwYZVrTG2bLcTDDjWs8uNhizNWrPHlZACnQig/46zv46yZu6uphE8JpSIioiqVfTjeSE/GPl+MdW1Y0wywx05Muedcs8aMoYMGLJTJHJCMSFxWSig1MMUqFDBHBDFHHBDBHFLJClweZjgwghNhGZplyZGbTGtcNnDda0w5my3Ewws1rhjjyMWeFi2cYcoApUE4P+Pwz+Pw0ifAvlGocN8Jugg/4xxP4xxTlz1vEphzqVgIVqIIM3LDGRwxy25OFmgCE2ENMjZsycYsS1swwt1rRgwcrXGHI5Ws2rPE0yY3DZzmxACp4BQoP+RRL+RPHrffGe88b45teI4Vy1rWtRiC2Xg+B4PC8mYmZzMzNrRvG+2+Fag/4wbP4we7rp5PkeH4F8HDGMUlMzNrmZzKZVfa6iJLlc3EzM1ut8udZghMHajLrxnGKMSE4Ik5RRgIRhGEYEp0nKMpkYRiIxTvp5co9AITYQ3zYcmNg1yLWzloxWtMWNmtxYnGVazaOMuVrhZMnOTMAKhQEyg/5IJP5IWdTjU8J4MVUYqq1FVUTO7znq45q6arGq1ntMAIP+MNz+MOfE34V8o0irjLc8c53nZEark6VhhEzcu8bzYITicZDuxjGMJwjCIQiEUZRghBCcpwhWFZ8PgzjwACE2EMHDFrjYN8a3Nhw4VrRsxYrXOVplWsmLZyzY4srdg5ZACnYmg/5LIv5LF+ecdasw1GNVGkSgnMs3vl3qwIP+MPz+MPfPhRPKeUxErvO+O+O+e7yRGOE+FrnyAIXGY6CDQwwwkcUqGCGFBCgRkMEaePI4OKHTACE2EOHLbKxY4XC1o4x4VrRoxxLcONphWsm7Fs4w5GbjKyyACoUBLYT8mqn5NPb4MVc1cFaVnOt7454cOGd1ZVtLBLRbVmzZsma+i98Ig/4yHP4yB+tX1rvXfHGJiFVVa4Vwjk1OrxmuMbuPF7XIhLdpTt0rWFYTTgQRhCMAhGEIynCadejw5wAhNhGNs2ZtMLjKtbMMLha0cYmy1y1ytFrlg2w48uPGzYNWwAp1JIT8ZcX4y48cY5uPqw0wywzrKtFqZJYsGC1JQpllhrWD/jRc/jRdqMuGN8J5OFcHC6uc7veeN8+Xhxd2hJdaG+8YpzJwhFGEU4kU44b8fCeBACE2EM82Ji2bY3K3K3yt1rTC0bLXGFg4WuWTTNlaY8zXLhygCl8Zg/4wtP4w1cYvxjHBw1rWMRjeud72g/410P4121cex0hFxnLevB5TSIWrRQMfPPKjjgjQo448Dl0EGsAhNhDlu0YNMrbKtZMsTVa0xNmy1y1zY1rZqyxMMLnI0yYWAAp3JoP+M/z+M/3xpcGM64uLnfPO7zsjFY1rVdM9pqCD/jZs/jZt3XOueuet8M6vTEcHDVRqVW48PHxnPECE1cRw0axThGcJwnCcoRlEhOcI1w5ePFwAITYQza422ZzlZrcOPDiWtG7PEtxN8eVa4bNMbNy2yY2rdyAKkAE8g/42av42X+dzzq4vlrr0eRdYpM7zfHc3MTjDpHBpMzxeDw45lLh16MCD/jXc/jXXxrF4tme/Tq8XW8bw1WsaiqtO+bO88db04OTtOoYz06xmAIPh71PV4zlcwETCyYJiJTBExAmCQnOe/q5oITYRlYZceFqwwrcjZjkWtMrNotxNMzdbmc4mrhxic4WmRmAKjwE8g/45mv45p5vOOOpiKrhnDwssMTpSEsytkzOZ3e55tzml6hwAg/42WP42SeEZ8Lny51u89/A8FxZzueLcI4RwrhisKidXi9bq6zGU8+V1AIN8EVHn87zNpTASkTV1MTVolEqmIQRKW/P8+1AhNhGJiwasGONytcYWGNa0bNWi3CybNVuNm1YZWzhzlasG4AqBAS+E/Hvd+PgWOGWG2GV4RtClsVM0s08k7VheNWGNYxvC+DTo06KV0IP+NU7+NUus8M8J4TqlTbnfOec3MppF0EOng+BnHbv0g/QredyTG6yTE0gmZRcCLXbLd+XxrxAhNhDfK1cZcblstaYWLJa0xNsy3E4bYVrnG3csGDnMwyMWAApsIIP+Pqj+PrvTPYrhemL1nFymLrPLrytQhPxtkfjazjDTgyuPozywwmlKUqSxMldGHBhpUIS3QhtmnGMZxiTRRRjGMcvFzyj3ACE2EOMOPNlc5nK3JhY5lrTFkxrXDlo0Ws3OJgwYs8LdwwcgCoUBLYT8g3n5B09m+EryvKclIYLWwYoYJQhGscs8t3BhFCVsTNiwAIP+NbD+Nb3lUcHJwnEXeb58ePHPNvE6cK7O2OGsYzrvfXmAg49zzajMbrMbmQiamJiamJiUTNxeevo5jkAhNhGJoxytmeTMtZZWLha0zZcS3E2a5VuNlhxZszdixcMMwApsH4T8h0H5Ds6xpHFHEzRwQpOk5XhWMJtPK30AhPxt5fjbVjXFnlnq31nhYZRtDBaWSWbLxL0ihOpJxZzRCMIwnCaMYxjfLzUaACE2EM2rdxkZ5Mq1i1ZMlrTC5yrXGPI2WtGbBi5x5mLlrhZgCpUBQ4P+Rjr+Rku05xHDHDXKOEVVTF1mOs7vd5k64xMTCbm83ndzvN7mblvhmdiD/jZS/jZHY5XwtLeZ45vOczxxaeGeTDoRyxXLVRiJgu7XHOWZy8PXGYCD8zypx7uWVgRCCYSmEkkkTCYmCJhEkk58n004ITYRjaOGLDNlYLcbFuyWtGuTEtcMGTFa3aZGjBuwwuWzHMAKjwE6hPydhfk7DFMOCqlRrhWcZwhaksVqUpCKsbzrW7KrVBDBHha+VLJohPxs0fjaBhC+TDgrq37hK0pJRlOKVU5TJxlKcoyRinONYZcnF0aY3IPxvSiPN7zlaUzEiYlMCJgRNShJJN3xvj18OughNhDBzlbMMLjGtyNsmVa0Y5ma1wzx5VuRs2bNMWLGwY4XAAprG4T8pJH5SFcOee2+mOWuOMaUwYM2imyuqcLghPxoyfjSJzV3QxU1QzWxQgjHHXDHXDDeoITZ0IY9OO85zjKcIpo1jfPw5y2AITYQxyMs2ZzhaLWmVrhWtMuVqtxMsLha1aN2bDC0aY2eFyAKUxCE/KCd+UGPBgyZeNWmJmw4oyCD/jaO/jaXxETdRF8txFiFzl0TNzxyxy134uWLECE2EMMLRvmYYsS3E3wt1rTIzbrcLLK5WuMTNu1x4mbhq0bgCnwohPyncflO50yx4MMoUpgjxJ2WrFVhjnWzwvSNLVzUSIP+NoL+NoPXTfTPLMZz4PbwdzxjNTiNaeFOopLrF5uE6mKOvDe84oowihGEYRhGBCJGMcPD4MIcQCE2EZmLTC2xs8i3K5yYVrRmxyLcTTJlWtmzlhiZ4WzZmyZACmMYhPyxbflivjhrg49Mc8c8KErU0Q1WwWCE/Gid+NGmVmTJamSmSGCUYXhvpnvjhcljjOyywyiCGCWCePC5GGC4ITYQ0xM8bBy0aLcLVs3WtMmXKtcuGzNa3cZW+NmyZuGDNuAKUxCD/lZs/lZ/iq14Gq1p2mIAg/42TP42a9Ydr4TGuPC4sIXEZKKHLxyzyyz4XFocgCE2EZWGRnhcYsi3K3aOFrTJkcLcTFjkWuceJtixtmTNu1cACmQVhPy18flrr100w1xx3jNCk9kcEMCF+NOj40/a8dfioMBFVNJBBNg6KZbYQIbDlPDw8PDxMGg4CDQsLJ0sGgMCACE2EOG2TG5cssS3DmbsVrTFlzLcOLMyW4seZu4YNGmXK5yACk0NhPyvRflebxU0U4GLBogihPxsifjZdzX0ZdEWpKCGspQrYWFjbOXgUQAhNhGPHiZ4WbRktxNseRa0y4Wq3CwaMlrZwxatcrdu1cMW4AqYAT2D/iTc/iTXvXHpx6b4KiIwiJmb3e89c545zaq1jGuTxGtcKrEsx14d85yAg/47gv47meDny64zjerxFTiojGOEcGp4ZZrOZvOZ4q5preM4uMZqZWCD8zyHXnu7uZsTExKJhF1KYmJiUJpMTEpTOb4+rzp7QCE2EMmmHDmZsHC3E2atVrTJhbLcTRphW5czNvmZNWrDLjyACqsBRYT8T7X4oA4VivbHKKcJxjJCOClrWxYsGjFoyYM2C1KTiumnG9b59O3Tv068uG+FPBCFsACD/jhC/jhVVPK9RwarlHDWOXDVVwiru73158e++++9895653njN3db1HDGOHTl0eBNQIOvgKK9lm5mUkSEZhUwgmZhMTEkWTExdVdXCZdfL8eHqCE2EMGOPG3w5m61gya5FrRljZLXORy2W5GjnEwZssTluzYACm4jg/4yZP4yfeV3N3lusxNRWNY5Y1rXB4G/CtCD/jpY/jpnrHPtnTV9L4ThU43WU2zrrw7t2ITwBGevDeqMESKMJwRIwjGuHi65R7QhNhDbNhysXDbGtYNnOFa0y5GK3FmZ4lrNyxauWDFhlbOGgAqEATCE/Gkp+NIvHW3LxY5Xgla1LYLWtSkkJ3nhrnRwzFoZo6p4LIP+OwL+OxFPaOk9J4TE3eb48b43nMTjEcODyIjSI4xzrvvj1IPyvSeLvjxzMpSmIkgkRKExMSmZz19mXYAhNhGVkyatWeVmtbtG2Za0xtmS3E1cuFuRq2bNmDFxlbZnIApfGIT8cPn44ZcOU0zw1ujKlsktUNTMhPxyQfjkxliN1KZrWhGM5547Y5b5QITncSk+PvvGZEnCq+fmzpmAITYQ4zYmrDKxcrWeNyxWtMrVotxNnGVa2buG2Vpjb4sLPKAKXxWE/HX1+Ot/DpnpjhrWcIWhmnmxYICE/HFJ+OLPNHkY9lMVKQLw03x4cICF2kMkeljhjjJUcM+FxscWSCE2EY2TXJhzYmy1g2bNVrRu2crXGTEzWtmDTE1aZcuLI5bgCpgBO4T8dfX46+8mXJSOCeCsKyx0wyw1te9tMIzjNBaOCFpSlGkYRhGEZaeFw+FnlOCD/jvC/jvD8Lw4u7ubjNE6nt4/jeL4meEVWpxeMpXMpSmVl1mEyIS3YjDtwhFGCE4RihFGCMIoRCMIoEIkU4wjGNc/NjDYITYRhw5GDNyzarcTRgyWtGWVgtcuHLlaww4WrBo0y5mTVyAKjgExhPx8Gfj4TpDBj42vNXBO06QjGdY4Z4a1vWs5wjSksVMVsVKYMOScooT8don47K+Dojn2aaYYXXVjOMJwhClMlMFsVJRRinOs7wy5a1qAhOpghzZoxIoxRIxhEjBGCEZTlGEYIxrXvxvLnCE2EZHDdgycNGq1q4wuVrRo2YrXLBszWscznMwcZWTNmzaACmEVhPyEofkJRy5MGy+RgghOGPFpjhgAhPx24fjtxvbbsx4L4IyithtWmECGrJSCgamHh4GBgYGBg0TB2cKWACE2EN8TJthZZma1xkxMVrTHkbrcTBhlWssOVq2yZsLLJhaACosBNYP+SB7+SB+JOscvH1JFNVWoikXcbnN14sTvObu4nVeBHiY8DgCD/jrQ/jrR69OvTjioqoYQuImLxvGYl18Txe3Gbi7m4mGN8uerhOFxDozjGaMYThGEYRggQQQRIookUYxnffvg5wAhNhDJyzyY2LHItaZcbBa0c5Gy1yyxN1rLG2aZm7DFhZZmgAqOATiD/krW/krrxvfDjrnjMZwxXDHLhjWqqCc3fHPft3ubERqOFdN9mICD/jsI/jsNiOfLPKeUcp4XV5b4znd5u0orDpx4dsTqIXHGOePBnjmwg/e1Hi9c2uLiViYlEwTCYTBEglMznPi+XdYAITYRmy4sTjKwZLW7Ju4WtMbNmtcOGDNa2bZHLNhjyM8zfKAKax+D/k3E/k3Frwc44xEVWKxquVcI4TTvjvz47IT8dWH46scWjDqw6LwqrWdb1w1wzrOWHVfAoITwxrhv23qIhCMhNOeHbx50oCE2EZWmNg1a4si3EzcNVrRxlzLXLDG5W5WLhpkxOWjlziYgCnsmhPygiflAZhbHixyxxx1ve+HDe8boWtsxbtHC0btEdU45QIP+O7T+O8PM7jrreM8J4V21210xql3ebznd9b6zsITsKxx1rGc0UYThEgjCMCE4Vr4JjOPCITYRlw5WONi4bLcjNmzWtGmbGtcNMuJa2ZNMmRsxZNMWFqAKyAE+h/Gah4zUYHBYRDYZEYhGYRBYFBYBBYEgUAgUMhsMQZAIFAoDAoDEY9H4ZDYLBI7HFTqVJpFNplTqVFoii0QTyLwIh/HyB4+QYbAIVF4tE4lDYVA4IgSBQOBQGAQeKRWKQmBQGCEAgEXm03nU7nE5m03USiyKRxiMwKBwWCIbDBM4xByE4HClyU4VVhOMSKMIxhEgRgIIRgggnCKMYTVY8vBywdohNhGRqzcuMObEtx5c2Va0xtcK3DiZOFrJpkY4WzBvhZMMwAp9HIfxrNeNZ+BQ2DwaHwKGwKRU2TQSCQaCQqAQGPR9SKTNJrJgh/Hpt49K4VAILEIHDIHCpvapjAEDTexWOhUNJJLGYxOwhcJmo6M/HHBGhjJYIyGWO/KzwxZYITYQ4ZYmeZjjwrWzbEzWtGeRgtxMXGVbiyOGLRm1xs8zJwAKUg+H8aMXjSBjglELQSR06VwSCoT8fvX4/Z9Y4XDTleNYgIXDZSGbN0xxx14HIwsIITYQ5zYm2RyxcLWLHDjWtG7XMtw5ceNblYNcjFkzxt2GLIAKoQEvh/G2J42xYBB4fBoYodCj8eiMQQyGlKpamTWLyiUx6PwqFkHg0NhkHg0Gg6cTmbTegIfx9eePr2GQFCIqpFJm03nE5UikkWi6fyaLTGYSGQQ+HE0ms8ntIpM+n6TSeIxCdoP0vGjwe+dzczGYTBJMTExE1M4uJmLc/P8lXQAhNhDhu0aN8rdgtb5MrVa0ZY8S1w1wuVrRqxYNc2JzhxtW4ApwHIP+O1z+O13hxuu9dY3eZvF8FcJ7b7ZwhvHsB49gY+OkZCLjoKKgIqAioSCQkDCQMHAQ9vhDCICEp4Crg5ue6U5ThGEMMqyuy8fbOGQhNhGNowws8rNktbYmDla0Z4mK1xla4VrDCyzNGzHMyYYWYApUD4fxx4eOPEJ1O6JRa5I4IgiG8ftXj9rC+v5SVio2Lg4EhsAQMJC1cfAQcHF0Mmgp4CE2EYszVvhauGC1pkcY1rRu0ZLcLBkyW48uFvlzYWDdq3yACmoXhfjym+PL+yeWquivEZnCIoE0l90cQIfx7lePbmCwKDwyAwyCSe0SmAEBgM9rldnU7IaimISLl4WHgYWAhUDAwaNi6uBLwCE2EYWDNllYY8q1lhxN1rRvlcrXLfLmWuW7XJlwtsTjCxygCl8Sh/HY947HxNpvTKbZLLarXWq3VJXAwIX5ABPkAFGZzGDwV90shPHChsHQ8FA2sLAwcLAwcPN0cBBwWCAhNhGXK5asXDZitx48bRa0xMGy3C0zMlrFgzcNsbluwbM8IAqLAS+G8gYHkDBhYRPzypqFTUAVEbAQkEQMGhZtUVMLCR8dMzErKACH8fnHj85nE5TabqRSU+n4E1iUChcGgMGgkGgUKgKjUenU+vV+kUmdTsCD8D0qv0eMSmV0mLiSYupqSaJE7z4vn20AITYRkYNWrdrlyrXDDKyWtMeRktxMGLda2bsWDltiZZmLdgAKowEzh/IWN5CxxNpuUKhqZKYHAIGgsBg8HgqIoKgpAoxM5lH49C4VDIbIpGq1XpVLplNpQIfx/1eP+sRKJkTiSSwyAQeAEAgkDgkQicMgkAg0GgUAi80mtAoM+n82m80mqVSuCQWHw6Tgg/gTjd8Zzd2TImrhMJhACUTMTeevo90ecCE2EYcWJziZNWy1izZOFrTKwbLXLDDhWtWzRowaMmuHDhYgCsABOYfyNIeRpWEwCFRGIQOBQaDxaLySHkCgMFgUHgEFgMFgMHg0XgUBgcBgKOTebSWSRGIQCAxCIyKRqNR1KpaiAIfx98ePu2AwGDwqFxCIwyGwqFwqEwOAwOBwGAwMQCAQCGRGIQaAQKCQKLzabzicz6fz6fz6fzabpZLUAgKYgIPh60993czLNZiUXV1MwITBEiYmJi6ubz4Po5uPcCE2EN27fI0a5cS3EwzNFrTM2bLcOFjjWssOHJlbOMjFrhxgCr8BPIbySreSWOLgoCLiJJgfAyjokBAmBsD4An4CAgyFgIOBQ6Fg4WDgo9AQ8BBkFAQUZExEdHsKWMCAh/H314+8YPBEFhELSyWqRSVCoZHo/G4BA4LBYLAIPBITAIBAIFCIFBINEoPDohAoVAoNAoBAYLM7BYaVS0gk8JCE4nAg5s4xTTTpOCInCJKdKymQRghSKEYRVhOOPfw6xl3AITYQxx5XOVhixrWWJxmWtGuZytcMHLNbiZOcThnkbNMjXKAKjAEvh/JZ95LQYBA4EhpA4FDExmCGwwSyWhMJiIbDCm0ybzabzYCH8fRnj59h8MhqJQeCQSAxVSqWnk9E+n4TabihUMn0/ikVhULAhddChzccpDBDBPFChghgRQwRRxRwQkJDDHbLDmUMWsAhNhDTK0xt2+FktyZcLZa0y5Gi3FiaNluZy3yZWDTIybs3IAp5GofyfueT/OBwGGxKFwaBwKAwSAINAIQiERlktUymyYCH8emnj05giBw6Aw6AQyAQiAwKBQOAzewWGiUVFIrHQIXNYaBm454YJY4pYIUslM+HxdMU2eAhNhDdjicZczPCtYOWWFa0w48y1zjZM1uFkyYtnLbE2xYnIApREIT8nG35ONzhUhgpHBhpNUCD/j8M/j8NKjPCY1cZjiCF3lskeflRzx24PFyyQCE2EMMbHHlZtsS1s4cMlrRliyLcTbK0Ws27BjlwsWrNm3xgCnkfh/KFR5Qy5BNZpOZwnM4QaDqZTahUalL4LBYTB4LDYNDYDAoEh/H4d4/B4PHI7JJKpVLUajotF4nEpbDiACCEBgKE4HCZ8q6cJoVIxiQleOPm5ZwyACE2EM8jVs3YOGS3Iww4lrRqwYLcWRu2W4WDjCzwsG+PI0zACpABJobym8eU5WHiIKDjIeMhYpERM1NsAYBYCs4CJgYVEw8FEw0XGIyNjIfx61ePVWBQWFQmHIIgUvrVbp1PTyeoPBYXBUDIBBIJBoBBIIhEJIXNYCSvJxpYJYI4JYI4EEMEksUcEcEcMs+Bx8cDXCE2EZm2PIzbuWC1gzzZVrTNjzLcThwwWsMrRk3zN2ObC2xACnsrg/5UXP5UXXgPB8zrwnGcXM5vOc5m5KxiumOWtRyzm97Ag/4/aP4/aXC83NZu5i6mnTwe0VqNVMW3PGN452zQhOlihvxp1ijGKIiQnCCKBFFHDn5qMvAwITYQxwt8OVkzzLW7RwwWtGrdgtcsG7ZawyNnLbG5cZWOTIAKowE9h/JHV5I6wAQCAxiMx6GxGQQ2BoBEZBIZJJSgUFKpXGo3EonBILBYJGYwn8+UOhAAh/Ijd5EbwAUOhT+fVuSTS3zJAk2r9eo9GJPJk0mtIpNSqdSqdMps6naeT1FouACD+HPPu+Obu0zITNTMSiZiJmBNWhExMTEpTz6+rMT7gCE2EYmeRg0aMMq3E1Y41rTI5brXLfK4WuXOJzixsmrNnkZACm4Zh/JZN5LJyVSuKRWMRmMRmLRdIJCoFBUikyiUgIfyIYeRDEotEsdittsr9eo9GT2eIZDVIpM+n4CFxWOkY29HLDKhhIYZ78jHE0AhNhDFhiaMmWFktx42OFa0aMWy3E5a5VrZq4zZW7lnhxYmwAqbASiH8meXkzzoVDVar0ql0ql0SiyyWw6HweDKHQp3OqPRp7PI7HINB5xOa9KYFCILCIfyHveQ9+WS1J5NMZhP59R6NRaJR6NNZokcikEhpVLsFhrVbnk9jkdgcDhMAicGhOlTDnlWcZpkJwiTjCE0IwhNGeXfrrB4ECE2EYsrlwzaOG63E5bt1rRoyZrcTPDhWuMmTM5y42OVs3bgCpgBLYfyjBeUYMm82mcynM4lssisUgEBTSaqVSybTdF4tM5lSaRV6tU6lP58Q+HTSaiH8gvnkF9JbLJBIZ1O6VS6NR5tN04nKPR8mk1UKhzSazqdyiUw6HhOZxL5cIP4A4Z58543dzJIiJYuImZJTFt7z5Pg3jyAITYRkw5WLnI3xLWeNixWtGGLKtwsWTBa1aN8bJnhZM22JkAKiAEih/KTR5SJ6DOJzMpnKJTGIzAoGKTSFHo0rjUChEAiUTVCo1Co0wCH8hdXkMBikvl07nVDoVBoE3mwkciVqt2KUwGAzWsVlPp/E4lPQITlYMN4TjWKMYwrKM4IoxhWOXLxaxhyACE2EMG2Vk2x4mK1w4xYVrRw0arcTBszW48zhs2xt8bXHkwgCm8ehvKkJ5UhYuKRcUCQkZiHhYiHjZ6fnJ0uLlaAh/ISl5CU51O06nYKHQqvHoLAoDOrLZJ/PiKxRGCEpzKcGdIRirFOaaJNfDyc9aYAITYRmbYsOFtizLcWFqxWtMuNytc4c2Va4bt2DjCwYMnOJoAKfh+H8rA3lYHhMIh8OgEBhkNjkdUql0Cg0KRwCDwOCw+LReCQUIfyC4eQXGjUeqVWqVWmU2aTVAIDOZxYZNBYHBE8rNYoNACE5G6UujNOaMIxQnGacKxnp5dUOYAhNhGFkxb4s2JqtaNsLBa0Y5cK3FmatlrBqzzZGjLK1btmQAp8IIfyvueV91UKjNJqo1HkEhh0PI3Gk9nkrlUfj0NhkMhqcTmH8gv3kF/QGAR+PKrVKDQJ3OiZzJMpnTKbVqvUKjQKCmUzg/O8J4PHMpuYlaamZi288fB3u+ghNhDPLlaMGjTCta42+Ja0buWC1yzb5VrjK0b42bnHiY5mgAq4ATSH8tC3loXUOhSmUR2OQeDFAoNEotUkMDgUFgEHQeDwOBwWCwGAwuAwGBwOAwCCQSFQaIQ6DRSBQGAQMIfyA1eQGtBoPPp/TKbRKKSSSy+XVeMITAIPAIPBoBBoFCoZBo1BY9DIZDoRBINAYHAYTCYTCYTE4fFwhOVqptw1rWsKkYSmRSmSnScEJwRlWSV5RhfT3SfCITYQ1xt3LDC3ZrWGXG4WtGDPMtxN2+FblcsMLBrjxYmuXEA=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IJHAOAgAQdBIgEngUBEB8nKJL+NRJLqUMMq/7R244DCEgQRP//A0U1BQM4C2QZIDIJAJCbAwE3wB5FMwkAkIICAdvFHkU4CAD+AwB7hdI0Ek7ApD/TAKQ/ClMUhPyenfk9PDgTtLJDJDRC2SVwg/4SgP4SgQhWcbrMTMVzhLYozjGJCMIozvw+DAAhNhGTFizZWeVitb5cbBa0YsMa1y0bMFrXDlYuWLHLlZucgApxIoP+URb+USHhzxdRMViMYavV4mJrdZ3PPm8chPxqTfjUT17sckpQlSFpQwRwTxVxVySsxYtGGW+EzI4YThBCMpymilGUaVhGNZ4eijyAITYQwatnDlriyrXGXLkWtGGNqtwsMjVawzN8eVwzzOW2bKAKpgFZg/4pOv4pG8VDVRitXwRiFIxEVGIVi6iqxPDeoWTiZxvBeLhMxZc1MZTvOc7vjXGudceYgv5jE/mNe5UbzeefF5eMShC+LLm+Owkspsu5Zdlrq3c85Zvjz4vLjJfg8/Eog44XKwqYImZi4TESgTBMIuriUxJEkSCJgQmJJExKb36fOiE2EYczDI1cN8i1k1bNVrTK2xLcTnM5WsGbLLjxt8ONjmcgCnAmg/5CSP5CSeHEeHwzG1ri6vkxWMaqMVDlzxvIg/4tiv4ti/D8IctOE6vhOpqFpu7vcdY514Jsg/Y14PHOZtEwmExcTFkxcTM3nv47sCE2EMsjNy5ZuGq1o2Z4lrRu0yLXDBowWsWrhzmzNWmbFlxAClYVg/5AfP5AjewPCzURVMTMSIP+L0D+LzvIOfJCIz0zMSCF0kGDpljjjhhhhhRx05eGLKAhNhDHLiyOcuLKtbuGeZa0zY3K1w5Y4lubHmwucjXHjbsW4ApJD4T8iFn5ELQGrDh4GGaD/i9M/i9NAcLzwvaD9rw5mc3nN5vvx7AhNhDjFkwtmLBgtYOWbNa0cOGa3CwxMVrZi4wtm7TJlxY8QApGCoT8imn5FNTFjyZdk4T8Xtn4vbTNnxY7AIXGVW30101044AhNhDXKxZMMuPItcY2rda0y42a3CyaMluRwyZsmzTJhcOHAApLDIP+Rr7+Rr9VxLhm/ECF+L2T4vZVlt0tOKvrwgCEwcjHhveta59OACE2ENmTBrmyN263CyaYlrRrhxrXDXIyWuMbLE3zN8bjLkYgCm8jg/5LMv5LJ+M62Hh4vjNyYjWq1qsavlxxOYP+LiL+Lj3h28PwuvQxiqxiqxNIuMzm+MeHF8yD4et3m5zm7mZmJxcTElxabvw/DeAAITYRhcMWjVswzLc2LGwWtMjjGtxZHDJa0yM8bdy0yMcuJuAKURGE/JK9+SV82XyQxShS9r3ug/4vfv4vfzHXW8bis8JmgIS3Ujtjeqs7zvn4awAhNhDnI0ctsjHEtwscbFa0wt3C1yzYZFuHEwbZmzhplzMXAApwKIP+TPL+TPMHbv5F41HBEON5zx7seHx3PPOZoxSD/i46/i47B16F1MSmYVdHkceUcK4RHBbqhOlbh1nOM5gIwjGCEYJRlCcpr4+edIAhNhGRnmwsmjXIty4meJa0xtsi1zmcYlrPKyZMGzjJhbsmAApICoP+TVr+TTXWta4VzgCD/i+Q/i+ZirrGL0CGsISNkYmJp4+FjCE2EZcTLG4Y48S3E5aZFrTI2wrXORpiWtmLjG1yuGOFmww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aQAxwDgIAEHQToCvoHARAfJyiS/jUSS6lDDKv+0duOAhIISBBE//8DRTUISBBEgIACRTUFAzgLZBkgMgkAkJsDATfAHkUzCQCQggIB28UeRTgIAP4DAHuF0jQSTsCkP9MApD8eN5cDgoAAAAAAAAAAAAAAAAAAAAAAAAAAAAAAAAAAAAAAAAAAAAAAAAAAAAAAASgAAAAAAAAAAAAKqgO+AoP+Bb7+Bb/nyADv24xEoRNImImrxdXUTFxMWi6vGenXxNxV4mjEQwiEVREwlMTCComKm6sggnGZSXEpN1uZu02kmUuvheH279u/geD4Xh+NzgiKmlxNz18Lw+HHhxxcXCJiJiJEzEkzEoXSYCYDr0eH4Xh1d3OZyyymLi1RM4nEXFSRmpRdImkxNTcTKYmqiKi4hEROriwvF8N6sIP9rB+1h69AA1vxOOIxOCkzGalEymZSXFx18DweXPGYkRNXV1YMXUITCauCCJmEzdWStMyuJiaiYRMRcKkgmpCJIkmCYCkxMXFwLrv28XUyuGZluVxKKqlRERNR08PwvB8A58g69HHhcIQxcIQImJq4kkqSUzK5XGUJURUQkmRE1mrqbhE0iJ5boILPimqtao2UmwAk0G5nnM0NxmpZZRKSypSWCwsssqWWWUWAS3KAXNypuUE3KCUJuUFyosLKlCblssssJQJuWLFSygWWWWWWLLFllSxYAAAsTcsstyhLKCyzW/D+FZ8QITYRlaMsORk0yrcTJhmWtMeFytwuGmVbhysWDFnkZMcLDIAKVhmD/gVw/gVxHLmxnwN4iiEolsCD/UVfqKxvTv28fhmM1OcXU1WQhGCKJEihOEQTx8XqACE2EMWWZlhxY8i1iza5FrRuyyLcTByyW4nDLM3ZM2eJo3ZgCkwOhPwd6fg714V7LRxRjKeMg/05X6cvqxzxzxd64SCFshQIYUcdOLwOcCE2EMHOVo5cs8q3G3bNVrRk4ZLXOPJkWts2Jk1ZtW7dw3wgCrUBVIP+B6r+B6vr0eH4TOA48OvTxcTWamKmIpURSkRUKiImVyzc74cWamaukVEVz8Tc8/G8Hh36AIP8wl+YT48Hfs69AuqvU4idRFRSEpmbm73nPW97u4adI1058nSaqoqZuNu/gdZl11jxQIN8DeDzzeUzMWCUXBJCQi6uomJQmLqYSqSLqZiZhnGaus1HHj7NecAhNhGTLia4nGNutc4XDJa0Z4XC1y2Y5VuJwxYt2LFy1aM8oAqDATSD/gny/gnzBx4deni6TExGIxGowgjLLM3lKYis6mCD/MhfmQwd+3HgxGOE6jURcXPHPHjnvPHOZ3EVqNaxHTr0AITpU4NZ1jCaJGESEZynKMJ0EITlOE5TEU61273gICE2ENsOZllyN8y3C4yMFrRywxLXOXK2W5WDFqwaZnGJywcACocBNoP+EXz+EY2Wazrek4qIxUaYisVdTNzvN7HGInCqqnDjwIP829+bxjU01HBimJTGZ3d8c3zmbqNV4A8aaUlM5jjMgITgch3YRhGKJGFZRhOUZRhKspwnCKEYQE5ThFOFcevXkCE2EYcrNphbtMS1y1ZtlrRwzarXOXKyW5m2Fy3ZM8LNzhbgCm0dg/4UKP4UMYpF8M1Z4Hg8uPDMJjOuPDiAhuck5v9CwUPBwcLAxZKwsLFxMPDwMFBQ0FaYJwQAhM3C6aRKEICEZxmjGMZ7+XLgACE2EN8zLNicMcK3FlaZVrRphxLcTBs3Wt27Rs2b42+LI5bACp0BS4P+ILz+IL3lzdOp276303SFXFTATEzETcXHPp1OXPhxxcSmJJTAicZ1kIP94h+8RzhdHHh16eLhNrMxcTE4MZ1nE6nt37B4ni+hz4OENKhLM7vcd68EAIOMTEQiVlkouExKJi6mrq4iYuIETC6mYmYSRdTKd7vye/AhNhDVxhb4WTnMtY4WbJa0ysWC1y0zYVuZuzYMmjNi3bYcgApbGYP+Igb+Ig/XPlz5A6TEVE1NXEiE+66+7LzcHgZcgMmFMjGuCsYAhKcjXBCbDOcYRIRjGunkuQAhNhDdxhbOWeFutYNcrBa0xOci1zmzZFuFvmYtGDXE5c5sYAp5NoP+JEr+JEsAMXqamhCSU8fA8F06gdOpjLGQg/3s372cA7w2yi0k0jEY6eD4DnyAqzt3eF4bwPBAhOhg6sYQjCcIkSJCIIwRgilOEEYCEYwnPLzY8YAhNhGVmwxNnOPKtzZWbha0xMsy1yxy41rnC2aNHLhm1bZMgArWAXGD/iTS/iTb1V1YHg+B16dek1PBTBUXU3FzMzx8DwXTri5TEolEJiJiYnF3069sxKYTUwiaSJvbp1AxnWyE++K+9/x4seLGBnzZ83ByTTnGN6xnGaUKSpaFJYsuQaIsSkISklGcE1Y3nGuWleDa9Z1nOM4xIRpSlLUpmY8QxY2jTq17t4CD6eFxjO5m4JqZrNXFxKEomJi6kmBV1MSJCLq4ImJIlElZqQCYmJiYTCQu+fuqITYQxxMmbFsxarW2NuzWtM2Zktw5cjBayZZWjHCwZNmWTMAKmgFFg/4o/v4o/x16TGYtdcauZi4hVRioxFVURiIxYnM3POd3xZldQjwPT8KQg/2GX7D/kX4lY5Y4aUhec889e/HnxzMRjGOTFIWzeZ3znc8ZuIxTWO2fCrFAg/gDp7O5iZm11KauEiSYCJiYExEkTCJiQkZvv699gCE2EY2LhqzYtMK1lmws1rRk1YrXDJsxW4mbVxiYMMzFqzZgCn8/g/4uhv4ufYk49u/Lm6dQZTMrMxMTUQwiIg1OGJ1OM1dXG6uD/Yrfsaazwz279uPBnAO1sahhSLUiZJu2Y2ymcxczHHl4OrCC56uigAtUTYsqUCwAVW99/X8PyCE2EZc2Vlhc5Wa1mzc5FrRywzLcLXEyWtWrZgyxt3Dds1ygCloXhfi0U+LQmuy3DYfFSyIoYo0sMeBxGJsAgv42o/jbHxud43xuWKubYITVNBGcZkyKM64c+fmAITYQ2YNmWZizxLWjRyzWtGOLItxNMzVa5c48TJuzx48rRgAKpgFSg/4xrP4xreHGJmHPl4OFxa0rJmiKxWqqNERCohFQqCbm7zfGONsrq4iJ5eDygIP9mt+zX8HwOfLv2eH4XGsTTgqMTiIxNImYsmMrZmZu53Oc5zdzJSKnERERNKvt5PQAg/CmUylZKQmJq4mJRKYCJiYkBEpiYlE1JExIS3N+D5PgACE2ENWGZuyb5mq1pmxtlrRpmwrcLBqzWtc2Ji1ZtGLdlhZACmYmg/4zIP4zITlzKuKmauZmczNrianUcu/YAIP99l++zLp4UsRUmTMSzWYm4zjNWIPhqZm1wXUyiYmJgTEynN75+L2AITYQ0a4cjJxmxrcTbJmWtMTZotwsm+Fa1YZMznLhaMMeNiAKqgFVg/411v411wOvR16d+3g+B4vCZXaUMMRqHDj4GaVEVNJmbzfHlzA3EyhFVOoUNXSD/bRftoznyOfJvWcTERFYqsRUpzN3PXwvD6c5m83nN3F6xHDl16AdsVhVXmczczmesZyAg+nS83mRMSCYuJi6kTExdTESq4TExJEoTAlEgEwLnx/PegAhNhGPHjat27bEtaYXLha0y5Wq3E2cuFrDLhcuWrZswzOHAAqKATSE/HBh+ODHTo16suTTKNV4RtPBK1JWhSSFkbVhGM7zred6xjGOzbsAg/2G37DfeuvTeo4arpisRdZuc5njvd9Z3nOZXEzEaajUeBvQg/G8r3ZiJJJhMTFxcJiJQExMRZdSZz5vXxAhNhGRphZOG2Jotcs2rRa0y5XK1xizM1rLI2yt2znJmZ5WoApcIoP+ObT+ObUCYXW9cYtM3MxcVfC/AIP949+8fA7XiaiLret4zEznG0bAg6oTBKJiSSYkkvjz49/YITYRjctcbdg0YLXLTDlWtGOLKtcN8OFbmbssOXG3xZcLBuAKkAE/g/475v4754mYzjw+G7nK2GI5YxhqKilJle579u7a4KaiIwNTAIP9up+3V8XxPH8bwfA78lViKxeBa64uM7ublERrW9PETUFzczGY5uNgg9eJmbm5mZkTVouLgQESiUKuJRcXExMSm57+ffwEITYQ2xtGzFswxrcjLNkWtMrnMtxNGOJa4xsWjDE5ZMcLTIAKXxmD/j6s/j6xrm5eDwzUysuEYco0hPq5vq/dla4sWCWK2alpSkhemmmfGIVrIczHBLGjgjgIUEcMuTwLPCE2EYWOZjmb42i1s1atlrRm3zLXDNhjW5nDVg3btHLBgzagCpkBRoP+JaD+JaHGau66w2yu44xc1OL4YrGq1WKxGoqcJVdTN3vfHedrqe3k+FvpMoP+Afz+Af3v279uvTniFUjSKiIvBE0uJu0zlN3d3xvOWYtOJxiteFvxHKIAg8cEptMpEwCLhKCJgRYAi4uriVXErZzvj4fmACE2EY2jHK2buMy1sxbY1rRviaLcLVmxW5W7JkxbNMrfHjbACqQBToP+Jj7+Jj8ieV4rFYvheJiZuduPXtzu4ymbTNxMQwxOKHTMTBV4VExMZx1rOYP+BDz+BD04ceNucc7yzE1jGOGNcL8hGKpNzvOc7c7uyIrsVyqsYxUxEttt464z1IPwMTM3MpJzVxZBMJgi6TVwiYkmLq4mIlCakEpLnfm95+AAITYRkxtnLlqxxrWjVnlWtGrNgtxNsmVbhZ4sTjG2cOGrVoAKZyOD/i8k/i8lO687zd2vTWK1WsVjVcGr5cSD/gGu/gGvK04TqdXhSpRC4m7nnPGd8YP0Oszd3UolMXjdXEzEkzN55+LyITYRhyMGjfI2aLW7dtjWtGLHEtctG2Za5bMMzRixbY2zNqAKUxSD/izm/iznPA1fKNYiLxccYIP+A0b+A0c1N6ziYma463Ngg/W65uSZubTOb83r0CE2ENszZhmY5Gq1wxYYlrRnlyrcTlu2WuWLNvkauGmRg2yAClsUg/4w8v4w88eHjjXHGYuk6zwrIIP+Ai7+Ai/wp4XynERUYvhxieKFw0cMsECGOGGGOGOevFx6YCE2EY2+Jq5Z48S3Fmc41rRvkzLXDNpkWsmzho4cZG7Zq3bgCmYmg/4ykv4ykwdOvLcXKZmJq5XucztYxNiD/gSu/gSvc+RMdJrGMNXjMStcbibSuI4gg65TdpESmCauCpi6uJtu/R46ITYQwYMsTRm2ZLWebLkWtMTFwtcsWDNaxctHOHDlZZmLfMAKngFOg/41gv41g/J4SuVZq6uswxelRieE6jFVWIwouc5ze73jLcxcpwisMUiMZ4Sog/4DOv4DO84uJpE0qeGdWqUSiU2nNzlucxaEVGOXXo6RGoKtNxlmMuNbvICD0iUXCRImJEShMBFkxMSRmpTE0VeM1JMSSuePg+HPwMAhNhDXEwwuGjRwtaNmLRa0cZGS3FlYYVuNhjZ5mOTE5YZGIAp1KYP+N7T+N8/jq4mqjGsarg4MRVYqpmd8+PPjnbeNwIP+Aoj+An1qOCoiLmcuN3xzvnPOd1eIrGMT2vtVAIPxJmZzGalMXCJRKRcXExMl535uACE2EMmzLGxaYWC1k0YYVrRw5aLcTfE0W48uNrlw5MzjG1zAClkYg/45OP45N81mNtzed1clViMeEIP+BJL+BHG6zjjjdXGYuZubjcQAg60iamZmZlJMznn5PhAhNhGTC5YNmGFmta4mDla0x5sa3FiZt1uNjhYt2LNnjysnAAqBATWD/jvm/jwPjrG4nVa1w4dK7VwcpqruePG99XOUwxWqxEUauMCD/gOE/gOJ1fSeDE0mbzO73nLapqqrTVVhiZTZxrnXPjaD4UiJm5tcCExKYupgTEWAiUzO+fl38AAhNhDhtmatsmNstzOcjJa0cZGC3E4cNFrbMxbsGThuyYsWYAp/L4P+Psr+PtfXPW9c8biZiHC9RQxPC+FYqoRxnOeLjDyQhPwDgfgG9zVzMELKQjOFb1rjhpMeeN7451jOEmKlrYmxwLiD6cr3aYsXUpQ1cSLmV1MXUouePg+XPmAhNhDZvhZsGrBstw48WZa0yNGq1wyas1rNs4cOcuVxhaNWgAqNAT6C/sAz+wDed9TecvJOWWe52+W99e+dzSUWNls3FkgSvhCE/A/h+B/HLk04LpqqpwrSMoUhKGbbs06MeIx4mZKFpUhCSU41hjndp1a2AIPyOJF3cXCVxNXE0JiSLJKuCCauJiSYu/B8+ewhNhDHDmxYWmXCtYZWjZa0YsWq3C1YZVrVyybssLdmxcuGAApQEoP+IJz+IJ3r07az2nhermt0g/4HGP4HGd64LwSjeN3AhMHK31qiKzVvr07gITYQyZ5MrfG2arcTjGyWtGTdotwscjRbmxMMjds5csHObIAKnAFFg/4j4v4j4/F6ccbjIiJpEwir1UMXPjbrGK1iFW3HGdzvc7zm5m6zwzwvwO/Yg/4GZv4GZ/ApwxwVE3nd9Z65zvMzOp1XTPKMRhS2893husZqYjFODg4X0zfgeCCC+DnaSq7LCbK2qCSyJYxErPKzZdzZtrvnvw/AITYQzY42+FkzbrWzRwyWtGmZktw5HORbkZ4mjhk0ZNm7hyAKlQFBg/4maP4mXePGt42u7jdWUiKrFYqtMTpiIqoUlMzueM9c8ec853reNIP+BoT+BnfDhPS6xMXLe87vfHO5m4VqNacIxEJ3PHjx4ztnhnCNTyvpeuCD163nzNZmZFwmCYiy6mYmYIEEIQmJi1t1m+PXr7ghNhDVy2Z5HLTCtYOWGZa0yt3K1y4buFuPG4xMWrJrha5G4Ap4K4P+NRj+NQvOuOurlzceHj4vM7XE8HCOFa1XDEYqa4s5g/4Hyv4H2ZxesOvR27+ZxxinK6uNrzlmMrutuJxAg/GmZXabSiYiZiRMTCauEzM57+fPnCE2EYWrRpicYWK1mxyMlrRo4arcLlnlWt2mZsxxY2rZs3agClcShPxnefjO9M2fiYbSlSMpyVCD/gi4/gi5OXPE1eInW1bAhrKApUHBoCDg4GFh4ONlYW6AITYQzzMmDDE4bLcbjMzWtGjVqtw5nDZbma5MzNhhc48jNkAKfCuD/jcC/jcHrm5eXpOazUYrGMVjhhqcROZzmet7jn28WIP+CGb+CHvwuNY1ieDU8M1FzOWc8b55zebjOs8M9r8jfICDr3uvXe5SmrExNJq6lMiy4vN9fH0AITYQ3YZnDRljYrW+HK2WtMrPItcYWOVbjZuXLPK4ZZsjXCAKVxWD/jeo/jepzXGLnM3FzMavWACD/gp+/gptvG9Sict3nM8YrYCE40J1vONYxEYxnl24+kAhNhDRhkZYcWTEtcuHLZa0atsS1yywtFrVriZOM2NviZYcQAppIIP+PAr+PAt5OubbNTqMVqMcGHDOpjOL2IP+CAr+CAtx7VhycGJisrvN3e461xZyhO9LLwcM0YTlWVZThCcpwiinO/Hx2CE2EY2uPFjb5mq1xhbuVrRljyrXDdq4W5cLVgzZt3GHExcgClwVhPxzJfjmfxadGS0cjFRa9sdrxiCD/gkS/gkTb1VZxvFzGcceG7mFy2Cgz8MaOCFGjjhnwOLgzAAhNhDTEwZtsrZutZZWTVa0c5cy1y3cNlrLJhb5sWNziat3AApwJ4P+PVz+PW+Wr0i8XiM4TwvCmLqYm4zHMqyE/BEJ+CGO2PFjlWVV2nZtaZYYZY3jNBK1KYo5mLGAg/K1vebmSJVMTJNk1cSSvjv1Z8YhNhDHI1Zs22XKtxNsmFa0y5Gy1xkwtlrJplx48bDGxwtG4AqPAUqD/iz4/iz5DnyKsxkBEgDv28fhc5XNyxMaYqMYrGmqqarcccdYsIP+B17+B18OPA79jr0Ac+QA5c/CziYwpAjMTMpjMTmMxuN446nIg8VUVJm5lMTETMSJiUShMATVwTEgESmEzN75+bPmACE2EOMrjM1w5mS3Fict1rTFlbrcLJtkWt8ORrlysmTTHjxgClgWg/4qxP4qxfCxx8DOs4mYzW6uLgCD/gjY/gjZit4zF1dETjeruITRkmrGqsYxTRnhx8V1ACE2EMm2Fq2csMq3Lhx4lrTHjyrXLlm4W4mOVu0YtW7nDjZACooBNoP+L8z+L+Gcd8c4zERiOGMdI4VidXUxLK551vOU5MXy69OPbjqQg/4IHv4IJ8cM9N9r5XiaIXNzne+O73M3KUyiKxjFcrrpowCE1Yp1qnGKcSMIwjBAhOCMIowRgiEUZxnh163gYCE2EOG2PM2y42a1s5YNVrRu5ZLcWJrmWuGeJixyMMWNw5xgCo4BQoP+MSD+MSEb1cZrJNpjOM43q8T28XxOfIJxFIUpEzUmYm+PTqcbg/4J+v4J+xyRUUhKrm6zU3K98udWHh6u52i8ERReLxPbw/CO2YPzON3mMlTEwImJJmJmJiURKJiUokRJC4mLvefP58AhNhDTCwxNGjPMtxMWOVa0xZGK1yzYMVrVy2bOWjjJkYNMoAq+AVyD/iDC/iDD6c57TnE4nGeF1cRmJmUy5+B4PLm1vOM1cIgicZ8C8Rqo4Ktnd8+/LwbZiyYzhNYnpvGMgIP+Dxr+DxvrHLxeXPWVxmpi6hCkGNd+2cPAmMMImZub79u+7zd7SnFYrWK8KcYrCpUmXGuMb8Pt3IPsEysSi5TFk1nF0EEVMXEpmJqYmJRlFxJCEFIsTKSb3x9VPwcAITYQ3cNMORwwxrcLBjlWtGuTKtcZmWJbiy5srNu5atGjbCAKgAEvg/4lgP4lm9eB5PhZ1MVDERVThUxONrvN73cpR28XtnhEgIP+Drb+Dq3c+BmtKnGY3d5vN5znN3FwxGMQ4RUcOHHWMoPxPK8u5uVxNolCJhJMTEpiRMzc8e/kx5ghNhDli3YYnLNqtbN8TJa0Ztmy3C0a5VuNpkx4cLXK5aMsgAptJIP+Jz7+J0ty3rPKcUYzqUYYQjdz1rqd9IP+DqD+Do2Ol4mtxnM5zPG9748bzcY1jh05HhQAhLcKsazrFOIQIRhMiRnO+HnngIAhNhGVyxYYW2ZstYZG7da0bM8i3C3y4lrTI5Z5s2HK4YsWgAp3KoP+KVj+KT/hwcL1uueeeefPjx55ze9TrHTHTpy105VicZzsg/4PgP4PhbrbLOt4zwzhWI1WOEYVC5yvM5TuQIPwrzUQTLNkhBExKRJN8fP8OvCAITYQ1cZsbfJkbrXDliyWtG2HMtxMm7la3cNW7nE3cMsLPMAKdSiD/jja/jjP5nHh4uryzHXHGppqOWNYxjGJ4ZxnGecgg/4ONP4OO8HHhUYvleowxdXWZmazFtxzncXuAITkY7xiRjCEYEUScIkUIxhNOd+Ljd4hNhDZsxxtsWPGtyYW+Ra0zOMy3DjbtlrBq4zMmzJi3aucQApYFIT8bN342b2XgY92HVfJGVq2vgrMg/4PZP4PZUY34XPAmM45w4iE5GjjzhFOE4znGd8vJZghNhDhq1xtHONutxM8zha0a4cy1wxbtFrlqzZNMjVsyascIAqKAT2D/jpw/jpxeH4XPl4eLmYzi6nV6VGophDF6vSKmYu55zxneczmt64xIIP+Dq7+Dq9vVXwuMXhU4zwzVxdWta7yzdtlxlcWRVVqfAvFAIPHbNzMkQEzFzACJiYSSJAJiZnOfB8+PAAhNhDNxjxOMmHGty4mzBa0c5MK3E3a4lrNthc5MmHM5at3IAprIoP+M87+M8/GeHHp17XF1Mxxrc5ztnK6zwTQg/4QJv4QJ/B8DnyOkRqMSibm6zFyzjji9wCD8y7zNzMzEwIiYkTMzefH8WewITYQxyOHGNi4xrcuJk0WtGLJqtxYcTVblYOXLhizauG+NgAKhQE0g/4v5v4wAarjrdZqURTg1wxiuE6iU7vO+bnecXUcGtc/O6tAg/4O/P4PE+HC8OV8mIxaZzO7243O8bxFR0OjU4uLl4PkeDzog68K5lMzaZi4IiUSmUphNIImJmWb4+jPhCE2EM8TnI1aZWK1nkaslrRxjZrcOVowW42DbGxaNMbBxlcgCnsqg/4y3v4y8c1xXOSoxjGtaxjU8mFTOb453vPOO+dgg/4NCv4NGcdmo4RWojCJncc757557743vMZ5OFeNXDkAhOFu5cZwjCMJxTIwIQBFOEYTmnPL0ZWAITYQ3cscrDIzyrW7bKzWtHONqtctsrhaxZ48rViyws8jdsAKiQFCg/4oHP4oHThxAG8XFpSlJMTVThjOB4V6rpfK8ImZmPD13rfcg/4SRP4SRTnyAdOvhZo4b1dTQiZi83PXp1HDmupiYhUwidcYjICDdrlYIkiZiRMImJkTEwRAJTMSiZjM5z3816AhNhGPLmY5mTnItZYczRa0zNWS3C3cYVrNkxy42uPIzYN2oApgIYP+LOL+LON06gcYxlKYmrpON8ueIsCD/hKw/hKxTAHgXUcs8JQhEpxzieKD8LF3NyTKJBK4lc3nw/HegCE2EOceZyyauMi3M4ZY1rRhhxrXLfNlWuHLJs3ysm+PG2xgCsgBWYX4xivjGJhCuoweCYHAYXCYXCYehZicRi8Vh8NicRicRg8FfdTRHFFHRTdDAigihkhgghRwxsHgsGC2zA0Ik0E00FEckcKE/Cip+FGHEGXIZcitIwjCMosGHBh0adWvRp1a92/Rp1a82fFjxXKpryqI2jDBnzAwYd2GiEEIxllpHCCDirRMRITEwCZImJhFwlEoQETMSEiJiFXCUTMJhcM57+qoITYQ4yOHLjHixLcLDC3WtGbbItwuWLFaxZYmbJu0wsmmZwAKZCKD/jYI/jYJA79s1G2OOMxJEiJxxxCD/hM8/hM9A6dfAzz8znUVOJqcQpjfDO6Ag48jwZlEEomAtK4mYzPH0cyAITYRlbMXObKxwrWmRswWtHLBotcNmzNbka5MuLC2ZsMrBwAKYSSC/wAQ3f4AIbwJLJCy3dvbvmbunXqD/hV2/hV3A5YqsUxnGYtaZzE3Mxe+QIPl0zeWVwhCYmUgFs56+T5wITYQ3yNWzBqyYrcTDLhWtGWJstxOGOFa2yMGzhm1YuGDfMAKYRyD/jvg/jvfpGZdu8bxxxxrcXE1rjHDIIP+EyD+EzWFRyZx42eTk0iGN8tsc4TMiTQgjGSMYxjCq9+PnjzAITYQ5Y4mrVm0yrXLjG2WtHDPItxNcThbhYtXGJuzZtmWZiAKdy2D/ifw/ifxOHG7xvHGLSUqIimM+B4PndeUVUYRvXNQg/4WQv4WQzp19DryVGJQlmZuc3PXt3jLMTiZ1PK5AIPtWSExOayuJmJiYmIESkSud8/ZdCE2EYseFqzxsGa3JkbY1rRi5crXDltiWsMjnGxytHOTNkbgClwWg/4s+v4s+96zw3rjy54ur1LhGYCD/hcw/hcx8SZ4Ol8o4bxm87njxsCEpwp400YIwnOM6108twAhNhDlzixMMmbCtwsWbBa0YsMq1y5aZlrRm0ZYWbnFkaMWgAqHATOD/jHk/jHZ5xPdPWOfDjyzyrWMY1jVYqLmc7vwfA8G5IqNOE8qyIP+GSL+GTXwPB8Dnqq1er4XjOLrMbnOZ3MpxHDOPAvE4TO8dYnig+lXMomEJXMzJEwTExKJgBcZnO/N68AhNhGRyyzNW7hitcZW7da0xYm61zmzZFuJnhc4mmVg4yOWIAp6LoP+NEj+NElw4+FnGIxML3fHe745y3jPCNY7HLlWKjXHlnKD/hge/hgfd+3HV1PBqK1EQrNTeY4xxi8mMlTremSD9Ll7KIkmbE0QirRJMokTM5vn5vHgITYQ5aMsrZhiZLcTbMwWtHLZitxZWrha1y5cbBuxxtXLJmAKXBeD/jdC/jdJrfDjw41tlOZmM8JvoIP+Gl7+GkHExLMZTNzOY543xoCEtwo4YzjOMU4RjGda5+LHnCE2EY3DXFlyuWa3M1a5VrRi2ZLcLdqyWuGLFxjaMsTRuybACoABLIT8dfn46+ZRxRwRtRKE4zx1x4cOOuVGELWtiwORDFalsMcOkIP+GGb+GHlPDfa9RWMRGKqrxuszmcrTPHxOZfLcrIToauLWt5xnEIRhGSEYEYThOEYRhEvj6d3KITYQ5b5cLLK1brWmZi5WtGzFgtc5GzNbixY8mZs4x5nDfKAKiAE4g/4ojv4oibuIkFzFxcTFkygqInTOIntPJyajOuPLrSyE/Dfl+G/+c9W/dlyDFDAwKJRIVhWMaxuZdWvNnxYYTlNCMp2uhcCEp0ODeM5gQIIxhGKCMK0rSYghGATRjWd+Hnh2gCE2ENGWRg1bOWq1wzbOFrRjmyLXOFtjWssLnKzy4cOFtmaAClgTg/4tav4ta43vHPXHWaTrdamD/hv4/hv56dJ6T0zq4XG4jqCFxmMryKCOCWGCmKuHA5OC4CE2EMMLlqxZtsy1xjcM1rRwzbrcLFg4Wts2Ju3cuGTduyagCoIBMIP+MSb+MTnU71x1x1vUxFYxWOFVqKTmc73zJzicRwcrrACD/h5O/h5rjhvpfRwclTVy3N5zublERjR428KnHXhvjICD87yPJ57xmGYyusqupIkTCYiYmJTOc9fTnwghNhDDKwbN8uPCtxZcLNa0yMGK1y2b5VuFq4auGeNk1asWgAqSAT+D/jO2/jO38KWrxdSmbvN7zvHGInHTv2C61vlNxG4nKvBhu2avhx5RgIP+HZD+HZHwel1OEMZ4Z1EMZxbK+PLmHTr06+JuomrXHfwuNzK163Eyg/S8D15ibSmSIMZq1xciRBCBCCRKU3z9nnHkACE2ENWrNwzzNGS1yzwuVrRmxxLXGZwwW48uRvlxM2OVljbgCl4cg/42CP42CTliGMuLrXVzm+LeOfQAg/4evP4evXKmmkXWatM3E7rqc4TNzo9WMYwglERijGMYzx82NiE2EM2eRvhZOWC3Lmb4VrRgwbLXDBs0WsseFm2bsnDFnlZgCqcBTIP+OoT+OoV16A6dfI49o5MWve+O8743vc2jGo8Tv24RVRi0y4zd7nc7i5Sxc654m4P+HUD+HUFz5A48PBqd1NVXCOEVE4nGcXG5b34ni+JN01mppEZrNc63MxmJteueIIPtMJLi4mIlMzK4mCEwkmLhOLq4mrEIhCJiVxZOePm+LHiAITYQ0bt2TJwyaLWzBowWtMTButwsWjZbicZsuZxhbNmLXEAKxQF0gv5NW/k1dKD4vjmyxUss3LElyybKs2FlTZutssvJwzWrbJYla07Ga213Oyyxc9/J5sCD/g8a/g8x8Tv2Bw4+NvE8JRWYqEViKw1cJjeJqNRrERdIuL1cWqYhUzWYmJqZmGUswipiqjComYy3bcd+HXrx8ECD6TK7VNAmZImIRFlxaJQQkmJlEoTFSCYmBFquAmJAITETCSYmZjPHzfDh8IAhNhGbJkws27DEtYMWTBa0ZN8K3ExzMVrdq3ZuGLnJjysm4AqvAWqC/nYT+dgWblnZuecq2bLZZExOXEVpVzcJdzp3mxNirHY3VWXEsq7uXLmT15+buIL+fDP57/nL8F8Txfgc56nI8VlyxZZImyjEsVdbZuGIy1t3b2ZSXZ0ipq3deZ8s975Ag9UmJmAmYkkSJiSYmEETCYmJImYmJhIARMTEomJhMCUTExMTN736e3oAITYQxb5GjVs4yrW7PK1WtHDhgtcM8ONa0Ys2zJnlwtWbfCAKcDOD/gQ0/gQlqKxOq0wqE1MVGIqJjLabnKbm4uLtzvwwgv6Ok/o5tC5Oyree/GyqU3KRm4lqt5tgg41cBKJJBEwklMCamUSiZnefXegAITYQ5yuWbjFjcrWTHIzWtHLJqtxNsbVa3Z5czLK2xNW+VoAKZSaD/gZw/gZ50APA64vCIReM1KYnF43rNoP+El7+Ek/uAO8NpROJrStRTVxN65iDjxJm5TEzEyuYuJiUkTKZvv5rziE2ENGjJjib43K3EyyZlrRu4YrcLdqwW5MLDDkyucTJxhygCooBN4P+CnD+CnGY8PwvR6Zi6YxVViGr1OkREzmc9enUKVEYxOuMXsCD/hGe/hGz1y48GIiMIhUzLN3nd5m6mqdN6PE3WEVKandcQITZzs+mt41jFEjCKAhGCIRghFCJFCMpwnPD04R8BCE2ENmWZtkaM3K3CwxtlrTKzaLXDNpkWuGWVo2aYcjbLhZACnMhhPwQPfgg33b923ZnzadGmUYzjGcIxSSUrkwykIX4VtPhXTxmJxGLxWBwF909EVElEU00UBGlgrgpngCD9bc5zM7jKJmpRJFymbzx8fr4wCE2EYmDZi1yMMS3E1xZFrRu4ZrXGFviW5crRvlZYnDnM4xgCk4PhPwK5fgVz5E2Sdok6RuAgv6da/p1vJubLM2c9oXJYTLwoUss88+FwOKAITYQ2a5mOFvlaLXLNiwWtMbFwtc5cblblxYm2Rs1yN2ORyAKhgE3g/4I5P4I9cb5XiavUmJKTwnEajGJhmLu7vN7vc9Y7xd1mqCD/hgW/hfriInjec34J4e5555rSxGsY4cK1jhqNYVNx1x3rMpzQIP3vHzm0riCYJslMTCYTEwIRCEFt8fbvgAhNhDLDlbN2bLGtwtGjha0ZNWS3Dhys1rHM5b4WzTC1wtcgApzLIP+BID+BI3kOktVqOVcnCOCKwpBExabzfW+vfqAg/4Zvv4Zu7HHhmFZxdTU4uCpQqaTK5jjwneAhOBC9YxnCKBGUyKKKERCIjKad+LpdIAhNhDHLkZZHLHKtcNXDJa0bOcS1wycuVuTJhxNcTnI3xZm4Aq1AWeC/kJD+QkXv0d4NwPPizUWTWW43FhcsrKyi5VllTcbyrNB2LAhzfg+H5M3wIP+LND+LNF16HXoOfIOnXwPB8TcSiamkETWcZiZrMTV0uphIuKuJqDF1CYlKRdXEzJ38jyfA7zIg47XFokmZmUxKJiUTE1cSq4AIms1MXExMJgmCYki4QAJiaus1cb35PixPwIAITYQ4aNWLZg0xLWWVvjWtGjJotcsmjRawzZcblu0x4smZwAKpwFag/4Mcv4Mc+/bny48OPDemcAHPkmrq6kret1MXEoTWcSJgCYXU1nDegAAg/4vkP4vkfD8Lw/C8HwPD8Lv2c+QB06+NzwgiJxNShMzMsxdTCJgmJmIuJvj4HgunUAAg9RImJiJEymYlExMRMJpJMSRMSJiYJgmKuriayAJi2c9/Pq/gwAhNhDhnlzNMbVutx5sWRa0xuMK3EyytlrhjizYXLRi0xuGIArYAW2D/iVQ/iVB7sZiQN6XWcXTGTlzdOrhx6demZiYmIhF1KXHlzNbianE1FQxEwmZz18Lw3Tq5cai0xMTOM62doT56L55+bFjzZ9WvNn2bdVcujTq14sbFjBGDDgx4tuCM5wujOMEIUlLNnzHArKEqTrWc8OGt5xiswYtuxGDVWULIIzVhr1aywCD8K0pmUpEwJqwJgTAmCVXV1dWiYmBMTKYms4iYJq4kiUTEpiYuLhmd8fLv1ghNhGNg5wtmTRitaNWzFa0ZtXC1ywb5Vrho3yMmObHkzZGQAp1KoP+KUj+KVXMRer1VS8bM6zi5zG73HFcJ1w69DwPB8aD/N/fm840hKbnr4XGby3OZurxOKrAqzwfA8GE5WTqwQnCcEwggQlFGE4TiVVnO+XX2CE2EMsWXJib4cq1s5bMVrRthyrcTLE4W5GzdziYucrFg2xgCmgdhPxVJfiqRUracp1zZ8mXJGtL0rKNcGHNnzCE+b0+bflJG8K59GmEdssdMMoUloy5JywAg+1k5jMIpEVK5ubvN+T4fYAhNhDBjkytszLMtc5GrZa0c4Wq1w4yslrVzhcZseXFlxtGoApyJIP+LKj+LJG6zGW44t8PL5b1vlfCKrVRjFRy58Mgg/zqn52XPDON6sh0cscsYmMzu7u5vjHGOICExYKxTRhNCKEYTRhGE5RQnCc8vVnxACE2EMmDFjizM3K3FkzMVrTJkcLXGNkyW43GVjmw5smJrkaACqMBSIP+OAT+OAvHXp37eD4Hk8rlF1OM4iGIiIxE8JqIvCbluL462tMEVTURETjny45Ag/zKX5mHp4vieH4XftxxVOERwROt8Mzcrzu83vd5XDWoxy58nSqxpEZvecuJ34ZAg+GomZm0yBC4uLmLqamgqRMTdTCYJmLgmISzd+f38oAhNhDbDmzOXLBqtZsGOFa0ys8i1xmbNFrlq1aOWzJk0bOGYAqrATeG8di3jsfhgL28VMxBwUDBQEIhoCGgoRCQMBAQMDAoOBQ8DAwsDDwsdU1FnZXNxczkAIflNOVNiwEZjCDQSEQSDQSEQKCQWAQWAQuBwOCwmEwWDwWFwOFoLBSAwGATKu1ym0yezyLxaACEt0OCjGaqcSYjCMYEYIQjAhGUYRIwmRRw8Xiw5wAhNhDLE5w5MzTCtzZsmRa0Y48y3CxYtFuHGxxNs2XG0c5sIApgJYL/AAo5/gAUv+YA74Z2VdvW3Wqkc4CD/OzfnceAB5GVVFpiESTLMXHNYIPhwTmVxMxcXE1KJAkmb8ny9CE2EOMrLJky5Ga3E0c4VrRm3ZLXOLI2W5G7NkwcY8LnNmZACoEBNoP+MPz+MP0denONtzuZi8VjXLhw4VqKudznObna5kuIOng8gIP8tp+W1GM9p04VFatu+Lc2mIjNXiWCt4utzE2665yAg+1WTNzJKGYTdZxMxCamEQiYTJJc54+n2CE2EOGrFxhwt2y1k4ZMVrTFlwrXLnFlW5cbdkzaY2eRljZgCoMBMYP+Mez+Me3r0c+Q68LiZqJw1eJxOrhjON1llMzmu+ucgIP8zN+Zn8PwnXoOk4xWMRjMyvebvd73vfGZmpxrV4VjAIThcbrzJTTIRjWUYTgSjBAhGEUIwnCKdb83O8CAITYRlYZmbBk2YLWDDFjWtGWTItw5MjBbmy5cTZxhbZceFmAKngFRg/4mFP4mI+UXREgAVM8JVOLxMkx18TxfC4nHxudQolaevgeDwu4uJSrOJqyE+qC+pzjl0aTJlAGXIysnFxVhMkpKFpRwYdmFDLox3jWc0ZRoxXtmQlRSc5xmz5s4g+lkymACCSLSSCJRMJCYCJRKAiUxcSub48/NfBwhNhGTKxxY2GXEtZZszVa0ctGK3C3aMVuTGycM2bFg0ZOMwAp9LYP+KhT+KiOOXft35V4OoJwqKz4G6E3czdceDwfADt3Ag/1FX6ifjiJ4Y7+JmMTEzG558O+c3csXqO3h+E69AuiE6muaNZqoxQiIIwQjCIRhGE4xnOuHXl7AITYQ5bt2LFo1aLceJxlWtMzXKtw5szlbiyOWOTDkxtcORuAKaiCE/FXp+KvW+KdJ0nScEsezbwtNp0mjOWHBlIT6gT6gXgVhKMpyvC8M+TLfKxrylDFHYITNzOjMiiIyjCEZTRjGMazvw8vKITYQwys22Ro2bLcjdo5WtGubItwuMuZa4cY3LZqww5nDNkAKcSmD/iza/iy/yFxmMzltfDzfAvE4nUcL1GIrEcJbg/1hX6xfVza5mbq8OE9I5T0jF43W2WWc45tghNm+SCARQighBGCMYRiRhGKufrw5ACE2EM8LDMzc4cS3MxaMFrRkzZLcORpmWtmWRy5xNGGFniygCpABNoT8Yp34xT8+bTLJvxVThCKjJlyKV0RjJGVWXVrpWsZxjGCWLbsw4LTAhPp2vp28GGU2BOik4RVvkysWOkUIwgpl4HB4WOVcF5VTrMz5t9iEt1OjhlKcJxgjAIxThGBAgQIEqyrCKsK3y8t4ECE2EY22XG4xtXK1qyZslrTHmarXDhixW4cmNtly42TFqzagClMSg/4yhP4yhWuvLri5mJcN6gCD/SzfpZ3iZ5RwxFSuObaF0F+BhI4Y4YIZ4acbfkghNhDZxhbNcbfEtzN2GNa0xMHK1ywbNluLE2yZHDZziw5GAApZF4P+NLj+NLk644644zWYuEVPaACD/WJfrE+zjyvF4zBZnXflzIVrpc7LAjknijQkMNceRpzAITYQwws27hrixrWGXNjWtMuVitxMsrBa4ZZMrJoyxtGThmAKkQE1hPxvffje/ysmnRrpOV4ILQpaGCUpUSijdWufNnjWE5Sjae7HmvYAhPqTvqT8bFlyXspKUpQhOFYzwwyxuwwnCkKZseLFHBCMpx08Dh4s8qiE42jmoRjNFGU4REUUIwjAIyRhCMIkUZxvPm16ACE2EYnLRtjy5ci3K1b5lrRllzLcORs4W5MTfHla5mrLJhbACmYhg/467v4699VdTF624TvW9XEkJi9b4cyE+n6+nXLo4c+rW4+jPDLLDScaSlKkoWpIhONDjkJwSQgQnGFZTiIzVx80ITYQ2xuGjZw2zLcjLE3WtGrfGtcNGGNbhZt2DJuwYtWDRwAKjQFCg/4oVv4oS+YAZxzxKM1cXFxMoiI4dehMdjhURqRKZZrry51kg/4hwv4h0egAeJ4vlccVEIiSMpu5zz8DwTlzhcXWaIQKzjfTjEiD8S8TKy7SmLiSLhFwi4mEoIESmYmJTEpznn5Pgx5AITYQ3csmDNk2YrcLNjlWtMTPItxN27Za1csHLVi3asWjHMAKcCSD/izU/izL49OvDiYzucZq6uJqSJvhvh14XNCE/ENZ+Ib3Np0Zchmz8LLknaFlEozjOc43tntOIITVadUUZTQmjGKcIkSKca7eSh4EITYRkxtmrTDlzLXGXHhWtGmLGtw4W+Va2bY8bPG5atMbdgAKfTKD/jJw/jJxDny58u/bx+FzczW4hOJw1OqrGMYqqRvXfhvjIIP+Idr+IdsJiJq+UzhTCopE4zEpuZzO2bzMd+3NQIPwNJTN5mbgQki6uBITCYlM3nn5Phx5QCE2ENnDHJlbNWa1syctVrTLmyLXOTIzWsm+NlkaNsrNkzxACl4Xg/4wXv4wbejhp0cIxOLtvXOWwIP+IrT+Ir/g7+FnhnF0mV3q+KyFw2QxsEccsMMMcMMKGOe3Kwwa4CE2EMGjHFlYM3C1vkc4lrRhibrXOLMwWsmzfC5bsMjZjmwgCl0Vg/40YP40Za3PDjWaupqY1ccOIIT8Q4n4huce7HinivinIjOmOMdYhYNFi5YoY4Y4Y0cMcs+JwLNAITYQ0x5cbZoxaLWrZuwWtGbJktwtG7Ja3YNnGHJjxOMOHCAKYRmD/jW2/jW1zw58ufLvw3jm3O5c+WaqgIP+JA7+I/2+V9OPDjrbLinbeN3VgIXHIUcKeCdDHBDCjjpty5pgITYQxwtsOHC5cLWTjDjWtMLZitc5GeFbmy5MrdvmxscuTKAKdyuD/jog/johCJ6q4xOLqMRTsxjGqQRtz4eHrrNghPxEEfiIJDBh42fElGMaozjjyY000UY0rTHm4OSsaoTnZt8Y3jOKcU4RBAREUUY1rXLw7y8CACE2ENWmHDlcZsS3M0wuVrTG2yLXDZk0WsMuLG5cZWubK5zACl0Ug/48Wv48Uet45651Obtz4cYuAIT8QpH4hO7T4F9k7SkhK+LHOdSGvoaCsYdAwsHAwMCRMrUwMDRAITYRjbM3GRxkaLW7HG5WtMjjKtcucbRbjcscjXJmcNMeFwAKlAFDg/4oUv4oU8479jwfA79vLxO5mURjFVjFajEVURMzlvOTxa2u5uoqnCuR2IP+J1D+J1Hp1DW6uk0qahFwmlIiiZlmZjr4ni+J1i5tYmNccG4Ag3wFPqkE3MzKExFxMTFwETCJRMTCamUTITc3vv6MaCE2EZMzVixb5cy1sxZsFrRq2aLcTFi2Wt8uPI5wscmLEybgCo8BOYP+KVT+KVXny8nhG+WdVWqxVUxm8zvi1zUrE8qqMTFpzO3OOeuaQIP+KBj+KBnlz8zfCYTtPG543OYnFRh4m6YuMzc3u87cYyNb6TwohOlqhw+KiiijCKESKMowggIRhEQijCJGKdcPZjHQITYQzxNGjVo4yrcrPJlWtHOFktwtMbJawxMWznIxzNMuTEAKcyWE/GHV+MOtvxZbZ7Y8GOlZRstK1JSwIYJSjKuTPW6D/ia8/ia9Y1x6Z7ceSmEKupmZcb5z3jwa45qD9LxPD6xxSmbJTExMhJN54+b4MeAAITYRmxY2bdi5xLWrZo5WtHGJutwsm7NblZsWORu2ytcWXMAKXxeE/F4l+LxPDgwYeFfAtC0EJ0x4LziAhPxP/fif/zZ9m3JOE4zjOsK0xyqmhYtcizODEMcMKGNTbmUWaCE2EN8zHKybNMq3K2ZslrTIzyLcOVlkW4mTTHhyOGzNtiZACloVg/4ytv4ytzjreM4zq0XrdVKE/Ez1+Jntxsui+q+IjCFYYYzwgIXUTQZ+ONChjjgjhjnyODRAITYQ5xtGbZw1arWLliwWtGjHCtw48jBbhat2uPKwbuGzFkAKYh2D/jSM/jSN4cfC4xE1mLrnXVxni2m1ZIP+KPL+KPPp18C4qsMTrON1mLmuOOeIyIPphObRNSVcpFze+/qxyCE2EMXDHJhaOcy1w1btlrTNicLcWZvmWs22PE4auMLlvjZACms1gv5VK/lTWziYZ311gglzl4xz3L5bdla67eiC/q4T+rgVmwssubljM7ym3WrneJYCS+OyAIJJZFVZsFlQxIFtLLLLbd3z5+AhNhDdoyxtWONstYtMORa0wsGK1wyaYVuJvkZN2LloyZOGAAp1NYP+BAr+A/vv27+FvkrhjWr4TF63ERBEzLMTMrktGZud28WC/rHz+sh/W4SXIZYWUuUzYXUs2Stlbk2D4dru13MxJMSARKExKJCYRMrznv4/sCE2EMXLlm2YsGS1kwx5FrTGycrXOTM2W5GTjHkY4Wzhw4ZgCnMsg/4D6v4D63a+fmdcVVYjWMIxBUUi5m745u7md3HkgIL+uNP641fD4zcxHjvNyy3CrNstmpu52YCD5dLu5mZTCYmYmSZqUTAmrqZvv6MegCE2EZmrhkybYmi1s3b5FrRrlYrcLBzhW4cbfGybN3OTNkZgCo4BQoP+Ayz+AxveIYuMTV1NTMMXpiKlVqlUVGmGs4zNznM7jM3eY648HOiD/iFY/iFN41KU1uJq6ICIljOs1vFkzF43jOJhUqmJxnWavhnn4wCD7XE2mrgsmYmBExICrhBCYmZmLgkTbfH044AhNhDdhjZ4WzVytxZcLZa0bucK3E4bN1rRu1bsXDZy0zZMgAqJAT+D/gEC/gEDBy59u/ieL5nfWdXqKjDV4mIio1qIqJi7upmLZcZzfPHe89SC/wAEHf4ACDwZsubm87zvOmbNygs2XLLAtlLM8/B5ywCD8qOLJM1cTKUSiUiRMExMSJgAmLvjz9c9ACE2EMWLfKxb5nC1kwzZlrRu4xrXOHE0WuGrHCzxMWrDE3wgCoQBOoP+AMT+AMUHbudu/iceTWOUcHCMTU6xV4Td7m8zM7jM7njjvrdygv74e/vh8GaGbm5uWJGGWSJZdurpZub4+X00hMmZWMSc04xIIwiRRQnKKEYTpWURGE4RTmrj5cHgQCE2EZsLPC2bM3K3IzYYlrRmwcrcLDKxW4nLlu3yYcONm0YgCn8yhPwDTfgGnDFjyZdl6QxMEMEMEMlMGC0qSpWccM748eXDjys9tu68wIL+7Zv7tnD4PhAmwRneFhm8ti1d8fD8Hmygg/Mm5hOZtcXAmSSJiYmJmExMpub4+Tze0CE2EN8rZmzbOGK3E5w41rTLkZrXLHJkWtXDZqyy5Wjhm2yACngsg/4A7v4A28cnRwzjK9ZxjWOFYxqeE1EzOd565734OO+7g/4oxv4ow91dZxNXV4urVKkMIpC4zMca564xkITiWx3lNOcE0SJEijAjKcCcJznfj43SITYQyyucmVkzZLWGZg2WtGWNstxN8mRaxyM8mbCyxMmDlgAKbCKE/AVp+Ap/FKubDmvijghmYKYJWmhOd442OGnHlIP+Jhj+Jhlrjw58t4mJgIVNUukce21gg3wJz63Nzcri0xKYkmJmd+P59SAhNhGXFiyt2GHMtyZcjVa0aMWi1w3zYVrlnmaMmWJtlZtGIApRFYP+BJz+BJ05cwAOHHsAg/4wWP4wWS6AA58vFIXgTCxY3FyoYISGGOenLxwYYCE2EZHLlyycuXK1vjzZVrTC4aLXDdtkWscmJozZs2jPI4xAClARg/4Gpv4Gpw58nHhz5OfIhPxZgfizBC12rXoacWMAhOpkjy7xujGc75988gAhNhDlqyxNm7TCtcMMLFa0yNMa1yzb5VrTJhbtmTlwxasmwApHDYL+Wvv5a/8eQsCD/im2/im35cw6dQCFwWIw9MssMMceBtygITYQ3w5W2RxjYrXGZu1WtGLhktc5WbZa5y4s2LLlZtc2NiAKRQ2D/gck/gclAOmdgIP+J27+J28A5OaFxGExc6GVLPja8EAhNhDBuyaOGTBqtZOMrZa0btWq3DlzN1rDNkyuMWJzjcuGoAp/NoP+B2r+B2sVa6AGcc+Xft16b0DwPB8LfPwvD6dQXQCE/EgR+JAnLkY8TPmAGTLmz7NubPixgy5M9MGPFewM2cCEwUnBIlFGcZoxijCMIhGEUEYIoRBOt+jGHaAhNhDDJjZ5W+FgtytMuFa0YsG63DmbuVrTCycY2mZwwyMGgApyKoP+B8L+B8MKs6dRz5denXo69B06nLmTHHhMQIT8P734f3wy5CMGLHmz6NOLGxYxhwF7GjTmz7NuQIPt2zm7u5kIlEpiSJgiUwud+TvzACE2EY2uZtlaZmK3K0a4VrRs2YrXONw1W5nLVo4ZZWeXJkxgCrEBWoP+Dnj+DnnlzeB4Pbv4W0ZjOXGbjNRGIxFYiMTi5ZXmdxxiZipqNZ4KQWzN5m441ubvc5iYxWuggv7eM/t43z4d53kZOTl5JZVva0jJ4vrJCt1ubnnmyxjwzgzam87zvNzzO3e9gIPh5XG85TczKKuBFkpRKJiQIJiTMXWYkgpUVEETMrxNRMSnnnz+MiE2EM3ONi0bZWi1vjy4lrTDlarXDDFjWtWbPK2ZY2GNxkbACoYBNoP+Ecz+Ec3wYZxzxx1ukVita4Y1WFXM5vO+PDj1qU1OIavlLFiD/iuS/iuTTrPByz2mmOdZcZ53e97jOprEdufLVYahhNb1nM8QhNHC5MiIrFGMEQCKJAhAIokU64enCPcAITYRja4mzNljzLWmNi5WtG+PCtw5sTZa1zMMbdvlwtXGPMAKey2D/hRW/hRX58vB1crlMZ1Oq1VaavhvExNZi7nM88dZ7IP+KsD+KsHjwuKVHKdVURGYzxjd846xzvMzE0xrPkeL00CD8a0szaZJRdSpFJqZTKUrnN8/LzAhNhDnC0bYW7hstw5WDJa0aMHC1ziaYVrDFiwtHOFk2b4nAApJDIP+Fcj+FdfoM4xnp1CE/Ffp+K++oyZcmXNnhcxfHDHPTTbbTnAhNhDFswy5cbVstbMW2Ra0Yscy3Dmx4VrRsyY4sOTLmcOcQApCCYP+Fv7+Fw/sOXMAgv7wu/vC8OdAhcNgMrDHDPgZACE2EZceFhjYtsq1licM1rRi5aLcLFhiW5cbBrkxs8zTNmZACjACDlIpR/AOeqHqgANgITYRmYOXGTEzyLWDLE4WtMTPGtcM2rJbkxt8rZzizOczHIAKfDGD/hkM/hkNceHXp4PgeX0uIimqvtdQhNpznWxCojDlM0CD/iu8/iu9c+WcRPROISl38LwbzdrVEcufJ2RidZcbz3uEzcrhxRjGs00SEQAjKMACKdcPFyucITYQyYsXLRplZLWDhjjWtGOPCtxMWrZayZsWLFqyxMsuNyAKgwE2g/4anv4ar+w7JxMVNzOduKzDWcVfhbq4m55xxZuZbxu4g/4pwP4px8Dwe2dXhVNTSCWY7+F4fgeD4mZqGCpqVzXeoyCE52ZzZzTIxiBCMIxiBBCMECUYRRjGeHqo9YAhNhDRmxaNmTRytxtWjZa0wsWa1y0zYVrTIzzMmzltly5XIApYF4T8DO34GdxkypTDNnyZdGnRWICD/jCQ/jCRHHg58gupjeutSITZyNqd51jVFNGc8PLi5gAhNhDhw2zZXLVutwuGLha0yOWy1xixM1rRjkbMWbPHixZnAApJDIP+CM7+CM+JVZ068oP+Kfj+Kfnnyc+RvWSFzVOBnjjjjntvzQAhNhDVu3Z42rZmtyYXOJa0YsMS1y3Z5lrHE1btWDPI1xZcwAowAg1pu03ADnItyLABACE2EYWbhnibuGi1g2zOFrRg4arcLDNkWsmWHFkaucrNliYgCjACDW57c8AOan2p8ANAITYQ1b5cTbEzxLXDhkyWtGrRktw4mmRbmysmLltjcMcTdwAKZB6D/je+/je/YzMHPl4uEpiaiYavhCSD/ibe/ibfdenXoTHjZxVVKKuLjdZ59YSXcjwa3nOJFGMEYRijOd+DljygITYRhYYm7FjlarWGFo4WtHGHCtctG+Na5c5sOZnja4XOFkAKgQEvg/454v454/HmczaMY1w4Y6YxFK3G5y48+3d3mbRPJ2quAIP+Job+JofhPKODhMRc3Oc3txu2YzTt4/jHCqpFcavnAITRwuTGMJowjGJBBAhNCcCE0IxRJzrr3w5QITYQxcOcmVmwxLXDBjhWtMbbKtctcOJazbY2LZq4wsmTbEAKZx+D/j0u/j0vPH4cXGeM2VHDXLWuFdJ4bxGQg/4mbP4me+jSuE8I4ThETJKa48OcNoTnZnVhGJBNGE4ThGEZwqw8XS4AITYQ4x5WrBqzZrWuFk3WtMLDKtxNmTVazYMWGXNlws2LNqAKlwE4hPx8Ufj4py5M+bbs4eKKKCmLPmnK0ZIQnKcYwvSuGbCrGKkrR0Y8WyuYhPxQofihRy5M+bLky4IwlOEDBhzZ9lZQJRhOcseDXmyyvKqKEaXtKeTHAITkZ4RjOM4okJwmEZCEYCUJEYRVRRjGs534eGHgQCE2ENm2Zm3Z4XC3GwaY1rTC0crXDfK1W4cbHKzx5HDVi2bgCpIBPIP+P3D+P5OLmYxPCtRynlPDPCKiETExOYtcyvGcxmd3ubSqPC8HXACD/imc/il31ympvd7zxzzvrHgzzzxuLUxrWNa1rhwrUVNXM3N3Nzz13mCD4et497u5IUJTMriRF1MTEokIRMRJa+fn7n2AITYQza5nOVxixLczJo4WtGbTCtcYXGVbmzYW7huxxOcWJuAKaByE/IWh+QsuvAy4llMMst9MdtdOHHOuOmG8QIP+Ji7+Jj3pyxHDhHBpjerhNzG8XICE2cSPPnGEJyjGUSEUYwrfk7YZACE2ENGDRyxYY261s0Z41rRpmcLXGXI2WsmePG0aZGbXC2YACrcBZYP9Qp+oVOHEa28DwfI3rGKiJidxlKcpld6TGLxMBdt8enUOXPp16deXMHWJZLjNWiKeF4PgDxPFgv8AAmn+AATU8eR8PwPPjzM3NS2WxUJchM2XNzZsKgG4FgMuSSYy5t2efPwfCOdAg+Hsb55ncrmU3ExNSiUSTEokJmBNCJQmJiUSTUoAmJmJhMJqUzc55+jddiE2EYnGJqxzOW61u5YZFrRw3arXDbIyWsHGRwzw42LZqyagClYTg/3bn7uOc666kWx3rMyAg/4wJv4wN5vHXGUKcs8KiIaenICAq4WFg4GDQsDE0MbALoAhNhGJm5zMHLTEtYYsrda0aOHK3FjY4lrhw4ZMMbXJlcMMQAqbATiH5JLkk0wmIgkFKLRJ7PJ7PJzOCXy5GIymUzTabpBIUFgiVypPZ4ms0JvNhCyH8YOnjB1TudCbzYhMIiERjkdkklKFQ02m6bTdNJqnU7UCgppNUgkIIzGBQYPzvGifTTmZmZmSUomJpETCamBEquZXOePfx7x4gCE2EMmGRu2YOWS3M1zMFrTK2cLXGXK2W5MePEyZtsLnG5YACrABOoblWuVbn56ZmJWUl5ZKygC6u6qrupmGEJBwEGgUBAwsBCwcPCw8LEwsTBwsDCwUBBQQh/GNF4xo6NR6NR6NR6BQVIpICJxKj0awyggMAgEEgUGg0GgUKg0KgCEQWBQCBwGAoHA4BC4BAUDAg/I8K/DzvG8WRNETEyzuM1MXVTEzCUKupiU3nyfHmPEAITYRibN8uJnizLW+Zi4WtGzJotc5HLha0yN22ZphaZMmbKAKhwE1g/4n1P4n1dzw58nXpzpa43GYukRhqNTjflceEcq4ETdzzxuZg/4stv4st/Brpz5Jjwrxqoxepq5Wzc5m748utbTZW6Y44ymD9rPG83N2TKJgTBNXV1MQiLiZmYuNxx4+rceYITYRjasmjbK5bLcjDI4WtHLJstwsWjhawcOMWXG1y42jfIAKXReD/iuC/iuD7d3PNcW00rFcnLFAhPxZ3fizvrqy9DDkhkUnKMWGmG98oITF0nBvWacIxRjFfD0ZwyAhNhDRswaNGrJotc5m7Va0xOca1wzcsFrHFjw5nGNkzyY2gAp5LYP+MYr+MYu6Lrny8PG2Z3VlYxrWNV0vhERNbxzrw2+og/4tpv4tp+PA69LrVKqoqdEwJmZm7zxdY566koPyCLtuZmZiYmJheM4uJRcXEzMzvPk869IhNhDLIwaYsOFmtcMGjda0b4Wq3EzwtFrBy3Z5sbjHkxZGAApdF4T8YDH4wKc2vVjxSlflZciFp0va4IP+LlD+Ll/oYz2zx8LrVzM1z1lIhOZbTeMU4oozmnW/Dyw5ACE2EMsrXDkwsMq1y5zNlrTLlZLXONhlW5cjRrlb5m7lu4ygClcTg/4zeP4zheF43jjXGozw3yiKg/4tRP4tOYaeFz8C9WrjE7mFmxSWOGGWGWOGeG3IxwZgITYQxyOGzDHkyLWTJgxWtMrPCtcOXLNbiYZGzJlmYuHGHIAKXxuD/jQS/jQZ4XZJmt1uc3JVU5CD/i/w/i/b5RjGdbm42uuOOM3muec7hIdKPHjGcBKcppThOGHPzZV5ACE2EM8eNvlysMK1ixZYlrTKybrXOTHlWsGLRswascjdq0ZgCoYBMoP+OXj+OWnv27i8zc2pVYxwiOEXq7bc55t7vaaz4E61oIP+LWL+LW/l4fhDyL4RwmLvc3nMZTi6qKhi8ZrK8z1x4c89gITNwr4bzinFGEUUUIynKcoxhOUYQBGE1b7+Gh1gITYRjbMGbFu0wrWzFq2WtGGFktcuXDFbjzMGDRlixtmjLKAKUQ+E/HPB+OeFgnsnqliyTpOYg/4tJP4tJXVwvTHgRUCGjLJAVMTBwcHDxtfBpAAhNhDbGzas8THMtxtm7Na0c4Wi3C4ZMVrdu3xZsORoyY42oAqNATqD/ihA/ihBucb1z5eTrO5Qqo5VWKxGImZvjvjfO+M5XCKxrHLHDwKxoIP+Mxb+Mxfx9dvF8Tv2RURETRNTE1DCqGY4xxZucptF45+B1TKD7etfXjvc5TMSAJgRMTETAJi4km178HzcX7ghNhDZkycM2DRktcNczha0aM8K3FiaOVrnHhbM8uHNhxsWoAqYATmD/iiA/iiBrq743FRw5Y8DHDGEzu+u+9dczcRrGo5VpwjERc3t4dbmQIP+M4r+M4vxJ5OCLnO97zvOZuKqul+NFViZnbjPOeOc5zKcXyzwzoCEydCeO+G85xThOU5RCJCMEEZEIyjKcIzlWE4Xjh68YR8AACE2ENG2bKzbs2i1rjyYlrRq0aLXLLDiWuXDDHlbtM2bCwxACm4ihPxiffjE/NdscMK8ryraGKmS2imTBSlbaZY8eMCD/jO6/jO7Ncp1GmJ1NXG4453m9ueOcWCD9S7znN1cTEpVKYmMzNznwfPvXgAhNhGJzlcY3GJqtbNm+Na0yNma3ExbMFuZu3a4XDRuwcZMYApRD4T8X134vxdhwIZJWxVxQmCD/jUA/jT7yeB4NM1xXYCFm0CDMx0wyxy4PAyyACE2EMXGZzmyZXC1lkw5FrRhmbLcWHCzW5sjNk4btmzLGxcgClURg/4z7v4z7558OuOerweBOMCD/jO0/jO14V4G/AnhKuNXe4ToYsOHDeM41jhw8+EdQCE2ENMrNo4bZcy3M5bNVrTLlcLXDFu0W4mbnDhcOcLPJjZgCmMeg/40fP40haxnhvhuMsuNc6ytEw1iOwCD/jYa/jYHjhvlvhx1msxaWYyu461c6IPxvA3dszuLlFkkl34PqzGgITYRkbs8eTC5ZLXLRm2WtGLfGtcYmzdazYNWDHM3zM8jHKAKigEzg/425v428cVvWsZ7TqoqJnM7zz48eOc8YYrWPE69PIjGsVWeXHWQg/40Hv40NddPD8LxenHGanhjFcK1WLoWze5ze8ZlKp117c2cgITVxsOGd6zTIiICMIpRhOlaTEReOPj50PAQITYRkxOcbPKwyLcjds5WtMjVgtxMXGJaxzZmuZzly5GrJmAKgAEwg/471v471zx0bnNTycMaxWjDhes6ludzu85Zi+ng+ACD/jO+/jO/NR0jUcFSTc5zznvfO9xxi7XCIxrEeF16AITB1pw59YzIRThCcIwUjGRCc0YRRQimvl5dYaAhNhDHExaN8bRqty5m7ha0zYm63E4as1uTI2Z5GrNswyZMwApnH4P+P0T+PzXvw4jyU7u5aqq5Yjk4T0MAg/4z4P4z8e3i+INY4RwjVxUpi4zjvrnmwIPzvK5747zd3MkSIlcZnn5vNyAhNhGNmwZtsbPCtaMmONa0csW61xkY5luTLibNnLVxjYt2QAqBAS2D/kFi/kFj8Ga4ricNVyzjteFSnN7nOczaaVi/A69NAIT8abX4029uK1cCSMkMOTLsuhAghGl6TTnGcayy4tOjSITmZocms5xjGMYRRghGUUIQQjKcqkVa4du07gAhNhDDCzcM22bGtb43ONa0xNHK1yxa5lrhwwa4mbbNjYN3AAqNATiD/kGC/kGfrGeU8KMOV1hU1WcWTFxJOZzvOd5zuZVGnLXLgIP+Nvb+NsvF966z4J49vBnOYtpwrWOGMcsVhiZmbvK7ZZx34XEghOFojw7wUjBGE5zTlUjCMJyhFAhGUYRhEIxVw8fPB3AhNhGFvlcYXLDCtYMMrBa0xuMK3CxZuVuNzhaN2bhphbZWwApxKoP+RQz+RQ0Dt38TjwzrOM1uMzvO973m93cTz6dZgIP+MwD+MwECJ7XwcHBqaRayZTK43w3EgISnSabxrVEjEIoTgEJynCKc68XfCPQAITYQ5zOW7XC0ZrcLVyxWtG+JgtxNMmNbhxYWDDGzw4sjhgAKcymD/a2fta5q6vGWMhzvXGt4ziEREFRMRLxAhPxFvfiLtyZcmnRlyMeINmGUrJRlFOcYznLPq16tbECD8zjcXKSYtMTV1MkzFxKZm2efk14AITYQ3yuXDlpjcrXDJrhWtGuTKtxNGjVa5auWGZpiaM8LlgAKkgE7g/3sn72WJ7w3OYuIxGOGo5Y1GpxNcazebzfPGfDjd5lU8p4Ry34Fc/GAg/4jJv4jJ+PDeq4MVWLrMbjbjFzczNxJNTy79r1UYVMXFZreJ7+Ag+HpcePHc2hJEpqYiYkkmLqUiJiJVaVznj37veAhNhDhpiyN8TnMtctmeZa0yZmS1zkzNVrJvmw4XGRvlw5cYAqGATqD/a4ftfeQNb8C51PCnCcRd73x69c9Z51ng5Y06MZ8q8VVNbxu6IP+H37+H4fRz5PB8DrwhAhNIYnV6QlNpmL4+N4/idYm4zFxm4CC+x2bWuu5uVFiuUSlossQGtvn39PuACE2EZc2Nq4yY8a1xlY4lrTI4crcTJhjW5szBvmZ5MOPK2ZACnswg/4Bqv4Bnb4633bm8zUacHTGK1WIxdLnM7vnvecuOGcAg/4fjv4fnZ7d+2NRWKnF1la5yzd3uc3eSWHCOjwNOACD9jnndzMzKESFxEgBNXFkzeefmvCAITYQ3xtMLNvkaLcbLMzWtMeVytcNnLlawYZMLXCwxsmeFuAKbiqD/gn6/gn7xlEjeuuEwUqJ5RTFQiS11myE/EcR+I4nLkY8QzZ92GEZRRZdm3JjhNNGU5RhKcoVg+0Ra5TcphcExCCExZacznn4+iE2EZMrlywxsGi1ywyNlrRxkYLXGFg3WtMePG3aZXObIyyAClYXg/4L4P4L4evDLMb1dTSlIqsgg/4jgv4jg/AXwvU1mpDeOaOog+HS5uJnK4mUpnfHyaAhNhGNlias8zlqtxtmTBa0Zt8K3Fiat1rZsycuXLRuzbMGgAqFATqD/gre/grfiXTqG7mE1fTjwPE4xU1cjr069OcnGbstFPA8PwiD/iBg/iBh79nXoHQiJuePbucuMxMJpGe3fxOPPwPB6cUxKUXEwIL4s1bqlslVC5uVZQSxFkanZ3b5+X2AITYRhzZWLFgxcrcjhu5WtMzdwtxZMrZbjaYWrRs4xuG+JmAKSQyD/gsq/gsVnF1vUW5Ag/4gJP4gN74Z4RHDEaCElxJ1nWt78XHiITYQ2yuWGLE1YLWTnNjWtGDnKtcuMrJazyNnOLKxbMGWVoAKhgEzhPxPFfie5wRrgjgYGa9qLQghGMcujSY0YxnFEJNnD4TZGwCE/HCN+OEmVJ2Rgjh2bc0L2rSdsdM+7fu37McqxhGomhOgthmAg/U4de8rmbWFImJpMBcSmJJlO54+L4c16gAhNhDVw1YtWeVitxY2Dla0xY8S1y1b4VrFvib5WrBhkYuHIAqOATiD/ils/iltz4O43wz2ntjljGMIicze54yzCmI4TynE1K5jeOuLiYP+OF7+OF/ypnlnEzxm93O2VxUYrGKhE3cc63O2ZlMRfLOuerCE8ARhwc84ok0YIkU4RQQjISjAhGU04ThWFcfZhVyAITYQyyZHOFo4ZLWuVi3WtMTNutw5mzFayat2DJnhytWWRqAKeSeE/GB5+MDWWNo0qwysMccrpwhamLBizYNVLQpjxY8eG4CD/jdu/jd7xhvTwMZ7b6RSpq3GNzne9z3x4fLnEoTpYnHrNGKMpwmhMRRIkYxrfh78E+sAITYRjxs8jZnibrcLdmxWtMOVqtcZWbJa5Zs2LXNlxZcjPMAKvAFHhPxd8fi8TwSxUs0QwWhirmx4stsuTXbCveOWGlthppjhe1cTBgwYMWDBS0ZYY1rhnhrPLq5uaCiE/HDB+OFeMseBCEYzMdMuDPiz4MMok7KTzXzV1Ydk8lbVK4a3ne9Z5YXhOEI5I8Lg8CUqAITrZJT6NaxinCqM41jWqEoWwYsFIQQjWaaMZoowihCMCMpxRjOePpzg8AAhNhDJm2Y5GDHEtbsGONa0cNci3CyaYluNtkaZWDVk5bZMoApjHYP+NP7+NPHeeHHXHG64stxnMrjG+yPEg/45qP45mc8fQ54jE1muutzmLi7xmrmwg/SvMXc3aLTFpTK878vu4CE2EY2WRk5YZmC3Nhat1rRgxxrXOVjjWt8LjE1xZWDHDlcACn8wg/44pv44jbnlxxmcxaby5t3uczer5VrwHLpjWtDjrwcXYIP+OAL+OA/cVWo5X2vWE1FxHGJynN5jLdTWaMb5c4ZAg/C8559ruJiUzFxMXCYmITASLnN8fN8GoCE2EMWLFyzyMsa1lhyMlrTJmZrcLbI5W4cOZu3xMWrhhhzACmcdg/48LP48K545xus4ng4RqOE4RGeXGMyAg/44FP44CeG+WGLc9c5zGVzN469MzNiFxWOhk0ccEKEhAjhhlnwePihzACE2EMWDRzma5WS1s4b5VrTNjaLXGRk1Wt2zFgxytsTBgwxgClgSg/4+BP49++MzzrjFxU8uPaIAhPxwlfjg3T1VzYcWGeDPo4NsNYTwFCnNwzXjOda4du2FACE2EMnDBziwtmq1xlZslrTHlcLcLVu4WsmTXHjb5G2RziYgCmcbhPyA8fkBpzsW+WWWGF4QhCWCFoZK5IQwAIP+OFL+OFvSY6RwYrF1cSxx14NZ3sCFuzkDLyxywoYIUKGOCOWXE4mJoCE2EZMLDC3yNcy3K3YNlrRxmcLcTJthWtMWJkyYscTHC4xgCogBNYT8hJH5CW5Vjs4fC27MeIC1UUUUqyEJyihe2PFp0b93D4XDxRkAg/45UP45TYm2t4yB27+FmKVEwLTGy+PgeDrdXnHh+F1xYISnYnbn3jCM0YxiEIIynKIQiCMIkYznfPxUu0AhNhDNhlbuGrlotbYWLha0atm63FmZ41rLE5ZYsjFhlzYsYAqMATiD/kOq/kPDxM4vDGufJip4XiFQmImExNzm873PFtM0w8br04CE/HYh+OudbPbTgztObO2yve963hGULWta1KQxUhSSUYTheN4ZZa9HBpGD4e08fPG5kCJSXVxdSJBExNSEs55+L1nwgCE2EOMrfLhbZGi3JlxtFrTI2crcTJy0WsW2Zi2b5GDNplagCmceg/5G0P5G0azGrwIzE5zeb63xzPWCAIP+N2D+N2HtLpPaeF4uEZQi01nN5sCFwGQggzcMMBBHDChQwwRxRwz5O+BqgCE2EZc2THlaNmS1kzYuVrRwwyLXDVk1W4mmXEzZZMzNm2xACmIfg/4XJP4XJREh3xlaZRDTg8TOKIP+N17+N1937degdsTwnF8ITM3Hgzu8gIPxvOjxd5zNplYmJRbOefl96gAhNhGVvmyMGWVotytWGJa0ys263E2bNVubG5zOcrBuyzMnAApbFoT8MiX4Y/9a3BthleU4QhaeS+CIhPxtkfjbTwN19TFC0orw0221zoTN1EObWt4k5TnG9+PlhkAhNhGRw5Z4nDRstauW2Va0bMWy1yyxZFrNy0csMuXE0cscIApeFoT8K8H4V4czBijoUkhGNYZ8Gm+Mg/43bP43bcs9ufK+GcTMZ135ZuCEh4AhDh64zjNGsYznh4d4cAAhNhGbG0ysmOLGtaNmzRa0ZZHK1y1ZsVuTNhYOWbdw5b4XIApcFYT8LK34Wa9U5cjDmrmnaItNMIP+OAr+OAPfbvW+XPhml43y4pyAhcVimNhjjQxxxxwxz15WCDKAITYQxzMMWPMzxrW2LC2WtGLTCtcZnOZa1w4muFnlYNHLDCAKZByD/hxS/hxTHHnXG8xmmq1wxwrtnlKQhPxthfjbDGiuSeaeKdJE4Y6Z5b5Y7zCEzdBPkzjOKKKcE4xjOePkxtwgITYQ4csMbbK0ZrWmbCwWtGzTCtwt22Fa4cYmbDHlxNmOLCAKYRWE/DWR+Gt3VlyYMPCx4oUQlfNljOCD/jgG/jgFnW8ZxfDNTFb7c5sAhoSygISngYeBg0LAwcLAxNDGwC+AITYRiyZGOTM2xrcOPE3WtGzfCtxZWmVayx4WGFq0zMsrJsAKjwE5g/4dNv4dNd3XfhcVGjyM6YjM3u+N5uWL5HjTQvM9eXWZlnWdAIP+ODT+OB9XK425u54NxuYqOGMdKqJTnqeLEprU9p8idRWuPDiyg/K8quPptrqauJmLi4uomETEyi5q8XVxVwiV76+vN8AhNhDZkxassThotYMnOFa0xYWq3E1bslrjK5yNm+HNhxuXIAqKATeD/h6e/h6pYoT23yzyzi4M1dJpV4uMxtnO83ubTCe2eHLqhPx1QfjqHrDaOrq24M9sMFJ4o0tS0pQwQslHBGMZkcMIxhWV8l5VwIPl2hc0ububjMyTF1KJESRE1MIsmb4+H6Mx4AAhNhDXM1ZN3OFgtZss2Ja0YNXK1y3cN1rlpia5W7nLmcMnIApiG4P+Itr+IuuuXfGmIxGMxd5zvM8445yAg/41/P42AcT4m9ODhXCKxW2ZnnOb2ITZucuEYIkU4ThEjPDy7xsAITYRixZHLfCwYrW7LFhWtGjHEtwuMjJazbZs2TFiZtWjnMAKZBqE/CwF+FfGcIwz4seeccccMZyhixW4GTBqhPxrPfjWnjSdlr8rDitklglighhgnMCEaIqRgjOMYxRiirfrwnmAITYQ0cZm7nNjYLWLPDmWtMTZktxOG2RbmxMnLhvlYNG7TIAKbSSE/E8J+J4Vnlix4jLkYsfEw4mKVIQRL1trwY1wg/475v4753GsBjKJyrMZi6Qis8ues1mEwdZLl1nGaMIwjGEScIoopzx9O6HEITYQyZ5smTHlwrcWJm5WtGLFitcZcmZazYtMuNpmxMWbXIAKfyuD/ilu/ilv79gzjU0mp2ze7zu1xeLqJ4Z8SelcOgCE/Hax+O1mUw1a+JXBHFCEIwRnNOd644451iZr4teSIIXHYpBnYYY0MKCWKERQwEMUMcCFDDHHXbj5YmuAITYQzc4mGPK4YrcTDFjWtMORotw5mmNa4YYmOPDlwtGGLIAKggEtg/4rPP4rPVazyvpfS6Sm7zd8+nXWbmYuKjDV8Oes8QCD/j6K/j6LeHvOczm5pqqxwxiOF14jpjHCajc7rrXHjnmAhPD2uE+vOqM4VhOkRCKEYRgEIwjGauPg8GNIACE2EN3GXG5as8a1swwtlrRvlZLXGVljWtGDFw0Ztc2LNhyAClcRhfiwQ+LCWDAYnKSUSUVQ4CWIgv8AGo3+ADUOdDcXPLeghqqUgYKph4WFgYOFi5uZhIOmITYQ0xN2LDEzZLcOVo2WtGeZotctHLBawcN8WLFlyNmrJyAKdieD/jBa/jBb8XlPHlxq5lMVFajVYqqrVVUteDw3OYP+PAb+PAfjrhx6Y4OUYiuJd3tebzdzlPJcJITpbpV5eOs4xjCCMJwQnBGUUYTjGtfAM0dAITYQxYMmeJviyLc2Fs3WtHOZgtcOGTJbhzZWrnHkaZXGViAKjQE0hPxu+fjd5m37uTkujeMo4KWwZsksEpQnedb474cc8ssJKjBDdn2ZLYCD/jwy/jxH8J5PkTwnWsKlE8YzJdRU4vF1ktN3NrruvjCE7WJy7znOMYkIhGKEZTlGSMpyjCJCaMazrw+DGHEAITYQwbtMLJu2arW7TM2WtMjZytcOMrFa2csmjPHjbNXORuAKhgEvg/45VP45X+auvK+EcIxrU6iKm2cz36dc2TGI1VV256hAg/48pv48j8NZxcbjjnjnfG7tEYrHLevEisMTc8Z4xvjndoSXcs5sazrCsUYwjOU4TlGRCMIQjCKcLxrh4+mk/AAhNhDBs5ZuGWRutc5GuRa0a4cq1w2a41rbE0xM8jlk3ZOGIAqxAUuD/jvE/jvL54bxng1DhqNREs3nrrqlMVTxLxXCKmbzPO+et3CpeBOMEs7zfem9AIP+PQr+PPeo4ccXO57s8dputVrDyLiFs91885zMRWI4YxPlbQvPPHPMy1rXTlw5bxkAhOhslPqznGqE4IxlOE4RlCMgnCKMIzpOEYTpCMEYIyrEhGE6IIynh694OsAhNhGJg3aM27Zutcs8OFa0btmi1wxxMlrZply4mTVhkxsXIAqbAU+D/hme/hmx1fQADjwiUXALiZmInCKhEVFRUFrm8suMZu2Savtnt3CD/YPfsF4zYAHPl37eXwzmMzN5lumY1VRieVyGK1w4Y4VWEErnLNt6455Ag/K65uM3ENQpBNpmVxIi6lJEomF1MTEkE1MRMJiZiZcfB9N5ACE2EOcbZphytcq1i4cslrRo1cLXDRg4WuGbDFkyZWbHM0wgCmsfhPw3ffhvBhhwM+aMYIyRgQjInklp5GOAhPrmPri8uzax4tdLzjWM4wlC0qM2XIvYhcNlGfhjJYI4IUEMEMMEKFDLLgcPDqghNhGZm0YMmOHGtxt8TFa0YYcK3E0zYVrDI2YOG7lplYN24Ap0JoP+HVz+HXmojlHSq4Q1NbjN3xzvjnebVGnkd+3hAIP9LJ+lH4Qq7nPHec5zmN1mM4mmGorG65c8AITVzo9ucIkYwhGEEEURGEUYTnjrw79AITYQwzZGbPKyaLXGJqwWtMzbItxM22FazY42ThzhyN2TDIAKVheD/h6S/h6TJxz5ZqYqcNMTyIP85V+crOlTya4YlG43fXl3yIP2vFhMzxm5QtM3nwfJACE2EYmTFrmw5Ma1lkzNFrTG2YrcThk5W5MLdw2c4seFuxxgCnImhPxAXfiBBpFihKUoQkhCMKwrGdazurGMbV4HH41wg/0CH6BXWKxFVDM53O7zdztcIxGo1eNb5ITVzodm8EZwiQIIEYRijGE053z58vSAITYRjcsWONljzLWuFpjWtGrBwtxNcbha4zZmjPE5ZYsmTMAKiwE0g/4hpv4hwe2M4iCIvlz8TnEJlMcek1DEpzOc3d3m0ZxmbIP84d+cHrhGKmM3nwdb8VmcxTGPA6+ByjlVVUTCKmJZd9eDnmCE4HKj4BlOFZRQQRSinKcIowhWk5TlGCMoowinPfx4bCE2EYsePDjyY2K1tjzNlrRi2brXGFiyW5mjhi2aMWmXFhyACv0CqAGG8MMnhhlISIg4SBgoCBgEFBwSBQMDAwcGhUHCQsZGzUTCQkFBQUAhICAgkMgoCBgIGHhUPBwEOgYKFQKBCBhEBCQEBAwRCwcAgIWAgUHAwcLCwcPAwcPFTsVDwEDAoVAwMHAwEDCQFFZ2U/PAAv75d3WC8FYvqoeBh4CFgotCwqFQMFBQkJIQUdEAhub85v1PQcNCQ0VCQSIgYSBg4FDoOHgYOBi4GJhZOSk4mFQsDAwUDAwSEg4OCgYKBgoOEhIOCQMDAQJAQcFAoGBQMDAEDCQMDAwELAwKAhYKCgYKDgkEgYKBhIWQnYiFRMLDwsPAw8BBwkDFLrDOGLm4ABDQ7AWA7a3up2EQkPAQsBAwMBAQ0JDQEEgYSJQogvHwOvctCblFkssixNVRZZZNlJ55ebm4WWTZZSyzZYsLmwuXEsLFyzc0SihKlS2EqWLJsWy2WJ35fwbvxCE2EYcTRq0Y5mC1hiZN1rRhlYLXONuwW5czPK1YYsLBy3YACrcC0AGD/kRe/kRffBfwUD4F+ACkomJiauiCJETCATEqFAlEomSZhExSZgmIiYgIIhKauYlcTKbmJupSgmFkzMzIGLRRSpiIlFxMlxcSgq4RMxdTMImBEXw3hYCD/KNflG3s+wD4I9NqdTqdTVQlpcVNTUpiKRhiq3CLiGFTC8XURGImLxdXSImgiYmF4zhjNSm4mVVUUhM5nM2ymZi5i8ZwmJrUTFpvnlNpCZbqZgEyXGImCpvIiYq6vhPGuYCD87yvTzd2uJmJhKBdTEiJiYupiUTExKLoTCYlExMSRMJEwmETBMTEolCSYTEwiYlVoTEomJiZq6kQlBEpq4maTExNZiLqLqYupmJVcE1YRITGYu/D9VPQITYRjwuMLRxjxLXLJw1WtHDTMtcuGrRa3a43DRvlZtmGVmAKrgFAh/Flp4stQATWaRGIROJROJQ+HQuFEFghHo/IJDKpXMJjNpvOp3NJqolFjUbg0HhMIiMQRGIAh/IBF5AIwAT6f0Cg1Co06n0ajzqdk0mpP59PZ5T6dSaRQaBLZZDYYkUjnU7pFJp1PolFTyegg8e1Xg3zmbq7TYuEXExMEEokKkiRMTMXOePj+GeUITYRjxZszNyzwrcjTGzWtMOHGtctmGZa4Zs82Ngyx48WFwAKhwEph/F+54v3Udjkfj0ZjEPh0FgiNRso1HUCgyKRxaLwKBw2GJTKCbzYAIfyBKeQJVRqPOp3RqPQqHOJyoFBIRCVHo1RqFZrFVqlDoSczgAAg/Yrw7mbtZKYVcJi6siZLvfX0ZroITYRmyMWGJnhxLcjjKwWtMbnCtcOHDdbjZs2DVu2aM3LjKAKsgE9h/GKp4xMZHBILCYRD4dE4lEYgAReLQyGxiFw2TSeVSuXS9RqOnk9JRKYBAYfDorFIzGBP58m82noh/IDx5AMaPRKLWq3YLDVqvQKCAUWiVerWGVTSx2Ks1ij0ZOZwgMAKhUaJRadT6JRZxORKJSl8umYg/O8J5ObtMzJYgiYJhcTMJQVJEkxdXOePfzTyCE2EMMeRi4zZXK1i5x5VrTHiarXOZq3Ws8ebCybYmzfEzZgCoUDiwGH8Vc3irXgkLgMEhsKhaAwCCwGAwOAQOAIAgyBIlE06nc6ndSqdik8AgiAQCBQCAQKBQCBQGBwGBwWBw2c2Kx0ikzabyyWyqVqRSZxOZxOZ1O6BQaFQ6BI4HAYOgaCwCBoDAIHAIHAIHAoXCozCoHAUBQGAwGCwmCwmCwuCwWCwGBwOBQOBwKBwKAQKEQKKQiFQqDAh/H514/UYJA4DBoZAoGqVTtkngUKgCCQGAQmAw+Bz2rVdNpvBILEYhB4NBIBAIFAoHB0JgUHQOBQSCwSBwOERuNSeTTudT2eTmcKTSJHIo/HpPJprNKfTq3IoLAYKgcDgUEg0EhEChEIgUOh8OgcCg0BgSBQGAwOBwFAYHAYAgCAwJAkBghBIDAoFAoCgsDhYIPl7VT6d3crq4uJRkTEwqVShMwmYTEomARMXEExMLiauEJglMCaAJTCYmpiYlEhCYlV3Ezx6+ndT8FAITYQ2Y43LLI0YLWzfJhWtGOJutcs2zhbjauHOFw1bZWbTGAKezSD/kiK/kiLmAzi0ymYIoiCrDlz8bONRhE241lxg/zG35jfr0DwvD8SajgqY3De4zPPwPBDGeOsrqYRF8M4sISGpGKaaaKcIxjAICBCUUIkYoxTnfftj3ghNhGFu3Zt2LFmtZt3ONa0ZNWa3DjyuFuFgwbsWTbM3aOWYAqQATmD/ksk/kslcZxvEw0jEYpikSy2ytVxOfAvr5HHE4TEznHHh10Ag/zEn5iV4zXCMTd7vO95zveWdRw4csaxFzeevTjfHN5vMTNTw3FcgIPh8AX692zMxdTE0hKVxdJpV1epiJiYtaZzN9fRzwAhNhGbK4buWrLCtxtGrVa0bsMa3DhzZFrdqzctM2Rq1btHIAp3OYT8oqH5RUQAAAc3mcfJGKcEoSlSVIUQhKCNseLGqIT5LT5LUAAAHa7fQy0pCMpzjO9MdIyrCcV5sdL1gIPpUpTCUTNiVwSEoTEwCYLqZXnv5s+YITYRkZN2eXMzZLWzZi4WtMOJmtcYXDBazyOM2Nkzas2uPMAKUBWD/lCI/lCX6A6ERVTrjyzYg/y9H5ekDrymphNXVwCE61uarGMxGMYzvfHt0CE2EMWmLE0cMsy1iwbslrRvlwrXDBk5WuWLFjlY42OTDmaACpkBNIX5SpvlKnBp8tBHFHEggigmSQTQySyQxSySzRwRwT34TCxR00YHAMjkAIfkqOSpBGoDBYRA4NCYZB4BAEBgEDQGBwODoPA4LBYOhcDgsFgMwstkr9eptMms0TWaAIPHhXm5sRKZEwIhMRKJSi4uCZZ5+vl7ACE2EOXGHK4ZMmC3CzY5lrTNmyLXLRlkWuGuHE5zNcbjFiagCmQhg/5TVv5TV2M8M1mt1mbXeauZRdTjPRiD/MTfmJ+kTqqnBElzcXmOMbbjjjMAhONnmEIlZRjGESKKaM76eHLrACE2ENWrdixxs2a1hjYtVrRs5ZLXDhjiWtmeVy4cucjhm4aACo8BNYbyqreVVcXl6Xl6trctrWJgIuFi0PAwsJAREJCREUkoGGgoKEgELCQ8NGw0fDQcKIXyXHkuRodAW2LLTbZ2iCqWiOKOOeWmOeOVgZoIUkCKGCErorCD6cLWlMrSEpEwgmAEXEpm5z5fgz7AITYQywuWuHM1bLWLbGzWtGjjGtct8jRbiatm7BtiZsWGLKAKXxyD/lei/lejBjrmpqdRFROfG5659LiE+Te+TfB2NOCEEZzrescuLPHCjUCE6WiHD4M00YIgRRjfh647gCE2EMcOZi5wuWS3E2ZuVrRm1arXDDGzWuWjnDkasHGTLhagClwShPyyHflkPc3Va9IwjKTFXBhAhuSw5LFfTcBHQMIgYVHwEbDxoIaGtIGAt4CDgIOBQcLEycvBUwAhNhDPJkzMGTLCtasHDha0w5sK3Dmb4VrDE3yuGDBqxc4WgApgGYby2HeWw8tbRgGsh4CBgoGCgICGgoxJQEJBAIXyTXkmwaTHzJIoIBKrhpTghM3Oc1C8YxhNNFFW+/bDkCE2EMHDBtlasm63HkZM1rRqxaLXDDKyWuczhuwzM2eXIxxgCm4pg/5cLv5cRcccccXhpqo0qqmJXM3OW25u9ZoAgv4W2/hbf4NTLZTmyTeVmogks73O96CE8AQdmMU4TRRRgghGCBCMpwijO/Lw15whNhDfHiZYWOTEtb4WTha0bY8q3Exa4luPM2csszXI2xNHIAqIATmD/lxO/lxjVPCaiJoiLxKppUVSikoXeb48d54zuInlfgRwg/0EH5/ctmc3Pg9Ovj48Ge/HrCWI4a4VyrwNcsYijMrleZy61mSEeAIcPWumQEIxlNCcowiAjKJBCMBFON8vBxu4ITYRhc5m7Bm4YrWTnExWtGmNytcY82VawyuWbRmybMmGJoAKYRyD/l7m/l7nAdOvjdZm+Lc5mc46uoCG5BrkGwFxc4KnYKEQSBgEHAxMFCwcSIXIYpmY50MKAjISFDHXmY2eITYRhcs8TXG4xrWDJy1WtGLhktxYc2Zbia4nLdk3YuW+JkAKfCWF+WAb5YB55pZJZJZAJIUBBFLFThKa8Nh8ZjWYzICH5wLnA4ZDYZDYhEYRCQIfAIPAoLBYHBYPA5lZ5RPLLZKfTk/nwISGKsZpwhKEoEJpxREQjHH0U/AQITYRmw43OVywyLWmTDmWtGzdktxZsuRbjxZsTbK2xsG2XKAKiQExhPwQjfghHxY82fJlzZ2TKVplybck4wjKckFIwlBSdeBjpXFhpKqE/Dpp+HTXXq27NOjLkYcBo06NPAxwQjKcJVQlOEZwnj1Z4VpecqiDxqYlMpgRKYsJiLrON6ymCUzO/D8mPQAhNhGbK0cucLNqtxY2uVa0a4mi1xixNFuFq0y5mOHFiat3IApOEIP+B8T+B8vHKFKKvlPEg/4dnv4dj+8RdL1nXHDihOFwOPWM4q0ywx789iE2EMGbjFmzNci3C2c4VrRrlYLXLlpjW4WTnM0w48jdljYgCmgig/4KOP4KT2p1PC+UUqcTNTczm85zNp3og/4duP4dr4xnhnGakzN3O2dxu4mcTyhwhOBxOTGFYzVRIyjAjCKcqwqz9OghNhDZxjxM8mHEty48bha0cs2a3E1btFrFu3bY8jRq1cY2QAqEATSD/fSfvpevSJ5R18jjCCbmZ3M8cZi6nGu/YeJcYqavHPlnMoP+G7D+G7Hjw58u/KuOKqcKqI1EC2ZzPPwPBFbiROt8N2CD8Lg23NpslEkTETUxMSlEwmJTMzc8fB8mPUAhNhDbIwcY2DfItzOcbBa0yZsi3Cya4VuRhjb4mbjEwYN8YApkHoP+Aer+AevryjjFXWaIodu/kZxE8GSE/Ddp+G7XFDLyMuKtIwurPLs22vKsVZRrAITjVTnOKaaICCauPk4YdYAhNhDly5c5czZqtbuXDha0ct2K3E5YtVuJrkaNMLZzjaN8oApODYP+Ayz+A0HUXU4wrhxAg/4bvv4bq+XCeTERl4aGlKSBoYeDh4GLsYCBsCE2EMWuTEyY5cy1rmcNFrRnkbrXDhw2W5m2Vg3YtGuPG0agCp4BU4P+Aqj+Aqk3oZxupTAmpiSo3qYHLm8Tri6BMxcpurAOupm7mYmKvpGQg/4b9P4b9Tr0HieL5HHCoulxcZjLr279Ooxl4eptNxmJmIYRXTr0deg8K64VGEXLaOaC9fJe72ty2KWLFSrAiWJqygLACoXNy2Nl+P8A+fgAITYQzZtWLhlkcrW7hnjWtHLHGtcN27Ba2cZmzJs3bsmjRkAKZyWD/ljo/ljp3oDny2mLiaRU1SMMOW+VwIP9MZ+mN79gKvkiK1NRFTEszc88dccwg/gDx5m8ylMpJiRMSRcXO+fg9fKAITYQ4Zsm+Zw4YLWThxhWtMWVstxOG7da3cssbHDjaOXDHKAKYx2D/luo/lunmYd5jM5qYrFaxjhWs8uNc4P9Kx+ll5c+ThPJyngiLjNzvM9eHgxxhNnOnzYVndFGCIRRRrn5cNAhNhDVgzY5MeNktZ43Lla0ZsGK1wyZNlubHkZuWGHKwas3IApLEIP+Wkz+Wk0eFMYiKUiD/VJfqkxvhEmO+M2AhclhGhhRkMctORjxACE2ENW+Vrmws8a1sxcYVrRo2cLcWNs5WsmLRkxzM2zLM3YgCpMBOoP+XEj+XFe6mqisX4mcYoZu88xznp37Zw8S4whm/B8LwY3ScXyuOICE+ok+oPpCU5znHOx1rGcKLWhJo07sePVryZVYxvKMlpWpaVIJZbY554TNzq82qcUBCKVU5SnBCMJwmQRhAEEIicb4ePjh2iE2EOMjZnicZma1i4yuVrRq1yrcTHNiW5WmbE3Zt2zTLjZgCoEBNYL/AF15/gC7Jd53wmYEkYjgkzebE27vnz33e7L68+CD/WefrF8d+3eObPMPHcd9ZmVa1XCtY4RiqqGM4ipXvh4bqIPl8BT4fltxlMCYmLiUTACalESiSWb9Hx44ACE2EMG7Bs3x4sy1m1asVrTM5yrcTPM0WsMjhi2aMsThq2aAClgWg/5bwv5bwzv2ExmhUzEShfZ4ezxJZBgMDhI45I5sPjsfdeCFm0UGLprhlIYUaOem/Aw6oCE2EOG7ljmY5nK3I1c5lrTGwaLXLFu0W5WzDMzcOGDNgwzACnErg/5cZP5cY5zi63q6BCKRRrdTPXwudzK63yuQhPtPPtMcezbs26NOTKGdCqZSdoWhau6siVZZbadAg/Im7uUyJi4i0gECJLnj4Pkz6QAhNhGTDiyY82bMtxM2GFa0ws2i3C3YNFuFsxaN2zluycZG4ApmGoP+X1b+X1fjvh4NZZqMVyxjlGmufDjkhfYDewHyWLxF+ErujinggnglTwVwYGKuEITVzNd44YxnFWE4TRRnXHzYYCE2EZW2Jozytmy3K1bNlrRk5wrXDfMyWs8rPHhb4muFs4bACk0QhPy8efl5JxGTLuitG1aAg/2s37WcZxdTWeW80IXOVQaGGVCRw15OOoAhNhDBmxZsG7nGtauMrda0w4nK3DlbuVuLG3xuMrBu5asW4Ap1KYP+YIb+YIfOPH8bz+WaRVRisRikYvFpzM5ylx1EAIP9lp+y169OHHwpcL4Xi4m7y3fHN3vNzCMOm9Ogg/g7yc5vjNyLiQRMAi4lMzvy/JjwgCE2ENmGNtlbMMy3C4aYVrRllaLcTXLkWtWTnK4Z5GbbK0ZACl8Yg/5hXv5haeGXDPK9Ti18XW+8eGyAhPrcvrXdvKx5p4o4IYJJTleOGGPChONs4tU4VhVGqcYTmx8OPOAhNhDltkY4mDHItys2zla0w5nC1y1yM1rZw2yM2zJo2bMmQAkBCocCsQGD/h1Y/h1ZO/YDwM4ioxFangxicUqlarGOEajV1NTioqoiJFZpCbhEtxG7znc7ucrubm85ZvMzms22lcTFTFlwhSlxc3La+fbucuYc+XeI3N3G6i4VMVfK+mOIg/4Gbv4GbzjwA4ZREF0WiUTZmMxurJxas43V1MxKV1cyi5mZqYVNRIqS01eJ1SlImamiJhFxMRcRETEwkkq4mrAPA8HwM6nDE4ylazOOPDweQIL1w1ttLKJuWWUQRCW55zubLCbllSyyiUApNzcAJQABKJUoAlJRYsLEWSllCxV3t8/H9v4KITYRjyOXDfKycrWjHDhWtGLfGtxMseZawbN3DlrkxY8uVgAKWhaD/kiO/kiPmOvLnq6mEWm671aD/gGq/gHD58O+OvDaKVMI6X4EAITpZuXGM5xjGcKwijO/VjMhNhGNw2x4cLlutyM8zBa0xZXK3DiyYVrRliYYseXFkYssQAkACp4BRIP+TNr+TNvjrheJ1nhnUxMSmSZXvwuZE4RWoxiITPGed9W85mSsOl+AAIP+BLT+BLXjmLnMc3OerKcYxrWMco5Vy5aql8d8+vPvfVeMa5dNeRXDHCIZ1xx4Mccgg/I8b10wq4jMZiZmJmrhKAEoEIuCYTAStN319F4wITYRhzM8zXI2crWrli1WtG7bMtcMGuFbkyNcjhg2aNGLVoAKcCWD/lD+/lEPuppqMYw0rOuLN9Y43mSnieH4XayD/gMS/gMJrhfKcXFzneZ456zmc1nFVGqntz5UhONs56KKKcUEEBFNGMJwvGt+LhxAITYQyyM2TTIycLWLPK0WtMuJgtwtMzVayc42OFwwcsGrHMAKYRyD/lHu/lHrhEInhes6ut1uNpy1sIT8Bv34DYaJyuyxzzy3xxrFaGC0NmfMhMXMj1YQQQEYkZyrDDPPyYcAITYQyw48bVjiarcLdtmWtHObMtcNsbNbkyOcWLM5cYmuJoAKayCD/lQ6/lQt1mt44x1rrXObq9TrGtYxXKdLg/4DpP4Dp44txxxnE4jhXKuU6VmZuPBxxyCD8i0TM5jM3VwVmriYynfm+THgACE2EMWzXFlbssi1q3at1rRszyLXOJk3WtW+VzlxscmVw0ygCn8vhPyutfldbZcjHFeNU6RxMFrYIYISpeGGNb4VsYhSejTxMYCD/gLY/gLZdehjGODlM24769Ou15maRisOjExE+H279QCD9z0UkTKazUrJIRKLRME1cXM3x9HeACE2EOGTJo1y5ca3KwbsVrRjhxrcOHM2WtWbZy1bYXLVswcgCnEmg/5ZFP5ZLb1nDTgxFRVIUuJibnc8Z463cIP+AOL+AM3HK+meUzWY3ne5554313xc7uoxynwMa5CE61OiIwujGAgIRQnCKKM44+PjdIAhNhDHI3YNcmNktcZWjNa0YNca1w0xsVrFy0yscuNm0zZnAApiHYP+WeT+Wd+KvG9cdbrMze3Fma3w3pSD/gN4/gNtipwq+GanHHhus42u8ddTIIS0kIQijCZMRjCadcfB0x6AITYQwzZGrZjjcLWDhuwWtG+Zitc4mrhazbYcLds1x4mbHEAKeTGD/lvo/lvpJgBnEwmpiUIvE3y5+FeIiYu2cde1wIP+AkL+AkM58gHTr5XPhWkRMbvd554z4rPOZYadOPKYg+HBIta0ymE1dXExKFTBLMWud+L4t+gAITYQ2xYmeNnjbrW7nJjWtHLNytwtW7ZbkcZceHEzYOMeVwAKfy2D/l82/l83HHh4NXNypjGK4Y4RqqnGZvOd548eeeddboCE/ALd+AW8HAjTBDRCCdazy48N744454V1UKQtihuZrITkbuHes5zmhOSMIwjIQEUUZTlMnWvL0w5QITYRmZYmzHCyYLXGFjiWtMrBmtwuWTJa4b5HLLIza4nDRwAJAQp1L4P+UBz+UBfPLn06sZOvTr08Ok2TEMRFYiKhVTjfTr02g/4Gbv4Ge+XXpz5OvQicZ0qp0qpiaJgmVrmd0yCDwRiIkMsxKUSBImCYlc735PXyACE2EOGuRy3aOWi1qxZ5VrRjiyLXLJy5WtWLho4YN2DfNkZgCoQBN4T8pEn5SJc+a9suTbacUaTopCkZSlCUJyjHLo0lrt+7bYya9WPEAIP+Bxb+BxfyfI79ufJioqpQXVxIRaefgeCdOqr1mLAAg/U45u7mbiRKUpiYQgiYpCElylN3PPfkgCE2EMcWJi4cZsi1w4cM1rRu0cLcObKyWt8uHNixucOJizygClcShPypRflSjyrYcGG0ZSniq0YwhPwPGfgeN4GvNfBW1Ypy0paQhMXMx5a1jCcZ1nW/FvwgITYQ2yY27bLkxLW2PMwWtMLVytxZMjda2ZsMzNhhwucrbEAKOgSE/Kmx+VMnPlCC/lmj+WaQh4JFpnBgITYQxYt8ORnkwrWjFvkWtGWFotxOcOZbiaNcLPC4zNWznMAKYByD/lXc/lXjms6vByrfK6mrhc3jvw4gg/4Hgv4HZ5ZjbqqeuOMZi0TieWPD8ICD8K4mUxKYTKZSm99fVaAhNhDPDlYZm2JytyNHLla0x4mS3Fhb41rFi1bsHLXG3yZmoAqfAUWE/K9R+V6nXqz5suTTo10jWc5zRSlKmCOCUp7MMEoxjHDs24MIKVy5N+CcYxISZL4pAIP+B2D+B2E3rjw48LqIrEMQiZmcx17d+lovGanj4Xh8OIOnWJq6RiaY59OfHoCD8jzp9ebTKyUwCYlEkTACJghATJMwlOc59sAhNhDZy0Yt8jDEtbM8rha0Y42K3DkxOFrFixbtmrXG4zNW4ApkG4P+WnD+WnFy5tbm63G4u4mmo8KK5IT8Dan4G1WXI2beVjwTxRpGEYwyw1yz5biEwczlwkQTnGM0UYxjO+niw5AhNhDBg0Y5HLlqtb5WrBa0xNsi1wwwuVrnJjxNmTVriYNMwApxJ4P+XC7+XEGc8s8HC67TFJrK7vM3e4zExU+F16CD/gXY/gXNIk5+F4fC5RNQwhi8WiZtxz06gITZxOPOc05kYEIwjSMI0mRiRVx69sekITYRlaY82PMywrcrZkxWtM2FytxNWmRa4cM3LNpjyM2ONqAKYRqD/l8k/l8xtxjcb1nVVjHKuFcJ4TuAg/4Fcv4FeY6X0co5TiLrO7zzvrGeYIXSMjHDDHCQoYRDDGrweDaYITYQ1bM2WRzkyrW2Zw0WtG7nCtxMMzRa0cOXDJo4aOXOVkAKTg2D/l3k/l3l5cK7OGLXxIP+BmD+BmHpfXHWi8UAhpyggLGFgIGFj7GBWgAhNhDBwwYNc2HItwtsbRa0YY3C1w5bMFuJlixN8rFvja4cQAqHATiD/lOG/lOJvGYzFzmtxMZxcMRisa4OUapLOc8c7eHFwqNR2iOgg/4L6v4L/ePDes8M8s6qsVGsMWrN3m83u85WqK8BPgYwxbdceYCD8DC2VzMiQkmEwiYCYmJTCYSm959WfcAhNhDjHlxMMLPCtaMsLNa0ysMS3DiyMluZwxb5sLltiaM8wAppIIP+VND+VNvFTUxKJ4OOs4mpiKiInG6ghPwZDfgxpjOc8+rWz5ufo10y2UpS1KSlPJhlYIPEkTiFIlMzmLiUrvPHw/B8ACE2ENsWRu1b42i1y2YNVrRjlZrcWJiwW5s2Zlmb48zJqyYACpEBQYP+VxD+VymruJqOVa4YxUJjbbcbSg48jExCZZZuc3ecsxh0eBXYg/4LhP4LfZ5NRjNXm7znN3m5mZpWI6HiVjDFZiWWWbucxm1prnHLxYPzM85lKYmUwQiYmYlNbqUSQRNImriSSUznPP049IAhNhGPJlbY2mNktxsmWJa0ys2a1xmZtVuFphZuG7XFhzMmgAptJIP+Wdj+WfOp06RrhjVTWa611jnO4yX279nKIIP+C7b+C6PV644y25uM8461cTjPRio1MPC67ITFAmiRhGBGCEYkYpqxneu3H2ghNhDfM3yOMuVgtbZsrda0a5Wa1yyyYlrhw1c5nLjDkwt3IApfFIP+XMD+XMHrNdeG63V4Rq9YkIT8ErX4JaZR1Q1QyYKSgwy01rjAhoayiZWDh4ODg4FAwMHDw8jLwOAAITYQwZYsbZg0yrcuVg2WtMbhgtcsmrdbmytsTdpmzMWeRsAKUQ6D/lt4/lt7jh2co4RnF8SD/gq6/gqt6zjdXOuONWCGgriBq4FAwsLEyNDA0wAhNhGZq1asmrPMty4WuJa0zMGq1xmZN1rJjmxM2mNrly4nAAqEATCD/lvi/lvrnh4PgePyRFNKRDn4Hg8uetxNzKbm4mUU7ACE/BoJ+DRWWKcrSSgQhOEZsuzbix4MOrXsvSsqwThOM7Z6AITF0OTOaNU4RIkIyjCCCU4RhFFFFFWt9uuPgYAhNhDDKwY5W7DIta4cbVa0Ys8q3C1Ys1rRnkxtmmJg5bNGAAp2J4P+XFL+XFPjVREu0zUVmJm+PLmXUxE6306+Jxnsg/4N9P4N0d5rjHgq57njjNMV058u0KiZzHflz3nIhNXI6MU0SCMEYyiRhGEUUYzVrXXj6gAhNhDjK5YOGDnEtcMG+Ja0b4mS1zlaMluXLhaMMTlw0xZXIAqPATqD/l3s/l3p61CIVfDj4G0EzHF271YVZqaRe/A8Hp14TOJY7+BIhPwbPfg2DRtOFazz4seOc4xhCUMitM04I482cx1lWjJr1RhkISvg25J5QIOvgLxfBu7tJBBIgiYlN0oqatcSCZzvv570ACE2EZMWPCwatmS1xjZt1rRmybrcWNvlWsGbNhiYtW+TNmaACl4WhPzASfmAZriw4sdMMMMtMsM2PBlwgIP+Cu7+Ct2eF9s8p1HLOERmayCFzF8EcqOGGGGCFDHPXlaWqCE2EMm2Jm4x5My1y1atlrTNkyLXDVjlWtGuLLmZMmzLDhZACQAKngFAg/5NjP5NmeXXpxjV6jEVqqom85z17d5uFVVY1WqqJXxzx6555znMRiPAxXCD/hLu/hLpzx4c56eLw5zfPN7REdo7cOHLhqoXneePPPGecxWNcunLlquETF474454gIPp4Cbm7zaUxImYkgISBEpgmJiJhJeePo85+BAhNhDhviassjhktyZmrFa0cscK1zhyOVuVu0cNGLhphaMHIApwIoT8oWH5QybxwMUM0MjBGU16zvPDOc4yatuylYP+Ehj+EfXV448O88d8b45zOYtGmI1hXLn27oXMXZWGFDHChjgQwQhCIUss+Nth1QAhNhDVy2YuGrjKtcucbBa0xuMi1y1wt1rNwzxOXLXJjzNsYApsHoT8oxH5Rj42vauS+DDs28TPgnZKc4VppzZcOYCE/CSt+Ei+FJywssdurXnuyxywRwMk9UMWMITsceKKcpyjEIxTRjWeHm3j2CE2ENsmRk1ZNGC3LlcNlrRmyZrXDNo5W5HDNtmZtGTVowxgCnEog/5TIv5TC+E43rvjrXfHeN3lcTVVjGuEco4Ya41ewIP+Eyj+EzO7zc71vhvhGqxjk5RrEC73vO+Nd6CD8C6mQmFlkxKJFwkm9+b5boAhNhDVs1wtnONytb4cbZa0wtGi3CyyZFuPEzbt2jTK3yZmIAqgAUSD/lhO/lhPRITAGYu7ZjMylUYxwxw1jCkZm8zPfwvD6bFTXPzPN8rcgIT8JNX4Sa2nQGfNlybdnDzThKNI4JYqYsEpTlhnfHet7xndKNIShaldU0CscODDrXCE1UrFWESEZwmijCMYRCE5TgRlEQjCIEIwjCJFOt+vCfgoITYRhwtWjJq0xrWzTExWtMzhotwtGTJa3bOHLVhmZOHLJuAKXxmD/lqm/lqZ6vE8VEbreMyqWs9JmIP+EFr+EF2Ew5cs+JPaNRuubq48QITlaOPFGKMYxjNGMZ1vp4sOcCE2EY2TLGwaZHK1g5bZFrTCwyrXDBtlWtWORywa4nLRrjwgCmYeg/5bXv5bX5q8TMRdZxmsxzrccVzjrjCD/hNg/hNh5VPCcQVmJqVxeWZ447pAhORiz4azRThGEUIwnKcJxjhvz70AITYRlbNXLRljaLWbVw4WtGzRitwsG2Ja2b5WmXGzYt8uTIAKeCuD/l0U/l0V4cQExxmttyiaxHCuTCmN668u+t7Ag/4Qyv4Qy+vQB06+FeNVqNJi3G+NubM8deDw51OwhM2qs41hVNFGKKMIowRQjCMIxVneeHLl7QAhNhDZtlcNXONotyN8OZa0ZtnK3C4aYVuVmwZsm+LG3xs2wApVFYP+W8b+W8cDxuvKcVWr6cawg/4R9v4R9wOV4kzG4zz4AITnZuTONYTRRjGM74+THcAhNhGRnma5mbnCtaNHLBa0aOMS1y4yuFrPG2YOXLPI3cY2IAp/LoP+XvT+XwPp4vDMbxer4MYiMVFanV0ZZdb3x3m+OuukgIP+ESb+ESO+FRpwYvErrd7vm7z1vrXGM4aRwrk8RwoAhIdTfWc4kYRIzIQghCMooooooxnDDh6tadIhNhDVkxy5MbDGtxYm2Ra0zZmi1y1yOFrBvmw4WDNlhY4cgAqVAUOD/kzw/kzxBy5+AvV4mFxMy7+F4fTrVolrfjZ1Gp1mNznPflzm1oTw3y3qAIP+GPD+GPEG9eby51zxvBhjGOG9diEz14ceOdtr1Gq5VPlZxFUuLrry8FCCfNqpYrTS2bNi5YWJZLCgCpbN278Px/X8QCE2EZGrhplcZsy1m1YNVrRvlxrcTHDkW5WzNjicMc2PC3bgCm0lg/5RAv5RA3Xp4/DMlViuzpfC6u73nOZyiejwQIP+GD7+GD8dJ1GILvPN3vm3E4YiNTrPJsCD8DG5ykTEwgiYmZJmLZz4vlx5gCE2EN2bZm5y42S3C1ctlrTC4xrcLDIxWtcrlo0Zs2mXJmcACl0bgv8AQxX+AIY2S4mXm8ZfCNde90CD/hfy/hfZcLrKbnnPPPeeczEaxiPAg8UlMzE0hCYzNs56+P5AITYRkZNMrHEyxLXDXFmWtGuLMtcMmjhbmZY8zDFmy4seFsAKZx+D/lQw/lQf24uM3d3MZ4OGO0eBXDEVmZ2Ag/4X7v4X/71PTv0iqxWIxeMxmcs71xY2g9cLmbTEqUiauZXGZ34fpx0AITYQwZtsORvjyLcWNphWtGrbCtcZceRa2zY3LNplxZm2FuAKgAE4g/5Ybv5Yb848HwPHxdcaulYqtYxiMEWzNznOttwROoqopi4wg/4X7v4X7+fK6UpioYTWby57u7mZqMT269HiTjCF7vM9665Ags+K1tWAaqgZpLFgKlLb535/pgAhNhGTHibMsrXGtxs2eJa0Zt8S3E5ys1rdywc4sWPDjYOMYAqFATiD/lng/lnhpwvldXjdTGauMzOZ23OVkRio6LrxM8Jqomq3idiD/hbG/hbH8FrjicThqKrE6aYmkTLM7nO7k69OOClI4Z1jIIPh4m83aUiamYXEhMXCUJgIlExKZzz9mPAAITYRiaNsmFs4xrceVzlWtGrbGtwuHLNaxcMmLFo0yM8rJoAKYyGD/lxs/lxtBz5VNTExctxmNxKs8LvAg/4YNv4YNwXXaWsRGFSuLtc7xnrwhNEoqxjGMIxgjBOEUYIoseHluMAhNhDNg3YZsmZmtaY2rNa0xtnK1y4ysFubI5xN8eTG5YOcYAqBAS+D/l5A/l5Xzhh269Dlz8TMEWttbizHFxhMVwnwjysgg/4Wpv4Wn963jLW+XPwvD8LjElGM6zjNZiamTM46weHIhOBCac5znGJCMooyjCEYIRRIwijGFZ1vxccfBAAhNhDZkyzMc2TEtZN2Dda0aN8a1w1Zs1uVlibNXOHC4Z4WgApYE4P+YKT+YKVrrXPHdzbVnUSAhPwpKfhSVYrZMGiWKFo1lnUxgIXKYKXIxxwkMMMMctuZhsAhNhDbNkxM3LRuty4XLha0Y4ma3ExctVrLNlw5GONhly48IAqVAT2D/k1S/k1T79jOO0uFRqqhG7znn11zlNTrUa1GITe7z16dbiZi9b1MgIP+HTD+HTHGTr08urvN3NzGqxw4co8zeITe56ud7maarhHiTXCeRrM1zIP1uO5tcrklMTFxMETBKYCJiYmJqZq4mbvfXzXmACE2ENMTFpiwtmC1s4ZtlrRi2zLcOHM4WsGOXDkxuXGNgzxACm4hg/5RfP5Rja41nWeTljWsVEsznec3vl5facaAhPw4GfhwDySxQtWFa474b5a463nOkKYLcDDunKiD9LPGcykiyYlMSTLN54+H18YhNhDBk3aY8uVgtyZGbla0ys2K3C1xt1rdgxbuWeJvhb5mgAplHIP+Uo7+Uo9nhOJqinDfTOt4zuO8toP+HJb+HHHG+HWM3mc3zvnnjvM4npfDpACE6FcN5zjFCcIRE4RnGs9vDhxAITYQzyMMrLM2crXDhi1WtGmZmtw422JbjyNnLjC0c4sjZsAKbSSD/lRE/lQpq4ltuecdc5jNTpyrVYxVXrdVxIT8OgX4dC6zjhhe1cDdl2WxUopeVVYr2y4MdaYwg/CmUpiZTMgRMWTFt35fhvQAITYQyb4XLHG0YLceNqyWtGeTItctMTdbmcOGuVg2ZsMLloAKlQFAg/5YBv5YBznyB4PgHft4OrXEQqoqoqKvF0TE2zvhxXV1OJqN+Jvqg/4c/P4c/TjwBnBrfgWhjOImDM5vO7vN3nF4rHgdenhTicLrceL5HPqAg/AndypSCZmYmJhM1mJiaupmri6zQmpRMEpzPXzePIAhNhGFthct8TNgtbMsLda0yMWi3DkZ41rFswyZcLdkzy42QAqTAT2D/lmM/lmHz2TqcZq1ztxmdpidZ5VdcoazrdXNzvHfHFmbuIOiegCD/hvc/hvr6eT4HHU4nUYjU4hCJjdbnr4Xh6XV6vDF8OPLOM4lbMzz1u6Ag+3C8rTMpJqZiVrkIqIiJgqSJrMWmLXfPx/HjxghNhDTK5YMmebCtasm7Ja0aYWK1wyzZVrZwxctGmNm0x5XAApWFIP+W7D+W7HNz111Zi6hyzy7AIP+Hpr+HonGcZ1vlxibnOOohOFCcYxTnGMYzrfbw4aAITYQzaOMeZkwyLc2ZyzWtGGRqtcNW7Fa1bsmbVxlcMmbLIAKhgE2g/5eWP5eWXXpz5ePjivM6Y1jWuEaqBm5nczd3c5m0qct8tCD/htu/htvd+2ccr1EYurlaV1cCInExEXjeLm7nNc28xuEl3teOtaxnGE4IogIRhGEIwgQjCIjCKbLfm1h4IAhNhGRq1Z5WLlotcucrJa0Y4nK3FicMFrVk4ZMWLVyyaucwAp7LYP+YGT+YHWd43q+GdRVYYjTUaVNXG7u853u+c99cc4Ag/4a6v4a5dTqeCpwxNb1xca6t53nnneZtE4q9TyOQIPwO2c3c3C5iSJRKYlJF1cTFpzPX148wCE2EMMjDLhYMWi1zhY5FrRqwbLXLPE5Ws22RgwysWrNs1ZACpUBQIP+Tar+Tavny3rny69PL4TdkRWGMViNMXVxmevheHjN14epta6ukYdB4liD/iCe/iCf69OPDny3qMRhUquLgWLguufieL4ni+F4fgcyVgvW6CyEyURRjGMZxIkIowRgAEIQIQiiRiRjCcKznXi3n4EAITYQxxs3DdjmbrcONzjWtGTlmtc5GmRbmbucTBrlYs3LJoAKkgFBg/5OYv5OYzrjdTE4VGGo1OGEzmc9RtMVUY34m8Z1NMTE2zfHHO5yg/4g8v4g8zWnC9IuLuc3nN5myojgeNuoLl38LutmeLMzMonpmNQAhLcSs71RTRjGMIkIwRRQiIQihGAQjIEUUYq3y8+U/AwhNhGFqyzM2mVktzOGTFa0bsnK3DjxM1rZk1xNM2Fg0wssgAqJATeD/lQ6/lQ7uuLh4etznjGYmqrlHDFYrEVcTd7vO8zuLiapiOhIg/4gXv4gX+/bwccvB5RqMVVVKJxMTVxNzabhdZrNbjKM1vR1g/O8L1SUrWmLq4TCUTExMQImrq4lKbnfPy78YCE2EY2TVtlatWy1iwY5VrRq0ZLcTbEyWtMrNvkY5c2Jk3bAClAQgv8ASl3+AJTWeNzZubc83IP+IJ7+IIlhwzUxF4c9AITqb5wrGMY1je/HryghNhGJtkws8jlwtzN2eJa0zZmy1ywx5VuJjmxuGzVplZ4sIApeGIP+VfD+VfEzjrXPHPG4Knhfhd+GAIP+I2b+I0tjjw663jdZTmONcccb6IOPGuZTMozFzM3nPXw9+IAhNhDVu2YMWjhwtZM2TRa0xZHC1xly41uVi3YMsWbJhZ5MwApZGIL/AFFd/gCivD3GtthJk8QAg/4g0P4g0Q8a+U6iprM1vXh1PMCD9zwczOV1ZMpvM55+XfiAITYQ3xNWzBy1ZLW7Zi5WtMubItctGbZayxsMbJkwbsnGRgAKejGD/lmS/lmpROGJ4RiNVEUhGYuZzm7dbvM3Cq1Ha8Ysg/4hOv4hLdQxFXjcZnLnHFmdkk4dvD8Jw1GMGN62ZIN53GZubSlE1cEkxJExIJiZZvPk+DPoACE2EMmbVzjct2q1s4YuFrTLlcLXGVy2WsmjRgwb4m7BrlwgCqoBToP+VST+VS2Ym8ZiauEXicVx4LrhMUxdEpiZmU2vOO8M4zNSicTERE1NZ1vhnACD/iEK/iD3iKRNMZGZ4uvTq79vJq9zlldIRimKrHTr06OGOEaVJZczM3O4vw/C8MCE1SrWJOEUUSEEoiMYkSKEUIwQjCMIwihEhGCEQjCMYRjGuHowj4EAITYQ3zZG2Vg1cLczjC3WtGzFqtw4mTNayxtnOHMwctcmNwAKYx+D/lyM/lyNdOp3a5ri6uKqoxUVU1Gwg/4grP4grXPkeFz5Z1GrxOriZjNb14OryIOPItNzJcxMlxMpXOefn3AhNhDbE5yN8mbMtx4cjFa0bNm61yyyYVuFsyc48zfK5xY24AqHATOD/l5Q/l5RZx4ut2tOp4RqNX4WYguO/ieLw4xtmd2g4b8QgIT8Qq34hV23ZGi1EIRRjGMMurDCtqynfVr1a92OUaRgjGbGMoCE2cjXeda1jEijCcIkIwICEEBEjErXDwc8OsAhNhDZlhbuWTPMtytGLla0y48i3EzZY1rnIwYtnLXDmYMsoAqUAT2D/l5K/l5d1OIip1vt37Zq4lWazi6kmufTry41kyXEwa79vD8LwfA78KmE/Ech+I2essLC16NJtMtZ3TQopK0LS0adGaNo2nS8qxijPDo0ynOWmNMIg3nbnczcRcIuVrTEwhMBEKEJklJc3e9+S+BAITYQ5aNsTPI0arWGFq2WtG7nItxMHDNazYt2mJoya4m2XKAKYhuD/mBM/mBBiLrNXrjXNxznOZmajMZAg/4fzP4fwa6Z6XyzrK6zWcJqdXmtgIXCSSo4YSVDBHAhI4Z7cvFDpiE2EMG+Vu1yYWa3NlbsVrTNkarXGbGzWs2DlpjY4srRvlygCk0YhPwt/fhb/Z82nRr1a9QAZMqD/gcq/gcrcOOM63jIAXSCmVoqWSposgAhNhDJpmY4WeJotYZmbJa0x5cq1zkyYluPG0xt8WFnlbZWwAqMAUeE/C09+FquKU0IoRgxZ8xoUlCUY1YWXJlAy5NOjXq37s+ZjxDJlMWMRhNKgIP+B17+B12kiYmasHXF1mJxnUxi6A1uJxnW4lViYAcOPhbxyIIibKhYspLIiyalTRaliy0ElxuUt338oCE2ENm+FywwtsK1vhZuFrRw1yLXONw1WtWeHFhzOMjjI3bgCpIBPYP+Tbr+Tbvw48DwfAdejwcZvOW6uqrhwxw4cK0W3e83xnOduK1TjXC/CxHIg/4nBP4nBZzrnyb069GGHCIQmJgmJTcTEpjKWWSZ3y8PwvHog/gKPXRKZuZTEolEomJTVomEEQmCUpTN535PhvKAITYQ3wsWTBplcrWjTCyWtMbVktwt8zFa5c5MLVm5x4ceZsAKigE4g/5OPv5OQ91XHlnlOI0xFRF3O3dFkOF8HCdTETM3lxdcTDwQg/4n0v4nscxiY3W53nN87njhiuUPK46VczPG+M9Z3cyhWr8rw/CShM3Qlz5zRmmRjCaMRBKCQAIok0Y1rn5sI+CAITYQyatsuNk5xLWjfLkWtGzbItcYmjZbhxtWTfHjzNmbVqAKjAE7g/5URP5URePDeu9cvJ5XK6vU6jGKqqiYnNcYzG2Y41tOTKZ1nwM4gIP+J0z+J03wfA79u/DE8JxVTCZLhM1cQq8TjNF1mru7bccd+Wbog+1RZcrmMpImJiYkiUQQhMSSSlK88fN7z5QhNhDNnmascLRgtb5MmRa0YsWq3Cww5luHKycYnLRzhzNm4ApvI4P+Vxb+Vwnryjr5HfG8bxxrLNbZtmMxnXXlEUCD/ijs/ijxpV+Jx5Ol9M4zWbucxa13jw9WkIWTMYmdAQEcEqGFCISGFPPhcfBDqiE2EMMjFu3ZOWy1mwxtlrTFlzLXDFi4Wt2DnK3cNGjRxjYgCowBO4P+ViL+ViPp1eD4Hi4zc5mUXwVjFYrEYxFVSKmzObzu884ynF+J4fhAg/4mrP4mrd6ZxqaxOkRU6iqQrc7nec73xveZzGYkKnhPS/GugIP0qzm543a4i6kEXVgQIkEzExcTCZ4+D58YITYQ3cN3DVvhYLWrVw0WtMzLEtw5MTha5xuHORo0aOceTKAKeC2D/lle/llV1cRExaWXGc747zdyxXDhw5Y6cOGMMZxeZIP+J4z+J52JhU8IxWK1PCKQleZzcz36ZtMXjjF5kIPwO13m82TMESRcShKJhIlme/n8Y8whNhDLKzysGGVitZsWbla0Yt8i3E3yYVrDM0aN3LRrjy5GgAp4KoP+XGL+XHnhnMSnE1FVynlGpw1mpuLve8udc/C7x0CD/ieS/ieH3wnhGHCarNs3zdc8Z6zOZhUKjhfjcdQAg69zxdzMyytMQUQlMpmUpuefi+LjxCE2EMWWVq5wsma1rlYYlrRrhbLXLfC0WtWDdg2bM8LFpjbgCmAZg/5eoP5er64xzbi6zynljHKuV9s1AIP+J3b+J2uM9r5Xq6lKt1nHPhvMgITtR24ZwmJxjFNWN8OfTDqAITYQzaMHONy4cLc2PDmWtGWPGtcsmbRayYZMzRvjxsHOXCAKjwE3hPy+Bfl8Z2a4aODwODwNOjDgLTEUYIkYCMBGFaYcGu044cGFAIT8UO34od1rsWPFj0adGndv4GMgRjCMEiUZwiz7Nuzbmz6saF8V5yqAhORqx6Z4U0YxhOCMAQihGCMBCIIwRirfHzaT8DAhNhDFu5zZW7FytxMMzBa0a42S1y1xs1uZq4bt2WFvkwsGgAqUAT2D/l/a/l/pc+HPhnU0xGBi+GYiJUqdTwnE4mbzfHnfHjeZuoxiPC59NIP+Kfj+KdPTlvhxrnec7vqeXMdeM8SI1WNcK5RyrVYqImLja83l34eXcoP2r6zm1zNpiImJiZTImpBEomImpIklnPXr4c+UITYQ0xNnLLJiarXGVthWtMzBotctWeRa5ZtGLDI2ZtWbjKAKah6E/MIB+YQHRp4GXFXFHFWUY3nljlx4cN8ssN0Qg/4mIP4mIefKsdK4Y4MTi6nExVxeuNzxhMHEvO84zjOCJAiiTvweCeAAITYRhaZnDPNhzLWrdxlWtMblmtxOWLha5Y4WmVu2yM2uRmAKYh6D/k8+/k9X5cgcK1Gq1fCVXMt648cgg/4spv4so+OAalNTMymLrfTr2zEgg/G87wc53d3JAuJuLlfPv5bwACE2ENmuPG5yZMK3EzcZVrTCwxrcWTMzWtXLjG0Y4crXC4cACnUqg/5RAP5RAQzir1vVpnNcZudxlMZxKp4PE8PyMaCE/FmB+LMEM2fkYciyUozjCcZznWONeNZkL5t+SMCDx6zz7hUWm7hMXVwTCYWWzvffy8YAITYQ5ZuMrLE2yLWDjE1WtMrFktcZczRa1ZYcjPMwbZMTFoAKdSeD/lIG/lHzvhG+HHW4uJFxds3OZIavlkQAhPxfPfi+9x47Z5IMErSwUwWyWtmpTAjGtb1xw4+rW0iEzdJp23jOM4IhAhGEIpwijOtdPFhDwIAhNhGNoyy4WeXEtcOG7Fa0y5W63FicMVrLDlbssrnJlYMMYApUEIX5SSvlJLweCsty1dEUEEckNYCE/F2Z+Ls3fuva9JQLoYyFaqGLOwzxpYacDh48ICE2EYcTXFlYNGq1rjZs1rRy2xLXDhsxWsGOVmzyt2TdlibgCm0jg/5VYP5Vab3w6wmcTq+l8J7RquVaxZPHXXdgg/4tkv4tceE9OPLMTO3OeLwenhtzckNZ0qyE7WXHOcKxinCMUIAjGKaNcPZRkCE2ENczXM3xOMy1hiwslrTI0YrXLbJhWtsjNsxbNGzdw3YACoQBNYP+Wtb+Wte98vB8DyeFzclMVrGq4NJjbi4xuczebjNRGJ8K65CD/i6g/i6h7x08XxO/BiKqoVMEwldWTBF43jjFyuOPDnKD+Aq8XmzN5SkExNZxcESghEouJlM55+L4qiE2EZnGFplxscq3HibOVrRhhaLcLZuyW5G+JnlzMMjRvlygCoMBLYP+W97+W+njOOfTPK+WIxqKiri83fXp1caurU05dfK3ioT8XPX4uYYzzYbXlWcZ4Y42OF4QSwYMuRsrRaMJwx4ODbHW4ITgciHHvGs6wmgjAjCcAjCKEUYRirfXxTsAITYQya4WTTM5xrXGTHkWtGjZqtc4m+Ra1YMmLLJhYOHOPEAKogFCg/5eCv5eD+c6vV6g7MMGWe/geDjeamK3p4l4xEJzm758tkymZmL7c4mwg/4uwv4uq9uG4zfHlzzxjMzERw1vXgSk6+F4bnm5tOI4OEcq1WIwRcb1lmyE62CfLwpwjKKEUI1hOE6RSnSsqyiITpWlaTlGBFKtKwinO/Txwj3gITYQzbNsLFy0brWDFm2WtG7litcsMzNbmzNXOJzkbt2zNiAKhAEyg/5Txv5Tx+/YZnW4RKpqreBcUiazLv5Hk9OvDiuYmeW6wIT8Yxn4xjceIbsdp0ijGM8OjShjTqjCEoYsOC1+FhUJzlXLoIP1HfJbMyq4us4uYLxmrq6mETE0Lnnz8u9AITYQ0Y5WjNpmbrcmTLlWtGOZqtctnLRa5xucbhk2buW7nEAKZSGD/lWe/lWzxvTEYcOPkddZxvHGLm7pnACD/jHs/jHhpWazXfp1rnXOsrhE4dOvQIPpqVxlNZoSzFxcXC976+bGgCE2EYc2Rm0bY3C1mwxuVrRyzbrcONk2WscrRk0btWDhs4cgCnYug/5W3v5W7dZxMIKDhMTgphEUTN5njPHN5411g/4yOv4yI8XVxc3bqPLqdymIYqOFY1WIipi18ddwg/U52tnMpmImJiVzF1dZwQIiabz4/g34wCE2EYmGLDmx48i1i0Z5VrRyyZLXLnHkWs3GVhjaOWjBoxaACscBYYP+Uyj+UzuqzWcZxJURURqek9I5OWKYq+G8ZmS03GZ3md5zG11vFs1mLiQ8GN8e/Hjz48c8c5nc1vpqAIP+MLT+MK3HJynlvlnVxc5zned5zK2ojWGs1MZja7zlzvjO753njmnCO3DwMcuXXoFRUTUzMlRXCeiKkIPyvC8vMyi4ZiUxmJiJgkuJlNZxNTEJiJQiJiUXEqCSYkBMTBJK+fs7rsAhNhDLHkxYcuVqtbuWDJa0wtGS1w2ZMluLJkZtMTBq4ct2QAkBCo0BR4P9lx+y5mlMVOsIiEprcZTnr4Hgl14uNxkpqfA8HwDhWIxVEtzme/TqAIP+B4L+B4PyenGrpicIml1MEILo7d/G40iZbxvPDiRlEzAQQACC+KptqxstudxUDFlFEkFqyhFTZVt8/P9PyCE2EYm7Zm2cZMq3C5x4lrTE5brcOHJiWtGOJlmYsGWHIybACs0C4wGD/cpfuUzlz4U1iqavWdTqarFYrFVGoaiIxjOqisCKpOmFwucoqajSpRN3F0zUFxMZi8XG4Wy3hlIzdWTMZJuYmRcyuZm4u5mbym4mJibM3dzczmLlmevheGMZOfIdelxKYTFwi4mpqamL1x6c1IP+B+D+B+Eie0xjUYqGIukTJtOashuI3G4RMwTia1XDHDHCKwxTGMaRSatOKxicZjLrdp1cIWzN2zEzNuOOM7TN2nM3LMLqIlEzNzGRNTEQhKYzq4Qtxm7njrY7dzp1HHh4OLiSYTLeM2XU1eJ5TngAgvuv0qqLKXLLm43KKmyXEsoUlVubLlkSrNiiUmbJuUlZVlFLJYsWyyxcoJZZvO5UpKSyyybLmygJQWEELKsoBNzYLKU8vn/AqCE2EYmOVo3cuWq3C4auVrTNmZLcWJlhWs8rZq2btXDnDicACl4ag/5LhP5Lhc7vGcZq824tzcxzpuCD/jPi/jPj54nHHWaGL0iMTtM4hcJkoGflghgIYUMJClxuLgjzQCE2EM8LBnhws8S3E3Ys1rRmxYrXDlyyW5nLNkxaZG2RziygCmQbg/5NmP5NmTeszi6mUyiYng48HACF+M7r4zuzEYnFW3R0QzIEcccNMWHwGBYUhcdgmJjlhhRoUcCFGnnyNsUOqCE2EYXDli0YtGC1zjyZFrRq4YLcOFoyW5cbfE5a5cjZuycgClsVg/5OQv5OQ0dbrOt6vhDhvo6+EIT8aBH40CXEtXNPBeU6wwy02x5bAITJ0IQ5uGJGMarxy8G7ICE2EM3LFrlcuGC1o3zNlrTFkbrXLlq4Wsczhoww5XOJxjzACmEag/5MPP5MPQ8CL7OE4xNXeceDmfD0g/40qv40qw03rdXEkrx1xPDxQIXAZRBkZ40cEcKOCGGGGOnD4NBogCE2ENmuFwxzZWa1u0btlrRvjYrXOZw3Wt8zXGybYmLZu3ygClMRg/5M1v5M4eCu08GlRatgg/41GP41D9eD0bXMZ1c1YIZbQMNWoGBhYODiY2fQdQAhNhGZjlaMsLTKtyN8mRa0yYsq3E0zOFuRsxZOGGNrlZZsgAqVATyD/lF0/lFxsXRxWzV4YjDoxVVNTld317d2bi0VWMY1XC6TYIT8aY34029Qy5GzDghaEop1rHTo1xvOsYxSUlkz5nCvgUgjVhljtpjWOECEl2o6b1nOM4xRlOEYTlEIRhOMJynKcgpOEYRlUnHT0aweAiE2EOMrhy2xNcK1lhyYVrRplxrXOHLkWt8zRi0YsWzfIzagClYUg/5VIP5VIdw3i6QpGcHMhPxrWfjWfSwXwXkrGLPs2m2FyGIkly8E8ccMMcMcNeTpigAhNhGNvjc5srZktyNm2Na0as2K1xkws1rBthbNs2Fy4wsmgApFCoP+VUT+VUUOvSrAhPxpOfjSdDBh1ayGhq6BV8XLy8DLACE2EYsWRhhbuWK1rmzZlrRi4brXDTMxWt8zHCwbuGDHNhZACnsphPytEflaJ49pXpOkKSsZopIVZdGumWWGV4TQjCkJAIT8anX41O8E7RojCbLu35LwilW2PgY6TpOV4Xiz2rOIhONqcmOGMJwmnKqEJJSQEUYxirXg8U3AITYQ4y4WGRs1bLWORjhWtMuJwtw4cjRawyMMeJy2aMGrRgAKUBGD/leM/ledYu6RTQeEg/41zP41reuomtxdx4IAhcZiooM7LLDDHDPXkYYcUCE2ENG7PExcZG61rkZuVrRwxyrXDBxhWtmTds3ws2LVsyZgCkoMg/5Xhv5XhZB069sghPxpWfjTB1MOAhHRMIayiIGlh4eHlaGBgKohNhDPIxaOGjXGtzMm2Na0cM2q3C3aOVuRuwwsW+ZwxytMgApsH4P+V4r+V4vr0ie0ThWVx4PieHVpmGsp0IT8bQ342h8GHLk4+TLgw4o4mSeyNIUihhtjnn1AhOZnIRhGsZxRhGEYok44ebnOkCE2EZsblg2ZYsq3HlyslrTK0zLXLNyzWtMbhq0x5m7lvlZACnAjg/5a0v5a0/A55XW8bqYhEcIajUUucx4ee3eE/GtB+NaGmTXztOSdqwqndpyZ8NcrLNCUtUdmXICEzdKO2eGN6xRIwQQEYTTYdvLJACE2EY3OLHkwtMy1s5at1rRkyxrXORtlWsmGHE0bYceTNjYgCnong/5eTP5eT+PXLcxquWO2OFYjF4tc7vrffj18Oe87kIT8aWn40w9kobI4Fpl51ret8dbzvOsqwkhDdDNgyITgchDrzhWU4ThOMEYIRgIRrKsKtvRhPMAhNhGVo5xtWTJqtcsWzVa0x42q3DhY5FrRi1ctWDBm5w5MwAkACoUBMYP+TNT+TNUNRfBUYxdXMzm+vheHy3KSpIImt9u/geDwhPxznfjnPN+7fiwwrWacEJWlKGTLklalMGCckYxwzheGvgcGldaD87xM8547yymU1cTAmJqYFXFxMXLOfD8tXlAhNhDjM1xNcLJqtcsczZa0aZma1w3cZVrdkyZ5Wjly3xucoApSEYT8m8X5N49eoNEYYIYpMACE/HEt+OJecjVr2ZbVvKmmYIS3OpPi3qjC88efbKghNhGHHjYZsWNutcZmTNa0xs2q3DlbYVuXNjbYc2bC2Y5WYAqTAUCD/lCy/lC754rPLdZ1smQicXwvERi+U4anSKmITG2553nOd1vlvwu/YIP+N97+N9VGsMVOs4564zeb4znM5uKnEVVRCEs23xy3VzGqnwM+Ant3g/E8p4+7u4iZErqQSlF1MCYCFXCYmJlc77+mjxAhNhDJu5aMWbJitwuceVa0b5Gi1xkxNluRkzZt8mbMzaMGIAqIATiD/lLs/lLnzxrrXPHPXHlOGKYqorFVVQqIExmXFnjnO+d3cqCD/jgU/jf1xnlx4dddZ4s3e7Whiqxi8TOY2zeY4zExPDNL4ZYkg/ax4N3m0rlNxcSuhAkRMTVompi6lO+/onpAITYRlbZGjZo2YrcuTC1WtGGVqtwsmGJa1w42DHFmb4mzdgAKeC6D/lqK/lqLA5cyUTAiXDi7d+nXxOOEJjcceHXegIT8cTn44nQJT0aeJnpOJlzZ2LGL2zwjHCiWnkxYcACDx61+KurmM1lcXdSRNBEpM1bM+L5OXYAhNhDDNhw5cLJytbN8rJa0c42K3C3zMFuXG1ytsmNgwaZXAAp8K4P+XKb+XKWed1ut63waiqxUYiKkuZzd3e43271y8cCD/jfM/jfb6cs8r4cKVab53nd5u743EkTwiKnwJqeAhO5CfDrWacEU4RgjAlOU4yrSspwRjh28U4whNhDZy3bZcuTGtaNWTBa0bucK3C5YsFuTM1YZsWPIxYZG4ApkHYP+XYb+XYfhGccdcYzOa5xlmJK1nGOQg/45Gv45G+ydXhE1MXF46641veuNzoCEzcjWwpziiIwiRjGNcvRnDEAhNhDLIyyZm+VitYs8jVa0yMWS1xjzNFrdzkx4mLRmxytnAAqvAUuE/L+V+X8u1ylQvbLk24IiMo5NOi9oRyZdFcezbs27NujTixsGFOTPmy5NuArCM5RpPQMAhfjgG+OAe2wtsCmiOKGCKGBEgpwGBxWLxWLxmNxleBxGJxGJxGJstuvXXqq1FMUYjhghQQxT0C2D5edzucxmy5WSTCQCJhV1dXUpiJiJCQkJXx8fyV+YITYQxxuGbXK2ZrW7BzhWtMjjMtxMWmNawy4WONo0cYmzduAKkwFBg/5hGv5hGw69B16O/bw8TM2iKYrEVURWL1cXjeN4zjMZm5zubnjjc2CD/jdC/jdDDOBMOnXtmlTQYuLreJ58OvDvW7444xvh1RaDFcJ5YqCD8bp5NwmCZTCZEkSRMImomrqy6uJiUXFwmb6+vmKAITYRhctHLJm2xLWzNjmWtMeFstcOcWNbkZtWmJy2auWrfKAKdiWE/Kux+VefJOV4UrRCODDs28rXijSsIxnGdb5o5UpghfjiG+OG/D4zG5DB1UoVuAwMEN8MFMMcCCJJJVgcZWskg/Smbu82m4UQi1zMpSu+fup0ITYRmctmjFm2yrW7VwxWtGDVstcMsTBaxzMGGJsybNMTDGAKfCqD/lji/ljjdbjOYm4jEcHCuEcJ1nFtxm5nKc4d+wCD/jgU/jgl7TGsVjFFca4t3m+Mda5t1dRVa7eD4DlzhOFwHFrhjGckYTghFJCEYThGcJowqw8nOh0gITYQzc48LZg4ZrczBwzWtHONgtxMGbNa0xMGzFg0cuMrdoAKXxiD/llm/llj2x15deHPW6ubm+Ot3OyD/jk0/jkjueGeXHtx4Z1leY41nKyElzMNYIzjOM5xTRvr5M4bgCE2EZnDBtiys2i3Iyct1rRuycLXLTI1WuWLVxjZt2+Fy1agCnAqg/5SlP5SlUxMB37cYlcJqJqIqIpVXw3w3CSD/jrW/jrXeP43fsExyMIirqZRczMyuL5c7jaD9rh4t3lMzczKYmJCLqRMXGb7+rDyACE2EZMuNg4w48K3C3YtVrTHjZLXGLC0W4m7HM2Y43DhqyagCooBN4P+VE7+VEXjV9Y1vF4nURnxLUiYZWzsRlEMMNRGOPgc5myD/jrQ/jrf6dOvldfC48MxuZnv253c7tczUcOA8CaItc5ZrribSITgcSG/HOM6okYwRhEhEAQjCMooRjCKM54+Pnk8ECE2EOWThrmyOHC1q5btFrTGxwrXDXNhW5W2LG3zZW7Ji2yAClsTg/5Xrv5Xr7uOuMxDWeW+SaCF+Oor46i8JLgr8NfRLBGirmtvwACFxGSS42mWGOGOGWm2+2DJACE2EZmmNlhxY8K1syzN1rRvkaLXGXC3WsGLTNlw5WjRgxbgClcWg/5WnP5WnQeNxxPCaMZ1eYCD/jtc/jtdB4ng6zGS4zETIITN0pT4+GacZoxjGufnzhiAITYRlZNHDHGzcLW7Vm0WtMWNutw4XLda3bZnLduzyuMLNuAKiwEyhPy08flp7hv3cnFeE4KUhako8C9IQjCNYzy6NKEYwglC/Ay4L2jAhPx15fjr/xZ8zBPFHBGUU5tObPWNYxjCEsWXIzTkkmz6tNMNazCD+BOE+P1zm2YlcTEoISiSYCJTFrz39GXlACE2ENMjhnlZNGq1xhys1rRziyLXDZq1WtMTbExw42jRpiygCmwig/5bvv5bv+PCMXq9ZqY3W2ZtcuMbjvGc2IP+OgD+OgHt38CZ0xx5ZxdTjMSmZ3w58uusxICE7FIcXLGMJohERIowqw83LGnQITYQ2c4mubDmwrcTHI3WtMThktxZcrJaza48eHIxY5XDPEAKjAEuhPyZhfkzDtKuTHivgvgrSsoqozuyY0IRQhGCWPhcPgcEAIfx++eP32HoHA4HBUDgaBwEQSAQiCQiGIFCoJCIBBoFCEAgkJgE3sVjpVLAhNXE0lY3hOc1SMIkkIwpOEUZVnEuy698p9IhNhGNi1Y5GWNgtaMW+Na0zOXK3Fja5VuRgxYucmNwzbsMQApOEIP+TYT+TYV0q+ERWeDKAIP+PlL+PlNx0pWM1nc7hdFUhy88scc9OHwpkCE2EYcLfC0x5si1g1Z4VrRlkYLcLRziW4cLHLkYMWGXI5ZgCrUBOobygjeUEuIhUJEwkOh4OQray5uLuggoZDQkJDISAhEJBwkHAQsJDwEHBQ8DDwcWi0FCyUvLQUBCAIbx7jePbuGgoWOg4yBhIeCq8DYHrK2QkY1DwMDEISAhoiBgUHAwsLEwcHCwsDBkBAREJCQ0YS0TAIPHvR4fNd5uZlMXEJhOM1MTETBEwguUzM3M9/P466AhNhGXG0cZmrHGtyZHDha0xZcK1y0w4VuTDjY5mePC3yNXIAq4AT+F+UiT5SJcBPLNXJbFFjcZlcpl8sZ3MEEEECCaCCaKCKKAhhjSp08M8dcs8sMtEcUQh/Hr549fYxA4DCIDDkGmder9YrM+n5IJbCYDB4BAYNAYUg0EgBAIKgcDgMFgsFg8FQeBwKAQGBQKEIVAItAIJBIGg6+Bs8ePHd3Mri6lNJiYvGYTEXAERNSSTdTM78ny6z6AITYQ1buGDnIzxrWjDGwWtGmPEtcNMLRaxYNHDNs3a4WrDCAKiQEshPyuYflc7jaKl8V7TQipU1azlcGkYTpGEIkZ216teICH8fFXj4RhcDhEDgkDgkDgEVUSiqZTSdTsipA4GgMAQGCEIgMGhEVikVCDj3I8XKV2mbrMTExUzEXjcXVxcXPfzfBuuQAhNhDHDhZ4WmPEtY5XDFa0zM2y3FhbZVrBiyYYsbRpjaNcYAqUASmG8s1XlmrhYRNzU7FQsJBw0ZNzUPDQ0OYCrYKBgYGAiUPAwsHCRMVHxwCH8fGnj41iMQRGIQyBQKDQSCSmtVuqVWiUUiUlgsJQNAoLBoBBIBCEKhsMAISHgCMuLet1UYRVpOCEYQSnCcpwqvn59YO4ITYRjzNmWPKzyLcjfM4WtG2ZutxYmrlbiys3OLC0yYWLNgAKYRaH8tF3lotgKBQNC4UT+fKTSFDoSPx4h/H9R4/aZ+plNUikk+n6HQ9FYoodCITgcSumV41nGM5xnHDv4c4AITYQzaOGuFiycLcTRhhWtMrDMtwsWrBblYuW2LNjY4crVwAKeCGE/LfB+W+mUIZcl7RgtcOlxUowjFXFjnOQh/Hxl4+EYBBpXUKjTqfQqGnE5COwSAwOCwOAQGDQGFQGEQyFgITsYob74brqyrSKMCE5VlVl4e2csgAhNhGRo1wsMTJytxZcuFa0xMmy1xlauVrBw2ZOMOJlkb5moAqGASeF+XWr5da2BmihIooo6qzVZ2SOSeKOGNOjjR1X3YPBAIbx8jePkdJQsZAxEFAVOCME21uUlfDoWBh4CFgiAgICGgJCRkIOCITrUpwc9ZoowjCMp0ihW2Gl4RhGM44ePrrTICE2EN27Zq0yZma3E0x41rRuzwrcLRhhWs8eFw5x5ceXM4yACmIZh/L095en4hERAYASmUJ3Ok/nybzYAIfx+OePx2jUcTyek0mqWS1JJKjEZACEzdJbm1rNNGcoxqjh4vDjCAAhNhGNkwysMTHItaZGOZa0zN3K1w1ZuFrjCxZtsbTLkysW4AqdATWG8wB3mAfjo+Oh4aJhEDAQEDBEBAQUPJQsDAQEDAQsTGRsNDwcFEwULARCzoJAwLgQhYyE/Hth+PbOGLHky7KwREYIxx7sspynBj0ac2fJl0Vgyudwcps2m2CE4nEhTo4apoxRjAjAQnKMIwQAhWEa0jPHp4tbV8FAITYQ5xuMOZyxZLW2ZrhWtMbNqtcYczlblwsW7LK5a5cmVyAKeC2D/mG+/mG/4cTp1rdWmZiavE4FIRMSi4mt43CE/Hnl+PPOUzdhtTBCiic61wx1jgwnljhmQpCmaequYIPh61eWi7TdymVxMTFTMSi7gTGZ9Px7jgAhNhDJq1yZG7NktaOGOFa0YZsi3E1ZuVrjHixuWjVg2wssgArAAUOH8mVHkypARKJhM5kpNIn8+otEoNAUOhI7HCEQOAoLAYLAYCQyIxBBoOn0/oVDp1PqlVplNnk9mExjAIfyCReQSMBQ6EE5nCDwaGQ2KRWRSNMpmolFoFBqEZgyCQSAQGAQ2DzeuV1PJ6h0PgsEhsMhMIj8enM4qtUtoIPxvMbzm85nMzMgmJgiYtEpgibwtCIupi4su+vl+PCPgIAhNhDjNkaOGzXKtyt27Za0ZsmS3FhYNVrltkxYcrZoyYZnIApaFIfyXbeS7cAmk1nU7o1HoVDo1HCG8hSHkKRAL6/kJGEhYKDhYQCEzdCEODhrONZxnXLp4MYZgCE2EOGrRywYMWC3K5bZVrTIxcLcLbEzWsMLfM3y4WDljlcgCrkBO4fybreTdeEwiKxSDwZAICEUisEgcCgMAgUBgUEiMolMymc8ns6najUdEIjCYRJZIqdSnM4m82TWaCbAh/Ibl5Dc6pVaVS55PUymYTudUuHQCFwJAYNAZ5YbBS6VM5lF4shULTqdziczyeqZTZFI4tF0ajYiAIOve4deOeN3GYRmJtMiYus1dJqaupgTUpTefB9PKPEAITYQ0cMMOPJlbLWmJtiWtG7XGtxN8OVaxbZnLfE2yuMbfKAKVQ6E/KD1+UHWuPFnzbdmXIrQh/IQl5ByaTWq3VKrXq/VKqoFBIXhjJwz5emOWvH4mCGUITYQzzNG+Rg3yrWLTHjWtGzJstcZMzJa4YOWjNw0wuGTRoAKhAEjh/KQV5RzZ6IdD4fA4JB4DA4EQKBQSEQOBJRKZxOaRSaZTaVS58CH8gaHkDRCmU2sR+BQaBwiBoDA4LBZrTKaoFBhEJgsEicSkMgnYITtYKT5OOcYwrEiIwBGEa5+fjJAITYQ4xtGzJu4YrWjXG5WtHGFmtxZmrFblctWmZw4yM2LnGAKlAEph/Kf15T+wmMwlMokcii8WgEBT6f0ik1Kp0iXxmRSOCQVKZQns8JXKogAh/IYB5DAQo1HqFRsllsVjqFRTyexuNUmkWOVTaw2Cp1JT6cjMYJpNZsAhPC2WE+nOqMYwiihGEZRjCMYIxlVPDp5cZy5gCE2EY2LliwctmS1hjbMlrTCxarcOFgxWt8bdq0cMGjjI4ygCrABQIfysneVhebgUWiTOZTOZSmUQ2GE0ms0ms6ncwmMkkoEikcAgMBgMDgcDgMQU+nTWaT+fUGgVGKQOBw0h/IY95DW50BAoHTqfXq/YLDRqOQKB0GgVutWOxU+nAUiIwiAQSCwCCwdGY6AAIP4Oa8nnvN5mzNTExKJi6upTAmETE1MTExMJLcfN9XGceIAITYRmctWbVpjcrcOLCzWtGjlutcMGWRbkctW+bM1atMWLEAKvgOsAYfyR6eSN+NwODQ2GQ2EQmFQuHRGIROFQOAQOAQGAQODQVAEAgMAgUEhsMCAwCCwSCwSDwaBwKBQODQFAEAQGAQOAoKgsAgKAIIIVC4tBYBAoNH6VS7FKYJAoBAoBAoBAIHAoBAUDQOBQFAYHAoDAYCgaAQOBQOAQOBQGBwGAIAgCAEBgsCgcBgM1slltFpsFhr1fqVTn0/TKZwaEwGAQGBwCBoLCIPAIDDAh/H+p4/84RB4PAILBoDCIJBIVCoXRIfCoJDoRAIJAIIgkDgMFhcNiM/p1Jgom82pdKsdisNgrtcstkuMwgsBgMBgMAgSCQGAQSAQCCQSBQaEQSHIHAo1BYJAIFIZ9P51I0FQWAwVB4KgaBEGQGCQKCwAQGAwGAQCBQOAQIgMEgsCgJAIDAYBAUAgsCgYgsEhMIh8Og8GgMATSa16PwyEQSCQRBIPAIbD4rNQg/U8KufPPVmspLjNEwmLVas1E3SYlNWi6mYJQE1cCCJiUTEomM4TCQTCJRMwRMxVzV0mYCURIRKYmIkAQExJc7+D5KAhNhDhwzY5GWVuta5WDVa0atWa3C2ZNVrly1cuW7BvhZuGoA==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C3ARwDgIAEHQT0BZQHARAfJyiS/jUSS6lDDKv+0duOAhIISBBE//8DRTUISBBEgIACRTUFAzgLZBkgMgkAkJsDATfAHkUzCQCQggIB28UeRTgIAP4DAHuF0jQSTsCkP9MApD8eHbwBgoAAAAAAAAAAAAAAePIAAAAAASgAAAAAAAAACqYBTIP9/1+/7qwHLnqMwKlCpRdXF1KJq3HwvD5c3geD4G8RERFJiJicxnHGutZkg/3On7nXlzAd+3g4uMrjJcTESiJianV4dvB8Demt+FMa1OEEzBuss8O9TYCEhqnGMyMIxQmihGMpwRgiCMIRhOUYRghCMIwjCcJyiRhGJGMZ4eDreCAhNhGbM4ZZseFytb48TBa0Y5sS1xhcslrbHiZsMbNjlY5W4ApWFIT8Am34BN8uQaNPEw0kpPBllECD/buft3asZxKpis8uuLCFyl2ZjijQRoYJUM8uNtwgITYRkauWzRu0aLWDZyzWtGmZotwsGmJbjct8WbM4bN2ObKAKjgE9g/4FrP4FrVZ4cdc623GZVDUaPKziMKlM5rdc43HGbvi2zNZ6b8C+wIP9jF+xB49M63jcXNznOc3a+3h+Fx5UhNrzmc3bNTi6vE6lqOHPpEiD8rvOJJyuYJgmQIETAqUTUpiUpJnPg+rXkCE2ENmjFq5bsGS1vibNVrRw5yLcWFm1W42eRg2Yucjho2ZACo8BP4P+CIr+CItw3rOLm8zOZmLqaR069HSsY1Wphlxc44szd53e93MU7XiD/X2fr7XiZ4TwYvExmbvO8zuI58m9UqYzHG83N3MbxMoiKjFanUQAg/U8upnMRJFkTVi5uExBEwFTARMiYSZ7+u8gITYQ4c5srXJmZrceJk2WtGGZstcsGbRa5ZZcrXKyb5sePKAKpQFWgv5tq/m2m5vO+vfjyPi+OXLmwuUBazQ8dlSyyyW5t50OdQZUHfg70IT7Kb7LvVr1adGvVjxCMMmXgZcUZKRpOCMV0a5c2cN8pzqjEhCUIWjq27AyZeVlpTBBJOscrHjAg2AIiYmJi4klMXExdSJq4ISqZAmL1ulWiYACSc8fZvxAITYQ0zZc2TLlaLWrnC0WtM2Nwtct2uRa2Y4czBo3xscrnIAKtgFmg/4OKv4OG+4ASlFkSq6VMVnp18TjU1NTNWSSiUzFxMxmrFJhiYQTFxEwikRBw3nqg/2I37FHgAeR5PmddXicRURMZudzfXwPB5buWZm7nM5mYKjE4vSnTr0HKr4TrOEQIuZm7yy4xx4cZkCDx0hdrTMrgqyLiQTBMARMXUgmAETExEkXVxNXEoSiYSRcXn2er2AhNhGZm1cOcbRitaZmuNa0b4nC1w4YNlrFzlyOGzfLjcNcQAqRATyD/hZe/hZp4XVWDr08fC4IqKxGpwpJmLzw4sza8xM1EdvD8JCE+y0+zH0cPhcHga9WXInK0bRskijGKcoynCE0WPVr4GWCE6VKywhlhOpjvPDGMUSE0IkUIxhGME5CCCMICKE4RjCM54d+mPgYITYQ3yMMmFu3ZLWTnM3WtMzlqtw5meVayysWeNi5yYmrdyAKkAFBg/4XXP4XXczWaRWcC8TVxMJiJqIqkYnExExbc7vjebyuURWnTqCD/eKfu88c9c65x4PheGOe7zvO5hTUxUkRjGta1jFEJmYtmbiOPDd6g/A4c0sriZRMRcSi7oCUWmERNETEoVZK5z4vlz7QITYRlYNGrVs1YrWLNrmWtMubItxMsLda4y48Lhnky5mLhsAKXRmD/hnA/hm/tW8ZrjWbyu5iI4PA5oP9x5+4nm+XXpx1mriS5mc4614IhM3K5N4QmTgmijCcb5eLPjAhNhGTM5YuWTDKtcMGrda0bMMa1zmb5lrhk0ZZGTVo4atcYAp9MIP+G67+G8GeHeJ1OmMTDwvD8rnhMXGWYyyzdzNzFTynkIP9jB+xXQ1mFxPPwvDdu4lhTCIRNxN1mL137byAhOxgl4DihFGKMSCCUYQRpNCInBOE0Y48fDdYITYQ0xsMrjGzcrW7drkWtHDlstw4W7dawzZm2ZpjysmWRoAKhgE+g/4cNv4cLeOuvDnq4mhxqLiYMIiopTCqkvLOZyvMbWjOsxiD/dDfuZ98M4zGY4z1PFzPGdomUVDThHBiMKRDEQpEzG2dbmSD8znC5m6zBMpiZBMJRIRME0mCauJiU57+jPIhNhDlpjctMzBotyY2+Ja0cZGC1zkat1rfIyaMnONkzYMmAAplHoP+H7T+H7Xp17ZrdbjjG2Zm5i4iOGfC69CE+08+090aeJjtOl7VphtWlYRRjGtMqESE2RTIxRhGMUUSJON+DvdAITYQ1zNsOPDjZrXDdnlWtMTZotcs2rdaxc48jVs4xt8mRoAKXiCD/iH4/iH5PD8IA8TdUxdXK63y68/Agv4z+/jP8AD12yzSk8/B5zqE4EJxRnGc5owBCcE4Tjfh649QITYRiZOcbdy3YrWubG5WtGbPMtcsWDZa1aZMuVmwx5GrRkAKcCWD/iSe/iSp4dWs4lCKXSreF4fjZiIImOPLYIT64D63PLxMuCdr0mnHTq1smVCMYTlFBXBpzTqAg+XtejuE3GUymJiJiYkkmW/B8XjwITYQ0ZZW7FxkxLWbZjhWtHDnCtcN2TJbibN2zVq5ZMHGVmAKXBeD/iYu/iYzb1vW8SnFomuPgdeAhPrhPrecF9U9FcU5RhOMaw14NeMAhN3K08FCsYxTRTVw6ddecCE2EMWbluzyMmq1nlbtVrRo1brXOTFmWs2mFwzauGrPE1yACmQeg/4nJv4nK83MTU0qcIa34nGsMXw46IP9c1+t/xV63Vs3dxnn4Xh8OctxvhxghNHOh2ZoSmmTQjCKEYp3y8O+4CE2EMWeRo1xs3K1m4bslrRw4YLXLVmyWuczhxicMWzPC0yAClMSg/4okv4ok6jOudcY43dx1xCE+sq+sTlonqrohSFEZXrUhWogzsKKWGGNDHPn44ghNhDLDkwuMbTCtxMcrVa0w4mq3C2wtVuTI3ZMsLZvkcZHAAp0K4P+KXL+KYXwOvTeqvGau6ZwHgXWKjEXVrhLG6uE+2U+2fwZ82vVp0bdmvVjxMuQK4IxgIRghAjmwwmAg/gDyeMyJIklMxcSBMExMTnv7ceAITYRlzNGLBziYrW2XDhWtGmXCtxZnGFaycs27nFhctGeRqAKeTqD/imo/imX8E5cwAAcubhxa3qYmKuCJqCN68HwvD6dQIP9qJ+1HgugAAcublzdu/gZhCImpgZW59u+tgCDrUBLMxITAiUouJgmJhMCYlMrnjx82PaAITYQ4b4WLHLkYrXLPFhWtMrBwtxNsLBa4y4mDnHhZZWLnIAKWRiD/im6/im7dN8HBwzwutxnM8eHhqCD/aTftJ3GcbneM1MMENU5gITlTnWcZyqmmiiu4+tygCE2EY2GXEzy5nC3Jly41rRgxcLcOXFiW5mrZrmbNceZzlaACqoBW4P+KjL+KjMATAAZxvWcZwGMtbO3ftdYwxioipgSlNzu3OevTqAeD4Hl9usAhPt8Pt8WPEZcmPFlyZcmfNr1cHgb923Zt2Z82PEy5GfMx4jHiQghKMYIoxQjCMoiMYIgAtfNC8Igg6XE1CoJlMxIRcJEETExMxKSJARIABExMTMJmV55+e9AITYQ4b48WLK3zLWmHG4WtMWRstc5WjFa4YYm+bGxx4mjfEAKkwFBg/4Dhv4Dh/J4Xm4zCs4lMTU4iMNVEVUQhLr4Hg624zy83lmMiJxGM+F4fhCD/gIS/gITurq6upiIqFRExFwq6mJldbiePbv06vA7zU2zEomr6c8eF4aC5CCra2WWWblGJcsqpcJI1TVa878Py/P6ITYQ2ZY8zdhlaLWDBw4WtHDPEtw5MOVayytMWJg4YOWOZmAKhwE6g/4D3P4D88cdXyvkxWKxWFRmd3nqa51Or1FNNTyvRN5ze75uXMCD/gLi/gLX0xNbxmNzmdszdTSsHgXFRK7u9zzc7zaKrVcs9s4Ag/Ci1rmxFxMWkJoQRCEwlJKUxmM+H6LkITYRkbNmLBk4yLW7HKwWtHDfCtc4suZbmyNWbZk1xZseNiAKbSeD/gtc/gtdDOKxng1NQi4zWYtEylnXPCCD/gQg/gQhDw/C8HHWOcZRNYqtRjUaiqis8udXYITVWhFGKaaKKIjCMIiMYzrt0u8AITYQ2ct3LDGxZrcTBs3WtHLNqtwuMORa3cZWGbE0auGzHKAKlwFAhPwd4fg7x06OTmvGatI0YGCVJUx8DHJKMIyirHLo04MIY6RhBCVI2stDRNSD/gLu/gLv8nyO/ZiNGIJkuevbnN3NlxNcvD8Lr0DwLwwJlm4yvdiD9Tec3NrJrMTWcWqUTEphIms1MTETF4siSV78/rPvACE2ENMzjNkYZmq1xmaY1rTC4brcTVxiW5m+Ntmc5mzBuwbgCmIeg/4RPv4RPZxnXHG644444xub3O4uWJxwg/4D8v4D375X0vFxM5bm2Ztc1nBog/S7zEpu1pi6mJSXc8/H50AhNhDfMxbZnOFqtYM8Lha0ytGS3E2zN1rNo0YOWDlkwbsswApvIoT8KYn4Uy1K0rRWgbNvCx4lJQtOVZZcGOsQhPwFtfgLJjCcI017t+rWZMqtJoxhGlcWHFGYhMUowijFGU5TpWEYpwmmjOeHHvl1ACE2EN27hniwtnK3CxbOFrRg1wrXGTJjWtWrLG5YYmLduwagClUUg/4XYP4XZ81uLmbiYxEcJxwAg/4CfP4CcWo1FVCbnOY338CE5mmMLozRTlWF78mfECE2EMWrFs2Zs8q3DkxZFrRg5yrXDRzjW5mTZvictsLHGxaACnMpg/4Y1P4Y8YXGeE1XK+VYxiMNTUREr3vjnfWu+NyAg/4C4v4C1ZqtNVi6tm93znnPO+ebzdxWK1rlPasAg+nDKZra1oQRKSRKYmZm+vouwCE2EMszFi5xsmq1wzYtlrTK5yrcOHC3W5muVvhbY2WPIxbgCmMhg/4dwv4dw4l3jM7u7TqcYrWI4IqMX0SAg/4Cjv4Cj+/YrEU1ERU0STFxdcavIIP0OqZu0kJjNWkmJTM8/N30ITYQ2b5mzNhiYrXDDJlWtMuVutwsWmRbiytGbRzixOMTNwAKkwE8hPxBnfiDRhe2vVxcVYEI0nKMlIUWjQMebPCOmmNdhTlGEJWZK6jdUIP+A2T+A3Pp16denPheCowqFFXFxab5+B4Pbv2uYucuM5WiNTyO2YPtyi95nMXFxKZi6zUxMRNTEGJqamskylMrze89+fpAITYQ5bOHLhrjYrWrlhiWtGDVwtcNGrVayzYWjlo2ZNGzBqAKjgE8g/4f6P4gAbnhfB0DwkaqOTQXObu9zedru7rjWWY3VxTWe0QAg/4F2P4FtYzHG+PEPL1fNzncXU4xw1rhWMVwVVE5rje45zczms4mQIOvM45ymkpm24uF1MTUwImamETUQVcSuV3nwfHzyCE2EMmjfHmaMWy3CxxsFrRnmzLcOXE3WtMzBk4atGOPEyYgCmYhg/4kdv4kd+fIjEYnlMSudzvfGe++Lnma4oP+AjL+AjO6OkTyvoqmFRC423ud3diExE0IkIxRITlGMpwQmrx9c+gAITYQ5bY8zBtjxLXLJo5WtMjjItw4W+ZbmxYnLFixb48TRgAKaSWE/FAN+KAcCU2rXxsOJihamCVJUnONa4a44Zc4g/4EQv4EQwO3d4Hgxutk3GYiJjTDhnhEgIPtNpkVCJi1ykiQmZnj7sAhNhGNwxZtHDZwtYsMmRa0bYXC3E4yM1ubC4asnLRu0xsGAAqKATqD/gJG/gJT3WazU43wzV4lhi9IqYiEylcTxcPJ5bm6ti+WfC79gIP+Bhj+BhecZqcZxE1NGLiFTE1aJjMXGXPpzmJ2urRfDPC6AIPXC5kWuUxMTWamJRNShNTUIEWtKZu+fXnz9YAhNhDZnkxZm+RqtyuGeRa0xZma1y2xOVuVtizY2DfI4buGIAqBATmD/gN2/gOJIlVRGMOE9EcImOM7vwRGYhThGKxwqtRFy8HHh89gg/4HFP4HD8RFYnC4u545ueKSlaHgZqIJy3O88c5zN04RiIPlSYtc2EJiZJQQCJgiQCVzz8vw69YhNhDlthy4WrFitzZWTBa0yuMi1w5xN1uZqzxMW+bDhYtcoApwJoP+DZj+DYm81N3y5xJx4eDVzltlMxERiMRjAIT8DjX4HMcCMp5N+7Xqy5MeLDghKlIWUhKMJRhWV4RAgvg2y4lnWtGVMuaVq73389AhNhGFm3aMHGJwtZsmzZa0cYWy1zjZ41rTM2bNHDNqxxtGoApPDoP+Cwj+Cu/nyvpEcL4ZjACD/ggG/gf18HF1DF1OaIXITwwyzyyxwz4WnPAhNhDbCwzYmWHCtws8WVa0xuMS1xjwtFuNvizMsbnFmwsWIAqBATiD/g18/g2RjU4ikSdt6nGsKmqlK5zPGd3lO8ccZjIq+GccgIP+CO7+CM264xm+/heGXxnOd5sVWq04ViOEYpErm85jc1vGYwCC8QsS5VU22VUqiWElkCW2+fP0/PAhNhDDK2btsebCtzZWbda0ytXC3CzzM1uRs3wsGTDJjcZGAApYFYP+EVT+EVXr05wm43G5zM3NbIP+CTT+CTXevAQwi4m5zOa4gIWyaeWGFBDFHBCgjX5GHNAhNhDhrly5meNqtxMmbVa0ZOMi3E0zY1rNoxYZXDRs4bsnIAqUAUeD/hXM/hXN8PwgO1RwiqLzm99cZ8PGYmIjp37VGImrjMzeZ3M3mLtERqeTl2iD/geu/gev58gOfTOJhFWxcb7d+20Exx8LKJwmItKZTMzMpi4Xw3WuIIL7F3d2ypTSwRLFasLEEJcWWVSlvb8Py/XwITYQ5zMGrTEzxrWuFmxWtGzVstcMmjZbjbM3GVw1YtmOFkAKhAExg/4aAP4aH65448M6nVYxjVajlGGJnM8eN9973tLGMV0nwkcgg/4Hev4Hc+E6vhNIjNXc7nc5naZSpqMRqqqovW+G+ICE4EqxnGsYzRIwEIwhOAhFCMYIxlNGNa5+DDwAITYRhyt2bhi1yLWTJq1WtHORmtc5WzBa1yOWrJrix4nGbMAKZRyE/Dt9+Hb/Hi4dscNNMMq0QpSlLSwSyTtgg/4HeP4HefB8DlM8JxGGERMrVz5cZsCEzcrixjOYmjFFEjGdcevHyiE2EY2uLDhbucq3NlZ5VrRoxxLXDjI2W4mjjI4at2rhtmwgCnUqg/4fFv4fN3GN6nhjhyxw1iqiWZ3nnw63udsycs9OgIP+CKb+CKXV8t4urQSXEiY34nGai6tc1xughMmSdYxjWFU4TlFCMCEECVYJorx38F0AITYQzYM2GLHhZLceNs0WtGuNytwtWmZaxb4sbXEyZtnOFuAKhwE5g/4fnv4fr5xvhOIpVuWWEVqcYvhcTGVzN7m+M8Z53m90jg5eIIP+ChD+Ce29bxxnbwe3d1njfHO0xUaxwjg4RWIwhGYuMwuM1sCD8aZubmbiARaZlMxMCCApArKZm8+P4d+4ITYRiwtMbhgyaLWmZjiWtMOJotw4XGRbhxYmzhs3wuMLNiAKVhaD/iNk/iNXVuLnjPG83cpiY4CD/gdO/gcvYnheM1mtptmM2ITJgTnGcYicIxnPHwcPCCE2EZXLNs2c4cS1q3y4VrRnhyrcLXM2Ws8jZvlaN8mPLlYAClgShPxJTfiSVxYo7o6oaI2pHBONQIP+CUj+CU++HHlx4Z0inLOYhYNNTjYIp4YY4ZYacHkYLCE2EYm+Rzkc4WC1m4y5VrRliYLXDPM2WsMjLFizMszZljwgCpABO4P+AsT+AsW1Zxx4eLjLOU3SGKxVcFYUZ3274y4zy8nWUXSHheL4gIP+DCb+DCfxeHLw/C69O/IitRFRUxMxnF4zVrdenXlzdOc6zZnFxOJgg/IrN5ytcSCYmJSmriYhU1NIEXVplle+/Xr6wCE2EOcbfLlbNHK1hixZFrRw5YLXGVnhW4cLXI0YZGGFo3ZgCooBN4P+A4T+A5GERiIxVYqpit3m+pdzEMYnlGo5VwjFxtz3fOOfW4P+DJT+DInWdJXN3nbMxdVGjxLqorcbjrOczu1riUb4TNCE41Z1jeMQinCsEowklGBKcp2rCMU04TlOEU8uXgw7QCE2ENmbdpjassy1vjZOVrRo0yLXOZg3WsXDNxkxYWLho1xACpEBPYT8GeX4M89GnFjZMo32jdGMoylCUJLIUnSck0Zymy5OHgrGKELR0adDMIP+DEr+DEvny58m9DjyhFRE4RE4ziJmplczfPt3HOrLhThvSIOPKzcyzNpmYlExMXBMROLhFwmkRVomZZrLeePh8+AhNhGVpkzN2zVutZ5nLZa0cNMy3EwYMVrHMxbucblsywt24ApzKIP+D8b+D83fWudbppqsVwjWK1iNKjOc8+PHnfHGbIP+DHz+DIvwp4TyYqoqYtueOeO+u+PHMTNRVcL6csCD8zdzaSZTEkwAuYuJkz3896AhNhDlsxcsm7bEtY5szFa0YZMi1xlxNlrNo1ctGbFm3Y4WQApSEoP+ETT+ETmOONt5ze8zuouD/g9Q/g8vjjjjGWY3E7msgIThUrhXThFGc9/BnwAhNhDfHkcucbZktzZWLBa0yYnC1y3wt1uVsxxOXLhg1yN2wAqeAUeD/hWK/hWL69DoarGFQu7ze+N3tlEqjl37NQqLxxjcbbbm5zAngxOulIT8Gln4NLeDwODwNuKCSEJRlIhBGE5JwIoY9GndjpCEYQjKcZyrCcarwnNO18Fy4IPl4W53M5WiQEJoE1lMZoiYiYKuhEzFxcTMzfXw/Dj4ACE2EYsLZs1Ys8S3HhZ5lrRk3YrcWZviW4sLXNjYZcOJu0YgCnUug/4Z5v4Z2ZjOObnPOczurqIjg4cuPLVVVQiJgTrjGIP+DKD+DJWKjTTCJm5zm74ztjxdTDTGKqmLrfDnYIOvCymZJi8ZSkmYkEwAmZz38+fCITYRkZ5XGbHjwrcThxlWtGThstctmuJaxauMLHIzasXLLKAKYx2D/h3I/h3X6dcx1x1q06qscMa4Y06b5VmD/gzW/gzbrU6YjgxEXU2zOWY3M7CE0cri3nGKBWEUUUUYzw4eG6ghNhDTFlb4WLnCty4smRa0xMmK1zmYM1rXNhyN3DnNhzMmgAqIATOD/iCI/iCJxnr083lzrdTFNNNTqdTEXVzGZmPDq7TENHQAhPwbFfg2L16suTDgUWQglGE6RIVlOJFDPu36tKqc4XyYYYsohOVGqrPCcZThOE4wmIyQQhGCEZIwhFGMY3y78rwAITYQyw5MmXM5crXLlzjWtMTNqtcNMWNbhcNcWFzkZNXOZkAKigE4g/4g4P4g7dzq+F4nQPA58JxEVOJozjLN3bN3OZtIhiJAg/4PJv4O+854c265uvheGeGvnxzleL5R0xwxw1rGIqJrLLN3lz4x1IPh7HolpjMyiYlKZlMpnE0iFTE1MJSXOfD8m/OAITYRjatnDVzkcrXLNkzWtGjbEtcuW+Zayct2rHCyaNmrViAKXhuD/iPO/iPDVmrjcZzlzjjGVsbrEIP+DNL+DLXFRiIurZjjjnjMZmuZkITVFGM4TRhEQjGKcce3TPtAITYRhzZmbhyyxLW7lllWtMrhutcsmTBbhb5MbPMyYsWjfMAKUg+E/FCt+KFfVRqhmhglPJhgg/4PfP4Pfb7c+XGomuOIyIXDZDIwoJZ44578rHIAITYRhY5MrDG0aLcbdzkWtHGTKtcuWThazcZMjlxlZYcuNqAKjAE6g/4C/P4DAaHg+B4eM3xbiKquEajUanFTEXds5uvHLu4RTpx8br0Ag/4QPP4QS+g58qpWGF1JVxCcSiJJubeD43hxuZzFp1vtEoOPgDz0zcyZmJhMSTF1MTVxEqmKmExMri5nPPr5LzghNhGNqxYuWTJstctGmFa0cuGK1zlx41uRjicNmDZtjzZMwAqRATiD/gRC/gRRznhnlfCq4VwcpqXFz8Hp14zCoxHJydGmi53d948FMoP+EYL+EW2s8t6mYu8zm+M3W+E6mO2dTi6zW4zPFznjeZi6vtGK6ITpZuPWs5xmRiRijGUIyhCUYQEYRgjCcIxIpr4ebd0AITYRkb4W7Nm2bLWeVo5WtHLDCtctMbJa5YNmGPK1ytnLBuAKggEwg/4LhP4Ll6zc5qajFdOPDU6vVTC4vv065x3RlaM4vlnwtoT8JHX4SRWCuCtIwlG2XhY4SECcLwz7t+bPmwownGMU6XwZwIPzPC9lEwXN3ExMIBCIhUpmVrm89fD30CE2EOHLPNjcs8q3IyxN1rTHmYLcTVozWuWjHK2Y5MzJxjbgClEQg/4OHv4OI+sVvW6mpnhFgIP+Ehr+EgeI5Z6b4WjM1zCE0crg4U4xqnXPx56AITYRma4m2Vu3cLW2FwyWtGzZotxZGTVawZNmzZi2YYWGJqAKTA2D/hBY/hB1vnrmmcZzoIP+FYr+FW/XFuuM3XOAhcgljjljjtxOFhzQITYQyxN8zjK4zLWTVzlWtHDXGtcuXDFbiYM2ePC5ZOG+PIAKggE2g/4WJP4WJTDVYrUC74urm6uN3d4nVcI8DnyeFOK0YuNosIP+EuD+EuHv28PE3WYYjVdK5RpWY2zNztc2G9QiITrauICD4eBN3d2lJCriakSiZiSYmYJiYm63n0er0iE2EZczPJhb4nC1tjwt1rRk4cLXLNhiWsmLDI5a48eZplcACo8BP4P+Gu7+Gu/nHGc5icYx0jpXBwvESu8748c893cwqqxVcKrGqjE4qbx1RsCD/hMg/hMhntfKqqomWWby5xxud1tcyu4RSqigImqq+DheIgCD9jp5ud3MyEEEpJTATBF1MESJiUxMs78vvPmAITYQ2b5nLfI3yLczDDlWtHGZktcOWmNa1aMWObK4YYczDIAKYhqD/h68/h69eTjbcWmpxGscscODHCyD/hKo/hKpb8C+F8HCdYiIjM7dcz1AhcBjIs3AgEMcaGGBCjnxeBhygCE2EYWjTEybYcy1jkYZVrRrixLcWNu3WsnLhhma4WjdmycgCocBMoP+ISb+ISung44zmbq9RqsYrUKSmNxvhxq+vTx9buZq+l14AIT8JlX4TN8TDgnaNJ0glGU7TkJowqY9m3Zt0ac2NNOF7RjQg/I86/PzmZRMpmUxJEwq6mJgRKLi5vPh+TPiACE2EMGOXCwxZnK3LmZuFrRm4xrXDVm3WssmZo3yM22VvmwgCpABN4P+IV7+IXfUZ4Ti8XomqnDhfC9RioiYu743vd8Z6xxndTWL4eR3g/4U5v4Uw+FbxuOrn3OvWed8YuqqsVyrWNajTGayzHGsyzjm15aEzc5ybxrFCMIowjOFZVkigQjCEYRlGUIAnGdb8nK6ACE2EZmjRyyY5nK3KzxsVrTLmbLXLbGzWuGTZm4wtcjZkwagCl8ag/4j0v4jw9KvXHHGc3uec7m5i56Zg/4Sqv4Smel8GL1eEXiczOczvbmAhORtkhOEZxmEYIxjfh648wAhNhDVgxxNMbHGty4szZa0YsGq1wyZsVrnExbNsrZy4zZMQApODYT8TSX4mV7as1M0rwjlqIP+Fa7+FZ+ePLjU5itwhp6ggKGNg4eHka8pACE2EYmDluwytsq1q4btVrTHibrXLRgzWtsrVhkyuGzDE0bgCokBNoP99d++l4uXN279u/hb0qIqIiE3N5z38DwTK0XUQoq+F5CE/DQt+GgfOxY1rzlphGtb1nVOELUpgtDJlyN0cGKmSEkY4b3hppj0gIPXa5TMSTcpmRNXAJiYmriExJNXe/B8+vIAITYRhxuGWLG5xLc2TE1WtHDFktxZWDha1YMszfG2aMmGRsAKUw+E/AIt+ASnRWmC2DBTJPIug/4ZFv4ZG67d+24i45ryhpaiVMHCwcDAwsLIzMLSACE2EOMuLFhcN8K3C4xslrRg4arXDFw1WtWDHDkbuMjPK0ZACqQBTIP+BIb+BI+MZ1nWallbcbq6uJpCKjEVWKmoiERERiZTM3mb43vPG7zTTk5ag/4X6v4X4cavk0wq6zXNM5nOb3xcbtMFViNVwrFK23njfG93fFcGI4YxyeBOMIPh417u5XFymJxcTVxMxmJiV0mJiYETBExExMSJi4lKbvr59+cAITYRjzZsuHE0YLcTJxkWtHLBstwtc2Ja2y5MbNuycOWjfMAKlAFAg/4HgP4HjZ4d+XPG8bxNwXiYjUcnBwqIwiprNcdbja73Oc7vjG0TwY6Ag/4Ybv4YXZ7Ok6kbjc3xd77z1reFVqMVGJxmtxtuM3FzlacOEdqAg/gDXqzLMzMosTMzNkRCqRMTEKhCLmUpJlec9/Lv2iE2EOGzdkwyY8y3I1zNVrRtmwrXDluxWtXOZwyYYWrJzkxAClgSg/4KcP4Kf63w48s4tV646sCD/hhk/hhJnPbPbPK6xOp24oaaoKNBoWDg4OBgYWJr4GAsgCE2EOGrJu0YOGC3I2Y5VrTHmcrXGLC4Ws2zXM5y4WTFw2wgCqcBSoP+DKL+DKOrB1pmuNZi4pVRjFYqsRiKiKlmuMcXNzT16eTyvhx5Z4TjFYxVeAYAg/4Yiv4Yi+vQHjc+UcmIq13Nzc2vOb3fG+M7mYzwzqOEa8Lv28DUdHJEJZOM758wg/Ci7uImYtdXExcJi6urRMTCbq0xaJQiKiFXUpRYtn0/JnoAITYRlYsMrho0ZrXLPKwWtG7LCtct2+Na0a48jNk5cM8WVmAKbyWD/hcC/hcbxjjjNXExZMLiZzBFVwqOVxPIg/4ZCP4ZIcY3w3q8TicOFcNaxpiayvjXXHjzzoCEwc7HhrWM5xhGIgihEIk1cOniw5AhNhGRoxxNMbPEtyuXDJa0cOGS3EyxtFuZhicZmjdnmbNmYApXEoP+E3r+E4tPgdOEdI1URvheQIP+Gmb+GmO7qYzUxGeXPESAhcBmIsyphjhQxyx4PE04YCE2EM2GZpmzZma1m2aslrRhjyrcTbFkW5GuRllYM2mFpibgCpQBOoP+Flj+FnPlx6c+04irxnlmkIxvlx6ceW8TWULi0rzOb411xupnGNiD/hus/ht51nG753zeHy553u+fHN2zqekcK6VwxwiqiojMTHHG5m2966iD+Aud5zu7mUkSJtK05REROqiJq4hCJq5m99fVnxghNhDBiyw4nLDCtbsWTFa0cM8q1wzy41uZw3aMseFgwYOMYApiHIP+GgD+Gfmr4bxuOLjPNxbXE1V9MSCD/huO/ht9xGJ4TWdbjeOdTuJndcZx3IOPIm8zKZImZVmLjN+D5u9AITYRjxsmjDI2xrWmZw0WtHGNwtcM2GFbix43LXMwcsMbHEAKiAE0g/4d7P4eBeE8dXERmEolpGMMVFZxc5rmrw8XczcZ5Z6dOfKD/hoA/hoP0zhEVWKjERNXWamM1cTcXF14Pjc0zGa3rnwzvQCE2dBz63nNGMIxSilOEZTSnBAgIwiRijOePTteAiE2EN8mbHlxt8K1nmauFrTMxwrXOZq4Wt3DTIxZN8jlvhxACo4BPIP+HdT+HefGcXq+QzhKYRqKrGMMXglmZ3ec7vjPNebqZ4ca5IP+HSb+HPXHWebm7nl4zzzu4sqqjVcK4RwxjE1V1JONxObuOuud4sCD+BN7vrnMXK6urXCYmLhEkCauiERMSTKb5+P4r1ghNhGJjlzOG2bMtyMW7Ba0bYWq3EyY4luPEwyMcuRrhbs8IAp3K4P+Iqr+IqtvQOnXhnF1cTG4ucxtnMzeM4iOnLw/CIP+G6T+G6Vz5A1vxt1FKUqa3G4yu5uOOOeHXoCEtkveM4JIBBEjKMYThGE4QnKsKxy8XO6QITYRjbtWjFg0xrWeNniWtG7dgtctmrdazY5MTdrkx5mzVgAKcy2D/iTu/iTvqxG4ldXE1MQqYHSY1FVETWcc8ZyAg/4Z1P4Z1efIdr5XqMTGV3OevTqIuLgmr1x5dYWAg/Gi7uUpRMki4mBEwlKZZnj38uPYITYQ0cYmzDJhyLWmNniWtMLbEtxNsmZawbNWLFmxY4cLfMAKWROD/iaO/iafzrnw44moYazyjICE/DS1+GkumZihSBWWemm7aIXAZbDyxxxyxwywxxz34GfMACE2EOcmTFlZ5Wy1vicNlrRowZLXDbGwWucjPIzw4nORgyZACnsmhPxP7figbQw4K5oaLZKZJWjS9sMMcb4a561vhhnzXrSD/hrs/hrZx0npnUpvc8b55473nN8Zm4nU8nLpHYCFszmHhlplhhjBDAhghghIUMEsEsdOZja4ITYQ4YtWrlo1YLXGRvkWtMOHEtc5cuNaxxsW+HK4aZHOPIAJAQqtAVSD/XafrtZzrepitZ4VUaRFShhcJtlaUolNbic1br43j9Orp1HHh4+LnMzMFR034gCE/C71+F3vLPRx+NxeJx9E4wjGMYIynCBCCwghGCEECESKMsODDgXsNGnhYbSpKdKwnPLbDlCDr4E8HLjeVzcpiUXEwkqQiREhEhEomJgiRKJBMr3x9PnXrCE2EM8WJhhxZGC3DlYNVrRnjZLXDRliWtceVpkzYXGTMzygCl4Wg/4AwP4Ayd3fPXHFyIi+F1MAg/4VVP4VaZnXPGalE4vtz8I4AIaOtEFZw8Kg4GBgYCDgIeFj6eAXQCE2EOGLFu3ctWi3Nkat1rRu4ZLXDDG2W42WNw4aNmLRg0ZACoUBKYfiiOKJAAjcak8mkskk8mjcagcChULkEhmk1nE5nk9mUzTqdofwxLeGJcACiUWhUOlUuoVGqVWrVenU+hUOYTGMRmEQmCwRHY4AhOZnIxqRQFaThOCcrynKZVGd8vJvboAhNhGJhlyMsuLGtw5MOZa0ZYWa3Fly4luZzhxsmLVgzys3AApcFofiDuIPT2eAUCgzab0Kh0Cg0Si0IIX4advhp3YHAAZXKV1RxRRxRyCE4XKlzZ3RnGaas635uNoAITYQ5YZszJxhYrWzNnlWtMjBmtcN8bRblZs2DXLhcsW+NiAKnAEwhuZg5mG3tl3dTs5ByULIQMVBxUTCQsHBwsLHkJCwcIiIZEQEJAQMDBoeAgYWBIbw0teGluam2BsD3FzZT8DDwMHCwcKhYKBhIGKJCRlouCg4OFg4GDg4VBw0TCQEDECDfB0ejO7ueckwmrhMIhBMTEhK88fP7x4wITYQ2ZMsrRvjbrcTZlkWtGDZwtctWLJbizMWrZyxYMsjHKAKVRCE+l6+mJtjtOdoQlC0sfAAhPw2DfhrvxVnaaNYb9mPDUCGgrSAgbdBQqDg4eTkYGmAITYRkxsGjVm2wrWjRpkWtGjZwtw5sLBa3bsMzTHjwsHGHMAKWRSE+va+vxjlpnxZc08EqYGa+qMAhPwx2fhjjzR1Yd2OyUay04trHnCD9ra7zOczN3ed58vfACE2EMGLLDhatWK3Lma41rRtjxrXLZu2W5WTJpjYNnLJzhwgClcRhPssPstdNdNq4mTJTMpCoIT8My34ZgZbq6MNpwlfFerKhpyekY+AiYGHgYWFi4ungF4AITYRkZtMzPM1ZrWzlm4WtMeRytxM2+FaybYmbXC5bMsWRoAKkwEzh+Oy4+maABKZREYhEYhEYhB4NAICkUjTabp9P04nMUisCgaSyRN5sACH8OkXh0ngQAVCo0ym1Kp1Co0Khzabp1O0UiqUyhTaZPZ5N5sns8SGQACD8L2PD3njeZlNXVxKZgmEBExcJJXm+Pj+HXmAITYRjx5mLJu2bLWbNg5WtGbhotcMmTlawYZm7XEyZsmbliAKdyOH5HDkcRRKLQKDQJGjoE9nk5nCg0AKNR6hH4AAh/D214e2xPZ5LZZL45AYkBAoHJpOoVDT6fqBQZZIYACExczkyhCcaxughKcKRnMjGFV78fXCwCE2EMWTPKzy5cK3G5wuVrRwwxrcLDHjWtnDdlkYs2TfI4wgCoQBLYT6WL6XuN74L4o2pgtHhVtGkVY3njpXPm24o0YlsEc05QqAhPw82fh5rxQnmx4KwjOGndtXrNWSWTTohHZFCEJxYbYcM7iE4nCp0ZVjOc4ziRCMCSSEIwjFNOs9fNk8BCE2EY8ONu3aOci3G1wuVrRwybrXGTI5WtmjbEzYMGTnK1bgCmcahPsgPsnUNOLDiYIZKYKUpGl5Z6a5YYT8Ob34cya6sObDgjKMYQhNeGWmuc9MAIXWSX4GeOWeCOGGCOFGjjltyaDTACE2EYcTTC2aN8i1y1bZFrRg2yLcOJxiW5MLTMxZN8rLK1bgClURhPq+PrFaYMTVi3U0YqUrlyiD/h50/h59jB4HOrpxwSCGiLiBgq2Fg4WBQMTL08GoACE2EOcTLMyaZGy1swYYlrTC3brXDVvkW5MTTCwwt82bE5YgCpwBNofieuJ7k0nSSSiYTEJ9P0Wi8EgsLhUXi0jkUlkiXy4IJBVCoc2m80ms0mqiUWcTkIfxD9eIfuj0ZNZoJ3OghULTqdzab0Kh0SizqdzSap1Owmk1QqFkDgULhSRyKRyIg/a5zm2bTMpQmCJExKYuEIBMzN78Pz5jyCE2EM2bFjkZYsK1ljxs1rTDhaLXOTK4Wt8rVlmxsMubHhbACnEkhuWc5Z0AWtoqahMzApKWwi0FBw0XERaDgYfxDDeIYcASqVqBQU6nYmk1gUFgMBgcAhMOh8EgMDCD9bxp8+7u7zEpmJQImy5zfPx+9dghNhGNs2yNmjFstaMWzFa0yM2K1zhYYlrVlhxZmeRtka5coApdF4P88F+eP5eDyuMxOU1cRUdKxoCE/ELJ+IVvDolfNhzXsSjC8stsNaiE4XClx7pxjGM04Tje/F0woCE2EN2DTG3ZsnC1kyYtVrRwzZrXLfI2W5crhm1zZWTByzyACm4tg/07X6dvnyAxk58vH0rNbxExCoxNMIqeXPgkg/4hlP4hlasDr0DEKnhvApSomk3G6nbIg+Hkc8zK8WWuphnFxJIJi6tOefr5nwghNhDXG2atsTdqtysWbJa0w4sK3EzaY1rXHjzY8eHE0ZOcwAqTAUCD/YXfsKctb5c2tjmjNxcThisO16ImNx38Lw8Zu5vObvcwrUdHRACE/EQl+IiGObXqy5GXIMF5ISjIQrDHqyowjKKF9Gndv4GNSMITldOM62x0a4PhS7REVC1zM2iSQEBEoiamJiZExad8fB8GfIAhNhGVyxcuW2VutbOcLZa0x5m61wwcsFuVs4ZOM2LEybsWQAqQATiD/ZDfsheuEUmMZ4ZxKEXq9XWcbxc4vGa3Gc7jjecbxEeA58vEg/4j9P4jxb4zxnw+3frc5vNzlKODhrGNaYREq3V1dZXMc8O/bxyE4GblwUghCcY1nGKMRGUYIIRgQjKEIwQRjGN8OPbjdIAhNhDfCxxtmbXItaNcbda0bYWC3E3YN1ubDmxs2WPDjbYsIApaFoT7pL7oHTKjBGk4YY475cN766awg/4gqP4gp+EYxjGGFIQ4d+HUhbsVlUCBBChhQwS05lDogCE2EMG+Zy5ZZcy1hjy5FrRi2cLcLHG2WuM2HDhaNnLNw2ygCQAKjAE7g/4OZP4OZXPkXTMrnNTERFMYitRhiE5Z3e747nizEYjtfhRjgIP+Hxj+Hxl4viHXo8acY1jCYxcC7vO9557454xsiIi+E4jUdI6SkIPxvQ8u7nNytKJiSYSAQiUTF1cXEkpZ319GOgAhNhGFw3x4ceNotxuXLNa0cOMa3E2bZlrdg3xZWmNo1zYWwAp7KYT8IlH4RKd9NHDyRlWkIWWpK0IQhOM51rWM7yrk4fCrSACD/iHo/iHpm8aqNRhEZb3PW85zOYRDEYnt37cOPiCE4XEny5zjFFEEARhGMpkYxjhvwcbsACE2ENmzJtmb5G61nlyuFrRq5cLcTVhjWscbTHjx5cjllhxgCowBM4P+E6L+E8HuqdOldNcOnCtTUTN3N7ne953vMprHLGuEcr5XIIP+Iiz+IiU5KvVpzxnrvjz473czWK8DHDl4XTlwxy4TS5y7zvrshOdm4dYqzjGMYwCMIwihFCMpwhOUYoRIo4b9GMekITYRmyMnLNhicLWLVsyWtMTNstc4cjhbkZZGeLDmws2ePCAKlQE1g/4Wcv4Wka3eI4V2xy6cMYiW54zzjnXXpu6nHHW3OfBnwd983vG4q4T8RC34iF8mCFpYIwrWePDlrjvhjW0cEMWiOqmKmJa9pyunGd75WfPnxoTdyIdeUZxjGcIowjOE4iEIUlJIRjFFGEyc8/VnDgAhNhDTLmyNW7dktzM3Lda0cZW63Djas1rVxlxOG7dixb424AqGAnuE/Bgd+DCPUx4pynScIxmjGcIwSQpSkrQxQxMVMmLZm0YtVsEaVjON2OOvHrx78ufO00x0xwqQgpCMpxjUBOM71rhw48uvPtz8HPrx48cMaktFs2CwhPw7kfh3d1MODBKVrZMGjFitaxGta3njvhres7znGtawnKUrUtCkWGGOmWOON8OPffbfh123wzvKWLNq1btmjJizDFKUkowwsMZxjFOMY1hKOClNUrWig/G9Lzb4zcxdXFlwBIlEwmAiUXEplKLmUVEa1WJTOZtMxc1NZxmpFXSJiQTEokCZnwfbzHlAITYRhx5cuRm5wrWbHI1WtMrXEtwucjRayZNsjTGzYM8WTMAKciqD/gco/gcjmxdHfWZzNmamIrEY4YjlGIirpICE/FTN+KneF9nD4WvUUyLQtJK05QhEjOcaxvHHDLhrhIP0Mb3cXNrmZEwCYkAud+/mOwAhNhDFllZNWjJstaNWrFa0y5Wy1y4YNFuNnjyt8LZmzx5GIAqPATaD/glA/glLxu8b1PC9RwaxFVKczxd+nGJvE6anhOponOO/LjmQg/4rev4rXeVVhjObzxvwZ7893d1WuXKPKRwvHGd3zvjfO7tnHHgxAITZyp9FC6cIkIRRhGM0YIJJQjGAjBGE0064+TjhxiE2EMGrBw4Y42a3Kxc5lrRlkxrcOHMwW5cTXLhxOMWTM3bgCosBOYP+EZ7+EZ/p1ceBx4eLVrpGMRjEYjEIXM5u87nOdxdxMYxfleL4gIP+Kyj+Kynr0eD4Bz5YnE4mBEKVNCYymamJjMbvK7xx5TCD+AMeHnjeZmZlMShKJIESiYmCExMXC054+X4deMAhNhDlyza5WGRmtYZmbZa0aZMi3CyYOVuLLjwsWjBzhaNnIApWF4P+FFT+FFUG8c8ZnMSxfCJwg/4qnP4qnQ7T2npHCIK6648bhM2aN4xijNGaMVb8PTHcITYQ5Yt3GPFmbLWOFg5WtHDjCtcs2uRa1xtGeNxlYZWjLEAKaB+D/hcq/hcnrNZxxq4zOZzd5smp5X4EdACD/i0E/izvxOM8uOt4ytc3O6zMZ1vUZIThSnGc4xjMjGEYRRRjGs8fFrHpACE2EYXLDFjxtGa3HjaZlrRnjYrXLVqxWt8ebE5YuG7TCzxACn0tg/4ZNP4ZH944XwnW8W3eefHjx73xGtcseE8hyqsW2mYAg/4qyv4q691pyjhXTHCuFaUM3njxzfOVyi8b4c9TYISnShyYzIxTiIkIoRkgjBFFFOd8/LhHwIAhNhGTI0b5WbRmtbNWLNa0xN8a3FiwsFuVqwc4cTPLjbN2wAqWAT6D/h4G/h3x48zxbniulYxGtYjljUahbc7zve+t8Zi+FctdMcsYqlurjYCD/itC/itLngY5arhWKwuM3nPfPPjvnxztNxDERiKxiMZxm1xVY8LFaIPyvOn1W03MxMpiauEJiYmJTCU1dTSImCSWb4+7l4whNhDhu5xM2DNitct2mJa0ZZnC3DjxZVrlmzx42ThoycMMwAplHoP+Iar+IatdO8xnjM5MOEa4VweBx8CphPxVIfiqRbdizEyStKAjW8MNMttdK1CD87yO/ec3czKSYmUyzN9fJnwgITYQxwtseTJmcrWbZjhWtMrnItcssTda2ctmTNk0cYWTBiAKhwEyg/4i+v4i+8zryeXG7rNRGOEY1iKqYyvn06stxmJhjh4fhOfKwIP+K7r+K7vy9eF37VisVTNZWuJi4k4+BnE4mE5Xeatdd4Tdyo8XDOsYoxhOE4CEYIRIEEYEYThOM749uOPWITYQ5bOWznIycrceNtjWtMbRytcsGjhblxuMzdjib5WbfKAKjAE6g/4isv4ivWM4nGcBfCYiaQxHCtNG2eOd5znOZvM3OLxfSo5Ag/4uGP4t8c64xxc8eCPDjnnfO8pqI1wcsYxwxjVaqpxlNzmc11b52ITnVyozTTpGIrC8qynCU5AiBAQRhFFWeXPph3ghNhDRi1yY2TFwtwsmDha0at2K1wzYYVrTM4zM2DBm2bNcYApjG4P+Jfr+Je/jWJxmtuNdW95vN3xxc0CD/ilE/ikpqO08t8t644zQiLjjrnxyhJdLTphCMVLwnGKMydZ8XPLmACE2EMMzhxjcNMS3Fkc5VrTHizLXGLNjW4cbNm3c4XGZmxZgCkIHg/4myv4mm75cp0CD/i1w/i1rb4ceQIaijJGfrUkAITYQxyscTBwyYrWWPLkWtMjFstcts2RblYtm7TK0zZMrHIAKdSmD/gdo/gdtpvQDqjeN0QRCsVjWOUdr6TiD/jBa/jBl4OvQHDj5XHTV6ukTU3NtxxjnHPecgITkaMuGuGM5yihCKE4RjGEUITlWlYVnfHyYx7AhNhDdiwc4mONotcsGbFa0aNXK3EzYtlrDLjZNMzPE2Y5cgAqDATGD/gpI/gpTvPLj0cIxrFYhc73Hh9OqJqIrDUavVxKeOuLIg/4xRv4xJ7jhcXm743xnc3ENaPGuEOLM5cVzMxx1K4TZxocuNyKcpynel5VlOiUIyjSdJkIxKwnlw9VXgCE2EMGeNg4btW63G4x4VrTFlbLXLVjmW43ONg3YuGuRuwYACocBNoP+EnT+EnOfDRxjdSaYrlHTWKrFznOd525zmuOMzRFTjPjeT05Agv8AAU3+AALX4rfDxJmGyu7uWWSZLw2dnXZ1pvPPiUCD8LxOPHdpmJlNxMTBEolETUTF1eMhMzd58nx1ACE2EZmzdzhy4mS1phY5VrTFlbLXLDHhWt8LBsyZ4mDbCyagCoEBMIP+FOj+FOnv28WKy3i9TynpHKtVwiKhc7c747zvOUuHHpWAg/4wSP4wSTpPKeE8t8M6zMzueeee93uUxFXU0jWo7b4RzIPzOtxKJCZEZrNXjNxMXW9ATM535vGfWCE2EM2LTG4csGK3JhaMVrRq4zLXOHHlWsGDViyx5HDhtlaACmQdg/4XWv4XW/C3OM4y3HNu95zcXU8pnlaD/jG2/jG35TGowxeM1mLbTmuuuN3YhMHM4sYwjGU4TRRRRirPTyTpACE2EMs2HC1bYma1kwaOFrRg5zLcTXEyWs8rDI4ctGOVqwZACp4BRYP+Gkz+Gk265VPKcYq8Zm7znO95njkiqrWKxFMXVzu73PGdxNpYhyz5HHg6AIP+L+L+L+Pr08flzjcRUVqsVVYiowicxuWRNJq8TE1cJlM3MrRmonrAhPAEodGs5xIookYRhGCMpwAjCMCMAgRgRhEhOEa34fBpPwUAITYRmy5mLljkaLczJthWtMmJqtwtHLRayaZnLLMxaZszFsAKiAE1hPw5vfhzLy5FcFYE51jjZY3rOKkLS3Y8W5CikYwrCN04w06r49iD/i84/i9BzWHK+Tk0wpKU5vO88Tw8REYiqwgxvHh+N149AITJ0I8PGujCMIkYTBGBCMIwACMYTrPbwY4OsCE2ENmzfK5xMXC1g2w5FrRhmxrXORq3W5G7RpiZ4mTbI5ZACmAbg/4hxP4hxR3xu7m5zjOlY1wjtWOAg/4uvP4uvRPgXwjg4SxAvHWr45CEzcrLO97qyrCMoxIo1w8+suIAITYQzYtsTdi1zLcmLHmWtM2Jstc42+VbixNHOJxlzZG7ZkAKogFThPxF0fiLXyzyRx6terXs27NurLGacq0Y8TDgZ8zTo00nCMo5M+YAAJTApUhEZMuTKIT8YDX4wLbYNOhlyFr7NvGzynKuXZtZs7FjZMrJlxTEZxpUAAMuQDHiMuQYcF7Ag/MLu2ZuRNTImJABEkCJiSUSiQCExMSLjN9/Xh7AITYQ3YsmbfHmwrcbhk5WtGGPCtcMnLhazb5G2JtmyMmGFmAKZBqE/Efp+JAnU27MuTHix4mfNlyY8WfFjlWEwIP+MBb+MB/TOM4urpdTGt+FXHlvlzCDx7VenczFxZNrnOecxEWAITYQ3yOMuZg4aLc2PJkWtMzdutcN2Tda4xZGrjNlyM8eVkAKvQFfg/4ixv4i0eHXoRPbv43j+V3rMTFxKYnK8zdzMpQiohqEKiFTgpcOvTrjK714cSu6upuMxvtx5eIAg/4w6P4w3efTqdu5nHG9ca3jK4gVEIqGIiMKnE6URdbZmZlcJ306+B4Pjc54+N1uLlMpkvhuMIPlE1MXExEpmJlMpCYmJmEwmJiYJiauCYJgAiSpiYmLRKSdvD8XnHqAITYQwzN8jhgybLXLTIzWtMrZmtc42DdbiZtceFmyaMGeXGAKjAE4g/4j8v4j/dqzjOo4dek1FTUTWcTTU8oxRec8+eeuc3m6YnlfLhCD/jIY/jHx3EZcY48+nXnPG85yzMXWNY5a7VyVSZJlle44utZyg/a6R7dxvGZiZiYmLuJrON4iSJQEJgSTnPh+XFAhNhDPLmaN2uPCtZY2zNa0yMG63E1cNluVvjYY2jZizbscgApbF4P+Jg7+JfnnjhOrrN8Z557548548YCD/i9I/i8r3jUcGs4543G4sm5AhMnKy7SJFFFGLLyc8KAhNhGFllaOMuTKtcNGTZa0zMG63EyxN1uTEwZNWeXFhbtmgApVEYP+KGL+KFPlUdo4Rib1x3nig/4yGP4yHYq9ZxNRfScVYIaItIOGtUDAwcCi4upgUcAhNhDBs2c5MbRktaOW+Za0b4WS1zmcNFrVs3ytW+bFjaY2IAp8MYP+B1j+B1kq0SA3rwVcW4lVVwrliscIxEVfLvrc5IP+NWT+NXPo69HXoA5c/G48msKjLMbZXN3d114c2ViE5F53iRhGSMUUYxUrKMpwjERhEJxrfpzg8EAhNhDNswYZM2ZqtxuWjda0zNci3FmatlrFo5xZGGVnhct2gAqWAT2D/gm4/gm5yjeM6zwnV6UiJqYtbn4Hg+JxUq9Thq6uLvNuNdaHgeCAg/42MP42G+dcM8s4zi4m7ZzmcyiYxET2yjNbbni41MoiIvhz8jzfMceAhIdpXgznNOKJEQjCMIhCMCBCMEYTQnCcJp1rXTvk8CAhNhDdq5ZNmbnKtxOMrNa0w5si1w3y4luTG2yMsbjKwyZXIAp5JoP+E7j+E625nGcbrKY8HwPLxmczMqnhEajk1jj2hPxrVfjXJwSw2va+COjg8DDgYJYKWtKlIRjNjlvhXXmAhJdi+2N4VRhGJGMIowgRhOEaxvp4pzghNhGJoyc5GjNwtcOXDha0bM2a1zhZM1rlkwYZsTnC5YM8IApVEoP+Ebz+Eb3ws406FTGcXxiD/jY8/jY91vfDNXGL4cdRmoXDZKCHPwo45Ucs+NlhyQAhNhGHI0aYWWPGtxN8bJa0zNWy1y1ZOFrHIzYuWrRlkws8YAqQAUCD/hRy/hRz48JgMZDwPB4brFqQhSoiqiKtmc5453njnN2anpnh26iD/jcA/jbb2xzrnXh9u4eGc5zMzFNVWIioioioiKRSFSTccddY3QCDx60+mkmlYlMXM5TFkSETeJiYmKtAi4lK7z5/eMAhNhDBllZNW7FitzMWDRa0ytMa3FhZOFrluzxY8zFozbYWQAppIIP+GJ7+GJ87d/Czia4t31da3upRpwiOgIP+NwT+NwU1vyOOs6zhE4mJraZ3LPHPEITlYq8ec4QSihFOU4TgjCcK4emnQCE2ENmrRyxauci1kyZ5VrTFiYLXLBzmWuWLNwwZtHGVrkaACo8BOoT8NyX4bb4TxVirGt53nhrhVglDBkw4G69IwRjWdY3jdOKlaQjo4fC14oP+NS7+NUWLw1GqxHK9IrKZ2zx6dXgc6mKMReLi4ym2a54zjnKD9Dt4e85ZAJq4us1comEBCJqYTMTMzN58Hy6AITYQyZM2jVq5bLWjVxmWtGzFitwuMTla2wsGDNviytcjXMAKgAEyg/4fxv4f4+c43rPC+ThjGq1isMIS3ec3nLxcXNwqNXrUgIP+NNr+NL2L6b4XgiYyvO74545vOVxTGOi+2EREzWZdwIPt6GfBy3Ms42SRMESiYTCUTMExN8fL5uAhNhGLKwZMWbRstbtcTla0bM8K3E5ct1uJw1bNseRs3xsmIAplHYT8R6X4j02eWLh4sK8q2ngWWopPFe0pgIP+NOb+NOdeJ7TGGr1mphMb4c+HNeSD9Dpz8XMzCCri6zGZmc58nrHQITYQ2yZWbVu5ZrcuFqzWtHLdmtxMszJawxs8jbG4xN8eVsAKgwExg/4lPv4lWeE5xMV079rrlz8TLE0jLjO75xxnN3mLVDlPLHSD/jYq/jYz4ShEzw48ufbv4FzU4vGYVnGdTEom4jdZ4d4nIIPHpPNmZSkkpFXEwmJmJJmJJTOePj8b8AAhNhDZnlYY8bPKtYtmbBa0Z4ci3Czw4VrRk2ZMMbjKzcuGwAp/MYP+JZT+JZXjwN8OGdXCScMVVRi8ZZvOd53nNrqJrUUAg/44tP44te3c75jq6t7i6jGtcNY1rUaqKhFpu7y5y5wAhOVGE2Gc4xnMiIwjOEZVoUnBCYIxYdu2DtAhNhGVo5bZcuFotYOGzZa0cYWq3EzxZlrRriYMMTBo0at8QApZE4P+KIT+KGnE3nO+d9853PFGQIP+NEr+NDeOkcK1rGKvER1x4YCFsxmFTxwoI4IYYZc/JDggITYQwb5sTNu4ZrWTLDhWtHLFitwtsuNawwucmNg3YNcLdqAKPweE/FaV+K1uUcjag/42PP42SZxp1ITia4Vy54ghNhDNlhcMMuNktbssOVa0xtMi1wzat1rjG4yZWDdxib5W4ApTE4T8VjX4rG+AnkhgjYirjvfSg/42HP42HeydTGEaYrG44oTiZK5awvOMUYxw9ODYITYQ1yM2OHHhwrWbRo5WtMLlmtcYcbBa4a4c2JrmYNszZiAKZyGD/ghc/ghdM4zjrUZjIYYqoqnDPSLog/45tP45tTp16dfE48I1VImMxusszeduIIToQ1znFGKMYokYRhFFNXDy0OcAITYRkbtGLdm1aLXDZyzWtHDhotcNHOVaxyuW7hrlYt8TTMAKkgE4hPwURfgoxSvgvgUGRCkEIXjPLq14sMowUx8THRadlo0qnhjrrHThhPx1afjqbnmx4MtMstObPK9WGU5TxQpSuzDRCsM+zSwwwzwzrVCODBPhY9CD8jxPFm8zdyTASmYmIQghBEpiZTFs339dPQAhNhDBzhxMsThwtctceRa0ct2K3C1asVrRtjxNmTnK2YuGgApvJYP+Ecz+Ec3elX0zi9XFxMTNSiaE63jjTqCD/jui/juj6dXTre64xuMwRPC+l4rEVFTwnjXggITgVQRihFNOM0YkYRQjCas8fNg5gCE2EYWDhnhbNGS1zhcM1rTHkzLcOLNmWtWTnK5aMnDnJkyACpcBOoT8KxH4Vd8s6Y6Y8XFwXlWSEqStKOqEJRpCFy9WXJlJyJQhGuzbwuHqrlCE/HUd+OpvDHBh3b90cVIWkleGGmHLmy1nG68q0hCWTDg0RhCU4Tmy7NurXorjg696/D4xuMxMzMouJQIBMACYmJJXnj6OXhAhNhGLCyYMWjVqtyMMeJa0yNmC3E3xtFuZk1aOGWVxjyuHAApeHIP+GUD+GTea3rMbrnXFxcVzF05TjxCD/jsS/jsDvV8M646zUl1BxxmM3uCD8i0yuUzMxKSVzx6+TGghNhDXI1w5G+XMtx4cjJa0b5Ma1xjZtFrNvjcNsjBg0Z5mgApvJIP+HO7+HO2fD6WmM4zq9VMdOvlc8MREsb1xwsCE/HPB+Ocfg5oSkte2Gme23ZtlPDBWBJaubDKEwIPxvIvzcyAlAJTMpnN8fL6xyCE2EYmzVo5cZHC1jib5VrRy5ZLXDZkxWuHGbLhc42OZvlZgClQSg/4feP4fgY2uVxF6jGmAhPxzwfjnRzTpgjKdMtscZx26AIToWh0YwnGKcK1x8GOIITYRlY5mjZw4zLW2HG2WtGzjEtcOW7RblxtseRgzc5szNkAKdSSD/iEU/iEV3ueNcdXyjGNcNVyrE4u5454vDjrmbIT8c/H45+ckLQxR0Y8GPBlnhnjrhvWt7zjSeCOyGK1Ag/I8S/JmMombXBMCUk5ne/NzHjAhNhGTLiyMsTFitw48mVa0ZYmK1w3btVrfEzzYsrTC5xOXAApgHYP+I/z+I/0HXHOOOMxFRrGODlnsmoP+Oez+Oe0PA3iqjU0reNp3G4zuQIPxum5u2ZXKV1a5uZz4fgx4gCE2ENMLdwybZci3K1x4lrRo2ZLXLnK2W5mbJowy48jlnhcgCoMBM4P+Jhz+Jh3mMwRdVw8HwOfLeroCY3rr08fguk1J079lgIT8dJn46TdGONFCNLserXky5MuTLmz6NOjTq16tezbwM6KMZk5DOIPp6Tv3vM2STEpgQKmJgJiUi55+rE+QITYQ3zNGOVi5cLWbFtkWtMrlytctmGFa3ys82ZvmxZWDLKAKiwE7g/4lvP4lzek0HieL4HHV4mFSqCpZncdeG4lCZZmcyyi+GZ4Qg/49Av487cx4PgeCa31jjxZnJUZxumnDHLWuURiJrMZjK5tm3G4yg3vcc88ymJiZi0ySJEpiJggiYmEpmXHfmzHpACE2EMXOPHibt3K1uwYs1rRwwxLXDlk5WsnGLMzYtnGbE2zAClobg/4ouv4ouwO24Vtec3vbjjeYg/45kP45kQPEvHBWKjNZicxnMoPyPI34N7XMwWlMXOc+jzoAITYQ2ZsGTnJixLWWZu1WtMbPMtctWrla3ysHDlhhcYszdkAKbiSD/ioM/ioLmriSYM4dOvib4OV6irpxrPGeYIT8eCn48Jc2nRp0Z82XIY8TJl2YbKKRghJWF2WEtOUIQhJFNFGE4ITTRRR28usHcCE2EYm7Bg0zYnC1myyZVrRphyLcOPGyWtsLBlkYMMrbI5ZgCrEBTIT8D1X4HqytAZ82XJlyY8QBmmlCikaRlOEVU7xx5MsryiQjAAM2ficXdpCG8fvHj95I2MBCQsNDxETERIBFwqFhYOFgYGFgYWCQkHEQUVBRUQkoCKgoyBhkFBwUOtcKYVvL0trckwCD4XE1VRUwzd3KZhMRCLq0pi5QmLxMBE4mLhMZq63VzxvwfJ1ftCE2ENsrLMxyOMy1w0wtlrTI0YLcTTE5W5nDdhlzYsjNgwwgClAPhPwRofgjR3RngSSjLLTKg/4+CP4+CfC7wkK3q4asgIKjgYGDgYWHmY+DgK4hNhGHC0aM2rTItyZmGRa0xucK3E3b5FrBplbNHDfK2ct8gAqhAUSE/Bex+C9lWiUYoxuvGceF4F5EIWhglLAlKCSSBCcJxrLCrC6c5zjNW192vVjAhPx6Xfj0v0VpZSVI0w2nKs+T2uXfDXDOc6VspRZKEBVhnGc51hOCNJSpSyGTLkCD9bhPs1mISiYtdTUzFxK4mEACJq6RIlNxNbjPPyeddiE2ENMrdy3YM8q1wwaYVrTLiyrcOFthW422HK4yMcuJzlYACpcBQ4P+Dp7+Dp/F3jnjcc6zMxcRSqjFYcIrEIhExdJXLM7cb3m+M3FYY8DYg/49DP49DfG25TwcM8LZbzu93xze8biNRiIwmSJuLi74zdwVqMVWi+yD17E983mZmWYuExKVyIiFTEwmEJIlcTMSmrqbvy+d+AAhNhDJiwyY3OLKtxZsuRa0auXK1zkcZlrDIzc4WDNgzytWAApgF4P+Egz+Eg263nW8ccWhE9N6doCE/HpR+PSnNn2VwRwQpBCKrHjyyxiFx2ArtgllghhhhhnRzz4XAwQagCE2EMcbLNjbMGi1hkcY1rRo1arcOJthWt3GTM1w5WLdrixACpIBPYP+E/z+E/3XOqtxuspRUYrVaapqC13xnPMjN1OGo4RjDlurzsCE/HkN+PIfKyZcjkY8VrQhWE43ret8dc7HWqEoUwS2GjFS0JTnGuGs72y3rOaD9SLmd3d2XExJYJRaYmEUQKmLqYu13192Ze0AITYQ4b5G2JrkyrcjBg3WtGjBmtxOWbda4wtnGFk1cY2OJgAKoQE/hvDRB4aIQQcFDw0XFSMJAwYQkDDQUFCIiBhEBAoOBgY2MjUPDSsFAwMHAzTAuBBa2gpghPx84fj5xBnzadGXJltRKEIIQhCMJwRjGKKspsWPRWBLS4XDHI5IsIS26MUZYV04xjCMUJwiiQIRhCKCECMIoxhEinOteDnQ8BAhNhDPI0Z5m+JotZs8TZa0ZNGi3EzyOVuXI2zNGLZpjy4sYAqjAT2E/DZJ+GyW9suQw4B2u3zNKsaxnCslEoUQhKcEZznedWMmhBq37laAh/H/Z4/7apVZ1OybTcUWiUuNIPBYAgUEgkCgEMgEIQiAQaEIQgkDgMDgEDgMBQKBwFA4PAEFENhgg/cjxbuJykta4ki8ZrMTjeCETU1KEkkzN8efno8wITYQzaM8eLK0ZLXGHMwWtMbNytcN2DRa2ZYcOPJkxsWrloAKbBmH8O0nh2licSiMQS+XJTKCezxNZoo9GU+nAIfx+VePyueT2aTVRKKm03JFI0JhCMxhE4kAhZM5Exs8MMKWCOGGOGWOfA01xaIhNhDBriZOcrNgtaNWDFa0w4my3ExZ5FuFm0aMWzBgyy4mAAqYATKH8QZniDbIZF4RC4JCYRB4MgkEgEEg0CgUCgiAILAYHBYShMIUOhT+fUWiTudJzOAAhvHxl4+M0PDQsJBQyAhEDAIOBIOAhYaFhCAgY1cXK0tZ6flJWIiUBAgAg/cxPk5ubSuLiUxEomBESIsTM5vPHwec8CE2EZW7fLhzMnK3C4wslrRk0aLXDFsyWtmrlo3ZY2LnMzxACrcBQIbxEseIllT0ydnI2Mi4pIyAIKDjI2OhyAgEJCxECgCAgUFCwMDDwsDExFHRWdlb21zcMC4EAIfx/reP9dOJyplNnk9nE5UajgodCrNYtMqQOCQWFQODQaFQKEQqBQqBQiAQSBIBAZLSqXPp/PJ7LpfIJCi0XIP1tztMXObXEolE2kiYRNbxdBV1cTEpqUxM3v07iiE2EMmjNsyxuWa1vmwsFrRi1xLcWFljWsHDNi5xN8rbDjxgCm4Yh/ElB4koYFA0NhiQyCPx6UyhVapQaBO51N5sh/H5l4/M5tN1KpanU+aTWbTdSKTJpPEIjB4MhcVjoYsnDHDDHDDGlhjjvyscDNAhNhGZkzZ5nDbMtc482Na0YtsK1wxxt1uTEyzMXGVkxaY2IAptG4bxOVeJyeDi0NGxUTCQcDHUNBQ0E7OJeWAAh/Hul49wYjEIPBIBBIHDIDBpPTKbSqXQKColFACE3bM84wVnOsYpoxnGs73zw5ghNhGFq2zYsLfItZs3LRa0aZmC1xlxYVrdviYsG2TMzyOHAApXFoP+Jk7+Jk3hz6VnpnU1E1nGVbiD/j7Y/j7ljh34MMVGYtXG5yCEzcaXDJxnVVObDfjo7CE2EOWzNmxZuG61g0Y4lrTK4bLcLlo4W42TTNkwssLdsycACngmhPxSFfikLx4sdsuDDbDaMpShCOqsoSQlGVaXpjhHTwCD/j2e/j2f8K75X0zyuszN7zz1zu5iVXiJxa+HgoTmZp5cM5xiqmijCKAiRjGs78HPCHQAITYRiyMnGbIwZrWbVqwWtMrlmtxN27VbibNWLdsyYN2uFqAKZReG8VS3iqViYWIi4aJhImEjqemn56ZmI2MAh/Hol48/SFIVAYVBYNObRabNZ6tV6BQQhOtKXFnOM4TTjNVfXw0dACE2EZGeNhlzMMa3JlY5VrRq5yrcTZpkW5G7XC1ytsrbLlygCnsghvFbN4rZ0LCxEXCRMJCwkHHSMgjI1eUsveSsbHRsNAwsIIbx7qePdWOgoWOgYqBgoCBhaO2t19foaHQ8BCxEbBIWFITqYIZdc5xiiqjGKKqM07571p2AITYRlbs3ORgzcLWjNu5WtMzXItw42jBa4atMmRw5ysc2FsAKVhSD/i2s/i2n3N89cUzcVvtm6yCD/j1u/j1baiukaiCp1kyAhdFRFLmZUaGCWKmfL1xwVCE2EM8rhjmYNGq1thbN1rTHkYrcTNhiWtcbRw1xsmLfNiagCnEjh/BIN4JBwAKBQZxOaVS6pVatV6dT6NR55PU8noCF+QXr5BewAMjkL7sHgsDgMDgL7oYJp114hPBGuc8M6pwmTRmhOCcEZzw5+alHwAAhNhDdq5aM8TJqtx43OFa0cuMS1y2YMVrJi5aYnLNs1aYWYAqAASmH8Fi3gsXEikaFQuAQGDwaKxSPx6TyaUygnc6JnMih0IAAh/ILl5BcxPp+n0/m03oVDqFRqVTp1Pnk9JVKyazQnc6AAIS3QlHTjvFFEQjGEUKyijEhNhrr484OwCE2EMGLDJmYMWa1vkxNlrRxhxrXDRw4W48LZzkxMcuJm3xgCt4BTIfwb+eDhuOAgMAgkFg0Hh0PjEJgECiswmMymc6ndAoNEotAoM0msYjMDgUlkk3m1DoVBoCg0AE6ndIpNOp9MptCocwmMolMmk8ej8cjoIfyG1eQzWagn8+ms0pdKrNYs8sgMEmllslLpUzmUXi0BgESicul9CodOp9Wq9IpMwmMajYARyOy6X0Kh0ik06n0ym0ql0ql0qlgg9e5Vebe1spmyQCLq4lCImLpdShIms4uEwjMTEznr7825CE2EOG2Fi2ZN2q1niyY1rRnjcrcOLLlWtcTRo3xtG+TI3YACo4BLYfwtfeFr8ABF4shULhkNi0XkEhlktmk1n0/n0/nk9m03UCgxCIwSCiH8h8nkPlAAUOhKbTKHQqPRqLRKPRp3OpPJojEIVC4pFVEos+n8+n4hOtCbDWd51RRjCKMIwiRgjBFCaca5+bBLvAhNhGXDmY4nONitxNWOFa0YZWi1w4a4lrVs1ZOMjHI4xOcYAq4AT2H8NY3hqTmYgMAJ3OprNKHQqLRJvNozGEmk9EotYrNardOp84nIBAoHCISolFp1PsVjs1nrVbpFJCH8hMnkJ9iwnM4IbDItF5pNaRSaZTaZTUymcFgkfj03m1DoUzmQBRqPPp+nU7iERhEJgUDg0HgkFCEdqNOPOcUUUYIoTjCM0Ik4IwIRlBGkSFZRjFG+XuyvTMAITYQ5cMnDBk4YrWmPNkWtMTLMtc4WDda3YssrbFlZZcuJmA=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oTHAOAgAQdA/4FYAEQHycokv41EkupQwyr/tHbjgMISBBE//8DRTUFAzgLZBkgMgkAkJsDATfAHkUzCQCQggIB28UeRTgIAP4DAHuF0jQSTsCkP9MApD8KeCqD/YJfsE0xdXUomLJiUMTqOEcI6MYir5eTrYCE/AIR+AQls27NuzbwstIQtBaMJwmuvG7DGdYxhjzabRCEwdTowiijCc0YREAlOUZwTRjGd8fHvmAhNhDDLiaOc2bKtwsmGNa0yY3K1y3w5VuNs3xZWDBmzcsMgApVFIP951+85lN8s1OLQjfTNoP+ATb+AUPk5V01rXTFJjnGdoXAZ5nZ4Y4YRHBLLfkZckAhNhDfFhctcTJutZ5m7Fa0YOMS3C2yMVrlm1a5cTdm3btHAApZFYP+An7+An/r0PCjVcohLnw7yIP+Asj+Asnejws8GKzW6468VkCFwGeaNDGlijglRww324mQITYQyxOW+Fq5bLXLfIwWtMmRgtcY8TVbmYt2LXDhyOcrRiAKWhWE/Anl+BPNv3cnNWZGUYSjgnKwg/4CQP4CQWcdojlFREZc9dbAhWox8sMccZHJTFHHLXg8DlAhNhDbGxzOMOZytZZmjVa0c48K3DlyZFrLC4yMmrRgycNMQAqYATiD/gi4/gjN8LzeWYzF4nEVFa1jHDhrWImM745553nePD1cTFVita5Rw4UAhPv8PwAB6LWlkhilaFkKqzrlvjy58OXDhnFalsGKWbBopkla0Y3Y6baVuIThVVmmjGEUSIQnJFCKE0kEYQjGVZRinC8d/Fl2ACE2EYWrls1aZGi1y4Yt1rTHmyrXOJs3WtWLBvlcMMzjDhbgCmoig/4U/v4VC8qvGfA8XSl1MppTUaxHS+kwg/4BKv4BN7vV6nhPCq1GtRhqkwzPOO954oS3W3441jOMJooCEUJkKwrhx8WfaCE2EYW+TDjbOMS1zlc4VrTFmxLXOJmzWucmFpjzNsmRliZACmwhg/4WvP4Ww5nHHlnEZxDF4uJqaRiMXy58LIT8Bdn4Cy5xlWWGG3Jl33jjVswSwWlSFJ6seCSD163nptF1WZiZjMXFxJczz8vmITYQ1atcbHDmarcrZjkWtMjdqtwtWWFa1YssbbMzx4czFkAKfy+D/hk6/hlFjLNb1NTpiMVFYpCW5zx4blEacJ5XwXCE/AWV+AuG0MUsFsTBGV163w4a464U4UtTVl4UsCyEbwz2x4Zgg+GBKZXFxMotCYTE1dXFXVxdbnfk+O9gITYQwascrBk1YrcrRi4WtGeJktxYczlaxxNGTljmb5MjVyAKYRyD/h2s/h2zx16ceGcONUukIYVnhvaE/ARp+AkHFv3bdmXI4l7WpKUp0jHDG88ekIPwMXZcyWtFwS3c78WwITYRiasmDhtmwrcbdmxWtG7lwtw48uZa5x4mLJvlbM3DXCAKVROD/hzG/hzHdenTDpHKMUqNgIP+A0z+A01E4i8ZxmM51xmwhZNBhaZUcpGjjnxOHjzgITYRly5WjBzlYLWjhi0WtMbHMtwsWzVaybN2eFoyytMLXKAKZRyE/Ead+I1eUMNK0w5uPmvCohCUoRxXlACE/AHN+AQ3FeVI5GKGSWaWamCVEYacWmuUhNHKh2UoIk4ogmnXHz44gCE2EOcuXC3buGq1picMFrTExaLcOZi2Wsc2HJiZ5WObLkaAClUQhPxBffiDNyZGpklKU6TvAIP+A2r+A3muV6vWarfC8wCGsIifh4WFQMDBwsTMycHdACE2EOWTdu2zOMq3K3buVrTEyarcLDC1W4mWTLjzNW2FhjcgCoYBNoP+I1r+I1lOM4us4y1e6zJGeDEVrHCuTEznfPjvnxzxveanlQCD/gRm/gQ75bxnOd531eLx578O16cOGtY4Y5a5VqdXFkyyzbjq8oP0PDkTNwJiTMEyBSAImpRM3Oc+jx8YITYQxy4WjdtmYLXLTFkWtMbNitctmjFbhYNMWPDlZNsjdoAKWBSD/igq/ig3VvWeGcTEIzy3nQCE/ARB+AhtaGiOamCCtWmmmumFuz0OZjjRwwoYY5Y8Hj2QITYQ2x42rXIxcrWOLJhWtMzBqtxM8jJa2ZYmrLM5aY8ONkAKUA6D/iaw/ialjlPaNanpubCD/gMS/gMZ1rPDeF1u8oa0ioG1gYFCwMPOy8DQACE2EMcjPMzytXC1q1yZVrTM2YLcOXM0WtMmFs0zZsTZs0xgCmUbg/4rXP4ra7mYimmoxWq4Rwiq3jewg/4Bav4BV8co4VrMcc53vjm8zlHHVyCF000GtQIYI4IYIUEMEKOOXA5mKoAhNhDjC2xOWTdktw4mrZa0bNMS3E4bs1ubIxZOMeLCyxtcgApODoL+88v7z1jxzJmXxlCD/gEQ/gDt1XKtSeDjjsCGqpKAuyBgYWHl5mBqgCE2EMWGRjhaMci3CyZMVrRk3ZrXDjC3WtceZo0cM8mVu1bACnYlg/4wcP4wl41Oq4Vw1jXKIM3ve828PgjDU9iD/gJ0/gJf1V6zW5453xzz3NoxXDwHLwK1qeHhxzyAhOJxod+VYRThGKEYwjBCMEYRlWFWvmxzACE2EOGmLKzc5XC3FlcOVrTFkaLcTPM0WsWDlwzxsHDNo0bACmYcg/4yAP4x/80RTLt1MxcKjHCekQCE/Acp+A3lCE51nlceWWeOcKUwWpqYqRCFxWSjyOFjihgCCGCOOCNDDPgcbDmgITYQ2cMmeNjkxrcjZi1WtMzDEtctWrNbmcZsORgyxYnDBkAKlAE3g/41Dv41I768t9J7Tw1jUYYuZ3O95nPDx/ArThOt1zneeed8c8ZzrfaghPwEVfgIzR0RzUwQlGdb4cd8+GdbwSzS3X4GDRa0KE41RvPDXHfDDHMAg8e96souLmYzFphdXV4uoITVxKYkmEzN3v3ZwCE2EYmbdnmwtGy1tjaYVrTNkbrXLRiyWtcWRwwZ5mrbGxZgCmcehPxvJfjehvs27Fc1qWpSEYxrPDPHO+mWfLhAg/3fn7wu/A69HLHDHCOF0manE1E8OKyE2YrzrOcUSEYJwRIp138VzCE2EZmjTLkYN8S1mzxuVrTC4zLcTdhhWtMmLDiyssbVuyZgCq8BUYP+CID+CHmqVicXG65x1Yz1rc5m4icVEaaaVjGMVhC7mbu1ubd7njNlVqtYx2npQIP+AEr+AG2MrzExjWMctPIxHSOFRVKuIm17Z3ve+O+PHe98bm6iNarGKrEco6a4cMavHHHg75iDqkzKJiJxETElzFymJJiYTEomESiSYmJqVTExIkJmN79fPkAhNhGPJhbuczhwtZYmDZa0xMGS1y2bNlrHCzYY2bJtjx4cwA=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gZHAOAgAQdBMgHggUBEB8nKJL+NRJLqUMMq/7R244DCEgQRP//A0U1BQM4C2QZIDIJAJCbAwE3wB5FMwkAkIICAdvFHkU4CAD+AwB7hdI0Ek7ApD/TAKQ/Cp4BU4P+Ncr+NcXIB27+JcYqdRieUVimETUQq8ZwiMQqFTSJqkTiYibzdzvOduN8Y65Ag/4aGP4aLfC79jnyDE4nE4vCJwVMRON6RVTV1M3GatNXMJu4uLmJSRdXw3w48mSC+R2rrUMRCxVUosE3LJc7m5dglSgCm27u78fgITYQyxNs2bCxzLXDdmxWtGbFitxZGbdayzM2GZu0w4WDBuAKeiiE/G/t+N/fVeEISlirmhklkpmhkpgzUwZMGLJmhihStZ78ucCD/iIC/iID56zVxluOMZbbnObncznMXiq4V5GHYIS0IxhOCSRCcYqgjKMEJwTY79mG4CE2EMMbHJhYuWy1thZZFrRtmbLcLjG0W5meFk1aNmOLC1cACrIBXYP+Ngz+Ng0a2xl06+BnDCoqpxOIYvGERiMcJjGL4KYjFcJxWuCJyzveetzeYu7ve74zuJrOOMTzgv7TK/tMse/T4fgd45ebySSSRDKiLCo3lxjOXludVqpLMNm927bbO+PcgIPwoTOZnMXExVkXMSiYiUJqSJiUTExJMTE1cITWaurmrhFxIImJbvv5scghNhDnI0bsWWPItZ5WOZa0YtWy1yxZY1rnNmxOHGFq4ysMYAqQATmD/jWQ/jVxxWNVyxXZwcHCNOGIiL1FXrWKmrrOWWb43z48fDz4s+L4PcCD/jGs/jG/tM3G7jbetxlczaJpVxlucxdoKjGsa6a4Y8Dk4IS1opwijKIjCcUYTlWSMEYAjKaEYRgjCcK1w8XG8AAhNhGRpjaZGGRktctnLla0bNsK3C3cNVrVhiZN8rRvhcZG4AqNATSE/Gt1+NbvBCtMMcWNsw0pitoyZsmLNkwYLUxIUEI0jGsMM8OO+WOu+UCD/jL6/jMTnlz7cfC8XxGeEVFYrEcqqoRMTFC2Z4zu43jwemZ8EIP2OHl2mbuZmJESLhKJiBVwmJSXfH1eOsghNhGZhibN2WZgtZYcrVa0ZMXK3FmxZFrlvmc4nDXE4w5WYAp/JoX5PQPk9NgolkjiTzzz2102224HA4HD43D4nD4G3AxywRzTLIT8Zc34y9Y5t+7HiZKWhS2CNISlRS0JQwQlmwWxalCE5EFa1jWMYxRgjCKMkYRghGbDw98o+AAhNhDZw0YuWTRqtYNMzVa0xNXC1y4xuVuXNiwsMbfG5YNsgAqFATiD/gRU/gRRjNTCIpiImJTd3ud3tupi6qsVwjl01wrVIzHNnmCD/gra/grtrOJqYmFQ1HBwjUaq6tuOK5m18/E6rrNC9cYjYIPwMZm5m7BMETE1MECYuJmCEwmUzOfF8m/eITYQ2cNGmPE4cLcbLEwWtGGXItcuHLNazbN2GXNlwssjJqAKUhOD/gd0/gdl4OmeURKdxzc4sIP+C5j+C5HV6zqYmE3MccwAg/MmZvM2u5bXz8uQITYQ1aMmjbFhzLWzDDhWtMjZutc4WTRa4yuGOHMxZNcWRyAKZx+D/gn0/gn15c2Mm5bm+M5ZKrGq7Yz4AIT8FgX4LA8uRp0GadJMUIJRTVrDDbfmyoPyPA4555zNXEwExMxMzeefk8fEITYQzY5XOTCxaLW7Bg0WtMebEtcMWuNa4YtMTXK2b4mGHKAKaCGD/gx0/gx/61e8ZqcTwajFYrFcGsVidbmwg/4KLv4KIc8qxpUMrzbc22zlvHXpu6CFkzzQwIkKCOGEQwAhgjllxeFaACE2ENsLly3cOGy1jicZlrRk1wrXDRqwWtsOLG2atmjLJhcACloWg/4OgP4Ogeeu9ca3W6uF4npDQIT8FAH4KAdWJqjojYknFeMc84WjIYdAgjnhlQoYYa8vLDogITYQzbOWGbLmZLXGVs3WtMjdotxYmzFazwtWbhrmxMHGTGAKXRmE/CK9+EXfdnzC1pUtKxasMNMt4oP+C9T+C9mgcuMSmZvF4zyuegCFyUsMsscccKGAgjSo5ZcbLqAhNhDbDiYNHDFmtx5WzZa0cM8a3C5zN1uTG5ZZGePG3xNmQApYFYT8Ie34REcWQ4ELWwYKSpOWGV8Ygv5zo/nOuD3xNxI5vOdAhYNNDmYY4YYEKFDDHflYcYAhNhDRvjwsMLHKtzOG2Na0cM8i1xkxY1uNnmZt22PK2YM2QAqfAUOD/hg+/hg/q3TqPFjed74wjGI6a5Y5Y4VpUtzud8d53xcZqMV05O3DlXSeG+G+IIP+Cf7+Cf/r0ZwOGo4RiNVSJvOd8d7zfG7ueNcU1eIxWKjCseDwmZRw5+FFgIPsqIXc5m0xMSBNTExEpiYuJRMwImkSiYuJvPH23QAhNhDNvkaN2LVktYsMLNa0Y4nC1ywyMFrZqybsWbfG5ys8YAqDAS+D/h34/h35RPeuMda4pw4RjVY4cfM3wnDLe73vNxmr5ccYg/4JIv4JI3Hh0xHKuVYqWZzxzxeL26znOb3cs4ita1XgTjgAg/K8T05mEwyuLi4TUwiQmJIlaZzz8PwfGCE2EOMuVtlwt8a1tkY5FrTE4aLXLBrlW5GbJw5xN2TRo3bgCo4BOIP+Hqr+Hr2t63wYrDTFYauqm2Zca3z8DndxeWZZc54ufHfHi6iD/grY/grJqeE6mLm85zzvd8ZynEVrHDU+Qxyxwwq4613jizvHG87AhOJCuFOM0UZTgIicJwnAIIITpGSEpymjO+foxdghNhDdo1zZWeJotb5crha0YM8q1zkbOVrHMzzOGzRuwaZMQAqtAU2D/hwU/hwXzoiWuNXCxMJwaqcRhSUxmbiZpEVFKqLjNznd7XEqvtx4VQCE/Fvh+LgWGjbsy5HGw2xQlJWc8M75zkyx1nOkbUwUxYMGCVpQnOtcOHDhnWcJQxUxYLWtKCNZZ2Gog/gbvPG93MzMTNZiazSJAzV4zVxARMJiatJNZwEExmN58/w4wCE2EMsuZriY5cy1gwZY1rRhjbLXGTJkWsGuNuww5WjfHjxgCoMBLIT8Q4H4hwePLHOU8EMFMlrYpSghG9WPCxZ5TpCVoYoZL4kQg/4tbP4tbenDg4TEzvN5zxvedyqnhMdKxGLjq8GvLc+IhLdyTo54KyrCcIowTlOCVaIQnCcJqzjfbrZgITYRlYNXGVnkxLXLdu0WtGrHEtcNGWFa4Y5Wrhg1yN2GViAKkQE0g/4kEv4kH7up6Tyrg4URc3mduLtzmpllm+LnnN7us9p8Lh2AhPxbCfi1jtDRrtet5464Z5Z3mlCktjiSwUxKTnOF41re9dMdNtdctYTN1kuzO6tKyiE4TlOE7RhKMpwjCMUYRhNGc64ePjlxACE2EM2rnG0ZMmq1oyZNVrRrmyrcLLJmW4Wjlmxy5MeViybACn4nhPxP6fif1y22yxrwjaGCmSmS1rWI3vjy5cOeWG18mKSE/FTh+KnHVqnutmliineuO+PHjy6cuXDhvUyNUeA2UkCD+Ft+Dvj1mZuJtV1dXVzFxKZiWb8nx4wAITYQyYtWbRniarXLPIzWtGORktxMsmZbmyt2mZhhcYmuNiAKeiWE/FFx+KJmU62x4McrwwxvhrW8ZwlgholqwZtVt0ZXuIP+Ljz+LjVPOOLjXOMxEY4Y7cO1dGIuZvjyzwnQhYNNDjYU8ZDHDChgQQwQQwQwI4pWDz85tiE2EYcTPK1yM2K1xlyOVrRi1aLXORjiWuGeXG2wsMrlkycACnYsg/4buv4bo54duHDhy5a6cOHDEcgHGZu01GLiZznO+oCD/iiY/iilzxby23G85bnd3K7mUkRhSoxh22CD8jyPZi1zMpJiYiaupRJEirqZjeevhCE2EY82XM1Y4ma1zixNFrRnkyLcTLDmWuWGHNjasGGZozyACtQBXIbxvzeN7FGIKBQMEgoaAioaGhIiCiISKhoaEgohAwMHDxcbFysjNyM3OyM/Pys3OyMjDxMFCR0hKTUhPSExNTFBQTk9OTEdDJGPm52jqauvsaOvq6WbjYJGTQCC/o1r+ja9ztzYJZJGZGb40GWSz3663x58WSLmmjvL8MKvCc3lmS1F54zPAIP1PBZu5TMSmrqYmExMSiamJQjEyJvMSRMIoIlMxdXFwmJgQTVuvtyAITYRib5cuLIxYLWLXHkWtMjZutxYmDJa1xNWrdvlctXOXGAKZx+D/jJw/jKD4I4TyqtcIxUCYLjeuPRwg/4ZvP4Z9cTurtFzlNqmoxiuEeFHjcughOJyI92VYwjCIihOUZwmrO+O+3hAITYQxxN2mNliYLWjhk2WtGOJqtcM8TlbjYYWmVixaNsWJyA=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kIHAOAgAQdA7YCUgEQHycokv41EkupQwyr/tHbjgMISBBE//8DRTUFAzgLZBkgMgkAkJsDATfAHkUzCQCQggIB28UeRTgIAP4DAHuF0jQSTsCkP9MApD8KayCE/GDp+MI2lY4MPA4PAYrZLaMmTFS1EJ3ZYY8eMIP+P2L+P3PgzymNbctzcZXNzdxlmd3YhMHahLjzw1mRmIxRE058vi1tACE2EYsbfC1cucq3M5YM1rTIwwrXOFm0W4WGXJmZOMrlk1cgCr8BOIfxxzeOOep1Kl0qezxMZghkNVKp1iPoNAoBAYFA4PBYPC4PB4PA4Og8Dg8Fg8Fg8DQSDQiFRCFQ2rRmEIfx/ieP8WBQOAQGHQ9Npuo1HRiMx2CxOFw2FweDoLDIBEIZDIZCo0h0UiEIh0OhUAg0HgsBh8LiM5pE9hsThN3GnlrHHGqsJwilMjKcUJwRUnCESEAhGFa128ucI+EAITYQxwscjVg1yrWeVpkWtG+PItcsMrNbmw5cLHE0at2eJgAKogErh/Hpd49WZREYgTic0ql1aUwOAwmBw2FwWDwmBwOARydx6DQSBQSDQOPR+cTmmU2vV+wAh/H8Z4/NavRKKSKRx+PUWKQOEwSAQKEQSIQSJQSGR2tSOCQIg85rldnU7j0fgsEkYITobJT595zRjGEUpoEYThCMYRQRK5eflnTIITYQ1xMWuLM2xLWmZlhWtMzbEtcYsbhaxcuc2PHkatWTDGAKnQErh/II55BM4BBYPIKDQKPRpzOJDIIJBVGo9MptMptCockkoROJRuNQeDQyGzqd1Kpgh/H1x4+r4BAkPm03q1XsFhq1XolFRKJy2WUOhUmkTWaBQqHYLDaLTTqfHI7KZQCE8HXk7caownKsJwnCMJwRSjBAhOU2Xi8MgCE2EMGzTCwa5si3K3xMlrTFlYrXLRrkWssmZhhzY2jLM0xgCnIYhvIlt5Ek4mLgJGBjUTAwcFBQUNER0DE4AwDfUoCH8drHjt5hUGikAiUMiUMhUKgkBQuDwuHzugUGESOF10EkefljhgijhI0NtehjhixgITYQ4ct2+XI5bLcOXKwWtGeVytcMXLJa0YtWOHEzyMsjFmAKWBCF+Q0b5DfZsFBjqsNVZiJaoYYwg/491P49w9Txcc3xrnnisIbCkXAwFzBwMLCxcfUwKAvAITYQwaM8rhgyxLWzFkyWtG+FstwuMjRbjct3LnMwzOczVsAKfyOE/I/V+R/m8c+LDKcKSwWwYMmC2CEp1x48+XLhhhnCAIX468PjrbsxE+IVQQSw204PB4G/AzzwSWYDDYLDYCy6ZDaAhd1Ovx8McccEaCOOBDBDAihgEMexhninITYQ0cNmLXLhYrXDHC0WtGuZgtxNGLVbhzZsLlvmx5G7luA=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MBHAOAgAQdA8ICCgEQHycokv41EkupQwyr/tHbjgMISBBE//8DRTUFAzgLZBkgMgkAkJsDATfAHkUzCQCQggIB28UeRTgIAP4DAHuF0jQSTsCkP9MApD8KmgFJg/4nAv4nH8bxdXV4KYcuvQdDFcK5a7Vyro5VjhrXDEMRczMZZqpiqissz4OfDIP9xt+5H4bxnhnhvV1MRKreF4fgZhMbriymURUwsuLqJiEQQrNJrPS9UIPlSJtcWlZJMJqIQRKUzEokJiYmCJiYEpLnn69+oCE2EM8TdmzxN2i1g3wsFrTE5brcLTCwWsGORxmbZMTLDj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ZSHAOAgAQdBJYKmAYBEB8nKJL+NRJLqUMMq/7R244DCEgQRP//A0U1BQM4C2QZIDIJAJCbAwE3wB5FMwkAkIICAdvFHkU4CAD+AwB7hdI0Ek7ApD/TAKQ/CrYBc4L/ABRx/gAo57wA8+ACwlGaAA3O80sssuXLO4lQLC5uVKbO8887lzcqZ58bh48gg/4S2v4S2+vQA58gDnyOvQdegADwPB8DJEXVwS5+N4/jcRhNTGazi4RCJqJxdTFpuJzE9/G8fwPB6deXMILMsLLZVRZLAWlliWWzYCUlJYsAssLEtlllgWWWUCru99/P8/wAITYRjyMsuLMzYLcjJtlWtGjbEtct82Fa0aM8OXEycZGuZsAKVRKD/jvQ/jvRBnGcddY8HhnohPwtDfhaHBmz4seqefhZZ0CFylsMcsccMMEMMcs99+gAITYQzYM2TRyxZLWmXIwWtMbPItcMXLNa5cYs2Rs2xsGrlsAKezCD/jko/jkbvj06jG7lcgpTE1Exjj5GaxhiUb1xiIP+GpD+Gp2enPkPAjFaxGFSyzM7ja58Ht3zmNl448uLAIPWsxkRMTEzMxdXSYTCYoQmbmZ4z4fi+IAhNhGJy1ZZszPEtZ5MLNa0bNWy3Fly4VuFlhx4czjMzasGQApNDoP+PIj+PINvG6427zfggIT8NvX4bSdlOE0QsrBjhdZbi0FMMcc+Dya4ITYRlbMmrdm1cLcWJo0WtMrjEtcuGWFayZOWzXMwbMWjnKAKXhSE+ka+j/vaVsGLNbdDRbQpDNhAg/4LjP4LgZmprjy6654zUTEcQIaQg4CBgYCBQEBAoODgYmpkYHAAITYRibucTFtkcrcbFnmWtHDTKtwsmjRblwsGuRw5bN8jZqAKeiyD/hJU/hJV44vWavGcAdrrGsY4Vw1wxw10rlGqmJ40hPwMgfgZB4OSZKOTbsz5mPEx0lWU4TJwnCcI0nKUM0pyhGBCMYRhGMYwmAgQJRQiRinj274+BCE2EYnDlllcsMq1m1xOVrRqwzLcTliyW4suVm0Z4WDLFjxACqEBP4T8ZxX4zixWjFj0FqWpaUIUnWOG+G98tcuO98M4xpalsVMFsFedPgYOFi3Sovt2gIP+JF7+JF8eH4Tv274mLiaRUViq4VGqhRVk3u741uvB8bw66trnpiKAhOVWd5zjGaMJwRgihGCKCMpwnScCEYEZIQlGECcYz29ecegAITYQxZMceVi5aLcTVy0WtMbRytxZMmNa5bOMbTI3a5WDTEAKWxaD/h80/h8tnLhxc5zK6qOFaxqE/GZB+MzfBj3cHgNULQtCcsNs9ctQhOxK9cda1nFFFOuPozhmITYQxY4crhy4xLceRhjWtGOVitxOczZbjxMnOXMzbN8TVwAKdyWE/EIl+IS+1KZr8zDijatssscMscs8a9ZXhQxVtKSD/jJe/jJBu9urbji+E8p7Vw4arEr3x3nwY68+uYTmaZzhWU4QkjOCMZwijCYjCs9/FhHkACE2EM2TXNlY42a1qwZMlrRk0yrXDnLmWsm2bMzYMsWXNkygClcRg/4hkP4hkYrpnxL4RWOeuNSAg/4xdP4xg2cc8ZxUcuPgNZCFwWcggy9cscccc+HxssWMITYQ3ytMzLEyYLc2bMyWtGjnGtc5MjhazcZXORq2x4cWPEAKXheD/iWC/iWD1vG+XHpnF4uJVnVghPxkZfjIz0adVck8SCEJyvDHCt5ghOVk0zvK8qxrNGM43x8eMuUAITYQycuGbJo4zLWjfLhWtGjVqtcZmLBa3wt2TRm1wtcrDEAKXheE/E1Z+Jq3Xq1xphjVeMUJWjqrKwCD/jIc/jIdzjhfTPS+E1Fprrrc2ISHalvw1rC8qymjNfHwcsMQITYRhZNGrJo3bLcmRziWtMOJotxMMrFblct2TbNlbM8WFoAKXReD/ima/imLvmTvbNWNZ7bxGIT8YaX4w4ZYDZaGKWKEpIY8mWt8oIXAZiG+2WeGNHBBKjhtxOHgZgAhNhDjGxws82HEtxMmONa0bOcq3FlxNFrBi2xtsrjHixNWoApcF4P+MC7+MC2XNjjXGMxMmM8rAIT8Yg34w987ZPJDFKy16RrDLTLPCITlbHHwxjNKsqyvC9cPFyykITYQwYY8Ldg5yrWWFhlWtMTDItcsWWNa0zM8zhiyYNmLnMAKXRiE/Fq5+LWmORg2S2Q0LMKsdNsLKIP+MtL+MtOYdem9XjOpwjXPhdcYhdVExNMc8MaFKjSsDnUMGqAhNhGRsxaYW+FityN8LFa0bOG63FiZsFrXIxaY2WXLmxt8wApSD4P+M1b+M1nim0RrG9eAhPxoPfjQRixVpGMdOjTC4Iayhk/HwsDBwcPGzsHAWQAhNhGZw4ytWDBytYtGzVa0ctsS1w3aMlrhllY4sePI5cMMYAp9KYP+NaD+NY3jxcet3ulcNcK8SMYiIznO87vjOWeHFciE/GOx+Me2GhxK4FlWGdc+bKrSCloWogVlrpjvjmCE7GTgzw3jhhOE5TQjBGEIxhGEUIop4+HtlHwAITYQ3w4meVw0YLWDlpmWtGzTEtxNHOVawb4mOPHmZtm+XKAKUQ6E/GrB+NUeVtV9SEsNcNSE/GNh+Mb9nzZ8EWiNmACGtI6CkaGFiYOJkauDgJQhNhGRo0Zt2GRktxYm7Ra0xuGK1zhbuVrNtlYM3LjFkaYWQApZFIP+OUb+OUeJnpdYwiJxupugg/4zVP4zVfA8HojhGFTcd2eYhchhGBwsssEcEMMMdNeNhg1AITYRia42jdy4crWzhxiWtHOXEtwuGWRaybOGeVliasGeXEAKYReE/HaB+O0/JxZRxsccMKzQtDRHBmoAg/4zHP4zKeV47NViImmW9cc3kIWLRQRZmeGGGCGGGCWCWW/KxQ5oITYRjYsW2HG1YLWzLC2WtMzNitcYmzlbiauMrFvkZsGGTKAKkgE1g/4+FP4+DdrqYmHLn5GcahW53z31473d0xjhHgOXLlrpWIzy53aE/GVF+Mr+2rh8LToz5l7UnZJKUMEpShKMazrXDGt2TTK9LpXyYYYwhNXE01nGM6xmhGMoRhOIjCMCMowilBAhGdZ4+PrQ6QAhNhDdlmaYWTFmtzM3Dda0cOXK3FiZMlrnGxbtcrhi1xsmoApTEIP+Qnz+Qm3hrHJwmY5zfHKD/jL0/jLzznnjNU4Z4VeAhchjImRw8ccccuFx8EOMITYRizN8bfKxyLcLJnhWtGbRytcMsWJbkZs2bHK2yuWLXIAKTAyE/IWV+QrvZg2QzWvHHhCD/jP+/jP7481uTGuAhsFQqBt4OJn5+DQwITYRmy4seFwwZrXGRzkWtMTTGtcts2RawZYmLNo4cNcTNwAKYRyD/koK/koLiYkbuudZlMTidcfAuNCD/jGQ/jGR69OfIdo4OkVCEXw76452g/OxmbnMzNymLrMXOc78XwY0ITYQzYZcLRi2ZrWGRzjWtGDlytcs2GRbjc5MOFy5wtMLHEAKURCD/kss/kstcb4xmKjlPDhQg/4zWv4zW3gYcJpvXPN7hc5cZmmWOOGevJwQ4wAhNhDLI2xMm7VmtbMWGFa0y5MK1zjzY1uZxjbM82NizbYmoAp5KoP+TTL+TSPux47NlYrljpXSeCLnnnPPrvO93GeF1WCD/jLQ/jLZ08zn0rELznO85nMTiNVisKJzPFz3nqCEydJLo1rOMQhGUYCKMIwiErxy8fHCPgIhNhGHM0cZGTVgtzNmOFa0yMWC3FkyM1rNwyctsTRtjzOcgApHCYT8m8X5Nncmq2SOPKCD/jIG/jItXjXLh2CHoUBQebz2CoCAITYQ3xt8TNizcLXDlsxWtGeFytwt2jlbkxs8zPMzb5nDTGAKYBuD/g7y/g7pyvGQ3Msoio6Z6a1ghPx1LfjqlX2bdg4mHBGxOc6tM8N8IITZzoZdNbxnGMUU1ZTnXi8FDiAhNhGVpkcOWzJgtaNczJa0ZNcq3FiZslrdrjzZsbDJhzZWwAqBAS2D/hH0/hH1HeKupxGJ8JhhWY3PG9zxzm9xmcce16jgg/45Fv45FxiNTSV8/C6xNKjGFVdbrivN5jxdd987hcNmpZMjfTHGhgQQxQwQwQwQwQkCGCGCGFDLHgcyQbAhNhGVs0bNmeFitc5sjNa0zZca3E3xYVuJplyM2rZk4ZuW4ApRD4P+Eg7+EfOscs8l1tmJhPxxEfjidtlzacUoZMOSMACF2kM0+Zrnlllw+RjgsCE2EOMjlu0ctcy3I0bN1rRy3arcWJo1WsHDbGxxMMTJqyagCmQYhPwsQfhYVx7lcFcVZRhCMK2y4sNaYYP+OjT+OivjXgcfA49M1mNxOa44zueYhcVkIcLTLPGjQwwwxxwz15OJoiE2EMMWFs4aY8i3EzxOFrRi3YLcTFm1WtmDbG4xNGOPEyZgCmIYhPwxtfhjpyb93DzXrO8cMZxjgw7K0tKD/jmo/jmpFVjFcNRVRus8Ou54gIXUVQwaOWWGGGCFCjSz4XEoM8AhNhDVkwb5MzRwtbMsrBa0ZZWC3E2xZlrnMzc4mORmzZsnIApgG4P+HPj+HOvqNxjjrcWymVVfgTVAg/44Sv44V+Q8KYrlOGL5Jrdd8c+OQITsScuM4xIIwnFGNY1x89HiACE2EY3GPCwyYmy3DlcY1rTEzxrXLHMxW5czBwzaMmuPI1ygClwYg/4jJP4jJUwc8ZmWalieHXpIhPxxZfjizb9xwoQwUwSmrDHbXGeEhPAEIcPDW6ZGJeFZ4+DnlIAhNhDRs0bN2LdqtZuMuJa0aYmq1zkbuVuPDhy5GjTLmc48oApgF4P+IXb+IXunTlvwr6TwicTXHl1ZsIT8dBX45/8ZbPmw2nKCk7ZdWON4gITdzJQ59ZxnOMZwnGd+DwZwzCE2EM8zHI0cYWi1vjY5lrTLmYrcOVzlWsWbbC0auGTRrlcgCmQXhPxPNfiebxY2PFlyZ82XJjxXtWl5SIbxz7eOfeHhkHBRUXHR8pKzU3MTM9PyUHHghONyJuTe9ZxhMinXHzZR0CE2EYmObFjYs2K1swxOVrRixYrcTdg2WsWLHCybsGbRi5aACooBM4T8UjX4pC52x6MeCuCtCBWdZ4b4cN51RpSGSWYcauSEsGHRjjGIg/447P45AXLv068ufKcRpjGNRSpxc3M5nOZyIu4nHfhc3kCE5GzKxznON04ownAIwEIwjKKMEYRI1jl6MYy7gCE2EMGzRs5a4sK1hlYNFrRgzyrXLLM5WtWjVtlbs2uTLmagCnoqg/4s/v4s8fDxO9TSr8S+F6Y3HGM3d5njOcsxnlulAIP+OMj+OLXdVeOddfC8PHGLxvF4anUVhCrjLr08XO+IhN3Eg6MYxigIRRiiRhGEYREVZ8Pg1lYhNhGFoybZnLFmtxN2mJa0aZsS3C0Z5lrVqzbtsjhszxMcIApSD4P+Lbr+LZmqq+kw64ucgIP+OIL+OJGM8vB7SxOLmoasloCDo4uLhYWLs4OAgK4hNhGXIxY427loty48mJa0wsGS1xkbt1rBu2y5GWXG0xN2gAppH4P+MXT+MXOXDi5cwqIqmEVON8MpsIP+OUT+OVHk8HwG9Ha9RVUiM43HWuPO+oCFszFNcMcscccMMKFDBChglSz43AwNUCE2EYXLjHmyMW61vlatlrRrhwrcLjNiW5crBg3bY2OZk0yACmMahPxnJfjOXljro4uDHOt71rKcISyTzLCD/jks/jk76ZY1V8pxipjFs664boCE0dScuXetYpwjCZGccOnjwhxgITYQ0yt27PC1zLWWZgzWtGGPGtxN2bJa0yZM2Fg2cMsLXCAKeCiD/jaw/jaxmCYLuNrSiMajljWq1hWeHWpshPxvwfjfh4PA27MeJilitZgIzrWNbzvG8YxjXJpwTrSE6UYxjhneNYxjBCMYRhGMowIwnGNcOvi0j3AhNhDRo2xt8LHMtc43LFa0a4ca3CxZuVuPCwZZM2Vjlc4mIApfFoP+OUT+OVPlDi1xZnijPLPLhrkAhPxwvfjhbtjc7boYo4oKYbZa4ctQhWsgiys8cccKOGOOOvD4mBqAITYQ0ws2zRi0wrcWTG3WtGrRktcZmrZbkYZcjTK0wscTBiAKXxmD/j2Q/j2RxkZrjjK0xG+XHVRghPxyOfjkd16hshC1KUgQvLHhnlxghYNRFLi55ZYYYSOCNHLTbj4GmCE2ENGzdkyytMa3C1aMlrTJibrXDNq4WsGuZkxY5sbFywaACl8UhPx3gfjutjLRh2VzVoMeLSxxhPx0dfjo3nHJp0XtGU8NsuTDecyGnKKAgKuFg4ODQsDBwcTSxsHAVwAhNhGVu1bOW2PIty4sONa0bZW61w2ZN1uVw2atcbTFha43AApaGYP+QlL+QlMBz5c4xcTFRdGAhPx1AfjqBBix6tfCy2nKqOXdvMaE8BcVON5pwmijGKs8PPQ5wCE2EOXOFizZsci1y4bYlrRwybLXLRi5W5GWVy3aMcTFrjyACogBL4T8iF35EFY2tfFGUYVnG9b4cdceG94xhDFLJTQ4lMWDBaNtMsM6gIP+OOz+OQOc6304+BGKx2ioxMTJa7tznKONZqZ5eDwucoTrYqX6M4ximRQijAihGUYRhAhGMI1jfTzYRsAhNhDFuwaYm7Bqtc5smJa0csWK3DlY4VrFw4zYcLnMyxYWwAp5KIP+SPj+SPnhx48OOOOJxOp8BjGEZvPHjveeOc3XPgrAg/44UP44UeiODEst3z6dZuERVVwYxLXHXgx3zxCE5mycebNWFZTgjAhFEIwjCMYxy8fXJzAhNhGZs2buW+JktaNszRa0bOMq1wwaslubLkZsHOVmxxMW4ApLDIP+SRz+SOly58nG93xAg/44NP44S7iI5KjVgIepQ2ApzCYjL4CTYCE2EZGrNkzYtMi3C1aNVrTLmZLXGZtlW5WrJw2yOcTFrmygClgShPyZxfkzrtj1X0VwVwTlLDKEQIX44mvjiLvsmwuSwNkqKGylPKCE6lob8cZxjGda4ejWFiE2EZmWViwbtm63I3xtVrTIxYrXLJk2W4czPK5as2bZuwagClQRhPydkfk7J4Nr4WGU4QrqUwCD/jhu/jhv328C+l8LiucM2IXMXSM/DKjjjlrzKHAAITYQzbNMjVhkbrWmVi5WtMrTEtxZMrBbmwtMLVy2bZWeVoAKkAEzhPygKfk//rJPRPNPBGEY4azvjvfDXDGqMrSxWxT6E9FsUpSrTg0z4dKD/je4/jfFzjHh8ufC8TqtYjWMRERUsyueMu/gdYzM3F8s6nVghIeAIS5tYznGMZwmIwBKcpynIJThGKsK38BzlPrAITYQ3xNmDjI3ZrWLNo0WtHLlotwsGDNa4zMHGHNjxtHGNgAKXBOD/jQg/jQvxedcdZ1dQ1MPGIfx6GePPGCQOAwiEwqFwiDwZBY/SKSoAISXcntrWsYxnGdcO3fKwCE2EMm2HIyw4sa3CybtlrRs0YrXDdlkW4nLho3yYWTJrhbgCmEWg/5XJv5XFfBielX2nlGFRfDvW+KE/HDZ+OF/LlyZcWfJjxRhJgvoy4MNAIWbSQQZWeOOGOGGFHDPfk4WICE2ENG7drjaYWK1xjc4lrTDicLXLZwyWuGLlzlc5nGNxjyAClcRhPyvsflfrwWcidsC1cWWUaiD/jl0/jlpc2N1lHHhe42AhriGgIexhYGAgYODiYunhoWkITYQ5yMcjHC4brWbTE2WtHGJwtctsWNaxc5mzFvkwsXDbEAKnQE3hPy2cflsjlLFXRfJOU51vfHlw48t8tbxrSODFTFg2T1WwSpLApC04Q00y3yghPxu7fjd5rj0a82fNfFC1LUtS1EpwqzwxzjhreW2kaTwQzRySxRpatK1woTJ1obcM6znWMYxhFGCMIxgRlOkSBCMIEZTRnfwLOMOYCE2ENnOXDjzMHK1nmZNFrRy1xrcLho4WtsrnG5ZY8mRm0agCpkBKofyAmeQE1EYhDYZEYVCYFB0FgEHgEFgEDQGAQFA4BKKzWK3WqnUqXSkvlxNAIfx4VePCtAIDBILDIFB4ZBYVBYVAYFAYJA4FAIDAYEgMpqlVqVTp1Pnk9TiclHAhOdO94zhGMU40vSKMFaVgE5RhCs8PRwneCE2EZsLdtix5Ma3KxwtFrRo2yLXDBviWsWTds4aOGTFizYgCnQmhPykbflI3YcAwYdE7VzVyRlCVJTlNWs8sM+TbFvAg/47Wv47W3HgMZ7cem+mcTymoqdRbLbMc768gIPxvMz345uSBMpJq5irmU56+P5c1gAhNhGJk0xuWjNqtcOHLda0ZuHK3EzbZVrnEyaMWDfIxyY2wApPG4X499vj33AGl0gAAIP+Q1j+Q1kAeJ4oAACE0dZLn1rOqMYxEYxnXTy0MgAhNhDBm5cuGDDItwuG7Na0ZMcS1yxxY1uZg4wsMrJliY5soAqZATSH8f1nj+tASKRlCoafT9NpvFIrAIDFYpK5VMZhKZQj8eE+n9CodMptIpNGo82m4IfyAqeQFUBN5sTGYITCEwmNCodYrNisdisdWq9AoKgUESiUwKBwKBwKBkHgwIPt53XOcxKZuLTJEghNExEygmzfH1fBmeAhNhDNgxZYmGFotbsnLVa0Zs2K1ziYsFrlo3yMcjDIwcNHIAqTASaH8hsHkOxp05nE5nEvl0VikKhagUGiUWjUekUmiUWbR2EwGEwWCwuBQ2BQOAQAh/H9x4/caPRKLWq3XK7UqnRKKnE5hMIkskn8+rtctM0gMBg0AgUMg0ChxBCD6eh13EZnLMpEwmIymLjKc+P581QhNhGHI0w5cznMty5cbJa0ZM3K1w5aZlrBrhaNsmNvibsWoApiJIfyKxeRWMABPJ6TSalAoJQKCJxOQIfyCieQUUABKZQSqVk6nZOp2J9PwITgbKzrjqqEIkUSKE1Yzz8usHaAITYQ0zOHOJm1xrWGZkxWtGrZwtwsHONa0ctsrLE3ys2+NsAKcB+H8jxXkeLAT2eKLRJ/PqbTKjUKfTqPRk9nhFYoh/IA95AHwFEoqnU+kUmnU+rVenU+fT9RKKTyeoTicBtwxqjOEZxhNERjOuXg5YO8ITYRhxOG7BrhcrW2ZvkWtMTlstwsmDRbkyMsuPE5cMcjRqAKywFYg/5JfP5JfQCYdu/Djy59Ovbv069OvLdWRK4mJAupgut669PD8Lr0AO3fwPB8LjUEzmY54IfyEoeQlEAnc6T+fTebT+fUejUmkU+nUulUeTIRAYFAIJA4dDYZD4cBPJ7Pp/WKzXK7ZrPZLLVKrQqGAT2eU2mWOVEBhSGQGEQSAwSD8iOObmIiJE2SmMwTCcTF4upmLEicExErExNTCCJhNwmLnw/L3WAhNhGNswyMMTVotZMHLZa0cM8a3E1asFrFtmaYceLG3csmYApfGIT8nUH5OoQRhr1cPJFCULYcFriH8gQ3kCHBSKTSqXbpXAoJA4BC0Hm9Wq6D8zyM565nNzK1rzvwfFyAITYQxw4W7dqyyLcjZvmWtGORitxZmTlbkyMGWLK3YYmeJuAKYRWH8mi3k0XCfT+lUupVOsVmsVmwWGuV2nCF+QpT5ClQpox+OvulkklMDgMqhdpHBBm54U8sEccMt+ZgjgyQITYRmZ5WmLFhcLcmZthWtG7dwtc5MjhblzNmebK3bMmTdmAKXBKF+UiD5SIVdTF4rE4jB4K2xLIAh/II55BHU0mqjUehUOlUuhUNPJ6AhclhoIMffGjTy14u+WDCACE2EM2WbE1bN8S1hiYtVrTFiaLXDRvmWsMLlszYMcjLK4wgCpIBLYfymaeUzUBFIqhMICkUlTKanU7iUThMIi8WlMooNAp9OrdaodCnc6i4h/IDV5AawFCoadTsJBIUAgKZTOgUGsVmsVmpVOjUebTeQSGAwCczixiE4HIjXbjjWMUYwjGARlGEZIRiRinHHv4cYPAAITYQzYsWznG3xLcrVnjWtHGVitwtnOVa3zMczPK3w5MLluAKUQ+H8pvXlN7T6flCoamU2fT+hIbyAJeQBNW1hX1whoeGhdVJAzdM8MtOBysEMQAhNhDnEwaOcbFotbsmmZa0ysm63FhYOVuJw3aMcOVkyc5mAApoGYfyrieVcVJpOBOJzKJTMJjNJrKpXMJiAIfyCMeQRlOZwBFovOJzUKjVKrUKjPp+AIXJYSDCxzxwyp0cUcMMsdeTrgZoITYQycN2bDJlarcrlhkWtMrXGtcOGrBbhas3DZhmaM8jPIAKYhSH8rrXldbTGYJzOJ3OqLRKPRpzOJPJgIfyBJeQJNNJqqlVrFZslltFprldoVDAhdFQgzs8KGFDLHbfh4YMICE2EZW2NriwuGC3M1Z4VrRu3ZLXLJq5W5GbPHhzZcThiyxgCq0BMIfywmeWEeBEIgsMgsKgsAgMBgMBg8HgcHg8HgMFgcAj0/n0rlSNxop1PsUlgUAgMJgE5olFh/H5p4/TUFg8CgqCQSBQiBQyDQyFQaEQCEQCAQWAweb2Cw0ikqBQSIRGJwKAIBDoTBIHAoTJ0KU4+GN5zjOE0JynKdsNpyjCtIkowlOKM8PgG84SITYQ0ZuMWVtiarXDZjkWtGeVutcYWmNbjZ5WrHJjc48bFwAKZhmG8F5ngvNATEzJyUrKTc1FxUJClpagh/H9F4/owE4nNEotgsNgsNYrM2m5DYYAhdVFFgcLPHDCjhhI4Y58Lk4YGgAhNhDjIyZZWuFqtYZsbda0aZsi3E1ZuFuLEyyZGDXE0YM8oAqZASqH8HfHg8Hh8AgMFhEDhUQiMQJVK1QqNAoM4nMqlcSicFgkVikhkCg0BR6NO51MwIfx7/ePeWBQWHQcgEhmExJtN0UisajcwmNKpdardgsNQqM4nKEQlMZhU6laQIPyvMd+fHOZuJiYRJEwmImZlG73vj5txwAhNhDjMzcNmWFutc5MmRa0bMcS3FmyN1rTM0YsMzfK0ZM2YApRD4P+D47+D4XV1wnhFcruZIP+PXj+PX2r58LioqEghrqIg4CviYeBg4+nh4KFuiE2EY8zBi3xZcy3K0YMlrTIxyrcWZy0WsGeNzkcOW+PG2cACmwZh/ClB4UuYZAoPDASKRyaTzKZzabziczqdqAAh/H9V4/x4cQoFOp9MptYrNardUqtIpKNAIXEZSTB11wzxxwoUJLTgcrHBDpAITYRhb5WeRmwbrW2bG4WtHLfItw4WjhbmYtWWNvibMWbLEAKXxKH8LL3habnVVjk2s8ugs8tNorNYns8AIfx+SePxuEyaIxWkRdMbRabBYaRSQCEp1l8tZznGeG+fkznQCE2ENmDZy1zMsS1rkbMFrRkyyLXDdxmWtnDhrjYY8eVqwZACmIUhPwxLfhiZRriyyrOs5TzVwYp8oCG8e43j2zgYSFjoCQhISIgCEiYmFubgIa4ioBXwsOgYGDQsTK0MHBQN0AhNhDnDmxs3LjMtYNsrZa0bOHK3EyxYlrDK4y5MjXJkatcoApjFIX4ckvhydoMTiMDFFOS1S4DG4wAh/H6N4/O4WTye0qIwSFQKAoDBaLWq2CGvoCBgK2BhYGFgoNBxsrPwKBvACE2EZMrnK4ZNMi1vkaMlrRyyyLXLTHkWsGeZw0y42eVvlcgClwSh/DRh4aMRTqfcpXCoFAYVEYJB4DBQIX5BsvkGzGHw2XwUEUkElcFcYCF1VUEOVplljljnrydsa4hNhDBi4zOczbKtcNGmFa0wsma1xhcN1uVpkcYmjFrlaucwApYDofxA4eIJmTSmUSmUQmEQCAk6Ifx/1eP5ep1ar0aj0SizabkEIbCEbAQFXIxMXF1MDAwFYAhNhDPI4bY8bFotw4mDVa0cNWq3EyzOFrlq4yZnOVkyzZW4Aq+ATqH8RVXiLTk0MhMMg8Kg8KgsGgMEgMAgMBIHB4fEonBYJI5FOZxPZ5OZwotEEtlhVqvXK7aprNbRaaVS55PQIfx+8eP1GTxeBQGAwOCQNAoDCIEgEKgkCgkGjdAoNYrNkstkstYrM+n6eT0TickEgsFgkBgUBhEJgcCicSAg6+ANeHnd5m5uZi4lEolCLqYmSJmoQiSZ3nr6u7YITYQ2xMGDNowbLcONo2WtGmNwtc5WbJa5xN8zVgzYNXORiAKkwEnh/E8F4nk4LAIJDYRAIFBIBAowgkEgUCgMBQuOpNJ4XCpXKp3OqLRKfTqfTqah/Hy54+VYNAIDAECgKDwuGQ9AYDAYFAoFBISqVTrVbsllsVjolFlktgUDlKE8LY4R6eG9UYIRlGCIEBFOOno3nSAITYQ4yZMbdthYLWmFuxWtG7fItc42GZawZMG2Vw3cOWeVsAKUA+D/idC/icfGOfCHCMRgIP+Pwb+PyGsb7TyxVEZhq6QgIGdkYWJhY+rgYGApCE2ENcTRq5yucK1vkyYlrTK0xLXLJgxWtcuVmwxsWzlrkxgCmoTh/FdJ4rwY1K5VGYxEonPJ7VqvYLDVqvRKKCH8fbXj7Di82m8+n9EotGo9EotAoMul8Oh4IaqkIKFn4eBiUCg4uNqYGBWACE2EYmLDHlxs2S1u2xtlrRkwbrcOZo2WucrfE1cYW2FjiwgCmMWh/FsN4to0aotEssqQWBIJNKzWJrNAIfx9aePqODRmhUOuSeDIFCU3rFZoFBAheDsXBHnZ4J4IUaVXgcrBCywITYQ3xM2zhy0yrWOVtiWtMLbMtwscuVbmzOMmNo1Y5sTFoAKiQEhh/GNh4xw4dC4DAIZNYlAILAoDIpjMInEipVOvSOAQGEQ+GUOvTeCgIfx8IePgOAwiBwyP1yRwaCwSCzuxWOiUUikVkMEgUDQCEQ6WxKBgITwllhr21mnKEZwnCM0SJO+Pm4UMQAhNhDZjkb5cWLGtxOMOFa0w43C3FkcsFuZk0y5WmbCzcMsYApbEoP+NBL+NBu5d+HWbg7NdNiG8e83j3DioCKgIyAhoIgYOJkbnBiGwNAwCxh4KHQcDExtjBwcBOAhNhDBnlaZW7nEtx5cbJa0ys2K3E0ZZFrlkwYuXLBw3y5mQApMCobxv8eN/lW1kJCzErBgh/Ig95EH05nFVqlVjU4AhqyIgYG/g42Xg5IhNhDhi3wuGuZqtcuW+Za0YMmq3Dlbt1ubI5Y4WTJizZZWIAp0H4P+OGz+OF/rjHM8Lw3DO441mEVjOJh16Ifx+geP1OIRuHQGGIBAVQjcKhUEgkBgsDhcDntgsNOp6eT0hc5FLTPLDDCEcUqNHCjjtrxssMGuITYRicNGuZwzaLcrNxkWtGGVutc4W7Na4csmTPKwZ5cLbMAKaRSH8bcXja/kacTmjRGa3SYw6BQiCQWDQWHw0IfyCgeQYeiJ3OpnGotM45AoBCoNDEAh8NCFm1UUGLpnlnhjhjhwOnljgwwhNhGXI5yY27PEtY5WLBa0atXK3CxZtFuTGzZ5WjPDjy48YApyLIP+XCj+XCnGQ69OPDnydehnAO0TwjETjdbrnG+vgIP+P3r+P3vr0Dr0MZB16Dr074uYZxSmsZTog/C4XK7nMphSiUyRaLSuJu+fs8UeQCE2EOcjFpkzNmy1k4xZFrRw2cLcLNnkW4mrPNmcN2bRgwZAClcRh/LgB5cAQKNR6FQ6NR6NJYOAhfkBG+QEcDH47F4rA4DAxRiFw2UgiytMcMsdc+Hw88mEITYQ2ZscOHEyZrXLls1WtGjjMtwt8rNa2Y42ORywxMnOVqAKYBeD/l7s/l7f6uni8OMJkiY1z5Zwh/HlB48oSHQOFQKEIJAiAQCBy+xWOmU0hO1TBwds5oooxYZ4+DpjPkAhNhDRs4b5ceHKtbs8mZa0Y5m63C5atFuLC1zYWrXE4bsmwApTD4T8vun5fa8M64G3Zp0CQIfx9eePquIxaEw1SqXNJqJYhsNS6Bt4WHQ8LQx8DAWwITYQwbsm2PHmYrczRm4WtGjJstcNcOVawb5GGbM5YuWbdiAKoAFEg/5hBP5g8yO/Djbjm73MVUa1jUVFRVpm7y2m7u5XDEeB4fgOU8oxp26xvICD/j2E/j2bnFZ5Xycq4Y4YxdTxzOeM7zuc7iZm63Wc4uFRWKrp4vC4m08I8CY1QIPyvQiPR5zdzMLmCZSESgmrqSMwlCcJhVzVxK+Ps+DLyCE2ENGLlm0c5ci3K2yMFrRw3aLcWXG4WtGLBvjasHLHNl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VtHAOAgAQdBIQKtgcBEBZ6xN5CnJZMl4XM1UJFp+MDCEgQRP//A0U1BQM4C2QZIDIJAJCbAwE3wB5FMwkAkIICAdvFHkU4CAD+AwB7hdI0Ek7ApD/TAKQ/CpUCuAGD/jFO/jFX1dLoATCJxnGdb4cenXt38Lw/I50qavUIqlI1ERSIImpqYmcTMIamMQ1MaurwmipxdRcTExYtaxNTCYkuV7i03CmatOdphExVpzGZmJmudZrny67nuIP+PZb+PaXp16OfIAdOrt37d+nXt38TxfA8HxvH7d+mZSuJmBdJIuiYuJVMxUomEomUyjdEwUmIuJQuFWq0IupKupRM0AVMLiYXCEkLghV1BCiprO9wgvStLYnJkubduqCLKABZZZRNkssublWKSpZZZSWzedy5dyyzeVLKlSyypsASpYsVKABLAXNm5rz+AfwD3AAhNhDfHjzMcLLItxt2+Fa0w5nK3DmaNFuNw3aZszRuwZMMQApeEYfxogeNGeSTebT+fU2mUulUGgSuVACH8fiXj7Vns4nMsls6ndIpNEos+n4AhYNBDBnYiOGGWvA4NUAhNhDlplx5seTEtYNsbFa0wuGS3E1c5luFrhY5WTRrlatMQAptFofxtZeNqWGxWFRGNUOMQeAwFAoBCpFO50hsMIfx8eePjGAQSDQKP2CQwGCQeDQWCwGa1arp1OyF0UkmXhhjlhRoUsteHwMMGcAhNhDnCxY5m2JitZ4m7Va0cM2S1zmzZFrBhlxsMbRkwYsMgApnFIfx1NeOoeDwuIwWLVGQIDAoJJp/PpHIgIfx8HePgmDQKARSU1iRwaCwKCzWvV+mU0CFwmWhwccddMccMc8s9eJQaoAhNhGVy2xNGWJutxs8TBa0cZWK3DlZNFuVsxxs8TdtjcYWYApbEIX4+Cvj3txNNt8dZFRJjsbjAIfx65ePVmFQaEQGIQGFQuAQmCzegUGFayKHKxx0xyy4XGxwYAAhNhDFjlysmObEtZuW2Ra0xY8i3C5ZNVrlrkY4mmVjkc5MwApYDobyFeeQp2jj4+TgYeDjoKCrK0CH8enXj0diCNQGGQCAQGFwug0whcphosXDfPbPicTDBiAhNhDZs5yNGTlmtxsMLFa0YZHK3C2zOFuJyzw5GjbMyyNMQApbEIfyLteRZuLxWIxmFxFA4HDIFLJvNofx7AePY+GQiMQGLQKHEHh81pFJhNnQjh0463nhnw9eGmohNhDZu0bMmTdqtYs2LFa0bZnC3C4yMlrLNjYMm+Zg3ctWQApdEIbyVDeSkebkZOdh5WNh4eMgISMtgIbx5qePOGOippMQE0gomDjYu/CGiK6CT8HEwcTDyc7CwMFbACE2EOcjJkwzMcy1kzYOFrRk2crcObNmW5GmZy1xYsuXLixgClcPh/J6V5PJ5HFYPGUNgSBTyn04h/Hnh48z4RAIlAYZAYBB4LP6xWSFx2GYOOemtgb8SjyAITYQ5y48TFqzarceFxmWtG2VutwuWTha2Y43GbE3xMHDdiAKXBCH8p8nlPViMLjMBh8AQSYT2bQSJQ6H8ej3j0FhEMRKEwSEwmW0icw+EwWEydLbCc8t73w4ceGegCE2EZWuJyxyuGi1k4xM1rRljxrcOZw0Ws8WVzmxNmTlvicAClUQhflio+WInD04uXFz4WuOmCSOgIT8eVn48lXCnuhopZOU8umE8McmWet51rHXp4sUACE2EZMLFm3aMGS3E1cYVrRozyrcTBu2Ws2DTNhzMMzJiyYACs4BPofxI+eJHuCwGBQeBQeGRuEQVBUDgMDgEkp9Oo9Gnc6kcigsEiUTU6n0ik1Kp1ar0ym0KTweBwWCweAweCwGEwKCw6EwiIQsh/H1J4+s4HAIFBYJA4dFYpBYUhCDQGGSOkUmoVGxWOtVunU+hUNJJLBYJI5FMZhO51P48g8GhMAgMEgMIgEIgkOgUDgsQIPzunHN3a03KZiRdTBBK6mYJi4ERMXVpvffzbigITYQxYtGzVniZLcbPI1WtM2HKtw5WmNa2yOWDBg4aZWjliAKWBOF+JTz4lOYwnmghopwGByGRIfx+OePyuGBPJ7PJ7QqHQKDOJyAhclhoWJrplhQo78XWhyAITYQ4cMsLLI2crWbXM4WtGLVwtxYW7VayZ5mGFk4YN2DLGAKaRWH8THHiY9gUVgEAiE5nFBoFJpFHo09nkplCPiH8ffnj8JhUCgEMicolM2m9AoNAoNMptQqKgCE8BDqznGMIynGd9u+sKAhNhGbM4Yscrdwty5GDBa0ZNXK1w4YZVrjCzY5mTNiwc5MYAqTASaH8TsHidhQ2BweAQeBRqdzqXx6HQeDRqNzic0ql1KWwVDYDC4PAYjCIXAIBACH8fA3j4HQGGQCGQSESuxWO2TmZ16vzyew6Hx+PUWKQGAwGCQaARCFQ5BIFACD8D0Ij0csyXCQuM1METGZ69/Jl2AhNhGZk1xtWmLItb5MWJa0w4WK1zhZY1rRq0zNcTLM0wuW4AqSASiG8UqnilVR6JgiUqZaIhoOCjI0wNgeqm4aJgIdEwMHDw0fLSspGxiH8e0nj2lQyFQGGIZM7dOYVQbNZ6hUSLReZw6DwWAwGCQCAQiEQqBQaBQOGQ2E6lI78M4VhVGU0YQjCcJCMppxnPHxccI8gCE2EMsjhhhctnK1hhwuFrRkxwrXONjhWsMzHC1b5GTFi2ZACpoBLIX4qevip1ltswuExt0cSCq2qKHAYFqMagghlhnnjllhgjsw+GjQSofx7wePfGHQ+HQWCRKAQSCQKES+zTGATeuV1Np/D4jBYXAYLBoLBIFCoNCINEILFIFBYNAQhOtihHqpxnERhGEYTgQIyjCsJoThHHv1wbAhNhDJliaN2uTMtxtmbha0bY8i1yyaZVuZg2xMcbRyyatsYAqVASuG8V43ivLgkPDR8dKxELAwEHBQMJBREHBGAsB2U7BQ6Lgo2Bg4dExULBQ0QIbx8jePlmQlYiKhYSOhICOhoKCgoWAt8KYVKipo4KHg4GCg4pDQ0dAxhCR4g/E8qPJbXc5SmLiExCoKuLnM3fXwfFqPOCE2EOcmZrka4cy1vkxtVrRoycrXLhlmWuGrPI5YNsjZmzbACpcBK4bxZ+eLP2LiIWDQaBgICCREBAmCsF3UvDwUSjUTDwcTARMNBxEHDQkFDIfx78ePfmAQyDQGIQKEQCCIDA5vXK6SaTz2EQWBwFAoBDIFCIRCIRBIFDCAQUCE2cRDl1jWE5RgRhCcSEJwjKaMUIxnp5c5R6ghNhDRlmytGrbKtauGrNa0Y4cy3E2bNFuFizyuWjRw2yNWoAqVASyG8XMHi5hI+AhUPBQcJKVNRKx0JCQsxMry9YAwDSScPAw8FDwaHiI+Uj44h/HvJ495SDxRBkMgMMl9er9snMzsFho1HSqVpPJqHGELgkDhCEQKFQKFQ2GAhNXElHj1qQjCacIwiIRhOAhMjON8OvXJziE2EMcLBg0ys2q1qwYuFrTG3brcLNm1WtnLRm3YNmrnDkcACtIBUYbxeyeL2WBgIeGhYRFxSLihFxQASMggYBDwyJiEfHR8AjKGgm5qTkoWEjI1dXd9f4IwTgapgYlDw8LDwMbDSMFBwsAAh/H254+3YbDIbDIbDEFgiCQUQCAgBC4UhsMRGIITCEEgsYgsGjdEotWq9otNgsNOp6eT2FwqYzCnxyAwGBQOCEIQxCIFCIMAg/GxZd5vMyhCJAiEIkkkmJupiYTBMSATCYmJnOfR63HiACE2ENGTlkyatWq3G2YuVrRg5zLXLnGzW5cjlyxZ4WOJo5bACq0BP4X4bJvhs3uMDgMDgMDFChhjQwo4IIIJJIpoqJJopIpIYIYKYp06mWWWeW7O5zT4qGaOKYCG5eTl84wgYCFhIFDQMIhoCIhISCiEBAoeDiYGHRKFg4OJgIeDiUbCxcLCwsDDQkVbYNwZOzkFFQSCg/KuYuczMZSJEkSQTCalEwETEkxZLN+D5c+4ITYQ4yNHOHIwaLXOXCyWtHORqtcYcrhbha42ONphyOW7FkAKYByD/hxM/hxNGcF1w49rxEYmpreOeMiE+di+djGjSZs+jTsrCNIxtjwZcmnJjIPzJrc7u0ykiUszd857+YAhNhDVs3YY27RktxMcbda0xMMS1wzxOFrlq3cNmbRu2wsXIApjHoP+HeL+HeMceHGYzczM2J4XGp6XwwCD/Nyfm5Ry59JqqqKhUTE43W9d3ECE4EJzvGMU4RhGEUEYozjPPw494CE2EY2blkybuMi1nkzYlrRiwwrXOFhkWuc2Vu1zNcTfK5aACmUcg/4faP4faQDjjizeahFYrpmrhfNVearweCwuEweCMNNRNVBNFPLTPLbDhbLQhMXQn04yhCE1YThWU5IxnXTxY8AhNhDByzaN82XKty4crla0yNGq3EybtVuVwyaZMuVi2aYmoApWE4P+H6D+H6HjwPCa1wrU1xx32IP8zh+Zx6denXllMzc3lVCF0lEOlhhhgQwQxwx25mCYITYRib5GeNzibrcOZo0WtHGHGtctmTBa1cNHGNtkZsGrTMAKTQ+D/iAU/iAj6DwpxitTioP8+R+fJO3flmJzXOJAhNmTfKcZxTnhx8HgACE2EY2rfK1wt3C1plxMVrRq5ZrXDVzlWtW7PCxyZmrhthYACloUg/4i6P4i8871ms1lTE8p00CE+aI+ZztClpSwJrw023teIIaamoKvh4aFgIOAg0DBwcTMyK6AITYRiZuWzBniYLWzLI2WtMubEtxM8bhbkZNnDBliy4muZkAKSw2D/iMa/iMPjE4qmcb2g/zDn5h/PCImIzjEgIa4gIWxIGDhY2jgZYAhNhDlmxzNWeXItytMbNa0bs8S1xicMVuNwwc4sjLM2zYXIApQEIP+IqD+IpHVRwnhuGYzuYP9BR+gjzUqmMx1xm7AhrCIgreDIFBwcPNyMDYAITYQ4asGLDC3wrW2Vi5WtGzfCtw5WbZbkyMGuRkxZNnDXMAKVBOD/iUs/iUxlKa3UTU6zyZAg/zNn5l2OlaxiEXvM9459YXNXQ5+OGKOCNChptycGAAhNhGbJiYMW2VitatGuJa0buWK1zkwtluJo0aZMrLC5b48IApUEoX4lYviVjwEduIpmjQRyU0YfEYkgv4a6/hrvfGwkqWd50CE6WaPVwkIxjWcb489ACE2EMcWXG2YM8q1niaM1rRy0xrXGVm3W5crNkxzY27nDlYgClYVhPxK3fiWF2EI5s/Ey4o2nKV7YYiD/Plfnvepy5xOt4yTPFCE1cbXlVQnFGMU64+rKAAhNhDfI4wtHLNytxs8TRa0atWC1ziaYVrVy4xN2zFk2YZMIAp0JYP+KMD+KMFerqZ1szjeOOMxYhTDWenXtsCE+YQ+YR1yhOU9G3YcC+SGCGKUpQhKc8M8rg4ODTSAhN3Gn0ZxghGEUIxhOEYwiIwRjW/D0ugAITYQ3c42WFy1ZLcmPMzWtGmVotc5mTNa1Y5nLDFlx5muRsAKVhWE/FEx+KJlixtVWBKUY1ljttyAg/zMH5mFnDlmcWmY3rnohZNNDBp44YoRGjjlwN9eQCE2EMXLbE4cNGK1g2csFrTKzarcLfIwWuWjJyzxOMbFo5bgCk0Pg/4oyv4oyztOmIjhz5SAg/z+H5/HwvDxlM2XUoaqkIOvhQhYOJqYWOAhNhDJhmbOcuHMtbt8eRa0w5WS3C5YZFuJszaZXLFu0bMswApgGIP+LZj+LZk58szjMXWaziYxvwueAIT5gT5gU0aeAhipaEpxnOc9NsKFwWYg0MMKFHHBDBHBHBDLTkaZgCE2ENczfMywt8a1szc5VrTNmxLXLBuzW5sbJqzaOcOFw5yAClEVg/4tiP4tiTp1dpioijOOsWCC/hbb+FtwSaylub4AhdFVBo6YQQoYYZbcPbcAITYQ3YNmDRw0ZrWTHLkWtGzLCtctWTdbjaZseRvjbNsTJqAKURCE/FsB+LYWVK87LkjYllhchPnqvnncurXLDKsU6QUAharoIZ5YYY4Y5b8rDnghNhDZvmb5mzFmtcNGONa0YMmC3C5cNFrHK4cNsWNw4zYWoApVFYL+/0P7/RTshJZcrfXkg/zPH5nlyhw1rGpqJ3PXHPKFxmQjyeHgRxRxRwQwJa8vHighNhDFi2yuG2PKtaYsrFa0w4W63CwauVrBhjwtWWRlkcsMYApWFYT8XvH4vecktPAw0SgE5YcWOICD/MwfmYcM9N1asxMTjdCFzmAamGGBCQwoYY6bcbIAITYQyZ4mOVi0bLWuRgwWtGjnItcsMeNazbt2jBm4ctGWLCAKWhOD/jAY/jAZ69HXpwxPCMKxzxmD/Pqfn1cZcOPTKZi7jMZAhoK0gbeCgICBgEDAQMHCx9LD0AAhNhDjIybMmeZktxucTBa0xssa1xhwtlrVq5YsGuFs3c4mwApZFYP+Mtb+MtdTjjdZrON4OG+EgIP85p+c1dEcnLhWEy64675ghWsrycMU8U8EsEEcEcduZhxAITYQww4nDRgzxLcOLNhWtMjLEtwucTdblcsGmJi4xY2rVqAKWRKE/GXF+MuPgac2HJWk6SnDDbHMhPnMvnM+FlthphjWdYzrBQCGnJypgSFQcDAwMBEytHAVACE2ENmDZk5x48y3G3c5FrRo3crcOFk0W4crJywYuGuXDlZgClQTg/4zEv4zG9DtfCsVqr5cdZCD/R+fo8+ItEXq6nG1gIawjoG9QKAQMBAoGBjamFmAITYQxwsWjBvjcrWeNxlWtGWJutw4WbZbhYs2LXKxb4smHKAKgAEsg/42OP42Oe/bngsstNTDEIiJpVVWta5a4eFvG4T6EL6EPbs32vKsZwShK0LZMGK2DFSkY1XvG989cueOlcCFszkGljgEEcEJBDDBPFDBHARQwQwQxQwIYKdPO0AhNhGZyxY4sbTItbN2+Za0cMW63C2wtlrdrkzOMmFnhaOHIAqOAswBg/4x7P4x7QAeF4fTr4Hg+R1qcTGIiqqoqqiEwmERV1MTFpoxdTUpidXFpiyo1FVCt1MrmUomZXNykqy5jKLqbTa2YZhNSqYiGMYilNr3W5ySIVM1NTVKioTMzOZuXHG54oL+ZXP5ldAB79efHeeZzuKlsDLIly3KxZFuWk7LS2bF5YiaWzcsrAAyxLFLS0lREsmsti5o2VazZLiITYWUligUWQZ58d77g/Eq2Zu5iai6uJSSi6uExKLgE1dXESAiSJgEwmEgiYmEwmJAAIupESAiQABFwAiSJAACJAiSJImauBOfH9PjXrAhNhDBvjy5GzXEtbsWbRa0x4mS1zjxuFuNzkxucjPDmbNcYAqUATqE/IlR+RNGKNJ0vCKMI4IYpZqZMGC2C2CVJUQVnjw58e3Dnx454UZMkdVdk4P95h+83nhfCdVwjGNMbTMzuLnm476898+M3F8o1jhjHBqInHXwu7sAg/W7e7JKJTVxImJiJEiUXE1cxIIuLd56+L5wITYRhZsW2ZtlYLWLTNhWtMmRktwt8bFbhYZWjTNjbMcTDGAKgQEvhPyUyfkpLws62W98ueuOMJYMWDRbFC1loTRnPTXTjy4c+GtVaIP98l++dnHPwPJ5VjWNVotuSaETMb1PCsMN13nnxITicqPTwqzRjBGUZTlWUUEAIIRgimvn6M5AITYQyxtGOZgwzLW+Rg4WtG+JstcYmzNa2ZsWzhhjYZsbluAKVBOD/jmU/jnpnO27zE01wdtUg/z+X58PhwjHCKi5jee7nxCFwmMy8JHBCRwxy14enNAhNhDJtlbuMTVotYYczRa0yMWC1w2ZM1rljhYOMLBo4xucIApuGIbx71ePc2jg5+Dl4+ZjY2Zi42Fg4KIlJamlqSmAhuae5p+MmoyKjpSImIqIioyEg4WRj5+Lp5mphOpo5dY3jOqE4RghGtc/JhqAITYRlYuMzbEwyLcjJnkWtGuPItxOGbdbmcZnDDE4ZNsuFoAKahWH8gJHkA7lcrj8hlMhjcbhsHgUGjUWlEglEqjwhufk572QlJyanpSYjIiEhYWTl5ehm6GnhdNJBr44ooYYoUEKWHC4+HCAITYRhxtcjlqxcLWTBphWtGTRwtcNXOJa2auGbhg4YMcTZqAKYBKH8g9HkHPk8njMrjcnisVgsBhkUiUmk0eAh+iK6GWURqUSCSRSKQZA4jGZLG5PL4XLXZ1AhhjI09+PhyAhNhGRllZNmuJstbNcbJa0xY8K1xmytFrDK4ZYXLZixaucwApWD4byNKeRyOZn4eXhURERk9LTE4CG6bzpG5CQloyUgYBMw8rP2YCGoJ5akGgYeVp4OAwAITYQ3ascuRy0yrcjjE4WtGOFktcZWmJa3bMmrnDmcN8bPEAKSwuD/k84/k+LnPg568YzQIT6Nr6K/NoyZMksk8aFozWHtlhnpwuHxAAhNhGZwyZtXLXMtyOWDBa0y5GC3ExZNFuTHmytMTbCyx5sIApKCobymceU3mfnZmPhYeQjAIXz7nnfcRdiIrLV4IaemoerhYOLmZGQITYQ2yY8uHJlyLcWVkxWtGDbItcOWLhawxNsWJrjbOWLNyAKWA6H8sJXliHmMtj8ficJgkQiUqkUiIboWOf3lJaWlIqAhYmZkZWjhqSSgLGDh4KDgYOJoYWaITYRhbtGLTNkxLW7nNlWtMWPCtwuWORawwsmLjHhw5WTBuAKVQ6H8s6nln/ls1isdjMHQyDSCQSAhuri6nWenKCajELAUMvN0oCGvEBcwaBQ8TJysHaAITYRmas2WRpkbrczlmwWtM2VgtwsWbZa3a5GOZxmb4WTdoAKTwyG8uf3l0DqaGVm42NiYaEhgIbu8u6PnJCYjoqIhYOPnYXOTZeMnprvwOIAITYQzc5cOXLjxrWzdk4WtGmbKtctMbJbmZNGeVu4ctMzTCAKUwyG8nN3k5vn4WRl5uHo4uPjQIX4ESvgRLoooxE2MiwE0oCHj0igMBo8DgcHiMVT4CE2EOMONuzcOXC1pjYt1rTI0yLXOXHiWs8bnEzY42GZm1YACkoKhfkoK+SkPB4fA4GO2OyE/Ac5+A3PdkyW0TSAhoiugZmlgYWTk5ohNhDXNjb5WmNstyOGzRa0zMWS1yyZZlrnKyaNGDTC5zY2YArfApYCg/4xQP4xQQmAdu/bv5nPhOLwYRRFERERCCpha5uLldS3Epi5WszUF1dbhMSSibhKCamSYXU8/E8XxPF8Lw/E8XwvD8TxfG60iL1cQmEEQmKIVNXqahiIUohN1KJE4zEolFwmErxcSTEpiM1KIzgJqURE6uBMWlFoizMXM3LLjHXl5OPBgv8ACtn+ABW0Ph+AHnwazcskuWWWIWbltVKCUqLKlgCC5QsEolsqKzQZpLm5ubm87zU2TcpLLlSxcqxuXcstlFWWUWWWLllLG5YpFiwluWWaSrE2WUllypVyyxCIXnfg+H5vn+b2gvw59Pl3zbVJZZbNFlliyWWXOpc2WUCwABKCwsCUXKBNgCbJubAAShYAlEolJQSkollJVglSgLllJRYAJsAbm5ubgsASrCyy1u78/2/LnoAhNhDBrlbZm+HMtZYW2Ja0yuci3E4zMVuFzjZsXLRsxaOXAAqFAS6E/IbZ+Q2es64N+7g4qyrCq8YzIWYoYKWlbBSlpWhO2O2OE4T8ccX449dGumTfu15MNq4EJUpaNoQhKsICMLq3Z8W22umMhLdieDswhGcUYoxIwhOUREQjCMIzXy828o94ITYQ0wtsLLDkbLcmZizWtMjButcMm+Za5csXGTG4wtmLjEAKhwEwhPyMRfkYVvVtljheE4QwMEMVrQyQwRlCNa3rjrhjeCOjg8asYZiD/jlM/jldie3fwJ5NVURETM5zvjvne7zE4VjGKwrWOvheH4SE43EQ6M7xmEQIRgIymIwiRjGs8vByyn2AITYQyyYXOTIwzLW7dmwWtGDRutw42GVbkcZGLNgwaMGjnEAKogFAg/5I3P5I9anjw3i6zi9TwrUdNa1wxwqIZne+OeOd8TxV8bzM1wrly5cuHbj4BICE/HKB+OU/BTDkrkjmjilCUazw30323x3vjEpUtkwYJaMODQwYNFqSlONcs56acemtpIP4A1Xn53c3FxcJEESmLVYREhKSBEpTvfn+CeEAITYRkxMGDZw3YrWOZszWtHLTGtwscbha4wtcuVywY4cmJyAKkAEvhPyYMfkwNuwZeRfNHFGl4YcNb5cNcuGtakqWyW0Yt2zdq3bJ5MePWIT8clX45G4mXZrY41rO8SMqQyYMGDJilKEJqzje+GeLi2xywoTw5waV7MSMJyrSsYRhOE4RlGFKyjCMEYRhOeno40+IITYRkaYcWVtkcLW2JhkWtG7bGtxZmmJa3YYmzFwybOGGTIAKiQE+g/4ScP4SedM4B4ni+Reo5NapjGo5OEYjV6KpExMTGZzed7zfHhz3sIP+Bhj+Bifo69DnyceGZxcTEzGM4mJgmhFkzKEQRSWN8uKwg+UZIRCLWWki6Sq0TEiYTBNXCRJm/B9eOQAhNhDRriyM2GTCtZYsbBa0aY2q1ywZs1rNw4c48mFixxt2QAqDATGD/hJC/hJD69Dhx8S8VWOEarTlHLWMcI0w06arGlXLOvBz3IP+Cjz+Cj3euvTxfE8HlOjV4vHGs1tMTSpxkZmWM4z2lxCD9Th5O5zNwTExCrq4iSM4zCSLhcJufL9PEiE2EN27DKzzNcq1zjcs1rRtlzLXLNvjW5GbVu0y4cbLI2agCsABhAGD/jIw/jIxAADxN1rFarljhjFaiMRFTiIhCVJIqFFRKYmZm4zFzM3muLMrhOEiZzFxsTc3ebm5ZLL1x4dcZ4iC/v6b+/pwAA3MlK2bKS5uUslgLNy7J3FsCbEsnfHcmyVLLFlTsbsokQiIyxL69+tggs/CHw+e27pRVVZSBYpKSpUqUlEollSyhKE2ATYJYtlm5uAKVbd79/1vgCE2EZcrnG3YscK1mxx4VrRkwarXLdo3Ws8ebK4ctGbZjhygCo0BOIP+QFr+QEvxY583WuMZREans5cuPDtEVS5zec8cuLM5rjExp2rty6CD/jJQ/jJf4zynhOGkMFxLj4Xh9s4VVYgTc8W3Fc3DPTq47ITjZJdWSEqwijFKtKwjCsAhEhGBCEUIiKbHp5M24CE2EMGrXG5xt2a1ozcOVrTK3xrcLZliW5MrBs3Z5GuVniZACm0fhPyG2fkNfymet8OO+WM4QxYsWTJoxYqZo5oxuIP+MHr+MH+iOlY1qOU4nEXGZ3nvnx89efGE4HMjHl3vOISnKcqyjMnPbx5yxCE2EYmjFkzwtmy3M5ZY1rRk5cLXGZq4Wts2Ri5Z5MONk2YAClsVg/5BNP5BT+Touuk44RqenXE5yIP+Mf7+MgWL069L1OKpy48EyIXEZSBm45444YUMFMeNwMEGgCE2ENWjbM4wuWS3KwYMVrTHicLXLjKyWsW+VkxzOWWJvhZACmAdg/5C5v5C5wL7XyanBd3nHh+N4OCD/jOK/jOLA5xznjO6jEV0jg8TfJCD5exGfLnMymJlMZuMtxz8fmwAITYQxZOGjBsyYLcuXJkWtGmNutcNGDRa2cYcrXI1ct8uVmAKVhOD/kUG/kT/2Z3VpiJ6TACE/GW1+MuvMcjLkngnGGfBpxiF2VsttMtMMKOGOnB4uKHLACE2EY8zZy2xZMy1wxxOVrTNlbLcLJu5WsGrFtmZNMmJo1agCk0OhPyMwfkZhxY2nRpUrGiE/GNx+MbnHiGzHmSjQIakkEnHxMPDxMfKlkAhNhDBzmYtcTJktcsMLNa0yNGK1yyYtVrVthcMGOXK2yMnIAp2KIP+Rkb+Rl/hkqOnHpyjpOrZvMZubmZvMS1vhDkAg/4zoP4zm+F5jKfFm9s4cnKuDk4RhwRNx1jfh8iEzbo8dKMIRkjNGEU4RQjARirHDt2odIAhNhDLNmxssuJotw5G7da0xZHC3DhauFrBiwzOMTRq3ZuMwAqgAT6D/kjW/kjXxnw+HeN1nTVcMT416qsKu93xvmyuZQmzi3vfHfXj3eLHO8iD/jLC/jLD58q1PKNTSZ4z4OuvHjxvmqccNcOzwsa4Y4VpWZ3fO97vM89d74sghOtZwa3rGKMSIhGUYREYkEIwhGEYynKcoRhOEYXnHbzYRn4MITYQ1x5sbBjiYrWGHExWtMzFqtc5m2FbkZ5cThuybNWLVuAKaiOE/Ail+BFPDgjAZ81YSYMPCviZLZJYqWpJNhxghPwd3fg7vz5suQGQix6tdKp0vStKyYcF6oPxpuZtKUkKmExKVl583z0AITYRiyZHGVwyYLcTBu1WtHOTItxNmeZazxM8zjMxY4WjBwAKpwFPg/5QQv5QOW55cw3dzcTEIVEaOTURSLxM6uLXG7mdts3crRml4TqfA4+FpyCE/GU5+MrGl9m3YNkrUtKU0a1nhnXKcOtcd51RkpK1LWtgpkpSlISRhhTnOsbxqvK+jfgpWgCD9bp4c5vczczEiYkAiYmExYE0JgFSRdWCUzm/D82nwEAhNhDNsyY4nLTGtZ5WmFa0a5cS3Dka41rXE3cs8OTI1YuMYApUEoP+U0L+U1Xc458M1FU4TVCD/jGw/jGXX0mrwy41nfUAhaNBBLj46YZUcsd+PhiyACE2EYc2NtjxN8i1tkY5FrTC0aLXGXC4Wt2GRtlZ5mGJqxxACksMhPynzflPhjM26sYAhPxevfi9zwYDZghSU4egQCAwGeweExmLoBOAITYRjyOWDllhcLWbhlkWtMTnKtcZmzBa5YMW7TC3xM2TFsAKrwFhg/zIH5iXxOOKqtOio1OqzVcuPgZ1XLPRjOppaKstMqzymiI23F3M5JmU0uYzUwhdZnfWfHvxe4CC/kOT+Q5Wb47lzvPPjvPPNmzZs7E3LxiUs03LSlSJEyyypuWqugiMvr4fHnSD4cMxcyWkhMUlFxKYTEzV1JMJQASiUSiREokCJRKJRKbz7/OvKCE2EOGjBliZs2a3G0xMlrTDkcrcLNs5Wtm7XDkYsGDLNmcgCtYBd4P+Cub+CufwdBCKvF4vU4vGcZi4uJTret8orVa4Y1iKhia1UYxVVCriy6uCZu5zNrm03MqmsrnN5zvN7zu5J4QAg/4AtP4AtfL7XWa3C7ZnM5ubiKxHSqxXLwfA58uOEZiYsqVXiYvC4XCUkymLhGamBU4moiChUVGNR4WOnhcuWuE8L6iDjREgXF1aYi4iSSYuExMAiSJCJBEkZxcTEwiREkSCYmExMCYgIuLz5fj36AAhNhGZm5csGjbMtZOMeJa0ys2C3CzzNFrBhlbMszlg2buW4Aq9A6ICg/40Av40A+bpOJvW3TnU4upm5yzFlXUTUIpiaImN1mJsvCMRrFcMYxrVcMYxqqxjF6aqalFXdk3ObTlMwSq1TF3G83nOY42zkzV1EYmkzudzm5y279u/LNRiuFaqsEzM3N3m9543d7cc548efXjvnnimpJgiLxeMt3uczmFYlExleIjTGsMRGKxjGq5YxELnbjN3E1NcI8jPga8Ag/4kLv4kL+O8Zp08PwnjZxqqidNXqIhMSmbiW5mZuYupaidIuOc8d7nKYVKFouImpxcSMTExN5u7mcNNIi6tMImV5md1aEIiaIhGLiJhYLhEx4Le+PHjO8mYze7YrXDh04axTU4jSsQhM3M5XJuri4VEYRMTE2iJiGLqZRJNRM1aZu4uJIwUqoxF8uficb3sg/gKvJ43nJIQms4mLiLrMRJF1cTEiJESRKJhMTEwmJRImExMEwSiYTEwTUhExKJAmIupESQkExMTEwmBEoAJiZgTCQETBMJiYmJhExMJIlF4zUxdSAAmJhEhEiJiUSiUSCYImYTnr5viw+FAITYRlbsWmXM3ZrWDRqxWtMThgtctcTNa0aM2zRpjb5WjFoAKsQFTg/463P469eUXyzSkxNzcTF6weBeKqHC8WvOd53PGNioxh4jlOoq228zvbcs6ntvtioP+Ja7+JZ2cccTFx38TiqWs1tzPBlu7kiMa1jhrVVqYvN3nm3u7zMRWscNY6OEUmONeDfPYg9fAE+jmc2mYmIRMTMEolKYJiYIESmLiYCEzCYQIuJm74+f4MeMAITYQ3x42LFlkzLWDNnjWtMzFstxNW2Ja0YsGLJs1a5WDNyAKkQE1hPyAEfj/9zy2wrOd4zKWpg0N2S2CkJVx1x4dqm+WGVcEbSpgliaIpIP+JhT+Jh9w58uUcOGKjLed+C3zzu5mMY4a4PEjThmLu953fWOO8oTmaI9UjFGEUUYQIwjKMYglGUIRhGMU00b8vHDlACE2ENMubC2ZZcy1vjZsFrTM1ZLXLhrhW4szFsybtGjdljygClgShPyHOfkO9vCdZKQwYMW6WjFYhPxJ4fiTRQsyQlBPG148+cCGkqxAXMDAwKDQcPGzcTA0wCE2EMWTTG3aZMS3E0xMFrTE2crXOVm4WuWzBhla5mOLLixgCmAXg/5HJP5HJXXnO73hwcuWOGOmccNghPxI2fiRt41ZZoZoUjBWdWummN7ghatBBBpZYEKOCUjhlnxtcGWAITYQ3c5srTEwarWbjLlWtMuXGtcYcuNblw5crFvkYMMrbEAKfSuD/klE/klFd9441eHR2104cMYhu+e+PPjz3ORqOWeXCoP+Jyb+Jyd4HfsxWKqa45zx59c9ZzMonEVrGNcHS4xkhNnMcXLVWEYRRjCcAjBCMIwIoxnO/FyugCE2EYmWTGyxY3C3IwYMVrRm4YrcTbCwW5sTdo5yOHOTMwbgCmwehPycQfk4bw4bwujWKZaGTFqzcDRwtkM1dOuD/ibS/ibjrM8p6Y6Y4YiFxmc547z47jdghatIi1MMcEsEMMUJFHEhI5czh4WeITYQ4ctGbfK1ZrcuRhiWtMbhktxNXGZblYtsmTGza5WmFoAKbySD/j1m/j1nNbNb8CZ5OUajFxvd7vMKngyAg/4rZv4rZzwfAPB8DjW543xnjERjlrWNYYng40CE7FJde8EZRjFKcokUUUEYJ14fDUAhNhGVgwx4sbVotbMmDFa0YZGC1w1Y5FrFg2xsMjVg2ZOWAAp2JYT8g6n5B1eFXDmrSMqsNa3w4cM8NK2ZIZLYskNk8VCD/irQ/irR645sri4qJ4Twx0jtXCtXM8Z6x4u+PECE52x0aqxmiihGRIQnBWE18PVm4gAhNhGVjlbMmbXMtcNMuRa0y5cq3FhxuFrhm3y4Wblg5xZMQAqDATCE/InZ+RO3HlvK6MlKWwYrWtKEIznO8cMbzrHCvGcZRyV5GPFwAIP+KQb+KQeekaisJm5nO0ohicTEi6uJSb4eDVX5YIThcqEe3OqMIokIwjBCMCARhFERjOuPbpjwgCE2EMnOLK4xtMa1zia5FrRizxrcOZgwW48zVi4cY8WRuwZACo4BLoP+Rlb+RlHnz7464nGOGOnTHCuEQbvjnnz3xvOL4VjWO1+IxACE/FOl+KcfJkrmjkvTDOeOuXLjw5bzqpitoyZMmSGCc43nlrwZaceMhOdwIaeTOcYxThGcowEIwEEJThFOFYxnr5MYdIAhNhDBhmyMsjjEtytHLda0cY3C3C0YNlrNm5asm7Fi0b4coApgF4T8lW35KtcuHPLHK9ISpbFLU1X1JIT8US34ohZZo5qYJSI3jlZ7cOGXCITwhWHH4cZwThNGM41w5ds8ACE2ENWOJm3YZMK3HmYsVrRnibrcWRqzWtMTluyxtGmNo0ZgCmMZg/5NzP5N0eOdtxx1nTVcNa6R4HHhOYP+KXb+KWuGtOUcIqYjcZvvw8Hjx4iFxmSRamFDCQwwoYI4ab8vFDmgITYQ3w5GrVg1ZLXLVixWtMbZktxNG7hbjZuGGJljbM2LFoAKUhCD/kuq/kurdMaxFQ5ccVaD/iuu/iuv7dSmpnlzRxCGoJyDgruDgCFg42hh4CsAITYQybMGzhuyzLXDnC3WtMWPItxYseFa2xYsuPNic5XLhqAKfSyD/k+0/k+l7vD3jnwzisajpWuGMRGWd8d8745ze4mOWe3boIP+K2z+K312mezDE3F1mJRU0Uq4uJu83zrwZ5yAhHgiMunW9ZwiRhGEYBGUYQEIk067+TOHQCE2ENm2Vo2bucK1swbslrRtibrXGJw4WtGjFu5zNWmNthYACpYBOoT8sTn5YqcXFhG88McdK2liwZM1MlpQSqrWeHHeuGcYFoUlJalrZtGLhJXAg/4oVP4oTd+Beo6OmNRi2+PXjx6888d22mEVMTMZzUxjGMYiF64NAITR0IPAcEEIkUUUYRhAjKaKBAhEnCMIkCOHs4YaACE2EYnLZlhytHC1lhYZlrTE1arXOVqyWs2GTLkbZcLjI0bgCs8BggGD/jFK/jFL6dfGzPCdTwvhFVqsRois6iKpE0iQiUQipiARuk3ExlaZupi5TOSKmYveds2hidTjeMzOSbIZRM3y7zzAgv57k/nuX17+Ltzcs981SXBDc3msTLlyypqzZCE7V22lqbRKmrVbzfCSRKlsXlicubhZs8+KAIPhMRcSmJTCYmYSIkiUTIiQESImJq6lMJRKJgCYkTVwCJhCJRJJKJATEr36fix4QCE2EZmrfGycY2a1tmx4VrRxhyLXGbK5WtcmZjjZOXDBnlxACogCwwGD/kD8/kD3zy58ufDjjJVgAJgAAAAAAAAAYy4cWt4zV6ziSjj4ni+B4Pbu5czlzcOLp1eB4LhxOnUcublzOXMA6dek1FQRc1dREpm88+XMGMqsg/4LmP4Lp+nk+R5PkeP43fsdegADlzAAAAAAAAAHTq4cXbv06+B4PldUTWYnn4Xh8OOttbPA8F06u3dw4uHE1scOKrAA58u8XNxNIEzM0qMcOPAHfs5cwIOMTUEJJLiyUTCYmJmCYJiUTExMJhICYAESBMAATATBMAAAAABMAiSJQmCYkBEgmEkjM8/F8GfgwCE2EYWTjG4aZMa1ixaN1rTFiyrcLDE5WtcrduxaMcTjI0ZACmIgg/5E2v5E2wN4uJm8breNzJOM8k9gg/4MGP4MGQPClhWYubi5q7OPS8iEyQnCcYxRgSjBGVZThWVb1z67+AAhNhGRu5atnOXItYMMrha0bOWq1xhbOFrJm5ZZG7RnmYuMgAqCATSD/ki0/ki1q9ZvG64xmuNXMxmriUQwjURrWOHDXLXBioq98YP+Cxr+Cxvw/C8fhnGcZ1vhnE0wxGmlURCayyzG2YnNXciE2VIxRjGEYESMYRRQiEIoEohGKeXrzh3AITYRhaOMbdg1xLXLDM4WtMbVitxZGLNbjbMGmTG0zMWLlwAKmwFAg/5DNv5DPcXOOPDjwN6BjMSRMRE1vhxOHE5OUdOHbHAnfHrvw48Xl4LYhPwdHfg6jhCOjh8LXqMuQGzDklaNJq1vHPo0mTKTRvhwzw1mlaWK0s0LWpKE6HLnK0ISJ3jNGAhFCcIoggjAQihGEUYTlOCc64+nV3AhNhGTNkx48LdutxYmzZa0YsWq1w3zZFrNjmZtmbDK2btnIAqpAVOD/kUO/kULqbnHXhz4b1nBEgSlFzFloQqKhTPTry5unXt38C0E4uIkiYnW+nGcgIP+Ekz+EnGpwq+V+F5Pkd+x37DpVY5Y4VGKgi05nPHO953x5c4lddenh4XLdzmpYphGfAzgg4RNViopE5zczMpiSJiREkTEgRKEwCYkAJiUzx8/yY4AITYQzZOWWFnmYLWDBnkWtGjBitwtmTJa4aMMbdjjcY3GZoAKWxSD/kVa/kVxOvDvHWOc3MR4F4wAg/4WDP4WK9Txx14d+G4nFT0xjACFwWYZ2CFDDDDDGnnzN8GGITYQ3yN3LdgybrczRhkWtMmbItcM2uVbia5srPEzZt2DdyAKngFIg/5EJv5EJ84TAL1cTU1NIiKRECkpu5zvW1ROJxhUVCImY54668UAhPxDrfiHXy5GXJjxZcmeEqxwwwxwxw3nWsbwFI4pWwYrYLZs+ZmjalqWhKk0E4YWWm2m8IPhyStKLmZSlMExKLiYCJhEhIRNXExcLjLM3z82/WAhNhGJmxw5GrTItZYmeVa0Ys8a1zlxsluZrmaN8bHMwzOMwApiFYT8jP35GkbY0LxrHLG+HDjnrrfGg/4bhP4bs+mufJyajhWOEeBGNcSGjq6Aj6WDQMBAwMDAwMDCx9TAwGAAITYQ0w422Fu3xLcTPC0WtGLlqtxOWDdawYMm+Rvlb5MWVsAKQQeD/hr6/hrp59MRoIP+HL7+HOXnqnSGmo6zg4WJlCE2EYmLLExb5WC3EwysVrRpjxrXGFm3WsGbhgwZNsTLEyxgCuIBgAGD/hxo/hxp6dfA8HzOumoxGq4OFcMcqxXKMRpyxwcGIm4zKAmL4ze+fHPHc8VrjM5m5m7uZnOblcphmZ3xdOoHPEzbMTExHCeWdY5gg/4cyP4cydbq1iZmLnMbjjjnjjGWV3xq4zKpZiYKRilTFKUxETERCMMIhBNSq6KKmESBwqMVjGJq2a668FHggIPhqyVxaYuJQIJiSQJqUXAupiZiYmJQTV1JMSRKrqZiJIkAhEomQmJgEzLO/H8evgghNhDRm2zYmmFktbY8LJa0wsGS3C1zZluZqwbNnORg0xNMYApUD4X5CJPkI7jlhrprweDw8+LwM4CD/g62/g694+HwKantEyCGsJKAn6VAoOBibFA3ACE2EMcrZy5bsGy1myaNVrRw1crcTbGzWssLNg0c5WTZi1Z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9oHAOAgAQdBNIKlAYBEBZ6xN5CnJZMl4XM1UJFp+MDCEgQRP//A0U1BQM4C2QZIDIJAJCbAwE3wB5FMwkAkIICAdvFHkU4CAD+AwB7hdI0Ek7ApD/TAKQ/Cu0CvgGH8I23hG3CQyAASKDxtUKjRKLUqnWKzYJjL69M4DA4DAYDBxAYFBYBAoDAoHBECg0DgiDTO1TOCQCBQCCQCAwaBQKAQCCQKBIFAIFAIBAIAgMEIGIBBYCgKAwCAwGAQOAQWBQWAwGBwFB4FA4BAIGgEBgMBgKAwCBoDAIDBYDAUDgEHgUFgUDgcDgUFgECgMAgUEgMEBBYBAYBA4FAIFAAg6BwOa2Kx1arz6fkgIP+QA7+QA8Pgn4IAHk+FgVcSRKYzELiYiLiN6upq8QtOmw3E654XVs6VbE4uM6zC2MkTC6iUoLxNXNJnEqTRK6lNTWMxETE0iCswmYZTfDc1OM1nGZiavlzPPCDelx3cqURc2jK4tKLiaqwiyCRFwgETMTEgmARMSTAAi6mLqRMRcAAAJqQESIupiRF1KJRMSImEgSTx7+zup9AITYRiaNsePDlZLcTjIxWtMOVitxNWmRblyMXDjM2ZOMLFqAKsgFPhPwkyfhJlYsdr4sdKsmXUzU2UyZMmC2C1KUhGiUIQhSF8UJSpKEgjKAlCs63vjy5cOPHHfTPjyiD/i+8/i+9eL4ni+J4fhd+znylWa3rjrNKiIqAi0loldSmJq8SglNZLROLjM2AhONm4M4ThNGaZCMBFFGCIQihFCJCKEYRhGEYRhGEQIwRRjh6uE8FACE2EMGOJxkYOci1o1YMlrRs2crXGNm3WuG7TLjxN2jVnlagCnUghPxApfiBLxxjVWmGGGGGNaVwQxYMGTBmtwpaMViD/jaA/jaVZzUMVwcq4RyjGkRG3h48fPg5hdRJHFrYoI4o4oUcEEcUMcEcEcMdOPwMUOYAITYRhcYWjPKzbrWbTK4WtGzFqtctmjZa0ZZGeXDjcOG2LEAKjwEthPxKTfiT12678uee9UrYsmjNkzYM0cEZTwzz1y48tcM4yZJ5qYMAhPxsPfjY3wQxYMlMVskLRle+PDlz59OPHjw5aTpTBowaMmKGjDgvgmCE8JXnDs3nGKEYEBAjGE5TQijCKM64ebhhHoAhNhGXKxwts2HEtbMWjBa0yNWa3E3cYVrPIyzZsOVo5x4sIAq6ATaG8UdXijHi4uXScLFxMXAICGiI6QjpaQkpCWiJiMgIKDh5ONoZOZl52bk5mVi4WCipKOppKclJSKCG8bpXjdZhYGHkIWOhI6KioqChIODiYmLlY2bl5eXk42NgYCMkpaUnJymmpySmJCKgImBl4Wjj6GPmQITnboR5d63mjCMIpRhGlbTijGJFCcpRlGMowmnPT04XpzghNhDFszcN8bdmtauGLFa0ZYca3DkZuFuVhhZ48TbG4yZmIAqOASiF+LQ74tHZpKJLoKkkMEtc9t+DwNt8s8El2EwmGxmOxmGuwVlEEACF+N7b43jY8DBevlltlphngmkwGCwmEwmAwEU08dstt8+NYuvD4MCF3VMEejhhRoUMEcUMBAgjgQQwRwI5cLn4I4csITYQ5bY27BwycLXLTI0WtGWNktcZWblbiytcLPLlyOczVuAKWxWD/kSU/kSVZ3y6xc5i4xntw69OgIT8bUX42o2TPqnSEoQjOWG3B0aeCIXYDPyxxoUEqGnC48qAITYQzZY2eNi2aLXOPJhWtMzhstwt2rFazZNmDFxkw5mrDEAKeSKE/JPV+Sbm+fTe+HXHPPHFKWLFmxbMWLBipKWOGWuchPxn5fjQPpJoxYrYrYrZJWgw1rlw58OWOeW2OOechdJRFLm06NCghghQwRwwQkMMNedhjgygITYQ4bZsbFk1xrXLfJlWtMbXItw5W2Va3wucmFoyyuMrRyAKUhGD/keg/kehHhVwxjThxrMAg/41SP41SRjNVFX43PhcAIXWRGlhhjhhhrwuLhgsITYRjZtmbRoxaLW7ZzmWtHGNutwuWTBa0aY8mPNia42LZyAKgAEog/5LgP5Lc8RnxufgcYze89eO873JjHKuXDhqtVrPDOLAhPxt2fjbjrhx4t9scr0nRamDBiwYsFKIxXnWWenDhpjjhOBxpObGN4zhFOEYTQjKcpwiIxnDDw9tZWAhNhGJkxZtXGFutaMWjVa0ZYmK3Cwb5FrBtkZsmrVs0yuMYApZFIP+TlT+Tks1vo4NTUceXNcghPxtWfjafxTzXyVJ0yy15N88eMCF2AzssccMMMMcs+DxMLGAITYRlaMM2XG2YLWLNm2WtGThotxN8jJaxZs2zFrlyuGjdiAKZxaE/KHt+UQWs89Nssq9JUxQ3SzOFACF+Nmj42fZLIMMwE10Uk8MdsmHnw7FgIbAkHBQNXCw8DAoGBgIWDi5Ofg4CAvgITYRjZOGOXI0xrWmVi0WtGGPKtwtMmJa3ysG+JkxYs8TJkAKfR6G8rQnlZDmZuXn4GdiZOFi4KBhoyQlJSampaQkEZDxMjIghfjLa+MveqrDMZBiKLqKkFcstduBrvlx8uFjwc6Fu0UEGXjlpjlighhhgjghgjgjjxeRjji0wCE2EYcmVk4yt2y1k1xM1rRxlarXLRlhW4XLLDmYucWNrlygClENh/KKB5RVYlEohLI9JpREIpAoCIP+NPb+NPO446R22uSGxFLwcBfwMHB0tDCgITYRixM3GPE3yrWWVo5WtMjFotc4srVbkZuGrluxatGjBuAKiQE4g/4blP4bjZ1z13nne954zKcRjhrHLlrGMRMzxznec7vjPNmYnUeRw7dgg/4qbP4qmb7ce09K4VwrWmrwuZtuJRMTETLOLZjZmcuMbvaD9jt148d3c2SATEgIRMImExKSZ3z9c9IhNhGbIywtGLRgtytG2Va0xOMy1wxcMVuVrhxNc2VjiassQApmGoX4dmvh2bY+rAx1xUzJKKKJLIaIasLjsHGAhPxSLfikXbMUNkMlEJ1nG7DLTDl5tOeE7WCPJvWojFGKMYznHLw2gCE2EZWzRo2bt8i1jmbM1rRpmarcLXJiWuMLZgwZN2mPGwygClURhPw2KfhsvwQycCkskLUx5saIg/4sBP4sD6zyms1M8O/hcYCE3cyenHetU74ce3S3ACE2EY27jFlyYWC1u1yZlrRg1cLXLlrhW422HK4btGbbM4wgCn0phPw8tfh53wzVspLFLFDiLQpCN73w42+EYwhgtklupSyE/Fel+K8GV9WHBek5xnpyZa4Z3RoyYHCjklCEcM9bfXKAhN3KcetZ1jGMAQijCcIRgEYRjPP0YtwhNhDHM1cs8TBstat27Za0b42C3DiZtluRuwx42DbDlZsGYApmGYT8Rjn4jHXBrrnrjeMrUzZs2jBopqjCIIT8Uj34pH2DBbVbJLNCVcMcdc988cuPSIXSUQZ2GOOFChhIUcENOflggCE2ENMzVrja5WS3K4ytlrRwwwrXLVgxWscTPI1bM8Thy2xgClEPhPxBQfiDHpgtkcCmCWaMooP+K2z+K3fEYtwvXPlkhYNVBBk744ZY8Hl4YcMAITYRkzOGOZw1xLWLJszWtMmRitc43OZazb42zVkxbsnLbKAKVhGD/iNa/iN1mbrjwVqfCuvAyIT8V734rxYYL7oynGOm2/LHOIaOsEBYoWDh0LEx9CgbACE2ENmLHFkcYcy3IycNFrRixcrXDDM1Wt8WXIxaZmrRo5wgCkMIg/4jWP4jTeetugCE/FaV+K1vNr1L4IeRRaDxWsoBOCE2ENMjRrjy4Wq3LlcNlrRm3ZLcTZpjW5GGPIzyucmLNlxgCmIahPxKifiVJVysc8tMdFqYsmTFoyU2TsCD/iwO/iwbzjrynljljhjFIhc82+fEhO5ghy8N5xIxQnCcop4+rUAhNhGbLkZuGTnGtyMMTla0yMGC3DlZs1uNuwY4WjLE4YZmIAqfATmE/FhZ+LDusJ3rfDe+GFcEsmLRo3ZtWLJkwKRVy3z5cuPHh21rjvhjKmDNoxcbBksAhPxYGfiwRnG07TwQxNEbQjGOXDlx58ufHjx3wxpbJiyZt2bNowaMmSxXDh1115dIg3wM7+Hu5QmJTMiJgCYkiYmIuBMSmevvyoAhNhDZg1Y48LTGtaZG2Ra0bsci1xic41rnC0bOGzLFjcMcQAqRATKE/F+N+L+e+G9a4o4rZMWrJmpiligjfDfDn0uPK5SmDFititLFXIhIhPxWMfisHlKWBaNKwwzvhx1y48c6zhLBg4TJswUtSsL1rXHllrvrnlCFw2WRaOcjQwRwEMUMMEMEcUcBAAhCOGvOymyAITYRhwtmGHJhwrWLJg4WtMeRytxOcLdbjcssrBm2x5GbTCAKdB6F+NWT41S58Cxdct9ODjngiquwmCw2EwFkVFs1cNaE/FJZ+KT2WJamq2zBqtihLHPHny6a7W+eXDlAhrKOgKuDQcPBoEgYGAQIgULD2cGYACE2ENWLXFkY48K3Cyw4lrRnhZrXLNy3W4nLfG0aYcTNxiagClMQg/4xiP4xiXTpvwM6xOudXICE/FdZ+K61r3ac05UYq2lUhdVMz8KOeWOefF4WKwAhNhDRy5xuGOPItctWLRa0atcS1yybNFuJs4csWbDIzxMsQAp+KYT8a2n41tdtL5Y4a1StbRk0aMma1rK4cuPLnw4YqWnonLKAg/4sVv4sV/F14DpHScTF53njeczNa10x0xqouZ8GOPHqhOBzGHnqzESE4IoEIkIiMJ15PBrLiCE2EMW7XG0a4m63GzcY1rRs0aLcTTC3W48eFwxxscbRm5agCoIBNIT8J1X4TjY00R0SzYMGDJizWwW0SxWwSzQlakJQlKlbRgTVrfDXg137QIL+3WP7ddTJkwko7zeXKTZaU1bdqzfHvw6AhPASPZhNOEYRhCMokJoxhEQjAARIp37OGEAhNhDDIyy5HLXEtY5czda0ct3C1y2ctFuVgwxMGTZqzZN8gAqoAT+E/D3B+HumeLHbHTOx5a46mTJq2cLVszWwQjOt5454b4crLPLHTHDhnCWDFqxatVN0MEYAhPxHGfiOpja+bLmjkxYslrWhG+HLpw59OHPe8K1klSWS2KXCruxaLaMVEMdb58OVrvfCg/I87ybcW2bCE1cJImLRcCoQJixEyTF55+3M+IAhNhGVzkbZmjLCtZ5WWRa0csMi1yyZuVrNg2b5sjRwzctWAAqTATqD/iNe/iN3ndVrWuGuGuHDGEzneeuefF3m7ZZ3N3M1CITUX06+FHhahPxF6fiLPQnaKsb3vnjlrljhjKFpaNTVolipgpSFiN8N8uPPfHhx5Yb7XlGE8AYoR8EpymQiARgIRQRIRBAIid8enhxh4GAhNhGZk0bucePKtc43GZa0aZsi1w5y5FrFyyys8eZs5yY8oAp/KIT8S4X4lr9+OudNSlLZnCtgpghCeGOeemuOOOEY4p0shPxIEfiP1pkwVxKxw4b609dctYLSyU3YsUsEoQx211x4wISXgJDr1ujFEhElOCUZQjKcJpzvn5tYcwAhNhGXFjbMMjNwtbt3Dda0cZXC1xiysVrXFkzMmjfDkbZGoAqIASyE/FL1+KWW+VlrhvWMYYrZMWLFipC0ZTreuPSx40ZQxZmqmICE/Eg9+JCmkmaWDBalIxnhw4cOPDhvWsVsEtTjMkLMNODfPjCE43Ig8ArwnCKMpoRhGBCcowjKMIRRTnl6s47AITYQwas2zdm2xLWuNq5WtMjBktc5GDRbixuGTVq2cZWuNsAKnQE+hPxY5fixzvXGrGMpUloOVO2AnXDfLe84oUo4i2CUk73w48t8cKws1R3TwIT8SMH4kRaUpgSvW967zkqxQwYsGa2KEpp30o561jFglgpqlklSUJ3b6acNwITsakfAsUYiMEYAhGUYRQnCcIwighOUUowCMZxvj6NYbCE2ENMrBpjzYnK1ziYZlrTC1YrcLNk2WuMOFi5y5sbNqzwgCl4Ug/4wXv4wS899eDXOLQ4X2lqQhPxKrfiVZwS4E9FKQjHDPXDis+uGrJSAp4eFg4OBg0DBwcTJ0MAwECE2EY27lljxM2i1xjy5VrRlhbLXLjI2WsszBoxYZcOTMzxACkYIhfjFe+MT/A0YeqC0hPxIZfiQ5hkw4IYwh4lJIHCaXGYHJCE2EMGjbGwbMmK3Gzct1rRyyyLXDZzkW5mWVizYuGrHJlYgCnsghPxmYfjMTjpxbWG+GeG8a1pSWbNk3aOBqycBHHhAhPxJufiTpjl2Z9m/YtbBTBK0EEazrhzx258+0IainoKjhY2DhyDgoOCgYCDgECgEDAQMXaw6BwMAITYQ5cOWObMwYLcThy4WtMePEtc42jNa2yNmuVxjY5GbZiAKqAFOhPwnnfhPPw4ApVixtGngYcFMFMmDJgwYrZsWDBkxUwYI0jKMqJYJMUYIQEYsdZ5768ePHl2uCw1Ag/4ibP4ibeHi8hz5OPBdJhcTcXU1cRMxMwiIiakJiBEXAmCKhidZiQCD+BuU+D76YmIlEwIJiSYlExITBEokiYmJiQEwFzz93ceEITYQ2ZsGzVs0yrXGFriWtMblktcM2mZa2ZZcjBjixY3OPGAKlQE6g/5CaP5Cd78DxfEHgXNLmLInCpiVzN3N73vO97znNzm6ivArt4HIg/4hXv4hZ75d+wjg1HBqIrEaVjDFVGlMRUVEXE8Y473z7vN5+HzAhORyox8DzhGMowjKcoxkRlOScpyijCEYRQiIwRgirj69YWAhNhGJw2aZHGNgtYOceFa0zMGq1wxZsFuPC0at3LdnmzY8IApgFoP+Rqb+Rrnar5X4HXhNWq+04qiD/inm/invuuG+U34kqq8c+HXeeYCGirSAgLOBg4ODIMgYWDmZ+AgbYCE2EZG7duyxM3C3C3ZtVrRq3YrcLVxmWsW7LEwwsmuZg2aACrMBRoT8k+X5J8zXq4eDDe9bxWtmxZs2DBa0LSlK0oSpGsb5a5cuG9cctscOO+G9Ywpops2aNWLiQoCE/FHl+KPMy5MOCWC0qYCOHHpwbcN8c64Z3w1wznOFKZLZrZLUtmpkyZsmbFmSXjhrjrpnjy6whOZxJT8AzinCMIkIwiCESMBGCMIkIwBCMZBBGEU2Xs1WITYRkzMWTbFlwrcrBxiWtHDJytc48jFbmxNWGRo5xYmrjGAKiAEwg/5QEP5QPYzfDPCMY5Y6cOGNa1EZZ4888+M5yRHCNa10nxGKhPxP2fifZlgnglSUpp3vlz58eXHjnGWDJixZtGS2CNlI4V3Bjty5wITwleHF5YIohCIRhGCAhFFCcJr5ebhlwiE2EN27DIwzMMi1xkwtFrRo5brXDPMyWsWrJkwbZmLBlmygCmoahPyvAfleTzr5a4YYcF8lsGbBqyZMGy+SV4X4jgviNvkoskwVGCkuhmTz3z4OnFxZOW3AgIW7QQxa2AEEcKGFDDLTkb4aACE2ENMzRzjyNXC3MzbsFrRtkaLXDDGxWsmDFqzYsW+Nw5ZgCl8UhPynlflPttbQybMGTJkwSxY8V43Ag/4nAP4m/0W6RUYiN8PHxndghrSSgWB4KDgIFAQMDCw8nRwUHgAhNhDTC5bN2jZqtc42bZa0yNWa1ywzNVrFnkzOGeVozxs8wAqJAS6E/LVV+WqnLr1w10rCWK1sGCmDBTBTBK0IVrXDXPGsIYLatGjiYrYQhPxOgfidVtkvqjqZlEoVY4Z548ePHO6VKasm7FqtktGGm2XHjITV1o15tapoTiijEECEEIIIkYxjv6d4ACE2EOMjLExbtWq1uxaNlrTC1arXLHM0WsW7lowb5GjHHhzACroBUYP+J+L+J+Htz1WJlc7zV3St0qYRLGYmJlNXi6mM1bt38bdVEUavCCczm93zHj4AhPxEQfiIvxZWGl6QhSebg8Dh8Ll6McKxrOs7xrFGEqSlglTBKkMmHAhG0UIWpSkrUI1nWeOd6ZRngIR2J9HLVClLWpRCM6zTijGEYoynCMpyjCMIwjCICAjBCcEYRhWUydcPTrDpACE2EY22ZmxyMGS1kzcMlrTI0crXLFs4W4XLTMzYNGOTHkYgCmsdhPxRTfiidje2e17MbFvwVjjjecYwrmwwAIT8OJH4cZ5YdWPhbdi8pYpSlgpSMpyy4MNZgITZzObCEIqzvGKMYTgTTvxeLCwhNhDHG2cNMeXMtcMWmJa0ZYXC1zkcYVuPI0c5suRrhYOW4AqkAUeE/CRF+Ei3AMVrYsGDFgzW0YMks2CVpYIYKWwQtCBWCqU4wTnBOM5r4a1rfHfDXfDh5+GAg/4OSv4OPeo5SVuszuLlOJqCZm2YhVVERFxaYQqoiIiYTjOOfTi4gITwBZ34zgjCMIoRhERIoIwjBGEYRhGEUIgQiRgRhEjWvdrDYCE2EYmzZjmzN261owzNFrTHjbLXLHLjW5MeFllbN2+RzlagCp8BRoT8I634R1xgzYMGSmDFSlpWlgpgwYJYsVIYIWYFMVoYJRlC8YzUminOOOuO+nDty8WHL4PBgv6E8/oT0XMnJiRsNmrm83MVt7bbbZvdu3bEk4x478HvwuiEzdiEe/OKcoxBCMpyRgiCMIkIwihEhGEUIoRRE4VY+jhh0iE2EOHONmyy4ma1w0y41rTM2yrXGRrkWsm+FjlY4WuRmzcgCo8BNYT8UGn4oKbyvPC0x0zw3nOimLBiwYsWK1LKTVnhjhi3l4zvgw6p4MiD/g9g/g913nhUYrWNaxqMQzm7m1zi6upTEz16cbu1114TNoThcpp6cYxhGSEooRThOEIwQiRlEhCMIooxnXH0aw6AITYQ0cNGbdk2bLWzfI4WtGrRqtxMmjNa3bM2zDM0y48zNoAKaBmF+K6j4rp7b8DHTPTHPJBNVdgMJiLMZNInhPwcFfg35pGWLBamJKU2GeevBjt2z1iGppyAgcBkBBwRAoEgYWFm52AYECE2ENGDFo3zNsq1o2YNFrRtkbLXDnC4W42+VxkZNXDbNjagClENhfijs+KQ+yqDHXWYaSGaMIP+D+z+D9OuM4zet8WQh4hMIDAJzB4BC4nJ4AoAITYRmYMWmZrlZLWjNowWtGbFstxN22JaxytXLFm3auGDBiAKggEug/4tqP4tucz31zq6qtV25Y4axEXG54z4PgeCuqa4cOGp6N5Ag/4QPP4QS+lXwrhHCYON5453ucxOHDUcOGGJnO+d+DO7kITtZnVvGMYoxRhEQjAAEJwnCa+fpxhxgCE2EN2TRrhy5GC1s0xYlrRywcrXGVk4WsmjZhlYNnObDhZgCnEghPxhZfjCzMuLDi16t+CqcYqWlkpkxUxXySrIhPwhFfhCLZZ0ro37suSVrSlKdKzjON5a4Xx1hdVNBm7YY0KGGCGCCEIUMMc+FyMEOyAhNhDJq1zN3Dhyta4WGJa0Z42a3C5xZFuZhjZZsWZpjx42gApkFoT8Z3X4zu09dMcJoStDFHRfVeEQhPwcpfg5TcSGyWKUqxrWum3DxaccQIaQskBaw8LBQcBBwMHAwcLCxMrGsAAhNhDLLhxuGrXItyZGrRa0xZGi3CwbuFrPCyws3GZpjaNMYApVEIT8Zm34zNYSpHVLVgpinDLUg/4QWv4QdYcOetozyzEUhoi4gIC1g4dBwMTH1sBA2wAhNhDVq2bN2zhutbuXDJa0xM8K1zmwtFrLLhasmGZk5cOGoApRDoP+NCT+NEfFY5V21rXJIIP+D7r+D52Mb5RVdcZuwIaIuoGEt4lCwsnWwEHZACE2EYW+Vq5ctXK1s4cY1rTE4ZLcObE4W43LDDhyNmLRq3yACqQBR4P+MYz+MZ/wPDx069ExjNXW6tMzKRSqgipmpTOMjpuKrGsYrEzN8Xk1x7iD/hNK/hNj8bdVEvC8PyOPCtRWIrFQHHO88ZzaUJTz6dR4uLtxubuZiODwJ4ctgITJ1p8us6kUBFFGEUIwRhEhFCMIkIoRhCKEYRQnKsooxhOfgObQITYQ0zOGjlthZLc2ZwzWtGzXItctMjNa5ZssuNtmb42DNoAKZBmD/jFY/jFtx08nhmNuLjOYmorlvsCD/hf+/hgF49vJ6cY3GYzG8ZRPCs4AhdFZg8bChjghhQwRxQwwyz6eODEAITYQxyssjDI1yrWOPG3WtMrPEtcYWDhaxzZcOHDkc5XDbGAKsQE7hfibe+JvGemOGSWSOGWG+euWWGCabAXYTBYTBYTCYK6SqCGCeeu+nC34XC4fA311lkmIqw1whPwDSfgG9hWk7TwRtLBk0Ys2jBitKFYY65cufPr169efPjx4b1hK2DFq1asmxox4qxwghZNYg1sEKMhhghQCGCEQxRxQwEEcEMEKGCGCGCEhRy4PJm0AITYQzwtsbHNmaLWThnhWtMThutcuWDZa2cMmeRvhxNMjdgAKiQEshfi5A+Lm2e2tCgmisow1mCwFmAqimghhrrvpwuBw+Dw+Nw+Fwd8GDugmg/4B3v4B2avWtctKS63mJRTUKjF6ukbm+Nc72IXFZiKPYwhHBHBDBDAQIIYECCCGCOCOCOOOvQxw5QAhNhDVgzYYmWZmta48uNa0Y5WS1w2c5VrZozxOGLZq2bZmoAqaAUWD/gg4/gghmOE6mlRUVGIxMREQgqd3ne+c8ZzF269u8x4ptarxcbxz7bigg/4rCP4rB+N6zjOLqakjNZqYlEJpKEEROMxGeHHwPB8znqGkwuLjvy45kIPt6EevMpqSYmYkTEzCYTCYlEiJETEwJRcWu9+b3jkAITYRhxtnDJw1zLczRg5WtGmXEtxY22Fa1xNWLlkwbt8jPMAKVBGD/hF+/hF/vvnfPPHN511xYIP+KlL+KnO7nGcTUT0YmIaqlEDawcDAoODiY+fgVoAhNhDdyxyYsTFgtb4meNa0ZOHC3Dmc41uJoxytmbVqzctMQAqZATGH5IbkhwjcaEKhZH48UOhKHQprNJzOJ3OprNJLJIjEIJBY9H1Sqc+n9EotIpKH8TtHidpCczgT+fE1mhL5cIlE5VK5tN6NR6ZTaVS6JRaBQVKpcqlcWi8EgoCE42LgwjERimRRIkYwRhGEIwjARRrl5tYR8BAhNhDdw0btcWFstzNWuJa0ZtmK3DmZMVrRiwbYXLFowc48wAqOATyD/SOfpK+nh+F4+s5431rrwzquWK5Y1wcMYjURqYlmc5nbccZu7uNxjl37AIL+4GP7gf558bkk5l4SrKubbbuuq0W7zqxJOX4tc6CDx62+ed3N1cImJExKLq4i4RMSRMImLi0yzvv56vSAITYQ3YY3LHLiYrc2NplWtGOXMtwscOVawbMWjjI5a48ORoAKeyqE+p0+p7xzhW9K2haWJwIQxQovDLPHlvllntO1p6FLSIP+KDr+KCc1FXHGeLi8MsjVcI5RpiYnccceDy58QITpWvx5xlUlWkZwnSsIwggCKcZzx5+HB3ghNhDHFhZOcObKtx5HDNa0YNMS3CxcNlrhm1y5WbZi3x48IAqAAS2E+0U+0Bx3ZcMrqTpTJhwaCUJxnO8azvGs04XxZ92XVgyAg/4ofv4okY7LrpnSZjr4Xh9MxEYRULrLczlx134c83xAg/gq+O98d5m4uCYmJgRMEJRa7znr4+Y9ICE2EN8mRpjw5sa1mxzOFrRrhbLcTZu2WtsjfJjx5MzZi0wgCmQahPwAXff7587e1xy4b4cMIQwYMWLVHJaAg/4mnv4mveF+Bvp2xjWNcFSut68GN7CDj4A8FluL43ImJmd78Hx0ACE2ENmjZzjzZsy3C2c5lrTEzYLXGFw2WtceNu2zNWWHC2YgCk0Qg/3HH7kmuRyrWnS8agCD/ihO/ihPDpujVzGQhclikGTxaOGGmvDzw4ohNhDRxkcuWThotxNmbRa0cYWC1y5ZZFuRhhctmLfC1cM2AAqEAS2E/AGd+ALvXSvBwY41pWzBLBSOqEbQQrOenNtvWMIwpaOydrCD/ii8/ijF116ceEYYiKmZvn07zm7hGNRw4VWGuOvFrnx2hOVqrhw461iiRRhGCEYRIRIRlFFWddPFg6AhNhDluxZ4cbDKtb5MeVa0yuci1zjZ5VuFmwYtGOJnictmQAp+KoT8BDH4CAcOVrplRlCmjLk2KUhC853vjnMhSmDDxsdpAIT8Uj34pLcEsSikYznjzZ7xRjGUrSwQpJCcMNNu7fGOMIPzvIvffed5WmJgqYmCJiUzOWb34fOPWCE2EZmLhjjZMWy3G2YNVrRhkcrcLNo3W5m7lk1yOGWRm1YACmsahPwNBfgZtw42vDfHe81sWLJmxWzXyRlEhPxOofidfpZoYsGC1JRhG8654666b4yGmqaBgK2Fh4WAg4KDQEDAkKiaGNgIHAAhNhGVkwx5HLRgtxsGuNa0yuHK1zjYsFrfMwYtseHLiatXAAqYATiE/AoZ+BSuEIYIYseakMUNEdVcWGV8NdbS0yzwqShS1sFISivPHhx4Y5cOEIP+KEL+KFPFXwO18L5Z4c8c64znNcdc+nftnTBURE4iIxdSZutyhOFyDuqoozjeeGE5SlkyYqSihe9YzRRQjBBCKEa5+XeGgCE2EYcmFzkbsWy1g3buFrTHmwrXDnM0WssbTM2csm7HC2agCp4BMofktuS3RaLkQiIotEns8nc6mcykMgQWCJFI00msYjMMhsFgiVypRaIns8kcihsMh/Fe94r309nhO50IvFotF5RKZpNZxOVMpqmU1SKTNpvNJrOp2o1HSCQobDJnMqXSgITuUk66M4ppiMIwnCMBAhGCMpwRFa7ePGEgITYRiYNMrDGzcLWjPG1WtGTNqtcMWDRbjaM2jNkyxOWzfCAKYReE+mc+nFnfPk04q2hiwYM1sVsVoQiAhPxVkfiqptgvmnaOCcFZ42+OvHjwgIXRUSZdSnRxxoYUcuFxckOOITYQ5YYWzNs3xLWmPI1WtMuXMtcZnGRbjbNWDDCxxNsLnMAKTAyE+cW+dHxZNmDRilglAIP+LEL+LD+cb6ZwYsCGnpqBgq2Hk5+PgoGyITYRhaZGjNs3ZLWbPK5WtHDZitxZnLFaxYOMbVrmZuWblwAKayKD/TFfpkZ49O/TfTr0E61jERhESxvp1nOQg/4t3v4tx3PHGt3rY63e73Nwqq4V0rGMAIP4M58c9ZyyJC5i6uJxbn4vkzHkACE2EOWbfE1yNmi1mzytVrTNhzLXGZrlWuWrDC2bsMzdi1ZgCm0kg/2iH7REjwcc43mYRjGuTljDVw4xuO+p2IP+LMr+LMs6Y6Rymt1zzfWdvBZzuWHCvCeBIITRyocWMazjGMxGMIwRQiImXnwjmCE2EOGDTHmbNWa3E4zOVrTK1ZrXOZnhWs2jdmxZ4XDds3YAClIPg/2xX7YvenfsvV1WdIX4rIvisjwOAW2KoLcdTBMAhpKmgoGvg4ODh4mPl4WAtCE2ENmbLM2aM8a1yxx4VrRi1cLcLTFjWsW7TNlaZHLPC2aACncng/3FX7jGuOdceWcaTyajGFXd3z3fWuM4ns1w5IP+LPj+LOXhmeHOOLm8OMzm1VWuGOmujlE1z4eHnnuEl2IS6sYwrCMxGESEYQQnAnOuHbvlPtAhNhDdg3wtMmPEtaNsjJa0cM8a3E4wuFrdixw4c2RzkaZnIAqXAT6D/gEA/gDt48Xn8udTDhqNaxqoald7m+Zw5i5nK7uZzZumL8jj5WuwhPxYyfiyByZGq0KSlGc7zvjve9bzKUtDQciWDJS0osc74Y4ZzvWtcMcuDLLHIIPwPcmPT47uyYmJhMIsIuEwCAi6mEkpzz6+fdaAITYQyassTBswaLWDdk0WtGOTMtctcmJawxYWbJm4bZXDjMAKeCqE/AfF+A9GeVrtphVC1LYMFqUgRrOtceGt7453w4tsscCD/izq/izzqjlLDCERVRiIvFzN3c11N441xwCE2dKLl1veMYiKEUIyjCdIoAnHL07zlzAhNhGZyzauGeJgtZ5XOFa0ZuWK1xkcsVuRrhytMuNxmZ4sQAprIoT8ol35RMxKtMuTfiywxyvC8iUpUpTBDVJohPw5JfhyfnBk37suSVoZp5o4IWrasUazZYVzxIS0oxECECCaM00YTRrfh53MITYRkZZseLC2xLXGNthWtHONktcNWrdaxyMnGNo1cuWOPIAKlQE8g/5S3v5TE3DPbPaOmO2NarExlxZ3d8Vbm5XK0rjMZmZmqjhXhTy5AIP+HVj+HUHHbjwzjnHPeePHjPeMrxWta5PGcp6Xia4pnLcru7meMb6ebGSD97Xrom7Suy4malFTURKriYuExMSJiUTM3nv6M8ghNhDlwzcuMrJqtYZGjFa0yN3C1xhYMlrhy4ZNnLRljcssIApTEYP+VdL+VffDrjeLxTlHTFCD/hti/htR5VHRqkS525iFzWAg0McMaOCGePC4ePDAITYQ0bMWuVljxLWjbE1WtGrZutws22NbhwucebM2auMjJqAKeyaE/KxN+Vhfg3lhhGFKUtglSUJE4VnWt7sMK6uHwq0AhPw6Ifh0NzQzQpOlZzreOGeG9bzvFGUMEsGCEMmXdvCD9LwvH3medXFkxMImLi6uJRM3vr5t+QAhNhGbI5cOGmVstbN2rZa0bYWK1wzZYlrJtmZssjbDixNnIAqDAS2D/lnO/lnd3xxzxx4bwxhwjFHSp4TpLjHHO85ndZ5ZrkCE/DS9+Gj9bNLgX0RXvlz5cOHKZY3jeV4EkI4I4GS+yE7AhOBwuXEjGE4zijKcEooRThFFCMJwRjXDn4LmACE2EOWLdizy4WK3MyYMVrRliyrcONjhW5s2Jk5bsm2Zm0aACnomg/5anP5aneN8+Mbq+Fa5Y5Y1pibueN88Zmaq3hcQhPw5qfhzVz5MzJK0E4xysOG86zQlTA4V8EUtOXFvhHgCW/fOM4yrCcpwjBOlaTghKcpwvHfyYYghNhDdpkbt2GHKtzNG2Va0btmC3C5aM1uNu3ZtcbXE2YuGoApFEIP+XHL+XHMdegC6g/4cvP4cvQAOnUCEpmrGs4iMZ5dPACE2EMsrVzmcuMq3K5x5lrTM1cLcOHDiWuWjXHkwssbXE2YgCoABMYP+XTb+XSGrS546jxdZslNTjNTjPDNEYvERiMT2upCD/huY/hu7qcOF8tDwpUxmprOLxNMNRUIm9zznreeNgITBSMIwijCaE4zhGEYRQEYRhOAjCMIxVw9eEekAITYRhaZWzJmwcLXDHFlWtMjRstc5MuFaybNGWFvjbuXLdwAKax+D/l+o/l+p8GOG+V4rVYiLvjvnvvnrnfWuuZCD/hoi/hoj4b5R0ns6RqYqIlGcRa4hsITlbOXGMLkYpxhGEJynCKN8vRu5ACE2EMsLZq1yt2q1g0bOFrTExwrcWXC4W4meFyyzNMrFu3agCr0BZYP+Bx7+Bx/jwLp06+Vvk4RycHByvhmDM8c53ubjOpiJRMsxtebnn4Xh+JukSnv4Xh8uarlJMzM7u83MT4HHwOyD/iF+/iF/69Dr0a34G6iERKEZiZlcSlM4zBVxdXVxMTMSnW9SiRnW+HF27+BmIiamBKbrjreQg/ClKZXNzEKmCYuJgEkpiQABMAmARIAAEXExM8e/p3XwACE2EMMTFvhas8y1y5ZY1rRszbrXLXDmW48TdgzYtXLhzhcgCmEYhPwlLfhKNwzyZ41nWuPDjx5cscOBgyYAg/4kKv4kPam5u53OWYTTshuGuIiEg79BwEHAQIgSDhZWlgIG0CE2EMGORi1zMsi3EzzZFrRu4yrXDHG3W4sLFw1xY2mVsybACooBKYbkfOR9g4JAQKOjwE3NUshBQEHDQENAQyJtrfD0/HQcVBo0h/DRR4aKaLRFPpydzoBSqXWI/A4EgEBgkHgEFmdYrM4lsBisFgcNgICE8AUl07zjOKcJwjCEIynAiTlETnXTy6y6ACE2EN8TTDjaNcy1i4aZFrRoxcrcTljhW5WLRm4asGmFm1YgClIRgv4ga/iB3zlSlk5zxwCE/Dc9+G3e+BCkkJzyyy7cIIXAZiCDUxwQwI4ab8jBCCE2EM2uZvjcNsK3FhyNFrRxhcLXONu5W5mWVg0zZGWNmwcgCjsFhfPIeefsvuCF+GsD4a0bsHgghM2ObWAhNhGJjlYNGmJwtbMHLRa0YsGC1w4bMlrPGxytsuXJjysnAAp/KIP9KJ+lF4zq+E1VarEanhlm87vnHNmlcL8S9RiF+HcD4dg8DTBgZ6cPPLXPShmmouuwV1lklCCmOW2PH4LH122ghdBVFpYCGGNOhCGKCGBFAgjghhjlnwuNNcAhNhDBiwysHLdkta4WzZa0yNWK1w3x4lrFm3cYmuRq3a5nIApWEoT7j77jXTlljpeRgw6MuKUwhPwy6fhlZyYNlNUsE6RvTe24wIXWQSamEhRxzy0132zAITYQ2bMmuJwxYrW2HI4WtM2VstcN2mVbjw42eZw3YNMjPGAKUQ2E+0Q+z9lizYNmDBauHCCE/Dqp+HWW8898MceClMSHkUagkBn6DwGJyWAwOdAhNhDhzlZtcTjCtYZs2Fa0cMWK3ExyOVuVricucLLC2YMmQApREIP98p++pV2rtHSo4Zwkg/4crP4ch8zyz0zpOO6+oIaokoS3IOAhYGJh6GNUACE2ENGDBk3xOXK1jibuVrRm5arcLBzlWsG7LE4zM2uVkwxACngjhPwF+fgLZx4rRwXjXDhx5cuOOWV5RyMFsmC2SmqkbIT8PAn4d+dt44YXjFaFMUM0tDMwTlhlGs88sOG4hIeAI8HfeF4RhBKEJQiSrCsKp1w8XO5gITYQ2aYmuVy0aLWjjIyWtMbRwtctczlawZsMrjEwy5MTDCAKngEwhfgY++Bj9kYII5opqsBNhLJrJpoZI5aZ7b77bb6aZ5YGAsxGIx2OuxU1OBCF+HUT4dRVFFkE0UctN+BweDwODvrlpgSVWXYDEYTJYTFYDBSTUz34e/Iz4O2khdFZDnZZUcUskpDBHFCIUCCEkhRQwQwQoYZcXkYYNcAhNhGbNkxZGbLMtb5cWVa0atmy1w5wsluVq4Z4cbLC3ytcwApoH4P9SN+pFnl1gXEk1eFYrhHhO2+E2IT8P6X4f482VkHCx4JYlhFhYY57Zb1uhc9VDn4YYEMEMMMUcBDBDDBLDPPl44skITYRmzZceTLmyLXDBuzWtMeRwtcNsrFayYNG7TM4c5WbRyAKURCD/afftUedYzyisRwvhEiD/iDq/iDFlq4ynjXWb6iF1EkWhpijjjhpnrx8VAAhNhGJm1auGDlgtb5WuRa0asnC3FkcZlrZozw5GLJuyy5soApJDYT7Vb7WnQ16jVOVKoP+H9r+H9+nPkcN4xmFxmSjzMsMdM+Dx64hNhGFkwctW+JwtbZMzha0ZYXK3DmxZVrJvjYt8eTC0Z43IAp4LIP+ALz+AMet88cW4zVTwxyqvIRVZXnOduM3mZjfa46Ag/4gpv4gw+VTyvk4NTFxt18Td6hEE5rK6u6466zsg/O8bz+M0u5mViEwQKmAmU3z8vxXICE2EMMmZjhcNci1q1a4lrRqyYrcOLHjWtsObK2YOGOVkzwgCmEXg/4EQv4ER8985u84Y1w5dOmOkw4ghPw8/fh5ftS2K1pSnOs748OeefHXGIXCZiBr4oYoSFHBHHDTla4sECE2EZcbnGxy4sS1swzNFrTDjbrcOJhhWtWeXLkYMcLDGycgCk4LhvAIV4BJZiImJqSkpCWgQIP+IQb+IQO+nOIi42CHh0uQKcwOEzeAwGMAITYQwY42mPKxarXGXDlWtMWLMtcN2TVa3bM2jZribsc2HKA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C4ARwDgIAEHQTyCqgHARAWesTeQpyWTJeFzNVCRafjAhIISBBE//8DRTUISBBEgIACRTUFAzgLZBkgMgkAkJsDATfAHkUzCQCQggIB28UeRTgIAP4DAHuF0jQSTsCkP9MApD8eG7YBgoAAAAAAAABKAAAAAAAAAAAAAAAAAAAAAAq9AWyD/gMo/gMpceDjw58vD4XZNzMTFpoTC9XU4imIRTEwpDCp1EVUKRZd2m1pZXAld557vjd7rwU7g/4YbP4YbXh+E69N644pSIoioiKRFXUri5i4TU0gEpibrMWutpzd7nc7m7m0rmpQTixVa4cOXbSDrhcSlJcSmJCJRMJq6mpVnFxJMTFwTAmJBExNSCLCYTMAVMFr4+3b4MAhNhDBw2bZG7bEtx5W7ha0zM2C3E4b4lrdpma42bhtkyY2oAqOAUyD/iGI/iGJHXoAOnXlz8C1TiYiUQUgpUqTJMSnE0YuJvc8Z8HxPFueIIL+twP63BG4APPjc7M2Qy5UtVs3OyxZKC1SJkc34vj+a6CD8zN2m5TESlKQmJiQgImJCYlEolEkTFwTK2/F8ufEITYRlYYW7dljZrW2RwxWtGGFgtwsm2Za0ctmGNhlYY82TIAKeD6D/g+G/g+V6HPk69AAHbv4FywiqUgQqqirlm+LjV4mcIL+yMP7In9nOgAB8PwaS2blQhuW2Bm83xvieeCDrEAlMkzCYmBMSiRKJImAEpTM338ufEAhNhDdkyatMrVgtbZWDha0x4cy3DiytlrRwwcZsWTMwbMWQArDAWSD/a/ftf0SVYZzbMZ1uIJxOIrEajVYiNXGXGd73PEmajp37cKxGGJlWam7nd53e2WcRU+F4vkXnGiD/iX6/iX7deh16B0msRwjFYmKStN7zx4898d73G9XFVWKrhEame3fpxmb3fG5u5piKiJRlE4xEcufjc+nXsCD8KguNsxZMSTEiExMSTBFmalNEQJiYlKETExEiSJASjMcc9/RPcAhNhDPGwcYszFktcYceRa0ctGq3FlbtFuXNiatcjTI5Z5cYAqDATmD/gFO/gFPBre5reN1uJi4Q0iEVdGM+NMajSkxM3rrO5CD/iVY/iVZB4ni+Rx4NNRhVszxudi5R17d+V5TWYmIuJ4c4sCD9bxyEZhM2lImJiUSRcIEJSlMSvfl+XceICE2EZszhkxwt2y1m3wuVrTCyxrXOHI4WsXLZk0aOGbHNmxgCpYBP4P+BTb+BUXoeB4PgRqOVYqrm7zu+eePHjued5i4mmK1WuWtdNcsYiKzPHXgz1yAg/4mGP4mGRvW0XWaiYhSHBwxrGmJTMxdsxubu5na9rrr25rghOZohzZxnEjGJEjBAgQRIwRIThEQjAiRjGd9fHnDpCE2EMmeRtlcMmS1i1Zt1rRi2yLXDnFiWsHLFzkZZnLnGyagClkXhPwMifgZZ1Zcg3JWhaJW2WWOIIL+3mv7efzcFzYtxfXc7gCFwmYjk08EEZDBKjhS15+GOwAhNhGVuyw5mDLKtZsmbBa0bsci3E4cMFuHHlbZXDlywxuG4Ap8LoL+env56jzcq5vLYLMzvi5PDIlG5Z318MnQg/4pHv4pEevibnExmu/DiPB8DyavM5lOIqtajg0xPKZuAITBgnGMU5RlCECMY1RnKaE4RlWUYRgmw36KfQAhNhDJzlyNnDfCtYZWrNa0ZuW61zmx4VrRvmcs3OFnhwtWgAqbAUKD/hQK/hQJldDworHCIjN7z148eec7vEa1jtPbGGLi5zm95znN5TMzjnqMaIP+Jdr+Jevs8XxB4WY1OImSazi4TLM24+Fd6mImriUTMTMzNxvXHgiAhOZsl05znMjGCMIhBGEUJwBGCMooIwQjARJwnPDt4cHgICE2EMmjNnmcZWq1u0bOFrTExyrXONviWtcjjC2ytWObJlZgCmYbhPws4fhZx2Qx4sNscsrHPHOt6p1xY8GCwIP+KVz+KV2unHws9rqI3WYublz13u8ghOJivOsZzjMjCcIxTXw9OsNgITYQ3zM8TfDicLcbdzkWtGDhotcNWeVa1xZWGNi2a4mmVqAKigE1g/4aAv4aA+GeOOuOfDnwziKihSowrE4iGa3ebzczERPTr06+UIT8TkX4nI91Y5L4p4sMrp3jlGed51RlalLWwYJYlIQnGN5Z7cHRpyiDeld5iU3OVyJhMTMSIEImJqy156+vdeUAITYQxbuM2Fu4cLWOZywWtGTBqtxZGrFa3bsG2FnmxNmbJkAKfimD/hxc/hxBnlEauNzznrfXe+NzZqukcsdNctRy56nOwIP+KGr+KGG7u53NrqYwxWKrVVWEIuXPXh1xvICFw2Ujk1aBCgjgjghQQwIIYoYI4IYIY0sM+FxsDWAhNhGZkzYtWrNgtZZmORa0x5sy1w5YsVrTM1Zt2bTJjys2IAqfAUWD/iAs/iAr3OvL6ccb1OFOEcFYioVJluOLcWRFVGFZZ3vPPPXjvfHjPfl3qoP+J+T+J/eJ8Dw/CcHStViU3vN7473njnjKKxjhjoctcOGOGIirm2ZuczvjPi671kCD9zwI9tmclxKYmSJRImJmJgRMRJAmESCUzPf28sAhNhDdi5bsWrHGtytMTNa0cMmq1xmcuFrBk1a4sjjG3ZMMwApmIYP+Ax7+Ax916A5c/G32jlGmJxmBzne+YIP+K+z+K+1Vg8DwYusxKIRFN9PB5XGQhORWM5owqiITimnCJGN8/LlHmCE2EZXGNtiwtWq1gycY1rTCxaLXDTG4Wt27dgxb5sTZm4xACn4tg/4E9v4E9xFRW+HHhxxxZnc5m5m7tObuIrk8J4kcsIP+LED+LDXm8C8XynlfTPTON45xxXO15cVriavpl2uwhHQjx5yUghGMYxIwnKKKKEYwRjCc53594PAgITYRiw5WLlo2aLWTFw2WtGWZitwtGGRbiZ5sOTC1aMmuNsAKhQE1g/4QTv4QT3Xo3rnFXrNXiZqEw6L4TqRcWhE1MXjfLaSE/F/x+L/lhwNWvjY6QteU4TXadWtrjlnjjWMpUtK0pUlSVmTHgQgAg/KreVxcZTFxaJmIQIlYkJi6uLvPfzZewCE2EMGGbK4xY2S1g4bMlrRjjcLcOPEwWscWXE3YOWeFs2ZACp0BQoP+FJ7+FKGMX4DhHCcTG2d748d8eM5isVjwF15GWEzN8W85vOczmVVjlfha6cCD/i46/i5P8Ly+WM6zqtOFaiIiazE3eZu9u3fws4jDUxaZ2y4xmczd4763XECD6e1Ne7c3BMWEXBNZhIImImAhMExcJTN58Pz7jzAhNhDBw5b5cTVutbsnOZa0ZMWi1zjb41uHCzbM2LFlkc5cgApaF4P+GTj+GTkTyzjccb6ztOeF4sCD/i12/i13HTpPaPAcoxCuOtsghOtghya1jEnKspp15u2bYCE2EOWWFixYN3K1wzYtlrRw5wrXLTLlW5GzHG5btcbbHmygCsYBS4fi9OMLiiCwRAYAAAnM4lMQRaTyaMxgCIRGQSGZTOaTWcTmbTdRqOTCYwSCwmERGIReLRuNReLQ2GClAIfxr5eNimaKHQlJpCazQAKxWbJLYDNaxWZ9PwJ/PqXSq3WqTSJvNo7HEBgBQKDPJ7QqHRqPRqPSKTRKLOJyJuCD9SPB2uquLqZlMrgIRNwiZiTNXKJis1CJazUpibi4znwfTup9oCE2ENGbZpiY4XC3C1ZuFrRpjYLcLXNjWsGThi4cOMjbCwZACqABK4blAOUBV0LJQMVCwkSkYmLi42Ji4uHi4ODQENbYNwZGxlhBxEQhoeMiYCFAh/Gw142G00l8NgURgELgUPh0JhEBg0CgkEhkChUGhEEgUztVrrVboEnhcAiMIi8ChcBg4ITBzow4sYqoxlOM4RgSUjCE05xnGMb4efGkeIAhNhDRuwatWeRwtbMceRa0b4WK3C4ZNFrNpkc5HDdywyN3AAqgAUKD/Tvfp9bnHHwOPgODWtTEQjN3c7uXflTFVhEzfOc73HPG547453nF+Jrl28aD/jYe/jYJhreM1tmed8Xfc5Titax2cuGscI5ViIqc3fG3Wbnc3xjjjn03i6CD+AscM+nx2mRMTMTMwuJq8XWLiauGamCEJmJC2e/us48YITYRkatXGPLlbrWzlowWtMuJmtcuceRayc5WLNwyxtsbDCAKdyuE+6k+6/4HDtq4eatK0racoQlAaMMEEKyrGM1bM+bKg/4z6v4z+enOOG+DFVGJTG74kdb41uYusKp2b10AhMHOlHmzTiIwnKcEEAThOESKcc/NICE2ENMjhq5yN2S3KyYM1rRwwwrcOVpjW4WzDJiws8bPMxYACoYBKoP9xl+4z48PH7ccInURV8OPTr0bxmpuZM448HPlz5bAhPxqZfjUzzZ80ISkjGNY5c2eEccsNLwjKMmTXqy5Ep5s+QCFsy0cmZhnQQxSxSzRoECGCGFLFLJHBLJHLXm4IYNcITYRkzZWWRuwZLcTTFkWtGbNmtxN3GFa1c5XLfNhwtmuLGAKlAE7hPwESfgIrnKcWLfu16q0nKMIwK0GzbwMNFJ4o4KWlipilgpSUITneeeefKCD/gPS/gPlmEO3i+J37denXp16deh16DGeGYvE0gmLiYuE0Xrnw42Ag/S82ZgiBeLq6uJjMwiYhMTExMSSCSWc+z3jzCE2ENWWXEzZOcS3NjasVrRu5brcTRi0W5mOHNkZZXOTMzbgCpsBQYP+Bd7+Be/t3nwPP8DdbxMRERERURqIwhK5zM7jbM8cZuLhERGnbn43PxJwgv8ADvn+AB3fqzmd8d8d558W4lzZfBm5Wu5Vstbbe5bGd5Y9gITtNN44YzhEnCKZFCMCCEZThGUYwQnKKMIowjCMJwnWeXl4ZO8AITYRjys2bLFjxLW+TC1WtGGHCtc4XDNa2zNM2FzkaMmWVyAKgAEug/4Hjv4Hm4454ZqNTwxitTyujd5nrw62REViqa3ipoCD/jhy/jht5ROrreOvHwOe2Y2Xi+GHhTyiouct3mOOd5uE1ciMObWEyMJwCM4RnCMIEIIpwnBW/RrKvYAhNhGRg4w5nGbItwtsrJa0wsG61xjaZVrlkwx5GjBw1xsmwAqNATWD/gwW/gwXO9c25uZhjUcNaxinJhyuozm+e99953adT4U9HQCD/jX+/jX/L8B2eBHKqwu87njx3zvjfOdkprGdTVRjfTr4XPDihOpihDuwnCKMIxjBEIEEZRTlOCcpynCMIxnh4O+MOAAhNhDPDjcucWbGtZsMzha0ctMS1w1cOFrbE0ZZsLhnlxOMYAp1K4P+EVr+EV/i1vWcZ5BddE1FExaE1KLx1xc8QIT8ceX445ZXxY7YcGW2Ma9XDtjjWEEMFMFKUlCVp4MtKtaE4mjemVgRIk4qkYEYBGKd+yvbiCE2EM8eJy5ZZGK1k5aNFrTK5xLXLbLlWuMuZu2x4mbjKxcgCpwBQ4P+Faz+Fam9bieydRETOd7zvjK8Rjp16PEzFYoMzm85ni53zveZmJ8DPKIgg/42bP42f/A8HwPD8Ler0pquEYxCdzvjPXlzERiIrFQXMTxrKMysvpvUoITsZDr1jGEYkSKERGEYREIwCE5RSjBCMERFFGOvp3hPpCE2EZmrJnicYXK3M2YuVrRy1zLcLVm2WucLTEwyM2TZmwYACmsmg/4BeP4BeV1EmtuXPpcKnF6mqhFzPGPB8Lwwg/16X69N16deh4PgOPDwaZiZpGFIq6zyzMCD6AJmSYmRJMTExMzd9fJ5+QAhNhDBzjbZM2LMtzN2eRa0xMGa1w3zOVrBk4zNc2LI3zM24ApzLIP+BY7+BY2TVb0iZTcZiRzqbMXpWt+NnGJ6XQCE+l8+mNzGxG0KRgjWc65dWtlVRrSNJZN+7LZTLovIg+3jb45Xa5AIJhMiYmExLPH184AhNhGXK3wsMObMtcMM2Fa0cYcK3CyaMVuRzmaNW+bJkZMWAAqcAUmD/ghQ/ghR69OvRx4PE44qiZy78uc5m5hPbw/CHkXVUi7m7ndZuZzM5nje93V9L4QAg/0U36KfeufJ4fhJikRCZxz8jnEQlc8+nUcrRCEXUppSYMpmVHiceACDr4Cz68TMRaUxYAmJCQImIlCalEwmJEhN58f0Z5AhNhDBtlbM8jXMtYsW7ha0ZOXK3DmaZFrnKxZsmWPG4ys8oAqLATyD/hqa/hqn5c+XPlMXerrODjwDp18DKiYtd7nN5bRaU1fDn4E66IP+ODD+ODFx4ceHft3rl4Pgc+R16By59GI1picTN0q4lObyzOcc4taD8DhebixUpi1zKUTAEAiZiSQkzn4Bu49YITYQzZNM2HGyxLW7FxkWtGeRqtcMszNa0bNWOVg5w4WzXGAKgwEyg/4dov4dq5rPDjrOMxcTi8VvSoYVNKmIiYWmLx14WkCD/jeg/jeH3w3rji8Impvjjw+nV49bnjWUYYxGsaxjFXrnrM2Ag/Y53M3M3MzV1dXhIuLkImJTEyuc+D5914whNhGJlkw4nORitYMcOZa0cYsy3E5aNFrZzjctmLBgzZOGoAquAUWD/iFW/iFbpvWcZx16eH4Xft4eIymZlcJmsRjhjWOEYxEYmLxc3Od555zxzWeF9vD8IIT8bBX42FcDbsx4suTHix4sOCcpQpKkrSwUtKE1Y4a3qvHHOuHDPDPDfDCsZMGDBgzNU4Wug/Ybu8zMzNxcWTF1cBMTF1MRMIRaLiYmJRMXKZzfl+LU+0AhNhGXI5Z42mNitcY27Ba0bZWC3Ezw5VuTNib4mTdm1ctmwApkIoL+zHv7Mr+A7PG8udzbt8ttvcpuZkCD/jhe/jhv7HRwnlHC4vGauMrnN5zPNKSD4etPi7jaUTKRJImZvxfRloAhNhDXJhauGzLMtyYcjBa0Z5mC3E4cZFuFjiyOHGNk3ZM8QAqAATOD/iVm/iVnd+Fwq6vWYldTGM4RqcNRiaktKcbx14bnmIP+N3r+N3t2xOs6uLVVxc5eD27u883G9mNRrXDhWMOHPhxx4YCD87pPm3aILi4JEQmpLklEhKbz4fnmACE2EOG+LC0bscy1njcslrTIyxLXOZg4WsGeZnmy5mjFu2aACqYBRoP+KPj+KRPyO9cq4V0jtUF731zz31zxynUa1258ulVqtKm93x49Z65zPGLTUuF4mpCE/Gpx+NU3Vnnq4+jPC9GLBbJkwWklJNOt64458mWMFGCVLJUmhCsstMMMM4xlj1Y81bCD4e48Hebm7WmUggBaJRMESiYmETQmJLZvw/VzL2AhNhGTGwc4WDRotxs8rda0bOcy1xha5VuRoyct8OLEzaMMgApvIYT8BjX4DG8+alWaePZhswRxTwRjK8L0y5NuScpgg/48CP48CYnrHLw+mO9YzFs4mIio1fbnUxuE4nCg5tZzIwIoiacJznj366R5gCE2EOWLBg3xtG61nmYMVrRuyaLXGVi4WsW+Ro3xNXOZvkaACn0qhPwKsfgVhtCJStKynLHS8KrwjGtLyujCEcDgcfjGYIP+O47+O4Pn4Hg+JvWGKirx11ucxttxubzF6OGt9OuAg/Q6T4vObRV1MXUXWamMylMyuOMb83rePIAhNhDdxicZGTlsta5nDRa0Z5HK1w1a4lrjMwbYXLPFlzZGQAp+M4P+DFz+DF0DPC4tbOM1rjwVCKiMXpiaYF1vh1ncgIP+PPj+PPkDtMcHC8bjm8Pp163e7lMRMYYrWNYjXXwO85mDr3k+Tu5TWcXEpuiatcWLxMTExJM8fF805CE2EM2TJy4bsMq1iyZtlrRg5YLcTdmyWsnLNxkzN8ThuxbACqYBR4P+EFD+EFvhOs9Ivhes4tbebvjMypHTr0O1xUpW3M5jnjcbrJKIqp8Lny4Ug/47IP47M/A8fh048KxOp4Z1es1cWjLLd8uZ0zrPLPTdXRdXMxzrczcyvhz6eLq7hMHShDj5ZxEIxIwjCIihOEYhBCEYCUYECcozhFGE077+Le1fAgAhNhDXNiZ5sOFwtxuMTla0ZYsS3C3bOFrDNlws8eLJmxOWYApcE4T8JgX4S79cZacWWWWUy+CEIoT8dfX46/YaM2PgR2T1RySzYa3xgIXAZaDB0xywwywQx16eWJEAITYRmbYcrVoxcrcTJkyWtGjFytxN27Ja2ZY2bfKya5M2TMAKvAFzg/46hP46hR16PD8Lx8BMsr3E4moqoq+E8JqoqkVE6vF6uiomkXGbuLIhdXc5i4tMzK7bZnOZzM8bzlOeHFCC/kgT+SBQPXv4veXiOOMZcLLZ3LZazW55zy61bW5pLbs7dm1XSy8kYQcOHDMmY+jeAIN0zczEESSSgiYIuJCYRJEkEETKSYmAIkTBMTEkTMSAhMAJvPt29gAhNhDDI4yM2bTEtxMmuZa0bNWK1w0c41rJpmxOMWRpkauWQAq5AVmD/l0S/l0j7deng1m83dpuZm5zCq1XCOUVUUxGtV2vtFREVGIxUZbzxcZukTmeeeuee83c8c878WOIg/4BRv4BX/G8HwO/TOriERiKrSsCERGHCNVdZvOerd7jjN3lczM3N3O7zncSnE6iIRWI8COmgIOsSsuJgECJi4uLiJgmrghSJhcXCRKSJhNXF1JdXWaszz9FoCE2EY2rLJiyYmC1uycNlrRnjbrcLVm4W4sLhjiZtsLdo1agCrEBUoP+Lmz+Lm0DGeS+V6nV8JqIJ3O5z15dWYuIiKrFRwxrFRF73ve87m1zETUVLGe262CD/hAQ/hARA69Oq73xvO83uIxjHDhw1jhw1rXKeGZvjx4767573atVy4cOHCuGMRqphEtxznfPwYOPWzfG8rRcSkLTEphCamE1VpiYlJIlUwiVEXBcpnPHyfHroCE2EN3Ldm4Z5HK1rlbsVrRm3brXDJmxW4mLRm5xsczZy3xgCoQBMYT8axX41i9uzg4sMsMr0vinihSlKUpS0IUE154cNcda4ZVxThTMg/4OAP4OAavC+F9N8s8GJqYtxnjfHOeO92ynEaxGI8K8JITYhNGcYwiijFGMAEIoRhERhOE2PLyzsCE2EMmbhs0w48S1q0at1rRhkbLcLnHjWtmjJriYOcbZuyagCm4ig/43EP43EW98uOp4KqqqsTqoidzO895qwIT8G3X4No8lo5r4MLGzzx3w3x4b3mjglktLZnzAhcBloMuhjhjRgISGCEhU4vGwQ6ghNhDbHlzN8TNotbuXDRa0xtMa1w2aMlrhnjb5czTIwbM2oAp/K4T8coX45H6QpgjacLr1x4758OW9bxjKmKWLBmpqxZMjJWccoIP+DtD+DsON7rnHGLEkNRyjpXKcMbxMRMZ4dZ48QITrYodWaMyKKMYIwIQIynCMJyijfby6w4QhNhGHIyaNmTBqtzZsmNa0yMMK3DjYNFuFk5w42jXEwYMswAqCAS+D/kCg/kCtazw3pMXWcTAxrPKeCrxMpiYFXXOLkIT8Hg34O6Z2vLHLbu36tejTo05MrPDDPDjRkwSxYLUhSkrMmGE5gIToceEIQiinGaMEghOMUQjCMIkZ1x9GEfAQITYQyaZWGZliyrWOHI4WtGbJotxN3Lla1xsMeZszcuMjJgAKmAE8g/5E+v5E+/Az2jhWEZne+eet9Z5kRHCPA8HwNYqKMzueN3nnO5mYcoxw0IP+DIb+DIfx+VTUVGKxGKmIzGZmcyu+nXws1hilXVzbN3nMzx4cYuSE0cp0akYIxEZQjKcJyqjNCMIRkhGCEYARhOFZ5enCPgAhNhDhwwZNmuVytaOcrha0yZGq1wzcs1uZqxb48jhixaMnAAp+KIP+SSj+SUHnjweHfpfCuGOGtY4Y1jUYiZzx49ee+s8cZUCE/BlJ+DJ+OZmZLYJWnCsc9dd9N9OHPhvecVMVsjZLFACD8zXGbtlmLTMIImJi4lNxmN34Pp45ACE2EMGGNi3ZsGy3DmaMlrRkxxrcThq1WtMWXC2b43GPE5agClwZg/5KmP5Ki8xNXXPh3xzrbbOY2iyD/g/m/g/RzjGqhjnrcbjcZzHdvICElaMUpKRgnOcZxTvp5sghNhDhzjat2ebEtcsHDNa0aZm63DibZlrhi4cucLjEzzM24ApyKYL/ADtB/gB2pby+N8aZonNx4zjGGpq892CE/B3V+Ds/BGmGWGN2fRpGmeXDlneEqYMmLFS1oUUlMIP3vB6yla4kiUTFxdSJiUynPP13ACE2ENMjVjmbOGK1q5xNVrRo4xrXDBu5WuMuHE5b5czNmzcgCpUBPoP+UVT+UVXlntXDGEON8e++fPjO6VWOHTr0eBLCJu7vjHN1rbJOJ6b8CuCD/gxg/gxh8fWGL5OGOGMKnLebzdyvGXhXPCMKhMtxuNzLNuuu8TuE5myHXrFEiIyjCMJyjFFEEECEZRggRRIo1rfg6Y9IITYQ1YNMOTNhbrXLRkwWtMzVgtxZWzJa4b42WViybZMjhsAKaiOD/lSm/lSnVYM51zxeM4kuSKjTpc7AhPwYYfgwxZcgONn0QxQyMGCkLJzrhz11xrjygISHO4M0CSFYpopymCMJzy9WsuMAITYQ0c4suPCzZrW7NzjWtHDNotctcbBbkzMsOFs1bY2jlkAKvwFug/5RjP5Rf+rW7oziYzjcmVzlu9za9NRwUmS8TEQlFjF1MTV4vUcuvQAOnXwPB8TcIxUYmKvLcceHj9u4g/4LeP4Lg+Dw/C79u/bwfA8PwvH5LmYmYYREIBClXiYmpRCERMFXiYjNZnr4HggBrYkiU1lWYTjj0njwgp8VxFtdqqsssVKhLFKAWEqWUSkpAFlLlCUubC2978P4JvohNhDVu1ZscTNotys2bJa0Zt8K1wzZM1uFq3cYWzBqycNMwApmGYT8l2n5LwY5OHkx4sO7g7K5J0UnCWGk5oT8FuX4LhaYt+jDgw5uHkwwwwjWcbVQgIWKKKCKCCKFHHDKhjRx16E0ACE2EZsrnE2cOGy1u5y41rTMybrXORjmW4WLNy4xOWjjKzYgCpYBRYP+VpT+VpXlzxHGs658t1nF2CpwiYSmbjMTVxF1ExUDMZtkhi9Ig/4QUP4QUdb8JPbPhT4Fcq7RwxwrGKxrOLxObZnO7m10lEoiIREWZrnXg9e/hoPtEwRmLi7mRMRMCJmJCYShKExMTEwExK78H17jxCE2EN2bjKxwsmq1hlzYVrRhjzLcOFg5Wss2JqxwsWuTG2YgCpUBPYP+Xlr+XlscuON8t6vEpXOZzUoqmEspXF4mMxmLhNRieXGLkIT8Hp34PTxuw6L6p6miWSmaOKkpSjCk4RhCRCsE6wvJGac61w447YZ8OPKAhOpbj1nGBCZFFOERGCMIwhGMkYRhERgiEUZ4eTvhHwEAITYQzYsszls3xLWzLE5WtGbJgtwsnGZawYMseFw1ctmTJkAKezCD/lZI/lZJd+w6dek8HJyrVYxWKiZji5zlGazGZ648Phcgg/4WFv4WF3XoJhOs4zrjV3tmSKaqERMTV8ufTriwg/Gxa5m5uUSiZiZhITEhEyTed8/PvgAhNhGLKwYs3LZitasc2Ja0ZYXK3C1zNFuZjjxuG+Ry2w5GgAqTAUOC/wBQBf4AoA80zyXPPNdlKzZy3nD09XlyFL3e2+Z2bJvL4oCD/hFm/hFn79jtU9M9M4nGdZXKcxu4zzdZ3M3NYnFYrWsYxiomZmdxnHj+F4aD7UTNyki5iUxcJrNCJmpTEgETExF1cXWZzvr57xAhNhDHMwwtW7BotctWLNa0Z5Gq3C4YtVrlrizYm7bJhx4WoApzKYP+WSb+WRmNTy49N1uON5zmvP1m5idRyjliuVYjGel7g/4T/P4T/bq63XGt43i6nt4PSorU6nhJFs5jqZCD97y5LTMzKYkCALiV1u+vrwAhNhGZljzZGbFotwsmTBa0bZcq3Fha5VrNq5wt8rHNjcMWoAp5LIP+XC7+XEdrjXHWcTiNVHB0VSpvM74jwdTFcL8a6oCD/hMq/hMtjGdZ7ceRROZ43e7sU7DlDGdeL4ng8YCD5eFxibTGZm5i6uJRKYgIklc8/F8uuwAhNhDlpkb4XGRktaM82Fa0xssK1wwa5lrPM3ZOGLhxkwtnAAqSATqD/l0k/l091lwmo1MIl0ZxFQiYLiZgmpiM3e75753u458IroCD/hNS/hM11CIG7zfis+Dz4888VbxjhjlXLwsduHSOC5u5ze45znrVoITpZnbRThEIQihGKcIkZRgIIwjCMIwhOUYRRrwebCfgYCE2EM8mNwybtnK3FjYs1rRi3bLcTFiyW5MmViyx5nGNjjbACo0BN4P+Vqr+Vr1Hbw+mNxqZjGejUcnKOUco5ai8ZjM5m+N73mbtXPhxz4KE/DG9+GNtCuiuPdjln4XD3b82e2GWGFY1RglCEKCUYQIRgnbHRECE0QqjGIgIEYRiThMRhGEUIoRIwRRXy9M7gCE2EOMuZhiYt2a3G0a5FrTG0arcWZwxW4sWRnjbNMmFhjxACnUthPytvflbfx4mXIA3b+JjxMUMks1sFoSinGMY3vPPPfl0gIP+HNb+HNeYTADGYvXPhxjcZi6VFRAY54i4g/O6xdzYiFSSlMSTJKJEzfP3dx5QITYRmZ4WzDE0xrcebHjWtMbNitcMMORa1cN2mJhjx42GRmAKZCCE/LIl+WRMw4Bs26r0UJEYzjGePdvtcIP+Fuz+Fvvo48BdYvV4iJgJmu/ieLy5gIPxKuUzKZSslIuLvPPy+PgAITYQ1c42GRviYrW7RrjWtGzJutxZWORblbOWzJlhbNcOJgAKXBmD/lrW/lrXdeng65xu8pTE6p4E6oCD/hZc/hZdRPgL6NMIVm478OebhOhm341yM0UyMU8PPzw4QCE2EYsjJiyysmq1y0bZVrRo0yLcWRvjW5WTJmwzZWmJllzACmUcg/5ZVv5ZW6q3LmeBz4TURBmM68XwM8yE/DQF+GhfVlyMOA4GO0YQilWEZ02yrACD8DxM5mbubmZIuLi2efg+jWghNhDZs0cuczhytb5WTda0ZYci1y5Z4VuHLicN2zho5xuWYAppIIP+W57+W59nHHh1nh1xxxzqZuCcRGHSQIT8MrX4ZW2rXky8DPmviUYp0ihOM51pnwVqhNGKEZzTmmiRTlNFFGeXp3hwgCE2EMXGZplbZWK1s2xsVrRg0arXLlqzW5G2NlmyNseNphyACpABRoP+U0r+U1uY7eD4B2mMTjOM1cQRGLxItMrrNy69OoHHh4K9zZEcJ6Yog/4fBv4fB4uLo78rF43i6uri4zi4q1IurpEVnAHTr4hUItmuNX1AgvHpatrZSUlssss2bLAlCUiyybLNzbu/H9fwwCE2EYsWJg0ZMmK1y2Y5FrRq5cLcWVm5W4WzbC0aOXDdo2YACmQbhPysLflYXMODHi1yrO6KdoUlLNlyZpCE/DtJ+HaU06M+bbgnKcoQQQlWlK4MIIThUjWcZxnGMUSMIxnPDxcrrCE2EY2LZhkbMGq1wzcslrRm0ZLcONy2WtmONswxNGmVtlyACoQBL4P+T+z+T/nk8PwOOts63UMTqYiMcfE3iqjDUatOZ5vB14KE/Dwx+Hi3Ux8COSOSGKMkKwysccLLbCvOd8OGt4qUtTVO2ICD6eNm95zM1aauLhKETEwTEwurTN58Pz44ACE2EZMTfNhZN2i1pizMFrRy0crcTnCwWsWmVw2zNW7ltkxACo0BNoP+L6L+L5OMzbMZxvEwA8Gm5zMxOJ1VY1WMViKnF9OdXACE/Cgh+FDGEKRpGl8WHVv3ZcgNClLYJUlCyKNZ1vWeGc8dNeDTWeGE4GWMIxhKEEoxrFGJGE4RAjBGEYRjCMJwvDDweHB4ECE2EOMTdvkzMWK1nictVrTE3YLcWXFiWuGeXC2bNmDFkyxACqgBQYP+MZr+MZvw9cfA78t8L1WKrEaVEpvN7zk66iIrWsRqMRhTGbvjnnPeeuOeAIT8KIn4URckZaJ5p4IxnGscM8dcOGeGMaQhgzHCrSUIxrOtb4b5cN53TlTFLVPdTBGQhJeAJQ7MZpoxijCKEYRhOBGEYQjCMIwRgQihEhOESMZ1w9OrECE2EYW2NkzYtMa1m5YMFrRnmxrcWNpmWs3LhlizN2jVy0YACowBNYP+Oqj+Oqktw3rfLdXExKRibxNKqsYrF1Nzd3Gdc+nEg/4V/P4V/TwJ8DPaeGazbec75nPPPO8pqYqMVjXLhy5Y4Tw8GN8cgITJypdOEIIRnOaKMowgjCKE4wiQiEYRhOFY3w8+cuoAITYQ4ys2mLIxbLWeZszWtHDlitwucLVazysWOFswbZmrByAKtwFQhPx9Wfj7Bovs4vE27MeJmlS1pQhGdcNb3re8bpyhKkMSU91ZUjKMKxuvG8YzvGc5xmhCUMF+EIP+FF7+FG3Eb6denPlMOG8b1vE0qtMREGZzN5nblz7bxikYxM1cSzUzM3N5ZjfTvgCExdiPDrWsaoxhGEYRhFEQjCMIwjCJERhGEIwjKcooRgBGCMIpp1rj5p4MITYRixZG7hhmcrWGFuwWtHLPCtcMsbJbib5WjhxkxZmWRwAKdiWE/IHV+QOvJHHu37stsdLwqrK8rwnGM5zjGOHBptEAhPwwQfhghyRx7t/Ez4K5K2QnTCjCqIqphtWbCITja5whBBGEYxjCKcpoowihVhw9GLuAITYRjzOMTFwzxrczdjlWtMTdotcMWrVa5b4mORvjc4m7XIAKqAFUg/5FWv5FW6tx4EwHPl16eDiUzcSmYmIU01FcGojEQwiKiJm2b3PFnM5Zzd5jriIAg/4Uov4Uo+vR4fhHPkF0YIqoxVanEQmUWsZRtm+Oc8b3K6uF3d3ExDGKrpfDlICD8LFyXK5i4mYTcJiUSiUTExIBEkTCYJiUJiYmJExLO/gHMeQAITYRkYZW7nJkzLcOZi2WtHOHGtcuM2RbkcuGbNrmysGuPMAKeCiE/JPF+Seu2XJlyadGuUrxuuvSeKOCWCFlkIQpXNOtAIP+FHr+FI3wOPA1vgwrFVUavU1OLmZTN1vGeICEycbkxhGE4IxilFKcEYohFGE6337Y8QAhNhGTM1xuWmJktZZWTda0cOca3E1cY1rNwxyuGOFnmcMWQAp6KoP+Sdb+SdfW8ZxeN1cRM1es4lCKjExUITrrpkCE/C49+Fx/djyXzYcFYo1ac2fDlllZZRlCVqUpRgjkjCSE42jjpxRjGMYRhCBCKMYiJCcIzjn6sZdYITYQ4Z5W+JtjcrcThu4WtMWFutwt2DNa4bYmjNtkyOMjlkAKbi2D/k0y/k0zAzFxMXCEInEjwEYisExvXHW7g/4VLv4VLwOmMYrV4y3HGdzz6dXXUyVCqvh1iLCD8DErZuUqkJiSESkmSZTnPH1Z0CE2EZnDBnkZssS1u2zY1rRk5yLcWZqxWtmbZxhY4nGXC5wgCloWg/5OxP5O0cZxvlx4WmLVOs9I4oT8Khn4U/8EdFdFcELTgjDHLXO+8IThTEYznOcU4znW/LdQITYRjbY2DBw5ZrWbFk4WtGrRktcN2Tha3zM8mZphZ5WTFmAKaSOD/k+4/k+5YyeJxw4Xq8ca43ueOd7vrO44xqyD/hOw/hOxc+R0axjWMcHC9MZpNW3HXLwwg/Cq85SQC6m4kExM78Xy58whNhGFuya5mOTCtcNWLla0ysmK1zhc41uNtkZOWWJszcOGwAqzAWqD/hF8/hFt78s58DN8M6nVwiZqdXqFIQqeE1CYuZmEoXMXFoSq8SqYiYRmJuZyu4mUzEkInG8deoCC/nzj+fQ/Xxz4Pl8bnc7zvLGXLJcMoqypYN8blwKFmyrc7iyxcpBmypctkL4vn5CDrwpmZXFkytFxMTEomJQBEzEkSAAESiYmJAIkIkEwmJm+Pur+ACE2ENGmHG2xZsy1uxatVrTJmxrXLBo1WtGrdllaZGuZs1aACm4jhPxeTfi8nY8QM2fZXFHBLBDFCUoTrLXLbLLXOIP+GmD+GmEA7d+XOt4zE0imLi8d6m8AhLca+Gs4xhGQhGMYoxiijGc9PJjDwEAhNhDRtjcN8OVmtYZGTBa0ZNMq3DmZZVrly2cuGTHFlYtcwAp2JYT8Ywn4xhZR0Y9GPJeVZ3nhneuGdbxmjKUsVocJHQCD/hqC/hqD8Tj4V9o4XRbccY4zzcbzmMwxvs50hOgrhqnGN4RhGEYRhFGEUYRijXH0btghNhGFs2zMXGbKtyNMmZa0aZmy3FhwtFrltlw5szjFkbsXIAp+KYP+M/b+M+njHKOEcGLrO53nPPp1XV6umIjF648uM9SE/D11+HsHDhnrnljnTtSma2am5kyUxWzTxQhNXHLbPLhygITqZI9GcU0VYIwEowIRhWU4JwrHP0U+gCE2EN2TDI0yMG61pmwsVrTE2arcWRzjWt27PKwcuGGRi2ZACloUg/41Qv41T+Tl0dK4RETrrhcgg/4dBv4dBzOrxMTEzXeL3sCGnqKAXsBBoGBgYGBg4WPp4BbAITYQ0x4WLPNlZrWWVy3WtMbbGtcsG+RaxxOW7ZnjZsGrNoAKfSqE/HVN+Oqe17202wwrOspoSWhaVIYmimLJkpgheO2O/HwQg/4agv4ag+vTpU9o4V2nhaN5nec3N2zM1dJxvlmeoITkcDlyheNZk4ownKcICEYRCKM74+zNICE2EYsjBo4csGq1vjxZFrRpkaLXLVljWss2ZywZtcubE5ZACogBMoP+Qkb+Ql3Dny663rOJxVYjGsYrSpueM8eKsziNVrTlx5XYg/4d7P4d93TjyzwvpfKamJu83njOZ3iarVPImNTDjHg14d9d5ITVytuOtMKVYTjOEZyRgRhECCERGMZzrp4p4GAhNhDXEyZOcePMtw5WzRa0YOcS1y1aM1rVqzxsWjBo0aM2wAqQATKE/Iux+RbnPhrgwsOGN8N4zpK2LJbBiwQtKEU8M8ePHfCnKOZqrqlYhPw2KfhsvlHdnzOBDNk0WwUXZY5a4cOPLjy4cM5zhC0pUlgjkvoy4oCE3cyPRRijdOEYEIkE5RBFERhGEZxnHg748IAhNhDVg5yssOVstyZM2Ra0aYcq3C3x4lrjI5zMsONpjbuWYAqCASuE/JIl+SRM5eTTTDSNoUwYMVMkME6VjXLfHfLPOxxTwZU5gIP+HRD+HRHnyjWek6UiUzCWIVet11jjeZnPBqNAhcNkmPlnhjgjhhglilihijIECCBAIYYY7dHLBDtgITYQ0YssmJjhyrWTJi0WtGuJytctcjhblcssOJk1bYcWLCAKkAE5g/5RyP5RyeHFVutzznZFdK6V2rVYqbjjPGeN5nd7nmzaqx0eNw4cgIP+Mpj+MpnenHg8DOo1NTdzl18Dd8Jims43jet1MXExNzGZjxenn13Ag+XmeTUpmNzZEgSgmphUwEyXFZq2c+zzuPMAITYRmaMWrfK0crWDXJmWtMuNmtcOW2Ra1zM22TK4wuMOHKAKUxKD/lF+/lGFzC63W6NXiMCE/GQR+MeumbBTIknHO23z6YXFZCGLSxSo40NNOTgluCE2EY8eTC5bs3K3K1y41rTG0cLcLLHhWsm7FzjcN8ORzmcAClMQg/5RPP5RPd3mM6zrE8MOQIT8ZH34yP+JLFotiQlnphz3hZNBFBmaSGe3A4eGDGAhNhDDFlcZs2VqtyOcbZa0yMcy3E1ytVrLM0bsmmVy5ct8gApdGoP+Uo7+Uo/ld6zpUxUomJjG6xKD/jUO/jUP8PHXHOd4nFRrVcNRyvFZsIToTmnW95oxAjWu3XF3ACE2ENGzFhibtmK3JhYZFrRxjxLcWPNjW5GzZpkZNHLVq1YACoABL4P+VVj+VVW3n+B1rMMVrhw1WoiZzeczl1qanEY1XCuEXGSD/jP8/jQV8Zx8ieThcZm+ed73m7Rpw6OXSsMZvOd86553IIP4CqfNvOViZiSJgmCUTCUSmLz39WHQITYQ4c4WrPFixrWOPHiWtG7VutcY8mRazaYmGVw0YMmONgAKVRCD/ldU/ldL4+FN6wxfDjU8QIL/AAYF/gAMFm5uMrxt50CGpJKBhLWDgIGDg4WNoSgAITYQzxscTjKwcrcTFphWtGjNktc4meNbjzMsTZqxZY2DLGAKUxCD/leS/led4ceHCsapwk2AhPxnvfjPPz6NOS86RraKE4aqioBZwcAgYGFm5dA1ACE2EZMrfJmaMcK3G5cZFrTEwzLXLNk0WsMbRvkzNMrJrixACosBNoP+Wc7+Wc/nya4ceXHlmrlZCEIpNTDLbjfFtlKp6b8RYIP+NV7+NV/lzeP0713cZ5szM4jhw4a5cMcqxhElzc3XGJuufbcugIOPc15c3NzOVxdZxmauLxnEwiYiavF1MpXM8ePo7xohNhDNk0yOcLJqtYssjVa0xs2y1xlZuVrdq5Y48OVm3xMcoApzIoP+XFD+XFFFxnHHh4urm14VWNco1iOHPGUghPxmAfjMPya4aODwODwMOSWC1ISlGMY1KzphVhhAhcZiImdQoYUMKEIUEcEMEcduZhhg1AAhNhDhu3yYcLDGtaMWDBa0ctHK1zkZuFrPCzbsmWTKzxssQApeFYP+Xf7+Xe3wVda5444twvhnldSAhPxmSfjM1zOJp1T0TxVnTDLXTHPKhcdjIIM/CjSpUccuNwscWKAhNhDRu3zOcrZutZNMLVa0btMq1yxw5VrHG0xZWrZkxwscgApWEoP+XKj+XKnny6YrVRCudTKE/GgJ+NAXDg4OasoQozZbXXCGwpJoG5gyBQMHC0MnAQNAITYQ4cZXOHK3bLWjNg1WtMjRgtwt3DFayYZcbNmya5MbDCAKZRyD/l8Y/l8b3fHW9b4XhiK1VaiNb1nGQIP+Mmr+MlO8T2z0nFruOc7nc7rw+G42hOxipHrxjGcYxThGESavB4c5YiE2EMsmJwxZMWi1o0bs1rTC3YLcTRpiWssTJhhbNcjBiwYgClkUg/5gAP5gARneOK7mI3wvAIT8ZWn4ytRulqtqtiwSthphlnCGvkFA2aBQaBgIODi7WBh4KQAhNhDDFlctMjdotYNcuNa0ytMS3FkZ41rFq2ZM8bBi4cs2IArPAWqD/jC6/jC7q0S3oMZidbwmr0ImBFEKmIzE3N8/A8FrmuJVFa1rWo4RhLeeM9/Bx4O93lOGoqKxnlx8K76AhPxNkfibJz5mPE06MeLLkz5tOjbs22RirCKac4RVhGMZ0glSlpZMuRxK4JWJsd73rjnes06QpSWKHAjTBCi0VUZxveWO18+Qgvi+DyW0nTZbKEsoqbm53ncWAELAqVLFlFgZYVNm5udW/H9/1zghNhDBqxatcWPCtcOczNa0wuGy1wxaZlrdnhY5GuVzjw4WAAp1JoP+Njj+NlFvV8GMYrhOo1GLicz1zxvK8X279quD/iUQ/iUB4XyvF4tmebrnnPOczE01HCe164cfA8GE7EuTGKMZzRlGAjCsIpyVlFOuPfjc4CE2EY2+Jk0yMcK1qzYt1rTLizLXLBg1W5XLJo2bscLTCzbgCnklg/43ov43q9TmrrOIhEXVvA8Hys8MVMXm+dc99OqD/iTm/iTZrU8lXF5vOefTqzjyV8buajhXSuXHgIXBZCLLxo4YUMKCOCCGAhghgjI4JYcLj4YNYCE2EMGjVwwyOca1vjx41rRmwbrcTfIzWsMrVq0aN2rFu2ygCn4vg/45aP45Z+VRpqazGd3ne5zxc43pwjtjtHSNMInePDjjkIP+Jej+Jd1OZ3NxurKvDEdJ5RqdTF1cXOU5nOuMcQCE3YtMppozjMRIRhKMkIwRiiRJp1x9WLhAITYRkaMGjPE2YrcLJqxWtMLPItwt8Lda1YsHLDKyx42zTIAKbCSD/kNK/kNLKvlN6vGMRwikXmtpjOLjOs3Ig/4ntP4ntTr08XW2c7mU6xjWOGKrEUrjy5zYg/gKPBzzubkuJhIkmJiZXvzfBcAhNhGVzhYsWzJgta5mDNa0b4mK3C4cuFrHMyZuGbFzlytmoAqOATqD/kiM/kiH118aJ6Z7Zrcc88+vHrx43McK6a7dK4MSzOb3med8czlmNw50g/4kKv4kOdY48JpidTqsMQtebzd3MppUajWqjBM7nNudZzaE5GyPTIokSFYRhGEQjAjACEYEEUIxTnx98Yd4ITYQzyt3GZyywrWGFjhWtGOFmtc5cmFbiyNGDho5aZGuVuAKdCmD/j2C/j2NuLxeIqA5b5XqcVGJqYmczmLrNVuD/iYQ/iX3azW248Hp1PHON3aqxjWOGq4Xw3rnmdiE4EoxrOpWEEIolYRCE4IwnCrHzYx5gCE2EZGLJk5xuMa1qwbN1rTJiyLcLhzkW4WmTMxxOWTRxjcgCo0BNYP+QkT+QlnF9ceDW6nEcHRycK1Woiozd73vj1ztmo1XJyxwmMWAg/4iyv4iy+VY5PAzympjMTnbje+ec8c5yhjWtcNVrSMZxx5c7zmExcxyZkJwXhOEYTjScowIkUYRQjKIJpz28WDwACE2EY8eHG3yOci3JkxMVrTLlbLXGNphWssWXMwxtWDfI2bgCmMZhPyFPfkKNyxxYcFZXtjY76b6cePLDTWAg/4miP4mea34F9t8s4vGazWY3GrQhNnC34YRJwjGMKynFOvZwwgAITYRlZtGzVvlarWLFgyWtG7TEtws8TFa0YYm7NoxbZGzhwAKoAFPg/4xxv4xx2tlWcOOM63reMuXNVjlzABnG0sssxcRSMVGKrFVGGs6tkCD/ioE/ioFd+x16Hg+Bz5denXp16OPBz5Dr0ABy5+Nx1hrBTEwiC5m83O8z111jiCD7XETEzJcTFoki4lEgCYlEomJgmCEwmJmJi6uJm+vq8a5ACE2EYWmRqyyMWi3I3xtlrTIwcLXLljmWsGDbNlaMcTnGyagCpYBOYT8Z2n4zuZ46ZaVolSFsF+JOlqISwzvfbgy3hOUcEo8BKlKTkuxw12w1mCE/Fdd+K5+zNPFGEY1rWe3NrrWN0IQxWbFoE53z5NN546xnOMJ4MOaFqCD+Aq825m7ZJmJiYlMSiYialEoTBMTJa77+qn0gCE2EN2bHC5aNmi3M5xOFrTE1bLXLfHmWsMuTHia5MuXJlZgCosBPIP+OzL+OzMHXVxN0mIhjes4BwnlvpNUpK7u8kxGL4TEWIP+LMr+LMvr0HSp1ERNzcb5+B4PTqDrbi2uCqxHLFcMRELxxzmwhNEIxjCcU4RjERSnCMCUARjGMIkIowjCKE4Vnl5aHeAhNhGTHhyY2TlutwtWTBa0b43K3FiaZVrbC1cY2uRixa5MQAqUAT+D/j7O/j7F4ZcFCss5znjfG8yxjHaOXKKMuM7njO83xndzusqjwJ5Y0IP+Kyr+KzfG41GI1epqVTEwzU5Tx8LcVhVQrNbxuN1tK7qV8pjMAISncnDtxjGAhOUYRhEIkYAjBAQIRIwjCcEY36+FHwQAITYQ0aNmTPJhzLWuRy4WtMjfCtcY2mVbkx5GWRo4zOGTRuAKdy2D/kIg/kIz48s6zwcOfI7XOJqYurxlcZvd7m7XrimAg/4uxP4u17iYiI6eD4Biq0xio1Wqwxc3HG7ud4y2g3SyIJiVzGYqSs4yTKriJS48/XmvGCE2EMcbZu5aZnC3K3xOVrRxlwrcLbLkW5mLPIwaZmLHGwygCn8xg/5ELP5EJ88uY6m4uJqaioqodJ4OV8LqKyi4zXfXOe6D/inQ/inf6eL4g5YxWIq4m13c317d1sxMITSL1x1KAIPwuC5ttczEkkZxeLqYmJlMXWamV58fyZr2ACE2EN2bLDkYtWi3M4yM1rRw0yLXLJvjW4mbdiycsMzRvlagCloYg/5GYv5GW+NutdZyGmsRwVUAhPxSDfijpvTY1TxKRVmvPHDHXDeEl3HFnGMbqopoxnj56PIAITYQzaNWmZwwyrceZpjWtGzbEtw43DhbjYuWTPFlYMsLDEAKaSGD/kmm/kmx3muNccc8ZxdRiNRisVOrxvhM0IP+Kaz+KaVOp01PBwnSiJi5y413rO7AhOFkyznWE4kUJpwimRhNW/NnLiAhNhGVpjasWuJutyNm2Va0cZnC3C4ZuVuZu4xZMbLMwyY3IAppIoP+Sar+SbeJrXXoXWmpwhKYmkXw5xGwg/4tKP4tFY448Ht3PDN3MxWo1jUajF8t3OSE4kJzqjCcYRjGcYgjCMJq4eicQCE2EOGjJxlcMca1nhzYlrTE2zLcWXCxWs2DnK0cs3GVxkYgCnQmg/5Msv5Mn83xTznjG4ziMVGq1wrliqiMxvl1qbCD/iqC/iqTT4Dwr7RqtZxu53u93mbjNXC+HNdghMnSltz3rMjCcJwijIhGUUU0b4ejOGghNhDRvkZZW7bEtcN3LRa0Y5Gi1wxctlrBo0ctsmFrkYMW4ApZFIP+Tlr+TmmM8ccdZw1EVGovoIT8Vb34qw7ZI4koQjhYZaZ315CFyWEZVDHLLDGjTy42WDQAITYRka5WmFswYrcLRuyWtHLBqtcNsrBa2xtMTXC3ZM8jZmAKaB6D/k9W/k9VzVXWM8GISzPPPXfPfHjjiIT8UpX4pZ4cDfuzWZrYqUlKEpyjHHC92XHEhOtTjzKxjEiRhGEYRnKterhlACE2EYW+XIwxMcK1lha5VrTM4YLcOLFjW4sThs3YM27Ns5agCmgfhPxlIfjKRNerLivgjiZoZoZpYJRTndnhhqCD/i+a/i+bOPDojGdca4xxxziScZ5c8TKE5mVFGaqEYIooxjFGM79esJAhNhDbC2bsWGRwtaMceZa0yuMa3E2cZFuPKxxt8bPIzaMmIAp4JYP+NQ7+NQ/GcZ4ccbxtm83u8za4vUxVcHlZ6cCE/F+N+L8fFjxY+RjyRyVxXlOdVVZXmwsMZwx6uHmqhOBu11neUSM4TThS9JwjCcYThGdcvRiyACE2EMczZkyb5mK1tiauVrTGwaLXLFkzW4sWZizZM8OZgwcACoMBK4T8a2341t9GnhZdE8CkZTnGN5zvh2bcU0ZVhFGCts+LHKqE/GWB+MsG18daZYYVYVhPApLBmnLkYcTBGEUUMODLK8cYhMXUV5MYrzlWE5VkhEgIRhCcJwmvhy8mUekAITYQwyMnDZzjyrWDZs3WtMrLGtcZmTla5aN27nHkw42TViAKXRSE/G5J+NyVky8rHZKkYRlVGMCD/jHu/jHvcONxq9TEZxzxnICGgLqBgKmFg4GDQcDAQ8DRxsHEWQAhNhGJzkwts2XKtZM3Dda0yMsy3FibNluVszasM2ZliZt8gAqDASyD/jtM/js18flzcu87njNwiOFVisVWnCOEzF3c8ddcZgCD/jD2/jD/116PI49J5XwtNZm13lxjNZi1JiuPbjGQhc1ZBicHHDCgRwRSxSySxRwxQwQQwEMKGFHLbnYTWCE2EYWDVk4wsHK1qxyZVrTJlYrcTVg5Ws3GXE5ytGrLJjZACpEBOIP+QD7+QDXN3jeOPDx9Z4tqaxrXLHJynV1nN5z1Md8XFVjlXK+zkIT8Z4H4z28UMeK+rbsy6IYIUkhGM41rHGwzmJUlgOJWUJRneeOGmN63hMXSR4t4zTJogIICE4ThGEUYIwjCMIozx828HYAhNhDNk5cNcLditb5cjZa0bY8y1y3xt1rlg4ZMcjXG1b5MQAqAAS6D/kRI/kRJ8OM1xjON6iMVWGkZ8bri6uM23FxOAxnwAIT8Y5n4xzZQtgZI5I0QRnOta126NdbxvOs5JStLMGbPqITF1I06sYVhNOFYwIwgIRgjGESKMU54+XGWICE2EMsLdplyOGa1jlyuVrRu2yrcLXG3W42GZnlYOGzFzjcgCn4sg/5GEP5GBefl8u83NRjHDhjlHCsRF5vO98887zu7XrjOZIP+M0L+M1nxPF8TOoqERMJxEYYVmMtrm123w46mgITwpnhv04azhMEYCEUZRghGURGM8/TvCfcAITYQ1w48uHJlyrWDJgzWtMbVmtcN8zBayxZmORljYtXGHCAKkQE+g/4zFv4zF3XoeD4BvWonlng5TiKqWczzu+rl1iZQSiamM1nXPpudAIP+N5z+N51Vkwd+3k8ObjOZzMlMVwxjXRw4cMcKqKlOW623jvreeoCDx513cpm5m0xYlMhVxBMSFTEiZmVznfj+Dh8DACE2ENmuHC4wsMy3I3atFrRoyyLXOHEyW42WPIyZ5GWZqybAClgUg/40NP40O8LrtN6piqvlcoT8a+H42Ac2dmnaEpShHFnxYY1AhO9KmHk4ZznCKbDh5sYYACE2EZcbRqxZZm63HkcNlrTEzcrcLjCzWuW2PG2bNHLZhkagCqoBR4P+N+7+N+/pz48uuudcWd1lOp04RiK4TSGLiIqIwrOpZXHG95zmdxer7d/G3qqAg/41Lv41L+XDPSelYxipjN8+PPfPPXPGbmIrWuEa4MS3eeO+e54zuJjFY4V0xiOGvB8rqIPyPK8HnKctxdpi6mJREwBMTEgiJqYiUpuJTGauZ3z9GnuAITYQ5c4mmXG4xrWeFs0WtMOJmtxNsLZawYsXDHGwx4cORwAKowFFg/47hv47c/B3w78OscWUqidRVRFVUToYnGmKpUxnXGuc3nO+ed7nMXw34WfC6oP+NTD+NS3g8R2joZnjvnvfOeeeLMMVrWtYqMGXGd3zji4xttkiNVjs6HSE52Suus5xqjCc5RhGKEUIoIkYIRlFCEZIyiQnCIjMjGeXnzPAwCE2EMHLVjlyNmK1i0as1rTIyzLXGNhlWsmeHC5Y42+TC5ygCncvhPyAWfkAtBWgx4gSnmnOUJTBGEZRS08Dg7NuTKCE/HDx+OHlr1GXIMWMGvVvwVTklKUpWjRFDHky4seDCIPlqZi4mLrKJRMxKSZJCYTLN9fPzHAhNhGRjmxsmTRwtysWzha0zNcK3C4Zt1uFi0zOW2NkzxOGwAp0JYP+Q2T+Q1/OMunW5jcZgqo1fiZ1NQreOOMxYIT8bUn42scW3YjDQxQpKE51rO+PNnVlWCdMeDDC4ITuSnny1nOMSMYoRgQihFGMZ4erOEecITYRjbZmbTJmaLWzBtjWtGGNqtctGLhbjctGuLNhxt8zLKAKWxiD/kU8/kU9Gu+uNZkmqnlz6XUAhPxsrfjZXHEz7K5o4qyjBeme12eEdyUN+WMYznGaaM68HgmoITYQyxZHLZhkxLcjVs0WtGOTMtcOGbNawyMHGJlmYYsbNmAKZh+D/kYA/kX9Z4cdccZTcZlllmjhvlHTwYP+OIj+OG+OPgc+3Plzq03NzaZmL4eH03Egg/epx48c5tNxMAJmd+D6adAhNhDVuwxsMjBwtbNm2Na0aYWK3Cwb5FrTK4cNG7hs5auWwAqjAWyD/khe/khfAA69AAAAAA58gAAq4nW+EqzSEROJlfPwvD7biYvW9c9ce3eD/jla/jlbAAAAAAAAzgAAO/bny8HwPFqyL1nhCIiKnhx8bnE6mN8uLrrYg9aKSRlMzEkxMWSTEokiUTEhEgESiYSiQExdTE1MSJiYurize/Zq8e8AITYRjatsePC3wrWmRw5WtMbjMtxZcrRbiyYsTHIzxNm7TGAKwQFfg/5MNP5MJ+tWDmnM2yYmsRVROJpS+XPp18Dwe3ft38Lw/E4wREzUwiSZm2TNPF1M3BVRhrfKdIP+NkD+Nk/p16A7bxiuFVSGbubxmrm0+H4Xh9OvTry58OOMxJK4tabzK4k4MT2cfAxUVGIyjfDrGbyAg+HsR4ObndzMzImLgmJgiYJq4mYJiYAiSJiYmYmJq6TCQTVwtnfl+HjPnCE2EYmLRoxYOMK1uxZN1rRvmcrcWJmyWsmjZoyx4mGFxmbgCmYcg/5NsP5NudVx6c+Ga3GVzKbi8ccKoIT8cZ344w8fM4e7Tqx2nKInG6ee2eaMQIXDYpi4IYUccsKGEhQwy05eWBnAITYRkzYm7fE3yrXDJy3WtGDXMtw5GjNbic48WJkyzMWrZqAKfiyD/k8y/k8zTF1uanXHg3oamKiYiROJROO/CXWE/HId+OQ9q17NvAyynj0aWTKy5ODgrO8pylKFMEsVJMmXBhjrg/Y6b59XGcxKYiCJi4zFouJi6lN8fT73jxghNhGVk2auWuFgtascORa0cOMK1y3ZM1uZtictcrFy0Z5XIAqbAUWD/lHe/lHTnjyreERVxled3eSJ1w69B27+RuIqLmZvN5Zm3Fm7bmd624wAg/43Uv43Xb6eL2zwnTg1SplMzdzedbBrDVMKymMsrZTlbNc/AzWZhPFHHhw9tYzijCcIwjGEYRgBGACEZThEjKMokEYRJp8PlxvTrCE2ENXLJo4YucK3Lmwt1rRpiZrXDTG1Wt2rJw5cNsOZpjZgCnEqg/4zYv4zacDegdOrtbhPKNKYmYuEbjrre5CD/jrS/jrh6Dr0BdIjOOOJghFRE3jjy8GuLiCE5Ep1jGsYxTjCKEUIiZEjCKsb8vTGHMAhNhGVnjyNm+NityscbFa0yMm61y4atVrVs3cNszjI3yMm4AqQATyD/jS6/jSx48ublz6dXLmBw48uOs1MWuZvNcWVsri1ocJ6Ty5c+QCD/jtm/jt37dXTv28HwG9Adu/lc9ThGdImUzOZzF7i8xMwqeGUb0CE5GTTOcYzjGM0YwEBCcpwIyiCEYhEEZ309GEYeBAhNhDdplZM2OPEtZZmbRa0ZOG61xkw41rLG5x5MjVjjY42QAqwAVCD/jgI/jgJeD4G+G+G9XCKhTCIhiaUTM5zeeM8bzucxdRyjHRx8CMRhqcSlHPHg9Obn4CD/j3e/j3fZx5PTdZkzeZmSqqKVVVwxHJUJXNzNzNpiIOiNYxVRik5TXOeOfD0hM3Snly1vWFYRhOUUYRRQjCMJynCMIiBGBBGBCMYAggiQnCac+Px6yeAACE2EMczRi3zOXK1ixcZFrTHhyrXGTLmW4cjdu1w5MeLI4ygCn8wg/5AVP5AX+F1dTGVTaLjXHgdM6jBEXFxMxNZxx8DnACE/Hn9+PO/Ps27t+zbqvRJCsNe7e1wwzqmWlgha1qUhC11a4SD8DyPLlNBuJms4upLLJmgErnv6PPEgCE2ENnGVk1yOGi1y0wsVrRw0arXOTI0Ws2GFpmY4WrJw3zACqEBTIP+Q+r+Q+sAPG8fxOPK+F4lc8bvnu541NVjp37Nb6SJXM3mNzc3Mkw4Z8jw/CdAg/47lv47lwAzjNVfDPC8TSpjGamZu7zy5vA8HxN1CquE7xutzMbrdxEIiXeD7eF4e0QqUTMpTFkpiYkCYkFXUxCESTMSJLm+fh+PePCAITYRkbNGLDC1brc2PLiWtMrVotxNWzRblzY8rPI4Zt2GFmAKjwEyhPyPefke9xY2HBnzcO1UFJZLYMEMEIIVwXwXwXheufHny574b4s9IUCE/HdZ+O63bs00xXtohTBgwKRrHDfHfHjjjjhrel5RgwSlSlJaq0nEg/I9BHp8bymZiRSLqYuYmphUySSmd+r4twAhNhDRrlZNnLbKtwtcuZa0YYm63C5bMlrdi0y5Gzdljw5m4AqLATiD/kCO/kCP69N8OOriYRdVOMViOl6u53ec3KZqamqcJ0xGcda2g/zk35yflV8p5ThNbjize+7necxrHDljhwiMW3N5zvnzvfHjuaxkg+nqePxvaUxJJETBMXKEEEpiURMErz4PrzwAITYQ2zYW+PIyxLWzLIyWtG+FitcsWDFazb5XOVszbOW7hwAKeSmD/kUY/kUfubZiYhiKYeFnhCLjc7nZmJ1vtvSE+UK+TpyYNFMU5Y8OPHlw48bkyurTBgzZrZIUhCd4Zcmm4ITuUn24k4IozogQQhOBGU4RinOt8vBoITYQzzYmTBg2yrW2Fu5WtGTRktcMMTVa2Y5mDdo1YZMObMAKcCKD/kXi/kXRxvwt8rjN3nPHjfOczmmK1rHae1UAhPpCvpD2nFrhdWkZKStgwZMGKmKCdby2stSEeAteedbpwIRhGU5ynCKME4318ePOITYRiatWjPKzbLcWVuxWtGrjCtctWrNbhwtsTjDjaMWuRmAKbiOD/kh+/kh/zxxeM6RTlE6jDBEzM5rfTvWQg/0RX6GvU0md7z3cd956xmKrlrWuEYvlvGSE3cyPZnCc4IRgSnKsEYkYRjG+3hz5QCE2ENmDZo2asGK1qzyNFrRw4zLcLBu3WtmuPC5ZuHDZxhaACnAmg/5LZP5LZevSscIxiV3vOeud53cwjhrlw4dO1eJXIIP9J5+k9ifBmczZFYnFYrhrhjpikubrPj132ISXgQ8DxjAIAAEYThGc9fNhmCE2EYmWLE2csW63IwwsFrTGzZLXDXLkWs8uTM1zMcTDIwZgCmAag/5Q/v5Q/w6eWzKYqq4VwjV8udiE+T2+T3CPM0YqalqzwxvfTHgy14yFm1iPO4GCFGghQwIUMMdOZguAITYQ4ZsHDnM3ZLWbfI4WtGbBwtxY8bBa4cY8LfM5bOWbLKAKTg6D/k9k/k9pdK6axwdLnICD/NpfmxeUcLxcd8d87IaMsi9hYFCw87GwN0AhNhDLDhx5nLPCtasnLda0xYsa1xka4VuPG3ytsjjLmzNcQApvI4P+UzL+UzN16ebrK9MY1rXCqqYzec88541zoIP87t+d3b14V1jE1a7ubu853njO9p4cNcCEeBo5ePeqMJwhEhGBCEYwinOunmwyACE2EZWGVs4cNmS1g5YuFrTExcLcWJnmWtHDfJiaY8zBg2bACoQBMIP+VW7+VXe55b6XapZhEzoxNU4RiMZXx3u85zDOJwCE+nM+mP11aWnLnrlx563lC0s2LNbAwWtaMpShNeU4yvLLgvgAhOFs5s5JQjGsKpoRBEhFCcoyjKcIRRnXL0aYACE2ENs2Nphy5sq1i3aNlrTLiYrXDZrhW5MrVlmYN8rdm2yACn4ug/5XsP5XwbiIjEacGIqLq7ub4lbiGJxUYqOWfAvFgIP871+ddYEt3vnPOebdRVV2PCiKLvOc53fg5zvihYtQg1sEcUKGCGCGBDBDFCQQiGGCGCEQpa8rHBrAITYQxbZGjhm1crcjHLlWtHLFwtcYmmRbjcY2GJpizM2rBkAKXBWE/LaF+W0M5OSEZQhaVoWZLwuAhfIVeQrNRTgKqIIEsdsuDYGW8IXWRRZfAyo4I4YI4I1OdhjywCE2EMWjBjmY5HC3MwytFrRu5yLXLPKwWtsLRuzyYsLbC4ZgCkwMhPy0dflo3hkhiyQ0VlhAgv4aQ/hn/s7a3GiHjkmgcAoMFgMFmcBS4CE2EYnLBu2ZOcS1rmw5FrRwwbrcWJzkWsGTjI2YNcThowbACoMBLIT8ngn5PE8nFzY5TrKKkbMSlr8CtJRpVWufRtVlGFJ7J2CE+sI+sd1Z9Vc0cS06XTnfDo0zredZoSlsjkySpBLTTPOE6GjmzjOsYwnKspymQQhOU5TlNBGEJqxy8+egITYRlZYWrTG1xrWLJoyWtGjLMtxNMjlbmxZm+Nq5YsWWNkAKbSGD/lBQ/lBNznF1bGcDr2nE1dG/AmeU4gCE+vI+uzRkhWG3ZtHHtjRkwUpix5sOTDSYhbM1DnZYJYkMhDAglglijQoYY6cPhYtAITYRlaYmeJiwcrcLPE1WtGTBwtwtWTJbkbY8LVziYtHDFwAKkgE7g/5TOv5TOx5fDMZVitYeAjSJnN5nbON4KiS7nNztV1E9OPKAg/1xX64t4fhViuEKm7vvy57vjHHEzjDtz5eJOK1UTMTEzMznPG/Djw7yg/G9KPV8G0XF1MSRMImYmJq4IzjMKtEwTExcznn7LkAhNhDPM1zNcLBotyYnLJa0aN8S3C3ytlrdrjcOWeJi3bNXAAp1JoP+Viz+Vi3x63E4VWMVPiThCcz4PLveczbet3aD/VNfqm+Eb5XSYs5+FtdXF66+VxpwZxzxmOaFxWOh0KCWGGGCEhmjgECCCOKOKOGOWnPmsCE2EZmTNo3yZMS1w2YOVrRg0yrXLlg2WuMuPK5YOGzbLiyACmAag/5Odv5Od/D8IKxfKeDFxW8b115AhPwAffgA/xYw4uDGxzilLBTJTZOlAISHW48YRRQujGcIxTjXDzXIITYQwZsseNuxbLXLfMwWtGebItct8mNbkw5WGZw5asWmLGAKcCWD/lDw/lDfwwrNuOc3u+M5i4prGK1jhjUeBcCD/gAC/f+3m7u84zU8M8HCOGOEamJvN528GOdghN3Ed+SCMiMpkYRhGU4ThEirh6aAITYRlbsG7lsycrWTJuxWtHDbCtw42OJa5Z4cmRixYM8jFiAKbRqD/lRu/lRn28fXGc3Kq1jlw1w1HLccQIT7R77SnAlmhotipgnSc8OGuOumOeuMhoK8gYC5gYGBgYCBgkHBQcBBwEHBw9bAwNkAITYQwb4sOJhjYLWDhi2WtMjTGtw5G2Na5YNXDhw0cZMLRiAKSAuD/lL+/lL/4Y4cq7Jgg/3fn7uffGb3rjdghpSkTc7CxMjMq4AhNhDdjjaOcrbEtYNcWJa0xNHC1w0wtFrduwzYXLly2cssgAplHYP+Vnj+VnmWeW+DDU4VeJpS458utoT7ez7dWWSuSdrxvO98Nctc98NZsldVsQCEl4AcXTFVFEhFCMIzjHDl487AITYQwaZmeVthyrcLHNiWtGOVotcZmrha2wssbnLmc4czHGAKgQEyg/5aMv5aM+O8xuM4vFRjFVqOERU4zM5u7tzqmHCMYnlxiYT7cr7ctgw4I4loSSnGs63rW9b1qjKkMWZxIWlKM8OG+1rrnITdyHNvOKJFEECEYRIwIwRhEE436d3MITYQzb5GTRjkbrcLhg2WtMLnEtw4crhawa5czTMxytcrHEAKZRmD/lvu/lvva55rcXE1UYrEdM9s4IT6tj6tlkyQ0SyQwVgnOd8M9c9M84CGiLKCgbeAgYFAQcBBoGBQMDCxdTArgCE2EZGGJy2zMma1wwaZlrTJmyrcTNnhW4mDfGzcNGeVrhbACnosg/5d0v5d0+PCYBCK34F3wzrZOWSsqQ1z8rniwIT7Nj7NnQjakE4RnOefJnrXDGZSVMhmhCUJYbcPVtYwhZNIg1MIQiCGBBCghECGCGCGGFDDLblYWuAhNhGLE4at2eXMtYN2zZa0ctca3E4cNluLG2xsGzHLjy5WIAqHATWD/mC8/mC9eL256urqcRVOEYiKlczdzc3mZu0XFTpqfA3wAIP9gJ+wFOWcKnGaTMZjLM2u9xxiZio4Y4cK5YVFx1x1vYCEwdaPHvOc4RRRBBGAIoTlOUYRgjCMJpzx82cfAwAhNhDVvka5W7JktyMHLZa0w4cq3E2YNluLG4aOMOVlma5WQApvI4P+YeT+YfNUziYioUxdTGW65t3m454zQIP9bB+tb4YukTcZiM63y48M4zy48N4yx3jOQIXFYpn4ZUcUMEMEECCKFBCIYUcdufR6ACE2EYmDPIxwt2q1jixOFrTM4bLXLHFmWuWDfKwcZXORw1zACQEKZhuF+PDj48OcDgMDgAyE+AhwUlk0iCO+mfDygIP+J9L+J9OYiTp1xvXHW9XCsZ1F2IWTDS0woYkECGUjQwxz4vGxR7AhNhGLM1wssTlytaucLda0btmK1yxbs1rjI5bMW+Ro3yNmwA=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RvHAOAgAQdBIgL/AUBEBZ6xN5CnJZMl4XM1UJFp+MCEghIEET//wNFNQhIEESAgAJFNQUDOAtkGSAyCQCQmwMBN8AeRTMJAJCCAgHbxR5FOAgA/gMAe4XSNBJOwKQ/0wCkPwqYAUqD/gje/gjf69OvTjwA4V18bKJiMXU1CKnEROjBWLiF1JMEXM7Zne46448wg/4I9P4I9fB8Dv258gJ1nplVxMTF1KLhcXWbq4mUxcJRMIi6upiavV6riIPhi1l3FxMSqauFWhMJQkCYlExNXQEzEgm74+jv1CE2EYmjXNlZNsK3JmxY1rRk0bLcLJi1WuHLDKzw42zRq1ygCrIBaoP+Ch7+CingAHTrw48ufbv4Hg+JuanF4iaiIYmohisTi8TFTVRESldriy4mcZqamplNytMzNbpeN1Nggv5Ec/kSf0AHOhm5uN53x3m8tlmlnlVJZKTZZsRZkrLGWS5creahM3lPHx3z8oCDxqyZJhdBJdSCJiVXEwBIlF1IBEhEkTEhNXUgTUiU8fft8DAhNhDls0atmjhotwuGzZa0w5WK1y0xtVuNjhw48mRvjxOMwAqDAUCD/gqC/gp54+FumIonCGmmKxeLwYRFGLiaRcXUk0kuNx1zYIP+BWT+BXfwONcrpF1cZ1vGcWqYqYqYTZvGcWi6m4XUkZq16myDQQiUImExK0SmCYmEECZJABJnftx6wCE2EYXGLLjxNmS1g5at1rRqxyLcTHNjWuGjVw3Y4nOVtixgCoABLoP9pN+0v7eL058ufIdo1WOFOFRiKpqoxFRSkVV8JkCE/Br1+DZXFj4HH42fMJSjSMYRjW2GUQhGRCFI0pgirrCE7WWNY3jOsKzijASjBCKMIwjCMIwjCKM+7llkITYRmYYWLJtjarWTllkWtMOTEtxMMrla2bMM2NrkbsmjFsAKjgJ6hPlvvlv+PxgA3b72w4OHwubmRghGUEEo0iggkpW18WO1YxhOUYFr0rky4seDDStK2vSsp2va9r4MNrsGEwYRo0mza0aRmzh1gIfxIteJFuazQAKBQZpNaFQ6ZTbBKYBAoEQFBYDAUAgECQRAYDBYDN7BYatV61W7FK4HBJzZrPWq3SKTPp/QKDRKLSqXSqXSqXRqPQKDRKLRqPRqPSqXQqHPJ7NJqoFBJxOROJyUSip1OxNpuFXAg+mBMZiLzFzFxMTEwuriamauJmJRNTAixFwBExNXExKJAE1dSiauJiQRKauExc9/Xk94ITYQ5YNWLRhmcrW2LMwWtGLRitxYc2RbkYssLXDmbY8rPKAKvwGCAYP8wx+YZcuYA5c+jr5XPScRV4ITVwq8FxN6VUYouCU1K4vGRcoJpESmlpQlRBiSoqFIXFs3ue9749SC/wAPRf4AHo3w/AAM3NZ58eebm5sFhKAlE3O82bAsmyWWA3Gytc0vLFyhc7AWNybGb4+H1bCCz6G7u20kJCqtlssssNzZRlypSUFi5RU3KBKlCwEoCVLKlFnb9P4Jr4ghNhDhu5yOGzfKtaNWDJa0zMca3E4a41rDK0y4WzljicZm4Ar+AZUBg/zeH5xe/AjXQmPC3EKuJiV4khcXM75c3Di6dfG3qNYjhERVVyVWlSgXEWibqcspTVwXJMzNpzmWYIRE3Od3dz18LOaTabm4mYb5Zu8gg/41wv41y61x5ZO/bwYm4uMxcWmM4vU8J1Pbr0c+Tv264EXUwTC1pmJqaVKpIIhEwupETBCauIuJiYTSYJgrfa4jGOGtdOWqiNx4tcePHmCD9LwPNq7nM3LNTCJhMExIRMCSYkIlITUxC4uriauphMBMJgCYTCYCYCJJgmEwAxnFxMTdJvv7dxfwgCE2EN2bVphZ5Mq1jkbMFrTE1ZrcTdo4WsGzPC1yMWTlhiYACqQBV4P+Hrb+HpsmrTGZmevbuDny8XFzNptNXhVQw6d+xz5B0hqMaphUwtxjN7vcdeHWuMiC/jzb+PNZpWzYmefAM313lheO8Nmzuduac6HgxzedW9a2yrzs58fnx2CD1C0kwkiIoLmbRFwi6urq4lF1MImJRKJQkTExJMTMWTfX18cgITYRlbuGzLE3yrWWLMzWtG7hstc4WjNa2b5sjHI2Ys2WJiAKZB6D/h3+/h3/HHgxnUXq4mE1eM63yzfMg/4ABv4ABxy5u3fwt1NITCEt43mwhOVhneNYpTlGMIxhGMJwjNXPw3YAITYQ2ZY8OFtjarcLZzlWtMmVutw5MOJa3YNHGRnjxuGOTCAKzgF/gv7K4/srn36fH8W4LbLZVltWhWdypbCyWVW53m5LhLGM3CWWXGfD8HnwAAA3PgMyc3K8zy8gg/4NtP4NtcZHNm95zaZi0psQiEWmE4ipqIVJG6m4UxEQiLqcSImJpERy8HwOfIAABy5+RvFaQq6547xsg+3Ljc5lcTVzExNXFXESrMRJcRIglEokiYmJRMSglExMXUlXEwEXUphMTCUXEkTExJM5bnn4voAhNhDBq2b5sTXCtwuWLZa0at2a1w1ZMlrJtlxuMrRvlxZmgApGDIL+tmP62p92ak5Igv5GG/kXnz4qKnmGkKKBsUCg4ediaAAhNhDZg3aZHLRitaOHDVa0Y4cy3E4buFrRszcuWTFvjbtMgArNAXOD/iMI/iMJuImL4ZxE1bM3bMZxnGYtbK5vKc4uGIuMRFRFXEs1cRcCcKipSuiq6eD4AKxrUYqibZrjrwceGIP+CLL+CMXnfG9yyuLvjvNwnlHRy3i1yiFQ1GFRwYioilWMXV4RKCJi6mCakiQHkbxjFUi6zPGuuOecgIPhnMaiYsuJIETV1KLixKLpNTMAIlEkxMTEokiYmEkTEwTEiYmCalNZq5u+fpvCITYQxytGjNrmZLW7BrhWtMTVytcOWbla3yZmrdk0zOXGVyAKUBGD/htA/htBamKnWdTpiqCD/YpfsU3G9uM3d5cZwIW7HZOOGCCOKWCNTlZ8MCE2EMW7Bswy5Gi3DhYtlrTK3aLcTFxmW4nGNrmbscrPCyYAClMRh+A44DlOZwFUqtsk8Kg0Cg6E/C1l+FrNnzBgw7Ixx21ghO1HPPDO6MYzvy8scQAhNhGPJmZMGeFstZsG7ha0zMca3FkxM1uTM5buW2Rs1Z5mgApXGIP+KC7+KBHF6vVxnHHharZjjOPLgv6aS/ppGbzZsrZUhjOfGITBCEYiJGE4TTnPDn29gCE2ENGrZg1Y4m63K3zMFrTDkaLcWRm5WuWLfGzbYm7LM0ygClUWg/4u+v4u54anTEVSJi5s8MCD/hc2/hc5i4ut4uJiaKnWOYCEhaEIowmnEjFWOnf0gCE2EN27NnjysGy1hiaZlrRpiarcThm0Ws2+NywaNMbFy1yACm0jg/4zAP4zDeTOHgeD4WcTwnhPJEVMXROY57jwQIP+FM7+FNng58nHh1wmMxmIuqiaTETFXraEhwrznGaMAgnCaKJFGMcuvLPvACE2EZMTFrjY5cK3M3xs1rRtmcrcWHC2Wt3DLIzaYmOVq0xACnQkg/44OP44P4uJiYYmnbj4Gel9t8ETM7cY8Hj4HgiE/CYh+EuOFIWgnOuOuu+tthljhpOykpYp5q6MuQCEaIzjOKMpShBKasZxThOEyd+bhcghNhDBs0cNMjZotYtmbVa0YuWq3DkYslrJq3Y4mbnM3yssoAp2J4T8e1349p410adWvJlxYwLyvK8ryXpOCDFWmKqE/Cdl+E7+OTbs27M+bHiBux4JWlCUJShGUY3hnytIhKTEISlBAnGMZwRhOEU4RinPDp0z8CAhNhDNs4x4crhitw4WWZa0as8S1xlcZlrXGzbMMOTMwy5sgApbFoT8gOH5AceTamGE5RgUnSdq4lyD/hMg/hMhxXa+mOU8LVbrjvV9wITJ0nTjCcUYqwnGNcOXbQAhNhDhzmwtGDRotytMmNa0x5Gq3C2x5FuFm5bsGuRywxNXIApZFYT8eY348y5ZmiOaVlpoYY4432iD/hR0/hSD6c4q8XiIqIhx5ZmE5mrhzneacYxjFGuXfhkAITYQzZs8zTM5YLc2NrjWtMzbKtcuG+Va1atXLHE0yNGrjGAKVxOD/jz8/jz9ifGzwcnKa1OLyIP+FUb+FUfp1xOL1msxOdXxgIXDY7Gwzwo44I4Uct+XguAhNhDHFkZ48OFqtxMWDha0xN2i1zkbNVrFhhw4sOLG3YNWYAqFATaD/kSG/kSNVx5ceHft4sTkRWKisRWI1MQ245nebbbXNX0zy8CD/hQa/hQrvWfA8XxOvSmrxCLJKvDhOJ1mLmbbrKblfHHWwIPwPA3Obu5mZRIF1MTF0mCIEXEpTLe/H76AITYQ2xs8LNljyLcbbG2WtHLJqtcYnDRa3ZMnLhvhcNmDduAKWxWE/I4B+RxfTemGk7LUtaGiOZDIg/4TJv4TGTpPSdRWM44471nvQIWTRMnLBTBLBKhhhjjvxceYITYRiy4cWNhjyLWzZljWtMbZwtxOcTFa3zMG7ljlaMMbDEAKVBKD/kUM/kUhzrwOPTVa1XKnCNiD/hSY/hSbtjkaiZnHPU9whMHWrzZxnGEUMMcOfbYhNhDFw0ctcbdktbNGbda0cuWS3C3xsVrDHlasnLfCzYZGIAp0JYT8j5H5HzZcPhcfJEQUpC1JQlKVbXhOca005Lzgg/4UvP4Uy+ni+Jns1UYiC7veePHO5zGaavpU9ITmat97znGMUURGUZRQiRnCs8e3THsAITYQyZsm7BsycLWjVllWtGGRqtcMWrNbibuMjJpiwt3GRgAKaiWD/kiA/kiDq8XjI6ZRidTphEs451xjeOdZg/4VfP4VYa5vD8Lwx4eN3lM1EVhrGnRhjdWAgvX2Xeuzu1aWbmzZTb3d0fAAITYRkcMHGbFhZLWrNvhWtHGNwtwuczdayzNGDNo5w5WuJyAKdyqD/koS/koHjk4b4ZrM3mdzl4sXd3V8I4Ry5Y6a7cPAxuCD/hVq/hVrurrjrYkTHLxelVitTqIYsuNzHOCE4HG4tZqximRiRQjBCCBEiijft4YcACE2EY3DLHlY5cS1q0x41rTLmaLXGbE0Wt27Vyyw5sWPK1bgClweg/5PtP5Px/AAamcXqeF6mBmt1ACD/hNy/hN1gByiOF8r4SnLMca3x5CDjUkxCpSmVxcWXd8/L6AhNhDFpkx5G2XEtxY8rda0w5GC1zjaZluFszYtGjnNia42gApaF4P+UaL+UbG+OOeOsbjcFY1HSI7Ag/4Tev4Tdaio4Xwzq9Wi43rNgIS2aMYxQmqqjGM74d+PnCE2EOGmRvlxuGC3NkxOFrTIyyLcORpiWtsrNzlaN2DFticACooBN4P+VVL+VVMZx3hzjjF1fKOFa1jhGmJi83m88TrE4uqrlfTdcNiD/hQy/hRH8Lw/C69N60xGFJi1zu95vcynEVXIjlVKi6zjcxxAhMGScYoxmTJVlWUYwjCIEIwjBBEhMinHDwdbuCE2EYnLNy4cN2q1vlbY1rRnizLXOTLiWtcWTE5ctMbFg2yACmUfg/5Ypv5YocxO253PFZiuWOWuFYqdbiCD/hIS/hId4denDhPSe04qpTCW2c9Y8HiAg3mbvKUolM1mJi4su8+b17AhNhDLIzbuG2RqtyMMjla0bsGi3E4zYluJu3ys3OLFka4WYApYEoP+V1j+V1nGelX2jGKxes5kg/4TyP4TyevTOL1nEMcfAu4AhqqMq0Cg4KDgYOBg4mdkVwAhNhDRmwZY3LZitaNGGFa0Ytsq3Ewc41rTE1ys2GFw4yuHAAp5LYP+W6L+W6OYN6c2OMTU6vUVDPhbxFTwnFm3HXfh35CD/hRw/hRx79jjwds61GoiZbnceH063zcb51mIrTtnhoCD8DhO5ytKYkRMTCAEylNs77+fXsAhNhGJtmasMrdutbN8TFa0bs2K1zhyMlrJpmzYmrNnlZ5MQAo9BoP+XMr+XM/dRgCD/hYs/hYdHcCC+r6du0AhNhGLFhx5WznKtYNG2Fa0bNWq3Cyy4VuRw2ZtnDLCwZOWwApXFoP+XbL+Xa+w0nClYnG+E5CD/hSu/hTB8AOWKxiqqMxxifFAhN0IzqnGcYRRjGM74+DwgCE2EM2OLCybM2K3C4yNlrTNmxLXDZoyWtnDDIzx5WmbFkZgCk0Og/5fIv5fRd47ubd1PHgAg/4UrP4Uq3a+jGo5VPCFy12PjhjnSy35djAhNhDlkwasGrFgtxNmTZa0y4Wq3DhctFrdk1aZmmRoyZZWQAp2JoP+Mjj+MhuKnE1NTiKvhmpbjNzm9vD8Lw+nXwNzwIT8RL34iX6ynGCKcMMscsdLwnSFpSpaC19m3iYUAITdhlOcZkIIIRhOMJokUUJwvfbrh0AhNhDly5zMWmPEta42bFa0Y5XK1xmxN1uFtmx5WTNy0cYWYApwKIP+OVL+OVMYznAiIKTHHxPF8zrqdSlO8d+E7IP+H/D+H/EeFhyjFRcZvN8Z8Hp155njmbXhyzw6WIPwFkrSWEIwTEzM2mZm/D9GOQAhNhDhy2zNMTBmtYY22Za0bYmK1zkZ5VrFm4csGjlpiytG4ApPDoP+PZb+PbPSdXwuNTPIg/4g6v4gv44ZrcZ41vjQhbslk4JYY445Z8DgccAhNhDNu1aM2bnCtysWLJa0ysmS1xlyZlrPFkxuW+Jg5w5mgApSEIP+Ptj+PufXfp11mocN1ViE/EER+IGvNPRfAmvS+Geshdhj44ZZZY45Y6cjS0ghNhDPK4yZGONitYN8jla0aM8S3Ezys1uLM0xMXLBywctsgApaE4T8ean485czVa2KmKSmGGWtdICD/iGQ/iGPldXNTTGeVqyAhpCqgIC9QEDAQaFg4eHkZeCrACE2ENsLHG5yZsy1y5YYVrRy1arcLZjiWt8ONizbMWGRlmcgClMQhPx6Qfj0vrqpXlRtgpgjgYSD/iHE/iG33np14ZiLxmKshl0hLuAgSBhYePpYCCAhNhGbHhatnLButc4srRa0ZsmK3E0zYVrRq1Y4WrXDkw4WAAp2K4P+RBz+RC+s9azjPKdVWqrVYqIuc3nc8Y4xmb3jweWYg/4g3P4g6exiIikRM4uJgiLhMt43FzNxznXEg+HsT6tpRMbWiUIImlTBKZuePg+XPgAhNhGRrkbM8bbMtzMmLla0zOcS3Exx5VrTG3bsszBmwbY8wApdGYP+Rub+Rv3TLjXPGcIqKcJ5T4ESg/4frv4fpc9s9r5TwYQq7c3fO+qE6luXGMIopxTTRnOuPix1ACE2EY2mJvlytmS1rmzM1rRhhbLXONliWuc2NjhaZHDfM2cgClESg/5E4P5E8eyelcI5KxesgIP+IOz+IPGnKYqam44442CFaqGLToUEaOOm222IITYRiwtW2HGxzLWONk5WtMrLMtxOHLJbmb5mjjIyZY2WRiAKaCCD/kdA/kdV3vlnpPB0iqqoi0zm7u668ImD/iEC/iD9iO2ek1MbZvnPVzvMwqe2cdPBg/S8bn163drXAiYlKYtz9HwWgCE2EZsebGxYsWa3NlYuVrRowzLXLjE2WsW7PG5Y5GuXE5aACm4kg/5IVP5IV+s6zy48o3pqIjFQCL4TUcMnMIP+Icb+IaGbrbjPft3eDW85mYrEdMY1GI5ZhYCE42zh4RMjFGEYwnEigjCcL5ejF1AhNhGRtizOcbZotYOWDFa0c5cS1yycNlrBwzwscrdphYZmgAqBAS6D/ktW/ktXHhZxHBq4nM7zvfHe8zmr5T0jlXSOmtYjhc0Ag/4h7P4h7R041cZi5yyu9b1GIxyjU8rxMJu4543xgIS3Oh04wjCCMYoxRRSjKUJQhOEZoxJxnfbvjwAhNhDLE4bZsbNmtzMXDBa0YsWS1ywysFrZtkyMcbLNhYssYAqbAUKD/lBk/lBlOvTrq4mp01FRicKSXmbznp11NKRK7zd8XNtuGeG+zlwAg/4giP4giTjw8ZXCNJu955548c93GJiscK8Lr08aNcMcNTS287c73e5zlzRIhNXQj04VTjGE4RIoRITJwEIRghGU5TgBKMCKKsb5+XOXYCE2ENnGZy4yZGC3FlZ5FrRlmaLXDBkzW5HDjEyYMsrRkwbACooBM4P+VeL+VePw8c67448L04Vw1jhisVMZu974nh4RiNYrg1fDwanig/4gbv4gb+vgX2nlPJjNZned547vjc1VY7HaOE4TNzueNc83sITtb0JzvGMYxIk4CKMIwQQQEYThMnXHz5w7ACE2ENMLjLhZ5HC1kzaNlrRhlbLcWNgwWtGeTDmcY2bXHjbgCmEYg/5YzP5Y2Z6458uur1Oq1pynluGwhPw8nfh4/xT4GHdPBGSM5sLS0576wIXMYTHxpYZ0sKOFDGlry8cWoCE2EZcLFg0Zsmy3NhatVrTM0xLXOZliWssThhhwtmGFtmcACk0Ng/5Wuv5Wu8cOmvArGI3Igv7Ac/sAubLGnQCHkkcgkFnsDgEHi8nQGXAhNhDdo5yOMzlmtaZWLNa0cYca3Dmb41rXLiZsMrPKxY5GwApzKYP+Wsj+WskxzreuOJYmIuqt4nXhOGrRnGa3yveAg/4gsP4gsTwJ4RyVMcXHOefbu3mOczmJxOJ1PBPAg+HaUzaZysIhAlMzKZmc78Px69YhNhGNs2b5XGZktxOWbJa0xuMy3EzcY1rZk3zYs2Zg3aNmQApREIP+XWj+XXdvlx5Z4RGN6vaD/iCw/iCRxPLOpuMuNxxAhNHO1zretazrfTw3ACE2EMWjluzxY8y1u2btFrTG1zLcOZm0W4srXIwZNWWVtjcgClYRhPy3yflvhnxsOqeSEIXllnLOhPxDYfiGd16MuDDKcZVlONsohcdCjRwzzxxyx4XDswAhNhDVy4cNsmLMtaNszNa0ZMMa3DiYt1rXC4yt8mLE2ytcYAppH4P+X6b+X7eo48OOuOJ4Z1GHJjWKjXPp34b2g/4f+v4f5d9N+BnU63G244zdza4zrrisgIP0qu7zm1pi4uJTErnO/F8uKCE2EZmLBu1as2q3CxzY1rRgyxrcLnE1WsGDTEyxNm+NhkbgClYRg/5hYP5hddc7xz1xSrepAIT8Pyn4fk9WK2qm62SDNGsMIIaCuoKAtSDQsHDyNbAwEwAhNhDFm0bOWWRotcMGLha0yY2C3DmYtluRlhcOWOFyxYY2gArtAvIBg/4U1P4U1XbuiZuc5u8onTFRSInW9AaREVOp1GJqiSIIRci5mMxN1lc3MzmLiazqdTUKmEXicViaVCZhFiVri5SmrJi7WzE3VxNTSIiCESqIYtMs5J5+B4Pbu4cWMolEgAVY71d743mWI4V5Xi+J4V6Ag/4MWP4MWV069PBxeZzMzi+E4VnUw6eH4QHjb1WKqqq8ZwVempiSGanFRERFInCazVwhEJTFlru5uWWby3G6uBE1Ca3FpuM4zBM0uLhaJmphaLSmamEwWSJzw48OLlzcubp1dOoAHLmMJhNbutxW+F1wuYPXSZtNzcXWalAiZq6urq7hIhVwiYmJVMJQut6uIuETMSmriYE1cJomJiYuKuJq6uamAEouEXVwE0upTVwmESAiUTEomJESmEXETExMSmrgmpQBMSmEwiUSiREzO75+P1fAwCE2ENnGbMwYOGC1vmauVrTCzxrcLfI5WsGjLKwxMmWZhmwgClwYg/4kCv4kA5nr074766ssyvGdReCD/igW/ig15TxxxjbM3MTV6aq6hOByI82c5wjFGMJkZ14fBaAhNhDjK4ws8LdktaY8OFa0cY2a3E2ZNVrBrlxMsWHKzy4mwAp2LoP+FJD+FJEAN6OPDny58ufLOCr8KYrExFzHHXWrhPwVafgq1ADLkx4terbs27NOjHiMuSMEkpQhCEcGFICD5WYRExdymZRcSAmExMSlc58HyeghNhGbCzYYm+RgtZOWDRa0cYmC3EwxNFrPFhyt8eZm4x5GgApQEoP+Ey7+Ey/nyMiYliXYg/4KOP4KOd6OUcK4Y4YwvgCE1YK3rWEYkU779POAITYQxaOMjRy3arcWJniWtGGNwtxNW2Na0w427Vi4ytnLJmAKZiGE/FcB+K4EAxY82fjY8ErUtSykY1wy14bgg/4l7P4l7R16DlziYuMxeLqBjMRugITBEjBCEAnK8IxhEinPDy8MesAhNhGJmwbZMuXMtZtWmNa0yNMK1yyxZFrDK3zY3ONs5xtcwAp4NoL++tv7694B3njN9b6SbzDJkksVat3O2XU1nwiD/iYK/iYV4Adu/ibhUgiWYzG0zExKJTUzUzVXWuaD9rw93m1piKkiYtEoTESSTEwESlmePPwfYCE2EMGubJmZZsy3NicuVrRgyZrcLPM0Ws2bZi5y43DLC1YgCmwlg/42pP42q0zE1NIYvhfDv53XhOKqcRdXHVHUg/4mkv4mf8YUpdZld8XWOc8YylEVfC8crIOuCZmZmBFRETV3LKUxd78nw59QITYRmaOGLdmwaLWWZswWtG+ZgtxZsjlblysGGNs1cOG+HEAKdjSD/i8M/i8NAFXEERSKYnE6zwuBATdzuXfws9SD/il4/il5AHbv4nGrxaImWa41mrQTK0ovU8M8NeCAg/E2TdlxMTEkImkTElxIiYkmZlnPg+LgITYQ0yZsbXCzzLXDJw2WtMrhotctcuVbjaMnOJi2bM8uXGAKcS6D/jTa/jTbEXbMZqVcOfIN8r4TFVEAleN1G4P+KfD+KfEdqjhOLZzffp1DnHFm01OmqjFXwzpIg/Gu5uZmEZgmETEXCUkiSU3eevi8ACE2EZMbVvjbOWC3DlYsFrRgwarcTVmzWsWjNsyyt8OVtlcgCl8ag/43Vv43V9xtmpiKrDGfGuOF6tSD/ima/imHzqNXrdbbjwe3eLzHGs3gg/A6bubm7kmERc5jO/B8PoAhNhGVjmxNMeXMtxOceZa0YMsq1w2btVrPI0Zt8eRxmYMW4ApWFYP+OSb+OTGI3G5mYvRWHDWwg/4pUv4pQ65R2cpJzd8cdbnwwITFsxxLxnFNOF2Hg35QITYQwx5suNi5YLXLVlkWtMmTMtcZW7ZaxbYWuTC3zOWGZiAKThGD/joI/joJeFliIIIjuIP+KoT+KoVbW9TEKzGu4ITJovWs4pzinXPr5wAhNhGLG2bNnDNytx5sLJa0aMWy1zkcOVuFsxcuGTdu0zMWgApQEIP+OiL+OjHo6RVVURWbwIP+KzT+KynmxG6QnVbwhYNJFk50sMMccuBx8eAAITYQwbNWDRpmaLcrjC5WtGrFqtxNsjBbib42ObK3xs2rfMAKckmC/wAcEf4AOCQD4/iAAA9+huAAPh+AAAAAgv7qa/upsAsAAA+L4x8XxgfF8YO8AAAAg8a4zIIgiJglJMxIiYmJhCEwmUgKsXEpnj5PHyghNhGXFhc4mjRwtaMWLZa0aYcq1w3YNFuJk5y48WJkxbsG4AqGATOE/HxR+PjfJrpOqsIwjSOCEpUpXgTjaMqqzy7NpCsIpJTyZeFeAIP+KnT+KoPputMTiKRKZnr4Hgt3Nphjl16HjbxMRmtx34b4gIPtGVzcTAmLiYmk1MSTEogkXK5zx5+HyCE2EMcjnCyYYca3DmwsFrRg2xLcTVw5WsczVo1yNmuNrhaACnwsg/5A+v5A+zny83V5u4qsVjGtRWppE5nOc3dxN8s40IP+KLT+KMPo58vArhrlwxNXxz13zvjnczmUzV1Go5T0OACD8jyvD3xy2lF1cRMTiwlMAlM74+D35CE2EZXOFm1cNWa1mxzOFrTNkyrXLbKxWscTlg3xM3OFvjygCmong/5B6v5CDY3Ko1qOUcNRiqJ3nO9844t4uoY8QIL+6zP7rH5vLKiXneb43FVtq3WtefgAg/I3m7m4uJiUIBSIgTM3eefj0CE2EN8TJrhbOcS3M4zOVrRphxLXGTDkW4WTnNlx4mzTMwyACmMeg/5ECv5EC4kddc45ruaxOq01Goxw2IP+Kdj+Kdnw/C58msVrGohUrXa54w7gg8eFM5mbmyJhMXFxcs338PwgITYRja5nGZu2YrW+bJkWtGrButctnDla5Z4m2NvkyYsjPMAKUhKD/kSa/kShmq3wvCsTwzwZg/4q7P4q1944OF1MXuOcX3CEd6HJvDGrFONa7cuwITYQ3c5GrlllbLWDhowWtGbRqtcNWeJa4zMHLbI5yM3LhkAKVxGD/kYI/kYn1njHXXGIjUcuXICD/isi/ishcI4XwmIuN5rwwIXFYrGwyxxxxxwxz142DNAhNhDRtjzMmzditZMsuNa0xtWi3EwyYVrBgxcMMTXFkbZMoApqJIP+R7D+R7GJVY5bicbrKZzFyzGZlca2g/4p5v4p5+vR16DtfKOGNNXVzfGNzM5c813Ag/ExecsiZqYmFxcTEzExlvfovOAhNhDbI1a422Rwty4mGVa0cs3K1yzys1rdnlYOcLZjmascYApWEoP+SxD+SxHp1vccW5icXyQAhPxUkfipJnLgVzQxQtC8sMY5wIP3PBrN3d3G7vfHx98AITYQzx4srLKybLW+Ri4WtGTPEtcY2bdblcsmjlswxMGbRwAKUQ+D/klk/klLR0nFy56vdIP+K4T+K4eN6zjGe3PgsIaujpOTg4WFhYeFiZ2JWgAhNhGJw4ZNWTZgtaOGmNa0xZMa3Fmx5lrXIxb4W+FvmZZMgAp9KoT8nKX5OeclcMsco4GCmCktUIZJUnKt458+LXWCK0sGKeKD/ism/isv1iOEazw444xnr067zdyVwrHgU1UK71vmhKdLjqwiijOE0EIoTiiIRghFG+Hj3eAAITYQ2cNmrTFmyLW+HLjWtMORktw43LBbjx427nGwYtmrBsAKfyqD/lEq/lEf8Pdd65s1iNVyxjUaupq5m85nNceXXo322IT8Us34pYbMlMlMFIVnWuGuG9a3rjnW8UYWhghqw7Me5UCEp1s+deaMUYoxgghCMEU04ThVGN8u+HeAITYQyYtGOZziZLWjVzmWtGORytcYcWRayaNcbdzhzMGrloAKdiuD/lK6/lK7Hk+R5OrmcI04RqNXC7zfGeeNxMVvhV6Agv7uK/u4sd5ySRCoiSpc7nZdvZ8M3yCE5HA4NZ46zjFCcIxgjBAlGRKMIxTjXLw7x8AAITYQxbNXLlo1crWuTM1WtGbBstctGLlaxcsGmRvmaYW+JuAKZhuE/Kpx+VTOueOjh4LqxurRSUslM0bZJoT8U334p2eBeeKVrYqWwUhKc4XjeGO7OIWDUMjDTHHDCQwQoIyOOnIywaYhNhDPFiaNszVgtbOWDVa0y5GS3EzcsFuLHkZMsTFphZtcwAq9AWqD/lXc/lXdAuh37Bz5AHXo58uuEIIip1x7d/E8XxudFIRmJXcc+nXhxOnWrStdrmZnLJdXqelag/4rRP4rRQOXMYyGtgHDi8Lw/I4whMxK3PxPF4cYym5SuETET08PwuvQrWMa4arlMTOc7zvOeOc727zjiIL6t3bZRZqypLIJqthZKllksWVZbFgWLKCDAqWyxNrr38v235ghNhGJm5Yt2bjItbNWGRa0aOMK3E2Y41rTE3YOGLZq0cuMQApgGIT8sfX5Y+zNn1ZcEYxvfDHLXLfHWe2E/FIF+KQMONHNixYrWRnGscc2MIXRT1xyzxxwQxoUMEKGfPocsCE2EYcrRo2Z42y3K2wtlrRg0YLcLJoxWsMubE4buW+FhkYACl0fg/4uLP4uLXfs69AHaL4Z4XS+GcOOAIP+NWr+NWt37LoBScXUzFrpeIPgmZTNDERMWm5lLfh+HXmAITYRic5HGZrhbrXDHFkWtMblstw5MzFblxsmObDhcZHDZyAKWBWE/GVd+Mq9ix6sOSOKeSOKKV4TyoP+Nbr+NbtvWWLq6vVsZrXMg3jdYmqmpXOZzvxfB30AITYQ2Y5XGPGyxrW2FrmWtGGTCtcYmjJayw4sTZg5ZY8blgAKmgLIAYP+KWb+KXWLvK5mau4lNrjMompmJZTERWkREXE4iIw4Z1MTUsIjERycMVqopV4nEYhiJtmCUGS0xKUTMTEQuZm4uJStu1zMTFTMZZttaU3FzmM5nN3md3O93njO+eeOePXc88deYIL+14v7Xx9YINlLNy4jLEllQiTlwzc1udzeXJJBZst3NlE1brbpqpYBZSytWaUttUm83E2DZslxlzZSy5pNiy5vNyLIiGWLnO2DirmLgiYTEEIXCZi0XUkSi6khMTAiCJTKU1cCJgmCauJiREokTAIkBEhEkTExMXUxMSiQBCYCYmCUSiQTABFwS38AzfvAITYQ4YNGDFo5YLWLdvhWtGGHItwtWzVa0bsHORvmxNmrFqAJAQqNATuD/i5W/i5JqJ4bxOJ4TiMRV8LxOI1OoiI3NzuZtW1tznN5nwfE8V4dgIP+Kk7+KkW9Z4Z5b6ceG9Xq6nV6zU4lMSSmYtMSLXN26+B4Lx6Ag/S8VEyIStEpTEpATEXVxNWIkTLfj+jdewAhNhDLM4bOWeFqtbuMzVa0YYW63CxxZFuTM2xY8uNq3bZmQAptI4P+Ldz+Ld0eB4Pjcdb1nW8TExcRNERvhxzHcIP+KhL+KhMXWHK+U8r4MQYlm23fHPdyhc9Nh7Z44USGAhI4IYI4ISNHLXl4GoAhNhDBhlcuWLFitcNMuJa0yZGC1yzbuFuPLlYMMWJo3w48QApWEoP+Lqr+LpeMcL4TUozw69Ksg/4qQv4qZb3058JwrF8s0kCFo0yHMyzwwxwxz0422LIAITYQ2bMnObDlyrWeVjhWtGuPEtwsHLZbha4cThi0a5GmLGAKoQFIg/47EP47Ed6ROcd4xnF4xvS+E4QqauIpWJ4TAm53ec5zvOczuZRWHhb8J4UghPxe5fi9zxY2jTq18TPSsqwy4sbTbKvWMxCEKMC0JWWpCklBOq8Y1TTlXFjozXCDeVOZQZmbJqJJTMxN1dXVwiQCJirxnFxcJSvc8fXPgQAhNhDJmxx5mOPMtYuWzNa0yucK1zlyZlrJniYsG+Nw0xMswAqTATqD/j3C/j3L1w1PS+EamEy4xleY4zm54xllZNRiunXwMRWJxeMxUIP+L+T+L9Xv3x1jvHFuJrEY6Y7cOVcohe53njPGblThHiMaxEuddc9dgIPp61+qovMZjNZoRNXETE1cTEzEwTSatMZZ6+vmvCAhNhDZuxYMmzLGtZtGeZa0ZMGC3DhcOVrBsyY4WWNm5csGAAp2JIT8hGX5CS88cVcEMEMksUslKWhFXDhy48t8MZ4q5MiD/i44/i4fzjEQrcXe98b6z3jMGGq4X0RPIIXJYaHJ0pYJYCCGAhIYYYYJYIUM9OJlh1ghNhDdg2ZNcOPGty5mLNa0bNHK3C0at1rFzhZ5WGJrjxs8wAqgAUKD/kUg/kUveHy7646YxrHStYw0uubvnu4zNajlXCeE1FXCbnN8bvcXrPR4k0CD/i2A/i1p6Z8CeF43G53e73nnveZ2nEcI1quUQq2Wb3HOMzMiIcuPiOOAhOpg4NYzrCqcqiCKE4RmThCEYSSrAIEIoVhGFZTJ1nj58ngIITYQ1zZHLfJmarcLjFlWtMzVotw4mLZbizNMThllxsXGZyAKgwEzg/5HpP5HpQ48OrHGsxmrImoisYmOHHxNxEUiYTdbwnCE/FsN+LYcNWvVe08UbQsQjWdbzZ9WvZt3ZY1heE4RlCEsODDCoIPt6HXvmUWiyUxdXEhEokJiYTKePX15jwghNhGNjjZs2GVstyOMzFa0bZm63Dky41uFpmYtWznK2btWAAqMATmD/ktW/ktL55x4/DjeZsqsarGqIi7bvc3M1iNcMdI5RiIrdd4zniCD/i48/i5J5eD4HfhdXpUVOEETSdOE6qJjObnNszeZzN71tdbAhKdyUeXhunFCJEAhCMpwIkRBFBEjGePqzhHwUCE2ENcuVq0a48a3FjzYlrTGxzLcTfC5WsmDBg0yYnDnIzcACkkMhPyTdfkmzvxoysjOl4P+L6z+L53vvFqb4bCGroRVwKJi5+HVACE2EMsTBnhxNma1phbY1rRiwarXGFrmWtWGbKwyMmDBw2xACqUBQIT8l+35MBaQpexuw4loSnKs7z06NNKqIX4WG0pSpJWV51y5cGfDKtmC2LJPNeGEhPxgRfjAPNezaZ70ysMIwlSWDNlyaJ0nBp0aYzvWdRCVqYM2KGSWSMqznrwaa1CD6elz63MyuJm4uJmJQmExMwRMTMXjNTSIVmri5nPm+fmugCE2EZsmNzmasm61swzNFrRoycrXLVwzWsW2Zsxy5HLBu2ZACnIkg/5AgP5AgePDny48OfLwabu7mYio4a4VyxjVYiIAhPxjIfjGfno4PA16sOBCFI0SgpOiME02WmGswIPyO03nObzM2mAFXWcXW75+bznkITYRhwssrPG3cLczJnjWtHDlutxY8jZa4aY2bPIwcM3LPCAKWhWE/IYd+Qw/faOWNZRlTBS2iepLAIP+MHr+MHvtGL5RwvExOY4457yAhLdY6cYzhFGK7Dl3wkAhNhDRhhYuWeRytx5cbZa0ytmy3E5yuVrBoyY4sjfNlxZsYApxJIP+RBT+RDPjFOEcMcq7RwrCLvfHfPe54xfDfDp3g/4x2P4xxcXyzi4yy5u8c7zLOFOEYdkcfACE3cLDjrWsZwjFBGCKJWEU4YV+Wj1AITYRlct8ThgzzLWmJg4WtHGVqtxMG2Za0cM3LLEwx4nGNkAKfSyD/kcC/kcDdZ7xxkqtY5axqODhmss3x3nd3E8uPhHjZIP+MOT+MOVw6OV+BmpqU3l1nnvnedzcxDFU5TwNcYSnWg6M4xhCcKyrKaCEYEJiM5VpdeOniyj4ECE2EN8TPE0cYWi3K2YMVrTC5yLXONjjW5cLPC3ZNcTRpmyACoEBLoT8kfX5I+2nDLOx0jSmC2TFgtglSCM45Z56471iktmx4kp6AIP+MML+MMNwjwHKNTFt3xnPGc7u8rmYREaVioly58iE4HEZduGYhOE4TlMEUYK0jBCMCauXkxh1ACE2EYXLHLjYscS3K1YtlrRvjcLXLdwxW4mWPEwa4WTJtjzACnMog/5KHP5KHQ7XwiGJmbzd7eC45m0Na4R4DGMAg/4yHP4yHefIzUXGYmZSVw8HwNYrhWCI3w53xsCE6GKXHveM4RQjEEYEYREpwnHHp4cXOCE2EMGuPNmYOcS3G2x4VrRw1brcTNk2WsGrBwxbYmrRwzygCm8hhPyXpfkvpsja2PEL20QnghSKcV45+BvtKACE/GS5+MlGi8suTKNOjfbDCcJ4I2tLBfhZbVkAhORonw10YRgimhOcqwinCM8vJwswITYQ0Z42+Vy0yrcjPC0WtM2Vqtw5szNaxyMMrTJmYsG7dsAKggEtg/5OkP5Oj6z37ePy41KorhvpGGsxM5jidZzdzNZ7RXQAhPxkWfjI/tg4PAw4o0hIY910JIRlWMc+rXgwpozlhzYZU1iD5e5fXnzu1xeN1dXVouphBExZM3nw/PzXACE2ENGjlzjxtXK1vlaOFrTIzxrXDVnkWsnLPFhbZsrDLjYgCnkjhPymHflMP22yTyXzXyVwLRhGM4TnGKMr218asICE/GaR+M0mGXFxcmemWmGUaJUtgpalpQhLDg4/Az1mhdFJFk4Y5YSGWCWCGCWKCEhhinSy4vBmsCE2ENsTJk3a48q1w1yZFrRowyLcOLNmWt8jBgwYtsuPMzcACrIBVYT8r8n5X99GVkMuQaIylJCMb1jhnOM4oxJJYtepix7sKEJxx6NOTGqwxnGcJyjBCU6RhHRx+NlyAIP+MHb+MH3F54HHgMCFIiFEplcXcXdW48N0nDGeHHwtxGEQkmZZm2Z3w79s4dSD8D2I8fjxzc2TAiUTMJiYmJATEokgETEwRMExMiJlN318fw4j4KAhNhDVuzY5sbjGtcMsbla0buMy1ywy41rDM2cs2DPFmZOGIApeGYP+WL7+WL+rdOtZjiyurmt63VUAhPxltfjLbzZ2LHxMdlEpxVhjpnnXCISXcg5eGMZwQmmmvHHzZtQhNhDZxmatsznCtas8jha0Y5ca3Czy41rVo4yOWrFyxbN2gApvJIP+W3j+W4NvXPhvF6nGBjURipSlOeHPFwCD/jH0/jHVRW9cZm+NdTx5jjmaqNcNcODturqE6GLhxnC8KooEScKxhOU4ThDLh58WgCE2EYW2Fwxb4cq1kybsVrRphxLXDfI1WsGTBjmZ48mJyzcACp8BQYT8u9X5d98WTHkvmrgjScKzjet8Ks5xQkpKGKNLQhJFWM7sMbxrOcZRtPkcHgYMQIP+MNb+MOXpzvhus4nURjVYRBO4TMrrr5XXExUETGUxuruV269OPDw9AIPyvM785zNzlaUxKJRMxMXEkFXi4RapiYSSm88fB8tHvCE2EYmmHLlwuGy1w1cOFrRo4xrXGNnmWuXDjE1xMXLXG3YACoQBK4T8wKX5gU9uCuW2FOCkKWpTFK2CVKQwKTjW+XLp05eHh13zgIP+MVj+MVmdVfaeE9J1EJXm98eO+s953nMzxiccfErtoITB1JOnGc4ThCsJwnSaCUYQjBGJOMY3189DMCE2ENHLJg1aNMa3LiYN1rTG0bLXOVlkWtMTfE0xMmOZzjyACqABXYP+Pfb+PfcDr0AXRnA3pdG9G9Bz5Bz5ACJ1vpmoNIm5S6+FlETWenXEyIP+NOT+NOUCYAcuZy5jp1dOp27nDiHLmGtgDwfA79vF0XVwqKiNZ4IIcenWJIPsta4uCYTESTEgTAIiUTFxMXCIIJSmYmJiYTEhMCZvPf04nzAhNhDHG3zZseNytZYWTla0btWK3ExZuVrFjhbMsmPNlwucwAq2AW6D/kHg/kHhcOIAAA69DnyHg+B16eHqZTMF1CFGJiqioqInWaVNSxlcZZy3MeHi8xmLqI1fIxKC/wAHpf4AD03nwAAAA50Sy4l5IibJWJFzbq21rdt1amxcJ8Hy+scmTJPHfi7GgIOvGzucyIi4TEoiEpSuJgCYuABMJhMTAMXUxeM5xmrq6iYmCYExIlm/H8k9QCE2EZGzTIyYtHC1xlYOVrRnlxrXLRnlW4WLbExwssrFhi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gCHAOAgAQdA5gBUAEQFnrE3kKclkyXhczVQkWn4wMISBBEgIACRTUFAzgLZBkgMgkAkJsDATfAHkUzCQCQggIB28UeRTgIAP4DAHuF0jQSTsCkP9MApD8KzwFbhfL4eXxNfrrLcJPUqhsgsgogugisoiikhkgjnhnrjtvvtrvweFweDwt9cME2AwGCxGEsssqggVx4XB4u+/Cz0pKJprJqpKoLoo7qQIP+Nxb+Nxc8vyuvTvw3i8XE4mmJqJiVxMzJOJjUarVVEs3tbv4nWatNcMYqscMSQu8za+k8b8OD+Aq8Nvd5m1qEwsRKaTCUJSq4iYTEyTCamETMICErq4uJib6+7F6AITYRkzNsWFq4YLWjLK5WtHOPItxNWmRbmbtnOHC5cM8LbIA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k3HAOAgAQdBIAJvgUBEBZ6xN5CnJZMl4XM1UJFp+MCEghIEESAgAJFNQhIEET//wNFNQUDOAtkGSAyCQCQmwMBN8AeRTMJAJCCAgHbxR5FOAgA/gMAe4XSNBJOwKQ/0wCkPwp0IoX4JgvgmDwsl2DwWFwmDwV9xbZdFJdRhpsFJMpgw7D0gIP+AlL+AlPm5c+XPlx4ceBx4Itc2tDpvwmAhM3Q4+GsZwiglMIwiJwrGePLvv0AITYQxaNmbdrjbLWDBs2WtMeFstwtGGJazyOHDZyzYMmjDCAKZSCE/BGp+CNmScgZMvCvmhqaoYo4BO2OwIP+CAL+CA9y8HwAZwmN456zV1i9Z6cUAIPltExKaIiogm5zN3mevi9/QCE2EY2TNnjyY2S3MyzMlrRo5ZrXLNu3W42GVsxcZM2Ro0aACQEKjAE4g/4sRv4sR4k6dfARqsVjSKlccZy4zutrjNSSJZreufK+eYT7EL7EPPmNuzTK863resbynSOBijihgxZsWbBipilKaMZxneeGeO3JtnCD9junO5uYuLq6mghMTMEomEkxJMWmc+P6L1ghNhDVthytMmPGtyN8eNa0YY2C3ExaYVuNkzZsmrhoyy5MIApSD4P+LuL+LuPpiNY5Vqt8ueyE+rQ+rRhK8owhWWvNriCGwBBQN7BwKBQMLEz8jIAhNhDbDjb4mblqtbucLBa0YtHC1wwx4lrFlmw5XLFyzYt8YAqnAT+E/GAN+MCedcWO2GmGMVYJQhKVqWtiwYsGDBglaEIIRVlFe+XLr37c+XDW9J4MeiKE+fi+f7wVtXBGkJYoYqYrStamKVrQQwzw4dN9OHLp06c/Dy8HHnvGVrbM2bdkybMXAxbMQIPwva9XnjNbjcxZF0urqUSJBCImlxMkxUoXd9fduCE2EM2rRq2ytXK3HhYMVrTFmarXDFpjW4nDNtjZZmzdszcACrsBT4P+LMD+LMEmDw+G53ebzGeFa1y5dtcsaqC7vjnjnN2GNKqprNXN3vfPfPOZnGK5X25dQIT8IIX4QWdjPmLYsGDFkpihacazy1z4dePbj05cN0cFMWLBitmGicEY1x1x1x1wpoypSlqYMUNE4Y8AhNXOn15xQjCU4yRkmhNCMYEIowiIRgRIiEIyjAnBGMIwhERnHH14x6whNhDDDixY2zVwtw5cjVa0Y5Mi3Exx4lrHHjZY2rfI0b4mIAqkATOF+Lab4tv5Y6UM8cs8tcMscUkmAwGCwGKwmIw2EwWAoqmTy004G/D4XC43A5OfDzywgIX4MkPgylmgooquowmAwGCoskmgllplprvrweDvx+HxeJw+Hwd9tMscE02Emx12AwyF1kjXoUEEsUaKFDFDBCEMAgjiCFDBKjR06GFrACE2ENsjFniZYWS1swwtVrTLjcrcLRq4WsMrbDlYt2DjLlxgCqYBRIP+Oqr+OsmN9rxjDA4ZxSsTiMVqItfHnnjOUVjGuEajFzu9557vMTie2fGngIT6q76oVWWGmWOHCOPHHetZQwMULSxUwYs1M0oRrhw5c+fHjrWMqW0ZNGLNitCMaz4Mt9SD+ANezdri6zEiLhBV1MpiU1dTEwAmJITExMzc+L6c+gAhNhDLDhYOMrJmtxscLha0Z48i1wwyM1rBszbNMuFmyaOMwAqLATCD/kFY/kFP48eN53eYuo1yx04cscsUN3vPGd7kmsVw6T4EUIT6az6bvJjyUwZMmaloLzz1z314cufHescFrYsmbRipShXDHWxzhOdwIdnLGE4RgijCcowIRhGE4IRQihEjCs9vLhzgITYRhZMGGbG0crceZszWtGLlmtw5XLFawcZGOTFkytcTRsAKUhGD/kQW/kQlvjjOL0rTlvoAhPqOPqI8EdDBOkY1xw2z0oXCZaLSo0EqOOefG4GwITYQ3yMG7lo3YrcjZy4WtGLhytxNsblayzNMmNu0xOcmFoAKeCaD/kVy/kWD49N8p4ctcKxwVhM3ni7zxbiVR0vFgIX1x3rV5ZK468XFj57abZyqCyTGTYabETYCKaJFLZTJWITtW6d4xjFGBASnSKCMIoozX4PLhwghNhDXGzctmWJktw5HORa0yZWq1w5w5FuJy2Z48LRi2bs3AApZGIP+PAb+PAfnyc+Scxu+LqKeBiyE++0++1FaMjFLRgySlK8cNc+cg/e8+xMyuJmJSnfh+X4QITYQ5xssrBiwYrcbXMzWtMLdotcucmVa5ZMcTfE1Z4nLJyAKnAE8g/47UP47ddZ5Z1uLjcERrWtdI6VjVVHLeuOtxudztzveZ3OZ23jj0vSE+8U+8HhlxYcTBLFbJbBSeBSU5zvjz7de3PrvnrnnhjFKlMmLFLBgYo2vmw5pSISnY5MawvCcIozjOEYSnIQIQgE0SJCJOE4RRjXHx69wITYQ1bZs2ZxjwrcmNqxWtGuFutcMsbJa5ZOWrJjlw4cWJwAKlgE6g/5G6v5HB9b1urbrK4nV4arWscOXLXDGst749b4zxpcKrFcMcr5aAIT8A2n4BxZVxXoswRsxMU7QQrGuG98+PDXHGsqWwMzE4lbStKE6w1zx54TQijGMSKMIhGMJyjKcpxhWV7JSlETmRhGELz5O2PaAITYQxaYWGJu3ZrXLHKyWtHLjCtcZGuJazYM2jNuxy4nDRiAKfS6D/ktA/ktV6rmoxjhwjo1iVSZ3m+e+eeMcYNKdM+I6AIP+ARj+ARGc9q1iMWm7zO0kYqtTwvW3GeLvbi71xkCEp4AaenEiRjCCCCMEIwjKMBGEYTTvHTx65iE2EZm+bJmzMMS1uzws1rRk0bLXOZhjW4mzli1cuWeLC5bAClcQhPygrflBF05cdcd7xjDJfNgAhfcFe35qwkmEsw0UiWG+3BiGnKJYwsCgYGDg4OLq4OQAITYQwYts2VqzxrcOVo0WtGeZotcYsTJa4auGbNg0x5mmNmAKVg+E/JvJ+Tc2mDBkzaMmDNjphxiD/gJO/gJTze853W+GZiiHh00QCiwGAQGAwWEy+BwChCE2EM2bdowbuGy3G2xt1rRy3bLXLdpmWtMLbHkbN8uZm4aACksMg/5SoP5S4Y4a1yx4FICD/gAK/fr8Kxw4Y4cbsIZgIwCg4OPrYKQAITYRiyuGeNiwarcWJsyWtG2XGtcYsmVa2aM3DbHkaYWrfEAKggErhPx1IfjqRx4qV4S2KVoRrPLhvjrhveeGJG0sVM2C2aOissSD/ghU/ghV8HwOvTvVXVRqulcK1EYzGY3Obzd2mc13nICE1dCfZRjKcYxinJBKU4SnCImIwjWOPXrxACE2ENMmTNmYNcy1lkbNVrTMzwrXGRhjWt2Lhlla4mmVi4zACpwBNYT8erX49fbqThWdbzurGkslM2TNmxaMmTFkxUsleePDhy5cefLjxzy4qyxAhPwLqfgXfjCEKWxUyUyYKYJWpSVIRjhw49Ovbt279PBw8GudDFbRm3asnApKwIThcLk5xGKMIwQjCJGKE5IQSjKcCYnCMYxvp5ceMCE2EYnDFyxyscq1i0xuFrTC2crXOTE3WscTVo3xYcLVplZACmobhPyKsfkVZyZdcMccM8OGEcEsWLNowZqZKymAhPwONfgcbIWlkwZs2Kwnjrjys7PnuIWTXQwa+eCGCGKOCCOBCQxw35WPLCE2EYnDVo2YMsa1k0c5VrRu3cLcLhgyWtmeRgwbs8znJjYACk8PhPyFafkLRyUxYs2TNiyMi4CD/gm+/gmx1cJi9vBMgIZfILAMCIWHlZ1bACE2ENmzFhmzZMa1m1Y4VrRq0arcLDFjW48jfDkzN3DNg3bgCoEBLoT8jNn5GgdQ3RwUlaMrzvXHXDW+GOGsapyYLYsmjNg2Q2VlAIP+CfD+CfEMTcWnJmZmE4cscOGtYqlbm+bxceHvIIXUTQa2OEQQQwxQwQwQoIYQBAhEcMs+FxMeoCE2EYWzVk4ZYmi1nhxN1rRo1ZLcLNljW5mLTI5aNM2JmybACnorg/5LbP5LbfJnOZmIxw1w5a5YqYtfFzvN8Z5srinauACD/gm0/gm1xEcLxMQXFxmJEThV0S3N8a8Wc7CFymGj0sZDAhEMBDEQQIoYkKGEjhnlweNj0gAhNhDjKwcYsTVgtaM8jha0auW61xhw41uNhhyMWDBg3ytcgAphF4T8od35RCcOPLPHC8p5IaMGjRi4TdEAhPwMUfgYRrilolmtgkRY56Y8WHBzgIXNYRqUCFDDDChjTq8PgbAhNhDFmxYMGeVwtx42WVa0b48S1xjyNlrVsyYtWuVkxc5GgApUDoX5N/Pk4PuskxlWMswlVEVYhPwRPfgiTxYI4K0vjvhz5YeMSRM4AgMBgcRmcDgM8CE2EOGjPCzw42q1o5aNlrTDkZrXLDDlW4sWNrjy4WeNg2ygCnMhhPyi9flF7WvGCMMODhp5b4bxlK2bJuyaNktSAIT6lD6lFr1aaYterPmrgpLJa2CEqwvfDjjpVmCE5XCj26xhCMIpwnKciE4RhWVZ4+rLQCE2EYczRgzbZWi1q0ZMlrRjjyrXLZs0W482Jk4auMTnK5YgCoMBKoP+Uwj+UznM71fDHbh05dOVVUZzPOc9eXOJMTiuDtUYhPqgvqaZWpSNqr3w48OHDhnOEoUhq06MkoWQlhlpttw5QIXRVR6dDFLFHBDDAEMUMUMUcEJChgjijhpx98eqITYRjc48TbJhyrWLTE5WtG7XGtcMsLdbhbtWLHC4a4WLZkAKXRSE/K95+V8HHlx1ve8I2lg0S40+FgCF81p5pmTCS4CqaiaCBXHhZM7bhYWrSQw6kQwRwRxw014enAAhNhGVrlxtHDjKtyZmeRa0ys3K1y2aNlrJo1zMMrZtiYscoApdE4X5Z5vloDrwslcUdklmAowkmIlwEACE+eC+dfyZMVskoTvXTXhx4cc4hdZJBq4UMKOGGWGue/A4YCE2ENmjZo1w5Mi1iybtlrRqzarcLZiwWs8TPGycOG7ZvlagCnIjhPy3TflvHw1vGdLWtowarZoyjWOWeeem+u+XPHflyoP9Nl+mxqMVVZ5ZxmCJZww4TwuJm7iQhYNZBDrUMMJChiQQQIpJYoUKOGnTwtMAITYQ1bsnLRq0arW7Zw2WtMzJwtcMm7Na0wsG2Zu4zYcuPEAKdSSE/HNV+OaOWPBhF71w4dOG80qYs2TNi0U0SyRxTvWE/B/N+D/mmLXqGKWK2SmSlJQmnW+GumumOumO4IThcyfTuiiiRhGEYRjCMRGE4zz9GGghNhDVg2xuHOJqtcYXLFa0yZXC3DjyYVrDCzbt2mPIxzMnAApVEYT8a4n4179EtTRbBiwUxTzRmIP+Ep7+Eper34WaiWcd6ZCGirZBYBQcBAoOHh5GhUAhNhDLNmxZcjJmtYtMzVa0bsWK1zmY5VrFq3yYWmXJmy42YAqBASeE/HPp+OfXZSeSGSGArXHhz5ceXHhrKNoZqaMUsUNFcUKAhPwnEfhOJ2YcODDGscM4zTpGmSeZkjkUglNjlrzxzoWLUM3HBLHDDChRQwQyQoEMEMcUcMEaOnPww7IhNhGFzhcM2rRgtyMm7Na0ZsGK3Cxw5VrZnlYOGLBi5YY24Ap7LYP+PzL+PyXq8vXOcprFY1yrlVVVxOc3m3XXNMM649pkg/4Swv4S0ejv4EawwTG4lOLqKVE6223POc8ceDyzAIPxPcerx5zaZiwIQQiampiZTN548fH76CE2ENMTnKyauGq3IxYMFrTI1arXOPMxW4nLhvjbsmWJnjZgCmYXhPyJwfkUDvXayxvaGa2bRm1U2ZdS4IX4QTvhAzskkw0GAVSk8dseJkycuFwIhqiYgrlAoCFQMHAwMDBwMPDyM2tgITYQybZWznCybLcjBsxWtMuNutxZnDNayaYmrbNhy5WWRyAKSwuE/ILV+QWPBbdizYrUwIP+E4r+E3XeKXMeHgCGkKiAtYFAw9TFwAAhNhDJg1cOW7XMtY4WuFa0aYW63DmcYVuRk1ctG+PNlZtGYApdFoT8lnH5LUcuWmOV5TyQwZsGK2iGqkCD/hMY/hMNOUajgpizcd29gIXXRRa2CMjghhjghjhlvzcFgCE2EMnDJg3YZca3G0b41rRmzyrcWVnjWsMWNyyaM8zFszZACo4BL4T8mkn5NA8+eMp4cHDtW6cKWyZs2bFilKc74b5a6bY6xpGloaJLAIT8KsH4VbWfhcPhbdlMGK1pQVrjw48N6znKOCFsE+JOiibPTPhihNXW4OGOGtZxhMRlOEYRhGEYRhFCEYBNOefqw0AhNhDZqyy4cjfMtZuXLVa0cMcS1y5xMlrhm0Y4cWbNhctMIApqGoX5U5vlTpgY2qmOunAx1o4prsFdhKslJVYAhPwjIfhGhzLZqbKaLZpYqxvWumvBjr24wIW7OQ5+GCOGAIUKGWGeXB5GDSAhNhDDJmYtMmTKtYucOVa0ys2q3E0ytlrNmzcNmeFy3ytW4ApYEIX5XFPldHvrirmiuqwGGixF1ACE/CQR+EdGlN1dGFXLHXly44aqmIK3gYNBwcHExNnAsAAhNhDBnia5m+PGtZ5W2Ja0wtsy3FkyN1uTI4ysszRriyNsIAp2JYT8sUn5YpeLjZVaUwZsmLNiwStWN8OXHpx7cevPlzxy4aCD/hRw/hRx83xKxiuV6hUSiZi8TU4zV5XGeICEydSfXTEpoxjBGSCAjCaMb6enDgAhNhGLDmZ5WLdwtaYsrBa0yuHK3E0ZtFrLMyws8bJg5xYW4ApzK4T8F+H4MC4QhBSebLkGTLwsNqSlaFrUloaGSNpTlhlO4IP+IzT+I0NjfLfDOt6BSIQmEzEkZ1DGYWCD4dNriUyzFlXSYi4ggSmbvfj+XPYhNhDXMya4nGHEtZOMTJa0ZNnC3Fmy5luZkzyucTnMybNcwAp4JIX32Xv0aIIcFhcJbYLKLKMBdhLMJVgKsFZRRRRLVPbShPxeGfi8fx5L7uHwteoaEEqzqvGcaxRpPFKMAITqYNeGs8MrwRRhGk5TlFFFC8q18A0nziE2EZXDdy3bOGS1m1cZlrRu4xLXLXG4W4cLjLlaNmbnDlYAClgSg/44Lv44Rda3Urubrnw3HQCD/hu8/hup7XXDGoi6nNX4uYaqklvDwEDAQECgYOFjaWBogCE2ENsmJthcM8K1qzatlrTJhZLcOVq4WsMbjK2ZucbfI1cgCpIBL4T8cQn44vcOWuNO0dFNWrNszaMWbFTBC0FWO+PLj05b5745ynqtbICE/DDN+GFGmLRTRbJLFGU4ZcuXXp16cu2+meWtazRhkpkpspmbKY+MhOli68YwQhNGUaowSjCUYRhWE4owEIwne+niw8DAITYRhxZGTJg5ZLWDhyxWtGrHItc5mTBa2b5HDNy2YMWTJqAKgwE1g/4/gP4/g7Szmd5nM3wz2nlXLFajhOriZzm83xc64tsqR0CD/hv6/hwTqpqcTqeV8rxMXUVEVGLJgurji5xzZnMxly2Ag/KrybJIVEQTczMyiSJqJpCriLLXvxfRekAhNhDHI4ytsLRotwtsOFa0c4cq1wyYsVrjHhxuXGHIzxZsQAq1AUaE/IRt+Qi3LfBlhhjhjhrOEcEsVs2a2amS1qSTvXLhy7VddcOON53glHJLFi0WzYLYrWhirgVAhPw5bfhzDupG0MFslMlME07zx3w465b5a1QhgpgwZHGtTNbBK0ZXnO+WuWOOeGc5xy4Ms44QhOti5OUrFESrKMJwjGEIwThGESAQSihEihGBFCZGE44ezVzgITYQxbMsrnM3crcmFnhWtMzPGtc5muFbjaMmDnI2aM3DfIAKaB6D/kSI/kSl3ya5Y4ViFRVYRKc3e+EZhPw79fh2/xwrO+O+m+euHDOMsVMWLNolkngjjIR4IR8CxgCEYkYTlNKs8+fXQCE2EOWjZvjw5WS3DlcM1rRq3brXORhhWsWjRo5b5GbNwyygCl0ThPyZHfkyHrj2200rZitgzYNWKACF+Gfz4Z67sJBhJKk1cFc8+JnwOBCF0FmJwcMMKWKWFPDgc7EAITYRiZNcLRy0xLXOJuxWtGjFwtcY2TFazb5GOVhkys2OFoAKUAyG8lGHkpDkJyelKCWjoGDkwIP+HCL+G/e7nOLz1naHgVAgEAoMBgMZlqBz4CE2EZMzLHmxZma1xhZtFrTE3bLXObFkWsnLJg2Z43ORs0xgCoABKYP+M4b+M3u9VjHTXDExmevPrz68eObiMcNa4a5cOHCMYzuD/iXc/iXpmrQqMa4Vw4Y0iZvO52mcrzxnwbznIIXDZqGDYwkCGCEhijihihgQwRwQoYEKXD5OGDXAITYQ5Y5WeTKxcrWTZq3WtMzRqtctWGFbmysGbJu4y43LVsAKmAExhPxr2fjZFteMoyjaeamjRs0cDVs1ZtErUjDHDLe+nHtx7c+vDnvjXwJAhfiIO+IgnBQ4LAUYCbATUIkqWmm+/A4PB4HEz4Gu2u2meOdBNVVhrMRNiroghOpkl4DjCMIRgRIoiMooITlGKMJyjCKbDj58NwAhNhGPHmyM2LNwtb5GmJa0y5Wq1xixs1rTCzxtGmZmwbuMQAqUATuD/j0G/j0L1tpEouJl14deHPhvhGHDWK0RMTWdZrjO+fHrnd3FT4XQhPxQXfigbyJYrYEa3nr4bXh0s8MtMcJpypbFbJg0WxUxRtGMYznCsJxY4RCD17z1+8XCUIqKgXF2skTEomSaVERErvfg+fnAITYQzct2jLC5xrWDbHiWtGrHMtxMG7FbhaM8LDMyy5sLdiAKXxmD/kDA/kCx8GIkli6REVHCek1ohPxPUfid/1o6zg3jnjFLBC2aWiDIhIdifPkhOUYznOEJynG+Ph4cwCE2ENHLdw1yOHK1i0yYVrRlhZrcLnEwWt2zho1xZsrJljwgCk8Pg/5DdP5Df66oRhyz0wCD/icI/ib35MaqGZ7899yGgryBgLmFQaFj4+VWACE2EZsbJg5bt2C1jlZN1rRy3YLcOViyWsc2Zm4cY8bVo1bgCjgDgv8AKHH+AFDkgv7WA/tYEIPWeYAhNhDPExa5XGPGtxuWjBa0btmy3DhbYVrJvkYMsLFo1ytGwAp/KIP+RZb+RaXnjjUYnlpw6VjWJXN7c27zGYp0vtwAhPxOoficZyyjWNb4cbkxw3rGkMFtUN1NkdEpTjHS059OcIWLTQNbBDHBCghjiggQEkMEEJDBKhhplzscWmAhNhDBo4ZuXGZktxNs2Ja0aMGC1y1cN1rZyya4WbFvlzZXIApjFoT8mU35Ml8u/PPLCsmKGbBkyQ4VbRCE/Ec9+I5fUyZsGbBkQrGOXHpjtz5whcJnIZNbLBDFChRwww34XGwXACE2EN2zbDjcZGC1vhY4VrRs5YrXLBjhWs8znExxZsTLGzZACkkLhvJOJ5JxY6SmJiYnIqCAg/4lJP4lJeXO6zhkh5RHCioHO4OhQCE2EZsOTGwbM2y3CwxY1rRplZLcTVuzW5sLJvmyZmbNk4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IrHAOAgAQdBL4G2AIBEBZ6xN5CnJZMl4XM1UJFp+MDCEgQRP//A0U1BQM4C2QZIDIJAJCbAwE3wB5FMwkAkIICAdvFHkU4CAD+AwB7hdI0Ek7ApD/TAKQ/HgovgoAAAD17AAAACuMBe4P+H5r+H5t2uuEcoxWsVjhrWOVctaqsY1DEE2ueeLmU0q1TG9zd8b3NszcoSRN3c7m9ZqMIgLi5vc8Z7zx3fg+J4vTry59u/ibAg/2sH7WFmrLiJxNKmriYyiyZIlE1MKIgTEklxMrTus5rLOt1CIqIxOrhSZxGqxXBS5udzM8enXp17d/A8Htxg8fAV+7dxMTF0mEwmJIkAmpgRNWSi4CYAIupRdXV1KCJiUTMShNTExMxdXWcWmZvPi+TPwgAITYRlcOMjHFmcLcrjEyWtG7NwtwsHDVawc42rZy2w4nGFsAKei2D/lGs/lGd6Z4Z1KIQXWViU5u873x3njdkdL4ahPsdPsyYXxXtGzRXJDBbNgwaMFoUnS9a3heOGmWVYxnk04CD9rx5mczaJiQmJiUolU0iJTMzfPy+tCE2EMnGXNkbtmy3E1bYVrRm5YrXGNw2WtXGbHlaMMuFswyACnYqg/5WZP5WfePXVwicVWK1jlPSMQi43O83ec5zHfU2g/1Sn6pmcMRiMTiyUyTqIhFXXPV2mOuN2IXNXNWEJChQQwQQIo4oYo4EMUcEKOOPB4WfSCE2EZWmTJmaYsa1m5xtFrRm0arXLbDiW4cWFjhbM3DZg4agCm8hg/5W6P5W081xxzvhx4zedzmEYxjHCuFcI6XghPsYvsZ4005M+rh8Lk7IwpSlMVpQQjGt4Z4VuITiY4RhVEvCcJoRgjGCcJq15deMITYQ3YN2+TI1xrc2VhhWtG7ZwtcYXDVayy4WLlm1cNnDNgAKPQeC/wBOwf4AnV3IgIP9g9+w14xmcIL1e7oAITYQzb5W7nLhxrWrJnhWtGTHGtxOGuZa2YZMrBo5Y5mbfGAKhgE4g/5X9P5X7djd441urqYioYi6ckVioqbZvfEc4umo4R2UhPq4vq88zNn4WHJHFK0UJr45116NLKvW+GcIwta1NBwlJUmuxwx1g/E3EyXEzWYuJuJTBBAklETUqlcXMznv5dAhNhGPE0ZtsTLCtcOc2Za0YM2C3DmbNVuNtlbMG7nHiy5sgApvIIT8tR35aj9CMI0uuvDWyxrOdqWtkxYNEcWAhPr2vr28MosMoxQnq07IYrUtgmjNjZ54QIXQRaNBBDBDBCghghghgjgjijRwy349lCE2ENWGFrictm61wyb5lrRplYLXORw4W4XLBs4xsM2TKxwgCoUBLYP+XKz+XLe8xEVwuuzWOGtKmXHjve934sbzcsYxrHhNAIT7AL6/OksMqsubOyzz3058OHHNkwasGrJu1YsWS2SyV45Y486E0c6PZrCMIwgQjCKZOUZIEIwmjCcqxnp489whNhDRq5zOHOVitZYc2Fa0ZsMy1w2YMFuJliyt8zjGxbOGgApqHYP+Xy7+X0u28NR0jtjpjSrcc8958O+tgIT6rb6p22KmquKMb3w5ceXTl06cuvDe0dWLYIW7MQ6GAjijQiKGAjTw04vBtMAhNhDdtja5WrhytaMnDJa0yNMy1zlYNFrdgyY42TJswaYWoAqeAT2D/lfs/lfptPHG4zcXNRNVGI1fiZ5OjldMzvPPOd9duMWxHDWMdK6KgIT6l76m3I4WHJKlpUvKOGFa1nW+HJnvfLe9aowtgjmhwJ7tFMWTBeWGN43y4NM8YITjQrWtY1iQjCMIxgRlGASqjGEYIQjAkiIwnFOvPwvAgCE2EYXLHEwZM2C3JmxtVrTM0crcLdywWuXDRnmcssjRqyxgClkTg/5VKv5VQ73jeM1MRGr7XiiD/fifvsdZ8LPStLm46133IIaklqWDgYODg4GBQcDBw8rMroAhNhGNixZ4WOHEtcMmGRa0Zt2C3C2ZM1uHNhys2jdgzZMswAo7BYT8qtX5VYdcqoP9zl+5bnlwhoyYs4eBITYQ0asHLjEycrc2Nq0WtG7JqtxZWTVbhZZWrNi1yOcmZwAKeSWD/lXu/lYH53U61WuGuWtcMYhnPHfHrvjMxE9L1wCE/AI9+AOeqWGeGuPHjz3x1wwYsWLVo3U1SonPG04cIITkcB30U0YIoQQiQhGEYRhOccN+DXoAITYQ3ytGbBpicrcrnK3WtGmRytctGThbiatWbNs4aZMrFuAKcyaD/lkQ/lkvzmr4Vw1w4YxURMXnM8443u87TDhqAIP+APT+ANnhGM1mc7u0xMJiY6+RzrOMp4x3q+qE41cKcZxrMQglGEEEIwiimrfHrx9wITYQ1xtXDVqwxLczBiwWtMzRktcN3DNblbOGjPG2w5XDhmAKWxOE/Lm1+XQvLlxZckcmDFqlqlow4piE+9w+81xYszFlYcuXXXXHbe6FwWYZmGWGGNLDHDPPiacMITYQzauXLbI0ZrW7Ns3WtMTJktc42jdbmwucrHIxZMcePIAKUhCE/LRF+WjXQxZpYMWC0M0YxIP+ATj+ATHbluqYq8TkhqqOgLGFgRBwcXRxcBdAITYQyws2zNu3zLW7RhjWtMzVmtxM8uRblx4sTVyxcscrPKAKkQE7hPypSflSlMODPm06N9K3nhnGaVpYMTNLBazBInPDXDe+Otb1rGtJQzNGSQCD/gae/gafOfLet6nEajTSpVmrqYxeMxM3NlytM5Zi711cvLCD8re4JmVzMEJhNxcTQhVkxdSiYJiYuePh+bHwECE2EZczlniysWC3HibZlrTLkzLXLdgyWsXDhk0w5cObCxcACncog/5WGv5WG243G641dTCIqmIir8SeFa1WJxzqcoP+BzD+BzF4kRyxyrVxGb4zved3z6dW8biUTrnhYITdyHXnGBGFYRQjCMIwjJAIxnGt+Dw5dIAhNhDJiycNmLVktxYsrZa0YZmC3DjyY1rXJmcMm2HKwxsMgApYEoP+V/b+V+/fiGsahia54viAg/4IEP4IAe84YuJTx13NgIaskIC1h4GAg4CDgYGDi4uVhbghNhGFvmc5MLBktct8eVa0ZNWq1zkcuFrBvlYZG2Nm3ys8gApSD4P+WhT+Wh+eXXHHG6m9TYCE/A89+B4mWqe6eSMGPBHGhc9dkZ4Y45YZ5bcvLgghNhDJzkaNW7lwtzYWLha0yt263FmxslrnDlYtHGLC1ZuGQAq5AUiE/KWB+UsFr1Z5TnWM4zpCVpWxQwQxMkKQnLXPfhy5b3pXFDBTJDgQzWyQlFlvhz48eHDPDbLaEIT8HOH4OcWHBqwWyYs1LKzx1x4ceO+fHlw453w0nmjmpiyWxQpOVZZ7ZZ4b4cNUaShTFKlGiMrThO9bp1mjGIJwREIynKcKqzgUlC0CMUYRIwjCcIgjCauHqzh4ICE2EN2DJq0cN2i3I2ZslrRljwrcWVm2WuMjBwybtGrVlhcgCq0BSoP+VfL+Vg3EpuMxNZxfC+l9o7RyrhFVEwzec745znN2maiMVTE78RfKMVLjHWO4hPwgSfhAVySpJQJxysbXDhy03x1wpzkpTFgxW0ZNWbFiyYqQrWeHHhx1w7acHLh05cdZQwU4FMWQg/I8b35IiCphESmLmUpTCUTESRMSRIiSCElzMzPP256AITYQzcN8bBhmwrWTjHkWtMjLMtc5WWFa5cMGTPC4atHDFiAKlgFHg/5bvv5bv+vQADOM4zjnFzcZmZWurhwnFYjEIREMY5a1qtS4vDrvsIP+D6b+D6e6AA58ufLwfA8fCFOEY1GoxWMYjGIhMbne+O88b5ptNX061GSD8q5mbuZmJxJEzFpJEwRKakiUSAiakFzO+Pl+G+AgITYQxZM27lxlyLXLdyxWtMOZwtxYsrZbkbMGTTHlzZcTjKAKSQuE/LSZ+Wk05F7YKXoAg/4R0P4R0TW75b3IhqyUgbWDg4eZo00AITYQ2aMWzBkyaLc2RvjWtGThstctnLFa1ZtG7VnlaY2jXMAKlwFKg/5b7P5b7evRx4APA8Hwt1aZze72zKahiq04NTSZjMzOY3MzMwmrxPbwfAcAg/4IxP4Ixd6degDGeW9NTwvUomZZiZSkRKEKmoqRtdzM5xxoeKCD9LebmbTEpmJRcTEokJi4TEomAESiUSIurJu99fResCE2EY27JmwbZWq1hjYsFrTGzwrXOXG2WtGDJm0bsmObEzyACpIBQoP+XPr+XOXjjrYeb23N2i4KVFVqq1VYljcXmbznM8bzd2uK1HSu3Llgg/4IEv4IG+fgd/ACY0rFRWk4mMst3Gaimri4tmJqUxc3cZZjr4HnrIP4G8WMzu5m5mZAJESRNSQmJiYmJhJMSJm55+60ITYRjy5mOJgxbrceZuwWtGLBotxY8WRbmYssuVwxwsXDNqAKWhSE/LmB+XMmcM9ssMKNFrNV7ZCE/A9p+B5uG6OqOicrr1rvhp06QIXRVW42VGjhjRwxy25eDFAhNhGRu4zMWzNytbN2WRa0auGy1wyY5luZo1csGzlnkxOGoApWEoP+XKL+XKvjM9cc9Zxiul9MQIT8DgX4G3Yy3NE7TXq1xrpAhcFlmXTwSo4ZZZcHjWSAITYQ5yZW7jHlarWGRzjWtMTlstcZG7NbjzYcLNrkYMsrDGAKfiyD/l3G/l3fueuOOs8nBrhHLWMcqrc7zx6ud2iorhPiGIP+CWb+CXfhw34EcowxW53fW++c3ERw5T5WeCGb3fPjfOyEzdR0VY1hNOFYAhGEUEIyIopzjfTxXWAhNhGHFjzMsrNmtxZGLNa0zMsS1xkyM1rBhlZtWTdkxys3IApoGoT8wPH5geWHbDPHbTLihipi0YtkNEdGOECF+Bmr4Ga2Mnw0GAouRSwy014Ge2PExYO2MITicZxc9YTIoxRjGKc8/PlQITYRkcMHLlm3aLXLDDiWtGmVwtw5Grha1bNczfE0x5GbZoAKVxCE/L0N+XpfNr4ks0sVJWxxrUCD/gfm/gfb58K3rOJnV3rYhpakgKuDgYGDQ8PG1MDA4CAhNhGbMxcM8ORutY5szRa0a5nK1w5y5FrZtkwtMbJy5YsmwApaF4P+X3D+X3MjPDnrnjcZRdTrbwCD/gq6/gqpmeE8t8L1vXPG5ndcdoS3S4t0E0JxRjFOeHsoACE2EN8eRs5Y5Wa3G3zOVrTI4ZLXOJuzWt2GRmxasMeNwwcACkYKg/5gnP5grcYNW4CD/gpo/gpbml6z17CGtJWJjYWFiZOVrCE2ENWmNixx5my1tlb5VrTMzcrXGZsyW4W7VkxYZW7VyyYACl4ag/5h/P5h/RNZxmsxcZjK5jnynICD/gpw/gpxdOvjZYq6rNTGYZjdx3CE5F8M5iE4ThOEYTJzw8HPwiE2EOGTJozys3K1lmw5VrTE3yrcTNm0Ws8rVqwYssjhk3xgCoMBO4T8vHn5ePWLGAMeLHiz5terg4oiGTXqZchexWgJRJV0admGYIT8Iyn4RlUYADDgrScpySQgXyZWDCZMpixsWPVr3YYRZdGm8MaD9K4zmd3ZIExKBMEgBMTEwErvn696ITYRlY5sTPKwwrcbJy5WtGeVwtwuGjBazxssmRkwy4mrLEAKiAE4g/5exv5e2669O+LWRWo1qtMQoupynM5bm8zudpqeUeFPjawAg/4PnP4Podb5b5XwVU1ImBExNZ1FROrTebveZzxnbjrw+G9gg/Yx125zmUzExKUTEoJqUTARdXEyuZbu+vi+gCE2EZm7ZjicsGK3FjZt1rRs5yLXGNjhWtMLVi1xuGjLG1cgClIPg/5euP5ey+OcccXFRwnwgIT8IPX4QQ52wRldjwx26QCFwWUgzsKWGOGenB4WgCE2EMMjlrjasmy1k0a4VrTM4YrcWHC3WuWWNxhY48bJllwgClkUg/5eKv5eK9c+Mbnd5I08K+WghPwe0fg9p2YGyGqGBK+GeeWfTcCFg0zKxpUKGNHLPbk4MgAhNhDTE0xY8uRytZtMLRa0Zuca1zmzZFrNjibZceRs5aucgAp8LYP+X0L+X1PW9641erxGIw6UxC1316dZlcTEUdKxxIP+Ejz+ElPhynpPKKVbN+Dw68byViuHgRHBi9xxjw174+CAg+nseD4OVsxaYuE1KEwBEyTN3fXv38ohNhDJozbMWmJgtw5HLha0c5cq1xhzM1uJlly4WbDJiZMHIApyH4T8wxn5hg8OTLpixzxp0nmpbNLFLJfNWmEygIT8Hfn4PD9BzMerBilkjSLDeuWueueOVlRwgIWzQYWuOeGWGGCGCGFDDDDDChSy4u+DUCE2ENmbLMyYZMi3I3zMFrRrmZLXDJkzWtMTFlixsXLlu3bgCk8OhPzALfmAXGTNTRiyTtnAg/4RSP4RSRrE1iM1sIamloGlhYOBg4ONs4VOACE2ENMLRkzbY8a1u2bs1rTLhxLXLBo0W4XDdnmxuMmHM2bACsUBVIT8g135Br4wBrtOs63qwwhCWKWS2S1sEsULQlOdceO+nHe8Z0lSVqYKUhghKMqr1rhvjrGs6TxY+Jv3a4P+BWr+BWvwfAB4mdV01y4YxibzvnnfOc8c9+Pfjx2nlXLXDpGlVUxbOed+Dnm64zqcRWI1GI5cfAxnoITnaOfOEU5xRIIBGcqyiRlGEYiKCBBGESEYRlGAREYRIwiVjr58Y+CgITYQ1bOMjNxlwrWzRzjWtMuPMtw5WDJa0ZNWDXM0YsGrZsAKeCiD/kPo/kPxiecZjMbrM51nTk5cDyp5YxiMXPPl4O7Ag/4FTP4FOc4nlHBwqHDLc9d7z3OHOJi5i8dcXHGFy2Gh0M4gCGKGGBChghQwCFHDHToY2eAhNhDLHhyYmuRitY5szFa0yYsi3CzZ5FrJi2c5GrRowYsXIAqjAUaD/kYw/kZB7HPkA7RPLGo4ZiMznN83HPfPHfHe5ymIxjlrpw6a7V0joxHHXg6788iD/gWE/gWLwTADetxeM1OowxVTqaqojhE1Spu553xuczOMpm7jqlaEzcbn1JQhGEYRjFBOEYiEYQQjCMESMIxQihFCMooTlNNOePpzh4IAITYRlxsmLBpjYrcTBg2WtGbDItwsWbda0cNGuZq3w5W7dmAKTw2E/IpN+RSdqaKWyVzJgIT8Dyn4Hi8PC4spwY5IgIaYqICPr4GDQ8jVwEUAITYQ1aZG2TKyarXOXGyWtG7DCtcuWWVbmxs2DPIywuGLNqAKWxeE/JWh+St9kz5jBK0KWhSdr4tcroP+B0D+Bz9NWc9JmJxer6bxQIVtEWrlhhhQwQwoY4ZbcLfMITYQ2yOGuZyxYLWWHMxWtGebKtcsGzJbmxY2TlwwxOMTLKAKXRSE/JRN+SkOUNmPFslbJbRTBbDK+kCD/ghg/ghdc9VeLtdXXKNLhq6SgLGFg4FBwECgYGDibeDga4AhNhDNtjaNWLTCtaMmOZa0bOcS3Flc4VrVuwbY8uLGyYNWIA=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ZARwDgIAEHQSuCpIHARAWesTeQpyWTJeFzNVCRafjAwhIEET//wNFNQUDOAtkGSAyCQCQmwMBN8AeRTMJAJCCAgHbxR5FOAgA/gMAe4XSNBJOwKQ/0wCkPwpyKYP+CiL+CiPnWs4Lpw4unXxt4xrGNVprMLnM7xvVAIP+Cb7+Cb/vXLjwPB8Bx4PB8DnqYiYIQVMRV43qgIL18HW7aaSyoqEtzVtXbvy/ACE2EYXDZhjbt8i1hlYMFrTG4arcLTHmWsWLnG5cOMrVgxZACloUhPwRufgjd0XwWlgxUxSxYKYloaSD/g6w/g6xxzxMZq+EmrjhG4WbPZuGOGGBHJDCgnjwuLyAITYQ0aZMrdsxbrXLJowWtMuHItcZWrRbhbN8zVnkYOcLJmAKTw6F8xB5e3IQZKfCQYSKaOHAAIT8K7H4V674MOi+KVKSZITRgrOMI3jW/D0wITYRmaY3OHGwbLcjnLhWtGrFytcsHDZaybuWTjHma5MWJyAKVxOD/kQu/kQvZxmuPDdSjG9ceACE+hQ+hR3Y5QkQjOLPu35MoIWjASwywxoYYYUcs+FwOkAhNhDdxjyuMTnKtbYmeZa0cYmC1w4ZtlrnNlYs8TTJic5G4AqbAT+D/kZ4/kaJmpjMTm4u4qaxGI5Zx4U61wxiqVm543xzu+tc85nOcZxh2z5E4IP8+l+ffiEVVajGIo3Fznv4Xhuc9Y58bzdZiuEdq4Y4dtY5Y5auM11jxcc8gITwBLtxjFFWUQgCEAhGMJwjCIRgBCMYRRnGt8+3rCE2EZWOHC1xNHK1u1wtlrRg0xrcTHIwWsXOTGxZtWeHLjYgCnMpg/5J8v5KD8s1PKMcMcq1VYRLObz1OuYRVcNdnACD/QBfn644VCWbzxdc547zJp4HJ5GKwid33jwbg/G8b0cxMsxcTETAE1IiVxMzvn49gCE2EOWGVxixuXC1rjxZVrRjhwrcTDKwWtsrbG1ZNG2Vm2cACmIcg/5PTv5Pce2+NcXNcMVrVcMcMcnSeViD/KhflM71wdK1ilZbjN7nnXfXi8uIhLdhzcpKsIxRRTgqjOcceUAhNhGVxlauHLjKtwsGbNa0yYsK3E5xs1uVm0aMcbTE3ys3AApNEYP+TH7+TJGunXodJrGq4ICD/OMfnI6xdHJisMXIhNXI6MZoziEcO3GAITYQxZYcWRxhyrceNvkWtGWXKtc4crRbjatmuZmxaMceHCAKfCiE/KAp+UDWcMErUpgtK0KJXZYZbnFteKNKWyZKasVAhPoRPoIawrK8debPWeVjpjyXzR2ZcmyFpYoQnLDTSnjAhLdDp1hEhGBCMIwlCAinNOU4Thjy8efaITYRhwsceHM2ZrcbZw1WtGGbKtc5GjVbjbsGbZg2y5MbfIAKhgE+g/5Inv5InwiXPl4+sxlcwvEVisYqqqamJlmcrudpzKIpXbry0IP9zN+5nDr0denHFMRiqis4uLmESXEriaupgXKcxmueuMiDjglFpklEouExJFwIkiYmCJgJiS7zz7+H6wAhNhDNwyxM8LfEtzNmTZa0xtcq1zlw5lrnC1buW7ZjhzMcoApkG4P+TMr+TPGo51zxzxuppw1rhy4a1XSLhPsaPsY45r6I5GhSUpqzvOuGGdlzgITlaaoTnCKKcoxhOVZVjfh4+oAhNhGTK5zOGzfEtxsGGNa0yZWy1w5YNlrBtlcZWTLE5zOGwApAB4P+Sg7+Sh3lfRqD/cSfuE+VrsCHgkugc3h8ZhghNhGRzmZ5WLBitZYWrRa0Y5mS1w4xsVrhxmZYmjLIwxN2AAphHIP+TDT+TDmOfCnHhwqtVqoiZZy3jdiD/gAA/f153XMeG4zu5Rqq5R0jwICE0c7nziRjCc4RRRgjFWufi0AhNhGZgzxOWDFotcNmORa0YuGC3E5YOFrFy2xZMLRmxxsGQApeG4P+T+D+T/Ht4PgApDCIVeOOt1CE+zq+z7zZcgyQzZsGDFSEKzzw0w2sIIP0Jzebu5JiYktmb3vr5gAhNhGXDmxuWGZstbuceFa0bNGC1zkZOVrRszbt2mLIwwsmQApSEYP+UeD+UgHWet8d7bjGe2CD/agftO67Y7VycBzqeYCFymAy8sMEcCOGOenH05ghNhDBhiaMGLFgtwt2rha0y5HC1y3a4VrZuxZOWuZviZMXAAp9MIP+R47+R48zjwWZmZprEarUYjE4uM3O53d3OZib5b4cAIP+A4T+A4XwfA69L1TSkZq4mJxNRNJLjdWWuONc7kCE5HCx8+cJxijCKMIghCMBAgBGK88enXzAITYQxwtGLXK4yLXLHJiWtG2ZytxZGWRa5zMmzluyzYXLlqAKYRmE/JVF+SoW+1xZZY3qjJS2CmiG6uKQg/4CSv4CYeE9Nco5a1qqmLbvjHg7yITpaOfhIzmQjCKM065cu3hAITYRiyMcTdw3YrcWJliWtGbJgtxY8rha2bMsThtmx5s2VoAKRwmD/kiC/kh3dI5RwoCD/gOu/gOf46vpOaCHj0cgczhsNkaWACE2EM2znE1zN8y1g0YZFrRrmcLXLRo0W48LBvkwuWeZthaAClsWg/5LFv5LJaxTPRpjDF1vh35bg/4Fnv4FibzzeDPW+Ny1XSPAnhqFuzkOhhRSoYI4YUMcctuPkCE2EY2+JnmYtGS3JixOVrTDlbLXLli0WtnLjLlbMWWFuzZgClIRhPyctfk5bzZ8VcU8E7GDDaCE/AUF+AoPNn1TwQwKQnTDMITFiVinCqsb3079QCE2EMXDBq4auMi1lhzMVrRrjwrcOHC3WtHOZiyb5XDLHmagCmAYhPyj6flH134LzwsLDeNYxLUySxZAg/4CwP4Cwb5a4Y4a4OEQXmeuO/PIhc1Zl5UaGKOKWFCRwz34+HNAITYQ1zZcTJlmwrcrHGxWtGThwtwuGGVblcZMOPI4ZZsLRsAKXB6D/lnO/lnPOvQBicTwYUmZrqqD/cUfuKTwfAB416cI0q2Zzu+u5IPl4Wd3MyklC4SuJnPHw/H6ACE2EYmWJmxYN8q1tiysFrRmwZLXLZzhW5WrfK2ZYWWVi0YAClkWg/5cRv5cWeOZ6xmZiMOFY1ntdIP9uF+27T2nhPLOs1MRx4c4c4WTRQZ+EQwoYYY0s9ePaAAhNhDNpib42OJotx42jJa0bM8q3C2xt1uPK2ascuRmwcZmIApPD4P+WUD+WUHhxYuoiM9JkIP+BYT+BYXwKzqsQZrPUIXCZSHN1oUEcc+BxNAhNhGNuwy4sTTCtaMW7Fa0ysMS3EyxZlrTKwb42znIyYsMQApYEoP+W8D+W83d8253ExWfCzGgg/4EiP4Eda5V01ioTHfl157AhpycVcDBwMCgYGBg42bk1gAhNhGJtizNsbNktzMMeJa0cOWq1xjyt1rJs0wts2Vw0cZcoApLDIT8rLn5WX4SnuvaOKcQhfX6evprstyEtEeEljCGtoRfoGAhYWRmQCE2ENmLRo1ZMWi1wyYY1rRhjzLcTTGyW48jNpjbMm2XNjyACkYJg/5Y/v5Y/+F4cKmD/ZCfsb55TUx4IIeHSSCy+BwmPwWYACE2ENsbbHkytWK1q4ZMFrTJkyrcLnHkWuWmFhjyMcmRtlxgCkcLg/5gOv5gZd1vV1jEAIP9Xp+rVnwM9NwbhWmyMMNMteHweIAhNhGNizat27FytcMWzJa0xZm63FjyMVrNo4xN2eRwzwuWwApGCoP+YLD+YMfOW4nHMIP9eR+ujtwqsVxAhoCujZuFQsnMzQAhNhDZrjxuceZstZYmGJa0csWS1yzaNlrZjmYMXLZxiyZXAApSEoP+Viz+Vi0HCMRpgxuD/gNy/gNzDtGMYideCz3AhrCInY2Bg4cgUDBxMrKwN0AhNhDhuwcuMLRqtxN3Lda0y4cq1w2bt1rBi0bYsTjHiwtXIApPDoP+V+7+V+/huYq6jCeAg/4C3P4C3fEy1OK3re8ghl0nZeFhIWBiY+dgbgAhNhGbM4as2+Rgtx4cWNa0Y5sa1y0zMVrDNlyMsTBo1yMmIApMDIL/AF8B/gC+ppyc5M8Ag/4CHP4B/8GIzwvcgIacnIGxgYODiYmlgK4hNhDHE1xMmTdgtc48jla0bY3C1xiZZFrjG0bN8TVk3xs8IApMDYP+YKD+YLPrnO6zdXjAg/4Bav4BV2uUcNRwm4CGpJZcwEGgYWLqU0AhNhDnIybZWzJytb5GLBa0aNGK1y2zM1rJiwyMMTNziZ5WoApsJoP+K07+K2PwvB8AO0qqKpqMVpiKnFxOa64684P+Bdr+BePW9BeoiIgZrjWYmJjGcZ1zxeyD8jIuZuZTMJoExcJi4u/J8vPoACE2EZmuXMzxNGi1ziaMFrTG1YrcLfCzW4sTnGzZNGjBhkygCosBSIL/AAz9/gAZbmX0mTjhzvpLxlWRsDZZsjudXbdu5vNyt7vwvfPfjIL+bLv5s3ljNguWXGbCzYblsoIlXNVRYskvN9efi858AIPlMTMplFwETAiSYmJiQi4JiVWiYBMSm52mePn/AgAhNhGXIzZYcbdktyt2LBa0aOGy3FmxMVubMzc5cTZvhYsG4AqrAVWD/iWK/iWl8jw/C8XxPD4CSMi4SiYqampi6RNTiavExUklTU1GJpCEImpLrr0zMoP+CG7+CGHry59OvgZVERUIohdTdJiIhOLi4ldXSpiICZ3V1a6mMlxdTE63wq4AhMEopxRiThCcoxlFCE6IwREYRgBKKMIoxgjAQigEYIowiinhx8+MPBQhNhDhg5yM8zlqtZ4nLla0cMGy3E5w5luZs3cM8jJnmYOMoAqlAUiE/Ef5+JAvJlhi16tuzXqx4q0pXVO0LRhRCUIwmnGNYxTuy5MpnzcG01YxRRhCzAwSAIT8HHn4OQ6ZZYNerbs27NOjTo06NNJTpCEIUrAnCE4QRhOCMIkI2nKCkUhCM5Y7ZQCD8CFriYmtpkuJkQImEkSRMSgCYlExIXNznj4fXwghNhGXEyatMeNgtat2rha0yZmS1w5ZM1uFxkyN8zLHhyY2QApZE4P+Jk7+Jlfnw78Out1cRUKrIIP+DcL+DdHvjrXON0mMYcuAho6Mg4CDQsDDwKFQsHUxcDeAITYQ4ZtnGJhlcrWOTC3WtMbDMtwsmLVa1aY2uVxhcYXLByAKrgFMg/4odP4odYl05z2nPCeDERUZq8zm/B7d7ndSiGqX5m+EVpEs3PGd3xzd3ExFYnkjAIP+DjT+DjXr0cZ5eLw53mc3m8prEctcvC58vIvXCoXc8c+Hy8HOdzcXwcK4Y1qOERFzMZjOud2Ag/gDxYm7zaVylIqYkmEoJq4ETExJMSEBEwkk6+P48eMAITYRhx5WLLLhcrWWTHhWtGDRgtxMcTNbix5m7TNlw42LdsAKdCeD/i7a/i8FnGeDk8COmtVjRWY4znjvj1vNs8s9uXWD/gzu/gzj1q9ZxvFpnLe93u91tMXRGOm+mrCE5G7qwginFGcEYRQihMiIwnHDl4s+ICE2EM8eRhicsWa3G2b5lrTMzZrcLNwwWtGONy0ZNWTVjjbACnUmg/4wlv4wnbres8LhiK34F4YrBdzd7ZvGXLmAhPwYmfgwztkjgrStb1rXTi03vXLWsUKSpgxR0adDIITqYOrCU0JzJwBGMUJwjCE4Tre/Lh0AITYQzaNsuZnhbrWLNw5WtG+FytwtmbFbiZuMbFxhYZMbFmAKgwEyg/4ymv4yi+GeERULXdzve87zlvG+l4jVajhXRiqxOLxu9oP+DVT+DUeMl5u7sziYmmJ1HCeDSJqYlMpu3XXHO4S3Wj1bpRhCsowrCcJRklCMIohGUYTjCcIznp6aPWAhNhDfNkx5sjlwtYsmWNa0ZY2K1wxwuVrVy4ZMWbJgwbZmIAqNATiD/kGy/kGz3reuPDxazd7zUxiscOGOGuVYmJbvOZ4zxnc7WRE6w0CD/gxQ/gxR8HwPB8DwfAzwVURERMVNIzCZTEETEZ1vG8Zm9zxjj3CD7ULuczcTCEkonGcZxZMERExEpklfHw/JesAhNhDXK1a5MmXCtbuW7Fa0YMMK1zkbuFrJxlYucrhk4c4moApWE4P+QVj+QXWeXHU1OIvhnWYjYIT8FxH4LbaYmSNEIVlljlnj2oXBZDMwoIyVGljnwducITYRka5c2PMzyLWjhw1WtG+XEtcuHGVblx42DPMxbtWDhsAKTA6D/kCq/kC1qLiFVieVAIP+DFD+DDPXKMVMca75sITpadMCM43nj32AITYQ0xM8eNq4xLWjdzhWtGOZytw4WDNawZ48rZjhwsnDfMAKaB6D/kKQ/kKpxi+F9L01Or4XhWMxmOdc54iE/BpB+DPtivknC8MM8t9c898d4zlDFLZXFiCD86+cJmbiUSJXM5jN8e/k0CE2EM3ORgwcOMy3Hly41rRqzZLcTjK1Wt3LNs2ZssuPDjygCoQBKoT8j5X5H28N4Y2GFYRwUtLFiyYM1MmC0sEaTjhrjy5eHfi4cuWE/BeR+C93AzQyMzFC0JShCGGd8enLvy58t54UIUrqnqwYAISnQ31jGcYTlOcpgJRgQnCaM0533749gCE2EY2rRo3yMGa1tmyMlrRyxwrXGVu1W5sTdoxx5sOZs5xACmAdg/49/v49/xFQqUZjcdY3nd5mZvCD/g6K/g6LHSscI0xMc63HOsyzF5uE4U8M5xjGECEZIQjCacb4ejGgITYRlZOcrXG0xLWGJo5WtGzLGtxM27Bbjc5nDRyxwuGuJqAKeTaD/jf2/jf7rqXNrxnV4pFVFYjEYSnM5vc7nN3dzU4cGuCC/nDT+cQ/i8zjxZmXFzcRBWzdi5uXKrrbe8+Eg+GMpuQiRKYlCJqYmBAiZiSY3Od+H38YITYQxcZW2HHicrc2JrlWtGLFktw482VawYZmrDEzbNcbPKAKTxCC/wAOsf4AHc9TjJk8XiiD/gvg/guzRwmEsuM58ECFwmIy6EhhRwz14fEAITYRkbuGrfHkxrcmTM2WtGDlytxNW7dbicsmLVnkYMmbbGAKVxSD/jda/jdfvNca3WWYi9Q6ZIP+DCr+DBno5TymI1czl1nPcIWyOOKQghhjhjjllwOHaIAhNhDNjiYM8jJytb5MLda0ascq3Exy41rFw1ctMmFuycs2QAprJYP+OMr+ONvlmLqaQxIjGcRVREItjjy3jACD/g3I/g2zOl4ubvc9R5et5tOIjVcJ6XyzUIPyuckymUQiUrmRMxMzd78HwfCAITYQ2b4nGVmyZLczhhmWtGbFstxMWeNayaOGbNkyas8jbMAKWBaD/jtS/jtPzXXHNldIxFTyOQCD/gwQ/gwBjk5RyUvc543xnq2AhN2GAijOMYVjOdb7cPYAITYQ2btmDTDlZLcjJg0WtMmHKtxOMbdaybsG7Vg4buW2LEAKgwE6g/484v488XHHPW6mJjE6itVhqqnF4tad1u83OPJxKYQxfCeAg/4LfP4Le+U9s9L6XqcVcXeZ4zznN7vOVyqahhy58sVUVSmLxXOD4cExa1yi5iSSJgCQTAAJXfH076AhNhGZvmYN82RutbOcmFa0btcq3C3ysVrBtjatWuFuzc4mYAqoAUmD/ibE/ibDi6vGeXPtx5XpiKqYTOdzfXlzmYmKrDgxiqqGW88eOdzdRGp1PDnyzeCD/hzq/hzZvr4Xh9Op1zjwb43veanEcNcOWOzpwxWDec748eec5uK1rh05cuGqqIzcbjjWd5CD8SLmUIsuZmUymJEBEXUiSauJiYTQgSllvfu5j1ghNhDHIxYNsuNwtcucbda0bNXK1wzbMFuNriyt2LRxkcY2oAqDASmE/FnJ+LOXPDLTLSeCGKWaWKWCFIE53rlvjnlhWU9GPZWghPw36fhv1pmjmjmrScFar1vlx5b5Z1nCFMEMjRHRWOjShOxix8ONZkZoThOUYRraspymhOEYxjW/B1w6gCE2EOcTds4assy1wxbslrRjkaLXLDLiWtmuNg1ZYnLRs5cACnQlg/4u7P4u6V8eHHhNRUVdTF6avA3HWufLvXTqhPw3Efht7yYJ6K4LywsM5zrPDhvjw47zRyRzN1dVaITd0HLuvOMZwjFARgRRTjGOHDh1z5whNhGPJicNseZktcNcWRa0w48S1y5a4luVk0YOHGJozytcwAqDASuE/GKh+MTeGK+Ksqpxve9cd8ccqdJWwZsGrFmlmsphxZcOnCCE/Dkt+HJHDk1200zyxymUhgtgtopklgIVrG8Y4WG2euPGhOZu4d2GMyaKMYRhCMEIicpwihNfL2ZuICE2EM8uTLjbNca3G3YMVrTNiarcLhzkWs2eVwxyOG2bK4YgCnosg/47cv47rXDfKtY1XDXSNMRmN5ni514NcZ4rpGs+ExyAg/4Z8v4Z7Z4TUkUhiIicRNDdZjcZjM3tzjjz4oP3OfWbnK5q6urqZqaQhJMzFynPPw/NrwghNhGNhmaM8WTCtbtsWNa0a4WS3DkbNVrhxlcOMWZgxyMMoApiGIT8ed34878Ou22WWmGiEoUtZkw6JIX4ZFPhkVzGBxDCMEqjkljnvlwsONrw+DCE4XIy616xVTJxTrXg8OnMITYQ5bMcbZk4YLW7ZsxWtGjJstw4XOVa0cY3GbHkaZXLNuAKVxKD/jq2/jqx51drXVXwzwxIhPwzSfhmXZqW0UyWlCMtdb8EhlxBQF3BQcBAoOBhYeZk1MAhNhDhoybuHDFitxZsWNa0xNsa1zkcMFrVuzYM2Tho2wuGoAptH4P+PCb+PEHWY8C+V9J1eJiYlCohq+lyhPw6xfh01jPLTLHPHPO+HDhjG0sVNGLVLRHBKoCE4nGl06zhWMJwnCsIiME0a4ebPAAhNhDhnmcZWWZqtbNmWVa0csGq3Fhbs1rDFmasmzFzlatcwApfHIP+QKb+QKcFccc9ca3Eour1fKYohPwzDfhmHBxK5pZJYoShCcZ44baacueD97ru8ylNTMzK5WdevougITYRjxN2mZgzarXGbNkWtMeNutcs2+Fayys2rNq4Y4sWLCAKeSmD/kHA/kHB7Q8CNVprLOd56z4LwZ6zxncy1FcuU9IAg/4aKP4aKeeriYhBExdMZ8rfSvAjhwqJnN8Z8HO+YITJ1K8us0YoohCCECU0U4TjGF79WrjAITYQyysszByxZrW+PDkWtGzJstcYmWFbibN8TnM1wsGjBmAKUw+E/IL1+QXGWTNDVLBGcM98YIP+HFD+HFtnhx4XjhnplgCFx2OgzMsccMsNdubgkCE2EM2bRw2xN2i1pjxOVrTG0bLcTNu1Wt3LFoyzNWTdtizACmkfg/5E5v5E52tuXPhvGcbZnM8ZvM7rjjeag/4d0v4d03Xo8br4F9J4TGVzubucucuOQISnEnWcZwrCKcUYRIoxjPH0buQAITYQ2yYm7HHlbLWbVg4WtMbFqtwtceJbjyZGjLCwatWWVmAKfTCD/krA/krNlmuM23FTWNYxwrVaRLc8c7ve85ncXqezXQCD/hkm/hk5rg6TjURqyLiYqJ1EIRbNcY3d5nbweHg+DxCDfBHjzzzN2kXBEwCYmkExMpmZ49/TciE2ENc2ZmxcsWy3KxZ5VrRnjzLcWJm1W4c2ZrkwtmLBo5cAClcShPyVyfkr5x46aYYbQlSmKWa0QIT8MWX4Yd6NU8lYTizx24b8MITR0M+W87pxjWdcvLbAITYQxbZGGNlhYLcmJgyWtMWXItcZG+Zbkc5WuRy3yOWTbKAKVhOD/koE/koLcZnjEsMVwvWphPwyUfhkJzSpqWhKEWWG3DXWhclioc7ORwRwwyp8HiYMoCE2EM8uRgxzNGy3G4zYlrTC2xrXLVlhWscbTMzb5HDlq0YACnIjg/5MQP5MSZ664649s8J4MMVhqNIs6x14c0CE/DYh+GwOkdk9EMU6Tne+G+fDnvnvlvOdo5I8CVMAhOtk5sVYpxiijBGERGMYozvl5sswITYQybZcrNricLcuFoyWtMLDEtxYnGJa4Z5MTdi1a5m7TGAKigEvhPyh/flERnTPLDPDCcI4JYLZqaoaJYLQoonOuPHrz7dOPHdhRIT8M4H4Z14ap7Gima2C1pQix3z32325c+O+PDecUVIUxS2WpmkAhOlk4s53TlWEYiMIRhGEUSMIiMYRQnPD24uoITYRmcZMmVw0brcLnFiWtGuVqtc5nDZbmbN2OHLmy4WWXCAK4wGAAYP+Jpr+Jps69AAceDjwzhvV1dZxMGcAAYzqYqYimGKamLllmdzz5dZnOJidVWMVwjDGbcXO+euOW1wmqVwvorCD/icm/icnAAGtu3flzdu/Ln069u/TqcuYHTqHXp4dRN2zba8t1MRqscsV0x0xwxo3PHfHjvjvjm6cp5cuF+Uxqqqlxd7rwXHPEIPh2mbWuZlKYJRMShMTEwCYTEwgBcTF1IRM1ImEwImJi6uImAlMXUoRNSF1cs34fnzHwMAhNhGFy1YMMbbEtxtsWRa0zNsi3FlcNluTExaMcLBs4xZsIAp7JoT8WRX4si8eHDLLSuJklipipakiNa4b4a5ZYcGHga9UgIP+JeT+JeXHK+DtvlurvN8c8758d2uaxrUdM9OHHoCE5G6HRjGKMJxiiIREYThOE4Trh4+NyCE2EZczFm5YuWa1nhyM1rRjiYLcOZuwW4WuJtkZY3LFo1ZACmgfg/4uFP4uFV55b4KmquqRFIW48PBxMoP+Jcz+Ja/Ws6zN3nc3xnjx3vjkw8C+WpCE71odWc5xjFCcooRhGKM08fJyw4QhNhGRpkZ5nLHEtcMXOZa0atmy1yxcsFrPM5aMc2HC5bYsIAqEASyD/jBE/jArX0zyurrbd73nPG93MXhyrlrprprl0rpxzx4gg/4m2P4mvXOusdY43ebjOM6dMarwI6RFLnc8bvjXOeOQhchhMfDDHGjRoYISCGCGAgQoI4o4COCWvN3xR7ghNhGFk3bMG2NwtbZMLVa0ys3K3CyZMlrHNhcMmrZk3xuWIAqDATWD/jtk/jt5zW8caZgiMVjWOGODCYzec7vc83Nm5m5w6T27coP+I9z+I+XOs6vVVVYYUoipqRMzM5rjW4zczeY568Oc7IP2s7vjc5TIIupi8XNTUxMImBJKZvfHye7zgCE2ENmjZvmyNWy1wxa5VrRxmxLcWJg3WuGeTC5b5sznKycgCl0UhPx23fjufw2y4r4o2WlTFPZXZACE/EZJ+IvuGyeauK8pxx4W2fBx6YXSSZWCCdLDHDHKnnw+BhyQITYQzct2GZtjcLcLjMyWtGGZstcN8TNbhbsXDRw3Y5MLhsAKTxCD/jok/jotrnmScMcrxoCD/iRg/iRD5OWlWnbjnYCGXCCt0FCwKDh4+hRAITYQ0xZsORgzbLWDHC1WtHDfKtcOWTVbhxN27Bqwa5czFsAKgAEtg/493v49/9XuJi8VWK1jHDWqqJcc5vqbiKrHKOl8EoP+JYr+JZnlTThGoVLOb4743xk04aeROJ0zHWOPO+qF1EEWlQwwRwRo4EEIghQwQwQwIBDBDDDHfmYo9IAhNhDNrmyNsTJgtct3DNa0b4Wi3Dhb5lrhllbsmeJo0ZtmoAp8KIT8gr35Bac85Z7ZcV8UdEs0slsFKQohOcb4c+HPfTTXawCE/Edd+I602RzQzRyRolVeuXDp07c+nLhvOGC2i2ymbJCD8L1I9O7mbi0xYiQmJTKVt+X4bsAhNhDRm5cOWjButw5mTVa0aYsq3C3cN1rbE3xNMmJk3YN8gAp+P4L/ACb9/gBN/SiwAAAHq5MR1vb3z2+3vfLd9XeAg/4mrP4mrXXoOfIAAAHKMVFVeM1cTWYTdTbjy5548YSW6asZwilWM4IkYRhGIIwjAEIwEEQiijXj8FDwMCE2EYmTjM3xNGC3Fib5lrTKzZLXLdpjWtMLfEzZuWeZoxcACnsqg/5KTP5KW41vlnG+EzDr08HVonUVqKxiKq9bxx4c7sCE/E0t+JnXDkvbDLG16ta9uTa96wSUhgpLBK1KMWXNecyD8zp4drXJEpLXF1dXBMLi2d+L5eOwITYRlbt8OVmzxLcjRgyWtGGVitw4seRawZsW+TGxcYWDhsAKXxmD/k2m/k2nZ3y68uNWlMQxnlBQhPxIEfiQJ2VlonqjmhRCM64Z6XJOGITlbo8+MUYVTnCMYTjWvB2tQCE2EN2eLLlxZGS3HmbsFrTLkcLcTJs0WsWTRk0ctMbBgycACsMBZIP+UAr+UB3wHft16eL4nj+N5fgbqYIXi6ESiUTE1cTE1dTiYqKmMXhUYYVVCZzed7zzvjebuKngxqMUAIP+I7L+I7GXTrw48ufTr4G5qSrglUwialWaUYMIipqW2Z4zmcxaZTEzmdxus01jWq6Ol6mcbiuIg+HC5gJlmLkmEwImLiazUomJiYmCYlEqTUiZi4kRcSkiamkIStff2Yv3gCE2EYszNm2xOWK1m4ZNlrRhixrcLJs1WtGLdo0Y5cjZo0xgCmUfg/5WVP5WVQeH0yzjepiMIQmt+BxnoIP+I+r+I+sHgYeFPbGqxk3e56x4Mc+uQIPwsTmZjNLguMpmJmZzx7+LnyghNhDLE0ZsmLdmtzMsuVa0zM2y3FmbOVrFw0bOMzDCwYNsgApbFYP+V0z+V1/Odb1vlnU4Vjj4XViE/EeR+I63FDgVzToRnHDHPDHj2oTZzocucbxrFNNPHxdMNwAhNhGVtlzYWzPEtbNGuFa0x5cS1wzbNFrdg5Zt3DNjixucwApfFIX5UJPlQXioumxEl0KGenDy4+OvAoP+Jfb+Jfer5cW63NZ1fbcNAIa2hIKzQEGgYWBg4ODh4mbiYG0AITYRlzZHDLC0crcTnCyWtMWRmtxNmzBblzN2mHHicZmrNwAKWhKE/Kj9+VH/FihqZoUlGWGl8syD/ibk/ibl1fXhuEKxz5RvQIa8goCxg4GBg4NCwMHI0sDAWgAhNhGHGzzZWTJkty5cbRa0c4nK1zma41uZo3aYnOJu3Z5G4ApXFYP+XIz+XIVnlnhPJisTTMZ5yIP+JUj+JTM1fTfDOpxcusb7gITdSaM5zjGcVU8OvXDmACE2EY3LBmywsnK1kzyN1rRk2YrXDRgwWucbRpka4sTjIyYACloTg/5eeP5ej+c5511rnrMVfCJ0g/4lFP4lD4vxuPSeF4jEWiZAhoiuUpBwcDAwMLAw8TWwEDbAITYRhZMMbBgxyrWDhozWtGzZotcsMTVawbOGrBsycuHOFuAKnQFDg/4nqP4nrYzrOExdHhc+ThWqqIyzne5zckwxGq1EIzO7znKZMX0zFIT8WZX4ssYzljtryZcmUyzvlvlrhRpa2TBowaMFqQhOs8N61w1jGNKWxYMmCkqJww2yxqCD8BCJSzMiYmUymJCBAmJiRFxMTUqurTnfk+TFACE2ENHDluxbM2S3NibsVrRo4brXOTI2W48jZqxaYmDdziZgCnUlhPxaEfi0bY0K5J4qamilLIxjhnhvXHWt4VyXlozgg/4skv4sgemHgb5ca533zvfW+M7nOJmmI4Z8S6xkhHgBDroxjBGMIownBFCJEnPXzYOgITYQyxtWjDG2yrWDRw0WtG+FutcsWLZbkyOW7Niyb5XLLEAKVhKD/i6c/i6JzXDjwvVxLhzXIIP+LJD+LG9XTjy4xOY3jnd7hZtIwttMccMcMNeBxcLRACE2ENmDBo5Z5sa1wyaZVrRu2yLcTXI3W4crRy4cs8ORu1ZgCmkjg/4xBv4xBzGN8s8rpW8ZjcXabRcESIT8XD34uHzLix2y0urLDS8q0QhCFIQyb92XIIPyPI8ObZnMzMiRJMSm74+T4sdgITYRhy5GebFjZrWbNs1WtGWJstctm7Ra4ctnORvkzZWTLEAKXBaD/jBy/jBz69MbjpE8GKQxzTzAhPxd9fi77MrJxc2eV5YYQrkjGwCFuy0GTRwyoUsEcKW/MwQ54CE2EZszFlmYscS1k4zZVrRw5zLcWbJjWuXLNnkxtGjDHiYgCngng/40CP4z8eGmN1xjwcd3G+OeLdXhyxwxw4cscOU6ZIP+LWz+LXWcd64448N6vE6ajhHCNRiIuJzO8c95sIThbuWTIRjOE4RjCMIAinCM19fPlHqAITYQ5Z5mTbNjxrcrlrlWtM2FytcYXOZa1zYmONjkZt27jGAKeC2D/jvq/jv73M3W9ZqMNVWo4VSGXG+c73c3CeWfAvWgg/4qtP4qu86ieF6nUVGKiIiJq5mU2mMxe258evD31ITF1jvwIhGIIwIRgIIwjFOOPHl2ucAhNhDDE0btW2ZotaZmrha0bZMy1w1xOFrfC5c4WjZnjcNXAApZE4P+O0j+Oz+XWuc7jMw4Z128EIT8VDn4qCc2KWpmrKda6aa9OuqGsIqAsRDwEKgYWDj6VA2QITYQ1ZucebM0aLWrHM5WtMrZitcs82Zbly5WjHG2bOGWNiAKUA+D/jq2/jq52Z1cVPCp4IP+Kqr+Konhw4YwlzZ67IaKsEFcwKDgYeLpYOBsgCE2EOGuFq2aZGq1jhat1rRgwYLXDfCwWsGmPEwZYmTdw4aACn0rg/497v4+B63jNXq+GNY5Y1irjOb49Tdow1WOW/C3QIP+LKb+LLXg8DPhTpWZzvjnfNmqcNOXBwhE3vHi647yhOFinO87xnEiRhEjAhGUYRRhOE5zy8esO4AhNhDVq0ct8eTItyZmrBa0c42y3FhbZFuJo4YNmLJk0ZZGAApZFoP+QOz+QO3XOjE7rdZhGL5YAIT8VMn4qZdNMRutDVLNZSdM7DhAhLdTfdOFYqwRmvh28OGAITYQzYZsWTDiaLWTli5WtGLButwt2TRayaYcORy5ysHGPIAKYxuD/kL6/kL1zrF646713njnjved3F8LrkCD/i5Y/i4zV0vl15c44xtN3d5c6ubAhOBxodGEZpozhMRJxx9WcNAhNhDDK1YNsOXItcY2bZa0xYm63E5bZlrTFiyOGLdg1buWwAp+K4P+SL7+SL9E4vhnhxi4zVzEsTiahV4up4TwvpnCwIT8WkH4tIXAvohijgrHHPDPXky56xw3vWUpQwUyUwRzVyVlCoCD9Dp5twQuc1nF1ZmrjMTAlK5zx793pCE2EYcmXHlYYnC1o2btVrRuzbrcOFviWsG2Ro2zZMuVxiZgClsVg/5NQP5NPczrrw463CKzwvlcYIT8VaH4qubW1NELTgjDHDXDbnyghOZuhzcJWM4xmvHDp2w4ACE2EYmrRg4cYcS1hhYMVrRs1aLcTJq4W48TVoxcucbJpmZACn4rhPydDfk6H1a3Az4o4IYIWhCkYxw3w1x6cOHDXDOdFqNV8ySD/iso/isp48HHFZ1nFwhCJqWq1jXLHCYL3w8OZ5iEeAI27sJwjCaKMYThElOCEZIiKs78HbCAITYQzxsWOLKyZrWGNi1WtMTdmtwtm2NblauMeTGxaN2uPMAKSQuE/Jw1+Tg/BiwWtoTgg/4tzv4t4eEQnlV4hqiSQNzBxM7KwEcAITYRlcOMrdqyZLczXCwWtGjdgtcuWeVbmZuGDhxlysGmFoAKXxeE/K31+VwWla2vgrashCUcmPiRAIT8WGH4sIaZL6p5K2jCcYY2eHFlpyiE4XElxc8ZoxThNVW+fiw0ACE2EOWTZhlYNci1kxbZVrRq0cLXObK1WtMuNnkw4XLVqxbAClYSg/5YNv5YO53BGIiMZ1fGAIP+K77+K6XXLHaOExnLuvewhriAgKePgRBwEPCyMvDwFwAhNhGVnjzNHLjKtbNsuVa0zOXC3EycYVrNhlwtMjJqxZs8YApkFYX5VsvlXLwzFSTXTVRQS0z4GHL4DD2ghPxa4fi1zgjC8qkbX0YdmnJK4IaWpEBbwMBAwEDBwMLBwsPEwsjB2wAhNhDZw3xYWeHEtYtMzZa0ZtsK3C4bM1uVk2ZNcWHFibYcQApWEYP+Vfj+Vfl04eBXLGk44w4gg/4uNv4uN+nO6mJM1xTxhpCsg4S1hYFBwMHCw8/DwNQAITYRmaucOZm5aLWrVphWtGeLEtc42TlawyMmWZk5ZssObCAKXReD/ltA/ltBPB8TPKsajFRUxrnhIIP+K9T+K+PoxyvpPKaqatx4d3HYhO5TbG+GsawinCaNcPHyxzAhNhGbHiZuWTZotaZc2Na0Ytsi3C3aMFuZzlZtm+TC2xt8gApfF4T8vx35ff64b4dMc9888dZ4YVwTpOSE/Fkh+LJ+ltvEnmholopiStfFdG6Fu0BnYZUsEKGFGnx+NQ5QITYRlxsXLjM2ZLWbbKxWtMzXEtcNWOJa4ZOWeLC1cuGmHIAKaCGD/iks/ikteD4AHSWscsdK4YiJnceLjj14gIP+NED+NEFdHXoarOtxubyuLqdb4KiE4WjTGcazjFGBCJNFGKs9PDhHmCE2ENsuFm3bOHC1w2ZuVrRs1zLXGJg3W5WmRnkYMszZjhaACnQkhPxWLfisLUx5M9MsMbDesawnSuKdIJSk1Z+BTBSE/GkJ+NHOOSOS+ScpQjS8sLWzzxxvWEZV4HH4U7UAg+ngTGZnLK4mrmBJMzc5vr4fOsAhNhDVvix5XLBytxNmeFa0bMm61w5YZVrHG1y5GOTHhcuGoAqvAXGD/i0I/i0J58jGfCT2npFRGZzve83sceHPk79gc+QAAAADp1HDiMZEhBEkKvhz7dyQg/43Jv43J5g8HwPHx1rnPHHGkYxjFa6CYxl06g5cwAAAAG9Dr0HjcdVwjColEyzOb514fgeCdYL8DO3uu0NWzVwgoASgBLLKALAQAsCVjc2VbLW34fh++vsAITYQ1yNnOPI1xrczVoyWtMbhotcMczBa1bMWjPEyyOWLlqAKTQ2D/i28/i2n4RXLNYzNWIP+Njz+NlGpcLrS6yCGiKiEgZ+JiYmPoUDSACE2ENWbNywbN8i1tjw5lrRpiYrXDFhhW4WrhpjwuG2HC2ZgCnEjg/4yTv4yUeZxrdZpwjg6cfO3qtOBd1zxuICD/jSa/jSBV0nherZnjPOfB6eHO4yiNT2zV3KFylkWbiQwkcEMcAQQwRoUcMdudjgh0wAhNhGTJmYtWrhqtZucjha0bZWS1xkbuFrTG3zOGzdrhcM2oApoG4T8dTH46mZaYZa5Y5YVwT0WyZsWa2ieaMaghPxnZfjOzySyQyMlcGHBWEYxuxtbDjuAhOJudGCKMooppzjGdcevTLUAITYRkb4XDhzmcLcTFm1WtGTVqtcNGWNblwscrfK1Yt2DRiAKURCE/G95+N9fFk4ENFMVISxq1IP+NZj+NZtDeCr5Z1iQhcRjJGfjjRxy334WKYAhNhDZo1x5GbFotYMWbFa0ZuWC3DlxtVrDG5xYsuRhjbMsgAqCASuE/HWN+OseEeJfVHJO041rjnlvhrljeMJ0pTBilohihkvijKKE/Gxd+Ni/RptntjllphlO1bRopG0qWlSVFKwvTTbg21xug/K6ZvMzmbmRmrrNXBUxcTM5nN893c+0ITYQ5bOW+JyxaLcuNuyWtG7bMtxMWTNbhxY8rJrlbOWzBmAKfSuD/j5y/j5h473nqmZxWscOGNRVTd7zvnne5u74T0mqgIT8bAn42Ga8DfxK4oKRBCELRlAjDDKssMI3pr0a41wgg/ga74565zaYsiYmETE1NTEkpvj5Pk3HmCE2EZXLjM2zYm61w2cOVrTKyzLXGFixW5WbhyybM2zlgzzACm0ehPyHkfkPBljg1yywyxwqwSwUzYs1NWHZhjOE/GWt+Mu2mbLxKaLapapYI4MN55b6b55baY5zg3wJXj7ubuZXUzKTMt8fF8GtACE2EYsbBi3aYsa3I4c5FrRi1brXLfM5W48eHJhzM3LZniyAClcPhfkBu+QIHAS4ybGYDAYSSyWOkIT8auX41g83B3ZcUaUpaVKAhpSkhIOlRaHi7WDgYG4AITYQxcZmLXNjYrWjPM1WtMzFmtcM2jNazb4sbLMyx4WzFkAKayeE/FJ5+KT0AZMpq16q2hilkYIyRjlhlwZ43mCC/wAW0f4ALaQBKSrnnPfOybPB478XbsCD8q7TMZmJmkwSmJlcXKV57+ncYCE2EM2zbDlzM8i3HlZOFrRsycrXDHEyWuMbLMxzOHOVg2bACnIihPxWFfir7Z92vBlljhhY5XlFOUYQilKeidKUhPx2Tfjshtl4mXVfMxVlel445zje86zrC+C8k4TpYyF51jeVYUrKMJ0rOEY1je/F0nOAITYQzy4cWNi5xrW7lllWtGjBgtcOcLJbhyNszFvlxsc2ZuAKqQFHg/4tcP4tX/BV15c+GdTwarlGIxRc5Zznd8b47vjNk4rhXgeD4EYVVVUKzjNddXaD/j4m/j4d4+LXGONbvdbSVFVjXDhwx2xWIubzd7u7zEzHC68jOOVUhU5nNc9897CEt3EODlneNUREQnARgRhGBGCESCMEYRhGEYQipGcqxvr6M6V7wCE2EMMTLNmZYmi3KwyNVrTJkarcOFqxWscePE2zNHGTEyZgCpMBN4T8b0X43n7yy5NOjfixyveFykLYoZLYKWURrO9a464Z4axvIwQ1MmCwhPx3Tfju7lm27NuzTknKlo2UjCcE5RlKEEISqlGEpqwrWtY523LfGIP2uXi7ZjN3Nlwi4CYRMTCImJiYm4lN54+D5cz6gCE2EN2mNphbNmK3HmZNlrRviyrcTdo4W5smNu1zYWeHDjYAClYTg/44JP44JfBp3ra7jPLfgGiE/HO9+Od/jN0dVrShFPHfDrxghPAUocPXWc0yt8e3PCwhNhGRzkYuXDFytxMMjNa0Z4XK1w4ytlrLLiZMGrHLmxZG4ApdFYP+NsT+NsVW8xmc3E1PCeXCeQCE/HRd+Oi9yrQ1YNUaVheN8eO+m4CFxmOhizdcMcCCFDHTh8WYwCE2EZXDZq0aOWS1plbNFrRjlbrXGZrhW5MONy1wuWjRo3xACnQlhPxwLfjgnzZ4ZMuQ06K2jaOaGCVJITTnGF8G2kZghPx6Lfj0RrS8IwNuzbDCvOq+BgtLNbBTBXJeUYiD8bzvJZjcplKySZiUymZvn5fg1QAhNhGJs1xtWLhstyMsjZa0x4W63E1at1rfC1YYmWbJkbYsYAqPATKE/HqB+PVukcdMKsI2WySzYMGCllqwwxrfHnyZ6wjCGCmbJo0R0EyE/Hdx+O9XJauZobo5I0nOufHlx5cOPCWla26+rFgpSSM71hW9a1CE7lHJwzjOIilOU4RJwjCMIEYEIwhBGV8ffujxACE2EZMLNyxxMcq1yywsVrRo2yrcTRpiWs2mbE4ZN2TbI5cACn0rg/4ABP4AH8LjMZjLLK6vVw1Va1jtw5cOmMdL8DNzkIP+IzT+Iz+63rjrfDer1fCOFdOHSOTU3O5njM8XfXXeeYCElxIzqmujOEYIRiEUZThEimrXPyZPAwAhNhDfG4xsmzhitatWrFa0w5nC1xlcNVrTNjcYszRzkYsWwAqLATSD/gLQ/gLd77rnGcZ5OEaxrXLHDGtMZjnPPPHvruumK4Y1wct8JIP+JD7+JEWXJwno4VF0nOd7zx472u+Ea1w8KPAnk1Ntzzjxc76gg/O8avZrNymZlMXUkSJhMTCImEpWu9+P48dgITYQwYYczVphwrXOTDkWtMjBytcYcbZa0yuXGVxiwtmbNqAKaBqE/BFh+CLFlaaZY1TpOkMUMGC2yOq1AIX4gxviDHS4SDASYSzBRVIo6475cDDi8Dg8GITgcTjoRwooxjGKaM54+LjhyiE2EZnOTNiZOGa3FhYtVrRm5aLXORqxWtnDFzhxM2GNthwgCmUXhPwXGfguVy4658F7QwQwWhipqhswZMyE/EGh+IKvNbgQ3VwVVVvPC1106caGrpKCq4lBwMHBoGBg4CDRcvOoDAAhNhDPHlyMWrdmtYZWGFa0Z4cK3C2ZNluTNhZNmDJpjbNsQAp3KYP+Es7+EvXc448N8MYxrlXTGNVi153z3x6zznMznpvFAIP+JAj+JA1PTfTOBFXqaVCkTEpzmd7eDW8yhO5aXfpWM0YxjBCKAjKEYQEUZ3x8fO4wITYQzbtMjHNjYrWDXHlWtMeXGtcZszVa0zM8ONmxZMMbRqAKaReE/CzJ+FpHPhjryYcELYsWDNkyaobIJIT8QtX4hMcWLNHQtdeccdcc+Lhy686GgL6AgLGDg4GDgYFBwEDAwcHG1cBAVgAhNhGZqzbNHLRutyYmzFa0atsS1w5cMVrVm0ZZMbZqyxZmQApTDoT8JpH4TaZZsWzFgyZqYLTAg/4klv4klZ4cfAmI1uqshqiShoW9gINCwsvOwEEAITYQyzNWOPE1YLXDhtiWtMzbCtcNGrRayaYW+JxicNWTbMAKggEohPwtufhcPw1xX0R1QzYs2LJgtSccOHLlzuLKcZUtmlujktKE/EsJ+JYOkdl8UaRjPDOuWtcsEJWzNVrUwThDLTPHDUCE7GSHZhGNYTjOEYwijAQggjCMY1rl4949ICE2EZGeZk2zNm61o1buFrRkwcLcWZhlWuWeFw1y5MjPNmYACmoeg/4arv4as83XOtxusxeI1XDHLHDlHK8RAIT8TBX4mIY4cWHJPBK1sEszIlEwwxx1zx5whOJxMOnLOsUIwiRiEUZ4eTpjICE2EN3DDFha48K1s0x4lrTM3yrXDlw3WtsLBgwauMzjHmyAClQRhPw6Ufh01xZ9GnJe1YJ0wwCD/iKc/iJt7O2eHGpueOOedoTtRvPDe86xrHDh58pAITYQ5xsWLbG0ZrXOFpjWtG+Jytc5MTJa5xtWbDEzZucrbCAKUxGD/hye/hyB1c63UzM1u64gg/4lXP4lhaTiaRrfDMYyhqaUU8ag4GBg0LDzcXA2QCE2EZMzBxlxY8i1s3cMlrTCxyLcTXM2W4m2Vvhas8TNw4YgClkRhPw8ifh5LpSOiuicpTwZa5cohPxHdfiOXxZMu69KyjjyZ548IIaukoKnhYeFhUPAwcvTlYAhNhDXEwbM8bBitYsm2Na0bt8i1zlaMluVqwx4muRixx5MwApSEYP9Dl+hzGOURiNc+zOAhPxA/fiB/NlMVsFITvHDpuCGhLJAWqBgSDhYeZkYCmAhNhGPNlYsnDdktYN2jla0cZmK3C4ysluZrkY5GuXJhxY2IApQDoT6m76m+lWS0s1LZJ4ghPxBjfiDH5k6ZIUYZzxzhoa2g4K3gYGBhZefgIO4ITYRhcZMLByyarW+Vi1WtHDTCtcM82Fa0x4XLZo2auGDZkAKUhGD/iPg/iPzzvHHG9TUTwiOgIP+IdL+IcGY01NTF7jPgyCEdzfOs4rqxvp4ceAAITYRiYNm7PK2bLXDBthWtMjjItw5WLJazZY2TfHmws2jjIAKRgqD/iSk/iTPzvaY54CD/iGU/iFxcLxGuuiFyUtcE8t+ThxgITYQ1zMMjPNmYLWWTE5WtGzNmtctmLJbkZMWOZniasGzVyAKjQE4g/4BnP4BuZzzrjWaur1PBw104cumuWKpnO98dz1MzKIxWPAdo6TAg/4qIP4qM56b4cel8p5a0qJ3XFvc8b3mZqI1GnTWKjSW53Xh448Zg/I8i/PmswldxmJTABcTEIVIklMzd8/L3PmAITYQ2xsHGJjmwrXLbDiWtMTHMtcY3LdbkxsmbRphyNsTTEAKfjCE/Al9+BL84ubDDDSsELQtS1MlpStWGGdb1ysccM71Ro0NwIP+Khr+KjHXTzfE30vhqtKQkmpiWYlNxcXFrzW9ZgCD8jzno8bSTZcTFxMCE0hExMkzec9fPjQhNhDjDhbMm2NutZYsuVa0bNsy1y5yMlrHG5b5GTFu1ZOGoAqTATuE/A35+Bv1ljm4PAz5sODPaMYzIpMClJUhCEKwnHLmzwje22U5zhek81cWIIP+KgT+KgV4Hhxw463w4+BmNTpVxMrlExKuNZc+3fp17d+22U3W+XPEAIPh7j1VbmbsCJEouEwiQRMASmZvPfv3j2AhNhDZoyaY2rButYZGjVa0aNmi3E3ZtVuFhkY4WzlxiyZWQAp5KoP+CDb+CC3i6xvF4isVVYrDhnhxZ3fVbepjg7Qwg/4qwv4qz+SvAnGKhcsz1vwY7zdRXLg7aYxOufLjuITgc6MPAMUUYRTIooxghCkJCM5zjhx8lqAhNhDbEwzOGeJutbt8Lda0ZsMy1wxZMluZizyMWjRvmaNGwAplIoP+CrL+CrHjipq9bHS75KpETcIimliD/iv0/ivfzCXft3HNzcbmaitYxqtXwqyD6eh5u5i4QhJM3cSJhN9/J40AITYRlyuGbZo1ZrXObJkWtGrlgtws3ORazzMmeNuwcsmjdmAKcyeD/g3K/g2p78sRV14OObu63m9s4vWI4Y1rFcJ7ZiCD/ixc/ixR5zO3GuOt6vF6YjhPRpUIzV1z6cd2hONk6qiEkIQrFNECJEjGM76eLLQAITYQzbNmuRm1arW7bKwWtGDbKtcZWLNa2YMceXE2ZtsbFoAKfiqE/COJ+EeW08OCuSOzLk0RpSiEKwxxzxyxxzvOqdZZ8mWVwIP+Ksz+KrlG9ca3vlz1MTwmqmmM63jeMzcs8O/KIISXahzytYVjESilGEJEIwjNOKcb6ebGXKAhNhDXLmbYcTdstcuGTFa0ZMMi3C3a5lrZq5wtcOJhlZY2QAqVATyD/gMK/gMLzgM8LxnW8WJXC4Kzi6QxFYimJiIYleOuuO7Ag/4wZP4wZfB8APCRisTVpmbmLlOefbv48c88eM1DWOHDVcOFRyzw61c2hORgvesZzThFFGMJwjCE5RhOkyU5yrKcJyhGE4EUZxrl5cngACE2EOceLC2bYXK1y1wsVrTM2yLcTFkwW4mGbGzYtmOZi5bACmIag/4HBP4G8+s3vHGrCoxDlnwN8qiE/F5Z+Ly3BkwNUMEaTQnWscLLHbhx5YXAZpJp4IYYUcKOBHBKnlzaDLAhNhDLDlbN3LJgtxYcWNa0ys3K1xhaZluLDjYsGmRo2aY2gAqYAT2D/glA/gkz63XXHGuNZrNTEYaxjXDGsaiExd5nju+OeubzMxFarHJ0aIP+L5r+L6vt38rPS+jWsRhEZm7u85vPHjx3xvjE1qq1230xpyuouZrry5xsg/I9K/H3vM2XVxKrIuswAi7q6mLxETUXErjd8/dtoCE2EMMeFo1wsWS1hhYtVrTIxaLcTnK5WuHLZgxZOWuRozygCpwBPoP+D2b+D4eYvW+mdOEaqqqkROWd73vMzcYcK6eD4B4110rtw1rhVxzvrz8Eg/4w0P4wyarHgTSpjMrnOc8eO+d5Zo4NViKoExNIqIVnl3jc2IXFZRFrYoYUMEcEaEQRwISCOGKOSOKOKKGCGCGACEhQx06eGGDaACE2ENG7RnlYMWK1lkYM1rTEzzLcLFvlW5MTPEyb5suLCyxACoQBM4P+FRb+FR1O423ObuIrhjl04axyzrM5nq633vrx3m4Y4a8KPC10g/4wQv4wV2s9M9nCtaVczd2lNTCphiaRLNzue+vJnPGD9aOd5nczK4kETBMJpV1MSuYmV3fPr5NcACE2EZsjJm1ZZG61zlcYlrRwwbLcLhm0WsmrVxhbtMeNo5xgCmQYhPwpqfhTVnHXLWxxQlS1M0sTRKlAhfi/i+L+OzCMNDhI6JYq1OBhwNOLjwdc4IXCZCLJpZSVHBLBKhlvx8EmUCE2EMMzZqzYY2i1lkxslrTGzYLcOXKyWs2eHEwy5m7hpjcgClcUg/4UdP4Ueb3vF3Mp06X4VVqD/i+Q/i9/5Yx2jpNTLjHWOd7AhZtBA0cEaEjhjhptxcFgITYQ2atseTNiYrXGXM2WtGDDCtc5s2Ra5ZMmzbEyb5HLFmAKcyOD/hVA/hVJ3GM9PB8C64VjVVVLm9zu5zjjylCE/GWt+MsHPCWGMI5cnBlOtaoywSyWwWslgx5IwiCE0cZy4IVIzjKsZTlOFaIoxjXXtu5gITYRiZM2LnKwbLXGFvhWtGzFotcsMTFa3bNczXFkauWLNqAKmQE7hPwzWfhmnqw4MuTbi0yytMLyhgpotstmpa0pTYZ475cLk0rGNpYMWDRbNHJOs8aD/jF2/jGH7eHrl37ceDk6R0atO873vfGd5TDDXQ8Kq1hMXuJ59vBjcIPsIgmM2kiZmM1cxMETdXVxNQqYus1drz4/lntAITYQ1Zt2+JqxZLWWZy5WtGLJytcZW+Za3x4cjNqxyYWebMAKtgFFhPwKxfgVHvKWXFnxZ6Y4XhhnOtZ1rBKFsGDBixW0UyWtglCE8d8uPPry5c+HHOMKYMGjBshqpgkAhPxwUfjg9vfFW2HJhwXtWSUMVqZMFKEbxx1nlvhx5c+HDWMbUxZMGbc4mbFgzIVvPXDbW+PCg69rHlxOZllaZJJhKs0mEE1dZq0quJiE1ExKZ578fw4fAAAhNhDTLjy5MjPCtZs2Lha0aNGS1w4bNVrFljZ4WGJu0b4nAAp9J4T8FRX4Kga6crHG8I2pbNbFmlinivSs61rW+FlpW2LGhPxslfjZpxWwaKZKYKQjGs648c8s8c8sq1hGV8ld1cVqgISXYg4d8M4wnCKJIghFFNFWePHxYOUAITYQ2ZuGbVvlcLXLJpkWtGOFitcOWrVaywuGLPK3xtHLTEAKeSiD/g36/g4LrPPHPlvpPhHLhWMSZzuec5mLqqnxJrCE/GzB+Nk3JJgw0zwz5TXGsYqYKYMmCWSNKxveXBwZZ1CD9LlXrxjMTNzMyiatAiRa5zx8Hx8AITYRmb4crRg3aLXLHLjWtMOJqtctGrRa1zM82Ju4ct2jHEAKcyOE/CAB+D//Llw2vijohktkhadLwwzx1w3nhlfRXUCD/jck/jcZ5YeBurzvPO9z4Nbi4uJir4Z8K+DmhHeg497ziigIRhEjFGcY5cfDhDoAITYQ4wtMLdjjarXOFozWtGeRstwsc2VbjbN2eXCza5mbBgAKbBuE/Ccd+E4PHCPBpnZ43lK1s2DJqhux6KrghPxpzfjTvtp0apNFM0MyMa4cOPXDgxx47oWjNQY2CeOOCGGCWCNHDDLLLXjUGeAhNhDNqzbZWjHEty4WuFa0b5mi3C0yt1rnI4zMszBqyx5m4ApPDYT8I/n4SD9GKWiVsQuAhPxsCfjYBnq04qywThIAhqKUgJmJhYmJn5eDgKQhNhDVm2yMcuJktyYcrJa0ctWi1w0btVrdpmw4mTRpjbsGAApmG4T8MCH4YF6ba0zwwooUpbFiyWyQzYYQAIT8bTX42rdGGOq9qWlKFIymrWGnFtjXCITuSlzY3nGKMSMJwTjfLvxw0CE2EZGjDDlyM3C1g2zOVrRw3YrcTBrkW42bNm1ZYsmbI2aACnkng/4ZSv4ZP+93txremK4YeM1GpnOc8+ObudcfAawAg/41Iv41Fa4csdI1md558ePeeuZzFax4GOUcInHdneyE3cSEOzBCKNU5ThGCESCEROOXPxTlACE2EYsbJqwxtmC1iwysVrRhlbrXLfI4WtWuLLhb5mbZzhZACnIlg/4bSv4baYvjrNVjhw4a1iBlxcxzGIrVAIP+Nvb+Nvfpy34nPhuN5zxvd5uLxFdDwnCHLnu9gIToYocWd4xnGM0YIIIwRghFCtdfJOAAITYQ2bMGTTG0yrcTJi2WtHDZwtxN22Za0xtMTZw2w5WzBuAKcSKE/DgZ+HCXDLAtiOFhzTxVTjjltwaYVSrgSlOE/G91+N5HLCN46TDed4RhSzVXhVtOEL2wxrjAhOFqjz0YEIRQnElGEUYTjO+flynxgCE2EZWzBthcs8q3HjysFrRu0crcLhtjWsMOPI2zZG7ls5bACpIBO4P+Hjz+HknfBFVjPjcdREJnMc64zdeHwiYjE2mbzK8zds1Kp8C+HICE/G+d+N7maM4ZcmWWNWdVYVtGzVnzaISxShiQQvatSMWOGWePPLfgzwgAg49xfrzE1OLJAglJKYzESgxKpqYuLzvr4fgqITYQyzY8zJiwbrWrbMyWtGbTEtxMWjRa2YNczBxjZYWbFsAKdSeD/iAk/iAl7d/EmMRjdbcZzne856xLGOHThw6cODEwg/43yv43y5jON1mbrcXE6mscK6Y4RUxud77eHHHAhOhmQ78CBGEyIjCMEUIkU9PThOAhNhGZhhwucrRstbZcjFa0w5mS1y1ZMVuNrlxNMeZnkbOcwA=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YVHAOAgAQdBOIKrAUBEBZ6xN5CnJZMl4XM1UJFp+MDCEgQRP//A0U1BQM4C2QZIDIJAJCbAwE3wB5FMwkAkIICAdvFHkU4CAD+AwB7hdI0Ek7ApD/TAKQ/Ct0BjgGD/jrq/jrrdOrlz8DwfA8HwvD8bc4iHDerxMTSIisVGIVK0XghDExETWUyyqaYiImkQ3jKbmYiaqYiYwqEJbjdzOZlCIYlK7nM8XfHHnaC/mmD+aYXxfG9e+d9e/HnxaspWbzvjzxW5pspcsgtzW5s3LLLlsmxLF5slhKhc3Ny0AQWAUtudyd8d+TyAIKfRbdatWVLFwsooWFSgSyxYLASlhZSVKlIsqWblSkolACVLKVu+ft/BM+QITYRmbs8zLGwaLW+FgyWtHOFmtxOMLhayyssOLG5Y4sWHIAKuQFQg/41Uv41delXicZ4Xwzg3RcZ4ZxNPI41ilbluevLmlEwq/Gz0jVRN3ve7zdpxPK/A3qAhPwPKfgejnLHgy5sOKebHiOEtalI1x4cOdx73xzmwU0YNUuFLBSCt7315defLhutmyatWjVihgRjha8WeNSD8SbvE1cyu7mpiaCREolK4mEFTF1mIAkXUTE1cZZc+fpx6QAhNhDZk3yZcjbEta4W7Va0Yscy3FkyM1uVozyZcmPM0cYcgAqNATOD/jmY/jmR79a545xczUVGq5a4a1WIiZ4zne72sjVYxqOkSIT8DH34GT0MjQyWtggletcuHLl13y471lS2TFg2aMmKUoSnhz0y0w3uhHgCnVqgqmjKpGCEUIwTIRhGEEJwjCcJzrl57hAhNhDjKxx5GuZwtxZsuFa0ZtWy1wyZZluLCwYZMLRqzaNXAApYEoT8dh347D9m3LaKskKR0J0AhPwN2fgbt0QtkxWpJhnrnl13hpaogoHAMCgIFBoeJn42AvghNhDduxa5mDRktZ5GeJa0c5mC1y3ZOFrPCzbsGbfJjy5moApFCIT8dwX47d5Z8GnEhfgSU+BKfCR5C+yEh4JNIDA6PH4fFCE2EMsuVjkat3C3IycNVrRm2arcORozWuXOLDlYZMWTM4ZgCoMBK4P+POb+PPm+fCMRwp404xVVcXN3OZ5641u8zFo4MQCE/A2Z+BoWd4Xw48etz8OPHlnHJgyYs2TVbJLIwQlGUYwviz3ygITtZId284ThEjCEYwilWiAhCcpopznr6cIAITYQ1cY2znEzxrWmHNmWtMjlutct2rZbkYZGmJlibMHLZgAKiAE+g/477v477/Az0vpXRyjhyxjlrpw4a1w0xMIViJ0qYiLmZ2m0ZrfG/Hz5PhiC/oy7+jL9SyyzudnZsazYjjJkpruaKlUQ8e/gvsCD6WhMXMTNSmJJImrqSYmYmAiQlEhd9/ZngCE2EZsTjE1bssy1w5zOVrRvhZLXLLMyW5W+VkwyYnDVu2wgCqsBXIP+PJL+PKHoAAcufDjy5+Bvj4Hg+NzqIjFYxrXCta4R0rWOGNcEVQqIRSETJMsxCFaiZrPigIP+GKj+GKuAAdOrwvD4ceXPlu+HFBCJqY3VrWWiYi4iJmriEwEwmZC4KmoxjiCD8CUzOUzMETCYQiJiYkmYkiQCYmJCJBMJiYE1IRIXz+AWACE2EZmDlgyZYmS3I5ZOFrTM5wrXDLLmWsGzZo5aZnObKzbgCqUBU4P+NXT+NXUzgzhdceHg4my4uaysqawqKaiNRqOTVUTm97vfHW53cyMVyjg4Z5JAg/4WYv4WYzr0OvR16denfESiJqIwxiKmoSq7rM3nd9bzO5nEVVa6denTGsNVWZvLN82+YIL7tXd1VlSqKAJZQTcuEsq0m5ZZYLKbnXb8P4D88CE2EM8LNpmcMcS1s5xNlrRm0YrXGLIxWtsjBu4asXLlnlYACn8tg/43zP43zfF513jOI4cK6cuHDGGLq+c5ve87jiuazE9M46CD/hVo/hVpiODpdRlFzmJtE1ERE43jON1FxnXHXHiAhOJwuDXDG8UYxhEgBCMkCMppk4xvj5rhACE2EN3LVxmb4nC1hjcsFrTHjbrXGNlhWuMrNnix4smXLmygCmMZg/45ZP45ZTy+G5u4xGHCKxHLn4CQhPwo5fhRzNmaWaGKMYTnWFaYaaZYcoCE43Eh0ZxrGMqwnFOFVa4+DfQAITYQ3cZczDGwarWONoyWtHOJutwt2uZa2ZY2zlyzasGLTGAKVBGE/HCp+OE3Bk3NUsErwyw14caD/hb8/hcb47njV4cuEeAxgIVskGnglhlTwz35NMAhNhGJk1yYWmJmtaZnDda0c5G61zhytluFtmxtW2Vlic4cQApODYP+OSL+OSueHCsartMwg/4Wsv4Wi851Ol9MXACGirKAg7dAwsTRx8DSACE2EYcrHE5ZM2K3DjZtVrTExZLXLnI4WsHLXC3a4WrFjmyACpIBOoT8dW346t1LMVMls1tWLRbFiyUzUpmhgpCEJzpesJqXjCeG9cbTDHLHLbHTw4P+Hyb+Hyd4PTjreOeNmwRFVFQpBEXq8RBF4zVxnhz4c4xYhO5LnxqiiRIzlFGU4QjCMIwQCMJkYRE004s/Fj4EITYQ2Y5cjTM1ZrWbbCwWtMbFgtxZXDJbia5MTdvkYtMrLMAKfCeF+Oib45v7LMVNgrMBNgJLJLIplUNENUaGGWuvA34O3Dy4PE2gg/4iZv4ie8ceW8Z1nV43i4QjERU6mF4vHHU5oITkZYopyrKMYkSJFCcIownGM8PJwz7wITYRlyYWmPDjxLXDnCyWtMuVktw4sLZa5cNcrNs2c5GrHIAKxQFmg/5JUP5JW+AE0hGa3WZtM1CIiWOdQKRMAxk3q5qaupi6ziYETreMh058MaxjTGY3jw6nIIT8RQH4ijcQGKTBHAlAggjGsZ3hhjh4WWEIwjHLmzgxYzRp1VRx6tejTky5s+bO0acWPBhyZQrWs63jNCkmSuCUAIP0vBmczcxBBJIJiYmJhEkwETExKJRMxMSRKJExMCEKklKZiZTnPg+jHYAhNhDJk1yuGTBgtY5WTJa0YNMq3FlatVrRuzxZGeVvkxOWYApUEIT8j8H5IB54dGWmNhnC+GeEg/4l+P4l/ePPh3jqueV4UIainICtQcLCoWDl6lA3QCE2ENnDZu0bYcK3ExYZFrRrixrXLjC2WsmmZk3w4WrZo0yACtsCxQGE/AFV+ALlGcZxrWc7zrWasYzvKt6sMsdcurDqrotuswSwShClqSlS2ClpWhalGSmrVbZPgR4GPAwYpWjaFpSlCxCtLwjG0KThCsK1rKsIo1neuGt6zwrxneca1vXHfHhveeGdcN8uPXr07dOvPrz49eXPlz6c+PLfDjnONaznG861j4F6GGOW2V3OyIL++OP75ZzLkuRxxLlmwknE9XjxM49XxM8XMTZoiElWvOr8M8uumyp0Wtdm67a0yxNVa8u753zu757ve7u+vPLLNm5fFyMzJyeOc5mZnhyMiZviycSTkyfFsmiDx63l3OUomScSgic1JMTUWIZgJhCpias3RV1eLSSUmJiQmJiYmJgACJETEomJiSC6mJiSQiYq0TF1mom6us1MCJiYQRMXC0TFs8fdqfQAITYQxw4mrJu2wrcmJm3WtG2NstcuWbda0bMnLHJkw4mbjKA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1250</TotalTime>
  <Words>3290</Words>
  <Application>Microsoft Office PowerPoint</Application>
  <PresentationFormat>On-screen Show (4:3)</PresentationFormat>
  <Paragraphs>953</Paragraphs>
  <Slides>46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Dark 3410</vt:lpstr>
      <vt:lpstr>1_Dark 3410</vt:lpstr>
      <vt:lpstr>Calling Conventions</vt:lpstr>
      <vt:lpstr>Announcements</vt:lpstr>
      <vt:lpstr>Announcements</vt:lpstr>
      <vt:lpstr>Goals for Today</vt:lpstr>
      <vt:lpstr>Example program</vt:lpstr>
      <vt:lpstr>Anatomy of an executing program</vt:lpstr>
      <vt:lpstr>math.s</vt:lpstr>
      <vt:lpstr>calc.s</vt:lpstr>
      <vt:lpstr>Calling Conventions</vt:lpstr>
      <vt:lpstr>Example</vt:lpstr>
      <vt:lpstr>MIPS Register Conventions</vt:lpstr>
      <vt:lpstr>Example: Invoke</vt:lpstr>
      <vt:lpstr>Call Stack</vt:lpstr>
      <vt:lpstr>Stack Growth</vt:lpstr>
      <vt:lpstr>Example: Stack frame push / pop</vt:lpstr>
      <vt:lpstr>Recap</vt:lpstr>
      <vt:lpstr>Arguments &amp; Return Values</vt:lpstr>
      <vt:lpstr>Argument Spilling</vt:lpstr>
      <vt:lpstr>Argument Spilling</vt:lpstr>
      <vt:lpstr>VarArgs</vt:lpstr>
      <vt:lpstr>Recap</vt:lpstr>
      <vt:lpstr>Debugging</vt:lpstr>
      <vt:lpstr>Frame Pointer</vt:lpstr>
      <vt:lpstr>MIPS Register Conventions</vt:lpstr>
      <vt:lpstr>Global Pointer</vt:lpstr>
      <vt:lpstr>MIPS Register Conventions</vt:lpstr>
      <vt:lpstr>Callee and Caller Saved Registers</vt:lpstr>
      <vt:lpstr>MIPS Register Conventions</vt:lpstr>
      <vt:lpstr>Recap</vt:lpstr>
      <vt:lpstr>Example</vt:lpstr>
      <vt:lpstr>Prolog, Epilog</vt:lpstr>
      <vt:lpstr>Recap</vt:lpstr>
      <vt:lpstr>Leaf Functions</vt:lpstr>
      <vt:lpstr>Globals and Locals</vt:lpstr>
      <vt:lpstr>FAQ</vt:lpstr>
      <vt:lpstr>Caller-saved vs. Callee-saved</vt:lpstr>
      <vt:lpstr>Caller-saved vs. Callee-saved</vt:lpstr>
      <vt:lpstr>Caller-saved vs. Callee-saved</vt:lpstr>
      <vt:lpstr>Caller-saved vs. Callee-saved</vt:lpstr>
      <vt:lpstr>Caller-saved vs. Callee-saved</vt:lpstr>
      <vt:lpstr>What is it?</vt:lpstr>
      <vt:lpstr>PowerPoint Presentation</vt:lpstr>
      <vt:lpstr>Example CPI = 1.0</vt:lpstr>
      <vt:lpstr>Example CPI = 2.0</vt:lpstr>
      <vt:lpstr>Example CPI = 0.5</vt:lpstr>
      <vt:lpstr>CPI Calculation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</dc:title>
  <dc:creator>Hakim Weatherspoon</dc:creator>
  <cp:lastModifiedBy>Hakim Weatherspoon</cp:lastModifiedBy>
  <cp:revision>288</cp:revision>
  <cp:lastPrinted>2011-03-08T14:52:53Z</cp:lastPrinted>
  <dcterms:created xsi:type="dcterms:W3CDTF">2010-02-19T22:50:05Z</dcterms:created>
  <dcterms:modified xsi:type="dcterms:W3CDTF">2011-03-09T02:31:21Z</dcterms:modified>
</cp:coreProperties>
</file>