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7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1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2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3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340" r:id="rId3"/>
    <p:sldId id="343" r:id="rId4"/>
    <p:sldId id="344" r:id="rId5"/>
    <p:sldId id="342" r:id="rId6"/>
    <p:sldId id="314" r:id="rId7"/>
    <p:sldId id="313" r:id="rId8"/>
    <p:sldId id="315" r:id="rId9"/>
    <p:sldId id="316" r:id="rId10"/>
    <p:sldId id="257" r:id="rId11"/>
    <p:sldId id="291" r:id="rId12"/>
    <p:sldId id="292" r:id="rId13"/>
    <p:sldId id="296" r:id="rId14"/>
    <p:sldId id="260" r:id="rId15"/>
    <p:sldId id="297" r:id="rId16"/>
    <p:sldId id="298" r:id="rId17"/>
    <p:sldId id="299" r:id="rId18"/>
    <p:sldId id="317" r:id="rId19"/>
    <p:sldId id="318" r:id="rId20"/>
    <p:sldId id="319" r:id="rId21"/>
    <p:sldId id="320" r:id="rId22"/>
    <p:sldId id="321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7" autoAdjust="0"/>
    <p:restoredTop sz="87284" autoAdjust="0"/>
  </p:normalViewPr>
  <p:slideViewPr>
    <p:cSldViewPr>
      <p:cViewPr varScale="1">
        <p:scale>
          <a:sx n="85" d="100"/>
          <a:sy n="85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A9E9-BD0C-4D20-AA02-9B036352FB8F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8023-2F2A-4EC4-99A5-752A5F971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memory look like when program</a:t>
            </a:r>
            <a:r>
              <a:rPr lang="en-US" baseline="0" dirty="0" smtClean="0"/>
              <a:t> is running?</a:t>
            </a:r>
            <a:endParaRPr lang="en-US" dirty="0" smtClean="0"/>
          </a:p>
          <a:p>
            <a:r>
              <a:rPr lang="en-US" dirty="0" smtClean="0"/>
              <a:t>OS reserved space</a:t>
            </a:r>
          </a:p>
          <a:p>
            <a:r>
              <a:rPr lang="en-US" dirty="0" smtClean="0"/>
              <a:t>stack: function local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heap: vector object (8 bytes)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strings, pi</a:t>
            </a:r>
            <a:endParaRPr lang="en-US" dirty="0" smtClean="0"/>
          </a:p>
          <a:p>
            <a:r>
              <a:rPr lang="en-US" dirty="0" smtClean="0"/>
              <a:t>text:</a:t>
            </a:r>
            <a:r>
              <a:rPr lang="en-US" baseline="0" dirty="0" smtClean="0"/>
              <a:t> assembly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dirty="0" smtClean="0"/>
              <a:t>note: C allows passing </a:t>
            </a:r>
            <a:r>
              <a:rPr lang="en-US" dirty="0" err="1" smtClean="0"/>
              <a:t>struct</a:t>
            </a:r>
            <a:r>
              <a:rPr lang="en-US" dirty="0" smtClean="0"/>
              <a:t> as argument (usually bad… only okay for smallish </a:t>
            </a:r>
            <a:r>
              <a:rPr lang="en-US" dirty="0" err="1" smtClean="0"/>
              <a:t>structs</a:t>
            </a:r>
            <a:r>
              <a:rPr lang="en-US" dirty="0" smtClean="0"/>
              <a:t>)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note: Pointers usually 32 bits.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stack frame: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args</a:t>
            </a:r>
            <a:r>
              <a:rPr lang="en-US" baseline="0" dirty="0" smtClean="0"/>
              <a:t> in current frame, max’s frame below</a:t>
            </a:r>
          </a:p>
          <a:p>
            <a:r>
              <a:rPr lang="en-US" baseline="0" dirty="0" smtClean="0"/>
              <a:t>right-to-right push (important soon, for </a:t>
            </a:r>
            <a:r>
              <a:rPr lang="en-US" baseline="0" dirty="0" err="1" smtClean="0"/>
              <a:t>varargs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problem: we said stack should be pre-allocated… cross out the stack manipulations</a:t>
            </a:r>
          </a:p>
          <a:p>
            <a:r>
              <a:rPr lang="en-US" baseline="0" dirty="0" smtClean="0"/>
              <a:t>Q: what about variable argument lists?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problem: special case code in </a:t>
            </a:r>
            <a:r>
              <a:rPr lang="en-US" baseline="0" dirty="0" err="1" smtClean="0"/>
              <a:t>printf</a:t>
            </a:r>
            <a:endParaRPr lang="en-US" baseline="0" dirty="0" smtClean="0"/>
          </a:p>
          <a:p>
            <a:r>
              <a:rPr lang="en-US" baseline="0" dirty="0" smtClean="0"/>
              <a:t>first attempt: put everything on stack (for </a:t>
            </a:r>
            <a:r>
              <a:rPr lang="en-US" baseline="0" dirty="0" err="1" smtClean="0"/>
              <a:t>varargs</a:t>
            </a:r>
            <a:r>
              <a:rPr lang="en-US" baseline="0" dirty="0" smtClean="0"/>
              <a:t>): too slow (or special case in caller)</a:t>
            </a:r>
          </a:p>
          <a:p>
            <a:r>
              <a:rPr lang="en-US" baseline="0" dirty="0" smtClean="0"/>
              <a:t>better: reserve space on stack for all </a:t>
            </a:r>
            <a:r>
              <a:rPr lang="en-US" baseline="0" dirty="0" err="1" smtClean="0"/>
              <a:t>args</a:t>
            </a:r>
            <a:r>
              <a:rPr lang="en-US" baseline="0" dirty="0" smtClean="0"/>
              <a:t>, but put first 4 in registers… make 6 slots, adjust 0,4 offsets</a:t>
            </a:r>
          </a:p>
          <a:p>
            <a:r>
              <a:rPr lang="en-US" baseline="0" dirty="0" smtClean="0"/>
              <a:t>caller: </a:t>
            </a:r>
            <a:r>
              <a:rPr lang="en-US" baseline="0" dirty="0" err="1" smtClean="0"/>
              <a:t>varargs</a:t>
            </a:r>
            <a:r>
              <a:rPr lang="en-US" baseline="0" dirty="0" smtClean="0"/>
              <a:t> can just push everything onto stack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arguments</a:t>
            </a:r>
            <a:r>
              <a:rPr lang="en-US" baseline="0" dirty="0" smtClean="0"/>
              <a:t> are in caller’s frame, not </a:t>
            </a:r>
            <a:r>
              <a:rPr lang="en-US" baseline="0" dirty="0" err="1" smtClean="0"/>
              <a:t>callee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lessons: </a:t>
            </a:r>
          </a:p>
          <a:p>
            <a:r>
              <a:rPr lang="en-US" dirty="0" smtClean="0"/>
              <a:t>need “.global” directive</a:t>
            </a:r>
          </a:p>
          <a:p>
            <a:r>
              <a:rPr lang="en-US" dirty="0" smtClean="0"/>
              <a:t>starting to need conventions: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step through, then ask what is broken</a:t>
            </a:r>
          </a:p>
          <a:p>
            <a:r>
              <a:rPr lang="en-US" baseline="0" dirty="0" smtClean="0"/>
              <a:t>lessons:</a:t>
            </a:r>
          </a:p>
          <a:p>
            <a:r>
              <a:rPr lang="en-US" baseline="0" dirty="0" smtClean="0"/>
              <a:t>string data goes elsewhere</a:t>
            </a:r>
          </a:p>
          <a:p>
            <a:r>
              <a:rPr lang="en-US" baseline="0" dirty="0" smtClean="0"/>
              <a:t>definitely need conventions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  <a:p>
            <a:r>
              <a:rPr lang="en-US" baseline="0" dirty="0" smtClean="0"/>
              <a:t> - which functions modify which registers</a:t>
            </a:r>
          </a:p>
          <a:p>
            <a:r>
              <a:rPr lang="en-US" baseline="0" dirty="0" smtClean="0"/>
              <a:t> - where to save registers?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main calls prompt and test, test calls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and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$at? BLT </a:t>
            </a:r>
            <a:r>
              <a:rPr lang="en-US" dirty="0" err="1" smtClean="0"/>
              <a:t>psuedo</a:t>
            </a:r>
            <a:r>
              <a:rPr lang="en-US" dirty="0" smtClean="0"/>
              <a:t>-instruction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do code for main</a:t>
            </a:r>
          </a:p>
          <a:p>
            <a:r>
              <a:rPr lang="en-US" baseline="0" dirty="0" smtClean="0"/>
              <a:t>Q: what happens to $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of main? and r16 during second call to ask? </a:t>
            </a:r>
          </a:p>
          <a:p>
            <a:r>
              <a:rPr lang="en-US" baseline="0" dirty="0" smtClean="0"/>
              <a:t>A: (potentially) clobbered: use a call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show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AD8180-0208-4416-817E-A92D59F702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3/3/11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8.emf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tags" Target="../tags/tag86.xml"/><Relationship Id="rId5" Type="http://schemas.openxmlformats.org/officeDocument/2006/relationships/tags" Target="../tags/tag87.xml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Relationship Id="rId8" Type="http://schemas.openxmlformats.org/officeDocument/2006/relationships/image" Target="../media/image9.emf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tags" Target="../tags/tag9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<Relationship Id="rId8" Type="http://schemas.openxmlformats.org/officeDocument/2006/relationships/image" Target="../media/image10.emf"/><Relationship Id="rId1" Type="http://schemas.openxmlformats.org/officeDocument/2006/relationships/tags" Target="../tags/tag88.xml"/><Relationship Id="rId2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1" Type="http://schemas.openxmlformats.org/officeDocument/2006/relationships/tags" Target="../tags/tag93.xml"/><Relationship Id="rId2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tags" Target="../tags/tag107.xml"/><Relationship Id="rId12" Type="http://schemas.openxmlformats.org/officeDocument/2006/relationships/tags" Target="../tags/tag108.xml"/><Relationship Id="rId13" Type="http://schemas.openxmlformats.org/officeDocument/2006/relationships/tags" Target="../tags/tag109.xml"/><Relationship Id="rId14" Type="http://schemas.openxmlformats.org/officeDocument/2006/relationships/tags" Target="../tags/tag110.xml"/><Relationship Id="rId15" Type="http://schemas.openxmlformats.org/officeDocument/2006/relationships/tags" Target="../tags/tag111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8.xml"/><Relationship Id="rId18" Type="http://schemas.openxmlformats.org/officeDocument/2006/relationships/image" Target="../media/image12.emf"/><Relationship Id="rId1" Type="http://schemas.openxmlformats.org/officeDocument/2006/relationships/tags" Target="../tags/tag97.xml"/><Relationship Id="rId2" Type="http://schemas.openxmlformats.org/officeDocument/2006/relationships/tags" Target="../tags/tag98.xml"/><Relationship Id="rId3" Type="http://schemas.openxmlformats.org/officeDocument/2006/relationships/tags" Target="../tags/tag99.xml"/><Relationship Id="rId4" Type="http://schemas.openxmlformats.org/officeDocument/2006/relationships/tags" Target="../tags/tag100.xml"/><Relationship Id="rId5" Type="http://schemas.openxmlformats.org/officeDocument/2006/relationships/tags" Target="../tags/tag101.xml"/><Relationship Id="rId6" Type="http://schemas.openxmlformats.org/officeDocument/2006/relationships/tags" Target="../tags/tag102.xml"/><Relationship Id="rId7" Type="http://schemas.openxmlformats.org/officeDocument/2006/relationships/tags" Target="../tags/tag103.xml"/><Relationship Id="rId8" Type="http://schemas.openxmlformats.org/officeDocument/2006/relationships/tags" Target="../tags/tag104.xml"/><Relationship Id="rId9" Type="http://schemas.openxmlformats.org/officeDocument/2006/relationships/tags" Target="../tags/tag105.xml"/><Relationship Id="rId10" Type="http://schemas.openxmlformats.org/officeDocument/2006/relationships/tags" Target="../tags/tag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4" Type="http://schemas.openxmlformats.org/officeDocument/2006/relationships/tags" Target="../tags/tag115.xml"/><Relationship Id="rId5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9.xml"/><Relationship Id="rId8" Type="http://schemas.openxmlformats.org/officeDocument/2006/relationships/image" Target="../media/image13.emf"/><Relationship Id="rId1" Type="http://schemas.openxmlformats.org/officeDocument/2006/relationships/tags" Target="../tags/tag112.xml"/><Relationship Id="rId2" Type="http://schemas.openxmlformats.org/officeDocument/2006/relationships/tags" Target="../tags/tag1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1" Type="http://schemas.openxmlformats.org/officeDocument/2006/relationships/tags" Target="../tags/tag117.xml"/><Relationship Id="rId2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15.emf"/><Relationship Id="rId1" Type="http://schemas.openxmlformats.org/officeDocument/2006/relationships/tags" Target="../tags/tag120.xml"/><Relationship Id="rId2" Type="http://schemas.openxmlformats.org/officeDocument/2006/relationships/tags" Target="../tags/tag1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4" Type="http://schemas.openxmlformats.org/officeDocument/2006/relationships/tags" Target="../tags/tag126.xml"/><Relationship Id="rId5" Type="http://schemas.openxmlformats.org/officeDocument/2006/relationships/tags" Target="../tags/tag127.xml"/><Relationship Id="rId6" Type="http://schemas.openxmlformats.org/officeDocument/2006/relationships/tags" Target="../tags/tag12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1.xml"/><Relationship Id="rId9" Type="http://schemas.openxmlformats.org/officeDocument/2006/relationships/image" Target="../media/image16.emf"/><Relationship Id="rId1" Type="http://schemas.openxmlformats.org/officeDocument/2006/relationships/tags" Target="../tags/tag123.xml"/><Relationship Id="rId2" Type="http://schemas.openxmlformats.org/officeDocument/2006/relationships/tags" Target="../tags/tag1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4" Type="http://schemas.openxmlformats.org/officeDocument/2006/relationships/tags" Target="../tags/tag132.xml"/><Relationship Id="rId5" Type="http://schemas.openxmlformats.org/officeDocument/2006/relationships/tags" Target="../tags/tag133.xml"/><Relationship Id="rId6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2.xml"/><Relationship Id="rId9" Type="http://schemas.openxmlformats.org/officeDocument/2006/relationships/image" Target="../media/image17.emf"/><Relationship Id="rId1" Type="http://schemas.openxmlformats.org/officeDocument/2006/relationships/tags" Target="../tags/tag129.xml"/><Relationship Id="rId2" Type="http://schemas.openxmlformats.org/officeDocument/2006/relationships/tags" Target="../tags/tag1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8.emf"/><Relationship Id="rId1" Type="http://schemas.openxmlformats.org/officeDocument/2006/relationships/tags" Target="../tags/tag135.xml"/><Relationship Id="rId2" Type="http://schemas.openxmlformats.org/officeDocument/2006/relationships/tags" Target="../tags/tag1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1" Type="http://schemas.openxmlformats.org/officeDocument/2006/relationships/tags" Target="../tags/tag138.xml"/><Relationship Id="rId2" Type="http://schemas.openxmlformats.org/officeDocument/2006/relationships/tags" Target="../tags/tag1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.xml"/><Relationship Id="rId12" Type="http://schemas.openxmlformats.org/officeDocument/2006/relationships/image" Target="../media/image3.emf"/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tags" Target="../tags/tag37.xml"/><Relationship Id="rId7" Type="http://schemas.openxmlformats.org/officeDocument/2006/relationships/tags" Target="../tags/tag38.xml"/><Relationship Id="rId8" Type="http://schemas.openxmlformats.org/officeDocument/2006/relationships/tags" Target="../tags/tag39.xml"/><Relationship Id="rId9" Type="http://schemas.openxmlformats.org/officeDocument/2006/relationships/tags" Target="../tags/tag40.xml"/><Relationship Id="rId10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20" Type="http://schemas.openxmlformats.org/officeDocument/2006/relationships/tags" Target="../tags/tag60.xml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4.emf"/><Relationship Id="rId10" Type="http://schemas.openxmlformats.org/officeDocument/2006/relationships/tags" Target="../tags/tag50.xml"/><Relationship Id="rId11" Type="http://schemas.openxmlformats.org/officeDocument/2006/relationships/tags" Target="../tags/tag51.xml"/><Relationship Id="rId12" Type="http://schemas.openxmlformats.org/officeDocument/2006/relationships/tags" Target="../tags/tag52.xml"/><Relationship Id="rId13" Type="http://schemas.openxmlformats.org/officeDocument/2006/relationships/tags" Target="../tags/tag53.xml"/><Relationship Id="rId14" Type="http://schemas.openxmlformats.org/officeDocument/2006/relationships/tags" Target="../tags/tag54.xml"/><Relationship Id="rId15" Type="http://schemas.openxmlformats.org/officeDocument/2006/relationships/tags" Target="../tags/tag55.xml"/><Relationship Id="rId16" Type="http://schemas.openxmlformats.org/officeDocument/2006/relationships/tags" Target="../tags/tag56.xml"/><Relationship Id="rId17" Type="http://schemas.openxmlformats.org/officeDocument/2006/relationships/tags" Target="../tags/tag57.xml"/><Relationship Id="rId18" Type="http://schemas.openxmlformats.org/officeDocument/2006/relationships/tags" Target="../tags/tag58.xml"/><Relationship Id="rId19" Type="http://schemas.openxmlformats.org/officeDocument/2006/relationships/tags" Target="../tags/tag59.xml"/><Relationship Id="rId1" Type="http://schemas.openxmlformats.org/officeDocument/2006/relationships/tags" Target="../tags/tag41.x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tags" Target="../tags/tag46.xml"/><Relationship Id="rId7" Type="http://schemas.openxmlformats.org/officeDocument/2006/relationships/tags" Target="../tags/tag47.xml"/><Relationship Id="rId8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tags" Target="../tags/tag66.xml"/><Relationship Id="rId7" Type="http://schemas.openxmlformats.org/officeDocument/2006/relationships/tags" Target="../tags/tag67.xml"/><Relationship Id="rId8" Type="http://schemas.openxmlformats.org/officeDocument/2006/relationships/tags" Target="../tags/tag68.xml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2.xml"/><Relationship Id="rId11" Type="http://schemas.openxmlformats.org/officeDocument/2006/relationships/image" Target="../media/image5.emf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tags" Target="../tags/tag74.xml"/><Relationship Id="rId7" Type="http://schemas.openxmlformats.org/officeDocument/2006/relationships/tags" Target="../tags/tag75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3.xml"/><Relationship Id="rId10" Type="http://schemas.openxmlformats.org/officeDocument/2006/relationships/image" Target="../media/image6.emf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25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2.8 and 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2.12 </a:t>
            </a:r>
          </a:p>
        </p:txBody>
      </p:sp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nsolas" pitchFamily="49" charset="0"/>
              </a:rPr>
              <a:t>void main()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 = ask(“x?”);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 = ask(“y?”);</a:t>
            </a:r>
          </a:p>
          <a:p>
            <a:r>
              <a:rPr lang="en-US" sz="2400" dirty="0" smtClean="0">
                <a:latin typeface="Consolas" pitchFamily="49" charset="0"/>
              </a:rPr>
              <a:t>	test(x, y);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void test(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x, 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d = </a:t>
            </a:r>
            <a:r>
              <a:rPr lang="en-US" sz="2400" dirty="0" err="1" smtClean="0">
                <a:latin typeface="Consolas" pitchFamily="49" charset="0"/>
              </a:rPr>
              <a:t>sqrt</a:t>
            </a:r>
            <a:r>
              <a:rPr lang="en-US" sz="2400" dirty="0" smtClean="0">
                <a:latin typeface="Consolas" pitchFamily="49" charset="0"/>
              </a:rPr>
              <a:t>(x*x + y*y);</a:t>
            </a:r>
          </a:p>
          <a:p>
            <a:r>
              <a:rPr lang="en-US" sz="2400" dirty="0" smtClean="0">
                <a:latin typeface="Consolas" pitchFamily="49" charset="0"/>
              </a:rPr>
              <a:t>	if (d == 1)</a:t>
            </a:r>
          </a:p>
          <a:p>
            <a:r>
              <a:rPr lang="en-US" sz="2400" dirty="0" smtClean="0">
                <a:latin typeface="Consolas" pitchFamily="49" charset="0"/>
              </a:rPr>
              <a:t>		print(“unit”);</a:t>
            </a:r>
          </a:p>
          <a:p>
            <a:r>
              <a:rPr lang="en-US" sz="2400" dirty="0" smtClean="0">
                <a:latin typeface="Consolas" pitchFamily="49" charset="0"/>
              </a:rPr>
              <a:t>	return d;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</p:txBody>
      </p:sp>
      <p:pic>
        <p:nvPicPr>
          <p:cNvPr id="9218" name="CP3 Ink 04d1d59b-1430-449c-98cb-f7757875782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84" y="581040"/>
            <a:ext cx="7407151" cy="453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400838"/>
              </p:ext>
            </p:extLst>
          </p:nvPr>
        </p:nvGraphicFramePr>
        <p:xfrm>
          <a:off x="228600" y="547935"/>
          <a:ext cx="3733800" cy="615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43230292"/>
              </p:ext>
            </p:extLst>
          </p:nvPr>
        </p:nvGraphicFramePr>
        <p:xfrm>
          <a:off x="4038600" y="547934"/>
          <a:ext cx="4114800" cy="615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for OS 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60683535"/>
              </p:ext>
            </p:extLst>
          </p:nvPr>
        </p:nvGraphicFramePr>
        <p:xfrm>
          <a:off x="228600" y="1327150"/>
          <a:ext cx="3733800" cy="245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2" name="CP3 Ink 1c2dbc37-6005-4497-b78e-561735fafaa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40" y="688440"/>
            <a:ext cx="5356200" cy="22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Invoke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219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olas" pitchFamily="49" charset="0"/>
              </a:rPr>
              <a:t>void main()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 = ask(“x?”);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 = ask(“y?”);</a:t>
            </a:r>
          </a:p>
          <a:p>
            <a:r>
              <a:rPr lang="en-US" sz="2400" dirty="0" smtClean="0">
                <a:latin typeface="Consolas" pitchFamily="49" charset="0"/>
              </a:rPr>
              <a:t>	test(x, y);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152400" y="4419600"/>
            <a:ext cx="236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LA $a0, </a:t>
            </a:r>
            <a:r>
              <a:rPr lang="en-US" sz="1400" dirty="0" err="1" smtClean="0">
                <a:solidFill>
                  <a:schemeClr val="accent4"/>
                </a:solidFill>
              </a:rPr>
              <a:t>strX</a:t>
            </a:r>
            <a:endParaRPr lang="en-US" sz="1400" dirty="0" smtClean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</a:rPr>
              <a:t>JAL ask # result in $v0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r16, $v0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LA $a0, </a:t>
            </a:r>
            <a:r>
              <a:rPr lang="en-US" sz="1400" dirty="0" err="1" smtClean="0">
                <a:solidFill>
                  <a:schemeClr val="accent4"/>
                </a:solidFill>
              </a:rPr>
              <a:t>strY</a:t>
            </a:r>
            <a:endParaRPr lang="en-US" sz="1400" dirty="0" smtClean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</a:rPr>
              <a:t>JAL ask # result in $v0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r17, $v0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$a0, r16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$a1, r17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JAL test # no result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JR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endParaRPr lang="en-US" sz="1400" b="1" dirty="0" smtClean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4343400" y="6858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main: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LA $a0,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strX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JAL ask # result in $v0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LA $a0,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strY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JAL ask # result in $v0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266" name="CP3 Ink f88c71a5-f6e0-4784-a06a-197eb5dc305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0" y="464879"/>
            <a:ext cx="8508900" cy="588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 Stack</a:t>
            </a:r>
            <a:endParaRPr lang="en-US" dirty="0"/>
          </a:p>
        </p:txBody>
      </p:sp>
      <p:sp>
        <p:nvSpPr>
          <p:cNvPr id="3046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85800"/>
            <a:ext cx="5943600" cy="6172200"/>
          </a:xfrm>
        </p:spPr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Call stack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contains </a:t>
            </a:r>
            <a:r>
              <a:rPr lang="en-US" i="1" dirty="0" smtClean="0">
                <a:solidFill>
                  <a:schemeClr val="accent1"/>
                </a:solidFill>
              </a:rPr>
              <a:t>activation records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(aka </a:t>
            </a:r>
            <a:r>
              <a:rPr lang="en-US" i="1" dirty="0" smtClean="0">
                <a:solidFill>
                  <a:schemeClr val="accent1"/>
                </a:solidFill>
              </a:rPr>
              <a:t>stack frames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One for each function invocation:</a:t>
            </a:r>
          </a:p>
          <a:p>
            <a:pPr lvl="1"/>
            <a:r>
              <a:rPr lang="en-US" dirty="0" smtClean="0"/>
              <a:t>saved return address</a:t>
            </a:r>
          </a:p>
          <a:p>
            <a:pPr lvl="1"/>
            <a:r>
              <a:rPr lang="en-US" dirty="0" smtClean="0"/>
              <a:t>local variables</a:t>
            </a:r>
          </a:p>
          <a:p>
            <a:pPr lvl="1"/>
            <a:r>
              <a:rPr lang="en-US" dirty="0" smtClean="0"/>
              <a:t>… and more</a:t>
            </a:r>
          </a:p>
          <a:p>
            <a:r>
              <a:rPr lang="en-US" dirty="0" smtClean="0"/>
              <a:t>Simplification:</a:t>
            </a:r>
          </a:p>
          <a:p>
            <a:pPr lvl="1"/>
            <a:r>
              <a:rPr lang="en-US" dirty="0" smtClean="0"/>
              <a:t>frame size &amp; layout decided at compile time for each function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4640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685800"/>
            <a:ext cx="2971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CP3 Ink aff1898f-9d25-4e3a-8127-fb137806811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5" y="1664279"/>
            <a:ext cx="8830951" cy="443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Stack Growth</a:t>
            </a:r>
            <a:endParaRPr lang="en-US"/>
          </a:p>
        </p:txBody>
      </p:sp>
      <p:sp>
        <p:nvSpPr>
          <p:cNvPr id="3050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066800"/>
            <a:ext cx="8686800" cy="5791200"/>
          </a:xfrm>
        </p:spPr>
        <p:txBody>
          <a:bodyPr/>
          <a:lstStyle/>
          <a:p>
            <a:r>
              <a:rPr lang="en-US" dirty="0" smtClean="0"/>
              <a:t>Convention:</a:t>
            </a:r>
          </a:p>
          <a:p>
            <a:pPr lvl="1"/>
            <a:r>
              <a:rPr lang="en-US" dirty="0" smtClean="0"/>
              <a:t>r29 is $sp</a:t>
            </a:r>
            <a:br>
              <a:rPr lang="en-US" dirty="0" smtClean="0"/>
            </a:br>
            <a:r>
              <a:rPr lang="en-US" dirty="0" smtClean="0"/>
              <a:t>(bottom </a:t>
            </a:r>
            <a:r>
              <a:rPr lang="en-US" dirty="0" err="1" smtClean="0"/>
              <a:t>elt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call stack)</a:t>
            </a:r>
          </a:p>
          <a:p>
            <a:endParaRPr lang="en-US" dirty="0" smtClean="0"/>
          </a:p>
          <a:p>
            <a:r>
              <a:rPr lang="en-US" dirty="0" smtClean="0"/>
              <a:t>Stack grows </a:t>
            </a:r>
            <a:r>
              <a:rPr lang="en-US" b="1" dirty="0" smtClean="0"/>
              <a:t>down</a:t>
            </a:r>
          </a:p>
          <a:p>
            <a:r>
              <a:rPr lang="en-US" dirty="0" smtClean="0"/>
              <a:t>Heap grows </a:t>
            </a:r>
            <a:r>
              <a:rPr lang="en-US" b="1" dirty="0" smtClean="0"/>
              <a:t>up</a:t>
            </a:r>
            <a:endParaRPr lang="en-US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685800"/>
            <a:ext cx="2971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78724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3787240" y="19050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3787240" y="4810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376448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3787240" y="619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685800"/>
            <a:ext cx="29718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6400800"/>
            <a:ext cx="29718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5562600"/>
            <a:ext cx="29718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code (text)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2362200"/>
            <a:ext cx="29718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4800600"/>
            <a:ext cx="29718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static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9800" y="4191000"/>
            <a:ext cx="29718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dynamic data (heap)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314" name="CP3 Ink 15da0451-aa16-4bb4-a8c1-714c59c99b7d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04" y="878339"/>
            <a:ext cx="3339151" cy="441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Stack frame push /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nsolas" pitchFamily="49" charset="0"/>
              </a:rPr>
              <a:t>void main()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 = ask(“x?”);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 = ask(“y?”);</a:t>
            </a:r>
          </a:p>
          <a:p>
            <a:r>
              <a:rPr lang="en-US" sz="2400" dirty="0" smtClean="0">
                <a:latin typeface="Consolas" pitchFamily="49" charset="0"/>
              </a:rPr>
              <a:t>	test(x, y);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733800" y="457200"/>
            <a:ext cx="48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main: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allocate frame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ADDUI $sp, $sp, -12 #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, x, y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save return address in frame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	SW 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restore return address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LW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</a:t>
            </a:r>
            <a:r>
              <a:rPr lang="en-US" sz="2400" dirty="0" err="1" smtClean="0">
                <a:solidFill>
                  <a:schemeClr val="bg1"/>
                </a:solidFill>
              </a:rPr>
              <a:t>deallocate</a:t>
            </a:r>
            <a:r>
              <a:rPr lang="en-US" sz="2400" dirty="0" smtClean="0">
                <a:solidFill>
                  <a:schemeClr val="bg1"/>
                </a:solidFill>
              </a:rPr>
              <a:t> frame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	ADDUI $sp, $sp, 12</a:t>
            </a:r>
          </a:p>
        </p:txBody>
      </p:sp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52578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ADDUI $sp, $sp, -12 #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r>
              <a:rPr lang="en-US" sz="1400" b="1" dirty="0" smtClean="0">
                <a:solidFill>
                  <a:schemeClr val="accent4"/>
                </a:solidFill>
              </a:rPr>
              <a:t>, x, y</a:t>
            </a:r>
          </a:p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SW 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r>
              <a:rPr lang="en-US" sz="1400" b="1" dirty="0" smtClean="0">
                <a:solidFill>
                  <a:schemeClr val="accent4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endParaRPr lang="en-US" sz="1400" b="1" dirty="0" smtClean="0">
              <a:solidFill>
                <a:schemeClr val="accent4"/>
              </a:solidFill>
            </a:endParaRPr>
          </a:p>
          <a:p>
            <a:pPr>
              <a:tabLst>
                <a:tab pos="231775" algn="l"/>
              </a:tabLst>
            </a:pPr>
            <a:endParaRPr lang="en-US" sz="1400" b="1" dirty="0" smtClean="0">
              <a:solidFill>
                <a:schemeClr val="accent4"/>
              </a:solidFill>
            </a:endParaRPr>
          </a:p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LW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r>
              <a:rPr lang="en-US" sz="1400" b="1" dirty="0" smtClean="0">
                <a:solidFill>
                  <a:schemeClr val="accent4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ADDUI $sp, $sp, 12</a:t>
            </a:r>
          </a:p>
        </p:txBody>
      </p:sp>
      <p:pic>
        <p:nvPicPr>
          <p:cNvPr id="14338" name="CP3 Ink a43c5f25-8e29-4f4f-a4a0-d75d240497f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" y="495179"/>
            <a:ext cx="8847900" cy="58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Conventions so far:</a:t>
            </a:r>
          </a:p>
          <a:p>
            <a:pPr lvl="1"/>
            <a:r>
              <a:rPr lang="en-US" dirty="0" err="1" smtClean="0"/>
              <a:t>args</a:t>
            </a:r>
            <a:r>
              <a:rPr lang="en-US" dirty="0" smtClean="0"/>
              <a:t> passed in $a0, $a1, $a2, $a3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smtClean="0"/>
              <a:t>stack frame at $sp</a:t>
            </a:r>
          </a:p>
          <a:p>
            <a:pPr lvl="2"/>
            <a:r>
              <a:rPr lang="en-US" dirty="0" smtClean="0"/>
              <a:t>contains $</a:t>
            </a:r>
            <a:r>
              <a:rPr lang="en-US" dirty="0" err="1" smtClean="0"/>
              <a:t>ra</a:t>
            </a:r>
            <a:r>
              <a:rPr lang="en-US" dirty="0" smtClean="0"/>
              <a:t> (clobbered on JAL to sub-functions)</a:t>
            </a:r>
          </a:p>
          <a:p>
            <a:pPr lvl="2"/>
            <a:r>
              <a:rPr lang="en-US" dirty="0" smtClean="0"/>
              <a:t>contains local </a:t>
            </a:r>
            <a:r>
              <a:rPr lang="en-US" dirty="0" err="1" smtClean="0"/>
              <a:t>vars</a:t>
            </a:r>
            <a:r>
              <a:rPr lang="en-US" dirty="0" smtClean="0"/>
              <a:t> (possibly clobbered by sub-functions)</a:t>
            </a:r>
          </a:p>
          <a:p>
            <a:r>
              <a:rPr lang="en-US" dirty="0" smtClean="0"/>
              <a:t>Q: What about real argument lists?</a:t>
            </a:r>
          </a:p>
        </p:txBody>
      </p:sp>
      <p:pic>
        <p:nvPicPr>
          <p:cNvPr id="15362" name="CP3 Ink 4dfa312a-5e1f-46a6-94ec-a035f15c6c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34" y="3156540"/>
            <a:ext cx="1542451" cy="5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Arguments &amp; Return Values</a:t>
            </a:r>
            <a:endParaRPr lang="en-US"/>
          </a:p>
        </p:txBody>
      </p:sp>
      <p:sp>
        <p:nvSpPr>
          <p:cNvPr id="3056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min(</a:t>
            </a:r>
            <a:r>
              <a:rPr lang="en-US" dirty="0" err="1" smtClean="0"/>
              <a:t>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b);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paint(char c, short d, </a:t>
            </a:r>
            <a:r>
              <a:rPr lang="en-US" dirty="0" err="1" smtClean="0"/>
              <a:t>struct</a:t>
            </a:r>
            <a:r>
              <a:rPr lang="en-US" dirty="0" smtClean="0"/>
              <a:t> point p);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treesort</a:t>
            </a:r>
            <a:r>
              <a:rPr lang="en-US" dirty="0" smtClean="0"/>
              <a:t>(</a:t>
            </a:r>
            <a:r>
              <a:rPr lang="en-US" dirty="0" err="1" smtClean="0"/>
              <a:t>struct</a:t>
            </a:r>
            <a:r>
              <a:rPr lang="en-US" dirty="0" smtClean="0"/>
              <a:t> Tree *root, </a:t>
            </a:r>
            <a:r>
              <a:rPr lang="en-US" dirty="0" err="1" smtClean="0"/>
              <a:t>int</a:t>
            </a:r>
            <a:r>
              <a:rPr lang="en-US" dirty="0" smtClean="0"/>
              <a:t>[] A);</a:t>
            </a:r>
          </a:p>
          <a:p>
            <a:r>
              <a:rPr lang="en-US" dirty="0" err="1" smtClean="0"/>
              <a:t>struct</a:t>
            </a:r>
            <a:r>
              <a:rPr lang="en-US" dirty="0" smtClean="0"/>
              <a:t> Tree *</a:t>
            </a:r>
            <a:r>
              <a:rPr lang="en-US" dirty="0" err="1" smtClean="0"/>
              <a:t>createTree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max(</a:t>
            </a:r>
            <a:r>
              <a:rPr lang="en-US" dirty="0" err="1" smtClean="0"/>
              <a:t>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c, </a:t>
            </a:r>
            <a:r>
              <a:rPr lang="en-US" dirty="0" err="1" smtClean="0"/>
              <a:t>int</a:t>
            </a:r>
            <a:r>
              <a:rPr lang="en-US" dirty="0" smtClean="0"/>
              <a:t> d, </a:t>
            </a:r>
            <a:r>
              <a:rPr lang="en-US" dirty="0" err="1" smtClean="0"/>
              <a:t>int</a:t>
            </a:r>
            <a:r>
              <a:rPr lang="en-US" dirty="0" smtClean="0"/>
              <a:t> e);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Conventions:</a:t>
            </a:r>
          </a:p>
          <a:p>
            <a:pPr lvl="1"/>
            <a:r>
              <a:rPr lang="en-US" dirty="0" smtClean="0"/>
              <a:t>align everything to multiples of 4 bytes</a:t>
            </a:r>
            <a:endParaRPr lang="en-US" dirty="0"/>
          </a:p>
          <a:p>
            <a:pPr lvl="1"/>
            <a:r>
              <a:rPr lang="en-US" dirty="0" smtClean="0"/>
              <a:t>first 4 words in $a0...$a3, “spill” rest to stack</a:t>
            </a:r>
          </a:p>
        </p:txBody>
      </p:sp>
      <p:pic>
        <p:nvPicPr>
          <p:cNvPr id="16386" name="CP3 Ink 9863492a-5753-4c6c-9065-df0abe7b21e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4" y="474959"/>
            <a:ext cx="7339351" cy="561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Argument Spilling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4953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invoke sum(0, 1, 2, 3, 4, 5);</a:t>
            </a:r>
          </a:p>
          <a:p>
            <a:endParaRPr lang="en-US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2800" y="762000"/>
            <a:ext cx="1828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28600" y="990600"/>
            <a:ext cx="2667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main: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$a0, 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$a1, 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$a2, 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$a3, 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ADDI $sp, $sp, -8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0($sp)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5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4($sp)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JAL sum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ADDI $sp, $sp, 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200400" y="990600"/>
            <a:ext cx="2971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sum: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$a0, $a1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$a2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$a3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LW $v1, 0($sp)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$v1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LW $v1, 4($sp)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$v1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JR $</a:t>
            </a:r>
            <a:r>
              <a:rPr lang="en-US" sz="2800" dirty="0" err="1" smtClean="0">
                <a:solidFill>
                  <a:schemeClr val="bg1"/>
                </a:solidFill>
              </a:rPr>
              <a:t>ra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7410" name="CP3 Ink df78ae03-34bf-4e9c-b5e6-b0a0285132b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0" y="434039"/>
            <a:ext cx="10848000" cy="578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Argument Spilling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4419600" cy="60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printf</a:t>
            </a:r>
            <a:r>
              <a:rPr lang="en-US" dirty="0" smtClean="0"/>
              <a:t>(</a:t>
            </a:r>
            <a:r>
              <a:rPr lang="en-US" dirty="0" err="1" smtClean="0"/>
              <a:t>fmt</a:t>
            </a:r>
            <a:r>
              <a:rPr lang="en-US" dirty="0" smtClean="0"/>
              <a:t>, …)</a:t>
            </a:r>
          </a:p>
          <a:p>
            <a:endParaRPr lang="en-US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2800" y="762000"/>
            <a:ext cx="1828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28600" y="990600"/>
            <a:ext cx="2667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main: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$a0, str0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$a1, 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$a2, 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$a3, 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# 2 slots on stack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0($sp)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5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4($sp)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JAL sum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200400" y="990600"/>
            <a:ext cx="3657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2763" algn="l"/>
              </a:tabLst>
            </a:pPr>
            <a:r>
              <a:rPr lang="en-US" sz="2800" dirty="0" err="1" smtClean="0">
                <a:solidFill>
                  <a:schemeClr val="accent1"/>
                </a:solidFill>
              </a:rPr>
              <a:t>printf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0)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$a0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 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1)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$a1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 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2)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$a2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 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3)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$a3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$sp+4*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18434" name="CP3 Ink 67e67ce2-6611-42ee-b0f7-be3f51b7b60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10" y="5594520"/>
            <a:ext cx="1525500" cy="7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PA1 due </a:t>
            </a:r>
            <a:r>
              <a:rPr lang="en-US" i="1" dirty="0" smtClean="0">
                <a:solidFill>
                  <a:schemeClr val="accent1"/>
                </a:solidFill>
              </a:rPr>
              <a:t>this</a:t>
            </a:r>
            <a:r>
              <a:rPr lang="en-US" dirty="0" smtClean="0"/>
              <a:t> Friday </a:t>
            </a:r>
          </a:p>
          <a:p>
            <a:r>
              <a:rPr lang="en-US" dirty="0" smtClean="0"/>
              <a:t>Work in </a:t>
            </a:r>
            <a:r>
              <a:rPr lang="en-US" dirty="0" smtClean="0">
                <a:solidFill>
                  <a:srgbClr val="FFFF00"/>
                </a:solidFill>
              </a:rPr>
              <a:t>pairs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FAQ, class notes, book, Sections, office hours, newsgroup, </a:t>
            </a:r>
            <a:r>
              <a:rPr lang="en-US" dirty="0" err="1" smtClean="0"/>
              <a:t>CSUGLab</a:t>
            </a:r>
            <a:r>
              <a:rPr lang="en-US" dirty="0" smtClean="0"/>
              <a:t>, </a:t>
            </a:r>
            <a:r>
              <a:rPr lang="en-US" smtClean="0"/>
              <a:t>etc</a:t>
            </a:r>
            <a:endParaRPr lang="en-US" dirty="0" smtClean="0"/>
          </a:p>
          <a:p>
            <a:pPr marL="173038" lvl="1" indent="0">
              <a:buNone/>
            </a:pPr>
            <a:endParaRPr lang="en-US" dirty="0"/>
          </a:p>
          <a:p>
            <a:r>
              <a:rPr lang="en-US" dirty="0" smtClean="0"/>
              <a:t>PA2 will be available this Friday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PA2 builds from PA1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Work with </a:t>
            </a:r>
            <a:r>
              <a:rPr lang="en-US" dirty="0" smtClean="0">
                <a:solidFill>
                  <a:schemeClr val="accent1"/>
                </a:solidFill>
              </a:rPr>
              <a:t>same</a:t>
            </a:r>
            <a:r>
              <a:rPr lang="en-US" dirty="0" smtClean="0"/>
              <a:t> partner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Due right before spring break</a:t>
            </a:r>
            <a:endParaRPr lang="en-US" dirty="0"/>
          </a:p>
        </p:txBody>
      </p:sp>
      <p:pic>
        <p:nvPicPr>
          <p:cNvPr id="2050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53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VarArgs</a:t>
            </a:r>
            <a:endParaRPr lang="en-US" dirty="0"/>
          </a:p>
        </p:txBody>
      </p:sp>
      <p:sp>
        <p:nvSpPr>
          <p:cNvPr id="3066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Variable Length Arguments</a:t>
            </a:r>
          </a:p>
          <a:p>
            <a:r>
              <a:rPr lang="en-US" dirty="0" smtClean="0"/>
              <a:t>Initially confusing but ultimately simpler approach:</a:t>
            </a:r>
          </a:p>
          <a:p>
            <a:pPr lvl="1"/>
            <a:r>
              <a:rPr lang="en-US" dirty="0" smtClean="0"/>
              <a:t>Pass the first four arguments in registers, as usual</a:t>
            </a:r>
          </a:p>
          <a:p>
            <a:pPr lvl="1"/>
            <a:r>
              <a:rPr lang="en-US" dirty="0" smtClean="0"/>
              <a:t>Pass the rest on the stack (in order)</a:t>
            </a:r>
          </a:p>
          <a:p>
            <a:pPr lvl="1"/>
            <a:r>
              <a:rPr lang="en-US" dirty="0" smtClean="0"/>
              <a:t>Reserve space on the stack for all arguments,</a:t>
            </a:r>
            <a:br>
              <a:rPr lang="en-US" dirty="0" smtClean="0"/>
            </a:br>
            <a:r>
              <a:rPr lang="en-US" dirty="0" smtClean="0"/>
              <a:t>including the first four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Simplifies </a:t>
            </a:r>
            <a:r>
              <a:rPr lang="en-US" dirty="0" err="1" smtClean="0"/>
              <a:t>varargs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Store a0-a3 in the slots allocated in parent’s frame</a:t>
            </a:r>
          </a:p>
          <a:p>
            <a:pPr lvl="1"/>
            <a:r>
              <a:rPr lang="en-US" dirty="0" smtClean="0"/>
              <a:t>Refer to all arguments through the stack</a:t>
            </a:r>
            <a:endParaRPr lang="en-US" dirty="0"/>
          </a:p>
        </p:txBody>
      </p:sp>
      <p:pic>
        <p:nvPicPr>
          <p:cNvPr id="19458" name="CP3 Ink b9cdeca2-febd-43b3-bb63-250f84d4236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10" y="2374320"/>
            <a:ext cx="3017100" cy="22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Conventions so far: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first four </a:t>
            </a:r>
            <a:r>
              <a:rPr lang="en-US" dirty="0" err="1" smtClean="0"/>
              <a:t>arg</a:t>
            </a:r>
            <a:r>
              <a:rPr lang="en-US" dirty="0" smtClean="0"/>
              <a:t> words passed in $a0, $a1, $a2, $a3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remaining </a:t>
            </a:r>
            <a:r>
              <a:rPr lang="en-US" dirty="0" err="1" smtClean="0">
                <a:solidFill>
                  <a:schemeClr val="accent1"/>
                </a:solidFill>
              </a:rPr>
              <a:t>arg</a:t>
            </a:r>
            <a:r>
              <a:rPr lang="en-US" dirty="0" smtClean="0">
                <a:solidFill>
                  <a:schemeClr val="accent1"/>
                </a:solidFill>
              </a:rPr>
              <a:t> words passed on the stack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smtClean="0"/>
              <a:t>stack frame at $sp</a:t>
            </a:r>
          </a:p>
          <a:p>
            <a:pPr lvl="2"/>
            <a:r>
              <a:rPr lang="en-US" dirty="0" smtClean="0"/>
              <a:t>contains $</a:t>
            </a:r>
            <a:r>
              <a:rPr lang="en-US" dirty="0" err="1" smtClean="0"/>
              <a:t>ra</a:t>
            </a:r>
            <a:r>
              <a:rPr lang="en-US" dirty="0" smtClean="0"/>
              <a:t> (clobbered on JAL to sub-functions)</a:t>
            </a:r>
          </a:p>
          <a:p>
            <a:pPr lvl="2"/>
            <a:r>
              <a:rPr lang="en-US" dirty="0" smtClean="0"/>
              <a:t>contains local </a:t>
            </a:r>
            <a:r>
              <a:rPr lang="en-US" dirty="0" err="1" smtClean="0"/>
              <a:t>vars</a:t>
            </a:r>
            <a:r>
              <a:rPr lang="en-US" dirty="0" smtClean="0"/>
              <a:t> (possibly clobbered by sub-functions)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contains extra arguments to sub-functions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contains </a:t>
            </a:r>
            <a:r>
              <a:rPr lang="en-US" b="1" dirty="0" smtClean="0">
                <a:solidFill>
                  <a:schemeClr val="accent1"/>
                </a:solidFill>
              </a:rPr>
              <a:t>space</a:t>
            </a:r>
            <a:r>
              <a:rPr lang="en-US" dirty="0" smtClean="0">
                <a:solidFill>
                  <a:schemeClr val="accent1"/>
                </a:solidFill>
              </a:rPr>
              <a:t> for first 4 arguments to sub-functions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Prelims1: next Thursday</a:t>
            </a:r>
            <a:r>
              <a:rPr lang="en-US" dirty="0">
                <a:solidFill>
                  <a:srgbClr val="FFFFFF"/>
                </a:solidFill>
              </a:rPr>
              <a:t>, March 10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 class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We will start at 1:25pm sharp, so come early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Closed </a:t>
            </a:r>
            <a:r>
              <a:rPr lang="en-US" dirty="0" smtClean="0">
                <a:solidFill>
                  <a:srgbClr val="FFFF00"/>
                </a:solidFill>
              </a:rPr>
              <a:t>Book</a:t>
            </a:r>
            <a:endParaRPr lang="en-US" dirty="0"/>
          </a:p>
          <a:p>
            <a:pPr marL="1031875" lvl="2" indent="-4572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annot </a:t>
            </a:r>
            <a:r>
              <a:rPr lang="en-US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Material covered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Appendix </a:t>
            </a:r>
            <a:r>
              <a:rPr lang="en-US" dirty="0"/>
              <a:t>C (logic, gates, FSMs, memory, ALUs</a:t>
            </a:r>
            <a:r>
              <a:rPr lang="en-US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4 (pipelined [and non-pipeline] MIPS processor with hazards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Chapters </a:t>
            </a:r>
            <a:r>
              <a:rPr lang="en-US" dirty="0"/>
              <a:t>2 and </a:t>
            </a:r>
            <a:r>
              <a:rPr lang="en-US" dirty="0" smtClean="0"/>
              <a:t>Appendix </a:t>
            </a:r>
            <a:r>
              <a:rPr lang="en-US" dirty="0"/>
              <a:t>B (RISC/CISC, </a:t>
            </a:r>
            <a:r>
              <a:rPr lang="en-US" dirty="0" smtClean="0"/>
              <a:t>MIPS, </a:t>
            </a:r>
            <a:r>
              <a:rPr lang="en-US" dirty="0"/>
              <a:t>and calling conventions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1 (Performance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HW1</a:t>
            </a:r>
            <a:r>
              <a:rPr lang="en-US" dirty="0"/>
              <a:t>, HW2, PA1, </a:t>
            </a:r>
            <a:r>
              <a:rPr lang="en-US" dirty="0" smtClean="0"/>
              <a:t>PA2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53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Calling Conventions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Anatomy of an executing program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Register assignment conventions,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Function arguments, return values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Stack frame, Call stack, Stack growth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Variable arguments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115888" lvl="1" indent="0">
              <a:buNone/>
            </a:pPr>
            <a:r>
              <a:rPr lang="en-US" dirty="0" smtClean="0"/>
              <a:t>Next time </a:t>
            </a:r>
          </a:p>
          <a:p>
            <a:pPr marL="573088" lvl="1" indent="-457200"/>
            <a:r>
              <a:rPr lang="en-US" dirty="0" smtClean="0"/>
              <a:t>More on stack frames</a:t>
            </a:r>
            <a:endParaRPr lang="en-US" dirty="0"/>
          </a:p>
          <a:p>
            <a:pPr marL="573088" lvl="1" indent="-457200"/>
            <a:r>
              <a:rPr lang="en-US" dirty="0" err="1" smtClean="0"/>
              <a:t>globals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local accessible data</a:t>
            </a:r>
          </a:p>
          <a:p>
            <a:pPr marL="573088" lvl="1" indent="-457200"/>
            <a:r>
              <a:rPr lang="en-US" dirty="0" err="1" smtClean="0"/>
              <a:t>callee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callrer</a:t>
            </a:r>
            <a:r>
              <a:rPr lang="en-US" dirty="0" smtClean="0"/>
              <a:t> </a:t>
            </a:r>
            <a:r>
              <a:rPr lang="en-US" smtClean="0"/>
              <a:t>saved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257800" y="587657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28600" y="762000"/>
            <a:ext cx="4800600" cy="2209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631543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28600" y="3276600"/>
            <a:ext cx="4800600" cy="1447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52400" y="30480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8600" y="5029200"/>
            <a:ext cx="48006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global variable: pi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prompt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print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" y="4800600"/>
            <a:ext cx="171393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lib3410.o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CP3 Ink 392c0b1a-6e4b-4f2e-8ae2-d7148c52a85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" y="460199"/>
            <a:ext cx="8237700" cy="61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3134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27432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4810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  <p:pic>
        <p:nvPicPr>
          <p:cNvPr id="5122" name="CP3 Ink e10243d4-54d9-4658-b9d3-f6eb38c53075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4" y="1365540"/>
            <a:ext cx="8729251" cy="509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math.s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76200" y="756514"/>
            <a:ext cx="41148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abs(x)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return x &lt; 0 ? –x : x;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605135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756514"/>
            <a:ext cx="43434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err="1" smtClean="0">
                <a:solidFill>
                  <a:schemeClr val="bg1"/>
                </a:solidFill>
              </a:rPr>
              <a:t>tnorm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r4,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r4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52400" y="2890114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abs: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r3,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r3</a:t>
            </a:r>
          </a:p>
        </p:txBody>
      </p:sp>
      <p:sp>
        <p:nvSpPr>
          <p:cNvPr id="7" name="Rectangle 6" hidden="1"/>
          <p:cNvSpPr/>
          <p:nvPr>
            <p:custDataLst>
              <p:tags r:id="rId6"/>
            </p:custDataLst>
          </p:nvPr>
        </p:nvSpPr>
        <p:spPr>
          <a:xfrm>
            <a:off x="152400" y="3505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BLEZ r3, pos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SUB r3, r0,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pos: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r31</a:t>
            </a:r>
          </a:p>
        </p:txBody>
      </p:sp>
      <p:sp>
        <p:nvSpPr>
          <p:cNvPr id="8" name="TextBox 7" hidden="1"/>
          <p:cNvSpPr txBox="1"/>
          <p:nvPr>
            <p:custDataLst>
              <p:tags r:id="rId7"/>
            </p:custDataLst>
          </p:nvPr>
        </p:nvSpPr>
        <p:spPr>
          <a:xfrm>
            <a:off x="4648200" y="304800"/>
            <a:ext cx="38862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.global </a:t>
            </a:r>
            <a:r>
              <a:rPr lang="en-US" sz="2400" dirty="0" err="1" smtClean="0">
                <a:solidFill>
                  <a:schemeClr val="accent4"/>
                </a:solidFill>
              </a:rPr>
              <a:t>tnorm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r30,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0(r4)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4(r4)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ADD r4,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r30</a:t>
            </a:r>
          </a:p>
        </p:txBody>
      </p:sp>
      <p:pic>
        <p:nvPicPr>
          <p:cNvPr id="6146" name="CP3 Ink 67480157-52a3-472a-a7ca-acdb787a994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5" y="377039"/>
            <a:ext cx="8932651" cy="602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calc.s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647725"/>
            <a:ext cx="37338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474772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886200" y="398572"/>
            <a:ext cx="4953000" cy="6477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no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, no return value, return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r>
              <a:rPr lang="en-US" sz="2000" dirty="0" smtClean="0">
                <a:solidFill>
                  <a:schemeClr val="accent1"/>
                </a:solidFill>
              </a:rPr>
              <a:t> in r31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r30, r31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LI r3, 8</a:t>
            </a:r>
            <a:r>
              <a:rPr lang="en-US" sz="2000" dirty="0" smtClean="0">
                <a:solidFill>
                  <a:schemeClr val="accent1"/>
                </a:solidFill>
              </a:rPr>
              <a:t> 	# call </a:t>
            </a:r>
            <a:r>
              <a:rPr lang="en-US" sz="2000" dirty="0" err="1" smtClean="0">
                <a:solidFill>
                  <a:schemeClr val="accent1"/>
                </a:solidFill>
              </a:rPr>
              <a:t>malloc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r6, r3 </a:t>
            </a:r>
            <a:r>
              <a:rPr lang="en-US" sz="2000" dirty="0" smtClean="0">
                <a:solidFill>
                  <a:schemeClr val="accent1"/>
                </a:solidFill>
              </a:rPr>
              <a:t># r6 now holds v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str1 	</a:t>
            </a:r>
            <a:r>
              <a:rPr lang="en-US" sz="2000" dirty="0" smtClean="0">
                <a:solidFill>
                  <a:schemeClr val="accent1"/>
                </a:solidFill>
              </a:rPr>
              <a:t>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0(r6)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str2</a:t>
            </a:r>
            <a:r>
              <a:rPr lang="en-US" sz="2000" dirty="0" smtClean="0">
                <a:solidFill>
                  <a:schemeClr val="accent1"/>
                </a:solidFill>
              </a:rPr>
              <a:t> 	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4(r6)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r6 </a:t>
            </a:r>
            <a:r>
              <a:rPr lang="en-US" sz="2000" dirty="0" smtClean="0">
                <a:solidFill>
                  <a:schemeClr val="accent1"/>
                </a:solidFill>
              </a:rPr>
              <a:t># call </a:t>
            </a:r>
            <a:r>
              <a:rPr lang="en-US" sz="2000" dirty="0" err="1" smtClean="0">
                <a:solidFill>
                  <a:schemeClr val="accent1"/>
                </a:solidFill>
              </a:rPr>
              <a:t>tnorm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r4, ret in r4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r5, pi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LW r5, 0(r5)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ADD r5, r4, r5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str3 	</a:t>
            </a:r>
            <a:r>
              <a:rPr lang="en-US" sz="2000" dirty="0" smtClean="0">
                <a:solidFill>
                  <a:schemeClr val="accent1"/>
                </a:solidFill>
              </a:rPr>
              <a:t># call print: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 in r3 and r4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JR r30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57200" y="2628925"/>
            <a:ext cx="3581400" cy="434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.data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str1: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x”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str2: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y”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str3: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“result”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.text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prompt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.global </a:t>
            </a: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 hidden="1"/>
          <p:cNvSpPr txBox="1"/>
          <p:nvPr>
            <p:custDataLst>
              <p:tags r:id="rId6"/>
            </p:custDataLst>
          </p:nvPr>
        </p:nvSpPr>
        <p:spPr>
          <a:xfrm>
            <a:off x="5715000" y="609600"/>
            <a:ext cx="3429000" cy="4572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clobbered: need stack 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clobbers r6, r31, r30 …</a:t>
            </a:r>
          </a:p>
        </p:txBody>
      </p:sp>
      <p:pic>
        <p:nvPicPr>
          <p:cNvPr id="7170" name="CP3 Ink d7e5e5b1-70ec-4dec-b278-60c3786f092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853979"/>
            <a:ext cx="9068251" cy="492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Calling Conventions</a:t>
            </a:r>
          </a:p>
          <a:p>
            <a:pPr lvl="1"/>
            <a:r>
              <a:rPr lang="en-US" dirty="0" smtClean="0"/>
              <a:t>where to put function arguments</a:t>
            </a:r>
          </a:p>
          <a:p>
            <a:pPr lvl="1"/>
            <a:r>
              <a:rPr lang="en-US" dirty="0" smtClean="0"/>
              <a:t>where to put return value</a:t>
            </a:r>
          </a:p>
          <a:p>
            <a:pPr lvl="1"/>
            <a:r>
              <a:rPr lang="en-US" dirty="0" smtClean="0"/>
              <a:t>who saves and restores registers, and how</a:t>
            </a:r>
          </a:p>
          <a:p>
            <a:pPr lvl="1"/>
            <a:r>
              <a:rPr lang="en-US" dirty="0" smtClean="0"/>
              <a:t>stack discipline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Enable code re-use (e.g. functions, libraries)</a:t>
            </a:r>
          </a:p>
          <a:p>
            <a:pPr lvl="1"/>
            <a:r>
              <a:rPr lang="en-US" dirty="0" smtClean="0"/>
              <a:t>Reduce chance for mistakes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81000" y="5181600"/>
            <a:ext cx="8229600" cy="990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Warning:</a:t>
            </a:r>
            <a:r>
              <a:rPr lang="en-US" sz="2800" dirty="0" smtClean="0">
                <a:solidFill>
                  <a:schemeClr val="bg1"/>
                </a:solidFill>
              </a:rPr>
              <a:t> There is no one true MIPS calling convention.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lecture != book != </a:t>
            </a:r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!= </a:t>
            </a:r>
            <a:r>
              <a:rPr lang="en-US" sz="2800" dirty="0" err="1" smtClean="0">
                <a:solidFill>
                  <a:schemeClr val="bg1"/>
                </a:solidFill>
              </a:rPr>
              <a:t>spim</a:t>
            </a:r>
            <a:r>
              <a:rPr lang="en-US" sz="2800" dirty="0" smtClean="0">
                <a:solidFill>
                  <a:schemeClr val="bg1"/>
                </a:solidFill>
              </a:rPr>
              <a:t> != web</a:t>
            </a:r>
          </a:p>
        </p:txBody>
      </p:sp>
      <p:pic>
        <p:nvPicPr>
          <p:cNvPr id="8194" name="CP3 Ink 2f4bbb42-94b2-4651-b589-f98625e4c50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0" y="5590140"/>
            <a:ext cx="1050900" cy="5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cSHAOAgAQdBIAEqgUBEBZ6xN5CnJZMl4XM1UJFp+MDCEgQRP//A0U1BQM4C2QZIDIJAJCbAwE3wB5FMwkAkIICAdvFHkU4CAD+AwB7hdI0Ek7ApD/TAKQ/Cp8BPoT8m735N76YNuzPm16s+bg2rOtaxhC1rU0QxQwWYEKUrKM4xwxxxxzxzvWNVcGPBICE+vs+v5nmz5terPmz5sOCVrWxSpATnNONb3xz0wzpwraNJECBgozYcUSDr4C9eU5jMSIlNZq0TBNTCJiLhMSgJiZjMZnn5Ph8ACE2ENm7fNmcMnK1uzcZFrRnlzLcTRqzWtWWNuxcNGzZuzzACnAjhPynMflOly48NVaMlLYsFqWlKk4TvXHrw68+fTjgg/1SX6pPEcMcoiLu7tOIVVovFour3oCE0cLlznCMIkZwnBCCCCU4RhONc/J2ACE2EZWzLNibNma1riZZFrTNiaLcTNi1WuW+NuzzYcmLJhaACkcOg/441P441XfsCMSAg/4lrP4lrQDw6WCFmz0ObnSpZZ6YccAhNhDFxlY5HDdqtzNWeFa0Zs8a3FhYMVrDE5zM2LlxhcN3IAqbAUqD/jju/jjzrr08OoykvG+CURInBU4mpgRMJJlVmJ0jFQq8ZpqO3KSD/iSy/iS/5eL4ng9M4nBicSxiGKqIKidXqlVdJKtUYrU4nG7zxc63UxNXOvBAg68LczlKamSCYlImImJiYmJhMLogYyjNSjNZiyZjPq35ACE2ENcTdk0btmi1swx5VrRs1bLXLDI1W48zRgxyt27nCxzACr8DsAKD/kve/kvfdejwfA58uPDjwzSFIqJqyJhNTGS5Lq4ImJq1WYzV6u8TMLqYTE1N8OJ069OvTr4Hg9u/Tq6dTWzGTON669OvTxfE8XhcXWZibTMERUUqJ4ceGcKt4Hg+JxhERE6hEJXNrktz7d3LmACrmLmJmYlETBEl1IVOOfLODwemU3M3EoqKrW9O1xiMCXGepPG9xmCqrp4PgOlcHRGgg/4jpP4jpXPk69OvTv28PwvJ5TNuOMzIlZkRUYjGIY5eT5Hi+J4PgdejnyO/br08PXLyekkyXRFcu/Y3oJgiWMnTqdOp279OvTr4Hg+J4vjc4IlU0iaTFzKZiefgeD06uXMTNXEJq4BE4zSYsRIABz5denj8EzMZrMTAmCpiEQ6eH4XPkaqsVpVLm2b318Lw1bzc3MqjTgdrpRMzbjrbHOt8E8CC9eDVpTedlsWWUopLABKlipQlEWDc2WWWKllgAm5QlEqLmyzZZZKC5ubE2AAAAAAAJUsolliygAsFllzZZNgsrLN53KWVKSwLKlgLJsLNKu75+33+DiE2EM3DRoxw5m61plY4VrTKzcLcTnGxWuGjVmywucjFszZgCucC/AGD/kU8/kUt7unUC5TG6TCYhFTEQSSRJCUAABrfKWpqIqIRi13lxniAA48PFxN3O83eREYYisViO3g+ADW+lzi6KmoQIuLme/geDjPNa1oTicRTEHDj4Waipxdxd9fA8EPDxcoRXLr0xnys8q4XjcdZ48c5ztcTiJ7Ig/4cSv4cX/CceAHmceThGFySiZi4LXEzMbjMXM8+3d06gA69OsLjNXF1czcRERiuAADlz7bSuS4uJWSmrxGOPAHLn5G40xdXFrmMzc2yceHft4vDMTMXV1MXESqOnXpHCqRNxtedbDwaLUdO/bwfA5sb4T2zwxioXVryy4y6gIL8Ae4rVtooWbC3NgAlEtzZYZqKWAigsLFglllBYEqUlJZZRKWLLLLJQABZYEssoSiwsssWAFkqUluVLZRbaSuYiFbfPn8E9/BgITYQzyMm7FmyZLXDPNjWtG2Jgtw4sWFbjwsWDRmywuHORyAKiwE6g/4t/v4uDc444ysyzETiMRwxw1WNUibnd7zxvjnnXWskVXCO3B4Ag/4ZsP4Zx5q8ViOTVaUq6tE1MQwLZmd451vHOtzabx11nciE4Eq1neMUUJyiEZRIRhEEEIJBGMUUYxnl4+OHeCE2EM2bdg5zNG63GzzZFrRwzcLXLbM0WtMubK2ysmrJu0ygCl8ag/4tWP4tbc3rni8XjMKmMTwnhDVghPwvefhetzYM1MkMEpJRTvhy31497PrAg/IyLXMZlKWatnffxeghNhGFm1Y4muXCtctG+Ra0ZOGy3Dhb5lrRpjY5GGHCzysWAAplG4P+Lh7+Li/huuNda5xueOLxGK1wdocgg/4X/P4X9+Fco6Y5O08pxC4vjfW+ffiAhNmGEIQRjFOMUUYxmw5eTDcAITYRmZ5GTBrlcrXLhy2WtG7Bytc4Wzda4x4sjVy1xtcTNgAKigE0g/4v1P4v3+OOfDnGVzCo6Vy4a5RUxmebnHGduccVpjDlfhU8oIP+Gor+Gpe9Z1WorEamJtcxMKmImM446443VyuEXw48OrkAhOJeMaopxThGKMJyjBBCEEkkSaaM4TjO+HXrl4CAITYQ1ytmLdpmyLW7hq4WtGDjGtxOcuFazbZGubLlYsmONqAKmwFBg/4vsv4vvb1vXXpx4Z1OAUiGr1GGourLi6nG5vbq5xznN7mb6Z6agIT8OiH4c2Z4suDLTOwznXGY8ccOGuGedlTlS2bFmwZMGDBbFSVoscMscsapzRpjwJiD9Lilcbm1piYuplmLialEAFTE1NERKVss58Pz3hAhNhDDLjYY2bBmtxsGGFa0zMca3EwZtVrTM1yN3DNiyZ5mwArDAXSD/jM6/jM78fxu/Y69CJ6Tz8zvwvU0qlFXFxMXFpZJEphaYEIETcrdfA8Hp1du4A8GJ3nM2iMRqMTq+m9Yg/4bgP4bgauJKs7d+V77c4uJTMTMkzEqlFTATVzCYImExKpqYiUTMSKsAcM4mirqSFZ5denHv4iD8jJNzdpgVKUkkTExMCYkBExKJiQRIJiYCJAQTUkSCUXEpXc8d+Px9IAhNhDNo4Z5XLFutZtWzRa0bs2q3Czyt1uPLjY4mTliwcN8wApgGYP+OXj+OXk48DeutbnjneXGtyuE/DZ1+G0nIy5GeWLba8LywxhfFGIAhcZFDLDHBKlhRwQwoUd+fhjzgCE2EY8rhi0a42i1uwcMlrRm4cLcLVthWsszRs0xY3LBuxz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OBARwDgIAEHQTkCoYHARAWesTeQpyWTJeFzNVCRafjAhIISBBE//8DRTUISBBEgIACRTUFAzgLZBkgMgkAkJsDATfAHkUzCQCQggIB28UeRTgIAP4DAHuF0jQSTsCkP9MApD8KbymD/gfc/gfdTHgT38TcMTqOVaxwjhFRFou8udd8eDSD/gK+/gK/d+26rdVNCLjK1wQKmpqeEgCD8zjM2mSZiUWhNTMJSiVs54+fn0AhNhDRvix5mrlutc5HLla0bs8K1y3cMVuVniy5mbJtjZsGAAplGYT8EhX4JDYYcC1+BXBHRDFLNTNKWKcZAIP+CMD+CNPwO/Z16ZqM43jOLqJ5M0CFgzGLjjhjhihgiQIIyWXA5dlAITYQ2ZMWLHDmZLcLfI3WtGrJutxYWGRayasMzHI2aN2blyAKWxeE+Yu+YvzSqtglgxZqasG7JstopXEAgv53S/ndNvO5GMRbbL8eAIXOYDPo45UEJBLEjQ35mDFAITYRicZWORu5zLXGPI5WtGmNitcYsjJbmYYmTjI2xMnDnIAKezWC/kfT+SA2VJvNbNhVwxkLnV2bU3HLj1s8e4P+FCb+E/XGq4Rhwnkwqo1U1EG1zm95zPFba+MZm4zieICD1MRKLiVxarqamImYklEwlFozi03N78Pn6AAhNhGJg3csWblotbN2WJa0cZsq1w1a4VuNvhyuXOFhiaMWYAqAATmD/gzo/gzpMxltmZTW+W8QjDERcXFzMRKJq11MYvher5WAg/4Tvv4TmcY1jXKq1itTFUq441mU3i4y3G5SlMsotnHVPcCDjgqSZWlNJFWECUTMSSiRcTN54+3jsCE2EYW7TCzytcK1vhbMlrTJlxrXGFy4W4smFo4aMWTNviZgCpcBSoP+AbL+AbPnyBnGM8rxWK1Wp4MTgxMUmiZiYzKUbmbucsotN3Nz18LwwIP+Gfz+Gf3r0B06+F4fjc4tcTKZi4mUk1MUipqU1aIlrdXJcSROM1YAg+lZZSmLQhBVpSACamSJhExMXjNTExZFxa7vxfHn4GAhNhGLCxYsGzHItxN8eVa0a5cK3C0xtlrBhmYZMbZxmbYWAApZF4T8CKH4EUWmVa1ret54YFMUtWLQg/4Udv4Ud1NRrHDXCsTN7zznj4aC/AHxzbukbLFt8+/dITYQyxMmjljiYLc2No2WtGGTItxOGbZa2yY27Vm1zOGLJmAKSQ2E/Anh+BUWcYQpLJitozCD/hWA/hVFwS3m+Ocgg8eBedszec3gITYQ5yZWWNixxLWLli0WtHOZotxM2zBa0yMmrBpkctWOPIAKSQuF+BTD4FrYJqMFdZhJrIP+Fwr+Fr3mzuOtc+KE5WWNZ3w3x4dwITYQwb4WrlywcrXDZlkWtHLPEtcMsLVawytcrVo2ZsGThkAKTg2F+CUb4JoaaYIrqrMNZhMAg/4Wgv4WR+nGN3xzPgzsg+3Cc3c8c5vj4IAhNhDVzlcOGDFotcsmmVa0bNcK1y3btVrTK5Z5cblzjc4soApGCYP+Cz7+C8PjjLHCQIP+Fur+FqnHSqnXUIaanpuLjZOpg6ohNhDDLjcssTVstZtMzBa0yOG63E1y5VrhrjyuWGJgyzOcYArGAXiD/i4q/i4rum9OPAA6dfA8HwrmKiqiIiJhmrhNVNKROLiIYmoiSZuJqLiYyJgq4km4XG1szNIqYuuMddeP43GD/gO+/gO/58nPk69A69Des4zUESmEzVoi6zC6uJnF1MTUwRcQiLIuLhCamFWiLiYuLi0TNTNTCJidZ5c/AkCC5wnZpViUmgssAJsBuVc3KJsBKCUlSgAJUpKBVu934fwH9AAhNhGTM4Z5GrNwtYs2GFa0wuWK1zhbtlrRjlcNMWLK4cNmgAkBCogBPoP+Q/b+Q/flzcufgWwwpFYjTFaVCsFVOLpU1cpuMwRWdz488/HAgv5MY/kxnz4fD8Fned558bECVlkYuWbm5ubLWyqSSt9ghM0YziRIIRIkQjBGEYRgQSnCMJkYAEZ4evOPgoAhNhDTC1b4mLdgtwt2rRa0cs2S3C3yZVrRllzMsWHEzwsswAqPATuD/UefqPfA8HlzJjx46xxjOJxqqxjGNVFYlNzN3k7p4xxSw4T4yIP+GFb+GFfr048DwfA68rwpWJqdXwmIqIjMTObzPXwvD4cYzFzKp4ZpwIPpNzNIQiZTMZtmhBVxEomIQqUpWu9318W/cCE2EMmThqwcOHK1yxYM1rRy2yLXLVlhWssTZw2Ys2GVpmYgCowBOYP9PZ+n7jW6jHHgumIYnEomM6Yzw3w4xm7ZzHPXfXflzqYiMdO4g/4bMP4bEd1ud8fC8Nw4vHrd8cxNTyrU8p1GKrERMXW63VpXNbxOQIPyMZm5ucpA2mZi0JgUqIRFERK2V7vyfBwAITYRjxs2OFs3brcjHNmWtMzNgtxMcrlazyOWLhi0xN8eZsAKiQE+g/2bn7MmGLwxeszV2Zq5WuOvieL4HgnLmB16eLU5biYVVcs9LoCD/hoW/hoViyyYTiamILgmJiasqwOHHlvF1KEzWeHG/A8Eg0VNRMWlaUCLiJJiamIRMTEomiYzDNZZnjny/IAhNhDTMwZOWLXEtatMTVa0b5WK1zjc5FrZvjYOWDjK3yMmwApYEoT78z783bOmWVZTpBinLNvAg/4Z4P4Z4fBVzxxxdI5THDmAhlpNoGFQMHAwsLCw9PCwN8AhNhDhjmYtmLNgtZZXGVa0bM8i1w5c5FuHHkZ5sONnmY4WoAppHYP8+p+fVOk8M9p6RrXCsRE3vd97312Ag/4bLP4bLS0scceDy8GuMTUtZ5c8avSFgyF8ccEMkMUcME6FLFHDBLHbm4INUCE2ENcbRgyxs3C3Djy5VrRnjcrcOFlkWucePJiZNGzfFicACmEZg/0eX6QnxDWNVUavlemItmJ6gIP+Fzz+F0PB4HPhHKOEdK1FVDOa8UCFk0DNwRwwRo4YYIYEMUcduVhwwCE2EMGLfFhatMi1s3ZsVrRzkyLXDHCwWsGjHFky4cbNxkxgCQAKgQE7g/4AjP4AjSuE8J005NRrOGNwmrq4SRnGdNDcZ53O4uOeOOyC/ri7+uLz4/SWeeWWbyxIy8vO8Was1oSxYJ3k8oPyrzOZmJmYRdXBdTJV1dXjKE1dSJRcJTvr4/PgITYQxZ5MbnKzarcuVk4WtGOXMtxMWjBayyMW2VwzctMeZkAKdiyD/f+fwAJ+J16HhXyrwp5VrUI1OIVKGZ3m5vMceG+sgIP+IWL+IXXwN6JnGcb1dKnCcTCUxlIhE8J3AIPwJupi6mJjK5XExMTEgi4ktx8Px3lAITYRjw42zJvjYrXGRoyWtGeRwtcuXGRbibYmOVnkw5m+RiAKdzeD/gAu/gAZ3idNTiMXSFXUVOorGIIi0TSJTN3O54xzq+aC/tLj+0tTc7zVm4JN53LZVlJsyGblVeeedjqD4alJcSmSbhMTEwTVwkAiSUzd34fh8iE2EY2ONi3buWq1pjwsVrRmycrcLbG3WtcLZzhZtmOZnjygCqMBVYP85d+cveNnhyxquF63M2mLi5XxjcXUxVxBK4nNXjOJqU23Xg8ubq4t5uVTWOPS8Z4cLIL+1WP7VZTtWXuJc7m+O8skk2S2TUmxnebEJYsu52VETDjLm+PfPdfGg/EmZlMZi4urTEhIIki4SReJmExIQKQCZmUXExbLfXw59oAhNhGRm1cuc2FityOGuRa0xsGK1yxYYlrRqwYN8jNo0cuWYApZFYT7pj7pngzwacmWlaRhKMp2rhkAg/4kvv4kv+N1zrjN5iZjE600hORm5MpxCsZxnHDr1xxAITYQ1YuMWFs2brWLJi3WtGDJktxN3OJa1bZGOJo3YZWbHKAKlgEzh+Pk49OIgodCms0ns8m82JvNkGg6RSNLJakUjhkNgcCSORJ3OlBoBP58goCH8SIXiSFoAJHIodD41G5BISiUVOJyn0/UqlqdT55PZ1O1EoqPR9CYQT2eKCCD8hm5TK7TJMTF4uImETU1NTixc3d73174ITYRjZ5cWFq4brWrDC3WtM2bItwsmOJbmx4WTFizw4czLKAKrgE4h+Pk5AeCRqZzKTyYAhkNj0NgCAQJAo7SKTXpPBoHBIXBonBIvCYfC4ZV41D4FB4NAIZNqjUEpIfxNZeJnODzewWGeT0AnM4scog8AIJAppU6lN49DoBCoJCIRAoJAIDAJXSpPB4LA4PA4PAIjEFZg+UWRMKm4upnM3SUTBMzMQmoQoiUzvn5O59QITYQwYYcbHK3bLWGHHhWtGONktxOXLFblbt2+Znlx5MLBwAK/wFZh+iw6LGEwGCwOCweCwmCwuAwODQOjWemQ6FQSGQaCwqGwCEwGEwmFxKfz6uyaaVWqTmcEdjhJpOkEhgEBisUlMomcyTmcEBgCMRmGQ2CQWAwAIFA4HAojEIah/DXl4a84PBIFAYIgiDQGBQCBQKP0aPwIgcBgMJgMHgEDgkBgkXmUznUfjcymcolJRKKTyep1O5xOaFQ6RSaFQ1IpJRKKnE5mk1olFp1PpVLolFnU7nU7olFoACC+j4Pfd1sSri3s2bvLxJc3xVpdWEEWBZs3NkSwWWm7u78fz8AITYRiws3OHKxcLWLds1WtMuTGtxYmjha1cNGjhi1yt2LHMAKXxeH4VLhU0SicngyAQWASCg0CYzBK5UAh/DZd4bL1KpdekcCQeDT+vV+hUNQqGCD4QqYtcSlM3Oefg8fECE2EMsWZuwyM8a3Mzc4lrTIycrcWFuwWt2LdxmY5GTJi5ZgCnAZh+Mi4yODwaRyKj0a0zKaV2uTWaJpNbJJ4Cgc3sSH8OGHhwxp1PqFRp1PpEnkMwmMkkqXS+TQ+BQKAx2cAIPGETUTSy6zcxx4+b4bACE2EZm7fNizZci1m2b4lrTI2crcTlhmW4W+Zvjw5cLBm1YgCpABRYfisOKxAAm03JtNyUSkj0fEYjIgMAAnc6KTSE/nyezwm82ReLI3GgCH8ONnhxtAAkMgIjECbzYn8+E9ngnM4AkciIHAkKhaLRcmk1TabqFQwIPhGZIImYlEkJiRBVxITMSkAmJiYJTfX1T4CCE2ENXLFhjy5mq1i1Y5lrRzibrcWNwzWtWuFo1atG2VzhwgCnQrhPwKCfgUFAAFr4seStKynSM5Rw6sd9WvZtxTuIT8Q1n4hrTDgABgw7NuzDCME6RRx7sePZt4HB3Y8YCD6ERdXEyzKYmEwlMSiQmc56+bPiAhNhDnJibsXOFotb5MLla0ZZMi1xjZ5VrDK5cYmORzlbsGwAq7AWOD/gfY/gfZDwfA8OpuZmZXU3U1NVGEdvB8Bx4DjweD4Dr0HXo58ufLr058gDGe00xrEYIu83KVxxdeQIP+Ihj+IhkJjhF6RhNTUxKJla88fA8Fy5jlzcubhxHDi1vlz4ceHEA8HwOo3OW0VOKpSHCYqYP0OcmbmUzExJCQmJmrqQRIhMSiUwAgiYJTEhCYXUiYtnn6O3sAITYQ2ytsTNu5zLcjLE1WtHOPGtwtseVa5zNM2XNmcNsLViAKkQFAg/3UH7q/pnDenft4PgeTympxnEKMRGKqGIgZrdzud7vN7rnreGpdtoP+Igz+Ih3tz5OfJnGt9M1MRSkwTdtzuZzF4vFkzMXEKU1nWL1shOBDDGcJxIoxlWCIEZRhAgRRRQIwIowiRhOOPnwj3CE2EZMOXMyxYXK1pizOFrTHmYrcLRizW5WrFq4ZNmzXK3ZgCmgjgv5Vk/lWHRYDxczmeJk5sruvcvSD/h6m/h616dejr0B4WdRqaxEwmbvc8bjqhMWCZGKqKcJTlOEYwnCcIxjHHj3z6AAhNhGFxkYM2OFutwtsjBa0asG61w0yMlrdm2bMMrJzmzMGIApYFoP+CAr+CCu+uuMbxuLhVVycMUCD/h7O/h7NxfLPC+F4UuJc6zmEtyMM5xjOc05k2PTwY6AhNhDZk0bMGeTEtwsWDda0asnC3DmyM1rFjkw5sbZu5x5mQApxKYP9ud+3P5cwzFxMXU4Qq+3fxN4RUROuPDv03sCD/h4C/h4D69B0UqpNxc8+3fhx1uLXU3rfDjSwg/W7pZuZlMiUITSYmYmZuc74+TfYITYQ2ZZXDZw1xrcbRg1WtHGRitcNMrVayaYcbdphwsW7HGAKVBKD/gAc/gAvw3WUTNYnpU+QhPw7hfh2xviYq4kIxhhhPh6ghcQhlinRwp44568PDnAhNhDTMxZtszhutb48Lha0ctMi3FjaMlrRziYNG2NxhasGYAqpAVmD/gWy/gWzJgRIATBx4b1nHXESuHDr058mcCJ0zqcVOJpMymUwmAdfI8nxvH8LjxCE/DaF+G0MxYxkygBgwmjTky6NPAxwiGXVrzZ2TKNerfgrFOMoySQktOSVIyhCcoZdm3dv2VzggmRAq0uATYWLlubEtWIgppKC5ubCpsWtve/H9PzAITYRlYOGTnKzwrcrRm5WtMmTMtxNmGNawcN3LRo4cZmDhiAKjQE8g/4Iev4IeZTGcd64xlaIxVarUanSp1dXGbvM8Tx+BOKqtcL7cQCD/huU/hujvwPL8rxfE69IrGHBEE5Zzd5zd3NlYiORjUVWIuLrjjnmAIPyKu5ubTZITEolVxEzEiYIlExISnN8fP30ITYQ4ZscObK0cLWWbM1WtMLTMtwsGmJazws8jdiybtcWVmAKrwFWg/3vn731rYePq73GYmnCeThWNRhURa8s7nN8ZmVxCKU6eL4nPlz5XR4E1VRESmateYP+GoL+GoNz5B4HHU8IjEaRM1mbzm973vO7uYIqpxTEFSjPLwfA79vB8Dr079vF1MxFRiMNZwmD8CIlLKMswTdSmJhE1KExKQJgBALiazUxEkwJSvfk+Dn1ACE2EN2GFi1xssa1k5bOVrTI5crXLhtkWt3LHC4aucjbFhwgCokBP4P+KFD+KFHOF0uroBrfaYrURUxOLmMTiNNF3d5m5lG3PG+Yg/4M0P4M0efJ16OvTny58nfsc+W6ut4mUCJqaIKmCphJeuPS+PaD1UzNTESTJIIlExdXEpiUShMSJiYTLOfB817QITYRjbsWTlo4bLcLhozWtGDLKtxZMbNbiyM8eHNjcMGGJkAKYCSD/jBC/jBD58hz5AO3fxM1ETVIwllz8ECD/gxm/gxn69Bx4AM4uIAgmJxGwIPhEkkkxcSlEgiUrzvyewAhNhDJi0yZseRmtxuG2Va0xNmi3FmZOFuJy3btGOPJmc48IApgHoT8Z834z5xqrDAySzQzQwMEUazrXTXHpIL+cuP5y5G5s1rc7E3lyTxeeqCEhJAkQjCZNFCcVYzy8ePgACE2ENWjDHlaZGa3M4asVrTDjxrXDFowWtHOTNlzMMrlm3wgCt0BlAGD/iGY/iGZAAcufSefjbicTiYmCyCIVcI3BNRNJk3FxMRMAgiImpiYqSLMrXFymJ5+B4PkdaiMLxupu0RCKkzc8+XMR3vPEIL+9Zv71nAfH8QEWblm5uUlwsy2WWbmyNyrNRZVlKlS5d4WXFc25ZaSyhSlTcWVLCbi4B8mzQCDcpiSSVxMRMTCRMJEwmCYTEwTBMTExMTCYmEwmEiJmESImJiUTEokiUAJiYmEokETExMrm+ftxPtAITYRlyMHLNoyxLWbRiwWtGeJutxOMWFa5y5sONuzcZWmLEAKigE4g/4u+v4vEeXDr0IntmqrEYYvhNYxOI1FU1Ui7vN747zvfk+F4vXIg/4tAP4tFdcufI58orOs8N448NpXExeEkzVziaVEXi51z8KcwISXAnWM5pwjGEBFEREIgIwiCMEYxrl554GAITYQ3xOGTRllcLWzRuyWtGOFwtw42bBbmys2eLI4xs8eNqAKtQFWg/4EYv4EE8RjE6uEoybXHFlu+O8753nO93nN7zvN5vNlytOc3NlRiqrF6VrXDhw6Y8TtIIP+GPr+GOHNwXWYm54zm9zeWY3VzmYuU1KKYVOpqsTGFQqkVOpjFViscMVjFaReq8GDRMRdWRmKmoiIi4nMTMTF1dTNXV1cRcTExM1MwmIkIupiazFZrMTO/P4+MCE2EMMLHG5YZsS3MyyZFrTDhbrcLlo2WtcWVtmZYW2Jm3xgCqgBVoP+I1z+I02oqoqqnkqMVHClRKLpURWJxcCJEXcTmszGYnCrwhNKqdTiLu+PWfB67IL/AA1d/gAa3Z313xvjvjc2SypalpSyQmy6vZQlm8853nnx3N5ZMeLzeannxdCD6cLm5mJmJmLTKLgRKJiYmJEwRMSiYkCIImJTEzEhEzvn7eL9QCE2EMczTLmYY2i1m4bZVrTK1cLXDTJjWtsbFg4YMmLDCxxACqUBRYP+Q5T+Q6XhMzVlXMxcMZ7Dws8GioiorGJlxnjvfHO873ueMbpVR2vl0diD/jZQ/jY1mOE43rjFzuMxuOMnjuO+e7zEoxWK1XDHDl04axpFzvM5zdt1u+Hi4ITJSKEZxjGMQQhCU4IxjGcIynEEZRQjCMIwSjCcoyrCa+Hk5YS8BCE2EN3LfGyZNGq1hkzNFrTCxbrXLbJjWuGDRwwc43Ldg0ZACncmhPyP1fkfrjhxxyzrNC2DBotupojgnTHPDhw4b4Z4bXhgg/41kP41relTwrWMVEWvc8Z5xxTMRNRGs8omgIPh61+Pnc3Sbq6mEIEsxczO78fvXhAhNhDJmyxN8jhmtb48OZa0bMMi3EyzMlrlk5xYnDXKxYsGwAqZAT6D/kks/kk5m9t1vTEcr6X0vo1WNRVBN3mc3vd5zvO93coU6b8DhXlAg/41uv41j+Woq29+C7u7vHPO+O7uJjWsYxjWMaxrFVFzObvds3nXHV9O4IPyMOc8bTEVSalNzKYurupi6ziYmKuphFzBM3fHx/HV6wAhNhGLJlyOHLhwtxs2jha0cYWi1wzysFrJm5ytm+Rs1cuGQAp8LoP+UIr+UJ3jdbXKo1XCuHCujUJ3nPHjvc8W6zqa1eulAIP+NXL+NXvc8s4iKioqMSgiYUiLia4xxby6673OwIP2NY9ebymYmZYzi6mrmEIQhJNznPp84gAhNhGLC2w5WWFutYuW7la0at8q1zja5FrjEzaucbFs0ctMYApwI4T8qVn5UoceTKyZcsK3re+VchDFTFiyYMGiehWQg/40iP40j8b0mMTwacoxjGIiFzzeC7zviIToK3wxvMIRhOEpwnCcKxire+vDLvAhNhGJw2Z5cjXGtcOGrRa0ZsnK1yxbYlrNxmzY2mVs0bNWIApNDoT8pFH5SKdepiwMFISwXIP+Ncr+Ncvr0OWdVdashONsnrves54d/BhQITYQ1Z5sjbE1ZrWmVrjWtMTfKtcss2Ra0Y5GrjI1x4m7ZiAKeiqD/lUi/lUtzvnd7TVdMcunLpjhjSbzxvn4J3Ipw6V2g/43FP43I61ONYxqITG+LjnjnN3TEeAcNQ1tO5CE8Jb8OnPOcIwiihGRBGU4IRhEjGM77+CdgCE2EY8mRlmxt2C1y4x4lrTLiwrXDNs2W4WjJy2xuGrBlkxACmMXhPywPflgfhvaWOl7QyWyZsGamLJHAIT8bpH43Sc+DNXdXNPElWMM9NuOu26FzlGDnhnjngQwoY4aWHwcsGmAITYRkw5nGHExzLW7htjWtGONwtcMWWJazZs27lzmxZMLLIAKVhGE/LcF+W4nPWO1lQhSOTFTEIT8aqX41M7U1M0ME5x0sePShoC+KuCi4GHQ8TJ0cJA0QCE2EMm2Ng3bOWq1k2YM1rRrkxLcLJw4Wsm+XCwZuXDXIwagCk0Mg/5Z9P5Z1Y4ax2qNu4CD/je8/jfR41m74ZnEgIaEtoGCrYeNkaWBgK4hNhDlmwcsM2VwtyYWbFa0ZsGq1w3csVuVgyyNnDBw0bNcoApODIP+W5j+W7G+WuOtXetgg/43Bv42z51EOF8Y8MCHk0WgMAm6FymHwGATQCE2EZmeZk1ZNXK3FiZNVrRo1xrXDZg5W48eZk3aYsuZpkbACmQag/5SPv5SN5z16eHXGd5yyFcOPDUahPx0/fjqrow8DDqarZMGaFoQtGVVcMSFwGaihyssscMMKMgjQy05OmBngCE2EZMzZozatMq1rmbMlrTC2aLcOJyzW5WrTNlZ5MblpkcAClYShPydFfk59va19E8kciGDLJeD/jyY/jy1mO3Hws6axPaVSIXCY6aPJwxwwywyy252CO4hNhGNi5cZMeTMtZs2LFa0xsWy3E4YOFrTG3aN3DdzkaNGgApeGIP+Uaz+Ua2+VT2npfCYMl464myD/j4S/j4T6zx5ud3idVyxw6PCw1CFuzkc2TthjhhRxRpYJ47cuYghNhDTIywtXDJqtw5meRa0b5XK1zkw41rPE4b5W2XNiZN3AAqFAS6D/lUa/lUjxnjrrXPHOrqMY4Y5a4cNMSznnnPN1maz0zy4VoCD/j1y/j2NrjnGK10rwHKcWy3fHeb3maYro4cqqq45zxyAg/G8yPB7ucXFpmrq4mF1LNTV1dFZbz6Pg28oITYQ4atsWXKwyLWLHJiWtGjVstw5GGRa4cZcTVq2zZXDnKAKvgFRhPyv2flftNerh5LkYwnBSEJUoaIwlaEppXjWccuLHWsJxpHFLFSksCV51rfHhqjGVLMWPhcPiXiAhPx5AfjyTlk4PAw5GSFKQhasJ1nfScNet5yWUtklgapUghOrfgx1x3RShbFbNSUhW+vVrlPTSYCD8j1s8fB48ZuROLrMTEyupiV0iYETEoLq4kiUImJiJiYzFxm74+ntoCE2EM8WLExbtsS3K2YNVrTJkyLcLhjjWtmWNnixOMrBrjxgCoMBKoT8ti35bF5ytLBPJHBfJjtdhrjrhnhvW9SWLFu3cDJyLYLVhPx5GfjyBY9GWmWN6zheUaXtOiksGDBotSkpQnWeGuXh74TlZIc2tIwhGE4TjFGMIkSE5IwSnHf1UXUAITYQ3ZMWbVxjbrXLRw0WtMLNktcsG7RayaNsmPM4yt8rFoAKRQyD/j7G/j7pitVHTnyAgv45a/jlnzMbgIXIXZ2NLHDHAhAhNhDfE2xZMTHEtc5GLVa0YNma3FjyYlrhwxYtsLPI5yucgApxKoT8fEX4+IwDJlZMrVr0aeJjoxTwRwRlGsMcMMMNsMCD/ccfuOQCrYyqy91zjvPGszqtV0vpfSZAg/AzM3MyiYgRETQJTKbmYu89/H84ITYQ4w4WjdhhzLWDTJiWtGTBitcMWONa3YOWzRhlyt8eJkAKeTGD/kPY/kPZDU6vhOJiqUqN1uczeV3d7bvaYw5VywCD/Xffrvx4ON3vPFaamNRqumOHLGopcri9Zi5d+ngugIPxExc3c3ICYuJiYQVMTBITne/B8H1AITYQwwtmblk4brcLbIyWtHDdotcMcuFayaMm7RpkxM2jBuAKdyiE/I65+R13fSsq0laFrYeFeUJQSXYdOTXHDBCzFHNEhPqjvqj8WK+SMpzYYZ82euOeGZLBiwbpYJUnGt5a6YSD9DrczOUzIhAmJmhCJnMbnn17gCE2EN82Fm5xsWS1q5btlrRtlyrXLTKwWuWbRvkZZczdwyzACnwsg/5KbP5Kf+euOs8o1rVa1GCZzd+D275zPFusmOGfAwCD/Vrfqwc9s8t44t3udxN0iIi9b6b4Z1cTMbxz5cyElyNqMYxnWEQhCIShGCEYThFGMcM8Ofb1ACE2EY2OVzmxOWK3JiasFrTCzyrXDJrhW5XDPDjY5nDbM0aACoABKIT8nr35Pd8OWOeE4KYMGLFkzZMmDRHBhhhnrrrjjwzrK+i8gIT6Pj6NvBqpiwTRvh0104cumuFeEsWLJTNa0ME0cOLHcIP3PRzJUzEzdXRF4zWYiIRMXXHOe/mgITYQyyZWrBu4yLXDRq3WtHLXKtw5mrJa0cZm2ZhiZt8bFkAKeyyE/KZp+UzXfu5eKcYwgwMEMFJSogrDLDDPCrGsIqQ1a9SD/W9fre+PCqw0hWUpiphSYu43jnWV3jnoAITmL3x1jNGU5ThGEIynJGEIyEE0Yxw1w8OvgIAhNhDhw2YZcbJutbt2+Za0zZcq3C4asVrXE2a4cblo5wtXIApgFoT8r135XyZ48c8KdI5KZMmDJDVW0IT6Ur6TfNLFotipgrHDhvnvthxa44XFYxo45IoxHDHDDLDPgcPgACE2EYmWTFiZuXK1vmxYVrRriZLcLho5WsGTJg3wuXDFu5aACk0NhPyq4flWBhHMbIYp4qCD/Xqfr34vkcuPLcQAhoC4gKmHg4WBh4mlg6IhNhDdllYMcjVitxsmORa0btWi1y3b41uRhmzMGuLMyZN2AApzJYP+V6z+V63yZndlaxjtrlqtTi7ze56uXg1vhvGAg/2GX7DPOPCvwnCF7njnnxvm3TEa05VjPbnIhOFu4taxRjFOU5RhGUIoiKKM7306+UAhNhDjM0ZNWTnEtxtGuFa0aZMa3C4cM1uHHixtnGZk3x4nAApUEoP+WWb+WWfwYjMTDEYw6YmE+xU+xVwRzRzRtKcK2ywx6YVpK8TDHKQwwxyy4m3PACE2EN2jJg2xNGa3FlYslrRzjZrcLbIxW4szLJizYmrls2xgClUQg/5cRv5cWb5xzxuFavxGgIT6jD6gHJbBLJNHHLPhvrCGtISrgYOAgYGFgYWJi6FYACE2EY2zZwyauG61k3btlrTM5aLcTZpjW5mzJy3y5MWLDiYACkQJg/5bYv5bR+VcNcJyg/2QX7J+7zz5AIaQpoGtj4OZlZghNhGRjlbsmThutaOGGZa0x4nC1y4cuVrZtmwsXGXDmyMsIApGCoP+XMD+XOXheIxGuACC/jGD+MJ8mM80hpieg7OHQ8fLywAhNhDFy1bOWbButy4nGVa0aN8y1wwYtFrZkxYNWjPJkcM2gApnHoP+WGr+WGe8TGYtmd3m83M2TqOSOwCD/gCo/gC551x4bqYjFdK8DHLhwjVTjfDnnYCE6GmqM5qowCEIxjCaN8PJnzghNhGXEzZYcWRmtxsWzVa0bMMi1zhbtlrZsybYXOVzlwtGIApKDoP+VTz+VT08Ry1jTDaD/gIK/gIL69NsS1esZITlS3xjGad55+PmITYQzaNGzHNicrcbFm1WtGWFktc4srFa5zOcblszb4cTRwAKWhSD/leK/leL8PphwajVTU43idiE/AcF+A4NlycO00YpIZK4MESGhrKBqYWDIGBgIVAwsHF0K4AhNhGbK5ZscWLGtx5MTha0bYmC1yyaNFuNg4ysGjdk4cYswApxKIP+WPz+WRXUwmpqKxGqjCpIy3XO0ZuN9OfLAIP+Aub+AufHBqMTU5nN7zfNxnKKrEdnhNRGuayE2cTp1lOUYRhMjAAnKMq0ihNeOXkwITYQ4xscuNwyyLczbM3WtHGRutctWrBa5ZM8LnHhcM8rZyAKkwE6g/5aTv5aZ+F4rW9OWJ4XwmZzPg9OrMFHhTGFG5zN5ubRERyuNIP+A6j+A5FMc+fgeC8vXFN6co5R0hjNb5k95XEVqMdI4RwnVzG9b2CExcrpzjCEoCEZxnFAgghOUUCMJwnCcoIRlGFZXVx8uPWAITYRmcZMblw5arcuXM2WtHDfGtw5mOZa1ZMG7Jrlwt2GTEAKiAE2g/5dPv5dT+3Xo69ExrfgZ1GHC8LnLizd3ec5vOOOpxjGMcK1NaCD/gN8/gN5vGVW8Lw+3fwOrc5vdpTURBTGq1rVcrxMzO81145Ag+24hEpu5iIBbMTEwgkiaRUwm4tfP18+ACE2EZXDjK2xuMy3NmYZVrRg4yLXLPI2W5sWJjixN2mLM5bACm0mg/5GsP5GrbxmLrdZjMbjcbTCuFcuGtY1Thx0g/zdX5vfnrMSzrOLxGq4a1rgrF1mZjc5ni2Ag+y0yIi4STMkxJcTE3efB8vygCE2EMnGJo0ys2K1q4bZVrRvhyrXDbDhW5MrbIxxsXLlszwgCooBM4T8knn5JS66terPmZ8U4JIMGHhYYUjKcY1y4seVVFKlKWlaUrSig/z1357meXXpdO1xBE9+3fG83dzFR058vEqoqE5jjG45xvaD9zt7O0szcZxmpqYiUSi6urheLialFxMzvv5fYCE2EMM2PCxzMmy3LmxZlrRxhcLXLFzlW5mDlk3cY2Ldo2cACk4Qg/5M/v5NB+MRAqeDk4CD/MZfmG9VWo1udud9eICFk0DOywoYU8MsuFwwITYQwzN2TnDmaLWrdxhWtGDnGtcYWrBbky5sThw1xtsbhoAKThCD/k7w/k7v5txMGL6X0IP8tp+WXnWp6MZrnXWeYIWjPQZ+cjhhlhjlttAhNhDJxkyt2bRotYMmbVa0b4ma3DiauVuJmyYsszVtjcOG4ApyJoP+T+z+T92Gr5b1c5nfPlz3rwauZiIxWNYxrPgXIIT54r54OU41heFUIsG3Zr1ZcVrWlSBGrDLHKcyD7RmpTcompVaZuLi4mCU7vz+PnCE2EZWDhy3btm61iwa41rTHhcLXLNyxW5XDXG0wsmmRviYACoABLYT8pfX5S+2SVlq4KqwuvGq8Z4ODirNCclrYraMWjZg0SiCD/QgfoQWs4zFtzuM1nFqqOXPwuWMYxE2md3xjw88cgIWTMZGVAEsBBBCjijQoYYoRBCgEMOBzqPaAITYQ0zOGDTGzYrcTFm4WtG2Zotw42jFa3YOcTTI1bZWmPMAKpgFOg/4q/v4q/wcOOtxPFPGbTUYrpx4dsYqojOb55zvO7ubiKxqscKjRbv277bq4isTfgIP+Dab+DacHgeD4Xh+F4fibkEyb7d+mUxExV4TDGcTETEpi1pmY4+JudZwmIrGeQINq5mJqaukESWtICJBUxExKYuJJmYERGJqJi2Z4+Px9YCE2EZMrBtictGC1ticNVrTGzarcWLKyWuMLhy2asm7PHlxgCpcBSoP+K47+K4+rBMOPDxYTnMzF4nCoqKxGMYrkipuc53N7jrHOOrMxU6rHKfAPAgCD/hOS/hOT48AdegusTieE4iIRMTFrgpSLm2V1eN1mtxta4MXRG4PtFXdpTExJYiSYsTAmImAQiYQCLi4mZXec+L4M/AAhNhGVnhaMsbDItw5WuVa0cOMq1y3wtVrhjkyZmzBm4Y5cgAqTAT2D/iwS/iwj3rjyzwajUaxGopWZ3PPrjnN1fCeGqrWMVTErnM7zfG/D1zuD/hTm/hTVz2vTE1czu874uLOM8ox0jDVxcpZu9zxnnPNeYanlfLEAg/gLw5nN3mZmSYlKREUpNTImESTVpRaZzPf1YwAhNhDTK1YOcLZgtbZcTda0bN8a1w4bNFrXExxNXLFgwaOcQAqJATqD/ja4/ja574u4zGWbnniUarXLHDVajElztzrvXgu7rW6quGO09NYAg/4Tqv4Tq/DxTCoxGMRqRdpmpmKUmpjdca3WalZM3jnjw7CDx7Hl3dzJJMxMSmCETAFKQStZM3nj5fO/eCE2EY8TZy3bY8y1zla5FrTHhZrcTNlmW5GWbLjYZmrhoxwgCmEag/43Hv43K93mczublNNa1rg5XQCE/CVF+Eq3FmrqnqZIZJShOOOuO+eGHWCEl1OGnCMKxVjFMjGs8vFhuCE2ENW7hs0w4cy3NlYMlrRhjyrXONzhW5mGRg4xN3OJk4agClgTg/41iv41mZvi6udW1HKK6WCE/CaV+EzfFkjqlklaaWGOW8cohYM5kZIIUaWWGOOXC4mHNCE2EY2TfCzbs2C1jkwsVrTMzbrXONw2WsWWXM5ZZMzBu3ygCnsrg/43vP43vRnExdZxIgrOs9M8nJyhMbvPXh4/geCAg/4Uiv4Uix0Vw1rGIZjnO+PGOrnfWeuWYjGOVduHPkCDj1PHu0xExa4uJhUYuErm4lK88fB8efQAITYQzaY8jlnkaLcjFyzWtHLbMtxYcmNbkcN8rdgwZZcWLGAKjwE7g/48jP48m+jr0eL4nhxObzaEcI4Y4Y4Y1XCeG8Zi4yuc73x313c3E8KigIP+E5D+E6Hs48GccIxWNRqtTpcs3xXtx3vefDnvebTSsNYxrHiVywCDx4E3MrubiSpiQBUxKESJSSJTHGevqughNhDZy2bNM2HKtatWzda0a5cy3FjYY1rBviYs2jNs3Ys8wAplJYP+Pyr+Pys5c+m8TV1Ka2uNxd5jdo3ScYCD/haQ/haROXPwpavSIzUwmCYtacxOb4CDcLXcICJq4CJgJTm+fj0AITYRmcuMrNkyaLceNu1WtG7Rktc5mDVa4zNMrlq3b5WzZkAKhQEzg/5EQv5ER5Y58uPAOvKZtmt43oYnURPjT0jljTE5rnrnvICD/hOQ/hOhqeng+B16A5OGNY1GEbveeO+/bvO6uSamq323IIPpEzF1ZMzMTCKzVxdTNTExJJJcZnj5Pix6QCE2EZHLNtmbt261pkbY1rRo5ZrXDHE4W5mjTM1wtcrJwwYgClQTg/5G5v5G+6611xzxmp1Edrxog/4TtP4Tleldq4MG854s97CE6GUqrONU4zrj6MNgITYRizMm7bGwyLc2FhkWtMLNktcuWmNaxyY2bBq2cYmeZmAKbySD/ku4/ku58HG5uct1uLi8RiOVcMVisNZ5XGiD/hLm/hLnngw4TynhfK9ThSIqLXGXPHHnkISXEreqMRKM4TRJwnKcJwjGc8PRcIAhNhGVvkytnOTCtZtm7Ba0asGS1w3aNFrRszw4ceRzmZZsIAp5MoP+Trz+Ts2ubmyumNRjWsajSkzlmdtt3nObtU9HicKAgv6Ra/pFPe+u8vgl53x3jJyQbuu3Zbdbuzud2aCD9THXjzmYtFxYEwBU0VM1cWlOd9fD36AhNhGNg3bsWrNgtaY8uRa0ZNsa3C0YOVrFq1btsWPLjbZMoApZEoP+TpL+TrPPHGYaqOU9L5KAhPwn6fhPPyRzRtVW88s8udrAhqyKo4GFQ6DhYGFgYOLj4u4AITYQyaNsjBq5YLW7Zu2WtGebGtc5muZazwssWXC5Y5cjVsAKVROD/k1g/k1h3dZZjaWJ6XXIg/4Tbv4TUeE9o4TiZnN8XXMAhMXM4sYoxnCsZznhy76AITYRmauWLdqxxLWDTIyWtGWZotwtGLVbly5GuLE0xtmDlmAKfC2D/lF0/lGBOtc2RUarVaxjhEUtnO56x1rjSdZ4dvDAg/4Upv4Us55Z5b5Z4GLxaClRGLrMZnjjnW6u8c4rwYSXY5ZFWE5zThOCMowQjBCEkoicazrt47hAITYQ3aMmDfHmcrWOJoxWtGuNgtcZcTZbhysWeVs4x5MjFkAKigE0g/5RLP5RP8b6c+0L6TERURFYwxWM1lznrvfN3c43V1UcJ8bw/CCD/hf+/hfVc3g13c97zz474uNNY4cO3TXLXDhVQndeDW7u4zXHV0CD97xyZu8ymJmUxIiYCaUQRKZmbvwfTnwgITYRjcOWDViwzLWzhjiWtMTnEtwt2DBa0zNHGZtmxt8zlyAKoQFGg/5VZv5VZ3Tq5c+HHlz6denXp1dOoAYzV6zOt8GcQiKYyvM8d7znO5zNXngAhPwmGfhMNZMrNnzZ8mXNnzZ8WNkygBky5MuiuPgcHdhjaeCFLQwQpCcpywxuqreVMuCDjgtcxMwlEoQiUTJMTCYlEoTF1cJhCEAtfP2Z8QAhNhDnK3aucjRstcZcWRa0Z5XC3Dib5luTFiatMLViwbYcgAqfAUWE/FcZ+K41hwDVr4WHFCkII1vWuG963VnCEoWlknLRXHu36M6cZxmnFGMII2YKyoCD/him/hinceA5c+Ek4nE0jF4zV1mJZXHPt36Xx8DwfM4xjOrq7qbiETE4jnqD97x83cTExa0iRACZiZRKJxdTE1M1dSJFpvj7dcghNhDPE1zZWzFitZsmDNa0YYcK3Dja4VrlqyZtczJw5xsMIAqJATqD/iti/itlzrjWW2ZtmpwpjDUViMVMxbnw4711uMrlGHheT5CugIP+Hor+Hpm4ROEVUavUROEUiUTdZSz18bx+nXluMxa5idd+zweQg/QnN3crlMpJiUSBAiaIlEpErbz18Pj4ACE2EMWbdjky48K1jkc5lrRmyxrcObFlWucWbMxcZMebHkbACo4BOoP+K+D+K+m43W8TVYrWtV0RUzm+Od7m04cp5RisKmss5vOeM43Ag/4efP4ea98p6Z1NZXm853PGExiq4YiqmMzu7vjHWOa7icOWfK8ntwCD8TS7lm5uSYkSmCIQETExMTImJlN8/H8uugAhNhDJk0cMnDdutY5MLha0aMG63FjyZlrLJjY5WjnI4ZMmwAqMATeD/jQ8/jQx3mLrxccW7QxjWOHDWK0qZzec543zcV3MwRp5Xj+F0IP+HNr+HO3HHxPF8TeqxWIoSmriIupmt1NXjONw23G4uc8Os2CD7el3zxvM2uJJiRjOM1MTMTQQmEpi1zz7+PfpACE2EOWLHHiyM8K3C1YNVrRthZLXLLCyW5W2LHmYsczZxiYgCloUg/41Av41I845448M4rERyz0pxIT8OQH4cWWqOi9pqzvhjpjtcECFykmDhSpUsMMsE8+FwcGoITYRkcZMjdk1brcWVjlWtMznCtcscuVa4b4WGLHmZ4szPCAKUxKD/jNs/jNl3OV5i6UjoyCD/hwa/hvrqOk8ufLdTLrWeoCE4W7owkinGcZ3x69OACE2EOWmbC0bscq1wwbsVrTE0YrcOVozWt2DRkwyZm2TI0yACnUsg/43VP43VeHEXV3rOM4EE4z0zhyYwqW3GuKAhPw84fh5xx4hmz8KtoWRhOK87wzwzsscM6ygwQxM0ViD5YzMXSSZiyZhSESiblK5ud9/JnzgITYQ5Z4XGNu1arWzRs4WtG+Rmtcs3Dla3xsmrNnkYM8eFoAKhwEwg/48wP48wePDwfA8XG52zLTlHbXbHKOCsxmOM3eeObzMXwc+QIT8OW34ct9Oi9qWZI5q5K4JyJr3vhx48+HLXGvBGlMjQ4iGoISHGw3nNEglOl4TRjCMIATIownKMb307XgQITYQyyN2rHFjcLWObNmWtGORutcs2LNawytMLHNma5sbFsAKYBqD/j40/j451jPK9bxuON8c9a63O8XmQIP+Htj+HsPGOGHDny3HGOMbjct8N3CE4lN8ZBCaMUUVY338WOIhNhDJk2bs8ThotYs8WJa0Y4Wa1xmxYVrVg0ZN2jLFicZm4AqXAT2E/IkR+RImMYVtr1cfBWNVYTtKlMFsUsjJKkcE4QhUvhnfPXLfPG8ErWpmzMiD/h0C/h0Ti6nt4/jXyxwcr4Tqampnc7zve853d3eSYYus3U6jGuHDlvCD4YgTa7JiAmLiZhEiJTC4mJi4q4mC55+nxn4CITYRmyYWDlu0wrcrlnkWtGWVutcsWbRbkxscORyzyNW7bMAKfy2D/kxU/kxVxXXtzVbrbN7uczKmI1wrhjhjhjk05c+EyIP+G6z+G8fPbjyvwPB8BjGsY1quDFSjcWzMcW7zfWOu88SE6WjPvnVNGKIjBCJBGEUYRRRRrPLz4PAgITYQ2YuMuLIyZrWOVs0WtMWNgtcYmmZbjzYm2HG0ct8rDMAKhgE1g/5P2v5P1ee8eDrrHGrnE4jWMcMarhMMzne97zfFssqe1+M8DsCD/hwe/hwxb4XwvhXK+0YiojFohdrmcolFyzM3tbweHg7sg/gDl7MLzNrEolMETF4urghIlKV7zz82/GAhNhGZm5bOGjRqtzZs2Va0ZN2K3CyzMVrbKwZsMzPLmZZm4ApmF4T8n0H5Ps8cNdNNL2YKWxSyMk7SAIX4bRvhslow0WEjqnippltjwcOPqy9tONCFwGawcc88csMcMsEscMMsuBwbXCE2EOWDDI1aMWi3EybZVrRwxwrcORy1WtmGNi3Y5cmJzlbgClgSg/5OOv5OUU8eF9J4cJ5Z4ROghPw4NfhwBlxo6IWrKt45YV14QIXRVZNLLHGnSzy4+2DPACE2EN2uFy1yZm63NkbN1rRu1aLcWTDkWs2zhwzyYczHC2zACnEog/5SLP5ST53z1vE8NcMa7YrFDObvN7njG057S6CD/hzy/hz/7Yjkwq0ZiImphFpurs2njrjxyITgcqfVTimhOFZRhEQQgQIoq34u+GwhNhDBuwY42rVotY4m+Fa0YtG63E2ws1rTG2Y5XOTM0bOGQAqfATuD/lIi/lI1vfC+DDTGeiYrGcMMXwmkWzF3m873znrPGdynhnxq5dCE/D9R+H2OOHNljeeWN8OOmnHhy49N9Mp4oYMWbFgxWyYsFsErThhjWd445xwtNK1mhOxml24roxjCMYRhNGKKCEaTlOUYQIEpoRRRjGeHTrxw8EAhNhDVxhasXDdqtYOG7Na0bYWS3DmzM1uHDhZMMTRy3bZGwAppHYT8qrn5VXZQyMkLRthljvjrrvlrjvHKjeKE/DWh+GtHVXJDU1MULTpWk4zXjHLK97iFxGKysMEKCGGEhQiNClxuTij0wCE2EZWGVpjxZsS1syZOVrRtmxLcTTFiWtszBjjwsmbNrmzACjwHgv7sS/uyXk5Ygv7KC/sqHOoAg46b3nNAITYRkbYseTJkaLWmbExWtG7XItct2TRawcYsWRu5ysceJuAKiQE1g/4qrv4qr7pUYvV1lmec8Z3GdRXDlz5O3fwPB6c87nN2mcMXWOKD/iFM/iFN5c/EmcTUlzGcZxmrTc55c3Tr4Hg+RuoqcXEqzyREAITBIgRjEnScIwijGMYowiQgQAiRVv04x7AhNhDHJmy4mmFktYZGmZa0ZMMa1xlxZFrJq1yZGOFswyMHAApFC4T6hL6cWlqytKubWIP+Dhj+DhkvV6cO4IW6NGRx343LACE2ENcThs4y48a1nhatlrRyyYLcTdoxWsWGNu1c5XOVsycACmkdg/4mFv4mF+jfTn0ziarVVWoiLnOO888ghPxx1fjjrvbLk12nirgWkE648GfJjhEAhcxZfFPXHPKhhIIYIRLHXm44IdEAITYQ1xs8uZuyyLcjXGzWtGDVitw42bhbhYtWOZg5cOHDFgAKcSiD/ihi/ihjMTiIi4m87jvjrXVtNxEapyeIdOSD/jg6/jg7OSOFMExmpi8QmNs73d7x38I8HkCEwcyEebNFKMooRhGEYxIoRCc66+TOUiE2ENceNkwwuHK1qyY5FrRjibrXLfHmWuMTbDhxMszJy3aACqEBQYP+KuL+KuNfbjyvV8M8M1jEVhUTc7vnx674763cmMcMcOVcMViMTVzGY8HG3MCD/jt4/jt5dXhuN8W8zVRrGO3DljhXCGE5Zb2zVw4b8K+WMYxhGZ3XgzzvmITgcpLmzxqwmnCcBGCE4RCBCMowiCMEZTpWEUYXhh69Yw5QITYRhcMG2XJjarcLBwxWtG7nItxM8zha5bsWmVi0cM2GZkAKmAE1hPxsGfjYFnfHm5+TDOc5wlTBTJitklihScrzvfHXDXLe95zjCVMktlMWLACD/jhy/jiT1y5+Nz8C+XCoq4txlMREYVFQma3jjHGN5zufH14+97CE3cqOu+GdZxRhOESMIwjCMpwQjCMokIwjGE054eHrS7ghNhGJrmcNWOPGtaZmzBa0xscy3FiaZFrNtja42+RowyMWgApVEoP+Nd7+Ne3cY51bNVfbj0qghPxvYfjeBlTIyUteM889+fLjhNnKk6NZzjGdZ5ce2OAhNhDNtiaZsLVktcuGTda0c43C1zlxtlrbLiYtmzXC5Z42gApSD4P+NLj+NLG3TnWZncavoIT8cMX44PZw1QySsreG0IasiIChh4OFg4OHlZuAXAAhNhDNu1y5GTXGtYY2bFa0ytGa1y1c5luLMyzZW2Ji4asWIApiG4P+Nwj+NxWejHgX0YQu8sxnHHExIIP+O0T+OzPrfPd94663iuGOGMajteqAhdBMycaMhjSoSFDDPn54odcAITYRibY27NhhwrWznIwWtGTNwtxZW2Fa3YM8WFjhYM3LPIAKkQE1hPx21fjtr4eSdYzgtHFLBalLUkpGEZ3jfDeuVWcKQzYM2bZk2Zo6MN8og/45tP45tdVrHCsK3HeOc9b3e+Oc3U8HbHTxtVwjE3vd73uN3vOwhNXMnLrxjCMIoxCEQjCMEIwQiBGCMY4+3esuoCE2EZWzFs2ysGy1rmcNVrTJicLcLFy0Wt22RlhzOcTbIzb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YCHAOAgAQdA+YBUgEQFnrE3kKclkyXhczVQkWn4wMISBBE//8DRTUFAzgLZBkgMgkAkJsDATfAHkUzCQCQggIB28UeRTgIAP4DAHuF0jQSTsCkP9MApD8KjgE6g/4ArP4Atc9OvTr048DgrGIxGMRwacKxHLWtY1yrDU4mbu873vnXg9eIg/4Yqv4Yxd8M8r1Pbw/C78AqBiEJjMTO05RdRGIiIqVb7ZzIg9eRG7ytlabhdTBE1MXUxM1cBEkxMxK9+b5bxiE2EY2rlphcsGC1njYs1rTE2brcWNi3Ws8rLJmaOXDdrkbgCm0ghPwClfgE/x5LSxYM0NDVLZLRbRkxYLUlScMMY6yD/h2y/h2zc+E1NXres6uribLiWJmOIIVosjLDCRII4p4EMcEcCEhjj0MrVCE2EY3LTI5c5ca1iyy4VrTMxyLcOLC4WuMbhg2b42Dhjk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5rHAOAgAQdBPgI6AYBEBZ6xN5CnJZMl4XM1UJFp+MDCEgQRP//A0U1BQM4C2QZIDIJAJCbAwE3wB5FMwkAkIICAdvFHkU4CAD+AwB7hdI0Ek7ApD/TAKQ/HhJzgoAAAAAAAAAAAAEoAAAAAAAKWhmE/BCV+CEvg5JoynCMq2rJk06MuQCD/QcfoOfB0TExdXi4rHPlx4CD5TEwzF1MXCVzd3ny+wAhNhGHG3bMWTRmtcMmrla0aZG63C0cM1rVs1csWDjMyzY2wApvKIP+A8D+A9Hs69OnXxJaarVcMRrE4mYi6ROZ4549eoCD/Zvfs6+Tv2uohFITWamBEpyzNp6ZYITpcFWc0YRhGAQRSqRRgIpzy8t2ACE2EYmLPLlaY2C3C3Z41rRw3brXDFthWsnLRqzasGLhzhbACmAXhPwfyfg/XvkrmrklklowYMGCUKYYVxiD/b0ft6+fLv2zq8TWauInHHhPMIXISwxwywxoUKFCjlxeHj0AITYQyZ4seTMzxLXLNrhWtHLBgtcMnOVbjb4W+HIwct2mHEAKkAE7g/4jlP4jkeHGtuM3ueM8ZzmbTiNY4ctdK5RqatmZzHGLubnccYzjOOiD/Qjfod+DTlXLhjVYjCpq6mJi8ImLmdzmbpUxNW2njHGPJuyD9by4ibjMxa6vFqmLqyZi4FROLxJMXFkzcXvw/F8wITYRjy42TDNharWWPLjWtHLRytwtHLlawxNWTnNlY5seFmAKVhKD/iMa/iMvznHPHG7uY1fgTgCE+ds+dHxUyUxYJYKyvHHHPrCE52ri56ynWEyM8e3biCE2EMmDDM1xtWy3NiZ4VrTFiarcLNriWt2zbE4wsGbRy2ygClwVg/4iFP4iBefPjned3kqsa6OnIIT54z52fBqwZrWnKMYXvXPLXnwghas1BoaYoYEUcEKGOenFz6AhNhGZnjxNGeZktZNMTVa0yuMy1zmb4VrJg1aNHDZyybOWoAqJATKD/iW0/iXN3ldzcRitctcO2q5VSrzO93vmvjF01XbHDtnkAIT6hD6hu1rYsErUhOd54a474ceHDPHKNMFsFMzmVwQpEyzxwyzw1ITlbId+MYTlOUSMAITgECk4RhOE4Jp34emvcCE2EY2zbDlaYmi3FkzZFrTDhZLcTHJkW4mmFkyZNcTNs1yACn0og/4qvP4qy7zHPXNmyq101y6cq5RU4zGd55563zjIhPnrPnu7UxSzYsGa1pYKzvhrtnvw68uvLnrjrOVKZqbNWICE3cToxijEiRhOSMIQjCFZTjFCMV47d+IhNhDJmyZYmuHGtYs8bBa0Zt2a1yxc41rDCzbOWuNliZ5mQApoIoP+LQT+LPXu5c/A3KbnNzmONbWzNZrPDPTAg/14X68ekxyVXKGpFpi08XWu+vBjAITFkvOcU4kYQhAgTnCcY4V44dvQITYRmZsGmViybLWOJlmWtHGTGtcsXLFbmZZczNoyxMcbJiAKigE1g/42Sv42T7511jne53N1PKOHLly1y4Y1ERM7ve+euN0pwxrUcr6Wg/0436deM8L5RwrhrHCpxuObjvjnfHjvijEa4dOnSsVS97ve/F34IIOPgL15mZkImCUyCJVYKmJCZM58Pz6AITYRlaZcTlk2YLXOFm1WtG2RytcuMmVa5b42LXC0cYm+NkAKVBCD/jmi/jmj4urjW6lw34FghPlYPlPc2bZkzUwRwTtnwYSGpJiCuYOBIFAwsLUxsIAhNhGZg3ZsG+Zityt8ORa0xNnC1y0ZY1uLK0xN27ZqxxsmoApmI4P+B9b+B8PkxWGGNYcHKdXi2bnq5utdasCD/gWS/gWbxaFUi6zGY3EomlRDhvlmgIPyOMsysiYRATKbmMzPHeePuCE2ENmrZw1cN261w3zMFrTFkbLcLhvjW4W2Vk4YtcjTC4bACm8ihPwqVfhUrrRq18Kto4pYqYqZKWlJKNISjGGPLnCD/gXa/gXb48Gt8ri6zW63WVxmkTFT0m4AhOVthGc4oyhOiME0YwiihNXP0YcQITYQxZMmrjJiYLWTXM0WtMTfEtw4WzZa2zMc2bKza4cjbEAKlAFBg/5LjP5Ljdb1vGZjjw7pu7uJRNViMVVYxVUq03ds3ebbZkrfTj2igIP+AGb+AGfr069O/bv28HwPF5RTU8pxFRGLxmpEXUwTMTMyyu5uZneubeSDrgiJhGZu5TEiYkkIIIkiYInFxcLibnO+vh7+CiE2EOXDNu2ZYmK1m0Z41rRpjxrcOVwyW5WmZy1y4WDDE2wgClQUg/5LlP5Lt4zdXV4isTyz0zyAg/3sn7zmMVrUxaXePBeH1ISnaj2YRTinOcZwrNuAITYRjxYcTRviaLWWVs1WtGTnGtxYmjZa5Zs2OXFiwtWbjIAKTQ+D/kq6/krDrnrjjMIxOtCE+/c++32M0oITnHPPCIP1O8znLK83x8PwACE2EN2bJoxZ5WS1q2cZlrRk3YLXLJw3WuGDlvhx4nLjK4aACnwrg/5OIv5ONb8GOOM8K1jhrHCo1OCbvM9fA5oiKjUcI1wAg/4A3P4A1+WO0cIi5zxvd8+N8c7IxXDhjpWMaTNxz45Ag/G9D083MyuUoQVKZJgTCGY4z6e+wCE2EN2eVi2zZci1iwYt1rRy4YLXDdg1W5sbFm0cs8THNiZACoYBLIP+VAr+VAvvMbzObm4jFcMctcq5TqdFs7nu5znp4fhRQIT71j71mscUJYLUtgpCkIwnWeWOmuvHr04cN6wlmyaKcSfClICE4HA5dU5wnBCcCEYIRpGMEZyvCMScYxvwcfGAITYQxbN2+RzhaLczDJkWtMTDMtwt2mFbjxtWWVxmzZcjjKAKWBeD/lTg/lTVmV3ne46ryut8LxyAg/4CmP4Cb0SlG6Mxvc873zwAhNE8MoySiRjNNWOHg4+gITYQ4xNWORo4ZrcWHIwWtMTPCtxMHOVblcNsOFg0bN8TlwAKfC2D/ljs/lj76d+3k8OLIxWtco4RiImZu9zvOZ3OU3jONIP+ADT+AEfwOfLjynVYiqiJicXialFxbNZW2vdeHWyD9rwbZm7mZmJixMTEIiaKvGcZjM569fHwITYRibYcmVxjZLcOXE5WtMbhktxY8TJa1zNG2THizOWGVqAKURGD/lje/ljh4ylm0oprgIT7zr7xtbNgzYJJww105cKFk0EObjijgjhhhjjwuHAhNhDTC3a4cmVktaYcTha0aMGi1zmYt1rHCzY5HOZyzxZmQApQD4P+WGD+WFPwZi1xNamugIP+ADT+ACfljwMcq1Ms8QCFsyWHwsCCNDLTi6csITYQ5Y5sLlkwYLczdsyWtMThgtwssrBa0cs2OTNkxMW2TCAKkwE6g/5bqP5bue3Hhx4ceHPl4NMrlKKjVa4VwjF4ut3N3z6dSJqanF66+BaD/gIO/gITrr079ufLnynGJ5TiMTFFrzPOeN5uU4nwPB8A8C4RF3jwemyDjxpXlNzaQImE1NZxYF1dTGYiYurq6579HPnAITYQ4zMmjBhkcrWbfFmWtHGNytct27Ba3YMmbJjkcZHGPEAKVRKD/l4q/l4rXrnw3WYnOOOIsIX3ZnuzclLgmGYaOqWSCmCO0ITlb4QhBGq8Y1z82fGAITYQxYYWjljlzLWmJhiWtGDNstxNcrNbix5HDLGxcZMjlwAKvQGAAYL+20v7a59uJMvLy+Lxx4nHNmW1LzZYtLmradlESpFXLJS3rZTm83C2W7dt61czMydzvbvVnv18PsCC/ldb+V1V53nZudm5uXKgALc1LLLKiIkubJQoiwolktltpNk2RrLcu5ZuWS5ebHj39HOgg6wBMTdXEpRcTEgCJRJEiJAAETAmJiYkBVwJgTEkSRMBMSkJTd8fJ5+wITYQ2atsWHFlbrczBq5WtMbJytxZWrVawYMcLFzjas8uTIAKhQE3g/5LSP5LV+nl+V5fK1ymKjUarFRqYllxmdt1z1xZiRE4dJ1gg/4I5v4I7cc+W9MNIqYirxM1cSqHCamt1xZjMbZmbvNc88SD8rNzM3a4lMTEiJiamEFTCJSklKb49/ResCE2EZnLNowcsmS3HkcMFrTLhZrXGHCwWuMTPLhbMGbPNkZACloUg/5Knv5KseN6sTiHCeV8LIT8D3X4Hm7WyYM0cE4wx3xx3wx7wIXPTZ2GCGBBHHDHHDPDbi7gITYQ0ZOWzBnmbLXLJzmWtGbnKtcZmuFbmw5GeFu3ytMOFoAKXBSD/koy/koz4b3GZzO4lVco4eAAhPwRVfgir4DBkpqtiQrOeeOnHcCFozkOfhQQIYI4YZY5cbbhACE2EOMLPFizN8q1yxwsVrRvmZrXLBi4WsMzPKzZMm7Ny5yACn8tg/5NAv5NLemYVU6rGtY4Y1VJzPOefGOeZmdVrXDGlY4gg/4KSP4KT+mI1VQZnjeee9ztNYxjly5ctYwbzfOefGe4hMHQh2YxQiIIRghOESEJoRIiMJznn48e4CE2EMmLnMxxMGK1uwyZFrTNmbLcTZuwW4WuNzix5G7LG2ZACn0ug/5QDv5QAeDW9Zq53POeN9b45bU4a1rwDyMa4RhcdYzAg/4I3P4I84zUYxyx4GujtdXGZzm97zm7s6ZYVi+HHTiAg+GrmJklMCV1KJRMpiYkiU5z4vg8/CAhNhDVtiZ4nLlytYtmbJa0ctci3C4xsFuFmxaYsjZzkyuWoApTFIP+U3j+U3XHHHOM5m9zeavGLIP+DEL+DCfDWcTZu7u+N58Mg/Eq7ytKZTLfi+LgITYQ5Z4WbLC4brcLLIzWtMzjEtxM2rlbkxMnLPM2YZmmFkAKfCuD/lhW/lh53HGs6nhWu1cOkclSzfGernfG853MXVeBrACD/giq/gi14anperxuJq1TURU1UIiUZZnO78O+vUCE6WDnxjCM4ppyjCEIiE5TkIiMJxrj5OHIITYQ2ZtW+PGzbrXDFw0WtGDbMtxMcuVbhYs2LhwwxZcmRoAKWRGD/lh6/liL55bZm5hwcvAAhPwPHfgdpji3W0UhLDPPfPwcoIaAtoCtg0DAQ8DBwsDD0MPYACE2EMmmNkzx4WC3LlxZlrRg0aLXGTIxWucTLFhwsMjJsxygCksLhPyuLflcfy3nWFGDUIT8EeX4IxclMWKNsOGYhdNBj8LHBHHicTQAITYRizOW+TKxZrWzFtlWtGjlqtxOMmFaycucblk3zMGGNkAKjAE4g/5a0v5azeVMRExlm87zzzz3M1iOmuTwo1iIXuee+O+OeN853xq+doP+CNr+CO9E0qtRwjUanSGZze7vKrYjVcI4VULXebvjG+tghOdm4+eaEYRJThERRE4CEYIRlOUUEQnCc8/VlqAhNhGNk3atmWZktYMG7Va0YMWK3C1ytFuJg1wsW2Zo3csMgAqCAneE/I6V+R1XDAhGU5RhGEoSwWyYMls1sUsEsEs0sVtWC1KUqvWuG9a464a3vhvfLlrjvWkYThWeGuGcU4SjTTJVhY64cOXPj15c+PLnvl048OPDWsZ4pwCE/A1V+Bo1kzZMWbBbJZabDfPly69OnHpnhhHFLJTBbBKFownPHXTjy6cePHjnhqrW88db4ZQyYNGbZgzQtJZCmLLkUiIxhAhUuwoorYLZqcTVixCE4nCeA4RpOUSKERBBGUYREYThERgCEYIwAREIwgIIokUJwIwAhGEYRAhNBEVz9mMPAAAhNhDli2aOWGRgtyuc2Va0btGq3FhwtVrZk0yOGLTG5xOWQAqCA4UCg/4MMv4MP+XPFxCYRCKVOfE318jbE4azhEQqjGJqU0yoqKKm2ZlFxCJiYQQhdIuKnEIoiYirVNrtGy1koq4EzNbM3M5jjCZXLMbp18rqYyTE8/E8XwvD8Lw/E4ovj4ni9Ovbv06+JxRCkqlMyk5+F4fheH4Hg9u7wPBHTq7d+nXt37bImLSWlePB8Dw8AIP+DB7+DBPn43PFkRJF1aefhd7xmZTC4nFwiamImkTV1mJSRKImpVdSFzMWUUQmExAhMpiV1cFSVMTExeMonFxMExcxZJM1MTEq3rngJRNVz5denPlz4XUJiJicZomrglMLhMTExMTEwiRnDjw3rr08PhcyzcXExUYnwO/bhICCCSyppLJZLFLGwsqLKlFykqbCWXO87lllllsssszZUVNkoSglSlk2ATZKlJUsLFliyUFSmVKFssLAAEolCUFiWBZSWLFs3Nly1vnv2/P+CCE2EZWTFpmcMGK1s0c4lrTG5YrcOXG1W5mzhljaNsmPEyyACpsBSoP+LFT+LGHk69CuEVFQuLu74uscXPA1Vch4l1CWZvi5uN5u5RGsY8Dw/CeFnGiD/g98/g+L6N6OfCUVURiKmr1xrKZzGUWHgbnQq5iJiUSmZZjIReYAg+mLXKZlaJiYmiIRMWslMSiYhF0RMTEiZhKVzPHj6cYAITYQ3cscOLK5wrWrbMyWtGGVqtctMTBayxsWLTHmZ4sbTGAKfDWD/i64/i6hoXM3cm43fOet5u6VVcK4dHga7R0iMXtxmerNgIP+D+7+D/+aYjhfScNIiohOWZzLKbkRFRiNQxfDdTaD8CszczMIAiZIslMTNEAkuLnfl+OoITYQ0c5mzRuxxLcuVzlWtGrnItcsGblbkyZc2Zu0csMTnCAK2gGAAYP+Mhb+Mhfv2HXhMxdXicVTURVRhhiMYrFYjCWZuZ2m7XOW4zKrpBlFwE3GWefgeD279u/jcUx18DwXbvy5+JtV4zU1cTdcc62Ag/4MWv4MW+/YdrwpCZiycxc3EkRMCYm4JIlAkmakmlxF0VMRMJSTExNXyzMM1beu/bx+GYm7iSIrDp16OHGD8RebWICUReLq4m4uJARJMRMxEpgE1IEwBMJiYCYJgEQQkSSmJTUi+OfdjgAhNhDnFhbNXLfCtyOHOFa0yNMS1xmaZlrHE3cYmDZu4bYcQAqbAUOD/jLc/jLv8B4PgHPkHPl4dbnObgxrHCuFY1FVFXK7zm97vc5xeI8DwfCntvhQg/4Qqv4Qu+zr0PB8AM45Q4TwVVIRNznO73ndzxi8zEpwxUY4OWt+J35Wg9eFtMXEtrTBCYlKYmJIIlEkxMTEkXCZmb3vxe8eoCE2EMHDTDixYcS3C2Z5FrRpjYLXOPE3Wt8TFpmbt2WJxlaAClkWg/40Gv40G+XPd43rjUxMRnhfAIT8JE34SJ6V3Y8l8lbThGKrCxiE4G7jiMJzjVNGd8OnPIAhNhGRpkaNszBgtcYWrZa0cM2a1w0yYlrXIza5GWNxlZMMIApjG4P+Nzr+N1HMx1ncZ4NcOHTHKOThvteQhPwhKfhCJph2R0RtChOc5xrDLLWvnITF0MemMZzTjGMUSac54+PDmCE2EOGOTDmYt8S1mxy4lrTK3arcTnFjW5W+ZzkbuWTPG0cAClEQhPxpzfjUHxajmLStKU4Ag/4SFv4SE8cTtKKuo2CGhraBgrlAwaFgYmNoYKMAITYRmxtnObMwzLcjdpkWtHDZwtc42zNbiY48TjHlc5mzRgAKbySD/jkU/jk3m+NTqO2O3aulVC+M88+DffjvedzvjICD/hJ2/hJ/rlelKuk1WYi4lOauM1d4xeCE6lOXGMScYxiQEISIEY1jl7cp8oAhNhGFnmxscjnCtxtmrda0c5XK1y3buVrdsxw4cjNzlyZXAAqMATqD/kIw/kIxHft5PLN7rihVcK4cqjTE1cZzPFznjPeOdZhUaxnws8OVAIP+EjT+EjV16c+V1OkREXAKqFESi0bxmM1mbi7i4463u+KExbs9ZzBGESMURGEAgQkkQrKsJxRRjHDj5sI+BCE2EOWeViyctMa1gzzZFrTGyzLXDdxhWtm7ZgwY5szlg4bACmMWhPyFEfkKXx00204MuSsIShTBXRG1QIT8Ir34RUcGKWSObDacJznhhnZ8eUCFzVmXhiglSwxwpYJ4ZcDiYckAITYQ4zM8LJg3xLWOPK3WtGuNutcscOZa4bN2zlm1y5sLJoAKUBCD/kD+/kEN44zjjwnFR03jQIP+Ee7+EdFynwM6s3jjOYTVyOPEjO863x689iE2EMMzTNiYMMS1ozcN1rRswzLcTVljWt27ZqwasGuXExcgCoYBLoT8ian5E+5zz0w4o4LYLZMWSmKlIJ1w4b5VK7aUjaWDBgxRzVrEg/4TPv4TSdVPS+E4uItd3eczMKnTp18zjiKRNuuN8wCE4nIj0ZxnGMYooTlEijCdIoSRhFGEZp4+LndIITYQ0cuXOJliZLWuJqwWtHOTCtcuMbRbmxtnGJk5ytHDRsAKfSyD/kgk/kgl8GcdcdY61vV4xw5cNcMcGlImJnd553zx3gCD/hKg/hKh5x2zyntfKdXS0C745314753NkVHKeHCAhNHI4c4zEYzhNFCMIwnKIE5TTVnh4uN4CCE2EZWrJxkc4261q4cs1rRw5wrXLTI3W5WzHCybZcebIyygClsXg/5Jdv5Jbe7HGuNbbjvF3F8syIP+FOT+FMXd6zret1x4bjLNxPGghJdjXnRjCcU0UYxw6ebLECE2ENWuRy0bNnC3LjytVrRzmyLXLlyyW4WbVywbsG2FkyygCokBMoP+Tqb+Tp/Z16enrjOamsY4Y4Y1VRSbvO3G+McYzuJhyzy4YIP+E6T+E7nwvD8Lr0zwnFRqYgmExEImomuOONcW5vLry773zITjTiRjWs4zhOEYynCcowIRkhAgRjGE4xrn6J4CITYRlwtMrhoycLXOXNhWtG+ZitxOW7la2xuXLlpjzNm7XKAKVxCE/JzR+ToeummXBHJKmaeKgIT8JzH4Tb8U816XjHHHPfKAhpCql4eFhYeBh4eDi4mdgLghNhDNriYsceLMtat2jda0ctmy3CyaM1rlkxbsmLXGzaMMYApODoP+TVj+TVnnOOdIqOwAg/4T1P4Tu4dKwnGziIa0ilrCwEHAw8LEz8TBACE2EMWuJs2wuMi1m2x4lrTMycrcTJriWtmjFmxzNW+Nk5cgCoQBLYP+UZD+UY3MOfPHWOLjiGKxjUcHHtOGNKiLjM7x4fLmhPwmzfhN3hkRxapZrZKSnWOPHfHhzs88uHDlYYQlTFLFDVkw4MyEeAt86xrONYTRiCUYIwThOUYwiKzw9VHvACE2EYm2Rqyb42a1phyOVrRzjwrcTVjmWsWGVy4xY2LlowcgCpUBPYP+Twj+TwW9buu/b0em5m4iKjhFaxqsaUZm8t8enVmbjJGIxrUeFtSE/ClN+FLfNw+Fp0Z818EJUkpStIwnGs63jhjWcYRpCGbToaC0rISihG8ZYZiE5lcMZopxjEiERGUUCMIiMAgCE4RRhXD24T7wITYQ4ZMG+VnmcrcbHDhWtMrVutwsWbRbizY2LZriaOWGXKAKbiOD/gYq/gYrieUdfK3UanlXJ2jSE5u7jM9c33CE/DbZ+G23fu25LZcUoQjasowrCEZTJlbXpS6EzSnOFUYEBCM0UU4RhGLDp4rlACE2EZMWLI0w5WS1kwbuVrRi5aLXLhgwW5GeTFkbt2mPMzZACmAcg/4RSv4RS+XDPgR2eBXCKMt3eZ6x33aD/hvy/hvziN44668OeioipqVXwXSE3Ik0KxjGMYoiM41x89wAITYRhZM8eLJkcrcmZk4WtGWZytw4WjdayxssmTIwbNcONmAKbyOD/h0K/hz96+NuMXwzwvhfa+SoTbnXEqdTfACD/hws/hwzx4PCamlZxeOOrqYiKvV43jOp58CEzcrlznCZAgRijGMYxjFGUY15bsAhNhDnI1ws3GJutcM2+Fa0Y5cS1y5zY1rVm5ctm7ZiwxtcIApnH4P+KND+KNHny5avtfa+06YnEJmLjjHPMdSD/hv4/hv5iYjOM1mss1cTdVLV8uNa4oRxp1nFFGMYxIowmRnHDr3y8AAhNhDNs2yuGLRotaYmeJa0c4WS1w1c5VrRy2yZXGHHkZt8QApYGYP+Nj7+Nj86NNRwcoxjVRCuc0CD/hxe/hxfMwRFzjeLhC+EceSEpkrOMQghEmnGuPi37AAhNhGXK5ctczjCta43DFa0zYsa3E4a5VrRowzMHDjMzcssYAp5J4T8UnX4pL8ebPgwsmXNO0MDJPIzM2DFTNDFNG9dtdenhoP+Nzj+Nz2u/bnyb1uMbxeN8M4uLjcTE1hy30znIITRuz1nWM4EooAiEYThOE5z6ueMeYAhNhDVm3YNseFutZtsbNa0ZsWi1w0YMVrhq0w4mmVk0Y5MgAqbAT6D/h4m/h5B4zGauLxaV8p1jhXThw4cOGtYLvPHjzzzznqmZiMVwrXCO04iAIP+Jf7+Jg/WdZ1Wq4axjU1MWy43vrnjvnvd3F4xrWvCntrhXBEzNt43u+aE5WGFZxnCqKKBGEYwnKcIkYRhEQjAQRgIymmw6eSeBiE2EYszTM0aN2S1phYt1rTNjZLcTnFjWt3LXE2cNmjJq1bgCn4xg/4lSP4lSfHxltm5NX2do5YxisQhbOb3vPG9pi+WfAigg/4j5v4j5/Clycpw01OLXnPHPPfG+N5vM3KlaxrFcrrFgIOvKbzLMTNwupSJqUSJExMSXOefqxwAITYQ2b4nLBuwbLcTXM1WtGznItcucjlazzY2zDE5w4mjZoAKcyOD/im8/im/6zXFeOeLq+W+DWta4cuWuXDHDcb59YP+Jbz+JcvG+E8J1HKeVYxE1cc3Gc3uW4uZhcVhsjDDGQQoUKCEQI4o4IYYaczg0OqAITYQ4wsczhy1YrcThnjWtMWNqtcsGbha0atnLRplZ4mLFkAKzQFeg/4xpv4xp+3dVxMxvXXp4/LNbiYzFwQqKw04ViOTpHRqITfFueM8ZzfWefPPGd2pqsV01rp06cO2OkTnYIT8TAX4mA72bdmnRp0a9WvVpxTlApJCUpShCEaTTjhljvlvnvlvec0YQlRkliwYMGRmwYLYsUqQpdGs41TrPHbPhvjAg/Q6xK7mbq5gBIJiYmLqYQRMJmFxMkzUxNTEwECExcTEzBc+H7MvUCE2EMG2PDiZs2S3M5asFrRs4ZLXLjDlW4smZo2cZWeJyzYAClYWg/47NP47NTjW8bZrNTFTwz0Ag/4mBP4mBTtE8nK9XGbcW+qE2UjOcZpwmjFGc8vLhgAhNhDlu2xsmjHKtzOc2Va0ZuHC1zmyZVuLLmb5cbdyybMHIAo8BYP+Our+Ou/VgIP+JFr+JGt2AIagjZ+XnCE2EYWmHGxcNci3LiyOVrRiyaLXGbGyW5XLVw5cYszfMzcACmojg/48Gv48K4KrDpPCKVNpndzdymtZrlKD/icQ/ibfues8c83e97uFdMdPAxwrSVxvjPOD87c3u6mLEbmYiIFTMzm/N8OPMCE2EZczXDhasXC3NkYZFrRyzZLXLLCwWucrZpmYYWuTLhzACroBWYP+QnD+QnPvzrwa68MxHCOFcq6VpUTNxltvGTjVzMk0iKYHXEJiKrUVqImIQhUpcY3cgIP+JqT+JsfGfAz4Udsco1MS5zxnnnOZuZxOOnh+EdIqMVEMXG46x4p5+M5zc5lmYrGunDh01jVMXw41NyCD9jp58XeVrTMTExMRJMxcTCJgBAiYmExIlJEwmpAJi5vyfPR8CCE2EY8OPJkxN263C2Y4VrRs0ZrXDlu4WtMObHkZMcbPLhbgCn4sg/5Dkv5Dk9b8TV8p4XjMznO98c3xm7lEYjHKuWtdp7YQg/4oMv4oM+3enPHOtsxK6lGMRw4VrGIiJi2653e9gITmaodOMZTRmnCcIoREYCMooRijPDl46PeAITYQ4Y4cLHC3ZLWmJrlWtMrVqtcZMeJbmbscTfJhZYWzNkAKmwE7hPyQLfkgX58GO17QxSyWxWwWUpGMcsMccNWm06VwRlGc74Y4ZzRrS+Su5oyAhPxO/fid/vbJHBHBGEYzvPDhnlXvBaFMGZxLUzQyTtCWGN8dcefLfPPPTLoxyoCD97g9XM3EzKZgJi4sIKVMAuElxc3M8fB8uughNhDFw1wt2jbKtbOczla0ytmi3E2cNVrlrhbMMzfIxw5GQApxJoP+TGj+TIHwcuPLjqq1WOFa4MKuZ3ed3d3jMYmD/icQ/icfPAno1OJiZuJSoxNTF5vi8HfPqITdypdGac4zjEQnBCMBCMIoxrn4+OGwITYQxbYmTJy2xrc2XIwWtMjdutcOMeNa0xN8rFoxbNGuFgAKTAyD/kra/kr14+DfWspbg/4kVv4kOcTymqxzxkCGkKahgELDytXBwNwAITYRmYN3LHDmxLWrXLjWtGLRutw4sLha5csmzhy4yZsjZgAKVBSD/i12/i131tym4N53fG956oT8TWH4msdOhDNLJDBCk4VrW2mE3LxqnAhGMTLy46ghNhGZjmZ5mrjGtaZnGFa0bMma1y3Y41uVm0YYWjNnlY4XAApGDoP+Jqj+JsXrcXFwiZiC/t9D+3rUi2ut8oPHieKmYtd7vkAhNhDBk0YNsTLEtatWuFa0YN8i1y4xZlrJjic4mDBw3bt3IApPEIL+w2P7DzubzvNZ2XeAg/4nCv4m9a4TwjDFTydcAIWzBSzxywxpYY78S0AhNhDZu0yMsjTItys3DNa0zYsS3FjctVrHCycOWjLC4x5GQAqOATeD/kRs/kRtuqt06+FnTlWKiZvPHO+PHPPju7liuHDXDhw4a1WKvhxm7IP+LuT+LuXny69HXparXdzYmIVGMYxwrVKtmc5uczPPhzm5hHececcKcIoRhGcogREYIyjCESEZThFGuHh7YvAAITYRlw4cbXDmcrcjli3WtGjnCtwuGDNblZZGOTFhbYsOFwAKiAE1hPyVCfkqFNerPm4ODDKsEIQpSlKWlZKEKwqnWc5zrGNYTzcPZhwKAIP+LUL+LUM3qr6Q1fTOriJZlt1ju53lZFKjDDlfhb1UgIP0rmeObiyJTKYmrqamJiZXV1cESlLO/L8FyCE2EZXOFyyxNci1jiw4VrRyxYrcLhrlWt2jRk4btGuZmwxACnAkg/5MKv5MOd7i9Rjt16eBGnBW43e745tLE41Ag/4tpv4tjTGWc9e3fdztM4xXDhwrlOput53YhMnGw56znNGBCEopoyiRgiw4enKPGCE2EYmuFm1aNsq1u2csFrRq1xLcLfC1W5cbJmxbsseVu5YgCnorg/5RMP5RMfBxPFtE4rTo5TFEzz4cd3nN3FtZ6cI7AIP+LQ7+LQ+41UVGN1abqJQXHXyOeM1MW3lxzPWAhMHUY+DhnNEjGCMIQQJIRhCKcqwvffwUfAQhNhDhhhxsW7Fktw5mbJa0Zt2q1w3cZVuNi0zZsuFq1xtcIApVEoT8pnn5TY6wz5MeBa1MVM0oYoT8Vgn4q145I4FKo3jptpw3hOpTLhje85pxnfPw4YAhNhGFvmzY8jPMtyZMLZa0xNWK1ywatVrjM5xZcblmxbuMIApDCIP+Ubj+UbnhiIcgg/4snP4sne1Uz0CGVUzDwczJygAhNhDDNixM8LJgtZ5G2Va0YNGK1xkatlrhlmxMnLPLkyZcIApzJ4P+U87+U8u/LXxiajhw4ctdGquM3vPUzuU8L4cNgIP+LSz+LUnytx0no1NWze543N3hWjsxDXHLuIR3mvHesZwmRjAgIRgjCKKc8fNnHhAhNhDLM1yOWjDKtYNMzJa0w4XK3FiYZVrZgxYsGTFoyb5WwApcFYP+VTD+VT3nOOOM4jEcNRyrlE4Ag/4s8P4s7bjtPK+DFxk71zzxhdNFBmZYYYYYYYUMMNePvgwQITYQzYZmzBjhwrXLho4WtGLdotcZmGZawzNsjZm5bMGmbGAKVBOD/lcQ/lcRIuNucbm74brAg/4rFP4rFXRHSuVcq4M448ZAhMWBOcIwVhWOG+Hhz4AhNhDBs2xNnLDEtyMXONa0yM3C1yzwsFuJnhyZsblk5x5nIApQD4P+Vjb+VhmnaeF1eYzxkIP+LaL+LcPN4zjOqvlM6IXGYiLJzwywzy04PCscITYRla5mTJvhwrcLDE3WtGTHEtcMXLVa0Y5WzJpicscrRuAKRwqD/leI/leTwmNRx4CD/i0a/izj1Ks6zgCGroaBqYeNqYFYACE2EN8mVlix4XK1i1Z4VrRphcrXLltmW42ThsyyMnOJhkcgCncng/5WmP5Wp+nPhvXPlzqYzG29ZiKjhWKiIiYzrLSE/Dp1+HTtmlLNLRDZDVDJDJeWGt8ue98cYoynLHLLtuCD6LmImkplM4uFxK4uJiZTvj5e+QAhNhDNqwbuG+bGtyY27la0Zs8i3CwZ4luHLlbsGDVzkbOWgApsIIP+W5r+W5vrrGeHHG42ysioqcKnFsZAhPw3qfhvVpbRDZbdi0WyQwThGuOOG+HHhzx0xjnAhOJjjFFCKcJwiRgrKacL137XICE2ENHGFq1cuGi1uxy4VrTIzyLXLRpkWsGDlwxcM27bIzygCmEhg/5WDv5WDZB0pyvhOr4TicTUzO8eDWeYg/4iIP4iMewIq8bjcZreL1OKjF63FbCD7FiUwIklMrWnfX03ICE2EM2WNi5ZtnK1i2xNFrTGxZLXDLI4Wuczds1bMcLRllagCoUBOoP+V4j+V4kDpMREImbjLc5x4dWmVTGJiIqKrlPDGDGdZ5iD/iNs/iNtAxm2auMxKauI5eDyVFRimKiERG8ZjnGZnc1ugITQjOMUUEUUUYAIwjGCKEYEIQgCaM54+vKfgYAhNhGZkxyMMWJqtbtmLJa0w4W63Djy4luPI4yZG7VjhyscIApFCoT8q/X5V6bWpkhklmCD/iDm/iD5zc+DfPjQg61Nl58GACE2EYszBjlxOWS3NkY5lrRq5yLcOJszWtWjNswY5czlu1bgCkUKg/5X+P5Xt9YpnOcgg/4eZP4eoeMxOMcNAIPwLm83u88gITYRmaZXGNliYLczPFiWtGuTCtcNcrla0ZZGLTLiZZszFgAKRQmE/K8l+V2fRipKU96E/D89+H8fPPDKGy6GqJ+BImRmaQAhNhDNlmZt2mTEtxMcjBa0wtmy1w4xMFuHC1Z4cuFxjbZXAAo4A4L/AFI1/gCjFgCC/sA7+wUwg4jiITYQ3Y4cOHIxyrWmbNhWtGbFwtxMmGRa0xYsbhi3x42ORiAKPAWD/loe/lnbvPSD/iCe/iDVm+CGhpKXo5YhNhDXCzwuGuJutbt8bda0as2C1yxyZluFzhZMcbHDiYucYApKCoT8ru35Xd4ZKZMWrVCF+H7j4fucLNJXPgY8SIaemoCniYmNr4GEITYQ0aYs2TKxbrcmFliWtGGRytcZcjNaxcM2TNw1w5cTFuAKjgEyhPyujfldJvCcYwjHRxeJp0MOBWU4Vhdec4ThCEKSlCUGKOaMKIT8ZaX4y406VklXRv3adDHiYrS0Q1YMmDBbFSNpzjC+G+nDfbj058OUhGCdEoRlGk41hOM0JynJCcYIhCaEUVa9XCh3ACE2ENnDFnjyYm61plbs1rTGxZrcTbDiWsW7fI0wuMjVk4YgCnwqg/5dRP5dReHE6dcb1zx1bvjO1r1FYiqxfC9Z6HPAhPxh5fjDz16i2K0skMlsmDNgyUonHDhy3xxw4cbPDbLW13CE5WZy04xghOCaJCaEYIkUUZzvv3xl1CE2EMcjhuwyZHK3GxyNlrRxkYrcTFs1WtMuXDhbtGjHC2cACnEpg/5WQP5WTeSuDEVGN8r1PK9MXFze3OOdZ1WDHECD/jPu/jPpy68OON6zi+F1dZrMXEMXwnV4urq96yCDjzJu7mxIRaVpi1pJiHH2TyghNhDVnlZ5GTJotbssLJa0ctWS3E1c5VrFthbM3DjJmwsMoAp0IoP+VcD+VaXc9N9M9M8I5NRiotN3e833jwfBnuCD/jWK/jWXzfLr23yzqaTMpmYmFTrfa78LYIXHYKbIwxxwwxwwwwRwIYIQjgljpwOJgh1wITYQ4wssmFi4xLcbXFjWtGuVqtxM3GNblxt8mVywYOcbjKAKbiGD/lW4/lWn1yz4mememcTC8TAm87z1rw+7iIP+Nsz+NtGo68uuuOs6vheriUzM1vhx8TnDoITvSly6zqmjEijCMIxhNGuPTwUukCE2EYsTFgyYOGC1yzYslrRwyZrcLhqzW5sbZo2ZtsjdxlcACm8fhPyroflW724MGPJPFHJHFLMwUwQVvfTPhw21qIT8cNn44Y8OnZnyZcmXJeVV4olJShkvonIAhOVslx6znOMSMJwjEjFOdcfNrLEAITYQ1aYs2NywZrWWRq1WtG+ZqtwtmjdblZOMLlg2b5GzZiAKrgFRg/5ZAv5ZAZa2cOJjI58vBxy8XUhMTEVOojW/E48M6zq6lNzPXlzd4nMTGI4ajGNX254zYIP+Mdr+Meno8HwDv2OfIb1dIhU1NQTExPPt3xlm81uJhEax16KxEYnFxmZteenNdIOvAzcTBBM2lZJEiLgmKmrqauLmLq6uiJmJiRjNTF1nM+H6eccAITYRlcuWuXFlcrcbfCzWtHLnKtw4cuVbhwtMbVrkb43DlqAKmAE7hPyxcfli5L2MeLLKMU4TtOkZUQWvo07t/Czyz7NuLHSspiML2bdjPmyghPxl8fjL5MeIwYdU0oQlGKFU4subPStaXjKmnRp0adG3BFk37s+ZjxMmXACD6eh4M5zOZmZhJFwmJiFTQSSmJTEiZu89/PqfgAAhNhDRw3bOGWHEta5sTNa0zNmK3Diy5luPDib4W+Vq1aN2AAp9KYP+WK7+WK/OLrOHXp4OOXj4rMQiK1dcoxEQjeOM9eiE/Gpx+NTnbs06M+ZlyJT0VlGEUYyy6terGinBOkZXwITnZNc6xnOcYxiijAJTpOU5RnCM45efWMu4ITYQ2bNWeJxmYrWzRvmWtMeXEtxZMmRbhZ5m+Zg5xN3DfKAKiAE4g/5YCv5YC4lx4denl9N1dVVYxnxs4RWdZSu7ucg3dZIpjECD/jb0/jb169HftjPibjETcZ6+B4M5yzXGJm8XWojoDxs1EVvhuWyD9TXGc8c5mZTEompggmJiQJAIuJvn6+Y4ACE2EZWbDI0b5ma3C0bZVrTM3bLXDlm2W4WzZk5zOMmZm4yACpYBP4P+V8b+V8cDwvD8TbGdXFpde3fW8xmLmWZqU4YjDEYajEVU4y4wg/45HP45HQM4VcZiVpjXft4/jePiEOCum+Cozw3w44zVxcyjjiY3kITrYcMbxqRIownCIRgrSspynCCEYRpOCEUIwjCcIq7+inLwICE2ENmTZsxYNmy1s1as1rTK1arXOVnmW4cmPGxYZcznFkYACqQBVYP+VgD+VgE69Hg+B16eHym0XEqKYmJiUxMkpmriJpV4mJiVSqYiYXiJhUxLj061YIP+Mcz+Mc0unTr27+FuKRNTBCaiVZiJkxvUzi5i4uE4VOLqbmZtdSBNxXg+V5fieKCC+q3tu2Ulko3LsEpLASpVSXNlzalSyyygLe78P26AITYRlc5czlywxLcWXNiWtHDNotxMMWJawb43LVviZZsbPMAKjQE7g/5MqP5MqYlvXh4Zu5QjGnJy5+VzxhNXE3mepe7i8MYquF8poIP+ND7+ND/wfAdel4ww1eri4y7+B4McWZ3FwxPDgeBGFTM5jdcdcczxg/U7pnNpsKtF1NQCZmYmJiSJJglLOevn1PwEITYQ4bsM2VpjcrcrLDkWtGLZitc4WOJaxbt2bjIwY5HLdgAKdiuD/k76/k8PzW8ZhU4YrEaqo4TieGeFpzne+sd8ZmoAg/4y6v4y59YnlfJBcbZnN5njPOebMzGKquDtEVCE2UVimrGqJCCRBFGMUYTIxnj26UO8ITYQ1asmWJwxbrceZpkWtG7Rytw42TdblcMsbdy3YYmmVuAKUBCD/k9i/k9V6+JGdXjKMq2Ag/40uP40tbwzi5qYyxuE5WTXhjGs5xvfTpjxACE2EZWjPLicsmC3NmZZVrTLiyrcONhiW5MuNrkYMcWTDicACpABOYT8os35RZ8uRt2cPBNOkaQpCiEcWPZeiFIo1nlzZ2ONKkqQhKfEy0tOgIP+NCL+NCPnyHaWL1ZcuvbvjO2ZldIrlx4PG41V4yXPPt4dTsCD8TxvBzeZlcXEpTCIITFkolExMTEkolx7+bNegCE2EYWWLFmY48y1gwasFrTE3zLXDLFkWtG+XFjcMXONwwygCpgBPoP+UrL+UrO+Gufa9TjNXM3ubzdzNTrh16Yz4mZibmdzxjjFxdCIvhkAg/4yrP4yrerp16b4XURSIiipSy6+F4fDj4W6iKVcTW9cYzFrmN4zF2CEh3Gm95znOKcIiESE4RRhGEYRgIIQggjCMYkYzv17yn4IITYRiy4smbE1ZrcLVpmWtM2JktcOWbVblb5GzXIwxMWzlmA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ZqHAOAgAQdBJ4NgAcBEBZ6xN5CnJZMl4XM1UJFp+MCEghIEET//wNFNQhIEESAgAJFNQQHAzgLZAILZBg2IDIJAJCbAwE3wB5FMwkAkIICAdvFHkU4CAD+AwB7hdI0FDIIAI4pAa0BfkMzCADoGQFeCX5DDxISTsCkP9MApD8SZPRNQQgBTUEKdyqH4zLjMwCazQAnk9nE5qVTtUtgMEgEFgkJQmBRWCw2GwuE/Bjt+DHcA4HBAORyceLTo02QkggpPFKeAITBkjGsZokYRhCEYIwjEijOImvHfvl0gCE2EN8rPC5YuWi1ywat1rRkxbrcOPDkWtHObJjYs8ThuwyAClEOh+Hu4aGm06n1yu2Cw1qt06n0gIP+ElD+Ek27q6mImr8IhcZBLDHPHTLLPiWUITYQzasWDZs3ZrcmXE4WtGDFytxN8TNa2atGGVu4zMsubEAKSQ2H4TDhMSjUeuSWAQKe2i0gg/4YAv4YAzhxxNmtgIOKVAzzzz5gITYQybs2jZg4yLWGRo5WtMzRstcM3DBa2ctWeVq3b5GmVgAKRgmH4KTgUanZpXCIBCiG8OBHhvrnZyLgIOKlwIS1IRnW/HwAITYQ2bZMLHE3xrWzbHkWtMmRitctsTVa0bNcuRgyZtnOVgAK4wF1huOu468L6/L6/YAwCwRgm2t7i5wBMw0HHRsZGxUfAQsCgUBBkLBQsBAQMBBwkDBIeGh4aFgCAQUAQsBCoVBwIjZSVjI1JScZGy0SgIGCg0bKSsZGhGRqKi5CRkpOUlSD/i1A/i1BDwfAOPBx4OPDON6tBC6mCaRdTEk1cXVxmpLiYkVeLqYmIukwKurqUXEkSBVtbq9b4cSC+ZWqtUUBoDLFgiyrnedhmxLKFlhUoLFiblS2FllNTZdvx/Tv4GAhNhGZg5ZN2uRutbYW7la0zZMq3E4Y5VuHJjyMnLVqybNHIApZKIL+VmP5VrWWasQkyXLLnua3Z3nZVoCC/vMT+8vbS1my5oGakqdKsGCCeEtVVAC5ZZVVbW/AITYRmxsWLNvlYLcTbIzWtMzhitw5GDla3bOW+ZozxNGTlsAK3gFrhuPk4+UBJyQtrdhjDOGqWMjoOSi5CPkpmGiYCJgYOCgYCDgEDBQMBAoKBiIMgULCRcFBoJAICBgICDgoOEQCAgSAgUFAQMBAQEOgYODgYNAoNAQ6BjyD/jd6/jd7AfA/wMOvRx4ddJxLCYmJqJiomcZq1xMxeJqJqSRExAjacxdceFwmJShMTRMIzWNgg3wE8HPHeZmSamIEyBViLiaKuJhMSRM1cEwCYlMRETEkxMxBEokmYlme/lzwITYQxxNGLbI5YLceFtkWtHOJytcOGWZayzYW7nLjc42bNgAKsgFZg/5JmP5JmRdAHDi8DwfA8HyuNYwrUY1jWscNVyhSBeGLq7zPG853MyiMYKveeued94748lmD/hFm/hF16HXoHfsdejjw48NxVomLqYXExdTExE1MXMIvGdMSiYm2cZq6RMRdXrn4HN4gg9YJiUySJqyYmJiQBMJhKakiYTExKJiUTExMSCUrvj4vkx8CACE2EMW+ZnmctHC1thxsFrTG3aLcTVk0WtMzLC4yNmLFnlZACp4BRoT8kNn5IbRgw5s/AvaWBilonolkhoYLYJ2ipCcIUhCcJ1y1z5cOXHfDeNYTRQmjfFfPEIP+FsL+FsN4Pgdenft11E1dZ1x1eM43iZSiYus1MxcIIqFIiJRmrrMZ1nKD9Dw5lMRZJEExMySEwJgmJIkAEwlLPHy/Hn4AITYRjaNmjXCzzLWbhvhWtMWTKtcYmbZaxxsMzVqzbs2DJoAKlQFCg/5ULP5ULc4M4APF5bmc0pwarWK1VaiamdznO873x31ne5lWr8K8coP+EnT+EnXwfAPB8AA6VHKeUozN7nOdrmaisVWJxKExczc3O669Oe5Ag/Orebu0zCRKYkTF1KJiUXEwReLiYmExIm74+P5sekAhNhDXJkzN2eRstytcrBa0yt8K1zmbsVuTJlcsGmZw3w5m4ApeEoT8qAX5T9Y4J8COq2amDBh0ZcOMhPwlkfhLdtTLiw4orXzZ8k4whpSwgaOJhYWDg4GFg4OLrYOAwIAhNhGVs3wuHDfGta5m+Ra0bZsK1yzxOFrls3zNmeJviYt8oAqyAWGD/ksk/kslAeHjNdayubZqp5T4F+AA6RWq10rpjp04cuWOVVdIiROeec3x3nje98ePHec53PPt36dQ8sCC/qwr+rCwHgly53lynnPOeYAslzctrqzvhJCdWy3Jc02bbHLhzvLAAIPwPW9WZWvc3MTBEIqqiLLtMxKpgCYkJi4BMJhMAEkTNXExOZ8P1Z8IITYQywuMWXKwyrcOXK3WtHDnKtxMWWRa0buMOFphbZmGRwAKlAE+g/5SBv5SB1SnGavGeHHlzdu4HFZdThUU1vxM8K7Y4YwRznnHg1nYhPwxVfhi7pe08m3Zt2Z82XJlyMOADgXpSkoxVjeOnZtphthhWMIxFr4MMIRAg/EveZgikSSmCYkSmLiSJhETCYskmZvfk+fHjCE2EZmGVs4a5mS1i0aOFrTIybLXDnJmWuMTLK0zMWeLI1yACl4Vg/5V2P5V8ZrvjvrfC8axquE1UIT8L934X3Y7p7J5IIq1jlxZZ1yghq6SoYOFhYOBhSDQaHi7GBgLYCE2EZmzBtjw5GC1gxx4lrTK5brXDfM1W5MmPNly5nLfIzxgCpUDkAKD/kfq/kftgmJgRKEXSSJXMSlJMImoghJK4m4LpCpiYuGVZJxnF0tMXEMVFa5+V11MYhqOGNaxqsYqahi4YKzSLkiYlEWhcWhM1a83zzu+N8Y51zrK5mYmoisVFTc7nKEwlN7jMWmZZy55474888eN5zE8amJqWDM8eLq3NaiMTEJcq4cAg/30H76/px4denft16O/Z4ExrVYrWOGNY1iOE0RC1KmiZtlNss5jYRGIpFZiczLNCs4zx3zz4N955651KEzM5m6VVRhK10xGqVGWUXF4JvM7c6uYnGa3HO3dzz1nx89ePh8eueee88bnNVwjprXCoqsYrXTtrprpjpjg1hiIxVYrGIoiLiLJXKE1Spi4ubuLTGemwIL5N23LK2bKEAAWXNllLNywm5bBKlsm5QpLLlJYWIlipqyxZSkqAWbAlkpNy2Etlm5ZLEkSzZVsWVZbK3NyklIEsq5sWUJUAubBBZubLAFlrz8/4Hv4OCE2ENMWJm4Y4cK1jlzOFrRmxcrcTJkzWt22Nk2ZsHDbE4wgCkgMhPyeZfk+nw54VhDJixZAg/4BAv4As+muGMTBzIPgJTOd+LwAITYQwctcblxkbrWDZtiWtMrfKtwtc2Va5yuMjNg0a4srRmAKVxCG8qn3lVxm5OXjYuHhUNHTEtRVAIX4C6vgKbuumskgmnjwteLxeJCD87qm7m5nM7zz8QAhNhDjCybMMuRstyOMTRa0bNW63C1yZlubC1zYnOXLhy5WQAo9BoP+WHD+WSW51gCD/gUg/gSFiN8wg+l3x3IhNhDlu0cM2GFotx427da0ZNW61y3bMlrHC5atGrRyycs8wAo+BoT8ton5bzUsWoCD/gXS/gVdnPXig46Z487AITYRjZM2LRi1YLWLVm0WtGjFutwtnLJa4cNcONu4xMsLLMAK1gLOAYP+RzL+RzN16ADp1iJmri4uZXW6uLiwREQpCrxEViMVjEYiIqIxGMcK5a5Y4VyrDEVjMYBnPHe8889c555454ucbjacZ1FarWsVq4y5747473x43vjfG+O853md5nN7zu+ObbnMVuLmGYqcs1ttE64PC5UAg/4gJv4gJwANb8LfKeWNVrGsVMKzMQ1EcmMRETld3nd8c76747m5Ti0ZSmZwhExMpVMVhURMzaUzEZiZnN8Z7779+/PwfB7748Zu4ww4cOnTl4HgcumumMa4YqqTG7nK4zV1c3MWtMkwnCpxNRDlUcoAg/a8/dk0ETUwiUTMSLxKUTFqkiUXEolMETE1aJiSJgAEwSATAiSLpNXCphcTFrpKJEwRF1NXVyJQRExIExF1JEgAmJq4kvfu8XoAITYQzbNMLFzjYLWOZu2WtGjVktcNmDNa0atmrNo5ZZsOFuAJAQreAoABh+ZK5l2IQtCobDI7HJrNKXSrHLIPAIDCYNA4JAYNAJpU6lPZ5KZRD4hAYZAoJBo/UqnZpbCIBAINBIdBoRAYQg0FgsBg0BQGAQGAwKBwJAICgEDgMDg8DhMHhcJhsLhMHhMBhMAhMBQuAwuCwmCwuCwuBwmEweDwmDwmDwWGweDweHweCwKBQaDQyFSIhvHCx44a5CNg5CXlpWUj46BgI6DgISAEFAkvWVtxc31/hSdt8VWaAucRYjwZZwkLAoWBhINAoWEhYlBwMHAQcBBwkPAwaFIOEQMEgIBBwKDQ6FgIGBgoCAIJBQEAhIKBgoCAgoSEhoKMhIhGQsHBycOAg+npT493cyTcImYEri8bwiJi6m4RKBGakJgIupiYlNSRdSmpqSJExMXUzExMTETNCYi625+73xfwUCE2EM82LGxa48K1zjYY1rTG0brXLRxiWssjZq5a4cLnM5xgCk0Rgv7YI/thPc85ZJIvgIP+BDz+BCPHKcS3HM41PhiEyEYxnGMIxjXDv6QhNhDRw1YNGzjKtzM2mZa0y48y3C1aMFuXK2yOGDlzmwuW4ApaFYP+KIj+KIPhOnBwjFale58PnxCD/gTo/gT1xeuPbnrOOfDeKnpvhACD8bG7laVrXPHj4vPwgCE2EZWWJtjYNGS1sxyNFrTGyaLXLHM0WtnOJxibt2THM4cACkwPg/4odP4ogeXiTyiqVcTYgv5XU/lcn4SJZm8ugITiXjOMZxjOd9O/YCE2ENG7fFhbMWa1u3Z5VrRm0crXGHCyWt2+Fy1bN82Zw3bACn0vg/4u3v4u8Y41mM4zESpXBrWta1jTW6zc7znjc8659PJ4doP+A7L+A8HV6zpqNVyrGoxNt74767453m92icMa5X4SJIPpqYtbc2mEwTCECEpEpmZ478Xn6gAhNhDNqybMXGFwtbtW+Ja0y4sa1wwbsluRyxbsWrFi5xZcgApXFYP+Mm7+Mm88OoymcTTG+nWKhPwH1fgPrONfExRlOF4qwvMAhchgY4YAjhjRwxyz4efSACE2EZMzfI0xNnK3C3aNlrRxjZLcLPIwWuWzfLiyZGTRswbAClgWg/4wov4wox2lycGCJjOJsIP+BVL+BWXwPB8DfS8TwurqZbjOQITqb4znGIijNG8cO/LzACE2EZcrNjjcYWq1jja41rRnlzLXOJxhWscWJvmzN2ONtlxAClERg/42WP42Wd7rnHNczCawg/4DfP4DfejpHDXCKq8ZzACEtzuLNGU5xnON9e+QITYQyYNMzXJixrcrlqzWtMOXEtw5sTBa0xY8zJvjcOcTHEAKmAFLg/4vGv4vJeAOvTjw74iYlUxFZwHDepqEpLTdWSlKWcSQhUceFq0AhPwX7fgwHzAMWPVekYBWGXRpDKTrCcIwQoliw4DNGULRhCFYRivKsM/C4fAx5dCD8C5zMyRMJgkiYiKIkyJJRKRMEIlEgJi53nz59gAhNhDJriaMWuNqtc4m7Ba0zZWy3E3YNluZzlzOcuXHiZNsoAqSAT6D/jYK/jYNmuPCYeFnEarSrtueO73ncc2YzCYisRjpvXlZxjERduuPL7dwg/4L0v4L356eH4XPk3OM446uojF8mIiojNbjM2mSYzy59Myi5q6zrYCD8LME3MhMSlIVJCJJiRIiYTVxMrnPHy+egCE2EYnDdwxauW63Lka4lrRhmZLXOVyyWss2Zu5xsM2Fy0ygClgXg/4y3P4y3V1znhxrOExRqZgAhPwXmfgvNaNPCvgjZKE4zjWundvAg/AlEwnK5XFzbffxcCE2EY8LXHmZNGi1s2ZY1rRq3yLcONllW4W7jLhY4smbJjcAClkVhPxijfjFHNGBkhojSNY44cGd8ICD/gya/gybO/brVlVGnS4ShchRPPLHHDGjhSwy04+uHZAhNhDhw4YucbNitatWTRa0bYm61wzyMVrbNkct8eFvly5MYAqjAUSD/iWA/iWBYz0i+U8pxNTM7neePG83umIx08Pwrrlz8bcpm8ufLzeHGds1MROp1UiE/Bh1+DFHZr1b8k4RgpCUrQkgRVhNOJO18WPJl3ZaRjKbHq15KxlOEZTkna9LYYPHiZu5XMlwlMTSBC0ymEwhMIROLhMTWazjad8/ZrkAITYRjyNG7lq2crceFjkWtGmJitxN8rhazysXLVo1Z4m+PKAKYR2E/FIl+KSGlsOAbseKeaOKcBWNWGW8g/4MVP4MY3Tr0HbrWcc4mYnF6zrerIN6HPdzKIQmLm02mc54+b0AITYQzbs2mNk5aLXGRkwWtGLZutxZHLJaxy4cjjC5bMsmRwAKUxGD/ihw/ihx4a7OTE1Gdc3Eg/4NVP4NVe+eXHGeU1FcpvCFmzltM9KGOGGOOvOwWCE2EYWzPE4cOGS3G4xM1rTNjarXONtiW4crli2yOGjDE3agCncwg/4rcv4rcw3rhx8bjprPKcNRTWazF3d8Z4316dQz419Qg/4RYP4RYQ7d/A8HtzZrdXGataauEThCdZwHXpjIg64TZKkJRKMwtFwkTEokLm+fu1ghNhDNm5ZZGrTKty5GGJa0y4cS1y3cOFuZvlZOW2VrkZ43IAq+AVeE/Gwp+NhXFjBWgYMObPunOUUYsujTixynhwadG/BCOTTox4gxY8mXRpyZcGGEYwywjWMYxighJgriUxiE/CMB+EYGtAZcgZ82HBjokhKMq4seTLky5s+TLkrGM7XlMMmXBh0ad2/Zt0acmXBWlZRhWScoxhSuBl4Ag+mJkStKyUgJiYCCYTEhIETCJghExJKYkmZ3x8nrHwAAITYRiws8mRw5ZrcWPE3WtGOLCtcYsbVaxYZWeZk3xY2jduAKnwFHg/4wJP4wJefLOAPAzFRdTN8+3eY7ozU4cvB8BnGM8rmLLuuZlMyhhrTpAIT8IlH4RKderLkAnZCMIC+zbs27ssoVQjhpVky5s+iMRPDwODsyynAIwhhwY0MYg48i7nMzNyESmEIQEzIkTETETETETExMkpnN8evhz8EAITYRkY5crHK3ZrWrhg3WtM2VytwsMOFa4aNWjFw0Y5nLhgAKVhSD/jKU/jKV8PhxxzrdJxGr6ZjQg/4RNv4RN/Cl2vVQOMcV7kCE5EVZzjeMYxjGNcvFaCE2EYnDJg5YN8S1kyxtlrTHlxrXDXGyWuWjVjhys8mTGxwgClIPg/4w5P4w33gV0vlDHG8dQIP+Enr+EpfWN4vkxylw2IXMWYuWOOWGOWnB4mDHACE2ENWTPJia5sS1kxxNVrTM4bLcWTNjWtWLFhiwtG2FlmcACpUBQIP+JnD+JmnbGTGTw/C8vptMInFYw1yYiqiZic5nje48OLzW8RGnKeVTyIP+EYz+EZvo79jr0PC8PxtzUIVETE7nN3d5mZmLqadOPLEYjE4mak5wg9eVnd7uZiUJhNZiYlExMIlFwTEgCJRa88+fj17wITYRkZtm+PM5xLXGRkyWtGzRmtc5GmNbixtsWbG2cMMrLIAKRAyC/uOT+40ZOTl5b0CC/omj+icV5ZHGgIPpyzlnO9746CE2ENc2XGzyuWa1m4YYVrRiycrcTBhjWt82bIxZsGLTMyZgCk4Pg/4oev4oezxp5RqJ1PGggv6NG/o0cvebkvOd4IXCYzDwyxwyxx24fBskITYQ0ZtnOHE4xLWjRzlWtGzLItxNMrda3yNnOZu0cY2rBoAKejCD/ja+/ja/OvQG9dVbKmIxERw4+JnUVERiYiI3w8Ggg/4a9P4a9QBy59s6nlnF1d27+F4fTri13Fpq9b4bvACD+BPPZmZXVyBMTKJQRMJJSmb3z8fnyCE2EMm7lkwYNsy1jmxtlrTJhYrXGFkzWtmrBw4Y4sTnFmYAClYVg/444v446ZjetxnHGJiUMY5gg/4axP4auY01fS+ComstxfGEySjJCcMMLwnFO99uvUAhNhGNm2xtWDPMtzNWzFa0bNm63C5zMluHCwzY2mRliy4cQAqXAU2D/jBA/jBBAO/bv28PEpCJiamojCqRiKnETEJq8y3O7rxYjMSYiMRpwx4Ig/4bjv4bjwCr1vlM1NIxNVeLFlrlm5m8ruYukV08PwrrTDU1RdcYnwSDcJXEzCYiYiRaYkJhMARKJiYTEwAhMJi03M8/D7+8ITYQ3xNsLBtkbrWuZizWtGzhwtcNsuJa3xNXDhw3yNcOXEAKUhSD/jKa/jKXvrGNwTUkRMYAg/4b5v4b2+fkceDE6tMzdbzghMwihGqc0Y3rnz8IITYQxZNcbNrjwrWuNyzWtGDbGtcY2zFazy5WORizctmDdgAKVhOE/GLt+MWnLmz8C+CORghCU7RygIP+HQL+HQnHftxrGcXFzW8NgIPxFzMStcr3nw/HgCE2EOcWTEyc4Wi3GxysVrRliaLXDXExWt2ONs1wsMLhk1ZgClkWg/4ltP4ltd6zGa3XHGYmqnhOPACD/hv0/hv158uUVhwVcZrNzvr4AIOvCu5zJElrnN8/H8QhNhGTKwyMseTGtcYWjha0ZZGa1y5bOFrVzmc4sLFo1Z5mIAptJ4P+Jq7+Jr2GazV6iqpwVVVghN3nO7ze6vaD/hv8/hwB6VitUxNQtxzvfW+97zZdRiq1jpKD8DyPVSgTJF4mpms1mJTAnO/B8XQhNhDlq0cts2LKtYM8bFa0buWS1xkcY1rFs0wtWjnG4cOcQAo+CIL+4+v7jhviQIL+sSP6xTqZvgCD8LjN3newITYRhZt3DlkyYLWrhtjWtMTVwtcZceRbjaZcTJrkZNGGPCAKUQ+D/ijU/ijVx0vtPCeDMcOog/4dYP4dYeerhCoTw2CGqoyng4GDQaHg5WZg64AhNhDbM1a4crJitbZmWFa0y4mi3CxxNluVs3btnDhm2aYmwApzMIP+KJz+KKvodpw5Z5TitVq+U1KLqIqNIXN54zxvjXPqgv7aC/toMW4zcCrzc3CzZ5W7nebhzz8nbgCDromSSZTUymLJETASixc78Hy59IAhNhGRxmatWbdotYZMTha0yZsi3Exb5FrbC5a5mORy3yOW4Aq4AVaE/Ejt+JHcKVtelWDCyZc2fVrzZ8WNkygBr1aaEGDHirSclr5owlFCM8urXa85aYLoVtPBFmCE/ERl+IjNlyNerLky5GHAvatL2w4L2XsAGbPswwThj2bdGnFjYsdKxjIknmz6NOzbqxoyjGV6RvCD5QhaYubXExNKmpiJmUykRMAmExMTExMCLgCJiYlKc3z82PUAITYQ3auGTFtlaLWGNkzWtGznMtwsWuNbhzZc2Ju2xsmbliAKRwyD/iUo/iUp8LcTFXiAg/4h8P4h8fB4VOFQsIPxqueN73nnuSE2EOMjHKyZ42q3Czw41rRmxYrXObFkW5MzjI1b5XOXC0YgCpwBWYP+N4b+N4fegAAM4CrAHHh4OJmJqFMRUYqkTE3M3m7vc5u25qcRprtxg/4l5v4l5+fIAADjwDr0AHTr4XPhKEq3jdTMpiaiKnF1dZjNWuJmN8OeddSDxSUCYmLJIuExKYTMSiZoK3UiYEBMAQQiLiUzbPHr4efgQCE2EOMjhizZOXK1nkxNVrTG2yrcLnHkW5GDdvmzZsjbEzagCloUg/43fP43dZz0nn4FxWtRE1PXAIT8S5X4l166N+imvJBOSUaQjQCFqxUtMcsscKEjjnrwc+mAITYQ2bsGWVhiZLcblk5WtGTLGtcYnLlaxaN82VwxcYsrloAKWRqD/i7y/i7zcuYvjc5TCpxOr4MAg/4mEP4mEXfsPCvGKqEyu42vuIPl5Wc5zllMpTGTc7vPQCE2EM8bhzibt2i1rhZYlrRhibLXLbE2Wsm7Fk3ctGGVhhcgCnUqg/4wEP4wLbmLpqMY1WnJwvVxK7m73c5us8uvRICD/iZy/iZlw4TUY3jcze27uczeZmZTEU1Pgc+TkIPl0nitcJiaJmLjMTExITGW88evg+QAITYRmyM2rZq2crWrNhkWtMbTItxY8zZa2bM8eRlibsMjZgAKUA+D/jMA/jMLc6zF1So5eCCE/E1J+Jo+lc1ZTRmw5+AAhMnM49YzjGc61w7dgCE2EMmebHia42y1o1ZM1rRlmcrXDJjjWtM2PIwcZGrRjhYAClANhPxjXfjGXlLVDFONNNZgg/4nJv4nKeM8uPKI4YzghpSkgquDg4WFiZGhgJIhNhDdhkaYnDhotyNXGRa0ZMmy1y4yNVrByycOGrRlhzN8QApcF4T8TJH4mSceJhwYbZaXEp4r6JtQg/4nKP4nKd6eBM8M8rq5ZrrHFxCExWnGEZTgrC6ca3jXPp5gITYRkw5MTFplzLWLFjhWtHLJktcM2WZa0xNMuJowcNMjdyAKcymD/iek/ie7u5qdRqODyM6jELvM9XWeObbUxPDAg/4m0P4mwXDOsxmZdem0xKpioqamJmbu46y4gITUnOMZoxghGCVYRQgEpxjFONa4+C7AITYRkw5muHGwwrXDnG0WtHLVmtcMGDla2yNcbFy1wtWGJmAKUg+D/iea/id9u8ZiZjPDbgCD/ibC/ibZtyvhFYnVxgCGhLCAoYeFiYOBg4eJkYm0ITYRhZZmOXGyYrWzhpmWtGbLItw4mLFa1zNHDVvjbssuVmAKRgqD/ipa/ioxtWZlzIP+J4r+J4vjU1eK5oaIopmHh4WJh5mgITYRmcNnLRzmcrcrRxhWtG7JwtwtWjJa0cs2DRu5bNsmRiAKWBSE/FLp+KXUZMvAnS1rUhCF8NyD/if+/if/F1zxGcTETwmcAIWrNMnTDHJHBGhhhpxuDgygITYQ2YucbJphcLcmFxlWtM2Fytc4cblaxxZnORtlZs8WNkAKlwFTgv8ADkn+AByXL3Ll8bxECwxll7zvVtpSWyASpZZctWwTcvj4fm7ogv4Z0/hnX5PE9c9TI8N1LNjMhudHZbWqFBSpSXxZt2XbUZ8Prz2D8znMZjcxKYmkkTMTF1dXExKJQEwurgmATUpq0JhMTEzfXx/B4CE2EOczHK4wtGS3NjbsFrRk1arcTJg4W4XDhy5ctXDPHixACrIBaYL/ACWl/gBLTHx/EAS4W5VlIiS5VyhVWWWS83LwjTSzctjZuNklZcsmefi1AIP8rl+WD7EwAdOvicYqqiIqKqMVWMLzFsxMXE3cSGFQwiYu4u63MJi0EzCUzmLnNZrfbKSD6e95e7vbKyYiUJiYmJiSYSiamLhFxExdTEokAQTEgE1KJi6lJKV78Py3wUAhNhDfIybMcOPKtYOG7Za0bssq3FlZZVrBuzzOcTVtlYN3IA0BGgEXAQpGOYL+MlP4yVAAAAAD4fgAAACC/g7T+DtQAAAAA+T5QBmg50AhNhDRljaYmDBstZsnDFa0Y4my1y5Y4lrNkxaOczHNlZNnIAqgAe0Cgv4yw/jLEAAAAAAAAHy/IAAAABuAAAAADcAAAAAAAAAAAAAAAAAAAAAbgAAAAAAAAAAAAAAAAAAAgv4Qa/hBsAAAAAAAAHjyAAAABKAAAAAM0AAAAABmgAAAAAAAAzQAAAABmmaAzQAAHOgAGal53nedAAAZoAM0AAAAITYQwxN8TLE5YrWjhhmWtGDBgtcMMONawzZGuXM4YYmmXIANABoAFwAKigFBg/45/P45/atx4eDjImIqIqYmpRERGIieGYuuMc+XMOvTx+m4Q6eH4XHheIP87d+dv69HXpnDF4iKQhEoEytG8XEpu9bC6uIVNZ5c+3fwsoKerFVS0rc3NywCVKlliAqha337+X4gITYQwyY2zdtlyrcmTGyWtGbFytxNGzVa0ctGrhs2zZsOJqAKcSuD/jsM/jsXuphF6UeBvFJhNuvgeCxuCIRjn5HMg/0M36FeZiILq3XpxzNznG9Ty69HhXNQTcd/G8cAg8WiIJi0gmExIgRMTM3N8e/iACE2EN2jnM1bt2q1nlY5VrRrkarXDVoxW4sThplZYm2HE1wgCmgfg/48zv4816ibxdXhVu0zyvV6uXPh4/geCIT6KL6JNSNEV4ad29CeWGGdSFmDJjxAhIYsKCEUYIIQjCMYzjGrDXPp8AAhNhGHCxy42Llutwt2rNa0zMGq1xkbN1uXGzyY8zRjmcY8wAp1KIT8fGX4+M9GndWcppznG9sODbs16tuKEaRoUnggtOkAg/0kn6SWY3DNxur1x4X4HftMeBOFQzGZmdxubIPwOOYhEzCYmIkmYuJIkiS+Pl9/WCE2EOGDHE0ZscK3CyYtlrTDlarcTRrlWsXGJyzxOcjZuxcgCsIBV4T8edX4862GV6TTpGkYUjKE8mXZt2bdm3VryZcmXRpzZ8mXJlyZbXxVRnSspymAAhGBBK+jTws+DbwsIIT6oL6oNkLKRlGF5TjOOXNnpUrTHiz5tOjXq16seLHi06M+bbgjDFr1adGfNhwZcjLkBiQghOUc+7fmy2w1mIPwNzElxImYmLq6mECEyWBSYiYCasmEwmJRIRcJTeePoz7QITYQ5ZNMrBnkcrcTBxjWtMTfMtxMMzNa5w5WTXFlaNXGJsAKXRyC/wAeWf4APLQzRuY3l5eJzvKAhPrfPrfc2cxYxjxbaVjGclo4r6IwhFkUJRoRhdGcYwmrHDn19YAhNhDnG4aM3ORitzYW7Fa0bZm61yxw5FrRzkZ4mTjLlYuWYAqBATeC/wAhrf4AQ4/MSZmcnhlh06tUc2Qudtvb3eu3x79egIP9VF+qViIiLraZyzN3ubiajHIeRLU63Wau6nKd3zx4tyCD8zt7MzCYmE1KEpiRJElImpgmFpXvfg+H5gAhNhGTJkyYsmXCtZNczZa0Z5HC3Cya41uVrjZZXGHI0cZcIAq7AUWE/IFl+QL/Fv3cHNfRwck4IQWjKEWisJQolBCcMMMM8NK48R0+FGVZRpCUpWWQZMdAhuhO6FWEhYSBgoCDmIWAgoKAg4OFSMhIomDiYGJhYmFiYGJgIeAgoqAwBiPEVvbETQSEVGQkZDxUbExsHFxMTBw8BDwMGIPHiZnM5mLXATCkBMzExJVoEXEygq1XFxcJ34Pm38CAITYQ1zZsTFu0aLcuLM1WtG7hytwsm2ZbmYuG7VjhcMmebKAKlAFQg/44nv44n3Tq7d/G44jFRUTEXMJwgS3E1OLxNWXVwhEoucpymoqiM1ueNc7Agv42M/jY158DNzcssgmrZsGXNbmqiWWxZsm5cAKxJ48/NeiDrglMzEykkAiYlEoIhMSmUSQTETKJJqUSJmV74+f4ACE2ENWuNywcOMy1rhZsFrTI1YrcObM1W48bnG3zN2+TMwagCp8BUIP+Nt7+Nt/hx5c9bcOLhx8CZ5TwxUYgq4RNVETV1O1kwYut1cbTKbubSgxeNyCD/Nsfm2fA8HwPB6dXTq6dcXUolMzNxcRMVMRMFwQTWamYmZq5RUwxMQImlSCDUiYRAiUplMwmJhJExMJRKJRNSmExMTEgCYTO8+y9ACE2EMnLXFlYOWC1jjcOFrRuybLcWbJhWuWDls0x5HLnG3xgCp0BQIT8dQn46hWXJlyZcmm06ynCElpGLHky5MuiuPVrzZ8WOU5xjGZNGlYRgSZM+ZSE+8Q+8RY8V7XtOyEkIIwy7t+zbu37NuzHh2bdWvVr0aeBntGJVGc00YQnacmIg/AqbmZmZlJcJqSrpMJgTAIkiYmriZJzxnn5PYAhNhDPG5xsGjBotYOXDFa0YtcK1zkxMVrhhkctHLXJkaM8IAp5LoP+O/r+O//jubuSOEYrhV+FOKiIqZze3c3aGI5XqoP+AAD+ABPhVYqKiTMc/C8Plu5zdzM1i9aPK3WJrOO6QIN7nn7mQTEzUxBEpiShMSu03x7+L5ghNhDDJlY5G2NutytmrRa0bsGi1yzZtVuVtjbOMuVhlbuGAApgGoP+PYL+PYmKmMZ4VfC+V4Iy4xzzyIP+AJ7+AI24vn27xfOutdYmaio7Z6WAg/C5iEEXEzcZmZvj38fyACE2ENMzNq2zN8K1ljzNlrRqwaLcLDE2WsG7VgzYtcLFtjYgCnEig/4/Tv4/M86zMznn065x4+NrmsRwxrHCMYzWAIT8APX4AgYwvCMJ5t+7TohSkpWjCMJlY1pnnECEwQnGcEEIRRhGMCMIxijGMb8HLzghNhGFm1cYWuRgtxtszla0cuMa1y1y5lrBvixNczNqxbMMIAqEATiE/ITB+QmHPmz5tNIxmrKdEpUpKUpQjCKePRptcZZRjOE4ThCMNG/cg/3k37yfeqvwM4iMFxacxJcLi2db6deTn5XeCsxMpzOMgIL8DfL71aly5uaUCUJYEssqla9+fh0hNhGLG4YsnDXItcYWbha0yZmK1zkYYlrdkxZ5XOZjjbtGgApEC4L/ACSN/gBJbrmyXlCD/edfvEeSpieLmIL6vO23vd80ITYQzyZcbdiwZLXDlk5WtGeZktc5XDZbjaNMrNxhwt8uZoAKVhKD/kIY/kIZ543c3dREVrPKgIP94p+8V6cK1jhERuuuvBmwhcViMfXDGQwwxwyzz4POACE2EOMePJjzNXC3DjZOVrRs3cLXOFljWt8bLK2zZW7ZmwYACl8ag/5Ckv5CmcDfbep4Z4Sjbn069OvKQIT8A1X4Bl9YywywysMmCFMWS9sWPROD8DEzKZLuLlNrXx4+bQAhNhDfI0Y48bTGtasMzda0cs8y3FkyMFrTI2aNXLLI0wucgAqJATeD/kQa/kQzw4xvFxWI5Rq/I48J1GJibnPGeou0xFVjWMcK04XYg/4AqP4ApZ6XyiorcTc34PieS573OZpjWMch5DFVVzObu7jvGeKD8TzPP4rRKUpREXCSSAiYkTCUSlfk+nPmACE2ENcWPE0aOMa3K5y4VrRriarcOZyzWs2+FzlcNmbLHmbACokBP4P+OUb+OUfwvD8znwvUSjMxnF6iuE4nUqRiqpEzPHjO2SKmrjNzvHg4sIL+UAv5QD+H4PjzFjDGbLNmzcLmzbG5DlwC5JHN+DrAg60klK4uJQiIlEylMETUyi4kmESSTNuvk8faITYQ2zOWLdi2crWbXHiWtGrhytcMWmVblZscznLkaY3DdwAKdzCD/jva/jvtzeYumIxprFRiqRLjXg9u54eutc42iqjlPgCD/gRO/gRRjUViIipWjMbreLDn4Hg+J4vjdULmLTNboIKctlVSkIsUkZYmqpW+fPw/KCE2EZG7nGycOMK1m4ytlrRu5ZLXDFs3W5WebM0asXLnFizACnkqg/48uP48206ziscK1rVUxmts3vMT37eTyiKjV+NnGoT8CqX4FSYWhaEYo3hljPDDDCcp0ZMuSU+BeEoTjr2baxCD8bjxCZCCJggiZiZlMJjOfB8fyiE2EOXGbKzauGS1xmws1rRo0arXOZs0WsGTZyyZucWNg4cACmIeg/4+Jv4+NcTUxgieHHp18TnyzjFxLes5g/4Fwv4Fs+GcXEzN9fE8Wr8GXOLpWHaJg+V1aViogFzZm99fJ8whNhDZszY4XGTGtaNcONa0ct3K1xhYYVuHNjxts2Nhjx5sQApvKIP+QET+QCuSZtzbzOct1cMRquFdI6VrhHbeq2CD/gZ4/gZ/u1yXhFarhHSNTRmN1uNzm46mwISAQjIhGCIIRhCMIymjGMZ4eLrd4CE2EN3DNzjzZcy1m4btlrRy2cLcOZyyWsM2Zk5atHOVq1ZgCoMBL4T8ejH49Gc+bfu27NerHirSciU2jTq18bPSMoynCM4ThWk7XwVkhPwP/fgf/xY9GnRp1a8mXVrxY8mXFjaNJlrTCijSEKStGzBXBWSCerYttJuWQzCVXVVa2bu9730AITYQ3aY27Fq2bLWbVtjWtGeVktwtGLdawxsMeLHicMGDPGAKbCaD/j60/j6n6+Jc4VdbX16dTwayzURXDFaxiMRIg/4IkP4Ij5mZmbVnF9OvQdGpxNZTdbrcZsCD1iUzMpJoImJiQm5mb48e/mAhNhGPFhbt8zRqtZZMWRa0aOWK1xhyMVuNy4w5GLRlizM8IAqaAUOD/kGe/kGdnny9HpuCqxVVwqKpVxleZ3jLrwkhE1czOW2c5vMzOo8K+ngAg/4Ihv4Ik+W9cojE4tOY7+B4K83dhp069HiKxjFTMXE3cLTM7njN8eFzgIPh5Wd73NxKUkxMRMRdSoBcSiCYmJiYTEwlN58P1XkAITYRky5nLZthbLWOFsxWtMzVytcYmOFa3ZMMeRyxc4XLZwAKggE4g/44UP44UdbxcXGa3V1NRWEE3ExEMXVxczczaENR049NSIP+BXL+BWfhnW+E8M8pxWI1VIMxmEIVAhEXFxmcptvN+CCD4YmYkJSuLTMTEXSUJQiUTCbpKbb8fx59wCE2EZGrPC3xucq1w3b5VrTK4YrXGHG5WtGjTFlYYsTRphcACmolg/5E/v5FEdZ1x4ccZq4u5XMzMJiKio1fDcCD/gPK/gOr5Ok+Ffa+EacJxUTW1puM3t1jweKD6YlMzcWSRKYkBabznwfF5CE2EOWzRxiaYca1g0xZFrRyybrcLLC4WsMWRtlaOMLNs1cgCnYsg/442v447fAHhK4axjWtYxVYKtNzu98bzfGN444zkIP+C4L+C4nA1V4TFs43jMItmONZqcKqonWajYCE3TrGNYxghGCERFGCCESKaKKtZ5c/aCE2ENGzVnlzZnC3E1yY1rTHmbLXDBw1W5cjJuwbtGLDI1bAClwZg/473v4733Pk643WVxDDGK4K7IP+DRD+DRFx4PCvEajExV1Mbxx3gITiQwzrGcYiE4RimrfPp6QhNhDBgzYs27lita4XONa0YNGK1zhxN1uHJjzY2OJszbsmIAp1JoT8el349Q4UWSbNvCy4L0vSqaqZhwadGnJK8oYAhPwd5fg7ZjCquVky4ZywyrCpCEINGfNWmJj4mWNAhMEI1jCCUIJTRjNGJGEYk0azw6cfaCE2ENmTXGwxt3K1k2cs1rTCxarXLlliW5sTLKxctsrJiybgClcWg/4/QP4/Waq4uiopieGenXwsgIP+Dob+DpGO2eEMKtMSuO/hbITrU5tZxiiRhGaNZ3vYITYQwbssjlrlzLWTlnjWtHOJytxOcrFaxyNMrJy1cNWmbEAKcSqD/j/M/j/N8OpTNKxiHaJpE1mYvr27sZmYiJ5c/ECD/g7e/g7fa1WGuOuM569Oe4ysK4c+TxNsWnr067CC+L4vPe1NalIBTYEpbvn4+iE2EOcjjLja4sq1y1xZlrRo1YLcWNwyWtsLJtlxs2LZo0cAClYUg/5BZv5Bcb44zVxU4xWtVwqQg/4MrP4MmZ1qODhnWcXM7PDAhJdbk3QiJzhWM74+PqAhNhGRlhctsrRuty42zNa0zMMy1zkbN1rFq0cuMbljibMswApxJYP+PNz+PN3ejNWiURCJ4cfCzUVU1muOM4uwg/4Q1v4Q1+/Y8beqqpZm78Hlz57bnNRhjSuHEITZgnWs51RjAjCMJIIyjGM04zjj24e0ITYRjbtHLNxlarWzDE2WtHGHItcucTRa2yOHLLK3y4mDRiAKhQEvhPx9Tfj6n00jNOkMm3Zexa7Rp1YZVorGuTKWwyjRSeBPQIT8Iwn4RhZRpBOEMOjTky5s+jSpXLCM4whDJr1GqcoUrTDCuGCE52nHGKIRijGBISnKcJyiRhGE0U54cunuACE2EY2uRjjxOWK3K1xNVrRk0zLXORmwWsmeRtmYNMbFhiagClwWg/4/ov4/qcceDfK8TFTV4VM8AIT8JP34Sb8+TK12xxwwnCzAwUvghcZORoY4Y4YYY4Y0s+Ll0wAhNhDBs2y5cOJgtyMG7ha0ZZXK1xlctluViwxYWLTCxZscYAqCAUSC/wAlVf4ASt/gbLNzYy4IQlTU7lUAAAls3O+Pc4CD/g5K/g5T06U4XynWcZpSJpKZmJi4mVztd9fA8EADny8flms6zPhAg61YISTKVSCSYkATBCpQSSmJmV8/P64AITYRlYuMznDlxLcbHEzWtMjditct2jha0aZsWHNhc4cjVyA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CHAOAgAQdA+IBbgEQFnrE3kKclkyXhczVQkWn4wMISBBEgIACRTUFAzgLZBkgMgkAkJsDATfAHkUzCQCQggIB28UeRTgIAP4DAHuF0jQSTsCkP9MApD8KpAE1g/4wFP4wFUwZxvXPlz5eDi4mbxMTExKojEVFIvt18TTF1uPHh/G9N43t4PAoCgEBhEJikRiEDgUOgMAgkAgUDg0DgUEgEAQSAQCEQOBQKAwCBwOBwez2Cy3BAIDBbBba4ISWBBKMkYxjGMZxhGCMIkIiEU5RRlHHHNON+7HNHnAhNhDhg5bMmjJktw4s2Ja0aNm61w0ZNluHGzbtcLBi3cuWYAp9LIP+Px7+Px+6Kt06+NnU6zWcZm18ZzvOd5vd5zw58uDghPxtufjb1buHws+ZCOycoYI4o4oWYFLQhKcowrCJeOPPnIP4Arvnju5mbImgRKQXUquLz5Pm3PhAITYRjwtm+HLkbrcjlm1WtGORutwt2bRbixYWDdw4cYsTlyA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AaHAOAgAQdBM4D0gIBEBZ6xN5CnJZMl4XM1UJFp+MDCEgQRICAAkU1BQM4C2QZIDIJAJCbAwE3wB5FMwkAkIICAdvFHkU4CAD+AwB7hdI0Ek7ApD/TAKQ/CoABMIP+T4b+T3Ob3lrrjeM1nHGt1utwi6qp1FRUREwjfbnGQIT8MWH4Y0ZYmZoZLZLYMGS2iGiWKUicJsc7zves8c54564Z8OOD7ct3cWuFTMJiUXKJSJAmFzx8vyVAITYQ4buMLdvmaLcLRo4WtGeNstwsMOFaxzNmGZqyYuGDduAKcSCD/ljo/lj141zjvjnjeGLxMKnTGGs6mMCF+F1T4XIZsNJhqMNJgFSqeCdPbbXfXTbLgYbbcWCFwkcUEcEMMMMMJHBCjghQwwxx4fImyCE2EYcjJozyMGC1xhatVrRywyLcLZtmW5mrXEyw5HGbCxbACqUBTIP+RnD+RnHr0b07d/K46rhGo1TE4mEuNbbm7XMyuMxlPfwPBcOPXM73vNwitartPTGgg/4cev4ce+PBx4N6zGuOM1vG8Z0nF1cxE0xEQJmUwZ4cXTr429RwmIi2Zjcb79Oog/ErLM2lKJVYlMTEomJABEgiYQmExKJSmd8fD8mvQCE2EOcORoxbOMa1jkZMVrRk4zLXLVhjWtnGVwwyNcWJzmaACloUg/5NYv5Ngbrry58L1fBHC+FuAIP+HL7+HN2+Hg8ueM6mIqp4RfgAhOhq4sZ4ZzjGMYp1z89kITYRmxtM2XFlxLWjHG4WtMzNmtw42LBa3w4subG4Z4cbfCAKciuD/j08/j1nKrGMaxrVcIiLlu93m+N87zeSdOWMeICC/qzL+rG0jYmpYyyeEZs7Pd7u93d7PPmAg8cJtczMkTEJqYqcTV1MytK5318Xn0AhNhDdvhauGDXKtaMmeNa0bNmq3E4Y4VuLI3bNMTNiyyuMIApWEoP+PVz+PXvNZxmkVVV0mOiE/DTN+Gkema2i2SNqxw6a6+DjhcNGgjRwwywywz14efRAITYRjYNXDhxjyrcTnDiWtGjRutws3OVaycs8TlpixN8mVwAKTQ6D/jyu/jzFxmKRWqqOgIP+Gzj+GwPtyxiYvnfXjkCD9bz1XEZu89fD4CE2EYWbVq4xNca3FjzNFrRllZLcLbLmW5sjTGzYsWuRi2aACl4bg/5AGP5AGbmZu4zNzNxE8I4VXLOIg/4bOP4bU8TwjVcsaxyxyiKm748W8wCD8DFzc2uQTUlxufD8OCE2ENsLnG2zZmC1q2ysVrTM0YLcOPLjW5HLJq1ytszLC5xACkoNg/499v49451XCqhN0IP+HIr+HHfM4uLi53wAhbsdmSCGOGmvD4ghNhDLI4xsWrXCtcZGmJa0bNMq1w3aMluJyyc5XLlpmZNWoAqFATGD/kBk/kBzxERCJcs0idSRDUa1Gl3nn14998c7zaNb7IT8PPH4eRb4WWOnVrZZ47564bwhLFgwYMlsGC0rKRXhWBGMIZZAhM0JxTRAjFOE5TlGCKEYRggghCcqxw79sfAAITYQzY4cTjK5cLWmVo5WtG7BytxOceFa4assmNg4zMGmRqAKYSCD/k2A/k1lrUY08KODpeEzWbnN8d7nnPPywIL+zev7N73DPOec85vLOMssq3cgg+QiYVMl2tMSmJi3X2VAITYQ2auXGViwxrcTlwxWtMWNstc5XDha1yuG2bExyt2DdqAKfTCD/kEk/kE7id43NVPBjhWtY1qdXGc7456zz3uOdTDhiPG58vGAgv7M0/s0W+LmeHJM0Ec3lzZ2Fy5aeT3ed8iDj0OOc3czMyiYmETBExSFJjcXGTrHHyd+sCE2ENGuHHlZ42a1yxY41rRixzLcWHDhW5XDdplZ427Zk4agCoYBM4P+Qr7+QsmpTUVz5b1OL4MRqoxFQWvN8547zxvjm6mOFPIAg/4lLP4lD63bOePLnzc95454zacVjXDhyx04cscNTW66xxm7uecAg/AmbSmISMzcTFxEwExEwpAi5vfP0a9gITYRjyYmTBq3yLWDdtjWtHDVgtxOG2Na0asnGVthxZGuHGAKnwFNg/5Gfv5GY+EdJ4VSpu15m7uMrglMSmYzW4uevheH278ublzBjMzOc3vc3eJ4MdCD/iN8/iOFZi11MKmonEpgmmcZqYuCYmDXPlvV0mAcufhZqIiIkreL3ACD8RM2ubmRNXUkSImJhKJRMExKYmCYTBE1MJqybzx9GfEAITYQ1ZZGTZo0yLc2NlmWtGLNmtcuMbFa4zZW2VjhbZmWVyAKRgyD/k2g/k2jx125zd1ogv7H6/shnI7YzfCFmyGVIoYJZ8fGITYRmytHOXK1arcLjJjWtMrhmtwtHDla4w5cWLC4yZsrDIAKbh+F+Tvr5O+5ZF1+EwuQpshwUN0l1WAiqggltpyNuFxYhPw1BfhqDyZWTLky4s+DPgy2w0nSckKMBCqEWSShALwmrCaEYozw9O8e0CE2EOcuVq5bMWS3FmaNFrTKzbrcTjExW5MbZtjxtsuRg2ygClMVg/5WBP5V7YavhnhmF3luM9eggv6po/qmWyd8e8oDJ0CFugQoUMMMMMcEaG3LwZghNhGTGxaZGDNmtas8zRa0YNWy1w1c41rFxmcZcrBpjcNMoApxKoP+U6D+U72biaVVVrGK1TFy3O85nnHNxxxUxiCD/g4U/g4ZqsODEbxc2Ri9Ti6kjjjnHFuZumyDrws3d5m0xMQiIIEIhCVzvd+D4foAITYRkY5srZi1yrWeNi0WtGTBstcsmzhayxY8WZrkaOGmPCAKUxGD/lYc/lY3zxrON9Kxp0muAIP+DZ7+DYPWOVcIxMuLwb2AhcxZmxDCjhjnnwuDqCE2EZGThq3cN8y3FlzOFrTK0YrcWHNhW5G7TJlZYmblg2YgCkoLg/5UpP5Ulb1wxiprQIP+Dwj+DvfjwrEzPHgAhoaqgbUgYWLl6YAhNhGLG4w5muXItbtMOZa0Z4sa3Cyb5FuLDhZMmGJvlyYXAAp4J4P+VuT+VwffC4nhHDpjXLVUm85z4PLn1i4RqOjlq4P+D5D+D5fXSeDUxObvOd5jcTXLwfAaqopNblxAhOhi5s5wmIVRhGMJyjBCEYIxhGN74eDXnCE2EMMeJgzaM2q3DhbZlrTG5arXObLkWssrPG1yNcjdqzcgClUTg/5YeP5Yh93iajVdK1wrBQCD/g/a/g/b7TwanGWZnrjnzITrQ4tYTinGKMb5eHh0ACE2ENcrhswwtmy1i0csFrRy1bLcTZgzW5sThtlaNm2TGyygClEQg/5a0v5az+rMZiaTwvlQg/4NyP4Ntcdq7OzUTrrMgIXOTZuBBHFLHHTbXhYAITYRlyMseJyybLWLdozWtMjZqtw5WGVa3w48OTGyZY3DRkAKURCD/lqW/lqR5Rw6Rioi68G8gIP+D5j+D6dnjGUqjVxwhcRkINHBDChlhntw9sghNhGPKxZMGuNmtb4meZa0zYma3Fiy5VrBy0bYcWRs5cscYApHCoP+W6b+W7eujpFXyIP+D3j+DztwmIzmgIaamKODg4eJmZGSITYRjzNsTFtkcrc2Fw0WtMeNutcM8eNa1aZnDnDkYtGrNsAKXBiD/lpc/lprTLnHHHPXHRWMRyvHAIT8JY34S78kIWZIbI5mKFIzlhtjvECExcrpygkIwuiVXw79MiE2EMsjRrjb5mi3FlxYlrRm1zLXORy4W5c2LGzzMm7NzjcACk0Ng/5XZv5XZZ6VjFVi74CE/CfB+E8Xh8CaEI0rhIaUnlrAwUChYuXja4AhNhDbFhbOG2Fmtw5szha0yMma1yyasFuNlmw4sbJywzN8IApdF4P+WYr+WYvnyOk6axMVcxx5bsCE/Cnd+FO/JlcPRpljThKUrYobkoCFz1WbgIUcqNDBKjpwuLgyACE2EZWzLC1a4ca1hmx5lrRoyZrXLhliWss2XNmaMGGLCzygCm0mg/5b9v5cC4rnjri1VWsY4YqsRGccbbzkXMaAg/4UZv4Ud76Z6TyjgqJZcXHd5zN6YjkPK6xwg/e159zc3NxYkSSmaRNDPXz8ACE2EYcTRw4Z4XC1wzauVrRhjYLcTnJiW48rJzlbssTHE2ZgCpEBOIP+XLr+XLvd446zU8s46KwhM57+B4NZTOJh416ayvjfNzrdRPDVgIP+FK7+FK/xOPDOsp79OrdzaIitRPhZQXzcPDrnV4iOE+BnhMa54jmAg/Q8b0c3mYuUxcSi0IirgXKU3MIxFVQzm+vl99AhNhGXGycNHOLKtyYWjJa0bOGS3C3aZFrVo2yuGTdlhY5GQApxH4T8vdn5e1YLTlhhhrhw4a42fBhyR0S1bMHAsIT8Ky34Vo43jWFZVtHFHJLNbVDRPIjbTKOWYIXGU1wRQoUMMKKCKGBCjhjhnt0MEeqAITYRixNmbBq3ZLcbVgzWtGWLCtcYWOVa4cuMTLM3w5WDFoA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VtHAOAgAQdBIQKtgcBEBZ6xN5CnJZMl4XM1UJFp+MDCEgQRP//A0U1BQM4C2QZIDIJAJCbAwE3wB5FMwkAkIICAdvFHkU4CAD+AwB7hdI0Ek7ApD/TAKQ/CpUCuAGD/jFO/jFX1dLoATCJxnGdb4cenXt38Lw/I50qavUIqlI1ERSIImpqYmcTMIamMQ1MaurwmipxdRcTExYtaxNTCYkuV7i03CmatOdphExVpzGZmJmudZrny67nuIP+PZb+PaXp16OfIAdOrt37d+nXt38TxfA8HxvH7d+mZSuJmBdJIuiYuJVMxUomEomUyjdEwUmIuJQuFWq0IupKupRM0AVMLiYXCEkLghV1BCiprO9wgvStLYnJkubduqCLKABZZZRNkssublWKSpZZZSWzedy5dyyzeVLKlSyypsASpYsVKABLAXNm5rz+AfwD3AAhNhDfHjzMcLLItxt2+Fa0w5nK3DmaNFuNw3aZszRuwZMMQApeEYfxogeNGeSTebT+fU2mUulUGgSuVACH8fiXj7Vns4nMsls6ndIpNEos+n4AhYNBDBnYiOGGWvA4NUAhNhDlplx5seTEtYNsbFa0wuGS3E1c5luFrhY5WTRrlatMQAptFofxtZeNqWGxWFRGNUOMQeAwFAoBCpFO50hsMIfx8eePjGAQSDQKP2CQwGCQeDQWCwGa1arp1OyF0UkmXhhjlhRoUsteHwMMGcAhNhDnCxY5m2JitZ4m7Va0cM2S1zmzZFrBhlxsMbRkwYsMgApnFIfx1NeOoeDwuIwWLVGQIDAoJJp/PpHIgIfx8HePgmDQKARSU1iRwaCwKCzWvV+mU0CFwmWhwccddMccMc8s9eJQaoAhNhGVy2xNGWJutxs8TBa0cZWK3DlZNFuVsxxs8TdtjcYWYApbEIX4+Cvj3txNNt8dZFRJjsbjAIfx65ePVmFQaEQGIQGFQuAQmCzegUGFayKHKxx0xyy4XGxwYAAhNhDFjlysmObEtZuW2Ra0xY8i3C5ZNVrlrkY4mmVjkc5MwApYDobyFeeQp2jj4+TgYeDjoKCrK0CH8enXj0diCNQGGQCAQGFwug0whcphosXDfPbPicTDBiAhNhDZs5yNGTlmtxsMLFa0YZHK3C2zOFuJyzw5GjbMyyNMQApbEIfyLteRZuLxWIxmFxFA4HDIFLJvNofx7AePY+GQiMQGLQKHEHh81pFJhNnQjh0463nhnw9eGmohNhDZu0bMmTdqtYs2LFa0bZnC3C4yMlrLNjYMm+Zg3ctWQApdEIbyVDeSkebkZOdh5WNh4eMgISMtgIbx5qePOGOippMQE0gomDjYu/CGiK6CT8HEwcTDyc7CwMFbACE2EOcjJkwzMcy1kzYOFrRk2crcObNmW5GmZy1xYsuXLixgClcPh/J6V5PJ5HFYPGUNgSBTyn04h/Hnh48z4RAIlAYZAYBB4LP6xWSFx2GYOOemtgb8SjyAITYQ5y48TFqzarceFxmWtG2VutwuWTha2Y43GbE3xMHDdiAKXBCH8p8nlPViMLjMBh8AQSYT2bQSJQ6H8ej3j0FhEMRKEwSEwmW0icw+EwWEydLbCc8t73w4ceGegCE2EZWuJyxyuGi1k4xM1rRljxrcOZw0Ws8WVzmxNmTlvicAClUQhflio+WInD04uXFz4WuOmCSOgIT8eVn48lXCnuhopZOU8umE8McmWet51rHXp4sUACE2EZMLFm3aMGS3E1cYVrRozyrcTBu2Ws2DTNhzMMzJiyYACs4BPofxI+eJHuCwGBQeBQeGRuEQVBUDgMDgEkp9Oo9Gnc6kcigsEiUTU6n0ik1Kp1ar0ym0KTweBwWCweAweCwGEwKCw6EwiIQsh/H1J4+s4HAIFBYJA4dFYpBYUhCDQGGSOkUmoVGxWOtVunU+hUNJJLBYJI5FMZhO51P48g8GhMAgMEgMIgEIgkOgUDgsQIPzunHN3a03KZiRdTBBK6mYJi4ERMXVpvffzbigITYQxYtGzVniZLcbPI1WtM2HKtw5WmNa2yOWDBg4aZWjliAKWBOF+JTz4lOYwnmghopwGByGRIfx+OePyuGBPJ7PJ7QqHQKDOJyAhclhoWJrplhQo78XWhyAITYQ4cMsLLI2crWbXM4WtGLVwtxYW7VayZ5mGFk4YN2DLGAKaRWH8THHiY9gUVgEAiE5nFBoFJpFHo09nkplCPiH8ffnj8JhUCgEMicolM2m9AoNAoNMptQqKgCE8BDqznGMIynGd9u+sKAhNhGbM4Yscrdwty5GDBa0ZNXK1w4YZVrjCzY5mTNiwc5MYAqTASaH8TsHidhQ2BweAQeBRqdzqXx6HQeDRqNzic0ql1KWwVDYDC4PAYjCIXAIBACH8fA3j4HQGGQCGQSESuxWO2TmZ16vzyew6Hx+PUWKQGAwGCQaARCFQ5BIFACD8D0Ij0csyXCQuM1METGZ69/Jl2AhNhGZk1xtWmLItb5MWJa0w4WK1zhZY1rRq0zNcTLM0wuW4AqSASiG8UqnilVR6JgiUqZaIhoOCjI0wNgeqm4aJgIdEwMHDw0fLSspGxiH8e0nj2lQyFQGGIZM7dOYVQbNZ6hUSLReZw6DwWAwGCQCAQiEQqBQaBQOGQ2E6lI78M4VhVGU0YQjCcJCMppxnPHxccI8gCE2EMsjhhhctnK1hhwuFrRkxwrXONjhWsMzHC1b5GTFi2ZACpoBLIX4qevip1ltswuExt0cSCq2qKHAYFqMagghlhnnjllhgjsw+GjQSofx7wePfGHQ+HQWCRKAQSCQKES+zTGATeuV1Np/D4jBYXAYLBoLBIFCoNCINEILFIFBYNAQhOtihHqpxnERhGEYTgQIyjCsJoThHHv1wbAhNhDJliaN2uTMtxtmbha0bY8i1yyaZVuZg2xMcbRyyatsYAqVASuG8V43ivLgkPDR8dKxELAwEHBQMJBREHBGAsB2U7BQ6Lgo2Bg4dExULBQ0QIbx8jePlmQlYiKhYSOhICOhoKCgoWAt8KYVKipo4KHg4GCg4pDQ0dAxhCR4g/E8qPJbXc5SmLiExCoKuLnM3fXwfFqPOCE2EOcmZrka4cy1vkxtVrRoycrXLhlmWuGrPI5YNsjZmzbACpcBK4bxZ+eLP2LiIWDQaBgICCREBAmCsF3UvDwUSjUTDwcTARMNBxEHDQkFDIfx78ePfmAQyDQGIQKEQCCIDA5vXK6SaTz2EQWBwFAoBDIFCIRCIRBIFDCAQUCE2cRDl1jWE5RgRhCcSEJwjKaMUIxnp5c5R6ghNhDRlmytGrbKtauGrNa0Y4cy3E2bNFuFizyuWjRw2yNWoAqVASyG8XMHi5hI+AhUPBQcJKVNRKx0JCQsxMry9YAwDSScPAw8FDwaHiI+Uj44h/HvJ495SDxRBkMgMMl9er9snMzsFho1HSqVpPJqHGELgkDhCEQKFQKFQ2GAhNXElHj1qQjCacIwiIRhOAhMjON8OvXJziE2EMcLBg0ys2q1qwYuFrTG3brcLNm1WtnLRm3YNmrnDkcACtIBUYbxeyeL2WBgIeGhYRFxSLihFxQASMggYBDwyJiEfHR8AjKGgm5qTkoWEjI1dXd9f4IwTgapgYlDw8LDwMbDSMFBwsAAh/H254+3YbDIbDIbDEFgiCQUQCAgBC4UhsMRGIITCEEgsYgsGjdEotWq9otNgsNOp6eT2FwqYzCnxyAwGBQOCEIQxCIFCIMAg/GxZd5vMyhCJAiEIkkkmJupiYTBMSATCYmJnOfR63HiACE2ENGTlkyatWq3G2YuVrRg5zLXLnGzW5cjlyxZ4WOJo5bACq0BP4X4bJvhs3uMDgMDgMDFChhjQwo4IIIJJIpoqJJopIpIYIYKYp06mWWWeW7O5zT4qGaOKYCG5eTl84wgYCFhIFDQMIhoCIhISCiEBAoeDiYGHRKFg4OJgIeDiUbCxcLCwsDDQkVbYNwZOzkFFQSCg/KuYuczMZSJEkSQTCalEwETEkxZLN+D5c+4ITYQ4yNHOHIwaLXOXCyWtHORqtcYcrhbha42ONphyOW7FkAKYByD/hxM/hxNGcF1w49rxEYmpreOeMiE+di+djGjSZs+jTsrCNIxtjwZcmnJjIPzJrc7u0ykiUszd857+YAhNhDVs3YY27RktxMcbda0xMMS1wzxOFrlq3cNmbRu2wsXIApjHoP+HeL+HeMceHGYzczM2J4XGp6XwwCD/Nyfm5Ry59JqqqKhUTE43W9d3ECE4EJzvGMU4RhGEUEYozjPPw494CE2EY2blkybuMi1nkzYlrRiwwrXOFhkWuc2Vu1zNcTfK5aACmUcg/4faP4faQDjjizeahFYrpmrhfNVearweCwuEweCMNNRNVBNFPLTPLbDhbLQhMXQn04yhCE1YThWU5IxnXTxY8AhNhDByzaN82XKty4crla0yNGq3EybtVuVwyaZMuVi2aYmoApWE4P+H6D+H6HjwPCa1wrU1xx32IP8zh+Zx6denXllMzc3lVCF0lEOlhhhgQwQxwx25mCYITYRib5GeNzibrcOZo0WtHGHGtctmTBa1cNHGNtkZsGrTMAKTQ+D/iAU/iAj6DwpxitTioP8+R+fJO3flmJzXOJAhNmTfKcZxTnhx8HgACE2EY2rfK1wt3C1plxMVrRq5ZrXDVzlWtW7PCxyZmrhthYACloUg/4i6P4i8871ms1lTE8p00CE+aI+ZztClpSwJrw023teIIaamoKvh4aFgIOAg0DBwcTMyK6AITYRiZuWzBniYLWzLI2WtMubEtxM8bhbkZNnDBliy4muZkAKSw2D/iMa/iMPjE4qmcb2g/zDn5h/PCImIzjEgIa4gIWxIGDhY2jgZYAhNhDlmxzNWeXItytMbNa0bs8S1xicMVuNwwc4sjLM2zYXIApQEIP+IqD+IpHVRwnhuGYzuYP9BR+gjzUqmMx1xm7AhrCIgreDIFBwcPNyMDYAITYQ4asGLDC3wrW2Vi5WtGzfCtw5WbZbkyMGuRkxZNnDXMAKVBOD/iUs/iUxlKa3UTU6zyZAg/zNn5l2OlaxiEXvM9459YXNXQ5+OGKOCNChptycGAAhNhGbJiYMW2VitatGuJa0buWK1zkwtluJo0aZMrLC5b48IApUEoX4lYviVjwEduIpmjQRyU0YfEYkgv4a6/hrvfGwkqWd50CE6WaPVwkIxjWcb489ACE2EMcWXG2YM8q1niaM1rRy0xrXGVm3W5crNkxzY27nDlYgClYVhPxK3fiWF2EI5s/Ey4o2nKV7YYiD/Plfnvepy5xOt4yTPFCE1cbXlVQnFGMU64+rKAAhNhDfI4wtHLNytxs8TRa0atWC1ziaYVrVy4xN2zFk2YZMIAp0JYP+KMD+KMFerqZ1szjeOOMxYhTDWenXtsCE+YQ+YR1yhOU9G3YcC+SGCGKUpQhKc8M8rg4ODTSAhN3Gn0ZxghGEUIxhOEYwiIwRjW/D0ugAITYQ3c42WFy1ZLcmPMzWtGmVotc5mTNa1Y5nLDFlx5muRsAKVhWE/FEx+KJlixtVWBKUY1ljttyAg/zMH5mFnDlmcWmY3rnohZNNDBp44YoRGjjlwN9eQCE2EMXLbE4cNGK1g2csFrTKzarcLfIwWuWjJyzxOMbFo5bgCk0Pg/4oyv4oyztOmIjhz5SAg/z+H5/HwvDxlM2XUoaqkIOvhQhYOJqYWOAhNhDJhmbOcuHMtbt8eRa0w5WS3C5YZFuJszaZXLFu0bMswApgGIP+LZj+LZk58szjMXWaziYxvwueAIT5gT5gU0aeAhipaEpxnOc9NsKFwWYg0MMKFHHBDBHBHBDLTkaZgCE2ENczfMywt8a1szc5VrTNmxLXLBuzW5sbJqzaOcOFw5yAClEVg/4tiP4tiTp1dpioijOOsWCC/hbb+FtwSaylub4AhdFVBo6YQQoYYZbcPbcAITYQ3YNmDRw0ZrWTHLkWtGzLCtctWTdbjaZseRvjbNsTJqAKURCE/FsB+LYWVK87LkjYllhchPnqvnncurXLDKsU6QUAharoIZ5YYY4Y5b8rDnghNhDZvmb5mzFmtcNGONa0YMmC3C5cNFrHK4cNsWNw4zYWoApVFYL+/0P7/RTshJZcrfXkg/zPH5nlyhw1rGpqJ3PXHPKFxmQjyeHgRxRxRwQwJa8vHighNhDFi2yuG2PKtaYsrFa0w4W63CwauVrBhjwtWWRlkcsMYApWFYT8XvH4vecktPAw0SgE5YcWOICD/MwfmYcM9N1asxMTjdCFzmAamGGBCQwoYY6bcbIAITYQyZ4mOVi0bLWuRgwWtGjnItcsMeNazbt2jBm4ctGWLCAKWhOD/jAY/jAZ69HXpwxPCMKxzxmD/Pqfn1cZcOPTKZi7jMZAhoK0gbeCgICBgEDAQMHCx9LD0AAhNhDjIybMmeZktxucTBa0xssa1xhwtlrVq5YsGuFs3c4mwApZFYP+Mtb+MtdTjjdZrON4OG+EgIP85p+c1dEcnLhWEy64675ghWsrycMU8U8EsEEcEcduZhxAITYQww4nDRgzxLcOLNhWtMjLEtwucTdblcsGmJi4xY2rVqAKWRKE/GXF+MuPgac2HJWk6SnDDbHMhPnMvnM+FlthphjWdYzrBQCGnJypgSFQcDAwMBEytHAVACE2ENmDZk5x48y3G3c5FrRo3crcOFk0W4crJywYuGuXDlZgClQTg/4zEv4zG9DtfCsVqr5cdZCD/R+fo8+ItEXq6nG1gIawjoG9QKAQMBAoGBjamFmAITYQxwsWjBvjcrWeNxlWtGWJutw4WbZbhYs2LXKxb4smHKAKgAEsg/42OP42Oe/bngsstNTDEIiJpVVWta5a4eFvG4T6EL6EPbs32vKsZwShK0LZMGK2DFSkY1XvG989cueOlcCFszkGljgEEcEJBDDBPFDBHARQwQwQxQwIYKdPO0AhNhGZyxY4sbTItbN2+Za0cMW63C2wtlrdrkzOMmFnhaOHIAqOAswBg/4x7P4x7QAeF4fTr4Hg+R1qcTGIiqqoqqiEwmERV1MTFpoxdTUpidXFpiyo1FVCt1MrmUomZXNykqy5jKLqbTa2YZhNSqYiGMYilNr3W5ySIVM1NTVKioTMzOZuXHG54oL+ZXP5ldAB79efHeeZzuKlsDLIly3KxZFuWk7LS2bF5YiaWzcsrAAyxLFLS0lREsmsti5o2VazZLiITYWUligUWQZ58d77g/Eq2Zu5iai6uJSSi6uExKLgE1dXESAiSJgEwmEgiYmEwmJAAIupESAiQABFwAiSJAACJAiSJImauBOfH9PjXrAhNhDBvjy5GzXEtbsWbRa0x4mS1zjxuFuNzkxucjPDmbNcYAqUATqE/IlR+RNGKNJ0vCKMI4IYpZqZMGC2C2CVJUQVnjw58e3Dnx454UZMkdVdk4P95h+83nhfCdVwjGNMbTMzuLnm476898+M3F8o1jhjHBqInHXwu7sAg/W7e7JKJTVxImJiJEiUXE1cxIIuLd56+L5wITYRhZsW2ZtlYLWLTNhWtMmRktwt8bFbhYZWjTNjbMcTDGAKgQEvhPyUyfkpLws62W98ueuOMJYMWDRbFC1loTRnPTXTjy4c+GtVaIP98l++dnHPwPJ5VjWNVotuSaETMb1PCsMN13nnxITicqPTwqzRjBGUZTlWUUEAIIRgimvn6M5AITYQyxtGOZgwzLW+Rg4WtG+JstcYmzNa2ZsWzhhjYZsbluAKVBOD/jmU/jnpnO27zE01wdtUg/z+X58PhwjHCKi5jee7nxCFwmMy8JHBCRwxy14enNAhNhDJtlbuMTVotYYczRa0yMWC1w2ZM1rljhYOMLBo4xucIApuGIbx71ePc2jg5+Dl4+ZjY2Zi42Fg4KIlJamlqSmAhuae5p+MmoyKjpSImIqIioyEg4WRj5+Lp5mphOpo5dY3jOqE4RghGtc/JhqAITYRlYuMzbEwyLcjJnkWtGuPItxOGbdbmcZnDDE4ZNsuFoAKahWH8gJHkA7lcrj8hlMhjcbhsHgUGjUWlEglEqjwhufk572QlJyanpSYjIiEhYWTl5ehm6GnhdNJBr44ooYYoUEKWHC4+HCAITYRhxtcjlqxcLWTBphWtGTRwtcNXOJa2auGbhg4YMcTZqAKYBKH8g9HkHPk8njMrjcnisVgsBhkUiUmk0eAh+iK6GWURqUSCSRSKQZA4jGZLG5PL4XLXZ1AhhjI09+PhyAhNhGRllZNmuJstbNcbJa0xY8K1xmytFrDK4ZYXLZixaucwApWD4byNKeRyOZn4eXhURERk9LTE4CG6bzpG5CQloyUgYBMw8rP2YCGoJ5akGgYeVp4OAwAITYQ3ascuRy0yrcjjE4WtGOFktcZWmJa3bMmrnDmcN8bPEAKSwuD/k84/k+LnPg568YzQIT6Nr6K/NoyZMksk8aFozWHtlhnpwuHxAAhNhGZwyZtXLXMtyOWDBa0y5GC3ExZNFuTHmytMTbCyx5sIApKCobymceU3mfnZmPhYeQjAIXz7nnfcRdiIrLV4IaemoerhYOLmZGQITYQ2yY8uHJlyLcWVkxWtGDbItcOWLhawxNsWJrjbOWLNyAKWA6H8sJXliHmMtj8ficJgkQiUqkUiIboWOf3lJaWlIqAhYmZkZWjhqSSgLGDh4KDgYOJoYWaITYRhbtGLTNkxLW7nNlWtMWPCtwuWORawwsmLjHhw5WTBuAKVQ6H8s6nln/ls1isdjMHQyDSCQSAhuri6nWenKCajELAUMvN0oCGvEBcwaBQ8TJysHaAITYRmas2WRpkbrczlmwWtM2VgtwsWbZa3a5GOZxmb4WTdoAKTwyG8uf3l0DqaGVm42NiYaEhgIbu8u6PnJCYjoqIhYOPnYXOTZeMnprvwOIAITYQzc5cOXLjxrWzdk4WtGmbKtctMbJbmZNGeVu4ctMzTCAKUwyG8nN3k5vn4WRl5uHo4uPjQIX4ESvgRLoooxE2MiwE0oCHj0igMBo8DgcHiMVT4CE2EOMONuzcOXC1pjYt1rTI0yLXOXHiWs8bnEzY42GZm1YACkoKhfkoK+SkPB4fA4GO2OyE/Ac5+A3PdkyW0TSAhoiugZmlgYWTk5ohNhDXNjb5WmNstyOGzRa0zMWS1yyZZlrnKyaNGDTC5zY2YArfApYCg/4xQP4xQQmAdu/bv5nPhOLwYRRFERERCCpha5uLldS3Epi5WszUF1dbhMSSibhKCamSYXU8/E8XxPF8Lw/E8XwvD8TxfG60iL1cQmEEQmKIVNXqahiIUohN1KJE4zEolFwmErxcSTEpiM1KIzgJqURE6uBMWlFoizMXM3LLjHXl5OPBgv8ACtn+ABW0Ph+AHnwazcskuWWWIWbltVKCUqLKlgCC5QsEolsqKzQZpLm5ubm87zU2TcpLLlSxcqxuXcstlFWWUWWWLllLG5YpFiwluWWaSrE2WUllypVyyxCIXnfg+H5vn+b2gvw59Pl3zbVJZZbNFlliyWWXOpc2WUCwABKCwsCUXKBNgCbJubAAShYAlEolJQSkollJVglSgLllJRYAJsAbm5ubgsASrCyy1u78/2/LnoAhNhDBrlbZm+HMtZYW2Ja0yuci3E4zMVuFzjZsXLRsxaOXAAqFAS6E/IbZ+Q2es64N+7g4qyrCq8YzIWYoYKWlbBSlpWhO2O2OE4T8ccX449dGumTfu15MNq4EJUpaNoQhKsICMLq3Z8W22umMhLdieDswhGcUYoxIwhOUREQjCMIzXy828o94ITYQ0wtsLLDkbLcmZizWtMjButcMm+Za5csXGTG4wtmLjEAKhwEwhPyMRfkYVvVtljheE4QwMEMVrQyQwRlCNa3rjrhjeCOjg8asYZiD/jlM/jldie3fwJ5NVURETM5zvjvne7zE4VjGKwrWOvheH4SE43EQ6M7xmEQIRgIymIwiRjGs8vByyn2AITYQyyYXOTIwzLW7dmwWtGDRutw42GVbkcZGLNgwaMGjnEAKogFAg/5I3P5I9anjw3i6zi9TwrUdNa1wxwqIZne+OeOd8TxV8bzM1wrly5cuHbj4BICE/HKB+OU/BTDkrkjmjilCUazw30323x3vjEpUtkwYJaMODQwYNFqSlONcs56acemtpIP4A1Xn53c3FxcJEESmLVYREhKSBEpTvfn+CeEAITYRkxMGDZw3YrWOZszWtHLTGtwscbha4wtcuVywY4cmJyAKkAEvhPyYMfkwNuwZeRfNHFGl4YcNb5cNcuGtakqWyW0Yt2zdq3bJ5MePWIT8clX45G4mXZrY41rO8SMqQyYMGDJilKEJqzje+GeLi2xywoTw5waV7MSMJyrSsYRhOE4RlGFKyjCMEYRhOeno40+IITYRkaYcWVtkcLW2JhkWtG7bGtxZmmJa3YYmzFwybOGGTIAKiQE+g/4ScP4SedM4B4ni+Reo5NapjGo5OEYjV6KpExMTGZzed7zfHhz3sIP+Bhj+Bifo69DnyceGZxcTEzGM4mJgmhFkzKEQRSWN8uKwg+UZIRCLWWki6Sq0TEiYTBNXCRJm/B9eOQAhNhDRriyM2GTCtZYsbBa0aY2q1ywZs1rNw4c48mFixxt2QAqDATGD/hJC/hJD69Dhx8S8VWOEarTlHLWMcI0w06arGlXLOvBz3IP+Cjz+Cj3euvTxfE8HlOjV4vHGs1tMTSpxkZmWM4z2lxCD9Th5O5zNwTExCrq4iSM4zCSLhcJufL9PEiE2EN27DKzzNcq1zjcs1rRtlzLXLNvjW5GbVu0y4cbLI2agCsABhAGD/jIw/jIxAADxN1rFarljhjFaiMRFTiIhCVJIqFFRKYmZm4zFzM3muLMrhOEiZzFxsTc3ebm5ZLL1x4dcZ4iC/v6b+/pwAA3MlK2bKS5uUslgLNy7J3FsCbEsnfHcmyVLLFlTsbsokQiIyxL69+tggs/CHw+e27pRVVZSBYpKSpUqUlEollSyhKE2ATYJYtlm5uAKVbd79/1vgCE2EZcrnG3YscK1mxx4VrRkwarXLdo3Ws8ebK4ctGbZjhygCo0BOIP+QFr+QEvxY583WuMZREans5cuPDtEVS5zec8cuLM5rjExp2rty6CD/jJQ/jJf4zynhOGkMFxLj4Xh9s4VVYgTc8W3Fc3DPTq47ITjZJdWSEqwijFKtKwjCsAhEhGBCEUIiKbHp5M24CE2EMGrXG5xt2a1ozcOVrTK3xrcLZliW5MrBs3Z5GuVniZACm0fhPyG2fkNfymet8OO+WM4QxYsWTJoxYqZo5oxuIP+MHr+MH+iOlY1qOU4nEXGZ3nvnx89efGE4HMjHl3vOISnKcqyjMnPbx5yxCE2EYmjFkzwtmy3M5ZY1rRk5cLXGZq4Wts2Ri5Z5MONk2YAClsVg/5BNP5BT+Touuk44RqenXE5yIP+Mf7+MgWL069L1OKpy48EyIXEZSBm45444YUMFMeNwMEGgCE2ENWjbM4wuWS3KwYMVrTHicLXLjKyWsW+VkxzOWWJvhZACmAdg/5C5v5C5wL7XyanBd3nHh+N4OCD/jOK/jOLA5xznjO6jEV0jg8TfJCD5exGfLnMymJlMZuMtxz8fmwAITYQxZOGjBsyYLcuXJkWtGmNutcNGDRa2cYcrXI1ct8uVmAKVhOD/kUG/kT/2Z3VpiJ6TACE/GW1+MuvMcjLkngnGGfBpxiF2VsttMtMMKOGOnB4uKHLACE2EY8zZy2xZMy1wxxOVrTNlbLcLJu5WsGrFtmZNMmJo1agCk0OhPyMwfkZhxY2nRpUrGiE/GNx+MbnHiGzHmSjQIakkEnHxMPDxMfKlkAhNhDBzmYtcTJktcsMLNa0yNGK1yyYtVrVthcMGOXK2yMnIAp2KIP+Rkb+Rl/hkqOnHpyjpOrZvMZubmZvMS1vhDkAg/4zoP4zm+F5jKfFm9s4cnKuDk4RhwRNx1jfh8iEzbo8dKMIRkjNGEU4RQjARirHDt2odIAhNhDLNmxssuJotw5G7da0xZHC3DhauFrBiwzOMTRq3ZuMwAqgAT6D/kjW/kjXxnw+HeN1nTVcMT416qsKu93xvmyuZQmzi3vfHfXj3eLHO8iD/jLC/jLD58q1PKNTSZ4z4OuvHjxvmqccNcOzwsa4Y4VpWZ3fO97vM89d74sghOtZwa3rGKMSIhGUYREYkEIwhGEYynKcoRhOEYXnHbzYRn4MITYQ1x5sbBjiYrWGHExWtMzFqtc5m2FbkZ5cThuybNWLVuAKaiOE/Ail+BFPDgjAZ81YSYMPCviZLZJYqWpJNhxghPwd3fg7vz5suQGQix6tdKp0vStKyYcF6oPxpuZtKUkKmExKVl583z0AITYRiyZHGVwyYLcTBu1WtHOTItxNmeZazxM8zjMxY4WjBwAKpwFPg/5QQv5QOW55cw3dzcTEIVEaOTURSLxM6uLXG7mdts3crRml4TqfA4+FpyCE/GU5+MrGl9m3YNkrUtKU0a1nhnXKcOtcd51RkpK1LWtgpkpSlISRhhTnOsbxqvK+jfgpWgCD9bp4c5vczczEiYkAiYmExYE0JgFSRdWCUzm/D82nwEAhNhDNsyY4nLTGtZ5WmFa0a5cS3Dka41rXE3cs8OTI1YuMYApUEoP+U0L+U1Xc458M1FU4TVCD/jGw/jGXX0mrwy41nfUAhaNBBLj46YZUcsd+PhiyACE2EYc2NtjxN8i1tkY5FrTC0aLXGXC4Wt2GRtlZ5mGJqxxACksMhPynzflPhjM26sYAhPxevfi9zwYDZghSU4egQCAwGeweExmLoBOAITYRjyOWDllhcLWbhlkWtMTnKtcZmzBa5YMW7TC3xM2TFsAKrwFhg/zIH5iXxOOKqtOio1OqzVcuPgZ1XLPRjOppaKstMqzymiI23F3M5JmU0uYzUwhdZnfWfHvxe4CC/kOT+Q5Wb47lzvPPjvPPNmzZs7E3LxiUs03LSlSJEyyypuWqugiMvr4fHnSD4cMxcyWkhMUlFxKYTEzV1JMJQASiUSiREokCJRKJRKbz7/OvKCE2EOGjBliZs2a3G0xMlrTDkcrcLNs5Wtm7XDkYsGDLNmcgCtYBd4P+Cub+CufwdBCKvF4vU4vGcZi4uJTret8orVa4Y1iKhia1UYxVVCriy6uCZu5zNrm03MqmsrnN5zvN7zu5J4QAg/4AtP4AtfL7XWa3C7ZnM5ubiKxHSqxXLwfA58uOEZiYsqVXiYvC4XCUkymLhGamBU4moiChUVGNR4WOnhcuWuE8L6iDjREgXF1aYi4iSSYuExMAiSJCJBEkZxcTEwiREkSCYmExMCYgIuLz5fj36AAhNhGZm5csGjbMtZOMeJa0ys2C3CzzNFrBhlbMszlg2buW4Aq9A6ICg/40Av40A+bpOJvW3TnU4upm5yzFlXUTUIpiaImN1mJsvCMRrFcMYxrVcMYxqqxjF6aqalFXdk3ObTlMwSq1TF3G83nOY42zkzV1EYmkzudzm5y279u/LNRiuFaqsEzM3N3m9543d7cc548efXjvnnimpJgiLxeMt3uczmFYlExleIjTGsMRGKxjGq5YxELnbjN3E1NcI8jPga8Ag/4kLv4kL+O8Zp08PwnjZxqqidNXqIhMSmbiW5mZuYupaidIuOc8d7nKYVKFouImpxcSMTExN5u7mcNNIi6tMImV5md1aEIiaIhGLiJhYLhEx4Le+PHjO8mYze7YrXDh04axTU4jSsQhM3M5XJuri4VEYRMTE2iJiGLqZRJNRM1aZu4uJIwUqoxF8uficb3sg/gKvJ43nJIQms4mLiLrMRJF1cTEiJESRKJhMTEwmJRImExMEwSiYTEwTUhExKJAmIupESQkExMTEwmBEoAJiZgTCQETBMJiYmJhExMJIlF4zUxdSAAmJhEhEiJiUSiUSCYImYTnr5viw+FAITYRlbsWmXM3ZrWDRqxWtMThgtctcTNa0aM2zRpjb5WjFoAKsQFTg/463P469eUXyzSkxNzcTF6weBeKqHC8WvOd53PGNioxh4jlOoq228zvbcs6ntvtioP+Ja7+JZ2cccTFx38TiqWs1tzPBlu7kiMa1jhrVVqYvN3nm3u7zMRWscNY6OEUmONeDfPYg9fAE+jmc2mYmIRMTMEolKYJiYIESmLiYCEzCYQIuJm74+f4MeMAITYQ3x42LFlkzLWDNnjWtMzFstxNW2Ja0YsGLJs1a5WDNyAKkQE1hPyAEfj/9zy2wrOd4zKWpg0N2S2CkJVx1x4dqm+WGVcEbSpgliaIpIP+JhT+Jh9w58uUcOGKjLed+C3zzu5mMY4a4PEjThmLu953fWOO8oTmaI9UjFGEUUYQIwjKMYglGUIRhGMU00b8vHDlACE2ENMubC2ZZcy1vjZsFrTM1ZLXLhrhW4szFsybtGjdljygClgShPyHOfkO9vCdZKQwYMW6WjFYhPxJ4fiTRQsyQlBPG148+cCGkqxAXMDAwKDQcPGzcTA0wCE2EMWTTG3aZMS3E0xMFrTE2crXOVm4WuWzBhla5mOLLixgCmAXg/5HJP5HJXXnO73hwcuWOGOmccNghPxI2fiRt41ZZoZoUjBWdWummN7ghatBBBpZYEKOCUjhlnxtcGWAITYQ3c5srTEwarWbjLlWtMuXGtcYcuNblw5crFvkYMMrbEAKfSuD/klE/klFd9441eHR2104cMYhu+e+PPjz3ORqOWeXCoP+Jyb+Jyd4HfsxWKqa45zx59c9ZzMonEVrGNcHS4xkhNnMcXLVWEYRRjCcAjBCMIwIoxnO/FyugCE2EYmWTGyxY3C3IwYMVrRm4YrcTbCwW5sTdo5yOHOTMwbgCmwehPycQfk4bw4bwujWKZaGTFqzcDRwtkM1dOuD/ibS/ibjrM8p6Y6Y4YiFxmc547z47jdghatIi1MMcEsEMMUJFHEhI5czh4WeITYQ4ctGbfK1ZrcuRhiWtMbhktxNXGZblYtsmTGza5WmFoAKbySD/j1m/j1nNbNb8CZ5OUajFxvd7vMKngyAg/4rZv4rZzwfAPB8DjW543xnjERjlrWNYYng40CE7FJde8EZRjFKcokUUUEYJ14fDUAhNhGVgwx4sbVotbMmDFa0YZGC1w1Y5FrFg2xsMjVg2ZOWAAp2JYT8g6n5B1eFXDmrSMqsNa3w4cM8NK2ZIZLYskNk8VCD/irQ/irR645sri4qJ4Twx0jtXCtXM8Z6x4u+PECE52x0aqxmiihGRIQnBWE18PVm4gAhNhGVjlbMmbXMtcNMuRa0y5cq3FhxuFrhm3y4Wblg5xZMQAqDATCE/InZ+RO3HlvK6MlKWwYrWtKEIznO8cMbzrHCvGcZRyV5GPFwAIP+KQb+KQeekaisJm5nO0ohicTEi6uJSb4eDVX5YIThcqEe3OqMIokIwjBCMCARhFERjOuPbpjwgCE2EMnOLK4xtMa1zia5FrRizxrcOZgwW48zVi4cY8WRuwZACo4BLoP+Rlb+RlHnz7464nGOGOnTHCuEQbvjnnz3xvOL4VjWO1+IxACE/FOl+KcfJkrmjkvTDOeOuXLjw5bzqpitoyZMmSGCc43nlrwZaceMhOdwIaeTOcYxThGcowEIwEEJThFOFYxnr5MYdIAhNhDBhmyMsjjEtytHLda0cY3C3C0YNlrNm5asm7Fi0b4coApgF4T8lW35KtcuHPLHK9ISpbFLU1X1JIT8US34ohZZo5qYJSI3jlZ7cOGXCITwhWHH4cZwThNGM41w5ds8ACE2ENWOJm3YZMK3HmYsVrRnibrcWRqzWtMTluyxtGmNo0ZgCmMZg/5NzP5N0eOdtxx1nTVcNa6R4HHhOYP+KXb+KWuGtOUcIqYjcZvvw8Hjx4iFxmSRamFDCQwwoYI4ab8vFDmgITYQ3w5GrVg1ZLXLVixWtMbZktxNG7hbjZuGGJljbM2LFoAKUhCD/kuq/kurdMaxFQ5ccVaD/iuu/iuv7dSmpnlzRxCGoJyDgruDgCFg42hh4CsAITYQybMGzhuyzLXDnC3WtMWPItxYseFa2xYsuPNic5XLhqAKfSyD/k+0/k+l7vD3jnwzisajpWuGMRGWd8d8745ze4mOWe3boIP+K2z+K312mezDE3F1mJRU0Uq4uJu83zrwZ5yAhHgiMunW9ZwiRhGEYBGUYQEIk067+TOHQCE2ENm2Vo2bucK1swbslrRtibrXGJw4WtGjFu5zNWmNthYACpYBOoT8sTn5YqcXFhG88McdK2liwZM1MlpQSqrWeHHeuGcYFoUlJalrZtGLhJXAg/4oVP4oTd+Beo6OmNRi2+PXjx6888d22mEVMTMZzUxjGMYiF64NAITR0IPAcEEIkUUUYRhAjKaKBAhEnCMIkCOHs4YaACE2EYnLZlhytHC1lhYZlrTE1arXOVqyWs2GTLkbZcLjI0bgCs8BggGD/jFK/jFL6dfGzPCdTwvhFVqsRois6iKpE0iQiUQipiARuk3ExlaZupi5TOSKmYveds2hidTjeMzOSbIZRM3y7zzAgv57k/nuX17+Ltzcs981SXBDc3msTLlyypqzZCE7V22lqbRKmrVbzfCSRKlsXlicubhZs8+KAIPhMRcSmJTCYmYSIkiUTIiQESImJq6lMJRKJgCYkTVwCJhCJRJJKJATEr36fix4QCE2EZmrfGycY2a1tmx4VrRxhyLXGbK5WtcmZjjZOXDBnlxACogCwwGD/kD8/kD3zy58ufDjjJVgAJgAAAAAAAAAYy4cWt4zV6ziSjj4ni+B4Pbu5czlzcOLp1eB4LhxOnUcublzOXMA6dek1FQRc1dREpm88+XMGMqsg/4LmP4Lp+nk+R5PkeP43fsdegADlzAAAAAAAAAHTq4cXbv06+B4PldUTWYnn4Xh8OOttbPA8F06u3dw4uHE1scOKrAA58u8XNxNIEzM0qMcOPAHfs5cwIOMTUEJJLiyUTCYmJmCYJiUTExMJhICYAESBMAATATBMAAAAABMAiSJQmCYkBEgmEkjM8/F8GfgwCE2EYWTjG4aZMa1ixaN1rTFiyrcLDE5WtcrduxaMcTjI0ZACmIgg/5E2v5E2wN4uJm8breNzJOM8k9gg/4MGP4MGQPClhWYubi5q7OPS8iEyQnCcYxRgSjBGVZThWVb1z67+AAhNhGRu5atnOXItYMMrha0bOWq1xhbOFrJm5ZZG7RnmYuMgAqCATSD/ki0/ki1q9ZvG64xmuNXMxmriUQwjURrWOHDXLXBioq98YP+Cxr+Cxvw/C8fhnGcZ1vhnE0wxGmlURCayyzG2YnNXciE2VIxRjGEYESMYRRQiEIoEohGKeXrzh3AITYRhaOMbdg1xLXLDM4WtMbVitxZGLNbjbMGmTG0zMWLlwAKmwFAg/5DNv5DPcXOOPDjwN6BjMSRMRE1vhxOHE5OUdOHbHAnfHrvw48Xl4LYhPwdHfg6jhCOjh8LXqMuQGzDklaNJq1vHPo0mTKTRvhwzw1mlaWK0s0LWpKE6HLnK0ISJ3jNGAhFCcIoggjAQihGEUYTlOCc64+nV3AhNhGTNkx48LdutxYmzZa0YsWq1w3zZFrNjmZtmbDK2btnIAqpAVOD/kUO/kULqbnHXhz4b1nBEgSlFzFloQqKhTPTry5unXt38C0E4uIkiYnW+nGcgIP+Ekz+EnGpwq+V+F5Pkd+x37DpVY5Y4VGKgi05nPHO953x5c4lddenh4XLdzmpYphGfAzgg4RNViopE5zczMpiSJiREkTEgRKEwCYkAJiUzx8/yY4AITYQzZOWWFnmYLWDBnkWtGjBitwtmTJa4aMMbdjjcY3GZoAKWxSD/kVa/kVxOvDvHWOc3MR4F4wAg/4WDP4WK9Txx14d+G4nFT0xjACFwWYZ2CFDDDDDGnnzN8GGITYQ3yN3LdgybrczRhkWtMmbItcM2uVbia5srPEzZt2DdyAKngFIg/5EJv5EJ84TAL1cTU1NIiKRECkpu5zvW1ROJxhUVCImY54668UAhPxDrfiHXy5GXJjxZcmeEqxwwwxwxw3nWsbwFI4pWwYrYLZs+ZmjalqWhKk0E4YWWm2m8IPhyStKLmZSlMExKLiYCJhEhIRNXExcLjLM3z82/WAhNhGJmxw5GrTItZYmeVa0Ys8a1zlxsluZrmaN8bHMwzOMwApiFYT8jP35GkbY0LxrHLG+HDjnrrfGg/4bhP4bs+mufJyajhWOEeBGNcSGjq6Aj6WDQMBAwMDAwMDCx9TAwGAAITYQ0w422Fu3xLcTPC0WtGLlqtxOWDdawYMm+Rvlb5MWVsAKQQeD/hr6/hrp59MRoIP+HL7+HOXnqnSGmo6zg4WJlCE2EYmLLExb5WC3EwysVrRpjxrXGFm3WsGbhgwZNsTLEyxgCuIBgAGD/hxo/hxp6dfA8HzOumoxGq4OFcMcqxXKMRpyxwcGIm4zKAmL4ze+fHPHc8VrjM5m5m7uZnOblcphmZ3xdOoHPEzbMTExHCeWdY5gg/4cyP4cydbq1iZmLnMbjjjnjjGWV3xq4zKpZiYKRilTFKUxETERCMMIhBNSq6KKmESBwqMVjGJq2a668FHggIPhqyVxaYuJQIJiSQJqUXAupiZiYmJQTV1JMSRKrqZiJIkAhEomQmJgEzLO/H8evgghNhDRm2zYmmFktbY8LJa0wsGS3C1zZluZqwbNnORg0xNMYApUD4X5CJPkI7jlhrprweDw8+LwM4CD/g62/g694+HwKantEyCGsJKAn6VAoOBibFA3ACE2EMcrZy5bsGy1myaNVrRw1crcTbGzWssLNg0c5WTZi1Z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9oHAOAgAQdBNIKlAYBEBZ6xN5CnJZMl4XM1UJFp+MDCEgQRP//A0U1BQM4C2QZIDIJAJCbAwE3wB5FMwkAkIICAdvFHkU4CAD+AwB7hdI0Ek7ApD/TAKQ/Cu0CvgGH8I23hG3CQyAASKDxtUKjRKLUqnWKzYJjL69M4DA4DAYDBxAYFBYBAoDAoHBECg0DgiDTO1TOCQCBQCCQCAwaBQKAQCCQKBIFAIFAIBAIAgMEIGIBBYCgKAwCAwGAQOAQWBQWAwGBwFB4FA4BAIGgEBgMBgKAwCBoDAIDBYDAUDgEHgUFgUDgcDgUFgECgMAgUEgMEBBYBAYBA4FAIFAAg6BwOa2Kx1arz6fkgIP+QA7+QA8Pgn4IAHk+FgVcSRKYzELiYiLiN6upq8QtOmw3E654XVs6VbE4uM6zC2MkTC6iUoLxNXNJnEqTRK6lNTWMxETE0iCswmYZTfDc1OM1nGZiavlzPPCDelx3cqURc2jK4tKLiaqwiyCRFwgETMTEgmARMSTAAi6mLqRMRcAAAJqQESIupiRF1KJRMSImEgSTx7+zup9AITYRiaNsePDlZLcTjIxWtMOVitxNWmRblyMXDjM2ZOMLFqAKsgFPhPwkyfhJlYsdr4sdKsmXUzU2UyZMmC2C1KUhGiUIQhSF8UJSpKEgjKAlCs63vjy5cOPHHfTPjyiD/i+8/i+9eL4ni+J4fhd+znylWa3rjrNKiIqAi0loldSmJq8SglNZLROLjM2AhONm4M4ThNGaZCMBFFGCIQihFCJCKEYRhGEYRhGEQIwRRjh6uE8FACE2EMGOJxkYOci1o1YMlrRs2crXGNm3WuG7TLjxN2jVnlagCnUghPxApfiBLxxjVWmGGGGGNaVwQxYMGTBmtwpaMViD/jaA/jaVZzUMVwcq4RyjGkRG3h48fPg5hdRJHFrYoI4o4oUcEEcUMcEcEcMdOPwMUOYAITYRhcYWjPKzbrWbTK4WtGzFqtctmjZa0ZZGeXDjcOG2LEAKjwEthPxKTfiT12678uee9UrYsmjNkzYM0cEZTwzz1y48tcM4yZJ5qYMAhPxsPfjY3wQxYMlMVskLRle+PDlz59OPHjw5aTpTBowaMmKGjDgvgmCE8JXnDs3nGKEYEBAjGE5TQijCKM64ebhhHoAhNhGXKxwts2HEtbMWjBa0yNWa3E3cYVrPIyzZsOVo5x4sIAq6ATaG8UdXijHi4uXScLFxMXAICGiI6QjpaQkpCWiJiMgIKDh5ONoZOZl52bk5mVi4WCipKOppKclJSKCG8bpXjdZhYGHkIWOhI6KioqChIODiYmLlY2bl5eXk42NgYCMkpaUnJymmpySmJCKgImBl4Wjj6GPmQITnboR5d63mjCMIpRhGlbTijGJFCcpRlGMowmnPT04XpzghNhDFszcN8bdmtauGLFa0ZYca3DkZuFuVhhZ48TbG4yZmIAqOASiF+LQ74tHZpKJLoKkkMEtc9t+DwNt8s8El2EwmGxmOxmGuwVlEEACF+N7b43jY8DBevlltlphngmkwGCwmEwmAwEU08dstt8+NYuvD4MCF3VMEejhhRoUMEcUMBAgjgQQwRwI5cLn4I4csITYQ5bY27BwycLXLTI0WtGWNktcZWblbiytcLPLlyOczVuAKWxWD/kSU/kSVZ3y6xc5i4xntw69OgIT8bUX42o2TPqnSEoQjOWG3B0aeCIXYDPyxxoUEqGnC48qAITYQzZY2eNi2aLXOPJhWtMzhstwt2rFazZNmDFxkw5mrDEAKeSKE/JPV+Sbm+fTe+HXHPPHFKWLFmxbMWLBipKWOGWuchPxn5fjQPpJoxYrYrYrZJWgw1rlw58OWOeW2OOechdJRFLm06NCghghQwRwwQkMMNedhjgygITYQ4bZsbFk1xrXLfJlWtMbXItw5W2Va3wucmFoyyuMrRyAKUhGD/keg/kehHhVwxjThxrMAg/41SP41SRjNVFX43PhcAIXWRGlhhjhhhrwuLhgsITYRjZtmbRoxaLW7ZzmWtHGNutwuWTBa0aY8mPNia42LZyAKgAEog/5LgP5Lc8RnxufgcYze89eO873JjHKuXDhqtVrPDOLAhPxt2fjbjrhx4t9scr0nRamDBiwYsFKIxXnWWenDhpjjhOBxpObGN4zhFOEYTQjKcpwiIxnDDw9tZWAhNhGJkxZtXGFutaMWjVa0ZYmK3Cwb5FrBtkZsmrVs0yuMYApZFIP+TlT+Tks1vo4NTUceXNcghPxtWfjafxTzXyVJ0yy15N88eMCF2AzssccMMMMcs+DxMLGAITYRlaMM2XG2YLWLNm2WtGThotxN8jJaxZs2zFrlyuGjdiAKZxaE/KHt+UQWs89Nssq9JUxQ3SzOFACF+Nmj42fZLIMMwE10Uk8MdsmHnw7FgIbAkHBQNXCw8DAoGBgIWDi5Ofg4CAvgITYRjZOGOXI0xrWmVi0WtGGPKtwtMmJa3ysG+JkxYs8TJkAKfR6G8rQnlZDmZuXn4GdiZOFi4KBhoyQlJSampaQkEZDxMjIghfjLa+MveqrDMZBiKLqKkFcstduBrvlx8uFjwc6Fu0UEGXjlpjlighhhgjghgjgjjxeRjji0wCE2EYcmVk4yt2y1k1xM1rRxlarXLRlhW4XLLDmYucWNrlygClENh/KKB5RVYlEohLI9JpREIpAoCIP+NPb+NPO446R22uSGxFLwcBfwMHB0tDCgITYRixM3GPE3yrWWVo5WtMjFotc4srVbkZuGrluxatGjBuAKiQE4g/4blP4bjZ1z13nne954zKcRjhrHLlrGMRMzxznec7vjPNmYnUeRw7dgg/4qbP4qmb7ce09K4VwrWmrwuZtuJRMTETLOLZjZmcuMbvaD9jt148d3c2SATEgIRMImExKSZ3z9c9IhNhGbIywtGLRgtytG2Va0xOMy1wxcMVuVrhxNc2VjiassQApmGoX4dmvh2bY+rAx1xUzJKKKJLIaIasLjsHGAhPxSLfikXbMUNkMlEJ1nG7DLTDl5tOeE7WCPJvWojFGKMYznHLw2gCE2EZWzRo2bt8i1jmbM1rRpmarcLXJiWuMLZgwZN2mPGwygClURhPw2KfhsvwQycCkskLUx5saIg/4sBP4sD6zyms1M8O/hcYCE3cyenHetU74ce3S3ACE2EY27jFlyYWC1u1yZlrRg1cLXLlrhW422HK4btGbbM4wgCn0phPw8tfh53wzVspLFLFDiLQpCN73w42+EYwhgtklupSyE/Fel+K8GV9WHBek5xnpyZa4Z3RoyYHCjklCEcM9bfXKAhN3KcetZ1jGMAQijCcIRgEYRjPP0YtwhNhDHM1cs8TBstat27Za0b42C3DiZtluRuwx42DbDlZsGYApmGYT8Rjn4jHXBrrnrjeMrUzZs2jBopqjCIIT8Uj34pH2DBbVbJLNCVcMcdc988cuPSIXSUQZ2GOOFChhIUcENOflggCE2ENMzVrja5WS3K4ytlrRwwwrXLVgxWscTPI1bM8Thy2xgClEPhPxBQfiDHpgtkcCmCWaMooP+K2z+K3fEYtwvXPlkhYNVBBk744ZY8Hl4YcMAITYRkzOGOZw1xLWLJszWtMmRitc43OZazb42zVkxbsnLbKAKVhGD/iNa/iN1mbrjwVqfCuvAyIT8V734rxYYL7oynGOm2/LHOIaOsEBYoWDh0LEx9CgbACE2ENmLHFkcYcy3IycNFrRixcrXDDM1Wt8WXIxaZmrRo5wgCkMIg/4jWP4jTeetugCE/FaV+K1vNr1L4IeRRaDxWsoBOCE2ENMjRrjy4Wq3LlcNlrRm3ZLcTZpjW5GGPIzyucmLNlxgCmIahPxKifiVJVysc8tMdFqYsmTFoyU2TsCD/iwO/iwbzjrynljljhjFIhc82+fEhO5ghy8N5xIxQnCcop4+rUAhNhGbLkZuGTnGtyMMTla0yMGC3DlZs1uNuwY4WjLE4YZmIAqfATmE/FhZ+LDusJ3rfDe+GFcEsmLRo3ZtWLJkwKRVy3z5cuPHh21rjvhjKmDNoxcbBksAhPxYGfiwRnG07TwQxNEbQjGOXDlx58ufHjx3wxpbJiyZt2bNowaMmSxXDh1115dIg3wM7+Hu5QmJTMiJgCYkiYmIuBMSmevvyoAhNhDZg1Y48LTGtaZG2Ra0bsci1xic41rnC0bOGzLFjcMcQAqRATKE/F+N+L+e+G9a4o4rZMWrJmpiligjfDfDn0uPK5SmDFititLFXIhIhPxWMfisHlKWBaNKwwzvhx1y48c6zhLBg4TJswUtSsL1rXHllrvrnlCFw2WRaOcjQwRwEMUMMEMEcUcBAAhCOGvOymyAITYRhwtmGHJhwrWLJg4WtMeRytxOcLdbjcssrBm2x5GbTCAKdB6F+NWT41S58Cxdct9ODjngiquwmCw2EwFkVFs1cNaE/FJZ+KT2WJamq2zBqtihLHPHny6a7W+eXDlAhrKOgKuDQcPBoEgYGAQIgULD2cGYACE2ENWLXFkY48K3Cyw4lrRnhZrXLNy3W4nLfG0aYcTNxiagClMQg/4xiP4xiXTpvwM6xOudXICE/FdZ+K61r3ac05UYq2lUhdVMz8KOeWOefF4WKwAhNhDRy5xuGOPItctWLRa0atcS1yybNFuJs4csWbDIzxMsQAp+KYT8a2n41tdtL5Y4a1StbRk0aMma1rK4cuPLnw4YqWnonLKAg/4sVv4sV/F14DpHScTF53njeczNa10x0xqouZ8GOPHqhOBzGHnqzESE4IoEIkIiMJ15PBrLiCE2EMW7XG0a4m63GzcY1rRs0aLcTTC3W48eFwxxscbRm5agCoIBNIT8J1X4TjY00R0SzYMGDJizWwW0SxWwSzQlakJQlKlbRgTVrfDXg137QIL+3WP7ddTJkwko7zeXKTZaU1bdqzfHvw6AhPASPZhNOEYRhCMokJoxhEQjAARIp37OGEAhNhDDIyy5HLXEtY5czda0ct3C1y2ctFuVgwxMGTZqzZN8gAqoAT+E/D3B+HumeLHbHTOx5a46mTJq2cLVszWwQjOt5454b4crLPLHTHDhnCWDFqxatVN0MEYAhPxHGfiOpja+bLmjkxYslrWhG+HLpw59OHPe8K1klSWS2KXCruxaLaMVEMdb58OVrvfCg/I87ybcW2bCE1cJImLRcCoQJixEyTF55+3M+IAhNhGVzkbZmjLCtZ5WWRa0csMi1yyZuVrNg2b5sjRwzctWAAqTATqD/iNe/iN3ndVrWuGuGuHDGEzneeuefF3m7ZZ3N3M1CITUX06+FHhahPxF6fiLPQnaKsb3vnjlrljhjKFpaNTVolipgpSFiN8N8uPPfHhx5Yb7XlGE8AYoR8EpymQiARgIRQRIRBAIid8enhxh4GAhNhGZk0bucePKtc43GZa0aZsi1w5y5FrFyyys8eZs5yY8oAp/KIT8S4X4lr9+OudNSlLZnCtgpghCeGOeemuOOOEY4p0shPxIEfiP1pkwVxKxw4b609dctYLSyU3YsUsEoQx211x4wISXgJDr1ujFEhElOCUZQjKcJpzvn5tYcwAhNhGXFjbMMjNwtbt3Dda0cZXC1xiysVrXFkzMmjfDkbZGoAqIASyE/FL1+KWW+VlrhvWMYYrZMWLFipC0ZTreuPSx40ZQxZmqmICE/Eg9+JCmkmaWDBalIxnhw4cOPDhvWsVsEtTjMkLMNODfPjCE43Ig8ArwnCKMpoRhGBCcowjKMIRRTnl6s47AITYQwas2zdm2xLWuNq5WtMjBktc5GDRbixuGTVq2cZWuNsAKnQE+hPxY5fixzvXGrGMpUloOVO2AnXDfLe84oUo4i2CUk73w48t8cKws1R3TwIT8SMH4kRaUpgSvW967zkqxQwYsGa2KEpp30o561jFglgpqlklSUJ3b6acNwITsakfAsUYiMEYAhGUYRQnCcIwighOUUowCMZxvj6NYbCE2ENMrBpjzYnK1ziYZlrTC1YrcLNk2WuMOFi5y5sbNqzwgCl4Ug/4wXv4wS899eDXOLQ4X2lqQhPxKrfiVZwS4E9FKQjHDPXDis+uGrJSAp4eFg4OBg0DBwcTJ0MAwECE2EY27lljxM2i1xjy5VrRlhbLXLjI2WsszBoxYZcOTMzxACkYIhfjFe+MT/A0YeqC0hPxIZfiQ5hkw4IYwh4lJIHCaXGYHJCE2EMGjbGwbMmK3Gzct1rRyyyLXDZzkW5mWVizYuGrHJlYgCnsghPxmYfjMTjpxbWG+GeG8a1pSWbNk3aOBqycBHHhAhPxJufiTpjl2Z9m/YtbBTBK0EEazrhzx258+0IainoKjhY2DhyDgoOCgYCDgECgEDAQMXaw6BwMAITYQ5cOWObMwYLcThy4WtMePEtc42jNa2yNmuVxjY5GbZiAKqAFOhPwnnfhPPw4ApVixtGngYcFMFMmDJgwYrZsWDBkxUwYI0jKMqJYJMUYIQEYsdZ5768ePHl2uCw1Ag/4ibP4ibeHi8hz5OPBdJhcTcXU1cRMxMwiIiakJiBEXAmCKhidZiQCD+BuU+D76YmIlEwIJiSYlExITBEokiYmJiQEwFzz93ceEITYQ2ZsGzVs0yrXGFriWtMblktcM2mZa2ZZcjBjixY3OPGAKlQE6g/5CaP5Cd78DxfEHgXNLmLInCpiVzN3N73vO97znNzm6ivArt4HIg/4hXv4hZ75d+wjg1HBqIrEaVjDFVGlMRUVEXE8Y473z7vN5+HzAhORyox8DzhGMowjKcoxkRlOScpyijCEYRQiIwRgirj69YWAhNhGJw2aZHGNgtYOceFa0zMGq1wxZsFuPC0at3LdnmzY8IApgFoP+Rqb+Rrnar5X4HXhNWq+04qiD/inm/invuuG+U34kqq8c+HXeeYCGirSAgLOBg4ODIMgYWDmZ+AgbYCE2EZG7duyxM3C3C3ZtVrRq3YrcLVxmWsW7LEwwsmuZg2aACrMBRoT8k+X5J8zXq4eDDe9bxWtmxZs2DBa0LSlK0oSpGsb5a5cuG9cctscOO+G9Ywpops2aNWLiQoCE/FHl+KPMy5MOCWC0qYCOHHpwbcN8c64Z3w1wznOFKZLZrZLUtmpkyZsmbFmSXjhrjrpnjy6whOZxJT8AzinCMIkIwiCESMBGCMIkIwBCMZBBGEU2Xs1WITYRkzMWTbFlwrcrBxiWtHDJytc48jFbmxNWGRo5xYmrjGAKiAEwg/5QEP5QPYzfDPCMY5Y6cOGNa1EZZ4888+M5yRHCNa10nxGKhPxP2fifZlgnglSUpp3vlz58eXHjnGWDJixZtGS2CNlI4V3Bjty5wITwleHF5YIohCIRhGCAhFFCcJr5ebhlwiE2EN27DIwzMMi1xkwtFrRo5brXDPMyWsWrJkwbZmLBlmygCmoahPyvAfleTzr5a4YYcF8lsGbBqyZMGy+SV4X4jgviNvkoskwVGCkuhmTz3z4OnFxZOW3AgIW7QQxa2AEEcKGFDDLTkb4aACE2ENMzRzjyNXC3MzbsFrRtkaLXDDGxWsmDFqzYsW+Nw5ZgCl8UhPynlflPttbQybMGTJkwSxY8V43Ag/4nAP4m/0W6RUYiN8PHxndghrSSgWB4KDgIFAQMDCw8nRwUHgAhNhDTC5bN2jZqtc42bZa0yNWa1ywzNVrFnkzOGeVozxs8wAqJAS6E/LVV+WqnLr1w10rCWK1sGCmDBTBTBK0IVrXDXPGsIYLatGjiYrYQhPxOgfidVtkvqjqZlEoVY4Z548ePHO6VKasm7FqtktGGm2XHjITV1o15tapoTiijEECEEIIIkYxjv6d4ACE2EOMjLExbtWq1uxaNlrTC1arXLHM0WsW7lowb5GjHHhzACroBUYP+J+L+J+Htz1WJlc7zV3St0qYRLGYmJlNXi6mM1bt38bdVEUavCCczm93zHj4AhPxEQfiIvxZWGl6QhSebg8Dh8Ll6McKxrOs7xrFGEqSlglTBKkMmHAhG0UIWpSkrUI1nWeOd6ZRngIR2J9HLVClLWpRCM6zTijGEYoynCMpyjCMIwjCICAjBCcEYRhWUydcPTrDpACE2EY22ZmxyMGS1kzcMlrTI0crXLFs4W4XLTMzYNGOTHkYgCmsdhPxRTfiidje2e17MbFvwVjjjecYwrmwwAIT8OJH4cZ5YdWPhbdi8pYpSlgpSMpyy4MNZgITZzObCEIqzvGKMYTgTTvxeLCwhNhDHG2cNMeXMtcMWmJa0ZYXC1zkcYVuPI0c5suRrhYOW4AqkAUeE/CRF+Ei3AMVrYsGDFgzW0YMks2CVpYIYKWwQtCBWCqU4wTnBOM5r4a1rfHfDXfDh5+GAg/4OSv4OPeo5SVuszuLlOJqCZm2YhVVERFxaYQqoiIiYTjOOfTi4gITwBZ34zgjCMIoRhERIoIwjBGEYRhGEUIgQiRgRhEjWvdrDYCE2EYmzZjmzN261owzNFrTHjbLXLHLjW5MeFllbN2+RzlagCp8BRoT8I634R1xgzYMGSmDFSlpWlgpgwYJYsVIYIWYFMVoYJRlC8YzUminOOOuO+nDty8WHL4PBgv6E8/oT0XMnJiRsNmrm83MVt7bbbZvdu3bEk4x478HvwuiEzdiEe/OKcoxBCMpyRgiCMIkIwihEhGEUIoRRE4VY+jhh0iE2EOHONmyy4ma1w0y41rTM2yrXGRrkWsm+FjlY4WuRmzcgCo8BNYT8UGn4oKbyvPC0x0zw3nOimLBiwYsWK1LKTVnhjhi3l4zvgw6p4MiD/g9g/g913nhUYrWNaxqMQzm7m1zi6upTEz16cbu1114TNoThcpp6cYxhGSEooRThOEIwQiRlEhCMIooxnXH0aw6AITYQ0cNGbdk2bLWzfI4WtGrRqtxMmjNa3bM2zDM0y48zNoAKaBmF+K6j4rp7b8DHTPTHPJBNVdgMJiLMZNInhPwcFfg35pGWLBamJKU2GeevBjt2z1iGppyAgcBkBBwRAoEgYWFm52AYECE2ENGDFo3zNsq1o2YNFrRtkbLXDnC4W42+VxkZNXDbNjagClENhfijs+KQ+yqDHXWYaSGaMIP+D+z+D9OuM4zet8WQh4hMIDAJzB4BC4nJ4AoAITYRmYMWmZrlZLWjNowWtGbFstxN22JaxytXLFm3auGDBiAKggEug/4tqP4tucz31zq6qtV25Y4axEXG54z4PgeCuqa4cOGp6N5Ag/4QPP4QS+lXwrhHCYON5453ucxOHDUcOGGJnO+d+DO7kITtZnVvGMYoxRhEQjAAEJwnCa+fpxhxgCE2EN2TRrhy5GC1s0xYlrRywcrXGVk4WsmjZhlYNnObDhZgCnEghPxhZfjCzMuLDi16t+CqcYqWlkpkxUxXySrIhPwhFfhCLZZ0ro37suSVrSlKdKzjON5a4Xx1hdVNBm7YY0KGGCGCCEIUMMc+FyMEOyAhNhDJq1zN3Dhyta4WGJa0Z42a3C5xZFuZhjZZsWZpjx42gApkFoT8Z3X4zu09dMcJoStDFHRfVeEQhPwcpfg5TcSGyWKUqxrWum3DxaccQIaQskBaw8LBQcBBwMHAwcLCxMrGsAAhNhDLLhxuGrXItyZGrRa0xZGi3CwbuFrPCyws3GZpjaNMYApVEIT8Zm34zNYSpHVLVgpinDLUg/4QWv4QdYcOetozyzEUhoi4gIC1g4dBwMTH1sBA2wAhNhDVq2bN2zhutbuXDJa0xM8K1zmwtFrLLhasmGZk5cOGoApRDoP+NCT+NEfFY5V21rXJIIP+D7r+D52Mb5RVdcZuwIaIuoGEt4lCwsnWwEHZACE2EYW+Vq5ctXK1s4cY1rTE4ZLcObE4W43LDDhyNmLRq3yACqQBR4P+MYz+MZ/wPDx069ExjNXW6tMzKRSqgipmpTOMjpuKrGsYrEzN8Xk1x7iD/hNK/hNj8bdVEvC8PyOPCtRWIrFQHHO88ZzaUJTz6dR4uLtxubuZiODwJ4ctgITJ1p8us6kUBFFGEUIwRhEhFCMIkIoRhCKEYRQnKsooxhOfgObQITYQ0zOGjlthZLc2ZwzWtGzXItctMjNa5ZssuNtmb42DNoAKZBmD/jFY/jFtx08nhmNuLjOYmorlvsCD/hf+/hgF49vJ6cY3GYzG8ZRPCs4AhdFZg8bChjghhQwRxQwwyz6eODEAITYQxyssjDI1yrWOPG3WtMrPEtcYWDhaxzZcOHDkc5XDbGAKsQE7hfibe+JvGemOGSWSOGWG+euWWGCabAXYTBYTBYTCYK6SqCGCeeu+nC34XC4fA311lkmIqw1whPwDSfgG9hWk7TwRtLBk0Ys2jBitKFYY65cufPr169efPjx4b1hK2DFq1asmxox4qxwghZNYg1sEKMhhghQCGCEQxRxQwEEcEMEKGCGCGCEhRy4PJm0AITYQzwtsbHNmaLWThnhWtMThutcuWDZa2cMmeRvhxNMjdgAKiQEshfi5A+Lm2e2tCgmisow1mCwFmAqimghhrrvpwuBw+Dw+Nw+Fwd8GDugmg/4B3v4B2avWtctKS63mJRTUKjF6ukbm+Nc72IXFZiKPYwhHBHBDBDAQIIYECCCGCOCOCOOOvQxw5QAhNhDVgzYYmWZmta48uNa0Y5WS1w2c5VrZozxOGLZq2bZmoAqaAUWD/gg4/gghmOE6mlRUVGIxMREQgqd3ne+c8ZzF269u8x4ptarxcbxz7bigg/4rCP4rB+N6zjOLqakjNZqYlEJpKEEROMxGeHHwPB8znqGkwuLjvy45kIPt6EevMpqSYmYkTEzCYTCYlEiJETEwJRcWu9+b3jkAITYRhxtnDJw1zLczRg5WtGmXEtxY22Fa1xNWLlkwbt8jPMAKVBGD/hF+/hF/vvnfPPHN511xYIP+KlL+KnO7nGcTUT0YmIaqlEDawcDAoODiY+fgVoAhNhDdyxyYsTFgtb4meNa0ZOHC3Dmc41uJoxytmbVqzctMQAqZATGH5IbkhwjcaEKhZH48UOhKHQprNJzOJ3OprNJLJIjEIJBY9H1Sqc+n9EotIpKH8TtHidpCczgT+fE1mhL5cIlE5VK5tN6NR6ZTaVS6JRaBQVKpcqlcWi8EgoCE42LgwjERimRRIkYwRhGEIwjARRrl5tYR8BAhNhDdw0btcWFstzNWuJa0ZtmK3DmZMVrRiwbYXLFowc48wAqOATyD/SOfpK+nh+F4+s5431rrwzquWK5Y1wcMYjURqYlmc5nbccZu7uNxjl37AIL+4GP7gf558bkk5l4SrKubbbuuq0W7zqxJOX4tc6CDx62+ed3N1cImJExKLq4i4RMSRMImLi0yzvv56vSAITYQ3YY3LHLiYrc2NplWtGOXMtwscOVawbMWjjI5a48ORoAKeyqE+p0+p7xzhW9K2haWJwIQxQovDLPHlvllntO1p6FLSIP+KDr+KCc1FXHGeLi8MsjVcI5RpiYnccceDy58QITpWvx5xlUlWkZwnSsIwggCKcZzx5+HB3ghNhDHFhZOcObKtx5HDNa0YNMS3CxcNlrhm1y5WbZi3x48IAqAAS2E+0U+0Bx3ZcMrqTpTJhwaCUJxnO8azvGs04XxZ92XVgyAg/4ofv4okY7LrpnSZjr4Xh9MxEYRULrLczlx134c83xAg/gq+O98d5m4uCYmJgRMEJRa7znr4+Y9ICE2EN8mRpjw5sa1mxzOFrRrhbLcTZu2WtsjfJjx5MzZi0wgCmQahPwAXff7587e1xy4b4cMIQwYMWLVHJaAg/4mnv4mveF+Bvp2xjWNcFSut68GN7CDj4A8FluL43ImJmd78Hx0ACE2ENmjZzjzZsy3C2c5lrTEzYLXGFw2WtceNu2zNWWHC2YgCk0Qg/3HH7kmuRyrWnS8agCD/ihO/ihPDpujVzGQhclikGTxaOGGmvDzw4ohNhDRxkcuWThotxNmbRa0cYWC1y5ZZFuRhhctmLfC1cM2AAqEAS2E/AGd+ALvXSvBwY41pWzBLBSOqEbQQrOenNtvWMIwpaOydrCD/ii8/ijF116ceEYYiKmZvn07zm7hGNRw4VWGuOvFrnx2hOVqrhw461iiRRhGCEYRIRIRlFFWddPFg6AhNhDluxZ4cbDKtb5MeVa0yuci1zjZ5VuFmwYtGOJnictmQAp+KoT8BDH4CAcOVrplRlCmjLk2KUhC853vjnMhSmDDxsdpAIT8Uj34pLcEsSikYznjzZ7xRjGUrSwQpJCcMNNu7fGOMIPzvIvffed5WmJgqYmCJiUzOWb34fOPWCE2EZmLhjjZMWy3G2YNVrRhkcrcLNo3W5m7lk1yOGWRm1YACmsahPwNBfgZtw42vDfHe81sWLJmxWzXyRlEhPxOofidfpZoYsGC1JRhG8654666b4yGmqaBgK2Fh4WAg4KDQEDAkKiaGNgIHAAhNhGVkwx5HLRgtxsGuNa0yuHK1zjYsFrfMwYtseHLiatXAAqYATiE/AoZ+BSuEIYIYseakMUNEdVcWGV8NdbS0yzwqShS1sFISivPHhx4Y5cOEIP+KEL+KFPFXwO18L5Z4c8c64znNcdc+nftnTBURE4iIxdSZutyhOFyDuqoozjeeGE5SlkyYqSihe9YzRRQjBBCKEa5+XeGgCE2EYcmFzkbsWy1g3buFrTHmwrXDnM0WssbTM2csm7HC2agCp4BMofktuS3RaLkQiIotEns8nc6mcykMgQWCJFI00msYjMMhsFgiVypRaIns8kcihsMh/Fe94r309nhO50IvFotF5RKZpNZxOVMpqmU1SKTNpvNJrOp2o1HSCQobDJnMqXSgITuUk66M4ppiMIwnCMBAhGCMpwRFa7ePGEgITYRiYNMrDGzcLWjPG1WtGTNqtcMWDRbjaM2jNkyxOWzfCAKYReE+mc+nFnfPk04q2hiwYM1sVsVoQiAhPxVkfiqptgvmnaOCcFZ42+OvHjwgIXRUSZdSnRxxoYUcuFxckOOITYQ5YYWzNs3xLWmPI1WtMuXMtcZnGRbjbNWDDCxxNsLnMAKTAyE+cW+dHxZNmDRilglAIP+LEL+LD+cb6ZwYsCGnpqBgq2Hk5+PgoGyITYRhaZGjNs3ZLWbPK5WtHDZitxZnLFaxYOMbVrmZuWblwAKayKD/TFfpkZ49O/TfTr0E61jERhESxvp1nOQg/4t3v4tx3PHGt3rY63e73Nwqq4V0rGMAIP4M58c9ZyyJC5i6uJxbn4vkzHkACE2EOWbfE1yNmi1mzytVrTNhzLXGZrlWuWrDC2bsMzdi1ZgCm0kg/2iH7REjwcc43mYRjGuTljDVw4xuO+p2IP+LMr+LMs6Y6Rymt1zzfWdvBZzuWHCvCeBIITRyocWMazjGMxGMIwRQiImXnwjmCE2EOGDTHmbNWa3E4zOVrTK1ZrXOZnhWs2jdmxZ4XDds3YAClIPg/2xX7YvenfsvV1WdIX4rIvisjwOAW2KoLcdTBMAhpKmgoGvg4ODh4mPl4WAtCE2ENmbLM2aM8a1yxx4VrRi1cLcLTFjWsW7TNlaZHLPC2aACncng/3FX7jGuOdceWcaTyajGFXd3z3fWuM4ns1w5IP+LPj+LOXhmeHOOLm8OMzm1VWuGOmujlE1z4eHnnuEl2IS6sYwrCMxGESEYQQnAnOuHbvlPtAhNhDdg3wtMmPEtaNsjJa0cM8a3E4wuFrdixw4c2RzkaZnIAqXAT6D/gEA/gDt48Xn8udTDhqNaxqoald7m+Zw5i5nK7uZzZumL8jj5WuwhPxYyfiyByZGq0KSlGc7zvjve9bzKUtDQciWDJS0osc74Y4ZzvWtcMcuDLLHIIPwPcmPT47uyYmJhMIsIuEwCAi6mEkpzz6+fdaAITYQyassTBswaLWDdk0WtGOTMtctcmJawxYWbJm4bZXDjMAKeCqE/AfF+A9GeVrtphVC1LYMFqUgRrOtceGt7453w4tsscCD/izq/izzqjlLDCERVRiIvFzN3c11N441xwCE2dKLl1veMYiKEUIyjCdIoAnHL07zlzAhNhGZyzauGeJgtZ5XOFa0ZuWK1xkcsVuRrhytMuNxmZ4sQAprIoT8ol35RMxKtMuTfiywxyvC8iUpUpTBDVJohPw5JfhyfnBk37suSVoZp5o4IWrasUazZYVzxIS0oxECECCaM00YTRrfh53MITYRkZZseLC2xLXGNthWtHONktcNWrdaxyMnGNo1cuWOPIAKlQE8g/5S3v5TE3DPbPaOmO2NarExlxZ3d8Vbm5XK0rjMZmZmqjhXhTy5AIP+HVj+HUHHbjwzjnHPeePHjPeMrxWta5PGcp6Xia4pnLcru7meMb6ebGSD97Xrom7Suy4malFTURKriYuExMSJiUTM3nv6M8ghNhDlwzcuMrJqtYZGjFa0yN3C1xhYMlrhy4ZNnLRljcssIApTEYP+VdL+VffDrjeLxTlHTFCD/hti/htR5VHRqkS525iFzWAg0McMaOCGePC4ePDAITYQ0bMWuVljxLWjbE1WtGrZutws22NbhwucebM2auMjJqAKeyaE/KxN+Vhfg3lhhGFKUtglSUJE4VnWt7sMK6uHwq0AhPw6Ifh0NzQzQpOlZzreOGeG9bzvFGUMEsGCEMmXdvCD9LwvH3medXFkxMImLi6uJRM3vr5t+QAhNhGbI5cOGmVstbN2rZa0bYWK1wzZYlrJtmZssjbDixNnIAqDAS2D/lnO/lnd3xxzxx4bwxhwjFHSp4TpLjHHO85ndZ5ZrkCE/DS9+Gj9bNLgX0RXvlz5cOHKZY3jeV4EkI4I4GS+yE7AhOBwuXEjGE4zijKcEooRThFFCMJwRjXDn4LmACE2EOWLdizy4WK3MyYMVrRliyrcONjhW5s2Jk5bsm2Zm0aACnomg/5anP5aneN8+Mbq+Fa5Y5Y1pibueN88Zmaq3hcQhPw5qfhzVz5MzJK0E4xysOG86zQlTA4V8EUtOXFvhHgCW/fOM4yrCcpwjBOlaTghKcpwvHfyYYghNhDdpkbt2GHKtzNG2Va0btmC3C5aM1uNu3ZtcbXE2YuGoApFEIP+XHL+XHMdegC6g/4cvP4cvQAOnUCEpmrGs4iMZ5dPACE2EMsrVzmcuMq3K5x5lrTM1cLcOHDiWuWjXHkwssbXE2YgCoABMYP+XTb+XSGrS546jxdZslNTjNTjPDNEYvERiMT2upCD/huY/hu7qcOF8tDwpUxmprOLxNMNRUIm9zznreeNgITBSMIwijCaE4zhGEYRQEYRhOAjCMIxVw9eEekAITYRhaZWzJmwcLXDHFlWtMjRstc5MuFaybNGWFvjbuXLdwAKax+D/l+o/l+p8GOG+V4rVYiLvjvnvvnrnfWuuZCD/hoi/hoj4b5R0ns6RqYqIlGcRa4hsITlbOXGMLkYpxhGEJynCKN8vRu5ACE2EMsLZq1yt2q1g0bOFrTExwrcWXC4W4meFyyzNMrFu3agCr0BZYP+Bx7+Bx/jwLp06+Vvk4RycHByvhmDM8c53ubjOpiJRMsxtebnn4Xh+JukSnv4Xh8uarlJMzM7u83MT4HHwOyD/iF+/iF/69Dr0a34G6iERKEZiZlcSlM4zBVxdXVxMTMSnW9SiRnW+HF27+BmIiamBKbrjreQg/ClKZXNzEKmCYuJgEkpiQABMAmARIAAEXExM8e/p3XwACE2EMMTFvhas8y1y5ZY1rRszbrXLXDmW48TdgzYtXLhzhcgCmEYhPwlLfhKNwzyZ41nWuPDjx5cscOBgyYAg/4kKv4kPam5u53OWYTTshuGuIiEg79BwEHAQIgSDhZWlgIG0CE2EMGORi1zMsi3EzzZFrRu4yrXDHG3W4sLFw1xY2mVsybACooBKYbkfOR9g4JAQKOjwE3NUshBQEHDQENAQyJtrfD0/HQcVBo0h/DRR4aKaLRFPpydzoBSqXWI/A4EgEBgkHgEFmdYrM4lsBisFgcNgICE8AUl07zjOKcJwjCEIynAiTlETnXTy6y6ACE2EN8TTDjaNcy1i4aZFrRoxcrcTljhW5WLRm4asGmFm1YgClIRgv4ga/iB3zlSlk5zxwCE/Dc9+G3e+BCkkJzyyy7cIIXAZiCDUxwQwI4ab8jBCCE2EM2uZvjcNsK3FhyNFrRxhcLXONu5W5mWVg0zZGWNmwcgCjsFhfPIeefsvuCF+GsD4a0bsHgghM2ObWAhNhGJjlYNGmJwtbMHLRa0YsGC1w4bMlrPGxytsuXJjysnAAp/KIP9KJ+lF4zq+E1VarEanhlm87vnHNmlcL8S9RiF+HcD4dg8DTBgZ6cPPLXPShmmouuwV1lklCCmOW2PH4LH122ghdBVFpYCGGNOhCGKCGBFAgjghhjlnwuNNcAhNhDBiwysHLdkta4WzZa0yNWK1w3x4lrFm3cYmuRq3a5nIApWEoT7j77jXTlljpeRgw6MuKUwhPwy6fhlZyYNlNUsE6RvTe24wIXWQSamEhRxzy0132zAITYQ2bMmuJwxYrW2HI4WtM2VstcN2mVbjw42eZw3YNMjPGAKUQ2E+0Q+z9lizYNmDBauHCCE/Dqp+HWW8898MceClMSHkUagkBn6DwGJyWAwOdAhNhDhzlZtcTjCtYZs2Fa0cMWK3ExyOVuVricucLLC2YMmQApREIP98p++pV2rtHSo4Zwkg/4crP4ch8zyz0zpOO6+oIaokoS3IOAhYGJh6GNUACE2ENGDBk3xOXK1jibuVrRm5arcLBzlWsG7LE4zM2uVkwxACngjhPwF+fgLZx4rRwXjXDhx5cuOOWV5RyMFsmC2SmqkbIT8PAn4d+dt44YXjFaFMUM0tDMwTlhlGs88sOG4hIeAI8HfeF4RhBKEJQiSrCsKp1w8XO5gITYQ2aYmuVy0aLWjjIyWtMbRwtctczlawZsMrjEwy5MTDCAKngEwhfgY++Bj9kYII5opqsBNhLJrJpoZI5aZ7b77bb6aZ5YGAsxGIx2OuxU1OBCF+HUT4dRVFFkE0UctN+BweDwODvrlpgSVWXYDEYTJYTFYDBSTUz34e/Iz4O2khdFZDnZZUcUskpDBHFCIUCCEkhRQwQwQoYZcXkYYNcAhNhGbNkxZGbLMtb5cWVa0atmy1w5wsluVq4Z4cbLC3ytcwApoH4P9SN+pFnl1gXEk1eFYrhHhO2+E2IT8P6X4f482VkHCx4JYlhFhYY57Zb1uhc9VDn4YYEMEMMMUcBDBDDBLDPPl44skITYRmzZceTLmyLXDBuzWtMeRwtcNsrFayYNG7TM4c5WbRyAKURCD/afftUedYzyisRwvhEiD/iDq/iDFlq4ynjXWb6iF1EkWhpijjjhpnrx8VAAhNhGJm1auGDlgtb5WuRa0asnC3FkcZlrZozw5GLJuyy5soApJDYT7Vb7WnQ16jVOVKoP+H9r+H9+nPkcN4xmFxmSjzMsMdM+Dx64hNhGFkwctW+JwtbZMzha0ZYXK3DmxZVrJvjYt8eTC0Z43IAp4LIP+ALz+AMet88cW4zVTwxyqvIRVZXnOduM3mZjfa46Ag/4gpv4gw+VTyvk4NTFxt18Td6hEE5rK6u6466zsg/O8bz+M0u5mViEwQKmAmU3z8vxXICE2EMMmZjhcNci1q1a4lrRqyYrcOLHjWtsObK2YOGOVkzwgCmEXg/4EQv4ER8985u84Y1w5dOmOkw4ghPw8/fh5ftS2K1pSnOs748OeefHXGIXCZiBr4oYoSFHBHHDTla4sECE2EZcbnGxy4sS1swzNFrTDjbrcOJhhWtWeXLkYMcLDGycgCk4LhvAIV4BJZiImJqSkpCWgQIP+IQb+IQO+nOIi42CHh0uQKcwOEzeAwGMAITYQwY42mPKxarXGXDlWtMWLMtcN2TVa3bM2jZribsc2HKA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C4ARwDgIAEHQTyCqgHARAWesTeQpyWTJeFzNVCRafjAhIISBBE//8DRTUISBBEgIACRTUFAzgLZBkgMgkAkJsDATfAHkUzCQCQggIB28UeRTgIAP4DAHuF0jQSTsCkP9MApD8eG7YBgoAAAAAAAABKAAAAAAAAAAAAAAAAAAAAAAq9AWyD/gMo/gMpceDjw58vD4XZNzMTFpoTC9XU4imIRTEwpDCp1EVUKRZd2m1pZXAld557vjd7rwU7g/4YbP4YbXh+E69N644pSIoioiKRFXUri5i4TU0gEpibrMWutpzd7nc7m7m0rmpQTixVa4cOXbSDrhcSlJcSmJCJRMJq6mpVnFxJMTFwTAmJBExNSCLCYTMAVMFr4+3b4MAhNhDBw2bZG7bEtx5W7ha0zM2C3E4b4lrdpma42bhtkyY2oAqOAUyD/iGI/iGJHXoAOnXlz8C1TiYiUQUgpUqTJMSnE0YuJvc8Z8HxPFueIIL+twP63BG4APPjc7M2Qy5UtVs3OyxZKC1SJkc34vj+a6CD8zN2m5TESlKQmJiQgImJCYlEolEkTFwTK2/F8ufEITYRlYYW7dljZrW2RwxWtGGFgtwsm2Za0ctmGNhlYY82TIAKeD6D/g+G/g+V6HPk69AAHbv4FywiqUgQqqirlm+LjV4mcIL+yMP7In9nOgAB8PwaS2blQhuW2Bm83xvieeCDrEAlMkzCYmBMSiRKJImAEpTM338ufEAhNhDdkyatMrVgtbZWDha0x4cy3DiytlrRwwcZsWTMwbMWQArDAWSD/a/ftf0SVYZzbMZ1uIJxOIrEajVYiNXGXGd73PEmajp37cKxGGJlWam7nd53e2WcRU+F4vkXnGiD/iX6/iX7deh16B0msRwjFYmKStN7zx4898d73G9XFVWKrhEame3fpxmb3fG5u5piKiJRlE4xEcufjc+nXsCD8KguNsxZMSTEiExMSTBFmalNEQJiYlKETExEiSJASjMcc9/RPcAhNhDPGwcYszFktcYceRa0ctGq3FlbtFuXNiatcjTI5Z5cYAqDATmD/gFO/gFPBre5reN1uJi4Q0iEVdGM+NMajSkxM3rrO5CD/iVY/iVZB4ni+Rx4NNRhVszxudi5R17d+V5TWYmIuJ4c4sCD9bxyEZhM2lImJiUSRcIEJSlMSvfl+XceICE2EZszhkxwt2y1m3wuVrTCyxrXOHI4WsXLZk0aOGbHNmxgCpYBP4P+BTb+BUXoeB4PgRqOVYqrm7zu+eePHjued5i4mmK1WuWtdNcsYiKzPHXgz1yAg/4mGP4mGRvW0XWaiYhSHBwxrGmJTMxdsxubu5na9rrr25rghOZohzZxnEjGJEjBAgQRIwRIThEQjAiRjGd9fHnDpCE2EMmeRtlcMmS1i1Zt1rRi2yLXDnFiWsHLFzkZZnLnGyagClkXhPwMifgZZ1Zcg3JWhaJW2WWOIIL+3mv7efzcFzYtxfXc7gCFwmYjk08EEZDBKjhS15+GOwAhNhGVuyw5mDLKtZsmbBa0bsci3E4cMFuHHlbZXDlywxuG4Ap8LoL+env56jzcq5vLYLMzvi5PDIlG5Z318MnQg/4pHv4pEevibnExmu/DiPB8DyavM5lOIqtajg0xPKZuAITBgnGMU5RlCECMY1RnKaE4RlWUYRgmw36KfQAhNhDJzlyNnDfCtYZWrNa0ZuW61zmx4VrRvmcs3OFnhwtWgAqbAUKD/hQK/hQJldDworHCIjN7z148eec7vEa1jtPbGGLi5zm95znN5TMzjnqMaIP+Jdr+Jevs8XxB4WY1OImSazi4TLM24+Fd6mImriUTMTMzNxvXHgiAhOZsl05znMjGCMIhBGEUJwBGCMooIwQjARJwnPDt4cHgICE2EMmjNnmcZWq1u0bOFrTExyrXONviWtcjjC2ytWObJlZgCmYbhPws4fhZx2Qx4sNscsrHPHOt6p1xY8GCwIP+KVz+KV2unHws9rqI3WYublz13u8ghOJivOsZzjMjCcIxTXw9OsNgITYQ3zM8TfDicLcbdzkWtGDhotcNWeVa1xZWGNi2a4mmVqAKigE1g/4aAv4aA+GeOOuOfDnwziKihSowrE4iGa3ebzczERPTr06+UIT8TkX4nI91Y5L4p4sMrp3jlGed51RlalLWwYJYlIQnGN5Z7cHRpyiDeld5iU3OVyJhMTMSIEImJqy156+vdeUAITYQxbuM2Fu4cLWOZywWtGTBqtxZGrFa3bsG2FnmxNmbJkAKfimD/hxc/hxBnlEauNzznrfXe+NzZqukcsdNctRy56nOwIP+KGr+KGG7u53NrqYwxWKrVVWEIuXPXh1xvICFw2Ujk1aBCgjgjghQQwIIYoYI4IYIY0sM+FxsDWAhNhGZkzYtWrNgtZZmORa0x5sy1w5YsVrTM1Zt2bTJjys2IAqfAUWD/iAs/iAr3OvL6ccb1OFOEcFYioVJluOLcWRFVGFZZ3vPPPXjvfHjPfl3qoP+J+T+J/eJ8Dw/CcHStViU3vN7473njnjKKxjhjoctcOGOGIirm2ZuczvjPi671kCD9zwI9tmclxKYmSJRImJmJgRMRJAmESCUzPf28sAhNhDdi5bsWrHGtytMTNa0cMmq1xmcuFrBk1a4sjjG3ZMMwApmIYP+Ax7+Ax916A5c/G32jlGmJxmBzne+YIP+K+z+K+1Vg8DwYusxKIRFN9PB5XGQhORWM5owqiITimnCJGN8/LlHmCE2EZXGNtiwtWq1gycY1rTCxaLXDTG4Wt27dgxb5sTZm4xACn4tg/4E9v4E9xFRW+HHhxxxZnc5m5m7tObuIrk8J4kcsIP+LED+LDXm8C8XynlfTPTON45xxXO15cVriavpl2uwhHQjx5yUghGMYxIwnKKKKEYwRjCc53594PAgITYRiw5WLlo2aLWTFw2WtGWZitwtGGRbiZ5sOTC1aMmuNsAKhQE1g/4QTv4QT3Xo3rnFXrNXiZqEw6L4TqRcWhE1MXjfLaSE/F/x+L/lhwNWvjY6QteU4TXadWtrjlnjjWMpUtK0pUlSVmTHgQgAg/KreVxcZTFxaJmIQIlYkJi6uLvPfzZewCE2EMGGbK4xY2S1g4bMlrRjjcLcOPEwWscWXE3YOWeFs2ZACp0BQoP+FJ7+FKGMX4DhHCcTG2d748d8eM5isVjwF15GWEzN8W85vOczmVVjlfha6cCD/i46/i5P8Ly+WM6zqtOFaiIiazE3eZu9u3fws4jDUxaZ2y4xmczd4763XECD6e1Ne7c3BMWEXBNZhIImImAhMExcJTN58Pz7jzAhNhDBw5b5cTVutbsnOZa0ZMWi1zjb41uHCzbM2LFlkc5cgApaF4P+GTj+GTkTyzjccb6ztOeF4sCD/i12/i13HTpPaPAcoxCuOtsghOtghya1jEnKspp15u2bYCE2EOWWFixYN3K1wzYtlrRw5wrXLTLlW5GzHG5btcbbHmygCsYBS4fi9OMLiiCwRAYAAAnM4lMQRaTyaMxgCIRGQSGZTOaTWcTmbTdRqOTCYwSCwmERGIReLRuNReLQ2GClAIfxr5eNimaKHQlJpCazQAKxWbJLYDNaxWZ9PwJ/PqXSq3WqTSJvNo7HEBgBQKDPJ7QqHRqPRqPSKTRKLOJyJuCD9SPB2uquLqZlMrgIRNwiZiTNXKJis1CJazUpibi4znwfTup9oCE2ENGbZpiY4XC3C1ZuFrRpjYLcLXNjWsGThi4cOMjbCwZACqABK4blAOUBV0LJQMVCwkSkYmLi42Ji4uHi4ODQENbYNwZGxlhBxEQhoeMiYCFAh/Gw142G00l8NgURgELgUPh0JhEBg0CgkEhkChUGhEEgUztVrrVboEnhcAiMIi8ChcBg4ITBzow4sYqoxlOM4RgSUjCE05xnGMb4efGkeIAhNhDRuwatWeRwtbMceRa0b4WK3C4ZNFrNpkc5HDdywyN3AAqgAUKD/Tvfp9bnHHwOPgODWtTEQjN3c7uXflTFVhEzfOc73HPG547453nF+Jrl28aD/jYe/jYJhreM1tmed8Xfc5Titax2cuGscI5ViIqc3fG3Wbnc3xjjjn03i6CD+AscM+nx2mRMTMTMwuJq8XWLiauGamCEJmJC2e/us48YITYRkatXGPLlbrWzlowWtMuJmtcuceRayc5WLNwyxtsbDCAKdyuE+6k+6/4HDtq4eatK0racoQlAaMMEEKyrGM1bM+bKg/4z6v4z+enOOG+DFVGJTG74kdb41uYusKp2b10AhMHOlHmzTiIwnKcEEAThOESKcc/NICE2ENMjhq5yN2S3KyYM1rRwwwrcOVpjW4WzDJiws8bPMxYACoYBKoP9xl+4z48PH7ccInURV8OPTr0bxmpuZM448HPlz5bAhPxqZfjUzzZ80ISkjGNY5c2eEccsNLwjKMmTXqy5Ep5s+QCFsy0cmZhnQQxSxSzRoECGCGFLFLJHBLJHLXm4IYNcITYRkzZWWRuwZLcTTFkWtGbNmtxN3GFa1c5XLfNhwtmuLGAKlAE7hPwESfgIrnKcWLfu16q0nKMIwK0GzbwMNFJ4o4KWlipilgpSUITneeeefKCD/gPS/gPlmEO3i+J37denXp16deh16DGeGYvE0gmLiYuE0Xrnw42Ag/S82ZgiBeLq6uJjMwiYhMTExMSSCSWc+z3jzCE2ENWWXEzZOcS3NjasVrRu5brcTRi0W5mOHNkZZXOTMzbgCpsBQYP+Bd7+Be/t3nwPP8DdbxMRERERURqIwhK5zM7jbM8cZuLhERGnbn43PxJwgv8ADvn+AB3fqzmd8d8d558W4lzZfBm5Wu5Vstbbe5bGd5Y9gITtNN44YzhEnCKZFCMCCEZThGUYwQnKKMIowjCMJwnWeXl4ZO8AITYRjys2bLFjxLW+TC1WtGGHCtc4XDNa2zNM2FzkaMmWVyAKgAEug/4Hjv4Hm4454ZqNTwxitTyujd5nrw62REViqa3ipoCD/jhy/jht5ROrreOvHwOe2Y2Xi+GHhTyiouct3mOOd5uE1ciMObWEyMJwCM4RnCMIEIIpwnBW/RrKvYAhNhGRg4w5nGbItwtsrJa0wsG61xjaZVrlkwx5GjBw1xsmwAqNATWD/gwW/gwXO9c25uZhjUcNaxinJhyuozm+e99953adT4U9HQCD/jX+/jX/L8B2eBHKqwu87njx3zvjfOdkprGdTVRjfTr4XPDihOpihDuwnCKMIxjBEIEEZRTlOCcpynCMIxnh4O+MOAAhNhDPDjcucWbGtZsMzha0ctMS1w1cOFrbE0ZZsLhnlxOMYAp1K4P+EVr+EV/i1vWcZ5BddE1FExaE1KLx1xc8QIT8ceX445ZXxY7YcGW2Ma9XDtjjWEEMFMFKUlCVp4MtKtaE4mjemVgRIk4qkYEYBGKd+yvbiCE2EM8eJy5ZZGK1k5aNFrTK5xLXLbLlWuMuZu2x4mbjKxcgCpwBQ4P+Faz+Fam9bieydRETOd7zvjK8Rjp16PEzFYoMzm85ni53zveZmJ8DPKIgg/42bP42f/A8HwPD8Ler0pquEYxCdzvjPXlzERiIrFQXMTxrKMysvpvUoITsZDr1jGEYkSKERGEYREIwCE5RSjBCMERFFGOvp3hPpCE2EZmrJnicYXK3M2YuVrRy1zLcLVm2WucLTEwyM2TZmwYACmsmg/4BeP4BeV1EmtuXPpcKnF6mqhFzPGPB8Lwwg/16X69N16deh4PgOPDwaZiZpGFIq6zyzMCD6AJmSYmRJMTExMzd9fJ5+QAhNhDBzjbZM2LMtzN2eRa0xMGa1w3zOVrBk4zNc2LI3zM24ApzLIP+BY7+BY2TVb0iZTcZiRzqbMXpWt+NnGJ6XQCE+l8+mNzGxG0KRgjWc65dWtlVRrSNJZN+7LZTLovIg+3jb45Xa5AIJhMiYmExLPH184AhNhGXK3wsMObMtcMM2Fa0cYcK3CyaMVuRzmaNW+bJkZMWAAqcAUmD/ghQ/ghR69OvRx4PE44qiZy78uc5m5hPbw/CHkXVUi7m7ndZuZzM5nje93V9L4QAg/0U36KfeufJ4fhJikRCZxz8jnEQlc8+nUcrRCEXUppSYMpmVHiceACDr4Cz68TMRaUxYAmJCQImIlCalEwmJEhN58f0Z5AhNhDBtlbM8jXMtYsW7ha0ZOXK3DmaZFrnKxZsmWPG4ys8oAqLATyD/hqa/hqn5c+XPlMXerrODjwDp18DKiYtd7nN5bRaU1fDn4E66IP+ODD+ODFx4ceHft3rl4Pgc+R16By59GI1picTN0q4lObyzOcc4taD8DhebixUpi1zKUTAEAiZiSQkzn4Bu49YITYQzZNM2HGyxLW7FxkWtGeRqtcMszNa0bNWOVg5w4WzXGAKgwEyg/4dov4dq5rPDjrOMxcTi8VvSoYVNKmIiYWmLx14WkCD/jeg/jeH3w3rji8Impvjjw+nV49bnjWUYYxGsaxjFXrnrM2Ag/Y53M3M3MzV1dXhIuLkImJTEyuc+D5914whNhGJlkw4nORitYMcOZa0cYsy3E5aNFrZzjctmLBgzZOGoAquAUWD/iFW/iFbpvWcZx16eH4Xft4eIymZlcJmsRjhjWOEYxEYmLxc3Od555zxzWeF9vD8IIT8bBX42FcDbsx4suTHix4sOCcpQpKkrSwUtKE1Y4a3qvHHOuHDPDPDfDCsZMGDBgzNU4Wug/Ybu8zMzNxcWTF1cBMTF1MRMIRaLiYmJRMXKZzfl+LU+0AhNhGXI5Z42mNitcY27Ba0bZWC3Ezw5VuTNib4mTdm1ctmwApkIoL+zHv7Mr+A7PG8udzbt8ttvcpuZkCD/jhe/jhv7HRwnlHC4vGauMrnN5zPNKSD4etPi7jaUTKRJImZvxfRloAhNhDXJhauGzLMtyYcjBa0Z5mC3E4cZFuFjiyOHGNk3ZM8QAqAATOD/iVm/iVnd+Fwq6vWYldTGM4RqcNRiaktKcbx14bnmIP+N3r+N3t2xOs6uLVVxc5eD27u883G9mNRrXDhWMOHPhxx4YCD87pPm3aILi4JEQmpLklEhKbz4fnmACE2EOG+LC0bscy1njcslrTIyxLXOZg4WsGeZnmy5mjFu2aACqYBRoP+KPj+KRPyO9cq4V0jtUF731zz31zxynUa1258ulVqtKm93x49Z65zPGLTUuF4mpCE/Gpx+NU3Vnnq4+jPC9GLBbJkwWklJNOt64458mWMFGCVLJUmhCsstMMMM4xlj1Y81bCD4e48Hebm7WmUggBaJRMESiYmETQmJLZvw/VzL2AhNhGTGwc4WDRotxs8rda0bOcy1xha5VuRoyct8OLEzaMMgApvIYT8BjX4DG8+alWaePZhswRxTwRjK8L0y5NuScpgg/48CP48CYnrHLw+mO9YzFs4mIio1fbnUxuE4nCg5tZzIwIoiacJznj366R5gCE2EOWLBg3xtG61nmYMVrRuyaLXGVi4WsW+Ro3xNXOZvkaACn0qhPwKsfgVhtCJStKynLHS8KrwjGtLyujCEcDgcfjGYIP+O47+O4Pn4Hg+JvWGKirx11ucxttxubzF6OGt9OuAg/Q6T4vObRV1MXUXWamMylMyuOMb83rePIAhNhDdxicZGTlsta5nDRa0Z5HK1w1a4lrjMwbYXLPFlzZGQAp+M4P+DFz+DF0DPC4tbOM1rjwVCKiMXpiaYF1vh1ncgIP+PPj+PPkDtMcHC8bjm8Pp163e7lMRMYYrWNYjXXwO85mDr3k+Tu5TWcXEpuiatcWLxMTExJM8fF805CE2EM2TJy4bsMq1iyZtlrRg5YLcTdmyWsnLNxkzN8ThuxbACqYBR4P+EFD+EFvhOs9Ivhes4tbebvjMypHTr0O1xUpW3M5jnjcbrJKIqp8Lny4Ug/47IP47M/A8fh048KxOp4Z1es1cWjLLd8uZ0zrPLPTdXRdXMxzrczcyvhz6eLq7hMHShDj5ZxEIxIwjCIihOEYhBCEYCUYECcozhFGE077+Le1fAgAhNhDXNiZ5sOFwtxuMTla0ZYsS3C3bOFrDNlws8eLJmxOWYApcE4T8JgX4S79cZacWWWWUy+CEIoT8dfX46/YaM2PgR2T1RySzYa3xgIXAZaDB0xywwywQx16eWJEAITYRmbYcrVoxcrcTJkyWtGjFytxN27Ja2ZY2bfKya5M2TMAKvAFzg/46hP46hR16PD8Lx8BMsr3E4moqoq+E8JqoqkVE6vF6uiomkXGbuLIhdXc5i4tMzK7bZnOZzM8bzlOeHFCC/kgT+SBQPXv4veXiOOMZcLLZ3LZazW55zy61bW5pLbs7dm1XSy8kYQcOHDMmY+jeAIN0zczEESSSgiYIuJCYRJEkEETKSYmAIkTBMTEkTMSAhMAJvPt29gAhNhDDI4yM2bTEtxMmuZa0bNWK1w0c41rJpmxOMWRpkauWQAq5AVmD/l0S/l0j7deng1m83dpuZm5zCq1XCOUVUUxGtV2vtFREVGIxUZbzxcZukTmeeeuee83c8c878WOIg/4BRv4BX/G8HwO/TOriERiKrSsCERGHCNVdZvOerd7jjN3lczM3N3O7zncSnE6iIRWI8COmgIOsSsuJgECJi4uLiJgmrghSJhcXCRKSJhNXF1JdXWaszz9FoCE2EY2rLJiyYmC1uycNlrRnjbrcLVm4W4sLhjiZtsLdo1agCrEBUoP+Lmz+Lm0DGeS+V6nV8JqIJ3O5z15dWYuIiKrFRwxrFRF73ve87m1zETUVLGe262CD/hAQ/hARA69Oq73xvO83uIxjHDhw1jhw1rXKeGZvjx4767573atVy4cOHCuGMRqphEtxznfPwYOPWzfG8rRcSkLTEphCamE1VpiYlJIlUwiVEXBcpnPHyfHroCE2EN3Ldm4Z5HK1rlbsVrRm3brXDJmxW4mLRm5xsczZy3xgCoQBMYT8axX41i9uzg4sMsMr0vinihSlKUpS0IUE154cNcda4ZVxThTMg/4OAP4OAavC+F9N8s8GJqYtxnjfHOeO92ynEaxGI8K8JITYhNGcYwiijFGMAEIoRhERhOE2PLyzsCE2EMmbhs0w48S1q0at1rRhkbLcLnHjWtmjJriYOcbZuyagCm4ig/43EP43EW98uOp4KqqqsTqoidzO895qwIT8G3X4No8lo5r4MLGzzx3w3x4b3mjglktLZnzAhcBloMuhjhjRgISGCEhU4vGwQ6ghNhDbHlzN8TNotbuXDRa0xtMa1w2aMlrhnjb5czTIwbM2oAp/K4T8coX45H6QpgjacLr1x4758OW9bxjKmKWLBmpqxZMjJWccoIP+DtD+DsON7rnHGLEkNRyjpXKcMbxMRMZ4dZ48QITrYodWaMyKKMYIwIQIynCMJyijfby6w4QhNhGHIyaNmTBqtzZsmNa0yMMK3DjYNFuFk5w42jXEwYMswAqCAS+D/kCg/kCtazw3pMXWcTAxrPKeCrxMpiYFXXOLkIT8Hg34O6Z2vLHLbu36tejTo05MrPDDPDjRkwSxYLUhSkrMmGE5gIToceEIQiinGaMEghOMUQjCMIkZ1x9GEfAQITYQyaZWGZliyrWOHI4WtGbJotxN3Lla1xsMeZszcuMjJgAKmAE8g/5E+v5E+/Az2jhWEZne+eet9Z5kRHCPA8HwNYqKMzueN3nnO5mYcoxw0IP+DIb+DIfx+VTUVGKxGKmIzGZmcyu+nXws1hilXVzbN3nMzx4cYuSE0cp0akYIxEZQjKcJyqjNCMIRkhGCEYARhOFZ5enCPgAhNhDhwwZNmuVytaOcrha0yZGq1wzcs1uZqxb48jhixaMnAAp+KIP+SSj+SUHnjweHfpfCuGOGtY4Y1jUYiZzx49ee+s8cZUCE/BlJ+DJ+OZmZLYJWnCsc9dd9N9OHPhvecVMVsjZLFACD8zXGbtlmLTMIImJi4lNxmN34Pp45ACE2EMGGNi3ZsGy3DmaMlrRkxxrcThq1WtMWXC2b43GPE5agClwZg/5KmP5Ki8xNXXPh3xzrbbOY2iyD/g/m/g/RzjGqhjnrcbjcZzHdvICElaMUpKRgnOcZxTvp5sghNhDhzjat2ebEtcsHDNa0aZm63DibZlrhi4cucLjEzzM24ApyKYL/ADtB/gB2pby+N8aZonNx4zjGGpq892CE/B3V+Ds/BGmGWGN2fRpGmeXDlneEqYMmLFS1oUUlMIP3vB6yla4kiUTFxdSJiUynPP13ACE2ENMjVjmbOGK1q5xNVrRo4xrXDBu5WuMuHE5b5czNmzcgCpUBPoP+UVT+UVXlntXDGEON8e++fPjO6VWOHTr0eBLCJu7vjHN1rbJOJ6b8CuCD/gxg/gxh8fWGL5OGOGMKnLebzdyvGXhXPCMKhMtxuNzLNuuu8TuE5myHXrFEiIyjCMJyjFFEEECEZRggRRIo1rfg6Y9IITYQ1YNMOTNhbrXLRkwWtMzVgtxZWzJa4b42WViybZMjhsAKaiOD/lSm/lSnVYM51zxeM4kuSKjTpc7AhPwYYfgwxZcgONn0QxQyMGCkLJzrhz11xrjygISHO4M0CSFYpopymCMJzy9WsuMAITYQ0c4suPCzZrW7NzjWtHDNotctcbBbkzMsOFs1bY2jlkAKvwFug/5RjP5Rf+rW7oziYzjcmVzlu9za9NRwUmS8TEQlFjF1MTV4vUcuvQAOnXwPB8TcIxUYmKvLcceHj9u4g/4LeP4Lg+Dw/C79u/bwfA8PwvH5LmYmYYREIBClXiYmpRCERMFXiYjNZnr4HggBrYkiU1lWYTjj0njwgp8VxFtdqqsssVKhLFKAWEqWUSkpAFlLlCUubC2978P4JvohNhDVu1ZscTNotys2bJa0Zt8K1wzZM1uFq3cYWzBqycNMwApmGYT8l2n5LwY5OHkx4sO7g7K5J0UnCWGk5oT8FuX4LhaYt+jDgw5uHkwwwwjWcbVQgIWKKKCKCCKFHHDKhjRx16E0ACE2EZsrnE2cOGy1u5y41rTMybrXORjmW4WLNy4xOWjjKzYgCpYBRYP+VpT+VpXlzxHGs658t1nF2CpwiYSmbjMTVxF1ExUDMZtkhi9Ig/4QUP4QUdb8JPbPhT4Fcq7RwxwrGKxrOLxObZnO7m10lEoiIREWZrnXg9e/hoPtEwRmLi7mRMRMCJmJCYShKExMTEwExK78H17jxCE2EN2bjKxwsmq1hlzYVrRhjzLcOFg5Wss2JqxwsWuTG2YgCpUBPYP+Xlr+XlscuON8t6vEpXOZzUoqmEspXF4mMxmLhNRieXGLkIT8Hp34PTxuw6L6p6miWSmaOKkpSjCk4RhCRCsE6wvJGac61w447YZ8OPKAhOpbj1nGBCZFFOERGCMIwhGMkYRhERgiEUZ4eTvhHwEAITYQzYsszls3xLWzLE5WtGbJgtwsnGZawYMseFw1ctmTJkAKezCD/lZI/lZJd+w6dek8HJyrVYxWKiZji5zlGazGZ648Phcgg/4WFv4WF3XoJhOs4zrjV3tmSKaqERMTV8ufTriwg/Gxa5m5uUSiZiZhITEhEyTed8/PvgAhNhGLKwYs3LZitasc2Ja0ZYXK3C1zNFuZjjxuG+Ry2w5GgAqTAUOC/wBQBf4AoA80zyXPPNdlKzZy3nD09XlyFL3e2+Z2bJvL4oCD/hFm/hFn79jtU9M9M4nGdZXKcxu4zzdZ3M3NYnFYrWsYxiomZmdxnHj+F4aD7UTNyki5iUxcJrNCJmpTEgETExF1cXWZzvr57xAhNhDHMwwtW7BotctWLNa0Z5Gq3C4YtVrlrizYm7bJhx4WoApzKYP+WSb+WRmNTy49N1uON5zmvP1m5idRyjliuVYjGel7g/4T/P4T/bq63XGt43i6nt4PSorU6nhJFs5jqZCD97y5LTMzKYkCALiV1u+vrwAhNhGZljzZGbFotwsmTBa0bZcq3Fha5VrNq5wt8rHNjcMWoAp5LIP+XC7+XEdrjXHWcTiNVHB0VSpvM74jwdTFcL8a6oCD/hMq/hMtjGdZ7ceRROZ43e7sU7DlDGdeL4ng8YCD5eFxibTGZm5i6uJRKYgIklc8/F8uuwAhNhDlpkb4XGRktaM82Fa0xssK1wwa5lrPM3ZOGLhxkwtnAAqSATqD/l0k/l091lwmo1MIl0ZxFQiYLiZgmpiM3e75753u458IroCD/hNS/hM11CIG7zfis+Dz4888VbxjhjlXLwsduHSOC5u5ze45znrVoITpZnbRThEIQihGKcIkZRgIIwjCMIwhOUYRRrwebCfgYCE2EM8mNwybtnK3FjYs1rRi3bLcTFiyW5MmViyx5nGNjjbACo0BN4P+Vqr+Vr1Hbw+mNxqZjGejUcnKOUco5ai8ZjM5m+N73mbtXPhxz4KE/DG9+GNtCuiuPdjln4XD3b82e2GWGFY1RglCEKCUYQIRgnbHRECE0QqjGIgIEYRiThMRhGEUIoRIwRRXy9M7gCE2EOMuZhiYt2a3G0a5FrTG0arcWZwxW4sWRnjbNMmFhjxACnUthPytvflbfx4mXIA3b+JjxMUMks1sFoSinGMY3vPPPfl0gIP+HNb+HNeYTADGYvXPhxjcZi6VFRAY54i4g/O6xdzYiFSSlMSTJKJEzfP3dx5QITYRmZ4WzDE0xrcebHjWtMbNitcMMORa1cN2mJhjx42GRmAKZCCE/LIl+WRMw4Bs26r0UJEYzjGePdvtcIP+Fuz+Fvvo48BdYvV4iJgJmu/ieLy5gIPxKuUzKZSslIuLvPPy+PgAITYQ1c42GRviYrW7RrjWtGzJutxZWORblbOWzJlhbNcOJgAKXBmD/lrW/lrXdeng65xu8pTE6p4E6oCD/hZc/hZdRPgL6NMIVm478OebhOhm341yM0UyMU8PPzw4QCE2EYsjJiyysmq1y0bZVrRo0yLcWRvjW5WTJmwzZWmJllzACmUcg/5ZVv5ZW6q3LmeBz4TURBmM68XwM8yE/DQF+GhfVlyMOA4GO0YQilWEZ02yrACD8DxM5mbubmZIuLi2efg+jWghNhDZs0cuczhytb5WTda0ZYci1y5Z4VuHLicN2zho5xuWYAppIIP+W57+W59nHHh1nh1xxxzqZuCcRGHSQIT8MrX4ZW2rXky8DPmviUYp0ihOM51pnwVqhNGKEZzTmmiRTlNFFGeXp3hwgCE2EMXGZplbZWK1s2xsVrRg0arXLlqzW5G2NlmyNseNphyACpABRoP+U0r+U1uY7eD4B2mMTjOM1cQRGLxItMrrNy69OoHHh4K9zZEcJ6Yog/4fBv4fB4uLo78rF43i6uri4zi4q1IurpEVnAHTr4hUItmuNX1AgvHpatrZSUlssss2bLAlCUiyybLNzbu/H9fwwCE2EYsWJg0ZMmK1y2Y5FrRq5cLcWVm5W4WzbC0aOXDdo2YACmQbhPysLflYXMODHi1yrO6KdoUlLNlyZpCE/DtJ+HaU06M+bbgnKcoQQQlWlK4MIIThUjWcZxnGMUSMIxnPDxcrrCE2EY2LZhkbMGq1wzcslrRm0ZLcONy2WtmONswxNGmVtlyACoQBL4P+T+z+T/nk8PwOOts63UMTqYiMcfE3iqjDUatOZ5vB14KE/Dwx+Hi3Ux8COSOSGKMkKwysccLLbCvOd8OGt4qUtTVO2ICD6eNm95zM1aauLhKETEwTEwurTN58Pz44ACE2EZMTfNhZN2i1pizMFrRy0crcTnCwWsWmVw2zNW7ltkxACo0BNoP+L6L+L5OMzbMZxvEwA8Gm5zMxOJ1VY1WMViKnF9OdXACE/Cgh+FDGEKRpGl8WHVv3ZcgNClLYJUlCyKNZ1vWeGc8dNeDTWeGE4GWMIxhKEEoxrFGJGE4RAjBGEYRjCMJwvDDweHB4ECE2EOMTdvkzMWK1nictVrTE3YLcWXFiWuGeXC2bNmDFkyxACqgBQYP+MZr+MZvw9cfA78t8L1WKrEaVEpvN7zk66iIrWsRqMRhTGbvjnnPeeuOeAIT8KIn4URckZaJ5p4IxnGscM8dcOGeGMaQhgzHCrSUIxrOtb4b5cN53TlTFLVPdTBGQhJeAJQ7MZpoxijCKEYRhOBGEYQjCMIwRgQihEhOESMZ1w9OrECE2EYW2NkzYtMa1m5YMFrRnmxrcWNpmWs3LhlizN2jVy0YACowBNYP+Oqj+Oqktw3rfLdXExKRibxNKqsYrF1Nzd3Gdc+nEg/4V/P4V/TwJ8DPaeGazbec75nPPPO8pqYqMVjXLhy5Y4Tw8GN8cgITJypdOEIIRnOaKMowgjCKE4wiQiEYRhOFY3w8+cuoAITYQ4ys2mLIxbLWeZszWtHDlitwucLVazysWOFswbZmrByAKtwFQhPx9Wfj7Bovs4vE27MeJmlS1pQhGdcNb3re8bpyhKkMSU91ZUjKMKxuvG8YzvGc5xmhCUMF+EIP+FF7+FG3Eb6denPlMOG8b1vE0qtMREGZzN5nblz7bxikYxM1cSzUzM3N5ZjfTvgCExdiPDrWsaoxhGEYRhFEQjCMIwjCJERhGEIwjKcooRgBGCMIpp1rj5p4MITYRixZG7hhmcrWGFuwWtHLPCtcMsbJbib5WjhxkxZmWRwAKdiWE/IHV+QOvJHHu37stsdLwqrK8rwnGM5zjGOHBptEAhPwwQfhghyRx7t/Ez4K5K2QnTCjCqIqphtWbCITja5whBBGEYxjCKcpoowihVhw9GLuAITYRjzOMTFwzxrczdjlWtMTdotcMWrVa5b4mORvjc4m7XIAKqAFUg/5FWv5FW6tx4EwHPl16eDiUzcSmYmIU01FcGojEQwiKiJm2b3PFnM5Zzd5jriIAg/4Uov4Uo+vR4fhHPkF0YIqoxVanEQmUWsZRtm+Oc8b3K6uF3d3ExDGKrpfDlICD8LFyXK5i4mYTcJiUSiUTExIBEkTCYJiUJiYmJExLO/gHMeQAITYRkYZW7nJkzLcOZi2WtHOHGtcuM2RbkcuGbNrmysGuPMAKeCiE/JPF+Seu2XJlyadGuUrxuuvSeKOCWCFlkIQpXNOtAIP+FHr+FI3wOPA1vgwrFVUavU1OLmZTN1vGeICEycbkxhGE4IxilFKcEYohFGE6337Y8QAhNhGTM1xuWmJktZZWTda0cOca3E1cY1rNwxyuGOFnmcMWQAp6KoP+Sdb+SdfW8ZxeN1cRM1es4lCKjExUITrrpkCE/C49+Fx/djyXzYcFYo1ac2fDlllZZRlCVqUpRgjkjCSE42jjpxRjGMYRhCBCKMYiJCcIzjn6sZdYITYQ4Z5W+JtjcrcThu4WtMWFutwt2DNa4bYmjNtkyOMjlkAKbi2D/k0y/k0zAzFxMXCEInEjwEYisExvXHW7g/4VLv4VLwOmMYrV4y3HGdzz6dXXUyVCqvh1iLCD8DErZuUqkJiSESkmSZTnPH1Z0CE2EZnDBnkZssS1u2zY1rRk5yLcWZqxWtmbZxhY4nGXC5wgCloWg/5OxP5O0cZxvlx4WmLVOs9I4oT8Khn4U/8EdFdFcELTgjDHLXO+8IThTEYznOcU4znW/LdQITYRjbY2DBw5ZrWbFk4WtGrRktcN2Tha3zM8mZphZ5WTFmAKaSOD/k+4/k+5YyeJxw4Xq8ca43ueOd7vrO44xqyD/hOw/hOxc+R0axjWMcHC9MZpNW3HXLwwg/Cq85SQC6m4kExM78Xy58whNhGFuya5mOTCtcNWLla0ysmK1zhc41uNtkZOWWJszcOGwAqzAWqD/hF8/hFt78s58DN8M6nVwiZqdXqFIQqeE1CYuZmEoXMXFoSq8SqYiYRmJuZyu4mUzEkInG8deoCC/nzj+fQ/Xxz4Pl8bnc7zvLGXLJcMoqypYN8blwKFmyrc7iyxcpBmypctkL4vn5CDrwpmZXFkytFxMTEomJQBEzEkSAAESiYmJAIkIkEwmJm+Pur+ACE2ENGmHG2xZsy1uxatVrTJmxrXLBo1WtGrdllaZGuZs1aACm4jhPxeTfi8nY8QM2fZXFHBLBDFCUoTrLXLbLLXOIP+GmD+GmEA7d+XOt4zE0imLi8d6m8AhLca+Gs4xhGQhGMYoxiijGc9PJjDwEAhNhDRtjcN8OVmtYZGTBa0ZNMq3DmZZVrly2cuGTHFlYtcwAp2JYT8Ywn4xhZR0Y9GPJeVZ3nhneuGdbxmjKUsVocJHQCD/hqC/hqD8Tj4V9o4XRbccY4zzcbzmMwxvs50hOgrhqnGN4RhGEYRhFGEUYRijXH0btghNhGFs2zMXGbKtyNMmZa0aZmy3FhwtFrltlw5szjFkbsXIAp+KYP+M/b+M+njHKOEcGLrO53nPPp1XV6umIjF648uM9SE/D11+HsHDhnrnljnTtSma2am5kyUxWzTxQhNXHLbPLhygITqZI9GcU0VYIwEowIRhWU4JwrHP0U+gCE2EN2TDI0yMG61pmwsVrTE2arcWRzjWt27PKwcuGGRi2ZACloUg/41Qv41T+Tl0dK4RETrrhcgg/4dBv4dBzOrxMTEzXeL3sCGnqKAXsBBoGBgYGBg4WPp4BbAITYQ0x4WLPNlZrWWVy3WtMbbGtcsG+RaxxOW7ZnjZsGrNoAKfSqE/HVN+Oqe17202wwrOspoSWhaVIYmimLJkpgheO2O/HwQg/4agv4ag+vTpU9o4V2nhaN5nec3N2zM1dJxvlmeoITkcDlyheNZk4ownKcICEYRCKM74+zNICE2EYsjBo4csGq1vjxZFrRpkaLXLVljWss2ZywZtcubE5ZACogBMoP+Qkb+Ql3Dny663rOJxVYjGsYrSpueM8eKsziNVrTlx5XYg/4d7P4d93TjyzwvpfKamJu83njOZ3iarVPImNTDjHg14d9d5ITVytuOtMKVYTjOEZyRgRhECCERGMZzrp4p4GAhNhDXEyZOcePMtw5WzRa0YOcS1y1aM1rVqzxsWjBo0aM2wAqQATKE/Iux+RbnPhrgwsOGN8N4zpK2LJbBiwQtKEU8M8ePHfCnKOZqrqlYhPw2KfhsvlHdnzOBDNk0WwUXZY5a4cOPLjy4cM5zhC0pUlgjkvoy4oCE3cyPRRijdOEYEIkE5RBFERhGEZxnHg748IAhNhDVg5yssOVstyZM2Ra0aYcq3C3x4lrjI5zMsONpjbuWYAqCASuE/JIl+SRM5eTTTDSNoUwYMVMkME6VjXLfHfLPOxxTwZU5gIP+HRD+HRHnyjWek6UiUzCWIVet11jjeZnPBqNAhcNkmPlnhjgjhhglilihijIECCBAIYYY7dHLBDtgITYQ0YssmJjhyrWTJi0WtGuJytctcjhblcssOJk1bYcWLCAKkAE5g/5RyP5RyeHFVutzznZFdK6V2rVYqbjjPGeN5nd7nmzaqx0eNw4cgIP+Mpj+MpnenHg8DOo1NTdzl18Dd8Jims43jet1MXExNzGZjxenn13Ag+XmeTUpmNzZEgSgmphUwEyXFZq2c+zzuPMAITYRmaMWrfK0crWDXJmWtMuNmtcOW2Ra1zM22TK4wuMOHKAKUxKD/lF+/lGFzC63W6NXiMCE/GQR+MeumbBTIknHO23z6YXFZCGLSxSo40NNOTgluCE2EY8eTC5bs3K3K1y41rTG0cLcLLHhWsm7FzjcN8ORzmcAClMQg/5RPP5RPd3mM6zrE8MOQIT8ZH34yP+JLFotiQlnphz3hZNBFBmaSGe3A4eGDGAhNhDDFlcZs2VqtyOcbZa0yMcy3E1ytVrLM0bsmmVy5ct8gApdGoP+Uo7+Uo/ld6zpUxUomJjG6xKD/jUO/jUP8PHXHOd4nFRrVcNRyvFZsIToTmnW95oxAjWu3XF3ACE2ENGzFhibtmK3JhYZFrRxjxLcWPNjW5GzZpkZNHLVq1YACoABL4P+VVj+VVW3n+B1rMMVrhw1WoiZzeczl1qanEY1XCuEXGSD/jP8/jQV8Zx8ieThcZm+ed73m7Rpw6OXSsMZvOd86553IIP4CqfNvOViZiSJgmCUTCUSmLz39WHQITYQ4c4WrPFixrWOPHiWtG7VutcY8mRazaYmGVw0YMmONgAKVRCD/ldU/ldL4+FN6wxfDjU8QIL/AAYF/gAMFm5uMrxt50CGpJKBhLWDgIGDg4WNoSgAITYQzxscTjKwcrcTFphWtGjNktc4meNbjzMsTZqxZY2DLGAKUxCD/leS/led4ceHCsapwk2AhPxnvfjPPz6NOS86RraKE4aqioBZwcAgYGFm5dA1ACE2EZMrfJmaMcK3G5cZFrTEwzLXLNk0WsMbRvkzNMrJrixACosBNoP+Wc7+Wc/nya4ceXHlmrlZCEIpNTDLbjfFtlKp6b8RYIP+NV7+NV/lzeP0713cZ5szM4jhw4a5cMcqxhElzc3XGJuufbcugIOPc15c3NzOVxdZxmauLxnEwiYiavF1MpXM8ePo7xohNhDNk0yOcLJqtYssjVa0xs2y1xlZuVrdq5Y48OVm3xMcoApzIoP+XFD+XFFFxnHHh4urm14VWNco1iOHPGUghPxmAfjMPya4aODwODwMOSWC1ISlGMY1KzphVhhAhcZiImdQoYUMKEIUEcEMEcduZhhg1AAhNhDhu3yYcLDGtaMWDBa0ctHK1zkZuFrPCzbsmWTKzxssQApeFYP+Xf7+Xe3wVda5444twvhnldSAhPxmSfjM1zOJp1T0TxVnTDLXTHPKhcdjIIM/CjSpUccuNwscWKAhNhDRu3zOcrZutZNMLVa0btMq1yxw5VrHG0xZWrZkxwscgApWEoP+XKj+XKnny6YrVRCudTKE/GgJ+NAXDg4OasoQozZbXXCGwpJoG5gyBQMHC0MnAQNAITYQ4cZXOHK3bLWjNg1WtMjRgtwt3DFayYZcbNmya5MbDCAKZRyD/l8Y/l8b3fHW9b4XhiK1VaiNb1nGQIP+Mmr+MlO8T2z0nFruOc7nc7rw+G42hOxipHrxjGcYxThGESavB4c5YiE2EMsmJwxZMWi1o0bs1rTC3YLcTRpiWssTJhhbNcjBiwYgClkUg/5gAP5gARneOK7mI3wvAIT8ZWn4ytRulqtqtiwSthphlnCGvkFA2aBQaBgIODi7WBh4KQAhNhDDFlctMjdotYNcuNa0ytMS3FkZ41rFq2ZM8bBi4cs2IArPAWqD/jC6/jC7q0S3oMZidbwmr0ImBFEKmIzE3N8/A8FrmuJVFa1rWo4RhLeeM9/Bx4O93lOGoqKxnlx8K76AhPxNkfibJz5mPE06MeLLkz5tOjbs22RirCKac4RVhGMZ0glSlpZMuRxK4JWJsd73rjnes06QpSWKHAjTBCi0VUZxveWO18+Qgvi+DyW0nTZbKEsoqbm53ncWAELAqVLFlFgZYVNm5udW/H9/1zghNhDBqxatcWPCtcOczNa0wuGy1wxaZlrdnhY5GuVzjw4WAAp1JoP+Njj+NlFvV8GMYrhOo1GLicz1zxvK8X279quD/iUQ/iUB4XyvF4tmebrnnPOczE01HCe164cfA8GE7EuTGKMZzRlGAjCsIpyVlFOuPfjc4CE2EY2+Jk0yMcK1qzYt1rTLizLXLBg1W5XLJo2bscLTCzbgCnklg/43ov43q9TmrrOIhEXVvA8Hys8MVMXm+dc99OqD/iTm/iTZrU8lXF5vOefTqzjyV8buajhXSuXHgIXBZCLLxo4YUMKCOCCGAhghgjI4JYcLj4YNYCE2EMGjVwwyOca1vjx41rRmwbrcTfIzWsMrVq0aN2rFu2ygCn4vg/45aP45Z+VRpqazGd3ne5zxc43pwjtjtHSNMInePDjjkIP+Jej+Jd1OZ3NxurKvDEdJ5RqdTF1cXOU5nOuMcQCE3YtMppozjMRIRhKMkIwRiiRJp1x9WLhAITYRkaMGjPE2YrcLJqxWtMLPItwt8Lda1YsHLDKyx42zTIAKbCSD/kNK/kNLKvlN6vGMRwikXmtpjOLjOs3Ig/4ntP4ntTr08XW2c7mU6xjWOGKrEUrjy5zYg/gKPBzzubkuJhIkmJiZXvzfBcAhNhGVzhYsWzJgta5mDNa0b4mK3C4cuFrHMyZuGbFzlytmoAqOATqD/kiM/kiH118aJ6Z7Zrcc88+vHrx43McK6a7dK4MSzOb3med8czlmNw50g/4kKv4kOdY48JpidTqsMQtebzd3MppUajWqjBM7nNudZzaE5GyPTIokSFYRhGEQjAjACEYEEUIxTnx98Yd4ITYQzyt3GZyywrWGFjhWtGOFmtc5cmFbiyNGDho5aZGuVuAKdCmD/j2C/j2NuLxeIqA5b5XqcVGJqYmczmLrNVuD/iYQ/iX3azW248Hp1PHON3aqxjWOGq4Xw3rnmdiE4EoxrOpWEEIolYRCE4IwnCrHzYx5gCE2EZGLJk5xuMa1qwbN1rTJiyLcLhzkW4WmTMxxOWTRxjcgCo0BNYP+QkT+QlnF9ceDW6nEcHRycK1Woiozd73vj1ztmo1XJyxwmMWAg/4iyv4iy+VY5PAzympjMTnbje+ec8c5yhjWtcNVrSMZxx5c7zmExcxyZkJwXhOEYTjScowIkUYRQjKIJpz28WDwACE2EY8eHG3yOci3JkxMVrTLlbLXGNphWssWXMwxtWDfI2bgCmMZhPyFPfkKNyxxYcFZXtjY76b6cePLDTWAg/4miP4mea34F9t8s4vGazWY3GrQhNnC34YRJwjGMKynFOvZwwgAITYRlZtGzVvlarWLFgyWtG7TEtws8TFa0YYm7NoxbZGzhwAKoAFPg/4xxv4xx2tlWcOOM63reMuXNVjlzABnG0sssxcRSMVGKrFVGGs6tkCD/ioE/ioFd+x16Hg+Bz5denXp16OPBz5Dr0ABy5+Nx1hrBTEwiC5m83O8z111jiCD7XETEzJcTFoki4lEgCYlEomJgmCEwmJmJi6uJm+vq8a5ACE2EYWmRqyyMWi3I3xtlrTIwcLXLljmWsGDbNlaMcTnGyagCpYBOYT8Z2n4zuZ46ZaVolSFsF+JOlqISwzvfbgy3hOUcEo8BKlKTkuxw12w1mCE/Fdd+K5+zNPFGEY1rWe3NrrWN0IQxWbFoE53z5NN546xnOMJ4MOaFqCD+Aq825m7ZJmJiYlMSiYialEoTBMTJa77+qn0gCE2EN2bHC5aNmi3M5xOFrTE1bLXLfHmWsMuTHia5MuXJlZgCosBPIP+OzL+OzMHXVxN0mIhjes4BwnlvpNUpK7u8kxGL4TEWIP+LMr+LMvr0HSp1ERNzcb5+B4PTqDrbi2uCqxHLFcMRELxxzmwhNEIxjCcU4RjERSnCMCUARjGMIkIowjCKE4Vnl5aHeAhNhGTHhyY2TlutwtWTBa0b43K3FiaZVrbC1cY2uRixa5MQAqUAT+D/j7O/j7F4ZcFCss5znjfG8yxjHaOXKKMuM7njO83xndzusqjwJ5Y0IP+Kyr+KzfG41GI1epqVTEwzU5Tx8LcVhVQrNbxuN1tK7qV8pjMAISncnDtxjGAhOUYRhEIkYAjBAQIRIwjCcEY36+FHwQAITYQ0aNmTPJhzLWuRy4WtMjfCtcY2mVbkx5GWRo4zOGTRuAKdy2D/kIg/kIz48s6zwcOfI7XOJqYurxlcZvd7m7XrimAg/4uxP4u17iYiI6eD4Biq0xio1Wqwxc3HG7ud4y2g3SyIJiVzGYqSs4yTKriJS48/XmvGCE2EMcbZu5aZnC3K3xOVrRxlwrcLbLkW5mLPIwaZmLHGwygCn8xg/5ELP5EJ88uY6m4uJqaioqodJ4OV8LqKyi4zXfXOe6D/inQ/inf6eL4g5YxWIq4m13c317d1sxMITSL1x1KAIPwuC5ttczEkkZxeLqYmJlMXWamV58fyZr2ACE2EN2bLDkYtWi3M4yM1rRw0yLXLJvjW4mbdiycsMzRvlagCloYg/5GYv5GW+NutdZyGmsRwVUAhPxSDfijpvTY1TxKRVmvPHDHXDeEl3HFnGMbqopoxnj56PIAITYQzaNWmZwwyrceZpjWtGzbEtw43DhbjYuWTPFlYMsLDEAKaSGD/kmm/kmx3muNccc8ZxdRiNRisVOrxvhM0IP+Kaz+KaVOp01PBwnSiJi5y413rO7AhOFkyznWE4kUJpwimRhNW/NnLiAhNhGVpjasWuJutyNm2Va0cZnC3C4ZuVuZu4xZMbLMwyY3IAppIoP+Sar+SbeJrXXoXWmpwhKYmkXw5xGwg/4tKP4tFY448Ht3PDN3MxWo1jUajF8t3OSE4kJzqjCcYRjGcYgjCMJq4eicQCE2EOGjJxlcMca1nhzYlrTE2zLcWXCxWs2DnK0cs3GVxkYgCnQmg/5Msv5Mn83xTznjG4ziMVGq1wrliqiMxvl1qbCD/iqC/iqTT4Dwr7RqtZxu53u93mbjNXC+HNdghMnSltz3rMjCcJwijIhGUUU0b4ejOGghNhDRvkZZW7bEtcN3LRa0Y5Gi1wxctlrBo0ctsmFrkYMW4ApZFIP+Tlr+TmmM8ccdZw1EVGovoIT8Vb34qw7ZI4koQjhYZaZ315CFyWEZVDHLLDGjTy42WDQAITYRka5WmFswYrcLRuyWtHLBqtcNsrBa2xtMTXC3ZM8jZmAKaB6D/k9W/k9VzVXWM8GISzPPPXfPfHjjiIT8UpX4pZ4cDfuzWZrYqUlKEpyjHHC92XHEhOtTjzKxjEiRhGEYRnKterhlACE2EYW+XIwxMcK1lha5VrTM4YLcOLFjW4sThs3YM27Ns5agCmgfhPxlIfjKRNerLivgjiZoZoZpYJRTndnhhqCD/i+a/i+bOPDojGdca4xxxziScZ5c8TKE5mVFGaqEYIooxjFGM79esJAhNhDbC2bsWGRwtaMceZa0yuMa3E2cZFuPKxxt8bPIzaMmIAp4JYP+NQ7+NQ/GcZ4ccbxtm83u8za4vUxVcHlZ6cCE/F+N+L8fFjxY+RjyRyVxXlOdVVZXmwsMZwx6uHmqhOBu11neUSM4TThS9JwjCcYThGdcvRiyACE2EMczZkyb5mK1tiauVrTGwaLXLFkzW4sWZizZM8OZgwcACoMBK4T8a2341t9GnhZdE8CkZTnGN5zvh2bcU0ZVhFGCts+LHKqE/GWB+MsG18daZYYVYVhPApLBmnLkYcTBGEUUMODLK8cYhMXUV5MYrzlWE5VkhEgIRhCcJwmvhy8mUekAITYQwyMnDZzjyrWDZs3WtMrLGtcZmTla5aN27nHkw42TViAKXRSE/G5J+NyVky8rHZKkYRlVGMCD/jHu/jHvcONxq9TEZxzxnICGgLqBgKmFg4GDQcDAQ8DRxsHEWQAhNhGJzkwts2XKtZM3Dda0yMsy3FibNluVszasM2ZliZt8gAqDASyD/jtM/js18flzcu87njNwiOFVisVWnCOEzF3c8ddcZgCD/jD2/jD/116PI49J5XwtNZm13lxjNZi1JiuPbjGQhc1ZBicHHDCgRwRSxSySxRwxQwQQwEMKGFHLbnYTWCE2EYWDVk4wsHK1qxyZVrTJlYrcTVg5Ws3GXE5ytGrLJjZACpEBOIP+QD7+QDXN3jeOPDx9Z4tqaxrXLHJynV1nN5z1Md8XFVjlXK+zkIT8Z4H4z28UMeK+rbsy6IYIUkhGM41rHGwzmJUlgOJWUJRneeOGmN63hMXSR4t4zTJogIICE4ThGEUYIwjCMIozx828HYAhNhDNk5cNcLditb5cjZa0bY8y1y3xt1rlg4ZMcjXG1b5MQAqAAS6D/kRI/kRJ8OM1xjON6iMVWGkZ8bri6uM23FxOAxnwAIT8Y5n4xzZQtgZI5I0QRnOta126NdbxvOs5JStLMGbPqITF1I06sYVhNOFYwIwgIRgjGESKMU54+XGWICE2EMsLdplyOGa1jlyuVrRu2yrcLXG3W42GZnlYOGzFzjcgCn4sg/5GEP5GBefl8u83NRjHDhjlHCsRF5vO98887zu7XrjOZIP+M0L+M1nxPF8TOoqERMJxEYYVmMtrm123w46mgITwpnhv04azhMEYCEUZRghGURGM8/TvCfcAITYQ1w48uHJlyrWDJgzWtMbVmtcN8zBayxZmORljYtXGHCAKkQE+g/4zFv4zF3XoeD4BvWonlng5TiKqWczzu+rl1iZQSiamM1nXPpudAIP+N5z+N51Vkwd+3k8ObjOZzMlMVwxjXRw4cMcKqKlOW623jvreeoCDx513cpm5m0xYlMhVxBMSFTEiZmVznfj+Dh8DACE2ENmuHC4wsMy3I3atFrRoyyLXOHEyW42WPIyZ5GWZqybAClgUg/40NP40O8LrtN6piqvlcoT8a+H42Ac2dmnaEpShHFnxYY1AhO9KmHk4ZznCKbDh5sYYACE2EZcbRqxZZm63HkcNlrTEzcrcLjCzWuW2PG2bNHLZhkagCqoBR4P+N+7+N+/pz48uuudcWd1lOp04RiK4TSGLiIqIwrOpZXHG95zmdxer7d/G3qqAg/41Lv41L+XDPSelYxipjN8+PPfPPXPGbmIrWuEa4MS3eeO+e54zuJjFY4V0xiOGvB8rqIPyPK8HnKctxdpi6mJREwBMTEgiJqYiUpuJTGauZ3z9GnuAITYQ5c4mmXG4xrWeFs0WtMOJmtxNsLZawYsXDHGwx4cORwAKowFFg/47hv47c/B3w78OscWUqidRVRFVUToYnGmKpUxnXGuc3nO+ed7nMXw34WfC6oP+NTD+NS3g8R2joZnjvnvfOeeeLMMVrWtYqMGXGd3zji4xttkiNVjs6HSE52Suus5xqjCc5RhGKEUIoIkYIRlFCEZIyiQnCIjMjGeXnzPAwCE2EMHLVjlyNmK1i0as1rTIyzLXGNhlWsmeHC5Y42+TC5ygCncvhPyAWfkAtBWgx4gSnmnOUJTBGEZRS08Dg7NuTKCE/HDx+OHlr1GXIMWMGvVvwVTklKUpWjRFDHky4seDCIPlqZi4mLrKJRMxKSZJCYTLN9fPzHAhNhGRjmxsmTRwtysWzha0zNcK3C4Zt1uFi0zOW2NkzxOGwAp0JYP+Q2T+Q1/OMunW5jcZgqo1fiZ1NQreOOMxYIT8bUn42scW3YjDQxQpKE51rO+PNnVlWCdMeDDC4ITuSnny1nOMSMYoRgQihFGMZ4erOEecITYRjbZmbTJmaLWzBtjWtGGNqtctGLhbjctGuLNhxt8zLKAKWxiD/kU8/kU9Gu+uNZkmqnlz6XUAhPxsrfjZXHEz7K5o4qyjBeme12eEdyUN+WMYznGaaM68HgmoITYQyxZHLZhkxLcjVs0WtGOTMtcOGbNawyMHGJlmYYsbNmAKZh+D/kYA/kX9Z4cdccZTcZlllmjhvlHTwYP+OIj+OG+OPgc+3Plzq03NzaZmL4eH03Egg/epx48c5tNxMAJmd+D6adAhNhDVuwxsMjBwtbNm2Na0aYWK3Cwb5FrTK4cNG7hs5auWwAqjAWyD/khe/khfAA69AAAAAA58gAAq4nW+EqzSEROJlfPwvD7biYvW9c9ce3eD/jla/jlbAAAAAAAAzgAAO/bny8HwPFqyL1nhCIiKnhx8bnE6mN8uLrrYg9aKSRlMzEkxMWSTEokiUTEhEgESiYSiQExdTE1MSJiYurize/Zq8e8AITYRjatsePC3wrWmRw5WtMbjMtxZcrRbiyYsTHIzxNm7TGAKwQFfg/5MNP5MJ+tWDmnM2yYmsRVROJpS+XPp18Dwe3ft38Lw/E4wREzUwiSZm2TNPF1M3BVRhrfKdIP+NkD+Nk/p16A7bxiuFVSGbubxmrm0+H4Xh9OvTry58OOMxJK4tabzK4k4MT2cfAxUVGIyjfDrGbyAg+HsR4ObndzMzImLgmJgiYJq4mYJiYAiSJiYmYmJq6TCQTVwtnfl+HjPnCE2EYmLRoxYOMK1uxZN1rRvmcrcWJmyWsmjZoyx4mGFxmbgCmYcg/5NsP5NudVx6c+Ga3GVzKbi8ccKoIT8cZ344w8fM4e7Tqx2nKInG6ee2eaMQIXDYpi4IYUccsKGEhQwy05eWBnAITYRkzYm7fE3yrXDJy3WtGDXMtw5GjNbic48WJkyzMWrZqAKfiyD/k8y/k8zTF1uanXHg3oamKiYiROJROO/CXWE/HId+OQ9q17NvAyynj0aWTKy5ODgrO8pylKFMEsVJMmXBhjrg/Y6b59XGcxKYiCJi4zFouJi6lN8fT73jxghNhGVk2auWuFgtascORa0cOMK1y3ZM1uZtictcrFy0Z5XIAqbAUWD/lHe/lHTnjyreERVxled3eSJ1w69B27+RuIqLmZvN5Zm3Fm7bmd624wAg/43Uv43Xb6eL2zwnTg1SplMzdzedbBrDVMKymMsrZTlbNc/AzWZhPFHHhw9tYzijCcIwjGEYRgBGACEZThEjKMokEYRJp8PlxvTrCE2ENXLJo4YucK3Lmwt1rRpiZrXDTG1Wt2rJw5cNsOZpjZgCnEqg/4zYv4zacDegdOrtbhPKNKYmYuEbjrre5CD/jrS/jrh6Dr0BdIjOOOJghFRE3jjy8GuLiCE5Ep1jGsYxTjCKEUIiZEjCKsb8vTGHMAhNhGVnjyNm+NityscbFa0yMm61y4atVrVs3cNszjI3yMm4AqQATyD/jS6/jSx48ublz6dXLmBw48uOs1MWuZvNcWVsri1ocJ6Ty5c+QCD/jtm/jt37dXTv28HwG9Adu/lc9ThGdImUzOZzF7i8xMwqeGUb0CE5GTTOcYzjGM0YwEBCcpwIyiCEYhEEZ309GEYeBAhNhDdplZM2OPEtZZmbRa0ZOG61xkw41rLG5x5MjVjjY42QAqwAVCD/jgI/jgJeD4G+G+G9XCKhTCIhiaUTM5zeeM8bzucxdRyjHRx8CMRhqcSlHPHg9Obn4CD/j3e/j3fZx5PTdZkzeZmSqqKVVVwxHJUJXNzNzNpiIOiNYxVRik5TXOeOfD0hM3Snly1vWFYRhOUUYRRQjCMJynCMIiBGBBGBCMYAggiQnCac+Px6yeAACE2EMczRi3zOXK1ixcZFrTHhyrXGTLmW4cjdu1w5MeLI4ygCn8wg/5AVP5AX+F1dTGVTaLjXHgdM6jBEXFxMxNZxx8DnACE/Hn9+PO/Ps27t+zbqvRJCsNe7e1wwzqmWlgha1qUhC11a4SD8DyPLlNBuJms4upLLJmgErnv6PPEgCE2ENnGVk1yOGi1y0wsVrRw0arXOTI0Ws2GFpmY4WrJw3zACqEBTIP+Q+r+Q+sAPG8fxOPK+F4lc8bvnu541NVjp37Nb6SJXM3mNzc3Mkw4Z8jw/CdAg/47lv47lwAzjNVfDPC8TSpjGamZu7zy5vA8HxN1CquE7xutzMbrdxEIiXeD7eF4e0QqUTMpTFkpiYkCYkFXUxCESTMSJLm+fh+PePCAITYRkbNGLDC1brc2PLiWtMrVotxNWzRblzY8rPI4Zt2GFmAKjwEyhPyPefke9xY2HBnzcO1UFJZLYMEMEIIVwXwXwXheufHny574b4s9IUCE/HdZ+O63bs00xXtohTBgwKRrHDfHfHjjjjhrel5RgwSlSlJaq0nEg/I9BHp8bymZiRSLqYuYmphUySSmd+r4twAhNhDRrlZNnLbKtwtcuZa0YYm63C5bMlrdi0y5Gzdljw5m4AqLATiD/kCO/kCP69N8OOriYRdVOMViOl6u53ec3KZqamqcJ0xGcda2g/zk35yflV8p5ThNbjize+7necxrHDljhwiMW3N5zvnzvfHjuaxkg+nqePxvaUxJJETBMXKEEEpiURMErz4PrzwAITYQ2zYW+PIyxLWzLIyWtG+FitcsWDFazb5XOVszbOW7hwAKeSmD/kUY/kUfubZiYhiKYeFnhCLjc7nZmJ1vtvSE+UK+TpyYNFMU5Y8OPHlw48bkyurTBgzZrZIUhCd4Zcmm4ITuUn24k4IozogQQhOBGU4RinOt8vBoITYQzzYmTBg2yrW2Fu5WtGTRktcMMTVa2Y5mDdo1YZMObMAKcCKD/kXi/kXRxvwt8rjN3nPHjfOczmmK1rHae1UAhPpCvpD2nFrhdWkZKStgwZMGKmKCdby2stSEeAteedbpwIRhGU5ynCKME4318ePOITYRiatWjPKzbLcWVuxWtGrjCtctWrNbhwtsTjDjaMWuRmAKbiOD/kh+/kh/zxxeM6RTlE6jDBEzM5rfTvWQg/0RX6GvU0md7z3cd956xmKrlrWuEYvlvGSE3cyPZnCc4IRgSnKsEYkYRjG+3hz5QCE2ENmDZo2asGK1qzyNFrRw4zLcLBu3WtmuPC5ZuHDZxhaACnAmg/5LZP5LZevSscIxiV3vOeud53cwjhrlw4dO1eJXIIP9J5+k9ifBmczZFYnFYrhrhjpikubrPj132ISXgQ8DxjAIAAEYThGc9fNhmCE2EYmWLE2csW63IwwsFrTGzZLXDXLkWs8uTM1zMcTDIwZgCmAag/5Q/v5Q/w6eWzKYqq4VwjV8udiE+T2+T3CPM0YqalqzwxvfTHgy14yFm1iPO4GCFGghQwIUMMdOZguAITYQ4ZsHDnM3ZLWbfI4WtGbBwtxY8bBa4cY8LfM5bOWbLKAKTg6D/k9k/k9pdK6axwdLnICD/NpfmxeUcLxcd8d87IaMsi9hYFCw87GwN0AhNhDLDhx5nLPCtasnLda0xYsa1xka4VuPG3ytsjjLmzNcQApvI4P+UzL+UzN16ebrK9MY1rXCqqYzec88541zoIP87t+d3b14V1jE1a7ubu853njO9p4cNcCEeBo5ePeqMJwhEhGBCEYwinOunmwyACE2EZWGVs4cNmS1g5YuFrTExcLcWJnmWtHDfJiaY8zBg2bACoQBMIP+VW7+VXe55b6XapZhEzoxNU4RiMZXx3u85zDOJwCE+nM+mP11aWnLnrlx563lC0s2LNbAwWtaMpShNeU4yvLLgvgAhOFs5s5JQjGsKpoRBEhFCcoyjKcIRRnXL0aYACE2ENs2Nphy5sq1i3aNlrTLiYrXDZrhW5MrVlmYN8rdm2yACn4ug/5XsP5XwbiIjEacGIqLq7ub4lbiGJxUYqOWfAvFgIP871+ddYEt3vnPOebdRVV2PCiKLvOc53fg5zvihYtQg1sEcUKGCGCGBDBDFCQQiGGCGCEQpa8rHBrAITYQxbZGjhm1crcjHLlWtHLFwtcYmmRbjcY2GJpizM2rBkAKXBWE/LaF+W0M5OSEZQhaVoWZLwuAhfIVeQrNRTgKqIIEsdsuDYGW8IXWRRZfAyo4I4YI4I1OdhjywCE2EMWjBjmY5HC3MwytFrRu5yLXLPKwWtsLRuzyYsLbC4ZgCkwMhPy0dflo3hkhiyQ0VlhAgv4aQ/hn/s7a3GiHjkmgcAoMFgMFmcBS4CE2EYnLBu2ZOcS1rmw5FrRwwbrcWJzkWsGTjI2YNcThowbACoMBLIT8ngn5PE8nFzY5TrKKkbMSlr8CtJRpVWufRtVlGFJ7J2CE+sI+sd1Z9Vc0cS06XTnfDo0zredZoSlsjkySpBLTTPOE6GjmzjOsYwnKspymQQhOU5TlNBGEJqxy8+egITYRlZYWrTG1xrWLJoyWtGjLMtxNMjlbmxZm+Nq5YsWWNkAKbSGD/lBQ/lBNznF1bGcDr2nE1dG/AmeU4gCE+vI+uzRkhWG3ZtHHtjRkwUpix5sOTDSYhbM1DnZYJYkMhDAglglijQoYY6cPhYtAITYRlaYmeJiwcrcLPE1WtGTBwtwtWTJbkbY8LVziYtHDFwAKkgE7g/5TOv5TOx5fDMZVitYeAjSJnN5nbON4KiS7nNztV1E9OPKAg/1xX64t4fhViuEKm7vvy57vjHHEzjDtz5eJOK1UTMTEzMznPG/Djw7yg/G9KPV8G0XF1MSRMImYmJq4IzjMKtEwTExcznn7LkAhNhDPM1zNcLBotyYnLJa0aN8S3C3ytlrdrjcOWeJi3bNXAAp1JoP+Viz+Vi3x63E4VWMVPiThCcz4PLveczbet3aD/VNfqm+Eb5XSYs5+FtdXF66+VxpwZxzxmOaFxWOh0KCWGGGCEhmjgECCCOKOKOGOWnPmsCE2EZmTNo3yZMS1w2YOVrRg0yrXLlg2WuMuPK5YOGzbLiyACmAag/5Odv5Od/D8IKxfKeDFxW8b115AhPwAffgA/xYw4uDGxzilLBTJTZOlAISHW48YRRQujGcIxTjXDzXIITYQwZsseNuxbLXLfMwWtGebItct8mNbkw5WGZw5asWmLGAKcCWD/lDw/lDfwwrNuOc3u+M5i4prGK1jhjUeBcCD/gAC/f+3m7u84zU8M8HCOGOEamJvN528GOdghN3Ed+SCMiMpkYRhGU4ThEirh6aAITYRlbsG7lsycrWTJuxWtHDbCtw42OJa5Z4cmRixYM8jFiAKbRqD/lRu/lRn28fXGc3Kq1jlw1w1HLccQIT7R77SnAlmhotipgnSc8OGuOumOeuMhoK8gYC5gYGBgYCBgkHBQcBBwEHBw9bAwNkAITYQwb4sOJhjYLWDhi2WtMjTGtw5G2Na5YNXDhw0cZMLRiAKSAuD/lL+/lL/4Y4cq7Jgg/3fn7uffGb3rjdghpSkTc7CxMjMq4AhNhDdjjaOcrbEtYNcWJa0xNHC1w0wtFrduwzYXLly2cssgAplHYP+Vnj+VnmWeW+DDU4VeJpS458utoT7ez7dWWSuSdrxvO98Nctc98NZsldVsQCEl4AcXTFVFEhFCMIzjHDl487AITYQwaZmeVthyrcLHNiWtGOVotcZmrha2wssbnLmc4czHGAKgQEyg/5aMv5aM+O8xuM4vFRjFVqOERU4zM5u7tzqmHCMYnlxiYT7cr7ctgw4I4loSSnGs63rW9b1qjKkMWZxIWlKM8OG+1rrnITdyHNvOKJFEECEYRIwIwRhEE436d3MITYQzb5GTRjkbrcLhg2WtMLnEtw4crhawa5czTMxytcrHEAKZRmD/lvu/lvva55rcXE1UYrEdM9s4IT6tj6tlkyQ0SyQwVgnOd8M9c9M84CGiLKCgbeAgYFAQcBBoGBQMDCxdTArgCE2EZGGJy2zMma1wwaZlrTJmyrcTNnhW4mDfGzcNGeVrhbACnosg/5d0v5d0+PCYBCK34F3wzrZOWSsqQ1z8rniwIT7Nj7NnQjakE4RnOefJnrXDGZSVMhmhCUJYbcPVtYwhZNIg1MIQiCGBBCghECGCGCGGFDDLblYWuAhNhGLE4at2eXMtYN2zZa0ctca3E4cNluLG2xsGzHLjy5WIAqHATWD/mC8/mC9eL256urqcRVOEYiKlczdzc3mZu0XFTpqfA3wAIP9gJ+wFOWcKnGaTMZjLM2u9xxiZio4Y4cK5YVFx1x1vYCEwdaPHvOc4RRRBBGAIoTlOUYRgjCMJpzx82cfAwAhNhDVvka5W7JktyMHLZa0w4cq3E2YNluLG4aOMOVlma5WQApvI4P+YeT+YfNUziYioUxdTGW65t3m454zQIP9bB+tb4YukTcZiM63y48M4zy48N4yx3jOQIXFYpn4ZUcUMEMEECCKFBCIYUcdufR6ACE2EYmDPIxwt2q1jixOFrTM4bLXLHFmWuWDfKwcZXORw1zACQEKZhuF+PDj48OcDgMDgAyE+AhwUlk0iCO+mfDygIP+J9L+J9OYiTp1xvXHW9XCsZ1F2IWTDS0woYkECGUjQwxz4vGxR7AhNhGLM1wssTlytaucLda0btmK1yxbs1rjI5bMW+Ro3yNmwA=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RvHAOAgAQdBIgL/AUBEBZ6xN5CnJZMl4XM1UJFp+MCEghIEET//wNFNQhIEESAgAJFNQUDOAtkGSAyCQCQmwMBN8AeRTMJAJCCAgHbxR5FOAgA/gMAe4XSNBJOwKQ/0wCkPwqYAUqD/gje/gjf69OvTjwA4V18bKJiMXU1CKnEROjBWLiF1JMEXM7Zne46448wg/4I9P4I9fB8Dv258gJ1nplVxMTF1KLhcXWbq4mUxcJRMIi6upiavV6riIPhi1l3FxMSqauFWhMJQkCYlExNXQEzEgm74+jv1CE2EYmjXNlZNsK3JmxY1rRk0bLcLJi1WuHLDKzw42zRq1ygCrIBaoP+Ch7+CingAHTrw48ufbv4Hg+JuanF4iaiIYmohisTi8TFTVRESldriy4mcZqamplNytMzNbpeN1Nggv5Ec/kSf0AHOhm5uN53x3m8tlmlnlVJZKTZZsRZkrLGWS5creahM3lPHx3z8oCDxqyZJhdBJdSCJiVXEwBIlF1IBEhEkTEhNXUgTUiU8fft8DAhNhDls0atmjhotwuGzZa0w5WK1y0xtVuNjhw48mRvjxOMwAqDAUCD/gqC/gp54+FumIonCGmmKxeLwYRFGLiaRcXUk0kuNx1zYIP+BWT+BXfwONcrpF1cZ1vGcWqYqYqYTZvGcWi6m4XUkZq16myDQQiUImExK0SmCYmEECZJABJnftx6wCE2EYXGLLjxNmS1g5at1rRqxyLcTHNjWuGjVw3Y4nOVtixgCoABLoP9pN+0v7eL058ufIdo1WOFOFRiKpqoxFRSkVV8JkCE/Br1+DZXFj4HH42fMJSjSMYRjW2GUQhGRCFI0pgirrCE7WWNY3jOsKzijASjBCKMIwjCMIwjCKM+7llkITYRmYYWLJtjarWTllkWtMOTEtxMMrla2bMM2NrkbsmjFsAKjgJ6hPlvvlv+PxgA3b72w4OHwubmRghGUEEo0iggkpW18WO1YxhOUYFr0rky4seDDStK2vSsp2va9r4MNrsGEwYRo0mza0aRmzh1gIfxIteJFuazQAKBQZpNaFQ6ZTbBKYBAoEQFBYDAUAgECQRAYDBYDN7BYatV61W7FK4HBJzZrPWq3SKTPp/QKDRKLSqXSqXSqXRqPQKDRKLRqPRqPSqXQqHPJ7NJqoFBJxOROJyUSip1OxNpuFXAg+mBMZiLzFzFxMTEwuriamauJmJRNTAixFwBExNXExKJAE1dSiauJiQRKauExc9/Xk94ITYQ5YNWLRhmcrW2LMwWtGLRitxYc2RbkYssLXDmbY8rPKAKvwGCAYP8wx+YZcuYA5c+jr5XPScRV4ITVwq8FxN6VUYouCU1K4vGRcoJpESmlpQlRBiSoqFIXFs3ue9749SC/wAPRf4AHo3w/AAM3NZ58eebm5sFhKAlE3O82bAsmyWWA3Gytc0vLFyhc7AWNybGb4+H1bCCz6G7u20kJCqtlssssNzZRlypSUFi5RU3KBKlCwEoCVLKlFnb9P4Jr4ghNhDhu5yOGzfKtaNWDJa0zMca3E4a41rDK0y4WzljicZm4Ar+AZUBg/zeH5xe/AjXQmPC3EKuJiV4khcXM75c3Di6dfG3qNYjhERVVyVWlSgXEWibqcspTVwXJMzNpzmWYIRE3Od3dz18LOaTabm4mYb5Zu8gg/41wv41y61x5ZO/bwYm4uMxcWmM4vU8J1Pbr0c+Tv264EXUwTC1pmJqaVKpIIhEwupETBCauIuJiYTSYJgrfa4jGOGtdOWqiNx4tcePHmCD9LwPNq7nM3LNTCJhMExIRMCSYkIlITUxC4uriauphMBMJgCYTCYCYCJJgmEwAxnFxMTdJvv7dxfwgCE2EN2bVphZ5Mq1jkbMFrTE1ZrcTdo4WsGzPC1yMWTlhiYACqQBV4P+Hrb+HpsmrTGZmevbuDny8XFzNptNXhVQw6d+xz5B0hqMaphUwtxjN7vcdeHWuMiC/jzb+PNZpWzYmefAM313lheO8Nmzuduac6HgxzedW9a2yrzs58fnx2CD1C0kwkiIoLmbRFwi6urq4lF1MImJRKJQkTExJMTMWTfX18cgITYRlbuGzLE3yrWWLMzWtG7hstc4WjNa2b5sjHI2Ys2WJiAKZB6D/h3+/h3/HHgxnUXq4mE1eM63yzfMg/4ABv4ABxy5u3fwt1NITCEt43mwhOVhneNYpTlGMIxhGMJwjNXPw3YAITYQ2ZY8OFtjarcLZzlWtMmVutw5MOJa3YNHGRnjxuGOTCAKzgF/gv7K4/srn36fH8W4LbLZVltWhWdypbCyWVW53m5LhLGM3CWWXGfD8HnwAAA3PgMyc3K8zy8gg/4NtP4NtcZHNm95zaZi0psQiEWmE4ipqIVJG6m4UxEQiLqcSImJpERy8HwOfIAABy5+RvFaQq6547xsg+3Ljc5lcTVzExNXFXESrMRJcRIglEokiYmJRMSglExMXUlXEwEXUphMTCUXEkTExJM5bnn4voAhNhDBq2b5sTXCtwuWLZa0at2a1w1ZMlrJtlxuMrRvlxZmgApGDIL+tmP62p92ak5Igv5GG/kXnz4qKnmGkKKBsUCg4ediaAAhNhDZg3aZHLRitaOHDVa0Y4cy3E4buFrRszcuWTFvjbtMgArNAXOD/iMI/iMJuImL4ZxE1bM3bMZxnGYtbK5vKc4uGIuMRFRFXEs1cRcCcKipSuiq6eD4AKxrUYqibZrjrwceGIP+CLL+CMXnfG9yyuLvjvNwnlHRy3i1yiFQ1GFRwYioilWMXV4RKCJi6mCakiQHkbxjFUi6zPGuuOecgIPhnMaiYsuJIETV1KLixKLpNTMAIlEkxMTEokiYmEkTEwTEiYmCalNZq5u+fpvCITYQxytGjNrmZLW7BrhWtMTVytcOWbla3yZmrdk0zOXGVyAKUBGD/htA/htBamKnWdTpiqCD/YpfsU3G9uM3d5cZwIW7HZOOGCCOKWCNTlZ8MCE2EMW7Bswy5Gi3DhYtlrTK3aLcTFxmW4nGNrmbscrPCyYAClMRh+A44DlOZwFUqtsk8Kg0Cg6E/C1l+FrNnzBgw7Ixx21ghO1HPPDO6MYzvy8scQAhNhGPJmZMGeFstZsG7ha0zMca3FkxM1uTM5buW2Rs1Z5mgApXGIP+KC7+KBHF6vVxnHHharZjjOPLgv6aS/ppGbzZsrZUhjOfGITBCEYiJGE4TTnPDn29gCE2ENGrZg1Y4m63K3zMFrTDkaLcWRm5WuWLfGzbYm7LM0ygClUWg/4u+v4u54anTEVSJi5s8MCD/hc2/hc5i4ut4uJiaKnWOYCEhaEIowmnEjFWOnf0gCE2EN27NnjysGy1hiaZlrRpiarcThm0Ws2+NywaNMbFy1yACm0jg/4zAP4zDeTOHgeD4WcTwnhPJEVMXROY57jwQIP+FM7+FNng58nHh1wmMxmIuqiaTETFXraEhwrznGaMAgnCaKJFGMcuvLPvACE2EZMTFrjY5cK3M3xs1rRtmcrcWHC2Wt3DLIzaYmOVq0xACnQkg/44OP44P4uJiYYmnbj4Gel9t8ETM7cY8Hj4HgiE/CYh+EuOFIWgnOuOuu+tthljhpOykpYp5q6MuQCEaIzjOKMpShBKasZxThOEyd+bhcghNhDBs0cNMjZotYtmbVa0YuWq3DkYslrJq3Y4mbnM3yssoAp2J4T8e1349p410adWvJlxYwLyvK8ryXpOCDFWmKqE/Cdl+E7+OTbs27M+bHiBux4JWlCUJShGUY3hnytIhKTEISlBAnGMZwRhOEU4RinPDp0z8CAhNhDNs4x4crhitw4WWZa0as8S1xlcZlrXGzbMMOTMwy5sgApbFoT8gOH5AceTamGE5RgUnSdq4lyD/hMg/hMhxXa+mOU8LVbrjvV9wITJ0nTjCcUYqwnGNcOXbQAhNhDhzmwtGDRotytMmNa0x5Gq3C2x5FuFm5bsGuRywxNXIApZFYT8eY348y5ZmiOaVlpoYY4432iD/hR0/hSD6c4q8XiIqIhx5ZmE5mrhzneacYxjFGuXfhkAITYQzZs8zTM5YLc2NrjWtMzbKtcuG+Va1atXLHE0yNGrjGAKVxOD/jz8/jz9ifGzwcnKa1OLyIP+FUb+FUfp1xOL1msxOdXxgIXDY7Gwzwo44I4Uct+XguAhNhDHFkZ48OFqtxMWDha0xN2i1zkbNVrFhhw4sOLG3YNWYAqFATaD/kSG/kSNVx5ceHft4sTkRWKisRWI1MQ245nebbbXNX0zy8CD/hQa/hQrvWfA8XxOvSmrxCLJKvDhOJ1mLmbbrKblfHHWwIPwPA3Obu5mZRIF1MTF0mCIEXEpTLe/H76AITYQ2xs8LNljyLcbbG2WtHLJqtcYnDRa3ZMnLhvhcNmDduAKWxWE/I4B+RxfTemGk7LUtaGiOZDIg/4TJv4TGTpPSdRWM44471nvQIWTRMnLBTBLBKhhhjjvxceYITYRiy4cWNhjyLWzZljWtMbZwtxOcTFa3zMG7ljlaMMbDEAKVBKD/kUM/kUhzrwOPTVa1XKnCNiD/hSY/hSbtjkaiZnHPU9whMHWrzZxnGEUMMcOfbYhNhDFw0ctcbdktbNGbda0cuWS3C3xsVrDHlasnLfCzYZGIAp0JYT8j5H5HzZcPhcfJEQUpC1JQlKVbXhOca005Lzgg/4UvP4Uy+ni+Jns1UYiC7veePHO5zGaavpU9ITmat97znGMUURGUZRQiRnCs8e3THsAITYQyZsm7BsycLWjVllWtGGRqtcMWrNbibuMjJpiwt3GRgAKaiWD/kiA/kiDq8XjI6ZRidTphEs451xjeOdZg/4VfP4VYa5vD8Lwx4eN3lM1EVhrGnRhjdWAgvX2Xeuzu1aWbmzZTb3d0fAAITYRkcMHGbFhZLWrNvhWtHGNwtwuczdayzNGDNo5w5WuJyAKdyqD/koS/koHjk4b4ZrM3mdzl4sXd3V8I4Ry5Y6a7cPAxuCD/hVq/hVrurrjrYkTHLxelVitTqIYsuNzHOCE4HG4tZqximRiRQjBCCBEiijft4YcACE2EY3DLHlY5cS1q0x41rTLmaLXGbE0Wt27Vyyw5sWPK1bgClweg/5PtP5Px/AAamcXqeF6mBmt1ACD/hNy/hN1gByiOF8r4SnLMca3x5CDjUkxCpSmVxcWXd8/L6AhNhDFpkx5G2XEtxY8rda0w5GC1zjaZluFszYtGjnNia42gApaF4P+UaL+UbG+OOeOsbjcFY1HSI7Ag/4Tev4Tdaio4Xwzq9Wi43rNgIS2aMYxQmqqjGM74d+PnCE2EOGmRvlxuGC3NkxOFrTIyyLcORpiWtsrNzlaN2DFticACooBN4P+VVL+VVMZx3hzjjF1fKOFa1jhGmJi83m88TrE4uqrlfTdcNiD/hQy/hRH8Lw/C69N60xGFJi1zu95vcynEVXIjlVKi6zjcxxAhMGScYoxmTJVlWUYwjCIEIwjBBEhMinHDwdbuCE2EYnLNy4cN2q1vlbY1rRnizLXOTLiWtcWTE5ctMbFg2yACmUfg/5Ypv5YocxO253PFZiuWOWuFYqdbiCD/hIS/hId4denDhPSe04qpTCW2c9Y8HiAg3mbvKUolM1mJi4su8+b17AhNhDLIzbuG2RqtyMMjla0bsGi3E4zYluJu3ys3OLFka4WYApYEoP+V1j+V1nGelX2jGKxes5kg/4TyP4TyevTOL1nEMcfAu4AhqqMq0Cg4KDgYOBg4mdkVwAhNhDRmwZY3LZitaNGGFa0Ytsq3Ewc41rTE1ys2GFw4yuHAAp5LYP+W6L+W6OYN6c2OMTU6vUVDPhbxFTwnFm3HXfh35CD/hRw/hRx79jjwds61GoiZbnceH063zcb51mIrTtnhoCD8DhO5ytKYkRMTCAEylNs77+fXsAhNhGJtmasMrdutbN8TFa0bs2K1zhyMlrJpmzYmrNnlZ5MQAo9BoP+XMr+XM/dRgCD/hYs/hYdHcCC+r6du0AhNhGLFhx5WznKtYNG2Fa0bNWq3Cyy4VuRw2ZtnDLCwZOWwApXFoP+XbL+Xa+w0nClYnG+E5CD/hSu/hTB8AOWKxiqqMxxifFAhN0IzqnGcYRRjGM74+DwgCE2EM2OLCybM2K3C4yNlrTNmxLXDZoyWtnDDIzx5WmbFkZgCk0Og/5fIv5fRd47ubd1PHgAg/4UrP4Uq3a+jGo5VPCFy12PjhjnSy35djAhNhDlkwasGrFgtxNmTZa0y4Wq3DhctFrdk1aZmmRoyZZWQAp2JoP+Mjj+MhuKnE1NTiKvhmpbjNzm9vD8Lw+nXwNzwIT8RL34iX6ynGCKcMMscsdLwnSFpSpaC19m3iYUAITdhlOcZkIIIRhOMJokUUJwvfbrh0AhNhDly5zMWmPEta42bFa0Y5XK1xmxN1uFtmx5WTNy0cYWYApwKIP+OVL+OVMYznAiIKTHHxPF8zrqdSlO8d+E7IP+H/D+H/EeFhyjFRcZvN8Z8Hp155njmbXhyzw6WIPwFkrSWEIwTEzM2mZm/D9GOQAhNhDhy2zNMTBmtYY22Za0bYmK1zkZ5VrFm4csGjlpiytG4ApPDoP+PZb+PbPSdXwuNTPIg/4g6v4gv44ZrcZ41vjQhbslk4JYY445Z8DgccAhNhDNu1aM2bnCtysWLJa0ysmS1xlyZlrPFkxuW+Jg5w5mgApSEIP+Ptj+PufXfp11mocN1ViE/EER+IGvNPRfAmvS+Geshdhj44ZZZY45Y6cjS0ghNhDPK4yZGONitYN8jla0aM8S3Ezys1uLM0xMXLBywctsgApaE4T8ean485czVa2KmKSmGGWtdICD/iGQ/iGPldXNTTGeVqyAhpCqgIC9QEDAQaFg4eHkZeCrACE2ENsLHG5yZsy1y5YYVrRy1arcLZjiWt8ONizbMWGRlmcgClMQhPx6Qfj0vrqpXlRtgpgjgYSD/iHE/iG33np14ZiLxmKshl0hLuAgSBhYePpYCCAhNhGbHhatnLButc4srRa0ZsmK3E0zYVrRq1Y4WrXDkw4WAAp2K4P+RBz+RC+s9azjPKdVWqrVYqIuc3nc8Y4xmb3jweWYg/4g3P4g6exiIikRM4uJgiLhMt43FzNxznXEg+HsT6tpRMbWiUIImlTBKZuePg+XPgAhNhGRrkbM8bbMtzMmLla0zOcS3Exx5VrTG3bsszBmwbY8wApdGYP+Rub+Rv3TLjXPGcIqKcJ5T4ESg/4frv4fpc9s9r5TwYQq7c3fO+qE6luXGMIopxTTRnOuPix1ACE2EY2mJvlytmS1rmzM1rRhhbLXONliWuc2NjhaZHDfM2cgClESg/5E4P5E8eyelcI5KxesgIP+IOz+IPGnKYqam44442CFaqGLToUEaOOm222IITYRiwtW2HGxzLWONk5WtMrLMtxOHLJbmb5mjjIyZY2WRiAKaCCD/kdA/kdV3vlnpPB0iqqoi0zm7u668ImD/iEC/iD9iO2ek1MbZvnPVzvMwqe2cdPBg/S8bn163drXAiYlKYtz9HwWgCE2EZsebGxYsWa3NlYuVrRowzLXLjE2WsW7PG5Y5GuXE5aACm4kg/5IVP5IV+s6zy48o3pqIjFQCL4TUcMnMIP+Icb+IaGbrbjPft3eDW85mYrEdMY1GI5ZhYCE42zh4RMjFGEYwnEigjCcL5ejF1AhNhGRtizOcbZotYOWDFa0c5cS1yycNlrBwzwscrdphYZmgAqBAS6D/ktW/ktXHhZxHBq4nM7zvfHe8zmr5T0jlXSOmtYjhc0Ag/4h7P4h7R041cZi5yyu9b1GIxyjU8rxMJu4543xgIS3Oh04wjCCMYoxRRSjKUJQhOEZoxJxnfbvjwAhNhDLE4bZsbNmtzMXDBa0YsWS1ywysFrZtkyMcbLNhYssYAqbAUKD/lBk/lBlOvTrq4mp01FRicKSXmbznp11NKRK7zd8XNtuGeG+zlwAg/4giP4giTjw8ZXCNJu955548c93GJiscK8Lr08aNcMcNTS287c73e5zlzRIhNXQj04VTjGE4RIoRITJwEIRghGU5TgBKMCKKsb5+XOXYCE2ENnGZy4yZGC3FlZ5FrRlmaLXDBkzW5HDjEyYMsrRkwbACooBM4P+VeL+VePw8c67448L04Vw1jhisVMZu974nh4RiNYrg1fDwanig/4gbv4gb+vgX2nlPJjNZned547vjc1VY7HaOE4TNzueNc83sITtb0JzvGMYxIk4CKMIwQQQEYThMnXHz5w7ACE2ENMLjLhZ5HC1kzaNlrRhlbLcWNgwWtGeTDmcY2bXHjbgCmEYg/5YzP5Y2Z6458uur1Oq1pynluGwhPw8nfh4/xT4GHdPBGSM5sLS0576wIXMYTHxpYZ0sKOFDGlry8cWoCE2EZcLFg0Zsmy3NhatVrTM0xLXOZliWssThhhwtmGFtmcACk0Ng/5Wuv5Wu8cOmvArGI3Igv7Ac/sAubLGnQCHkkcgkFnsDgEHi8nQGXAhNhDdo5yOMzlmtaZWLNa0cYca3Dmb41rXLiZsMrPKxY5GwApzKYP+Wsj+WskxzreuOJYmIuqt4nXhOGrRnGa3yveAg/4gsP4gsTwJ4RyVMcXHOefbu3mOczmJxOJ1PBPAg+HaUzaZysIhAlMzKZmc78Px69YhNhGNs2b5XGZktxOWbJa0xuMy3EzcY1rZk3zYs2Zg3aNmQApREIP+XWj+XXdvlx5Z4RGN6vaD/iCw/iCRxPLOpuMuNxxAhNHO1zretazrfTw3ACE2EMWjluzxY8y1u2btFrTG1zLcOZm0W4srXIwZNWWVtjcgClYRhPy3yflvhnxsOqeSEIXllnLOhPxDYfiGd16MuDDKcZVlONsohcdCjRwzzxxyx4XDswAhNhDVy4cNsmLMtaNszNa0ZMMa3DiYt1rXC4yt8mLE2ytcYAppH4P+X6b+X7eo48OOuOJ4Z1GHJjWKjXPp34b2g/4f+v4f5d9N+BnU63G244zdza4zrrisgIP0qu7zm1pi4uJTErnO/F8uKCE2EZmLBu1as2q3CxzY1rRgyxrcLnE1WsGDTEyxNm+NhkbgClYRg/5hYP5hddc7xz1xSrepAIT8Pyn4fk9WK2qm62SDNGsMIIaCuoKAtSDQsHDyNbAwEwAhNhDFm0bOWWRotcMGLha0yY2C3DmYtluRlhcOWOFyxYY2gArtAvIBg/4U1P4U1XbuiZuc5u8onTFRSInW9AaREVOp1GJqiSIIRci5mMxN1lc3MzmLiazqdTUKmEXicViaVCZhFiVri5SmrJi7WzE3VxNTSIiCESqIYtMs5J5+B4Pbu4cWMolEgAVY71d743mWI4V5Xi+J4V6Ag/4MWP4MWV069PBxeZzMzi+E4VnUw6eH4QHjb1WKqqq8ZwVempiSGanFRERFInCazVwhEJTFlru5uWWby3G6uBE1Ca3FpuM4zBM0uLhaJmphaLSmamEwWSJzw48OLlzcubp1dOoAHLmMJhNbutxW+F1wuYPXSZtNzcXWalAiZq6urq7hIhVwiYmJVMJQut6uIuETMSmriYE1cJomJiYuKuJq6uamAEouEXVwE0upTVwmESAiUTEomJESmEXETExMSmrgmpQBMSmEwiUSiREzO75+P1fAwCE2ENnGbMwYOGC1vmauVrTCzxrcLfI5WsGjLKwxMmWZhmwgClwYg/4kCv4kA5nr074766ssyvGdReCD/igW/ig15TxxxjbM3MTV6aq6hOByI82c5wjFGMJkZ14fBaAhNhDjK4ws8LdktaY8OFa0cY2a3E2ZNVrBrlxMsWHKzy4mwAp2LoP+FJD+FJEAN6OPDny58ufLOCr8KYrExFzHHXWrhPwVafgq1ADLkx4terbs27NOjHiMuSMEkpQhCEcGFICD5WYRExdymZRcSAmExMSlc58HyeghNhGbCzYYm+RgtZOWDRa0cYmC3EwxNFrPFhyt8eZm4x5GgApQEoP+Ey7+Ey/nyMiYliXYg/4KOP4KOd6OUcK4Y4YwvgCE1YK3rWEYkU779POAITYQxaOMjRy3arcWJniWtGGNwtxNW2Na0w427Vi4ytnLJmAKZiGE/FcB+K4EAxY82fjY8ErUtSykY1wy14bgg/4l7P4l7R16DlziYuMxeLqBjMRugITBEjBCEAnK8IxhEinPDy8MesAhNhGJmwbZMuXMtZtWmNa0yNMK1yyxZFrDK3zY3ONs5xtcwAp4NoL++tv7694B3njN9b6SbzDJkksVat3O2XU1nwiD/iYK/iYV4Adu/ibhUgiWYzG0zExKJTUzUzVXWuaD9rw93m1piKkiYtEoTESSTEwESlmePPwfYCE2EMGubJmZZsy3NicuVrRgyZrcLPM0Ws2bZi5y43DLC1YgCmwlg/42pP42q0zE1NIYvhfDv53XhOKqcRdXHVHUg/4mkv4mf8YUpdZld8XWOc8YylEVfC8crIOuCZmZmBFRETV3LKUxd78nw59QITYRmaOGLdmwaLWWZswWtG+ZgtxZsjlblysGGNs1cOG+HEAKdjSD/i8M/i8NAFXEERSKYnE6zwuBATdzuXfws9SD/il4/il5AHbv4nGrxaImWa41mrQTK0ovU8M8NeCAg/E2TdlxMTEkImkTElxIiYkmZlnPg+LgITYQ0yZsbXCzzLXDJw2WtMrhotctcuVbjaMnOJi2bM8uXGAKcS6D/jTa/jTbEXbMZqVcOfIN8r4TFVEAleN1G4P+KfD+KfEdqjhOLZzffp1DnHFm01OmqjFXwzpIg/Gu5uZmEZgmETEXCUkiSU3eevi8ACE2EZMbVvjbOWC3DlYsFrRgwarcTVmzWsWjNsyyt8OVtlcgCl8ag/43Vv43V9xtmpiKrDGfGuOF6tSD/ima/imHzqNXrdbbjwe3eLzHGs3gg/A6bubm7kmERc5jO/B8PoAhNhGVjmxNMeXMtxOceZa0YMsq1w2btVrPI0Zt8eRxmYMW4ApWFYP+OSb+OTGI3G5mYvRWHDWwg/4pUv4pQ65R2cpJzd8cdbnwwITFsxxLxnFNOF2Hg35QITYQwx5suNi5YLXLVlkWtMmTMtcZW7ZaxbYWuTC3zOWGZiAKThGD/joI/joJeFliIIIjuIP+KoT+KoVbW9TEKzGu4ITJovWs4pzinXPr5wAhNhGLG2bNnDNytx5sLJa0aMWy1zkcOVuFsxcuGTdu0zMWgApQEIP+OiL+OjHo6RVVURWbwIP+KzT+KynmxG6QnVbwhYNJFk50sMMccuBx8eAAITYQwbNWDRpmaLcrjC5WtGrFqtxNsjBbib42ObK3xs2rfMAKckmC/wAcEf4AOCQD4/iAAA9+huAAPh+AAAAAgv7qa/upsAsAAA+L4x8XxgfF8YO8AAAAg8a4zIIgiJglJMxIiYmJhCEwmUgKsXEpnj5PHyghNhGXFhc4mjRwtaMWLZa0aYcq1w3YNFuJk5y48WJkxbsG4AqGATOE/HxR+PjfJrpOqsIwjSOCEpUpXgTjaMqqzy7NpCsIpJTyZeFeAIP+KnT+KoPputMTiKRKZnr4Hgt3Nphjl16HjbxMRmtx34b4gIPtGVzcTAmLiYmk1MSTEogkXK5zx5+HyCE2EMcjnCyYYca3DmwsFrRg2xLcTVw5WsczVo1yNmuNrhaACnwsg/5A+v5A+zny83V5u4qsVjGtRWppE5nOc3dxN8s40IP+KLT+KMPo58vArhrlwxNXxz13zvjnczmUzV1Go5T0OACD8jyvD3xy2lF1cRMTiwlMAlM74+D35CE2EZXOFm1cNWa1mxzOFrTNkyrXLbKxWscTlg3xM3OFvjygCmong/5B6v5CDY3Ko1qOUcNRiqJ3nO9844t4uoY8QIL+6zP7rH5vLKiXneb43FVtq3WtefgAg/I3m7m4uJiUIBSIgTM3eefj0CE2EN8TJrhbOcS3M4zOVrRphxLXGTDkW4WTnNlx4mzTMwyACmMeg/5ECv5EC4kddc45ruaxOq01Goxw2IP+Kdj+Kdnw/C58msVrGohUrXa54w7gg8eFM5mbmyJhMXFxcs338PwgITYRja5nGZu2YrW+bJkWtGrButctnDla5Z4m2NvkyYsjPMAKUhKD/kSa/kShmq3wvCsTwzwZg/4q7P4q1944OF1MXuOcX3CEd6HJvDGrFONa7cuwITYQ3c5GrlllbLWDhowWtGbRqtcNWeJa4zMHLbI5yM3LhkAKVxGD/kYI/kYn1njHXXGIjUcuXICD/isi/ishcI4XwmIuN5rwwIXFYrGwyxxxxxwxz142DNAhNhDRtjzMmzditZMsuNa0xtWi3EwyYVrBgxcMMTXFkbZMoApqJIP+R7D+R7GJVY5bicbrKZzFyzGZlca2g/4p5v4p5+vR16DtfKOGNNXVzfGNzM5c813Ag/ExecsiZqYmFxcTEzExlvfovOAhNhDbI1a422Rwty4mGVa0cs3K1yzys1rdnlYOcLZjmascYApWEoP+SxD+SxHp1vccW5icXyQAhPxUkfipJnLgVzQxQtC8sMY5wIP3PBrN3d3G7vfHx98AITYQzx4srLKybLW+Ri4WtGTPEtcY2bdblcsmjlswxMGbRwAKUQ+D/klk/klLR0nFy56vdIP+K4T+K4eN6zjGe3PgsIaujpOTg4WFhYeFiZ2JWgAhNhGJw4ZNWTZgtaOGmNa0xZMa3Fmx5lrXIxb4W+FvmZZMgAp9KoT8nKX5OeclcMsco4GCmCktUIZJUnKt458+LXWCK0sGKeKD/ism/isv1iOEazw444xnr067zdyVwrHgU1UK71vmhKdLjqwiijOE0EIoTiiIRghFG+Hj3eAAITYQ2cNmrTFmyLW+HLjWtMORktw43LBbjx427nGwYtmrBsAKfyqD/lEq/lEf8Pdd65s1iNVyxjUaupq5m85nNceXXo322IT8Us34pYbMlMlMFIVnWuGuG9a3rjnW8UYWhghqw7Me5UCEp1s+deaMUYoxgghCMEU04ThVGN8u+HeAITYQyYtGOZziZLWjVzmWtGORytcYcWRayaNcbdzhzMGrloAKdiuD/lK6/lK7Hk+R5OrmcI04RqNXC7zfGeeNxMVvhV6Agv7uK/u4sd5ySRCoiSpc7nZdvZ8M3yCE5HA4NZ46zjFCcIxgjBAlGRKMIxTjXLw7x8AAITYQxbNXLlo1crWuTM1WtGbBstctGLlaxcsGmRvmaYW+JuAKZhuE/Kpx+VTOueOjh4LqxurRSUslM0bZJoT8U334p2eBeeKVrYqWwUhKc4XjeGO7OIWDUMjDTHHDCQwQoIyOOnIywaYhNhDPFiaNszVgtbOWDVa0y5GS3EzcsFuLHkZMsTFphZtcwAq9AWqD/lXc/lXdAuh37Bz5AHXo58uuEIIip1x7d/E8XxudFIRmJXcc+nXhxOnWrStdrmZnLJdXqelag/4rRP4rRQOXMYyGtgHDi8Lw/I4whMxK3PxPF4cYym5SuETET08PwuvQrWMa4arlMTOc7zvOeOc727zjiIL6t3bZRZqypLIJqthZKllksWVZbFgWLKCDAqWyxNrr38v235ghNhGJm5Yt2bjItbNWGRa0aOMK3E2Y41rTE3YOGLZq0cuMQApgGIT8sfX5Y+zNn1ZcEYxvfDHLXLfHWe2E/FIF+KQMONHNixYrWRnGscc2MIXRT1xyzxxwQxoUMEKGfPocsCE2EYcrRo2Z42y3K2wtlrRg0YLcLJoxWsMubE4buW+FhkYACl0fg/4uLP4uLXfs69AHaL4Z4XS+GcOOAIP+NWr+NWt37LoBScXUzFrpeIPgmZTNDERMWm5lLfh+HXmAITYRic5HGZrhbrXDHFkWtMblstw5MzFblxsmObDhcZHDZyAKWBWE/GVd+Mq9ix6sOSOKeSOKKV4TyoP+Nbr+NbtvWWLq6vVsZrXMg3jdYmqmpXOZzvxfB30AITYQ2Y5XGPGyxrW2FrmWtGGTCtcYmjJayw4sTZg5ZY8blgAKmgLIAYP+KWb+KXWLvK5mau4lNrjMompmJZTERWkREXE4iIw4Z1MTUsIjERycMVqopV4nEYhiJtmCUGS0xKUTMTEQuZm4uJStu1zMTFTMZZttaU3FzmM5nN3md3O93njO+eeOePXc88deYIL+14v7Xx9YINlLNy4jLEllQiTlwzc1udzeXJJBZst3NlE1brbpqpYBZSytWaUttUm83E2DZslxlzZSy5pNiy5vNyLIiGWLnO2DirmLgiYTEEIXCZi0XUkSi6khMTAiCJTKU1cCJgmCauJiREokTAIkBEhEkTExMXUxMSiQBCYCYmCUSiQTABFwS38AzfvAITYQ4YNGDFo5YLWLdvhWtGGHItwtWzVa0bsHORvmxNmrFqAJAQqNATuD/i5W/i5JqJ4bxOJ4TiMRV8LxOI1OoiI3NzuZtW1tznN5nwfE8V4dgIP+Kk7+KkW9Z4Z5b6ceG9Xq6nV6zU4lMSSmYtMSLXN26+B4Lx6Ag/S8VEyIStEpTEpATEXVxNWIkTLfj+jdewAhNhDLM4bOWeFqtbuMzVa0YYW63CxxZFuTM2xY8uNq3bZmQAptI4P+Ldz+Ld0eB4Pjcdb1nW8TExcRNERvhxzHcIP+KhL+KhMXWHK+U8r4MQYlm23fHPdyhc9Nh7Z44USGAhI4IYI4ISNHLXl4GoAhNhDBhlcuWLFitcNMuJa0yZGC1yzbuFuPLlYMMWJo3w48QApWEoP+Lqr+LpeMcL4TUozw69Ksg/4qQv4qZb3058JwrF8s0kCFo0yHMyzwwxwxz0422LIAITYQ2bMnObDlyrWeVjhWtGuPEtwsHLZbha4cThi0a5GmLGAKoQFIg/47EP47Ed6ROcd4xnF4xvS+E4QqauIpWJ4TAm53ec5zvOczuZRWHhb8J4UghPxe5fi9zxY2jTq18TPSsqwy4sbTbKvWMxCEKMC0JWWpCklBOq8Y1TTlXFjozXCDeVOZQZmbJqJJTMxN1dXVwiQCJirxnFxcJSvc8fXPgQAhNhDJmxx5mOPMtYuWzNa0yucK1zlyZlrJniYsG+Nw0xMswAqTATqD/j3C/j3L1w1PS+EamEy4xleY4zm54xllZNRiunXwMRWJxeMxUIP+L+T+L9Xv3x1jvHFuJrEY6Y7cOVcohe53njPGblThHiMaxEuddc9dgIPp61+qovMZjNZoRNXETE1cTEzEwTSatMZZ6+vmvCAhNhDZuxYMmzLGtZtGeZa0ZMGC3DhcOVrBsyY4WWNm5csGAAp2JIT8hGX5CS88cVcEMEMksUslKWhFXDhy48t8MZ4q5MiD/i44/i4fzjEQrcXe98b6z3jMGGq4X0RPIIXJYaHJ0pYJYCCGAhIYYYYJYIUM9OJlh1ghNhDdg2ZNcOPGty5mLNa0bNHK3C0at1rFzhZ5WGJrjxs8wAqgAUKD/kUg/kUveHy7646YxrHStYw0uubvnu4zNajlXCeE1FXCbnN8bvcXrPR4k0CD/i2A/i1p6Z8CeF43G53e73nnveZ2nEcI1quUQq2Wb3HOMzMiIcuPiOOAhOpg4NYzrCqcqiCKE4RmThCEYSSrAIEIoVhGFZTJ1nj58ngIITYQ1zZHLfJmarcLjFlWtMzVotw4mLZbizNMThllxsXGZyAKgwEzg/5HpP5HpQ48OrHGsxmrImoisYmOHHxNxEUiYTdbwnCE/FsN+LYcNWvVe08UbQsQjWdbzZ9WvZt3ZY1heE4RlCEsODDCoIPt6HXvmUWiyUxdXEhEokJiYTKePX15jwghNhGNjjZs2GVstyOMzFa0bZm63Dky41uFpmYtWznK2btWAAqMATmD/ktW/ktL55x4/DjeZsqsarGqIi7bvc3M1iNcMdI5RiIrdd4zniCD/i48/i5J5eD4HfhdXpUVOEETSdOE6qJjObnNszeZzN71tdbAhKdyUeXhunFCJEAhCMpwIkRBFBEjGePqzhHwUCE2ENcuVq0a48a3FjzYlrTGxzLcTfC5WsmDBg0yYnDnIzcACkkMhPyTdfkmzvxoysjOl4P+L6z+L53vvFqb4bCGroRVwKJi5+HVACE2EMsTBnhxNma1phbY1rRiwarXGFrmWtWGbKwyMmDBw2xACqUBQIT8l+35MBaQpexuw4loSnKs7z06NNKqIX4WG0pSpJWV51y5cGfDKtmC2LJPNeGEhPxgRfjAPNezaZ70ysMIwlSWDNlyaJ0nBp0aYzvWdRCVqYM2KGSWSMqznrwaa1CD6elz63MyuJm4uJmJQmExMwRMTMXjNTSIVmri5nPm+fmugCE2EZsmNzmasm61swzNFrRoycrXLVwzWsW2Zsxy5HLBu2ZACnIkg/5AgP5AgePDny48OfLwabu7mYio4a4VyxjVYiIAhPxjIfjGfno4PA16sOBCFI0SgpOiME02WmGswIPyO03nObzM2mAFXWcXW75+bznkITYRhwssrPG3cLczJnjWtHDlutxY8jZa4aY2bPIwcM3LPCAKWhWE/IYd+Qw/faOWNZRlTBS2iepLAIP+MHr+MHvtGL5RwvExOY4457yAhLdY6cYzhFGK7Dl3wkAhNhDRhhYuWeRytx5cbZa0ytmy3E5yuVrBoyY4sjfNlxZsYApxJIP+RBT+RDPjFOEcMcq7RwrCLvfHfPe54xfDfDp3g/4x2P4xxcXyzi4yy5u8c7zLOFOEYdkcfACE3cLDjrWsZwjFBGCKJWEU4YV+Wj1AITYRlct8ThgzzLWmJg4WtHGVqtxMG2Za0cM3LLEwx4nGNkAKfSyD/kcC/kcDdZ7xxkqtY5axqODhmss3x3nd3E8uPhHjZIP+MOT+MOVw6OV+BmpqU3l1nnvnedzcxDFU5TwNcYSnWg6M4xhCcKyrKaCEYEJiM5VpdeOniyj4ECE2EN8TPE0cYWi3K2YMVrTC5yLXONjjW5cLPC3ZNcTRpmyACoEBLoT8kfX5I+2nDLOx0jSmC2TFgtglSCM45Z56471iktmx4kp6AIP+MML+MMNwjwHKNTFt3xnPGc7u8rmYREaVioly58iE4HEZduGYhOE4TlMEUYK0jBCMCauXkxh1ACE2EYXLHLjYscS3K1YtlrRvjcLXLdwxW4mWPEwa4WTJtjzACnMog/5KHP5KHQ7XwiGJmbzd7eC45m0Na4R4DGMAg/4yHP4yHefIzUXGYmZSVw8HwNYrhWCI3w53xsCE6GKXHveM4RQjEEYEYREpwnHHp4cXOCE2EMGuPNmYOcS3G2x4VrRw1brcTNk2WsGrBwxbYmrRwzygCm8hhPyXpfkvpsja2PEL20QnghSKcV45+BvtKACE/GS5+MlGi8suTKNOjfbDCcJ4I2tLBfhZbVkAhORonw10YRgimhOcqwinCM8vJwswITYQ0Z42+Vy0yrcjPC0WtM2Vqtw5szNaxyMMrTJmYsG7dsAKggEtg/5OkP5Oj6z37ePy41KorhvpGGsxM5jidZzdzNZ7RXQAhPxkWfjI/tg4PAw4o0hIY910JIRlWMc+rXgwpozlhzYZU1iD5e5fXnzu1xeN1dXVouphBExZM3nw/PzXACE2ENGjlzjxtXK1vlaOFrTIzxrXDVnkWsnLPFhbZsrDLjYgCnkjhPymHflMP22yTyXzXyVwLRhGM4TnGKMr218asICE/GaR+M0mGXFxcmemWmGUaJUtgpalpQhLDg4/Az1mhdFJFk4Y5YSGWCWCGCWKCEhhinSy4vBmsCE2ENsTJk3a48q1w1yZFrRowyLcOLNmWt8jBgwYtsuPMzcACrIBVYT8r8n5X99GVkMuQaIylJCMb1jhnOM4oxJJYtepix7sKEJxx6NOTGqwxnGcJyjBCU6RhHRx+NlyAIP+MHb+MH3F54HHgMCFIiFEplcXcXdW48N0nDGeHHwtxGEQkmZZm2Z3w79s4dSD8D2I8fjxzc2TAiUTMJiYmJATEokgETEwRMExMiJlN318fw4j4KAhNhDVuzY5sbjGtcMsbla0buMy1ywy41rDM2cs2DPFmZOGIApeGYP+WL7+WL+rdOtZjiyurmt63VUAhPxltfjLbzZ2LHxMdlEpxVhjpnnXCISXcg5eGMZwQmmmvHHzZtQhNhDZxmatsznCtas8jha0Y5ca3Czy41rVo4yOWrFyxbN2gApvJIP+W3j+W4NvXPhvF6nGBjURipSlOeHPFwCD/jH0/jHVRW9cZm+NdTx5jjmaqNcNcODturqE6GLhxnC8KooEScKxhOU4ThDLh58WgCE2EYW2Fwxb4cq1kybsVrRphxLXDfI1WsGTBjmZ48mJyzcACp8BQYT8u9X5d98WTHkvmrgjScKzjet8Ks5xQkpKGKNLQhJFWM7sMbxrOcZRtPkcHgYMQIP+MNb+MOXpzvhus4nURjVYRBO4TMrrr5XXExUETGUxuruV269OPDw9AIPyvM785zNzlaUxKJRMxMXEkFXi4RapiYSSm88fB8tHvCE2EYmmHLlwuGy1w1cOFrRo4xrXGNnmWuXDjE1xMXLXG3YACoQBK4T8wKX5gU9uCuW2FOCkKWpTFK2CVKQwKTjW+XLp05eHh13zgIP+MVj+MVmdVfaeE9J1EJXm98eO+s953nMzxiccfErtoITB1JOnGc4ThCsJwnSaCUYQjBGJOMY3189DMCE2ENHLJg1aNMa3LiYN1rTG0bLXOVlkWtMTfE0xMmOZzjyACqABXYP+Pfb+PfcDr0AXRnA3pdG9G9Bz5Bz5ACJ1vpmoNIm5S6+FlETWenXEyIP+NOT+NOUCYAcuZy5jp1dOp27nDiHLmGtgDwfA79vF0XVwqKiNZ4IIcenWJIPsta4uCYTESTEgTAIiUTFxMXCIIJSmYmJiYTEhMCZvPf04nzAhNhDHG3zZseNytZYWTla0btWK3ExZuVrFjhbMsmPNlwucwAq2AW6D/kHg/kHhcOIAAA69DnyHg+B16eHqZTMF1CFGJiqioqInWaVNSxlcZZy3MeHi8xmLqI1fIxKC/wAHpf4AD03nwAAAA50Sy4l5IibJWJFzbq21rdt1amxcJ8Hy+scmTJPHfi7GgIOvGzucyIi4TEoiEpSuJgCYuABMJhMTAMXUxeM5xmrq6iYmCYExIlm/H8k9QCE2EZGzTIyYtHC1xlYOVrRnlxrXLRnlW4WLbExwssrFhi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gCHAOAgAQdA5gBUAEQFnrE3kKclkyXhczVQkWn4wMISBBEgIACRTUFAzgLZBkgMgkAkJsDATfAHkUzCQCQggIB28UeRTgIAP4DAHuF0jQSTsCkP9MApD8KzwFbhfL4eXxNfrrLcJPUqhsgsgogugisoiikhkgjnhnrjtvvtrvweFweDwt9cME2AwGCxGEsssqggVx4XB4u+/Cz0pKJprJqpKoLoo7qQIP+Nxb+Nxc8vyuvTvw3i8XE4mmJqJiVxMzJOJjUarVVEs3tbv4nWatNcMYqscMSQu8za+k8b8OD+Aq8Nvd5m1qEwsRKaTCUJSq4iYTEyTCamETMICErq4uJib6+7F6AITYRkzNsWFq4YLWjLK5WtHOPItxNWmRbmbtnOHC5cM8LbIA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k3HAOAgAQdBIAJvgUBEBZ6xN5CnJZMl4XM1UJFp+MCEghIEESAgAJFNQhIEET//wNFNQUDOAtkGSAyCQCQmwMBN8AeRTMJAJCCAgHbxR5FOAgA/gMAe4XSNBJOwKQ/0wCkPwp0IoX4JgvgmDwsl2DwWFwmDwV9xbZdFJdRhpsFJMpgw7D0gIP+AlL+AlPm5c+XPlx4ceBx4Itc2tDpvwmAhM3Q4+GsZwiglMIwiJwrGePLvv0AITYQxaNmbdrjbLWDBs2WtMeFstwtGGJazyOHDZyzYMmjDCAKZSCE/BGp+CNmScgZMvCvmhqaoYo4BO2OwIP+CAL+CA9y8HwAZwmN456zV1i9Z6cUAIPltExKaIiogm5zN3mevi9/QCE2EY2TNnjyY2S3MyzMlrRo5ZrXLNu3W42GVsxcZM2Ro0aACQEKjAE4g/4sRv4sR4k6dfARqsVjSKlccZy4zutrjNSSJZreufK+eYT7EL7EPPmNuzTK863resbynSOBijihgxZsWbBipilKaMZxneeGeO3JtnCD9junO5uYuLq6mghMTMEomEkxJMWmc+P6L1ghNhDVthytMmPGtyN8eNa0YY2C3ExaYVuNkzZsmrhoyy5MIApSD4P+LuL+LuPpiNY5Vqt8ueyE+rQ+rRhK8owhWWvNriCGwBBQN7BwKBQMLEz8jIAhNhDbDjb4mblqtbucLBa0YtHC1wwx4lrFlmw5XLFyzYt8YAqnAT+E/GAN+MCedcWO2GmGMVYJQhKVqWtiwYsGDBglaEIIRVlFe+XLr37c+XDW9J4MeiKE+fi+f7wVtXBGkJYoYqYrStamKVrQQwzw4dN9OHLp06c/Dy8HHnvGVrbM2bdkybMXAxbMQIPwva9XnjNbjcxZF0urqUSJBCImlxMkxUoXd9fduCE2EM2rRq2ytXK3HhYMVrTFmarXDFpjW4nDNtjZZmzdszcACrsBT4P+LMD+LMEmDw+G53ebzGeFa1y5dtcsaqC7vjnjnN2GNKqprNXN3vfPfPOZnGK5X25dQIT8IIX4QWdjPmLYsGDFkpihacazy1z4dePbj05cN0cFMWLBitmGicEY1x1x1x1wpoypSlqYMUNE4Y8AhNXOn15xQjCU4yRkmhNCMYEIowiIRgRIiEIyjAnBGMIwhERnHH14x6whNhDDDixY2zVwtw5cjVa0Y5Mi3Exx4lrHHjZY2rfI0b4mIAqkATOF+Lab4tv5Y6UM8cs8tcMscUkmAwGCwGKwmIw2EwWAoqmTy004G/D4XC43A5OfDzywgIX4MkPgylmgooquowmAwGCoskmgllplprvrweDvx+HxeJw+Hwd9tMscE02Emx12AwyF1kjXoUEEsUaKFDFDBCEMAgjiCFDBKjR06GFrACE2ENsjFniZYWS1swwtVrTLjcrcLRq4WsMrbDlYt2DjLlxgCqYBRIP+Oqr+OsmN9rxjDA4ZxSsTiMVqItfHnnjOUVjGuEajFzu9557vMTie2fGngIT6q76oVWWGmWOHCOPHHetZQwMULSxUwYs1M0oRrhw5c+fHjrWMqW0ZNGLNitCMaz4Mt9SD+ANezdri6zEiLhBV1MpiU1dTEwAmJITExMzc+L6c+gAhNhDLDhYOMrJmtxscLha0Z48i1wwyM1rBszbNMuFmyaOMwAqLATCD/kFY/kFP48eN53eYuo1yx04cscsUN3vPGd7kmsVw6T4EUIT6az6bvJjyUwZMmaloLzz1z314cufHescFrYsmbRipShXDHWxzhOdwIdnLGE4RgijCcowIRhGE4IRQihEjCs9vLhzgITYRhZMGGbG0crceZszWtGLlmtw5XLFawcZGOTFkytcTRsAKUhGD/kQW/kQlvjjOL0rTlvoAhPqOPqI8EdDBOkY1xw2z0oXCZaLSo0EqOOefG4GwITYQ3yMG7lo3YrcjZy4WtGLhytxNsblayzNMmNu0xOcmFoAKeCaD/kVy/kWD49N8p4ctcKxwVhM3ni7zxbiVR0vFgIX1x3rV5ZK468XFj57abZyqCyTGTYabETYCKaJFLZTJWITtW6d4xjFGBASnSKCMIoozX4PLhwghNhDXGzctmWJktw5HORa0yZWq1w5w5FuJy2Z48LRi2bs3AApZGIP+PAb+PAfnyc+Scxu+LqKeBiyE++0++1FaMjFLRgySlK8cNc+cg/e8+xMyuJmJSnfh+X4QITYQ5xssrBiwYrcbXMzWtMLdotcucmVa5ZMcTfE1Z4nLJyAKnAE8g/47UP47ddZ5Z1uLjcERrWtdI6VjVVHLeuOtxudztzveZ3OZ23jj0vSE+8U+8HhlxYcTBLFbJbBSeBSU5zvjz7de3PrvnrnnhjFKlMmLFLBgYo2vmw5pSISnY5MawvCcIozjOEYSnIQIQgE0SJCJOE4RRjXHx69wITYQ1bZs2ZxjwrcmNqxWtGuFutcMsbJa5ZOWrJjlw4cWJwAKlgE6g/5G6v5HB9b1urbrK4nV4arWscOXLXDGst749b4zxpcKrFcMcr5aAIT8A2n4BxZVxXoswRsxMU7QQrGuG98+PDXHGsqWwMzE4lbStKE6w1zx54TQijGMSKMIhGMJyjKcpxhWV7JSlETmRhGELz5O2PaAITYQxaYWGJu3ZrXLHKyWtHLjCtcZGuJazYM2jNuxy4nDRiAKfS6D/ktA/ktV6rmoxjhwjo1iVSZ3m+e+eeMcYNKdM+I6AIP+ARj+ARGc9q1iMWm7zO0kYqtTwvW3GeLvbi71xkCEp4AaenEiRjCCCCMEIwjKMBGEYTTvHTx65iE2EZm+bJmzMMS1uzws1rRk0bLXOZhjW4mzli1cuWeLC5bAClcQhPygrflBF05cdcd7xjDJfNgAhfcFe35qwkmEsw0UiWG+3BiGnKJYwsCgYGDg4OLq4OQAITYQwYts2VqzxrcOVo0WtGeZotcYsTJa4auGbNg0x5mmNmAKVg+E/JvJ+Tc2mDBkzaMmDNjphxiD/gJO/gJTze853W+GZiiHh00QCiwGAQGAwWEy+BwChCE2EM2bdowbuGy3G2xt1rRy3bLXLdpmWtMLbHkbN8uZm4aACksMg/5SoP5S4Y4a1yx4FICD/gAK/fr8Kxw4Y4cbsIZgIwCg4OPrYKQAITYRiyuGeNiwarcWJsyWtG2XGtcYsmVa2aM3DbHkaYWrfEAKggErhPx1IfjqRx4qV4S2KVoRrPLhvjrhveeGJG0sVM2C2aOissSD/ghU/ghV8HwOvTvVXVRqulcK1EYzGY3Obzd2mc13nICE1dCfZRjKcYxinJBKU4SnCImIwjWOPXrxACE2ENMmTNmYNcy1lkbNVrTMzwrXGRhjWt2Lhlla4mmVi4zACpwBNYT8erX49fbqThWdbzurGkslM2TNmxaMmTFkxUsleePDhy5cefLjxzy4qyxAhPwLqfgXfjCEKWxUyUyYKYJWpSVIRjhw49Ovbt279PBw8GudDFbRm3asnApKwIThcLk5xGKMIwQjCJGKE5IQSjKcCYnCMYxvp5ceMCE2EYnDFyxyscq1i0xuFrTC2crXOTE3WscTVo3xYcLVplZACmobhPyKsfkVZyZdcMccM8OGEcEsWLNowZqZKymAhPwONfgcbIWlkwZs2Kwnjrjys7PnuIWTXQwa+eCGCGKOCCOBCQxw35WPLCE2EYnDVo2YMsa1k0c5VrRu3cLcLhgyWtmeRgwbs8znJjYACk8PhPyFafkLRyUxYs2TNiyMi4CD/gm+/gmx1cJi9vBMgIZfILAMCIWHlZ1bACE2ENmzFhmzZMa1m1Y4VrRq0arcLDFjW48jfDkzN3DNg3bgCoEBLoT8jNn5GgdQ3RwUlaMrzvXHXDW+GOGsapyYLYsmjNg2Q2VlAIP+CfD+CfEMTcWnJmZmE4cscOGtYqlbm+bxceHvIIXUTQa2OEQQQwxQwQwQoIYQBAhEcMs+FxMeoCE2EYWzVk4ZYmi1nhxN1rRo1ZLcLNljW5mLTI5aNM2JmybACnorg/5LbP5LbfJnOZmIxw1w5a5YqYtfFzvN8Z5srinauACD/gm0/gm1xEcLxMQXFxmJEThV0S3N8a8Wc7CFymGj0sZDAhEMBDEQQIoYkKGEjhnlweNj0gAhNhDjKwcYsTVgtaM8jha0auW61xhw41uNhhyMWDBg3ytcgAphF4T8od35RCcOPLPHC8p5IaMGjRi4TdEAhPwMUfgYRrilolmtgkRY56Y8WHBzgIXNYRqUCFDDDChjTq8PgbAhNhDFmxYMGeVwtx42WVa0b48S1xjyNlrVsyYtWuVkxc5GgApUDoX5N/Pk4PuskxlWMswlVEVYhPwRPfgiTxYI4K0vjvhz5YeMSRM4AgMBgcRmcDgM8CE2EOGjPCzw42q1o5aNlrTDkZrXLDDlW4sWNrjy4WeNg2ygCnMhhPyi9flF7WvGCMMODhp5b4bxlK2bJuyaNktSAIT6lD6lFr1aaYterPmrgpLJa2CEqwvfDjjpVmCE5XCj26xhCMIpwnKciE4RhWVZ4+rLQCE2EYczRgzbZWi1q0ZMlrRjjyrXLZs0W482Jk4auMTnK5YgCoMBKoP+Uwj+UznM71fDHbh05dOVVUZzPOc9eXOJMTiuDtUYhPqgvqaZWpSNqr3w48OHDhnOEoUhq06MkoWQlhlpttw5QIXRVR6dDFLFHBDDAEMUMUMUcEJChgjijhpx98eqITYRjc48TbJhyrWLTE5WtG7XGtcMsLdbhbtWLHC4a4WLZkAKXRSE/K95+V8HHlx1ve8I2lg0S40+FgCF81p5pmTCS4CqaiaCBXHhZM7bhYWrSQw6kQwRwRxw014enAAhNhGVrlxtHDjKtyZmeRa0ys3K1y2aNlrJo1zMMrZtiYscoApdE4X5Z5vloDrwslcUdklmAowkmIlwEACE+eC+dfyZMVskoTvXTXhx4cc4hdZJBq4UMKOGGWGue/A4YCE2ENmjZo1w5Mi1iybtlrRqzarcLZiwWs8TPGycOG7ZvlagCnIjhPy3TflvHw1vGdLWtowarZoyjWOWeeem+u+XPHflyoP9Nl+mxqMVVZ5ZxmCJZww4TwuJm7iQhYNZBDrUMMJChiQQQIpJYoUKOGnTwtMAITYQ1bsnLRq0arW7Zw2WtMzJwtcMm7Na0wsG2Zu4zYcuPEAKdSSE/HNV+OaOWPBhF71w4dOG80qYs2TNi0U0SyRxTvWE/B/N+D/mmLXqGKWK2SmSlJQmnW+GumumOumO4IThcyfTuiiiRhGEYRjCMRGE4zz9GGghNhDVg2xuHOJqtcYXLFa0yZXC3DjyYVrDCzbt2mPIxzMnAApVEYT8a4n4179EtTRbBiwUxTzRmIP+Ep7+Eper34WaiWcd6ZCGirZBYBQcBAoOHh5GhUAhNhDLNmxZcjJmtYtMzVa0bsWK1zmY5VrFq3yYWmXJmy42YAqBASeE/HPp+OfXZSeSGSGArXHhz5ceXHhrKNoZqaMUsUNFcUKAhPwnEfhOJ2YcODDGscM4zTpGmSeZkjkUglNjlrzxzoWLUM3HBLHDDChRQwQyQoEMEMcUcMEaOnPww7IhNhGFzhcM2rRgtyMm7Na0ZsGK3Cxw5VrZnlYOGLBi5YY24Ap7LYP+PzL+PyXq8vXOcprFY1yrlVVVxOc3m3XXNMM649pkg/4Swv4S0ejv4EawwTG4lOLqKVE6223POc8ceDyzAIPxPcerx5zaZiwIQQiampiZTN548fH76CE2ENMTnKyauGq3IxYMFrTI1arXOPMxW4nLhvjbsmWJnjZgCmYXhPyJwfkUDvXayxvaGa2bRm1U2ZdS4IX4QTvhAzskkw0GAVSk8dseJkycuFwIhqiYgrlAoCFQMHAwMDBwMPDyM2tgITYQybZWznCybLcjBsxWtMuNutxZnDNayaYmrbNhy5WWRyAKSwuE/ILV+QWPBbdizYrUwIP+E4r+E3XeKXMeHgCGkKiAtYFAw9TFwAAhNhDJg1cOW7XMtY4WuFa0aYW63DmcYVuRk1ctG+PNlZtGYApdFoT8lnH5LUcuWmOV5TyQwZsGK2iGqkCD/hMY/hMNOUajgpizcd29gIXXRRa2CMjghhjghjhlvzcFgCE2EMnDJg3YZca3G0b41rRmzyrcWVnjWsMWNyyaM8zFszZACo4BL4T8mkn5NA8+eMp4cHDtW6cKWyZs2bFilKc74b5a6bY6xpGloaJLAIT8KsH4VbWfhcPhbdlMGK1pQVrjw48N6znKOCFsE+JOiibPTPhihNXW4OGOGtZxhMRlOEYRhGEYRhFCEYBNOefqw0AhNhDZqyy4cjfMtZuXLVa0cMcS1y5xMlrhm0Y4cWbNhctMIApqGoX5U5vlTpgY2qmOunAx1o4prsFdhKslJVYAhPwjIfhGhzLZqbKaLZpYqxvWumvBjr24wIW7OQ5+GCOGAIUKGWGeXB5GDSAhNhDDJmYtMmTKtYucOVa0ys2q3E0ytlrNmzcNmeFy3ytW4ApYEIX5XFPldHvrirmiuqwGGixF1ACE/CQR+EdGlN1dGFXLHXly44aqmIK3gYNBwcHExNnAsAAhNhDBnia5m+PGtZ5W2Ja0wtsy3FkyN1uTI4ysszRriyNsIAp2JYT8sUn5YpeLjZVaUwZsmLNiwStWN8OXHpx7cevPlzxy4aCD/hRw/hRx83xKxiuV6hUSiZi8TU4zV5XGeICEydSfXTEpoxjBGSCAjCaMb6enDgAhNhGLDmZ5WLdwtaYsrBa0yuHK3E0ZtFrLMyws8bJg5xYW4ApzK4T8F+H4MC4QhBSebLkGTLwsNqSlaFrUloaGSNpTlhlO4IP+IzT+I0NjfLfDOt6BSIQmEzEkZ1DGYWCD4dNriUyzFlXSYi4ggSmbvfj+XPYhNhDXMya4nGHEtZOMTJa0ZNnC3Fmy5luZkzyucTnMybNcwAp4JIX32Xv0aIIcFhcJbYLKLKMBdhLMJVgKsFZRRRRLVPbShPxeGfi8fx5L7uHwteoaEEqzqvGcaxRpPFKMAITqYNeGs8MrwRRhGk5TlFFFC8q18A0nziE2EZXDdy3bOGS1m1cZlrRu4xLXLXG4W4cLjLlaNmbnDlYAClgSg/44Lv44Rda3Urubrnw3HQCD/hu8/hup7XXDGoi6nNX4uYaqklvDwEDAQECgYOFjaWBogCE2ENsmJthcM8K1qzatlrTJhZLcOVq4WsMbjK2ZucbfI1cgCpIBL4T8cQn44vcOWuNO0dFNWrNszaMWbFTBC0FWO+PLj05b5745ynqtbICE/DDN+GFGmLRTRbJLFGU4ZcuXXp16cu2+meWtazRhkpkpspmbKY+MhOli68YwQhNGUaowSjCUYRhWE4owEIwne+niw8DAITYRhxZGTJg5ZLWDhyxWtGrHItc5mTBa2b5HDNy2YMWTJqAKgwE1g/4/gP4/g7Szmd5nM3wz2nlXLFajhOriZzm83xc64tsqR0CD/hv6/hwTqpqcTqeV8rxMXUVEVGLJgurji5xzZnMxly2Ag/KrybJIVEQTczMyiSJqJpCriLLXvxfRekAhNhDHI4ytsLRotwtsOFa0c4cq1wyYsVrjHhxuXGHIzxZsQAq1AUaE/IRt+Qi3LfBlhhjhjhrOEcEsVs2a2amS1qSTvXLhy7VddcOON53glHJLFi0WzYLYrWhirgVAhPw5bfhzDupG0MFslMlME07zx3w465b5a1QhgpgwZHGtTNbBK0ZXnO+WuWOOeGc5xy4Ms44QhOti5OUrFESrKMJwjGEIwThGESAQSihEihGBFCZGE44ezVzgITYQxbMsrnM3crcmFnhWtMzPGtc5muFbjaMmDnI2aM3DfIAKaB6D/kSI/kSl3ya5Y4ViFRVYRKc3e+EZhPw79fh2/xwrO+O+m+euHDOMsVMWLNolkngjjIR4IR8CxgCEYkYTlNKs8+fXQCE2EOWjZvjw5WS3DlcM1rRq3brXORhhWsWjRo5b5GbNwyygCl0ThPyZHfkyHrj2200rZitgzYNWKACF+Gfz4Z67sJBhJKk1cFc8+JnwOBCF0FmJwcMMKWKWFPDgc7EAITYRiZNcLRy0xLXOJuxWtGjFwtcY2TFazb5GOVhkys2OFoAKUAyG8lGHkpDkJyelKCWjoGDkwIP+HCL+G/e7nOLz1naHgVAgEAoMBgMZlqBz4CE2EZMzLHmxZma1xhZtFrTE3bLXObFkWsnLJg2Z43ORs0xgCoABKYP+M4b+M3u9VjHTXDExmevPrz68eObiMcNa4a5cOHCMYzuD/iXc/iXpmrQqMa4Vw4Y0iZvO52mcrzxnwbznIIXDZqGDYwkCGCEhijihihgQwRwQoYEKXD5OGDXAITYQ5Y5WeTKxcrWTZq3WtMzRqtctWGFbmysGbJu4y43LVsAKmAExhPxr2fjZFteMoyjaeamjRs0cDVs1ZtErUjDHDLe+nHtx7c+vDnvjXwJAhfiIO+IgnBQ4LAUYCbATUIkqWmm+/A4PB4HEz4Gu2u2meOdBNVVhrMRNiroghOpkl4DjCMIRgRIoiMooITlGKMJyjCKbDj58NwAhNhGPHmyM2LNwtb5GmJa0y5Wq1xixs1rTCzxtGmZmwbuMQAqUATuD/j0G/j0L1tpEouJl14deHPhvhGHDWK0RMTWdZrjO+fHrnd3FT4XQhPxQXfigbyJYrYEa3nr4bXh0s8MtMcJpypbFbJg0WxUxRtGMYznCsJxY4RCD17z1+8XCUIqKgXF2skTEomSaVERErvfg+fnAITYQzct2jLC5xrWDbHiWtGrHMtxMG7FbhaM8LDMyy5sLdiAKXxmD/kDA/kCx8GIkli6REVHCek1ohPxPUfid/1o6zg3jnjFLBC2aWiDIhIdifPkhOUYznOEJynG+Ph4cwCE2ENHLdw1yOHK1i0yYVrRlhZrcLnEwWt2zho1xZsrJljwgCk8Pg/5DdP5Df66oRhyz0wCD/icI/ib35MaqGZ7899yGgryBgLmFQaFj4+VWACE2EZsbJg5bt2C1jlZN1rRy3YLcOViyWsc2Zm4cY8bVo1bgCjgDgv8AKHH+AFDkgv7WA/tYEIPWeYAhNhDPExa5XGPGtxuWjBa0btmy3DhbYVrJvkYMsLFo1ytGwAp/KIP+RZb+RaXnjjUYnlpw6VjWJXN7c27zGYp0vtwAhPxOoficZyyjWNb4cbkxw3rGkMFtUN1NkdEpTjHS059OcIWLTQNbBDHBCghjiggQEkMEEJDBKhhplzscWmAhNhDBo4ZuXGZktxNs2Ja0aMGC1y1cN1rZyya4WbFvlzZXIApjFoT8mU35Ml8u/PPLCsmKGbBkyQ4VbRCE/Ec9+I5fUyZsGbBkQrGOXHpjtz5whcJnIZNbLBDFChRwww34XGwXACE2EN2zbDjcZGC1vhY4VrRs5YrXLBjhWs8znExxZsTLGzZACkkLhvJOJ5JxY6SmJiYnIqCAg/4lJP4lJeXO6zhkh5RHCioHO4OhQCE2EZsOTGwbM2y3CwxY1rRplZLcTVuzW5sLJvmyZmbNk4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IrHAOAgAQdBL4G2AIBEBZ6xN5CnJZMl4XM1UJFp+MDCEgQRP//A0U1BQM4C2QZIDIJAJCbAwE3wB5FMwkAkIICAdvFHkU4CAD+AwB7hdI0Ek7ApD/TAKQ/HgovgoAAAD17AAAACuMBe4P+H5r+H5t2uuEcoxWsVjhrWOVctaqsY1DEE2ueeLmU0q1TG9zd8b3NszcoSRN3c7m9ZqMIgLi5vc8Z7zx3fg+J4vTry59u/ibAg/2sH7WFmrLiJxNKmriYyiyZIlE1MKIgTEklxMrTus5rLOt1CIqIxOrhSZxGqxXBS5udzM8enXp17d/A8Htxg8fAV+7dxMTF0mEwmJIkAmpgRNWSi4CYAIupRdXV1KCJiUTMShNTExMxdXWcWmZvPi+TPwgAITYRlcOMjHFmcLcrjEyWtG7NwtwsHDVawc42rZy2w4nGFsAKei2D/lGs/lGd6Z4Z1KIQXWViU5u873x3njdkdL4ahPsdPsyYXxXtGzRXJDBbNgwaMFoUnS9a3heOGmWVYxnk04CD9rx5mczaJiQmJiUolU0iJTMzfPy+tCE2EMnGXNkbtmy3E1bYVrRm5YrXGNw2WtXGbHlaMMuFswyACnYqg/5WZP5WfePXVwicVWK1jlPSMQi43O83ec5zHfU2g/1Sn6pmcMRiMTiyUyTqIhFXXPV2mOuN2IXNXNWEJChQQwQQIo4oYo4EMUcEKOOPB4WfSCE2EZWmTJmaYsa1m5xtFrRm0arXLbDiW4cWFjhbM3DZg4agCm8hg/5W6P5W081xxzvhx4zedzmEYxjHCuFcI6XghPsYvsZ4005M+rh8Lk7IwpSlMVpQQjGt4Z4VuITiY4RhVEvCcJoRgjGCcJq15deMITYQ3YN2+TI1xrc2VhhWtG7ZwtcYXDVayy4WLlm1cNnDNgAKPQeC/wBOwf4AnV3IgIP9g9+w14xmcIL1e7oAITYQzb5W7nLhxrWrJnhWtGTHGtxOGuZa2YZMrBo5Y5mbfGAKhgE4g/5X9P5X7djd441urqYioYi6ckVioqbZvfEc4umo4R2UhPq4vq88zNn4WHJHFK0UJr45116NLKvW+GcIwta1NBwlJUmuxwx1g/E3EyXEzWYuJuJTBBAklETUqlcXMznv5dAhNhGPE0ZtsTLCtcOc2Za0YM2C3DmbNVuNtlbMG7nHiy5sgApvIIT8tR35aj9CMI0uuvDWyxrOdqWtkxYNEcWAhPr2vr28MosMoxQnq07IYrUtgmjNjZ54QIXQRaNBBDBDBCghghghgjgjijRwy349lCE2ENWGFrictm61wyb5lrRplYLXORw4W4XLBs4xsM2TKxwgCoUBLYP+XKz+XLe8xEVwuuzWOGtKmXHjve934sbzcsYxrHhNAIT7AL6/OksMqsubOyzz3058OHHNkwasGrJu1YsWS2SyV45Y486E0c6PZrCMIwgQjCKZOUZIEIwmjCcqxnp489whNhDRq5zOHOVitZYc2Fa0ZsMy1w2YMFuJliyt8zjGxbOGgApqHYP+Xy7+X0u28NR0jtjpjSrcc8958O+tgIT6rb6p22KmquKMb3w5ceXTl06cuvDe0dWLYIW7MQ6GAjijQiKGAjTw04vBtMAhNhDdtja5WrhytaMnDJa0yNMy1zlYNFrdgyY42TJswaYWoAqeAT2D/lfs/lfptPHG4zcXNRNVGI1fiZ5OjldMzvPPOd9duMWxHDWMdK6KgIT6l76m3I4WHJKlpUvKOGFa1nW+HJnvfLe9aowtgjmhwJ7tFMWTBeWGN43y4NM8YITjQrWtY1iQjCMIxgRlGASqjGEYIQjAkiIwnFOvPwvAgCE2EYXLHEwZM2C3JmxtVrTM0crcLdywWuXDRnmcssjRqyxgClkTg/5VKv5VQ73jeM1MRGr7XiiD/fifvsdZ8LPStLm46133IIaklqWDgYODg4GBQcDBw8rMroAhNhGNixZ4WOHEtcMmGRa0Zt2C3C2ZM1uHNhys2jdgzZMswAo7BYT8qtX5VYdcqoP9zl+5bnlwhoyYs4eBITYQ0asHLjEycrc2Nq0WtG7JqtxZWTVbhZZWrNi1yOcmZwAKeSWD/lXu/lYH53U61WuGuWtcMYhnPHfHrvjMxE9L1wCE/AI9+AOeqWGeGuPHjz3x1wwYsWLVo3U1SonPG04cIITkcB30U0YIoQQiQhGEYRhOccN+DXoAITYQ3ytGbBpicrcrnK3WtGmRytctGThbiatWbNs4aZMrFuAKcyaD/lkQ/lkvzmr4Vw1w4YxURMXnM8443u87TDhqAIP+APT+ANnhGM1mc7u0xMJiY6+RzrOMp4x3q+qE41cKcZxrMQglGEEEIwiimrfHrx9wITYQ1xtXDVqwxLczBiwWtMzRktcN3DNblbOGjPG2w5XDhmAKWxOE/Lm1+XQvLlxZckcmDFqlqlow4piE+9w+81xYszFlYcuXXXXHbe6FwWYZmGWGGNLDHDPPiacMITYQzauXLbI0ZrW7Ns3WtMTJktc42jdbmwucrHIxZMcePIAKUhCE/LRF+WjXQxZpYMWC0M0YxIP+ATj+ATHbluqYq8TkhqqOgLGFgRBwcXRxcBdAITYQyws2zNu3zLW7RhjWtMzVmtxM8uRblx4sTVyxcscrPKAKkQE7hPypSflSlMODPm06N9K3nhnGaVpYMTNLBazBInPDXDe+Otb1rGtJQzNGSQCD/gae/gafOfLet6nEajTSpVmrqYxeMxM3NlytM5Zi711cvLCD8re4JmVzMEJhNxcTQhVkxdSiYJiYuePh+bHwECE2EZczlniysWC3HibZlrTLkzLXLdgyWsXDhk0w5cObCxcACncog/5WGv5WG243G641dTCIqmIir8SeFa1WJxzqcoP+BzD+BzF4kRyxyrVxGb4zved3z6dW8biUTrnhYITdyHXnGBGFYRQjCMIwjJAIxnGt+Dw5dIAhNhDJiycNmLVktxYsrZa0YZmC3DjyY1rXJmcMm2HKwxsMgApYEoP+V/b+V+/fiGsahia54viAg/4IEP4IAe84YuJTx13NgIaskIC1h4GAg4CDgYGDi4uVhbghNhGFvmc5MLBktct8eVa0ZNWq1zkcuFrBvlYZG2Nm3ys8gApSD4P+WhT+Wh+eXXHHG6m9TYCE/A89+B4mWqe6eSMGPBHGhc9dkZ4Y45YZ5bcvLgghNhDJzkaNW7lwtzYWLha0yt263FmxslrnDlYtHGLC1ZuGQAq5AUiE/KWB+UsFr1Z5TnWM4zpCVpWxQwQxMkKQnLXPfhy5b3pXFDBTJDgQzWyQlFlvhz48eHDPDbLaEIT8HOH4OcWHBqwWyYs1LKzx1x4ceO+fHlw453w0nmjmpiyWxQpOVZZ7ZZ4b4cNUaShTFKlGiMrThO9bp1mjGIJwREIynKcKqzgUlC0CMUYRIwjCcIgjCauHqzh4ICE2EN2DJq0cN2i3I2ZslrRljwrcWVm2WuMjBwybtGrVlhcgCq0BSoP+VfL+Vg3EpuMxNZxfC+l9o7RyrhFVEwzec745znN2maiMVTE78RfKMVLjHWO4hPwgSfhAVySpJQJxysbXDhy03x1wpzkpTFgxW0ZNWbFiyYqQrWeHHhx1w7acHLh05cdZQwU4FMWQg/I8b35IiCphESmLmUpTCUTESRMSRIiSCElzMzPP256AITYQzcN8bBhmwrWTjHkWtMjLMtc5WWFa5cMGTPC4atHDFiAKlgFHg/5bvv5bv+vQADOM4zjnFzcZmZWurhwnFYjEIREMY5a1qtS4vDrvsIP+D6b+D6e6AA58ufLwfA8fCFOEY1GoxWMYjGIhMbne+O88b5ptNX061GSD8q5mbuZmJxJEzFpJEwRKakiUSAiakFzO+Pl+G+AgITYQxZM27lxlyLXLdyxWtMOZwtxYsrZbkbMGTTHlzZcTjKAKSQuE/LSZ+Wk05F7YKXoAg/4R0P4R0TW75b3IhqyUgbWDg4eZo00AITYQ2aMWzBkyaLc2RvjWtGThstctnLFa1ZtG7VnlaY2jXMAKlwFKg/5b7P5b7evRx4APA8Hwt1aZze72zKahiq04NTSZjMzOY3MzMwmrxPbwfAcAg/4IxP4Ixd6degDGeW9NTwvUomZZiZSkRKEKmoqRtdzM5xxoeKCD9LebmbTEpmJRcTEokJi4TEomAESiUSIurJu99fResCE2EY27JmwbZWq1hjYsFrTGzwrXOXG2WtGDJm0bsmObEzyACpIBQoP+XPr+XOXjjrYeb23N2i4KVFVqq1VYljcXmbznM8bzd2uK1HSu3Llgg/4IEv4IG+fgd/ACY0rFRWk4mMst3Gaimri4tmJqUxc3cZZjr4HnrIP4G8WMzu5m5mZAJESRNSQmJiYmJhJMSJm55+60ITYRjy5mOJgxbrceZuwWtGLBotxY8WRbmYssuVwxwsXDNqAKWhSE/LmB+XMmcM9ssMKNFrNV7ZCE/A9p+B5uG6OqOicrr1rvhp06QIXRVW42VGjhjRwxy25eDFAhNhGRu4zMWzNytbN2WRa0auGy1wyY5luZo1csGzlnkxOGoApWEoP+XKL+XKvjM9cc9Zxiul9MQIT8DgX4G3Yy3NE7TXq1xrpAhcFlmXTwSo4ZZZcHjWSAITYQ5yZW7jHlarWGRzjWtMTlstcZG7NbjzYcLNrkYMsrDGAKfiyD/l3G/l3fueuOOs8nBrhHLWMcqrc7zx6ud2iorhPiGIP+CWb+CXfhw34EcowxW53fW++c3ERw5T5WeCGb3fPjfOyEzdR0VY1hNOFYAhGEUEIyIopzjfTxXWAhNhGHFjzMsrNmtxZGLNa0zMsS1xkyM1rBhlZtWTdkxys3IApoGoT8wPH5geWHbDPHbTLihipi0YtkNEdGOECF+Bmr4Ga2Mnw0GAouRSwy014Ge2PExYO2MITicZxc9YTIoxRjGKc8/PlQITYRkcMHLlm3aLXLDDiWtGmVwtw5Grha1bNczfE0x5GbZoAKVxCE/L0N+XpfNr4ks0sVJWxxrUCD/gfm/gfb58K3rOJnV3rYhpakgKuDgYGDQ8PG1MDA4CAhNhGbMxcM8ORutY5szRa0a5nK1w5y5FrZtkwtMbJy5YsmwApaF4P+X3D+X3MjPDnrnjcZRdTrbwCD/gq6/gqpmeE8t8L1vXPG5ndcdoS3S4t0E0JxRjFOeHsoACE2EN8eRs5Y5Wa3G3zOVrTI4ZLXOJuzWt2GRmxasMeNwwcACkYKg/5gnP5grcYNW4CD/gpo/gpbml6z17CGtJWJjYWFiZOVrCE2ENWmNixx5my1tlb5VrTMzcrXGZsyW4W7VkxYZW7VyyYACl4ag/5h/P5h/RNZxmsxcZjK5jnynICD/gpw/gpxdOvjZYq6rNTGYZjdx3CE5F8M5iE4ThOEYTJzw8HPwiE2EOGTJozys3K1lmw5VrTE3yrcTNm0Ws8rVqwYssjhk3xgCoMBO4T8vHn5ePWLGAMeLHiz5terg4oiGTXqZchexWgJRJV0admGYIT8Iyn4RlUYADDgrScpySQgXyZWDCZMpixsWPVr3YYRZdGm8MaD9K4zmd3ZIExKBMEgBMTEwErvn696ITYRlY5sTPKwwrcbJy5WtGeVwtwuGjBazxssmRkwy4mrLEAKiAE4g/5exv5e2669O+LWRWo1qtMQoupynM5bm8zudpqeUeFPjawAg/4PnP4Podb5b5XwVU1ImBExNZ1FROrTebveZzxnbjrw+G9gg/Yx125zmUzExKUTEoJqUTARdXEyuZbu+vi+gCE2EZm7ZjicsGK3FjZt1rRs5yLXGNjhWtMLVi1xuGjLG1cgClIPg/5euP5ey+OcccXFRwnwgIT8IPX4QQ52wRldjwx26QCFwWUgzsKWGOGenB4WgCE2EMMjlrjasmy1k0a4VrTM4YrcWHC3WuWWNxhY48bJllwgClkUg/5eKv5eK9c+Mbnd5I08K+WghPwe0fg9p2YGyGqGBK+GeeWfTcCFg0zKxpUKGNHLPbk4MgAhNhDTE0xY8uRytZtMLRa0Zuca1zmzZFrNjibZceRs5aucgAp8LYP+X0L+X1PW9641erxGIw6UxC1316dZlcTEUdKxxIP+Ejz+ElPhynpPKKVbN+Dw68byViuHgRHBi9xxjw174+CAg+nseD4OVsxaYuE1KEwBEyTN3fXv38ohNhDJozbMWmJgtw5HLha0c5cq1xhzM1uJlly4WbDJiZMHIApyH4T8wxn5hg8OTLpixzxp0nmpbNLFLJfNWmEygIT8Hfn4PD9BzMerBilkjSLDeuWueueOVlRwgIWzQYWuOeGWGGCGCGFDDDDDChSy4u+DUCE2ENmbLMyYZMi3I3zMFrRrmZLXDJkzWtMTFlixsXLlu3bgCk8OhPzALfmAXGTNTRiyTtnAg/4RSP4RSRrE1iM1sIamloGlhYOBg4ONs4VOACE2ENMLRkzbY8a1u2bs1rTLhxLXLBo0W4XDdnmxuMmHM2bACsUBVIT8g135Br4wBrtOs63qwwhCWKWS2S1sEsULQlOdceO+nHe8Z0lSVqYKUhghKMqr1rhvjrGs6TxY+Jv3a4P+BWr+BWvwfAB4mdV01y4YxibzvnnfOc8c9+Pfjx2nlXLXDpGlVUxbOed+Dnm64zqcRWI1GI5cfAxnoITnaOfOEU5xRIIBGcqyiRlGEYiKCBBGESEYRlGAREYRIwiVjr58Y+CgITYQ1bOMjNxlwrWzRzjWtMuPMtw5WDJa0ZNWDXM0YsGrZsAKeCiD/kPo/kPxiecZjMbrM51nTk5cDyp5YxiMXPPl4O7Ag/4FTP4FOc4nlHBwqHDLc9d7z3OHOJi5i8dcXHGFy2Gh0M4gCGKGGBChghQwCFHDHToY2eAhNhDLHhyYmuRitY5szFa0yYsi3CzZ5FrJi2c5GrRowYsXIAqjAUaD/kYw/kZB7HPkA7RPLGo4ZiMznN83HPfPHfHe5ymIxjlrpw6a7V0joxHHXg6788iD/gWE/gWLwTADetxeM1OowxVTqaqojhE1Spu553xuczOMpm7jqlaEzcbn1JQhGEYRjFBOEYiEYQQjCMESMIxQihFCMooTlNNOePpzh4IAITYRlxsmLBpjYrcTBg2WtGbDItwsWbda0cNGuZq3w5W7dmAKTw2E/IpN+RSdqaKWyVzJgIT8Dyn4Hi8PC4spwY5IgIaYqICPr4GDQ8jVwEUAITYQ1aZG2TKyarXOXGyWtG7DCtcuWWVbmxs2DPIywuGLNqAKWxeE/JWh+St9kz5jBK0KWhSdr4tcroP+B0D+Bz9NWc9JmJxer6bxQIVtEWrlhhhQwQwoY4ZbcLfMITYQ2yOGuZyxYLWWHMxWtGebKtcsGzJbmxY2TlwwxOMTLKAKXRSE/JRN+SkOUNmPFslbJbRTBbDK+kCD/ghg/ghdc9VeLtdXXKNLhq6SgLGFg4FBwECgYGDibeDga4AhNhDNtjaNWLTCtaMmOZa0bOcS3Flc4VrVuwbY8uLGyYNWIA=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ZARwDgIAEHQSuCpIHARAWesTeQpyWTJeFzNVCRafjAwhIEET//wNFNQUDOAtkGSAyCQCQmwMBN8AeRTMJAJCCAgHbxR5FOAgA/gMAe4XSNBJOwKQ/0wCkPwpyKYP+CiL+CiPnWs4Lpw4unXxt4xrGNVprMLnM7xvVAIP+Cb7+Cb/vXLjwPB8Bx4PB8DnqYiYIQVMRV43qgIL18HW7aaSyoqEtzVtXbvy/ACE2EYXDZhjbt8i1hlYMFrTG4arcLTHmWsWLnG5cOMrVgxZACloUhPwRufgjd0XwWlgxUxSxYKYloaSD/g6w/g6xxzxMZq+EmrjhG4WbPZuGOGGBHJDCgnjwuLyAITYQ0aZMrdsxbrXLJowWtMuHItcZWrRbhbN8zVnkYOcLJmAKTw6F8xB5e3IQZKfCQYSKaOHAAIT8K7H4V674MOi+KVKSZITRgrOMI3jW/D0wITYRmaY3OHGwbLcjnLhWtGrFytcsHDZaybuWTjHma5MWJyAKVxOD/kQu/kQvZxmuPDdSjG9ceACE+hQ+hR3Y5QkQjOLPu35MoIWjASwywxoYYYUcs+FwOkAhNhDdxjyuMTnKtbYmeZa0cYmC1w4ZtlrnNlYs8TTJic5G4AqbAT+D/kZ4/kaJmpjMTm4u4qaxGI5Zx4U61wxiqVm543xzu+tc85nOcZxh2z5E4IP8+l+ffiEVVajGIo3Fznv4Xhuc9Y58bzdZiuEdq4Y4dtY5Y5auM11jxcc8gITwBLtxjFFWUQgCEAhGMJwjCIRgBCMYRRnGt8+3rCE2EZWOHC1xNHK1u1wtlrRg0xrcTHIwWsXOTGxZtWeHLjYgCnMpg/5J8v5KD8s1PKMcMcq1VYRLObz1OuYRVcNdnACD/QBfn644VCWbzxdc547zJp4HJ5GKwid33jwbg/G8b0cxMsxcTETAE1IiVxMzvn49gCE2EOWGVxixuXC1rjxZVrRjhwrcTDKwWtsrbG1ZNG2Vm2cACmIcg/5PTv5Pce2+NcXNcMVrVcMcMcnSeViD/KhflM71wdK1ilZbjN7nnXfXi8uIhLdhzcpKsIxRRTgqjOcceUAhNhGVxlauHLjKtwsGbNa0yYsK3E5xs1uVm0aMcbTE3ys3AApNEYP+TH7+TJGunXodJrGq4ICD/OMfnI6xdHJisMXIhNXI6MZoziEcO3GAITYQxZYcWRxhyrceNvkWtGWXKtc4crRbjatmuZmxaMceHCAKfCiE/KAp+UDWcMErUpgtK0KJXZYZbnFteKNKWyZKasVAhPoRPoIawrK8debPWeVjpjyXzR2ZcmyFpYoQnLDTSnjAhLdDp1hEhGBCMIwlCAinNOU4Thjy8efaITYRhwsceHM2ZrcbZw1WtGGbKtc5GjVbjbsGbZg2y5MbfIAKhgE+g/5Inv5InwiXPl4+sxlcwvEVisYqqqamJlmcrudpzKIpXbry0IP9zN+5nDr0denHFMRiqis4uLmESXEriaupgXKcxmueuMiDjglFpklEouExJFwIkiYmCJgJiS7zz7+H6wAhNhDNwyxM8LfEtzNmTZa0xtcq1zlw5lrnC1buW7ZjhzMcoApkG4P+TMr+TPGo51zxzxuppw1rhy4a1XSLhPsaPsY45r6I5GhSUpqzvOuGGdlzgITlaaoTnCKKcoxhOVZVjfh4+oAhNhGTK5zOGzfEtxsGGNa0yZWy1w5YNlrBtlcZWTLE5zOGwApAB4P+Sg7+Sh3lfRqD/cSfuE+VrsCHgkugc3h8ZhghNhGRzmZ5WLBitZYWrRa0Y5mS1w4xsVrhxmZYmjLIwxN2AAphHIP+TDT+TDmOfCnHhwqtVqoiZZy3jdiD/gAA/f153XMeG4zu5Rqq5R0jwICE0c7nziRjCc4RRRgjFWufi0AhNhGZgzxOWDFotcNmORa0YuGC3E5YOFrFy2xZMLRmxxsGQApeG4P+T+D+T/Ht4PgApDCIVeOOt1CE+zq+z7zZcgyQzZsGDFSEKzzw0w2sIIP0Jzebu5JiYktmb3vr5gAhNhGXDmxuWGZstbuceFa0bNGC1zkZOVrRszbt2mLIwwsmQApSEYP+UeD+UgHWet8d7bjGe2CD/agftO67Y7VycBzqeYCFymAy8sMEcCOGOenH05ghNhDBhiaMGLFgtwt2rha0y5HC1y3a4VrZuxZOWuZviZMXAAp9MIP+R47+R48zjwWZmZprEarUYjE4uM3O53d3OZib5b4cAIP+A4T+A4XwfA69L1TSkZq4mJxNRNJLjdWWuONc7kCE5HCx8+cJxijCKMIghCMBAgBGK88enXzAITYQxwtGLXK4yLXLHJiWtG2ZytxZGWRa5zMmzluyzYXLlqAKYRmE/JVF+SoW+1xZZY3qjJS2CmiG6uKQg/4CSv4CYeE9Nco5a1qqmLbvjHg7yITpaOfhIzmQjCKM065cu3hAITYRiyMcTdw3YrcWJliWtGbJgtxY8rha2bMsThtmx5s2VoAKRwmD/kiC/kh3dI5RwoCD/gOu/gOf46vpOaCHj0cgczhsNkaWACE2EM2znE1zN8y1g0YZFrRrmcLXLRo0W48LBvkwuWeZthaAClsWg/5LFv5LJaxTPRpjDF1vh35bg/4Fnv4FibzzeDPW+Ny1XSPAnhqFuzkOhhRSoYI4YUMcctuPkCE2EY2+JnmYtGS3JixOVrTDlbLXLli0WtnLjLlbMWWFuzZgClIRhPyctfk5bzZ8VcU8E7GDDaCE/AUF+AoPNn1TwQwKQnTDMITFiVinCqsb3079QCE2EMXDBq4auMi1lhzMVrRrjwrcOHC3WtHOZiyb5XDLHmagCmAYhPyj6flH134LzwsLDeNYxLUySxZAg/4CwP4Cwb5a4Y4a4OEQXmeuO/PIhc1Zl5UaGKOKWFCRwz34+HNAITYQ1zZcTJlmwrcrHGxWtGThwtwuGGVblcZMOPI4ZZsLRsAKXB6D/lnO/lnPOvQBicTwYUmZrqqD/cUfuKTwfAB416cI0q2Zzu+u5IPl4Wd3MyklC4SuJnPHw/H6ACE2EYmWJmxYN8q1tiysFrRmwZLXLZzhW5WrfK2ZYWWVi0YAClkWg/5cRv5cWeOZ6xmZiMOFY1ntdIP9uF+27T2nhPLOs1MRx4c4c4WTRQZ+EQwoYYY0s9ePaAAhNhDNpib42OJotx42jJa0bM8q3C2xt1uPK2ascuRmwcZmIApPD4P+WUD+WUHhxYuoiM9JkIP+BYT+BYXwKzqsQZrPUIXCZSHN1oUEcc+BxNAhNhGNuwy4sTTCtaMW7Fa0ysMS3EyxZlrTKwb42znIyYsMQApYEoP+W8D+W83d8253ExWfCzGgg/4EiP4Eda5V01ioTHfl157AhpycVcDBwMCgYGBg42bk1gAhNhGJtizNsbNktzMMeJa0cOWq1xjyt1rJs0wts2Vw0cZcoApLDIT8rLn5WX4SnuvaOKcQhfX6evprstyEtEeEljCGtoRfoGAhYWRmQCE2ENmLRo1ZMWi1wyYY1rRhjzLcTTGyW48jNpjbMm2XNjyACkYJg/5Y/v5Y/+F4cKmD/ZCfsb55TUx4IIeHSSCy+BwmPwWYACE2ENsbbHkytWK1q4ZMFrTJkyrcLnHkWuWmFhjyMcmRtlxgCkcLg/5gOv5gZd1vV1jEAIP9Xp+rVnwM9NwbhWmyMMNMteHweIAhNhGNizat27FytcMWzJa0xZm63FjyMVrNo4xN2eRwzwuWwApGCoP+YLD+YMfOW4nHMIP9eR+ujtwqsVxAhoCujZuFQsnMzQAhNhDZrjxuceZstZYmGJa0csWS1yzaNlrZjmYMXLZxiyZXAApSEoP+Viz+Vi0HCMRpgxuD/gNy/gNzDtGMYideCz3AhrCInY2Bg4cgUDBxMrKwN0AhNhDhuwcuMLRqtxN3Lda0y4cq1w2bt1rBi0bYsTjHiwtXIApPDoP+V+7+V+/huYq6jCeAg/4C3P4C3fEy1OK3re8ghl0nZeFhIWBiY+dgbgAhNhGbM4as2+Rgtx4cWNa0Y5sa1y0zMVrDNlyMsTBo1yMmIApMDIL/AF8B/gC+ppyc5M8Ag/4CHP4B/8GIzwvcgIacnIGxgYODiYmlgK4hNhDHE1xMmTdgtc48jla0bY3C1xiZZFrjG0bN8TVk3xs8IApMDYP+YKD+YLPrnO6zdXjAg/4Bav4BV2uUcNRwm4CGpJZcwEGgYWLqU0AhNhDnIybZWzJytb5GLBa0aNGK1y2zM1rJiwyMMTNziZ5WoApsJoP+K07+K2PwvB8AO0qqKpqMVpiKnFxOa64684P+Bdr+BePW9BeoiIgZrjWYmJjGcZ1zxeyD8jIuZuZTMJoExcJi4u/J8vPoACE2EZmuXMzxNGi1ziaMFrTG1YrcLfCzW4sTnGzZNGjBhkygCosBSIL/AAz9/gAZbmX0mTjhzvpLxlWRsDZZsjudXbdu5vNyt7vwvfPfjIL+bLv5s3ljNguWXGbCzYblsoIlXNVRYskvN9efi858AIPlMTMplFwETAiSYmJiQi4JiVWiYBMSm52mePn/AgAhNhGXIzZYcbdktyt2LBa0aOGy3FmxMVubMzc5cTZvhYsG4AqrAVWD/iWK/iWl8jw/C8XxPD4CSMi4SiYqampi6RNTiavExUklTU1GJpCEImpLrr0zMoP+CG7+CGHry59OvgZVERUIohdTdJiIhOLi4ldXSpiICZ3V1a6mMlxdTE63wq4AhMEopxRiThCcoxlFCE6IwREYRgBKKMIoxgjAQigEYIowiinhx8+MPBQhNhDhg5yM8zlqtZ4nLla0cMGy3E5w5luZs3cM8jJnmYOMoAqlAUiE/Ef5+JAvJlhi16tuzXqx4q0pXVO0LRhRCUIwmnGNYxTuy5MpnzcG01YxRRhCzAwSAIT8HHn4OQ6ZZYNerbs27NOjTo06NNJTpCEIUrAnCE4QRhOCMIkI2nKCkUhCM5Y7ZQCD8CFriYmtpkuJkQImEkSRMSgCYlExIXNznj4fXwghNhGXEyatMeNgtat2rha0yZmS1w5ZM1uFxkyN8zLHhyY2QApZE4P+Jk7+Jlfnw78Out1cRUKrIIP+DcL+DdHvjrXON0mMYcuAho6Mg4CDQsDDwKFQsHUxcDeAITYQ4ZtnGJhlcrWOTC3WtMbDMtwsmLVa1aY2uVxhcYXLByAKrgFMg/4odP4odYl05z2nPCeDERUZq8zm/B7d7ndSiGqX5m+EVpEs3PGd3xzd3ExFYnkjAIP+DjT+DjXr0cZ5eLw53mc3m8prEctcvC58vIvXCoXc8c+Hy8HOdzcXwcK4Y1qOERFzMZjOud2Ag/gDxYm7zaVylIqYkmEoJq4ETExJMSEBEwkk6+P48eMAITYRhx5WLLLhcrWWTHhWtGDRgtxMcTNbix5m7TNlw42LdsAKdCeD/i7a/i8FnGeDk8COmtVjRWY4znjvj1vNs8s9uXWD/gzu/gzj1q9ZxvFpnLe93u91tMXRGOm+mrCE5G7qwginFGcEYRQihMiIwnHDl4s+ICE2EM8eRhicsWa3G2b5lrTMzZrcLNwwWtGONy0ZNWTVjjbACnUmg/4wlv4wnbres8LhiK34F4YrBdzd7ZvGXLmAhPwYmfgwztkjgrStb1rXTi03vXLWsUKSpgxR0adDIITqYOrCU0JzJwBGMUJwjCE4Tre/Lh0AITYQzaNsuZnhbrWLNw5WtG+FytwtmbFbiZuMbFxhYZMbFmAKgwEyg/4ymv4yi+GeERULXdzve87zlvG+l4jVajhXRiqxOLxu9oP+DVT+DUeMl5u7sziYmmJ1HCeDSJqYlMpu3XXHO4S3Wj1bpRhCsowrCcJRklCMIohGUYTjCcIznp6aPWAhNhDfNkx5sjlwtYsmWNa0ZY2K1wxwuVrVy4ZMWbJgwbZmIAqNATiD/kGy/kGz3reuPDxazd7zUxiscOGOGuVYmJbvOZ4zxnc7WRE6w0CD/gxQ/gxR8HwPB8DwfAzwVURERMVNIzCZTEETEZ1vG8Zm9zxjj3CD7ULuczcTCEkonGcZxZMERExEpklfHw/JesAhNhDXK1a5MmXCtbuW7Fa0YMMK1zkbuFrJxlYucrhk4c4moApWE4P+QVj+QXWeXHU1OIvhnWYjYIT8FxH4LbaYmSNEIVlljlnj2oXBZDMwoIyVGljnwducITYRka5c2PMzyLWjhw1WtG+XEtcuHGVblx42DPMxbtWDhsAKTA6D/kCq/kC1qLiFVieVAIP+DFD+DDPXKMVMca75sITpadMCM43nj32AITYQ0xM8eNq4xLWjdzhWtGOZytw4WDNawZ48rZjhwsnDfMAKaB6D/kKQ/kKpxi+F9L01Or4XhWMxmOdc54iE/BpB+DPtivknC8MM8t9c898d4zlDFLZXFiCD86+cJmbiUSJXM5jN8e/k0CE2EM3ORgwcOMy3Hly41rRqzZLcTjK1Wt3LNs2ZssuPDjygCoQBKoT8j5X5H28N4Y2GFYRwUtLFiyYM1MmC0sEaTjhrjy5eHfi4cuWE/BeR+C93AzQyMzFC0JShCGGd8enLvy58t54UIUrqnqwYAISnQ31jGcYTlOcpgJRgQnCaM0533749gCE2EY2rRo3yMGa1tmyMlrRyxwrXGVu1W5sTdoxx5sOZs5xACmAdg/49/v49/xFQqUZjcdY3nd5mZvCD/g6K/g6LHSscI0xMc63HOsyzF5uE4U8M5xjGECEZIQjCacb4ejGgITYRlZOcrXG0xLWGJo5WtGzLGtxM27Bbjc5nDRyxwuGuJqAKeTaD/jf2/jf7rqXNrxnV4pFVFYjEYSnM5vc7nN3dzU4cGuCC/nDT+cQ/i8zjxZmXFzcRBWzdi5uXKrrbe8+Eg+GMpuQiRKYlCJqYmBAiZiSY3Od+H38YITYQxcZW2HHicrc2JrlWtGLFktw482VawYZmrDEzbNcbPKAKTxCC/wAOsf4AHc9TjJk8XiiD/gvg/guzRwmEsuM58ECFwmIy6EhhRwz14fEAITYRkbuGrfHkxrcmTM2WtGDlytxNW7dbicsmLVnkYMmbbGAKVxSD/jda/jdfvNca3WWYi9Q6ZIP+DCr+DBno5TymI1czl1nPcIWyOOKQghhjhjjllwOHaIAhNhDNjiYM8jJytb5MLda0ascq3Exy41rFw1ctMmFuycs2QAprJYP+OMr+ONvlmLqaQxIjGcRVREItjjy3jACD/g3I/g2zOl4ubvc9R5et5tOIjVcJ6XyzUIPyuckymUQiUrmRMxMzd78HwfCAITYQ2b4nGVmyZLczhhmWtGbFstxMWeNayaOGbNkyas8jbMAKWBaD/jtS/jtPzXXHNldIxFTyOQCD/gwQ/gwBjk5RyUvc543xnq2AhN2GAijOMYVjOdb7cPYAITYQ2btmDTDlZLcjJg0WtMmHKtxOMbdaybsG7Vg4buW2LEAKgwE6g/484v488XHHPW6mJjE6itVhqqnF4tad1u83OPJxKYQxfCeAg/4LfP4Le+U9s9L6XqcVcXeZ4zznN7vOVyqahhy58sVUVSmLxXOD4cExa1yi5iSSJgCQTAAJXfH076AhNhGZvmYN82RutbOcmFa0btcq3C3ysVrBtjatWuFuzc4mYAqoAUmD/ibE/ibDi6vGeXPtx5XpiKqYTOdzfXlzmYmKrDgxiqqGW88eOdzdRGp1PDnyzeCD/hzq/hzZvr4Xh9Op1zjwb43veanEcNcOWOzpwxWDec748eec5uK1rh05cuGqqIzcbjjWd5CD8SLmUIsuZmUymJEBEXUiSauJiYTQgSllvfu5j1ghNhDHIxYNsuNwtcucbda0bNXK1wzbMFuNriyt2LRxkcY2oAqDASmE/FnJ+LOXPDLTLSeCGKWaWKWCFIE53rlvjnlhWU9GPZWghPw36fhv1pmjmjmrScFar1vlx5b5Z1nCFMEMjRHRWOjShOxix8ONZkZoThOUYRraspymhOEYxjW/B1w6gCE2EOcTds4assy1wxbslrRjkaLXLDLiWtmuNg1ZYnLRs5cACnQlg/4u7P4u6V8eHHhNRUVdTF6avA3HWufLvXTqhPw3Efht7yYJ6K4LywsM5zrPDhvjw47zRyRzN1dVaITd0HLuvOMZwjFARgRRTjGOHDh1z5whNhGPJicNseZktcNcWRa0w48S1y5a4luVk0YOHGJozytcwAqDASuE/GKh+MTeGK+Ksqpxve9cd8ccqdJWwZsGrFmlmsphxZcOnCCE/Dkt+HJHDk1200zyxymUhgtgtopklgIVrG8Y4WG2euPGhOZu4d2GMyaKMYRhCMEIicpwihNfL2ZuICE2EM8uTLjbNca3G3YMVrTNiarcLhzkWs2eVwxyOG2bK4YgCnosg/47cv47rXDfKtY1XDXSNMRmN5ni514NcZ4rpGs+ExyAg/4Z8v4Z7Z4TUkUhiIicRNDdZjcZjM3tzjjz4oP3OfWbnK5q6urqZqaQhJMzFynPPw/NrwghNhGNhmaM8WTCtbtsWNa0a4WS3DkbNVrhxlcOMWZgxyMMoApiGIT8ed34878Ou22WWmGiEoUtZkw6JIX4ZFPhkVzGBxDCMEqjkljnvlwsONrw+DCE4XIy616xVTJxTrXg8OnMITYQ5bMcbZk4YLW7ZsxWtGjJstw4XOVa0cY3GbHkaZXLNuAKVxKD/jq2/jqx51drXVXwzwxIhPwzSfhmXZqW0UyWlCMtdb8EhlxBQF3BQcBAoOBhYeZk1MAhNhDhoybuHDFitxZsWNa0xNsa1zkcMFrVuzYM2Tho2wuGoAptH4P+PCb+PEHWY8C+V9J1eJiYlCohq+lyhPw6xfh01jPLTLHPHPO+HDhjG0sVNGLVLRHBKoCE4nGl06zhWMJwnCsIiME0a4ebPAAhNhDhnmcZWWZqtbNmWVa0csGq3Fhbs1rDFmasmzFzlatcwApfHIP+QKb+QKcFccc9ca3Eour1fKYohPwzDfhmHBxK5pZJYoShCcZ44baacueD97ru8ylNTMzK5WdevougITYRjxN2mZgzarXGbNkWtMeNutcs2+Fayys2rNq4Y4sWLCAKeSmD/kHA/kHB7Q8CNVprLOd56z4LwZ6zxncy1FcuU9IAg/4aKP4aKeeriYhBExdMZ8rfSvAjhwqJnN8Z8HO+YITJ1K8us0YoohCCECU0U4TjGF79WrjAITYQyysszByxZrW+PDkWtGzJstcYmWFbibN8TnM1wsGjBmAKUw+E/IL1+QXGWTNDVLBGcM98YIP+HFD+HFtnhx4XjhnplgCFx2OgzMsccMsNdubgkCE2EM2bRw2xN2i1pjxOVrTG0bLcTNu1Wt3LFoyzNWTdtizACmkfg/5E5v5E52tuXPhvGcbZnM8ZvM7rjjeag/4d0v4d03Xo8br4F9J4TGVzubucucuOQISnEnWcZwrCKcUYRIoxjPH0buQAITYQ2yYm7HHlbLWbVg4WtMbFqtwtceJbjyZGjLCwatWWVmAKfTCD/krA/krNlmuM23FTWNYxwrVaRLc8c7ve85ncXqezXQCD/hkm/hk5rg6TjURqyLiYqJ1EIRbNcY3d5nbweHg+DxCDfBHjzzzN2kXBEwCYmkExMpmZ49/TciE2ENc2ZmxcsWy3KxZ5VrRnjzLcWJm1W4c2ZrkwtmLBo5cAClcShPyVyfkr5x46aYYbQlSmKWa0QIT8MWX4Yd6NU8lYTizx24b8MITR0M+W87pxjWdcvLbAITYQxbZGGNlhYLcmJgyWtMWXItcZG+Zbkc5WuRy3yOWTbKAKVhOD/koE/koLcZnjEsMVwvWphPwyUfhkJzSpqWhKEWWG3DXWhclioc7ORwRwwyp8HiYMoCE2EM8uRgxzNGy3G4zYlrTC2xrXLVlhWscbTMzb5HDlq0YACnIjg/5MQP5MSZ664649s8J4MMVhqNIs6x14c0CE/DYh+GwOkdk9EMU6Tne+G+fDnvnvlvOdo5I8CVMAhOtk5sVYpxiijBGERGMYozvl5sswITYQybZcrNricLcuFoyWtMLDEtxYnGJa4Z5MTdi1a5m7TGAKigEvhPyh/flERnTPLDPDCcI4JYLZqaoaJYLQoonOuPHrz7dOPHdhRIT8M4H4Z14ap7Gima2C1pQix3z32325c+O+PDecUVIUxS2WpmkAhOlk4s53TlWEYiMIRhGEUSMIiMYRQnPD24uoITYRmcZMmVw0brcLnFiWtGuVqtc5nDZbmbN2OHLmy4WWXCAK4wGAAYP+Jpr+Jps69AAceDjwzhvV1dZxMGcAAYzqYqYimGKamLllmdzz5dZnOJidVWMVwjDGbcXO+euOW1wmqVwvorCD/icm/icnAAGtu3flzdu/Ln069u/TqcuYHTqHXp4dRN2zba8t1MRqscsV0x0xwxo3PHfHjvjvjm6cp5cuF+Uxqqqlxd7rwXHPEIPh2mbWuZlKYJRMShMTEwCYTEwgBcTF1IRM1ImEwImJi6uImAlMXUoRNSF1cs34fnzHwMAhNhGFy1YMMbbEtxtsWRa0zNsi3FlcNluTExaMcLBs4xZsIAp7JoT8WRX4si8eHDLLSuJklipipakiNa4b4a5ZYcGHga9UgIP+JeT+JeXHK+DtvlurvN8c8758d2uaxrUdM9OHHoCE5G6HRjGKMJxiiIREYThOE4Trh4+NyCE2EZczFm5YuWa1nhyM1rRjiYLcOZuwW4WuJtkZY3LFo1ZACmgfg/4uFP4uFV55b4KmquqRFIW48PBxMoP+Jcz+Ja/Ws6zN3nc3xnjx3vjkw8C+WpCE71odWc5xjFCcooRhGKM08fJyw4QhNhGRpkZ5nLHEtcMXOZa0atmy1yxcsFrPM5aMc2HC5bYsIAqEASyD/jBE/jArX0zyurrbd73nPG93MXhyrlrprprl0rpxzx4gg/4m2P4mvXOusdY43ebjOM6dMarwI6RFLnc8bvjXOeOQhchhMfDDHGjRoYISCGCGAgQoI4o4COCWvN3xR7ghNhGFk3bMG2NwtbZMLVa0ys3K3CyZMlrHNhcMmrZk3xuWIAqDATWD/jtk/jt5zW8caZgiMVjWOGODCYzec7vc83Nm5m5w6T27coP+I9z+I+XOs6vVVVYYUoipqRMzM5rjW4zczeY568Oc7IP2s7vjc5TIIupi8XNTUxMImBJKZvfHye7zgCE2ENmjZvmyNWy1wxa5VrRxmxLcWJg3WuGeTC5b5sznKycgCl0UhPx23fjufw2y4r4o2WlTFPZXZACE/EZJ+IvuGyeauK8pxx4W2fBx6YXSSZWCCdLDHDHKnnw+BhyQITYQzct2GZtjcLcLjMyWtGGZstcN8TNbhbsXDRw3Y5MLhsAKTxCD/jok/jotrnmScMcrxoCD/iRg/iRD5OWlWnbjnYCGXCCt0FCwKDh4+hRAITYQ0xZsORgzbLWDHC1WtHDfKtcOWTVbhxN27Bqwa5czFsAKgAEtg/493v49/9XuJi8VWK1jHDWqqJcc5vqbiKrHKOl8EoP+JYr+JZnlTThGoVLOb4743xk04aeROJ0zHWOPO+qF1EEWlQwwRwRo4EEIghQwQwQwIBDBDDDHfmYo9IAhNhDNrmyNsTJgtct3DNa0b4Wi3Dhb5lrhllbsmeJo0ZtmoAp8KIT8gr35Bac85Z7ZcV8UdEs0slsFKQohOcb4c+HPfTTXawCE/Edd+I602RzQzRyRolVeuXDp07c+nLhvOGC2i2ymbJCD8L1I9O7mbi0xYiQmJTKVt+X4bsAhNhDRm5cOWjButw5mTVa0aYsq3C3cN1rbE3xNMmJk3YN8gAp+P4L/ACb9/gBN/SiwAAAHq5MR1vb3z2+3vfLd9XeAg/4mrP4mrXXoOfIAAAHKMVFVeM1cTWYTdTbjy5548YSW6asZwilWM4IkYRhGIIwjAEIwEEQiijXj8FDwMCE2EYmTjM3xNGC3Fib5lrTKzZLXLdpjWtMLfEzZuWeZoxcACnsqg/5KTP5KW41vlnG+EzDr08HVonUVqKxiKq9bxx4c7sCE/E0t+JnXDkvbDLG16ta9uTa96wSUhgpLBK1KMWXNecyD8zp4drXJEpLXF1dXBMLi2d+L5eOwITYRlbt8OVmzxLcjRgyWtGGVitw4seRawZsW+TGxcYWDhsAKXxmD/k2m/k2nZ3y68uNWlMQxnlBQhPxIEfiQJ2VlonqjmhRCM64Z6XJOGITlbo8+MUYVTnCMYTjWvB2tQCE2EN2eLLlxZGS3HmbsFrTLkcLcTJs0WsWTRk0ctMbBgycACsMBZIP+UAr+UB3wHft16eL4nj+N5fgbqYIXi6ESiUTE1cTE1dTiYqKmMXhUYYVVCZzed7zzvjebuKngxqMUAIP+I7L+I7GXTrw48ufTr4G5qSrglUwialWaUYMIipqW2Z4zmcxaZTEzmdxus01jWq6Ol6mcbiuIg+HC5gJlmLkmEwImLiazUomJiYmCYlEqTUiZi4kRcSkiamkIStff2Yv3gCE2EYszNm2xOWK1m4ZNlrRhixrcLJs1WtGLdo0Y5cjZo0xgCmUfg/5WVP5WVQeH0yzjepiMIQmt+BxnoIP+I+r+I+sHgYeFPbGqxk3e56x4Mc+uQIPwsTmZjNLguMpmJmZzx7+LnyghNhDLE0ZsmLdmtzMsuVa0zM2y3FmbOVrFw0bOMzDCwYNsgApbFYP+V0z+V1/Odb1vlnU4Vjj4XViE/EeR+I63FDgVzToRnHDHPDHj2oTZzocucbxrFNNPHxdMNwAhNhGVtlzYWzPEtbNGuFa0x5cS1wzbNFrdg5Zt3DNjixucwApfFIX5UJPlQXioumxEl0KGenDy4+OvAoP+Jfb+Jfer5cW63NZ1fbcNAIa2hIKzQEGgYWBg4ODh4mbiYG0AITYRlzZHDLC0crcTnCyWtMWRmtxNmzBblzN2mHHicZmrNwAKWhKE/Kj9+VH/FihqZoUlGWGl8syD/ibk/ibl1fXhuEKxz5RvQIa8goCxg4GBg4NCwMHI0sDAWgAhNhGHGzzZWTJkty5cbRa0c4nK1zma41uZo3aYnOJu3Z5G4ApXFYP+XIz+XIVnlnhPJisTTMZ5yIP+JUj+JTM1fTfDOpxcusb7gITdSaM5zjGcVU8OvXDmACE2EY3LBmywsnK1kzyN1rRk2YrXDRgwWucbRpka4sTjIyYACloTg/5eeP5ej+c5511rnrMVfCJ0g/4lFP4lD4vxuPSeF4jEWiZAhoiuUpBwcDAwMLAw8TWwEDbAITYRhZMMbBgxyrWDhozWtGzZotcsMTVawbOGrBsycuHOFuAKnQFDg/4nqP4nrYzrOExdHhc+ThWqqIyzne5zckwxGq1EIzO7znKZMX0zFIT8WZX4ssYzljtryZcmUyzvlvlrhRpa2TBowaMFqQhOs8N61w1jGNKWxYMmCkqJww2yxqCD8BCJSzMiYmUymJCBAmJiRFxMTUqurTnfk+TFACE2ENHDluxbM2S3NibsVrRo4brXOTI2W48jZqxaYmDdziZgCnUlhPxaEfi0bY0K5J4qamilLIxjhnhvXHWt4VyXlozgg/4skv4sgemHgb5ca533zvfW+M7nOJmmI4Z8S6xkhHgBDroxjBGMIownBFCJEnPXzYOgITYQyxtWjDG2yrWDRw0WtG+FutcsWLZbkyOW7Niyb5XLLEAKVhKD/i6c/i6JzXDjwvVxLhzXIIP+LJD+LG9XTjy4xOY3jnd7hZtIwttMccMcMNeBxcLRACE2ENmDBo5Z5sa1wyaZVrRu2yLcTXI3W4crRy4cs8ORu1ZgCmkjg/4xBv4xBzGN8s8rpW8ZjcXabRcESIT8XD34uHzLix2y0urLDS8q0QhCFIQyb92XIIPyPI8ObZnMzMiRJMSm74+T4sdgITYRhy5GebFjZrWbNs1WtGWJstctm7Ra4ctnORvkzZWTLEAKXBaD/jBy/jBz69MbjpE8GKQxzTzAhPxd9fi77MrJxc2eV5YYQrkjGwCFuy0GTRwyoUsEcKW/MwQ54CE2EZszFlmYscS1k4zZVrRw5zLcWbJjWuXLNnkxtGjDHiYgCngng/40CP4z8eGmN1xjwcd3G+OeLdXhyxwxw4cscOU6ZIP+LWz+LXWcd64448N6vE6ajhHCNRiIuJzO8c95sIThbuWTIRjOE4RjCMIAinCM19fPlHqAITYQ5Z5mTbNjxrcrlrlWtM2FytcYXOZa1zYmONjkZt27jGAKeC2D/jvq/jv73M3W9ZqMNVWo4VSGXG+c73c3CeWfAvWgg/4qtP4qu86ieF6nUVGKiIiJq5mU2mMxe258evD31ITF1jvwIhGIIwIRgIIwjFOOPHl2ucAhNhDDE0btW2ZotaZmrha0bZMy1w1xOFrfC5c4WjZnjcNXAApZE4P+O0j+Oz+XWuc7jMw4Z128EIT8VDn4qCc2KWpmrKda6aa9OuqGsIqAsRDwEKgYWDj6VA2QITYQ1ZucebM0aLWrHM5WtMrZitcs82Zbly5WjHG2bOGWNiAKUA+D/jq2/jq52Z1cVPCp4IP+Kqr+Konhw4YwlzZ67IaKsEFcwKDgYeLpYOBsgCE2EOGuFq2aZGq1jhat1rRgwYLXDfCwWsGmPEwZYmTdw4aACn0rg/497v4+B63jNXq+GNY5Y1irjOb49Tdow1WOW/C3QIP+LKb+LLXg8DPhTpWZzvjnfNmqcNOXBwhE3vHi647yhOFinO87xnEiRhEjAhGUYRRhOE5zy8esO4AhNhDVq0ct8eTItyZmrBa0c42y3FhbZFuJo4YNmLJk0ZZGAApZFoP+QOz+QO3XOjE7rdZhGL5YAIT8VMn4qZdNMRutDVLNZSdM7DhAhLdTfdOFYqwRmvh28OGAITYQzYZsWTDiaLWTli5WtGLButwt2TRayaYcORy5ysHGPIAKYxuD/kL6/kL1zrF646713njnjved3F8LrkCD/i5Y/i4zV0vl15c44xtN3d5c6ubAhOBxodGEZpozhMRJxx9WcNAhNhDDK1YNsOXItcY2bZa0xYm63E5bZlrTFiyOGLdg1buWwAp+K4P+SL7+SL9E4vhnhxi4zVzEsTiahV4up4TwvpnCwIT8WkH4tIXAvohijgrHHPDPXky56xw3vWUpQwUyUwRzVyVlCoCD9Dp5twQuc1nF1ZmrjMTAlK5zx793pCE2EYcmXHlYYnC1o2btVrRuzbrcOFviWsG2Ro2zZMuVxiZgClsVg/5NQP5NPczrrw463CKzwvlcYIT8VaH4qubW1NELTgjDHDXDbnyghOZuhzcJWM4xmvHDp2w4ACE2EYmrRg4cYcS1hhYMVrRs1aLcTJq4W48TVoxcucbJpmZACn4rhPydDfk6H1a3Az4o4IYIWhCkYxw3w1x6cOHDXDOdFqNV8ySD/iso/isp48HHFZ1nFwhCJqWq1jXLHCYL3w8OZ5iEeAI27sJwjCaKMYThElOCEZIiKs78HbCAITYQzxsWOLKyZrWGNi1WtMTdmtwtm2NblauMeTGxaN2uPMAKSQuE/Jw1+Tg/BiwWtoTgg/4tzv4t4eEQnlV4hqiSQNzBxM7KwEcAITYRlcOMrdqyZLczXCwWtGjdgtcuWeVbmZuGDhxlysGmFoAKXxeE/K31+VwWla2vgrashCUcmPiRAIT8WGH4sIaZL6p5K2jCcYY2eHFlpyiE4XElxc8ZoxThNVW+fiw0ACE2EOWTZhlYNci1kxbZVrRq0cLXObK1WtMuNnkw4XLVqxbAClYSg/5YNv5YO53BGIiMZ1fGAIP+K77+K6XXLHaOExnLuvewhriAgKePgRBwEPCyMvDwFwAhNhGVnjzNHLjKtbNsuVa0zOXC3EycYVrNhlwtMjJqxZs8YApkFYX5VsvlXLwzFSTXTVRQS0z4GHL4DD2ghPxa4fi1zgjC8qkbX0YdmnJK4IaWpEBbwMBAwEDBwMLBwsPEwsjB2wAhNhDZw3xYWeHEtYtMzZa0ZtsK3C4bM1uVk2ZNcWHFibYcQApWEYP+Vfj+Vfl04eBXLGk44w4gg/4uNv4uN+nO6mJM1xTxhpCsg4S1hYFBwMHCw8/DwNQAITYRmaucOZm5aLWrVphWtGeLEtc42TlawyMmWZk5ZssObCAKXReD/ltA/ltBPB8TPKsajFRUxrnhIIP+K9T+K+PoxyvpPKaqatx4d3HYhO5TbG+GsawinCaNcPHyxzAhNhGbHiZuWTZotaZc2Na0Ytsi3C3aMFuZzlZtm+TC2xt8gApfF4T8vx35ff64b4dMc9888dZ4YVwTpOSE/Fkh+LJ+ltvEnmholopiStfFdG6Fu0BnYZUsEKGFGnx+NQ5QITYRlxsXLjM2ZLWbbKxWtMzXEtcNWOJa4ZOWeLC1cuGmHIAKaCGD/iks/ikteD4AHSWscsdK4YiJnceLjj14gIP+NED+NEFdHXoarOtxubyuLqdb4KiE4WjTGcazjFGBCJNFGKs9PDhHmCE2ENsuFm3bOHC1w2ZuVrRs1zLXGJg3W5WmRnkYMszZjhaACnQkhPxWLfisLUx5M9MsMbDesawnSuKdIJSk1Z+BTBSE/GkJ+NHOOSOS+ScpQjS8sLWzzxxvWEZV4HH4U7UAg+ngTGZnLK4mrmBJMzc5vr4fOsAhNhDVvix5XLBytxNmeFa0bMm61w5YZVrHG1y5GOTHhcuGoAqvAXGD/i0I/i0J58jGfCT2npFRGZzve83sceHPk79gc+QAAAADp1HDiMZEhBEkKvhz7dyQg/43Jv43J5g8HwPHx1rnPHHGkYxjFa6CYxl06g5cwAAAAG9Dr0HjcdVwjColEyzOb514fgeCdYL8DO3uu0NWzVwgoASgBLLKALAQAsCVjc2VbLW34fh++vsAITYQ1yNnOPI1xrczVoyWtMbhotcMczBa1bMWjPEyyOWLlqAKTQ2D/i28/i2n4RXLNYzNWIP+Njz+NlGpcLrS6yCGiKiEgZ+JiYmPoUDSACE2ENWbNywbN8i1tjw5lrRpiYrXDFhhW4WrhpjwuG2HC2ZgCnEjg/4yTv4yUeZxrdZpwjg6cfO3qtOBd1zxuICD/jSa/jSBV0nherZnjPOfB6eHO4yiNT2zV3KFylkWbiQwkcEMcAQQwRoUcMdudjgh0wAhNhGTJmYtWrhqtZucjha0bZWS1xkbuFrTG3zOGzdrhcM2oApoG4T8dTH46mZaYZa5Y5YVwT0WyZsWa2ieaMaghPxnZfjOzySyQyMlcGHBWEYxuxtbDjuAhOJudGCKMooppzjGdcevTLUAITYRkb4XDhzmcLcTFm1WtGTVqtcNGWNblwscrfK1Yt2DRiAKURCE/G95+N9fFk4ENFMVISxq1IP+NZj+NZtDeCr5Z1iQhcRjJGfjjRxy334WKYAhNhDZo1x5GbFotYMWbFa0ZuWC3DlxtVrDG5xYsuRhjbMsgAqCASuE/HWN+OseEeJfVHJO041rjnlvhrljeMJ0pTBilohihkvijKKE/Gxd+Ni/RptntjllphlO1bRopG0qWlSVFKwvTTbg21xug/K6ZvMzmbmRmrrNXBUxcTM5nN893c+0ITYQ5bOW+JyxaLcuNuyWtG7bMtxMWTNbhxY8rJrlbOWzBmAKfSuD/j5y/j5h473nqmZxWscOGNRVTd7zvnne5u74T0mqgIT8bAn42Ga8DfxK4oKRBCELRlAjDDKssMI3pr0a41wgg/ga74565zaYsiYmETE1NTEkpvj5Pk3HmCE2EZXLjM2zYm61w2cOVrTKyzLXGFixW5WbhyybM2zlgzzACm0ehPyHkfkPBljg1yywyxwqwSwUzYs1NWHZhjOE/GWt+Mu2mbLxKaLapapYI4MN55b6b55baY5zg3wJXj7ubuZXUzKTMt8fF8GtACE2EYsbBi3aYsa3I4c5FrRi1brXLfM5W48eHJhzM3LZniyAClcPhfkBu+QIHAS4ybGYDAYSSyWOkIT8auX41g83B3ZcUaUpaVKAhpSkhIOlRaHi7WDgYG4AITYQxcZmLXNjYrWjPM1WtMzFmtcM2jNazb4sbLMyx4WzFkAKayeE/FJ5+KT0AZMpq16q2hilkYIyRjlhlwZ43mCC/wAW0f4ALaQBKSrnnPfOybPB478XbsCD8q7TMZmJmkwSmJlcXKV57+ncYCE2EM2zbDlzM8i3HlZOFrRsycrXDHEyWuMbLMxzOHOVg2bACnIihPxWFfir7Z92vBlljhhY5XlFOUYQilKeidKUhPx2Tfjshtl4mXVfMxVlel445zje86zrC+C8k4TpYyF51jeVYUrKMJ0rOEY1je/F0nOAITYQzy4cWNi5xrW7lllWtGjBgtcOcLJbhyNszFvlxsc2ZuAKqQFHg/4tcP4tX/BV15c+GdTwarlGIxRc5Zznd8b47vjNk4rhXgeD4EYVVVUKzjNddXaD/j4m/j4d4+LXGONbvdbSVFVjXDhwx2xWIubzd7u7zEzHC68jOOVUhU5nNc9897CEt3EODlneNUREQnARgRhGBGCESCMEYRhGEYQipGcqxvr6M6V7wCE2EMMTLNmZYmi3KwyNVrTJkarcOFqxWscePE2zNHGTEyZgCpMBN4T8b0X43n7yy5NOjfixyveFykLYoZLYKWURrO9a464Z4axvIwQ1MmCwhPx3Tfju7lm27NuzTknKlo2UjCcE5RlKEEISqlGEpqwrWtY523LfGIP2uXi7ZjN3Nlwi4CYRMTCImJiYm4lN54+D5cz6gCE2EN2mNphbNmK3HmZNlrRviyrcTdo4W5smNu1zYWeHDjYAClYTg/44JP44JfBp3ra7jPLfgGiE/HO9+Od/jN0dVrShFPHfDrxghPAUocPXWc0yt8e3PCwhNhGRzkYuXDFytxMMjNa0Z4XK1w4ytlrLLiZMGrHLmxZG4ApdFYP+NsT+NsVW8xmc3E1PCeXCeQCE/HRd+Oi9yrQ1YNUaVheN8eO+m4CFxmOhizdcMcCCFDHTh8WYwCE2EZXDZq0aOWS1plbNFrRjlbrXGZrhW5MONy1wuWjRo3xACnQlhPxwLfjgnzZ4ZMuQ06K2jaOaGCVJITTnGF8G2kZghPx6Lfj0RrS8IwNuzbDCvOq+BgtLNbBTBXJeUYiD8bzvJZjcplKySZiUymZvn5fg1QAhNhGJs1xtWLhstyMsjZa0x4W63E1at1rfC1YYmWbJkbYsYAqPATKE/HqB+PVukcdMKsI2WySzYMGCllqwwxrfHnyZ6wjCGCmbJo0R0EyE/Hdx+O9XJauZobo5I0nOufHlx5cOPCWla26+rFgpSSM71hW9a1CE7lHJwzjOIilOU4RJwjCMIEYEIwhBGV8ffujxACE2EZMLNyxxMcq1yywsVrRo2yrcTRpiWs2mbE4ZN2TbI5cACn0rg/4ABP4AH8LjMZjLLK6vVw1Va1jtw5cOmMdL8DNzkIP+IzT+Iz+63rjrfDer1fCOFdOHSOTU3O5njM8XfXXeeYCElxIzqmujOEYIRiEUZThEimrXPyZPAwAhNhDfG4xsmzhitatWrFa0w5nC1xlcNVrTNjcYszRzkYsWwAqLATSD/gLQ/gLd77rnGcZ5OEaxrXLHDGtMZjnPPPHvruumK4Y1wct8JIP+JD7+JEWXJwno4VF0nOd7zx472u+Ea1w8KPAnk1Ntzzjxc76gg/O8avZrNymZlMXUkSJhMTCImEpWu9+P48dgITYQwYYczVphwrXOTDkWtMjBytcYcbZa0yuXGVxiwtmbNqAKaBqE/BFh+CLFlaaZY1TpOkMUMGC2yOq1AIX4gxviDHS4SDASYSzBRVIo6475cDDi8Dg8GITgcTjoRwooxjGKaM54+LjhyiE2EZnOTNiZOGa3FhYtVrRm5aLXORqxWtnDFzhxM2GNthwgCmUXhPwXGfguVy4658F7QwQwWhipqhswZMyE/EGh+IKvNbgQ3VwVVVvPC1106caGrpKCq4lBwMHBoGBg4CDRcvOoDAAhNhDPHlyMWrdmtYZWGFa0Z4cK3C2ZNluTNhZNmDJpjbNsQAp3KYP+Es7+EvXc448N8MYxrlXTGNVi153z3x6zznMznpvFAIP+JAj+JA1PTfTOBFXqaVCkTEpzmd7eDW8yhO5aXfpWM0YxjBCKAjKEYQEUZ3x8fO4wITYQzbtMjHNjYrWDXHlWtMeXGtcZszVa0zM8ONmxZMMbRqAKaReE/CzJ+FpHPhjryYcELYsWDNkyaobIJIT8QtX4hMcWLNHQtdeccdcc+Lhy686GgL6AgLGDg4GDgYFBwEDAwcHG1cBAVgAhNhGZqzbNHLRutyYmzFa0atsS1w5cMVrVm0ZZMbZqyxZmQApTDoT8JpH4TaZZsWzFgyZqYLTAg/4klv4klZ4cfAmI1uqshqiShoW9gINCwsvOwEEAITYQyzNWOPE1YLXDhtiWtMzbCtcNGrRayaYW+JxicNWTbMAKggEohPwtufhcPw1xX0R1QzYs2LJgtSccOHLlzuLKcZUtmlujktKE/EsJ+JYOkdl8UaRjPDOuWtcsEJWzNVrUwThDLTPHDUCE7GSHZhGNYTjOEYwijAQggjCMY1rl4949ICE2EZGeZk2zNm61o1buFrRkwcLcWZhlWuWeFw1y5MjPNmYACmoeg/4arv4as83XOtxusxeI1XDHLHDlHK8RAIT8TBX4mIY4cWHJPBK1sEszIlEwwxx1zx5whOJxMOnLOsUIwiRiEUZ4eTpjICE2EN3DDFha48K1s0x4lrTM3yrXDlw3WtsLBgwauMzjHmyAClQRhPw6Ufh01xZ9GnJe1YJ0wwCD/iKc/iJt7O2eHGpueOOedoTtRvPDe86xrHDh58pAITYQ5xsWLbG0ZrXOFpjWtG+Jytc5MTJa5xtWbDEzZucrbCAKUxGD/hye/hyB1c63UzM1u64gg/4lXP4lhaTiaRrfDMYyhqaUU8ag4GBg0LDzcXA2QCE2EZMzBxlxY8i1s3cMlrTCxyLcTXM2W4m2Vvhas8TNw4YgClkRhPw8ifh5LpSOiuicpTwZa5cohPxHdfiOXxZMu69KyjjyZ548IIaukoKnhYeFhUPAwcvTlYAhNhDXEwbM8bBitYsm2Na0bt8i1zlaMluVqwx4muRixx5MwApSEYP9Dl+hzGOURiNc+zOAhPxA/fiB/NlMVsFITvHDpuCGhLJAWqBgSDhYeZkYCmAhNhGPNlYsnDdktYN2jla0cZmK3C4ysluZrkY5GuXJhxY2IApQDoT6m76m+lWS0s1LZJ4ghPxBjfiDH5k6ZIUYZzxzhoa2g4K3gYGBhZefgIO4ITYRhcZMLByyarW+Vi1WtHDTCtcM82Fa0x4XLZo2auGDZkAKUhGD/iPg/iPzzvHHG9TUTwiOgIP+IdL+IcGY01NTF7jPgyCEdzfOs4rqxvp4ceAAITYRiYNm7PK2bLXDBthWtMjjItw5WLJazZY2TfHmws2jjIAKRgqD/iSk/iTPzvaY54CD/iGU/iFxcLxGuuiFyUtcE8t+ThxgITYQ1zMMjPNmYLWWTE5WtGzNmtctmLJbkZMWOZniasGzVyAKjQE4g/4BnP4BuZzzrjWaur1PBw104cumuWKpnO98dz1MzKIxWPAdo6TAg/4qIP4qM56b4cel8p5a0qJ3XFvc8b3mZqI1GnTWKjSW53Xh448Zg/I8i/PmswldxmJTABcTEIVIklMzd8/L3PmAITYQ2xsHGJjmwrXLbDiWtMTHMtcY3LdbkxsmbRphyNsTTEAKfjCE/Al9+BL84ubDDDSsELQtS1MlpStWGGdb1ysccM71Ro0NwIP+Khr+KjHXTzfE30vhqtKQkmpiWYlNxcXFrzW9ZgCD8jzno8bSTZcTFxMCE0hExMkzec9fPjQhNhDjDhbMm2NutZYsuVa0bNsy1y5yMlrHG5b5GTFu1ZOGoAqTATuE/A35+Bv1ljm4PAz5sODPaMYzIpMClJUhCEKwnHLmzwje22U5zhek81cWIIP+KgT+KgV4Hhxw463w4+BmNTpVxMrlExKuNZc+3fp17d+22U3W+XPEAIPh7j1VbmbsCJEouEwiQRMASmZvPfv3j2AhNhDZoyaY2rButYZGjVa0aNmi3E3ZtVuFhkY4WzlxiyZWQAp5KoP+CDb+CC3i6xvF4isVVYrDhnhxZ3fVbepjg7Qwg/4qwv4qz+SvAnGKhcsz1vwY7zdRXLg7aYxOufLjuITgc6MPAMUUYRTIooxghCkJCM5zjhx8lqAhNhDbEwzOGeJutbt8Lda0ZsMy1wxZMluZizyMWjRvmaNGwAplIoP+CrL+CrHjipq9bHS75KpETcIimliD/iv0/ivfzCXft3HNzcbmaitYxqtXwqyD6eh5u5i4QhJM3cSJhN9/J40AITYRlyuGbZo1ZrXObJkWtGrlgtws3ORazzMmeNuwcsmjdmAKcyeD/g3K/g2p78sRV14OObu63m9s4vWI4Y1rFcJ7ZiCD/ixc/ixR5zO3GuOt6vF6YjhPRpUIzV1z6cd2hONk6qiEkIQrFNECJEjGM76eLLQAITYQzbNmuRm1arW7bKwWtGDbKtcZWLNa2YMceXE2ZtsbFoAKfiqE/COJ+EeW08OCuSOzLk0RpSiEKwxxzxyxxzvOqdZZ8mWVwIP+Ksz+KrlG9ca3vlz1MTwmqmmM63jeMzcs8O/KIISXahzytYVjESilGEJEIwjNOKcb6ebGXKAhNhDXLmbYcTdstcuGTFa0ZMMi3C3a5lrZq5wtcOJhlZY2QAqVATyD/gMK/gMLzgM8LxnW8WJXC4Kzi6QxFYimJiIYleOuuO7Ag/4wZP4wZfB8APCRisTVpmbmLlOefbv48c88eM1DWOHDVcOFRyzw61c2hORgvesZzThFFGMJwjCE5RhOkyU5yrKcJyhGE4EUZxrl5cngACE2EOceLC2bYXK1y1wsVrTM2yLcTFkwW4mGbGzYtmOZi5bACmIag/4HBP4G8+s3vHGrCoxDlnwN8qiE/F5Z+Ly3BkwNUMEaTQnWscLLHbhx5YXAZpJp4IYYUcKOBHBKnlzaDLAhNhDLDlbN3LJgtxYcWNa0ys3K1xhaZluLDjYsGmRo2aY2gAqYAT2D/glA/gkz63XXHGuNZrNTEYaxjXDGsaiExd5nju+OeubzMxFarHJ0aIP+L5r+L6vt38rPS+jWsRhEZm7u85vPHjx3xvjE1qq1230xpyuouZrry5xsg/I9K/H3vM2XVxKrIuswAi7q6mLxETUXErjd8/dtoCE2EMMeFo1wsWS1hhYtVrTIxaLcTnK5WuHLZgxZOWuRozygCpwBPoP+D2b+D4eYvW+mdOEaqqqkROWd73vMzcYcK6eD4B4110rtw1rhVxzvrz8Eg/4w0P4wyarHgTSpjMrnOc8eO+d5Zo4NViKoExNIqIVnl3jc2IXFZRFrYoYUMEcEaEQRwISCOGKOSOKOKKGCGCGACEhQx06eGGDaACE2ENG7RnlYMWK1lkYM1rTEzzLcLFvlW5MTPEyb5suLCyxACoQBM4P+FRb+FR1O423ObuIrhjl04axyzrM5nq633vrx3m4Y4a8KPC10g/4wQv4wV2s9M9nCtaVczd2lNTCphiaRLNzue+vJnPGD9aOd5nczK4kETBMJpV1MSuYmV3fPr5NcACE2EZsjJm1ZZG61zlcYlrRwwbLcLhm0WsmrVxhbtMeNo5xgCmQYhPwpqfhTVnHXLWxxQlS1M0sTRKlAhfi/i+L+OzCMNDhI6JYq1OBhwNOLjwdc4IXCZCLJpZSVHBLBKhlvx8EmUCE2EMMzZqzYY2i1lkxslrTGzYLcOXKyWs2eHEwy5m7hpjcgClcUg/4UdP4Ueb3vF3Mp06X4VVqD/i+Q/i9/5Yx2jpNTLjHWOd7AhZtBA0cEaEjhjhptxcFgITYQ2atseTNiYrXGXM2WtGDDCtc5s2Ra5ZMmzbEyb5HLFmAKcyOD/hVA/hVJ3GM9PB8C64VjVVVLm9zu5zjjylCE/GWt+MsHPCWGMI5cnBlOtaoywSyWwWslgx5IwiCE0cZy4IVIzjKsZTlOFaIoxjXXtu5gITYRiZM2LnKwbLXGFvhWtGzFotcsMTFa3bNczXFkauWLNqAKmQE7hPwzWfhmnqw4MuTbi0yytMLyhgpotstmpa0pTYZ475cLk0rGNpYMWDRbNHJOs8aD/jF2/jGH7eHrl37ceDk6R0atO873vfGd5TDDXQ8Kq1hMXuJ59vBjcIPsIgmM2kiZmM1cxMETdXVxNQqYus1drz4/lntAITYQ1Zt2+JqxZLWWZy5WtGLJytcZW+Za3x4cjNqxyYWebMAKtgFFhPwKxfgVHvKWXFnxZ6Y4XhhnOtZ1rBKFsGDBixW0UyWtglCE8d8uPPry5c+HHOMKYMGjBshqpgkAhPxwUfjg9vfFW2HJhwXtWSUMVqZMFKEbxx1nlvhx5c+HDWMbUxZMGbc4mbFgzIVvPXDbW+PCg69rHlxOZllaZJJhKs0mEE1dZq0quJiE1ExKZ578fw4fAAAhNhDTLjy5MjPCtZs2Lha0aNGS1w4bNVrFljZ4WGJu0b4nAAp9J4T8FRX4Kga6crHG8I2pbNbFmlinivSs61rW+FlpW2LGhPxslfjZpxWwaKZKYKQjGs648c8s8c8sq1hGV8ld1cVqgISXYg4d8M4wnCKJIghFFNFWePHxYOUAITYQ2ZuGbVvlcLXLJpkWtGOFitcOWrVaywuGLPK3xtHLTEAKeSiD/g36/g4LrPPHPlvpPhHLhWMSZzuec5mLqqnxJrCE/GzB+Nk3JJgw0zwz5TXGsYqYKYMmCWSNKxveXBwZZ1CD9LlXrxjMTNzMyiatAiRa5zx8Hx8AITYRmb4crRg3aLXLHLjWtMOJqtctGrRa1zM82Ju4ct2jHEAKcyOE/CAB+D//Llw2vijohktkhadLwwzx1w3nhlfRXUCD/jck/jcZ5YeBurzvPO9z4Nbi4uJir4Z8K+DmhHeg497ziigIRhEjFGcY5cfDhDoAITYQ4wtMLdjjarXOFozWtGeRstwsc2VbjbN2eXCza5mbBgAKbBuE/Ccd+E4PHCPBpnZ43lK1s2DJqhux6KrghPxpzfjTvtp0apNFM0MyMa4cOPXDgxx47oWjNQY2CeOOCGGCWCNHDDLLLXjUGeAhNhDNqzbZWjHEty4WuFa0b5mi3C0yt1rnI4zMszBqyx5m4ApPDYT8I/n4SD9GKWiVsQuAhPxsCfjYBnq04qywThIAhqKUgJmJhYmJn5eDgKQhNhDVm2yMcuJktyYcrJa0ctWi1w0btVrdpmw4mTRpjbsGAApmG4T8MCH4YF6ba0zwwooUpbFiyWyQzYYQAIT8bTX42rdGGOq9qWlKFIymrWGnFtjXCITuSlzY3nGKMSMJwTjfLvxw0CE2EZGjDDlyM3C1g2zOVrRw3YrcTBrkW42bNm1ZYsmbI2aACnkng/4ZSv4ZP+93txremK4YeM1GpnOc8+ObudcfAawAg/41Iv41Fa4csdI1md558ePeeuZzFax4GOUcInHdneyE3cSEOzBCKNU5ThGCESCEROOXPxTlACE2EYsbJqwxtmC1iwysVrRhlbrXLfI4WtWuLLhb5mbZzhZACnIlg/4bSv4baYvjrNVjhw4a1iBlxcxzGIrVAIP+Nvb+Nvfpy34nPhuN5zxvd5uLxFdDwnCHLnu9gIToYocWd4xnGM0YIIIwRghFCtdfJOAAITYQ2bMGTTG0yrcTJi2WtHDZwtxN22Za0xtMTZw2w5WzBuAKcSKE/DgZ+HCXDLAtiOFhzTxVTjjltwaYVSrgSlOE/G91+N5HLCN46TDed4RhSzVXhVtOEL2wxrjAhOFqjz0YEIRQnElGEUYTjO+flynxgCE2EZWzBthcs8q3HjysFrRu0crcLhtjWsMOPI2zZG7ls5bACpIBO4P+Hjz+HknfBFVjPjcdREJnMc64zdeHwiYjE2mbzK8zds1Kp8C+HICE/G+d+N7maM4ZcmWWNWdVYVtGzVnzaISxShiQQvatSMWOGWePPLfgzwgAg49xfrzE1OLJAglJKYzESgxKpqYuLzvr4fgqITYQyzY8zJiwbrWrbMyWtGbTEtxMWjRa2YNczBxjZYWbFsAKdSeD/iAk/iAl7d/EmMRjdbcZzne856xLGOHThw6cODEwg/43yv43y5jON1mbrcXE6mscK6Y4RUxud77eHHHAhOhmQ78CBGEyIjCMEUIkU9PThOAhNhGZhhwucrRstbZcjFa0w5mS1y1ZMVuNrlxNMeZnkbOcwA=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YVHAOAgAQdBOIKrAUBEBZ6xN5CnJZMl4XM1UJFp+MDCEgQRP//A0U1BQM4C2QZIDIJAJCbAwE3wB5FMwkAkIICAdvFHkU4CAD+AwB7hdI0Ek7ApD/TAKQ/Ct0BjgGD/jrq/jrrdOrlz8DwfA8HwvD8bc4iHDerxMTSIisVGIVK0XghDExETWUyyqaYiImkQ3jKbmYiaqYiYwqEJbjdzOZlCIYlK7nM8XfHHnaC/mmD+aYXxfG9e+d9e/HnxaspWbzvjzxW5pspcsgtzW5s3LLLlsmxLF5slhKhc3Ny0AQWAUtudyd8d+TyAIKfRbdatWVLFwsooWFSgSyxYLASlhZSVKlIsqWblSkolACVLKVu+ft/BM+QITYRmbs8zLGwaLW+FgyWtHOFmtxOMLhayyssOLG5Y4sWHIAKuQFQg/41Uv41delXicZ4Xwzg3RcZ4ZxNPI41ilbluevLmlEwq/Gz0jVRN3ve7zdpxPK/A3qAhPwPKfgejnLHgy5sOKebHiOEtalI1x4cOdx73xzmwU0YNUuFLBSCt7315defLhutmyatWjVihgRjha8WeNSD8SbvE1cyu7mpiaCREolK4mEFTF1mIAkXUTE1cZZc+fpx6QAhNhDZk3yZcjbEta4W7Va0Yscy3FkyM1uVozyZcmPM0cYcgAqNATOD/jmY/jmR79a545xczUVGq5a4a1WIiZ4zne72sjVYxqOkSIT8DH34GT0MjQyWtggletcuHLl13y471lS2TFg2aMmKUoSnhz0y0w3uhHgCnVqgqmjKpGCEUIwTIRhGEEJwjCcJzrl57hAhNhDjKxx5GuZwtxZsuFa0ZtWy1wyZZluLCwYZMLRqzaNXAApYEoT8dh347D9m3LaKskKR0J0AhPwN2fgbt0QtkxWpJhnrnl13hpaogoHAMCgIFBoeJn42AvghNhDduxa5mDRktZ5GeJa0c5mC1y3ZOFrPCzbsGbfJjy5moApFCIT8dwX47d5Z8GnEhfgSU+BKfCR5C+yEh4JNIDA6PH4fFCE2EMsuVjkat3C3IycNVrRm2arcORozWuXOLDlYZMWTM4ZgCoMBK4P+POb+PPm+fCMRwp404xVVcXN3OZ5641u8zFo4MQCE/A2Z+BoWd4Xw48etz8OPHlnHJgyYs2TVbJLIwQlGUYwviz3ygITtZId284ThEjCEYwilWiAhCcpopznr6cIAITYQ1cY2znEzxrWmHNmWtMjlutct2rZbkYZGmJlibMHLZgAKiAE+g/477v477/Az0vpXRyjhyxjlrpw4a1w0xMIViJ0qYiLmZ2m0ZrfG/Hz5PhiC/oy7+jL9SyyzudnZsazYjjJkpruaKlUQ8e/gvsCD6WhMXMTNSmJJImrqSYmYmAiQlEhd9/ZngCE2EZsTjE1bssy1w5zOVrRvhZLXLLMyW5W+VkwyYnDVu2wgCqsBXIP+PJL+PKHoAAcufDjy5+Bvj4Hg+NzqIjFYxrXCta4R0rWOGNcEVQqIRSETJMsxCFaiZrPigIP+GKj+GKuAAdOrwvD4ceXPlu+HFBCJqY3VrWWiYi4iJmriEwEwmZC4KmoxjiCD8CUzOUzMETCYQiJiYkmYkiQCYmJCJBMJiYE1IRIXz+AWACE2EZmDlgyZYmS3I5ZOFrTM5wrXDLLmWsGzZo5aZnObKzbgCqUBU4P+NXT+NXUzgzhdceHg4my4uaysqawqKaiNRqOTVUTm97vfHW53cyMVyjg4Z5JAg/4WYv4WYzr0OvR16denfESiJqIwxiKmoSq7rM3nd9bzO5nEVVa6denTGsNVWZvLN82+YIL7tXd1VlSqKAJZQTcuEsq0m5ZZYLKbnXb8P4D88CE2EM8LNpmcMcS1s5xNlrRm0YrXGLIxWtsjBu4asXLlnlYACn8tg/43zP43zfF513jOI4cK6cuHDGGLq+c5ve87jiuazE9M46CD/hVo/hVpiODpdRlFzmJtE1ERE43jON1FxnXHXHiAhOJwuDXDG8UYxhEgBCMkCMppk4xvj5rhACE2EN3LVxmb4nC1hjcsFrTHjbrXGNlhWuMrNnix4smXLmygCmMZg/45ZP45ZTy+G5u4xGHCKxHLn4CQhPwo5fhRzNmaWaGKMYTnWFaYaaZYcoCE43Eh0ZxrGMqwnFOFVa4+DfQAITYQ3cZczDGwarWONoyWtHOJutwt2uZa2ZY2zlyzasGLTGAKVBGE/HCp+OE3Bk3NUsErwyw14caD/hb8/hcb47njV4cuEeAxgIVskGnglhlTwz35NMAhNhGJk1yYWmJmtaZnDda0c5G61zhytluFtmxtW2Vlic4cQApODYP+OSL+OSueHCsartMwg/4Wsv4Wi851Ol9MXACGirKAg7dAwsTRx8DSACE2EYcrHE5ZM2K3DjZtVrTExZLXLnI4WsHLXC3a4WrFjmyACpIBOoT8dW346t1LMVMls1tWLRbFiyUzUpmhgpCEJzpesJqXjCeG9cbTDHLHLbHTw4P+Hyb+Hyd4PTjreOeNmwRFVFQpBEXq8RBF4zVxnhz4c4xYhO5LnxqiiRIzlFGU4QjCMIwQCMJkYRE004s/Fj4EITYQ2Y5cjTM1ZrWbbCwWtMbFgtxZXDJbia5MTdvkYtMrLMAKfCeF+Oib45v7LMVNgrMBNgJLJLIplUNENUaGGWuvA34O3Dy4PE2gg/4iZv4ie8ceW8Z1nV43i4QjERU6mF4vHHU5oITkZYopyrKMYkSJFCcIownGM8PJwz7wITYRlyYWmPDjxLXDnCyWtMuVktw4sLZa5cNcrNs2c5GrHIAKxQFmg/5JUP5JW+AE0hGa3WZtM1CIiWOdQKRMAxk3q5qaupi6ziYETreMh058MaxjTGY3jw6nIIT8RQH4ijcQGKTBHAlAggjGsZ3hhjh4WWEIwjHLmzgxYzRp1VRx6tejTky5s+bO0acWPBhyZQrWs63jNCkmSuCUAIP0vBmczcxBBJIJiYmJhEkwETExKJRMxMSRKJExMCEKklKZiZTnPg+jHYAhNhDJk1yuGTBgtY5WTJa0YNMq3FlatVrRuzxZGeVvkxOWYApUEIT8j8H5IB54dGWmNhnC+GeEg/4l+P4l/ePPh3jqueV4UIainICtQcLCoWDl6lA3QCE2ENnDZu0bYcK3ExYZFrRrixrXLjC2WsmmZk3w4WrZo0yACtsCxQGE/AFV+ALlGcZxrWc7zrWasYzvKt6sMsdcurDqrotuswSwShClqSlS2ClpWhalGSmrVbZPgR4GPAwYpWjaFpSlCxCtLwjG0KThCsK1rKsIo1neuGt6zwrxneca1vXHfHhveeGdcN8uPXr07dOvPrz49eXPlz6c+PLfDjnONaznG861j4F6GGOW2V3OyIL++OP75ZzLkuRxxLlmwknE9XjxM49XxM8XMTZoiElWvOr8M8uumyp0Wtdm67a0yxNVa8u753zu757ve7u+vPLLNm5fFyMzJyeOc5mZnhyMiZviycSTkyfFsmiDx63l3OUomScSgic1JMTUWIZgJhCpias3RV1eLSSUmJiQmJiYmJgACJETEomJiSC6mJiSQiYq0TF1mom6us1MCJiYQRMXC0TFs8fdqfQAITYQxw4mrJu2wrcmJm3WtG2NstcuWbda0bMnLHJkw4mbjKA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1060</TotalTime>
  <Words>1575</Words>
  <Application>Microsoft Macintosh PowerPoint</Application>
  <PresentationFormat>On-screen Show (4:3)</PresentationFormat>
  <Paragraphs>441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Dark 3410</vt:lpstr>
      <vt:lpstr>1_Dark 3410</vt:lpstr>
      <vt:lpstr>Calling Conventions</vt:lpstr>
      <vt:lpstr>Announcements</vt:lpstr>
      <vt:lpstr>Announcements</vt:lpstr>
      <vt:lpstr>Goals for Today</vt:lpstr>
      <vt:lpstr>Example program</vt:lpstr>
      <vt:lpstr>Anatomy of an executing program</vt:lpstr>
      <vt:lpstr>math.s</vt:lpstr>
      <vt:lpstr>calc.s</vt:lpstr>
      <vt:lpstr>Calling Conventions</vt:lpstr>
      <vt:lpstr>Example</vt:lpstr>
      <vt:lpstr>MIPS Register Conventions</vt:lpstr>
      <vt:lpstr>Example: Invoke</vt:lpstr>
      <vt:lpstr>Call Stack</vt:lpstr>
      <vt:lpstr>Stack Growth</vt:lpstr>
      <vt:lpstr>Example: Stack frame push / pop</vt:lpstr>
      <vt:lpstr>Recap</vt:lpstr>
      <vt:lpstr>Arguments &amp; Return Values</vt:lpstr>
      <vt:lpstr>Argument Spilling</vt:lpstr>
      <vt:lpstr>Argument Spilling</vt:lpstr>
      <vt:lpstr>VarArgs</vt:lpstr>
      <vt:lpstr>Recap</vt:lpstr>
    </vt:vector>
  </TitlesOfParts>
  <Manager/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Lec12: Calling Conventions</dc:title>
  <dc:subject/>
  <dc:creator>Hakim weatherspoon</dc:creator>
  <cp:keywords/>
  <dc:description/>
  <cp:lastModifiedBy>Hakim Weatherspoon</cp:lastModifiedBy>
  <cp:revision>283</cp:revision>
  <dcterms:created xsi:type="dcterms:W3CDTF">2010-02-19T22:50:05Z</dcterms:created>
  <dcterms:modified xsi:type="dcterms:W3CDTF">2011-03-03T22:07:58Z</dcterms:modified>
  <cp:category/>
</cp:coreProperties>
</file>