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3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4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5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302" r:id="rId3"/>
    <p:sldId id="303" r:id="rId4"/>
    <p:sldId id="32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24" r:id="rId13"/>
    <p:sldId id="323" r:id="rId14"/>
    <p:sldId id="300" r:id="rId15"/>
    <p:sldId id="301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5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7361" autoAdjust="0"/>
  </p:normalViewPr>
  <p:slideViewPr>
    <p:cSldViewPr>
      <p:cViewPr varScale="1">
        <p:scale>
          <a:sx n="50" d="100"/>
          <a:sy n="50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EB97F-346C-4986-9AF1-E2467A6E7C3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BDA2-CA29-4C42-99D2-ABCD21F45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 is broken; need to do</a:t>
            </a:r>
            <a:r>
              <a:rPr lang="en-US" baseline="0" dirty="0" smtClean="0"/>
              <a:t> LUI then ORI</a:t>
            </a:r>
            <a:endParaRPr lang="en-US" dirty="0" smtClean="0"/>
          </a:p>
          <a:p>
            <a:r>
              <a:rPr lang="en-US" dirty="0" smtClean="0"/>
              <a:t>-better</a:t>
            </a:r>
            <a:r>
              <a:rPr lang="en-US" baseline="0" dirty="0" smtClean="0"/>
              <a:t> to use </a:t>
            </a:r>
            <a:r>
              <a:rPr lang="en-US" baseline="0" dirty="0" err="1" smtClean="0"/>
              <a:t>pseudoinstruction</a:t>
            </a:r>
            <a:r>
              <a:rPr lang="en-US" baseline="0" dirty="0" smtClean="0"/>
              <a:t>: LA (load 32-bit address) or LI (load 32-bit immediate)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BLT </a:t>
            </a:r>
            <a:r>
              <a:rPr lang="en-US" dirty="0" err="1" smtClean="0"/>
              <a:t>rA</a:t>
            </a:r>
            <a:r>
              <a:rPr lang="en-US" dirty="0" smtClean="0"/>
              <a:t>, </a:t>
            </a:r>
            <a:r>
              <a:rPr lang="en-US" dirty="0" err="1" smtClean="0"/>
              <a:t>rB</a:t>
            </a:r>
            <a:r>
              <a:rPr lang="en-US" dirty="0" smtClean="0"/>
              <a:t>, label</a:t>
            </a:r>
          </a:p>
          <a:p>
            <a:r>
              <a:rPr lang="en-US" dirty="0" smtClean="0"/>
              <a:t>becomes</a:t>
            </a:r>
          </a:p>
          <a:p>
            <a:r>
              <a:rPr lang="en-US" dirty="0" smtClean="0"/>
              <a:t>SLT</a:t>
            </a:r>
            <a:r>
              <a:rPr lang="en-US" baseline="0" dirty="0" smtClean="0"/>
              <a:t> r1,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rB</a:t>
            </a:r>
            <a:endParaRPr lang="en-US" baseline="0" dirty="0" smtClean="0"/>
          </a:p>
          <a:p>
            <a:r>
              <a:rPr lang="en-US" baseline="0" dirty="0" smtClean="0"/>
              <a:t>BNE r1, r0,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compiller</a:t>
            </a:r>
            <a:r>
              <a:rPr lang="en-US" dirty="0" smtClean="0"/>
              <a:t> produces</a:t>
            </a:r>
            <a:r>
              <a:rPr lang="en-US" baseline="0" dirty="0" smtClean="0"/>
              <a:t> assembly files (contain MIPS assembly, pseudo-instructions, directives, etc.)</a:t>
            </a:r>
            <a:endParaRPr lang="en-US" dirty="0" smtClean="0"/>
          </a:p>
          <a:p>
            <a:r>
              <a:rPr lang="en-US" dirty="0" smtClean="0"/>
              <a:t>MIPS assembler produces object files (contain MIPS</a:t>
            </a:r>
            <a:r>
              <a:rPr lang="en-US" baseline="0" dirty="0" smtClean="0"/>
              <a:t> machine code, missing symbols, some layout information, etc.)</a:t>
            </a:r>
            <a:endParaRPr lang="en-US" dirty="0" smtClean="0"/>
          </a:p>
          <a:p>
            <a:r>
              <a:rPr lang="en-US" dirty="0" smtClean="0"/>
              <a:t>MIPS linker produces executable file (contains MIPS machine code, no missing symbols, some layout information)</a:t>
            </a:r>
          </a:p>
          <a:p>
            <a:r>
              <a:rPr lang="en-US" dirty="0" smtClean="0"/>
              <a:t>OS</a:t>
            </a:r>
            <a:r>
              <a:rPr lang="en-US" baseline="0" dirty="0" smtClean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lessons: </a:t>
            </a:r>
          </a:p>
          <a:p>
            <a:r>
              <a:rPr lang="en-US" dirty="0" smtClean="0"/>
              <a:t>need “.global” directive</a:t>
            </a:r>
          </a:p>
          <a:p>
            <a:r>
              <a:rPr lang="en-US" dirty="0" smtClean="0"/>
              <a:t>starting to need conventions: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step through, then ask what is broken</a:t>
            </a:r>
          </a:p>
          <a:p>
            <a:r>
              <a:rPr lang="en-US" baseline="0" dirty="0" smtClean="0"/>
              <a:t>lessons:</a:t>
            </a:r>
          </a:p>
          <a:p>
            <a:r>
              <a:rPr lang="en-US" baseline="0" dirty="0" smtClean="0"/>
              <a:t>string data goes elsewhere</a:t>
            </a:r>
          </a:p>
          <a:p>
            <a:r>
              <a:rPr lang="en-US" baseline="0" dirty="0" smtClean="0"/>
              <a:t>definitely need conventions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  <a:p>
            <a:r>
              <a:rPr lang="en-US" baseline="0" dirty="0" smtClean="0"/>
              <a:t> - which functions modify which registers</a:t>
            </a:r>
          </a:p>
          <a:p>
            <a:r>
              <a:rPr lang="en-US" baseline="0" dirty="0" smtClean="0"/>
              <a:t> - where to save registers?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Elegant/simple;</a:t>
            </a:r>
            <a:r>
              <a:rPr lang="en-US" baseline="0" dirty="0" smtClean="0"/>
              <a:t> dependent on memory performance; small instructions (no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!) / compact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EAX on x86 = “accumulator”; Historically useful, small instructions (1 </a:t>
            </a:r>
            <a:r>
              <a:rPr lang="en-US" dirty="0" err="1" smtClean="0"/>
              <a:t>arg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larger instructions (3 </a:t>
            </a:r>
            <a:r>
              <a:rPr lang="en-US" dirty="0" err="1" smtClean="0"/>
              <a:t>args</a:t>
            </a:r>
            <a:r>
              <a:rPr lang="en-US" dirty="0" smtClean="0"/>
              <a:t>); more instructions (load,</a:t>
            </a:r>
            <a:r>
              <a:rPr lang="en-US" baseline="0" dirty="0" smtClean="0"/>
              <a:t> compute, store)</a:t>
            </a:r>
            <a:r>
              <a:rPr lang="en-US" dirty="0" smtClean="0"/>
              <a:t>; maybe higher</a:t>
            </a:r>
            <a:r>
              <a:rPr lang="en-US" baseline="0" dirty="0" smtClean="0"/>
              <a:t> clock rate (simpler instructions)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</a:t>
            </a:r>
            <a:r>
              <a:rPr lang="en-US" baseline="0" dirty="0" smtClean="0"/>
              <a:t> PDP-8 has about 8 </a:t>
            </a:r>
            <a:r>
              <a:rPr lang="en-US" baseline="0" dirty="0" err="1" smtClean="0"/>
              <a:t>insructions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66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r>
              <a:rPr lang="en-US" baseline="0" dirty="0" smtClean="0"/>
              <a:t>RISC:</a:t>
            </a:r>
          </a:p>
          <a:p>
            <a:r>
              <a:rPr lang="en-US" baseline="0" dirty="0" smtClean="0"/>
              <a:t>regularity means no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-to-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, few addressing modes… thus load-store</a:t>
            </a:r>
          </a:p>
          <a:p>
            <a:r>
              <a:rPr lang="en-US" dirty="0" smtClean="0"/>
              <a:t>regularity</a:t>
            </a:r>
            <a:r>
              <a:rPr lang="en-US" baseline="0" dirty="0" smtClean="0"/>
              <a:t> means uniform instruction size…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(common) =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(rare)</a:t>
            </a:r>
          </a:p>
          <a:p>
            <a:r>
              <a:rPr lang="en-US" baseline="0" dirty="0" smtClean="0"/>
              <a:t>lean means fewer, more general instructions… thus bigger programs, more instructions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</a:t>
            </a:r>
            <a:r>
              <a:rPr lang="en-US" baseline="0" dirty="0" smtClean="0"/>
              <a:t> case means measurement</a:t>
            </a:r>
            <a:endParaRPr lang="en-US" dirty="0" smtClean="0"/>
          </a:p>
          <a:p>
            <a:r>
              <a:rPr lang="en-US" dirty="0" smtClean="0"/>
              <a:t>CISC: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Compilers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can be smart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Transistors are plentiful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Legacy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 is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Code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size 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Micro-code!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length of linked list</a:t>
            </a:r>
          </a:p>
          <a:p>
            <a:r>
              <a:rPr lang="en-US" dirty="0" smtClean="0"/>
              <a:t>Q: how is this assembled?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A: mostly, just encode in binary; but need 2 passes to resolve forward references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Counts how many times it was</a:t>
            </a:r>
            <a:r>
              <a:rPr lang="en-US" baseline="0" dirty="0" smtClean="0"/>
              <a:t> executed</a:t>
            </a:r>
          </a:p>
          <a:p>
            <a:r>
              <a:rPr lang="en-US" baseline="0" dirty="0" smtClean="0"/>
              <a:t>lessons: </a:t>
            </a:r>
          </a:p>
          <a:p>
            <a:pPr>
              <a:buFontTx/>
              <a:buChar char="-"/>
            </a:pPr>
            <a:r>
              <a:rPr lang="en-US" baseline="0" dirty="0" smtClean="0"/>
              <a:t>data and instructions are mixed: von Neumann machine</a:t>
            </a:r>
          </a:p>
          <a:p>
            <a:pPr>
              <a:buFontTx/>
              <a:buNone/>
            </a:pPr>
            <a:r>
              <a:rPr lang="en-US" baseline="0" dirty="0" smtClean="0"/>
              <a:t>-need better way to specify data: replace second nop with “.word 0”</a:t>
            </a:r>
          </a:p>
          <a:p>
            <a:pPr>
              <a:buFontTx/>
              <a:buNone/>
            </a:pPr>
            <a:r>
              <a:rPr lang="en-US" baseline="0" dirty="0" smtClean="0"/>
              <a:t>-better to separate code and data: use .text and .data segments</a:t>
            </a:r>
          </a:p>
          <a:p>
            <a:pPr>
              <a:buFontTx/>
              <a:buNone/>
            </a:pPr>
            <a:r>
              <a:rPr lang="en-US" baseline="0" dirty="0" smtClean="0"/>
              <a:t>-being careful of branch delay slot is painful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3B0D3B-7497-45A6-80D3-87F23FDEE38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5B5F78-435A-4829-8E7A-9B59570B32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2.em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13.emf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4.em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6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19.emf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notesSlide" Target="../notesSlides/notesSlide13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3" Type="http://schemas.openxmlformats.org/officeDocument/2006/relationships/tags" Target="../tags/tag12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image" Target="../media/image21.emf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4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22.emf"/><Relationship Id="rId5" Type="http://schemas.openxmlformats.org/officeDocument/2006/relationships/tags" Target="../tags/tag158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57.xml"/><Relationship Id="rId9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image" Target="../media/image23.emf"/><Relationship Id="rId4" Type="http://schemas.openxmlformats.org/officeDocument/2006/relationships/tags" Target="../tags/tag165.xml"/><Relationship Id="rId9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6.emf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RISC, CISC, and Assemblers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509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Appendix 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B</a:t>
            </a:r>
            <a:r>
              <a:rPr lang="en-US" dirty="0">
                <a:solidFill>
                  <a:srgbClr val="FFFF00"/>
                </a:solidFill>
                <a:cs typeface="Calibri"/>
              </a:rPr>
              <a:t>.1-2, 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 and Chapters 2.8 and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2.12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54" y="4935360"/>
            <a:ext cx="3915451" cy="13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Axes:</a:t>
            </a:r>
          </a:p>
          <a:p>
            <a:pPr lvl="1"/>
            <a:r>
              <a:rPr lang="en-US" dirty="0" smtClean="0"/>
              <a:t>Arguments: stack-based, accumulator, 2-arg, 3-arg</a:t>
            </a:r>
          </a:p>
          <a:p>
            <a:pPr lvl="1"/>
            <a:r>
              <a:rPr lang="en-US" dirty="0" smtClean="0"/>
              <a:t>Operand types: load-store, memory, mixed, stacks, …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Complexity</a:t>
            </a:r>
            <a:r>
              <a:rPr lang="en-US" dirty="0" smtClean="0"/>
              <a:t>: CISC, RISC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Instruction Set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8674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People programmed in assembly and machine code!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Needed as many addressing modes as possible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Memory was (and still is) slow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/>
              <a:t>CPUs had relatively few </a:t>
            </a:r>
            <a:r>
              <a:rPr lang="en-US" dirty="0" smtClean="0"/>
              <a:t>registers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Register’s were more “expensive” than external </a:t>
            </a:r>
            <a:r>
              <a:rPr lang="en-US" dirty="0" err="1" smtClean="0"/>
              <a:t>mem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Large number of registers requires many bits to index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Memories were small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Encoraged</a:t>
            </a:r>
            <a:r>
              <a:rPr lang="en-US" dirty="0" smtClean="0"/>
              <a:t> highly encoded </a:t>
            </a:r>
            <a:r>
              <a:rPr lang="en-US" dirty="0" err="1" smtClean="0"/>
              <a:t>microcodes</a:t>
            </a:r>
            <a:r>
              <a:rPr lang="en-US" dirty="0" smtClean="0"/>
              <a:t> as 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Variable length instructions, load/store, conditions,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Instruction Set Computer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/>
          <a:p>
            <a:r>
              <a:rPr lang="en-US" dirty="0" smtClean="0"/>
              <a:t>Dave Patterson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RISC </a:t>
            </a:r>
            <a:r>
              <a:rPr lang="en-US" dirty="0" smtClean="0"/>
              <a:t>Project, 1982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UC Berkeley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RISC-I: ½ </a:t>
            </a:r>
            <a:r>
              <a:rPr lang="en-US" dirty="0" err="1" smtClean="0"/>
              <a:t>transtisters</a:t>
            </a:r>
            <a:r>
              <a:rPr lang="en-US" dirty="0" smtClean="0"/>
              <a:t> &amp; 3x faster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Influences: Sun SPARC, namesake of 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/>
          <a:p>
            <a:r>
              <a:rPr lang="en-US" dirty="0"/>
              <a:t>John L. Hennessy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MIPS, 1981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Stanford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Simple pipelining, keep full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Influences: MIPS computer system, PlayStation, Nintendo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62400"/>
            <a:ext cx="3797300" cy="252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962400"/>
            <a:ext cx="4447048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MIPS = Reduced Instruction Set Computer (</a:t>
            </a:r>
            <a:r>
              <a:rPr lang="en-US" dirty="0" err="1" smtClean="0"/>
              <a:t>RlSC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≈ 200 instructions, 32 bits each, 3 formats</a:t>
            </a:r>
          </a:p>
          <a:p>
            <a:pPr lvl="1"/>
            <a:r>
              <a:rPr lang="en-US" dirty="0" smtClean="0"/>
              <a:t>all operands in registers</a:t>
            </a:r>
          </a:p>
          <a:p>
            <a:pPr lvl="2"/>
            <a:r>
              <a:rPr lang="en-US" dirty="0" smtClean="0"/>
              <a:t>almost all are 32 bits each</a:t>
            </a:r>
          </a:p>
          <a:p>
            <a:pPr lvl="1"/>
            <a:r>
              <a:rPr lang="en-US" dirty="0" smtClean="0"/>
              <a:t>≈ 1 addressing mode: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err="1" smtClean="0"/>
              <a:t>reg</a:t>
            </a:r>
            <a:r>
              <a:rPr lang="en-US" dirty="0" smtClean="0"/>
              <a:t> + </a:t>
            </a:r>
            <a:r>
              <a:rPr lang="en-US" dirty="0" err="1" smtClean="0"/>
              <a:t>imm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x86 = Complex Instruction Set Computer (</a:t>
            </a:r>
            <a:r>
              <a:rPr lang="en-US" dirty="0" err="1" smtClean="0"/>
              <a:t>ClSC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&gt; 1000 instructions, 1 to 15 bytes each</a:t>
            </a:r>
          </a:p>
          <a:p>
            <a:pPr lvl="1"/>
            <a:r>
              <a:rPr lang="en-US" dirty="0" smtClean="0"/>
              <a:t>operands in dedicated registers,  general purpose registers,  memory, on stack, …</a:t>
            </a:r>
          </a:p>
          <a:p>
            <a:pPr lvl="2"/>
            <a:r>
              <a:rPr lang="en-US" dirty="0" smtClean="0"/>
              <a:t>can be 1, 2, 4, 8 bytes, signed or unsigned</a:t>
            </a:r>
          </a:p>
          <a:p>
            <a:pPr lvl="1"/>
            <a:r>
              <a:rPr lang="en-US" dirty="0" smtClean="0"/>
              <a:t>10s of addressing modes</a:t>
            </a:r>
          </a:p>
          <a:p>
            <a:pPr lvl="2"/>
            <a:r>
              <a:rPr lang="en-US" dirty="0" smtClean="0"/>
              <a:t>e.g.  </a:t>
            </a:r>
            <a:r>
              <a:rPr lang="en-US" dirty="0" err="1" smtClean="0"/>
              <a:t>Mem</a:t>
            </a:r>
            <a:r>
              <a:rPr lang="en-US" dirty="0" smtClean="0"/>
              <a:t>[segment + </a:t>
            </a:r>
            <a:r>
              <a:rPr lang="en-US" dirty="0" err="1" smtClean="0"/>
              <a:t>reg</a:t>
            </a:r>
            <a:r>
              <a:rPr lang="en-US" dirty="0" smtClean="0"/>
              <a:t> + </a:t>
            </a:r>
            <a:r>
              <a:rPr lang="en-US" dirty="0" err="1" smtClean="0"/>
              <a:t>reg</a:t>
            </a:r>
            <a:r>
              <a:rPr lang="en-US" dirty="0" smtClean="0"/>
              <a:t>*scale + offset]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RISC </a:t>
            </a:r>
            <a:r>
              <a:rPr lang="en-US" dirty="0" err="1" smtClean="0"/>
              <a:t>vs</a:t>
            </a:r>
            <a:r>
              <a:rPr lang="en-US" dirty="0" smtClean="0"/>
              <a:t> CISC</a:t>
            </a:r>
            <a:endParaRPr lang="en-US" dirty="0"/>
          </a:p>
        </p:txBody>
      </p:sp>
      <p:sp>
        <p:nvSpPr>
          <p:cNvPr id="2245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4343400" cy="6172200"/>
          </a:xfrm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accent1"/>
                </a:solidFill>
              </a:rPr>
              <a:t>RISC Philosophy</a:t>
            </a:r>
            <a:endParaRPr lang="en-US" dirty="0" smtClean="0"/>
          </a:p>
          <a:p>
            <a:r>
              <a:rPr lang="en-US" dirty="0" smtClean="0"/>
              <a:t>Regularity </a:t>
            </a:r>
            <a:r>
              <a:rPr lang="en-US" dirty="0" smtClean="0">
                <a:sym typeface="Wingdings" pitchFamily="2" charset="2"/>
              </a:rPr>
              <a:t>&amp; simplicity</a:t>
            </a:r>
            <a:endParaRPr lang="en-US" dirty="0" smtClean="0"/>
          </a:p>
          <a:p>
            <a:r>
              <a:rPr lang="en-US" dirty="0" smtClean="0"/>
              <a:t>Leaner means </a:t>
            </a:r>
            <a:r>
              <a:rPr lang="en-US" dirty="0" smtClean="0">
                <a:sym typeface="Wingdings" pitchFamily="2" charset="2"/>
              </a:rPr>
              <a:t>faster</a:t>
            </a:r>
          </a:p>
          <a:p>
            <a:r>
              <a:rPr lang="en-US" dirty="0" smtClean="0">
                <a:sym typeface="Wingdings" pitchFamily="2" charset="2"/>
              </a:rPr>
              <a:t>Optimize the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common case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800600" y="609600"/>
            <a:ext cx="4114800" cy="6172200"/>
          </a:xfrm>
          <a:prstGeom prst="rect">
            <a:avLst/>
          </a:prstGeom>
          <a:ln/>
        </p:spPr>
        <p:txBody>
          <a:bodyPr vert="horz" lIns="0" tIns="0" rIns="0" bIns="0" rtlCol="0">
            <a:noAutofit/>
          </a:bodyPr>
          <a:lstStyle/>
          <a:p>
            <a:pPr marL="339725" marR="0" lvl="0" indent="-339725" algn="l" defTabSz="4572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CISC Rebuttal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Compilers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can be smart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Transistors are plentiful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Legacy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 is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Code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size 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Micro-code!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9218" name="CP3 Ink 7314b570-4f1d-4f2d-b2ca-08c660b71b8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5" y="3415380"/>
            <a:ext cx="7441051" cy="218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Set </a:t>
            </a:r>
            <a:r>
              <a:rPr lang="en-US" dirty="0" err="1" smtClean="0"/>
              <a:t>Architetures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/>
              <a:t>Arguments: stack-based, accumulator, 2-arg, 3-arg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Operand types: load-store, memory, mixed, stacks, …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Complexity: CISC, RISC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Assemblers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assembly 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psuedo</a:t>
            </a:r>
            <a:r>
              <a:rPr lang="en-US" dirty="0"/>
              <a:t>-instructions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and layout directives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executable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4343400" cy="5715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692150" indent="-692150"/>
            <a:r>
              <a:rPr lang="en-US" dirty="0" smtClean="0">
                <a:latin typeface="Consolas" pitchFamily="49" charset="0"/>
              </a:rPr>
              <a:t>	...</a:t>
            </a:r>
          </a:p>
          <a:p>
            <a:pPr marL="692150" indent="-692150"/>
            <a:r>
              <a:rPr lang="en-US" dirty="0" smtClean="0">
                <a:latin typeface="Consolas" pitchFamily="49" charset="0"/>
              </a:rPr>
              <a:t>T: ADDI r4, r0, -1</a:t>
            </a:r>
          </a:p>
          <a:p>
            <a:pPr marL="692150" indent="-692150"/>
            <a:r>
              <a:rPr lang="en-US" dirty="0" smtClean="0">
                <a:latin typeface="Consolas" pitchFamily="49" charset="0"/>
              </a:rPr>
              <a:t>	BEQ r3, r0, B</a:t>
            </a:r>
          </a:p>
          <a:p>
            <a:pPr marL="692150" indent="-692150"/>
            <a:r>
              <a:rPr lang="en-US" dirty="0" smtClean="0">
                <a:latin typeface="Consolas" pitchFamily="49" charset="0"/>
              </a:rPr>
              <a:t>	ADDI r4, r4, 1</a:t>
            </a:r>
          </a:p>
          <a:p>
            <a:pPr marL="692150" indent="-692150"/>
            <a:r>
              <a:rPr lang="en-US" dirty="0" smtClean="0">
                <a:latin typeface="Consolas" pitchFamily="49" charset="0"/>
              </a:rPr>
              <a:t>	LW r3, 0(r3)</a:t>
            </a:r>
          </a:p>
          <a:p>
            <a:pPr marL="692150" indent="-692150"/>
            <a:r>
              <a:rPr lang="en-US" dirty="0" smtClean="0">
                <a:latin typeface="Consolas" pitchFamily="49" charset="0"/>
              </a:rPr>
              <a:t>	J T</a:t>
            </a:r>
          </a:p>
          <a:p>
            <a:pPr marL="692150" indent="-692150"/>
            <a:r>
              <a:rPr lang="en-US" dirty="0" smtClean="0">
                <a:latin typeface="Consolas" pitchFamily="49" charset="0"/>
              </a:rPr>
              <a:t>	NOP</a:t>
            </a:r>
          </a:p>
          <a:p>
            <a:pPr marL="692150" indent="-692150"/>
            <a:r>
              <a:rPr lang="en-US" dirty="0" smtClean="0">
                <a:latin typeface="Consolas" pitchFamily="49" charset="0"/>
              </a:rPr>
              <a:t>B: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24400" y="762000"/>
            <a:ext cx="4191000" cy="5715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	...</a:t>
            </a:r>
          </a:p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	JAL L</a:t>
            </a:r>
          </a:p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	nop</a:t>
            </a:r>
          </a:p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	nop</a:t>
            </a:r>
          </a:p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L:	LW r5, 0(r31)</a:t>
            </a:r>
          </a:p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	ADDI r5, r5, 1</a:t>
            </a:r>
          </a:p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	SW r5,  0(r31)</a:t>
            </a:r>
          </a:p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	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cs3410 Recap/Quiz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42" name="CP3 Ink a4febd48-a124-431f-b8de-f419596fa60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90" y="1907339"/>
            <a:ext cx="6746100" cy="390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685800"/>
            <a:ext cx="4343400" cy="6172200"/>
          </a:xfrm>
        </p:spPr>
        <p:txBody>
          <a:bodyPr>
            <a:normAutofit/>
          </a:bodyPr>
          <a:lstStyle/>
          <a:p>
            <a:pPr marL="463550" indent="-452438"/>
            <a:r>
              <a:rPr lang="en-US" sz="3000" dirty="0" smtClean="0">
                <a:latin typeface="Consolas" pitchFamily="49" charset="0"/>
              </a:rPr>
              <a:t>	...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T:	ADDI r4,r0,-1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BEQ r3, r0, B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ADDI r4,r4, 1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LW r3, 0(r3)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J T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B:	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83448765"/>
              </p:ext>
            </p:extLst>
          </p:nvPr>
        </p:nvGraphicFramePr>
        <p:xfrm>
          <a:off x="3810000" y="685800"/>
          <a:ext cx="5257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962400"/>
              </a:tblGrid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000100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100011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000010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CP3 Ink 3c81961f-267f-42f1-8266-b2db309a3af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4" y="792540"/>
            <a:ext cx="8932651" cy="50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resolve labels into offsets and addresses?</a:t>
            </a:r>
          </a:p>
          <a:p>
            <a:r>
              <a:rPr lang="en-US" dirty="0" smtClean="0"/>
              <a:t>A: Two-pass assembly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pass: lay out instructions and data, and build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i="1" dirty="0" smtClean="0">
                <a:solidFill>
                  <a:schemeClr val="accent1"/>
                </a:solidFill>
              </a:rPr>
              <a:t>symbol table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(mapping labels to addresses) as you go</a:t>
            </a:r>
          </a:p>
          <a:p>
            <a:pPr lvl="1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pass: encode instructions and data in binary, using symbol table to resolve references</a:t>
            </a:r>
          </a:p>
          <a:p>
            <a:endParaRPr lang="en-US" dirty="0"/>
          </a:p>
        </p:txBody>
      </p:sp>
      <p:pic>
        <p:nvPicPr>
          <p:cNvPr id="12290" name="CP3 Ink 512ebf6f-bbb5-4ff8-8aa9-3113e8ea4a5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74" y="4140660"/>
            <a:ext cx="7034251" cy="204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PA1 due </a:t>
            </a:r>
            <a:r>
              <a:rPr lang="en-US" i="1" dirty="0" smtClean="0">
                <a:solidFill>
                  <a:schemeClr val="accent1"/>
                </a:solidFill>
              </a:rPr>
              <a:t>this</a:t>
            </a:r>
            <a:r>
              <a:rPr lang="en-US" dirty="0" smtClean="0"/>
              <a:t> Friday </a:t>
            </a:r>
          </a:p>
          <a:p>
            <a:r>
              <a:rPr lang="en-US" dirty="0" smtClean="0"/>
              <a:t>Work in </a:t>
            </a:r>
            <a:r>
              <a:rPr lang="en-US" dirty="0" smtClean="0">
                <a:solidFill>
                  <a:srgbClr val="FFFF00"/>
                </a:solidFill>
              </a:rPr>
              <a:t>pairs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FAQ, class notes, book, Sections, office hours, newsgroup, </a:t>
            </a:r>
            <a:r>
              <a:rPr lang="en-US" dirty="0" err="1" smtClean="0"/>
              <a:t>CSUGLab</a:t>
            </a:r>
            <a:endParaRPr lang="en-US" dirty="0" smtClean="0"/>
          </a:p>
          <a:p>
            <a:pPr marL="173038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FF"/>
                </a:solidFill>
              </a:rPr>
              <a:t>Prelims1: next Thursday</a:t>
            </a:r>
            <a:r>
              <a:rPr lang="en-US" dirty="0">
                <a:solidFill>
                  <a:srgbClr val="FFFFFF"/>
                </a:solidFill>
              </a:rPr>
              <a:t>, March 10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 class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Material covered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Appendix </a:t>
            </a:r>
            <a:r>
              <a:rPr lang="en-US" dirty="0"/>
              <a:t>C (logic, gates, FSMs, memory, ALUs</a:t>
            </a:r>
            <a:r>
              <a:rPr lang="en-US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4 (pipelined [and non-pipeline] MIPS processor with hazards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Chapters </a:t>
            </a:r>
            <a:r>
              <a:rPr lang="en-US" dirty="0"/>
              <a:t>2 and </a:t>
            </a:r>
            <a:r>
              <a:rPr lang="en-US" dirty="0" smtClean="0"/>
              <a:t>Appendix </a:t>
            </a:r>
            <a:r>
              <a:rPr lang="en-US" dirty="0"/>
              <a:t>B (RISC/CISC, </a:t>
            </a:r>
            <a:r>
              <a:rPr lang="en-US" dirty="0" smtClean="0"/>
              <a:t>MIPS, </a:t>
            </a:r>
            <a:r>
              <a:rPr lang="en-US" dirty="0"/>
              <a:t>and calling conventions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1 (Performance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HW1</a:t>
            </a:r>
            <a:r>
              <a:rPr lang="en-US" dirty="0"/>
              <a:t>, HW2, PA1</a:t>
            </a:r>
            <a:r>
              <a:rPr lang="en-US"/>
              <a:t>, </a:t>
            </a:r>
            <a:r>
              <a:rPr lang="en-US" smtClean="0"/>
              <a:t>PA2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Closed Book: cannot 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We will start at 1:25pm sharp, so come early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685800"/>
            <a:ext cx="3657600" cy="6172200"/>
          </a:xfrm>
        </p:spPr>
        <p:txBody>
          <a:bodyPr>
            <a:normAutofit/>
          </a:bodyPr>
          <a:lstStyle/>
          <a:p>
            <a:pPr marL="515938" indent="-515938"/>
            <a:r>
              <a:rPr lang="en-US" sz="3000" dirty="0" smtClean="0">
                <a:latin typeface="Consolas" pitchFamily="49" charset="0"/>
              </a:rPr>
              <a:t>	...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JAL L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L:	LW r5, 0(r31)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ADDI r5,r5,1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SW r5, 0(r31)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5369059"/>
              </p:ext>
            </p:extLst>
          </p:nvPr>
        </p:nvGraphicFramePr>
        <p:xfrm>
          <a:off x="3810000" y="685800"/>
          <a:ext cx="5257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00000100000000000000000100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10001111111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001010000000000000000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00100000101001010000000000000001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14" name="CP3 Ink 1673b07c-bf30-4c30-aa21-a8202b8a926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0" y="2314079"/>
            <a:ext cx="8610600" cy="460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2 (better)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801688" indent="-801688"/>
            <a:r>
              <a:rPr lang="en-US" dirty="0" smtClean="0">
                <a:latin typeface="Consolas" pitchFamily="49" charset="0"/>
              </a:rPr>
              <a:t>.text 0x00400000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# code segment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...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ORI r4, r0, counter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LW r5, 0(r4)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ADDI r5, r5, 1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SW r5,  0(r4)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...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.data 0x10000000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# data segment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counter: 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.word 0</a:t>
            </a:r>
          </a:p>
        </p:txBody>
      </p:sp>
      <p:pic>
        <p:nvPicPr>
          <p:cNvPr id="14338" name="CP3 Ink 5607b653-390e-43dc-9df7-40080a62c90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74" y="1072679"/>
            <a:ext cx="7441051" cy="55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Lessons:</a:t>
            </a:r>
          </a:p>
          <a:p>
            <a:pPr lvl="1"/>
            <a:r>
              <a:rPr lang="en-US" dirty="0" smtClean="0"/>
              <a:t>Mixed data and instructions (von Neumann)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but best kept in separate </a:t>
            </a:r>
            <a:r>
              <a:rPr lang="en-US" i="1" dirty="0" smtClean="0">
                <a:solidFill>
                  <a:schemeClr val="accent1"/>
                </a:solidFill>
              </a:rPr>
              <a:t>segments</a:t>
            </a:r>
          </a:p>
          <a:p>
            <a:pPr lvl="1"/>
            <a:r>
              <a:rPr lang="en-US" dirty="0" smtClean="0"/>
              <a:t>Specify layout and data using </a:t>
            </a:r>
            <a:r>
              <a:rPr lang="en-US" i="1" dirty="0" smtClean="0">
                <a:solidFill>
                  <a:schemeClr val="accent1"/>
                </a:solidFill>
              </a:rPr>
              <a:t>assembler directives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>
                <a:solidFill>
                  <a:schemeClr val="accent1"/>
                </a:solidFill>
              </a:rPr>
              <a:t>pseudo-instructions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Pseudo-Instructions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Pseudo-Instructions</a:t>
            </a:r>
            <a:endParaRPr lang="en-US" dirty="0" smtClean="0"/>
          </a:p>
          <a:p>
            <a:r>
              <a:rPr lang="en-US" dirty="0" smtClean="0"/>
              <a:t>NOP </a:t>
            </a:r>
            <a:r>
              <a:rPr lang="en-US" dirty="0" smtClean="0">
                <a:solidFill>
                  <a:schemeClr val="accent1"/>
                </a:solidFill>
              </a:rPr>
              <a:t># do nothing</a:t>
            </a:r>
          </a:p>
          <a:p>
            <a:r>
              <a:rPr lang="en-US" dirty="0" smtClean="0"/>
              <a:t>MOVE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reg</a:t>
            </a:r>
            <a:r>
              <a:rPr lang="en-US" dirty="0" smtClean="0">
                <a:solidFill>
                  <a:schemeClr val="accent1"/>
                </a:solidFill>
              </a:rPr>
              <a:t> # copy between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LI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imm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# load immediate (up to 32 bits)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reg</a:t>
            </a:r>
            <a:r>
              <a:rPr lang="en-US" dirty="0" smtClean="0"/>
              <a:t>, label </a:t>
            </a:r>
            <a:r>
              <a:rPr lang="en-US" dirty="0" smtClean="0">
                <a:solidFill>
                  <a:schemeClr val="accent1"/>
                </a:solidFill>
              </a:rPr>
              <a:t># load address (32 bits)</a:t>
            </a:r>
          </a:p>
          <a:p>
            <a:r>
              <a:rPr lang="en-US" dirty="0" smtClean="0"/>
              <a:t>B label </a:t>
            </a:r>
            <a:r>
              <a:rPr lang="en-US" dirty="0" smtClean="0">
                <a:solidFill>
                  <a:schemeClr val="accent1"/>
                </a:solidFill>
              </a:rPr>
              <a:t># unconditional branch</a:t>
            </a:r>
            <a:endParaRPr lang="en-US" dirty="0" smtClean="0"/>
          </a:p>
          <a:p>
            <a:r>
              <a:rPr lang="en-US" dirty="0" smtClean="0"/>
              <a:t>BLT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reg</a:t>
            </a:r>
            <a:r>
              <a:rPr lang="en-US" dirty="0" smtClean="0"/>
              <a:t>, label </a:t>
            </a:r>
            <a:r>
              <a:rPr lang="en-US" dirty="0" smtClean="0">
                <a:solidFill>
                  <a:schemeClr val="accent1"/>
                </a:solidFill>
              </a:rPr>
              <a:t># branch less than</a:t>
            </a:r>
          </a:p>
        </p:txBody>
      </p:sp>
      <p:pic>
        <p:nvPicPr>
          <p:cNvPr id="15362" name="CP3 Ink 8eb8a2e8-69c3-4b88-afae-afb0eb8b2c7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5" y="1273499"/>
            <a:ext cx="7983451" cy="519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Assembler:</a:t>
            </a:r>
          </a:p>
          <a:p>
            <a:r>
              <a:rPr lang="en-GB" dirty="0" smtClean="0"/>
              <a:t>	assembly instructions</a:t>
            </a:r>
          </a:p>
          <a:p>
            <a:r>
              <a:rPr lang="en-GB" dirty="0" smtClean="0"/>
              <a:t>	+ </a:t>
            </a:r>
            <a:r>
              <a:rPr lang="en-GB" dirty="0" err="1" smtClean="0"/>
              <a:t>psuedo</a:t>
            </a:r>
            <a:r>
              <a:rPr lang="en-GB" dirty="0" smtClean="0"/>
              <a:t>-instructions</a:t>
            </a:r>
          </a:p>
          <a:p>
            <a:r>
              <a:rPr lang="en-GB" dirty="0" smtClean="0"/>
              <a:t>	+ data and layout directives</a:t>
            </a:r>
          </a:p>
          <a:p>
            <a:r>
              <a:rPr lang="en-GB" dirty="0" smtClean="0"/>
              <a:t>	</a:t>
            </a:r>
            <a:r>
              <a:rPr lang="en-GB" dirty="0" smtClean="0">
                <a:sym typeface="Wingdings" pitchFamily="2" charset="2"/>
              </a:rPr>
              <a:t>= executable program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Slightly higher level </a:t>
            </a:r>
            <a:r>
              <a:rPr lang="en-GB" dirty="0" smtClean="0"/>
              <a:t>than plain assembly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e.g</a:t>
            </a:r>
            <a:r>
              <a:rPr lang="en-US" dirty="0" smtClean="0"/>
              <a:t>: takes care of delay slots</a:t>
            </a:r>
          </a:p>
          <a:p>
            <a:r>
              <a:rPr lang="en-US" dirty="0" smtClean="0"/>
              <a:t>		(will reorder instructions or insert </a:t>
            </a:r>
            <a:r>
              <a:rPr lang="en-US" dirty="0" err="1" smtClean="0"/>
              <a:t>nops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Q: Will I program in assembly?</a:t>
            </a:r>
          </a:p>
          <a:p>
            <a:r>
              <a:rPr lang="en-GB" dirty="0" smtClean="0"/>
              <a:t>A: I do...</a:t>
            </a:r>
          </a:p>
          <a:p>
            <a:pPr lvl="1"/>
            <a:r>
              <a:rPr lang="en-GB" dirty="0" smtClean="0"/>
              <a:t>For kernel hacking, device drivers, GPU, etc.</a:t>
            </a:r>
          </a:p>
          <a:p>
            <a:pPr lvl="1"/>
            <a:r>
              <a:rPr lang="en-GB" dirty="0" smtClean="0"/>
              <a:t>For performance (but compilers are getting better)</a:t>
            </a:r>
          </a:p>
          <a:p>
            <a:pPr lvl="1"/>
            <a:r>
              <a:rPr lang="en-GB" dirty="0" smtClean="0"/>
              <a:t>For highly time critical sections</a:t>
            </a:r>
          </a:p>
          <a:p>
            <a:pPr lvl="1"/>
            <a:r>
              <a:rPr lang="en-GB" dirty="0" smtClean="0"/>
              <a:t>For hardware without high level languages</a:t>
            </a:r>
          </a:p>
          <a:p>
            <a:pPr lvl="1"/>
            <a:r>
              <a:rPr lang="en-GB" dirty="0" smtClean="0"/>
              <a:t>For new &amp; advanced instructions: </a:t>
            </a:r>
            <a:r>
              <a:rPr lang="en-GB" dirty="0" err="1" smtClean="0"/>
              <a:t>rdtsc</a:t>
            </a:r>
            <a:r>
              <a:rPr lang="en-GB" dirty="0" smtClean="0"/>
              <a:t>, debug registers, performance counters, synchronization,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6500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6406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6312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10498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20404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9736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9642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30310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6500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3335897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2269097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878697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650097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2040497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1087997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CP3 Ink 9666f19d-cb79-41f5-a6cc-b7a825b2eba8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5" y="2363520"/>
            <a:ext cx="8356351" cy="351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5" grpId="0" animBg="1"/>
      <p:bldP spid="26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3134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27432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4810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pic>
        <p:nvPicPr>
          <p:cNvPr id="17410" name="CP3 Ink 23b37bb3-1571-432b-8857-01a9ef71f06d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25" y="851519"/>
            <a:ext cx="5237551" cy="595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685800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4572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3200400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29718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4953000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724400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434" name="CP3 Ink f5965115-f14e-43f8-abfe-ecdc5957afc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0" y="1066079"/>
            <a:ext cx="7932600" cy="58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math.s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76200" y="857071"/>
            <a:ext cx="41148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abs(x)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return x &lt; 0 ? –x : x;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628471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838200"/>
            <a:ext cx="43434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err="1" smtClean="0">
                <a:solidFill>
                  <a:schemeClr val="bg1"/>
                </a:solidFill>
              </a:rPr>
              <a:t>tnorm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r4,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r4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52400" y="299067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abs: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r3,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r3</a:t>
            </a:r>
          </a:p>
        </p:txBody>
      </p:sp>
      <p:sp>
        <p:nvSpPr>
          <p:cNvPr id="7" name="Rectangle 6" hidden="1"/>
          <p:cNvSpPr/>
          <p:nvPr>
            <p:custDataLst>
              <p:tags r:id="rId6"/>
            </p:custDataLst>
          </p:nvPr>
        </p:nvSpPr>
        <p:spPr>
          <a:xfrm>
            <a:off x="152400" y="3505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BLEZ r3, pos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SUB r3, r0,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pos: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r31</a:t>
            </a:r>
          </a:p>
        </p:txBody>
      </p:sp>
      <p:sp>
        <p:nvSpPr>
          <p:cNvPr id="8" name="TextBox 7" hidden="1"/>
          <p:cNvSpPr txBox="1"/>
          <p:nvPr>
            <p:custDataLst>
              <p:tags r:id="rId7"/>
            </p:custDataLst>
          </p:nvPr>
        </p:nvSpPr>
        <p:spPr>
          <a:xfrm>
            <a:off x="4648200" y="304800"/>
            <a:ext cx="38862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.global </a:t>
            </a:r>
            <a:r>
              <a:rPr lang="en-US" sz="2400" dirty="0" err="1" smtClean="0">
                <a:solidFill>
                  <a:schemeClr val="accent4"/>
                </a:solidFill>
              </a:rPr>
              <a:t>tnorm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r30,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0(r4)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4(r4)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ADD r4,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r30</a:t>
            </a:r>
          </a:p>
        </p:txBody>
      </p:sp>
      <p:pic>
        <p:nvPicPr>
          <p:cNvPr id="19458" name="CP3 Ink dea3648c-f1fd-4cb3-b58a-b60d33b0ba1c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70" y="595380"/>
            <a:ext cx="6271500" cy="17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Set </a:t>
            </a:r>
            <a:r>
              <a:rPr lang="en-US" dirty="0" err="1" smtClean="0"/>
              <a:t>Architetures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/>
              <a:t>Arguments: stack-based, accumulator, 2-arg, 3-arg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Operand types: load-store, memory, mixed, stacks, …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Complexity: CISC, RISC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Assemblers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assembly 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psuedo</a:t>
            </a:r>
            <a:r>
              <a:rPr lang="en-US" dirty="0"/>
              <a:t>-instructions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and layout directives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executable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calc.s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762000"/>
            <a:ext cx="37338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5334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810000" y="533400"/>
            <a:ext cx="4953000" cy="6477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no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, no return value, return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r>
              <a:rPr lang="en-US" sz="2000" dirty="0" smtClean="0">
                <a:solidFill>
                  <a:schemeClr val="accent1"/>
                </a:solidFill>
              </a:rPr>
              <a:t> in r31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r30, r31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LI r3, 8</a:t>
            </a:r>
            <a:r>
              <a:rPr lang="en-US" sz="2000" dirty="0" smtClean="0">
                <a:solidFill>
                  <a:schemeClr val="accent1"/>
                </a:solidFill>
              </a:rPr>
              <a:t> 	# call </a:t>
            </a:r>
            <a:r>
              <a:rPr lang="en-US" sz="2000" dirty="0" err="1" smtClean="0">
                <a:solidFill>
                  <a:schemeClr val="accent1"/>
                </a:solidFill>
              </a:rPr>
              <a:t>malloc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r6, r3 </a:t>
            </a:r>
            <a:r>
              <a:rPr lang="en-US" sz="2000" dirty="0" smtClean="0">
                <a:solidFill>
                  <a:schemeClr val="accent1"/>
                </a:solidFill>
              </a:rPr>
              <a:t># r6 holds v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str1 	</a:t>
            </a:r>
            <a:r>
              <a:rPr lang="en-US" sz="2000" dirty="0" smtClean="0">
                <a:solidFill>
                  <a:schemeClr val="accent1"/>
                </a:solidFill>
              </a:rPr>
              <a:t>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0(r6)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str2</a:t>
            </a:r>
            <a:r>
              <a:rPr lang="en-US" sz="2000" dirty="0" smtClean="0">
                <a:solidFill>
                  <a:schemeClr val="accent1"/>
                </a:solidFill>
              </a:rPr>
              <a:t> 	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4(r6)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r6 </a:t>
            </a:r>
            <a:r>
              <a:rPr lang="en-US" sz="2000" dirty="0" smtClean="0">
                <a:solidFill>
                  <a:schemeClr val="accent1"/>
                </a:solidFill>
              </a:rPr>
              <a:t># call </a:t>
            </a:r>
            <a:r>
              <a:rPr lang="en-US" sz="2000" dirty="0" err="1" smtClean="0">
                <a:solidFill>
                  <a:schemeClr val="accent1"/>
                </a:solidFill>
              </a:rPr>
              <a:t>tnorm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r4, ret in r4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r5, pi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LW r5, 0(r5)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ADD r5, r4, r5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str3 	</a:t>
            </a:r>
            <a:r>
              <a:rPr lang="en-US" sz="2000" dirty="0" smtClean="0">
                <a:solidFill>
                  <a:schemeClr val="accent1"/>
                </a:solidFill>
              </a:rPr>
              <a:t># call print: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 in r3 and r4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JR r30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57200" y="2743200"/>
            <a:ext cx="35814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.data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str1: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x”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str2: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y”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str3: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“result”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.text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prompt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.global </a:t>
            </a: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>
            <p:custDataLst>
              <p:tags r:id="rId6"/>
            </p:custDataLst>
          </p:nvPr>
        </p:nvSpPr>
        <p:spPr>
          <a:xfrm>
            <a:off x="5715000" y="609600"/>
            <a:ext cx="3429000" cy="4572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clobbered: need stack 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clobbers r6, r31, r30 …</a:t>
            </a:r>
          </a:p>
        </p:txBody>
      </p:sp>
      <p:pic>
        <p:nvPicPr>
          <p:cNvPr id="20482" name="CP3 Ink d6b29b5a-1bfa-4f7f-8673-a0f67744108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0" y="758999"/>
            <a:ext cx="5932500" cy="60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 Conventions!</a:t>
            </a:r>
          </a:p>
          <a:p>
            <a:endParaRPr lang="en-US" dirty="0"/>
          </a:p>
          <a:p>
            <a:r>
              <a:rPr lang="en-US" dirty="0" smtClean="0"/>
              <a:t>PA1 due Friday</a:t>
            </a:r>
          </a:p>
          <a:p>
            <a:endParaRPr lang="en-US" dirty="0"/>
          </a:p>
          <a:p>
            <a:r>
              <a:rPr lang="en-US" dirty="0" smtClean="0"/>
              <a:t>Prelim1 Next Thursday,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Instruction Set Architecture</a:t>
            </a:r>
          </a:p>
        </p:txBody>
      </p:sp>
      <p:sp>
        <p:nvSpPr>
          <p:cNvPr id="20387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ISA defines the permissible instructions</a:t>
            </a:r>
            <a:endParaRPr lang="en-US" dirty="0"/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MIPS</a:t>
            </a:r>
            <a:r>
              <a:rPr lang="en-US" sz="2400" dirty="0"/>
              <a:t>: </a:t>
            </a:r>
            <a:r>
              <a:rPr lang="en-US" sz="2400" dirty="0" smtClean="0"/>
              <a:t>load/store</a:t>
            </a:r>
            <a:r>
              <a:rPr lang="en-US" sz="2400" dirty="0"/>
              <a:t>, arithmetic, control flow, 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400" dirty="0" smtClean="0"/>
              <a:t>ARM: similar to MIPS, but more shift, memory, &amp; conditional ops</a:t>
            </a:r>
            <a:endParaRPr lang="en-US" sz="2400" dirty="0"/>
          </a:p>
          <a:p>
            <a:pPr lvl="1"/>
            <a:r>
              <a:rPr lang="en-US" sz="2400" dirty="0"/>
              <a:t>VAX: </a:t>
            </a:r>
            <a:r>
              <a:rPr lang="en-US" sz="2400" dirty="0" smtClean="0"/>
              <a:t>arithmetic on memory or registers, strings</a:t>
            </a:r>
            <a:r>
              <a:rPr lang="en-US" sz="2400" dirty="0"/>
              <a:t>, </a:t>
            </a:r>
            <a:r>
              <a:rPr lang="en-US" sz="2400" dirty="0" smtClean="0"/>
              <a:t>polynomial evaluation, stacks/queues, …</a:t>
            </a:r>
            <a:endParaRPr lang="en-US" sz="2400" dirty="0"/>
          </a:p>
          <a:p>
            <a:pPr lvl="1"/>
            <a:r>
              <a:rPr lang="en-US" sz="2400" dirty="0"/>
              <a:t>Cray: vector operations, 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400" dirty="0" smtClean="0"/>
              <a:t>x86: a little of everything</a:t>
            </a:r>
          </a:p>
        </p:txBody>
      </p:sp>
      <p:pic>
        <p:nvPicPr>
          <p:cNvPr id="3074" name="CP3 Ink 685ff5e1-7207-45d8-9b87-51f1cf94335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" y="1049520"/>
            <a:ext cx="779700" cy="155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One Instruction Set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Toy example</a:t>
            </a:r>
            <a:r>
              <a:rPr lang="en-US" dirty="0" smtClean="0"/>
              <a:t>: </a:t>
            </a:r>
            <a:r>
              <a:rPr lang="en-US" dirty="0" err="1" smtClean="0"/>
              <a:t>subleq</a:t>
            </a:r>
            <a:r>
              <a:rPr lang="en-US" dirty="0" smtClean="0"/>
              <a:t> a, b, target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Mem</a:t>
            </a:r>
            <a:r>
              <a:rPr lang="en-US" dirty="0" smtClean="0"/>
              <a:t>[b] = </a:t>
            </a:r>
            <a:r>
              <a:rPr lang="en-US" dirty="0" err="1" smtClean="0"/>
              <a:t>Mem</a:t>
            </a:r>
            <a:r>
              <a:rPr lang="en-US" dirty="0" smtClean="0"/>
              <a:t>[b] – </a:t>
            </a:r>
            <a:r>
              <a:rPr lang="en-US" dirty="0" err="1" smtClean="0"/>
              <a:t>Mem</a:t>
            </a:r>
            <a:r>
              <a:rPr lang="en-US" dirty="0" smtClean="0"/>
              <a:t>[a]</a:t>
            </a:r>
            <a:br>
              <a:rPr lang="en-US" dirty="0" smtClean="0"/>
            </a:br>
            <a:r>
              <a:rPr lang="en-US" dirty="0" smtClean="0"/>
              <a:t>then if (</a:t>
            </a:r>
            <a:r>
              <a:rPr lang="en-US" dirty="0" err="1" smtClean="0"/>
              <a:t>Mem</a:t>
            </a:r>
            <a:r>
              <a:rPr lang="en-US" dirty="0" smtClean="0"/>
              <a:t>[b] &lt;= 0) </a:t>
            </a:r>
            <a:r>
              <a:rPr lang="en-US" dirty="0" err="1" smtClean="0"/>
              <a:t>goto</a:t>
            </a:r>
            <a:r>
              <a:rPr lang="en-US" dirty="0" smtClean="0"/>
              <a:t> target</a:t>
            </a:r>
            <a:br>
              <a:rPr lang="en-US" dirty="0" smtClean="0"/>
            </a:br>
            <a:r>
              <a:rPr lang="en-US" dirty="0" smtClean="0"/>
              <a:t>else continue with next instruction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971800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clear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==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subleq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a, a, pc+4</a:t>
            </a:r>
            <a:endParaRPr lang="en-US" sz="32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jmp</a:t>
            </a:r>
            <a:r>
              <a:rPr lang="en-US" sz="32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c == </a:t>
            </a:r>
            <a:r>
              <a:rPr lang="en-US" sz="32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subleq</a:t>
            </a:r>
            <a:r>
              <a:rPr lang="en-US" sz="32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Z, Z, 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a, b == </a:t>
            </a:r>
            <a:r>
              <a:rPr kumimoji="0" lang="en-US" sz="32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subleq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a, Z, pc+4; </a:t>
            </a:r>
            <a:b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	</a:t>
            </a:r>
            <a:r>
              <a:rPr kumimoji="0" lang="en-US" sz="32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subleq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Z, b, pc+4; </a:t>
            </a:r>
            <a:b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	</a:t>
            </a:r>
            <a:r>
              <a:rPr kumimoji="0" lang="en-US" sz="32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subleq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Z, Z, pc+4</a:t>
            </a:r>
          </a:p>
        </p:txBody>
      </p:sp>
      <p:pic>
        <p:nvPicPr>
          <p:cNvPr id="4098" name="CP3 Ink b3309d42-de50-4e6b-a77d-ba53e675af8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20" y="2141340"/>
            <a:ext cx="6644400" cy="4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PDP-8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Not-a-toy example: PDP-8</a:t>
            </a:r>
            <a:endParaRPr lang="en-US" dirty="0" smtClean="0"/>
          </a:p>
          <a:p>
            <a:r>
              <a:rPr lang="en-US" dirty="0" smtClean="0"/>
              <a:t>	One register: AC</a:t>
            </a:r>
          </a:p>
          <a:p>
            <a:r>
              <a:rPr lang="en-US" dirty="0" smtClean="0"/>
              <a:t>	Eight basic instructions:</a:t>
            </a:r>
          </a:p>
          <a:p>
            <a:pPr>
              <a:tabLst>
                <a:tab pos="1255713" algn="l"/>
                <a:tab pos="2919413" algn="l"/>
              </a:tabLst>
            </a:pPr>
            <a:r>
              <a:rPr lang="en-US" dirty="0" smtClean="0"/>
              <a:t>		</a:t>
            </a:r>
            <a:r>
              <a:rPr lang="en-US" sz="2400" dirty="0" smtClean="0"/>
              <a:t>AND a 	# AC = AC &amp; MEM[a]</a:t>
            </a:r>
          </a:p>
          <a:p>
            <a:pPr>
              <a:tabLst>
                <a:tab pos="1255713" algn="l"/>
                <a:tab pos="2919413" algn="l"/>
              </a:tabLst>
            </a:pPr>
            <a:r>
              <a:rPr lang="en-US" sz="2400" dirty="0" smtClean="0"/>
              <a:t>		TAD a 	# AC = AC + MEM[a]</a:t>
            </a:r>
          </a:p>
          <a:p>
            <a:pPr>
              <a:tabLst>
                <a:tab pos="1255713" algn="l"/>
                <a:tab pos="2919413" algn="l"/>
              </a:tabLst>
            </a:pPr>
            <a:r>
              <a:rPr lang="en-US" sz="2400" dirty="0" smtClean="0"/>
              <a:t>		ISZ a 	# if (!++MEM[a]) skip next</a:t>
            </a:r>
          </a:p>
          <a:p>
            <a:pPr>
              <a:tabLst>
                <a:tab pos="1255713" algn="l"/>
                <a:tab pos="2919413" algn="l"/>
              </a:tabLst>
            </a:pPr>
            <a:r>
              <a:rPr lang="en-US" sz="2400" dirty="0" smtClean="0"/>
              <a:t>		DCA a 	# MEM[a] = AC; AC = 0</a:t>
            </a:r>
          </a:p>
          <a:p>
            <a:pPr>
              <a:tabLst>
                <a:tab pos="1255713" algn="l"/>
                <a:tab pos="2919413" algn="l"/>
              </a:tabLst>
            </a:pPr>
            <a:r>
              <a:rPr lang="en-US" sz="2400" dirty="0" smtClean="0"/>
              <a:t>		JMS a 	# jump to subroutine (e.g. jump and link)</a:t>
            </a:r>
          </a:p>
          <a:p>
            <a:pPr>
              <a:tabLst>
                <a:tab pos="1255713" algn="l"/>
                <a:tab pos="2919413" algn="l"/>
              </a:tabLst>
            </a:pPr>
            <a:r>
              <a:rPr lang="en-US" sz="2400" dirty="0" smtClean="0"/>
              <a:t>		JMP a 	# jump to MEM[a]</a:t>
            </a:r>
          </a:p>
          <a:p>
            <a:pPr>
              <a:tabLst>
                <a:tab pos="1255713" algn="l"/>
                <a:tab pos="2919413" algn="l"/>
              </a:tabLst>
            </a:pPr>
            <a:r>
              <a:rPr lang="en-US" sz="2400" dirty="0" smtClean="0"/>
              <a:t>		IOT x	# input/output transfer</a:t>
            </a:r>
          </a:p>
          <a:p>
            <a:pPr>
              <a:tabLst>
                <a:tab pos="1255713" algn="l"/>
                <a:tab pos="2919413" algn="l"/>
              </a:tabLst>
            </a:pPr>
            <a:r>
              <a:rPr lang="en-US" sz="2400" dirty="0" smtClean="0"/>
              <a:t>		OPR x 	# misc operations on AC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5122" name="CP3 Ink a6be4dc5-b4e6-4c35-9563-f79b4aebb00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0" y="993899"/>
            <a:ext cx="7525800" cy="485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 machine</a:t>
            </a:r>
          </a:p>
          <a:p>
            <a:pPr lvl="1"/>
            <a:r>
              <a:rPr lang="en-US" dirty="0" smtClean="0"/>
              <a:t>data </a:t>
            </a:r>
            <a:r>
              <a:rPr lang="en-US" i="1" dirty="0" smtClean="0">
                <a:solidFill>
                  <a:schemeClr val="accent1"/>
                </a:solidFill>
              </a:rPr>
              <a:t>stack</a:t>
            </a:r>
            <a:r>
              <a:rPr lang="en-US" dirty="0" smtClean="0"/>
              <a:t> in memory, </a:t>
            </a:r>
            <a:r>
              <a:rPr lang="en-US" i="1" dirty="0" smtClean="0">
                <a:solidFill>
                  <a:schemeClr val="accent1"/>
                </a:solidFill>
              </a:rPr>
              <a:t>stack pointer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Operands popped/pushed as needed</a:t>
            </a:r>
            <a:br>
              <a:rPr lang="en-US" dirty="0" smtClean="0"/>
            </a:br>
            <a:r>
              <a:rPr lang="en-US" dirty="0" smtClean="0"/>
              <a:t>add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[ Java </a:t>
            </a:r>
            <a:r>
              <a:rPr lang="en-US" dirty="0" err="1" smtClean="0"/>
              <a:t>Bytecode</a:t>
            </a:r>
            <a:r>
              <a:rPr lang="en-US" dirty="0" smtClean="0"/>
              <a:t>, PostScript, odd CPUs, some x86 ]</a:t>
            </a:r>
          </a:p>
          <a:p>
            <a:r>
              <a:rPr lang="en-US" dirty="0" smtClean="0"/>
              <a:t>Tradeoffs:</a:t>
            </a:r>
          </a:p>
          <a:p>
            <a:pPr lvl="1"/>
            <a:endParaRPr lang="en-US" dirty="0" smtClean="0"/>
          </a:p>
        </p:txBody>
      </p:sp>
      <p:pic>
        <p:nvPicPr>
          <p:cNvPr id="6146" name="CP3 Ink 1cb3381f-5b13-4a0c-a676-be102a90e30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90" y="3240240"/>
            <a:ext cx="5864700" cy="33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Accumulator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Accumulator machine</a:t>
            </a:r>
          </a:p>
          <a:p>
            <a:pPr lvl="1"/>
            <a:r>
              <a:rPr lang="en-US" dirty="0" smtClean="0"/>
              <a:t>Results usually put in dedicated </a:t>
            </a:r>
            <a:r>
              <a:rPr lang="en-US" dirty="0" smtClean="0">
                <a:solidFill>
                  <a:schemeClr val="accent1"/>
                </a:solidFill>
              </a:rPr>
              <a:t>accumulator</a:t>
            </a:r>
            <a:r>
              <a:rPr lang="en-US" dirty="0" smtClean="0"/>
              <a:t> register</a:t>
            </a:r>
            <a:br>
              <a:rPr lang="en-US" dirty="0" smtClean="0"/>
            </a:br>
            <a:r>
              <a:rPr lang="en-US" dirty="0" smtClean="0"/>
              <a:t>add b</a:t>
            </a:r>
            <a:br>
              <a:rPr lang="en-US" dirty="0" smtClean="0"/>
            </a:br>
            <a:r>
              <a:rPr lang="en-US" dirty="0" smtClean="0"/>
              <a:t>store b</a:t>
            </a:r>
          </a:p>
          <a:p>
            <a:r>
              <a:rPr lang="en-US" dirty="0" smtClean="0"/>
              <a:t>[ Some x86 ]</a:t>
            </a:r>
          </a:p>
          <a:p>
            <a:r>
              <a:rPr lang="en-US" dirty="0" smtClean="0"/>
              <a:t>Tradeoffs: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CP3 Ink 813c66f5-01ba-44b6-8cae-abb3d5efd7f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30" y="2498940"/>
            <a:ext cx="4237500" cy="72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Load-Store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Load/store (register-register) architecture</a:t>
            </a:r>
          </a:p>
          <a:p>
            <a:pPr lvl="1"/>
            <a:r>
              <a:rPr lang="en-US" dirty="0" smtClean="0"/>
              <a:t>computation only between registers</a:t>
            </a:r>
          </a:p>
          <a:p>
            <a:r>
              <a:rPr lang="en-US" dirty="0" smtClean="0"/>
              <a:t>[ MIPS, some x86 ]</a:t>
            </a:r>
          </a:p>
          <a:p>
            <a:r>
              <a:rPr lang="en-US" dirty="0" smtClean="0"/>
              <a:t>Tradeoffs:</a:t>
            </a:r>
          </a:p>
        </p:txBody>
      </p:sp>
      <p:pic>
        <p:nvPicPr>
          <p:cNvPr id="8194" name="CP3 Ink bb08bd41-c8d8-40d0-a7d4-c6487ffcc19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0" y="2278680"/>
            <a:ext cx="8441100" cy="42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cnHAOAgAQdBJgKnAQBEJW+tACupplNgaTR/ten4MwDCEgQRP//A0U1BQM4C2QZIDIJAJCbAwE3wB5FMwkAkIICAdvFHkU4CAD+AwB7hdI0Ek7ApD/TAKQ/HggngoEoAAAAAApxIIP+B27+B2/OLjdc64ud98988c3EVwx2nwN6wIT8GxX4Ni8+bNKGiWq2q2aWhZSNJ1reOfNjw3CE4HC55OEIRmjCcpwhGMYzhdh08+GAITYQ4yN2jTE4zLWbJplWtGTFitw42jRazxts2Jm0bOXOXGAKcyKE+sy+svw3yY6ZZZZY2GV6ThDBTFbFiyZrbK7MEIT8QRH4gu8cKRtDIzQzU0YNVsFoQXrHHPDHfPLnhOBxIdeSaMEZRiThGKMIp1rfbwZWITYQzx4mWTLhbLcWPJkWtMuPMtctWuFbjZtsuFu0YZGTdgAKdyaE+4O+4vlWGCmCGSGaGiGSMI1rnw58enHlnUxQ4FsmYIP+IKb+IIfpFYm8ufPjz6333zmysV01y1wx2zyu5ITuWl2ZzCMYRlOFSIRlEjGt8/HlQCE2EZWTdwxY4cq1hlzN1rTI2cLXLdoyWs2jlw0wuWTTFmxgCp4BPYP+ASL+ASfqm8XwiNHKq01vHFvi3FxET5V4rFJ3O+O95zVsRynXCKCE/EFh+IHWUc145a5b8E6csscNpZMWLRmwQtNO+3Brx3rVKktUNGLBC1IwrLOwzyiEeBoX5tYziiimrEQlChCMJxQijGUUZKECMZxrhz8mDwAAITYRkyNMrDEwwrcznG2WtHDFitwsHLlbhyNcjRplzY2mVuAKlwE2g/4ENP4EP288M8s6moiarPDPDPS+Coqs4tccY5ud873N5reIqoT8ReH4ivbQrasctb1vly1y58O+94YcFMmjBotowZKZI2nDDLCwxjhhrjnjjITF3Iw686xhWE4RQrC6qEYKSlCEJQQiRRinCsb6+bBzACE2ENMjljixs8S1o5c5lrTE1brcLVo0WsmjfI0y4XDHLibgClQRhPwSPfgkRz5cGG2OyVJ6MYCE/EL1+IW/E2RyRlVPKy7QhdVJBo0aOOOGevC4uTBAITYQwYYmzfIzcLcjRvkWtGLlwtw4WLFayxsMeRxha4suVmAKZByD/geO/geJzPDny564xc5XCIqsXRqE/EMF+IW2OHNjyY8VbTpOhNOcN/A4JwSFxmKypBDDHDDGQwkKOOunLwNcITYQ1x4nGbCwxLcrVhmWtGzTGtw5mOZaxwtmuNyyYZcLRwAKPwaC/mCD+YK9nOiD/h+I/h9tuq6gh45DJjDYrIghNhGbM4aYmObItctmeZa0yZWq3EwaNluFg3YtsrNjlYZsYApoGoT8FrH4Ld45cWXFhpXBWk5Qpa2anAjoSIT8OZ34cpcF92HVHRPBGk4Xrec9MNN8uECF1E2RgpllRoY4EJDDHDbnZYMYITYQ3cuM2Vxlwrcjhm0WtM2FktwscrFaya4mzBllcs8eRmAKfiaE/BXl+CvOcuNS2Cloxrhw3048uPHfDGMoZJasGLVLVilAhPxFhfiLDzZ5VnW86znSZaFoZpaqYqYoozhpZb6Qhas8g1cMCBBGghghQxQECGCGNHHLj8bA1QAhNhDDCxaYcuFutxOWLha0YtXK1zjYYVuXJkzM8eHEzcNsYAp3IYP+DrD+DsO5hynSIds1qdajhy4cuWum+G99wIT8RVn4ib0ZYY5b3vlcWeXLnw1MFs2rFopqwUxAhrCUgIO/QIgIGBgIGAg0DBQcAEDC3sLAQeBgITYRhbNMzPG4yLWOTCzWtHDTEtxMXLNawyM8zNk2atGuNyAKgAEzg/4kQP4kQboceBukbxNTEpm7u8szu7nMTeKhi/C3ioP+Gcr+Gcvny69HfseFeOVdMcNctVVI3jjG2V3mdruN469MxkCD8ColbMzlMKmExMSi6mJmAJlNs8/X29QhNhDHE1zZXLButZuWbBa0YOGa3Fkb41rFszYMmjVm2xY2gAq4AWaD/htw/htxAus4ceHg64eP43l8lrmTNTDF4iIhicThEXjKrAAAABnC6zjODevA3gCD/ibA/ibB69Hfs8HwOvRz5c61x4ccUpSoxOEVdXVxKU2mevbu6dQAAAAc+TwfA48OvQ69OcCD8DKJi7iZJiJCU1eLRMTExMJhJMSRMTExMTEwmJiREwSiZhMTBMJZvn7MT8HAITYQzytXLjM1yrW+HHhWtG7HEtcYsTVa3cs8jnFmb5mzZmAKlgE9g/4awP4a0+sY3Vxmbq6jUcoxqsVjGo4RhNzvjvjzd7nMb5K5a1w5PGmMAIP+Jfb+JfdnhemscI0xMbi8xzbzve+Od5lTlHTs7Y6Tyzq5u3GOuPBviIP1OnqkyjMXEwklKJiSYkmFXRUxMJTKbzfh+e0AITYQ1aZGLHKwaLW+ZkzWtGLNqtxM2uVazaMmzXG5ZZMzFgAKey2D/h56/h5782Z4znE4jlrhjhw4arUTm89b6z3cc3MMPArXAIP+Jaz+Ja3OuU9s8FTGYu5zcylSlUYmZbddd8iDj4En0ZuMpmWYuJRKCIKCYuZvn4vjz4whNhDBkyc5sOZktZOHDZa0YY8a3EyY41rPFia5s2ZjmYYcgAp0KIP+ICj+IF2Zz0ntXDXbhrHCMXec73zzxvjeUxjjwxGgg/4l/v4l5Y6bxld3laaKQqIIZi5jnV5shONxMO+taxnGMQgQRlGBGESM68Piwj4EITYRjcsmDBhiaLWmFizWtMrBwtxYmDdbkZOGzfCyzOWrdmAKggEyg/4hFP4hFePBHSeWeCEy2znO93ubsIxHDhrl01w4a4ROeICD/idQ/idR8DwXBxq2ZyuZCIiKxqO0cqqImbub3nHO7kCE42rizVlOMUyIjCJCKBCARgnCcIxnn683ACE2EZW+XJmbNsK3Nhy4lrRyxxrcOVqxW4W2TLly5sWXLlcACqYBRYP+I97+I92c7xnXXAxdVRqqjEE2z18LuJrPgXFYSXdzuM1cGt9N45+EhPxNcfiatx8rPmw5MeDDCsY1jjNcbxmlC1MFo7qwjS7PkzzvOc6Rta2K1IUjCcY47Yb1zoTF0uSjGJWMYxhMJyiIwlFAEYRhGESE4EIRhGUYxjGd8vNg8EAhNhDbG0buGrDMtYZcTJa0w4mq3C1yYluFq5Ysm7Rk4aYWgAp3JoP+KF7+KF/wUc661zxmp4RjWMcI4ODURVuMeDjdgIP+JLr+JLvOOjtHSPAjWJhnPPPHefB3zzzu4vpx5YmEl2ocmcawmjFNCKMIwRgIpq118mEgITYRlzZmDZyxYLcjDFhWtMeXCtcMmjRbix42+Ns3cYmjjGAKbySD/ife/iffceETrfC7rjFrjK5uVwxHKeDkhPxP9fif7bdmvVv3cHEnFFGEISlJSEoyvivNUITRqnWdVYxiRjCcIwiIwinGt+TWPgQhNhDNoyYMc2TMtZOcrVa0btsy1zjbOFrlhjwsWzdyzzOcIApeFoT8Vb34rA7Yb4M+DLStlrU0Q3XzSIT8R4X4jzcmC+yeyGaGC0pXhjlfPUCEt3I8lWs4zhOMUZ1x81AhNhDTIyZMMLTKtYNHLJa0ZM8S1wxzZluJwzZYm2RmwbtWQApsIoP+Khb+KhftU8Grq53ve973e6zpw1rk8QqD/ie0/ie11e44zm73ExqdY6cOlcI4SxxxuciE52iPZjKcERGAgjBGKM55eDrcICE2ENHONplaNmS1hlZslrRu1crcLdrmWtmzVg0ZN8uRuwygCmUeg/4sHP4sJ4y6A1NREUpWIxnwrvKE/FDp+KF+TPg1ji2wzrNO0LUxWzM1FIXKYaDNwwwQoY4Y4YSGCEhS35uGHJAhNhDnM5aNczfItZYnGFa0YYW61xjwt1rVs1YuGGNi2bsMgAp4JIP+RLD+RMfU77TwnpfJiqjUYzGeGd3znec9+maAhfiCw+IK+G6GqWhUugqiqkoiqkqgz1VUMKGBi8HicCCFwWYzcCNKhRoo4IIyCGKWlBGQ0adDiiE2EOMWPGwbtmi1rmw41rRpjcrXGZziWtWrXMzcsmbnE2ZgCnMjg/5HqP5HqWc8Y5usbZxOo1jprXLhw5ajtz8DbICE/GUh+MpFqk1R3RyMWGlZY4XvWd71wr012uqAg/Q4bvnOZq6zCUpi7q4lOd+D5OY8YCE2EZmzbK3bZmK1zhZY1rTEwaLXOPE3WsXDhu2xtHLRtixACloUg/5J3v5J6aucZ1nExU648puQhPxsWfjYfhSmSGBS82Om2155wIXNXSR5+GOGFDDHLPg8SiyQITYQ0cZG+HDkcLcTLFlWtHGZgtcOGOJa0yZWGLFmxtmjByAKRQmD/kn6/kn7xlMXyIT8Z+X4z88eJopPIIaOnKFAxNHCywAhNhDBgya4nDjGtbMMjZa0YZHC3E1ZsVuVvlxNWbnCzb5cwAqMATaD/ktk/ktlq944644uJqanF4qoxpqqhbM7udzM2knW+F9rhPxsafjY13WnonijC8K1jllhZdsc89MccKQpitkxasGzFklgmhjvlhxZad+Eg/Y4d+M3c3NpkEAJiYmEBFxaTd+j4N15wCE2ENGuJi4zZm63FjY5VrRwxwrXOTLmWtXLdk5xM2rJo3ygCmEVg/5QaP5Qb+Nx3xxxx0xUcs8pq4T8ZE34yCcGLdHdHEhPCy001y4coIaEuoKAr4CDiUHAwcDAw8XWwaCtgCE2EYXONtjcZcq1q3yN1rRs4xrcWFrhW4m+Vmyx4m7hjhwgClcTg/5PXP5PU9YjpOiMs443fECD/jYg/jY9nfGueJiq08BjhACF0kkEudhhhhQwxy25VBkAITYQ4zYmjRw4yLWOPLmWtGjBktw4nGRbjcMcjTM5zY8zFmAKhQEzg/5QIP5QIe/hOTo6TwurOc8b453nOZuUQrEarFcJrHHwNwCD/jWE/jWF8SuPTdW243xXK6zBMVw1XauDleM1mJuO/DrveYP1u3i5jjGWbSkkSi6urwiriYtJbe/H8eY9ICE2EOMjdk1aZMy1wzy5FrRziyLXGNwwW48bDLjb4m7Fw1aACnslg/5Trv5TrbTmM4zrOqdfEnVaxqq1eBjjPPfEhPxsJfjXnhgpO2WOeOdnXy68+nHhgwZtGbNotwmiGKCFymGhk0sJDDFCghhghhRwQwkEcE8WFzcMEOwAITYRlb5HDJziZrcmXCwWtGbLMtctWLFa3bs2jFowctG2FqAKeyaE/KxR+VjGWCtpzwYc2fNeNsNq2vYKThOEaa+FlqCE/C69+F3NK+KujXqrTVKWRmhinaZOOGN544cfRpz1hclHDTLDGhijgCCOCGFDBHAQwwyw252CHZAhNhDDGxxssTFotxN8uNa0xsMy1xlwuFrFs4yMsrJhlYuXIApnHIP+WCz+WEHXDPC9TyzwvF1cyXrry3mwg/4WZv4WX57T2ntntPKKwxc3nM92d5CFw2SxscsMaFDHBDGghRo4783C1QAhNhDnC1zMWjFktZNmmJa0bs2y1wwwuFrjM4btsTdw3bMXAAqLATeD/lY2/lY3Vbt35ZxOp1MQiJVMsxlMXSmIw1SJm88a63aE/DRp+GjVnzJT0QyNEM1sUbIzrhvhvjjjredZ1nhnjw48N8NK2hsjqwQwAITlVnOcYookYozhCcCMESAARITRnPL0bw7QITYQ4xMW7dplxLWbly0WtGLXMtcNm+NbmyYXONllwt3LhgAKlQKFAYP+WAD+WAHw61vhz5ccbbXEXiMYjERNSzE3SYVdPG3yxy4cuHLhjUJ3vjx48eOc3eYTQwxKE1eIpM5zxvjNyXu+O98b553z47vNRGuHLXhPG5eFAIT8Qp34hT+RjzQzS0QzUxUyRhKE5YZ1ne854Y4Y3rXHHHXPq1smWk5QlCULQSjOM5zrVWsbzvhw48+nXp15c8Zwla1slMWClsUJWlC1pWtS0JSlSUMEoSjGlZwrTHirh0CD97re5jJmUyTBKJmJiYlExMSiYmBMJq4mLqUxMTAiYQuriYuJhdJiJAmJiYmATCYmCYmU8/F9G6+BACE2EZWWJm3xOMS1hkcNFrRq1brXORw1W5m2Jw5yMmuRi0zACqoBRIP+WNT+WNudLzrjjjjdIRVRyitYwjMZvjeczcXGJjyM4xCbnObzcpXiYIT8SZH4k37ZHEw6qYJYpxnfDhw4cuW+XDOM6UxZMGC1pSinPPix541RhK2LFiwYpSlNjhWtQITicTbhhjXRjCaKMIxlOAhOAhFCKEQjBGU4IRgjCKM68Hkwj4AAITYRjaYcuRk5aLWThjmWtGjJwtw4WDNbjyuHDVq3YOM2TKAKciGD/ltU/ls3m63XF1d45uOM4jGq5VqOW9RdgIT8Tpn4nX6xVwY81+Bt4DJLBKiEYxmvbbTHXCCFxlWFhhhhQI4EMEMMMEcJGhnjw+Pih2AhNhGFs4ct2zdwtbMHDZa0cM2a1y2xMVuTG0aOc2bFja4XAAqRATeE/LkB+XJeCeCeKl7aIypJGMaxz5ssawnBQaKwgTx7M8YVlfFtwS3ghPxOQficDlTPbHHTky515xQpgpgnxMNIxjOeMabThKFo6oqRlhwZYZcAhPAFodmcZxiijCMIkCCMESJGEYEARRVv2bwsITYQ2btMLlwxbrWrFtlWtMePKtcs2TZa5aYWLJq1bNHDFsA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ZNHAOAgAQdBKwGnAcBEJW+tACupplNgaTR/ten4MwDCEgQRP//A0U1BQM4C2QZIDIJAJCbAwE3wB5FMwkAkIICAdvFHkU4CAD+AwB7hdI0Ek7ApD/TAKQ/CpEBPIP+GnD+GnXPDr079vD1ebmciIaxVcK4Y1rGMDjfOfB3vn1zxzuGsa8B4gCD/YZfsQ58Dw/C69OOIYiOFYrCWc23JNQiaQwqKvGYmczPPl49d4PwsSuZucrJiYmJq5gTCCBE0mJhJGatz4+zfAAhNhGZiwYMmOHGtwsMLZa0bOXK3FmcMlrTIwzMMmXGzcscYAqVATqD/hwC/hwVRiMVjfiTERFzN3llExVRqKhc3zjvPO+N5uGJ7Z7ctIT7dL7Y2uGVb48O22vHnvhmjbFbBgzZcmSFMFMEKRgheUyNZ3vXLHLDgyx1hN3Kj2aiJCMZRhFBAihGEYRIRgIwjCKJGM549e+HaCE2ENW7lxlZNHK1o3ZN1rRzjbrXDDI0WuMzBo0yZsLZtmxACnQog/4gWP4gWfPhxrjwnhWta5Y4YxES3mee+brPOZzhAIP9nN+zn8RjWGs1zm952uSFRphyurme+ePUhLShG8aShNOsZwigkSgggimrHbw69gAhNhDPCycN2WRmtzMHLJa0cM2i3FhZs1rPDhcZGjRm0xNGAApYEoT8SJX4kfcM2CGiWLJizNlckYT6qz6lu1p2rKs8OGetwc+chrCQXKBQMDBwMDBw8bTwFAAhNhDVi2bMcTdytyOcbha0xNnC3C1xOVuVk5ZN8ebG2ctGgApODYT8RPH4ig4YI8aWS2aOCACD/aZftHeNd+nGbrmshrKGgL2DQCDh5OXhgCE2EMczHI1xtWq3KxyYVrTM4ZLcWPEwWsGjTLiYuMWTHhZgCo8BPoP+Jlr+JmGc1OLxFVVYrFKmZ3fN1vjm83V6aapVKVFVisVXKemZg/2UH7JPW9XjcFTEzO87ndplnF3ERWMcOGNVjGJqoRM5vjz34N9eIIP1unsplNxMpiYlBCCJkmJiUCYmExMSi0zv3b4AITYRhws3DVhlxrWTHNmWtG+RqtcMsrdbicsWzlu4xOWWRsAKhwE6gv7j+/uRFc45eEmSJJCzZ2bkhyrEmytu7d+DzKCD/aHfs0dxne+OfBPB3czFcsdsawTfO+PXjfG8RjXgcOWOjVIOfTrviITrZHgGcpwnCEYRgEYAnCMIoRgCAQRIxnXh8OHOITYQ4cOGmNu5ZLWDBw1WtG2LItcucrlaxZN8zTCyYt8jjCAKXxuD/jCA/jCB8Pwm9G+CMRFRU8M6nlKE+6G+6Htdmzm9e96o2kzRzT2JAISnc6MSMaozhOU4IzhGd9+vmCE2EZGTdy2cZmq1swxuVrTC4YLcLhs5WssLZo2bMW2No2ygCnIig/4zSv4zO+/jbipL3HG9zxjjq9RwrUa1vwswg/28H7d+e93eVzOFY4PC5cuXDGKZ3PhufMCFzFGhjgiQRxRxQwQoIYCGCOCGGFPg8izwITYRlxtGjNsyZLcjBuzWtGmRwtxNWLJbhcOMbPHhcuGLDIAKZySD/jVO/jVpipxGsRrEVAzGXFbc3c3HGoCD/Xnfrt9XhMs5m5uJqIamoqcXLMeHNoSncj34gjCMBCBARhGMY48PDw84ITYQ4bN8mTGwyrWbnFkWtMTjGtxNmrFa5xZWrVm1bsMmVkAKayGD/jY4/jYnxxxmM1xur5xzmV05RWq05b5ShPtdPtfaYaVlWVc3B4G3UtSlsGCFIRmyw3zwgIPt4HG8zYkJi4kkmZvn4fj9ACE2EOWWNqww5XK3C1ytFrTCwYLXOFw2W48LVg0xZMrRkwyACmEeg/43SP43Sc63qbod+28XTU4REReohPudvuWcuLPbXs2jbK9azjFCFIUxTyQAg/Q6yysJrMWmLhJfHxfJ4CE2EOMjFmyytGS3Liy5FrRmyZrcLFq2WtGjdniwsHLFxkagCmshg/44WP44Z+hyvCpq6zExdZq4zSV8u/hAhPtovtp5NkGCOBGsa3w3y3w3wwixR0V0YMqEl3OTjRmjGMEYRggIRjGMb4ebHrAhNhGRy0aZMjdstbYWrha0a4mi3C2Z5FuJg2bZG7Zu0cOWgApyJIT8dN346X7QgmrOsbxrCuTg5K2nRJKSkcm3jYyE+4W+4RivHDDDLDSuCuCOjLktSmCNkKwnlwcGWMCE4E9cIIEEYTgjGCIiRRnXXtw84CE2EMGjDG5aNmC3CxxtlrTC2cLXGZu4WsWmVjkxZsTTC1ZgCpcBN4P+PBT+PBVV5cM6nEVERFTW63GXGOeN4tw56du/TfbfRwjhrHLlgIX2p3tT2CweStogijSw00w2x2w3rWBhtkrsUYCbCQYhgJMVBipqkUs8+LjwMoCD8DyufHd3N1kTMSSJnOYqODWtVM2mLmbTOefwG7AhNhGHDicYWeZwtcYmTla0aMsS3E1ZuVrNy3y4srJiwc4sQAqVASuH8N2HhuxJPJonEonEojEIjEIXCgIxC4QhCBQBBJbUqnTqfSKTOJzNJqCH8hB3kIPKJRZ1O6hUalU6RSZtNwKDCoHE4JCYVAYVBJpPZ5CYRKJTRKLRKKCE42iHHmnOEJopwhGECMJwjMIxTrn495PAgCE2EMceRw2bZWi1jiYZlrRu3brcOJq0W48LhlixNsrjJkcACo4BKIfw85eHnNBoOKFQ5tN51O5xOZRKUUipRaJS5BBYMhUEhEKhEJn0/r0ph/ITR5CaU6nYhsMlcqm82n8+n8+UejEGg9KiMIgiCwOCzmjUeQSGGwuE0cqMubjBEijKMIwglOlZTjOcce3ioYghNhDFrlytMmZgtcN8OJa0YsGa1w0b5VrVk0YMszlvmaOWQAqdAS2H8RnniM9KXSqnUrLMJlW61PZ5E4kl0volFo1Hm03IRCVVqlZrFjsVfr1JpAhIh/IGB5AwSDwacTmsSWZ2Kx1Sq0ajqNR5NJ5BIYpFSjUdTqfMpnJpPGIzCISKOITxN4BTwznGcYpwjFCcCMooRgRhGE056eHnhTpAITYQ2Y5GjVtjwrXDBxkWtMrVitw42DNblaMMeNhlZZmzluAKjQEoh/EgJ4kBVAoKiUWVSuRSONRuGQ2AQEms0VOpTebSuVRmMEgkKtVuqVWH8hs3kNnROJJrNJvNqDQKDQJvNprNCVypMJjVKrYrHZrPXK7RqOk0nlMohM0oxRjAhOESJFFCKJGM41080h4GITYQ2cMGjJgwaLcTnFkWtHLHCtwt8TJbibMsThozyuc2TCAKfyKH8TJniZNhMIicSgcCAikViUDgcERGTSdTKbPJ7RqPUqnUgIfyEpeQlOzWesVmhUMCh0KzyyEwiBTSr1ZOZxAIDGIzBILDAITgcCMufclCAnC8IzEVZ41+XCHMITYRibtMTnDhcrWeHCxWtGTFstw5seJa0YZWzNyxy5MLLIAKeiKG8UhXikLBHwkBBIJHR5eXtdX3kzAwUPBRsnWVoIfyCgeQUEUSi2CTwKBwCCzWqVUkkloNAt8mgMBQaGTSo1AAhO9SWvHjvWaJGMIEUpwjWNcvDxodYCE2ENcbNg5atcS3M5aN1rRgwbLcTDHmWtXOVgwxNnGJiyagCnoeh/Ffx4r+UGg8CgcCgcHgxO50o9GlMoh8OhkNmExrlds0xIfyEOeQh1QaBP59Q6FN5sReLKhUa9X7FY7BYZ1O5JJYLDSD8ryMzx45mbXYmRmJ4+b46OQhNhDDC1bZc2PCtY5WbJa0y48a1zlZNlrViyZuMzXIxx42wAq2ATeH8XEXi4jUGgUmkUWiTmcSGQChUOrVeyS2AQKBoHAYHBYbBYPDRG4JAoLBoHCoFCIZAovUInASDofyD8eQflMJjSqXXq/YLDVqvQKCjUblMos8micHgaCwSAQyERKDSgTqAwaHQSAQOCwGCwef1SdwuGwuHoTwdlvjx1nOqcYoRjAIQiIwQglITRVJxrj68Yw5QCE2EZcrPK5zNGi3MzzN1rRw0xLXLNlmW4WDNo4c5MeNrlbACqEBRIT8Jln4TH8rVr3YZQhHFG1sFMlsmDBTBSkLTyQpCmK0qYJWlSVpWtZKc18OG+HDfTHPry6Qg/42Lv42JeKYxMXjOLjOONZWmbq6ziYuETU1ERREF1OLhGJxvtmbyISnSjx7iKCMIwiRRAQVlOlZThKIIwRhEIkqxw7eHCfcITYRicYnDhk3crcbBhiWtGzlgtxOWeJazZM22Jlmb5WeVmAKfi+E/CLZ+ETuUtDJDNLFbJgyYLWxUwUwYMGKVrUQglKMowhHG0784IP+LGj+LGPQjOM646zBMSlM3cza4zpjOqa3HbNAhMwhOEYopkUYwiIyiQIRgRJxz9OLwAAhNhGTHia4mGJutzZWTRa0Y4sa3Ezy5VrNy1bOHDdxmZucwApzIYT8SXX4kiZ6bx05NM8M63x3wp0litmwaMFs1cEogIP+Lqz+LsvhhrGMarlHSsYonPO+PO+sc7vIhbstHm4BKilijilkjhgI4o4UteTQ6oAhNhDZu0yMGuJytw4WGNa0bt2C1xix5luHHkZMmbfM3cOWoApZFIP+Ilz+Il2uW+2eU6Yprjy4gIP+MKz+MK3njfDjwvU1F63y5gCFymCgzMMcMaGFKnrtwcOKITYQ2cuMuVxizLWGLK2WtM2Nktctmjla4ZtcuZllY5MLVmAKcCaD/iUU/iUHiODhOMr3eeOc8c3czhjWNa4Y4XwUg/4w1v4wx97jjObzGSKqNcNY5cKxS2Z3jjm+IITtQ4sY3jGKIiIiESESMb6eTKPcITYRlYt2LnK4ZLWrDJjWtHDJutxMGjBbmYOcrJkyYM2OPMAKTw+E/E6d+J0ufGz5q0IzleKE/GHV+MN3LxNeS8JoVhOohLdLbOdar3vXDvgAITYQ2ysG7fHlcrXLRuzWtGrXKtxMXOJazzNGrTCxc42LRmAKTxCC/uQD+5BeXfGxG5b6g/4wzv4wvccL5ceGSYvdgITdxODhjGcaxjlrw46gITYQzy48OJswZLWrNs0WtMrhqtctmbla0ZuWDTJly4WLVqAKYxuD/igo/igpOfI6XwvpekTF258ONwCE/GFF+MKMpXVr4WXBfBeUZQSrbLbHW4CE2buLNFBCE4oxjGadb8HPg1AhNhDJnhb4mWJitYt3OVa0a4XC1yxYslrbG0w5mrPM0cZsYApTEYP+Kfr+Khtvm51mGuFdOnSD/jBC/jAz5cHK9XF3O858UIWjLMijhRwxw242WHLAITYQ4YY2DRqwZLcLdvjWtMzVqtcs3DBa0Yt2zBg4w4mjRwAKaR2E/FxZ+Li1DTHHXK00nZkxYMlsFsEcF0KghPxdJfi6TYoZLZrZqYCrLXHeuWemGec8oISXccuc1YRiiihOFYVhPDy5y5AhNhDHCxcscrlotZ5m+Ra0xuGi1yxzY1uZuxZZsOJhmy4mYApWEYT8Vi34rF5amyGyGKEbYy6D/jFI/jFJ7T14c9biM9OOogCFuzUGTgljjnjlrpw9seYAITYQwcZXDDLmyLWTFnkWtMThstwscWFbkw5cmRgzyM8jnIAKXhaE/Iqt+RUOOnFrllllteCUIYLZcgCE/GLF+MWO1+FhwTtOFU5xrbPixoXMYOJDGjjhjglinV4fCoNEITYRkaNc2LIwZrcTVy1WtGLdotcMMTlbjZ5Wzhm5YtmrRuAKbh6E/I/5+R+/Lq1mXHLOwwrgw6L7K7p6IU0Y8WeF+Ljj4uQ6LbDGT3QVQUMJXZbZg5sDbOtwrAiE3QIxmjOFYThfHCcJ0w4oR493QCE2ENmzNo2asGy1lkaY1rRu2zLXGRnjWtGbHE0ct3DNm3ygClsWg/5Fmv5Fm+k8/E3hrPKYqcZ1dwCD/jBU/jBVVfKanEs4zDMVnACFzFUOTnjQwIYISOPA4uGHPCE2EZceXG1xOci3E4Z4lrTDhcLXDjKwW5HLjJlZYmmJu2xgCnstg/5IRP5IOdOFYvXGON7zxjyazndZhiuGtcOWMaqkbxfEg/4xhP4xjcbrnGYuFTTt4fauVVrU1NXM2XN3XWr3IIP0Oe5wXK5uJQlFwEwTETFxme/m5nwAITYQ2xt2uLE1arcmFk4WtM2VstcZmbNa5ct2WNywx5WeFuAKURKD/ko4/ko5b1rGIxUVeOMgg/4xXv4xX3ib6NIi8brnu4Tiat87pwVjOd8vDSAhNhDJriatsmZqtytWWNa0yM2S3E4zNVrVmwbM8jJq3ZtXIApgFoT8l635L19MJZ5Z4YZTopglsZMFAIT8Yh34xD81908zFO04xrPLDi4tuUCFxGOYWueFKhhhSx14fBwNACE2EYnLXHkw5Mq1syZY1rTG4cLcLTI2W5cONoybZmmRkzcACmsdhPyenfk81x5RxcVZ3VpW1MFsGS2idoVghPxdxfi79pDQZsFtFtFLQhGs73wy4NcePOCEydSG++Oc5wnCMpzhCaKuHfw6R6ghNhDVs0Y4sTbMtbNWbJa0aZW63DlbuFuNqza5WmFm1xY2IApbEYX5MpPkypsswGKoxUWCTSTz04OE/GF5+MMmNteDHkvmlLVSFqiGlqKAiaGBgUHBwMPQzsDA1QAhNhDNu5cs2zHCtwsmeNa0yOXC3CxZ5FuVjkZOcbNswbNm4ApkHoT8iG35ELcJWga9XByVglHJt2Y8VaNEQIT8UL34obchp0BCOapGU75s+TLixlyEzZppxqnVFGE4IkVa15N4eAAhNhDhy1bZcrBstxt2GNa0Y5ci1wxxtlrPKwaNM2bE3cscwAqqAUaD/kcI/kcJ4eHy6649PL4c745uUcMcOWuGOlaxqcTC1znd5veZjxY3eZzVY1jlXKOU1wCD/icq/icr8GIvW/A8Xwo1jEYxCmYvjvjfW+d7y3dxeoxrXSu09NcNcMahdzxvjXhxu4Ove8PM5bXMyiYExMIExMpmJRNTSExMXCYSklnfj+K8QCE2EY2DVqzZZnK3E4bOFrRo3YLXDnNiWsWWJjkZNMmTNjYgCo8BNYP+SQL+SQPPOOrc3Cta1XDGOFYamJznj35eDnaJ1jXDpXSuDpF6g/4nNP4nNeuOE8q5OTXGL3nPHOc7u04jXTPhY1isTec7556z4cceMoTsUw8Gs5iKKIgQjCM5ThGBKcIkRGM4zvvzy8BAITYRhZt8jFniyLWeJnkWtGTFmtwsGjVa2ZscbDE1cMWjjIAKch+E/Jux+TbnHXLwY5b5cN0ZWwYMmTJgyYLYJ6suCACE/Emt+JOtitktgtk0WxSpON89ceHHXG32z4cYhNnShDv1nCcIoEScE0Y3vl4sMwAhNhDNmybs8WNotbN2bVa0y4ci1y4xNlrRw1bOXLDM1xssQApZFoT8lp35LT2nQNmPFHItaNsNJxCD/iaQ/iaRA6ccTSk8txjIhcNkIM6jijhhhhQo5acTbHmAITYQyxNG+VmwbLWbRg1WtGjdstcNHOFa5yYWTTNmcOcLNmAKhgEvhPyenfk9hyxy5ZYcEMVNGLFkwYoWpGGOeOe/FvrjjGFMGbRq1araMU4gg/4nnv4nq+Dk5TialmbvObyucXXLeu1YrhjE1WY5xfOwhM3OlzZ1ijGKaAEUBAQmIoo1z9GMOcAhNhGRs5YsmmRwtZtWWFa0x4ma1w1xYVuVviY42Ldu5ZZsQAp1KIP+IED+IEHeufLw9ZjdcazG6ypiscMY1GI1fCeVgIP+Jcb+JcfwfA3qcXhEYYjUVUUkqZZZnvrjuYPp6Hj3N2mLiYTFxMiLiYuLlnj4fix5ACE2EOGzdjjxMGa3Mzb5FrRswcLcLVg3WtGDNqzc5sTdoyaACnwwg/4i5P4i96njO7kqK5RwxwrGIhdxzZnize7zkiu1cOyD/iao/ia71q+V8KqKhK1zYmKpCJrOMoyueLjxkIPyvC8fObmJJmbi6mIUrNTVokSmLXx8nwZ8YCE2EZnGJi2xssa1w3ZZVrRu5YrcTZy5W5WrbG3a48LZm2bACmYdg/4lTv4lQerw8zz47u6quXLhw4a1HC+GwIP+JWb+JW/RrlXTXCtVac3fFzjw431shONws+ed61hERIooxjO+fe3AITYQwcOMeLHjcrcOLHlWtGjBmtcZmLRaxZNGeRw0zMcmXCAKWBSE/EZl+I0nYy5MylMELTtWl4UAg/4nZP4nefCZx2mqK3XGufHQhMXSnw61rGM1Yoxjl16AITYQ0c48bDFlxLWeFvjWtGjHKtxNcOJayytWDDM3csmWRgAKdSmD/iWq/iXLvfDnynpjhrlrhFJm9579u/dcGNV2vwCgg/4nlv4nl+E8p4IXOczxzczMVw69OFUxE1x131zyg/e53nLM5WmJgETEiUlzvfi93pAhNhGZq5bM22JktcuceRa0ZtMy1y5xtluVwwyYm7fDhyYsQAprHoT8UcH4o4cuTPm4uLGwqwjSVqWta0cFdGOEAIP+JcD+JcHjwxnwkcK4NXq5vbbnXWt7AITdwOHGc0IxJwnCM4TRheN9emfGITYQ2aN8mRi4yLWrFo5WtM2XCtxZcjdbjaZWbhs5ZN8jLKAKXRWD/idE/idP4N648DorFRcTuIX4m/vibplvxmNxWLwmFwFcEKKeCCUAhdBFjZ4UKNDDDDDLgcnDFqAhNhDDNhcNMjhgtxNsLBa0bOMq1zixZFuRnjY5crhs3xsGAApTD4P+KS7+KTnW+NbiJ1OqoIP+J6D+J43GJ4XGONdWfBCGhLSBn4OLg4eHhYOJkYewITYQ5xOGOTLharcLVu4WtHGLMtw5MWNa5b5mjBsyyMm7TKAKnwFRg/4qRP4qReHHOC6eH4XhxUkI5d+zr0AAAF1dZiJhE0IiEQq+G+XFW4P+J5L+J5PwfA8Pwu/br0d+11DE1LfTq6dQAABy59OvibhUImLlMxaYlvW8pITdzHJwzjGaKKMIgAjAjAIREJwCMooRhGEYRBCcEYxnPLz4Q8DAITYRmZt8OPKyYrXLjM3WtG2Jqtwt8LJbhwsmzjLibNGLVqAKaySD/itm/itnnOs4HbjicTJm5bXLM5rrEbCD/iWe/iWxq/A79hwrlWNco5TGF8ZvLM1zxOSD8bwuOczu5kTVxKYkRMxd3z9eICE2EZWjfG2Ztmi1k0Y5FrRrhaLcOZy1WscWRg5c48rZo1bgCpwBN4T8X7H4v59MZXhWtbxnGVsmDVo4GLdixWwQpOGGuPDn07defXjwzjCmS2qmxbEAhPxPKfiejrKVJWpitipSMqzw5cOXHhx45441rGDBgwZuJHhZMVLQjC8b4ss4gIPxPOz6q7TEwSRUoiSZiSYmLiJiJQm18e/osCE2EMGWZhlaZmi1qyb5FrRy3ZLcTDIzW4mebG2aNmzHLhxACogBM4P+MuL+Mt+ePWvBrnUxWOWuHLXKsIib3e7748G4OFcNcq6OWekZg/4opv4ox44R0eBHDGEXec8b5zm7MRGq7YaqI3PePHrxZ526gIPXwB4PHc7mZSmRAImYTAmJlMzK53x779AhNhDTHmx42zDItZOMOFa0x5HC1y0zNVrNw3bN2zhyzcsXIApkGYT8bzn43jb32xx1xxrKEMVM2DJbNHNMhPxLrfiXvxYraJZMGKmBCGOGeeWu+sc4hOtohycd7xjBFGMSbDl5KAAhNhDZkyZYXLZitw5WmRa0y4mS3ExYYlubM5yY3DXK2zZGYApVEYT8afH41F2jE4krYqWrkyxAg/4n7P4n75zweFzxTXHtuYCF0k0WflhlI4Z6cHhY8cAhNhDnIyY5M2ZktbM2bla0xs2y1xiYNlrJrmy4szLJlxYmgAqIATCE/HD5+OIWsdMs8JwhK2C2DBgtaFqThOt44cNXBknghixaMmLdLBCD/iiu/ii/4cN9J5NMXC54zzzu93E1Ua4OHCuVaVM7jebAhOJxnFw1rGMSaMIwjCE5RCEYBFCMJwnp6sXIITYQ1ZNW2Vq3ZLcORjlWtM2PGtxYWmRazYOHOZq5ZYcjNmAKjgFBg/4Rkv4Rfb1jWtVisQxUcMarXStVyxrGI4RCqxVY5VjGI1EYpV5nfXrnv4/Mgv7Ou/s8/zlvGT1nPgnjiLrbrtu95UkkVbLcsbJZmZnwZ3iD8DzPVuUpTEouhBSalKQABEkwTBc+H6rygCE2ENGbnDkwsWq1qwZNFrRm1brXLnHlWsMLZjmZZGDTJhcACn4tg/4hCP4hI3DnjcXCsYY10rWI4Uibmb3m+d5zc1PDEoT8OEn4b5YaI2nbHDHhw3y6ce3DhnhipSls2LJowZrYkqzjjvHOg/Ynw9pStaJESQESJiYmMuPXzZ8gITYQ5cOceFo2ZLWTByyWtGDnItcOMThbmx5mDZk4wsWzBuAKmAE9hPxI1fiRJ01tlllhjrPDWcZxtG0LUtbFPlTwUtAreuGOPKnhIQtS2CmSWROQg/4gYP4gbeNr1nE6jGuFdI5TiW5557x343zm4nUcMctPQvERK97zfVvmhJdTh3jEjGaMCEIRTIpRAnBGEIkARJwnXDr2vAQhNhDdq1Zs2rhwty5mbBa0YNca1ywxNFrZk0ZN2rlw3wtGAAqeAT+E/Ehx+JFfJLFnzGy+JknkjacpznfHfDhw1wxvC8KwjCNGCWC2bBkpmlmlSVcU74bgg/4gXP4gU+JMGWNxxvOd3kwrGsYrk6RyjpHCsTFzu+N73x4543vHObuE4m9IgiiQjGFUUYECCKE4EIyjCMIoIoRhOas9PTS8CCE2EMmGXNizN3C3E2bYlrRo4YLXGRzkWssOHFmatmeTFlZACokBM4P+Khz+KinjnHGM3lMRwrhw5T5V8MRRbjnOeqedzMVqPCeVGNCD/h7m/h7h7uDFcKxSJzO578O+973MoxjhHZ4GuWsUnd9+t8+IhMHYdWsScBGEYIoRgijCIhGAhEjGN8fRnDwQITYQwx5GzbFmcLcrDC4WtGrHMtw5HDRa4yNcmXM3bY3GXIAKlwE/g/4sjv4smXGammlRA5biow1Gq1GMQW4zxvjfHO+N3nK0NT2vl0iD/h+u/h97jSs3m931vuZ8HPHfPjm5RWI6Ryx04duHTWqRm7mc5m5zxrubhOtmd+M4RCcoIRhGKKKEYRgnKspyRpOClUAiRjhw69rwQCE2EMsuZm3bssy1xma41rTDhzLXOZi0WtsmNy5yYcLZo1YgCpgBQoP+Kfb+KgnwCr4TOs6zi4ECs4ziSZnn4Xh+B1pV1OkRCai4xNXw58L2g/4dQv4dPcnPl4uOLre53O4vc3FRiuWqxycPA3ryJ01KEVETVzdzxjdeLrfEg+1TMk3EyiZSTElZqYRM1MTMEwEXExKYWzff078oITYQ3a5GzTHibLczNnmWtHOJutcN2rdaxwuGLBxmbY8eXGAKWhSD/iyq/iy/24bjdcc8b4731vfggIP+F4L+F4nc8r8BwcmInhvljiCEzdbi5ZzjOaJGE8PB30AhNhDLJias8OXItZsG7Za0xN2y3E2YsluPIyzYsrloybY8QAqXAUeD/iD4/iERTV1dWZbmcpjEYxjGMViMNXUXE5jr4XW8za7TOWZnMzUOU8PEg/4K8P4K9+FwhE4nWqxwrCEZu7jiu6mUzM2nj43HU8J1aczmdxm1xZu5g/W8PNzKSSYkgKuLq4kCJCImIuEzCUSIlM9/H8GAITYRicZGWFjkxLXDXKyWtMzLGtwtGzha1ZY82JowbZGTJiAKZBeF+JRT4lIcLBg4a4aZoaKrsBhMNdhpKpYwhPwVtfgq3lqjqhmhZW98evHwa75Z84CD+AvHieLJc3FzczefF8egITYRmxNsOJq3arcTXCxWtGGZmtcuWDBa2Z4cjNy0c5W+FyAKVhKE/EXh+Iv3BDNg0WzWxSUvS8yD/g30/g3vxz8DnUyuM8OvLICE7kufWMYTTnGeHDjviCE2EOGzli0YtGi1thZYlrRm3arXGVw0Wt2eNi1ZMGbNy5ygCokBL4T8UPH4oec8cMMMIxlSlMVsGClJQhOE61nfLm0xrgnklmyZt1s0gIT8G4X4Nw9uiGKWKGSEk61jnrhx1w1RlKmDJbFmlgWw1w48O2s84IP0rnOczG4tMkwgiYmETRFxK0znv7LoITYRmcOHDZzmzLWeZozWtMjVgtxNcbNbmcOW7BywcNczNwAKbx6E/F6d+L0fGlhwY8XDxVwqxRySxYtWLFsZKXCE/Bqh+DW2VaVyV2adFqUxUpC0aTwxyz4Nc+eE0crm3hGUYxnCKEowiinOOHXwY9QhNhDZywx5MbPKtZ5c2Na0atcS3CyZtluZw0wtcuJzlZMWoApcFIP+Mt7+MvFXHXPXFlM8J8CK6IT8Ez34Jc8GimaGSdoq1npnnz3AhclhsnPChhgjhhhjjpw+LgzgITYQ3y4nLjC1ZrWeXK3WtMzdytcM3OJa0xtHLZu3YuMLFqAKUA6E/GUR+MnfJSmSmiGKGOVQg/4NwP4N0WescZ3K60CGkKiAtYGAQMHCw8zLgCE2EN8rJy2YsMS3DmaZlrRjharXDNlkWtWGZtkaY8jRo2cgCkwLhPxoUfjQ1k4GLJmlOACE/Bsd+DSmtbXwxy8PGIa0joC7g4eFkauAjCE2EMMTDKxYOGq3IzxM1rTK1bLXDTC0Wt2bjC1zNW7NzmyACm0hhPwwZfhgPxYtWDNi2YtFtGTNkyUyYMWDFSEJVrh259qC/lUb+VObZ3POdzVzqXZtonPHJ8CE5mTswlGCMIxQjCMUIgjGNe3HECE2ENHLHDlyYca1q2ZtVrTCyarcOHM1WsMbNg3Ys8LBnkbACm8ihPwjufhGnrs1bNGzJmxaLaLWxYMTNPBSlpYI0rFwwIP+EyL+EyfjGZ3reLqYiU1dTW9ZIqq6ZISnM6MUpwjCIQQghGE4ppxrl29gITYRlcNG7TC1bLWLLFlWtGDdstw4W2NbhYN8eJvkytnLZuAKnAFEg/4mxv4mx84HbudOoM1mcxkhVMIhE4y6dfCzGFVjVViKjjHOu+ue5IP+EAj+EAnnyGMl0PAa5Y6a5YiZcd8+OeN5vn4HgunXM7zu7zd3ETTg8Dn4lXyAg+XgcczKIRMzaUSJiZTVxMJq4RKEwCam4tM3e/D8V8AAITYRkyMsuNm1yLcjFtjWtGmPMtcY8TVa4Z48rZwyZ5WjZqAKWhOE/E5J+J0FltjtlpeU5I5NOO6E/Cj1+FIOmfFnpnwZ4ZcN70jSgIXPMHGhjhhhhjjjn1M8WKAhNhGRk4Zs3LZmtzMWjla0xZsi1y1xNFrJxjb4mGVjiytm4A=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9AHAOAgAQdBNQJhgcBEJW+tACupplNgaTR/ten4MwDCEgQRP//A0U1BQM4C2QZIDIJAJCbAwE3wB5FMwkAkIICAdvFHkU4CAD+AwB7hdI0Ek7ApD/TAKQ/CnEkhPszvs24MGvVp0ZcEpQxWzS3ZN2TJizYJTres9sstYP+H2r+H32nTv2O01SLnbjGavUaiojXOJ4gg/ErM5i7mU4QhFpuEyubz4Plz5ghNhDRwwatmTVmtY5ceZa0Yucq1zlbNlrFljc5srlw0x5WgApbFYT8IdH4Qv8GSmSGCWKGaWS1qSxTyoP+DaL+DZ/jGa3FxeM01XDXa4XFVkMMsEcUcUsEKOfPx5ohNhGNuzxtMbNktZuWjha0zN8q1yxYtFuFsxxuGzdqzY5soApqJoT8JZX4Sy2XJlyARhsg0NFNktVM2C0i8cd56YP+Ohb+OhdnABy56b1nF6uGYyuZ1uK6gIPh0u7m0iIRCYtaSZhc58XzccAhNhGNs1ctseNstY427da0aNWy3EzwtVuJmxZs8mPHkcMsYAphF4X4SLPhItTzYSSbCXYLBYTCXWSTSxU4EIT8fuX4/c2nRvyVhOkYQhSFI4I4aITRynHYZzihGJOE64ePGwAhNhDDK5bNcrbGtYYcuJa0w4my3DjxtlrfG1atW7LI1yNcQAprFofwjKeEZWezwgcCt0LlEkl0klUmjkujUGiEPIfyKWeRS2EQknc6lcOQKDQCJQKCRKBxmOzUhl9BQVbARcHCoEgYFE28LAKwITYQ3xtmWFw0YLW7Bk1WtGrJutcYWLNayas8OLI2aZGLLCAKdyiE/AFR+AI+CKMJynKcI2jkhmwcLFxMG7JqxZsGDJTBWmHXlIP+E7T+E8PMZq5LqFU1fDOOOMrkrTlGsct2hIWgggmThOKEYwJRihFGMITnj7Z4CCE2EMGGZuyxMMS1q4ctFrRs0xrXLhviWtWTRk2wtWrXHmbACrEBQYT8dyX47ocEterfSsa3XrBCGBiwYLYMGSmSWK2CFkLzw6cuPLlvpw3x4a1tC2bNbgUtawCE/GRZ+Mj+mLfu05K4FpWlglKEpq1vXLjw4ct9OHLW8UsWbNmxaMm7JkzZLUjHDhnpllx3xoSXaw6b3VRiJTlGEYTjBAEEYwnCcJwgjAQiQjBWOXg75T8DACE2EZcrdlmZN3C1nicuFrTK2xrcLVjiW5M2NlhbsWWVllygCoMBKYT8fu34/p55Z2nkhotoxYM2DFK0l73y3321zKWxW1SzWkCE/GLp+MWHNSebDbCvXHfDhw1vOMJYKZpcJmhKGGeltz4cYIR4Cjrx3jeV5VihGAnKdJyRpWU1Yz08ustgITYQyytnLFg2YLWjhxkWtMeVotctseVa5ZsceNy5Z42eZqAKahqF+RNr5EycDDjZcDLbHLQsoqwmCwVVkGAphnCE/F0J+LpvZkwaqaMmCVpq4ceG+meueW9whMnWQ7MYxRjBFOVYVrh5ONkAITYQwbYcrZrjZrXOLI0WtHONytxYcTNbiaYmLPNlaOWzTCAKWhKE/IQd+QifFicKmK1KQYbXnECD/jFE/jFJxLwrqGN8OfC8yIagoEDawcLAwMDBwMPGyMXBVQAhNhGZyzaZcrDCtyOGbda0b4W63EybsFrBm5Ztm7hq0ZN2AAqHASyD/kb2/kcR3md1PCOlduXLlqsYZzvjx478VecTw4a7Y7XohPxjufjHTlLFC0ZRnWtb5b3vesVJUyZMWDNbFGVax004LTOE8AQp16ymrCqMIwjCMJymhGU6RhKcJwrOevlzhiAhNhDRi5a5GOJytys22Ra0YMcK1yzwt1uNrlZMmjLJlyZcIAp/KoP+S/b+S/fp1eHV5zMzMRquGuHDlWlzve97zeY49JCD/i4k/i4l79l8NRrVYjG4znnffe87m5q9RqOHKeXCOQCE53ER7d5xjGU5ThOEUIwQgQnCMJwqjn58YcwhNhDnJhxYm7TCtaM2Tda0xMHC3Dlx41uFwyas2rBszxMnIApuIIT8lHH5KR7xrhlG0LWyR4l8l8WGGGuHDPK00mCD/jJM/jI9m+E0SzPOOd8661MRGo5TyqiE7GCHJyzjGMZRIQjCMJpzTjp5eGWoITYQ0ysm2LCyaLWDjJkWtMObEtcs2DFbiYtmzBmzyZWLDCAKdiuD/ksQ/kstjjOL04VyqtMLrLM8Y6xznKURp41+Rw8Ig/41TP41U9S1OpxU0WbxvF4ukWzN8Z4vB14NZIP1u1+XzzMLTF1NTSEJJlJbM8effvfIITYRjyNmGRpiZrWLhgyWtGTBitw48WVbhcscznLmyZHOJuAKbRyF+Tl75OIZcTjbsjHg5bYa4IaIqrqrrsJHgpYIwIT8ZxX4zp8EslpamaloUgrGuGOmPBppvhCE1c6EOrOcUJwiRThNW+XlzhkAITYRkaYWuFphwrWDBniWtMWVitxY8Lda4xscmTNmY4cmZkAKSAuE/Jl5+TMnEZsGak8Ag/40mv40mzxNtYmAhpaiK+Ji6GNgIQAhNhDjHkasmGVktYsczBa0YN8a3Fia5FrVlmy4m7fEwyZsQApiF4P+TsL+TsPOHftOGKxGMRrnyuLAhPxtofjbRzZ2/dy8WFGUJWhmraEAhqyST8HBwMLDwMGg4KHQcPZw8AuAITYQyZs8bdkwzLWGJxjWtGuHKtc5cTBa2yt2rZzlZsGTZoAKSQyD/lDw/lD32zKLjgCD/jYc/jYHVq41meeQhrqGLeHh4+phYCEAITYRlc4cTBq2ZLWTZljWtMbZgtws8WNbjb5mzBziY48bZoAKMAIPYt7FzA9FqIswAQAhNhGNkzys8rnGtw5mrVa0wtGi3C5aOFrjM2zZMzRtiaY3AAp6KYP+Uir+UjuNxU1EcDzp1XC64ut7zzzeZiY4T4V8NIT8bDX417Va4MMa30mfHW6uKOJmtktgtaCGGmumWtcYhOlsjHszmmhFAglOAinAjGMcM9PHjDmAITYQ3x48LPC2xrcWZi5WtGGPItxZGGFa5x4WuFk5c4mmHIAKhQEvg/5Uov5UsebOdRGnCq7NapiW53vr4nitzu83cTFX4GeFAIP+NeL+Ne3h05X0uI4zx6478bzcTjGI5RyrhjFalN7ufHx1zxCE4XOjTm661jMIEIRQjCMowIIk4ThNPP0ayCE2EM2rBkyY42K1xhw4VrTDjcrXObFkWscLFszyuMuFnibACnsphPywXflg7qplpe0YKQYseJSuTLq16McZzjdeMcdscQCD/jTC/jTDRWcZ1MxMXOMu3fp18Lw/E4xCJiZjeLzkhMnWk7MZxmjFOEUIwQEEowjCKs79ecaAITYQzzYmLXJlaLcbVq4WtMLdgtwtMWRaxzOMrbHiZtcbRmAKhQEyg/5LRP5LSaKvlx4Z1cNXVVVVCItN7dXXfHO7lfTj0rXIg/48JP48Fe53414M9Z3F4nVTHBrWseNiNE1ziYmZceHg6sCD97iuczmcxcWmJZiZiYuqurqYmYmJmM58H1YdgCE2EOWubFlzY8S3C4bs1rRo3xrXDJmwWt2bRgyZYsmZw5ZgClUSg/5QOP5QOTp18Grm4vhdyIT8ci345Fy19kZSpa+zLKGEhdRJFHnZ44YYUseLxccWKCE2EMcjJlhZ4WC1xhwuVrTGxcrXGRuxW48Tlq3ZNmLlyzxACpsBPYP+OXD+OY/xJnEwxnEwMcazG62mTUYrwKrgqFzeWZtmFxjc9NiE/Doh+HSeFqyIYtOjLkGxihkZL0nC9cN7676bxvOUKZIZrZJYJWhKcaZYx0iE62Lp4ZwiEYRQhBCMlYThFMQjCMowrKMpwlOk4RhOca8Pgx5QITYQ3YZW2LDjyLXDBg2WtMWJytcsGbNa2bN3DnI1yNGGXEAKzAFahPx2AfjsB4WXJamBBhjlrfLet7owhSVrYKYMFM0819GfJlhe9dcN7azxwwjClqWtmnxo4qUGGt8Ncsq1RlDIpmCD/h9S/h9T6bzmeN5mZwqsY4V0jlWCbzxvvHi4645441CN9s9L7X4DlGkbbz3jvxnjMxXCtcnlMVynOuvewIPh8AV4/qpiUwVMCJJiUymZzOZRWK4a1RcZu5JJJiYAmJgIld9/XvoAITYQyYtsLlg2crcrFo1WtG+HMtcMsjNbhxNmbHDla43DnEAKlQE7g/5BDv5BI653qIxUVCHS6RE1NRWscKiJXe83nd3vN7jcyXwohPw+Sfh75xYq4ITrWOeeXa16898+O6NIKSpS2LNm1asGaVJwxr1jWs2FrkwghM3Yhn6sYooxghGCEUSUxCcCBCMECE6ThOMKr6eXHUAhNhGVy4c4cuVytbOMrla0aNGy1xkY5VuNq3Z5ceVoza4mgApkHIP+SOb+SPO9xxXqdVyivIutIZvjN+GAg/4Z2P4Z2+GOWMVi53nn3jrxvjcsS5cQhOFdWcYwnFCcCCKMZzrt29YhNhGJhlxZWbnGta5GTZa0ZM2K1w2xt1uFtkZ48WbE0bMmwApzI4T8kOH5Ik8WGUKWpTFalqRlGsb3w1yzvOcaRyaOCIP+HUr+HRvhOJibzvfPfffHPGbidXWIp03HSIXEY5qQhghgQIEMUIhgQwRyz4fDx6whNhDLEww48WZktxN2zla0cMWC1y3xN1rnFlYtcuHKxxZsIApwKIP+Sdj+SdlMCcxcZxNRpioxWqYnBcs1fUCD/iDS/iDf5c+Q5Y5ViqqZm85vnz3zzx3N2jU8OGSD6VMzKUTKLLTExMQiamVznPi+P2AhNhDTLmYOcjnKtwsXLRa0btW63C4ZuVrXJhyNWOLGxzZGIApwJIP+TVD+TTWaYRd3e87vnnO2+F9HaunLHSOWNoP+IXz+IXnqtKUEdPB8DWMdLwjNbzO46y5ghOVm7MUEUYRgIQlCCMIxnOcZ3x679oAhNhGVq1yZHGVgta4sjVa0cssS3E5Zs1uFw5YN8zHC0aNXAApXFYP+UPr+UQ+Zi6uoxHCOVctRjoCD/iEC/iEFpwnhOlXjNzM88wCD9TxbmpmSU3E3vwfJoCE2ENGLbK2bN2C3Iwb4lrRs4cLcTlu4WtnLhhiyt8rZg4ZgClkShPyqHflUzpjwznKOLBg1Ys1KYoT8PCH4d+cWTBorknDDHDhjnxxAhNXK4uuCEScZ4Z6eDqAhNhDbLhbYmWbMtwuXDZa0y42a1zjZ4VrTFkc5sbNhkxM2oApNDIT8pin5TL+AcKGS0IYghPw/yfh/jjo06JwtG+CGiqyAsYGBgYWNoYmcITYRmY4cbRnmcLcWHJkWtMbRytc4WzhazyZmrTI2yZWTVqAKayCD/lZu/laDje6zyvhjhrWNYmJnd888556464CD/h/G/h+71p2nV1m8567z347vK8Xy30zw4ITZznZnCMSMQjCIjCsY1w4dNSE2EZMONi1zZGK3Fiy5lrRmwbLXOFhkWt8bJnlx5Mzhq4xgCnAog/5Xfv5Xd9t43F4vUIpnlz4TOprGIxiMRF11SIP+IDj+ICPPCtOCLbznd9avxa63vN3czjEajtwroIPwpktMyslEERKZBMTM8/dvkCE2EYWDNzkwuGq1qwyYlrRswxLcTFyzWsmzJg1cYcbZwzbACnMkhPyhAflB1xjFjzZ8l5xYZ4Z44ZZXtPBKmbBolwMAg/4jAP4i8+omNb7XThep4XwnUxEyznHNfUCE0cTo1ihCMIwghCCUYKwrCqaN8O/LwCE2EY3DJq4ct2i3G1atlrTIwbrcTLGxWtW7jMwZt2LZxlbACpYBPoP+VOD+VPvvuN6vhXbhy5cOVREynd5vnnre53TUVjt4fhXXKKxWKhMZZLCD/iTA/iSpOThmFzm856t8b3MiqiqhSGt6uufLx+E3dTFRqe2a5cSE6Wbo3gjCNU0UUBAQIwEYEIwRhGE5VlOU0Yp118GfYCE2EOM2XK2x5HK1xlZ4VrTNhyLXDllmWscLBg0auGDJplYACnYrg/5XpP5XpXG220xGNdMdscIxNzxcd53ecppUcKmD/iP0/iPn6+RdVqaJi2bzxvfPi2icNRGqhyzqvBCD8bzvD8uYXU1mJmJkJgBMSlO8+T18gCE2EZcmbK5xtMq1uzbslrTG1YLXLlwyW4cWXNjasWLdq4xgCpMBO4P+Whb+WilreM1eGGsa1WKRd5vN5zMeHjdZi4lK43Vwpfhc+nAAg/4lAv4k+55TqKnEpze953ncbiYitdOvTxoxwrSLjNbxxm74znw8eDc8wITnYcdYViRQnCJBEiCMCEIwEJwCE4RijfLz4z8CACE2EMGDBzkZ4ci3I1YMFrRrkyLXLNwwWsWuJu4YNWLXGzxACl4Wg/5cjv5cj/DmazWanEVquDpGdIT8RZH4iydVoYpYGC8qp4Za4VyzhpigVsHBwCAg0ChYCHg4mXkV0CE2ENMTdywb48S1myytlrTFiaLcWNgwWsmOVkwYNsLDNjZACkwNg/5bjv5bnb8BXZwxOqCD/iSc/iST4nDOM1mcAIWjQMzTDHHLPXi4ACE2EZmTjC3ysMy1wzw4VrRk3xrcWZyxWtnDFw1b4sTJu5bgCnMig/5dEP5dD58TPCKus3m87znc8YzwnWMeFHiRPICD/iT6/iTv5+F3jc5u11nhPKuGuTlMTmO9c/BkhOBFWNU5wnCMEIJRRhGMYxvfftj3ACE2ENWrlizY4Wa1phbZVrRy2YLXDds0W5G7Rs3YN3OTC0zACmAZg/5fhP5fkZ6c+GcbrjfHPXfPd8cdcTaD/iF4/iFnrwnbHRVRbMXN5c7viITqYuXWMKqwmgE4VvweHHhAITYQ2xt8WVm0cLWrZw1WtMuLKtxNnDJbkZZWrTNmZ5nOZoAKkQE3g/5Cov5CneuZvOb3e5m9NY1y6a5Y4YpWc3x3z45487zlDhWuGPCeBoCD/a3ftg8ceDU8q1rWq1czM7TMQi6pEVGFxlu+c5514teLO4R4Aw8+sIwiRhOU5ThGEUpyjCMIoCEYEYQnCas7106ekCE2ENcuRtkZ48i1jjxMVrRkybLcLlxlWsXLlyxasXOXK4YAClAPhPyLZfkYHUjkpgwYtUt1pIT7dj7YtkjTCYYcGWfShraCsYNAoNCwsTIyNgAhNhGRviY4WuZotaZMLFa0xs8y3CybsVuZviyYcLTMwa4WgApGCoT8h7H5D5aZsmbFqpSD/fJfve83SdOYhoSwWsLBwMXPzwAhNhGLIybNXDDKtyMWjha0xN2i3E0wt1ubEzb5XDHIxZNMwAp9LIP+SM7+SPfO9KrXDHDXTWOCItve98Xg3N1ONY6Y5V4UUIP+AIL+AG3VahM3vO+fHPHdzbg6PActcqxhOXOe8cbAhOxg69UUZooEECMkIRQjFOESMWG/Bz8YITYRlb5GzNyxZrWDJhjWtMrRktwsWOFbhZM82Vhixt2eXCAKWhSE/Jk5+TLXDlleEcTJK2LFoxbMlIT8AVX4Ao8EcjVfJjpWN7z1w26QhORs5d4oowqjFWu3h5AhNhDJjiytGeJqtzZGjda0bt8K1wxc5VrVo2Y43LHMxc4mgApSEYP+UNz+UQHj261cXVODpGCE+0m+zxlspihkjGdb54a84IXNXZeOGFKlRy024+ghNhDhoyb5WTZytcN2GJa0buWy3CyY5VrTLjYM3LDIxYOGYApABoP+UF7+UBPpFcCD/gDM/gEH3d6Ah4ZJo7NYrKAhNhDNkxxZszdktcN2rha0ctWS3E1y4VrJwxyZMrdo2aMmwApKDIP+UQD+UTNjXLhwjtWQg/3/377ExprvDmCHmUMUOAQVBYfH4DNAITYQ0cZcrLJjaLW7bIyWtG2HKtxYWDBa1aNWLNgxYOWTfKAKYReE/JB9+SD/Lk3ynGdYpwowUxS2SoCE/Ai1+BFuMMlLYMGK2KFJxYYaZZ8ohcthJNfChgQoIYIYUcc+DxOAITYQyy48uRrjcLWjnHmWtMTNstcZHDBblzNmmRtmbMmmPKAKcyiD/kno/knzsYjFYjEaiJ1xxxjm3fHOczMXyvtEAIP+Bvj+BufE8JqdxuNzxOrjPFklVajXCvCz4UbAhN3C580U0SCEIAmjEiRTrXDl0+BAITYQ1aZmDRpmyLczJljWtGmZmtws3DJblYN2rTGzyZsrloAKXheD/k5u/k5/mstxmZg1XDHKfAgAhPwNSfga5hix5q4oZoYKSlOGGmXFjqCE4XC6JGMZoTRhGc63y5bAITYQzyMHDjLkxLWTFm3WtGTdwtw4XGZbja5GzbKxYYmDNmAKgAErg/5Q0P5Q2+c8ZTERw1XSO3DlHCTPPefF6eDnMIrWsdo4AIT8Dd34G+baIYKUtGV51vXLlveuGMaWhkzV2ZKWhCGNtjrygIP1o48+OZi6zFwJgkhSkJmVznPPxbAhNhDfNmZM8bhmtws2LNa0b4mK1xjYY1rjE5b4WeRqzbOGoApiF4T8rAX5WA2Hg0zzxwnZkwZtWLgU2WiAhfgOk+A6VlocBVdRVARy0z4OXAwW3oTN0uXOMawrCKKac748u/UAITYRlZtMmPI3brWWFnjWtMTRmtxZsbFbmy42TfDmxZHLFwAKcTyC/wBCpf4AhU3wfCSbsllglAAAGaBmiUCD/gsK/gsLb0dHXyOtRlz6dXTqAAAOvQ69DjwHfsCD5LRCYuLWJgATBMJiEwmJSSLZvr6PICE2ENGbFkybt2q1o4Y41rRg2cLXDbK3Wt2GbJkatszFgyZgCnQsg/5RrP5RrQccXG6lE4VCKRHHxs4nUVV6zw68M5CD/gq0/gq1B4m405NTiFt3nN55u88545tTlfbUgIPtUWytMphJWYi4ReLJiUl338Xr4gAhNhDNm3YNseHGtw4WmRa0ZM8i3EzYN1rbMzysmjLIwcOWYAp6KoT8qOH5UcceLj5MKcYRpK1rOElQldet8eTPGpKkZaCD/gt0/gt1OkY1GpxO73nvjrxzubnhPDXThrpGomee8oPHwF19O0zEomJiYCLhMTCLhF5vyfHgITYQ1bNceRgxwrW2VthWtGrdgtxMMONbkcOWLZhkb482RwAKYxuD/lZ4/laNwY3w30MdHCMQi9caSIT8GVH4MgYqsLHhZ9LLWsJQxQ1RwaIghbMNkYZIIkBDDDHDHBLAllwePawhNhGTI1Y42GZytY4m7Na0bM8K3Flc4luPM3ws2DBw1ctMYAqPATuD/lOo/lOpA8HwPBxlmudWkjEYxrXDGtco4Ilzvnnj3Y55TVOmAIT8H4X4PwzXqM+bDSMkqQtSlqSRldjjjvjw46441lKlLYsTdDBCkZYZX0iD4eFd3drlMSRJMCYuriYBImrpUkxlx8XyaCE2EN8jDHkxsWa1tixNFrRuwarXDLFhW4WebC2bNGDTI0aACmEbg/5Vuv5Vw9zWeGeGF+A1PCESmtxQhPwhdfhCZhGNYYWlpnlnjhXFC2DBonTEg/S4+CgTEpVlcXFzvw/LACE2EMG7VoycZW61jjZ41rRs2ZrXDZuwWs2DFu3aZnLfC0yACpEBOYP+WCz+WEHfDPK9TrFYrE6i8XczM3PPwOcZrNbjjPGeOd73fHc5d+Wbg/4P6P4P1a5RjNbne7473x3vM5wxjVeNPTprlHKcTF1msrvOb4zzmsiD+APH4zNrSkCSYkiEIhBFxMkxMpmc+H59+wAhNhDhk0xN8THCtaMMrla0cMG63EzY41rNhhZtcrHEzzYW4AqdATCG8eCnjv7j4CPgoSFhoWCICDg46PkJGQkQjI1KyknJTc1Q0FTUV9dT00nJAIfyFYeQv2FwFBYVBIJDIRCIFEkMg0Hh0PhULCgUFUKjSKTVqvXK7arXZLLVKrOp2ITF2Iy7cJzirOcZxnKULSlKBKMUCJOFU55erFiAITYRiYOWjFjlcrW+LFkWtGWRitcZWeFaybNcznE0cNcbZgAKdyCG8gVnkCtgIGKi0VFw8HARcBEwMSg4GCQUNGQUdAmCsFiF+PgT4+BcPhsLhEcWGhsYSDAVVRWQSwV24efVmBwAg/I8bxbuWZi0CUpXc3nr5+68ICE2EZMmNm1Z5ca3C0zN1rRlhzLcLTM4W5GDhkxwt2+Zy5ZgClQRh/H1J4+5Z8BUo3CoVAILAIOAg/5AYv5AVeoHLjqmEIaapCtg4GFgYGFj6eLgIG8AITYRmzNmmRnlZrWWFs3WtHLXEtc5WrVbmZM2rBizZuM2ZmAKmwErh/IOB5BwQRiM1Sq2Cw2Kx1KpzKTwWGwZQ6FSaRU5ZAINBoNDIRCIrTIvNbJLZuCH8gsHkFhBR6NO51QaBS6VT6dR5VAIRDkFgkqldcjsIQCBQeEwWb0aWxmAQuEAg+nsV4982V3NxaaiYmETBEzFzM+H4fg28wAhNhGRm5y5MLPMtyucOZa0yM2a1xhy4lrRpixYWTZtjyOWwApdD4fyJIeRIGHxaLySS0Si2aTwGAQKFofyAveQCOdzqd0Cg1Co1aUwWAwOEoXKYqCPMyyxxz4XIywRACE2ENsTNhmyNmq1yzaslrRi3yrcLdsxW5MznDmzNczFsxxgCmQUh/I8h5Hs5Aq9Wo9GsMogsBgCFQGJQ6HAh/ICx5AlZ0h8OkklqUXhUEg0BgkNhMLmoITJ1oy5OGd4TjGM75+aYiE2EMsLVuwxYca1hky4lrRljxLcWbIyWsMuXI0Z422JplaACnkbhvJUt5KM5WPh6GTUMfBx8HDwENDQ0dGREtAxknbW4Ifx6PePWmEQaJQaNI9BIlDodCoRAYBA4LB4DBYTD53TKaCExdCW29YRnDDCaEV4Tnh4fFjKACE2EZmDLE3Y5sq1llbYVrTK0cLcTZuxWsmbLDkwtMTViybgClENhvJBB5IL4yWmpKalIyWhkCCD/j80/j8r41znWOGGAIbEk2gbuBg4e/gYWAggITYQwYs8TRqybLXDFowWtMTdmtc5seFbjytXORlkws8OViA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MNHAOAgAQdBM4HigIBEJW+tACupplNgaTR/ten4MwDCEgQRP//A0U1BQM4C2QZIDIJAJCbAwE3wB5FMwkAkIICAdvFHkU4CAD+AwB7hdI0Ek7ApD/TAKQ/CmEbg/45NP45QeTw/C68K76qYmrwugcghPsiPsf8LFjyMvCyynAjHHo0tGkghcZkItXHAQQoRDDBHBDHHTj8CCE2EMcWJtkZsGC1m2aslrTFharcOZzkWs2zZgxy4WLHK3bACq8BTIP+PF7+PF/et43w8flz1zrfDOkYxFarUVqoutp4zc5lZwuKTrnrjGbvN3mc5nPDfgX26IT7JL7LGNp4sPA4vArkja2BghKisWGOOt7554bpxhaWCVMhwoYqZqYJywwves61njjjrnbbcGNQg9RCoJuLTcSkTEpgiRMTExMEwQiYIkTFplNznv4ff0AhNhDlm4xuGLDEtcuHORa0cNWC3DiasVrRjlxMmeFmzxOWwApeFYT8f/n4//4a8GeGGF5QlgapcC+ywIT6Lz6KfZPVHJHFHBOM8cdduPHGhcpisnOnhlQwo0ccduRnywAhNhGTK5YuGGXKtyNWLRa0wtca3C3w5VrRhmc4sjFoyY48wAqEAS+E/IM9+QYnPg0wz2wwQUhRSF91YwQrK8rsMseLTRPNv3bdgIT69r6+/Hwr4s1KYKSpNfDWuvFnrOs5wjaMoZterPKl8mPFWgCEt0t8Z1hhXIIwiEAhEhEIxjGc8t8ufvAhNhDhmwZYc2ZgtYtWLVa0aMmC3C3zN1uJq2YsMWXMzYsG4AqJASyE/Iml+RNeNNOjTimRgUQlKGCEpQSjNed54V8nD4WW0oT6OL6PNmx4tUqWxZLSpGuGuOeXDjrjw3xzThKlqU0bdmqMQIXMYbJ4FFLHGhIEMEcUcUcEEMEMEMEMEMEMMEcNONw7aCE2EN2WLM0Y5mC1gzyYlrTGwxrcLZkyW5m7nG3bY2bli4xgCoQBL4P+Rzr+R0OXDny58uurTUVVcIxGCNzO748uM1MU1fTjiIP9al+thi+3g+BddFRCLnN5zx473HHGOHDtjtwqE3z4x4eeYITvS7qRGMUZyrKcppJThGESBCKEYwmvj6cegCE2EY8jZwxxsnK3EzZ5lrRjmwrXLTC5WtXLZozYsmuFy1xACmwdg/5Jzv5Jwet7xvGavU6jFa1WuHDXDj24yIT5wr5xXByJ2wWwYmKEoRvfDr06cumuuN7AhcdlGlrQQwQwQRkIjilghnzuBg0gITYQxbZcbBxiZrczdwwWtMzVotw48uJa1Y4cjJtjaNcrZkAKYhuD/lIw/lIx4cTNxLcSavXCOk+FuACE+ly+lzDJDNbNitglKM8t8cd9OCwghchjMrPDBPCjQoISFCljvzLKACE2EMGjJqxZY3C3JjbOFrRs3YrXLhpjWsseXHhysMjhxlzACksMhPyh0flDp1TxYrWtWkSE+ya+ybxY1WHBpkCGwBAQGA4GBQcjLyMMITYQ1ctGOPGxwrceLFhWtGLXGtctszdaxbuMTJq3yuWrdiAKcSWD/lR8/lSBm7qImoQcpphMpde20Xjn22CE+uQ+trtatqxwxvhvhZb1nWk8GDBgnyMOCMcGmV5ghMnYdW84wnGMIwQEIhCMIpxvl6LhACE2EMGuVxlw5ci1zlyZFrRg0zLXGZm2W5W7Bi4yNW7JzhzACmsfg/5WaP5WZevPteKxisIrLjHFubuM8t0Ag/18369GNaxVTxznjzz1vne24Vh2z0yAhcxhINahghghQwIECGCFClhnweXgyAAhNhDRvlctmeNwtws8WFa0ctMS1zjyN1uNvlasMrlxlbsmIApdF4P+V8r+V8WuOtmJ3q4UrF8pkIT7Nr7MuGnNnM7HPHCMpSxQwSgAhcJko9LBFBBBDCSwwwxx4HJs4CE2EZMmRi0w5Gi3DhbOFrRthzLcTLM4WtmrNvmxOWTBk1wgCo8BOIP+WYz+WYuZRLF1fLOMTiUrZ34Hg9u/hbVKETiYq6urvG+XGrCD/XMfrc9YmJ3x434Mde/HrmWI5cunTv2ifAuaStmJhFVipq+HXdiEh4IjDwWjCMIwgEJwijKcIRgIwiTkBCMYRjffw68wITYQzZZmeRmwcrWjJi3WtMjJwtwt3Dla1wscTfIzws2uHIAKWxaE/Byt+DlObNn4mHAwQwQstSFKVIP+DAj+C//i5c6YzjLbPFxYsIXGYbOkMEEJDDFKjnvyMeeAITYRjyuHOFwxbrWmLCwWtGDVotw5WLJbhY43OFnhxZsTDMA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VHAOAgAQdBJgHrAcBEJW+tACupplNgaTR/ten4MwDCEgQRP//A0U1BQM4C2QZIDIJAJCbAwE3wB5FMwkAkIICAdvFHkU4CAD+AwB7hdI0Ek7ApD/TAKQ/CpcCfYT4tr4u3QABnzGnQy5F7K0MOCtMOBnzMOBWk5Vow4FaRgQiQiEIyngw5s+TLix5MuDDStrymBKdK0rKdK4seLHq17t/C4e7fixymIfwoGeFEOaAATablEoqcTlQqGpVLm03n0/nk9m03UikqFQ1IpM0ms0mqmU1SqXOJzOp3Pp/QqHQqHPp/Op3NpvOJzOp3QKDRKLQKDPp/Op3QKDSKTUqnUqnTqfUqnVqvWKzVqvTKbRKLPp/QqHQqHPp/QKDPJ7Pp/PJ6IL4M220lzZZssrBWbaSxKhZZRcpYqblJSLlWUuWWaKyy82UuVFllmt38A/gFCE2EZMTBu2yuMi1y2yNVrTM5YLXGRmxWscLTE2bOWWZvmYgCqoBQYXxkHjIQaPRYfDYvFY/HY/HYWqCJBBCgkjiiEE8EoihkSQwQxQyQIggniIgh/EUp4ilQUqlzye0ik1Sq1qt2SXwSCQKAQKAiBwKAwaDQhCkCIDAIHBIDBIFCIGICgsFgMDQeFQuEweHgIPpBNkkidbqYmV0iYTE5qYmImi4kiZiRd+n4cuwITYRhb5MzBywYrcTTI5WtMjPEtwtWDha5xs3DhzjzYWbbEAKlQFDhPxjRfjGnkRgzZ9k6SwRwEBGMY1nO88uLG2wnhZaZZXxXyLSxSyYcGSmi2TFolCog/4Bov4Bs+x16OPDaLi4lMXU1MRERNTDplFSlmLXV1mrrnNXV+FNUIPstK4mZETCYlIJgBCaQgSklJMWvr7seQAhNhDDC5xNMjZktw5MLda0YMMy1w1aMVuJxhcN82NtlytWYAq5AWCD/hnW/hnzmfC5X2jheM1lm4mJhSphVwhqYRczm8zlkmIuLZZi5qYmM4yuMpqamJibncd+XHaD/S1fpceNOXfgKYYxfS+ThpwxjEampxmrhVViNKuL3d3lOU5zOU3NoZqIUjFwhBdd8d+og6+BHwHM3cymlVSpiYzWYhKrpMEkzFwTUiJi6upRKAiYmJJgmJTLjv0eeCE2EYWTZo4bMGK1s0asVrRhmaLXDZrlWtWzjK4cN2bNy1ZACnAtg/4nSP4nCSYtVzROLxepi8WlM5cbvO2d134c/DCD/gkE/gkNQiIUCLiYurqWYlKYQo1vxHGElAjFCMYCBAhGEUUYRhERRnGNde3wACE2EM2rjK3aNmy1mycs1rRuxZrXGNgyW4WTjE2xs2jlljYgCoQBPIP+Eez+Ea+cFxOYjMREQxeJrdSmpgwvFi4TCV7nrPg15PhdwIP+FzT+F0MzFwmM42XFpxvV4zUJgTmNzcWiJ1NVXCeTgdCDxEkzCQiYhNSJhcTEirq6uLiSMrLjefJ6ACE2ENcTRowZtMq3DkZsVrRuwwrXLHMzWuGOTJictcjVkycACnEsg/4jtv4ji+E4VOJrGcJnEzhwcLqYm7Q3G3Xjvfhgg/4URP4UR7iVxJEIqMXC24myVxzxcRWMa7ZAg8JE1dSupSRMQiYETEJTd9fTvgAhNhDXJjbN2DNmtbOWONa0xNmq3EwcsFrXLkaNsmJtmcMcYAqGAUaD/iGW/iGHqE8LiMXwcI5TpiBihOY4rmSpWSpURMWm03F5dZ4+OIL+pIP6kvyy+N8XL47lsDTrWxmMJLVtliQSoubm89+Oe4OOU2JhEomUlwETUpBMTAiUSCYTEotN9ffrACE2EY22Rs0YMGy1g5xtlrTMxaLcWVw3WtsLHDixMsrjGwaACmUchPxkRfjIZthtfBfJPJDJTFSk0a3yw2o3g/4WoP4Wr8bq6zWWXGN4nER0vtmMSIXASRRo4U8KEIUMMsM9OHth1gAhNhDfK1ZMXLBytzNGzBa0bs2q1y4w5VrVuwxZmGTDkYYnAAp3J4T8cCX44E2LTix4sdIyiWnBRBaOKGSmSlLTllvl3oT8JTX4Sm2qOKOKGKdoyiujed8Nc+PPjy48sTNS2qiExaLqyinNNOVYCMkEZThNGc8vXi7gITYQxx5WDlm4yrWTDDmWtGbnItcY3OJbjZZWuRq0YtczHEAKciaE/EMt+IZdky8CeKWimTBipipkwZJZKWlLDCdcd8OfDv26QIP+H1L+H1NMTOpxfK6VuJzM7hLU8Lwmp42Ag/S6s3aBMzKJJgRMCZz4PsghNhDHC5wtMjLKtbssTRa0atGK1wxzNlrXIwyuW7Fi3zM8IAqtAViE/Fdd+K69GGOMrxnCMoaNOhwo2lKkY1jhnXOjnve904UtS2441IYKJzvhvtY9NbzjCWC1NRxpYKShNn36QIL+zrP7OtfD8GzxsjZofHwSTCWvi8xFLTTx7m53lQcpLNUNYY9Z3gCD8jWc5nM3CJQklITAiYJiUSiQCJTBEkJiYTEhMSvfl+HPkCE2EMsmRzmaOcS3NibtlrRw4crXOXLlWtsTVq0ysGmZrjzACnI2g/4iWv4iRfF8TcQYVhqoiIziavE1pGJimalRUVMTMZ40gv7rM/usfvxeZedlHcpNImyWWWjY2TuLxifAgkJLgU0LAEpLFlCxd3fr+X0AITYQ2xYmuRvlYrWDbDiWtHGVqtxNmrBbiw5MrdxkatmuPMAKcCWE/EZd+IznBt2MeIaIwxUySxSySyWwStCCdcMseWqD/i6W/i6h4ceDr0dem4RvF1uplEIxHCq8DGcAg6wiSYmJqRFpTFxKUzfg+rUAITYQ4aZG7BzkYrW+XCwWtG7RytxYmjJa1Y4WzLE5ytsbRoAKtwFvg/4h3v4h1eLp1du7t36dfC8PwrmIuImKmojF0mIvF1MCZiYupRCIicIhOJqZibjM3MpiYnF1KEXV0TGa4y6ggv8AFhn+ACw+BzrnZediWXKlU2WWABuUubKud8dyy5aKjYiblm88+LcNyxc3x3xO8+GDjCZkmBCYkJRMAiYASEBME0kTCYCYkEwlEgAmBK+Pr27AITYRixM8jbDhyrWuXKxWtHDLGtxYsWNbmaM2WJk3btcThiAK0gJ4hvE2d4m1YSHhouKj46VhoOAg0PCQsDAwMPBRMDCoVBwEDAQcBAwUDAQMNBWmH8PYFwJU1EbGSEjZWeFqGGhISEgoSEhIKCgoKAgiCgYSCQEBAEHAQsHBw8HCxMXFxsfGysXJxcfDx8PHxMjDyMnGxsbIwEjGwEWAh/H4d4/H4dEYhD4dBYJCYNA0AgJAYBAYBA4JASBIIgUEgEEgUAgEAgiCQOT1yu1yu1is1Kp1ar1is1STweAwCEwKDoHBIPBIDBIHAIBBYFD4FA4TCYTAILBYBDYLAIHBYTA4DCYRDYFB4BAYBBIHDIHDoJBoJCoRCIhAoZCIFAIFEYPxrvMzETEi4mJTSYSJiUSITEomUTMEwmriYkmJiZiauIiJqQmJhViEyq6uJiSb7+vmuwAhNhDVu0zZsrVgtxtsLRa0Y5Mq1w5atFrjNixMW+RjlwsnAAptLYP+AfL+AfMzgVaJAAdOrwvD8C6iFTGaZIP+D4D+D4E69Bz5OvQ58gBdM4uImrqcZ1jIg/Q7xdzMzEi4SlCUTEwiZSmbmd+H6QAhNhDVjicYmblwtZOczBa0as3C1ziY5lrFsxyZnLHE5YscYA=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DHAOAgAQdBNwEyAEBIBMi5V9tY/NAiCyDJKlJJmqVvrQArqaZTYGk0f7Xp+DMAg4ISBBE//8DRTUESBBFNQQGAgtkAgtlGRQyCACOKQGtAX5DMwgA6BkBXgl+QxJk9E1BCAFNQR4EB4LmgAosAgxmRmQLfs/YITYQ5aOGTJnmcrcWPI5WtG7XEtwscjVa5c4sLPLiytHGPGAKLAIMZ7Z7C3pvTCE2EZmOHFlat3K3LixsVrRuxarXGVllWt8TlxlysWDljhcADQEJAQosAgxBNBMLbc24ITYQzYM2uZrjZLcLli3WtGDfCtxNHLZa5bZcbRljcMXGFiAKLAIMQVQVC2xNiCE2EN82Ji1w4263I5xZVrRu4bLXLhtmWtWDRzhZOXDhyycgCiwCDEO0OwtsDYAhNhDdjjbMMLVmtyNcWRa0asG61zkyuFrJwwYNcLBmycMsYAoyBYL+HxP4fFCC/hUL+FQwITYRjc5cmFmxYrXLfCwWtGLVutcMm7Za0buW2JqyZs8OJsAKMgOC/iAD+IAQgv4U6/hTsCE2EM2LJnmYt3K1hjxtVrRsywrXDfHjWuGrfG0zOM2Zvh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ELHAOAgAQdA27oAQEQlb60AK6mmU2BpNH+16fgzAMISBBE//8DRTUFAzgLZBkgMgkAkJsDATfAHkUzCQCQggIB28UeRTgIAP4DAHuF0jQSTsCkP9MApD8KhwEthuRu5G8Ba2gQUHBQcHBQ6BhYOAh4GAgJapqJWUJmYJuaAIfwO0eB2kBJZIUGgTebUWiVWqWWWQWAweBQGCQCDTSq1SZzIodCKDQAhMnE5JJIinGJOEUZTIwjAEUY1x9e8ucAITYQ2yt8uHI2YrWWRrmWtMrlqtcOMzhbjyY2jFllyNXDJqAKfiKH5gbmB4jAoYTmcJrNJjMJ3OqXSqzLIDAoJAIJBIpJZJF4sIfvKu8rgcBghEIimk1nE5pVLr1ftkvQGCQeAQWa1yu0ikiEwcbHecZoQnCsSIhOUZwnGuXswdghNhGNvlZY2+NitatGDZa0YuWK1w2xtlrVzictsjlliZMcYAq+AUKH4azhrQhMIIPAoDAoLAoAgUAgCCQuOR1OJyn0/k0njEZhEJhsMT2eKbTE7nQlUrqFRsVjrVbolFJtN4fwGBeAwMKLRKPRqzIoKhKBweBQKAQaDTar1ZPZ4hkNmk1pFJplNolFUSio1G0CgYplNq1Xs1nrVbolFJJJQIP3Od5yy3EzFwWiYEIImbiUxfCJiYJCJm03nn5vgx5wITYQ5xOXDJuzYrczNk2WtGrfEtxMWLRbmZOMzPE1cMMrJiAKVBGF8c145tiMSklstw2HYDAgh+4m7idNJqm03m03oFBUajiGhLouyAg4CFg5epgIHAghNhDXDhYZXGFutYNW+Na0xsGy1zmaYVuPFiwssLVu1wuWwAqPASmH5Obk55vNo/HovForFELhQo1HpFJqElgcBgcFhsBhcHgyk0im0ym0yg0Ah+0W7RePR+dTuhUOhUNPp+IhEYHAoFAYFAYEgiCImp1PmExk0nkEhIToanZnGEU4ThEQjCsooRghBCcqsefnqCE2EMsTlozb5MK1qyYZVrTKwbLcLFk2WucbFjiZ5cTRniaACnIihPn2Pnz4zzwxxrG8owhihgtkwYKWwStVXFnw7YT7Zb7bmksOC+qOSWLBktmhgSwzx4b5Y5ZacilAhaNBBoUMUpCEEKCFChgjQy4XOwtYITYRhZMXOHE5cLWbZg1WtM2JutxNGjJaybMGTfI4Ys8rNqAKWhWH5A7kDwJjME7nU1mkzmSn04CH8GNngxtAn8+U+nTebTebKHQghdJRBpYSGGGMhhhnw+PiwgAhNhDVq4zOcTDMtwtcrha0cNsK3DlatFrZs5a5cbVmxcNmYAp8JYfgiuCLE5nACBwKIRGRSOVSubTedTueT2fT+fT9RKKkQIfwaTeDScS2WAKRSaNR61W69X6dT5lM4dD4bDI3Gk9nimiE4GYrhnWKqYITTgjGE4Rnfg8WTtAhNhDJiwbucLFgtzM8eZa0aMsS1xiZ5FrnE2bMGTBu2auGQApVEobiPOI9Alpeio6ChU1Oh/BeV4LywJpNZxOZpNU6nYCGqpKAs0BAoWBg4GJj5WXgKAAhNhGZk3ZsWLjKtzNcbJa0zZWK1zmytFrTM0xM2bJziZuWIAqNAS2H4uzi7Qnc6R2OQmEQWCQKBgTicqFQ5xOZtN5NJ0MhpTaZR6NSaQCH8E13gmvCEwhTKbSKTTqfPJ6BHI6h0PkEhmk1m03Uikk8nsGg8Egog/E9aPR8OJi5lK4TCYgRMJi4mZm53382fCAhNhDFlhb4sWFwtxsmDla0YZWa3C2aN1rdu5Y5m+Vw4zZmQAqAASKH5GrkZ4GiMQKLRJbLJbHoBCIFCINCI7VI/BoJBIAgMHQWEwuH8Ea3gkdoifz4iUTnU7rUhgEGQGDpzXJ/CYbC4bB4TEYBA4BAAITdznNnNOc4RAEJqxVY/AKmACE2ENcLjM4YMMy3E5cOVrRvlZrcWRyxW5WDJhhzOMjFnj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g5HAOAgAQdBIgIugUBEJW+tACupplNgaTR/ten4MwDCEgQRP//A0U1BQM4C2QZIDIJAJCbAwE3wB5FMwkAkIICAdvFHkU4CAD+AwB7hdI0Ek7ApD/TAKQ/CqYBSoP+QOr+QOm7rMbjcbm25u2YKrWMcMY4a1wxqtIud7zzvjlz5eTpMKqMRUVVZ6TAg/4WsP4Wwbupi9XieE8I5OWK5RialfFzzx49d73zc2GsY4Y6DymtY1UZrM5zt4d74oPxPQ8vN5i5TEymJSJgmETCJiRdSRMRJMTMExKEy4+H6aghNhDZhicOG2VotYuGjNa0x4nC3E2YsFrVzibNM2NmzwscQApeFoT8hT35Cn3C4fCy5p4lJQpGGOWfDcCD/hdW/hdXVfDji4zFmeHHwJighOJxN+GN1YxinCca4du+PMAhNhDJk0csMzNktYtWmRa0aMcy3EzzNFuJhlYsGWHEzbNmIApSEYP+Qtj+Qtk8iq6Tip4bxGSD/hiw/hixDeJVfDdVkIa2hoC5gUCQcHCw8rLwNgAhNhDnDjctmjdutx5mrBa0aYsa3C4atlrVtmbNsjXC2Ys2oAqMATKE/JQp+ShVluw3wryjaWLBgwZLYqYpUhGc548OHO0xxyUtbFDgRpKE/C6B+F13hZ8WSeKOSeAIzjet8d7451RpambBmpojojSNYaYZcuGE62SHdmhOAjFEIwEYRhFKMIIEUZxnj6d3SCE2EOczJo1Z5cq1m0bN1rRuzYrXDnI3W43LRvhzYsjJiwzAClEQg/5L2v5L2/AnhPDFVFcajICD/hhU/hhV4TKpq1cUZIaQsIGAwCgCDgYuflU4ITYQ3ZYmmVi0xLWmJrmWtMrNitctXDlaybNGjJwxZYsbdgAKfi2D/lEm/lE3zuOutmp5Y5Y6a1WmJqUTmd897673tvWbkIP+Fyr+FynlnpfS+zhWJTfO++e99+PHjz3corhrhquV9KjQg/AmKVLdzmJTEwTCYlMXAJjfHzfHrwAhNhDXE4ytcLVitwuGDNa0x5si1w5ZZluNzib5nGFu1cM2IAqFATSD/j+o/j+/tdXF4nERXCtY4VjURF3u+N9Wc5TUYrXB0z4CYIP+G2z+G2mcZ5XqsU1a83vnvfHd3dVwjpwdu2OlaHHfG/Fx36yAg/OzM3OZtcSKkgkCpQFxM1utxz8H0Y8IITYRics2LfI2yrWWFk3WtMzBotwsMzla0cMWbdphcMMuXGAKUxCD/kKu/kKR66TwjFYrPCeog/4bfP4bh86xnWcROM8FgIWzNQ5edFHHDHTgbcDiACE2ENcOLEww4sy3CxZM1rRyyarXGVnhWsWzZjmx4WmbDmbAClMOhPyGxfkNjxWxZLWxVwVnAIT8OUH4codGHPCsYTtG+ICGtoSAu0DAQsHEx8zB1AAhNhDDI5ZtnLbCtYtmTVa0ZuGa3E4cNluTK0y5mmRhmwuWAAqDASqE/I+1+R9vm4p4aXtPFLBgwUxYLYJWlCVY3rhvpx48+fLXTKtwhPw2qfhtVgzRyMzFGkIQretc+XDnx56451JUpglotbQAhNXKdOMESMYooynKcEaThGEYRijCsejrSCE2EYcjXG3ZOXK3EyyZFrTE5wrcWNg1WsMOPLmbNWzlpkcACocBRoL+ZdP5ld8XOJmTJnN8TkczIhVy8SRmyxm87jLF5Umzrub84IL+bzv5vDlnbtuyy5C20sZctFuec2bKkSSYkmpp4769fGCDhE1ITEzCYmEwCYESiYurqQJiYkiUSmLz4fj+cCE2EZsOVtmYscy1xkZMlrRjharcTZm0WucrBm0ysszBg0wgCloXhPw7ufh3d2beFnzTxVyVxRwMElp45oL+y8P7LxNs7nnmzDI5OwCExZIxmjBGcZxjFHDy8MdAITYQ2xNmjPM5ZrWbLK0WtMzXItxZczZazcs8bHDlyuG2VsAKuAFbg/4/XP4/ZdHHgOXPwPB8TepiNTpq9SmZrcXm7314db3ed3nKxFRiI1itajwmtajhSEZjbnjwcc99QIP+I97+I+vkdegiasq4mN1ut1cQqoRE1G/EzGKxGIqKQSXec5zfg+B4LN5XJTE6vl18DICD5dJm2VzNWiYmBEkpmLgETAEXExMWqYki4QImFxKUyuc9/D5vUCE2EM2GJsyyNXK1niwsFrRq1ZLcTRzlWs2WFyya4sTJwybgCmEbg/5AVv5AV3fsHao4Y5ViiXPXPjaD/iU2/iU3ceAc+G2YzVxEazqooIWjMYeGdLFGhhilgjRpYZcHi44tQCE2EMsmJu2x5Wi1zixOVrTM1cLXDLK2Wsm7bHhwssrRywygClUXg/5EwP5EwQ7XHK9RiYmY3F5Agv7US/tRMPPjvOzZUHHQg/M8DxedymiWU5vjfHxcACE2EM2THI2xZGa1sxxMVrTM0zLcWNu3WtmLnJjcZcuPC5ZgClUShPyJyfkT1zHKnmlkhaV8WXHhg/4lvP4lu5OOa3RjPSp0hchiIMnHLHGjhjjnz8sGMCE2ENWGPK0ys2q1ozZ5FrTM1YrXDdkzWuW2ZoyZN3DdhjbgCrIBXIP+TLj+TLmrDwfA79vJ5JmM1MySiZQhDhfCMRisRhU4nE4mImYuNxxvN7vM2uS5Zi6zyuqAg/4ibv4ib+/YOvSYRMKiFVOIYhScZqUTCauMrncd5nN5vM5u7q4mriERGqqKqcXwvlCgg+HCZm5SkmJTCQiUTCYIkrOLRMIkEpgJiYuriLqQTFrzz7+G9gAhNhDNo1YuGWJktyM22Za0xNMa1zlbtVrdozcuGbBwxx48IAqbAUOD/k8S/k8T760cufhZqNYxWIQzPG853njnfGeN5zJGNcK6dJ6dNVrEJZneO7iAg/4evv4ev+d9vB8Dr0zgXdbxepxFQhFNRUVCazN3md8enOUxKZjOOOssgIP4G6547vNyEBJMwRMTATEwmCYlAmpSmWefh+bjACE2EM8jNg4a5MK1o4c41rRg2YrcTfLlWt8rNy1csGWXNibgClYTg/5P5P5P99cB4U9HKIxcVkCD/h+E/h+LvgceF1JeONLAhcNUpjlhlhjghjjpwuDhzQAhNhDjE3zMWuVktZM27Ra0zM3C1ywZMVrlgzzZmGXNkZMGYApKEoP+Usz+Us0PAuaiJVmggv688/rz0N5ZLmq4g+Xjcd5u4i0zvfPuITYQ1ZOM2NjmarcuJrlWtGLJktxNXOZbhwucbXIwbN2LjMAKUhKD/lL6/lL73rWCqmovGYqD/iAo/iAp79vB1MTFTrfK80CE61N953TTTnfPwZ6gITYQ4yM8zNqywrWeLLlWtMjRgtxYXOVbjYMcmZjhZ5mOLIAKbyOD/lYI/lYtner4Vw1yrpWtTwRMZzfHPHjnwZ7xIIT8PGn4eKcUcVaVtGERGuOuXDjz4cMazYIZLZNggvk+bd3be3aVAhXdtb8Px0AhNhDBgwxtMmVqtZ4mWJa0YsmS3DiaMVrXDkbNcmZm2aN2wApSGIP+T07+T08B4UTwisDHGMcQgv7R0/tHUBqqpedk0IR2Nd5zRhWJGMUZ33648YAhNhGTJlZNMONqtbuGDZa0bYWq3E5YM1rFnkxuGGTLkxYnAAqiAT2D/lQc/lQjx16eLw23PGsw4Vw5axrGsYnF1uZ4xxnjG3gxV4nWuGOXLpy10m9ghPxE+fiKLybdmnRPFLFakrVpONY1jO88Nb1xzw1jKeKGLFklixUtGk5YZ3nPLCdYgIPh4EszNzczExMTFwmpCSVxcIiKipiUymU+D7cx5wAhNhDjI3xOcjfEtxuXOVa0xssq3E2y5lrXHkaZnDdhmxZmgApZFYT8iwH5Fm6aseJxMOClKUlCV6TwgIP+KUL+KUW8TDniJgi8bjVghOlTixjGM4k4xTvn11yAITYQ2ZM2jnM3bLcbhg2WtMuZktcZHLla1c42rXM4cY2TbGAKUhSD/kae/kaxjseJPDFQxdZVsIL+6iv7p/+EdRam+O5NhdJBFn4ZUcBCRz4fBw4AITYRkZsm2Rs4xrcrdk3WtMOFqtcNHLdblasmrhlixNGTXKAKUhCE/JXt+SvcxY+RlxUYJwtjgv7mG/uYc52Wt5280IaqhoCtgYCDgIGBh4mVkVMAITYQ0xOWzFw0brcLdm5WtMrdgtcMmTVa2wt8TTNjxMsrRmAKkAE9g/5Ptv5PuY3rwfA83lxXGYVeGo1GtYdGoikzec7u9kxGMa5Vw1HLObCD/if2/igJ8DwfA3qcTqcViKiFWtc5vrfPfGbuq1XB0eBieDlKbx1xvNiD9Linc5mYq4JSlKJQAlMAhCalKV8/d3HAITYRhaNXDlhkarW7hs3WtMLbGtws2mVbjaOHDTHhwt2rJgAKZSKD/jBq/jBVRDERpyrhHSO0dIxiItecuvh8QIP+J4D+J42kKRV1mMxxxnE6nU0VmozohIUREEIoIEIqoxiI4ejN1CE2EYs2ZuyyZcq1qwcs1rRszwrXLFizWsm2Fi2ZOM2bJhbACqUBR4P+QyL+QyPhxYyOfLw6WzMzcTFVWKrTUVTUVVTUTbc73xvre5uodL7Q5awAhPxcjfi5Hz5mfMNWvgY8CilpUpJaaca4Z3neOONWFWca1jNOCDBCylpYJ5tfCwymg/Q5puZuIuYlWauLq5i6uroiamLiYkuJq4mKuCUrmd+D5sR6wCE2EY8jnFmyZcq3E0bNlrRnjyLXOZrlWsmOVpkzYWjVhicACmAgg/5HHv5HHwDteI4NEJlmd678+HWD/jAC/jADAN1F1xxcXRU8N9J34myEwdKemt7xEUIooxRRnO+HjpdIITYQyc5GbfM5YrWDZllWtGDVmtcMsrNa3YtsThrhcY2OZmAKVRWE/I4N+RwcNFma2K1oRtnnluCD/jF0/jF1CW4sYvwJKIXSRQY2eONDChjhlnz9KHNAITYQ2csG+HLkarWblzjWtGORgtcsnGFbkasWDBlmw4suJqAKjgE9g/5Odv5Occ4yunUznM5lEarlWtVqI1FTrdZc2+Od8d7ymq1ro5aAg/4tiv4tmenXo58nhb4OUcFUhMzeZ53u+s7uc3GazCmoxjFY1fKywIPxqmbnMsrhMRMTExcCEwSJRMSExMWu+/mnsCE2EM8zTK1zOcK1gwzZVrRrhZLcWFw1W4WWRyxcNmLVy3zAClgWhPygwflBhx4jBh0VtCkJQrLCb4P+L4j+L4nhxOXPW8ZC9XSwhIdbPOcY1jOM0Yq4eTjhYCE2EMGGXC3cMmy1m0YZVrRswbrXLLHkWuG2RxibM2DXG1wgCpgBQYP+Vjb+Vjc48B4G6rDherxmM5njzvPPjnnvOZRGuWOHbpy6dOHLVRG5431jwd9eAIP+LeT+LeU58hERNTFxms1MKz4l6cGFImYubu73ebu0xKM8MteGg/Ond3drkhCISlKYTETF1dXUzEwCJJSlvw/NifgAITYQ1ZsGeRjhzLWLTM1WtMThitcYszNa0Y5MzNpiYtWuRkAKWhOE/Krh+VXE1YoaIWpOWOGXHXgghPxfYfi+xNObPgrScLTyRUxghbMxBiY5ZZUsMcs+Dw8cWkAhNhDLKycMsmbGtZOcmVa0ct3K1ywytFubFmYNmTTGzb4sQApUEoP+SOT+SNmKvtPC6tXXG85Ag/40mv40q151x4Tqo6Z4QoCE6WJvw1nOsZ1rl3xcgCE2ENmmbKwyuGC3I2YOFrTFmbrcOPNiWs2eRixxZseVxmbAClEPhPyQLfkgjxOFHBa0LTlC4IL/AAtB/gAWb67yxedroIa0goOCt4FBoWHn0HIAITYRkzYsjHExYLW7PHkWtMLdutxYc2Va0bOXOJvkx42uNkAKiwEzg/5OEv5OJ4jjXNxqavhWta10rlXCdW43vPG+u9zcoitOiuSD/jOw/jOp1pqNXwzibjMztzvjni4xvW9ZqJxGIxWp1nl4fhdZhKcjPGcZwnKsFYTlOUUIRhEinKspowRJzrevDlHvACE2EOGDZw3aM8y1lhx5VrRg5cLXLXHkWucuTC0ZucrPEyzAClUSg/5PNv5PJ+/ZHCsQrjw8GYuD/jUY/jUVvdZhOJ4b6Zq4hdhLJLn444Y0Ms9eRihyQCE2EY8ObIxcs8K1myZMlrTC2arXOXC4W5WGZjma5XDjM2xgCnYog/5UqP5UqcZXTqcZ23rOGIxiMcNctcK1qeXGZsCD/jM6/jM779nXo8C+DpPLPCavGYjNzued3uOuNxMghJdBxagCE04TSnCMEJoTjXLy6xl3ACE2EY2LjJibtGq1o4aslrRw5bLXDds2Wt2eZq0ZNcrVg4wgClcUhPyr8flYL0M/Cx8K9FIpVlKcgIP+NP7+NQOm9MxSonXGm5CE5WyenDe84oxjOunixlyAITYQxasmWRzhxrXDNi4WtMLFqtcYXLRaza5WOHHmZucePKAKgwEvhPyyMflkZ4eCeVWkcVrYs1LQpOWNW+XRpTnCMJQtLBZkvirCoIP+NEL+NEO+nJiNWvO74zzmbmldPB8B0isVUyzfWvFnfGyEtzpR5dwESCcIowiCE5QjCMKww48+86ghNhGNzkZN8TBqtYOXDVa0aM2S3EwyuFuPM3xNMeFrhZ5cgAqcAVmD/ltg/lthTABy5nTq6dXbu5cx06gAAGJiamEJlM2myVpubnnjnxzkg/4ysv4ys3LmAcuZ06unVy5uHEa2AAAeFljUYqsRVXE1a1ts3cznW5nIg+FxEKlK5kJIlMExEwRMTEpEokiYmExMTExExNXVgTM8fF81PjAhNhGbFixYcjPGtaNmLJa0zYm61wxcsFuZkxaNcTZnhbM8wApjGIP+SPL+SN/euHPxuPKYTMzc5rnnfECD/jjS/jjh1fDwenHW9FKnpx8C6iSFmzEkGNlljjSwRoYYZ68DfJHpACE2EOWbFlmaNHC1hhZtVrTNiZrXDHNhWtmbhq1Y48bTG0cAClUQhPyR9fkj74k77L4KwpeU4TCE/HSB+OkGtNuzbmnDFjwTTIXRRSY2eOWOWevI1wQ5gCE2EZmDJy2atGa1u0zNlrRowcLcOVo4W4nLBk4b5XGRqwcACogBNIP+Tfj+TfnlzONxmc1uqhjFVioqFTE3d7veZsw8Dw/K342eQIP+ODr+ODvnyOWOThVYhCE3njvjnnx4z1cU1Ea1qOCNY663IIPxvOifN452i6kTMTEkQQiYmUxKSZzvx+8x6gAhNhDPLjcMnORytwsmzFa0aZcS3EyxZFrfI0ytG7Fs3ctnIApZFYP+Udb+UdcwzziZXeL4XCSE/HJJ+OSUx7sfCrS1LIY8GHDe4ISHgCdODhvG8ZyvGd9PDnDYITYRiy5m+bGwbrW7FrhWtMbRstct8mZa5csXDFuyYscjTEAKWROD/lBs/lBbrGr1KZb4c9Qkg/46Ev46Ia3rn2vFOW+3XWYkhq6QK2Dg4WDgYOFg4mTlYKDtACE2EYsbHG3yucy3E5YZVrTNiYrXOXC3Ws8eRtkbOWrLIzxACpgBO4P+VqL+Vofve+bq4s1eI1XKO1cMcKxU3e88d8XGZRGMVw4cOVcHLrHHfMCD/jnk/jnty6d+zhXLHCdTd3zzxvjne7u9TwjlycuDFRcbnLnN55eDwzEghLdKO2scMRGE04RgQCMJwARhGEYIBGMa6+fNDwQAITYQyZOGubMybrXLls3WtGTVytcMHLNaxbMmDBlhyZWLVoAKggE0g/5C9v5DB8pg1nF8L5Z1UY1OmM63WazNt5ze8zk1nwsd+2CD/jgs/jgfVCHC8TqcM1tnbnPOObjHGrphTEVTU9vB8bx/EIP1O7KZTWVxcJhBEkiQJiUxc8fD8u8eICE2ENWrltiZ42C1wyzM1rRtjxLcOPJkW5MLJnjxY3DhvhcACt4BTofyBceQLkIXChAoHBoPDoHBoBAoBAIAgKAwFA0DgMBhsOh8BgsDgcOm8QgsBgsBgECS6i0RKZQKNR6RSa1W7JZa9X6hUaFQyXS8h/H0F4+gwiMQhcKQ+HQ2GRGDQGAQOCQOBQKAQAQCAQGBILFoLAoFBIFI61JYFBkAgUHgM9rFZTqdiUyiUyiUyiQyCKxSHw6GwwmcyIPp7HHd7vM5TMxcRdTMSESRMCE1mCJJiQgq4kTcXfg+zOa9ACE2EY2LBo0a5XK1jkcOFrRpiwrXDfI4WsmeVyzzZmGVrhygCl0UhPyDBfkGPxJasOi+SMITxYbIAIP+PwL+Pvni8HWcVNRqOm8rsIaenIKCo4mFhULAw8HDx9HAwC8AITYQ4aM2bBo3YLXDjM1WtMzdotc42+JbiYOXOJrkwtmTRqAKWRWE/IjV+RGs1Y9lckIUnDDTTWuGYIP+P0z+P0048alOJ1UcFVNAhNnOS498M5xmrOuHXtg5ACE2EMcjBnlzMMS1w0c5VrTKyzLcLdpiWtsbLMxa4srdqybAClQTg/5FRP5FVa5HhZ5Ro4ccZWCD/j+c/j+Xm3i6GIcskoaaoICAnYmFhYdCwcPJ0YugITYQ2ZNGzNrjyLWTnE3WtMORwtw5nGFbmyMGWFg3x4mTdoAKxwE+h/JHN5I50Eg8OhMQhMOg8KgcCgEBQGAwOCwGDwGEwWCwGIUGgVeSQWAwKaWOxUmkEhkCfT+mU2sVmrVekUmfT8m03Ifx84ePnGIwSCwKCwKCwaAwRBoDAoAgkBgkAgkAgkCgkElder9smcBQWY1qtzyek4nKDQcgMAgEBg0HgEBKHQiD+AOGePHnO2YsmEkSExdTCJiZq5iJqUwla78X05uvICE2EOGeFywZtnK1k1cNlrTMyYrcOFgwWscrFs0ZOczViwaAClcSg/5JHP5JHXaO2emcVx4dZtCD/j+4/j+5X4NKX0ds6tqGsoyAVMHCwcLDwsTLzMBAwV8AITYQ3aOG7Jq3YrWmJizWtMrHKtc48mJa3yY8zdlkxOM2FqAKUxKD/kum/kundp49L1OpjluWQIP+P8r+P8t3tE4zyvGMxmSE5W6UeHfDOdY1vx9MViE2ENWjLHjYZWa1lmcY1rRu5yrXLRm2WtsLBtixNWTjLlYACroBN4fybYeTa2AwGGQuHQWEQODQOCQGAIPAYLB4LB4HDJfDIDCYFAYBBIJHJLJIHAk2m9Op9olqAwOa1yuzSaiH8e8nj31gEMiKBQGBQRAoRAINAINAIIQKBSuySeBQSDQGCwWAz+uV2cTlJJLAIDDYBAoAgkAgMBgAhO5aDozrWEYkRGUSE5RlOE5RhOBCCFZIzjWuPsp0kCE2EYWeNg0yMsS1o3x41rRrharcTLK0WuXDJwwZ5WLJpmZgCmMZhPycrfk5bknm05sOLHwKypCS2fJeVwCE/H8Z+P52GTl7K2xZcgjKMZQThECF0F0TG0y0xwwwoUMMcuXwqFngITYQ0aMmrlljcLXOFqzWtG7Botwtm+Ra5zMWjLHmY5sjhmAKVxGG8pDHlIDlZBIzkLAwkHL10zCx4IP+P0r+P0Hius4VbxutdQCF2k8UubllRxy04PCwMMAhNhGFo3as8bJmtyN3OVa0y43K1w3ZZFuZgwYs2eFg4zM3IApXEIfyj4eUfEU6n0Kh1Kp2Kx2Cw16D/kCS/kCTFX16HDidwIbA0LDQtTCwMTDw8/NwcBA2ACE2ENMrfIwYZWq3C1asVrTNkcrcTDK0W5srXG1ZuWDXMycgCqIBNYT8rt35Xb8crcO163neCVsWDNmyZNFMmKzFOlY4a49O/Pr16+Ht03yyy5LZswCE/HzJ+PmXS0a81s0tGLJiwUhKta667c+nTny473nCEJQghC1smjJwrZIxiITwBSGfg3rNOCU5TpeUYwjScIRTlGcYQrSsoynCMZ5+vOMMACE2EYWTRwzaZsq3E1xt1rRvlwrcTZy1Wt2jZs1bNmzHNhZ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sWHAOAgAQdBJQJ8AUBEJW+tACupplNgaTR/ten4MwDCEgQRP//A0U1BQM4C2QZIDIJAJCbAwE3wB5FMwkAkIICAdvFHkU4CAD+AwB7hdI0Ek7ApD/TAKQ/CroBVoXzTnmv6oIMA0eibHYAYnEZCWKaKRRDRDNRBNJFJIhigRIIoJIopI5JIUMVM0KGSOBDCgjhQwyy14WfG4PJgIT8DXX4Gza0rudfrN+4DhcOy9K0nKtKwqjEgpKUIygjGMZwvCdYTRgWjBBCMAgtfIlUg/CvNNWVmZyi0gMTEpmZiYmCJE1JMBNXV1cRKJRJErvn8A7j0CE2EYXOVrlcZGi1jjcMlrTE0xrcLFs1WsWrPFixs2DVu2cgCl0VhPxEqfiJV1a9UGCEoSlGEaYZLoP+A5L+A5Pjw8nGQqKq+WSwhraIgLmBgYGAgUHAQcAg4mniYOmAITYRkaMMrJizxLczfFiWtMzdgtcM2WJazYtcLXHmbNMONgAKiAEzg/4pwP4pv6qeF8p1GJqW2748eXNjMRNERC8biY3VuPDeQIT8BZH4C27sMsssbHC6OCOSmSXC37mamK2DBitCEZxrfDnjjrpycPJw5IPoVMXc3ExYqcZxJcSJiZTCVk5z359fKCE2EYWTJhhbYsy1y5b5lrRw4wrcThswWssTZtmcuGjVoyaAClMRhPxWEfisb0Y8Rspa1rXwJoP+AaT+AbHkGt1F43pYhpiiga9AwMDBwMDBxMnMq4AhNhDTHiYNWrVgtbM8Tla0ZMWK1w1ZNVrJzlws8eJzlZZG4ApzI4T8XxH4viWXJjxZcmnRw8E5ziQwSwYMWC1rUjiy0iCD/gFK/gFLdenPlx4ceHHlFaxFRiVzdxtz4eDiwITicR2ZpiKEYQEIkUYoxrh495AhNhDTJmZ42ONmtZtm7Za0xtMK3DjyNVrXGyaYXORvkxMGoAptIoT8ZI34yN87Pm06NOjbZWMxSFrYKZLUySwXhECD/gFY/gFfw79uPDepjo1WKwLXd7nvjvmwhdZFBq4YSGMhgECAIIUMM9ubgqAhNhDHMxZts2PItc5nLNa0b5GS1xlbOVrHI2yYWmZxhb48wAqHATCD/jTQ/jTbvKOE8qrpGqxCJXu85vqa76zi9VVaxHLfJYCE/AHh+ANeUrLDHHHhx3w471qQwSyaDlKUnCN17zww01vMhc9ZBq0MCGGCOAhggjghgjihgggIIYIUKGBCln0KPSAhNhDBkyyNm7BstYY2rla0cZGS1y3yOFuHI4Y4W2TIxatsYAqeAUGD/jnq/jnd69OsCRcRMGIrGMYirZ53xzvKacnThjFRmN73nab1fhTghPwBmfgDf0UrxI2tKlV71w5zbXHe8VLYsmi2bFSUY4a11uPOd0LZNGbJqlilWGuOe4CEh4GOrtEIowIwgQBEQjCMERGEYRghFKMIwinOunlx3CE2ENm7HK1xYW61o2ZMlrRgwarcWFhiWs2rhtmaYmDVtkyACn4pg/4+LP4+J95uI1XCuU4Su83nfLOcTVRiMNT0yIT8Ac34AxcFKWrHLhy4ct8s8JLBDgX2WxTwRjedcLTDTXKAhddBBn8HChgjijggQIEBBCIUKGCNLPi8LBpgITYQ5wuMjNrkbrWjJxiWtGjFwtcZsLBa2Y5sbdnmZsGzVuAKZRuE/IeJ+Q7fKhhYWGuNjktgxbMXAjwseq6F9od7Q8w0uAkwE2AkoJ5Z75cOxMmJowKEydSHXqhNGARnCda1yzmyACE2EY2bHMxa5GS1jkw41rRk2aLXGRjmWscrTJhbZmGbDmZgCowBL4P+RQ7+RQOPF14M8c5ZqtcNduHLGqqLlnO7nv4XVUYarpiqhPwBBfgCl1Z+Jr4WDNkwYpJ4cOPLjy5ceO+FG1MmDNTgQpKU5zzy4ePKhOhix1z3rNGE5RRhEQjCMAQITlNGMb7+HDnAITYQ2aZGzhy2brWbZlkWtG2HMtxYmGFbixYmjBtjxM2WVkAKYhWE/Jfl+S/HPw6Z63jXBC2bFqlujCiF9fV682q7DYLBTSQSU224WfGzY220hqqUgLuBICBgUDBwELCx8nIsACE2EMGeNpjYuW61q2Y5FrRm1YLXDVllWuG+Rg2zNGOHLiYgClMPhPyQYfkgzzYMGymqWKuLHg1ghPv8vv251JwvTPiz5MaGjrKBYFgYCDQ8fEwEDNAhNhDDJjyZmGNmtcYmGNa0xMWy1wxZMFrHK2xt8mZu5yZnAAqHAS6E/JpJ+TRPXAIxIxlC1MWLFSkITrjrnrlw461hGELR3a9W0IP+ADz+ADfw+gdOGtcMYuePHn159+PHjmYjUcMYimJ1x5VfIITwNrVx4cMYxjCJCMJyjCEYAIk4RjGePg54+CAhNhDJm1bscOXMtzYcuJa0w5Gy1y2YOFrjMycuMLFy3cMMoAppG4T8oLX5QT4ZcWPJlwVmnJgpktowYM0sUpiE/AGN+ALWeXVrwYdMb1x4bzrONLU1R4WLAIWrRQwbNBAgIISCFBDDHhcukCE2EZcbjCxxNHC3LixtlrRk0yrXLJi3WuWLRs5xsWjJi3bgCswBb4P+AGz+AG3v28HwOvR16biMxaU2lM1E0qataY3icTEVYDUKiLi6mc8LVCMKRUGFRnGa3dzZiNa1HSs4g/4Qyv4Qy+/bny3pnHadRjWIqoq+GcZ0jENIESXFXiK1WIDIqIqJq1ZQilREom4mFSYmbXcc664rjgCD8CL3cru5iJqMVEwITEpWTFxExEqlJNZxeLBExKYlExEXExYTV0lE4slWZmePm8b8QCE2EYmbNo3zYmy1syzYVrRy5yrXLFnjWsmrXDlb5WzLE1YACqYBX4P+GGL+GGOsIq6mIRhFVFYacr1iOBGIvE04XioimERFxNMZqam05lcrq8WLrcXkncb8cIL+kZv6R7iMnHi8mE3OzVFm4YkF1122bN5ZZubLJEkotubGMWSXxvPXkIPo3NyiYIkq6IJixIRMJqYmJhMCJmEzExJEolUkIupkSTPP34AhNhGTFjy4mOXMty4XLZa0ws2S1zkZYluRizyOcrbFhyMmYApwLYP+GAr+GAvk5+RzxMTCExMSkmTr06jWwOjqg/4aRv4aR9XfLjVxnG8XExKYurIq6HXoOvR15eCAg40iZiJJLJImExEyiRKJue/rz5QhNhGVzjb5sLdqtw4m+Fa0ZZGi3ExZt1uTI5bs2bDHhassoArFAXmD/hgo/hgp58gHLn06+F4fkcVRFXqqjEaiJ1dXhiYpNZiJCVsxMJxNUnE4iJqCEFTUoiV1aInCKgTcXccdc+qD/hqI/hqJ79g69HPl16d+3XSFTNTM1mJqauhSaBJMxMEJqZJmLgiVAiUymYiFTi6TExZKYinC9a5gg66ZWtEwSTFhBEwIkmrmJEwEJgTCYmJiUSAAAiSJESRIiUSlnft55CE2EYsrVm0ZZmS1ixaMVrRhhZrXDlu2WsGDFwyaNmmPLhzACnkxg/4jlP4jkbq3Ln06+JvVYcJ4MQqKiKxhqeU0VOJrfCdwg/4foP4fse3Pk3oqauJiYmIFTM2uuON0hUOV9MdZg9VcySQRMEkphCJqRdXMSTnx/Jn3ACE2EZGOJw5xNMi3K3at1rRrmbLXDnIzW42rPGxb4WbRljaACoUBOoP+MqD+Mq/pdaq9RVVVcIxqoiJi01WIjURU1KZm7u5ubzfPjPhgg/4gGP4gK/A8HwPF7bwqaRMXSImkJSLi4tKYmLpVwazFZIPhiExdzMymJIkiYmETETMSAEgvPk+PPnAhNhGViwaMHLRutaMcrFa0xM2S1xjy4lrXKxbMGGZlhbN3AA=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U2HAOAgAQdBI4H/gMBEJW+tACupplNgaTR/ten4MwDCEgQRP//A0U1BQM4C2QZIDIJAJCbAwE3wB5FMwkAkIICAdvFHkU4CAD+AwB7hdI0Ek7ApD/TAKQ/CokBL4P+Rbb+RdOt9s8uF+BHaeVVMYmo4RyrGNTwzwvlPLWuGOVcJ6wAg/4ZHv4ZNZnlnXLv2vlnE1FxMTNxnG4urq6vG9IqcV1khOho5t53jOacEJJKRhCMEYRhGU4RRhFGMb9m7wAAITYQ4xM8TnM5YrceRk0WtMbLGtwt3Lda4Y4WrDG0ctmzdgAKlgFCg/4W/P4W8eetqvq4zubm8ZwVjEYxjWNRynUxa8zvbnPO+c5zmJjE9J8a/ACD/hxY/hxn6dZ7eL4nh8rqKjUajhGGESlM1cAiy4zXOszd3N3GddeV48OD7aNplGZuLgRJIVcCLRMTEEITEylMrvv7Oa8YITYQwyuWuZpmzLczVhhWtGbNmtxZmWVazws8Tds2x5GuXIAKVhKD/hn8/hn97554up0xEdLvAIT8OhX4dC+RG2SWqOCsp3plw4yGiLiDhL0INCwcTOyqMCE2EM2uNyyYtXC1njysVrRu4brXLlpkWtmOPC1wtcbVq5ygCp8BP4P+HAD+HBmq54ip4TqDGJ4RqsQTnOeN89cYRHjRXKonN8d83OpYnwt8mIT8PDH4d01MsscceOd85vrhveKmC2i1sVKUjCc6xy3vhrFCmTFkpoYJRlhpjvjuhPAFpd2MZpwmiRhOEYRhBBCMIwREYwiEEkIwRmvfk7TwICE2EZWOFqyY4cK3CzxMlrTM0aLcOXC1WtWmRy3yMmmFhicACpYBNYP+IHj+IH3rffwL1FVgqeG+l9p6OFIu7zuec968GNzcWnPLnU8AhPxAyfiApjCtsNb4b62XXnw78O2mnFHVm0asW7BolmjonaMbzres64ab8OW4hO1sR8CxjGIRnOM04QWhKNJygtOU6TViijGM9fTi3CE2EM2jNiwxsmy1zkauVrRuxYrcTlnhW5HGbFmxMMWVthxgCmkahPxNzficLvwbabTwUxZMGLJkxZMmaOrPiz4QhPw0dfhofhLRLJDJCFCc8tc8+LDkzz4QhPA1pdm8axjWSaMJq1rW+3HmITYQ4ZtnDhpiaLWTNowWtG7fMtwt2GNa1ct8rRtjw5HONqAKkQEthvE0l4mvYCBgpCDkoKQipKQjoyOhoKCh4uXk52XoZedj5GHIqKlJCWlpigjpSSkAg/4d/P4d9emL7Z4WzHGee+PPfG+NZrhw8DXbh0rgqEXrrfHihNnUhDvxrEijCYiRgjCEIBGMJo138ublACE2EZsmZy1btWa1swwsVrTGxYLXLPIzWsGuLJkwuWzdm2cgClcUg/4y1v4y8d948HG4ziaqtR05UIP+HCr+HAflPTPbeE1c3HW994TtS5KFarwnGM1dfHagITYRix5MrNs3xrWzBwwWtMONmtxNcTha1xsHLVpjxNW+ZmAKfCaE/GO9+McXBWlIwnOt8d8tcdbyraGC2iWrBoxWyV0RiIP+H8b+H8XG+uOd7i6vhfRyrljgwi2dx1jyXPrxhcNkIdDFDFLDBDCQQxQxQwQkIjghllxORga4ITYRiYtMjhs2cLcbVmxWtGzRitcNnDhbmbNGLdszzZGTZyAKYhaE/HGB+OMnXrhwZY7LZMGimq2pmpaD/hsI/hrpjhw10cLcWczvl4M8doaKuIGEv4CBgYFAwMCg4GHkaeAWwCE2ENcLdnmcOGS3M4YslrTK3zLXOJvmWs2uNk3xs2LjM3agCnEjg/45JP45EYzFRMxzdb43m91OK1HTXTprwr4YgIP+H37+H4nhxiU5i4umK5VyjhVUlecd+e9ghcJmEGvghgIIYEJDAhghEcEseHycLNAhNhDdvjy5MjNwtYtWbNa0atm63DkcYlrbEzaNGLNy1aMmYAqgATiE/HsR+PYniwvnhhpPRTNkzYsksFIyvTTDTXHW94YcF4RnGdYXVhGaeLHkliCE/D2h+HtG+DNfVPJXBWWGccc89c8dODLmnkxZMWLVLNHJeWOWWWGdazw1yx25cuGEl4CQ6tU0YpxRhGJGcUo0hCkJTIoRIwjGJOeHtzYAITYQ0aMmTNljZLWjXCyWtHGJutcN8jRa1ytsTBtkzOWDhsAKjwEwhPyB/fkEjrrntxXzS0W3ZNGTNa2Cdsc9N8uW+eN0UqStKWaGiua2AIT8POn4eeckNFdCyEZ4a4ct8+PHespWxYNGTJDEhGNaxxx3015cs4SHgiEu3GNYzTRIkYxjCEkpQhGMU0Sat+vWW4AhNhDdvjcMMjHGtxsGLha0yY8K1y3cYVubHhat22VmyZN2gAqUATSD/kK6/kK38Hj35c+GeDhEVrOOUcMa1wRc748ePHjOUNYxw5V2nwo4QIT8PWH4ekZ0jmra8LzvGOvRpw3rnnWMLSxYsWLBihghBWs8N8OW+3Drz6yE6HElPvxnOKKJGEYTgjAIQQjAJwRhGM45+vNgITYQzyYmTbC4YLceJrkWtGGVitcssWNa4bN8TRnmw4mONyAKaxmE/JGl+SKvLwYcWeuGOUMVtGLBghTHTDXWhfhuq+G7eyHNQ4ibASXRwTxyxz1x41hb8OCFzmKga8gjglhQwwwwwz4vIwxYwCE2ENWuHM4ZMW63LiYMVrRm5xLcLNwwW4cTbFhaNs2Ns0bgCkwKhvIrN5FI5qUmJ6YloCEAg/4eHP4eE7iVY3wAh5RGoFBaDEZbBYDHACE2ENGTlsxzZmi3E2cMlrRs5aLcWXFlWucLfNmZM8LDG0zACp4BQIT8LzX4XpaRvoy5MNJxrWt71rGaEJWWxUxYMGS1oSjWeOuO+XDfDXDW8ZwS2OJocgCD/iVG/iVdqePDjwmppUTWK1WsahETE2xcRabjJMoXMzac444y8sCD5fAUefm8ztaZiZiYmExMTEwJq4mrqSExNXEkzx7+jmPQITYQ2btGLZnmwrWbJm4WtGbhmtwsGmVa5bOcTDNkaZMWZoAKrgFEg/4Ymv4YmefPcFYcsY1WI5OErvd76zdzCK1rHKOV8M53nPi9PBuZRVQ4b1x8LICE/Erp+JVWmJirK8b3wxx1vhnjhfBG2SWaGKNqwvPTi04642OUMFMWaPKw4oyjNVhthlr1aYTicpDwDCaMYoxIxRIQhKEIQijFGJFERohBBCcJxhOMcPVwweCgITYQ0at8bdm1YrWrBk4WtGePMtxMWbBbicsWLXGzaNGLTCAKfymE/DzR+HouePPkrkjowYtWLJTFCFWfDh121ww0YlsjNPBKAIP+Jjr+JjfWMcs8LbnnnfGetZxHLTzL4TWZvc8a8Fx2hNHUS8AwimmijGCZCEEoQjBVNXHxdcKAITYRkZsGOJziZLczltlWtHDbKtwsmOZawbsHDnK0ZZWWZwAKaBiF+Idr4hxcKYujCzVxQySSWUYKTESYCiqF+JIL4kj6mMlwEVUlEMEE6eu2PD24fEiFxmSgg1MEMEsEsKFDDDLgcvCxQCE2EYmTFq4zOG63IzxZVrTLibrcOFhjW4cWLK1aMGDJnhagCmAUhfiV4+JZuufDzQzQWXYDBYDBTYKKaICD/iQS/iP9rpXbWI1c5u+bnvqAhsCQUBB38DAQaDIND2cTAQNsITYQ0c5sTZy0ZrcTRxjWtHDJutw42zRblaNGuFg4c5mjVoAKWxSD/i5o/i59hnWdXEocOfap8YCD/iUY/iUF6RHRi4vLcd6598CGopyCgb2CgUGQcDCxMzNwEFeAITYRicucOFywarcTJq5WtMOVqtcYcTJbjxsGGRg4YOWLNiAKfSuE/GQZ+Mg3k48bHZgtgxYsGDFgtKk1a4ct8N8McM41lhxLUsCD/iTe/iTfnlvwJ1dZxcE6VKExmrrK5nc8eHWEgITkcaUe+jMnEnAQiQIQIRRjGOHTzZy4wCE2ENsbljkbM8S1k4ZMVrRm3yLcTfNkWt8zPMwzNmLbLmaACoMBKYP+M3j+M2201GqrUYiY4s7njHGt1mIipxnHXW68EIT8T3H4nxb3y4ceGZDFbNgxSyYM1MlskME0axvXDDXLHnoAhdZJFDs4UEcUMMEMEMCCKGKGBDCRwQwo5cXjZYMMITYQ1xNsmZm0YrWjPMzWtHDfEtcZGDBa3yZMzJwwxOWeVsAKVA+E/Gg5+NCvJK2bVkzYLYoZ8YCD/idU/idd14eLvOMXyiNAh6RBYJA5+IHA57BYKmQhNhDXI0y48bhqtyOGeFa0btci1yyY4VrPI4xsmLHEyaNMYArEAUyE/Crd+FW9nza9WXJlyY8W+V2FGKkJMEJYLSwWpgwUlS0rRjG98eHPXDja4443nDBTJkyZMmSmq8JghPxmlfjNLWvGGPFr1a9WHFSkMEKQopITnW+W+fLr16duPPfDKGLFm0ZNWjjT5WTdi0YJThhrjx11w310zITgcRx4zjGMYzRBCIEYSnCdK2vGUUF5RjCMZUnIhGE5RgIpxx9mdZdIITYQxYZnLBhlxrW7nI1WtGeNotcs2TZawcY2eLJibtGOJmAKggEohPwyvfhlXxKYsSyVb4a4c+PLhw1mha2LFkxZM2SOzDK4hPxnufjPThO698Na1rJKmDFiyYNFM07TVvXC000wzoXgjBwS6+GBDBChghghhigQIYIIYUMEcMtObngaICE2ENMTho1ZZmS3M2ctVrTDiZrcTLFhWsszZwwb42jlliZACqoBPYP+H7b+H7fNxxxvGYmpqIiqcs1x5ceGajWK1HCuG8cZ78e/HnvvmczON9I5UIX4ydPjJ1ukwjGRXRRSpababa6cHi8LXlacOhoosxGCwE2AgwEFkE0UySOCOGeuPBzYOSuaUITobJO3OFYTIowjKsZppoyQtO0aRghGSMJiZFOuHq1hHwAAITYRlcs3DFizZLcuJy2WtGTbKtwt27Va2Z4czRk4YMMjHIAKfCWE/EVd+IpO9cuzbswp2rOeHDO+FFkhgyYsFsjdemGAg/4zMv4zKV5q/DTlczita7V4WuWKm45vBvjnw9iF0kkUefhjCGCOWCGKOaOKKOKGGGOOenMxwQ6wITYRmbtWOPFicrczjC0WtGblgtwtGuVa2Yt82RhkaZmLlkAKnwE2g/4lCP4lBbynWaVNL8Lnjry68uPTfKo4TjjrnXNxnc7nN5ic8LiNAIT8ZeX4yycUMlbTjhvfLXXXbXky5eDPkYtVOBTRPVHJPFPBGkYRTvDbLPHOheALUenjIZJYo4p0dstMEkUE1FU0VMiGSOCFGjjIY4Y8Tk44IdoAITYQ5c5W7VoxYLcONk4WtHGTMtcOHGRaxxt3LNo4wtcjBsAKoAE4g/4l0P4lx+s1xjjHHHPF6arhjhXCuDGsTF3ne+vHfW93eEcq5PCjhWCE/GZ1+MyeMc08jERjeuPDnx68OXLhvGcKYsGTNm3YtGLNbJCkJzvXLPgw2z13hONq4cpxnWMYxhCMpxhGM4RhKZGEZVtGUIowiXlLHHbya4MPcCE2EN8WNxhbNcq1w5YNFrRwzYrcLhyxW42rbJmasMTFw0ygCqkBOIT8VsX4rf8NbxhPBPBDBLNDJixYsWSFJQlOa88+PHny575a3nGEsGLRowcaWaGQhfjNK+M1uGJBRBRJZBdDEjrrvwODvwd9+DttjjqqwmEx2QxmMwGKwGCmkhV014mHD14usITwdeLwDCKEYJwnCMIhCdrkYzpfBGkaQjFCMJpzz83CdoAhNhGPE2ZucjNmtyNWuVa0xMmS3DhasluRvjYYWrnDjyZWwAqFAS6E/GFt+MKPHr1wy1xzngpgxaNGTRgtKUI1w3w30xz1zzyxreWXJPNQg/4xUv4xU+VVwrUVK7nedxuF1VNThiYm4y4u7nPMhNnOjDtwTRhOEZooRQjBCCCCKKaMcPXrOHEAITYQ4yt3Dho4cLczXLlWtMTNwtcMsjRa4bMsjdljctnGLIAKgQEnhPxxOfjjFwoZc2HNLJgzZM2DFSUF74cePLlx48aOKe7M4ACE/GW9+Mt2UN19EcU5TjWeW+O+PHhnWMY0pa1qasebCxCEp3GvDWc6zRiRlGEYRQnCcIwnCuHLy0eIITYQ5ct3LTG2aLcThgxWtHGZgtc4WjNa4ZYmjPC4YM3LjCAKhwExg/47mv47vcZ3048r1PCORHKuEa5TVWzPGed8Z4zmQ5bxnkCE/GWF+MpXEWx4M8cd8Oc058N7zgwYsWLBilmYGKcozhOOPFlZcICEh3IOrCKaKYRgiRgJRhKMCKcJq338eMdAITYQ5Zt8mPI5crWbZi5WtGzNmtxNHLNaxbZmTDK3x5GrhiAKnQFAg/5D9v5ECdba3q8TWM4jTU8IqJi2bzbMXF+ExrUQzPe+884zTHDPacWAhPxlyfjLRwIYr2xwvfTky8OGWuOcbStkwZrYmCJVptnvWcFJZsWSmJSKuGG2mmeUg696p9ObTZMxcSmJLxEExWUhKExSImJXM54+j3mPKCE2EZmrlw3aZsq1hjZOFrRtlYrXDRniW48zJk3aM2eHNkyACnAghPyP1fkfFnacIVjeuWuWuWOGV8EMGDBmpwGJIIP+M2j+M1nOZ4t3cyYjo8Cu0cIh313z32CFzF0LRwIIUMEMEMEEMCFDDLHXm5YGaCE2EY8uFzmbsWi1i4xN1rRzjzLcTnKyWtGuFy4Y4sLNrhaACp0BOoP+Ssr+StnM3qdVp201GrrN53nrPNNRydNVjBec333vc0jpntnhxIT8Zj34y85QwyxzvrX04a1MGC2bFkWijeeVprWcYStbFiwWpaMFaaYcHFjAheAsCh1MMcEMMCEQQwQxQECEjgjgjijgQQxQECGKOGOnF42GFtghNhGRszwtcORutYZsmNa0cY2q1zixMlrlo1ZYW7dk2xMcoAqTATSD/lGQ/lGl258M6zyU1UaiKioiGkVWKS4559efXjxznHeo4UCE/Gft+M7dTHTLHHHPjw58efPpx4ylM2LJixYsGS2KloUmnOc54Za43jWE8KY4T7M4xhOVYTnCMRCckIwQhGCEYITlGKc8/RrCPcAhNhDJy3xtcbNwtbucrFa0aZmS3FjaOFubHjyZcLTC1xsMgApyIIT8psH5TJ9OWmmWe2OmFdWM4VpSVMGSO6GCAIT8Zq34zSZ4cGu222el4TyM0s2DFSkp222x1w4QhcNisHDBHHHKljCAhgjSw005eWBtACE2EMGDFzhasG61lkx4VrTGzcLXDhk5Wt8LLC3xuHGJuxZgCm4gg/5V+P5V/c2nWdY58meU1FYuqqsOzDKE/GZt+Mx2MLY5YWfNnZ2XDlvGFMGLRmhkjDDEhc1gjQxwQwRoUMMEcEKGFDBDfn4EOqAhNhGZmxx4W+XKtYN8LZa0atmi1xjcYluXFmc4sjlhlYN8gAptHIP+XAz+XBHjx4x31ucspqtcNdq8TPSUgIX4tovi3FkqYqLCRYCiyCqRBLBawcWPixM+BIXKYw0sEqOGKOCOCGCGGWOefD4WBqAhNhGJs3xMGjNitcNm2Za0bOWi1zhyYVrXFlb48mFuxcOcQApTDoX5XSPldJw0VGCw102Ghhhlg/4wZv4wZ+sYuonkrWCHr0VgMBoMBgMBiMvgaAz4ITYRjZMm7LGyyrXGJiwWtGLTKtcOW7Ra3xYmLXGyYtMbDEAKmAFBg/4V7P4V7XDiTDw/C8nW4zMKYiuERqKqImrS223PGeN7u5lwrpPlOHDAg/475v4753Xpz5dejwfAU0xNStWceD5XOImp4Z1C6mZXF1c5nLKt08GcgIPyqTc5tktJKLhKLhCak1mkREzCZSlMXnPPxfFuugAhNhDDCwyY8Tditbt82Fa0c5Wa3Dka5VuZxly5cOZnkasmoAqnAUSD/hgw/hg76xPHhfC+HLr06TwciLmeM7cY3WYiKcIxSkzOYzNtxcSxfbn4GaCE/HrN+PUVKmHBjYa58GHj2xzqlDNDRTJK0KFcMMeFhywvGNIWxWyQxSopesKwxy20x1CD4e1ifVltMzMSsmLhhVXUpZmJEXCYYVE1mLuMzvj4/iy8ACE2EOGbbKwYN8S1i5xsFrRiwZrcONuxWsHLVviyY8uLLiwgCpUBNoT8ONn4cf9GnRv3cXJec4yhDBTBipaFEo1TnWN6me040hSVpYJ6pyhAhPx6Hfj0TlhwadF81M1sUMk1cN8d9OG98bDRS1Nhyp2jad64Z3yzz4cNQITRzqObG9YzknCIvBFBAjKaEiE5QnNFVXLx7p9wITYRmyNsjXDicrWLlphWtGblitc5sbhazYt2bhrkZNHOHEAKXRSE/D+V+H9edcMMeSeKlsVNFckkgIT8dlH47C8GCWy+K7DXDnjry5ceMIXFZJFi8PCTp08uNxMM2CAhNhGRq4YZsTTKtZZG7Fa0ZMsa3CwbZlrJtmxsnGVk5b5mIApgFIT8QwX4hj8c9NJ4mLJo1YuBHdKUgIT8dc346w5ZoZq2nGuO+uG++O8whsST8Cu0HAQUHBwKPi6eBhYaoCE2ENXLBtmbYXK3G5ZM1rRs1ZLXLlrkWtsmVs5ZOcTjNiYgCoQBKYT8UD34oM41rTLbDKOCWLBiyYMkqQjDDeuHDjnhvBHRG0dwhPx50fjz9wSbIbIZr0jPDjy48Oe+WcVsGDJg5VKWlGOnTrgAhONxI0585xjNGM04kZ0igQpGRGuPj6awwCE2EOMmVlmyN8S1ljbMVrRy2arcTdwzWuGLJy4zYcrhvjxgCmofg/4pNv4pO8xi8csX0vpeIhFheufbdWCE/Hzx+Pk1W+XPPLnz3rlhG0s2DNqtolacp3uAhPBmE6NUJyTjOMYowE5x5OuspiE2EZXORkzYM261kwauVrRu1yLcLRk3WtMOXK1b4cTNyyagCtsBQ4fxc8eLnmGwWHwSGwSDwZCIJDoNCoRBIFAkBQGDwODwGBwch8IQCAQKAwKBoHAYKgqITOZT+fVGoV2uV+vVutUOhQ2KQKKAh/HhV48K0KgMQgsOgECgMEg8DgsHgsJhcJgsLgcDgcFhEAhEGiiERaCQyCQiAINA4DA4HA4CndardQqMymcIhMlklBoFFolHkkDgIIP1vEnXu5m4uLXV3EyImJpBNRNXEwmETExMzC5nMcfD9HMPCCE2EY8rbHkwuGa1s0aZlrRg2bLcTNuyW5W+XCyctMOFk5ZgCnwpg/4zNP4zNXHfOswqK5RjGKYSzd9Z53znqnnW5yCD/juU/juV7+BGeWeV4RjfLnirjn048N4momZvLnnnz4iE4HMOjGt4zhVGE4ISQhBBKMqymvp6OOcNwCE2ENnDnLlyNG63I0bYVrTNjxLXLPC5WuGLdiybMWmZky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RHAOAgAQdA44FZgEQlb60AK6mmU2BpNH+16fgzAMISBBE//8DRTUFAzgLZBkgMgkAkJsDATfAHkUzCQCQggIB28UeRTgIAP4DAHuF0jQSTsCkP9MApD8KqwFPg/4gWP4gWTOOtcPH4bjK0xnE1MRUUpE1mONZZq4JoiKw4VjXLXLlqqm873znrw8VzIP+EWL+EWPny58u9cvD5ZxmcXUQrV6vU0RjEa4VqlLjjW4u5ud3eZ3OZXMxOLxnHPlzkIPt4G202uZSmJiYmImpi4TExMTExdSATEwBEiUzM535vj1QITYQ5aNG+RlhaLcOJjhWtGeHGtcOMjFbmc4smXK4xt2LByAKVxSD/h1Y/h1txF9tcHRyY1mmZIP+FCz+FDuKz078JXiYq8JohcNlIMjHPLHGhhSx4XGxwaAhNhDfK5zNWeNwtyMmDla0ZOXK1yyyM1rBxjbtGWTFiauWAAqMATeD/iCE/iB7zi9TwvhnhnEwiUru88/C8PlzqyIRFXCauYzw5mSE/Cwp+FjOi667PLKyr2YIYs2DBTZnzbpZsWrFbJKSs63w4cOW+OPDyZcog9eNmbu5mEzCUpmUXCKQTC5EXAlnPp93QCE2EOWTXE4cMsy1mwb41rRjjbLXDHCwW5sTRhmwsGbhpjYgClcShPxCNfiEbnLZXUyTtKeDPCMQg/4UNv4UN+XPhzrdXg5bpICFxmMhzMEMKGWOWWvF3wZAITYQxbuGTfK4bLcuTK1WtHOHItwucWNbkaM2LduybMHDRsAKZh6D/iUi/iUr0NXiMRwzymJLmZvh4OLog/4Rrv4RwfAHgX4EeA5Ii83mc5vnrjvOwIXMVxwyxwo0BGhQkcEcM9uVgawhNhDPGxYsMbbMtYOMjNa0bs8y1xjw5FrVvlbtWjZvmbYm4ApgFYT8Ux34po8tNdNMdM8N6xnHJhhjwoT8Ic34Q4Z5q6p7IaJ4IQlXFGUYgIXYY2CCeWmOGGOCOGGPG5GNliE2ENnGHEwcsXC1k0aOVrTNmyLcOXM2WsG7hu1yZGWXE2zACpMBN4P+LPT+LP3XHh16ePi7nOZm5zFZ6OkdseA7Y1URcuM8bzxzueMc+F1gg/4Tmv4Tq+3ft16cdREYjVYjhGJxnGZzfOeueu+Oed7Xqa4RwrtnwKqAg/Kmc3c2mJiYTEJiUSmCJiYlMJSld549/FrwACE2EMc2HJmxNHK3K0ZNVrRy1zLcWRk2WscrLK1wtW+XGwcgCn8rg/4tCP4tBZnjjNXhq/CzquEaqWc578d52lhiO11Qg/4TcP4TV9dppeeO993ffHfGmMcseJw6VyqomLjjw3fHiITnZOHWMaziQjGAjFCMowhGESM4TjffxYR8BCE2EZWLbK5y4my3GxaZlrTMxbrXLPNlWt8mPC1xOGbnNiYAClUTg/4zxP4zt+uIpSqphi50g/4TSv4TSZ7cNcK1UcMxxvv12IWLMRZlDAQxwyywz4GvNCE2ENMbPCzbM2i1y2c5VrTGxZrcWPHkWsXGJgyZM2LLJicAClIQhPxryfjYXrnrOaWa2DNgxbiD/hOM/hN16a5Vo243z68QhdFBDoYoUJLLPh7ZACE2EM8uFs5ZMMi1mzYt1rRkxxrcWFm0WtGeZk4ZNmeFlhbACpUBOoP+Oub+OxXr34cekctduXLHDFYqouOed8+fHd3NxEqcIxy5cuGOWMVPDntxg/4RYP4RNfAvxM8k8b473x58976t5tZm4zMKqNaxVKmMwjEcqjFAhO5LkmGcYxnCKEUIkJwRhGU4BCMIwAIoxrweGeAAITYRiYsHDRm3brWbdxiWtGTJktxM2bdbhcMmuRw3Z4cTfEAKxgFkg/4+UP4+ab4udc+ExjhrHLhw4OEVfDeplvPHfHnnMzMIiajE9vD8Jx4OPAF0q8ZKu6zV43rOAAMZgIT8IpH4RQcEc0NkMUMUITrO989cuXDpnnnWE4QSQUWjRRCUZMGXIx4mPEDLkZcmnRp0adGnRtwRyadGXIABmz5gg/Km4TM5zMkxMCEoslMSQRMCJIkIkIlEwmCYTASiZhMSlOfH82uwITYRhytceVgxbLWuJm1WtMzZstcMsWFa2c5WDhg0ysXDZiAKpwFMg/4/Tv4/Tw79vN5bzluUxF4vDEMY1WtRwaYpilKQXnfXPfnx554xxxeKxrXbDoCD/g9S/g9T79jjw7RjGMRqangwi4zecxmJQu85zx48+eeOZzEsVqNY4cK7NYqIxeIuAIP3us5u93aYmBEhKJQlExIiUTExMi4mkxEImJRbO/N8F4QhNhGVtjwsGrZktyYWLVa0Z4XC3E2YMFrhkwYtcOFixy5m4ApUEoT8iAH5EGbWlwJZsGDEVptjlIP+E8z+E9G768rmI04O14iFk1UMWnSxwo0s9OJnkCE2EZmLhs4xMmy1nmxZlrRo2wrcLPNkW4sbRo3aNnLBy3ZgCk4NhfkNE+Q1nBMlBgKJMBHDEIL+k7v6Tp67Zm+MvIasjIGph4GDg4uTl4OiITYQzctXGbDkZrW+RwyWtGbFwtcOMzdbixsMjjK4ZNGmHCAKgwEwhPyT8fkoTjfLDLTDiYqZJZLYLYLUpGWGeG+HG2yShipiwUxR0VQAg/4T9P4UD8cL6Z8B0nEDdzznnO5TiMacsRwqFxuOtc9yg8e16uITDM3NphIAiamJEplfHxfLrwghNhGVixYNGbBktaZmjRa0aZWC1y2c4luJkyyZMuNvlatGYApqG4T8miH5NDZ7WG7CnSGC2CVrUxNV82CAhPwoqfhRp1cPJaEpSlghKUiUU7ZY3xiGkqqAX8EgYCBgIGAg4GBgIFAwMLF1JaAhNhDlswbtsTJytZ4mjBa0YYm63FlZsVrJy1zMczRu0aZmYApkGIX5PAPk8ByNM1sVNUdUFkllGEwWExFl0QCD/hR8/hR9748C+0co4VgtneN73xCFx2OZOmFDDDGRxRwQx16eeCYhNhDHM0yNGzJgtZsMLJa0YY3K1yyY5Frhy0zYceRwybY3AA=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FfHAOAgAQdBKQKmAUBEJW+tACupplNgaTR/ten4MwDCEgQRP//A0U1BQM4C2QZIDIJAJCbAwE3wB5FMwkAkIICAdvFHkU4CAD+AwB7hdI0Ek7ApD/TAKQ/CnAkhPwOjfgdxlK0paDNixWzZMGamDBTJLFTRbBklglS9YP+DI7+DJuKvV4M8JqEKuLiUxmLu7iOoIS2Kd51iiQjKUUCSEIopxnCdebzgCE2EOG+RywZOMa1hiw41rRnhyrcLBmzWss2Zk0xsG2ZpkygCl4Sh+Sc5J0q0XjEIjUAkUIkkGjkMgEAhvBwJ4OBTA9hBwEHCQcRAREBFSMIhoionULAkChYCDibeDgrICE2EM8rfE3bOci1o3a4lrRu4YLcLVqyWuG2HNiasMzhk1xgCrABUYP+Ff7+FfnNZ4b4ZxFYrFRwnUKiYTd3nd8c9XW85zNs4VitY6demIiNKwEmZxx4c3XQg/4VRv4VWaZrcXnM853vaUVjWOHLHDpw5a6a1iJvPHjz48d5uJqMVyrhGsYrE6upXc8Z547749SD87N3MzMkymF1cWTEwpFTEkpiUSAiYmJRIJJi134vqnuAITYQyYtcrVy4ZLWTLG4WtGzhytxY2zBazytMrnDkZZcmLGAKaR2D/h56/h57c3Ddcdc8cZm7hVVqO3HlnxiE/CK9+EV9qvoroZr4p4K0rGM45YZbaYacQISHalyYxrBGcYoxIxTnO+fjw1AhNhGZw4w43ONytaYWmRa0xNMi1xmzNFuLFlZsWbZkyxsGQAqMATSE/EgJ+JAeevDDHDHG5C1MltFsmDBK1oo1jXHXHPLHLXDOc4TwRxWtuIP+ERT+ESvUVwjWtYqoi22WUzEFIvhvF448OLaeOO+EwITdxIcvDCKcJoxnCcBBCMpyjBJGUZRRiRnWenmneCE2EN8WLFkYMWq1riZuFrRg3zLcTTE0WsGbTMwytmebDkagCnQjhPxPofifrVvTPS8MNp0pa2CmDBgyaM2rJgtBjw584IP+EUr+EWNTtXDXLHLWqqIlm953158d8653mYSncpPoznOMJwnCKMpwjARI1z9WcNwhNhDPI3yMmbjKtys8LJa0ysmy3CycOVuJq4c5WbZs0zZmoApREIP+K2b+K1XUVqMJxxcM0IP+EwL+ExGeG9KqsbxWcIbAkCk62BgSDhZOhgIG8CE2EZXGLHmaYWK3NjzM1rRkzzLXGFg0W4mmZozxsmTdviZACl0ThPxYWfixFpoy8JmtipiowXjW4IP+E+b+E+GN1jnjjrMy6c6uwIaSrIGGu4CBgYFBwcHDzs/CQdoAITYQ5cuWLJw1ZLW2JoyWtGuZqtc5MjVa3y42TFq2ZOcjByAKlgE+g/4xfv4xg+davhnlnk5RwaauJuMzcznjnjzzxzu5q9RGNY4OUcKxiOHHC4P+FTL+FT++dda61zjre95Ma5dOXLlrhjXLhHBiY3OWbsqIqMQldc5vYIPxvK9WCLmZtN1MkwmITEIQCUxdSETMW3fl+XFAITYRiYt3DZkzaLcjdw4WtMbhktcMWDNawyZnGRg0ZYXDRqAKdSqD/jXs/jXn5I01K453nPO95zOyI1jhrlrpjXS+k1SD/hRY/hRnN1mM4uETF8L4R0jlXK+Crsu3g1veQITB0uLGaqqKEYRgARE4RRTvv5Mo+AghNhDdniy43DZgtzYWTFa0y5MS1zlyYVuXM2xYsThq2yM2AAqbATWE/HRh+Ok1PGrRgtkxZsGLBkwWwWpBFXHjz48efTpz1wxjRkxWyN1cEoCE/Cc1+E5e0bUSja8K1vfHjz48+m+PDeFc2LRqwbuFLRolmpglSUJYcmfHr1iF0E0OlmjihI4UKCGCEIUcAigRQIIYRDDDHHPh8ag2QCE2EOWuVzicuMy3JicMVrRzlyLcLNtmWssLLC2wsGGbJjwgCoABJoT8fd34+/4ZaQpitiwYrUlGWeOXDpV14sORkxUyTyQhAIP+Ef7+EdvGFXec8eOePHbjwnh0eBHSNXU5jvOePECF0k0GRxcEMEcCFGlhQQTSQSQQo4ZYZY8LkzWAITYRkYNmLXKwbrWmZu1WtHDVktc5mTFa2zZWTjK4bY8zDEAKYBaE/Ig9+RC2+nLOsK6I5Mls2TM3QlaD/hMk/hM74ajpfa+U1SnDjwvOQIaIskFcwEDAIFCwEGg4OPq0DVAhNhDHC4Z42uRktxY8rFa0zNsq3FizOFrlviwsMrRwybY8IAp5JYT8iqH5FSb8pLIlOGPDfLjw48OOeWl9DJg2ZtWSWpG4hPwovfhQ/4+q8445ZZYUUIWpLRHRHJPBWUS864cIhJdaHXlBGVSc4TgklKcoxjGM18PVq5QhNhDXC0zOMLjEtzZMbRa0yM2i3Dlw5Frdhic5XGNsxyOHAAqdAS6G8kgHkk3RELKQUlFSURJQkZFQ0NBREXFScRPwc7Iys/C0MJFxiUkJiakpyQmo6QgghfhTA+FKmGyWaeCueue+22m2mfDzYO6PBUYbHVZaDIRYSKqKCKKOmK+/BoTuZK8XLOqZGEUYxvXGliWwYNDDVGsZoq6+rOHEITYQyw5mDfFlcLcOXKyWtGjPGtcYsLhbhb5GjbIzws2OFwAKZh6D/jMC/jMDa2OHh8uuufDcRIVfDjwohPwu9fhd7Y8Q4GHNHNXJGUUUZyy4sqeEhOZg49ZwUjKJGcYzhGKK89vFluAhNhGXK3aYW+NmtcNMLNa0bZma3E3bY1rBzlas2jFmxYNWIAp0JoP+NNz+NPPN4nhGODwo5a0qd3xzzc63WYieG+FUg/4ZfP4ZVbvl1Xue9c97jdRjXDhXK9VCF67r5oTZzIdVOc4ooowjFCEJJEqxjOdc/PhqITYQycOWDnDkbLceNy2WtGeRwtcZMblbmctWThtlzMcLBsAKfi6D/joA/joP3HXHWt6Y5V01w4RqkLvd9Y7zzjayccfAvXKD/hls/hl1vlnwOPgZ4XiTMShOIgjOLXE3d3zx4dcc7ITdaNZlZxnGMURCCEYJIyCMYxnOeXfpj1ghNhDdm0y4nOPItZtW2Za0xZHK3EyxtVrJo5y42OLM3yMMoAprGoX4+hvj5xwuVY+jB0LJLLKqqrKpoKK1dYCE/C1V+FqHRLdHc0Y6ThGc6xxxyw358+eFwWWycUEk88cMcpDHBDDDLgczDBnAITYQxZ5srdg2aLWDBg5WtMbTKtxMMmZa1yY2uLIxc5cmNmAKUg6F+Ozz47PcFVhsFgMBgJK5q6SD/hlA/hlB8eG4mu0RioaqmICBwDAoGDi6+HUQITYRkysmzVo1xrWORm2WtGWHCtwtcTZbha5MmTFmxsMmJgAKjgE1hPxn7fjP3kvScNcsdazQla2LBbJTBKUoTrXDhz31zx3vKcqQxQ2V0YLAg/4eiv4er9Yz0ntz8a+Sqq5i4mIVEQq7xubjdzvM5tdcYjKE6mSXVvCqFZXpWUxCJAEIyjCAjBNOM41w8HO5wCE2EMWGTCxcY3C1k3yt1rRoyarcOHNjWsmTNk5aucebFhwgCnwphPxtcfjarxQjiShAxwx1z301x1wyjghmtmyYtUtTVjxSqIP+IWT+IWmI643HHG4mphiOUarg4IGY3HWe/HPUhNHO24cM6xnCEYBGECAnCM005zw9GEPAACE2EMsebE5ZYWC1qxxZVrRu4YLcTRuzW48zbC0aN3GXIxaACmwbhfj0a+PPfE4mfDz4GGeqC6zAXYCrAURTTzS03oT8O5n4d+9GTjU1NELRlOMZzTws8s8dIIXNYCLPop0MEsEsKFChhlwOZhZYITYRjy4XDTNibLcTVvmWtMuZqtxMcWFa0cN8bFswYYmrVoAKTw2E/HWp+OqnNbJiyYCt8oCD/iAQ/iAX3mkavlUwh5tDoBA6HAIHB4jKYGkwITYQxzNM2NvjZrXLbCxWtG7Bqtc5nOJa5c5mjHDkYsGOHKAKcyWE/GWh+Ms287ZcmW04TjG8ZznGEKUtTFixYLaK8CqIg/4kqP4kvW8c+m8IqNcI5VrHBgiLlM9W98SEp2NMb3nOKpGEIwIwnCcIk18PVm4gITYQzZtcmZi5bLWDNvhWtMLDKtcZsONbjxZWrRu1xsXDdyAKdSaD/jYW/jY5iufCcXyjWOEdKxVKmbzfXPPPPXg9sx4Qg/4lGv4lG61nhPS+TCrnjvPPj1vmzcMVPS/CYITsZIdWMaoxmIwjBGBGE4IozY+LrZghNhDluxwtWmNstxNW7Ja0ZYma3E0xs1rlg2cNWDNziyY2YAqYATuD/jhe/jhlnncTjVYdoqdZri79u8TmkRPlZxiojM54x4eutbxODpvESIP+JZD+JWfE8+3WePHqzznNXiscDxJul3zjjnM3COE+Fnwp7XiLxnXG87CE2dQ8BozRIoxhOEIQglEnCKMYAhKSCMIznGs9PRhHrCE2EZcbhywZ4mS1yww4VrRkyarXDHGwWtnLJmwZ5G7LI1bACpIBNIP+O9L+O8/rNzU6116Yjgxiem+3flxrdzxjnXOutcYylE1PDryjAIT8T0H4nf7yijWOnRp0xw1x12yw4L5oaMWLNLJHRXRXBW2NdO69NMccwITN1kPAKKESJWc6xiSWlZSVIkVVYThOE44+zWOIITYQ5asm7Fu0YLcjFwxWtGDbKtw4szVayYuMrJlmZZcuJmAKfyiD/j+U/j+fnFNOEaiuE1mOOPBnPF4Ot6z2rl0x4k4iQIP+Jcb+JbmHCeUxmc73xzueOJrhyV4k8ppxz3jw+PXYhcJmoWljRwRwIYYYYSCCCKREQxpYZZ8LkYmuITYQ0atGTZmwbrWrBw3WtGLBstxM22Jazys8uPM1y4m7JyAKahqE/IrV+RUHHh049tdNctI5LZsWTNgxRzYYVIT8Rhn4jJ8WTJspklglScIQhdeeuOvDpIXDZiCDVwRxI0MEaNDDHHbm5YsIITYRkwssTPCybLWDPKzWtMLlitwtWTZazcZs2VjlyY2TdyAKTg2E/IXl+QwXQ1WxYrYqywiD/iWM/iWPh23FUvFgh4tJIAnsBQGKyWAQGbAhNhGLG5YuWLXGtbMcOFa0yZmq3C5btVrRrlYYnOVnlassoAprIYP+Rib+RhOaRWU53fG974zcxquHhY8R4kYgg/4mYP4mYdxO4uNxeGI4Y5Y4VqprcdXPfMCFwWYhg1aAAQBDBKjhltzMcWSAITYQ4YYWTbMyZLWGJoyWtGjdstxMMzVbixsnOZvlYOGmLEAKbx2E/JBN+SCPPPLkvgjTBlyTpSNJWtgtbRWF6oT8TLH4mN42vguyw24MPBjjre8JRwYNEMGbAIXHZCCDTwwwoIYYYYIYUMCFPj8bGyAhNhGVgzzY8jjItbZsbRa0Z5sa3FiZ5VuXHhyuMTlkyxsMYAqgAUaD/gwS/gwTTwcGq1GmMxu+N+Dnnnc5iNYrlddjVTExu73m85u7zu8zEYjwJ8p4QIP+Lib+LifurdbQzwzqeUY5Y4Yqrxu93m+fbvyuFKiogirrNWu5vO44679vJ4CD8Dyt887m0pRIVMJiUykImJxcTE1KAJRcLTnr5vWKITYQ5YMMbjEyYrc2ZzmWtMTFotwscbBbibtcrZg3zZcWXEAKUw+D/hCW/hCZjW3hZieXHWsgg/4vfP4vh+HV08HkcJRYhpKgS8LFwcLCw8bMwcBaACE2EZmjfKxws2K1m2bZFrRmywrcLJxiW4sOXFma4sbLK0YgCocBLYT8JtH4TaeLgjhljtW0c0M2DJLFKkla1w3x3cO0VLYLYLZJymCE/F1Z+Lq2sMk80ci0YVrhvhx3w3nODBLBocCFLQRx014NMbiD8LzseuZjK6zVzBKJmJq4RWamMxne/J7ugCE2EY3LLI3aM2K1phZ5VrTHkyLcTnKxWuMLfM4ZOMbPLiYACmogg/4Vav4VeSccO/ZWo04TwkuN1vG+maCE/F95+L62EMNtObOzwywxsNo4IYpYrSwY81YVhOtZzY3RhFBERnCcqwmjj4ueUiE2EZsTTMwwuGS1u2Zt1rTCxyrcWFwwWtXGNu0zNG2HI0bACp8BQIP+GMb+GNWuvLrXHlvpOscqqMTCYzG6249Orp14WRmNzm93uck1ER232rkAhPxd5fi7zwV0XyVyRhWV6zw3vPHGc5TtC0M2nQpXiTwUwYIKTnWNa1rWs8sdNtbDIIP2Onh3nNtrlIiSLq4TUzAETVwIImJjNXPHxfRuKCE2EYWObG4b5ci3C5ZtVrRg1crcLJpkWtGrXEwbtMeRs4bgCnkphPw6pfh1TY9MNsLwhKmS2SmyUpSVvXLXHXPfCvNWcACD/i5i/i5jU5Xq4jONo6+FzwUqai8XF1LWy4TJzr57zuijWE4VlGCUYQjKMEYRinPj8GEecCE2ENcrRtjxZnC3EwZs1rTKyyrXGVpkWsWTjLixM8uVo3ygCmkig/4hNv4hN3XoTFX2XyzynCIIiGeXHOeYg/4vAv4vA29HDj069s7jNZq4QiYTi4iQhMGCdUSNIyijCMYxjCcJwTvl4qHYITYRlZs8LljjarWGXCxWtM2bEtcucjlbmyOGLRo5YZnGLGAKXRSF+INT4g04cVi8lgao6ESGKWimWICD/jB6/jCN8Dny541ero1xq5mFz0GFnhhhjhhhjhjjtyMEOgAhNhGRqwyZGjZstwtG7Ja0bsnK1w5bYVrNmxzN2TDNjcNcYAqDATKD/iPO/iPPcufiZxGGM63hM3dzu3G8uOd8b5zdxVcNdI5cNIP+LcL+LcNy59LolM5q4upiNXqNNTiqYRE3eeLm48SE52afPqiRgEYRRQjAlGVaThOEYwjCcKsO3fGHSCE2EN2bbG3Zs3K1pjcOFrRticLcLhjjWtcbRu5asmDTHjwgCn0tg/4tMP4tV8s6nEcMcOGOFapFzxd57zxcXHGZliOUeJ4HhIP+LrT+Lq+MMXFWnv4XVOJ04TynWdd9c3G93nLjXNxsg/S8FM3N2TUohUxEJi4TMWSuc79PnQAhNhGXJjaYWjZgta5GTZa0cYsa3E2xuVuVs1aYszNhmyZMgApeFoT8YR34wl8t466YU1MWDFowbIZsEoT8WLX4sO6S3NE8kkYzwz0w348OUITichybzjOsKopznh17YQAhNhGLIwx5GrXItys3Lha0btGq1y4aNVrXFlas2uNozxNMoApWEIT8Yy34xp53w4MOKNMDNPhXhPxgMfi//wSnmvKeGGmOeeWGoJyAV8HDomBjZWVgYKyAITYQyc4nLPMxyrWjDM5WtMeZstcZWLFaya4XOHHmb4sWPEAKRgmD/jHe/jHbXdc+gIT8Xn34vY82rHiyWuCGtoBRyc/MwcQAITYRhx5WGJiywrcbbHlWtGWVotwsGTha2YtGOXJjbOMeVuAKoQFMg/4z+P40E07rjiajhHTHKsYRK7nM3cs4ADjwRcStudszMyi6Q6Xya6CD/jBI/jBLrF9I4RSbb3Oc7neblNVVdvB8AAOjFVynF4uJlMzN5zPOe8eHvjx5gIS3Sbb1vGcCIiIRhGBGU4BFCKMAggIRpWU5VpWMIkZzy9GFXgYhNhGTC4xtMLTKtcs2rha0bZHC3C1yOVrXC2Zs8rHM3ZMMIAqDASmE/G4p+NyW+HTTXKso5oZsWrJkyWopW98OPDnx1vGDM0ZsAIT8WZn4sq8myG5inPDhy48+3DnvWsZWwZMGbBglKWGeNvxx2oTicTLfHWd00yMIoIwjAhCMIwmXn2YzyCE2EZsrBi3asMq3GxxslrTC2YrcOJwwW4sTDJjctnDTGwagCmAVhPx05fjqNy3y2x4IYMGDFiySyTomhPxbPfi1vwZJaq4qzreuOumW+eXChcBooYNDDLLDHChjgplzc0+MITYRma5m+XDlZLWDFk5WtMmJotcssWNbhxMMuVjjbsHDRmAKWxWE/G8Z+N6nBbBmxR2VyKRM9qxmg/4wdv4wc769MzeM1UQ1z4Zbhc9RJk45Z4IUMMMcsuLxcLJAITYRlbOcjhq2yrWLXG3WtMLjMtxN2ORblysGrPK4YNW+PIAKYxaE/Ho9+PR9jjllhjhjCSmSHAtgwUCE/Fq5+LV1i1MjVfJW0UstMeO+UIacloCrgEHAQMFDwEGg4WHk52AgboAhNhDDIxYNcrBwtbZWGRa0ws8K1ywZZVrBtka4m2PJjbtWgAqOATKD/j12/j2Vir7Y6Y8CtVwmW8548evDwblvXHGV3ed53c5jj4VdugCE/GCR+MCOUqsbPHHhnWc4LUpZyJ5MGKWCEKwxxw1w4cNcOdprjjjAhOlgc+M4xhERRCEUISjKEYThNGIRjPP0cMHaITYRha4mWHHlcLXLJg5WtGTPEtwsG2FblZ4Wzhu3asGbJuAKYBeE/Itl+RcfDWWWGNWMI2Yrbqas2bEAhPxbRfi2XRyTzRzRwLTmvbbTGwiF00TOoUMcEcEsEsMMuDxsDRAhNhGVjjYtMjdwtxMXDNa0buMa1zjzNFrJk4w5GjdgzcucwAp2KIP+Rez+Rgvd8N8J1XDHLHLWmrZved528OkRjtPbGIP+L5r+L39HSeExd7zz3zzznncmK4eE4dtVi8eDfHaE7Fo8mt04TgRgCcCMEYIoxnj59WAhNhGZmycM2uPKtcZGLJa0a5cq1zkxMVrjNiYMmbhnmYMXIApqIYP+R+r+R/mLvV6nU4k1Op1hi8XjPLjqKIT8YTX4wfcEWLHDGysrK1xvdSFsVtFM17TAhLdZDpxrGMJIBOM4TEZxx8+cMAAhNhGLLiaN2LNgtx42mFa0xM263C3y4luLG3cssrNuwcOW4AqSATiD/ksw/ks/6274zqemuHLhjljFK2vnvPN4aUxKpiV4mSOPJVaAhPxhCfjCHhgsxTxYbYYYZzret6sMIyhg0GrNLBKiNJ1hVhrfLPgx130zhNXMjLn3nFFGE4RQIwijCMCAgQjCMJwiRX4PHmj4KCE2EZmbnE2YMsK3JhyNFrTIybLcLRrkWsMbJi4zY2DjNmcACncmhPybZfk2fhG+Ktq2rCqda454b4cMq2hgxZsWrNDZbJKD/jEI/jDzxfPHVxni3cpxrWu2O1cCbzmfBjnnIITibm3LWaIjEjCMIQEJwmhePfnWnIAhNhDVw5y5sebKtZuWmVa0x4ci3DiauVuVhjzYcTjCzx5soApvIoP+UFL+UGvnWMVrTxM9s9L1OM2uZZxfa6xAhPxiEfjDNvhphrja2eueOedbKUxYMWK2KegjMITkaIdFK8pynCMYTRQmEYznt48HQCE2EMGDVzkaOca1gxcNlrTGwYLXGRg4WsceNmww43DfI1ZAClkTg/5WFP5WFd8N8OuudZTfLeuAhPxg/fjB/1Uw7MOiuCMY4bZa7QCEwdTLeN5xrONY3z8uEdghNhGVy0ZZGzdutcZMuRa0cuWS3CwcsFuPLjZZGLhmzYM2AAp4J4P+V6r+V6ueO8ZiGKw8KI1FXOb3njN51nhnwOPhTICE/GEV+MH/BGWStKzvPOY6xmlglbFilZCNWO3DzaZghMXUS6tZpxSQjCEUwhFBGNWfXwUuYCE2EZW7FwwZtWS3GyaY1rRyycrcTRuxWt27Vnha4WjZwzZgCn0ug/5awP5awe3c8XXNmEcI5RqsRGEzOd7vq3dzF8uvhRw4AIP+MKb+MKfr0OPhTopKUQiaJiYCYu7y8XHgzzCD8z0m/J553NzExIiYIliYupibF3x8vxb14gAhNhDfC1csWDBotcNcTFa0cMGa1xkYt1rXC5YtsuXJiaMGgApzH4T8vGH5eFdteDjjlY1bTwSwZMmLNotkjm05ts84hPxbafi3Fhks1R2NTNK0Y1nhx1yz003wz3qAhIeAIQ5db1hCcKynCcYRjCa8cvPnLIAhNhGRqwZMsbbEtxZsrNa0xY2a3FmzMFuPDjZuGrNm0xtWAApVD4T8tuH5bj7bGjJktDIje4CD/i8S/i8Nri8Dvi75TiKAh5xBoJA5rAYDAYLF5bAYGowhNhDJq1ZOGDfGtw5mbVa0Z4263C2YuFuJg5YM27PM0ZNcYArAAViD/g0Q/g0LuYmrGMzMZZTczFVEcDxLqqxUE3d855zdzETq65RhhWZnebuZmkRw4+F4fmb4QIT8ain41K8GLTox4hq18bDaElo0mndjnnNM7znekZUlgtaWKUoRRjPLky3jGco2ha1rLIo1Xlt4nFxZWMCD9Td3mcygmEXEXWYvG5REwC6uaurxE1MSmQmpRMRIi4lMXN3z9W4fBAAhNhDlu1x5MTTEtaMWjNa0xMHC1y4YYluXFlyMcbJjlysmAAp8KoT8Iun4Re6cNK9J4JWlklgpSUIpzvHDhnhrWc7MmCMOJMCD/jWk/jWz6K8KejU62zvj1zx552tcVGq4Y4OHHp16c4PzPInx73NpXKUwAJuLiY3Wefi96wAhNhGVvkxN2blmtassTda0wssy1zjcs1uJi3xNnLBowYMG4ApyIYP+EqT+EquYvgukxylhwaiam7jfDjjMAIX42QPjYZhjlYvCYVh8Nl7r4Z4YIIqJrJJqp8BbNLAAhJcCKMqVrOM1YxRinKcJwrh4O+UegCE2ENGmRg2xZMa1hma5lrRwyaLXDRs1WuWuRtia5smLGzyACn4ohPwqvfhVNWvkviyyvHDW9cMbwjCUqUwWpqwaMFskcmHBhIP+NkT+Nkndddc9cdTh27+FGNRjUwibvPHOc3z1vGSD+EPDb45zOWa3jNJq6ms4uaRcTO/V8mUgITYRmy5meNhkyrW2JqyWtHDZktxMnDBa2csWWTKyZNMWVsAKXBWD/hzG/hzH6db78ObcZimL6X2AhfjUq+NSuebMYPCQ2Jo4JZYcCtvAhasxNBl08E6NLGlweRjgkCE2EMGOVqxbtmC3KxzNlrTFiaLXDRq4W4WzFm5YsmWHI4bACngng/4dgP4dm+V1i+R4HDfS+XHhxjdcZ43m7Jp0nhWghPxsyfjYvlW88s9rTHTLPCeCOaWa2iWKlko3hnpprniAg/E7eXN1iIhMtkkSTErXN34fnzXYITYQ1w5XLXI2arXDJtjWtHOZqtcs2+NazYtm2Fu5ZZm2JoAKei2D/iIc/iIdd9xnKdOGuGOWKgu87zfG854zOamo8J25doP+Ncj+NclnHCMQiVrhU4TrOLxus1mLucx34eK8EITwNGU+vO8YwiQigEECARjCMU44dfHLACE2ENWzJizyNsq1y3b41rTM3zLcTHHiWt2Tho2Y42bNs2cACmcahfiaG+Jou/Ax4mS+CeSiqi7AYLAWXMFLFeCE/Get+M8vFDRXZPFPFOlV6zx3003ssYTkcBLn1nOEZooozheu/gxhYCE2ENGOJu3ZsWa1xlaOVrTMxyrXOTEzW42rVo0cs2zhwwwgClUOhvESR4iSZ6OooyYhoySjYWTiwIT8a6H410ba7Y7ThijghICGwNAIG1h4CJi7tCwFMCE2EOWDhg2xuWK1vhZsVrRnkbrcTjLiWuWrZjixMHDFw4ZACqUBRYP+Dfr+Dfedb1nhznWzcrmZi6momlIipjk1jUYJ3O5zmMxlcZis+BmM9oT8diH47I5Tmngrs27MWBmjiniqlGKcYzvGd8+LHvnfHOMI4MWDBipgxWhSUEaxjde+WQCD5eZxm7jNpmySUxKJRF4zWanOLiavEiJiJVJErvj5vj3GACE2EZHLfNkctGK3LmZM1rTI0xrcWbDmWucmHK3ys8WHG0YAClQSg/4RTv4RT+KcbTKMb4aahPx4afjw11UZIZksJfPnx6SF1RTlZYI5JYJbcfgYI8oAITYQ1cZGeNgxwrWjPE4WtMTButw4mjBa1zZcjdhkcZnDnKAKPwaG8I0XhGrhk/KAhfjsE+OxvCMJAIeRInDZzFAhNhDLMxYsHOXMtbsWWVa0bOMy3E1ZsFuRy1ZsWbbG3bt8QArSAUWG8JqnhNDkSTkqeQiYCHhEBEQURCRkNDQkJAQKHQ8PCwcOQsJCwUBBIBAQMGg4WFg4WHnsH4OxHXQsFC3WE7SKjpKG8eUHjyXiSXlomOgZCCkoSEQcBCxcjCycTFw8bBoFCQ0NEQUNFSENEREZFRSEgIKJg4WHiYO1w1hu+rY2Lk5rEctIxMSAhLdyGfHO+GqMSMJwjCMYRhOCIgCBSJKaEaTJRjOE4zvyeGjDwAAhNhGZrlZMWmbEtbOMzda0yN8i1xhYOFuVxmy4szTJmY42wAqGASeE/C55+F0HPjjphOUKUxWzYs2TFS0Lzx48eu+OtZ2x5pWwAIX456vjmrqqwUt1sF9NuFtxtOHtrgnioqwWAw0mAmmhghntrtrAhOVwEOunGMQrCcYRhOEaQQhCLDh68ax5QCE2ENGDdvixZma3NjaOFrRyycrcTdozW4seRwyyts2RywZACnMghPwv7fhfZyXSnGtcM8sc8M9MeDDklitTVDJaVoT8fQn4+i4a441aTlaOSGRqhmhZSs4a8eG+cIXBYJlYIUEKCJNAhkQxywwxy35uWSPOACE2EY2jBk1aY2i1njaYlrTDlzLcLDDkWsHLJtly5MrDK4cACncghPw0Lfhonx0pXZv3E80bQlKkZRghKuadJSCG8e13j1rhICHibnCl7Lo2Ri42HjYSAiIiKjo6OiEBCwMTAoXNWRM7OjkIYII4ZUJDAhjrzNMkukAhNhGNkww5WDFqtatGGFa0y42a1w2x5VrXHmb5GGPCwy42oAphGIT8Q634h7a3xwwwrCFKYrYtFtVN1MVAhPx5AfjyJrCeZmtgpipJWNb58enDnIXXQQtHDHCQxEMMMseJx4AhNhDFnmZY82RutYtmbBa0b4cq3DjyYlrlkzYYWmPJhwscYApwHYT8S/n4l7Z4zLOd5451jO0MGTFuxbLaIUiAhPxy7fjmPxMS1M1NWDFSyEcMctdMd98+HCCFyGOhkysdNMMcEc08UcEKBHDbo4p4sMAhNhGLJhbuWTTGtx42jda0yM8i3EzYN1uVnibZseLGzZNmAApyIIP+J4b+J7GY4T2x0jljURdZne98ePGufbfDwNiE/He1+O7HFPJhpO+PLjrpnjVrKcIQhghohau4hO9SV+Pes4wjCNYTgmlGKc75ePGGgCE2EOcjVk2ytGK3M3YOVrTMxaLXDhlmW4WDhjmYZWuLFiZACmYZg/4qAP4qHbN8N6vE4rWuHTHjOFYAhPx42fjxtjG08zFDBSFUcN9MeLfXhxiGqpCEg6eFg4OBgUAg0DAo+dl4FAYAITYQzaYsLVxiZLWLJhhWtGOTCtwssTFaxytmmVkxx5GzBmAKWxKD/iz8/i0N3vvy3Coxyz4FVQCE/HKh+OSnFihojRDDhhfDjy4whsEQsDAWaJgYNAwcTZwEHBVAITYRkwtmrjI2ZrW2LE4WtHDfKtctsbVa5cN2OXNkcsc2LGAKUQ6D/iwu/iwFjVMVz11zz2CD/jxI/jxnc8TFZ8TjwnSGw9OwEHcoWDiZWbg4CKAhNhDlnmy4mLRqtZt27Na0c5cq3Diyt1rlgzatmuVq5aMWAApXEIP+LSb+LTXTUcMRyz404iiD/jvm/jvJ4XF6zOO/Dw3GQIbDErBQNzBwcDCwczGzMNB1wCE2ENGLBw4ZtHK1yxcOVrTLhbrXOTJjW5sLZhiaMnLLNiZACqABSoL/AAT1/gAJ7AHw/AG4s3LAKalRm4yXGW4SuWZMk8d5Z0CE/HpZ+PS0AXsGDCyZc2fJl0adWvVONJ2nJGNcubPlvhvPHjgtK1paIShCCkcFYwnAhNXCy1nCs6ziijCMIwjBGk5TlGVUCJCJCKE4wnCMJ0jABFXPz6wh4CAhNhDBqzx4XGbGtcsmzBa0aZmS3Ezx5Vrds3bZs2JkzzM8wAqMATGD/jZG/jZHvPg9PH1xicVrXThy1qIxdzu931O8k4xy4cK8KcTQhPx4jfjxHy4L5J6oYoWnSuGeHHXDeuOEaQlTY2WwUtKN8N642286gIP4Iw8/ec5EkTWZqZmLoJqUTU4yme/l+TM9gCE2EOWrds4zZMq1xkY5FrTE2aLcLJwyWsnLVgxxtmDJo1cACm4dhPx3KfjuBvjcG2WuGd4TtLJbNo0aLar5J1wghPxyOfjkxtiYtEt2LNTIkw4658+PXPh30zzghO5oV685xjGE6VhFCKcL34++tMAhNhGTCyYYmzXCta427Za0Z4cS3C3aN1rluxb4mjTLlZNmIApeFYP+Og7+OjnXLhyxy5V2nFRjnyzEgIT8dUn46ib3xb9GO07VlGEsMpxAhc9dBBo4YYYUaOGGXC5WGCYhNhDjEwyMMbnKtbt8eFa0cM2q1w1x5lubE4cY2rBixaMnAAqPAS2F+Pdr4928ZTDhJbI5I4Z4b56bZbZ55ZYZILKsJhMVhMZgsNVZJSvnxeDAhPx39fjv7xYc9M8sMYwnApKls2bFkyYqQnHLfHn03w456ZXjhmCE8BSlwd8YzmiRRhGERKckIwQijFOunr1OkCE2EZWzFziytsK1tkbZVrTEzZrcTJniWscmTMwyMGjbJmcACnclhPnyPnp43hnppg4cK1x3xxhKzJbVbJgwYLZK6J0qhPx0mfjpnxZdGXZlzIYLYMFsk8BGV4zTjljHHfHhuIP4G3bnm7vNykiauJjNXEWzfg+TzqghNhGFozcY2jNityMGGVa0zMXK3FmZYVrhvlYuGzNxkYNmQAqSATmD/SCfpEeHGKurqIqfAzEXrjEwVEVKru5ncZnbO7TdTqPG58iE/Hm9+PLPNGuacrzzz06Y6cdceXDdOU5UtixUxWyYrWhacqyjBGEYY8GfLkygg6949FeZm4iaiFbssmKuLqYCJRKJTPHPPxcvECE2ENsrlozYM2q3K5xM1rTM4wrcTli3Wt2+XK5cNW7NwzbACnAlhPrrPrzcF52YmRilgUvgw0x0wwvOtWOWfNnzZtKD/jwC/jv9jkqpRl1jrHOdrXWcTFOk9L1nkIP1q8HOZutxJSImEytMzOb475+DGCE2ENXOLLlct8y1swZ5VrRrlZrXGJm0WuWWVs0yssrbLkagCngsg/29X7et3mrtCKxPDF8LxcR18Lw+neM3uMpqHgd+2oP+Ozz+Oz1MaaVKUiamUdfC8Pwsy1nGY3E+Dw8OJIP3OEX6OeMzEpExMKmCpgFpzvyfDuuQITYQ3w5HGbI2ZLcTXK4WtGOFgtcMcLFa3xNGzDJhc4srdyAKfCuE+9++9p2suu2el8EbUlakpT1YbTTlhjGq8JlK5seKgIT8dq347VYt2nJe1ZVpeBj0admNQlGUZTlGsqyzx1wxgISXYS4s71jGMScEYCAQRRhFON+rGMuYITYQwyMsjPJlzLW2JizWtGGbItws27Rbhb4XGVywyNGeZiAKVhKE+/2+/nz6MeNWM40w6IQhmIT8d6n47z67oTzRyVsux588QIWjOGJnlphjQ115OSPDACE2ENmbPDmZucK1viyZFrRwzYrcTTHkWt2ORhmysWbFkyyACoMBLIT8BMX4CY9uLPgwyvScpQpTAtKEKyvTDLCrWeGF8U9xxKYgg/451v4513Z4GOVclROZvjfPrvnvnvjGamK5VHLPA644gIP4k8/w548ZmVxmriUIgiLibLTe97nfevYAITYQ1xtM2FhkarW7jMzWtMbLEtxMMONbkytMzRzhat2OVoAKejWD/gPo/gPp8vynXocuYDlzAXWcbi5mJms1NRwdHgViAIP+Ocj+OcmrBdAAB0hyxyjgisXMZZvwXi7752CDx7mc9eO8pQIhCCYtImJi4uJi6ROZ9++NcCE2EZG+JwzwsGK1jjZ5FrTI5wrXLhmzW5GbVpjZYsLZg5aACsQBPobwJ7eBROMgYKGhYSBgIKEgIRCQcNDwUHAQaDgIWAh4KDQ0DBQMBAIWDg4mFhYOLpsL4WxXaQ8BCQstAR0RHRSG8eAHjv7gIKCikNAwSDhYlBw8LCwMSg4GAgENFSMgjICGioaMgoZCQcHCwcDb4ew/gavi4+PiYWPiYmAhwITB1I058axqRREIIRlOU4TRhGMEJIIwinKMool54eTtidghNhDZlly5mjBqtcZczFa0c4sq3EwxN1rjCyyN3DNhkcMsoApmHYT8EMn4Id4Tth2a81oWpSEIzw1z3xx10rOYg/45nv45nazrjHSqrpXKtRjERhwTe+aE43InLn1rdMEYRhGCN+zGYCE2EZmbVuyYuWq1s0b4VrTJkZrXGHKwW4sLbNixs8zdiyx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UpHAOAgAQdBIgJygIBEJW+tACupplNgaTR/ten4MwDCEgQRP//A0U1BQM4C2QZIDIJAJCbAwE3wB5FMwkAkIICAdvFHkU4CAD+AwB7hdI0Ek7ApD/TAKQ/CpcBUoP+LlT+LkHPXxuNXhGJrU6xpyaYYRGGGJ1CoUmUlTFVWFKmE3SGJxE1lzzvx4L+q5v6rt45Eid55zo2bzZc2JRLE3G53lbK7nVEJYsiJMzNz2CD1ibtJBCEWixKJmrgTEgBVwESiUXCYmJiUXGc+zzfBQAhNhDdoyyYWmRmtzZGuVa0xYmC3C3xtFrVo5xZXGJkyc5GYAq4AUmE/G+x+N9/DO16TTlVWdZzjNGVLQyWxYs1sWalsErKVnHPh04898+PDhw454ZRwUtotkyZrcCFpIT8UIX4oUZYcGPFhwRklCy1qStCUIVheN8OW+fLn15cuPLCOCmLVmzYtGDdi0ZtGDFKBG87uDHTp2iD7et5sbucspRMCrqRIIlFhM3U1NXgqYmJqZmUt8/X3HiAITYRlxYmeLM0wrWbJg4WtGTVgtw427Ra4YsXLdw2ctMrdwAKdymD/jrK/jrL7d/CzwxwYu83z3z453vMI4Vyxwxwxjg5XUCD/ii0/ii16daXNyzmYlUVqtY1WqVUzV114d98wITncBHwOgCMIwihEgIRCKccfB4MICE2EOcuNq5yY2C1o3auVrRozarXOJq2WtmLZu0b5cLZlmyACnIng/4/av4/od1p2rljly1isRC87vrfe+d7jMHS+FCD/ih0/ihZuKy3M8+GZjFOjTUpmZm1z4Mc+POE6mZ2U41IoRgglGCBFCcJwu28+sNwITYQxYZWDVw4xrWrbLmWtMzFytcN2LBaxxMMrZhhytsjZkAKXRWD/kL6/kMZ4pYvUYq+F8s+BuCE/Emh+JLXJbZbNLBCUKwy01y35daF010EevlkjQwwwwwy14PAwYohNhDnI1zM8LhutYuWbda0xMcy1wwctlrZjiYN8zBjjY5coApPDIT8gsn5BHcFLLa6a8OchPxRrfikfQrmzR0RpQCHn0GgcBo8Fg8LicPgUuAhNhDDGxwtcrRgtx5mjda0cZMK3FkzYVuRhlcOWeFu5xs2QApLC4T8hAX5CDcGCls2HEiAg/4nsv4niYYx258LyIa2joGDwDCw8/KoQCE2EM8OPC3y42K1vkaNFrRpiYLXLZuyW5m7bC3Z5mWZw4cgCmIWhPyUOfkpdz1x5sOSWK2TFixYtTVGE4T8SyH4lWcWKei9MdKyK4ZcG+nbnIaOsIJYoeBg0Gg0DBw8/KwMFcAhNhDfGwZZGuXCtY5sbha0auca3C1ctVrJkzZYWePIybYsgApMDYT8jGX5GQcmDBoxYtkcFACC/uCr+4FcMXnuKIayjkHgFAwcTMysBJAhNhDlq0ZMnLdqtwscmVa0yscq1wxc5lrFzjxM8rhplZY8QApxH4T8lNn5KdY6crLKuSOamjFmyWtKUK3npcOGmoCE/FI5+KTemCeiGqGaWKcrxvl04dOO+Wd8WHRSwIPzPKjyeu0zEzMpQmrTPHj38mYAITYQyzYcjVgxbrcbPDkWtMeFwtcNsmZa0y482XE0YYs2PCAKowFBg/5Mgv5MfesOeM6nTCExYEIqmMYjUYiUTGbbdc9c989b3d9Y55yAhPxSsfikthbBLBOlZp3jWt63vlNNceHHj04cd4Spg0ZNmbBiwYMGC1MEYRjdjrHLG86ghIeAIOunGKMJxhOUSEYRQijCcIwIwQiQRkQghGEUaz5fBrTmACE2EOcLRplws2S1m2YOFrRllarcThm5W42WNuwcZHOTDlagCoEBLIT8gqH5BZ55aaaYcU8VLSxYKUtJCdb3w5a48OFWMr5p7K6tk4T8XrX4vZdk9Ec18FaXVjBKEoQpOkYIzhOdcccdN+jTK22D8jxOc5u5uczMpIIRMBJLM7z4Pfi9oCE2EOMTBoyb5cy1qwyY1rTDmbLcWZq5WtmbZlhwuMTHCzxgCmgcg/5Bnv5BeWeuPBzx48b3WeFcK5Y4cHDGgIP+M2T+M3lXPHHWeE9I6a6VyRW8eHXHOYTicSOvHhnWcCEYIoqxx7+DB0AhNhDhw5bt2ubIta5WLJa0bM2S1ywx4VuXDhcs2Dhg1c5sgApjG4P+Q07+Q1PKJxSNVVY1hUQ3w6zkhPxoIfjPzje2WGdtnlw54zhSmLFiZIUAhPCGWXF3xRIwijFCc4X18mbkACE2EM8uFo0c5nK3GzxMVrRqwYLXGHIwWsmONmwyZMeJhmxgCmkeg/5GGv5GE8tde3PpvV4vCmp1Kt8OrYCE/GR9+MiG7ZXJW1V8c8ue+vDfClSuiVoYAITkcKHDwr1jNMhGCMJpwy83POXIITYRiytmrhg0YrWeRg1WtHDFqtcMcuRbhzYcjRyyasmDBuAKdSOD/kjS/kivYG875748d3mUYdHTGuleFfSYkIP+Mn7+MmnN523ecypXDHTh0rk1eXOvB33nwYXQYCGPUoUMEMcUMUMkskkcEcEaOOW3MyxQ64AhNhDhhjyOcObGtxYmTZa0x5si1wwcOVrXI2asMzdw1ZsmYApqH4P+S+z+S/1mMTqsT0hFQqJxFI8C8NCD/jLu/jLDhc5vnnnz3z58c2xXDl05Y5VAhdpHBHqYI4IUKCOCFDFHCQSx5PAwMcAhNhGXDlcNWTlutxNmLda0cN263DhctlrJi0zM8TLMyws2gAqMATKE/KGt+UMXTm48stcNZp0pTBbFiwZMWKVo1nlw5cuHLfHXLPDPLhbWtnCD/jHM/jHTxOuE6YRmpuNxcymIVGIiKRmrll35eLPdkIXYRQwa2GIjgJYUKCOCGBDAgIIECEQo4Zcfj4UO4CE2ENWGLDictmS1ljx4VrRs3ZLXDfIyWtMThjmcNMbPE4bgCp8BPIT51T52HFnzXtGDROlrSlSUbQjCsbzz4ctctctV5YaMFMEtWLBgxZIWnqz2nUCE/FHl+KPeWfNjxZciMLKRhWN71x1nOZCkIYMGLFizWySoRlWc71zx4s9N8dSEp2Mda4ZzTJwjCZGMSKKCMIJJRkQmjKqJdPH1ayj4QCE2EYnGRixaOcy3CzzN1rRy0yLXLHLhWs2bdxhbOcmRw4wgCp8BPoP9mJ+zFznfLni9TpqqrEIvh1xzrM5vFqvxJjTkJueeeK4OGfAvEIT8Tw34nh9GKGhkrS88ePDlw5654XsyZMWyGStr1vnnlrXDWMpYqaM2i2KGCVbb8WW+MIPXwRD0+M5ublKSSbxOETUWmUXE4yqapNRbLd+b5ea8wCE2EN2bhw2YtHC3E2aN1rRnjZLcTJqyW5cbHCxYNGONqxbgCoIBKYT8Ce34E92/PXXC9papbMWbBa0JQhWNc+HLlx5azlHVDRbEhfiRk+JGXISWYSrERUSxYGHB1324HB04W2u2OGBNRRZVVNdFAITJ1Eu6QITTjEiRhOUyEYQmXy9GLnAhNhDhu4Y5XOJotxs8jNa0wucK3DjYs1rbFhZuGLBzhaOMwApxIoP+BWL+BTnM448OMbdXHPHPGdl6rlrljxscNQCD/ilY/ik9zF7rrnnfO8parpw10rlWKvhznjaFq0RoYYYYYYEKGFBCgCFLPlcDDBrAITYQ1zY8ObC4cLcWVsyWtHLHCtxOMeFblws3DDHlyNMeTMAKmgEvhPwSofglR5NJ47RtDFTJkyYLYIQorDDTTLLfLlvvaYVpSWaOymDAhfij0+KPWSSqCyWKeKWnA2103211z4OOuiPAUYLHYbLYDGXYCiaKWjDx0z0ghcFnIGjjRwwoUKCOKFDDHHHHNBNBFNFBHHKjhlnxONRawCE2EZW7jCwyMmq3EwyZVrRvlbrXGPExW4W7bKzyYseNo4aACqwBM4X4NYPg1rppnrhnghmiuquwGAwFlU0kSGKujExYGnA4OXT1YuK+hRZZgIMNFVAAhvFGR4o7YSEioSMio6GiIWEgIWHjZOPkZWTk5OXhZmMi5SGlp6WspSuhJqKjIRBxsBKwMXJyYIXKYyCHWoYCFChAhgjjhrrmmqikmoslrnjhSwxy4XIyxaAhNhDFo5zN2DZstyNmWJa0zMMS1y2cM1rTG2cN2+TLlbY2oApuIIP+EB7+EAu8RGJrLjPO+O+M5Krhy143Llqgg/4pKv4pIbict3nMpxHDHTHSNQxx5eLeeICFq0SDVoSGAghgjgQwRwQo5cDm4oc0ITYQ5at8rJy1xrcbhhlWtG+TKtwt8jRa3wt2jfEybOcuLMAKpAEyhfhMe+E02GWO5ZNVVdRZVRJJJBFTVPPg4MHTbi67Y8SrqkwF2AxmAxFWAsgghfijO+KLuSRZXJOpnwNNddOBrvnwsWDilxFGIx2AzmCyUmOVQQy114WPGx4Wm8CFzWIij1aOGEQwQkKGWXD4+zJVSRWYTIV5GmNGRwwyy4PLmWAhNhDHC4b4WrJgtZOMWJa0y5ca3E2ys1rRtkYt2LTHkwsGgAqCAS2D/gUu/gUv753zbi9Rwxw4VyxwxiIlnfG95zzndzOM9HLgg/4tcP4tcfB6eJvlWrq9zupxMRWLhWMKmpnd7y8OOs8whOZwoT76JEjNGBCMp0nAhGEZThGE43182dKAITYQ4wtWzhuwbrWeRgzWtGThutwsHLFa2zYmLDK5cNMTVoAKkgE4g/4FrP4FrW54VwrFaVJm95vN3S6IlMSuszmd885lWeEcNIT8X834vv5YIoTrlx48OPHWtZwlalrZGqVJZGRSdsKcbzQqw4XFvvnlhdVJBDrYI0JBCII4IYEEMBDBCggIIIUMCGFDBDHDicrLA1QhNhGHLhcM82Futb5GDNa0aOMS3FjcZVuNgxc5mWJm2yOWIAqGATCD/gqo/gqpb15uuM7XEVjHLXbhwxjFxvPHPHe56uc3Mb5Z4V0Ag/4wOP4wOXi+Jz0xjVcETK55xdXExiMXwurTN5nrw8lzyITuUhz8M0YRRRTIwiggghBBKaKascO/izhyACE2EMmeTK0ZYWy1xiyNVrRzkyrcLJyzWsMrZo1ZZXDRthyACmkYhPwfbfg/fz4cMJ4I4rWxYsGLM0YdGWWchPxYPfivtwZIaqWqwssb3jhcOenDjIa4jIKDwDAIFBwULAQMGhYOFj6GBgqoITYQ0y5HOJrhZrWDhm2WtGLBstcs3Dha3cZsbRgxYOXDFgAKTg6E/BlN+DM22KmLhYrZNllgg/4v5v4wA48LPKkZ1DCF1C+mumOOWfNxsMAhNhDVg1xuMTHKtbuW+Va0YZGa3C3aNluZnlaMWjfC1cMGgApwJYP+EJ7+EJ/GekVwiImb3vnvj13ecwxrhw7a8SOlaIP+MKb+MJl1xPV1bSU01XDhw4a0qY41zzzyhORxow78YokUYRgBFCKKN8/Pi4whNhGZi1x5mjVgtZsmjla0aYcS3C0ctVuFlkc5MTVqww5HAAqgATuE/CW9+EuXHXHCFLWwZLWwShGM8M9+TbXKnCFoaGi2BKEb1x3vW8Iws2RxSwCE/GCh+MC+mCCePDhz4cuNeLBaGTFa2SNoww1nnbY1IypktktakpRnhtrrhqCE8EQhHwSnCIRlGEYJRhCMIwmiRhOUYCEIwEYxnXh8dHmAITYQ5xN8rjKzbrcrdpmWtMOJstcYcTNa2c5mTdw0YYm+ZmAKhwEphfhdG+Fy3Ey4fDx4WCWxhKsJgMFZZZNRJLHga8Th8Ti8bh8DfTg6KYqwg/4vuP4vxeXbwN+FfTnXNzvO5iajUajDCJQq+GcShbM9BBoUcMJDDChhgQBBAghijgjhjl18sMOUITYRmbtcLZu1arW+HJhWtHGFytcMG2ZbiYuMbbC3x5WLBoAKugE7h+Pk4+UAnk9pFJs0hgEGgcEhcKjMFhsJiMNhcPhMNgcPhUHhCfV2uTWaQ+HRKJz6FwaCQSAwaHwiEoSAh/D014emwCZTOHQ9B4LB4DBYDAYCgMEQCCQCBQSDQKFQGHIzSKTVqvWq3WKzTpXAYLBYXAInBYPDQITiUrGtU5kYpowjElWU4RgkskknK6cJk4k54eDrg8AAITYRjcN2TfNmarcbjEwWtGTTEtc5WGNa1b4mbZw1yN2ONsAKmwE/g/0zH6Z+d8+XPteoxFM9u/TIjWdVVYhUnGNzd5mcrmYtUU8K6qCD/h2e/h1/5RXK8cZzned+Drfk3PWs4nSsTi8MRita4VrEUupMxxjw8eDvnkCE5HGS7s5XmiijBEiRSjCBCMJynKMIRlOU5RiiRirfh8GTwAAhNhDNgwxM3LHEtx482Ja0ZZWS1w0ZNFrdgxa5HDNnibt2YApzI4T7SL7SfBinqrmjaeOGPDlw4cLDBKmCmDFLctQAg/4fYv4fU18XNxzMzERiq4Y5V0aVPHXPnviAhctdFoYo4JUcEYQIEAjgjSz4nFxQ6wAhNhGTHlxs8zVstw48rNa0wsWy3FlyY1uFuzw5G2HK1yNsIApgHIP9+l+/frM4iMDoiopGM4vhcwCD/h/o/h/Lxneuc9x5c53OajGOEcOkaIWrRQxaOGOGFChCERx4PJwNMCE2ENsTJi2a5mS3NixYVrTDlwrXLBvhWt2rPLiyM8rXDjcACpcBO4P+Arz+AuG569OfiT2rtw1jGoia5xx3m8y8HUwi6uuK7nebLxh4Uarkg/4fZv4fZ8cs9uvTdLm83fHO3Gs4jUeAeJjg5TrNZrMbZvjd8b8nh4c3IITZzoc2cZznOMYwnAiIRlGEIyBAEEUYTRTnl7M5PBwhNhDJu4ZOW+RmtY48Lla0Z4sy3FjcOFrJxicZGWRm2yuWAAqZATaE/Ahh+BDe8aYcjBgwUlYnDDLLDHDLBlyZcmPFXBhxXlhhnrny48+fDbh1z6SD/h76/h7lme08s1mc7zxzzvrPHXHWMY1y5cHKuU63jOtxaJnfbvO5hPAFJdec4zjFNEinGckLShSBOEYIRhFGKE4sPT11jsAhNhDFq1cZc2VwtYsGbRa0c48S3CxZsFrRiwbsHLNw1b4nIA=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11HAOAgAQdBJgI2gQBEJW+tACupplNgaTR/ten4MwDCEgQRP//A0U1BQM4C2QZIDIJAJCbAwE3wB5FMwkAkIICAdvFHkU4CAD+AwB7hdI0Ek7ApD/TAKQ/Hg9cgoAAAAAAAAAAABKAAJQKlQTQA4P+E+L+E+PxfE8Xhx1muOOOMxeMxFyuVwKsqYhgm5TEmImoRFKhEIQiMTWKqKYAiKBG4uKmk0uZusxE0iYlK4lNSRcxa5q5ETCQJghCYlcCs1N8fC8Pp16de3ft38DwenXhxeB4Lp15c3bv279OvTry59Orlzdu/Lm8DweXPlz6denXlz5c+nXlz6dXTq5c3Lm6dR06hw4gA6dQAA5cwAAABy5hw4nTqO3cdu7t35c+nXp17d+3flz6denXp18DwfA8HwsympiUTEkpymVwmrqS1rjMSmpq0zmbmbu53NzKCpze83uJ4I4Agv6ia/qJuXcs3O83NnfHcuWS4iOLhNyzYW5Ym81my5uRRNJubjZYzed5sttLZublotmpobC4UlssLirllS2Skssss3FhKlllZsoEpmhKM2UJbGaBYASgWALFgAAAd4AAG4AAAANwPPg8+B79D4fgd5uefHed558d558efHv18PwefHx+O1ep2TZlkstoIywzRZUiS4RLlypVLqyXIxzLwILnhMRvXZsUVUoFygSgEsqWURc2WNgJSUCUSgCblBLLKLFylgBcolAALlWAWAAAAAsABKAAAACwAAAlXKACyW5uUALlAAABKAWACwlASrAAlAE3KS2LKhKEoEoABKBYs2+fwr5fgYAhNhGZrkzMcbZwtbuGmFa0ZYsy3DkbMluVplzMXLVllZOMQAqgAUaD/hGy/hHDrOufief25xu20IYaarVcq4VwrERM5njPGb4iOM2GMRqNVy59koP+FDT+FENx5cfE8vwr1FRWIrEVqYi7nec899c7jmnUYjhHgDyLxjUxNzeZzuOs3sCD9jjebyuUzMIuCUxMJhARcJE1cImE1KYSsvj4PkvIITYRjyMmjZq0YLXDhtlWtGeLItcsGrJbmcOWeTFmaOcmbCAKnQE/g/4Tjv4Tj/LxG6spqqqtYrhHCMRGCLm9888b43Xess3m0RiNR0nwrxqE/Cjd+FG+spQopG1IxlWNa463vhxzw1y3rWilNGLJiwaMe7BbJgyWsRnHHHPLDhxgg/gDV+7aUIkmCJRKQTFxMoTV4iauBcZi2efi+LHkACE2EZszfFibNGy1y4cYVrRmzZrXDZuyWsMjdk3a4cjllmyACrwBVIT8K/H4V+csc3DyY6XleSkLSyV407QwVSwsrDOsc8oxTotGkKRpWUa5MuLHmz5MuTLky5MuLHa9KpTAhPwoJfhQTRhgkxQstGE53nvwa74axrKMoUpSGS+KkqSpKEYXlWsZsujTgwl7ZcmvVt2a9WvVnzMuQACD17XkzmbkmJSkSJSCJhNXCImJhJMSRIiUwAkmc78fxXgAITYRmYYWjZswcLWjTGxWtMOPItw5mbNbib43DDJhxOcrDCAKlQFAg/4WZP4WZdZxer4Xq9TVxNzMzExms1uLiQbzW5m7SInCr4b5akCD/hUO/hUP8GI3XGucbbvczNQ1WGKqsV28HwAehnXDXDEMTVpi8c+HeZ7gg/G8jxd2WmSyUxMTMSRKCLiYQmkxKYmYuZvPHv4L4AAhNhGZxjbt2eXEtatczla0Y5Mq3Cyc5VuJmwxYWrXC0cNXAApYGoL+pNP6k1B55ubN5Vy4YIP+FLb+FLccsOExC1zMz17d+8cwhN3G4s0Y1jGMSJFON9PJhYAhNhGNrkaYWeFytcOHLRa0ZscK3FlcYVrNxky5s2LC1ZN2oApZE4T8NGH4aOVuHwuLovaMI0pBSoCD/hIy/hI/z4F1jE4pU8J4vDCFmz2HQwzyxxwwxw4fJmeAITYQ0YN8jNwwzLWrbCwWtMLRktxMm2Ja3zN2bdzjY4czTIAK+AOTA4T8M7X4Z07k5AMWMMmVky5MurXqrGCEZRgjCMUBGCOXdhEpyiijDLs27MOPZhhl3b9m3Vr1a82fJlzZ9GnRp2bdWvRp0ac2fJlzZ8mXNnxY82fNnxY8WNkysmXJlwYWjSyZc2fRp2bdWvNnyZc2fJlxY8WNmz5MrFjM2dky6NOjTo06teTLmz4sbRpxY8mXJl1a8mXFjyZcGHJl0acGFixsmVky4seTLky4seLGzZ2bOZMpgwjJlMWNkysmUyZRixgxYwDFjABkygAwYTFjateTLq17NuquXVr2bdWvVr1a9GnJlZMpixmTKMWMBkymDCMWMyZTJlAAAIL+siP6yX+I+H4AAAJZZm53m53KSrLLI31tLNk1FzeXcqylllhLm5ubzvjz485subm5ssubKM1LLKsEtgWFhuWNyxYbg7zc3PPjvO83Hebm5ZZYFllgsbizvLLLLFjcLAFhmpUpKAEoBKACwAEoJZZc1LmgAJSUzRmgPHk50SkoAAAAgn0Vt2yrlLKubFFhKFlhc2LKSgBKAlhYoAAWAlAAABKATYCUAsAE2ShKFk2FgCbAJQACwAACwWAAJQAAAAALCbluUEoWAAWALAFgsJQAASiyu78f4JsAITYRiyMcznGzarczVizWtGLNitwuWzhbjyOW7Fk0yNMbBwAKiAKxAYP+I0j+Izm+fldU1cERNTWY3XXwvD6ZoqLSubjOM1NShMWmLrNIuhEpSTFceG9d+3j6u5mZmrhJMSjNJSmLJmYInCFETVxMRKEZpEzEE3VpujEMVie3PluD/h0A/hz9mUomLoTFwjMV16ePytFxFXEjNZiYuriauJrOEomYuCEIU6eH4XPlz5c+F0hMIuJiUkTV0q6mLq1TMBBEquaupRMLghKrglCamalMZeF4fICC8Yq2rLC5ssCbLZUgzYoLLlsoqKlllSgm5bAWBYFhZUsWAATYSgCwLBYlsAbb8P2/S/BQITYQwx5WbhjmaLWmPK2WtGrXMtxMmTla0bOGrJjlysMWTMAK9wOGA4P+JZD+JZE7d0SAqw6denXxueM1JCoicRCJjNZrKERMImSImkSm4ubQhSpmZtcwUiYmMkiAi6lEqsTPPwvD7d+XPp16denXt3du7lzdOrt37d+nXlzdu7lzdu7hxYzVxMTjOM1etxMTVxOMxNTF1MJiYkJESq4iYmJRMxEomJiU4zV1eMxMJImYZwd+3Xp4dStcWmJIQElZpMxIKmJhMSmJtJMImkpiYmMxK4iJippUREVcXEkKz4nm9ImD/hxw/hxxOPBz5AOfIIkhNTFxWalMTCYi6TFwkRMIJq4kTARZdTNXVxExcRM0KlV1JF1cXEkxMwQmLqYupgiVWAxnW9bxkOPB37OvR16c+Xft4PgeL4nh+F37eH4Xh+F4PgeL4nh+F4epiLhMSCYE0JItC4LrMExE1NVw8XxPB8Dv28PwvF1EcPF8Tw/C69Hfsc+V1MIEXi0TBME1dXCZiRCYkq6vGaCaslKM0upETRCiAlGYlFxMTFxjOMiC/AHttqpbK1QlixYAsWWWUSpYqUBKABKSglAWAFiUEoCyUCwsCULCWFiiUCwCUAAEoSy2Fm4AEqwASgEoASpSW5QBYAFgAACwAAAFgLAsWLFCytvx/P9M/EAhNhDVtjYsG7HItzN2TJa0c42K3DkwuVrhq3wtMLRvmcZMoAqMAT6D/h5M/h5N69HPk79uupiU1mBE4nANXicUikRJaN4zCt8LsIP+E5D+E5HnyRLt38TeKanU4mY3Obz1OfVucwnERioxiMYnkxOuPLjmQIPVXExMSCJiayixATEriZqSLqSYkub5+H4b0iE2EY3ORi4Ztsi3EwysFrTG2cLXDlk4WsM2Rq3w4WDBjjbACpsBTIP+IpD+IpfHHhvTwfA8PU7jK4vE4YjFaaYiFIURCs1a5vjO85ueK5gis9MzEoP+EhL+Eh3h4fhdei65THBUUpOJElyzGV7u854xtd5Wu6pq9VE6mKanwJqpg/InMzMzK0BEyiZgCJQkRIExMSARImJvPg+fL4KAITYQ4yNGeRtharWbBm0WtMuXKtcYsbFaxy422JnjZMGzVmAKlAFEg/4qMP4qMQDGbms4zWcSmis4FERNROJqIiYsXBMXjfLx/Gz4IIP+FLb+FLdz5A5c/G3U6mLrJNuvgeCO8c44xcxERVRiMRSoxdYzrny8PtPUg9dLm5lMCJmLi4SBBExMpi4JqZxc1Mwkmbnj4PivaCE2EMWeZlkzNsq3Jkx5FrTCwarXLfLmWuGzXFjwtHLLM4yACoUBM4P+Lqb+Lp3izlmMxVVqsVqdXi63GbudtzmdxdrqavojgIP+EhT+EhmnhVWMTFts3mczEopGpiMXqamYttxjw657yITRxo9WEIIRhVFGEZIwIwjKcowjCMYRhMjGNc/NR7ghNhDNxlcM8LfCtzN8jha0buGS1zlbtFuJq0Zt2jdg4aNnIApXEYP+L8r+L5u58S+08MYxx4ZmQIP+Eab+EceJ4b5bxDV9EUCGtIaCrULAwsDBwcHH1sAsgCE2EZmOZs4Y4Wa1sxysFrTM0arcTJrkWtcjdu3b48bBrhYgCuQCvgKC/v7D+/rdZoD5Pl+b5/u+Hx31fDxmYWbbVbDZStkuTmeHJgkTGMySyNiTcSbLNi2yrZ23dbbZubK5ZcJIuWVsau73bruXNmmgm12xYlWeZtpq2qs615ve97ffbrrYVWdubbeu29Gmq0jjmSek5ElUWJImREjNxkFXd3ZL8G5ggv6yg/rK34Hz/MA+L4+d8bLLOzebGWEqo3Niyybk2bKSwsumyybIXNSosgBBLLNzRCVRAJShYWbLdneblGults1ubm4guZ3iXnYtjI5Mkkm+O5aLC0tWMuXFhOiFkttm7AlwyyXLLcbMt5atzzNSxjx31vyduIL4uaXbLZULZQWVZRKlRUoBLLLKmwJSUABKJQJQSgAlJQAACwABKLFhc2KTcsACUJSyUACUAlBYLAJQSkpKAAlALlAFlb37fwKAITYQ4zN2OFmwyrWbRw4WtMWFitcOGTBbmZNnLRg3zMWzlwAKciKD/kGM/kGN7d+nXp1L44zjnw3VpTNThw3rHACE/CYJ+EwXPmy5K0NmHBHBG0bTpOEMcJr4NdNOIITRs4KEZJRnVOEYyrKcIk1Y4dPJlQAhNhGFoxbN2+Ngtys3Dla0ZYmq1y1YMVuVvjZNWzNjhyNW4AqhAUeD/kYo/kYp8HwO/bxeG8c4zOazq8QxTGMRycJ5TqKrEUiEst8d8+PHjz4547vjncdXPYCD/hKE/hKFmJiMb5Xq9Xi8TqKYupiZTWbbvOeM8b4ztmt0RERiIqmJ6XFZg/Q45m0pTNTEiZRMTExIiREkSBMSmCYTEs+b6MT8CCE2EZWjFizYMHC3EwcuFrRk4zLcONszWuWeNk4cNGuRrjxACqgBQYP+Qmj+QovG+XPp15b4ZqIqKxifEY1rhXCoqWb5565554vHi87lmojlXLHSvCisAIT8GFn4MNaTtO0cEcEaIQnOF8+jXljnw5cOG9blJZLZsGTNipixS2SzWpKU8M8d8scuWYCD8SpuZmblcwmKmrhKVxFkxMIICJRMxcTMxnfk+LXvACE2EM8zNhkcYWK1zmcYlrTM2aLcLFwyW42uLJjyY82VpjzACkIMhPyLmfkXbZM+YY8Qgv5v+/nAGAbggvk+myZM3fNAITYQ3bt3Llq2ZLcrjJlWtHOJotcZcjFa3cOMmFixxtmOZmAKgwEyg/5AHv5AO+l3WYyuJqIxhyxisVqFXObzvjMeLo1PCukVgIP+C7z+C9ntGeE4nhGMajERM5ve+N8+Oc2ita1ydI1qImLzsIS3YdOMU0YRjCJGEYIwBGEQQiIq4eTldgAhNhDDK4c43GNotbZMzJa0x4nK3E3YM1rNjhYt82Ru4zZcIAqqAUCD/kUM/kUl5zGdZpiODhrHDhrXDGNRqImeOe++vHne8eXF5vcTXDGuGtRwnpx5YyCE/Bfp+C/WtMU6QwTwJIxrfHnhrvly6a573jK2TFozZrYslNGDRkxWwUnGt8M8c8rTOOWE1ciHXEpoxnKdJwjCJGEYQnCKMIwQIwIhGESMYVjh36Y+BCE2EMmjhu2zZWy1hjwtFrTDjzLXLfGzWtXLHLla5WjNnjZAClQSg/5Inv5In85zWaIjE8t4kIP+DC7+DC/pUYjSpN649+aGgLwuYGBgICDQaLi6WBkgITYQ4b4m2LGyzLWzRm3WtGDTEtxZMTFawxYmTjMwY5mGVmAKRAiD/knM/knfrrwzjQCD/gpk/gpt8BwOAIaekoC7g4ufhiE2EN2rdo4aNW63FhYZlrRi5YLXLZw2W5nGFkxYsGTfI2agCqgBUYT8mp35NU50rSsownKWPEy5BCOKcIQISrSqU0ZThHHs26teLGyZWLHgw5MubOxY2bPoqlGSVckYAIP+DDT+DBvOL1uMxd8/C8Nw4jv28OomJiiKRcRIrOM4Ew1vhx6deHFjLGdSUvhxiZCDjwpZjKUXE4zE2JACYESAAAgiQkJM+T5rwiE2EMXDZyybNm61jhZsFrTG4arcTduzWsGDTI0cZmzFthwgCmMig/5M4v5M4wqM43jeLTExFxMpVV08AIT8GG34MNzFjyMvCx0hatITJkxeWndvYIPpw3aElwtMSmJSJnfk+O84ITYQxbYXDRvixrW+bDkWtMTNstcMM2NblzM2WTHjyZGGZyAKhQExg/5R8v5R89d3HXGJi4imIw8jMVCczxcY5xxzm5mLxPgXwIP+CfD+CfHyr6RwzgnN7njnmrjTE8HC9MTjNTG5vceG49dghM2CcYxjOaFZTijAnKU4RhIQSmnCKM5x09NLtCE2EZnDlphyt2S3E0a5lrRhlYrXGJtjW5mLXDkb4sORvlzAClQQg/5Rxv5Rn5VwnlExmuu+YIP+CnT+CpHETynFaqOVMIaolIC1gUDBwMHCxM3HwdgAITYQ0c4nLFi3yrXLZszWtMzfEtxZGDJblZNMTjIwxtsrByAKWxWD/lNI/lNDxz5ccbcXFuZzwnPIg/4Nkv4NbeV8sxltxnnc83HrkIXGSYGGBGhjhhRwTz4++DPAITYRlYtmLBi4YLXLRg1WtMblitcYmjFbhytMrhvmbN2DHIAKbSSD/lWY/lWzi3Biqiot244mqUSXENZ1AIP+DLT+DKnCeF4uZueqefG75wYxjHLGI5Z0hIeAp82cYzThOUyMJoynKMIwjFXDxccgITYQzzNWbFk0arcTbK5WtHDFwtcMGuFa0ZZcuVswaMMeNuAKfiuD/llY/llZ5z08vlc2sprGsarhGmmpi7488+DfeOMWg/4K2P4K2eeMVqeGNVqKiLXnOeO+vHrnnxnnM1Wq8TXDkIP3uuc3lmLiUpiYqYRcXdXFwmMzx8Px79QhNhDBozZMWDNutxYcjFa0as2K1y0cNluPDlys8LliyZYXAApWFIP+WhL+Wh2OuuOMpm8zleNUg/4Nqv4NidbxNTFzmeN33nfMhNHS13rhvGcYkYz28mOQITYQwbOWznC2YrWeTKwWtGDFmtcZsLda4auWjjJlctGTRyAKXhaE/Lo9+XR9lwsMMMr0jKTBHdPJkIT8FjH4LGU8mSWKGKGCMoQlnwb8uECF00kGrghgEJGjhplzcOAAITYQ1ZNcuZkxxrcOFw1WtHObMtxNHOVa2b5sTHM5YsmLfKAKeyeE/Lzh+XnHPCOGl5RtDBSlLMEck7TkrPHXThy49LfeYIT8FuX4Lc8Ed0MjNOU5XYZ4a5b4647zyrznONKZqYMAhKd6OfmxlOBCcoyiEYRnFGKJGvTysgAhNhDNplwtXDZstbZmuRa0yt8K3EwY5FrBgwcMcLRizYscYAqAA6oCg/4SjP4SjW9d43OZuZrNWmbi0ROJiVrmdXqMYxGMRVcGKpUThNYnEaRUVMTWcXCZJSmZi7mLlNzGa3WYuLglFpi4IlEzV4uJOvieL27+B4Pbv27+B4PieL4Xh+J4vieL4W+fjcZRC6iYlC4mJiYurq4JJmYuUrlaZSTFxczM5XEImErJmFkpmt4lNIITOLiJq0zLMxMzGL1fLECC/sfT+x9fp8fB9vybiXPPEY5LizDjEkACXvNrYtWzbWymWZRZaWNzaVZQi5uLG5ssWEtgCKTcss7zvO89+vPjvO87zsz4cm5tneaslQXO53NVULzc2WblSJcQyy82SNxm4l53FWVbmyblgsorZNIslJYzczyAgvwB3uqdBFXNllCyosLKLCy5RLNwAqUslSpQBKJRc2ACwWAALAAJQAAhvO5srNgBYBcoEpKSgJuUAsCyVKBYssAACwJSr35/wOghNhDXDkzMnGJgtaNW+Fa0Y48K3C1bZFrVvmbs8rds5yZmQAqFAsIBg/4ZyP4ZyQ6dXSeflddXi8ZxeFRhGDF4RKcrmZTCJolaYlRCYXUoRbNZu03W6kRKJnn4Hg9OKEESlK6mU3N3M7WlMplMl1FoWyuJmJguN5ylvThGNRwrEU1liIL+0oP7ShDNcnn1bljeagly1VoJYlbNbncqzZaSWWFudm87IzYlmkqX19P0fb8G5rlstapZhJYzebMqIRKQEFy1m5smyVBYsub8Ws2C/BHytu7Lli1bZZZYWWAWUBLKSiUAWKgQss2WWWLACwsEsoAAC5bCUlSlgBKFglCWzd+H8G2fgoAhNhGZnjbuHGTCtYYm7da0yN2a1zly41uNiyyMXGRjhaYswAqAAr8Bgv7Uq/tSv4/ie/T5Pl+bYyYzI8XITVm5aFhyZcS27LezPONTbbs7JuFzpqy1LbetWxZbVq5Ymy222tXd3btuWXmy1SEidu9vct5kxi3cSfBfg9T4gIL+1Av7UDsbgy8ubm5rc2LJvPPOjZNyyXLBYsXKSlWyzcsVbWzS1VmiXOyWy3lcTLliBcJcsslgmLlyiUVbba2WSORjL49+KgCD5drm7XbMTAqUxIBKImJRcSRIiQJhMCYAARJEgi6zi4uk1cAAiSJiYlEokIkRIIkARIiQAExKb7+rE+8AITYRlwsWGLIwxrWOZu0WtGGPMtc4smVbjytGDjNlxYm2TKAKyQKFAoP+L87+L8Hr53g6vE6YrTURiIrHDGtRUTGbm0xOLVcIYlhEImribrJmczM5urJmqymNzeWbiYzVxabtMpkJE3E3EzF1MpzGZXMyvcTczN3NuczOZuUzSEKVMTiIvG43MzmpqYu3OczbK4Wi8IjE1F0mJiIIRlM3U3wYxEKa3w4Agv7Wi/taNt5sublmyLlc2WVFksEsUtNFmws1ZSS3liWXKSWLKrcsuBudmyhZbOzZ5ls1IMuLlksElTJZlhYlk3GygApc2S2TZWbC5SIWrmyWBcskSJsrYm34Pj5agvwBrbt1aWKlsWWWWUTcpKBLLAssqUlAAWBYJQWFyiWUlm5uVZKSyyyyiwBLYLCblAWAAEoBYCwCwAluUAATco2+ft/AM+IhNhDRqyyNcbVstxMmzBa0cs8S1xhZMlrjLkZNMzNw5xsGYAqGATqD/h1a/h1bAid4zExMTCo3oXqIpGGIRVwmLXO8eH43WdiD/inG/inHA5c/CZ1esxa3Xp1HdvPG8pisYxisVTU8M8vB8TjHUISXCvOsUUIwmiRIwIEYRRihEBGBGKM55+Sd4CE2EY2DZw0zZmS1lhYN1rRw4YrXGJsxWssrhw5YMGWRxkYACnYog/4hIv4hMWI1Pa+mdZ1lM3m53HfXWN2tPLj4Ua0Ag/4o6v4o0ZXffl4ON1eIppURUXi4yu2Y8Nz3kITdlhJArCM4xRhCMiMpwmRRnG/F3oeAACE2ENsTJw2cM3K3Dix41rTDkZLXONg3W42WJizbZWjjK4yACkgLg/4iMv4iC7xmr5Zsg/4nyv4n27pV8k0AhpiigYC7g4WXnYCKITYRmcs2DbI1zLWDLE2WtGTPEtwtGuRa0ytWThxlyZWGJyAKnwFJhPxOsfidXvGEaY8WPFhtO05GacIQCaBKEZJxjHLq16NObPo05Mpkyi12LHmnOlk7AIP+KSz+KRep4TrcTeZz18DwTqyuIiGJiM4mE4mo3q6upiYAdOrwPB8DjidXsIP3OF+zCUymZAmpEwmCYmExMEwAJgmEwHH3bjygITYQyY5nDhi4YLcrdhkWtHDTKtcNcuJbjytGOFiza5MOFyAKfC6D/ixa/ixb43rnrdXVKqp8S8VSYu83xc3OeMbtOOPJoIP+J9D+J7fccs4mMxdszz7c2L1UVpU1vW4zc3e8c88eIITrWdGaaMYxRgIQAhCEZRRRTRvj6M2wITYRix5mTBu3xrWbRkxWtMLdktcMcmNa3zZMTDDkcNG+RsAKRwqE/FpF+LOPDTDiw5FQgv7hQ/uFmsmvHYeLSKAwOfwmByFHgCE2EM8OTI0b5m61yyzMVrTGyyrcThmzWssLhvkzYWLdg4xgCmogg/5D2P5D2YkGMxx11jnHOLVXCu0+NWMAg/4o0P4o0evQHhODwL6TGYvO73t35znYhdFNFm454SCGCEgjQwI4JUc+LxaDSCE2EZXOLCxxNci3E3asVrRg2wrcThlkWuWuXE4xsXDLJmzACoMBLIP+Rvr+RvvXj9a5xOI1jlrprhrFJjjfPjx3xzzzNs668Jqwg/4oeP4oeeUVynhx1JNyuRWKqsXGZ3ved9Y8O+t8wIXDZZFqYI4pUMKGCEQQoEEMCCGCOCFDDPPnaTVAITYQyysmLlw1Yrcbhw4WtGzBktcscTdbkbOcTNvmb42DNkAKUA2E/I0x+RkemimazBjrv0iD/ihE/ihlnGeifA44iYemQWAQGgwGDweOx2ApYCE2EZWThs3Y4mq1u3ZNVrRy5yrcLlkyW4mbbNjcOcbVozygCo0BNoP+DxT+DzG+/bv23wvE1CorGOWNcMRiIZ3nO/BOuamK1jHKPA59kIP+KHD+KG+77d+nHlnEVSoutuLnnObzi8YxHB2qGJi5tx1ztkCEydZxa1rGcYxRAEIwiIwRghGEIxhOEYzY+jeXGCE2EM3Lhg0Y5WK1rkYsFrTHkZrXLhi1WuMuPIwbMGDXK3yACp0BQoP+ERD+ERHzekZxOJxFKipx18jnURSIiYVkud3lNnh8N3MzEViOTwM9NYCD/ii2/ii34b5Z1dIiIupu+vTw553vOd3mczLUa1w4cK6HjRjlrVNTOY448PHOwIOvgKvF8PKZTcXExKJQmC4TEiETCrqSRMXFrvPj+OohNhDTFibMM2ZgtcYm2Ra0xM8S3E4cZlrjGwbZGeNrlyN8gAqUATeD/hQS/hQXc8641cTUYxjHDWo1UVNZm7473nO9ePwymYnE8HLPDECE/FG5+KPW0WKOJkjaEoxnHHe+PDlw4a4YxwQxWzZLZMGK2SWKWCE5VtrZboTB2JOymjFMRQihGEYwRiQIJIIowjOE1cfTnDUAITYRhx48jdo5Zrc2JjjWtG2bItcMcjlazcZsWXFmcZmTJmAKYhWD/hc6/hc7cONzXGpXWOPhZidAhfih6+KHthMLiqZIJI4oUF9WLstxoIaqkoKlh4WBg4NAwMDBwcTKzsAuACE2ENG7nDjaucy1w0bt1rRplYrcTHHjW5WeFu2yMcWXC0xACkAGg/4Xfv4Xf+edgIT8ToH4nQdOi1iHnkLkcLo8KCE2EMm7djka5Mq3HjxtVrTNhbLXLVo5Wt8mJu4a5W2NjiagCsgBXYP+Ofb+Offlu5jwdbmc3Oc3ExjVcOXCu2NVhF3OYzNpm7TvW2cZxvWcLq4mZiZiaQrU6qqjXHlM5IT8ZHX4yO9tM2vVlxXtOlIUhSSkYRhGs8NcN63jGMYJTlFKUpSxZcjVr2bd2/RpaNOadJJQgRJxjOM5xvLHKYCD8T0MebxzdyuEzi6mLqbRKJgTExcxdXE0gTBMABEXi4mJkmCZvPh+ejzgITYRjbMsLhw1brW7lxlWtG7dqtwtsbNa0ZuWuXDmY42OPCAKnQE2hPx53fjzhy4cG+WGOOU6QwYMmDFgwQwQlCSBO9cOGuHG4Mb453tDBmwZMmKE/GSt+MmfNr1Y9CkpQtMnHDPHeuXDfDXDWsIYMGDJm4DhYNWLJKy9NN8twITtQlza3hCcpwnCcYRIEJzlOE4TlBBAgRhOU8fRxyn4ACE2EM2DXLhZY8S1y0ZM1rRxkYLXLBixWtMjFzmatczFs0zACpsBNoT8gTH5Ao5xZZZ5XpCls1slsVqWpK0LTjXDjx5cuHLhnhjWS1s2DBsYowCE/GQh+MiOENF9TJHAhOc8OO+O+PHhrjw1nSlsWbVwGzdkxYsEEb10021z3ITJ0JR5tYpownCsBCMpzhNGEYQjJKMBGCKM8/RrGHaAITYQzbY8eJqwYrW+HK0WtHDlutxNMjhawzZszhiyw4mWJoAKVhSD/kNq/kNr1x48OdZiamMb1gCD/jK6/jK77S5TwvEzdutdQITJ0KOXhjGNUZr7+HOWgCE2EN2zLJixYWq3GzaOVrTHlYrXOJniWtWThy3c5cbNs5xgCj4GhPyHLfkOHzs2cIP+McD+McvguoeURGKp/NAhNhGPFkb4m2JotY482Fa0yucq1y3xtlrVtiYN8uFu0YZGAAp9K4P+SRL+SR/Wb4deXXWamEcvB8DjjDUYrVYhac3x4cazgIP+MnT+Mmeqjlvtusts338DwePG+O5uIcK4VrVcr7XiYIR2IY885qooxEIwEYkYRE4RrfpzjLnAITYQ1wtmbXK4brWmNq2WtGbHKtctmzFa1aYnDNvjasWrbGAKdSmD/kyo/kytu3PG8TiuVa4VjETlxvnnnve8mdb5VwmD/jEk/jETR0vpvUzvN8ZyidRpqKRMzedvDjvfUIS3YhPj3mqinKYhCMBGEQinh6dZw4ghNhDFm5cOGbDCtYZsjda0x5mC1zkZs1uZjly5GDllhy4coApODYL/ADj9/gBxXybkvPNugIP+MRD+MS+sVrFdL4VAhq6OgIOvhYeHlaEngCE2EM3DJnias2S1o0c41rTK3ZrXONu2W48rhoyxsWbPIxxgCmYYhPycmfk5NwYYUwyyyywywxwvWmPJHBgAg/4zcP4zUeFXy3rjXPHOczxuvBc72IXMRRZOGKGKGCCeCWCVPfl4Z4MgITYQwwuMrhm5brWTLG3WtGmTKtcZmrRbic4WznNlysMeVuAKdyqD/lCc/lCd3McUzE1jl37ViqxGpipWyuc1nlukgIP+Ms7+MrecYurbud7ifFi88ZRDGsYxrGo4X26s2ITN0I06M6zRIiMIwjKcokJoRijO+/ehxCE2EZcTPI3ysWC1gywtlrTK0yrcLfMwWsG7TJlx5W7lu3ygCn0rg/5USP5UO+vTrmOdZqcRGI1MYiIi5vd3xnN5uNzmqIP+MUb+MVPlvXbGMMXN3d3dTFRGInFrjNuePDvvfUCFxWOgaFKhQxRwRwQxSwBAQIYoUKOPA5mE1gAhNhDTI3Y5W7ZstytmrVa0xNMS3ExZ41rlw3wsW2bEwxZGYApQD4P+VBT+U+s4T2qNc4nPUIP+MKL+MLeIwwx0z01WgIa+QEDfwEChYWVm4FWAITYRjbMczNq3ZrWrZyxWtGmRitw4nOVbkbt2zTC3zYXOVoAKVhaD/lZm/lZlx3psSvNZbpfAg/4zNP4zGdYci7ZnMc66zvjkhc5VA1MEKGCFFGhX5WOSQCE2EZnDLK3cY3K1rkyuFrRw0zLXDdk3W5sOVjiZ5nDVq4zACl8VhPyzPflmTxo5VZ4ZVlBmrsOEhPxh7fjD5hmwQyStKUJstt8ceeaGlqCCWMDAwUDAwcDBwMTExc7BLoAhNhDRoxZN22VstyZcbFa0x5cy1w1a5VuZiwZsmeNw3YsWgAqPATyD/lrm/lrhy8Hpzxzi5m6w1HDGKRwus6zDMpzvp1qwiQ79nPk6gIP+MO7+MQHwFcr6X2jTUzE3xjdzzzd8cbi6ujh4fhdenPkc+QXTGWCD8L0HmuK5XEzEkWRBEwlMSJiSYmJlKZz4vm09QCE2EN2jJhkZMXC1pkYNlrRkxZLcLhmyWuGrFi0ysGDlmwaACpQBQYP+W3b+W3cc51ueMZiYjSqiomjopFTMxck3M7vOc5yzVT0jxN9L0IP+MKT+MKUeV4fib7XqiJmZ3N8Z69u681cRWsRwilXjMbrMZtmdz4MeDPUAg/STct5tMyrNXF1ZMAhMSiUTETAJhMs54+zuY94hNhGLI1YN3DJqtxOGLJa0ZYXC3CzbZFrJricOcrlhlauWYApNDIP+WuD+WrXWOjHgcbzIg/4w/v4xF4ajHCtVAIegIFA53A4XMYPAIHQgITYQyaYmbjFjxLcbFgxWtGTjKtcZsjBa5bYnDBxiYZMLLKAKogO2AoP+EWD+EWFnDq6eHi43WYzFxmJXBEZiLqU4miKnEVEaUCIpUanF1F1M0QUiavGcXUpmY3MXVXUXU2XMEwggiUkzEpiIuJiZJiJiJiUwIhMpXEwRNZxMTF1l18TxfC8PwvD8Tnx8Lw/A8Hp18DwfA8HxvH8brx8TxfE8XwPB8TnU8/G4uvheH43NAXE3ExcJRKJTEyEglFxMWkmZuZu7m8ucbnjXixewgv620/rbV8fxOzN8d5vNmyy874sZLhlWKuLLlXlypS1S2zZbKmpuVm87mym5ZUty0C5ZZNguUm5rNlzc3NZsuazRuUm47ws2TVzYLzYJublnZned53nw/B79fD8Hw+M9+u88+PMl55jnw/B8vFS2NWzRJ3lJUG4sCICXCSMYgs313aCC9fR562W2aVLZSpTLNzvNWSyygSkqVLLCwsqVFllLlABCwtgE3NgAASpUtgJRKALJRKLLCwAAJQsCwAAlAAAACXc3NzeW5RYCwsBZXfj/CLfwoCE2EMWjdlmZMW63Cwb5VrTLmyrXDZi2W42rJjhZM2mNoxZACpgDmwKD/hoo/hopHLn279nfyuvDPK4ipia3q6uILqZhMxJEirq6mrQLi4mbi6uJiYmUhMJiYlMJhPPxvH8Lw+3d4HgunXp17d+3fwPB6deXPt36dfC8Pt37d+3ft37d/A8Hp17d/A4zMJLQklMrTWvD8Lr0eH4XXp4OJmZJJiyc1ZGai4mLi1okpEJhMRNIi5JTCcJJqIiKVNbqbiWM9OPhdeiD/iC8/iC9HHhnE1Ot6mJXiUwmatEwTVgSACpCVwmISiYlEokiYIlExcTCYAM4denXpz5ceHHhx4b1vXPlx4b1x4ceHXp16d+3ft4PgePylFomZJhMQqamOXft16O/beuOJiYmEXUxdTFwvG+G6mpTCamIuCJAmILqrhFwRJEouEXi4mJhdXrrjhxAgvwBpvm2pssUUsJRZSUSglACVKATcoCwAAFhLFigsAAASpsTcpLLKTc3KsATYAASkWy53LEoACUAAsAAS3NhYsKt36/wLufhwCE2EN3GZjhx4Wi1nibslrRnjyLcTbDjWt8TJljYuGOJu1aACokDnwKD/iTe/iTfAAA7d+3fwM8/I61NIqYCcLVExKYJiYREouImLxKInEzExmLAmI2RKZpnG6SmEiZi+PheH279OvLn068ufTr4Hg8ufDj251ETi4WlmLgmEXi4kTEkTExImYuEmOfLjw69OvTxfE8fgJjeszK0XcLmLiZi4mZjMTEpTOS4mKw0xGExMbJmr4ZxoIP+INz+IN0AADGdbxN6uJCAmJXjJUpiJiauJiJIupkmEhNSJiZiZhMXUzCs6ziYkiSJiUTF1nHHh37d+3ft37d+3ft4ehdTNXCxcTBUoiJiYkiYcvF8TxddPDxNSi46eL4ni+J4fheL4nh+F4fCBOJVMQIJiamauAiamJhVxEoSTEWIlExjNRF8NtcQgvHxN3qopRWbLAFlUiwChLLmxSUBKlACWWUFllm4AsFgBKCwlAFygAAJQBLLNzZZZKASrBYLEoFgFixYWAFgAWArz5/APy38ACE2ENG7Jmzb5WK1tkzMVrRg3ZrcWNo4W5smbGwcsmDVxhcACrEDsQKD/i+a/i+P5sZHLmdu7t37T18briazgiIqKUmFwmlTMJuLRCJkza4mqmomruMozESpEkpZCYmkxcR38Txe3fwvD8DPPxvH8bx/A8Ht35c3bv06+J4vheH27+F4fTr06+F4fheH4Xh+J4vieL0zKLiYlCErq0kTCLq4kJi6TDeni+J4NTmMpzAETQqZuZZCKJiLmrVMILqYhNRJFpmbWROIioxOr4ZipIP+ITb+IUPk79hdFWq9XeskWglExKJBcTC8TBE0uCUIRnGcWlEzEkCrirIurVImpmpJqy6ukxdBdOvTv28HwPB8Dr048OfLr08PwvF8TxfE8XxPD8Lx+k2SuLq4mESRNXEFOnft4Pgd+3Xp37OvR37OvTnoIki8XBF0kiYuIESiZRcSCU1MTSakRM0UmiJiYmExOuepkILx8m3zNllsqyhLKKAsqVKlllJVygAM3NCzcJZc0TZYWCwE3KlJViLKLFhKlCwAlAAEoBKWbzvO5KALAlBYAABKLAASgLAAAFbe/P+B7gAhNhDdu2ZM8ThqtcMmTBa0Z5Wa3ExzNVuXDiZuXLXNicOMgAqFArIBg/5Icv5IY+/bvy5uXPt38TMRi8MQpESiURdJktWajNXGYshNRaY3W4mLiYiaTNJxMRURBEzcTnMZjMTVxK5ubq4uJmcrm5jcXN3NrReoRNTG4y3O2c5bIzZx07iC/sSz+xPfk+H4PPhuHG8pOxUXO82WXJZNyzsneeZZ3O5stki4BS5rc7mzqzYTcup5q3c74uOWKZcTJllgs2IZbmyzZDiSSJst2auc9oL14u3ttllgSyygEWliyCqREllWqiRlFRKVssCWEsFCiEVO8887koSgFhYCixcqLLd8/H9v4QAhNhGFsxaM2uPItaOWLla0yNsK1xiZtlrjE4wt8mVmyYZWQAreAYABgv8ALGH+AFjfi83nfXcZ3FlClFGW3x553x5zZQ+PBcRElILZNwPPgy5M3i2XWzZXmWrViXMvjm4Ag/4g3P4g671xwm0riRcTaREMTVRERy8XxPB8DwfA8PwuvQPIvWOUajUzN3u53mMrvr4HghzvO973mJisY4YxOo5dejyqrtXCKlc3m+Nz3yCD12ylKZWmUhMCJmJiYlUomEwQmCYmCYLAJq4RIiSYkBARMSiSJRMTEk34PrxfwEAhNhDDHjcYWrNytbNm+Na0w5WC3FixsFuTNiw5G2JlhatMoArDAW+D/kYg/kYh6deHHW6sxnt38DwfC8Pp1Lpz5deni6zOZuZleNwREwxMSiYtGYm5ogVmUSilTUolUzETEYnV+J5vgcvFg/4hGP4hGefLv279ufI58pgLo69HXpvWYiACJgESq6ldTITEouJVcIIJiSImriYmLi6uBYCDrhmIpEpvObRVRCpZi4kTEwIkJIkAESJgABNSATAiZSu78Pyb8wAhNhDjI4b43LPKtxNcbRa0xMWq3E3aOVrbGxwsWTDE5cMXIAqGAUaD/jvE/jvFA7d/I58GGp1NTFTSsIhcTM5iYhVxFuK0TGES4uN8U9SC/rcL+twwDllllazRuWqkhMJbzvNhml6dqb4748eQgvH1e9tu0Fiy2USolFLAzZvO5RLC23z5+X6fQCE2EZnGNy3csMy1y5Ys1rTC4arcWPEyW5GOJqwyuWOLI3YACmAeg/5GVP5GRe/hZRepqaiowwiLrjG6zzCD/iD8/iD5vEzGa3jjjJKCoqaYjiCD8DjmoqAymYlE2m5m+fm0ITYQ3ctGbNu0wrWbJrjWtG7Jstc5srFaxbOGLjFiytnLVsAKRw2C/wAuFf4AW4czk5MMAIL+thv61/zc7nSPAIPpErTN3z7+CCE2EOMuNtjZ5Ma1q3zOFrRu0yrcThg5WuWmXGyZtGrLDibgCpIBOoP+FRr+FRtnHi8OMZjjjML1FVqsaqKhC7bnd83PObWrUdL8rj4muACD/jSI/jSJ6z248N9LqsTq6RKagVEwTE1kibtebucx38Lz+HWQhOBxIcHDWaaMUUQI0nBBCMYIIwiQnGEYwjOM8/PrKHgIITYQ4ZM3LTLjZLc2Jw1WtMOJytxZmLZbmyOXLlhhcZGuVmAKciKD/hgw/hgxvPDwZ4d46utbxeq4VrVdI5a6MVEghPxlyfjLlzTx8rLmhiYp4IRVhdhljhWuOWu+O+mFxWOiZ9GQoUMCOGCOCNCjR15uE1AhNhGRm0ZtsmPCtysmrha0w5MK3CwzN1uVmxaNGWPHly5GoApmHYT8NGH4aHdbJlzxhnhnhOilrYrWpknkjKCE/GZ1+M0vMM1+BPYyRlGKqKNM8sc7gIWjQRMzCjhjRwRhHBGntzsZqCE2ENsTLG2YYmK1jiZt1rTG4brXGFkwWtWznIzZ5mTJg2cACowBPoP+IZD+IZOHXpzxjrWN63jMImIYmBFXhFKqaKRSYm7zbetwg/41DP41GeTW+09fI68s6vSLTd318Lwx4ettrqVUxFIYhiqjG+W1gIN7XgzlcJmazGauLmJIQCUxc1cTWcIkJTnj6+dWITYRmx4nOPMyxrcTdu4WtM2JotcZcWJa1cuW7jGww5XGFmAKlQFEg/4l6P4l5bxnW8ZHXp1pZcxcYitVfjZiCVxczM5m83czMiM8N9L4MIP+M5j+M6/xPB8DwfA69Bw4+RzqqavCZzOb68uMohFVeBALTOWY26651zqD86LnMbuZSkkCSJTAiUTEwEQTF1cpi5vv6ean4EAhNhDFnmYuXGNmtyNnLBa0asWa3E4yMVrhxjb42uXCzxM24ApaFYT8SxH4leWbHsvmvSEE1cGWd7iD/jNG/jNR3rvy3qNRVNZxdACF0UkGJllnjhjhhhSy52GFniE2EYsLnG4w5Wi1hmzYlrRi2cLcOPCxWsMOFq3yMMOZuwaACmoghPxQTfigbx5s+TLixww0wwvCqM4VggtfIybQhPxr5fjXly5s+bPq18THSdqymRimrFjpWmmDx5W5tcLlMyuJTEl57+ecACE2EMWzds2cN2K3K2csVrRgxzLXDBwyWssTVnmZ5mOZyzcACnYog/4qHP4qH48HG4463i+F+F4PgNRWIYRKZF641kCD/jU6/jUx4+UYvG43O+fTq8nFzaGI4NVGL6ZZoISHUlpvHDCacqxIkJynERlOBXDr3ynzACE2EZWLJuzZNMi3G0yNlrTM4brXDNi3WsmTNjmc42TVnkzACoEBMIP+LZD+LYfxcdcZq8TqqcoiMZxcZji3PNxznLaMO09NY0CD/jPK/jO149N9t8uNZnN9e3cFRUMTCJi6u1zxrwY43sCD+GvbiN8c3NpARMTAiYrOLiYyud58nw4n1CE2EZseJjiZsHC1o2ct1rRo0aLXGJswW42TTCzcNWeXFjYAClIPg/4sov4shadM8tw543kAg/4z9P40C8b6b5Xw6b5KAIXEY6DA1zzyzz5PBxQ5YCE2ENMLRqxYMsK3MwYt1rRvkYrXDnJhW5cbVhmYtcWVyxcAClsWg/4vIP4vJ7iOOurd5teJ7XyjQIP+NmT+Nk9nt16c9cYuY3HeuM7AhdJIxMs8sMcKVGlnydMDKCE2EN8rhlma4nC1pizMlrRg0ZLXOTDjWtsrNoybtG+VkxZgCngvgv8AMVn+AGLXM9+vPj36O8GbKCzc3LNywAiE/DvR+HfumLbs16tOgx4hky6K492WWXZt2YYQrh1a8mUAzoPhUpXVzMpRMIi6upJmEwiCTPXyc+sAITYRlYNmGVuxaLceHLmWtGLnGtws2zNbhzYmTRm1YNXLlgAKlwFDg/4x1v4x1xnA58M1mLuYuLImqhjB03qImCyVrs3mLmL6Zi4Ag/4y2P4y2e/Zz5Ce0arhHJRc7nc7nM8znxvne9zcsVro8DseRWuXLhjonOyEtqjOM4zijKKInCcokIwhOU6VIwnCMIRhOUQEIkJz75HpACE2EZGzJi0Y5Ga3DibNlrTNlyLXGHMwWsW+VpkbN2DjJmx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BRHAOAgAQdBPAKjgYBEJW+tACupplNgaTR/ten4MwDCEgQRP//A0U1BQM4C2QZIDIJAJCbAwE3wB5FMwkAkIICAdvFHkU4CAD+AwB7hdI0Ek7ApD/TAKQ/CpYBSIP+L6D+L6FMA58vBxla6KicTEVFYxHBwnTU6mMxnOd8c7zttMC8Z4MUg/4BoP4BoXXoC67GJ4TBMVExFxm83vN5zuOMXEk3iyKYiqquEcHYgIPxIzOZmZiUSTAJq6uJiYIqRKZi6uJiJgJiZLu+vnx4wCE2EMmTFy2yt8i1g5yMVrRq3YrXLlu0W5W+JpictHORi3yACoMBL4P+Mu7+Mwndc8ddZiqxjWOHDGuGIwTWWZ3nfHfGcxer4VSD/gG6/gGzvwN+BfJwlJeZ3e98c9c7vMoqoxGqdJ7X0gCEycjgxVjGsFZThGEUCUQnCcJynBGFV459sfAAITYQwbs2mTHjcLXLXNhWtGmZstwsHLBa4bt2bJk2xZmzFgAKgwEuhPxqGfjT3ntlx5Z43RowUxYMGLBgyQtSBeOHDjw3x3rGeDDkhgCD/gJK/gJbrPgc/Cvo6TyQurve88ePO+t8Uwjg6RwrtvpqgIPHueXMpnMrhaauJEExIkSnd+D5L1AhNhGJmwYuceLMtxt2eJa0b4mi3E5aN1uVnmYYmzhu0w5soAqCAS2D/jdq/jdX3z431cZzVYrVcMY1itVhiV7vfO+ebzjjyQCD/gJS/gJlxy8HxL4MY1VRS5zve+e88c5uZuFYcnicfEjQhM3Qj04wTmIoTlOU5REIownKcIkY1rn4MeEAITYRkat8bFs5yLWrhu5WtGjZgtxZcrlbhYM2THIwatWzhwAKeCWE/HTR+OnfLPPHHSeKmTFmtmlilSEYThW+HLjy7cPFx8POhPwDsfgHhtkjiZp5I0jCMa3vhy4898eO86zSxU3aNACD8q6byrZcSurlAJStvwfPnAAhNhGLG3YNcjdgtb5cWRa0Y43K3DmyOVrJowzNmebM3xt8wAqaAUKE/Hqp+PWXNnzb93DxRRhOCMq2jRaFJMUaLQtO06C9KzvWt445zjOUUo5uLqrIg/4B5v4B5Z4ceHHwucYmpqIQiYic1lN5jc5nM3lNzMzUzV4MYrVY1wmgg8VaJRMWmYlBNXUoTESiSYldXUpiJTBMZm7zz7+4ITYRjcN27NrkYLWzRjlWtGDjGtwtGLJa4xZW+Zkzxt2zdsAKfTCD/kC8/kDTbjLMFVjGOWNV0cr6TROb48d7452zGdZ5ZwCD/gG4/gG96Z5TidInExMZjjO83vOUzKJuLTieV+BfhXyAg/CymZlMghU1InNZq4mImJFtt8fFwCE2EYmjNiwzMGa1o5cMlrTHlwrXLBthWsmjFvlxY8jXJkbgClkbg/5Cqv5Cqw5xG4mUIIiM8OMYg/4Bov4Bow8jn0nE6tVkWvXOAITJSs5iMIkYRQimvHXp5QAhNhDTJjxtmmbMtZ4ceVa0cMMi3FlcZFrnM5yMmrZqwzY2wAqJATqD/kUi/kUjeLw3O3FcTFVHDDVRiMVrGmKtNzcrnN5ndsl9vH8Yg/4Bfv4Bf3g+FOqisRieGaqLmbu9zmbZi5ubucxmVzE1PCuE+BEggufR3u3VSxQm5ZYWUsss3Nllgtve/D9PwCE2EOGzPG1yNXC1njY4VrTJiarcOXHkWs8eJxiYNG+JzmxACn4qg/5Hlv5Hl/HmMzuMxU1rGNdK4Y6NIzfHe+fGeO3g549QhPwDUfgGpz2tHFDNHJHBKBCs648Oe+et7znGcZyhmjupoITZu5aMZThGMQQnScgThFFFGs9PBjygITYQxb4WTZy4yLcblq3WtGjdgtxZmTVa3wsWWVtmZNMThwAKYx6D/kow/kox8Pwu/brU3c7m6zU00iI1nsCD/gGq/gGrq8Z6XHCeU6qkRE1m43HWdoPXCZu0oVMRaUpmcufHxwAhNhGVplysWTlytcZXDda0yZWS3E1YMlrRhhzY2ONs2btmQApOEoP+Sr7+StlvVxes4RqdaIP+Apj+AoPFanVRcXuebxyD6YyRa5uZzN+jICE2EMGWZljbYmi1mzxZFrRy5xrcWRxlW4XOFjmwtsuNoxxgCkoOg/5LmP5Lta3q9QpqbIP+Atj+Aq/WanN24r6ghOVtjGKsJznh4O4hNhDZu2b5nDVotYZmTda0ZN2C3DjaZFrjCwYs2zRu4bs8IApPD4P+TOL+TP+ZzF1ONT0xAIP+ArT+ApVyngjF1xb7gIXKXzoI08cs8suLzAAhNhDPFkYOcjlytxYsbha0x5ma3Exws1rNw2asmzFiwYuMwApPEIP+UEj+UGVzrMMRrUcFAIT8A+n4By9kbRhWcNstcMeUg/M4xG7yyzcz5uQhNhGRi1YuW2XCtx5WLla0xZW61w0ZsFuFk3xsWWJs3zN3AApSEYP+Uc7+Ud/LeM4msNTiIIP+AkT+Ah+uSJiNxxc3fqCFw2KzsUEMEsMsccafG5IhNhDDI4YssLBytZMXDha0at3C1y2zYVuNgzytmeFoyytMYApRD4P+UqL+Ur3PHMI1jHLGOwCD/gKY/gJ51XBiZc4672CFyVmfkhghSyxxz4vGACE2ENsORjlzNGq1nlaNlrTGyyrcLVvhWsGTVviZ4crVy2cACkQKg/5THv5TQ86nEVwwg/4C6P4Cu54Sm9iE3Y4RjOunbqAhNhDLIxxtmuVitb4mjBa0Z5Wa1yxYNFrZwxa4cjJlmxtG4ApKDYL/AErp/gCWZmMmY8UAg/4DCv4C5awuMxuM7IS3I4dYVhOdb7bAITYRmxZW2XMzxrcLNw0WtMzZytc5s2ZayzYXDTMwy4cTbIAKVBKD/lbO/lbfTxrji6xWK1nlkIP+Anz+Am/XCuGKmL411dZ7gISXan0UZVhdWcb335AhNhDPNkZN8uFmtzMsmZa0yN261y4bOVrFiycY2uLCyctGoApJDYP+Vyj+V0nKK1WNVrCD/gNa/gMxaiLnjPHihcRgs2IYYYZ8HYAhNhDPK0bMmLPItYuWWVa0b5Gq3E0ysFuRu2ZZsTRw3cM24ApPD4P+WHr+WIfmnNIqsI4Ag/4C9P4C071wnRGcdZyAhaMti64YpUccdOFryQAhNhDlg3aY8WVotbtXGNa0yOcK1w1YtlrVgyauGDHGzwsMoApJDYP+Wy7+W0VmJrDE40CD/gNK/gMdxeItm+eQhMW7DW861jXLt4QhNhGLMxx48mPCtbZmLVa0cMm63CzYOFuRphbucrBy2Z4cYApSEYP+XYL+XZfvM5qeFRwntnXAg/4C8v4C1YxqNWuXHHhzYIWLPM2ghRxwyyz335QhNhDFy1aMMTXGtzMMzVa0YucK1zmzMlrlmyY42WPMxxY2oApUEIT8vo35fZ73rKFLWyMkW4CE/AZ1+AxmFqUTYY43DVCGtoBcwUDAwMPBQMBCzcbGACE2EY2uJliw4WC3JhyOVrRi3aLcLdg0W4WLXFmZZsWTFmagClUSg/5gPv5gRc3G8ZhFTqcVIIP+ArL+ApeY6RycERlznfWFzlWFwss0sEscMsceBxMeSCE2ENmDfLjxNsy1kwZN1rRi4brcLnC0WsG2Jk0ZtmTfK5aACqUBa4L/ABnd/gAzd7mMcslxxiW3zPLZJJElq25uTEdnntqybirNmXEzcSRc68vJYkxkuW0Agv5DC/kMG3be5soLNySRmWFm5sbK1NlyyJCDLcSyWQwlm3ZegIMqRfCDqIkEkxcTExN1MXV0AEBMJCYEwJhMJgExExMCYmJRICYmePn+YCE2EZWTPCwy4Wq3LhxMlrTFlaLXLLE3W4mLhrixuWGRxmYgCmglgv8AJqX+AE1+RIwOd+SpnGKu2953neCE+0G+zphWasY48WNr1c3JjrWCi1MErShRinaAg2LTExioQLu0lpq4mGb6+LQhNhDDC2Zt2rnCtaOcLVa0xsmC3Ezx5lrjGxx4WDFllxuGIApYGIP+Rq7+Rr9TGM4xnwL1GsVU4yuD/XFfrb8tuvTry58MsJiL1xmQg/Cu5mZiYiRcZXnn5PYhNhDfI1xZszVutYuGuJa0ZsmS3CywtlrNg0ZucjJqwYOGAApLDYP+SSz+ST+bmZms8N5Ag/1en6t+OWOTFZ4TIIaSnoWrgSDRcrF1ACE2EOMLBtja4sq1yyZslrRmyYLcTNrmWuGGRu3cZGbVjhZACmoqg/4vSP4vSXgXrGNVhqIqoxwRi6zPGLu64xOZzNyAgv5C6/kLt8ONtly5I1NcvOTEXE5jNoCC+y+93YWUFJrZblxlyyl2ACE2EYmbhs5ZZGi1q0Y5VrTC4xrXLFzjWsGmHFjytWuJjjaACm0kg/4zrv4ztWOvRx4Inxs1UahSZnNsxMSqQIT7PD7N+eXNnZs7To4crqpJWstCkISpGU4RhFIIJRhOE4TRnCcqynBGBOWGevD1ACE2EMMuFgzcZGa1hjYOVrRy0ZrcLTDkWtmWbIwxOMWLK0ZgCnMog/43gP43oeWscOEcMOCKVdZxurxzjvfXffrnnGeHPQCD/WtfrMYnGcWzFr3O+c93g55uNXDGGK6V5GOgg1TCCZiYnE1MQkTFzKzN782+wCE2EMcuLE1bYma1njat1rRzjbrcTJi2WuGTli5YY2mJyyyACoMBP4P+Slj+SlkdpViqip1EaxHLVV0jWoqqiqmsRvGy9xmZ43zvjm5jE5CC/kQj+RCRUq53lRSqm5QzuLhyxiVNzzzz68yerYPl0zvNzExMSiQESBBCEwkSi4mZmJIvn5eAITYQww4muJhicLWrFi4WtMTbItcuGjVa5x4WrfKzzNGDdqAKVRaE/KY5+UyOmDDwMuKuKOCGBSEEYyCD/apftX+XPl31CkATmpCD8jxYghMymYmbnj4IITYRjc4WrTCxcrW2Fu1WtGeJstcNW2Ra3yOXDRo1ysXDVgAKUhKE/LON+Wcdk4bPLKvSNbY4AIT6qz6q1qlmjqlglDFHJeMAhN27lopRXVjWu/LoITYRmYsWuRiyYLWbjLhWtGGHItxY8zZawc42rhq3cZnOFqAK9AGaAYP+ML7+ML8AAHPkdehz5HHgd+zr0c+TwfA48PB8Dr048OvR4fhdenh+F4uunl+BmJjOk1MXSJVMTVceAqIhhSIxMRNSrMSikTC8ud7zmeM3lcIjU6nlnlCD/ggm/ggnBz5ABvRdF0b0TC6AqyJiYlreM8OPCd+BshMTU1MExcSi+PkcUTSUpuUrRa4uZnc3cyzgQiYiFKiNODg4XUCCeqWy2VUsCUssWWWKSiLFllLASyyykpLLLLLKlIF52LLKSxKKFyyyhKWW3bb7/APyACE2EZGLDM1y5Gq1o0bNFrTNmyrXDZuxWuc2XG0yNmLbJlcACo0BPIP+M2T+M2XxdLzjjWVyKpyjWGowxGGpwxnWamb3nfPjz3d3fLMUg/4ISP4ISaq+GcTU6nE4zhMVNVMJmdzvc8c8b4zu7mE8Ixp2dMYAg6xMwhEylYmLiJiYmCJiJiauJhcSlcLcePnvKCE2ENcbbIyxYWi1hhb5FrTFmZrcLds1WtsORiyasMjdpkaACpkBSoP+Nmj+NmkunPl3pdXNTEoTF0CERFRhhSp1erwpFxub3m9s5jOOOKCD/ggw/ggxOfJz5ZxOJqYQqaxnU4QxAtd5jM5rc5nd846xtmlK4RquEdrxgIOOCy0kxMJiYlEiJiYmJRMTU1dEExKUzExImbm8+H38gCE2EZGLZvjZt8i1g0Zt1rRozarcTRy1WtHDDMxx4WDHK4aACl0eg/436v436zny4641cbxcXV0UxOrjwIP+CBD+CBE1hphyzqqmpiZzuc3vroCDiCFAmSZi4labz6PYITYQ5aZMTnC5arWONm3WtGjfEtxMWbVbkZZmzXG4Y4cmNoAKTw+D/jn6/joRrdbrNTeNxACD/gjA/giZ5b1monE6XgCFsqjngljSwxy4uvQAITYQyYY8LltkaLWOLGyWtGblmtxY2bNa3w4sONqwxsGjbCAKkwE+g/49nv49o4mgHXp4+GRERiKxWq1iNKVmJZnjm98d5nNxmGlAhPwRIfgifhDBv3b92vUx4qQpCkMEaUklGM44a4742Wt4404wnKlJUtipkpgUpcCDrpdpmpXEytEwCYImFTETC0TcTMErLzx8XPwIITYQwwtmTXHiyrWLJs5WtMrPItxZm2Ra0bN2rdvmcuGbjEAKeiyD/kDi/kEFnjF1PDGtcK6O18nLOrjM8b48eO85mYnhfKMAg/4IUv4IRe0anU1czN8c3znjnje5zFyVGK4R2rwM9NCD87xyJq1yUqYRcrEkwlMzlv0XrCE2EMcuRywbOMa1u0xMFrTDjxrXDVyzWuWzFw4yNc2Zi4ygCnsrg/5DQv5DQ/B3O85rfByxy10xyrlOrxcTnPHPHe92ms6Ag/4IkP4IkWOF+BvpeIqbX1jnve95zOZleIcI7V4EcMCDxiETFrm5iamkRJMpSTEzd8b8nfpAITYRly5szjE4ZLWLNg1WtM2bItxY82VbicOWrRq1a4WDByAKnwFPg/5GAv5GAw58jny58uvTxfE8PwvH5bq4zCYTUKphUQpHHxuur1OEVNTNzN5zdzM43wCD/ghW/ghXDnyJi6q6vW+VziaKQiipJu4uTr4XO5yu5WzO4ubpTEavxHOC+Dxt2qWrKhLFWUFhNyyyyWRVNiyzcstw2/H8P3/AITYRhy4m7LDiZLW7LExWtMzBwtcs3GNbhZ4XDdrhaOWrXIAKfy+D/kdS/kdTO/bwYcYzUxitVqKw1PC+V4kze88d8c8Z65qD/ggM/ggNM44VWIxTCIlM553zvjPG8s2tnF1fKp5AhMUJxnFGCEYRCMEISjKMIxjGKKM4JwjXnx6QITYQ4w5MuHE4wrWTZk5WtHDjCtxOGTdawcsmDbGzxYWLLIAKax+E/CxV+FjOsp5M+YjDJJmlmwaMGjJZSem+/hiD/gys/gzBnE+B4fhHXpVsZxvHGNzZfSrAhHCqqqnCcIRlFGEYRiRrt6MYACE2EZGOFjkas2i3K1b5FrRk5xrcWZxkWuMmTCxcZGDbHiygCokE6gGG5YDlpaIAKWkv77BdFBoCAgYaBhoSUnZyHhi6u76/wphXGFfIREFGQMNBo+ChULFIaBgoFBQsBAwUDBQEIgoKCgYKCQcDAQMAg4KBgIFBwKBgYJAoKFIVBwMGg4GDQMLAQMHAwcLCoWFhYOFgUHAiDgkDAQcNAw0HCIKDgIOFg4GBgYFAwcDBwsLAwsGgYCAiJGEg4WHiYuDj4eHh4mHh4WLhYeJgYuDi4CFEEhIOGg4CBgoOCh4OCgYmFgYGBgYKBjEVFS0NDTCG8DAXgY9uAAtLXCmFcXVcEgoCFgomFgbnCmFbq7MAYBkJGSk46HgoGAhoGEgYZBQBAwEDAwcBBkCEDAoWBgYOAgyAgRAwUHBQMBAwUCg4KDgIGBgIOAg0AIGAgIGDgIFAQMDDQsFBoCFIGAQMEg4SDgYGBgYeBiYWJjYeLhYOFgYGBgIKDhICEiIiGjIaGiIKGjI+SgIiAiIKEgIGCQqDhUKg4GFQsDBwMLAw8CgYCBgEFBQEFAQkBBQUCgUDBQCGgYqAAIOuUkJmbSiUTJMTF0FTEhMTYSYzExMCJiYiaupiUgTVwARMTCSJARIARKJRMXUympiaIurgmLhFoJhMExMSImAi6uJi0TAgmrrOLqYkETExEzfX2T4KITYQ4x4mLVs2YLcuRm1WtMrhmtcNcTJa2YssWPGzYMmbFkAKtgFGh+EC4QMmcyRGIAKNR6tV7RM4JAQgUDgEDgEDmtinKGwOEwCHhR6NRaJZ7NZ5lMrLZKfTp7PJbLElkgCH8IFnhAtKHQk1mgCNxqGQ2HQdA4BBUFgCAwBAggEAgKAhKJTKJTPp/RI7J6hUaRSaBQZtN1Go4IN7XhzNpi5m0zAhMhJSSZQqcVMJlMxYlc3ed+H3r3ghNhDbMzxZsWXCtwuG+Na0bOWS3ExYNVrTGzzNGrZpkxtWYApjE4blROVFjYyXgoVCwUDOVtZS0ifngIfwf9eD/uj0atyKAQcg00rtcns8TebAhrKEhKWFg4VBoOBhYWVpYKBvACE2EMG7ls3aY263Jmy5lrRwybrcWHNlWs22Js0bNWeNs5zACocBN4fgruCvT2eAROJRKJx6PyKRxyOxaLkWi4CbTdKpWmk1TKZiXS8Ah+0k7SVRaIBNpvSKTVKrVqvSKTNpuTqdgKPRlJpCn05QaAKDQACC/C31x3d23UJtFGbJYFUstbu+ffuTOiE2EZczJq1as8S3HhYZFrTC1crcOVxlWt8OJgyysW7Bu3ZgCmUch+Ha4fWMAE6ncslswmMolMkksgkKUSkAh+0s7WOaAEgkM8ntUqtcrtWq9EoqjUcAhOFMjMjGMIpznCaM51z8+mohNhGZk3ZtmDnEtyMWzFa0xMGi3C3a4VrRhlcZMTJvmw4WAAqNASiH4vTi9RF4tEoHD5JJZlM51O51O1IpMSicJhErlU7nU/nyh0JF4sSgh+wI7AkUql1aPzeuV2lUuXS+BQNP59UahW61Y7FUahOZwhcKTabk2IXKYTI1wQSoI0aFCII4CEhghIYZZ8/C1QAhNhGJs0zNsbnGtYtszZa0a4mC3E2xMFrJo3yM8TVpmct2wAqkATGH5QTlBSCwSCQWFQuIRGMRmRQ+BQSAwGBQOCQGDoPBYHB4HBYOhMeoNAqNQpdKnc6JPJiH6kTqRShUOfT+mU2qVWqVWoSuEofBYLCYHDYKgsAgKAQiAQKCQ6LxaBwKCQWIREoFBITjbuOnGaMU0YoiKURCIhGEIwjCMY3x9W8uoCE2ENG7BhmZNWq1w5aYlrTK3YrcThtmWuWuJm5cZmrVo5cACnspg/zuX53MG4q9RWOEYikTObu97vnvrx45400AhPptPpteHwsOBunihkhaML1njrjvhvedY3lGULXzRxUwAIXFEMccE6OGCGCGFChIAghhgjQwxy6mCHZAITYQwaZsTTK2xLcmJthWtMbXItxNsOJa2bOWzXCxzYWrTCAKtQKHAYT5fD5fEDm8zfu02nKsIzokSphwYcBSrjcd4O4+KWSmqGSeCOJCMoSojGeG98+PLe+GtZ3jVNOEYQhCNJxnGcazjdOdY1rW9Z48d642HGmjOt4xzMWThaOMh/DSd4aTwKFQ6lU7ZK4FAIBAYAgMDgcBgcAndisdSqdEos2m6jUdLI3A0BIAQRAIBA4AgsDgMFg8DgsBgMDgUBgkCEBgsDhMLhcLhsFhcFg8BgcCQKDQiFQyEQaEQiAQJCECg0AgkGgkAgkAgUAgEDQNBYHBYGgYgMGg8GgUFIPpUTtM4mcxMSiQTVxF1JEwhMokiLms1NqJBF1dTRMVZKYkRKJQvCQJqYmImpTESkiON+P5tz5gITYRmwtmWFozYrXOPC1WtGuZitc5XORa5cY2+HFkaNWbPKAKtwPNAoP+LyD+LyEOPDKt4yiSYurgIiIiGM9OviceE1GqqqrFYjFRjFcMY4Y4RwREGcytc0F1UXU1WaXRcSu8xc3M5W3Gcpzd5mdzd5u0mazWYlUxmE0wwpU2uMstzmb2uuPDv28Xg3VzLNzeeOc5zvO545bu8oszGCZRLImyE1NKYYxVVq8InRhWJiqiKjUBUyhMJlmZm03gi6iYiIiGEVE+FxiAg/4clv4clw6dfI3qdXhV1dXVzFoyubrM8/A8Hpxki0TFxML1apgmrxMTExKVTNXCQJItMSETEGN0i4uhCCEXV0uJmU7xtNxtuc8Z43OavCdTEMRFYiqqKnwPF8TwfA48L0ikRFqmYXFoXiamJJmJlEzErqwImEkyrMTE1dJqSJhIuEpiSRCJipi6QVOJxMRCEkXMxmMxvhxuQIL7vNbdLBG885uaslWFhCylJslWABKlJQAlShKCUXLYAAubAEss3LLFlllAuaXLLACWFipQAsLLmwCLLKSkoCbABYlEoAlJRKSpQlAAAEoAt+H8B/gPKCE2EOHLNs1ZuWC1g0Y4lrTDlbLXDdi5W4szjG0ZN8WVm1ZACn0ug/40fP40c+KJZuLXE4vBUxQ4cfIzwrhioY4x11x3kIT8OaX4c48zLkZJ2nkrgRQqTrKccu7fmzqqxjfBhxXxRngAg/Km8lkplcRK6urmIITFwmbbz4Plz6ghNhGPLlbOcrNytzY2GFa0xY8i1xmzOVrZlla5cLNvjYMcYApcGIP+Nsr+Nsm+NZrdXU1dIxfCe0SAhPw5/fhzthXNfVfBO0JIRmxtbDnAhLdbixiTqvCsJlV68fDYITYQxysmWHK4brWrVjiWtMrBqtcNMjFa0b4smJzlw4WGVgAKhQEsg/442P442Xj8OdcanUa1w1jUYqBuM3nee98XHXHo8TeghPw6Vfh0rYd08zFDBGkoxnOd6575c+PDXDCNmCWKWKGiceBwQITicKXZhGMJwrCKM5EZRIRjCcUxGE43vxZ94CE2EM8rTC2wtGK3Czc5lrTM3brcTVq1WuHDly4zN2OTKyyACnwpg/471v479578OPbfgOHDGMYwxWLpMXO73vc8XHTOgIP+HUL+HTHhfTj0zhKMzec3vnfHPGdzMThwdJ8CI0CE7mDlyvG66M4RlOU4CMIoxhOEYTRvn5ctQCE2EOW7Ji2b4W63IyY5lrTNlyLcTPM2W43DDEzcYmzHMzzACnwmhPx8ufj59viy6seqeaGaWSlqSgVnXHfLhy4ceNjxYYyAhPw7Efh1/tovknijbHSccNceW+HTfGxxJMEN19mCmACE6mbl1peF4XnCIjARlOMIooxZefV1gCE2EN8zdmxbYWS3K5ZZFrRk1bLXORyxWsGrfLkbtMLhy4bACm4hhPxkvfjJPtLFPNHJTRHRDJTJHBDFipbFaUNsceXSg/4exP4ezdb4Z4XiY3G53rNMKmU658pigITra4RmrOaMYRiEUIop3282LsAhNhGNg1YuXGVktx5MjVa0yuMK3FmxsFrJwyxsm7Bviy4cIAprIoP+UYL+UYPhxdOoFzjnjdbjOM1Maz0hoIT8PA34eB8uRGAaNOy9o4q4q4qwhWmOmeVdOQCEhkRiihEQhFGJGcJoxvfg6Y84ITYQ1a48zVizZrWDZkyWtHDnEtc4W+Ra3y5MmHFmZ5MeXMAKfCyD/lP6/lQLXXGsxfDOo5VrHKqwJzN54zzc52vhxx20g/4dzv4d1dT0arEcJ4Z1uN54558558b4xaIxjhPK+0xy6oTmaYQnGqKMSKEwjBGERERjOeHbph4AITYQxyuW7Zy1crWObFjWtGzJqtctcORaxyNcjlo3xsMObCAKgQEsg/5WsP5Wyccdxx4b1PJyrlXLGtVVREzm88+PHjxzuN9OPLwAg/4dyv4d2enKe19Gr4bqWZ3nfHfHO7vOazWdNRiOyNCE43Gjz51ThWU4wiQiBGEUUYwjCcKzx81YITYQwat2mFwxarcOZvhWtGOFytcscrZa4wsGLFlhbtGuTMAKgwEvg/5ZIP5ZDfD58u/Lny48JjV6nTERpi+F65r3njveeN8Y48O6AIP+HVz+HWGuVR2z4WeUruZ3d3uPBc88bzNzKJpFcHbGNITicLmoSuqvCMQgIwEUJwThFGEYr9fLDYAhNhDHCwcsMeHCtYtGOZa0cM8q3CxxuVrfKwy4WjXE0aY2wAp5MoL/AEwh/gCY5nfHnx5zrrqrxjGQklnZXnLnlHjzmdCD/iJ+/iJnxOM8FMRhiNaqNY1iNTgS2zFxmV5uueZ2g/I2ibTMlgkRcJq4mImphMXFzfH3ZcghNhDJzjcs2Llwta4meRa0bY2y1xla5VrFzlyOcrdm2y4swAp+KoP+Suz+Su3M669PH5ccZidXpWDpONVERNXE66+Bz0yAg/41av41e4vwLrtCoqYu5zzOvO+c5VjlHgY6X2uKkITpUtx41rOMKynCcpoCBOVYThWU5zrh3xj1gCE2ENMLZzhYOWa1qzxslrTG2cLXOZs5W5GrVgzcM8LVhhyACnoqg/5NLv5NL3ibxjU6uV8Z3nnPHNyqNVw4Y1jUeBx4RiyD/jYy/jYzTtlmd4ukVVYxiNVhEwmZnnjw5572hPAUZT7qEE4wjCcqyEQlOU5TlWM8PH0qcYAhNhDTDkatG7JwtwtmGZa0ZsGK3C5c4VrNnlyt2mbDlaOGgAphGIT8ovX5RZdtNeVllekcjJLJipqpLBCE/GXZ+MwHVn5jUxRwXpWMaw04sc54wIXUGFxKAhRpUcMdePrgaYAhNhDJg0xt27PKtat8mNa0w4cS3CybNVuHE4bZcjDK5ZuGgAqAASyD/lNG/lM/34OczxxfBrXTHTHDUVM73vPfpxuqYrWfC3UWhPxqwfjVvyY+FfNCyKLDO9a3rWMZUpaWhSSTHDPg11w4QIToZpT5s7yrKcJxRBGCMCARRjW+ni1pqCE2EYW2VsxbMsq1kywuVrTFmcrcOFxiWtcbnIzytGDVllzACmUZhPyu1fldb158Wu2ek4TwQpS2CWK+icZghPxkIfjIR0R1V4E8zAlNOccNN9Mt9YCE4nIhwcLDOtYTQjCsr1189CQhNhDbLhxsW7jCty5cLha0yNWa1yxYtFuNs1aOGjhxlY4nIApPDoP+VdL+VdPj2rlrGOV1FoP+NQz+NQ3lE1S+HG5khsHR8FC3sCgImHrUDIAhNhDfJjyt3OFktzNXLJa0bs8q3ExYZVrdviYOGzJm0xMsIApQD4P+V/j+WAWLrjwz0hrVUIP+NWz+NVvUcr5TccYvjkCFwmYRZe+WKefA5eFcITYRmc4suFo3brW7hi4WtGzlgtwuGrRa0Z5mzBnhZMWjFkAKZh2D/lie/lipi74XwmmLxx8DMRqYxvtzXACD/jYs/jYJxLWY3eXGerrvrne9c/Avk0CF2kMEetgISGCGAQoYY6dDKZghNhDly4as8mVstwt8bNa0aMmy1w2cMluXKzYZMjDJmb48QAqEAS2D/lrQ/lrFmpqoSuZzdtxcxnhvhnk6RwjWqq+26yuE/G0B+Nl/DPHGN71rW68ZUlDNLdg0YMkME2OeG86w05t8Ms8Yhdkhh0s4hghQwxyQwIE0UcEMEJPBCQqbc6ji1gAhNhGJu1xOGDFmtxZWjZa0aZWC3FjYtVrhg5bN2mJk2b43IAp8MYP+BIL+BF3wuXDhy1w4RjGMRFRFJlNsxmszm13O5zc863zAgv7TE/tNXMzMnLjnY2eeblJLNw4zCbd6+GX4QIPzuXtxcXKYmGKiIuJTKJgQmAuLne+/h8AhNhGXG3YtsjhstctGTNa0xtsa1zhys1uNpiwssWZjhwsMIAq7AWCD/haS/hanq8Zwqamqmh2VpwjEIm5zbObnr28G7jMThUQxKJq4RMUmJXnlz5WhTSKpeudTsIP+KYj+KXnDE4nGUt338DwXO+e+e+eZiOFcsaxrGNT5TFRE5vbeMqMSxKKuJZb69OvOet8+OZzhjVdp4aCD8Rcym0pTCiJiVri4XV1dXUwBMxJCCACYkQgmpSkmZzvv5seEITYRkY4XGJzkZrWeHJlWtMTJitc5MzlayZNceRribsmjdmAKdieD/hts/htt5y3W6vU4jVajhPJw3rLLneeePB1eYIP+KLr+KLu+XBwqsRiZXfGe9899d87zdRjHZ0pohZswzsEEEMBDGhQIAhIUcEcMsNuJnh1gITYQ0YsMORi4brW+Zo2WtGGJitcYWjdaxZMMrjM2YuceTKAKmAE4g/4cjv4ceeN9u+t1vHGrxmJhOJxiOGNRiU7vM7u9zvjnjz49+bve+ICE/FNZ+KWm62OGfDe+fRpyxjnrlw3wxuhSWC2DFiwYqYsEqShCEYzivkwxjMCEd6HFrOsZwRE5TThFCMIoRIIwIRhAIwnG+vmo9QAhNhGNvjy4mbdktcNMOVa0x4cS1y4cNluRplbZWrdzhZ48oA=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UWHAOAgAQdBMYItAIBEJW+tACupplNgaTR/ten4MwDCEgQRP//A0U1BQM4C2QZIDIJAJCbAwE3wB5FMwkAkIICAdvFHkU4CAD+AwB7hdI0Ek7ApD/TAKQ/CsoCngGD/j9A/j9V8Lr079vD4SuWb2554ucXE6ioqdZ1MRwvWMOFa1rhw5dOnLl4HTprwOGtdK4anEuOc8ePHjz58eO9873e82zVXUzm873mcze83vjx45689768d9c888d3K4jhhjCqtitcOmPKxw5AhPxLkfiXXyVpCOqlsGa2LFixYsWjJojinK86rwvOM8N6104c+XPhzzvGcUYVhKNFoSlSUoJRlG8LxvPHW+XHfPv27+Dv4fB35ceFOzFK2LNs0btHE0bMma2LBSkpSjKcJTRiqrGs5qwKStCy18k0AIPxvM8/PGbiYlEwKIqy1XExOLmLiJmJiYuJiYki4ExMRdXUwExExIi1Zq14zMZwjOJpEompETEwIuCUSIurq4mEpvfo+PHhACE2EN8TVy5ctWy1riauFrRgyyrXLnG3WsMLNo1ysGzfJjcgCq8BUoP+QxD+QxE3p16OvTxam9rmYpqOHDXTXDhWJjec73xvM5nh37B4lsTjcZZvOd3d2qe3HxOPAIP+JtT+JtXjw69HfsO0YrlPBW6zuZ4zc5nOd3vNpiMVjXLr0CJyzdztcExTEavwLjt3g/G1eZuVysTCRMTNTEwJiUxM1dXUxMTBBBEglJM3nr5fN7AhNhGFuxc5WDJwtZ5sbZa0c4sq1y0YYlrBi5buWTLIzy5sYApzI4P+SKT+SLPcdcdazG2WYzEMROERGJ6CwIX4lYviVBosoqqsqxVViqCKOeuBHPHPLXgZ8PPi8TicWITVBGKM4wjMnJGEYRhGJGNeDx5T7QAhNhDFqzb5mTjIta4nLha0zNWi3FjatVrho1x5MbVtkcMcQApwIoT8fgH4/Ad2HFmpqloyYM1s2LJgtmhilBCE51hl16SD/iiY/iiZ6CorEYwqsudbiITRvGOtAIWbONLBAhEEcUMUMEkojQwoacnPDoAhNhDRm2ZMMuZytxMMeZa0bZWK3FhyYlrlpmZNnLXNiZYWIAp6LYP+Sxr+Syflz5d+3h+F4epTGeG9XqIqKqKhFTUInWdZkIP+Jxj+JxW6vhx5c/CZ0qYmJJtcZm25uMzF6vUZ6IOPAm5SXCYlMLERMTEpSmZmd+D4s+sAITYRha4W7XNjZrcjbJjWtMLVqtc5cuNaycZnOLFjaOWuZwAKVhOD/k12/k2By4xc5i4xPC+XAIP+Juz+Jsmemem+V1ExvHeb8ECE4U5RnNOsZpzx6drnACE2EOW7PMzw42y3Ljy5FrRgzYrcWRliWsGjVs2asszjK3ZgCsIBcoP+C0L+C0enXod+wN6AG9AA3p27+RvGKYmpXmc7zfGc5nOL04a3rpGFalLM5nc5vN5vjd3BTHCe3ICD/jN2/jOB4PD8I69Ac+QA58gAc+TeucVmJYvEMMNKpU3W4zHg+F4fDMzExFQiKvF6zw58ONWtd1nG9bCC/ATvd7dWLEssATZSiy2AEosRM2KW0sJLBcqS5Kliqrru/Hv4Bz7gITYRiwsMjTEycrWmVxmWtMrZotcsGrhbibs2DfGwcNm7HGAKggEvg/4Plv4PpzdbZJxWOVcscNYrFKmW47zvnvfHM9eHHWIAg/4y2v4y6+HC+WMcNcIqsznOePHPG+PG93dzM1iMY1qul8MSg/W53mczNpEwialETMTExIlMXM8+fj15gCE2ENHOXM1ytsK3K0auFrRy0cLcTFhjWuGuTDhYtWbHMwYgClERhPwlafhK1yZeBWUpSITjPGCC/wAGxf4ADY9yyoXHJoCEtzo8esYxRjGs77YAITYRja48TbFjZLWzBwzWtHOFitwscLBazaMG7lxla5MzlwAKUBCE/CWN+EsfTo0SyUtG1KoYwIP+NHr+NHvGecpmIwrkhONo4MaxVTrh0757ACE2EY8mXM4bsci3I2zN1rTLmZrXLRk5WtmeHNlZ5MrDJiagCoIBOYP+TqL+TqPv28PC4zExeL01ONRFYRE4vWYRczebvbLcLqpnsIP+J2j+J2mJ0iMKpioig3F8W741znd5zmcymcREapynhDCD4QTMJTEpEgImpiYmYlKUpQmIu+Pl35QhNhDls2yNsmJotbssWRa0ys2y1xmbY1rbM3wt8TFiyw5GIApTFIP+UIL+UIPeuNTMZFkK2IT8T834n582fZeUME8UbSSnCmODqImpqUpmZvPHyfGAITYRjZuWuFthZLczjC5WtGznKtw5m7ZaxyOW7JkwyZGLXKAKngFKg/5SsP5SuYxdZx37eLq1wiaVy8HhGLqSZlG6TERMYHRepipuJiZrwfC8Pp1VuoT8UGX4oQWTXq37uHwtuSdIwkhInqrC0FCU4TiVIpxRY9V5opxE5VtGMMccmuWYgvk/An097S22qssrNhc2VLKSglgCi23erZfPwwAhNhDRs5wuWTLEtZtMTRa0xssK3FjysVuNxkYt8LXK3xsXAApTEYT8otn5RbWnQxY+BfBgnmVggv7lK/uUt3iUjZNwhqiQmYWDh4GDg4OBh4+ngIGwITYQyYtXGJu0yrcLFjlWtMbbEtcOWjJawaNWGJqwzZGbPIAKYx2E/K5V+V0GzJr1Y8QMWPdfBPBKUIwhhIP+J9b+J+PU43regceHWGYhV9IvQITlbUYximikklGU5xnPHv1w6gAhNhDVo4aMmGPMtyZGrRa0ys261wwcNVuLKycNWTTM5zYsQApTEIP+Vtr+VsnddL6XyzEbl1CD/ikC/ikF53w69OfC55WrIIWDSQ4ueCWGGWW/Jzs0ITYRhat8mHJiyrWTNsyWtGbhitcNcjBaxxucTHKxbt2jJiAKcSKE/Lal+W1OGXFt2cXFOMU4ThKFKWwStKVEqyhMhPxL9fiX720zcXibdDFLBS1pQlNWd5zvXTLTfHjAhO5Lk1lGs4pohGEYRCcL4emn0CE2EOc2PJmy4WS1owZ5lrTG2YLcTTE5WtWWVizxY2rVozaACngpg/5ccv5cc6veueuOMxCKiOURVTLbc7TCeXHVZIT8SH34kLc2JmjijCNZ4cN8+eGe8SWKmaWRRGGGmGcdIITF0odFCc0ZpiMIwjCEYEBFGc8PB1tAITYQ0w5s2XC2crcuJw1WtGWFitws27Na4x4WzBniaMG2NqAKZiGD/l2g/l2JnWWZ3O46xxZiYxVaxjUcJrWQg/4ntP4n0dSImK7eH40cmlSmRvhncZCE60OfMIEIwiRRRRRnPPx5uwAhNhDZvmZsmTBstaMnLJa0YNmy3CyxMFuNi5aZWONtkcOcgApdF4T8vv35fjcnDzYZVwTtK0KSlCFpxkCD/ide/idjrpU6Ui5y3l3nO8iE7VODOsaozjGKMYzx9OsOICE2EOMWZxjwtcK3HhZ41rTEzZrcLLLkW5GWRoxwtWzFyzcgCmMVhPzA7fmB1lDLTLgzwnBTBPRG+q6E/Emh+JKnFibI4JwrPDjrplvzz2iGopiCq0DBwMHAwcDAwMHEzM3AQFoAITYQ5xuWWTE0ZrWWRq4WtMbFytws2rBbkcNWbjDiYucOFgAKRgiD/mDG/mCh5cdRzwCE/Ey9+JofFhtgniCHgEygcHnshgMkITYQxbsGjTFkyrWLdk0WtGmNktcZmbJbmwucrlu2as2LjKAKWBGD/mEq/mEza4Z8LPCcVGpiwIT8TCH4l25MmPJjleDLkXqAhoLACCr4WBg4WDgYOdpYWAkAITYQxYN3GJu5bLWbTC3WtG+JwtcN2bJa4yN3GTHlYucbVqA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JZHAOAgAQdBL4KyAUBEJW+tACupplNgaTR/ten4MwDCEgQRP//A0U1BQM4C2QZIDIJAJCbAwE3wB5FMwkAkIICAdvFHkU4CAD+AwB7hdI0Ek7ApD/TAKQ/CnEtg/zaH5tEO3fwrqMYxqtY1wVjpOJxmt3c72zni3uQg/4QAv4QAwziJq8brcZxxxmJi1xdGEYqNT0Sg60mSUBQi0ymLiRcJi5nj4vkvUAhNhGZy2ZMcWNotYtseJa0aZGK3C5YZlrXM1bt8LLJkxY8IApgGoT8Dbn4G66rzrhvOcY4JYMGLFiyWyWxZoP+Dcz+Dd+cRyjljlrHCKmLuc8b45CD87myu1kXCZiTN9fBwCE2EZWGZm4YOXK3Kya5VrTK5ZrcOXCyW48rNoyctHLnI3yACncmhPwRmfgjzvasoWhgwWlglgYEIQRwwyzw4Z1Y+Bv3VIP+Dnr+Dl3Go0i5vOc7vrfPe743utsTwx0jxrrohNEUJozRnCMkZIxhOCKESM8OXHrn4GAhNhDDLlZM82ZgtZtGbBa0bZci1y3Z5VrLC1yM3GVxhyNGQApwJIP+CoD+CpvDUctcI5NE3O85ztO5RVajwt8AhPwehfg8DXjjw4b574542GEKWpLUzUwQtStMMsOUg/K8VcRNETMripiJRK5Td56+LYAhNhDbJlbZMzFitc5Wzha0zZGK3DkaYVrZo1x4WjRgwZZXAAp2J4P+Dd7+DeXnxZKxjHLXDHDGqmLve+u+PGczieFY5IP+D2T+D1XUaim5znweXW85vOp1GuWNcmEtzz7+EIPzvA9W7RcSi4uakQiJqYLlxz38PAAhNhDbKzbNmGbMtw5mLNa0aY8S1wxaYluZphcsMTZu4x5mQAphF4T8JaH4S0cOHPDbLHSNJYqYsEM0bYLghPwZkfgzJzZJZqZLSSvGOG922eHKhYtJnYpIUMsKOVChnpvwrRAhNhGXNhw4smXCtzNcTha0c5XK1w1a5Vrli4cZWrFi0csWoAo6BoL+grv6ChzMoIL+fBP573zJAIKSvMAhNhGPI3a5MWVwtcuWzVa0YtmC1zmyYluZs1btWGTHlzMXIApVE4P+E5z+E5/nfGcpqMY5cK8SoIP+D7r+D8nPC+DlFYip1zqeYITdWEUapxRjGefXl5AhNhDXJjzZczNgtZNsrFa0ZOWC3EycN1rTFhx42bNg5yOMgApsJIP+FHL+FHnN1fDfK8ZwcE4rFVEIm4zjNXaD/g/4/g/h4XqYzO468Tw753mytcHSeTlx5VmD8jt5KVrVKZq5SlNJTM74+D38YCE2EN8rNi1Z48q1syzYVrRmwxrcOVw0WtW7Vk5Z5mTjGxxgCjsHgv6dw/p1PxkAgv6Am/oCmjqDjU3njAAhNhDlziytcbRktYM2Tla0Z5Wq1xmxMluVs2yMGWPK5btmYApeGoT8L8H4X4cOBp0MWPdXBDBCkUsstbWAg/4OPP4OPc4XTlz4Zq2WYTjjwgCD9bnNzMzNklls78Hz3YAhNhGZu4ctW2NktZY2DZa0yMmy1zlauFrVkwZtmDdyxcM2gApSFIP+F0r+F0vr0OkxhGEThmiC/n8T+fxQ5stLO83vAIXERI4544JYUKWGm/FwZwAhNhDVxlzM8uVmtx5Wzla0YMMa3DhbZlrJhlZ4nOFwzyt24AqEATGD/hty/huBjnHeOK8NV2xy5cNcMRiLxziW2c3vfPjxzu+ru2CD/g2W/g2d1Go4Y4VrRGYnM5zfHPXnzvjneeMzJHDGuWPEqsCD86J43lM3FxJEoEIsmLTEXEpmLnwfXiAhNhDVu4YOMTZktyZMrla0ytsq3EwctVrJrjcYWTRi1ZsXIAqAATSD/hBK/hBLGOeJi6mEREwiYQhTUYpQ4zub3l05xICD/jVa/jVbHiZ6XyvCYi4VmMuM8d8d8+Pg8+M5iOHDlrhjh0axiYPzMzMl42lcpi4TAhCYGSYuLiM783wz3CE2EY2TRjiYs2y1vkZOVrRs2aLXORs5WsHGFu2as22VqxzACoQBLIP+FF7+FG2LvbKYrGOHCu08nTjw44y6xxvjvPGt8OPTpx4AhPxqlfjVRpiYpYpUsLss889bTHHHDCMEJWtLAyXzXzZwhMHG4KsIRhOVUawhCUZRhGE4k4VimnHHn2oeBCE2EYsjFzjy4ci1xmyZlrTJicLcLJw0WsszTM0xMm+Nm0ZACn8xg/4XEP4XH4ZxeJjEQ4avhOLi5mzr4mZhM3drmr1eL6CD/jU+/jUfipi5vN31Rz4xziYjFVWI01Wo0iJm3PXG+/CD6aiZuc1u6UEXmLq4mIiJq6uLSm77+nE+ICE2EM2WHGycZHC1ziy5FrRyxyrcOTG1W4WrfM4at2rVw2aACp8BRYP+Hm7+Hm8Aoq9IamJqYymZ5+F4fDMymGLqoiKjUcGKu9z1deXg8ufQhPxv1fjfrDHiz5t+KqsLsMrymWhSVKYow4SlrSRjeN8c8c8uHPXLhihbBbM2UnLMg/QjN3c5lMBKLi4m4uJrOCrqYuJkhERNJi7XGW58XyZecCE2EYXOFk4yZHC1jlxM1rTM4aLcTZvhW5WWNzha4m+JvkxACtYBgwGD/iOw/iOx8Lc1nG8cZ6dXTqiSJAAAAAKsABy5nTr069u/geD4Hg+B4PheH27+FzlK7ZXNpTMTEThrFVrhHKeUxGSD/jc4/jc53XHhx4c+W+XPk58nXodegAAAABx4AAOfIJi6zjeufLr08HwPH5SlEqRFVGGnBqlTWW54vBx4M88gg/GmZmCMrXIJCYkATCJAiSJiSJRMSAAiRExJEiJC4mLwVdTVzEiZXvfh+DEfAQAhNhGVyzwuGDditys8jZa0YNMK1xmzMFrJm3bNcTDK2bsmQAp/LYP+JeT+JeV3nhnUYrhGqjCTM7vjNvBqL1fKq4V2zwCD/jYW/jYXehx5XrMbzx43ve5uZisVrk8CtNTF254ze7CE8Jb55cOOMZpwiEYIoRhGSBCcqwmrl58UO0AhNhGZpjb4sTTGty42GNa0at2q3Czct1rTCwzYsrRw2ZMmwAqRAT6D/ikE/ikZTfC9RWHiTiqS249eXHdWYYz42dRFTM7zne7Srhfhd/GvVoP+NtD+NrWpvXNt1db3NoxWtVwpC46uXPwauZhjhXTHKdE7dceHrNwAg/O8KI9ubSASiYmBKRME1JBExJMsuvj+GjygITYQxyt8uRkzbLXOXHiWtMbRitcN3OVa0bZWDlo1cY2eZwAKfi+D/i0a/i0x049O9ZFNarGNYxpUp3vO8vJ4ZhrEeBnlOoP+Nl7+Nm3XDn4m+zgwTlxzvfHOc5uoxjhyeRGKXHfXVxmD9DxK69d7ym4tJJEkAgiYlbPPze8x5gAhNhDXIzcNMuXKtat2LFa0wtmS1w1Z41rTIzbtszFtkyscYAp5J4P+LrD+LsXjF1qOGnlYaipXPWeOeu+MXUY5RrWohPxuAfjbfjKmul65WWs8M4xlK1NEtVrSteMctOLoyriE0cyDn1nFEiQQjKMCMYRjGNZ34+eMOMAhNhDnDhZtWbNqtYNWTBa0bZGS3FhyZFrJriZYXDRxkyOcwAqbATeE/GrZ+NXnFnzYMU8jIwQirfDj1201hGEMEHCUpSMY42W9axjKeaeSGCiE/G9N+N6Gt7cvFrZWOE8kMlNWKXGmpGc61xxvWc0KUxYMWDBKlsdtNct8YITtVyp3nGsppxThGE5QjSspynKZBOEYRkQKww5ejWTwQCE2EYnDHFlc5mC1w1Y5lrRljbrXObMzWs8LFi5wtMrJw2yACokBL4T8daH46w8uPFw8V4TRhKVpUta1MEZTllnXTky6YJ0WpojoxUoAg/42tP42u8d+3PlPCNTpWYuc7vjm5uMV058vEvERdd8eDGcyhOVwoy686xjEIkYRhGBCMAjBGMU44eTlk8DAITYRiYM2uJnmZLcbXM4WtGLLEtxY2TlaxcMXLVuzZsWeLGAKYBiE/Ht1+Pbviyjel7RtKlqStglmjSEgg/42nv42n88OF8J1Bi5XfHXg53uFz1UEOdjhQkMMJHHTi8LAzwAhNhDVw0zOG+Nwtx5suVa0Z42q1wyZZlrFgwb5WmFo4Y5sgAqKAS6E/IEN+QJGc89LwvJgpa1OFaWCiNcN8ePDe85pTyRzNVdFsEiE/Gkl+NHelJYoUjLHHLPPpvjxxjKWC2amSGKNk41lllpycO2Os4Tmboy7sYRRRnBCIIwQjCMEYxTjGNcenXKHgQAhNhGJziyMmrJotcMXDda0bM263Dmw5VrhnkZM8jXG4yuGIApUEIT8hcH5C18uPHPCgxT1YgCE/G6B+NzWmC+q8p3tthjYwIXGY6Bj764Y458Hi44sgCE2EMWLJpmZ5Wa1zhysVrRiyyLcOTIxWt3LnK3asMWXI4aACnQmg/5D5P5D8YrfDeq3pjEYjEVEzd53nM5nXHpMAIT8bnH43E5McMcdOjS34LrzhCUpZpYsFkpVhnlWOcCD+Aonyec2iYlKZRcESmEzd+H6d1QhNhDfKzaNczRwtbZGLZa0YuMq1xjcslrHFlbY8uJyyct3IAp5JYT8jcn5Gu4VjhlplhnlhjnjheFcUNFtGjRk2YtGpklC4IT8cAX44FWGmW15XtXNHVDdbJaiEK1ne97xzx0xuITiUjOKs5zjCcpwIxIpJymvfwDC7lAhNhDhm0bNWDnMtyMMWVa0zMMq1ywa5VuPIya5cTFyzzY3IApAB4P+GGT+F9WqjOyD/hIc/hJFzwvlIIWSiOOfG4AhNhDRwzxZGrJitZsmjZa0a5GS1wxctlrfI3zYszPLlYtnAApaFoT8mz35Nr8wYsfAw2jKi2O0a3CD/jZe/jZZyPD8JxqkRPDnynFghO1Cem8ZxjGsYo1w7eGjqCE2EYsrdwyYYXK1k3Y5VrTGwarXGZriW5czRxiaOG2TFmYAClkUhPyaofk1RRh0suKUkoXtnthVg/43lv43l3Djti8SrfTwdTcAhdJRFHmaY0McMaenF4GKHPAhNhDZjlc4sTnItwtHGJa0YMWa3DkYuFrjKxaYmrDLhyMsIAqaAT+D/lF0/lF14puM4YYh0isRio3OZ3e7m4mMPO3wjFXeeLje8yi+G+16gIP+Ng7+Nf2caVDccZzz1z5zm5Yxw4a4Vwus3fhq8WeNzieGOldsYqK3Hg44uICD+BqmPgPMEpRCJiYtKCJFxMTExExMAmJXnPk+TLxAITYRkaYmbNqwbLceLIwWtHOTMtxZHLla3zMHLjC2xsGmRyAKWxOD/lTs/lTj3MVx1mE1vwOeM6CE/GzJ+NlWNr6q5MOCs5ZcmeefIIWjPSMXgYY4Y445a8LiYGYAITYQxcN2mPC0yrWeTI1WtMLhmtcZmWNbmcYcOVwxauWznGAKXRiE/KzR+VmkF817RpGSMr4q5d28hPxtdfja7Bkhn5mWwnDLbHjxY4XQSQ4meOGMhQxo45acPhYodQAhNhDhlhbZmWNgtytGLFa0b4ca3E1x5VuLI0ZuMLLLjYM3IApdFYT8r335Xv8+KGWWOOGcYmCu6WIAhPxsEfjYJyMVcjJe1ZTvg2yw58iFyGKjkzs4jglglhnwePlkuCE2EN2LhyywsGa1ziauVrRhkZrXDZxmW5cuTCwzNmGLE3wgCmwehPywWflgZjC05XhdjjGHHxYZThKmC2aFMUiE/G8B+N4PDNWmPFhxYd2vUzRyKIwwwvO9QITJwtdZwSgRjGKcYxRjO+vkxlqAITYQ5YtmjTC1zLcrfC5WtG2PMtcOXLBa0yZcWXJmbuWzFiAKhgEwg/5bKv5bMceW4caumMOTxLxEMtuvLnm2242TUa3ymQCE/GyR+NlfJgYp4qyjGaefRjThOEISw7t/G04L0vCcKxjPJtphpECEp2IQ5tapxnCcIxgEIyQhCARRRhOd79uM5dghNhGJnkxsmrjEtxtmzha0ytXC1y1ytlrbK4ZMMjbNkY4mgAp0I4T8pv35Tf1KmPFpleM6xiUlklitmjsx8DLmw2iAhPxyyfjllbdhnzVpO0cEcEaKRSnLHk4Ozg20yqCE0dCG3DWsapwmRhOUxGca1x3vFHsAITYRjYuW7hm1yLWuZnkWtMrdutcM8jla0zNHORk4bNHDVwAKeCqE/KtF+VaOcuHkxyrStFKYJYqYoULr1rW851hPNt2KUIP+Odb+Odfw/Cz0vhWmEWzfXOePNtENIww4HgZghPAmOeO+Gc0SKcAQEYRIoxnPDp4sI8whNhGRm3bZMWHMtcOMrZa0wtWi1w2Z4VuLM5buWuVi5zNsoAqTATWD/lgk/lgrx47hzxurhWI1jHDFaqqmpi73PGeO73mc4muEeRfTGoT8dEX46N9Vb6q4qUhSdJrxrOdcN7453qjaeSWCWzLslgpKjBntjrhmhO1aXHxzrGMSKIRgITlGUZTpOU4ThGEb0mrh596y6QAhNhGXHjyuGrDEtwtWbha0zZHK1xmbN1rfJmb5WTRuxYsmAAp8JoT8tKH5aUeNWeLHgrC8sK9a04NI1SjaVMlM2DJTBKcwhPxzvfjnfy4sdsdr4MNq4K4tOitoYKUlSkU446Z55b3AhOZgvvhCc4RhFMTRjCcq0nATw9ucI9ghNhDbNhy5mTFgtb4mLZa0btGa3EwaN1uZgxZYmmXFlYZmAAqaATyD/l7C/l63588ca5rWqNVXDGKqMSub3vN7mZRFO3g+Bw1yx0iK648W/H5AhPxxbfji5hTNj1Y81ck6QRjeta475Z1rNGUoUktCFIQlXRp4GNGMb0x5sNK5AIP4Iiu/nzMzK4uEomASETExMSAxmri53nw/RmugITYQ4xZm2Zq2arcOZxjWtMLLItxN3DRa4Y5m2Nw2YMnDfGAKjgE0hPy3KfluLwxz6OTky0w0hO0qUtitiwWpKMqxvXDPPXHXDGMZLUxT1SwQhPx4Wfjw5xb27TkhaVqWkRjXLhw48N63hNSUrYMGLJgwMEYJa5XXg+HwNOPX3ubmZRJJEpiYBATCRc58vzc65CE2ENGWXC1YtWC1o2auFrRzkZrXLBjhWuWbjLmbZMbjCzzACokBLIT8u9X5eA44Z2w4K4oYMFsGDEsjG9b6cWPHCtIwtDBh5GfBK0iD/jwQ/jwL4XHbOprnjO7zuc7J1PbevEziouOLvrw+fPPEhZNNDJmY4ZUqGFCIIUEMUMEMEMEcEaCWGOnNwodgITYRmZYW2LKxaLXGXFmWtMONytcuXLFazbs2rlu0bZmOZsAKZRiE/MEV+YItxZY4znCimCmCmKeqcoiE/HSN+Okdo1MUqSVTjGsNd73z4YbD0rCrmDgYGAg4JBwEDAwqdnYeEgcDACE2EM8zBqybt8i3G4Y5VrTC0YrcWZplWucLdqzZMcjLNmbgClwShfl68+XtWbAQ5aDEVYCaCK2vD4PDgIT8dy347g0NvC4NLxnPJekYQIaykIJYwcGh4GDh5+lQLAQhNhGNs2zOcOHKtaNW2Ra0btGC1ywcuFrbIyw5m+Fizyt2wApeGIP+DZ7+DZ8nhvGazFzcXOs9oz5AhfjrU+OuvCKcNbjq8JTdBIiSwW2224GEd5TnzjGaaZGMZ6+DlpQhNhGLI5zN8rnGtys8rRa0a5Mq3CzYtFuTJjcY2eXLmxtXAAqRATGE/Bml+DPvDCk80MmLNLBSUJJSlCUaTlhphhjnpx59eHLecKZKbMmDMIT8ce3443401RtTFDApWGOuG+m+HLljpvljjlhvOUpWwYMmS2bHmvCYg69rHn1meK5kTUTrMRDOLhJNxMZqWb8f01dAITYQwbtWLZg3yrcTVm2WtMTHItc5nDBaxZsmzbC4cuMTTEAKhAEyg/4U2P4U1ecZ3rjGV1TEVWo1GoiM1znnneeec3aGI8LfgY6Ag/46tv46xbRfa+GsRFRcZuJTFQiL4ZqMbxld8bu48W92hOZwEOzOsYkRERghGUYIIRghGIjGNa4+jOEgITYQ5y5mLnLlcrWDVuwWtG2HMtxOMTZa1cZcjPLmbZGTlwAKeSeE/CoJ+FNGePJntlwY5Vjhhjrjre8Y0YKZsGLBgpmvgqCD/ju0/jurnrrvjvrji6zq8NYxyxwqqu53Oa8NndiE5mTbFNGsZxRRiRRgRgRVjh370OQAITYQ4xuHOLM2zLWGNtmWtMLVutcZm+FaxbYcuTDmYtW7HCAKlAE8g/4YiP4YkZ1z1xi4mIqdUcGERUwoupurm7zO87vNwYeN5flcNIT8doH47KWSuzDirSsc8a3znBrhw4bxSYqUwWwYslMFJShWM4zmvFhYcG3BUIP3K4543c5i5q4mJJjMRImBMCJgmrgmZzvxfLzXjCE2EZmjFk0xtGi3M2bM1rRpjbLcOXHkW482RljbN27Fw3agCncng/4bGP4bGfCzNceHPhz4c8bi68PDMJwxEcI4T258pgCD/jts/jtt8Hhvh36deXPVxOHKeWsYwqczbcceXe+NgIOvgDvkvbZNpSkmCYurm75+nlQhNhDlwzas2Lhktatsbla0a5mi1w0cMFuNi2xNMjRxlYYswApnH4P+HVj+HWfrDOIrGsPAisKmNruOOpgAg/463v46vaducTz456vBvjMmK5Y4cK4YzACE4nAV5d1UZIyjKEUQnXfxZswhNhDlg3bMs2bItYZsLJa0a5sa3FlcOVrbKwb5nDTK4xNG4Ap0JYP+H3L+H3PyajrjNYjGtPKmsQXm83ubVvlrhgCD/jt0/jt1448CejVo533jjm9qVrXDXJHLrHXfcITwNGXB11rNNFGAhCMEIRgmjj4u2stAITYRiwtWrHM1xLXDjLlWtMuXItxOWrBbmxZsbDFmxs27bEAKWxSE/EgJ+JAVxZstK2hghkxS0SwRhPxy0fjlpaHAhklCCeOmu+O9QIXOYCRj8HPDGjSq8bg4YMEAITYQ2ws82TI4brWuFs5WtHLBgtcNmTZblZscLJniw4WOJqAKUA+E/ETp+Io+VsmPFshSVsUaAIP+Oz7+Ozu8Z1vlcomYhcVjEWdRyx04nDwsICE2EZsLhriw5W61wyat1rRtkxLcLhwyWuczJg1yZWOFplbgCnIkhPxKYfiURyxphtjwY5YWGc63IQtTBkzYsmjJsSnEg/473P47z+e5y3jjq+GeVYxqtQovnPHc8b44hMHE0oJQjOsapxijAQQnCMa9PbEAITYQzbOcLnGzarWTJg4WtGjLItwtm+VaxZZMbRq1a48jRkAKaxyE/FcN+K3vHKeXJnza9XBxTQjKVpYmqNKShPx2Xfjs/zb93B4GnRe2CUrQognOcs88M4WjRQQZGeOWGOGMhQkcMdeLwMkOgCE2EY3LJjjxtsi3E1c5VrRg1zLcTRziW5mDVxlYMcrbLhcACnwog/4uhP4uhetu/LdXqOFYx0rhGETm88c5453Oe3XprACD/jrm/jrn4+B05+Jx7Zq4zLjnO73PWpiYVhwnwt8kgITJ0oQ5dZ1jFNGEUBCKEUJwmnO+fjzloCE2EZnDlw2ys8q1hizNFrRy0yLcWZy5W4WrPJhws8LJsxaACoIBLYP+MGj+MHfnTdRjXCuVcsajEQZcb43zzuPDq7q+GfAvlACD/jtU/jtJmNXrONxm85vjnfGec3M6cOHDh4GO3Dtqsc63viCD8bzI8Pwbm0pEExIJi6urhdZb8/yZjwAhNhDTFky42+JwtyOMbRa0zMsy1w2a4VrDC4wtHLlizasW4AptJ4P+M2r+M2vv2PGvERE3Ob3njedrRWtcuHLpPhMAg/47VP47VdbMzcXZet0qsYrprERMzl1ja4TwZGEe7O4RhGABGEQinfj74twhNhDHHmascrLMtbZHLBa0wt2y1wyzZVrhgyYNXDXLkzY2QAq0AViD/jgS/jghdOPLry3q6AAA64ublMQpTFO2MMJznPXeed8YsrFcPAz4XgcOmODPDxeHOZCD/jr4/jsV1W+G/E8nyOvQAADxJrUaWytuLnv065veZus1ERicRpVTrn4nVk3jfTngsITnYOChNGM5xjFCMYIwiAQijCIjCKE5RgEYIoRIRgEAhGEYxrfDzccnggAhNhDPC0wsXGHCtcsGuRa0xt2K1yzZ5FrPFmxZMjDKxaMGQAqPATCE/HYB+OxWU5Z7YYVpKVMVN1MWKkqQTreuG+HLXPhjjjGFqbKZJYCE/HZR+OzeUpVzRyRslWevFrw4ct8c5kFsVtWqe7ZgyWQrDPjw4YTobpR7M5zjGEUYRhFBCMIwjKsIxlFGUSN46efNICE2ENmebJjYMGy3GyatVrTDlZLXOJk2WsGbTJhYs2DbKwagCn8qhPx7vfj3f2rZYYbVlC1MWDBa0pSnOta68mthhGknAja1gIP+O1L+O1Oc+Bvpvtnhlc3vO7za9T005cIqJjvPXfHYhO5LLXDec4zThMjAEEYIRRhOc8vLxweDACE2EZWLhxizM2a3LiyYlrTC1wrcLFzhWtcWZpkysMLDMyygCmQXhPyBrfkC9x5WfLLGnKlLWxR1TlEAhPxygfjlfwamamq2SlJwnVpvOefChpimgoCpiYODh4CDIGBgYeLq4WAYGCE2ENmTBk1Zssi3GzyZVrRs5YrcTZowWtceVvkYsmuPC3cAClcRhPx+5fj+NhgxQ4kclKQvSsZghfjqA+OnWCaDD5LEySkckEsghoC6QVHGwaDhYOJn5UsAITYRlxNMjTFlyLW2HI0WtM2XEtcsGLBa5zNs2RlmzNnDFwAKhQEshPyFkfkLryZYVrSeKWTBkyWtaMqwwxzwx4YRzyQpTFkzU3SwAIP+O57+O5WInliKbjjzzvnu8zWeE6rwvB8DtUYxdWu5nICE4nGnTtzjEjCcIwIRlGEAnKaaMJxdvHWmQCE2EMseVjkZ5ci3IxbuVrRpmbrXOTLiW42uPKxxMczHDhcgCmodhvFOZ4pzULCQcECPjk/PTc1IyAW1DBQAh/H4N4/B0Ph0PhwIlE1Kpc+n82m4RGFwGCiE43Aljx3rWsZzEYRRXnr4t5Q6wCE2EZGeNjiysGy1q3bOVrRkxYrXGRnhWtMLlzjaZXLlhhxgCoABJIT8Whn4tDcWPHi0ww1wxvCC2K1sWDBSlpVxZ8GvFtjhhvHkd48j4mIj46KhIGOiIiGgIKBhImAibPB1vBxsTEwaJiIuIg0Cg/S8yHp8c5masSjImLXc8b34fXGAITYRmZtGDhm5ZLWmJjmWtMuRktcN8jlayzMmGZm5Zs2WZyAKYReE/FZd+Ky+EcmU4HB0RpCGCeTHkx4s4IT8e9n497c+bHiMGHdhUrCtscpwiIP0vGnwc7bnLczmePHrmY8MITYQyxMcrVs1brceHCyWtMzhutxMGzha3xZc2TFjYOGrByAKkAEqh/FpV4tK4xDYNA4RB4JBYFCYFCYBC4BC0DgMDgBAIJAIRAoFBoJBoDGaBQaZTaFJQIX4+lPj6VwWDmpipSyoY4ECZNBRNJBNFAJYo8bpNLlMrgsGhPBHDivWcawjGMJwijKYARjON9e3PCHYITYRkw5mWRnhyrcuJo1WtGmNmtcM3LVblat2LNhiytcjhkAKVRKF+Lzj4vOQkiigghiwecxaUIX4+qPj6pCqCKCBDg8tjVaF0FUEOTpllQwy04vDyS44ITYRmYMG7VplzLXLDKwWtMTJwtxYcrhaxyMm2JuyxOceLCAKdRqH8YK3jBZgCHw6KwiFwOEwODzC0zKaV+vTmcCwSsCH8e/nj4PgUMhsMiECQiAQaASutSuX1yu1CoiGS0CFymKkjxddMcsJDDDFKpjxOPhgi1AhNhDfI4bN2rbCtc4XGNa0yYWa1zhwtFrhzizOXGJkzaM24AqjATqE/GaR+Mz+NM8Cs8c7zrBa2Kmi1MUbY7Z8G2mumeV5yviw7tuymaOCUslZRgCE/Hm9+PP2Vr8A1YLYMGCskazw4Z554a1vFOl8F7RjSdGTXqz4qwizY4RjEITpbNccdaznGF7XlFMimTrGd63hKlrZsWCxGM6znOeHg8mtK+EAITYQ3zZWuXE5wrc2Zy5WtM2Fstw4srRa5YtWDjCycNsrlqAKbheG8dmnjs1gImGgYCHgISdnKGgn56RkEhIsFIfx9qePtWHwGIQuFQ6CRWeT2pVOlUugUFPJ6kaF1UkWHtlphjjhlijUx35WOCTWACE2EN8mLCyaZma3IzcslrRk0YLXDBo1WtG7Zq1Z4sjZm2bACpUBNIT8fJX4+S8Nc3LyYV5RtK1s2KmK1pQhKq974645744Z3hC2C2iGqlpWhPx7Ofj2d14rMkMUqQinO+HHhw4c96rwlLBglk1W0YsmSUJYbzz3w473hO9gtfq3jNKcpzRhEIxIwQhCMIwilCcIq1z9OaHaITYRkatW+ZmzarWmVu3WtMOLGtctnGFaxx5seTKwc5W2PIAKigEvhPyCOfkEzwpZ8E7QwUtgwWtRJGtbx0p4V4QpinopocDDkpGghfj2Y+PZeSSJUihhlllnllllQwwzRRUMUmkgkjzu00MtNMtdc8M4hOZwrV6dY3hOKYCMIwIRhCIRTjWePnzhDwIAITYQ0b5czZw5YrWLPDkWtGrDCtw42WRa5cscTJq4cYczRmAKZxuE/IvZ+RfXThyyy4J2ZLYsGK1rRwYc2mGGoIP+PCT+PA/GnhT0msznneZ411ZeDxnIhOpsOjOM04xjOKMV44dPHjKwITYQwYZMjfCzZLWzDC0WtGmTItcYXDJblyOcbRuxzMcLLGAKXhiE/ImF+RPGUp6q8LLk3QlkhSlcWe1ZYYP+Por+PpnDPDPAq0TSNZhcgITZzpZ8uGcaznKcVYxx8XeWITYQzxOWmVnmaLWznG2WtMeXEtxMWeRbjbNcbZo1YM3OJuAKqQE1hfkfO+R89g5bMDJPRLMmgoigkgiiiQQRRwp4Z6VsaHBY/HVV76nBVYqOaW2H8fJnj5NQCDwSAQhCIDAkEgsDgEJgMFg8DgsDhMBQWDQOCQKDQxFoFDIDJ7JZa1W5dJ4LEYHB4OhYhOholpvjrWMYzRIgRhEhGEEIRgnKcIwvCs/Ac4x0ACE2ENWmPKzwsci3K3xOFrTK0ZrcOFo2W4sWTI2ysc2bMxcACrABQIfwZgeDMGIxAgEBAI9H0ymakUlSKTIpHDIbC4DA4LAYHAI1QaBOZwAnk9qVTqVTp1Po1HUajofyEjeQkeg0Am82CbzYm82SmUIXCkcjs2m9Wq9smMAgUFgab2Cw0ajgKnUp/PpjMJDII7HEhkCD8DpmUxN5i5hJdXMkE1MSmplEkIi4iy5XfHxfLmsAITYQ1ytmznJkZLWuZk2WtGGVmtcOcjBbixMGeFizb4szhmAKzgE/h/BwJ4OH4JCY5R6NV6tX5VBoDBIBAIFBIEhEEhUKhUdq0dgUIgUGgMCQSCwCFwCGwOEw2EwuHwuFwmFwOAwCCQCVTmcEQiKH8flXj8/hUCgUSic+n9ulsKg0CiEBhkDg0NgcLhcJhM9oFBBB5jB4bBYbBonCIGgMGQSEQaHQyHQiHQCASaTlCoaE5maXHwxnKKJFOsESCJCCSCUYoxIwjGEU4EY1vn59DvAhNhDVy5YMWzPGtY5MzVa0Z5cq3DkZMFrnHlcscrbKxZM8IApaKYP+Fsr+FssPC8MAAABrYACG8hjnkMdC3tgAAAF5egCDexu5zWYuLm5RaZiYmYJTLjvy/FuvGCE2EMGbFw0w42S3E1ZsVrRjmzLcTVtlW4cbVhlcOW+JqzagCrcBPIfwz1eGesCYyJAUAgUBhUFgiJRNSKTQKDQKDMpmJZLYBAYFA4ZDU2m9Ci8CgEBgEJgcBkMqlcSiYIfyC6eQXUChQmAw6CwSFwWa1KpppNUplFDoVDoU3mwnk9rFZrFZoVDQOBV+KQ+CwOAQaEQygVutTmcAg/e4d545u7m7hcXCJgRaJImJqZhCaEyuePh+rcx7QCE2ENGbjJkxMnC3Fkyt1rRvhbrcLls0WucWJjiYtGLbNkyACpwBK4fw8meHk2ezxQaBM5lM41AIJBoNBILIpHOp3RqPSKTRKLOpDCYLCYHAkzmSi0RE4kCH8gu3kF3isUSKR0ql3CXwKBwec2Kx0ikxiMkvl1brVrl0Bg00q9WTmcI5HVAoIIPt7SvRvO5lNxaKEwlMxcJmc7338m8eACE2EZm7Fu0xtGS1s4xsVrRm3yLcWTDjW43DPK5wtGjNs0wgCnokh/ECF4gQ5fLk3mxF4sCbTeXRGBQFBYzKJSJlM0slsgCH8hcnkLln0/TyekymYKPRrPKIKgkCnFPpwhMIUKhzYITwEhr01nOMYRQEUUUYyjWFc/RnNyAhNhGJkxYMGjXItw5GLla0asW61y0yt1rTGzyOWLjJlzN8oAqxATSH8RiXiMTTudKPRprGIBAoNBINBoOpVLrUlgkAgEBgMFgsLgMTgMLFNl0BQiBQyERKBR21S2CQMIfyFreQtdLZYkklqkZgUDgab0ajo7HLfGoXC4HA4BAoJCoZDIhLBRoRCoZBEFhMRiM9oE5hsLCE71JT6M5xijGJFJERhGcokqySQThGE5z28+MYcIAhNhDVuyxZGebEtw4XGVa0w4mi3EwZs1rdy1ysGDLG5ZsGoAqkAS+H8VonitFiERgEBIXCip1KoySDwCCQiBQ6FQqEzye2iVwSAILBYXA4XC4TB4fDlRqE7nSH8g4XkHDn8+p9OptMms0JNJ7pJYVAIRA4LAYfD53QKDEYnEYrB4GgEChEEhE4qNQTOZQCAoPzPGrybubtNl1K0XE0IuFzC6ud79XqciE2EMcbnNjZZMa1o2wtFrRk4wrcTBm0WtG+HM2YtMuFk1yACl0Sh/GCl4wOYyptMpNIrNYq9WpNIACH8gDnj/dn6mU2nU+wWGyWWqVUAIaimIBYwMFCw6HhYmXkYBaAITYRmxNXDXC5YLcOLDkWtGGRitwtcTBa4aOGbnCzbtGDRwAKVw+F+Md74x35p8vRfGpgirkrh/IB95AP6JRbNK4UgkHgCDweFoaOroBPxsTDw8jRwMBA3AAhNhDBrhctGeLEtb5szJa0aNmC3FmZYlrlnkb5MTfExxMmYAphFIfwnheE8NDYYJlM5BD4FB4VGZFI0+CH8gjXkEbTudCaTWzSuCQeBT2tVtJAhcVikWVhljQxxx0z4nAxQZ4hNhGVi4yt8mHMtyNGjZa0b4nK1y4aNlrfEyyY8uLEwxZG4ApOC4fwrXeFW2gpJJZlM6xWbUCH8gF3kA9himU2oVGuV2cAhqqKQF3AxNOSgCE2EM8rnI1Zsma1jjZslrRvjbrXOFzlWts2RqxzY8TPHj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AoHAOAgAQdBIgJ4AYBEJW+tACupplNgaTR/ten4MwDCEgQRP//A0U1BQM4C2QZIDIJAJCbAwE3wB5FMwkAkIICAdvFHkU4CAD+AwB7hdI0Ek7ApD/TAKQ/CjoHg/4EvP4EvR0ggv472/jvceKAgkWygCE2EOG2PI2yMsS3DiwuVrRg5cLcLRo0WssTllmzNMjNm2ZACnErg/4FXP4FKccOFdMcscq1jgpw4Vwx0rohibxer6Z4VCiD/eMfvEaurmVrtCpwmLZm12mScVyxw5cggyJRMTE1MJRcTcEEVNEEznv6PQAhNhDlxhbZsTZkty5MTZa0c5cK1w5zZFrXJlYuMbnM4csmwAq+AWyD/gRU/gRH68OOMqsAAOHF4Hg+JmoxFRidTFVNIq6VDEVGL1dXi1RisVWIiIMRCIqZiYmC05zvw/BAg/4zRP4zV/A8XxO/Z16AAB16OPDjiZiUpmJRExV0iImJi4kmrwuhNriyJpE1MIhUTNIzyZCD7avczMplU0mJi5IATCBCc43VwgRMSiakiRMJiUSiYmJRJEkSJG/H8+OAITYRkwsczVwycrWOPHmWtMeNmtcsMmNbhcMceZkwxuGDPMAKkgEoh+8M7w2hUOVSulRWa3SbwpCEEgEKg0EgUGgUOgEIg0GgUIgUFQmAxWHwuLwshvIUl5CkzAeAsI1FNgemhoaKgoSGQSDg4OHIODhIGAgYCBhoqNgIeBCE43Ek7MJzjGMKyihEhGMJTCMV783SjzAhNhGVy2aZm7ZqtzMMLJa0zYXC3C0aYVuVi5aMXGHLhzY8YAqKAUOD/cdfuGcYxVcJ4RwxwxrHDHKMdOHDhGq0iIYjE0RNXFEtxMzU4NXwi4L+amv5qnZMet8SQrzOt0XExslo4nBbu7t3m83xzfXnw9iD4BMTMpkmCJESARNXExImETCEJLu955+L8DAhNhGFi4c5seNmtaN8WJa0cs8a3ExZY1uRtiaZmWJvhzNsYAqBATOD/iEw/iEx8PwvDqN1mt646vF4hFRCpqYdu/mbjFREzGcbrKiD/gMS/gMT6dfC3pqcRU4mJTbMzdz18DwXDjlEpxU01nhc0IPVSLq6upJlJKJiYRUiS5Wm7vPlx7whNhDVhlyZsTZotys2+Za0as261y0YZVuXKwb5cLly0a5mgAqLATeD/iOg/iOjjWs9t9J7Z4TqTMZznc5zx6dZuUpiIpETjOM63rbug/4GXv4Ga+Xj9Osca45zO7S1HDGtYrWHTlrtjHCrlubvM7vc7juwg8ex4szcrm1xMWi4mJqUTCLgSJiYXGXG/Tz0ITYQxw4m+Vq1xLWGZzmWtHLHEtc5HLRazcNceRxmauGrFiAKTw6E/Ent+JQumRktkwU0QIT8C1X4FvZZM+idksUJyIXMYLB4WGWOGWG/OwQgITYRhct8TRw5bLWbDNiWtMmPEtcZsLFbmZuMWFgzzMs2FyAKXxeD/izG/izN1jPbPKeDpHLXDWMZ1vaD/gTy/gUTjtz7ceF6YuJzOcZxEIXDZLNzQxwywoYYUJHPkcGywCE2ENmGXG4bsGC3MycYlrTKzZrXGHG1WsWbJlhY5cbTK3aACqkBR4P+Nv7+Nu3jCYzNriYrnWLwiKiqxrhy4VjEzm+N8b63z3nnneeM5rMYnUadp8SfI5CD/gdO/gdH1jWtVq3Oe9+Hvwd9ePPjxnbMojhXgcOnbh4VcscI1MJm53F5uZzFwq+XPpSDfAHskxMzDARM5EzEomJRcSuhNMTCrqZlJMuKc8fJ9YAhNhGbE4wsWTbEtYOWmRa0aNsy3FkYt1rnNmaNmWNpjb4mIAp5K4P+PlL+Pm+M63EzMQ1wrhw1yjETPF13nPGc3mJnWdcgg/4Dsv4Dt43yViqipq43jcIuKvXHWeHPl11mZucrg/ex6s5nKSYtNSiCIVNIlK5nOfH8HsAhNhGPMzZssrdqtZMW+Va0xsMS1zhYtFuNkya5mOLGxYZMgApeGoT8gNX5AV8cdLGywvRSWSmDFgpgxTyQg/4FQv4FT7jNRVcK4VyamImebwZ2g/O5pm8pTEkko3vn4/AhNhDPLmbZGOJmtyNWrVa0x42a3EwcOVuZywcMm+RhlatWgAp1J4P+QlD+Qmm863wjWuWuGuFRM5nnfHjre4VVax0vlQCD/gUK/gUB7Ok6lm+PHfPO+K8VGO3PlypjDF4zEoPxvM8nnmZkmJiUouiJC4szx8HxdCE2EN2rlkwZNmK1hiZMlrTFicLXDfNmW4WzRjiYtmjTGwZACpQBMYT8jEX5GRWGZRklkwZsmLNbBgpK1cGWW2uvPn4+PhwzmKmjNkzQyWkAhPwMxfgZrwYp5FJyVjfDhw48+G+WOWmHMxZMmynEhslkwUlOFcGuWGqEt2I9eU4IxinBGCZGeHKxYqQpbRCueqKqcce3a7whNhDDM4Z5XDlitwtMTFa0asm63EzbMVuHC0zZcmNzjY4mYApvIIT8k835KE7oLSyUzYs2LFa0psePLl0488c+TDKD/gb6/gbZhwxCM3vPfPfrz57zuZVGo7cNAIXNYCHSwoIUIIYIYIYEMEMKOnPwyCE2EZWGFszZuWa3JixMFrRnjzLcWNhhWtszVo1wuWOFjjbgClkTg/5QKv5QUb3rjy49JjEavhnloIT8D3X4HqYSyQtG0ZTjLLg04dqFwWWycKdKlRwx1z4mfNAhNhDfJmyZMbnItbOceVa0yMcy3E1ZN1rbCwYM8zZyxx5MoApzJYT8pTH5Sw8ssuBamC245ErYKJ1y4dOHTG4xNGCwg/4IOv4IDY4XXWed58M8ObRqOnDtHSMF3HXOeoCE52jooznGFScBCMikQjON67eDDsAhNhDbG0bNsuNutxMG7Na0xN2a3E0cZluTG4yN3GJmwxNWIAp6J4T8qs35Vd9eHLCsKWxZsWbNgwURw1y489c88M7xgtHVozCD/glk/glVqp5Zq5lM1OL1NXU3Ftt3PGO+efeEp3I9NWV4VIwijCMowUjCMEYpzrx9MewAITYQwzM8WTFjZLXDByyWtMThqtcs8rJbkaM8LdrkYZGbZgAKYRiF+Wsz5a6cbPiY75J6pKpsBVRgKMFBhK6ghPwNjfgarcCOyORBGE0Y4Z6W3HpAhPBnPSveqqaJNGNcPTZgITYRhyNmTlo0brWONm2WtGrFwtcYszBa1xsGGNqzb42mRoAKWRKE/KyJ+VmHBoZMmK2DBOl5Z53Ag/4JLv4JQeWHDhWqiontxxKGkqxAYDIGCg4CDg4OJmZGGCE2ENcuRizbt2C1tjZs1rTNmarcOTGyWt2OFw5xY2bTG1bACk8NhPywOflgNyT3UyYJZp1mg/4MOv4MVc7o1jtrHICGuoChh4eBg4OHm51PACE2ENG7FhmytGK1o5ctlrRs2crXDVu2W5WbdmyzN3GRk2cACn8zg/43Av43Axz5B3ic7ndXEVGGJ4TqsY4Vy1wjhERcd+HXe4P+ETj+ETkZwHgRrpw4aTV5vK28ztxu2ZtLG+W+1zaD9TwvPvK7m5CJghMTEggmExcWu+fm+DHkACE2EOMTFwwYNmC3GxytVrRyycLcOXEwW43DBxiaZHGVlmxgCmYdg/48FP48Fc4HeMc6563F1cCtXrEghPwkhfhJDy5BwMOZoniUghKU2GWG886Foy2JnjQwQQxwEMMMMEcEMcNedR6YITYQxZY8WJqyxLcbfMyWtHOTKtcNMONa1ZsMrbMwyYXOJyAKWBeD/isy/isfucTwcL5XpUxERd4Ag/4C7P4DB+2Y24xurw1GMRibgISUoJIIxTjGZGd+Ph4wITYQzb5HGLIzarWrNhiWtMTBstw5W7Ja2wuW2RtiYNWeVyAKbh2E/Gmd+NN+GTbs27OHgnOKMo2pbBLJTAyJgIT7g77iOe7fuw4N081LUlCbDC6tWOV7gIXFYrLxwwwwwwwxQxQQxQoYYY4aa8i1ACE2EN2TJvmc5Mi1rix5VrTLmaLXGJvkWtszHHlb5srRhixgCngqg/42rv42td1eKiscoxiKXlvO83u+LcyutOkeBnygg/3yn74Omq5IvN8efPfXM3mkRWJxVYrEVeuPTw+whOtoh4FnGEQjGEIwjKMCEYwEYIqzvwdYITYRmb5sLbKxbLWjli2WtMLhwtw4mGVbkctcWHIzxuG+VkAKeSyD/jlw/jlx8HPKYmImGpp4UxqoTd8XVebI1jWvCjSD/fqfv1TFYxVMbji8Pl4ueN5I5YxweBWK1cTfeu+whOduj26kYoiMIwjISnAIRhGFZTVx8PLYITYRlZucuRo1wrceJixWtMuNytcscuVayYMmjVo2bNMWZiAKigEwg/48bP48f200rXDlw6cNYhM7zx47nrPObnMROtcunTt4XDxGAIT8AD34ACcMIUoknW+XLjx5ct8MZytTNbNg3ZtVNlMEF61yz2wxxISXgSLwLERgRgjKZBGRKMYIoRgiinXH1Y2AITYQ1ysmLjI1aLWTDLiWtMePKtxNWrFa0wscbdmybucTRoAKhQEyg/5D2P5D2cZ8npnHGskojhrhrlikZnd8Z5trmKa1jpjtfSCD/gCm/gCn8HwPD5Z4TyrhWoi5zxzzzm5zU0hjFa4axU44u7wY2ITJ1HdQQnFGIjACEYRghGAiiRRjO/Jy0CE2EZGDLG2atWa3FkYMFrTE5YrXGXI2W5GOFjixtMTZzjygCoQBMoP+RmD+RnXN2qcYxw1rlWKiMrsu5nLct2mTWOWPAdIAhPwAkfgA9hiUlJWM64cOPLhy4cNbzqhgtkwZsGxutktitKF2eme+UITwJJ4HIiJCMIRgRQijAgIwIhGNcvThwCE2EZGWHDhyMWK3Jmx41rTKxbrXOTIzWtmzZy0yYm7DJiYACoYBMIP+ShD+ShHrnM2hVcK5cK1HBQTd7vOZ3HWJzV8q6PEwhPvYvvb8mRgtKUpzY44a3rjw4ctct71hLBiwaMXA1bsmjBaU2vDjhOVxI92c4RIoowQIIwnBEhAQjCMJwjPH144AITYQ2c5m7Ro0YLczhm4WtGrdstcNXLNbibsXLnIzyOGbJmAKVxKD/ky6/kzDb7OFYjExFZ5WhPwCKfgD1nru4OOuGqlMTZKGvoCNwHAICBgIGOg0HAxc3WAhNhDfJhcuMbdytyNmTVa0YY8S1zjYY1rRxhbMMuFoxw5WoApmGYT8nxn5PU52yxyz4d8dbryU2YtUNGDMhfgDc+APOVPFPjc5VDgoborFFFNGJhtthdtuYLiCDG4BFHBGhRYO3D3tgCE2EOW7LFlYt2S3E0xMVrTNmYrcOXIyW5m7Rw0zZXDjC2agCo0BOYT8qU35UudG/dvxXVnOsSEqSwSwYGSOSNpyXheda1nWdZ3jOsVI6J4MgIP9+V+/X5d+3HU4cJ1FVEq3WZzW5khUVCJxmJmZuZzGa5zAg/MXd5taazExKVouEFTEAiUSiUxMzx5+Hz+AACE2EZmGFk2Ys2y3HjysVrRhkxrcTLE4W5meJw2YM2jbGwyACnEng/5XWv5XW3W9uNZwxrljprlFRN88+Dvr4O+fPNc6jiCC/j9L+P0znJnI1rt2RM5PTxMYTs8dhOVwI9uc1ZIwEEYEEIyjCKJOefmz4wAhNhGbLhwuczXItaYsrRa0ZMci3C4xOVuLI5bOG2VviaMXAApSEYT8ffH4++c+bHiMkbStKVMAhPwopfhRT06MuQ0VgkrCgIXQTZ+VGQwQwQx140AhNhDJzlZsMLXEtxN8LRa0zNGC3Dma4VuLJkbY8rduyyZXAApZFoP+Rhr+Rkupmr1PRjTUa4cseFqD/hNC/hMf5cHCUVabnPHrfg50hOJs68IEU4TjCcCuPi0AITYQ3aZWebG4wrW2RrjWtMjTMtxY2zVbhZsMrNk4x4mTZgAKcyaD/kiy/kjV4bnF8p4a4dI1iIXeZzu+O7zcnB4FgIT8KvH4VbcmKGiNppzw1y3ved8M63rOcI2hgyNkYcCD8bzvR42mLTaYQIARZd77+X4AITYQ0bM2rDC2YrWebI2WtMbVktcN2eZa1cY2GRthysWzVgAKdiqD/kxa/kxnjjXNtlNRjGuXLhrHCFcW956uscdK6coAg/4WXP4WbynR2rhjFLcb4545z1i6nWODxIjV4ue4g/A6cbzK5kSBdJTE1NIhGZ4+X4fQITYQ1ZNMrZhlbrXGPM3WtMeHGtxNsLlaya48WJgxZuGbZkAKiAEqhPycTfk4/wytDJixZsWiWqNImFhvjrpw566YZ6YcUKZobLCF+F2z4XS5pZEEtNOBrwduDpwM9McayLDUYy7IWYyzAUURRw1yw4GE6mTsxjEnOM5oylKEkiRCEoxqnGd9fNh0ACE2EM3OFywbNGa1tmbZVrRiwyLXOTKyW4czRk3Ys3LNhjygClMPg/5NrP5NsdzwuFWxlwCE/DiR+HBm19U82OVcMMO2IIaKromjg0HAQ8HDxs/B2gAhNhDDM2bOGrJutZZMbBa0yucK3CzzNFrVrjZM8znIyas2gAqeATqD/k9W/k9t79Lxjsjpw1wamc7z1dXGJrDwJxWGLm7nnHWNxaJxnhw4gIT8PF34d6drDPPpZ898caywU0YtVtELRjhrhz4cN8M70lTFTZg0M0KIXrLXWeuEwdR2ZxmRjBGkZKQhCKKc4xRIRgpGkJQjKsKxnGOPbwY9QCE2EYmzFw4wtsi3Kwa41rRsxarcLTMyWsGuLK4xtXLdviaACqEBO4P+Uxr+Ux9nriavFcGuVcGIuNx1jxfC8PGURWuGscMaZvfXPfO064PCwIT8PQ34eacVL4Lrzx6XFaZ4YTxWwZqZp8bDgrCc54648N41hLBgwaKYrUpCk5wxgITB2Ic+t5xRmjFAhCSSUZThOKcIxgjCMJyjQghOFcPfjHoAITYRlauMzZw1cLcuLE2WtGrJitxMXORa1YZcmbE5bN3DNsA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JKHAOAgAQdBNwJpAYBEJW+tACupplNgaTR/ten4MwDCEgQRP//A0U1BQM4C2QZIDIJAJCbAwE3wB5FMwkAkIICAdvFHkU4CAD+AwB7hdI0Ek7ApD/TAKQ/CqkBSIP+Kuz+Ku26Im2Y4xxc64uc5m1Vy1w6cunDljGqjGZvjnjxzt4OLIVrXTXTHaeXOsiE/AnF+BOPToz5tuzg4L0rSKFJWlkhmhghCMaxvOOGeG9b1wwnKUKUzLYpYFJyneeOeGOOlbwAg/AvMoTAARZJcXVxMBEkSiYmCaurgkTM75+u8QAhNhGLM5yM27lytxNMmVa0x4ca1yzb4VrLK2bYmzNs0YY2oAquAUaD/i0U/i0l41KC5mZw1jlrly5RywjFwWnO73nje94znOc3uZitY6Y5cOmOk8KghPwJxfgTRvG18WHBGkbQiTjfLe+XDlw5Z3y1xzrSktWDZmzYNWXJwqZNWjNkpFfLfHlw30x4Nc9whM3Sd0RlMREIwnCJGCMpgQSjCMIoThGEYEUIwmRvfi53gIAhNhGJszzM8jZytbssWRa0auWi1ywxYVrNo0w5MjNw5ZNWwAq0AUCF+M0T4zRcTJHLHHHPJDJBRFRRRNZNNRVBJBBEjglhjlrnrnrpwsst9NcZVRiMNlMdksdjsdUAhPwHSfgOl0XpS0sEJTtVGNYzvjx58eXXjx4cdcN8EMGTRm3ZN2DVo2Zt2TJKF658uvXlz5dusITmZOvFJCBEnEQjKMUJkYRRhGBKMIoRlOUEIkKwq8B1rxAhNhDLG1Y4sWXEtYtWuFa0aZG63DhaM1uJg4asG7VoybNMQAqwAWSC/obz+hx7FSVLzz43JcqWAAAWd53FzYxIiE7nv5vn+LzO42aqRsVtM3fgg/4HmP4Hb4xEEtzHHF5Zmcx38DwenUAcuY58vP5bvc5kmc0mcOEaxwrpz5axiuGsVSEyjZc25643QIPhK4lMJgSExMJgqYklM1CATKQIupRJMSRKC9bqYJhNXFs78XwfOCE2EZcmJyyxYXC1k2yNVrTI2crXDfKwW4muHIxb4mmPG4xACpMBPIP+B/L+B/empqqnSmYlvN8Y6szmtxM3E6rGPA79vAjhjhiqjLcdeHHig/4HGP4HKe3k8rTU1UaxGNRjhHSMRF5nfNnaeKd1eLQ1NRGGN9Lsg+2s5nMZrMXi6iaRMTKYJicWlFxcKuJhGSZnj4viwCE2EZcrZnmbsXK1xhZ5VrRu4aLXDZoxWt2jdjixscjNxlxACn0ugv8AFPn+ACoFZneHnwN8biTMmZk5eZU27ez4c3yAg/4Fiv4FfYvHg+F4Z27ngp48b3MsODWIqtRjDWJ4XUSAhGRFGCEZThOE5wrCMIwjCMJhGU5JwxtPBdwhNhDNq0Zs8TPKtxOcrFa0zMsa3Ezx4luFlmwsmrFg0cssgApjIIP+Pnj+PlFc543x3zzznM51GI4a4a1yx0ntQIP+BZ7+Bblma3iIjo1qsajURBd5vrMgg65TYkJlMEkiZz4PjiE2EN3LVhiZMWq1m2yN1rRtizLXLTJhWuW7lk2csmuPGwaACrEBUoP+QQ7+QSPPPF6cnSOFYjEYimMze73m8vDxtaJ1WoxiaiXHwvD6dXbud+3i6m0xEQ6M4dOog/4EZv4EWYxUYusxlxnjPG+98cyYxyrh0X21rGsYRGbvO54559OoDjw4XGIMxN5dOregg/M8T2ZTEpmJhFxFkxJExImJhME1MCJhMTEkpgi6LLnPXz78oCE2EZHLJm5zMcK1sxyMlrRuxarcLds4W5GOVs3xYWDDHhYACnMog/5Bqv5Buejv0zrji4us1vGYu81u85u7k1fhOHSD/gQc/gQl08JrUcmpxdbi7y3Mzuc3zm+Mc8cbyISGaM4xjGEIwIwEZTJwRIlWXg53eCE2ENGLbNmbs8S3GxzMFrRoyzLXLfHiW5m+XLmbssjlu0agCpcBP4P+RKT+RJ2ulcq5XjN8c8+Pfn17893LVYYqIquGunPlyjHCuSolfG44rcdZ5oP+APj+AQWYymorHCPAjpXSMTdu985vO1ymGcXFRUYxWKqKuXGurPWD9bw8zdpi6EQSibiLrOMxKUpghEIkmJTFuPfzZ94hNhGFk0ytHGVwtbMcuRa0YOGS1xhzZluNliZ5nLfJib5cgApXGYP+R4z+R4XMTKbm4y5xmbXfCbCD/gTw/gTRnU8MpzLLMZXM5xfEg40lZBSYmZXe/H7+UCE2EYszjM4aOHK1wyatFrTK0cLcOZliWtG2TM1ys2ORi4yACmkng/5LVv5LVwC+F6vFIqKqKYuJndbjet2Ag/4FJv4FJwDu6uN3ERiODGKrVYjE1vGZg/ATNxNSgzNphdZxmrpNZi3Xx+ugITYQycMWbhw2xLceNjlWtHOLMtc5muJbhbNMuPDjbOWjXIAKbSCD/k5I/k5FrlnpvlfBpi+F6zPG+PHfHPHh4NCE/AhZ+A/uscrHHGyxy3xzxxwwjCDJLFDVbJgAhMCUECcSKMYwrCKcIp48++PUITYRmbt8rTM5arWzNuwWtGzTEtxY8eJa1ZOHLNuybtM2RoAKqwFRg/5Rvv5Rv+fJx4F0c+XPl4eLWlc3czdXFVFTq9SqIRWeExFTiIQSnfDi4cXbv27+EIP+AQz+AQ3nyd+xx4Hh+F16d9TBFRWIxFRU4mlTE3EXKZrcXEgiYzc8+3dy5vA8HwPB8DaD8Dhc2u5uLmCYmJAmCYCYCalV1dXVwJq4kRIXN76+XPuAITYRjw4WjNgxZLXLVvlWtGTZmtwtMLNblx42WHC2zY2rDCAKaiGD/lIw/lIx6delxJmNs3mbzd5ncTMI4QCD/gRE/gRF8HwI4Y4VwqqpWYzd3zvjmdtnEITZKN7xigjKJGEYTlGEROu/ly1AITYQ2ysGWPFmarcuRk4WtGWZotxNWLZawxM22Nk1bZm7ZmAKgAEphPyncflPJzcHgY8VaIRwTtKEMEZQpKEoyqvHDPCy0yxihPwKofgVZtnzadG3Zw8l1a3jOcaTtKVMUcFLUlkhinmwyIThSnWM5pooowjFGVZRhGEJwijNPLfXHvAhNhDXK2x5WjNytxNG2Ja0YZnC1w0wtFrZi1c42TjGzws2wAp4LIP+Vaj+VZfXCOW+HGuuO7jeb3O5zdpqoxqsajhHSemeQIP+BLz+BMG8ceG4zWYus1cTFRWMa4YcIRM5jOcx1myDehz2gmaylaUkokiUSiYlfP08gCE2EYsrFnmYNW61xmyZlrRowyrcTDCxWt8rRy1aNcrZy3YgCpYBQoP+WMz+WPHE8yY4a4ctaxrFRVWtnc5txkbrMym1zLKcze1ojlfDgIP+BEb+BFflqNRqsImM3vPPd885vdKxrGOjwo5cNcI0hK83vO98747vfWuPO4P1OXsxZEzMzAiYTExILqYiSpIRKYSiQm8+D59+ICE2EZXGFtkc5Gy3M3cOVrRy3bLcONo3W43Dho2buGrlvkbgCmEag/5cuv5cu2cDni83xvrPG5nVeFrAhPwAufgBdadA4VcWTJbJbBgtCKs8e8CEzczk1vEEJThCcUYz09GWoCE2EY8eZuxbOWC1nhbt1rRi2yrXOVm0W5czBq5zOWbZm4agCngtg/4C4v4C46t069rnW9KYvURGGMKxnU6vCImOPDO5g/4s/v4s/+PBx4cIiMYYnE6UqoY3Gc8Z53mMwcJugIPlWYmJQlMpkiYmJiUImJi5Xe/R5vSAITYQwzOWLPFjZrW7XMxWtGGPMtctG+VayyM8LnM0yZcrRkAKkQE5g/4Rpv4Rp0bxznje852qccMY8DHDpjlWi7455zz456z3z1bqNa142OmugIP+MAr+MBvv049OfgOmOVcNRUzM5uczKYTVTUwTXGMtzm265zuwg/Wm5vOdzcyiYJiSBExWcXV4zARcJTee/r3HjCE2EYXOZzkYZXK1o4Z4VrTHjyLcLFqyW5MjBzkzOcTbLhagCncng/4UJP4UQ+tzuLxPKeEaiq4RXgcHhR4EaxMznvruyIP+L/L+L71XKcbrnHOd3c5nfPp1yyzETThx5XNghOFxo82M4opwimjBAhFCcJk5z182MNwhNhDZq2atHGHItZNW7da0xtnK1w5ysFrNq4btHDFoxZtWQApdGYT8LoH4XQcuQ3TyQwQtCEJwrDTbPe6D/jCe/jCfiTc4uJYROM8OdKmFzlkWTljlhhRoyFGnty8DLCE2EZmrFrky4cy1o4xM1rRpmbrcLHKwW4mGFk1cMWrLM2agCloSg/4YtP4Yv+BmOd9b4711zx5ghPxhNfjCBvbJbRg1WpKOCcZzhpCsgIC1gYFBoGDhaeTgYGuAITYRjxsWzLK1wrWOVs4WtMWRqtcNnDZawbNWuHExzZmTdoAKjgE9g/4gsv4gweW9Zxmrq4zjOLiYlFk0rDj2YYiNVVRgzN5nNceGbgCD/jMc/jMD43iTGanF4VepqybbjjXV3jrO9ztMsRrWNa1wjtvoUIPsmZuJiakiZRZKInF4vW7rNbi6iYupElzvn59vQCE2EOG7lg4btGq1zizN1rRg3YLcWFw5WsWjVtkcYWjVm1xgCmUdg/4jlP4jle3fpxzW1zOczecxmYzrjWIAg/41UP41UZjhDDE4lSZiY3XHW811hNkZxjNKU4ThWU5wiinPDxbw5AAhNhGXI3Zt3LFstzOGTBa0ytMS1y0aN1rlyxbMseHFkZ4WoAqKATaD/iRs/iRtA8HE7rdZhFsZioiMcOPDUU1GIYhM3O58GXhgg/4x/v4x/wOGKrhHC+FzVk5m934fTr4d31zudzdQ4Y4V4VcmgITRxuHGM5wjGMqyijCcQBKKCMpowjKsYRRnl58p84AhNhDlnjw4WjTCtaMmmZa0zNGy1y4zYVrTJhzN2bLGxbMMwAp3JoP+J3j+J4fo8PwieGeF9L4RyvBm52y3rfDricyAg/416P413+LOHXOObrPdziXDWuHLljWo4Z6deEoAhMm68ZxTqrKcIwThGJGMIoxnO+fgoeAgITYQwcs8bHCxwrW2Vo1WtGrTItxMsThblZtm7nEzx4sLBiAKnwFGg/4qcv4qX+Gs8p1tO53N2vfLmFWmCrNbjeLmRMEVeDF1nWazE9eghPxpufjUFnHPDDa+SNrUpKVmTLkDJlaNJgwmTLkQlCUkpUhghaMLwrhvWN5b92+UwIPwvSnz44szOYurxmgTAiUSRMCKzi6uJJiUxM1bLwfP44wAITYQxb4mjBywYLWDTNjWtGjTGtw5sLRaxbtmGVxkaZXOFsAKSQuE/FVN+KqfgQxTtgjUg/40LP40Le/JEcMRoIaKqkDWw8XLyKWAITYQwxNGLNkzcLWDVuzWtGrdotws8rVa0ZuGLFoyYNGTLGAKaSCD/i3w/i3vmL4Zi4uc1xub41xm8K4OnDhwg/41Ov41K3C+U6jSJXOY2zN5vi8Gc3mE5V6whNOc5XjCcCMIopzw698YdAAhNhDRnixt27jCtZMsjFa0yNca1wxZYVuTC1b48rLM3YZnAApwIIT8YUn4wt2jg8DDkniWYJSlKMZXrGOGWVCYhPxtYfjaxw4M+bh4stMsqwraNIYKWtTAyY8U4zCE8CcFVhnGM4VIwrKJFGcce3bHB2AhNhDXE1Y42jBgtx5mjJa0atMq3CwYN1uTC5ZZXOXHiy4mgAq2AVCD/jW4/jW5q96DxdXvObuanhjhjhw1rWIqLvOd3eZmJiYeJdaxwnSLxzvOevHrz69+fG+/Lviwg/4zwv4zw+vTw/CDwq1w1HKpwXeee+ffvx57zlKKqo4Vjp16NXONtuM8b3d5mUxWq06axQCDfBEeTebza1pialF1cSEExcTMTV1cITCCCYExcTFxmY3fwHM+ICE2EY8bHIyZMGS1iwzZVrRxjyLcTdjhW42+Zu0ZMXLdhlxgCssBX4P+Eyz+Ey0i6uLqYN63Vs1ubTEQ1Go4Vy4csY1cbnvfe+++PGcxOscI6a1XCqusznOc3vPG82hwdsYwg/4qiv4qp04zwz5Hl+V37HiXrVcKxFTMzd7zO73e953xvcc6vlnpPDhXCek8JqYm93xc5yzN5TNYxrWHbPSJwIPwKlMiNri5i6upEXExKYmpRMSmbXF1NRiKq6lKREpiUSJjNWmN3x8XwY9wITYQxzMmTZjlyrWTlhhWtMeVotxYsjhbjxNm7lrmwt8zRqAKeyiD/hdO/hddxfHHfXXF4vEYrDUYz5W+EaqYmL14PLKwg/4qXP4qS47b7T03q8Zjm454z16dbJE0zy66zeSF0FGHwcUaFLBHDBGQQoIYEJCQwp5cng4odsAhNhDHK4cZm7DMtyuGbVa0aMMa1zmbOFrHDhYtMzNk4YtXAApjG4T8Mk34ZJ9ephwYJMEsErQpSVU8NsuW4IP+KsL+KsPhxdOva843VxkuM468uaSEt1JcuqcYIxRjFMnO+/h01CE2EOMbBuzytGa3LjzN1rRkwxLcWZg1WsmLhxhxY3OPFlygCmEYg/4ayv4a1YrjreOeOMWlEavlVIP+KlL+KjmuG/AzwzqaRMzuPBjnnqCF0VkOdghhhjhhjI4I4Z78rLFlgCE2ENWrLK5Z4cy3KyZ5lrTI4YrcLfE1WsMjBhlcs8blg2agCoABN4P+IDz+ID1dHHgGcAxnEb0iYqKjCImLiUSlx4eT4nHmg/4uOP4uOXTqcuYcuYOfLvE3MTcXEkKxFMKqeG+XfwJ7gIPxrmZuYkTEXESiVxZIEwTExJMzvfg+LHsAITYQzxsWDLE0ZLcTFnlWtGGXCtcs8uNa4yMcThq4xuMrJoAKgQEwg/4jkv4jk76X0vlfCcThFSu+M8e/buzFxNRBi8XV8OcghPxdTfi6nyy0wxzvHLDDGaC2CmTBbZfdkpmpkpQTY2eG+m3Kg/G9B6Od3C6tYTExEwhV1ZMySm+PX0agITYRiy43OZo1xLcjlu1WtMjNmtws22NbkbZWDXG1xtMTDIAKTg+D/iVE/iVFHTVa1fS8yIL+89v7z3Fkmb42QIaAuoCBq42DQcPEy8bA2wAhNhGZjky4szditYMMrha0xY2y1wzzYVrliyyOcLjNhbtmIAppG4P+J9b+J9eo3y4458OdZc44zOYvhJCD/i2u/i2v8LHHtx4deW8bqazGZvOOs7CFxmGyKGKGOGGCeKeSeSWCNLi8bDBlgCE2ENWzBrhwuW61tibN1rRjmYrXDDIxW5GTBgzZNcWTMwxgCoABLYP+Kr7+KrfbwPB5c+HHlxxurBUTF6UxOJqIrPLryzsAhPxavfi1rxJypXVr4We2vhcPNnG2N71vCMpYJYIYIZJ5L4ITkITmODGAhCM4zhFBCMIkYxCKJGN8fNO4ITYQ0cNmeRowbLXGRvlWtGDlotc5mzZawY5GDjE1YuGbBmAKowFFg/4vTP4vZYz3rer1PKOVarpWtYRN73ne83Jw58jyM4jU1McY43fHeed5ub5celUAg/4qZP4qV8eFnxOPa+E4led34PPrx7555sYrhWscufIxk3zbm1qLXitX5W+04IP2unn7mJTczK6kTC4mUTCCJRMIQSi4uJRcTMs8/dT5gCE2EY8WFu5Zssy3HizYlrRljZrcLfM4W5GzJq4ZMMOTK0YgCm0dhPxk6fjJzjDBhwY6Y5YYznWNYzghirxtu6yE/Fst+LYu08l8mGVYThWV4TRvDDTfu5MIgITdyMe+NYxjCMKynCsIxTnWenhuACE2ENnLVi1yZmK3ExYZlrTEzyLcTFu4W5mGTM4yMG2Vo5bACmIYhPxtefjbLvXPi10w2vZSlsFszgStQIT8U5X4pvcWLDqw6J4lpykjWWeWG+OEh4EcWd6znFGKMKxnn5c48oAhNhGLI1aY2bfGtxY22Na0cOXC3FkZ4lrVphYZW+bFhwuW4Ap+LIP+N27+N4/jFb04Rrhw4Y5RrCM7vPHuOpTWsR4HHlVghPxakfi03g1Yc2W2OWOda4Z3nOMI2hTEOFeEIK0z2yq4QITichzZ3jOMUJoiMYECAIxgnOePk1n0gCE2EY2eRnmY48y1vmZ41rTIwzLXDduyW5GLTIwZMWuNgwzACqQBT4P+O6L+O6Pp1DrFbjKYmJhV1NFImJqYgiKmomN9OvTrw4+Bz1MxbbM2us+B4fhN6IP+Kpj+KpnOAiOGeF8LxCIIhW9ccZrNTmskpQuevgeDjOceDhm5taYqI07eH4Tp1IN8AefU2lM2mFxdXEoAmJATBEkAmExImJiSZvPX1Y4AITYQ3yNmeTG3zLcTdzlWtGuFotxYsuFawzNWbJm0a4nOJgAKbR+E/HzR+PnXE37uHkxyw2wynKMpwgpHA0Y9UICE/FV5+KtHU16oYI5FpYp2UjBNeWWmeMbghHgKfJjOM4wRRRijCcIxjW+3fHgAITYQzYuWjNrmbLcrLLmWtGTDItxOGTVa2y5G+Nm2ZYsuVuAKigE1g/49Tv49T6vwvD87rhSJhMzeW+LjnK4mp5TwjhWuGMViMb1NgIP+LeT+LdPPPxvH8Dwdc4yy3GYuJjE4rFVqOFUwjLLKN678LuSE42zmwRRjGaKIjCIjBAhGUYREYRRJz4PLnLoAITYQ5aMceFzlzLWLVviWtMTHEtwsmzFbhyN8rLKxc5m2FwAKah6D/kOo/kPB5Z44zW2WYzpwxw6VwrhfS6wAg/4qMP4qJ8J7b6Z6OVYxhW6zcbjnrnxyhNHOdeEIxlWE4ThGMJwjGM2HHzZUITYQ4YuWOZpjbrW+JgxWtGeVgtcuW7lbmaMWbbJmZMm2bIAKnwFIg/07X6dvnjADnEZxus1cRFMY1HKsTFW4xtm7m9szlMIxHLnyeH4TyvB4UIP+Meb+Mefx+XLwfAB43PlOqqOV6JTM5zed73xvm4yzGImkMTiKqMXQeF1xdITkZqc1GMxGKMq0rS8ok5RESBBAiiQnKcEIhGE04XrxdMHYITYRlbOMLbMyZrWrjNiWtMubKtwsMrNbhzNWeFvhbsMeNqAKfCqD/YMfsB8xy49s8pq53e+uvFze7lHCuGOHDWNcs9uMTICD/jN6/jNz4xO4543F1ER08HtiNVjUVURcbrjHfh1ndoSnajLoozjNGJCchGEQiRirO+3g0j3AITYRmZ4cLdqxYLXDFtlWtMjLGtwtGOZbicNG+Fvkc4mjRuAKax+E/AGd+ANWmeOji5qynGKEUqQwQtLJHFO0oIT8Zmn4zR9GWObTknkrmhSlkicZY5Y6aV8IhKdZny1jMjNFGEYk053w8ObmACE2EOW7jGwytmy1o1cZlrRtjwrcWRyzWtMbdw0zYXLLI3YACnckg/4CMP4CMfDZjnwnVdMcNcKxMXe53nd5zHHF1QCD/jOg/jOhnhjtPS8bxxvd8c8c743eRiPAaxUAhaM1FBl444IyOFDBDBDAQwQwwo478zCg2QAhNhGLM4w5cjNgty42zha0ysci1wzcuFrFm4x5GGFqyYtGwAqTATyD/gOi/gOpXepqIeBuqiJTN8/A8FaamjwsxC3XwPBq5QhwvwOvBUiD/jOg/jNtOrjvfNffd3N6jhjtMeRuIy7md3Jjp37cuDVQlx14euc5hPC2dwePGMYBEThGEECEURGBCMBCMIooxnHHw86XgIAhNhDFk3yMcLlstyOWmRa0csG61y2YNlrNixcucOVkxZNWwApuHYT8DUX4GjUcds8MNuLgunCELQwUwS2RlKSE/GfJ+NA2WDLmvinu17JWtKkpRlWWXFpjfCCFx2GgxccccaGOGMhIYI4YZ8fg4IdEITYQ0Yt2uZo1wrXOZzmWtMbjCtxYsOFaxYOWmZjkbN8OLEAKeSyD/ggQ/ggtje/CzquEco1GIpVxltzd4554747ZeDwcqIP+Mwj+MwmsT0uprK0TMTgmpq9XicXjMs14Nc3MhOByEOvOM4iKCCMCMBCMIopVhfD21YdIITYRjx4crnDmxLcTHM0WtGmLMtcOcjBbiyZczTIwb5GbFkAKeSiD/g7u/g8Thz1xxuNxNqco5RwmIhUY1wxHSZZog/4vyv4vwY7TyeBntGo5VisRquEYnURkY1V1PPKFwWMyMBHFHHDDBDAQiGGBBBHHBHBDLg8nHA1wITYRhZuWLLC4wrceTDhWtMzbEtcsmTlblZt8mNk3xM3LfKAKrAFNg/4QwP4Q1YjdbnjXGbieEarhjhXDWsaxiJm+N885462HQ1WIiCczvPHfPjx3c4eJPhV0g/45LP45I76de19HSul8rhfGeOb31zz63xvcI5YjXTv2DV3F54z165zczOKisY1w6V4U8LiD9zHNzzd2mLSmJBVpiRMASuiJoVaJi4klMXMb8H15ciE2EMmTHM1btmK3E5YZlrTDhyLcLbG3Ws8rhlicuGrZzlyACqUBQoP+Emz+Ene3QOnXwJcGnK8Lmd3czkts3W4Rianhx8jjquEamY6xu9wAhPx45fjxlx1kF7Y4YWdpreFVpWwZIYMGLBmzZMFk44cscdaxrntwY46461jTHigpIITqYpc2c5oxhEjCMUSMryjCcCE5RhGU4RlFCMEIwjKZOrbz5o+DgCE2EN8LVwxaOGS3Kxc4VrTDhbLcLBo4WsMTdtmx4cLPC5YgCo8BN4P+Gmj+GmnjfT1/C64uJpVTUTRU0iYmJiKPAvFVFJxvh34bWIP+OSb+OSfxddPD7Z0xEYxWta1iojMzN5rnHOed8+HGLJTWcZu1gITkcSUuvWs4xiihOBOlZRhGCEYEYCCMITijVn6sYy7wITYRkcsWTTC3yrceTLlWtHLXEtwsmTRa1xM2zLC3aZGzJkAKTw2F+GQL4Y9ZDAS1IcDTmYP+O1D+O1m548OuNarhsIaUqoBVwcPF1sjDwFQAITYRkbY2jRixyLWDhzhWtGeZwtcOWTlbjyNG2JplbMMjHMAKiQEwg/4gPP4gSeXg6zjeM648s8s6Zw1DFVGKmkWuZneufLnEwIT8dwH47f44JTxRwRhGM6xysnDycnBjjlhWMoUlS1sEqYo8DLsqXITRGBGE0YVhOCAjCKcIowijCcIxjGN8efXCHgIhNhDXJhzOGbJqtysWuFa0csGy3E1Z41rRzia5WjZi1ZMGYApdFoT8R834j0dt6Y6ZZZaXlGUKZJ4pSIP+OFb+OFd42p6VwxwvEWzPXe8ghMXMhy4SnGM4xXTnfXthICE2EMWGXC3wuWK3GyYsFrRrmbLXLPHmWsW7jC1xYcrhmwcgCmgcg/4k5P4k51Z1vHGtze93ec0rlPLprkCD/jxm/jxLnk4Z1MTGa444x1njxjwd845ghctVixHClRyxRo4o0cduLrgg0gAhNhDJlhZOGrdgtyMGzha0x5nK1wya4VrFgxc4mzbC5ZYcIApwJYP+KHD+KIPhLE4DOpRDU1CJqanW/AymAIP+O/L+O9HGeM3fUeT07xxriuqjWtctRyzwzc5AhM3EjvmnBCJGMYxhFFFGEy+Ph5YR7AAhNhDlyyzZWbVktaYcbNa0yY2y3Fiw5lrPKzbMGmRs2ZMGgAqEASyD/iyA/iyHx34471uLxGMdsdMdq4Ygu73xvnu+bnw58I6cwIT8c434508WCeiWSWCkp2nDDO9c9dOe+G9Y1jC6UcldkeAtiITsQlxZ4ZiKKcEYIIRhGESJGNWHHvzyeAAhNhDfGyb48bTCtbMGbda0auMa1xjbuVuZyyaMc2Jg4bt2oApjG4T8XsH4vS9MaZaZbZ7ZVY4YXQngnbAyAIP+PC7+PAO3Dr058tpmU3m3FxzvcoR1rcu0KxmqrGMIkZ5eHrR4ACE2ENsjZnmxMmK1q1bY1rRhlZrcTDIzWs8rLCzZ5HDVw4YgCmoehPxq8fjVhnhxwxxxzvW87zFsGLJg2YNGK2SD/jmS/jmrrU9K7RjljhVYnV441fFz6545hLdanLjGc51jCIjKsplZ6+KhziE2EM8OJu5bNWS1kyyOFrRu0crXDfE0WuGGLDkx5G7Vk1ZACoIBKoT8b1n43s75Ya5YZTwM0tWbBitKRhreu3JrnGKmCW5kwSCE/Hih+PGHFLRHRLElhjfHly48dazlKmLBgtkxSxRRyx258uWD9KI3nd3EWtK5i6JpExMRcbc/B83ceYAhNhDDJlcsszDItZOM2Ja0bOWa1zkw41uLDkxsmjhwzatcYAqQATCE/Hjh+PGHDHTLSy1x1jOUqZsGq2a2SlEpxvPHjw4cONeDFHiY8XCAhPxx9fjkNtqcCvAlqpilSdcePDh04cN8uPDHDeZKEIWoyT0YcEIyhOhm4sEb3mmnKcJRRpOU5wIyrJGEUUV66eTOXEAhNhDLKxYuHOJutw5HOFa0cNMy3ExcsluLKxbsMbnDmYtmYAp2JYP+PSL+PReKa4MZjbrfPjve8yYjhw5dNeBjyLxAg/483v48weOeueN7u5hwnlHCuGOGuE4lvPXvnxeOwITgciEe7GMAjKMJwBGU4ThNXTy8dqAhNhGPDiy5srDKtYNsTda0ZNnK3C5xtlrDCyZ4ceVpkYMmoApxHIX5CjvkJzrgx9mLktipgjgVTUWYTBYLCTXRQziE/HFZ+ONHFox6OBRqpqtgnCcsOO+WOnHny5SF1UkOXgjllhQwRwQkMMEMNupipi0AITYRhaMsONwwYLWTfNkWtGjVwtcuWjla5aNGrZvhasGjNsA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1726</TotalTime>
  <Words>1556</Words>
  <Application>Microsoft Office PowerPoint</Application>
  <PresentationFormat>On-screen Show (4:3)</PresentationFormat>
  <Paragraphs>463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Dark 3410</vt:lpstr>
      <vt:lpstr>1_Dark 3410</vt:lpstr>
      <vt:lpstr>RISC, CISC, and Assemblers</vt:lpstr>
      <vt:lpstr>Announcements</vt:lpstr>
      <vt:lpstr>Goals for Today</vt:lpstr>
      <vt:lpstr>Instruction Set Architecture</vt:lpstr>
      <vt:lpstr>One Instruction Set Architecture</vt:lpstr>
      <vt:lpstr>PDP-8</vt:lpstr>
      <vt:lpstr>Stack  Based</vt:lpstr>
      <vt:lpstr>Accumulator Based</vt:lpstr>
      <vt:lpstr>Load-Store</vt:lpstr>
      <vt:lpstr>Axes</vt:lpstr>
      <vt:lpstr>Complex Instruction Set Computers</vt:lpstr>
      <vt:lpstr>Reduced Instruction Set Computer</vt:lpstr>
      <vt:lpstr>Complexity</vt:lpstr>
      <vt:lpstr>RISC vs CISC</vt:lpstr>
      <vt:lpstr>Goals for Today</vt:lpstr>
      <vt:lpstr>Examples</vt:lpstr>
      <vt:lpstr>cs3410 Recap/Quiz</vt:lpstr>
      <vt:lpstr>Example 1</vt:lpstr>
      <vt:lpstr>References</vt:lpstr>
      <vt:lpstr>Example 2</vt:lpstr>
      <vt:lpstr>Example 2 (better)</vt:lpstr>
      <vt:lpstr>Lessons</vt:lpstr>
      <vt:lpstr>Pseudo-Instructions</vt:lpstr>
      <vt:lpstr>Assembler</vt:lpstr>
      <vt:lpstr>Motivation</vt:lpstr>
      <vt:lpstr>Stages</vt:lpstr>
      <vt:lpstr>Anatomy of an executing program</vt:lpstr>
      <vt:lpstr>Example program</vt:lpstr>
      <vt:lpstr>math.s</vt:lpstr>
      <vt:lpstr>calc.s</vt:lpstr>
      <vt:lpstr>Next time</vt:lpstr>
    </vt:vector>
  </TitlesOfParts>
  <Manager/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Lec11: RISC, CISC, and Assemblers</dc:title>
  <dc:subject/>
  <dc:creator>Hakim Weatherspoon</dc:creator>
  <cp:keywords/>
  <dc:description/>
  <cp:lastModifiedBy>Hakim Weatherspoon</cp:lastModifiedBy>
  <cp:revision>153</cp:revision>
  <dcterms:created xsi:type="dcterms:W3CDTF">2009-12-10T18:46:56Z</dcterms:created>
  <dcterms:modified xsi:type="dcterms:W3CDTF">2011-03-01T19:46:53Z</dcterms:modified>
  <cp:category/>
</cp:coreProperties>
</file>