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Default Extension="png" ContentType="image/png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tags/tag18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notesSlides/notesSlide21.xml" ContentType="application/vnd.openxmlformats-officedocument.presentationml.notesSlide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notesSlides/notesSlide22.xml" ContentType="application/vnd.openxmlformats-officedocument.presentationml.notesSlide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notesSlides/notesSlide11.xml" ContentType="application/vnd.openxmlformats-officedocument.presentationml.notesSlide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7" r:id="rId2"/>
    <p:sldId id="308" r:id="rId3"/>
    <p:sldId id="298" r:id="rId4"/>
    <p:sldId id="262" r:id="rId5"/>
    <p:sldId id="263" r:id="rId6"/>
    <p:sldId id="264" r:id="rId7"/>
    <p:sldId id="309" r:id="rId8"/>
    <p:sldId id="299" r:id="rId9"/>
    <p:sldId id="300" r:id="rId10"/>
    <p:sldId id="271" r:id="rId11"/>
    <p:sldId id="272" r:id="rId12"/>
    <p:sldId id="274" r:id="rId13"/>
    <p:sldId id="301" r:id="rId14"/>
    <p:sldId id="276" r:id="rId15"/>
    <p:sldId id="277" r:id="rId16"/>
    <p:sldId id="311" r:id="rId17"/>
    <p:sldId id="312" r:id="rId18"/>
    <p:sldId id="319" r:id="rId19"/>
    <p:sldId id="313" r:id="rId20"/>
    <p:sldId id="283" r:id="rId21"/>
    <p:sldId id="314" r:id="rId22"/>
    <p:sldId id="285" r:id="rId23"/>
    <p:sldId id="286" r:id="rId24"/>
    <p:sldId id="287" r:id="rId25"/>
    <p:sldId id="306" r:id="rId26"/>
    <p:sldId id="288" r:id="rId27"/>
    <p:sldId id="305" r:id="rId28"/>
    <p:sldId id="289" r:id="rId29"/>
    <p:sldId id="292" r:id="rId30"/>
    <p:sldId id="293" r:id="rId31"/>
    <p:sldId id="316" r:id="rId32"/>
    <p:sldId id="294" r:id="rId33"/>
    <p:sldId id="315" r:id="rId34"/>
    <p:sldId id="317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10" autoAdjust="0"/>
  </p:normalViewPr>
  <p:slideViewPr>
    <p:cSldViewPr>
      <p:cViewPr varScale="1">
        <p:scale>
          <a:sx n="96" d="100"/>
          <a:sy n="96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4C00E-26A8-4A67-B109-0EE1C0A80BC7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1DDE-30F1-4D19-B098-6374BDF20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sz="2400" dirty="0" smtClean="0"/>
              <a:t>creates new address space (Copy-On-Write duplicate of parent’s)</a:t>
            </a:r>
          </a:p>
          <a:p>
            <a:r>
              <a:rPr lang="en-US" sz="2400" dirty="0" smtClean="0"/>
              <a:t>creates new execution state in OS process table (Exact copy of parent’s)</a:t>
            </a:r>
          </a:p>
          <a:p>
            <a:r>
              <a:rPr lang="en-US" sz="2400" dirty="0" smtClean="0"/>
              <a:t>returns child’s id to parent (</a:t>
            </a:r>
            <a:r>
              <a:rPr lang="en-US" sz="2400" dirty="0" smtClean="0">
                <a:latin typeface="Consolas" pitchFamily="49" charset="0"/>
              </a:rPr>
              <a:t>context[</a:t>
            </a:r>
            <a:r>
              <a:rPr lang="en-US" sz="2400" dirty="0" err="1" smtClean="0">
                <a:latin typeface="Consolas" pitchFamily="49" charset="0"/>
              </a:rPr>
              <a:t>parent_id</a:t>
            </a:r>
            <a:r>
              <a:rPr lang="en-US" sz="2400" dirty="0" smtClean="0">
                <a:latin typeface="Consolas" pitchFamily="49" charset="0"/>
              </a:rPr>
              <a:t>]-&gt;v0 = </a:t>
            </a:r>
            <a:r>
              <a:rPr lang="en-US" sz="2400" dirty="0" err="1" smtClean="0">
                <a:latin typeface="Consolas" pitchFamily="49" charset="0"/>
              </a:rPr>
              <a:t>child_id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returns zero to child (</a:t>
            </a:r>
            <a:r>
              <a:rPr lang="en-US" sz="2400" dirty="0" smtClean="0">
                <a:latin typeface="Consolas" pitchFamily="49" charset="0"/>
              </a:rPr>
              <a:t>context[</a:t>
            </a:r>
            <a:r>
              <a:rPr lang="en-US" sz="2400" dirty="0" err="1" smtClean="0">
                <a:latin typeface="Consolas" pitchFamily="49" charset="0"/>
              </a:rPr>
              <a:t>child_id</a:t>
            </a:r>
            <a:r>
              <a:rPr lang="en-US" sz="2400" dirty="0" smtClean="0">
                <a:latin typeface="Consolas" pitchFamily="49" charset="0"/>
              </a:rPr>
              <a:t>]-&gt;v0 = 0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Draw OS state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fork: allocate pages, mark as “shared”</a:t>
            </a:r>
          </a:p>
          <a:p>
            <a:r>
              <a:rPr lang="en-US" dirty="0" smtClean="0"/>
              <a:t>During fork: don’t set copy-on-write for these pages</a:t>
            </a:r>
          </a:p>
          <a:p>
            <a:r>
              <a:rPr lang="en-US" dirty="0" smtClean="0"/>
              <a:t>After fork: either can read/write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Idea: multiple execution contexts sharing a single address space!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d/Unit of scheduling/</a:t>
            </a:r>
          </a:p>
          <a:p>
            <a:r>
              <a:rPr lang="en-US" baseline="0" dirty="0" smtClean="0"/>
              <a:t>s/execution state/one or more threads/</a:t>
            </a:r>
          </a:p>
          <a:p>
            <a:r>
              <a:rPr lang="en-US" baseline="0" dirty="0" smtClean="0"/>
              <a:t>s/virtual CPU/virtual multi-core machine/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happens when two threads execute concurrently?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sequential with threads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between threads is unsynchronized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4688"/>
            <a:ext cx="4610100" cy="34591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9349"/>
            <a:ext cx="5012812" cy="4132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983" tIns="44991" rIns="89983" bIns="4499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r>
              <a:rPr lang="en-US" dirty="0" smtClean="0"/>
              <a:t>Show picture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8" tIns="43244" rIns="86488" bIns="43244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only within a single core: why?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(important events are delayed… forever?)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8" tIns="43244" rIns="86488" bIns="43244"/>
          <a:lstStyle/>
          <a:p>
            <a:r>
              <a:rPr lang="en-US" dirty="0" smtClean="0"/>
              <a:t>(e.g. won’t work for many kernel </a:t>
            </a:r>
            <a:r>
              <a:rPr lang="en-US" dirty="0" err="1" smtClean="0"/>
              <a:t>datastructures</a:t>
            </a:r>
            <a:r>
              <a:rPr lang="en-US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(caller forgets to </a:t>
            </a:r>
            <a:r>
              <a:rPr lang="en-US" dirty="0" err="1" smtClean="0"/>
              <a:t>CSExit</a:t>
            </a:r>
            <a:r>
              <a:rPr lang="en-US" dirty="0" smtClean="0"/>
              <a:t>? Or waits a long time?)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8" tIns="43244" rIns="86488" bIns="432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A: next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show table: Start, Core3:</a:t>
            </a:r>
            <a:r>
              <a:rPr lang="en-US" baseline="0" dirty="0" smtClean="0"/>
              <a:t> ld</a:t>
            </a:r>
            <a:r>
              <a:rPr lang="en-US" dirty="0" smtClean="0"/>
              <a:t>, Core0:</a:t>
            </a:r>
            <a:r>
              <a:rPr lang="en-US" baseline="0" dirty="0" smtClean="0"/>
              <a:t> ld/</a:t>
            </a:r>
            <a:r>
              <a:rPr lang="en-US" baseline="0" dirty="0" err="1" smtClean="0"/>
              <a:t>st</a:t>
            </a:r>
            <a:r>
              <a:rPr lang="en-US" baseline="0" dirty="0" smtClean="0"/>
              <a:t>; </a:t>
            </a:r>
            <a:r>
              <a:rPr lang="en-US" dirty="0" smtClean="0"/>
              <a:t>Core3:ld,</a:t>
            </a:r>
            <a:r>
              <a:rPr lang="en-US" baseline="0" dirty="0" smtClean="0"/>
              <a:t> oops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second case: for some definition of “before”</a:t>
            </a:r>
          </a:p>
          <a:p>
            <a:r>
              <a:rPr lang="en-US" dirty="0" smtClean="0"/>
              <a:t>third</a:t>
            </a:r>
            <a:r>
              <a:rPr lang="en-US" baseline="0" dirty="0" smtClean="0"/>
              <a:t> case: see relativity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reality: very complicated, lots of corner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(e.g. virtual memory)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(e.g. during I/O)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A virtual machine of sorts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image" Target="../media/image6.emf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10" Type="http://schemas.openxmlformats.org/officeDocument/2006/relationships/tags" Target="../tags/tag107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7.emf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10.emf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13.emf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10" Type="http://schemas.openxmlformats.org/officeDocument/2006/relationships/image" Target="../media/image17.emf"/><Relationship Id="rId4" Type="http://schemas.openxmlformats.org/officeDocument/2006/relationships/tags" Target="../tags/tag157.xml"/><Relationship Id="rId9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72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20.emf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" Type="http://schemas.openxmlformats.org/officeDocument/2006/relationships/tags" Target="../tags/tag4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2.emf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image" Target="../media/image4.emf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notesSlide" Target="../notesSlides/notesSlide5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878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Parallel Programming and Synchronization</a:t>
            </a: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P&amp;H Chapter 2.11</a:t>
            </a:r>
            <a:endParaRPr lang="en-US" dirty="0"/>
          </a:p>
        </p:txBody>
      </p:sp>
      <p:pic>
        <p:nvPicPr>
          <p:cNvPr id="1026" name="CP3 Ink a17d8d2a-e2c1-414a-8e46-065bd64f2f9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5828" y="2667017"/>
            <a:ext cx="101623" cy="1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0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Processes</a:t>
            </a:r>
            <a:endParaRPr lang="en-US"/>
          </a:p>
        </p:txBody>
      </p:sp>
      <p:sp>
        <p:nvSpPr>
          <p:cNvPr id="5220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do we cope with lots of activity?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Simplicity? Separation into </a:t>
            </a:r>
            <a:r>
              <a:rPr lang="en-US" dirty="0" smtClean="0">
                <a:solidFill>
                  <a:schemeClr val="accent1"/>
                </a:solidFill>
              </a:rPr>
              <a:t>processes</a:t>
            </a:r>
          </a:p>
          <a:p>
            <a:r>
              <a:rPr lang="en-US" dirty="0" smtClean="0"/>
              <a:t>Reliability? </a:t>
            </a:r>
            <a:r>
              <a:rPr lang="en-US" dirty="0" smtClean="0">
                <a:solidFill>
                  <a:schemeClr val="accent1"/>
                </a:solidFill>
              </a:rPr>
              <a:t>Isolation</a:t>
            </a:r>
            <a:endParaRPr lang="en-US" dirty="0" smtClean="0"/>
          </a:p>
          <a:p>
            <a:r>
              <a:rPr lang="en-US" dirty="0" smtClean="0"/>
              <a:t>Speed? Program-level </a:t>
            </a:r>
            <a:r>
              <a:rPr lang="en-US" dirty="0" smtClean="0">
                <a:solidFill>
                  <a:schemeClr val="accent1"/>
                </a:solidFill>
              </a:rPr>
              <a:t>parallelism</a:t>
            </a:r>
            <a:endParaRPr lang="en-US" dirty="0"/>
          </a:p>
        </p:txBody>
      </p:sp>
      <p:sp>
        <p:nvSpPr>
          <p:cNvPr id="5220358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350" y="1117600"/>
            <a:ext cx="2590800" cy="2057400"/>
          </a:xfrm>
          <a:prstGeom prst="ellipse">
            <a:avLst/>
          </a:prstGeom>
          <a:noFill/>
          <a:ln w="1905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3600">
                <a:solidFill>
                  <a:schemeClr val="accent1"/>
                </a:solidFill>
                <a:latin typeface="Calibri"/>
              </a:rPr>
              <a:t>gcc</a:t>
            </a:r>
            <a:endParaRPr lang="en-US" sz="440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522035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09750" y="1651000"/>
            <a:ext cx="138112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emacs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1550" y="1498600"/>
            <a:ext cx="982663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nfsd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57350" y="2336800"/>
            <a:ext cx="6921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lpr</a:t>
            </a:r>
            <a:endParaRPr lang="en-US" sz="4400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522036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0550" y="2032000"/>
            <a:ext cx="471488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4"/>
                </a:solidFill>
                <a:latin typeface="Calibri"/>
              </a:rPr>
              <a:t>ls</a:t>
            </a:r>
            <a:endParaRPr lang="en-US" sz="4400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522036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9150" y="2154238"/>
            <a:ext cx="1290638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>
                <a:solidFill>
                  <a:srgbClr val="FF5050"/>
                </a:solidFill>
                <a:latin typeface="Calibri"/>
              </a:rPr>
              <a:t>www</a:t>
            </a:r>
            <a:endParaRPr lang="en-US" sz="4000" dirty="0">
              <a:solidFill>
                <a:srgbClr val="CC0000"/>
              </a:solidFill>
              <a:latin typeface="Calibri"/>
            </a:endParaRPr>
          </a:p>
        </p:txBody>
      </p:sp>
      <p:sp>
        <p:nvSpPr>
          <p:cNvPr id="522036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53894" y="1066800"/>
            <a:ext cx="1380506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emacs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77444" y="1828800"/>
            <a:ext cx="2533650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nfsd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56476" y="1828800"/>
            <a:ext cx="692818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alibri"/>
              </a:rPr>
              <a:t>lpr</a:t>
            </a:r>
            <a:endParaRPr lang="en-US" sz="4400" dirty="0">
              <a:solidFill>
                <a:schemeClr val="accent5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96494" y="1066800"/>
            <a:ext cx="471604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4"/>
                </a:solidFill>
                <a:latin typeface="Calibri"/>
              </a:rPr>
              <a:t>ls</a:t>
            </a:r>
            <a:endParaRPr lang="en-US" sz="4400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522036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06094" y="1066800"/>
            <a:ext cx="1289905" cy="63168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noAutofit/>
          </a:bodyPr>
          <a:lstStyle/>
          <a:p>
            <a:pPr eaLnBrk="1" hangingPunct="1"/>
            <a:r>
              <a:rPr lang="en-US" sz="4000" dirty="0">
                <a:solidFill>
                  <a:srgbClr val="FF5050"/>
                </a:solidFill>
                <a:latin typeface="Calibri"/>
              </a:rPr>
              <a:t>www</a:t>
            </a:r>
            <a:endParaRPr lang="en-US" sz="4000" dirty="0">
              <a:solidFill>
                <a:srgbClr val="CC0000"/>
              </a:solidFill>
              <a:latin typeface="Calibri"/>
            </a:endParaRPr>
          </a:p>
        </p:txBody>
      </p:sp>
      <p:sp>
        <p:nvSpPr>
          <p:cNvPr id="522036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2209800"/>
            <a:ext cx="1524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037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52600" y="1066800"/>
            <a:ext cx="817853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dirty="0">
                <a:solidFill>
                  <a:schemeClr val="bg1"/>
                </a:solidFill>
                <a:latin typeface="Calibri"/>
              </a:rPr>
              <a:t>OS</a:t>
            </a:r>
          </a:p>
        </p:txBody>
      </p:sp>
      <p:sp>
        <p:nvSpPr>
          <p:cNvPr id="522037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96494" y="2590800"/>
            <a:ext cx="3352800" cy="762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4400" dirty="0">
                <a:solidFill>
                  <a:schemeClr val="bg1"/>
                </a:solidFill>
                <a:latin typeface="Calibri"/>
              </a:rPr>
              <a:t>OS</a:t>
            </a:r>
          </a:p>
        </p:txBody>
      </p:sp>
      <p:pic>
        <p:nvPicPr>
          <p:cNvPr id="6146" name="CP3 Ink cad7715e-6e19-48f0-827e-b6235ff88fb2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94102" y="271496"/>
            <a:ext cx="5013395" cy="531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0364" grpId="0" animBg="1"/>
      <p:bldP spid="5220365" grpId="0" animBg="1"/>
      <p:bldP spid="5220366" grpId="0" animBg="1"/>
      <p:bldP spid="5220367" grpId="0" animBg="1"/>
      <p:bldP spid="5220368" grpId="0" animBg="1"/>
      <p:bldP spid="5220369" grpId="0" animBg="1"/>
      <p:bldP spid="52203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 and Program</a:t>
            </a:r>
            <a:endParaRPr lang="en-US" dirty="0"/>
          </a:p>
        </p:txBody>
      </p:sp>
      <p:sp>
        <p:nvSpPr>
          <p:cNvPr id="5222403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Process</a:t>
            </a:r>
          </a:p>
          <a:p>
            <a:r>
              <a:rPr lang="en-US" dirty="0" smtClean="0"/>
              <a:t>OS abstraction of a running computation</a:t>
            </a:r>
          </a:p>
          <a:p>
            <a:pPr lvl="1"/>
            <a:r>
              <a:rPr lang="en-US" dirty="0" smtClean="0"/>
              <a:t>The unit of execution</a:t>
            </a:r>
          </a:p>
          <a:p>
            <a:pPr lvl="1"/>
            <a:r>
              <a:rPr lang="en-US" dirty="0" smtClean="0"/>
              <a:t>The unit of scheduling</a:t>
            </a:r>
          </a:p>
          <a:p>
            <a:pPr lvl="1"/>
            <a:r>
              <a:rPr lang="en-US" dirty="0" smtClean="0"/>
              <a:t>Execution state</a:t>
            </a:r>
            <a:br>
              <a:rPr lang="en-US" dirty="0" smtClean="0"/>
            </a:br>
            <a:r>
              <a:rPr lang="en-US" dirty="0" smtClean="0"/>
              <a:t>+ address space</a:t>
            </a:r>
          </a:p>
          <a:p>
            <a:r>
              <a:rPr lang="en-US" dirty="0" smtClean="0"/>
              <a:t>From process perspective</a:t>
            </a:r>
          </a:p>
          <a:p>
            <a:pPr lvl="1"/>
            <a:r>
              <a:rPr lang="en-US" dirty="0" smtClean="0"/>
              <a:t>a virtual CPU</a:t>
            </a:r>
          </a:p>
          <a:p>
            <a:pPr lvl="1"/>
            <a:r>
              <a:rPr lang="en-US" dirty="0" smtClean="0"/>
              <a:t>some virtual memory</a:t>
            </a:r>
          </a:p>
          <a:p>
            <a:pPr lvl="1"/>
            <a:r>
              <a:rPr lang="en-US" dirty="0" smtClean="0"/>
              <a:t>a virtual keyboard, screen,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Program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“Blueprint” for a process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Passive entity (bits on disk)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Code + static data</a:t>
            </a:r>
          </a:p>
        </p:txBody>
      </p:sp>
      <p:pic>
        <p:nvPicPr>
          <p:cNvPr id="7170" name="CP3 Ink 0c5c565d-9156-4d40-8572-84fc4f86247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170" y="2603587"/>
            <a:ext cx="8434699" cy="360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Role of the OS</a:t>
            </a:r>
            <a:endParaRPr lang="en-US" dirty="0"/>
          </a:p>
        </p:txBody>
      </p:sp>
      <p:sp>
        <p:nvSpPr>
          <p:cNvPr id="5226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ym typeface="Symbol" pitchFamily="18" charset="2"/>
              </a:rPr>
              <a:t>Role of the OS</a:t>
            </a:r>
          </a:p>
          <a:p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Context Switching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Provides illusion that every process owns a CPU</a:t>
            </a:r>
          </a:p>
          <a:p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Virtual Memory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Provides illusion that process owns some memory</a:t>
            </a:r>
          </a:p>
          <a:p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Device drivers &amp; system calls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Provides illusion that process owns a keyboard, …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To do: </a:t>
            </a:r>
          </a:p>
          <a:p>
            <a:r>
              <a:rPr lang="en-US" dirty="0" smtClean="0">
                <a:sym typeface="Symbol" pitchFamily="18" charset="2"/>
              </a:rPr>
              <a:t>  How to start a process?</a:t>
            </a:r>
          </a:p>
          <a:p>
            <a:r>
              <a:rPr lang="en-US" dirty="0" smtClean="0">
                <a:sym typeface="Symbol" pitchFamily="18" charset="2"/>
              </a:rPr>
              <a:t>  How do processes communicate / coordinate?</a:t>
            </a:r>
          </a:p>
          <a:p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Creating Processes: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Fork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How to create a process?</a:t>
            </a:r>
            <a:endParaRPr lang="en-US"/>
          </a:p>
        </p:txBody>
      </p:sp>
      <p:sp>
        <p:nvSpPr>
          <p:cNvPr id="523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Q: How to create a process? Double click?</a:t>
            </a:r>
          </a:p>
          <a:p>
            <a:r>
              <a:rPr lang="en-US" dirty="0" smtClean="0"/>
              <a:t>After boot, OS starts the first process (e.g. </a:t>
            </a:r>
            <a:r>
              <a:rPr lang="en-US" i="1" dirty="0" smtClean="0">
                <a:solidFill>
                  <a:schemeClr val="accent1"/>
                </a:solidFill>
              </a:rPr>
              <a:t>init</a:t>
            </a:r>
            <a:r>
              <a:rPr lang="en-US" dirty="0" smtClean="0"/>
              <a:t>) …</a:t>
            </a:r>
            <a:endParaRPr lang="en-US" i="1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…which in turn creates other processes</a:t>
            </a:r>
          </a:p>
          <a:p>
            <a:pPr lvl="1"/>
            <a:r>
              <a:rPr lang="en-US" dirty="0" smtClean="0"/>
              <a:t>parent / child  </a:t>
            </a:r>
            <a:r>
              <a:rPr lang="en-US" dirty="0" smtClean="0">
                <a:sym typeface="Wingdings" pitchFamily="2" charset="2"/>
              </a:rPr>
              <a:t> 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process tree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Processes Under UNIX</a:t>
            </a:r>
            <a:endParaRPr lang="en-US"/>
          </a:p>
        </p:txBody>
      </p:sp>
      <p:sp>
        <p:nvSpPr>
          <p:cNvPr id="523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Init is a special case. For others…</a:t>
            </a:r>
          </a:p>
          <a:p>
            <a:r>
              <a:rPr lang="en-US" sz="2400" dirty="0" smtClean="0"/>
              <a:t>Q: How does parent process create child process?</a:t>
            </a:r>
          </a:p>
          <a:p>
            <a:r>
              <a:rPr lang="en-US" sz="2400" dirty="0" smtClean="0"/>
              <a:t>A: </a:t>
            </a:r>
            <a:r>
              <a:rPr lang="en-US" sz="2400" dirty="0" smtClean="0">
                <a:solidFill>
                  <a:schemeClr val="accent1"/>
                </a:solidFill>
              </a:rPr>
              <a:t>fork() system call</a:t>
            </a:r>
          </a:p>
          <a:p>
            <a:endParaRPr lang="en-US" sz="28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200" dirty="0" smtClean="0"/>
          </a:p>
          <a:p>
            <a:pPr lvl="1">
              <a:buNone/>
            </a:pPr>
            <a:endParaRPr lang="en-US" sz="2800" dirty="0" smtClean="0"/>
          </a:p>
          <a:p>
            <a:r>
              <a:rPr lang="en-US" sz="2800" dirty="0" smtClean="0"/>
              <a:t>Wait. what? </a:t>
            </a:r>
            <a:r>
              <a:rPr lang="en-US" sz="2400" dirty="0" err="1" smtClean="0"/>
              <a:t>int</a:t>
            </a:r>
            <a:r>
              <a:rPr lang="en-US" sz="2400" dirty="0" smtClean="0"/>
              <a:t> fork() returns TWICE!</a:t>
            </a:r>
            <a:endParaRPr lang="en-US" sz="2400" dirty="0"/>
          </a:p>
        </p:txBody>
      </p:sp>
      <p:pic>
        <p:nvPicPr>
          <p:cNvPr id="8194" name="CP3 Ink 9c9a5d8b-72f3-4a02-bd55-a4c2c26fd56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2776" y="981005"/>
            <a:ext cx="7791087" cy="46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4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main(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ac, char **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av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) {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x =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getpid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(); // get current process ID from OS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char *hi =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av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[1]; // get greeting from command line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“I’m process %d\n”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, x);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b="1" dirty="0" err="1" smtClean="0">
                <a:solidFill>
                  <a:schemeClr val="accent1"/>
                </a:solidFill>
                <a:latin typeface="Consolas" pitchFamily="49" charset="0"/>
              </a:rPr>
              <a:t>int</a:t>
            </a:r>
            <a:r>
              <a:rPr lang="en-US" sz="2000" b="1" dirty="0" smtClean="0">
                <a:solidFill>
                  <a:schemeClr val="accent1"/>
                </a:solidFill>
                <a:latin typeface="Consolas" pitchFamily="49" charset="0"/>
              </a:rPr>
              <a:t> id = fork();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if (id == 0)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“%s from %d\n”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, hi,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getpid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());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else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     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“%s from %d, child is %d\n”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, hi,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getpid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(), id);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$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gcc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-o strange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strange.c</a:t>
            </a:r>
            <a:endParaRPr lang="en-US" sz="2000" b="1" dirty="0" smtClean="0">
              <a:solidFill>
                <a:srgbClr val="FFFFFF"/>
              </a:solidFill>
              <a:latin typeface="Consolas" pitchFamily="49" charset="0"/>
            </a:endParaRP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$ ./strange “Hi”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I’m process 23511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Hi from 23512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Hi from 23511, child is 23512</a:t>
            </a:r>
          </a:p>
        </p:txBody>
      </p:sp>
      <p:pic>
        <p:nvPicPr>
          <p:cNvPr id="9218" name="CP3 Ink 8213d41d-180e-46aa-8470-faee04bf92c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42" y="610536"/>
            <a:ext cx="8214516" cy="41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Inter-process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Parent can pass information to child</a:t>
            </a:r>
          </a:p>
          <a:p>
            <a:pPr lvl="1"/>
            <a:r>
              <a:rPr lang="en-US" dirty="0" smtClean="0"/>
              <a:t>In fact, </a:t>
            </a:r>
            <a:r>
              <a:rPr lang="en-US" i="1" dirty="0" smtClean="0"/>
              <a:t>all parent data </a:t>
            </a:r>
            <a:r>
              <a:rPr lang="en-US" dirty="0" smtClean="0"/>
              <a:t>is passed to child</a:t>
            </a:r>
          </a:p>
          <a:p>
            <a:pPr lvl="1"/>
            <a:r>
              <a:rPr lang="en-US" dirty="0" smtClean="0"/>
              <a:t>But isolated after (C-O-W ensures changes are invisible)</a:t>
            </a:r>
          </a:p>
          <a:p>
            <a:r>
              <a:rPr lang="en-US" dirty="0" smtClean="0"/>
              <a:t>Q: How to continue communicating?</a:t>
            </a:r>
          </a:p>
          <a:p>
            <a:r>
              <a:rPr lang="en-US" dirty="0" smtClean="0"/>
              <a:t>A: Invent OS “IPC channels” : send(</a:t>
            </a:r>
            <a:r>
              <a:rPr lang="en-US" dirty="0" err="1" smtClean="0"/>
              <a:t>msg</a:t>
            </a:r>
            <a:r>
              <a:rPr lang="en-US" dirty="0" smtClean="0"/>
              <a:t>), </a:t>
            </a:r>
            <a:r>
              <a:rPr lang="en-US" dirty="0" err="1" smtClean="0"/>
              <a:t>recv</a:t>
            </a:r>
            <a:r>
              <a:rPr lang="en-US" dirty="0" smtClean="0"/>
              <a:t>(), …</a:t>
            </a:r>
          </a:p>
          <a:p>
            <a:pPr lvl="1"/>
            <a:endParaRPr lang="en-US" i="1" dirty="0"/>
          </a:p>
        </p:txBody>
      </p:sp>
      <p:pic>
        <p:nvPicPr>
          <p:cNvPr id="10242" name="CP3 Ink 842a1a06-3fc5-4afe-a802-113c5aa67cf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4124" y="3002353"/>
            <a:ext cx="6114310" cy="257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Inter-process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Parent can pass information to child</a:t>
            </a:r>
          </a:p>
          <a:p>
            <a:pPr lvl="1"/>
            <a:r>
              <a:rPr lang="en-US" dirty="0" smtClean="0"/>
              <a:t>In fact, </a:t>
            </a:r>
            <a:r>
              <a:rPr lang="en-US" i="1" dirty="0" smtClean="0"/>
              <a:t>all parent data </a:t>
            </a:r>
            <a:r>
              <a:rPr lang="en-US" dirty="0" smtClean="0"/>
              <a:t>is passed to child</a:t>
            </a:r>
          </a:p>
          <a:p>
            <a:pPr lvl="1"/>
            <a:r>
              <a:rPr lang="en-US" dirty="0" smtClean="0"/>
              <a:t>But isolated after (C-O-W ensures changes are invisible)</a:t>
            </a:r>
          </a:p>
          <a:p>
            <a:r>
              <a:rPr lang="en-US" dirty="0" smtClean="0"/>
              <a:t>Q: How to continue communicating?</a:t>
            </a:r>
          </a:p>
          <a:p>
            <a:r>
              <a:rPr lang="en-US" dirty="0" smtClean="0"/>
              <a:t>A: Shared (Virtual) Memory!</a:t>
            </a:r>
          </a:p>
          <a:p>
            <a:endParaRPr lang="en-US" dirty="0" smtClean="0"/>
          </a:p>
          <a:p>
            <a:pPr lvl="1"/>
            <a:endParaRPr lang="en-US" i="1" dirty="0"/>
          </a:p>
        </p:txBody>
      </p:sp>
      <p:pic>
        <p:nvPicPr>
          <p:cNvPr id="11266" name="CP3 Ink bb47b703-607f-4c8a-beb8-31c04d82657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8090" y="2920159"/>
            <a:ext cx="6063499" cy="26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Processes and Threads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r>
              <a:rPr lang="en-US" dirty="0" smtClean="0"/>
              <a:t>Multi-core is a reality…</a:t>
            </a:r>
          </a:p>
          <a:p>
            <a:endParaRPr lang="en-US" dirty="0" smtClean="0"/>
          </a:p>
          <a:p>
            <a:r>
              <a:rPr lang="en-US" dirty="0" smtClean="0"/>
              <a:t>… but how do we write multi-core safe code?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6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Processes are heavyweight</a:t>
            </a:r>
            <a:endParaRPr lang="en-US"/>
          </a:p>
        </p:txBody>
      </p:sp>
      <p:sp>
        <p:nvSpPr>
          <p:cNvPr id="52469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Parallel programming with processes:</a:t>
            </a:r>
          </a:p>
          <a:p>
            <a:pPr lvl="1"/>
            <a:r>
              <a:rPr lang="en-US" dirty="0" smtClean="0"/>
              <a:t>They share almost everything </a:t>
            </a:r>
            <a:br>
              <a:rPr lang="en-US" dirty="0" smtClean="0"/>
            </a:br>
            <a:r>
              <a:rPr lang="en-US" dirty="0" smtClean="0"/>
              <a:t>code, shared </a:t>
            </a:r>
            <a:r>
              <a:rPr lang="en-US" dirty="0" err="1" smtClean="0"/>
              <a:t>mem</a:t>
            </a:r>
            <a:r>
              <a:rPr lang="en-US" dirty="0" smtClean="0"/>
              <a:t>, open files, </a:t>
            </a:r>
            <a:r>
              <a:rPr lang="en-US" dirty="0" err="1" smtClean="0"/>
              <a:t>filesystem</a:t>
            </a:r>
            <a:r>
              <a:rPr lang="en-US" dirty="0" smtClean="0"/>
              <a:t> privileges, …</a:t>
            </a:r>
          </a:p>
          <a:p>
            <a:pPr lvl="1"/>
            <a:r>
              <a:rPr lang="en-US" dirty="0" err="1" smtClean="0"/>
              <a:t>Pagetables</a:t>
            </a:r>
            <a:r>
              <a:rPr lang="en-US" dirty="0" smtClean="0"/>
              <a:t> will be </a:t>
            </a:r>
            <a:r>
              <a:rPr lang="en-US" i="1" dirty="0" smtClean="0"/>
              <a:t>almost</a:t>
            </a:r>
            <a:r>
              <a:rPr lang="en-US" dirty="0" smtClean="0"/>
              <a:t> identical</a:t>
            </a:r>
          </a:p>
          <a:p>
            <a:pPr lvl="1"/>
            <a:r>
              <a:rPr lang="en-US" dirty="0" smtClean="0"/>
              <a:t>Differences: PC, registers, stack</a:t>
            </a:r>
          </a:p>
          <a:p>
            <a:r>
              <a:rPr lang="en-US" dirty="0" smtClean="0"/>
              <a:t>Recall: process = </a:t>
            </a:r>
            <a:r>
              <a:rPr lang="en-US" dirty="0" smtClean="0">
                <a:solidFill>
                  <a:schemeClr val="accent1"/>
                </a:solidFill>
              </a:rPr>
              <a:t>execution context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address space</a:t>
            </a:r>
          </a:p>
        </p:txBody>
      </p:sp>
      <p:pic>
        <p:nvPicPr>
          <p:cNvPr id="12290" name="CP3 Ink c41682ec-ecd4-428d-8053-ccf2e25084f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8398" y="2004982"/>
            <a:ext cx="5809442" cy="2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Processes and Threads</a:t>
            </a:r>
            <a:endParaRPr lang="en-US" dirty="0"/>
          </a:p>
        </p:txBody>
      </p:sp>
      <p:sp>
        <p:nvSpPr>
          <p:cNvPr id="5222403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Process</a:t>
            </a:r>
          </a:p>
          <a:p>
            <a:r>
              <a:rPr lang="en-US" dirty="0" smtClean="0"/>
              <a:t>OS abstraction of a running computation</a:t>
            </a:r>
          </a:p>
          <a:p>
            <a:pPr lvl="1"/>
            <a:r>
              <a:rPr lang="en-US" dirty="0" smtClean="0"/>
              <a:t>The unit of execution</a:t>
            </a:r>
          </a:p>
          <a:p>
            <a:pPr lvl="1"/>
            <a:r>
              <a:rPr lang="en-US" dirty="0" smtClean="0"/>
              <a:t>The unit of scheduling</a:t>
            </a:r>
          </a:p>
          <a:p>
            <a:pPr lvl="1"/>
            <a:r>
              <a:rPr lang="en-US" dirty="0" smtClean="0"/>
              <a:t>Execution state</a:t>
            </a:r>
            <a:br>
              <a:rPr lang="en-US" dirty="0" smtClean="0"/>
            </a:br>
            <a:r>
              <a:rPr lang="en-US" dirty="0" smtClean="0"/>
              <a:t>+ address space</a:t>
            </a:r>
          </a:p>
          <a:p>
            <a:r>
              <a:rPr lang="en-US" dirty="0" smtClean="0"/>
              <a:t>From process perspective</a:t>
            </a:r>
          </a:p>
          <a:p>
            <a:pPr lvl="1"/>
            <a:r>
              <a:rPr lang="en-US" dirty="0" smtClean="0"/>
              <a:t>a virtual CPU</a:t>
            </a:r>
          </a:p>
          <a:p>
            <a:pPr lvl="1"/>
            <a:r>
              <a:rPr lang="en-US" dirty="0" smtClean="0"/>
              <a:t>some virtual memory</a:t>
            </a:r>
          </a:p>
          <a:p>
            <a:pPr lvl="1"/>
            <a:r>
              <a:rPr lang="en-US" dirty="0" smtClean="0"/>
              <a:t>a virtual keyboard, screen,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Thread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OS abstraction of a single thread of control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/>
              </a:rPr>
              <a:t>The unit of scheduling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/>
              </a:rPr>
              <a:t>Lives in one single process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From thread perspective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/>
              </a:rPr>
              <a:t>one virtual CPU core on a virtual multi-core machine</a:t>
            </a:r>
          </a:p>
        </p:txBody>
      </p:sp>
      <p:pic>
        <p:nvPicPr>
          <p:cNvPr id="13314" name="CP3 Ink 4c4a2e5e-f906-4616-b52c-2dda461b389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365" y="2344891"/>
            <a:ext cx="4454469" cy="19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Multithreaded Processes</a:t>
            </a:r>
            <a:endParaRPr lang="en-US"/>
          </a:p>
        </p:txBody>
      </p:sp>
      <p:pic>
        <p:nvPicPr>
          <p:cNvPr id="525107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375" t="11751" r="375" b="11751"/>
          <a:stretch>
            <a:fillRect/>
          </a:stretch>
        </p:blipFill>
        <p:spPr bwMode="auto">
          <a:xfrm>
            <a:off x="1114425" y="1817688"/>
            <a:ext cx="7135813" cy="41259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Threads</a:t>
            </a:r>
            <a:endParaRPr lang="en-US"/>
          </a:p>
        </p:txBody>
      </p:sp>
      <p:sp>
        <p:nvSpPr>
          <p:cNvPr id="535142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nsolas" pitchFamily="49" charset="0"/>
              </a:rPr>
              <a:t>#include &lt;</a:t>
            </a:r>
            <a:r>
              <a:rPr lang="en-US" sz="2000" dirty="0" err="1" smtClean="0">
                <a:latin typeface="Consolas" pitchFamily="49" charset="0"/>
              </a:rPr>
              <a:t>pthread.h</a:t>
            </a:r>
            <a:r>
              <a:rPr lang="en-US" sz="2000" dirty="0" smtClean="0">
                <a:latin typeface="Consolas" pitchFamily="49" charset="0"/>
              </a:rPr>
              <a:t>&gt; </a:t>
            </a:r>
          </a:p>
          <a:p>
            <a:r>
              <a:rPr lang="en-US" sz="2000" dirty="0" err="1" smtClean="0">
                <a:latin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</a:rPr>
              <a:t> counter = 0;</a:t>
            </a:r>
          </a:p>
          <a:p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void </a:t>
            </a:r>
            <a:r>
              <a:rPr lang="en-US" sz="2000" dirty="0" err="1" smtClean="0">
                <a:latin typeface="Consolas" pitchFamily="49" charset="0"/>
              </a:rPr>
              <a:t>PrintHello</a:t>
            </a:r>
            <a:r>
              <a:rPr lang="en-US" sz="2000" dirty="0" smtClean="0">
                <a:latin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</a:rPr>
              <a:t>arg</a:t>
            </a:r>
            <a:r>
              <a:rPr lang="en-US" sz="2000" dirty="0" smtClean="0">
                <a:latin typeface="Consolas" pitchFamily="49" charset="0"/>
              </a:rPr>
              <a:t>) {</a:t>
            </a:r>
          </a:p>
          <a:p>
            <a:r>
              <a:rPr lang="en-US" sz="2000" dirty="0" smtClean="0">
                <a:latin typeface="Consolas" pitchFamily="49" charset="0"/>
              </a:rPr>
              <a:t>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r>
              <a:rPr lang="en-US" sz="2000" dirty="0" smtClean="0">
                <a:latin typeface="Consolas" pitchFamily="49" charset="0"/>
              </a:rPr>
              <a:t>(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“I’m thread %d, counter is %d\n”</a:t>
            </a:r>
            <a:r>
              <a:rPr lang="en-US" sz="2000" dirty="0" smtClean="0">
                <a:latin typeface="Consolas" pitchFamily="49" charset="0"/>
              </a:rPr>
              <a:t>, </a:t>
            </a:r>
            <a:r>
              <a:rPr lang="en-US" sz="2000" dirty="0" err="1" smtClean="0">
                <a:latin typeface="Consolas" pitchFamily="49" charset="0"/>
              </a:rPr>
              <a:t>arg</a:t>
            </a:r>
            <a:r>
              <a:rPr lang="en-US" sz="2000" dirty="0" smtClean="0">
                <a:latin typeface="Consolas" pitchFamily="49" charset="0"/>
              </a:rPr>
              <a:t>, counter++);</a:t>
            </a:r>
          </a:p>
          <a:p>
            <a:r>
              <a:rPr lang="en-US" sz="2000" dirty="0" smtClean="0">
                <a:latin typeface="Consolas" pitchFamily="49" charset="0"/>
              </a:rPr>
              <a:t>	... do some work ...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pthread_exit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(NULL); </a:t>
            </a:r>
          </a:p>
          <a:p>
            <a:r>
              <a:rPr lang="en-US" sz="2000" dirty="0" smtClean="0">
                <a:latin typeface="Consolas" pitchFamily="49" charset="0"/>
              </a:rPr>
              <a:t>}</a:t>
            </a:r>
          </a:p>
          <a:p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err="1" smtClean="0">
                <a:latin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</a:rPr>
              <a:t> main () { </a:t>
            </a:r>
          </a:p>
          <a:p>
            <a:r>
              <a:rPr lang="en-US" sz="2000" dirty="0" smtClean="0">
                <a:latin typeface="Consolas" pitchFamily="49" charset="0"/>
              </a:rPr>
              <a:t>	for (t = 0; t &lt; 4; t++) {</a:t>
            </a:r>
          </a:p>
          <a:p>
            <a:r>
              <a:rPr lang="en-US" sz="2000" dirty="0" smtClean="0">
                <a:latin typeface="Consolas" pitchFamily="49" charset="0"/>
              </a:rPr>
              <a:t>   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r>
              <a:rPr lang="en-US" sz="2000" dirty="0" smtClean="0">
                <a:latin typeface="Consolas" pitchFamily="49" charset="0"/>
              </a:rPr>
              <a:t>(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“in main: creating thread %d\n"</a:t>
            </a:r>
            <a:r>
              <a:rPr lang="en-US" sz="2000" dirty="0" smtClean="0">
                <a:latin typeface="Consolas" pitchFamily="49" charset="0"/>
              </a:rPr>
              <a:t>, t); </a:t>
            </a:r>
          </a:p>
          <a:p>
            <a:r>
              <a:rPr lang="en-US" sz="2000" dirty="0" smtClean="0">
                <a:latin typeface="Consolas" pitchFamily="49" charset="0"/>
              </a:rPr>
              <a:t>    	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pthread_create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(NULL, NULL, 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PrintHello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, t)</a:t>
            </a:r>
            <a:r>
              <a:rPr lang="en-US" sz="2000" dirty="0" smtClean="0">
                <a:latin typeface="Consolas" pitchFamily="49" charset="0"/>
              </a:rPr>
              <a:t>;</a:t>
            </a:r>
          </a:p>
          <a:p>
            <a:r>
              <a:rPr lang="en-US" sz="2000" dirty="0" smtClean="0">
                <a:latin typeface="Consolas" pitchFamily="49" charset="0"/>
              </a:rPr>
              <a:t>   } </a:t>
            </a:r>
          </a:p>
          <a:p>
            <a:r>
              <a:rPr lang="en-US" sz="2000" dirty="0" smtClean="0">
                <a:latin typeface="Consolas" pitchFamily="49" charset="0"/>
              </a:rPr>
              <a:t>   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pthread_exit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(NULL);</a:t>
            </a:r>
            <a:r>
              <a:rPr lang="en-US" sz="2000" dirty="0" smtClean="0">
                <a:latin typeface="Consolas" pitchFamily="49" charset="0"/>
              </a:rPr>
              <a:t> </a:t>
            </a:r>
          </a:p>
          <a:p>
            <a:r>
              <a:rPr lang="en-US" sz="2000" dirty="0" smtClean="0">
                <a:latin typeface="Consolas" pitchFamily="49" charset="0"/>
              </a:rPr>
              <a:t>} </a:t>
            </a:r>
            <a:endParaRPr lang="en-US" sz="2000" dirty="0">
              <a:latin typeface="Consolas" pitchFamily="49" charset="0"/>
            </a:endParaRPr>
          </a:p>
        </p:txBody>
      </p:sp>
      <p:pic>
        <p:nvPicPr>
          <p:cNvPr id="14338" name="CP3 Ink ef232078-0a89-47fb-867a-da086433ce2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98" y="1460456"/>
            <a:ext cx="6995042" cy="42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Threads versus Fork</a:t>
            </a:r>
            <a:endParaRPr lang="en-US" dirty="0"/>
          </a:p>
        </p:txBody>
      </p:sp>
      <p:sp>
        <p:nvSpPr>
          <p:cNvPr id="5353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0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0, 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counter is 0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1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1, 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counter is 1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2</a:t>
            </a:r>
            <a:endParaRPr lang="en-US" sz="2800" dirty="0" smtClean="0"/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3</a:t>
            </a:r>
            <a:endParaRPr lang="en-US" sz="2800" dirty="0" smtClean="0"/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3, 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counter is 2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2, 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counter is 3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If processes?</a:t>
            </a:r>
          </a:p>
        </p:txBody>
      </p:sp>
      <p:pic>
        <p:nvPicPr>
          <p:cNvPr id="15362" name="CP3 Ink 00d5b865-a98c-427d-a356-bddf4368f7f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2342" y="3812754"/>
            <a:ext cx="863795" cy="67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Race Conditions</a:t>
            </a:r>
            <a:endParaRPr lang="en-US" dirty="0"/>
          </a:p>
        </p:txBody>
      </p:sp>
      <p:sp>
        <p:nvSpPr>
          <p:cNvPr id="52736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Apache web server</a:t>
            </a:r>
          </a:p>
          <a:p>
            <a:r>
              <a:rPr lang="en-US" dirty="0" smtClean="0"/>
              <a:t>Each client request handled by a separate thread (in parallel)</a:t>
            </a:r>
          </a:p>
          <a:p>
            <a:pPr lvl="1"/>
            <a:r>
              <a:rPr lang="en-US" dirty="0" smtClean="0"/>
              <a:t>Some shared state: hit counter, ...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(look familiar?)</a:t>
            </a:r>
          </a:p>
          <a:p>
            <a:r>
              <a:rPr lang="en-US" dirty="0" smtClean="0"/>
              <a:t>Timing-dependent failure </a:t>
            </a:r>
            <a:r>
              <a:rPr lang="en-US" dirty="0" smtClean="0">
                <a:sym typeface="Symbol" pitchFamily="18" charset="2"/>
              </a:rPr>
              <a:t> 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race condition</a:t>
            </a:r>
          </a:p>
          <a:p>
            <a:pPr lvl="1"/>
            <a:r>
              <a:rPr lang="en-US" dirty="0" smtClean="0">
                <a:sym typeface="Symbol" pitchFamily="18" charset="2"/>
              </a:rPr>
              <a:t> hard to reproduce  hard to debug</a:t>
            </a:r>
          </a:p>
        </p:txBody>
      </p:sp>
      <p:sp>
        <p:nvSpPr>
          <p:cNvPr id="527360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527518"/>
            <a:ext cx="3339376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hits </a:t>
            </a:r>
            <a:r>
              <a:rPr lang="en-US" sz="2800" b="1" dirty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= hits + 1;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2527518"/>
            <a:ext cx="3339376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hits </a:t>
            </a:r>
            <a:r>
              <a:rPr lang="en-US" sz="2800" b="1" dirty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= hits + 1;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514600"/>
            <a:ext cx="3581400" cy="181588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10200" y="2514600"/>
            <a:ext cx="3352800" cy="181588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pic>
        <p:nvPicPr>
          <p:cNvPr id="16386" name="CP3 Ink 91c4992f-4719-4efd-b7d6-72f2d6a96cdd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12731" y="2899702"/>
            <a:ext cx="3692297" cy="155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04" grpId="0"/>
      <p:bldP spid="7" grpId="0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9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Programming with threads</a:t>
            </a:r>
            <a:endParaRPr lang="en-US"/>
          </a:p>
        </p:txBody>
      </p:sp>
      <p:sp>
        <p:nvSpPr>
          <p:cNvPr id="5269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Within a thread: execution is sequential</a:t>
            </a:r>
          </a:p>
          <a:p>
            <a:r>
              <a:rPr lang="en-US" dirty="0" smtClean="0"/>
              <a:t>Between threads?</a:t>
            </a:r>
          </a:p>
          <a:p>
            <a:pPr lvl="1"/>
            <a:r>
              <a:rPr lang="en-US" dirty="0" smtClean="0"/>
              <a:t>No ordering or timing guarantees</a:t>
            </a:r>
          </a:p>
          <a:p>
            <a:pPr lvl="1"/>
            <a:r>
              <a:rPr lang="en-US" dirty="0" smtClean="0"/>
              <a:t>Might even run on different cores at the same time</a:t>
            </a:r>
          </a:p>
          <a:p>
            <a:r>
              <a:rPr lang="en-US" dirty="0" smtClean="0"/>
              <a:t>Problem: hard to program, hard to reason about</a:t>
            </a:r>
          </a:p>
          <a:p>
            <a:pPr lvl="1"/>
            <a:r>
              <a:rPr lang="en-US" dirty="0" smtClean="0"/>
              <a:t>Behavior can depend on subtle timing differences</a:t>
            </a:r>
          </a:p>
          <a:p>
            <a:pPr lvl="1"/>
            <a:r>
              <a:rPr lang="en-US" dirty="0" smtClean="0"/>
              <a:t>Bugs may be impossible to reproduce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Cache coherency isn’t sufficient…</a:t>
            </a:r>
          </a:p>
          <a:p>
            <a:r>
              <a:rPr lang="en-US" dirty="0" smtClean="0"/>
              <a:t>Need explicit synchronization to </a:t>
            </a:r>
            <a:br>
              <a:rPr lang="en-US" dirty="0" smtClean="0"/>
            </a:br>
            <a:r>
              <a:rPr lang="en-US" dirty="0" smtClean="0"/>
              <a:t>make sense of concurrency!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Managing Concurrency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Races, Critical Sections, and </a:t>
            </a:r>
            <a:r>
              <a:rPr lang="en-US" dirty="0" err="1" smtClean="0">
                <a:solidFill>
                  <a:schemeClr val="accent1"/>
                </a:solidFill>
              </a:rPr>
              <a:t>Mutexes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Goals</a:t>
            </a:r>
            <a:endParaRPr lang="en-US"/>
          </a:p>
        </p:txBody>
      </p:sp>
      <p:sp>
        <p:nvSpPr>
          <p:cNvPr id="52715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Concurrency Goals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Liveness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Make forward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Efficiency</a:t>
            </a:r>
          </a:p>
          <a:p>
            <a:pPr lvl="1"/>
            <a:r>
              <a:rPr lang="en-US" dirty="0" smtClean="0"/>
              <a:t>Make good use of resources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Fairness</a:t>
            </a:r>
          </a:p>
          <a:p>
            <a:pPr lvl="1"/>
            <a:r>
              <a:rPr lang="en-US" dirty="0" smtClean="0"/>
              <a:t>Fair allocation of resources between threads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Correctness</a:t>
            </a:r>
          </a:p>
          <a:p>
            <a:pPr lvl="1"/>
            <a:r>
              <a:rPr lang="en-US" dirty="0" smtClean="0"/>
              <a:t>Threads are isolated (except when they aren’t)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7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Race conditions</a:t>
            </a:r>
            <a:endParaRPr lang="en-US"/>
          </a:p>
        </p:txBody>
      </p:sp>
      <p:sp>
        <p:nvSpPr>
          <p:cNvPr id="52776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Race Condition</a:t>
            </a:r>
          </a:p>
          <a:p>
            <a:r>
              <a:rPr lang="en-US" dirty="0" smtClean="0"/>
              <a:t>Timing-dependent error when </a:t>
            </a:r>
            <a:br>
              <a:rPr lang="en-US" dirty="0" smtClean="0"/>
            </a:br>
            <a:r>
              <a:rPr lang="en-US" dirty="0" smtClean="0"/>
              <a:t>accessing  shared state </a:t>
            </a:r>
          </a:p>
          <a:p>
            <a:pPr lvl="1"/>
            <a:r>
              <a:rPr lang="en-US" dirty="0" smtClean="0"/>
              <a:t>Depends on scheduling happenstance</a:t>
            </a:r>
            <a:br>
              <a:rPr lang="en-US" dirty="0" smtClean="0"/>
            </a:br>
            <a:r>
              <a:rPr lang="en-US" dirty="0" smtClean="0"/>
              <a:t>… i.e. who wins “race” to the store instruction?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Concurrent Program Correctness =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all possible schedules are safe  </a:t>
            </a:r>
          </a:p>
          <a:p>
            <a:pPr lvl="1"/>
            <a:r>
              <a:rPr lang="en-US" dirty="0" smtClean="0"/>
              <a:t>Must consider </a:t>
            </a:r>
            <a:r>
              <a:rPr lang="en-US" i="1" dirty="0" smtClean="0"/>
              <a:t>every possible </a:t>
            </a:r>
            <a:r>
              <a:rPr lang="en-US" dirty="0" smtClean="0"/>
              <a:t>permutation</a:t>
            </a:r>
          </a:p>
          <a:p>
            <a:pPr lvl="1"/>
            <a:r>
              <a:rPr lang="en-US" dirty="0" smtClean="0"/>
              <a:t>In other words…</a:t>
            </a:r>
          </a:p>
          <a:p>
            <a:r>
              <a:rPr lang="en-US" dirty="0" smtClean="0"/>
              <a:t>		… the scheduler is your adversary</a:t>
            </a:r>
          </a:p>
          <a:p>
            <a:pPr lvl="1"/>
            <a:endParaRPr lang="en-US" dirty="0"/>
          </a:p>
        </p:txBody>
      </p:sp>
      <p:pic>
        <p:nvPicPr>
          <p:cNvPr id="17410" name="CP3 Ink ca3d3fb2-7598-4711-8d3d-f5da83114ef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4011" y="1893805"/>
            <a:ext cx="1913897" cy="15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Coherence: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Necessary, but not Sufficient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Critical sections</a:t>
            </a:r>
            <a:endParaRPr lang="en-US"/>
          </a:p>
        </p:txBody>
      </p:sp>
      <p:sp>
        <p:nvSpPr>
          <p:cNvPr id="5279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if we can designate parts of the execution as </a:t>
            </a:r>
            <a:r>
              <a:rPr lang="en-US" dirty="0" smtClean="0">
                <a:solidFill>
                  <a:schemeClr val="accent1"/>
                </a:solidFill>
              </a:rPr>
              <a:t>critical sections</a:t>
            </a:r>
          </a:p>
          <a:p>
            <a:pPr lvl="1"/>
            <a:r>
              <a:rPr lang="en-US" dirty="0" smtClean="0"/>
              <a:t>Rule: only one thread can be “inside”</a:t>
            </a:r>
            <a:endParaRPr lang="en-US" dirty="0"/>
          </a:p>
        </p:txBody>
      </p:sp>
      <p:sp>
        <p:nvSpPr>
          <p:cNvPr id="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133600"/>
            <a:ext cx="3581400" cy="397031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2133600"/>
            <a:ext cx="3352800" cy="397031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pic>
        <p:nvPicPr>
          <p:cNvPr id="18434" name="CP3 Ink 59e3694d-0461-4097-9a04-418636e3c95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38" y="1308731"/>
            <a:ext cx="7469282" cy="361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Interrupt Disable</a:t>
            </a:r>
            <a:endParaRPr lang="en-US" dirty="0"/>
          </a:p>
        </p:txBody>
      </p:sp>
      <p:sp>
        <p:nvSpPr>
          <p:cNvPr id="5261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248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Q: How to implement critical section in code?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A: Lots of approaches….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Disable interrupts?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CSEnter</a:t>
            </a:r>
            <a:r>
              <a:rPr lang="en-US" dirty="0" smtClean="0"/>
              <a:t>() = disable interrupts (including clock)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CSExit</a:t>
            </a:r>
            <a:r>
              <a:rPr lang="en-US" dirty="0" smtClean="0"/>
              <a:t>() = re-enable interrupts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Works for some kernel data-structures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Very bad idea for user code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0" y="3371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400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</p:txBody>
      </p:sp>
      <p:pic>
        <p:nvPicPr>
          <p:cNvPr id="19458" name="CP3 Ink c4ae14cf-c0e1-4f94-ae70-0df425aac9a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6227" y="4492525"/>
            <a:ext cx="4369784" cy="121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Preemption Disable</a:t>
            </a:r>
            <a:endParaRPr lang="en-US" dirty="0"/>
          </a:p>
        </p:txBody>
      </p:sp>
      <p:sp>
        <p:nvSpPr>
          <p:cNvPr id="5261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553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Q: How to implement critical section in code?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A: Lots of approaches….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Modify OS scheduler?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CSEnter</a:t>
            </a:r>
            <a:r>
              <a:rPr lang="en-US" dirty="0" smtClean="0"/>
              <a:t>() = </a:t>
            </a:r>
            <a:r>
              <a:rPr lang="en-US" dirty="0" err="1" smtClean="0"/>
              <a:t>syscall</a:t>
            </a:r>
            <a:r>
              <a:rPr lang="en-US" dirty="0" smtClean="0"/>
              <a:t> to disable context switches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CSExit</a:t>
            </a:r>
            <a:r>
              <a:rPr lang="en-US" dirty="0" smtClean="0"/>
              <a:t>() = </a:t>
            </a:r>
            <a:r>
              <a:rPr lang="en-US" dirty="0" err="1" smtClean="0"/>
              <a:t>syscall</a:t>
            </a:r>
            <a:r>
              <a:rPr lang="en-US" dirty="0" smtClean="0"/>
              <a:t> to re-enable context switches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Doesn’t work if interrupts are part of the problem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Usually a bad idea anyway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0" y="3371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400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Mutexes</a:t>
            </a:r>
            <a:endParaRPr lang="en-US"/>
          </a:p>
        </p:txBody>
      </p:sp>
      <p:sp>
        <p:nvSpPr>
          <p:cNvPr id="5261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297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Q: How to implement critical section in code?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A: Lots of approaches….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Mutual Exclusion Lock (</a:t>
            </a:r>
            <a:r>
              <a:rPr lang="en-US" dirty="0" err="1" smtClean="0">
                <a:solidFill>
                  <a:schemeClr val="accent1"/>
                </a:solidFill>
              </a:rPr>
              <a:t>mutex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acquire(m): wait till it becomes free, then lock 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release(m): unlock it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261322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55762" y="3622119"/>
            <a:ext cx="6421438" cy="2246769"/>
          </a:xfrm>
          <a:prstGeom prst="rect">
            <a:avLst/>
          </a:prstGeom>
          <a:noFill/>
          <a:ln w="571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apache_got_hit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() {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pthread_mutex_lock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(m);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hits = hits + 1;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pthread_mutex_unlock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(m)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}</a:t>
            </a:r>
            <a:endParaRPr lang="en-US" sz="2800" dirty="0">
              <a:solidFill>
                <a:schemeClr val="bg1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13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implement </a:t>
            </a:r>
            <a:r>
              <a:rPr lang="en-US" dirty="0" err="1" smtClean="0"/>
              <a:t>mutexes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8288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 smtClean="0"/>
              <a:t>Suppose CPU cores share physical address space</a:t>
            </a:r>
          </a:p>
          <a:p>
            <a:pPr lvl="1"/>
            <a:r>
              <a:rPr lang="en-AU" dirty="0" smtClean="0"/>
              <a:t>Assume write-through caches (write-back is worse!)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20574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34290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56388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56388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34290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20574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2971800" y="5943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4800600" y="5943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2057400" y="5029200"/>
            <a:ext cx="464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4724400" y="333071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3"/>
            </p:custDataLst>
          </p:nvPr>
        </p:nvCxnSpPr>
        <p:spPr>
          <a:xfrm rot="5400000">
            <a:off x="2401094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4"/>
            </p:custDataLst>
          </p:nvPr>
        </p:nvCxnSpPr>
        <p:spPr>
          <a:xfrm rot="5400000">
            <a:off x="3771105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5"/>
            </p:custDataLst>
          </p:nvPr>
        </p:nvCxnSpPr>
        <p:spPr>
          <a:xfrm rot="5400000">
            <a:off x="5982494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>
          <a:xfrm rot="5400000">
            <a:off x="3467894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7"/>
            </p:custDataLst>
          </p:nvPr>
        </p:nvCxnSpPr>
        <p:spPr>
          <a:xfrm rot="5400000">
            <a:off x="5142706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7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smtClean="0"/>
              <a:t>Cache Coherence Problem</a:t>
            </a:r>
            <a:endParaRPr lang="en-AU"/>
          </a:p>
        </p:txBody>
      </p:sp>
      <p:sp>
        <p:nvSpPr>
          <p:cNvPr id="5337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09600"/>
          </a:xfrm>
        </p:spPr>
        <p:txBody>
          <a:bodyPr>
            <a:noAutofit/>
          </a:bodyPr>
          <a:lstStyle/>
          <a:p>
            <a:r>
              <a:rPr lang="en-AU" dirty="0" smtClean="0"/>
              <a:t>What could possibly go wrong?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8600" y="3505200"/>
            <a:ext cx="160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x++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...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7162800" y="3581400"/>
            <a:ext cx="160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read x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read x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...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0574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34290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56388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Core3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56388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4290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20574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2971800" y="5943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4800600" y="5943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2057400" y="5029200"/>
            <a:ext cx="464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>
          <a:xfrm>
            <a:off x="4724400" y="333071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cxnSp>
        <p:nvCxnSpPr>
          <p:cNvPr id="19" name="Straight Arrow Connector 18"/>
          <p:cNvCxnSpPr/>
          <p:nvPr>
            <p:custDataLst>
              <p:tags r:id="rId15"/>
            </p:custDataLst>
          </p:nvPr>
        </p:nvCxnSpPr>
        <p:spPr>
          <a:xfrm rot="5400000">
            <a:off x="2401094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6"/>
            </p:custDataLst>
          </p:nvPr>
        </p:nvCxnSpPr>
        <p:spPr>
          <a:xfrm rot="5400000">
            <a:off x="3771105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7"/>
            </p:custDataLst>
          </p:nvPr>
        </p:nvCxnSpPr>
        <p:spPr>
          <a:xfrm rot="5400000">
            <a:off x="5982494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8"/>
            </p:custDataLst>
          </p:nvPr>
        </p:nvCxnSpPr>
        <p:spPr>
          <a:xfrm rot="5400000">
            <a:off x="3467894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9"/>
            </p:custDataLst>
          </p:nvPr>
        </p:nvCxnSpPr>
        <p:spPr>
          <a:xfrm rot="5400000">
            <a:off x="5142706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CP3 Ink 710f8479-50d1-4cec-8e23-3359be41a810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10376" y="881667"/>
            <a:ext cx="8502447" cy="54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smtClean="0"/>
              <a:t>Coherence Defined</a:t>
            </a:r>
            <a:endParaRPr lang="en-AU"/>
          </a:p>
        </p:txBody>
      </p:sp>
      <p:sp>
        <p:nvSpPr>
          <p:cNvPr id="53391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Cache coherence </a:t>
            </a:r>
            <a:r>
              <a:rPr lang="en-AU" dirty="0" smtClean="0"/>
              <a:t>defined...</a:t>
            </a:r>
          </a:p>
          <a:p>
            <a:r>
              <a:rPr lang="en-AU" dirty="0" smtClean="0"/>
              <a:t>Informal: Reads return most recently written value</a:t>
            </a:r>
          </a:p>
          <a:p>
            <a:r>
              <a:rPr lang="en-AU" dirty="0" smtClean="0"/>
              <a:t>Formal: For concurrent processes P</a:t>
            </a:r>
            <a:r>
              <a:rPr lang="en-AU" baseline="-25000" dirty="0" smtClean="0"/>
              <a:t>1</a:t>
            </a:r>
            <a:r>
              <a:rPr lang="en-AU" dirty="0" smtClean="0"/>
              <a:t> and P</a:t>
            </a:r>
            <a:r>
              <a:rPr lang="en-AU" baseline="-25000" dirty="0" smtClean="0"/>
              <a:t>2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P writes X </a:t>
            </a:r>
            <a:r>
              <a:rPr lang="en-AU" dirty="0" smtClean="0"/>
              <a:t>before </a:t>
            </a:r>
            <a:r>
              <a:rPr lang="en-AU" dirty="0" smtClean="0">
                <a:solidFill>
                  <a:schemeClr val="accent1"/>
                </a:solidFill>
              </a:rPr>
              <a:t>P reads X </a:t>
            </a:r>
            <a:r>
              <a:rPr lang="en-AU" dirty="0" smtClean="0"/>
              <a:t>(with no intervening writes)</a:t>
            </a:r>
            <a:br>
              <a:rPr lang="en-AU" dirty="0" smtClean="0"/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writes X </a:t>
            </a:r>
            <a:r>
              <a:rPr lang="en-AU" dirty="0" smtClean="0">
                <a:sym typeface="Symbol" pitchFamily="18" charset="2"/>
              </a:rPr>
              <a:t>before 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reads X 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writes X </a:t>
            </a:r>
            <a:r>
              <a:rPr lang="en-AU" dirty="0" smtClean="0">
                <a:sym typeface="Symbol" pitchFamily="18" charset="2"/>
              </a:rPr>
              <a:t>and 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writes X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all processors see writes in the same order</a:t>
            </a:r>
          </a:p>
          <a:p>
            <a:pPr lvl="2"/>
            <a:r>
              <a:rPr lang="en-AU" dirty="0" smtClean="0">
                <a:sym typeface="Symbol" pitchFamily="18" charset="2"/>
              </a:rPr>
              <a:t>all see the same final value for X</a:t>
            </a:r>
          </a:p>
        </p:txBody>
      </p:sp>
      <p:pic>
        <p:nvPicPr>
          <p:cNvPr id="3074" name="CP3 Ink 1c26d8ac-8857-4096-bf42-c42a3ef0d1b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827" y="2054674"/>
            <a:ext cx="8756504" cy="482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Snooping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2743200"/>
          </a:xfrm>
        </p:spPr>
        <p:txBody>
          <a:bodyPr/>
          <a:lstStyle/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1"/>
                </a:solidFill>
              </a:rPr>
              <a:t>Snooping </a:t>
            </a:r>
            <a:r>
              <a:rPr lang="en-US" dirty="0" smtClean="0"/>
              <a:t>for Hardware Cache Coherence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All caches monitor bus and all other caches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Bus read: </a:t>
            </a:r>
            <a:r>
              <a:rPr lang="en-US" dirty="0" smtClean="0"/>
              <a:t>respond if you have dirty data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Bus write: </a:t>
            </a:r>
            <a:r>
              <a:rPr lang="en-US" dirty="0" smtClean="0"/>
              <a:t>update/invalidate your copy of data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905000" y="3352800"/>
            <a:ext cx="8382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1905000" y="411480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2590800" y="5943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4419600" y="5943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685800" y="5029200"/>
            <a:ext cx="7543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>
            <p:custDataLst>
              <p:tags r:id="rId8"/>
            </p:custDataLst>
          </p:nvPr>
        </p:nvCxnSpPr>
        <p:spPr>
          <a:xfrm rot="5400000">
            <a:off x="2094706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9"/>
            </p:custDataLst>
          </p:nvPr>
        </p:nvCxnSpPr>
        <p:spPr>
          <a:xfrm rot="5400000">
            <a:off x="3086894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>
          <a:xfrm rot="5400000">
            <a:off x="4761706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 hidden="1"/>
          <p:cNvSpPr/>
          <p:nvPr>
            <p:custDataLst>
              <p:tags r:id="rId11"/>
            </p:custDataLst>
          </p:nvPr>
        </p:nvSpPr>
        <p:spPr>
          <a:xfrm>
            <a:off x="6858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20" name="Straight Arrow Connector 19" hidden="1"/>
          <p:cNvCxnSpPr/>
          <p:nvPr>
            <p:custDataLst>
              <p:tags r:id="rId12"/>
            </p:custDataLst>
          </p:nvPr>
        </p:nvCxnSpPr>
        <p:spPr>
          <a:xfrm rot="5400000">
            <a:off x="9517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hidden="1"/>
          <p:cNvCxnSpPr/>
          <p:nvPr>
            <p:custDataLst>
              <p:tags r:id="rId13"/>
            </p:custDataLst>
          </p:nvPr>
        </p:nvCxnSpPr>
        <p:spPr>
          <a:xfrm rot="10800000">
            <a:off x="15240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4"/>
            </p:custDataLst>
          </p:nvPr>
        </p:nvCxnSpPr>
        <p:spPr>
          <a:xfrm rot="5400000">
            <a:off x="2093118" y="3924300"/>
            <a:ext cx="381794" cy="794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>
            <p:custDataLst>
              <p:tags r:id="rId15"/>
            </p:custDataLst>
          </p:nvPr>
        </p:nvSpPr>
        <p:spPr>
          <a:xfrm>
            <a:off x="4267200" y="3352800"/>
            <a:ext cx="8382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16"/>
            </p:custDataLst>
          </p:nvPr>
        </p:nvSpPr>
        <p:spPr>
          <a:xfrm>
            <a:off x="4267200" y="411480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17"/>
            </p:custDataLst>
          </p:nvPr>
        </p:nvCxnSpPr>
        <p:spPr>
          <a:xfrm rot="5400000">
            <a:off x="4456906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 hidden="1"/>
          <p:cNvSpPr/>
          <p:nvPr>
            <p:custDataLst>
              <p:tags r:id="rId18"/>
            </p:custDataLst>
          </p:nvPr>
        </p:nvSpPr>
        <p:spPr>
          <a:xfrm>
            <a:off x="30480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1" name="Straight Arrow Connector 30" hidden="1"/>
          <p:cNvCxnSpPr/>
          <p:nvPr>
            <p:custDataLst>
              <p:tags r:id="rId19"/>
            </p:custDataLst>
          </p:nvPr>
        </p:nvCxnSpPr>
        <p:spPr>
          <a:xfrm rot="5400000">
            <a:off x="33139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hidden="1"/>
          <p:cNvCxnSpPr/>
          <p:nvPr>
            <p:custDataLst>
              <p:tags r:id="rId20"/>
            </p:custDataLst>
          </p:nvPr>
        </p:nvCxnSpPr>
        <p:spPr>
          <a:xfrm rot="10800000">
            <a:off x="38862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1"/>
            </p:custDataLst>
          </p:nvPr>
        </p:nvCxnSpPr>
        <p:spPr>
          <a:xfrm rot="5400000">
            <a:off x="4455318" y="3924300"/>
            <a:ext cx="381794" cy="794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22"/>
            </p:custDataLst>
          </p:nvPr>
        </p:nvSpPr>
        <p:spPr>
          <a:xfrm>
            <a:off x="7391400" y="3352800"/>
            <a:ext cx="8382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23"/>
            </p:custDataLst>
          </p:nvPr>
        </p:nvSpPr>
        <p:spPr>
          <a:xfrm>
            <a:off x="7391400" y="411480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36" name="Straight Arrow Connector 35"/>
          <p:cNvCxnSpPr/>
          <p:nvPr>
            <p:custDataLst>
              <p:tags r:id="rId24"/>
            </p:custDataLst>
          </p:nvPr>
        </p:nvCxnSpPr>
        <p:spPr>
          <a:xfrm rot="5400000">
            <a:off x="7581105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 hidden="1"/>
          <p:cNvSpPr/>
          <p:nvPr>
            <p:custDataLst>
              <p:tags r:id="rId25"/>
            </p:custDataLst>
          </p:nvPr>
        </p:nvSpPr>
        <p:spPr>
          <a:xfrm>
            <a:off x="61722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/>
          <p:nvPr>
            <p:custDataLst>
              <p:tags r:id="rId26"/>
            </p:custDataLst>
          </p:nvPr>
        </p:nvCxnSpPr>
        <p:spPr>
          <a:xfrm rot="5400000">
            <a:off x="64381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/>
          <p:nvPr>
            <p:custDataLst>
              <p:tags r:id="rId27"/>
            </p:custDataLst>
          </p:nvPr>
        </p:nvCxnSpPr>
        <p:spPr>
          <a:xfrm rot="10800000">
            <a:off x="70104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8"/>
            </p:custDataLst>
          </p:nvPr>
        </p:nvCxnSpPr>
        <p:spPr>
          <a:xfrm rot="5400000">
            <a:off x="7579517" y="3924300"/>
            <a:ext cx="381794" cy="794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>
            <p:custDataLst>
              <p:tags r:id="rId29"/>
            </p:custDataLst>
          </p:nvPr>
        </p:nvSpPr>
        <p:spPr>
          <a:xfrm>
            <a:off x="5334000" y="3048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4098" name="CP3 Ink 65ba4671-4558-47b9-8565-50e894530a8b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63793" y="3537737"/>
            <a:ext cx="8468572" cy="152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Is cache coherence sufficient?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Is cache coherence enough?</a:t>
            </a:r>
          </a:p>
          <a:p>
            <a:pPr marL="571500">
              <a:tabLst>
                <a:tab pos="6172200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P</a:t>
            </a:r>
            <a:r>
              <a:rPr lang="en-US" b="1" baseline="-25000" dirty="0" smtClean="0">
                <a:solidFill>
                  <a:schemeClr val="accent1"/>
                </a:solidFill>
              </a:rPr>
              <a:t>1</a:t>
            </a:r>
            <a:r>
              <a:rPr lang="en-US" b="1" dirty="0" smtClean="0">
                <a:solidFill>
                  <a:schemeClr val="accent1"/>
                </a:solidFill>
              </a:rPr>
              <a:t>		P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</a:p>
          <a:p>
            <a:pPr marL="571500">
              <a:tabLst>
                <a:tab pos="6172200" algn="l"/>
              </a:tabLst>
            </a:pPr>
            <a:r>
              <a:rPr lang="en-US" b="1" dirty="0" smtClean="0"/>
              <a:t>…			…</a:t>
            </a:r>
          </a:p>
          <a:p>
            <a:pPr marL="571500">
              <a:tabLst>
                <a:tab pos="6172200" algn="l"/>
              </a:tabLst>
            </a:pPr>
            <a:r>
              <a:rPr lang="en-US" b="1" dirty="0" smtClean="0"/>
              <a:t>x = x +1		x = x + 1</a:t>
            </a:r>
          </a:p>
          <a:p>
            <a:pPr marL="571500">
              <a:tabLst>
                <a:tab pos="6172200" algn="l"/>
              </a:tabLst>
            </a:pPr>
            <a:r>
              <a:rPr lang="en-US" b="1" dirty="0" smtClean="0"/>
              <a:t>…			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1524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sym typeface="Wingdings" pitchFamily="2" charset="2"/>
              </a:rPr>
              <a:t> happens </a:t>
            </a:r>
            <a:r>
              <a:rPr lang="en-US" dirty="0" smtClean="0">
                <a:solidFill>
                  <a:schemeClr val="accent4"/>
                </a:solidFill>
              </a:rPr>
              <a:t>even on single-core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(context switches!)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122" name="CP3 Ink bbe3668f-79c9-46bd-be0d-199bdca216ec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6959" y="1072273"/>
            <a:ext cx="5335201" cy="32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Programs and Processes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wcHAOAgAQdBIgGuAYBEL3OV+qqjlVLpwLuNgJiiocCFwtIEET/ga8GRShGKApIEET//wNFKEYoBQM4C2QZIDIJAICAAwF7wh5FMwkAgKACAeHDHkU4CAD+AwAAAAAAEeXswD8eCCKCgABmgAAAClsPhvDXV4bN4uGgp6WmqCOjoWBj4UCF+H374fI5qkFd+BxtNuBprIbOmIYGBwHDwcHBy9jAQ8NEACE2EMWzfIybs3C3HhzMlrTNjYrcLlyyW4m7ZiwYsWjnKzagCQEKVA+D/h22/h2tuOepxMxNZkCF+IBz4gEbsUwE0EF8+DrwdICGy1gtE2cOhYeXs0DAQgAhNhDZhmYtmOXGtYsmzla0w5WC3CxyYVuNhjyMMmRhhy5cgApKC4T8OY34cx8PCbMkpKiD/iGc/iGdcd255uCHxlY4FBaHC5rF0BmIITYQya5GLnM3arXGJhjWtGGNmtxYnDZa3YNWDPM4Z5crdoAKdyKD/h8C/h7t6xvhMpiojFRM3lu4UxnleLCF+H3b4fU4sMwECeXA4PD4vC2xwyXYLFYbCRTJ5cHgcHXaheYuD0OxlhlhQkKAihgghghhjjn18skeDCE2EMsOJm5zM8S1vmbZlrRwxcrXGViyW4sLDFjyMGWNmzxACk0Mg/4hNv4hLZyzjG3SQIT8Q6n4hx80smOc8eeusIfA05JXE4jRYHAYDEQhNhGXCzwuGLZgtxuczda0ZMHC3DkY41rNhkxtsblsxatnIApFCYP+IXz+IYmJx01jQIL+wOP7A58ZsXSHw9T4HG7PD4PAACE2ENnOTNiw5cK1m2xNFrRplcrXDDK0W482PLjY48LhlkbACmgdg/4iev4icZb1ureBeFJtmFTyusyAhfiEa+INuCK2WnB4Ni55YFll11kxbPg6cTgwhefOLYsLoZYY0EIIIYIUMtOvGFAhNhGRm0xuGLLKtxOcOVa0ZtsK1wyy5Vrdzmxt2TjDjYZcYApaEIP+JFL+JE9jfCtDriYkhfh/8+H/PBYiaqKKGWvC4HF4PGiHxxZYBAaHA4HA4LAYPR4HAoHHQCE2ENWrlplzMXK1i2xMFrRjhxrcWJuzWsMbTC1ZtsznI1YgCmIWhPxLkfiXjw4ZMGLRmyWtCc87DJiAg/4gwP4gu/IjSuOePHjdNOSd5IbPGJYCDwDDwMHAwKAgUDAy9jBoGBAhNhGNpkcY8rNityM2zNa0ZOMy1w5ys1uNg2a5MeRqyx5coApHCYP+J/T+KAGqrlUZhPxEufiJHnXHtvl0gIfKF9Q/B8FgMDjYITYQwbsceRnhxLcuJpjWtMrZytwuGDFa1w5mGTI4bY2DnMAKRQiE/E71+J5fFkwQxWCC/sBj+wIW757Qh8cWeD0WjwmCx8AhNhDJxiYsmbPGtcsmzha0csHC3E2aY1rlnha42ubNia4soAp3HoT8WB34sB82TNDJeOXPpxp4MGS0JVx5ca9pZobw/9eH9ucjIiCgIWHj5ONm1nKycTGwkJHS09IR0UgghsyYPgWBYNBwMDAiBgIOAIAg4PAsKgZcITYQzaMMuZziZLcTFk4WtMjdktcOG+VbhbN2eZs4aYm+JgAKnAE5g/4wQv4wJ8bu9755s4cNcMIucojhWsTM3u5zFxMzdxaK4XqeFIX4gsPiCLshsjghvpnweBweLw9c6qbBYzFYSiiBDXXXbbHGmswmAxF1EUlduBxtuVxOTrtAhPPXiWFfBs4zIxhFFCEZEEJhEEUEIwEYxnzefM1AITYRjzYWuJrhxLc2XDjWtGzVstwtcrda1bZHDPC3c5seZoAKaRWG8amHjUxiZKMmJCQgEXMz9PU08rLx6BCG8Of3hz/kKSOoJKWiIaCgIeJiZeBm5GbjwIbFk3AJupQsCgYFAwsrcwcBBxAhNhDFsxyMmTFstZM8Lda0xscq3DkyZVuJlmwtHDVpiZYWgAp+KIX4bDPhtRqkgsYKSqi6bAUYC7AYbBYTCXVYCCKGGGW2vA4XJ4PJ5PCgg/4qbv4qYY489dcZiaiKXVlioQKvhcJkhOZwJR5OGcZqxRRhEjBGEYRhEjPD24VlwiE2EOWzZhkZ42y1ywyN1rRo4ZLcWLNiW5WDdjmbZm+XKxyACmgZhPxnPfjOf16t+6+SFJYsFMFKVhphnrjAhfYsexZlkrqxM08tNt+DrlSWSZDBYSKoheRtzDgcjLLDDDChQwwSx4nNoUghNhDlm1ZN8zVmtYMsWFa0yN3C3CxyMlrho0ZuGzhnkzNsgApwIoT8bgn43LYxyYsmbNSEcdc96xhLA4SlIQvLKvGE+YK+Xt2StCtcunLhw4ZzQtTI4UISrHDPHXTcheXuE0OxjjQiCGAAghJZ9WghwIAhNhGJzjxZsLbEtY4sbda0zMGS1zlbN1rZxhYNcOVvkcN24ApXEYP+OEz+OFnnjPLWNa5Vri2AhfLdeW9ux0FSCWenCx4We2mGzti1G1cLBwMGgYm5h4CDnSE2EMW2Rq1yuGS3LhxuFrRgwwrXDJg3Wt8bJq4aOW+HNmaAClQPhPxyafjlFy4L6KZsVsVWUIT5Xz5WXRmYMMa467b5cICGzBhGBW8XAwsPB38LBQs6ITYQyytWTjGxyrWLjI4WtMbXItxZsbNawbs2DnIwcNcWZuAKcSCD/jnm/jnbvlvpdZzxzx42qOWtdNRqcc66uICD/MFfmB+Mc44zdTjGOnDWsQvfPPO/BvjewIXkDaxwameGOGCEQxIYo4IYI448DnSGYCE2EZGTFjmxNmy1w1aYlrTKycrcWbHjWuG2Zs1cuGGZoxyAClYTg/47TP47Y8XUdscqibz1u9CD/I+fkffA12zPGec3et8uYIXiTLo83XHOjhjlj0dMLBghNhGZyzassLTMtzM8bZa0wsWq3FibsFuFzkzOGzjK3cY2wApiGIP+PEL+PFfF9MaxNTlu7zM654zgg/yDn5AnV1a8lxWqxFY413CGzFhOBgb2HgINCwkHAQcBAQMDF3cLBQ8uITYRmcN27ljmYrWLTK2WtGmNmtwuXDha1zN8bJhma48rNuAKggEog/46sv46wZ7eD40ajEI43mctxaZuIjWOXDWL4db4gIXz53n+7MZNhqLpqoo5Z67acWx8s8EFmCuwlUEEtOBnwceBlrCF5A2po545UMMMMEcEIQIEBBDBCjj1NqPLgCE2EYs2XHmx5ca3Mzc4VrRs3aLXGRu1W5MzfI4ytGmRwwzACk0Ng/48Av4796vhxR15cWyE+jS+jHxTlGctuDbPOIfDFJgKdwmDwmgkDiIhNhDBniYtmzlqtZuHONa0YOWa1zkyNFrFnizNXOLDhzZGAAo+BoT8eH348P2aOICD/PAfnidbAIbDmG4GBs4wITYRlxt2bNuwxLcWVhmWtGLLEtxZGmJa3c5m7RticNMznMAKaxmE/Hnx+PQfLSGLNmxYEb6c+m96U1U0SsCF86R5ylRLHXTLDLJFVgqJkeHpxteRwICG0Bi9A4Bh4GBQJAoCBgIOBhcBoGDlwCE2EM8mbDibuWK1pmZuFrTJhZLXOPJhWt2mHI5w5nObCzYgClYQhPx65fj1zhohqWnWOuWWUYXylHlKbLosJJRFHRfTicDjQIbLGCYGBuYdCwMPF3aBRYAhNhGZjhwtMWFitbYXOJa0ZuGK1y2ZsFrVlka5czfI0c5sYApaEYT8fsX4/k6T1YNWjNgkxyxzqIT5Yr5W/iTtfDjx3zwrCMrghs1YZg4TA8DCwMCgYfAcDAwMuCE2ENM2HDibY261s2YuFrRuzzLXDjJhWscLJtmbNWbBzjbACm0fhPyE5fkJtqy5BmtitktionfHhx78umV5TgCF9YJ6vulHEYNXbgcDg57YYrrsBiMVgMZRBJDChPEnRjHXGt04oxBFCcJ4e7OMqiE2EM8bhyzYsWS3JhY4lrRu4ZrXLLDjWsnOHK4YYsmJmzygCn8shPyDifkHFz4IKThEhCOaFJUpghJGdb58unbjwzlDFws2zFkAg/1C36hfwN8s6il3PHjW7mLEZqyKiKRF3vjxyITwRGU+XlnGcJyiRQnBOEZTlOCESES/gOMYwCE2EMMLBhkZ4sK3IxZY1rTMxZLcLVxkWtcrhy4bOczLHjygCqcBQIT8jAX5GJdeHLZwM3E3aMyeHHnyz1ykpK0EI3xKYrZJQhDDhw471wxmQsWxV0LRhPjNPjScWbNxMGDBGNceHHHHhnjrhrlnOEoYrZp4lIpzXvW+HDclTFi1NUpI3rjAhPAWKLftxriKE5TJxhGMEoSjKEUYoRIpThOlaTQiRw+BYxZwITYQ3YNmDDE5aLcuLIyWtMjRktc4cOVa1YNW2NllyMGWVoAKoQE6hPyScfkllxRyS0WxZLQlXHpy4dMb0poluhoineWnFlxXwVTne8ZyhSmiWitrwIP8b1+Nv7XyjCc74758ePHjdsVy12xyxrU4zGXG97558G9zbFdKxqEAhPNXhuMfAtY1hOk4JyrC9MMZo0jSmC0KTtWNYzIooRJsfgGMW0AhNhDVxkaY8ONitYN2WVa0yOW63FlxsFuXLhat2WLFkxZcQApODYP+TCT+TB2dceVxjeIwhPiMviH8WK2CyGO+HGCGyJcwMDZxMDE2sbCqUCE2EZMLJlhbZmq1hlzOVrTC5arXGZsyWt8eTCxcs8jdw4bgCmQThfk3o+Tie2eqLCYLFYbCWYqDAz4G3BiE+LU+LX3ZNVY3w1velq0jKACHwVPYDAJnC4LA4DAoHAIvG5PA4BB68CE2EMGeVy4w4sy1y3ZY1rRjlwrXLho3Wt8WLMyxNcmFvhw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wqHAOAgAQdBKQKqgQBEL3OV+qqjlVLpwLuNgJiiocDCkgQRP//A0UoRigFAzgLZBkgMgkAgIADAXvCHkUzCQCAoAIB4cMeRTgIAP4DAAAAAAAR5ezAPx4IKYKSgAAAAAAK8QFdhuYm5ieJiKGSg4GAg4GFh4eDjYCBREJBVV3dVtYubha2ijooWEgIOEhUBBoKAEBAoNAwUHCICAhYiJgoNBQYVFTVR8RBQEFAQMCiYKJg4GBAhvBc94Ln42MQEDBQcBAwEGgIOAQJAQELCCGh01NqiprK3AUvFRERFREFDQRAxMHCwsPBxcHDwKFqcFYLvL1ZWYS0vEQcHAQcBCwUBBQMMgYOLIP6O+R68Py+ubSkTFTEwmLTCYmJhMJhFxEzExMSq6kiQmAEZgRMvX9FMiE2EOcORphbMGC1y0buFrRy2yrcWRuyW5HOHHmyYWmHKzZACt4CrAGE/E79+J3WEZZZZ6VtJKUozThCUpShKMpSwUwYqZMWLBkxaNGbRoyaM2CFI1nW964cN9Ong7+DwdenHhqrCM6wipa1JSQw1rPPHHW98ePLh069OfPpx6cOXPny58+PThhGMrYNGTFk1bN2rgaOBs2Ys2DFLFhtCcIqowpC1LSrGuPLrIP+HVr+HXE8R4VeFrwOXTHhdNcKiL59d9e/Xj14753vO5vMXFxKamoxGKwxKLlcru73fXrnvx79efXn1575pmKqscMcuWuHTly4cNdOXDGtVVVEUqlTUzNxcXa25mZF9rquHDXDpy5clr58779c+CCD87zo8G7455zdpiYSRKYTExMTEwmCYEXBEkTExIRIiRNXAJpKJqZiUTNSmJiUwiYTCJRMSiUXBMJgAmARImIu/Z8W5n4CITYRkxt2jdyxyrcjbK4WtGrZktcZcrNa2bY2TFwyysWznKAKWBSD/i9O/i9fxwYnlMSzbdXQhPw2BfhsVpicyeaGBC856Y58YIXaJI8jHfLLBHDDHPl8SgyIITYRhyZsTNplzLcmZg4WtMrDCtwucbha2ZOMjhi1Z5MTRoAKUg+E/F0h+Lp3Fm1R2TlLDPCqg/4cWP4cWXk8uKI1FRKGxVRwMDTx8HCwtLNoWAqAITYRhbYXOVoyxLWzjHjWtGuPGtxMHDZa4Z42jJlmysmbBwAKZR6D/jE6/jFdajwK6Yqk3m+JUxEVvU8egIP+G57+G5MvVzc5u8w6HbUUc87vwYXi7RxxauWWGFCIYIIYAhpzNscGDCE2EMczHG4ZMsa1sxZ4VrTHkwrXONo5W5mjPHjxssbhtmxgCngjg/4yFv4yEc9M75SXG4nxFamN8+ffjtPDXbXKgIT8NLn4acdWzVHElWt65c8b1jClsGKVITT0134doIXhLAysTi6Y444IRCghQQxQwQwQy06+KGGsITYRmZOHGbE2xLWjly4WtHLDCtcMsrdbiYN2TFozw5GGVqAKVxCD/jOw/jOxzW+GYXqajGCF+GYT4ZV6LlkMcODhw9+LptCGyhgOBgLGPhYOFg425gIGAgAhNhDFlkYMHOTGtwscjda0auMK3DmyYluJu1xNG7HJmZMcoApqH4P+NET+NDuKXyzGbzu9ssRw1rlrE6vPEIP+G2L+G1uLx3jc5m1Yrhy1yxgzG98b2IXga1Bkb7YZYUKEghiQQwFexlgjwYAhNhGZgyZNMLBgtxZGORa0cNsa1y5xslrbFhY5MblzmcOGIAq7AVKE/F81+L5WssGfJXBOUbxqnCENUs2DJgtSiMa1w3y104ccbkoWkgjGaJONcefTl0461hgxZs2a2TFamACD/h+o/h+z4eF4Gu2tVmd899853xc5XNXSlIqaXXVzzzzO0ajWE4QquHDHDWqiWc55xmedAITxxzUO3fDCsJokJyjGBGACMIwiQAIoAhEEIwjBFKsJx29mFYaAITYQwbYszVw1crcjlzkWtGzFwtxM2rRbizYmDJq1y4XDVuAKxgFmg/41Mv41OTHHldTrcM2sYrFMWneMmGqqqMRiuGOGpu+O+PHOZmMxmZyTCIuZ3e85njPHfHntGuHjeB5XjciD/h80/h9TjXhdfExiqxEVWGCc3vec5c+XM753nco1XTtWsUXO5znMZnMXN24syxjGOHCohCYngrGKzrjPOYP4WVfs3vc3E3V1cXSQARKYmEoEwCJhMJRIi4JhNSAAJvv8DpjgITYRmYsWjDEwwrWjdjhWtG7XKtctcuVbiY5WuXC2at3GVqAKrwFOg/46OP46P6quOuMWsvSuVdMctcOSk5vjx3xzdzUxNVMhc3vN5zm7vPHjz4zEY8Th43TwAIP+HxT+HyVjwteN08TXSXXfg9/D58+ecr5TqqkWi6mJvOd8747uajXDhrhrVVQTERGkzYCE8QbYOveVYxhNGIIwiQnAEIhCKMARhGEYCMEYAE8fgVGNACE2ENGmVu1aZsS3I5b5VrRs2crcTFu5WtGuXIxa4mGFuzzACqQBRIP+Pyb+PyO163GayXMMa6dvE8DwuXBvnx7893Azeeed5LwnO98eed5upjjyvhSD/h5E/h5X8Dl4HlY7Ypnjvnvnnjnnvc2NVhVWbb3xvfHPGZmsa4cOXLlyxrGM45uIhOtslHg5c6s04RCMEQCESEUYBCcpwIwRlOBFGvguE4VAITYQyxYsTDLhbLXOZm2WtHGFitcsHLBa3xNWjlg1aOXORqAK+AFvg/4x4P4x0c44uuvJ4bqdY1WmExNzd3ve+MXjXTp4HLpiJ48ePPvx4824rHLpy6cOCs3z3nvvObpjHLXLhiE3nrx55zKqrhrhy1jhtxyAhPxAyfiCFjgnmjkhkniUlGE4XrfDe+ONYUpgyZMFJTnjvlve8ZyQwYMWTNiwShfLj05cuWs60lbFkwZMFrRnPHjw4cd5xQpbFbFitaLDfHnrnrOog/Q4TJPHN7lNxcJhMTCYkmrqUExMSTEXESrMRMJiYmJEwmrqYmExMSJhMCJTx+D8xfEhNhDBvic5WuTKtbs8LFa0bs8K3EwytlrfG4bMG7TNhbNsgAqEASyD/i1u/i1xjnjnq+nHpWo1MwjGq1iqnObzdzO3fLnmQIT8VNn4qYVcmXFhvLXj15cuWd5zQpHBa2i2TBKkIQhKeBgnIITw5rw1y5aznGMUEYRQnCcCE5TlERYeTwYxh0AhNhDJlkYsGjbKtwtm7la0zNsK3E5Zs1ubM2wucWNi2b5GoAqlAUKE/GBF+MCPPK2HJweBr2R1YtVsEZ3w68+nDVGUMGDHTCxxwo0lTFkNVKE5zneDDqrCoIT8R+H4j8d8MWPZnzUtlwZ51ThTNkyYqQhPDlx5a4YzRlJKCkjFCUpQjBed755ryIP4A1jxeObuZuy4JCYJiZTFwQgRMBEpq4zPh++uugAhNhDlu5zYmzZqtysm+Fa0yt2i3FhyZVrXG1yY27Bw4bYmgApuIYP+N1L+N1vXHg8PtutphjFRwpBbry57u4X4h2viHnqvuVYKTCYDCUXSUQy0y11z4Gu2nHsPTSCE1dJLh4b1XIzREYBGu3pwnDmAITYQxbZnLLLmarcThi3WtGrlgtwuGjJazZtW7djhatsLjGAKfCiD/jYM/jYNOXHwL4KQuZmbXbd73NzE4eJ4fheD4ACE/FCF+KEM40N0cFZ59Onbly45xtLBkpitSkEEZ3wYYRCE626UeLlx4YxjEQiEIwjCMIwiiw+CYVlkITYQ5as3GLNhbLWmVy5WtMWJstwtMrBaxYtmbVuxZ48jlsAKlgE8hPwZffgy/z2thwMEMFMUrQjXDXPhwxSlgxWtBHDW9ZxnGFa4cuXDhhDBmzbsWSkAg/4QMP4QMerp4PgeL4HHAgqMRrDhGoiJq03EwLZ3ved5tM4qKIP3Lpec7u82mYkRKLq6uBNXUokRNTESmfV9FdaAITYQ1c48bRzlYLWjPJlWtGrNgtcscjdbjwuWmXI4zM82TEAKjQEsg/4RKv4RK+GO/ldeW8Xebm+KcyVquXLliXPPXjxlnWq5AIX4SIPhIhmirx0c0UkEcNtd+Bw+BxuDvikqwWCyGIxVlkFkcMtM+Drwc86E8qeC9LfjnWcUYwjCJOU4RQSjAgjCa/ZzxeAQITYRkctWjTFharcbFw1WtG2PGtwuMWZa5ZsMzPIwxtczlqAKWhSD/hPe/hPTTGfAzVZbjnrwZ3uE/CGN+EMWTFHRHFCiEcLLfPlAheFMWYnDz0oYY4Z6c/HCwIAhNhGHE3bZmDJutysseZa0YOMS3CxyN1uNtjxMm7hs1b48gApODYT8JaX4Sv82K0JTzxy4boL+gvP6DLjxuclm6IbG1bAwFTGxMTgGDgIedCE2EOGrdpiYsHC3MybtFrRs0ZrcWNkyWscuTLmxt8mPC4cgCp4BN4T8K4n4VwYQhasp3m10nGGC2KlJUjhy48NYxZsGbRSk558+nLlrSOTFgxZJAIT8IeX4Qv4JyreuXDh4OnPrw1SzZNmrRkzUpJGs73ThK0pUinXDlvjrjiCE8oeC4w79awiRhGEYoyjBIhGE4TlWEUYRgkgI5/AMYV4IITYRmw5szDDhbLcmNw1WtGOFwtcMsbhbixOMuTDkYN8TBoAKlgE4g/4X0P4X0VO1xdzxzm5hiOFYw1UTcZnnnjnc3Vax01jhVVK40IT8IMX4QSZShgnCcZzw4cevPry5ZwwZM2zZkyYpQhFGtU4wmJVVhhvPDMCE8reDUOzjrGcJwiRjFCMEkowRlWU5ThEjKcATw+BZTjwQITYQzbMG2HG4ZLczPE5WtMrPEtwt8WJayYOcmRrhytMWNqAKdhyF8oJ5S3A3z4FBVZhsVjsdisBgIJqZ67YcDTTOhvDHZ4Y9aCUqqCinJyQkoiGh4WJi5WXmZ2bo5+tl52JAheMtXDFnaY4YyNChhghQwz62OFhwITYQ0ct2zTJmarWrnLiWtGjRutwsWjha2ysnLBu1ysMmbGAKaReF8Mx4ZnP4JFRNddhMRiKpKEs9uFwNYIbxEpeIlPCCSoI6QgoKJi4+NjY1GwUjFyseheLtTDBlaZY4Y4U8EEseFzcsENghNhGFrjwsmTBytZ5sTNa0w5sq1zjc4lrTCyy4WGTC0YMmIApnG4P9Ax+gPjUdIq7u+MTUxEt8uKcAhfis++Kv2LBRxS12134HE4fB4W2eCjBWYarARIXl7hNhczHLCQwQQoISGGnWoQAhNhDhw3yNnLZktc48uZa0Y4WS1w3cNlrTCyyuMrdm2ZZcoApRDYP9Zt+stur1E8MzxkCE/FbJ+KzGGCsY5b7cfB0ghsxYTgYPAMPCxtzAwEDIACE2EMmGPLhzNWS1mzy5FrRniwrXLRzhW48WFzjY42jJwxaACkEHg/1pn60Nw5X0g/4q/v4q4eK+PICHiEcj8PkcHlAhNhDfI1c4mLbCtYOMzRa0yMmq1zixMVrBiwyuWDjE5yM24ApgGYP9lZ+yfuOvLNbeDiJqtYxXCcZghPxYsfiwlys7DHC33vhjWDJLJOEQheKs3DBn8DDHDDHBChI0uxhhSiE2EZsmZrkZs8a1o4atlrRu5ZrcTbM0W42zNw4xsGuHHlxAClcRg/2637dfU4aYiIy457iF+KXr4pe8BViIbpJIpYsLTh78OIbE0rAp2ngYOBhYGTtUHBSQITYQ1YtsTBgxYrW2PNlWtGbFktxNcLlawauWLdi2xYsWHKAKUg6E+2a+2rpgwZsDReFZ5YP+K4D+K33Mcczxxxm+WIfDFFgcBoMJgcHkMlgEBgUsITYQ2wtWTNm5yLWeZi5WtGeZytcM22NaxxYWuFjmauGGTMAKXxeD/edfvM6qr5XE3fG8t6arGoT8VUX4qh8EbYZYcOHXfXhvGOiGbBmoheBqYIcng6Y5YYUKGGHC52BDmiE2ENmrLGxxN2q3CzytlrRm0crcLjFjW5HGRk5ZuWzFmzcgCmcbg/4A7P4A8ecTrVaa4xdzcNRjpeMgg/4qtv4ql7xdZzx473lNY5PCu9d999iGydemA4eFgYFAQMBAQAgIODhbeLgUKCE2EY8jLK0auGC1o4ZtFrTM2yrcLJhkWuW+ZuxZN8bZjlwgClgQhPwC7fgGBwQlmZISpjphvvCF+KWL4pdcBgrsJJdEjvrwd96Gx5VoK7i4GDgYWHwTCwEDAiE2EOGzZixyM2q1k0w4lrRywcrcLnG1WucWXE0cOWrfDlxACpwBN4P+AIr+AKOOUeBroqZ3vvjruZTitVyjXLGoN5475zasNVwjhWM4hfi9a+L12zBT4aCSmKWWenB24nG31oKMVisZkKJoI68Dg8Lgb5Y5KMRhsNhMBJBDh58Tg8HKhPFWtDt6ZpooxRhOUZISIopooBCU0Ika8HrjrCE2EOMzNi5ytGq3M3xtFrTDlYLcTXLlWt2Ddgxy43OTC1bACmwbg/4ERP4EYd4npyx2rExm++uKOVdMYIX4u0Pi7BhklknrgwMcaPBTY6qaKLC05HD4WkCGyZdwcBgOHhYCBCAgIGAgUDCxdyJwITYRix422LC2aLczFs2WtMWVktxOWDZbhaM2DHFizZc2NmAKXBOE/Ar5+BYfDS+CWK2LBa14Ya57gIT8W7X4t242jmpSEYY5cVpnlqCGyZemAYeBgYGDQMTOz5AWgCE2EMm7DI4bZGK3FiaZFrRzjZLXLZqyWuMbTE1YsMeFwwzACmwgg/4F1v4F39VPgRSpzm+fTKpqIm1b5Z6ZhPxYkfixRtwoZJWnHDWuPPDHNCVKUga66b4QheLM3DFqa440cEaEBBBCll2cMMEAITYQxY5XDds3cLWLXIyWtHONotxNsLVawZOWjjMxZNGmJkAKSguD/ggW/ggVnEa1c52AhPxaBfizTQvWevHnxofB09gKexGfw9AYeCE2EM2ebM5atsS3Nict1rRlmaLXDHHlWtWDTDjxNmmFqwYACkMIg/4H3P4H5+FxwcCD/iw2/ixF6d5maIevR+OyOawlPCE2ENcWNnlzZHC1pibuFrTK3brcLhi1W4WTTI3xMmzdg4agCqsBQoP+CKD+CIu43Up59OtwVqo1UTWVxvXPW8Zq81xxzxuspTMaxy6cuXLhvXPfEIT8WEn4r85wxxx3vWtUYRglEhGEYKVxXyZ8WWbTTPgx5K5JYpYrWpSkEq1vjx7dfFCE8oeAUfAOOM4TjKcCMESKMJp3rGDFbBgtYvWc4zhGEZIwIxw+DbxjtCE2EN8Tho3as2C3G2xZVrTLhxLcOJo5W5sLZw1cYXLdlmb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F9HAOAgAQdBL4J0AUBEL3OV+qqjlVLpwLuNgJiiocDCkgQRP//A0UoRigFAzgLZBkgMgkAgIADAXvCHkUzCQCAoAIB4cMeRTgIAP4DAAAAAAAR5ezAPx4WiAGCgASgAAAAAJQAAAAAAAzQAAAAAAryAWqE/BWB+Cr2UlpwnLDK8K0nGcaklrYrWtgxYM2TVqyYLSnXLjz5c+fPl04dN61QtamCVJIwlCEkb3069vD169uXPnw5cuuqWbNxuNyuRxNG62SE/APF+AdemS3ApulkhghGMYEcd8uHTty58edWaEqRtKlMFKWSmrfDhy59evXv1673jC2DNixUxWtTJLFkpkhSUIIQhKEJ0rG6a8q0g/c6bry7vdzFk0m6uIlJM3WcIQKkVaamrmJi0omJq4AVcTV1JCYuImaTGefwDNx6QCE2EYsbRjlZOca3C2Z5lrRq2brcTZiyWucjFrlxYWGPG1bACtICqQGE/BFB+CAPFwtHC3cLhbN2zRixQpQje9ce/bx+TyeTx+Px+Dv06dOfHe5GULQlJCaU7JShGN8N73vGUYEa5cunPp16dOXHhw48OfDnx5cN5owrKsUpWzZN2rgZNGbJgzWxZNGLNiyWlZaCkoShGE5xnhjOKMCUyqt44YCD/g/a/g/bzUKurZjKwibjMzJVcGo0wiJqFVjHDly6cO3Tt04dK1Ubnjnjz48+O+/HrnfHje+M88745u7REVUKVCtVVahETcMpm757z13z3x48efW/B453u4zVVjhrly7cOHLpw6duHLlroIN6GM73Vpm4tMpTFxMTExMJiYmJiYCamYETBExcFxMTMQIiRMSiauEWglEolMSImJhEkTBExNXMTUxcRKaurBMEW7/Ac3XAITYQ2Yt2rlhjaLXLHGxWtG7Futcs82Ra5c5mDdw0x48zViAKoQFYgv6Mc/ox3z4HjzzoevOEq0oDNANwzc0G4WJAhsVdw8sAg/4UcP4Ufc4OXftx4B2i8KtczPHp1Bx4c+XHgHHgceHHh4Opmrpw48HTGOHDUYTmc8b3vu5885CD8jxoz13mUym1pImJETETCYmYkBEgAExMLxcEquEZ5/AsXUghNhDfNmbsszhgta5Wbda0Ztma1w2yNVuZq2atc2FyzZtmwApcGYP+Egr+Ej/pjh4nTpjgxu83lM6rVIL+lbP6Vpzzuec2bGGbzsa0hPCmWNeHlwpwQjAlXHp5MUdAITYQ0bMGGJlmYLWDls5WtGeJstcM2rVa2bsmzVxlxuG7PCAKhwEtg/4O8P4O49Ry564zx3dzrx+ySNcmuFam+PPjvjxmanCKhPwsRfhYLxWxTxThhvhrh03259uXbGMraNG7dizYrSkjWtcd8N5ghPBUZT58Z4aokE5RRhOEIwhGEZJooq4+6imAITYQ2x5WeXM4aLcTjNjWtMrHCtwscLNa1YOGGJizxtGDBwAKqQKdAYT8K1H4VnapYc2O0yaM4XkRoIQhXJFglkxYsWCVo0hgzaM2zNktLDhy58uO9YxjWOXPrz69udrhOEJSQpCVKWwSlKKOGtbxw1redcbTXTl159O3Tny4a1jKGKWDFk0bNmzgbNGbJbCwxwznRmxYMlsAg/4Tiv4Tj+nDwHhV2vUszxvjnfHj1Hg6nl11gTJE6vVi4moRCLmMkoImLRcZTmc5zve7454zmYYxjXDWMcMVjhXCIiiYlcRMKolOc5s68EUqp1MKoIP4G1i/F73nmuSZxKAmJi4mACJCJRITExMTExMTEwTCYABCYmJJImJiauAETExKJi6upARMxJEpz4PqzcdgITYQ1y4mmPI4zLWGNxkWtGDRotxMm+VbixOG7fG1xtszPIAKWBGD/hoo/hoR5xm62vRrFQCF+EyL4TAbMBhIsEgtrnwODweJwYCGvIKAUMHExMHBwcLdoFEgITYQywsmTHG2xLWDlmxWtGDPKtcN8jRbmZ4s2TCxcOMbRwAKVRCD/h2S/h2Lq9brcVvlKpCF+EnD4SN7psRFQnjw99uFxODAheLtXFbjb54Z5cHk0cWEITYQ5bMMWRricrXDdk3WtHDjItcNszhaxctGePM0c4mWbGAKVhGD/iCc/iCJupy3vdy4dNeAhfhIG+EdmzCYCK6KCWmm3A4HC4eF10MkuJrtjjQz6eFBGCE2EMXDXK2atmK1vmbslrTMxaLcTFnkW5HDBw2YZXDLG5ZgClkSg/4kHP4kDaMcY3e7m+WK6IbwjXeEZOSjpSahIwi5GTmZOXm5UIbAQoYuBiYWBQcLewEHBRIhNhDhgxZ5nLlqtcM27da0yM2y1wyy4luVu1aNcbXG2bN3AApSD4P+J0r+J0M3rvXGcbirhPwjYfhF3zZMGpmknhy59YCGwNAk3ExsPDxN7AwcBFghNhDNw0x4c2TEtaYWbda0ZN8S3DiYZlrVi3yNMbNkxzYXIArdAXKD/hF4/hGFNb5Z1C+nXpxTN1nHXpx4HSamVzvd5qr1p2mLi7u7tdTUajEKtz6dczKSMRiKnESm53e8yqtcNcK4ZbuD/gng/gndRrOswc+XPbN1NRwie2XGt7mZnFcMRUQvn07yu7TU1WtaxSW743Hh43F6jWNawq73x3vO5Ry104csYbzz3348e4CD+LPJxfp9d3MpCamASTEwmJCJBEomJiUSE1JEwCQmCalEwmJEwImZz8A+TF/BICE2EOMjlo3YNGy1k2Z4lrRkyyrcTXNhWuczlnkaN8LRlicgCooBLYP+DRj+DRnhU8prM7u7mu+piK01FVGbu+e7tCuUcACF+G6j4bqYsBFVFJEjjnlrwMOHwuHvtRTXYLGYbBXVTSRR0z14mnB2zwiE8bc2dezGqM4RhGVUpwjKsglWUYRgnC/N3xi6wCE2EM2DRnkzNsy1u5yNFrRu4arXGbG4WuXLFoxcNMLRu5ygClgSg/4O4v4O07nfbOkM465552CD/hqa/hqV4YeFPKrTHG+e+YCF3EsUORptjngnjxOTgjiywCE2EMceLKzbt2S3NlyMVrTHhxrXOLMxW5mGRo1cNGjHMzZAClQPg/4Oav4OeeGuHStYzW+d8YP+G4D+G63gnlnEMcIqQIbAEBAQNDHw8DGx9TCwUHMAITYQwatceRsyYrXLhgwWtM2VitwssThblZOcWNxhzZWLFiAKlwE6g/4QOv4QLzj03Wbm68PgidToxCYld2TrGo0znPHjdqxyvpFwhPw0tfho7tKOK8sM8OHPfTnz46zhbBk0Zs2S1qSnGuPDedY0tiwUwQVvlrh4c8MwhPAyU+DpxxrBGUYkYTlKcIRgiihEEJoEYEqsffhOFCE2EMmjLIywtsy3IybOFrRlkbLcLTMyW4sbnDhzM3GNo0YgCpoBO4P+EZj+EYmojeOOc3m7nGKjUYSuriau7u8ojhjWsKvN3d43wRiE/DSR+GiuE8laRVnW+fHp15eDGtMGDZo4WjRa1lL1w3y4544wUxUtKNJwx1wzwoTxx0WPg6azjOU4IxJwQSjKEUYRIwjCcITgjAjAnfwKiwghNhDlgyZ5mbhmtbYm7da0cYmi1zkYMlrNsxZMsjJg3atnIAqFAocBhPwqwfhVlpGVbTtGEEYTEoSpSVoWjalM2LJm1ZMWLBK2KGCSNcOvTv37d+3Tpw6VaoJUpK0IRjGs5zRlplXDhx5cePLXHHDXHPHeuOKa04QhKlMWLZm1aNGjNgxUhkpKwIP+GRr+GQvlrwI8SOUVd73z68+PPed3doVCC0TCJq1yi6ioUUOdbcc53MzGHDGIqo4ddRUKkm5uUoQhNFUiE5bDEcsRUQCD+DKjw+c893mVwi6mJCYmriYiSJATExMTBNSRMTExIiYulwAiUTExKEwmJiYkExMTEwEs8fgVMYAhNhDXE1YtnONmtyNnDda0aY2a1xhx5VuZi5a5m7TC4asmgApcE4P+GnL+GoGOWZ5Z1mIjGo4RyIX4ZEPhknkuw02IowFFEVrA4e/F4UCF208lt9c88MMcseFzcJggITYQzaN8mTHhxrWzJswWtGGJqtxZmbda1wtW+FizaOGrLKAKVBCD/h4k/h4xitZ1mocGsaCE/DQx+GgdbFLFK08McunTpIbBkXBQNLFoeFg4W1h4NFghNhDDLhcZW7JgtaYmONa0ZOMq1xibNluZzmyYWGXFixNHAApQDoP+IRr+IS+4jtjh2uoUg/4Z/v4Zxbi8Zzjnx48+oIbKGB4FZxsLD0M7Ak0AITYRicMG7hnmwrW+RgxWtMLjKtcN2GFbmYM2TnDiw5G2ZsAKUg6D/iOO/iONzvPCdRUcI7CE/DPZ+GdHFKGasldOXTpAhsHRcBB0sXBxMrWwaAkgITYRhzNsjFq0brWzPE0WtHGNstxN2bNbkxZceJkwyZGeHMAKTw6D/iZY/iZXzN4zRGOHAIP+GWr+GUOIvpKGd9eYhsRTMHA0sfEw8rVoGDoAITYRha4XDbFlyrWzVxkWtHGRotw5cWNa4aNsbfC2ctGLFwAKfiyD/gda/gdbmM43q6Qms1mt1dSjCVXdZqKvk2uE/AIh+AR9kw4IwwKSxUyW0YNGDJgySgnPHPPnw466ceHblz7d+8CE4XEQ4+G9YxggggRhFFOCJKMIwnPL2xIhNhDLK1aMMLdgtaM8rBa0YM2q1w3y41rdziw5GrBrkxY8gAq3AVKD/gfE/gfT6eLXgeLwmd53nnu8zmZvMzGNa4dOXTWOXHgA1Wo1rGKiIxTExd74747zOSN1NyCD/gEs/gE97cb6b1XDXThwxiJm5uiF5ve+N8W6sByzFa4cO3LtjGszx653x4xku98eccbiuACD+CKqfR48bXEkxExMwmauIETFokRKJCJiQTCJiJiYvGZcfguZnYAhNhGVmwYNHLlgtZMW+Ja0bs8a1w5xtFuXFjyYmLlq3zNmAAqSATuD/gDI/gDPx3a3yvUVSF3N5m8omo1iuFRUze73vZOK5VrhWpmQg/4F1P4F4+mceRntnW53ve85vNpxwxy5axrM558+O83NOmuGNYmOd9443z5gg/g7jrveeO9rWExMSgghaLgSTAReMz5PwDDMgCE2EM22LG2bZma1ljytlrTIxcrcWNu5W4mOTM3xMHDnC4ZgCo8CmgGD/gCi/gCv5d3bwfA8HwPF1tm5tIsE4pEyuJqMaxrhVaarGOmMcMcMYiNViFaqGKUjCsxdrvMZcbve+t8+N883eZzN2uEycenUxmYukxE4z2zGJKzPOuaD/gZc/gZn4RmirROGpqFWkqK1WtarVKqNVWuFVSIgpBSrqkxN3u83nNk5m8899efPfXO98c757453JiapgrEcI4arwOvQ5m4lEY4dem4vMs8oxXgZg/hzrHg+Du7WmJTItCRNWiYTEEomM4uJiRCYRMxEyi4mEShMJQmEJiYJiYTEhFwRKamLgEwBNSAnj8IxM5AhNhGFu4xuG+XCtbMWjBa0xYsq3EyzYlrNm3YOMTZyyaM2YApVD4X4G5vgbduswE11CjCw4HA2gIP+Ayz+Az3lWLi74biqwIbH1jBwFzDwsHCydjAQKUAhNhGNs3ZMGTXEtzMmzla0yYsa1wxZOFuNpjY4suLEzw4mgApWEYX4HVPgdFmuowUmCGBrwN+HwYCD/gRu/gRnzO8XCqzowIbGlbArWFgYGBg4ebo0HBUAITYRmaZWmNwxyLcrhsyWtGTTCtcNmGVbkxuGrnJlYsMeNqAKVhCF+B3L4HTaKLpKpIYL2FwOFwaD/gWw/gWvnMZYnV6qgIbJmAYWBt4GDhYODj7OEhYCUCE2EMHLNiwc5sy1gyyZlrRwyYLcTdpmWs8bfK5YNW7PM4wgCloShfgf++CAeGiS7BXYSiaCmfC4PB4Mg/4HAv4HAeOuLSoVtE4yhsdWsHA2sDCwMARMrRwcBAzwITYRlbMmLltlxrWmPNjWtMuVqtc5cWRbkb4nLdq4c5WLXKAKVxKF+B674HrzERYqrDTTRX04fE4XDoP+CGL+CFPujeLhOudFAIbD06lZGFhUDCw8PQzMCWAhNhDNtlaZnOVotYtcrha0aMW63EyxuFrly5y48jhmxy5sgApNC4X4HRPgc9wWAwGKwV0C8IP+CU7+CTO58Hnz3mZAhsuYTgYmzk7tCwECITYQzY4c2RnkzLW2NozWtMWTMtcMsrJbkZN3LTLmyNW+bGAKah2D/g3W/g3Vua3wzUVALWreOOLx4ICE/BOB+CdWEdWPgYNWbVk0ShG98N8Mc7PfPl0ghPE3Blnz6b1jGKJCaE045ejjhHSAITYRjx5WWFvjyLcbJjiWtGLBktxZHDRbkzZWThhjysWzBgAKeymD/g1U/g1VnWnKImM5nv4G5wqa3O56zxnMs8J1jHSD/g4s/g4t7R2cIXO+PHn1453lGNa1y48KprGOW5zz5oXlTgWGDWzxwwkIEMCGCCFABHLbqYYI8CAhNhDFu5y4cLlitbNGTRa0bN8S1zhcuFrBgwYNcTlhlxt3AApkGYT8FtH4Lj4TQ1S1S0YLWwThHDDXXDjzgIT8Gmn4NUaNU+FLRCUEEIyrTDfLhxiF3kqPC31xywoSFDHDXq4EODAhNhDViyx4szPEtzN2GVa0Z4W61yzbtFrJzhctsWTExxN2AApIC4P+C77+C9HHCqhVwIP+DyD+D0GcYuM1eobEE7AQNHP3sHAwICE2EZXDfLiy5Gi1rlxtFrTDjarXGFm2WtmGVxiZZmuFwxaACpoBN4P+C9j+C9OOF6mIzvPPN5hyz2qt+BveuPLn4GYqbnieLKJVi+FWAIP+DYz+DXHPLMzx3nec2jE8J4ceU8dZqs4xKFXk553eYnhfCqsAheduJ1+hnhjghQwQwo47dGhszlllmkggnztscaFDAhQoY4Z8Tk4IYrghNhDXJhzOMORgtYYcLRa0ctm63E2ZMVrTFka4WblrjYY8QApWEYP+C4T+C4mnTg5YmM68PPHYg/4L5P4L8eS/AvherSvOwIbIVvAxc3GxMDAwcHD4BIOXITYQ0Zsm+bJmbrcrFm0WtHONgtwtmWVa5aMmzbDhzY2bLMAKXBeD/gw8/gw9vlnhesxM78TNKxu884P+C0b+C0flwxwqbvPPrHO4nFVdAIbOGIy/hYUAQMTgODQNCCE2EMWTLJiZtWy1uycs1rRk1xLXDhwwW5GLDExbNmjZtiygCroBVIP+HML+HMerU5puJxWnhXiWd7453Jrhw4aqFznnrdytmrjDFaxFSzu+Oc3ieWuHKtXPO+aD/hrY/hrj4c56KjhPDNZzxjjc5kqMVyqohF3a7c53Eta5cNaiXPfHjnjxmqx04dOXCazzeDfOeYCD+GPFq+/G7lc2mJlEzVwiYtC4i4QmJRMSiUTBMJRMSi4JiZvfwfMvLCE2EMG+PJicOWi1q2ct1rTIwwrcLZlkWtHOFxkytmWZjlygCuYBZYT8OLH4cYcOi9pqVleSzAzQyUtbFTNTNkyYNFMVrQyQxWxUtRGeGOHDfDXPh06dfB4O3ftz68eXDjw4ct7zRhC2CVKUwUyWwYNBoioAhPw1jfhrDmzZ+Jl0T0UzYM2DItGRWc1b4Y5Y474748enHly7b5cd8eHDfLh04bzwwghCCl6QkyWpkwSzWwQwUxYqYMWC1rSsThKog+3pHjzNxczOZkhKExcSJgmE1IRKJiZqYSqUWnGYlABEwiYkSvj8G2nuITYQ1aOWmZg5YrWzNmzWtGjhmtc48eJa1cZmbfGybYXObKAKswFTg/4toP4tse3V0arWsY1jFcq5VpM877897uSZvN7264kle9547zOcxm1zDHLHLXLlrlXCtRCD/frfv5emZ10qOGOGuFViorBU5nO9743u9tpmePTiurxWOGtcMcqqoikr3nfHrx49b8HPXn4fcIP4UmXs7zcEpiZCYmrhKJCYRJEkSCBMJgmAmJm9+T6q68YhNhGTG5Ytm+HMtcMmbla0ZNGa1wwxsVrnJmyNcThvlYN2AAqBAS2D/i08/i1DhV04bpU03U2mJqKipJ3d71x6KgCE/AEl+AKWEsWfM4EdWDZm2aNFLUTVjG9cePLly58uHLXHPDjrWYCE3dCEOHfDO8ZxhFFBCMYREUCJNWfJ48Iy5AAhNhGZg4cssLHItyM2jJa0xMmK3C4xsFrRo4ZYc2RtmzM2AApLC4bxYoeLJ2JgoaSlJ6GnIgCD/gH8/gHzDi4xAIfBVBQOfyuPoLApACE2EZWTHI1Z4my1kyZMFrTK0yrXOHIzWtsLhy5YtG7XC1YACk0MhPxZCfiy1rCOS2bNmxUAg/4Dvv4Dp9rRxuJyh8MUuBwCfwmFz2AwFCwhNhDbHmZMGLTCtxYcOJa0x5cy1zizZVrPK2Y5XLJy2ZtXAApKC4T8WTH4stZxSwWxOECD/gTO/gS3mbknnyCHwhRYHAKDI5WgcAiQITYQ1ZZMbPI4xLWeJsyWtGLdgtcNcbVayy4sjhw3y5cLFqAKSQuD/iyS/iyxzUY5Y1iggv5aI/lm/zt88ICHxFV4DAZ/G5mgcAgoITYQxyNXGXI1bLXOZs0WtMTDCtxY8bda1YNHDDE3a4mGHIAKTw2E/Fmd+LNmeWmW0sGTBmsAg/4H5P4H06vF1HG8zkCGy1guBW8XEz9agUEAITYQ0cYXGZnjcLW7bM2WtMTLKtc42blbizM27JzixucrRmAKRgmD/izG/izzianWuACD/glq/glLid8d5IfGFhgsbuMDg6AAITYQ0y4crfFkcrXOXI5WtMrTItxZnDZaxZsGzjDiy5cmHGAKdyiD/iSs/iSt48G9AzjghU5zzzm6a6Z7OHOOPPj4IIP+DEr+DEvjwc+QOnXtzXd3MTwvUVnhmY48s4mwhORxIS23vjrOaaIEIyihGEYxjPj82FZYACE2EM2jhi5aZMq3Lhx5FrRm0crcWFk1W5GrRs0xMHDZi1YACpABRoP+K+7+K+8Oc3KZpFzxvju+NzeZnfHjxzm93KriKrFVUYisVquGOXLh04eA8LoAgv5JK/kksLLmxstKSWXFYOMRLNhIzDOzq9dzteKAg487eZtc3aIRExJNwmgEzEkSRKJiSriYkXx8HzanxiE2EYmTRtkx4sq3KyYZFrRozZLXLjEyW5cbPIyY42eLHiaACoIBOIP+LKT+LKXfPPHnx58+u+vHrvedzcxDCIqqrHLHDlrhWInERVcOGuVeFkCC/k8b+Tx7CqJ3m5LEom4iLnnNLJcuB4+H18KD8jHHjNxISkSESExMTCYCYJiYcfRT6wAhNhDFi3a4mbHGtZsc2Ra0c4W63DkzMVrhhlZuceJm1xOW4AqAATGE/Fmx+LOmOPLny4cuHHHDWta3retYRhS0rYIQtCErYMWLRiwZsloYMgCC/lUT+VScsMs3NzeXMuQ07cXLirueZvHnPQCD15G92JrMyTKYTExMSTBMAOvPyZjzACE2ENGDPI0YMHK1mwaY1rTKyarcLhywWtcTBizZM2rBrlygCnAqhPxZXfizDlfDhw6b58+HHpy473rVSkbRQjKELWwZrZJcBoCC/l17+XYfCSZqyrJuVq62UmUN8e/Qg/QbvKaubWXCUSRMEwkPJ8u4kCE2EZszBxjaY8K3G1xtFrRi0xrXDXC0WssrBjlZscLXNhbACtIBaIP+JiT+JiXv2utb4bxdRETE3Oc479udaiIic+BNa5a5axc758c820GYvN3cVFVqKkuZnOc889c8d5ucRjHKvAntyRyAg/4K7v4K7+HHxN9I6YxUROZ43vO768OPOZSiuXPhCEFSTEym1r2u+M8bJxFYwqoxGMRqKRKMsrrno54Ag/jD0Y4+fmZzMZi4EwmJiYkSiSJgIuAAJhME1JEzWcZqUBCYmri058v0azXhACE2EMWWJxmy42i1yxxM1rTLhYrcONtmWtmzfFixMWzBowYACmcfg/4sMP4sGe+/C8O+ru4ppjQmYjDlwmCD/gl0/gl9xET03034G+F1EzKLm7md3z5AhOBqnCc5zrOOFMCMpwnfwGTxgCE2EM8blg2xNWS3E4w41rRlkxrXOFq1Wtsjdw0ZYnGZo0wgCngvg/4tHv4tHZTAd4531vnPG875895mtcuXLlrETU1DhUcpg/4IfP4IhdOPAN8mJjCImrxKFxtNzcXV8N4q8WCD9jEd+OZuZJmSYlEgARJOe/m5i/MAITYQ3bsGzHK3ZrcmJo0WtHDZutcN8TNbhY5srltjbts2ZuAKtQFeg/4kRv4kR6vt36da3i6YYyu+M2miou9zxuUVFVU3diKxWoiirxUUiLu8zXHg5cunDliK5uPXfECD/gmw/gmx3qr8bPaujgi4znec53eWZmFwhFpJRIi2bu7zVqqVTV1OKqOXHg1Nxc3G8RdSg/G8qI8m83K26zEzV1KrgmJRcARJMARIRITWaJgEwA3v3ZmdACE2ENGubM5y5G63LibtFrTIyYLXLBpkW5GGFkzZNmrliwzAClUShPxa7fi15yyjhZ4YRkwU0IP+CtD+CsO+GK5Y1DOeefB4gIWzKRQYmeeOGVPTmY4GICE2EN8LHLhyNmC1ywc5FrTGyxLXDPGyWt8WPEwwsXOJqxZgCqoBUoP+Kt7+KveccJ5O2e08oiM3e989bVFRJu9zalRUeG48bzmuGNa5aBV3qaiFTmNuRgCD/gxW/gxRsuG5xuriJpERV9rxWoqMKRbnO+PWerK6ngqKo48HWM8b4zcaxw5cHCJsg/Q1fOs1M3eZtM1YukwiSpJiYCE1KYlFxIiZhKJhKZ8X24t0ITYQyy4cmNnkwrcrPJjWtGTJgtxMMOFbjxscjTMzYY3OPIAKVxCD/jfs/jfjzbp3jKOfK9QAhfXVeu5huZiLAUTUQz4O3DiGwlGwUDNx8XBwcLD4DgYGBjwhNhDHNizMGuJitaM2uRa0zNca3C1zYlrnNjwuceRllcMGQApcEoT8c5H45u6205JxjfDrhthWAIbqGuoLlpiQmIiGgoOBl4mZkZeXn4bIlvAwNzDolCwcLH06AgKgITYQwZMMjjEwbrc2bNlWtGrZwtct8eVbiaN2zFlhcZGOHCAKUw2F+Ntr43G55IMFZhMRgMJdYIX1d3q1cVhmEmlmweBwuDCGxpRwMBTz8bK2aDgIwCE2ENWeNszaZWq1y5zOFrRuxxrXLdjiWs2GRu1cYmjDFhxgClwRhPx73fj3v05dcp4smjZiyQhhmIbqxOrVkKSKmISIgoWHm4GdjZeNhsRSaAn6GFgYOHhZupgIFJAhNhDXGzZ4WmJqtYNWWRa0cuXK3C5ZsVrPE2Z4mjNs2cZWQAqWATiD/j6I/j571nXPG45sbiI1FYqbFKjCpnjnfXrveZrXLpw8CvAYWIT7Mz7KGE6aWGednvhx3ilgyZsmiWKE54b3y5a4YwpbFmyYMUZRnPPDDO8whPFnBi5+eqqM0UYThCMowCEYRhGEUIwjBGBGc8/bRYAhNhDnKyYsmWJgtc5WDRa0Zt8q1zlbt1rXE1b4mTVpjatcQAppH4P+Qm7+Qm/je6uNRrWoVdxPPpc4zwmEAIT7L77MmOSehSEZzredZylKHCjKWGGeeu6E8bcmLm76xmjCIjBFCM58PmjhACE2ENXGJi1w4my1hmaZFrTHjyLXLDJkW5cjjIya4cePK2xgClQQg/5EFP5EFY46mLuuOucZwIX1O3qd85VgIpFMuFnwteFlhslXcGvYODg4WFj6uFIgITYRlZt2rdpmzLWrBm4WtMrLEtws8eVawbM27DI5yMmTdsAKdyaD/kNS/kNh6X2ntrFYzOeO+PPc7Req5VUVV4vEQIT7Ez7GXdj407Vje9cNalqYMWDBKkU7xvDDaacAhPKXgmGPn4ZzTIwjCKKEZRgQijfh9GcJ6CE2EYWzBowYuMi1piZN1rTCzwrcLHE0W5sOTEyYN8LnM3xgCoQBK4P+SBL+SBPW+W6Ls48tcOWuCd5vjd3UZvjd5TGdSIX2rXtW5p8FXJAjrMfPgcPga44qqsNkMRksRdgpoktdeFnxd+FtwICE8kdOcunx6okYIxhEhElGESEJxjGufvxS2CE2EOMzPM5buHK1m4yNFrTDjxrXLlk3WtWTfE4ZMHDdzixACk4Mg/5JCv5JC+mMcOE6nECE+w6+w7y6scqZ5Y4YQIfBk9gcDnMLkMtgEDSYITYQ5ZM8OJtlYrWbXDkWtGLXItctHGZa2y5m7RnhysmrByAKcRyF+Tdz5N98LLXBFNdhsVdRRHLgcPg7aY4oLqsNEIP9Qh+objwsduHDhiYnc7u85nM9XPNghsyYNh4LAsOg4OCAgIWAg4KDhcCxMBARYCE2EOGmVq0YY2i3E4c4VrTK5YLcOZq0W5GuRtjZs3LFu3ZgCkwMhPyWGfksNwRvsTtDBUCD/cnfuT6jPTXON3zAh8PUlAaHD5DMYCgMgCE2EMHLRpkbZWa1y2Zs1rRuxcrXGbIyW5mTVo5y4mTBlhYACk0Mg/5OPv5ONeMxGuPbe6CF9vd7d3A2W3L8NbTYh8XVeAQOiwuD0+BoHCwhNhGbM3xN2uNmtxOWjRa0Zscy3CwZ4VuXHiy5c2TE0cZWAAp0IYP+Rhr+Rh/E6vFwzKJ8BwjFXeb316d8ZqSF9RZ6jfEWYqrBRRQ024PC43B5HE4GeWabAYbEYqayiCSAhPMnhWenn3inEEUZTIRhGuvtwm0AITYQ4b5GTnLkarXLRjhWtMbjGtcOc2Va0xYWTFs5wtWrnEAKSguE/I65+R2GcstsGO1sQIP9sF+1r5pzbj14gIfHlnQOmzGToHAJECE2EMHLFswy5ma3DlbNFrRhmyLcThriW48uNg1asGuFtlagCmYchPxu1fjeHo2Y+BkyQky4defHGNMmrBqlZECD/gDQ/gDPZrEsTwjGsInLrfeut52AhPKHgWunh441iiIAjXf04xjsITYQ2bYs2JxlcLcTPNiWtMOTKtxNWrBazaOXDRjjcY2TDCAKXxKF+OJL44k6MVRgIoIcDflb8TffHCCF9+h77mTATYCSqBNgYMDfhcLhwIbK2CYWLr4VCoWHhZGjgIGAtiE2EMGObLkxt3K3NkZZlrRnjZLcONsyWt2jlpjaZMeRzmygClUNhPxsyfjaZjkcLNg0WyQxAIbwASeAAOYloSWhICEj5WbmQIbIVjBwVfKxNLTwcDAyQCE2EMWrFo3xZGS1g1bZlrRixyrcLJuwW4mzTLmcMm+FjjYAClsThPx+Ffj8Prlx4aRtbVq1YoYpzwiF95l70eqzBUYqTARQx1024G++sIXXQRR4uuuWGGFHPq0KACE2EOczbLjctMa1zmbZFrTG2ZLcTDLkWtmeFwwatnDJy5bgCnEngv8AH93+AD+NN8WOzW27bvUZjxDfg+FMcIP+Ac7+AcPcXF5vO83MxrHDXDGKIzM5306uuNyAhPIXZnHuzrEjCIRgjAQihFGPD5sYw4AhNhGJqwzZHGHKtcN2rZa0YMHK3Diyt1uNi5ZNGbbFlZ5mQAreAV6D/kAu/kAx1Os1m5jweDk4RjE1c3CIXjMZvK7cXFxlrXLl25a1vXG+seCzzvOOfa+FYrEpvet9JrUcuMZshPwC+fgFppG1aTrPTTTly5azUyYN2rRkwSmy3z4dOHDeEaQxW0WwSxRLzwxzzrXDSq0qWzX0TtdOuGMZ4MeK1IJwyxzxhPF3HjHrzrVEIwjCIjBGMUUZIUQhKcEYRRIpxnh695y4G7Jo7GKk9+nLeMYxhFCcIwRjGvfrGGEhNhGZu0Zt8rNitcZMWRa0ZZWa1w4ZuVuFszxuGuZyxx5GYApZE4P+Q5z+Q5Nq+HXXGt3fHXOLAIT7/j8ADOTVbdLFSxHKx48uMIXUUSQ4XA2ywywzy4PNkGIAITYRia5GDdoxbrcTDDmWtGrPCtcsWmJbkYtmLRgyb4cLFsAKcCWD/kNy/kN5xXTPZqJZzvjnObyqOFcMcKUiawCD/gHA/gHXxWr1etsxuU1pwrwGkSveOOc5yITwdOUeHny1nCIjCKMCSEYE68vmwrDUITYRkasMWRk2xLW7Bm2WtMrFutwsmrla4c42rBo1cZc2RqAKbRyF+Rzb5HWaaJcNNgrLoooZ6b7cDTSYKrDYTDUAg/4A0P4Audds8F31z33x58d5zER0jUYAheQNmh088cMcEMMEKEhRx4XNoWMAITYQ5x5smRu3YLW7Bg1WtMrZmtcNWzNa5zYsbZxmYOMbByAKaRqF+SU75Jb54q8ZVdZZJBTffg6544sBBjpMFACD/gBE/gA9vDlGoiEMp3XFxc1ghstYJgIG/h4OBg4AgSAgSDhcBwcDATYhNhGFu5bMWrLGtbssjVa0YNGK3E2aZlrDDhzNcjlgyyMswApRDoT8hWH5C2ZQ0NmTFqhKE4T8CJn4EKcEclbMscd894bHVjALGLh4eRsYOBgIUCE2EYmrTExaMMq3JmwsVrRjmbrcTBk3W48ONsyx5sTjJhYgCl8YhPyJKfkSpnGOSGS2TBCMa5cOlpsyYIP+BXz+BX3Wt8k5zeb3OSr1OICF4008LO3yxoyFDDDHPn5Y5JQhNhDHDhZYsuVitysMWNa0zNWS3Ezx41rNviy4m2PI4xNHIAppHoP+RdL+RdnDW+2UTNIpELnMc+XPwN0Ag/4FdP4FaeblzrK5tPCcVWok79Os8eaF5e4RQbGeGGFDDBDBBCRQo48flYo4LCE2EYcmbMwb4sa3G0Z5VrRjhyLcLTG1Ws2LBsyy4szDLhygClURg/5Hgv5HgVOl6uc85552hPwHhfgO3yZGqcq1jjjlrhwghseWMDAWMahYGDhZGxQKFCE2ENszNiycsXK1oyzYVrTM4ZrcOFo1WsGWbC3bZm2Rq0YACnwrg/5HBv5HC9VynhjUYRWW7475743m7iKxrhrWI6c63GSD/gUK/gUf1HC9KqdJzOc53O6rUdMdK4TF3vcd75uIhPG3NR5e2s4xiEYQQRQCEIwRjHDyeTCLMCE2EYmWFlmy5m61i3cs1rRtjbLcLnC4W4nGHCwws8bbK0wgCkwNg/5KaP5KW6nW9M8Lq4P+BVT+BUXV1eY5zzvihsqYHQNnFxMbewKDlSE2EZGjhvhcY2K1gwa5FrRg0xLXLJgzWssznKwyOcOFqyYgCk4MhPyWNfktZhXNLJoxYM2Ig/4FPv4FJeDE3vjx78SGyNeoGzjY+5gYWCjQITYQwyNmjhuyZLcWJkyWtGbbEtwuMThawZ42DBo5YNMLFoAKUg+D/kx6/kx75zpGZvJAhfgNo+AzfASYAlvjxduHrwaGzhh+FgL+DgYeDj7eDQMqITYQyZNm2ZlmYLcjlqxWtHLhitcN22VbkYNWzRtlcY8LhmAKUQ2F+S5T5LfZMBBgokldeLxYg/4EzP4E6a5OV1rdWIfGFhgMEncNgcLosDgEHl4hNhDdtixOWeXGtZuGzha0ZNWK3C0wtFrVi2asXGNtmaM8gAqFASuE/HF9+OKe88c72lm0bMWBHXv4fBy5YQyZtWS1K1y48N4X0YsFsACE/AyZ+BkWebXxMsI3umpS1sFELxw1jOS1qWgjnjwZ8HKAhPIXbadOPDGcZiIjAjKJAiIzrv6cowsAITYQ5YuMmRk3aLWTPE4WtHGJqtwtszRbhZt8rbDlcsGmZgAKZRaE/HZt+Ox2MGKNqRrhx68u2+muW9SG8CvngWNkpCEno6KioaAI+HlYOfk6OVnQheJszDBn7Y40caVHHh8vFHJgACE2EY8LHE0ZsMK3K4aMlrRs1xrXLHHmWt2bZw2xNsjLFmZAClQNhPxwCfjgZtSuRDRPRo2AhvAwx4F+ZaWhJiKgYGTj5uVAh8HTuBwCawuFwejwNBYyITYRmaNG7nE3xrcmNi2WtGjhktcZWGVbhbNWjDM1bssTFkAKcyOD/hVk/hVl8HwN1XSp5REZu+vHjecOGuHKOma2kIP+EUD+EUHON77ePwzjPBqOmOGIqc3xvPHXO83xhOpklHfe86xTiiIIRhEjOuXvynDSITYQwa4sTfJmZrcWXJiWtGzNgtc42LdbizOW7JpiYuMTjMAKdyeD/hcA/hcBNcGoTe8953U61rhqJnnz58bnHTXTp0CD/hBo/hBpOes0qKrUVcXfPhxmqxy1jCed+TPj5IXhbJocrPTDGIIYAhQoUEIQRx7OOCXNgCE2EY8mJo3cuWq1g4YYlrTM1xrXDDDiWtMrFnmyNWWRqyYgCqcBRoT8NWH4aw6YmHAyZQx4sOBa+bPmz4seKNIUFb3rWsUaQpScsWPNOEJwy6NMp4Y4mXJhg/4QdP4Qa9ymHHgGcTDny58t63rMEIpqIgmZlx6deXPFymp1vxPF8rw8deHGwIP5I+B58Hx+M3KCYtMSITExNXBExMSJIuAJm5u87vxeuo9AITYQ4x4sOZiyZLWWZizWtGrFktwuWjVbmxZmLNkxZtG2VsAKdzKD/hsW/hsXOHF4PCU4ukVMCrRMSdFREMzfPt11FKCD/hD8/hD9Lo4TEQk58OI5c3Djy5kZmJhEVcc43OSD+CtQ8Xvz3dyExJEgImJiUSRbPi+2LCE2EYsTTLmxtGi1hmxMFrRy5zLcTTKxW4WuLC1YOGrnK2ZgClUUg/4cHP4cHRvhHCOEU3XHOZCD/hBC/hBDHCJhM25xmeKF4w1MMWdrnhhhI5cPmYI4ISE2EOWLhu4ctGK1tizNVrTC2YrcLFgzW5srJjiYYcbZlmwgCk4Ng/4dRP4dUb58LxjFKsCD/g/4/g/h5X2Yrne87IbR2PUnWwsbWz8BBwEEITYQ4c5mLfHicrWLbC0WtMznKtcOMTlbia5MjZm0zYm2FyAKkAE/g/4Wwv4Wz60Hbvw4ucOHXpjEVNWzC03m8rio4HgTU4taXXxOsLiD/hWs/hWf6uXMiatrOa6zZNVGqrFYrGKmZnjvqbyUxpEb6dc542CD+GuMPT3x2mLRKRAq6ucbq6uE1cCUJiYJvPj+nJ4wITYQybNszXG4aLWmXNiWtGLlktcY82JbjZY8TlizxZcuHGAKXRiD/hgE/hgFLrlz5buJisVVZieMgIP+FPb+FPfny69DhFYlO743u2aAheHszGyd8ccJChihjjt0IwIhNhGNuwYNWONmtxOGeRa0yssq1y2zY1rVxmwtm7jC5bMmgApPDIP+GOD+GNne4vHK8YwAhPwonfhQ9wN1cFq1w3CHxVX4BAJzDYXP4XAILJQhNhDJy2xN2LRytx4WLRa0c5HC3E0wuVrbI0cZnDNwybOW4AqFASuD/hKM/hKNXW9c+XPlz5d6njO5RjWtctVVQZbx4reZhPwh3fhDvZcmXJp0YcGXJlhXTj4ufTHDKGDhYskrStCUJZJMUACE8bcud8OnHhrGMYwjGU4IoIwCEUY1n1dqMOQAITYRjbuW2PKwZLcTdozWtHGVutct2zhawytmOPG5xMMOVmAKjgE6g/4RKv4ROYjgqqmrxmJiahGrpa5u93e73eZIxrlrtw5YReetgIP+C47+C4VO3VnK0YjljhjgqWZkVS88ePfnuJxy14GtIrryyzCE8ueEYvAdYxghOU4kYyjCMAihFGCMIoBBFCdeL1ZTgCE2EZmmJnkaucq3K4ytlrRm0ZLXGRtiWs27Vq5yY8uZoyYACm0jg/4SYv4SbeDr04LpCJha7XERrFNbnjKD/g2+/g232mOtbxNMRjFYrhML3z555s1nAIXhLFxMbg5ZYY4YYYUAghEKFLLsY4IcyCE2EYmDBk5asG63Fhcs1rTC2crcLhw2WtmjnLmytcbFswagClkThPwm0fhNpI4sO7HaaNbZ8mWgg/4M/P4M/Tn2u6IiZbuwhseV8HCU8zCwcBAoGHg7mNgoGjAhNhDPHibMXOTEtx4mOJa0xMmy3DhbtFrNnkcs8zfJlYY2wApPD4P+FAb+FAcq+DEb1KyE/BjV+DGs5WHBKNJxvHCAhsmXcCqZOJQ8PgWDKkAhNhDZjhw4WDVota5meRa0ZYsa1w5ws1uXG3zZnDNozw4WgAqEATCD/hx4/hx53PDwfA8vlz1vhOnKtNVGIiZtxnN3nOb3K+EajkCD/hS4/hS521nHDDg1NZjd5vNtrucyyhisYxU6tMiE8ueHcM+HVEirCaIEYRhGVaVpWUYymjPH4BnCfRAhNhGVyxxYmDbEtcMcWFa0YNXC3E1xMVrNrlZOG2FlmxtcYApsGIT8LN34Web45a4JMFMGKVoSvgzx2xCG8SlHiVtmo6qjKCUlI6QhoCFiZORi6GLmZGXjwIXjrWwYfGyzwxwwwwQo4Y5dbDHFACE2EMczltjbY2i3Hmx5lrRs0YrXLBqzW5WmFy2bsWWFw3yAClMPhfhOW+E7ejCQ5TAYa5RPPg7Qg/4ocv4ojfA111x3POlNAIbH1iXcLBw8TL1MCTwhNhGRjiZ5cuTItzM8eJa0aMWa1w3ZM1uVzjbM2jNmyZNGAApmF4X4XHvhdLpmgwWGxWAqijlwduHjtujoomCE/E6J+Jw1gnGuXDhx3y5Z5WGk6WwAheYOD4I9nLDGhhQywww04+9JQCE2EOWuVsyxM2a3IyaMFrRw3xLXGRo4WsG+LM5xs8bbM4YgCm8ehPwwXfhgXjGmnBhTndWkqW1UlK8MtOLky4CE/E59+JyPFLJWl2OufHrx7dOnHCWTFozcCmLHQITwxWDg78tYxRQjGJGEZxw+AUYUITYRhZ5srdozwrW7HLkWtGWXCtxOWWJaxaOMOZhhZtMWZkAKWxGD/hqI/hp9zieV4unHl35XwIbxJ8eJO2UmoiUhIiBRcrGy8nPyYIbKV/AwF3FoWFQsPgOBQMSAITYRlcsMzHNmbLWeVu3WtHDnKtxNmOFa4c5mzhs2Y48jXIAKYxWF+HJT4cv8DDPVRZiMVgsJRNDLLiba44P+Jfj+Jc3XBwzPXjz3O43wmMyAhssYFgV3EwqDgYBAwMDD4FgUDGghNhDHI5ZY22bMtbM2OFa0aNWa1zhzNlrJs2y4nLnJmctsoAp1IoP+Iqr+ItHpw8Dl04XOefHjKq1rhw1ERc8XOedAhPxONfibnyRhNhy4dePPn046xhTJm1ZsVpWx4MMa0IXkLYmvnjhQwwQoIQCGGOXC5tDFgiE2EMGTdg2asWS1rhYs1rTLlYrcLNhlWsmTHJlbMsrlvmzACnQhhPxKlfiVDtPFXJWU63w4cd6zQtgxZMWbBiZKsICE/E/Z+J+GGOGmWGc4xlbFTJkyUknXHfHXTXTXgoXdQwQ4XF1xo0cEMAgCGGGOnWyxQ2ghNhGXHiw5mjdgtZ5mmNa0zYmC1zjy5FubG2yM3OPLixssIApgEoP+J8D+J8fMbwxjgxjjPHjxhvEsR4lm5isjpqEiIGBi5WBnY+bj6MCGx5VwMBXxsPAwcDDwtLRwEHATACE2EOMzNq5xM2S3CyYt1rTKwZLXDNnlWsXGTG0aZMjJmxYAClEOhPxNAfiafwS4GbNmtgMuEIT8Ten4nBd0LIQvLHHHEIbLmCy9hYmHj7mFgIGFITYQxxtMORg2zLcmNxjWtGbjCtwucmZazZt8eHExcOMTHCAKaxqE/FEV+KI+0sEsUZTrG96zrKuDDkWx8ICE/E5p+JyPFHBeU53w4ceHPHDaehkpkniAhePtXDDp55Y40MKNDDDLfm4oZMdhACE2EZG+JhlZZsK1xkwsFrRg4YLXLdvhWtnLZrjcs3LPJhygCnEgg/4pwv4pq+OM4544ruWN6xrFVFxLjwvhYIT8TgH4m8ZWlkw5KyvWuPPnz48NYwtg0YNEcFbYQITR2pScXThrVOJGMJwjCcI1v4DhOkQhNhGXFhctGDHMtcuWmVa0xM8q3C4yMVrRjkzNWbTEycsHIApzJIP+LBj+LAvq7651mIjWjtd1tc3Nl4z0jlSD/icc/icZvwOPS4Tczx6delkTCcRjE45z4efFheJszDFoaY5UcMKGGCOKEQIIYIUc+zjgjpAhNhDfMxaZXGXMta42WJa0ctXK3C0y41rBphxsGuRo2ctGAAp3JoP+K57+K5/nHDv4W+V4k2cnKuXCInfPjnKOVcMYhPxPgfifBvCksFcCE4VxmnHOMbWzZs1qSjXbPbh13ITwZCDj4cNZzjOEUQRgQjCKc8vgWlYSITYQyxZW2FtiaLWrDI4WtGLjGtcMmzda4aN8THMwYuWGRkAKaRiF+Lu74vA64aamAswWCoQz4PD4OuuqbDYAhPxNTfiaTlkw4qzvGqUqYKQhnrv18ECGyJYwcFdw8HCwMCgQgYODwLAoWJAhNhDBg5yscORmtcOMLda0b4mK3DlxsVuFniy5cbnI5YOWwApZEYT8afH41KdWTc0VheN9aqaF+I/b4j57rsJRgJEcdOBrwt+HhsZUsAs4mDg4OBgYvAsHAQcOITYQwYt8eXMyaLcjlzmWtHGbGtcssjla2bYWLRnjctMrjIAKUA2G8Zs3jN9ipiSnpCQkiRkQg/4lxP4l6+nDfK84yvSHwJMydwmEwmhwGAwGEiE2ENcmJy0c4WC1oxYZFrRo5crXOHHhW422bEwbZnDHC5zACoMBLoP+Nxj+NyXhXS9SzGawwTNzMaxVKzvfGZlWL4Zq6IT8SgH4k2cksU5Tw3y59OvThihm0cDZktCtdOvXr0563pCmTBotghSE8teCYPAt5zTiRjBCMCARgjCIjNXH4DFgITYQ3cZmLnK3arW7ZtmWtMbdutcOW7VaxxYsWRvkzZWLLGAKUw6C/wAU7f4AKZdm5bLPPNCF+JV74lK4JKaJ64cbbh78OIbKl7BwV7GxMLJ3sBAoQCE2EMcOZi2aNnK1zkcMlrRs0brcOZriW48rXG5cs2bPLjagCkIHhPx2LfjsVjLgWzCE/Efx+JA3VhwTgIe2S2fp3BYgITYRjzNWeVhlbrcrNwxWtGLLEtwsWDdaybNWThgyatWzJwAKWBCE/Hoh+PTlPVLNoxZJWjGcQIT8SM34kLcVZXhh031wyzxyhs1YVgIO/h4WDg4WRuYWCg4QITYRiZtMOXEycLcuXK5WtG7ButcOcTNa3xMWeHE1aNMmNuAKdSKE/Hyx+PlPJXFO0oxnhw574bxhS2bBiwUtCdtN9eeD/iWw/iW9xes1tNxdVjljWta1MTOeseDu/HCF5A1sMGrrljQwRwBAgQQoI0s+1nghwoAhNhGVzlYYWmZwtYuGDla0yM2y3CwxZVrFkwYZsWNw5y4XIAprFYfxsjeNueQRSYTqnUikUadSaDRmWzul0emzeZiF+KUD4o968bh8Thb544oqrJsBPDLHKIbOWG4CFwPBwZAoCDRNPSwUPASgITYQ2yNGeNplZLcuXG1WtGrhutwssThbmwtWTRq2yZW7FmA=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0uHAOAgAQdBIAK/gQBEL3OV+qqjlVLpwLuNgJiiocDCkgQRP//A0UoRigFAzgLZBkgMgkAgIADAXvCHkUzCQCAoAIB4cMeRTgIAP4DAAAAAAAR5ezAPwrKAoMBhuM04zUq6pd3VXKICAQUFEQECwNgfBWC8EYJrK2BjYOBQ0JCQEdHsAYBqKlRUcLAkDCQUNDykLBwUHAwaHgEfHR8UgoaCQEHAwKFhRAIRBQMAEDAIGBgUDBwEBAEBAwMCEEhkJAQ8Mg4MIfmMuYzIXCkkktEiMCgiAweCy2bTdEonAYBBoPKJTVo3AoJBYHA4XK5tN0ikcSiaiUWpR+CQOAwOX0qly6PwGAIFBIBAIJI6NR55H4DAYHACBQOAQBAYFAIHAEBgMDgMAg8EgaCQKAQSAQKAwGBwWAweCwmGQ2HQBAIBAIEgZAoIgsBhYCD+ePjOePq3u0zExMTAmJhMJiYkTARMSRMwFwBU1KLEpiAgTEouBF1JExKJERMTCZm7+E7X7ohNhGHLkZt2DRotZt2+Ra0xtXK1xhcs1rdrhyMWWHJma5mYArxAWSG40zjTREQkHAQcFGgqagKuqVtZU1FXVVNRW1lfXVtYvbwrawWNgT88RMRBwUHBQsBAQCDgoOBgomAgICBgoCAhIFBwaBQMFBBTS8IhvAkh4EkSvpoeKi4qFiAQECEFBo6PhoeGh4KDgoOEhYqLSkqTEyK6vK6vLKzrq/Bk7EQ0NBQUFAQEBAoGFQ6HQcDCQsFAwETCwtTbW5guGkwhPAV4w4eGskEJRVminCIEYIhGBGAjAjAEYIRhEBCMEZRRhGEYynBCcoxr4JjF4JAITYRkzZXGNw3Yrcbdk4WtG7JstcNG+JaxxMsbNhlwsW2PGAKowFVg/xmn42H2gB41MUteV5jPHp1rKF1CSyInCri7mYhEVNXdrVejla13ciD/gWW/gWboAd4zKVTEROp5ceHCMarhrWOHDEUhc3N7u+MyioKza87nje+Li68N0yAg/iLz5rzbtOLZmVpQmJIlExKEomEokiUAJiSLqSJE3nz/PJ7gCE2EMczNtkcNXC1vjYtlrTM1YrcTFhlWsW2XHjzM2mTNkYACowBNIT5Bb5CWDFXFSMIwgIUhSMYwnVGaMJxnW+G6KELSplls8I8QIP+DTL+DS2G/C58JxOLxczebzc5ubtaYjGq4apEZnMZqeCE8jeA5y5uO8IwjCaaMUEYRhGESEYRhGAjCMY1w+AZyn3wITYQ4cZGbRxiYLWTbI4WtMrFytxNmrJa0yMmePDkyZWzJiAKjwEzhuAs4C0AiImWh4OBiZaXU1PRR5J0FCoqMBOzlTUXd1Z2QpiH8GWXgyzAJhMahIYDA5TQKCKDFkBlVDoSWywBKZRBYJAoHBIKJuCF4EwsUGJpjljlhjQxkMCGCOBCQQwEEKCEhQI49jLBLvQhNhDDFhbtnOTItZNG7la0xMMi1xjy5luZtkZ5muJlkxM24AqIApYBg/5CNv5CN1XrjF8e/Hv4Pfrz3vLM05Vy7dPA5dtYqGazU1rEaqUbmykIRMnDHDt28TxvC8LlwwZnN3fPnz8Xr169driBOZzmJRKJvN3nJSKqFzm7sicdXg+D4Pg9wIP+Ear+Ebnp4ta4+F4va9TEpWiYhhShBOqrFaiqqERKS4zGcz1cb41ubIpDCkQnFyu1zudrmJxU4TK+PHjvM5YrWInU4qtY5Y5RiBuuN3mwg696q8fO7nNzYEwARcAmAImAmEgTUwEXEiETEiYkQEJJhIrOM1MSiRMSRMATFpvPX2YuvQAhNhGRs1aOGzVktc42Tda0ZMcq3Ezx4luFw1b5W7DC1ZNWQAroAXuD/gGO/gGLzXHHPp4vgXiYTmDGq6arERVcNcPC5cOGsUidRN8+e/H8Hwe/HdzGIq4u+ObtTEGb68ePOc2m+PPfHrnii8zveZa4dscumES5Rw6cgIP84l+dTjhryMcvE4cu1Y1qZm9zz5758+OeMXE6xWqVLd8ZmcxNXV1JEoMzc7cZoxGsYiphMQhpVWrKVrJlHCK07Znj1IP4A2bu93mRMTISBEhMTAASgmCJTUxIq4khNShKYSARIiU1ITEznj8AzN+IITYRiYt2rdkwaLWDhy1WtGmJwtc4m7hayxs2DBi0xOXGZsAKigJ9hfiMC+IwWaCCamauCOCKCSSCKGOGWmOmCEjQQxo5IJIpJopJIqJKsBiMdjsViMNZDThb8Pg8PfgZ7cDLfPPKhkgigQSwo5UsscNKONHLXbjcPmcfkcTh7445IKLMJhsRjMdnMphsdYCD/gtk/gtzib6Z7Y5eB05ctVd8+fHr38N4/Xwe/j7yjlrl4HLWkIiYqq00padszmCqajVY1y5cu3icKq98fB69+O7zdszd2lCqrSmEJxe54oP4A4Yvzd5u5mUXEgQla6mYVNXBEgJgTBMABMBMBE1JEiREkTBMTEgnfwWm/BAhNhDDM3x5cjhktZM8uRa0wtma1w3bMVuLGxas2LNhmbYmAAqlATmE/ECp+IH/LpwxvmhmwbKZrYMGDJmwZLWhS+HDly5ceXHhx4b48eWKGCmDJgyXwXjKQIT8EkX4JO9GamiGZklktinLDfDp248+PHe9cNcNcOGeGFMmbRkzaMFownGlcSEAg/gZPHnzzN3VxKom6mJuLiYurhMTExMEwmZ3x9e5jAAhNhGPHlaZcuNmtwssLda0yt3C3C0YNVrjC4bNnLhk2x5soAqVAS2F+Mwr4zJcDXXbNHRRirsdhMVZgLIoFM89t9eBttweBweDw89Ka6rEYTAXAIX4RRPhFbqsw02ImwllUUEMtdeDwuDwOFweBwODwdNMsMl2Aw2IwWAwVyGCWICD+Bs3fHmuZmbkmrIkImYTMRMXz91bgCE2EN3LHCycOMq1mzbtVrTC4ZLcTFi3W4mmbHjbMsuHJlZACooClAGD/gle/glrmuOsxuuOefPjfGdxeM73vebuMRwioxjWOnDlw4axiapOE0urtKEVhUIhio6cvA8Dp27dOWsVqJjPHnx8Pfh+D18HfHPGzLK00qMYiZrju+ubu0RUkyCC/lpz+WrXO+LzfETNWa2xjLyutW7jCSSSZMePD1zmcl298997vluzS9m2qm4biZeZcNa3zu757t7Xb5kyc+DnyePGcmWbl13gg/jL3bvwc5zcXMSRKExcSTCUJgRMTNSlESmCYTUiYEwEomJIRJCZhMJhNTMRMLqauBJMSRMJhFxOe/szceIAITYRkZ4nOLI0brWjhw5WtG7bKtwtHORayYs8bLHjZtmWbGAKbBuF+NHD40nYIlzCMFRZdgrqpoZ668fTl68Lg4T8ESX4IhYxw0x0yxrXHXLOsKUyW4VOFDEAhPAGCkdufHWc5oooxVnj5OWdMIAhNhGHGzyNMmJitcuWjRa0zMGS3FjYYlrZnjys8zdk0YZcgAqRATaD/jR+/jSHuZ731nNOnLty7dNahM8c78PW/Hid1OIxGkVjXDljBNiD/gdS/gdZY5V4FcGMzvjd5iLRMp48uc8c8eeeMxjHTp27cK1GM768wITwVGE+HnjWMUU0YTgBCKEYIkJwAlGM8fgOE4XAITYRmxs8LRhlYrW7DJlWtGzBmtxNGzhbiyNcmNxmYs8uRgAKYBOE/HI5+OR+VcV9UrSQwz1zx3xghvAWl4DDZaWoJKcjIyEgYWJhZmLlY2RAheFMXBDk8HTDDBLDLfoUcEghNhDNrkbs2bJktbNnGNa0c5ca3FiwsFuHNhYuczXC4ZZMIAqlATyD/jf8/jgf8Dh5HbwMVW88+e83EzFQqS53ZLpFRDMTM0ia444rJIX4DrvgO/w0UkaGWWeeuW+edJNdVjMNiqsBNFHHgacDhcPbib0MlmEwmEskijlpvjwseHtwcYCE8peBYw8A4ZxmnCKKCUZRpBCcIopyqjFGEZJAnPLhvtywp3ghNhDdjlZ5czFgtZ4crFa0a5Mq3Fka41uJthYN22Ng2wsmoApNDIL/ABih/gAxN3wTnGWE/AXt+Aw3Zm1SSrXLcIbFFHBysnHztLCwcFPAITYRhwsW2LHhcrWTRtiWtHDFstxOcLNbibN2zVwyyZMzNiAKYRmE/HsJ+PZVXJXViyUlXDnz5cMWK2qmIIP+Alj+AkHE8tzKWIxUTOb5893kheJs6wOFtrSoUEMAlt1MEsUYITYRiytcWLC5wrc2JphWtMTVgtcMmrVa4x4cTLG0YOcbNiAKTgyD/jxy/jxz3rwJ1q5mwIP+B5b+B5fhx8K61md5h8JUVAZ7CYPOYTAYDIQhNhDHGzasWGHEtYZWjRa0xt2C3C1bMFrLG2Z4cmNuyysGIApECIX485vjztkwF1WEiIP+Bb7+Be3HgYiph7hMY7H5/A0sITYQ2yNW+XMzcLXLfEwWtHDnCtctWTNa4wsmrnGzxuHGVmAKbRiF+PnD4+o4bqMRZgooZcDg8DXKow2GwmEw1wCE/Asl+BWmcbwqSpRgheeHDv16c+OGzVheDgMAw8HAwMBBwBAwUHB1dDBQcFIAITYQ5cN8WRnkZLWjBtlWtHORotwsmuVbhZNseVnmcNWmHEAKXBSD/kHO/kHhqcc9bw5R04VyRICF+BAT4EOZqMNdjKKIppYacLHfXg8GheGsjCz8sMsMJHLgdKhhlCE2EMczNkyaZXC1uza5lrRwyarcWRoxW4mrNozYNG2JqycgCnkkg/5DIP5DK7zpyrgxu83Nb6csaYvO9t3E4z5QhfgGe+AcnIYTHVYKKaGWOunA24fA4GWGSS7CYSiyCKlg6cDehePtfA1scqNCjIYUIQRIIYJZ9jAltCE2ENcrfCzctsi3C5yNFrTJlYrcLBtiW5nObGwxZG7nE0cAClYQg/5FZP5FYeN57XGLZ5XPAIX4DLPgMPkmjintgw7LyYW3AobHlmWsTDxMfEwMPFyMNNAhNhDZu1Yuc2TCtaN22Ja0a4mK1wyZZVrds5aNXDHDlaNXIAqQATOD/kYQ/kYJ1lrfTvw3y46vV4m6zXi+B4PG9znG6nTGNcOWOFXWbuSE+/M+/dhGmbBxM26GJHTj048OGtVTHSMp4J4KYGCEJ1rjnrhjvMCEzdCMdN10UZxjGFY1VjGEqSlZBNGJGJOfJ6MqswAhNhDVwybsGblgtyY2GFa0aNnK3E3xNVuVg2x5HLRo1aMcoApVD4P+KhL+Kfvk5c8cb33q7IX4W8PhbLxFGEgkjjpwNuPrwYCGyFawMBaw8LCw8TeoFGghNhDfM5aMM2NgtcNcOFa0bsWy3DiZYVuXM2btG7Rg0ZOcYAqMATCE/FHJ+KPukJ6MeK+KeCUrSgXijClMWKUI1y59e3Xrx3jDNi5GTlWAg/4YbP4YZ5vepjrHO+PW+tRXDp27eBy1VRd5mZiZXnMZzXPghPD2uUenGs4zijMjBOEIwQjAjARgRTw+BUZ5wCE2EOWDBq0b5Wi1s4zM1rTGyzLcOTFmWsm7DGzbMWblu0ZAClwRhPxa3fi1vUtDUyQmz5cuXOCF+GlL4aU7sZhJKIIZaYcHPgZ7wIbFk7BwFbFw8HCwcLJ2cBBwEkAhNhDLDiYNmjZwtaOWrVa0zZmC3CzbtlrRk3ZMsuVsxZM8QApYEIX4spPizXigxFWGxGEwUlltN96E/Dd9+G7vJRjx48+HTPDPDECGx1WwK1iYWBg4WLtYGBAhNhDRmyxuGLlqtcsGLFa0Zs263CwYMlrTKyctWTNhmb5sYApxI4P+L0r+Lz+McfA2zO7RPgMVI3M1MXqCgIT8Mjn4Y54ZK6I1nW+HTpw8mtYsWjNqwYoQltlnvpxghPH3PR5+utZpwiiEEECMa8HpwnDYITYQ4cOGjdliyrXDFlmWtG7nMtwuW2ZbjatGONgwYYXLnCAKSwyD/jI2/jI33c8tYjAAg/4bDv4bBeGpw58evHiAhsfWZdxczYwMCkghNhDbCwy42LlwtbsMjVa0wtmi3DhbNFrTC5xNMObIwzNMgApvIIT8ZNX4ya8UJYseLTDTC9o4rYJTrjx57zlLJg1UhPwzEfhmJnaeTLivoriWijVGUIQkljvttpCEl2IU4sYJxnOdYzThGAjPT34RUCE2EZGGRw3ct8i1plx4lrTNiaLXGJvjW4mjFg3a4WjRi2YACk4Mg/40hP40g58bMLjeZIT8OgX4dD8VOBKVpYZ6wIeoQmApzBYzKYPAYFLgITYRjxsHLnHhZLWjFhlWtMjBktcsG+Zaww5WjbI1YtcjfKAKRgiF+NJD40p8BFFjosIAhfhs0+G2HFXV2RiHr0fhMznMFgcgITYRlZtcjNnhyLc2Vo5WtG+Vktc5cOVa2buc2FwyzZWmRsAKZxqE/G0V+NqdPJTVk0YJMOXbty45Uxbs2a1Ag/4bFP4a86atx3d3ieWKqL63348+IIbJ1/Ar+HgYFAkACBgY+9gIWCgAITYRiyOMeLHhyrWmPDlWtGLlytcYmeJbmZ5sLXJiY42rBgAKiAEphPxz+fjnpw4ceKcpSjVfDMlglqxWtSEcOnLpw3NGbNsyAIX4ffvh9PgR1Sxx104Vg8DgbcPbfLJNddisVjsFhKpooY7acXfi8CCE8YcWEenrnGcIxCKMIyjCEIE4RTrHwTGcriE2EOGGVu2bZsi1kwas1rRpkyrcTDFhWtGONply48mJriyACpYCgwGD/jzi/jz/4+DqPC7eB4HbUX1334904rWuFamtsty2ut4mJoxNRiKiIipqYuc545473e0Yrly4a4Kjdccb1uLzHPl4ON1OLrlGqxTM73eU1V6VYIT8OBH4b+d1MlYZ758efDfDSGC2TRilZWtc88s8tYpQwUyYIITwmud6zUpTFbFJC8a1nWcoWxWyYrUJ3w3rjxxzx0o0tTVbYyYZVvXDHDhrNCmDJgyWlCK+HHfChPJ3dQ8D1nOqcYThGUaRQQinGMYRhC0qRpNGZOE4RCMIwIwAACEQnGM04VlC0qUhSEYzjOKMUYRRhCMAjXwfKccIITYQ0xZMjRk3arcThrlWtGDJktcN8bNaxc5GDZphzY2rlgAKdiKE/ILR+QWeC12G+HHeMWDBmwYsGC0qShCbDl06wIT8Npn4bI8DBBWeG+PHhz4ca8KQwSogy2x48+2F400sLWw0o0cEKKGBBBBDAQxx5fJwwwYoITYQ3cs2WNo2wrXONnmWtMeVstxY8rJawcuHDJmwZs2rnKAKfSeE/ACV+AE2GRmYIWjGs748uPLe95wlgtmzas2jJK053wiD/h4G/h394651mNzN8V3NRXLly7dOXKojOePe+vXnxITwdOUefjnOcYoyijCMEYTlGCInr7MTQCE2EYmuXKyY4ma1nmZ4lrRizzLcLXHiW5GeRtlbN82TG2agClUPg/4D7P4D24jtPZGNzxzshPw4jfhwfwTyRjOscuHHj0iGyVdw8LYw8LAxczQwcDBUwCE2ENnDdkyZ4XK3GxcNVrRvkbLXDVs0W4mLNwxyYsWLM5ZAClUOhPwMMfgY3vlnPBgxbsWbFgCE/Dh5+HCndizVpW88ufLnhsOSsFB08fDwsXewMDAQwCE2EOHLlhibsWC1rmzNVrRoybrcLfEzWt2eLGzYNGTVy0cACosBL4P+CBD+CCe94jpy7dOHA2453e7zz3145mscPA7duXDGJmNoYIP+HOD+HMGlWzxvnfO+8c4yiNa4a8LHTHS+F1ud53znwePXfMCE8acOMOTyazjNOKaCEJQhCECCcJwmThVj8DwnKwAhNhDRzkZt8zTItaNWTVa0yMMS1y2bZlrZtmcZGDhs3YYmYApgE4X4LFPgszrhlkmuuxGGwGEUYGOmkIT8ODH4b96ap7oxvly6cuW+Wc5ghsfVMCs5GBg4OBgULD4Dg4CFgSE2EZnLVuwYM3K3I3w5lrTG0xLXDjJhWsWjTKzc5ceNw2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QnHAOAgAQdBLYHhgMBEL3OV+qqjlVLpwLuNgJiiocDCkgQRP//A0UoRigFAzgLZBkgMgkAgIADAXvCHkUzCQCAoAIB4cMeRTgIAP4DAAAAAAAR5ezAPwrbApMBhvBFJ4IyYCJgIqCioCOQ0LBQ8CgYOEg4aDhICCgIaAgIaChICBg4mDiYeFgYKEiIiKjIaMjIyOkJaUnJqcmJyakpCMhoSGh4GHh5GJmZ2hp6mpraWjm5mPg4WAhoyKlJaSjpKIhICHjY2XkZ2Xp6Gtp7Wtt6ellZWNh0JGRUZHRERFR0ZGSk1JU0pQS0pJSExGSkpGCE/Dad+G5nBSMMOCuCeZqbHCto0bt3AzbMGLBZKMayyzx4duPfv27dunHe95RnKqaEJStK0pQJzrG9a1w4b5b5cOPDjy48eWuOcMEMGLBiwWpbJgxYsWjBitgolGEYJRkRnK84RjApBfEAg/Y6c+fG0zIIzFzE3SwiUJRKYRJEhBMJiQSi6upQATAmEzEShE1MSEomBMJJi4EJqRfP4LXEACE2EMGLNo4cMcS1ozZY1rTM0yrXDFnjWtGLlrhYYsuNq1cACuMBY4X4IwPgjroksojqlknkhkQJIUccMaiSq7AYKq66qqayqiqGGW/D4nG4vE4fA2ywRSUTSTSCGOOWXA334nE4vH4/E4G+uKS7CYTDYjFYC7AUVXXQXIP+ELT+EL3g14mvE4eNrwEc98fB5+Dx58eq85GK0imZuc3cTd3nO74zlMzMVWMcscuEa1UYhUk2XKYMRx8DiIPt6Gq9NZO2UzMTCYCUwmCYRJUxcCSJqxNXCauJrNEXV1dXEwDPg/AMZjoAITYRkbucTFkxYLcrfK1WtGObCtxZmOVbhx48TfK0yNWTFgAK6wFyhPwy0fhlnrInGVV4YYzpO0MEpUnBNSGKWLBitgtgyZMGLBKkb1rjx4cefDnx5b3jNBKVaQQlJaCKdb1xsdcNcuXTl268+e9YMVMWKWbFi0Ygg/4QNv4QQZ5HnT4WPCxw5cImd3134fHn1483jspqtY1iqC4JWu7vOW853bK0rm1VjpXThquDekyXEwrExVSmrnaD+MvVx18njc3El1mrmJSKmJIurqYmYvGcXAJiJiATMxMXE1MXUxKJiaupIupAJxuPF9+zmCE2EOM2Ro2bsWi1hmZMlrRg5YrXLDE2W5GObGwYtcbfMwxACocBMYT8Ht34Pf4xljxTlClsUsUoQvXLfTWqEsmDZahO+HHHXCVqbNGbgIP+EwT+EwvM6YqqpM3m8zdIxWFTx6dZy3MVy59K4TjjO4Tx504x6OWs04RIREIxlEhFBGCJGBFfwKV1gCE2EMmuJs3a5mC3DhYM1rRq0YLcORywWuMzDEzcY2+RjhzACncng/4fLP4fN+HWeGcVHLGqRnPHn13u4jXDpw4Utx48doP+EwL+EwWIrk0ib48d55rqNYqNTW9ZnF44RwCE8TcWleDpx1RIwjAQRlOESJOfJ48YwwAhNhDLNhY5XDhwtcYm2Ja0yMmq3EwYslrBjjxMsrnK1aY8IAr/AYUBg/4d5v4d47unXWKiEzc5mYYUupRFToTebWmpqjlOsY4ajFRiODC88e/Hvvv2utViJ3vPNmq4Vwpe3G8zXHhzje+vg+D4fHaOGu3LhU6dNdOAg/4bqv4by+jwHka7cOWOUxOc53nnz5+G8Pv4fHruZqtaxUTWKxjWq5IiJlNzc3IiIqoiJ4KrhrHTHaqVlve53nd3vOd63si1Jm5uU1wcIxdgg/mT4ZnwfR43mLRImpBEomUxMImlwqZq4JRdXi5q6urQTCYAi4TCYATCJRMSRIETExMpb+D11YAhNhGNlhbY8jdstxNGTda0cY8q1zhYsFuZs1c4cLVs0cNmAAp/LoP+Di7+DjvlMYzjLr058uvQXvXXhz4XiKwpWI1iI3O/DIP+Ffr+Fgnpz5ceHHgziYBquTxI6Y4RqMWneePPq58c8wCD6bmUwRFQiaiITC5vK4lVpi838A7muwAhNhGVs5cNXGNqtb4nDha0cY8i3DibtVuLJkatMjZxmxNsQAplGoT8Hxn4PvbypTgZtlqXx49Oe91paGCVAIP+GrT+GpfUYuJtEKJvPHee/G8gheDsXFDoZZY0cEKBBHFDDPr4JYIAITYQwZtG7hu2xrWWNq4WtMuZqtwsXORaxy42TTM2yZsWJmAKbyCE/B3R+Dr2UsMMNcd8dcd7zUliwZsWTBHNhYa3g/4c7v4c+bjnW5J1w1y6Y5RE3zzfGud7viCE8ScNvz46xjFGUZRIRRK119GE5cAhNhDbI4bsGjdktatGrZa0w42a1w0x5VrfFmZsGubC1wtWoAp3JIP+EKb+EKc4d9bwifIrGmN313z3cRWMVyRcAIT8OCH4cETlZbVhO+WWfHXHCNsGbRiySlOd888uHLjAhPF3Hhr0515xmjGKMBCEEZRjXH34RjgAITYRjy4muNjjyrWTlq1WtMTFutxYmDJa5YtmbnG0Z5cuRmAKeCSE/Cdh+E6PGw6J4FpyvPG33nWM5YLZsGLFbBFeuECD/hni/hnZ8Ds8DNZ3ne+fNzvFVrHaMG5bvd5AheIsug0sscsMqCGFDBCQQIEUcEM+bxKWTGAhNhDVrjYZsTRotc48eNa0yNmK3C1ytlrRu1yMWeJk0xYmgAqGASOG8InHhFTgEdDyUBJRkxNUU5PTElHQUHNxtbM08zWxs7FwqEh44IT8Ovn4dc92bcyRjl069evPn03qnmWwZoZISlK2OwCF2UEDK4GClDDBDDBDDBLDXgcTLZZdFNhMFk7b5CE2EZmONqwZNMa3HicsFrRo3yLcOHMyWs8LBzjzZWmbFiYgCmYZhPw2Tfhsn4UpbJwvn169uXDCeK1NiiCD/hzk/hzl48HStY1VStvd+Dvv155AheGMjLFn55YUcUsksEEaPA6OCWSIITYRhxsmWXG0xLWThgxWtG+LMtcuMbRblcuWzluyzZWThyAKUQ6D/hsA/hsHxx4b8C8Ru75ghPw6Ufh05zT2MEKWhWdQhsLScNA1cLGpG7hYOAAhNhDdywZOWDNktc42WVa0ytma3C3ZMluRy3bYsOJu2y5sgAqGASmE/Esp+JaPJrpCMJ5seLVixasmDBS9NN9s+HHfhwzrGTJG0pCE/CVV+Eq2E5JyrTHix4sGTZwN2zJmnbLPTHDe+GuPHtrrz68IhMCNJShKEKzvOsJwglIRinNCMZz6e9HmgCE2EYXOXKyY4261uzY5lrRgzyLcTTLiWtsjVm3xs2rRw5bACnQhhfiqq+KqurD042O+yHEYjGZDBUKb8XicPfPDFJgIqiqE/Cal+E1OFuIzTtWufDjrBK0qKTVvbLhMYITxh0Zzx4cdZ1ThMjKcIwQVnwemiwAhNhDTC2atmzVwtwsMTVa0xZnK3C0atVuPFiyYseZk5ZtmQAqJASiD/io6/io7jHC8Zjjd7mcVUVSJiMYxVcO+ON7dcIX4UFvhQXyEWChujhpnrrwN+DweFw9MclVWEw2MuuokolknjpjwMoCF4u0sEGjpjjjQwxRwCGCGCGCOKOKGOGXB52CFisJhgCE2ENWjBnkY48y3CwatVrRpizLXLnGxWs8bhjjZ5suJjicgCnIgg/4sRP4sN6jF9O+uOd7573M6x06dOHDTludghPwplfhTVwzvWmO1aWtkxZsmKkk75a4dMcuHHjCFu0EUTC4WueOMhQIYoRClr08sUOLAITYQxwsGGLG2yLW7JmxWtG7nMtcscmRbiat8Tly1cZGTZoAKXRKE/F1x+LrnHjwYcVMmK2KeLDPDMIT8JrX4TW+BLJO063vfHHHXDMCGydfwMBYxcLCoOBhYW/g0DSghNhDJvhbNXOLEtyYcuRa0wssq1ywxNluRvixN2mRvhw5WAAptHoP+L7j+L7+uGvAjUTu+e92uIioVPHW5g/4TcP4TWZrjwzFxuePHPXjnmiuHDwNY8C6AheNNTA0NMscMcEKGCGCMQwS36OGCWsAhNhDZvib48eTKtzN3LVa0xNHC3DlY41uFplyMXOVo1Zs2oAqQATWD/iXc/iXd5c9b2rfLjyjhMXObvJjDwmKxa5ze99eO+vFGNctahPwoRfhQjzZ+Fw+JvwY53y3y3rhhDBSmLFTEWlCEJIoRgggYscZzmITpaKY8N63vWMZwiiIwjCMAhEhGEZTlEhOO/swnHaAhNhGVpkZNWmJitzMGjBa0xYmq3Flb5FrhozzZm7hw2Z5XAApbEoT8d1X47uYYNk806VrXLWsaUIX4U2vhS9qmwlmEiqglnwcuDvwuLIbFlDAwdfEwMGhULJ16BSghNhGNq3a5XLbKty5MTRa0bOGi1y2asFrhgyZYmmJu4YNGoAqmATKG8e1Hj2NioyFiI2Hl5GPiYGAgoqIiIiEgoeBi4mFQUdMTU5JRUDGzdLU1dDKw8JERlFPTlECF+FmL4WM6KIMEknlrttwuHxOJxeJxeBvnmswWIxmIxWMw1k1lEiCWWmeme/A4O+2E8Vb4x6eOs4xjCMEUSKCAlOCMEUCES/gmMa4wITYQxyNcTXC4YrWzly3WtGmVitxM2rFbhcs2+LI3wsm+LMAKZROF+RPz5FK8DTDBgMFisFddRZDdFZEAhvCd94Tp56QnoyKg4WLj5Wbj5uJk4uJAhsiW8DAWcbBwMGQMHD4BgIFJgCE2ENm+Nyxy43K1vhyZFrRwwYLcLfGwWtmTlwwas8TXMyxACnkghvHUh46q4uXmYGXioCenKqqnJKIhZGZqaOllYuBgo6QmpielAIT8O034dg7Yp5pwrHDdK1pStJG98OHDxdfD05yF20EDK00yxwo0cUKCECfD5+ExQCE2EM8LTM2bOGa1hjxMlrTKzYrXGXE4WuHDPKxyuWmZi5cACpcBNYT8dUX46kbNUMEJ1y59evPnvWEMGDNiyYLZKWpKk065c+XTl11wwpixcLds2IT8QYX4gw44U6xmrKFrWzZNFsUlZ3z4ct73rhvG8ZxlglmwZsWaNMd8YIXjrVyxbOVCjijghiEAQwQgQiFDDAQEMe1ilQghNhDZjkx4WbbEtwuW2Za0atnC3FkctlrfHjcN2bRu2zM2wApZEIbx9AePtOAhpiQopqWkoaChYeTjwIT8PdH4evcEbQXjPHPLlz5whsgWMHAXcLCoWBi79AoQITYQzcM8bhk4YLWzZqzWtGOFgtcuMORazbMWTFm4zZsLLIAKVhCE/IGJ+QOeeDFsyYrQjhnMhPw6cfh0HpqhgpJCeXDt18GGzVh2Bk6uDg4GBg4u/goNDCE2EZHDJnkc5WS1o3yOFrTDkarXGNlhW5mzbHjzM3DnI3ygCpQBMYT8hEX5CW4y2Q2YM1qQgKSlKEY4bz01y473vO1MmrVqwZoSw1w1uIT8PGH4eFcUsFYYZ4ZziqreeWePLeMYYMmjdq3YrWjW+XLjy3258+XShPGnJnHs4ZxjFKcIwihOU4RhFBCCU5JwnCcZ7+vGLMAhNhDPJicuGmRotc4seZa0c4Wi3DjctlrBkwxuGTlo3y48YApZEIT8iyn5Fl62jolaMZ6Y6cOMhfhwk+HBXDYaTDRRQxw204G28IbHlXArGPhYODhYW/gYGBhwITYQ1xNHLJg0xrcrLKzWtMuTEtwscuFbizYXLVvkxYsObKAKTw2E/ImR+RLXBihsxYskKVwgg/4esP4e967R4ydIQIbDkrBQc7MxsvXwMCigITYQ4xYsrJxlZLczNy4WtMeZotxZm2Faxc43LnHmYuWebIAKZBmF+SIr5Iv56oMVdhrqk9uHxeFvlQYTAYiqoIP+HUz+HTGqnpnC4mJROZ8FzzxkheTt+ammWGEhQQwQxx4fQo1QITYRkbNmLhiybLWjZhmWtGDHItcsWDha2buM2FqzZZMLPEAKtgFBhPx1Zfjq/wQ0W4EcE43w68+e805UpoyYsUsRfDhy4dOPPhRpTNwIcjJiyWhjw6c+e9a4MGKwhfiXE+Ja2CTFRYKK6GOue+fA34fD4fF4nI4OmCzBYzFZrFY7AYCiqSCWWnA14PC11xpKLLrKqoIoLY7bb4P2PGx4+973nKUwJJTEEISJiYlEiauImJRN37vizPEhNhGbE0YssuVotZ5szha0bZWS3DjZZVrXM5c4sLRu1xYcoAq1AUaD/j9e/j9jp2rPSdZnjnc7110iZnEorhy4cscMVeePHne7uopVRLNzdkYjExKF+JXD4le6E2MoxEFkkcdeBrvxseLwuHwd9sclVWIwmExWComikjnjprrrvrnRXXYDCYyyyKCWOeuufB34W/Bgg+XwFh4/Pd8WZlKJRMxIRBBMTFxNWi4uBBV1dXN+D8D1mPCAITYQyYM27RwzbrcuVlkWtGjVqtxYcbdbkYt2Thy3YNWTlkAKWROD/kVq/kVb4uPaYmTPHXXGcIX4jxviPHwFkmMkwU0E8s+Dpw+DwuDAhd5GZe2WOOOFLLo6wCE2EOWebHkbsGS3GxZ5VrTCyZrcLlxjWtsmJm5xuMbTGybACloShfkPO+Q9u7AWYqqqKOGuPC14OmuD/iQi/iQ9zvjwvFcox0jFawCGwFAQCth4OHQcPFx9HAl4ITYQ5ZMWeVkwZrcTDK3WtGuXGtxY8blbhzNmOXFlzNmWTCAKUA2E/IqZ+RQvBkrC+PXlw5ZAg/4oyv4o7+8p1y1rUcCGroyCg6ONg4u3g0DTACE2EZXLVw0bN2S1y3xOFrRxiarcTLKwW4czhowYsczJg4x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4aHAOAgAQdBK4HjgMBEL3OV+qqjlVLpwLuNgJiiocDCkgQRP//A0UoRigFAzgLZBkgMgkAgIADAXvCHkUzCQCAoAIB4cMeRTgIAP4DAAAAAAAR5ezAPwrsAWCE/Cc5+E6XPr24cuHHjw3jhmhTBiwatGjFiwYqYAwYMGTFgxZsVsmDRiyWsnfbt28Pg7du2eWMoSlKUIRQhGM51y1vOMIWzYMlMmKF+FNj4Uz7MRRjrMVgMFRcSyz4GfE4O/A4XA10zwgRQxQTRTVTUVQSRQQwxxzyw1z22z5O/E4e/F3031z4WeuWCbAYDJYrIYzDYLBUVVQIJ4yD+aPh94Pq5ncXEyIJqSJBMTCYBEXBMJRMXWcM4upiZq4E1MJiQmfB+B4m8CE2EOHORljZZmq1q1xtFrRgzZLcLlyxWs3OFg0yY2blvhagClkQh/Ced4T4YhIo5GpFEoZA4fFY/KZHI4P+F7D+F62+dbndS5cK5QCF4CxMmHwMssMcODzKNhAhNhGHFja5MuPItws2OJa0xYma3CzxsFuPFicZWebNmzMcgApPDIT8KWH4Ug9lMlI1vly5QIP+Gpr+Go/r14wxnhWAhsHRcBA08XK2cPBwUAAhNhDFjhzYXDfKtxN2eZa0w4WK3E2ZsVrDE4xOGjTHlZZWYApdE4X4U2PhTvxFmKwlVSe3B4HH34G2CcCE/Dll+HIfDty1reMqSxWpinSYhq6GgYKpi4GBBF08HAQNcCE2EMcOZvkzZsa1u0b41rTJmwrcLPK4WtmjZthxsGGZnhcACkMHhfhXi+FePFTy3ViD/h4g/h4hjnvXEIeORKMxeVwGPCE2EYmmVu3cZWa1kzbN1rRq5YrcTVk3WtcLHNkcOcuFo1ygCkkJhfhUY+FQPEYK6qSWMIP+Hvb+HuXrx3d7AIe8S2BwG4xODwCJgCE2EM2bBsxzMnK3M5y5VrRu0YLXDRvhW4nDJo2cZGuHG2agCowBMoP+Gqr+GqfjvWejs1F3x3u5nTFF1u0TTExbbjrejWSF+FXD4VichisxRjrsBNFBHPHXPPXg6bb68HTXfPLHDDAkQ1w3z1qYIoYIwITyJ3a3358KKqEYymgRlGEUIginCNYRjPLy0ocwITYQ5y42TNqwxLcLVuzWtGORotcucTZbjy5szjLlysHLRkAKtQFFhfhna+GeuJHNXVBdRZRVZRBNJRRNRJBTTgcDi78TXTLRFVdZZZBDLbgcDfgbb8Hbh8Ph8LTDRdiMZpMpjshggIT8LVH4XD8mjJxIZkESKMkCUYIIIYMWbdxN3E2YpRx59enXlve96zwxnO90YzhGKoCD+Dpjweed8bWkBEiYJhFoiUzq7iMZhF1cJiRO/gtLgCE2EMHObJkw5G63GyaNVrRq5YrcOLJiW4mDXK2YN2zfHkYACq4BN4X41hPjWlgmmow2ExWCx2Cw01kUEMNc9t9+Dw+BwuDwc+Dvpwdt+Dnwds88KrBYTEYy7HYCqICF+FYD4Vt5KLpMFdiMJisFhLrIIp6b7cDbgcHgba5476IJKLsJgMBVdJVPLXfgcHgcngcXfeCE8HVhPm5ZqwQmIkYQiQjCKCJCMgRjCad+zhmwACE2EMsjFozctWS3EwyZlrRphaLcORm3WucmXLlZM27XDkagCmoXg/40tP40x/A4dvEis3xytjE63m9gh/CsJ4VnYtApFKJJLpVJo1CoPD4rIZHK47I4/GYyheLtPHg8bLLBDDChENerhjgxQCE2EZsmPFlbMcK1w3Zt1rRjjbrcWPKzW5G7ho1bY8OFjlzACt4BYYT8Zp34zT68PLwcevHjrWEsWLJkyaMlsFLSpalsFoQjWt8dbzghLBSlKWtbBkyYMUp3y59+3PjwxjJSMk5xrOcVYQkpSdITwIT8KSH4Ukc9JRoolCEIwRnKMYSjaGLBszauFkzUhPDj369OXTlz3reMSlEowimijGWm+Pfp369+W8ZYtG7do2ZNmC2BSE7Ag/hLdd+vfOZTMSAIzUkTCUEogmJq0XjNWrOLq4Cs1mJq4moEEkzz9+0+ICE2EY8zbJkY5cK1kwzYVrTIxxrcONk1W5crbJkcsMLdwwxACkkKhPxonfjQLmvhnrvlg/4Wgv4WgzEct65gh6dE4BDZbM4TAIHJgCE2EMsTRpjcN261xlbYlrTIyZrcTXNlW4WuXI4aMGuRq0xACkwKhvGdh4z06CUnJ6KioWFAhPww4fhhbvpvTHSOAIekQuAQGX0GDoHFgCE2EZHLNkwaY263K3aOVrTE0wrcOTGwW4cmbKzYZcuNs3aACkcJhfjQy+NEeSzHQYZIg/4ahv4ade83lOiHsEjgMfpcJgEDkAAhNhGTK3b4czlmtY42DRa0ZtmK1xmcMFuTNkbN2rRoxYZmoApGCIX40BPjPjgjvmw+KIT8OCH4cG6Uw6MNAIekQ2G0WDw2EyAhNhDDLlxt2LnMtzMWDla0ZN2y3E4btVrhwwxZcbly2bNsIArSAWOD/iTO/iTVypyxiImc5m4RPTi3NzulTUSiYqsVrWuEcOHCIy3vwevPq5zVa1w1S7453eSW98d983GOEdMaAIT8QVn4gtcTJbVg2Zt1KTvlz69fD17+Pt4u3fWNs2zZq2aMEpRQSjC0rIEbqxilRotm0YtlMFJQjlx1w58efDnrWohCEpxx486D+UPgeevo87mSRKJhmriYIITCUSCYTBMAACYCASi6us4m9/CNZgAhNhDdphascLBytYY8LVa0bNmy3DhaY1uHDkYYmWVk3cMsIAqCASeF+FLD4UvZIIrqsNgsNhsVgsJJgkEUNMVN9uFw+Jw+Jwd8ddls0MCD/iKm/iKZiPBx4t898ZnlXLXbXCsMXEJm7vvw495khONqlhy3vGcJxhERiIwhFOU4RX7OGcIAITYRixMWTnHjxLcuZljWtMjdktcNmLVa5bMMjBlmcNsbVsAKiQEshfjTe+NMeWGuq9NLLLbXg8HgcPg8ThcTTXBNZiMRksRiLrKpJoKi6OKD/iAK/iAdiZ5b7eDouolWsa1w10rETmeLrN3vG+uOMoTgdBDj4ctYpymRhGEYRhGESCcolWPh7ayh4GAhNhGJk3yMGjBitzMmTla0ytG63Cww5lrPNjws8mFw3xN2YAqEATCD/ikq/ikh4neu8Zpw4duHTlFQZ3ed8eLwZu0YcrxfDjCQg/4hLv4hM6eBvws9rxOd53nd3CKiIRlV7ve7zDpHhRy4WITnbKT4uON0ZzQnKaE5RhOAEZTlNEjPH05ynxghNhDdyyxt8uPMtc5nOVa0atMS3ExyuFuXFjzM2WTC4ZtmgAqRATOD/iNs/iNt8K+W+VxlOczvnz68eO5cOHDl05PCjFVM8c557yqq4V2Ag/4g+v4g++mOjUxuM3doVMULm883PrvjzmcY5dPA8DpyiHWwhPE3Fhr1441jOMqwjCKE5RlOU5RhFCcooRQignh8AptQITYRiytGWVo0yrcbZi5WtMObCtw5mjha2cuWuZtjbY8uPKAK2gLEAYP+G7j+G83xc8euec5cc73z55zFRrhyUhGYjBdZrMRjHDl04dOWNarhjWuGMcIpDGI6a4RrWKnXDlw4cNcKiJuqmF1m5vjE53e8874rm05318Hn4fPvz3xuduLjz58ePHN1Gsa5ViKi6tm8zne+OdzkrlGJzXW821w5eNy5dqCD/hJ6/hKHypE4nEYxVaxqq1rGKxWohETVZ1VYXM7njnM3CYXFzmZTeZvPGbmYmIgmE1MFTdTCZXN5zOZubm1zd54uK7mZ3njvffjmeK8RERiYitRFVyYiKrGMRw1XBEVM1FViqxCcioCD8Lzp75u8zdymLq6mLpSyJWhC1XS5pEzEJItEoTE1dJiYmrRMCEouJiRF1cCYE1cAmAgTETKriYBNTME1apAupExNXCJhKJG/g9M+GCE2EYWGZs4yOcS1zjYuVrTMxbLXLBk3W5mONricNGjlmzxgCt8CyAGD/jIc/jId9WO/Fmbi+O98dyxWOEamriIqtVWJmY3iYxjFViZvOZucYxyxwxC6pw4cu3ieB05dOXTXLl4Hga5Yxc5vOxEs578+vPebxVRc78Pv4fXn143eZzfHjx47zxm1y3PHfHjm7UqI3M3c51qqxWMKRWGKqKhMzF6xXgaAg/4P4v4P42tRiKjHDGuWq1GJk4TV6nE3MTqMRwxUzc3vjJm08447mdxEKmrne889545vjPPO5mIjkxUTeZubVOBGW4zNXUrznjm87tKd7bnrnKZVqEVVla1GOHLXDGMaxGFYhSFXCojWOHB4FToAg+XrTj0bmbm0zExMThcJqcqlVwC6SiRMJgJqZqREk1dXBEpgmACYCJESRMXUhMESRMLpMwmEESi4RJKLIRKLiauIkCJIlOfN89M+0CE2ENWjBy5Ytsy3HlYYVrTGxyrXDBsxWtGDdywY5mzbG2Z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QbHAOAgAQdBIQH2AIBEL3OV+qqjlVLpwLuNgJiiocDCkgQRP//A0UoRigFAzgLZBkgMgkAgIADAXvCHkUzCQCAoAIB4cMeRTgIAP4DAAAAAAAR5ezAPwrQAt0BhPw4Ofhwdte9s9LzjOc7zjOKMIxw3x45zSkwUjdhhSWS2TJkpJFOU0pQlSEkCJAlOVScElIUpJJCEoYmKlMVKQpaGC0qZJWlJaMFkCN43VrGNZ1w3rjrhjhnfDW+Os6zjCIhGEUFI0EU4owQhBGscePDjy6cunPt269/B4O3PjrG2bNu4W7Z0OQAgv56I/npfl34vp+S5PCcNb53pGZmWOwXllrW4zGYtJE8TMy+skxW3zvbtu7mxZqXc2Ny6nk1RLNzWVEWrvNmbljZYyxDTa1tto2POd3V3GTk5MlmrUTORjG+seIAgvw4nz/D53t1VECFUWWWCwLFlhYAJuUmyWVLKCblAJRLLLKM0SizcqLLCwAAsBYAWEublVNy5uaipYIspd9/g/46+cAhNhGNxlb4sLfItZNGrJa0ascy3C2zZFrNpja5WeFpiY4WwArSAUiH8ifnkVHjsVjMji8ficXicFgEGhUOiUYkkWj0cjUakkcj0ckkilUwkkci0Sh0KgsJg8JhMHi8Xj8jjcjkcrkMfksdlMnjsli8LgsChkOh0miEYjEUhPwZ+fg0bjel5TwUxYM2TJkyZMmS2ClKKk63rjvly5cufPjz6duvbjx461hixQlSmCWLBg0aqasVEYP4C1jj4vPebmREoBACUgRJCLiJq7mEhVznwfXXHuAhNhDfG4YuWLBmtbYmrha0b5Wy3DhYN1uPG5Y5szbDlxNcgAp4I4T8cxn45ibY+NlyTpGF8OHPfLWsIYsmjJmyWhDLG+OYhPwQzfghdllplYZ1nG8J5JYsGrFozUkjPDHLlz584ITxBya1vW9azmiiIwghGBGefrosQCE2EMWeFjmYNsy3M2zN1rRq3ZrXDTHkW4WWNpjzZs2VyywgCn8lhPx3rfjvHihLFPBCM4xuxxve+XHjwxjLJi0bsWbBSACE/A3B+BuvgZsUdF4VvPLjx4c+GMqYNWbZoyUjHDXbl26c4ITwhOU+PtjdVGESMowiQhGEYRrv5qLhACE2ENMjTC5ZsHC1tkcs1rRk0arcWNqyW48TdiycYsmbDhwgCpEBLIP+Pdj+PbvLwddW7lOKrGMY5VidJvjx58+++KcdK8DGqIbwRveCLOEhoWMhYODi4OPi4+Vl5WbkZeHhIyQnKCeopiOiISAg4WJh4+FmY+XkZcCE8MYYOLrvdWEUSKKU4RhCBCMIwmjPD4DhWlwhNhGRo4yNsbRitxZMzFa0zOcy3Cxwt1rdjhZMGzRw3xMmQAp5JoP+P8j+P8PUdM9GEznPPjz3zvMVwxw7Vwia61uQhPwNWfgaNjGeVjvW+GdYMFtGrRowWojjx3wz2z049eeE8PaYX348dZxiiiRhGCCCE5VX5u+KPOAhNhDZkxw5GjButcuGuZa0ytca1wzcNVuJjjbZMzRtkZOWIAp0IYP+Qe7+QeOd458JXjPgMcsRc8+PHjuI4cOHLhqE/AyV+BkHZLFhpXDW+W2vHeMJYMmTJitCss+XDjyghPFnBR5ee9YzIxiRIIQRjv6cJywAITYRkYMcuTM4xrWGVm4WtGmVwtcYmThazyZGmLK1y4WjXGAKZxmE/Ind+RQm8IarZqUnjx58OGVcVNmiUMSE/AyN+BkG2KeisowQhKEYXnvx3z6agITyJ2Yw7eOcZwnCKMYzw68t8cKAITYQxYsWWZjmYrWuTLmWtMTTKtwucrZbkbtnGNvjyNsLFkAKUg6D/kTw/kTdc9d6vcTGNoT8Dvn4HidVNk8U5seHLhCGwxKwUjGxsTG087AwcBMAITYRkc4cLNq4aLcuFjlWtMjVytcs2WZa5yMcTjLjzMWmXMAKpgFBg/5FQP5FTeVaqqnHfh16de3PpdG25lDVYxCrnLbLO+O73DHDpy5arWQAhPwKDfgUd2caFLQnbDbHkz4tNsta474b1nBilitSk51re96lLYtWTJgkjXDlrWN44YiE2ZK59dY20ZKStCU9eOsU4ThGE4RgEIiE5RBBCMokY38C44V6YCE2EYWLhu3ZZG63Cza41rRm1crcLdzlW5WDdm1Zt8TRs5wgCnUhg/4xvv4xuc61vl3rnU1GsYlve88YisK7bsCG8EfHgkZhYCUgKaOrJqqnpyUjCLh42Nj4+TlZOZnZ2fo5ujCE6Foa6wJxjesYkEIicZ4+3OLGITYQ5cNsjhzhcLcWZkyWtMbHKtcNGDRa4YOWmZuyxs8eLCAKdSGD/jLQ/jLRSxvW4mIYVWZzm7RidOW9gIbwQReCCOWnJSolqqWnI6MQMbIycbIyMbHyMXIysfQx6ZgIcITnbpYeLGGGtYoE5RiRjCMZ6+rBHQAhNhGJyya5MWNytbN2rBa0y5Wq3FhbslrDE2xM2ORrhx5MYApZEoP+Guz+Gv3hHTGkL43XOY8UhPwvHfhd3zQ4UsEMFY111z4+HMCGzhiVF18LAwcDBoOJvRIgITYQ4aMWmNmyzLcLNxiWtG7lwtcMmbhblcYm7RtmZ4WzPGAKUxCE/DE9+GLfdTgYslrUjLHWdYP+GHz+GIGvJxmSGomphsiWsGo52DQcHF3MLAQc2CE2EM22FwxbssS3K1YY1rRzmxrXLBgyW5mzRgxbN2rRnlxgCmseg/4dWP4dSYu45s1nU1E6zU1nU6ipioX4Y5PhiFhhlgwM9ttuDvxNuJtpSUWYDAYKhNDEhPF3Fm4+nDVCMYRiijBGVdPXhNEhNhDnExaMcrNytwsG7Fa0cZsa3Fmw5VrHGzY4s2RqwYN2YAqSAS+D/h2m/h2nms8O/LfC8FZbSxeuGuiKu5vmhMzlnWYAhvC514XfUZBT0dUR01JSUIiYmPj5ORj5mLnZuVhUBISVBRUkhGREJBxMTMx8/G0c2ITwRGF7zw4cNZwqhOKCKYhGUJQQnCMYznz+TKsrACE2EM2zFzjZsG61rkyOVrTJkcrcOZizWuWeZkyaM2mPJkxACqABOoP+IAL+IANerxcsXpiYVdlX0vlGEsx3jje88c7u6xw8Dt4HTtGLkIT8Mo34ZDV61w487l4c95qZNGrZmxZGLDTDXDjrpnpvhrCWDFm0ZslpTnPTHXjx44XmjhmCPXyxxkJHJCQEMcM4kkikmgJ0sEaCCGAgjgln0uBgj04hNhGRk3bt8zjMtbYWeJa0cZsq3ExaOVuZrhc427lu0cOWgApwIYP+I8j+I+1nlXgcu2sQvjfGblwVFK3VsoT8MXH4Ym80cE53vhy4cd6xlDFkcaFKLx04dOHWheYuEYIdXTLGjQwwCCAQIYJZdjDDDkQhNhGPI4YN3GZitzNcLZa0zY3K3Dkyt1uZo1Ys2jhhhxuMoAqBASWE/Eqt+JUu8p6qZpITw4c+fLnx1xwlLFmyatGLFakaVgCE/C0x+Fn/gaJ5la5b6cenLlilgxasma0Fa5cOmufDpziF5a4Jil1NMccaOCEIkEEEMUcEaFLhdHLBHgQhNhGbHlxN8rlwtbMsrha0YNca1xhcslrDI0c48rRixxYcIAqSASuE/Hmh+PMnJDBhthnXHjnWclsFMWDBC0KQrlnpz79OXDGebFwNAIbwyZeGTuakpaCjoIi4eNj5mVnZ2hnY+DhJCQmKaenIyOioyEgUTCyMfMx8iIXkDYmtlhjhhhQRwQwiCIiQwRkKFHBPs0LBgCE2EYseZuzZ5my1i3xslrRq1yLXDJm1Ws22bFhYsGTXG2wgCmscg/4/Yv4/V73jni1c+FRqMRUzN6ligIX4Z/Phm3knVx214mfD4nB3xwzVWYDEUXQSQwCGy9g+BX8OhYKDgBAwECQKDib1Ao0hNhGTHja4XLBwtcM2zha0ZNsS3Dic4Vrdvhc48OVnicNmgApqGoT8gx35Br6wjotozYsUFceXDlrdXNTNgIP+Ga7+GZWODUNz148+vPju5iqxGKCGzJhGDgMAxKFgIOAEHBQMDAom9gIGBiQhNhDBjiaYmGRotyMcjla0yssK1zmYMFrho2Z4mjFhha5mwApXEIT8hwX5Dn547QxZNWbBovLDcIT8M3n4Zp8VdU6VjXLfHhyzhs+YrR9jBwsDDwMPgOBI8CE2EZWObCzxuGi3CyyOFrRu2xrcLnG0W5GLVzlaZXDByyagCm4fg/5ETv5ER+Dleruee+e97m6xrpw5cO1VFSCE/DTt+GnOc73jWcUsFsGLJTFKEbzyw24ct8qF5E26DU1p4IYSCFBCghIY7dTChrAhNhGFu0aZWGFqtctc2Ja0YNcy3Flw5FrjM3xM2ObEzcsGAApnGIT8jaX5G94xtTJkyYJQjfHjzznaNsW4hPwyWfhkbyVonOs5oypkhirTDfhzhs/YtgIPAcHAwcCgUDAQKBQuAYWAR4AhNhGLCwYNmWFktcuW+Na0b4sy1yzb5VrbFkZOMmLE2ZOHIApmHIP+SH7+SG3wenWcrVUaiLne97jiuACD/hkM/hkNcOPmb1WLiamRV3XPfPfMheaOF0+phjhjQkMMEMEMEMNuvjR4UCE2EM3GFuyYYW61y0bN1rRjmcrcTnG4WtmDlixZ5ceLLjY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oYHAOAgAQdBLAFqAIBEL3OV+qqjlVLpwLuNgJiiocDCkgQRP//A0UoRigFAzgLZBkgMgkAgIADAXvCHkUzCQCAoAIB4cMeRTgIAP4DAAAAAAAR5ezAPwruAYEBhfIFeQZknklua/XaPRaHQM3mgRR5KGiqqaaSJBVDNFBCnjrTwxwQwxQwwwQwwQRIYUsMcMMUEUEkiKCJFBJFNBBFDBAloRQRIYI4ZYY40csM8ss89MFctMuHnvxt4IP+CVz+CWPN6z0b1y5+F4b0PRB7Xt6zJmEgpNTU0mFxMpmEwiYRMEwEwLpcM1aUTBBCIRERJNxkFVbnAIP4O4478czluZmZTBNSmJgmJiUxapiU0mEwEwAAAAQlExJEgABExKJiZv4RtnuAITYQwxOcbVllbLWOTJlWtGOFktcsM2JawyOcOHE0ZMWuZqAKXhGG5pbmsYmLg4WUiKiaqKKSikHEgIbwXReC4eUlpiOloCAi5OLnZuZlZECF4OxMkuDxquOePF5WGOK4ITYRjY5G7ZllyrWePNhWtHDjKtc48ORaxaY8eFjkcNXOPEAKaR+D/g4q/g47nDtfR0mrnd888dyiu1cuXCCD/g1O/g070azF7u+e747zKo1XDheNQITwNSEOLnw3jOIihOEYRmvt5cYR4wAhNhDBzmytWzJmtbM2uVa0yM8K1w3ZuVrPEybsW2JliwscYApkG4P+Dzr+DzWGu/Lnw4vB4XrVacJ1zMwAg/4NzP4NuRuu/Tq8eOO5litdK1VUhPC2FDk5cNYxjCKcIwijh695w1ghNhDJy4xtWjRstwssrda0YssK3C2Z4Vrlw1zZGWPJkYtMIAptIYP+Ex7+E0He+nPwOHTXbFTM8Z3FujVV0iESg/4M4v4M6+GvCnWa453z43kxXJ4k1Fx13nPMhPFHHtXk561RjCZERkQirv58ULAhNhDDFiaMcORgtbM8zJa0x4263FhZtluJywZ5M2bC4x5soAqTAS+E/Csd+FZHDjltwVySxWxUhLHHLO8UJ2w2y4sOCTU3V0TlCdb1mIT8GAn4MMZW0Q4WLRgwYIwihGMcM8eHg35MeLC9KNUtUcEp4kYXgITxBrlPj57zVhOEUYTIzhW+GqGK2LFgwQjhrhw7+bKtMwAhNhDhswYZHDlwtYs8WFa0ZYma1wyxtVrRlhytGLlzjZNWAAppHoP+Fhr+FgO45663njebmI1jlw1qo4XObsCD/g0w/g05mM4vl14VWMY0gnN88eDPHNiE8acueHfnvWMYiMIRgJ4dfPRlACE2EY27hgxauGK3Jly41rTMwZLXDVy1W4nLnGxZOGWNm0cgCnQpg/4W8v4W83Djy46uuPTr23SqIm05uZtLDkxigIP+DUz+DU1V+V3q541e7qlKY4uN3eZRWo4YoITxBthTj663jGMYiMIoIRhERhEnj76MMoAhNhGFzjwsMLFqtYuWrRa0a4sq1wwY4lrLKyxt2zRw0aOWAApnH4T8M2X4Zx6pT2M1pUL4cN64RklwJYMGDCCD/gzG/gzHhyvhFSzed87u5mmp6TUJhPGXLR5ee9UQiRQnGM8e3fGWTUAhNhGVu3ZMGeNmtaN8jVa0YOWy1w1zZluZtjYMGTBvic5MIAqGAS+D/hr4/hrj55bvc2zE9I5VSrve1zFKxERiFKzhAIX4MYvgxzlllnjQRVRYabFWYCy6qpPLbgb8LicLicHgZ4YpKrsJVZDAljCD97Tj147mU1EpuYzWaupETExcSlnj8BxMSCE2EMGbjNicN2a1ozZtVrRrjZrXDdjkW43LRw3x5meLLmYAClsTg/4cKP4cHWNZ4Xeet9a3dTCF+CsT4KubpMNFdFNHLLg48Lg7cHeAheJs6g0NMscMaeXG4uFFgiE2EYsuRw3YZMi3E4y5lrRi0xLXORm4WtW+RzjcZnLRo4bgCvQBeoP+G8r+G9+Mco8CuURXFxjjMqjW9XGbzxuUYOkCSaiIiIzd74545TUcK5VjExS63jNr3y3cXF04MSpNyTCamWccaTGAg/4MLP4MX+XDyuvgbxeZ5xzm6xy8DXka8Bic53vnnns58Kxqqtd8973x4mMcOXgdtaYnN5znjxnwZ3SsY6Y1eLi+JubnEY1WkTe53nOb7z349eqD+LPJ1fk+TvN3ayacp4QhG4zMXJMkTEIRMTcXEpiEIEF1lcrREVVREXE2SSSFTEwuZm78n1cXjoAhNhGJw0cM82Jitc5WOZa0bNmS3FixYVrBqwbs2rlzmaN2oAprGYX4fqvh/LsqyEmKmsilnwuJxOHxN9ctdUVVQIT8Ee34I8809UclM0slLJRnPLXPlz5c4IbJF+i5+Ng4ODgIMCDgIWzk0DbgITYQ1zOHDTCzcLcrNplWtMzRstctGrhaxcOGOLC4bYW+VkAK0QFsg/4CwP4Cycxx1vg5NFc9ZzMXVF6qTPC4tK474mIaa305zczPDwfA48G9FKxqscuFVRV4x06a4ai99e/HeYcI1hKD/hsw/hs91yvsxCbveb5soOx42UXPWu87TUeBPTFGe/LnzXU1PLnyunHh4NXOZ4xkaxwxyxwioM0IuISnjnrxg/h70au+PO83aYJgiSEpiYEwTKLiyJiaVEImJSkkTUkXUpgCYSJqZi/hVKQhNhDFq0YssjdmtwtMLFa0bYWa1y4cMlrhtkbOW7PHlYs2QAqQATWD/g+u/g+hvjy8WMxeIxHbFVNbZmUXFxJUUmrnc5iMRrUUhPw2IfhsjzQ5VcUoTrXPn15cdZwtk0YslpQXjhvhrGcJWxZM0sFJw249t+CAhPIXRnLu55xmiIwjAghEhGKE4IwigIRRrv66LEAhNhGTMzyN2TBktbN8zZa0atcq3C3zMVrJzibZWbNtlzMWQApjGYP+EqT+EqFeM8GmJq4u54xzxmKAhPw17fhsB1W2XpG88ePHlx4bxracpYKAheNNKi09cMsMMKFGhjhp1KCCkCE2EOWzLLkYM2C3LlysFrRrlbLXGZmzW4mrjM1xs82Vm3cgClcQg/4T7P4T22uvTi5nHVcMAIX4ZAPhjtmwFWAosgngxOBxOJxohsuYLQFzFwcLBxMvYiCAITYRkaNmLlljyrczjC0WtGOVmtwscOZa0xN2TdrhY427nGAKWhGD/hXA/hXBzvlPJUW8HG85hfhjc+GN3FYbATXSSSyz4GnF24mGzpiWEhb+DhYGDgYOFwLAk2AhNhDNkwaNMLnItxsmeJa0atmC1wzy4luLE0ZMMLXC3auGoApSD4P+FTT+FTWuWOGMRmt8c2CD/huC/huldL5TFXyUoIbKF/AwFnIwsHCyNzAQaJAhNhGLNjY5GmZgtyMW2Za0Z5ma3C0wsVuFixcYmzDNiYMG4ApICoL+nDP6cHrfFk2G8NxXhthg0LFXcjHyYIfHl9gMLo85gEBTQCE2EZWjRviw5sq1lixtlrTKwarXOJo2WsMePKzY42LRo3ZgCkUIhPwuAfhcRnqx4syD/hoE/hod12zjMIfAU7gs/m8JgcRAITYRhb4sORjmwrXLdkyWtGrlktct8TBbmZZGuVq3zNGjliAKSgyD/hey/hezeJimDnKD/htg/hthXm+Ot6vAhsxYLg1zLz9fCwEHAiE2EYmTfFlysnK1uwbuVrRu2crXLZhkWsGzVzjct8OHEyZgClgRhPwzmfhnfylqZNGTJbFON4iE/DVB+Go+OCGJCNZ645656obRmN4FgmBhUDBwcTfwcBAzYCE2EOcTDKyaZW63K0yslrRq0YrcOHJhWuMTbNjzY2rbCwbACm4WhPw2UfhtVpHFixZrYK3x3vC+aGyFgIfw0VeGhGFQODQOBweLQyvweDwKAwaRxWvQuFQYhtOZZhIXAsHCwMHNIOAg4GHo6OBQEoAhNhDZmyyYczZutxsm+Za0xMsi3C1bNluHLmzMWrfM3YMMoAqrAS2H8NuXhtrgiGwiDoNAoIq1RQGEoLCKjWoJAIJBILC4XE4bCYXA4JBohEIdDIFCIBBIAIfw2EeGuWCwmJyuAQWBwKAQid3iAQCCQGCwmgWWCwuAwNCINDIpCohCIRAYDCYbB4rC4bB4CIT4D74D2ccE7QhGLTbHOA1XpOUYCcoiMI4/BsKw4QAhNhGFs2a4czRstxNWTVa0aMnK1w4zZlrDFjctGzjK3YZGoA=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cPHAOAgAQdBMAIkAUBEL3OV+qqjlVLpwLuNgJiiocCGQ1IEEUARwFGZ1cNAAAACkgQRP//A0UoRigFAzgLZBkgMgkAgIADAXvCHkUzCQCAoAIB4cMeRTgIAP4DAAAAAAAR5ezAPx4FC4KRQAAKuAFYhPiyPiyXR6AZMSEpxje84LIUlKUaSyU0YtmLRkxUlKkKStgwWpKE2GOO88Mb1ne+XDtx78unLe8p0jDDDSCD/gus/guten6QfAW+FYq95zvOd3bMSGUpuIhqahFrmyaUpSEShcZqxcam1oP4S4xPi9c5uM1cXCSai4TExKJTEzEomJhMRMRKJqUhMEwAi89fbTPmACE2EM8ORplzMnC1xjzZVrRg2yrXGZu4W5WGPI5aN2zFo5cgCQEKswKyAYP9fB+vRm+J4d898d3M4ioxiow4VHCMajEQjc456FEEIrWOnDp4HDprWoxjVcuEYq5zvNzc5znj18Hn4/Prvnm7mbm8wita4YxEzxzz3m5mai5zfPPXr3zvvx57656555zmpnHKKxiMa4cvC7eJ5XgeR4nTwJCC/shz+yI18D1vDc02TcSSTmT1zk5U7tu3Wy7lmtnb5u7bbnU2XLlyIZsTLIp5bt113d7575rZjnjJOSRGRk5cuVCIiVNkvN8SRNzYcwCD8jpm7m7mZIzFi4mJmJiSrq6TFxMWgRNXV1KJImSLgiYTUkTEwmJhMSRMSEwi6upEXCauESQJEhCaupETCImFbrMSvj4foyn4ECE2EM8zNnmctG61niYNlrRlkZLcOJw3WtMjnIxYNXLhpicACtoBcoP+I7z+I6mWudc7zZWoxESvj2zHDhrh04aE4xy7cu3Smevfv4fPnmZqoqavNpiLqc749c+Cq96Zwq6uU0isDNzeeHHxGIqD/iTo/iTvieU9q4Y1eGZu+LOefDnd5qIYqEyylE4RiIqlSuZnN2XE1NTRdN658nHg48OcTd73e83hjhjXDkxEyIP4S3Xi888ZzGam4mJiYkiQEwmExMACAExIJgETEwTCYlEhF1M1MTF1nj8FzM+MITYQ3buWuLLkyrW2PM1WtGONitw43Lha5yYXOLLjZsG7JwAKjgE9g/42qv42uWOl+BeJm53a1RPgTpqMRGILnOeN5zvhxmbTCF476uoAg/4k4P4k5YdngV0jRmee93x4xxm1piGIqqoNxPguO85NV4GukVKE8Na7cHXWsycURGCMIoRCMpyiBGURCII18Fxm2CE2EM2TNlmYM3K3Fiyt1rTEyYLXLBg4WtMWZqxxMM2ZuxagCnUlg/4sOv4sNZnXHG63hvAuImEKL6dfE5uPLmCE/FWJ+KqeK1ZXYY5cOnDlx5csZWpkyYs1sV7SQrkygITpZoYd94zjGMUYwjOUQQijG+/kxPAAITYRmas2jZyycrcLhzmWtGmPEtwt8WFaxcNHDRizaNmeNqAKjAE8g/4rWP4raUdPF8R0rDVzG0iJmeuOc3OJqoiTx4zdxGo5cDeunXlzg/4opv4opxrbncXZFQpSp1faVSm458OPLn4XFCZu7o58onWwhPB1WnbhrOZGCJCZGCMJRghEREIoBBGK89PNid4hNhDdvlyuGjTGtxs2TBa0yN2i1ziyNFrRtjZYnGXG5ZMWYApjGIP+N+r+N+s6de3PlxqbiyrxOc5AhPxQVfigrMFOBDZLAle+PLh13x58uMCFy2CnWyzxxxyxwwQoY8Hn4JYNICE2EYcmRywZM2q1m2cNlrTE4ZLXDPK4Ws2bLG0xZW7bIxxgCoIBMoP+Nvz+NwXXPlrkqkZu7zMxfJjFVVxvfHfPe7zmIrE9scGgg/4pUP4pReeM+DjnN5JpjEY6b7RFJTExSIXO5zHHCHCEzdiTi473nOEyMIwiIREEYRQihEJx39GM4dwhNhGJo4btsmFgtyZnLRa0zOHC1zjcuVrJgwzM8WbC3bsGgAr1AV2H1BqFL5clssEcjsqlcul6WS2EQmFwpMZgkskgkFlEpnU7m03SiUwuFSeTTebS2WIvFo1G5VK0sloh8OEvlxHI6lktSaTwqFhMZhAoGn0bgQCH70bvR05nCJxJMJjQKDQqHIpGi8Wmcyl8uR2OJdL5xOZlM4pFYTCE9nkzmUlkkZjECgadTuZTORSNDIaJXKhH48SqVodD0/n1BoAVCo0ajq7AIaCD9bwovvvju8rlExMTETEokmrgImJiRMSCEwmJiUTEomCauriUTfX4LuZ88CE2EMmDBy5y4W63K2Z4lrTM5YrXONszWsG+XHkyt22TM5xACm0cg/wYX4MN043MyKxSo69OrmTMAIfwA1eAGtPIlCo9CIUgsNg8NhsRhsJmM2m6ewiDwOBQMIXURQMHhYq4ZSGEjTz0w34GOKTSACE2ENW+TJhbZmS3MzxtVrTJlZrXLTJkW4muJk3xN2GbHmxACpEBLYbgVuBXh4KCQUBAQEBFzU2oqOYmZydlJUBGxlTUW9tY2FXVEHBAh/AwR4GCZxDYFEIDBoLBYPM5pNUrlVFolFoknkwCbzadzqg0CZzKCwQlEpCE8Tc2WPXhvVGcIwEYRjBJAIoxhGEY5+2jPaAhNhDHE3c5mbTKtaZWeRa0cZMi1xma41uPMwxtGeVgwx5MIA==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wCHAOAgAQdAnpcARC9zlfqqo5VS6cC7jYCYoqHAwpIEET//wNFKEYoBQM4C2QZIDIJAICAAwF7wh5FMwkAgKACAeHDHkU4CAD+AwAAAAAAEeXswD8K9gFRhvFH14pFYNCwMREoWDiYGLgbzA8LGQMhCSF3hqMioyOiIiOiJvCUFAwcDGw89hWDh4WJiYuJj42NhYmFQcPCwsGh4CFiIaIiISKgoSEhYKHg4OBAg/4aNP4aVZqZw1GtarprpjlHaOGZZnd8aznfPw+fg+D4PXjxtE6rWKRhjWOXDlrhioqJ4WXiszaHg0yQCMwmAwmCwGAwGAQC52KBCCwK4WNBYFA4BAYBAUKQCAwKBoFDYCQCAiAQGAQGAIDf7ZAgX63wEQZAYPC5LB4DA4YAITYQwyMmbnHkzLXDfIzWtGLlwtxMMrFa4ytnDTDkYMnOJkA=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INHAOAgAQdBLgE6gEBEL3OV+qqjlVLpwLuNgJiiocDCkgQRP//A0UoRigFAzgLZBkgMgkAgIADAXvCHkUzCQCAoAIB4cMeRTgIAP4DAAAAAAAR5ezAPwpuH4P+CLb+CLfOOPB16c+WcXXCrxKCOFTN5IT8IMX4QY8uScmHBjxa9WXJmtbJSyMcc9OXTfKAhMmrLWElKRlhhVWqcIxhWOvrpwiAITYQ4a5WeHNkxrcLPLiWtG+TKtc5cjFa4YMMbNq0ZZGrNiAKiAEnhfgjm+CQXC24G2hhKsRlsliMJZNFDffh8DhcPfga66YIaLIsFZRQhfg6E+DpHDYTDSYiyqKCuW/B4PD4PD14O22eOKKajBXYCrAIiECE8AUlHi461nGcCMIhGBETheevmwnLcCE2EOW2NgxwtnK3NjZOFrTFhbrcTZvkW5sbhqxZZcbhljygCnMkhPwKsfgVx3Xsy5GLBmtKjDj36dNYwlspyrUyYV55QIP+FWr+FW+rpz5NXU001iEZbz35b3y3c52AhOhkw3nG9azjOEZRkCKcIxrfT0UYbCE2EN2GZrlb5MK1gzzMVrRq5YrXDdmyWsGGLFmxtmLRthxACnoihfga6+BymuO6LHYbIZLHYayyaCWuuvA31100zz1zR0YLEIX4UevhRhwkmAlshQyw1232334XB23ywxUYDEWZLASUAITxZwzn5cMZxEYCIIwjPD35zhUhNhDlu5YtGzTCtxMseVa0ytGq3FkcMVuRxlZOGrXM2cuWYAqBAS+E/Evl+JdutoTwXhVGEEY3w48uFO2DZk1SlHDr17c+GMoZsW6lqIP+EIr+EInbHHSoKvF1EVSCVoMRDF3OXPfPfECE7WCEeHjvGsxKcICKEYowiQRlGBGePwGi4YAhNhDdq3aMWGTItas8mZa0ys2S1xhcY1uNu1wt8WVxhbOWwAp9HYfxNMeJwGNw+DxyGSyVTiaSiORCBQmNxOTyOQx+IxeAQ2BQSICF+D4r4Pm8NgrMZVMgnpvvwdtNuBvptglwEGCwGGCE8YcWcePprOMZwjCcIkYzX6+GMeCAITYQ0ZZcTFq5crWDTK4WtMORgtxNWmNazyuXDBo3ZuHDXKAKiQEnhPxO1fidvljtfJLBgxYqUwy1w32zp3pGGulaThSWKVoAhfhYy+Fj+qHEMAkhlpvnwsOJgws0EV0WMuxkl0UkccN9dts4hd9TBDicDbLBKljnwNccU2GoqwGEgT4GdPDPPr40t4AhNhDDJjZ4WDhutcssrRa0xOca3DhaNluTKzyZcTfNky5MgAqFASGG8UYHijPgYeRi6OFkYSEmJq0pqiYlIhCyMnHycnH0MXWzMzMghvCtl4V7YCIhJ6MqJqgjJKAgZWTnZ2dn5mbmZWLh4iEmJSaoJYCE8HRk4+OuNNOMqwjCIjGKdfAM5TzgITYQ3aYWLLLiarWTdi1WtMTVutc4cLFbiZ5sWJrlysG2RgAKZx2D/gtu/gtf24c+WamYzd3njne5VvlitIP+Gnb+GnPhHDPRiYREwiLmed9evXjzheAq4GZlpjljgjghIEKFPDsYYIJAITYRhbM2jhnlyrWbVkxWtMzfItxYWjhbmZYsrRi5btmbLEAKTw2E/Bad+Cxe1JyvWOnHjxiD/hrO/hsHZvwKrprXAIbFlDBrGPg4+3gIOAggITYRlxtG+VgwwrcLhlkWtGOVitcY8zFa2w4mzlw0bZmzZoAKkAEkh/BfB4MGY/FYjD4hBpBHqBMplKIxEIJBYrF4zI43IY7H4vFYnDYjAIhFJFHghvDCZ4YQaSepJaWhIGPmZ+dn5eRk4mNjYuNi42Jh4CKkJ6Qop6WkIQCE8SbTr4azJkpwRlOCEYwjGc+Lx4nIITYQ5bsGLdvjZrWbRm4WtMTDMtwuWbJbkYZXONk4bY3GVmAKfiOF+Jgj4mAcHffFTVNgsFhMFRRDHTTg8Ljb65YYqMJgMNVNFCCE/DSp+GkvJqpwGCNcOfHhz3vhnhTSlTBLNPFKcZiE8HINu+96xhWE4QjCcIkYTjOu/ixjLoAhNhGFq2ysGrLIty4mDNa0bMWK3C0cNVuJu1aY2DVhlauGYAqKASOG8Tr3ieVj5GRm4KDjpCYorCqpp6WhoCLj5WVm6GRmZGbiZuNiYOBAhvDQx4aOY6KnISeipaKjIKBiZeXnZ2Xm5WNjYWHg4KMhpySkpiSlAITwZCEeLfPVOaKMJwIRRRRnv6cIw0AhNhGJw4ZsWrTEtaNWbJa0zMGa1wyxuFrBs5y42LllmZZGYA==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gDHAOAgAQdBKAC6gEBEL3OV+qqjlVLpwLuNgJiiocDCkgQRP//A0UoRigEBwM4C2QCC2QYNiAyCQCAgAMBe8IeRTMJAICgAgHhwx5FOAgA/gMAAAAAABQyCADwFQJ8uOJBMwgAtBAC6wbjQQ8KEeXswD8Rq6rTQQq7AqsBhPwU1fgpzpCNJ0qUw2SUnFVOIkSikiTnGNVUpwUhgx4tmTRm2aN2rNizYMEIwy1x5ceHHhx58uHPhz3vOePFjYMODDsrCFEElJQSmrhnes5xEImmd73x4cOHXr07c+vXeq9aywbsnE4HK5HE0YsGCsKzqIP+BZL+Ba2bnV8K7PGx4XLxMa0vO+vHrz58+vk+D18Pw+uWuHLp4XTlrVRUInGYmYstc5qVRUYVa0zKBVb0mInlLg1jGOVVqKmc3ne8s3c3d8dblBQm2Zi0VERiKut1MN8rqZCD7coTEZlm5sTcSmCYRJdWJqUTBMJhMCLgmE1IRImJiYmEwAmEwAQCJCYmLiJRMTEolEomEwJBMJm+/wDFx0AhNhDJm1aZmzFitb4suJa0xNsS1y3YsFuHFhaZXGXM2ZOGoA0BGgEXAQosAgpIUhAKQ1DQITYRhyMcmFs5YLcLbHmWtMLPEtcOXDlbjxM2jjK4zYWmRoA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scA4CABB0CBAQBEL3OV+qqjlVLpwLuNgJiiocDC0gQRP///wdFKEYoBQILZBkUMggA8BUCfLjiQTMIALQQAusG40ERq6rTQQoyA4L+BZv4FnCC/gJD+AkQITYQ0zN2zBkxZLcmRwzWtMeVutw43LJbhaZGrluzzNmjBuA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QIHAOAgAQdBIwJrgQBEL3OV+qqjlVLpwLuNgJiiocDCkgQRP//A0UoRigFAzgLZBkgMgkAgIADAXvCHkUzCQCAoAIB4cMeRTgIAP4DAAAAAAAR5ezAPwqPBKMChPiXPiXQASnKdKyRlGU5TijGcE4QhCEIwXIowhAhKaJCMEkZTRnCMYJTlKcIwjGCtAAdLpvBXNpa1o5JUlCELRhSFMCkZQhWcYpXkQjOU4TJQhGMa3vpy5747znGEkYRnFeaE4QQgrC6s5wjCUYQjGEI0SlRKU4pzhWcYxveuOuWuGsazThNUVgFybCnSMZLSpKWC0sFMmK3S7vcHG4whvCkR4UiVfXAF1d2VngTAuEKFBQUAgiCQCAhIWAhYCHg4OHQUDAQEAgIFBwcDU4Qp4KCgICAgYBCwJAQkCgIGDQ9TgjBN5e11fYWNVVrS1ABCQqXjkDBQcBAwEHCQMBBQEDBQcAhUDAQKCIIQECECQIg4KDgICBgkBBQMEQCBgUHBwELAwMHAwcLBxMLDwcPBwcLAwsDAwMPAxMBBwcDAwEFCQ0FAQEFDQMNAQUREREJDQEMgICBQSCQUFBIKBQaFQEGgICBgIKBQUDAQEBAQEAgAQcBBoFBwKBg4CBhIeGFZMiD+FO7nvrndoKmkzK6mYImCYlMJRKLgmpRcCakhMExIESACAiSYkiZAVMglESmESmkiEoJhEoTEhMTEwCJrNTF1cATAREgXUxMSImLiJEwlEwmBMTE1dXBEhEoTE1ImJgRKe/wLln0wCE2EMnLVpizNWi3M0ysFrRy2YrXLFmzWtmzNy2xssWbM3YACrACogGE/FFF+KKPXa08ShOWFGUMEMEJJ1rjnUhKUpSjCCMIQlKlsVsWTJkzZM2TNiyYsWCUk63x5deffweDr4OvTjwzJSpKkIQjKMoSJxvjw4ceO96qhGNa4a48OXPjz6cuHLWc1rUyZMmDJa1pYqZMGrFmzZCD/hSc/hSdnXCuWvA4eFHbHKqmqq28XFzEXvjx59fB6998eMyTSImBMRMTEwmJTN3crLjM8c547zx3ebzzzd7KxitcOVa1jhhrUVqMMIMRisYxUTN8Z55leMarWJ1N3kCD+ANV4OePO7GYiYWiZiZpdSJRMTAJgmACYJgRJC6kAmpAmBExFwSTCJEXAmAESETEwAmJvj8FynIhNhDhk0bOMzZstaZWGZa0btcK1xjZNVrVywZt2+bNkxNGQAqXAT6F9A96GuSayrETWTUTVSVTXUXTTXXWYyjEVXUEcaGBBTHfg78Xh8LgcDbTXLPTTbLhcLXmgIL+PJv48d99vw+LlyyzspLhohHJYhlTsbpeM9F8gITwRFHk3umrAhGCKIjGEUYRhGk4QRQiIRIREb+CU4ZgITYRiZYsuRy3ZLWDVi3WtGjBotct2uVbicYWmPE4YY8jXGA=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0UHAOAgAQdBKIFsgEBEL3OV+qqjlVLpwLuNgJiiocDCkgQRP//A0UoRigFAzgLZBkgMgkAgIADAXvCHkUzCQCAoAIB4cMeRTgIAP4DAAAAAAAR5ezAPwqLATCE/BKx+CWW1c2PRHBC0JQIzrGdyVsVMlpXjlvrz58auCmqGaUghPxJifiSxyQ1NEaYZ4cefPn15ctUMVs2bNSBWd8c8OO+PDOuKmzNuITwBkOPjxxrWEUQEIwEYRgihGCMY1y91GGoITYQzZtWLDNjZLW+TJjWtMLJutw5MzdbiZt2TBnmytmWZmAKqgE8hPwbifg2hxrs+CdJUjNlx5caMM1uFkzWyZ4zx3qx4rwy4M96znaVs2LNDFhphnhAg/4lVv4lM7ceHGr4548efHnM1jWOlcI4TymOCpnnrrfHjmeN5ve85hwcOXTQhdlNFHicLXPDGhEEcBHDLg87AZrAWYbNSQsjg54YYUMEMIJYb9GhgmAhNhGPFmzMmLFmty4WDVa0btGy1xmctlrRg0ws2zNiybZWoApXEIP+EQb+EPeHLrwzU3wVWIX4i5viLDugw0NSGPDy4XB43BiGx5Xo2bi4uBh4ejpYCHhJQCE2EZWzRy3bMmq3Exc41rRy1yrcLTJhWtMLDLky4c2PLmyACmEUhPwl5fhMbw0nqhkxaMWDFG2WWWNwg/4jeP4jTca59ON778c3PK0MgIbJ1zBwF3EwcKhYCFgIWLu4GCgYACE2EN2+Rg4cs8K3K5wtVrRqxZLXLDC1WuW+RoxZOHLRphwgCmoZhPwosfhR3rOltWTVklCOHLny4ZyrubiE/Edp+I7XVLBFWcayYqLITx6ce/GAhsmXMDA2cbCwaDgIFAQcBAwULB4HgUHJgCE2ENXGNvicOcS1kxZZFrRw0xrcWXMxWuHOZs4zMmGNiwYgCocBJ4T8MnH4ZM66suqdrxne84Q0ZMWDBCNdOvfp14arU3YN1syF+ISb4hO8FjsBjJLpIa7b8Dh8LgcLLCmswWAw00kkMtM+NpxeBwMoheONLHFp7Y0cZCEMEMBBDFHEjglhxeflgCE2EZXOZvhcNGy1kxxtVrRm5crXGTLlWsHOXM5xOGTZy3ygCmcag/4bkv4bd6xwVM557574znE4jwM6UIX4i8PiLHoSTw314PB34HC4G2eaCqTEUXTWAIXkzbwtXXHGjIUMEaGO/K1l4CE2EZsbnE2a4nC3E0YM1rRywcrcLZzjWs2zRuxbM82PE1ygCoABJIT8OxH4dic1cikYKzw30wzxrOEMVMls2DJa2K6tQIX4fzPh/NykmQqwU1UENuBvweBxuHxuBtngioouooggkgihqIXlrg2LB4+uWOGNHHHCIIJoJEJBLDPsZUOLITYRjxsMLBm1zLXDnIyWtGeVitxYWmFbiZ5GbLHict2jJgAKTAuD/h/E/h+/xOqnE4CE/Ech+I2+GVHLfThxgIfF1bgEFocNpcDgMBiYITYQ1w4mLZjiZrXObLlWtHDLCtcMGDZblZYmLDFlxuMrXEAKSgmE/EKR+IVGlMWLBgsAhPxGHfiL1jhvjy45gIfFFbgMvsMDgsAjQCE2EMMjBm3Yscq1k1ZNFrTM3YrXDjC4WsHLbHhw5sTHG3agCk8Ng/4jLv4jMd74Rw5RqGSE/ES9+IkfJGmG8duHLhqAhsqX8Cp6OFlb2DQcGCE2ENW7Rq2wtsq1tkYOFrRi1yrcWZy2WsW7DI2Y4m7Vu1cgCmMWg/4XYv4XY6ieXGN1GK1GMROc5IbxQceKGlEQFFFVEpIRUVAQsPJwcrGy8jNghdNgkeLlrrjjRwo5cDpYI4sIITYQwc5sbBrjcrXLDI1WtMuNytc5XONa3ZZGDZphbsm7JsAKcx2E/DKx+GWvPPTaGDBixZMWalCM53jjxThOQIP+KB7+J/PXhR4E3fPnvj1vOblVxxrje8iGytgWBgMDwMHAwMCgYGAQMBAEBAwcrXwEDATQITYQ4yts2Zw0ZrWWXMwWtMuFqtcsXDdaxzNmDhmwxZGzTEAKbR6D/ht8/htnvMc293eURrXLpw4VpvHg752AhPxUvfiqBlPFVKFqWxYsmCkE64cs9c8sdMSF4ozaDT0zo4IUEMCGCFChln2cUMMIITYQzb5WzFrhYLXGFixWtMeRitw4cblbkauWLVo2btcblkAKZBqC/rLz+sq9nnnW6pJjE74uQIT8VAH4p5Vr0wsePDny5b4VMGDRg0UohspYBgYC7iYODgINAQYgYCDgYO3j0DPgITYQ0xNHLFszxLW7TJhWtG2XEtw4XLhawcs8TBoyx42rbEAKaiGC/rpL+ui9y5cvK4XOlpMl9eXYhPxS9filVrkzpzw3x4cN4oYMWTRiwWknljnx58KF5+4rYvOyo4I0EIQIEMEMEcNexhJQITYQybuWeZuzwrcrZgxWtHOJgtxZWzBa1aN2+Nm3yMcmTMAKeSKD/iC+/iC1ng4RE7vrx57u5rXDWOFcIqbxbICE/FOF+KbWcZzw1rW8ZypTBgxaMGKykZ3vrrry7YbLmC4OAwHCwMDAhAwBAICBgoOAgSDg8EwsFByYITYQ5ZZmrNjizLWjXK2WtGDVktcN2zJawyMsTVqyy5GDFiAKUg6D/iLK/iLNxfJwmKmZgIX4nDPibvwkmAqoijYG/E4Eh8UVFA6DCYHA4LP4egcfITYQ0YNcrhswarXDJxhWtMmFktcs27NblZMczFy3cZs2VqAKRAiE/FAp+KCGlMWCmQCD/iiK/ihnrfGe+4e6SuB0Odw1CCE2EN3GPM0xNMa3HhZuFrRmxZLcLbLjWtcLLFmbZcuVhkyACkkJhPxTnfinVhLJkwYMAIP+KLT+KKPPOud3YIe8SmEx+txGBwCTACE2EOcWJuwy42q1pmyMFrRzkwrXLdzmWsnGZlhwtG2Jo2ygCkUJg/4sPP4sL+cmuHCD/ih2/ihrczndgIe2SGCw22wmDooAITYQ3yOXLPNiyrXDLC0WtG7JutxZWLla0ZtGzRpkxuMzdyAKdyOF+Lw74vDyWKmhRVNVRNAnrwOFwuLwdcMVmExGUwmCosCD/icc/icdO2J5Im953x3vN7lEVXDDlnGYheIMbHFobZZUsEaGCEQQwQwQkMderhhgoCE2EOGrZwzauMq3C4YtFrTLmaLcTBq2WsXGZlicYcLJzkcAClwSg/4yav4yY9r6RqTcba5dAIbxIdeJEuOqISUjI6EgoGJTcvQy9KCGyVbwcFexsCg0LB1NDAQsJWAhNhDjKzatGLVstzNGbFa0bsWi3DmzYVrdi3x5WWNxibYswApgFIX40ZPjSPvhlwl2GxGIuwE0sOJpw9tohPxJQfiSh1apZpqxxzjOk6VYQIbIVjALuJQ6BgUHBxOA4GBQQCE2EZHGRpjcNW61m5ZNFrRm4yrcLDLiWuGDFnlZZsbdiwbgCkcJg/43OP43TeHDhSIAg/4nyv4ntb34N53kh8JT+Bw/A8FgaJAhNhGHM2ZsMmZutb4crZa0c5ci1w3xtVrhpiYN22bNjZtsoA==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JKHAOAgAQdBK4K1AYBEL3OV+qqjlVLpwLuNgJiiocDCkgQRP//A0UoRigFAzgLZBkgMgkAgIADAXvCHkUzCQCAoAIB4cMeRTgIAP4DAAAAAAAR5ezAPx4OTYLmgAAAJQAAlAAAAAAKrQKkAYP+PFr+PFnh1lzzzzuYrGMcmpxx1NIjCplKaSiV5uZRiMVSru5SaxqNcJxiOHDt07dPA1pM3m8rTe99ePHrzvjUKZvPHvvjbFRwJnd8ZnM5vOfB79/H8Pw/B797nHDXgeF4nieV28DprACD/hY2/hZbqY1XDHSuTtPKNY4VqOGIGJi4RNbIhcRVblcZZuZubmc3mb3Oy2W5zGanWKrC4zu97zvjvnx6+D4vfrz57tMXmd3MROMcNYxXgRwjHCuWOHDlwxjRVIqHC0IAg/I8SOfXcpSmU1MJqZkklWYBMESAAmEwTAmJiakRMTExMExMSiUTCYmJmCYIkiRAmJIkBKBMExvv8B1mqCE2EZmDLDkZM2a1nhZMlrRiyaLcLNq2W48rZllY42bLLiwgCpMBMoX43BvjcZkqw02GksghtptpvroQpZ8DgcDiZ6ZKMBisdkMNgKpo6a8LXiYIUGEAg/4YHP4YFbvyM8K1K873vM8VzKVVCMRWIjQS8HwvDeD3hPG3POnjvGKMUIThCJGE5TlOUYwhFGAjCMeD15VhiCE2ENnONm4Y5HK1phZYlrTDhxLcTVjjW4XLBjmbtGWbGzYgCp0Ce4XxD3iH83mmp1GHsiSQQQCOOCOCBJDEQo0EcEEEUMUFuUyuotuwlmCqsmqQxxxzz22324Ou2umWVBJBEkjQwRWVSUUQw024PC4PD14G+W2meXDz4G2eNgsBgMNhsditAIX4VNvhU3z+eRR6rA4CjEWYbDYjEYii5RDHanllltnptwN+Dttrttpz+q1cWLvrpnRRSVUSVURSSIoY5a78Lgcbi8bhcHTLOmRI44oIqqsBgsFZVZJMkigkkmioimigghTyQw1Ag/kz4LmfgFuJhEzFxJBMTC4JmEolEwIsqbgiZhEkCJiYSgkhIiRCSJiSJhMQmb8f28zPgiE2ENGbXHhY5Gi1xmw4VrTC3crXLLI4W48mFq2zNHLDMzaACqQBOYbupu6bh4SFjIOShpaOmIiOgoWHlZOZk5OPhoeIRECi5GRnZWZiUFJSFFTSlNOSEdBQcfMztTSy8+CD/hoI/hoNvXXXOOc82bidYxjVdN6ukRwjGMYmdzvjvrnjc3jFeFwrEIP46+E8N8d5nMpmJRMTEiLgmJhNXUxICefwLMyAITYRhaM2rVq3wrcmViwWtGTPCtxYnORblcMc2Zm3b4cjnEAKmgJlhuKe4q2MSUmFTFQsDBQ0xKyjA03AwlfgjBNZWoWEp4yFgE5Pzy4gYyMIeJj5Gbg8CxkDAwkRVQVZLRkEhY2Xm5eXjYWFgoiMpJSWjoqBg4udl5eXiYOAjJaalpyKhoWH8NWHhrfliZzIKxJYJAENlsymaXwqBwGUUGgR2OJNJ6VG4JAYHL6NR0FisFgpCIJDIVDojSovAoBA4XKYxLYfBYTAkMhkOi0GhkCgSDwuLw2IwuBwGBQqJRKIQ6BQGAweKw+LwWEwaCCD+IvRxnw9pjK7uLiUwmEoTBJEhFpgQxJFwyJq4iJiUTEkxcTEQVKb5/Btp+AQITYQ5cY22Riyxrc2bE1WtGbPEtwssrZazY5MjRy3yOHDJuAKbSGD/J5fk8+0tE5znNeDqKpoio1PC+G4hPw0FfhoLaMOiNIwnWeeevHjvNTBitgyJEaAheMNDHFi8ujjhghQwIYEMEMEKGWvUwmfITYQyY5cjDE3zLWmTEyWtMjZotwuGrFazxsmDTK2xNcmRuAKbyGD/Nufmz2uvgZjN7vOd5lVa5culVwvXWNgg/4Zhv4ZgbjrriuZI1XDhrWMTM5z1zzvwbCE8teFYOjjrOMUYoRlOUYRjGE79HgwjCAhNhDPKyxMGrbGtbucmVa0c5nC1w0ZMVrJthyYmbRo4csG4AptH4P9Fh+jFu9R0x01Ws3nPVlFVjHLry41zIP+GRD+GQPhvhcb3vOcxeOjpw0qebwc+DnqhelORYsHpU8MKGCGAQIYEcMdenQR4UAhNhDDE3cY2+Fyty4cLRa0xssK3C2YuVuZozyY8TZq0ct2wAp6JoP9O1+nZ41fDWsYri49eeeK7rHLWscMYjeuN7xsg/4X+P4X8fA8Bymb3vO98ZzMYjWtVSZ3PWPD33z3heauG4o9fHHHChISGCGCCBDAIY4ZcvjYI4qAITYQxbt3DBzlyLcrnC5WtG7fGtxY2bVa0bt2bZmxy5s2LCAKiAElg/1in6wPPCuWOExfF4c9ZzwnnjM8ePgmMY8KeFwAhfhhC+GC+LAQyQIpYcHBi6cPTg0UuGqxVmOmqqkhplwNN86G01klI2cHAwqHgYufmyCspKQoJ6CQFfIwsLBwcbfwsBA1ICE2ENXGLNhat263DkyOVrRkwYrXLPE2WtmLhkwY5sTNiwYgClcQg/zRn5oXXGsxMxfgZi5Ahfh+a+H5O6PBIE9eFwOHrwc4htFY7gom1hYGHg4eVsYWChZ0ITYRkytsjfLjbLcuJvjWtGrVutcMGzhbiwuGeRoyyNXLZsAKjAEtg/zRn5nt2nlxi+teD4Hi+Bz4cam1uU1UxZOawjV6upCE/Dz1+HmvPLHSKzRXgXzTthhjnj0uTHHCNMGTNkwQgwzzz0wygIXjTe3z6GCqKaa6iKe2WOONGQwQwwIYIYCGKOOXT3xS60AhNhGbK5cN2OPItYYcLRa0ZtWa1zmxNVrFm5yt8zNxjcY8QApUEIT6gT6h+9K6sGbVbIjnnhCD/h6A/h5vjlnE5nrruuiG0Ji9A28nBwcHD1M3BwEHBCE2ENMbBkwwsci1njY4lrTFmcrcLBuzWtsWTKxZ4cOZg2xACogBLYP8ct+Oj8Lp4FVE8547uriZYnU1ETeb3MxMQxx8LjgAhPxKjfiUblCNWG98OnHnwxMGjNoySJ474cefDjKSyasWKNrghecOI449bDGhQRwRwEECJBChQwwEMEMEMMc+thgl14AhNhDhu4w5WWNitauGuVa0a4sy1zlZ5VrJpmaYczZgyyuHAApjGoP86d+dBy3jJxopU0VvW/C2g/4k1P4kuZjjXGePXjx3xu65Y4dq4TWQhsnX5Pz8LAwcCQIgYCBg4W/hYKDtQCE2EM2TJyxZ42S1ixZMFrRu1cLcTDHkWt2LnHiZOXDJjmYgClEOhPodPobZXwYZSx6srCCD/iPI/iO31vGbvj14z1mGztiuBhbGJh4eVrYKFgIsITYQ5zNGTnK5aLW7Bg2WtHDNitcY8LNayxtsjZmzYtcubEAKQwiD/QDfoEeHCdYkg/4icv4if6vmSIfHV3iM1nMFgcbAITYQ0cNWeVnkyrWLTDkWtMLDKtw5m7Vbhy5GjTG2YsmTloAKpAE3hPotPop6QxXthjPPbPTfuxwtlyToapUlBWuG+G9ZwUhbFSkpSx0wsYCD/iIG/iHf00q5vrXh+HxvncZ6R4BczeczdVjhw1yxjE3u+PO+8899wIbN2I4CAuYeHhYWFhZmfUU5EREJNUEBSy8TCoOCg4KDhIOAgRAoACDh8AwKBswhNhDVlkY5ceZitatXOJa0cscy1w4y41uFqwaNGTbC2ct8wApUEIT6oT6oVmzX0QlK8cdccYT8QrX4hW3AhDIswtN9uECGzVhuBgrOTg4GDh4e9g0DNiE2EZcjTKwYMmy1q5y5FrRrmYLXGRw5WtGeXHiYt8rVg2bgCkwMg/1/H7BGd4jWlJCE/EJt+ISniW0Wja88t4fLmDYBE5jC4XP4PAIHHyE2ENWLdrha5ci3HhZZFrRiwzLcLlhmW42rLFmw5GDhg0agCmIWhfRTeifiinmwseHjjgquwWGx1lEUc4CF9Zl60eNLdFkJMFNVBDTbbbgcDgbwhcdjEWJlT1xxwoUs+rglgvAhNhDXE4bs2WNgtatcbJa0cNca3C1yYVuVy1aOWLZwxb4nIApYEYP9cl+unq+WMYrDVrSAhuke6QuIgJqMkI6GhIWCmZWbl5mGylguBgbmHgIGBg4mXm0LASwhNhGRuxZYWjjEtbuczJa0ZY2y1zmauFrJiyw4W7hywZMmQApZEYT7Qj7QnXfTHLKWDFs1Yskghut263eCoIymhpaBgYeVkaOZnaGGw5Lk3Jw8DAwcDD28WhbEITYRicMWLhs5yLWuHM0WtMTXItxNMTla5x5m+Zg3xN2bbEAKZBmD/bsft5Zi+VUuZ443prlrwMaYhfWsettjthigimwmAxFVUUk9NuFrw9+FwICF4k0McOllIIIIUEJHDTm70ePAITYQ1xt8jHC0xLWbfDmWtMmVktxZcWNa2cN3ONvjauWLNqAKWBKD/eSfvMaz2npOLlvE8FCF9PF6efCRXSXUTTQyYOPA4HD4EIXi7SwxZ/Axwo5Z8Tj0MGCAITYQ4Z4XGHGwyrWjdjkWtGWNqtxM3DRaybMm7doxx48zjKAKhQEjhPvyPv22CHAhmlSccN74cMcM6o4NmDBgwWzac+Ooh+s86z2IQiBwyGwCGweCwWFwOFwBAoJCoVDoZPVQgcFgsJgU+gFTgQCF3VMEORnljhhjIYUIgghxmLgRw263H4yXEiE2EZmuRq4cuMq1y4c5lrRhkxLcTZzmWs8mbLmw4mLFg5yAClkPh+jY6TWITCYTbEEWskIg8plMrw2Ahu8c7v+Rk7WQQMJEIKooYMCGzxieBg7mbQkLP06FkpQhNhGPMxwuGbVstyNGmVa0a5mK1wzysFrlwzaMHGXM2zZm4AqHAS6D/bUftqefJynU6uJ3MzlVxOZzm7iunLlwrW3Ped7khfgE2+ATeupiJqqqopJ4ab6cHbjbcHgayzBYTFYbFYCySCGOetia777whPInbrTq5ZxIxRjAiJwIRhCU0IkZsfgWMW0hNhDdmyZt2jTGtZOGeZa0at8i1zlxuFrbJicNGbdm2aMmoApBB4P+Faj+Fa3j0YwAg/4wWv4wT+ZxoIeVJLB5LC5kITYQ4Y5MLFwzxrWDFzjWtGLjItc4cjVbjcMnOJw4YMMmHCAKogFLg/4Vpv4Vp+PAHfpx4ceXHg58gPEzyrSMzx474zlapqsY4Y1WGb3359evFfCOXKe2VoP+MEr+MEvWwOXXlxa2A48PBxmLqNVjhUVVxc3bn02qIhFMILvfW/FxtQCE4mDPeEpRlBWs6xiiAjARgQigRJwRSnAAhGUYRRnXwiisITYRkytMjdk1yLWzLKwWtGTNitwtMbBawYYWzdg3a5GjnCAKlAFEg/4JmP4Jlbnjy79ufI58g1itaiLzPPjnc5Qxiq5Rqpmd73z3PGM0ip1vpNUAg/4cZv4cceHeuWcTAB3xaEYrFVURMTaYlCohVXMXObubTieEpITwFaUeLlreacIxgjCcAhECchECMpwQAIpxr4NTayE2ENGrhk3bt3K1w1zYVrRy3ZrcTJgyW5sORqwyOMOTKzagCl0ShPwXEfgutwww4qasXAxZMUcU6ZSE+oU+n/yaoaIUjfDhrn0676SGxRMwcBbwsHCoGBhYfAcBAwMQITYRmYtWrVo0zLWbbEwWtGDbItcscmNa4bMG2Fg1zYmOPGAKZhuE/BpJ+DUeEdkdmTJacsOHe3q2bLZMFoCD/X2fr39Xgm4zeZnqvc3w3iuFAIbJlzBwF/Cw8DAwMCEAIODlauBQFIAhNhGbI0xOWjDMtZNsmVa0ctW63EyzOFuHHiauXLfE0bMWYAppHoP+Djb+DjeOHPwrZ4mzEYxVTG+HPF8Lg/2N37F3c74SnJx3vnNxHDHavEmiwIXizOwwammVGhghilihghRpZcbk4oYtACE2ENMeXC2wt2a3LlYuVrRg4YrcWFs4Ws8mVzhZ4m7VnjbgCm4ihPwfAfg93w6tfAvaco3vfDjvNC2DJotkpC014VCD/YEfsA863W15zaK1w4a4YTG7zuvF3x4+CITw1jhDn571TIgQlOBFff102oAhNhGRzmcN2LNgtc42Dha0yuMy1xkaYVrVtiw4WrlmzZ4sIApsHIT8JHH4STcee0tWLNsxYDHhz5cuPDWcqWtihfUYeorw01yhDLgba8DfgcHTDFFVFjKLqpiF4oyqDN42NLBHBChhEKGvWwQqgCE2EYcmbHhbM2y3Mwcs1rRlkxrcWVi0WsWrhiybNmmRg2aACmYUh/BV94K4YRAo1FphMJhKpBEkLkMjm8pmMbCE+4C+4JwYcWmWG05UlZizz13AhsoYBSc/DwsDBwcBCoWJwHBwEDAgITYQ2yY2bLE4wrc2TFiWtGrdgtcZXDhbjYZm+XE0atcrhmAKkQE2hPwd8fg8JlPNr1Jy0MEs1sBXHh27dOe8J4KaNWTQyTjjy79OXTONGjBixWCD/fqfv3YzymHDjrKYmKVjFURfGM3EsVTETGW5nrrmu4Ty54Pnv5dZxIRQRgiEYRhGEYRQjGEIwjBBFfh9mFZZACE2EZGLJqyZOGK1m1a4VrRviyrXDhnjW5czZqycsHLjMywgCpoBPIT7Yb7YfFjlMlOEWGMpypCmC2LBKEZ305dePLecKUwW1ONCkqRjhnPDbDaWAIT8DDH4GGcmXZt0ac2fJlWz4b1qMGLBiwWtSEICdY3rXGteUZJRhOKsboTwhWTTty1nGMSMEUIwiQiIRQjKYRgIEIxTx+A5o8khNhDXKwZZGrDEtyscWRa0atGS3Dhw5lrXMwy5czJk0xssoApbEYX4cevhyNtwNMMkl12KwF1k0wCF9Rp6kfHXYyi6KSeeXB14WvDghsyYbSNXBwMDAoWJv4CBgIEhNhDnMwbs2rVutwtW2Ra0Zt263EycNlrdywyMcmZzmYssoApnGoT8Oz34dz6R2Q3ZNFkb4dOHHWdpaKaJWIP9hh+wb4OFs8c8ePPe7qY1HKaigIbK2B4OCwHAwcKQMBBwAQaNtUDAQQAhNhGRqzYtMuZktxY2mFa0bNWq1wwyMFuFvhZ5MbFnjbsGoAq0AUWE/D1F+HpuWPNnheMUcWPJCiSEYyKQngy4M9rmHZt4WfBWlY1nhw1rOUMGDJbJZgrG8aiE+x6+xzX2bdFZQnPDbTjw441hS1s2KmKOKsseC8WXJlnhljTRpLBa2DFKkZVnfHDbPfXehPEG1DqzxziQQjCKFUZVhGM5ryjSGKVoQhFeNYTQgkgIxjOuntwnCAAhNhGFnhcsWDHEtYN8bda0yNsy1w4bt1uHEzaMnDFhlyZGAApRD4P+Iir+IiPu59pxjNWugIX04npr8JhF0RgYcLPfg4bKWA4FewcHCw8rYwEGhCE2EMsLDHmxucK1q2xZFrRk1xLXORy0WsnDPFlwtGjNjhwgCnghg/4h3v4hz+FdI4RO+PHjnOGNSnPPdzwjxK4QhfTlem/wU1kk0MVM+BttweDxt+BjjiswGIw2AuiqnkpAheOtbDDqZ0pDBCgQwQoEMEMMdOrhhglAITYQ3a4sbHKzbrWbhq4WtGWZitcsWWJbkctG2RuzY48bBsAKlgE8hPw9Ffh6Lw4Mccm3BHJp0WzStCSuGuO851CSjFa2KkIVx59ufPhjHBTFwr4oQIP+A87+A8+JjNUzETaJpiNRVQmMzNymKxHJVRbjObzm91zjjACE52qUN+uc0yacJwiSjKcIymRIRhECEEoiNb+DYq88ITYQ1yY8TFizwrWDfM1WtMLXGtxY8Lda0yt8zHGxYYnLBmAKhAEuhPwZvfgzx0ZaWpkpmlgXnhy48d5oQwQ1StCbLn058OGNMGbdi1Ygg/4JpP4Jr+E74c6yhFaxikTGZnj2zURitExvN9b53sCE8RcWmnXhrOcZkIpREYIoAhEIxx+AYRjtITYRlyuGTdg0xLWzHKyWtM2ZwtxNszVbhbuXGZtiYMHOZwAKYBeD/g/c/g/d6VPhMSznO558ufTdTACD/goI/goJ4658M4RU63jNddcZkITy54Vhl5eOcYzTjFWunHpjKwAhNhGZrhYNGeFgtZMHLNa0xsmK3FmYtVuZu2cOMrhjjyZnAApgG4T8IuH4Re8DZt4GWFZ1rOaMpQjgrSsgg/4Jcv4JczW8XqNNQmbzni53uLCE8cdFry471nNFFCKM66+mKCE2EOWuTE3cMGq1y2y5VrRw2brXDnDkW5W7nG5wt2jXI4ZgClQSg/4RaP4Rabrn03whU1uKUIP+CWL+CXGuGfCcKjEt5zvmheEMfBDkbaY0MMd+fIYAITYQ2YMM2FkzZrczPCyWtGbJitcN3LVazY4WbBs4csMrRgAKXRaD/hJ8/hKH4Vw64vEMa1jWeHG+uYP+COj+CPHXLhOpxN8c75vFq6YAheJs+hy9s6NChjhlxORQwWAhNhDTGwbZMmZgtZtGrha0a4si1y0c5VrfG1x5mzbK2w4WAApXD4P+FBT+FBXjwOfDc8usWIfwRGeCI2BwIh0GgUQltghcLg6HtklgMHi8PgsFQGpwKAwGViE2EYmDjGzy5sS3LkxuVrTG0bLcWbFkW5nDZxkx4sWbJmZACnwmhfcje5jkosxFmGkklrvxuHvwMqijDYLAUST14HD4XB0zzSUVAIP+Caj+CalO+F0VWKwVczcxFRqIqzPHeYXfXyR4PD1xwwwRwEEMBChghQxQwwG3ilhyYCE2EZczLC3aYsi3KwZNFrRliyrcWTKzW5W7TI4Z4WWVu1xgCmMYg/4P3P4P187131vV6rHDhqOE6vOdgIP+DBD+DCXU9K8S+Thuc73x3xja4IXibT4GGueWGWKWCURx05nAws6AITYQ1yMmWRoywrcjZu1WtHOJytwssLlbhZ5cbTNlYsm7FwAKWRSD/hGg/hGnw59OJLE1hUzYg/4L1v4L4eDh2z4UclROrZ47heBsHBFjcHDXBHDHDDbqYYJ8KCE2EZMTliyxY2a3HictlrRlmyLXGVxiWtnLbGzZuceXM3cACmobhPwWXfgsxnQihnvwb7YVtg1ZNm6EkYCF+GhT4aIYKCyTASYijFRSS0z4HB42nAzzyxiE8FY5Y984xQmrGM0JxrxeTCMeUCE2EYnLdnkyMmy1y3bMFrRu0cLXOHDkWuMOZixy5HLDFixACmUeg/4MQv4MQ5momW5hOnKNaxqonl1ve4P+G+L+G/M7eD4HDWtRpHGc753vnXetwwCE8Rb6V5uGqqaJEgjGNcvZThIhNhDBi4ZY2WRqtc42eRa0cNma1xmcMVrHK5YNMmRjjx4cYApdE4T8Gy34NocFK5s5h2wxQsUxAIbw4GeHBlBwMRFySetIKGhICHgZO7CFx2Ogiwd8cssccMtOxjhjtCE2EZsbVwyxY8q1w4ZsVrTMxYrcTDK5WtnLFs4ctHDHC3bgCmAWg/4YFP4YJb5znV3OSK4V5TkwhPxcRfi392WzStGiNb1w14OfXj14QIbFlDAwNbFw8GgUDAQKFibeBQM8ITYQ3ZssTJhhbrWDXMwWtMOJutcNGrhbkauGePG0aN8mZuAKeCSD/hl6/hmHtng5A5ruIjWMeBWk8FzxTACH8XpHi9NgEEhMMg4EYgcKgiBQGCweE0CuweAQWEIBQ6lA4LAwhPCE4R5uHDNGEYJwnCaKGWBClb9OcVghNhDPLlYssTZytyNmrha0yuMy1yyyNlrly1YNGWZxmwtcgApkGYP+Gt7+GuVGeEwzMTMThrhcW2CE/F8Z+L5kro16mbFg1UyQpVDbl05coIbCEWWcXBwMCgIOKg0HAQMBO1MCgbohNhDLK2b5MTNwtaNMbFa0ctmK3DiyZVrNw4yZHDTG4bNmIApsG4XxMXiYxAghgjNtXhKKoY7bcPha54SG8MqXhlTLqNhELB1JQ0cvDwsJISUhNRkZAQCF5u4jgn0csMccEcEEMcCFHHbo4YYceCE2EZmrnHmaYcK1njyMFrRu2wrcWFy1W5GbjMzy5WrFqxxgCnEfhuJc4l0BHx0IhZydwhExkFCQMDIyMjIwcfFQYIfw/4eH/EBPp/SpDKaNR4NI43E4iQSGRaHRKGQuDIToWwU03nVW8apxhUTRjz+DGIAhNhDhtmbOGrlqtxMMuJa0y5mq3C0bN1rHHhYssjZlhat2AAp4HYbhmuGbhIUh4aAgICCgo1XV9tGw0hFREJCwcLExIIfxK+eJX2ezwnkHgxB4XKUSidrikPgsAg0aiUUjEEgwhPLnhWcOjhwxiiRhCMIwnGfF56c7gCE2EYsThs0zOG61i4w4lrRiwxLXGNmzWt8zDHlctsOPKzYACmkdg/46Tv46TzwOHHW2825Xw5cO2OEXHXPGwIP+HWL+HWMjlnBcc3Pvz5543GtdqhmF4ayMMebljhhjISFDBCgjl18sMORAITYQywsmGHI5yLWbXCyWtGjFmtxY8TJayxtHDdvkYY3OVkAKcyGE/HYJ+OwVOTBhhOk5RSra9sWLdo0UnLTn4OmIhfiYw+JjFXUw0s0MkcEc6+quvB4HE4OuCHBWYDFWRITwlhOjec5TjFOAhEhOEa6ezFPcITYRmyNsOTG3arWrJywWtMeFmtwuMmRbkbs3OLFkcY2rhoAKYiGC/jxL+PFZYZqoZEMk9ZPXvm3yg/4OPv4OSY328HwOPBqqYE3N5nNqylaE7WWUKzrO8Z1REYQiIq5+vS9JgCE2EM3DFplZtGi1m0x4lrRo5aLcLbJlWuXORq4aZXDdnjzAClkUg/4Ayv4Axcuni43UxVRNSsCD/g2+/g3L5OGOWtRS45x3vwSF32BkjxtcdMEcMMM+BzcEsUwhNhGNuwyZHLnMtc4mDFa0ZZGS1y0cM1rRlkaZszLGwzNcwApvH4T8AK34AXZzhWUbYtVslJRw6du/fe6GjFmxYgCD/hGU/hGDmtXiZzPEVXDEVM5478Xn4OeIhPGnNi6uGcZxhGEYRhOBGE68/hwi2CE2ENnGXE0ctmq3GwxYVrRy0YrXDJqzWt82Ryyw42LXM4bACk0NhPv4PvzdGDVOmDDXCiCD/hGc/hGtu6mtZqs0hsnYFQNnHws/TwULBRQhNhGRoxaYnLdwtw5WrVa0cNmC3C1bt1rdxkwsG7Bk4ZZswApwHYfw4GeHCdB4JCYdAIlDJVKplJJRFoZAIrG5LJZHHZTD4vD4OIP91l+63Xw48pnlzvLc2qIiuEw3YIXZQyR42+WdGEMEMMCNLPq4pVQhNhDhnhyNsrZstxNcLVa0YNMq3E4ZZFrNzixt2zfI3Y4mgAp9LIP+MD7+MD/OuEcq1E3nnx45zDFV4yk548987mK06c+Xg4CD/hz8/hz94zwvFsVVRqYXOXPtxVVaiKtxvffXXp16AITzl4ljn7MZxEAREUIiNJoRQjfX34JgITYQ1atmDjJlbLWbDIxWtGuFmtxNXDBbmcuWbBizYMnLRgAKoAE7hPxiMfjEnjjvDHS6qM4SlkxaMWjJowZJYMECt748efLfHXLhy3zzupK1NU8VQIP+HCT+HD2tT0vk4R0rtjlWkXPG+e+u+/PrvjxvN5ztNarp25cq1db1NYCE8ITlPi5cc5xjIIRjGE4RIRIRhEQjCMIoThGCMY4/Ac0c4CE2ENXGPLmasm61m2ZOFrTKzyrXLDI3W5G7JqxY5cmHEzYgCqkBSYP+Hyz+HzPBx4Jjmxnlz5axjWMaROc8+fHnvdxTWtO0NYRM3fPfPjz43ziNVy4Y6ceGQIP+D+r+D/PR16PA8HwucXnGeMDFYxiqiUpXM25tZViODEErlmb3M7xnXXpxhPIHgPPHgzmjKMYIxiiihEAhGNr0nKcoxEYRhGAgjBCIrn76LkghNhGFkwc4mjfItw4crJa0b5ma3FjctFrHLkxMMuXCxZsmYAq1AU2D/hEo/hEzucceHHVxc3EzEwpXKta7Ry1iKYtOc5vnnjnfHrx47u5OERUQxVYrlHCIwIP+C2j+C23O+XftnVcNcIqYmlcOHDliV888+fPjx49+fHve7m4mJ3MYxw6dPC8DpwRN7vcR0zgAg/gqK8PjHhzuYmU1dXUglFxJExMJiYmJiYkmpISi4mEzfh/AtZriITYRhyYXDPIzYLXDNsxWtHLbGtctmDha4yZGrZmyb5sTNsAKlwE0hPxAAfiAznOuJgYmKmS2LNoyYsEIK5cOfPl06ceO84TlKEYoTxSpSmCE/B2t+DuOUobrcbFuxWM+XPpz48uPPfLlvtw58N52lozatWjVKkoVwXhKloTxpzUeje84xlFGEYRIwiCcpwRIRhFFGtdfTpOWQCE2EM27Jy1ys8K3ExzNVrTLmYrXLHC4WuGrRm2btsOZk5xgCmgahPwsDfhYPhSHCybM2bBgTnnw47565cuXPrCD/g1Q/g1hjp06YrC25ioYzXXj4M+CheOtaZ22mOGCOKOCERw26mGCPAghNhDTE0bsGrbMtw5nLRa0aZGS3E5wsVrfHhZM22NjmyNswAp4JoP+GaD+GY/XCu3Hh1b4771vNxcRERMpXGOPTMZAg/4PRP4PQbrfic/Azwtx68efPO5nGuWNVwwxWJ0ShdRZFDh6bZ5ZYUMEcAQRwEIQxy7GOCfGgCE2EMGzjFhyssi3M2xuFrRuxbLcTJqwW4mbTLmyYsThzjY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giHAOAgAQdBNQK6gUBEL3OV+qqjlVLpwLuNgJiiocDCkgQRP//A0UoRigFAzgLZBkgMgkAgIADAXvCHkUzCQCAoAIB4cMeRTgIAP4DAAAAAAAR5ezAPx4HH4KAAZoAAAqbApgBhPwQhfghHUrIz5o4JUlCMZ3TnBBNbGmIoIxghGU4RjdCNGRmtitizZM2TFmySjGs54a4Z3y58+nLlyzljxQwQlGM0VKUlRGN73rGsZznfDpy6cufHGsISmjfDKGDJm0cLZs0YMGAg/4QFv4QK2s+AdNY1rhjlNG75748983k3vd5iYheZliscOHLhqmHHhxvMzMVjFVWJxlbM5uVnDjwifGjHLGNYxURF8Z3x454zOZmZmZuczm7uGIxrg1SJms89c+Yg/Upa73nNpIkTEpgmExMSBMJiYJgTUgiUTEiYAAAmAIlExdJhMTExIAESETMJz399N9AITYRib5czFy4bLceZk1WtG2NqtcNXLBa5y4m+HE3b4WjFoAKUBGF8E14JvF4oQwAMkCG8cBXjgLqKkVVWAuwhpKDjIKBioCAhYWVg8FwcbCQQCE2ENWuHC0c4mK3G1a41rRi5xLXOXM2W5W7do5Y4sjHMwagCoQCggGE/B+N+D7PXLPpljY74dO3bny1nS2rNktSlqUxWyaMjgRhGeHDO8JwhKgklaksWC1s2LRm0ZsGCMMeXTv259OOdYytJGeOeHDhpO0rSSw1vlnhRpBZSdcNZzw0lLBAg/4F0v4F1648t43V1KoxFVnF3dzcShCHZw5dvA5cuXBu+fXj1673vc7ttMwq0QgqEhaVpm2Zzd3MxmFkw1jGuFcKxjF6zOcgg/ijxXh9853czcTEiJRJEoRdTEzExcExMBVxNXCYurgCYTCYRIRIiYmJiYkCJq4lFxMzOfX8dMesITYQ3bYmjFm2zLXLVmzWtMTRotc4mOZa0ZMGLNs1asWrTEAKbB6E/CcN+E5+M55IaJ8DBmzYsFpzrj16c+2ueM4Ag/4P7v4P4YZrO+OeN87umq5cOHae1zOQhPHnXjl4861jCcIginGt8vFrGmghNhGHJmyuGrZwtzMMzBa0yNsi1w3cuFrlkwZZmWNwwzYmoAqVATyE/Cf1+FBvYwYp4sdMrixyxjRmpolojFCCkKSlWN8OPDjrO9JWwUpglLBSWKmIg/4PPP4PRa63G9T008js1De+/HjubiNVirTN3MzbjO7TjHbl28CLvfeD8bxmeeVxMRu7WixKLgESiUTMABfn+vFxACE2ENHLnLmxNXC1tkZtFrTLkzLXLLC4Wt82Vm1yY2LNliZACowBMoX4UrvhTRngjgsVLksjCUYLFY7KZDGXVRQxkcMMdNeJxOJwuFtvjpkiiTCD/g/6/g/7mYzq9LdOrvPfjx2nhw5eFy5csVUXOd5zucxzxd7kg/hjnq/L75zMiJhKZExKLqQJhN35vqpoITYRjYtGzjM2ZLWuNo3WtMmVstwsGDha2x48jVw3yMW7bEAKjwEqhPxYnfixlvllnzQzYslpLzw3rNgvaeTDimtDNHdLJLBeOMCF+DJL4M07sBkKspgMFZJFCnptrttxcuLtxMFcUk1FFyRTBHHDEIXhLDxwY++eWGWCMhQoY5cLk7MFNRZRhshTg4758fmUMEAhNhDBvibYWGVktZ482Fa0ZNci3E1wsVrjG0yZcTPDhxZcwAplGYP+LKj+LL/FeA6Y0vPHPO+JVcO2tIP+Dor+DmdNZznjvPO83EK4Rw44kIbLmD4FZxcLBwKBgIGAgYAgYPAcCgaMITYQxa5cWTM0zLXDJyzWtGeNgtc42zFa2Z4crBw2bMsTHGAKYhqD/i3u/i3pmKzjieCmq1y7a6MTVoP+Dsj+DrNM7jmeOnczEYw4RLaGzBhGBgLuFh0GgYBAQcAQcDI3KBgZkCE2EOHDDHlxuMy3Kyb5FrRkxZrcONk2WtsLJjjyt8TXHmZgCmoZhfjSw+NNHEx03WYbCYSaSW+/B2zwzYajJUYghPwYLfgwXtkjkEYyhCkIzjnx4eLhmIbNWGUBfxMDAwZAoCBIGBh8BwKDpSE2EMmrdzjwscq1plx4lrTNjbLXLJk3WuMjVowzYXLHDjxACmschfjWy+Nc+OO6DAYDBVUE99+Hvvlhigw1jFSAg/4M8P4M4aVBnO99c8yI4a1HDbGwhebuHYo9jLLDCQoYIYIYI0cuZw8UOTAhNhDNi2zZWLZqtwssbFa0bMsq1xiZOVuJkyxN8bBy3ZNWQAqEATKD/jcs/jcVy463Nrh4UcIRPHj1naY4OHBqImbWm6mLxYCD/gzM/gy5uM9NpnO3PnaYxw1XiZJ6655lEYxjFVHHHW+N5ITy54JnLu453RTRRhFBKMARhEIwjCKNc/fhOGchNhDPMzZ4c2XEtYYWDha0zN2K3CzxNlrBnjbZWOLE4bM2QApxIIT8dJn46Tc2fZjwQolPDfPjw3VyWyYslqZMdoQAg/4NAP4NAYmuNbbXDhw1rWOGWc5zPW+PEIXirPwM3fLHDGhhghghgIgjn2c8UeTAITYQyyN8bNu1xrXLjKxWtMjZotwuWGJazw4muTMzxYsmRkAKZxyD/j8u/j8z4ankq6i5ublaXB0xrACF+C/j4L3bsJPgp2BrxNuDwtt8sEVF1mKquiRgheKM6txdM8qNChhhIUKfXkOBITYQ2c427ZhixLcjdvmWtMTFstxM8zhblcOMuHHjxssLHMAKcCCD/kJO/kJh6zesa8Dl0jFzx33vM1jHCuF63fGD/gxy/gxnacIXfW+fHM1XLlrlVTxrxd9ePMCF5m4XNnHHChQkMUcUMCBGlv08EMVoITYQxYY8LJkzcrWTbM0WtGDhutws8LVa3ytnLJiwY5HDdgAKWxKD/kLg/kLNvl34ZSZrOLoAhfgrg+CuvCYyTDJIY6cDLha7aaSGy9g+BWsTAwcLAwcLL18FCwUGITYQ0auGeRllzLWDfDjWtGbFwtxMHONayyMGDdhmYtWOLGAKzQFThPyIOfkQfnaNK4serXgnO08E8FWfZtvbHmnwMe6uCcZ1rfDWNZKQnKkZqyQtkxYLSjXLpz763hS2TFTITIP+DMz+DL3OO/Trrd14urjfDfJwYz0rcc/E8HG6ubm7ndXVR058vAmKJnd3mcxmK4OFYgnjXGrAhPRHjeOnq3jOMYxTjNn5sWzRoybOdijjz58NZxjGKcUUEKQkgRjGMYRhERhEQmnl7t5VziE2ENWTBq4ZYWS3CyZZlrRvjYLcTBu5W43DJxiZt2bjC3YACnAchvHOR4574OHhEdKTEpIREHAy8zNzMjBwUhHUk1NTEYCE/CGJ+EMXJg0LQvhy6c+e+OdqYMmaWIrEheKs3CxObhjRiCFAI48Xl4I4KCE2EYmuPC3xNnK1lhYYlrRg3arXLlljWtMrPFjx4sTPC3wgCowBKIT8eZH48zcNcuKuKmrBklO+nHpx1jDBbFTJaFIwmVpCWICF+Dxj4PZ7MVhs1jsthrJp6a68LhbcDbXg6cHPPLBDZFZJVVDFDHGAheDMTEzcM8sMMMMEZDDChhIoIooIoYI5bdfLBHiQITYQ5Ys8TZjjyrXLZvhWtHDPCtwuGLZaxcN8bnG4asmDPIAKTAyD/j/U/j/V49L4Qw1Yg/4PrP4PreFOHDLe+YCGxxVwcJP1szYoOAgQITYQ1bs2+bMzYLWbZy1WtMORitcZMLVa2w5GTHLmw5W7lkAKSwuD/kCa/kC1rHbXLhiog/4PbP4PY9arWb43sIfEFTQGjxuXwGBwCAAhNhGNuwx4WLlutxMcrBa0b5cS1zjw5VrPNmaNW7XDhx4sgAqNASqD/kME/kMLrOuPCZiZWrWOmOVVE5vn158+PPjMV4mO3gcghvB3h4O446CmoaaiowiY+RoZ2dmZuRjYKEjJqapJiSjIaAh4uVj5uPm5GVgghPKHgWGnXnwxnNEThGMIkoyICKM8fgesq7whNhDJlmy5GTfEtxY2uJa0yYW63EwxYlrVxmZN2ePC1YZmAApxH4T8iaH5EvbSxKQnHDjy58eO90MWDJmxZrYIUIT8I334RoWmeOuPDGZa2DVixYKQirXPXHPCheVOA4WprhjjgjghQQoEMCCGOfWxocqAITYRkb5nLVmxxrXLRjjWtGTlutcOGeJa2xMHLRliaYmDdwAKaBWD/khC/khT3rj2jWNIzx3vHg05AIX4PhPg+9qyVmKsxGCuoikhhwdeFwODwICGy5g2Dgr2HgIOBgYCBgYGFh72FgIGpCE2EOGTRk1bssy1hkaOVrRrhZrXGRw4WtcbDFmaZWGPM5bgClIQhPyOofkdnSzT2UyYp4KyuIP+E3j+E6/EclYjV8p1cIbNmIS1i4WDhYOZp4EgACE2EOG2Vs3yYmC1ozbZlrRg2wrXLZw0WtMLFizyYmzVq4ygCmgZhPySsfklZ30WpTBkirXHWuGEMzRTIIP+Egb+Egeul6gzve88cxer6TqtAIbRmO0bbwMGhYKDgIOBgINBwEXbwsJAzoAhNhGXM5atWTHMtasczha0cOcK3C3xM1rPC4xNGTNpkYMmAAqaATmD/kok/konxnwM8Jlx3O0Vjlw4RiZze7nMUmMzfj5u41jwseBqcceHPhxAg/4SYv4SSZ565zve+N7qcY4ctcMIu85vecsxFY6a6Y1UZzx3vd8W24XnbimS/PyyzhDBDAhghghgAIIQgghgQRxRwQwwxz7WGFnQITYRmb48TNgwZLW7PI4WtHDPEtw48mFayytWrfGwaZc2VwAKVhCD/kzM/kzJzDpmLmLxfSCE/B3B+DwvFxGbBSk7Za4b5YbRWOYCDwHBwMHBwcfbwMCqwCE2EMMjhkzaNMa1m5bslrTCyxrcLLK3WsHOJiyaNnDhqwZACkwLg/5N8v5OD43WuGuWIIP+Dvb+DuvlPCuczkCHxhX4FBZTWYzAYPAIICE2EOWeZqwZssS1pkbMlrRjhZrcWZixWtsuZs2yucmHC4agCqoCkgGF+MeL4x8Y68DDbHTHTHHPTbbXXPCgoqusumsosoomqmmkiiR0yzzwxwRUSUSTQTUSVWYDDYDDWYTAXYCqqqiihDDTPLPPHPLPTg78bjcbj8fhcPga0ckVE01U1E1E0kSOm/C43D5HG4nF4nC4HE4G/B1xqMRjMpjsZjMBgIP+Hnb+HoXCsXC2ZqcNVhSdtzmJhWKhiNVWq0xcxd5zNzlc5nc3k1WNa1VLi93u93zbmVrnc87uUTiqIiqjWsarHBFJq6pEXm/BeDzzmIPyOk53vMymYuJRMSiYlCUSRIEJQmExMJQmAJJhMTExMETCYQCSYlEkXEXV1JBBExYkTPHyfLuHwYAhNhGHKyx4mbJwtbZXLRa0bscy3EzZs1rVrmcOcbbNhxMcwAqcA8UBhfZaezhwOBtSp4a55YaZ557KKLsFZhMBntrtMvlsHhJJJIo4Y0cUMVE1ElkEi6OSKSyyqjAYDAYTBYTEYLEYDBWWXUWVWXXYCCSGmvA4e+OmOGGGKu3D4nB4O+2+umPA34vI4vG4vF4G1HJNNVBJDDHPPPTPLTXPTg78TgcXg8Ti8fi8nh8rjcbhcTHPXDBBBRBRZRZNddhLMNgMFgprlkE1GAswVk108NeBhPw1jfhrXlLHa6atFpWlKUVRSu7f2Oz4Y4OLFizatGrFqpa16q5WOuG+vPjy58d8M7znWuPHWuNVESQJWlKFI0lGM05TTjNWM4kpRTrXHl16cd89YRtKiiMFLYMWDJiwStClKSxYrWpIrOt6xmTVrhnWDBgwZMFIVrjvhwRwZMiD+WvhFx9XnmZiZglSRKUoAq5iCZpMyRMXSYlMRJAhCJRJIkImCYBEoTExMSAmEwIuBNSqQJImJRKE1MxcSmETUoTExKJmb+CesZ9cITYQzZM8jhu3YrWbhkzWtGrhitcsMTda0atHGXJkwsmrFiA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kXHAOAgAQdBKgK4gEBEL3OV+qqjlVLpwLuNgJiiocDCkgQRP//A0UoRigFAzgLZBkgMgkAgIADAXvCHkUzCQCAoAIB4cMeRTgIAP4DAAAAAAAR5ezAPx4IFYLOeQAMnQAKyQFWhPwfBfg+DhSOCsqzvGcJStixUta2DJkyZpYqst8ue943TvHDXDWsZKUopWN73nOdZ1w5dO3Xr044pQzTxXlIg/4bdv4bd+2o7OHDXDsi98/B6+P18HPPKK1y1wxwiWWbuczm+PPedyiOGIVMKY1y5a4YrEs23nGbkITxhxYuvhnGM4kYThCMIoRhGEYAEYRhFCMIwRhGESMpyiACMIkIxj4PjGPDITYRlcZMeRgxaLWzZs3WtMrXKtxZWeZaxbMmDhxjZZGzBiAKciiD/TPfpq48C/GjVze+OcxnVYiJic7OcTbV8mqAg/4jNv4jF9xx4WIW48ePfd2jhyxyLxlNZ040hPJXgE7OOM4oxgRgEEYEYkYzw+A5p4QhNhGNszZsWzZitYOXLZa0xM2K3DmzNluVnjZNG2Fw4aYWAApfFYP+FIT+FH9q+W3XOecMa7NWhfh/C+H+ODCSYrAY67BSQR14HF34mumcheOtfBg8jLKlgjhhhjr1qFKAITYRjyZMjRgzZLWDdg0WtMLdktxYmeZbmw4ceJy4zM8eHEAKgQEnhPwnnfhPjjCWZaWSNopzSjKBPDhz58tZyti4ltWCwIT8RmX4jQ4ynocauSVIVrXHn17ceOMbZNWzNiQy5c+nHlqAhd9TBDmY5YY4YYI0MKEQwQwQwEEKGfZwwS4EITYQ2xNsTbG2bLWTbNmWtGblstxOXONblYNsmJi4zOWmRiAKXBWD/hjY/hjZjDwHiT2jE3nnPG92g/4eWP4eaZX05+FfKKhHWuc8bIXUURMjHLPDLDHLDPjcvFLFQCE2EOWrjG1zNsq3GwYOVrRrmbLcLVs5Wt8eFyyy5WjVk3agCmcfg/4bYP4bd9R2vwnDMb48+88Za1rgHHMUg/4dVP4dUaqOvDaajGtQTvjuevQ8CtCF4005oa44Y4YYYIQISGGnXwQw2iE2ENWLds1x43C1uyzOFrRnkyrcTNvjWtMTNu0bsMzho0ZACmMahfj6m+PrONBHJevtwtdsEVlWIwl2GtstvIP+HPb+HPuXLPCNKJvd52vhB5CF2ks0uRphSoYJUcKGOOnXoYpQITYRjas2+JjharcOZxjWtGWHItwtcjdbiZNMONoxaZcLdgAK4AFjhPx1GfjqBYY2lOUWFjjOEIUhKETDOs63vfHl179OfHemLNs4GTRiyRpKVKYMFEJxrOcYWpipbBK0s2TVu4W7JSufXxeTxeHl3yzxuIP+G+b+HAvWPE8zp08LXDWd57748985zxGUxTFanFZcd73nKq4VCM568evXjxzFa6a4cMVgiqjhjEQud3xzur1XTkCE8reCTwHWqMUIooEUIgRgIyjCcpwhWk4EYRgBCKEYIwiEYIwAARnXwPWE84AhNhDhtkx5MWTEtxY2zla0xZMy1yxZtlrDI5zMceVy5asGoAplGIP+NoL+NpPFPC59OK7XUUxxcc5AhfiEs+IWeSiLJWZKzAVXRq8DTh58ewqMhc5hoo8PXPLPHDDDChjlxObihgyQITYQzYYWTZk2bLcznI2WtHDXItw5mjZa4YMGbnG2Ys8rdkAKeyeE/GrF+NWtaWhZKM6zjCjFGU449blznWkMmLZKlYCE/Ebp+I3ueDDspkhaUZ3w58eHLGcoYtDBghOuHHnnWU8AheJsrDBo7ZY4UMIQiCGAQISGGnYo4IQhNhDhkwyNW7Rstwss2Ra0YMXK1y4w41uFhkbY2WJw1xMnAAqAATCD/jWu/jXBcJ4PAnVInN5zNsVrEYmN3vjnje95sw4a7aCD/iFk/iFZueeHhyuUQwiuXHtrWKqF3O73nN3UdJ1AhPB0JT4O291UUSESMIyjCMEIiMIkYxy+B5ThACE2EYWrnGyY42i3G1cZVrRu3YrcOVlmWtsbZhhx5GLJlmwgCngmg/5JQv5JPc4vhOsssm+GorFovaoxWtd+nOOYhPwzFfhl3jaeCacYzz4senLn05axpgybN2bFa1JVneOMheWODU+fnjRwkMCFAhIISCGCGGWXR2mjITYQ5YsnORg2yLczbMxWtMTLKtwscLRa1Z5M2FzjxYcbNgAKdCOE/Jah+S1HJSuhinGuHPhvlvUxYMmLJqtTBO2eeO6D/hkA/hkB51nGZXOUVrHTXLhwVlnnnw58XfXmheRNzC0dMaMRoRBDJCQwQwz15O9HnSE2EOWeVwzbs3C3Lmy4VrTLlxrXDDExWtmmZtjYOWrHI2xgCnwog/5NxP5N35zMa124cuEF5vjvhxq4jENXE43Ka0CE/C+Z+F+fRk1RwTive88MyObHi1JUjOs8tc8dOHPjywCE8peCYU6eXDGqc5ThEjAgjBFGc67efJLdxiE2EYWTnDiZ5Gy1ixxM1rRg3yLXORy5WuGzJg3y5G7JoyZACqYBLIfydDeToGAwchcMg0EhUCgUAgKPyKRovAUFQGAQKAQCBQiEQiEROiUWpSmUz6fyIIfwsDeFk+FRiIRyERiCQyBQSBwOCwua0SioNG4LAYFAIRCoZCIJCIBAkto1HlkpgcPh0pCFxWakMDibaYJUKGCGOCGWKGIhikhQkMEMc+xjQ60hNhGLNizYsTZotzM3DZa0xtWK1xjZ4lrRw1aMsubM4buHAAqdAT+E/H/R+QAXA0T1R0UpSlV61rGc4JKJRVnfDhrWs7scbznKEslNWqXCzaL4NPB4oIP+IkL+IkG868flzccsziMax05cNa4RSczdyyud54543M05VjU+Bmalc6CE71pa8OWtbpynCKBAIThGE4RjKJCMIgARRY/AKsNQITYRlaucLJg5YrcrJxhWtGbXCtxN2zJbjx5MbZi1Yt2DbCAKjQErhPw9ufh774C1oqs9sebXsYEIwwzvOMIUlihKE2WWWGOIhvDQB4aL4aRgYOBgICQgZRKQctDTEhPSlBMUUhHQULFy8jQz83OzcrSx87AxcGCD9LTr49VEVMSbmZQtFxcTNXFt+D6cZ31AITYQ0bN2jjLiarcTHI1WtGONmtcMcrhaxy4cOJi5x5W7JuAKgQEqhPw79fh37xUw5seKcpwpKUIQrW+WeOtUYxvXHjyxhbZs3cCE/EW5+It1ohxmKCuHPwduvLeM7WwZsEpQhCWCWCkI58u/HnCE8VcGGfXlwxrNMEJwAEIgr4FwxjwwITYQ4y5MrNo2arcTBllWtGLVytcN2mZblYM2eHK0Ys2rHIAK7gFvhPmHvmMayrkYmzDCc64bxnSGKmC1IIIYsGjJo0ZsBFe+O9cOHLhz1y3ve16RhONb3hW0qUyErpzRhtpWs8uPXw9fL158LJu1cbjZNCU4AIP+G5r+G+HHLHiPGdO3TwunLVVvffrvnx3e5XdriqxjFSubm0TC5TvN89749c745pw1w6dOGsVWu/bnGFRWqxGJzfHnu2vC6cOkAIP4MYnwePPjeYtFxJMTCSJkRMwiRExNSCJhMTEouATESBExIEwiYmBGb+A/BZ+DwCE2EM2jFoyaN8y3NjYs1rTHlZrcLNmxW4mjDIwx5WeFkwagCncehfgQk+BFeSbJW5KrDWYLAYCqKKGW2/E4HA4HCx4OWCKF+GoL4aq7oMJTdDZZgMNhrsJNDLg8DhcPicHjbcLbWITxVy45c96zrGE4wmEEUc/fTgAhNhDJk5c48LdktxMWrha0bOcy3FmyN1rJuxzZXLHGxa5nAApoFYX4JiPgmDjtnwsuJtwtt9sM2Asw2CwmCIbwzteGgGYkJyKqJCglpKMhoGNj52boZmVAheBMDFHj6a4Y0cEMMc+xhjhgITYRjbtXLbJjZLW7hrlWtMjlutcMGTdbhxMXGTLmY5GrNwA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BBHAOAgAQdBLwG+AMBEL3OV+qqjlVLpwLuNgJiiocCFwpIEET//wNFKEYoC0gQRP+BrwZFKEYoBQM4C2QZIDIJAICAAwF7wh5FMwkAgKACAeHDHkU4CAD+AwAAAAAAEeXswD8eDUmCgAAAAAA50AAAADAKdCWD/gOE/gOV7ZvwN8rXEzLn2qcRUTYjF8pq6IT8A4X4ByacbHorkvCtcM8rTrz58JamTZqyWzTzQhWAhPE3BlPk4azqmjGCJERhGCM48XoopCE2EZcrhk3yOGS1tjY4lrRwyZrcWJo2W5cjXEwxsczPJiwgCm0fg/4FSv4FS+zUaRvPHrfPe0Y4ctdOXKNWsIT8BHn4CPbY0a1vWdYQti0YtGTBKNbzy4cuHCCF421sbT0oUKCGCEAljyOLgjgywCE2ENXOFkwatWy1vhaYVrRk0wrcTPMxWssrZozZsHLPHhxACmsgg/4HZv4Hf2U9J6a4agmd8dbisRwnULmE/AM1+AZ/gUwVhG+Ot63lOlJaIQhCsdbHhx4whPGnLR5+edYxiIwjBGAnh4vDicghNhDltkxZnGNktYtnDla0xM2K3DiyYlrVu4ytczRtjc5WgAp2KIP+CN7+CM2+Ot8rpS5m9s5uZuLwxjWOGnCY4oP99d+/B8jp4E9EM3ne+PN1icRrpGqpM7nvXGZkhPIXbpHs4ZxrCZOCMZTgQhCKEUY15PNhOGwhNhDRqzaYcWPCtxt3GVa0w5sa3DkaNFuXCxxsGjJvjYZMgApNDIP+BUb+BUfPa+VxFxaE/AyN+BkfRCGaMJ1x44fB1BgcAm8Ngs5h6AycITYRhYZm2XI3ZrXDhnmWtMmFitwuczJbjbtGmFwzZYWbhwAKaB+D/gbg/gbb04bq56mVVp0pWY3HXhnUAIP+Baz+BYdccZ3PVx43KK4cNVpDOe99QIXirNws3bTHChQiFBDAI5djDBLiwCE2EMM2PGycY2a1tiZMlrTHlcrXLNs3WsnLnHkxtsTLCyygClEPhPwS3fgmXrgbsWrFTJnYaoP+BWj+BU29Zxd3nG1ghs3YdgIO9h4OFh4W/gybITYRlwtcOZo5aLcbRvkWtMTPItwtW7la5cYnOXDlct2DZgAKhgEvg/4FjP4Fna1HbXKqbnN82bq+14jSJtc3G4k3pFRAhPwU5fgo3YsrDly58eXHnKUxZsGxYvPHe+m+OCVMWTBgtGFQhPNXh1t4+VOcYxhOMo0jSCU4ThOMJowjCcEb7efCMMQhNhGbMyc5c2FutyZGOZa0c4WS3DhyYVrBwycNmbVixxY2QAplGIP+CNL+CL/c8ccY48u/ZWoxNc+WYkCE/BWB+Cq1bLgxsbTfHhnWEMks1MkgheMtTBfgcDDTDDClglghjp1sMEOPITYRkyM8jPFkaLW2TI1WtGWZktw5crla5cZWuZw4xM3DHGAKTAyD/goY/gobtXHhyvUAg/4KOP4KG8brOW9+HYCGyFboCvj5W9hYKFlwITYRmbZm7bK4xLWzXNmWtMrNutcs2bJa1cZmDbKzws2zHIAKnQE4g/4Kuv4KrWs45xvd7pycLnW62eFfCsTV3x48c56oRrl06dNcMVwrwoT8EIX4IFbYp5r0rjnrrly62OFJ4mZinNOs6znCFKYLWtgnKdamm+XLpIXiLLwxZ2umOGeHB6GCHGYTBSYbPQQ4XE2xxkJCIUBAgCXE6ONHaCE2EN8bLE1YYWq3C2aNlrTKzarcTBs4Wtc2RnmctmTBpjZACmwfg/4utv4ulZ6x3ZuU8N8MYiouLi8XyYiE/AFF+AKfNgyUlKs749ePbr01qyYtmrZqpZGYheQNfHFqa4ZUKFDAhEEMEcMuxIcCITYQyb4suJllcLcTnDhWtGbbItxOWmFaxbuGeJu4wsGDLGAKahyE/GKJ+MTvAzRhK9dOPPjwxYMGrNswbI4MMIP+AQz+AQeeubnK4xXTXDHTVGZ4572AheTN3C2McMsEYhghghgQx26lHBKAITYQzc5mmVg5yLcuJjhWtM2Rmtcscbla5bNcLBuzysGeNuAKbyGD/jNm/jOHqe09OGqqJu9pzwtiIq9bi4mE/AEl+AJfNTBG2FXHfHWqjVXRitCbHHXfXXWAheSNzC2MqMhghIIYYEMEJHDi8uhgwAAhNhDZoyw5MuVgtcYcrRa0YuG61wwxZVrPG1yuWTbKyZMMYAp7J4P+NND+NNOt8J4YrFrnju93mbmqxjGqxiNXpraE+5++6X42rZDMheuPDly14cowpgxYs0KJxyxxtcccpIXkLZmrnjhhjhghRwIYEUCKGBChhhlwehhIwCE2EMm+JzhxYWa1lmZt1rTHkzLcTjLkWucOZk3YtHLlywYACkwLg/4vov4vrekdriE5g/4GPv4GI8Zq88efHqCHxBU4DAKDEaDAYDAYqCE2EOHLlgxasXC3MyZYlrRi5ZrcTXGyW5mrZgyxucjHC1cgCkUIhPxf9fjAJlHFiwZgg/4EcP4Eee0VSYfC1Jhc/n8LgERAITYRjaZHLVtkbrWbnI1WtMuPMtcssmRa0ct3LTJhy5MLFmAKbB6D/jHg/jHdtFwdr4cIRnPPe7isdOXSsIT8C0n4Fg43jeGdrxzjGltWLRipSd9NdeHbcIXl7g02M8cKGEjihiIoUcOF0sUcc4AhNhGLE3xM2GJutyuHONa0yN263E2aZFrFjjysHGHK0bMWgApTEIT8aSX40tcMoZsGrNixGOeMgv5VG/lSPZ58UejWgIbN2G4CDu4uBhYOFi7uDQceITYQ5xNXLFswYrW2Vw5WtGjjEtxM8mVa3b42rBw2yuczZqAKiAEvg/4unP4uv8a8Dh43LlDPHr1zu1co6YxETnjnneU1WtRyzi1ghPwW7fgtTslNlrjy489ZxpDNoyZsEITx4cuXLnreMpUxZsGiNoymhPLnhOLwDdOMIwigQjBGEQIwIiK/V2kdACE2EZMrhw5ytca3IxxuVrTC1arXGJvlW5s2No2at8bVliagCmcZg/4yyP4ywY4uPDw9NVrWqmrnjfHGQIT8GE34MGYZ82dWuG+O9Z0hiwbJZqSkheWOB4YNPXHHGhghhQwxx4HQwQyUgCE2EM2zbNibOWC1w4ZMFrTGxZrcOPFlWuGLVs0ws3OVvixgCksNg/4zfv4zga3w44qtNWCE/Bbd+C1eS2GDTXXj1obJ2AytkYmXtRGgITYQ1zM2ObJhzLWWNqyWtGjlutcsGjRawbtWrdy3bNsWVuAKRwmE/Gd1+M9uELambACE/BNh+CevRkxZEpiHuEtgcDr8ThKHgCE2EOcbbLhbMGK1vjYuFrRm2xrXLTC1WuGDbGxbMWORpmxgCqMBO4P+NFL+NEdV6zOdt8plXOM9Uo8DhHblHCa4zu97u8zKKjhWqvE1rACE/BK9+CSmmieKat8O+PHx645WCOa1pYr5LwrCc6xnWKEKUtitakpQheWXDnygheUOA1ObpllhnlrxeHgY7AYK7GYqBh7bY5UKOCEQhAQIIUceJ0MsEM4hNhDDE4xuczdutyZHOZa0aNWa3C3ZZlrVxkzMsjlgwYYWwArJAV+D/jfE/jfLKvV1mrrny8PUzNTwnU6VFTV1MyuJnPhc0pmXi4TCsYiom4u4nE8IqV5XcQiJ4xxZhPwAffgBbjKCyTFnzRhkjC1KWxYtGTJkxQjO+HDhz4ceHDlw5cN5zjG0tEckpQhGc4pYLYMmDBSEpxlBKEWHDl0111zxvOKD14WVExM5vKUxUxEzFlxEzEwkiYSiQAmBEwAiUTEkwmb38G3F+GAhNhGNk0YY2zVytcsWGZa0ZMcq3Eyc4luFqwYOWmZgzxMmoAquAUyD/gNg/gNt4zbV6nU6jhjlXDE1ec898XFMylNKxjWExfHebzTFYxSJJrGq4IzYhPwAKfgBjwYslN1uFbNm1bMmSlpVvjvhXjGt8ePg69e3PWMbZNGbVkwWwQpBKElIzrhrhx3qw0virCswg/E9KI8XfG7mbiUlwAJhMTMEomEwIupglExIGe/wHZIhNhDBsyaNM2LKtyuWDda0cYsa1w4wuFrbEwZZcLZtiZZm4ApVE4P+Dgj+Dfm541dRU41vhnIAg/36n7+ONVw4ctcsYrLfPvzAhd5KjyNNcccKOG/L2kghNhGLLlyZXLnEtx427Ja0YNMK3EwctluTLkb5MjRrhZtWoAqGASeF+DzD4PV6b8DHbRDgqMZgMhhMJgqLKpoa7cHg8Lh8XgcDgYZ7E1FAhfdne79msoxlmOqwFFCem2vA4PC4PA3231z2wKrsBVisBddEg/A9yI8nnnba5gkiS4tMxK9+nzuuwCE2EN2+RniYOMy3E2Z4VrTHkZrXDDM4W4W7jFjyNMuFxjZACnQmhPwcjfg5VjTAOBjySlGF7314Z4TBDNLBipiaoyjMg/4FDv4FE16G4hVYxyxjERd8c5nbMc45555Ag/e5Tzvjm83lZKrq6upmJTN8/P8U8EAhNhGNs5btmLlktyOWjNa0xssq1zkcsFrdm4YscTXE5ZOMYAqJASiF+EED4Qa5b5acDFLVVgrsNhrsFdZZVNJFHPXgcPg8LibcLTgaKZJAhfgP6+BCWiKTETYqrCWUIpaZ7bcDfgcLgcHXXTHBNgrKsNZhKJIghOpoQ4Oe8ZoooiMpwiIokYxn28MWkCE2EMGLZvkzM2y1mzbNFrTKyzLcWPI0WuGOLE1aM2mXKyZgCogBMIX4rZPitrtlrkjiowjKXWRRR24PC4mu9HRVgsFgJinA4XD21wRzVTTRTIP96J+9Na3yvWZZmIiMawxMTMxFRiqiLzO+O9+D13OQhPEG+GPi3vGcSKEYIARjBGESEYyihPT3UQAhNhDHNicZG7dytbtMrZa0bMGC1w5y4VuNthZtGjHGyasWoAqCASKG8WA3ixniY2SgaCOoJqgkJCKhoKAh4ONj5ORmZePkYGBkIKUjI4CF9yJ7lfEYLGMNFQhlttvwuJwuFwuDrjkmwGAwmAyU1kkghPCU4R4ufHOqIRgjCMYRIzx91GEAITYRlZNmrdzjarcmJi0WtMzXGtwtWLFblx42Dlq2x5WDlwAKWBWD/ire/irzYrtfZpETV8LZkIP+BT7+BT/HC+26RObzPNxnjACF1FEDB301wywSoYb9GhhpITYRixtMjZi1ZrWrNm1WtGeNstcOMONa4bYmmXG3YZW7XCAKTw6C/vFr+8ZcubkeJ4cAhPwKefgUpg1WzWhSuHLlhsrYLQNvCw8LO1MBDwkGITYQ3bNMjnLiaLWuXEzWtHLjGtc4WDhayy4WebNhxMcbhkAKiQEnhfix8+LJGu/Cy4WKm6rHYbFYrEYjCVRQR124nG4vD4W2eOaSyqiSYIX4FAvgVFgogyE2SqxFF1EUMNdd+DxeDxuDvwcMMlGCswlmEmoQAITlboU34Z1vGM5owiiBGcooq5+jNCghNhDjCycOGTlktyNHGRa0Z4m63EzwslrPFmyZMLjI0ctWwAplHIP+ENb+ENO3HtOsarDOevfjx3eV8lCD/goC/gn5jGdXQiIpBc3njnveQIXkjfw35Gekhgjilkjghghgjl18aHHgITYQyZ5cznMxbLczjKyWtMLLEtcNmGVa2xNMLBywaNMjRuAKTQyD/hCM/hBfy3zTN8qAg/4KEP4KN41qOHDGasCGwlKwUDRxsfUyMHAR4CE2EY27dnkxsmy3C2w4lrRo1yLXLDGyW5mzZy3ytmTByyygCpQBKYbwkZeEm+PhZWRgYmMiJiWpqComJKMhIKEQsDCxcnN0NHV0MzFo6QnJ6knghvBGt4I6YGEioCahpSQko6KQMPEycvOzc3OzMvHx8GhpiYlpqYnoyKgYAITobkODjvO8UYokIxgjCMYRhOAvweWjHUAhNhDdiwcN8zbCtZt2DRa0zN2S1yzyZVuFu3ZOWTbDlzOWwApzHoX4rjviurtvwdEeCwGGxWIwE0E9OFweDvvlggkw1llwhPwVefgrD1aMHEtSEcenbn058eGcJWwUzSxTjMCE8YcecOblvOKYIiJPH2ZxjvAhNhDDIwyOcubCtbYWWVa0aM2C1y4ZZFrHLhcNHGRg0xNswAqNASWG8WCnixFl5udh4+ShJ6erqyqnpSSiICFg5OTmZ2hnaWfk4FGQUlISQIbwUjeCm2IloyglJ6KkIiCiYeVm5udo5+Xm5ONgYaMlJSYnJSahISAAhO1kk15b45zTnKcERGUyMIyrj7sYsoAhNhDHMxYsGDRotbNGLla0aN2y1yzauFrlg1zZm7Vg4atXAApiGoP+E2z+E2nU8U3xxvThWMVitTVxQIP93t+8HxinicJ0ic5zO53G953khcthor6aZY6YY4YUMEKGG3UwRxXAITYRmzYnGHIyYrWLLC0WtHOVqtwscTJa1wsGOXK5bYmbnCAKWxSD/hVw/hV7kvW82Vp4HDWMAIX3V3upYoroLqrJoIZacLXh8HibwIXga+KPL3zwwwoY2Fz6GLDAITYRka5WORrlyrWuFzjWtGjXEtxZsmFawZZXLbLiZNGLHKAKZhuE/Cz1+FqecqaMWrNipSsMOPHpw454cTBkyIP99Z++BVzxO99c9d985NcMcO1UsIXhDAo8Lm444IYSGGAhijl16MAhNhDDMyxtWuFqty5GmNa0wtGi1y1cZVrdy1zN3DJnhbNmIApmG4P+FBb+FBdxcN8t6lCKxw1w4b4c99eIg/4Dxv4D0+W2uWnCNXW548ePd1i4xACE4nEk4tazjOMYxnCKdb5+DjjDmCE2EMWGJi0ZtmK1u5bMVrRyybLcLZiyWuGrjLiYNXGZs2wgClwWg/4VvP4VvXN15c+U8GE1vhOIwIT8BoH4DQVtkdUMEoIyu0tOHXpAhd1TBXfXLSnIY458jh0cWWAhNhDNk4Z5cbFgtYNmORa0ZtWS1y4cM1rBhlat8eVy0csMYApTDoP+Fsj+FsmO8biI5IoAhfgNs+A23JQYyyqpFfXgcCCGylgWDjaWLgYOLwCgYOLAITYQxcN2zJxmxrW7jIwWtGmLEtwtsrFawxY2LBtmxZmzDKAKiAEzg/4klP4klbnrw44nlPCsYqqiImMzmdzcssXmM3c1HJ4meSSE+6y+7LhauiOaWS0qRiw45465b500cTFbEyWha1qUhCmWWm+fKIP4A5V167zndymJkkmS6VNRUIkld5z18Px5qSE2EYXLJs1Z4sy1wxx5lrRjiwrXLdq5WsG7Fi2bOW2JiywgCmccg/4nXv4nY/Dznlnlrpjk0WvOc771uMCE+74+7ltgjsqrXDfLfHjw46zlDRbVixWAhPF3HR5+edUYTlEijCbD08qekCE2EOMWFw2aOMq3DkcsVrTGzYrXORniWt8jfIxyuGeZm3zACloVg/4kfv4kj1YvpfTHCsVLeeucgIP+BUT+BTuo1nGazd3OccZnMoTwROk+Djw1rCcYTnt5cYqAITYQybtGrfGwYrXDTCwWtGeVqtcY8rlbjb48TlowaOc2LCAKUQ+D/iYU/iYjXV6jPTdVqoT8CaH4Es8DBDBgYscsuHSAheFMbBHhcnTLbgcfCYghNhDdg2y5G+RmtzYszBa0zZmS1y1cOVuJw2ZsHGbIycN8gApVEIP+J47+J53oXnHOqmonAIT8Cen4E9RxI7Mmi0IZb5SGwdHwEBTwMDEwMDF4Bg4GFjwhNhGHGxY5nGZutZ4WTZa0YZsi3E5cMVrDI4bOceHNlwt2AApfFYP+FiT+FimuueGdK1rhjlHDc5yAg/4Jjv4Jm+U47cKiM3xzxzHGdwCF421ccebrlhjgQwQwz6GuGHIgITYQ2cs8rRi5yLWLZjmWtHLNwtwsnOZbiZssjdg1ZM2ubIAKVBGD/hd6/hd/ur0tdXo5UIT8Esn4JU2S+iOIlNfLnwiGylgeDjaOFh4OAg4GLt4VAz4hNhGZlmxsHLdutYsWjFa0xMHK3E5yMlrBs4yM8bJo1y5WAApVD4P+GKj+GK2Fca54XrFdAIT8EpX4JPZQ2T1TwQjXDnuAhsRUMFKx8PCwcbE3sJDwUSAhNhGVywwuW7FktbsmOJa0x4Wi1yyyt1rRxjZYWbVrmzYcoApiGIP+IwD+IwuojhGoSqeTpx5cd8euQIP+C5D+C3+ovVpvOc8Z7668rjlPQIXjTVwtDTHDGhhhljhT4PDpIM0AITYRjcMHDRnjYLWTJo1WtG+ZstxYXGZa1YMMOTKyZMMTZyAKXRWD/iRC/iQ/vlHXhxubMOW+gIT8FvX4Lg7adk8lM1sEISrPDhw3zoXijQwwZe2mGGOCGCNXp4YJcSAhNhGVi0bMsORktxsG2Za0xM8y1y0YNVuNk1YZWzBm4zOMQApSD4P+Jdr+Je+p5ZpKbXiE/Bad+C0fFLFgwYKZJ1nnuIbK2CYOAt4uBg4Gxl4FAxwhNhDFmxZuWGbMtaZc2Ra0c4WK1y2xY1uPCzas8uPJlY4sIAqAAR6H8BKXgKNkcdiMQhkmkk0lUmikBhMXk8pk8jjcNgMIikcjkekEiIX4VZvhVdwmKkwkE0ctM8KCiKKCGOe/B35HD4vC4ECF5e4RgwebjjhhQkEcEJBDBDDbr4zEgCE2EZs2PGyZNm63I1Y5FrTJhbrXGPDiWuWDFjkZZmOTE5YgClANg/4EaP4EW98eF4q4mgCG8Mfnhi3kIOGSMHOyc3M0oIbOWIYCFv4mLl7OAIghNhGVq0ctcrLMtxsWOZa0a5Wi1wycY1rlnlaZGOTDjct2gApFCIT8Cb34E9bUyZrWhPwvHfheP1Ux4KiHwlR4XO5/C4DCwCE2ENm7VkyzZGC1vla4lrTFlyLcLLM5W5mWVq4xMcLdvmwgCs4BR4T8C/n4F7YRhhXnNaObJilKFa571lgtoZqRnh4O++nLjjXZbVg2YNEaVx4dePXhw1nKkMGKWqGaQIX4ZCPhjRinSzxzz1y4uGVFBgLKqIk62HDx4GWWSKTCVYaiqWiuG+euOOKKi7BWYaiaCG+vA5HA5fC5fG5EheTNyauemGOBHFLBBCIoUEscs+Lx8EMWsusxmOkQammWNHDBDDFHFHBDAgjEc+dxMkuXITYQyxOcjHNibrXOLJjWtG2RqtcMWORazyuXOPIyxNcrhqAKXxKD/gos/goNvMbxnN9XGtxy5IfwrweFgGaSSRRKPQ6EQSEwuLxmRyGVx8CGzJhFAX8Wg4ODgYWHv4MiQCE2EYWjFvlbY2y1yyxMlrTDlaLXOVowWuWDdiwYtMmJozygCn4ihfgve+C9mWiPGQTRRQ2233z21zwwRTXYjEYjGY7CYSaiMIX4ZPvhkvioniSy0111zwyTUYTAYbCUURT04G3G35XE5MCF5U38cGtthhhhQoYECBFCI0tevjMOITYQyYNcbbK0bLcrZlhWtHLBqtcMMmZbmct2zDK1xNsmNkAKZRKG8KA3hRRgYGEhpCOmqCeoJSQhYGRiwIbwtQeFo+UkJqSkIqChYmRmZWdlZ+NAhsyYTgYLAMPAwMKgYOHwDBoCTCE2EOGbho3yuGK1nlyZVrTM3cLcLlywW4mGPC1bsGuNjkygCnMahvC0R4Ww4WFjIqclKKYjICDi5mToZWJg0pGTEtKAhPwzCfhlnyWteePLXTly48cZwpihmlSUgIbPGJUBfxsHAwcBAwKAgUBAwELF3MCSYCE2ENsOFk2yOWi1k0aNlrTKwxLcTNnkW5GeFtiaYnLfEzygCqIBNoT8MgH4Y5bsOSbHe9YQwYsWK1oKkIwhWl8N8evXny3lLNwOBxtGTFfIxWCF+GXL4ZQY4q4qZ7abcDfg50VVWExGIssQy2224HB0zorLsBisFgKIIKacDbficTg8iIXmzhmCXW0xxoI4oRCQQwQxRxQiCEQCKFBDCSy7mOCPRiE2EN8uVgxxsMi3DlZNVrTC2crcTBuwWt8bZg2ct2GFi2ZAClgPhPxM3fiZjxZIWgrnnrve4IX4WMPhY7xmIwGIowEU8mBrweBAhssYJhYC7iYGBhYWrlYFQiE2EY2zlq5YOWy1qzZtFrTI0yLXDFmwWuW+PJjZ48mRxjaACkkKhfiXk+Jb3AYSyrBKcCCD/hgy/hg/RnlkgIfDFLgsAn9NgaBxcCE2EY27VxjYN2S1k5xslrRtiYrcWNw2WucbLGza48rnI5aACnMZhvFOV4p54SGlIyUjoyAh42Zl5+Nk4GCjJCapo6WAg/4Yjv4YV4zPG+vHPPj1zxiqxyxytkCGzZh+AgL2Lg4OBgUDAwCCgYCAhcAwMBCyoCE2EZmjJk3cY2q1ixYM1rRw0brcWNhkWsG+HJmb5suHMwygCmgZhfixm+LIGK6jFXUSSy24HB23wyzSYLAWXVCD/his/hh/ms1nOee+PPjne5rfKNVQheYOEYI9fLHChhQQkEsOJzaGCAAhNhGXI1yNmGNstbNWbha0bZcK3FkYN1uNhicOczjIzYY8YApPDYP+MFD+MD9luM8ZzFCF+FLL4Uu8hgsZVVNDPXTahstYNg1zDwsXfwMBByIhNhDDFjat27hutZuceVa0cuWK1y3ZtluXMzy48uZljzZmAApICoP+MNz+MO1rV042g/4aQP4aI8zN5447gIfDVNgMBqc/gaBxICE2EMcWLHkaOWq3JhcsVrTDjyrXGPJkWtWbLFmaMGrVi4aACQEKrQOhAoP+A27+A33wJquPic8Ry5eFy7cu3LWNcOHLlil8ePXPXO6lmc758+/HjvNpXOZnMJqESXU1SqmbzdzNRwnUp3eVxNITMxNXiakmZiaRFTE5i5uZTN5znnPHjnm474883u7RCJxlmoYxjhicStdarhjGoqIVGNY5NRiUxcQVMTc3lM1dVmmonGGF3F3aJqFEJgiMKViOXLh0iKzz68fDvr2Agv43Q/jeXxd+Dnw/BlbfO9u6JbiJkMZePFyM2y6sQybM3JM8TPWcnJ4mSSdl7OwrLTEiSZNxDgh2e97Pd87bvd3d1qxRudyjuec7ZWIm223GZIl0rGZebbbrWzrz3ffnffveu3e297vlW9nJM58k9eOfBmZ6ZzJmXjYk5cl3bscvyTO4g/gjF16/WVxMwkEXW9XFwuqtBMEisxMRKakTBMTBMEwJgBEgRMEwmEwAmCLiYmJQIuEolBMCQRICYAiSJEXEwmAAESESCJImJBExKJJqZialKCVSRMSTCZqSrgTEuPv+HGfBITYRkxtGTFlkaLWLltlWtMTPKtw4m7Nazw5muZu5aYcWVsA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385</TotalTime>
  <Words>1253</Words>
  <Application>Microsoft Office PowerPoint</Application>
  <PresentationFormat>On-screen Show (4:3)</PresentationFormat>
  <Paragraphs>373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Dark 3410</vt:lpstr>
      <vt:lpstr>Parallel Programming and Synchronization</vt:lpstr>
      <vt:lpstr>Slide 2</vt:lpstr>
      <vt:lpstr>Slide 3</vt:lpstr>
      <vt:lpstr>Shared Memory Multiprocessors</vt:lpstr>
      <vt:lpstr>Cache Coherence Problem</vt:lpstr>
      <vt:lpstr>Coherence Defined</vt:lpstr>
      <vt:lpstr>Snooping</vt:lpstr>
      <vt:lpstr>Is cache coherence sufficient?</vt:lpstr>
      <vt:lpstr>Slide 9</vt:lpstr>
      <vt:lpstr>Processes</vt:lpstr>
      <vt:lpstr>Process and Program</vt:lpstr>
      <vt:lpstr>Role of the OS</vt:lpstr>
      <vt:lpstr>Slide 13</vt:lpstr>
      <vt:lpstr>How to create a process?</vt:lpstr>
      <vt:lpstr>Processes Under UNIX</vt:lpstr>
      <vt:lpstr>Example</vt:lpstr>
      <vt:lpstr>Inter-process Communication</vt:lpstr>
      <vt:lpstr>Inter-process Communication</vt:lpstr>
      <vt:lpstr>Slide 19</vt:lpstr>
      <vt:lpstr>Processes are heavyweight</vt:lpstr>
      <vt:lpstr>Processes and Threads</vt:lpstr>
      <vt:lpstr>Multithreaded Processes</vt:lpstr>
      <vt:lpstr>Threads</vt:lpstr>
      <vt:lpstr>Threads versus Fork</vt:lpstr>
      <vt:lpstr>Race Conditions</vt:lpstr>
      <vt:lpstr>Programming with threads</vt:lpstr>
      <vt:lpstr>Slide 27</vt:lpstr>
      <vt:lpstr>Goals</vt:lpstr>
      <vt:lpstr>Race conditions</vt:lpstr>
      <vt:lpstr>Critical sections</vt:lpstr>
      <vt:lpstr>Interrupt Disable</vt:lpstr>
      <vt:lpstr>Preemption Disable</vt:lpstr>
      <vt:lpstr>Mutexes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and Synchronization</dc:title>
  <dc:creator>Kevin Walsh</dc:creator>
  <cp:lastModifiedBy>Kevin Walsh</cp:lastModifiedBy>
  <cp:revision>138</cp:revision>
  <dcterms:created xsi:type="dcterms:W3CDTF">2006-08-16T00:00:00Z</dcterms:created>
  <dcterms:modified xsi:type="dcterms:W3CDTF">2010-04-29T19:30:51Z</dcterms:modified>
</cp:coreProperties>
</file>