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2" r:id="rId2"/>
    <p:sldId id="333" r:id="rId3"/>
    <p:sldId id="258" r:id="rId4"/>
    <p:sldId id="274" r:id="rId5"/>
    <p:sldId id="337" r:id="rId6"/>
    <p:sldId id="335" r:id="rId7"/>
    <p:sldId id="277" r:id="rId8"/>
    <p:sldId id="278" r:id="rId9"/>
    <p:sldId id="279" r:id="rId10"/>
    <p:sldId id="338" r:id="rId11"/>
    <p:sldId id="339" r:id="rId12"/>
    <p:sldId id="281" r:id="rId13"/>
    <p:sldId id="352" r:id="rId14"/>
    <p:sldId id="341" r:id="rId15"/>
    <p:sldId id="282" r:id="rId16"/>
    <p:sldId id="342" r:id="rId17"/>
    <p:sldId id="285" r:id="rId18"/>
    <p:sldId id="286" r:id="rId19"/>
    <p:sldId id="343" r:id="rId20"/>
    <p:sldId id="287" r:id="rId21"/>
    <p:sldId id="345" r:id="rId22"/>
    <p:sldId id="344" r:id="rId23"/>
    <p:sldId id="346" r:id="rId24"/>
    <p:sldId id="347" r:id="rId25"/>
    <p:sldId id="325" r:id="rId26"/>
    <p:sldId id="353" r:id="rId27"/>
    <p:sldId id="348" r:id="rId28"/>
    <p:sldId id="327" r:id="rId29"/>
    <p:sldId id="329" r:id="rId30"/>
    <p:sldId id="349" r:id="rId31"/>
    <p:sldId id="35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300" autoAdjust="0"/>
  </p:normalViewPr>
  <p:slideViewPr>
    <p:cSldViewPr>
      <p:cViewPr varScale="1">
        <p:scale>
          <a:sx n="95" d="100"/>
          <a:sy n="95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A36F-B824-4AF3-AC7B-19A3C347842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B4994-7BB1-4784-8571-80FA27EA4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2" rIns="91421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IBS = input buffer status:</a:t>
            </a:r>
            <a:r>
              <a:rPr lang="en-US" baseline="0" dirty="0" smtClean="0"/>
              <a:t> 0 = waiting for commands, 1 = busy</a:t>
            </a:r>
          </a:p>
          <a:p>
            <a:r>
              <a:rPr lang="en-US" baseline="0" dirty="0" smtClean="0"/>
              <a:t>OBS = output buffer status: 0 = waiting for data, 1 = data is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4994-7BB1-4784-8571-80FA27EA4E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Con: unpredictable</a:t>
            </a:r>
            <a:r>
              <a:rPr lang="en-US" baseline="0" dirty="0" smtClean="0"/>
              <a:t> b/c event arrival depends on other devices’ activity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 interrupt lines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50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50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91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91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32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Graphics card lives on </a:t>
            </a:r>
            <a:r>
              <a:rPr lang="en-US" dirty="0" err="1" smtClean="0"/>
              <a:t>PCIe</a:t>
            </a:r>
            <a:endParaRPr lang="en-US" dirty="0" smtClean="0"/>
          </a:p>
          <a:p>
            <a:r>
              <a:rPr lang="en-US" dirty="0" smtClean="0"/>
              <a:t>Network card lives on </a:t>
            </a:r>
            <a:r>
              <a:rPr lang="en-US" dirty="0" err="1" smtClean="0"/>
              <a:t>PICe</a:t>
            </a:r>
            <a:r>
              <a:rPr lang="en-US" dirty="0" smtClean="0"/>
              <a:t> or PCI-X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401638" lvl="1"/>
            <a:r>
              <a:rPr lang="en-US" dirty="0" smtClean="0"/>
              <a:t>CPU – North Bridge / Memory Controller</a:t>
            </a:r>
          </a:p>
          <a:p>
            <a:pPr marL="401638" lvl="1"/>
            <a:r>
              <a:rPr lang="en-US" dirty="0" smtClean="0"/>
              <a:t>North Bridge – South Bridge / </a:t>
            </a:r>
            <a:r>
              <a:rPr lang="en-US" dirty="0" err="1" smtClean="0"/>
              <a:t>SuperIO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USB is not really a</a:t>
            </a:r>
            <a:r>
              <a:rPr lang="en-US" baseline="0" dirty="0" smtClean="0"/>
              <a:t> bus, it is really a network.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FSB: &gt;</a:t>
            </a:r>
            <a:r>
              <a:rPr lang="en-US" baseline="0" dirty="0" smtClean="0"/>
              <a:t> 10 bytes wide</a:t>
            </a:r>
          </a:p>
          <a:p>
            <a:r>
              <a:rPr lang="en-US" baseline="0" dirty="0" smtClean="0"/>
              <a:t>LPC = 4 bits wide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8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9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0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26.xml"/><Relationship Id="rId7" Type="http://schemas.openxmlformats.org/officeDocument/2006/relationships/image" Target="../media/image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image" Target="../media/image1.emf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17.emf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18.emf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19.emf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6" Type="http://schemas.openxmlformats.org/officeDocument/2006/relationships/image" Target="../media/image20.emf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notesSlide" Target="../notesSlides/notesSlide24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22.emf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image" Target="../media/image23.emf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2.emf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8600" y="6096000"/>
            <a:ext cx="4724400" cy="381000"/>
          </a:xfrm>
        </p:spPr>
        <p:txBody>
          <a:bodyPr>
            <a:normAutofit/>
          </a:bodyPr>
          <a:lstStyle/>
          <a:p>
            <a:r>
              <a:rPr lang="en-US" dirty="0" smtClean="0"/>
              <a:t>See: P&amp;H </a:t>
            </a:r>
            <a:r>
              <a:rPr lang="en-US" smtClean="0"/>
              <a:t>Chapter 6.5-6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Device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Typical I/O Device API</a:t>
            </a:r>
          </a:p>
          <a:p>
            <a:pPr lvl="1"/>
            <a:r>
              <a:rPr lang="en-US" dirty="0" smtClean="0"/>
              <a:t>a set of read-only or read/write registers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Command registers</a:t>
            </a:r>
          </a:p>
          <a:p>
            <a:pPr lvl="1"/>
            <a:r>
              <a:rPr lang="en-US" dirty="0" smtClean="0"/>
              <a:t>writing causes device to do something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Status registers</a:t>
            </a:r>
          </a:p>
          <a:p>
            <a:pPr lvl="1"/>
            <a:r>
              <a:rPr lang="en-US" dirty="0" smtClean="0"/>
              <a:t>reading indicates what device is doing, error codes, 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registers</a:t>
            </a:r>
          </a:p>
          <a:p>
            <a:pPr lvl="1"/>
            <a:r>
              <a:rPr lang="en-US" dirty="0" smtClean="0"/>
              <a:t>Write: transfer data to a device</a:t>
            </a:r>
          </a:p>
          <a:p>
            <a:pPr lvl="1"/>
            <a:r>
              <a:rPr lang="en-US" dirty="0" smtClean="0"/>
              <a:t>Read: transfer data from a device</a:t>
            </a:r>
            <a:endParaRPr lang="en-AU" dirty="0" smtClean="0"/>
          </a:p>
          <a:p>
            <a:endParaRPr lang="en-US" dirty="0"/>
          </a:p>
        </p:txBody>
      </p:sp>
      <p:pic>
        <p:nvPicPr>
          <p:cNvPr id="4" name="CP3 Ink 31bd1750-ee30-464b-a2e0-5dc37540b3e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822" y="1870262"/>
            <a:ext cx="3353555" cy="250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Simple (old) example: </a:t>
            </a:r>
            <a:r>
              <a:rPr lang="en-US" dirty="0" smtClean="0">
                <a:solidFill>
                  <a:schemeClr val="accent1"/>
                </a:solidFill>
              </a:rPr>
              <a:t>AT Keyboard Device</a:t>
            </a:r>
          </a:p>
          <a:p>
            <a:r>
              <a:rPr lang="en-US" dirty="0" smtClean="0"/>
              <a:t>8-bit Status:</a:t>
            </a:r>
          </a:p>
          <a:p>
            <a:r>
              <a:rPr lang="en-US" dirty="0" smtClean="0"/>
              <a:t>8-bit </a:t>
            </a:r>
            <a:r>
              <a:rPr lang="en-US" dirty="0" err="1" smtClean="0"/>
              <a:t>Cmd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800" dirty="0" smtClean="0"/>
              <a:t>0xAA = “self test”</a:t>
            </a:r>
            <a:br>
              <a:rPr lang="en-US" sz="2800" dirty="0" smtClean="0"/>
            </a:br>
            <a:r>
              <a:rPr lang="en-US" sz="2800" dirty="0" smtClean="0"/>
              <a:t>0xAE = “enable </a:t>
            </a:r>
            <a:r>
              <a:rPr lang="en-US" sz="2800" dirty="0" err="1" smtClean="0"/>
              <a:t>kbd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0xED = “set LEDs”</a:t>
            </a:r>
          </a:p>
          <a:p>
            <a:r>
              <a:rPr lang="en-US" sz="2800" dirty="0" smtClean="0"/>
              <a:t>	…</a:t>
            </a:r>
            <a:endParaRPr lang="en-US" dirty="0" smtClean="0"/>
          </a:p>
          <a:p>
            <a:r>
              <a:rPr lang="en-US" dirty="0" smtClean="0"/>
              <a:t>8-bit Data: </a:t>
            </a:r>
            <a:br>
              <a:rPr lang="en-US" dirty="0" smtClean="0"/>
            </a:br>
            <a:r>
              <a:rPr lang="en-US" dirty="0" err="1" smtClean="0"/>
              <a:t>scancode</a:t>
            </a:r>
            <a:r>
              <a:rPr lang="en-US" dirty="0" smtClean="0"/>
              <a:t> (when reading) </a:t>
            </a:r>
            <a:br>
              <a:rPr lang="en-US" dirty="0" smtClean="0"/>
            </a:br>
            <a:r>
              <a:rPr lang="en-US" dirty="0" smtClean="0"/>
              <a:t>LED state (when writing) or 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514600" y="9906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PE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TO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AUXB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LOCK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AL2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SYSF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IBS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CP3 Ink aed786bc-6ca2-429a-86e1-81a9b5dbb1f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0159" y="51222"/>
            <a:ext cx="5572321" cy="45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4202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114800"/>
          </a:xfrm>
        </p:spPr>
        <p:txBody>
          <a:bodyPr>
            <a:normAutofit/>
          </a:bodyPr>
          <a:lstStyle/>
          <a:p>
            <a:r>
              <a:rPr lang="en-US" smtClean="0"/>
              <a:t>Q: How does </a:t>
            </a:r>
            <a:r>
              <a:rPr lang="en-US" strike="sngStrike" smtClean="0"/>
              <a:t> program </a:t>
            </a:r>
            <a:r>
              <a:rPr lang="en-US" smtClean="0"/>
              <a:t> </a:t>
            </a:r>
            <a:r>
              <a:rPr lang="en-US" strike="sngStrike" smtClean="0"/>
              <a:t> OS </a:t>
            </a:r>
            <a:r>
              <a:rPr lang="en-US" smtClean="0"/>
              <a:t> code talk to device?</a:t>
            </a:r>
          </a:p>
          <a:p>
            <a:r>
              <a:rPr lang="en-US" smtClean="0"/>
              <a:t>A: special instructions to talk over special busses</a:t>
            </a:r>
          </a:p>
          <a:p>
            <a:r>
              <a:rPr lang="en-US" smtClean="0">
                <a:solidFill>
                  <a:schemeClr val="accent1"/>
                </a:solidFill>
              </a:rPr>
              <a:t>Programmed I/O</a:t>
            </a:r>
          </a:p>
          <a:p>
            <a:pPr lvl="1"/>
            <a:r>
              <a:rPr lang="en-US" smtClean="0"/>
              <a:t>inb $a, 0x64</a:t>
            </a:r>
          </a:p>
          <a:p>
            <a:pPr lvl="1"/>
            <a:r>
              <a:rPr lang="en-US" smtClean="0"/>
              <a:t>outb $a, 0x60</a:t>
            </a:r>
          </a:p>
          <a:p>
            <a:pPr lvl="1"/>
            <a:r>
              <a:rPr lang="en-US" smtClean="0"/>
              <a:t>Specifies: device, data, direction</a:t>
            </a:r>
          </a:p>
          <a:p>
            <a:pPr lvl="1"/>
            <a:r>
              <a:rPr lang="en-US" smtClean="0"/>
              <a:t>Protection: only allowed in kernel mode</a:t>
            </a: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6172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*x86: $a implicit; also </a:t>
            </a:r>
            <a:r>
              <a:rPr lang="en-US" sz="2800" dirty="0" err="1" smtClean="0">
                <a:solidFill>
                  <a:schemeClr val="bg1"/>
                </a:solidFill>
              </a:rPr>
              <a:t>inw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inh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outh</a:t>
            </a:r>
            <a:r>
              <a:rPr lang="en-US" sz="2800" dirty="0" smtClean="0">
                <a:solidFill>
                  <a:schemeClr val="bg1"/>
                </a:solidFill>
              </a:rPr>
              <a:t>, …</a:t>
            </a:r>
          </a:p>
        </p:txBody>
      </p:sp>
      <p:pic>
        <p:nvPicPr>
          <p:cNvPr id="2" name="CP3 Ink cf248c9a-8567-484c-894b-7d5e6bafc13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7027" y="1325828"/>
            <a:ext cx="3539864" cy="147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4202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114800"/>
          </a:xfrm>
        </p:spPr>
        <p:txBody>
          <a:bodyPr>
            <a:normAutofit/>
          </a:bodyPr>
          <a:lstStyle/>
          <a:p>
            <a:r>
              <a:rPr lang="en-US" smtClean="0"/>
              <a:t>Q: How does </a:t>
            </a:r>
            <a:r>
              <a:rPr lang="en-US" strike="sngStrike" smtClean="0"/>
              <a:t> program </a:t>
            </a:r>
            <a:r>
              <a:rPr lang="en-US" smtClean="0"/>
              <a:t> </a:t>
            </a:r>
            <a:r>
              <a:rPr lang="en-US" strike="sngStrike" smtClean="0"/>
              <a:t> OS </a:t>
            </a:r>
            <a:r>
              <a:rPr lang="en-US" smtClean="0"/>
              <a:t> code talk to device?</a:t>
            </a:r>
          </a:p>
          <a:p>
            <a:r>
              <a:rPr lang="en-US" smtClean="0"/>
              <a:t>A: special instructions to talk over special busses</a:t>
            </a:r>
          </a:p>
          <a:p>
            <a:r>
              <a:rPr lang="en-US" smtClean="0">
                <a:solidFill>
                  <a:schemeClr val="accent1"/>
                </a:solidFill>
              </a:rPr>
              <a:t>Programmed I/O</a:t>
            </a:r>
          </a:p>
          <a:p>
            <a:pPr lvl="1"/>
            <a:r>
              <a:rPr lang="en-US" smtClean="0"/>
              <a:t>inb $a, 0x64</a:t>
            </a:r>
          </a:p>
          <a:p>
            <a:pPr lvl="1"/>
            <a:r>
              <a:rPr lang="en-US" smtClean="0"/>
              <a:t>outb $a, 0x60</a:t>
            </a:r>
          </a:p>
          <a:p>
            <a:pPr lvl="1"/>
            <a:r>
              <a:rPr lang="en-US" smtClean="0"/>
              <a:t>Specifies: device, data, direction</a:t>
            </a:r>
          </a:p>
          <a:p>
            <a:pPr lvl="1"/>
            <a:r>
              <a:rPr lang="en-US" smtClean="0"/>
              <a:t>Protection: only allowed in kernel mode</a:t>
            </a: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6172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*x86: $a implicit; also </a:t>
            </a:r>
            <a:r>
              <a:rPr lang="en-US" sz="2800" dirty="0" err="1" smtClean="0">
                <a:solidFill>
                  <a:schemeClr val="bg1"/>
                </a:solidFill>
              </a:rPr>
              <a:t>inw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inh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outh</a:t>
            </a:r>
            <a:r>
              <a:rPr lang="en-US" sz="2800" dirty="0" smtClean="0">
                <a:solidFill>
                  <a:schemeClr val="bg1"/>
                </a:solidFill>
              </a:rPr>
              <a:t>, …</a:t>
            </a:r>
          </a:p>
        </p:txBody>
      </p:sp>
      <p:pic>
        <p:nvPicPr>
          <p:cNvPr id="2" name="CP3 Ink dd0f3638-f86a-46d5-81a7-99ab6dc5e66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6582" y="1331931"/>
            <a:ext cx="5487635" cy="38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4202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Q: How does </a:t>
            </a:r>
            <a:r>
              <a:rPr lang="en-US" strike="sngStrike" dirty="0" smtClean="0"/>
              <a:t> program </a:t>
            </a:r>
            <a:r>
              <a:rPr lang="en-US" dirty="0" smtClean="0"/>
              <a:t> </a:t>
            </a:r>
            <a:r>
              <a:rPr lang="en-US" strike="sngStrike" dirty="0" smtClean="0"/>
              <a:t> OS </a:t>
            </a:r>
            <a:r>
              <a:rPr lang="en-US" dirty="0" smtClean="0"/>
              <a:t> code talk to device?</a:t>
            </a:r>
          </a:p>
          <a:p>
            <a:r>
              <a:rPr lang="en-US" dirty="0" smtClean="0"/>
              <a:t>A: Map registers into virtual address space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 lvl="1"/>
            <a:r>
              <a:rPr lang="en-US" dirty="0" smtClean="0"/>
              <a:t>Accesses to certain addresses redirected to I/O devices</a:t>
            </a:r>
          </a:p>
          <a:p>
            <a:pPr lvl="1"/>
            <a:r>
              <a:rPr lang="en-US" dirty="0" smtClean="0"/>
              <a:t>Data goes over the memory bus</a:t>
            </a:r>
          </a:p>
          <a:p>
            <a:pPr lvl="1"/>
            <a:r>
              <a:rPr lang="en-US" dirty="0" smtClean="0"/>
              <a:t>Protection: via bits in </a:t>
            </a:r>
            <a:r>
              <a:rPr lang="en-US" dirty="0" err="1" smtClean="0"/>
              <a:t>pagetable</a:t>
            </a:r>
            <a:r>
              <a:rPr lang="en-US" dirty="0" smtClean="0"/>
              <a:t> entries</a:t>
            </a:r>
          </a:p>
          <a:p>
            <a:pPr lvl="1"/>
            <a:r>
              <a:rPr lang="en-US" dirty="0" err="1" smtClean="0"/>
              <a:t>OS+MMU+devices</a:t>
            </a:r>
            <a:r>
              <a:rPr lang="en-US" dirty="0" smtClean="0"/>
              <a:t> configure mappings</a:t>
            </a:r>
          </a:p>
        </p:txBody>
      </p:sp>
      <p:pic>
        <p:nvPicPr>
          <p:cNvPr id="2" name="CP3 Ink 95780801-49f9-4c19-9f40-a32266c66e9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536" y="2061645"/>
            <a:ext cx="2811567" cy="62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Memory-Mapped I/O</a:t>
            </a:r>
            <a:endParaRPr lang="en-US"/>
          </a:p>
        </p:txBody>
      </p:sp>
      <p:sp>
        <p:nvSpPr>
          <p:cNvPr id="42045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5105400"/>
            <a:ext cx="1600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Keyboard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</a:t>
            </a:r>
          </a:p>
        </p:txBody>
      </p:sp>
      <p:sp>
        <p:nvSpPr>
          <p:cNvPr id="420455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4953000"/>
            <a:ext cx="1676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685800"/>
            <a:ext cx="17526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Video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 &amp;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819400"/>
            <a:ext cx="1600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Audio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5181600"/>
            <a:ext cx="1676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5486400"/>
            <a:ext cx="1676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1066800"/>
            <a:ext cx="1676400" cy="480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Physical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Address 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Space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4343400"/>
            <a:ext cx="1905000" cy="15240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1066800"/>
            <a:ext cx="1676400" cy="480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Virtual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Address 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Space</a:t>
            </a:r>
          </a:p>
        </p:txBody>
      </p:sp>
      <p:pic>
        <p:nvPicPr>
          <p:cNvPr id="2" name="CP3 Ink 24bb3c84-966b-4f3d-88cf-3d63a873908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068" y="264685"/>
            <a:ext cx="7215224" cy="6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Device Drivers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Programmed I/O</a:t>
            </a:r>
          </a:p>
          <a:p>
            <a:endParaRPr lang="en-US" dirty="0" smtClean="0"/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latin typeface="Consolas" pitchFamily="49" charset="0"/>
              </a:rPr>
              <a:t>do {</a:t>
            </a:r>
          </a:p>
          <a:p>
            <a:r>
              <a:rPr lang="en-US" sz="2400" dirty="0" smtClean="0">
                <a:latin typeface="Consolas" pitchFamily="49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r>
              <a:rPr lang="en-US" sz="2400" dirty="0" smtClean="0">
                <a:latin typeface="Consolas" pitchFamily="49" charset="0"/>
              </a:rPr>
              <a:t>  status =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(0x64);</a:t>
            </a:r>
          </a:p>
          <a:p>
            <a:r>
              <a:rPr lang="en-US" sz="2400" dirty="0" smtClean="0">
                <a:latin typeface="Consolas" pitchFamily="49" charset="0"/>
              </a:rPr>
              <a:t>} while (!(status &amp; 1));</a:t>
            </a:r>
          </a:p>
          <a:p>
            <a:r>
              <a:rPr lang="en-US" sz="2400" dirty="0" smtClean="0">
                <a:latin typeface="Consolas" pitchFamily="49" charset="0"/>
              </a:rPr>
              <a:t>return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(0x60);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Mapped I/O</a:t>
            </a:r>
          </a:p>
          <a:p>
            <a:r>
              <a:rPr lang="en-US" sz="2400" dirty="0" err="1" smtClean="0">
                <a:latin typeface="Consolas" pitchFamily="49" charset="0"/>
              </a:rPr>
              <a:t>struct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{</a:t>
            </a:r>
          </a:p>
          <a:p>
            <a:r>
              <a:rPr lang="en-US" sz="2400" dirty="0" smtClean="0">
                <a:latin typeface="Consolas" pitchFamily="49" charset="0"/>
              </a:rPr>
              <a:t>  char status, pad[3];</a:t>
            </a:r>
          </a:p>
          <a:p>
            <a:r>
              <a:rPr lang="en-US" sz="2400" dirty="0" smtClean="0">
                <a:latin typeface="Consolas" pitchFamily="49" charset="0"/>
              </a:rPr>
              <a:t>  char data, pad[3];</a:t>
            </a:r>
          </a:p>
          <a:p>
            <a:r>
              <a:rPr lang="en-US" sz="2400" dirty="0" smtClean="0">
                <a:latin typeface="Consolas" pitchFamily="49" charset="0"/>
              </a:rPr>
              <a:t>};</a:t>
            </a:r>
          </a:p>
          <a:p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*k = </a:t>
            </a:r>
            <a:r>
              <a:rPr lang="en-US" sz="2400" dirty="0" err="1" smtClean="0">
                <a:latin typeface="Consolas" pitchFamily="49" charset="0"/>
              </a:rPr>
              <a:t>mmap</a:t>
            </a:r>
            <a:r>
              <a:rPr lang="en-US" sz="2400" dirty="0" smtClean="0">
                <a:latin typeface="Consolas" pitchFamily="49" charset="0"/>
              </a:rPr>
              <a:t>(...);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latin typeface="Consolas" pitchFamily="49" charset="0"/>
              </a:rPr>
              <a:t>do {</a:t>
            </a:r>
          </a:p>
          <a:p>
            <a:r>
              <a:rPr lang="en-US" sz="2400" dirty="0" smtClean="0">
                <a:latin typeface="Consolas" pitchFamily="49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r>
              <a:rPr lang="en-US" sz="2400" dirty="0" smtClean="0">
                <a:latin typeface="Consolas" pitchFamily="49" charset="0"/>
              </a:rPr>
              <a:t>  status =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k-&gt;status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 while (!(status &amp; 1));</a:t>
            </a:r>
          </a:p>
          <a:p>
            <a:r>
              <a:rPr lang="en-US" sz="2400" dirty="0" smtClean="0">
                <a:latin typeface="Consolas" pitchFamily="49" charset="0"/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k-&gt;data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 smtClean="0"/>
          </a:p>
        </p:txBody>
      </p:sp>
      <p:pic>
        <p:nvPicPr>
          <p:cNvPr id="3" name="CP3 Ink 65c283c3-ed31-4992-a985-6c5ece68b9c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67" y="724228"/>
            <a:ext cx="8282264" cy="58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Method</a:t>
            </a:r>
            <a:endParaRPr lang="en-AU"/>
          </a:p>
        </p:txBody>
      </p:sp>
      <p:sp>
        <p:nvSpPr>
          <p:cNvPr id="416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Q: How does program learn device is ready/done?</a:t>
            </a:r>
          </a:p>
          <a:p>
            <a:r>
              <a:rPr lang="en-US" sz="2800" dirty="0" smtClean="0"/>
              <a:t>A: </a:t>
            </a:r>
            <a:r>
              <a:rPr lang="en-US" sz="2800" dirty="0" smtClean="0">
                <a:solidFill>
                  <a:schemeClr val="accent1"/>
                </a:solidFill>
              </a:rPr>
              <a:t>Polling:</a:t>
            </a:r>
            <a:r>
              <a:rPr lang="en-US" sz="2800" dirty="0" smtClean="0"/>
              <a:t> Periodically check I/O status register</a:t>
            </a:r>
          </a:p>
          <a:p>
            <a:pPr lvl="1"/>
            <a:r>
              <a:rPr lang="en-US" sz="2400" dirty="0" smtClean="0"/>
              <a:t>If device ready, do operation</a:t>
            </a:r>
          </a:p>
          <a:p>
            <a:pPr lvl="1"/>
            <a:r>
              <a:rPr lang="en-US" sz="2400" dirty="0" smtClean="0"/>
              <a:t>If device done, …</a:t>
            </a:r>
          </a:p>
          <a:p>
            <a:pPr lvl="1"/>
            <a:r>
              <a:rPr lang="en-US" sz="2400" dirty="0" smtClean="0"/>
              <a:t>If error, take action</a:t>
            </a:r>
          </a:p>
          <a:p>
            <a:endParaRPr lang="en-US" sz="2800" dirty="0" smtClean="0"/>
          </a:p>
          <a:p>
            <a:r>
              <a:rPr lang="en-US" sz="2800" dirty="0" smtClean="0"/>
              <a:t>Pro? Con?</a:t>
            </a:r>
          </a:p>
          <a:p>
            <a:pPr lvl="1"/>
            <a:r>
              <a:rPr lang="en-US" sz="2400" dirty="0" smtClean="0"/>
              <a:t>Predictable timing &amp; inexpensive</a:t>
            </a:r>
          </a:p>
          <a:p>
            <a:pPr lvl="1"/>
            <a:r>
              <a:rPr lang="en-US" sz="2400" dirty="0" smtClean="0"/>
              <a:t>But: wastes CPU cycles if nothing to do</a:t>
            </a:r>
          </a:p>
          <a:p>
            <a:pPr lvl="1"/>
            <a:r>
              <a:rPr lang="en-US" sz="2400" dirty="0" smtClean="0"/>
              <a:t>Efficient if there is always work to do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Common in small, cheap, or real-time embedded systems</a:t>
            </a:r>
          </a:p>
          <a:p>
            <a:r>
              <a:rPr lang="en-US" sz="2800" dirty="0" smtClean="0"/>
              <a:t>Sometimes for very active devices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Method</a:t>
            </a:r>
            <a:endParaRPr lang="en-US"/>
          </a:p>
        </p:txBody>
      </p:sp>
      <p:sp>
        <p:nvSpPr>
          <p:cNvPr id="4179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does program learn device is ready/done?</a:t>
            </a:r>
          </a:p>
          <a:p>
            <a:r>
              <a:rPr lang="en-US" dirty="0" smtClean="0"/>
              <a:t>A: </a:t>
            </a:r>
            <a:r>
              <a:rPr lang="en-US" dirty="0" smtClean="0">
                <a:solidFill>
                  <a:schemeClr val="accent1"/>
                </a:solidFill>
              </a:rPr>
              <a:t>Interrupts:</a:t>
            </a:r>
            <a:r>
              <a:rPr lang="en-US" dirty="0" smtClean="0"/>
              <a:t> Device sends interrupt to CPU</a:t>
            </a:r>
          </a:p>
          <a:p>
            <a:pPr lvl="1"/>
            <a:r>
              <a:rPr lang="en-US" dirty="0" smtClean="0"/>
              <a:t>Cause identifies the interrupting device</a:t>
            </a:r>
          </a:p>
          <a:p>
            <a:pPr lvl="1"/>
            <a:r>
              <a:rPr lang="en-US" dirty="0" smtClean="0"/>
              <a:t>interrupt handler examines device, decides what to do</a:t>
            </a:r>
          </a:p>
          <a:p>
            <a:r>
              <a:rPr lang="en-US" dirty="0" smtClean="0"/>
              <a:t>Priority interrupts</a:t>
            </a:r>
          </a:p>
          <a:p>
            <a:pPr lvl="1"/>
            <a:r>
              <a:rPr lang="en-US" dirty="0" smtClean="0"/>
              <a:t>Urgent events can interrupt lower-priority interrupt handling</a:t>
            </a:r>
          </a:p>
          <a:p>
            <a:pPr lvl="1"/>
            <a:r>
              <a:rPr lang="en-US" dirty="0" smtClean="0"/>
              <a:t>OS can </a:t>
            </a:r>
            <a:r>
              <a:rPr lang="en-US" strike="sngStrike" dirty="0" smtClean="0"/>
              <a:t> disable </a:t>
            </a:r>
            <a:r>
              <a:rPr lang="en-US" dirty="0" smtClean="0"/>
              <a:t> defer interrupts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00"/>
            <a:ext cx="7343775" cy="54276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77923" name="Picture 3" descr="f06-09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412875"/>
            <a:ext cx="5256213" cy="4783138"/>
          </a:xfrm>
          <a:prstGeom prst="rect">
            <a:avLst/>
          </a:prstGeom>
          <a:noFill/>
        </p:spPr>
      </p:pic>
      <p:sp>
        <p:nvSpPr>
          <p:cNvPr id="417792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Typical x86 PC I/O System</a:t>
            </a:r>
            <a:endParaRPr lang="en-AU"/>
          </a:p>
        </p:txBody>
      </p:sp>
      <p:pic>
        <p:nvPicPr>
          <p:cNvPr id="2" name="CP3 Ink 87262f25-b3d1-49ac-8286-14370b73256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822" y="1760936"/>
            <a:ext cx="4420595" cy="389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38800" y="36989"/>
            <a:ext cx="3505200" cy="23082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Computer System Organization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733800" cy="533400"/>
          </a:xfrm>
        </p:spPr>
        <p:txBody>
          <a:bodyPr>
            <a:normAutofit lnSpcReduction="10000"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Calibri" pitchFamily="34" charset="0"/>
              </a:rPr>
              <a:t>Computer System </a:t>
            </a:r>
            <a:r>
              <a:rPr lang="en-US" dirty="0" smtClean="0">
                <a:latin typeface="Calibri" pitchFamily="34" charset="0"/>
              </a:rPr>
              <a:t>=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172202"/>
            <a:ext cx="2133600" cy="36512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pPr lvl="0"/>
            <a:fld id="{4D4CFE22-CD54-4BF8-B883-95128C7181A0}" type="slidenum">
              <a:rPr/>
              <a:pPr lvl="0"/>
              <a:t>2</a:t>
            </a:fld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4"/>
            </p:custDataLst>
          </p:nvPr>
        </p:nvSpPr>
        <p:spPr>
          <a:xfrm>
            <a:off x="304800" y="762000"/>
            <a:ext cx="4572000" cy="23820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Input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Output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Memory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Datapath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" name="Group 306"/>
          <p:cNvGrpSpPr/>
          <p:nvPr>
            <p:custDataLst>
              <p:tags r:id="rId5"/>
            </p:custDataLst>
          </p:nvPr>
        </p:nvGrpSpPr>
        <p:grpSpPr>
          <a:xfrm>
            <a:off x="458520" y="1447800"/>
            <a:ext cx="8380680" cy="4572000"/>
            <a:chOff x="457200" y="1828800"/>
            <a:chExt cx="8380680" cy="4572000"/>
          </a:xfrm>
        </p:grpSpPr>
        <p:sp>
          <p:nvSpPr>
            <p:cNvPr id="308" name="Rectangle 307"/>
            <p:cNvSpPr/>
            <p:nvPr>
              <p:custDataLst>
                <p:tags r:id="rId7"/>
              </p:custDataLst>
            </p:nvPr>
          </p:nvSpPr>
          <p:spPr>
            <a:xfrm>
              <a:off x="457200" y="4038600"/>
              <a:ext cx="1866240" cy="14516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CPU</a:t>
              </a:r>
            </a:p>
          </p:txBody>
        </p:sp>
        <p:sp>
          <p:nvSpPr>
            <p:cNvPr id="309" name="Rectangle 308"/>
            <p:cNvSpPr/>
            <p:nvPr>
              <p:custDataLst>
                <p:tags r:id="rId8"/>
              </p:custDataLst>
            </p:nvPr>
          </p:nvSpPr>
          <p:spPr>
            <a:xfrm>
              <a:off x="625802" y="4245981"/>
              <a:ext cx="1244159" cy="4147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Registers</a:t>
              </a:r>
            </a:p>
          </p:txBody>
        </p:sp>
        <p:sp>
          <p:nvSpPr>
            <p:cNvPr id="310" name="Straight Connector 309"/>
            <p:cNvSpPr/>
            <p:nvPr>
              <p:custDataLst>
                <p:tags r:id="rId9"/>
              </p:custDataLst>
            </p:nvPr>
          </p:nvSpPr>
          <p:spPr>
            <a:xfrm>
              <a:off x="2323440" y="4800600"/>
              <a:ext cx="685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1" name="Rectangle 310"/>
            <p:cNvSpPr/>
            <p:nvPr>
              <p:custDataLst>
                <p:tags r:id="rId10"/>
              </p:custDataLst>
            </p:nvPr>
          </p:nvSpPr>
          <p:spPr>
            <a:xfrm>
              <a:off x="468564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Network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2" name="Rectangle 311"/>
            <p:cNvSpPr/>
            <p:nvPr>
              <p:custDataLst>
                <p:tags r:id="rId11"/>
              </p:custDataLst>
            </p:nvPr>
          </p:nvSpPr>
          <p:spPr>
            <a:xfrm>
              <a:off x="2475840" y="3196528"/>
              <a:ext cx="175260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Video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3" name="Straight Connector 312"/>
            <p:cNvSpPr/>
            <p:nvPr>
              <p:custDataLst>
                <p:tags r:id="rId12"/>
              </p:custDataLst>
            </p:nvPr>
          </p:nvSpPr>
          <p:spPr>
            <a:xfrm>
              <a:off x="3390240" y="38100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4" name="TextBox 313"/>
            <p:cNvSpPr txBox="1"/>
            <p:nvPr>
              <p:custDataLst>
                <p:tags r:id="rId13"/>
              </p:custDataLst>
            </p:nvPr>
          </p:nvSpPr>
          <p:spPr>
            <a:xfrm>
              <a:off x="3085440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5" name="Rectangle 314"/>
            <p:cNvSpPr/>
            <p:nvPr>
              <p:custDataLst>
                <p:tags r:id="rId14"/>
              </p:custDataLst>
            </p:nvPr>
          </p:nvSpPr>
          <p:spPr>
            <a:xfrm>
              <a:off x="2475840" y="5791200"/>
              <a:ext cx="1752600" cy="609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Memory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6" name="Straight Connector 315"/>
            <p:cNvSpPr/>
            <p:nvPr>
              <p:custDataLst>
                <p:tags r:id="rId15"/>
              </p:custDataLst>
            </p:nvPr>
          </p:nvSpPr>
          <p:spPr>
            <a:xfrm>
              <a:off x="3390240" y="50292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7" name="Straight Connector 316"/>
            <p:cNvSpPr/>
            <p:nvPr>
              <p:custDataLst>
                <p:tags r:id="rId16"/>
              </p:custDataLst>
            </p:nvPr>
          </p:nvSpPr>
          <p:spPr>
            <a:xfrm>
              <a:off x="3695040" y="4800600"/>
              <a:ext cx="22860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8" name="TextBox 317"/>
            <p:cNvSpPr txBox="1"/>
            <p:nvPr>
              <p:custDataLst>
                <p:tags r:id="rId17"/>
              </p:custDataLst>
            </p:nvPr>
          </p:nvSpPr>
          <p:spPr>
            <a:xfrm>
              <a:off x="5981041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9" name="Rectangle 318"/>
            <p:cNvSpPr/>
            <p:nvPr>
              <p:custDataLst>
                <p:tags r:id="rId18"/>
              </p:custDataLst>
            </p:nvPr>
          </p:nvSpPr>
          <p:spPr>
            <a:xfrm>
              <a:off x="468564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Disk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0" name="Rectangle 319"/>
            <p:cNvSpPr/>
            <p:nvPr>
              <p:custDataLst>
                <p:tags r:id="rId19"/>
              </p:custDataLst>
            </p:nvPr>
          </p:nvSpPr>
          <p:spPr>
            <a:xfrm>
              <a:off x="647700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USB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1" name="Rectangle 320"/>
            <p:cNvSpPr/>
            <p:nvPr>
              <p:custDataLst>
                <p:tags r:id="rId20"/>
              </p:custDataLst>
            </p:nvPr>
          </p:nvSpPr>
          <p:spPr>
            <a:xfrm>
              <a:off x="647700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Audio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2" name="Rectangle 321"/>
            <p:cNvSpPr/>
            <p:nvPr>
              <p:custDataLst>
                <p:tags r:id="rId21"/>
              </p:custDataLst>
            </p:nvPr>
          </p:nvSpPr>
          <p:spPr>
            <a:xfrm>
              <a:off x="56762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Keyboard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3" name="Rectangle 322"/>
            <p:cNvSpPr/>
            <p:nvPr>
              <p:custDataLst>
                <p:tags r:id="rId22"/>
              </p:custDataLst>
            </p:nvPr>
          </p:nvSpPr>
          <p:spPr>
            <a:xfrm>
              <a:off x="73526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Mouse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24" name="Straight Connector 323"/>
            <p:cNvCxnSpPr>
              <a:stCxn id="311" idx="2"/>
            </p:cNvCxnSpPr>
            <p:nvPr>
              <p:custDataLst>
                <p:tags r:id="rId23"/>
              </p:custDataLst>
            </p:nvPr>
          </p:nvCxnSpPr>
          <p:spPr>
            <a:xfrm rot="16200000" flipH="1">
              <a:off x="5363686" y="3878446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20" idx="2"/>
            </p:cNvCxnSpPr>
            <p:nvPr>
              <p:custDataLst>
                <p:tags r:id="rId24"/>
              </p:custDataLst>
            </p:nvPr>
          </p:nvCxnSpPr>
          <p:spPr>
            <a:xfrm rot="5400000">
              <a:off x="6487966" y="3840346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>
              <p:custDataLst>
                <p:tags r:id="rId25"/>
              </p:custDataLst>
            </p:nvPr>
          </p:nvCxnSpPr>
          <p:spPr>
            <a:xfrm rot="5400000">
              <a:off x="5268766" y="50556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>
              <p:custDataLst>
                <p:tags r:id="rId26"/>
              </p:custDataLst>
            </p:nvPr>
          </p:nvCxnSpPr>
          <p:spPr>
            <a:xfrm rot="16200000" flipH="1">
              <a:off x="6526066" y="50937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>
              <p:custDataLst>
                <p:tags r:id="rId27"/>
              </p:custDataLst>
            </p:nvPr>
          </p:nvCxnSpPr>
          <p:spPr>
            <a:xfrm rot="16200000" flipH="1">
              <a:off x="6297466" y="25029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>
              <p:custDataLst>
                <p:tags r:id="rId28"/>
              </p:custDataLst>
            </p:nvPr>
          </p:nvCxnSpPr>
          <p:spPr>
            <a:xfrm rot="5400000">
              <a:off x="7421746" y="24648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>
              <p:custDataLst>
                <p:tags r:id="rId29"/>
              </p:custDataLst>
            </p:nvPr>
          </p:nvSpPr>
          <p:spPr>
            <a:xfrm>
              <a:off x="7352640" y="4495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Serial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31" name="Straight Connector 330"/>
            <p:cNvCxnSpPr/>
            <p:nvPr>
              <p:custDataLst>
                <p:tags r:id="rId30"/>
              </p:custDataLst>
            </p:nvPr>
          </p:nvCxnSpPr>
          <p:spPr>
            <a:xfrm>
              <a:off x="6666840" y="48006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P3 Ink 181dac1b-35e4-40c7-8fa6-1b6dbdc2446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56364" y="1420433"/>
            <a:ext cx="8129830" cy="38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I/O Data Transfer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How to talk to device? </a:t>
            </a:r>
            <a:br>
              <a:rPr lang="en-US" dirty="0" smtClean="0"/>
            </a:br>
            <a:r>
              <a:rPr lang="en-US" dirty="0" smtClean="0"/>
              <a:t>Programmed I/O or Memory-Mapped I/O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get events?</a:t>
            </a:r>
            <a:br>
              <a:rPr lang="en-US" dirty="0" smtClean="0"/>
            </a:br>
            <a:r>
              <a:rPr lang="en-US" dirty="0" smtClean="0"/>
              <a:t>Polling or Interrupts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How to transfer lots of data?</a:t>
            </a:r>
            <a:endParaRPr lang="en-US" dirty="0" smtClean="0">
              <a:latin typeface="Consolas" pitchFamily="49" charset="0"/>
            </a:endParaRPr>
          </a:p>
          <a:p>
            <a:pPr marL="804863"/>
            <a:r>
              <a:rPr lang="en-US" dirty="0" smtClean="0">
                <a:latin typeface="Consolas" pitchFamily="49" charset="0"/>
              </a:rPr>
              <a:t>disk-&gt;</a:t>
            </a:r>
            <a:r>
              <a:rPr lang="en-US" dirty="0" err="1" smtClean="0">
                <a:latin typeface="Consolas" pitchFamily="49" charset="0"/>
              </a:rPr>
              <a:t>cmd</a:t>
            </a:r>
            <a:r>
              <a:rPr lang="en-US" dirty="0" smtClean="0">
                <a:latin typeface="Consolas" pitchFamily="49" charset="0"/>
              </a:rPr>
              <a:t> = READ_4K_SECTOR;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disk-&gt;data = 12;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while (!(disk-&gt;status &amp; 1) { }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for (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= 0..4k) 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 = disk-&gt;data;</a:t>
            </a:r>
          </a:p>
        </p:txBody>
      </p:sp>
      <p:pic>
        <p:nvPicPr>
          <p:cNvPr id="14338" name="CP3 Ink 3f4a1609-7742-45ec-bcfc-5a62b85c2d0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758" y="1158719"/>
            <a:ext cx="7113602" cy="3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DMA: Direct Memory Access</a:t>
            </a:r>
            <a:endParaRPr lang="en-GB"/>
          </a:p>
        </p:txBody>
      </p:sp>
      <p:sp>
        <p:nvSpPr>
          <p:cNvPr id="4184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Programmed I/O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 CPU </a:t>
            </a:r>
            <a:r>
              <a:rPr lang="en-GB" dirty="0" smtClean="0">
                <a:sym typeface="Wingdings" pitchFamily="2" charset="2"/>
              </a:rPr>
              <a:t></a:t>
            </a:r>
            <a:r>
              <a:rPr lang="en-GB" dirty="0" smtClean="0"/>
              <a:t> RAM</a:t>
            </a:r>
          </a:p>
          <a:p>
            <a:pPr lvl="1">
              <a:buNone/>
            </a:pPr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 n)</a:t>
            </a:r>
          </a:p>
          <a:p>
            <a:pPr lvl="1"/>
            <a:r>
              <a:rPr lang="en-GB" dirty="0" smtClean="0"/>
              <a:t>CPU issues read request</a:t>
            </a:r>
          </a:p>
          <a:p>
            <a:pPr lvl="1"/>
            <a:r>
              <a:rPr lang="en-GB" dirty="0" smtClean="0"/>
              <a:t>Device puts data on bus</a:t>
            </a:r>
            <a:br>
              <a:rPr lang="en-GB" dirty="0" smtClean="0"/>
            </a:br>
            <a:r>
              <a:rPr lang="en-GB" dirty="0" smtClean="0"/>
              <a:t>&amp; CPU reads into registers</a:t>
            </a:r>
          </a:p>
          <a:p>
            <a:pPr lvl="1"/>
            <a:r>
              <a:rPr lang="en-GB" dirty="0" smtClean="0"/>
              <a:t>CPU writes data to memory</a:t>
            </a:r>
          </a:p>
        </p:txBody>
      </p:sp>
      <p:sp>
        <p:nvSpPr>
          <p:cNvPr id="418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4662" y="11334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41840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4300" y="11334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418407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8669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4184071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00800" y="16002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00800" y="1435100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400800" y="1219200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4082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4525" y="1587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83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46925" y="11303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CP3 Ink a9f72c38-6241-4424-9537-d75dd326596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7120" y="906948"/>
            <a:ext cx="1778400" cy="9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Data Transfer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transfer lots of data efficiently?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A: Have device access memory directly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Direct memory access (DMA)</a:t>
            </a:r>
          </a:p>
          <a:p>
            <a:pPr lvl="1"/>
            <a:r>
              <a:rPr lang="en-US" dirty="0" smtClean="0"/>
              <a:t>OS provides starting address, length</a:t>
            </a:r>
          </a:p>
          <a:p>
            <a:pPr lvl="1"/>
            <a:r>
              <a:rPr lang="en-US" dirty="0" smtClean="0"/>
              <a:t>controller (or device) transfers data autonomously</a:t>
            </a:r>
          </a:p>
          <a:p>
            <a:pPr lvl="1"/>
            <a:r>
              <a:rPr lang="en-US" dirty="0" smtClean="0"/>
              <a:t>Interrupt on completion /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DMA: Direct Memory Access</a:t>
            </a:r>
            <a:endParaRPr lang="en-GB"/>
          </a:p>
        </p:txBody>
      </p:sp>
      <p:sp>
        <p:nvSpPr>
          <p:cNvPr id="4184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Programmed I/O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 CPU </a:t>
            </a:r>
            <a:r>
              <a:rPr lang="en-GB" dirty="0" smtClean="0">
                <a:sym typeface="Wingdings" pitchFamily="2" charset="2"/>
              </a:rPr>
              <a:t></a:t>
            </a:r>
            <a:r>
              <a:rPr lang="en-GB" dirty="0" smtClean="0"/>
              <a:t> RAM</a:t>
            </a:r>
          </a:p>
          <a:p>
            <a:pPr lvl="1">
              <a:buNone/>
            </a:pPr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 n)</a:t>
            </a:r>
          </a:p>
          <a:p>
            <a:pPr lvl="1"/>
            <a:r>
              <a:rPr lang="en-GB" dirty="0" smtClean="0"/>
              <a:t>CPU issues read request</a:t>
            </a:r>
          </a:p>
          <a:p>
            <a:pPr lvl="1"/>
            <a:r>
              <a:rPr lang="en-GB" dirty="0" smtClean="0"/>
              <a:t>Device puts data on bus</a:t>
            </a:r>
            <a:br>
              <a:rPr lang="en-GB" dirty="0" smtClean="0"/>
            </a:br>
            <a:r>
              <a:rPr lang="en-GB" dirty="0" smtClean="0"/>
              <a:t>&amp; CPU reads into registers</a:t>
            </a:r>
          </a:p>
          <a:p>
            <a:pPr lvl="1"/>
            <a:r>
              <a:rPr lang="en-GB" dirty="0" smtClean="0"/>
              <a:t>CPU writes data to memory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DMA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RAM</a:t>
            </a:r>
          </a:p>
          <a:p>
            <a:pPr lvl="1"/>
            <a:r>
              <a:rPr lang="en-GB" dirty="0" smtClean="0"/>
              <a:t>CPU sets up DMA request</a:t>
            </a:r>
          </a:p>
          <a:p>
            <a:pPr lvl="1"/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... n)</a:t>
            </a:r>
            <a:br>
              <a:rPr lang="en-GB" dirty="0" smtClean="0"/>
            </a:br>
            <a:r>
              <a:rPr lang="en-GB" dirty="0" smtClean="0"/>
              <a:t>	Device puts data on bus</a:t>
            </a:r>
            <a:br>
              <a:rPr lang="en-GB" dirty="0" smtClean="0"/>
            </a:br>
            <a:r>
              <a:rPr lang="en-GB" dirty="0" smtClean="0"/>
              <a:t>	&amp; RAM accepts it</a:t>
            </a:r>
          </a:p>
        </p:txBody>
      </p:sp>
      <p:sp>
        <p:nvSpPr>
          <p:cNvPr id="418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4662" y="11334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41840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4300" y="11334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418407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8669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4184071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00800" y="16002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00800" y="1435100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400800" y="1219200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4082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4525" y="1587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83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46925" y="11303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54662" y="37623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34300" y="37623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14" name="AutoShap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7000" y="44958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15" name="Freeform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42291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H="1">
            <a:off x="7086598" y="38862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10400" y="41910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8100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0400" y="40386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10400" y="4343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6" name="CP3 Ink 253d530a-933e-4e5a-b147-e623a42be8d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41039" y="3897233"/>
            <a:ext cx="829920" cy="10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r>
              <a:rPr lang="en-US" sz="2800" dirty="0" smtClean="0">
                <a:latin typeface="Consolas" pitchFamily="49" charset="0"/>
              </a:rPr>
              <a:t>void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(</a:t>
            </a: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)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  <p:pic>
        <p:nvPicPr>
          <p:cNvPr id="17410" name="CP3 Ink a56399a7-23b4-44cb-b25a-0aee0b75cbc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96" y="1855588"/>
            <a:ext cx="6724047" cy="23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418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Issue #1: </a:t>
            </a:r>
            <a:r>
              <a:rPr lang="en-GB" dirty="0" smtClean="0">
                <a:solidFill>
                  <a:schemeClr val="accent1"/>
                </a:solidFill>
              </a:rPr>
              <a:t>DMA meets Virtual Memory</a:t>
            </a:r>
          </a:p>
          <a:p>
            <a:r>
              <a:rPr lang="en-GB" dirty="0" smtClean="0"/>
              <a:t>RAM: physical addresses</a:t>
            </a:r>
          </a:p>
          <a:p>
            <a:r>
              <a:rPr lang="en-GB" dirty="0" smtClean="0"/>
              <a:t>Programs: virtual addresses</a:t>
            </a:r>
          </a:p>
          <a:p>
            <a:endParaRPr lang="en-GB" dirty="0" smtClean="0"/>
          </a:p>
          <a:p>
            <a:r>
              <a:rPr lang="en-GB" dirty="0" smtClean="0"/>
              <a:t>Solution: DMA uses physical addresses</a:t>
            </a:r>
          </a:p>
          <a:p>
            <a:pPr lvl="1"/>
            <a:r>
              <a:rPr lang="en-US" dirty="0" smtClean="0"/>
              <a:t>OS uses physical address when setting up DMA</a:t>
            </a:r>
          </a:p>
          <a:p>
            <a:pPr lvl="1"/>
            <a:r>
              <a:rPr lang="en-US" dirty="0" smtClean="0"/>
              <a:t>OS allocates contiguous physical pages for DMA</a:t>
            </a:r>
          </a:p>
          <a:p>
            <a:pPr lvl="1"/>
            <a:r>
              <a:rPr lang="en-US" dirty="0" smtClean="0"/>
              <a:t>Or: OS splits </a:t>
            </a:r>
            <a:r>
              <a:rPr lang="en-US" dirty="0" err="1" smtClean="0"/>
              <a:t>xfer</a:t>
            </a:r>
            <a:r>
              <a:rPr lang="en-US" dirty="0" smtClean="0"/>
              <a:t> into page-sized chunks</a:t>
            </a:r>
          </a:p>
          <a:p>
            <a:pPr lvl="2">
              <a:buNone/>
            </a:pPr>
            <a:r>
              <a:rPr lang="en-US" dirty="0" smtClean="0"/>
              <a:t>(many devices support DMA “chains” for this reason)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8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MMU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434" name="CP3 Ink bbbabf9c-5604-4c3d-af58-f0d45646131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3394" y="347816"/>
            <a:ext cx="1236412" cy="3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r>
              <a:rPr lang="en-US" sz="2800" dirty="0" smtClean="0">
                <a:latin typeface="Consolas" pitchFamily="49" charset="0"/>
              </a:rPr>
              <a:t>void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virt_to_phys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418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Issue #1: </a:t>
            </a:r>
            <a:r>
              <a:rPr lang="en-GB" dirty="0" smtClean="0">
                <a:solidFill>
                  <a:schemeClr val="accent1"/>
                </a:solidFill>
              </a:rPr>
              <a:t>DMA meets Virtual Memory</a:t>
            </a:r>
          </a:p>
          <a:p>
            <a:r>
              <a:rPr lang="en-GB" dirty="0" smtClean="0"/>
              <a:t>RAM: physical addresses</a:t>
            </a:r>
          </a:p>
          <a:p>
            <a:r>
              <a:rPr lang="en-GB" dirty="0" smtClean="0"/>
              <a:t>Programs: virtual addresses</a:t>
            </a:r>
          </a:p>
          <a:p>
            <a:endParaRPr lang="en-GB" dirty="0" smtClean="0"/>
          </a:p>
          <a:p>
            <a:r>
              <a:rPr lang="en-GB" dirty="0" smtClean="0"/>
              <a:t>Solution 2: DMA uses virtual addresses</a:t>
            </a:r>
          </a:p>
          <a:p>
            <a:pPr lvl="1"/>
            <a:r>
              <a:rPr lang="en-US" dirty="0" smtClean="0"/>
              <a:t>OS sets up mappings on a mini-TLB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8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MMU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1400" y="1828800"/>
            <a:ext cx="769938" cy="390525"/>
          </a:xfrm>
          <a:prstGeom prst="rect">
            <a:avLst/>
          </a:prstGeom>
          <a:solidFill>
            <a:schemeClr val="tx1"/>
          </a:solidFill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4572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err="1" smtClean="0">
                <a:solidFill>
                  <a:srgbClr val="FFFFFF"/>
                </a:solidFill>
                <a:latin typeface="Calibri"/>
              </a:rPr>
              <a:t>uTLB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458" name="CP3 Ink e4b01790-0030-4173-ba0b-5f45869d052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7153" y="1710811"/>
            <a:ext cx="2422012" cy="19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(2): Virtual Mem</a:t>
            </a:r>
            <a:endParaRPr lang="en-GB"/>
          </a:p>
        </p:txBody>
      </p:sp>
      <p:sp>
        <p:nvSpPr>
          <p:cNvPr id="4192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Issue #2: </a:t>
            </a:r>
            <a:r>
              <a:rPr lang="en-GB" dirty="0" smtClean="0">
                <a:solidFill>
                  <a:schemeClr val="accent1"/>
                </a:solidFill>
              </a:rPr>
              <a:t>DMA meets </a:t>
            </a:r>
            <a:r>
              <a:rPr lang="en-GB" i="1" dirty="0" smtClean="0">
                <a:solidFill>
                  <a:schemeClr val="accent1"/>
                </a:solidFill>
              </a:rPr>
              <a:t>Paged</a:t>
            </a:r>
            <a:r>
              <a:rPr lang="en-GB" dirty="0" smtClean="0">
                <a:solidFill>
                  <a:schemeClr val="accent1"/>
                </a:solidFill>
              </a:rPr>
              <a:t> Virtual Memory</a:t>
            </a:r>
          </a:p>
          <a:p>
            <a:r>
              <a:rPr lang="en-GB" dirty="0" smtClean="0"/>
              <a:t>DMA destination page </a:t>
            </a:r>
            <a:br>
              <a:rPr lang="en-GB" dirty="0" smtClean="0"/>
            </a:br>
            <a:r>
              <a:rPr lang="en-GB" dirty="0" smtClean="0"/>
              <a:t>may get swapped out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Solution: </a:t>
            </a:r>
            <a:r>
              <a:rPr lang="en-GB" dirty="0" smtClean="0">
                <a:solidFill>
                  <a:schemeClr val="accent1"/>
                </a:solidFill>
              </a:rPr>
              <a:t>Pin</a:t>
            </a:r>
            <a:r>
              <a:rPr lang="en-GB" dirty="0" smtClean="0"/>
              <a:t> the page before initiating DMA</a:t>
            </a:r>
          </a:p>
          <a:p>
            <a:r>
              <a:rPr lang="en-GB" dirty="0" smtClean="0"/>
              <a:t>Alternate solution: </a:t>
            </a:r>
            <a:r>
              <a:rPr lang="en-GB" dirty="0" smtClean="0">
                <a:solidFill>
                  <a:schemeClr val="accent1"/>
                </a:solidFill>
              </a:rPr>
              <a:t>Bounce Buffer</a:t>
            </a:r>
          </a:p>
          <a:p>
            <a:pPr lvl="1"/>
            <a:r>
              <a:rPr lang="en-GB" dirty="0" smtClean="0"/>
              <a:t>DMA to a pinned kernel page, then </a:t>
            </a:r>
            <a:r>
              <a:rPr lang="en-GB" dirty="0" err="1" smtClean="0"/>
              <a:t>memcpy</a:t>
            </a:r>
            <a:r>
              <a:rPr lang="en-GB" dirty="0" smtClean="0"/>
              <a:t> elsewhere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" name="CP3 Ink 27c2d129-e390-4dff-9bd3-9832626f894d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3427" y="1564296"/>
            <a:ext cx="6859544" cy="27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4196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/>
            <a:r>
              <a:rPr lang="en-GB" dirty="0" smtClean="0"/>
              <a:t>DMA to </a:t>
            </a:r>
            <a:r>
              <a:rPr lang="en-GB" dirty="0" err="1" smtClean="0"/>
              <a:t>Mem</a:t>
            </a:r>
            <a:r>
              <a:rPr lang="en-GB" dirty="0" smtClean="0"/>
              <a:t>: cache is now stale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dev gets stale data</a:t>
            </a:r>
          </a:p>
          <a:p>
            <a:endParaRPr lang="en-GB" dirty="0" smtClean="0"/>
          </a:p>
          <a:p>
            <a:r>
              <a:rPr lang="en-GB" dirty="0" smtClean="0"/>
              <a:t>Solution: (software enforced coherence)</a:t>
            </a:r>
          </a:p>
          <a:p>
            <a:pPr lvl="1"/>
            <a:r>
              <a:rPr lang="en-GB" dirty="0" smtClean="0"/>
              <a:t>OS flushes some/all cache before DMA begins</a:t>
            </a:r>
          </a:p>
          <a:p>
            <a:pPr lvl="1"/>
            <a:r>
              <a:rPr lang="en-GB" dirty="0" smtClean="0"/>
              <a:t>Or: don't touch pages during DMA</a:t>
            </a:r>
          </a:p>
          <a:p>
            <a:pPr lvl="1"/>
            <a:r>
              <a:rPr lang="en-GB" dirty="0" smtClean="0"/>
              <a:t>Or: mark pages as </a:t>
            </a:r>
            <a:r>
              <a:rPr lang="en-GB" dirty="0" err="1" smtClean="0">
                <a:solidFill>
                  <a:schemeClr val="accent1"/>
                </a:solidFill>
              </a:rPr>
              <a:t>uncacheable</a:t>
            </a:r>
            <a:r>
              <a:rPr lang="en-GB" dirty="0" smtClean="0"/>
              <a:t> in page table entries</a:t>
            </a:r>
          </a:p>
          <a:p>
            <a:pPr lvl="2"/>
            <a:r>
              <a:rPr lang="en-GB" dirty="0" smtClean="0"/>
              <a:t>(needed for Memory Mapped I/O too!)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5413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L2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1506" name="CP3 Ink c6793ed7-9335-4ea3-8bb7-867e721cb18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8844" y="934422"/>
            <a:ext cx="6825670" cy="48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Challenge</a:t>
            </a:r>
            <a:endParaRPr lang="en-US"/>
          </a:p>
        </p:txBody>
      </p:sp>
      <p:sp>
        <p:nvSpPr>
          <p:cNvPr id="4213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interface to other devices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Programmable Timer (for clock ticks)</a:t>
            </a:r>
          </a:p>
          <a:p>
            <a:pPr lvl="1"/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Printer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iPod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4196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/>
            <a:r>
              <a:rPr lang="en-GB" dirty="0" smtClean="0"/>
              <a:t>DMA to </a:t>
            </a:r>
            <a:r>
              <a:rPr lang="en-GB" dirty="0" err="1" smtClean="0"/>
              <a:t>Mem</a:t>
            </a:r>
            <a:r>
              <a:rPr lang="en-GB" dirty="0" smtClean="0"/>
              <a:t>: cache is now stale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dev gets stale data</a:t>
            </a:r>
          </a:p>
          <a:p>
            <a:endParaRPr lang="en-GB" dirty="0" smtClean="0"/>
          </a:p>
          <a:p>
            <a:r>
              <a:rPr lang="en-GB" dirty="0" smtClean="0"/>
              <a:t>Solution 2: (hardware coherence aka </a:t>
            </a:r>
            <a:r>
              <a:rPr lang="en-GB" dirty="0" smtClean="0">
                <a:solidFill>
                  <a:schemeClr val="accent1"/>
                </a:solidFill>
              </a:rPr>
              <a:t>snooping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cache listens on bus, and conspires with RAM</a:t>
            </a:r>
          </a:p>
          <a:p>
            <a:pPr lvl="1"/>
            <a:r>
              <a:rPr lang="en-GB" dirty="0" err="1" smtClean="0"/>
              <a:t>Dma</a:t>
            </a:r>
            <a:r>
              <a:rPr lang="en-GB" dirty="0" smtClean="0"/>
              <a:t> to </a:t>
            </a:r>
            <a:r>
              <a:rPr lang="en-GB" dirty="0" err="1" smtClean="0"/>
              <a:t>Mem</a:t>
            </a:r>
            <a:r>
              <a:rPr lang="en-GB" dirty="0" smtClean="0"/>
              <a:t>: invalidate/update data seen on bus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cache services request if possible, otherwise RAM services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5413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L2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530" name="CP3 Ink de73518e-867d-40eb-bef3-e7132b1266ff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62536" y="591725"/>
            <a:ext cx="2100207" cy="35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Summary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How to talk to device?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Programmed I/O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get events?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Polling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Interrupts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transfer lots of data?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DMA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Interconnects</a:t>
            </a:r>
            <a:endParaRPr lang="en-US" dirty="0"/>
          </a:p>
        </p:txBody>
      </p:sp>
      <p:sp>
        <p:nvSpPr>
          <p:cNvPr id="39229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solidFill>
                  <a:schemeClr val="accent1"/>
                </a:solidFill>
              </a:rPr>
              <a:t>Bad Idea #1: Put all devices on one interconnect</a:t>
            </a:r>
          </a:p>
          <a:p>
            <a:pPr marL="401638" lvl="1"/>
            <a:r>
              <a:rPr lang="en-US" dirty="0" smtClean="0"/>
              <a:t>We would have to replace all devices as we improve/change the interconnect</a:t>
            </a:r>
          </a:p>
          <a:p>
            <a:pPr marL="401638" lvl="1"/>
            <a:r>
              <a:rPr lang="en-US" dirty="0" smtClean="0"/>
              <a:t>keyboard speed == main memory speed ?!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33400" y="2743200"/>
            <a:ext cx="1143000" cy="5334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CPU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4686960" y="28194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Network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477160" y="2815528"/>
            <a:ext cx="175260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Video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>
            <p:custDataLst>
              <p:tags r:id="rId6"/>
            </p:custDataLst>
          </p:nvPr>
        </p:nvSpPr>
        <p:spPr>
          <a:xfrm>
            <a:off x="1066800" y="3276600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533400" y="5410200"/>
            <a:ext cx="1752600" cy="6096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Memory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5" name="Straight Connector 14"/>
          <p:cNvSpPr/>
          <p:nvPr>
            <p:custDataLst>
              <p:tags r:id="rId8"/>
            </p:custDataLst>
          </p:nvPr>
        </p:nvSpPr>
        <p:spPr>
          <a:xfrm>
            <a:off x="1371600" y="4648200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6" name="Straight Connector 15"/>
          <p:cNvSpPr/>
          <p:nvPr>
            <p:custDataLst>
              <p:tags r:id="rId9"/>
            </p:custDataLst>
          </p:nvPr>
        </p:nvSpPr>
        <p:spPr>
          <a:xfrm flipH="1" flipV="1">
            <a:off x="3352800" y="3429000"/>
            <a:ext cx="0" cy="6096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2895600" y="54102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Disk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4610760" y="5406328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Audio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6324600" y="3501328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Keyboard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cxnSp>
        <p:nvCxnSpPr>
          <p:cNvPr id="23" name="Straight Connector 22"/>
          <p:cNvCxnSpPr>
            <a:stCxn id="10" idx="2"/>
          </p:cNvCxnSpPr>
          <p:nvPr>
            <p:custDataLst>
              <p:tags r:id="rId13"/>
            </p:custDataLst>
          </p:nvPr>
        </p:nvCxnSpPr>
        <p:spPr>
          <a:xfrm rot="5400000">
            <a:off x="4393126" y="3154546"/>
            <a:ext cx="758128" cy="13147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8" idx="0"/>
          </p:cNvCxnSpPr>
          <p:nvPr>
            <p:custDataLst>
              <p:tags r:id="rId14"/>
            </p:custDataLst>
          </p:nvPr>
        </p:nvCxnSpPr>
        <p:spPr>
          <a:xfrm rot="16200000" flipH="1">
            <a:off x="3228810" y="5000790"/>
            <a:ext cx="609600" cy="2092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 rot="16200000" flipH="1">
            <a:off x="4659826" y="4712774"/>
            <a:ext cx="758128" cy="6289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 flipV="1">
            <a:off x="4761840" y="3810000"/>
            <a:ext cx="1562760" cy="533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6477000" y="45720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Serial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cxnSp>
        <p:nvCxnSpPr>
          <p:cNvPr id="30" name="Straight Connector 29"/>
          <p:cNvCxnSpPr/>
          <p:nvPr>
            <p:custDataLst>
              <p:tags r:id="rId18"/>
            </p:custDataLst>
          </p:nvPr>
        </p:nvCxnSpPr>
        <p:spPr>
          <a:xfrm>
            <a:off x="4419600" y="4419600"/>
            <a:ext cx="20574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19"/>
            </p:custDataLst>
          </p:nvPr>
        </p:nvSpPr>
        <p:spPr>
          <a:xfrm>
            <a:off x="609600" y="3471436"/>
            <a:ext cx="956881" cy="41476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Cache</a:t>
            </a: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609600" y="4038600"/>
            <a:ext cx="43434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1943760" y="4221381"/>
            <a:ext cx="1637640" cy="426819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interconnect</a:t>
            </a:r>
            <a:endParaRPr lang="en-US" sz="22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pic>
        <p:nvPicPr>
          <p:cNvPr id="2" name="CP3 Ink 56bf74fb-86df-4c69-b3fd-7866ea36bfcd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26742" y="3120159"/>
            <a:ext cx="2405075" cy="2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1" y="1752599"/>
            <a:ext cx="5791200" cy="495300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9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I/O Controllers</a:t>
            </a:r>
            <a:endParaRPr lang="en-US"/>
          </a:p>
        </p:txBody>
      </p:sp>
      <p:sp>
        <p:nvSpPr>
          <p:cNvPr id="39229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152400"/>
            <a:ext cx="8686800" cy="1752600"/>
          </a:xfrm>
        </p:spPr>
        <p:txBody>
          <a:bodyPr/>
          <a:lstStyle/>
          <a:p>
            <a:pPr marL="285750" indent="-285750"/>
            <a:r>
              <a:rPr lang="en-US" dirty="0" smtClean="0"/>
              <a:t>Decouple via I/O Controllers and “Bridges”</a:t>
            </a:r>
          </a:p>
          <a:p>
            <a:pPr marL="401638" lvl="1"/>
            <a:r>
              <a:rPr lang="en-US" sz="2400" dirty="0" smtClean="0"/>
              <a:t>fast/expensive busses when needed; slow/cheap elsewhere</a:t>
            </a:r>
          </a:p>
          <a:p>
            <a:pPr marL="401638" lvl="1"/>
            <a:r>
              <a:rPr lang="en-US" sz="2400" dirty="0" smtClean="0"/>
              <a:t>I/O controllers to connect end devices</a:t>
            </a:r>
          </a:p>
          <a:p>
            <a:pPr marL="285750" lvl="1"/>
            <a:endParaRPr lang="en-US" sz="2400" dirty="0" smtClean="0"/>
          </a:p>
          <a:p>
            <a:pPr marL="285750" indent="-285750"/>
            <a:endParaRPr lang="en-US" dirty="0" smtClean="0"/>
          </a:p>
        </p:txBody>
      </p:sp>
      <p:pic>
        <p:nvPicPr>
          <p:cNvPr id="23" name="Picture 3" descr="f06-09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870075"/>
            <a:ext cx="5256213" cy="478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Interconnecting Components</a:t>
            </a:r>
            <a:endParaRPr lang="en-AU"/>
          </a:p>
        </p:txBody>
      </p:sp>
      <p:sp>
        <p:nvSpPr>
          <p:cNvPr id="4155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800" dirty="0" smtClean="0"/>
              <a:t>Interconnects are (were?) </a:t>
            </a:r>
            <a:r>
              <a:rPr lang="en-US" sz="2800" dirty="0" smtClean="0">
                <a:solidFill>
                  <a:schemeClr val="accent1"/>
                </a:solidFill>
              </a:rPr>
              <a:t>busses</a:t>
            </a:r>
            <a:endParaRPr lang="en-US" sz="2400" dirty="0" smtClean="0"/>
          </a:p>
          <a:p>
            <a:pPr marL="401638" lvl="1"/>
            <a:r>
              <a:rPr lang="en-US" sz="2400" dirty="0" smtClean="0"/>
              <a:t>parallel set of wires for data and control</a:t>
            </a:r>
          </a:p>
          <a:p>
            <a:pPr marL="401638" lvl="1"/>
            <a:r>
              <a:rPr lang="en-US" sz="2400" dirty="0" smtClean="0">
                <a:solidFill>
                  <a:schemeClr val="accent1"/>
                </a:solidFill>
              </a:rPr>
              <a:t>shared</a:t>
            </a:r>
            <a:r>
              <a:rPr lang="en-US" sz="2400" dirty="0" smtClean="0"/>
              <a:t> channel</a:t>
            </a:r>
          </a:p>
          <a:p>
            <a:pPr marL="860425" lvl="2"/>
            <a:r>
              <a:rPr lang="en-US" sz="2000" dirty="0" smtClean="0"/>
              <a:t>multiple senders/receivers</a:t>
            </a:r>
          </a:p>
          <a:p>
            <a:pPr marL="860425" lvl="2"/>
            <a:r>
              <a:rPr lang="en-US" sz="2000" dirty="0" smtClean="0"/>
              <a:t>everyone can see all bus transactions</a:t>
            </a:r>
          </a:p>
          <a:p>
            <a:pPr marL="401638" lvl="1"/>
            <a:r>
              <a:rPr lang="en-US" sz="2400" dirty="0" smtClean="0"/>
              <a:t>bus protocol: rules for using the bus wires</a:t>
            </a:r>
          </a:p>
          <a:p>
            <a:pPr marL="401638" lvl="1"/>
            <a:endParaRPr lang="en-US" sz="2400" dirty="0" smtClean="0"/>
          </a:p>
          <a:p>
            <a:pPr marL="285750"/>
            <a:r>
              <a:rPr lang="en-US" sz="2800" dirty="0" smtClean="0"/>
              <a:t>Alternative (and increasingly common):</a:t>
            </a:r>
          </a:p>
          <a:p>
            <a:pPr marL="401638" lvl="1"/>
            <a:r>
              <a:rPr lang="en-US" sz="2400" dirty="0" smtClean="0"/>
              <a:t>dedicated point-to-point channels</a:t>
            </a:r>
          </a:p>
        </p:txBody>
      </p:sp>
      <p:pic>
        <p:nvPicPr>
          <p:cNvPr id="2" name="CP3 Ink d0952fa1-3a04-4081-93a1-b6c769a5474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8136" y="1543656"/>
            <a:ext cx="6842607" cy="44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Bus Parameters</a:t>
            </a:r>
            <a:endParaRPr lang="en-US"/>
          </a:p>
        </p:txBody>
      </p:sp>
      <p:sp>
        <p:nvSpPr>
          <p:cNvPr id="3929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Width</a:t>
            </a:r>
            <a:r>
              <a:rPr lang="en-US" dirty="0" smtClean="0"/>
              <a:t> = number of wires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Transfer size </a:t>
            </a:r>
            <a:r>
              <a:rPr lang="en-US" dirty="0" smtClean="0"/>
              <a:t>= data words per bus transaction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Synchronous</a:t>
            </a:r>
            <a:r>
              <a:rPr lang="en-US" dirty="0" smtClean="0"/>
              <a:t> (with a bus clock)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asynchronous</a:t>
            </a:r>
            <a:r>
              <a:rPr lang="en-US" dirty="0" smtClean="0"/>
              <a:t> (no bus clock / “self clocking”)</a:t>
            </a:r>
          </a:p>
          <a:p>
            <a:endParaRPr lang="en-US" dirty="0"/>
          </a:p>
        </p:txBody>
      </p:sp>
      <p:pic>
        <p:nvPicPr>
          <p:cNvPr id="2" name="CP3 Ink 56985ec5-b6b2-4ea1-ae76-be9d433b42c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31" y="654354"/>
            <a:ext cx="4047977" cy="24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Bus Types</a:t>
            </a:r>
            <a:endParaRPr lang="en-AU"/>
          </a:p>
        </p:txBody>
      </p:sp>
      <p:sp>
        <p:nvSpPr>
          <p:cNvPr id="415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Processor – Memory </a:t>
            </a:r>
            <a:r>
              <a:rPr lang="en-US" dirty="0" smtClean="0"/>
              <a:t>(“Front Side Bus”)</a:t>
            </a:r>
          </a:p>
          <a:p>
            <a:pPr lvl="1"/>
            <a:r>
              <a:rPr lang="en-US" dirty="0" smtClean="0"/>
              <a:t>Short, fast, &amp; wide</a:t>
            </a:r>
          </a:p>
          <a:p>
            <a:pPr lvl="1"/>
            <a:r>
              <a:rPr lang="en-US" dirty="0" smtClean="0"/>
              <a:t>Mostly fixed topology, designed as a “chipset”</a:t>
            </a:r>
          </a:p>
          <a:p>
            <a:pPr lvl="2"/>
            <a:r>
              <a:rPr lang="en-US" dirty="0" smtClean="0"/>
              <a:t>CPU + Caches + Interconnect + Memory Controller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I/O and Peripheral busses </a:t>
            </a:r>
            <a:r>
              <a:rPr lang="en-US" dirty="0" smtClean="0"/>
              <a:t>(PCI, SCSI, USB, LPC, …)</a:t>
            </a:r>
          </a:p>
          <a:p>
            <a:pPr lvl="1"/>
            <a:r>
              <a:rPr lang="en-US" dirty="0" smtClean="0"/>
              <a:t>Longer, slower, &amp; narrower</a:t>
            </a:r>
          </a:p>
          <a:p>
            <a:pPr lvl="1"/>
            <a:r>
              <a:rPr lang="en-US" dirty="0" smtClean="0"/>
              <a:t>Flexible topology, multiple/varied connections</a:t>
            </a:r>
          </a:p>
          <a:p>
            <a:pPr lvl="1"/>
            <a:r>
              <a:rPr lang="en-US" dirty="0" smtClean="0"/>
              <a:t>Interoperability standards for devices</a:t>
            </a:r>
          </a:p>
          <a:p>
            <a:pPr lvl="1"/>
            <a:r>
              <a:rPr lang="en-US" dirty="0" smtClean="0"/>
              <a:t>Connect to processor-memory bus through a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00"/>
            <a:ext cx="7343775" cy="54276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77923" name="Picture 3" descr="f06-09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412875"/>
            <a:ext cx="5256213" cy="4783138"/>
          </a:xfrm>
          <a:prstGeom prst="rect">
            <a:avLst/>
          </a:prstGeom>
          <a:noFill/>
        </p:spPr>
      </p:pic>
      <p:sp>
        <p:nvSpPr>
          <p:cNvPr id="417792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Typical x86 PC I/O System</a:t>
            </a:r>
            <a:endParaRPr lang="en-AU"/>
          </a:p>
        </p:txBody>
      </p:sp>
      <p:pic>
        <p:nvPicPr>
          <p:cNvPr id="2" name="CP3 Ink aa710fe5-93a4-4165-b279-675bfb0a330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7451" y="1960342"/>
            <a:ext cx="5115017" cy="439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1HAOAgAQdBNIG1AQBEL/l1OMoj/dCoKi0T99YQrwDCkgQRP//A0UoRigFAzgLZBkgMgkAgIADAXvCHkUzCQCAoAIB4cMeRTgIAP4DAAAAAAAR5ezAPwpuHYX4OHPg4dwl8oVYTEY7DYSaae3C5PB42PB4OemkhPwXrfgvX00xBprjy5ZxrbBkwao7r6JpAITtZJXz4cd7pwiiRRnHDweKnbjAITYRkYOWWFvkYLcTJkwWtMbhgtcOcbRayyOGDdg4Z4WbTKAKgAEvg/4OWv4ObTW+U1WJ1FcKwjOZ59Tw8YuYnGUxXCOHauGAg/4KrP4Kp4cs8IihmNpm5vF7HXnvwc7pwx4XLp4l3N8whPGHJm6OO6ZEhFCIhEQjCKEowRhGunwCiiAhNhGJzkxtHLZotxsXLFa0yMci3Diw5VuJg2aN2LFmwbtGAApiFYP+Fn7+FnuZjtvliqTxc+HXfbKG8DgngcjhpSRpISOjISMgoCNhpuDk5eRnwITx10Y5d+XHGsJwrGuHi6SgITYRhxZWWNs0ZLWzVzlWtMmVitxM8eZbkw4nGXGzZsMzXKAKciCE/DCh+GD+uefDpplPBLdgxZKWnS6KKMpxrYCF+Bdb4F28ZgsRFgo5Lab8Dg7cDLDHNRVRZFNPRbPXOITlcSkeHe+Os04RQnKaATx92JAhNhGVyzcNGLHCtZMG2Na0ctGi1y3y4VuNm4aZXGFxlc5GYAqBASeE/DOV+GcGTZjwYV7zmlbFLJCEL3y313w3hGOq+aUogIX4GivgaZmqyEOIgwFMVtduDwN988cklV1100iGOeuG+/B34sCE8XcuOnTjjdOJGCMIwjCJBGESuXuwnIAhNhDFsxZOGGFmtbtGrNa0y4Wa3DhcZlrZi2Z5cThq2ytGwAp8JoT8OCn4b6ZxyY8VZVneuHOz4a4axlLFbJm0YKWnEy4AhPwKmfgUx0U3VxVhjrhz49rgxrJgxYsWLFXBecNbLhz4wITxtzYR6eHDGaMYIwiIoRgIRVz91FEhNhDBxjyYmrPGtwsm7da0xM3K1ziZ4VrJwwYOWWVs5bMMoAqFASiF+IMr4gx48RVDhIqII567cDfbgZ75abYJpqKsBisRhMBgJrIa5ZyE/AjB+BHPRxs1s0MFb5b58NcuO8YwhgtkpkhGE88OHDPfPMCE8fdU7eOspokJwRgiEUIwRV29NFiAITYQzc5M2VrlbLWObMxWtM2LCtcMGWJa3bsmbTE0y4mWLCAKch+E/EjB+JG/G17L5sWTJaCM73x5MuZSUM2GF5iE/AuN+Bc22iOqsK3rfDO84SyY8WqsoXhjrjuAheGMbHBlcHHHDHBGhIYIYEAn0s8cOJAhNhDnC0ct2GRqtaZGrla0Y42y3Dky41uHK1ct3LTHibMmwApZEIX4lVPiVHmslxUc1M8uLwODrtCF+AxT4DIcVhKMNNNBHBfXfbaAhsdV8Cs4mFRMHL1MFBo4ITYRjbN8rPC5YrWuXLhWtHOZwtxYWjJblZuGLJnhwsmDNmAKlAEwhPxKQfiUtyasHInmlWWuOu+PTk4NNeLHknkpktKsq4cejSpC1MEcU1yE/App+BW3BkpohS1aY7Z7TtafAw7s+jLHDPDGtYTwVo3YUYY54cMwhPFnNhl4OPDXDGqEoWyUtCMV5xnEiiIwQRw+BZTlhCE2ENWGHGybNG61mwcNlrRlibLXOJi4W5mbZrlYN2TbC1ZACrcChQGE/FXd+KteOTLijOuHLeqspStgpKUJUjON64ctccY0pktotghS05QVhdlhlpjpWlI4q2wy1z04c80cmbNu0aMC2fBwY461lfXLPXCy6IasmqWCNZ4deTOpaUpTrp38nLzde+qE/Add+A6+2KOikpTrXDnx68+vXrrWmLNo3cbJm1UtBO9c+HTgw1tSmBaaeOeWGumWVZJ4L4MNK2hTBgtitaNJ1jeevFw64648EMOymqmq+KUbznet5wwNGjRowUpOt8umOfLpyoTyd4FQ7uOpGMCMESIjKMIEEYTlOCKESMCcJxrGMYSlC0qJJwqmighGU4TTnh18lGHQ0atXMohzceWF4TjAiRhFCMEEV/AOFHmgITYQwYYsuVhlbrcrnFjWtMrnItxMm2Za3Y42jNyxxNMeVuAKZBaG8Gs3g1/g4SBloCilqCgnJCEh4+bqZ2pkacCE/Ay5+BlOdceLbHPHLWKVNDdSmACE8KXg37cdbwTlNXLx9aGMITYQzc5mOHI0arWLHG4WtHGRwtxYmuVa1YMWrRi4ZNcmZuAKlAE3hPwcofg5PicemWOGiUMkrUShbBiyYJUjPDlx62uMUaQpKOBXRmyZMWTIg/4FJP4FN47M+NfBU1cVaJm73uZtNTUO6eNzmscvAeBrpx3x8HqAhPCGGEebWsYxjFFFAjKcIiERCM6ThOUYBFr7cr0wACE2EOHLLI2ZM2q3MzyuFrRg3wrXLbFlW4cuTDmyMcbBuxcgCl0VhPwpefhS9lLHJxsuxmjSqeG8ZoT8A934CB42jqcKmaWSCNcOHPn1gIXNXT01yxwSyoI4YbdTDHBIITYQ4x4m7Rs3zLcmVu1WtGORotxN3OVa0b4ceRnjZ42GbIAKbx6D/hcE/hcpgjtjhiKjr43FrXCNTW44s2CF+AID4Ah8pgMNVdKvtwN+PYOsiqoosgkTy0iF4Qw6PM4OGGGCOKGCMghQwQw36WCGCoAhNhDNi5cZWbfEtZZcrNa0zMmS3DhaYlrTI1YMseVqxzOGoAp/J4T8MD34YH82au6uDLW+OdZ7K2pSFL1npvlw1vKTiZdEKIT8AMH4AYbbJbGCaeHHj3t98MZUyasmbBZCt8OfDnw4boTxNti6udGsJwhFERjJGUYRlOEY5+3OKgAhNhGZhmxZszlutwsMbVa0a48a3ExZ41rNm1zNHGLE1a4WYAp9J4T8Ncn4a7YUvyMOqVKSjW+HDrjr04Z1hTNm4WzZipLBjw55gIT7/D8ADdLU5ltlskKYZ5ceXbk01hGFoUlCJWa8bzCE8CUlPg6b4UScCMIoTgjAIJz6u1PaITYQ0Z4WeZlhYLW+LK5WtGDdwtcY3DhbiYscTBjibNmDJgAKcBuG8QX3iDliZWQk5SOlpyckIiBi5Wfl5mLgYKMolBGAhfeMe8lwUeMpujhlljhUSTVQQocLi2RwYIXhzIwx5e2VKRwQkEcEMNOvgjgAITYQ0xNHLZphYrWzdxjWtGrhgtxOc2ZayZNmGFnlcMMLVqAKVhCE/EMR+IYnHg1QzQszw4ePXMCE+50+513U2SzLQyyy4dOchseWKAuYeFQsHE3cDAwECCE2EZGDdkzx4sa1kzbMFrTEwwrcONzhWsWWVu5y5mbRtiYgCkcKhPxBzfiDlxaNlsSlwIP991+/d7cOFE2Ah6tEyXzeMweBQsAhNhDXCycY2LLGtwt8bFa0btcS3ExzMFrnFkxZcrfG2xtWQApqGoT8RtX4jeZwhPRWmLHs26teLHgjSOCEowCE+9q+9nQteurXky4MMp5MvCvTHbDhw3CF4Gvghx+HnjRwQoYIUEMd+jiliwQhNhGZplzMGLBqtaOMTNa0Y43K3E1cZFrFvmxMWDdrjbuGQApVEIT8SAn4kBUuJPElPTHffXWE+42+43cqVMEJUyznfHhAhsPSqDq42FgIeFl6WDgYKWAhNhGZvmaNcbZytw4sWVa0ZYWa3EzYuFrFphxt8rZmxytG4ApzKIP+I7j+I7W/KrPSlxu85XEYaimZ3nnu54T0x2qAg/3sn73vxOPlXyum5zOVquLZvM73ENRGtVUghPDWc6OWsYVhGEUYBCMIwiEV9fLmc4AhNhDfG4YZMubGtwsmOVa0aMWS1xkbMVrBu1wtsTLNlzM2gApjGIX4ndPieBhjmjwEkk0cNt+BvlTYTCYTEY6E+7W+7JpO2Gk5RhCyUCri014wheCMDJHj8HbDGhQRwII49rBCrCE2EYWjPG5YYWC1rjcN1rTIxZLXLTGyW5nLBk3zNWLBowZgCpoBOoP+KWD+KVXE4545sznh14Rg1GIxrETx59fB694vWO3SujFIJqb1xjKE+9c+9LwMlclYXvj059enXpvHBbRk4GzZizWoRyzz48bbJLBLFaEowxsMcsSE8XcObt3jOMUYIwiRhGUYJRQnCJGEQRhGEYRjPT2U5WAhNhGFnhYuGWNktxY2jda0YtWq3FlzNluTLjaZceVmza4mgApzI4T8WPX4sbcuLHohJCcdcM+W84wpiyZs2LBTBhtjjnCD/enfvVcd2LFOHg9oqMNMRKLjwa6x1sCF482Jp6Y44QhQQoIYoSCOKWPC52KWKwAhNhGPI4b4WDNytbNsmRa0b5Ga3FicMVrHMybMXLZy5bs2YAp7JYT8XGH4uQ63wac0M1s2KkI1nhz5saSNa5c+GsYWtu0AhPuuPu0cmTRHEheOGs6zQlkpkwYqQheefDXbh01wgITxdx4V4+m8ZwnCKMIkSEZRgI4/A8U6gCE2EMmLLI1YtsS1vjYZFrRvkZLcObM0Wt8LHC0cuczHI2yACkcJhPxh0fjDpx441YNgg/4Aav4Aa+uME0CHxRWYDBcDweCwWIghNhDfEzbt8TJqtYs2uFa0YOMS1w3zM1rnNmc42GXC0cZcQAp3IoT8ByX4DlYM/CvuhkpglGM63rXHO9YY8F9080JYAIT8I+n4SA8jFwo5pQnfHhz4c98eHLWsrUzYNlMkZTCE8HXlPfnw1imBGCMYRjOeHbvjCHWAITYQ2Zs3OJzmYrWeRliWtMuHKtct8TlbhbMGbZsxxZm+LEAKbRuF+B6T4HvY4YLpsNgMJRBPg8Th8PTPFZjLsdgqKoT8IpX4RV9WJorSMZwhghgjK8c/Hryb5YiE8Pa5R4+nDOZGMEIwK8PmowkAITYQ2xs8jdzkYLcWPGyWtGOLMtxY2zBa3YNWzHG3b5szXCAKdCCF+CmD4KVa1FUM0EMt9eFwdcKTBYLHYLAWSUYmTB24EIT8JD34SJ7N+i9ZXjK2CWLBglKc51jrttljlhCE8hds6uGs4xiCMIwhFGdcvFyobyE2EOWzLNkxZcK3G4Y5VrRnmcrXDBi0WtMzZnjYNnLZq5yACnAehPwXwfgvXhgw5NeDPCOmVoZLZKQphZWeUaSAhfhIa+Ef2aauzBxY/CYXEz003zwSQYCrBXYpRHFKhPASWHDWt7zjGMUYicZz19EYACE2EZW+bG4YYm61y5ZOFrTG5YrcLTNlWsMeVy0y4cmFzlzACkoLg/4P0v4P24jhOeUXsIP+Es7+EquojV568+6HwFO4CnMNl8PgKQghNhDXIzbNW+VstwsWbJa0YN8K1wybMFrJo1btHDhixbOHAApJCYX4POvg9vgmuxE2GsCF+EUz4RjcBhKqsBFGh7BIUJq8TgsDgYAhNhDjExyZmrNktZNGLda0YOMa1zmatVrVmzbMGrDHhxZGoAqMASuG8IQnhC5k4mCiZqMpqKgkoiFj6GnoZ+Rg4agoKqcjoaNi6ejn5eFgJKonJ6WjoYCD/hVa/hVTxHDny5twjVcNYpmc74zCq1hUzePFnMyAhPDmVDm5Z3jOKIhGBGUYxCBKMY8PpxjCYCE2EM2uRwwwt2C3EzaN1rRzhcrXDZozWucrDLkyOMzfK5YAClENhPwhIfhB5nHfuwsV6TCE/Dwt+HfnBgjqjhjhx584hseV8LBWcPEyN7AQcFJgITYRiwtMOFs3yLXLBuyWtGmRutcOGGZa5buHDFxhx5m7jMAKSAiG8IKHhBtmICclICSAhvDk54c3aKai6CHkAIenRWCzGWweCxIhNhGFu2bN2+VutbNXOJa0ZNcS1yxbtVuXMwwuW2LG0Y48IAp4IYT8Jbn4Sx6TpllrxY8eLPmta1pQjeeGM2LXzryghfh4K+Hd2O+rDxYHCYWWTFzRwRzURWSUIFcWDjweBxKE8leAY59uW84xIxhGMIwRgVjl685y0iE2EZGLBmzatcS1k3xZVrRlkZrXLljlW4mLXEyaOcLJplaACoQBJ4T8KyH4VkbYJ7J4sMs964UMWTBayWnDwc+XDWFMltFMDACF+G4D4bt8VmsBjoMAgpvprxduBtlRUYLCYC6aSWO2+/Iz4O2UhPFHBOPpvOMZwRIwjGCMIyjAjGu3qxjCYCE2EZWuRpibM2K1i4xOFrTM4zLcLjC2WuGLBgzYtMLds3ZgCn0vhPw66fh1pzVjLHLTDHi37terHiYsbFjCERmzsWMxY8yEIoT8Orn4dccWOcq4J6s+aU9WvVrZMqtAy5BhwMeIpWicKoOPSruRlM7m7iYmEomEESJkZ6+2zXQhNhGbC4cZGuFytcsmLVa0yOMa3ExcZVuXNkwuGOJw0zM2AAqJAS+E/D31+HyfDXTwJ6sGjJotKSMZ1iQVQnp0aZyhHQpKV8WnDcCE/DlF+HKOWaHAngiw4758dZxShitCEIzXnLLky5I2pKmHFeeMhPEm+U+TnwxmnBGEUYRhGEYIRgRhGESMZ4+2iCE2EY2bDK1yOHC3GxZtlrTHizLcLhmyW482NlibtsrTGzcgCnEehPxEvfiKDvhwY+M4GbRgoVves4zrXXXfhzzAhfhu++G8GKrCMMojkwNNuDttwdttsUE0GKswGGuAhPE3Dpp0zz1rGMZAihNfH26wvpAhNhDVq0ZN2bhqtbs8Tla0cNWS3FjyNVrdrjYZseZo5bt2oApuG4X4cnvhyhgxtcmDqjsuwmAsmlpweFvphsmwTACF+G4D4bk8BFFiI6IIIYIYYJoJIIUs9+LZ8IXZDD4OeeGOFDBBBDAQy6meGHJgITYQ4w5MbZy0YrcuVs1WtGuPKtc5m2VawzN2rXFlcY2TfGAKWg+F+G3r4be8DFhL8dPgoIZoZZSG8N8HhvhnoychpaBhoeDk5GXkQIbF1DCwNHHwcLBxOA0DByYhNhDBjlw4sjdstctWLZa0atMq1zjxM1rJu3bMmmFvhx4WoApNDIT8UXX4ou8eNnwYMWLViIP+HtL+HsPEcqlvvz5ghsjX8BA2MbYzqBSwITYQwZsHOLKyYrc2Ju0WtMzFutwsWTNa5b48jBw4xsXDDMAKgQEihfi3I+LcnE3x42q3CXYrFZLAYCSOmvA4mu+muC+q25RJQIX4bVPhtVgwGKYhhIU9tt+BwuFwt+BtlkiwU2SoxlFkUQCE8bdGWXPjyxrOM4CMIwnGVYVhh4fFjBsAITYQ5yZWjBuyzLWbVk3WtHGNmtcMMuZa4w4WzFq3zNGbTKAKUA6E/GEp+MHXBHVeEdLGqIT8Oa34cscFMkZRz1x6deeGy1g2DgLmHhYmjnYMhiE2ENHLFzlcsmq3KyxtlrTMxZLcThzkWsW7Rw2yuMrTHiYgClUOhfjJW+MpO2WXAQYTHYrBYSyQhfh0S+HRfFYCbDEOBtwOFwqGxVRoGhkYmHm6uAg4ICE2EZmTVm4zZGK1rmZOVrTExzLcTdpiW5G7Nu4ys8TRk2xACnsghfjU2+NV3BzzT4CzCYbCTSQR024O+2+eGCTCVZDCYSiohPw1hfhqp0U4kM0Ixw5dOPXp057xStmzaJ5Kzz1AheWOC0GpnljhhQxQwQwwQoYEKPH5WCEAITYQ4xsGLVg5brXDfEyWtGmVotxNGOZa1zOM2Zs4YuGDbMAKXxaD/jdu/jdvdel+JHaqhd458JxcgIX4arPhq/wGUoiwEEMtNtt9seFilhhhheOtjAztdcMKFDDDLicmIiE2EYWTltjcNsK1g3ZNFrRm3bLXDloyWsWTBk0cM8bNm2cAClYPg/45yP4514xPTnXO5605AIX4atPhqnswE2MkwUkMltN9oIbLGCYOAr4+BhYOJv4VB2YhNhDLIxYuWLRqtw4XLZa0YYWy1zmZMlrBqwxZGTBnjx5GYAqgATOH8Iu3hHZhUDgEHhcCh8OhcYgkkjUqlEsk0sl0wl02n00l0gjEQg0HjMZj8Ri8bksfkspk83mNDmM/ms1mYIP+HpT+Hq3pcadt+Fz7deXGeLnfHd5RjGq1gWuFQxF8JzmwhORiY73ShGKdZpwihGEUZTgBEjBFFh8BwrLCITYRhZY2+Fm3bLWbRpkWtMjDKtcMc2RawctWTNs1asWLRiAKfCSF+Enr4SpYLJJcNhaq4JUV1mCwFE0c+FxeNw98cU2GyGCxlliE/EPR+IeG8cGviX0Mk7EY3gnKMIRjWteHPffDEITqbpOLe+Gc4zJwnCMEYIRgjW/gkjjAITYQyZ5HDNhjYrWDlmwWtMzVmtw5MjFa5wtWzVkyZNWrTKAKggEihPwmzfhNHhKurPKsZzhHJGk649ePh4csoW1ZuFo0YIbxG1eI1eEQsZDwMHDwsfCysHFwUJGSkNeQkxBRULFxcvIzsrPgheNNTG1MsMMZDCjghmhigiQI4YadbHHDeCE2ENWbVu5aNGC1ricYVrTDkyLXOFk3WuWDHGxxYcWVlkYACmsahvC9N4X4YWKgJqSloqIQsfMycvExMFETE0roKICE/EYx+IwWcoyhKtpQlaEIVaYcdpnnheYOEYJdfLDKghgQwCOPD5+COKghNhGPCzcN2rlstx42WFa0ZN8S3E3bMVrJnkbuMmZg0yNHAApcEYX4aMvhpVnpivwkOIsxGAgwkkkIhPxGYfiMvyNWHZfBGccrPXOAhr6EhIOZjYuDh4WBh7eLQMyAITYQwbMMOHDkYrc2HC1WtGmVytxN3GVbjzM2WPKxbuGeVqAKbR6E/DdZ+G/W+BwNHAzasU5XnjrpxRjLFfJeRACD/iOY/iONrhGrvOc8czKscq5TV48Hn4O+4IXk7ewtnDLChhQQgghRw4nNwQsMITYQ1aZnOPG0brW2Zo0WtG7HGtw5cmVbmbOHOZrlaOGTFgAKVA6F+HbT4d00jFVSYC2q2PBghvEP94h96Ccg5aAQEbFzsbMghsmXMLAVc7CwsfboFAghNhDbHiys8uJutctGjVa0xOXK3E1ZtFrfFlzOczVoycMW4ApTDYT8Psn4fb711MUsMsdcIIbxCCeIN+eiJhFQ0jCzMfKgh8WV1AKLA4PCaHAYDAYiITYRjxZcjBjlxLcbHHlWtMzXMtcuHOFa5b4WbVmwbNGjDKA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DHAOAgAQdA64DVAEQv+XU4yiP90KgqLRP31hCvAMKSBBE//8DRShGKAUDOAtkGSAyCQCAgAMBe8IeRTMJAICgAgHhwx5FOAgA/gMAAAAAABHl7MA/CrwCogGF+DeD4N+ZaFdGHXyT1MBJijLVYDLYzRaDPZbJYKpgcPh8fi8fj8Xicbj8LbgZZYYooooEMcMsMEkE0UEUNMs8ssqKSSKSCKWWOOmWOOWbHyV34PC43J5HI5HG43C4OGCabAWYLFXYKrCYjCYjCYTAYC6KGeWWeGKKSzASYJIjjnWo4IKIZE1csmRAg/4K7P4K6ePKb5c+3fpz4c8TZZmV0pwmricrTEwmEk3FyWzMzFsTWpgTNzCYiMQqOnfpeFSmZuLQqqVOC4nMTMSqFVEkojFdMcNampZzPHbPHx9gg+HrVffIvNzdzMJREwJTEhEgESRIJhMJgmAEXCJmJiSJiYAEomE1IiSJAARMSExMAmpnfwbOXMAhNhDFjhbtcTZgtcsWuRa0YM3K3Fkx5VuPC1Z4nLTK3csG4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vHAOAgAQdBOQIwAcBEL/l1OMoj/dCoKi0T99YQrwDCkgQRP//A0UoRigFAzgLZBkgMgkAgIADAXvCHkUzCQCAoAIB4cMeRTgIAP4DAAAAAAAR5ezAPx4KMoKAZnkAAAAAAAqLA9cBhPw93fh7v5doXxRzWyYME6Z4bW2F6QpkNm3ZtzZ2hihBGvBcfDVDFk1atFiufe33nSNqaMeCUZIV3YY42fHhvOUsGLNbBSk4TrWc5y06MeLDgx4r2rQlNo07L0tghilgjBOVaThCs63w4cc6kkoSjNOMIRhKMKsM6zpC2LBa2CNISlgwYJQnPHlz5celkymbOACE/Eod+JQ/AtW1ZaaaY45VtHZjzUSjj2bcmWU5TXreE4wpoNiBXTgzziQwK4CSc9k50XY5Y54uHmla1qQlGeGeGtZzjGUKZNOiEc2fZt2bcWMxY2jTmuvPHHHec7yxzjlw3y3VnNNeemMU4ztCErwtK1IYLSwIo1jK9pUlKEkMDFgzWxYpYmPEAIPh6h4e5u7KITMbJBEolEokQRMTCZhMSAJgJhEomJCUAhKJiQmJhMAAESRJAESBEzCLi4mJhMTCYmCLgmE1cAmJiSCZnPm+rV16gCE2ENnOVziaucS3C3bYVrRg1xrXGHC5W4sTRq5cY8ObCyygCtsBYoX4dnPh2zwldTA4ABJKYaG7AYCi6KidTBTFHBJDBLLLPPbPTLHFFFJVVNNRJZZNhMBiMFdRFFHXTLDVZgLop48Pl8vnc/j8Pbh4opY5Z5yD/iXy/iXxmJZwA5czwucSlmZi2748+fPr4PPn33OzM6ve5vFTVaaZ1y4cuXLp2rlUU5RiuFYV38Lw48G+vOyD8zpOd7zm5iaRKLSqYCJmYkQmEotEoTBMZ1lAi6TEzEolAIkz4PvrqCE2EY8zVm3cN3C3DkaMFrTFhzLXObC1WtsTli5wt8ebC5aACooBMYT8eDH48GToV2MWOWfHvz8HTlzqUxYNWTFKSVaTvwLzIVmvnrpzgIT8HZn4OzTZl0T0RwRtdGcZ3nXPXHhreMoWwWxQzWpglFDLjz7coIPzPIp5O8zm1xMhEkxcSIETBE34vts1QCE2EN2uZnmY4mS1w4w41rTI4ZLcThiwW42Ldu0yssTXKwYgCokBLoT8SdX4lCdGK3Kpuja9c+XLhwxbJ0hSM71x4b1vGsYXwYcVYYIaAIT8Dd34G65Xy0ywyxujRbBsYNlKUhWc8LLHHe94xlTZS1L0hOZspHg451VmnCcIwiQIRhGERGEUYz4fPRcAITYQ4a5W7JjjYrW2Fi5WtMmNmtw5mjRbjxtMTHE3c5cThsAKdCGE/Dpp+HTXToaMe5gxYsGTJakL3169uvThrHMZJIT8UZX4oy8+bh8LLatrznhrnnhRhSlrYKQ1E8yE72KE9+O+GcUYoJwjKcIxlON/AsUcICE2EZsrVg4cuXK1u1wt1rRg1yrcORxlW4ceZpjaZmjPNhcACuQBX4X4awPhrpiohxWBwF1FGCwGEwmIw1lUSmnB4vC4PA4XB3100xwxSXXXYKrBXWSRSUTRVSYCiiCSSWKORNFFNDDXgcLh8njcHi8HXg7ryGuK+SVAhPxV+firxnG8IRjArO853QlgxZMmDRoxZMlsFpUheuG+PHlw1qvOs8d8eGeNeEV6x04ceWcGK2TVkwWtiy5DFHBjleeOYIP4Oqr9HvmbsiSYmJiYSiYTBKJBF1M1MSBMCF1ImCJAllv0fHK+ACE2EZcWRhky4XK3Eyy5FrRi4yrXGPFhWtWeFriZuGmFy5bACoYBLoP+PBb+PC+NZ8Jyx2xwis3149efHPG93cmq1jl03rwJ4NJyhPxa9fi2NlauJgnglaGKEhO8cOGePDjrWsKQwbMuTZLFLFauQITwROWXTfDGc4kUYRlOBCKIjBGAQw+B4xiAITYQ2Y4WeZpjzLW+PG4WtGzPEtwuGOVazy4WeXNlxsHGTEAKjQErhPxXufivd1TzR4DNCBGuGd8OPLnx463nAwqoRwYtGqHKkIbxHleI8uPjpCBmoaQQETIztLRz8vFxKIkJCYioqKkIqYjpiQioZCzs/Sw86ITxdxYublrVOIilOEYRhGMooEZRTjfwPNHeITYQzYsWrXNibrXDRyyWtGbNgtwsmOVbjYsGmTK2at3GViAK7gFlhfhIC+Ed3D2zT4GOPDz4m/E300wTWYK7AVWTTQTSRUYC7DYjCYbDWWVRUTVSWSTSQJ440sM89eBw+PxeRyuPxOHvlnokwWAwF1lEkc+Lx+TyebyuRw9stEs1EMaD/iKg/iKdmenXXPhnE6YmsZEjhGOnLWpTvrz3uU4YZve74zcRFQjM8d7653xmZupYnpGNcuFY4KN14e+/g+GAg48irmKuczm5mLiYuJkiYJq6uhdXEiBEwEwmF1MXjOJmIuEwmExMSL8P2bmPCCE2ENsWJtmxs8y3JkyMlrTM5wrcWZgxWt27fE5a5meNniagCokBLYfkUuRTrNYp9OqNQodCU2mBYIZLplJpRFIZAI3I5HJZDG4rE4TB4PB4HGYTHY7H46CD/glw/glx69O/br048GcB5PS+LMXwvVVEUq6VvUTAg/gJW++czdytIkmJKupEwTff17KAITYRjcYmrHM1wrceZgyWtMOPMtxZMuRa1at8mZo1YYsrJuAKcB6H4pTi36QLRIJtLpdJodCoDJ5XK5nK5LHY3FYehECg0ECE/Bkx+DHPmhvtjTQhBKEJQlC+TXSMwITvRtHXhrGeGMYxIwQjGM9fPjFgITYRjwsWbnGyxLcTHHlWtGLDMtwssLZaxasGjVpmaOMjLMAKdB6H44Ljv50JpPJlLptKJBEINH43I5bLZLLYvK4TF4bDUHCE/AjB+BDfojgc3PC9J4FoQSlPBXFhwXiAhPBWWmHHfDOFaziRjKMJxrjz76yh1iE2EMHDjMwbsHC1yxaYlrTLkxrXDlwzW5G+HDiwsMbZm3YgCmgYh+JS4lNPIZQJdPJlJo9CoHLZfM5zL57HZOjsIIX4AdPgB1aDO30VyUxRIooEk80qikCE8QcWmfHjredYpwI14fFhNyAhNhDPC2aYseLItxs2WJa0zNmK3CxctlrNixzMmOHM2ysnAArAAU2E/AGF+AN2Wy+bjZuJm1YtWLFOM73148+3Hnx4cN5zileVUZzTnKUpyQhJKkpWpSEoIKwnHCveoIT8BVH4Cp4suGVbxjXBLBbJkzYtGbNoyYs2DNbBDFgtHBKEpKQnOccd8e2OO+3Hjrlw48N64cePDXLLXhvnwoP4Y644+bx4rIklMTBEwiZiUxE1cImUTExMESEiLq6u+fwLFuQhNhGFwxZN2+bEtyY2LJa0wtGa3ExxZluNo3atsbLKwxZmQAqxAUOE+/o+/V0WxbIbJYKwjPHGsaxrPHXPXLhz3w1rBamama2alJThWNYrUyWpgRw59OfDpxiE/Azx+BomSuC+qdsWDBiwZNGK2TFotgxaLasmamil4S23y3z48uO8cuWOfDt17d+/PjvemPBeOnOAg/gDU9ec87u4uLqQmLhExUgmrQlFxKJJgRLfh+6mfCAhNhDRljZsc2VityNWeNa0Z5si1y1Z5luFmwZN3DRxiy4mIAqnATuE+5u+41yYMEtkZRjOc5463vlw4cM4oSxQE6zvWSUsFMUsEJSjBZXPxeGAhfgoU+CiOCGZgJMRZgsBdZZhMJVhsFhLMFJNFDLJXStrjtprweBw+HwuTwuHtwNcs6OaGGKXEITwljpPl4a1nFGCMEUEYRgjCEUZRRQijCMEYCKeXvpuQCE2EYWDHNhYOW63JjxNVrTK2yrcLlwwWtszZpkYOcLPHibgCncchuYk5meNhUJGTlVUUERHRMPK09LSysSgoaopKCcAhvF6F4vK6iKoISKg4eflZuXl5eRkYuNg0RASERHQ0UCF5k4Tgjz+DhjjjhgIYBBHHfoYzNghNhGNnlaMGLBotaZMWZa0bYWC3E1ytFuLM0yN8jRi5ZscYApvGYboXOiBjYCEmI6knJiMgoeVlaOZm42RiISQkpCF+L6j4vO4KrYMjicficPg7b4YcJJhI8FAjtCF5w4lkn09MM6GOKWKGCCGPD5USCE2EYcuVm1c4cK1s3c41rTE5zLcONhkW5s2HLly5MzRnlcACs8BPobqpuq1lYKFpJaYkIyEiY2blZWRiYOBjpKSiKSNkImXk52FmY6AkpqUnohDxMjLyc3EkNERklCR0jDSsHP4aIT8Xi34u15aJwx49u/Lrx5azQtC0sWHRn0TlgxaMOzDak8LDGsZ3pljnrluvktbFqydoIbRWOYCBwLAwsDAoFAQMAEDAwcLJycVIRUNDRMtJRMjFw8HIQ8BBwUBAQSBQEHAwaHhbeBgYDGGHyE2ENm7JsxyMWa1u2ZtlrRq1xLXLli3WsGGFhlatmeVwzcAClYQg/zRn5nWeMbxMROOOJiG5Yzlt7CarISYiI6Ei4OdkaGfhsdVcBAy9LCwMLBxd/CoGtAhNhGZqzxsG+bEtysGONa0ZYsK1wxY4VuFk5yssOPFlatG4ApCCIP8zh+ZzrHa4sCD/J/fk5eKu+Mgh7dK4jMZXD4DASE2EN2LFzlZt2y1i0ZslrRu5aLcLRxiWsWjJs2bYcrRq1yAClQNhubk5t+OlI6SioCCj5edm4Xyp3lZcTDbBBHiLMNhMMCG0FjWAhcBw8LK1cLAwUCAITYQxw482JrhyrWTHGwWtMjjMtc5m+NawYOHOHM1w4XDNkAKSguG50LnXZhVRU1EQyDAhub+5uObV8HFwcOggIbC0mgZu5o4mDgJICE2EY2DbI1csHC3LlzMFrRnjZrcWZg0W5cLBgwYNWeXC2yAClAOg/1K36luNT041njhoIXyb3kv7MFBiJqpKY8bfjSGx9YwKjmYOHhbWPgYG3AhNhDNg3yt2WXEtYZMzda0cuMK1w3xMluPDlZMsuZq3bsGoApRDoX1e3q68FHjLZoZ4sHHhQCD/JKfksdbL4c/Anlghs7YngIO9h4WJm6mBgIWBCE2EZsLRiwysMa1zmYM1rTM3crXLjE2W4WDBizcs3DHIzZAClAMhuoo6jekkJyGiI5Ay8aAhfNgeavxeTnwMsEOAosAh8YWGAQOeweH0OBoHHQhNhGNowZN27LEtbM27Ra0bNmi3Ewc41uFjkxtG+JiycMHAApTDoT7aT7aHBGkJTvi30wyhuUq5PGUgJaCioGPgp+Lo5uHxlY4FA6DA4LA4XQYCgchITYQ1w4WLdowyrc2ZyyWtG2Zwtw43GFa4ctGeZw0xtmjfEAKUg6F9vx7feDCUYKaaiePC15Mg/yIn5GGu1ozy74vhoCGz1i2ChcAw8DEytfBQsEAITYRjxM2uRlhbrWzhxiWtHLButctsORa0wsMzliyYtsbhqAKTgyF9uZ7emzHXYyaC6mHAobmvOZ9n5enRsPAoaMAh8BS+BwCOy2D0WDoHIQhNhDLJjZ4WLfGtzOWLRa0w5Wa1y1aN1rXIyyuGGRjiatcQApODIbu9O8BiqqOkJKCiI2HkYT5/T5+PTnw47bYRRCHyBb4DAaXBYzMUDgUACE2EYmThozxN8K3Nkxt1rTFibrXOZoyW42mRizyZMzXI1wgCk8Mg/4REv4REcb1qO3GuoCF8pl5PnDQ4SZLgcHicGCHxRU0BpsDhNHgcAgcHCE2ENMmbK4YuGC1w2Z5lrTIzzLcTVu0WtGGVkzxuG+Rk1xgClcOhvCHR4Q55ySmIyKgo+Dm5GdkQIT5FT5HGW2mOVp7JZsGYIbLmB4OAwLCwsPT0MDBwFAAITYQxZOGLbKzYLWDlthWtMeZqtct2TRbjbs2TJu1a5m2HEAKTQuG8IeXhD/npSshIqOQEaCF8x55i/B4u2bBwR1TAIfEFNgamyeUoHAJICE2EMseHFhyZWy1xlzM1rRsyaLcWJiyWtWzlyyZNmmLDjyAClkQg/4WTv4WT75b7XVzPOufCIbi6OLpmpaAmISOhICGl4mZi62GyZcwMBgODg4GDh5W3gIWCkghNhDVtma4WzNgtws8Tha0Y5WK1y4xZluFy5ctGDXG1cY2oApYD4X4WnvhalwU2IoqgjjwtOPmw4CE+Ni+N9hjthjSGimKfKmAhsrYDgYHA8DAwcLG3aDgowAhNhDli4Zt2ObItwtXLJa0Z5nK1zkZ5lrZk5c5MuRu5YMGYApRDIbwuQeFzuYjqKKjJSDgpWNAhPkcPkXdeut62vgpkIfDlHgcCo8LhdDg8CgsCCE2EM2bduyZNHK1k2bt1rRw3YrXLRtlW4czRy5ytGrNk4YAClsQg/4asv4apePTepzHGvD4VFCG4vDixY6QipaIhIGPVMvWzNWAhstYDg4LBcDCwcHCzNnBQMBQACE2EOWDVmzZsWq3Hmc5FrTGwyrcLhi0WuWWFiyZZMzbJjxAClUQhPw3KfhudnizasWDFGmW+eucg/xgn4xnXLMc64tc8RVAhsqYBg1/CwcDCwMffwECjCE2EMcTNqxY5Wq3FjaOFrRvhZLcTNw0W5MWTExZtG7Ry5yACk8MhvDad4bdaSYmpqKhIWDk4kCE+Si+SD48NOHLS6cgh8RUuCwKnwWE0cgsECE2EMW+Ri2w4WS1wycYlrTHhyrcTXEzW4WbBxmbuGbHI2YAClMOhPw90fh8DyWzSpHDLg3x4IXxo3jCaorqKJK5rb8jh4bJFnAwNvIw8HF4BgIWChghNhDlvic42bFmtxMcmNa0yNsS1w5yZVrlk1w5sLJkzxt24ApTDoT8PfH4e54ZMGLBgjnjpx8Eg/x0X481wnExW+Va0IfCE9gcAosFgMFgtHgUHgUDITYQ2Ys2GRq0cLcLXM1WtMuZstc4mLBbibZGGZzmY4s2ZqAKTgyF+ICj4gD8BRZNFNgcDicShPkOPkKb705wglmAh8KUGCwCiwmF0FBYFCAhNhDli2bsMrFqtZ427Ra0zOcy1ywyY1uFyyxM8LXFlwsGIApJCoX4f4vh/5wmEwk1kU0gg/yrH5T2+vNfO+KHuklQGm0WBwOAxgAhNhGRu1aYmLHGtaOHGNa0bOWK3DizYluFrkcY2+Ru0ZM2gApfEYT8BCH4CBbyz5LxilPVjwRkh+Vi5a2GSyPTSIRqIQqBQuGyeNyWMobKmA4GCs4+Dg4GBh4fAcLBQdKAITYRixt8rJjiyLWeLGwWtMuZotcMczJawb42jlrmyNmjXEAKVQ+G8A/ngIBiKKMnI6IiINTyNLKghPlUPlYbt9KwlLRLgYtAhslW6Bo5+Jg4OJwGg4CRITYRhb4mDbG4yrWWRszWtMrfItcucjNbkyYmmZyzZsMeFkAKTwyG8BEngJVkJycqJqKjIOHlQIXzunnV8PLj09sk9EiHxtY4CoMJg9Jg6Bx8ITYQ4xsMWXLjZLcLHK4WtG7RgtcNnGRayyNWmTLmcOcLNsAKehyG8JB3hJjj4KCmJiuoqCeioiRkaWfn52VhYOSiqCenJgCG8YQXjBVnqKJmoeRmaGdp5Gbi42ChYKGjIySgpKGjoECF4KpQZPIxyo40MEMCAS26WCFigCE2EOMLTGzYN8a1k3Y5lrRywYrXGZswWtGLRoyZZMuJu0bACm8ahvCsZ4VbaGRk4JHSUtLSkNCQsrHzcnKw8XHREhLAhfjDG+MJeiyPBSxz4XC4nA4G/Bxx0QXMAsgAheKsyZnFxxo0MEKFDCn1sEcQITYRmwsmeLFiwrWrTFjWtMzZmtcYcORa0y5mbNpiat2GLGAKchqF+GAT4X+a8HdHVdhMFRNPLg7cXg65Y6qsFZighPxhcfjCRxLVnrx6cOfDWMpUlgw5LscghswYNg4TAcLDoWAQMBAwULAQMHAytfAwCOAhNhGRixYssrFytyZGzFa0aYca1w1c41uZqwZNmTfMyYY2AApoGYX4asPhqhvwcs91GGxWCumlrwOJxeNvpjhguIX4v8vi/bxTGX0T14fB331zyppLK1duFIXijKmJzM6UhEMEcdOvlgjhITYQ1x4cjRjjZrW7Bm5WtG2XGtxZGTNa1bMsjLG2zZmWZoA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XHAOAgAQdBIoKjAcBEL/l1OMoj/dCoKi0T99YQrwDCkgQRP//A0UoRigFAzgLZBkgMgkAgIADAXvCHkUzCQCAoAIB4cMeRTgIAP4DAAAAAAAR5ezAPx4IFYKePIzQAAAK+AFhh+JC4kMAFJpFfr1jsVVqlFoim0xRaIm82h8OgcGgUCgUAgECgCBwKBwKBoCgaBwmBwODwSCwKAwqEwggEBBBYICMRkp1PqFRtkvT24XG6IfwVqeCtUAEajdAoM8nsmk8SiaNRtNpurldplNtkdjESikKikKg0Ag8HgkFgcJgELgMHh8LhsFh8Lg8JTuxWOsVmvV+tVulUtRqOCfz4o9GlMoj8ag0DkklnACD+MPXrv13O5mZmZTRMCUwTESiYRMJJRcExKETESmYAESiYkiU7+D1z74hNhDfG2xsnDdytZ4W+Va0zOWC3FlyNFuTMzwtMTFxmcZcYAqzAUyE/EbN+I2fBhGWNct8efHPHCsLZLYsmDNgtalolUYpUjmnKta4ZxnOklr8K9IZLZMEqXhn24+GhPnNPnNcuQWvSMoJSIRRjFBKmbNq0cLhcTZopiMrLPLjrlz78uvPp059NssUYygizVjCIIP1K4s5zcJm5i6zUphMTExMTUxE1NXEpq0xIETACd9fbZr0ACE2ENG2Zm1ytMS1jixYlrRy3aLXLFtmW42OHM0bscTnIwcgCowBNIT8QmX4hM+LPDvvnhDBTJo1as+YUUWQRrGtU6SlgwWxQhCdNOW+kIP+CzL+CzPyeXSek8Lq3OtzA8y/A4dOVLvO+t3dznc5m7RV1YCE8RcmOfLhnNOE4RiEYASJyjCMYIoRgir4HhNUITYQzxNm2VzkZrcLfE3WtMTButw5MbRbkZs8eFq1w5HLNuAKkgE1hPxnYfjO/wzlPBHFbFTBCEZ5cOfHhYbUwbMGjFKV8OPTjy3jKWDRPJopmxZtgIT7Cb7B9PJhwRZ9GO844ZxRkpK0MF+FnkjOM5o1hGUmpoxzvjxgg/exxzxznNyuCYmECJJmJiUSRITfj+fmJ9YhNhDZs2xMszlwtY4sTVa0aYWy3FicsVrds4btcrdiwyY2QApqHoT8fen4/EZTwVzM0MUk53y3wzrS2KnQhqwSg/1d36tOrxz11Z3ec8ZxdarXKu/hddzzhO1kOTfHGsUIxEYTlK8NPTnCe4AhNhGZw0yOGuVqtzOGzla0zNca1y0yMVrNplx43OHLhyN2AApZE4T8gkn5BO8bHonqybMmDNemnDlig/1l36ylG/A3gzdd8Zu7heAsDFg8LTHPBLHDLbm4I2UAITYQ2xOGmPGybLXLFzmWtMLlutcNMWRa2x4WzFlhZ5cjFwAKgQEnhfjIs+MiWOOGDHyYGaWaK6zGTUQwV14fC33k2AwmKxEmGpYG0IT8AoH4BV5aN+62aeKdL304t7DeMaSpbBakoRjhpjjeAITwRW+G9bznWE4wijBEhEQihOOPsxnAITYRiZ5MLFuzwrWjPC4WtG2ZqtcZsjRa5aZWTnK0atnGVgAKciKF+Pd74932BwNFc0F1GCmsgljrvvvpghoxTOYSTAI8CIP+AHr+AHt4F+Fvllx3nd5vIqMVStbm4kCE8OcFnx4bxqmIwihEhFCdeLw4xcghNhGXI0aM8WTKty48rda0yOMK3Eywt1rNozwtcLRzmc5HAApiFoT8gen5A9d+e+CurJmyYrThllw8WMCE/AFR+AI+MK5sNMMK3jdjwQ16teqF20sEePplnjhRwxzx4HFwwRaYITYQzas2OZvmwrXDfK4WtMTLItwtWjlazYYczXKzYMcTDIAKXRaE/IZB+Q0W88mPZunwMVoI4c8NKciD/gGA/gF9jOt8OPidYubN6OvQheEsXDHlbZ40IRx4HJywsAAhNhDRmzcOWGVytcY8Lda0Y5MK3E5ZtVrRu2YY2rRtmZM8gApWEoP+ROb+RPPkq3HhMOXKI1SE/ALd+AWHK1a2LHkysmGtcemF0U0luBnljhjjjp1MccEQITYRibYcrXK2arcrLDkWtMbNitc4m7ZawZsG7ZvkxZWDLKAKYBWF+RVD5FZVFeEwsVcMMTCTZTARUQiE+tW+t3ja/IholKUa4cuGeUkAhsPSMCr4eFg4GDgINBwMfdwECgghNhGZyyZN3LNwtYtGzBa0yYma1xmZ5FrnIwb4Wjdo1y5G4ApaFYT8jv35HUZx2031xyjKEqL3nGqE+rI+rjYMPGrunCCs2XZcqIXeRwxZeeOmGOFHHHjc3DHBhiE2EN3LhmzYt8q1xmcMFrTM0wrXGbC3WtcLBo5y5nLRiwbgCpQChAGF+QTD5BJaY4K6sPhsrJTg7cLg8XgcHXfPGkiwUmIswl2Eswk1EVUc0UKZEJZZ66Z44ZJrKrKKpoYp0cM1GAwmMxGGwFllllmCqukV243G4/J4nE14WuuWOOmONHAIJZ65aZ0M1FVV0MYAg/4KDP4KE9ung+B16dem9XQIRNTNWlMRPAqIqp5Y6cOnau0zOeu+++fPjxzdriUXBSpReJiosve22YuJjN5vjvOcs4nhGq1qIxrVdACD8TxK4s5nObm0gBMTCYmJQmJgkQiJiazVoJiYlEiJTATEwTBCIkmJlExM1cTE1KJiYlv4B3bxwCE2EY8uLMxcYm63NlYNVrTJmZLcWNhlW5GTRo2ZNGzHEwaACm0bhPyNifkapnPg0z2wyw3rhw5Z1tizYuFTZOyF+Iaz4h4aMJHhsBZJgKMBdRZIlpttyN+TjxdYhPGXNnffXHWKMUUUKo6e3GE4ACE2ENW2JxmxYnK3E0aNVrRi4YrcWVsxWucLfKwaNsjPC1cgCokBMYT8iRX5EmcmPFjYr5J4Fo4JyhSWC05zw5dOvPlvO9ISlSVIYtTViyCD/iTw/iT1rhx8DPiT2zwm875z1cZmS6tOczlKMK1HgJ7QhOduhfHjwxvGcJpwiIgjACEYRgRjj8C1hPCAITYQ1ZZmrZo5yLWjjJjWtGTVotc5mTlaxcYcjDI1xOGbNyAKbx2E/Hzl+PoHJnzYKMFMUs1JYoL3w1x10zz5coCE/GZd+Myud7acl8TNLJDBKUU7sLbOfDmAheCsTAz8MMcUMMKOGFChjhhwOlijiuAhNhDNlkb42LfKtxsW7Na0ZuMa3C5YZlrDJmcNczHM5xYsYAqRATSE/H3V+PwOk9nD4U8ECc8MbzikpTBLBgzS0UhCtdNdevLpx3QhwJbK5IT8aKX40Z8lcV7b6RRjGUYxQQlTJtyXnK8ILStTFkwYrFdeHfHg0ITx50UO3lnOMSEUIoRCERCMZThCMIwE4Vx+A0UAITYQyzZm7NvkyLWGXNkWtGznEtcMmrlazbZGLNm1YOWrnIAKygFsg/4ZPv4ZS56PD8Lp18jMcJqo1czmc7nv4nNKLm7lhEVUzmczlNIYvW4i7pdTAvl49Td8WZRGNViGG6mO3l+UeVuD/hiS/hibvk8Pwi4m5tcXTCMQ6YjprprlrUZTmeMXESjM5vdp3UpXGUzKV8/E63EzC9bqxYq6Lo8PQIP4q8dPs8Z4xIEkSAiYiQLVcTEqupITExIARKJiYIBMXExJElz1+C4uMiE2EN2jhs1y5si3Eya41rRwxcLcWJi4WtmzfJjx4mTjFkYACo0BNoT8MKX4YU2eW22Ws4LUpbFKkqKIIxZ9WvNnaterDKsZzjCsG7DgYIP+IKz+IK07X2nERm7vKIrFREtzvr4ni4y48PLrPG94nGMR22uwhPH3Xnl4eGcYwjFGKJGCEYCMIiEQAnG/gdGOMCE2EM2DFxiy5my1vhb41rRkwxrcLTCzW5mbhnhY4cWbC2ZACpcBOYT8M4H4Ztcdr583LyZYzghDBS2K9sUYwhCFIymjpyZWnJWVJUSjGsy19gCE/C5l+Fz/Ft2YcGKikKTTmnn0adU5SlCE5VrWOPFjb5Y745pMWLFmMWOYhPBUaZct89azIxgiAhEQihGEUIgjCMCNfBcpx1ghNhGHI3Z5nDlstw5XDRa0Z48i3ExYZVrVwyxZsLjKzw5WY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kIHAOAgAQdBKoF2AQBEL/l1OMoj/dCoKi0T99YQrwDDUgQRQBHAUZnVw0AAAAFAzgLZBkgMgkAgIADAXvCHkUzCQCAoAIB4cMeRTgIAP4DAAAAAAAR5ezAPwrOAVmE/BDd+CJGlNjnU0YNFMVMEsEqQorlw5a48KVsWbBizSrW+3Pr4efLlrGUUpznfDOc4LUWgSUraktEqIM+PXrzgIT8KPH4UjaSwKwrOd05UhgxYsltGbFkyYKQnfLt379u/DhnCkLQjPHlz48eG84ITolhpGESFoQwUhKEaYIcCmbZkwCD+KPJq/Z55TBIESRMXV1KJBMTEokiQJgi6uJglVxMTV1d8/gdKCE2EZczjNkyOMy1m3bOVrTE5crcWFy3WtmbJmxb5WDRtlagCqoBRIT8D1H4Hu54oQ0SzWxYM1MmLBoyWwWpSrDO7LWeGdcuHDlw5cd6qzQqrVG2vVOW6OSMoTCE/Do5+HQ2+6bBWWPBhthlVWOOd63RnCEpEZ1rhnhvWOWU5SlamTFLFDZt2ZcmeEo1hhCE5GpDl1ihGE4xTIwQiBEQiJTgEUJyEIRRFZ+B4p5wITYRka4cbbHlxLWrFu5WtMzRstws22ZaxZs8rnMwx4WDJmAK2QFghPxsZfjYry4Y76Y71njvhvlx5cOHHjqhWNrWhG1KUwWzZN2TiYNWbFKMcd8+fLh04a4b441inKUsEMWC2S1syU7RSYoWpkmRg/4pav4pP4vp15dZ6zz48eObyzObu85vMTF0tfHr34+Hx31uK6Yx06eBy8DXDpw5RwrGqrRd5558Hju7isYqIxnGmsCD+MvTnvz48bmbhdSlEpqRF1cEqkhdJiJiQuJhME1IIkTUzAJc/gtddyE2EZmjLIxyOca1w5Z4VrRi5yLcThw5WtG2HK5YNGbZu0YgCqEBO4T8Eq34JP6QcKnE0cbRo1ZJTw676dO3Lnw3ujSlpUjON8t74axvOM4XlODBipsyAIP+DQb+DRPC+HOZncXGI1wjhrWNYiMzx336+DxzmFRyqkxtaozybjuAhOpmg5db1jGFZRIkIoynClYITlOMpwQjARhGEYRjyePGcOEAITYQxxMsjLLkZrWeXLlWtM2Nutw5mbRa5cucbfLlZM8jZmAKoAKVAYT8VlH4rKb24OTfHbfPlvhvWFZSjOkISlK2ClJKTTQhCGKFsFJSSikSZM+ZnzadG3FC1pUpKM64cM4xwStipCDDPDhhpkpFCK88eGFZoRpCad5kJ2hglKE4RglCVsyXE4vC4YCD/gvs/gvt69M+Fx7TyiqzF73ucs4YI2ZJqpiYu7nd5uJ0xjEVV08PwvF8Tx8bznfO5nEcK4ImblNVjVV08HDM5uUYjGERNzMoq6tfHM8YlEampiKvzvB8Dp1Ag/hJHh9c8d3NpiSJQmJRMSEwABEkTExKJBCUTEphNXETExMTEomEwklExdTAAITEwSRMXCY35vt1mvOAITYRhYYWbDLlcrcWJq1WtGrLKtcs8bdawaY8OXI1xsmGJmA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DHAOAgAQdA9QILAEQj/aQZDzUTEmsUaUIBoIVXgMKSBBE//8DRShGKAUDOAtkGSAyCQCAgAMBe8IeRTMJAICgAgHhwx5FOAgA/gMAAAAAABHl7MA/CpsBNYbn9uhDQkDJQUZBRkFFSMhCSktSTlNSTUtKRkFCQUDBRMLEyMnLzMvLx8vKysbGzZKwkBGAg/2MH7GfE76Xi+Gc+J4vgc03druLScJqqqqmN1NxZvgkhPFXNll34Z1jGJGEUIkYCMIwihGUZTlGE01Z7eXCMuoAITYQ5ZY2uFgxzLWznLiWtMWZotcMMrVbmYOXOFhkbYnGXKAKkwEsh/DyR4e04hHIJLoVJIhEolHI5JJhMp1OphKI9GoJAYXDYfEYjG5LMZvNZ/Q5/P5PI4XBYFEAg/3O37mXc99eDi6TWZu85lWK1XCoxnG53NzymIYAhPDWeGXThy1mjFCEYEYRijCMIwjARVx91GOYITYQ2cOGWRuzbrcLLHkWtMTRgtcZMeJa5yt27LNhb5WTZgA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FHAOAgAQdBIoCkAEBIL/l1OMoj/dCoKi0T99YQryP9pBkPNRMSaxRpQgGghVeAwpIEET//wNFKEYoBAgDOAtkAzgLZRkgMgkAgIADAXvCHkUzCQCAoAIB4cMeRTgIAP4DAAAAAAAR5ezAPx4DAgNMCpEBNYT8h635D3aQzVyM0LKTrny78+/HjjCVtUMlLVtGSRKV7YYVive+GoCE+qG+qVya81ck8UMjJCxKOGNb1rjnhvjrlw3jCGC2TZi0ZM2DBujGN7iD+EvLu+N3MzEpCQiZRcSXBMTERF1fX4FjLwghNhGHEyxMnOJqtY42bNa0xN2C1wyYtFrVy3c5sjbLlbOG4A0BCpcD1QGE/HWx+Otm07yq2x4eHLlwzSjaUoSliwaMGTBmhglSFoZqYKWtCkook64a3x3vWcYwTqw1rWcUAjO9ZowlCBG87zrGcEZYYrzXhJCmCGC2LBiyYsGbFbFTBaFpYoQVje98NZxnhw58OnHlw1reMcOXHnvjjjli1aM2jNkxWhKmbRu4HA42jFG+3Dl24azXjlw68u3GhPpovpwcEJ7MvChwraM2S2LBJQlXHhy49OXLlrWcZznXHfHjy48c4zjCSkIWhKVFIQUhKUEiIhKFKUkhCMIyhSmKVqQhOUYQpLBaEISjBOE53rfDjx4b3w1w48t8t8daxRkJQpKmSlrYMFKWwWyZsmTRi2ZrQnDDfHny4cOPDv27+DrrjvC2BGs8uG+OkOBbgYMgg/cqvDvNzM5lMJRJMExdTMTEkTEokEkSQRMxMTEwIlEgAATACEwSFSBcBExMTBcJRKAJgAJiYCJqRMSTUwmrmJiYuom5vr8CxbkAITYRlbM2zVwwyrWrLJhWtGrPItwsMLhayyMWWXCww5GrZsA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DHAOAgAQdA3aWAQEgv+XU4yiP90KgqLRP31hCvI/2kGQ81ExJrFGlCAaCFV4DCkgQRP//A0UoRigFAzgLZBkgMgkAgIADAXvCHkUzCQCAoAIB4cMeRTgIAP4DAAAAAAAR5ezAPx4EAgVKgAqrATuE/HZp+OzfLWk8E7VtLKVlHBTBbFijCU6UwYtGLZglXHj369uvDeuDDsz2yr1zxsCF+Ihb4h84IIq4KYY47cBbHXXicTk8Tj8fSqwWGxGOxFFEkUlE1FFUU0McOBqrvnsvxGLxUUdQg/gq68Xe7u11cTdZq4tUolCZiYEwi6lN3zvOZz1x4gAhNhGVmxaMWDFmtaZcjha0Zt3C1y1aMVuTGwxtMeHGxb42wAqDAS+D/kCe/kCfPEeNGInnx8Hr4N84mK0RcxVcNVwwXxTuJuiD/hl6/hl7L1ppitRErzvnx68953WcOWOGuXbl4HDhwrE7kITwdjQ4+O84kaTQiIoxEYRhCECEYRX8CznPaCE2EOHLhtjc4261o2yN1rRo1zLcLNthWsmjdjmascbdg5z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PHAOAgAQdBJYI3AIBEI/2kGQ81ExJrFGlCAaCFV4DCkgQRP//A0UoRigEBwM4C2QCC2QYNiAyCQCAgAMBe8IeRTMJAICgAgHhwx5FOAgA/gMAAAAAABQyCADwFQJ8uOJBMwgAtBAC6wbjQQ8KEeXswD8Rq6rTQR4HCoL8FfgkAArzAuUBg/4LMP4LK4bx11x4c+EFcUp1Wq4RN53udzU4qp6dfE3EYrhrWMIhhrGtapK6cq6cOnDEZc4zGMa4Vi565553enCMJ3zzzzMxE1PPv4PfwevXj1duKC7u0oxFKrNTEIlOc743mebjx4+H38fxfH8Hn4LqvN888155V25eJrwOFIpjFa6cIxN6nU9O3DwOFN9/H8uD/gUi/gVRnTlPaOXTXDhjtXJyhME5zc3145zneZ5+B4PLKVXCUxMrmUqqMRq1za5KImZm1wpUVExJIC0zEqiaJh4fDM3mOed9Z553ExjWMRrENRiKrCGLqYqoqkTE3AqCJzec5lemKiJnK0UxFJuLnlTkg/Y8DN73vneQRExaS6mACYmJRIAiUSAJgRIAiREgAiQmATAJgiUSRIiSYmrhEkxMTEwAETMRIiQmBMESESBF1JEkTF31+CVzICE2EYW7JuwyNmC1uzx4VrRs5crXLlkzWtXDBphbM8bPGxbgCvsBc4T8COH4EcdeK2nRjxcGWGuGeGcYEE53yxraWLJm1ZMjHacZxjGEEIyjNOEoSlRwo4KYsmbNoxbsWKN759+3h5c98sYzTrNOV5SlWVY3vhxz2xz5aoT8Czn4FnbzxcPhcXibcyUZTjW96zvKWC2C1LF5TmxQlbBTBamDJkxYrYoR06dOvbv4d9eGaNKZJYCUYIxkTneeHHjz49dZzhbBk2WxUyYJYpYoTsCD+CKxvw+fGczaZRJF1dSmAATAVcTCSLq4iQBMBEgITCYmLqYmCM0ld/A/G3ngITYQ1bsWGFxmyLWGFywWtG7lwtctsjBa1YsGzPHmZtXLDIAKjgJthvEfR4jzyJgY2GjYiBioSEg4CFg42Cg4SCiISIjI6OjpaWmpqgmpCUhoFEycnIxsnJyszKztTTz8rIxaEjpCQiIaIhoCIQSAgUPDx8vLzNDMzs7MytDLzcvLwMNFTlNWVltPTVBESkZBwUOAhPwg/fhBZ1ZMW6GydMdduHXr157461vCOKFsVsFKTXne9bxnDDGeOdaorStJSM75cuO+WKls2LJkwWxWtSkpUEpyrFOs61hO2HJh2XiAg/gBdZ55zmczKUJTUkwCLhFxKEoTUxMTExFxMTEpRMSgTAIlEwIuJiU3vx/LXHhAITYRjYMGGHCxbLXLZhlWtMrPGtwtWbBbkx5WbNg1Zs3OVwAKxwOtAYfmYubFjcPgsJikGkkelEumUmkESh0Eh8Vmsvncfmczi8PhEOj0glk8lUiiUKgMDh8di8ZkMXjsdksPgEIjEsmkwn0wi0KgETjMdjcfj8hkMplshlMJh0gmlEn1KnkkhkBjsXkcnl8nl8tlMfhsCjUgnE4p0wl0UhERjMpk8xn8vk8bhMBikgm0snkqk0CgcRjsrmsnlMVhKGRCTSiSTCMQaBQWLyeYzWRxWBwGHRKWSqVR6IQaBwmQyedymRxWGweCQzAghfgW0+BX+qKaOGuXD4PF4PC00zw1VYi7DXYa6yZHLbgcDh66ZaYlU1U2Okoqijjvvw+BxNc88E01VlF1lmCsooUz4XC4nB4meWGCiybDVYyyySSG2fE4PG300wxTWYC7CXWUQwQ34O/D10wpqsBRjJJooYa7cDLfPDDJZVgLJIoYab6b564oZqqMFVdNdCwNuRCD+JvLjv3znM3NzFotSawTi6zMxMygEImCYkmJiRCYi6CYuSUTqVTF1nExmEri8TUxE0iSLkTAmpiYJmJiUTCIiYSmUzBEx4ft7XIhNhDJs3YtcLRktYs2rha0yNMa3C0atVuHNlc42ONuzZsGYApUEYP8h5+Q5tWamiM4z43MhPwJjfgTVyZMDFCk4Xrly3yghsgXaDpY2DgYFCwtnFoO3CE2EMcTFgxyuMi3C4x5VrRy3ZLcOLFmW5GLfM5zNm2JjmcgCkkKhPkDPkJaWwV0Y+BchPwGufgNZWx6sOHRjIfAlBgcFqMjgMDRICE2ENMjJuzx4WK1tlbNFrRi1xLcLTFkWtGbNvmbNWGFk4cgCm4jg/yo35UWr1xxdZ5TVKRebu8k1HaeUVCE/AlJ+BH+OO12GONpnhRlbFixYKSlOM8sdOHPnwiE8zeIWfk4ZzhGMEQQjAE76emnC4AhNhGLE0cMWmZityt2GFa0c42y1y0yY1uVi5ytGrbMyYs8QApbFYP88F+eD4xfSeE6ybxz5b7ghPwHEfgOJ2SjsYJUhWGVprwYcPKAhePtqgzt8sMcEMadfm444rQhNhDRkxcsMORitY5nLZa0zMHK3Fkx5VuRjiwscrNm2yNm4ApQDoT5tj5tnDqlxobKThetwIP+BLD+BLHGuOto23MghsnYBg4Cti4eFjb2FQc+ITYRmZ5mmbDjbLcWNiwWtMLHCtcuMjRayzNszRpjxtm7VyANARoBFwEKLAIKYNgwClDUMCE2EZG7lnlatGS1xib4VrTGyxLXONqxWuWrls0yMHGZw2Z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0gHAOAgAQdBLYB6AMBEI/2kGQ81ExJrFGlCAaCFV4CGQpIEET//wNFKEYoDUgQRQBHAUZnVw0AAAAFAzgLZBkgMgkAgIADAXvCHkUzCQCAoAIB4cMeRTgIAP4DAAAAAAAR5ezAPx4HEIL5vlAAAAkBCqoOqwWH8jt3kf3gMAkEWmEulEojUOgchlsxoczk8JgEDxZPKVJsTZLQDFtJncXwjlCS4inUsk0BiMdgOHZ7LYzAo1LKZiCZRyAxOVzWw4tpchgsWmFCrluuVioUYg8hntdudxt9ZmsXhkenVQtlusU6kEQiMhpNLs9Xpsth8AjEuplYrUwVqKyuf0OixuFVWVTCdRbCkOg0Dh8/mcDwXE4fBYDIIhDodGIFLIFHIJEITL5bG5rN4/HYLJpFMJljCMQGJyGXzua4jgsOkUsmlInUyi0GgsZlM5ntBlsVgUKlUwnlCoUehkJj8xoNNqM5kMBh0enVCqVEmkFj8nm9Hncvk8WkU6nlKml8xvGJDL5XJ4/bccRWQR6PQaAQ2DwmGwaIoRBIQgsJnkLs8AgMCgkMo8Gs0BQKAQOvXFAkFgUAr9mgMBgsDq9gh0DgEBgcBq1pgcGh0MhkSh0MgVRsENhMZicZiM+tsDgUChUMi0QhlFr0PkMjlMbi9ErMYlU0mkwkkWiUIgsTjcnlstmczj8RQiNSKZT6aS6C36FweTx2UymD4Dg8GgFJvkGlkEiSDU65weIwuGwGDwSAQCAQAiyIQCFQmCwWRweJoDDodDolBoBBYnC4HE4FAkEhRBYHAobBINBoFAoDBYPEYPA4HAoJCoJDINAIDD4dFYHCYLAYDB4ZAolAItAYZAITCYrBYfAoDDIFFoRCIFDYfC4bB4PAYNFIRCIFAIBC4DC4FA4FBYBCZ/EYnC4mgsGnEMgkIgUIgEEhEOiEYikUiEGgkBhMLiMTicRh8vichjcbjMJQ6KRiQSSTSiSR6LRaHQyCQeGxGKxmMxmSxGPxmLxeIxWJwWFQqORaMSqURyOQyKQ6IRCGQyCQKDxGKx2QyWRy2Kx2Lx2JxWGxmBw6LRqNSaSSyPRCDQCAIXBYTCYLA4HA4BYLTACDINYbRXrLB4FBYEglfuEDgiAwVA4PAoGgMCgcCgcHg8Cg8Eg8GgMMiEFhCBCH6cjptYJD0HgcJhMFgcAgEMhkKiEIg0BgEVhcNhcJg0CgkQhkIgEKg8JhsHg8JQKBQSHQqDQSAQOEwuQwSiW9AIZCJlC5nbkBhMPjcXjsLhMHgUIhkUh0Mi0Ig0EgcFgsRisPhsFgsDgUEhUGhUIhUCg0BQeEwuH16C2OAwSEINaYPVobEYzOLjA0Cg0EiE3ukKhEMhUMgEAg8Dh6IwGDwGBQiHQWHQiBQCAQeCxGFw+BIJAIRBopAIBB4HB4TA4TAYHAIFBoRAIZBoIQmGw2Fw+GwOAwSFQqIRSJQiFQGAQmHxGLwuHwREIRDoRCoFA4PD4bDYPA4NBIZBI1AoRAoDAYPB57MILA4HA4FG55P4LA4AiUQhUBzBCELj8rhMf0DKZLFYFFJhPKFPKFQI5DIfHYrIZPKYrhGJwGERaPSCNYijEIgsRjMflczk8evMEikUkUok0dvkDhMPisdjsZjsqsMIiEaj0ckUts0HicZjcXjcPisBQqDRKLRaOQyJQSAQOGw+OxePxWaQS1w6FRqJRidwS1QBB4bIYLJ4nE5BOq3JJNKpdLorHbhA4nE5DKYviOYyWEw+FQ6AYWmkojUeiEIgUFhMPkcjk8nlsrjsdgcQjkkmU2kU4kUMgkFg8Lmtlokhkclj8TjVKqMYkEmmkciUQQCCxOKyWSxeUy+PxeAIdHpBLJNKo5JIhCoFAIXGY/H5LHZDHYPA4NDJFHJNEI5BIRA4jCY3C4rBYTA4TAoJBIRBoRBIFAIDAYHCYLBYHB4DAILAoBAkIgEEgEEgEAQGBQEgMCgcAgcBgMDgsBgcDQJAoBAIDDoHAIDAYDA4HAYGQGBQODQGBQSBwNA4KgMBQKCIEIDA0DgKBQKDQGDIRAYDB4HB4TC4bCYbCYTCYLB4DAINAIdEIZDIZCoREIZGbxAINCYHF4rAsBxuLwuHwmCQqHRSLRqPRiIQ6JUKBQiDwGGwuJ1OIyWQx2JoP5s+H0/Bu7TEnMiU14yTrDnExfgTyuJ5xNcx0W4TxiamOccC4TExMImJhMTBcSTBBERItnhzYRTj0uZnFTEOtbkl0uOETESjn4NShLtLp3RMI69piVpiYmEQiUJmZq6uIRMCNxMohUISvMTEIiJiVvc9NEwe36AI9L04CfR86JscSkS7SlPCL5zSOMx0TFjVeDCIbz4E1ck3U1NIrNWmRcIRE1NXE3E25dcEYvfLMTwmJrNR49XSF9pSMVlHVGbxLtaJNYtKXiyiaOhEXntExZXmohNX4ly4RGU1fGe+ETCOQ6RcTFxzsd8SiLrpPCmamL3ZV1JFxMEXExMRMIurExMSQmIlExMTEkXAiQmEwIlEgiRFwmJiUJguCYETzRKJdHKpImOpKUTzmIF+ByExd+P8FynIAhNhDFq4ZZHONitxsGLNa0yuGy1zlZZFuNhhbsMORrmcN8YAkACsECnwGE/Ild+RKeeGmW0YJJRlGkqQlAqveE4JRxIymRIpTrPDOt5RlLMvqhKWTBk1aNWjJamGOfLr06cunDWd4IxkSpCyd5wrOFkJYY3w4Z4YStLFSCd71neMqxw49+nfrx55xtgtSVrbsHA4HCzIT42r45XY1cbBo2bOBsyaNVsVqRpCcqRnCU41vPDWtb4a4a5cuPHjrlrWeGt6487HOaMCU4RlCVMEMEpIwx1y48OnPj35c+vDrw464cOHHfHnvVK1MWqWTJDBgxS0YtGTNoyYMULWlTBSWKU4RvhrNGWZgtThiD+NPLT5vl3aYmYSIuphcJCJiUJVaJTAAIkBMJgmJgmpCJIuF1KCalEpiRNSgmJRMAJgESiZv1/RZrziE2ENW7dkyZZMS1rkxs1rRi0bLXLFo0Ws2eLK5cucjhhkbgCocBL4X5EzvkTjwVcU0818ksUNhorsJgrsFVRUgglrvw+PxONxNbA4DAQ4CBTaCD/U+fqje3g1058pxeGSt7TmIYmoiFZocufbnhuQCE3caEOHe85zIwRgjCKKEQIwhFFOvB4M4O8CE2EM2jlq2ZNmy3G3Z5FrRrlYLcTBkyWt8OFu2Z4sTZg3ZgCoIBLYX5GWvkZxwmHimjuxuMweCvuXVYzBYjDYaiimW+mnA11z224fA4ueWKKbEVAIL+PeP4+B8Zual3O8e8auzYvGTLJzqbzTCDjzHVFVCLzm7mZTFwTETEiLjfk+flPnAhNhGTJkYMWeLGtaMGjNa0YsG63CybtluHCyzNW+XM0cYWgAp8JIX5FkvkWriiusuoxWCw2EuwEkcd+DwOFwdtNsc8d+Cwc6eKMIT8Fyn4Lj71twcl5TJ1hWM7RtK1qUlLLxOLwK3lcITw9waY+LjrVFAgjCJEjGNVcvHnR2ghNhGZplc5nGbMtxY3Dha0asWq3Exbt1rRllxMc2VwwaYXAApwHoX5GSPkY5liqpwUNUmAqwGAwmAqgjwOHw+RxeXjwNMUIIP+DyD+DxnOY3rjW4zd7Jxhyxwnpi0ghPCnDlfDjnhmQmIxhGKM9PPjOWohNhDJnjzNG7Nwtat8uNa0xYci3E4wtVrBvhc5GLli2csHAApYE4P+SZT+SZXlzc+3XhmEqTwog/19X6+uYVyvtHSuHTc8eOSF4azNNOHhhjhjhjlw+ZhhgsAhNhGVuybOWDNytcZm2Fa0YuWS3E5b41uRnlwtcWJrjxuG4Ap5J4T8lCX5KE+HiR0a9QzQyWlGNcunPnjfBDNi3YqYJxrWYIP+C77+C7/vyXq6HPV0qsa4Rhcbz4fgeCxubuyE4HGo2463mqinCKUYQjKcqwjCa+/pk6AhNhDbC2x4cmRgtbs27la0yN2a1xhxsVrnEww5G2Zs4cuWAAp0IYbyLReRb+EgJKLipyMlJqUnpaOhICFi4ePl5OTj5OXj6GToY+TAg/y735d2c4mITczlmJimKiqnwOeFUITw1pR5uOsU4RhEIkIoxrv49YOQITYQ0cZcTFniyLWmJwwWtMTlutcYnLZa4buWDXJmYuGzjIAKZhqG8iunkWVg4CJjkdFWUtRTE1GQkDKyszMzsnJyIIP9CR+hFmr5Zx1x1jcXU4hyzEWAhO1ihHi5azTmIkVcvThWGwAhNhDZw2ZuGLjMtZsGjFa0yNmy3EyyuFuNg1cuMjBm5cZW4Ap9KYX5IVvkhfmogwCaCKWGuW+2uGeKGrBSYqySSmvB4fG11sJRirsQg/zlX5ztmeU4qqqjF43F117biIimBnHHv4XUhPAUIR5eGs5kUIyjCMIkJkIwCF+jtT4IITYQzbZmLNoxarWLHI1WtG2Notc4W+ZbhctWjhxkytnLhkAKcRyG8iv3kWdhoaMkpSapJyqlpSEg4+bo6Wfo5eTl4WDhYECD/gMK/gLx473F873O0TjGK5T4XfxrLIXgzHwX4OemFDChEKOOmHA4uFFpACE2EZHLfMwYZW61w1y4lrRlmcrXDLM4WsWrLI3xsGLJyxxgCmkZhvIv95GbZSYmKKmnJKejpqEhoOJlZeXnY2jj6OBAg/4GTP4GKb498877xzjOmOE9M+BcVYCE7i1duWcULximnGuXTvIAITYQxat8OZu1yLWbJsyWtGjVktwssWRblcYWTJs0yM3LRsAKVxSD/klc/klrxVF0xWuDliLkg/4ECv4EHYrkeBSGY8GOud7AheCsSZeeGWGOCGWXD5VHFYAhNhGRi3yZmzDMtYZMuJa0c4Wa3C0xNlrVqycs27LFma42AApYEYP+Sur+Su+vD48Oepiq6KQAhPwGjfgNZ0QybpZpSpjjhwzxgIXiLMww5HCywxxx16VHBGAhNhDJmzxNMrTEtwt8zJa0cMMK1y0c5lrBm1yY2bhi4ZtWAArWA68ChPyG6fkOBxNuzj6MOK+oxYoWWgijes9rPjqnKkrZs+YcCcpIzw5duG9ZqZMWjJgpCMb62HDOU4SpiGycEF441r6YRihLJbFakE7723DOKFsWbNkpBOu3Trx1jCmLjU4mCRh08HbhxyjTJwHKnScb755bxSpoSxQhPPTTespywYs2CSE48HBh4eBBmDdcIxx5s8I5ZIpQpGGKEoRVxxy1wwgtqnmlJGOe1+DZBmvqpQnXLfDWcKSzM0IynPGxxRtHJDBOgIP9Zt+s7pvSs0kzFxKcTSETwmJiYtN1YiyaunK9XpM3z7c7A7ZSjMZGtxFwS5c+lwiZ49ueUL1fhWXWZzJNSxjFImNz15cyDGJwmW8lwpPjbi4u9uXGFb8DZMXkRKpnt38DnCcnLny3CFr4cenXwuMYuXPwvD7bygvwOOrhmufTMxFs+N4/hbk49OKJIzytJNtbpTfjc8Si9XEygvi/Al+Pry2WtqlJRCWUsoJRFgJVzc2UCwslBNgEqWUSk2BFgsoLE3KlSiwsEqULAEpFzcspZQWFiUCwAXNgALAAsAAEtgAEosC+fwD+B1nzACE2ENW7Bk1cMWC1jjcZVrRq2ZLXLHI4W4sjlk5w4cOJvib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QHHAOAgAQdBPACqAIBEI/2kGQ81ExJrFGlCAaCFV4DCkgQRP//A0UoRigFAzgLZBkgMgkAgIADAXvCHkUzCQCAoAIB4cMeRTgIAP4DAAAAAAAR5ezAPwqBAosBg/4+5v4+6ZpE8ufLnjM1OmIq7u7ldQ1ty5628Bw4dOnDGIqcTiF7zz34ed7TMwvN8bsYxWKzV2uSETnO+N5zdyzz78efG4nGsaqMcuHLpy8hy5+V1oCD/gNG/gNZq/A69N6PAnHDHLGI1EznN8ee8+D06ufLnyc8LmUXiKikKuEJXF2tMpnO83vM7vEwxitVjg8Dryiquru7TdTEIi6mIwQm3Tr4GYCD+HPHnjxzvaYtKauJiJi4kmJiYmJESATAATESCJIurq4mpRMTCZgCrgkTEwARIJZz8GmeoCE2EM8jXGyytWS3KxyZVrTI4YrXDbLlWuHGZiwyY2TPGwagCtgBYIT8frX4/f1K6sPAvxOBxOBwNmKU8e/Lnz461w3y4ceO8YyzY9WKUITnW9ZwhSdkMbLO8axlNPHhx68N7wSwasGLFiwUpKCmfVhwAIP+A5z+A7FW/A5+B4epmUKxUUZZm5tEVWnla6eB0xw1Gb58eu+vXnxvxYm5xNaqKqoiE2zKavU4irrjfPn4oIP2vAxvrvnzzMymJiYlEgmJiSImJiLpJF1aEwlEhEk1IhKJBM3n4LL8UCE2ENsuJq1bs8q1m2ZMVrTNjaLcTlw4W4crRyyy42+FvjYgCmUXg/4/0P4/5ePGuva+XDWtRiLjrWdyhfgLu+AwuyLFMNVgKrqEFNt9uLvxd96GyVgNC1cTBwaBgYBAwCDgcBwKDmwhNhGHEwysW7bCtZtnDZa0cM2q3FlbOFrdywzMGzVw0bN8IAp9I4bxjUeMbWTi5WGjY6BkISOkKCcnqCWlIqHk5ehoZ2VnYWbgJWRkYUCD/hPi/hPx6Y32zrKW+uc854zWOVa1jhrPa8VghPHnROflwxnGMJwREAinePF5aMswITYQzy5GmFxibLWLNqzWtGLNitxZG7Ra5Z5nGHM5btHDBuAKpwE9hPxgufjA5rXPdp1304cMoYsWrgbM2iloTnjne94znW86xnBCkJTlZktTBDBlZ6iE/Cbx+E5WWCOZxJ5pYIJ1w4ceW9ZwhbBbFSUJzw68W3Hhz57zhTBm3aOVSmCFZY658YCE8BUlHXlx3qrCMIowEYRQjCMCMCKESEUYAQrPwLhhPnghNhDls1bM2uJgtZOGTNa0wuGK1w2yuVrFowyNmuJg2Z4WoA=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MHAOAgAQdBKwInAMBEI/2kGQ81ExJrFGlCAaCFV4DCkgQRP//A0UoRigFAzgLZBkgMgkAgIADAXvCHkUzCQCAoAIB4cMeRTgIAP4DAAAAAAAR5ezAPx4GCYL4vhAACpIBLYT8h3X5DvYKVxXlNeaLBfFalpUlKEVb4dOfPlrGGS3CzaMghvAh54ETY5OJqCioKAhYmNjZGRoZWVn4uJiIKSlpimlpKKjoGChYeHjYeTgaWEjQhPGHLR5OusYwmQnAVgRhGUowhEIxnfwPCMd4ITYQ4Z4cjRrmcLWOJwwWtGrVstxNW2JazZ5MzFyxYNW+XGAKeSOE/I8Z+R6Hg1x5Ga2zRkwEK4655TUpgpDFhlhhngCE/Ab9+A2+tqYowTw3w48MymbHi3VgjeGmOO+PKIXjbVxwaeWONDDBDBDBCQoIYCOOXI4eFBjgITYQ3zNG7dwxarWuJnmWtMONqtcNsbda3yMmmFw2auWzhyAKeiiE/JH5+SOnXq35I4FqRTrrOLHDMtbBk0YMGKUMWeN4VIT8BBX4CGcm5qYJQje9cu04tIytTBitChWOWGnDnvlAhPJ3gNPp46xmmBGCMAEKxnh4fDIcoCE2ENcbVs2btGC1mwasFrRi5yrXLNq0WtMmPLlbNGzbM5bACn8ohPyWofktLrjnqYrUlCM44548+GuWsELaKaMmDBDFekY4QIT8Azn4Bq8ksWyWKloMM8OPDvjnwo0hkwYqUojVrltjnITyl4FnDt44zjCZEEYEYRQjBONb83OjwSE2EZczjJmYNMK1m3cMlrRuxarcLJk4Wt8bBrlyOWLJzlxgCm0dhPyZZfkyrrEx5LwnKWfNXBmliwWpHBpY6oX4DIPgM9owDNYGyeKmHDzT49TPHHJBRgIKkwCF3E8TC14GNHDDCQkMKGGfN4OFnyE2EZmGZqxb5mC3M0cYlrRw1wrcObIzWs8WNi4aNnDJoxxgCmIWhPwSjfgk7mvLHHHfPHKUyW0ZkoX4M0PgzxoohxUGCowFFFEMd8uJweDZMIXZRxQ4u2WWWCOCOCOGfRzocaAhNhDHMza4nDZwtaOGjFa0aMWa3C0c4VrhqxYt3LbC3yZHAAqKAS+E/A5V+ByvXqnHFOiBGS1MFqUpeee/BhwbxrGSkiMZ5JaMYIT8Hdn4O7ZT1TzRpJOtcePHjrOMIYMGC1d2ONZ1w1jGFrYsEp5cwITxhyYuTnwxnCMUYIxhGESEIIIkU5TQnfwOm4ohNhDnHibYseRotYY2zBa0a5GC3DmbMFuTM2asm7XDkbMWoArsArUBhPwm+fhOdzWtunmvTPDLCtIwE5xrCMEJMcl5XlGkZUlGUJIRRnGcY2lkyatmrRmpkzStkpkwZKYpSpK2G2lvcXTweDt359t5zhJKM41nGdGKlpQnO88eGsr0nLHmz5748rPhy4de3i8vo8nl78s0smjVoxYLbNHE3cLZxNWy1JTwTYqgg/4WjP4Wq4471PSvC4eRjxOHga5ViLnnvr35+D18V5vg78WeMRSsKmYmMRjhjXKu3fU5XhjVcIxc54tzdXw3y3w3jNTERNRcSng4a4V2xw4cOWKm+PPwd9d84nOe/ieL04xfC9KnF1mplcWu2ZzMzNrq6qI4Yvhkg/O8ZPk5yzEZJuJTCYlNSiZTKYKmoupiYlFwmJgRMSRMSgmJTnM2tUYqKQmpETBEgCamYmIlSpETMwJiV1cSmEwmEwTUkb9Xw5gAITYQ3Z4s2VxkzLWrbEzWtG7VktcMW7laxx4cbXKwytWbjCAK/wF6hPyeSfk8537Yb8k5RYcvD4vF244wtm4HA4mLBbJktSmC1MmHBekEpSpKUEYxjGKCM5rxgtm4GjiaNmrNSUid8ePbv079OXDOkKQpFHDGsI2KRrPHnvh11wiD/gCe/gCfie3g8N8uOIRUzE3F5ohDFxKd9Ova9cOHbwO3TWKTfG9zx474888993PvvOVVrXDFYYIm545z4ee++c5nNytc4x4HLly8DwPM4K2Ag/hCYvzc8bu0kolEokCJATUhF0kiYlExMJiYkkiUAETBEwLiYmLiLiSJgv4J6s+WITYRhwt8zBm1bLczNkzWtHDbCtxMMLZbkbNmblw2ZNsbNwA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JHAOAgAQdBKYI8gUBEI/2kGQ81ExJrFGlCAaCFV4DCkgQRP//A0UoRigFAzgLZBkgMgkAgIADAXvCHkUzCQCAoAIB4cMeRTgIAP4DAAAAAAAR5ezAPx4GBYL5Pjk0Cm0fhPiXvifayYoaFrYKShkQpFOeuXFa51iAhPxG+fiNtjDLm0mrDaFoyrO9444Z82/FjXkAhPFXJlPj4cMZoowjNFGMZzx674522CE2EY22Jplw4mi1myaZlrTIzZrXLdvhWsWGVm4yNHOFk1ZgCoIBMYP8c9+Of79nh+E8bOMVec8ee95vCoxNRMVU0iZEIuSD/iMg/iMh58kw5ceTlWOWoqc8d8+/fnu8zMxFVXLs5cu3LliJhPFXLhnz3xznGKE4RhOQIwjCIABh8BxjXKAhNhDDC5ZYmrbGtxN2jha0xZmC1y5aN1rlhhzMWWFqzbYnAAqQAo4BhPwqZfhVDhfDgraOCOQHKlo0bM27FqwbM2jRktBl25+DwdenTjw5b456b5dLbCsIypkUggRiRITrKq2dHDjz69u3Xwde3Tnw4ctZMWbNo4XG2bt2jNkwUpKEJRpGKc5yWlTBDJjvnIP+LBD+LCXgjU4zWaHLn5XOom2bm7oxDFpuY3CCGG2ud73x48+PPObzi8YxyxrlrWIrp4fYqIRAmZiZik1K4LwxURGojTXTHLGIZ3fg8+/PYIP1vAmvT45IRMzFzJExKCYmJiZq4AmAImEwkCYEwAiQESRIiSJmAAJgRKJiYmLz8HstACE2EM8LJrhaOGS1q3ZMFrRhmZLcOJnjW5mTVq5YNGbNiwxACv4BjwGD/GBfjEem9b1x4Zw5NVWHLHbHbty8LlWq5XiMVhFQzN3MTVsTN4nU8sVolsVGsVWJhO1TERaee+vPj149c3vM3u+vPrx65zmqqom5zx3xdOvDj4Hg+R5PTr3Ag/4aav4aeeni+J5PkeP43fsVCEJjMXa4mIUTAiKRRdWi6tK12TMTDKLRdTRNTms4nFVFQm44pGIiIhK5Li8Sgb1vV1V9u/TIg/ir08x4N7vjNyXEwmERcExMJgmLpMJgmCYAiUTEompmJiUSRITCUTEwugJgAAAC3Hv6NnwIITYQybtGWNvjbLXLBhkWtG7jCtcOW7hbmzOMuRw2wt8eRsAKtQKWAYT8Zv34zt8ueGXNHVg3YtGTFakpRjPDXHjx6ceOcrU2YuBixUkjjy4cevHlwxMWDJmxYrUkrPDXLjx3ndSWTFg1UxSpON65cePPhyzrRgxZsGa2KVEKzrlvl1471gxZNm7VkyUhXLp4e/h588bZNnI3cjVqlICD/UCfqC6cnZ2npms8efPvz7+HzzeMcu3geB4mtRGc7zx3x3xu4qOGOHLWohN7ve73mbqq5a5Y1Ru873fG87vCuGu3LVaXN8c53xzx3unDHbh2xwSzveeOeO24xiNcuGuPTjO8gIP4a5xn083a10mYmJkiSAQlMExKJACJiYmJRIAiREkTEgTABEokAETExMSiYkEzN+P7q44AITYQwct2mHI0YLW+XLmWtM2RstwuGuJazZYczbHmxMcWZmA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MHAOAgAQdBPIJ1AQBIL/l1OMoj/dCoKi0T99YQryP9pBkPNRMSaxRpQgGghVeAhcKSBBE//8DRShGKAtIEET///8HRShGKAQHAzgLZAILZRg2IDIJAICAAwF7wh5FMwkAgKACAeHDHkU4CAD+AwAAAAAAFDIIAPAVAny44kEzCAC0EALrBuNBDwoR5ezAPxGrqtNBCrQCdIbjIOMZhzAlmiYaJQcAgYGCh0DAQMJAQEBBRMtLl9f4Ohp6goqyWloKAhYGJlYeJi4+LlY+Zl6GXn5WRh0DFRkRIQkFAwcDBwcBBQURERUDCQsTFxsbHxMnExMbHyMrM0srQy8jExMlKTk5QSk5OQyG8L13hf9wYW01HV0RRSUtCREBEw8XKxMjGy8nIysfe31+RsZVxULEwcOgYaEiIqIhIiAgIGBQcGh4eBhYOHiY2LlZGTmZePhYmDgYaMhoaIkJKShpSMiI6GhIaEgkIgEFBQEBCQJAoGIg4CGggIP1OkZ23mbzN2TEhMXUxKJiZRKYmCYi6TAIESJTEolVomEXV1dWiakgEJiePwXuN/AIITYRkcMWTjFmaLcbPFiWtGDDMtcMWWFaxYtHLLEycY2jZoAKXRGE/Dx9+HjWmfia7RhKtrzxgIbxGqeI22QhK6FloaIhINJw8zFyYIbL2DYOEwHCwqFgYWVsYKDgoYAhNhDbK5cOWeXCtzNsjBa0c4mK3Fix5FrZgyw5W7fE5xN2gApNDIX4ddvh13ZLCUTSRy4OcIT8SUn4kpXBwVwwxwjAhs9YtStfDxd+gIWJITYQ0ZtMuPFhyrXGHG4WtGGVqtctWbZazc4cjTG1xN2ThyAKUw6F+IFr4gR4ZsTgq4WJupsnhPxHufiOrvK9JzZ45480hsjXMDAWsXCw8PaxMDBy4CE2EMmrdgxatGS1y2b5FrRqzcrXDVo1WucrdywcN2WLC3cACj8HhPxBUfiCpOBgyoL+yeP7J5HOgIeUQGTpLBZUITYRiytnLXJjbLcbNi3WtMuVytxZsjha3a5sLZw5yMcjnEAKiAEyg/4hrv4hrdb4brMjXJpF7vc5xMVvws4aTV8a3u+HHlGKgIT8Ryn4jYYbcmeeHObdM0ZS3YtGDBBG99dteGeGFLZKaKYEtssc89yE88eL2nn1jNGMYwCSAiIkSMEYCN9vRhOWQCE2EM8rlvlyZcy3KyzNFrTNiYLXDjJjWs8TPGywtGOVi2yACnolhPxJGfiSFnO2DTwMspxnWMODGMUoZsFqSlOmW0cCwIX4jiviOhgwWRyDAxI40MmArwVWAmuRSw0313x42DExzyCE8acs5eu6qJGEYCARRjWfL5MEMQAhNhDFu1atc2JqtytW7Ja0aYWK3Fia5lrdtlYsGjFswbNmAAp0HYT8SyH4lh8M7Yc17TnODTuwZsmCkL135cfNqIX4i5viLZwkF0MUsc9ddrLzz0oILKsNBgqcVOCGzdiEuYeFg0DAQKAgUBAwEDAQKHwLAoOvITYQwauMTnE3ZrWmRo5WtGrjGtwtmONa3y5nGJjmbNmzZsAK4wFahfhs4+Gz2OauXBUzUyUyQRUYTEYTCYjAVSRxyQxSTSUT14PA4nE4m2mNCRTyyywxwQRIIYI48THbgcHi8Pi8PicDbOiwGExWOxGUsymAsmkAhPxGJfiM74GTiYOVi3UpOuXLr37c+nPhvOlMGK2TBSUpr1w1vjw5Y41ZxixxnC2SmTFq1ackpElKStCEIVxssttJ212Ag/kD13h9+u7mZmUxMSi6upBEoCLhJKJqYkiZiYTEwCYmRMrvw/ZhHlAhNhDVi2b5WWJmtzOGLBa0cZmi1y3bsluLJiZZcWRkyctmIAp8KoP+HtL+HteeU8t8PB8TxXfVzE1cRmGLzdzZwx2F2IT8RkH4jNU55L5LZ8zfbLhx48OGaUM0MGSFISgtPUMkgITxJvhDk7Y1hOEYxhNGCKEQhERjXD4DTYwhNhDZiwb48mJytZZMbZa0c5Wa1xmaNVuRrjyNmrfM5Y5sIA0BGgEJARcBCjADgv4QU/hBUIL9mfs0ITYQ0cs2LJizcLc2VviWtHGbEtcsmzVaxxMsrnHhzOWDRuA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UHAOAgAQdBLwCpgQBEI/2kGQ81ExJrFGlCAaCFV4DCkgQRP//A0UoRigFAzgLZBkgMgkAgIADAXvCHkUzCQCAoAIB4cMeRTgIAP4DAAAAAAAR5ezAPx4GD4KDm2UAClUXg/41FP41F4d+wDxOLW+GV8yD/Z8ftC/Ad+wCMzy8HggAhOxaWPPW+FMinHLp4sTjACE2EZsmZo2aZcK3CxcM1rTNiZrXOLNiWtWbFsyyN8rZwxxgCkkKhvGxJ42D5Wam5aXlJWSAg/2T37KOufKYmKCGxlguASN/Ew8DBCE2EZGLdi4aN8y1pmxuVrRiwbrcWLGxW5GOLGzcMmuFs5ygCkoOhPxu4fjdxY8Rklp2VIP9lR+ypBXDr24rheGsvDDna5abcfLHBcAhNhGVjmxOHLVytbYsTNa0yMmi3C3YtFuPGwxY2DNxhcMsgApMDoP+OGr+OGt06uk8LxMAg/2WX7LNMOfKt1cAhdtLBDi668Dj8XDCwwAhNhDDKwa5HLlqta4meZa0Zs8S1ywwsluRoxbt8mFuwYN8QAqiAUKE/Gqp+NXOE75MOKeSGq2TBglC+HLr16cd0MGrNszUwRrXLrZbyilmz5sNkZQRxY9Gkw4Qg/12H68nhrHjX4Cprvvjx3znjWcVyrWNaxc2nczabmUauvEKzHHny5hXIIPzvIa8njnMbmZsEwuJgmImJAiUSJqUTAnPq+amfCAhNhDBu2cOMWbMtcM2TRa0cscy3C4a5Frhq0yNsrhizYOMgArLAV2D/kIU/kIdjHh+Fx4F12uiMxebvN2mIdu+JRMRVaipiefTrOVXUwiF6iFM45nOpxEYVx7eb08WMwCE+fq+f3YuDwMeIx4sCFoUlBCEooxneeeemeOM5koSlSGC0sWKkpUVhjY87Ptx46whi1cZ1MGSyt8ufHtxa7XskIP4y8u+Pj73u5TMSiauCYlEkTCSJmJiYImJgmJiUTEhMETESJiZm/b8uZjwgCE2EN2bDK2yMGC3KwyuFrRg4xrcWJpiWuWbZq0xsm7LKzZgCroCoAGD/jHg/jHh5bq8bnW968nhtxxOI1rtjWqirvK97vd5zm5zCK1wrtXCqxETe+OefXjvcqxrljhqsRCJLuc73nnvOYiuGu3LljhUROd748eO+ObvFVw12rhiMGdzvjnfHNzGsduXja8DtyCD/R0fo6fN5IjPheP43h+FeI1GGETlnObzd5jOYTiK5VyxwqlXebznd8b3uxWuXDljXBV3jmu83e83ndWxw4a4dNYiLvO+O97zfFd1WNcuWu2oxbO+O98Z45y4TrhrlyrGL5eHvn4Ig/Wqe/NKpqS7JXE1ZEiYlFxMTEoRNXVxMSiYmJCUTEwRNXEwlCRMTEoJomrqUwmLq4mJQmIJq6uJhKYmJhOMx4PwPczkITYQ0ws8eNi4brW+PM0WtG7dytcNsLlbmZtMrFywa4cbZuAKkgFBg/43gP43deYeX5Xm9uNZm9oxFcMcHbv4Gd0IhUzN3E3AQkc+k4log/0XH6MPgETheFVioLjjPXwPB8CYwLned5u8zc3FRVV2HbhO9c9Ag/I7d5Yupu85m0iYlCYTCYETAmJRKImJiYz5fpzmvEAhNhGHG5wtMuHItyOc2Va0w4sK1wzxOFubE5btMTljkZ5mwArjAY4Bg/5CLv5CFd4retxmvD8bx+nUDr08HwPD8LwfA69OvTxalMoC5u0Si6zFpjDhCsXMEwmISohEzJaIUVcSlV4mBMKlialMN6Ofhc6sg/z9X5/G5rfDnyzquvS6AKuJmM469OvAiJgurqEMTE1BAJnEzETEkQgqZhiWpqJq0wuIxM6iEZq8mbmW5kvn4Hgnp9vDcwCC+T7M7vd0820yqVRKCxSUlAALmwSiUAAC5QQubKAILmxuWW3e/T+BfdnxgCE2EOHGbM5bsGK1oxxMlrRw1brcWXMxWs2GbG2yuGjVoyyACoYCiQGD/juE/juNnh37b0ImkQiRd1Y8LOMVEze7vZ3rec7tLhjGu3Xo8DwfC44qMY0i88efPrzvLE6xXTv2d+zOPCxjURvj15+POZrh0x0wZ6ueZiOWuHgZ1mCD/buft8Y8Dw/C79h6GeHCsLzxzvffwvDG93N3OprEdPB8DjSYQhCEzDepqqnE2zcr1x4ImJmb137OfJ279Od3MzWI4VEJvnw3KJ8TOETueuOsWIP4a5zx55vjeZWuhMTFoTExMSlExdJgJhEgRJMAmCYmAIlEkXAmBMJgmrqUiYi8TE1d8fg1LzwhNhGZo0yucWVutwssTla0ZZMy1wybuVrPG2w5sWXLha5WoArNAXqD/jYI/jYR1z5eH4XXoHDj4Xh+F4fhbqkRKbiFMJjLMzMUxUxLNynn424iIJuUzCcImGVyTi8TFxsu6KvVpZi43yd9SIP8+V+fX5d+2cB37eH4Xi+J4fhdcEZohNWm4FRChcJoVDPK7qJURCalCaTiFZqYmaVEUSvac3EhPGWeoIP4e9HV8ePHiymEwmJlEgTESABMACJAAAACJiYmEwTEgETKZ8H1+MxAITYQ4atHLlzharW2NiwWtGeNgtcMGmJaycNWOHNiw42LTKAKeS6D/jqK/jqLYZ1GJwQuYlExM3HM8vGbmNYxwjpfC9CD/UkfqSXhazqaze87u5utpi6Y5HakZnjvd9dXjdCE8aclHj8OdUYoRIRQihGAhEEUYx4vTihYITYRhZOGbhyxarWjVwxWtMTdgtw5MTVbixYWORrhatMzDMAKXxSE/HyJ+PkulaYrUzQzQlO7TfOAhPmovmucE80tUNEqUVwx1305QIbFE2gKORi4ODgYGBgYOJvYOCg5UCE2ENW2Fxlassq3DjcuFrRwwbLXOFkwWsGrHHjZsmTJi2cgClkQhPyAWfkA/Y8G3JelI4owjACG5cTl16SUnISQgISBj0vFysOAhsgWMHCWcXCwcHBxd/CoGTAhNhGVq4zM27hmtauXDJa0Zt2K3FizOVrTDizZcjVqwcNMQAq8AsUBg/41mv41r7zPHtvtXSY8aenTxPE7eN4HTGMpm6mmd8e/Xv148YlSt73x47vNwubzbNTGsVVs5ztMVrGIiJXabZzvfffHjnN3PPnnN2nFYzDGuGuXTVVOeMW4a4cuHDUlkQ6c+R4vCbhGIisyWisVhK9lcuTEwIP+G0j+G1Os8ufTfK56deGbu63UKTSSIIq4EoTKZm8xa4i01mrm7vjuet5MYcNajGEYzURFKjCEpoMMELrMpvOCKYjGcXW4uM0mBK1xJyzi8RERiscKrDE3d5zm5uc43veag/g7riePHrucroRKUxIRICYCYARIAIkQTExIESBMBMABMJhMJqUwEwCJAmriYmEwAEwTAIkJq4iYuevwLGXIITYRkcZsznI1crcmRo3WtGWZwtcNmLha4ZZszBjjcZGubKA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FHAOAgAQdBOwC6AIBEL/l1OMoj/dCoKi0T99YQrwDCkgQRP//A0UoRigFAzgLZBkgMgkAgIADAXvCHkUzCQCAoAIB4cMeRTgIAP4DAAAAAAAR5ezAPwqjAnyG8c9njntELCQMBFwsjIzMbJx8TBw0RGRkdFR0UQKBh4AiICEQUTBwsBCRUhRUlFOUElFQkPDwMDAwcQhIGJh4uDiY1DoKAhIOCg4ODi4uNiYcgoKGg4OHi5WXn5uhlZeRj4lBouRkZeLi4SYnLq4wFfXAhPwjpfhHTG3Zp0adDBLNKVIzjOc5wUgpCUrWxZtGC1oK475cNb3vO9YzuqTjClYTnfHjy4dMZxUpKSFaxwxjCDBCNqxy49ee8YYNGrkcTdizYI5IzwZgg/jT4Lmd7ubsm5ITExMSRdSi8XV1MRdXUzMSTVxMRIJgIIuCZgmrgmJgImJAmBGZ8v1ZuAAhNhDZq3bMWuHItYtmDNa0zOMi1wxZuVuXM0xZsjloyZZmQAqDAmCG8fF3j49QMbERcBHxczO09bS1crAQEhOUVRXUE5MS0xJREZDQ0FFRElKSU1OTEtGQUFBQcPBw6BhY+Vl5+fo6Wjl5mLgYOAQELBycnP0M/Jx8TCRUlOS0lITUJMIyIjIohfh8O+HyWGXCwYdfJBgrsRisZiMBRIIYMBRdRhJIq7a778DbHAllptw+BweJwdM8MEihLLbfg8HiaZ5oIqrsFVVVdgLsJVgKrKLlkFkc0tMAg/g63g9bu5TuJRcquJImYTCYRMTC6urhNXETExMSImCYkmCC4Lmbz4Porj0gITYRkxtczFvkZrcjLI2WtMzRwtcYmuJbjcM8jFk0w4WmVgA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cHAOAgAQdBKoItAUBEL/l1OMoj/dCoKi0T99YQrwCGQ1IEEUARwFGZ1cNAAAACkgQRP//A0UoRigFAzgLZBkgMgkAgIADAXvCHkUzCQCAoAIB4cMeRTgIAP4DAAAAAAAR5ezAPwp5HofwkKeEsmRSSYT6XUqcT6iUSfTiYSCPQ6AxGPymXz2d02x1mv18g/4nEv4m/Yzx1xzvnz47trHDlrprV8N5vjKE8DThPm5ZoynKcownKInPfxYocwAhNhDNjiaZWbVwtxNmLBa0y5sa1zlbtVuFgxaMnDLDmxsG4ApKCYfwhdeEVGoTSdSCKRqDAIX4rgvitvpxdcl9VoCGjqSBgqu3hYGGITYQxZuMrhy3ZrczFowWtHDFstwssLdbjbOWzluxYtcuZkAJAQp4Hofw3XeHF2US6UUKXTqYTaaTCXSiRSSDQyCx2SzOg1Oh2Gr0eq08g/4kvv4kmc8/Dnw45ztmFI1jWMT4HFQAhPF3Ljj4eVGEYThGKMJoxnXX15TlACE2EY2eFxkYMcS1swa4VrRs4brXLPJkWtG7hoxxZmrZm1wgCm0Zh/DO54a5alWKxZq9TqlOKFIpREoNA4TG5HJ6HRafW6aAhPxQZfif138HHrvet5XwVghSOSCFpIXhjModORQyRwwRpYp1ulQwQiE2EM8rNiwx5cK3LhZt1rTKyarXLDMwWsmrJm0Z4W2VtjcACmMVh/Dop4dg6RPqFTJxTJ5TJ1LJBDoFGYzQ6PTaqIP+Kdr+Kbnj4fHe89VxOK1wpEiF1xDla4UEMUMccduhjlglITYQ3x5sTPNixLcrBhmWtG7BgtxZW2Ja2Y4WONi0ZMGbJoAKcRmH8OsHh5/sFctVSu1OqU8n0kkUIgMJjclm8xodFo9JoYCF+LNL4sj8jhb8fJiU8Us0FElFkmCTIACF0FEUOXilRwRpYY0ccuHy8EbJACE2EN2+NgwcscS1g3ZOVrRhhZrcLjG0WtHLZy2yY8jnC1zACmUXhPw0yfhpzjXbbg4dePHSks2jZg1YJACF+JRz4lH5sFFkpMNVZBLTPXhY8fDXeIXZQQQ5OemeGGGFCjpxOLjgaIAhNhGFpizOGTFotyOWLFa0bOMS3E2ZN1rJtmzM2Lds3bOHIApWEIT8Lan4W2Vs+i9pYKVxF4bxSreKRuKklRAwkFEw8vHz8vJghd1HBHlZ7Y4Z5dDXDDEAITYRiYt8WbHkbrczJsxWtMbnKtwuGONa5ZYsmTM1xtM2XEAKUg2F+FuL4Wq8VRip8FHHfhcLeIX4smviyXxUWEYiGCOu+8CGw9VwkHFxcXJ4BQqIITYQ4Y5nDnC4zLcjdphWtM2JmtcuGGFbhYuMjPG0aMMLjIAKSQmG8MnHhlPgpqEnKKQngIT8Vkn4q+74L466ZoejQmAwuwweApYAITYQ3b4sWZvmZLcTDHjWtGOHItxYsLRbhbssOFjhzYszJkAKZRSG8bRXjaZg5CdnJGegJ6QkoyKhomLkZWVAhfiMe+IyuXAYPBS4KTBRYKaSqW2u3AiF1GDgknjjhllnjU26OCGCwCE2EZM2ZowaZmS1gxyMVrRu4brcThniWt2WRmzcNHLjFmagCk0MhPxtufjapyYKZ2euNUCE/EsV+JW3BbQlK+PPrIbD07AQdXDz9TAwaWAhNhDHHlYtmLZwtcNsTZa0xZWC3E2bsVuXEzctGmNlkZZmQApKCoT8dEn46P64cMZ5oZiE/E2p+JqXJgwZrzz4wIerRVAZXR4LB0CAITYQ2YMcrFi4xLceJpiWtMLVwtct8LFblcZm2LI0YZsOPKAKVQ+E/HTN+OnOcWeWeMY4MGTQhfihm+KEu6LBT4KFBPTbbkSGwBBQShiYuDiYvAMBBwEWITYRjbNXOXKwcLc2Vw0WtMTRytxMHLhbhbNHDnE0YM3LRuAKTwyE/HTl+OonCjgtLRiwUIX4pzPimtqmnulprwuDwYCGx5XwMBXyMfgODQsOITYRkaNGjZo1YrXDbG2WtGOLEtcsmrNbhcNseXC5YZMrXIAKcRqH8dZ3jr1QqARaQR6OSSPSqNRCFQWDxeMyONy+JyWNxsCD/id0/idptzqZ6sxmlaqIrjji2IbHlmgLGJg4UgUDAQMBBwEDCweA4FAzICE2EZm7nDlZZm63Dma4VrRqzyrXDPKxWsmzVqyy5MeZnkzACm8hhfhYu+FleWXBw4W3B23yw1VWXXWYCSaaayirDZCDBSVAg/4p6P4p2ZrweXPUxC1zeW6ulRpjO72AheKs7DTk7Y5SMACFDHLsZUM4ITYQ2a43LZw3wrWzhthWtMWVstcM3OFa5Zt2eHI2yN27hsAK1QFJhvAl54Ex4GBioeMgoaIhoSFgYONiYmDiElPTk9QTUUhY2XmZ2Xk4WBgYiChICEiYOLiY2Dh4GCh4aBgZGVoauhsZuLhI6opL68uK4IX4hiviFzuqxFGWoskglnvwuJtw9+LYu2OGKayqqiIlppptvrweBtwtds8NF1mKqxmEwVVFElEkEKGKOSWGUITxRx6ZebOGGMZhCMZRgRIhAEITgRgnKMowjKMpokRGd/AcYxygITYQzYNMrJy3aLcWbFhWtGLHGtct2WVa2zYsuFsxws3GRwAKzwFHhfkOi+Q9NHDkKsVVdBDfbgb64IaLMNhMRZdVMlljhhikggjnvvwuHwt8aaKqySCO/D4fD4e+WGayiyaiGECG8Mo3hmhpKaeupimnpyKhoeLk5Wdl5eRjZOVjY2Ni0DAQUZCR0VCQEGh4WPk5WZl5+hlZ+Jg4iQnqCippyWkoaOgICHioWAgoUITx51Zw6eOs5yjOEZBAiRhFGAjKICMoowCMIRQRRnp7cqyqITYQ3aMGTlhmYrcLBviWtGmLEtcNMrNazxtWeRkzx4nDRkAKaBiE/H2p+PuGOTPyGqFJ1x4b1iwQteVQhvFA54oL4SKSkJNR0tIS0dBQEfHzcfU1NLIzIIXiLOw24G+WWEhhI0d+lgjghCE2EYcWbG0btsi1jkyslrRlhbrXOFlhWtGTJyxzOW7jMwaACowBL4X49xvj3ZkgolkYpBdJFFLLXPfWpqmomqhhjweDwuBwcMc1GIwWUxFFEgCE/FG9+KNXA17t6WfLjx5axlglq5DmYsFqL6Z665cd5xhCF8U5zmCE7GaDg5a4YzTIwiBGEYAAK8/bOLjAITYQ4Zs8LHG4wrcLRvmWtGuNitcYWuNayZsmThq5xZceNmAKYReD/kZU/kZH4zvDWOQ4zzvwTEwAhfiKe+IsmSCDHM9JiLMBAjptw9uHptjAheCsHCx99MsMYhghlwObhQ2AITYQxaZmTjI1YLWzVq0WtMbBotc42mJazaZWjHNlc5W7TEAKfCWE/IuN+RdGVM1dl7Xhjhhq4U7WhG99+vPjjHFs0asGSQCE/EtJ+JbmGi1OAtBjnh3senHhjCmLBqxWgvTPvlWghPBlZR4uOt0yMYRihWSMCEYRjv7MqwwAITYQ3aOW+Vi4YrXDbCzWtMTLEtc5WGNbhxMMjFk5y4cbnMAKbBuG8jEHkZZg4iSgqiUqJaejpBCxcvHyMPCwETCQsTIgg/4msv4msZRxrnF1fCuUVVx1xxzc2ITwljlXj46xnCKJFGE55e3CcJAhNhDVriwtGDfKtYZGzda0cY3C1y4btlrRxizZGTRtiasW4ApmGYT8ka35I19m3RSdsMMbHK9LQtel655ghPxQUfigppWuRkwbqapYsMMeOe2+fO2ghc1ZAyssMMMEcSVGljweZghY4CE2EYcjloyaZGq1u5a4VrTFmyrXORw4W5HDTI2cOHLhq2ygCooBMIT8kD35IL8yWjVXBjllnhjWEowjC9oqStJBWulp26cs56sWzgbghPxSmfilHq0b7ZZZV43netoUwZNGbNLBGN447zrFhwYJQSvjb4ThcaTfnjWcZopwnCcowIRlEEYRhERr4FjOACE2EN8ubJjc4sa1oxxZVrTK0xrXDTLjWuGbVplxuMbdy4zACmQWhvDvh4dyY+FSMnLxszHycDDRkpIVEhTQkCCE/ACB+AFmVs0+FLJK0oxrPPffHXlAhPAUK301rWcYxRjPLxdJoCE2EYsbFniaNm61jhcuFrTDlZrcThlkWsMeNw2yYcbRi1YACn0mhPw2DfhsphDJfFe0ZRxNVMkpSvXHnw743hHFsy7tWCkghPwB1fgDRgpfFjlhhdlxY51jGNaQyZ8kJThHbK+WOkCE5WbDed43hOFUYowjAjCMIwii19GcI9AhNhDNsyx5XDVktcs2Dda0cOWq3CybNFrNw3xuWzFoxaNsgApmF4X4oPvigzivwWLYuHF12qKMNdko8RTLaIX4DGPgMhiiqkxFGGkqilppwONhw+HjphCD+DvBuON5zc5XOXHj4u+McCE2EY3DDLlx5GK1kyyMVrRhmxLXLNzjWssjVi4YMG+RowbgCnYjhPxKufiWNtkhwI2WnCqikpWhG98eO+Gc+Jp0OACE/Arl+BXPBSubg8jTacoSJ1x4a5a3jSVsU8VrsYCE7WBHXfDO8VZVlOEUIowjCcMOHrxi0CE2ENHLnMzYOWq1mzxMVrTNmxrcTjJiW4cjlo4ZN3OPE1YACmYUhvG6Z43ZaGboYufjZmFgZCSmqyinp6UhgIbwfleD6GQkoGmgJKEioeHkZuNoZ+PrYsCE8UceGfbes5zhNh382E4SITYRiYM82ZnhZrcbNozWtGuXItcuczFbjaOcrHCyZ4WzRyAKhwErhPxeafi9tlOOyWa2LBKFI0pklkwSZc/H4e/g47ylmxaMUMlGiwCE/CiJ+FCmxqhipSs8OHTp15ct7xhK1KSnfHjwwhiybOdqhiuAhPFXJlPl5Y4U0JyARhOACMJ0w8ngxi2AITYRhx48LZywZLcOLDjWtMjRstcNMbJa1bssLHFhcNMjZsA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FHAOAgAQdBPAE9AIBEL/l1OMoj/dCoKi0T99YQrwDCkgQRP//A0UoRigFAzgLZBkgMgkAgIADAXvCHkUzCQCAoAIB4cMeRTgIAP4DAAAAAAAR5ezAPwpECIfwOueB+OeSSSS6FRyD/PWfnp9951OAhpaQg5Grj0kAITYQ2xuXLnFiarWOVtjWtMbPCtw4srdbjbtsbFi5asWjVoAKlgEwh/A2J4HeYvBIRBI1BIlBoxBo9DpJMp1NJ9Mp1MpNIopCIFCYzIZXMaHO5zL5PHYzC0Ph0Cg0IhEAg/0Tn6IHc0o3G8db78d755zV6rFcNY1qohKUxzrrPjiE8CYZ59NUiBOM5wE5TlWU5AIRIVz9OqfWITYQ2aM8bNhkbrWbnFhWtMjjEtwuMjFbjZsWDBhjYM2LDIAKaBiH4Ujhi6AnM4TKAwCFQiDQeEwuIyGQSEk8mIfwS0eCTGbpFI1HhEdiMTIREIlUJ/PilUuE8AVlPhxRnONUVa3z74o4gCE2EOcrdy3ws8i1uyw4VrTGzxLXOPC5W48rXCwaZmuRzmwgCnMgh+Ju4q+fJ3OieT2uV2yWWqVVJJ3A4KQaLRGIAIfwMKeBkWXKLRCi0SWyyXy6KxRPoLBoUgMHoder4ITwhrph11vGsYiJGEJyijXTz5VawCE2EN2zlljy5mK3FmYuVrTC2yrcLLNiWsGbdo4cM2blllaACsgBSYXzonnbY4YcRZnMZkMJhpK78ni8nicPWggqjuroxMVMMEM01kViqOqKaKaqSKGuuvF4eusokxVN0tFNMtMIhfg9q+D0+mvHz43C4/C3x1XYjDZbKY7DTSTUsDDh2Fjwcds6eSOqC6XAR2JopoJppoqEMq2e2muO7A4DBRUAg/h7qeH1487ymYkhFxd8c5tVY14HStENznM2uLhEgRK5z4/m3LwAITYQ2ZMGGNplbLcbBriWtGbDItcZszRa1y4crljixNczhsA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VHAOAgAQdBJgGqAUBEL/l1OMoj/dCoKi0T99YQrwDDUgQRQBHAUZnVw0AAAAFAzgLZBkgMgkAgIADAXvCHkUzCQCAoAIB4cMeRTgIAP4DAAAAAAAR5ezAPx4GEILx0AlACm0Zh/Bdx4LuYDKo9PI9MotGEPi8pkMpjsfg8pikVh8DhICD/gyM/gyN8HHPlxrOrxNJxfCOPDkohOpihDbjwzTjNGMY3w48+edNQCE2ENWTds3btMi1s1Z4VrRvicLXGTE0W5XGRlixsMWRm1YACmcXh/BYx4LGZBBJBEppHpZFItBIbEZLK5jJ5vIYzE4Kg/4OEP4OEedY58LxCIrK6nNToITwpx5wvljeM6yrKMa4efMyACE2EMnLnExZt2C1qza41rRm4bLXGPG5W5cLBq2yMsmZiwygCoUBKYbxJGeJOeCgYackqqSoo6WkpqOnpyeno6AhZOjq7Grr5+lUMFAQ0DKQ0PISIIP+DDD+DCPe9zubis0ykisRpq1GaiJeF4etgITpaoR4tb4V0YQjCMBOBGEYRhErj7MLyyghNhDnM3atcThutyYWrda0a4W61wxxZVrHGwcsGuVpmaZcoAr0AWOG8ZSHjKRg0LJQsEgoODg4OAg4CCEHAwMDBwMDBQhDQkFAICAgISMkJqgpJyYjoKHk52fn52Nj4eBg4CDQsOgEJESEVCQUHFyM7Q09LP0c7MyMvHyMHFS1FaWldggAhPwQtfghb2cCnMpkhOePLpy48u07ePft250smTdo2arYlkCEYwQjOE1YxSlS2rJqzarWzShGt8N8ufPn047463jSGCEMEoQyyIP449W9+jd3lcXUkTExMxMXV0BEwmJRICJAJiYJgmCJgmCYlE7+C7l1ITYRizZsmNq3aLWONyzWtGbVytctWDJblys2mRwwyYc2VuAKbhyH8RmniM1kEKi0IjUKkkemUij0EReRzebzuYx2MwOEQ5Egg/4OUv4OU/Fxy3w3U4nDEVBMcYrm5oTdujrhGE6zjOM0QjXXx0YcICE2EYmjFxjc4ma3C3Y41rRjkyLXDNw3WscWRwxzMXLJxmYACvABZ4X4xLvjEvxiSmTBwXpYJLooEeBgxddssUUVl1UUUCCOeIowGGxGIxmAukljpnvjljllwtODvvngkqmkkR0110yywRSRR14XF5nJ5XD3sBhMhmsZgIpcGIT8HDn4OHeBTZLUwVpet63w48+XLvx6c+fTW8pZMWrgYNVshmjATIowrS8IoRhLBDNk0Zs1rRrh05cs8cZzjXLhy3vFHBa2SkJzAIP0PER5eZudxK0kxMXVxNTdTWcZompIlEgAmEXVwTBEwmEkSAiWe/tymCE2ENGuPIwZOWS3Nmas1rTE2aLXLDK1W4sWFtkaucbZy4aACnUog/4u+P4u+cZiWcd+3j6ubXO4tKcSiWFT05+F3IT8K1H4Vqc+bLkadGXJjlCERGFaRQhCdCAzb8mchONbDOs1SZGMIiMITlOU4TgjDXx5wnzgITYRlyMGzlvlZLWzjI1WtGLDEtc5GeVblwtmzJmycMMzLKAKywLAAYT8YNX4wVdcWvVwcVb3y5d+nPjvekc0slMlMlMUMEIRRiJUpKkkpQjSksFrQhNO+GGFGEYIQhJCTAtTJizZJZIWXx4cuHTec4SpSNMNbzvKmLJgyUtXLhz5cuPOyZTRp0aZY7xqjLBK1IoxvGsULTpCUa24KeO+PDnz6devHGGLVwuJ0OBmg/4m2P4m8ajwPH8bw+V0qNTqKmZzm7uyprCsIYnE4xioxV4zMTV4m6zOZu5IvBFrmdrmlJ1KbymU0pVxMytarhOJlF4hnAZx4uOud8+eeM0jVa1cTiaxHKMY6eL2TMVFVVIi+uM7qoL8Rdvv38Pe62aSxLE0loAAm5ubLAm5QlSkqUAAAAWLLFyhc2ABYCWKLFgiyyzYJRKLBfwD+Cdr6CE2EM2rJxkxY2S3NhytlrRiwyLcTlthW5GLXFmwuG2FzhYgCsABVIT8KJn4UU6xllY75b58eON6VlCEIyUpgxS0SwQlCVMmTNo3cDZkzISlWc51rly4c+PDhnec748+ng6cdVo8jRmtQIP+EbL+EcXjq704Z6Z4KvGanDFVVYqo1iIuMuOMphd8d76743zjMpmePO+M5iNcuXLhw5Y6YjEgg/C8LN7m5lKSYmZiwExMAiLqU1aAiQmrq6tExIGevtxmKCE2EOcLPM3zZXK1s5YNVrRm3wrXOVmzW482ZzhwuMLHHmcgCt4BWYX4S0vhLXphkpkrjwOFweJws9sMVVllk0UUEsU1lGAwGCqkUxzzxyUYSrAXXYCiiaayy6iWGWnD4nJ3320wxwQy4O/E4vB1wwXY7DYrBSRAhPxLffiXTqhlpfEwU0WxQtGOON8MJwlK1MEqYLYMVMEI1vjx4ct53x3w1w1jSWK2C0F8O/Hpy6a3rK2TFgyYrZp45VkAg/U8Co9HeZmZkkVaYmJARKYJVdJIlMTVwAIJETE0lnw/dm59ACE2EYW+Joxbs8K1ozyY1rRk3ZLcTRljWt8jjE5xtcWTLixgCqAChAGE/C6F+F1e9KRzVxYbYYVjjpG1MGClJVne+OBaFoSL1nGKMrJQlSFsFs2DZk1aM0slIKwijjnlx79fD368uPChBBFKVsFsmC1K1w5c+HPGcoYEZ49OfPpnKmjRbdCE/CX1+Ex2ctkuNTiZOFk4mzRs2ZsmaVKSnJdfHjz58ePLlveePHnz5dOXPhrBCUKxvhw3gpa1sUZxy6cuHXfPe88eHXny3w4U6K1149efTjjXJi0aNG7FqxQlbRi2ZNmzdkwSineEwIPp6mL8eJveZZTCYklM1MXCAJRKJq4i6uriYETAmJiUJi6SIkRMSImJQSRNXKBMEST4/uxmoCE2ENsuNyxb5ca1riauFrTLkbrXDbM5WuMzhs0b4sjhhhxAClkRg/4Yzv4Yz3N2moxUcNYshvAp54FPVZFyEJEQEHCzMfNzc3OghstYJhY+rh0DBwcDJ2qDSAAhNhGLDmbMWLdutZssjla0wuGy3C0xt1rjM3cNmbPK4bZMIApXD4T8NOX4ad1cGHNG2aGiFoiG8CQngQ/komMi4mFm4ejk5mLhwIbKF+gL+Hh4WHi7lAwEICE2EZsrhtiYOG61uzbslrRg1arXGNq0W5c2Vk2YMWmVwzygClUPhPw4efhw1xsuqtsEtlbKAIX4FPPgUhowFOAwsdeHtwNeDhCGwxHwUHRyMLDwMffoECE2EM8bbG3btmK1y3xsFrTG2yrXLZjkWuW7fDkxYmWHLlygCokBIIX4eGPh4ftYPDLrMFhoMZgasTHi8TJi6L8FPhJocFJRAIX4FEvgTfhgpiprvw8ePqxOElxlkmYnw2DswctOBwNtdICGyVbwcBcxcHDwsXEx8LCwUpHR0ZIQkRAyMXEw+B4CHgIUITYQ0ZMGuNhmarcOZjkWtGGZmtcsMbJbkwtsOJw3aNWzdsAKaRiF+Idj4h250djISXTRRT34PC4Wm2yi64CF+BLz4En5VsVtcs8CirCYKyySO3A5WUCGx9WwsFbxsLCwYgYJBEDgOAhYKHAhNhDHI2xMsbhgtbsMjBa0bMXC1y1YYVrBxma4cORy1YuWw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DHAOAgAQdBIQE/AIBEL/l1OMoj/dCoKi0T99YQrwDCkgQRP//A0UoRigFAzgLZBkgMgkAgIADAXvCHkUzCQCAoAIB4cMeRTgIAP4DAAAAAAAR5ezAPwqeATWH6M7pE4bB4BDYVAYQgUFQlAIZCKERKwS6XSyZTCaSyPSaHQyGxeTy+ez2Xy+Nx2HxWHwePwuMxsCD/gWw/gW/zMc+nXlPSukaL7nfrmdwqtRyrFUxcF4icXd2hOVspHPe9cacYkYRjBGCcIkIxlFCMIwjARnh8AoxkCE2EOGbVo0YMW63I3cuFrRszxLXOFwxWtcrdk5ZZXGTIwZACnsih+VM5dmAQ6HSKiVOpKFNp5OqJQJ1NJFEYnG5vLZ/R57L5bNYjMYbA4T8IvX4RcWHDknr1ObwqsNEYwQklCkcE15xhPGnVY8+GuGMU4TRhMQjIiw99WGUITYRhxt2uPK3YLWDLEyWtHDVstxZm2Na1a5cWZk1wtGTBmAKdR+H4uDjN4JDp9T6cVqDUqmU6lTqgSaDRuZz2a0GhzuTyuMx2PiE/DpF+HQ28tODCcHBe8LzIYJUxS0MlZXqhPF3Xllx47poVJozQQjCunrpsQAhNhGHMzxM3DDKta42Lda0x4Wi1xmwsVrlxhyZcrjKyauMY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kHAOAgAQdBOAGugUBEL/l1OMoj/dCoKi0T99YQrwDCkgQRP//A0UoRigFAzgLZBkgMgkAgIADAXvCHkUzCQCAoAIB4cMeRTgIAP4DAAAAAAAR5ezAPx4JKIKAAAAAAc6ACl4XhPx/dfj+7HAnmhaMoTvGue98eECF9y57l0ZyO6SiCSeGeuPCwYti6YXhLExwZHCwzxSkaOGXC5kYYCE2EM3GbGzZYsi1w2wtFrRuyYLXONgzW4mjRw3ctsjPIyYACoYBMYT8fVn4+xZUjmxZGSFoq1wzw1qGaGKlKJ1x48ufPlx3g2R3agCD/gAC/gAPY49jMb3d843eIjlw8BXSITc2pCqtmLvYhPA0JR4Oe96wiRjCcCKEZRQjBGEYRlOCE44/AaLKITYRkxYWDfHixLczJlkWtM2FqtxMGOVbjasGOHC4a4WzVyAKUg6D/kPS/kPL3XfwLxHHHGiF+ACz4APbsBJhqIMNbBbXg4bIlvBwFzDwsPH28AQAITYQ2w42jVywxrcOJmyWtGmTEtws2+JaxaMWmJswbtsuNyAKbCCD/kTe/kTXzHg+As7Z00TmtzknDi5cwIT8A+X4B2YSx2rPSnrnhRwUtkwYISjHBnyrXIXizQxwaWuGVDDCIoYIoAhjxeVSxWAhNhGHI0xssrDEtw5GrFa0zYsK3CxyY1uJxmZYcmFkyYN2QAqFAS2D/kbI/kbJmI1dTm5uMc+WMTEpvF6jVzvPg753N+By8LXgAIT8BHn4CIZRjacIk6x14sfJjrx55xhohu0cDBolakZxrta756iE8LY4R4u284xQiAjBCEYIJwiRRrt6M4MwITYQ5YY8zDJjcrcOLK3WtG7bItcMmDFaxy48rJw1ZMWbBqAKZBmD/kga/kgXq8cdWtwyxGE8vB1zjYCE/AJl+ARW1bY41vjY8OfDW6eqeSmKQIXijOwtDXDKjQRwRwRwz4nGoYMsITYQzZsGDLK2zLWbNizWtMWFmtwt3LZbhyuMLBgxbsmDfKAKdySD/kj0/kj18Dj4HfhmNzPFz1z1NU4Tyjo6J4bveYT72b72eurhS2WtCs8uPfHbh03x1lXEzQySnkjQhPDmeUeLrwzjWM04TQkpJSESs+jw4zhxACE2ENW7XG2bMnK1zkYMlrRpiarcWVm2W4mTXIzyN2TlviaACp8BOoP+RCr+RCvwr48t1xucxiOWuVRF23O74748d3E614HLGKJ47vOYZ1FYhfgRu+BG+rFUYhJHXfbg78bgcPh445qMFgshjrroqIYaa67abaY0M01FE00UUEdkskksYITyR3Zy7t4zTRRiiQQSAnBFGIjAhCMowhO/gdGPHCE2EYsOPMyyscy1sycYlrTMzZLXLTHmW4WzDC1zZMbFy2xACm4gg/5Gav5GZccZrEoSnPLn4lwmL3fPh3xfIIT8DEX4GQcUsmiEcEZVjfLo05azvG6MIWtgZIXijOoMnhaUcEaGMhQRwIEMcurQw4EhNhDXMzZtHGPItyNsLVa0wtXC1y0ZuVrDNhbsXOFi0cYWgApwHIT8kJn5IS44Z4aTwWwYsEKTnXPXTbXqrSkghfgQi+BE2aDFMNZdRNFIlnhgnoxNmNhw9uBtheKs7DBm7544Y4IYEKOCeOWnC01wSZQhNhGFoyZuXLJutaOcrNa0a4cq1y5bNVubHjZtMjnCycY2wAqVASqE/JSd+SkfXPj5scIYLYsEoTjeefJphTVnwUz6q4r8aWTNPZNnhfgO4+A+eSqjJVYTAUTTJY557YMPBjacTLh5arcBJgocESTx0xUghsaVMDBWMXCwMHAggULAxdTGlhIRUZTSUDAV8fEwsTgOCg4CTCE2EN2LjG1ytsi1s1ytFrRo5crcLhtlW4cTFy5ZuGLZozbACm4fhPyWVfksrx4nGxyjGuVx4TqpgwZslsEMWVWIhPwJmfgTNhFlgnE0a+BS2KkqTndnhpnhmIXjTSyyaW2GWEhCGAhghhlny+BQ4UAhNhDPHhxYWjPKtZMMTZa0b42i1yyZNluNi2y5s2VxlzY2AApsHIT8mEX5MC9+bh5scMcpyhDBgpkhRGOVrnrAhfgUa+BSObGW3So5bY76b76YUGAsxmEw02EkheIsvDFnaZY44UMJCIUs+vI8GCE2EYm+Ji2xZWy1zjcZFrTCycLcLNyzWuXGVljc4sWFrhcACnIZhvI1V5G6ZGBgZKQoJygiIaHh5mbmZWJgY6EmJKWAhPwRwfgjNpuvScctamC2LBaE48HLydaGz9i+BkauFg4GDgIGAg4KDgECh7uJgIOpITYRlzY8uPIycrWDFiwWtMuRytcMWuZayyMcLDLmw5MLjMAKWRGD/kgO/kgPvhnwLovnXdughfgi0+CLW/JMNNdNFFXFh6cTKIbPmL0rTwsHAwMDCw9fIwEHRiE2EMWrfDhcYWy1xmcOFrTK5arcWFmxW42WJs5at8uFszxgCksLhPyOsfkdZZsGzdXBjiCD/goO/goPbiV3vACHxRXUBn8NoMFgUFjYITYRkYYm+TG5ZLXLdriWtMznItxNWGFa0bZsLlqyx5HDRuAKbyGD/km6/knD258L4Y5cOGEb3vi64RUcOPgZqaCE/BL9+CWlgx5rwveueuVeVKap6pUhWG+2eeW4hPHnLrTj8XDWM4gSjKMCKuvtwKghNhDFuxxYWrlytZs3Lha0Ys8y3ExYtluJxiw5mrjHmbtXAApbEYT8lMn5KZayyYc0aKy1zyzwgIX4H3vgffuwWOpwUcEtcWFpwNdohsnYBK+RgYWBg4WRs4CDgIkhNhDZpjYt2WHItY48WRa0b5G61yycMVrFxlYtWOVsycY8QApNDYX5J4vknjZC/ASKq1sYg/4JFP4JFXDdLrc7gIbQmOUnVw8PF1sfBQs2ITYQyasmzXJmyrcTlxmWtGzNgtcsMbBbix5cWXDly4cuXKAKZBmE/JcJ+S3W9Mei8oxx7sqNJwlPNjpGwIT8EdH4I046MeS8L1101463isyLRwCF5C2sc+TrljjI4IRHHPqZ5I8WITYRlaYWLLGwarcOVm5WtGrdgtwtG2JbhzNsWHFkx5sbTKAKahmF+TPr5M+8Kstwklk00Mt+Dws9Ms1WCsxVgIT8ERH4IibUzVtOEYErSpDDg4eXfr44heSN3AzuBnjRwQoIUEMeD0ssEeDAITYQ1aNMrHMyzLcrRpiWtMzJytwt2jBbmZZGmFmxxM2rHGAKXROE/JFJ+SLeWXJjxFJynbHm1yiAhuTk5OGkipSIjoKBg4+NlYOhiZmHkYbLGCy9g4WBgYGDQsPdiBAhNhGFszct2jButYZGjZa0a4cq1zjZZlrJplx5mDRsxZNWwAp4KYT8jk35HKbMmPNWUY1kla1LQVw4dOfLfKnKmC2rLk27OCCD/O9fnZ+Gcda2uLi13OZzmYTSojV4YDCE8hdeEejnrOaKKMIkIyjGUUZTgmvn7MK0sCE2EOG7Vhjasmi1y1ys1rRviYLXOLC1W42rhw2xNG2VzkxACnshhfkZQ+RmWWuTA4BhLMFdgJoZ67cPh8DXPBFgsBkJshFVOIXwm3hYcdhMxNdNDTTh7cLXbTfDbJBNRRgJMRTJTBOAhPKHgVXq1vGKMUYIkUIxjGePuo0AITYRkZsczTEzYrcbfFhWtGrFktxM8OFa2zYW2NrjZYWbDGAKZRmE/I/N+R/nRghupCVa4dOPHhvOUtkdUNSE+Hs+HR4fI4+K871njnGc41lhwXsxAIXj7ZxwameNCEMEKGOvVxSyRiE2ENGONq0ZsHC1o4YZVrRwwwrcLhw4W4mbho1ZZWLBw4ZgCk8OhPyRzfkjnZp6pI5Ya47QhPdnsWuTHoktXBljtIbKGBYKFtYmDiYevjYFQiE2ENnORllw5Ma3M0x4VrRk3YLcOJq4WtGrPC5Ztm+LLiYAClUPhPySFfkkjlmarZKMWONZAIT4jr4nnDbPotmyX2ME8QCGyhgWBh6eJh4OHl7OEhYKACE2ENWOZkxYMMi3KyaZFrTI0aLXOJs0W5mDFw4xt8uLLkxACqABOIP+SPj+SQPhjhx7TjN5zuueq1hSWcrvW6qt+VzRfXwPBzls3w3W+ACF8V14uPLYLGQXQRQz14G/A5HB4G2WSTAYjDYy66yBPfTXg2Dmlqkqiqmhknjwcl8dMICE8oeA4w8A3nGcIxhEiQEIRhGEUYIkIowRgTV4PThOGAAhNhGZk4ws2jTCtzZmrVa0auGK1xhxtFuVtkctczdvkyscIApiGIT8lJH5KK7YdGWka3vfDecYWnqniUCD/IKfkFeG8Wi7vju+Ocx18TPJ0IbLmC4WAwDBwcDAiBQEDAwcTciDITYQxYOWrhrhyrczLHmWtMLRotxMMrVbiZMsTFziaYWubKAKiAEsg/5MIP5MH4614uOOo4cO2tVeeO+vHJGscuFRUwqJ6c9ccIXwo3hd6pcNHipMRRVRNFUjIYZ8Lg8PhcXhcLHDBZNVRFJPhMDVPYCE8fdeLo45zjGJGEYRRREYQghAJxw9fLCfJCE2EMcrNw0xtmS1s0aYVrRwxyLcOJizWs2jJnjbMWLNwywgCkYJhPybhfk3DZcmnRWghfBJeCjuijwGBw2Hh7pM0JrsPhaHgCE2EZcLNxmyZci1xjyMVrTE5YLXLdziWuXDRy0bOWLBs3agCmsbhfkvG+S8dhcDNLVFgLsFRArtw99cseAmwGEmhfL4eXxXTYJNHTTTPHDNNVRNFXHi6c3SheOtbHJqZ44Y0JDFGI4cDqYoY4QhNhDHHjasWjPCtyNmbla0w5ci3FjYN1uNmzYsczbHibMMoApcEoT8mIX5MQ522UxQhPPfhxz1vACF8pR5SnLSWQUQwS0sPDga8PaAhssYLg4C/g4NBwMLDz8yg4SgITYQzYtcuFqzcrWzBnlWtHDBmtw48rNbhZ4mzPC3y42zNkAKjwEshfkxS+TFvBLJbqJ7sbdiZZ8DgMjhpaoJpJkEMcNskrC4RFHjJZJZgIXzQ3mrbosFPHVgbsHNLFZjcZPhK7oYI5U8csE2BwCWRhsPXTDfAITx910ebvw58KWC1LYrSnjrOMUUREI1182MGoAhNhDls2YNszfKtysGuJa0cYmS1yyzOFubG3xOG+VoyysGwAqlATWE/JxN+Tj3Zj3QyQwTTnjrOcJ4K4Iyvg01pwZTxX4kc1qRnjx47zjKfCvxqoT5Gz5HGWTJhwVjhnhne8UcebTgnKOSU9TE0XwXhWE5ypSkoRrh3wzghslYBg42fi4GDQJAkDAwMDDzs+glZJRU9RQEDBV8bCwcGQKAgSBhcBwKDmwhNhDVu2ZNW+NitcZcWRa0xs8q3C1c5FuFs0yZWLjK5wtcwApgF4P+KAz+KAm267TqaN4itc+Wc7CF9y97mupio8VRdVNDLPg68XPhZa4IQIXgjBxU42e2OGFChQwz6eWFOCE2EZm7DJiYN2K1i1xuVrRkyYrcOTE5WsGeZu0YMXDZs2bACoMBLoT8Ti34nM44p7DRgwYMUI1vhx5cN7a8lJWklOc7znWdZ54YVYP9/h+/3Vvg6xd55xMTjTxu/bVcK1Gs4bnN8c7nOlcAhPEWWLk77xmnCMIkJwIwIRhGU4RQIq+DZp5wITYQxzN2WNsxZLWTjDiWtGeZutct2jBbmw4cjZpjb42TfEAK1QFPhPxJ6fiTrlaE9GemWenLfPnx3rDBiybsGaWbTkz0zwlelc2PVjzRxTtGjBGEJp3x1x1x3ysMaQpipqjmy6NIhfhxy+HLeuKSXJQYyjIVYarCTTI675cPg8bTi48XVfgFGGkxU+ApstknRoIIYY5Z57a6Z44o6JrKoqIoo4ZYrVmBwACE5m6UODWt6xnOMYwiRhFXDp20ZMWDJu3RhjvGsaxmThEEYIwIwIwEZ4eveMdYITYQwYN2zNxjbrWWRo4WtG7lwtc5cbJa5YMWTNvlcucrhwAKaxmH8LRHhbBg8Ah0HkUGlUamEYlEUikIhMFlcRmMllMnk4CD/hAC/g/7jOu9c444tEQ1x5bjKoTmaIxvHPWs5xiijW/D3xg6ACE2EOceXHjw4Wy3JlxYVrRqzzLXLXG4WuMrXKxYsGeVs5xgCocBMIP+FuD+FuHv4Pkx1p04eF21jE4iI4MRN5nd7biYlC+EdlcghPwc+fg594Fp7J4J3jO8SUEY1w1x571w4Z1hCFsGDFmcyaUMN4Txp0WnXhrWpEEIwRgijCcIwIIIwRr09MY8sCE2ENsjBw2Z4XK1rkw41rRo1YrcOPG2W5WeHHhxYsWZzhz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bHAOAgAQdBKIE2gEBEL/l1OMoj/dCoKi0T99YQrwDCkgQRP//A0UoRigFAzgLZBkgMgkAgIADAXvCHkUzCQCAoAIB4cMeRTgIAP4DAAAAAAAR5ezAPwpuHYX4OHPg4dwl8oVYTEY7DYSaae3C5PB42PB4OemkhPwXrfgvX00xBprjy5ZxrbBkwao7r6JpAITtZJXz4cd7pwiiRRnHDweKnbjAITYRkYOWWFvkYLcTJkwWtMbhgtcOcbRayyOGDdg4Z4WbTKAKgAEvg/4OWv4ObTW+U1WJ1FcKwjOZ59Tw8YuYnGUxXCOHauGAg/4KrP4Kp4cs8IihmNpm5vF7HXnvwc7pwx4XLp4l3N8whPGHJm6OO6ZEhFCIhEQjCKEowRhGunwCiiAhNhGJzkxtHLZotxsXLFa0yMci3Diw5VuJg2aN2LFmwbtGAApiFYP+Fn7+FnuZjtvliqTxc+HXfbKG8DgngcjhpSRpISOjISMgoCNhpuDk5eRnwITx10Y5d+XHGsJwrGuHi6SgITYRhxZWWNs0ZLWzVzlWtMmVitxM8eZbkw4nGXGzZsMzXKAKciCE/DCh+GD+uefDpplPBLdgxZKWnS6KKMpxrYCF+Bdb4F28ZgsRFgo5Lab8Dg7cDLDHNRVRZFNPRbPXOITlcSkeHe+Os04RQnKaATx92JAhNhGVyzcNGLHCtZMG2Na0ctGi1y3y4VuNm4aZXGFxlc5GYAqBASeE/DOV+GcGTZjwYV7zmlbFLJCEL3y313w3hGOq+aUogIX4GivgaZmqyEOIgwFMVtduDwN988cklV1100iGOeuG+/B34sCE8XcuOnTjjdOJGCMIwjCJBGESuXuwnIAhNhDFsxZOGGFmtbtGrNa0y4Wa3DhcZlrZi2Z5cThq2ytGwAp8JoT8OCn4b6ZxyY8VZVneuHOz4a4axlLFbJm0YKWnEy4AhPwKmfgUx0U3VxVhjrhz49rgxrJgxYsWLFXBecNbLhz4wITxtzYR6eHDGaMYIwiIoRgIRVz91FEhNhDBxjyYmrPGtwsm7da0xM3K1ziZ4VrJwwYOWWVs5bMMoAqFASiF+IMr4gx48RVDhIqII567cDfbgZ75abYJpqKsBisRhMBgJrIa5ZyE/AjB+BHPRxs1s0MFb5b58NcuO8YwhgtkpkhGE88OHDPfPMCE8fdU7eOspokJwRgiEUIwRV29NFiAITYQzc5M2VrlbLWObMxWtM2LCtcMGWJa3bsmbTE0y4mWLCAKch+E/EjB+JG/G17L5sWTJaCM73x5MuZSUM2GF5iE/AuN+Bc22iOqsK3rfDO84SyY8WqsoXhjrjuAheGMbHBlcHHHDHBGhIYIYEAn0s8cOJAhNhDnC0ct2GRqtaZGrla0Y42y3Dky41uHK1ct3LTHibMmwApZEIX4lVPiVHmslxUc1M8uLwODrtCF+AxT4DIcVhKMNNNBHBfXfbaAhsdV8Cs4mFRMHL1MFBo4ITYRjbN8rPC5YrWuXLhWtHOZwtxYWjJblZuGLJnhwsmDNmAKlAEwhPxKQfiUtyasHInmlWWuOu+PTk4NNeLHknkpktKsq4cejSpC1MEcU1yE/App+BW3BkpohS1aY7Z7TtafAw7s+jLHDPDGtYTwVo3YUYY54cMwhPFnNhl4OPDXDGqEoWyUtCMV5xnEiiIwQRw+BZTlhCE2ENWGHGybNG61mwcNlrRlibLXOJi4W5mbZrlYN2TbC1ZACrcChQGE/FXd+KteOTLijOuHLeqspStgpKUJUjON64ctccY0pktotghS05QVhdlhlpjpWlI4q2wy1z04c80cmbNu0aMC2fBwY461lfXLPXCy6IasmqWCNZ4deTOpaUpTrp38nLzde+qE/Add+A6+2KOikpTrXDnx68+vXrrWmLNo3cbJm1UtBO9c+HTgw1tSmBaaeOeWGumWVZJ4L4MNK2hTBgtitaNJ1jeevFw64648EMOymqmq+KUbznet5wwNGjRowUpOt8umOfLpyoTyd4FQ7uOpGMCMESIjKMIEEYTlOCKESMCcJxrGMYSlC0qJJwqmighGU4TTnh18lGHQ0atXMohzceWF4TjAiRhFCMEEV/AOFHmgITYQwYYsuVhlbrcrnFjWtMrnItxMm2Za3Y42jNyxxNMeVuAKZBaG8Gs3g1/g4SBloCilqCgnJCEh4+bqZ2pkacCE/Ay5+BlOdceLbHPHLWKVNDdSmACE8KXg37cdbwTlNXLx9aGMITYQzc5mOHI0arWLHG4WtHGRwtxYmuVa1YMWrRi4ZNcmZuAKlAE3hPwcofg5PicemWOGiUMkrUShbBiyYJUjPDlx62uMUaQpKOBXRmyZMWTIg/4FJP4FN47M+NfBU1cVaJm73uZtNTUO6eNzmscvAeBrpx3x8HqAhPCGGEebWsYxjFFFAjKcIiERCM6ThOUYBFr7cr0wACE2EOHLLI2ZM2q3MzyuFrRg3wrXLbFlW4cuTDmyMcbBuxcgCl0VhPwpefhS9lLHJxsuxmjSqeG8ZoT8A934CB42jqcKmaWSCNcOHPn1gIXNXT01yxwSyoI4YbdTDHBIITYQ4x4m7Rs3zLcmVu1WtGORotxN3OVa0b4ceRnjZ42GbIAKbx6D/hcE/hcpgjtjhiKjr43FrXCNTW44s2CF+AID4Ah8pgMNVdKvtwN+PYOsiqoosgkTy0iF4Qw6PM4OGGGCOKGCMghQwQw36WCGCoAhNhDNi5cZWbfEtZZcrNa0zMmS3DhaYlrTI1YMseVqxzOGoAp/J4T8MD34YH82au6uDLW+OdZ7K2pSFL1npvlw1vKTiZdEKIT8AMH4AYbbJbGCaeHHj3t98MZUyasmbBZCt8OfDnw4boTxNti6udGsJwhFERjJGUYRlOEY5+3OKgAhNhGZhmxZszlutwsMbVa0a48a3ExZ41rNm1zNHGLE1a4WYAp9J4T8Ncn4a7YUvyMOqVKSjW+HDrjr04Z1hTNm4WzZipLBjw55gIT7/D8ADdLU5ltlskKYZ5ceXbk01hGFoUlCJWa8bzCE8CUlPg6b4UScCMIoTgjAIJz6u1PaITYQ0Z4WeZlhYLW+LK5WtGDdwtcY3DhbiYscTBjibNmDJgAKcBuG8QX3iDliZWQk5SOlpyckIiBi5Wfl5mLgYKMolBGAhfeMe8lwUeMpujhlljhUSTVQQocLi2RwYIXhzIwx5e2VKRwQkEcEMNOvgjgAITYQ0xNHLZphYrWzdxjWtGrhgtxOc2ZayZNmGFnlcMMLVqAKVhCE/EMR+IYnHg1QzQszw4ePXMCE+50+513U2SzLQyyy4dOchseWKAuYeFQsHE3cDAwECCE2EZGDdkzx4sa1kzbMFrTEwwrcONzhWsWWVu5y5mbRtiYgCkcKhPxBzfiDlxaNlsSlwIP991+/d7cOFE2Ah6tEyXzeMweBQsAhNhDXCycY2LLGtwt8bFa0btcS3ExzMFrnFkxZcrfG2xtWQApqGoT8RtX4jeZwhPRWmLHs26teLHgjSOCEowCE+9q+9nQteurXky4MMp5MvCvTHbDhw3CF4Gvghx+HnjRwQoYIUEMd+jiliwQhNhGZplzMGLBqtaOMTNa0Y43K3E1cZFrFvmxMWDdrjbuGQApVEIT8SAn4kBUuJPElPTHffXWE+42+43cqVMEJUyznfHhAhsPSqDq42FgIeFl6WDgYKWAhNhGZvmaNcbZytw4sWVa0ZYWa3EzYuFrFphxt8rZmxytG4ApzKIP+I7j+I7W/KrPSlxu85XEYaimZ3nnu54T0x2qAg/3sn73vxOPlXyum5zOVquLZvM73ENRGtVUghPDWc6OWsYVhGEUYBCMIwiEV9fLmc4AhNhDfG4YZMubGtwsmOVa0aMWS1xkbMVrBu1wtsTLNlzM2gApjGIX4ndPieBhjmjwEkk0cNt+BvlTYTCYTEY6E+7W+7JpO2Gk5RhCyUCri014wheCMDJHj8HbDGhQRwII49rBCrCE2EYWjPG5YYWC1rjcN1rTIxZLXLTGyW5nLBk3zNWLBowZgCpoBOoP+KWD+KVXE4545sznh14Rg1GIxrETx59fB694vWO3SujFIJqb1xjKE+9c+9LwMlclYXvj059enXpvHBbRk4GzZizWoRyzz48bbJLBLFaEowxsMcsSE8XcObt3jOMUYIwiRhGUYJRQnCJGEQRhGEYRjPT2U5WAhNhGFnhYuGWNktxY2jda0YtWq3FlzNluTLjaZceVmza4mgApzI4T8WPX4sbcuLHohJCcdcM+W84wpiyZs2LBTBhtjjnCD/enfvVcd2LFOHg9oqMNMRKLjwa6x1sCF482Jp6Y44QhQQoIYoSCOKWPC52KWKwAhNhGPI4b4WDNytbNsmRa0b5Ga3FicMVrHMybMXLZy5bs2YAp7JYT8XGH4uQ63wac0M1s2KkI1nhz5saSNa5c+GsYWtu0AhPuuPu0cmTRHEheOGs6zQlkpkwYqQheefDXbh01wgITxdx4V4+m8ZwnCKMIkSEZRgI4/A8U6gCE2EMmLLI1YtsS1vjYZFrRvkZLcObM0Wt8LHC0cuczHI2yACkcJhPxh0fjDpx441YNgg/4Aav4Aa+uME0CHxRWYDBcDweCwWIghNhDfEzbt8TJqtYs2uFa0YOMS1w3zM1rnNmc42GXC0cZcQA=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321</TotalTime>
  <Words>1250</Words>
  <Application>Microsoft Office PowerPoint</Application>
  <PresentationFormat>On-screen Show (4:3)</PresentationFormat>
  <Paragraphs>332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Dark 3410</vt:lpstr>
      <vt:lpstr>I/O</vt:lpstr>
      <vt:lpstr>Computer System Organization</vt:lpstr>
      <vt:lpstr>Challenge</vt:lpstr>
      <vt:lpstr>Interconnects</vt:lpstr>
      <vt:lpstr>I/O Controllers</vt:lpstr>
      <vt:lpstr>Interconnecting Components</vt:lpstr>
      <vt:lpstr>Bus Parameters</vt:lpstr>
      <vt:lpstr>Bus Types</vt:lpstr>
      <vt:lpstr>Typical x86 PC I/O System</vt:lpstr>
      <vt:lpstr>I/O Device API</vt:lpstr>
      <vt:lpstr>Slide 11</vt:lpstr>
      <vt:lpstr>Communication Interface</vt:lpstr>
      <vt:lpstr>Communication Interface</vt:lpstr>
      <vt:lpstr>Communication Interface</vt:lpstr>
      <vt:lpstr>Memory-Mapped I/O</vt:lpstr>
      <vt:lpstr>Device Drivers</vt:lpstr>
      <vt:lpstr>Communication Method</vt:lpstr>
      <vt:lpstr>Communication Method</vt:lpstr>
      <vt:lpstr>Typical x86 PC I/O System</vt:lpstr>
      <vt:lpstr>I/O Data Transfer</vt:lpstr>
      <vt:lpstr>DMA: Direct Memory Access</vt:lpstr>
      <vt:lpstr>I/O Data Transfer</vt:lpstr>
      <vt:lpstr>DMA: Direct Memory Access</vt:lpstr>
      <vt:lpstr>DMA Example</vt:lpstr>
      <vt:lpstr>DMA Issues (1): Addressing</vt:lpstr>
      <vt:lpstr>DMA Example</vt:lpstr>
      <vt:lpstr>DMA Issues (1): Addressing</vt:lpstr>
      <vt:lpstr>DMA Issues (2): Virtual Mem</vt:lpstr>
      <vt:lpstr>DMA Issues (4): Caches</vt:lpstr>
      <vt:lpstr>DMA Issues (4): Caches</vt:lpstr>
      <vt:lpstr>I/O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</dc:title>
  <dc:creator>Kevin Walsh</dc:creator>
  <cp:lastModifiedBy>Kevin Walsh</cp:lastModifiedBy>
  <cp:revision>102</cp:revision>
  <dcterms:created xsi:type="dcterms:W3CDTF">2006-08-16T00:00:00Z</dcterms:created>
  <dcterms:modified xsi:type="dcterms:W3CDTF">2010-04-27T23:19:42Z</dcterms:modified>
</cp:coreProperties>
</file>