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slides/slide36.xml" ContentType="application/vnd.openxmlformats-officedocument.presentationml.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notesSlides/notesSlide17.xml" ContentType="application/vnd.openxmlformats-officedocument.presentationml.notesSlide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21.xml" ContentType="application/vnd.openxmlformats-officedocument.presentationml.notesSlide+xml"/>
  <Override PartName="/ppt/tags/tag118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tags/tag107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notesSlides/notesSlide15.xml" ContentType="application/vnd.openxmlformats-officedocument.presentationml.notesSlide+xml"/>
  <Override PartName="/ppt/tags/tag95.xml" ContentType="application/vnd.openxmlformats-officedocument.presentationml.tags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slides/slide32.xml" ContentType="application/vnd.openxmlformats-officedocument.presentationml.slide+xml"/>
  <Override PartName="/ppt/tags/tag56.xml" ContentType="application/vnd.openxmlformats-officedocument.presentationml.tags+xml"/>
  <Override PartName="/ppt/tags/tag6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301" r:id="rId3"/>
    <p:sldId id="287" r:id="rId4"/>
    <p:sldId id="260" r:id="rId5"/>
    <p:sldId id="282" r:id="rId6"/>
    <p:sldId id="283" r:id="rId7"/>
    <p:sldId id="288" r:id="rId8"/>
    <p:sldId id="290" r:id="rId9"/>
    <p:sldId id="291" r:id="rId10"/>
    <p:sldId id="292" r:id="rId11"/>
    <p:sldId id="263" r:id="rId12"/>
    <p:sldId id="293" r:id="rId13"/>
    <p:sldId id="295" r:id="rId14"/>
    <p:sldId id="296" r:id="rId15"/>
    <p:sldId id="297" r:id="rId16"/>
    <p:sldId id="298" r:id="rId17"/>
    <p:sldId id="299" r:id="rId18"/>
    <p:sldId id="284" r:id="rId19"/>
    <p:sldId id="285" r:id="rId20"/>
    <p:sldId id="265" r:id="rId21"/>
    <p:sldId id="266" r:id="rId22"/>
    <p:sldId id="310" r:id="rId23"/>
    <p:sldId id="267" r:id="rId24"/>
    <p:sldId id="268" r:id="rId25"/>
    <p:sldId id="269" r:id="rId26"/>
    <p:sldId id="286" r:id="rId27"/>
    <p:sldId id="275" r:id="rId28"/>
    <p:sldId id="270" r:id="rId29"/>
    <p:sldId id="271" r:id="rId30"/>
    <p:sldId id="308" r:id="rId31"/>
    <p:sldId id="309" r:id="rId32"/>
    <p:sldId id="302" r:id="rId33"/>
    <p:sldId id="300" r:id="rId34"/>
    <p:sldId id="303" r:id="rId35"/>
    <p:sldId id="304" r:id="rId36"/>
    <p:sldId id="307" r:id="rId37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58" autoAdjust="0"/>
  </p:normalViewPr>
  <p:slideViewPr>
    <p:cSldViewPr>
      <p:cViewPr varScale="1">
        <p:scale>
          <a:sx n="78" d="100"/>
          <a:sy n="78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E6F0-C747-4A61-8176-1596E3989A2D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71DD4-8DA2-44CF-86EC-2FA073762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1" tIns="45712" rIns="91421" bIns="4571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simultaneous 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</a:t>
            </a:r>
            <a:r>
              <a:rPr lang="en-US" baseline="0" dirty="0" smtClean="0"/>
              <a:t> in delay slot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user/kernel/hardware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boot sequence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boot sequence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6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588963"/>
            <a:ext cx="4552950" cy="3414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529" y="4342150"/>
            <a:ext cx="5908957" cy="41138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33" tIns="45366" rIns="90733" bIns="453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3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draw: program, </a:t>
            </a:r>
            <a:r>
              <a:rPr lang="en-US" dirty="0" err="1" smtClean="0"/>
              <a:t>libc</a:t>
            </a:r>
            <a:r>
              <a:rPr lang="en-US" dirty="0" smtClean="0"/>
              <a:t>, kernel dispatch, </a:t>
            </a:r>
            <a:r>
              <a:rPr lang="en-US" dirty="0" err="1" smtClean="0"/>
              <a:t>syscall</a:t>
            </a:r>
            <a:r>
              <a:rPr lang="en-US" dirty="0" smtClean="0"/>
              <a:t> handler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smtClean="0"/>
              <a:t>most state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Q: What does OS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</a:t>
            </a:r>
            <a:r>
              <a:rPr lang="en-US" baseline="0" dirty="0" smtClean="0"/>
              <a:t> 1: this code lives in upper “kernel reserved” half of memory</a:t>
            </a:r>
          </a:p>
          <a:p>
            <a:r>
              <a:rPr lang="en-US" baseline="0" dirty="0" smtClean="0"/>
              <a:t>Observation 2: this had better be mapped (in </a:t>
            </a:r>
            <a:r>
              <a:rPr lang="en-US" baseline="0" dirty="0" err="1" smtClean="0"/>
              <a:t>pagetables</a:t>
            </a:r>
            <a:r>
              <a:rPr lang="en-US" baseline="0" dirty="0" smtClean="0"/>
              <a:t> of the running process)</a:t>
            </a:r>
          </a:p>
          <a:p>
            <a:r>
              <a:rPr lang="en-US" baseline="0" dirty="0" smtClean="0"/>
              <a:t>Observation 3: this had better not be swapped to disk</a:t>
            </a:r>
          </a:p>
          <a:p>
            <a:r>
              <a:rPr lang="en-US" baseline="0" dirty="0" smtClean="0"/>
              <a:t>Observation 4: we need a place in kernel memory to save state, with same restrictions</a:t>
            </a:r>
          </a:p>
          <a:p>
            <a:r>
              <a:rPr lang="en-US" baseline="0" dirty="0" smtClean="0"/>
              <a:t>Observation 5: this is why we have $k0 and $k1 – because we can’t store to arbitrary locations without at least one register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</a:t>
            </a:r>
            <a:r>
              <a:rPr lang="en-US" baseline="0" dirty="0" smtClean="0"/>
              <a:t> 6: Can’t use process’ $sp, $</a:t>
            </a:r>
            <a:r>
              <a:rPr lang="en-US" baseline="0" dirty="0" err="1" smtClean="0"/>
              <a:t>gp</a:t>
            </a:r>
            <a:r>
              <a:rPr lang="en-US" baseline="0" dirty="0" smtClean="0"/>
              <a:t> (they could be broken / non-standard / paged out / 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</a:t>
            </a:r>
            <a:r>
              <a:rPr lang="en-US" baseline="0" dirty="0" smtClean="0"/>
              <a:t> 6: Can’t use process’ $sp, $</a:t>
            </a:r>
            <a:r>
              <a:rPr lang="en-US" baseline="0" dirty="0" err="1" smtClean="0"/>
              <a:t>gp</a:t>
            </a:r>
            <a:r>
              <a:rPr lang="en-US" baseline="0" dirty="0" smtClean="0"/>
              <a:t> (they could be broken / non-standard / paged out / 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Observation</a:t>
            </a:r>
            <a:r>
              <a:rPr lang="en-US" baseline="0" dirty="0" smtClean="0"/>
              <a:t> 6: Can’t use process’ $sp, $</a:t>
            </a:r>
            <a:r>
              <a:rPr lang="en-US" baseline="0" dirty="0" err="1" smtClean="0"/>
              <a:t>gp</a:t>
            </a:r>
            <a:r>
              <a:rPr lang="en-US" baseline="0" dirty="0" smtClean="0"/>
              <a:t> (they could be broken / non-standard / paged out / 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</a:t>
            </a:r>
            <a:r>
              <a:rPr lang="en-US" baseline="0" dirty="0" smtClean="0"/>
              <a:t> / triple faults</a:t>
            </a:r>
            <a:endParaRPr lang="en-US" dirty="0" smtClean="0"/>
          </a:p>
          <a:p>
            <a:r>
              <a:rPr lang="en-US" dirty="0" smtClean="0"/>
              <a:t>just before? just after? in the jump delay slot!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71DD4-8DA2-44CF-86EC-2FA07376218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.e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8.emf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9.emf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0.emf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11.emf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image" Target="../media/image12.emf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notesSlide" Target="../notesSlides/notesSlide14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10" Type="http://schemas.openxmlformats.org/officeDocument/2006/relationships/tags" Target="../tags/tag78.xml"/><Relationship Id="rId19" Type="http://schemas.openxmlformats.org/officeDocument/2006/relationships/image" Target="../media/image13.emf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14.emf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image" Target="../media/image15.emf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4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4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0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image" Target="../media/image16.emf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image" Target="../media/image17.emf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image" Target="../media/image18.emf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4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.emf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image" Target="../media/image3.emf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4.emf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5.emf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6.emf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7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Traps, Exceptions, System Calls, &amp; Privileged Mode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228600" y="6096000"/>
            <a:ext cx="4724400" cy="381000"/>
          </a:xfrm>
        </p:spPr>
        <p:txBody>
          <a:bodyPr>
            <a:normAutofit/>
          </a:bodyPr>
          <a:lstStyle/>
          <a:p>
            <a:r>
              <a:rPr lang="en-US" dirty="0" smtClean="0"/>
              <a:t>P&amp;H Chapter 4.9, pages 509–515, appendix B.7</a:t>
            </a:r>
            <a:endParaRPr lang="en-US" dirty="0"/>
          </a:p>
        </p:txBody>
      </p:sp>
      <p:pic>
        <p:nvPicPr>
          <p:cNvPr id="1026" name="CP3 Ink 7f76aa26-32a8-43e2-9ee9-e720a30943a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77988" y="4168457"/>
            <a:ext cx="101623" cy="10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Sketch of Exception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sz="2400" dirty="0" smtClean="0"/>
              <a:t># MIPS exception vector is 0x80000180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0x80000180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# EPC has offending PC, Cause has </a:t>
            </a:r>
            <a:r>
              <a:rPr lang="en-US" sz="2400" dirty="0" err="1" smtClean="0"/>
              <a:t>errcode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# (step 1) save *everything* but $k0, $k1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# (step 2) set up a usable OS context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# (step 3) examine Cause register, and take corrective action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# (step 4) restore registers and return to where program left off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lui</a:t>
            </a:r>
            <a:r>
              <a:rPr lang="en-US" sz="2400" dirty="0" smtClean="0"/>
              <a:t> $k0, 0xB000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lw $1, 0($k0)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lw $2, 4($k0)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lw $3, 8($k0)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…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lw $31, 120($k0)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…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mfc0 $k1, EPC</a:t>
            </a:r>
          </a:p>
          <a:p>
            <a:pPr marL="0" indent="0">
              <a:spcBef>
                <a:spcPts val="0"/>
              </a:spcBef>
            </a:pPr>
            <a:r>
              <a:rPr lang="en-US" sz="2400" dirty="0" err="1" smtClean="0"/>
              <a:t>jr</a:t>
            </a:r>
            <a:r>
              <a:rPr lang="en-US" sz="2400" dirty="0" smtClean="0"/>
              <a:t> $k1</a:t>
            </a:r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248400" y="6334780"/>
            <a:ext cx="2283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approximate</a:t>
            </a:r>
          </a:p>
        </p:txBody>
      </p:sp>
      <p:pic>
        <p:nvPicPr>
          <p:cNvPr id="8194" name="CP3 Ink 3c1fb5ef-5230-499a-a3ae-0ba1295944eb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0148" y="823062"/>
            <a:ext cx="8519384" cy="593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8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Hardware/Software Boundary</a:t>
            </a:r>
            <a:endParaRPr lang="en-US"/>
          </a:p>
        </p:txBody>
      </p:sp>
      <p:sp>
        <p:nvSpPr>
          <p:cNvPr id="39086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Support:</a:t>
            </a:r>
          </a:p>
          <a:p>
            <a:pPr lvl="1"/>
            <a:r>
              <a:rPr lang="en-US" dirty="0" smtClean="0"/>
              <a:t>registers: EPC, Cause, Vector, </a:t>
            </a:r>
            <a:r>
              <a:rPr lang="en-US" dirty="0" err="1" smtClean="0"/>
              <a:t>BadVAddr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instructions: mfc0, TLB flush/invalidate, cache flush, …</a:t>
            </a:r>
          </a:p>
          <a:p>
            <a:r>
              <a:rPr lang="en-US" dirty="0" smtClean="0"/>
              <a:t>Hardware guarantees for</a:t>
            </a:r>
            <a:r>
              <a:rPr lang="en-US" dirty="0" smtClean="0">
                <a:solidFill>
                  <a:schemeClr val="accent1"/>
                </a:solidFill>
              </a:rPr>
              <a:t> precise exceptions</a:t>
            </a:r>
            <a:r>
              <a:rPr lang="en-US" dirty="0" smtClean="0"/>
              <a:t>: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EPC points at offending instruction</a:t>
            </a:r>
          </a:p>
          <a:p>
            <a:pPr lvl="1"/>
            <a:r>
              <a:rPr lang="en-US" dirty="0" smtClean="0"/>
              <a:t>Earlier instructions are finished</a:t>
            </a:r>
          </a:p>
          <a:p>
            <a:pPr lvl="1"/>
            <a:r>
              <a:rPr lang="en-US" dirty="0" smtClean="0"/>
              <a:t>EPC and later  instructions have not started</a:t>
            </a:r>
          </a:p>
          <a:p>
            <a:pPr lvl="1"/>
            <a:r>
              <a:rPr lang="en-US" dirty="0" smtClean="0"/>
              <a:t>Returning to EPC will pick up where we left off</a:t>
            </a:r>
          </a:p>
        </p:txBody>
      </p:sp>
      <p:pic>
        <p:nvPicPr>
          <p:cNvPr id="9218" name="CP3 Ink f9792716-bdcd-4062-a269-874244ad178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712" y="1196753"/>
            <a:ext cx="8587134" cy="493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Double Faults, Triple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</a:pPr>
            <a:r>
              <a:rPr lang="en-US" dirty="0" smtClean="0"/>
              <a:t>EPC points at offending inst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Earlier inst are finished; EPC and later inst not started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Returning to EPC will pick up where we left off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What could possibly go wrong?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Exception happens during exception handler…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original EPC and Cause are lost</a:t>
            </a:r>
          </a:p>
          <a:p>
            <a:pPr lvl="1"/>
            <a:r>
              <a:rPr lang="en-US" dirty="0" smtClean="0"/>
              <a:t>Disable exceptions until current exception is resolved?</a:t>
            </a:r>
          </a:p>
          <a:p>
            <a:pPr lvl="2"/>
            <a:r>
              <a:rPr lang="en-US" dirty="0" smtClean="0"/>
              <a:t>MIPS: Status register has a bit for enable/disable</a:t>
            </a:r>
          </a:p>
          <a:p>
            <a:pPr lvl="2"/>
            <a:r>
              <a:rPr lang="en-US" dirty="0" smtClean="0"/>
              <a:t>turn exceptions back on just when returning to EPC</a:t>
            </a:r>
          </a:p>
          <a:p>
            <a:pPr lvl="2"/>
            <a:r>
              <a:rPr lang="en-US" dirty="0" smtClean="0"/>
              <a:t>works for issues that can be (temporarily) ignored</a:t>
            </a:r>
          </a:p>
          <a:p>
            <a:pPr lvl="1"/>
            <a:r>
              <a:rPr lang="en-US" dirty="0" smtClean="0"/>
              <a:t>Use a “double fault” exception handler for rest</a:t>
            </a:r>
          </a:p>
          <a:p>
            <a:pPr lvl="2"/>
            <a:r>
              <a:rPr lang="en-US" dirty="0" smtClean="0"/>
              <a:t>BSOD</a:t>
            </a:r>
          </a:p>
          <a:p>
            <a:pPr lvl="1"/>
            <a:r>
              <a:rPr lang="en-US" dirty="0" smtClean="0"/>
              <a:t>And if that faults? Triple fault </a:t>
            </a:r>
            <a:r>
              <a:rPr lang="en-US" dirty="0" smtClean="0">
                <a:sym typeface="Wingdings" pitchFamily="2" charset="2"/>
              </a:rPr>
              <a:t> instant shutdown</a:t>
            </a:r>
            <a:endParaRPr lang="en-US" dirty="0" smtClean="0"/>
          </a:p>
        </p:txBody>
      </p:sp>
      <p:pic>
        <p:nvPicPr>
          <p:cNvPr id="10242" name="CP3 Ink c764eae7-5000-4d04-b2f0-7797bcb3e71b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1027" y="1062696"/>
            <a:ext cx="7926584" cy="306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Precise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dirty="0" smtClean="0"/>
              <a:t>EPC points at offending inst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Earlier inst are finished; EPC and later inst not started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Returning to EPC will pick up where we left off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What could possibly go wrong?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Multiple simultaneous exceptions in pipeline</a:t>
            </a:r>
          </a:p>
          <a:p>
            <a:pPr lvl="2">
              <a:buNone/>
            </a:pPr>
            <a:r>
              <a:rPr lang="en-US" dirty="0" smtClean="0"/>
              <a:t>lw $4, 0($0) # page fault</a:t>
            </a:r>
          </a:p>
          <a:p>
            <a:pPr lvl="2">
              <a:buNone/>
            </a:pPr>
            <a:r>
              <a:rPr lang="en-US" dirty="0" smtClean="0"/>
              <a:t>xxx $4, $5, $5 # illegal instruction</a:t>
            </a:r>
          </a:p>
          <a:p>
            <a:pPr lvl="2">
              <a:buNone/>
            </a:pPr>
            <a:r>
              <a:rPr lang="en-US" dirty="0" smtClean="0"/>
              <a:t>add $2, $2, $3 # overflow</a:t>
            </a:r>
          </a:p>
          <a:p>
            <a:pPr lvl="1"/>
            <a:r>
              <a:rPr lang="en-US" dirty="0" smtClean="0"/>
              <a:t>need stalls to let earlier inst raise exception first</a:t>
            </a:r>
          </a:p>
          <a:p>
            <a:pPr lvl="1"/>
            <a:r>
              <a:rPr lang="en-US" dirty="0" smtClean="0"/>
              <a:t>even worse with speculative / “out-of-order”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Precise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dirty="0" smtClean="0"/>
              <a:t>EPC points at offending inst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Earlier inst are finished; EPC and later inst not started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Returning to EPC will pick up where we left off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What could possibly go wrong?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Exception happened in delay slot</a:t>
            </a:r>
          </a:p>
          <a:p>
            <a:pPr lvl="2">
              <a:buNone/>
            </a:pPr>
            <a:r>
              <a:rPr lang="en-US" dirty="0" err="1" smtClean="0"/>
              <a:t>jal</a:t>
            </a:r>
            <a:r>
              <a:rPr lang="en-US" dirty="0" smtClean="0"/>
              <a:t> prints</a:t>
            </a:r>
          </a:p>
          <a:p>
            <a:pPr lvl="2">
              <a:buNone/>
            </a:pPr>
            <a:r>
              <a:rPr lang="en-US" dirty="0" smtClean="0"/>
              <a:t>lw $4, 0($0) # page fault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need more than just EPC to identify “where we left off”</a:t>
            </a:r>
          </a:p>
        </p:txBody>
      </p:sp>
      <p:pic>
        <p:nvPicPr>
          <p:cNvPr id="11266" name="CP3 Ink 903cf464-8a14-41e4-a27c-f532d28a6430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8365" y="2920571"/>
            <a:ext cx="4454469" cy="113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Precise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dirty="0" smtClean="0"/>
              <a:t>EPC points at offending inst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Earlier inst are finished; EPC and later inst not started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Returning to EPC will pick up where we left off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What could possibly go wrong?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Instructions with multiple faults or side effects</a:t>
            </a:r>
          </a:p>
          <a:p>
            <a:pPr lvl="2">
              <a:buNone/>
            </a:pPr>
            <a:r>
              <a:rPr lang="en-US" dirty="0" smtClean="0"/>
              <a:t>store-and-update-register</a:t>
            </a:r>
          </a:p>
          <a:p>
            <a:pPr lvl="2">
              <a:buNone/>
            </a:pPr>
            <a:r>
              <a:rPr lang="en-US" dirty="0" smtClean="0"/>
              <a:t>memory-to-memory-copy</a:t>
            </a:r>
          </a:p>
          <a:p>
            <a:pPr lvl="2">
              <a:buNone/>
            </a:pPr>
            <a:r>
              <a:rPr lang="en-US" dirty="0" smtClean="0"/>
              <a:t>memory-fill, x86 “string” prefix, x86 “loop” prefix</a:t>
            </a:r>
          </a:p>
          <a:p>
            <a:pPr lvl="1"/>
            <a:r>
              <a:rPr lang="en-US" dirty="0" smtClean="0"/>
              <a:t>need more than just EPC to identify “where we left off”</a:t>
            </a:r>
          </a:p>
          <a:p>
            <a:pPr lvl="1"/>
            <a:r>
              <a:rPr lang="en-US" dirty="0" smtClean="0"/>
              <a:t>or: try to undo effects that have already happened</a:t>
            </a:r>
          </a:p>
          <a:p>
            <a:pPr lvl="1"/>
            <a:r>
              <a:rPr lang="en-US" dirty="0" smtClean="0"/>
              <a:t>or: have software try to finish the partially finished EPC</a:t>
            </a:r>
          </a:p>
          <a:p>
            <a:pPr lvl="1"/>
            <a:r>
              <a:rPr lang="en-US" dirty="0" smtClean="0"/>
              <a:t>or: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dirty="0" smtClean="0"/>
              <a:t>“The interaction between branch delay slots and exception handling is extremely unpleasant and you'll be happier if you don't think about it.”</a:t>
            </a:r>
          </a:p>
          <a:p>
            <a:pPr algn="r"/>
            <a:r>
              <a:rPr lang="en-US" dirty="0" smtClean="0"/>
              <a:t>– Matt Welch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Attempt #2: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Attempt #2: Recap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Program invokes OS</a:t>
            </a:r>
          </a:p>
          <a:p>
            <a:pPr lvl="1"/>
            <a:r>
              <a:rPr lang="en-US" dirty="0" smtClean="0"/>
              <a:t>regular calling convention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HW invokes OS: </a:t>
            </a:r>
          </a:p>
          <a:p>
            <a:pPr lvl="1"/>
            <a:r>
              <a:rPr lang="en-US" dirty="0" smtClean="0"/>
              <a:t>precise exceptions vector to OS exception handler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Drawbacks?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Attempt #2 is broken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Drawbacks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program can muck with TLB, </a:t>
            </a:r>
            <a:r>
              <a:rPr lang="en-US" dirty="0" err="1" smtClean="0"/>
              <a:t>PageTables</a:t>
            </a:r>
            <a:r>
              <a:rPr lang="en-US" dirty="0" smtClean="0"/>
              <a:t>, OS code…</a:t>
            </a:r>
          </a:p>
          <a:p>
            <a:pPr lvl="1"/>
            <a:r>
              <a:rPr lang="en-US" dirty="0" smtClean="0"/>
              <a:t>A program can intercept exceptions of other programs</a:t>
            </a:r>
          </a:p>
          <a:p>
            <a:pPr lvl="1"/>
            <a:r>
              <a:rPr lang="en-US" dirty="0" smtClean="0"/>
              <a:t>OS can crash if program messes up $sp, $</a:t>
            </a:r>
            <a:r>
              <a:rPr lang="en-US" dirty="0" err="1" smtClean="0"/>
              <a:t>fp</a:t>
            </a:r>
            <a:r>
              <a:rPr lang="en-US" dirty="0" smtClean="0"/>
              <a:t>, $</a:t>
            </a:r>
            <a:r>
              <a:rPr lang="en-US" dirty="0" err="1" smtClean="0"/>
              <a:t>gp</a:t>
            </a:r>
            <a:r>
              <a:rPr lang="en-US" dirty="0" smtClean="0"/>
              <a:t>, …</a:t>
            </a:r>
          </a:p>
          <a:p>
            <a:endParaRPr lang="en-US" dirty="0" smtClean="0"/>
          </a:p>
          <a:p>
            <a:r>
              <a:rPr lang="en-US" dirty="0" smtClean="0"/>
              <a:t>Wrong: Make these instructions and registers available only to “OS Code”</a:t>
            </a:r>
          </a:p>
          <a:p>
            <a:pPr lvl="1"/>
            <a:r>
              <a:rPr lang="en-US" dirty="0" smtClean="0"/>
              <a:t>“OS Code” == any code above 0x80000000</a:t>
            </a:r>
          </a:p>
          <a:p>
            <a:pPr lvl="1"/>
            <a:r>
              <a:rPr lang="en-US" dirty="0" smtClean="0"/>
              <a:t>Program can still JAL into middle of OS functions</a:t>
            </a:r>
          </a:p>
          <a:p>
            <a:pPr lvl="1"/>
            <a:r>
              <a:rPr lang="en-US" dirty="0" smtClean="0"/>
              <a:t>Program can still muck with OS memory, </a:t>
            </a:r>
            <a:r>
              <a:rPr lang="en-US" dirty="0" err="1" smtClean="0"/>
              <a:t>pagetables</a:t>
            </a:r>
            <a:r>
              <a:rPr lang="en-US" dirty="0" smtClean="0"/>
              <a:t>, …</a:t>
            </a:r>
          </a:p>
        </p:txBody>
      </p:sp>
      <p:pic>
        <p:nvPicPr>
          <p:cNvPr id="12290" name="CP3 Ink 5c38223b-5efe-47b3-b794-8be7ead777b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022" y="627976"/>
            <a:ext cx="8333076" cy="400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Privileged Mode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aka Kernel Mode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Operating Systems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Some things not available to untrusted programs:</a:t>
            </a:r>
          </a:p>
          <a:p>
            <a:pPr lvl="1"/>
            <a:r>
              <a:rPr lang="en-US" dirty="0" smtClean="0"/>
              <a:t>Exception registers, HALT instruction, MMU instructions, talk to I/O devices, OS memory, ...</a:t>
            </a:r>
          </a:p>
          <a:p>
            <a:r>
              <a:rPr lang="en-US" dirty="0" smtClean="0"/>
              <a:t>Need trusted mediator: </a:t>
            </a:r>
            <a:r>
              <a:rPr lang="en-US" dirty="0" smtClean="0">
                <a:solidFill>
                  <a:schemeClr val="accent1"/>
                </a:solidFill>
              </a:rPr>
              <a:t>Operating System (OS)</a:t>
            </a:r>
          </a:p>
          <a:p>
            <a:pPr lvl="1"/>
            <a:r>
              <a:rPr lang="en-US" i="1" dirty="0" smtClean="0">
                <a:solidFill>
                  <a:schemeClr val="accent1"/>
                </a:solidFill>
              </a:rPr>
              <a:t>Safe control transfer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1"/>
                </a:solidFill>
              </a:rPr>
              <a:t>Data isolation</a:t>
            </a:r>
            <a:endParaRPr lang="en-US" i="1" dirty="0" smtClean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34290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334000" y="34290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248400" y="34290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7162800" y="34290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4419600" y="4038600"/>
            <a:ext cx="34290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4495800" y="411480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VM</a:t>
            </a:r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5363859" y="4114800"/>
            <a:ext cx="1646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filesystem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7102345" y="4114800"/>
            <a:ext cx="670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net</a:t>
            </a: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435048" y="4800600"/>
            <a:ext cx="104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6806648" y="4800600"/>
            <a:ext cx="104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5564456" y="5410200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disk</a:t>
            </a:r>
          </a:p>
        </p:txBody>
      </p:sp>
      <p:sp>
        <p:nvSpPr>
          <p:cNvPr id="17" name="TextBox 16"/>
          <p:cNvSpPr txBox="1"/>
          <p:nvPr>
            <p:custDataLst>
              <p:tags r:id="rId14"/>
            </p:custDataLst>
          </p:nvPr>
        </p:nvSpPr>
        <p:spPr>
          <a:xfrm>
            <a:off x="7026145" y="5420380"/>
            <a:ext cx="670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eth</a:t>
            </a:r>
          </a:p>
        </p:txBody>
      </p:sp>
      <p:sp>
        <p:nvSpPr>
          <p:cNvPr id="18" name="TextBox 17"/>
          <p:cNvSpPr txBox="1"/>
          <p:nvPr>
            <p:custDataLst>
              <p:tags r:id="rId15"/>
            </p:custDataLst>
          </p:nvPr>
        </p:nvSpPr>
        <p:spPr>
          <a:xfrm>
            <a:off x="4419600" y="5410200"/>
            <a:ext cx="1031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MMU</a:t>
            </a:r>
          </a:p>
        </p:txBody>
      </p:sp>
      <p:pic>
        <p:nvPicPr>
          <p:cNvPr id="13314" name="CP3 Ink f784e3e8-bbb3-4fef-b148-23fdb01fd1e6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52639" y="2734399"/>
            <a:ext cx="4505280" cy="2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Privilege Mode</a:t>
            </a:r>
            <a:endParaRPr lang="en-US"/>
          </a:p>
        </p:txBody>
      </p:sp>
      <p:sp>
        <p:nvSpPr>
          <p:cNvPr id="38092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CPU Mode Bit / Privilege Level Status Register</a:t>
            </a:r>
          </a:p>
          <a:p>
            <a:r>
              <a:rPr lang="en-US" sz="2400" dirty="0" smtClean="0"/>
              <a:t>Mode 0 = untrusted = </a:t>
            </a:r>
            <a:r>
              <a:rPr lang="en-US" sz="2400" dirty="0" smtClean="0">
                <a:solidFill>
                  <a:schemeClr val="accent1"/>
                </a:solidFill>
              </a:rPr>
              <a:t>user domain</a:t>
            </a:r>
          </a:p>
          <a:p>
            <a:pPr lvl="1"/>
            <a:r>
              <a:rPr lang="en-US" sz="2000" dirty="0" smtClean="0"/>
              <a:t>“Privileged” instructions and registers are disabled by CPU</a:t>
            </a:r>
          </a:p>
          <a:p>
            <a:r>
              <a:rPr lang="en-US" sz="2400" dirty="0" smtClean="0"/>
              <a:t>Mode 1 = trusted = </a:t>
            </a:r>
            <a:r>
              <a:rPr lang="en-US" sz="2400" dirty="0" smtClean="0">
                <a:solidFill>
                  <a:schemeClr val="accent1"/>
                </a:solidFill>
              </a:rPr>
              <a:t>kernel domain</a:t>
            </a:r>
          </a:p>
          <a:p>
            <a:pPr lvl="1"/>
            <a:r>
              <a:rPr lang="en-US" sz="2000" dirty="0" smtClean="0"/>
              <a:t>All instructions and registers are enabled</a:t>
            </a:r>
          </a:p>
          <a:p>
            <a:r>
              <a:rPr lang="en-US" sz="2400" dirty="0" smtClean="0"/>
              <a:t>Boot sequence: </a:t>
            </a:r>
          </a:p>
          <a:p>
            <a:pPr lvl="1"/>
            <a:r>
              <a:rPr lang="en-US" sz="2000" dirty="0" smtClean="0"/>
              <a:t>load first sector of disk (containing OS code) to well known address in memory</a:t>
            </a:r>
          </a:p>
          <a:p>
            <a:pPr lvl="1"/>
            <a:r>
              <a:rPr lang="en-US" sz="2000" dirty="0" smtClean="0"/>
              <a:t>Mode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1; PC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well known address</a:t>
            </a:r>
          </a:p>
          <a:p>
            <a:r>
              <a:rPr lang="en-US" sz="2400" dirty="0" smtClean="0"/>
              <a:t>OS takes over…</a:t>
            </a:r>
          </a:p>
          <a:p>
            <a:pPr lvl="1"/>
            <a:r>
              <a:rPr lang="en-US" sz="2000" dirty="0" smtClean="0"/>
              <a:t>initialize devices, MMU, timers, etc.</a:t>
            </a:r>
          </a:p>
          <a:p>
            <a:pPr lvl="1"/>
            <a:r>
              <a:rPr lang="en-US" sz="2000" dirty="0" smtClean="0"/>
              <a:t>loads programs from disk, sets up </a:t>
            </a:r>
            <a:r>
              <a:rPr lang="en-US" sz="2000" dirty="0" err="1" smtClean="0"/>
              <a:t>pagetables</a:t>
            </a:r>
            <a:r>
              <a:rPr lang="en-US" sz="2000" dirty="0" smtClean="0"/>
              <a:t>, etc.</a:t>
            </a:r>
          </a:p>
          <a:p>
            <a:pPr lvl="1"/>
            <a:r>
              <a:rPr lang="en-US" sz="2000" dirty="0" smtClean="0"/>
              <a:t>Mode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0; PC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program entry point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1800" dirty="0" smtClean="0"/>
              <a:t>(note: x86 has 4 levels x 3 dimensions, but nobody uses any but the 2 extremes)</a:t>
            </a:r>
          </a:p>
        </p:txBody>
      </p:sp>
      <p:pic>
        <p:nvPicPr>
          <p:cNvPr id="14338" name="CP3 Ink e67d188f-827e-463f-90b3-36f09ec8968c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31896" y="209622"/>
            <a:ext cx="5775567" cy="416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Privilege Mode</a:t>
            </a:r>
            <a:endParaRPr lang="en-US"/>
          </a:p>
        </p:txBody>
      </p:sp>
      <p:sp>
        <p:nvSpPr>
          <p:cNvPr id="38092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CPU Mode Bit / Privilege Level Status Register</a:t>
            </a:r>
          </a:p>
          <a:p>
            <a:r>
              <a:rPr lang="en-US" sz="2400" dirty="0" smtClean="0"/>
              <a:t>Mode 0 = untrusted = </a:t>
            </a:r>
            <a:r>
              <a:rPr lang="en-US" sz="2400" dirty="0" smtClean="0">
                <a:solidFill>
                  <a:schemeClr val="accent1"/>
                </a:solidFill>
              </a:rPr>
              <a:t>user domain</a:t>
            </a:r>
          </a:p>
          <a:p>
            <a:pPr lvl="1"/>
            <a:r>
              <a:rPr lang="en-US" sz="2000" dirty="0" smtClean="0"/>
              <a:t>“Privileged” instructions and registers are disabled by CPU</a:t>
            </a:r>
          </a:p>
          <a:p>
            <a:r>
              <a:rPr lang="en-US" sz="2400" dirty="0" smtClean="0"/>
              <a:t>Mode 1 = trusted = </a:t>
            </a:r>
            <a:r>
              <a:rPr lang="en-US" sz="2400" dirty="0" smtClean="0">
                <a:solidFill>
                  <a:schemeClr val="accent1"/>
                </a:solidFill>
              </a:rPr>
              <a:t>kernel domain</a:t>
            </a:r>
          </a:p>
          <a:p>
            <a:pPr lvl="1"/>
            <a:r>
              <a:rPr lang="en-US" sz="2000" dirty="0" smtClean="0"/>
              <a:t>All instructions and registers are enabled</a:t>
            </a:r>
          </a:p>
          <a:p>
            <a:r>
              <a:rPr lang="en-US" sz="2400" dirty="0" smtClean="0"/>
              <a:t>Boot sequence: </a:t>
            </a:r>
          </a:p>
          <a:p>
            <a:pPr lvl="1"/>
            <a:r>
              <a:rPr lang="en-US" sz="2000" dirty="0" smtClean="0"/>
              <a:t>load first sector of disk (containing OS code) to well known address in memory</a:t>
            </a:r>
          </a:p>
          <a:p>
            <a:pPr lvl="1"/>
            <a:r>
              <a:rPr lang="en-US" sz="2000" dirty="0" smtClean="0"/>
              <a:t>Mode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1; PC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well known address</a:t>
            </a:r>
          </a:p>
          <a:p>
            <a:r>
              <a:rPr lang="en-US" sz="2400" dirty="0" smtClean="0"/>
              <a:t>OS takes over…</a:t>
            </a:r>
          </a:p>
          <a:p>
            <a:pPr lvl="1"/>
            <a:r>
              <a:rPr lang="en-US" sz="2000" dirty="0" smtClean="0"/>
              <a:t>initialize devices, MMU, timers, etc.</a:t>
            </a:r>
          </a:p>
          <a:p>
            <a:pPr lvl="1"/>
            <a:r>
              <a:rPr lang="en-US" sz="2000" dirty="0" smtClean="0"/>
              <a:t>loads programs from disk, sets up </a:t>
            </a:r>
            <a:r>
              <a:rPr lang="en-US" sz="2000" dirty="0" err="1" smtClean="0"/>
              <a:t>pagetables</a:t>
            </a:r>
            <a:r>
              <a:rPr lang="en-US" sz="2000" dirty="0" smtClean="0"/>
              <a:t>, etc.</a:t>
            </a:r>
          </a:p>
          <a:p>
            <a:pPr lvl="1"/>
            <a:r>
              <a:rPr lang="en-US" sz="2000" dirty="0" smtClean="0"/>
              <a:t>Mode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0; PC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program entry point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1800" dirty="0" smtClean="0"/>
              <a:t>(note: x86 has 4 levels x 3 dimensions, but nobody uses any but the 2 extremes)</a:t>
            </a:r>
          </a:p>
        </p:txBody>
      </p:sp>
      <p:pic>
        <p:nvPicPr>
          <p:cNvPr id="15362" name="CP3 Ink dc157ffe-e93b-4142-8199-831dbb6cde6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45222" y="206422"/>
            <a:ext cx="4657715" cy="226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Terminology</a:t>
            </a:r>
            <a:endParaRPr lang="en-US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Trap: </a:t>
            </a:r>
            <a:r>
              <a:rPr lang="en-US" sz="2800" dirty="0" smtClean="0"/>
              <a:t>Any kind of a control transfer to the OS</a:t>
            </a:r>
          </a:p>
          <a:p>
            <a:endParaRPr lang="en-US" sz="2800" dirty="0" smtClean="0"/>
          </a:p>
          <a:p>
            <a:r>
              <a:rPr lang="en-US" sz="2800" dirty="0" err="1" smtClean="0">
                <a:solidFill>
                  <a:schemeClr val="accent1"/>
                </a:solidFill>
              </a:rPr>
              <a:t>Syscall</a:t>
            </a:r>
            <a:r>
              <a:rPr lang="en-US" sz="2800" dirty="0" smtClean="0">
                <a:solidFill>
                  <a:schemeClr val="accent1"/>
                </a:solidFill>
              </a:rPr>
              <a:t>: </a:t>
            </a:r>
            <a:r>
              <a:rPr lang="en-US" sz="2800" dirty="0" smtClean="0"/>
              <a:t>Synchronous (planned), program-to-kernel transfer</a:t>
            </a:r>
          </a:p>
          <a:p>
            <a:pPr lvl="1"/>
            <a:r>
              <a:rPr lang="en-US" sz="2400" dirty="0" smtClean="0"/>
              <a:t>SYSCALL instruction in MIPS (various on x86)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Exception: </a:t>
            </a:r>
            <a:r>
              <a:rPr lang="en-US" sz="2800" dirty="0" smtClean="0"/>
              <a:t>Asynchronous, program-to-kernel transfer</a:t>
            </a:r>
          </a:p>
          <a:p>
            <a:pPr lvl="1"/>
            <a:r>
              <a:rPr lang="en-US" sz="2400" dirty="0" smtClean="0"/>
              <a:t>exceptional events: div by zero, page fault, page protection err, …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Interrupt: </a:t>
            </a:r>
            <a:r>
              <a:rPr lang="en-US" sz="2800" dirty="0" err="1" smtClean="0"/>
              <a:t>Aysnchronous</a:t>
            </a:r>
            <a:r>
              <a:rPr lang="en-US" sz="2800" dirty="0" smtClean="0"/>
              <a:t>, device-initiated transfer</a:t>
            </a:r>
          </a:p>
          <a:p>
            <a:pPr lvl="1"/>
            <a:r>
              <a:rPr lang="en-US" sz="2400" dirty="0" smtClean="0"/>
              <a:t>e.g. Network packet arrived, keyboard event, timer ticks</a:t>
            </a:r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0" y="6334780"/>
            <a:ext cx="8072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real mechanisms, but nobody agrees on these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5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Sample System Calls</a:t>
            </a:r>
            <a:endParaRPr lang="en-US"/>
          </a:p>
        </p:txBody>
      </p:sp>
      <p:sp>
        <p:nvSpPr>
          <p:cNvPr id="38154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System call examples:</a:t>
            </a:r>
          </a:p>
          <a:p>
            <a:r>
              <a:rPr lang="en-US" dirty="0" err="1" smtClean="0">
                <a:latin typeface="Consolas" pitchFamily="49" charset="0"/>
              </a:rPr>
              <a:t>putc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Print character to screen</a:t>
            </a:r>
          </a:p>
          <a:p>
            <a:pPr lvl="1"/>
            <a:r>
              <a:rPr lang="en-US" dirty="0" smtClean="0"/>
              <a:t>Need to multiplex screen between competing programs</a:t>
            </a:r>
          </a:p>
          <a:p>
            <a:r>
              <a:rPr lang="en-US" dirty="0" smtClean="0">
                <a:latin typeface="Consolas" pitchFamily="49" charset="0"/>
              </a:rPr>
              <a:t>send(): </a:t>
            </a:r>
            <a:r>
              <a:rPr lang="en-US" dirty="0" smtClean="0"/>
              <a:t>Send a packet on the network</a:t>
            </a:r>
          </a:p>
          <a:p>
            <a:pPr lvl="1"/>
            <a:r>
              <a:rPr lang="en-US" dirty="0" smtClean="0"/>
              <a:t>Need to manipulate the internals of a device </a:t>
            </a:r>
          </a:p>
          <a:p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Allocate a page</a:t>
            </a:r>
          </a:p>
          <a:p>
            <a:pPr lvl="1"/>
            <a:r>
              <a:rPr lang="en-US" dirty="0" smtClean="0"/>
              <a:t>Needs to update page tables &amp; MMU</a:t>
            </a:r>
          </a:p>
          <a:p>
            <a:r>
              <a:rPr lang="en-US" dirty="0" smtClean="0">
                <a:latin typeface="Consolas" pitchFamily="49" charset="0"/>
              </a:rPr>
              <a:t>sleep(): </a:t>
            </a:r>
            <a:r>
              <a:rPr lang="en-US" dirty="0" smtClean="0"/>
              <a:t>put current </a:t>
            </a:r>
            <a:r>
              <a:rPr lang="en-US" dirty="0" err="1" smtClean="0"/>
              <a:t>prog</a:t>
            </a:r>
            <a:r>
              <a:rPr lang="en-US" dirty="0" smtClean="0"/>
              <a:t> to sleep, wake other</a:t>
            </a:r>
          </a:p>
          <a:p>
            <a:pPr lvl="1"/>
            <a:r>
              <a:rPr lang="en-US" dirty="0" smtClean="0"/>
              <a:t>Need to update page table base register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7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System Calls</a:t>
            </a:r>
            <a:endParaRPr lang="en-US"/>
          </a:p>
        </p:txBody>
      </p:sp>
      <p:sp>
        <p:nvSpPr>
          <p:cNvPr id="3817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call: Not just a function call</a:t>
            </a:r>
          </a:p>
          <a:p>
            <a:pPr lvl="1"/>
            <a:r>
              <a:rPr lang="en-US" dirty="0" smtClean="0"/>
              <a:t>Don’t let program jump just anywhere in OS code</a:t>
            </a:r>
          </a:p>
          <a:p>
            <a:pPr lvl="1"/>
            <a:r>
              <a:rPr lang="en-US" dirty="0" smtClean="0"/>
              <a:t>OS can’t trust program’s registers (sp, </a:t>
            </a:r>
            <a:r>
              <a:rPr lang="en-US" dirty="0" err="1" smtClean="0"/>
              <a:t>fp</a:t>
            </a:r>
            <a:r>
              <a:rPr lang="en-US" dirty="0" smtClean="0"/>
              <a:t>, </a:t>
            </a:r>
            <a:r>
              <a:rPr lang="en-US" dirty="0" err="1" smtClean="0"/>
              <a:t>gp</a:t>
            </a:r>
            <a:r>
              <a:rPr lang="en-US" dirty="0" smtClean="0"/>
              <a:t>, etc.)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SYSCALL instruction</a:t>
            </a:r>
            <a:r>
              <a:rPr lang="en-US" dirty="0" smtClean="0"/>
              <a:t>: safe transfer of control to OS</a:t>
            </a:r>
          </a:p>
          <a:p>
            <a:pPr lvl="1"/>
            <a:r>
              <a:rPr lang="en-US" dirty="0" smtClean="0"/>
              <a:t>Mode </a:t>
            </a:r>
            <a:r>
              <a:rPr lang="en-US" dirty="0" smtClean="0">
                <a:sym typeface="Wingdings" pitchFamily="2" charset="2"/>
              </a:rPr>
              <a:t> 0; Cause  </a:t>
            </a:r>
            <a:r>
              <a:rPr lang="en-US" dirty="0" err="1" smtClean="0">
                <a:sym typeface="Wingdings" pitchFamily="2" charset="2"/>
              </a:rPr>
              <a:t>syscall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exception vector</a:t>
            </a:r>
          </a:p>
          <a:p>
            <a:endParaRPr lang="en-US" dirty="0" smtClean="0"/>
          </a:p>
          <a:p>
            <a:r>
              <a:rPr lang="en-US" dirty="0" smtClean="0"/>
              <a:t>MIPS system call convention:</a:t>
            </a:r>
          </a:p>
          <a:p>
            <a:pPr lvl="1"/>
            <a:r>
              <a:rPr lang="en-US" dirty="0" smtClean="0"/>
              <a:t>user program mostly normal (save temps, save </a:t>
            </a:r>
            <a:r>
              <a:rPr lang="en-US" dirty="0" err="1" smtClean="0"/>
              <a:t>ra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but: $v0 = system call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Invoking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1831975"/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addiu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$2, $0, 4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syscall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  <a:p>
            <a:pPr marL="1831975"/>
            <a:endParaRPr lang="en-US" dirty="0" smtClean="0">
              <a:latin typeface="Consolas" pitchFamily="49" charset="0"/>
            </a:endParaRPr>
          </a:p>
          <a:p>
            <a:pPr marL="1831975"/>
            <a:r>
              <a:rPr lang="en-US" dirty="0" smtClean="0">
                <a:latin typeface="Consolas" pitchFamily="49" charset="0"/>
              </a:rPr>
              <a:t>char *gets(char *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while (...)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 =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}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Libraries and Wrappers</a:t>
            </a:r>
            <a:endParaRPr lang="en-US"/>
          </a:p>
        </p:txBody>
      </p:sp>
      <p:sp>
        <p:nvSpPr>
          <p:cNvPr id="3829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Compilers do not emit SYSCALL instructions</a:t>
            </a:r>
          </a:p>
          <a:p>
            <a:pPr lvl="1"/>
            <a:r>
              <a:rPr lang="en-US" dirty="0" smtClean="0"/>
              <a:t>Compiler doesn’t know OS interface</a:t>
            </a:r>
          </a:p>
          <a:p>
            <a:r>
              <a:rPr lang="en-US" dirty="0" smtClean="0"/>
              <a:t>Libraries implement standard API from system API</a:t>
            </a:r>
          </a:p>
          <a:p>
            <a:r>
              <a:rPr lang="en-US" dirty="0" err="1" smtClean="0"/>
              <a:t>libc</a:t>
            </a:r>
            <a:r>
              <a:rPr lang="en-US" dirty="0" smtClean="0"/>
              <a:t> (standard C library):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write()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gets()  </a:t>
            </a:r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write()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Protection Boundaries</a:t>
            </a:r>
            <a:endParaRPr lang="en-US" dirty="0"/>
          </a:p>
        </p:txBody>
      </p:sp>
      <p:cxnSp>
        <p:nvCxnSpPr>
          <p:cNvPr id="9" name="Straight Connector 8"/>
          <p:cNvCxnSpPr/>
          <p:nvPr>
            <p:custDataLst>
              <p:tags r:id="rId2"/>
            </p:custDataLst>
          </p:nvPr>
        </p:nvCxnSpPr>
        <p:spPr>
          <a:xfrm>
            <a:off x="457200" y="3429000"/>
            <a:ext cx="784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457200" y="2895600"/>
            <a:ext cx="81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user</a:t>
            </a:r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457200" y="3439180"/>
            <a:ext cx="1088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kernel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1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does OS live?</a:t>
            </a:r>
            <a:endParaRPr lang="en-US"/>
          </a:p>
        </p:txBody>
      </p:sp>
      <p:sp>
        <p:nvSpPr>
          <p:cNvPr id="38215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code and data lives above 0x80000000</a:t>
            </a:r>
          </a:p>
          <a:p>
            <a:r>
              <a:rPr lang="en-US" dirty="0" smtClean="0"/>
              <a:t>In same virtual address space as user process?</a:t>
            </a:r>
          </a:p>
          <a:p>
            <a:pPr lvl="1"/>
            <a:r>
              <a:rPr lang="en-US" dirty="0" smtClean="0"/>
              <a:t>but… user code can modify kernel code and data!</a:t>
            </a:r>
          </a:p>
        </p:txBody>
      </p:sp>
      <p:pic>
        <p:nvPicPr>
          <p:cNvPr id="16386" name="CP3 Ink 91e7c346-e23d-4673-9b27-470c272a574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54856" y="1713416"/>
            <a:ext cx="5657007" cy="389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Control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Control Transfers to OS</a:t>
            </a:r>
          </a:p>
          <a:p>
            <a:r>
              <a:rPr lang="en-US" dirty="0" smtClean="0"/>
              <a:t>Case 1: Program invokes OS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(), </a:t>
            </a:r>
            <a:r>
              <a:rPr lang="en-US" dirty="0" err="1" smtClean="0">
                <a:latin typeface="Consolas" pitchFamily="49" charset="0"/>
              </a:rPr>
              <a:t>mmap</a:t>
            </a:r>
            <a:r>
              <a:rPr lang="en-US" dirty="0" smtClean="0">
                <a:latin typeface="Consolas" pitchFamily="49" charset="0"/>
              </a:rPr>
              <a:t>(), sleep()</a:t>
            </a:r>
          </a:p>
          <a:p>
            <a:pPr lvl="1"/>
            <a:r>
              <a:rPr lang="en-US" dirty="0" smtClean="0"/>
              <a:t>Like a function call: invoke, do stuff, return results</a:t>
            </a:r>
            <a:endParaRPr lang="en-US" dirty="0" smtClean="0">
              <a:latin typeface="Consolas" pitchFamily="49" charset="0"/>
            </a:endParaRPr>
          </a:p>
          <a:p>
            <a:pPr lvl="1"/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Attempt #1: OS as a library</a:t>
            </a:r>
          </a:p>
          <a:p>
            <a:pPr lvl="1"/>
            <a:r>
              <a:rPr lang="en-US" dirty="0" smtClean="0"/>
              <a:t>Just a function call: JAL </a:t>
            </a:r>
            <a:r>
              <a:rPr lang="en-US" dirty="0" err="1" smtClean="0"/>
              <a:t>sbrk</a:t>
            </a:r>
            <a:endParaRPr lang="en-US" dirty="0" smtClean="0"/>
          </a:p>
          <a:p>
            <a:pPr lvl="1"/>
            <a:r>
              <a:rPr lang="en-US" dirty="0" smtClean="0"/>
              <a:t>Standard calling conventions</a:t>
            </a:r>
          </a:p>
          <a:p>
            <a:pPr lvl="1"/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1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does OS live?</a:t>
            </a:r>
            <a:endParaRPr lang="en-US"/>
          </a:p>
        </p:txBody>
      </p:sp>
      <p:sp>
        <p:nvSpPr>
          <p:cNvPr id="38215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code and data lives above 0x80000000</a:t>
            </a:r>
          </a:p>
          <a:p>
            <a:r>
              <a:rPr lang="en-US" dirty="0" smtClean="0"/>
              <a:t>In its own address space?</a:t>
            </a:r>
          </a:p>
          <a:p>
            <a:pPr lvl="1"/>
            <a:r>
              <a:rPr lang="en-US" dirty="0" smtClean="0"/>
              <a:t>all traps switch to a different address space [expensive]</a:t>
            </a:r>
          </a:p>
          <a:p>
            <a:pPr lvl="1"/>
            <a:r>
              <a:rPr lang="en-US" dirty="0" smtClean="0"/>
              <a:t>prints(“hi”) </a:t>
            </a:r>
            <a:r>
              <a:rPr lang="en-US" dirty="0" err="1" smtClean="0"/>
              <a:t>syscall</a:t>
            </a:r>
            <a:r>
              <a:rPr lang="en-US" dirty="0" smtClean="0"/>
              <a:t> is tricky [why?]</a:t>
            </a:r>
          </a:p>
        </p:txBody>
      </p:sp>
      <p:pic>
        <p:nvPicPr>
          <p:cNvPr id="17410" name="CP3 Ink 5fbdbb49-f943-4124-8977-cfc69e8dc82a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708" y="2559771"/>
            <a:ext cx="4725464" cy="279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1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does OS live?</a:t>
            </a:r>
            <a:endParaRPr lang="en-US"/>
          </a:p>
        </p:txBody>
      </p:sp>
      <p:sp>
        <p:nvSpPr>
          <p:cNvPr id="38215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code and data lives above 0x80000000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Solution</a:t>
            </a:r>
          </a:p>
          <a:p>
            <a:pPr lvl="1"/>
            <a:r>
              <a:rPr lang="en-US" dirty="0" smtClean="0"/>
              <a:t>map kernel code/data into all processes at same </a:t>
            </a:r>
            <a:r>
              <a:rPr lang="en-US" dirty="0" err="1" smtClean="0"/>
              <a:t>vaddr</a:t>
            </a:r>
            <a:endParaRPr lang="en-US" dirty="0" smtClean="0"/>
          </a:p>
          <a:p>
            <a:pPr lvl="1"/>
            <a:r>
              <a:rPr lang="en-US" dirty="0" smtClean="0"/>
              <a:t>but use supervisor=1 protection bit on PTEs</a:t>
            </a:r>
          </a:p>
          <a:p>
            <a:pPr lvl="1"/>
            <a:r>
              <a:rPr lang="en-US" dirty="0" smtClean="0"/>
              <a:t>VM hardware enforces user/kernel isolation</a:t>
            </a:r>
          </a:p>
        </p:txBody>
      </p:sp>
      <p:pic>
        <p:nvPicPr>
          <p:cNvPr id="18434" name="CP3 Ink c878d53e-b33e-447c-92cd-bf1fb848e16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3553" y="2347953"/>
            <a:ext cx="7994332" cy="411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Interrupts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Recap: Traps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Map kernel into every process using </a:t>
            </a:r>
            <a:r>
              <a:rPr lang="en-US" sz="2800" i="1" dirty="0" smtClean="0">
                <a:solidFill>
                  <a:schemeClr val="accent1"/>
                </a:solidFill>
              </a:rPr>
              <a:t>supervisor</a:t>
            </a:r>
            <a:r>
              <a:rPr lang="en-US" sz="2800" dirty="0" smtClean="0"/>
              <a:t> PTEs</a:t>
            </a:r>
          </a:p>
          <a:p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Switch to </a:t>
            </a:r>
            <a:r>
              <a:rPr lang="en-US" sz="2800" dirty="0" smtClean="0">
                <a:solidFill>
                  <a:schemeClr val="accent1"/>
                </a:solidFill>
              </a:rPr>
              <a:t>kernel mode </a:t>
            </a:r>
            <a:r>
              <a:rPr lang="en-US" sz="2800" dirty="0" smtClean="0"/>
              <a:t>on trap, </a:t>
            </a:r>
            <a:r>
              <a:rPr lang="en-US" sz="2800" dirty="0" smtClean="0">
                <a:solidFill>
                  <a:schemeClr val="accent1"/>
                </a:solidFill>
              </a:rPr>
              <a:t>user mode </a:t>
            </a:r>
            <a:r>
              <a:rPr lang="en-US" sz="2800" dirty="0" smtClean="0"/>
              <a:t>on return</a:t>
            </a: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Syscall</a:t>
            </a:r>
            <a:r>
              <a:rPr lang="en-US" sz="2800" dirty="0" smtClean="0">
                <a:solidFill>
                  <a:schemeClr val="accent1"/>
                </a:solidFill>
              </a:rPr>
              <a:t>: </a:t>
            </a:r>
            <a:r>
              <a:rPr lang="en-US" sz="2800" dirty="0" smtClean="0"/>
              <a:t>Synchronous, program-to-kernel transfer</a:t>
            </a:r>
          </a:p>
          <a:p>
            <a:pPr lvl="1"/>
            <a:r>
              <a:rPr lang="en-US" sz="2400" dirty="0" smtClean="0"/>
              <a:t>user does caller-saves, invokes kernel via </a:t>
            </a:r>
            <a:r>
              <a:rPr lang="en-US" sz="2400" dirty="0" err="1" smtClean="0"/>
              <a:t>syscall</a:t>
            </a:r>
            <a:endParaRPr lang="en-US" sz="2400" dirty="0" smtClean="0"/>
          </a:p>
          <a:p>
            <a:pPr lvl="1"/>
            <a:r>
              <a:rPr lang="en-US" sz="2400" dirty="0" smtClean="0"/>
              <a:t>kernel handles request, puts result in v0, and returns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Exception: </a:t>
            </a:r>
            <a:r>
              <a:rPr lang="en-US" sz="2800" dirty="0" smtClean="0"/>
              <a:t>Asynchronous, program-to-kernel transfer</a:t>
            </a:r>
          </a:p>
          <a:p>
            <a:pPr lvl="1"/>
            <a:r>
              <a:rPr lang="en-US" sz="2400" dirty="0" smtClean="0"/>
              <a:t>user div/load/store/… faults, CPU invokes kernel</a:t>
            </a:r>
          </a:p>
          <a:p>
            <a:pPr lvl="1"/>
            <a:r>
              <a:rPr lang="en-US" sz="2400" dirty="0" smtClean="0"/>
              <a:t>kernel saves everything, handles fault, restores, and returns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Interrupt: </a:t>
            </a:r>
            <a:r>
              <a:rPr lang="en-US" sz="2800" dirty="0" err="1" smtClean="0"/>
              <a:t>Aysnchronous</a:t>
            </a:r>
            <a:r>
              <a:rPr lang="en-US" sz="2800" dirty="0" smtClean="0"/>
              <a:t>, device-initiated transfer</a:t>
            </a:r>
          </a:p>
          <a:p>
            <a:pPr lvl="1"/>
            <a:r>
              <a:rPr lang="en-US" sz="2400" dirty="0" smtClean="0"/>
              <a:t>e.g. Network packet arrived, keyboard event, timer ticks</a:t>
            </a:r>
          </a:p>
          <a:p>
            <a:pPr lvl="1"/>
            <a:r>
              <a:rPr lang="en-US" sz="2400" dirty="0" smtClean="0"/>
              <a:t>kernel saves everything, handles event, restores, and returns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Clock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Example: Clock Interrupt*</a:t>
            </a:r>
          </a:p>
          <a:p>
            <a:pPr lvl="1"/>
            <a:r>
              <a:rPr lang="en-US" sz="2400" dirty="0" smtClean="0"/>
              <a:t>Every N cycles, CPU causes exception with Cause = CLOCK_TICK</a:t>
            </a:r>
          </a:p>
          <a:p>
            <a:pPr lvl="1"/>
            <a:r>
              <a:rPr lang="en-US" sz="2400" dirty="0" smtClean="0"/>
              <a:t>OS can select N to get e.g. 1000 TICKs per second</a:t>
            </a:r>
          </a:p>
          <a:p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0x80000180</a:t>
            </a:r>
          </a:p>
          <a:p>
            <a:r>
              <a:rPr lang="en-US" sz="2400" dirty="0" smtClean="0"/>
              <a:t># (step 1) save *everything* but $k0, $k1 to 0xB0000000</a:t>
            </a:r>
          </a:p>
          <a:p>
            <a:r>
              <a:rPr lang="en-US" sz="2400" dirty="0" smtClean="0"/>
              <a:t># (step 2) set up a usable OS context</a:t>
            </a:r>
          </a:p>
          <a:p>
            <a:r>
              <a:rPr lang="en-US" sz="2400" dirty="0" smtClean="0"/>
              <a:t># (step 3) examine Cause register, take action</a:t>
            </a:r>
          </a:p>
          <a:p>
            <a:r>
              <a:rPr lang="en-US" sz="2400" dirty="0" smtClean="0"/>
              <a:t>if (Cause == PAGE_FAULT) </a:t>
            </a:r>
            <a:r>
              <a:rPr lang="en-US" sz="2400" dirty="0" err="1" smtClean="0"/>
              <a:t>handle_pfault</a:t>
            </a:r>
            <a:r>
              <a:rPr lang="en-US" sz="2400" dirty="0" smtClean="0"/>
              <a:t>(</a:t>
            </a:r>
            <a:r>
              <a:rPr lang="en-US" sz="2400" dirty="0" err="1" smtClean="0"/>
              <a:t>BadVaddr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else if (Cause == SYSCALL) </a:t>
            </a:r>
            <a:r>
              <a:rPr lang="en-US" sz="2400" dirty="0" err="1" smtClean="0"/>
              <a:t>dispatch_syscall</a:t>
            </a:r>
            <a:r>
              <a:rPr lang="en-US" sz="2400" dirty="0" smtClean="0"/>
              <a:t>($v0)</a:t>
            </a:r>
          </a:p>
          <a:p>
            <a:r>
              <a:rPr lang="en-US" sz="2400" dirty="0" smtClean="0"/>
              <a:t>else if (Cause == CLOCK_TICK) schedule()</a:t>
            </a:r>
          </a:p>
          <a:p>
            <a:r>
              <a:rPr lang="en-US" sz="2400" dirty="0" smtClean="0"/>
              <a:t># (step 4) restore registers and return to where program left off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1190" y="6248400"/>
            <a:ext cx="787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not the CPU clock, but a programmable timer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regs</a:t>
            </a:r>
            <a:r>
              <a:rPr lang="en-US" dirty="0" smtClean="0">
                <a:latin typeface="Consolas" pitchFamily="49" charset="0"/>
              </a:rPr>
              <a:t> context[]; </a:t>
            </a:r>
          </a:p>
          <a:p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[];</a:t>
            </a:r>
          </a:p>
          <a:p>
            <a:r>
              <a:rPr lang="en-US" dirty="0" smtClean="0">
                <a:latin typeface="Consolas" pitchFamily="49" charset="0"/>
              </a:rPr>
              <a:t>schedule() {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</a:rPr>
              <a:t>	j = </a:t>
            </a:r>
            <a:r>
              <a:rPr lang="en-US" dirty="0" err="1" smtClean="0">
                <a:latin typeface="Consolas" pitchFamily="49" charset="0"/>
              </a:rPr>
              <a:t>pick_some_process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	if (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!= j) {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 = j;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(context[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], 0xB0000000);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(0xB0000000, context[j]);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(“mtc0 Context,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[j]”);</a:t>
            </a:r>
          </a:p>
          <a:p>
            <a:r>
              <a:rPr lang="en-US" dirty="0" smtClean="0">
                <a:latin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Syscall vs. Interrupt</a:t>
            </a:r>
            <a:endParaRPr lang="en-US"/>
          </a:p>
        </p:txBody>
      </p:sp>
      <p:sp>
        <p:nvSpPr>
          <p:cNvPr id="38400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Syscall</a:t>
            </a:r>
            <a:r>
              <a:rPr lang="en-US" dirty="0" smtClean="0"/>
              <a:t> vs. Exceptions vs. Interrupts</a:t>
            </a:r>
          </a:p>
          <a:p>
            <a:endParaRPr lang="en-US" dirty="0" smtClean="0"/>
          </a:p>
          <a:p>
            <a:r>
              <a:rPr lang="en-US" smtClean="0"/>
              <a:t>Same mechanisms</a:t>
            </a:r>
            <a:r>
              <a:rPr lang="en-US" dirty="0" smtClean="0"/>
              <a:t>, but…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Syscall</a:t>
            </a:r>
            <a:r>
              <a:rPr lang="en-US" dirty="0" smtClean="0"/>
              <a:t> saves and restores much less state</a:t>
            </a:r>
          </a:p>
          <a:p>
            <a:endParaRPr lang="en-US" dirty="0" smtClean="0"/>
          </a:p>
          <a:p>
            <a:r>
              <a:rPr lang="en-US" dirty="0" smtClean="0"/>
              <a:t>	Others save and restore full processor state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	Interrupt</a:t>
            </a:r>
            <a:r>
              <a:rPr lang="en-US" dirty="0" smtClean="0"/>
              <a:t> arrival is unrelated to user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7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VM Hardware/Software Boundary</a:t>
            </a:r>
            <a:endParaRPr lang="en-US" dirty="0"/>
          </a:p>
        </p:txBody>
      </p:sp>
      <p:sp>
        <p:nvSpPr>
          <p:cNvPr id="37775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Virtual to physical address translation</a:t>
            </a:r>
          </a:p>
          <a:p>
            <a:r>
              <a:rPr lang="en-US" dirty="0" smtClean="0"/>
              <a:t>Hardware (typical):</a:t>
            </a:r>
          </a:p>
          <a:p>
            <a:pPr lvl="1"/>
            <a:r>
              <a:rPr lang="en-US" dirty="0" smtClean="0"/>
              <a:t>Traverse </a:t>
            </a:r>
            <a:r>
              <a:rPr lang="en-US" dirty="0" err="1" smtClean="0"/>
              <a:t>PageTables</a:t>
            </a:r>
            <a:r>
              <a:rPr lang="en-US" dirty="0" smtClean="0"/>
              <a:t> on TLB miss, install TLB entries</a:t>
            </a:r>
          </a:p>
          <a:p>
            <a:pPr lvl="1"/>
            <a:r>
              <a:rPr lang="en-US" dirty="0" smtClean="0"/>
              <a:t>Update dirty bit in PTE when evicting</a:t>
            </a:r>
          </a:p>
          <a:p>
            <a:pPr lvl="1"/>
            <a:r>
              <a:rPr lang="en-US" dirty="0" smtClean="0"/>
              <a:t>Flush when PTBR changes</a:t>
            </a:r>
          </a:p>
          <a:p>
            <a:r>
              <a:rPr lang="en-US" dirty="0" smtClean="0"/>
              <a:t>Software (typical):</a:t>
            </a:r>
          </a:p>
          <a:p>
            <a:pPr lvl="1"/>
            <a:r>
              <a:rPr lang="en-US" dirty="0" smtClean="0"/>
              <a:t>Decide when to do context switches, update PTBR</a:t>
            </a:r>
          </a:p>
          <a:p>
            <a:pPr lvl="1"/>
            <a:r>
              <a:rPr lang="en-US" dirty="0" smtClean="0"/>
              <a:t>Decide when to add, remove, modify PTEs and PDEs</a:t>
            </a:r>
          </a:p>
          <a:p>
            <a:pPr lvl="2"/>
            <a:r>
              <a:rPr lang="en-US" dirty="0" smtClean="0"/>
              <a:t>and invoke MMU to invalidate TLB entries</a:t>
            </a:r>
          </a:p>
          <a:p>
            <a:pPr lvl="1"/>
            <a:r>
              <a:rPr lang="en-US" dirty="0" smtClean="0"/>
              <a:t>Handle page faults: swap to/from disk, kill processes</a:t>
            </a:r>
          </a:p>
          <a:p>
            <a:r>
              <a:rPr lang="en-US" dirty="0" smtClean="0"/>
              <a:t>Hardware (minimal):</a:t>
            </a:r>
          </a:p>
          <a:p>
            <a:pPr lvl="1"/>
            <a:r>
              <a:rPr lang="en-US" dirty="0" smtClean="0"/>
              <a:t>Notify OS on TLB miss; software does everything else</a:t>
            </a:r>
          </a:p>
          <a:p>
            <a:pPr lvl="1"/>
            <a:endParaRPr lang="en-US" dirty="0" smtClean="0"/>
          </a:p>
        </p:txBody>
      </p:sp>
      <p:pic>
        <p:nvPicPr>
          <p:cNvPr id="2050" name="CP3 Ink bfd1b01f-0df2-4684-8fe9-8f18f41bf2a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278" y="1828913"/>
            <a:ext cx="7587842" cy="387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7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7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7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7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Control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Control Transfers to OS</a:t>
            </a:r>
          </a:p>
          <a:p>
            <a:r>
              <a:rPr lang="en-US" dirty="0" smtClean="0"/>
              <a:t>Case 1: Program invokes OS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(), </a:t>
            </a:r>
            <a:r>
              <a:rPr lang="en-US" dirty="0" err="1" smtClean="0">
                <a:latin typeface="Consolas" pitchFamily="49" charset="0"/>
              </a:rPr>
              <a:t>mmap</a:t>
            </a:r>
            <a:r>
              <a:rPr lang="en-US" dirty="0" smtClean="0">
                <a:latin typeface="Consolas" pitchFamily="49" charset="0"/>
              </a:rPr>
              <a:t>(), sleep()</a:t>
            </a:r>
          </a:p>
          <a:p>
            <a:pPr lvl="1"/>
            <a:r>
              <a:rPr lang="en-US" dirty="0" smtClean="0"/>
              <a:t>Like a function call: invoke, do stuff, return results</a:t>
            </a: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Case 2: Hardware invokes OS on behalf of program</a:t>
            </a:r>
          </a:p>
          <a:p>
            <a:pPr lvl="1"/>
            <a:r>
              <a:rPr lang="en-US" dirty="0" smtClean="0"/>
              <a:t>Page fault, divide by zero, arithmetic overflow, …</a:t>
            </a:r>
          </a:p>
          <a:p>
            <a:pPr lvl="1"/>
            <a:r>
              <a:rPr lang="en-US" dirty="0" smtClean="0"/>
              <a:t>OS takes corrective action; then restarts/kills program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Can CPU simply fake this:</a:t>
            </a:r>
            <a:br>
              <a:rPr lang="en-US" dirty="0" smtClean="0"/>
            </a:br>
            <a:r>
              <a:rPr lang="en-US" dirty="0" smtClean="0"/>
              <a:t>a0 = cause</a:t>
            </a:r>
            <a:br>
              <a:rPr lang="en-US" dirty="0" smtClean="0"/>
            </a:br>
            <a:r>
              <a:rPr lang="en-US" dirty="0" smtClean="0"/>
              <a:t>JAL </a:t>
            </a:r>
            <a:r>
              <a:rPr lang="en-US" dirty="0" err="1" smtClean="0"/>
              <a:t>exception_handler</a:t>
            </a:r>
            <a:endParaRPr lang="en-US" dirty="0" smtClean="0"/>
          </a:p>
        </p:txBody>
      </p:sp>
      <p:pic>
        <p:nvPicPr>
          <p:cNvPr id="3074" name="CP3 Ink 58770237-15f7-4e47-933e-51ede02eb7f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228" y="5505805"/>
            <a:ext cx="220183" cy="86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Attempt #2: OS as a library + Exception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Attempt #2: OS as a library + Exception Handler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Program invokes OS: </a:t>
            </a:r>
            <a:r>
              <a:rPr lang="en-US" dirty="0" smtClean="0"/>
              <a:t>regular calling convention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HW invokes OS: </a:t>
            </a:r>
          </a:p>
          <a:p>
            <a:pPr lvl="1"/>
            <a:r>
              <a:rPr lang="en-US" dirty="0" smtClean="0"/>
              <a:t>New registers: EPC, Cause, Vector*, …</a:t>
            </a:r>
          </a:p>
          <a:p>
            <a:pPr lvl="1"/>
            <a:r>
              <a:rPr lang="en-US" dirty="0" smtClean="0"/>
              <a:t>On exception, CPU does…</a:t>
            </a:r>
            <a:br>
              <a:rPr lang="en-US" dirty="0" smtClean="0"/>
            </a:br>
            <a:r>
              <a:rPr lang="en-US" dirty="0" smtClean="0"/>
              <a:t>	EPC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PC</a:t>
            </a:r>
            <a:br>
              <a:rPr lang="en-US" dirty="0" smtClean="0"/>
            </a:br>
            <a:r>
              <a:rPr lang="en-US" dirty="0" smtClean="0"/>
              <a:t>	Cause </a:t>
            </a:r>
            <a:r>
              <a:rPr lang="en-US" dirty="0" smtClean="0">
                <a:sym typeface="Wingdings" pitchFamily="2" charset="2"/>
              </a:rPr>
              <a:t> error/reason code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PC  Vector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Code at Vector does…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take corrective action based on Cause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return to EPC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6200" y="62484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x86: via IDTR register and IDT; MIPS used a constant</a:t>
            </a:r>
          </a:p>
        </p:txBody>
      </p:sp>
      <p:pic>
        <p:nvPicPr>
          <p:cNvPr id="4098" name="CP3 Ink 0bb752b3-9d34-4bc2-a60f-f317cce3aeac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6468" y="1869827"/>
            <a:ext cx="8875064" cy="490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Sketch of Exception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# MIPS exception vector is 0x80000180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0x80000180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# EPC has offending PC, Cause has </a:t>
            </a:r>
            <a:r>
              <a:rPr lang="en-US" sz="2400" dirty="0" err="1" smtClean="0"/>
              <a:t>errcode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# (step 1) save *everything* but $k0, $k1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lui</a:t>
            </a:r>
            <a:r>
              <a:rPr lang="en-US" sz="2400" dirty="0" smtClean="0"/>
              <a:t> $k0, 0xB000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sw $1, 0($k0)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sw $2, 4($k0)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sw $3, 8($k0)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sw $4, 12($k0)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…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sw $31, 120($k0)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mflo</a:t>
            </a:r>
            <a:r>
              <a:rPr lang="en-US" sz="2400" dirty="0" smtClean="0"/>
              <a:t> $1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sw $1, 124($k0)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err="1" smtClean="0"/>
              <a:t>mfhi</a:t>
            </a:r>
            <a:r>
              <a:rPr lang="en-US" sz="2400" dirty="0" smtClean="0"/>
              <a:t> $1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sw $1, 128($k0)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…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248400" y="6334780"/>
            <a:ext cx="2283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approximate</a:t>
            </a:r>
          </a:p>
        </p:txBody>
      </p:sp>
      <p:pic>
        <p:nvPicPr>
          <p:cNvPr id="5122" name="CP3 Ink e06e80a6-8303-4a9f-843b-86ef551a6b4e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0183" y="127999"/>
            <a:ext cx="8858127" cy="22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Sketch of Exception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sz="2400" dirty="0" smtClean="0"/>
              <a:t># MIPS exception vector is 0x80000180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0x80000180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# EPC has offending PC, Cause has </a:t>
            </a:r>
            <a:r>
              <a:rPr lang="en-US" sz="2400" dirty="0" err="1" smtClean="0"/>
              <a:t>errcode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# (step 1) save *everything* but $k0, $k1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# (step 2) set up a usable OS context</a:t>
            </a:r>
          </a:p>
          <a:p>
            <a:pPr marL="0" indent="0">
              <a:spcBef>
                <a:spcPts val="0"/>
              </a:spcBef>
            </a:pPr>
            <a:r>
              <a:rPr lang="en-US" sz="2400" dirty="0" err="1" smtClean="0"/>
              <a:t>li</a:t>
            </a:r>
            <a:r>
              <a:rPr lang="en-US" sz="2400" dirty="0" smtClean="0"/>
              <a:t> $sp, 0xFFFFFF00</a:t>
            </a:r>
          </a:p>
          <a:p>
            <a:pPr marL="0" indent="0">
              <a:spcBef>
                <a:spcPts val="0"/>
              </a:spcBef>
            </a:pPr>
            <a:r>
              <a:rPr lang="en-US" sz="2400" dirty="0" err="1" smtClean="0"/>
              <a:t>li</a:t>
            </a:r>
            <a:r>
              <a:rPr lang="en-US" sz="2400" dirty="0" smtClean="0"/>
              <a:t> $</a:t>
            </a:r>
            <a:r>
              <a:rPr lang="en-US" sz="2400" dirty="0" err="1" smtClean="0"/>
              <a:t>fp</a:t>
            </a:r>
            <a:r>
              <a:rPr lang="en-US" sz="2400" dirty="0" smtClean="0"/>
              <a:t>, 0xFFFFFFFF</a:t>
            </a:r>
          </a:p>
          <a:p>
            <a:pPr marL="0" indent="0">
              <a:spcBef>
                <a:spcPts val="0"/>
              </a:spcBef>
            </a:pPr>
            <a:r>
              <a:rPr lang="en-US" sz="2400" dirty="0" err="1" smtClean="0"/>
              <a:t>li</a:t>
            </a:r>
            <a:r>
              <a:rPr lang="en-US" sz="2400" dirty="0" smtClean="0"/>
              <a:t> $</a:t>
            </a:r>
            <a:r>
              <a:rPr lang="en-US" sz="2400" dirty="0" err="1" smtClean="0"/>
              <a:t>gp</a:t>
            </a:r>
            <a:r>
              <a:rPr lang="en-US" sz="2400" dirty="0" smtClean="0"/>
              <a:t>, …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248400" y="6334780"/>
            <a:ext cx="2283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approximate</a:t>
            </a:r>
          </a:p>
        </p:txBody>
      </p:sp>
      <p:pic>
        <p:nvPicPr>
          <p:cNvPr id="6146" name="CP3 Ink b59e3955-6a52-4007-b8d2-0afef34620d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7120" y="2282079"/>
            <a:ext cx="829920" cy="94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Sketch of Exception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400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sz="2400" dirty="0" smtClean="0"/>
              <a:t># MIPS exception vector is 0x80000180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0x80000180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# EPC has offending PC, Cause has </a:t>
            </a:r>
            <a:r>
              <a:rPr lang="en-US" sz="2400" dirty="0" err="1" smtClean="0"/>
              <a:t>errcode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# (step 1) save *everything* but $k0, $k1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# (step 2) set up a usable OS context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>
                <a:solidFill>
                  <a:schemeClr val="accent1"/>
                </a:solidFill>
              </a:rPr>
              <a:t># (step 3) examine Cause register, and take corrective action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mfc0 $t0, Cause # move-from-coprocessor-0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if ($t0 == PAGE_FAULT) {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  mfc0 $a0, </a:t>
            </a:r>
            <a:r>
              <a:rPr lang="en-US" sz="2400" dirty="0" err="1" smtClean="0"/>
              <a:t>BadVAddr</a:t>
            </a:r>
            <a:r>
              <a:rPr lang="en-US" sz="2400" dirty="0" smtClean="0"/>
              <a:t> # another dedicated register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  </a:t>
            </a:r>
            <a:r>
              <a:rPr lang="en-US" sz="2400" dirty="0" err="1" smtClean="0"/>
              <a:t>jal</a:t>
            </a:r>
            <a:r>
              <a:rPr lang="en-US" sz="2400" dirty="0" smtClean="0"/>
              <a:t> </a:t>
            </a:r>
            <a:r>
              <a:rPr lang="en-US" sz="2400" dirty="0" err="1" smtClean="0"/>
              <a:t>kernel_handle_pagefault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} else if ($t0 == PROTECTION_FAULT) {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  …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} else if ($t0 == DIV_BY_ZERO) {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  …</a:t>
            </a:r>
          </a:p>
          <a:p>
            <a:pPr marL="0" indent="0">
              <a:spcBef>
                <a:spcPts val="0"/>
              </a:spcBef>
            </a:pPr>
            <a:r>
              <a:rPr lang="en-US" sz="2400" dirty="0" smtClean="0"/>
              <a:t>}</a:t>
            </a:r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248400" y="6334780"/>
            <a:ext cx="2283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approximate</a:t>
            </a:r>
          </a:p>
        </p:txBody>
      </p:sp>
      <p:pic>
        <p:nvPicPr>
          <p:cNvPr id="7170" name="CP3 Ink 1b633bd1-aedb-47af-9174-80b31d1ef7f8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028" y="2542353"/>
            <a:ext cx="6740984" cy="162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NIbHAOAgAQdBO4G2AQBEAxyIWfZza5DpZ1t0iayC8QDCkgQRP//A0UoRigFAzgLZBkgMgkAgIADAXvCHkUzCQCAoAIB4cMeRTgIAP4DAAAAAAAR5ezAPx4HHYKSgAAAAAraAoMBhvGAB4wD4eEQUHBEFBw0PFQ8UhICGgoSAhEFCQELAQcLCxMDCkDCQEEgYGBh4NBwEFAQ0NGREdISU1LTExJSEhFQiHi4+RmZebnZmVj42Jh4GBgEBBwMDBIBBQSDQ8TGxcXGxsfHx8fMzc3Qz9HSzMfAwklQVV1eXlwAhvAiR4EdYCChoSMhIZGQUpCTEdSSlJOUEtNRkZIREFBQ0BDQsFEw8PJx8nHzM3IzsjKzMrLx8fIxMbDw8XDwsPAoCEiIiQjo6MjIiEhIGHh4+Rm5uno6mpq6epm6edoZWLi4CEjJaanJiioJqemJqWkoSKhIiCgIaAhoyIjJCOjpCUioyQCD+AsW+A5mqrEIM2lKULqZSlKJhExMJIE1KYJRMEJiYkCLiRExOJBKLq4kIkETFxn4Pm4sITYRhx5WjdnlbrXGJsxWtGGPGtwsMrFawc4WTbDkbYWGLMAKcBuH8YLHjC7jEYlikSCdTyiTyaSaLQSEx2Zzei0Wo0Gi0Wbgg/4WgP4Wi4aa8W95zcax0rWJxc3vYIXg7GxYW+meWFChgjgQxwp9SjXAITYRicuMbDGzzLXGHG4WtM2RwtxMHDJayaNcTdi1Y4sbdiAKVxGD/jTM/jTNTy4VwW4461cAhfgnY+CdlkJMVRZIYGHE243AgIbIVnArGRQcHBwcXdwECiQhNhDlrkxOMbfMta5m+Na0bNGS3FmauFrRu5xY3LZq0Z4XIArOAVeE/G01+Np/PfTSuSWLFitipSUYSjITrXDlz4888aVsWrFsxYLTlpjpnpVjJihZSssMMc5Z7SYIUkhWF5Y82fUAhPwSHfgkj5nSzcCiOfXn4O3Xnw3jCEpUSiRlK1MVsVsFIo4Y445YaZZ544loYraGBKrLLPfPjx4zBDVDgYjIg/kz3bj4F43czKUTE1IiYukkJiYi6uLmczIqoxGGpguZmZJJJzPj+3WcYCE2EY3Dlw1ZZmK1wyatlrRnkyrcTJq5W5cbbG0cM8jRqwxgCmsig/46CP4584zHHG0zbtcQVtKKY3wzHOiE/BEB+CHHAxYbVnHDlacdbyniyYtGa1IM7Hhx3ITxxyYw5evDWM0SKIIIJxz90XAhNhDRo0xuWDFqtaM8bBa0c5my3FjxMlrlzkassOVlmZM3IAp9JIT8eK348TaY8U8UrQjHHh4OPLhozZOFozYKRrPPXGxghPwRqfgjXYZZ4YY1nGFMGbJm1YsU4XvfLfO3w05dukCE8ldmMOXxbzqmRhJCiEYThGcaz4PTQjgAITYRiaOHLdk2zLWrfC0WtGTHCtcNnLFa2Zs2GFg0YNWrRwAKXRGD/j5s/j5xxGHScXM8Z6zkhvAn54FD6qcpIKSgYKBh4eRiYuHiQIbFk/BQFXFwcPCwsHH38LAQdCAhNhDNuxZNsuRstYOXDFa0ctMa3Cwc5VuNkwyY2LVgwaN8YAprGYX42pPja5wGIwGQmoljtwOHvrniTQXIpKCF+Hc74dwcBdFNHLbTbbfXh8LXensowFmAhshWMHAYDgUGgxAwKDgIWFvUDAQwITYRky5mLZkzxrWOZmyWtGuTMtcZcOJbjZtsrRrmzNczfCAKaRiF+Oq746zZbocdgLrIYcLgcHhaY1FGGsw0gIT8N734brUrwnGMoSoVjly8Hbvw6YbN2G4KHwDEoWCg4GCgUAgUXfwaBiwhNhDRw2YNmLBitYZGTla0ZtcS3FjaMVrTDjwtcLBg0yNGoApuHoP+PHD+PF3nW8XE8Z6ucZrVdMcsVVzu+ICE/DkV+HJ+kL0nGaFrZMmTFmlSM7448G+nDnCF5G2csGrphlQoYBAhgQxy4nOwRwYAITYRlcMcjds5xrWONi5WtMbDMtctWTlaxYZMLFi3zYmDDMAKcSGD/jyo/jyNuuON3xvN7tEVrl010xiI6453u4T8OH34cPbamSUITrHHlx6c+nHjvGmLJmzZt0sSgIXjbRxwaO2OWGGGCEAEMMNOvjgjnCE2EZGWFm3w5MK1lmasFrRo0YLcLNs3WtmuFiwc5MORtizACmIZg/4LAP4K/axqcREYxEs8d9ePOUdAg/4Wzv4WnczXOeOb68d8efHnO8McsdiE8CVadM7pxhWSMIxx4eHU6gAhNhGNg3cMmDhqtYZGrla0at2a3CwxsFrPHmaZGWZu4ctsYApoGYbwb4eDhOBipSMnI6KgIOTmZ2fkYuAhJSQnp6OiAIP+FZj+FXXZxbjOMcq1U3PXr1598oTwNE5eGs4xRhGEYI36t5wqITYQxxZseHNlxrcuZtiWtHLBotcOWLhbiZtcLLK3YOHLNoAKcR6F+D7L4PsYoaLEkc9uBtwdMMVlmMwWMwFU0NNOFrCD/hZg/hZ3q+uLuNVjwK6cq1E5Z3XPed2AhPBVUeThvGZGEYRhGEIwnXfyYwjxACE2EZG2bG2Y4sq1niZuVrRnibLXGVyzWsczPNjyNmuFyyaACmodg/4SUv4SQc3nwccZVjlrlXDUGWuOM45AhPwsOfhX/lPBlpjjnvny48uXDWFsGrNws2S1JITwVGF9OW95xRjCEwnG+vnp0CE2ENcebNixuMy1rjZsVrRvmYLXDZxmWuWDPE2ZsczlzkxgCm0chfh9o+HwfAZLCYi6SqWK2Oum+3C4PC4XB4WWuOCEg/4W1P4Wo88sa4NKQuZ3fHe+ud9d9YVlo74oYIYYZYZYI4YISOW3A4OBqiE2EZWbFzjYOWq3DmYM1rRliZLXGVlkWsMeFiybuGOJq3ygCmQahPxbjfi2norHDHHW+HPPOvKFtWLFutkAg/4bCv4a7+VVqatxvOd73ned8ed7oITsYZ1YY3jWE4RhJGF9PLrB1CE2EY3DjI3YMnK1oybYVrTI2cLXLhm0WtcLfMwasm2XJkwgClAOg/4t1P4t1fB3HfGa0iCD/hue/huT1XLPS4VxxYCGuIJIxMPDw8fbwcDAzQAhNhDjE4c4mzBgtxZWjha0xZMa1y4c4VrHDlZNsTfFizYcIApaFIP+CfD+CfHdadpq29zPCscIhfg3M+Dc2zCWTWSRQQJ18uBxOJxohdBZAxtcssMcaWPA5WNDhCE2EMWjhs4aYmq3KwyMlrRnmZrXDLNhW5sjhi1aNW7XNiYACpABNIT8Fv34Lf+PC98Ec1s2LRbBBOd5qxhOE18NceGs0LYMmTJgtgwynhrMg/4OqP4OqfK4cmLvjx3z47zaImkzebtiOXTl4GOFHHPHdeC3vICD9jwKnz87vcZrNLqU1cESRdXUoQmJb5+H4fGHpCE2EOWrjCzcYnK1o0b5lrTGwyrXGZszWtWrhiwcN3Ddy2YgCmIag/4N0v4Nw5i+euMGeVRqtTGcbrjYhPwfHfg+HpLBeWHKcW+fLhLYMGzRbFCE8GYbact8MbzRIkKxy9eFYUAhNhDbExxuWbnKtat2TNa0ctWK3ExbsFrZs4buGLPM1a4W4AprIIP+ECT+EBO3PhxS6I4Yhc7nrN4nlPLWKIT8HVH4OgZtNMM8LPXDeKVsmTFqlKl5aY464YTxJvlPi68M0xEjCKCKc8vHyxhhITYRjYNsjnLlarWzdyzWtHOHKtctmeRbmaYmOPFhzMsTXGAKbCCE/CWp+EsWdcmPFVeeG+GZiwYNFsyEM8tNb1CD/g78/g8LznHWskY1rXLlw4VUTeXht8+fUITx92Y6c+XDOMUQEEYRXv3YmEAhNhGHKxx43GHKtxss2Ja0yMMi3Fkyt1uVizwsGWFsxZtcgApaE4P+FAr+FBvk8C+EznjnnXPUY4CE/BjJ+DFOlslMmDBCCrLn16c4heJs/DDm7UqFHHj8ejgwACE2EOWzBi5atWq1hmYsVrRjkaLcWFk3WtsbJq1zMG7fM2YACmYWh/DbN4bLZNHJJKI9FIdBIOiMPi8Ti8nkMllMnIT8IzX4Rg9mTZopghOs89a5Y4cuHPWE6WSdOTjrGIijhy78cZcQITYQ3xscLZyxcLWmHG5WtMbVytctmzZa1Y42mTJhzOWjbEAKZRyE/FKl+KS+kzLPHO8aznfHlrhpHVgzarWAg/4VSP4VIVXreOcXeZ3fNnd8a3GKoITlbI3z1wqziIwIxrffwZwpziE2EYmbJq5cZXK1nhx5VrTLmwrcTjKyWsHLdy4ytnOZuzwgCksLg/4ogv4oj4Zxi7z3hPws6fhZRlKsb1z4dICGxhXwsjHyd3DwcDBAITYQwY42ORk2ZLW7Vw5WtHGHKtcOMrJawyYc2bE1ZNcWNyAKchqH8OlHh1tgUMjEmjk0kkmj0ehkCg8JicZjMnjcrjMfjMNAhPwg9fhBnvfPHbHHhyxnekJWyW0QwZseIITwdWEePfHWqcpoRhFXHwdMWMAhNhGZo1Y4W7HMtbNHGZa0cNMK3CywtFubM2w48zVtlc4cwAqEASuE/EyN+Jj3NiyaI2w4de/fr14YwpiyZMzIpCK8J4cBkzRlLCCE/Bh1+DE/Bgap5I2nCMoxlOd65XJntw44Uls0cTgbs2TJa88ohPBGOW2+OacYxARTIoRpKCRK+PwCrC4hNhDZw5b4mOTEtw5XDFa0ws2q3C1bY1rbEzzMMeHNkw4soA==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YOHAOAgAQdBNoFqgMBEAxyIWfZza5DpZ1t0iayC8QDCkgQRP//A0UoRigFAzgLZBkgMgkAgIADAXvCHkUzCQCAoAIB4cMeRTgIAP4DAAAAAAAR5ezAPwqqAmqG8ND3hodhoeBQ8NAxkBGQkVAQUPExcXFxcHEwqBgISCgoKKgo6MioyQkJKUjoqSiIyIgoSBgYuFj42Rj4+Pi4mFiYCFgYWBh4WFh4mBh0HBQcCg4eJkZuhp7GttaGTiYqSnqqwrp6coJSYIbwXreDA+QlI6yiqSapp6eoJiWkoiSgICLgYuJk5mZmZmhn5mfl5OVk4uHh4VAxENEQkdBQkBAxMbHzcnP0tDT0c7Ty8zEyKFjo6YmpSknKKWkpKMjJCIhoqMhoqGioiKioiIgoRHQMDAQkMIP1PAd87zeamUzMTN0TcIkQmExMCYJiYmE1JEwkiYTV1cXCLqYCYlEkZer5Ny8oITYRmbMmePK2ZLWrnEyWtGuVwtctHLVa1x422ZuwZMMWLKAKZRSH8Nk3hthl06n0wn0kk0EgUTi8llMjm8lkshCE/DbV+GzPi69OtllPFDFktmwSlACF1EUEGXllRwRwyx15+WGCQCE2EZMjRnjZOMa3E4YMlrRs0yLXLJozW5m+RwyZsMrHE4ZACqcBOYT8PUn4emYRxLUwWpOc8OHLfDKeaWyGacZ6b8Gum1dFN2C1K49eXbhrCGrBg3UghPw95fh8DxZN1M0k8+XXn05dscuC+iuqWilsE8zExVwRThOMJShBOtdteLPChPIHXjfp4aoxIRjGNb1xzhWFNGzgYIWhHDlx1iiIwijGenrwnDYAITYQ5bMHDRtlZrcbbDjWtGmJgtcYsrda1aY8mTM3cNcORsAKpQE/g/4jBv4i7YjG+W47zz57zmanlquFYxFTrPDOJtlxcY3XHGcccVWunLHavA105IP+Hzz+H0mYjnjMyVHDXLprWlXm+uee+++co1HhV4V8piZ48b8HwfD59d3KFbCE8JVhHk48NYzRBGCMoppxjOUZSpKiCVYpwjCMIoTRjfwTGE9IITYRhZM3DPI3xLWDdu3WtGmHCtwtnDBayaMsWJy1cZsWHEAKnwJohvHAt44J4aGhIyAikIgoOEiYOFhYuRjYuLgYFDRkdJSkhLR0dIR0RKSUlMSUtERCJk5WhmaObn4+Ph4OBgoeCh4ONiY+Hg4dAQkNDQ0IgoWBi4+dqbW7r6OZk4OOnKqooqKUppaWkIbwVweCqmUnpymnqCUmJSSgpBDQMJDwsbJysvQ0dHTz9DQysvHxMTAwMFCRkVJSEhGR0FBQMPHxsvJz9DU0tfV09TWzczEwcNCSlBOUk5SUE9NTktKR0RFQUFBIaCioiKioSGgIRAwMJFCD+OvXvwfNm6lMWXMhKJEAiUSETAmEXBMLJiJq6mLq4ITCQSRMzPH4JWohNhGFm2yYceVktcYWOJa0zMMa3DjbsluTJjZtmuVrjwtWQAphFIfx6LePXmGRabSKgTCgS6WRJF5PKZ/N5jLQhPwynfhkF269OWumeGEaUhinGsSF3U8UejIJYUMceF0KVIAhNhDBtlx48Llgty5mmJa0wsHC1y4bs1uLDmZNmrdo2ZNsYAphE4T8fDn4+C8Er003x3nDFgzbsVMAhvCFF4Qg4qQgpiIkIODiYeNmZObm6GbAhd5TFHl1cc8EcM+VwsccGSAhNhDJs3w42TdytzMMzZa0cNnK1y5xtlrJozZsm+XI2Ztm4AqQATCF+QFr5AkbZbbIMBZhsNhsFdNBBTTLTGhiQT04PA4XA2xwTYDBYrCYDAQQRy2gg/4Rxv4Ro8Yvlbe+PHPGdxa2d5vNxHDly5eF24RqZzt149ePUITx1z5unnnNFEAQiRRhGBKMCEZx09mE4TAhNhDRk4xOGzXEtxYWWZa0zY8S3EwcN1rXE5y4cOFzlauG4AppHIP+Qo7+QoM3XOdzNRw5a1rFuMc1oIT8JWH4StcUp6stK1vhx48eXHhhTJg4GLdipICE8GTlPg48N5oxjCJGFWPfw0YcwCE2EOMjXG3ZNnK3M0Y4lrRo3ZrXLRq3W4WTJgxxM8TPDicgCqYBQIT8iHH5EMUbYaTRna+ado2iRnGBCSEYRRRjO+PHnw3hbNs3btmBDLfgx3zncIT8I2X4RnyUSscuDDrnCMqYMGLFCEa3w48OPDetYwlC1sGLNi2YMVsFYYceHLh4N9+fh5yD+RvgGL9XvOZTJaYRNRMJibpMCriYmEFXVk234ft3DiAhNhDXKzaY8OXCtc5cWVa0ZY3C1xmctFuVxjy5MrXM4xM3IApaD4T8jyn5Hk8FcUMVYx4N8ePOhvB6p4PYaKYnoaUgIqEg4eVj5ECGxROwkBNz8LCw8TgeDgYGnCE2ENsWVo5csnK3JkaZFrTHjxLXORm1Ws8eNxkytm+Frmy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EuHAOAgAQdBNwJ+gQBEAxyIWfZza5DpZ1t0iayC8QDCkgQRP//A0UoRigFAzgLZBkgMgkAgIADAXvCHkUzCQCAoAIB4cMeRTgIAP4DAAAAAAAR5ezAPx4KLIKAAAAAAS+O0AqmAmiG8Lf3hbrio5JQ8JIwMfCxaHgYODg4FBwcNBRUdHRUpFSkdIRUdIR0dGRkFDQUDEw8nKytDMz8zMy8nHw8PAwkJFSEtJSUxERkRDQsXKzNDT19bZ1djU1NDLx8GipakqLC0qLqmspqqqCG8L1Hhc/nKCYrpSukpiUjoSGgYeHkZmbn6Whp6mnpaGZmZGTh4GAhICGhIyEhISGQUHAQcDExsLKyM/N0szVzNDMycjDwaEioqWmJSYnJ6cmp6UpJaWlI6OiISBQ8PFxMbBxsVFwUBDRQg/gyo7983u8xaZmFxETEomSZq4mJRMTCIRMJTcTEooERYiSYiS6SCV35/qxmvCAhNhGLIxYMXLlytws3Lha0ytMK3DjyMVuVw1YMWDZywxOMQApyGofwzSeGjuRSSOSSIRaBRaISaVTKdTiYSSKQGEy2X0mj0kCD/iUy/iVdbnpHTGl75897uK8LHLXKgIXPYSCDQwzxSwwxwRwRwRpb9GhY4CE2EY8eFxmyuGi1i3yYVrRhlwrcLZi4WtMeVkwaZGeZq0ygCl8Ug/4dlP4diY3yntGsI455xJCF+Ggj4aIcBhMNNiqKoIo6Y8XPgcHicSCF4axMcWLys6VHLDHhc2hkwwAhNhDTLhyMsLTMtatMrJa0buGa3CyyOVrfCya5WOZk4xsMYAp2HYX4gXviB3wuFnrwUWMuxWIw1lEEcstNMtcUsEKUhfhnE+GcXOZDDUUTy34nE4fB20wxzSTTTTRxIYiF4y0MsGnjljhlghhgQxRxQoY7dXBHBKAhNhGZiyZscbdstzMGOJa0bMmS1yxzZluHI4Ys3LVg5aZMoAqDASeD/h3e/h3z5PCdOXLpjE8ePHvvjndTXBpVJgSAhvFEF4om6CanpKMQsrKzs7Jz8vNxMJGQkpMUFVMR0NEQcHEycLNxsnGyoIXjjTwQ7GOOOGEQggIkEJChhjt18MMUwCE2EYcbFizYtWC1m1bYlrRg3crXGTFmW4m2FwxysGzFw1bgCocCYYX4CuvgLZiTYaa6KiWSmO2GeKWJFGglhjhiVWVYTCYzAYSiyRLTTPPHPHLPPg78Hh8Ph7cDHOgsouwFVVkKenD4vH4/F5HE4O+OaTBYa7JYjFYzDIbw8reHm2EgIqYjqKirKSknJCOgZePm5WflZ2NkZGVj4+RScHAwKEhISIiIKCgoGBh4mLj4+VlZmTnZefj5eLj4KEjJKWmpSajI6OjoiOio6QiIiIjISAgkBDwMDFoeBiYEg/G9SY8/ecpTMoiJJi0rq4lE1NXQmJhdTCYmLiZCEJqYJhMXAiazF+b6N294ITYRmaY2ThtkzLXDRhlWtMjBstcZGbZa0YMmWVs3yNmmRiAKYhKH8FM3gqXjEem0qnEqlEciEFjMhmM1m81AhPw6Ofh0Nx556cuPLhjSOLRTZYCF21MGLptjhhhinwOVjghxQCE2EYcmJrjaY2q3Izw5FrTM5YLcOVk2W5mWNiwatXOVnmYACkgLg/4NCP4M1ZwmZrfIg/4dYP4de941fCe3HQCFozTCx135udIAITYRlzZszdxlZLcbdwwWtGjlwtc5GrBa3xsMrNgxy5MeRkAKXxKH8F6ngxBl06llGl0oj0QgEPislkMnkcZAhPw9rfh6lz8nHjxzjGVrQtStAIXWQIc/TBHAgjlx+HjQgCE2EOMuZqybYcq1nibuFrRm2arXDJkwWsWWJvma48rjCwYgCn8nhPwnNfhNZjpvHPXLh2zxxUtgzNV8E4xmSngQlXDh0oT8OlH4dIdUsGacozw1vhrhvnx745aQpowcbBqpgtGUZxmAhN3Kk4OPDOqcIkZzrFC0KUpBGsa4+3GLMCE2EYmjfDiY5sq3DkbMVrRszcLcLZq2W42jTFlcMGrBu5xgCl0Th/Bj94MsZBJpVJpdGotCIBAYjF5THY/I5CCD/iJS/iJL787tOGonhxm9yIXXIJc7KhII578fXCwwITYQ0y4nDbIywrWeHDiWtG+Nytc5cmNaybuWORlixNmbJoAKch2G8Jk3hMLgoCDjoKOgIaFj4udnaObkYmIgJaSnJaghIyFAg/4gIv4gGZXprHDVRNXxvnO3O6yiQIXRVQX210yyyywEUUUUSFTgdCjgyQAhNhGFw1xN2rDKtbs2WRa0xZnK1xkZtVrZzkxNG+ZvkZOHAApgE4bwUReCeGYmJCcjpqOkoKFh52Pp6unqQIT8TlX4nRYSlwMGjJaCeOuXPlzghcFnEWRrjphjRw16OGFjgCE2EMG7HCwxM8S1plaOFrTLmarcTBowWtGrdi5yZczZlkYgCmIYhPwpqfhSTw5a7Z6WWaEaJ4MOCOK+YIT8Tm34nKZYNFMVYXvlx58uPHHTRamQhPASWPh4ZkYpwnPHr3rStwAhNhGbLizNMeTKtyuHDha0y48q1wzcMFuJhhbZMObGwytW4ApYEIT8KVX4UmZwy200yyjPJO2khPxPUfieRpormw4MM64Z576whoqqgoGDiYWHj4eHwDBwsAAhNhDnG4wt2DFotzMcONa0zMWy1wxcZVuNmxw4crBk1ZN8QAp2HIP+BVT+BU3aufRqeGdbjihieXHHHn14gIfw41eHGGOR6MR6SRyQRaKQiDITD4zG5LIZXI5fG5PHY3GwhsHQsDB1MXDwECBBwEHAoODoaFBwGAAhNhDZhlbMcrBktwtnORa0yYmq1xhbZluZw3a4m7jC5bs8wApgFoP+A6L+A6ma1utMrxlF8uNZoIX4YRvhhxkYBgJsNgMJNgJkWBlwtuFxYIXhzJyw5O2GGMgllT16eGGCYCE2EZmmJo5x4si1xhcOFrRu5arXLLMwW4WTTNmyZcWJzhygCnklhPwFyfgLjxRtfBWEYwktKkJTvXPl0573nCmbNsxYMACE/DP9+GeXRbJOl748uvLnx1nCVsGLFS0ITnXLHbXLXCCF4615p5Z0ZDBCEMAQIIUMNutRqyE2EOHORk5w5my3C4cZFrRy3xLXLVs5W4meLNlyYmTJxkzACmoZhPwDjfgH5jihsyZsWSiOPPn16a3pTNuyAIT8J0X4To7ZqYIxjGcYSpitSeHDwdvF3obMGEYGBwHAwMCIEgIOAg0TfoGCiyE2EMmTPNlY5sq1g0b4VrRtjcrXDXJiWuWOFtmbZsbVq1xACmYahPwFefgK7gyVwKVYZ453qnaezDqpgIP+FDz+FBmLznPHfPjz67titeBw7VpAheTt/DBsZYY4SFBChgnjyeJgjkxwITYRiw4cjljmZrW+Vm1WtGLhitcsMzBa5cZcbLNmzZXGZkAKgwEpg/4D9v4D46mtW3PPfXjnM1FcuWtY0bze751fC+DQhfhN8+E2clqnkjSpY7cDfh8Dga0mCwWKx2OwVlEkE9OFtweBwuBAhPEW2EeHtvWcIxhGERGkYEEYowqjl8AwTwghNhDRu1Y5sLVmtZtXLZa0zYcy1xlYMFrTNlb4cOHK0c4mAAp2JYP+BMb+BLVV8LjjPO98bmY1jly5csau547613ZghPwjIfhF7nPbLTDCrCFLUxYsGLFKE5st54a5Y4cOWICE8WcGMObprOcUyIEIwEKq5ejeMJghNhDFxicMseTKtatczZa0ZMGy1wxZNVrLJibsczdnlZuG4ApqHIP+Bhr+Bgfjjny5rc4mEYjFYcuOJWCE/CH5+EPPBgvgrWeeGfLfHWsYSyS1YMUsEIXibNwMvgZ44YYSGCGFClhr0sEcUYAhNhGRgxct3LDItZMc2Za0zZG63CxbtluPJhys2DfK2Z4WwAp8MIL+XrP5eb69/F5jevhnZZk8MZALXRNs7LYAg/4QXv4QT5xx6bTfFfXfHjxmWOGuXDpqopM3xHG5jdZshPKXgeEevlnOYjCMIwnCMoxQEYpkIwShPL24ThEhNhGFy1xMHLNytbNcOVa0b4sy1xjytVrZq0ZNcWHC5cNMIApODoL+Y+v5j1k3xXO5uIT8HaH4Ou5YllY6cOW+UIbIVzAwFvDwcTI2MBBwACE2EOGrDNix5mi1uyyNlrTLmZLXLJrmWtGzTJjYMnONw5yACkkLg/4JQv4JU6zWNOVYg/4Niv4No6rpDpmrhsTTsLAVsjdxMPAR4CE2EMMLRphaZcS3EzytlrTK0xrXOHFlWucrbGyZZmLBq2aACmMYhPwT/fgodjipsxaLSnh05ceWsLYLbpWAhPwbcfg2VjOcaznSWDBgpCGOO3ffbnCF5O3ssWvllRwQhCpxOXFAITYQyYs3LJwyxLWzLDjWtGeVytws3DNaxaM27Fk4ZtcbnCAKngE1hPwW5fgtzXlO1LSI58Wed4QYp7seisl7a82ml05xmwTlgUwyz3yghPwcCfg4Fbs2HFOta45zzxvOMY5L6J5mCk82XVlteF54cOHHfCnihmxZsgCF4YxMcWHyc8McKGGCFClhjrvlmwFk012AkltrjlRkJLBPLr4EeHAhNhGTMzyM2bHCtzYXOJa0y4XK1yybN1uVzmZOWjZtlzN2AApMDIP+Bdb+BbViek5nnniAg/4Pwv4PyccHbGNM5IfAUxg8EmcRg9JQVHQhNhGHDkc43DnEtZ4WjNa0a5my1w3YNVrFpjxt8jdrkbNmYArEAT+H6/brbYhCIBE4LKZPNZrQZzNY3DYNGJtPqxVKxRJhFoFF5PO6jT6zUaPK4vBI1JKNWLBUqNKIlBI3J53S6fS53I4iiEom0+oQhPwbZfg3ZwxRyUyU2UzQwQnfLlz6dOGalsGLRgxYLQK4deffhrGuC2jFozYNFlsOHfv4oITwRCMOPlrNEhMRTJowjCBAglGMJxinGEZRSSjC9/A8I1ygITYQxasGGFjiwrcOVrkWtGLNotc5XLZbicZnOVxkzMHGRqAKnwE9g/4ANP4ANXNmkRicInkisStMRcRC5tFYikbnPHMzU1XRU4CF+CNr4JAcpRlpsJFFDTbgbcHTi6cbfSmkuwGMw10khHPTbPfPLBDFddhMFZRFJLHg5cXXgb8ShPH3LnDn8OqacpwjGFaVkQQQiCKCKCIEYRTw8flynLcAITYQ1Y5G7dtlYLWjNy0WtGjJqtcY2WNayY5cbfG3ys2GLEAKggJqg/4DXv4DVeOedcYqdYx5DGKvO97zu1MVrGtRwN3e8895lNVwv0PB8LjW8b5x1rMbw4UrGISibkuZEyiIpjhmgIX4I0vgjJwlkFkaeeu2/A14WeWKSTAYLDXXIlc9duBrvnQyVVYLDYC6SKKGm3A4eLH14mG2qSbFXZSrGQ0I5b7a8Dgbb644ZqLsBgsBZJJDHTTXffbXepgiheQNig0N8sMcMJDBHFHFDFHEhgIYBDBDBCEMBDBCRwxz159hMlZRRgs1FgcfbHHCjghQwwQwRwIBAhihQwQoZ9HiYpdaITYQ2a5WLPM5yrWbdw2WtGeRqtcN27VbkZ5m+Zg0x48LRmAKlwEshPxtNfjaVlkvkjKs8OOt5oUtTJmwSghOufXh148sYSzYNXClIIbwsjeFoGQnJSokpaIioGNlZGfnZujnaufnYCKkpiitq6wlJKChIONkY+RmYeni40CF4iy8LM1yxxwxwEMEEMMcIghkigII0JHHp70enCE2EYcbLGxb5sa3MwYYVrTFiwrXORsxWtGrjDlbuMrltmbACpEBKIT8ev349r8ThSwKMTNq0ZLTw326deWMaJK3zz3w00rgh/Cmd4UeYbF4DDYLD4jE4rHZLI5TF4XDItIJlLKBNplIJBCINAYTC47H5fFZLI5DH4Tz94xhPwTWE4RRRmhGMIQlKMIRjGNY1y8nKawhNhGTE1xOGGZityt2LJa0xsma1yzyslrVqzxMWWVhlcZMYApMDIT8fcH4+ocmKORrjlz3hPwmLfhNLzaKZqWtAIfEVVQGZw+G0GCoLGQhNhGTEzaM2DPKtY5szJa0cuMK1xiw5VrVk4bsmjBjjxNsgAqYATKG8dNXjpXgIGNhYmNkUDER0xMTUZAQsjL0M7HxMFGTExPS0Mj5GdnZmJgYiSmp6gjoaHh50IP+Ghr+GjPGHKOzgqZ2lrWOGKze+fXdsVw5a5Nc957x3TwghORxIV2zvWeGFU4IwgjIQjFERIRgjCs9vRTlwCE2EZWLRm0Ytcq1u2cMVrTMycrXGVm3WsGzRgzZ4WjhzjagCocBK4T8c0n45scefOy5o7s3C1aslL3z6c+XDWEsVN2K2BCtb4ZY5TkAhPxEyfiKHyZJcTBslKtcOXHprjretUKWtotswUhSd55a5cOfOITuZKT5d63nGMRGEYRBGAQjBGM/BcUYgCE2EZsrVkyYsWC1lmbZFrRrjwrcLBjmW4s2bG4wtGjBq0ZgClURhPyHofkPBz1rnZ16UhkxUoCE/CXl+EvWHAhbNC0Ixw475c6E5Wxhw4bzrPHj364wiCE2ENXDdozxNWS3GzaslrRvhbrXDVxiWsG2XGwzN2eRuxzACmEYg/5CRP5CRXgYnlELjM7nc7q3XoCE/Cch+E6XVTcswXjGdZpzy4sbDgCE8QcWGfLhrONYRnCsJzz82MYYgCE2EM3GRw3Y5Wi3K0bZlrTC2xLXLPC1W4suFnmyOGrltkYgCpsBRoP+Q3b+Q4uZxvlvpWr8znwtvO95nNMVUUmkRUYiJZvjvdyqsYxoluufC7xkg/4jLv4jF71SOOO7r05w1OmIrMTMSYjCsxtnKaiopFuMbVnTV9OeL4z1g/G8p4N7u1lpTBNTWUouriReLqYCJIkJvMxnMc/JxPqAITYQzauW7fGyYrXOZniWtMrdgtcNcTda2yYmDjNjbYcjPKAKxQFAhPx/2fj/1wWhkvTHfDHGpK2CVqQjGcFJaLWorfPwc+vLvZ8FcSWiOaOyG7FmyMk4VIbxDOeIXWAgoOGgIaFgYmJjZOXl5mfoZeTREdKUlJVUlFLSklFQkDBxcXMxdLH0MfSwcPDyCWgJyBiEBCQsFAoEheAqZI8rg0sKWBDDBGhIISBBDBBHBBDHDDHHXlabJsFZdgMpZTPXfPPPbq4Y0gAhNhDFg3YYm7XKtZ42DBa0zZW61ywbM1rhk2xuGuLIxY5MIAqaAS6H8hzHkOZgsBhcCmFPhMEQyDRqe2qGQCAwmKxmPxWEwWEQyPRiQRSDQCGxeOx2NwuCxSXRaGRQg/4UAP4UGY6Z6Z7bxLLjmDHDljCJ3x55yjhrlrUQ8PjzyITwlhXz5eHGM0U9l4IoIwhFCMIxhGERG/drCPGAITYRlxscuJm5xLWzTIwWtGmRytcY8bJa5bZGzFllcs27hsAKlQEwhPyTIfkmFlbLky2vSsJyvPDesYsDNiyUtinbHfHpx68uW85UzYs2QIX4pKPikhiogujsQRzzy12sHXbhcXgcLHLFgsFksdksFhKqoIoYZY5a7cPhcOCD8zyL3vPG83N0ImG8xJFOF4uE3MSnj7e8xkAhNhDlm0xt2DPGtbsceFa0xOW61w4Y5FrfJmYtcjDDkasmYAqwAUGF+TCL5MFxAgjQyzyxywwxIpIpJJopqIooM7tNDbfXHPBNNczypDTgcTg8LgZ45psJNVQAhfiUS+JTGiyzGVYaKZDTXgb8Dffg8Hh7bY4KJsRhMRgostLRBAjjgnZHYYuCGJBGhjI6U8NIg/Y7RHl9dxbMTeLLSTMRE4nAkm4uIiJTUxMxMXPX4DrNaCE2EN2mPG3x43K3IwxN1rTE5brcLbC5WsMTRgza4W7DE3Z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kcA4CABB0CBAQBEAxyIWfZza5DpZ1t0iayC8QDC0gQRP///wdFKEYoBQILZBkUMggA8BUCfLjiQTMIALQQAusG40ESqoLnQauxEEIKLAILQ8h4CXm8wCE2ENMTJqxcMnC3K5xN1rRnibrXLbNhW48rDMxaOGbVq3Z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sJHAOAgAQdBJ4J1gQBEAxyIWfZza5DpZ1t0iayC8QDCkgQRP//A0UoRigFAzgLZBkgMgkAgIADAXvCHkUzCQCAoAIB4cMeRTgIAP4DAAAAAAAR5ezAPwrWAVSH8FLngqHiKFweDwuAwWCQWFQCIQyJQyNQiSSCSSCSRiPRqHQSAwmGxWOyOSyGQyONx+MxmRx+OxuLw2HwKBQqLRaPSCYSybTidTaVSyMQiCxGNyWUy2VyuUyWYxuYyOTxUIP+BDD+BDHri6qOF8LiWb3rvEouE1cIpFREJJhEVEYlGbvd7nMIrVaiohK6XNiDx7Gnm5km7iRckkxEomCUSIlEgAEwmJiYiSJib5/A9ZrQITYQ4atGjNg1xrc2Zg1WtG+VwtxNWLhbjZMM2NwwZt8OZiAKlgEyh/HHt44M4PCYrD5DD5HGZLH5PKZTMZTG4bColKJVQKJSqFQp5MJdHodAYnJZrM5zRZ3O5jL4zIYPAolIgIP+A8z+A82JvW+WeF4lc8bmmGEL3KYmYlMXhiIw5oP0MLnd2u5lMkSiYuLgESiSJL93vd7AITYQ0bMWjDG1yrcWFxhWtGTJotwuczda5ctczfM4YsczbGAKbyOG4Z7hn1bWAAjYzBUTJRyAiYeRkY+RgIWAg4CF+Gfz4Z/WAwIAMvltXgJY0k01kVEtE6eMhPAUIOHOd5zRThGMIzhFFGMZ6+nCLSAhNhGFrhZsGeZytyNGLNa0yM8S3C4ZtlrZzlbt2LPE5cOcYAqPATeD/Jvfk671fJE+FrhWIjfPwevXPO4qsVCZyuGIxrFYpS7mKIP+F8L+F8mYzyb1UTpCNTFLu98+fPjuVa1y1yxWFKYrXgMTYITzJ4ZjDr5axjGE4RhOUYRQQijCMyMJ0jCSEZRhGFWXwLVHqiE2EZWbFiyaYca3JjY4lrRmzZrcWVs2WtmzFs5yOMObNkyACm8ehuE24TevrivrgVUdKSERCxMXJycvIomKgoSG8QrniFdmJkpKUGI5KFi0NHSUlFQ0Yh4GDhyE8Wc+EdunDOMEYRjCcSMY108+FZawITYQww4WTZw3wrcrPHhWtHGRytxMsLJaxZM2+Vm1cZcLduAKnQEshuLq4xuus7JSIiEgICFgIWLkYmLj4uFh4KIgoyGhIGDhJmYtbS3tpmYnIiMiAIfw7qeHceGwSCozBAg0ChUGhUMg0EIHB4bEYXC4bBYLKKPRpPJoVC5pNaNL4HEwhPHnXm5eGtZpwjGCE5TlOUYRREEIwgv4DwwrzSE2EZW7li5xtMi1qycs1rTM0xrcLTK1W42uVg2xuHLDMzxgCmsbhuFS4VO3tgi6KMjIqOhoSHgYmNjY2JiYODgQhfiuC+K4PMZkMvLXXLDDJRRRNZLURxCF5a4TW5eeGGGGKFGRoY5ac7BDFgwhNhDZozws2LTCtw5XGFa0aN3K3E5Y41rNm4xOWzjG4zYsYAqgATOG457jsYKMR0NBQEJCQaHh4WHi4WDgULCQMFFwMOg4GowTgipqIeOiIKCgIBAQcBAoIIX4oKvigtgMHYQSQRVSSTRQSq67cTbgYZYJKM5nc5ZbmLRDAijoljjAhPGXNnDh6cNYxRhFCMEYRjOdYwlakrSgvO5GE1fAaceeITYRkyuGTZwybrWDVo0WtHDPMtwtnLBayatXLnHmcs8uFoA=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oBHAOAgAQdAhR6ARAMciFn2c2uQ6WdbdImsgvEAwpIEET//wNFKEYoBQM4C2QZIDIJAICAAwF7wh5FMwkAgKACAeHDHkU4CAD+AwAAAAAAEeXswD8KdSGD/K2flaeevH5cazEqK1GuFcoxJueN7sCF+Kv74rFYsBg8couquxlmIqskgnwdd+BxNODntltnprCF4eysLG4OmGOFChQQwSyQwQhTr5Y4cCAhNhDfE4y5GeLGtyN3OFa0xNnC1y0cZFrjDiauGDNoxYZWYA==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QWHAOAgAQdBOgK9gUBEAxyIWfZza5DpZ1t0iayC8QDCkgQRP//A0UoRigFAzgLZBkgMgkAgIADAXvCHkUzCQCAoAIB4cMeRTgIAP4DAAAAAAAR5ezAPx4GFILjQAAACq4BTYP9bV+t1x0xGrvrffPhz3jMNY1jpWOBx1AiIXE3NymkVAERFarhjCp5uNwAhPwqyfhVxw1vClcUNWPcslBVWM14RKSwYs2jVk2ZMEoRvhz58ufPnx4Z48k4USI3nOaOKMl7gITwhnlXroQhKNpxnGMYzIwnCEUYRgAQjCKBGCIEYAhGEZ4fBc0dYCE2ENmbRy3zOGq1ywbuVrRg1yrXLJplWuXObJicuGrlxlZACmcbhfKHeUzkikwVdTFRYTAYjATRUy4unJz4Gui8g/4TUv4TS4nMxK8puYOW+W+W655AhN26zTG8YzreMU6zrdXHvpLiACE2EY2zNy5bt8y1kzxsFrRo3YLXDRgyWtcbhs3zYWLJjmcACoUBMoP9Ed+iljV9mtVFRc7vnnrPGrxWsY5Em466VFU1MzCD/hIK/hIFGXKYxjCoiZyzeb48897lfKu3TpwjUYnjXHPPqITmaIQ3461nGKMEowIThNWMYxgpGyEpwrKrD18M49EhNhDLK5wtW7dqtYYsTVa0YZmC1yzbNluZkxcY2GVljaMXIAqmATmH8IyXhGvgUDgsAhsLisLh6BxCFSqSTyUSqORiDQ2KyWWzGazGTx+EoRGpFNJpMI5FEHjMtl8xksdhMBiUQjEijwCD/gqI/gqHuePDfCcRq6ZzOdrvEYjVUqV3laJiKqInEzWeN9SE8BWODprWcyIjCKEYRgAhGMIiMIoAhfwTOFeCITYQ3bNsTNu4aLWzbK4WtG+bCtcZMrla5xNMLjCwY5mzJqAKZxuG5ATkQ0JBWVzcSk1JSkNFQEDIx8XJwMXBEDEgg/4cCP4cCYrniJ3N3BWq1Vc647zshPJXfi5uutZoTlNGUU57eeigITYQ4atmeXE4xrcuZg0WtGGTItxN8rlbhaZcjFtibNWrjKAKfzSD/OnfnZajs8TGKic78Hr13mURjGEKiIUBK4lU0IP+Gtz+GtVs6cYqorGKGb3x31zmbiK4Ry48DkrFVExnj3CE8teD5w7eOcYxhGEQhFCIIwRgRgRgE9fXjFjAITYQ0aOcWJhlYrXDBs3WtG+RktcNmDlbmaNGOFviasWDVmAKjwJ3hfiBm+IG2BJXRXNHFFJFQJZ5a4YYECKCFLCQJIqlU2AwGExWKxWKwWCwVkkEs+BwuPyOVyuLyOFprJJJIiVHCihkiI4o4ZYaa68Ti8rjczj8rg4psJhsllM1lMBhMFRgAIT8C7H4Fz6YuFg4WTdKmHLl17dOvXpz8PbwdunClo2aN2jVS0pyhFCMIQQiijdGMELSlSVdV0oYsGLRm1ZsVkb304cuXHjw3w1vetYxSpSlpWnK+Cs61IP2OjfHc3POLtMTU3VxMyiYmIJiJRIBMTExKJESiYJgICJTEoEXUzF1KamExcdfR8lL0iE2EYWLbLmyZMa3JhZYlrRi1ZLXLDMyWt2rTK4aYsjTMzcgCpIBJofwEneArGBwuAwyGR6PS6US6XRyJQiBxGLxmSx+QyGTxuMxeHw9AolGJBKpBJiG8ZBHjHrkIyUlJKOgoKDjaOfr6OfmZuRhUNCwUTCREpJS09MS0lBRcKCE6mZHm4YyrJNGZGESKcJyjBBz+CnmITYQ1buM2PHhxrcLDCzWtMLFitcNnOZbhZOMzhozcYWbNqAKXRSD/ijS/ijh6KrlNRMzF8Ju4IX4Onvg6vuYyK6qiaGWWvDz4XB4XAiF4m0c9Ns98MsEsEcc+hllkw4hNhDXI1cs3LJytYZGDla0xZGC3E3ct1uVuyc4cLhviy43IAqYATKE/FWd+Ks++bFLJGV43w3jEnPDedUsWjRu0YMk558vB06cs0paMGCNgIT8HT34On56uBLUxRnWufDpz6dOnXlxxwUyYtmjVgxYLUwRwRlCMMbbl4OUhPDWmk+LjzwnGsIwRhGE4RhEgjKMCBGEUKz29VOFwCE2EN2GZtmcOcK1o4b4lrRm5ZrcWLEzWsGGXFjx4WGPLkyACl0Ug/4usP4uqWuWdXM5vNccM3zAhfg26+DcnAWY6iySaGOWue2e/A04MIXizSx24muOGGNDDLhc7BChITYQ4ysMbfM0ZrcLbJmWtMThgtcOWWVbma5mjTDhzNseVqAKWBGF+LWL4tZ8BiMBjJLEdODlwt9soIP+Djr+Dku554vSuDpWFIbF1LAqGTh4GFgYWLt4CBRoITYQ5yMGrHDixrcjJlhWtMTdqtxMGGVa0b5WzJlmcOMzTKAKoQE5hPxl1fjLjlGdMcMKsmDDSSU807UxYIWwsuXfr05bxpg2bNmTJgtGtcd45ZxqhPwb6fg3FxUpK8M98d9N+Hjz8PLtnfFizcLZxNWq2alIKTrOdV0ZozTVnPCAhPCGOGfHlrWE4RRivOMykLShScJoxRiRnKckIIRhh8Czi3ghNhDFq2bM22FmtbNm2Na0YtMi1zkbZlrfNja5MbDK5xOMQAp0IYX427Pjb9khVR4SzDYTGYbEYjBTTK68Dh8Xh8Pg8PTbGhCD/g8c/g8pq44eHrMzxmM0YqKilLqZm4TuUhHl3nOMYxhGCMIwjCJGOnm1lPhAITYQ0cMMTFmxyLcTPDlWtMbTMtxZc2Fa1ZMWeRllZY3LHMAKggEug/5B1P5BsbV11znnvnvfGUcK6a5ajXGOd7zLVarVzO9zIIT8F734L16MU8U7IRVnGeOd73x101rKWLJq3ZtlMUZRyq4a1IP4U6zz3xztdkokiZmZEVGEErzx9+5joCE2EMGDZsxbNmi3M1cs1rTG3zLXDhmwWsMeTE4ZOGWLDjYACoQCYobyJreRMtAQUPAQ8HBwUHFQERAQkLARcHCwcDAQUNFREREQUREQ0VESEJFQEBDxMjKxsjH09lZlpTwEBBRUNFREhERURDxMjgOJInAcfEx8DDx8vIy8XGo6WpKKoqJaekoghfgjE+CJ3AYLHWY6zBVXSQxwU224G2+/C333320z0zxyxxwSUUWWUWSRRw05XTac1MuHw+Pw+JxNtM8M01WIqwWEuw2GswFVVE0yRIQIp5o0MYCD+OvXu/Zym0hIkmEwmExExNSSpMEJXBcJi16zEKVMM1LJMTMVNzx+A0zwITYRkYuWrVw4cLXGbGxWtHDfItcs2mVa0yZMjHG4cMGubKAKZRaH8iXXkTfkUomUsm0uk0YjEIh8lmM1n9Dm9Zi8jIP+DF7+DFXjxvNF6uKjWeWfGmSE8Ob5R5t8dIqxjVj4ueCGoCE2EYnLNpjyOGS1w5xMlrTG2yrcLVljWsMWJrixs3LVw3agCmMVh/IrB5Fg4tFI5DJJGJVKJFGJJDkVlMxnuA4ahPwfVfg+J16a54Z6XyQyQtiUvcCF2UsEeVngRxRpVdudlQUgITYQ3xuGmNpjxrWLBzmWtMeVgtwuW+NaxcuGubDhct2jfKAKXBKG8jmnkcxlpCWnpagkpCGiomLn6mjqQIT8I9X4Rz9unbGMFqYskqIyhsVUcHBV8ag4BBwsfaoFBiE2EMWeXM0a42y1g3cYlrRkycrcTFljWsXGJy5y5HLDK0agClYOh/IyF5GSZBLJRLIxIolDoHFY7KSE/CnN+FLPTr2ywqThSUiGxtUwcFbomFk7mBg4GNAhNhDnK3bZMblgtysMbVa0bZWC3Fib5FuFg0a5WuTDlb5WgA==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I6HAOAgAQdBOYK1AIBEAxyIWfZza5DpZ1t0iayC8QDCkgQRP//A0UoRigFAzgLZBkgMgkAgIADAXvCHkUzCQCAoAIB4cMeRTgIAP4DAAAAAAAR5ezAPx4NOYOAAAAA9z3QAESAEAq4AnqG8K03hXBmAiodBIKCgICBQcLAxMFHwkBAQaBQsLBwcJMV9cKChwFFxEpKUU9ST01LRkQg4+NkZOXmZubnZ2bubKzIOChoKAgYGBgYCAgoCCg0PFx8XHyszNzs/U0c/NyMjCoaKjoiOmKKutLa+vKkhuHM4gGyDAUPJREFBQUPDxMjFwcjExsDIyMTHycegYaKhpC2ubgVdVKwxAIJBIBAQcBBwEDAEBAwQgoMvr/DkjHQ0ZCQkDBxcDDxcPGxMbHyMXFxcPAwMJAQ0RFQ0FAQEDAwMHExUbBwsFHAg/irxYen35yuLTi0TEoSTEwQjOLjeDGYlFwmJ1uAZxvSYYzjJMiE1E1MolATVxMSExN+X7cy9gAhNhDZyxxsm+HItZYszRa0ZsWC1ywYMFrNkwZucjfLkbucgApeGIfS2xYBKqDQAnEJhEAgEDg8xoVDSyWghfTGemJnilkDC3EcENGDwTJ5IITw9vV4s54ZpiaeHHxbxhAhNhGLMyYsczFkty5WmVa0YMG63DjcuVuHNkYsWDhzhwtMoAqOAS+H4RzhHZfLgTabpRKRE4lG40ms0k8mS2WQCAxaLyCQxiMiKxSFwqCwQIfofuh/lMoBLJamUzT6fyaTyiUpxOYlE0NhkzmVDoU/n0plAmUznE5mk1CD+BlX4ffebkgBJEwuSaRFIX39+7UAITYQ2YtcrPK1brcWTG5WtMLjEtct2LJbmbMc2Jozcsm2FsAKVxCG8Wx3i2vkoqokqSYlpKIgZeXp5sCC/hVj+FXXeec7FxkwhsfWsDJz8LDoGDibmBgYGHAhNhGRliaNW2LKta4szda0ZuWy3E4Zt1uXLkzYnGRs5xZmQAqJATGE/F4x+LxdOGfHpx5Yxlg0aOFkxWhCUa3nfPbHOZRCEo4p4J2pawCD/IIfkIYntntrlqKjOd8dzxiIhUs873xu4jWuHLwscorO+ICE8FRR5uGc4xhGE4RIoIiESEUIgF/BMYV0ACE2EMGOFthx5WS1rmb5lrTFkbLcTNm2Ws2WXCyxt8mHCyaACmwbhPxtIfjajjijsxYqSjPHlw46xgpg1SySsIT41z41vFqpkgvfHh06cePLhgyZMGbRksCGylgeBgbeHg4FAggIGAQcBB2segasITYRibOGrho5yrWbVuyWtHDDItcZmDZa3b4cbLE0btW+PMAKhwEphPxxVfjidyRyTlhrnx471hTJizYsVI3w5c8tMxBa+RkAhfH+ePlqhoRQxz1x1z2z4enC3zxTYLCYjDZ6aSRDbXXTPg5ZwIXjLUwtLSnijihgRySxSxRxzRzRwo6J0ZLq0sVIITYQ0w4cTlowYLWjJziWtGDdutcMGGFbiYtGTjHlxNs2RmAKeiSD/jsO/jsHcY4rzMoxw6cOnIzHPjz53mevDfB4QIT5KL5HWF8GGc74748ufTnzxYKaOBu4GKmCEMM8dc8whPKHgVHr46zJwjGMIwjKMIRhEVr2cMZ8MCE2EYsjnM1y4Wq3EyY41rTI1yLXDTMxWuMbBk0xMW2FzjYgCqQBPIT8d/3473YYZY2mWG6cUJShaUJUngx4sODHkrG2PJlllleN5VwUpktakKuf1ueAhPjyvjx5TTjDTCRaVsEJQknO8csccaxpDJHIxIVneuHDhy47yWxU5WPiWITx514R6eG6aKKMEYRhFeuWcELZMWbAK1rGcIxhFel7Vr18tMvVITYQ4ZY3LZnmxLcbNplWtMzHEtcuGjBa1yNMrdriZYnObEAKdx6F+QYb5BvdJk8xJQglnrnlVVVWTTQIK5p4oYiG4Yjht6yuiJaEgkXEycvIycjHoWIiI6SkoyMgoWJhwIXlTgWGDYzxwSwQo5oUMEMSGNPq4YY8CCE2EYXDRiwbs2q1zlb5lrRvjZLcLnEyWtGjjG3YssLdhixgCn8jhPyJJfkSPx248KXyNErYIQTnKtJ0nLDg38Dh2rDAhuNc45mMrLeyloiEgoWJh4uJh4OCgoSKiISIgETBysdNwUTDwYCE8TcnBHo4YxvK8YyRIkUVcNar8GVOwCE2EMsmVniZNGi1niYsVrRs3xrXOXGzWs82VkyZ5cmVviwgClYSg/5HDP5HDR35YuLnG+U9KIXwq3hVxmIKpqI5YbZ8HLgwheBsHBBkaZ64p4K8LoYIUwAhNhGHFiYMcLZutbtWDBa0xNMq3C4btVuRvjaZMjnI3ZsmoAqZASiH8ksnklliMQqcmSqjzSDQKCQeAwuDwGCwOAwGDQyDQyERKDQyAQaAwGBzOiTGDweG4PDg8bGwjISEmcHT8NFQkMgIOFiY+RjY2PjY2Jh4OGgIaKioqIiIKGCE8reC46+PWc5ozthXlVItKUZCEJzz+A4xnnAhNhGNjhaYW7Fktx5mLZa0c5nK1yzxt1rFq2w4mLVm5zYmAApZEobxeJeL1OMnJKmlJ6UjoSFhaORoZOdAg/0p36UPjfXFip1dTiSGwlDoGVoYWHQMHAxdygUGITYRhzOGLBw3wrcLFi4WtMWNutw5WLJbmbMHLNi1x5XOFwAKhwEwhPxdZfi6zy6Z6aMGzNuwZEcOHPfDNDAZIRjG9ZzLStiYIwSAhPomPomc0tksUmHHfTjy4aoSpSlIjLetapUwZs2DVilgxxz3hPIHVjDr56xjOEUYEIwhGEYRgjCIAMPgeE41ITYRmZ4mWFs1zLW2XLhWtMONytw4sLNbjas3GJs5zOGmHKAKgwEqhPxtnfjbLhgYr0nG98M6yYsWbJgwF8u/Xn11rGmLNk0YM1CE+fG+fhjmpwJZrWnHDXDh058t6zwU0aOBixWiw105b68+OMyE8PaYOPlveaMUQjCKCMIRgjBFPD4FRZQhNhDNq2YtGLlgtZ42DRa0ZtG63DjZs1rbEyxt8zFxhcOW4AprH4P+Odb+OdHEdKwu98+PXd5nGtcu2OVTjMbAhPoavoV4aU7xx1nGjBbFgyYqQVrPPfPjxoXkjemvlhjgjgghCBCghS16dCrAITYRhZtXLHKwxLWDTJkWtHDRgtcsWeNazcuMblm5aMG7fCAKVhCD/jxI/jw769PB0Fb1egCG5nDmiZamjI6MhICFhZeJl4+ZhssYJg4C3i4NCwcXdwKDjyE2ENWTXJhyuMq3IwYNFrRq4zLXGVvhWuGzTMwws8eVjhyAClUPg/49gP49heuM9M6m8d3WQIXy3Xlo8RhKJokdtOHrvtCGypgeBgbWFhYOFicAwCDkwCE2EYmmLCyw4cK1kyaZFrRpkcrcTJzkW43DHM3aOW+HG2yACskBTIT8d/H47+8FrSzUhkvCccsr4ZYWOGXHhvGNLYtGbNa0MdNs9rLGEcUMy05VnWd5YaSpgliQqxwnQIT5/D6BvVDNK1IWwywsqeWVZVyRwUtaUpCCF5w14OHLPKcMV9kNTBWVZ1y5a4cd9KeKOi2bVmCF4iy8MeNxMstN+jklkz11GC0CCHR0zo4IUEMBDHDTLHDFFJNRNIggnIYUaEhjQoYcLn0KECE2EY8jZw1Y4cq3K0xNlrRy1crcLZhlW5seFq1ZtGrJgwYgCogBJ4X5EGPkP3rjwNU6KONHOqgwmCsqmhpvw+LweHlpkiow2AusuIXy9XmKbMZgMliMBJRLPfg8Lh66445pJLpqIoI4Y45ZZJ7YIYXkLZyxa2WGOEhijQwCGBAghgQwRxx6XCzT50AhNhDDM2YYsTnKtytsbha0btmS3EyzMFrPEzaN2rRxkcsGQApmHYP+RyL+Rv3i8HHPPPOcwjhrGowxnWYnAIP87p+eP3jj0YiqVWumuGqqZ5z4s89gheNNTDFpaZY4QhgBChl2sMMN4CE2EZMbjNiZtci1tlYMVrRhlarXGPG4Wt2OPC2YMXLLGywgCn8rg/49Ov49N9Trerm7u6nlw1jETOd7zJDGK1PDPDKwhPr8vr/80M0c05VXw48enLhvCGLRq2aM1KTvhy58+PLC+BmshPIHTnLt46xjFEjCMIwjKMEUESMJq4e+JCE2EYXDDM3cZMy1i0xZlrRvjbrXLhqwWs3DPE2as2GHG2ygCnMnhPyEUfkIlzzxwwyYMWLFSUoq1iihO2fRpSngw7L2iIP9fh+v/rlfgZpUzK1twtNTqatw462tkITxFplHh8OtYzinBGBAjGcZxIQhfojnACE2ENHDVrlZMG61u0bM1rRzlYLcLBm0W48TFzkyYmbHDlxACnQng/5DLP5DJduXPhx6c5ceHOtarGITd3zxm9Xy3yuLg/2Bn7B3s4cenXxOtc8ZzO0zU1iqORThmriwhPC2GUeDw71hGMYIwiCESESauHuotAAhNhGTGwaY22RktbN2jJa0YOXK3C2aOVuNq1wuMeJgyZY8oAqPAS6D/kPy/kPzTFdddY4rqca5Y6a5aiNze8897573marwtdtdsIX1wHrgWOgw0F0ck9M+BrtwNuBwuFvlgomwGIxGMuukoQw104GPD14OWMCE7WSUeXhirNOE4RiinCMIwSjCU5RRTnXk8lGXMCE2EY8LjM4aY8y3C2Z5VrTLhcrXGRixW4c2JmxZZMzBvkcACoIBKIT8i235FsYVhhlOdYxmtgxZNGS0l558uvLnnhqaJZsGgIX113reaI4p4Ya6aZ66bcDhbcDHDNRdiMJisFdJNEhwLEz4W8CE8ec2MOntnOMURFBFBCKBCacZ+A8MWkAhNhGNk1bM2zhgtbtMWVa0zMMK3DmwsVuRo3bMWmPLiauG4ArFAVOD/kek/keVy4+JnV1K87u+c5i4jVa4VrU8N9ufgcel1HPHj48N1gQi5vNzYxHTny5TUW3vnvw+IIT6qb6pmDPqzxvWdU5SpbFTJS0owrW9cOWOltlw2euCOqHGwcbFsxYKQXrjx3w461rGEcWPFkIQhe2GU4iE8lduMPAc51RRRiIiAhCE4znjreEKYsmTBKRhvGsJxEUYEUIwjAE59HjjnCE2EYWTHJmyuGi1pmaMlrRrlbLcWNxkWsGbjHmb4sjRwzaACk8Ng/5Cev5CX7rwcZtERoCD/XEfrjY5R4GI5ZvewIbJ2AYGAt42FkbuBgYGECE2EYseZy1zOGS1llZtVrRwyaLXDZwyW4W7RxiYYW+PCxyAClsUhfi8y+LzNNZipsFVZNHLg5cPXh77wIP+AMb+AMdzauU1Os8rVcCF3EskOPwdMcMEqePB5VHJiiE2EOWLlswYs8q1qxcNVrTCycLcWXDmWt8rHMyYMnLJjjYACpMBN4P+L/7+L/M5vFd8brHLh0xUy58ubhx7Jxc5m5ZpU62Kcq1y0IT7+j7/uEsTJmhgjCN74a1nFKtGLHgw1nWeGc4wSwYsWjJkhipjpl05c4CE62iEeLhvWc4TEYRQiijCMIwgjKcAglGU4Rrx+enLhCE2EM8mHFkx5ca1gywuVrRg0crcOHKxW42TPG2ZZWzBoyZACogBLIP+NgD+NgFyvOstzms9N8sY4YVMZjed8eO93Do6eJjHAIX4A1PgDVYS6GqCCVPXLg48Lbh7644KqsFiMNhLppII4565cPFkYKYwhPF3Bi5+uc4zRhGESMIiEYEpwRJ14PRhFsAhNhGPCyZZm+ZmtcsG7Va0Z4cq1xkzNlrLHlb4cLfHkYMGQApODYP+OL7+OLfc8U303y59AIT8AoH4BA4xuvjrnvwc4IbIVvAreLiYm5gSECE2EN2jdgyw4XC1jlauFrRllzLXDFtiWts2FmzysseFhjZACkIIg/442v442yY6WIT72z720yZdGUCHpULhMzlsJg8YITYRjaZmrZq1ZrWjlq1WtGmHMtcuGLFa5xOWLPE4zOGuVwAKcyOD/jm0/jnBut8IrE9JpUVcpubym43wa34whPwCEfgDZXvLDPDjvnvnrWFsGbJmxZoUgjVjvnqAheONTG1c8MaFCIUEEECBBHDDTh87BDBcITYQ1bsMbRu5brWuHFlWtMjVutwt8OFawZsmDfI0ZZcjByAKdCSD/js6/js/prOLi7mahrhFVcbbrjheuON6g/4Amv4Ai+GamoRN7vn4PW+c4dteBrhjFKtxyIXijMwxZ3Byxxwwwo0KCKKCKCBCjjhn1ssLFiE2EZsbRu0ZtWq1zkzMVrTIyxrcTjEyWuMLdzkxNcrJu0ZgCnIgg/49FP49AYzXPHPO87zMOVdNdK0iN1vG6IP+AM7+AOOprNTKtRy4ctY1K98ePHvPg58PYIXjDRxwaWmOWGGCOKOKKGKOKGFHHHfo4IVQITYQwbOWjVpkcrWjJkyWtHLhqtxNXLdblcuMLbMzYYmGHKAKciKD/j6E/j6B3q+kYimd75976zmq4cOXLhw1PKcAg/3dX7t3l2jtBu+ed8+d3Ko1wipqdxxvmIXkjcmvhlhhjgjghhgIIYEEMCGGXYyo8KAhNhDZtiYYmrdktZZHLVa0aZm63FjbuVubIyb4mGFuwaMnIApXEIP+Qfj+QfvpfTry5znccYmgg/4A5P4A743yvtHLpPC88diGxpUwMDUw8LCwcTWzsBBqACE2EOGbbI5ZOG61swxOVrRtlZrXLfMzWsMzZpmasMzPDkYgCj0Gg/5CYv5CY2O1gIP985++ddoyhr6xi4OrjCE2EMmjBsxZ4cy1gww5FrTDixLXLFuyWtmORyzyYWONzlzACm4hg/5Dgv5DcZ4zxjMxMcK6cMVMb49dzd6vtXIAg/4ARP4ALacMrZ48Z8eLusV25csYTPe+t8yF4YxaDI4uWWFChghAQQksexlgjwIhNhDFixYsMLHCtxZcWRa0Y4si1yyctFrJzmxOWrLCzZZnIAqIATSD/keA/keJu9NUibcJ1rGKm8563dl1EcKqohN7m98O+ICD/gCS/gB/rfTNTN33Z8XjzmccMeB08DGrxe5z1XmFVjFKtlxAhPJHRi4vXnGJFCIhGEZQjCMIwjGMIgIJxr4LijpAITYQ0b48jBy3yrWbLNjWtGeXKtcs2bJbiYs8TJwyY43LjEAKvgFQg/5J4v5J1YntvhvWb48c8543GKxwxqKRFU7Xw4zvee++OMwpyPC1wVM8+PHNzFVfiSTXGeKD/gC2/gC/qUzOZzM1jXLl05YYzvO97vrfWPD1eMa8Z418rjN75m95icVrWtMXm+dcxpVghPK3geLwDjVhGE4RjCMo0ihFMnGMc+FkyQtTRknfDG8KxinCJGSCBCKJGca+DYwnpCE2ENnLBxlZ48i1m3xtFrRw4xrcLLMxWuHLNlmZY2mJvhyACkMKhvJth5NsVTUAhPwCYfgExcLhgIfKmAYBB63P4HA0dCE2ENGznFiytcy1i1atlrRszcLcTVvhWsW7lyzbucrhm4agCqMBPoT8GIX4ML8NM+bTbHa9LwnGEKWtgxUkRvPLfLjveKmDZoyZCuXbt15boYM2DQ1RhPwLBfgWVjqcKWyWCU8N8uPTrz69OXDGmLJq1bM2aWCBGd53nGMaRtRAnWeG7TKE6V5YIoa8dZzJwRlNFGEIwhKcokROUwgghGEVcPgeKOchNhDFw3YNG7HCtwsnGVa0YM8q1xmzMFrhu0as2+Zs0YOMQApxGoX4P8PhAnlguqxmCwFEUsuBpwNsE8UGCqusoIT8C0n4FdbQwVne+HLlz49OG6OSujBktYCGyxgeBgL+Hg4OBQEHAIGBIOFp5eAgYKiAITYQ1w5mLLK4yrcmZmzWtGbfEtcNGjRa1ysW+Js2YYsTNqAKZxuE/CNN+EbXTKua2rRkwIYb68+PLGUeBLVgzIP+Bij+BhOKcJjPOevPn1zczjTlhUCF5M3ccGppnRoQQQwRrdXBLFOAITYRjcNcLNgwaLWjhw2WtMTBqtcZsmZa5wtGTZq4btsTbKAKaRuD/hNo/hN/xPCe2tcFM53z4873HHwq4ciD/gXi/gXP01NTm+PXffjz2jhjtXgaioXkjbywamuGGOAhghghjglU5XEyQ4shNhDNwyZsnDjCtx4XLZa0b42i3CzcZlrVpizYm2PI3btGYAprG4T8LeH4XBb68GXNLNmwYKRnPDOKOKWSmaCE/Anx+BPvVbVHJFhrhz4duHLfDRqpkwYpAIXi7PotPPPHGjQQiNLDic3BDFgAITYRjbYmjVxlyrWbZxjWtMLRitxY8mJayYOXLfNkzZsLZsAKbByE/C/B+GAetp6sWjFgtGE7464bpxwXzStQg/4FpP4Fn54T0jE23x5573xneI5X24NAheWOC5I9TbDGhhgQwQwQo4YbcjhYGFAhNhDhjiyOcOTGtZNXLla0csWy3FmYZVuFiybNMmJo2ctMYApvHYT8M6H4Z0ceWGPExYs2LFCEb4cuXHO+CGbBqyCD/gVo/gVp3y5TrERG5455547u6nkxVQCF400sEOdtnjjglijhghQRkceB0KGSECE2EYmeXHmyMXC3K3cN1rRlmbrXDjKyWuHOHC4zYmGPI3YgCmobhPw25fhtzzxw4JZMmSlosOHHjxzhhySwNwCD/gVO/gVFxiejFuN8+PPvnd1DtjXCQIXkrbyxamtOhIUEMMEMMuXx8MEOCCE2EMGbNi2ZtHK3I3auVrRo0ZrcTPIyW4cOZqwauGLZjhZgCqoBQ4X4tWvi2ryGc3+mjoggRQRTVUVUTQRwx2z02z1yxxwSRTUURSQI0c6lTHBBBFJRNJJDJKljhPhmvhiZ5fA1dGbViyWyVhFBW6s8N54cOOuOuGd1VEUo2UwWlaca4cOPHhvlhjnjmIP4k8XO/F47zKruKq0WSiQiQRcRMTU1cBKJmLvwfgUaITYQ3aMszHLjcrcmFpmWtGbJgtwsGGVa3YtHLDFmy48rjGAKeSiE/FtJ+LaXFPXLXDXfPXHK8EoQRnFSmDBmyYLUtOSlAIT6kr6ktmrsw6KyrHDXLfTjy5bxwwjCCNKUxU1Zt2bJgITvWb6xwzXjFFERITgARr1dcZ6wITYQ4xZG7bE5ZrcrbC2WtHONutxZWbRbiysmLZm2yYcuRqAKpgFHg/4uGP4uF53xjnW1xN3mZumtctaxFzvfPOVxMbvO+O+eZtE1jFaxw4cuHTp04Y1MAIP93p+8x4RXS+U4jVY4Y4cNYxpFQxiK1MXPHnnjx45zmZytlKr1NTTdXcXNAIPp7lPL55nK5i8WmJiZqYmJiYlEkTMTEomJRJEiJlnfwTdZ5iE2EY2jjHkb4cy1y2bZVrTG4xLXLVw1Wt27RrlasWrJllxACoIBNIP+Icz+Ic3d11cZ46nWscKqItLwJxqKXm953dkFr0xEAIP+BGD+BGG58C9MTiaRFXc3fgq53WaCczd2iOHTh08DF64ghPKHg2OvhzrERRIynCMIgARhGEYAn4NlOeshNhGVy4zOGWNktwuMmRa0Yt8q1xhx41rhq1yt2LfM1ZY3AAqmAp4BhPrJvrQ7SpgGCmbBozZrYqZsWTJkzWpjjnz58uO+GuOeHDhw4Z1TphwYy85pynRKMr0rTDKMIQjAjWMNcJzvjvly8HHwb5Z4VYYWWNLaM2jRxMmS0FISlClKShGM4xhCVMWa2SEq1x58d60zYM2aGACD/WrfrWYucCrq4urgirpKJiJqYTcTcpiV1cZi5rjXG73mcxvV6iKjSsMRFcOOkIm6vE1PLOi2b3M5XE4mJxOFTSEKpyjhXCtVGIqFznjx8Hv4fh8Qg/U8ScefxblNpi4uImU1dXExZKBCJmZDCkEpUqauFykATAFxciUQiEUmCYtABKJTCYmpohFiTfwW4wAhNhDLM4y42jfCtbZmuRa0ZtHC3E4Y4lrfCxZM3LBgzZYsoA==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AGHAOAgAQdA3aIAQEQDHIhZ9nNrkOlnW3SJrILxAMKSBBE//8DRShGKAUDOAtkGSAyCQCAgAMBe8IeRTMJAICgAgHhwx5FOAgA/gMAAAAAABHl7MA/CmMbhPwhGfhCNZ6s89OPHhvSVsmbFkwRpMgAg/4IXP4IXeHFq6QiVyu6rfCprICE62SWXbes5zRRhFCK+nmwrLcAITYRjZt2bbHlZLW7lniWtGGZutcNsuJa5YYcLfFhxOceJsAKhQExg/4M+v4M+3i3z3m6rXDp24ctVwgm88W7u6uoyb4zljprwNCD/gf4/gf5eJvkqZndzxiYjFRwRd5zvjvnndzWuHTwOXLhi46ghOpgR4eGqc4RRhEAjBCJCKESMCvF2zhHtCE2ENMrLKzZtci1hiyMFrTE0YrXDnJlW4srFozbuMzRs4ZACmochfhCG+EG2+mvB04m3B4WWuKarAYDBYDBYanDIoIQg/4MEv4MF5xlpURVzGV2vXfhERKE8IXZc+HDWsYThEIxnXDx8MYZgCE2ENmTNu3xNm61ywaZlrTNiYrcWbI2W5nDBu2xsmGFw2aACokBNYP+C/D+C/Gr8WubaaxrGtVoqVpRURgiZzfGfDGsdqashPwXlfgvdtgw7KWpKK9Zzx5LrJJqzrWdbzvWMKWxaNmS2Ck44cuPSITw1vhpz47ziihFCKEQjKKESEYRCAQhj8AwwyiAITYQ5xtMzhk3xrW7RllWtMjhgtxZcLlayatmjLI1Z5cOHCAKaBuG8FnXgt5hYKDkoGekJqUnJKUiEHGxszGzcXJwEnFgg/4PZP4PVbxmudbJJgXjcY8WuICE8GZ4sNb4cM4owiE66+XM1CE2EZnOJhkYsma1gxbM1rRo5YLXOTE4WsczJs0ZuW2bDiZACooBL4T8FR34Ks0MGW16VlC1MVsGTAtWc73y4IwlSUV8tct5ytk2W2CE/B5h+DyuMMFcVcE4I1RghgghWOHLjzzz1ywhgxZtmjVmyTrpzoTqZKXz463rOKcIwiAIREYTlOUYQjHwTC8sYCE2EY8rXG5aYsq3G4atlrTFmcLXDVm0WtMbjE3xZG7fGx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8IHAOAgAQdBJgI9AEBEAxyIWfZza5DpZ1t0iayC8QDCkgQRP//A0UoRigFAzgLZBkgMgkAgIADAXvCHkUzCQCAoAIB4cMeRTgIAP4DAAAAAAAR5ezAPwr9A+sBhuCa4J+CKemAQUHDQZCIQgYGLjI2EhYiJiIkEtLiys6qrtre8vcDS8ZISEZCRURBQcXAwcFBQiAgIGAgYtBkAgoJAwKDQMAg4CBg4eHi4eLi4mJiYWFjYqLgIGBEBAwECgYCBg4KDIJBQSCQUHDwUHLoeHhYWJhYmNkZGVi4mJgYCEhIaCg4OBgIKIgI6IkIyCgCFQUDFQMNDIWLhYOAgYyEioysu7qtrLOysbCzsq+uWtoWdktbSvrlfXFTUWslQIbwXleC/WoJ2cAWlrgydQkBAwcGg1TgrBeBMC3FzUVIKanEpKwUHCwkbGS8VAQMDBQMFAwkHBQMDBwaBg4BAIKCgICCgICCgICAgoFAoNBoOBQMFCwEAg4AgouKk4aAgUBAwEGgYODgYuDg4ODgoGEhoKGhIaAiImIhYCBgECgEBAwMDAQMBAICCgIKACDQMHAoFAICAQEDAEDAQUDACBgYNAwEXFRsZFxUPDQMAgIEhodGRsVFoqLLq7wRP1KD+FPFmd8c3lcxIi6tMSkiSESIkETEwmExMJIlcVMkTEoSgAiYmARITEgATCYmIupi6upARdXE1cTCYlCcXCLxmJiYTBMAEwImRMExMJgTCYRMTn4F53n4RCE2EZmLZuybt2S1vhYtVrRjhbrcWbG2WtWjbJlY5sjHJkYACrYBWYP+NLz+NN+OFeBXSOFVUThWY3nOc5KExaaRizd3u6vFRiImbm7i0znPXfg8et7xjh04dtcIVsCD/hG8/hG7md8ONXC4suauqxWNa1rWscMcuWOWtTOed8ePOc5nO5zm8zNmULqauk0WTnUXUoP4Qlnzd8bmQTCatEgImJgkmrgCJmpi4mIuJhBECSS58P4DTPhAITYQ2zZcbPNjyLWrPGxWtGeXCtcZGbRbkbMG7HIzytWGJuAKrgKgAYT5hj5hHHa8lkcU2Gt04pQtJCeKMpSpkpbBktmyasGjJgwWotSGaGLFITret4445b48efXnx58uHHW9b4a4ccstY0QtbFSiVS8azrfLn16d+3g7devfp4OfPjrhipLFLJoyYNFs1sFNWLdq3aNmymxKEYP+Fqr+Fsu+VY6cumPAx0x0qZvjvr158d8c5zGaiqoxaaioiopc2zM3EwiJi4tMl1MTQi6rwacW8zc2QiaiKxFYrBETIQxCkXMzFwilWZWi9OWKg3ravxYTM2mZZqZhIZgmF4rdJiSAmriazUTF4uExMRvVgiRMESiYmJiUSmExMTCYCYXUxMCJImpRdSmJVK8+L6c5jyAhNhGVy2ytcbHGtzOMrVa0yYca3DiaY1rhu5ytMLTG3cNMwA==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Nk3HAOAgAQdBLAKmAcBEAxyIWfZza5DpZ1t0iayC8QDCkgQRP//A0UoRigFAzgLZBkgMgkAgIADAXvCHkUzCQCAoAIB4cMeRTgIAP4DAAAAAAAR5ezAPx4MOIKBmnOgIoAAAAAACvwBgQGE/Asl+BaWOPHfPfLXDWda1jGUqZLbs2S2SVJTjBGiEoQgihadkJWlbBg0aNWbFbAjGUJUlS98e3fwdO3Hlz4MN0YzjGkYUhSCE43nOs51L3y59OvPlnDJg0cDcIP+Dub+DvvgnGauMs1NThqqYuJIjGq4VqMREVEJy48b73vnm9pisRqKVdZLWi4I3rqne+PXPWdqxw1y1wxWIqJiIVUREZw4uICD9LW98bySTJAC0STBMECYLhCIuBcWialExEokmJImauBNXUouriYmJiJQJRIzz91byCE2EZWLbLhzY2S1jlbZFrRllwrcLRi4W5MeVzlc42GFyxYgCowBJYboVuivkYGASURQRkxHSUpMSEFEQEHFyszMzM3JysjEwcdER0tLTwCG8KDHhQrjI6QiJKIiIaAg4ONkZGbm5mVkZGNhYKIlpSaoJyckISGhYICE1cqTg45zqqjEhGCUYRhEmvt4ZPlAITYQzaYcmJjjcLWDLEzWtMTLGtcMmTVayxsm+RmzxNGWRyAKjAElhulG6WuHjZeCj4ZKRlJSUE9LQkLFzM7PzM3HxsDAwUBGQkxERUZGAIbwzTeGg+CioqglLCQmISBg42RlZOTj4+FiYOHhYCGiJKOmI6cnJCMiAITtYIT4tTDVGcJxQhFFKYmnn5sYsQAhNhDdqzYN8LFmtZOWrZa0ZYca1y3bMlrRhkzYWWbNhxtGYAqJASSG6XrpmYiFhIiLgpOLmYuTgICUnKaqqpSOgomTm6Gjl5OFj4aCioyG8O83h4Pl6mPJaQrKa8mJ6KgIeRnZudn5WRj42Hi4JJQkhJRU8ITZsjbTeCCV8MawvCE5yihGMU8PbhOFwCE2EYmjnE3cNGq3LhyuVrTNicLXObIxWsMWbLja5cTBg4zACo0BJobnQOePgYWAi5aEqJSkqKyclIiFi5mdoZ2dlZeLkYONi4uLi4SEiJaUhvEe54j34aAmoqeipSAiIWDj5eXkZWVk5eVmY+Ph4eCjpyqpp6kmISChwIOvM1MUnnnvc5TMRExCQN9fVnOeACE2EZWDNljys2y1nlaN1rRthwrcLjHmW5sbVhjZNMWFljYgCpkBPYP8wJ+YP4c+TpnFzWVovxLilXM2lCJVEKqV5vO5uoxHgT0UhPxaMfi0jwZcjhTySpCc8dcePXjy45pUzatWTNSEWPDhz48NS2DJoxWpSLG0zzz0gITpbDh1y3nWE4TpGCMpwJyiIRgjAQnCMYRECM56emjDnCE2EN8rPE0a5my1vias1rTDjYLcTPE1WuHDlzlyZGLRllZgCooBMIP9Yd+sf5Xrji5ubRWMYxVxu/BcY3qeHCuThOs4mcTQhPxaXfi03vjlnwXxUxZs27JowYkMM9N9d9teLXbG88DVDZPJK8pznMCE7GSDn3nOaM4RE5TVIwirKlqQlDBGc8M8/Xqn0CE2EYXDVqzy4my3JhzN1rRkzbrcLbI3Ws27Zq1bMW+FtlwgClcRhPsvvsycNaynmwaMlsSM6oT8WRn4sfdWiGAx48u+eXHhuIa6iICBoZOFQ6JlaeDgIG0AITYRlwt2eTI2YrWTJiyWtG7NktctcuJaxZM8ObI1x5XObKAKcR+E+60+7PrGF8UsWLVizYJRrh25defLWdpZtzjAhPxY6fiyHxU4UOBgonhz58+3Pnw46whgpspgyJiFzmIMjfPHLCIUEMEYhhlvzaGDUCE2EZXLVy1aZHK1jma5FrRw4xLcTbFjWts2JuzcYnLJmwcAClENg/4MHP4MK5zncznly4cgg/4tJv4tF+k8s4vN887AhsCQEBA0cjExeA4KHgowITYRhZNnGZy3YLczfM0WtGGFotw43Lha5bsWzRzkxZGTVqAKXROE/B8N+D5msceCmTFoyYsE548evCCE/FZp+KzPVsaEp3x4ceeOWeOIheKs/HfjbY44YUMdungjgxQhNhDPG1cMMjFsta4nLFa0ZtMS3C1c4VrZg0YsWzTLlaOGYApODYX4O1Pg7VMlDdJDFTXgQIP+LCL+LCM3xzG1NIbEE7BQtnDwsXawMDATQCE2EYcbBrlxM8S1o1xsVrRwxxrcTlzkW5Mbhviy4WLlg3bACkcMgv5+C/n3PkvqbgCD/itY/itpJ4ZxmJCGpJpAz8fL2MKgaoAhNhDnGxbY8Tlytw5m2Ra0yNsi1zlYsVrduzaY3DBy4y5G4AqBASmD/hG6/hGnzNeDXFmIqK1VaTUxd5vjxvjKsR24cKCE/FZJ+Ku+k8GNjrhw48uXPp24ZwtgzZuFszYsFpJzx1z575dYhPDWODq4bzjGE4TgEYSihGCKE0418EwnCwAhNhDRmzZZGLDKtwtsLFa0ascK1y4cOFrfDlyY2jjK3a4WQApbEYX4T/PhQjnpogw2AxGCukpkvrvAg/4qSP4qHeUYmuN9d8ePHfHqhsiWcDAYDhUHAoWDwTBQaAAhNhDTMwYtG7TCtw4sLNa0b5WC3C1cYluRqxyZsOPJixNsIApjF4P9Y5+sJuN8sYpnPfv359dmIwCE/GKB+MUHBaWbBSkKp3rhrnx69O3KhsQSsCs4+AhYKFgIFBQaFj7WAhYCoCE2EOGOFq2yYWS3DicslrTI4xLcLDKzWscWNgzb5nLPI1ZAClAQhPplvpl82S2qlpGm05UAg/4w/P4w/ZcdWhi2b4iGwhDljDwsDBwsPgGBKAAhNhGRpkYZGDlktw5WbZa0zY8a3E1w5VrZw0aYmLFxmct2wAqUATiD/dwfu58brwL4ZxlnNx3xFVjHDGFTm9753PGJiqrGNVjGKnV4sIT8YfX4xA7ZmquScpzwxvnlr14dOnDGVM2rRxM2jFKiOGeWN5wISjKM51vMhOB0I05uWdUYk4wIowjAgCJCMIwjCIRlWfgPDGGwITYQ5Y48WFu3YrWDTNiWtHDRktxMcrZbmy5WuZwxZs2LFmAKTQ2F+BWb4FmZqqMFhsBhprEAhPxiBfjDvMd7a2dchsCQkCp5uHhauRgUYCE2EM2GJmybt8K1s0zMFrRw3aLXLjK3W4cuLM3w4suRq4yACrQBNobt6O31QERFxkBBqybgIGBg0KhUhHwBBoJBQ0fWVuCp2AQdXgTAtRQxMPBwsFCwkFEAh/GkB40rYBAIBAIVBocqEJh0MgkBhMTj8rV+Aw+FwKGRCJRiNRKBzKZ1SRoPA5LJpPE4XDYGg8GgkEhEIITvaoT4/DVhVKcJwnCZCKKUYTkhCMIynSonONc/bRl1gCE2EMWTNpjbMGy1w4asVrTE2wrcOPLkWtmjJlkbYmTFhjygCnYZh/AGN4Ax4HBYFA4hB1Go9Ak8Hh8Lh8FgsCgMOh0KhgCG8Z9njOngoOEj4uvR0fhGUgYKGiIiMgoKDg4OBIXijIxwa+emCWMQQwxQx05fCwxUACE2EN8LnLmasGq1o5y4lrRjibLcWXCyW4c2TGzYM8LPNjYACokBJoX4CavgI9xq+auCeKOCYxeGggokkiihhlnrllllhYjU5ACG8Z9njObm4hGREFAw8fH2Jh+Jj4mDgJKUlJ6UkJCOjIiEgIWNr5yzheGMSw+BwMsMM5CjQQwwIIIIYoIRHTuYpYJgITYQ3ZuMbds2xrW7dg0WtMuTItctnLFazwtmDBzjaOHORyAKZRaD/gRY/gRdvPPleNY4amIzHPlnlYCF+Kx74rN4LoMNVZRZNIllvjx+DyN+LIbFUvBreJg4OBgUCgULE4BgoOClgCE2EZMTlllyNcq1xmx5VrTMwyrcWFg2W42mNpkwuGzDMzYgCmkZhPwK/fgWlnnpPBbJkyZM1sEZRxy1xyyihPxVQfip7zWyTVvlw461RhCeLLfDfSCGxpTwMBfwcKgUCgIGAgUDC1MzBoC8ITYQ4aZMbfNlbLWDBnmWtGTNgtcM3LRazyZszRu1x42DbIAKZxaF+BoT4GrVEWEwGGqqihntvw9+JhngmIT8VbX4qs8GTLgnjw6cue+G+FeeGuGGx1TwcBcx8DBwEGgIMhYfAMBBwEsAITYQ0ZN8mbFiYLc2Fs5WtHOFktcsceZbhxMsrdiwwuceVwAKWxSD/gXa/gXj01ekVSMZ1eZghPxfZfi/ByZtFM2C0GHDnz49efPnhsRSsCt4mBg0HAQMGjbmBQE8ITYRkatMblu3brczLMzWtGrRstw5WjBbhbMcTJy2cZWDRuAKbB+D/gd+/gd7nbm43NMYxwjwIioqEb5ZkIT8XkX4vL91NjNCkZ1x4cdcdqwhScpznW9QheCKZYNHPLDHHBDBDBDBCEEMM+xTyVAhNhGJtlbOXOVqtyssrda0btm63E2zNlrZtixtGuJniwtGoAp2HYT8Edn4I+byw5oYMmjBSkcd9u3TnvOTVTJgxIX4uhvi5tqx0lkDA4XA43D24WdHFNJJgocNRNNMhsdVsDBXMPBwcCQIgYKDg4KDgIWpn0DA2gAhNhDhyyZsWrZity42eVa0a5cK3DlbMFuNhlxMmjPHjb5GQAqPAmmG8OEnhwhgoODhoOCQMHBwcDEwETBQMBAQUJCREREQ0ZHRkdLSktMSkZHQ0DAw8fGx8fHx8rHyMnIyMXIwsLCQUVGRUlERkFDQMLCxMTIysrNydLM0c3QzNDOzcjHoSQmqC0oLKinKSYhqCECE/Cu1+FUHRoxao2jHG14dOXTl079e/Xty4cMayhaUYQlSVKUlSUpwrG+PHn06c+/fr05cNa4sFsGTFiwUwYNFtGLFmtita1kIyrO9Z1nWNEYAg/irz68Px2buplYkmASq6uExcCJiYBF0lCYuKmUTEkSRcEAiUxMTLn8DpniAITYRkZ5m+PG4bLW7FziWtMuFotwsWWZaxys2bDM0btGrZqAKXxGG8Pynh/niYGCipaYnJqYmIKEhYmTAhPwtHfhZdxStG2G+PPPTnx55gIbHVjBwFvCw6Bg4GNsYCDgIgCE2EZsuFi3Y5sq1izx41rRw3cLcLJw4WsnDJq3btmLbLjwgCosBLoT8P6X4f3aUjmSkrO+PDO86Stm0YslLSjj03359Ou8YWyZsmjJqhfhdu+F1uqiC6OKWOuWuuu22u+3A2oLLrsVjMZddJNCtpnvlw9eFpjCE8OZ4OPnw3nCcCMEROUYRggBEV4PRRhIhNhGFo1xM2DZstaOWmVa0xtsS3Ezc4luVhjZM2TLM1xY3AAplGYP+Ilr+Il3hrtPKYy473nd1vpetVyCE/C39+FtOUcV2OeXHfHfPPLPHkWyWyIXiTNx34G+mGUQwI44Z8fh4YZMsITYQ5cs2zNozcLWTNvhWtMLNutcYsLdbkb48OTDmcOMblgAK5QFphPxNXfibDhLI2Zt2rdq0YqVy7de/g8HfXHWjAsjOt51kwUzWtGVZ48eGa8Kxvjy5c+NDBbNk0YrTRiSxZM2rNkwUnfHjy48eOcq5IJQzAIP+FqL+Fpu5lxuN1MMJq5pw78qxjWuXDhrpy6RwrE531315898c8d8c7vdoVNVEzvPHfO5RWFLze7meFcOHTp4GPAxjVwCD+Crzz55zdzaZgmkRMEiJgklJExME1aAIISiZExCYTU3AuphdXfHw/LQ+DCE2EZMjLIwxsmy3M0ZMFrTE5zLcTXG3WsMjTM4zOcThs4ygClYQh/Ez54mnYhIJRHJVHI9DoBBYzK5LM4P+GFT+GEvjOcymM8KYAIXSTQQ5WuGOVbmZTDAhNhDhrkZsmDFotZt2rVa0zZsK3CzYOVrBg0wscLNzictsQApYD4fxPQeJ92QSqRRyPRCFQKFxuJyWRoP+GRr+GPfO88542jPB0IamjICNkYWBgYubnUDA2AAhNhDRyzYtcbnGtct2ONa0zZMq3FmZuVrHKxcZMTZu0cZcwApRDYfxOveJ3OVRqQRqHQpA4/FZWIP+Go7+GoOetyTy324ghpyKgZmAJGhhYGDrACE2EMMThm3bN2i1izxZVrRk1brXLlllW5nOJmwx5MTNziaACnEch/E+Z4oF5RGJNHo1FodBIHE4rH5PKZPE4vBIDGotKJFKopDgg/4bav4bT8db45u0VWMYnhvhz11jc7qExcBwbxjARglSlowiy9vPdgAhNhDnIyy4mGRstZscbBa0yMsi1xhbZVuNi4xscrdxhytnAAqZAn6F+Mlz4yT457L8BXJTBPDHBBJBJFFDDLTPSngRRVQSWRxECSSaq7BYTAYTBWXTQQRyw1z0z0210322310zyzwQQRSQRTQRQSRwwz0034XC4fI4fI4XD03wxxxx0zwzVZDIaDQaTOZLLYSE/Ck5+FMfBLRgtk1ZNmrRi3YsGK0YSwxnHHXLpx7dfB38GefHGMJUkpGEIUWpTBKEpq4ceHHjz5cOHHW+Wc53nOEkFsEJStgpamC2KkpQlGsokJSpSVo5sOCCEIP4UO/HnzvaZlMTMJRKJQlEkJQAARdSRIi6uJq4AQRcJRIiYkRcTAIku8+D7K49ACE2EZmTJkwbNsy1gyYNlrRq5yLXLJtiWt2LZlhc4WuRlmbACvMBYYX5E5vkTrhkknorknQxoY4UcUEkUk0k0kkEEU1Fl1mCxFkkkctd+NnvtrtzOs1uOxsM9UVk1lEUktN9ds8dMMs8deBwODwNdZdNhsRNiKJowIX4UhPhRlooxVGKxWOw2IqoihtpweBrtvtw+FwuDwuFvppngIIoJIpJJKopooIU98cWziw+NwONwuDtrilkwFlmAwFmEqsowVFF1E00kEkaGKmGWMCD+GMxfo85zdymrQkmARMSEJqYlKrgQtBMSqwiQqUTEpi0l9fgvht4oCE2EY8Lly3zZGi1jlcuVrRg0wrXLFxiWuGrZizx48OJpibgCrEBRoP+NqL+NqO9avlnXi+B5Li3CuHDHKtVhmc5m5mpqpjVVjEXfPnz554xMVVY5cfMng4AhPwulfhdnzpMTVbiQzSpWeHDjz5cenTnxxpTFm3bNWSkowrjvhx3wksVs2bNglKMb1zz32z49NyD8bxo6tzMw4zNzKYTEpiUTCJgAmJi6uE1dTEpzvx/TTHoACE2EMGDBi2xs3K3CwwsFrRo5zLXGTK4W5crVthbsGObG0xACpsBPYP+Owz+Ow28TXONzuIY6R07Y5Vc748d91inDXDlrhWb48+/HfG0YdNarQCE/Cvt+FffNKGq+KbDHDXDPfXLlqlTBq0asVkpxre+G+Od4wpTFkxWwSRhjhjw3qCD+EIqfR63nMyCQlEQiYLRcTEpIkgJz1+A5mNgITYRhwuGLXNjZLW7ZgwWtGLVqtxZsbNbkbZszlk5btcjDCAKbSKD/j5C/j5DrvW+WeDhWuFYVnOd8Z3G8HPCgIP+Fg7+Fg/wK8Djy3W7zu+ed8c7mUcMa4cHBWSE8WcU5+Os5pkYRCKMSK/gGUYAITYQ2zYXLbGzarcmZi1WtMzbMtcsMjRa0wtWTDI1cZWLbMAKWBSG8i53kYHkJKQmJaWlpSYiIRDxsnJzsaCC/pcT+lw41FutudCF4czMcOfnQwQoYJ78vKhhITYQ2yNnLZzhZLWTho1WtGzdotxY2jRa3ZNMjLDiy4WTnCAKXxSE/I75+R2/LXLppG2LNo1ZFMOHHjCE/C31+FwnJbgUzUpCt8eHTj048NyGx5ZlfEw6DQMCg4m7gIGBmSE2EY8mTM4asHK1g0atVrTJlyrcONo1WuW+bG4aucrNnmyACk8Nhfkbq+RvXBUYyGaSeO+u8IP+GAr+F/3POM5bvM2AhsqYFh4K5iYmPtUCkSE2ENWrTNlytGC1qwbMVrTM1xrXDjCzWtWDlzkYZWDhvlcgCkYKhPyO9fkd7cLJiyUXg/4XIv4XI089TcwAh7tLYGl9TQdFQCE2EZXGVuxYNmy3IzcMFrRjkxrcLBw5W5WzdvlzOXONrkbAClANg/5JYv5JV+kcuvBu9zmD/hdK/hclreN3jwb43sCGxpVwcDSyMjOz8DAwEkAhNhDfNjauW7PKtxZsjNa0bYma3DkxNFrLIybt2zFu4zMMgApPDIT8lNH5Ki88ceDBgxaNmYCE/C9J+F4mmaFJVx4cucCGyRgOFhaWLma9BoAhNhDdpjysHDRitYt2rJa0yt2S1xlbZVuVrmwuWTRu1zZMwApTEIP+THD+THPjfGoqI1moUIT8K9H4Vz5YobIUhWW2+XLnheIMuhwuTjljnxuTijhiITYQ1a4WTBtkarXLfKwWtHDnCtxZsTla3xZW2NuyyNsjFyAKUg6E/Jrx+TXng1nSNpYLk4X4VwPhXBzkmAkmklivpwNYhsoYDg4Gti4mBibWLQNaITYRiYuW+RyxYrXOPDjWtGzRmtwt2+ZbmasmGJhhyscTduAKSAuD/kv4/kvfit9OETKD/hfG/hfj1quVYhKHxRXyaxOfwmAwGUghNhDduzcNmeZktxZMLVa0xZca1xjbY1rdjlzMmDdswxOcwAqdASyG8Iw3hGvjZmhi5eCgZqUqqqyoJ6UkIqEioGBgYuPk5mbpZ+lo52ZkYOFjpKQmJSUAhvFKx4pf4qUhpqGnIaagIyGgIGNkZOZnaGjl5eXlY2RQ0lLTlBOT05FREDCwMPBghO4Y73jecI1VgjCcoiERGESE5328WJ4CITYQwct2jjK1aLcrTK0WtHLZutcOWeNbjwsW7ZtlYt82RuAKqwEzhvC2h4W3Y+JhZOJmZGVi4WAjJagsqiuqqCcmI6GgYWNkZeZm52ZnZedmZeTlYtDR01KS01JSAIX0cnpB446IMJNhsFiMBgLqok8dteDvwuDwuFwuDweDvrnhkowGCwWEwlV010cBAITicKGPLjrWsEYyilMhEihOEYThCcoxQijHHr48TwUAITYQ1xZXLTGwYrWjnE0WtGmRwtwtWWVa4xOWbFi1aOWTbGAKggEohfjtc+O6+miLGYrKZLFXQR34vF43D4GlBNZVgKKJpoIIZ4baWDiAg/4bKP4bEUcZ48d853NxWq4RWuCoRd7XnV0rgITyZ4Bnr495xmREIymlOVZThCcIwnXh81F0ACE2EY2OZtkYNHC1sxzN1rRkwyrXDVtjWuWuFg4ZMWmbFmZgCnkkhPx3ifjvjvXLCNqZMWjVowWjXHl058d4wlkwWyQnOdyD/h6M/h7FvDwq7axV8N3M5lOIrGMYiNWYkIXiDJxwaOmGOOCMQwQkMCGBDBDDLg8/BHBhACE2EY8zNxkYZnC3MybOVrRy0YrXLVgwW5szTIyZZmrZi3ZgCnEehPx2Vfjsnnnw56VwS0auBiwQnh269eO8JaKaMWCD/h++/h/J4Z8SeU1OefHjneajXDHLVcrnO4XhDBmVwM8qOCOGCGCMghghjl2aGGEhNhGXLjYYWeNqtYsHLZa0ZtWa3DmZNlrHM2ZsWObExb4sYA==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oSHAOAgAQdBLoK/gUBEAxyIWfZza5DpZ1t0iayC8QDCkgQRP//A0UoRigFAzgLZBkgMgkAgIADAXvCHkUzCQCAoAIB4cMeRTgIAP4DAAAAAAAR5ezAPx4FDYKAAwAKdiGG8D/XggNiYKLhoNAw0DDQcVCTkhQTU5MSEJBxsvL0srMx8bDgg/2VH7L+8T04cNaVuue98btdVwxydEXshPF3flXTjrMhKMEYxijEjOu/oougITYRizMGTHMxYLWGHNiWtHLTMtc42zRblzM8OLNiaY3DNiAKdh6H8IK3hCrhUMi0BjUKiUUkUilEokUWhEDiMdlMnlcfksRicHg8EIP91h+6pveb1cTNhDFRDW+G7mSF4Mthgz988EsEaCOKOCGCNDHHi8vBDBlAITYQybY2+JozyrWzVw3WtHDfKtws2mVa4aNMrFs1yOHGPIAKdh6H8OSXhzjiMRicKgsWiUsk0ylkqkUiikSgUFisZj8ljstiMbgMLIP9yp+5Pir6bxmed7zm5RWFY0rKAIXJY6SPE00zywwwoYISFDBHDTrYpYJAITYQyzNmLLG5wrWrNyyWtGuFmtcNMbVayYM2mFrix4m2TIAKahqH8UJ3ijpRCBSCGSSWSqjUifTaURhDZHJ5nO5HL4zGwIP9uZ+25tnhxca3m5uYUqYveYXhDCwtDPDHDDDCgjijghhn2KVOITYRkYNGbjDlYrWrFtkWtGLFktcZGLla2bM2zFq2yZc2NgAKfCWF+C0L4LX5YJo6GAnmwE1GEwGOwmIw100NNeFweNwuBwuBxbDzxoP+BE7+BFHaJxnhx4brMcUkYrFVFwzVr52AhOhghrw1jOKcIkIwjCcUYIwihXv4YxiAITYRjbNcrfMzaLWTHKxWtMOVytcNmjla3zZHOXEzy5WzlwAKyAKfAYT8LoH4XN8N448l8FMmjNg0QjXLj15ct4RxYNGTRbJgheuHLfXWcrZNmbZizK5dOvPtw3hbBkxYMUo1vhvW81LYsGDNKk61w5a1tTJk3ZsEpXx59+XPW8cGDNbNktaNbzrhmpTJLNa0Izx48uO9YwtbJa0pTy4+HwdPB2iD/gR6/gR9jxpzrbvz8Hjx5ox4HLwunbGLvnz4898VY4cuXDhU8d8e+e8zWunLhy4Izzzx3nM1qtY1iWc8c7uVY1w1iI3fHfHM3WtcNcK4ZZ3vfHYxjWKqbned3lFY4arVLzeb2V4VajHngIP4E4Q9Xmza6ssiJRE1YFwTExCYmEzF0mFSJiYmJTCYmJqQCYTAAmExMCJRIAmESQlEgiYmEr7/ArLyACE2EMmWZw5Z5XK1plxZlrTC0cLXGHHiW4XGRy0ZZGmLHlaACokBL4P8lV+Spkupjjw8Od+Dx4xnhrl4XbhqoZUaiqiZnN5ShfhCu+EM2aay2ymieaSy7FYTFYrCXYKCKFOU214HB4XD4fC30zzzSwSQgITuQphyxvO6qM4IhCqCE0BOMoxhOeXs1TxgITYQ4aOGuLDiaLWGZhlWtGzHItxN27hbmy5GbJw5wuMuHCAK0gFMhfgZ0+BnmzEVSTRx2z4GWuCGiGZJHAIJqLJsBddVgoqJoIJZaZ67777b67a8DbhcHh8Pi7cDHOiiqqoxmSymeziF+JHz4kc5sNgLsJRRFBPPTLgWDnrltnvnttlplgkmuqwWAqqhhntvw9+FvwuBvptljosuuwWGwWAwF12AquqgLa8KhNXMjj4tyKEIQjBGKMYTgmJyjKKU4EYRQijKcIwIoRhOAQrXLz6yj4GAITYRjZsmDlm3aLWrZnhWtG2HItxNMWVa4ytMmLNjatXOZqAKxQFEhvDDF4Yq5KIkJaKjIKGQ0DCQkNCR0dJSUlJREMh4+VnZmZmZGLhYUgYKDgoODh4WPh5WTkZGJi5GHjYmHhYGOjqSwssBAIX4iUPiIBxGCuwEi23B35GvC1301z1yxzxRRRURTTQwQz04O/B4XF21wTVYTBZDDYS6yiJFLAjqhLYwg/hrrPh+XdkTiJJmZkmExMImBImExKAiUSib4/As28YhNhDJm4ZtWzjKtZYmzBa0xMGq1yxZtFrdy5c5czjFmbuXIArFAUaF+JpL4mk7Yl0k0MCOCuKmhVddhMBhrMBRREQy134HD4XF4vG4fEz2wx0TUWWSSRQV224nF4HDww3Y7GZzLIX4hHviC9wGGuw1SfB4nG4nJ342LBxzxwxpYYY5RJBJNLFHXXbfPPHPNRVdZgsBhrMFVVJDDDTbLPgY64TsYoT6edGEoJSjCM4xnFOSEUIwQnJFCKVSMIwjBCMAIV08+sq9gCE2EZMrZk3aN2S1g4bNlrTFiYrXGPHlWscrTNkauWTBtlxACsABRYX4z5vjPFwciKSKKmC+GtbNJVhMBgsJgLsBJJBBLBHHXLbfXbTXHXDLHXXgcPi8XjcTgbY0kVTAQ4DBYbMAhfiBM+H/fAZC7AVR04O3I4HH04Weue+eW2emaWaaiqyaaKKOOue3A4Wu+ueOGq6y6zCWWTTVRVS2S0QzgIOPgKZ9PNxGIhEzeWYuM0EAiYTExNXerXQE3NzPX11eMCE2EN8jPCyZZWK1gyyNFrRqzwrcTFrjWsmjhrjw5sTNs1ZACsoBSYX5DqvkPBhmsRQRRxxpYoZqsBdhMJhsNhqpJ1N+Dvxtdd898tMiKaiqKiJLPg78DffbTTTTThbcPDXgMRktIIX4fsvh9vuwWMuqkT034XB214XB34PD4fB3zyVVYjDYrCYCKSGWenA04+m3A4W2u2+NBVNVgMFddVZRdRNRRJFDGIP4Uy4+nvMyiYhMJiZiYmJqJi4kmImEpKShGZiYkRc8fgmZjwAhNhDZg1wsW+LCtYucmJa0zN2S1yyaYluXC4YY8ONrib5nIArtAV+E/BTl+CnPBjhWiMLJKEUZzrTOzyyyw0UjKMJkaTstHRj1WyYLQpGdct8McNoxtKkJQtWFb3x8XHn11rDJqwcbZozAhfis0+KzWS+i+5jrsZhsRNgI5cHicPicLicTh8DibZ5ILqsFhLqpEEMsk8U80dWDiltnnpjhgooqqsmx0FElEMMctMddMssF80UUk0kEk8c88YCE8CUa+DesIwhGKMVZThGM14EklJwnKNISpGkU4xnEjCckQIRgAjCMIowihGNfBc4w5QAhNhDXMyxZHGXItYMW2Va0yN2q1y5xZluLK3yuWTVq3as2wA==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YGHAOAgAQdBNIJ1gMBEAxyIWfZza5DpZ1t0iayC8QDCkgQRP//A0UoRigFAzgLZBkgMgkAgIADAXvCHkUzCQCAoAIB4cMeRTgIAP4DAAAAAAAR5ezAPwrRArUBhPwIrfgRbrWl8VcVKSlNeeNMlZXERnOatJ4sODJWEp4cWPDGMsNpyhZKEiM41mmlG0JJRnOWHBlyOFbdk1aslpQlOE54b5dOnXlx3y5pylCEE5ziRhaFIxlGtZ1nGJGmPFrhhvhz6cd74bzjG971jTVk4HA4XI1YqJCD/hcW/hcnjhyjwK7cO2NSnPfnz3xvu75zdorhitRjPgcYmc4zxi5mZjNZi7uZubi9IqsRGnbeqvlza5swnFRUJTeZkmtdeURE0moxrhy4cOEVN5zxzvN7zN8eXPGZi6uE1ayUIiIqNTiowIP4CrHfnx3OZXEzFTMC4CQlEwmJgATKWampqIIkRJBMTCVTMExImrgCJiUxFwTVxNXETAJq4lVkSRMJRKJggmJS36flre0AITYQzxNsmJuyZrcThy5WtMLnCtwuMzNawysWGJy4c5MORyAKigO8AYbwAkeABONiYGLgJFOxcrJz9DNzsXGwsLGSUlLS0tLSkpERUJDQUBAQKDgUPAwqCQ0RER0pGS0hLSk1JTExLTU1MSk9MUU1QTVBOR0lHQkRBQEBAQsPFxczOz9HT1NXV1dPS0tXP0dDPy8jEwsFARUZGR0FFQkBAwsDDxMDFwsHBw8PBxcTJxsrMysrQx83NzczKz8zJycbHxcPDoWHgYNEwkLAQEFERENGR0REQkZITUlQUFFWSkxHRgCD/Zufs+anhnlPLnhE4Ympq0zcyMRrHDprhw4YxibibvN8Z673x3e1XCJTK00CJmLJSmLwik4tOPB0uZvM73u+M5nEOFaiqESioicQhUMKKJiIVGIrEIhc3md3xhiuQIP4U45z1znLNyTCYAkXCYTE1JMVMTC4kTNJJqZhMCCJiQlEoTUoTCQBEkWiSrq4mJEIkEquEXUxJExMTEk1dTExF1MTM8fgu5nwQCE2EMcbdrhcsci1g3zZVrRlmxLcTViyWsWjVu2xM3DTK2x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YJHAOAgAQdBLAFpgEBEAxyIWfZza5DpZ1t0iayC8QDCkgQRP//A0UoRigFAzgLZBkgMgkAgIADAXvCHkUzCQCAoAIB4cMeRTgIAP4DAAAAAAAR5ezAPwpfE4X4dBPh0fw+DtwciyrCYarAR0UwwoT8H/X4P1cUs2G2Gdb5cM8d8c7gheBsHExODpjjjjlnxuNgjksAITYQ3xs8LRrmYLczDNhWtGrRktcucmRbkzNHDbK3cNGzTCAKggEsg/4Z0P4Z12Hh9Os8ZisdOnbp0wmePG+88Z3mbmqpjHPFAIP+EVT+EWGODh2dI5TGc7678PO7zERwgi53uZp4HaPA5ITxJw5Z8ePDeM4VhFGCIjKcBCMIiMcvgGEZ6SE2EMszdmyyZmi1pkzYVrTFixrXLFg0Wt3GVtkYuWjlw0YgCmcahPw+Pfh8jtOubPbPSuCOCmS2Ck2eefLlhPwfhfg/blRslqholSMMc8eGuWGeFYzAhdlCixssdaWKdLBDDDDHPo6zNiE2EN2jhszZZsi1kxzMVrRk2YrcLlu5WssLlo5aYcORs3xACk8PhPw9ffh7TtipsjghGV74aoP+EPr+EPu68ftsYgmGw9KknLxcXCytnAoGVCE2EOGWbIxzN8i1xkxOFrRzjcLcTBiyW4mzVy1ZNGrXNkYgCkcLg/4fSv4fS3TtjXKLyIP+D3L+D3PjGrhN0IfBlFJjFaGgaNghNhGZyxbuGmFutYYm+Va0bOG63Cwx5VrLFkcNXGFyzyN8oAqHASuE/EQZ+Ie/DXCyxnBkx4qSlZCUJSRvXTpz561hLVi1Zs1sAIT8IGH4P74Q04Md75cOHh5c+vHVS2rJuyZKYpQUIzjhY55ZgITyl4FjLp66zijGEyKMoyQhCMEUZXhWPB6cYtIhNhGRu2ysG+FgtbZHONa0zNMK1w0at1uTC0yNceZiya43AApkGIT8SyX4lk9ePXTLips0ZsmCUF2OVZUAg/4PJP4PJeRyxjVRjMc765vwd8byheIMjDFj8LTTBPBHBCQy5fIwRwghNhGRkzbt27fCtYuc2Fa0xtsK1y2c5FrJuzwtnDBtmc4swAqbAUCD/Q5fodZipmO8Vx4b1Gq1HDOLm83uczmrxhitRCb3je7ymNRweZxiQIP+EwD+EwvNVrjwq+HHlnlupnLi3O6uI1HDGqhMc27XrvVVVRSI662khNlNMZ6oUlGEY5a1JiE4RhGE4QiSnKMIwiRhFGU0pwiz9uMXFCE2EZGORs5y5nC3G5y4VrRrkbrcLJqzWs2DHCzaY8bBo1zACnowg/0A35/3dZxm3HE0xFJvNzmKnTFK2uWYVfSziIP+E7j+E89jtz5dtVyjpGEMTGYzO88853aaqKiM1zcywIP4Y8GPB57uZmUzcSExEkXUiYSM9fR3dSAhNhGJoyx48TZmtxtWbFa0ZYnC1y4zY1uLCzcNcbfKzbMGgAp8LYP83t+b3464Z1VwzE1FaVG2d7vc3Mxdbqa04a4cAIP+GAz+GA3g5RrWMRN54748ePG7u4nE4Yqo1FEd88d8QITxJxUeblnNGEYRIIyiIyiQQiEa7erCsIAhNhGVw5x5MWFotc42rda0auGK1w3bYluVvkauMuXE3buHIA==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8HHAOAgAQdBJIK6gQBEAxyIWfZza5DpZ1t0iayC8QDCkgQRP//A0UoRigFAzgLZBkgMgkAgIADAXvCHkUzCQCAoAIB4cMeRTgIAP4DAAAAAAAR5ezAPx4EBYLKAAqkAUCF+Mnr4yjUEU9OHvw8+Dohw1GMwmKxGAuwmIxWGxmKw11Uks9dNt9OBtwOHweFwOBjjTRIIKaZ8Wwc8+SAg/4JWv4Jd94xXLXgRya4x1z1jx8bIqmKiKVNJkzMrpFKgM9MzNiDx6UeHKpZSzFxNxKQmJiSJIlEokBNXGfL9Vl5gCE2EOcOXK1w4XC1w0ct1rTK2cLXOHM4Ws2rFtjbtmTNg0ZgCqABLobxR0eKPGJk5mTnZObh4eWjKSkqqagnpaQjISIgEDFxsfKzdDT0NPKycTASEVSTExLAhufq6CWQhIaWhpSKmIaaiJCGioCJjZOVl5ufmZmVlZmTjUBJRUpKUEpFSUFDQUBCAITwNeG3DesUIkYxnCIIRESKMJRjHH1YxcghNhDBniYOMzRmty5G2Ja0YZWa3E4YsVuVmzzM8LNkyytWoAqWASiH8dMnjsLn8tlstisThUOmEqo1CpVGpE+m0mkUYhkKQWExWJx2Sy2XzWdyedx+NwWG5rTm94yMqJqckpyQkoaGg0LEysjLzMzPzsvMy8fIwsLGREpGTEtIR0QAg/cqJ8+czETMzFwmYTEyTCZvfh+LM9ghNhDNqyY5cmPMty5srFa0xsnC3CyxNlrFq5w5WmRy2xNWAAqMASSH8g03kK/g6YRypUKqUKcSaPRqFQ6BIHDYzJZPMZ/OaDP5rJZLAYRFI9KghudM5xmYlKCGioCBj4+dmZeXnZmTlZWdj42Fh4iOkqKclqqilJKQhPGXTa8+G8ZxQmgjAihEijfbx5xhyCE2EY8TVtiaZXK1xkzZVrRo4zLcOZk2W4XLBwzYtXORtjcACs8BUoXy+XmG741M0MBLDLGSTVUZrR6Ke6KOCFDEkkgghjnhpjhjhkgRRRxRxRgVVtticJdRZIhnphpllhCG8HU3g6rgoKKiYaDgkDAQCAQECgUfTU+DI+SkJKSjIqIhkFDQcDCQcPCw8fGxsrIycLH1d9f1lasLEVVWgUBBwCCQEFAQ0JBwMGCD+KPFi/P3zzMpTC4lBExNZqQQTBISq6TVxMJRMEzAnN/Bc3PigCE2EY2Ldi3YsMa3E5YuFrRkzyLcOLI4W4mLBqzZM8rbLmw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IUWHAOAgAQdBLoFxAMBEAxyIWfZza5DpZ1t0iayC8QDCkgQRP//A0UoRigFAzgLZBkgMgkAgIADAXvCHkUzCQCAoAIB4cMeRTgIAP4DAAAAAAAR5ezAPx4JGIL4PYA9ewAAClQRg/4kAP4j/72neM5bxm4ghPwc6fg5nzYJ7IylGWGl75cIheHMjHBj8XDOpX5+GOCcITYRkysmDjKxyLcmbG4WtMzditxN2mNbhYYsLFzjctHDJyAKcB+E/ERl+IjGMI2lKOBK0KTjXDn058uGFNWLZwtwhPwhTfhB/pSdsNcuHLpz47xna2DZiwWhOOvTr0iF5C3JpZ5YxDBDBCAQz6+COHGgITYQ5x4cTdrhbLWLdm0WtGLXKtctmTdbkxtszbM1YuGLhqAKXBKE/FvR+LePTnjlVjKloaIYsOKF+Dc74NvclNhJqoI57acTHi68fWCF5S4Fhrzc8cMcMc8+brhYMCE2EZWrhq2zZWa1hiw5FrRi4bLXOZjiW42jXFhwssLJtmbACnMjhPxYNfiwbzynmvkYJYJSjC88OO+Oc04QhG2bDwMwg/4QgP4QgfKxfTcb3z3x3ObgirimK4Xy48OvUITxlx4ufhrO6MUQRgRijGenrynCwCE2EOXGZvlYs2i1rlb4lrRs5yrcOXCxWtWLlm1cZmDHK1cgCmASg/42tv42q+fPvnjxuNY7YrEghvBml4MyZigjJySjEPGzsTQzc3LyoIbGlLCwVrEwMHCwMLDx9fBQcBKAITYQ1bZm7lo1yrceFqzWtGrLItwuHDNa4bNmjJhlcYmrdyAKax6D/jRm/jRrit9s6U1jGoXfXnz78V1y5eEAhPwgyfhA3Sy4MccM8uO+HDNC1sGIwZceXLlAhPLXg1fo46xnMRhGBFNPk8kbgCE2ENcOZm4yNGq1wwbNlrTMxaLXLbIzWuWLVywZsnLDI0yACmQThfkC6+QKHE4/A42CmKKqyjBRRJIwhvBph4NI6aQkoiOgUPIxMrBzMfKxcqCGydewazh4mBg4GDgYmPr4CBgoQCE2EMW7Nm4ZtGC1nkyYVrRtjcrcLbLhWsnOLG5ct8bhxhZgCmQbg/49ov49tcNPAcFJRCKuZ68eeciD/hBa/hBX8bly3jd74747nOZQ5XdzkIXiLKwxZfBxzwwwwwIRClwelghQgCE2EMsOZpmcZsa1m0ZZVrTJkyrcWFu5Wt8WRs2wuGDLC2cACnIZhfhxk+HHu2+W2CeGK6rEYDEYDESSQ2x4O3Dgh/DR94aP5JGJRIpdJpVGIVAoBG5DL5XJ5HIZHD4rDYeAheSt+n0MscZCQoI4IY9Lg0eTITYQxcOMeRu5crWDZxjWtGDButwssLRbkx5WbHE3Yt8jjCAKeyCG8JJHhJnh4OFjExGS0pNRkJAxcXMx9HLy8bHwiUkJ6ampoIX4hVPiE5uxkmOhotwOHxuHw9tMs8EKWCWRRHHLLGCE8FWg4OnLec0YwnCcIoRIXx9+UVAhNhDNkxY5WrJstyN8TBa0c4Wy1yzZMVrnGyws22Rm5yZsYApyGYbwqqeFZmBhoiglqSclIqDi5edpZ2ViUVKR0tJAhvD0t4eV4iMkYGTk42NhYSMlJiQkoiAl4WnnZuZAheXODYZ9HLKjIYIYIUMdurjhRiE2EMMeJkwbNWa1q3bslrRljZLXLXI0W4WzTG3atcWVo2ZgCmoZg/4hGv4hN7rj0cKikRjGtajHG/BkhvC/h4X/46eiJyQmJCOhIGLjZORmZWVl4WPhYcCF5M3sNuXlllhJYoyCWGXVzwR2gCE2EYWDPFjyOW61qzbtVrRg0arcLVq5Wt8LVg2buGbnKxxgCnMghPxJ7fiUZtSWyGqGiGKVoWpKFIGW+nDwc+3PcIX4XmvhfduwFmSqxk2GkukqoK767cXfg57Zp0ccYITxFwZa8t7zjGMUZk4RjCMZxz9kaCE2EZWGViwaZmi3E0bsFrTDjzLXLhzjWsWTTIyxY2rNxkwgCqsBQoT8Tw34nn7QhaFq4q4J4pYsGDBkyZMWDJbBSkEoIYmIrPLnz8PPlz58OHHW+NeMMMI1ncCD/hYq/hYT6ccx14b1fSO2unDGozO88d5yvObvjfNLWuHLhjgrN3m5zm57vD45vACE1aKcW0qCs61nGMIowhEjKIQjCIjBOU4RgnSIIz5PRhOHECE2EM2jDDjc48q1i1ysVrRvkbLcWRhmW48zTI0zZmuLIwzACmUWhPxT+fioHhhhlnhx47zWtmwcS2CkgIX4maviZtsYCaqzBUSRIbacbgcbJi5QhePNnBfmZY40MMEcMceBzsEMGKAhNhDBpizMcbLGtzNcLda0bNmC1w3yNVrTFjwuGjfCwwscwApyIYP+JwT+Jw1dc8TEY1y4Y4Gc9934dxHDg4cOgIT8UzH4pn81tFMFIRx5dunPlwlMWLQwSS0s+PCAheGsjCztcsMMKEQwIYCCFDDfpUcGACE2EZGmZwxw4WK3Njb4VrRtixrXDFyxW5GrVgxyYnDDCybAClgQg/4vAP4vD+Mb1GK4a3rcbIX4mrPiaVxGMqxBHbDg6758CIbGFHBwV3CwsHAwsLfwUHAQwCE2EM2jLMzZuHK1qyxM1rRo2crcLfCxW4mGbCyzZcjZxkcgCnEgg/4txP4txd8p5RqMZmdzlNrzG7nE+Bw8DxiE/FNl+KbPFohmnCrHHLfTly1ipi0btGLFWufXw4XhTCww5PFwyxkEKCFBCCGGnXwSwTAhNhDRtiwtseVgta4mmJa0Yt8y1y1c4VuLE4Ys27TM2aOWwApZFIP+PS7+PSfa8TqaS3rONxKE/E25+Jr/ZujumvWsYzppjny7QIbCEGTtDAwsDAoOBh52lICyITYQ0zYsThpjxrcWFlmWtHDlktwtmzVayas8LZy4c4m+RkAKciGD/jym/jzF4Y7X0jkxK7vNomkr458Nz42AhPxTHfimz2aN1MEaTvGt8c898t7oMWLFohiquIXhzHoNXLGlgjhghghQQoIYIUcMurllghAhNhDZy1bN8rbKtxM3OVa0bsHK3Cza5lrBy2yZWLXLlbs8gAp+JYT8c+X45/TBGdEc68Z0tk0YMWCkFWOOGO3RrtjAhvEM54hpYYj4SITktST1JKS0FAR8jKy8fJxMrBxsPFwcvBycNDwIg/Y8RHm+ClYmZtMxMxMxc3z69aeLQCE2ENHLho4c5nK1y3yNFrTE4wrXLJviWt2mFmwb5mDDE2YACoEBKIP+ObL+OcXpXSfCvE1mc3Ni7nOeuet7iOGuHgY5VQCE/FQx+Kh/VTNXFOU41rO8Z1vW+Ot7ytgyYtWK0MrXl15wheCsDFDo6YY4YUMKCFDAQRxQkBDBHHi86jizACE2EMM2bI2xN8a3KyzNFrTMyYrcTRhkWtcTRjiYMczlwwbACnofhPxmDfjMPlSWaGSCdcOPLjw46xlS0tU9Gu2OoIbxA0eIHmiopakjJSKikFAQsDBxMXGysnRy9PF0MBGxENEAhPEGdPo46zijCcEYRjCNZ4az04bw4QAhNhGRg2w48jdqtwscuJa0zY3C1xiYNVrbM4ZNcWLLib4soAqBASyD/jI4/jIjvweXk4zUa5Y1UGbXcLTxJ63M3q+l9O/YhPxSdfilZ0Yt2Ddgsrh06denDecIYrYJSKmWsawjKGClAITxtx459unDOacIxhCcpwhERghFCKVYVr4NThYhNhGRs1YuG+VitbMczVa0c4XC3FjzYVrBw4atcTlsycs8oA==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IeHAOAgAQdBIAHhAUBEAxyIWfZza5DpZ1t0iayC8QDCkgQRP//A0UoRigFAzgLZBkgMgkAgIADAXvCHkUzCQCAoAIB4cMeRTgIAP4DAAAAAAAR5ezAPwqtAnaG8NgHhr1i4aHCak4OBhYGBgxBICDQMKhUDAQUBBQMJBQiFhFdX4Mj46QkIqOhopAwaJiYuJjYuLj4mJp76/tLW6u8CUcHCwcPCwcHBwEFBwEGh4OHjYuRi5ORi5OPkY2Ri4OIkpqgorCimpiMhuKu4v/B1nZBgyZioSIgoSFg5GHiY2Lj4uLi42HkY+JgISIhoqQqlTUIyNkouDQqFgYMgIODgoCAgIKCgoSAiZiZoKGqq8CRsRCQxDxMbFwsPBwMAgEDAoWDhULBwCAgICCgoGGgYaFhkACD8jzIvwd8byzFxNxOLqYkRdTESRcSAAzgDGQAQmZTWamoIlExMRCE1lK5njz9dmPeITYRiw5szNq0YrcWFhiWtGbDGtwtmOZbjbNsjZi2ZssLZkAKiQEyg/48JP48Fc846xcxEct9taxURvOczcxMIVSiZWxnTgCE+0q+03yYNGKkI3nl2w15b3nSls2bBiwRhWda3jeUJUtK1I2w1xxAhPK3gtHwLGcYwiIkYRhGCBKcpymTgRgjG/dyo8chNhGNozbNcLlstyZMmNa0zYmq3C3YMVrZk1bNMTNrmYuMoAqEASqD/j+8/j+p634uvD4ccTrERkm7yrVcq1w1iKvC9Z1YhfXTev7sxV2SsyF2IwF1UENtuBweJweDxOHwd85NVdVgJIqpYJYqQITwxhhHnzjjmVhOKEyKEYyISjArHb24xhAhNhDdqxaY3DbGta5W7ha0a43K3Djb5VuHDiwtmbLLja5mYApYEYT8g435B9YVwW2Zs2qmbHDHeoCE+zS+zN0QyWhGbPLTXHW4hs0YXQd/CwaFg4Who0DAUQAhNhGbKxYN2TDEtwtsjNa0xssq3FkbYVrVnhYZW2Voycs8QApxIYP+Q7r+Q7vjeN6rWOEcJpd3eZ3fGdt6zrKE+zm+znri2RzYLQnWufLlz58+XHhra2LRsyasVoCF4206DT1yoYYRDBCgjghEMc+xgjRgITYRlYMXGZu0aLXONw5WtGrRstcZXDla5cZGDJzjwsGWJkAKkgE3g/47tP47udY5b6d65uo4OnCOE1nM3OSYmaqMITM3uHBwjoCE/AWl+AueEMkdjIpGscuVvvlnOlMWbJqxUgnhnjw4ZxjK1MWCklNM89c4hPCWG0+jGc7oxJkUYRRlGEIIJyinCMYRgRRrw+mjDEAhNhDPK5at82JotZMMjFa0Y5Gy3C5bsFubNjxYmTlo1at8IApaEoT8gLX5AcZ47NFsmLBKMcullIT8Azn4Bk+BbRClZ4b1ysONlIbJV2gbWHhUHAwcDJ28LAQMWCE2EMsbjLha4263LiYY1rTDlxLXLhm3WsWrdk4ZMsWZsxYgCksMg/4/jP4/gdRrhHC5kIP+AwT+AxfhmpYvFofG1nQOhweCz2GwKBx0ITYQ2yZnGFm5xLXDjIyWtMLButc5mTdbkyt27NjjZtcjJyAKUg6E/IVt+QunBbRm0ZpZMbHUg/4Chv4Ca6mieMcXO4bNWF4OAwLBwsHI3MHAQMaAITYRmx5WjVpjyrW+ZwzWtMTVytcMmrRa5cN2OHEyzOG+RqAKdiOE/IkN+RIuEIwyr0ZLasWaEp4ceXLlrlhO0cTFOgCE/AUR+ApViz8CWKWJasceHHlw48t5xtCmDRDRCiCF3kZl55YY4UaGFCIUKOCFHPsYIJYQITYRkaYsWbKwZLczZwzWtHOTKtc5cOJbhzYWTFhjxOcjdqAKfCmE/H79+P4/HfDiZMWrFghG+XHvnOVM2LJSM8ePLjRxYM2TNKCD/gV4/gWBrwHCsZnOczMZ8acUuL3Exiqqo3WdpITyt4Njh6eGE4xRCERCMIgIRjp7qsrgITYQ2YYW2bHmyLcrFiyWtHDVytcOW7Rblxt8WRg5YZMbZyAK2AFVhfkcs+Ry26q6TBSVQyRxy03234PE4fK5PG4nD24G2OOufE34eOWarAYbJY7FYCiaBPHLGgikggijmmquwGCx2GwWAkkJ4a5MHJOjhPubvub2W2OmON63z3x3w48dWGs2SmDNTVmwZLYMWTVgpa0qXjWN44U5zTjGd7xwzvWMKUtbFklijmx0yxxgg/hK66+bmZbTEzCJsmLlUxEqTEkTV1MJi4mYETEomJhdWuJXvn5POY6AITYQywsm7lqzbrWzRg5WtMrbItxNnGRbjaN2zBs0YscTlqAKmwE6g/4kwP4kubWjvW5jFVUVE54IqsRF53nMoxy5csJzx8PxfD8Pnxuo6VqE+YK+YbowMUcDBTJCErzvn25d+W+W8aZNWDRm0YpQnOta3jGEoUpLBasZ5YToYoYc9brwmnGE4QhGCMoqwjAhGkYQnCcIkRCMb+B4xjQhNhGFpmY4WDVytZZGLha0wuXC1y3as1rHC2bOMWFlhyN24AqEASyE/B39+Dv2l4wyz3ww4pYs27NkkrhvjrWMVlKJyihSGC0ghPwfffg/TlGOqOimiFoK3z58ePHe6GDBbNstmhgjDDOufHnw6YTR0FuHOqtYzjNMRgiIwjIhGU1cPglGPLAhNhDZi5aZMORstY4muRa0yYnC3C1aN1rhi1xOGbJsxa5m4ApzHYX4S1vhLrrhnuouwWAuqhptvw+BrpgksmyEVyCE/B4Z+DwXVuhmlLHfPp068uXLWMpYMlNWDJDAhebuH4K9HSlQwQoYEKCGGGWXQ1wQ40AhNhDdswbuHLPItZYnGZa0c5W63E2b5Vrhq1aZcrDHix5sgApQDYT8K8n4V0bUyWpgw49OnKCD/g+W/g+bhC+XGpqwhs4YlgIG9i4ejo4CBgoIITYRmZYWjbNkcLcuRjiWtGLFktc5WDha0ZMWjJq5YOMmPKAKTwyE/Cw5+FjPNmwaoWtaEIP+EHb+EGXO9444zMwAh6dC4JAYzEYfSYHA4LHQITYQwYMsuRviZrcrlu4WtHGFstcNsLhbkaNGDBxkcsmmNgAKiAEohvDh54ca0NJSFRLS0JARcrPz8/KxMBFTE9STUhBRczP1dPPx8DHUUxSU0oCD/g2u/g2rq1xMRVY1rCV7zmJ1WsYxNby5542AheMNLCzOHhjhQQwIIYEEZCQpI5IYI4q9rGh0YCE2EZGjVy0x4261zmcuFrRliYLXOHCzWscrBwwyOGzJjiZgCm4eg/4Oiv4Oi+XDwL8Lccd9bzvpGKgmePLdVwCE/Cvp+FfXLgzQ1SwQXvh314OXXesqaLas2SMAheCsLJDma440qFCIYISGWnVwJawhNhGTM0btXOHEtYNsLBa0yt261yxa4VrbI1w4WrZrkbucoApvG4X4ThPhORvlnwl2IwmImklpweFxODrngiwl2EwVwIT8KYX4Um7ZI4rwz3y4cuvHnvjipDNbFisAheXuD4YtTXKlghIRBClv0cKPEiE2EYnDLMwYuca1qyZsFrRi2bLcTDJhW42DVtixZGrli5aACkkLhfheg+F6HBXWVWSy24OC/pbr+lwzcyxgh8fW+BQejxGewGAo2CE2EZWrTM4YsWy1k5YOFrRu2wrcLJllWsMWRg1xYsbDI2cACkIHhvC9h4Xw4qWmICYAhPwsbfhYP2xaQIaako+doYWBITYQ4ZM2+VozYrcuZzjWtHDDEtcOMTVbkyN8eFizZ42GFgAKWQ+E/DfR+G/fLZswcDNiyJ3wgIT8Kn34VG4YJ2nGOOOfHpxgh8jXeAQGfwWCwGCwmgwOAQGUgCE2EMcTllly48a1vlZuVrRs0arXLTJmWsGuTFlctcWXFjwgCm0ahPw8mfh5ZjktmyZsVFcufXry654WG0ZSg/4VKv4VB86jWU8+Pfr331m64cNcMYwAhtNZHgIPAcLCoEgYCBgEDAIGJwHBwEDfgCE2ENm2PNjwsWS1zhYNFrTK3crXLLDkWssjVg4cM2+bNjyACnQchvCQV4SQ42Bg5KKnKCimJSAh5WhqaWdi4OGmJqelpaMAhPwz9fhnppZkjKuGcYMEsVIVjlw79vD08MCF5Q38MGvphhhgjgQkEcBLbqZYI6QhNhDJuzY4mDFktc5MmNa0cs8S3Exb4VrXFlxuGGbFkZuGwAp4JYP+FFb+FE004MXiLExmczx3rnMVUY3XO+aE/DSR+GivJPBhYazz4cePXfPGNsGTVwM2rNbBadMcc9c4heUuAYIdTXDKhQoYIxBAggCGOGvYxwQ4sCE2EOMLVswcM8K3E5bsVrTLmZrcLPHhW4sbHMyxtGbjJhaAClMOg/4UtP4Utd+FjFw46vhghfhvk+G+Wm6DDTVURyYO3CiGyJYwcBVzcDCw+B4FBzIhNhGZlkcY27Jutc5szla0YsnK3Fix5lrDDma42GHK0bYcQApwG4X4XVPhdzpkhwE2AwWAskkrpxOJw+BtghwF2Cuug/4aCv4Z641VXGc3MojExN+Dfh8/B4iG0NjNB4Fg4FCwBAwEDAIGCg0jcw8FAzYhNhDLIzzMczhotyuXLJa0zMsq3CwxOFrnK3aYmLRyxYY24ApgEYX4ZlvhmXprwt0GAsxGGwGKnhwdIIX4Z+Phn5wF1WGokinrwdOHvwc4hs1YbgIC7iYWBg4OBh8BwaBoQCE2ENHGZjhZOWK1y4cOVrRk3wrXOHCwW4mWJoya4cbhhmZACnMkg/4dpP4du6nhfQ6bicVisTC1ziau+c+DvjKE/Dj9+HHNNGpXLhx6ddymLNs4G7VbJglTLLPXPjCF5S35p7Z0aGCOCEQQwIkYjlxOdhghlCE2EMWGRxjzM8q3C1bNFrRjhzLcWTDlWtHDdg5xYs2Fi4aACk4LhvDqx4dcZaCopKQkoKCiQIT8Ni34bMeBjySivG6HxRW0AoMPosFgEFjYITYQxcs2uTJlxLXLFy2WtMLRwtwt27VbmytmDDJhxNGThwAKYxiD/iDK/iDh504Y1ioxWta4RrM899SD/hoE/hnTjhPCb3PPPPd7u9d4tYCG0JjOAg7+JgUDAoCBEHByNvAoGRAhNhGJw4asW2XEtzMGLNa0ZYXK1y3YtFuVm4cMWjJjmwtMwApjFoP+ItL+It2L1vE4jTt21yiuOeewhPwzzfhnd0W0YsFKzy49OvLWto2lIIbPmK0DgGDhUGgIGAgUDC3cfAQtiCE2EY3LVzjcOWC1phY4VrRricLXLXFmW4XGVrlwtsLLIxY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YOHAOAgAQdBNIF2AIBEAxyIWfZza5DpZ1t0iayC8QDCkgQRP//A0UoRigFAzgLZBkgMgkAgIADAXvCHkUzCQCAoAIB4cMeRTgIAP4DAAAAAAAR5ezAPwqtAnaG8NgHhr1i4aHCak4OBhYGBgxBICDQMKhUDAQUBBQMJBQiFhFdX4Mj46QkIqOhopAwaJiYuJjYuLj4mJp76/tLW6u8CUcHCwcPCwcHBwEFBwEGh4OHjYuRi5ORi5OPkY2Ri4OIkpqgorCimpiMhuKu4v/B1nZBgyZioSIgoSFg5GHiY2Lj4uLi42HkY+JgISIhoqQqlTUIyNkouDQqFgYMgIODgoCAgIKCgoSAiZiZoKGqq8CRsRCQxDxMbFwsPBwMAgEDAoWDhULBwCAgICCgoGGgYaFhkACD8jzIvwd8byzFxNxOLqYkRdTESRcSAAzgDGQAQmZTWamoIlExMRCE1lK5njz9dmPeITYRiw5szNq0YrcWFhiWtGbDGtwtmOZbjbNsjZi2ZssLZkAKiQEyg/48JP48Fc846xcxEct9taxURvOczcxMIVSiZWxnTgCE+0q+03yYNGKkI3nl2w15b3nSls2bBiwRhWda3jeUJUtK1I2w1xxAhPK3gtHwLGcYwiIkYRhGCBKcpymTgRgjG/dyo8chNhGNozbNcLlstyZMmNa0zYmq3C3YMVrZk1bNMTNrmYuMoAqEASqD/j+8/j+p634uvD4ccTrERkm7yrVcq1w1iKvC9Z1YhfXTev7sxV2SsyF2IwF1UENtuBweJweDxOHwd85NVdVgJIqpYJYqQITwxhhHnzjjmVhOKEyKEYyISjArHb24xhAhNhDdqxaY3DbGta5W7ha0a43K3Djb5VuHDiwtmbLLja5mYApYEYT8g435B9YVwW2Zs2qmbHDHeoCE+zS+zN0QyWhGbPLTXHW4hs0YXQd/CwaFg4Who0DAUQAhNhGbKxYN2TDEtwtsjNa0xssq3FkbYVrVnhYZW2Voycs8QApxIYP+Q7r+Q7vjeN6rWOEcJpd3eZ3fGdt6zrKE+zm+znri2RzYLQnWufLlz58+XHhra2LRsyasVoCF4206DT1yoYYRDBCgjghEMc+xgjRgITYRlYMXGZu0aLXONw5WtGrRstcZXDla5cZGDJzjwsGWJkAKkgE3g/47tP47udY5b6d65uo4OnCOE1nM3OSYmaqMITM3uHBwjoCE/AWl+AueEMkdjIpGscuVvvlnOlMWbJqxUgnhnjw4ZxjK1MWCklNM89c4hPCWG0+jGc7oxJkUYRRlGEIIJyinCMYRgRRrw+mjDEAhNhDPK5at82JotZMMjFa0Y5Gy3C5bsFubNjxYmTlo1at8IApaEoT8gLX5AcZ47NFsmLBKMcullIT8Azn4Bk+BbRClZ4b1ysONlIbJV2gbWHhUHAwcDJ28LAQMWCE2EMsbjLha4263LiYY1rTDlxLXLhm3WsWrdk4ZMsWZsxYgCksMg/4/jP4/gdRrhHC5kIP+AwT+AxfhmpYvFofG1nQOhweCz2GwKBx0ITYQ2yZnGFm5xLXDjIyWtMLButc5mTdbkyt27NjjZtcjJyAKUg6E/IVt+QunBbRm0ZpZMbHUg/4Chv4Ca6mieMcXO4bNWF4OAwLBwsHI3MHAQMaAITYRmx5WjVpjyrW+ZwzWtMTVytcMmrRa5cN2OHEyzOG+RqAKdiOE/IkN+RIuEIwyr0ZLasWaEp4ceXLlrlhO0cTFOgCE/AUR+ApViz8CWKWJasceHHlw48t5xtCmDRDRCiCF3kZl55YY4UaGFCIUKOCFHPsYIJYQITYRkaYsWbKwZLczZwzWtHOTKtc5cOJbhzYWTFhjxOcjdqAKfCmE/H79+P4/HfDiZMWrFghG+XHvnOVM2LJSM8ePLjRxYM2TNKCD/gV4/gWBrwHCsZnOczMZ8acUuL3Exiqqo3WdpITyt4Njh6eGE4xRCERCMIgIRjp7qsrgITYQ2YYW2bHmyLcrFiyWtHDVytcOW7Rblxt8WRg5YZMbZyAK2AFVhfkcs+Ry26q6TBSVQyRxy03234PE4fK5PG4nD24G2OOufE34eOWarAYbJY7FYCiaBPHLGgikggijmmquwGCx2GwWAkkJ4a5MHJOjhPubvub2W2OmON63z3x3w48dWGs2SmDNTVmwZLYMWTVgpa0qXjWN44U5zTjGd7xwzvWMKUtbFklijmx0yxxgg/hK66+bmZbTEzCJsmLlUxEqTEkTV1MJi4mYETEomJhdWuJXvn5POY6AITYQywsm7lqzbrWzRg5WtMrbItxNnGRbjaN2zBs0YscTlqAKmwE6g/4kwP4kubWjvW5jFVUVE54IqsRF53nMoxy5csJzx8PxfD8Pnxuo6VqE+YK+YbowMUcDBTJCErzvn25d+W+W8aZNWDRm0YpQnOta3jGEoUpLBasZ5YToYoYc9brwmnGE4QhGCMoqwjAhGkYQnCcIkRCMb+B4xjQhNhGFpmY4WDVytZZGLha0wuXC1y3as1rHC2bOMWFlhyN24A==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609</TotalTime>
  <Words>2397</Words>
  <Application>Microsoft Office PowerPoint</Application>
  <PresentationFormat>On-screen Show (4:3)</PresentationFormat>
  <Paragraphs>389</Paragraphs>
  <Slides>36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Dark 3410</vt:lpstr>
      <vt:lpstr>Traps, Exceptions, System Calls, &amp; Privileged Mode</vt:lpstr>
      <vt:lpstr>Slide 2</vt:lpstr>
      <vt:lpstr>Control Transfers</vt:lpstr>
      <vt:lpstr>VM Hardware/Software Boundary</vt:lpstr>
      <vt:lpstr>Control Transfers</vt:lpstr>
      <vt:lpstr>Attempt #2: OS as a library + Exception handler</vt:lpstr>
      <vt:lpstr>Sketch of Exception Handler</vt:lpstr>
      <vt:lpstr>Sketch of Exception Handler</vt:lpstr>
      <vt:lpstr>Sketch of Exception Handler</vt:lpstr>
      <vt:lpstr>Sketch of Exception Handler</vt:lpstr>
      <vt:lpstr>Hardware/Software Boundary</vt:lpstr>
      <vt:lpstr>Double Faults, Triple Faults</vt:lpstr>
      <vt:lpstr>Precise Exceptions</vt:lpstr>
      <vt:lpstr>Precise Exceptions</vt:lpstr>
      <vt:lpstr>Precise Exceptions</vt:lpstr>
      <vt:lpstr>Slide 16</vt:lpstr>
      <vt:lpstr>Attempt #2: Recap</vt:lpstr>
      <vt:lpstr>Attempt #2 is broken</vt:lpstr>
      <vt:lpstr>Slide 19</vt:lpstr>
      <vt:lpstr>Operating System</vt:lpstr>
      <vt:lpstr>Privilege Mode</vt:lpstr>
      <vt:lpstr>Privilege Mode</vt:lpstr>
      <vt:lpstr>Terminology</vt:lpstr>
      <vt:lpstr>Sample System Calls</vt:lpstr>
      <vt:lpstr>System Calls</vt:lpstr>
      <vt:lpstr>Invoking System Calls</vt:lpstr>
      <vt:lpstr>Libraries and Wrappers</vt:lpstr>
      <vt:lpstr>Protection Boundaries</vt:lpstr>
      <vt:lpstr>Where does OS live?</vt:lpstr>
      <vt:lpstr>Where does OS live?</vt:lpstr>
      <vt:lpstr>Where does OS live?</vt:lpstr>
      <vt:lpstr>Slide 32</vt:lpstr>
      <vt:lpstr>Recap: Traps</vt:lpstr>
      <vt:lpstr>Example: Clock Interrupt</vt:lpstr>
      <vt:lpstr>Scheduler</vt:lpstr>
      <vt:lpstr>Syscall vs. Interrupt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Traps, Exceptions,  &amp; System Calls</dc:title>
  <dc:creator>Kevin Walsh</dc:creator>
  <cp:lastModifiedBy>Kevin Walsh</cp:lastModifiedBy>
  <cp:revision>171</cp:revision>
  <dcterms:created xsi:type="dcterms:W3CDTF">2006-08-16T00:00:00Z</dcterms:created>
  <dcterms:modified xsi:type="dcterms:W3CDTF">2010-04-20T19:49:01Z</dcterms:modified>
</cp:coreProperties>
</file>