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40.xml" ContentType="application/vnd.openxmlformats-officedocument.presentationml.tags+xml"/>
  <Override PartName="/ppt/tags/tag238.xml" ContentType="application/vnd.openxmlformats-officedocument.presentationml.tags+xml"/>
  <Override PartName="/ppt/tags/tag285.xml" ContentType="application/vnd.openxmlformats-officedocument.presentationml.tags+xml"/>
  <Override PartName="/ppt/tags/tag424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216.xml" ContentType="application/vnd.openxmlformats-officedocument.presentationml.tags+xml"/>
  <Override PartName="/ppt/tags/tag263.xml" ContentType="application/vnd.openxmlformats-officedocument.presentationml.tags+xml"/>
  <Override PartName="/ppt/tags/tag402.xml" ContentType="application/vnd.openxmlformats-officedocument.presentationml.tags+xml"/>
  <Default Extension="xml" ContentType="application/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39.xml" ContentType="application/vnd.openxmlformats-officedocument.presentationml.tags+xml"/>
  <Override PartName="/ppt/tags/tag386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17.xml" ContentType="application/vnd.openxmlformats-officedocument.presentationml.tags+xml"/>
  <Override PartName="/ppt/tags/tag364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41.xml" ContentType="application/vnd.openxmlformats-officedocument.presentationml.tags+xml"/>
  <Override PartName="/ppt/tags/tag279.xml" ContentType="application/vnd.openxmlformats-officedocument.presentationml.tags+xml"/>
  <Override PartName="/ppt/notesSlides/notesSlide7.xml" ContentType="application/vnd.openxmlformats-officedocument.presentationml.notesSlide+xml"/>
  <Override PartName="/ppt/tags/tag342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320.xml" ContentType="application/vnd.openxmlformats-officedocument.presentationml.tags+xml"/>
  <Override PartName="/ppt/tags/tag418.xml" ContentType="application/vnd.openxmlformats-officedocument.presentationml.tags+xml"/>
  <Override PartName="/ppt/slides/slide19.xml" ContentType="application/vnd.openxmlformats-officedocument.presentationml.slide+xml"/>
  <Override PartName="/ppt/tags/tag112.xml" ContentType="application/vnd.openxmlformats-officedocument.presentationml.tags+xml"/>
  <Override PartName="/ppt/tags/tag257.xml" ContentType="application/vnd.openxmlformats-officedocument.presentationml.tags+xml"/>
  <Default Extension="png" ContentType="image/png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tags/tag443.xml" ContentType="application/vnd.openxmlformats-officedocument.presentationml.tags+xml"/>
  <Default Extension="emf" ContentType="image/x-emf"/>
  <Override PartName="/ppt/tags/tag235.xml" ContentType="application/vnd.openxmlformats-officedocument.presentationml.tags+xml"/>
  <Override PartName="/ppt/tags/tag282.xml" ContentType="application/vnd.openxmlformats-officedocument.presentationml.tags+xml"/>
  <Override PartName="/ppt/tags/tag421.xml" ContentType="application/vnd.openxmlformats-officedocument.presentationml.tags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ppt/tags/tag358.xml" ContentType="application/vnd.openxmlformats-officedocument.presentationml.tags+xml"/>
  <Override PartName="/ppt/tags/tag35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36.xml" ContentType="application/vnd.openxmlformats-officedocument.presentationml.tags+xml"/>
  <Override PartName="/ppt/notesSlides/notesSlide13.xml" ContentType="application/vnd.openxmlformats-officedocument.presentationml.notesSlide+xml"/>
  <Override PartName="/ppt/tags/tag383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459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361.xml" ContentType="application/vnd.openxmlformats-officedocument.presentationml.tags+xml"/>
  <Override PartName="/ppt/tags/tag106.xml" ContentType="application/vnd.openxmlformats-officedocument.presentationml.tags+xml"/>
  <Override PartName="/ppt/tags/tag153.xml" ContentType="application/vnd.openxmlformats-officedocument.presentationml.tags+xml"/>
  <Override PartName="/ppt/notesSlides/notesSlide4.xml" ContentType="application/vnd.openxmlformats-officedocument.presentationml.notesSlide+xml"/>
  <Override PartName="/ppt/tags/tag437.xml" ContentType="application/vnd.openxmlformats-officedocument.presentationml.tags+xml"/>
  <Override PartName="/ppt/slides/slide38.xml" ContentType="application/vnd.openxmlformats-officedocument.presentationml.slide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tags/tag415.xml" ContentType="application/vnd.openxmlformats-officedocument.presentationml.tags+xml"/>
  <Override PartName="/ppt/tags/tag98.xml" ContentType="application/vnd.openxmlformats-officedocument.presentationml.tags+xml"/>
  <Override PartName="/ppt/tags/tag207.xml" ContentType="application/vnd.openxmlformats-officedocument.presentationml.tags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440.xml" ContentType="application/vnd.openxmlformats-officedocument.presentationml.tags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377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08.xml" ContentType="application/vnd.openxmlformats-officedocument.presentationml.tags+xml"/>
  <Override PartName="/ppt/tags/tag355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333.xml" ContentType="application/vnd.openxmlformats-officedocument.presentationml.tags+xml"/>
  <Override PartName="/ppt/tags/tag38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172.xml" ContentType="application/vnd.openxmlformats-officedocument.presentationml.tags+xml"/>
  <Override PartName="/ppt/tags/tag311.xml" ContentType="application/vnd.openxmlformats-officedocument.presentationml.tags+xml"/>
  <Override PartName="/ppt/tags/tag409.xml" ContentType="application/vnd.openxmlformats-officedocument.presentationml.tags+xml"/>
  <Override PartName="/ppt/tags/tag456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tags/tag295.xml" ContentType="application/vnd.openxmlformats-officedocument.presentationml.tags+xml"/>
  <Override PartName="/ppt/tags/tag434.xml" ContentType="application/vnd.openxmlformats-officedocument.presentationml.tags+xml"/>
  <Override PartName="/ppt/tags/tag226.xml" ContentType="application/vnd.openxmlformats-officedocument.presentationml.tags+xml"/>
  <Override PartName="/ppt/tags/tag273.xml" ContentType="application/vnd.openxmlformats-officedocument.presentationml.tags+xml"/>
  <Override PartName="/ppt/slides/slide35.xml" ContentType="application/vnd.openxmlformats-officedocument.presentationml.slide+xml"/>
  <Override PartName="/ppt/tags/tag412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tags/tag338.xml" ContentType="application/vnd.openxmlformats-officedocument.presentationml.tags+xml"/>
  <Override PartName="/ppt/tags/tag349.xml" ContentType="application/vnd.openxmlformats-officedocument.presentationml.tags+xml"/>
  <Override PartName="/ppt/tags/tag385.xml" ContentType="application/vnd.openxmlformats-officedocument.presentationml.tags+xml"/>
  <Override PartName="/ppt/tags/tag396.xml" ContentType="application/vnd.openxmlformats-officedocument.presentationml.tags+xml"/>
  <Override PartName="/ppt/tags/tag401.xml" ContentType="application/vnd.openxmlformats-officedocument.presentationml.tags+xml"/>
  <Override PartName="/ppt/notesSlides/notesSlide15.xml" ContentType="application/vnd.openxmlformats-officedocument.presentationml.notes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327.xml" ContentType="application/vnd.openxmlformats-officedocument.presentationml.tags+xml"/>
  <Override PartName="/ppt/tags/tag374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tags/tag316.xml" ContentType="application/vnd.openxmlformats-officedocument.presentationml.tags+xml"/>
  <Override PartName="/ppt/tags/tag363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notesSlides/notesSlide6.xml" ContentType="application/vnd.openxmlformats-officedocument.presentationml.notesSlide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341.xml" ContentType="application/vnd.openxmlformats-officedocument.presentationml.tags+xml"/>
  <Override PartName="/ppt/tags/tag352.xml" ContentType="application/vnd.openxmlformats-officedocument.presentationml.tags+xml"/>
  <Override PartName="/ppt/tags/tag439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278.xml" ContentType="application/vnd.openxmlformats-officedocument.presentationml.tags+xml"/>
  <Override PartName="/ppt/tags/tag330.xml" ContentType="application/vnd.openxmlformats-officedocument.presentationml.tags+xml"/>
  <Override PartName="/ppt/tags/tag417.xml" ContentType="application/vnd.openxmlformats-officedocument.presentationml.tags+xml"/>
  <Override PartName="/ppt/tags/tag428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267.xml" ContentType="application/vnd.openxmlformats-officedocument.presentationml.tags+xml"/>
  <Override PartName="/ppt/tags/tag406.xml" ContentType="application/vnd.openxmlformats-officedocument.presentationml.tags+xml"/>
  <Override PartName="/ppt/tags/tag453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ppt/tags/tag442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tags/tag368.xml" ContentType="application/vnd.openxmlformats-officedocument.presentationml.tags+xml"/>
  <Override PartName="/ppt/tags/tag379.xml" ContentType="application/vnd.openxmlformats-officedocument.presentationml.tags+xml"/>
  <Override PartName="/ppt/tags/tag431.xml" ContentType="application/vnd.openxmlformats-officedocument.presentationml.tags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tags/tag357.xml" ContentType="application/vnd.openxmlformats-officedocument.presentationml.tags+xml"/>
  <Override PartName="/ppt/tags/tag420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tags/tag346.xml" ContentType="application/vnd.openxmlformats-officedocument.presentationml.tags+xml"/>
  <Override PartName="/ppt/tags/tag393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324.xml" ContentType="application/vnd.openxmlformats-officedocument.presentationml.tags+xml"/>
  <Override PartName="/ppt/tags/tag335.xml" ContentType="application/vnd.openxmlformats-officedocument.presentationml.tags+xml"/>
  <Override PartName="/ppt/notesSlides/notesSlide12.xml" ContentType="application/vnd.openxmlformats-officedocument.presentationml.notesSlide+xml"/>
  <Override PartName="/ppt/tags/tag371.xml" ContentType="application/vnd.openxmlformats-officedocument.presentationml.tags+xml"/>
  <Override PartName="/ppt/tags/tag38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tags/tag360.xml" ContentType="application/vnd.openxmlformats-officedocument.presentationml.tags+xml"/>
  <Override PartName="/ppt/tags/tag458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302.xml" ContentType="application/vnd.openxmlformats-officedocument.presentationml.tags+xml"/>
  <Override PartName="/ppt/tags/tag436.xml" ContentType="application/vnd.openxmlformats-officedocument.presentationml.tags+xml"/>
  <Override PartName="/ppt/tags/tag447.xml" ContentType="application/vnd.openxmlformats-officedocument.presentationml.tags+xml"/>
  <Override PartName="/ppt/tags/tag141.xml" ContentType="application/vnd.openxmlformats-officedocument.presentationml.tags+xml"/>
  <Override PartName="/ppt/notesSlides/notesSlide3.xml" ContentType="application/vnd.openxmlformats-officedocument.presentationml.notesSlide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tags/tag275.xml" ContentType="application/vnd.openxmlformats-officedocument.presentationml.tags+xml"/>
  <Override PartName="/ppt/tags/tag286.xml" ContentType="application/vnd.openxmlformats-officedocument.presentationml.tags+xml"/>
  <Override PartName="/ppt/tags/tag425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tags/tag414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387.xml" ContentType="application/vnd.openxmlformats-officedocument.presentationml.tags+xml"/>
  <Override PartName="/ppt/tags/tag398.xml" ContentType="application/vnd.openxmlformats-officedocument.presentationml.tags+xml"/>
  <Override PartName="/ppt/tags/tag403.xml" ContentType="application/vnd.openxmlformats-officedocument.presentationml.tags+xml"/>
  <Override PartName="/ppt/notesSlides/notesSlide17.xml" ContentType="application/vnd.openxmlformats-officedocument.presentationml.notesSlide+xml"/>
  <Override PartName="/ppt/tags/tag450.xml" ContentType="application/vnd.openxmlformats-officedocument.presentationml.tags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329.xml" ContentType="application/vnd.openxmlformats-officedocument.presentationml.tags+xml"/>
  <Override PartName="/ppt/tags/tag376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tags/tag318.xml" ContentType="application/vnd.openxmlformats-officedocument.presentationml.tags+xml"/>
  <Override PartName="/ppt/tags/tag365.xml" ContentType="application/vnd.openxmlformats-officedocument.presentationml.tags+xml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notesSlides/notesSlide8.xml" ContentType="application/vnd.openxmlformats-officedocument.presentationml.notesSlide+xml"/>
  <Override PartName="/ppt/tags/tag307.xml" ContentType="application/vnd.openxmlformats-officedocument.presentationml.tags+xml"/>
  <Override PartName="/ppt/tags/tag343.xml" ContentType="application/vnd.openxmlformats-officedocument.presentationml.tags+xml"/>
  <Override PartName="/ppt/tags/tag354.xml" ContentType="application/vnd.openxmlformats-officedocument.presentationml.tags+xml"/>
  <Override PartName="/ppt/tags/tag390.xml" ContentType="application/vnd.openxmlformats-officedocument.presentationml.tags+xml"/>
  <Override PartName="/ppt/notesSlides/notesSlide20.xml" ContentType="application/vnd.openxmlformats-officedocument.presentationml.notesSlide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332.xml" ContentType="application/vnd.openxmlformats-officedocument.presentationml.tags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tags/tag321.xml" ContentType="application/vnd.openxmlformats-officedocument.presentationml.tags+xml"/>
  <Override PartName="/ppt/tags/tag408.xml" ContentType="application/vnd.openxmlformats-officedocument.presentationml.tags+xml"/>
  <Override PartName="/ppt/tags/tag419.xml" ContentType="application/vnd.openxmlformats-officedocument.presentationml.tags+xml"/>
  <Override PartName="/ppt/tags/tag455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444.xml" ContentType="application/vnd.openxmlformats-officedocument.presentationml.tags+xml"/>
  <Override PartName="/ppt/slideMasters/slideMaster1.xml" ContentType="application/vnd.openxmlformats-officedocument.presentationml.slideMaster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tags/tag433.xml" ContentType="application/vnd.openxmlformats-officedocument.presentationml.tags+xml"/>
  <Override PartName="/ppt/slides/slide34.xml" ContentType="application/vnd.openxmlformats-officedocument.presentationml.slide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Override PartName="/ppt/tags/tag359.xml" ContentType="application/vnd.openxmlformats-officedocument.presentationml.tags+xml"/>
  <Override PartName="/ppt/tags/tag411.xml" ContentType="application/vnd.openxmlformats-officedocument.presentationml.tags+xml"/>
  <Override PartName="/ppt/tags/tag42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tags/tag348.xml" ContentType="application/vnd.openxmlformats-officedocument.presentationml.tags+xml"/>
  <Override PartName="/ppt/tags/tag395.xml" ContentType="application/vnd.openxmlformats-officedocument.presentationml.tags+xml"/>
  <Override PartName="/ppt/tags/tag400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tags/tag337.xml" ContentType="application/vnd.openxmlformats-officedocument.presentationml.tags+xml"/>
  <Override PartName="/ppt/tags/tag384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315.xml" ContentType="application/vnd.openxmlformats-officedocument.presentationml.tags+xml"/>
  <Override PartName="/ppt/tags/tag326.xml" ContentType="application/vnd.openxmlformats-officedocument.presentationml.tags+xml"/>
  <Override PartName="/ppt/tags/tag362.xml" ContentType="application/vnd.openxmlformats-officedocument.presentationml.tags+xml"/>
  <Override PartName="/ppt/tags/tag373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304.xml" ContentType="application/vnd.openxmlformats-officedocument.presentationml.tags+xml"/>
  <Override PartName="/ppt/tags/tag351.xml" ContentType="application/vnd.openxmlformats-officedocument.presentationml.tags+xml"/>
  <Override PartName="/ppt/tags/tag438.xml" ContentType="application/vnd.openxmlformats-officedocument.presentationml.tags+xml"/>
  <Override PartName="/ppt/tags/tag449.xml" ContentType="application/vnd.openxmlformats-officedocument.presentationml.tags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notesSlides/notesSlide5.xml" ContentType="application/vnd.openxmlformats-officedocument.presentationml.notesSlide+xml"/>
  <Override PartName="/ppt/tags/tag277.xml" ContentType="application/vnd.openxmlformats-officedocument.presentationml.tags+xml"/>
  <Override PartName="/ppt/tags/tag288.xml" ContentType="application/vnd.openxmlformats-officedocument.presentationml.tags+xml"/>
  <Override PartName="/ppt/tags/tag340.xml" ContentType="application/vnd.openxmlformats-officedocument.presentationml.tags+xml"/>
  <Override PartName="/ppt/tags/tag427.xml" ContentType="application/vnd.openxmlformats-officedocument.presentationml.tags+xml"/>
  <Override PartName="/ppt/slides/slide28.xml" ContentType="application/vnd.openxmlformats-officedocument.presentationml.slide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tags/tag416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notesSlides/notesSlide19.xml" ContentType="application/vnd.openxmlformats-officedocument.presentationml.notesSlide+xml"/>
  <Override PartName="/ppt/tags/tag452.xml" ContentType="application/vnd.openxmlformats-officedocument.presentationml.tags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80.xml" ContentType="application/vnd.openxmlformats-officedocument.presentationml.tags+xml"/>
  <Override PartName="/ppt/tags/tag291.xml" ContentType="application/vnd.openxmlformats-officedocument.presentationml.tags+xml"/>
  <Override PartName="/ppt/tags/tag378.xml" ContentType="application/vnd.openxmlformats-officedocument.presentationml.tags+xml"/>
  <Override PartName="/ppt/tags/tag430.xml" ContentType="application/vnd.openxmlformats-officedocument.presentationml.tags+xml"/>
  <Override PartName="/ppt/tags/tag441.xml" ContentType="application/vnd.openxmlformats-officedocument.presentationml.tags+xml"/>
  <Default Extension="jpeg" ContentType="image/jpeg"/>
  <Override PartName="/ppt/slides/slide31.xml" ContentType="application/vnd.openxmlformats-officedocument.presentationml.slide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slides/slide20.xml" ContentType="application/vnd.openxmlformats-officedocument.presentationml.slide+xml"/>
  <Override PartName="/ppt/tags/tag55.xml" ContentType="application/vnd.openxmlformats-officedocument.presentationml.tags+xml"/>
  <Override PartName="/ppt/tags/tag159.xml" ContentType="application/vnd.openxmlformats-officedocument.presentationml.tags+xml"/>
  <Override PartName="/ppt/tags/tag211.xml" ContentType="application/vnd.openxmlformats-officedocument.presentationml.tags+xml"/>
  <Override PartName="/ppt/tags/tag309.xml" ContentType="application/vnd.openxmlformats-officedocument.presentationml.tags+xml"/>
  <Override PartName="/ppt/tags/tag345.xml" ContentType="application/vnd.openxmlformats-officedocument.presentationml.tags+xml"/>
  <Override PartName="/ppt/tags/tag356.xml" ContentType="application/vnd.openxmlformats-officedocument.presentationml.tags+xml"/>
  <Override PartName="/ppt/tags/tag392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notesSlides/notesSlide11.xml" ContentType="application/vnd.openxmlformats-officedocument.presentationml.notesSlide+xml"/>
  <Override PartName="/ppt/tags/tag334.xml" ContentType="application/vnd.openxmlformats-officedocument.presentationml.tags+xml"/>
  <Override PartName="/ppt/tags/tag381.xml" ContentType="application/vnd.openxmlformats-officedocument.presentationml.tags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tags/tag323.xml" ContentType="application/vnd.openxmlformats-officedocument.presentationml.tags+xml"/>
  <Override PartName="/ppt/tags/tag370.xml" ContentType="application/vnd.openxmlformats-officedocument.presentationml.tags+xml"/>
  <Override PartName="/ppt/tags/tag457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tags/tag301.xml" ContentType="application/vnd.openxmlformats-officedocument.presentationml.tags+xml"/>
  <Override PartName="/ppt/tags/tag312.xml" ContentType="application/vnd.openxmlformats-officedocument.presentationml.tags+xml"/>
  <Override PartName="/ppt/tags/tag446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tags/tag435.xml" ContentType="application/vnd.openxmlformats-officedocument.presentationml.tags+xml"/>
  <Override PartName="/ppt/slides/slide36.xml" ContentType="application/vnd.openxmlformats-officedocument.presentationml.slide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tags/tag413.xml" ContentType="application/vnd.openxmlformats-officedocument.presentationml.tags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52.xml" ContentType="application/vnd.openxmlformats-officedocument.presentationml.tags+xml"/>
  <Override PartName="/ppt/tags/tag397.xml" ContentType="application/vnd.openxmlformats-officedocument.presentationml.tags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28.xml" ContentType="application/vnd.openxmlformats-officedocument.presentationml.tags+xml"/>
  <Override PartName="/ppt/tags/tag375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353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30.xml" ContentType="application/vnd.openxmlformats-officedocument.presentationml.tags+xml"/>
  <Override PartName="/ppt/tags/tag268.xml" ContentType="application/vnd.openxmlformats-officedocument.presentationml.tags+xml"/>
  <Override PartName="/ppt/tags/tag331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454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tags/tag432.xml" ContentType="application/vnd.openxmlformats-officedocument.presentationml.tags+xml"/>
  <Override PartName="/ppt/slides/slide33.xml" ContentType="application/vnd.openxmlformats-officedocument.presentationml.slide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71.xml" ContentType="application/vnd.openxmlformats-officedocument.presentationml.tags+xml"/>
  <Override PartName="/ppt/tags/tag369.xml" ContentType="application/vnd.openxmlformats-officedocument.presentationml.tags+xml"/>
  <Override PartName="/ppt/presentation.xml" ContentType="application/vnd.openxmlformats-officedocument.presentationml.presentation.main+xml"/>
  <Override PartName="/ppt/tags/tag347.xml" ContentType="application/vnd.openxmlformats-officedocument.presentationml.tags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46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325.xml" ContentType="application/vnd.openxmlformats-officedocument.presentationml.tags+xml"/>
  <Override PartName="/ppt/tags/tag372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448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350.xml" ContentType="application/vnd.openxmlformats-officedocument.presentationml.tags+xml"/>
  <Override PartName="/ppt/tags/tag426.xml" ContentType="application/vnd.openxmlformats-officedocument.presentationml.tag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218.xml" ContentType="application/vnd.openxmlformats-officedocument.presentationml.tags+xml"/>
  <Override PartName="/ppt/tags/tag265.xml" ContentType="application/vnd.openxmlformats-officedocument.presentationml.tags+xml"/>
  <Override PartName="/ppt/tags/tag404.xml" ContentType="application/vnd.openxmlformats-officedocument.presentationml.tags+xml"/>
  <Override PartName="/ppt/tags/tag451.xml" ContentType="application/vnd.openxmlformats-officedocument.presentationml.tags+xml"/>
  <Override PartName="/ppt/slides/slide2.xml" ContentType="application/vnd.openxmlformats-officedocument.presentationml.slide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tags/tag388.xml" ContentType="application/vnd.openxmlformats-officedocument.presentationml.tags+xml"/>
  <Override PartName="/ppt/notesSlides/notesSlide18.xml" ContentType="application/vnd.openxmlformats-officedocument.presentationml.notesSlide+xml"/>
  <Override PartName="/ppt/tags/tag319.xml" ContentType="application/vnd.openxmlformats-officedocument.presentationml.tags+xml"/>
  <Override PartName="/ppt/tags/tag366.xml" ContentType="application/vnd.openxmlformats-officedocument.presentationml.tags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221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notesSlides/notesSlide9.xml" ContentType="application/vnd.openxmlformats-officedocument.presentationml.notesSlide+xml"/>
  <Override PartName="/ppt/tags/tag344.xml" ContentType="application/vnd.openxmlformats-officedocument.presentationml.tags+xml"/>
  <Override PartName="/ppt/tags/tag391.xml" ContentType="application/vnd.openxmlformats-officedocument.presentationml.tags+xml"/>
  <Override PartName="/ppt/notesSlides/notesSlide21.xml" ContentType="application/vnd.openxmlformats-officedocument.presentationml.notesSlide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tags/tag322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61.xml" ContentType="application/vnd.openxmlformats-officedocument.presentationml.tags+xml"/>
  <Override PartName="/ppt/tags/tag259.xml" ContentType="application/vnd.openxmlformats-officedocument.presentationml.tags+xml"/>
  <Override PartName="/ppt/tags/tag7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237.xml" ContentType="application/vnd.openxmlformats-officedocument.presentationml.tags+xml"/>
  <Override PartName="/ppt/tags/tag284.xml" ContentType="application/vnd.openxmlformats-officedocument.presentationml.tags+xml"/>
  <Override PartName="/ppt/tags/tag423.xml" ContentType="application/vnd.openxmlformats-officedocument.presentationml.tags+xml"/>
  <Override PartName="/ppt/slides/slide24.xml" ContentType="application/vnd.openxmlformats-officedocument.presentationml.slide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366" r:id="rId3"/>
    <p:sldId id="388" r:id="rId4"/>
    <p:sldId id="367" r:id="rId5"/>
    <p:sldId id="317" r:id="rId6"/>
    <p:sldId id="368" r:id="rId7"/>
    <p:sldId id="370" r:id="rId8"/>
    <p:sldId id="371" r:id="rId9"/>
    <p:sldId id="372" r:id="rId10"/>
    <p:sldId id="392" r:id="rId11"/>
    <p:sldId id="389" r:id="rId12"/>
    <p:sldId id="386" r:id="rId13"/>
    <p:sldId id="322" r:id="rId14"/>
    <p:sldId id="373" r:id="rId15"/>
    <p:sldId id="374" r:id="rId16"/>
    <p:sldId id="323" r:id="rId17"/>
    <p:sldId id="324" r:id="rId18"/>
    <p:sldId id="325" r:id="rId19"/>
    <p:sldId id="390" r:id="rId20"/>
    <p:sldId id="375" r:id="rId21"/>
    <p:sldId id="376" r:id="rId22"/>
    <p:sldId id="377" r:id="rId23"/>
    <p:sldId id="343" r:id="rId24"/>
    <p:sldId id="378" r:id="rId25"/>
    <p:sldId id="379" r:id="rId26"/>
    <p:sldId id="347" r:id="rId27"/>
    <p:sldId id="381" r:id="rId28"/>
    <p:sldId id="395" r:id="rId29"/>
    <p:sldId id="382" r:id="rId30"/>
    <p:sldId id="380" r:id="rId31"/>
    <p:sldId id="396" r:id="rId32"/>
    <p:sldId id="365" r:id="rId33"/>
    <p:sldId id="394" r:id="rId34"/>
    <p:sldId id="393" r:id="rId35"/>
    <p:sldId id="383" r:id="rId36"/>
    <p:sldId id="385" r:id="rId37"/>
    <p:sldId id="391" r:id="rId38"/>
    <p:sldId id="387" r:id="rId39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3300"/>
    <a:srgbClr val="000099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025" autoAdjust="0"/>
  </p:normalViewPr>
  <p:slideViewPr>
    <p:cSldViewPr>
      <p:cViewPr varScale="1">
        <p:scale>
          <a:sx n="92" d="100"/>
          <a:sy n="92" d="100"/>
        </p:scale>
        <p:origin x="-4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7" d="100"/>
        <a:sy n="87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86B46-D496-4E93-B7E3-D814E31E2BB1}" type="datetimeFigureOut">
              <a:rPr lang="en-US" smtClean="0"/>
              <a:pPr/>
              <a:t>4/8/2010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7762F-F553-4D61-B576-BE80FD6C5B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>
                <a:solidFill>
                  <a:schemeClr val="accent1"/>
                </a:solidFill>
              </a:rPr>
              <a:t>Set Associative Cache</a:t>
            </a:r>
          </a:p>
          <a:p>
            <a:r>
              <a:rPr lang="en-US" dirty="0" smtClean="0"/>
              <a:t>Like direct mapped cache</a:t>
            </a:r>
          </a:p>
          <a:p>
            <a:pPr lvl="1"/>
            <a:r>
              <a:rPr lang="en-US" dirty="0" smtClean="0"/>
              <a:t>Only need to check a few lines for each access…</a:t>
            </a:r>
            <a:br>
              <a:rPr lang="en-US" dirty="0" smtClean="0"/>
            </a:br>
            <a:r>
              <a:rPr lang="en-US" dirty="0" smtClean="0"/>
              <a:t>so: fast, scalable, low overhead</a:t>
            </a:r>
          </a:p>
          <a:p>
            <a:r>
              <a:rPr lang="en-US" dirty="0" smtClean="0"/>
              <a:t>Like a fully associative cache</a:t>
            </a:r>
          </a:p>
          <a:p>
            <a:pPr lvl="1"/>
            <a:r>
              <a:rPr lang="en-US" dirty="0" smtClean="0"/>
              <a:t>Several places each block can go…</a:t>
            </a:r>
            <a:br>
              <a:rPr lang="en-US" dirty="0" smtClean="0"/>
            </a:br>
            <a:r>
              <a:rPr lang="en-US" dirty="0" smtClean="0"/>
              <a:t>so: fewer conflict misses, higher hit rate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0" tIns="43240" rIns="86480" bIns="43240"/>
          <a:lstStyle/>
          <a:p>
            <a:r>
              <a:rPr lang="en-US" dirty="0" smtClean="0"/>
              <a:t>For a given total cache size,</a:t>
            </a:r>
          </a:p>
          <a:p>
            <a:r>
              <a:rPr lang="en-US" dirty="0" smtClean="0"/>
              <a:t>larger block sizes mean…. </a:t>
            </a:r>
          </a:p>
          <a:p>
            <a:pPr lvl="1"/>
            <a:r>
              <a:rPr lang="en-US" dirty="0" smtClean="0"/>
              <a:t>fewer lines</a:t>
            </a:r>
          </a:p>
          <a:p>
            <a:pPr lvl="1"/>
            <a:r>
              <a:rPr lang="en-US" dirty="0" smtClean="0"/>
              <a:t>so fewer tags (and smaller tags for associative caches)</a:t>
            </a:r>
          </a:p>
          <a:p>
            <a:pPr lvl="1"/>
            <a:r>
              <a:rPr lang="en-US" dirty="0" smtClean="0"/>
              <a:t>so less overhead</a:t>
            </a:r>
          </a:p>
          <a:p>
            <a:pPr lvl="1"/>
            <a:r>
              <a:rPr lang="en-US" dirty="0" smtClean="0"/>
              <a:t>and fewer cold misses (within-block “</a:t>
            </a:r>
            <a:r>
              <a:rPr lang="en-US" dirty="0" err="1" smtClean="0"/>
              <a:t>prefetching</a:t>
            </a:r>
            <a:r>
              <a:rPr lang="en-US" dirty="0" smtClean="0"/>
              <a:t>”)</a:t>
            </a:r>
          </a:p>
          <a:p>
            <a:r>
              <a:rPr lang="en-US" dirty="0" smtClean="0"/>
              <a:t>But</a:t>
            </a:r>
          </a:p>
          <a:p>
            <a:pPr lvl="1"/>
            <a:r>
              <a:rPr lang="en-US" dirty="0" smtClean="0"/>
              <a:t>fewer blocks available (for scattered accesses!)</a:t>
            </a:r>
          </a:p>
          <a:p>
            <a:pPr lvl="1"/>
            <a:r>
              <a:rPr lang="en-US" dirty="0" smtClean="0"/>
              <a:t>so more conflicts</a:t>
            </a:r>
          </a:p>
          <a:p>
            <a:pPr lvl="1"/>
            <a:r>
              <a:rPr lang="en-US" dirty="0" smtClean="0"/>
              <a:t>and miss penalty (time to fetch block) is larger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20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0" tIns="43240" rIns="86480" bIns="43240"/>
          <a:lstStyle/>
          <a:p>
            <a:r>
              <a:rPr lang="en-US" dirty="0" smtClean="0"/>
              <a:t>Same</a:t>
            </a:r>
            <a:r>
              <a:rPr lang="en-US" baseline="0" dirty="0" smtClean="0"/>
              <a:t> for other parameters: experimental mostly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3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63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3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63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Q:</a:t>
            </a:r>
            <a:r>
              <a:rPr lang="en-US" baseline="0" dirty="0" smtClean="0"/>
              <a:t> direct, or associative? A: associative definitely (w/ LRU or LFU, etc.)</a:t>
            </a:r>
          </a:p>
          <a:p>
            <a:r>
              <a:rPr lang="en-US" dirty="0" smtClean="0"/>
              <a:t>A) reads:</a:t>
            </a:r>
            <a:r>
              <a:rPr lang="en-US" baseline="0" dirty="0" smtClean="0"/>
              <a:t> miss every </a:t>
            </a:r>
            <a:r>
              <a:rPr lang="en-US" baseline="0" dirty="0" err="1" smtClean="0"/>
              <a:t>W’th</a:t>
            </a:r>
            <a:r>
              <a:rPr lang="en-US" baseline="0" dirty="0" smtClean="0"/>
              <a:t> A[</a:t>
            </a:r>
            <a:r>
              <a:rPr lang="en-US" baseline="0" dirty="0" err="1" smtClean="0"/>
              <a:t>i</a:t>
            </a:r>
            <a:r>
              <a:rPr lang="en-US" baseline="0" dirty="0" smtClean="0"/>
              <a:t>]</a:t>
            </a:r>
          </a:p>
          <a:p>
            <a:r>
              <a:rPr lang="en-US" baseline="0" dirty="0" smtClean="0"/>
              <a:t>A) writes: n for write-through, 1 eviction for write-back</a:t>
            </a:r>
          </a:p>
          <a:p>
            <a:r>
              <a:rPr lang="en-US" baseline="0" dirty="0" smtClean="0"/>
              <a:t>B) reads: miss every </a:t>
            </a:r>
            <a:r>
              <a:rPr lang="en-US" baseline="0" dirty="0" err="1" smtClean="0"/>
              <a:t>W’th</a:t>
            </a:r>
            <a:r>
              <a:rPr lang="en-US" baseline="0" dirty="0" smtClean="0"/>
              <a:t> A[</a:t>
            </a:r>
            <a:r>
              <a:rPr lang="en-US" baseline="0" dirty="0" err="1" smtClean="0"/>
              <a:t>i</a:t>
            </a:r>
            <a:r>
              <a:rPr lang="en-US" baseline="0" dirty="0" smtClean="0"/>
              <a:t>] or B[</a:t>
            </a:r>
            <a:r>
              <a:rPr lang="en-US" baseline="0" dirty="0" err="1" smtClean="0"/>
              <a:t>i</a:t>
            </a:r>
            <a:r>
              <a:rPr lang="en-US" baseline="0" dirty="0" smtClean="0"/>
              <a:t>]</a:t>
            </a:r>
          </a:p>
          <a:p>
            <a:r>
              <a:rPr lang="en-US" baseline="0" dirty="0" smtClean="0"/>
              <a:t>B) writes: n for write-through, n for write-back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Q:</a:t>
            </a:r>
            <a:r>
              <a:rPr lang="en-US" baseline="0" dirty="0" smtClean="0"/>
              <a:t> direct, or associative? A: associative definitely (w/ LRU or LFU, etc.)</a:t>
            </a:r>
          </a:p>
          <a:p>
            <a:r>
              <a:rPr lang="en-US" dirty="0" smtClean="0"/>
              <a:t>A) reads:</a:t>
            </a:r>
            <a:r>
              <a:rPr lang="en-US" baseline="0" dirty="0" smtClean="0"/>
              <a:t> miss every </a:t>
            </a:r>
            <a:r>
              <a:rPr lang="en-US" baseline="0" dirty="0" err="1" smtClean="0"/>
              <a:t>W’th</a:t>
            </a:r>
            <a:r>
              <a:rPr lang="en-US" baseline="0" dirty="0" smtClean="0"/>
              <a:t> A[</a:t>
            </a:r>
            <a:r>
              <a:rPr lang="en-US" baseline="0" dirty="0" err="1" smtClean="0"/>
              <a:t>i</a:t>
            </a:r>
            <a:r>
              <a:rPr lang="en-US" baseline="0" dirty="0" smtClean="0"/>
              <a:t>]</a:t>
            </a:r>
          </a:p>
          <a:p>
            <a:r>
              <a:rPr lang="en-US" baseline="0" dirty="0" smtClean="0"/>
              <a:t>A) writes: n for write-through, 1 eviction for write-back</a:t>
            </a:r>
          </a:p>
          <a:p>
            <a:r>
              <a:rPr lang="en-US" baseline="0" dirty="0" smtClean="0"/>
              <a:t>B) reads: miss every </a:t>
            </a:r>
            <a:r>
              <a:rPr lang="en-US" baseline="0" dirty="0" err="1" smtClean="0"/>
              <a:t>W’th</a:t>
            </a:r>
            <a:r>
              <a:rPr lang="en-US" baseline="0" dirty="0" smtClean="0"/>
              <a:t> A[</a:t>
            </a:r>
            <a:r>
              <a:rPr lang="en-US" baseline="0" dirty="0" err="1" smtClean="0"/>
              <a:t>i</a:t>
            </a:r>
            <a:r>
              <a:rPr lang="en-US" baseline="0" dirty="0" smtClean="0"/>
              <a:t>] or B[</a:t>
            </a:r>
            <a:r>
              <a:rPr lang="en-US" baseline="0" dirty="0" err="1" smtClean="0"/>
              <a:t>i</a:t>
            </a:r>
            <a:r>
              <a:rPr lang="en-US" baseline="0" dirty="0" smtClean="0"/>
              <a:t>]</a:t>
            </a:r>
          </a:p>
          <a:p>
            <a:r>
              <a:rPr lang="en-US" baseline="0" dirty="0" smtClean="0"/>
              <a:t>B) writes: n for write-through, n for write-back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6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45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6" tIns="45203" rIns="90406" bIns="4520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6" tIns="45203" rIns="90406" bIns="4520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3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r>
              <a:rPr lang="en-US" dirty="0" smtClean="0"/>
              <a:t>4</a:t>
            </a:r>
            <a:r>
              <a:rPr lang="en-US" baseline="0" dirty="0" smtClean="0"/>
              <a:t> cache lines, but 2 sets</a:t>
            </a:r>
          </a:p>
          <a:p>
            <a:r>
              <a:rPr lang="en-US" baseline="0" dirty="0" smtClean="0"/>
              <a:t>line size = 2 words</a:t>
            </a:r>
          </a:p>
          <a:p>
            <a:r>
              <a:rPr lang="en-US" dirty="0" smtClean="0"/>
              <a:t>offset</a:t>
            </a:r>
            <a:r>
              <a:rPr lang="en-US" baseline="0" dirty="0" smtClean="0"/>
              <a:t> is 1 bit</a:t>
            </a:r>
          </a:p>
          <a:p>
            <a:r>
              <a:rPr lang="en-US" baseline="0" dirty="0" smtClean="0"/>
              <a:t>index is 1 bits</a:t>
            </a:r>
          </a:p>
          <a:p>
            <a:r>
              <a:rPr lang="en-US" baseline="0" dirty="0" smtClean="0"/>
              <a:t>tag is 3 bits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3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26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Q:</a:t>
            </a:r>
            <a:r>
              <a:rPr lang="en-US" baseline="0" dirty="0" smtClean="0"/>
              <a:t> which one is which?</a:t>
            </a:r>
            <a:endParaRPr lang="en-US" dirty="0" smtClean="0"/>
          </a:p>
          <a:p>
            <a:r>
              <a:rPr lang="en-US" dirty="0" smtClean="0"/>
              <a:t>Q: where are cold misses?</a:t>
            </a:r>
            <a:r>
              <a:rPr lang="en-US" baseline="0" dirty="0" smtClean="0"/>
              <a:t> capacity misses? conflict misses?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36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Kevin Walsh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CS 3410, Spring 2010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Cornell University</a:t>
            </a:r>
            <a:endParaRPr lang="en-US" sz="2700" dirty="0">
              <a:solidFill>
                <a:srgbClr val="898989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4/8/2010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38800" y="0"/>
            <a:ext cx="35052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8686800" cy="617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r" defTabSz="914400" rtl="0" eaLnBrk="1" latinLnBrk="0" hangingPunct="1">
        <a:spcBef>
          <a:spcPct val="0"/>
        </a:spcBef>
        <a:buNone/>
        <a:defRPr sz="900" kern="1200">
          <a:solidFill>
            <a:schemeClr val="bg1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1.emf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68.xml"/><Relationship Id="rId2" Type="http://schemas.openxmlformats.org/officeDocument/2006/relationships/tags" Target="../tags/tag267.xml"/><Relationship Id="rId1" Type="http://schemas.openxmlformats.org/officeDocument/2006/relationships/tags" Target="../tags/tag266.xml"/><Relationship Id="rId6" Type="http://schemas.openxmlformats.org/officeDocument/2006/relationships/image" Target="../media/image7.emf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0.xml"/><Relationship Id="rId1" Type="http://schemas.openxmlformats.org/officeDocument/2006/relationships/tags" Target="../tags/tag26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78.xml"/><Relationship Id="rId13" Type="http://schemas.openxmlformats.org/officeDocument/2006/relationships/slideLayout" Target="../slideLayouts/slideLayout6.xml"/><Relationship Id="rId3" Type="http://schemas.openxmlformats.org/officeDocument/2006/relationships/tags" Target="../tags/tag273.xml"/><Relationship Id="rId7" Type="http://schemas.openxmlformats.org/officeDocument/2006/relationships/tags" Target="../tags/tag277.xml"/><Relationship Id="rId12" Type="http://schemas.openxmlformats.org/officeDocument/2006/relationships/tags" Target="../tags/tag282.xml"/><Relationship Id="rId2" Type="http://schemas.openxmlformats.org/officeDocument/2006/relationships/tags" Target="../tags/tag272.xml"/><Relationship Id="rId1" Type="http://schemas.openxmlformats.org/officeDocument/2006/relationships/tags" Target="../tags/tag271.xml"/><Relationship Id="rId6" Type="http://schemas.openxmlformats.org/officeDocument/2006/relationships/tags" Target="../tags/tag276.xml"/><Relationship Id="rId11" Type="http://schemas.openxmlformats.org/officeDocument/2006/relationships/tags" Target="../tags/tag281.xml"/><Relationship Id="rId5" Type="http://schemas.openxmlformats.org/officeDocument/2006/relationships/tags" Target="../tags/tag275.xml"/><Relationship Id="rId15" Type="http://schemas.openxmlformats.org/officeDocument/2006/relationships/image" Target="../media/image8.emf"/><Relationship Id="rId10" Type="http://schemas.openxmlformats.org/officeDocument/2006/relationships/tags" Target="../tags/tag280.xml"/><Relationship Id="rId4" Type="http://schemas.openxmlformats.org/officeDocument/2006/relationships/tags" Target="../tags/tag274.xml"/><Relationship Id="rId9" Type="http://schemas.openxmlformats.org/officeDocument/2006/relationships/tags" Target="../tags/tag279.xml"/><Relationship Id="rId1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85.xml"/><Relationship Id="rId2" Type="http://schemas.openxmlformats.org/officeDocument/2006/relationships/tags" Target="../tags/tag284.xml"/><Relationship Id="rId1" Type="http://schemas.openxmlformats.org/officeDocument/2006/relationships/tags" Target="../tags/tag283.xml"/><Relationship Id="rId6" Type="http://schemas.openxmlformats.org/officeDocument/2006/relationships/image" Target="../media/image9.emf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88.xml"/><Relationship Id="rId2" Type="http://schemas.openxmlformats.org/officeDocument/2006/relationships/tags" Target="../tags/tag287.xml"/><Relationship Id="rId1" Type="http://schemas.openxmlformats.org/officeDocument/2006/relationships/tags" Target="../tags/tag286.xml"/><Relationship Id="rId6" Type="http://schemas.openxmlformats.org/officeDocument/2006/relationships/image" Target="../media/image10.em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8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92.xml"/><Relationship Id="rId2" Type="http://schemas.openxmlformats.org/officeDocument/2006/relationships/tags" Target="../tags/tag291.xml"/><Relationship Id="rId1" Type="http://schemas.openxmlformats.org/officeDocument/2006/relationships/tags" Target="../tags/tag290.xml"/><Relationship Id="rId6" Type="http://schemas.openxmlformats.org/officeDocument/2006/relationships/image" Target="../media/image11.em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5.xml"/><Relationship Id="rId1" Type="http://schemas.openxmlformats.org/officeDocument/2006/relationships/tags" Target="../tags/tag294.xml"/><Relationship Id="rId4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98.xml"/><Relationship Id="rId7" Type="http://schemas.openxmlformats.org/officeDocument/2006/relationships/image" Target="../media/image13.emf"/><Relationship Id="rId2" Type="http://schemas.openxmlformats.org/officeDocument/2006/relationships/tags" Target="../tags/tag297.xml"/><Relationship Id="rId1" Type="http://schemas.openxmlformats.org/officeDocument/2006/relationships/tags" Target="../tags/tag296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0.xml"/><Relationship Id="rId1" Type="http://schemas.openxmlformats.org/officeDocument/2006/relationships/tags" Target="../tags/tag299.xml"/><Relationship Id="rId4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2.xml"/><Relationship Id="rId1" Type="http://schemas.openxmlformats.org/officeDocument/2006/relationships/tags" Target="../tags/tag30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2.emf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10.xml"/><Relationship Id="rId13" Type="http://schemas.openxmlformats.org/officeDocument/2006/relationships/tags" Target="../tags/tag315.xml"/><Relationship Id="rId3" Type="http://schemas.openxmlformats.org/officeDocument/2006/relationships/tags" Target="../tags/tag305.xml"/><Relationship Id="rId7" Type="http://schemas.openxmlformats.org/officeDocument/2006/relationships/tags" Target="../tags/tag309.xml"/><Relationship Id="rId12" Type="http://schemas.openxmlformats.org/officeDocument/2006/relationships/tags" Target="../tags/tag314.xml"/><Relationship Id="rId2" Type="http://schemas.openxmlformats.org/officeDocument/2006/relationships/tags" Target="../tags/tag304.xml"/><Relationship Id="rId1" Type="http://schemas.openxmlformats.org/officeDocument/2006/relationships/tags" Target="../tags/tag303.xml"/><Relationship Id="rId6" Type="http://schemas.openxmlformats.org/officeDocument/2006/relationships/tags" Target="../tags/tag308.xml"/><Relationship Id="rId11" Type="http://schemas.openxmlformats.org/officeDocument/2006/relationships/tags" Target="../tags/tag313.xml"/><Relationship Id="rId5" Type="http://schemas.openxmlformats.org/officeDocument/2006/relationships/tags" Target="../tags/tag307.xml"/><Relationship Id="rId15" Type="http://schemas.openxmlformats.org/officeDocument/2006/relationships/image" Target="../media/image14.emf"/><Relationship Id="rId10" Type="http://schemas.openxmlformats.org/officeDocument/2006/relationships/tags" Target="../tags/tag312.xml"/><Relationship Id="rId4" Type="http://schemas.openxmlformats.org/officeDocument/2006/relationships/tags" Target="../tags/tag306.xml"/><Relationship Id="rId9" Type="http://schemas.openxmlformats.org/officeDocument/2006/relationships/tags" Target="../tags/tag311.xml"/><Relationship Id="rId1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23.xml"/><Relationship Id="rId13" Type="http://schemas.openxmlformats.org/officeDocument/2006/relationships/tags" Target="../tags/tag328.xml"/><Relationship Id="rId3" Type="http://schemas.openxmlformats.org/officeDocument/2006/relationships/tags" Target="../tags/tag318.xml"/><Relationship Id="rId7" Type="http://schemas.openxmlformats.org/officeDocument/2006/relationships/tags" Target="../tags/tag322.xml"/><Relationship Id="rId12" Type="http://schemas.openxmlformats.org/officeDocument/2006/relationships/tags" Target="../tags/tag327.xml"/><Relationship Id="rId2" Type="http://schemas.openxmlformats.org/officeDocument/2006/relationships/tags" Target="../tags/tag317.xml"/><Relationship Id="rId1" Type="http://schemas.openxmlformats.org/officeDocument/2006/relationships/tags" Target="../tags/tag316.xml"/><Relationship Id="rId6" Type="http://schemas.openxmlformats.org/officeDocument/2006/relationships/tags" Target="../tags/tag321.xml"/><Relationship Id="rId11" Type="http://schemas.openxmlformats.org/officeDocument/2006/relationships/tags" Target="../tags/tag326.xml"/><Relationship Id="rId5" Type="http://schemas.openxmlformats.org/officeDocument/2006/relationships/tags" Target="../tags/tag320.xml"/><Relationship Id="rId15" Type="http://schemas.openxmlformats.org/officeDocument/2006/relationships/image" Target="../media/image15.emf"/><Relationship Id="rId10" Type="http://schemas.openxmlformats.org/officeDocument/2006/relationships/tags" Target="../tags/tag325.xml"/><Relationship Id="rId4" Type="http://schemas.openxmlformats.org/officeDocument/2006/relationships/tags" Target="../tags/tag319.xml"/><Relationship Id="rId9" Type="http://schemas.openxmlformats.org/officeDocument/2006/relationships/tags" Target="../tags/tag324.xml"/><Relationship Id="rId1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36.xml"/><Relationship Id="rId13" Type="http://schemas.openxmlformats.org/officeDocument/2006/relationships/tags" Target="../tags/tag341.xml"/><Relationship Id="rId18" Type="http://schemas.openxmlformats.org/officeDocument/2006/relationships/tags" Target="../tags/tag346.xml"/><Relationship Id="rId26" Type="http://schemas.openxmlformats.org/officeDocument/2006/relationships/tags" Target="../tags/tag354.xml"/><Relationship Id="rId3" Type="http://schemas.openxmlformats.org/officeDocument/2006/relationships/tags" Target="../tags/tag331.xml"/><Relationship Id="rId21" Type="http://schemas.openxmlformats.org/officeDocument/2006/relationships/tags" Target="../tags/tag349.xml"/><Relationship Id="rId34" Type="http://schemas.openxmlformats.org/officeDocument/2006/relationships/notesSlide" Target="../notesSlides/notesSlide12.xml"/><Relationship Id="rId7" Type="http://schemas.openxmlformats.org/officeDocument/2006/relationships/tags" Target="../tags/tag335.xml"/><Relationship Id="rId12" Type="http://schemas.openxmlformats.org/officeDocument/2006/relationships/tags" Target="../tags/tag340.xml"/><Relationship Id="rId17" Type="http://schemas.openxmlformats.org/officeDocument/2006/relationships/tags" Target="../tags/tag345.xml"/><Relationship Id="rId25" Type="http://schemas.openxmlformats.org/officeDocument/2006/relationships/tags" Target="../tags/tag353.xml"/><Relationship Id="rId33" Type="http://schemas.openxmlformats.org/officeDocument/2006/relationships/slideLayout" Target="../slideLayouts/slideLayout6.xml"/><Relationship Id="rId2" Type="http://schemas.openxmlformats.org/officeDocument/2006/relationships/tags" Target="../tags/tag330.xml"/><Relationship Id="rId16" Type="http://schemas.openxmlformats.org/officeDocument/2006/relationships/tags" Target="../tags/tag344.xml"/><Relationship Id="rId20" Type="http://schemas.openxmlformats.org/officeDocument/2006/relationships/tags" Target="../tags/tag348.xml"/><Relationship Id="rId29" Type="http://schemas.openxmlformats.org/officeDocument/2006/relationships/tags" Target="../tags/tag357.xml"/><Relationship Id="rId1" Type="http://schemas.openxmlformats.org/officeDocument/2006/relationships/tags" Target="../tags/tag329.xml"/><Relationship Id="rId6" Type="http://schemas.openxmlformats.org/officeDocument/2006/relationships/tags" Target="../tags/tag334.xml"/><Relationship Id="rId11" Type="http://schemas.openxmlformats.org/officeDocument/2006/relationships/tags" Target="../tags/tag339.xml"/><Relationship Id="rId24" Type="http://schemas.openxmlformats.org/officeDocument/2006/relationships/tags" Target="../tags/tag352.xml"/><Relationship Id="rId32" Type="http://schemas.openxmlformats.org/officeDocument/2006/relationships/tags" Target="../tags/tag360.xml"/><Relationship Id="rId5" Type="http://schemas.openxmlformats.org/officeDocument/2006/relationships/tags" Target="../tags/tag333.xml"/><Relationship Id="rId15" Type="http://schemas.openxmlformats.org/officeDocument/2006/relationships/tags" Target="../tags/tag343.xml"/><Relationship Id="rId23" Type="http://schemas.openxmlformats.org/officeDocument/2006/relationships/tags" Target="../tags/tag351.xml"/><Relationship Id="rId28" Type="http://schemas.openxmlformats.org/officeDocument/2006/relationships/tags" Target="../tags/tag356.xml"/><Relationship Id="rId10" Type="http://schemas.openxmlformats.org/officeDocument/2006/relationships/tags" Target="../tags/tag338.xml"/><Relationship Id="rId19" Type="http://schemas.openxmlformats.org/officeDocument/2006/relationships/tags" Target="../tags/tag347.xml"/><Relationship Id="rId31" Type="http://schemas.openxmlformats.org/officeDocument/2006/relationships/tags" Target="../tags/tag359.xml"/><Relationship Id="rId4" Type="http://schemas.openxmlformats.org/officeDocument/2006/relationships/tags" Target="../tags/tag332.xml"/><Relationship Id="rId9" Type="http://schemas.openxmlformats.org/officeDocument/2006/relationships/tags" Target="../tags/tag337.xml"/><Relationship Id="rId14" Type="http://schemas.openxmlformats.org/officeDocument/2006/relationships/tags" Target="../tags/tag342.xml"/><Relationship Id="rId22" Type="http://schemas.openxmlformats.org/officeDocument/2006/relationships/tags" Target="../tags/tag350.xml"/><Relationship Id="rId27" Type="http://schemas.openxmlformats.org/officeDocument/2006/relationships/tags" Target="../tags/tag355.xml"/><Relationship Id="rId30" Type="http://schemas.openxmlformats.org/officeDocument/2006/relationships/tags" Target="../tags/tag358.xml"/><Relationship Id="rId35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4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70.xml"/><Relationship Id="rId13" Type="http://schemas.openxmlformats.org/officeDocument/2006/relationships/tags" Target="../tags/tag375.xml"/><Relationship Id="rId18" Type="http://schemas.openxmlformats.org/officeDocument/2006/relationships/tags" Target="../tags/tag380.xml"/><Relationship Id="rId26" Type="http://schemas.openxmlformats.org/officeDocument/2006/relationships/tags" Target="../tags/tag388.xml"/><Relationship Id="rId3" Type="http://schemas.openxmlformats.org/officeDocument/2006/relationships/tags" Target="../tags/tag365.xml"/><Relationship Id="rId21" Type="http://schemas.openxmlformats.org/officeDocument/2006/relationships/tags" Target="../tags/tag383.xml"/><Relationship Id="rId34" Type="http://schemas.openxmlformats.org/officeDocument/2006/relationships/tags" Target="../tags/tag396.xml"/><Relationship Id="rId7" Type="http://schemas.openxmlformats.org/officeDocument/2006/relationships/tags" Target="../tags/tag369.xml"/><Relationship Id="rId12" Type="http://schemas.openxmlformats.org/officeDocument/2006/relationships/tags" Target="../tags/tag374.xml"/><Relationship Id="rId17" Type="http://schemas.openxmlformats.org/officeDocument/2006/relationships/tags" Target="../tags/tag379.xml"/><Relationship Id="rId25" Type="http://schemas.openxmlformats.org/officeDocument/2006/relationships/tags" Target="../tags/tag387.xml"/><Relationship Id="rId33" Type="http://schemas.openxmlformats.org/officeDocument/2006/relationships/tags" Target="../tags/tag395.xml"/><Relationship Id="rId38" Type="http://schemas.openxmlformats.org/officeDocument/2006/relationships/notesSlide" Target="../notesSlides/notesSlide14.xml"/><Relationship Id="rId2" Type="http://schemas.openxmlformats.org/officeDocument/2006/relationships/tags" Target="../tags/tag364.xml"/><Relationship Id="rId16" Type="http://schemas.openxmlformats.org/officeDocument/2006/relationships/tags" Target="../tags/tag378.xml"/><Relationship Id="rId20" Type="http://schemas.openxmlformats.org/officeDocument/2006/relationships/tags" Target="../tags/tag382.xml"/><Relationship Id="rId29" Type="http://schemas.openxmlformats.org/officeDocument/2006/relationships/tags" Target="../tags/tag391.xml"/><Relationship Id="rId1" Type="http://schemas.openxmlformats.org/officeDocument/2006/relationships/tags" Target="../tags/tag363.xml"/><Relationship Id="rId6" Type="http://schemas.openxmlformats.org/officeDocument/2006/relationships/tags" Target="../tags/tag368.xml"/><Relationship Id="rId11" Type="http://schemas.openxmlformats.org/officeDocument/2006/relationships/tags" Target="../tags/tag373.xml"/><Relationship Id="rId24" Type="http://schemas.openxmlformats.org/officeDocument/2006/relationships/tags" Target="../tags/tag386.xml"/><Relationship Id="rId32" Type="http://schemas.openxmlformats.org/officeDocument/2006/relationships/tags" Target="../tags/tag394.xml"/><Relationship Id="rId37" Type="http://schemas.openxmlformats.org/officeDocument/2006/relationships/slideLayout" Target="../slideLayouts/slideLayout6.xml"/><Relationship Id="rId5" Type="http://schemas.openxmlformats.org/officeDocument/2006/relationships/tags" Target="../tags/tag367.xml"/><Relationship Id="rId15" Type="http://schemas.openxmlformats.org/officeDocument/2006/relationships/tags" Target="../tags/tag377.xml"/><Relationship Id="rId23" Type="http://schemas.openxmlformats.org/officeDocument/2006/relationships/tags" Target="../tags/tag385.xml"/><Relationship Id="rId28" Type="http://schemas.openxmlformats.org/officeDocument/2006/relationships/tags" Target="../tags/tag390.xml"/><Relationship Id="rId36" Type="http://schemas.openxmlformats.org/officeDocument/2006/relationships/tags" Target="../tags/tag398.xml"/><Relationship Id="rId10" Type="http://schemas.openxmlformats.org/officeDocument/2006/relationships/tags" Target="../tags/tag372.xml"/><Relationship Id="rId19" Type="http://schemas.openxmlformats.org/officeDocument/2006/relationships/tags" Target="../tags/tag381.xml"/><Relationship Id="rId31" Type="http://schemas.openxmlformats.org/officeDocument/2006/relationships/tags" Target="../tags/tag393.xml"/><Relationship Id="rId4" Type="http://schemas.openxmlformats.org/officeDocument/2006/relationships/tags" Target="../tags/tag366.xml"/><Relationship Id="rId9" Type="http://schemas.openxmlformats.org/officeDocument/2006/relationships/tags" Target="../tags/tag371.xml"/><Relationship Id="rId14" Type="http://schemas.openxmlformats.org/officeDocument/2006/relationships/tags" Target="../tags/tag376.xml"/><Relationship Id="rId22" Type="http://schemas.openxmlformats.org/officeDocument/2006/relationships/tags" Target="../tags/tag384.xml"/><Relationship Id="rId27" Type="http://schemas.openxmlformats.org/officeDocument/2006/relationships/tags" Target="../tags/tag389.xml"/><Relationship Id="rId30" Type="http://schemas.openxmlformats.org/officeDocument/2006/relationships/tags" Target="../tags/tag392.xml"/><Relationship Id="rId35" Type="http://schemas.openxmlformats.org/officeDocument/2006/relationships/tags" Target="../tags/tag39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401.xml"/><Relationship Id="rId2" Type="http://schemas.openxmlformats.org/officeDocument/2006/relationships/tags" Target="../tags/tag400.xml"/><Relationship Id="rId1" Type="http://schemas.openxmlformats.org/officeDocument/2006/relationships/tags" Target="../tags/tag399.xml"/><Relationship Id="rId6" Type="http://schemas.openxmlformats.org/officeDocument/2006/relationships/image" Target="../media/image17.emf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404.xml"/><Relationship Id="rId7" Type="http://schemas.openxmlformats.org/officeDocument/2006/relationships/image" Target="../media/image18.emf"/><Relationship Id="rId2" Type="http://schemas.openxmlformats.org/officeDocument/2006/relationships/tags" Target="../tags/tag403.xml"/><Relationship Id="rId1" Type="http://schemas.openxmlformats.org/officeDocument/2006/relationships/tags" Target="../tags/tag402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0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tags" Target="../tags/tag408.xml"/><Relationship Id="rId7" Type="http://schemas.openxmlformats.org/officeDocument/2006/relationships/image" Target="../media/image19.emf"/><Relationship Id="rId2" Type="http://schemas.openxmlformats.org/officeDocument/2006/relationships/tags" Target="../tags/tag407.xml"/><Relationship Id="rId1" Type="http://schemas.openxmlformats.org/officeDocument/2006/relationships/tags" Target="../tags/tag406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0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412.xml"/><Relationship Id="rId2" Type="http://schemas.openxmlformats.org/officeDocument/2006/relationships/tags" Target="../tags/tag411.xml"/><Relationship Id="rId1" Type="http://schemas.openxmlformats.org/officeDocument/2006/relationships/tags" Target="../tags/tag410.xml"/><Relationship Id="rId6" Type="http://schemas.openxmlformats.org/officeDocument/2006/relationships/image" Target="../media/image21.emf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4.xml"/><Relationship Id="rId1" Type="http://schemas.openxmlformats.org/officeDocument/2006/relationships/tags" Target="../tags/tag4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417.xml"/><Relationship Id="rId2" Type="http://schemas.openxmlformats.org/officeDocument/2006/relationships/tags" Target="../tags/tag416.xml"/><Relationship Id="rId1" Type="http://schemas.openxmlformats.org/officeDocument/2006/relationships/tags" Target="../tags/tag415.xml"/><Relationship Id="rId5" Type="http://schemas.openxmlformats.org/officeDocument/2006/relationships/image" Target="../media/image22.emf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420.xml"/><Relationship Id="rId2" Type="http://schemas.openxmlformats.org/officeDocument/2006/relationships/tags" Target="../tags/tag419.xml"/><Relationship Id="rId1" Type="http://schemas.openxmlformats.org/officeDocument/2006/relationships/tags" Target="../tags/tag418.xml"/><Relationship Id="rId5" Type="http://schemas.openxmlformats.org/officeDocument/2006/relationships/image" Target="../media/image23.emf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2.xml"/><Relationship Id="rId1" Type="http://schemas.openxmlformats.org/officeDocument/2006/relationships/tags" Target="../tags/tag421.xml"/><Relationship Id="rId4" Type="http://schemas.openxmlformats.org/officeDocument/2006/relationships/notesSlide" Target="../notesSlides/notesSlide1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30.xml"/><Relationship Id="rId13" Type="http://schemas.openxmlformats.org/officeDocument/2006/relationships/tags" Target="../tags/tag435.xml"/><Relationship Id="rId18" Type="http://schemas.openxmlformats.org/officeDocument/2006/relationships/tags" Target="../tags/tag440.xml"/><Relationship Id="rId3" Type="http://schemas.openxmlformats.org/officeDocument/2006/relationships/tags" Target="../tags/tag425.xml"/><Relationship Id="rId21" Type="http://schemas.openxmlformats.org/officeDocument/2006/relationships/tags" Target="../tags/tag443.xml"/><Relationship Id="rId7" Type="http://schemas.openxmlformats.org/officeDocument/2006/relationships/tags" Target="../tags/tag429.xml"/><Relationship Id="rId12" Type="http://schemas.openxmlformats.org/officeDocument/2006/relationships/tags" Target="../tags/tag434.xml"/><Relationship Id="rId17" Type="http://schemas.openxmlformats.org/officeDocument/2006/relationships/tags" Target="../tags/tag439.xml"/><Relationship Id="rId2" Type="http://schemas.openxmlformats.org/officeDocument/2006/relationships/tags" Target="../tags/tag424.xml"/><Relationship Id="rId16" Type="http://schemas.openxmlformats.org/officeDocument/2006/relationships/tags" Target="../tags/tag438.xml"/><Relationship Id="rId20" Type="http://schemas.openxmlformats.org/officeDocument/2006/relationships/tags" Target="../tags/tag442.xml"/><Relationship Id="rId1" Type="http://schemas.openxmlformats.org/officeDocument/2006/relationships/tags" Target="../tags/tag423.xml"/><Relationship Id="rId6" Type="http://schemas.openxmlformats.org/officeDocument/2006/relationships/tags" Target="../tags/tag428.xml"/><Relationship Id="rId11" Type="http://schemas.openxmlformats.org/officeDocument/2006/relationships/tags" Target="../tags/tag433.xml"/><Relationship Id="rId5" Type="http://schemas.openxmlformats.org/officeDocument/2006/relationships/tags" Target="../tags/tag427.xml"/><Relationship Id="rId15" Type="http://schemas.openxmlformats.org/officeDocument/2006/relationships/tags" Target="../tags/tag437.xml"/><Relationship Id="rId23" Type="http://schemas.openxmlformats.org/officeDocument/2006/relationships/image" Target="../media/image24.emf"/><Relationship Id="rId10" Type="http://schemas.openxmlformats.org/officeDocument/2006/relationships/tags" Target="../tags/tag432.xml"/><Relationship Id="rId19" Type="http://schemas.openxmlformats.org/officeDocument/2006/relationships/tags" Target="../tags/tag441.xml"/><Relationship Id="rId4" Type="http://schemas.openxmlformats.org/officeDocument/2006/relationships/tags" Target="../tags/tag426.xml"/><Relationship Id="rId9" Type="http://schemas.openxmlformats.org/officeDocument/2006/relationships/tags" Target="../tags/tag431.xml"/><Relationship Id="rId14" Type="http://schemas.openxmlformats.org/officeDocument/2006/relationships/tags" Target="../tags/tag436.xml"/><Relationship Id="rId2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5.xml"/><Relationship Id="rId1" Type="http://schemas.openxmlformats.org/officeDocument/2006/relationships/tags" Target="../tags/tag44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448.xml"/><Relationship Id="rId7" Type="http://schemas.openxmlformats.org/officeDocument/2006/relationships/notesSlide" Target="../notesSlides/notesSlide20.xml"/><Relationship Id="rId2" Type="http://schemas.openxmlformats.org/officeDocument/2006/relationships/tags" Target="../tags/tag447.xml"/><Relationship Id="rId1" Type="http://schemas.openxmlformats.org/officeDocument/2006/relationships/tags" Target="../tags/tag44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50.xml"/><Relationship Id="rId4" Type="http://schemas.openxmlformats.org/officeDocument/2006/relationships/tags" Target="../tags/tag44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453.xml"/><Relationship Id="rId2" Type="http://schemas.openxmlformats.org/officeDocument/2006/relationships/tags" Target="../tags/tag452.xml"/><Relationship Id="rId1" Type="http://schemas.openxmlformats.org/officeDocument/2006/relationships/tags" Target="../tags/tag451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5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457.xml"/><Relationship Id="rId2" Type="http://schemas.openxmlformats.org/officeDocument/2006/relationships/tags" Target="../tags/tag456.xml"/><Relationship Id="rId1" Type="http://schemas.openxmlformats.org/officeDocument/2006/relationships/tags" Target="../tags/tag455.xml"/><Relationship Id="rId5" Type="http://schemas.openxmlformats.org/officeDocument/2006/relationships/image" Target="../media/image25.emf"/><Relationship Id="rId4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9.xml"/><Relationship Id="rId1" Type="http://schemas.openxmlformats.org/officeDocument/2006/relationships/tags" Target="../tags/tag45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27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57.xml"/><Relationship Id="rId117" Type="http://schemas.openxmlformats.org/officeDocument/2006/relationships/tags" Target="../tags/tag148.xml"/><Relationship Id="rId21" Type="http://schemas.openxmlformats.org/officeDocument/2006/relationships/tags" Target="../tags/tag52.xml"/><Relationship Id="rId42" Type="http://schemas.openxmlformats.org/officeDocument/2006/relationships/tags" Target="../tags/tag73.xml"/><Relationship Id="rId47" Type="http://schemas.openxmlformats.org/officeDocument/2006/relationships/tags" Target="../tags/tag78.xml"/><Relationship Id="rId63" Type="http://schemas.openxmlformats.org/officeDocument/2006/relationships/tags" Target="../tags/tag94.xml"/><Relationship Id="rId68" Type="http://schemas.openxmlformats.org/officeDocument/2006/relationships/tags" Target="../tags/tag99.xml"/><Relationship Id="rId84" Type="http://schemas.openxmlformats.org/officeDocument/2006/relationships/tags" Target="../tags/tag115.xml"/><Relationship Id="rId89" Type="http://schemas.openxmlformats.org/officeDocument/2006/relationships/tags" Target="../tags/tag120.xml"/><Relationship Id="rId112" Type="http://schemas.openxmlformats.org/officeDocument/2006/relationships/tags" Target="../tags/tag143.xml"/><Relationship Id="rId16" Type="http://schemas.openxmlformats.org/officeDocument/2006/relationships/tags" Target="../tags/tag47.xml"/><Relationship Id="rId107" Type="http://schemas.openxmlformats.org/officeDocument/2006/relationships/tags" Target="../tags/tag138.xml"/><Relationship Id="rId11" Type="http://schemas.openxmlformats.org/officeDocument/2006/relationships/tags" Target="../tags/tag42.xml"/><Relationship Id="rId32" Type="http://schemas.openxmlformats.org/officeDocument/2006/relationships/tags" Target="../tags/tag63.xml"/><Relationship Id="rId37" Type="http://schemas.openxmlformats.org/officeDocument/2006/relationships/tags" Target="../tags/tag68.xml"/><Relationship Id="rId53" Type="http://schemas.openxmlformats.org/officeDocument/2006/relationships/tags" Target="../tags/tag84.xml"/><Relationship Id="rId58" Type="http://schemas.openxmlformats.org/officeDocument/2006/relationships/tags" Target="../tags/tag89.xml"/><Relationship Id="rId74" Type="http://schemas.openxmlformats.org/officeDocument/2006/relationships/tags" Target="../tags/tag105.xml"/><Relationship Id="rId79" Type="http://schemas.openxmlformats.org/officeDocument/2006/relationships/tags" Target="../tags/tag110.xml"/><Relationship Id="rId102" Type="http://schemas.openxmlformats.org/officeDocument/2006/relationships/tags" Target="../tags/tag133.xml"/><Relationship Id="rId123" Type="http://schemas.openxmlformats.org/officeDocument/2006/relationships/tags" Target="../tags/tag154.xml"/><Relationship Id="rId5" Type="http://schemas.openxmlformats.org/officeDocument/2006/relationships/tags" Target="../tags/tag36.xml"/><Relationship Id="rId90" Type="http://schemas.openxmlformats.org/officeDocument/2006/relationships/tags" Target="../tags/tag121.xml"/><Relationship Id="rId95" Type="http://schemas.openxmlformats.org/officeDocument/2006/relationships/tags" Target="../tags/tag126.xml"/><Relationship Id="rId19" Type="http://schemas.openxmlformats.org/officeDocument/2006/relationships/tags" Target="../tags/tag50.xml"/><Relationship Id="rId14" Type="http://schemas.openxmlformats.org/officeDocument/2006/relationships/tags" Target="../tags/tag45.xml"/><Relationship Id="rId22" Type="http://schemas.openxmlformats.org/officeDocument/2006/relationships/tags" Target="../tags/tag53.xml"/><Relationship Id="rId27" Type="http://schemas.openxmlformats.org/officeDocument/2006/relationships/tags" Target="../tags/tag58.xml"/><Relationship Id="rId30" Type="http://schemas.openxmlformats.org/officeDocument/2006/relationships/tags" Target="../tags/tag61.xml"/><Relationship Id="rId35" Type="http://schemas.openxmlformats.org/officeDocument/2006/relationships/tags" Target="../tags/tag66.xml"/><Relationship Id="rId43" Type="http://schemas.openxmlformats.org/officeDocument/2006/relationships/tags" Target="../tags/tag74.xml"/><Relationship Id="rId48" Type="http://schemas.openxmlformats.org/officeDocument/2006/relationships/tags" Target="../tags/tag79.xml"/><Relationship Id="rId56" Type="http://schemas.openxmlformats.org/officeDocument/2006/relationships/tags" Target="../tags/tag87.xml"/><Relationship Id="rId64" Type="http://schemas.openxmlformats.org/officeDocument/2006/relationships/tags" Target="../tags/tag95.xml"/><Relationship Id="rId69" Type="http://schemas.openxmlformats.org/officeDocument/2006/relationships/tags" Target="../tags/tag100.xml"/><Relationship Id="rId77" Type="http://schemas.openxmlformats.org/officeDocument/2006/relationships/tags" Target="../tags/tag108.xml"/><Relationship Id="rId100" Type="http://schemas.openxmlformats.org/officeDocument/2006/relationships/tags" Target="../tags/tag131.xml"/><Relationship Id="rId105" Type="http://schemas.openxmlformats.org/officeDocument/2006/relationships/tags" Target="../tags/tag136.xml"/><Relationship Id="rId113" Type="http://schemas.openxmlformats.org/officeDocument/2006/relationships/tags" Target="../tags/tag144.xml"/><Relationship Id="rId118" Type="http://schemas.openxmlformats.org/officeDocument/2006/relationships/tags" Target="../tags/tag149.xml"/><Relationship Id="rId126" Type="http://schemas.openxmlformats.org/officeDocument/2006/relationships/notesSlide" Target="../notesSlides/notesSlide3.xml"/><Relationship Id="rId8" Type="http://schemas.openxmlformats.org/officeDocument/2006/relationships/tags" Target="../tags/tag39.xml"/><Relationship Id="rId51" Type="http://schemas.openxmlformats.org/officeDocument/2006/relationships/tags" Target="../tags/tag82.xml"/><Relationship Id="rId72" Type="http://schemas.openxmlformats.org/officeDocument/2006/relationships/tags" Target="../tags/tag103.xml"/><Relationship Id="rId80" Type="http://schemas.openxmlformats.org/officeDocument/2006/relationships/tags" Target="../tags/tag111.xml"/><Relationship Id="rId85" Type="http://schemas.openxmlformats.org/officeDocument/2006/relationships/tags" Target="../tags/tag116.xml"/><Relationship Id="rId93" Type="http://schemas.openxmlformats.org/officeDocument/2006/relationships/tags" Target="../tags/tag124.xml"/><Relationship Id="rId98" Type="http://schemas.openxmlformats.org/officeDocument/2006/relationships/tags" Target="../tags/tag129.xml"/><Relationship Id="rId121" Type="http://schemas.openxmlformats.org/officeDocument/2006/relationships/tags" Target="../tags/tag152.xml"/><Relationship Id="rId3" Type="http://schemas.openxmlformats.org/officeDocument/2006/relationships/tags" Target="../tags/tag34.xml"/><Relationship Id="rId12" Type="http://schemas.openxmlformats.org/officeDocument/2006/relationships/tags" Target="../tags/tag43.xml"/><Relationship Id="rId17" Type="http://schemas.openxmlformats.org/officeDocument/2006/relationships/tags" Target="../tags/tag48.xml"/><Relationship Id="rId25" Type="http://schemas.openxmlformats.org/officeDocument/2006/relationships/tags" Target="../tags/tag56.xml"/><Relationship Id="rId33" Type="http://schemas.openxmlformats.org/officeDocument/2006/relationships/tags" Target="../tags/tag64.xml"/><Relationship Id="rId38" Type="http://schemas.openxmlformats.org/officeDocument/2006/relationships/tags" Target="../tags/tag69.xml"/><Relationship Id="rId46" Type="http://schemas.openxmlformats.org/officeDocument/2006/relationships/tags" Target="../tags/tag77.xml"/><Relationship Id="rId59" Type="http://schemas.openxmlformats.org/officeDocument/2006/relationships/tags" Target="../tags/tag90.xml"/><Relationship Id="rId67" Type="http://schemas.openxmlformats.org/officeDocument/2006/relationships/tags" Target="../tags/tag98.xml"/><Relationship Id="rId103" Type="http://schemas.openxmlformats.org/officeDocument/2006/relationships/tags" Target="../tags/tag134.xml"/><Relationship Id="rId108" Type="http://schemas.openxmlformats.org/officeDocument/2006/relationships/tags" Target="../tags/tag139.xml"/><Relationship Id="rId116" Type="http://schemas.openxmlformats.org/officeDocument/2006/relationships/tags" Target="../tags/tag147.xml"/><Relationship Id="rId124" Type="http://schemas.openxmlformats.org/officeDocument/2006/relationships/tags" Target="../tags/tag155.xml"/><Relationship Id="rId20" Type="http://schemas.openxmlformats.org/officeDocument/2006/relationships/tags" Target="../tags/tag51.xml"/><Relationship Id="rId41" Type="http://schemas.openxmlformats.org/officeDocument/2006/relationships/tags" Target="../tags/tag72.xml"/><Relationship Id="rId54" Type="http://schemas.openxmlformats.org/officeDocument/2006/relationships/tags" Target="../tags/tag85.xml"/><Relationship Id="rId62" Type="http://schemas.openxmlformats.org/officeDocument/2006/relationships/tags" Target="../tags/tag93.xml"/><Relationship Id="rId70" Type="http://schemas.openxmlformats.org/officeDocument/2006/relationships/tags" Target="../tags/tag101.xml"/><Relationship Id="rId75" Type="http://schemas.openxmlformats.org/officeDocument/2006/relationships/tags" Target="../tags/tag106.xml"/><Relationship Id="rId83" Type="http://schemas.openxmlformats.org/officeDocument/2006/relationships/tags" Target="../tags/tag114.xml"/><Relationship Id="rId88" Type="http://schemas.openxmlformats.org/officeDocument/2006/relationships/tags" Target="../tags/tag119.xml"/><Relationship Id="rId91" Type="http://schemas.openxmlformats.org/officeDocument/2006/relationships/tags" Target="../tags/tag122.xml"/><Relationship Id="rId96" Type="http://schemas.openxmlformats.org/officeDocument/2006/relationships/tags" Target="../tags/tag127.xml"/><Relationship Id="rId111" Type="http://schemas.openxmlformats.org/officeDocument/2006/relationships/tags" Target="../tags/tag142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5" Type="http://schemas.openxmlformats.org/officeDocument/2006/relationships/tags" Target="../tags/tag46.xml"/><Relationship Id="rId23" Type="http://schemas.openxmlformats.org/officeDocument/2006/relationships/tags" Target="../tags/tag54.xml"/><Relationship Id="rId28" Type="http://schemas.openxmlformats.org/officeDocument/2006/relationships/tags" Target="../tags/tag59.xml"/><Relationship Id="rId36" Type="http://schemas.openxmlformats.org/officeDocument/2006/relationships/tags" Target="../tags/tag67.xml"/><Relationship Id="rId49" Type="http://schemas.openxmlformats.org/officeDocument/2006/relationships/tags" Target="../tags/tag80.xml"/><Relationship Id="rId57" Type="http://schemas.openxmlformats.org/officeDocument/2006/relationships/tags" Target="../tags/tag88.xml"/><Relationship Id="rId106" Type="http://schemas.openxmlformats.org/officeDocument/2006/relationships/tags" Target="../tags/tag137.xml"/><Relationship Id="rId114" Type="http://schemas.openxmlformats.org/officeDocument/2006/relationships/tags" Target="../tags/tag145.xml"/><Relationship Id="rId119" Type="http://schemas.openxmlformats.org/officeDocument/2006/relationships/tags" Target="../tags/tag150.xml"/><Relationship Id="rId127" Type="http://schemas.openxmlformats.org/officeDocument/2006/relationships/image" Target="../media/image4.emf"/><Relationship Id="rId10" Type="http://schemas.openxmlformats.org/officeDocument/2006/relationships/tags" Target="../tags/tag41.xml"/><Relationship Id="rId31" Type="http://schemas.openxmlformats.org/officeDocument/2006/relationships/tags" Target="../tags/tag62.xml"/><Relationship Id="rId44" Type="http://schemas.openxmlformats.org/officeDocument/2006/relationships/tags" Target="../tags/tag75.xml"/><Relationship Id="rId52" Type="http://schemas.openxmlformats.org/officeDocument/2006/relationships/tags" Target="../tags/tag83.xml"/><Relationship Id="rId60" Type="http://schemas.openxmlformats.org/officeDocument/2006/relationships/tags" Target="../tags/tag91.xml"/><Relationship Id="rId65" Type="http://schemas.openxmlformats.org/officeDocument/2006/relationships/tags" Target="../tags/tag96.xml"/><Relationship Id="rId73" Type="http://schemas.openxmlformats.org/officeDocument/2006/relationships/tags" Target="../tags/tag104.xml"/><Relationship Id="rId78" Type="http://schemas.openxmlformats.org/officeDocument/2006/relationships/tags" Target="../tags/tag109.xml"/><Relationship Id="rId81" Type="http://schemas.openxmlformats.org/officeDocument/2006/relationships/tags" Target="../tags/tag112.xml"/><Relationship Id="rId86" Type="http://schemas.openxmlformats.org/officeDocument/2006/relationships/tags" Target="../tags/tag117.xml"/><Relationship Id="rId94" Type="http://schemas.openxmlformats.org/officeDocument/2006/relationships/tags" Target="../tags/tag125.xml"/><Relationship Id="rId99" Type="http://schemas.openxmlformats.org/officeDocument/2006/relationships/tags" Target="../tags/tag130.xml"/><Relationship Id="rId101" Type="http://schemas.openxmlformats.org/officeDocument/2006/relationships/tags" Target="../tags/tag132.xml"/><Relationship Id="rId122" Type="http://schemas.openxmlformats.org/officeDocument/2006/relationships/tags" Target="../tags/tag153.xml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3" Type="http://schemas.openxmlformats.org/officeDocument/2006/relationships/tags" Target="../tags/tag44.xml"/><Relationship Id="rId18" Type="http://schemas.openxmlformats.org/officeDocument/2006/relationships/tags" Target="../tags/tag49.xml"/><Relationship Id="rId39" Type="http://schemas.openxmlformats.org/officeDocument/2006/relationships/tags" Target="../tags/tag70.xml"/><Relationship Id="rId109" Type="http://schemas.openxmlformats.org/officeDocument/2006/relationships/tags" Target="../tags/tag140.xml"/><Relationship Id="rId34" Type="http://schemas.openxmlformats.org/officeDocument/2006/relationships/tags" Target="../tags/tag65.xml"/><Relationship Id="rId50" Type="http://schemas.openxmlformats.org/officeDocument/2006/relationships/tags" Target="../tags/tag81.xml"/><Relationship Id="rId55" Type="http://schemas.openxmlformats.org/officeDocument/2006/relationships/tags" Target="../tags/tag86.xml"/><Relationship Id="rId76" Type="http://schemas.openxmlformats.org/officeDocument/2006/relationships/tags" Target="../tags/tag107.xml"/><Relationship Id="rId97" Type="http://schemas.openxmlformats.org/officeDocument/2006/relationships/tags" Target="../tags/tag128.xml"/><Relationship Id="rId104" Type="http://schemas.openxmlformats.org/officeDocument/2006/relationships/tags" Target="../tags/tag135.xml"/><Relationship Id="rId120" Type="http://schemas.openxmlformats.org/officeDocument/2006/relationships/tags" Target="../tags/tag151.xml"/><Relationship Id="rId125" Type="http://schemas.openxmlformats.org/officeDocument/2006/relationships/slideLayout" Target="../slideLayouts/slideLayout2.xml"/><Relationship Id="rId7" Type="http://schemas.openxmlformats.org/officeDocument/2006/relationships/tags" Target="../tags/tag38.xml"/><Relationship Id="rId71" Type="http://schemas.openxmlformats.org/officeDocument/2006/relationships/tags" Target="../tags/tag102.xml"/><Relationship Id="rId92" Type="http://schemas.openxmlformats.org/officeDocument/2006/relationships/tags" Target="../tags/tag123.xml"/><Relationship Id="rId2" Type="http://schemas.openxmlformats.org/officeDocument/2006/relationships/tags" Target="../tags/tag33.xml"/><Relationship Id="rId29" Type="http://schemas.openxmlformats.org/officeDocument/2006/relationships/tags" Target="../tags/tag60.xml"/><Relationship Id="rId24" Type="http://schemas.openxmlformats.org/officeDocument/2006/relationships/tags" Target="../tags/tag55.xml"/><Relationship Id="rId40" Type="http://schemas.openxmlformats.org/officeDocument/2006/relationships/tags" Target="../tags/tag71.xml"/><Relationship Id="rId45" Type="http://schemas.openxmlformats.org/officeDocument/2006/relationships/tags" Target="../tags/tag76.xml"/><Relationship Id="rId66" Type="http://schemas.openxmlformats.org/officeDocument/2006/relationships/tags" Target="../tags/tag97.xml"/><Relationship Id="rId87" Type="http://schemas.openxmlformats.org/officeDocument/2006/relationships/tags" Target="../tags/tag118.xml"/><Relationship Id="rId110" Type="http://schemas.openxmlformats.org/officeDocument/2006/relationships/tags" Target="../tags/tag141.xml"/><Relationship Id="rId115" Type="http://schemas.openxmlformats.org/officeDocument/2006/relationships/tags" Target="../tags/tag146.xml"/><Relationship Id="rId61" Type="http://schemas.openxmlformats.org/officeDocument/2006/relationships/tags" Target="../tags/tag92.xml"/><Relationship Id="rId82" Type="http://schemas.openxmlformats.org/officeDocument/2006/relationships/tags" Target="../tags/tag1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13" Type="http://schemas.openxmlformats.org/officeDocument/2006/relationships/tags" Target="../tags/tag168.xml"/><Relationship Id="rId18" Type="http://schemas.openxmlformats.org/officeDocument/2006/relationships/tags" Target="../tags/tag173.xml"/><Relationship Id="rId26" Type="http://schemas.openxmlformats.org/officeDocument/2006/relationships/tags" Target="../tags/tag181.xml"/><Relationship Id="rId39" Type="http://schemas.openxmlformats.org/officeDocument/2006/relationships/tags" Target="../tags/tag194.xml"/><Relationship Id="rId3" Type="http://schemas.openxmlformats.org/officeDocument/2006/relationships/tags" Target="../tags/tag158.xml"/><Relationship Id="rId21" Type="http://schemas.openxmlformats.org/officeDocument/2006/relationships/tags" Target="../tags/tag176.xml"/><Relationship Id="rId34" Type="http://schemas.openxmlformats.org/officeDocument/2006/relationships/tags" Target="../tags/tag189.xml"/><Relationship Id="rId42" Type="http://schemas.openxmlformats.org/officeDocument/2006/relationships/tags" Target="../tags/tag197.xml"/><Relationship Id="rId47" Type="http://schemas.openxmlformats.org/officeDocument/2006/relationships/notesSlide" Target="../notesSlides/notesSlide4.xml"/><Relationship Id="rId7" Type="http://schemas.openxmlformats.org/officeDocument/2006/relationships/tags" Target="../tags/tag162.xml"/><Relationship Id="rId12" Type="http://schemas.openxmlformats.org/officeDocument/2006/relationships/tags" Target="../tags/tag167.xml"/><Relationship Id="rId17" Type="http://schemas.openxmlformats.org/officeDocument/2006/relationships/tags" Target="../tags/tag172.xml"/><Relationship Id="rId25" Type="http://schemas.openxmlformats.org/officeDocument/2006/relationships/tags" Target="../tags/tag180.xml"/><Relationship Id="rId33" Type="http://schemas.openxmlformats.org/officeDocument/2006/relationships/tags" Target="../tags/tag188.xml"/><Relationship Id="rId38" Type="http://schemas.openxmlformats.org/officeDocument/2006/relationships/tags" Target="../tags/tag193.xml"/><Relationship Id="rId46" Type="http://schemas.openxmlformats.org/officeDocument/2006/relationships/slideLayout" Target="../slideLayouts/slideLayout6.xml"/><Relationship Id="rId2" Type="http://schemas.openxmlformats.org/officeDocument/2006/relationships/tags" Target="../tags/tag157.xml"/><Relationship Id="rId16" Type="http://schemas.openxmlformats.org/officeDocument/2006/relationships/tags" Target="../tags/tag171.xml"/><Relationship Id="rId20" Type="http://schemas.openxmlformats.org/officeDocument/2006/relationships/tags" Target="../tags/tag175.xml"/><Relationship Id="rId29" Type="http://schemas.openxmlformats.org/officeDocument/2006/relationships/tags" Target="../tags/tag184.xml"/><Relationship Id="rId41" Type="http://schemas.openxmlformats.org/officeDocument/2006/relationships/tags" Target="../tags/tag196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tags" Target="../tags/tag166.xml"/><Relationship Id="rId24" Type="http://schemas.openxmlformats.org/officeDocument/2006/relationships/tags" Target="../tags/tag179.xml"/><Relationship Id="rId32" Type="http://schemas.openxmlformats.org/officeDocument/2006/relationships/tags" Target="../tags/tag187.xml"/><Relationship Id="rId37" Type="http://schemas.openxmlformats.org/officeDocument/2006/relationships/tags" Target="../tags/tag192.xml"/><Relationship Id="rId40" Type="http://schemas.openxmlformats.org/officeDocument/2006/relationships/tags" Target="../tags/tag195.xml"/><Relationship Id="rId45" Type="http://schemas.openxmlformats.org/officeDocument/2006/relationships/tags" Target="../tags/tag200.xml"/><Relationship Id="rId5" Type="http://schemas.openxmlformats.org/officeDocument/2006/relationships/tags" Target="../tags/tag160.xml"/><Relationship Id="rId15" Type="http://schemas.openxmlformats.org/officeDocument/2006/relationships/tags" Target="../tags/tag170.xml"/><Relationship Id="rId23" Type="http://schemas.openxmlformats.org/officeDocument/2006/relationships/tags" Target="../tags/tag178.xml"/><Relationship Id="rId28" Type="http://schemas.openxmlformats.org/officeDocument/2006/relationships/tags" Target="../tags/tag183.xml"/><Relationship Id="rId36" Type="http://schemas.openxmlformats.org/officeDocument/2006/relationships/tags" Target="../tags/tag191.xml"/><Relationship Id="rId10" Type="http://schemas.openxmlformats.org/officeDocument/2006/relationships/tags" Target="../tags/tag165.xml"/><Relationship Id="rId19" Type="http://schemas.openxmlformats.org/officeDocument/2006/relationships/tags" Target="../tags/tag174.xml"/><Relationship Id="rId31" Type="http://schemas.openxmlformats.org/officeDocument/2006/relationships/tags" Target="../tags/tag186.xml"/><Relationship Id="rId44" Type="http://schemas.openxmlformats.org/officeDocument/2006/relationships/tags" Target="../tags/tag199.xml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tags" Target="../tags/tag169.xml"/><Relationship Id="rId22" Type="http://schemas.openxmlformats.org/officeDocument/2006/relationships/tags" Target="../tags/tag177.xml"/><Relationship Id="rId27" Type="http://schemas.openxmlformats.org/officeDocument/2006/relationships/tags" Target="../tags/tag182.xml"/><Relationship Id="rId30" Type="http://schemas.openxmlformats.org/officeDocument/2006/relationships/tags" Target="../tags/tag185.xml"/><Relationship Id="rId35" Type="http://schemas.openxmlformats.org/officeDocument/2006/relationships/tags" Target="../tags/tag190.xml"/><Relationship Id="rId43" Type="http://schemas.openxmlformats.org/officeDocument/2006/relationships/tags" Target="../tags/tag198.xml"/><Relationship Id="rId48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213.xml"/><Relationship Id="rId18" Type="http://schemas.openxmlformats.org/officeDocument/2006/relationships/tags" Target="../tags/tag218.xml"/><Relationship Id="rId26" Type="http://schemas.openxmlformats.org/officeDocument/2006/relationships/tags" Target="../tags/tag226.xml"/><Relationship Id="rId39" Type="http://schemas.openxmlformats.org/officeDocument/2006/relationships/tags" Target="../tags/tag239.xml"/><Relationship Id="rId21" Type="http://schemas.openxmlformats.org/officeDocument/2006/relationships/tags" Target="../tags/tag221.xml"/><Relationship Id="rId34" Type="http://schemas.openxmlformats.org/officeDocument/2006/relationships/tags" Target="../tags/tag234.xml"/><Relationship Id="rId42" Type="http://schemas.openxmlformats.org/officeDocument/2006/relationships/tags" Target="../tags/tag242.xml"/><Relationship Id="rId47" Type="http://schemas.openxmlformats.org/officeDocument/2006/relationships/tags" Target="../tags/tag247.xml"/><Relationship Id="rId50" Type="http://schemas.openxmlformats.org/officeDocument/2006/relationships/tags" Target="../tags/tag250.xml"/><Relationship Id="rId55" Type="http://schemas.openxmlformats.org/officeDocument/2006/relationships/tags" Target="../tags/tag255.xml"/><Relationship Id="rId63" Type="http://schemas.openxmlformats.org/officeDocument/2006/relationships/tags" Target="../tags/tag263.xml"/><Relationship Id="rId7" Type="http://schemas.openxmlformats.org/officeDocument/2006/relationships/tags" Target="../tags/tag207.xml"/><Relationship Id="rId2" Type="http://schemas.openxmlformats.org/officeDocument/2006/relationships/tags" Target="../tags/tag202.xml"/><Relationship Id="rId16" Type="http://schemas.openxmlformats.org/officeDocument/2006/relationships/tags" Target="../tags/tag216.xml"/><Relationship Id="rId20" Type="http://schemas.openxmlformats.org/officeDocument/2006/relationships/tags" Target="../tags/tag220.xml"/><Relationship Id="rId29" Type="http://schemas.openxmlformats.org/officeDocument/2006/relationships/tags" Target="../tags/tag229.xml"/><Relationship Id="rId41" Type="http://schemas.openxmlformats.org/officeDocument/2006/relationships/tags" Target="../tags/tag241.xml"/><Relationship Id="rId54" Type="http://schemas.openxmlformats.org/officeDocument/2006/relationships/tags" Target="../tags/tag254.xml"/><Relationship Id="rId62" Type="http://schemas.openxmlformats.org/officeDocument/2006/relationships/tags" Target="../tags/tag262.xml"/><Relationship Id="rId1" Type="http://schemas.openxmlformats.org/officeDocument/2006/relationships/tags" Target="../tags/tag201.xml"/><Relationship Id="rId6" Type="http://schemas.openxmlformats.org/officeDocument/2006/relationships/tags" Target="../tags/tag206.xml"/><Relationship Id="rId11" Type="http://schemas.openxmlformats.org/officeDocument/2006/relationships/tags" Target="../tags/tag211.xml"/><Relationship Id="rId24" Type="http://schemas.openxmlformats.org/officeDocument/2006/relationships/tags" Target="../tags/tag224.xml"/><Relationship Id="rId32" Type="http://schemas.openxmlformats.org/officeDocument/2006/relationships/tags" Target="../tags/tag232.xml"/><Relationship Id="rId37" Type="http://schemas.openxmlformats.org/officeDocument/2006/relationships/tags" Target="../tags/tag237.xml"/><Relationship Id="rId40" Type="http://schemas.openxmlformats.org/officeDocument/2006/relationships/tags" Target="../tags/tag240.xml"/><Relationship Id="rId45" Type="http://schemas.openxmlformats.org/officeDocument/2006/relationships/tags" Target="../tags/tag245.xml"/><Relationship Id="rId53" Type="http://schemas.openxmlformats.org/officeDocument/2006/relationships/tags" Target="../tags/tag253.xml"/><Relationship Id="rId58" Type="http://schemas.openxmlformats.org/officeDocument/2006/relationships/tags" Target="../tags/tag258.xml"/><Relationship Id="rId66" Type="http://schemas.openxmlformats.org/officeDocument/2006/relationships/image" Target="../media/image6.emf"/><Relationship Id="rId5" Type="http://schemas.openxmlformats.org/officeDocument/2006/relationships/tags" Target="../tags/tag205.xml"/><Relationship Id="rId15" Type="http://schemas.openxmlformats.org/officeDocument/2006/relationships/tags" Target="../tags/tag215.xml"/><Relationship Id="rId23" Type="http://schemas.openxmlformats.org/officeDocument/2006/relationships/tags" Target="../tags/tag223.xml"/><Relationship Id="rId28" Type="http://schemas.openxmlformats.org/officeDocument/2006/relationships/tags" Target="../tags/tag228.xml"/><Relationship Id="rId36" Type="http://schemas.openxmlformats.org/officeDocument/2006/relationships/tags" Target="../tags/tag236.xml"/><Relationship Id="rId49" Type="http://schemas.openxmlformats.org/officeDocument/2006/relationships/tags" Target="../tags/tag249.xml"/><Relationship Id="rId57" Type="http://schemas.openxmlformats.org/officeDocument/2006/relationships/tags" Target="../tags/tag257.xml"/><Relationship Id="rId61" Type="http://schemas.openxmlformats.org/officeDocument/2006/relationships/tags" Target="../tags/tag261.xml"/><Relationship Id="rId10" Type="http://schemas.openxmlformats.org/officeDocument/2006/relationships/tags" Target="../tags/tag210.xml"/><Relationship Id="rId19" Type="http://schemas.openxmlformats.org/officeDocument/2006/relationships/tags" Target="../tags/tag219.xml"/><Relationship Id="rId31" Type="http://schemas.openxmlformats.org/officeDocument/2006/relationships/tags" Target="../tags/tag231.xml"/><Relationship Id="rId44" Type="http://schemas.openxmlformats.org/officeDocument/2006/relationships/tags" Target="../tags/tag244.xml"/><Relationship Id="rId52" Type="http://schemas.openxmlformats.org/officeDocument/2006/relationships/tags" Target="../tags/tag252.xml"/><Relationship Id="rId60" Type="http://schemas.openxmlformats.org/officeDocument/2006/relationships/tags" Target="../tags/tag260.xml"/><Relationship Id="rId65" Type="http://schemas.openxmlformats.org/officeDocument/2006/relationships/notesSlide" Target="../notesSlides/notesSlide5.xml"/><Relationship Id="rId4" Type="http://schemas.openxmlformats.org/officeDocument/2006/relationships/tags" Target="../tags/tag204.xml"/><Relationship Id="rId9" Type="http://schemas.openxmlformats.org/officeDocument/2006/relationships/tags" Target="../tags/tag209.xml"/><Relationship Id="rId14" Type="http://schemas.openxmlformats.org/officeDocument/2006/relationships/tags" Target="../tags/tag214.xml"/><Relationship Id="rId22" Type="http://schemas.openxmlformats.org/officeDocument/2006/relationships/tags" Target="../tags/tag222.xml"/><Relationship Id="rId27" Type="http://schemas.openxmlformats.org/officeDocument/2006/relationships/tags" Target="../tags/tag227.xml"/><Relationship Id="rId30" Type="http://schemas.openxmlformats.org/officeDocument/2006/relationships/tags" Target="../tags/tag230.xml"/><Relationship Id="rId35" Type="http://schemas.openxmlformats.org/officeDocument/2006/relationships/tags" Target="../tags/tag235.xml"/><Relationship Id="rId43" Type="http://schemas.openxmlformats.org/officeDocument/2006/relationships/tags" Target="../tags/tag243.xml"/><Relationship Id="rId48" Type="http://schemas.openxmlformats.org/officeDocument/2006/relationships/tags" Target="../tags/tag248.xml"/><Relationship Id="rId56" Type="http://schemas.openxmlformats.org/officeDocument/2006/relationships/tags" Target="../tags/tag256.xml"/><Relationship Id="rId64" Type="http://schemas.openxmlformats.org/officeDocument/2006/relationships/slideLayout" Target="../slideLayouts/slideLayout6.xml"/><Relationship Id="rId8" Type="http://schemas.openxmlformats.org/officeDocument/2006/relationships/tags" Target="../tags/tag208.xml"/><Relationship Id="rId51" Type="http://schemas.openxmlformats.org/officeDocument/2006/relationships/tags" Target="../tags/tag251.xml"/><Relationship Id="rId3" Type="http://schemas.openxmlformats.org/officeDocument/2006/relationships/tags" Target="../tags/tag203.xml"/><Relationship Id="rId12" Type="http://schemas.openxmlformats.org/officeDocument/2006/relationships/tags" Target="../tags/tag212.xml"/><Relationship Id="rId17" Type="http://schemas.openxmlformats.org/officeDocument/2006/relationships/tags" Target="../tags/tag217.xml"/><Relationship Id="rId25" Type="http://schemas.openxmlformats.org/officeDocument/2006/relationships/tags" Target="../tags/tag225.xml"/><Relationship Id="rId33" Type="http://schemas.openxmlformats.org/officeDocument/2006/relationships/tags" Target="../tags/tag233.xml"/><Relationship Id="rId38" Type="http://schemas.openxmlformats.org/officeDocument/2006/relationships/tags" Target="../tags/tag238.xml"/><Relationship Id="rId46" Type="http://schemas.openxmlformats.org/officeDocument/2006/relationships/tags" Target="../tags/tag246.xml"/><Relationship Id="rId59" Type="http://schemas.openxmlformats.org/officeDocument/2006/relationships/tags" Target="../tags/tag25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5.xml"/><Relationship Id="rId1" Type="http://schemas.openxmlformats.org/officeDocument/2006/relationships/tags" Target="../tags/tag2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Caches 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P &amp; H Chapter 5.2 (writes), 5.3, 5.5</a:t>
            </a:r>
            <a:endParaRPr lang="en-US" dirty="0"/>
          </a:p>
        </p:txBody>
      </p:sp>
      <p:pic>
        <p:nvPicPr>
          <p:cNvPr id="3" name="CP3 Ink dfb0fe0d-d197-40f9-b0e9-2899d7dcb80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41988" y="1866857"/>
            <a:ext cx="101623" cy="10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59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Eviction</a:t>
            </a:r>
            <a:endParaRPr lang="en-US"/>
          </a:p>
        </p:txBody>
      </p:sp>
      <p:sp>
        <p:nvSpPr>
          <p:cNvPr id="33259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Q: Which line should we evict to make room?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For direct-mapped?</a:t>
            </a:r>
          </a:p>
          <a:p>
            <a:r>
              <a:rPr lang="en-US" dirty="0" smtClean="0"/>
              <a:t>A: no choice, must evict the indexed line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For associative caches?</a:t>
            </a:r>
          </a:p>
          <a:p>
            <a:r>
              <a:rPr lang="en-US" dirty="0" smtClean="0"/>
              <a:t>FIFO: oldest line (timestamp per line)</a:t>
            </a:r>
          </a:p>
          <a:p>
            <a:r>
              <a:rPr lang="en-US" dirty="0" smtClean="0"/>
              <a:t>LRU: least recently used (</a:t>
            </a:r>
            <a:r>
              <a:rPr lang="en-US" dirty="0" err="1" smtClean="0"/>
              <a:t>ts</a:t>
            </a:r>
            <a:r>
              <a:rPr lang="en-US" dirty="0" smtClean="0"/>
              <a:t> per line)</a:t>
            </a:r>
          </a:p>
          <a:p>
            <a:r>
              <a:rPr lang="en-US" dirty="0" smtClean="0"/>
              <a:t>LFU: (need a counter per line)</a:t>
            </a:r>
          </a:p>
          <a:p>
            <a:r>
              <a:rPr lang="en-US" dirty="0" smtClean="0"/>
              <a:t>MRU: most recently used (?!) (</a:t>
            </a:r>
            <a:r>
              <a:rPr lang="en-US" dirty="0" err="1" smtClean="0"/>
              <a:t>ts</a:t>
            </a:r>
            <a:r>
              <a:rPr lang="en-US" dirty="0" smtClean="0"/>
              <a:t> per line)</a:t>
            </a:r>
          </a:p>
          <a:p>
            <a:r>
              <a:rPr lang="en-US" dirty="0" smtClean="0"/>
              <a:t>RR: round-robin (need a finger per set)</a:t>
            </a:r>
          </a:p>
          <a:p>
            <a:r>
              <a:rPr lang="en-US" dirty="0" smtClean="0"/>
              <a:t>RAND: random (free!)</a:t>
            </a:r>
          </a:p>
          <a:p>
            <a:r>
              <a:rPr lang="en-US" dirty="0" err="1" smtClean="0"/>
              <a:t>Belady’s</a:t>
            </a:r>
            <a:r>
              <a:rPr lang="en-US" dirty="0" smtClean="0"/>
              <a:t>: optimal (need time travel)</a:t>
            </a:r>
          </a:p>
          <a:p>
            <a:endParaRPr lang="en-US" dirty="0" smtClean="0"/>
          </a:p>
        </p:txBody>
      </p:sp>
      <p:pic>
        <p:nvPicPr>
          <p:cNvPr id="7170" name="CP3 Ink 393b91a4-bb19-4a7f-b593-52ea206e1e4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7919" y="2734856"/>
            <a:ext cx="355680" cy="282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5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5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5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Cache Parameters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Performance Comparison</a:t>
            </a:r>
            <a:endParaRPr lang="en-US" dirty="0"/>
          </a:p>
        </p:txBody>
      </p:sp>
      <p:cxnSp>
        <p:nvCxnSpPr>
          <p:cNvPr id="5" name="Straight Arrow Connector 4"/>
          <p:cNvCxnSpPr/>
          <p:nvPr>
            <p:custDataLst>
              <p:tags r:id="rId2"/>
            </p:custDataLst>
          </p:nvPr>
        </p:nvCxnSpPr>
        <p:spPr>
          <a:xfrm>
            <a:off x="1066800" y="5562600"/>
            <a:ext cx="69342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>
            <p:custDataLst>
              <p:tags r:id="rId3"/>
            </p:custDataLst>
          </p:nvPr>
        </p:nvCxnSpPr>
        <p:spPr>
          <a:xfrm rot="5400000" flipH="1" flipV="1">
            <a:off x="-1295400" y="3200400"/>
            <a:ext cx="47244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1066800" y="5638800"/>
            <a:ext cx="20475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cache size →</a:t>
            </a:r>
          </a:p>
        </p:txBody>
      </p:sp>
      <p:sp>
        <p:nvSpPr>
          <p:cNvPr id="9" name="TextBox 8"/>
          <p:cNvSpPr txBox="1"/>
          <p:nvPr>
            <p:custDataLst>
              <p:tags r:id="rId5"/>
            </p:custDataLst>
          </p:nvPr>
        </p:nvSpPr>
        <p:spPr>
          <a:xfrm rot="16200000">
            <a:off x="-299490" y="4348270"/>
            <a:ext cx="1904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miss rate →</a:t>
            </a:r>
          </a:p>
        </p:txBody>
      </p:sp>
      <p:sp>
        <p:nvSpPr>
          <p:cNvPr id="17" name="Freeform 16"/>
          <p:cNvSpPr/>
          <p:nvPr>
            <p:custDataLst>
              <p:tags r:id="rId6"/>
            </p:custDataLst>
          </p:nvPr>
        </p:nvSpPr>
        <p:spPr>
          <a:xfrm>
            <a:off x="1066800" y="1143000"/>
            <a:ext cx="6934200" cy="3733800"/>
          </a:xfrm>
          <a:custGeom>
            <a:avLst/>
            <a:gdLst>
              <a:gd name="connsiteX0" fmla="*/ 0 w 6174768"/>
              <a:gd name="connsiteY0" fmla="*/ 0 h 3606229"/>
              <a:gd name="connsiteX1" fmla="*/ 1006867 w 6174768"/>
              <a:gd name="connsiteY1" fmla="*/ 1345915 h 3606229"/>
              <a:gd name="connsiteX2" fmla="*/ 4171308 w 6174768"/>
              <a:gd name="connsiteY2" fmla="*/ 2537717 h 3606229"/>
              <a:gd name="connsiteX3" fmla="*/ 6174768 w 6174768"/>
              <a:gd name="connsiteY3" fmla="*/ 3606229 h 3606229"/>
              <a:gd name="connsiteX0" fmla="*/ 0 w 6174768"/>
              <a:gd name="connsiteY0" fmla="*/ 0 h 3606229"/>
              <a:gd name="connsiteX1" fmla="*/ 1221383 w 6174768"/>
              <a:gd name="connsiteY1" fmla="*/ 1202076 h 3606229"/>
              <a:gd name="connsiteX2" fmla="*/ 4171308 w 6174768"/>
              <a:gd name="connsiteY2" fmla="*/ 2537717 h 3606229"/>
              <a:gd name="connsiteX3" fmla="*/ 6174768 w 6174768"/>
              <a:gd name="connsiteY3" fmla="*/ 3606229 h 3606229"/>
              <a:gd name="connsiteX0" fmla="*/ 0 w 6174768"/>
              <a:gd name="connsiteY0" fmla="*/ 0 h 3606229"/>
              <a:gd name="connsiteX1" fmla="*/ 1221383 w 6174768"/>
              <a:gd name="connsiteY1" fmla="*/ 1202076 h 3606229"/>
              <a:gd name="connsiteX2" fmla="*/ 4171308 w 6174768"/>
              <a:gd name="connsiteY2" fmla="*/ 2537717 h 3606229"/>
              <a:gd name="connsiteX3" fmla="*/ 6174768 w 6174768"/>
              <a:gd name="connsiteY3" fmla="*/ 3606229 h 3606229"/>
              <a:gd name="connsiteX0" fmla="*/ 0 w 6174768"/>
              <a:gd name="connsiteY0" fmla="*/ 0 h 3606229"/>
              <a:gd name="connsiteX1" fmla="*/ 1221383 w 6174768"/>
              <a:gd name="connsiteY1" fmla="*/ 1202076 h 3606229"/>
              <a:gd name="connsiteX2" fmla="*/ 4171308 w 6174768"/>
              <a:gd name="connsiteY2" fmla="*/ 2537717 h 3606229"/>
              <a:gd name="connsiteX3" fmla="*/ 6174768 w 6174768"/>
              <a:gd name="connsiteY3" fmla="*/ 3606229 h 3606229"/>
              <a:gd name="connsiteX0" fmla="*/ 0 w 6174768"/>
              <a:gd name="connsiteY0" fmla="*/ 0 h 3606229"/>
              <a:gd name="connsiteX1" fmla="*/ 1221383 w 6174768"/>
              <a:gd name="connsiteY1" fmla="*/ 1202076 h 3606229"/>
              <a:gd name="connsiteX2" fmla="*/ 6174768 w 6174768"/>
              <a:gd name="connsiteY2" fmla="*/ 3606229 h 3606229"/>
              <a:gd name="connsiteX0" fmla="*/ 0 w 6174768"/>
              <a:gd name="connsiteY0" fmla="*/ 0 h 3606229"/>
              <a:gd name="connsiteX1" fmla="*/ 6174768 w 6174768"/>
              <a:gd name="connsiteY1" fmla="*/ 3606229 h 3606229"/>
              <a:gd name="connsiteX0" fmla="*/ 0 w 6174768"/>
              <a:gd name="connsiteY0" fmla="*/ 0 h 3606229"/>
              <a:gd name="connsiteX1" fmla="*/ 6174768 w 6174768"/>
              <a:gd name="connsiteY1" fmla="*/ 3606229 h 3606229"/>
              <a:gd name="connsiteX0" fmla="*/ 0 w 6174768"/>
              <a:gd name="connsiteY0" fmla="*/ 0 h 3606229"/>
              <a:gd name="connsiteX1" fmla="*/ 6174768 w 6174768"/>
              <a:gd name="connsiteY1" fmla="*/ 3606229 h 3606229"/>
              <a:gd name="connsiteX0" fmla="*/ 0 w 6174768"/>
              <a:gd name="connsiteY0" fmla="*/ 0 h 3606229"/>
              <a:gd name="connsiteX1" fmla="*/ 271418 w 6174768"/>
              <a:gd name="connsiteY1" fmla="*/ 70710 h 3606229"/>
              <a:gd name="connsiteX2" fmla="*/ 6174768 w 6174768"/>
              <a:gd name="connsiteY2" fmla="*/ 3606229 h 3606229"/>
              <a:gd name="connsiteX0" fmla="*/ 0 w 6174768"/>
              <a:gd name="connsiteY0" fmla="*/ 1909180 h 3535519"/>
              <a:gd name="connsiteX1" fmla="*/ 271418 w 6174768"/>
              <a:gd name="connsiteY1" fmla="*/ 0 h 3535519"/>
              <a:gd name="connsiteX2" fmla="*/ 6174768 w 6174768"/>
              <a:gd name="connsiteY2" fmla="*/ 3535519 h 3535519"/>
              <a:gd name="connsiteX0" fmla="*/ 0 w 6174768"/>
              <a:gd name="connsiteY0" fmla="*/ 0 h 1626339"/>
              <a:gd name="connsiteX1" fmla="*/ 6174768 w 6174768"/>
              <a:gd name="connsiteY1" fmla="*/ 1626339 h 1626339"/>
              <a:gd name="connsiteX0" fmla="*/ 0 w 6174768"/>
              <a:gd name="connsiteY0" fmla="*/ 0 h 1626339"/>
              <a:gd name="connsiteX1" fmla="*/ 6174768 w 6174768"/>
              <a:gd name="connsiteY1" fmla="*/ 1626339 h 1626339"/>
              <a:gd name="connsiteX0" fmla="*/ 0 w 6174768"/>
              <a:gd name="connsiteY0" fmla="*/ 0 h 1626339"/>
              <a:gd name="connsiteX1" fmla="*/ 6174768 w 6174768"/>
              <a:gd name="connsiteY1" fmla="*/ 1626339 h 1626339"/>
              <a:gd name="connsiteX0" fmla="*/ 0 w 6174768"/>
              <a:gd name="connsiteY0" fmla="*/ 0 h 3747651"/>
              <a:gd name="connsiteX1" fmla="*/ 6174768 w 6174768"/>
              <a:gd name="connsiteY1" fmla="*/ 3747651 h 3747651"/>
              <a:gd name="connsiteX0" fmla="*/ 0 w 6174768"/>
              <a:gd name="connsiteY0" fmla="*/ 0 h 3747651"/>
              <a:gd name="connsiteX1" fmla="*/ 6174768 w 6174768"/>
              <a:gd name="connsiteY1" fmla="*/ 3747651 h 3747651"/>
              <a:gd name="connsiteX0" fmla="*/ 0 w 6174768"/>
              <a:gd name="connsiteY0" fmla="*/ 0 h 3464809"/>
              <a:gd name="connsiteX1" fmla="*/ 6174768 w 6174768"/>
              <a:gd name="connsiteY1" fmla="*/ 3464809 h 346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74768" h="3464809">
                <a:moveTo>
                  <a:pt x="0" y="0"/>
                </a:moveTo>
                <a:cubicBezTo>
                  <a:pt x="3257528" y="2901776"/>
                  <a:pt x="4116512" y="2922696"/>
                  <a:pt x="6174768" y="3464809"/>
                </a:cubicBezTo>
              </a:path>
            </a:pathLst>
          </a:cu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>
            <p:custDataLst>
              <p:tags r:id="rId7"/>
            </p:custDataLst>
          </p:nvPr>
        </p:nvSpPr>
        <p:spPr>
          <a:xfrm>
            <a:off x="1066800" y="1676400"/>
            <a:ext cx="6934200" cy="3352800"/>
          </a:xfrm>
          <a:custGeom>
            <a:avLst/>
            <a:gdLst>
              <a:gd name="connsiteX0" fmla="*/ 0 w 6174768"/>
              <a:gd name="connsiteY0" fmla="*/ 0 h 3606229"/>
              <a:gd name="connsiteX1" fmla="*/ 1006867 w 6174768"/>
              <a:gd name="connsiteY1" fmla="*/ 1345915 h 3606229"/>
              <a:gd name="connsiteX2" fmla="*/ 4171308 w 6174768"/>
              <a:gd name="connsiteY2" fmla="*/ 2537717 h 3606229"/>
              <a:gd name="connsiteX3" fmla="*/ 6174768 w 6174768"/>
              <a:gd name="connsiteY3" fmla="*/ 3606229 h 3606229"/>
              <a:gd name="connsiteX0" fmla="*/ 0 w 6174768"/>
              <a:gd name="connsiteY0" fmla="*/ 0 h 3606229"/>
              <a:gd name="connsiteX1" fmla="*/ 1221383 w 6174768"/>
              <a:gd name="connsiteY1" fmla="*/ 1202076 h 3606229"/>
              <a:gd name="connsiteX2" fmla="*/ 4171308 w 6174768"/>
              <a:gd name="connsiteY2" fmla="*/ 2537717 h 3606229"/>
              <a:gd name="connsiteX3" fmla="*/ 6174768 w 6174768"/>
              <a:gd name="connsiteY3" fmla="*/ 3606229 h 3606229"/>
              <a:gd name="connsiteX0" fmla="*/ 0 w 6174768"/>
              <a:gd name="connsiteY0" fmla="*/ 0 h 3606229"/>
              <a:gd name="connsiteX1" fmla="*/ 1221383 w 6174768"/>
              <a:gd name="connsiteY1" fmla="*/ 1202076 h 3606229"/>
              <a:gd name="connsiteX2" fmla="*/ 4171308 w 6174768"/>
              <a:gd name="connsiteY2" fmla="*/ 2537717 h 3606229"/>
              <a:gd name="connsiteX3" fmla="*/ 6174768 w 6174768"/>
              <a:gd name="connsiteY3" fmla="*/ 3606229 h 3606229"/>
              <a:gd name="connsiteX0" fmla="*/ 0 w 6174768"/>
              <a:gd name="connsiteY0" fmla="*/ 0 h 3606229"/>
              <a:gd name="connsiteX1" fmla="*/ 1221383 w 6174768"/>
              <a:gd name="connsiteY1" fmla="*/ 1202076 h 3606229"/>
              <a:gd name="connsiteX2" fmla="*/ 4171308 w 6174768"/>
              <a:gd name="connsiteY2" fmla="*/ 2537717 h 3606229"/>
              <a:gd name="connsiteX3" fmla="*/ 6174768 w 6174768"/>
              <a:gd name="connsiteY3" fmla="*/ 3606229 h 3606229"/>
              <a:gd name="connsiteX0" fmla="*/ 0 w 6174768"/>
              <a:gd name="connsiteY0" fmla="*/ 0 h 3606229"/>
              <a:gd name="connsiteX1" fmla="*/ 1221383 w 6174768"/>
              <a:gd name="connsiteY1" fmla="*/ 1202076 h 3606229"/>
              <a:gd name="connsiteX2" fmla="*/ 6174768 w 6174768"/>
              <a:gd name="connsiteY2" fmla="*/ 3606229 h 3606229"/>
              <a:gd name="connsiteX0" fmla="*/ 0 w 6174768"/>
              <a:gd name="connsiteY0" fmla="*/ 0 h 3606229"/>
              <a:gd name="connsiteX1" fmla="*/ 6174768 w 6174768"/>
              <a:gd name="connsiteY1" fmla="*/ 3606229 h 3606229"/>
              <a:gd name="connsiteX0" fmla="*/ 0 w 6174768"/>
              <a:gd name="connsiteY0" fmla="*/ 0 h 3606229"/>
              <a:gd name="connsiteX1" fmla="*/ 6174768 w 6174768"/>
              <a:gd name="connsiteY1" fmla="*/ 3606229 h 3606229"/>
              <a:gd name="connsiteX0" fmla="*/ 0 w 6174768"/>
              <a:gd name="connsiteY0" fmla="*/ 0 h 3606229"/>
              <a:gd name="connsiteX1" fmla="*/ 6174768 w 6174768"/>
              <a:gd name="connsiteY1" fmla="*/ 3606229 h 3606229"/>
              <a:gd name="connsiteX0" fmla="*/ 0 w 6174768"/>
              <a:gd name="connsiteY0" fmla="*/ 0 h 3606229"/>
              <a:gd name="connsiteX1" fmla="*/ 271418 w 6174768"/>
              <a:gd name="connsiteY1" fmla="*/ 70710 h 3606229"/>
              <a:gd name="connsiteX2" fmla="*/ 6174768 w 6174768"/>
              <a:gd name="connsiteY2" fmla="*/ 3606229 h 3606229"/>
              <a:gd name="connsiteX0" fmla="*/ 0 w 6174768"/>
              <a:gd name="connsiteY0" fmla="*/ 1909180 h 3535519"/>
              <a:gd name="connsiteX1" fmla="*/ 271418 w 6174768"/>
              <a:gd name="connsiteY1" fmla="*/ 0 h 3535519"/>
              <a:gd name="connsiteX2" fmla="*/ 6174768 w 6174768"/>
              <a:gd name="connsiteY2" fmla="*/ 3535519 h 3535519"/>
              <a:gd name="connsiteX0" fmla="*/ 0 w 6174768"/>
              <a:gd name="connsiteY0" fmla="*/ 0 h 1626339"/>
              <a:gd name="connsiteX1" fmla="*/ 6174768 w 6174768"/>
              <a:gd name="connsiteY1" fmla="*/ 1626339 h 1626339"/>
              <a:gd name="connsiteX0" fmla="*/ 0 w 6174768"/>
              <a:gd name="connsiteY0" fmla="*/ 0 h 1626339"/>
              <a:gd name="connsiteX1" fmla="*/ 6174768 w 6174768"/>
              <a:gd name="connsiteY1" fmla="*/ 1626339 h 1626339"/>
              <a:gd name="connsiteX0" fmla="*/ 0 w 6174768"/>
              <a:gd name="connsiteY0" fmla="*/ 0 h 1626339"/>
              <a:gd name="connsiteX1" fmla="*/ 6174768 w 6174768"/>
              <a:gd name="connsiteY1" fmla="*/ 1626339 h 1626339"/>
              <a:gd name="connsiteX0" fmla="*/ 0 w 6174768"/>
              <a:gd name="connsiteY0" fmla="*/ 0 h 3747651"/>
              <a:gd name="connsiteX1" fmla="*/ 6174768 w 6174768"/>
              <a:gd name="connsiteY1" fmla="*/ 3747651 h 3747651"/>
              <a:gd name="connsiteX0" fmla="*/ 0 w 6174768"/>
              <a:gd name="connsiteY0" fmla="*/ 0 h 3747651"/>
              <a:gd name="connsiteX1" fmla="*/ 6174768 w 6174768"/>
              <a:gd name="connsiteY1" fmla="*/ 3747651 h 3747651"/>
              <a:gd name="connsiteX0" fmla="*/ 0 w 6174768"/>
              <a:gd name="connsiteY0" fmla="*/ 0 h 3464809"/>
              <a:gd name="connsiteX1" fmla="*/ 6174768 w 6174768"/>
              <a:gd name="connsiteY1" fmla="*/ 3464809 h 346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74768" h="3464809">
                <a:moveTo>
                  <a:pt x="0" y="0"/>
                </a:moveTo>
                <a:cubicBezTo>
                  <a:pt x="3257528" y="2901776"/>
                  <a:pt x="4116512" y="2922696"/>
                  <a:pt x="6174768" y="3464809"/>
                </a:cubicBezTo>
              </a:path>
            </a:pathLst>
          </a:cu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>
            <p:custDataLst>
              <p:tags r:id="rId8"/>
            </p:custDataLst>
          </p:nvPr>
        </p:nvSpPr>
        <p:spPr>
          <a:xfrm>
            <a:off x="1066800" y="2286000"/>
            <a:ext cx="6934200" cy="2819400"/>
          </a:xfrm>
          <a:custGeom>
            <a:avLst/>
            <a:gdLst>
              <a:gd name="connsiteX0" fmla="*/ 0 w 6174768"/>
              <a:gd name="connsiteY0" fmla="*/ 0 h 3606229"/>
              <a:gd name="connsiteX1" fmla="*/ 1006867 w 6174768"/>
              <a:gd name="connsiteY1" fmla="*/ 1345915 h 3606229"/>
              <a:gd name="connsiteX2" fmla="*/ 4171308 w 6174768"/>
              <a:gd name="connsiteY2" fmla="*/ 2537717 h 3606229"/>
              <a:gd name="connsiteX3" fmla="*/ 6174768 w 6174768"/>
              <a:gd name="connsiteY3" fmla="*/ 3606229 h 3606229"/>
              <a:gd name="connsiteX0" fmla="*/ 0 w 6174768"/>
              <a:gd name="connsiteY0" fmla="*/ 0 h 3606229"/>
              <a:gd name="connsiteX1" fmla="*/ 1221383 w 6174768"/>
              <a:gd name="connsiteY1" fmla="*/ 1202076 h 3606229"/>
              <a:gd name="connsiteX2" fmla="*/ 4171308 w 6174768"/>
              <a:gd name="connsiteY2" fmla="*/ 2537717 h 3606229"/>
              <a:gd name="connsiteX3" fmla="*/ 6174768 w 6174768"/>
              <a:gd name="connsiteY3" fmla="*/ 3606229 h 3606229"/>
              <a:gd name="connsiteX0" fmla="*/ 0 w 6174768"/>
              <a:gd name="connsiteY0" fmla="*/ 0 h 3606229"/>
              <a:gd name="connsiteX1" fmla="*/ 1221383 w 6174768"/>
              <a:gd name="connsiteY1" fmla="*/ 1202076 h 3606229"/>
              <a:gd name="connsiteX2" fmla="*/ 4171308 w 6174768"/>
              <a:gd name="connsiteY2" fmla="*/ 2537717 h 3606229"/>
              <a:gd name="connsiteX3" fmla="*/ 6174768 w 6174768"/>
              <a:gd name="connsiteY3" fmla="*/ 3606229 h 3606229"/>
              <a:gd name="connsiteX0" fmla="*/ 0 w 6174768"/>
              <a:gd name="connsiteY0" fmla="*/ 0 h 3606229"/>
              <a:gd name="connsiteX1" fmla="*/ 1221383 w 6174768"/>
              <a:gd name="connsiteY1" fmla="*/ 1202076 h 3606229"/>
              <a:gd name="connsiteX2" fmla="*/ 4171308 w 6174768"/>
              <a:gd name="connsiteY2" fmla="*/ 2537717 h 3606229"/>
              <a:gd name="connsiteX3" fmla="*/ 6174768 w 6174768"/>
              <a:gd name="connsiteY3" fmla="*/ 3606229 h 3606229"/>
              <a:gd name="connsiteX0" fmla="*/ 0 w 6174768"/>
              <a:gd name="connsiteY0" fmla="*/ 0 h 3606229"/>
              <a:gd name="connsiteX1" fmla="*/ 1221383 w 6174768"/>
              <a:gd name="connsiteY1" fmla="*/ 1202076 h 3606229"/>
              <a:gd name="connsiteX2" fmla="*/ 6174768 w 6174768"/>
              <a:gd name="connsiteY2" fmla="*/ 3606229 h 3606229"/>
              <a:gd name="connsiteX0" fmla="*/ 0 w 6174768"/>
              <a:gd name="connsiteY0" fmla="*/ 0 h 3606229"/>
              <a:gd name="connsiteX1" fmla="*/ 6174768 w 6174768"/>
              <a:gd name="connsiteY1" fmla="*/ 3606229 h 3606229"/>
              <a:gd name="connsiteX0" fmla="*/ 0 w 6174768"/>
              <a:gd name="connsiteY0" fmla="*/ 0 h 3606229"/>
              <a:gd name="connsiteX1" fmla="*/ 6174768 w 6174768"/>
              <a:gd name="connsiteY1" fmla="*/ 3606229 h 3606229"/>
              <a:gd name="connsiteX0" fmla="*/ 0 w 6174768"/>
              <a:gd name="connsiteY0" fmla="*/ 0 h 3606229"/>
              <a:gd name="connsiteX1" fmla="*/ 6174768 w 6174768"/>
              <a:gd name="connsiteY1" fmla="*/ 3606229 h 3606229"/>
              <a:gd name="connsiteX0" fmla="*/ 0 w 6174768"/>
              <a:gd name="connsiteY0" fmla="*/ 0 h 3606229"/>
              <a:gd name="connsiteX1" fmla="*/ 271418 w 6174768"/>
              <a:gd name="connsiteY1" fmla="*/ 70710 h 3606229"/>
              <a:gd name="connsiteX2" fmla="*/ 6174768 w 6174768"/>
              <a:gd name="connsiteY2" fmla="*/ 3606229 h 3606229"/>
              <a:gd name="connsiteX0" fmla="*/ 0 w 6174768"/>
              <a:gd name="connsiteY0" fmla="*/ 1909180 h 3535519"/>
              <a:gd name="connsiteX1" fmla="*/ 271418 w 6174768"/>
              <a:gd name="connsiteY1" fmla="*/ 0 h 3535519"/>
              <a:gd name="connsiteX2" fmla="*/ 6174768 w 6174768"/>
              <a:gd name="connsiteY2" fmla="*/ 3535519 h 3535519"/>
              <a:gd name="connsiteX0" fmla="*/ 0 w 6174768"/>
              <a:gd name="connsiteY0" fmla="*/ 0 h 1626339"/>
              <a:gd name="connsiteX1" fmla="*/ 6174768 w 6174768"/>
              <a:gd name="connsiteY1" fmla="*/ 1626339 h 1626339"/>
              <a:gd name="connsiteX0" fmla="*/ 0 w 6174768"/>
              <a:gd name="connsiteY0" fmla="*/ 0 h 1626339"/>
              <a:gd name="connsiteX1" fmla="*/ 6174768 w 6174768"/>
              <a:gd name="connsiteY1" fmla="*/ 1626339 h 1626339"/>
              <a:gd name="connsiteX0" fmla="*/ 0 w 6174768"/>
              <a:gd name="connsiteY0" fmla="*/ 0 h 1626339"/>
              <a:gd name="connsiteX1" fmla="*/ 6174768 w 6174768"/>
              <a:gd name="connsiteY1" fmla="*/ 1626339 h 1626339"/>
              <a:gd name="connsiteX0" fmla="*/ 0 w 6174768"/>
              <a:gd name="connsiteY0" fmla="*/ 0 h 3747651"/>
              <a:gd name="connsiteX1" fmla="*/ 6174768 w 6174768"/>
              <a:gd name="connsiteY1" fmla="*/ 3747651 h 3747651"/>
              <a:gd name="connsiteX0" fmla="*/ 0 w 6174768"/>
              <a:gd name="connsiteY0" fmla="*/ 0 h 3747651"/>
              <a:gd name="connsiteX1" fmla="*/ 6174768 w 6174768"/>
              <a:gd name="connsiteY1" fmla="*/ 3747651 h 3747651"/>
              <a:gd name="connsiteX0" fmla="*/ 0 w 6174768"/>
              <a:gd name="connsiteY0" fmla="*/ 0 h 3464809"/>
              <a:gd name="connsiteX1" fmla="*/ 6174768 w 6174768"/>
              <a:gd name="connsiteY1" fmla="*/ 3464809 h 346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74768" h="3464809">
                <a:moveTo>
                  <a:pt x="0" y="0"/>
                </a:moveTo>
                <a:cubicBezTo>
                  <a:pt x="3257528" y="2901776"/>
                  <a:pt x="4116512" y="2922696"/>
                  <a:pt x="6174768" y="3464809"/>
                </a:cubicBezTo>
              </a:path>
            </a:pathLst>
          </a:cu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>
            <p:custDataLst>
              <p:tags r:id="rId9"/>
            </p:custDataLst>
          </p:nvPr>
        </p:nvSpPr>
        <p:spPr>
          <a:xfrm>
            <a:off x="1066800" y="3200400"/>
            <a:ext cx="6934200" cy="1905000"/>
          </a:xfrm>
          <a:custGeom>
            <a:avLst/>
            <a:gdLst>
              <a:gd name="connsiteX0" fmla="*/ 0 w 6174768"/>
              <a:gd name="connsiteY0" fmla="*/ 0 h 3606229"/>
              <a:gd name="connsiteX1" fmla="*/ 1006867 w 6174768"/>
              <a:gd name="connsiteY1" fmla="*/ 1345915 h 3606229"/>
              <a:gd name="connsiteX2" fmla="*/ 4171308 w 6174768"/>
              <a:gd name="connsiteY2" fmla="*/ 2537717 h 3606229"/>
              <a:gd name="connsiteX3" fmla="*/ 6174768 w 6174768"/>
              <a:gd name="connsiteY3" fmla="*/ 3606229 h 3606229"/>
              <a:gd name="connsiteX0" fmla="*/ 0 w 6174768"/>
              <a:gd name="connsiteY0" fmla="*/ 0 h 3606229"/>
              <a:gd name="connsiteX1" fmla="*/ 1221383 w 6174768"/>
              <a:gd name="connsiteY1" fmla="*/ 1202076 h 3606229"/>
              <a:gd name="connsiteX2" fmla="*/ 4171308 w 6174768"/>
              <a:gd name="connsiteY2" fmla="*/ 2537717 h 3606229"/>
              <a:gd name="connsiteX3" fmla="*/ 6174768 w 6174768"/>
              <a:gd name="connsiteY3" fmla="*/ 3606229 h 3606229"/>
              <a:gd name="connsiteX0" fmla="*/ 0 w 6174768"/>
              <a:gd name="connsiteY0" fmla="*/ 0 h 3606229"/>
              <a:gd name="connsiteX1" fmla="*/ 1221383 w 6174768"/>
              <a:gd name="connsiteY1" fmla="*/ 1202076 h 3606229"/>
              <a:gd name="connsiteX2" fmla="*/ 4171308 w 6174768"/>
              <a:gd name="connsiteY2" fmla="*/ 2537717 h 3606229"/>
              <a:gd name="connsiteX3" fmla="*/ 6174768 w 6174768"/>
              <a:gd name="connsiteY3" fmla="*/ 3606229 h 3606229"/>
              <a:gd name="connsiteX0" fmla="*/ 0 w 6174768"/>
              <a:gd name="connsiteY0" fmla="*/ 0 h 3606229"/>
              <a:gd name="connsiteX1" fmla="*/ 1221383 w 6174768"/>
              <a:gd name="connsiteY1" fmla="*/ 1202076 h 3606229"/>
              <a:gd name="connsiteX2" fmla="*/ 4171308 w 6174768"/>
              <a:gd name="connsiteY2" fmla="*/ 2537717 h 3606229"/>
              <a:gd name="connsiteX3" fmla="*/ 6174768 w 6174768"/>
              <a:gd name="connsiteY3" fmla="*/ 3606229 h 3606229"/>
              <a:gd name="connsiteX0" fmla="*/ 0 w 6174768"/>
              <a:gd name="connsiteY0" fmla="*/ 0 h 3606229"/>
              <a:gd name="connsiteX1" fmla="*/ 1221383 w 6174768"/>
              <a:gd name="connsiteY1" fmla="*/ 1202076 h 3606229"/>
              <a:gd name="connsiteX2" fmla="*/ 6174768 w 6174768"/>
              <a:gd name="connsiteY2" fmla="*/ 3606229 h 3606229"/>
              <a:gd name="connsiteX0" fmla="*/ 0 w 6174768"/>
              <a:gd name="connsiteY0" fmla="*/ 0 h 3606229"/>
              <a:gd name="connsiteX1" fmla="*/ 6174768 w 6174768"/>
              <a:gd name="connsiteY1" fmla="*/ 3606229 h 3606229"/>
              <a:gd name="connsiteX0" fmla="*/ 0 w 6174768"/>
              <a:gd name="connsiteY0" fmla="*/ 0 h 3606229"/>
              <a:gd name="connsiteX1" fmla="*/ 6174768 w 6174768"/>
              <a:gd name="connsiteY1" fmla="*/ 3606229 h 3606229"/>
              <a:gd name="connsiteX0" fmla="*/ 0 w 6174768"/>
              <a:gd name="connsiteY0" fmla="*/ 0 h 3606229"/>
              <a:gd name="connsiteX1" fmla="*/ 6174768 w 6174768"/>
              <a:gd name="connsiteY1" fmla="*/ 3606229 h 3606229"/>
              <a:gd name="connsiteX0" fmla="*/ 0 w 6174768"/>
              <a:gd name="connsiteY0" fmla="*/ 0 h 3606229"/>
              <a:gd name="connsiteX1" fmla="*/ 271418 w 6174768"/>
              <a:gd name="connsiteY1" fmla="*/ 70710 h 3606229"/>
              <a:gd name="connsiteX2" fmla="*/ 6174768 w 6174768"/>
              <a:gd name="connsiteY2" fmla="*/ 3606229 h 3606229"/>
              <a:gd name="connsiteX0" fmla="*/ 0 w 6174768"/>
              <a:gd name="connsiteY0" fmla="*/ 1909180 h 3535519"/>
              <a:gd name="connsiteX1" fmla="*/ 271418 w 6174768"/>
              <a:gd name="connsiteY1" fmla="*/ 0 h 3535519"/>
              <a:gd name="connsiteX2" fmla="*/ 6174768 w 6174768"/>
              <a:gd name="connsiteY2" fmla="*/ 3535519 h 3535519"/>
              <a:gd name="connsiteX0" fmla="*/ 0 w 6174768"/>
              <a:gd name="connsiteY0" fmla="*/ 0 h 1626339"/>
              <a:gd name="connsiteX1" fmla="*/ 6174768 w 6174768"/>
              <a:gd name="connsiteY1" fmla="*/ 1626339 h 1626339"/>
              <a:gd name="connsiteX0" fmla="*/ 0 w 6174768"/>
              <a:gd name="connsiteY0" fmla="*/ 0 h 1626339"/>
              <a:gd name="connsiteX1" fmla="*/ 6174768 w 6174768"/>
              <a:gd name="connsiteY1" fmla="*/ 1626339 h 1626339"/>
              <a:gd name="connsiteX0" fmla="*/ 0 w 6174768"/>
              <a:gd name="connsiteY0" fmla="*/ 0 h 1626339"/>
              <a:gd name="connsiteX1" fmla="*/ 6174768 w 6174768"/>
              <a:gd name="connsiteY1" fmla="*/ 1626339 h 1626339"/>
              <a:gd name="connsiteX0" fmla="*/ 0 w 6174768"/>
              <a:gd name="connsiteY0" fmla="*/ 0 h 3747651"/>
              <a:gd name="connsiteX1" fmla="*/ 6174768 w 6174768"/>
              <a:gd name="connsiteY1" fmla="*/ 3747651 h 3747651"/>
              <a:gd name="connsiteX0" fmla="*/ 0 w 6174768"/>
              <a:gd name="connsiteY0" fmla="*/ 0 h 3747651"/>
              <a:gd name="connsiteX1" fmla="*/ 6174768 w 6174768"/>
              <a:gd name="connsiteY1" fmla="*/ 3747651 h 3747651"/>
              <a:gd name="connsiteX0" fmla="*/ 0 w 6174768"/>
              <a:gd name="connsiteY0" fmla="*/ 0 h 3464809"/>
              <a:gd name="connsiteX1" fmla="*/ 6174768 w 6174768"/>
              <a:gd name="connsiteY1" fmla="*/ 3464809 h 346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74768" h="3464809">
                <a:moveTo>
                  <a:pt x="0" y="0"/>
                </a:moveTo>
                <a:cubicBezTo>
                  <a:pt x="3257528" y="2901776"/>
                  <a:pt x="4116512" y="2922696"/>
                  <a:pt x="6174768" y="3464809"/>
                </a:cubicBezTo>
              </a:path>
            </a:pathLst>
          </a:cu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>
            <p:custDataLst>
              <p:tags r:id="rId10"/>
            </p:custDataLst>
          </p:nvPr>
        </p:nvSpPr>
        <p:spPr>
          <a:xfrm>
            <a:off x="990600" y="152400"/>
            <a:ext cx="6975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direct mapped, 2-way, 8-way, fully associative</a:t>
            </a:r>
          </a:p>
        </p:txBody>
      </p:sp>
      <p:sp>
        <p:nvSpPr>
          <p:cNvPr id="12" name="TextBox 11"/>
          <p:cNvSpPr txBox="1"/>
          <p:nvPr>
            <p:custDataLst>
              <p:tags r:id="rId11"/>
            </p:custDataLst>
          </p:nvPr>
        </p:nvSpPr>
        <p:spPr>
          <a:xfrm>
            <a:off x="990600" y="152400"/>
            <a:ext cx="240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direct mapped</a:t>
            </a:r>
          </a:p>
        </p:txBody>
      </p:sp>
      <p:pic>
        <p:nvPicPr>
          <p:cNvPr id="8194" name="CP3 Ink 2337778d-d771-4b57-9d45-9aaca05998e9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37530" y="751747"/>
            <a:ext cx="8434699" cy="573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5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Cache Design</a:t>
            </a:r>
            <a:endParaRPr lang="en-US"/>
          </a:p>
        </p:txBody>
      </p:sp>
      <p:sp>
        <p:nvSpPr>
          <p:cNvPr id="35358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Need to determine parameters:</a:t>
            </a:r>
          </a:p>
          <a:p>
            <a:pPr lvl="1"/>
            <a:r>
              <a:rPr lang="en-US" dirty="0" smtClean="0"/>
              <a:t>Cache size</a:t>
            </a:r>
          </a:p>
          <a:p>
            <a:pPr lvl="1"/>
            <a:r>
              <a:rPr lang="en-US" dirty="0" smtClean="0"/>
              <a:t>Block size (aka line size)</a:t>
            </a:r>
          </a:p>
          <a:p>
            <a:pPr lvl="1"/>
            <a:r>
              <a:rPr lang="en-US" dirty="0" smtClean="0"/>
              <a:t>Number of ways of set-</a:t>
            </a:r>
            <a:r>
              <a:rPr lang="en-US" dirty="0" err="1" smtClean="0"/>
              <a:t>associativity</a:t>
            </a:r>
            <a:r>
              <a:rPr lang="en-US" dirty="0" smtClean="0"/>
              <a:t> (1, N, </a:t>
            </a:r>
            <a:r>
              <a:rPr lang="en-US" dirty="0" smtClean="0">
                <a:sym typeface="Symbol"/>
              </a:rPr>
              <a:t>)</a:t>
            </a:r>
            <a:endParaRPr lang="en-US" dirty="0" smtClean="0"/>
          </a:p>
          <a:p>
            <a:pPr lvl="1"/>
            <a:r>
              <a:rPr lang="en-US" dirty="0" smtClean="0"/>
              <a:t>Eviction policy</a:t>
            </a:r>
          </a:p>
          <a:p>
            <a:pPr lvl="1"/>
            <a:r>
              <a:rPr lang="en-US" dirty="0" smtClean="0"/>
              <a:t>Number of levels of caching, parameters for each</a:t>
            </a:r>
          </a:p>
          <a:p>
            <a:pPr lvl="1"/>
            <a:r>
              <a:rPr lang="en-US" dirty="0" smtClean="0"/>
              <a:t>Separate I-cache from D-cache, or Unified cache</a:t>
            </a:r>
          </a:p>
          <a:p>
            <a:pPr lvl="1"/>
            <a:r>
              <a:rPr lang="en-US" dirty="0" err="1" smtClean="0"/>
              <a:t>Prefetching</a:t>
            </a:r>
            <a:r>
              <a:rPr lang="en-US" dirty="0" smtClean="0"/>
              <a:t> policies / instructions</a:t>
            </a:r>
          </a:p>
          <a:p>
            <a:pPr lvl="1"/>
            <a:r>
              <a:rPr lang="en-US" dirty="0" smtClean="0"/>
              <a:t>Write policy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9218" name="CP3 Ink d01228b1-6536-4be2-bc36-ca65ca9a0ed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7759" y="3437233"/>
            <a:ext cx="5809442" cy="7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 Real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76200"/>
            <a:ext cx="8686800" cy="67056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1400" dirty="0" smtClean="0">
                <a:solidFill>
                  <a:schemeClr val="accent1"/>
                </a:solidFill>
                <a:latin typeface="Consolas" pitchFamily="49" charset="0"/>
              </a:rPr>
              <a:t>&gt; </a:t>
            </a:r>
            <a:r>
              <a:rPr lang="en-US" sz="1400" dirty="0" err="1" smtClean="0">
                <a:solidFill>
                  <a:schemeClr val="accent1"/>
                </a:solidFill>
                <a:latin typeface="Consolas" pitchFamily="49" charset="0"/>
              </a:rPr>
              <a:t>dmidecode</a:t>
            </a:r>
            <a:r>
              <a:rPr lang="en-US" sz="1400" dirty="0" smtClean="0">
                <a:solidFill>
                  <a:schemeClr val="accent1"/>
                </a:solidFill>
                <a:latin typeface="Consolas" pitchFamily="49" charset="0"/>
              </a:rPr>
              <a:t> -t cache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 Information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        Configuration: Enabled, Not </a:t>
            </a:r>
            <a:r>
              <a:rPr lang="en-US" sz="1400" dirty="0" err="1" smtClean="0">
                <a:latin typeface="Consolas" pitchFamily="49" charset="0"/>
              </a:rPr>
              <a:t>Socketed</a:t>
            </a:r>
            <a:r>
              <a:rPr lang="en-US" sz="1400" dirty="0" smtClean="0">
                <a:latin typeface="Consolas" pitchFamily="49" charset="0"/>
              </a:rPr>
              <a:t>, Level 1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        Operational Mode: Write Back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        Installed Size: 128 KB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        Error Correction Type: None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 Information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        Configuration: Enabled, Not </a:t>
            </a:r>
            <a:r>
              <a:rPr lang="en-US" sz="1400" dirty="0" err="1" smtClean="0">
                <a:latin typeface="Consolas" pitchFamily="49" charset="0"/>
              </a:rPr>
              <a:t>Socketed</a:t>
            </a:r>
            <a:r>
              <a:rPr lang="en-US" sz="1400" dirty="0" smtClean="0">
                <a:latin typeface="Consolas" pitchFamily="49" charset="0"/>
              </a:rPr>
              <a:t>, Level 2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        Operational Mode: Varies With Memory Address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        Installed Size: 6144 KB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        Error Correction Type: Single-bit ECC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solidFill>
                  <a:schemeClr val="accent1"/>
                </a:solidFill>
                <a:latin typeface="Consolas" pitchFamily="49" charset="0"/>
              </a:rPr>
              <a:t>&gt; </a:t>
            </a:r>
            <a:r>
              <a:rPr lang="en-US" sz="1400" dirty="0" err="1" smtClean="0">
                <a:solidFill>
                  <a:schemeClr val="accent1"/>
                </a:solidFill>
                <a:latin typeface="Consolas" pitchFamily="49" charset="0"/>
              </a:rPr>
              <a:t>cd</a:t>
            </a:r>
            <a:r>
              <a:rPr lang="en-US" sz="1400" dirty="0" smtClean="0">
                <a:solidFill>
                  <a:schemeClr val="accent1"/>
                </a:solidFill>
                <a:latin typeface="Consolas" pitchFamily="49" charset="0"/>
              </a:rPr>
              <a:t> /sys/devices/system/</a:t>
            </a:r>
            <a:r>
              <a:rPr lang="en-US" sz="1400" dirty="0" err="1" smtClean="0">
                <a:solidFill>
                  <a:schemeClr val="accent1"/>
                </a:solidFill>
                <a:latin typeface="Consolas" pitchFamily="49" charset="0"/>
              </a:rPr>
              <a:t>cpu</a:t>
            </a:r>
            <a:r>
              <a:rPr lang="en-US" sz="1400" dirty="0" smtClean="0">
                <a:solidFill>
                  <a:schemeClr val="accent1"/>
                </a:solidFill>
                <a:latin typeface="Consolas" pitchFamily="49" charset="0"/>
              </a:rPr>
              <a:t>/cpu0; </a:t>
            </a:r>
            <a:r>
              <a:rPr lang="en-US" sz="1400" dirty="0" err="1" smtClean="0">
                <a:solidFill>
                  <a:schemeClr val="accent1"/>
                </a:solidFill>
                <a:latin typeface="Consolas" pitchFamily="49" charset="0"/>
              </a:rPr>
              <a:t>grep</a:t>
            </a:r>
            <a:r>
              <a:rPr lang="en-US" sz="1400" dirty="0" smtClean="0">
                <a:solidFill>
                  <a:schemeClr val="accent1"/>
                </a:solidFill>
                <a:latin typeface="Consolas" pitchFamily="49" charset="0"/>
              </a:rPr>
              <a:t> cache/*/*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cache/index0/level:1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cache/index0/</a:t>
            </a:r>
            <a:r>
              <a:rPr lang="en-US" sz="1400" dirty="0" err="1" smtClean="0">
                <a:latin typeface="Consolas" pitchFamily="49" charset="0"/>
              </a:rPr>
              <a:t>type:Data</a:t>
            </a:r>
            <a:endParaRPr lang="en-US" sz="1400" dirty="0" smtClean="0">
              <a:latin typeface="Consolas" pitchFamily="49" charset="0"/>
            </a:endParaRP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cache/index0/ways_of_associativity:8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cache/index0/number_of_sets:64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cache/index0/coherency_line_size:64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cache/index0/size:32K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cache/index1/level:1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cache/index1/</a:t>
            </a:r>
            <a:r>
              <a:rPr lang="en-US" sz="1400" dirty="0" err="1" smtClean="0">
                <a:latin typeface="Consolas" pitchFamily="49" charset="0"/>
              </a:rPr>
              <a:t>type:Instruction</a:t>
            </a:r>
            <a:endParaRPr lang="en-US" sz="1400" dirty="0" smtClean="0">
              <a:latin typeface="Consolas" pitchFamily="49" charset="0"/>
            </a:endParaRP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cache/index1/ways_of_associativity:8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cache/index1/number_of_sets:64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cache/index1/coherency_line_size:64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cache/index1/size:32K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cache/index2/level:2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cache/index2/</a:t>
            </a:r>
            <a:r>
              <a:rPr lang="en-US" sz="1400" dirty="0" err="1" smtClean="0">
                <a:latin typeface="Consolas" pitchFamily="49" charset="0"/>
              </a:rPr>
              <a:t>type:Unified</a:t>
            </a:r>
            <a:endParaRPr lang="en-US" sz="1400" dirty="0" smtClean="0">
              <a:latin typeface="Consolas" pitchFamily="49" charset="0"/>
            </a:endParaRP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cache/index2/shared_cpu_list:0-1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cache/index2/ways_of_associativity:24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cache/index2/number_of_sets:4096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cache/index2/coherency_line_size:64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cache/index2/size:6144K</a:t>
            </a:r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5791200" y="304800"/>
            <a:ext cx="3212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Dual-core 3.16GHz Intel </a:t>
            </a:r>
            <a:br>
              <a:rPr lang="en-US" sz="2400" dirty="0" smtClean="0">
                <a:solidFill>
                  <a:schemeClr val="accent1"/>
                </a:solidFill>
              </a:rPr>
            </a:br>
            <a:r>
              <a:rPr lang="en-US" sz="2400" dirty="0" smtClean="0">
                <a:solidFill>
                  <a:schemeClr val="accent1"/>
                </a:solidFill>
              </a:rPr>
              <a:t>(purchased in 2009)</a:t>
            </a:r>
          </a:p>
        </p:txBody>
      </p:sp>
      <p:pic>
        <p:nvPicPr>
          <p:cNvPr id="10242" name="CP3 Ink 7512c5f0-3dac-45ac-ad9d-3f2c13f3300c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776" y="-91132"/>
            <a:ext cx="5775567" cy="360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 Real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Dual 32K L1 Instruction caches</a:t>
            </a:r>
          </a:p>
          <a:p>
            <a:pPr lvl="1"/>
            <a:r>
              <a:rPr lang="en-US" dirty="0" smtClean="0"/>
              <a:t>8-way set associative</a:t>
            </a:r>
          </a:p>
          <a:p>
            <a:pPr lvl="1"/>
            <a:r>
              <a:rPr lang="en-US" dirty="0" smtClean="0"/>
              <a:t>64 sets</a:t>
            </a:r>
          </a:p>
          <a:p>
            <a:pPr lvl="1"/>
            <a:r>
              <a:rPr lang="en-US" dirty="0" smtClean="0"/>
              <a:t>64 byte line size</a:t>
            </a:r>
          </a:p>
          <a:p>
            <a:r>
              <a:rPr lang="en-US" dirty="0" smtClean="0"/>
              <a:t>Dual 32K L1 Data caches</a:t>
            </a:r>
          </a:p>
          <a:p>
            <a:pPr lvl="1"/>
            <a:r>
              <a:rPr lang="en-US" dirty="0" smtClean="0"/>
              <a:t>Same as above</a:t>
            </a:r>
          </a:p>
          <a:p>
            <a:r>
              <a:rPr lang="en-US" dirty="0" smtClean="0"/>
              <a:t>Single 6M L2 Unified cache</a:t>
            </a:r>
          </a:p>
          <a:p>
            <a:pPr lvl="1"/>
            <a:r>
              <a:rPr lang="en-US" dirty="0" smtClean="0"/>
              <a:t>24-way set associative (!!!)</a:t>
            </a:r>
          </a:p>
          <a:p>
            <a:pPr lvl="1"/>
            <a:r>
              <a:rPr lang="en-US" dirty="0" smtClean="0"/>
              <a:t>4096 sets</a:t>
            </a:r>
          </a:p>
          <a:p>
            <a:pPr lvl="1"/>
            <a:r>
              <a:rPr lang="en-US" dirty="0" smtClean="0"/>
              <a:t>64 byte line size</a:t>
            </a:r>
          </a:p>
          <a:p>
            <a:r>
              <a:rPr lang="en-US" dirty="0" smtClean="0"/>
              <a:t>4GB Main memory</a:t>
            </a:r>
          </a:p>
          <a:p>
            <a:r>
              <a:rPr lang="en-US" dirty="0" smtClean="0"/>
              <a:t>1TB Disk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5791200" y="304800"/>
            <a:ext cx="3212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Dual-core 3.16GHz Intel </a:t>
            </a:r>
            <a:br>
              <a:rPr lang="en-US" sz="2400" dirty="0" smtClean="0">
                <a:solidFill>
                  <a:schemeClr val="accent1"/>
                </a:solidFill>
              </a:rPr>
            </a:br>
            <a:r>
              <a:rPr lang="en-US" sz="2400" dirty="0" smtClean="0">
                <a:solidFill>
                  <a:schemeClr val="accent1"/>
                </a:solidFill>
              </a:rPr>
              <a:t>(purchased in 2009)</a:t>
            </a:r>
          </a:p>
        </p:txBody>
      </p:sp>
      <p:pic>
        <p:nvPicPr>
          <p:cNvPr id="11266" name="CP3 Ink 5a323258-47ca-4737-8b65-0d676ce6497b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28936" y="1431085"/>
            <a:ext cx="5182767" cy="5480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57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Basic Cache Organization</a:t>
            </a:r>
            <a:endParaRPr lang="en-US"/>
          </a:p>
        </p:txBody>
      </p:sp>
      <p:sp>
        <p:nvSpPr>
          <p:cNvPr id="331571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Q: How to decide block size?</a:t>
            </a:r>
          </a:p>
          <a:p>
            <a:r>
              <a:rPr lang="en-US" dirty="0" smtClean="0"/>
              <a:t>A: Try it and see</a:t>
            </a:r>
          </a:p>
          <a:p>
            <a:r>
              <a:rPr lang="en-US" dirty="0" smtClean="0"/>
              <a:t>But: depends on cache size, workload, </a:t>
            </a:r>
            <a:br>
              <a:rPr lang="en-US" dirty="0" smtClean="0"/>
            </a:br>
            <a:r>
              <a:rPr lang="en-US" dirty="0" smtClean="0"/>
              <a:t>associativity, …</a:t>
            </a:r>
          </a:p>
          <a:p>
            <a:endParaRPr lang="en-US" dirty="0" smtClean="0"/>
          </a:p>
          <a:p>
            <a:r>
              <a:rPr lang="en-US" dirty="0" smtClean="0"/>
              <a:t>Experimental approach!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pic>
        <p:nvPicPr>
          <p:cNvPr id="3317764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 l="24883" t="24959" r="22852" b="27417"/>
          <a:stretch>
            <a:fillRect/>
          </a:stretch>
        </p:blipFill>
        <p:spPr bwMode="auto">
          <a:xfrm>
            <a:off x="0" y="228600"/>
            <a:ext cx="9098184" cy="5181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</p:pic>
      <p:pic>
        <p:nvPicPr>
          <p:cNvPr id="12290" name="CP3 Ink 16721511-e3f2-4041-8b31-130abd0c5e9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9005" y="646033"/>
            <a:ext cx="2794629" cy="1150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98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Tradeoffs</a:t>
            </a:r>
            <a:endParaRPr lang="en-US" dirty="0"/>
          </a:p>
        </p:txBody>
      </p:sp>
      <p:sp>
        <p:nvSpPr>
          <p:cNvPr id="33198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For a given total cache size,</a:t>
            </a:r>
          </a:p>
          <a:p>
            <a:r>
              <a:rPr lang="en-US" dirty="0" smtClean="0"/>
              <a:t>larger block sizes mean…. </a:t>
            </a:r>
          </a:p>
          <a:p>
            <a:pPr lvl="1"/>
            <a:r>
              <a:rPr lang="en-US" dirty="0" smtClean="0"/>
              <a:t>fewer lines</a:t>
            </a:r>
          </a:p>
          <a:p>
            <a:pPr lvl="1"/>
            <a:r>
              <a:rPr lang="en-US" dirty="0" smtClean="0"/>
              <a:t>so fewer tags (and smaller tags for associative caches)</a:t>
            </a:r>
          </a:p>
          <a:p>
            <a:pPr lvl="1"/>
            <a:r>
              <a:rPr lang="en-US" dirty="0" smtClean="0"/>
              <a:t>so less overhead</a:t>
            </a:r>
          </a:p>
          <a:p>
            <a:pPr lvl="1"/>
            <a:r>
              <a:rPr lang="en-US" dirty="0" smtClean="0"/>
              <a:t>and fewer cold misses (within-block “</a:t>
            </a:r>
            <a:r>
              <a:rPr lang="en-US" dirty="0" err="1" smtClean="0"/>
              <a:t>prefetching</a:t>
            </a:r>
            <a:r>
              <a:rPr lang="en-US" dirty="0" smtClean="0"/>
              <a:t>”)</a:t>
            </a:r>
          </a:p>
          <a:p>
            <a:r>
              <a:rPr lang="en-US" dirty="0" smtClean="0"/>
              <a:t>But also…</a:t>
            </a:r>
          </a:p>
          <a:p>
            <a:pPr lvl="1"/>
            <a:r>
              <a:rPr lang="en-US" dirty="0" smtClean="0"/>
              <a:t>fewer blocks available (for scattered accesses!)</a:t>
            </a:r>
          </a:p>
          <a:p>
            <a:pPr lvl="1"/>
            <a:r>
              <a:rPr lang="en-US" dirty="0" smtClean="0"/>
              <a:t>so more conflicts</a:t>
            </a:r>
          </a:p>
          <a:p>
            <a:pPr lvl="1"/>
            <a:r>
              <a:rPr lang="en-US" dirty="0" smtClean="0"/>
              <a:t>and larger miss penalty (time to fetch block)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Writing with Caches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Cache Tradeoffs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228600" y="304800"/>
            <a:ext cx="3048000" cy="61722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Direct Mapped</a:t>
            </a:r>
          </a:p>
          <a:p>
            <a:r>
              <a:rPr lang="en-US" dirty="0" smtClean="0"/>
              <a:t>+ Smaller</a:t>
            </a:r>
          </a:p>
          <a:p>
            <a:r>
              <a:rPr lang="en-US" dirty="0" smtClean="0"/>
              <a:t>+ Less</a:t>
            </a:r>
          </a:p>
          <a:p>
            <a:r>
              <a:rPr lang="en-US" dirty="0" smtClean="0"/>
              <a:t>+ Less</a:t>
            </a:r>
          </a:p>
          <a:p>
            <a:r>
              <a:rPr lang="en-US" dirty="0" smtClean="0"/>
              <a:t>+ Faster</a:t>
            </a:r>
          </a:p>
          <a:p>
            <a:r>
              <a:rPr lang="en-US" dirty="0" smtClean="0"/>
              <a:t>+ Less</a:t>
            </a:r>
          </a:p>
          <a:p>
            <a:r>
              <a:rPr lang="en-US" dirty="0" smtClean="0"/>
              <a:t>+ Very</a:t>
            </a:r>
          </a:p>
          <a:p>
            <a:r>
              <a:rPr lang="en-US" dirty="0" smtClean="0"/>
              <a:t>– Lots</a:t>
            </a:r>
          </a:p>
          <a:p>
            <a:r>
              <a:rPr lang="en-US" dirty="0" smtClean="0"/>
              <a:t>– Low</a:t>
            </a:r>
          </a:p>
          <a:p>
            <a:r>
              <a:rPr lang="en-US" dirty="0" smtClean="0"/>
              <a:t>– Common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791200" y="304800"/>
            <a:ext cx="3124200" cy="61722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accent1"/>
                </a:solidFill>
              </a:rPr>
              <a:t>Fully Associative</a:t>
            </a:r>
          </a:p>
          <a:p>
            <a:pPr algn="r"/>
            <a:r>
              <a:rPr lang="en-US" dirty="0" smtClean="0"/>
              <a:t>Larger –</a:t>
            </a:r>
          </a:p>
          <a:p>
            <a:pPr algn="r"/>
            <a:r>
              <a:rPr lang="en-US" dirty="0" smtClean="0"/>
              <a:t>More –</a:t>
            </a:r>
          </a:p>
          <a:p>
            <a:pPr algn="r"/>
            <a:r>
              <a:rPr lang="en-US" dirty="0" smtClean="0"/>
              <a:t>More –</a:t>
            </a:r>
          </a:p>
          <a:p>
            <a:pPr algn="r"/>
            <a:r>
              <a:rPr lang="en-US" dirty="0" smtClean="0"/>
              <a:t>Slower –</a:t>
            </a:r>
          </a:p>
          <a:p>
            <a:pPr algn="r"/>
            <a:r>
              <a:rPr lang="en-US" dirty="0" smtClean="0"/>
              <a:t>More –</a:t>
            </a:r>
          </a:p>
          <a:p>
            <a:pPr algn="r"/>
            <a:r>
              <a:rPr lang="en-US" dirty="0" smtClean="0"/>
              <a:t>Not Very –</a:t>
            </a:r>
          </a:p>
          <a:p>
            <a:pPr algn="r"/>
            <a:r>
              <a:rPr lang="en-US" dirty="0" smtClean="0"/>
              <a:t>Zero +</a:t>
            </a:r>
          </a:p>
          <a:p>
            <a:pPr algn="r"/>
            <a:r>
              <a:rPr lang="en-US" dirty="0" smtClean="0"/>
              <a:t>High +</a:t>
            </a:r>
          </a:p>
          <a:p>
            <a:pPr algn="r"/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2" name="TextBox 11"/>
          <p:cNvSpPr txBox="1"/>
          <p:nvPr>
            <p:custDataLst>
              <p:tags r:id="rId4"/>
            </p:custDataLst>
          </p:nvPr>
        </p:nvSpPr>
        <p:spPr>
          <a:xfrm>
            <a:off x="2438400" y="838200"/>
            <a:ext cx="4267200" cy="5791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672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Tag Size</a:t>
            </a:r>
          </a:p>
          <a:p>
            <a:pPr algn="ctr">
              <a:spcBef>
                <a:spcPts val="672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SRAM Overhead</a:t>
            </a:r>
          </a:p>
          <a:p>
            <a:pPr algn="ctr">
              <a:spcBef>
                <a:spcPts val="672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Controller Logic</a:t>
            </a:r>
          </a:p>
          <a:p>
            <a:pPr algn="ctr">
              <a:spcBef>
                <a:spcPts val="672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Speed</a:t>
            </a:r>
          </a:p>
          <a:p>
            <a:pPr algn="ctr">
              <a:spcBef>
                <a:spcPts val="672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Price</a:t>
            </a:r>
          </a:p>
          <a:p>
            <a:pPr algn="ctr">
              <a:spcBef>
                <a:spcPts val="672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Scalability</a:t>
            </a:r>
          </a:p>
          <a:p>
            <a:pPr algn="ctr">
              <a:spcBef>
                <a:spcPts val="672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# of conflict misses</a:t>
            </a:r>
          </a:p>
          <a:p>
            <a:pPr algn="ctr">
              <a:spcBef>
                <a:spcPts val="672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Hit rate</a:t>
            </a:r>
          </a:p>
          <a:p>
            <a:pPr algn="ctr">
              <a:spcBef>
                <a:spcPts val="672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Pathological Cases?</a:t>
            </a:r>
          </a:p>
          <a:p>
            <a:pPr algn="ctr">
              <a:spcBef>
                <a:spcPts val="672"/>
              </a:spcBef>
            </a:pPr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4" name="CP3 Ink bc9c6be4-b8af-4894-a530-6eef66667537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7473" y="3978788"/>
            <a:ext cx="643612" cy="76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Cached Write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685800"/>
          </a:xfrm>
        </p:spPr>
        <p:txBody>
          <a:bodyPr/>
          <a:lstStyle/>
          <a:p>
            <a:r>
              <a:rPr lang="en-US" dirty="0" smtClean="0"/>
              <a:t>Q: How to write data?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985837"/>
            <a:ext cx="1676400" cy="146843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20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  <a:latin typeface="Calibri"/>
              </a:rPr>
              <a:t>CPU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00400" y="1095375"/>
            <a:ext cx="1676400" cy="1019175"/>
          </a:xfrm>
          <a:prstGeom prst="rect">
            <a:avLst/>
          </a:prstGeom>
          <a:solidFill>
            <a:srgbClr val="0033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  <a:latin typeface="Calibri"/>
              </a:rPr>
              <a:t>Cache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  <a:latin typeface="Calibri"/>
              </a:rPr>
              <a:t>SRAM</a:t>
            </a:r>
          </a:p>
        </p:txBody>
      </p:sp>
      <p:sp>
        <p:nvSpPr>
          <p:cNvPr id="6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15000" y="685800"/>
            <a:ext cx="1676400" cy="19177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20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  <a:latin typeface="Calibri"/>
              </a:rPr>
              <a:t>Memory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  <a:latin typeface="Calibri"/>
              </a:rPr>
              <a:t>DRAM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514600" y="1595437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953000" y="1595437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14600" y="1900237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953000" y="1900237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444540" y="1065212"/>
            <a:ext cx="667169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>
                <a:solidFill>
                  <a:srgbClr val="FFFFFF"/>
                </a:solidFill>
                <a:latin typeface="Calibri"/>
              </a:rPr>
              <a:t>addr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461655" y="1824037"/>
            <a:ext cx="647228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13" name="Rectangle 3"/>
          <p:cNvSpPr txBox="1">
            <a:spLocks noChangeArrowheads="1"/>
          </p:cNvSpPr>
          <p:nvPr>
            <p:custDataLst>
              <p:tags r:id="rId12"/>
            </p:custDataLst>
          </p:nvPr>
        </p:nvSpPr>
        <p:spPr>
          <a:xfrm>
            <a:off x="228600" y="2743200"/>
            <a:ext cx="8686800" cy="3886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If data is already in the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cache…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No-Write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writes invalidate the cache and go directly to memory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Write-Through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writes go to main memory and cache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Write-Back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CPU writes only to cache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cache writes to main memory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later 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when block is evicted)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pic>
        <p:nvPicPr>
          <p:cNvPr id="13314" name="CP3 Ink 63f2a640-98b0-4415-bc29-f2f793c66406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10091" y="584594"/>
            <a:ext cx="4996457" cy="22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Write Allocation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685800"/>
          </a:xfrm>
        </p:spPr>
        <p:txBody>
          <a:bodyPr/>
          <a:lstStyle/>
          <a:p>
            <a:r>
              <a:rPr lang="en-US" dirty="0" smtClean="0"/>
              <a:t>Q: How to write data?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985837"/>
            <a:ext cx="1676400" cy="146843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20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  <a:latin typeface="Calibri"/>
              </a:rPr>
              <a:t>CPU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00400" y="1095375"/>
            <a:ext cx="1676400" cy="1019175"/>
          </a:xfrm>
          <a:prstGeom prst="rect">
            <a:avLst/>
          </a:prstGeom>
          <a:solidFill>
            <a:srgbClr val="0033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  <a:latin typeface="Calibri"/>
              </a:rPr>
              <a:t>Cache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  <a:latin typeface="Calibri"/>
              </a:rPr>
              <a:t>SRAM</a:t>
            </a:r>
          </a:p>
        </p:txBody>
      </p:sp>
      <p:sp>
        <p:nvSpPr>
          <p:cNvPr id="6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15000" y="685800"/>
            <a:ext cx="1676400" cy="19177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20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  <a:latin typeface="Calibri"/>
              </a:rPr>
              <a:t>Memory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  <a:latin typeface="Calibri"/>
              </a:rPr>
              <a:t>DRAM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514600" y="1595437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953000" y="1595437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14600" y="1900237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953000" y="1900237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444540" y="1065212"/>
            <a:ext cx="667169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>
                <a:solidFill>
                  <a:srgbClr val="FFFFFF"/>
                </a:solidFill>
                <a:latin typeface="Calibri"/>
              </a:rPr>
              <a:t>addr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461655" y="1824037"/>
            <a:ext cx="647228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13" name="Rectangle 3"/>
          <p:cNvSpPr txBox="1">
            <a:spLocks noChangeArrowheads="1"/>
          </p:cNvSpPr>
          <p:nvPr>
            <p:custDataLst>
              <p:tags r:id="rId12"/>
            </p:custDataLst>
          </p:nvPr>
        </p:nvSpPr>
        <p:spPr>
          <a:xfrm>
            <a:off x="228600" y="2743200"/>
            <a:ext cx="86868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If data is not in the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cache…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Write-Allocate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allocate a cache line for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new data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(and maybe write-through)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No-Write-Allocate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ignore cache, just go to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main memory</a:t>
            </a:r>
          </a:p>
        </p:txBody>
      </p:sp>
      <p:pic>
        <p:nvPicPr>
          <p:cNvPr id="14338" name="CP3 Ink 24999995-6e36-492c-9b96-21fda64141e2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88810" y="404525"/>
            <a:ext cx="5944939" cy="2520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62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0" y="609600"/>
            <a:ext cx="2209800" cy="5791200"/>
          </a:xfrm>
          <a:prstGeom prst="rect">
            <a:avLst/>
          </a:prstGeom>
          <a:solidFill>
            <a:schemeClr val="tx1"/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</a:rPr>
              <a:t>Memory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8262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ltGray">
          <a:xfrm>
            <a:off x="2819400" y="609600"/>
            <a:ext cx="4038600" cy="5791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</a:rPr>
              <a:t>Direct Mapped Cache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+ Write-through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+ Write-allocate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826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" y="609600"/>
            <a:ext cx="2667000" cy="5791200"/>
          </a:xfrm>
          <a:prstGeom prst="rect">
            <a:avLst/>
          </a:prstGeom>
          <a:solidFill>
            <a:srgbClr val="680000"/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Processor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82629" name="Rectangle 5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dirty="0" smtClean="0"/>
              <a:t>A Simple 2-Way Set Associative Cache</a:t>
            </a:r>
            <a:endParaRPr lang="en-US" dirty="0"/>
          </a:p>
        </p:txBody>
      </p:sp>
      <p:sp>
        <p:nvSpPr>
          <p:cNvPr id="3482639" name="Text 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8600" y="1219200"/>
            <a:ext cx="2159694" cy="267765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lb  $1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 M[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1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 M[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7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b="1" dirty="0" err="1" smtClean="0">
                <a:solidFill>
                  <a:schemeClr val="accent1"/>
                </a:solidFill>
              </a:rPr>
              <a:t>sb</a:t>
            </a:r>
            <a:r>
              <a:rPr lang="en-US" sz="2400" b="1" dirty="0" smtClean="0">
                <a:solidFill>
                  <a:schemeClr val="accent1"/>
                </a:solidFill>
              </a:rPr>
              <a:t>  $2 </a:t>
            </a:r>
            <a:r>
              <a:rPr lang="en-US" sz="2400" b="1" dirty="0" smtClean="0">
                <a:solidFill>
                  <a:schemeClr val="accent1"/>
                </a:solidFill>
                <a:sym typeface="Symbol" pitchFamily="18" charset="2"/>
              </a:rPr>
              <a:t> M[ 0 ]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r>
              <a:rPr lang="en-US" sz="2400" b="1" dirty="0" err="1" smtClean="0">
                <a:solidFill>
                  <a:schemeClr val="accent1"/>
                </a:solidFill>
              </a:rPr>
              <a:t>sb</a:t>
            </a:r>
            <a:r>
              <a:rPr lang="en-US" sz="2400" b="1" dirty="0" smtClean="0">
                <a:solidFill>
                  <a:schemeClr val="accent1"/>
                </a:solidFill>
              </a:rPr>
              <a:t>  $1 </a:t>
            </a:r>
            <a:r>
              <a:rPr lang="en-US" sz="2400" b="1" dirty="0" smtClean="0">
                <a:solidFill>
                  <a:schemeClr val="accent1"/>
                </a:solidFill>
                <a:sym typeface="Symbol" pitchFamily="18" charset="2"/>
              </a:rPr>
              <a:t> M[ 5 ]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 M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[ 9 ]</a:t>
            </a:r>
          </a:p>
          <a:p>
            <a:r>
              <a:rPr lang="en-US" sz="2400" b="1" dirty="0" err="1" smtClean="0">
                <a:solidFill>
                  <a:schemeClr val="accent1"/>
                </a:solidFill>
              </a:rPr>
              <a:t>sb</a:t>
            </a:r>
            <a:r>
              <a:rPr lang="en-US" sz="2400" b="1" dirty="0" smtClean="0">
                <a:solidFill>
                  <a:schemeClr val="accent1"/>
                </a:solidFill>
              </a:rPr>
              <a:t>  $1 </a:t>
            </a:r>
            <a:r>
              <a:rPr lang="en-US" sz="2400" b="1" dirty="0" smtClean="0">
                <a:solidFill>
                  <a:schemeClr val="accent1"/>
                </a:solidFill>
                <a:sym typeface="Symbol" pitchFamily="18" charset="2"/>
              </a:rPr>
              <a:t> M[ 5 ]</a:t>
            </a:r>
          </a:p>
          <a:p>
            <a:r>
              <a:rPr lang="en-US" sz="2400" b="1" dirty="0" err="1" smtClean="0">
                <a:solidFill>
                  <a:schemeClr val="accent1"/>
                </a:solidFill>
              </a:rPr>
              <a:t>sb</a:t>
            </a:r>
            <a:r>
              <a:rPr lang="en-US" sz="2400" b="1" dirty="0" smtClean="0">
                <a:solidFill>
                  <a:schemeClr val="accent1"/>
                </a:solidFill>
              </a:rPr>
              <a:t>  $1 </a:t>
            </a:r>
            <a:r>
              <a:rPr lang="en-US" sz="2400" b="1" dirty="0" smtClean="0">
                <a:solidFill>
                  <a:schemeClr val="accent1"/>
                </a:solidFill>
                <a:sym typeface="Symbol" pitchFamily="18" charset="2"/>
              </a:rPr>
              <a:t> M[ 0 ]</a:t>
            </a:r>
          </a:p>
        </p:txBody>
      </p:sp>
      <p:sp>
        <p:nvSpPr>
          <p:cNvPr id="3482645" name="Text Box 2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48000" y="3119735"/>
            <a:ext cx="2702728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tabLst>
                <a:tab pos="509588" algn="l"/>
                <a:tab pos="1946275" algn="l"/>
              </a:tabLst>
            </a:pPr>
            <a:r>
              <a:rPr lang="en-US" sz="2400" dirty="0" smtClean="0">
                <a:solidFill>
                  <a:schemeClr val="bg1"/>
                </a:solidFill>
              </a:rPr>
              <a:t>V 	tag    		data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482646" name="Rectangle 22"/>
          <p:cNvSpPr>
            <a:spLocks noChangeArrowheads="1"/>
          </p:cNvSpPr>
          <p:nvPr>
            <p:custDataLst>
              <p:tags r:id="rId7"/>
            </p:custDataLst>
          </p:nvPr>
        </p:nvSpPr>
        <p:spPr bwMode="ltGray">
          <a:xfrm>
            <a:off x="1066800" y="42672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50" name="Text Box 2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7200" y="4267200"/>
            <a:ext cx="550151" cy="181588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$1</a:t>
            </a:r>
            <a:endParaRPr lang="en-US" sz="2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$2</a:t>
            </a:r>
            <a:endParaRPr lang="en-US" sz="2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$3</a:t>
            </a:r>
            <a:endParaRPr lang="en-US" sz="2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$4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3" name="Rectangle 22"/>
          <p:cNvSpPr>
            <a:spLocks noChangeArrowheads="1"/>
          </p:cNvSpPr>
          <p:nvPr>
            <p:custDataLst>
              <p:tags r:id="rId9"/>
            </p:custDataLst>
          </p:nvPr>
        </p:nvSpPr>
        <p:spPr bwMode="ltGray">
          <a:xfrm>
            <a:off x="1066800" y="47244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22"/>
          <p:cNvSpPr>
            <a:spLocks noChangeArrowheads="1"/>
          </p:cNvSpPr>
          <p:nvPr>
            <p:custDataLst>
              <p:tags r:id="rId10"/>
            </p:custDataLst>
          </p:nvPr>
        </p:nvSpPr>
        <p:spPr bwMode="ltGray">
          <a:xfrm>
            <a:off x="1066800" y="51816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22"/>
          <p:cNvSpPr>
            <a:spLocks noChangeArrowheads="1"/>
          </p:cNvSpPr>
          <p:nvPr>
            <p:custDataLst>
              <p:tags r:id="rId11"/>
            </p:custDataLst>
          </p:nvPr>
        </p:nvSpPr>
        <p:spPr bwMode="ltGray">
          <a:xfrm>
            <a:off x="1066800" y="56388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22"/>
          <p:cNvSpPr>
            <a:spLocks noChangeArrowheads="1"/>
          </p:cNvSpPr>
          <p:nvPr>
            <p:custDataLst>
              <p:tags r:id="rId12"/>
            </p:custDataLst>
          </p:nvPr>
        </p:nvSpPr>
        <p:spPr bwMode="ltGray">
          <a:xfrm>
            <a:off x="2971800" y="35814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22"/>
          <p:cNvSpPr>
            <a:spLocks noChangeArrowheads="1"/>
          </p:cNvSpPr>
          <p:nvPr>
            <p:custDataLst>
              <p:tags r:id="rId13"/>
            </p:custDataLst>
          </p:nvPr>
        </p:nvSpPr>
        <p:spPr bwMode="ltGray">
          <a:xfrm>
            <a:off x="3429000" y="3581400"/>
            <a:ext cx="838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22"/>
          <p:cNvSpPr>
            <a:spLocks noChangeArrowheads="1"/>
          </p:cNvSpPr>
          <p:nvPr>
            <p:custDataLst>
              <p:tags r:id="rId14"/>
            </p:custDataLst>
          </p:nvPr>
        </p:nvSpPr>
        <p:spPr bwMode="ltGray">
          <a:xfrm>
            <a:off x="4267200" y="35814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22"/>
          <p:cNvSpPr>
            <a:spLocks noChangeArrowheads="1"/>
          </p:cNvSpPr>
          <p:nvPr>
            <p:custDataLst>
              <p:tags r:id="rId15"/>
            </p:custDataLst>
          </p:nvPr>
        </p:nvSpPr>
        <p:spPr bwMode="ltGray">
          <a:xfrm>
            <a:off x="5486400" y="35814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22"/>
          <p:cNvSpPr>
            <a:spLocks noChangeArrowheads="1"/>
          </p:cNvSpPr>
          <p:nvPr>
            <p:custDataLst>
              <p:tags r:id="rId16"/>
            </p:custDataLst>
          </p:nvPr>
        </p:nvSpPr>
        <p:spPr bwMode="ltGray">
          <a:xfrm>
            <a:off x="2971800" y="40386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ltGray">
          <a:xfrm>
            <a:off x="3429000" y="4038600"/>
            <a:ext cx="838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22"/>
          <p:cNvSpPr>
            <a:spLocks noChangeArrowheads="1"/>
          </p:cNvSpPr>
          <p:nvPr>
            <p:custDataLst>
              <p:tags r:id="rId18"/>
            </p:custDataLst>
          </p:nvPr>
        </p:nvSpPr>
        <p:spPr bwMode="ltGray">
          <a:xfrm>
            <a:off x="4267200" y="40386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ltGray">
          <a:xfrm>
            <a:off x="5486400" y="40386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Rectangle 22"/>
          <p:cNvSpPr>
            <a:spLocks noChangeArrowheads="1"/>
          </p:cNvSpPr>
          <p:nvPr>
            <p:custDataLst>
              <p:tags r:id="rId20"/>
            </p:custDataLst>
          </p:nvPr>
        </p:nvSpPr>
        <p:spPr bwMode="ltGray">
          <a:xfrm>
            <a:off x="2971800" y="44958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Rectangle 22"/>
          <p:cNvSpPr>
            <a:spLocks noChangeArrowheads="1"/>
          </p:cNvSpPr>
          <p:nvPr>
            <p:custDataLst>
              <p:tags r:id="rId21"/>
            </p:custDataLst>
          </p:nvPr>
        </p:nvSpPr>
        <p:spPr bwMode="ltGray">
          <a:xfrm>
            <a:off x="3429000" y="4495800"/>
            <a:ext cx="838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Rectangle 22"/>
          <p:cNvSpPr>
            <a:spLocks noChangeArrowheads="1"/>
          </p:cNvSpPr>
          <p:nvPr>
            <p:custDataLst>
              <p:tags r:id="rId22"/>
            </p:custDataLst>
          </p:nvPr>
        </p:nvSpPr>
        <p:spPr bwMode="ltGray">
          <a:xfrm>
            <a:off x="4267200" y="44958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Rectangle 22"/>
          <p:cNvSpPr>
            <a:spLocks noChangeArrowheads="1"/>
          </p:cNvSpPr>
          <p:nvPr>
            <p:custDataLst>
              <p:tags r:id="rId23"/>
            </p:custDataLst>
          </p:nvPr>
        </p:nvSpPr>
        <p:spPr bwMode="ltGray">
          <a:xfrm>
            <a:off x="5486400" y="44958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Rectangle 22"/>
          <p:cNvSpPr>
            <a:spLocks noChangeArrowheads="1"/>
          </p:cNvSpPr>
          <p:nvPr>
            <p:custDataLst>
              <p:tags r:id="rId24"/>
            </p:custDataLst>
          </p:nvPr>
        </p:nvSpPr>
        <p:spPr bwMode="ltGray">
          <a:xfrm>
            <a:off x="2971800" y="49530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Rectangle 22"/>
          <p:cNvSpPr>
            <a:spLocks noChangeArrowheads="1"/>
          </p:cNvSpPr>
          <p:nvPr>
            <p:custDataLst>
              <p:tags r:id="rId25"/>
            </p:custDataLst>
          </p:nvPr>
        </p:nvSpPr>
        <p:spPr bwMode="ltGray">
          <a:xfrm>
            <a:off x="3429000" y="4953000"/>
            <a:ext cx="838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22"/>
          <p:cNvSpPr>
            <a:spLocks noChangeArrowheads="1"/>
          </p:cNvSpPr>
          <p:nvPr>
            <p:custDataLst>
              <p:tags r:id="rId26"/>
            </p:custDataLst>
          </p:nvPr>
        </p:nvSpPr>
        <p:spPr bwMode="ltGray">
          <a:xfrm>
            <a:off x="4267200" y="49530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Rectangle 22"/>
          <p:cNvSpPr>
            <a:spLocks noChangeArrowheads="1"/>
          </p:cNvSpPr>
          <p:nvPr>
            <p:custDataLst>
              <p:tags r:id="rId27"/>
            </p:custDataLst>
          </p:nvPr>
        </p:nvSpPr>
        <p:spPr bwMode="ltGray">
          <a:xfrm>
            <a:off x="5486400" y="49530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3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52400" y="76200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custDataLst>
              <p:tags r:id="rId29"/>
            </p:custDataLst>
          </p:nvPr>
        </p:nvGraphicFramePr>
        <p:xfrm>
          <a:off x="7086600" y="1143000"/>
          <a:ext cx="19050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219200"/>
              </a:tblGrid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113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127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149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151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157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163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167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173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179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181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" name="Text Box 3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124200" y="5562600"/>
            <a:ext cx="257795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Hits:             Misses: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custDataLst>
              <p:tags r:id="rId31"/>
            </p:custDataLst>
          </p:nvPr>
        </p:nvGraphicFramePr>
        <p:xfrm>
          <a:off x="7086600" y="1143000"/>
          <a:ext cx="19050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219200"/>
              </a:tblGrid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101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103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107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109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113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127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131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137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139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149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151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157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163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167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173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179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181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362" name="CP3 Ink a1401228-a5e7-48d7-b69d-bb69de60d602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2136856" y="786194"/>
            <a:ext cx="6961167" cy="470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28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How Many Memory References?</a:t>
            </a:r>
            <a:endParaRPr lang="en-US"/>
          </a:p>
        </p:txBody>
      </p:sp>
      <p:sp>
        <p:nvSpPr>
          <p:cNvPr id="33628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Write-through performance</a:t>
            </a:r>
          </a:p>
          <a:p>
            <a:endParaRPr lang="en-US" dirty="0" smtClean="0"/>
          </a:p>
          <a:p>
            <a:r>
              <a:rPr lang="en-US" dirty="0" smtClean="0"/>
              <a:t>Each miss (read or write) reads a </a:t>
            </a:r>
            <a:r>
              <a:rPr lang="en-US" dirty="0" smtClean="0">
                <a:solidFill>
                  <a:schemeClr val="accent1"/>
                </a:solidFill>
              </a:rPr>
              <a:t>block</a:t>
            </a:r>
            <a:r>
              <a:rPr lang="en-US" dirty="0" smtClean="0"/>
              <a:t> from </a:t>
            </a:r>
            <a:r>
              <a:rPr lang="en-US" dirty="0" err="1" smtClean="0"/>
              <a:t>mem</a:t>
            </a:r>
            <a:endParaRPr lang="en-US" dirty="0" smtClean="0"/>
          </a:p>
          <a:p>
            <a:pPr lvl="1"/>
            <a:r>
              <a:rPr lang="en-US" dirty="0" smtClean="0"/>
              <a:t>5 misses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10 </a:t>
            </a:r>
            <a:r>
              <a:rPr lang="en-US" dirty="0" err="1" smtClean="0">
                <a:solidFill>
                  <a:schemeClr val="accent1"/>
                </a:solidFill>
                <a:sym typeface="Wingdings" pitchFamily="2" charset="2"/>
              </a:rPr>
              <a:t>mem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 reads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Each store writes an </a:t>
            </a:r>
            <a:r>
              <a:rPr lang="en-US" dirty="0" smtClean="0">
                <a:solidFill>
                  <a:schemeClr val="accent1"/>
                </a:solidFill>
              </a:rPr>
              <a:t>item</a:t>
            </a:r>
            <a:r>
              <a:rPr lang="en-US" dirty="0" smtClean="0"/>
              <a:t> to </a:t>
            </a:r>
            <a:r>
              <a:rPr lang="en-US" dirty="0" err="1" smtClean="0"/>
              <a:t>mem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4 </a:t>
            </a:r>
            <a:r>
              <a:rPr lang="en-US" dirty="0" err="1" smtClean="0">
                <a:solidFill>
                  <a:schemeClr val="accent1"/>
                </a:solidFill>
              </a:rPr>
              <a:t>mem</a:t>
            </a:r>
            <a:r>
              <a:rPr lang="en-US" dirty="0" smtClean="0">
                <a:solidFill>
                  <a:schemeClr val="accent1"/>
                </a:solidFill>
              </a:rPr>
              <a:t> writes</a:t>
            </a:r>
          </a:p>
          <a:p>
            <a:r>
              <a:rPr lang="en-US" dirty="0" smtClean="0"/>
              <a:t>Evictions don’t need to write to </a:t>
            </a:r>
            <a:r>
              <a:rPr lang="en-US" dirty="0" err="1" smtClean="0"/>
              <a:t>mem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no need for dirty bit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62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0" y="609600"/>
            <a:ext cx="2209800" cy="5791200"/>
          </a:xfrm>
          <a:prstGeom prst="rect">
            <a:avLst/>
          </a:prstGeom>
          <a:solidFill>
            <a:schemeClr val="tx1"/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</a:rPr>
              <a:t>Memory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8262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ltGray">
          <a:xfrm>
            <a:off x="2819400" y="609600"/>
            <a:ext cx="4038600" cy="5791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</a:rPr>
              <a:t>Direct Mapped Cache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+ Write-back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+ Write-allocate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826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" y="609600"/>
            <a:ext cx="2667000" cy="5791200"/>
          </a:xfrm>
          <a:prstGeom prst="rect">
            <a:avLst/>
          </a:prstGeom>
          <a:solidFill>
            <a:srgbClr val="680000"/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Processor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82629" name="Rectangle 5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dirty="0" smtClean="0"/>
              <a:t>A Simple 2-Way Set Associative Cache</a:t>
            </a:r>
            <a:endParaRPr lang="en-US" dirty="0"/>
          </a:p>
        </p:txBody>
      </p:sp>
      <p:sp>
        <p:nvSpPr>
          <p:cNvPr id="3482645" name="Text Box 2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79072" y="3119735"/>
            <a:ext cx="2840586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tabLst>
                <a:tab pos="509588" algn="l"/>
                <a:tab pos="1946275" algn="l"/>
              </a:tabLst>
            </a:pPr>
            <a:r>
              <a:rPr lang="en-US" sz="2400" dirty="0" smtClean="0">
                <a:solidFill>
                  <a:schemeClr val="bg1"/>
                </a:solidFill>
              </a:rPr>
              <a:t>V 	  tag    		  data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482646" name="Rectangle 22"/>
          <p:cNvSpPr>
            <a:spLocks noChangeArrowheads="1"/>
          </p:cNvSpPr>
          <p:nvPr>
            <p:custDataLst>
              <p:tags r:id="rId6"/>
            </p:custDataLst>
          </p:nvPr>
        </p:nvSpPr>
        <p:spPr bwMode="ltGray">
          <a:xfrm>
            <a:off x="1066800" y="42672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50" name="Text Box 2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7200" y="4267200"/>
            <a:ext cx="550151" cy="181588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$1</a:t>
            </a:r>
            <a:endParaRPr lang="en-US" sz="2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$2</a:t>
            </a:r>
            <a:endParaRPr lang="en-US" sz="2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$3</a:t>
            </a:r>
            <a:endParaRPr lang="en-US" sz="2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$4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3" name="Rectangle 22"/>
          <p:cNvSpPr>
            <a:spLocks noChangeArrowheads="1"/>
          </p:cNvSpPr>
          <p:nvPr>
            <p:custDataLst>
              <p:tags r:id="rId8"/>
            </p:custDataLst>
          </p:nvPr>
        </p:nvSpPr>
        <p:spPr bwMode="ltGray">
          <a:xfrm>
            <a:off x="1066800" y="47244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22"/>
          <p:cNvSpPr>
            <a:spLocks noChangeArrowheads="1"/>
          </p:cNvSpPr>
          <p:nvPr>
            <p:custDataLst>
              <p:tags r:id="rId9"/>
            </p:custDataLst>
          </p:nvPr>
        </p:nvSpPr>
        <p:spPr bwMode="ltGray">
          <a:xfrm>
            <a:off x="1066800" y="51816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22"/>
          <p:cNvSpPr>
            <a:spLocks noChangeArrowheads="1"/>
          </p:cNvSpPr>
          <p:nvPr>
            <p:custDataLst>
              <p:tags r:id="rId10"/>
            </p:custDataLst>
          </p:nvPr>
        </p:nvSpPr>
        <p:spPr bwMode="ltGray">
          <a:xfrm>
            <a:off x="1066800" y="56388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22"/>
          <p:cNvSpPr>
            <a:spLocks noChangeArrowheads="1"/>
          </p:cNvSpPr>
          <p:nvPr>
            <p:custDataLst>
              <p:tags r:id="rId11"/>
            </p:custDataLst>
          </p:nvPr>
        </p:nvSpPr>
        <p:spPr bwMode="ltGray">
          <a:xfrm>
            <a:off x="2971800" y="35814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22"/>
          <p:cNvSpPr>
            <a:spLocks noChangeArrowheads="1"/>
          </p:cNvSpPr>
          <p:nvPr>
            <p:custDataLst>
              <p:tags r:id="rId12"/>
            </p:custDataLst>
          </p:nvPr>
        </p:nvSpPr>
        <p:spPr bwMode="ltGray">
          <a:xfrm>
            <a:off x="3429000" y="3581400"/>
            <a:ext cx="838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22"/>
          <p:cNvSpPr>
            <a:spLocks noChangeArrowheads="1"/>
          </p:cNvSpPr>
          <p:nvPr>
            <p:custDataLst>
              <p:tags r:id="rId13"/>
            </p:custDataLst>
          </p:nvPr>
        </p:nvSpPr>
        <p:spPr bwMode="ltGray">
          <a:xfrm>
            <a:off x="4267200" y="35814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22"/>
          <p:cNvSpPr>
            <a:spLocks noChangeArrowheads="1"/>
          </p:cNvSpPr>
          <p:nvPr>
            <p:custDataLst>
              <p:tags r:id="rId14"/>
            </p:custDataLst>
          </p:nvPr>
        </p:nvSpPr>
        <p:spPr bwMode="ltGray">
          <a:xfrm>
            <a:off x="5486400" y="35814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22"/>
          <p:cNvSpPr>
            <a:spLocks noChangeArrowheads="1"/>
          </p:cNvSpPr>
          <p:nvPr>
            <p:custDataLst>
              <p:tags r:id="rId15"/>
            </p:custDataLst>
          </p:nvPr>
        </p:nvSpPr>
        <p:spPr bwMode="ltGray">
          <a:xfrm>
            <a:off x="2971800" y="40386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ectangle 22"/>
          <p:cNvSpPr>
            <a:spLocks noChangeArrowheads="1"/>
          </p:cNvSpPr>
          <p:nvPr>
            <p:custDataLst>
              <p:tags r:id="rId16"/>
            </p:custDataLst>
          </p:nvPr>
        </p:nvSpPr>
        <p:spPr bwMode="ltGray">
          <a:xfrm>
            <a:off x="3429000" y="4038600"/>
            <a:ext cx="838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ltGray">
          <a:xfrm>
            <a:off x="4267200" y="40386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Rectangle 22"/>
          <p:cNvSpPr>
            <a:spLocks noChangeArrowheads="1"/>
          </p:cNvSpPr>
          <p:nvPr>
            <p:custDataLst>
              <p:tags r:id="rId18"/>
            </p:custDataLst>
          </p:nvPr>
        </p:nvSpPr>
        <p:spPr bwMode="ltGray">
          <a:xfrm>
            <a:off x="5486400" y="40386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ltGray">
          <a:xfrm>
            <a:off x="2971800" y="44958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Rectangle 22"/>
          <p:cNvSpPr>
            <a:spLocks noChangeArrowheads="1"/>
          </p:cNvSpPr>
          <p:nvPr>
            <p:custDataLst>
              <p:tags r:id="rId20"/>
            </p:custDataLst>
          </p:nvPr>
        </p:nvSpPr>
        <p:spPr bwMode="ltGray">
          <a:xfrm>
            <a:off x="3429000" y="4495800"/>
            <a:ext cx="838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Rectangle 22"/>
          <p:cNvSpPr>
            <a:spLocks noChangeArrowheads="1"/>
          </p:cNvSpPr>
          <p:nvPr>
            <p:custDataLst>
              <p:tags r:id="rId21"/>
            </p:custDataLst>
          </p:nvPr>
        </p:nvSpPr>
        <p:spPr bwMode="ltGray">
          <a:xfrm>
            <a:off x="4267200" y="44958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Rectangle 22"/>
          <p:cNvSpPr>
            <a:spLocks noChangeArrowheads="1"/>
          </p:cNvSpPr>
          <p:nvPr>
            <p:custDataLst>
              <p:tags r:id="rId22"/>
            </p:custDataLst>
          </p:nvPr>
        </p:nvSpPr>
        <p:spPr bwMode="ltGray">
          <a:xfrm>
            <a:off x="5486400" y="44958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Rectangle 22"/>
          <p:cNvSpPr>
            <a:spLocks noChangeArrowheads="1"/>
          </p:cNvSpPr>
          <p:nvPr>
            <p:custDataLst>
              <p:tags r:id="rId23"/>
            </p:custDataLst>
          </p:nvPr>
        </p:nvSpPr>
        <p:spPr bwMode="ltGray">
          <a:xfrm>
            <a:off x="2971800" y="49530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Rectangle 22"/>
          <p:cNvSpPr>
            <a:spLocks noChangeArrowheads="1"/>
          </p:cNvSpPr>
          <p:nvPr>
            <p:custDataLst>
              <p:tags r:id="rId24"/>
            </p:custDataLst>
          </p:nvPr>
        </p:nvSpPr>
        <p:spPr bwMode="ltGray">
          <a:xfrm>
            <a:off x="3429000" y="4953000"/>
            <a:ext cx="838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22"/>
          <p:cNvSpPr>
            <a:spLocks noChangeArrowheads="1"/>
          </p:cNvSpPr>
          <p:nvPr>
            <p:custDataLst>
              <p:tags r:id="rId25"/>
            </p:custDataLst>
          </p:nvPr>
        </p:nvSpPr>
        <p:spPr bwMode="ltGray">
          <a:xfrm>
            <a:off x="4267200" y="49530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Rectangle 22"/>
          <p:cNvSpPr>
            <a:spLocks noChangeArrowheads="1"/>
          </p:cNvSpPr>
          <p:nvPr>
            <p:custDataLst>
              <p:tags r:id="rId26"/>
            </p:custDataLst>
          </p:nvPr>
        </p:nvSpPr>
        <p:spPr bwMode="ltGray">
          <a:xfrm>
            <a:off x="5486400" y="49530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3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52400" y="76200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custDataLst>
              <p:tags r:id="rId28"/>
            </p:custDataLst>
          </p:nvPr>
        </p:nvGraphicFramePr>
        <p:xfrm>
          <a:off x="7086600" y="1143000"/>
          <a:ext cx="19050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219200"/>
              </a:tblGrid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113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127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149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151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157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163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167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173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179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181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custDataLst>
              <p:tags r:id="rId29"/>
            </p:custDataLst>
          </p:nvPr>
        </p:nvGraphicFramePr>
        <p:xfrm>
          <a:off x="7086600" y="1143000"/>
          <a:ext cx="19050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219200"/>
              </a:tblGrid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101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103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107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109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113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127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131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137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139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149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151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157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163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167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173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179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181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0" name="Text Box 3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124200" y="5562600"/>
            <a:ext cx="257795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Hits:             Misses: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sp>
        <p:nvSpPr>
          <p:cNvPr id="33" name="Rectangle 22"/>
          <p:cNvSpPr>
            <a:spLocks noChangeArrowheads="1"/>
          </p:cNvSpPr>
          <p:nvPr>
            <p:custDataLst>
              <p:tags r:id="rId31"/>
            </p:custDataLst>
          </p:nvPr>
        </p:nvSpPr>
        <p:spPr bwMode="ltGray">
          <a:xfrm>
            <a:off x="3276600" y="3581400"/>
            <a:ext cx="3048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22"/>
          <p:cNvSpPr>
            <a:spLocks noChangeArrowheads="1"/>
          </p:cNvSpPr>
          <p:nvPr>
            <p:custDataLst>
              <p:tags r:id="rId32"/>
            </p:custDataLst>
          </p:nvPr>
        </p:nvSpPr>
        <p:spPr bwMode="ltGray">
          <a:xfrm>
            <a:off x="3276600" y="4038600"/>
            <a:ext cx="3048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22"/>
          <p:cNvSpPr>
            <a:spLocks noChangeArrowheads="1"/>
          </p:cNvSpPr>
          <p:nvPr>
            <p:custDataLst>
              <p:tags r:id="rId33"/>
            </p:custDataLst>
          </p:nvPr>
        </p:nvSpPr>
        <p:spPr bwMode="ltGray">
          <a:xfrm>
            <a:off x="3276600" y="4495800"/>
            <a:ext cx="3048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22"/>
          <p:cNvSpPr>
            <a:spLocks noChangeArrowheads="1"/>
          </p:cNvSpPr>
          <p:nvPr>
            <p:custDataLst>
              <p:tags r:id="rId34"/>
            </p:custDataLst>
          </p:nvPr>
        </p:nvSpPr>
        <p:spPr bwMode="ltGray">
          <a:xfrm>
            <a:off x="3276600" y="4953000"/>
            <a:ext cx="3048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Box 36"/>
          <p:cNvSpPr txBox="1"/>
          <p:nvPr>
            <p:custDataLst>
              <p:tags r:id="rId35"/>
            </p:custDataLst>
          </p:nvPr>
        </p:nvSpPr>
        <p:spPr>
          <a:xfrm>
            <a:off x="3276600" y="3119735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42" name="Text Box 15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28600" y="1219200"/>
            <a:ext cx="2159694" cy="267765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lb  $1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 M[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1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 M[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7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b="1" dirty="0" err="1" smtClean="0">
                <a:solidFill>
                  <a:schemeClr val="accent1"/>
                </a:solidFill>
              </a:rPr>
              <a:t>sb</a:t>
            </a:r>
            <a:r>
              <a:rPr lang="en-US" sz="2400" b="1" dirty="0" smtClean="0">
                <a:solidFill>
                  <a:schemeClr val="accent1"/>
                </a:solidFill>
              </a:rPr>
              <a:t>  $2 </a:t>
            </a:r>
            <a:r>
              <a:rPr lang="en-US" sz="2400" b="1" dirty="0" smtClean="0">
                <a:solidFill>
                  <a:schemeClr val="accent1"/>
                </a:solidFill>
                <a:sym typeface="Symbol" pitchFamily="18" charset="2"/>
              </a:rPr>
              <a:t> M[ 0 ]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r>
              <a:rPr lang="en-US" sz="2400" b="1" dirty="0" err="1" smtClean="0">
                <a:solidFill>
                  <a:schemeClr val="accent1"/>
                </a:solidFill>
              </a:rPr>
              <a:t>sb</a:t>
            </a:r>
            <a:r>
              <a:rPr lang="en-US" sz="2400" b="1" dirty="0" smtClean="0">
                <a:solidFill>
                  <a:schemeClr val="accent1"/>
                </a:solidFill>
              </a:rPr>
              <a:t>  $1 </a:t>
            </a:r>
            <a:r>
              <a:rPr lang="en-US" sz="2400" b="1" dirty="0" smtClean="0">
                <a:solidFill>
                  <a:schemeClr val="accent1"/>
                </a:solidFill>
                <a:sym typeface="Symbol" pitchFamily="18" charset="2"/>
              </a:rPr>
              <a:t> M[ 5 ]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 M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[ 9 ]</a:t>
            </a:r>
          </a:p>
          <a:p>
            <a:r>
              <a:rPr lang="en-US" sz="2400" b="1" dirty="0" err="1" smtClean="0">
                <a:solidFill>
                  <a:schemeClr val="accent1"/>
                </a:solidFill>
              </a:rPr>
              <a:t>sb</a:t>
            </a:r>
            <a:r>
              <a:rPr lang="en-US" sz="2400" b="1" dirty="0" smtClean="0">
                <a:solidFill>
                  <a:schemeClr val="accent1"/>
                </a:solidFill>
              </a:rPr>
              <a:t>  $1 </a:t>
            </a:r>
            <a:r>
              <a:rPr lang="en-US" sz="2400" b="1" dirty="0" smtClean="0">
                <a:solidFill>
                  <a:schemeClr val="accent1"/>
                </a:solidFill>
                <a:sym typeface="Symbol" pitchFamily="18" charset="2"/>
              </a:rPr>
              <a:t> M[ 5 ]</a:t>
            </a:r>
          </a:p>
          <a:p>
            <a:r>
              <a:rPr lang="en-US" sz="2400" b="1" dirty="0" err="1" smtClean="0">
                <a:solidFill>
                  <a:schemeClr val="accent1"/>
                </a:solidFill>
              </a:rPr>
              <a:t>sb</a:t>
            </a:r>
            <a:r>
              <a:rPr lang="en-US" sz="2400" b="1" dirty="0" smtClean="0">
                <a:solidFill>
                  <a:schemeClr val="accent1"/>
                </a:solidFill>
              </a:rPr>
              <a:t>  $1 </a:t>
            </a:r>
            <a:r>
              <a:rPr lang="en-US" sz="2400" b="1" dirty="0" smtClean="0">
                <a:solidFill>
                  <a:schemeClr val="accent1"/>
                </a:solidFill>
                <a:sym typeface="Symbol" pitchFamily="18" charset="2"/>
              </a:rPr>
              <a:t> M[ 0 ]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28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How Many Memory References?</a:t>
            </a:r>
            <a:endParaRPr lang="en-US"/>
          </a:p>
        </p:txBody>
      </p:sp>
      <p:sp>
        <p:nvSpPr>
          <p:cNvPr id="33628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Write-back performance</a:t>
            </a:r>
          </a:p>
          <a:p>
            <a:endParaRPr lang="en-US" dirty="0" smtClean="0"/>
          </a:p>
          <a:p>
            <a:r>
              <a:rPr lang="en-US" dirty="0" smtClean="0"/>
              <a:t>Each miss (read or write) reads a block from </a:t>
            </a:r>
            <a:r>
              <a:rPr lang="en-US" dirty="0" err="1" smtClean="0"/>
              <a:t>mem</a:t>
            </a:r>
            <a:endParaRPr lang="en-US" dirty="0" smtClean="0"/>
          </a:p>
          <a:p>
            <a:pPr lvl="1"/>
            <a:r>
              <a:rPr lang="en-US" dirty="0" smtClean="0"/>
              <a:t>5 misses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10 </a:t>
            </a:r>
            <a:r>
              <a:rPr lang="en-US" dirty="0" err="1" smtClean="0">
                <a:solidFill>
                  <a:schemeClr val="accent1"/>
                </a:solidFill>
                <a:sym typeface="Wingdings" pitchFamily="2" charset="2"/>
              </a:rPr>
              <a:t>mem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 reads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i="1" dirty="0" smtClean="0"/>
              <a:t>Some</a:t>
            </a:r>
            <a:r>
              <a:rPr lang="en-US" dirty="0" smtClean="0"/>
              <a:t> evictions write a block to </a:t>
            </a:r>
            <a:r>
              <a:rPr lang="en-US" dirty="0" err="1" smtClean="0"/>
              <a:t>mem</a:t>
            </a:r>
            <a:endParaRPr lang="en-US" dirty="0" smtClean="0"/>
          </a:p>
          <a:p>
            <a:pPr lvl="1"/>
            <a:r>
              <a:rPr lang="en-US" dirty="0" smtClean="0"/>
              <a:t>1 dirty eviction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2 </a:t>
            </a:r>
            <a:r>
              <a:rPr lang="en-US" dirty="0" err="1" smtClean="0">
                <a:solidFill>
                  <a:schemeClr val="accent1"/>
                </a:solidFill>
                <a:sym typeface="Wingdings" pitchFamily="2" charset="2"/>
              </a:rPr>
              <a:t>mem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 writes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(+ 2 dirty evictions later 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+4 </a:t>
            </a:r>
            <a:r>
              <a:rPr lang="en-US" dirty="0" err="1" smtClean="0">
                <a:solidFill>
                  <a:schemeClr val="accent1"/>
                </a:solidFill>
                <a:sym typeface="Wingdings" pitchFamily="2" charset="2"/>
              </a:rPr>
              <a:t>mem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 writes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need a dirty bit</a:t>
            </a:r>
          </a:p>
        </p:txBody>
      </p:sp>
      <p:pic>
        <p:nvPicPr>
          <p:cNvPr id="16386" name="CP3 Ink 43638d12-1641-4209-92f0-a6cc7932147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2559" y="2547428"/>
            <a:ext cx="2964000" cy="76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00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Write-Back Meta-Data</a:t>
            </a:r>
            <a:endParaRPr lang="en-US" dirty="0"/>
          </a:p>
        </p:txBody>
      </p:sp>
      <p:sp>
        <p:nvSpPr>
          <p:cNvPr id="33300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2209800"/>
            <a:ext cx="8686800" cy="4267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V = 1 means the line has valid data</a:t>
            </a:r>
          </a:p>
          <a:p>
            <a:r>
              <a:rPr lang="en-US" sz="2800" dirty="0" smtClean="0"/>
              <a:t>D = 1 means the bytes are newer than main memory</a:t>
            </a:r>
          </a:p>
          <a:p>
            <a:r>
              <a:rPr lang="en-US" sz="2800" dirty="0" smtClean="0"/>
              <a:t>When allocating line:</a:t>
            </a:r>
          </a:p>
          <a:p>
            <a:pPr lvl="1"/>
            <a:r>
              <a:rPr lang="en-US" sz="2400" dirty="0" smtClean="0"/>
              <a:t>Set V = 1, D = 0, fill in Tag and Data</a:t>
            </a:r>
          </a:p>
          <a:p>
            <a:r>
              <a:rPr lang="en-US" sz="2800" dirty="0" smtClean="0"/>
              <a:t>When writing line:</a:t>
            </a:r>
          </a:p>
          <a:p>
            <a:pPr lvl="1"/>
            <a:r>
              <a:rPr lang="en-US" sz="2400" dirty="0" smtClean="0"/>
              <a:t>Set D = 1</a:t>
            </a:r>
          </a:p>
          <a:p>
            <a:r>
              <a:rPr lang="en-US" sz="2800" dirty="0" smtClean="0"/>
              <a:t>When evicting line:</a:t>
            </a:r>
          </a:p>
          <a:p>
            <a:pPr lvl="1"/>
            <a:r>
              <a:rPr lang="en-US" sz="2400" dirty="0" smtClean="0"/>
              <a:t>If D = 0: just set V = 0</a:t>
            </a:r>
          </a:p>
          <a:p>
            <a:pPr lvl="1"/>
            <a:r>
              <a:rPr lang="en-US" sz="2400" dirty="0" smtClean="0"/>
              <a:t>If D = 1: write-back Data, then set D = 0, V = 0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219200" y="1524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  <a:gridCol w="381000"/>
                <a:gridCol w="1066800"/>
                <a:gridCol w="1422400"/>
                <a:gridCol w="1422400"/>
                <a:gridCol w="1422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V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Tag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Byte 1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Byte 2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… Byte N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7410" name="CP3 Ink 9be03c73-7e1d-4ea0-b96a-0f7d7e3f79ee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66388" y="439588"/>
            <a:ext cx="4014104" cy="52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0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Performance: 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Performance: Write-back versus Write-through</a:t>
            </a:r>
          </a:p>
          <a:p>
            <a:r>
              <a:rPr lang="en-US" dirty="0" smtClean="0"/>
              <a:t>Assume: large associative cache, 16-byte lines</a:t>
            </a:r>
          </a:p>
          <a:p>
            <a:r>
              <a:rPr lang="en-US" sz="2400" dirty="0" smtClean="0">
                <a:latin typeface="Consolas" pitchFamily="49" charset="0"/>
              </a:rPr>
              <a:t>for (</a:t>
            </a:r>
            <a:r>
              <a:rPr lang="en-US" sz="2400" dirty="0" err="1" smtClean="0">
                <a:latin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</a:rPr>
              <a:t>=1; </a:t>
            </a:r>
            <a:r>
              <a:rPr lang="en-US" sz="2400" dirty="0" err="1" smtClean="0">
                <a:latin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</a:rPr>
              <a:t>&lt;n; </a:t>
            </a:r>
            <a:r>
              <a:rPr lang="en-US" sz="2400" dirty="0" err="1" smtClean="0">
                <a:latin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</a:rPr>
              <a:t>++)</a:t>
            </a:r>
          </a:p>
          <a:p>
            <a:r>
              <a:rPr lang="en-US" sz="2400" dirty="0" smtClean="0">
                <a:latin typeface="Consolas" pitchFamily="49" charset="0"/>
              </a:rPr>
              <a:t>		A[0] += A[</a:t>
            </a:r>
            <a:r>
              <a:rPr lang="en-US" sz="2400" dirty="0" err="1" smtClean="0">
                <a:latin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</a:rPr>
              <a:t>];</a:t>
            </a:r>
          </a:p>
          <a:p>
            <a:endParaRPr lang="en-US" sz="2400" dirty="0" smtClean="0">
              <a:latin typeface="Consolas" pitchFamily="49" charset="0"/>
            </a:endParaRPr>
          </a:p>
          <a:p>
            <a:endParaRPr lang="en-US" sz="2400" dirty="0" smtClean="0">
              <a:latin typeface="Consolas" pitchFamily="49" charset="0"/>
            </a:endParaRPr>
          </a:p>
          <a:p>
            <a:endParaRPr lang="en-US" sz="2400" dirty="0" smtClean="0">
              <a:latin typeface="Consolas" pitchFamily="49" charset="0"/>
            </a:endParaRPr>
          </a:p>
          <a:p>
            <a:r>
              <a:rPr lang="en-US" sz="2400" dirty="0" smtClean="0">
                <a:latin typeface="Consolas" pitchFamily="49" charset="0"/>
              </a:rPr>
              <a:t>for (</a:t>
            </a:r>
            <a:r>
              <a:rPr lang="en-US" sz="2400" dirty="0" err="1" smtClean="0">
                <a:latin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</a:rPr>
              <a:t>=0; </a:t>
            </a:r>
            <a:r>
              <a:rPr lang="en-US" sz="2400" dirty="0" err="1" smtClean="0">
                <a:latin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</a:rPr>
              <a:t>&lt;n; </a:t>
            </a:r>
            <a:r>
              <a:rPr lang="en-US" sz="2400" dirty="0" err="1" smtClean="0">
                <a:latin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</a:rPr>
              <a:t>++)</a:t>
            </a:r>
          </a:p>
          <a:p>
            <a:r>
              <a:rPr lang="en-US" sz="2400" dirty="0" smtClean="0">
                <a:latin typeface="Consolas" pitchFamily="49" charset="0"/>
              </a:rPr>
              <a:t>		B[</a:t>
            </a:r>
            <a:r>
              <a:rPr lang="en-US" sz="2400" dirty="0" err="1" smtClean="0">
                <a:latin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</a:rPr>
              <a:t>] = A[</a:t>
            </a:r>
            <a:r>
              <a:rPr lang="en-US" sz="2400" dirty="0" err="1" smtClean="0">
                <a:latin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</a:rPr>
              <a:t>]</a:t>
            </a:r>
          </a:p>
        </p:txBody>
      </p:sp>
      <p:pic>
        <p:nvPicPr>
          <p:cNvPr id="6146" name="CP3 Ink 8ebfe7eb-2679-424d-9a2a-d18814e3d6b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70948" y="1473257"/>
            <a:ext cx="101623" cy="10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CP3 Ink a78c9a37-04a2-496e-a797-1caa608a5bf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64022" y="1106102"/>
            <a:ext cx="3353555" cy="72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Performance: 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Performance: Write-back versus Write-through</a:t>
            </a:r>
          </a:p>
          <a:p>
            <a:r>
              <a:rPr lang="en-US" dirty="0" smtClean="0"/>
              <a:t>Assume: large associative cache, 16-byte lines</a:t>
            </a:r>
          </a:p>
          <a:p>
            <a:r>
              <a:rPr lang="en-US" sz="2400" dirty="0" smtClean="0">
                <a:latin typeface="Consolas" pitchFamily="49" charset="0"/>
              </a:rPr>
              <a:t>for (</a:t>
            </a:r>
            <a:r>
              <a:rPr lang="en-US" sz="2400" dirty="0" err="1" smtClean="0">
                <a:latin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</a:rPr>
              <a:t>=1; </a:t>
            </a:r>
            <a:r>
              <a:rPr lang="en-US" sz="2400" dirty="0" err="1" smtClean="0">
                <a:latin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</a:rPr>
              <a:t>&lt;n; </a:t>
            </a:r>
            <a:r>
              <a:rPr lang="en-US" sz="2400" dirty="0" err="1" smtClean="0">
                <a:latin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</a:rPr>
              <a:t>++)</a:t>
            </a:r>
          </a:p>
          <a:p>
            <a:r>
              <a:rPr lang="en-US" sz="2400" dirty="0" smtClean="0">
                <a:latin typeface="Consolas" pitchFamily="49" charset="0"/>
              </a:rPr>
              <a:t>		A[0] += A[</a:t>
            </a:r>
            <a:r>
              <a:rPr lang="en-US" sz="2400" dirty="0" err="1" smtClean="0">
                <a:latin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</a:rPr>
              <a:t>];</a:t>
            </a:r>
          </a:p>
          <a:p>
            <a:endParaRPr lang="en-US" sz="2400" dirty="0" smtClean="0">
              <a:latin typeface="Consolas" pitchFamily="49" charset="0"/>
            </a:endParaRPr>
          </a:p>
          <a:p>
            <a:endParaRPr lang="en-US" sz="2400" dirty="0" smtClean="0">
              <a:latin typeface="Consolas" pitchFamily="49" charset="0"/>
            </a:endParaRPr>
          </a:p>
          <a:p>
            <a:endParaRPr lang="en-US" sz="2400" dirty="0" smtClean="0">
              <a:latin typeface="Consolas" pitchFamily="49" charset="0"/>
            </a:endParaRPr>
          </a:p>
          <a:p>
            <a:r>
              <a:rPr lang="en-US" sz="2400" dirty="0" smtClean="0">
                <a:latin typeface="Consolas" pitchFamily="49" charset="0"/>
              </a:rPr>
              <a:t>for (</a:t>
            </a:r>
            <a:r>
              <a:rPr lang="en-US" sz="2400" dirty="0" err="1" smtClean="0">
                <a:latin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</a:rPr>
              <a:t>=0; </a:t>
            </a:r>
            <a:r>
              <a:rPr lang="en-US" sz="2400" dirty="0" err="1" smtClean="0">
                <a:latin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</a:rPr>
              <a:t>&lt;n; </a:t>
            </a:r>
            <a:r>
              <a:rPr lang="en-US" sz="2400" dirty="0" err="1" smtClean="0">
                <a:latin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</a:rPr>
              <a:t>++)</a:t>
            </a:r>
          </a:p>
          <a:p>
            <a:r>
              <a:rPr lang="en-US" sz="2400" dirty="0" smtClean="0">
                <a:latin typeface="Consolas" pitchFamily="49" charset="0"/>
              </a:rPr>
              <a:t>		B[</a:t>
            </a:r>
            <a:r>
              <a:rPr lang="en-US" sz="2400" dirty="0" err="1" smtClean="0">
                <a:latin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</a:rPr>
              <a:t>] = A[</a:t>
            </a:r>
            <a:r>
              <a:rPr lang="en-US" sz="2400" dirty="0" err="1" smtClean="0">
                <a:latin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</a:rPr>
              <a:t>]</a:t>
            </a:r>
          </a:p>
        </p:txBody>
      </p:sp>
      <p:pic>
        <p:nvPicPr>
          <p:cNvPr id="19458" name="CP3 Ink 8ebfe7eb-2679-424d-9a2a-d18814e3d6b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86502" y="1026833"/>
            <a:ext cx="5369075" cy="422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Performance Tradeoffs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Q: Hit time: write-through vs. write-back?</a:t>
            </a:r>
          </a:p>
          <a:p>
            <a:r>
              <a:rPr lang="en-US" dirty="0" smtClean="0"/>
              <a:t>A: Write-through slower on writes.</a:t>
            </a:r>
          </a:p>
          <a:p>
            <a:r>
              <a:rPr lang="en-US" dirty="0" smtClean="0"/>
              <a:t>Q: Miss penalty: write-through vs. write-back?</a:t>
            </a:r>
          </a:p>
          <a:p>
            <a:r>
              <a:rPr lang="en-US" dirty="0" smtClean="0"/>
              <a:t>A: Write-back slower on evictions.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Set Associative Caches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Write Buffering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Q: Writes to main memory are </a:t>
            </a:r>
            <a:r>
              <a:rPr lang="en-US" b="1" dirty="0" smtClean="0"/>
              <a:t>slow!</a:t>
            </a:r>
            <a:endParaRPr lang="en-US" dirty="0" smtClean="0"/>
          </a:p>
          <a:p>
            <a:r>
              <a:rPr lang="en-US" dirty="0" smtClean="0"/>
              <a:t>A: Use a </a:t>
            </a:r>
            <a:r>
              <a:rPr lang="en-US" dirty="0" smtClean="0">
                <a:solidFill>
                  <a:schemeClr val="accent1"/>
                </a:solidFill>
              </a:rPr>
              <a:t>write-back buffer</a:t>
            </a:r>
          </a:p>
          <a:p>
            <a:pPr lvl="1"/>
            <a:r>
              <a:rPr lang="en-US" dirty="0" smtClean="0"/>
              <a:t>A small queue holding dirty lines</a:t>
            </a:r>
          </a:p>
          <a:p>
            <a:pPr lvl="1"/>
            <a:r>
              <a:rPr lang="en-US" dirty="0" smtClean="0"/>
              <a:t>Add to end upon eviction</a:t>
            </a:r>
          </a:p>
          <a:p>
            <a:pPr lvl="1"/>
            <a:r>
              <a:rPr lang="en-US" dirty="0" smtClean="0"/>
              <a:t>Remove from front upon completion</a:t>
            </a:r>
          </a:p>
          <a:p>
            <a:r>
              <a:rPr lang="en-US" dirty="0" smtClean="0"/>
              <a:t>Q: What does it help?</a:t>
            </a:r>
          </a:p>
          <a:p>
            <a:r>
              <a:rPr lang="en-US" dirty="0" smtClean="0"/>
              <a:t>A: short bursts of writes (but not sustained writes)</a:t>
            </a:r>
          </a:p>
          <a:p>
            <a:r>
              <a:rPr lang="en-US" dirty="0" smtClean="0"/>
              <a:t>A: fast eviction reduces miss penalty</a:t>
            </a:r>
            <a:endParaRPr lang="en-US" dirty="0"/>
          </a:p>
        </p:txBody>
      </p:sp>
      <p:pic>
        <p:nvPicPr>
          <p:cNvPr id="20482" name="CP3 Ink acd19be6-680b-4bf0-aab8-157fc89ac68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1954" y="1264639"/>
            <a:ext cx="6927292" cy="36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Write Buffering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Q: Writes to main memory are </a:t>
            </a:r>
            <a:r>
              <a:rPr lang="en-US" b="1" dirty="0" smtClean="0"/>
              <a:t>slow!</a:t>
            </a:r>
            <a:endParaRPr lang="en-US" dirty="0" smtClean="0"/>
          </a:p>
          <a:p>
            <a:r>
              <a:rPr lang="en-US" dirty="0" smtClean="0"/>
              <a:t>A: Use a </a:t>
            </a:r>
            <a:r>
              <a:rPr lang="en-US" dirty="0" smtClean="0">
                <a:solidFill>
                  <a:schemeClr val="accent1"/>
                </a:solidFill>
              </a:rPr>
              <a:t>write-back buffer</a:t>
            </a:r>
          </a:p>
          <a:p>
            <a:pPr lvl="1"/>
            <a:r>
              <a:rPr lang="en-US" dirty="0" smtClean="0"/>
              <a:t>A small queue holding dirty lines</a:t>
            </a:r>
          </a:p>
          <a:p>
            <a:pPr lvl="1"/>
            <a:r>
              <a:rPr lang="en-US" dirty="0" smtClean="0"/>
              <a:t>Add to end upon eviction</a:t>
            </a:r>
          </a:p>
          <a:p>
            <a:pPr lvl="1"/>
            <a:r>
              <a:rPr lang="en-US" dirty="0" smtClean="0"/>
              <a:t>Remove from front upon completion</a:t>
            </a:r>
          </a:p>
          <a:p>
            <a:r>
              <a:rPr lang="en-US" dirty="0" smtClean="0"/>
              <a:t>Q: What does it help?</a:t>
            </a:r>
          </a:p>
          <a:p>
            <a:r>
              <a:rPr lang="en-US" dirty="0" smtClean="0"/>
              <a:t>A: short bursts of writes (but not sustained writes)</a:t>
            </a:r>
          </a:p>
          <a:p>
            <a:r>
              <a:rPr lang="en-US" dirty="0" smtClean="0"/>
              <a:t>A: fast eviction reduces miss penalty</a:t>
            </a:r>
            <a:endParaRPr lang="en-US" dirty="0"/>
          </a:p>
        </p:txBody>
      </p:sp>
      <p:pic>
        <p:nvPicPr>
          <p:cNvPr id="21506" name="CP3 Ink 3531fa16-d778-4d77-9c87-a0d0e2f2069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0662" y="974308"/>
            <a:ext cx="2760755" cy="549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52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Write-through vs. Write-back</a:t>
            </a:r>
            <a:endParaRPr lang="en-US"/>
          </a:p>
        </p:txBody>
      </p:sp>
      <p:sp>
        <p:nvSpPr>
          <p:cNvPr id="35952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Write-through is slower</a:t>
            </a:r>
          </a:p>
          <a:p>
            <a:pPr lvl="1"/>
            <a:r>
              <a:rPr lang="en-US" dirty="0" smtClean="0"/>
              <a:t>But simpler (memory always consistent)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Write-back is almost always faster</a:t>
            </a:r>
          </a:p>
          <a:p>
            <a:pPr lvl="1"/>
            <a:r>
              <a:rPr lang="en-US" dirty="0" smtClean="0"/>
              <a:t>write-back buffer hides large eviction cost</a:t>
            </a:r>
          </a:p>
          <a:p>
            <a:pPr lvl="1"/>
            <a:r>
              <a:rPr lang="en-US" dirty="0" smtClean="0"/>
              <a:t>But what about multiple cores with separate caches but sharing memory?</a:t>
            </a:r>
          </a:p>
          <a:p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Write-back requires a cache coherency protocol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Inconsistent views of memory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Need to “snoop” in each other’s caches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Extremely complex protocols, very hard to get right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Cache-coherency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129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Q: Multiple readers and writers?</a:t>
            </a:r>
          </a:p>
          <a:p>
            <a:pPr marL="342900" lvl="1" indent="-342900">
              <a:buClrTx/>
              <a:buSzPct val="80000"/>
              <a:buNone/>
            </a:pPr>
            <a:r>
              <a:rPr lang="en-US" dirty="0" smtClean="0">
                <a:sym typeface="Wingdings" pitchFamily="2" charset="2"/>
              </a:rPr>
              <a:t>A: Potentially inconsistent views of memory</a:t>
            </a:r>
            <a:endParaRPr lang="en-US" dirty="0" smtClean="0"/>
          </a:p>
          <a:p>
            <a:endParaRPr lang="en-US" sz="2400" dirty="0" smtClean="0"/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2514600" y="2971800"/>
            <a:ext cx="44196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err="1" smtClean="0"/>
              <a:t>Mem</a:t>
            </a:r>
            <a:endParaRPr lang="en-US" sz="2400" dirty="0"/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2514600" y="2438400"/>
            <a:ext cx="21336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L2</a:t>
            </a:r>
            <a:endParaRPr lang="en-US" sz="2400" dirty="0"/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2514600" y="1905000"/>
            <a:ext cx="4572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L1</a:t>
            </a:r>
            <a:endParaRPr lang="en-US" sz="2400" dirty="0"/>
          </a:p>
        </p:txBody>
      </p:sp>
      <p:sp>
        <p:nvSpPr>
          <p:cNvPr id="8" name="Rectangle 7"/>
          <p:cNvSpPr/>
          <p:nvPr>
            <p:custDataLst>
              <p:tags r:id="rId6"/>
            </p:custDataLst>
          </p:nvPr>
        </p:nvSpPr>
        <p:spPr>
          <a:xfrm>
            <a:off x="3048000" y="1905000"/>
            <a:ext cx="4572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L1</a:t>
            </a:r>
            <a:endParaRPr lang="en-US" sz="2400" dirty="0"/>
          </a:p>
        </p:txBody>
      </p:sp>
      <p:sp>
        <p:nvSpPr>
          <p:cNvPr id="11" name="Rectangle 10"/>
          <p:cNvSpPr/>
          <p:nvPr>
            <p:custDataLst>
              <p:tags r:id="rId7"/>
            </p:custDataLst>
          </p:nvPr>
        </p:nvSpPr>
        <p:spPr>
          <a:xfrm>
            <a:off x="304800" y="3810000"/>
            <a:ext cx="86106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sym typeface="Wingdings" pitchFamily="2" charset="2"/>
              </a:rPr>
              <a:t>Cache coherency protocol</a:t>
            </a:r>
          </a:p>
          <a:p>
            <a:pPr marL="457200" indent="-2286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May need to </a:t>
            </a:r>
            <a:r>
              <a:rPr lang="en-US" sz="2800" dirty="0" smtClean="0">
                <a:solidFill>
                  <a:schemeClr val="accent1"/>
                </a:solidFill>
                <a:sym typeface="Wingdings" pitchFamily="2" charset="2"/>
              </a:rPr>
              <a:t>snoop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 on other CPU’s cache activity</a:t>
            </a:r>
          </a:p>
          <a:p>
            <a:pPr marL="457200" indent="-2286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  <a:sym typeface="Wingdings" pitchFamily="2" charset="2"/>
              </a:rPr>
              <a:t>Invalidate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 cache line when other CPU writes</a:t>
            </a:r>
          </a:p>
          <a:p>
            <a:pPr marL="457200" indent="-2286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  <a:sym typeface="Wingdings" pitchFamily="2" charset="2"/>
              </a:rPr>
              <a:t>Flush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 write-back caches before other CPU reads</a:t>
            </a:r>
          </a:p>
          <a:p>
            <a:pPr marL="457200" indent="-2286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Or the reverse: Before writing/reading…</a:t>
            </a:r>
          </a:p>
          <a:p>
            <a:pPr marL="457200" indent="-2286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Extremely complex protocols, very hard to get right</a:t>
            </a:r>
          </a:p>
        </p:txBody>
      </p:sp>
      <p:sp>
        <p:nvSpPr>
          <p:cNvPr id="12" name="Rectangle 11"/>
          <p:cNvSpPr/>
          <p:nvPr>
            <p:custDataLst>
              <p:tags r:id="rId8"/>
            </p:custDataLst>
          </p:nvPr>
        </p:nvSpPr>
        <p:spPr>
          <a:xfrm>
            <a:off x="2514600" y="1371600"/>
            <a:ext cx="9906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CPU</a:t>
            </a:r>
            <a:endParaRPr lang="en-US" sz="2400" dirty="0"/>
          </a:p>
        </p:txBody>
      </p:sp>
      <p:sp>
        <p:nvSpPr>
          <p:cNvPr id="13" name="Rectangle 12"/>
          <p:cNvSpPr/>
          <p:nvPr>
            <p:custDataLst>
              <p:tags r:id="rId9"/>
            </p:custDataLst>
          </p:nvPr>
        </p:nvSpPr>
        <p:spPr>
          <a:xfrm>
            <a:off x="3657600" y="1905000"/>
            <a:ext cx="4572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L1</a:t>
            </a:r>
            <a:endParaRPr lang="en-US" sz="2400" dirty="0"/>
          </a:p>
        </p:txBody>
      </p:sp>
      <p:sp>
        <p:nvSpPr>
          <p:cNvPr id="14" name="Rectangle 13"/>
          <p:cNvSpPr/>
          <p:nvPr>
            <p:custDataLst>
              <p:tags r:id="rId10"/>
            </p:custDataLst>
          </p:nvPr>
        </p:nvSpPr>
        <p:spPr>
          <a:xfrm>
            <a:off x="4191000" y="1905000"/>
            <a:ext cx="4572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L1</a:t>
            </a:r>
            <a:endParaRPr lang="en-US" sz="2400" dirty="0"/>
          </a:p>
        </p:txBody>
      </p:sp>
      <p:sp>
        <p:nvSpPr>
          <p:cNvPr id="15" name="Rectangle 14"/>
          <p:cNvSpPr/>
          <p:nvPr>
            <p:custDataLst>
              <p:tags r:id="rId11"/>
            </p:custDataLst>
          </p:nvPr>
        </p:nvSpPr>
        <p:spPr>
          <a:xfrm>
            <a:off x="3657600" y="1371600"/>
            <a:ext cx="9906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CPU</a:t>
            </a:r>
            <a:endParaRPr lang="en-US" sz="2400" dirty="0"/>
          </a:p>
        </p:txBody>
      </p:sp>
      <p:sp>
        <p:nvSpPr>
          <p:cNvPr id="16" name="Rectangle 15"/>
          <p:cNvSpPr/>
          <p:nvPr>
            <p:custDataLst>
              <p:tags r:id="rId12"/>
            </p:custDataLst>
          </p:nvPr>
        </p:nvSpPr>
        <p:spPr>
          <a:xfrm>
            <a:off x="4800600" y="2438400"/>
            <a:ext cx="21336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L2</a:t>
            </a:r>
            <a:endParaRPr lang="en-US" sz="2400" dirty="0"/>
          </a:p>
        </p:txBody>
      </p:sp>
      <p:sp>
        <p:nvSpPr>
          <p:cNvPr id="17" name="Rectangle 16"/>
          <p:cNvSpPr/>
          <p:nvPr>
            <p:custDataLst>
              <p:tags r:id="rId13"/>
            </p:custDataLst>
          </p:nvPr>
        </p:nvSpPr>
        <p:spPr>
          <a:xfrm>
            <a:off x="4800600" y="1905000"/>
            <a:ext cx="4572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L1</a:t>
            </a:r>
            <a:endParaRPr lang="en-US" sz="2400" dirty="0"/>
          </a:p>
        </p:txBody>
      </p:sp>
      <p:sp>
        <p:nvSpPr>
          <p:cNvPr id="18" name="Rectangle 17"/>
          <p:cNvSpPr/>
          <p:nvPr>
            <p:custDataLst>
              <p:tags r:id="rId14"/>
            </p:custDataLst>
          </p:nvPr>
        </p:nvSpPr>
        <p:spPr>
          <a:xfrm>
            <a:off x="5334000" y="1905000"/>
            <a:ext cx="4572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L1</a:t>
            </a:r>
            <a:endParaRPr lang="en-US" sz="2400" dirty="0"/>
          </a:p>
        </p:txBody>
      </p:sp>
      <p:sp>
        <p:nvSpPr>
          <p:cNvPr id="19" name="Rectangle 18"/>
          <p:cNvSpPr/>
          <p:nvPr>
            <p:custDataLst>
              <p:tags r:id="rId15"/>
            </p:custDataLst>
          </p:nvPr>
        </p:nvSpPr>
        <p:spPr>
          <a:xfrm>
            <a:off x="4800600" y="1371600"/>
            <a:ext cx="9906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CPU</a:t>
            </a:r>
            <a:endParaRPr lang="en-US" sz="2400" dirty="0"/>
          </a:p>
        </p:txBody>
      </p:sp>
      <p:sp>
        <p:nvSpPr>
          <p:cNvPr id="20" name="Rectangle 19"/>
          <p:cNvSpPr/>
          <p:nvPr>
            <p:custDataLst>
              <p:tags r:id="rId16"/>
            </p:custDataLst>
          </p:nvPr>
        </p:nvSpPr>
        <p:spPr>
          <a:xfrm>
            <a:off x="5943600" y="1905000"/>
            <a:ext cx="4572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L1</a:t>
            </a:r>
            <a:endParaRPr lang="en-US" sz="2400" dirty="0"/>
          </a:p>
        </p:txBody>
      </p:sp>
      <p:sp>
        <p:nvSpPr>
          <p:cNvPr id="21" name="Rectangle 20"/>
          <p:cNvSpPr/>
          <p:nvPr>
            <p:custDataLst>
              <p:tags r:id="rId17"/>
            </p:custDataLst>
          </p:nvPr>
        </p:nvSpPr>
        <p:spPr>
          <a:xfrm>
            <a:off x="6477000" y="1905000"/>
            <a:ext cx="4572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L1</a:t>
            </a:r>
            <a:endParaRPr lang="en-US" sz="2400" dirty="0"/>
          </a:p>
        </p:txBody>
      </p:sp>
      <p:sp>
        <p:nvSpPr>
          <p:cNvPr id="22" name="Rectangle 21"/>
          <p:cNvSpPr/>
          <p:nvPr>
            <p:custDataLst>
              <p:tags r:id="rId18"/>
            </p:custDataLst>
          </p:nvPr>
        </p:nvSpPr>
        <p:spPr>
          <a:xfrm>
            <a:off x="5943600" y="1371600"/>
            <a:ext cx="9906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CPU</a:t>
            </a:r>
            <a:endParaRPr lang="en-US" sz="2400" dirty="0"/>
          </a:p>
        </p:txBody>
      </p:sp>
      <p:sp>
        <p:nvSpPr>
          <p:cNvPr id="23" name="Flowchart: Magnetic Disk 22"/>
          <p:cNvSpPr/>
          <p:nvPr>
            <p:custDataLst>
              <p:tags r:id="rId19"/>
            </p:custDataLst>
          </p:nvPr>
        </p:nvSpPr>
        <p:spPr>
          <a:xfrm>
            <a:off x="7315200" y="2819400"/>
            <a:ext cx="1143000" cy="609600"/>
          </a:xfrm>
          <a:prstGeom prst="flowChartMagneticDisk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pPr algn="ctr"/>
            <a:r>
              <a:rPr lang="en-US" sz="2800" dirty="0" smtClean="0"/>
              <a:t>disk</a:t>
            </a:r>
            <a:endParaRPr lang="en-US" sz="2800" dirty="0"/>
          </a:p>
        </p:txBody>
      </p:sp>
      <p:sp>
        <p:nvSpPr>
          <p:cNvPr id="24" name="Rectangle 23"/>
          <p:cNvSpPr/>
          <p:nvPr>
            <p:custDataLst>
              <p:tags r:id="rId20"/>
            </p:custDataLst>
          </p:nvPr>
        </p:nvSpPr>
        <p:spPr>
          <a:xfrm>
            <a:off x="1219200" y="2971800"/>
            <a:ext cx="8382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net</a:t>
            </a:r>
            <a:endParaRPr lang="en-US" sz="2800" dirty="0"/>
          </a:p>
        </p:txBody>
      </p:sp>
      <p:pic>
        <p:nvPicPr>
          <p:cNvPr id="22530" name="CP3 Ink 9794baff-fba2-43db-a45c-c180c54324d2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363976" y="1539405"/>
            <a:ext cx="3522927" cy="1336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Cache Conscious Programming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29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Cache Conscious Programming</a:t>
            </a:r>
          </a:p>
        </p:txBody>
      </p:sp>
      <p:sp>
        <p:nvSpPr>
          <p:cNvPr id="358297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1000" y="5181600"/>
            <a:ext cx="8226425" cy="1095375"/>
          </a:xfrm>
        </p:spPr>
        <p:txBody>
          <a:bodyPr>
            <a:noAutofit/>
          </a:bodyPr>
          <a:lstStyle/>
          <a:p>
            <a:r>
              <a:rPr lang="en-US" dirty="0"/>
              <a:t>Every access is a cache miss</a:t>
            </a:r>
            <a:r>
              <a:rPr lang="en-US" dirty="0" smtClean="0"/>
              <a:t>!</a:t>
            </a:r>
          </a:p>
          <a:p>
            <a:r>
              <a:rPr lang="en-US" dirty="0" smtClean="0"/>
              <a:t>(unless </a:t>
            </a:r>
            <a:r>
              <a:rPr lang="en-US" i="1" dirty="0" smtClean="0"/>
              <a:t>entire </a:t>
            </a:r>
            <a:r>
              <a:rPr lang="en-US" dirty="0" smtClean="0"/>
              <a:t>matrix can fit in cache)</a:t>
            </a:r>
            <a:endParaRPr lang="en-US" i="1" dirty="0"/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358298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152400"/>
            <a:ext cx="4049827" cy="355648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// H = 12, W = 10</a:t>
            </a:r>
          </a:p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 A[H][W];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for(x=0</a:t>
            </a: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; 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x &lt; W; x++) 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461963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	for(y=0</a:t>
            </a: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; 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y &lt; H; y++)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9144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	sum </a:t>
            </a: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+= 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A[y][</a:t>
            </a: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x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];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</p:txBody>
      </p:sp>
      <p:graphicFrame>
        <p:nvGraphicFramePr>
          <p:cNvPr id="3582981" name="Group 5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5181600" y="381000"/>
          <a:ext cx="3810005" cy="4754880"/>
        </p:xfrm>
        <a:graphic>
          <a:graphicData uri="http://schemas.openxmlformats.org/drawingml/2006/table">
            <a:tbl>
              <a:tblPr/>
              <a:tblGrid>
                <a:gridCol w="380677"/>
                <a:gridCol w="380677"/>
                <a:gridCol w="382296"/>
                <a:gridCol w="380677"/>
                <a:gridCol w="380676"/>
                <a:gridCol w="380677"/>
                <a:gridCol w="380676"/>
                <a:gridCol w="382296"/>
                <a:gridCol w="380677"/>
                <a:gridCol w="380676"/>
              </a:tblGrid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Group 5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5181600" y="381000"/>
          <a:ext cx="3810005" cy="4754880"/>
        </p:xfrm>
        <a:graphic>
          <a:graphicData uri="http://schemas.openxmlformats.org/drawingml/2006/table">
            <a:tbl>
              <a:tblPr/>
              <a:tblGrid>
                <a:gridCol w="380677"/>
                <a:gridCol w="380677"/>
                <a:gridCol w="382296"/>
                <a:gridCol w="380677"/>
                <a:gridCol w="380676"/>
                <a:gridCol w="380677"/>
                <a:gridCol w="380676"/>
                <a:gridCol w="382296"/>
                <a:gridCol w="380677"/>
                <a:gridCol w="380676"/>
              </a:tblGrid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297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29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Cache Conscious Programming</a:t>
            </a:r>
          </a:p>
        </p:txBody>
      </p:sp>
      <p:sp>
        <p:nvSpPr>
          <p:cNvPr id="358297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1000" y="4343400"/>
            <a:ext cx="8226425" cy="2085975"/>
          </a:xfrm>
        </p:spPr>
        <p:txBody>
          <a:bodyPr>
            <a:noAutofit/>
          </a:bodyPr>
          <a:lstStyle/>
          <a:p>
            <a:r>
              <a:rPr lang="en-US" sz="2400" dirty="0" smtClean="0"/>
              <a:t>Block size = 4 </a:t>
            </a:r>
            <a:r>
              <a:rPr lang="en-US" sz="2400" dirty="0" smtClean="0">
                <a:sym typeface="Wingdings" pitchFamily="2" charset="2"/>
              </a:rPr>
              <a:t> 75% hit rate</a:t>
            </a:r>
          </a:p>
          <a:p>
            <a:r>
              <a:rPr lang="en-US" sz="2400" dirty="0" smtClean="0">
                <a:sym typeface="Wingdings" pitchFamily="2" charset="2"/>
              </a:rPr>
              <a:t>Block size = 8  87.5% hit rate</a:t>
            </a:r>
          </a:p>
          <a:p>
            <a:r>
              <a:rPr lang="en-US" sz="2400" dirty="0" smtClean="0">
                <a:sym typeface="Wingdings" pitchFamily="2" charset="2"/>
              </a:rPr>
              <a:t>Block size = 16  </a:t>
            </a:r>
            <a:r>
              <a:rPr lang="en-US" sz="2400" dirty="0" smtClean="0"/>
              <a:t>93.75%  hit rate</a:t>
            </a:r>
          </a:p>
          <a:p>
            <a:r>
              <a:rPr lang="en-US" sz="2400" dirty="0" smtClean="0"/>
              <a:t>And you can easily </a:t>
            </a:r>
            <a:r>
              <a:rPr lang="en-US" sz="2400" dirty="0" err="1" smtClean="0"/>
              <a:t>prefetch</a:t>
            </a:r>
            <a:r>
              <a:rPr lang="en-US" sz="2400" dirty="0" smtClean="0"/>
              <a:t> to warm the cache.</a:t>
            </a:r>
            <a:endParaRPr lang="en-US" sz="2400" i="1" dirty="0"/>
          </a:p>
        </p:txBody>
      </p:sp>
      <p:sp>
        <p:nvSpPr>
          <p:cNvPr id="358298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152400"/>
            <a:ext cx="4277453" cy="355648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// H = 12, W = 10</a:t>
            </a:r>
          </a:p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 A[H][W];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for(y=0; y &lt; H; y++)</a:t>
            </a: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  <a:tabLst>
                <a:tab pos="4572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	for(x=0; x &lt; W; x++) </a:t>
            </a: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  <a:tabLst>
                <a:tab pos="9144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	sum += A[y][x];</a:t>
            </a:r>
          </a:p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</p:txBody>
      </p:sp>
      <p:graphicFrame>
        <p:nvGraphicFramePr>
          <p:cNvPr id="3582981" name="Group 5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5181600" y="381000"/>
          <a:ext cx="3810005" cy="4754880"/>
        </p:xfrm>
        <a:graphic>
          <a:graphicData uri="http://schemas.openxmlformats.org/drawingml/2006/table">
            <a:tbl>
              <a:tblPr/>
              <a:tblGrid>
                <a:gridCol w="380677"/>
                <a:gridCol w="380677"/>
                <a:gridCol w="382296"/>
                <a:gridCol w="380677"/>
                <a:gridCol w="380676"/>
                <a:gridCol w="380677"/>
                <a:gridCol w="380676"/>
                <a:gridCol w="382296"/>
                <a:gridCol w="380677"/>
                <a:gridCol w="380676"/>
              </a:tblGrid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Caching assumptions</a:t>
            </a:r>
          </a:p>
          <a:p>
            <a:pPr lvl="1"/>
            <a:r>
              <a:rPr lang="en-US" dirty="0" smtClean="0"/>
              <a:t>small working set: 90/10 rule</a:t>
            </a:r>
          </a:p>
          <a:p>
            <a:pPr lvl="1"/>
            <a:r>
              <a:rPr lang="en-US" dirty="0" smtClean="0"/>
              <a:t>can predict future: spatial &amp; temporal locality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Benefits</a:t>
            </a:r>
          </a:p>
          <a:p>
            <a:pPr lvl="1"/>
            <a:r>
              <a:rPr lang="en-US" dirty="0" smtClean="0"/>
              <a:t>(big &amp; fast) built from (big &amp; slow) + (small &amp; fast)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Tradeoffs: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associativity, line size, hit cost, miss penalty, hit rate</a:t>
            </a:r>
            <a:endParaRPr lang="en-US" dirty="0" smtClean="0"/>
          </a:p>
        </p:txBody>
      </p:sp>
      <p:pic>
        <p:nvPicPr>
          <p:cNvPr id="23554" name="CP3 Ink 5b73f79e-63eb-4b4f-ac36-804d6c38860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93028" y="1521919"/>
            <a:ext cx="101623" cy="11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6400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Memory performance matters!</a:t>
            </a:r>
          </a:p>
          <a:p>
            <a:pPr lvl="1"/>
            <a:r>
              <a:rPr lang="en-US" dirty="0" smtClean="0"/>
              <a:t>often more than CPU performance</a:t>
            </a:r>
          </a:p>
          <a:p>
            <a:pPr lvl="1"/>
            <a:r>
              <a:rPr lang="en-US" dirty="0" smtClean="0"/>
              <a:t>… because it is the bottleneck, and not improving much</a:t>
            </a:r>
          </a:p>
          <a:p>
            <a:pPr lvl="1"/>
            <a:r>
              <a:rPr lang="en-US" dirty="0" smtClean="0"/>
              <a:t>… because most programs move a LOT of data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Design space is huge</a:t>
            </a:r>
          </a:p>
          <a:p>
            <a:pPr lvl="1"/>
            <a:r>
              <a:rPr lang="en-US" dirty="0" smtClean="0"/>
              <a:t>Gambling against program behavior</a:t>
            </a:r>
          </a:p>
          <a:p>
            <a:pPr lvl="1"/>
            <a:r>
              <a:rPr lang="en-US" dirty="0" smtClean="0"/>
              <a:t>Cuts across all layers: </a:t>
            </a:r>
            <a:br>
              <a:rPr lang="en-US" dirty="0" smtClean="0"/>
            </a:br>
            <a:r>
              <a:rPr lang="en-US" dirty="0" smtClean="0"/>
              <a:t>users </a:t>
            </a:r>
            <a:r>
              <a:rPr lang="en-US" dirty="0" smtClean="0">
                <a:sym typeface="Wingdings" pitchFamily="2" charset="2"/>
              </a:rPr>
              <a:t> programs  </a:t>
            </a:r>
            <a:r>
              <a:rPr lang="en-US" dirty="0" err="1" smtClean="0">
                <a:sym typeface="Wingdings" pitchFamily="2" charset="2"/>
              </a:rPr>
              <a:t>os</a:t>
            </a:r>
            <a:r>
              <a:rPr lang="en-US" dirty="0" smtClean="0">
                <a:sym typeface="Wingdings" pitchFamily="2" charset="2"/>
              </a:rPr>
              <a:t>  hardware</a:t>
            </a:r>
          </a:p>
          <a:p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Multi-core / Multi-Processor is complicated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Inconsistent views of memory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Extremely complex protocols, very hard to get right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8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Compromise</a:t>
            </a:r>
            <a:endParaRPr lang="en-US" dirty="0"/>
          </a:p>
        </p:txBody>
      </p:sp>
      <p:sp>
        <p:nvSpPr>
          <p:cNvPr id="3468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304800"/>
            <a:ext cx="4572000" cy="3200400"/>
          </a:xfrm>
          <a:noFill/>
          <a:ln/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Set Associative Cache</a:t>
            </a:r>
          </a:p>
          <a:p>
            <a:pPr lvl="1"/>
            <a:r>
              <a:rPr lang="en-US" dirty="0" smtClean="0"/>
              <a:t>Each block number mapped to a single</a:t>
            </a:r>
            <a:br>
              <a:rPr lang="en-US" dirty="0" smtClean="0"/>
            </a:br>
            <a:r>
              <a:rPr lang="en-US" dirty="0" smtClean="0"/>
              <a:t>cache line </a:t>
            </a:r>
            <a:r>
              <a:rPr lang="en-US" dirty="0" smtClean="0">
                <a:solidFill>
                  <a:schemeClr val="accent1"/>
                </a:solidFill>
              </a:rPr>
              <a:t>set </a:t>
            </a:r>
            <a:r>
              <a:rPr lang="en-US" dirty="0" smtClean="0"/>
              <a:t>index</a:t>
            </a:r>
          </a:p>
          <a:p>
            <a:pPr lvl="1"/>
            <a:r>
              <a:rPr lang="en-US" dirty="0" smtClean="0"/>
              <a:t>Within the set, block</a:t>
            </a:r>
            <a:br>
              <a:rPr lang="en-US" dirty="0" smtClean="0"/>
            </a:br>
            <a:r>
              <a:rPr lang="en-US" dirty="0" smtClean="0"/>
              <a:t>can go in any line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85800" y="4038600"/>
          <a:ext cx="40386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482"/>
                <a:gridCol w="795482"/>
                <a:gridCol w="1223818"/>
                <a:gridCol w="1223818"/>
              </a:tblGrid>
              <a:tr h="365760">
                <a:tc rowSpan="3"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set 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pPr algn="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pPr algn="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2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 rowSpan="3"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set 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3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pPr algn="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4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pPr algn="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5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6019800" y="341947"/>
          <a:ext cx="2971800" cy="6363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447800"/>
              </a:tblGrid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0x000000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0x000004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0x000008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0x00000c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0x000010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0x000014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0x000018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0x00001c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0x000020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0x000024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0x00002c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0x000030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0x000034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0x000038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0x00003c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0x000040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0x000044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0x000048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0x00004c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CP3 Ink 13a26eb9-0121-420d-adb2-becb903b410f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8136" y="321393"/>
            <a:ext cx="8739567" cy="588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40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2-Way Set Associative Cache</a:t>
            </a:r>
            <a:endParaRPr lang="en-US" dirty="0"/>
          </a:p>
        </p:txBody>
      </p:sp>
      <p:sp>
        <p:nvSpPr>
          <p:cNvPr id="35440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Set Associative Cache</a:t>
            </a:r>
          </a:p>
          <a:p>
            <a:r>
              <a:rPr lang="en-US" dirty="0" smtClean="0"/>
              <a:t>Like direct mapped cache</a:t>
            </a:r>
          </a:p>
          <a:p>
            <a:pPr lvl="1"/>
            <a:r>
              <a:rPr lang="en-US" dirty="0" smtClean="0"/>
              <a:t>Only need to check a few lines for each access…</a:t>
            </a:r>
            <a:br>
              <a:rPr lang="en-US" dirty="0" smtClean="0"/>
            </a:br>
            <a:r>
              <a:rPr lang="en-US" dirty="0" smtClean="0"/>
              <a:t>so: fast, scalable, low overhead</a:t>
            </a:r>
          </a:p>
          <a:p>
            <a:r>
              <a:rPr lang="en-US" dirty="0" smtClean="0"/>
              <a:t>Like a fully associative cache</a:t>
            </a:r>
          </a:p>
          <a:p>
            <a:pPr lvl="1"/>
            <a:r>
              <a:rPr lang="en-US" dirty="0" smtClean="0"/>
              <a:t>Several places each block can go…</a:t>
            </a:r>
            <a:br>
              <a:rPr lang="en-US" dirty="0" smtClean="0"/>
            </a:br>
            <a:r>
              <a:rPr lang="en-US" dirty="0" smtClean="0"/>
              <a:t>so: fewer conflict misses, higher hit rate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00200" y="1981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0" name="Rectangle 1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14600" y="19812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1" name="Line 19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905000" y="1981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32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38600" y="1981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0" name="Rectangle 1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53000" y="19812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93" name="Line 1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343400" y="1981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94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77000" y="1981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95" name="Rectangle 1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391400" y="19812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2" name="Line 1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781800" y="1981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13" name="Rectangle 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600200" y="15240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4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14600" y="15240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5" name="Line 1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905000" y="15240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16" name="Rectangle 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38600" y="15240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7" name="Rectangle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953000" y="15240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8" name="Line 1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343400" y="15240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19" name="Rectangle 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477000" y="15240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0" name="Rectangle 1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391400" y="15240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1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6781800" y="15240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23" name="Rectangle 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600200" y="10668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4" name="Rectangle 1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514600" y="10668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5" name="Line 1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1905000" y="10668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26" name="Rectangle 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038600" y="10668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7" name="Rectangle 1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953000" y="10668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8" name="Line 1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343400" y="10668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29" name="Rectangle 5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477000" y="10668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30" name="Rectangle 1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391400" y="10668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31" name="Line 19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6781800" y="10668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73" name="Line 48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457200" y="3200400"/>
            <a:ext cx="3505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18" name="Rectangle 2"/>
          <p:cNvSpPr>
            <a:spLocks noGrp="1" noChangeArrowheads="1"/>
          </p:cNvSpPr>
          <p:nvPr>
            <p:ph type="title"/>
            <p:custDataLst>
              <p:tags r:id="rId29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3-Way Set Associative Cache (Reading)</a:t>
            </a:r>
            <a:endParaRPr lang="en-US" dirty="0"/>
          </a:p>
        </p:txBody>
      </p:sp>
      <p:sp>
        <p:nvSpPr>
          <p:cNvPr id="3311621" name="Rectangle 5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600200" y="2438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27" name="Line 1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7696200" y="5943600"/>
            <a:ext cx="304800" cy="1018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32" name="Rectangle 1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514600" y="24384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35" name="Line 19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1905000" y="2438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grpSp>
        <p:nvGrpSpPr>
          <p:cNvPr id="2" name="Group 31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 rot="5400000">
            <a:off x="5867400" y="4124979"/>
            <a:ext cx="381000" cy="3581400"/>
            <a:chOff x="4848" y="2112"/>
            <a:chExt cx="240" cy="1056"/>
          </a:xfrm>
        </p:grpSpPr>
        <p:sp>
          <p:nvSpPr>
            <p:cNvPr id="3311648" name="Line 32"/>
            <p:cNvSpPr>
              <a:spLocks noChangeShapeType="1"/>
            </p:cNvSpPr>
            <p:nvPr>
              <p:custDataLst>
                <p:tags r:id="rId121"/>
              </p:custDataLst>
            </p:nvPr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311649" name="Line 33"/>
            <p:cNvSpPr>
              <a:spLocks noChangeShapeType="1"/>
            </p:cNvSpPr>
            <p:nvPr>
              <p:custDataLst>
                <p:tags r:id="rId122"/>
              </p:custDataLst>
            </p:nvPr>
          </p:nvSpPr>
          <p:spPr bwMode="auto">
            <a:xfrm>
              <a:off x="5088" y="2202"/>
              <a:ext cx="0" cy="87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3311650" name="Line 34"/>
            <p:cNvSpPr>
              <a:spLocks noChangeShapeType="1"/>
            </p:cNvSpPr>
            <p:nvPr>
              <p:custDataLst>
                <p:tags r:id="rId123"/>
              </p:custDataLst>
            </p:nvPr>
          </p:nvSpPr>
          <p:spPr bwMode="auto">
            <a:xfrm>
              <a:off x="4848" y="2112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3311651" name="Line 35"/>
            <p:cNvSpPr>
              <a:spLocks noChangeShapeType="1"/>
            </p:cNvSpPr>
            <p:nvPr>
              <p:custDataLst>
                <p:tags r:id="rId124"/>
              </p:custDataLst>
            </p:nvPr>
          </p:nvSpPr>
          <p:spPr bwMode="auto">
            <a:xfrm flipV="1">
              <a:off x="4848" y="3078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sp>
        <p:nvSpPr>
          <p:cNvPr id="3311657" name="Line 41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457200" y="762000"/>
            <a:ext cx="0" cy="2438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8" name="Line 42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1905000" y="3352800"/>
            <a:ext cx="152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9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>
            <a:off x="2286000" y="1752600"/>
            <a:ext cx="0" cy="1371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60" name="Oval 44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057400" y="3124200"/>
            <a:ext cx="457200" cy="457200"/>
          </a:xfrm>
          <a:prstGeom prst="ellipse">
            <a:avLst/>
          </a:prstGeom>
          <a:solidFill>
            <a:schemeClr val="tx1"/>
          </a:solidFill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11664" name="Line 48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1752600" y="3657600"/>
            <a:ext cx="304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65" name="Line 4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 flipV="1">
            <a:off x="2133600" y="41148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67" name="Line 51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1752600" y="1752600"/>
            <a:ext cx="0" cy="1905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69" name="Line 5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 flipV="1">
            <a:off x="6019800" y="6106180"/>
            <a:ext cx="0" cy="59942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cxnSp>
        <p:nvCxnSpPr>
          <p:cNvPr id="57" name="Straight Connector 56"/>
          <p:cNvCxnSpPr/>
          <p:nvPr>
            <p:custDataLst>
              <p:tags r:id="rId43"/>
            </p:custDataLst>
          </p:nvPr>
        </p:nvCxnSpPr>
        <p:spPr>
          <a:xfrm rot="5400000">
            <a:off x="3848099" y="4953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Line 41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2286000" y="3581400"/>
            <a:ext cx="0" cy="228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07" name="Line 20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>
            <a:off x="1905000" y="32004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09" name="Line 21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3276600" y="1752600"/>
            <a:ext cx="0" cy="2819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2" name="Line 5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 flipV="1">
            <a:off x="6019800" y="5181600"/>
            <a:ext cx="0" cy="533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9" name="Line 49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2133600" y="4572000"/>
            <a:ext cx="0" cy="1219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0" name="Line 49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2286000" y="4267200"/>
            <a:ext cx="0" cy="1676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1" name="Line 49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2438400" y="4343400"/>
            <a:ext cx="0" cy="1524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4" name="Line 5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 flipV="1">
            <a:off x="2286000" y="6172200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5" name="AutoShape 77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 rot="5400000" flipH="1">
            <a:off x="1975366" y="5568434"/>
            <a:ext cx="609600" cy="597932"/>
          </a:xfrm>
          <a:prstGeom prst="moon">
            <a:avLst>
              <a:gd name="adj" fmla="val 71690"/>
            </a:avLst>
          </a:prstGeom>
          <a:solidFill>
            <a:schemeClr val="tx1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6" name="Line 49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2133600" y="5181600"/>
            <a:ext cx="685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3" name="Line 49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2286000" y="5029200"/>
            <a:ext cx="533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4" name="Line 49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2438400" y="4876800"/>
            <a:ext cx="381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6" name="Rectangle 145"/>
          <p:cNvSpPr/>
          <p:nvPr>
            <p:custDataLst>
              <p:tags r:id="rId56"/>
            </p:custDataLst>
          </p:nvPr>
        </p:nvSpPr>
        <p:spPr>
          <a:xfrm>
            <a:off x="2819400" y="4800600"/>
            <a:ext cx="2286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8" name="Straight Arrow Connector 147"/>
          <p:cNvCxnSpPr/>
          <p:nvPr>
            <p:custDataLst>
              <p:tags r:id="rId57"/>
            </p:custDataLst>
          </p:nvPr>
        </p:nvCxnSpPr>
        <p:spPr>
          <a:xfrm>
            <a:off x="3026735" y="5029200"/>
            <a:ext cx="1240465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>
            <p:custDataLst>
              <p:tags r:id="rId58"/>
            </p:custDataLst>
          </p:nvPr>
        </p:nvSpPr>
        <p:spPr>
          <a:xfrm>
            <a:off x="5181600" y="565916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word select</a:t>
            </a:r>
          </a:p>
        </p:txBody>
      </p:sp>
      <p:sp>
        <p:nvSpPr>
          <p:cNvPr id="157" name="TextBox 156"/>
          <p:cNvSpPr txBox="1"/>
          <p:nvPr>
            <p:custDataLst>
              <p:tags r:id="rId59"/>
            </p:custDataLst>
          </p:nvPr>
        </p:nvSpPr>
        <p:spPr>
          <a:xfrm>
            <a:off x="1600200" y="625858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hit?</a:t>
            </a:r>
          </a:p>
        </p:txBody>
      </p:sp>
      <p:sp>
        <p:nvSpPr>
          <p:cNvPr id="158" name="TextBox 157"/>
          <p:cNvSpPr txBox="1"/>
          <p:nvPr>
            <p:custDataLst>
              <p:tags r:id="rId60"/>
            </p:custDataLst>
          </p:nvPr>
        </p:nvSpPr>
        <p:spPr>
          <a:xfrm>
            <a:off x="5181600" y="62585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159" name="TextBox 158"/>
          <p:cNvSpPr txBox="1"/>
          <p:nvPr>
            <p:custDataLst>
              <p:tags r:id="rId61"/>
            </p:custDataLst>
          </p:nvPr>
        </p:nvSpPr>
        <p:spPr>
          <a:xfrm>
            <a:off x="5181600" y="47244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 select</a:t>
            </a:r>
          </a:p>
        </p:txBody>
      </p:sp>
      <p:grpSp>
        <p:nvGrpSpPr>
          <p:cNvPr id="3" name="Group 31"/>
          <p:cNvGrpSpPr>
            <a:grpSpLocks/>
          </p:cNvGrpSpPr>
          <p:nvPr>
            <p:custDataLst>
              <p:tags r:id="rId62"/>
            </p:custDataLst>
          </p:nvPr>
        </p:nvGrpSpPr>
        <p:grpSpPr bwMode="auto">
          <a:xfrm rot="5400000">
            <a:off x="5791200" y="3190222"/>
            <a:ext cx="381000" cy="3581400"/>
            <a:chOff x="4848" y="2112"/>
            <a:chExt cx="240" cy="1056"/>
          </a:xfrm>
        </p:grpSpPr>
        <p:sp>
          <p:nvSpPr>
            <p:cNvPr id="161" name="Line 32"/>
            <p:cNvSpPr>
              <a:spLocks noChangeShapeType="1"/>
            </p:cNvSpPr>
            <p:nvPr>
              <p:custDataLst>
                <p:tags r:id="rId117"/>
              </p:custDataLst>
            </p:nvPr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62" name="Line 33"/>
            <p:cNvSpPr>
              <a:spLocks noChangeShapeType="1"/>
            </p:cNvSpPr>
            <p:nvPr>
              <p:custDataLst>
                <p:tags r:id="rId118"/>
              </p:custDataLst>
            </p:nvPr>
          </p:nvSpPr>
          <p:spPr bwMode="auto">
            <a:xfrm>
              <a:off x="5088" y="2202"/>
              <a:ext cx="0" cy="87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163" name="Line 34"/>
            <p:cNvSpPr>
              <a:spLocks noChangeShapeType="1"/>
            </p:cNvSpPr>
            <p:nvPr>
              <p:custDataLst>
                <p:tags r:id="rId119"/>
              </p:custDataLst>
            </p:nvPr>
          </p:nvSpPr>
          <p:spPr bwMode="auto">
            <a:xfrm>
              <a:off x="4848" y="2112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164" name="Line 35"/>
            <p:cNvSpPr>
              <a:spLocks noChangeShapeType="1"/>
            </p:cNvSpPr>
            <p:nvPr>
              <p:custDataLst>
                <p:tags r:id="rId120"/>
              </p:custDataLst>
            </p:nvPr>
          </p:nvSpPr>
          <p:spPr bwMode="auto">
            <a:xfrm flipV="1">
              <a:off x="4848" y="3078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sp>
        <p:nvSpPr>
          <p:cNvPr id="114" name="Rectangle 113"/>
          <p:cNvSpPr/>
          <p:nvPr>
            <p:custDataLst>
              <p:tags r:id="rId63"/>
            </p:custDataLst>
          </p:nvPr>
        </p:nvSpPr>
        <p:spPr>
          <a:xfrm>
            <a:off x="2074178" y="2836381"/>
            <a:ext cx="439544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rgbClr val="FFFFFF"/>
                </a:solidFill>
              </a:rPr>
              <a:t>=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16" name="Line 48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H="1" flipV="1">
            <a:off x="2057400" y="36576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7" name="AutoShape 46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 rot="5400000">
            <a:off x="2005445" y="3758045"/>
            <a:ext cx="332509" cy="381000"/>
          </a:xfrm>
          <a:prstGeom prst="flowChartDelay">
            <a:avLst/>
          </a:prstGeom>
          <a:solidFill>
            <a:schemeClr val="tx1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2" name="Line 48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H="1">
            <a:off x="3810000" y="3200400"/>
            <a:ext cx="2514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3" name="Rectangle 5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4038600" y="2438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4" name="Rectangle 16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4953000" y="24384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5" name="Line 1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4343400" y="2438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26" name="Line 42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4343400" y="3352800"/>
            <a:ext cx="152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7" name="Line 43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H="1">
            <a:off x="4724400" y="1752600"/>
            <a:ext cx="0" cy="1371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8" name="Oval 44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4495800" y="3124200"/>
            <a:ext cx="457200" cy="457200"/>
          </a:xfrm>
          <a:prstGeom prst="ellipse">
            <a:avLst/>
          </a:prstGeom>
          <a:solidFill>
            <a:schemeClr val="tx1"/>
          </a:solidFill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3" name="Line 48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 flipH="1">
            <a:off x="4191000" y="3657600"/>
            <a:ext cx="304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7" name="Line 49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H="1" flipV="1">
            <a:off x="4572000" y="41148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8" name="Line 51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H="1">
            <a:off x="4191000" y="1752600"/>
            <a:ext cx="0" cy="1905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9" name="Line 41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4724400" y="3581400"/>
            <a:ext cx="0" cy="228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0" name="Line 20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H="1">
            <a:off x="4343400" y="32004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1" name="Rectangle 140"/>
          <p:cNvSpPr/>
          <p:nvPr>
            <p:custDataLst>
              <p:tags r:id="rId78"/>
            </p:custDataLst>
          </p:nvPr>
        </p:nvSpPr>
        <p:spPr>
          <a:xfrm>
            <a:off x="4512578" y="2836381"/>
            <a:ext cx="439544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rgbClr val="FFFFFF"/>
                </a:solidFill>
              </a:rPr>
              <a:t>=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42" name="Line 48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H="1" flipV="1">
            <a:off x="4495800" y="36576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7" name="AutoShape 46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 rot="5400000">
            <a:off x="4443845" y="3758045"/>
            <a:ext cx="332509" cy="381000"/>
          </a:xfrm>
          <a:prstGeom prst="flowChartDelay">
            <a:avLst/>
          </a:prstGeom>
          <a:solidFill>
            <a:schemeClr val="tx1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9" name="Line 48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H="1">
            <a:off x="6248400" y="3200400"/>
            <a:ext cx="533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50" name="Rectangle 5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6477000" y="2438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1" name="Rectangle 16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7391400" y="24384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2" name="Line 19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>
            <a:off x="6781800" y="2438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53" name="Line 42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>
            <a:off x="6781800" y="3352800"/>
            <a:ext cx="152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54" name="Line 43"/>
          <p:cNvSpPr>
            <a:spLocks noChangeShapeType="1"/>
          </p:cNvSpPr>
          <p:nvPr>
            <p:custDataLst>
              <p:tags r:id="rId86"/>
            </p:custDataLst>
          </p:nvPr>
        </p:nvSpPr>
        <p:spPr bwMode="auto">
          <a:xfrm flipH="1">
            <a:off x="7162800" y="1752600"/>
            <a:ext cx="0" cy="1371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55" name="Oval 44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6934200" y="3124200"/>
            <a:ext cx="457200" cy="457200"/>
          </a:xfrm>
          <a:prstGeom prst="ellipse">
            <a:avLst/>
          </a:prstGeom>
          <a:solidFill>
            <a:schemeClr val="tx1"/>
          </a:solidFill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5" name="Line 48"/>
          <p:cNvSpPr>
            <a:spLocks noChangeShapeType="1"/>
          </p:cNvSpPr>
          <p:nvPr>
            <p:custDataLst>
              <p:tags r:id="rId88"/>
            </p:custDataLst>
          </p:nvPr>
        </p:nvSpPr>
        <p:spPr bwMode="auto">
          <a:xfrm flipH="1">
            <a:off x="6629400" y="3657600"/>
            <a:ext cx="304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89"/>
            </p:custDataLst>
          </p:nvPr>
        </p:nvSpPr>
        <p:spPr bwMode="auto">
          <a:xfrm flipH="1" flipV="1">
            <a:off x="7010400" y="4114800"/>
            <a:ext cx="0" cy="228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67" name="Line 51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 flipH="1">
            <a:off x="6629400" y="1752600"/>
            <a:ext cx="0" cy="1905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68" name="Line 41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>
            <a:off x="7162800" y="3581400"/>
            <a:ext cx="0" cy="228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69" name="Line 20"/>
          <p:cNvSpPr>
            <a:spLocks noChangeShapeType="1"/>
          </p:cNvSpPr>
          <p:nvPr>
            <p:custDataLst>
              <p:tags r:id="rId92"/>
            </p:custDataLst>
          </p:nvPr>
        </p:nvSpPr>
        <p:spPr bwMode="auto">
          <a:xfrm flipH="1">
            <a:off x="6781800" y="32004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70" name="Rectangle 169"/>
          <p:cNvSpPr/>
          <p:nvPr>
            <p:custDataLst>
              <p:tags r:id="rId93"/>
            </p:custDataLst>
          </p:nvPr>
        </p:nvSpPr>
        <p:spPr>
          <a:xfrm>
            <a:off x="6950978" y="2836381"/>
            <a:ext cx="439544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rgbClr val="FFFFFF"/>
                </a:solidFill>
              </a:rPr>
              <a:t>=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71" name="Line 48"/>
          <p:cNvSpPr>
            <a:spLocks noChangeShapeType="1"/>
          </p:cNvSpPr>
          <p:nvPr>
            <p:custDataLst>
              <p:tags r:id="rId94"/>
            </p:custDataLst>
          </p:nvPr>
        </p:nvSpPr>
        <p:spPr bwMode="auto">
          <a:xfrm flipH="1" flipV="1">
            <a:off x="6934200" y="36576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72" name="AutoShape 46"/>
          <p:cNvSpPr>
            <a:spLocks noChangeArrowheads="1"/>
          </p:cNvSpPr>
          <p:nvPr>
            <p:custDataLst>
              <p:tags r:id="rId95"/>
            </p:custDataLst>
          </p:nvPr>
        </p:nvSpPr>
        <p:spPr bwMode="auto">
          <a:xfrm rot="5400000">
            <a:off x="6882245" y="3758045"/>
            <a:ext cx="332509" cy="381000"/>
          </a:xfrm>
          <a:prstGeom prst="flowChartDelay">
            <a:avLst/>
          </a:prstGeom>
          <a:solidFill>
            <a:schemeClr val="tx1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9" name="Line 48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H="1">
            <a:off x="2286000" y="4267200"/>
            <a:ext cx="2286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0" name="Line 48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 flipH="1">
            <a:off x="2438400" y="4343400"/>
            <a:ext cx="457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2" name="Line 21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>
            <a:off x="5562600" y="1752600"/>
            <a:ext cx="0" cy="2819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6" name="Line 21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>
            <a:off x="8001000" y="1752600"/>
            <a:ext cx="0" cy="2743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8" name="Line 48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H="1">
            <a:off x="3276600" y="4572000"/>
            <a:ext cx="1447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0" name="Line 48"/>
          <p:cNvSpPr>
            <a:spLocks noChangeShapeType="1"/>
          </p:cNvSpPr>
          <p:nvPr>
            <p:custDataLst>
              <p:tags r:id="rId101"/>
            </p:custDataLst>
          </p:nvPr>
        </p:nvSpPr>
        <p:spPr bwMode="auto">
          <a:xfrm flipH="1">
            <a:off x="6553200" y="4495800"/>
            <a:ext cx="1447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1" name="Line 48"/>
          <p:cNvSpPr>
            <a:spLocks noChangeShapeType="1"/>
          </p:cNvSpPr>
          <p:nvPr>
            <p:custDataLst>
              <p:tags r:id="rId102"/>
            </p:custDataLst>
          </p:nvPr>
        </p:nvSpPr>
        <p:spPr bwMode="auto">
          <a:xfrm flipH="1" flipV="1">
            <a:off x="4724400" y="4572000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2" name="Line 48"/>
          <p:cNvSpPr>
            <a:spLocks noChangeShapeType="1"/>
          </p:cNvSpPr>
          <p:nvPr>
            <p:custDataLst>
              <p:tags r:id="rId103"/>
            </p:custDataLst>
          </p:nvPr>
        </p:nvSpPr>
        <p:spPr bwMode="auto">
          <a:xfrm flipH="1" flipV="1">
            <a:off x="6553200" y="4495800"/>
            <a:ext cx="0" cy="304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4" name="Line 48"/>
          <p:cNvSpPr>
            <a:spLocks noChangeShapeType="1"/>
          </p:cNvSpPr>
          <p:nvPr>
            <p:custDataLst>
              <p:tags r:id="rId104"/>
            </p:custDataLst>
          </p:nvPr>
        </p:nvSpPr>
        <p:spPr bwMode="auto">
          <a:xfrm flipH="1" flipV="1">
            <a:off x="5791200" y="4572000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5" name="Line 48"/>
          <p:cNvSpPr>
            <a:spLocks noChangeShapeType="1"/>
          </p:cNvSpPr>
          <p:nvPr>
            <p:custDataLst>
              <p:tags r:id="rId105"/>
            </p:custDataLst>
          </p:nvPr>
        </p:nvSpPr>
        <p:spPr bwMode="auto">
          <a:xfrm flipH="1" flipV="1">
            <a:off x="5562600" y="4572000"/>
            <a:ext cx="2286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6" name="Line 48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 flipV="1">
            <a:off x="5910044" y="5410200"/>
            <a:ext cx="228600" cy="76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7" name="Line 48"/>
          <p:cNvSpPr>
            <a:spLocks noChangeShapeType="1"/>
          </p:cNvSpPr>
          <p:nvPr>
            <p:custDataLst>
              <p:tags r:id="rId107"/>
            </p:custDataLst>
          </p:nvPr>
        </p:nvSpPr>
        <p:spPr bwMode="auto">
          <a:xfrm flipV="1">
            <a:off x="5910044" y="6324600"/>
            <a:ext cx="228600" cy="76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8" name="TextBox 207"/>
          <p:cNvSpPr txBox="1"/>
          <p:nvPr>
            <p:custDataLst>
              <p:tags r:id="rId108"/>
            </p:custDataLst>
          </p:nvPr>
        </p:nvSpPr>
        <p:spPr>
          <a:xfrm>
            <a:off x="6096000" y="61722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32bits</a:t>
            </a:r>
          </a:p>
        </p:txBody>
      </p:sp>
      <p:sp>
        <p:nvSpPr>
          <p:cNvPr id="209" name="TextBox 208"/>
          <p:cNvSpPr txBox="1"/>
          <p:nvPr>
            <p:custDataLst>
              <p:tags r:id="rId109"/>
            </p:custDataLst>
          </p:nvPr>
        </p:nvSpPr>
        <p:spPr>
          <a:xfrm>
            <a:off x="6172200" y="523869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64bytes</a:t>
            </a:r>
          </a:p>
        </p:txBody>
      </p:sp>
      <p:sp>
        <p:nvSpPr>
          <p:cNvPr id="210" name="Rectangle 209"/>
          <p:cNvSpPr/>
          <p:nvPr>
            <p:custDataLst>
              <p:tags r:id="rId110"/>
            </p:custDataLst>
          </p:nvPr>
        </p:nvSpPr>
        <p:spPr>
          <a:xfrm>
            <a:off x="304800" y="228600"/>
            <a:ext cx="49530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031875" algn="l"/>
                <a:tab pos="2571750" algn="l"/>
                <a:tab pos="3709988" algn="l"/>
              </a:tabLst>
            </a:pPr>
            <a:r>
              <a:rPr lang="en-US" sz="2800" dirty="0" smtClean="0"/>
              <a:t>	Tag	Index 	Offset</a:t>
            </a:r>
            <a:endParaRPr lang="en-US" sz="2800" dirty="0"/>
          </a:p>
        </p:txBody>
      </p:sp>
      <p:cxnSp>
        <p:nvCxnSpPr>
          <p:cNvPr id="222" name="Straight Connector 221"/>
          <p:cNvCxnSpPr/>
          <p:nvPr>
            <p:custDataLst>
              <p:tags r:id="rId111"/>
            </p:custDataLst>
          </p:nvPr>
        </p:nvCxnSpPr>
        <p:spPr>
          <a:xfrm rot="5400000">
            <a:off x="2628900" y="4953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Line 41"/>
          <p:cNvSpPr>
            <a:spLocks noChangeShapeType="1"/>
          </p:cNvSpPr>
          <p:nvPr>
            <p:custDataLst>
              <p:tags r:id="rId112"/>
            </p:custDataLst>
          </p:nvPr>
        </p:nvSpPr>
        <p:spPr bwMode="auto">
          <a:xfrm>
            <a:off x="1066800" y="914400"/>
            <a:ext cx="0" cy="838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33" name="Line 42"/>
          <p:cNvSpPr>
            <a:spLocks noChangeShapeType="1"/>
          </p:cNvSpPr>
          <p:nvPr>
            <p:custDataLst>
              <p:tags r:id="rId113"/>
            </p:custDataLst>
          </p:nvPr>
        </p:nvSpPr>
        <p:spPr bwMode="auto">
          <a:xfrm>
            <a:off x="1066800" y="1752600"/>
            <a:ext cx="533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34" name="Line 48"/>
          <p:cNvSpPr>
            <a:spLocks noChangeShapeType="1"/>
          </p:cNvSpPr>
          <p:nvPr>
            <p:custDataLst>
              <p:tags r:id="rId114"/>
            </p:custDataLst>
          </p:nvPr>
        </p:nvSpPr>
        <p:spPr bwMode="auto">
          <a:xfrm flipH="1">
            <a:off x="1066800" y="914400"/>
            <a:ext cx="2362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35" name="Line 41"/>
          <p:cNvSpPr>
            <a:spLocks noChangeShapeType="1"/>
          </p:cNvSpPr>
          <p:nvPr>
            <p:custDataLst>
              <p:tags r:id="rId115"/>
            </p:custDataLst>
          </p:nvPr>
        </p:nvSpPr>
        <p:spPr bwMode="auto">
          <a:xfrm>
            <a:off x="3429000" y="7620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pic>
        <p:nvPicPr>
          <p:cNvPr id="4" name="CP3 Ink 292e14b0-130e-4e94-b9d1-dc85a1f9936b"/>
          <p:cNvPicPr>
            <a:picLocks noChangeAspect="1" noChangeArrowheads="1"/>
          </p:cNvPicPr>
          <p:nvPr>
            <p:custDataLst>
              <p:tags r:id="rId116"/>
            </p:custDataLst>
          </p:nvPr>
        </p:nvPicPr>
        <p:blipFill>
          <a:blip r:embed="rId127" cstate="print"/>
          <a:srcRect/>
          <a:stretch>
            <a:fillRect/>
          </a:stretch>
        </p:blipFill>
        <p:spPr bwMode="auto">
          <a:xfrm>
            <a:off x="239896" y="290216"/>
            <a:ext cx="8858127" cy="282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3311627" grpId="0" animBg="1"/>
      <p:bldP spid="3311657" grpId="0" animBg="1"/>
      <p:bldP spid="3311658" grpId="0" animBg="1"/>
      <p:bldP spid="3311659" grpId="0" animBg="1"/>
      <p:bldP spid="3311660" grpId="0" animBg="1"/>
      <p:bldP spid="3311664" grpId="0" animBg="1"/>
      <p:bldP spid="3311665" grpId="0" animBg="1"/>
      <p:bldP spid="3311667" grpId="0" animBg="1"/>
      <p:bldP spid="3311669" grpId="0" animBg="1"/>
      <p:bldP spid="48" grpId="0" animBg="1"/>
      <p:bldP spid="107" grpId="0" animBg="1"/>
      <p:bldP spid="109" grpId="0" animBg="1"/>
      <p:bldP spid="112" grpId="0" animBg="1"/>
      <p:bldP spid="129" grpId="0" animBg="1"/>
      <p:bldP spid="130" grpId="0" animBg="1"/>
      <p:bldP spid="131" grpId="0" animBg="1"/>
      <p:bldP spid="134" grpId="0" animBg="1"/>
      <p:bldP spid="135" grpId="0" animBg="1"/>
      <p:bldP spid="136" grpId="0" animBg="1"/>
      <p:bldP spid="143" grpId="0" animBg="1"/>
      <p:bldP spid="144" grpId="0" animBg="1"/>
      <p:bldP spid="146" grpId="0" animBg="1"/>
      <p:bldP spid="156" grpId="0"/>
      <p:bldP spid="157" grpId="0"/>
      <p:bldP spid="158" grpId="0"/>
      <p:bldP spid="159" grpId="0"/>
      <p:bldP spid="114" grpId="0"/>
      <p:bldP spid="116" grpId="0" animBg="1"/>
      <p:bldP spid="117" grpId="0" animBg="1"/>
      <p:bldP spid="122" grpId="0" animBg="1"/>
      <p:bldP spid="126" grpId="0" animBg="1"/>
      <p:bldP spid="127" grpId="0" animBg="1"/>
      <p:bldP spid="128" grpId="0" animBg="1"/>
      <p:bldP spid="133" grpId="0" animBg="1"/>
      <p:bldP spid="137" grpId="0" animBg="1"/>
      <p:bldP spid="138" grpId="0" animBg="1"/>
      <p:bldP spid="139" grpId="0" animBg="1"/>
      <p:bldP spid="140" grpId="0" animBg="1"/>
      <p:bldP spid="141" grpId="0"/>
      <p:bldP spid="142" grpId="0" animBg="1"/>
      <p:bldP spid="147" grpId="0" animBg="1"/>
      <p:bldP spid="149" grpId="0" animBg="1"/>
      <p:bldP spid="153" grpId="0" animBg="1"/>
      <p:bldP spid="154" grpId="0" animBg="1"/>
      <p:bldP spid="155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/>
      <p:bldP spid="171" grpId="0" animBg="1"/>
      <p:bldP spid="172" grpId="0" animBg="1"/>
      <p:bldP spid="189" grpId="0" animBg="1"/>
      <p:bldP spid="190" grpId="0" animBg="1"/>
      <p:bldP spid="192" grpId="0" animBg="1"/>
      <p:bldP spid="196" grpId="0" animBg="1"/>
      <p:bldP spid="198" grpId="0" animBg="1"/>
      <p:bldP spid="200" grpId="0" animBg="1"/>
      <p:bldP spid="201" grpId="0" animBg="1"/>
      <p:bldP spid="202" grpId="0" animBg="1"/>
      <p:bldP spid="204" grpId="0" animBg="1"/>
      <p:bldP spid="205" grpId="0" animBg="1"/>
      <p:bldP spid="206" grpId="0" animBg="1"/>
      <p:bldP spid="207" grpId="0" animBg="1"/>
      <p:bldP spid="208" grpId="0"/>
      <p:bldP spid="209" grpId="0"/>
      <p:bldP spid="232" grpId="0" animBg="1"/>
      <p:bldP spid="233" grpId="0" animBg="1"/>
      <p:bldP spid="234" grpId="0" animBg="1"/>
      <p:bldP spid="2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62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0" y="609600"/>
            <a:ext cx="2209800" cy="5791200"/>
          </a:xfrm>
          <a:prstGeom prst="rect">
            <a:avLst/>
          </a:prstGeom>
          <a:solidFill>
            <a:schemeClr val="tx1"/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</a:rPr>
              <a:t>Memory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8262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ltGray">
          <a:xfrm>
            <a:off x="2819400" y="609600"/>
            <a:ext cx="4038600" cy="5791200"/>
          </a:xfrm>
          <a:prstGeom prst="rect">
            <a:avLst/>
          </a:prstGeom>
          <a:solidFill>
            <a:srgbClr val="002060"/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</a:rPr>
              <a:t>2-Way Set Associative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Cache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826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" y="609600"/>
            <a:ext cx="2667000" cy="5791200"/>
          </a:xfrm>
          <a:prstGeom prst="rect">
            <a:avLst/>
          </a:prstGeom>
          <a:solidFill>
            <a:srgbClr val="680000"/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Processor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82629" name="Rectangle 5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dirty="0" smtClean="0"/>
              <a:t>A Simple 2-Way Set Associative Cache</a:t>
            </a:r>
            <a:endParaRPr lang="en-US" dirty="0"/>
          </a:p>
        </p:txBody>
      </p:sp>
      <p:sp>
        <p:nvSpPr>
          <p:cNvPr id="3482639" name="Text 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3811" y="1219200"/>
            <a:ext cx="2265364" cy="30469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lb  $1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M[ 1 ]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M[ 13 ]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lb  $3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M[ 0 ]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lb  $3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M[ 6 ]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M[ 5 ]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M[ 6 ]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M[ 10 ]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M[ 12 ]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482645" name="Text Box 2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48000" y="2895600"/>
            <a:ext cx="2702728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tabLst>
                <a:tab pos="509588" algn="l"/>
                <a:tab pos="1946275" algn="l"/>
              </a:tabLst>
            </a:pPr>
            <a:r>
              <a:rPr lang="en-US" sz="2400" dirty="0" smtClean="0">
                <a:solidFill>
                  <a:schemeClr val="bg1"/>
                </a:solidFill>
              </a:rPr>
              <a:t>V 	tag    		data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482646" name="Rectangle 22"/>
          <p:cNvSpPr>
            <a:spLocks noChangeArrowheads="1"/>
          </p:cNvSpPr>
          <p:nvPr>
            <p:custDataLst>
              <p:tags r:id="rId7"/>
            </p:custDataLst>
          </p:nvPr>
        </p:nvSpPr>
        <p:spPr bwMode="ltGray">
          <a:xfrm>
            <a:off x="1066800" y="42672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50" name="Text Box 2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7200" y="4267200"/>
            <a:ext cx="550151" cy="181588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$1</a:t>
            </a:r>
            <a:endParaRPr lang="en-US" sz="2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$2</a:t>
            </a:r>
            <a:endParaRPr lang="en-US" sz="2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$3</a:t>
            </a:r>
            <a:endParaRPr lang="en-US" sz="2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$4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3" name="Rectangle 22"/>
          <p:cNvSpPr>
            <a:spLocks noChangeArrowheads="1"/>
          </p:cNvSpPr>
          <p:nvPr>
            <p:custDataLst>
              <p:tags r:id="rId9"/>
            </p:custDataLst>
          </p:nvPr>
        </p:nvSpPr>
        <p:spPr bwMode="ltGray">
          <a:xfrm>
            <a:off x="1066800" y="47244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22"/>
          <p:cNvSpPr>
            <a:spLocks noChangeArrowheads="1"/>
          </p:cNvSpPr>
          <p:nvPr>
            <p:custDataLst>
              <p:tags r:id="rId10"/>
            </p:custDataLst>
          </p:nvPr>
        </p:nvSpPr>
        <p:spPr bwMode="ltGray">
          <a:xfrm>
            <a:off x="1066800" y="51816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22"/>
          <p:cNvSpPr>
            <a:spLocks noChangeArrowheads="1"/>
          </p:cNvSpPr>
          <p:nvPr>
            <p:custDataLst>
              <p:tags r:id="rId11"/>
            </p:custDataLst>
          </p:nvPr>
        </p:nvSpPr>
        <p:spPr bwMode="ltGray">
          <a:xfrm>
            <a:off x="1066800" y="56388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22"/>
          <p:cNvSpPr>
            <a:spLocks noChangeArrowheads="1"/>
          </p:cNvSpPr>
          <p:nvPr>
            <p:custDataLst>
              <p:tags r:id="rId12"/>
            </p:custDataLst>
          </p:nvPr>
        </p:nvSpPr>
        <p:spPr bwMode="ltGray">
          <a:xfrm>
            <a:off x="2971800" y="33528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22"/>
          <p:cNvSpPr>
            <a:spLocks noChangeArrowheads="1"/>
          </p:cNvSpPr>
          <p:nvPr>
            <p:custDataLst>
              <p:tags r:id="rId13"/>
            </p:custDataLst>
          </p:nvPr>
        </p:nvSpPr>
        <p:spPr bwMode="ltGray">
          <a:xfrm>
            <a:off x="3429000" y="3352800"/>
            <a:ext cx="838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22"/>
          <p:cNvSpPr>
            <a:spLocks noChangeArrowheads="1"/>
          </p:cNvSpPr>
          <p:nvPr>
            <p:custDataLst>
              <p:tags r:id="rId14"/>
            </p:custDataLst>
          </p:nvPr>
        </p:nvSpPr>
        <p:spPr bwMode="ltGray">
          <a:xfrm>
            <a:off x="4267200" y="33528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22"/>
          <p:cNvSpPr>
            <a:spLocks noChangeArrowheads="1"/>
          </p:cNvSpPr>
          <p:nvPr>
            <p:custDataLst>
              <p:tags r:id="rId15"/>
            </p:custDataLst>
          </p:nvPr>
        </p:nvSpPr>
        <p:spPr bwMode="ltGray">
          <a:xfrm>
            <a:off x="5486400" y="33528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22"/>
          <p:cNvSpPr>
            <a:spLocks noChangeArrowheads="1"/>
          </p:cNvSpPr>
          <p:nvPr>
            <p:custDataLst>
              <p:tags r:id="rId16"/>
            </p:custDataLst>
          </p:nvPr>
        </p:nvSpPr>
        <p:spPr bwMode="ltGray">
          <a:xfrm>
            <a:off x="2971800" y="38100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ltGray">
          <a:xfrm>
            <a:off x="3429000" y="3810000"/>
            <a:ext cx="838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22"/>
          <p:cNvSpPr>
            <a:spLocks noChangeArrowheads="1"/>
          </p:cNvSpPr>
          <p:nvPr>
            <p:custDataLst>
              <p:tags r:id="rId18"/>
            </p:custDataLst>
          </p:nvPr>
        </p:nvSpPr>
        <p:spPr bwMode="ltGray">
          <a:xfrm>
            <a:off x="4267200" y="38100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ltGray">
          <a:xfrm>
            <a:off x="5486400" y="38100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Rectangle 22"/>
          <p:cNvSpPr>
            <a:spLocks noChangeArrowheads="1"/>
          </p:cNvSpPr>
          <p:nvPr>
            <p:custDataLst>
              <p:tags r:id="rId20"/>
            </p:custDataLst>
          </p:nvPr>
        </p:nvSpPr>
        <p:spPr bwMode="ltGray">
          <a:xfrm>
            <a:off x="2971800" y="44958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Rectangle 22"/>
          <p:cNvSpPr>
            <a:spLocks noChangeArrowheads="1"/>
          </p:cNvSpPr>
          <p:nvPr>
            <p:custDataLst>
              <p:tags r:id="rId21"/>
            </p:custDataLst>
          </p:nvPr>
        </p:nvSpPr>
        <p:spPr bwMode="ltGray">
          <a:xfrm>
            <a:off x="3429000" y="4495800"/>
            <a:ext cx="838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Rectangle 22"/>
          <p:cNvSpPr>
            <a:spLocks noChangeArrowheads="1"/>
          </p:cNvSpPr>
          <p:nvPr>
            <p:custDataLst>
              <p:tags r:id="rId22"/>
            </p:custDataLst>
          </p:nvPr>
        </p:nvSpPr>
        <p:spPr bwMode="ltGray">
          <a:xfrm>
            <a:off x="4267200" y="44958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Rectangle 22"/>
          <p:cNvSpPr>
            <a:spLocks noChangeArrowheads="1"/>
          </p:cNvSpPr>
          <p:nvPr>
            <p:custDataLst>
              <p:tags r:id="rId23"/>
            </p:custDataLst>
          </p:nvPr>
        </p:nvSpPr>
        <p:spPr bwMode="ltGray">
          <a:xfrm>
            <a:off x="5486400" y="44958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Rectangle 22"/>
          <p:cNvSpPr>
            <a:spLocks noChangeArrowheads="1"/>
          </p:cNvSpPr>
          <p:nvPr>
            <p:custDataLst>
              <p:tags r:id="rId24"/>
            </p:custDataLst>
          </p:nvPr>
        </p:nvSpPr>
        <p:spPr bwMode="ltGray">
          <a:xfrm>
            <a:off x="2971800" y="49530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Rectangle 22"/>
          <p:cNvSpPr>
            <a:spLocks noChangeArrowheads="1"/>
          </p:cNvSpPr>
          <p:nvPr>
            <p:custDataLst>
              <p:tags r:id="rId25"/>
            </p:custDataLst>
          </p:nvPr>
        </p:nvSpPr>
        <p:spPr bwMode="ltGray">
          <a:xfrm>
            <a:off x="3429000" y="4953000"/>
            <a:ext cx="838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22"/>
          <p:cNvSpPr>
            <a:spLocks noChangeArrowheads="1"/>
          </p:cNvSpPr>
          <p:nvPr>
            <p:custDataLst>
              <p:tags r:id="rId26"/>
            </p:custDataLst>
          </p:nvPr>
        </p:nvSpPr>
        <p:spPr bwMode="ltGray">
          <a:xfrm>
            <a:off x="4267200" y="49530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Rectangle 22"/>
          <p:cNvSpPr>
            <a:spLocks noChangeArrowheads="1"/>
          </p:cNvSpPr>
          <p:nvPr>
            <p:custDataLst>
              <p:tags r:id="rId27"/>
            </p:custDataLst>
          </p:nvPr>
        </p:nvSpPr>
        <p:spPr bwMode="ltGray">
          <a:xfrm>
            <a:off x="5486400" y="49530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3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52400" y="76200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custDataLst>
              <p:tags r:id="rId29"/>
            </p:custDataLst>
          </p:nvPr>
        </p:nvGraphicFramePr>
        <p:xfrm>
          <a:off x="7086600" y="1143000"/>
          <a:ext cx="19050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219200"/>
              </a:tblGrid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113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127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149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151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157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163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167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173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179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181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" name="Text Box 3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274908" y="5562600"/>
            <a:ext cx="262123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Hits:             Misses: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grpSp>
        <p:nvGrpSpPr>
          <p:cNvPr id="52" name="Group 51"/>
          <p:cNvGrpSpPr/>
          <p:nvPr>
            <p:custDataLst>
              <p:tags r:id="rId31"/>
            </p:custDataLst>
          </p:nvPr>
        </p:nvGrpSpPr>
        <p:grpSpPr>
          <a:xfrm>
            <a:off x="3733800" y="2209800"/>
            <a:ext cx="2438400" cy="152400"/>
            <a:chOff x="3733800" y="2209800"/>
            <a:chExt cx="2438400" cy="152400"/>
          </a:xfrm>
        </p:grpSpPr>
        <p:cxnSp>
          <p:nvCxnSpPr>
            <p:cNvPr id="72" name="Straight Connector 71"/>
            <p:cNvCxnSpPr/>
            <p:nvPr>
              <p:custDataLst>
                <p:tags r:id="rId35"/>
              </p:custDataLst>
            </p:nvPr>
          </p:nvCxnSpPr>
          <p:spPr>
            <a:xfrm>
              <a:off x="3733800" y="2362200"/>
              <a:ext cx="1371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>
              <p:custDataLst>
                <p:tags r:id="rId36"/>
              </p:custDataLst>
            </p:nvPr>
          </p:nvCxnSpPr>
          <p:spPr>
            <a:xfrm rot="5400000" flipH="1" flipV="1">
              <a:off x="3657600" y="2286000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>
              <p:custDataLst>
                <p:tags r:id="rId37"/>
              </p:custDataLst>
            </p:nvPr>
          </p:nvCxnSpPr>
          <p:spPr>
            <a:xfrm rot="5400000" flipH="1" flipV="1">
              <a:off x="5029200" y="2286000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>
              <p:custDataLst>
                <p:tags r:id="rId38"/>
              </p:custDataLst>
            </p:nvPr>
          </p:nvCxnSpPr>
          <p:spPr>
            <a:xfrm>
              <a:off x="5715000" y="2362200"/>
              <a:ext cx="4572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>
              <p:custDataLst>
                <p:tags r:id="rId39"/>
              </p:custDataLst>
            </p:nvPr>
          </p:nvCxnSpPr>
          <p:spPr>
            <a:xfrm rot="5400000" flipH="1" flipV="1">
              <a:off x="5638800" y="2286000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>
              <p:custDataLst>
                <p:tags r:id="rId40"/>
              </p:custDataLst>
            </p:nvPr>
          </p:nvCxnSpPr>
          <p:spPr>
            <a:xfrm rot="5400000" flipH="1" flipV="1">
              <a:off x="6096000" y="2286000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>
              <p:custDataLst>
                <p:tags r:id="rId41"/>
              </p:custDataLst>
            </p:nvPr>
          </p:nvCxnSpPr>
          <p:spPr>
            <a:xfrm rot="5400000" flipH="1" flipV="1">
              <a:off x="4114800" y="2286000"/>
              <a:ext cx="1524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>
              <p:custDataLst>
                <p:tags r:id="rId42"/>
              </p:custDataLst>
            </p:nvPr>
          </p:nvCxnSpPr>
          <p:spPr>
            <a:xfrm>
              <a:off x="5181600" y="2362200"/>
              <a:ext cx="4572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>
              <p:custDataLst>
                <p:tags r:id="rId43"/>
              </p:custDataLst>
            </p:nvPr>
          </p:nvCxnSpPr>
          <p:spPr>
            <a:xfrm rot="5400000" flipH="1" flipV="1">
              <a:off x="5105400" y="2286000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>
              <p:custDataLst>
                <p:tags r:id="rId44"/>
              </p:custDataLst>
            </p:nvPr>
          </p:nvCxnSpPr>
          <p:spPr>
            <a:xfrm rot="5400000" flipH="1" flipV="1">
              <a:off x="5562600" y="2286000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>
              <p:custDataLst>
                <p:tags r:id="rId45"/>
              </p:custDataLst>
            </p:nvPr>
          </p:nvCxnSpPr>
          <p:spPr>
            <a:xfrm rot="5400000" flipH="1" flipV="1">
              <a:off x="4572000" y="2286000"/>
              <a:ext cx="1524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Box 89"/>
          <p:cNvSpPr txBox="1"/>
          <p:nvPr>
            <p:custDataLst>
              <p:tags r:id="rId32"/>
            </p:custDataLst>
          </p:nvPr>
        </p:nvSpPr>
        <p:spPr>
          <a:xfrm>
            <a:off x="2971800" y="1676400"/>
            <a:ext cx="7200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 =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custDataLst>
              <p:tags r:id="rId33"/>
            </p:custDataLst>
          </p:nvPr>
        </p:nvGraphicFramePr>
        <p:xfrm>
          <a:off x="7086600" y="1143000"/>
          <a:ext cx="19050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219200"/>
              </a:tblGrid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101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103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107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109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113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127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131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137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139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149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151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157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163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167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173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179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181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CP3 Ink 11fd3e08-c67c-4579-b1b5-5b81bad20354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1443530" y="1088160"/>
            <a:ext cx="6182059" cy="42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62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0" y="609600"/>
            <a:ext cx="2209800" cy="5791200"/>
          </a:xfrm>
          <a:prstGeom prst="rect">
            <a:avLst/>
          </a:prstGeom>
          <a:solidFill>
            <a:schemeClr val="tx1"/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</a:rPr>
              <a:t>Memory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8262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ltGray">
          <a:xfrm>
            <a:off x="2819400" y="4495800"/>
            <a:ext cx="4038600" cy="1905000"/>
          </a:xfrm>
          <a:prstGeom prst="rect">
            <a:avLst/>
          </a:prstGeom>
          <a:solidFill>
            <a:srgbClr val="003300"/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t"/>
          <a:lstStyle/>
          <a:p>
            <a:pPr algn="ctr" eaLnBrk="1" hangingPunct="1"/>
            <a:r>
              <a:rPr lang="en-US" sz="2400" dirty="0" smtClean="0">
                <a:solidFill>
                  <a:schemeClr val="bg1"/>
                </a:solidFill>
              </a:rPr>
              <a:t>Fully Associative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4826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" y="609600"/>
            <a:ext cx="2667000" cy="5791200"/>
          </a:xfrm>
          <a:prstGeom prst="rect">
            <a:avLst/>
          </a:prstGeom>
          <a:solidFill>
            <a:srgbClr val="680000"/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Processor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82629" name="Rectangle 5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dirty="0" smtClean="0"/>
              <a:t>Comparing Caches</a:t>
            </a:r>
            <a:endParaRPr lang="en-US" dirty="0"/>
          </a:p>
        </p:txBody>
      </p:sp>
      <p:sp>
        <p:nvSpPr>
          <p:cNvPr id="3482639" name="Text 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3811" y="1219200"/>
            <a:ext cx="2207656" cy="30469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lb  $1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 M[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1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 M[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8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24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lb  $3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 M[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1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24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lb  $3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 M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[ 8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24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 M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[ 1 ]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M[ 16 ]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M[ 1 ]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M[ 8 ]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482646" name="Rectangle 22"/>
          <p:cNvSpPr>
            <a:spLocks noChangeArrowheads="1"/>
          </p:cNvSpPr>
          <p:nvPr>
            <p:custDataLst>
              <p:tags r:id="rId6"/>
            </p:custDataLst>
          </p:nvPr>
        </p:nvSpPr>
        <p:spPr bwMode="ltGray">
          <a:xfrm>
            <a:off x="1066800" y="42672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50" name="Text Box 2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7200" y="4267200"/>
            <a:ext cx="550151" cy="181588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$1</a:t>
            </a:r>
            <a:endParaRPr lang="en-US" sz="2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$2</a:t>
            </a:r>
            <a:endParaRPr lang="en-US" sz="2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$3</a:t>
            </a:r>
            <a:endParaRPr lang="en-US" sz="2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$4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3" name="Rectangle 22"/>
          <p:cNvSpPr>
            <a:spLocks noChangeArrowheads="1"/>
          </p:cNvSpPr>
          <p:nvPr>
            <p:custDataLst>
              <p:tags r:id="rId8"/>
            </p:custDataLst>
          </p:nvPr>
        </p:nvSpPr>
        <p:spPr bwMode="ltGray">
          <a:xfrm>
            <a:off x="1066800" y="47244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22"/>
          <p:cNvSpPr>
            <a:spLocks noChangeArrowheads="1"/>
          </p:cNvSpPr>
          <p:nvPr>
            <p:custDataLst>
              <p:tags r:id="rId9"/>
            </p:custDataLst>
          </p:nvPr>
        </p:nvSpPr>
        <p:spPr bwMode="ltGray">
          <a:xfrm>
            <a:off x="1066800" y="51816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22"/>
          <p:cNvSpPr>
            <a:spLocks noChangeArrowheads="1"/>
          </p:cNvSpPr>
          <p:nvPr>
            <p:custDataLst>
              <p:tags r:id="rId10"/>
            </p:custDataLst>
          </p:nvPr>
        </p:nvSpPr>
        <p:spPr bwMode="ltGray">
          <a:xfrm>
            <a:off x="1066800" y="56388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3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52400" y="76200"/>
            <a:ext cx="2601161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A Pathological Case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custDataLst>
              <p:tags r:id="rId12"/>
            </p:custDataLst>
          </p:nvPr>
        </p:nvGraphicFramePr>
        <p:xfrm>
          <a:off x="7086600" y="1143000"/>
          <a:ext cx="19050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219200"/>
              </a:tblGrid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113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127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149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151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157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163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167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173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179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181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" name="Rectangle 3"/>
          <p:cNvSpPr>
            <a:spLocks noChangeArrowheads="1"/>
          </p:cNvSpPr>
          <p:nvPr>
            <p:custDataLst>
              <p:tags r:id="rId13"/>
            </p:custDataLst>
          </p:nvPr>
        </p:nvSpPr>
        <p:spPr bwMode="ltGray">
          <a:xfrm>
            <a:off x="2819400" y="609600"/>
            <a:ext cx="4038600" cy="1828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t"/>
          <a:lstStyle/>
          <a:p>
            <a:pPr algn="ctr" eaLnBrk="1" hangingPunct="1"/>
            <a:r>
              <a:rPr lang="en-US" sz="2400" dirty="0" smtClean="0">
                <a:solidFill>
                  <a:schemeClr val="bg1"/>
                </a:solidFill>
              </a:rPr>
              <a:t>Direct Mapped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1" name="Rectangle 22"/>
          <p:cNvSpPr>
            <a:spLocks noChangeArrowheads="1"/>
          </p:cNvSpPr>
          <p:nvPr>
            <p:custDataLst>
              <p:tags r:id="rId14"/>
            </p:custDataLst>
          </p:nvPr>
        </p:nvSpPr>
        <p:spPr bwMode="ltGray">
          <a:xfrm>
            <a:off x="3505200" y="1066800"/>
            <a:ext cx="304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22"/>
          <p:cNvSpPr>
            <a:spLocks noChangeArrowheads="1"/>
          </p:cNvSpPr>
          <p:nvPr>
            <p:custDataLst>
              <p:tags r:id="rId15"/>
            </p:custDataLst>
          </p:nvPr>
        </p:nvSpPr>
        <p:spPr bwMode="ltGray">
          <a:xfrm>
            <a:off x="3810000" y="1066800"/>
            <a:ext cx="609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Rectangle 22"/>
          <p:cNvSpPr>
            <a:spLocks noChangeArrowheads="1"/>
          </p:cNvSpPr>
          <p:nvPr>
            <p:custDataLst>
              <p:tags r:id="rId16"/>
            </p:custDataLst>
          </p:nvPr>
        </p:nvSpPr>
        <p:spPr bwMode="ltGray">
          <a:xfrm>
            <a:off x="4419600" y="1066800"/>
            <a:ext cx="11430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ltGray">
          <a:xfrm>
            <a:off x="5562600" y="1066800"/>
            <a:ext cx="11430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Rectangle 22"/>
          <p:cNvSpPr>
            <a:spLocks noChangeArrowheads="1"/>
          </p:cNvSpPr>
          <p:nvPr>
            <p:custDataLst>
              <p:tags r:id="rId18"/>
            </p:custDataLst>
          </p:nvPr>
        </p:nvSpPr>
        <p:spPr bwMode="ltGray">
          <a:xfrm>
            <a:off x="3505200" y="1371600"/>
            <a:ext cx="304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ltGray">
          <a:xfrm>
            <a:off x="3810000" y="1371600"/>
            <a:ext cx="609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Rectangle 22"/>
          <p:cNvSpPr>
            <a:spLocks noChangeArrowheads="1"/>
          </p:cNvSpPr>
          <p:nvPr>
            <p:custDataLst>
              <p:tags r:id="rId20"/>
            </p:custDataLst>
          </p:nvPr>
        </p:nvSpPr>
        <p:spPr bwMode="ltGray">
          <a:xfrm>
            <a:off x="4419600" y="1371600"/>
            <a:ext cx="11430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Rectangle 22"/>
          <p:cNvSpPr>
            <a:spLocks noChangeArrowheads="1"/>
          </p:cNvSpPr>
          <p:nvPr>
            <p:custDataLst>
              <p:tags r:id="rId21"/>
            </p:custDataLst>
          </p:nvPr>
        </p:nvSpPr>
        <p:spPr bwMode="ltGray">
          <a:xfrm>
            <a:off x="5562600" y="1371600"/>
            <a:ext cx="11430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Rectangle 22"/>
          <p:cNvSpPr>
            <a:spLocks noChangeArrowheads="1"/>
          </p:cNvSpPr>
          <p:nvPr>
            <p:custDataLst>
              <p:tags r:id="rId22"/>
            </p:custDataLst>
          </p:nvPr>
        </p:nvSpPr>
        <p:spPr bwMode="ltGray">
          <a:xfrm>
            <a:off x="3505200" y="1676400"/>
            <a:ext cx="304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Rectangle 22"/>
          <p:cNvSpPr>
            <a:spLocks noChangeArrowheads="1"/>
          </p:cNvSpPr>
          <p:nvPr>
            <p:custDataLst>
              <p:tags r:id="rId23"/>
            </p:custDataLst>
          </p:nvPr>
        </p:nvSpPr>
        <p:spPr bwMode="ltGray">
          <a:xfrm>
            <a:off x="3810000" y="1676400"/>
            <a:ext cx="609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Rectangle 22"/>
          <p:cNvSpPr>
            <a:spLocks noChangeArrowheads="1"/>
          </p:cNvSpPr>
          <p:nvPr>
            <p:custDataLst>
              <p:tags r:id="rId24"/>
            </p:custDataLst>
          </p:nvPr>
        </p:nvSpPr>
        <p:spPr bwMode="ltGray">
          <a:xfrm>
            <a:off x="4419600" y="1676400"/>
            <a:ext cx="11430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Rectangle 22"/>
          <p:cNvSpPr>
            <a:spLocks noChangeArrowheads="1"/>
          </p:cNvSpPr>
          <p:nvPr>
            <p:custDataLst>
              <p:tags r:id="rId25"/>
            </p:custDataLst>
          </p:nvPr>
        </p:nvSpPr>
        <p:spPr bwMode="ltGray">
          <a:xfrm>
            <a:off x="5562600" y="1676400"/>
            <a:ext cx="11430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Rectangle 22"/>
          <p:cNvSpPr>
            <a:spLocks noChangeArrowheads="1"/>
          </p:cNvSpPr>
          <p:nvPr>
            <p:custDataLst>
              <p:tags r:id="rId26"/>
            </p:custDataLst>
          </p:nvPr>
        </p:nvSpPr>
        <p:spPr bwMode="ltGray">
          <a:xfrm>
            <a:off x="3505200" y="1981200"/>
            <a:ext cx="304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Rectangle 22"/>
          <p:cNvSpPr>
            <a:spLocks noChangeArrowheads="1"/>
          </p:cNvSpPr>
          <p:nvPr>
            <p:custDataLst>
              <p:tags r:id="rId27"/>
            </p:custDataLst>
          </p:nvPr>
        </p:nvSpPr>
        <p:spPr bwMode="ltGray">
          <a:xfrm>
            <a:off x="3810000" y="1981200"/>
            <a:ext cx="609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Rectangle 22"/>
          <p:cNvSpPr>
            <a:spLocks noChangeArrowheads="1"/>
          </p:cNvSpPr>
          <p:nvPr>
            <p:custDataLst>
              <p:tags r:id="rId28"/>
            </p:custDataLst>
          </p:nvPr>
        </p:nvSpPr>
        <p:spPr bwMode="ltGray">
          <a:xfrm>
            <a:off x="4419600" y="1981200"/>
            <a:ext cx="11430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Rectangle 22"/>
          <p:cNvSpPr>
            <a:spLocks noChangeArrowheads="1"/>
          </p:cNvSpPr>
          <p:nvPr>
            <p:custDataLst>
              <p:tags r:id="rId29"/>
            </p:custDataLst>
          </p:nvPr>
        </p:nvSpPr>
        <p:spPr bwMode="ltGray">
          <a:xfrm>
            <a:off x="5562600" y="1981200"/>
            <a:ext cx="11430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Rectangle 22"/>
          <p:cNvSpPr>
            <a:spLocks noChangeArrowheads="1"/>
          </p:cNvSpPr>
          <p:nvPr>
            <p:custDataLst>
              <p:tags r:id="rId30"/>
            </p:custDataLst>
          </p:nvPr>
        </p:nvSpPr>
        <p:spPr bwMode="ltGray">
          <a:xfrm>
            <a:off x="2971800" y="4953000"/>
            <a:ext cx="304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" name="Rectangle 22"/>
          <p:cNvSpPr>
            <a:spLocks noChangeArrowheads="1"/>
          </p:cNvSpPr>
          <p:nvPr>
            <p:custDataLst>
              <p:tags r:id="rId31"/>
            </p:custDataLst>
          </p:nvPr>
        </p:nvSpPr>
        <p:spPr bwMode="ltGray">
          <a:xfrm>
            <a:off x="3276600" y="4953000"/>
            <a:ext cx="11430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Rectangle 22"/>
          <p:cNvSpPr>
            <a:spLocks noChangeArrowheads="1"/>
          </p:cNvSpPr>
          <p:nvPr>
            <p:custDataLst>
              <p:tags r:id="rId32"/>
            </p:custDataLst>
          </p:nvPr>
        </p:nvSpPr>
        <p:spPr bwMode="ltGray">
          <a:xfrm>
            <a:off x="4419600" y="4953000"/>
            <a:ext cx="11430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Rectangle 22"/>
          <p:cNvSpPr>
            <a:spLocks noChangeArrowheads="1"/>
          </p:cNvSpPr>
          <p:nvPr>
            <p:custDataLst>
              <p:tags r:id="rId33"/>
            </p:custDataLst>
          </p:nvPr>
        </p:nvSpPr>
        <p:spPr bwMode="ltGray">
          <a:xfrm>
            <a:off x="5562600" y="4953000"/>
            <a:ext cx="11430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Rectangle 22"/>
          <p:cNvSpPr>
            <a:spLocks noChangeArrowheads="1"/>
          </p:cNvSpPr>
          <p:nvPr>
            <p:custDataLst>
              <p:tags r:id="rId34"/>
            </p:custDataLst>
          </p:nvPr>
        </p:nvSpPr>
        <p:spPr bwMode="ltGray">
          <a:xfrm>
            <a:off x="2971800" y="5257800"/>
            <a:ext cx="304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Rectangle 22"/>
          <p:cNvSpPr>
            <a:spLocks noChangeArrowheads="1"/>
          </p:cNvSpPr>
          <p:nvPr>
            <p:custDataLst>
              <p:tags r:id="rId35"/>
            </p:custDataLst>
          </p:nvPr>
        </p:nvSpPr>
        <p:spPr bwMode="ltGray">
          <a:xfrm>
            <a:off x="3276600" y="5257800"/>
            <a:ext cx="11430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" name="Rectangle 22"/>
          <p:cNvSpPr>
            <a:spLocks noChangeArrowheads="1"/>
          </p:cNvSpPr>
          <p:nvPr>
            <p:custDataLst>
              <p:tags r:id="rId36"/>
            </p:custDataLst>
          </p:nvPr>
        </p:nvSpPr>
        <p:spPr bwMode="ltGray">
          <a:xfrm>
            <a:off x="4419600" y="5257800"/>
            <a:ext cx="11430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Rectangle 22"/>
          <p:cNvSpPr>
            <a:spLocks noChangeArrowheads="1"/>
          </p:cNvSpPr>
          <p:nvPr>
            <p:custDataLst>
              <p:tags r:id="rId37"/>
            </p:custDataLst>
          </p:nvPr>
        </p:nvSpPr>
        <p:spPr bwMode="ltGray">
          <a:xfrm>
            <a:off x="5562600" y="5257800"/>
            <a:ext cx="11430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Rectangle 22"/>
          <p:cNvSpPr>
            <a:spLocks noChangeArrowheads="1"/>
          </p:cNvSpPr>
          <p:nvPr>
            <p:custDataLst>
              <p:tags r:id="rId38"/>
            </p:custDataLst>
          </p:nvPr>
        </p:nvSpPr>
        <p:spPr bwMode="ltGray">
          <a:xfrm>
            <a:off x="2971800" y="5562600"/>
            <a:ext cx="304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Rectangle 22"/>
          <p:cNvSpPr>
            <a:spLocks noChangeArrowheads="1"/>
          </p:cNvSpPr>
          <p:nvPr>
            <p:custDataLst>
              <p:tags r:id="rId39"/>
            </p:custDataLst>
          </p:nvPr>
        </p:nvSpPr>
        <p:spPr bwMode="ltGray">
          <a:xfrm>
            <a:off x="3276600" y="5562600"/>
            <a:ext cx="11430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Rectangle 22"/>
          <p:cNvSpPr>
            <a:spLocks noChangeArrowheads="1"/>
          </p:cNvSpPr>
          <p:nvPr>
            <p:custDataLst>
              <p:tags r:id="rId40"/>
            </p:custDataLst>
          </p:nvPr>
        </p:nvSpPr>
        <p:spPr bwMode="ltGray">
          <a:xfrm>
            <a:off x="4419600" y="5562600"/>
            <a:ext cx="11430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Rectangle 22"/>
          <p:cNvSpPr>
            <a:spLocks noChangeArrowheads="1"/>
          </p:cNvSpPr>
          <p:nvPr>
            <p:custDataLst>
              <p:tags r:id="rId41"/>
            </p:custDataLst>
          </p:nvPr>
        </p:nvSpPr>
        <p:spPr bwMode="ltGray">
          <a:xfrm>
            <a:off x="5562600" y="5562600"/>
            <a:ext cx="11430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Rectangle 22"/>
          <p:cNvSpPr>
            <a:spLocks noChangeArrowheads="1"/>
          </p:cNvSpPr>
          <p:nvPr>
            <p:custDataLst>
              <p:tags r:id="rId42"/>
            </p:custDataLst>
          </p:nvPr>
        </p:nvSpPr>
        <p:spPr bwMode="ltGray">
          <a:xfrm>
            <a:off x="2971800" y="5867400"/>
            <a:ext cx="304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Rectangle 22"/>
          <p:cNvSpPr>
            <a:spLocks noChangeArrowheads="1"/>
          </p:cNvSpPr>
          <p:nvPr>
            <p:custDataLst>
              <p:tags r:id="rId43"/>
            </p:custDataLst>
          </p:nvPr>
        </p:nvSpPr>
        <p:spPr bwMode="ltGray">
          <a:xfrm>
            <a:off x="3276600" y="5867400"/>
            <a:ext cx="11430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" name="Rectangle 22"/>
          <p:cNvSpPr>
            <a:spLocks noChangeArrowheads="1"/>
          </p:cNvSpPr>
          <p:nvPr>
            <p:custDataLst>
              <p:tags r:id="rId44"/>
            </p:custDataLst>
          </p:nvPr>
        </p:nvSpPr>
        <p:spPr bwMode="ltGray">
          <a:xfrm>
            <a:off x="4419600" y="5867400"/>
            <a:ext cx="11430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" name="Rectangle 22"/>
          <p:cNvSpPr>
            <a:spLocks noChangeArrowheads="1"/>
          </p:cNvSpPr>
          <p:nvPr>
            <p:custDataLst>
              <p:tags r:id="rId45"/>
            </p:custDataLst>
          </p:nvPr>
        </p:nvSpPr>
        <p:spPr bwMode="ltGray">
          <a:xfrm>
            <a:off x="5562600" y="5867400"/>
            <a:ext cx="11430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6" name="Rectangle 3"/>
          <p:cNvSpPr>
            <a:spLocks noChangeArrowheads="1"/>
          </p:cNvSpPr>
          <p:nvPr>
            <p:custDataLst>
              <p:tags r:id="rId46"/>
            </p:custDataLst>
          </p:nvPr>
        </p:nvSpPr>
        <p:spPr bwMode="ltGray">
          <a:xfrm>
            <a:off x="2819400" y="2438400"/>
            <a:ext cx="4038600" cy="2057400"/>
          </a:xfrm>
          <a:prstGeom prst="rect">
            <a:avLst/>
          </a:prstGeom>
          <a:solidFill>
            <a:srgbClr val="002060"/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t"/>
          <a:lstStyle/>
          <a:p>
            <a:pPr algn="ctr" eaLnBrk="1" hangingPunct="1"/>
            <a:r>
              <a:rPr lang="en-US" sz="2400" dirty="0" smtClean="0">
                <a:solidFill>
                  <a:schemeClr val="bg1"/>
                </a:solidFill>
              </a:rPr>
              <a:t>2-Way Set Associative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7" name="Rectangle 22"/>
          <p:cNvSpPr>
            <a:spLocks noChangeArrowheads="1"/>
          </p:cNvSpPr>
          <p:nvPr>
            <p:custDataLst>
              <p:tags r:id="rId47"/>
            </p:custDataLst>
          </p:nvPr>
        </p:nvSpPr>
        <p:spPr bwMode="ltGray">
          <a:xfrm>
            <a:off x="3200400" y="2895600"/>
            <a:ext cx="304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Rectangle 22"/>
          <p:cNvSpPr>
            <a:spLocks noChangeArrowheads="1"/>
          </p:cNvSpPr>
          <p:nvPr>
            <p:custDataLst>
              <p:tags r:id="rId48"/>
            </p:custDataLst>
          </p:nvPr>
        </p:nvSpPr>
        <p:spPr bwMode="ltGray">
          <a:xfrm>
            <a:off x="3505200" y="2895600"/>
            <a:ext cx="914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" name="Rectangle 22"/>
          <p:cNvSpPr>
            <a:spLocks noChangeArrowheads="1"/>
          </p:cNvSpPr>
          <p:nvPr>
            <p:custDataLst>
              <p:tags r:id="rId49"/>
            </p:custDataLst>
          </p:nvPr>
        </p:nvSpPr>
        <p:spPr bwMode="ltGray">
          <a:xfrm>
            <a:off x="4419600" y="2895600"/>
            <a:ext cx="11430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" name="Rectangle 22"/>
          <p:cNvSpPr>
            <a:spLocks noChangeArrowheads="1"/>
          </p:cNvSpPr>
          <p:nvPr>
            <p:custDataLst>
              <p:tags r:id="rId50"/>
            </p:custDataLst>
          </p:nvPr>
        </p:nvSpPr>
        <p:spPr bwMode="ltGray">
          <a:xfrm>
            <a:off x="5562600" y="2895600"/>
            <a:ext cx="11430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" name="Rectangle 22"/>
          <p:cNvSpPr>
            <a:spLocks noChangeArrowheads="1"/>
          </p:cNvSpPr>
          <p:nvPr>
            <p:custDataLst>
              <p:tags r:id="rId51"/>
            </p:custDataLst>
          </p:nvPr>
        </p:nvSpPr>
        <p:spPr bwMode="ltGray">
          <a:xfrm>
            <a:off x="3200400" y="3200400"/>
            <a:ext cx="304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Rectangle 22"/>
          <p:cNvSpPr>
            <a:spLocks noChangeArrowheads="1"/>
          </p:cNvSpPr>
          <p:nvPr>
            <p:custDataLst>
              <p:tags r:id="rId52"/>
            </p:custDataLst>
          </p:nvPr>
        </p:nvSpPr>
        <p:spPr bwMode="ltGray">
          <a:xfrm>
            <a:off x="3505200" y="3200400"/>
            <a:ext cx="914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Rectangle 22"/>
          <p:cNvSpPr>
            <a:spLocks noChangeArrowheads="1"/>
          </p:cNvSpPr>
          <p:nvPr>
            <p:custDataLst>
              <p:tags r:id="rId53"/>
            </p:custDataLst>
          </p:nvPr>
        </p:nvSpPr>
        <p:spPr bwMode="ltGray">
          <a:xfrm>
            <a:off x="4419600" y="3200400"/>
            <a:ext cx="11430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Rectangle 22"/>
          <p:cNvSpPr>
            <a:spLocks noChangeArrowheads="1"/>
          </p:cNvSpPr>
          <p:nvPr>
            <p:custDataLst>
              <p:tags r:id="rId54"/>
            </p:custDataLst>
          </p:nvPr>
        </p:nvSpPr>
        <p:spPr bwMode="ltGray">
          <a:xfrm>
            <a:off x="5562600" y="3200400"/>
            <a:ext cx="11430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" name="Rectangle 22"/>
          <p:cNvSpPr>
            <a:spLocks noChangeArrowheads="1"/>
          </p:cNvSpPr>
          <p:nvPr>
            <p:custDataLst>
              <p:tags r:id="rId55"/>
            </p:custDataLst>
          </p:nvPr>
        </p:nvSpPr>
        <p:spPr bwMode="ltGray">
          <a:xfrm>
            <a:off x="3200400" y="3657600"/>
            <a:ext cx="304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Rectangle 22"/>
          <p:cNvSpPr>
            <a:spLocks noChangeArrowheads="1"/>
          </p:cNvSpPr>
          <p:nvPr>
            <p:custDataLst>
              <p:tags r:id="rId56"/>
            </p:custDataLst>
          </p:nvPr>
        </p:nvSpPr>
        <p:spPr bwMode="ltGray">
          <a:xfrm>
            <a:off x="3505200" y="3657600"/>
            <a:ext cx="914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" name="Rectangle 22"/>
          <p:cNvSpPr>
            <a:spLocks noChangeArrowheads="1"/>
          </p:cNvSpPr>
          <p:nvPr>
            <p:custDataLst>
              <p:tags r:id="rId57"/>
            </p:custDataLst>
          </p:nvPr>
        </p:nvSpPr>
        <p:spPr bwMode="ltGray">
          <a:xfrm>
            <a:off x="4419600" y="3657600"/>
            <a:ext cx="11430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Rectangle 22"/>
          <p:cNvSpPr>
            <a:spLocks noChangeArrowheads="1"/>
          </p:cNvSpPr>
          <p:nvPr>
            <p:custDataLst>
              <p:tags r:id="rId58"/>
            </p:custDataLst>
          </p:nvPr>
        </p:nvSpPr>
        <p:spPr bwMode="ltGray">
          <a:xfrm>
            <a:off x="5562600" y="3657600"/>
            <a:ext cx="11430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" name="Rectangle 22"/>
          <p:cNvSpPr>
            <a:spLocks noChangeArrowheads="1"/>
          </p:cNvSpPr>
          <p:nvPr>
            <p:custDataLst>
              <p:tags r:id="rId59"/>
            </p:custDataLst>
          </p:nvPr>
        </p:nvSpPr>
        <p:spPr bwMode="ltGray">
          <a:xfrm>
            <a:off x="3200400" y="3962400"/>
            <a:ext cx="304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Rectangle 22"/>
          <p:cNvSpPr>
            <a:spLocks noChangeArrowheads="1"/>
          </p:cNvSpPr>
          <p:nvPr>
            <p:custDataLst>
              <p:tags r:id="rId60"/>
            </p:custDataLst>
          </p:nvPr>
        </p:nvSpPr>
        <p:spPr bwMode="ltGray">
          <a:xfrm>
            <a:off x="3505200" y="3962400"/>
            <a:ext cx="914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" name="Rectangle 22"/>
          <p:cNvSpPr>
            <a:spLocks noChangeArrowheads="1"/>
          </p:cNvSpPr>
          <p:nvPr>
            <p:custDataLst>
              <p:tags r:id="rId61"/>
            </p:custDataLst>
          </p:nvPr>
        </p:nvSpPr>
        <p:spPr bwMode="ltGray">
          <a:xfrm>
            <a:off x="4419600" y="3962400"/>
            <a:ext cx="11430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" name="Rectangle 22"/>
          <p:cNvSpPr>
            <a:spLocks noChangeArrowheads="1"/>
          </p:cNvSpPr>
          <p:nvPr>
            <p:custDataLst>
              <p:tags r:id="rId62"/>
            </p:custDataLst>
          </p:nvPr>
        </p:nvSpPr>
        <p:spPr bwMode="ltGray">
          <a:xfrm>
            <a:off x="5562600" y="3962400"/>
            <a:ext cx="11430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146" name="CP3 Ink 39c3890d-0796-43f6-9fc0-30c240f9d13e"/>
          <p:cNvPicPr>
            <a:picLocks noChangeAspect="1" noChangeArrowheads="1"/>
          </p:cNvPicPr>
          <p:nvPr>
            <p:custDataLst>
              <p:tags r:id="rId63"/>
            </p:custDataLst>
          </p:nvPr>
        </p:nvPicPr>
        <p:blipFill>
          <a:blip r:embed="rId66" cstate="print"/>
          <a:srcRect/>
          <a:stretch>
            <a:fillRect/>
          </a:stretch>
        </p:blipFill>
        <p:spPr bwMode="auto">
          <a:xfrm>
            <a:off x="2353130" y="201873"/>
            <a:ext cx="6656299" cy="588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627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Remaining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To Do:</a:t>
            </a:r>
          </a:p>
          <a:p>
            <a:pPr lvl="1"/>
            <a:r>
              <a:rPr lang="en-US" dirty="0" smtClean="0"/>
              <a:t>Evicting cache lines</a:t>
            </a:r>
          </a:p>
          <a:p>
            <a:pPr lvl="1"/>
            <a:r>
              <a:rPr lang="en-US" dirty="0" smtClean="0"/>
              <a:t>Picking cache parameters</a:t>
            </a:r>
          </a:p>
          <a:p>
            <a:pPr lvl="1"/>
            <a:r>
              <a:rPr lang="en-US" dirty="0" smtClean="0"/>
              <a:t>Writing using the cache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AYHAOAgAQdBOYKrgMBEIJmvJ2lzthNt6obIFBnD4oDCkgQRP//A0UoRigFAzgLZBkgMgkAgIADAXvCHkUzCQCAoAIB4cMeRTgIAP4DAAAAAAAR5ezAPx4IGoL6PnCUAAAKiwE2hPxe9fi+JhPNweBp0YcBqxZMlMkWHLry6dN7zSts1ZMlor69ufThjOOCVrYggv4O6/g7mallD5/HbMeOc54jDZbMss2d2bL3O7aAhOlBHDetZxiiIkRCIQijCIhGUZRlOl8ffheGwCE2EMMrFkyc42S1pkbNVrTG5brcTFwwWsGbPC1xY2eNliYgCnYsg/4z/P4z/d6cqwxMZmbhNZoIwxMF3e476nXEg/x2n47XtWtVGZzvjz654zbHDHLFREXc5neWaumugITwxphHo4ZoxRRCAgIoTgijGccvNrOVACE2EZmjFkxZY8i1gxcsVrRm3aLcLhhlWucLVkxw5m2Zs2aACm0ig/43nP43r3HXHlXCvERjMZ3z5c1Xpis4uuegg/xlX4w1K5vPPh1vM3pyrVVEszuON7yAhPH3Zm6eGcZxTgEJRlOUU4109WFZYiE2EYsbjK1c4WK1pjauFrRnmwrXGTKwW5HDnI1w482NjiYACm0ig/44uv44r+fLm6VGsatnO/Bdbu6zVXyacICD/HLfjk7xliZQul1fCaiuWOFR2znxc9yE8ZctPn461jOEUIyjKMIkUZuTxYxjxiE2ENcrhnkb5Ma3LjaM1rRzmyLXDFhhWs3GVgxaYcbJzjcACloUg/46YP46Ue+troyZuN1eAIbjHONXuK2sVtYRkZEQ0JCQUHDw4IXgDFzVzy00wSypY2xpgpgAITYRlzYcOJm3yrW+FuyWtGLDKtxNnLRbjZY2rnJhxZmOFyAKaimD/h9U/h9Ppc5ZtdzluMoIrFVjk58hrd0Ag/3sX73NKpwpSRMxMREicOfIdOvgT3CD9DpvrPG8zKETAlMSiUWvN3lN9fGAITYQ1x5mWXFiaLWjPG5WtHDXItcZcONa2xN2TFoxY4crJsAKdBuG5CDkZ4CEkKqvrpaQgoCJj5WVmZeJQEhIVUjTSgCG7Ybta4KFgp20tbCVgENBQiChUPFw8nAXMVCghsxYVLmFhYODgIMgYJAICBgYu/gStCE2EZWzTG3cN8S1jia41rRjhcrcTVq3WtGzVzkY5nDfE0ZACm4ehPkjPkf0MyUoxvlz4896zhTJk0ZM2ZCtAIP92h+7NvN3d2YjXDhy1iqmd8Xg778wheYuFYWrphhhhghghgijihghgjnp08cEOZAhNhGLDlbt2DbGtZYW2Ja0zYcS1xhZsFuXI0bY8mXJhxMWAAp/IoT5oD5nWc5yrCMZ55Z2msZZrbNHA4GaVsGGOGtwhPsSvsP9WxsWhOeWO3Pvz78McdLYpZoUwThGs4bKmBYFbw6JgYeHj52PgIGcnJCSmpSDgJedi4eTrUHCR4AhNhDBg5x4c2VktYOGTda0ysW63FhcYlrNwxzZczZtjcN2IApsGYT6UL6VXDjpXNg4WbNS0b48+HbfXPHGIIT7UD7Su0cUqXXw4cefHlwzjghotmxAhs7Ypgouxg4WBg4GBgIGBQKBgYW5hYFWgCE2EN2uTHmctWi1qyc5lrTGxaLXDHE2W5GWTMzzNWrRw1YACnUbh+Pk5B+AoBBJlJ59GoJAoDB4nH43FYHAYFMpvSolDIYAhfgJ6+AneGaKbC5rAkiSSKGFTLi2LlwMQIbQWMUHewsChYEgYCBQRAwsXbxMFB2YITYRlbtWWJlkcLWGZyxWtMuZwtcNWzJaxc5mTNrjZMWrTCAKbB2D/KqflNeOWGJnfHO+PHM8q5cNcu0YsIP+A1z+A2NXHXFdzeK4a1y5ammb68evMIbN2IUFbxcLBwMHAQJAwCAICBgY25g0HUghNhDHE4bOWGVytytGWNa0aNW63Diy41uNvmwsWTJwzyYcgApWEIP839+b9cN9N6zt3vebhPwDifgGxzYr5IRrOmeenDrAhseVcDAUM7CwsHExdzAwELLgITYQwyuc2RrjaLXGJxkWtGbPGtc4m7NbhzOMLlhlx422XCAKTQyE+Zk+ZVxR2ThaML4Ag/4C0P4C46vhbE5zIIfI13gEDoMJic3g8AgcfCE2EZsTRw2csGq1k5csFrRyyZrXLDNjW5nDTIzyNGblqxwgCkwMhPqBPqC66q2lhpHDcIT8AtH4BUaZrZsloYWkh8mXtA6LBYTQ4GgctCE2EOMThm0y5Gi1hhbMlrRs4bLcThnhWtnDdu5aMGbHFlxgCnUbhuUM5Q2PiYmBgoCMkpiOioCFj5uXn4uFgISilpiWhPwNLfgaX3UzRtGN8c0aUtaUJ126+Hr2gIbOmJ4KBtYuBg4OBQJAwEHAIGBibuDgIG7AITYRjctGzRpkbrWOFlmWtMWPGtcuMOFayyYmbLMwY5MzjEAKbR2D/Nhfmw4nk5TjN558eOcw1jljhHSUgIT8Dvn4HcZZ8GuN5znSmDViwYKQjPHXLhx484CGzJhdA28PBwMHAoEEAQCFhb+BQNSAITYQzzNmLHHkZLWGVw3WtMWbItwsm7Ja5yM8TRg3YYm+XKAKVA+D/P1fn4Y44te8eDHGcoT8DTH4Ge8FMFpUrTPfPp2ghtBYxgWAYOFh4efo4CDgokAhNhDltmcuMOZitzNHLJa0Y4Wq1zmcNFuVozYM8TXE1ctmoApLDIT5vb5vnNLNTJihYIP+CBL+CEfpjtFcM1vYhsxYXgYGtk5O7QMHJiE2EM8OFwwcNcK1xiYtFrRgzarXOLEwW4s2TI0YY2jTNjZACmoahfV5erzsohsmgntwOFvrnhosw2IwlmAKQIP+Bdr+BdvvyjljXDpjhcTe8523ErCGz5i9A38PAwMAQUDAQMBAkPD2MqgcAiE2EZGuJnmaZMq1rjb5VrTEzYLcORq1W5MLRjmZ4mjnI0aACnYdhfMmeZNw999cUdlWIxWGsupjrxeHwtctU2EwWEwQhPwYifgxFxYNl8l5TvOMcErUpFXDl4PB4OXKhsdWcJAUcjAw6HQaBg4KBIFAou/gYCDwGCE2EZMTbM3as8S3JkcNVrRjibrcLnK0WsHLLMybNsTjI5bgCnEfhPnZvnT66c2fgVgnHDhx54zQlizasGiGSE6ghPwa4fg1vlW18sI1TlSmK2LBKkYxvLfPPl2gheTt6Z/AyxxpYoyCCGIghhlw+djhjwohNhDFm5bscrlqtyNMzVa0c4nC1w3a4lrDC1c42Thowy4moApSD4P9Lp+lxjOLq5ZvjOyF+C4T4LX8FFZBJFTFfXi7ceCGzZhuAgbuJgYeHkbWDJ8hNhDVphwsWeJotw4mLJa0zNGC3Ewa5lrjC4csGrFuwYtmAApMDIT6HL6HPFkwZsDBWeWD/g0+/g1f1iYq5y6gh8cWuAQOcw2F0GBwFKQhNhDFxkzNMjhitcYcLRa0a4cq3FkYOFrTI0btWTNs2ZN2QAqIASGG6wLq74mMRyCgYWHk42PhUDFR01JR0RA0szKzuE8DQ0VUAIbwVheCr1BQcEgICCgISEgIKAQMHAwqAXeFoaGiImJjbACGzhiGDgL2HQ8FCwEAICBgIFAwEDAScNBwWD4aFgoYITYQ5c4cWXC2ZrXDTG2WtMrBktwuWmRaxbuGLZgyw5cOZkAKpgPbAYX4UpvhS7kkrgwM+FtwuDwddcc8MsMs9MMqKia6iyaJBBNJZRVgMBZRRJJNBNFEkkkRTRRVRWWWWTXRVRUQJqKJqqqppIIIZZ44YYopJqIpIoIoYIIoIIIkMksQjgjjhphngnQRp456Y8TbicDga8Dg6aZ7dDpNLPNq8BLPDLTi8XhcTm8Tm8TgcHi8XbfbhcDHXFHHDZdZdRdgsJgMBZisJisJgsFhKqqpoJooIo0EUcKE/AAh+ACGdr4K0jSMk05qp0haFrJBOEI0hSUISQiRhJSFCEVZxjGMYoxVhOKqcZppwThOEZVhOEYowQgShCcicpkCSSBFERhBCaNYxvCOrt9rwH4C8D8CtZ1VmhJKdJQlKlLStKlISghGV5TQjCMScZkYQlLBHQhCIIP4GeDO93M3KQJiYSTExMTETF1dSlAklEwQi6uEpgSiYAiYmJiREokmExMTCYCJISiYmE0mklwspExMTMk4zNXEyirxMESAiUTExIAETM+L8Bs15wAhNhGVk0aN3DRktcYnDha0wtmi3DiyM1uPFibM2GJhic4cgA==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HUcA4CABB0CBAQBEIJmvJ2lzthNt6obIFBnD4oDC0gQRP///wdFKEYoBQILZBkUMggA8BUCfLjiQTMIALQQAusG40ERq6rTQQosAgtJyTgJS6XAITYQ1wtMLVxmxrW7fJlWtMuJqtw48WNawZuHOZpkzMGOZoA=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dGHAOAgAQdBMAHlAUBEIJmvJ2lzthNt6obIFBnD4oDCkgQRP//A0UoRigFAzgLZBkgMgkAgIADAXvCHkUzCQCAoAIB4cMeRTgIAP4DAAAAAAAR5ezAPx4WUYOAARIAAAPA8EAHLmIkVZ43HqAAAAp0GoX4OYvg5plnwrBxS0TYK7GWYaiiOGW+3B3zgIfwiMeESuIR6ITKRTKQSyJQyExOOyeSy2SyGJyONyGKxkCE8cdPHDThxznOMZoRRjPP34xWITYQ3a427Bg4zLXDBjjWtGbRutcNmmNa3ZNGzlxkyZWDFqAKbxqF+Dn74Oh562DglQWUYS7FWYSKSG2PE4HC2obw7neHe+QiqCUpKqqopiIRMfR0tHMx8rEzMfMyYIXiDLysnTLKhgjQkKOGXZyww4MhNhDFtjyOcjhwtyMcuJa0YuWy3Dmw41rnI1ZY2jFjkZOW4ApsHIP+Cg7+CifhjWumKwuW4ym4b5eHfMCF+I6j4jq7pMJJFDHXbXbLDJNZgLLJqYcLgcjgQIXkzfwz6mGFCghQwQiGGGfZywQygCE2ENW2VuzxN2K1qzb5lrTE0ZLcOZs3W5Wrhu3as2uRzibACm8hhPwV2fgrllCU1Z3y1rNK1smbBbFCEZ10x14d4IP+IzD+I0nG63CJ6R0rhw1il8c8954urnfcheNtXC18MKOCEQwxRxCCEln2cEYAITYRhxuGmJw5arWOZixWtGbfKtwtGzJblbN82Jjjy5GDJyAKVg+F+CaT4JpcVdJZZNBWw9OLwoCE/EAZ+IA3ZmZpwwZ7TnWohseUsHAU9HBw8HH3cCgYQCE2EY8zVu1c5Mq3GwzOVrTM1yrXLhy2W5srNu3aN2jVxlxACkYKg/4LBP4LC+URq29gg/4iBv4iOZ4qarSHxpZUZnNDgcDgICE2EY8jbK2ws3C1s3Y41rRu4ZrcOFlkWs8jBljYuW7BuwbgCk4MhPwUkfgoflilgpeeXLvAhPw70fh3FtmjRlnvy7yHv0ngaSyeG0WCoDCQITYQybsG+FqzaLcrnI2WtMbFwtwtHLdblaNMrnLmy4W2LMAKbxyD/gqS/gqH59N43iNVUYuJ3ebmd1zx3IX4WTvhY/vxF+ClinlpplTTYDAYCqSOnF343E4EheDL0OJvpnlhhjgjghghI4ZdHh4odKAhNhDbK2auGjhktcMm7Ba0YMWy1xkyN1uRq5w5czBsxbNsIAp2IIT8F3X4LrU4YZYa46xnKVsWbFgxQlGNcMduHblAg/4WNv4WS9bxtMq1jly5cuUTPPPPjx53zz16gIbNmHUDdwsHAoUQMAQBAQJAwMTgOFgIGnAhNhDlozzM8mLKtysGWZa0ZZci1yxyZFrJk1c5WrJk2cuMQApbEIbwUheCkOkgpSIiIKCiYuHoZOZkwIX4TZPhNlzCqaiCWK1bXbaAhtGY5gIHAcHDwsHCxd3AkmAhNhGNpixNW7hwta4cuJa0Ys8K3CyxtFuZk2YZG7dxhzNmAApKC4P+Cyz+C0XwOnSoq5mD/hUq/hVV04TtO7CHxJVYCoMtlMAgsAggITYRjxYcrZixzLXOZnlWtMLHEtw5GrZblZMGDJoxaYW7HGAKbxuF+C1D4LVZLJrKLqIkteBvxuDwuBvglskwFVyE/CQl+Ef/Jsnirjz79O3LjhHBixZM1NCUboXlDbyyZfKxxoYYYISGOKOOfWwwMaAhNhDVy4aNGOVstZ5XLda0x5nK1xkbuFrFkzcZmORtmYY8QApNCoT8N734b7Zx0X3WzUCH8B/ngQThUgkEAgsTq0LAh5tBrbYIvE4PPUWAITYQybYmzhuzZLWrXJjWtGLLCtxY2eZayasHDlozcMmjBoAKTw2D/iHM/iHBmb5442xw6IP+BBL+A/HprpOMS49eIIa2hoKDm4WLh8CwMKkwITYQ4ctGbNrhxrczhphWtGzRwtxMHDFawYuWuRozzMW7bIAKTw2D/ifU/ifL55nOI0rHAIT8B/34D48FslsGLCz4dYCGyFbwa3hYWTtUHAQ4ITYQzwuGrXNmZrWjdhhWtGrfItxNWrJbhYMm2ZhiZNG7HIAKSQuC/viz++M2d5NrQIT8B5H4Dr6ZMmjJSdbgh8JUWAqDCaHA0Hh4ITYQ5Z4XDFphyLWTBo2WtMLTMtcZWDRbjzZmmbFmZYWDZgAKVhKC/q1z+rWao7ncdZmAhPwJHfgSthJuxasmjBo0Srhx1IbBULAKOFiYWDQMHG4DgIGFiyE2EZsOFwzaNWS1y4aYlrTNkYrXORsyWs8zhpiasmWXM3zACloUgv8AAt3+AAXvO83Gy1HhmIT8DF34GJ8zRLBCSc6xxx148+mG0VjtI2MHAwMDAoGBhY+1QKJAITYRlcsmzPJmxrcrbJkWtMLBitc4suFa4ZZGeTNlcNnLJuAKbB2E/F85+L61WWO08krYsFrRvhx58uGNmzZq0IP+Ck7+Cj+o6OkYTnj169+fHvnKNOGNUIXjbWwRaWWdGjjIYIYIYEcM+vhQ4cAhNhDdtlzNMjVytaMs2Fa0y42i3CyxsVuFrhytW2JxkaNcYAp5HoT8Yu34xbbx0sKeSGa1o4Z5cOOc8jgNlM0QhvBJ94Je4KQiqqWnI6UhoaAi4OJg4uFlYWXkZuJo4+RgYUCF5C26nLyywwwxoUKOGGCGGOWnGxyQbMAhNhGJo0ZMW7VgtzMGOVa0zZHK1zhzNFuZmzxtcWNmwbZWwAqJASiD/jLc/jMTnfTHLwvA5YnrPffXN06Ry1VRWeV8IrWKkIX4ISPgglxUGAioiQSxSx1z4m3F4fH4HBoZqKMVRgEkEskqOECF5w4dgl1sssMcMcccMBElghiiiikmkhhjhpw+fhQxgCE2ENGTRviZM3C1g3ZZVrTI2bLcTLJkW48mXGzcM3DRk3agCmodhPxmZfjMzODgwyhS2bFSk75c+PHODNkzYMCD/gpC/gpDI8CeSouMqiNWzPk58Pj1kIXjzVxyZ3CxxwoYSEIUMuJzsMENYCE2EYWzBs5yZHK1u2wslrRiybrXLJo0WuHDHNhaYceFhhzACnEcg/4z6P4zzc1vG73vPHd3iuHDhw1yvhuuYIT8FiH4LHcdNbDNTBmybM2q1kb4a6cOXPnAhs9YtgJGthYOBgUDAICBgBAwMHC28jAQtqAhNhDfG3YM3GRytyZHLBa0y5mq3C1bNFuPNmwsWWTNmYtmgAp9IYP+NND+NNOsNZm+OeeeOp4V04cOWNYiYc53IIX4H+PgfhxWKowkFSuPB34fB5PE4m2eeSTAXWVTTJEohs/YtgGA4ODhYODg0CQEBBQEBAQUDAEHC4DhUHNgITYQ3yNG+VjlbLWTZpmWtHGNwtc4mjVa1bOMTZk3ZsmbfGAKWRSD/ips/iptLxvG10dJ1GKAhPwM4fgZ5sx8CWS1LWIYcuPHjIXi7Uwy5OmWGGGCGGXI5OGFcCE2EMGTbDictmi3E4c5VrTGywrXLRk0WuWrBzhYOMLhzjbgClMPg/4nfv4ni+WJ4ZxMxcTAhPwWrfgs9laOaMp4458e3OCGyhgGBgLWJh4GJkbchYshNhGRrlyuMTVmtZ5suNa0zYmi1y0YuVrjK0YtGDXFmyM2oAo/BoP+J6T+J6GenKSD/gqW/gqDm64ghpKWqYGfgSE2EOWTVu5btGi1g4YMlrRg5aLcWHI1WsHOZwzw4WmVyzYACmshg/4o0v4oyd1NZi4k6IqU5vMmN9prIIT8FuH4LT1MebDGc8OVyU0qZM2q0rXbZ68evSCE8lduMOnlxzimREYQEJxr0eCjLMAhNhDFs3YNHGXKtZ5c2Za0zMGK1w2xYlrRnhzNM2TDhcscwAp4JIP+Ker+KePV6nhEze98+fHObiNa4dMcMVE63c0AhPwSPfgkf42LFSEY1retb3nOakKUhGU6zwtc89SF5G28MGpljjjRwQwRkEMEEMEMBGlj0d6HQiE2EMXDhrhxMsK3GyxN1rRvizLcTZu4W5WmFlhYNcTVk4zACnckg/4rDP4rB8vA8Hwt0Zvjm5XURwrGMRS6zdwAg/4Kiv4Kl+S6JZXcqrWuHTWKmc533z14+LxAheSuAYodPPHDDChghhghQQxQwRRxQpY8fm4oY4whNhDHGwwtcOFqtxtG7la0ZtGC3E0auFrPFmxs2LXE1c5MIApTDoP+LDz+LD+scnSL4dXGQIT8EqH4JK8UaTnXLXPh15SHxZXYDAJ/A4PA4XPYKgMhITYRhwucLXI0wrWeVjhWtHOVytcOGjhblxsWzFgwc4cOLMAKTQuE/FpN+LVO9a6sksGDAIX4I/vgjPwGEgqgnvvwYIfD1PgKcw+jwdBZGCE2EOXOHLlZs3C3DmcsVrTJiwrXGHHhW5mLjC3YtHDZy3bACq8BTYT8Krn4Va4RyYbThKUrUwYsVsmLVkxZM1sGCjErGufHn27dOnPlves0YCEoyRVnOt04wjKcpziAg/4JNv4JU4do8bl4GOGJvffjz5893MtTqErTMKVcWuJgqCZTlNzlJU6rSsCE8Ubaw6OOtYzhGCMpynKcZTlFGUUIwjCIjKIQiAAQiEJz8A4Yx5ohNhDdm4ZtMzhstZsWOFa0xOMS1w4aMlrBu2YZGDBvlyOcYApYEIT8Nt34bY73xZ5WlSdM9ceEhfgqQ+Cp3EYTFXYCiBfDh8Dhb4bL2DYOAv4OFQsLH28BBpEhNhDZkwxN2bTKtyOMWJa0x4cK1zmZsFrnK1b4cTnJmyYcoApVDoX4Zjvhm5uwmAxmCwVUVEtN4IP+DPb+DSHlynpMVmLnIIbJWAYCAs4uFhYezkYCDrwhNhGNs2YYmeRutxZWGZa0buGy3FkZ5VrRrmbucjRo4a5cwAp4IoT8OwX4dicc8tI0tizaLUwXhlx58t8Mp5KYM0skpRCD/gvM/gvBrlvpNN73x631uK4cO2uGIZzfHc5AheRNrDBobZY4YY4YSGBFBEQQwSwz7Mhx4CE2EYXLZmyzNWa1k5a41rTFlaLXDBk0WuGjRuzZMnLlu2YACoABK4P+H4z+H43u763jFdta1UrnPXhuFQi88+fHNp4a5cOAg/4LlP4Lp+HJ2UmNs2u5iMY1rlrhiom+PHjz8Pj365CE8lduMunrrOMZwnCIQjISjCcpwjGEb9fgzRoAITYRkatMTBu5yLceVtiWtM2VotxOGWFbiZMWOJy4w5mzhyAKdyCE/CHx+ERmE9Fc2DVkwYKK4dOnTpz5cM44KasWTFiAhfiT6+JNXBMBDJDLTbXXXbTgcDgZ54orMRhsFhqJEYCF461Jpa5UMMMIhghBDDHj8zOgsCE2EMMrNw0ysXK3FlYZlrRlmxrXOJyxWtGDFzmy42eVnjxgCmgWhvH+h4/wYOPSaPgYmBgIKSipiMj8NQEBAIfrNutdg0Ch0EjUUkEns0QgSDwuOyS3xOHw0IXfWyS5WWGWG2FDCS6NGuAhNhDnK2cNWmHKtbucjRa0YsmK3C4Yt1rdq3Zsm7jKxb4WYAqBASKF+Ihz4iC548DBgY5UlVmCwGEskhlrweJweDvrlimxWIxGIIX4VPPhVlSR4qTEVYCiiKGmunA4PC34GmmSCy7AYCiZAIXiLJwwZW2emGNChhihQkMUKCGOXO4WFpwhNhDFxiwuWrfKta5WTNa0zYWy3C2csVrHE5bNGbdu2Z4mIApUDoP+H/D+H/1jPKa4a4cuHQCF+FJr4UmcFdJhpqIp68DfgYbMmGYBaxsDEyNvBwEDLiE2EYcrZs1YY8i1y2ZOFrRg1ZrXOZoyW422XEwa5WLXGyagClANg/4luP4lt2Xg1earXICE/Cnd+FNvNTVLJirhy59Yhs2YfgFzEw83Zw8BCw4hNhGPGwYNMLjEtatWTha0Zt3C1y0yMFrLHkYM2DJlhYsmgApUEIP+LiL+LiPXOudSk1w5coT8KKX4UU90tEtEMCsMuHblhsrYJgFzDwsDCwsnawCDhyE2EMmOXCyb48q1xhZZVrRk1aLXLRxhWs2rNo4ZNcrLM3xgCm0ahfjAW+MEueBgLsNhMFdJDHbg8Hh7a4oqMBiMQIT8KU34Uh7Yr5pr4758unHnne0ckLWhYIXkLWxwZXIwywwoUKOBDHk8fFDBUCE2EY3LFm1a5Wy3LhcOVrRi2bLcTDFiWt2+LMyy5W2ZthbgCnwthPxjufjHpxbmiUpxx48OGNYwhSVBGM4oQRvjx68u++GOAIL+kcv6Rr8niZmcJcsJlltdnQuG57nnQIXmLhOOLZxywQwQQiGCMQRwBBDBChghRw4XRwoZwCE2EZXOZriwtGK1pkyZlrRq1yrcTZgxWtGmNkzcNGTdu5cACnQdhPws+fhaPyzx5IYs2bNmorfPrw54oYOFmzZMgIT8KIn4UPbcKeyGCeHHnx6c+XHjjGlLYsVKTkCF5U4FhpzdMsMMcEIhgghgjglh2M8kuXAhNhGRpjY5GGXMtxt2DNa0buWy1xkYZFrRrlYscWVgxyN2AApqGoX4YHvhhDrgnw02IuwFEkqu+++eeabBWYK4g/4U5v4Uw61fDM8d8+e98c2jOtkAhtBYzgoO5jYFBoGAgSBgIFDxN3AoGnAhNhDRhjYYWebKtY4sbJa0ZOW61zmcOFrZm3bt2zRjlZs8IApnGYX4aAPhofjXQYy7AVRQ14PD4HEz0wKJKJCD/hT6/hTX1dbnec8bzlcxdZtEAIbP2LYCDtY2Dg4EQKAgSFicAwcBA2YhNhDli3y5GrXEtauM2Va0xNm61xhy4VuPJhZ4W7TC4atmAAqCASSE/CKx+EWmTRj2XteeGd0KYMmSSc64dOGc7ZqYMFiF+FSb4VM454FlWCqwlkyWvA4PE4nB3zwyVYTCYLFUYSCGm0CF4iyscWhrRyo4IUMMUMEJBDBDDBDBTn8PBDnwITYQ0Y4WTPKzarcTjM4WtMmVytwsWzVblbN2DnMxYOc2TMAKwQFahPwqVfhU7xTjiy4qwjScISUhS2CmKksEqYs2bgbuFwtWrBaiMkpUTvfXp4PF4fD4OvTry4cda48GEI0jCMKxneNYzpCD/gUe/gUtpXiX4VdMYxd7zx6747u5mKpETMWCLXcXdETUzBURUUVYd6jjm85hynhGgIP1PMPN45zOUzJKJiYmJCJgmExKJExMShKLq6ugQJgmJG+PwXFuQCE2EMsjRw3zNGa1lkxMlrRg5arXDJo1WsmDlhkcMGDjK5xACoABJYX4WqPhaphjkweCxclZJFdVgrLoopZbb8HfbbHLZVdhsBhAhPwz2fhntz2tnzMVsksVIRvhz3148eW8Y2pitwGBCYCE8GTk158dZxjGMYRihGCJGEU59PgwnDcAITYRiyY3LliyyrXOFk2WtMrdmtwtmbFbhaYmTZhlc4nGRkAKUw6D/hls/hlt8LjKWVxGgIT8MxH4ZieBHFgxUnbHfXnAhs9YrgoPAcLBw8rawEGgwCE2EOMbRowwuGC3E4buVrTIxbrXDHGxWuM2Fzmb5mWRw2xACk8Ng/4bwv4bz+N3wxXCMTKE/DFF+GHuma+qE4Zb49KGzRhWCg6Oph7eZgYFGCE2EMmTRi4aOWC3JmxOVrRvmcrcWZo4WtMLhyzaNG7FnhbACpEBN4P+CeL+CeWDFJjMp8KcVEzeeKTCYnCogm5zd0q6vW7AhPuMPuPcTFmlgQnfHrw69OXLGGLJszas2InfDhx3vWDBgyZsmK0KZaY74aiE8xeFY6+feMUSMCKMIowSjCEYEYTQnCMIwhFOO3toswAhNhDZvicYcTVmtZZsTJa0ZYW61zmcNVrTKyZ48WPGxYN2IAqZATWD/grG/grFvevD5XqeTSMRVsyubrFRjEVMze97zmVKi6mAhfgD2+AQvFYzETXRwU4HB4fC4vC4WWCKrBYbFYaSJDXbbfbPHBBZdhsNgqKJI5MPbgb8KITyN14w8A40ZwinK8YCEISjBFGESMIhCKEa8HszhOghNhGbHiytHDfItxZmGFa0buca3E5bZVrlziyOXOXI2ZssoApWEoL+aav5prbYBy/BOQCE/Aw9+Bh9gxaqWpCOOGvPrw8EhsuYNLeLg4GDQsDG3cDAQcWAITYRkxZMLRlkxrcjhnjWtHOFutcsszNawYOWbly4Y42rFmAKVBCD/gtO/gtD3NxnVwustoT8C1H4FocGyOikk6ZY5b6whsgV6Ap5uDhYODib+HhIOpAhNhGNrjyMG7VotcOWLBa0a5Wy1zmxtlrJo2Ys2eRswaYXIApLDYP+Clb+ClfVeBPLCM3Yg/4HEv4HH+V8LjW274iGyNblPNw8rdoNFiE2EMMzFq4YZWK3FkyYVrRy2ZLcLTEyW4WDdi1xYW+NuwyACosBNoL+ZzP5m/+d58XEivVzGYs2UlS3Fa29WWeV3yCE/BRh+Ch2GCdIJ1vPKx643nGGC2y2CmCEY3vfDlnWdMGLJmyYLQyZ4443hPMXhGsvAONeE5RRIwnKcoyIRlOESJGESCEVeD14p3AhNhDnKyYM2jLCtb5WmFa0cOMi1zlyYlrlixxM2eLMzbNG4ApYEIT8SjX4lC6ssL1hXFHVg0YghPwBPfgC3yaqbsmSkrXrl05whsZU8DB1sbBwaDkbOAg4CAAhNhGLGxxNWOFutbsMmVa0bZmC1w2x4lrjFkyOGLbHmxuMQAqBASSF+H2j4faZJZZYMCwK+yXAUYjBYrCWQRT4PB5HF5PB4eCmSiqF+AOD4A4b7qYKmAkw0FkEkM9tuBtvwN+BrlikwE2KwmCqmISXGQrCKcY1jVGMJwmTRRiw+AYRhiAhNhDLGybM2Dhwta5m+Fa0yZMy1w2c5lrRqwa5sbVoyZYsgAp4HobwyFeGRePl4mbgoeIjpiiqqKkkIaDi5mhpaefmYeDho6YAhfgFG+AXG6zIUYSiiCCfA134O+u+2uGCyLDWWXSAhPEm+G/PW9U4wmIxRijXP2UYbiE2EZceHC3Y4mC1wycuFrTHhYLXGFpjWtmDdq4ZOcmVu1agCoYBKoP+Ee7+Ee243y51dphjU+FmLrNzdirqEufLnUCF+INT4g7YZosNZgMBRJBLbhcHfla8PCiuw2OqxVUkUtNduDYnA4mm8IXjDOwxZvExxo4UIhgIIYIYEMAhghhhp2scEeRAITYRhbuHGVnjxLWbdgzWtGTHCtcNWrlawY5sTNvixsc2NsAKXRKD/hGY/hGj3XPTUYxWE3Nghfhj6+GOm7DVXTQS4G3C4HH34OeUhs9YlgIPAMPBwMHBoONvYOAgYsAhNhDjCyyM3OFstaZMbla0yYcy3FlwtlrfI5ZYWrXC2cOXAApnGIT8gMX5Agb64YaW0Zt2jJggnXHPDHHohfgGS+AY3JXYCrAIqY7aabYZ4MDFXLPiwIXjrUwQaO+WGGGFGRwy5HMwIJghNhGFw3xZHLFutyYWjNa0xMcy1y4aZluVvibMMLJw2yuWIApjFoX4/+vj/3vpw6+GGajBYbDYa7BIo45whfgjY+CPeTAUZSbFUYSiCWOuWem2eGmF4UxpkbZY44yNDLPr4YYbwCE2EMmuNm4ZMGK3Lka4VrRw3YrXDXIyWuXLFg4bYceVo3yACmQUhvIA95AR5WLi4aElpaonJqOgIOXhZuPhQIT8HkH4PB827BwGKsZ461tWGHHphsTS8AnZ2FgYOBg0DBxN7FoGrCE2EOW+Ng2x5Gi1w1yMFrRzlaLcLFi2W5GrRoyY5HGFphzACmQYg/4gQv4gQ8ZY78M4zSGNOUUrIIX4gpPiClnmrwkeCiumqmiSw2x4fA4m3CiF2kMWFnjlnljjhhhhjhjwulgjUCE2EOXDZi0a5W61o2xYlrRxhwrXLhy3W5nOVywxMGrBywcgCoABKYX4jSPiNjgsoYqyayiCGXA24nB4e2tJRVhsFgoolNN9ODQwVUCD/iA0/iAruuJE1iq5YxhEZ3ebuZqmMXXeO/Hxe4CE87eK4a+jWcU4IwQIwRRIkYRK8fmxjDcAITYRiZtnLDIwbLXDVq0WtGTPGtxYsTha4cscrRu3xYm7NkAKWxGD/iam/iaTxx5eHO87iN9K1gCE/ECl+IEXNTFiySpKMdOHbp4Ihs0YVgGAYWFgYGDg4u9iUHJgITYQ5YZXGZk2YrcLHLhWtMmLMtw43GFbmw4cmPFkYZGTlsAKVA+E/F0h+LpHDO8YSo3SxUxAhfiDe+IKuC6OyBLTPgb8ThyGx5TwMBWz8HBwsTgFAoIhNhDJnixZmGXMta5MbJa0a5Wa1ziaMFrFxlyOWOJw1xNG4AqFASiE/F+R+L7XBTVhyTjhw5dOHHeMMGTVkyQlhz69enCvilwMmq2YhPxBPfiCrlW07QwYLSpKcKxViQglCUIwrHffg6d+UIXj7Vwxa2uWFCjiQwQxRwQoYoUEMCFHPm8ajgzQITYRky4mbFkxcLXLFo2WtGzNutxMs2FbiZZHLfC0w4nGJmAKcR6E/Gcl+M5PVhxUyWhS+HDrz6b4YwpamCuS8qxAhPxAWfiAtjjzRlSlqYoYMDBK0Yxwz234OPg5wIXnLiGDF5uONCIAhgjQxy5PLoYMYCE2EM8zluycNGy1zkZuFrRi5yrcLHC5WtGbbC0zMMTfMzwgClANhfjNq+M12yjHQUTSy4W3FoP+Imj+ImeMrzjwWViHxBSYDAKHC4XGZqgcAhAhNhGJthY48zVqtbYXOVa0Zt8a3Dhc41uJo4Y4nLbC3yucYAqKAS6E/Coh+FROk60jCcsODTSsaoylgpiyYrWK48enHjw1hLRkxaNWIIT8QnX4hS4Thm37suStLSlitkxUtCN8unbpy6b5bxjS1smDcyTlMITgcpTjzrOc4zjEhOUQiBEjCcY119eU4aAhNhDVk1c5MLBktbOczla0bM8i3FhysFrVjjZMMTRq1ZOMoApsHIT8LmX4XR8VbXwSxWxUpCN8uHLhxxvkYMmAhPxB3fiDz3OQzRpeunPny58uWcYWha2CAIXlrglPo5440cEcEMKGOCFHXp0CcCE2EY2jbMwzZmC1yxYslrTIxxrXOXHjW48ObI0ZMnDBg0agCk8Ng/4Zev4Zb3W7ioiogIT8Qn34hI80eJK2TPXHhuCG0lj1K18TC1tLBwMBGCE2EY2Dlo5cOMK1zkcuVrTNkYLcWTE3W42uRi3w48jnGzxgCsIBRIbwMMeBgeAQMJEwkXDycbNysvMycXCwMJGQ01JSkhLTUxOTk1PTkpHQ0HFxMzJzMnJxsXKx8nKzcvKy8LCoSKhI6DhoGDiQg/4Nbv4NjZXwzjfBqOlctcNcNYxqqqWZ453x3x68+vXjz7745ucTwxw4a4cI5a1yjTGAhPBEZR49Z3jOEYxijCMIoIoRhEAjCEYymQiRCESccfgO8I7wITYQ1c5XORtjyrW+RnhWtMrZotxN2jRa2ZMHDHC2ys2jbMAKjwJ1hPx2ZfjtbnaeqGrBkzatGjBTDfLp4O/fnw5a3ixQ4EtkNFI0rTHmrmpRGuPXr4OfLdLFgxYtDFaNIQjWscccM5ynCkpQtXNGBNhx4b1ghiwYMFMF5The4IT8GO34Md4xw4LyrCcUSFEkpQUTwYbY5Z8XBhG9MeKuKOCVKWpKlJQSVjeOHK4OHHfDCGLBq1bMmSWKMb3vlx4+Ph1znLBq1cLgZLWjPDhx5b7b6a4YgIP4s8WJ83yc5i5RJEwkLZnPHwbqvG6cOXjU3z6zmJVImLmJiSYXUxMFTEwSTExKYmJVMTV1Ml35PvxmKCE2EYWThhmYuXK1rhxtVrRy5xrcWLDiWucWZowaMGbhkyagCnoehvFap4re4+Hi4iGlJKgmpiQgoGHj52VlZGPhYGIipKWkpQCF+AKL4Ar8FhrsJNNHLfh8HhcHh8DfLFJRZhsZRcmjheRtnG186GFBGIYRDBLDgdKhiqAhNhDFgwY4sTNotYOWGFa0yY8y3C4c5VuRgyZZWzVvmaZMgApTDoP+MZD+MZPw6zqYxmOKwIX3mHvA7MNVgJIZq58ThcKAh8aV9A6LAYLBYfP4GgMLITYQzy4szbE4wrWmJlkWtGGJotc5WzVa0w5crVhiYtGuFkA=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gDHAOAgAQdAlhsARCCZrydpc7YTbeqGyBQZw+KAwpIEET//wNFKEYoBQM4C2QZIDIJAICAAwF7wh5FMwkAgKACAeHDHkU4CAD+AwAAAAAAEeXswD8KdCKE/Hzd+PoOTFnzTtWlMGLFiwUYceXfn23QlmtiwYCD/hwq/hw3m63wvt37c9TMziuGuXLlyG3HjzuF3UsjK00xxwxo4IQgghgQwRw07GUwICE2EZWjPCwZ4WK3IxbNFrTG1zLXDHDjWsWWVg1xsmrbI1YgCkMIg/4/BP4/Ca5VHCyD/h7U/h653nPFzIesRVQ5HG4HCCE2EZGuNxkx5sS1plxYlrRm1cLcLBqzW5mjnG3xMmWJuwbACmEShPyBHfkB5wStWN548+Hhzwzw1Ibw03eGpOalqqUnJCQhoOFm4mZkZmRAhsvYLg4W3g4lCwcDC0dDBQMBXCE2EMXDHG3zNGS1wxctFrRg3YLXDJs3WtcmFhlaMWuFk3YACmURhvHyd4+iZGXhouQlJ6mpKSWjIJBgh/DVt4aoZtHo9GodBobDYzEZfF43G4iAhswYLg4LA8LDwMDAwc3WwUDATQAhNhDnJixtmTTMtYYnGNa0bscq1w0w4VrHC5zMs2Zm0cZcIA==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5AHAOAgAQdBIoIkAcBEL1nw9MZWRhCuUwJFH5kAZADCkgQRP//A0UoRigFAzgLZBkgMgkAgIADAXvCHkUzCQCAoAIB4cMeRTgIAP4DAAAAAAAR5ezAPx4XRYPxvFGpuQKsiR5nmgETSwHLmFWCrAAKWBKE/GJB+MSHBTPxs6971XpeAIT60760/LsvkhipSkslqUlEhsfWMDBVcfCwcGQcLgmBgYGxITYRlx42uTEzZLXOHCyWtMTRktcuMrJa2yt2rZvkaMGLJsAK+QF2hPyaffk0dhHBtwcGOmuPHn06+Dt01Uts3cTVmzU2Z8w3zvhw44UpgxUlSq8q4mDBgpa1smLJizYNGKlI1vfLhy5cOHDhw3nNDBDBGCOGt73nGs8eHHDDaurFwoP9hV+w7nNb1nkqqUi7JqaQhetu3fwrxXLXgY7YrF7nPW53m+t74742uprVVGpiKRMW3PHnx58d5vN3ve87xGO3DwOnLty8auGOQIP1PG1vwc745zMymJgExIE1IiUJiUShNXVwlEgJgAAiYEkkSq0TF1dXv4D7xflgITYRkysMTPCzYrWTHG1WtGbVwtxMmzFa4ZsGeZgyx5mWTIAK3AFfhfkyE+TGevA04+vG4fB0xqLsBhJqIZ44IYorsFhMBdUhppttllUTTUQSQwRyQXYLFYrFYjAVR14fB4XE4O2mOVTPTXTXXLCkgggQ3wYPAQVSAIP+Avb+AyHE9s9HBhSWGEYiEVWNY6dmm734PHvzzvK4qKiLZ3vjdpwrFSzvj159et5RjXThw8DXlY8p4WiD+QvbX6vXNzIkiQiQiYmCYlV1JMSmE1IExNZoBCYupTE1M3x+CZX4YCE2EM8WNs1a4sK3Jkx4VrRswxrcLNpjWsMrhu0ZZGDlyyYgCt8BW4T8mMX5MQ8uOvPrw9e/g56ypg1ZuBiwStK0NWLNbBJhx563jOVsXAxZsmTJitKUIwnWMccKxnjw5dOfXjreVJYpL4dOXKx2pmxAhPwRFfgirk4WfdC0ZVXjGMbSwUxUwSpKUbYMVIUrXLr07+DXXeKFM2bJglJWuXHnwzvO88ePDpjVTFkzaMlMWaOrDSMpAIP5G9+Z9njm1iYmJmpmCImAkmCYTEpiYlV1dTC6uJi6EwmJiYTd+P7cXHAhNhGNjhwsW7FitYZszRa0Z5Gq3EzaY1rlszyMHGFq3aZGYArvAWOF+TPj5Mz78Ti8Tfj8Hi8HXDJRViLsBVRJJNJNZZhsJNVBLbXibaZYasJgMNgLMBgKpKpJpooaZcDgcHha7aZYIIIkVctt9ccpNJQgnpvjllktw0dQhPwdHfg6vyaL2yRlNhYZ1itKlsGDFiyYsmbFC1J48OfPl278+W9ZwxWyYrUhKd8N73jWcMMbxrhjWs44YzrbFLJS2TBJCNMcJwgAg/jjz7en4eZSTCUxIlCaImExdXVwkSgETExIiUwi6uJiSJgCY3n4LuL8sCE2EZnOHNizOXC1q5ytlrTG5YrcORziW42mHEzZ5szBnlcAClIPhPwSYfgkxrTDgDdvjCqG8BoXgNPhZChoAjo+UlZghsdVqCrY2FhYOJwLEwUHUiE2EZXLNkybN2q3M1Z4VrRywyLcLdhlWuGrly1cOcrFoxbACkcKhPwUcfgo3i3TRnlAg/4QlP4Qg/BcuImHxdY0DpdDgMAgsVAhNhGTG4aOXGFktYsMrZa0btG61y4Zs1uNyxwt2eJyxYsHAAqjASyG8HX3g7Jh5GCiZCOmJKcioKJkZuhn5mJh4SQnpqcnIyAhYuXm5ublYBETUdGU0cCG6Nro+Z6QnoCMQcDGwsTBQEZGRERAwMjO0NnP1cfGwMVJTk5RRkpCQkRIw8DHgIXj7XotbHPDHBLBDDFCgQQoYY4SKGSCKGBLDPq7YJcWITYQzaYW7FlkyrXDTHiWtGeJotcZmzZbmbuGDfNlZM2zlyAKpAE7g/4REP4RD44dfI5wvN5VOsG13eu/hYxSKsVEzFrlMET2543whuhM6GeAjoaSjI6EgoGHh5GXk5WflY+AgJCSnqSckoaARcfLy8rKx8agIqalKKilpKEgoOPi6mNq5mhjwITyl4BjDwHesUU5ThGIIIIIwRBEnKMBAjOd/BNYRzghNhDbCwyZsjjGtYOHDla0xZcK1w3yZlrPMyY5muFoxxsWwApPDYP+FGj+FGGWdSxnPLaF8rJ5UfDWR1R314XC34mGyRawMBZycTG4BhYCBiQhNhDPKwYOG7PMtZMGmJa0bNmy3E5auVrRkybNG7PKxxscYAo+BoT8KbX4U7cVNACD/HnfjuWY8ECHnE3gKczYITYQxZY8bdywZrcTBviWtHGZwtxZm+ZawY5mubJiZ4sLhiAKbBiF+FWj4Vj4ZqsNhsFRRTPg8PhbZYbI8ViqIoXyKnkIYIqV9MM8MlVVU0ksuJxeDxuVhsvYNgYDAMOhYCDgECIGDhcBwcFCxIAhNhDRnhbZGWJktYZcbNa0x5cq3C1yuFuLC1ZZmjjEzwuWIApnGoT8LiH4XH8cJ5q5KWxQhO+HDlvNDiY+BICE+OG+N/tqx7IyjBGSUIVYa68+W+GF4aw8MWRyMscMcMCEgjgln2caGsAhNhDVm3zZW7lgtxuMLVa0Ysm61y1csVrXNhxuGeJo4bZWQApzIoP+F6D+F4mdZ4ZXnPPfGXOp4TrhrlrHDtXCY4iE+WC+WlnK+StkkkoUpbNLFC0JzvrrxcvDx8OF4y0MMGfw8MaEhghIYEEMBCnr1sMEcIAhNhGLLkw4meJutc5mWZa0cYca1xkYZlrDDiYsnLjJmbtnIApnGIT8NFX4aSVck+BTJak749OfDhvglmhIhfEreJvy1WMlopmrlghkqmkqnX14WkCGyheoK5jYODgYFBwECQcHZzaBgJwhNhDZvkcMG2Rktw48Tla0cMm63Dmyt1rVi0wt3LHLjauHAAqAAR6H8SzHiXLhsNgiJRCTSCSRiJQCCxeOymSyeNw+EwyESqNSqSR4hfiSg+JJHEQYKSpHXi8Hg8Hi8HgY4rKsBgsVJhrVs4CF5o4Vgh2MscMZDBHFCQwQoY8bm5YE4CE2EOG2FrhcuMa1zmxtVrRsxyrcTnK2W48LJiyx42WZvkbACmcUhPxe7fi9hrLXqywvG84YdWfFgxZwhvEi94kcYGMhJ6OmIaUgoSDj4upl5+XpgIbNmG4KDt4eDg4GDgIVF1c/BwEDFCE2EM3DFk3Yuca1q2zYVrRmwarcLlvhWuMLbHjZMHDPHjbgCpYBMoX4ltPiWrVwYWO0gouw2KxFkUsuHxONx9+DgjquwmEwllFkam2mmeWe6mhiAIP+J+b+J//U+B4GuGqiN5zdxVaxUzx318Pwe/XjfHGNaxrGsRyFAIT0R47lwefeJOEYRjCKMpyjBCKJGEYTkCbD4JmjxSE2EZGOTIyatWC1pmxMlrTDkcrXOJjiW5nLjFlctm2TFhyACnYghPxdmfi7pwa2Ulk1ZOJmpKs8+XLljCUpZpwnAIX4n5PifnshwihFLbiYsTTHDFhMJirqqKGDnxeHwODAheXuDzXyxwo0KGCAiQQoJYb9fLBHgSE2ENGjRiyauca1lkYM1rTHmyLXDHM4W5cWPNhYZc2VgxYACmAUg/4joP4jp8Tw3xwuYnDtjxNcgIbxXdeK8uOj5qLsIeSioyCQE3AzMrRyYIXhzFwwZPE0wwwwpY8Dp0cQITYQ5ZMcLhiyxLWbnHiWtMrlstcsXORa5cuMWVsxxZWTdmAKdR6G8TCHiYjg4mEkYpHR0lJR0cgpOVnaObl4uCgqqWqJyaCE/Fex+K73Y2XyXjjy5cufDhvFalsFI0wsM4XkzcwtbLOhjQoSCGBBDBDPr54o8CAhNhDNvjwsW7BytyZWrRa0aZsy1y2a41rZllaMnLJk3zNmgApUDoT8XIX4uRbwz5pytPFgxQCF+LET4sD4bJaoYYMDPh7ceIbLWCYOAu4uFhYu/gELAiE2EZMuTE2wsGi3K4xslrRzmaLXOHCyWs82Zy5xsMWLExxgCnMehPxehfi9DzU4jAjPHhy68OWc5ypSmCObDpCF+K/74r/2DToZFE2EuwmGwlFxTfgcPfmZs7eAhsrYFg4C9hYVBoCBgAIFAwcDD4Dg4CDlwCE2EZXGJizcNGi1wyaNFrTM3yLXDHC2W5GeTC4xucbjDlzACksLhfi9I+Lz27DSWYi1PKCE/Fs5+LYfbbOjMkCHyBb4BC6DB6PB0FioITYQ5zOW2Fi3aLcWJlhWtMTPEtxYWTBa4aN2mVq4x5WOFoAKmAExhfi3q+LgG1LNHgMFdhMJVZFLPfhcHga50VGCwGGskhhwuJxOLwcsMF2CkukkjlCE/EN9+Ic2GrHovC+HHG6UsGDNowSlGGWeeN1rYsWilFb7c/LrtreIhPInVjLn7bxnGJFCMEIkJwjCIRlGEYRTrz+TOAAhNhDhwyaMGbhktaYseJa0ysmy1w4xZVuRk3Y5WrXK2YsMwAquAT+D/jOm/jO/8Yvv5Hg+BnhiEXOczdLisVyuMUuZmrxcWzPG8sQxWem8Z5CG8Qi3iEXFNF0ETJQqDjYuTj5WXnZedh0ZHTFJSUUpGQUBAxMbJy8rOyMXCwkRKUVFRSklEQEHKxdXF1szKxKD9ztrzYYzz3xtkmUzUopSauLLhKLqYmImJiZnfi+/ZxAhNhGVgyaMMeFitxsm7ha0Y48K1yxyNVrBw3xNMOXJhwuGwApSDYT8bZ342zY4dGW2KOKUJobxBAeIE2SgYKHiYOjmaGVmwIbOmI4CDuY2Jq6NAoQhNhGHJmaYmDDCtxZGjFa0zNsq1y0Z4VrJtizYWzFzmxZMgAqNASSG8cA3jgDg0RGIZEws/BzsVHyUVOTUtGIeLnZmZk4eAmIKakJAhfh6K+HpmxZDTJFBYyFuMrkrvrwMscEmAusmgpnyuPy+LIbH13AxuA4uOiISEhIySgZGJiYGFQKBgEDAQKDg7OVQduAhNhDTC2asG2LKtYMmDNa0yNWi3CzYN1uLGyaMnLli2YucIAprGoT8dAH46I70lmtmlihS+GuW+Gd8V+Nn4QCE/Dyl+HjemKMowmQtCkoTjlvw8fTphIbQ2M4CDwLBwMHAggYAg4OHwDAwEHOgITYQ5YucbLLmZLcbVkzWtGWVotxY8rha0aZWGbG2auWrNoAKgAEkhPx0TfjoFjDPkw4LxjCcLzvjz4cM4UwatGbNbIpjphCE/EGp+IN9DDiujPDG8YywYtGjRmxYI1vlz758fDwb4YXjzXxxaG2OMjgQwwQoIYIYoUMEMMd+pjghxIAhNhDhg1cssjJqtc4WmFa0zNXK3C3yOFuFsyYsmDVy4yuMwAppGoX48cPjyJptmhwlWCswSKnD3330wz4ajAR1AIX4emvh6bw1FyCGOOmOWCia6RJg4cbgcjaAheVOATQ4WOOGEAhnzeNQrCE2EOWOZm1xY3C1uyyMVrRzmxrXDJllWtcbFu5zY8zTLlbgCp0BKIfxzOeOmufzmZxuBxaWUioWSyW6tVqjSqRQiEx2Xzmhzmezebz+f0GZzeGw2FSSaTqG8OPHhxjoKiYnpCMhIeNi5ONl5+ZnZ+jm6eXm5eNhIyKoJyipJyag4aLhIMCF5m4Zgj2MqFAhAjghgQRwQQwQo4Z8PmYUNQAhNhDjLkYOWeVwtaMM2Ja0ZtmS1y1YN1rTG1zZMbRk1bZHIAqTASSH8LPnhcDm85m8djcWjFEo1otl4rFOkUagkDicbk8pm89otVqNfo9Lh8Jh0gCH4g7hv49IpBNodFILAo7IaHO53N5fM5PI4vH4TA4dGIxMpdQJxJI5DgCF4KwcEGfnjhQo0qGCGFDAgjiIU+xlhVghNhDlrkcZGOLEtbscbha0y4WC1xmx5lrBgxy5WjRuwb42IAqnATmD/gmk/gmX69OtxcrXjhXLhw0nc+D111mMNVjhyxjVznj16+PncRXLPKaAhu7e7u2MJ6ChIhARMLFzMfQz83DwcFGTE5XSk5EQ0FAxcbJycrKx8PBIiSnKCWkIaIgImFm4+TkQhPMXg+MO3tqiIThGE4IwgEJwRQiRgAhGEY5fBcYuaCE2EZGzLFmZuG61xjwtFrRiyxLXDRuzW4WThhjZM2TVllxgClQOg/4wzP4wvXHPGMzEuQCG8HKHg5hlpCkhJiIioyBkYmZAhskWsDAT9DEpe/gYGBpwITYRjauXOPK5wrceHNiWtGuRqtw427Za3bssLFk5cY3LLIAKOQSF+JUj4lScRCCE/CXZ+Eu3TkCCy7QhNhGFzlYYW+VutcsM2Fa0YZGy3FiYZlrTJiy5WjZm2x4soAqTATaD/glM/glN8Dwe3h6tdXNRyXUksVTFTZBE1txvNtR2YjCF+Ahr4CG5JcdgcAmijllttwuBwtaCS7AYrFYCiBPHfbg68LLBHJViMBirJKKZsDbTeITx5zYy4vHvOM4TEIgIRQjCMEYRQiAjPn8uZAAhNhGLE0yuWTditxOW7da0xuMq3FhaMlubKxxY22FnlyM8QApWD4T8EkX4JI1L5LwrXNfBbMCF+Bcr4FqYMFPdAivjwOFw+JCGy9g+DgLmJRMHF28PAQMuITYRhytsLls0arczFm3WtMzdstctWzhawxucbhnmzMMTNwAKUg+D/gqs/gqxzhytfGutZIT8CnX4FB5ZoZKxnnjvy7c4hs2YdL+Dg4eDsZeBgUUAITYRlyt27Zs0crWjnHiWtMOJstc5W7ha4as2eRxhcsGjXKAKVQ2G8EbXgjrjpiGooiAhI+PlZECE/A49+Bw3TPLSWPFHFCyHx5aYDAaDCYTDZzA4BA4mITYRhYYsbVm0arWjbIxWtMWRgtcsmGJblzNmOVrkZ5czNmAKWxCD/gmg/gmhnhyzrbO9dcOQhvBMt4Jl6aIjoSMQEDGwsrHzdOCGzBhOAgbmFg4GFg4fAMLAQNKAITYRlzN3DBq0cLW7JmyWtMzjGtxZMzBblwucjdnhzNmOVmAKVQ+E/BX5+Cumd4Ycl4s8seHGhfgla+CW/GVYSiyySSeCu3BghsqYFK2XQsLC3MbAQdiAITYQ1YNWuRljyLcrFoyWtMbPItxMmLNbka42LZhmaMHDFoAKUAyE/BOd+CbvFgjgY56cOcCE/Bct+C7dKubFLNgxYIfHFpgEDnsLhM7hcBgMzCE2EYm+LFjcOWy1sxYYlrRk0ZLXGZi1WuWGNuxbscjRwzxAClgSg/4KAv4KE1Z7b6TUHHWQhPwaVfg0tpmnsYr4JxhPDj2ghshW8HCWMTBwKFgImFwLBwELQiE2EM8bho1wuW61u2YM1rRw0xLXDZjhWuGmRg4xOcrPG5ZgClIOg/4LAP4K6+8ZwxHg4ucghPwa1fg1vzZq7sFsE55cOkCHxxZyew2AwOE0OBoDKSE2EMWrfNmbNGC1lizNFrRxiYLcLBswW5nDdrhY5mDnJkbgCkYJhPwUKfgnfpqMd9aD/g7Y/g7/zNdK5YCHyJc4DCcDwtBZOCE2EYm2JhjauWi3KzzZlrTDkZrcTly5WsnGJi1cNW+FyzbgCn8ehvEvR4l2Y+Zl4WRIiMoKSolJKCgImXnaGbmZGTjIKQmAhfg7o+Dvm5dkqroqp68Hi8XhcXgcDLNFgMBiLsQhjIbOWIy9g4NCwUHAQZAwEHBQsJBoGFt5OAg8CiE2EYmbNyywtGK3GzxMVrTC0xLXDFhkWs2zjDmZuW+Vy2bgCmcVhPxHafiO1LZc2G2eOGMLYIcTBqgAhvCTt4SlZyLnoOYgJaEiIRAw8PLyM7Iy4IbD0zAQEvIxMKg4OAiULD4BgUDWgCE2EM8zJjlc5cK1k2Z4VrTFlxrXLHI3WucWNs5ys8OZticgCnwfhvEw94mE6GDm46FiIqSkpSUiICFiZGbm52Vh4WKkLKGppiaAhPwl3fhLZwZoZp4K3vjyz03vON4QklPVvyRkhtAYvQNzDwcHAwcBBoEgBACDhcAwsFB3ICE2EZmmLG0YZnC3FmYZlrTE2yrcLdwxW5mrJw3zNHDPFkcgClwSg/4v4P4v2dxPg8s4xjVa4znYhfhJu+EoHAV5KrCXWTSQ1y4e/C4MhswYRg4KzjUOQcHD3cWg7cAhNhGLDlbYsbRstb5G7Fa0YsGK1xjys1rVvmYYWWbC3wuMYApwIYP+MT7+MSfhHZwzE5658Pj1nOrrWIxOY41QhPwkQfhI3hPNfNDBLAySxUxJTrWuHDLHTDLhgIXkTbwwZ+emGOFCEEIhQo4ZdLfBDqQhNhDlo0atsmbItaNWuVa0Zt8S1zlxslrZwwxt8rdtlYtsQApQDoT8ZF34yI9EcjJaurWvUIP+E5j+E5Vnl4eEcuM3QIfB09IrK4PB4LR4Ggc1ITYRlw5sbFy1yrc2bIxWtHLlqtc5mWJaxZ5HOJk1bscuXIAKYhSE/BOZ+Cc2cs+jHSE4EpVzZeFnhvDLJ4ZZZWUh5yEmIaMhIRCwc3Iz8TPghslXsArY2HgYWAg0HCxN7BoCbCE2EZMrZqwZMmK3G2btFrTDmYLXLZs2WuMLTNkZM2uJpkwgCkEHhPwW5fgth0jIg/4Yfv4Yjeg7AIfBVNk8bmsBkIAhNhDFviYt2eTCtZsmeJa0yuWy1xlbsFrJk3w4WbJg2bM8gAqmATqD/gsW/gsV1xjvWTF8Gl+RtqlXcpzCJiYqLwm89+Xfe0X4XfhuAIX4RxvhH9sgwlWIuwFlEUNtOHyNOVwuHphoowWKw2MoqigpjvttpwNcclGCwmGx2IswEM9OFtxNoIXlLgGGDS1xxxkMMEMCGCNBHAIiAhEIQwQwQQkMdOxjgh0oITYRkbZnDnMycrWjZs4WtMzlytcOGTJa1YY2TjMzc5WzZgAKUQ2D/gnq/gnjieXOp60dgIbwqteFSmMhZKDQUrDz8fSgh8nX+AQucweCwugoCkIhNhDlizc5cWRotcYcbda0w5GC3DiatluNkxys3DZjhbsWYApWD4T8Fq34LQWG17Vww1wyxxiF+E/j4T38ZFisDUniwceBpwqGy1geBT9HDwsLF38DAQNCITYQwYNsjjG0crXObCwWtGzNstxNMmRa3w5GLNjkbOGTlgAKTAuE/BTd+ClfBG0Mts9coIP+Ffj+FgHXXlFL1sCHy9g1E5rC6PBYBBZWITYRjyOc2ZuzyrWGPLkWtMjFwtcM27ha0yNG2Nw4xNcTJiAKkwEvhPwTafgnJ1GbPwNeacI0rCsJoUQomjlrVOEJYKIYaZeHGICF+GKz4YqY2NyUs02AjqhhjptppwOBrR1VYDFYjGVXIa78LhcDXBLgo8hDIIXdSwQYfCxxwxwxoZYEJHFCRQwRRwIYIwhjj3MsUeZAITYRixZcrLGxyrWDTJlWtMTZytxMsrBa3w42bZo0yt2rPEAKrgE+g/43iP43iUc9bZSrWPA4TpN3zzN9s1VZxtFXGLhmJZhcTO+nHU8AhvBTx4KW4GITEHGQUDAyMLLzNTLz8nFwcVFS01TSExDQ0BARMHIw8jFysTAwsNFSExMTUZFQSDkYmXh6mLmYOJCE89eKYR8A3rGacIkUUZIRoQijCMJhOCMkIwgmGXn8eMGEITYQxzMcrBqxzLW2Jg5WtHORstwuXORblaM2+FywzOXLlmAKUw6D/jp0/jpl3fPlat9s64iF+CYj4Jd5sFLVHTBg58TXjYfH1rJzC4PCYPQ4LAIHLyE2EOczZmwY4sK1w2bsFrRrlcLcOXM1WtGbhi1bZGLFiwYACkIIhPx13fjrvvZitmCE/BDV+CH+WZnoh75N4fNY3J0RITYRjasmbfDmyrWGLIxWtGThstws2uRbmYssWbDhcZmePEAKZhqD/jvy/jv/uM+NjERzzx53KuHLpjGeEoT8EMn4IR70vK8oQhZSU4xz65cG+eeMhs/YvgF/Cw8CQMBAiAg0LH3JAzohNhDNy2zOW7HCtYtGGRa0bZGi1zlbMVrTK1ZtGmRjhb5soApsHIT8eg349B2uuSNKYMVoSnW+HDhhhth3ZcUAg/4H/v4H/2Ha8TCVVWL1Oc34efHz1IbRGN4CBv4eDgyBgIEgIOAIODh8AwcAqyE2EMmOJnlyssK1i1cNlrRxkbrXLnFkWs82bC5xMnLTNjxgCm8gg/494P49x+G22czxzzze5xiumuWsVOM43wCE/BEp+CJ9WGNOcoUtgyZsWSUIstdOHix112iF5w4fgh1s8sMMKGCEQAjhjwufhQ1gITYQ5ZZsOVhiaLWzJq3WtHDbGtwucjBazZY3DZzkYsW7RsAKYheE/H1R+Pr8wSyYLWYcOPThw027oZsQhPwOTfgcN2LVXYUcCUqMMdtcoIbPWK4KDu4WFgYMIFAwMLgOHgIG1CE2EMmLbDiYY2K3JiaNVrRizcLXLdg0Wsm7dwwZ4cbDLhcACnokg/4z1P4z76rfnZ7XjNWlFaxVMxd8Za59OOsghfgqw+CuuC6XHWRUYSiShPHbhcTgcDLBDZZhMBgIaq577cGAhPH3Xhj4uGNUZoxRRhOESJCdb+AYmsAhNhGNq5bsm7ZqtauWrZa0YYmC1xkaslrjJmx5G+FiybM2gApfEoX41ivjWfwWHx1dkckEcU8klFVwhvBJB4JM5CiloSUhIggZNMyM7JiGy5g+AgbGJhYGBg4GHm62DQMeITYQxatcbfIxZrWTBniWtMLbMtxZGWFa4Y5cjluxxMsrRgAKqgEsh/Hjh48WYTC4PIYzMZfP5fN4vAY1JKNSLBZLFUp1LJFDoHF5bOZnNZzQ6bTaTN5bCYDFpRKgh/A754H2YbC4VA41FplIp5MJVFo1DIBBYnI5HKZfM5zOZfJ5fFY3B4hHpVMp9PJtMohBkFCE8cdWVeXjjGM0JwhMjCaImhOUUIIxx+BZp8MhNhDjFjZ42TRwtZYmGJa0Z5Mq3FizZlrJkyZuWuPI2ZNMoA==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QEHAOAgAQdAyywAwEQvWfD0xlZGEK5TAkUfmQBkAMKSBBE//8DRShGKAUDOAtkGSAyCQCAgAMBe8IeRTMJAICgAgHhwx5FOAgA/gMAAAAAABHl7MA/HgYDgvyB+PwK3wFwg/xcH4t+I78N6563ibnje53F1wxGNcuuNXV0UpUIWmUzWcTMza2YmrqaGLiroBvVX4E6xjXCMRM735sd+9iE/CCZ+EG3BG/G5+7PgwyngWpilKEE4zinglTBa2DBTBSVsFsVJZrUglSEWK1JRjOOXDfHhw5b48em+fPPPlzZwZ82XJv0LUUnGd5zwTyX3ZSD8ryqeTC97m1hKUWBMBNXAAJhEouImamEoXARKExMSTARMZhFxc5+C7l7YCE2EM2bNq1bZnC3M4YMFrRg4cLXLdmwWsGrlmzaZmrVxiagCq0BOIT4pr4pvfmrKNpRgpVSuXJnpeFcE8FMmDFiwYL5cu/Lt4OOuCGLJg3YNGiEEYbwcEeDgmdjoeJgoCCgoSKkZBGxkLCQchCUEVMQUVAxMrS0dHOycjFwsVJT01PTFBKRUBFxcvHz8jIxoITjZJNuOc4zFo0lGUYzRnCaZGEYIIwgRgjKs7+Bap9UITYQzZNseLE1ZrcmPMyWtMzhktcZW2Ja3ZtnLXLmzMmbfEAKdBuE+Ju+KBY8GPJPFi0YloXvl248s65GrECH8TJ3iaVl0io0YkyDQuPy2czWSxGLwOEQyMSaFRCAQWHgheNtXDLia64Y5Y4YI4IYBDTr44Z86CE2ENMuFq0YMGa1wwbYVrTE1brXGHFmWsmmVnkxYmuZjmYg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ZKHAOAgAQdBKQK+gYBEL1nw9MZWRhCuUwJFH5kAZACIwpIEET//wNFKEYoC0gQRP+BrwZFKEYoC0gQRJDdwwRFKEYoBQM4C2QZIDIJAICAAwF7wh5FMwkAgKACAeHDHkU4CAD+AwAAAAAAEeXswD8eDUKCgfJ8oAAAAAAAAAAK1AE9h/IkV5E9Y3G4JC41HplLp1KJBCoDFZbLZvOZHF4XCI1HpdLJNLIZHIXAZDE5LIYfHYhCY9BoxBoBB4DEYTBYLAEQg8GhkAggh/FiR4sZY1CotBI9AoRAiBQGBwiAkBhsFhsRi8VkMdlsXnMLj8IgUUj0cm0OmUKkUWlEek0khkIgURisfk8hncdl8TjYhPIXRQ8C3umEYAjCMSc61wxta1sGLBTDOd5xTEUa7ezFDQAhNhGNw4ZsMjXGtascrla0atcK3C2aOFrHI1b5smFs3zNsoAqjAm2F8QB4hXBX5KSqaqiaGmO2nF4XCy0xQVZBlJpoIJ6a765VOElokqlgjxsOHjxOIjxV2Cw1lCHB4HB4PB4GmGHDWYijGQ3Rw02yW1UySwR3sHTfXPDJRdZZhIMFDFOAhfgRw+BHWLAWRWRIbbcLh8Pg8DPHFVgLsBilNUMMMcMsMeDjxLDwX1Q2YqrIYDHSYiGWmfB4Gu+OeFHFBBJPJXNTZTZFVgmCjspSxy3sHTg78LbWhouuqqimjIXoTjWDC6GWGOCGCOSFBHABBDAhgCFLDgdDHA0GEmwWkgQZ3BwzoUMYQRxIIYY4Y6UE1EUlEyGeWGNDAhIUEKGGfVwwR5khNhGRuzxs2TbEtcYmDha0cMmC3DjytlrRlhYNWzls3bMcQApmGYT5Vz5WmuSOzJolCdceXbhjXBHJSkSG6lDqFUNHwsnGx5ESEpJRUJDwNPH0s7MxYIXoTjmLA6GWGMQiCNLhc3CgrCE2EMWWJq2wt2i3I3ZYlrTNmZLXLNyyW48WJxhy4subLhbACnEehPmTPmUbTtjpjre+GMZaM2TgbNlMUcMODhx3hPqXPqj8GGmOFaYLatWTdgxRnly1z3xq1x4wheNtbCzdscaOAhihQRwQwRy16uGGXEghNhDho0aMsWFktc5MTla0cZsq3E0xYVubC5yt8LJxmaN8YApYD4P+Qdj+QeG649EI1eLAh/FZJ4rDYtJI1MoxHopAUXi8njqGypgODgsCwMDBwsncwMHBRAAhNhGXJjxNmbhktYZmDVa0w42C1zlZ4VrTFlaNsjLFhYMWwAp7HobxzSeOZ+Di4WXjY2BhYaKlp6inJaUjIaBiZGLn4+dkYsCG6d7qBYZMRFJJTUpLREZByMjJz83P0szJwcXJQElESACE8dc+bo5YzRRRjCKKKNeTzYRhYCE2EY8OJw0wtGS1liYsFrRzmbrcLBjhWt8uNplc5MTbMxcACngchvH4t4/PZGRg4GUlqaiopSAhZWjo6GdiYGGiqSOroqUAhuvg6/GekJqMkoGAiZeRl5eZlZGNg4aEkoaYkoaMhIXkjcoNfLHDDChQQiFLDXqYI4qQITYQyYNHOFvmcLWOZvjWtMmPItcucLBa2aOWDjE3atW7ZgAKWxGE/IIB+QP2ebXqQjJjzYYJAIbrLOs9joyMoIqQiIiAk4OZj5+VhsqYFg4C5iYGFQcLE28DAwMSITYQ1YNmDZm5xLWGNplWtGrHKtcuHLJazcM8bXJlbMmjFwAKpgE3hPyIgfkRFlfFDItde98ZBkrgrDCmlXM4EMFqURYb48+fblw1y5qZNQCG6pTqs5yQoIiYjIqEh42Nj5WVoZGnkZ2HiYyEkJiOmI6KQkHDIqIjJCQjJCEgIOJi5WJm4ubj48CE8oeA0O/hrFGKMJxnGMyS0KUQinCMURCMAjj8EzjPhiE2EMsbHHlzMWq3M2ct1rRq0brcTNhiWtGrLE4wt2mZg5aACmIRhvHYx47Q4OZhomIhpSeoqCMnIaMgwIbwEZeAiWUjJyIloiGg4mFmY2lk5kCGydgWAh6eJhYWBhYOFv4CDTIhNhDfFlZtmrDItzZHDBa0Y42S3CxcMVuLI2aYWebFiZtcQAp5IYX4+7vj8pw8ODxFWKxGMwFUEFNNdcscEM1E00iquSuIhPwIifgRRxao7JUnG+HHnx3jGFs2TJazBnlrvruAheWuCzU0xxwxoIYYCBDAEMtOnlghwoAhNhDfDhZ5cWJutY5GLFa0zMXC3DhbsFrBo1cOG2TJmYOGoAqOASiE/IFJ+QJGmO2GlZxrWm3JCmJglKNI3vjvhrecmzBspsCG8Cr3gU3koeYgYCDh4mRj5Wfn6OnkYmAiJScpK6emJCMgIiDjYefh6OPmYkCF5i4Tgl1cMsMMJDChghEUMUMEEKGCGGXB6MjrITYQwatGDXE0brWbNsyWtG7LCtwsm7da3b4mrVhmc5WDhkAKbx+E/Ibt+Q3fbPXkjotmyYJF64ca17UpDdfBjoCE/AX1+AuOWSeKsMtct8s6pUwN0aQYZbY5cICF5a4Jji1s8McMaECCGBDDHPoazMghNhDho4xYsTNitc4ceNa0Z5nK1y4YNFuZzmxtWjTI0wtsQApcFoT8ikn5FJTVnswIYMOTLLPDHlYQhPwH8fgP5NlcUJwys8dMM8GO2MCF4kz5lcHHHHHLHCJcukYQITYQ1ZOWLRy1bLWGJm1WtMWbKtxOWDla2bY8rbHixNGLfCAKZBWF+Rgz5GE4qas7gLYorJsFdZVHRgV4hfgMU+AzWSPGYXJVYCiqCKemfA24em2F4KwMUONwNMcsMKOGWfVxocKAITYQ1zZs2LGwyrWuFzkWtMTbItcNMbVaxxMWmNpiauMjTCAKWQ+E/I3d+Ru/VntXBNLPsy0wgIX4DzvgPPxV+Apignkw8mHnw4CGydfwMBZxcLDw8TcwsFBzICE2EMGWTM2YY8y3M3ZYlrTJhyrXGJlmW48WVy3a5sLnHjZgCkoKhPyO6fkeJnPFmOFihfgIA+AlfBYDEYQolIe4SuAwGU1GCwOAwsAhNhDXDjzY3LLKtbsGjRa0ytci3E3zYlrRyzcNWWbNixYmIApZEYT8kSH5IbdOTLmyyy1vjjjhGACF+AGr4AX8FhIMZDUjUsHPi8CAhsjXKAr42Bg4VDxd/BlOITYRkY4XLPI0bLWDHLkWtGeTKtcMsORbmZt2ObHiy4WbfCAKkAEvhPyQKfkgXnTgWwWpCWGuWt5s+qcI0lBCEIThfTn16cOGtcUNUrCF+Arz4C3aMJfgokEMMsM8iCaXHU0SwSy2x0yoarsFjMRhMBNJXHkcLkcOhPPXimLwPec6kSEJShCMCcSIQhFCKvb4aMLAITYQxysMWFq4crcOLNlWtHGZgtw5HOZblyN2GTMww5W+NgAKYxKG8d0HjuZg5OLo4CNjICcnKCokJCCiAIbwT1eChGSkqqOooqQQMXKxc/JzsaCGx1XoCri4WFgIVCwtzIwEHdghNhGRy5xZnOHEtyM3DVa0yscy3DhwtFubNkyMHDnHlcsW4ApqGIbx70ePjuChqKgpJyUQUjLzdHLyMDCzUNMSk4CD/gy2/gyNxu5473x655zmmHK+XGSG0VjmAgcCwsHAwcAgYAIOJu4GBUIhNhDdkzYtsLJutysGzZa0Y5cy3CwbYVuNoycNmLFqxbNGIAptHIP+QCj+QDGr7T01cbm5RUVqocNxFIT8GBX4L4bVlnpjvjx5cs4wpmxZsWCTHl05QIbNWGy5iYWDgUCQEHBQKAgYCDhb+FgoOhAhNhGJiwcM22HKtYNWORa0yNMS1zibZluRqyas3DVm4ws2wAqFASSE/Id1+Q/XHJwsWzRgpfHnw561wQ3SzSxThWcZQjBIhvBBt4ISaK2hpyQloiAgUTFy83K1MrWxtCj4KIjIyIjIhDwcfDiF5y4hV6eOOGOCGCGFDHHDDDBBBJIiQ16eFBSAITYQ4ZtWblq0yLcmNg1WtMzLEtxZcWRbiyuWGFgxcOHDRkAKXhGE/Ibh+Q2uurTuviwyaaTlKgCG8EeXgkHkqaCmoSQgoSBj4Cbj5+ZAhsnX8HAWMXAwcHBxNLQoOAhgITYRhw5Wbdm5zLXLnFiWtMuHItc4crhbkwscLdi3cMcrTKAKVw+E/Iqh+RVUtPEjg15s8riG8FgngrpkICIgYCFl4Shh6GFnQIbN2IYGCwDDwcPEzcqgleAhNhGZhiY4WeNwtbM2+Fa0xZGa1y4Zt1uVs1bMszBuwxYcwApICYT8ixX5FjZxjgcSIIT8FIH4Kf8W7FkWmIfBVbg8fmMNgMDlQCE2EZnGRpmaOGC1yzzZVrTCzcrXDdrkWsXDVxkyNGjNhjaAClkSg/5HCP5HC52vpOscKnE1sIT8E+X4J38DNfNGlZ3xtuPblIbGlTAQE/OwsDCoWDkbeAgYGNAhNhDNlkcZc2FotcY22Ra0ytMy3E1YuVrHIzxMXLFrmYM8YApfEoP+SP7+SQvpHSaTnu7xx1vQhvBC94IWZSCnoiQhoyDhYOZiZuNoZECGzliFB3sLAwcDAwsPQ0MBBwUUITYRkbZGbFkzcLWrPMxWtHLhmtcs3OVbjZsWmPK5xucjDGAKUg2E/JEd+SJHBiyWzUjivGSE/BXd+Cy3VbNLFS053iCHwlQ4DApfE4PCaPAYHAZCITYRiaOGDhgwZLW7RkyWtGONotwtcrVazc5WzDG1xsmjTIAKhwKdAYP+RBL+RBPwPB8K+/buVaYVY8PwnXo79ufLz+Gdk4RmLvjz59d8+/PfO89Wec3Npu53xz1vnM5XRNTjTWq5aqi9xtDhjhXDGIxVRhGoiYjEVpyjU8LxqtdNeFw5dCsbqICC/tab+1p7PfwWw+L43wfC+L4x3jcefHnxZGSw7a0siCwGWTcVNgS2Vmg2SrYsVS2LzbKqWRkSSyrNWyzIfB4szyCD+EPLuvHubmSIRETCUyiZiZhIIkIkCJIlVxMTEkTEwkiYmCYkBMExMABNTExMEoTEwi4iYuBMxM59fw7mPOAhNhDBy2ctW2bCtcMnDJa0zNXK1wxzN1rLNkb5sTnLmxNG4ArXAVaE+nC+m9x0x6sNqsePLGsJYs27NksXw6ceeeUtbFS2C0pVhe98OPDW85UlixYMGCdLxw3jhlWtISlKksWHRW0AhPxJMfiSrjbPivgvamTBiwWhKuHTlx665UcGDFmyZMRGd8d8t8NaxUtgwarZKWjC+HHhx473lPBgtgyUlSt55Z7cO8CE8meDZy4uWM4wjCcYxRRjAEIhGBGUYwQjBEhOUUIkJoRhCIhOCMIwmr4Fyo+AQCE2EM8jVk2bN2y1zlbMVrRw3brXDVs3W5cmNtiy5MjVvhcACowBLIT62T63OFse65CIyWyUtCEcd8eHDinaFpRjWuWfBhw4ZYbxFxeIruJhY+IkY6PjI0S8zMzsnJwcFFSk9SVEtOSkVIQkDEwsXJwU/FzcbNiE8VcGDi66zqjGKcoxjAhFBGEQRrHh9UYQITYQwbOXGNs4aLcuNozWtHDPMtwucblbjZuMuRljcuGmXIAKTQuF9a162u7CYSqbARx1gIT8QqH4hY9GKcMLDhwgh8gW9AaDDaTB4DAZOCE2EYmORhhyuWK1u5aNFrRo3aLXGFg4WuWDXIyaZcmHI5wgCmQThvAK14BcZGPmYpJSU5PTk5ARUTCycSCG8Pjnh8xlqiOpoaIgY2TmZOnhZmBlQIXjrWwT5m+OOGOGGmvSwRxTACE2EOWmbFhbN8y3Lkx5lrRnkcrcLjNiW4nLZrhyZMLBixagCmsbhfgMI+AymW2iPBWYbDYSqCOu3B4PB0yxR4CjAVCD/iBS/iBB7O2ccePPrvO+M5tmanUaoIXlDfwtXTHGhQwIQRz5/AwQ40AhNhDhjmaOcWZotZsGzda0atWS1yzcOFuTHmZOGTDKzZZsgApyH4T8CYn4ExdEZ6NuDKunC2C2aVIRjeOW1aQwAIT8Pcn4e5YbL8SeaFE43nhrhy1rO96ZcWFeQIXg6+OLL4FPLHBLBCQwQwQwQww4PSo4oSE2EMG2HCxysmK3Mwx5FrTMwyLcLXGzWt3Dhuwb4cjVs0xACpABK4T8D/34H/2LDihKM4YYp1jhQrSGDVoxZoQrl08Hh5888TZg2IX4fTvh9DgsgsmqkhWz4XD34nG3xwzSYS7GYDFVYC6qaSWmnE35nA4e8IXlLgFDq64Y4YY4IYEMRJDAghgRwQiGCGGnZxocOCE2EYc2ZiycuGi3I4Ys1rTC2bLXDRxjWtmGXFkascTBywcACksMg/2zn7YVjdazGa7gg/4g6P4g6Z4b1rjnMbCHxZXYAosLj8tgMBQQITYQ5ws3LPE5YrWTFzmWtGWbEtwt8mFa1bZG7JmwZMGWHEAKRAiD/cHft+9cNxcgg/4h1P4hzc34MZiHyFd4bS5vBYHDQCE2EY2+FjhzOG63G2yt1rTC2xrXLDG0WsHOFwwxssrRs4aACrcGvQKH7NDs8YHA4bDoXAoDAEIg0Qi0UjkYjkQgyExOMyGVyuSxmMwNEo1KJdNJhIo1DIDE47KZfMZTI4rA4FEI5LpRNJZJo5BIDFY7LZbM5zK5LD4LCodIpZNppMJFFoZA4fIZXL5XK4/GYDAIdGpJLpZLJNIotBoHGZPK5nO5jLZLDYHCoxLJpQKBQJVIIZDY/MZrUZ7N5fFYXBIlKpVMKBNJpJIlBIPGZbM5zOZnLZDDUOkU0nlGo08lUag0Tlc5otFpc7msZhMKjUmnFEoE4mEkikCishmczn83mMrjMFhEWlEwm1CmUojkOhMTkctmMtmMpisNgsAhEQiUWjEYjkUkUkj0aiUKgcDjshlstnMzmM1k8fgcKjEunFYplInUii0Ah8ll8/nc3nstk8ZhMEikkl06n04mkojkKgcVlMvndBms3k8Xg8Qjkym1En0ykkKgsbkc7oNBnMviMAhUsoVAo1MoQIbxL6eJdeEioOKQ0HCIeDk4+fj5uRjYWIgpiSnpqYkJaKhIeJlZ+fqZubg4OElJailqCOjoREx83OzNDKycHAR0hMTk1NS0tHQkLCx8rP0NHLxcfAREhKTEtJSkVEQKJj5OdmZmVj4OFipKWmp6YmpyKkImBlZehr6unk5GFipSkoqyaopKSQMbLytPQ0MrIwaMlJ6emp6akoaMk4Wdp6mzn6eJi4qMnqamqJaikJCDhZGZmaujn5GLh4SWlJiekp6UlEBExcbSzdHMycTAwkVHTklORkhFQ0BBo2Hk4mVj5WRk4eJhYSAlIyWkJaSmpKaioaBhY2fn6+npZGTQkVLTU9KTUZJSEVAImVl52dnY2Lh4SKkpCWko6MkoaKg4WHl5GblZWHg4aIjpiWmIyQgISFkY2dmZmRCD+RvfeT4+7mZlMplEEURcCVySRFShAFpmpKlExNTC4mYupicZgi8ZxZcBCJQESzVoukIlABmCJghMEEpWRNSiETCJm0olCIlUwi4mZmJIQEIki1xKYIhETASJgzVwmEBARMZJTExETCEIXFpkQRCAvfwnN3AhNhDFqxzM2blitcOG2Za0btWS1y1ytFrZlkctWDZkzxMcQAkBCnosg/4Spv4Sp84GtxmJpiKhmd7siMaRNng+B5/RgIT8NpH4bSceIZKZrZpWwQpJKkoE8N8uPLfPfPixk53npITtaIR4suHGZNGKKMCESESMEUYxx+A5VpIhNhDLG0w5sTBktYNWDda0w5sa3C4ctVrhswxsMWbLjb5mIAqoAUKE/CNt+EdOUcmHZnzVpKbdeyUYq4axnSUMFKJTVvG816cXBXHesi1sWTBilknScoT8N7X4b0aTljnq15s+bOa8OW94Qpm1ZOJilSSt6zEpyvPfi4db44QzUzStaMNuC8pghPH3TQ6+OqsqwnBFGEYRARgIwEYIRgihGMoxgijfX24TlAAhNhGJpjYsMbButbt8WVa0Z5ca1w0x4luZzlY5WDFs5xZnIAqUATaE/CNB+EbHNt2Y8WKk8EqSQnOsaxQtHBGFa1zt8a3rGcoysxUponwL0IT8RJH4iU8G/dv3V3U0WtKFcN8+HLlx454UqWxYMTElW9cLDKkKZK5tOLHjhPAVqOLjwznGMYxRRhEBGAEIoRhEJz39mKNAITYQ5cN22FszyLWmbI0WtMrBwtxY8rJbjYsWLHC1aNmDRkAKowXyAYfuCu3xg8NgcZgEfhcfjcVg8CiUYlUuok6l0iikGhMRj8pmc9ms1nMvjMFjkgo1Qtlgr06kUAj8pp9Xt9dtdHosfRibUSuVyyUqfSKHQSNyGZz+n0uo0ObydEpFNqxUqpWJ5NI9DIHF5fN5rUaDS6rP5vIYBFpZQLVZLhUqRMI1EonFZTLZzQaLR6LP5PGYHEJRLqJSp1OpVHoVBI3H5fQaTO6PMYzAIdMqJTrVXKBKohAZTOanVafR5fKYOkEqnU4ok6mEihEFjclnc3ntDksdgsMjkqoE4oUwjEAg8dlMtm8tj8PQyNSKdSqSR6DIvIZXJZbHYfB4ZEI9IJJGodBIHCYvG4/EYXBIPAYJBIfwpBeFMOCQqIQqTRSWSKTRKEQ+EyOVz2ZzWTxWEwKFRiQSKbSqSSSVRaEQmMymZ0+s0GdxmIwqLTKeT6oTqiTaURaBRGTzWi02jzWVxOGwqLR6US6aTCdSqRQ6ERWMyui0mjzecyGPwWDRqSR6aSygTSeSiVRKAROSz2l0uqzGcx2JwCFRqPSKaSyZS6eSKMQaAw+MyWbymRyOMwuDwSGRyPSSTSiTRiDInI5bPZ/MZDEYPDo5NJZJpZHo9DINEYXE5TIZbHY3C4DBIpGpJIJJFItBoDCYnIZTIZHF4TBINGo9Fo1HIJAIHE4jH4rGYbCUMh0YiUWhUMgMFhcThcRhcDQaDRKHQ6EQiCojFYjHwIP3PCq/F5547mZJRFxMTFwEImCUpETMQggmbiYlE0EQEzNxdSiphCEkSm4upTERExdIvFiUyhMCAqYmJmSYkKiIRMXMzCYRJCauCUiJRNBEpTFxNSiBEzMklGfg2c1sITYRixs2rRozYLcjVmwWtMbfKtcscrhbkZt2eFq2yZmmZgAKhQEdh/DMF4ZlYXDYvFIXEIJEIRFIdEIxHJdNqBQp9HIZE47R6LU6eIfw7meHZuGQqAxSIwSKwmLxuNyOYzuezuYzWNo1KJ9NppRJgIXfTwR42+mWGOCGGKGCBDJHDDbq6ZKcaCE2EMmDBnmxOGi1vlcN1rRo0ZrXLhw5WuMTFria4mbVnlYgClcPhfilu+KZ22CfDYDFYjBY5BLKhfgvY+C527BRXQz04Ou/C4XCgIbNmHy9h0LAxd3CwKnAITYRhbOWzNvmarWmTMxWtG7BktcNsrda0csGbHLjYZGTJwAKgAEfhfisw+K2nDxS4jBY7DYTAIa676b46sLgpqJqLKUdIIX4MivgxLusgmtweFxd+Fvwc8VU1mGkw0ySeO+emsCG0NjWCh72HQ8BCwKDgoOCQUDCQEDBQsBG28PAq0AhNhGZpmyZXDZgtZM2GRa0xMmq3C0bY1rBi0YN27jFmaZHAAqMASiD/iyU/ixr1u914O93zImqxrWKazPPO83k8DfLXICG8G8Hg3JjoaUi5CHgYWLjZ2ToZ+rpZ2HgIyclLSsrpSYio5AQMfCzszRz4IXirNwwY3D2xxwkJLBHAggSIII4I4pYJZ9jHBHnwCE2EN2zlpicZWy3DmYM1rRm1aLcThy3Wt2jjHlwtGDRjjZgCm8fhPxfFfi+1zxbMW7NmlSc71qMCRGk0ZCE/BFp+CInNsvix1z4c+XHnreU7WyYMUpVhnvrwoXlrgtBq5ZY44I0MIQQwRQwx16lDLhQITYRkytmbNg5zLWDBs3WtMjDEtxMGbdbjZM8TjC4cOMzVkAKUg6E/GJB+MTeEdUtGSFk8tSF+CNT4Ix8ZRNDBLhYcDbXWIbNGHUBew8HDzNfAQKFITYQ1x5srZwwbrcrhk0WtMLfEtcsMeZbmzMmzbM1bNcblqAKVQ+F+Mbz4xsUSiCmbE4THwYGkIX4JAvgjdkqrmjwMGPsx8+FxYCF4218bP2104mFDbHcITYQ2aMMbNoybrczdi2WtMmJktc4mTda3cN8zBi5yYsrhuAKVQ+E/GP9+MeWEtejTKNaTtOghfgU2+BPubFT4ZDDetrwOBCGzVh9H0MTCw8HO1cDAwMKITYQ3YMW7dgzbrcrBjlWtGmRwtxMsORa3bZWTZrmc5sbdmAKhwEqhPxkGfjIZxbsGCic8eGuGcp4qEpTjOCMkZ5WvXPh1jKF+CCb4IP8Ng8RHJOjrljIsJbkqMBFJLPLh8DXXHBVdksJiMRgLIKQheWuDY4NjLDChIIYIIIICCGOCMhBDDHt4YWhITYQ5xtsTnHmZLcONxjWtMTnItxY3LFblbMcORo5yNXLBmAJAgryA8ABhfZ1ez9hqmhkknitUwQwwJkE0ck1FlVE0UEst9t9d8t88KSrBUYbAYCrBSQI4668LTh68DPDDJRgrshRgqMJZdCpvpxuJzeLxdNsFlmKx2QxWUxGColnlvxuRxOJrrjSYLBYLDYbBVJb8LhcficLbDFdgMNislkMRMjnrxeNwN9MccUmAwGKuumhnwONxeJw9McF2CxGEw2MwUCufD34vAwzRTKJAIfvxO/jRCFRqXTiUUCWSiIQCFw+Ny+Wzua1Wa1mezWPxmARqRTSVTqaT6aTyVUCcTCJIjJ5bU63b67Y53I4XCI1Mp1TKJQphPJlLI9DoLH5LT6fXarY6HMYbCI9MJ5XqVXqBWJhMI1CIrL6PZbDb67T5DB4VMJ5UqpWKNNpZGoJCZPN6fW6vVZbFYFIJpVqdYqJMI9ConIZnT6jVabL4fAIpLp5RKJMpBFIRDYzJ5fN57KZLAIFIpZOJxMpVFoJC4/KZnN5fJ4zAYhFJNMJZHolBoDHYzIZHHyD+aPh++fs3FzKy6WWCIqETSV1MyJlIRCIVMCUzMytCIxOpqYmYtMyTMIhERIkmalcVdXBEpq4JpMExcE1IRcTAJqYkhMxCSG+fwemfVAhNhDTI5Zt3DlktYtMTBa0bZmS1xicuFrZo0YsmmZlkZ4coApqE4fwXseC+2JQSJSKNTSRSyQRqAQuHymUzGWgh/But4NzYTFYnE5XJ5fKZTE4BCpRJpRNJECF5O38Nefjhlgjhhlx+ZhhgkAhNhGFzkw5W+JstZuWmJa0YuMi3DkY5VrJrlxs2bTM1Z5HIApmE4bwuPeFy2MRk3DR8QipKUpIqkgoSLCH74LvnYNEIhGJZDIxAoFDZDH5bH5LGYyAhsKRsFAT8jCwsHAwcHCwuBYEnyE2ENGmFzlbYma3Jmc4lrTI0crcTRg2WuWbfLjwt8zNhjxgCnQbhvDYJ4bU4WNhIiemqKimJCDgZuVo52XiYmKUU1LSgIX3eHuvcdFiqYMPh8XicHg664lUE0F1MFstIIXj7TxxZvHxwxwwwQwwxSwEcuvQQ0ghNhGXNhzZWjlwtctWONa0cNMi1wwYuFuPCyaMMbPC0xtmoAphFYP+G+z+G/PlfaOCpTznd5qdWIbtku2xgouaiJaYmIqMhoCHj42ji5mlkYbMmFYGBvYODQJAwKDg8CwMGmwhNhGPHkZ5cjdktYYnDNa0xMmi1w5yN1rdvhysnDFpicsGgAp1H4T8OWn4cw4YtMsjVLBitSMK58eW9YIZJUwqgIbuQu47ho+Wlydi42Ng4GMjJ6eppaUhkLKx9LKz8nMgheAq4IcrPbDGjI4oYiGCCGOe3UoYICE2EZWzbC4cYWK1vky5VrTE2brXDZkzWuGLjIwZ5GmPMyaACo0BKYT8QD34gH54Y6Y5aMmTVq0ZKRw4d+PXfTS+CmK0sUMFEIJAhuqK6teFiI6SopSumKSQmIiAgouFiYudk6WbrZ2vlZmFQktHS0pDQkDAxICE8bc2Ee/GJOKMU0KxTiihCEoShGenqxjDICE2ENm2Ji1aYWS3HlZOVrRg2xLXGRm0W427TJlZNWzFlhZgClwShPxB8fiDxvm06FpQjNnyZZTAhume6cOinoyggo6EgoOHg5mLm5OfhsmXpdwsGgYOBhYW5jYCDpQhNhDXI4xsWOJmtY5MTNa0ctma3CxY4VrfHjb4nLhq2a4mQApJC4P+Ioj+IonpuERDqIT68D68HNg1VlO+PWCHukpJjD57D4LAZGAhNhDdyxbZXDhutzNGzFa0yMHC3FkaZFrnCzZ5MjBg4bOMYApDCIT8RWH4ixbSlmxYgIT6ej6hvViUAIfAU7hs3n8FQAAhNhDlm5cNs2RotYMmrRa0YM261zmx5FuNyxbNcmZvkZMcgApqHIT8SBn4kDcGEbcl4RpLFTRTFRCs9N9dQIX0GHoMcDgBRhGGow000Es9d+DwOFnxNuFwIIXbUxMvTAhQwwxoYyFLDocGhwohNhGRzlxNM2NstyNMrJa0yuGK1ywYuFuZnlbN8LJk4xYnAApgE4T8S1X4lr44J7L0paaWnNxZ5QCG58Tn6YKMkJqWopCchoBHxcvK0suAhseWMHB18DAwqBQcPC4Bg0HIgCE2EZWebGyZ5Gy3DiZNlrTI0YrcLNrkWsG7Zq0csmGZizygCk0MhPxLvfiXftipsxWtGUSE+qg+rTpgz6MGW10whsdU8HATdjL3cBDwkGAhNhDls4ZNWbhytwsGWNa0atMi1zhzNVrFxkYYm7ZmzxsXIA==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wEHAOAgAQdA4YHbgEQvWfD0xlZGEK5TAkUfmQBkAMLSBBEkN3DBEUoRigFAzgLZBkgMgkAgIADAXvCHkUzCQCAoAIB4cMeRTgIAP4DAAAAAAAR5ezAPwrzAWSG8Hk3g8ViZOFRsZJwMfEzMzKy8zGycnExsXDwcPCwCKjo6OkpSakpKMkI6SjI6SiJCQjo6KkpKWmpKWlJCKjIaGhUJARkRCQELEx83S1NnV1dbWzNLMz83MyMPEw0VQVFVeWV9gCD/hYu/hZLxV8r1nCs1a7ImqxiNVUVpUIgkiJnWTMVTpEReePPr4ffjx65zmYXUs3c1GuXLwunhY8yay2Ag/hS8X5ve82XEyCYF1dXUhCYki4TBNXAmpIkEwmrqYmExMSi5mePh+uR4wAhNhDjDjbM27dwtZ42eRa0ZtsS3CwY5luLGzY5meHKxxtWoArOAUSH8UeHijDj8BQCDQOCROBymQzmXz2Xy2PxFA41GJRJJxNJ5SqNPKFOJtLpRII5GIZCIPE5LLaDS6jXarVaTO5rIYzBYOg0EQaAwCCwEIX4W3vhcNtgijqtwlOInwzCQWSUQWSTQUQQQI4YUsss9dt+DwONweBttnljkimSSVUYS67GYDKYTDYbEIP1ODxazWamLu7mVxKrEkJiJiRJcRKpREola/D+B7jPUCE2EMMuJkzxuci1vlaNFrRu2xLXLdtkWsMjFs1xOcWVi5x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ELHAOAgAQdBIAHqgQBEL1nw9MZWRhCuUwJFH5kAZADCkgQRP//A0UoRigFAzgLZBkgMgkAgIADAXvCHkUzCQCAoAIB4cMeRTgIAP4DAAAAAAAR5ezAPx4EBoKSgArTAU+H8DeXgbbhcBicOisBh8Phsdi8ljsliMVg8HgMGgkAgUNgKAxCISCNSSQR6MRSGQqHQyHRiPTKWTKVSySRqKQaDQmCxGJx+Szedzme0Gd0ObzGQxODwCMRyVSiUIP7U+65b6cekxqoQRdIYxWMVFWvNxJUarjWZ43nru95553MoVFMqiseBryO3hCD+DoqfR53xmUzEwRMTEzVwiSUTMCJIurhKauCBMBM34/ssx6gITYRla5MzRthzLWePDhWtG7XMtws8uJaxbMM2bK4y5HDVkAKxgFNhfivW+K9eOuKuaeW23A4O3B4GmeGCCSii6yq6rCYCrDYTDYbFYLCVTQQQI4ooY578LhcnkcPjcHh6aaYo4JpoJlFNFsuBIP8kB+ShzOL1fCeCIwrGMVisVGIrWoiMbnnvOed8XO+eePPjvnxleqxy5Y4axWtR0vsoITwheEeXhjeKcJwjGEYTlFBGCESMBGCESMEUIwRITgjAIoxnPwPCsrgITYRlxZs2VzjYrXOXI1WtHOHItcMGLlbhxt2rJy0ZYWGHKAKygFGh/E/B4nm4NEIRCYJFYLHYLJYPF4jHYrGYvFYbB4BCoZDo1DodCoVBohCotEpRLJhLJZIopAoPGZDJZTJZPG47HZLK5jJ47CYBDolJpFNIxFoNCiE/AQJ+AjPLCF9EbMFbRglWkZQySxYMWDFSlISlWtb48uXPnw574b1mnSlrZMWTBitijqmRIPzukR5cwSu7mwImExMJAESRIkmJi6TN36vmxcecCE2EMsrNiwbuci1yzcuVrRlkbLXDVq2Ws8jBnmZt3DbI3xACswBTIbwnSeE2uXk42Cg4JDwEfExsjKyMTHw8bFwcPExMLAxEdISk1MTUxMSklJS0xPUE5MSEci5OZn5+TnZGPlY2VoaObkYmBRUtJTkHBQ8GIT6YD6ZGdMnF4nFzXlWUYUhKUrRktOUqKQtipSkozw1w4b3njXwzy4cuPDOcGTBkyUxStKeSMYzg/I9RXk8+OWYzFiSJRKCJgkmpIkTEwmJIkJiSc5+EYmcACE2EMmeRjlcMMq1q2btlrTK2xrcWPLlWuWLBnja5WrBmwzACsYBRobwlGeEleNjYKdiI+Ch4WLjZWdoZ+XkYuBho6UmI6YkJCWlJienKCgnpiSjIiFg4mVjY+Xl5OdmZ2Zo52RiYWFhIqKiolQw8zMgg/4Ftv4F1bnlz6Tq4JhieGOWOHDpqqiYzx3vnz48ee5zEWxN3vOSeUctcK6V2arQhPDmmVePfDWaMUIwjAjCMYTgIQnScowmhWU4EYQiQiIRRVr4HjGfHCE2EMsjTM5Y5Wi3K3cOFrRq1wrcLnIwW5m7FswZZmLDGzZgCp8CmQGE/CXN+Et+d89ttssaxx4cuPHhrfCjG9cKMIShitCU5KMlsmrRkzWpFGapghaVkJQglSWLBLBiwYMmDNk2asmamKloRwQoXw3y5c+XLhx5ceffl16dN7ylktipCVcN8uPHfHfHl08nk8Xftx5aW3WTqIP+D57+D7nSenPtOIqqomV3dXUFXMbq1xE1KsxKIqqjEVUYxiMVMXne+Ob5rtdXc5jap1GorCKupibibucxnM7jnPG7lDhiahmZmahrWK1TkQCD8j0qeHznvmbSESRMgmJhMExMAATAETF1IAiZiJETCYkiUJiYmExMAiYuJiYkBNSASvr8D2vmITYQ1ZucrFo5crW2JzmWtG7bItxM2jRblxYW2HM1Zs2eXEA=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0hHAOAgAQdBNIKkgcBEIJmvJ2lzthNt6obIFBnD4oDCkgQRP//A0UoRigFAzgLZBkgMgkAgIADAXvCHkUzCQCAoAIB4cMeRTgIAP4DAAAAAAAR5ezAPwrKAWqE+WO+WlnCU7TtHJtwCUcGHAzRlSFqUtixZMGTBklitSmDJgyYsFsVIUhSWC1LShGd5zqjBGt8u3PweHwduvXlx574cNc5jxZcmPEx4kyC/twD+3B+yXLzz68+O87zcsSIttaJGUbrW2YxyyVaiRMsmtXRZJKgJRK+MIP0tTudym0pmVxMiYmJiyJkqZiYJhExMRMIlExKYkEwmBMBMCJE34vurewAITYQ0wt2LFnjYrWLZizWtGWbMtcNXGNawZucmZg0yZm7BiAKYxOF+Mzz4zPcLXDgYI5qLsBhMJZgKKqAhuLg4uGftKKWlJKUhICJkYmVj6OXm4bGlbAQdHHwcTBwEHAIOvlUHVghNhDVw5xsszPKtxMmrNa0YNGy1wyyMVubEyZN8zJjiYYXIApfEYbxnieM8eAn4CbQMFDSk9NUUtFRAIbqOOpXnIyomKSUkoyFhZebn5+dhsfWsBB1MXCwcHAwsPgFAwcGITYQ1ZZmLLCzYLXLJo5WtMzVktwuG7Ra3cuMmTJjZYsrBwAKXhGF+M4j4zocHbPJBZgsZiMBhKJIAIbwCXeAROWnJKejoaBjYmZjZ+TlZECGyRdwcBcw8GgYODrZlApwITYQ1bucjZyycrW2FjjWtHDZktctHGRa5cY2zZzjzYnLHCAKZBKF+M8z4z1b5cHFHJJgMFgMhZgIpoyG8EhHgkbmKKOqpCSiIWDk4edmZGTjwIbH1jAwFbGwsDBwMDDyNvAQcDCgITYQ1buWjZg4cLcuZi2WtG7ZmtxYnDRa0Z4WDVm5ytcbNqAKXxCG8Z2njO9h5GJkYBKSE9STk5DQgIbwfjeD+WYlLKUnI6OgpGLpZOZiwIbIlzBxsfIxMDBwsHgeFgIWnCE2EYWLXKzys8i1vlyuFrRswxLXDhs5WtmuPK4b422bFhbAClsPhvGgB40AY+DiZGDgYqMlJqcmpQCH8Ln3hc/kEalEYkkOhUAi8dkslkaGxZPwKpj4WFhZO5gSGCE2ENm+JvjYNMy3HibZlrRuzxLcLTE3WsGuZo5zZs2No3yAClwPhvGiN40T4uRkZWMiJSanqCanIoCH8Pp3h+Jlk2nEYkkMgCKyWUx+PobDkXBwFLKw8LDxt/AwKQAhNhGPE2xtcjBytzOG7Ra0y4sK1y5YtFrRq1cYWzNwzxssYAphEYX4z8PjQJnphwt02CwmIx2KwkUUYIbxMJeJimipLKQmoaCiZOPp5eXj4sCGw9HwMBUysLAw8DBzNigYCsAhNhDBg3YM27jMtx48WFa0YsnK3E4ZMFuVk2y5WuZxmZsmwAplE4X4z1PjPhnjvgviiwGCw2MxGSkmttCG8Wd3iz9gpKMqJKihoyBiZWdlaGPi4MCGwVCwULSwcXAwsBCoWDwKg4CUITYRiZZcOZtlxrWbLI1WtMjNwtcNWrlbjYNWDlmyYY2jlqAKdCCF+J7b4nlYcHTj7bZYZJsJhMVZZArtxeDwMssN1mKwGGCE+UI+VDpTRk42DJSyFa1ilIjGt9ePj4doheAJ4IMng5Z0cEcEIhEcUMEc+xhRwiE2EY27dhlZYm61qza5FrTE4YrcOJwwWtWmHK4zZXLdy3YgCnMfhPxRrfijNw8COKFIww48+3LlwoYMmzFoyLRZYoT5cr5b/GwsMcNZwliwaM2bBghGeOemO2+3CIXkbbm1hhngjijghgghklkIY48Hn4Y4biE2ENGOXJmbOGq1xiZNFrRziYLcLVwzWs3DjCzauW+JswbgClgSg/4qXv4qXZ5RzxEXLw67xuyF8e94/3GYDDWSUSQww4OHAz4mkIbIFmXcOhULBw8nUwMAmiE2ENcTPGycN8S3Cxb5VrRuzYrXLhxhWsMTZrmyY2rFmxZACk0LhPxTBfimPyZN2DNmwUmAg/y4H5e/lHaJ1mdgh75NYDAJzC5jE4PBIuAhNhGNizzYW2FgtzMMzBa0YZcy1wxyNVuJm0ZMnDLLhzNHIApxHIX4s1PizzrlnqkwGAxGEsoihrpweBwtuBijouuyAIT5E75EG2qVpSrhy5c+XPlveNqUzSxSlACF4uz8cWpnlRwQwwxJRDBTlcfBHBnAITYQ3Y5mzho3YrXONzjWtHOHCtcs82Za4Zt8zdphxtnLVuAKbhyG8Vknitlj49EyUVOTVFMRkRCxszM0MjFwcBKSE9JSwIT7WL7WfFTJXMtGBJSEUcc9OPh49tSF4Sw8EeRvpjlQkIghghhr1c6GsCE2EZWTRw3xN2S1qxaY1rRw3arcOFm1Wt2bJo0bYmjHCzZACmsdg/4qkP4qh9ODExO+PHjx6rjXDHbo8CEghPu7vu52ON51vWNpYsmbJowQlGt8uXPl2oXlTgWHC5eWGOMhQQooYCGGnZxSwSghNhDBq2cN2TLItzN8rBa0c4ma3C5a5VrTM5aYczJxiYNMoApUD4P+LIr+LItnF0Vz1zrIhfabe03zkd00kkMNMOFnwYCGy1gtAYFgYWBh4fAcFBwEGCE2EM2DRzlZY8y1mzxM1rRg2arXGXGzWtGzFhjysGWPFlZACkoMg/4rsv4rvemOnDhymsyAg/3oX72XFcs1rNTQhshWpbx8Tax8GlwhNhDjDhZMnDhktb5WTNa0y5nK1xmY4luFvmY4mjlwyaOW4ApNDIP+L1r+L2PWWUMXgIT7Gj7EvRbZmxYr4cOMh8PU2AwGiwmQyeAwOARgITYQ1ZY8uFxjYrWjdxlWtGmNmtxNMbJbhc5MTJrkbMHOZiAKcxmG8VJniqNgY+SgpyanJaKhIePmaOXkYmEgJyWmpYCE/Amd+BJnBhtjjjxxjSlrYIQvfXn4O3OAhsyYRhYO1hYVCwMBBwBAwEDBwOA4GBVIITYQ2YsGTHIyxLWzdjkWtMTBmtwt2rNa4c5MeLG1ysWTVoAKbh2E/Fc1+K5eeyuSEI1w6cuPHGNsGTNmxQwRhUCE/Ayt+BkvHluvWELUwYsmKlkFY54657cYheZOF4o9XXHDHFHAggIEKOXN42CFgCE2EOW+bMybtca1rhZMFrRowcLXLlwzWs3GLK1YtnGJu0ygClIOg/4tbv4tdZxfKEd4652AhfgQq+BAuy6TARQQTy4OvGiGzdhtB38PCw8TewMClyE2EY2zly2wuGa1g2buFrTDjxLXLHNlW4WrLFlZYnLjDixAClENhPxY4fiyFlmlwraM2DBCQIT8DY34HCWKXEpTFOVwhsZUsDAT8vHyN/AQsBLgITYRhYZmDZrjbLWjFo3WtMuJstcucrVblyYsORxiwsMeLKAKbxiF+L8j4v+55psJhMRhsBVDLfg8XicPbgYIbsEAhPwJnfgS7tqjiqw49OXPpy4UdTRizZiG0Bi2Ah7+FgYGBgYCDINAwMXcwcBAwoAhNhGNuxxuGGLKtZOMTBa0zN2K3C1zOFrRm4xt2OHEwb4coApwG4bxW6eK5+Hh4KBjoqempaQgoWNlaWfl5OBhpCclpqUAhPwbLfg2TzKSpCcCFIUohfDfg6+Dp3iF4my8MGLy8McMKERRwE8+vjghx4AhNhDlo2y4cmFgtZZsmNa0ct2C1w0ZtlrFkzaMMTJowx4coAp1HYT8WUX4sm6QxUtAy5devThnCmDRi1YoaFIghPwdMfg6TjnnjjWMaWyYM2bBilGN8ddOHPlzgIbQGMYKDwDBwsDBggIGCgYCBgIGBh8BwMCqwCE2EMmeHM2asW61i0Z5FrTKwyrXGPKwW42GNzhyZMOHIxyAClUOhPxcqfi5njLNK1q5Nc89QIT8GN34MX+NDRSlrsOPPhCHx5a4BA5/B4HCYPPYPAoHIyE2EYWzZg0ZOMK1lhytFrRuwcrcOLCyW5GOJviatGrhm4YgCk0MhPxaifi1Z1Zt2LFklG+Eg/4Osv4O6+FeArSpAIbHlbBwEzW0tXAQsAAhNhGRtlxN2GZytb5GDFa0aNXC3FmYN1rBw4aN8bHNkb5mYApODYP+MDr+MC/brC2IQIbwXOeC5GaooiajkNHxcnIghs+YtR9jBw8jewKBlSE2EMGGNoyy5ca1rmws1rTDkxLXLXG4Wtm+Ji1YMnOXEzyACm8bhfipm+KpWmWKTEYLGXWJ8DicbhcCkkx2Gwk1kICE/Cit+FEnNgxJVvjrWFMWTBSTLj4+vfn0gIXkzdws/g5YYyCOBCghhlt06COcITYQ2ZY2TZk3cLWmFm3WtGjNwtc5ceRblwsWLFy0xMWOPEAKch6E/FTt+Kl+zBhpOOOOXDlx40YYsWrVizZIwrGE/CuB+FcGeO2WM4zlKmLNiyYsEoVvhz4d+XXnheXuD478rPDLDChQwwICCGKWPawxsyAhNhDVplZt8WbCtxYnLRa0yN2y1yzZsFrVk4y5meNuyb42IAp+H4T8WQ34ska0y6kqYbZ16ZZUnklZsli0WySohfhLg+ErXCYiPCRQy4OXH4PI15OuO2yLBRYaSKSVXGCGz5imAhbuLhYWHh5uhREtPRUhNU0HCys3GyN/EwkLRiE2ENHDLGzZ5mi1u3zYVrRw2ZLXLdgzW4mOFkyasmjZiwYACm4Yhfi7u+LxeWmazAYTEXYKaGunD4e/Dz2yTWCF+EwL4S6cRNRInvweHwOFwN8ctUGCquwFQIbQGLYCDwDCwMHAwKBgIFAwaNu0ClQhNhDZrkcNsOHKtwuMeJa0bt8K1y2ctlrJjmw4mTLLmyYWoApDCIL+9Rv71BuysIP+G4r+G2+c84YAh8CTeD0GWx2Cw8AhNhDltmw42OXCtYYsjVa0xYWi3EwcslrhixyNsOPI4y5soApDB4P+LOr+LQPg4awAhPw+sfh8hw5dcs6Hp0PnsBjchgghNhDVw3Z5cmJitYMXLJa0YMmy1zkcNFrBjhZYnLTC4ytWoApDB4T8WYX4s4cFm7EAhPxEDfiHJnj0qofC1NmMXosFjYAhNhGJzhYs27NgtY42bVa0ZOWy1y2YMluHCwb5M2XHjZM8IApLC4T8WPn4sp6ZrZtGC04gg/4ldv4lGeM8eNdWYIfDVJgcBpcjlKApMCE2EOWrZmxbs2C3MxxNVrTI3aLXDJk3W5M2Jg3wuW7dq2ygCkIHg/4sMP4sS8KnwIT8U0H4pb8eGVeCh7tTZPBZ7B5oITYQ0xMGTli3cLW7XJmWtG7XKtcMWGJbhxYXLFuxYN2ORyAKgAOrAYbyF+eQtVCQEHARMHFwMXCwsTKxs7N0c3OzMrGxsHCwcHAIKIjI6YlJienpSclpaOjIaEhoFBoGDg4lDwcPBIKIiIqQkpCOjo6MjoqOkI6SjpKSioiIQCDiYWHhYOPjY2Hm5uhqZmlsy1iqjBOCFbWQMNCQsRCwRBwEIhISIhoSXnQGG5mTk6GXo6ejpZ2Zh4GKmKSipKSsrqiknJiWhfhBU+EGWeCNFDNDRPdfRGhRzJIpoJIICAgkQIYIUMEcCKGhVJVJNFBFCnhlnjnpnrjpnjphhIYI4o4YISaCKaKRFDHHHDHGkMXgpsLhGr1W5xFcs8tcsMcMMcE0UVE1VVGY1OoM3liGGVDDJBBJBNBBEWSxQQwAg/c1MefxrNEzC0krRJE0RdXFokIkImBJMBEolEzUpq4iZggmgmYupiamEzCYkmpBWYSgTUwmIszEyi9SiJTN9/geLjgAITYQ3a4cmRg4bLc2RszWtMbLCtcMnGRa0b5seVw4b42DBgA=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kyHAOAgAQdBKIG0gYBEL1nw9MZWRhCuUwJFH5kAZADCkgQRP//A0UoRigFAzgLZBkgMgkAgIADAXvCHkUzCQCAoAIB4cMeRTgIAP4DAAAAAAAR5ezAPx4KMIL15AAAAAAAAAr0AV+F+Rnr5Ghb8Dj68bg8PTLNVVZgKLJIoprqrLLrEUdM99scCbASZy7EYjGYLDUUQwT34W3B4O/B4Guu2mNNRRgLMBZHBbbgcLj8XgcfhcHXhYsDUwU0gIX3knvQ0jCRWRUQSRQQIJpJKrKLsJRRBAphw99uBwNtt+DvrppljiiomumqqRIpYbaa8Dg8LicbhcLg61mAw2IxWMxmAwE0000dVtEJGIP5G9u4+A+c3KYE1cTMTExMETAmJhKJgiYSlMCCJmJJiSJhMSmWZ8X14mPAITYQzYtcrBxhbrcLFywWtGzFutc5WuFazx4sLHI3as8TFgAKYhGG8guXkF9k5mFk4yEnJyooIqORMaCG8Ba3gMDmp6qnJ6GhomPj6GboZmbAhslX8DA18XBwcBDwcfawEHAQoCE2EYmWTHhbNsS3EyzM1rTEyarcWPI0WtWDJm5wuWTBnmZgCnQdhfkMk+Q1WVdJjMNhMBdCnwtuHwdc8dUOOiwlE0iE/AfJ+A8vBTNOWHDhy48uPDhwzyyjihuwaM2SwIXjzYxwaWmOOCFCgjgjQo4acbgUDQAhNhGHGzaMcWNktys3Lha0zYsa1w1x5lrFzjbMmGZrmbt2wAqXATSD/kVI/kVJavpust94lquXTWNTOb313vrvjcuWOngcunDFbznc5kCE/AiZ+BDGcsOS9scdOLbh15dOnPelMmjZxuBsyWtZeuHDXHGZSVqVx58fBITxZxUeLtrOMUYRIxhEQhGUYIymjCJGEYRhnh4LtNlAITYQzbuWLdlhxrceZu2WtG2PCtw5sjVa5x5meFu0asmTVoAKWA+D/kcU/kcj48I5RjhXbjLIhvATR4CQ4OigYSDhYmfgqmHh4ECGzFhFN18HCwMDJ28tCwMAITYQ0a4WuZy0xrXDZphWtGeLCtwtcTNbhzZcTZg4YOGLnKAKVA6F+Rt75HD7pMRjMJdZgI4baYX4DwPgO/gwuAzNVNck8SCGy1guFhaeLiYeXsYGBQohNhDhtkzMXGbKtw5WbRa0aMca1xlbtVrJoyZOGDXK3bsMQAphE4X4wDPjAlpwamaLAYjGYy7CT3Uw4ECE/AfF+A+PZm3ZMElcuHPXSy1zgIbOGI4GCv4lAoGBg4GFrZOBgLchNhDLCyzYsbZitbMMeVa0Ytmq3C3YZVuRg1asmmNm5yNnIApwHIX4yHvjIxwqvDTYS7AYCKCufC04emedVDgosJMAhPwI/fgRvzbrYIzvnz59OfPpnhQtbZLBCkCF5s4bQ7OGOGOCOCFCghEuB0MEKkAhNhGHJjZNHLnCtZs82Za0YMWy3E0wsluNoyYsGLPG0xNGAAqYATWD/jNG/jMz3q9TM73PgxEa1rVQnfPeczc1HDXbHSsTO98b48uvacCF+BIL4EYY4Kap0cEuBYu/H12xxVYTDZjFYa7AJJacDbhcHLWgomqsmRUy4ejH0oTzF4TOzpnOMYRRRhGBBBCcIwiIRRgRginfwLFHhiE2EY2uXK3bssK1njZYVrRjjcrXONiwW4WmXFiZ4mLDDjwgCl0ThPxrRfjWvpXRlxUowThDHix0qIX4C1vgKtwlmEjonnvwN+DrwMtMEoCGzBhEt4mBhUGg4GHuYsswITYRjxs82RqwcLWTjE3WtMWNitw4WTJaxaY82PLlYs8OFoAKVQ+F+NkL42V8FLjIsAhmwteNrtCE/Apl+BUHJtzXpNixyvKIhs5YlQF/CwsHCzdbAIOFITYRhzN8TDNkwrcWbCxWtGjNmtcYsjJazYYcTPLiYOMblyAKSwqF+NYb41jclJkKEkcog/4Eiv4Eo66xXXGeAIfI11gMBpNHhcAgc1AhNhDRthct27jMtzNGTBa0cOXC1yxYsVrLNkZ4srhvmbYcwAqLAleH8a+3jYTks1jcni8XgCIRCIRCMRaJRCJRaNRaIQyCITC4fDYPB4BBINCIhCIZDotFotHo1GIdBIXFY3JZPJ5DKUXgcCgkMhUMhEKgsJh8Zi8Th8FQKDQaCQWDxGRweNwPEACG7xDvFY6GmEZAQELBw8TGw8LCoKOkJSWmqKWkoKAg5GPo5mZmZWVj4eFgYKIiIyEiIKCgIeDRcWk5OfoaOnoaGNgY6YoK6kqqKSjIxCQMBBRcVGx8GITzB4VjDwHOsJowmEYCBGEIxQjCMIoRAhGEYEYRhEjGEYRkIRQiSmjPt7VfAoAhNhDHM1yuHDBktbNsLJa0zYmS3C1xNlrbC1yNG7RrjcuGoAqoAmeH8UxHimdhEIgCKQOGQmDQkgsAQOBQSBwKAwCARCGRaKRqRSSUSSTSSPRqHIXF5HK5zN5zNZnLYbFYXBIJEotFIpFodEoZEIJCIBAITA4nC4vE4vFYvG4/GZbK53OZ/L5THYrB4ZEI9EIlFI9KpRPp9OqEhvEBx4gdZycqJqsmLScnqCGiISFmZWXo52fqZ2hl5mPjYFARUNCQ0JCQkJGQ0RDREDAw8fQxNLUz9TPzcvJw8PAx0VFS0hMUEpIR0pHQ0RBQUJAIKAgoSAgohBEFAwhDQMJCxACD+QPXiPgHO5tdpiYlBKJETBMEwATCLqQmJTEwmpiJq6uriUTAIla9/BrMZCE2EZceVk5ZNsa3GzwuFrRplxrXGJqxWsceZuwxNnDNpixgCnUchvGK54xc46OgIabSMTAoSKmp6UopSAhoOLoYujiYkIbxNaeJpWAhIOmg5SAQcTGzMvNzMzCw8JAT0RORUcCE8DWhHlzve8YTIximnPD25TlQITYRhzMHDFpmYrcmLLlWtGrBitxOM2Za1bM82VwwZZWbhoAKVQ6E/Gn5+NTGtIZrbM2LRitUhvE4x4nD5Siip6ChEnDz8nKghsnX8HAW8TCw8LWy6BpQITYRha42bVs4aLW7HM4WtMTNwtc4mzRawcY8bZrlaMmeRmAKngE0hPxtDfjaL1W4DBfDn16cuGcJYoYoWnCsYQxU0ZM1qTx59uvXjvWVMWqC1IX4nPvicfwUGEoomTy14G3A4XF4HG4fDwxzUTYC7BSyQpqqMNdhKqpII66cHHi2TmCF5C2scGxjjgjAhhhQwIIIoiBGhhgBBCQwx6e9DkwhNhDfGxbtsmXGtyuMONa0ZY8K3DmYuFuRw4b4cuFhlYt2AAp2HYX43yPjfHgrkwsGJlrkWYDDYzEYDASQxxsLDfTahvEt14l/YqAnoSolKKYpIyORMXIzM7LysnLwM3GxsDFghPFXDjryzx1mminCMIk68XnxQ1AhNhGbFhws2+LMtbN8Lha0aZXK1w2Yt1uTI5xN2LnNkyssYAp/H4bxuyeN6mQkpygoo6QhIWLk5udmY2JQ0ZES0hGREDARsLHghvFIB4o54GTg5mHiYWDgkVISUxNS01KS0MhZeLq5+xn6sIXkremtljhhhEMCBDFDBDDPfqYI0QAhNhDVo4as2bdktyMceZa0Y4mC1y2xMVrTE3bsG2NoxaM3IAq3ATyE/HVJ+OrHJijopK9cuPPlreEsGTBizZKZqzvl4OPTjvamzNsxWwRrjw6c+nHdXJDRg2YAhvE3t4mtZ6WjJCAgY+ZoaOlq6mzpZ+CgIqYmLCqppKOloiKgIKBh4WJh0PBwMAgoCBQsDAQsBBxUfBRMPHiE88eJ0fBM7oowjCJCMIwQhEEQjCJCKU5RhGEaz5/HRcghNhDnE1cN2OTKtyOcjBa0Yt2C3CzxZFuFwwYOMrdqxyZWIArZApsBhvFR54qPSen6ibipmWlyCg4JCIKBhYGHh4WBgYGChIKAgoCBg4ODg4BDQ0hKSlFKTk1QS0tLR0tIRkVCIOFi5OXk5mTmZeXk5WTkZGNj4mFhYOAgIGCgIGAQEBBCDgYOHgoeAgoKEhICCg0PDxsXGxcTKxsrLzdLP2M/SzszHysDDoeDkpSkorS2wFcV1ZNTUZIRQIP+Hkz+Hk0iccenHWzxc9+Pj9fB585rHDly6YxGIjGuWtcNYpMZne2blinBwmpududptVIgiYqKxquXTwOXidu3boi73vn38Hj4vPxevfOZUrSIjOEQ0qpyZzuZt041VoP4c768XunN3crmLBMTMAhdXUgAmExKJiYmEwExKJiYmEwmJiYTEwlEquamJrNEXUgTEiJhEwmJiYJz7flxbyAhNhDLKzYsWjditZYcrNa0ZZmC1zmxMFuVphbs2mbHizZMgAp9JYT8ZVH4ypZlryvPHWaGDJs2aslqSjjvlvhjhpOSQIX4ZYvhmHoxDDYjEUXTRU14O/D4PD11yxKKrpJJIsDFfXhbwITyJ24OjnrGKMZwihGdCIRhWO/qzlWYITYRmZNW+LI0crWTBrlWtGGLEtxNmjdbjxZsjfM5aOHLLEAKmgEoh/G3B426YDCITEIDBIBBIVCohFodDIHA4fIZTK5LHYbAaPhaXS6URqKQGoYZksrSkIfwyleGVmDoLCkCgUCgcAgcAgcIQqDRKGRKGQSBQG32SIxGFw+Awm6XdBURheUuA4GtljjRkcBDAQEEMF6CFCjg1scLQCE2EZGrXCyzZcy1wwZtVrTLmaLcTTC1W5cmFy4wtG+ZyyygCnQehPxXGfiuVtrtjxTojSkLWwYslJYL01wysMiF+DnL4Oh8FNipsRNZBDTgbcHg8LXTLBBJdDgIYLZwheZOFTVzxxoYpYo4IYEcEcEcuXxqGCAhNhDLMyZs8zFutytMLRa0yOW63C2ZYVuRwyYNMmJg5YMmAApWD4P+Lrb+Lr/F+F10qOPBwwCE/ByF+DjHFDNLJJgwxz584IfI1zQGfwWCwOBwmiwFAZmAITYRlyNmWNiwzLcrLHhWtG2PItxOcLda3yNcLPHjaM8uXIAKaRqD/j9e/j9f3XXhxxmdXrWtVy4VwvhnW4P+DPL+DOOeDxI1dXm85ze87jvfffWGy1gtAW8WhYGBQcAgUDAQcDD4BhYSFoQhNhGHMzZs8jLItysWDVa0ZtmK1y3bY1uHG5aZmLXC5yM24ApaEIT8hs35DZ8ldOCsIRtnxYYThfgwm+DCfC5aTBTUTSRUsDPWh8WV1AJ7BYLAYDA4LSYDAYDKwCE2EOXLlgwYuGi1w2YNFrTCyYrXGFo1WscuLEyZZmGRm1aACmkZg/4yHP4yH4TxiYnVdsdu3CJjw6672IT8HY34O29WbNg1UxSjhy58+uuWaMJxiIbOmIy7h4ODgYFAwECgINBw93EwEHbgITYQzc4W+Ro5cLW7PC2WtMLdytcZMzBazZt8bNs0xZsLRmAKTguD/jUc/jUVvh11Cr6Ah/B154Oy0KgFehUHgkTgoIfG1ngUBnMVo8HQecghNhDPKwaMcrFotZtM2Fa0aNMK3DiZs1rVlmyNXLNoyaNG4ApvHIX5IOPkg3hx92DunmgQQRTWYbAYCSRXFm68HMCE/Bl9+DM3Js3NksEYzy48efLlx1glmla+YIXh7IwwZHA0xxwwoUMEIhjp18KPGiE2EMMOHNmxY8K1m1ZY1rRjlzLXLNzmWtGmRm1yM2OTM4bgClgQg/5K9v5K3ecd9bVnhxjdyIbwZFeDJuOmIqejpSKRE3FzszRghsvYNQF3DwcOi52rQMDAgCE2EMsrTJkcYW63Cwc4VrTI4YrcLRk1W42+FqwcNHGJmxYACooBIofyWZeS1GGxWNxeQwSDxCFSSTTyVSSNRSEQiBweHxGIxmDyGDzeNyWIxUCG8FmXgtXhIiGoo6okqSGlIWFkZmZm52hn5uZm5Gbg4WaiJ6anqICE6miTfljecYxmiESadY15u+SHUCE2EZGrJu1bOcq3Kwa4VrTMzcLcLBwzW5GbLC2yNsrFgyYACoEBHYfyGbeQ5+UzGPxeDRCQTijU6rT6WR6GQuPyebzOgyWcxmMwmAiH8FJHgpHkUik0WjEKh0Bisdj8llMvlMbjMXiMFg8ch0UjUckQheQtvG08saGFBCgCOWGe3PoYKCE2ENsTHKzzOGq1u1ytFrTNkyrXOLC3W5s2Fs0xt3GFjlygCo0BIofxn/eNAeGx2OxmUw2CxaNTSdUigTiMQ6BxGOyWUy+Oy2NymHyODolDgIfwbFeDcuDRCHTCLTSNR6GITFY7LZLIY/HY3H4XF0DiEQlkajkkjEUAhPDWekeDtjeE5isIoVhVOKLh8mU6SCE2EZW7ltjxuci1tlY4lrRm5arcTRwxWtWDDK4ZY2+NyzaACo8BIYfxZYeLN+PyOLyuBQGPRaeTKlTqgSCKQCFx+VzGey2WyGOwmJwSEQ6MAIfwY6eDI2NRScRKcQqMQGAw2RymTyWSyGOxWNwmKoXCIVJJNIJBGo0AhPD2mmXHfTOsYzThGMYwvKMUI18Aox2gITYQxzZMuLG5wrW2RvkWtMuNqtwucOJa1xN8TZlictWLHKAKywFJg/4oWv4oX6eFPSdS3u73c7472mI105duEVa95zMtt7us4dteJVYTnPHOc7Vz8J06AIbwV5eCwWQkJaMloiMgoWDkZWRk5OjmZWRg4GEjJCanIqmhIiIhISFhYeJk5tTzcvIwsFDR01QTFJKQ0dDQELCxMrGy8nNxMrExcDCghPSHkGGXs1nGEZwjCcIxhWlZQjBAEYERCcCcooRghGU4ESKt/BcUeqAhNhDVs3YMGjPGtYNmjJa0yt2y1xhaM1uZo2c5mbXFhwtswAqKAS6D/i0A/izv47HgufHnz587zjGumuWKpTFcI6YqqTPbvV6AhPwP9fggVwM3D4WfNSVLUhKE5xTjJKEpSotbBS0ItOHbweLwwIXijNwwZW+eOOGGFCQQoIYBDAQxQkEMEaOfaywS6EAhNhDBo2wuGzlotb48ONa0zNGq3DlzY1uVgwa4mWHG5Z4coAquAVKD/jeE/jehm+m/K69PCicQRUl543tdKiWdzMTUaVO83niNRqsUFhXft4usRjoqKIP+Bxb+ByNfTn01vws3i95vMTEa5a1yjVTVROsxPFzvMyiMQrMzvN9R1uCfA3rpNO/jePnMgITxhy4Z8+O86pkSJEEIwjKcIoRJTgRhECE4AQiAjAjWvgmcJ9UhNhGXM0bMHDPGtZ4cTla0ytWa1y0YNFuZu3ZNGbJxjzZW4AphFIT8WbX4tA6S0R5Ec08U6SvivSMQhvCbV4TkYFEQdNGVUZNQ0dCSMjQ0dPQghsfW6AsUDBwMDCoeFl7GFJMhNhGFxhbZXLhgtzNmeFa0cZWq1zjYZlrVk0yMWWVs4Ys2YApVDoT8ZJX4yS4Y+DadJMkZUIbwkoeElGSoIqeiIKKjY2Zj5cCGzpiNA28XBxcTgGDQM+AhNhDjIzbNsuHEtZs22Fa0yZXC3DkYMFrNyzbMMLbDkb4XAApLC4P+M5z+M6OeGdau8wCD/h3i/h2vrV4jjvjsh8PU2BwChwuhwlBYmCE2EY2TTI3yN8y1vjw4lrTLkarXONm4WtW7NnmcYsWVg4YgClcPhPx/9fj/rx026o2wNVLSkIbwiMeEPmmnIyagoKBoY+jo6ObAhs2YbgIG/hYOHh5utIGBITYQ3YM2WXJizLWGFnkWtGDhktwuXOFbiyOGbfNlcMWuPEAKWxCE/I5l+RzPFrjnrjwzz4I5pZiF+D+j4P6bosJVhsJgrpZL78TgwIbOGIYCHtYOFg4GJj7eDQc2ITYQ2YtHLRs1aLWrZk0WtHLVgtcNc2Fa5xtmuTDkY4crnCAKTwyD/kHk/kHjnrO41Ua0hfh0k+HQ3DVYLBQVUy4/AofGFfgEBosJic9gaBwAITYRlZsMTNw4xLcblq2WtGjZytwscWRa2YZMbFu3zOMjhsAK3AFWhvFKB4pCYmJiY2HiYWJg4+DmYWXjZeLkYuHjYWBQcFBQENCQUJHREdJS0lMSE1JSktKTUxOTk5OS0hFQiDh42Ni5eRm5uhn62nqaujo5+Zi42CgY5GIIg/4w7P4xBeNZRnWenHtvhfBUVWGKjVarFTqJiJRdVMp3z6+D369ed5iahdxubmJmI04a4eBHBgCD8jM5tFVFTV3dzM3EphNSRcRcTCLiiJhMzKMxBAq6uImLq4Xn1/FzEiE2EY3GXJlbsmi3E4y5VrRgzxrcTZkzW4mOHNmxs2GJljYACmMUhvDE94Yo4dERcRDw0HAQMBAIiIj8FRaH8ZtXjO7h0YikWlEolEiiEEgcRjMrkdBAhOVwG2ta3nNec8e/fSPGITYRlYNG7VywcrWzNmxWtGuNktcOWjdblxYWbBu2w42GPCAKYROE/FXp+KuGt8dKyRjGOO+PTn4YhvGOd4xl4KOkKKWjoiAg4mhn5+howIa+hIGBqYeDgYOAg4OFn59AwNsAITYQ4aN8LhzlbLWThw3WtGmXKtcN8WVa5xM8jBoxx4mbNgAKZhmG8LVHhbVqrCWoqaeopaajoCCh4OHg4eJjYudlasCF+OJb44ccqAAANKCGxFNwMDfwcDAwSCQUBBQcBBwsvYwESlghNhDfCxw5cLBstcYmbNa0yY8i1xjb5FuFthYZszlk5csmAA==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IEHAOAgAQdBKoDqAEBEL1nw9MZWRhCuUwJFH5kAZACGgpIEET//wNFKEYoDkgQRURHAUazAVcNAAAABQM4C2QZIDIJAICAAwF7wh5FMwkAgKACAeHDHkU4CAD+AwAAAAAAEeXswD8eBAODhwAKtgE1h/Aed4EB4zGZDJY7HYfD4IjUSjUckkilUomE+olCn06lkiiEBjcjn9Jq9ftdhstNn8vjMAjUonU2mlEnEukAhurE6xGHgIaGkoqajKKSlo6SioyCgoOBi5OVmZejoZ+Zl5ePh4eDgYKIjpCMkpaalJKYipCIgICE7loT5c4xIxjGKIjGEYhFBGEZBCMIp4e/GqYhNhDPNibOW7Vqty4WrBa0csMa1w4YYlrFizysXGVm0atcwAkBCrUBNIfwEyeAn2NyeSzOWx+HwCHRiWS6gSydSKURyRR6MRqIRSHQqCQOGx2SyuZzuh0OgzOZx2Kw2EQ6ISKORyOSAIX0RHouaqMRiMJisNdZVZGighnrwNuFwuRwuLyOHw99tqGiCCaaiaai6ybFWVYCgIXi7Swwa+GEgIEqCGOCEIYUEMEKCCGCGCCGGBKzeLjhi0AhNhDDJmZY2LRutY5mmRa0xOMK1y4aZlrFhhxtXDjLkb48YApCCIP+FIr+FIuKqOSD/NIfme5i972Ah7xK4fO57C4DDiE2EM2+Fs4cOGC1iwa5lrRpicrcLdrmW43DNphxtXDBkzcg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cIHAOAgAQdBIQG0AIBEL1nw9MZWRhCuUwJFH5kAZADCkgQRP//A0UoRigFAzgLZBkgMgkAgIADAXvCHkUzCQCAoAIB4cMeRTgIAP4DAAAAAAAR5ezAPx4ECILKAAqzATuE/GyB+NldijmlJGOON4QpTJitSEqwx48ePHhnGmDdu4GSkK7eDy+Pvx1hgyYuFTFKQIbnBubhipSDmIGBgYmLj4+Zl5+Zq5ONREVMUFVOUElIRUJBwcbKzMvFxsLAw0VHS0VHQkJCwMLNpODkwITy14JjHv5U4ooRJoIyQSiRhFEjBFCMJTghFOvZ3xjHlCE2EM2GRy2zZWy1jmYM1rTNiYrXLnM2W4WuLJjx42uHC1cACqkBO4T8JfH4S+4bp2jCeOta1nRQpClKYsVFY68+3ThnS2bdo0Wkx5dufPnw5ZVlOICF9q17WerFRYCSqJDbPg8Xi8TkcTh54JrsJisZirsNVZgJok9suDtpnQTSWSUSRJ4qZZZQhPLXgesvBs5wThGMEYwiEIwQRhGEYRBCMZRhEhGfB7cYwxAhNhDFrjctXLnItaOGLRa0zN8S3E4ysVrRozxYXGbKxbM8YApxHYbwIceBEuAgoOWiJqWop6empCChIWJjYmNkYejjaGbn5UCD/gfS/gfRhnhutlMa1VNuc93FkIXg7FwQ5WeWWEhRwQoYYYY5crh4IYNAITYRkwsmDFk2yrXORk0WtGrVqtcs8Lda3b5sLFkyZ4smXCAKbR2E/B2J+DsmVKaJYIWrjw6defLhreEMDJbJgzCE/A6R+B1G2Su62CFozjOs53inWemefHpqheEsLCweblQo4BBDAhSx5XJxRsEAITYRky5WzVuyYLcbZk1WtMeFitxMGLRawyYWDVlkyOWGPIAKUw6D/g6G/g535ueo1TCMgIT8D8H4H582Kmiksl63vnCGzFg+HhsBw8DCydzBwEHEgCE2EN2TTJiZZWy1s1yZFrRjkxrcLVixW5MLbKxatGmHE5bACl4RhvCXV4TEZWXQE1OV1VUTUJCxsjIghfglm+CW/HYTFUWJbbacHg77bYbNGF0FgOBhYOBRNXRwEHAQwCE2EMWmTDmctGy3HjaOVrRo0brXOJwzWs2TfLhb5HOFwwcACq0BNYT8LEn4WJUNdMuPPp06azzZtHC3Ztk6Y1ZwnSdlpWpglRO9b4Y3tjpLEIfpWOlZRqARqJRiMRaIQyCQOHxWOyGSy+SzeMzGFxNDIdJIxLIlKItHo1Io1GIVAoHCYrI43J4/JY3I4eCE8reBY17t4zRRhGKKdaxjJSmC1pwirFOEUYThOOHwbMxgITYQ2wuW2HC1brWObHkWtHDdstcZnLFazyOGLdjkYN8jRwAKcRmG8M7nhndhIOEj4aXjZGJg4KQmKKkmpSKiYGbk48CG5/7oJ0PHRc5EU0xPSUhCIuTmZOZjZOPjYkCF0GCihw89cscccMMKCNLLuY4WFCE2EM3OFizaMMi1szb4VrTG5bLXDLLiWtsWbJiaNXLBixcA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oSHAOAgAQdBJwHgAMBEL1nw9MZWRhCuUwJFH5kAZADCkgQRP//A0UoRigFAzgLZBkgMgkAgIADAXvCHkUzCQCAoAIB4cMeRTgIAP4DAAAAAAAR5ezAPwrDAUKF+M1r4zV5qGClTw0zxzxwpYJUZVFVVNdNZBLLTXh8Dga44JLMNlrsBNBDXjcnj8jgZYZosRgMJgiG6ZTp14CYgKSQmpKOgoCFhYmTjZGTl52hl5uTgYqIlqKiqKCUjIaMgEXExcXDx8jCRKChoiOhoqChoWAh4OHjZOJkwITy54Nnj5OGs5kYgnCKMAghGMAQjCIRhGEYCUVY+EZq8EAhNhDXHlbN2DZwtbM3Dha0aZci3E5zOFrfM0YZsebLmYtsIAp+I4X4FBvgUbihqjqhuiqowWEwWAxFlVUEKm+vC25OXF4O+uOE/A8t+B52kM2DRk0YsEJYa48uXHj0zz1rWeDDmnJKQITyd4FhPr3nWIiQjKsIopwneufo0nDiACE2EOW7hw1wuXK1uyaZlrTEzxLcORu5WsceXKwct2jJszbgCp8BLoX4N+vg4VoxVmMuqI8Tgcfh8LTPLFNNhLsBNgI4IsDTgbb5o5qKqpqo5ACE/BTV+CmuEoWlKlIynSaMb4b78e3Hlte2rBxM2yWalCOWOXDhhsxYTg4TAcOhYSFgIGCg4AQKHoaUgLCShKiigoGEtY+Dg4ODh8BwsBA0oCE2EZsTLHjzMmK3KybM1rRo1yrXOTNiWsMLRnlasGDByxbgCmgThvCdh4TvYeHoYSPgICSmKagnqBDQcGCG8EwHgmHgJCIoJKcipBDx8vL087Q04IfElPgcCncLQWAQGAwGBwWmwOAQWeghNhDBmybNG7bGtbMXDVa0cs8i3DjZYVuFnkyN22NrlYYXIAqGASeD/i6O/i6RidZ4b1xxlNY1jURMZrKcXd88+PPh34KG6urqq4OFgImAj4uTj5OVm52Zl4mEjpKesqqypJ6UjISNg5GLpZWjl6OF4WxqHP0wxoUcEMaGBBHIQEMUcMMc+vgjSiE2EYm7Zu4xMca3IzYZlrTKxxrcLFrjWtsWNwwZsWzDMwcACk4MhPxcmfi49ycDNoxQwKXAhPp7PqAcWSNq3rhx54fAk1gsCn8Fg9FQWAw8ITYQ1aM8OXG0ZrWjRywWtGeRwtw5WbhbkYZmuVu2x5MjRkAKYxOF+OKz44s68LXXRBdhsVjMFYgwNOFAhuaU5qmqlJ6IkoSEgZWRlYmdkaWNmYbIlzAwFrEwMDAwaFgZG1gINCAhNhGRkwytXLbCtcsmGJa0xsMa1y2ys1uZo1cYnLTM3zZW4AqVAS6E/HRh+OiUviohFOtbxnMlCUpSxWxSpGc9enblxxSxYt2Qhude51OEioCYhIqGgUPIxMXJzMvOzc/IwMJGTUtTWFFIRkZCIGLi4uJjZePl42ZAheMtLHJq6UMMMMKBDBHBDBHFDDBAQQpIwhjp18KWMCE2EZW7dg3atGC1s1aY1rRkycLcOFrjW5W7DCwzY2rDGxxACmEThPx8Nfj5JlfJi1ZNGLBCsMs9cc6G5kDmJZ6ImoaMgYWPk4uXh6mVn42LhsrYLgYC/hUDAoGDgaGlgIOCmCE2EMcrFs0b5W63K0bZVrTG5cLXLds1Wt2DLKwY427nK1cgClUPhfj1m+PYXDSZaDCSSUUy4GfEgIT6CT6BFrtnXq4Mb0mAhseVcGrZOBhYmXr4KFgIACE2EOWTfDlYNmq1u3a5lrTE5bLXLBtkWtWrDC4b4WLPDlaAClMOhvHwB4+L5KilqKSioqBgY+LkQIP8zh+Zx3ffWZpDG4bIVzAwNnFwcHE28HAwcQAhNhDRuxZZmrBitb4WLha0yMXC1xicM1rXKzYuWLVkzZscgAqUAm+G8faHj7RiYKNg5GPm5ulmZ2VlYuLQaBhIaUmJyepJ6clo6KhCBg4VBwcBCwcFAwEJDRkpKUVBRUlNOTEtGQ0HDwsjIycrMy8rMysfExcOhYSFhYGDhYmHhYdBwcHBxcnIztDR0tDOzsLIwiOAhPkYvkf40jgSSlKUIQhCEE4QijOEKQpbNk2ZMVrYk6443rjx1y49OfLpy3vBgpgtghSa98OXTtz68d8dpaMWzJoyWlJOc5zgtTBg1SwQoIP40823wDd2tKJQmJTExMTBeLqYmpVKYkkImJiUXATCEomJImCZq4mpnGaurjM9/gOZnsAhNhDlk0Z4W7BwtxOMrha0btWq1y3xs1uJg0asGDZhhcsMoAqFASSG8W/3i3ng4CRhpeBoZWlnaOfmY+HR0pKT0tOS0xKSEhCSELCQsBDghfNrecBhuwOChmVSWUYDBWWYCCqKOe2vA34e3Ez4umuGkITxRy458OO68KkZRlOEQnCcK3180hzAITYQ3ZYWeHDmYrcuVowWtHDbItc5sWVa0Z5mGbG1ZuMrloAKmwE5g/4jOP4jOXLwcbc7u5qtY5cOla5ThE3d5u856647y3OZvd3VeFrwvE8IhPobPobWOVtmDJqxYIRrjy6deXPlvhVpgpipSkIK3njrhx4YQtgyZOFTVOE4gITwNSEeLhyzmnCcIkYRJyjARgIRQihGIhGKO3rpw4QhNhDBs3zMGLJwtZuGmRa0aNnK1xkbtlrRuzZZWLdxhbs8YAqvATyG8Ll3hdJhpBRRU5JTExOSE5KSkpKR0NIIKAhZGZl5+XnZORh4GBQcPKzc7Qzs3HxMFCREVHRUHJS8NEoMg/4NPP4NJ99WbncccXG6urtdzN3eeO98+vPjneajljl07cvA1y7Y6a1rE0CE8edGMOnpjGKJGJFGCMIwjCMoxlOU0ZTQjAQCNa+BYzhAITYQzaNXOHMwYrcmZk0WtGTXCtwscbRa1ZMmbNzhwucThqAKnAE0hPxm3fjOhySxasO6OiOS1o2hKsKrwrWs61rOtZ1njy7dO/Hhni0audxtF4X4CkvgKPRxxVsDTbTLDBRVgsJirMRJRBHPXXga8DPffTBBRgrsFhrqIpK5778OhOtkQ5eFOMI3hGJCEYRgRilMjCKMIwEITn4NrNwwITYQ1bsGjLNkYLWjPK0WtGOJgtxNmLVa0x5mONpiYtsWbKA=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80HAOAgAQdBLoI2AUBEL1nw9MZWRhCuUwJFH5kAZACIwpIEET//wNFKEYoC0gQRP+BrwZFKEYoC0gQRJDdwwRFKEYoBQM4C2QZIDIJAICAAwF7wh5FMwkAgKACAeHDHkU4CAD+AwAAAAAAEeXswD8eDjqC9eSZdAAAABKAAc6ACmcahPwNQfgalrLDqjmwWwUwYMmbNTBKVcOWc4T7tD7sGVsOLDPLfPj0305YzlLQtSFQheHsunys86MhQwoIYZcnkUsGaCE2EYcTTKwYNHC1y2xMVrTE0xrcTfC5W5XDLKyauceHJizACmsahPwNpfgbjhHFPVKVJStgwaOBozSVrhxzhfgF8+AYvBVYCOqOCeW+3D4HD4fA1yQ4Syq6gIXgS+SHJ3zxwwwoRChht1qOCoAhNhGbLiYuGTXMtZsMLFa0cZWi1w1ZM1uVo5Y427HE4cuGIApgFIX5AUvkBlvrtmjssw2IwWCkmrW24ECE+wW+vlzao8i1K1w4cOeOGOWdwIbCEPAQc3QoNBkDAxN7AQcBAiE2EMcmJg1x4cq3Nly4VrRuzyLXOLHhW4W7RwwbMGGVwzZgCmkWhPyAVfkAtxx100yjbBm1atGLJPJfDhCG8BCXgJBipyEoo6ejJKCgIeBkZWLl4+Li40CF4Yx8uBrpplQwwwRwyy7GNLhQITYRkZssuNlmarWDBi4WtMbLMtxOHLZayctWzTDmzYWjNsAKaRaF+P/T4//4aYcCrkgssxmKwmCiupvwN4CG8Hx3g+ZgISQhpySmpKShoGHlZOZlZuPkYcCF4UxaHJ1ywxo0caefWxxS40AhNhGLLmxZsWFitZ4cjZa0xsca1w0yOFrljjb5sLLGxaMmYAqjApoBhPxihfjFDtfky4eXg7+Dv158N6xQlGVpZM2zRxtnA0ZsGChFGasZzqhKFLWlYLyngSpLFamCmLFitmyYsGDFixUyWwStCbHXDn05denXt16c+fDhwynGEIQiTjMlCUIQTrPDhx3z4ceGuOOmuvTwwIP+FeT+FeXny8fwuOM4moamIXCUiUSqIxGtcNcOGMcIm3Fx47zxvO748udSpFITE3VwkmZu1yVbExMSgGOfLv28PGc8d8+fHeYmtY4Ryrg4VqNa4VXgb1Ngg/iLvGfN3vNyTIJgTCYkRImAABMCYRICYEwmJiYmJgmAAARKJiYkiYTEWhMATErm/H91caAhNhGNqxaOWeHEtaMmOVa0zZWq1y4xNVuXLhZtWOLG1aNsYApeFIT8Q0H4hkV8Gm16YVZRnmloxZiF+GM74ZCZpMFDhIsZBdRRIgwdOJtAheLM/DDk655Y4YUcuH0aGG0hNhDPC4xM27lgtYsG7Ra0ZNsy3DlcNFuNg2Z5szHM4bN8wApoGoT8R8X4kBY2nwMGrJgkrhz5cuetbSzZNWaD/his/hiFavHHPPnx3z452iniZxCQheYuETXyywwxwRwRwRxRo8TlUMFAITYQ0wsXLNvmxrW+Nq4WtMLNstcMmGJazytcLFwybsGrJsAKTw2D/iaK/iaTyiqjhOJohPwvafheRwZLYKTZb8HGh8fWuAp/CYPC6HAYDAZGITYQxx4WOFhkyrcTXGzWtMrZitxNG+Za5w5MTdk5y5HDJyAKWhKD/iz8/iz/jw63jNNYrpy5Y4CF+Fzz4XTbrMQxEWAjgjwbD4G+8IXhbEosrgaY4ZZZ8DoyWEAhNhGHNka4WrdytY48rha0ZNMy3E0xNlrRjhxZXDJs4bOGIApsGYX4uRPi5jpiiuqwV1UUMt99+HnR4KjCYbCAg/4YTP4YPcdo1c3x313z4747XwYahs6YjgIO9hYODg0DAQKBgYCDgYWxjYCBnyE2ENW7dvjcZmK1vjzN1rTCyYrcTFy2WsnLhxhyNsmRsxygCngihfjBc+MHWiyrAYCaCGnB34GuCiqqyiOfC4/C4W2TGYLFYbHAg/4XVv4XV6uqapiCLuSeEargiefj9+fhgIXmTheKXWyyoYECC9AjQsBHAhgj3IhAITYQxcMWuPM3ZLXLTM0WtMjRqtc5meFayys8zjHkzZHLRqAKXhKD/iA+/iApjrHgwqq1fKMXoIbxMbeJl+UkJ6QloiMhImBlYudj6OXAhsiWMDAW8bCwaDgYepnUHBUQITYRjYOcLFu5xLWDZrhWtMrDItcNmzBbmaOXOLIyat3ONiAKgQErhPxEQfiIhMGKVko4b5645lMGbNgwSnXHr17ct0sWLgbsmDEAhPxKjfiVHEpylK0qYIQVnOs5whCWKmC0YK48PBvzdPB1gIXkjawtfPKhEJBCAIIYEMBGlt1MsEMYITYRjzZHGRllxrcWZvjWtGmbMtwsWGZbhzZceTNiY5GDJmAKXBCD/iT+/iTp6zxrMzeN8q6cgIbxKheJTmWmIyWho6Ah4KZk52TnwIbI1jAwFXNwcHCwtfPwMHCUACE2EMWrZg3zYsi1y2cuVrRvjxLXLhmzWs8bDM3bNmLBo4agCl8Ug/4vgP4ved8t86mZmpxHJjlQhfiR++JI+5hqMBZdNJFDTfHg8Dg8CIbLGCUfTw8PAwJCwMLP1KBgKIAhNhGTI3YM2LJstx5G2Ra0cOMi1zjyMFrhnhxZM2Vi4auWoAqHASqF+MU74xXVjEQYZZDLTgcXh8PTLFFgsJiMNgIk9+Dw+FrjhooxWAwEwIP+JWL+JV25c0XFVrprtjURnO987uFYrCs3168/B8WE7mSkebjjWcYwnCJCcJyjEhFAjCMcPgusIzAhNhDBthbN8zhutZMG2Ra0b4sa3Djc5VrbNmY5WTbJmbMXAAprHIP+M8r+M7XhPCqy3nnx47zKoacOq5CD/iVG/iVXq8TVa1rh01w1q18d9Z733yCGyNbwMBfwcKQMBAwBAoGBQcDE4Dg4CBgQITYQ4ytmzHKzZLW+bKyWtMeNutctGbVawYZWbjMxbZcjBqAKTg2F+M8r4zz8BRhrMBQW34WD/ib0/icH1OLVtdSAhsdU8CqZ+Hk7+ChYCQAhNhDDKza4sThitytsuFa0cNGa3DjytluXE1btmzhnkws2oAkBCn8jhvEWp4jBYKGhomEiYGFhIOKiJiQpqKclpaIhYuVnZuZlY+Tk5GLjwIP+GdL+Gc3LhnhPLNXHHjPg8eO5nEcta1fa+aMghPF3LhPnzjMmmrBFGERGMa6e3GE6gCE2EMHDnG4Y5cK1uzy5FrRgwcLXOPIzW5cuJtkaNWmHGzcACmwbhfiJ++IsebBYDHVYyjASVJoIY55658LXi2Dhg/4X6P4X4c43yrlXgRwqV755znnXVeSF5C2sUOdtlhjQoYUMKGWHO4+KGDBAITYQwa5nDTDhxrWDBzhWtG+TCtwt8bla0yN8TjI3Zs2bNgAKXhSD/iD2/iD7pF9FTC6vhuVghfhQG+FDHDYDHMRRgJiefAy4u/F3gIbJFygKOViYODQcDAwsHgODgIOvITYQ1x5sLfM1YLWeRqzWtGOZgtxNGjFbjws8LPHmYMcLfGAKiAElhPxCdfiE/pLJLBSiN758ePHWEsWLVoyWnycsdbDKvOwAhvCaN4TWUXBQqAgIaCioqKioiIgIRExcXEw8HB0+EoaCgIOBj5jD4IXnDiOKPU1xwxxRwQIIYCFCIYI4oZa9fBHJmSE2EY8zVgyc4261m4bMlrTJmbLcOXHhWtmjLK4yMGmTJjbACnoeg/4jcv4jd1+BfLVYxLe+M7uazS+He82Ah/B/N4QAYhA4RCYJA0DgEBQKBQSGTSKQWE1iBIXMY7AIHayGzpiWAgbWNQ6BQMDAEDGwSGhIGDh7GHgIu/AhNhDjNkbNG+ZitbMMLda0wuGi1xmzMVrDC0xM8OJuwYs3IApMCofxGieI4WwRKESiEQSFTYCD/hJc/hJ/1W+s9VCHyRgeCQGf0+EwCCghNhGZhlZ4XLFqtwuGjJa0xucK1y0bsVrTCzyN2zlxlYM8gAp1IIX5GAPkYpgkohqqYzCYjFYrETTS4HB4XH4m/D14GHBp4IP9vB+3RXHPG3l463zm6jWuEctU1iZmwIXaQxQ5eWOVGlijhhgII4IYY46dajiwQCE2EOcLXKzxssi1i5wsFrRzhxrcWZs0Wsm2NnlcsWbDE3bgCQIKfCGG8i93kYXQMhFzUNOSU5ITEhHIOLk5WZl6GTl4uRg4uGgIIIP9ux+3lxfDeuM898+O7Rrh04duWMcL5bzxniCF4SwcLK4GeOGOGGBDAQQwwSwwxxz6lBBcITYQwYtGGFixxrcmFo5WtMjhytw4cblbjbZmTRq3ZZGrRiAKdRiG8jFnkZRjJSUlIiIhIiCjoKHhIvBeAouXn42BgYfq9OsDgcQhsWg0Mg0Ogk7q0BgkLgUPhc8tMNjMJIbI1rArWLg4NAwErCFFQwETYwsHAzohNhDbCzzNmeFityZG2Fa0btWC1xibY1uTLhcuWzBnmw4mYApiGYL/ADkh/gByNu3vily7lJh66IX1i3rQ7LMRJiqMJVRFFLLXbTgZ8eztuDCF1FkTF33xxo4IYUKOO3VoYsAAITYRmyZcuNvhyrW7RniWtMrFktw4srZa2c4mLHHlas8zBwAKlAEqhvJlp5MqYOCg4KCj6ytV1PDxaHgoKEhJKTtre6u6anj4uBhyIhoqKg5SVIfrQOtVgMAg8OQqBwJPIzBkEgaCwWQzqdy6XyyWzqd0COwKAwNB4BC4LCYvFoTxJnOnnuimjEnKcKIiUYxIRjO/gXDCcSE2EOWblu3ytcy1gzbOFrRu1zLcObE4WucWPG4cYWTXDmbACooBIYfyc8eTm2FweDRWKChRmBQCX0aawmJw2DweAQCCwaASCazSSxaGAIfrGutnpU9nkxmAkcsgEGidGiMQhkGhEIgkJgEViNHn0/mcFhKF4KnRZnCzyxxoYSGKGKOTCzIIJcPocNSwACE2EMMTdyzc48a1tkaOVrTExzLcOZvlW5XGFwyasWjTKyaACl8Qh/Jwt5OF5FI5xC4FBoHBYDA5TOJzLobtLu0vq6qJiIaDQUHCRMlJygCGydfwUbTxcPAwcPF38LAQcCAhNhGRo4cM82bItatsbha0YtGK3E1xOVrnG3Z5WLXC0Y4m4ApfGYT8h7n5D78LPHLhy5cdaqYMmbZbdS0Qg/2E37DGMbi5zM3ERqOHCeBIhPIXdjn6MU0SMIwnGefj44sgITYQ3bsWDXM1ZLczFyxWtMrfGtxNWjJblws2LJq5cMcOPEAKWBOD/jj4/jjpmOPTeNzeW+V4moT6Or6OfBshohiijeeO+HHvxoXhDGxR5ueOGVDLDgc7DDBcITYQzyYsThs2crWWLHiWtGDJqtw4mmNa3y5MrLCxbs2LJiAKeCuD/jlu/jllrTGrrM8758blNY5culVDPXr4O+cnCumHAIP9GJ+jRtW+WeUcq04Imczc3EKxVThMbrvfd5aE43AhDg46zmjCaJOERGEUAhCMa4e6isAhNhGJlmctmONstyssrda0aM3C1xkYN1uFlkb5GbLFhcNsYAppIYP+O0j+O0eGp4VUQna7labm9zPXV1KD/QtfoceFxerwqKqMY4csdMaiM7nvnw+PUITxBrOTpwxjOEYTlEhFCJOd+7GMpCE2EN8rRnlaMsq3E1bMFrTDixrXDNqwWsMubCyzMc2JzmxgCk0Og/472v47ya1PSUdb3PWD/SmfpW51ejlld4CGx9Zwa1h4WFnaeBgYGeAhNhDRuza4sLJkta4mbla0b4ca3C5yNFrFplb5GzfM2aYWAAkACp0BQoP+OPb+OPHOuML73xcYnWOWscMVE1MwVKMzMzmTNMCpm5jnyjljGK0AhPw+1fh+Bnivsw6pZrYpZIyrG88c8LDOc5oISlKiMJxytOnbtw452yYuBwNWq1M153vhg/iLy08d73dzaVolEpqQESCJETEgTUznv8FxbgAhNhGTM2x5W7BgtZ5XGVa0atMS3CyxtFrbJmcY2uZtmascwApdE4P+IZb+IZ/U1fC6mpRfKdSAhPw/ufh/ryY90dUMlMEYQxx05c6GwlFwUBNycXCwaDgYeBwHCwEHKiE2EYmjXE5c5mi3EwZM1rTKwcLcLBs0W4szZo1w48jdthZAClEQgv7Lq/stvznfHZjK0IT8P/X4f4ZZp6FE4YY5a6SGyBYoCtkYeDh4WNuUHAQIITYQzZ5GTNo5xrcLlgzWtGOFgtxNXDdbhxtXDJi2yZMuFmAKfiqD/iQe/iQPYNXFzebvOazVcNdOGojfXr4PfjMR2xw1AIP+IKj+ILupxenSeEaiIiZnN5m4Vw1w4VB1nwePPYCE8UcWU+fjnFGE5TJwnCKMBKMEYI1w+CawntAhNhDLEzyZMblutZMWDZa0aMmq1wzZN1rPK2yuWLVnjZMGQApTDoP+LJz+LIvOs6zDrynEAIT8QtX4hR4YIZIoZ56dPBCHw5R4HAKHA4LBYTQ4KgMPITYRkZ5nLBuwaLWLhs5WtMjhitcucjJaycNmjlk4bYsuHEAKaxuE/FyR+LjGWKmRDHj25dOGK2DRoyQyVhWYg/4grP4gp+MXpwx2jpNTOb58XGurjICGyxgWDgsAwsDCkDAQIgUDAwcTgGBIcCE2EN8bhtjb5Mi3HjaMFrTNlxrcLPK3Wt3DFwyxuHObLkbgCm4ahPxjDfjGHbMGDBKEb48+fLesFJYq0nKE/EBl+IDNlxRlO0LWyYsGSFozxx15c+OGzJhGBgMCwsDCwECgIGAgYBAwMHE4Bg4CBhQhNhDlm1yNWuNytwt3OFa0cN2i3DhcNFrJxkxscLZrhZt2IApODIT8Yv34xbcm6Wal7aa5QIP+Imj+ImXM87njM3KHxhXYBA6HB4TS4GgcVCE2EOMWRxkb5Ga3IwyM1rRvmarXONo2W5sTDFhxt3GRq5cACn4jhvFlR4s4YyGkICMCOlJSenpyekIiFlZmdpZmfj5GFj4CJiYMhPxJWfiSVvhljgG2uvbvz641lq2atWTRitghBSqF4w0MODyccMcaMhghCGCGCOCNLLr5YIYwITYQxaN8zPLhYrW+TI1WtGLdwtcNGOJa1YuW7HFjcsWGXCAKeyKF+LWb4tgaI7q6KZoZLsJisVhMNVNDXhcHh8HfbTfHPDLAhPxBJfiChhlxXswSzYMmKmTFaUpo48OPbp169OO8wIXiDKmfnjjhhhhQoEIQoUceLz6GDAAhNhDfJjbsmzjGtytGbJa0ZtGi3FmyYluTDlYN8uXM5yZcoApYEYP+NFj+NFljfhZ5RFb1zTKE/ECh+IF3FgxbKaJUhhnpx78YhsmXcCt4eFg4GDhYm/hYBBghNhGbDmyZcbVqtY5sWRa0bsmy1w1wtlrhw1wuMLDEzy5sIApwHYT8asn41b40rotbBghFXLjz58uGc7SzasmDEIT8QPH4gfcm6WScp4b6b48OnDecKRzMyk5gheStrHFs5ZYYYYYISCGCFDDDhdHBCwAhNhDjE0YZsWJytysMbNa0xYca3E0xt1rPNlbZHGHC3Y4mQAp/JoX41lvjWnsmw0WEgoljtvwuBpjkmswWAuJ8HhcXga0F1FlkwIT8Pb34e62Gd5JWzaM2LEhHHhz5ZxlLNm1YLQvPXny4wIXkDXmtnlQiAQo4IyAIEMNu1hhhwIAhNhDZmxyYXOFqtbsGTBa0x5GK1xiZuVrlk2bZHGbKyyOMgAp0HoX5LTvks9ljirSYHA4PG4HE30xTVYbDYazESYiKqOaE/BlZ+DMGUsEG61sGLBSEY1rhw5cuPh4d9cNQhPGnNhHXx5zVhGMYiEYp35fHhOWIITYRhaMcLhq5YLWuLI2WtHLJytcuMLRawat2WJmwZMXONqAKzwFUhfkb6+Rw2OmauyDBYLEYTCYKqaCWm2nBz12z320132y311211wQxYC7CYrGYrDYSzCTUTQwxy0314WvB4e++nB10wxTVVYbAYzBYyrAAg/4NSv4Nd+TtnpPDprhw5cNQzfHjz43vN93HjfG6uMRiowrWta4VyxURm93x31vN5ianCKnW6RmAg/jby1ej355m5TEoLgTMJiZEJiCUAnFolUiJWBNTd58H36uKITYQ5YNXLjFmcrWOZi5WtG+JitcZWLda5YtmzPJiZZcbXEAKcRiF+S+75MAcDThYcLTg6aYZIsJgMFgsNZiMBZcAhfgwy+DEGjATY6bDUTQQyy123214XA4mu8CGzVhlBX8PAwcHBoGEg0DAQsLgOFQNGCE2EOMTnC3ZMmq1xiwuVrRk2ZLXLZu0WuXLJqyw4mDXC2yACocBWYP+PBb+PCXpxvpx4A8Lw+nXhxABVgAHPkOPABMAAADejwfAgv5jw/mP34O3xKD4/i8+PPgAHnwAAd4NwB79AAAD36JQg/hKIePz75uZXEpiQiZgIkEwIkAAAAAJlnn8E1ccQCE2EY3Lhq2yMWC1y4aNFrRplZrcTdm1WtnGZgzZOG7HG5aAClIOgv8AFS3+ACpFvM5lY2iF+C7z4Lm8BNdRNBfHhcHicKCHx1Z4CpcBgMHic1IHByE2EZmbPJlYtcK1zlbsVrTNhYLcTPC3Ws3LFzmcYcTfI1YgCmsZhPx23fjt9raGTJgtKNceXPprWTVLRiyAhPwYFfgvbwWvCeXHjy5cuPLjrCC2C2Cwhs/YtgoPAsHBwMDAkDAQKAgYGLuYMlQhNhDdviY5MTHEtcZmjZa0YMWi1y5Yt1rjK0bN2zLLixNcgAp/J4T8eCX48I80tUMFpRrfHjx3ilbBmtaDDXTjvVRitaCD/gso/gsrjwcbVVcsa4cCZ43xuYrHDWsLx4PHnvmAheRtrK0OFhjijkijiI4IYyGCGCGBCglwujjggwYhNhGFxmbsnLdutYYsuJa0zYXK1xlbs1uTMxwtsLFtlZtGoApvHIbx/geP9+DhoWShZiSmpailpiOhIOFj5eVlZmdh5mJjQIP+DST+DSVw4+BxjLcyvRhN1uN1kIXhTDwwY3DyzwoYYIRCjhjl2ccDKiE2EZHLPK3YuMS3M1b5VrRzjaLcWNmwWtsTXE3asW+Rq3bg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IDHAOAgAQdA8YDagEQvWfD0xlZGEK5TAkUfmQBkAMKSBBE//8DRShGKAUDOAtkGSAyCQCAgAMBe8IeRTMJAICgAgHhwx5FOAgA/gMAAAAAABHl7MA/CusCpgGG6oLqV4ONj0TIwcLHwcPGxMPGwMPBw8GhUNBRUdESEZZXNxOyCCQEDBQcNAwUAINBwQLi5tLXAk3ERkdHSkpMRUBCQEFBQkFHSEZDRyHh4uNkYuJiYMgIeHi5eTl5mVkZOLi4GFgIGAgIGCgoCAiISKiIiGhoZAwMDCxsHJxszLzs3SzdbQ0c7KyMfFwMFFR0hMTlJVVVNRUQhfgrm+CvGSKOJGkjkhiRIoRBDAgQQSQYvXa/dZFFDJJRVBJFDFLPPLPTndptTLZe2zB1RxQiCCGCIghQo4hEEEKCNBHDDLHLHLGhQQpYZZaYZSaCaSKSSKZJBJBFDEgICCBDFDFBFAqjgICD8Lzpze8zucozjeN4mSaJmJi0Sq4EXETMJiVSiYTEzExJNSTU1IQmBIiSJiYSi4JiYBMTCYAAiSJEwQXff3ZzEiE2ENcrBk2Z4sq1yzcZlrTIzzLcTlkxW5GbHI3bMMTbG5wg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YGHAOAgAQdA+wERgEQvWfD0xlZGEK5TAkUfmQBkAMKSBBE//8DRShGKAUDOAtkGSAyCQCAgAMBe8IeRTMJAICgAgHhwx5FOAgA/gMAAAAAABHl7MA/HgQEgpFACosBL4P92B+7Hndb8LweypvK4iKrwE4ub3NxukViMIvlvUiF8sp5a2pNHNFVJdRgpqI4b68LjcjgcLgZ02AwWCyGCw1EkEFds9uFhw60hPEmmtOvW805TgmQnGEUJwQnKMaVpFEnPwPlX4IhNhDhlmcNmLbGtbZsjVa0yMGK3FhzMVrlvmZssjZs2YOGYAqYATKH8FVXgqriMFgcbhcXhMLhEEjUklkulkki0OgsNkMlm8xnMvi8LgUIjUsoE0nUkiEGgsPkspmsfjMHRACD/Nvfm3/BrGdZ1OL1a6zU0qMVUotnc85mYVrVcl74gITxZxY35tZziiiiiCMCBGAmIhPf1UYcoCE2EZXLTDhzOW63C4wtFrTDiyLXLJxlW5G2Rk4ZZsmNu4YgCusBY4T8S8n4l45VyabXlGEZRJ2hKFCE5zqiQpSUpQgnG9748+HDjvWMIKSxYMWLdo3atmLFFXLn07dfB4fD258McWDZs0YsFsMEpIT5yL5w1hwY8E5ThWOEx58uXPhzznkpk0YtWzdmwYMEoTw4b4cePDnw5cKcqYMWS2KUowreuHDjnjglgwatmbVizYMla4a58OfTHh5denwIg/hjOM+j4M5i0JJi4sTCVSTV1MCYSiYmUSmImJq6kJq6uImLxdJQmU59f02a9QAhNhDRxizNszDGtZNmrNa0YMmC1wzYtFrhozatMrbG0ZMmAAqiATyD/gOM/gON3O8Z1NUUvDF1MTmcwpVRDFzFrbrqmoqq7ccde3GF8rJ5WWyySqSSWCmO+uvE34WeuaSzCZC7IVVTQT014PC4PD4O2GOSzAZC7GYayKaO+DI4nA5HEoTyd24R8B5ZozlGE4ERGCNJyjCKE4IkIxgjACOHn8mN7cohNhDTLiZZMWJstxsMzJa0ZuMS3E1Ys1uLJlaZsbjHkyYWYA==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HQcA4CABB0CBAQBEIJmvJ2lzthNt6obIFBnD4oDC0gQRP///wdFKEYoBQILZBkUMggA8BUCfLjiQTMIALQQAusG40ERq6rTQQorAgtMCYAIeHghNhGZqxZMnLBitZ4cWFa0zZm63FjbYluRhmyMcmFnmZZswA=="/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sHHAOAgAQdA4QEZgEQvWfD0xlZGEK5TAkUfmQBkAMKSBBE//8DRShGKAUDOAtkGSAyCQCAgAMBe8IeRTMJAICgAgHhwx5FOAgA/gMAAAAAABHl7MA/HgQIgsoMCpwBMYT8RLX4ie60jmwaMmS1oxre961StmxZNGCUa5cufPnz3jFLBTVHNOyF9vx7cnAWSYKRHga8Dg8ThcLhYZ5JrLMNZRFBDHTPbXbXfhaZYIrKMJhMNVcAheStrLBr60MaCOCGAghgQwQwQwQiCGCCGGBDDDHPr40NYCE2EY8WFg2bNMa1pkyN1rRs0yLcTHHhWuWjbFjwsXGNgwcAClsRg/4p/P4p/ejpfDbO983GdoX2ens08BNhKKpIY56cLPh8DhyGylgGBgMBwMDAwcHBw9zFwELJgCE2EMGuNwyYsGC1njbuFrTM0xLXDRm2WsWzjI2yMszTCyzAClIOhvFCl4ob6CUqJKaioaKi4ONgQIP9yt+5pnum0crgh8RU+BwChwWAwWDzuGoDHSE2EMWzVpjxYm61s0ZZlrRm0ZrcWFm1WsczBo0buMrhvlcAClkRhfi/K+L+fAUZqjAYC6aOLAy4GvAgg/3oH7zeuu5u8znW4zFghslXcCv4OBgYOBhZWxQMBEAhNhDfI4a4nGPCtzOMTla0bt2S1xmxMluTE2YMXORwyzNcIAqRASuE/GcN+M43NqpklKNdefLnx3jO0tErMk4sbDbLgWUzYbRAhPtlvtf4yjacpylSEU63z778XDpkpowcjVwraKSVvny7dYCGydfwsBfwaFgRAwEDAQKDhZ2fgqKSiIKKnJ6Cq4+HgYODicAwKFiQITYRhxOGDPI5crcrTJlWtMeJytwssLFa3ZtWWJtlwsMblqAKeCWD/jt4/juF01x5Wlmpa1jGILzNzmqZ5RighfaAe0zwF2Mowkk0Elc9NtuBtw9MaajCYDDYSySZPPgbcKCF4WxcLJ30wwwwoYIyEQwECAjj2sMMd4AhNhGRk0ZOMeRmtcs2bNa0at263DhYM1rTMxbMXGbFixZmwAqFATGC/wAgKf4AQB5757yWGSZclpJMt15t3IkZ5z4/G82E+3y+39wYtDNGUb4cefLlw1jKWTFixWhCc8N8d8s8NZUpkxaKZo2AhPIXTnDr56ozIwjCIEYCBGEYRRhFGd/A8IziITYRhxsWzVuxxLcWLHiWtGuLEtwtMuNazxssjNk1bM2OHEAKPgaE/InF+RPPFKWYhuuE67eUmo2QhqqPm5mPpCE2EOGmPK4zYsS3Mxa4lrRrjYrXLNqxWs2OHFlcYWzVpiY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02HAOAgAQdBMAGjAUBIIJmvJ2lzthNt6obIFBnD4q9Z8PTGVkYQrlMCRR+ZAGQAwpIEET//wNFKEYoBQM4C2UZIDIJAICAAwF7wh5FMwkAgKACAeHDHkU4CAD+AwAAAAAAEeXswD8eDj2Cyhzx8YAAAM0AAAAACpwBMYT8RLX4ie60jmwaMmS1oxre961StmxZNGCUa5cufPnz3jFLBTVHNOyF9vx7cnAWSYKRHga8Dg8ThcLhYZ5JrLMNZRFBDHTPbXbXfhaZYIrKMJhMNVcAheStrLBr60MaCOCGAghgQwQwQwQiCGCCGGBDDDHPr40NYCE2EY8WFg2bNMa1pkyN1rRs0yLcTHHhWuWjbFjwsXGNgwcAClsRg/4p/P4p/ejpfDbO983GdoX2ens08BNhKKpIY56cLPh8DhyGylgGBgMBwMDAwcHBw9zFwELJgCE2EMGuNwyYsGC1njbuFrTM0xLXDRm2WsWzjI2yMszTCyzAClIOhvFCl4ob6CUqJKaioaKi4ONgQIP9yt+5pnum0crgh8RU+BwChwWAwWDzuGoDHSE2EMWzVpjxYm61s0ZZlrRm0ZrcWFm1WsczBo0buMrhvlcAClkRhfi/K+L+fAUZqjAYC6aOLAy4GvAgg/3oH7zeuu5u8znW4zFghslXcCv4OBgYOBhZWxQMBEAhNhDfI4a4nGPCtzOMTla0bt2S1xmxMluTE2YMXORwyzNcIAqRASuE/GcN+M43NqpklKNdefLnx3jO0tErMk4sbDbLgWUzYbRAhPtlvtf4yjacpylSEU63z778XDpkpowcjVwraKSVvny7dYCGydfwsBfwaFgRAwEDAQKDhZ2fgqKSiIKKnJ6Cq4+HgYODicAwKFiQITYRhxOGDPI5crcrTJlWtMeJytwssLFa3ZtWWJtlwsMblqAKeCWD/jt4/juF01x5Wlmpa1jGILzNzmqZ5RighfaAe0zwF2Mowkk0Elc9NtuBtw9MaajCYDDYSySZPPgbcKCF4WxcLJ30wwwwoYIyEQwECAjj2sMMd4AhNhGRk0ZOMeRmtcs2bNa0at263DhYM1rTMxbMXGbFixZmwAo+BoT8icX5E88UpZiG64Trt5SajZCGqo+bmY+kITYQ4aY8rjNixLczFriWtGuNitcs2rFazY4cWVxhbNWmJgAKeCeD/kPm/kP31fC+UYiJm8zMTrFRhCMxmLjvy40AhPtRvtXcjgNVrUlPDXHnz7c+PPhnC2DJizYsVoYqyuxghPJXfYeXhvGaKIIwijCIhFGdfBsoxiAhNhGFi1ZtHGPKtyuMjla0xuWy3CyZtFrfM5yZHGRq1ZZsYApRD4P+Rl7+RlnLv2MX0zUwhPtDPs/YYp4oyYZZ668IhsfVsLBXMTBw8HE08vApECE2ENcLZnlzMGa3M2atFrRkwxLcTRjjWscuFqzZYcTZtmxgCkQIhPyNofkbXyYYYK4ghurC6wGgkIiYiYqGuIVS2sTAyAAhNhDXMzy5GbFwtw5WOZa0xN2q1zixNluNm5y5W2HM5ys2QAphFIP+R5j+R5nhvF6nFr271uZ0hfVFeqLw1WKmwU0yeHBy4+fC4HCzgIbFU7AwVvEwcBCwMLCwcPMz8HBR1IAhNhGRhhxtczFytYtcjda0cOMi1w0a5luTC1aOHDjNly4W4AqGASmE/I6p+R2HFK09V8kMUYShG98NcePPhreSmLFoxZMmaOSEMICE+2y+3nti1V4E6RnGtb4b3rGWLFi3aNGC0I3w3z4d9dOfeITlcykcfB04ZoxiimjCMkIJRginGtfAOek6gCE2ENsLlvjZtGq3M5cMVrRhmbLXLfFjW5sORo3cucrVpiZACmkYhfkr++Sy2WnBMRiMRgJoJ7cXi8TgcLDbJJgAhPrhPrl+Fo4TFFWtcNZRSjat74SGx5VwMFbxcLBwUGgRAwcHF4BhYCDAITYQ5yZcebI3ZLWTdjlWtGbNitwt22Za2wt2WbHjcYWeVoAKZxiE/Hm9+PR2lNl90sEcE5UhaFIrz14whfgJ++Ap+uWinBUYrBYyrBUTQ2x4WXB24mKF01E0OHttlRoYYYYYZ8Ln0MEwITYRlwtsrhg5xLWrlg5WtGzfEtcscOZbjYY8rnMxaNMmNgAKVxKE/Hcx+O9HBitstozZtGDIYa5wg/4EQv4Ee8arwq5XGVc0gIXhTDocjg5444ZY79OjgjAhNhDhtkxYWmXKtZ5cTJa0zNma3DkbslrRyxZOHLhi0xZmwAppGoX4+cPj55gnqjsksooQU04fC4XBzx3MRgsMg/4C8P4C1+DG8cZ473njvK4qeEVEAIbKWAS3h4mBgxAoCBIGBicAwMCmwCE2ENGbbMxwsGC1y3cYVrRo2zLXGLMyW42uHCwxZGGNkzcgCq0BPIP+PI7+PG/M8644zM3BClRcREVVYrFUpd3xzx3e7lE6aqOThQCG8DdXgb5mpiKkISIg4eJj4+Xk5mZm42JhoaQlpiikpCCgIOHj5OPk5ONh4KEipaamKSWjISGiYmPmY2dj52VkwITyd25y6u2c6oxRhGCEZRggiQijCMIohCMowhFGbL4FnGHFITYRha48TZjkYrW2bDhWtGTDMtwtm7Ra1yN8bbI3yMHDBqAKYRWD/kI+/kJRzvFcuHLhwiJue9c3EIP+Biz+Bf3teInPGeeeOdz3jjvYhsvYJgYCrn4GDgYFAoNB3cbAQNmAITYQxb5mDXFjarWOXJkWtGTVktc5nLFbmyMHLVziZZXGJmAKUw6F+QaD5Bs5MVNgLJJqWJtthPwOffgdDyz34IzpGk5AhsqXsHAT9fDw8zVwsFAwYCE2EMGznFixMmK1piyNlrRpmwrcOPMyWtG7XM1YNWjTMzagCk4NhfkIM+Qj2ybEMtVJVBBCg/4FiP4FeXHLrHG+K4bKmBUBcxsTV0MDAwEgITYRhaYcTZs0wrWbFliWtGrRmtw5mORa3atmLLI5bZXLTKAKnwE6g/5FKP5FP63yjFREF9rYxSZurtDE0xEVCZ453njxi5rPDdTAhfgW2+BYlPJDAhjjprrxt+HttjmmswmGwWEkoiQy111320xwzXYLEYrFXWTRw4eXD4XE4UCF5y4dQbuOOGGFCIIYEBBABCIUMEcARQwIIYYcHq54I8CAITYQ3aNG+XJmzLcLhg0WtMThmtxMWOJblZ4crLDjasszNiAKowEzhPxEnfiKJpolyMW7BklCeGeGM4ynCs4xpa2CWCrLn148+GMbSxYOAxKAhfg5k+DkNMwUlkkUE9tt+NxeJwODlikwmGxWIxVUUNNuBw+FweHwOBwc8U1GEwmIxmAqheXODUWzjgngjRoIQgjghgIIYIYEMEMCCOCGGNLPrY4GTCE2EMmjZq0yYWK1o4cMlrTMwarXLJgwWt2jJkwcuHOViywgCrsBPIbxRceKJ2FhYGDgkDAwMOj4CHgISCioyOiIqKgoKHiY2TlZOPh0dOVVZUTkhBydPd3uAbGljURNVU5UUEoAhfg4s+DgO5RDFDXTPgcHgcLh8TicPamuw2QyGSx2GuqokhnnrtvrpnhkisqsqokTy4WfH4PA1oTyh3Yw4fNvOKcEZTRRQnJAhBGEYRIhGBCMCMcfgusJ9sAhNhGZlmwsGThgtaYcuJa0xOMa3E4ZNVuFviY5WTbHmxYcwApdE4bxlKeMq+YgKKWlpCIgIeLlZOVk5GDiQIP+DmD+DmnXfgi03O473ICG0Ji9A4FhYOBgUHAwsfbiLCE2EMG7PKxZ43C1s1bZVrRjizLXORk0W5sOTMwbZmeZxjygCm0bhfjUQ+NQ3CWY6GyFbfjcPgcTPXDBNJdJZJZEhPwZLfgyPpekIWlKVqWsgvffh4+3j5doheZuFYpdfLKhQwQwQwRkseB0sUMFoCE2EM8TFm1bZci1u2zZlrRyzyLXGRplW5Mjhg3xsGTdtiygClcPhPxrnfjXRx3w4o4sFM0sEJCF+DJD4Mr8NiqsJZZJLBgb78KAhsvYPQVrGwcHDyN7CoGXITYQ5Y5WbfIzZrW+TMzWtGrZstcuMrha2Y5GTbG3Z5ceNmAKkQEvg/461P4634qe08oxLN8czuo1XbWq4InfPj37+Dz3cVXKuEcAhfg26+Df+rESYyq67ATUSRz114m/F4HF3zwzVYLEZLFYCyqSGe+vB4HC4PE4HAzghPIXXvTl571TERGEYwiECMowBGN/AuFHoiE2EMcrbE3xt2S1zmy4VrRk1zLXDLI5WscrNu5a5G7fMwcgClkQhPx8Efj4njihwMWSiF41iIX4MkPgyBswVGMimknYXA4vB4uGztiWAg8Bw8DBoeRs4CDgokAhNhGXIyx4XOVstxuXLFa0Zt8K1y1a4luJo3yOGLnJkat2wApqGIT8gDH5ALcefFDBi0YMCM746zjghkxZAIP+Dfb+DdnlXDLe+PPvvjx3dZ4TiKCGy1gWFgLeLg4WBgUDAQMDAQaFsZOAVIAhNhDJoxauWzTItcN8uFa0yYm61xicOFrZplw4m7FpjaNcoApgEoX5BIvkFJrwUWKwmAuhkwcGRjvnAIT8G8H4Ns40nTDOuWOuW++vDpCGz9i+Cg8AxMLBwcPBwsXRoCCpACE2EZGObM0YN8i1lmcZFrRg4YLXDTM3WsszFrhwsWmJswYgCmATg/5Cev5Ca/B3ng4VrU658ucsAIX4LpvguHwGAhxUMkcc9dOHrxeFxN6GydewEDVyMPCwMHBwMLC3sCS4ITYRkZYW2RrmbLWjNniWtM2TCtcYsLZa1ZNWrFxlcYcThiAKXRSE/IiR+RGnLlth0W1bMmTBCsMs5yCD/g2G/g1n1npcXM85lx1u82CF504jgv0MssMMKGGXL4+GFcAhNhGRy4YOMbZytzMXLBa0bYcS1xhaM1uLKwYMGWRnkyMcgApqHYT8eiX49G742WC2DJi2WtHHl15dN44KcLVqzIP+ErD+ErHVdL5KXOUxFVqVu/Pwe/WF4ky5kcXHKhhhghIIUMCOXQ4OBpwhNhGVrhZ4cLZytzNWGNa0y4WC3E5wuFrhu2ZNsLVtmauMgApICoL/ABwN/gA4D1JiaIP+E+L+E9XWopu8gIfGVlgcBp89gMDRkCE2EMmOLIzZZMa3FmyZVrRu2brcTlk3WsMbjLjct2rBy4xACkIHg/4+DP4+Dek61YCE/CVR+Es3NaerGIa8jaWLpYeQITYQzYM2eFnmcLcOXK1WtMLBwtwt8Lla2x4cTVsxbOMmZuAKbyCE/H8d+P3mGBaML3w5c+Gt4QxYM2SkoTjvzZ53g/4ShP4Sdc1z4bhiuHDhWjO+O87bxx1vjYCF5O3csGpnljAhgQkMKOCePWywMuAhNhGLDiyuWjNstcY2uJa0Z5Ma1xhYuVrlsxytHDdi3w4mAApRDYT8gCn5AHbaMWCmKtcNc4CE/Cdh+E7vBtzTjgrZaACGzxilB38bF08vAQcFKCE2EOGjlm0aZGS1ljws1rTK3wrcOFliWtmjfEzYtsjRm3YgCnUig/5Blv5Bh+GMdt643zvvvjvdzE61yxy4aqeF8ICE/Cet+E9Fhxy00xyrGFoZKZsWbBkSqvjaZ4ceEIXgDBwMbXHKhRoYYEBBDBGhR07NDHlwITYQzcOW+VxiZLcjZqzWtGjBytxM2ORaxZsmeZo5at2WZkAKggEyg/48rP48vaaeE1SC1xeUpqcSi5TUxgSnv4nGpwCD/hh8/hhh5Vwyvrnnz69efPM6rpy8LlwjEznd73vMypqtVMazgITx9zZy6eus5xRRBBBGAjCKEUYCMY329NGWICE2ENWrVgybYnK1zlYZlrRywbrcTRpmWt2GHIyatWuJniygClwZg/5AJP5AHduPC4tNTWGo1nCpgIP+GKL+GJfmOLN3vOZnDpXTWoqF481pobZY4YUKCNDHLicrCWAhNhDFm5Ys2jLEtys2jBa0yZMi1ywYOVrnMwaOGLVo1Y5MgApSDoP+QWb+QWPK9S1Oe2aAhPwvIfhd5jDHknW2PGx5QIbG1TAwE3TxcTQz8BAwE8AhNhDTM3atmuJgtYOGzJa0xOWK3EyyZFuNrhy4muNzizYWAApIC4L/ACSp/gBJPSSzvKCC/pbb+ln4iT3vQIbElCha2drYODgJQCE2EZsbjNizM2K3EyaNVrRpmbrcOXG0W5mbhhhas8zHDlxACrABP4T8hhn5C9ZsNLxnWN5YcWfdw82GkJ4K5obI5JWpNWOGtbr1lPXS8IUlmwYMTJllhiCE/C1d+Fp2mDDunCKsY42+HHlnjBonqhinSZdFFGcmLToWpSEoKxXjW9YgheLs/DBl8HPLDGlljlvw8+OwVk1lWGsxuDllhhhhhghQIIECAghhgQo4adjDHDkwITYQwaZGrDNkZLcuVo5WtHGVitcs2TZbmYtWeFvkcMMTJiAKpgEuh/FIV4p70FRCFRaLRqNRqPSSOS6QSaMSKMRiLQaHQJDYrH5jMZ/Q6HR5vNY3E0CiUgikiIbwWreCzeQiIyclI6OiIyEhEnEys3PzdXS0M/LzcjFxcCgoGIhoiIlI6SppKQkIqOCE7lJT6K84zhCMkI0rGFYThOU5QEEYRjXp6YzdICE2ENsrfI0yNsy1jmy41rRjibrXLjCyW48uJs1ZOHDhrkZgCq0BN4T8KF34UN0seK+CVsWDJgwYIQvhrnrnvNSlrZIYEY4cOm+u+OMVJU1QxYMQhvEQN4iG4qahqiMloqMg4ORlZmdl5eZlY2LhoKKkJKYlJKGgoFFxcjGx8nKycnKw8BFRk5QUE1MREECE8Sba5cOHDjjOMIxQRJwQQjKE4TlOEYyjCMQRjPwTGMMIITYRlxsWrJziYrWePI5WtMrlotxOMrFbhbOc2Ru5aNXOZgAKVhCD/h0w/h05xHaMLdXfjx2AhfiCQ+IFvDSYSiSaOS9h8Dh8OIbJVvCrmJhYGFh4+xgSYCE2EN2OJo0btGC3GxbNFrRxlyrcTdm2W5MjNpmbtW+XDjZAClQPhfhrs+GvXDYSjIUYSaKSuW2chPxEtfiK/zbGZKEpUhKghsfVsCt4uDhYGJwHAQaLITYRky5sWNgzZrWLBg0WtMrlitc4sOJa3w5meLDibZMjRoAKTQyF+IO74g58NZJhKoI577SD/iKS/iKN6zuccU4Ah8FT8n8Ji81gUDgEKCE2EZnDdyyw4nK1y2YtVrRq0ZrXDDFhWtsjJviZtWbJk4aAClYOhfiIg+IkmjCTZK7AYSTARQRghPxHLfiNhw5+HLTWees61IbG1PBwFXNwsLL18FCwE4AhNhDjM4YM2uFutxt2WFa0b43C3DlxYluFlibOWLFzhxYmwAqSATSD/id+/ied4a8Lh04aqJnec72yuKjhhikzd53z3x3xuJ4Vy5cuXICE/EHh+IMWUKSlCM8N8+PPpz48KEsmLNmySknXDnw4c+vLlxwpTJws263EnQCE8oeA0fAd4zhOEUYIwEAIRAIk4TV09mEWgCE2ENG7RqwbOMq3IycZlrRsxaLcTNgyWtWbhnkY5sORplcgCqoBO4T8WaX4s02jNhxVhlrlx3mktktktalJ3jW95xjSUqUtCNcenbry44ywaMWzRggAhfh6c+Hp1ZgI7JLE0Ecs9N+FxeFx+Fw9ayzBYzGZDCYCqCSGWmWeeGGKaKKCKGOeW+2e2kCE8Ta0ebnvGcYoiEUUUIyQQhFEjCMJyjCMIwRhNj8ExTqAITYQ4aZXLhq2brcbZy0WtGjnItcZcjha0ZN8uRxibOWDDMAKTg2F+MwT4y+5sNVhKqKq68Deg/4fev4fbeN813cpgIbF07BwFPOxMLgdAgAhNhDJs1Y4m2RgtZMsbFa0bZmq3Cwx5VrZy2Ys2rfMzct2gApWDobxoYeNGGWmqyInIaAhImNj40CD/iAQ/h/l6+Hx45zukJCGx1WwMBfw8HBz9TAQsBVAITYQzy5nLlgyZLWbRtjWtGbDItctHDBbhatMLFswzOcmVqAKeyOD/juu/juhzbnq1arhrGKjO9553bFa5PEjhgCF+HmD4eV8RFjI5K6b78Dgbb65ZJJsFgMNgroqIZZcHXg68KCF4w0McufjlhlQoYYI4IYCIQIY5drGhpAhNhDbGxyNGeVstzNWOVa0c5mi1wywt1rNzizMMLRpjb4sIAq6AUyD/kKC/kJ9qYnhGKxCbvjnOVVjUYRm8riFTEs1mrqbrn278OKJYjFVCLnny51OAIT8PMn4eTczNdjx5cuHHjrGWDJobsFE53x4b4cd5whTFixZLWrK9Zzne18GFgwss63w4alGSWCWAITyZ34x8AxrGcIzlOE5RQQjAjCcoxhOCMCM4oxhSWCFowTVjOE4RIzTw+AYmMAhNhDTE4zOW7RmtcMHOZa0yuGy1yxzYVuFu4wsWubKxYZcoApPDYP+R6T+R6OM8uNakqSD/h3O/h2hqcbuO++++YCGyNcwMDXx8PJ3MFCwUSAhNhDZmwY5G7VqtbY2LRa0ZtWy1zlbNFuRs3b5m7Bq5atWAAo8BYP+SC7+SC9y5oP+G4L+G4NvQIagn4FRgCE2EMsjDDjw4sa3C3bsVrTMzYLXLLKwW5sTdjib4sbhw1YACmAShPySJfkkBwVyZYY8OPTTHaOJwIX4byvhuJwUGGnklprw8uNrwtuJiIbMGEYONpYuFg4WFh5+bgoOCppwITYQyxOMWJu0yrW7HC2WtMbnItxOWbdaxyOWrhtmc4ceFwAKeyaD/kke/kkV1eL5c+k6rDcbzxnreeqZ1XTl25cMYmSE/D31+HzfBTFg2TyVlcxzrGMJUtgwYMUJL10z21y3hIdDhUOXrvWcYRRjCMIwRhCMIxR09usI8EAhNhGHEzYM2OXGtyN8uRa0bNsq3C1aY1rbG4YNmblq3ZMG4ApjF4P+TLj+TLmuNxCKuOO+/HjzxHbp0IP+HVj+HVnxqjtGqlec5454uc3Ihs6YlgoO9hYODgSBgIGAg4GRvYElQCE2EZmjZkxY4Wa1w5cYlrRixyrXLjK0WuGeFi1at2bXNlygCvQBUobxkIeMhuXhYuLQ8RAxkLHQ8PLyszRycvIwsNAQkZGREVHR09NUlNUUlZOTktHRUJAQqFhYOJhYWPjZWXm5+jn5ufnZWZlZGPjYWBgYiMjpSOiIzGCG8POHh6RiUHEwUjBSMFEw0PGQkpDTkVKS0pHSklJRklEQ0BDQ8XEx8fFyMrIxcfHysjLzMzJz8vHycLDwEHFQ0NERkZIR0dGSEpGR0hISUdNQENCYpIPl5nPnMREQXxXF3EkoQiUSlMJmpBEomJhKCURKUJvPm+rdvOAhNhDJg5xNGrLMtZtcrJa0Zt8S3Diw5lrjM5x5WrPC0YsWQA==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wgHAOAgAQdBLQItAQBEL1nw9MZWRhCuUwJFH5kAZADCkgQRP//A0UoRigFAzgLZBkgMgkAgIADAXvCHkUzCQCAoAIB4cMeRTgIAP4DAAAAAAAR5ezAPwqPAmaH8JmHhM7gcHgsIgcMgMIgEAQODwCCwEgkChEKikajEWj0ajEWhkUh0SiUQh0MhEChMHiMRjMbjMXicViMTicPiMTicLisLg8DgUGg0IhEGgSAwmEwuEyOExmOyuTzmWzeazORyGFwKISCZT6fTygT6aTIhPvlvvd8WDFwLaMGS1pSjOeHLjy8HLt38Pfpz47oUxStaEqUpKlkl74cuvLhx3ndCCM1sGDBkyasWDBaUkIRilCEpSRjOFb1nUCD8T2Jj2bXM3EXE3EpiYmJVcXUhEkXEokAIJiYiZialNTNXV1dSIJic+D7rNeoITYRjxuWDBxkarWmRthWtGzNktcZmTNa5xs3DBy3bZczloAKmAErh/BSx4KuYZA4lAIpBI5FJJJJdNppOphIIdAIPG4rJZDH4vG43G4zIYrG4jDYnAoHBoJDIQCE/AAZ+ABO2G2O164cd8uOtYYM2Ldo0bNmLIlG98uXPlyzy475aoTw925Qjhx1nNFFAJRIkIkYIzrp6MZy4gAhNhDDIwc5GTTMtbY8WVa0ZuGK1y2zNVrhjlw4WLjMxb5MQAqlATeF+H5D4frY6pLpLooII4668Hgb8DPPBJVgsJiMJhrKIJZbcDi6cbPhabYYJqJsBVhKrJrghPtWvtW6YpaMWCkIxre971w3vXHhvpnjmtDFkwasWLBgwZIYqRVrnnv06+GAhPBUIR4PHjOKKcowjAIpxhOEUpSjQhMjGMZo5e3FDgAhNhDBvkwuGLjItxZnLVa0c5XC3FjZtVubCzbM8jfG0btnAArKAUuG8KhXhUXgoGHio2Gg4KBhoSChoKCgkDAIKAjJCSoKSgoKCampKOjIqOioqERMnKztPV1tXQ0M3MycbFxcLDxMHAoKAhoiIiopAQKE/BNJ+CbvBmpwLZsGKEY1nPDed64b48+fLpw3hCWDFmtgUQqnWM5ymQRnGt74VaUtbNm1SxUwAIP4IxE+P145ZjNZxaCYSmJiUImM4kmCYBExMSBFovfwPNxIITYQxYNWzHE1YrWjZnlWtMTZstctWzha2ZtmzfK5cY3LHGAKoAE1hvE9B4nr4KEjIWGQEGg4GCQkJFRkxSUldXUVNLR0BBQcOgYSERcnO1Nbd2d3T08XHw0JCRCE/BYB+Cv3ds2Zt2TBCMb4cOfLjz6du/frx44sFsmK1IEJRpGiUYyTVmCE8WceLrznWFSMIwjCIiRgRlGASnKaKaeXn1S0ACE2EMmjfIwcMWS1zkZt1rRk4crXDBmxWsmOPI1zM2zlw5wgCqEBLoX5BNvkEPw2CwUU1c+HxONxONvthjkmqwFWImwEUkcdeBjxME8iiaSqeBCAhvBbV4LW46AmoiWhoaAhYWHj42RjY+Jj42NnYmdg42Ego6imKSenJiUioKBg4OTk52ZAhPH3ZZePhrGMUIwQjCcY3nGEFpUsgrFOccPgeKtQITYRiaZMzZu2yrWLhziWtGWZotctMeZbicuGbVhhYMGGRgAKowE8gv4tM/i1Ezz4MpMyRJbZOMnGbZFkW93d71l+DfinjMCG8LUnhZvjIaOgoaJg4WRi5OVl5ebkZuZiYKMkJieoKKehoSAg4mLlZGRmY2Rg4CIjJiiop6WjoyBgZmPo5mjnQITxty5ufprNMIwjAjKKBCE4EYRjARjKcAI339NGEiE2ENWDfG4YN3K3K0ZtFrRozbrcLDM1WuMbllla5GuVuwaACk8Mg/4BNv4BQdw6dMclWIX4W2vhabqsjhlwuDxN+NCGz9i+Aj7OLk7mFgIGPCE2EMczXG1YN2y1jjyslrRjhYrcOHC2Wt2rRq0atMTNq4cACm8ZhfgMy+A02mWRgrsFVNBXTg8DTLDRNkMNdgCF+FbT4Vj5o4p4ZY5YKKJrJIoZ6cbh8bicWIbMWD4GCu42Dg0GEDBQcBCw+AYOAgaEITYQ4ZOHOPDmyLXDJo0WtMTHItxNmLFbmatmLZiybYmTbKAKbhyF+Bhj4GGcjKgoqwGAwl1EMeDw+Lw+DjSYTBYDAWCE/Cp9+FT/iQyLRnO8axhaVMEVc+Pbl34wheSNnHBocHDLDChghAhX6+NDjSE2EN2mRg1yNsa1m1ZZlrRqzzLcLTDlW5WLjG5a422PC1ygClQPhPwGGfgMhjSHChwMWK0owmCD/hzw/hzfrhxrvPHi57nYhsHQqFkZWNg4mXtUDAzAITYQ5YYmuHKxyLcjlxlWtGjfEtwscWZa5YMsjRu5cOW7lyAKeSGE/A/R+B+uGSUJRhO9a1z4ceGccVuFq4WzNsjLLh0ghPw5OfhyRxwredZzrCNMGTRo1ZsVIYceXbh4ePTjzoXjbTodjGhjgjBFCghijgjhnr1sEcVAITYQxbMXDdkyarcrNi5WtGTfMtwtWzFblcs2uVi4xOWDTIAKZRiD/goi/gorieDlVUTczmd1umiE/Ddt+G33JeGOuPLlz5dOPLetIYsWTFiAhsmWsLBXMXEoUgYCDgoVBw9/AQMBBiE2ENcrfNjZtWy1q4YslrTC3aLcTFg1W48TJsxy4szZnjZACk0Mg/4MZP4MWdxx5N8pqYP+G9r+G63LnLnnnvmAh8SVGBwKkweF0WAQNCwhNhGXM3wt8zDCtaMM2Za0Zt3C1y2c4lrPIyxZmDTFjxM2YAo/BoT8GU34MucVLaiD/hnY/hnt5TcAh7dW4mncLCE2EM8rFw5a5nC1g3YYlrRy2YrcLhszWt8uZtkxNG+TCxxAClMOhPwcafg5ftbZi1ZsGatcN4X4adPhorilhlrpwteDtw9Yhs0YXL+Lg4eHuYuAgY8hNhGVrmY5WePMtwsnLBa0at2K3E3xsluHC0xsHOXJlytsgApcEYT8Hw34PjZRkzMCdNcdNcaG8MLXhhzqpaWhpCGhIKHgY+Pk42VAhslXKAt4uDg4WFhaGpgIGEkgITYRmYNseZrjZrWLPGzWtM2Nitc5cjFa0ysHDlu4bZXDhmAKTAyF+Dvj4PB6rLqMBioapKCD/hwE/hwrrOLVuLuHwtRScw+H0OCwKBxUITYRiZYWWZk5crWrZm1WtMTDKtcZcWJaxctXONkycNWOZkAKeyGE/Cz5+Foeeem3BHJg0ZsUoTve96yx4JWwWhuhioCF+Gpz4a0cFZlKsVNJHXfgcDha6YVFWAw1WAiggvtwd96F4gx8MWXwdcsMMEsCGCEEEMEMcuxhMGAhNhDlniws2LbKty4cTVa0xtMS3CzxtVuLG3bM8bLExaNWQApcEoP+Gxz+Gz/lw8K/AVOLzjiuAIT8MP34YY8sbV1U0YsloSzz34SGyBaoK1hYGDg4ODhYnAMHAQcqITYQzY4WzduwarWeHE3WtMjLCtw427Ra3YOGLZi5bNnDFuAKTAuD/hzC/hzB54V2ziaAg/4bOP4bHePBxrfHfECHx1aUDpMPn8FgEDh4ITYQ2Zs22JxkarcmZlkWtGLnMtctWuNbhwuHDLLixM2jnCAKQweD/h0C/h0D44xHIIT8MXH4Yud1bVkAh7tTZPAZzA4gITYRlbssWNs5bLXLjFiWtMrBktcMmblbmxYm2Ry2xZHDVqAKbyGD/h3Y/h3HzG6ys1WNRFrvNkRfCcZohPw0AfhnRjgvDDPDhz303vOVMmrRmzWlGOm+vDrygIXmbheCHWzwyoYUJAQICEry+LRxYAAhNhDNuyasMrVytZtGeVa0y5ma1zkZYVrLC4Ys2jfFhaM8wAp3IYT8P/X4f7534E8EJRnOuOuXDes6SzZOBoyaIwx1yoT8NOX4aa7Z8Wte9azKYsWLNqyUtGt8s9+PTnzgheWuC0OtnQwwoYIYIYCKOCFCpy+PjhgkITYQzxuW2Rw2xrcbBhjWtG7Vytw5sjFa5ZtnDZm5YuGzlwAKTwyF+Ayz4DI6MRZhqqMEWoP+I3D+I23Mca3znvnih8BS2BwCfwmE02AwGDwQITYQwbsnDRnjxLXDdk0WtHGFutw48Lda3YZmbPHkYs2TVqAKbR6D/go6/go11Gpxd75vDqUcOGuGNajpxxcAhfiGk+IXOKOKlbLTayM9uDvjgmssw2KqwEEkYIXj7WodfLHLBCIYBDFCjht1KOCYITYQ4YN2eZm2cLWbTExWtHOFotcsm2ZazzNGLNu1Y5WWJmAKbh6E/BtN+DYuMVZVjfDe9bzjS2DFm1ZsmSloyIT8QsH4hW2GONhjGNoYsWbViyWlG+Pbj359OMCF5G2prZZY4UcCEQIYEMdOxihjjCE2EM2rdjmaN8K3E4zZlrRs3crcLFrmW4mzdtmxOHORxhbgCm8chPwgafhBvjbFs0ZslITnfHPDLDSUqMjBAIT8QR34gV5Wxxx7b58d8NaUtqaMksWGuXHlhsxYRgWA4dCwEGgoOAIKBELC3sDBwUOAITYQxa5crHNjarcONjmWtM2VitcN2LFa0bNsrPM3zMXOZwAKeiKD/hHo/hHrjlXKsZZ3vjxze7RGK4cuWuWelpCE/D39+Hte1kpzvhx4cbfSNqZsGSlozvlvpvfDhIbKWAYOCwKhUGgYCBgYBAkBAwUDBQKAg4fAcGgZsCE2EM2+NlkaZcq1xjat1rTGyarXOVgwWuMjZyyyuWWNtkcACnQghPwxrfhkBvWtJ5sWzNuyQpeufDprdKWDBTRK0IT8P134fq5aHAUjPDly5a5ZxlDFmlktCGGOfDeF4iyZoaaUsMMMMKCFBEgghghnzuHhZcAhNhDXJmws27ZgtYM8mRa0ytmy3FhyZVuXC0ZN2DhhjZYmQApTD4P+G/j+HAHhyrhnGZi8NIT8Ptn4fXYZKapYGGOfPt0ghseVqAu4WDg4uZs4CBRwITYQ1bt8LRwzYLWeFvjWtMrZitcN2+RayxMXOJvhZtG2JwAKSAmE/Dq5+HXO2DMySkCE/EER+IFeM56Z48qHw1TYPJ6/A4LAIwAhNhDbNkx42WNktzZMLda0xsHC1xia41uVwwYYcOPLictcoApMDIP+Hjj+Hj2qvxqmLuyD/h9s/h9l3y5401XCgIbIl3BwV3J0M3BoCeAhNhGPIwYNmWVstYN2Dha0yYsy3E1YtVrJyyyY2WXE2yZMgApwJIP+Hub+HumpcufLnrd0eFNVCd5u0RVMIkCE/EG1+IMPDPDKZmz5s5rveJgzYsmK0lZaZ574QITxdw5y5+es4pkSKE4RgCscvgGE5XAhNhGPDlxuHDnCtZt2jBa0a5cS1zhaMFrXHhzMGLnG5ZsmwApxIYP+IQr+IQXE8r1KL3nd8ZvKKxw4duXDWJnYhPxBRfiCZVnhrjjOcFpYMGDNgzWlCt8+Xbly3wiF5E26DVzxxwkIghgICGCOOfZxocSAITYQ3ysWmFllYrW+bHlWtG7RotcMGjBbiZsmzjM5bY2LDMA=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gTHAOAgAQdBKYD1AYBEL1nw9MZWRhCuUwJFH5kAZADCkgQRP//A0UoRigFAzgLZBkgMgkAgIADAXvCHkUzCQCAoAIB4cMeRTgIAP4DAAAAAAAR5ezAPx4IEIL8WfisAAAKmAJ+hPxwkfjhLpSebDTCx3vWcoWxWxYLSinhnes4qSpKkrUlbJq1bNWrRghDHjx7dPB079OPHeMJShJKUpWpKkY3nnvPHOMUYXrl06dung7d+vXlvemDNu4XE4XE0atFNFrYgIT7Dr7FG2bFyMnI1btWimK1mKa1Z4a576c+fPv069unLrw3rKdqUpLBC0JSklGEK1njx59u/bt4u/PvvpvGtpYqaKZMmbFqxasnAwarasVsUqThW9cNcM7xiUtLNLEhQIP4K1V+zcztMymEoJCS4JiaTAmARKJi6uriJiYkJiYlKJKmJqSJAJq4CLqUWvfwbGXjACE2EZWjTKycNMa1o1ZMlrTJizLXLPJkW5GbTMxasGrbG2xgCmUXh/HTB46z4tDo9DplIptMJxMpdEIDDZnLabRafRaSg/3s372+bb1urqYpieWe0cOAhO1klPm3qnGsEar34uuMMQAhNhGLNlbt2rJwtc4nGRa0ZNGK1xjat1rDK2YOGuNuwa5W4ApWDofxzfeOVeaUiUTSGQOIzGa0ml08g/4BQv4BPfBnvjjGqjhjQIXjTgVHLfPfg83DHDjAITYRjbsmmVu2crWDli3WtGDJmtxMmblbibNnLhy5YuMWTIAKSwqH8eEnjtJikMg8JiMhlsxAgv5K0/kr3u3nckCHtUhgqf0OAweBRQAhNhDRpkyNGLDKta5MrZa0YYmK3FhYZFuLJmZ4mzXJhyNWIApZD4fxvxeN7GdT6WTiLRSBRGKyeVzOYoT8DH34GNc+3Ow0SwQhaQCGsJCGhZ2JhY2LlbGAg08AITYQ0cOGGVs5arcLLEwWtMOXKtcsWmFa4ZY3LJk4bNWbDKAKXBCH8da3js/rlOpk0k0UhiHw+PyWQyWF+Bzb4G68Xj5abbaYI7IUUgCGydgGBgcBwKBgUPWycDBx4CE2EYW2Vs4ZMmq1riYYlrTFlZrXDVuxWsGzljjcMczBoyxgCtYBWoX46VPjpVR4CeidPHXPPHAmmqsqkmmkimmsuwGCuumonjtnvrtvrrlrlnjhhmhiIIYJY4kscNMt99+Nw+Px+PxePtrhmxGKyGazAIP+FFr+FFtw8au2PArETN8d9d8+ffjz53M1rhy6cNRTM873e13njfHjx3F1FYipup5Y4a5dOHDhGIi15zHO+NiD+Rvdb8/nxXcxcSRM1MSRdXUgESTCYARJF1dJgTKJRKJX3+BbXYAhNhDZliYssTXItZMMzZa0xM8i3E0zZFuZmxY5sbFwxaZcYAp/KYP+PjL+Pi9at1hxi4uq5Y5Rwlnjvnd5GK6ZiwCF+GRD4ZJ41OEnwlWIwGExGIwWEokomhhgSp7Zb8HhcLjcLlYMXTTGhOZwqR497qzjGKFYTgRgIhNOdfA8UMwhNhDPEzbs3LNktYMXDla0ZZMi3C4bOFuHJiw4sjVowctnIArtAVKF+NEr40T4oIsJFZDNPBTLbPLLLPPOjTTWWVURQQTQSTUXVVIJ7cTi8fk8rkcTg0VWGxGUzmCymGxGAsglrrvtwdd8NsEcgIbxXCeK5WOoo6qipiAioeBj5ONiZWHlY+VmZ+nl62Zl4OKkpqcqJyijo6GiIKEgoCGhoqIioiEhoKFhYuRj5GViYGFhIyOkoyOiIKAh4WJg4GLh4+NkwITqbjn4bzJwnCMpwRRTlOE6QjKMIwjFCMIoTgICESKKEUEIwIk8Pg2VZcAhNhGZiwZuGGXKtc5MOJa0c5sS1y1yZluFm2zNseTK1bZXIAqWASqE/HoV+PQ9KVp2xwrHClitmyatlo1w48+PbOUEITjrvny6QIfxdjeLo+EQSCwyAwOCwuIwmLxOOyWOyuPx+AwiJSSRTaZTqRSCKRiDIPDYbHYzIYzGwIXYVQwZ/AxwRwQwoUqEkgRQEMKFDDDHbrUMGYAhNhDjJmzZWzPItyMWrVa0xtca3C4at1uJyyZNmTdtkxtswApIC4T8eZH48ndmjNaitbiC/vlj++cd3ym7uoeyRWCqLFZmgsAlwCE2EZHDbJlzNWC1m5b41rTI0aLcLRo1WsG7NxjZsGuNwxyACq0BOoP+Qqz+Qp/Oyt1KsRUNIzmd3MuHLwO3LhjC4313159+/h87xHKvEzrrkIbxXpeK22Og0LCyMbIyMrLztHM1snIwkhKVFJeUVdHRkJDwsvL0czO0MrDwMdIT1NVVE1GR0HDy8XPyM/JghPJnZm8D3jOKIjOUFIwhBGMJkUIzkEIyiIxnHD4NpemQITYQwcN3OJniYrXLHI0WtGWFutcOHLda4zZHGXGwzMMLDEAKmAJnhvJCp5Hu6ulubO/r7Otq6mZlYOJg4KEkpSgmqimqKKmmpSOioaAgkLAoWHh4mFhYFCRElKTUtPTE9PTFBNTk9OS0Yh4+boaupqaGdl5WNiYWBQURGRERBQ0LEycvJzs7OzcXMwsDCIX4nhvieTniwOAligigigigiggggII4YUcUUmAuw2EyGGw2AuTS4G23B4PA4Wmme2G+m2+eumGiK6yqihHDTgcDficLicbicThcDXDNdgMRjMRlMFisNgMRRREAhPIHTi8DzjFGESMIoRhGEYRAjAQigjCMAEUYEYCMEIwIRRIwigSIwjCMUa4fA81aACE2EYnLLE0YssK3HmzNFrRxicLXOTE4WssLNszZMMWRzmxACrsBSYX46WPjpZRqIZI5oYLaq4YYoYoJIY088sqOabBYLDYjIY7LYjEYS6aCvC4nI5XI5PM4vB2wiSKJLBbJejgAhPwojfhQhwTw4LzrPLGu+uHTpz68+G+C2jNu2aNVMUJRK1TujAglJKlLYMGrBilJGOlXDGqD+FJT4vl3mJQi0lrqSamrpNXV1aLiYuETQJq4mEznj8DynwwhNhDRqxYOXGNitw42TBa0zYma3C5yNVuNm3Y4W7hg4YOWAApmFofxzreOdeKRKFR6JSSNSiQR6KRBD4vK5TM5bNSD/hKo/hK/tnwN+BPKNXM7cWZohdBNRHj544YJY4YYYY6dTBHDiSE2EMGOVy3cuWC1mzbMlrRi3wrcLNnhWsHLXLlwtHDZywxgCmkZh/HUh466YxGJJFJFFJNIJVIpNGIlAoTGZXK57L5bLYiAg/4WuP4WtfB2uo4TqILQ1dXPQIXhjKoNOhgIY0KGNPg9CjgjITYQ2at2LdjiwrWjJw4WtGeVgtxN8TNa3YM8jPExwtWOLIA=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wXHAOAgAQdBJwExAEBEL1nw9MZWRhCuUwJFH5kAZACGgpIEET//wNFKEYoDkgQRURHAUazAVcNAAAABQM4C2QZIDIJAICAAwF7wh5FMwkAgKACAeHDHkU4CAD+AwAAAAAAEeXswD8eChCC/Bn4LJUuaAAJAQr/AXCE/Gz5+NoOtChjY2O0MGLNowYoK48e3PnwzlC2bRkzQsTnO84xw1y4cOGMZZs2jJkhkhWNV6xvPHl04b3hDBo0asmLJCUZ4b6denXlnWGDFwqZLwCE/AnN+BQGdqT1NzRHNXBVe9cuPPny3rGVLZMWamaVKJzrhw3z4ccZrYMWjFkxQkvhvjy48OO85ylTFizYsGCVk44Z3x3w3y3vWVLZNGjNopkrDHWD+AOlT6LwYmETM3cXMwTMTUoRMIurglFxMTEwhEhMxMXBMFTERdSurmEzAIC7+DeqfgEhNhGVw0aZMrjMtx5W2Ra0x48y3C4xtlrBplbtcLdrkyNMQAqsAoYBhPxgdfjADwVw6Z8Gumc4QyYsWSlpyw4dOXPhxzjbBk1ZtGSlIxvhx4b5b4cdcMqYMWzdk1YJK3y48uPHjxxnamTJqxYpQvhz5c+XLhrjjWFMGbNm3aNFqRnlvn16dufDeOLJo4XA3ZKYMcN9dNSE/An5+BR/JbY0UwKRnW+HDhy3y4b1hS1t2TVoyYIQrXHlx5c+PTjxwhgyaNm7VkhCuXHpx5c+PDOMKYsWjJkzQhG9ceG+W9YxYqZMmTValo1x48+PPnx4ZoYMmTNizWorXLXLhxs7CIP4282p9neZubXGRITCCBEiYmYJiQhAJCYkIKupFwSiYkoTBIBMTETAibLvj8G2eeAhNhGZm2yscLdytwsmjZa0ZsMq1y5YY1uFy5bZm7dpjxZHAArXAU+F+Kub4q3ZY8LBg44YJqsBhMJZdJFLXbhcPh8XfbDBZZisRiMRZRBDLbfgcHXTTPLDBJNJgMFdgKqIYaa8Hg77bZZ5ZZqZo5CE/Apl+BVeeJwsWrBgwSnhw58unHpw5YztkxZtGrRgpKNcOHHfHjvhrOS2DBk0YMUoMOHHnx4cOOdYxpa2DRkpSwCE8teDYS7eWcYzIxRRhGMIwjCMkCEYThGEQjCIQgAiQiRJwrh8BzR5YCE2EMmLFrlyt2K3HlyNVrRmxxrXGLFhW5mWFm2Y4cWbK1ZgCtEBToX4lBviTnnXy4222GOibDYLFXXSQUy4XC24O+2VNNZVdgrKJokMNMs8c89dtNNaGazAYbAY6qiKOmnA4O+2fAxQyTCF+BRb4FZ4KpM9gshhsBNVHbfg8PgcDg7cDXTBNVgMJgsRiLJIIZ6a77cDbbXbDBFZVhsRhqsBJBLPhbcPgcDbfPDHRFhILIrJgIP4o74vv5e85laV1ZcE1cQIEwkCQRCJEWLhcXfs+eRoITYRiZNGzlo4yrWeLMzWtMjDEtw5MeNa2a5MWVllaZHOZmAK2wFJhfhla+GU3F4PFw1yQYLAYrFYiyhPTg8Hi8DgZ5YaMNmMNZVRDBg8vfXXXLPDBFNRddgrqqIFMN9M8csM8Vsk8SyG8CTngTDhpSKno6UhoiHi4+TlZGPjYmHhYWAioaKjoytkMLQMPCxsXYSeGYWDhoSKlJCUloqKgYWPj5OVj5OLiYuBQkRESURNRUVDQgCE8teB507uHDFNFOEJishGEMuSMIDJlTQighGU4EUphNCMa9Pkyi0AITYQ2yMMrDLkwrWrXEzWtHLdytc5nOFbjbNsLlxjat8bHEAKuQE6hvF954v74WPhZGAg4qKlpigopaYhoaHiZeXn52flZmHg5iOqqKimpiGiZmbo5uXkYmBlIycmJyYkIaCi4mbAhfgsC+C0GSbDUYbAYKqiCWO2++/B131xpKLsFisVRYhrlxOHwMs6SajAYCSRBPBfHXDOhPLHgmMvAdZppwnCcIgRhGEccIRhEzUlGCMGOcEZzz+ASO0hNhDdq0YNGOFitaM3LJa0wuMi1y1zY1rVw5zMsjNo0yNGoAqTASyG8KnnhVfj4+EgY6MmpqgmJaGRMXMzdDS0MvFwMBITFBRU0tHRULByMrLysrEw8ECE/BTN+ClvgS1SpWuXTp158uG9YW0Ys2TNktKdb3x1w1inijGdQITzx4nlHwPOsZoiITkjKcowihEJz5fPmjMhNhGZgywsmzVmtYOW7da0xZsq1y2ZsluZw5bMmDNi5asmIAkACpEBMoT8bxn43g8suHbba9qYsmbJkpCscufTlvjpPBgxaKZJQje+XLnw3rOEJSCE/AtR+BblmnwIYoUTx3x48t8caywUxYLYqJTnGt53rCsJQ1MGDJmAhPG3JjTn6Z1nNGcIwRhEjAQCICE0+P1ZozAhNhGFg5x5G+FwtyNszha0YtWy1y3ZYVuRiyx5MLJm1c5WwAqoATGE/G8F+N12cceDXGOWevDtjljHFgzUtSGJCVJStiyUwWpKGuN8c8dYAIfwJFeBNWCRSCRqARKGQiIQaKQaJIBR6FD4nF47HZTLLPA0Ih0IkEcjUKikOikQiECi0BicXkMfkYCE8NZaX14cuuaMZwjinaEYzTledISklnomThghl8DxVzghNhDJqxy4czVytZM2eRa0y42a3Ewas1rNg2YOcTDLkcNmAAkBCsUBSIX4fDPh8jwuLpwdEmIxWey2QxlCvA4/J4/E4Wm2CSq7AUXUUTQQQIYY55757540U011F0UKmmm2+2WmKmyiwIT8C2n4FycVNFs1JXvn149OHPdW1M2TRo0Zsi1Y4Z5b48d8M50pbFixUtJWN8OPLjx5ctY0wasWTJgAhPQnjWTwTeMYwmjBGE4CMAhGEYIwiIwiQjAhGEQQnKMVZ93XF4FAITYQ1YssLhi2bLcblkzWtMWFqtcYW2ZbiY4WGLKyyOGLPEAJAAqHATeD/iUQ/iUR58qurq3Hhx4HHgAceAq6Si6kUrPLMc+nUIT8C5H4FycGHNnwYcGEBOQBezPPDXXjy6a1lDFizZsmSWado4sYhPDnDhPn5UqJUI3mnEQiQiRRgRCE4RRrl78IwgAhNhDDK1xMHLPCtxs8jBa0bsmC1y2ZtlrZjkYsG2Vi2xt2IAqWATqD/iS+/iTPi63wco5VpwteZ3NmKVMbnjxzvOc2hwjhrh214EeJNZmD/gGU/gGXprjVvBnfG8nDFeBy8DlyrCOPG93eZ57487iY5dO3auDON53shPGXHObnrWMYok4EYEpwRgjCMIgjCEUpwjCderxUY7ghNhGRi3aYmmJytwt8WFa0zNsK1xjaZluHG5y5sOPM2bNMoAppG4P+Jcj+JcnW73FxJSIiIpW+GbCE/Bi9+DF+18at8OHHjrjjOEqWxZIaraCGzVh9C3MHAwMCgIGAgYCBgIGBQcLcxMCswCE2ENWbXKzcZW61izaM1rTM4bLXLNtkWsczBo1bNWuVvkygCpQBOIP+JKj+JKnny30aQLtmfCvhqMTO98ee+ObuCKuJFY6cuHTwogCE/BC9+CF/DgxwwzvGs5Uha2ZilKMKolpUlCMcN8+fTrnO2DZo2ZMk2HHhhPOniuGfm4axREYRhEEIoIwjCMIiESERCMa+BcMY9sAhNhDLMwx5mjHItxuWrNa0Ztmi3C2c4VubC1bsMOHNmw5sQAppHIP+Nwb+Nwmt4GFCds3Wcce3j63Ahfga4+BuWiLGMJddgMBgJopUttd+BpweBnwd8ICF5A18MGhtlhjhgjghCNGt15DkQCE2EZc2NiwYNW61y5atVrTJmbLXLbCxWssuXE2xtsrlmxbACooBLoP+Neb+Ne/hjlHKaud5zm+k6jhEVOeM9d9ePHe8pjWPAdOWAIP+Cf7+Ce/pHib8C8XnPPn15+Lx5zKNcq1EMTE4RTG9cYvYhePtfBBn7Z4ZUcMEKGBDAhghgCCGCEghhR07GOKfHiE2EN2zhphw4sy1iyzZVrTDiarXLRy4Wt8uVm3YY8zJg5bA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HocA4CABB0CBAYBEIJmvJ2lzthNt6obIFBnD4oDC0gQRP///wdFKEYoBQILZBkUMggA8BUCfLjiQTMIALQQAusG40ERq6rTQQoxA4L+EBv4QHCC/bn7boAhNhGJhmY4sWVutct8Tla0xOGq3E0bZlrVhmatmLBlhaNswA==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3410</Template>
  <TotalTime>1570</TotalTime>
  <Words>2324</Words>
  <Application>Microsoft Office PowerPoint</Application>
  <PresentationFormat>On-screen Show (4:3)</PresentationFormat>
  <Paragraphs>759</Paragraphs>
  <Slides>38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Dark 3410</vt:lpstr>
      <vt:lpstr>Caches 2</vt:lpstr>
      <vt:lpstr>Cache Tradeoffs</vt:lpstr>
      <vt:lpstr>Slide 3</vt:lpstr>
      <vt:lpstr>Compromise</vt:lpstr>
      <vt:lpstr>2-Way Set Associative Cache</vt:lpstr>
      <vt:lpstr>3-Way Set Associative Cache (Reading)</vt:lpstr>
      <vt:lpstr>A Simple 2-Way Set Associative Cache</vt:lpstr>
      <vt:lpstr>Comparing Caches</vt:lpstr>
      <vt:lpstr>Remaining Issues</vt:lpstr>
      <vt:lpstr>Eviction</vt:lpstr>
      <vt:lpstr>Slide 11</vt:lpstr>
      <vt:lpstr>Performance Comparison</vt:lpstr>
      <vt:lpstr>Cache Design</vt:lpstr>
      <vt:lpstr>A Real Example</vt:lpstr>
      <vt:lpstr>A Real Example</vt:lpstr>
      <vt:lpstr>Basic Cache Organization</vt:lpstr>
      <vt:lpstr>Experimental Results</vt:lpstr>
      <vt:lpstr>Tradeoffs</vt:lpstr>
      <vt:lpstr>Slide 19</vt:lpstr>
      <vt:lpstr>Cached Write Policies</vt:lpstr>
      <vt:lpstr>Write Allocation Policies</vt:lpstr>
      <vt:lpstr>A Simple 2-Way Set Associative Cache</vt:lpstr>
      <vt:lpstr>How Many Memory References?</vt:lpstr>
      <vt:lpstr>A Simple 2-Way Set Associative Cache</vt:lpstr>
      <vt:lpstr>How Many Memory References?</vt:lpstr>
      <vt:lpstr>Write-Back Meta-Data</vt:lpstr>
      <vt:lpstr>Performance: An Example</vt:lpstr>
      <vt:lpstr>Performance: An Example</vt:lpstr>
      <vt:lpstr>Performance Tradeoffs</vt:lpstr>
      <vt:lpstr>Write Buffering</vt:lpstr>
      <vt:lpstr>Write Buffering</vt:lpstr>
      <vt:lpstr>Write-through vs. Write-back</vt:lpstr>
      <vt:lpstr>Cache-coherency</vt:lpstr>
      <vt:lpstr>Slide 34</vt:lpstr>
      <vt:lpstr>Cache Conscious Programming</vt:lpstr>
      <vt:lpstr>Cache Conscious Programming</vt:lpstr>
      <vt:lpstr>Summary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Caches</dc:title>
  <dc:creator>Kevin Walsh</dc:creator>
  <cp:lastModifiedBy>Kevin Walsh</cp:lastModifiedBy>
  <cp:revision>150</cp:revision>
  <dcterms:created xsi:type="dcterms:W3CDTF">2006-08-16T00:00:00Z</dcterms:created>
  <dcterms:modified xsi:type="dcterms:W3CDTF">2010-04-08T19:56:01Z</dcterms:modified>
</cp:coreProperties>
</file>