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notesSlides/notesSlide22.xml" ContentType="application/vnd.openxmlformats-officedocument.presentationml.notesSlide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14" r:id="rId3"/>
    <p:sldId id="313" r:id="rId4"/>
    <p:sldId id="315" r:id="rId5"/>
    <p:sldId id="316" r:id="rId6"/>
    <p:sldId id="257" r:id="rId7"/>
    <p:sldId id="291" r:id="rId8"/>
    <p:sldId id="292" r:id="rId9"/>
    <p:sldId id="296" r:id="rId10"/>
    <p:sldId id="260" r:id="rId11"/>
    <p:sldId id="297" r:id="rId12"/>
    <p:sldId id="298" r:id="rId13"/>
    <p:sldId id="299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30" r:id="rId27"/>
    <p:sldId id="335" r:id="rId28"/>
    <p:sldId id="329" r:id="rId29"/>
    <p:sldId id="339" r:id="rId30"/>
    <p:sldId id="331" r:id="rId31"/>
    <p:sldId id="332" r:id="rId32"/>
    <p:sldId id="333" r:id="rId33"/>
    <p:sldId id="334" r:id="rId34"/>
    <p:sldId id="336" r:id="rId35"/>
    <p:sldId id="337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7" autoAdjust="0"/>
    <p:restoredTop sz="84300" autoAdjust="0"/>
  </p:normalViewPr>
  <p:slideViewPr>
    <p:cSldViewPr>
      <p:cViewPr>
        <p:scale>
          <a:sx n="90" d="100"/>
          <a:sy n="90" d="100"/>
        </p:scale>
        <p:origin x="-85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A9E9-BD0C-4D20-AA02-9B036352FB8F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8023-2F2A-4EC4-99A5-752A5F971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memory look like when program</a:t>
            </a:r>
            <a:r>
              <a:rPr lang="en-US" baseline="0" dirty="0" smtClean="0"/>
              <a:t> is running?</a:t>
            </a:r>
            <a:endParaRPr lang="en-US" dirty="0" smtClean="0"/>
          </a:p>
          <a:p>
            <a:r>
              <a:rPr lang="en-US" dirty="0" smtClean="0"/>
              <a:t>OS reserved space</a:t>
            </a:r>
          </a:p>
          <a:p>
            <a:r>
              <a:rPr lang="en-US" dirty="0" smtClean="0"/>
              <a:t>stack: function local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heap: vector object (8 bytes)</a:t>
            </a:r>
          </a:p>
          <a:p>
            <a:r>
              <a:rPr lang="en-US" dirty="0" smtClean="0"/>
              <a:t>data:</a:t>
            </a:r>
            <a:r>
              <a:rPr lang="en-US" baseline="0" dirty="0" smtClean="0"/>
              <a:t> strings, pi</a:t>
            </a:r>
            <a:endParaRPr lang="en-US" dirty="0" smtClean="0"/>
          </a:p>
          <a:p>
            <a:r>
              <a:rPr lang="en-US" dirty="0" smtClean="0"/>
              <a:t>text:</a:t>
            </a:r>
            <a:r>
              <a:rPr lang="en-US" baseline="0" dirty="0" smtClean="0"/>
              <a:t> assembly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dirty="0" smtClean="0"/>
              <a:t>note: C allows passing </a:t>
            </a:r>
            <a:r>
              <a:rPr lang="en-US" dirty="0" err="1" smtClean="0"/>
              <a:t>struct</a:t>
            </a:r>
            <a:r>
              <a:rPr lang="en-US" dirty="0" smtClean="0"/>
              <a:t> as argument (usually bad… only okay for smallish </a:t>
            </a:r>
            <a:r>
              <a:rPr lang="en-US" dirty="0" err="1" smtClean="0"/>
              <a:t>structs</a:t>
            </a:r>
            <a:r>
              <a:rPr lang="en-US" dirty="0" smtClean="0"/>
              <a:t>)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note: Pointers usually 32 bits.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stack frame: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args</a:t>
            </a:r>
            <a:r>
              <a:rPr lang="en-US" baseline="0" dirty="0" smtClean="0"/>
              <a:t> in current frame, max’s frame below</a:t>
            </a:r>
          </a:p>
          <a:p>
            <a:r>
              <a:rPr lang="en-US" baseline="0" dirty="0" smtClean="0"/>
              <a:t>right-to-right push (important soon, for </a:t>
            </a:r>
            <a:r>
              <a:rPr lang="en-US" baseline="0" dirty="0" err="1" smtClean="0"/>
              <a:t>varargs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problem: we said stack should be pre-allocated… cross out the stack manipulations</a:t>
            </a:r>
          </a:p>
          <a:p>
            <a:r>
              <a:rPr lang="en-US" baseline="0" dirty="0" smtClean="0"/>
              <a:t>Q: what about variable argument lists?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problem: special case code in </a:t>
            </a:r>
            <a:r>
              <a:rPr lang="en-US" baseline="0" dirty="0" err="1" smtClean="0"/>
              <a:t>printf</a:t>
            </a:r>
            <a:endParaRPr lang="en-US" baseline="0" dirty="0" smtClean="0"/>
          </a:p>
          <a:p>
            <a:r>
              <a:rPr lang="en-US" baseline="0" dirty="0" smtClean="0"/>
              <a:t>first attempt: put everything on stack (for </a:t>
            </a:r>
            <a:r>
              <a:rPr lang="en-US" baseline="0" dirty="0" err="1" smtClean="0"/>
              <a:t>varargs</a:t>
            </a:r>
            <a:r>
              <a:rPr lang="en-US" baseline="0" dirty="0" smtClean="0"/>
              <a:t>): too slow (or special case in caller)</a:t>
            </a:r>
          </a:p>
          <a:p>
            <a:r>
              <a:rPr lang="en-US" baseline="0" dirty="0" smtClean="0"/>
              <a:t>better: reserve space on stack for all </a:t>
            </a:r>
            <a:r>
              <a:rPr lang="en-US" baseline="0" dirty="0" err="1" smtClean="0"/>
              <a:t>args</a:t>
            </a:r>
            <a:r>
              <a:rPr lang="en-US" baseline="0" dirty="0" smtClean="0"/>
              <a:t>, but put first 4 in registers… make 6 slots, adjust 0,4 offsets</a:t>
            </a:r>
          </a:p>
          <a:p>
            <a:r>
              <a:rPr lang="en-US" baseline="0" dirty="0" smtClean="0"/>
              <a:t>caller: </a:t>
            </a:r>
            <a:r>
              <a:rPr lang="en-US" baseline="0" dirty="0" err="1" smtClean="0"/>
              <a:t>varargs</a:t>
            </a:r>
            <a:r>
              <a:rPr lang="en-US" baseline="0" dirty="0" smtClean="0"/>
              <a:t> can just push everything onto stack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arguments</a:t>
            </a:r>
            <a:r>
              <a:rPr lang="en-US" baseline="0" dirty="0" smtClean="0"/>
              <a:t> are in caller’s frame, not </a:t>
            </a:r>
            <a:r>
              <a:rPr lang="en-US" baseline="0" dirty="0" err="1" smtClean="0"/>
              <a:t>callee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 </a:t>
            </a:r>
            <a:r>
              <a:rPr lang="en-US" dirty="0" smtClean="0">
                <a:sym typeface="Wingdings" pitchFamily="2" charset="2"/>
              </a:rPr>
              <a:t> in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printf</a:t>
            </a:r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err="1" smtClean="0">
                <a:sym typeface="Wingdings" pitchFamily="2" charset="2"/>
              </a:rPr>
              <a:t>ra</a:t>
            </a:r>
            <a:r>
              <a:rPr lang="en-US" baseline="0" dirty="0" smtClean="0">
                <a:sym typeface="Wingdings" pitchFamily="2" charset="2"/>
              </a:rPr>
              <a:t>  called from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? or called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?</a:t>
            </a:r>
          </a:p>
          <a:p>
            <a:r>
              <a:rPr lang="en-US" baseline="0" dirty="0" smtClean="0">
                <a:sym typeface="Wingdings" pitchFamily="2" charset="2"/>
              </a:rPr>
              <a:t>0(sp)  looks like in </a:t>
            </a:r>
            <a:r>
              <a:rPr lang="en-US" baseline="0" dirty="0" err="1" smtClean="0">
                <a:sym typeface="Wingdings" pitchFamily="2" charset="2"/>
              </a:rPr>
              <a:t>printf</a:t>
            </a:r>
            <a:r>
              <a:rPr lang="en-US" baseline="0" dirty="0" smtClean="0">
                <a:sym typeface="Wingdings" pitchFamily="2" charset="2"/>
              </a:rPr>
              <a:t>, called by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, and not going to call anything else</a:t>
            </a: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4,8(sp)  looks like </a:t>
            </a:r>
            <a:r>
              <a:rPr lang="en-US" baseline="0" dirty="0" err="1" smtClean="0">
                <a:sym typeface="Wingdings" pitchFamily="2" charset="2"/>
              </a:rPr>
              <a:t>args</a:t>
            </a:r>
            <a:r>
              <a:rPr lang="en-US" baseline="0" dirty="0" smtClean="0">
                <a:sym typeface="Wingdings" pitchFamily="2" charset="2"/>
              </a:rPr>
              <a:t> are str1 and 0x15</a:t>
            </a: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20(sp)  looks like a return address, probably main called </a:t>
            </a:r>
            <a:r>
              <a:rPr lang="en-US" baseline="0" dirty="0" err="1" smtClean="0">
                <a:sym typeface="Wingdings" pitchFamily="2" charset="2"/>
              </a:rPr>
              <a:t>vnorm</a:t>
            </a:r>
            <a:r>
              <a:rPr lang="en-US" baseline="0" dirty="0" smtClean="0">
                <a:sym typeface="Wingdings" pitchFamily="2" charset="2"/>
              </a:rPr>
              <a:t> with less than 4 </a:t>
            </a:r>
            <a:r>
              <a:rPr lang="en-US" baseline="0" dirty="0" err="1" smtClean="0">
                <a:sym typeface="Wingdings" pitchFamily="2" charset="2"/>
              </a:rPr>
              <a:t>args</a:t>
            </a:r>
            <a:endParaRPr lang="en-US" baseline="0" dirty="0" smtClean="0">
              <a:sym typeface="Wingdings" pitchFamily="2" charset="2"/>
            </a:endParaRP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44(sp)  looks like a return address, probably init called main</a:t>
            </a:r>
          </a:p>
          <a:p>
            <a:pPr>
              <a:buFont typeface="Arial" charset="0"/>
              <a:buNone/>
            </a:pPr>
            <a:r>
              <a:rPr lang="en-US" baseline="0" dirty="0" smtClean="0">
                <a:sym typeface="Wingdings" pitchFamily="2" charset="2"/>
              </a:rPr>
              <a:t>how large is </a:t>
            </a:r>
            <a:r>
              <a:rPr lang="en-US" baseline="0" dirty="0" err="1" smtClean="0">
                <a:sym typeface="Wingdings" pitchFamily="2" charset="2"/>
              </a:rPr>
              <a:t>init’s</a:t>
            </a:r>
            <a:r>
              <a:rPr lang="en-US" baseline="0" dirty="0" smtClean="0">
                <a:sym typeface="Wingdings" pitchFamily="2" charset="2"/>
              </a:rPr>
              <a:t> stack frame?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$at? BLT </a:t>
            </a:r>
            <a:r>
              <a:rPr lang="en-US" dirty="0" err="1" smtClean="0"/>
              <a:t>psuedo</a:t>
            </a:r>
            <a:r>
              <a:rPr lang="en-US" dirty="0" smtClean="0"/>
              <a:t>-instruction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data at 0x1000</a:t>
            </a:r>
            <a:r>
              <a:rPr lang="en-US" dirty="0" smtClean="0">
                <a:solidFill>
                  <a:schemeClr val="accent1"/>
                </a:solidFill>
              </a:rPr>
              <a:t>0000</a:t>
            </a:r>
          </a:p>
          <a:p>
            <a:r>
              <a:rPr lang="en-US" dirty="0" smtClean="0"/>
              <a:t># data at 0x1000</a:t>
            </a:r>
            <a:r>
              <a:rPr lang="en-US" dirty="0" smtClean="0">
                <a:solidFill>
                  <a:schemeClr val="accent1"/>
                </a:solidFill>
              </a:rPr>
              <a:t>FFFF</a:t>
            </a:r>
          </a:p>
          <a:p>
            <a:r>
              <a:rPr lang="en-US" dirty="0" smtClean="0"/>
              <a:t>(64KB range)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$at? BLT </a:t>
            </a:r>
            <a:r>
              <a:rPr lang="en-US" dirty="0" err="1" smtClean="0"/>
              <a:t>psuedo</a:t>
            </a:r>
            <a:r>
              <a:rPr lang="en-US" dirty="0" smtClean="0"/>
              <a:t>-instruction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caller/</a:t>
            </a:r>
            <a:r>
              <a:rPr lang="en-US" dirty="0" err="1" smtClean="0"/>
              <a:t>callee</a:t>
            </a:r>
            <a:r>
              <a:rPr lang="en-US" baseline="0" dirty="0" smtClean="0"/>
              <a:t> saved tradeoffs?</a:t>
            </a:r>
          </a:p>
          <a:p>
            <a:r>
              <a:rPr lang="en-US" baseline="0" dirty="0" smtClean="0"/>
              <a:t>Generally… use caller-save for temp stuff not preserved across calls; use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-save for stuff needs to preserve across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lessons: </a:t>
            </a:r>
          </a:p>
          <a:p>
            <a:r>
              <a:rPr lang="en-US" dirty="0" smtClean="0"/>
              <a:t>need “.global” directive</a:t>
            </a:r>
          </a:p>
          <a:p>
            <a:r>
              <a:rPr lang="en-US" dirty="0" smtClean="0"/>
              <a:t>starting to need conventions: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Q: Minimum</a:t>
            </a:r>
            <a:r>
              <a:rPr lang="en-US" baseline="0" dirty="0" smtClean="0"/>
              <a:t> frame size?</a:t>
            </a:r>
          </a:p>
          <a:p>
            <a:pPr lvl="0"/>
            <a:r>
              <a:rPr lang="en-US" baseline="0" dirty="0" smtClean="0"/>
              <a:t>A: 24 bytes (ra+fp+4args)</a:t>
            </a:r>
          </a:p>
          <a:p>
            <a:pPr lvl="0"/>
            <a:r>
              <a:rPr lang="en-US" baseline="0" dirty="0" smtClean="0"/>
              <a:t>Q: What if this function makes no sub-calls?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Q: Minimum</a:t>
            </a:r>
            <a:r>
              <a:rPr lang="en-US" baseline="0" dirty="0" smtClean="0"/>
              <a:t> frame size?</a:t>
            </a:r>
          </a:p>
          <a:p>
            <a:pPr lvl="0"/>
            <a:r>
              <a:rPr lang="en-US" baseline="0" dirty="0" smtClean="0"/>
              <a:t>A: 24 bytes (ra+fp+4args)</a:t>
            </a:r>
          </a:p>
          <a:p>
            <a:pPr lvl="0"/>
            <a:r>
              <a:rPr lang="en-US" baseline="0" dirty="0" smtClean="0"/>
              <a:t>Q: What if this function makes no sub-calls?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baseline="0" dirty="0" smtClean="0"/>
              <a:t>note:</a:t>
            </a:r>
          </a:p>
          <a:p>
            <a:r>
              <a:rPr lang="en-US" baseline="0" dirty="0" smtClean="0"/>
              <a:t>funny label names</a:t>
            </a:r>
          </a:p>
          <a:p>
            <a:r>
              <a:rPr lang="en-US" baseline="0" dirty="0" smtClean="0"/>
              <a:t>alignment directives</a:t>
            </a:r>
          </a:p>
          <a:p>
            <a:r>
              <a:rPr lang="en-US" baseline="0" dirty="0" smtClean="0"/>
              <a:t>.data versus .</a:t>
            </a:r>
            <a:r>
              <a:rPr lang="en-US" baseline="0" dirty="0" err="1" smtClean="0"/>
              <a:t>rdata</a:t>
            </a:r>
            <a:endParaRPr lang="en-US" baseline="0" dirty="0" smtClean="0"/>
          </a:p>
          <a:p>
            <a:r>
              <a:rPr lang="en-US" baseline="0" dirty="0" smtClean="0"/>
              <a:t>frame pointer equals stack pointer</a:t>
            </a:r>
          </a:p>
          <a:p>
            <a:r>
              <a:rPr lang="en-US" baseline="0" dirty="0" smtClean="0"/>
              <a:t>totally </a:t>
            </a:r>
            <a:r>
              <a:rPr lang="en-US" baseline="0" dirty="0" err="1" smtClean="0"/>
              <a:t>unoptimized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step through, then ask what is broken</a:t>
            </a:r>
          </a:p>
          <a:p>
            <a:r>
              <a:rPr lang="en-US" baseline="0" dirty="0" smtClean="0"/>
              <a:t>lessons:</a:t>
            </a:r>
          </a:p>
          <a:p>
            <a:r>
              <a:rPr lang="en-US" baseline="0" dirty="0" smtClean="0"/>
              <a:t>string data goes elsewhere</a:t>
            </a:r>
          </a:p>
          <a:p>
            <a:r>
              <a:rPr lang="en-US" baseline="0" dirty="0" smtClean="0"/>
              <a:t>definitely need conventions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  <a:p>
            <a:r>
              <a:rPr lang="en-US" baseline="0" dirty="0" smtClean="0"/>
              <a:t> - which functions modify which registers</a:t>
            </a:r>
          </a:p>
          <a:p>
            <a:r>
              <a:rPr lang="en-US" baseline="0" dirty="0" smtClean="0"/>
              <a:t> - where to save registers?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main calls prompt and test, test calls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and 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$at? BLT </a:t>
            </a:r>
            <a:r>
              <a:rPr lang="en-US" dirty="0" err="1" smtClean="0"/>
              <a:t>psuedo</a:t>
            </a:r>
            <a:r>
              <a:rPr lang="en-US" dirty="0" smtClean="0"/>
              <a:t>-instruction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do code for main</a:t>
            </a:r>
          </a:p>
          <a:p>
            <a:r>
              <a:rPr lang="en-US" baseline="0" dirty="0" smtClean="0"/>
              <a:t>Q: what happens to $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of main? and r16 during second call to ask? </a:t>
            </a:r>
          </a:p>
          <a:p>
            <a:r>
              <a:rPr lang="en-US" baseline="0" dirty="0" smtClean="0"/>
              <a:t>A: (potentially) clobbered: use a call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show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8023-2F2A-4EC4-99A5-752A5F9716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AD8180-0208-4416-817E-A92D59F702ED}" type="datetimeFigureOut">
              <a:rPr lang="en-US" smtClean="0"/>
              <a:pPr/>
              <a:t>3/18/2010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6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7.emf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8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96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9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13.emf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" Type="http://schemas.openxmlformats.org/officeDocument/2006/relationships/tags" Target="../tags/tag143.xml"/><Relationship Id="rId21" Type="http://schemas.openxmlformats.org/officeDocument/2006/relationships/tags" Target="../tags/tag161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image" Target="../media/image14.emf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image" Target="../media/image16.emf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notesSlide" Target="../notesSlides/notesSlide21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17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18.emf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4.xml"/><Relationship Id="rId4" Type="http://schemas.openxmlformats.org/officeDocument/2006/relationships/tags" Target="../tags/tag20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image" Target="../media/image19.emf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4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21.emf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image" Target="../media/image22.emf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23.em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.emf"/><Relationship Id="rId5" Type="http://schemas.openxmlformats.org/officeDocument/2006/relationships/tags" Target="../tags/tag50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10" Type="http://schemas.openxmlformats.org/officeDocument/2006/relationships/image" Target="../media/image4.emf"/><Relationship Id="rId4" Type="http://schemas.openxmlformats.org/officeDocument/2006/relationships/tags" Target="../tags/tag57.xml"/><Relationship Id="rId9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72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Calling Conventions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See: P&amp;H 2.8, 2.12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 Stack</a:t>
            </a:r>
            <a:endParaRPr lang="en-US" dirty="0"/>
          </a:p>
        </p:txBody>
      </p:sp>
      <p:sp>
        <p:nvSpPr>
          <p:cNvPr id="3046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5943600" cy="6172200"/>
          </a:xfrm>
        </p:spPr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Call stack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contains </a:t>
            </a:r>
            <a:r>
              <a:rPr lang="en-US" i="1" dirty="0" smtClean="0">
                <a:solidFill>
                  <a:schemeClr val="accent1"/>
                </a:solidFill>
              </a:rPr>
              <a:t>activation records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(aka </a:t>
            </a:r>
            <a:r>
              <a:rPr lang="en-US" i="1" dirty="0" smtClean="0">
                <a:solidFill>
                  <a:schemeClr val="accent1"/>
                </a:solidFill>
              </a:rPr>
              <a:t>stack frames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One for each function invocation:</a:t>
            </a:r>
          </a:p>
          <a:p>
            <a:pPr lvl="1"/>
            <a:r>
              <a:rPr lang="en-US" dirty="0" smtClean="0"/>
              <a:t>saved return address</a:t>
            </a:r>
          </a:p>
          <a:p>
            <a:pPr lvl="1"/>
            <a:r>
              <a:rPr lang="en-US" dirty="0" smtClean="0"/>
              <a:t>local variables</a:t>
            </a:r>
          </a:p>
          <a:p>
            <a:pPr lvl="1"/>
            <a:r>
              <a:rPr lang="en-US" dirty="0" smtClean="0"/>
              <a:t>… and more</a:t>
            </a:r>
          </a:p>
          <a:p>
            <a:r>
              <a:rPr lang="en-US" dirty="0" smtClean="0"/>
              <a:t>Simplification:</a:t>
            </a:r>
          </a:p>
          <a:p>
            <a:pPr lvl="1"/>
            <a:r>
              <a:rPr lang="en-US" dirty="0" smtClean="0"/>
              <a:t>frame size &amp; layout decided at compile time for each function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4640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04800"/>
            <a:ext cx="2971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CP3 Ink 07870cfa-c790-4264-84d7-b2677809a09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3348" y="1112319"/>
            <a:ext cx="3539864" cy="449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Stack Growth</a:t>
            </a:r>
            <a:endParaRPr lang="en-US"/>
          </a:p>
        </p:txBody>
      </p:sp>
      <p:sp>
        <p:nvSpPr>
          <p:cNvPr id="30504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Convention:</a:t>
            </a:r>
          </a:p>
          <a:p>
            <a:pPr lvl="1"/>
            <a:r>
              <a:rPr lang="en-US" dirty="0" smtClean="0"/>
              <a:t>r29 is $sp</a:t>
            </a:r>
            <a:br>
              <a:rPr lang="en-US" dirty="0" smtClean="0"/>
            </a:br>
            <a:r>
              <a:rPr lang="en-US" dirty="0" smtClean="0"/>
              <a:t>(bottom </a:t>
            </a:r>
            <a:r>
              <a:rPr lang="en-US" dirty="0" err="1" smtClean="0"/>
              <a:t>elt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call stack)</a:t>
            </a:r>
          </a:p>
          <a:p>
            <a:endParaRPr lang="en-US" dirty="0" smtClean="0"/>
          </a:p>
          <a:p>
            <a:r>
              <a:rPr lang="en-US" dirty="0" smtClean="0"/>
              <a:t>Stack grows </a:t>
            </a:r>
            <a:r>
              <a:rPr lang="en-US" b="1" dirty="0" smtClean="0"/>
              <a:t>down</a:t>
            </a:r>
          </a:p>
          <a:p>
            <a:r>
              <a:rPr lang="en-US" dirty="0" smtClean="0"/>
              <a:t>Heap grows </a:t>
            </a:r>
            <a:r>
              <a:rPr lang="en-US" b="1" dirty="0" smtClean="0"/>
              <a:t>up</a:t>
            </a:r>
            <a:endParaRPr lang="en-US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304800"/>
            <a:ext cx="2971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787240" y="5943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3787240" y="15240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3787240" y="4429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3764480" y="5496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3787240" y="238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304800"/>
            <a:ext cx="29718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19800" y="6019800"/>
            <a:ext cx="29718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system reserved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5181600"/>
            <a:ext cx="29718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code (text)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1981200"/>
            <a:ext cx="2971800" cy="1219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19800" y="4419600"/>
            <a:ext cx="29718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static 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19800" y="3810000"/>
            <a:ext cx="29718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dynamic data (heap)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CP3 Ink 7d8164d7-ffc6-4942-bb1d-3d7d9b4bf02f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91039" y="2914308"/>
            <a:ext cx="2134080" cy="6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Stack frame push /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nsolas" pitchFamily="49" charset="0"/>
              </a:rPr>
              <a:t>void main()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 = ask(“x?”);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 = ask(“y?”);</a:t>
            </a:r>
          </a:p>
          <a:p>
            <a:r>
              <a:rPr lang="en-US" sz="2400" dirty="0" smtClean="0">
                <a:latin typeface="Consolas" pitchFamily="49" charset="0"/>
              </a:rPr>
              <a:t>	test(x, y);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733800" y="457200"/>
            <a:ext cx="48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main: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allocate frame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ADDUI $sp, $sp, -12 #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, x, y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save return address in frame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	SW 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restore return address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LW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, 4($sp)</a:t>
            </a:r>
          </a:p>
          <a:p>
            <a:pPr>
              <a:tabLst>
                <a:tab pos="231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	# </a:t>
            </a:r>
            <a:r>
              <a:rPr lang="en-US" sz="2400" dirty="0" err="1" smtClean="0">
                <a:solidFill>
                  <a:schemeClr val="bg1"/>
                </a:solidFill>
              </a:rPr>
              <a:t>deallocate</a:t>
            </a:r>
            <a:r>
              <a:rPr lang="en-US" sz="2400" dirty="0" smtClean="0">
                <a:solidFill>
                  <a:schemeClr val="bg1"/>
                </a:solidFill>
              </a:rPr>
              <a:t> frame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	ADDUI $sp, $sp, 12</a:t>
            </a:r>
          </a:p>
        </p:txBody>
      </p:sp>
      <p:sp>
        <p:nvSpPr>
          <p:cNvPr id="8" name="Rectangle 7" hidden="1"/>
          <p:cNvSpPr/>
          <p:nvPr>
            <p:custDataLst>
              <p:tags r:id="rId4"/>
            </p:custDataLst>
          </p:nvPr>
        </p:nvSpPr>
        <p:spPr>
          <a:xfrm>
            <a:off x="0" y="52578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ADDUI $sp, $sp, -12 #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r>
              <a:rPr lang="en-US" sz="1400" b="1" dirty="0" smtClean="0">
                <a:solidFill>
                  <a:schemeClr val="accent4"/>
                </a:solidFill>
              </a:rPr>
              <a:t>, x, y</a:t>
            </a:r>
          </a:p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SW 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r>
              <a:rPr lang="en-US" sz="1400" b="1" dirty="0" smtClean="0">
                <a:solidFill>
                  <a:schemeClr val="accent4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endParaRPr lang="en-US" sz="1400" b="1" dirty="0" smtClean="0">
              <a:solidFill>
                <a:schemeClr val="accent4"/>
              </a:solidFill>
            </a:endParaRPr>
          </a:p>
          <a:p>
            <a:pPr>
              <a:tabLst>
                <a:tab pos="231775" algn="l"/>
              </a:tabLst>
            </a:pPr>
            <a:endParaRPr lang="en-US" sz="1400" b="1" dirty="0" smtClean="0">
              <a:solidFill>
                <a:schemeClr val="accent4"/>
              </a:solidFill>
            </a:endParaRPr>
          </a:p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LW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r>
              <a:rPr lang="en-US" sz="1400" b="1" dirty="0" smtClean="0">
                <a:solidFill>
                  <a:schemeClr val="accent4"/>
                </a:solidFill>
              </a:rPr>
              <a:t>, 8($sp)</a:t>
            </a:r>
          </a:p>
          <a:p>
            <a:pPr>
              <a:tabLst>
                <a:tab pos="231775" algn="l"/>
              </a:tabLst>
            </a:pPr>
            <a:r>
              <a:rPr lang="en-US" sz="1400" b="1" dirty="0" smtClean="0">
                <a:solidFill>
                  <a:schemeClr val="accent4"/>
                </a:solidFill>
              </a:rPr>
              <a:t>	ADDUI $sp, $sp, 12</a:t>
            </a:r>
          </a:p>
        </p:txBody>
      </p:sp>
      <p:pic>
        <p:nvPicPr>
          <p:cNvPr id="4" name="CP3 Ink 35e5eaac-c2b1-4255-bb56-900bd92ff75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868" y="2108251"/>
            <a:ext cx="7570904" cy="338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Conventions so far:</a:t>
            </a:r>
          </a:p>
          <a:p>
            <a:pPr lvl="1"/>
            <a:r>
              <a:rPr lang="en-US" dirty="0" err="1" smtClean="0"/>
              <a:t>args</a:t>
            </a:r>
            <a:r>
              <a:rPr lang="en-US" dirty="0" smtClean="0"/>
              <a:t> passed in $a0, $a1, $a2, $a3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 smtClean="0"/>
              <a:t>stack frame at $sp</a:t>
            </a:r>
          </a:p>
          <a:p>
            <a:pPr lvl="2"/>
            <a:r>
              <a:rPr lang="en-US" dirty="0" smtClean="0"/>
              <a:t>contains $</a:t>
            </a:r>
            <a:r>
              <a:rPr lang="en-US" dirty="0" err="1" smtClean="0"/>
              <a:t>ra</a:t>
            </a:r>
            <a:r>
              <a:rPr lang="en-US" dirty="0" smtClean="0"/>
              <a:t> (clobbered on JAL to sub-functions)</a:t>
            </a:r>
          </a:p>
          <a:p>
            <a:pPr lvl="2"/>
            <a:r>
              <a:rPr lang="en-US" dirty="0" smtClean="0"/>
              <a:t>contains local </a:t>
            </a:r>
            <a:r>
              <a:rPr lang="en-US" dirty="0" err="1" smtClean="0"/>
              <a:t>vars</a:t>
            </a:r>
            <a:r>
              <a:rPr lang="en-US" dirty="0" smtClean="0"/>
              <a:t> (possibly clobbered by sub-functions)</a:t>
            </a:r>
          </a:p>
          <a:p>
            <a:r>
              <a:rPr lang="en-US" dirty="0" smtClean="0"/>
              <a:t>Q: What about real argument lists?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Arguments &amp; Return Values</a:t>
            </a:r>
            <a:endParaRPr lang="en-US"/>
          </a:p>
        </p:txBody>
      </p:sp>
      <p:sp>
        <p:nvSpPr>
          <p:cNvPr id="3056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min(</a:t>
            </a:r>
            <a:r>
              <a:rPr lang="en-US" dirty="0" err="1" smtClean="0"/>
              <a:t>int</a:t>
            </a:r>
            <a:r>
              <a:rPr lang="en-US" dirty="0" smtClean="0"/>
              <a:t> a, </a:t>
            </a:r>
            <a:r>
              <a:rPr lang="en-US" dirty="0" err="1" smtClean="0"/>
              <a:t>int</a:t>
            </a:r>
            <a:r>
              <a:rPr lang="en-US" dirty="0" smtClean="0"/>
              <a:t> b);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paint(char c, short d, </a:t>
            </a:r>
            <a:r>
              <a:rPr lang="en-US" dirty="0" err="1" smtClean="0"/>
              <a:t>struct</a:t>
            </a:r>
            <a:r>
              <a:rPr lang="en-US" dirty="0" smtClean="0"/>
              <a:t> point p);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treesort</a:t>
            </a:r>
            <a:r>
              <a:rPr lang="en-US" dirty="0" smtClean="0"/>
              <a:t>(</a:t>
            </a:r>
            <a:r>
              <a:rPr lang="en-US" dirty="0" err="1" smtClean="0"/>
              <a:t>struct</a:t>
            </a:r>
            <a:r>
              <a:rPr lang="en-US" dirty="0" smtClean="0"/>
              <a:t> Tree *root, </a:t>
            </a:r>
            <a:r>
              <a:rPr lang="en-US" dirty="0" err="1" smtClean="0"/>
              <a:t>int</a:t>
            </a:r>
            <a:r>
              <a:rPr lang="en-US" dirty="0" smtClean="0"/>
              <a:t>[] A);</a:t>
            </a:r>
          </a:p>
          <a:p>
            <a:r>
              <a:rPr lang="en-US" dirty="0" err="1" smtClean="0"/>
              <a:t>struct</a:t>
            </a:r>
            <a:r>
              <a:rPr lang="en-US" dirty="0" smtClean="0"/>
              <a:t> Tree *</a:t>
            </a:r>
            <a:r>
              <a:rPr lang="en-US" dirty="0" err="1" smtClean="0"/>
              <a:t>createTree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max(</a:t>
            </a:r>
            <a:r>
              <a:rPr lang="en-US" dirty="0" err="1" smtClean="0"/>
              <a:t>int</a:t>
            </a:r>
            <a:r>
              <a:rPr lang="en-US" dirty="0" smtClean="0"/>
              <a:t> a, </a:t>
            </a:r>
            <a:r>
              <a:rPr lang="en-US" dirty="0" err="1" smtClean="0"/>
              <a:t>int</a:t>
            </a:r>
            <a:r>
              <a:rPr lang="en-US" dirty="0" smtClean="0"/>
              <a:t> b, </a:t>
            </a:r>
            <a:r>
              <a:rPr lang="en-US" dirty="0" err="1" smtClean="0"/>
              <a:t>int</a:t>
            </a:r>
            <a:r>
              <a:rPr lang="en-US" dirty="0" smtClean="0"/>
              <a:t> c, </a:t>
            </a:r>
            <a:r>
              <a:rPr lang="en-US" dirty="0" err="1" smtClean="0"/>
              <a:t>int</a:t>
            </a:r>
            <a:r>
              <a:rPr lang="en-US" dirty="0" smtClean="0"/>
              <a:t> d, </a:t>
            </a:r>
            <a:r>
              <a:rPr lang="en-US" dirty="0" err="1" smtClean="0"/>
              <a:t>int</a:t>
            </a:r>
            <a:r>
              <a:rPr lang="en-US" dirty="0" smtClean="0"/>
              <a:t> e);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Conventions:</a:t>
            </a:r>
          </a:p>
          <a:p>
            <a:pPr lvl="1"/>
            <a:r>
              <a:rPr lang="en-US" dirty="0" smtClean="0"/>
              <a:t>align everything to multiples of 4 bytes</a:t>
            </a:r>
            <a:endParaRPr lang="en-US" dirty="0"/>
          </a:p>
          <a:p>
            <a:pPr lvl="1"/>
            <a:r>
              <a:rPr lang="en-US" dirty="0" smtClean="0"/>
              <a:t>first 4 words in $a0...$a3, “spill” rest to stack</a:t>
            </a:r>
          </a:p>
        </p:txBody>
      </p:sp>
      <p:pic>
        <p:nvPicPr>
          <p:cNvPr id="2" name="CP3 Ink 7c8f4fbb-ed5f-4f56-8220-5ac0486c6c4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5725" y="261530"/>
            <a:ext cx="7537030" cy="563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Argument Spilling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"/>
            <a:ext cx="4953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invoke sum(0, 1, 2, 3, 4, 5);</a:t>
            </a:r>
          </a:p>
          <a:p>
            <a:endParaRPr lang="en-US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2800" y="304800"/>
            <a:ext cx="1828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28600" y="533400"/>
            <a:ext cx="2667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main: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$a0, 0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$a1, 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$a2, 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$a3, 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ADDI $sp, $sp, -8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4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0($sp)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5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4($sp)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JAL sum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ADDI $sp, $sp, 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200400" y="533400"/>
            <a:ext cx="2971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sum: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$a0, $a1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$a2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$a3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LW $v1, 0($sp)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$v1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LW $v1, 4($sp)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ADD $v0, $v0, $v1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JR $</a:t>
            </a:r>
            <a:r>
              <a:rPr lang="en-US" sz="2800" dirty="0" err="1" smtClean="0">
                <a:solidFill>
                  <a:schemeClr val="bg1"/>
                </a:solidFill>
              </a:rPr>
              <a:t>ra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7" name="CP3 Ink c12b3787-7bd4-4620-ae0a-05a4159d1ad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861" y="467107"/>
            <a:ext cx="9044436" cy="5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Argument Spilling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"/>
            <a:ext cx="4419600" cy="60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printf</a:t>
            </a:r>
            <a:r>
              <a:rPr lang="en-US" dirty="0" smtClean="0"/>
              <a:t>(</a:t>
            </a:r>
            <a:r>
              <a:rPr lang="en-US" dirty="0" err="1" smtClean="0"/>
              <a:t>fmt</a:t>
            </a:r>
            <a:r>
              <a:rPr lang="en-US" dirty="0" smtClean="0"/>
              <a:t>, …)</a:t>
            </a:r>
          </a:p>
          <a:p>
            <a:endParaRPr lang="en-US" dirty="0" smtClean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2800" y="304800"/>
            <a:ext cx="1828800" cy="609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28600" y="533400"/>
            <a:ext cx="2667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main: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$a0, str0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$a1, 1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$a2, 2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$a3, 3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# 2 slots on stack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4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0($sp)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 r8, 5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SW r8,   4($sp)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JAL sum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3200400" y="533400"/>
            <a:ext cx="3657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2763" algn="l"/>
              </a:tabLst>
            </a:pPr>
            <a:r>
              <a:rPr lang="en-US" sz="2800" dirty="0" err="1" smtClean="0">
                <a:solidFill>
                  <a:schemeClr val="accent1"/>
                </a:solidFill>
              </a:rPr>
              <a:t>printf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0)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$a0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 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1)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$a1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 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2)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$a2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 if (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r>
              <a:rPr lang="en-US" sz="2800" dirty="0" smtClean="0">
                <a:solidFill>
                  <a:schemeClr val="bg1"/>
                </a:solidFill>
              </a:rPr>
              <a:t> == 3)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$a3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else</a:t>
            </a: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use $sp+4*</a:t>
            </a:r>
            <a:r>
              <a:rPr lang="en-US" sz="2800" dirty="0" err="1" smtClean="0">
                <a:solidFill>
                  <a:schemeClr val="bg1"/>
                </a:solidFill>
              </a:rPr>
              <a:t>argno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tabLst>
                <a:tab pos="512763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...</a:t>
            </a:r>
          </a:p>
        </p:txBody>
      </p:sp>
      <p:pic>
        <p:nvPicPr>
          <p:cNvPr id="7" name="CP3 Ink ecad7d0e-c36c-41e7-a165-afb2f99cbd5c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42284" y="257416"/>
            <a:ext cx="5758630" cy="507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VarArgs</a:t>
            </a:r>
            <a:endParaRPr lang="en-US" dirty="0"/>
          </a:p>
        </p:txBody>
      </p:sp>
      <p:sp>
        <p:nvSpPr>
          <p:cNvPr id="3066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Variable Length Arguments</a:t>
            </a:r>
          </a:p>
          <a:p>
            <a:r>
              <a:rPr lang="en-US" dirty="0" smtClean="0"/>
              <a:t>Initially confusing but ultimately simpler approach:</a:t>
            </a:r>
          </a:p>
          <a:p>
            <a:pPr lvl="1"/>
            <a:r>
              <a:rPr lang="en-US" dirty="0" smtClean="0"/>
              <a:t>Pass the first four arguments in registers, as usual</a:t>
            </a:r>
          </a:p>
          <a:p>
            <a:pPr lvl="1"/>
            <a:r>
              <a:rPr lang="en-US" dirty="0" smtClean="0"/>
              <a:t>Pass the rest on the stack (in order)</a:t>
            </a:r>
          </a:p>
          <a:p>
            <a:pPr lvl="1"/>
            <a:r>
              <a:rPr lang="en-US" dirty="0" smtClean="0"/>
              <a:t>Reserve space on the stack for all arguments,</a:t>
            </a:r>
            <a:br>
              <a:rPr lang="en-US" dirty="0" smtClean="0"/>
            </a:br>
            <a:r>
              <a:rPr lang="en-US" dirty="0" smtClean="0"/>
              <a:t>including the first four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Simplifies </a:t>
            </a:r>
            <a:r>
              <a:rPr lang="en-US" dirty="0" err="1" smtClean="0"/>
              <a:t>varargs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Store a0-a3 in the slots allocated in parent’s frame</a:t>
            </a:r>
          </a:p>
          <a:p>
            <a:pPr lvl="1"/>
            <a:r>
              <a:rPr lang="en-US" dirty="0" smtClean="0"/>
              <a:t>Refer to all arguments through the stack</a:t>
            </a:r>
            <a:endParaRPr lang="en-US" dirty="0"/>
          </a:p>
        </p:txBody>
      </p:sp>
      <p:pic>
        <p:nvPicPr>
          <p:cNvPr id="2" name="CP3 Ink da41f238-469f-4d6b-bf63-13453c4ddf9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736" y="473211"/>
            <a:ext cx="2811567" cy="3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Conventions so far: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first four </a:t>
            </a:r>
            <a:r>
              <a:rPr lang="en-US" dirty="0" err="1" smtClean="0"/>
              <a:t>arg</a:t>
            </a:r>
            <a:r>
              <a:rPr lang="en-US" dirty="0" smtClean="0"/>
              <a:t> words passed in $a0, $a1, $a2, $a3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remaining </a:t>
            </a:r>
            <a:r>
              <a:rPr lang="en-US" dirty="0" err="1" smtClean="0">
                <a:solidFill>
                  <a:schemeClr val="accent1"/>
                </a:solidFill>
              </a:rPr>
              <a:t>arg</a:t>
            </a:r>
            <a:r>
              <a:rPr lang="en-US" dirty="0" smtClean="0">
                <a:solidFill>
                  <a:schemeClr val="accent1"/>
                </a:solidFill>
              </a:rPr>
              <a:t> words passed on the stack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 smtClean="0"/>
              <a:t>stack frame at $sp</a:t>
            </a:r>
          </a:p>
          <a:p>
            <a:pPr lvl="2"/>
            <a:r>
              <a:rPr lang="en-US" dirty="0" smtClean="0"/>
              <a:t>contains $</a:t>
            </a:r>
            <a:r>
              <a:rPr lang="en-US" dirty="0" err="1" smtClean="0"/>
              <a:t>ra</a:t>
            </a:r>
            <a:r>
              <a:rPr lang="en-US" dirty="0" smtClean="0"/>
              <a:t> (clobbered on JAL to sub-functions)</a:t>
            </a:r>
          </a:p>
          <a:p>
            <a:pPr lvl="2"/>
            <a:r>
              <a:rPr lang="en-US" dirty="0" smtClean="0"/>
              <a:t>contains local </a:t>
            </a:r>
            <a:r>
              <a:rPr lang="en-US" dirty="0" err="1" smtClean="0"/>
              <a:t>vars</a:t>
            </a:r>
            <a:r>
              <a:rPr lang="en-US" dirty="0" smtClean="0"/>
              <a:t> (possibly clobbered by sub-functions)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contains extra arguments to sub-functions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contains </a:t>
            </a:r>
            <a:r>
              <a:rPr lang="en-US" b="1" dirty="0" smtClean="0">
                <a:solidFill>
                  <a:schemeClr val="accent1"/>
                </a:solidFill>
              </a:rPr>
              <a:t>space</a:t>
            </a:r>
            <a:r>
              <a:rPr lang="en-US" dirty="0" smtClean="0">
                <a:solidFill>
                  <a:schemeClr val="accent1"/>
                </a:solidFill>
              </a:rPr>
              <a:t> for first 4 arguments to sub-functions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295400" y="152400"/>
            <a:ext cx="3124200" cy="1905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smtClean="0"/>
              <a:t>init(): 	0x400000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err="1" smtClean="0"/>
              <a:t>printf</a:t>
            </a:r>
            <a:r>
              <a:rPr lang="en-US" sz="2400" dirty="0" smtClean="0"/>
              <a:t>(s, …): 	0x4002B4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err="1" smtClean="0"/>
              <a:t>vnorm</a:t>
            </a:r>
            <a:r>
              <a:rPr lang="en-US" sz="2400" dirty="0" smtClean="0"/>
              <a:t>(</a:t>
            </a:r>
            <a:r>
              <a:rPr lang="en-US" sz="2400" dirty="0" err="1" smtClean="0"/>
              <a:t>a,b</a:t>
            </a:r>
            <a:r>
              <a:rPr lang="en-US" sz="2400" dirty="0" smtClean="0"/>
              <a:t>): 	0x40107C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662113" algn="l"/>
              </a:tabLst>
            </a:pPr>
            <a:r>
              <a:rPr lang="en-US" sz="2400" dirty="0" smtClean="0"/>
              <a:t>main(</a:t>
            </a:r>
            <a:r>
              <a:rPr lang="en-US" sz="2400" dirty="0" err="1" smtClean="0"/>
              <a:t>a,b</a:t>
            </a:r>
            <a:r>
              <a:rPr lang="en-US" sz="2400" dirty="0" smtClean="0"/>
              <a:t>):	0x4010A0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2400" dirty="0" smtClean="0"/>
              <a:t>pi:	0x10000000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tabLst>
                <a:tab pos="1371600" algn="l"/>
              </a:tabLst>
            </a:pPr>
            <a:r>
              <a:rPr lang="en-US" sz="2400" dirty="0" smtClean="0"/>
              <a:t>str1:	0x10000004</a:t>
            </a:r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62800" y="304800"/>
            <a:ext cx="1752600" cy="6172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3276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62800" y="3657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0x004010c4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4038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2895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0" y="1752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0x0040010a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62800" y="2133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62800" y="2514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62800" y="1371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0x0040010c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62800" y="4800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0x00000015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62800" y="5181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0x10000004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62800" y="5562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0x00401090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2800" y="4419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62800" y="990600"/>
            <a:ext cx="1752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0x00000000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>
            <p:custDataLst>
              <p:tags r:id="rId17"/>
            </p:custDataLst>
          </p:nvPr>
        </p:nvSpPr>
        <p:spPr>
          <a:xfrm>
            <a:off x="4648200" y="304800"/>
            <a:ext cx="2286000" cy="1600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 rtlCol="0" anchor="ctr"/>
          <a:lstStyle/>
          <a:p>
            <a:r>
              <a:rPr lang="en-US" sz="2400" dirty="0" smtClean="0"/>
              <a:t>CPU:</a:t>
            </a:r>
          </a:p>
          <a:p>
            <a:r>
              <a:rPr lang="en-US" sz="2400" dirty="0" smtClean="0"/>
              <a:t>$pc=0x004003C0</a:t>
            </a:r>
          </a:p>
          <a:p>
            <a:r>
              <a:rPr lang="en-US" sz="2400" dirty="0" smtClean="0"/>
              <a:t>$sp=0x7FFFFFAC</a:t>
            </a:r>
          </a:p>
          <a:p>
            <a:r>
              <a:rPr lang="en-US" sz="2400" dirty="0" smtClean="0"/>
              <a:t>$</a:t>
            </a:r>
            <a:r>
              <a:rPr lang="en-US" sz="2400" dirty="0" err="1" smtClean="0"/>
              <a:t>ra</a:t>
            </a:r>
            <a:r>
              <a:rPr lang="en-US" sz="2400" dirty="0" smtClean="0"/>
              <a:t>=0x00401090</a:t>
            </a:r>
            <a:endParaRPr lang="en-US" sz="2400" dirty="0"/>
          </a:p>
        </p:txBody>
      </p:sp>
      <p:sp>
        <p:nvSpPr>
          <p:cNvPr id="33" name="TextBox 32"/>
          <p:cNvSpPr txBox="1"/>
          <p:nvPr>
            <p:custDataLst>
              <p:tags r:id="rId18"/>
            </p:custDataLst>
          </p:nvPr>
        </p:nvSpPr>
        <p:spPr>
          <a:xfrm>
            <a:off x="5791200" y="5181600"/>
            <a:ext cx="1371600" cy="381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0x7FFFFFB0</a:t>
            </a:r>
          </a:p>
        </p:txBody>
      </p:sp>
      <p:sp>
        <p:nvSpPr>
          <p:cNvPr id="34" name="TextBox 33"/>
          <p:cNvSpPr txBox="1"/>
          <p:nvPr>
            <p:custDataLst>
              <p:tags r:id="rId19"/>
            </p:custDataLst>
          </p:nvPr>
        </p:nvSpPr>
        <p:spPr>
          <a:xfrm>
            <a:off x="228600" y="2133600"/>
            <a:ext cx="3352800" cy="4419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 err="1" smtClean="0">
                <a:solidFill>
                  <a:schemeClr val="bg1"/>
                </a:solidFill>
              </a:rPr>
              <a:t>func</a:t>
            </a:r>
            <a:r>
              <a:rPr lang="en-US" sz="2800" dirty="0" smtClean="0">
                <a:solidFill>
                  <a:schemeClr val="bg1"/>
                </a:solidFill>
              </a:rPr>
              <a:t> is running?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Who called it?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Has it called anything?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Will it?</a:t>
            </a:r>
          </a:p>
          <a:p>
            <a:pPr>
              <a:lnSpc>
                <a:spcPct val="130000"/>
              </a:lnSpc>
            </a:pPr>
            <a:r>
              <a:rPr lang="en-US" sz="2800" dirty="0" err="1" smtClean="0">
                <a:solidFill>
                  <a:schemeClr val="bg1"/>
                </a:solidFill>
              </a:rPr>
              <a:t>Args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Stack depth?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Call trace?</a:t>
            </a:r>
          </a:p>
        </p:txBody>
      </p:sp>
      <p:pic>
        <p:nvPicPr>
          <p:cNvPr id="6" name="CP3 Ink 34459cbb-167f-40ee-8841-18329cbf1381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64342" y="643656"/>
            <a:ext cx="8333076" cy="55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257800" y="228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28600" y="304800"/>
            <a:ext cx="4800600" cy="2209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762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28600" y="2819400"/>
            <a:ext cx="4800600" cy="1447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52400" y="25908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28600" y="4572000"/>
            <a:ext cx="48006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global variable: pi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prompt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print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2400" y="4343400"/>
            <a:ext cx="171393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lib3410.o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CP3 Ink 12bd9f99-9ef0-4e4f-adb5-d16383d66ba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6410" y="232456"/>
            <a:ext cx="8553259" cy="649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Frame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5715000" cy="6172200"/>
          </a:xfrm>
        </p:spPr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Frame pointer </a:t>
            </a:r>
            <a:r>
              <a:rPr lang="en-US" dirty="0" smtClean="0"/>
              <a:t>marks boundaries</a:t>
            </a:r>
          </a:p>
          <a:p>
            <a:pPr lvl="1"/>
            <a:r>
              <a:rPr lang="en-US" dirty="0" smtClean="0"/>
              <a:t>Optional (for debugging, mostly)</a:t>
            </a:r>
          </a:p>
          <a:p>
            <a:r>
              <a:rPr lang="en-US" dirty="0" smtClean="0"/>
              <a:t>Convention:</a:t>
            </a:r>
          </a:p>
          <a:p>
            <a:pPr lvl="1"/>
            <a:r>
              <a:rPr lang="en-US" dirty="0" smtClean="0"/>
              <a:t>r30 is $</a:t>
            </a:r>
            <a:r>
              <a:rPr lang="en-US" dirty="0" err="1" smtClean="0"/>
              <a:t>fp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(top </a:t>
            </a:r>
            <a:r>
              <a:rPr lang="en-US" dirty="0" err="1" smtClean="0"/>
              <a:t>elt</a:t>
            </a:r>
            <a:r>
              <a:rPr lang="en-US" dirty="0" smtClean="0"/>
              <a:t> of current frame)</a:t>
            </a:r>
          </a:p>
          <a:p>
            <a:pPr lvl="1"/>
            <a:r>
              <a:rPr lang="en-US" dirty="0" err="1" smtClean="0"/>
              <a:t>Callee</a:t>
            </a:r>
            <a:r>
              <a:rPr lang="en-US" dirty="0" smtClean="0"/>
              <a:t>: always push old $</a:t>
            </a:r>
            <a:r>
              <a:rPr lang="en-US" dirty="0" err="1" smtClean="0"/>
              <a:t>fp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stack</a:t>
            </a:r>
          </a:p>
          <a:p>
            <a:r>
              <a:rPr lang="en-US" dirty="0" smtClean="0"/>
              <a:t>E.g.:</a:t>
            </a:r>
          </a:p>
          <a:p>
            <a:r>
              <a:rPr lang="en-US" dirty="0" smtClean="0"/>
              <a:t>	A() called B()</a:t>
            </a:r>
            <a:br>
              <a:rPr lang="en-US" dirty="0" smtClean="0"/>
            </a:br>
            <a:r>
              <a:rPr lang="en-US" dirty="0" smtClean="0"/>
              <a:t>B() called C()</a:t>
            </a:r>
            <a:br>
              <a:rPr lang="en-US" dirty="0" smtClean="0"/>
            </a:br>
            <a:r>
              <a:rPr lang="en-US" dirty="0" smtClean="0"/>
              <a:t>C() about to call D()</a:t>
            </a:r>
          </a:p>
          <a:p>
            <a:pPr lvl="1"/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228600"/>
            <a:ext cx="2514600" cy="6477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5410200" y="58775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5410200" y="427738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00800" y="3505200"/>
            <a:ext cx="2514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chemeClr val="accent4"/>
                </a:solidFill>
              </a:rPr>
              <a:t>args</a:t>
            </a:r>
            <a:r>
              <a:rPr lang="en-US" sz="2400" dirty="0" smtClean="0">
                <a:solidFill>
                  <a:schemeClr val="accent4"/>
                </a:solidFill>
              </a:rPr>
              <a:t/>
            </a:r>
            <a:br>
              <a:rPr lang="en-US" sz="2400" dirty="0" smtClean="0">
                <a:solidFill>
                  <a:schemeClr val="accent4"/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to C()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6" name="Rectangle 25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0800" y="31242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7" name="Rectangle 7" hidden="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00800" y="23622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saved $</a:t>
            </a:r>
            <a:r>
              <a:rPr lang="en-US" sz="2400" dirty="0" err="1" smtClean="0">
                <a:solidFill>
                  <a:schemeClr val="accent4"/>
                </a:solidFill>
              </a:rPr>
              <a:t>ra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8" name="Rectangle 27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800" y="27432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saved $</a:t>
            </a:r>
            <a:r>
              <a:rPr lang="en-US" sz="2400" dirty="0" err="1" smtClean="0">
                <a:solidFill>
                  <a:schemeClr val="accent4"/>
                </a:solidFill>
              </a:rPr>
              <a:t>fp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9" name="Rectangle 7" hidden="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524000"/>
            <a:ext cx="2514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chemeClr val="accent4"/>
                </a:solidFill>
              </a:rPr>
              <a:t>args</a:t>
            </a:r>
            <a:r>
              <a:rPr lang="en-US" sz="2400" dirty="0" smtClean="0">
                <a:solidFill>
                  <a:schemeClr val="accent4"/>
                </a:solidFill>
              </a:rPr>
              <a:t/>
            </a:r>
            <a:br>
              <a:rPr lang="en-US" sz="2400" dirty="0" smtClean="0">
                <a:solidFill>
                  <a:schemeClr val="accent4"/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to B()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0" name="Rectangle 29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00800" y="11430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…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1" name="Rectangle 7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00800" y="3810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saved $</a:t>
            </a:r>
            <a:r>
              <a:rPr lang="en-US" sz="2400" dirty="0" err="1" smtClean="0">
                <a:solidFill>
                  <a:schemeClr val="accent4"/>
                </a:solidFill>
              </a:rPr>
              <a:t>ra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2" name="Rectangle 31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00800" y="762000"/>
            <a:ext cx="2514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saved $</a:t>
            </a:r>
            <a:r>
              <a:rPr lang="en-US" sz="2400" dirty="0" err="1" smtClean="0">
                <a:solidFill>
                  <a:schemeClr val="accent4"/>
                </a:solidFill>
              </a:rPr>
              <a:t>fp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3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5486400"/>
            <a:ext cx="2514600" cy="82802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args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to D()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00800" y="51054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43434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saved $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400800" y="47244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saved $</a:t>
            </a:r>
            <a:r>
              <a:rPr lang="en-US" sz="2400" dirty="0" err="1" smtClean="0">
                <a:solidFill>
                  <a:schemeClr val="bg1"/>
                </a:solidFill>
              </a:rPr>
              <a:t>fp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Rectangle 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3505200"/>
            <a:ext cx="2514600" cy="8382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00800" y="31242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Rectangl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00800" y="23622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00800" y="27432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00800" y="1524000"/>
            <a:ext cx="2514600" cy="8382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800" y="11430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800" y="3810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00800" y="762000"/>
            <a:ext cx="2514600" cy="381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P3 Ink 6b76482b-2bb2-4ba9-93aa-d9111f59132d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535999" y="315290"/>
            <a:ext cx="4031040" cy="598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8600" y="76201"/>
          <a:ext cx="3733800" cy="662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038600" y="76200"/>
          <a:ext cx="4114800" cy="662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for OS 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stack pointer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frame pointer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28600" y="914400"/>
          <a:ext cx="3733800" cy="27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Global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does a function load global data?</a:t>
            </a:r>
          </a:p>
          <a:p>
            <a:pPr lvl="1"/>
            <a:r>
              <a:rPr lang="en-US" dirty="0" smtClean="0"/>
              <a:t>global variables are just above 0x10000000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Convention: </a:t>
            </a:r>
            <a:r>
              <a:rPr lang="en-US" i="1" dirty="0" smtClean="0">
                <a:solidFill>
                  <a:schemeClr val="accent1"/>
                </a:solidFill>
              </a:rPr>
              <a:t>global pointer</a:t>
            </a:r>
          </a:p>
          <a:p>
            <a:pPr lvl="1"/>
            <a:r>
              <a:rPr lang="en-US" dirty="0" smtClean="0"/>
              <a:t>r28 is $</a:t>
            </a:r>
            <a:r>
              <a:rPr lang="en-US" dirty="0" err="1" smtClean="0"/>
              <a:t>gp</a:t>
            </a:r>
            <a:r>
              <a:rPr lang="en-US" dirty="0" smtClean="0"/>
              <a:t> (pointer into </a:t>
            </a:r>
            <a:r>
              <a:rPr lang="en-US" i="1" dirty="0" smtClean="0">
                <a:solidFill>
                  <a:schemeClr val="accent1"/>
                </a:solidFill>
              </a:rPr>
              <a:t>middle</a:t>
            </a:r>
            <a:r>
              <a:rPr lang="en-US" dirty="0" smtClean="0"/>
              <a:t> of global data section)</a:t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 err="1" smtClean="0"/>
              <a:t>gp</a:t>
            </a:r>
            <a:r>
              <a:rPr lang="en-US" dirty="0" smtClean="0"/>
              <a:t> = 0x10008000</a:t>
            </a:r>
          </a:p>
          <a:p>
            <a:pPr lvl="1"/>
            <a:r>
              <a:rPr lang="en-US" dirty="0" smtClean="0"/>
              <a:t>Access most global data using LW at $</a:t>
            </a:r>
            <a:r>
              <a:rPr lang="en-US" dirty="0" err="1" smtClean="0"/>
              <a:t>gp</a:t>
            </a:r>
            <a:r>
              <a:rPr lang="en-US" dirty="0" smtClean="0"/>
              <a:t> +/- offset</a:t>
            </a:r>
            <a:br>
              <a:rPr lang="en-US" dirty="0" smtClean="0"/>
            </a:br>
            <a:r>
              <a:rPr lang="en-US" dirty="0" smtClean="0"/>
              <a:t>LW $v0, 0x8000($</a:t>
            </a:r>
            <a:r>
              <a:rPr lang="en-US" dirty="0" err="1" smtClean="0"/>
              <a:t>gp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LW $v1, 0x7FFF($</a:t>
            </a:r>
            <a:r>
              <a:rPr lang="en-US" dirty="0" err="1" smtClean="0"/>
              <a:t>gp</a:t>
            </a:r>
            <a:r>
              <a:rPr lang="en-US" dirty="0" smtClean="0"/>
              <a:t>) 	</a:t>
            </a:r>
            <a:br>
              <a:rPr lang="en-US" dirty="0" smtClean="0"/>
            </a:b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CP3 Ink e1ee4fcb-b1e4-4f43-b73a-437d946abe7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1645" y="3534240"/>
            <a:ext cx="2201829" cy="7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8600" y="76201"/>
          <a:ext cx="3733800" cy="662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038600" y="76200"/>
          <a:ext cx="4114800" cy="662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for OS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global pointer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stack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frame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28600" y="914400"/>
          <a:ext cx="3733800" cy="27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Callee</a:t>
            </a:r>
            <a:r>
              <a:rPr lang="en-US" dirty="0" smtClean="0"/>
              <a:t> and Caller Saved Registers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Q: Remainder of registers?</a:t>
            </a:r>
          </a:p>
          <a:p>
            <a:r>
              <a:rPr lang="en-US" dirty="0" smtClean="0"/>
              <a:t>A: Any function can use for any purpose</a:t>
            </a:r>
          </a:p>
          <a:p>
            <a:pPr lvl="1"/>
            <a:r>
              <a:rPr lang="en-US" dirty="0" smtClean="0"/>
              <a:t>places to put extra local variables, local arrays, …</a:t>
            </a:r>
          </a:p>
          <a:p>
            <a:pPr lvl="1"/>
            <a:r>
              <a:rPr lang="en-US" dirty="0" smtClean="0"/>
              <a:t>places to put </a:t>
            </a:r>
            <a:r>
              <a:rPr lang="en-US" dirty="0" err="1" smtClean="0"/>
              <a:t>callee</a:t>
            </a:r>
            <a:r>
              <a:rPr lang="en-US" dirty="0" smtClean="0"/>
              <a:t>-save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1"/>
                </a:solidFill>
              </a:rPr>
              <a:t>Callee</a:t>
            </a:r>
            <a:r>
              <a:rPr lang="en-US" dirty="0" smtClean="0">
                <a:solidFill>
                  <a:schemeClr val="accent1"/>
                </a:solidFill>
              </a:rPr>
              <a:t>-save</a:t>
            </a:r>
            <a:r>
              <a:rPr lang="en-US" dirty="0" smtClean="0"/>
              <a:t>: Always…</a:t>
            </a:r>
          </a:p>
          <a:p>
            <a:pPr lvl="1"/>
            <a:r>
              <a:rPr lang="en-US" dirty="0" smtClean="0"/>
              <a:t>save before modifying</a:t>
            </a:r>
          </a:p>
          <a:p>
            <a:pPr lvl="1"/>
            <a:r>
              <a:rPr lang="en-US" dirty="0" smtClean="0"/>
              <a:t>restore before returning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Caller-save</a:t>
            </a:r>
            <a:r>
              <a:rPr lang="en-US" dirty="0" smtClean="0"/>
              <a:t>: If necessary…</a:t>
            </a:r>
          </a:p>
          <a:p>
            <a:pPr lvl="1"/>
            <a:r>
              <a:rPr lang="en-US" dirty="0" smtClean="0"/>
              <a:t>save before calling anything</a:t>
            </a:r>
          </a:p>
          <a:p>
            <a:pPr lvl="1"/>
            <a:r>
              <a:rPr lang="en-US" dirty="0" smtClean="0"/>
              <a:t>restore after it returns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953000" y="23622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1775" algn="l"/>
              </a:tabLst>
            </a:pPr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main() {</a:t>
            </a:r>
          </a:p>
          <a:p>
            <a:pPr>
              <a:tabLst>
                <a:tab pos="2317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x = prompt(“x?”);</a:t>
            </a:r>
          </a:p>
          <a:p>
            <a:pPr>
              <a:tabLst>
                <a:tab pos="2317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y = prompt(“y?”);</a:t>
            </a:r>
          </a:p>
          <a:p>
            <a:pPr>
              <a:tabLst>
                <a:tab pos="2317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v = </a:t>
            </a:r>
            <a:r>
              <a:rPr lang="en-US" sz="2800" dirty="0" err="1" smtClean="0">
                <a:solidFill>
                  <a:schemeClr val="bg1"/>
                </a:solidFill>
              </a:rPr>
              <a:t>tnorm</a:t>
            </a:r>
            <a:r>
              <a:rPr lang="en-US" sz="2800" dirty="0" smtClean="0">
                <a:solidFill>
                  <a:schemeClr val="bg1"/>
                </a:solidFill>
              </a:rPr>
              <a:t>(x, y)</a:t>
            </a:r>
          </a:p>
          <a:p>
            <a:pPr>
              <a:tabLst>
                <a:tab pos="2317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printf</a:t>
            </a:r>
            <a:r>
              <a:rPr lang="en-US" sz="2800" dirty="0" smtClean="0">
                <a:solidFill>
                  <a:schemeClr val="bg1"/>
                </a:solidFill>
              </a:rPr>
              <a:t>(“result is %d”, v);</a:t>
            </a:r>
          </a:p>
          <a:p>
            <a:pPr>
              <a:tabLst>
                <a:tab pos="23177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}</a:t>
            </a:r>
          </a:p>
        </p:txBody>
      </p:sp>
      <p:pic>
        <p:nvPicPr>
          <p:cNvPr id="2" name="CP3 Ink ad40a3c5-15bd-40b7-8890-b2d7dfd2105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8228" y="2751131"/>
            <a:ext cx="2709943" cy="219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8600" y="76201"/>
          <a:ext cx="3733800" cy="662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$t0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temps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(caller save)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$t7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038600" y="76200"/>
          <a:ext cx="4114800" cy="662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saved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callee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save)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$s4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$s5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$s6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$s7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$t8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more temps</a:t>
                      </a:r>
                      <a:b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(caller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save)</a:t>
                      </a:r>
                      <a:endParaRPr lang="en-US" sz="2400" b="1" dirty="0" smtClean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$t9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 for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gp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global data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$sp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stack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fp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frame pointer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Conventions so far:</a:t>
            </a:r>
          </a:p>
          <a:p>
            <a:pPr lvl="1"/>
            <a:r>
              <a:rPr lang="en-US" dirty="0" smtClean="0"/>
              <a:t>first four </a:t>
            </a:r>
            <a:r>
              <a:rPr lang="en-US" dirty="0" err="1" smtClean="0"/>
              <a:t>arg</a:t>
            </a:r>
            <a:r>
              <a:rPr lang="en-US" dirty="0" smtClean="0"/>
              <a:t> words passed in $a0, $a1, $a2, $a3</a:t>
            </a:r>
          </a:p>
          <a:p>
            <a:pPr lvl="1"/>
            <a:r>
              <a:rPr lang="en-US" dirty="0" smtClean="0"/>
              <a:t>remaining </a:t>
            </a:r>
            <a:r>
              <a:rPr lang="en-US" dirty="0" err="1" smtClean="0"/>
              <a:t>arg</a:t>
            </a:r>
            <a:r>
              <a:rPr lang="en-US" dirty="0" smtClean="0"/>
              <a:t> words passed </a:t>
            </a:r>
            <a:r>
              <a:rPr lang="en-US" dirty="0" smtClean="0">
                <a:solidFill>
                  <a:schemeClr val="accent1"/>
                </a:solidFill>
              </a:rPr>
              <a:t>in parent’s stack frame</a:t>
            </a:r>
          </a:p>
          <a:p>
            <a:pPr lvl="1"/>
            <a:r>
              <a:rPr lang="en-US" dirty="0" smtClean="0"/>
              <a:t>return value (if any) in $v0, $v1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globals</a:t>
            </a:r>
            <a:r>
              <a:rPr lang="en-US" dirty="0" smtClean="0">
                <a:solidFill>
                  <a:schemeClr val="accent1"/>
                </a:solidFill>
              </a:rPr>
              <a:t> accessed via $</a:t>
            </a:r>
            <a:r>
              <a:rPr lang="en-US" dirty="0" err="1" smtClean="0">
                <a:solidFill>
                  <a:schemeClr val="accent1"/>
                </a:solidFill>
              </a:rPr>
              <a:t>gp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callee</a:t>
            </a:r>
            <a:r>
              <a:rPr lang="en-US" dirty="0" smtClean="0">
                <a:solidFill>
                  <a:schemeClr val="accent1"/>
                </a:solidFill>
              </a:rPr>
              <a:t> save </a:t>
            </a:r>
            <a:r>
              <a:rPr lang="en-US" dirty="0" err="1" smtClean="0">
                <a:solidFill>
                  <a:schemeClr val="accent1"/>
                </a:solidFill>
              </a:rPr>
              <a:t>regs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are preserved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caller save </a:t>
            </a:r>
            <a:r>
              <a:rPr lang="en-US" dirty="0" err="1" smtClean="0">
                <a:solidFill>
                  <a:schemeClr val="accent1"/>
                </a:solidFill>
              </a:rPr>
              <a:t>regs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are not </a:t>
            </a:r>
          </a:p>
          <a:p>
            <a:pPr lvl="2"/>
            <a:endParaRPr lang="en-US" dirty="0" smtClean="0"/>
          </a:p>
        </p:txBody>
      </p:sp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 rot="5400000">
            <a:off x="3429000" y="41910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>
            <a:off x="5791200" y="41910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486400" y="2362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486400" y="2743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486400" y="31242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486400" y="38862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5486400" y="50292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4419600" y="22860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4419600" y="56489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8686800" cy="251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test(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a, 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b) {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</a:rPr>
              <a:t>tmp</a:t>
            </a:r>
            <a:r>
              <a:rPr lang="en-US" sz="1600" dirty="0" smtClean="0">
                <a:latin typeface="Consolas" pitchFamily="49" charset="0"/>
              </a:rPr>
              <a:t> = (</a:t>
            </a:r>
            <a:r>
              <a:rPr lang="en-US" sz="1600" dirty="0" err="1" smtClean="0">
                <a:latin typeface="Consolas" pitchFamily="49" charset="0"/>
              </a:rPr>
              <a:t>a&amp;b</a:t>
            </a:r>
            <a:r>
              <a:rPr lang="en-US" sz="1600" dirty="0" smtClean="0">
                <a:latin typeface="Consolas" pitchFamily="49" charset="0"/>
              </a:rPr>
              <a:t>)+(</a:t>
            </a:r>
            <a:r>
              <a:rPr lang="en-US" sz="1600" dirty="0" err="1" smtClean="0">
                <a:latin typeface="Consolas" pitchFamily="49" charset="0"/>
              </a:rPr>
              <a:t>a|b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s = sum(tmp,1,2,3,4,5);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</a:t>
            </a:r>
            <a:r>
              <a:rPr lang="en-US" sz="1600" dirty="0" err="1" smtClean="0">
                <a:latin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</a:rPr>
              <a:t> u = sum(</a:t>
            </a:r>
            <a:r>
              <a:rPr lang="en-US" sz="1600" dirty="0" err="1" smtClean="0">
                <a:latin typeface="Consolas" pitchFamily="49" charset="0"/>
              </a:rPr>
              <a:t>s,tmp,b,a,b,a</a:t>
            </a:r>
            <a:r>
              <a:rPr lang="en-US" sz="1600" dirty="0" smtClean="0">
                <a:latin typeface="Consolas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	return u + a + b;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Consolas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Consolas" pitchFamily="49" charset="0"/>
            </a:endParaRP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2819400"/>
            <a:ext cx="8763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s0 = a0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s1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onsolas" pitchFamily="49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= a &amp;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baseline="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t1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 = a | b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0 = t0 + t1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t0, 24(sp) # </a:t>
            </a:r>
            <a:r>
              <a:rPr lang="en-US" sz="2400" dirty="0" err="1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tmp</a:t>
            </a:r>
            <a:endParaRPr lang="en-US" sz="2400" dirty="0" smtClean="0">
              <a:solidFill>
                <a:schemeClr val="accent4"/>
              </a:solidFill>
              <a:latin typeface="Consolas" pitchFamily="49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2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4,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5,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LW t0, 24(sp)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a0 = v0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a1 = t0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a2 = s1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a3 = s0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s1, 0(sp)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SW s0, 4(sp)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JAL sum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NOP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  <a:cs typeface="Arial" pitchFamily="34" charset="0"/>
              </a:rPr>
              <a:t>v0 = v0 + s0 + s1</a:t>
            </a:r>
          </a:p>
        </p:txBody>
      </p:sp>
      <p:pic>
        <p:nvPicPr>
          <p:cNvPr id="17410" name="CP3 Ink 7878c82f-a4ed-4a6b-8b54-ff764144613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 b="20710"/>
          <a:stretch>
            <a:fillRect/>
          </a:stretch>
        </p:blipFill>
        <p:spPr bwMode="auto">
          <a:xfrm>
            <a:off x="584774" y="-18606"/>
            <a:ext cx="8178225" cy="63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Prolog, Epilog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800600" y="457200"/>
            <a:ext cx="3886200" cy="6172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# allocate frame</a:t>
            </a:r>
          </a:p>
          <a:p>
            <a:r>
              <a:rPr lang="en-US" sz="2800" dirty="0" smtClean="0"/>
              <a:t># save $</a:t>
            </a:r>
            <a:r>
              <a:rPr lang="en-US" sz="2800" dirty="0" err="1" smtClean="0"/>
              <a:t>ra</a:t>
            </a:r>
            <a:endParaRPr lang="en-US" sz="2800" dirty="0" smtClean="0"/>
          </a:p>
          <a:p>
            <a:r>
              <a:rPr lang="en-US" sz="2800" dirty="0" smtClean="0"/>
              <a:t># save old $</a:t>
            </a:r>
            <a:r>
              <a:rPr lang="en-US" sz="2800" dirty="0" err="1" smtClean="0"/>
              <a:t>fp</a:t>
            </a:r>
            <a:endParaRPr lang="en-US" sz="2800" dirty="0" smtClean="0"/>
          </a:p>
          <a:p>
            <a:r>
              <a:rPr lang="en-US" sz="2800" dirty="0" smtClean="0"/>
              <a:t># save ...</a:t>
            </a:r>
          </a:p>
          <a:p>
            <a:r>
              <a:rPr lang="en-US" sz="2800" dirty="0" smtClean="0"/>
              <a:t># save ...</a:t>
            </a:r>
          </a:p>
          <a:p>
            <a:r>
              <a:rPr lang="en-US" sz="2800" dirty="0" smtClean="0"/>
              <a:t># set new frame pointer</a:t>
            </a:r>
          </a:p>
          <a:p>
            <a:r>
              <a:rPr lang="en-US" sz="2800" dirty="0" smtClean="0"/>
              <a:t>	...</a:t>
            </a:r>
          </a:p>
          <a:p>
            <a:r>
              <a:rPr lang="en-US" sz="2800" dirty="0" smtClean="0"/>
              <a:t>	...</a:t>
            </a:r>
          </a:p>
          <a:p>
            <a:r>
              <a:rPr lang="en-US" sz="2800" dirty="0" smtClean="0"/>
              <a:t># restore …</a:t>
            </a:r>
          </a:p>
          <a:p>
            <a:r>
              <a:rPr lang="en-US" sz="2800" dirty="0" smtClean="0"/>
              <a:t># restore …</a:t>
            </a:r>
          </a:p>
          <a:p>
            <a:r>
              <a:rPr lang="en-US" sz="2800" dirty="0" smtClean="0"/>
              <a:t># restore old $</a:t>
            </a:r>
            <a:r>
              <a:rPr lang="en-US" sz="2800" dirty="0" err="1" smtClean="0"/>
              <a:t>fp</a:t>
            </a:r>
            <a:endParaRPr lang="en-US" sz="2800" dirty="0" smtClean="0"/>
          </a:p>
          <a:p>
            <a:r>
              <a:rPr lang="en-US" sz="2800" dirty="0" smtClean="0"/>
              <a:t># restore $</a:t>
            </a:r>
            <a:r>
              <a:rPr lang="en-US" sz="2800" dirty="0" err="1" smtClean="0"/>
              <a:t>ra</a:t>
            </a:r>
            <a:endParaRPr lang="en-US" sz="2800" dirty="0" smtClean="0"/>
          </a:p>
          <a:p>
            <a:r>
              <a:rPr lang="en-US" sz="2800" dirty="0" smtClean="0"/>
              <a:t># </a:t>
            </a:r>
            <a:r>
              <a:rPr lang="en-US" sz="2800" dirty="0" err="1" smtClean="0"/>
              <a:t>dealloc</a:t>
            </a:r>
            <a:r>
              <a:rPr lang="en-US" sz="2800" dirty="0" smtClean="0"/>
              <a:t> frame</a:t>
            </a:r>
          </a:p>
        </p:txBody>
      </p:sp>
      <p:sp>
        <p:nvSpPr>
          <p:cNvPr id="4" name="Content Placeholder 2" hidden="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200" y="381000"/>
            <a:ext cx="2057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$sp, $sp, -40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36($sp)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32($sp)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$s0, 28($sp)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SW $s5, 24($sp)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$sp, 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...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...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$s5, 24($sp)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$s0, 28($sp)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32($sp)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LW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36($sp)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ADDIU $sp, $sp, 40</a:t>
            </a:r>
          </a:p>
          <a:p>
            <a:pPr marR="0" lvl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JR $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ra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43000" y="0"/>
            <a:ext cx="76200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test: 				# uses…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4" name="CP3 Ink 8fb3ecbd-753a-4997-88b6-31b258ce4a1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793" y="224593"/>
            <a:ext cx="8468572" cy="647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Minimum stack size for a standard function?</a:t>
            </a:r>
            <a:endParaRPr lang="en-US" dirty="0" smtClean="0">
              <a:solidFill>
                <a:schemeClr val="accent1"/>
              </a:solidFill>
            </a:endParaRPr>
          </a:p>
          <a:p>
            <a:pPr lvl="2"/>
            <a:endParaRPr lang="en-US" dirty="0" smtClean="0"/>
          </a:p>
        </p:txBody>
      </p:sp>
      <p:cxnSp>
        <p:nvCxnSpPr>
          <p:cNvPr id="5" name="Straight Connector 4"/>
          <p:cNvCxnSpPr/>
          <p:nvPr>
            <p:custDataLst>
              <p:tags r:id="rId3"/>
            </p:custDataLst>
          </p:nvPr>
        </p:nvCxnSpPr>
        <p:spPr>
          <a:xfrm rot="5400000">
            <a:off x="3429000" y="41910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>
            <a:off x="5791200" y="41910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486400" y="2362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486400" y="2743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486400" y="31242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486400" y="38862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5486400" y="50292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4419600" y="22860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4419600" y="56489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9458" name="CP3 Ink ada11b13-c76e-4a15-b012-ed13fa5c0d39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1805" y="841851"/>
            <a:ext cx="6944230" cy="137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Anatomy of an executing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819400" y="228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0" y="152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" y="5943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324600" y="228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400800" y="5943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2753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85800" y="23622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85800" y="4429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63040" y="5496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1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2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3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4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5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6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7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8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9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  <p:pic>
        <p:nvPicPr>
          <p:cNvPr id="2050" name="CP3 Ink abb8a422-3aab-4f6f-a3a1-0381541c542b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44765" y="1010879"/>
            <a:ext cx="7062790" cy="53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Leaf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Leaf function</a:t>
            </a:r>
            <a:r>
              <a:rPr lang="en-US" i="1" dirty="0" smtClean="0"/>
              <a:t> </a:t>
            </a:r>
            <a:r>
              <a:rPr lang="en-US" dirty="0" smtClean="0"/>
              <a:t>does not invoke any other functions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f(</a:t>
            </a:r>
            <a:r>
              <a:rPr lang="en-US" dirty="0" err="1" smtClean="0"/>
              <a:t>int</a:t>
            </a:r>
            <a:r>
              <a:rPr lang="en-US" dirty="0" smtClean="0"/>
              <a:t> x, </a:t>
            </a:r>
            <a:r>
              <a:rPr lang="en-US" dirty="0" err="1" smtClean="0"/>
              <a:t>int</a:t>
            </a:r>
            <a:r>
              <a:rPr lang="en-US" dirty="0" smtClean="0"/>
              <a:t> y) { return (</a:t>
            </a:r>
            <a:r>
              <a:rPr lang="en-US" dirty="0" err="1" smtClean="0"/>
              <a:t>x+y</a:t>
            </a:r>
            <a:r>
              <a:rPr lang="en-US" dirty="0" smtClean="0"/>
              <a:t>); }</a:t>
            </a:r>
          </a:p>
          <a:p>
            <a:endParaRPr lang="en-US" dirty="0" smtClean="0"/>
          </a:p>
          <a:p>
            <a:r>
              <a:rPr lang="en-US" dirty="0" smtClean="0"/>
              <a:t>Optimizations?</a:t>
            </a:r>
          </a:p>
          <a:p>
            <a:r>
              <a:rPr lang="en-US" dirty="0" smtClean="0"/>
              <a:t>	No saved </a:t>
            </a:r>
            <a:r>
              <a:rPr lang="en-US" dirty="0" err="1" smtClean="0"/>
              <a:t>regs</a:t>
            </a:r>
            <a:r>
              <a:rPr lang="en-US" dirty="0" smtClean="0"/>
              <a:t> (or locals)</a:t>
            </a:r>
          </a:p>
          <a:p>
            <a:r>
              <a:rPr lang="en-US" dirty="0" smtClean="0"/>
              <a:t>	No outgoing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	Don’t push $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smtClean="0"/>
              <a:t>	No frame at all?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 rot="5400000">
            <a:off x="3429000" y="41910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5791200" y="4191000"/>
            <a:ext cx="4114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5486400" y="2362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ra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5486400" y="2743200"/>
            <a:ext cx="2362200" cy="381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fp</a:t>
            </a:r>
            <a:endParaRPr lang="en-US" sz="2400" dirty="0"/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5486400" y="3124200"/>
            <a:ext cx="2362200" cy="762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saved </a:t>
            </a:r>
            <a:r>
              <a:rPr lang="en-US" sz="2400" dirty="0" err="1" smtClean="0"/>
              <a:t>regs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($s0  ... $s7)</a:t>
            </a:r>
            <a:endParaRPr lang="en-US" sz="24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5486400" y="3886200"/>
            <a:ext cx="2362200" cy="1143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locals</a:t>
            </a:r>
            <a:endParaRPr lang="en-US" sz="24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5486400" y="5029200"/>
            <a:ext cx="2362200" cy="10668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outgoing</a:t>
            </a:r>
            <a:br>
              <a:rPr lang="en-US" sz="2400" dirty="0" smtClean="0"/>
            </a:br>
            <a:r>
              <a:rPr lang="en-US" sz="2400" dirty="0" err="1" smtClean="0"/>
              <a:t>args</a:t>
            </a:r>
            <a:endParaRPr lang="en-US" sz="24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4419600" y="22860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</a:t>
            </a:r>
            <a:r>
              <a:rPr lang="en-US" sz="2800" dirty="0" err="1" smtClean="0">
                <a:solidFill>
                  <a:schemeClr val="bg1"/>
                </a:solidFill>
              </a:rPr>
              <a:t>fp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419600" y="564898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$sp </a:t>
            </a:r>
            <a:r>
              <a:rPr lang="en-US" sz="28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0482" name="CP3 Ink e76d290e-ff24-47de-b763-b7db4a5c404e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519" y="2483976"/>
            <a:ext cx="4268160" cy="37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3075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variables in data segment</a:t>
            </a:r>
          </a:p>
          <a:p>
            <a:pPr lvl="1"/>
            <a:r>
              <a:rPr lang="en-US" dirty="0" smtClean="0"/>
              <a:t>Exist for all time, accessible to all routines</a:t>
            </a:r>
          </a:p>
          <a:p>
            <a:r>
              <a:rPr lang="en-US" dirty="0" smtClean="0"/>
              <a:t>Dynamic variables in heap segment</a:t>
            </a:r>
          </a:p>
          <a:p>
            <a:pPr lvl="1"/>
            <a:r>
              <a:rPr lang="en-US" dirty="0" smtClean="0"/>
              <a:t>Exist between </a:t>
            </a:r>
            <a:r>
              <a:rPr lang="en-US" dirty="0" err="1" smtClean="0"/>
              <a:t>malloc</a:t>
            </a:r>
            <a:r>
              <a:rPr lang="en-US" dirty="0" smtClean="0"/>
              <a:t>() and free()</a:t>
            </a:r>
          </a:p>
          <a:p>
            <a:r>
              <a:rPr lang="en-US" dirty="0" smtClean="0"/>
              <a:t>Local variables in stack frame</a:t>
            </a:r>
          </a:p>
          <a:p>
            <a:pPr lvl="1"/>
            <a:r>
              <a:rPr lang="en-US" dirty="0" smtClean="0"/>
              <a:t>Exist solely for the duration of the stack frame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Dangling pointers into freed heap </a:t>
            </a:r>
            <a:r>
              <a:rPr lang="en-US" dirty="0" err="1" smtClean="0"/>
              <a:t>mem</a:t>
            </a:r>
            <a:r>
              <a:rPr lang="en-US" dirty="0" smtClean="0"/>
              <a:t> are bad</a:t>
            </a:r>
          </a:p>
          <a:p>
            <a:r>
              <a:rPr lang="en-US" dirty="0" smtClean="0"/>
              <a:t>Dangling pointers into old stack frames are bad</a:t>
            </a:r>
          </a:p>
          <a:p>
            <a:pPr lvl="1"/>
            <a:r>
              <a:rPr lang="en-US" dirty="0" smtClean="0"/>
              <a:t>C lets you create these, Java does not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*</a:t>
            </a:r>
            <a:r>
              <a:rPr lang="en-US" dirty="0" err="1" smtClean="0"/>
              <a:t>foo</a:t>
            </a:r>
            <a:r>
              <a:rPr lang="en-US" dirty="0" smtClean="0"/>
              <a:t>() { </a:t>
            </a:r>
            <a:r>
              <a:rPr lang="en-US" dirty="0" err="1" smtClean="0"/>
              <a:t>int</a:t>
            </a:r>
            <a:r>
              <a:rPr lang="en-US" dirty="0" smtClean="0"/>
              <a:t> a; return &amp;a;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 1 to 100</a:t>
            </a:r>
            <a:endParaRPr lang="en-US" dirty="0"/>
          </a:p>
        </p:txBody>
      </p:sp>
      <p:sp>
        <p:nvSpPr>
          <p:cNvPr id="259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#include &lt;</a:t>
            </a:r>
            <a:r>
              <a:rPr lang="en-US" sz="2800" dirty="0" err="1" smtClean="0"/>
              <a:t>stdio.h</a:t>
            </a:r>
            <a:r>
              <a:rPr lang="en-US" sz="2800" dirty="0" smtClean="0"/>
              <a:t>&gt;</a:t>
            </a:r>
          </a:p>
          <a:p>
            <a:r>
              <a:rPr lang="en-US" sz="2800" dirty="0" err="1" smtClean="0"/>
              <a:t>int</a:t>
            </a:r>
            <a:r>
              <a:rPr lang="en-US" sz="2800" dirty="0" smtClean="0"/>
              <a:t> n = 100;</a:t>
            </a:r>
          </a:p>
          <a:p>
            <a:r>
              <a:rPr lang="en-US" sz="2800" dirty="0" err="1" smtClean="0"/>
              <a:t>int</a:t>
            </a:r>
            <a:r>
              <a:rPr lang="en-US" sz="2800" dirty="0" smtClean="0"/>
              <a:t> main (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argc</a:t>
            </a:r>
            <a:r>
              <a:rPr lang="en-US" sz="2800" dirty="0" smtClean="0"/>
              <a:t>, char* </a:t>
            </a:r>
            <a:r>
              <a:rPr lang="en-US" sz="2800" dirty="0" err="1" smtClean="0"/>
              <a:t>argv</a:t>
            </a:r>
            <a:r>
              <a:rPr lang="en-US" sz="2800" dirty="0" smtClean="0"/>
              <a:t>[]) {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, m = n, count = 0;</a:t>
            </a:r>
          </a:p>
          <a:p>
            <a:r>
              <a:rPr lang="en-US" sz="2800" dirty="0" smtClean="0"/>
              <a:t>	for (</a:t>
            </a:r>
            <a:r>
              <a:rPr lang="en-US" sz="2800" dirty="0" err="1" smtClean="0"/>
              <a:t>i</a:t>
            </a:r>
            <a:r>
              <a:rPr lang="en-US" sz="2800" dirty="0" smtClean="0"/>
              <a:t> = 1; </a:t>
            </a:r>
            <a:r>
              <a:rPr lang="en-US" sz="2800" dirty="0" err="1" smtClean="0"/>
              <a:t>i</a:t>
            </a:r>
            <a:r>
              <a:rPr lang="en-US" sz="2800" dirty="0" smtClean="0"/>
              <a:t> &lt;= m; </a:t>
            </a:r>
            <a:r>
              <a:rPr lang="en-US" sz="2800" dirty="0" err="1" smtClean="0"/>
              <a:t>i</a:t>
            </a:r>
            <a:r>
              <a:rPr lang="en-US" sz="2800" dirty="0" smtClean="0"/>
              <a:t>++) { count += </a:t>
            </a:r>
            <a:r>
              <a:rPr lang="en-US" sz="2800" dirty="0" err="1" smtClean="0"/>
              <a:t>i</a:t>
            </a:r>
            <a:r>
              <a:rPr lang="en-US" sz="2800" dirty="0" smtClean="0"/>
              <a:t>; }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printf</a:t>
            </a:r>
            <a:r>
              <a:rPr lang="en-US" sz="2800" dirty="0" smtClean="0"/>
              <a:t> (“Sum 1 to %d is %d\n", n, count);</a:t>
            </a:r>
          </a:p>
          <a:p>
            <a:r>
              <a:rPr lang="en-US" sz="2800" dirty="0" smtClean="0"/>
              <a:t>}</a:t>
            </a:r>
          </a:p>
          <a:p>
            <a:endParaRPr lang="en-US" sz="2800" dirty="0" smtClean="0"/>
          </a:p>
          <a:p>
            <a:r>
              <a:rPr lang="en-US" sz="2800" dirty="0" smtClean="0">
                <a:latin typeface="Consolas" pitchFamily="49" charset="0"/>
              </a:rPr>
              <a:t>[csug01] </a:t>
            </a:r>
            <a:r>
              <a:rPr lang="en-US" sz="2800" dirty="0" err="1" smtClean="0">
                <a:latin typeface="Consolas" pitchFamily="49" charset="0"/>
              </a:rPr>
              <a:t>mipsel-linux-gcc</a:t>
            </a:r>
            <a:r>
              <a:rPr lang="en-US" sz="2800" dirty="0" smtClean="0">
                <a:latin typeface="Consolas" pitchFamily="49" charset="0"/>
              </a:rPr>
              <a:t> –S add1To100.c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48200" y="152400"/>
            <a:ext cx="4267200" cy="65532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$L2: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slt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$2,$3,$2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bne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$2,$0,$L3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$2,$3,$2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sw      $2,32($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$2,$2,1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sw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b       $L2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$L3:    la      $4,$str0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$5,28($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$6,32($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jal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printf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move    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sp,$fp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$31,44($sp)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$fp,40($sp)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$sp,$sp,48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j       $31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2"/>
            </p:custDataLst>
          </p:nvPr>
        </p:nvCxnSpPr>
        <p:spPr>
          <a:xfrm rot="5400000">
            <a:off x="1257300" y="3390900"/>
            <a:ext cx="6477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83156" y="35778"/>
            <a:ext cx="4336444" cy="66698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.data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globl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    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n:     .word   100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rdata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$str0: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"Sum 1 to %d is %d\n"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.text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globl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main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main: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$sp,$sp,-48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$31,44($sp)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$fp,40($sp)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move    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fp,$sp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$4,48($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$5,52($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la      $2,n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lw      $2,0($2)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$2,28($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$0,32($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li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$2,1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</p:txBody>
      </p:sp>
      <p:pic>
        <p:nvPicPr>
          <p:cNvPr id="21506" name="CP3 Ink ca4d2d52-48e0-4ffc-9380-2eb646eb2dc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262" y="3862"/>
            <a:ext cx="8333076" cy="510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Unusual frame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defTabSz="569913"/>
            <a:r>
              <a:rPr lang="en-US" dirty="0" smtClean="0"/>
              <a:t>main: </a:t>
            </a:r>
            <a:r>
              <a:rPr lang="en-US" dirty="0" err="1" smtClean="0"/>
              <a:t>addiu</a:t>
            </a:r>
            <a:r>
              <a:rPr lang="en-US" dirty="0" smtClean="0"/>
              <a:t> $sp, $sp, -64</a:t>
            </a:r>
          </a:p>
          <a:p>
            <a:pPr marL="1370013"/>
            <a:r>
              <a:rPr lang="en-US" dirty="0" smtClean="0"/>
              <a:t>sw $</a:t>
            </a:r>
            <a:r>
              <a:rPr lang="en-US" dirty="0" err="1" smtClean="0"/>
              <a:t>fp</a:t>
            </a:r>
            <a:r>
              <a:rPr lang="en-US" dirty="0" smtClean="0"/>
              <a:t>, 56($sp)</a:t>
            </a:r>
          </a:p>
          <a:p>
            <a:pPr marL="1370013"/>
            <a:r>
              <a:rPr lang="en-US" dirty="0" err="1" smtClean="0"/>
              <a:t>addu</a:t>
            </a:r>
            <a:r>
              <a:rPr lang="en-US" dirty="0" smtClean="0"/>
              <a:t> $</a:t>
            </a:r>
            <a:r>
              <a:rPr lang="en-US" dirty="0" err="1" smtClean="0"/>
              <a:t>fp</a:t>
            </a:r>
            <a:r>
              <a:rPr lang="en-US" dirty="0" smtClean="0"/>
              <a:t>, $0, $sp</a:t>
            </a:r>
          </a:p>
          <a:p>
            <a:pPr marL="1370013"/>
            <a:r>
              <a:rPr lang="en-US" dirty="0" smtClean="0"/>
              <a:t>sw $0, 48($</a:t>
            </a:r>
            <a:r>
              <a:rPr lang="en-US" dirty="0" err="1" smtClean="0"/>
              <a:t>fp</a:t>
            </a:r>
            <a:r>
              <a:rPr lang="en-US" dirty="0" smtClean="0"/>
              <a:t>)</a:t>
            </a:r>
          </a:p>
          <a:p>
            <a:pPr marL="1370013"/>
            <a:r>
              <a:rPr lang="en-US" dirty="0" smtClean="0"/>
              <a:t>sw $0, 52($</a:t>
            </a:r>
            <a:r>
              <a:rPr lang="en-US" dirty="0" err="1" smtClean="0"/>
              <a:t>fp</a:t>
            </a:r>
            <a:r>
              <a:rPr lang="en-US" dirty="0" smtClean="0"/>
              <a:t>)</a:t>
            </a:r>
          </a:p>
          <a:p>
            <a:r>
              <a:rPr lang="en-US" dirty="0" smtClean="0"/>
              <a:t>$L2: 	  lw $2, 52($</a:t>
            </a:r>
            <a:r>
              <a:rPr lang="en-US" dirty="0" err="1" smtClean="0"/>
              <a:t>fp</a:t>
            </a:r>
            <a:r>
              <a:rPr lang="en-US" dirty="0" smtClean="0"/>
              <a:t>)</a:t>
            </a:r>
          </a:p>
          <a:p>
            <a:pPr marL="1370013"/>
            <a:r>
              <a:rPr lang="en-US" dirty="0" smtClean="0"/>
              <a:t>nop</a:t>
            </a:r>
          </a:p>
          <a:p>
            <a:pPr marL="1370013"/>
            <a:r>
              <a:rPr lang="en-US" dirty="0" err="1" smtClean="0"/>
              <a:t>slt</a:t>
            </a:r>
            <a:r>
              <a:rPr lang="en-US" dirty="0" smtClean="0"/>
              <a:t> $4, $2, 7</a:t>
            </a:r>
          </a:p>
          <a:p>
            <a:pPr marL="1370013"/>
            <a:r>
              <a:rPr lang="en-US" dirty="0" err="1" smtClean="0"/>
              <a:t>beq</a:t>
            </a:r>
            <a:r>
              <a:rPr lang="en-US" dirty="0" smtClean="0"/>
              <a:t> $4, $0, $L3</a:t>
            </a:r>
          </a:p>
          <a:p>
            <a:pPr marL="1370013"/>
            <a:r>
              <a:rPr lang="en-US" dirty="0" smtClean="0"/>
              <a:t>nop</a:t>
            </a:r>
          </a:p>
          <a:p>
            <a:pPr marL="1370013"/>
            <a:r>
              <a:rPr lang="en-US" dirty="0" err="1" smtClean="0"/>
              <a:t>sll</a:t>
            </a:r>
            <a:r>
              <a:rPr lang="en-US" dirty="0" smtClean="0"/>
              <a:t> $4, $2, 2</a:t>
            </a:r>
          </a:p>
          <a:p>
            <a:pPr marL="1370013"/>
            <a:r>
              <a:rPr lang="en-US" dirty="0" smtClean="0"/>
              <a:t>…</a:t>
            </a:r>
          </a:p>
          <a:p>
            <a:pPr marL="1370013"/>
            <a:r>
              <a:rPr lang="en-US" dirty="0" err="1" smtClean="0"/>
              <a:t>addiu</a:t>
            </a:r>
            <a:r>
              <a:rPr lang="en-US" dirty="0" smtClean="0"/>
              <a:t> $2, $2, 1</a:t>
            </a:r>
          </a:p>
          <a:p>
            <a:pPr marL="1370013"/>
            <a:r>
              <a:rPr lang="en-US" dirty="0" smtClean="0"/>
              <a:t>sw $2, 52($</a:t>
            </a:r>
            <a:r>
              <a:rPr lang="en-US" dirty="0" err="1" smtClean="0"/>
              <a:t>fp</a:t>
            </a:r>
            <a:r>
              <a:rPr lang="en-US" dirty="0" smtClean="0"/>
              <a:t>)</a:t>
            </a:r>
          </a:p>
          <a:p>
            <a:pPr marL="1370013"/>
            <a:r>
              <a:rPr lang="en-US" dirty="0" smtClean="0"/>
              <a:t>J $L2</a:t>
            </a:r>
          </a:p>
        </p:txBody>
      </p:sp>
      <p:pic>
        <p:nvPicPr>
          <p:cNvPr id="22530" name="CP3 Ink 8cd491b9-e4e2-43a8-b240-13bc34b0e25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548" y="62102"/>
            <a:ext cx="3421304" cy="570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strlen</a:t>
            </a:r>
            <a:r>
              <a:rPr lang="en-US" dirty="0" smtClean="0"/>
              <a:t>(char *a) 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int</a:t>
            </a:r>
            <a:r>
              <a:rPr lang="en-US" dirty="0" smtClean="0"/>
              <a:t> n;</a:t>
            </a:r>
          </a:p>
          <a:p>
            <a:r>
              <a:rPr lang="en-US" dirty="0" smtClean="0"/>
              <a:t>	while (a[n] != 0) n++;</a:t>
            </a:r>
          </a:p>
          <a:p>
            <a:r>
              <a:rPr lang="en-US" dirty="0" smtClean="0"/>
              <a:t>	return n;</a:t>
            </a:r>
          </a:p>
          <a:p>
            <a:r>
              <a:rPr lang="en-US" dirty="0" smtClean="0"/>
              <a:t>}</a:t>
            </a:r>
          </a:p>
          <a:p>
            <a:pPr>
              <a:tabLst>
                <a:tab pos="974725" algn="l"/>
              </a:tabLst>
            </a:pPr>
            <a:r>
              <a:rPr lang="en-US" dirty="0" err="1" smtClean="0"/>
              <a:t>strlen</a:t>
            </a:r>
            <a:r>
              <a:rPr lang="en-US" dirty="0" smtClean="0"/>
              <a:t>:	</a:t>
            </a:r>
            <a:r>
              <a:rPr lang="en-US" dirty="0" err="1" smtClean="0"/>
              <a:t>addiu</a:t>
            </a:r>
            <a:r>
              <a:rPr lang="en-US" dirty="0" smtClean="0"/>
              <a:t>	sp, sp, -16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sw	</a:t>
            </a:r>
            <a:r>
              <a:rPr lang="en-US" dirty="0" err="1" smtClean="0"/>
              <a:t>fp</a:t>
            </a:r>
            <a:r>
              <a:rPr lang="en-US" dirty="0" smtClean="0"/>
              <a:t>, 8(sp)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addiu</a:t>
            </a:r>
            <a:r>
              <a:rPr lang="en-US" dirty="0" smtClean="0"/>
              <a:t>	</a:t>
            </a:r>
            <a:r>
              <a:rPr lang="en-US" dirty="0" err="1" smtClean="0"/>
              <a:t>fp</a:t>
            </a:r>
            <a:r>
              <a:rPr lang="en-US" dirty="0" smtClean="0"/>
              <a:t>, sp, 16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lw	v0, 0(</a:t>
            </a:r>
            <a:r>
              <a:rPr lang="en-US" dirty="0" err="1" smtClean="0"/>
              <a:t>fp</a:t>
            </a:r>
            <a:r>
              <a:rPr lang="en-US" dirty="0" smtClean="0"/>
              <a:t>)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nop</a:t>
            </a:r>
          </a:p>
          <a:p>
            <a:pPr>
              <a:tabLst>
                <a:tab pos="974725" algn="l"/>
              </a:tabLst>
            </a:pPr>
            <a:r>
              <a:rPr lang="en-US" dirty="0" err="1" smtClean="0"/>
              <a:t>strlen_top</a:t>
            </a:r>
            <a:r>
              <a:rPr lang="en-US" dirty="0" smtClean="0"/>
              <a:t>:	</a:t>
            </a:r>
            <a:r>
              <a:rPr lang="en-US" dirty="0" err="1" smtClean="0"/>
              <a:t>addu</a:t>
            </a:r>
            <a:r>
              <a:rPr lang="en-US" dirty="0" smtClean="0"/>
              <a:t>	t0, a0, v0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lb	t1, 0(t0)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nop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beqz</a:t>
            </a:r>
            <a:r>
              <a:rPr lang="en-US" dirty="0" smtClean="0"/>
              <a:t>	t1, </a:t>
            </a:r>
            <a:r>
              <a:rPr lang="en-US" dirty="0" err="1" smtClean="0"/>
              <a:t>strlen_done</a:t>
            </a:r>
            <a:endParaRPr lang="en-US" dirty="0" smtClean="0"/>
          </a:p>
          <a:p>
            <a:pPr>
              <a:tabLst>
                <a:tab pos="974725" algn="l"/>
              </a:tabLst>
            </a:pPr>
            <a:r>
              <a:rPr lang="en-US" dirty="0" smtClean="0"/>
              <a:t>		nop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addiu</a:t>
            </a:r>
            <a:r>
              <a:rPr lang="en-US" dirty="0" smtClean="0"/>
              <a:t>	v0, v0, 1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b		</a:t>
            </a:r>
            <a:r>
              <a:rPr lang="en-US" dirty="0" err="1" smtClean="0"/>
              <a:t>strlen_top</a:t>
            </a:r>
            <a:endParaRPr lang="en-US" dirty="0" smtClean="0"/>
          </a:p>
          <a:p>
            <a:pPr>
              <a:tabLst>
                <a:tab pos="974725" algn="l"/>
              </a:tabLst>
            </a:pPr>
            <a:r>
              <a:rPr lang="en-US" dirty="0" smtClean="0"/>
              <a:t>		nop</a:t>
            </a:r>
          </a:p>
          <a:p>
            <a:pPr>
              <a:tabLst>
                <a:tab pos="974725" algn="l"/>
              </a:tabLst>
            </a:pPr>
            <a:r>
              <a:rPr lang="en-US" dirty="0" err="1" smtClean="0"/>
              <a:t>strlen_done:lw</a:t>
            </a:r>
            <a:r>
              <a:rPr lang="en-US" dirty="0" smtClean="0"/>
              <a:t>	</a:t>
            </a:r>
            <a:r>
              <a:rPr lang="en-US" dirty="0" err="1" smtClean="0"/>
              <a:t>fp</a:t>
            </a:r>
            <a:r>
              <a:rPr lang="en-US" dirty="0" smtClean="0"/>
              <a:t>, 8(sp)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addiu</a:t>
            </a:r>
            <a:r>
              <a:rPr lang="en-US" dirty="0" smtClean="0"/>
              <a:t>	sp, sp, 16</a:t>
            </a:r>
          </a:p>
          <a:p>
            <a:pPr>
              <a:tabLst>
                <a:tab pos="974725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jr</a:t>
            </a:r>
            <a:r>
              <a:rPr lang="en-US" dirty="0" smtClean="0"/>
              <a:t>	</a:t>
            </a:r>
            <a:r>
              <a:rPr lang="en-US" dirty="0" err="1" smtClean="0"/>
              <a:t>ra</a:t>
            </a:r>
            <a:endParaRPr lang="en-US" dirty="0" smtClean="0"/>
          </a:p>
          <a:p>
            <a:pPr>
              <a:tabLst>
                <a:tab pos="974725" algn="l"/>
              </a:tabLst>
            </a:pPr>
            <a:r>
              <a:rPr lang="en-US" dirty="0" smtClean="0"/>
              <a:t>		nop</a:t>
            </a:r>
          </a:p>
        </p:txBody>
      </p:sp>
      <p:pic>
        <p:nvPicPr>
          <p:cNvPr id="23554" name="CP3 Ink 4310b61d-ec16-4d9a-a41d-ddd8883948e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805" y="205233"/>
            <a:ext cx="6944230" cy="553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math.s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76200" y="304800"/>
            <a:ext cx="41148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abs(x)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return x &lt; 0 ? –x : x;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762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48200" y="304800"/>
            <a:ext cx="43434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err="1" smtClean="0">
                <a:solidFill>
                  <a:schemeClr val="bg1"/>
                </a:solidFill>
              </a:rPr>
              <a:t>tnorm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r4,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r4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52400" y="24384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abs: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r3,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r3</a:t>
            </a:r>
          </a:p>
        </p:txBody>
      </p:sp>
      <p:sp>
        <p:nvSpPr>
          <p:cNvPr id="7" name="Rectangle 6" hidden="1"/>
          <p:cNvSpPr/>
          <p:nvPr>
            <p:custDataLst>
              <p:tags r:id="rId6"/>
            </p:custDataLst>
          </p:nvPr>
        </p:nvSpPr>
        <p:spPr>
          <a:xfrm>
            <a:off x="152400" y="3505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BLEZ r3, pos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SUB r3, r0,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pos: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r31</a:t>
            </a:r>
          </a:p>
        </p:txBody>
      </p:sp>
      <p:sp>
        <p:nvSpPr>
          <p:cNvPr id="8" name="TextBox 7" hidden="1"/>
          <p:cNvSpPr txBox="1"/>
          <p:nvPr>
            <p:custDataLst>
              <p:tags r:id="rId7"/>
            </p:custDataLst>
          </p:nvPr>
        </p:nvSpPr>
        <p:spPr>
          <a:xfrm>
            <a:off x="4648200" y="304800"/>
            <a:ext cx="38862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.global </a:t>
            </a:r>
            <a:r>
              <a:rPr lang="en-US" sz="2400" dirty="0" err="1" smtClean="0">
                <a:solidFill>
                  <a:schemeClr val="accent4"/>
                </a:solidFill>
              </a:rPr>
              <a:t>tnorm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r30,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0(r4)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4(r4)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ADD r4,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r30</a:t>
            </a:r>
          </a:p>
        </p:txBody>
      </p:sp>
      <p:pic>
        <p:nvPicPr>
          <p:cNvPr id="3074" name="CP3 Ink 36d983cd-936a-473f-bd1f-0bfe09fc7b9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776" y="114514"/>
            <a:ext cx="8739567" cy="65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calc.s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304800"/>
            <a:ext cx="37338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0" y="762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886200" y="0"/>
            <a:ext cx="4953000" cy="6477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# no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, no return value, return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r>
              <a:rPr lang="en-US" sz="2000" dirty="0" smtClean="0">
                <a:solidFill>
                  <a:schemeClr val="accent1"/>
                </a:solidFill>
              </a:rPr>
              <a:t> in r31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r30, r31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LI r3, 8</a:t>
            </a:r>
            <a:r>
              <a:rPr lang="en-US" sz="2000" dirty="0" smtClean="0">
                <a:solidFill>
                  <a:schemeClr val="accent1"/>
                </a:solidFill>
              </a:rPr>
              <a:t> 	# call </a:t>
            </a:r>
            <a:r>
              <a:rPr lang="en-US" sz="2000" dirty="0" err="1" smtClean="0">
                <a:solidFill>
                  <a:schemeClr val="accent1"/>
                </a:solidFill>
              </a:rPr>
              <a:t>malloc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r6, r3 </a:t>
            </a:r>
            <a:r>
              <a:rPr lang="en-US" sz="2000" dirty="0" smtClean="0">
                <a:solidFill>
                  <a:schemeClr val="accent1"/>
                </a:solidFill>
              </a:rPr>
              <a:t># r6 now holds v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str1 	</a:t>
            </a:r>
            <a:r>
              <a:rPr lang="en-US" sz="2000" dirty="0" smtClean="0">
                <a:solidFill>
                  <a:schemeClr val="accent1"/>
                </a:solidFill>
              </a:rPr>
              <a:t>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0(r6)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str2</a:t>
            </a:r>
            <a:r>
              <a:rPr lang="en-US" sz="2000" dirty="0" smtClean="0">
                <a:solidFill>
                  <a:schemeClr val="accent1"/>
                </a:solidFill>
              </a:rPr>
              <a:t> 	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4(r6)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r6 </a:t>
            </a:r>
            <a:r>
              <a:rPr lang="en-US" sz="2000" dirty="0" smtClean="0">
                <a:solidFill>
                  <a:schemeClr val="accent1"/>
                </a:solidFill>
              </a:rPr>
              <a:t># call </a:t>
            </a:r>
            <a:r>
              <a:rPr lang="en-US" sz="2000" dirty="0" err="1" smtClean="0">
                <a:solidFill>
                  <a:schemeClr val="accent1"/>
                </a:solidFill>
              </a:rPr>
              <a:t>tnorm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r4, ret in r4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r5, pi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LW r5, 0(r5)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ADD r5, r4, r5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str3 	</a:t>
            </a:r>
            <a:r>
              <a:rPr lang="en-US" sz="2000" dirty="0" smtClean="0">
                <a:solidFill>
                  <a:schemeClr val="accent1"/>
                </a:solidFill>
              </a:rPr>
              <a:t># call print: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 in r3 and r4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r5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JR r30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457200" y="2286000"/>
            <a:ext cx="3581400" cy="434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.data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str1: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x”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str2: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y”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str3: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“result”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.text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prompt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.global </a:t>
            </a: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 hidden="1"/>
          <p:cNvSpPr txBox="1"/>
          <p:nvPr>
            <p:custDataLst>
              <p:tags r:id="rId6"/>
            </p:custDataLst>
          </p:nvPr>
        </p:nvSpPr>
        <p:spPr>
          <a:xfrm>
            <a:off x="5715000" y="609600"/>
            <a:ext cx="3429000" cy="4572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clobbered: need stack 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clobbers r6, r31, r30 …</a:t>
            </a:r>
          </a:p>
        </p:txBody>
      </p:sp>
      <p:pic>
        <p:nvPicPr>
          <p:cNvPr id="4098" name="CP3 Ink 778b2154-c44e-4f41-9eb0-84cc49f03fd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8718" y="-38125"/>
            <a:ext cx="8417762" cy="695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Calling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Calling Conventions</a:t>
            </a:r>
          </a:p>
          <a:p>
            <a:pPr lvl="1"/>
            <a:r>
              <a:rPr lang="en-US" dirty="0" smtClean="0"/>
              <a:t>where to put function arguments</a:t>
            </a:r>
          </a:p>
          <a:p>
            <a:pPr lvl="1"/>
            <a:r>
              <a:rPr lang="en-US" dirty="0" smtClean="0"/>
              <a:t>where to put return value</a:t>
            </a:r>
          </a:p>
          <a:p>
            <a:pPr lvl="1"/>
            <a:r>
              <a:rPr lang="en-US" dirty="0" smtClean="0"/>
              <a:t>who saves and restores registers, and how</a:t>
            </a:r>
          </a:p>
          <a:p>
            <a:pPr lvl="1"/>
            <a:r>
              <a:rPr lang="en-US" dirty="0" smtClean="0"/>
              <a:t>stack discipline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Enable code re-use (e.g. functions, libraries)</a:t>
            </a:r>
          </a:p>
          <a:p>
            <a:pPr lvl="1"/>
            <a:r>
              <a:rPr lang="en-US" dirty="0" smtClean="0"/>
              <a:t>Reduce chance for mistakes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81000" y="5181600"/>
            <a:ext cx="8229600" cy="9906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Warning:</a:t>
            </a:r>
            <a:r>
              <a:rPr lang="en-US" sz="2800" dirty="0" smtClean="0">
                <a:solidFill>
                  <a:schemeClr val="bg1"/>
                </a:solidFill>
              </a:rPr>
              <a:t> There is no one true MIPS calling convention.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lecture != book != </a:t>
            </a:r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!= </a:t>
            </a:r>
            <a:r>
              <a:rPr lang="en-US" sz="2800" dirty="0" err="1" smtClean="0">
                <a:solidFill>
                  <a:schemeClr val="bg1"/>
                </a:solidFill>
              </a:rPr>
              <a:t>spim</a:t>
            </a:r>
            <a:r>
              <a:rPr lang="en-US" sz="2800" dirty="0" smtClean="0">
                <a:solidFill>
                  <a:schemeClr val="bg1"/>
                </a:solidFill>
              </a:rPr>
              <a:t> !=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nsolas" pitchFamily="49" charset="0"/>
              </a:rPr>
              <a:t>void main()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 = ask(“x?”);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 = ask(“y?”);</a:t>
            </a:r>
          </a:p>
          <a:p>
            <a:r>
              <a:rPr lang="en-US" sz="2400" dirty="0" smtClean="0">
                <a:latin typeface="Consolas" pitchFamily="49" charset="0"/>
              </a:rPr>
              <a:t>	test(x, y);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void test(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x, 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d = </a:t>
            </a:r>
            <a:r>
              <a:rPr lang="en-US" sz="2400" dirty="0" err="1" smtClean="0">
                <a:latin typeface="Consolas" pitchFamily="49" charset="0"/>
              </a:rPr>
              <a:t>sqrt</a:t>
            </a:r>
            <a:r>
              <a:rPr lang="en-US" sz="2400" dirty="0" smtClean="0">
                <a:latin typeface="Consolas" pitchFamily="49" charset="0"/>
              </a:rPr>
              <a:t>(x*x + y*y);</a:t>
            </a:r>
          </a:p>
          <a:p>
            <a:r>
              <a:rPr lang="en-US" sz="2400" dirty="0" smtClean="0">
                <a:latin typeface="Consolas" pitchFamily="49" charset="0"/>
              </a:rPr>
              <a:t>	if (d == 1)</a:t>
            </a:r>
          </a:p>
          <a:p>
            <a:r>
              <a:rPr lang="en-US" sz="2400" dirty="0" smtClean="0">
                <a:latin typeface="Consolas" pitchFamily="49" charset="0"/>
              </a:rPr>
              <a:t>		print(“unit”);</a:t>
            </a:r>
          </a:p>
          <a:p>
            <a:r>
              <a:rPr lang="en-US" sz="2400" dirty="0" smtClean="0">
                <a:latin typeface="Consolas" pitchFamily="49" charset="0"/>
              </a:rPr>
              <a:t>	return d;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Register Conventions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8600" y="76201"/>
          <a:ext cx="3733800" cy="662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zero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$at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bg1"/>
                          </a:solidFill>
                          <a:latin typeface="+mj-lt"/>
                        </a:rPr>
                        <a:t>assembler temp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r4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r8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r15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038600" y="76200"/>
          <a:ext cx="4114800" cy="662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838200"/>
                <a:gridCol w="2667000"/>
              </a:tblGrid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r16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r17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r18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r19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r20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r22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</a:rPr>
                        <a:t>r24</a:t>
                      </a:r>
                      <a:endParaRPr lang="en-US" sz="24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reserved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for OS kernel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$k1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92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r31</a:t>
                      </a:r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</a:t>
                      </a:r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ra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address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28600" y="914400"/>
          <a:ext cx="3733800" cy="270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98"/>
                <a:gridCol w="828502"/>
                <a:gridCol w="2362200"/>
              </a:tblGrid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return values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$v1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$a0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function</a:t>
                      </a:r>
                      <a:b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arguments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$a1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$a2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863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$a3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Invoke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nsolas" pitchFamily="49" charset="0"/>
              </a:rPr>
              <a:t>void main() {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x = ask(“x?”);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y = ask(“y?”);</a:t>
            </a:r>
          </a:p>
          <a:p>
            <a:r>
              <a:rPr lang="en-US" sz="2400" dirty="0" smtClean="0">
                <a:latin typeface="Consolas" pitchFamily="49" charset="0"/>
              </a:rPr>
              <a:t>	test(x, y);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</p:txBody>
      </p:sp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152400" y="4419600"/>
            <a:ext cx="236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LA $a0, </a:t>
            </a:r>
            <a:r>
              <a:rPr lang="en-US" sz="1400" dirty="0" err="1" smtClean="0">
                <a:solidFill>
                  <a:schemeClr val="accent4"/>
                </a:solidFill>
              </a:rPr>
              <a:t>strX</a:t>
            </a:r>
            <a:endParaRPr lang="en-US" sz="1400" dirty="0" smtClean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</a:rPr>
              <a:t>JAL ask # result in $v0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r16, $v0</a:t>
            </a:r>
          </a:p>
          <a:p>
            <a:r>
              <a:rPr lang="en-US" sz="1400" dirty="0" smtClean="0">
                <a:solidFill>
                  <a:schemeClr val="accent4"/>
                </a:solidFill>
              </a:rPr>
              <a:t>LA $a0, </a:t>
            </a:r>
            <a:r>
              <a:rPr lang="en-US" sz="1400" dirty="0" err="1" smtClean="0">
                <a:solidFill>
                  <a:schemeClr val="accent4"/>
                </a:solidFill>
              </a:rPr>
              <a:t>strY</a:t>
            </a:r>
            <a:endParaRPr lang="en-US" sz="1400" dirty="0" smtClean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</a:rPr>
              <a:t>JAL ask # result in $v0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r17, $v0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$a0, r16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MOVE $a1, r17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JAL test # no result</a:t>
            </a:r>
          </a:p>
          <a:p>
            <a:r>
              <a:rPr lang="en-US" sz="1400" b="1" dirty="0" smtClean="0">
                <a:solidFill>
                  <a:schemeClr val="accent4"/>
                </a:solidFill>
              </a:rPr>
              <a:t>JR $</a:t>
            </a:r>
            <a:r>
              <a:rPr lang="en-US" sz="1400" b="1" dirty="0" err="1" smtClean="0">
                <a:solidFill>
                  <a:schemeClr val="accent4"/>
                </a:solidFill>
              </a:rPr>
              <a:t>ra</a:t>
            </a:r>
            <a:endParaRPr lang="en-US" sz="1400" b="1" dirty="0" smtClean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4343400" y="15240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main: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LA $a0,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strX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JAL ask # result in $v0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LA $a0,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strY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JAL ask # result in $v0</a:t>
            </a:r>
          </a:p>
          <a:p>
            <a:endParaRPr lang="en-US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CP3 Ink 4115992f-a93f-4312-a889-36e5fb59308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9348" y="1595931"/>
            <a:ext cx="3065623" cy="35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tNHAOAgAQdBJYJ6gYBEJotqbrZfPpLuxDiLLdlaPADCkgQRP//A0UoRigFAzgLZBkgMgkAgIADAXvCHkUzCQCAoAIB4cMeRTgIAP4DAAAAAAAR5ezAPx4NSYKACUAAAAAAAJQAAAqfAneG8DPXgY9vaytVlaDCclGyMPCwMFBRENAQUFAQUBBQ0RWYFwJW1k7IQCBgIKChoKCgIJBwcHBwcHBQKAEcioqOkpSOjIqEg4OLgY+HjYeJh4uPiY2HgYOAgICAhIOBhYGDISEgoKEg4OHi4rCcpAwIhfGOeNR0WLxTF4oF9UUMMUcYjijRQJIYLLcZjdJbVNNFZFFDHLDDPLDPHDLPTHPWgnlQwxIoIopEkMBDDDDLDBhYMDXXXTLWgiRSQ0TSTWZjW6zD4SKgg/gy4nw53PHNzWWcSiZgJreCYRGauJTEXi6mExM1dSAAESTESRMTEk1cAiJq0z4PwPM7wCE2EMXDFwzysHK1wyxOFrRtmxrXLFqwWsW7JxmaM2OFhibACuwBVYX4LAPgsLjsZHFURIo4Z555Y4IIprqMFdJRZZVdVRdRBHPgb8Dh8Hg7b8DXPBJNNVVREllpjphhgBu8Fh8jicbh8DLfNZcAhuK84vuQqldFSUlGRUMgImHkY2TjZGVl5WNiYGDhISOkJCIkoaEhoBAwcXEwcXExsfJxsjFx8TEoCGhoaOjJC2wDgAFdQwcLCwsPBwsNAwiE8XcG9OrnYZwhWAhFBFGEZTIIRjCEUIwjCKEQihGEYSjKcsNlZTSpjlCMKx7+HG4YITYRmcNWbLC3arXLlu0WtGWJotcZGTZbjbNs2VjhZtcLVqAKch6G8PSHh6fm5GXgIOQkKKmppqIgImVpaunm4uDSEpPS0xDAhPjOvjScm6WJJWtawioQmvfLvw78OcCF5C2sbVzwQwwwwQoYAIYb9PFLJgQhNhDNlmyMM2FwtxMGWRa0c4Wy3Flyt1uHHlcNWORvmxtnAApkFYX4d0vh3Trq1eQgmiokighUoYlwhuKm4qe7up6OkI6MjIOGjY2JmYmXj6ODhsoYFQNnFwsDAoOEQMHG28CgYUAhNhDhjhys2jZmtatmmZa0yMGq3CxZs1uNnmaYcbBm3b5moAp6JoP+IRb+ITO+uN8ngcPC1qI3fG+NHDlrWkZzue8XoIP8gZ+QNxXStTF7zx5885mox4DwsYxK9543u+MgheDMPFHmZaY4Y4I4BCQRoIYoYIYCOPYyxTzgITYQ4xNsjDExyLWzXKyWtMuTCtxOGLJawzM82LM3YsWmRoAKahyE/Ecx+I8GkcjJkzUxQpHDPPjvjvGuKe6+wIT49T48vBTNCEp1nlx5cee9cMoWpslgwSCF421McGnphlgjgBCI459bBHBCITYQzx5sbFribLcrBu0WtGeNwtwssTRbhY5mTJrmaZG+LCAKdByH8WlXi0ro8LgsHhUIj0ilkgikGgMNj8nlMbjMDgMQiEai0aCE+K++K/z8bBkpKE55VZxokRrXfl37wIXjTTxw6GtHLAIUMEMEMEcO1QS1gCE2EZsjXJka48q1q1bMlrRwwcrXONg1W5mDnIzzZXDVhicgClcQhvFkt4sl1zRQsRCQ0QjoeGRghfESeIlZTBWXRTKY8LTh6YbJ1/CwV6jYSLg4HAsJEw0KITYRic5mmXCzZLWzPJkWtG7FktcN27dbkcZmmNuww4WeTEAKdyOE/GAl+MDvTHDgpq0bMmiEFa1wzjeySEE7VxTyAIT41L40/BswZIRvhx4c+PPWKUMWTJihiJ4a58enGIXjjWwtLLXFHBHBCQkMCAQQwT5nHxIcsCE2EN8rVliwsMq3DmasVrRhjcLcLbEwW5seFy5asseVvlygCk8Mg/4x4P4x9e/SeVVqtSCF8Vt4oPCXUVRX34PA4kCHyBcUDocJi8zgMBgcACE2EN2zFq3Z4ci1g0w5FrTJkYrcWVoyWs8zRhmaYsbHCzbgCtsBe4T8PxH4fh5QwYbZWGc4wtDFCUkSFpYMWS2TJk0auBs43A2ZKSwz03x3vXPly8Pfw9u/Plw4WHBhtdewM2fNnxYzHix4gMWMVoAAEFIAg/0XH6KXhrzted28Kq58+vfx/B78+fPwePO5VjWsYUzRFRWpmsptcwuJlJXPlvTnyBvRMBEgTA48AAA555+Cg/O8aN8873m5TNJhJMSExMTBMCaurgAAQRKJlF1IATUokiQAAGefwHcvECE2EYcbFrjwssq3FhaNlrRtlZrXDnM1WsMzBw2xtsjnGwcgCrUBRIbxEleInOMgoyGg4KHQ8DAkkkoSQhpSQmpimqqyonJSMgYeVn52dnZ2Xl5mZkZePk5GHh41AwMIQUMQEDDwsfCghPqnPqpWOMIIUhaNJk70rCcEIkYpwnJKiUpQWhktoyaNmrNKM749e/Lp079e0ITRyIy5d5xlGBAjGEYRRQmIwjCKEQjACU4AjCMcfgOE4ZAhNhDfLhass2JqtyM2GZa0ct8K1y2Yt1rJg5Yt8LPK4c48oArEAUqD/iyy/iyruuPLjjNTVzKNwxVRi8Zrnve4unByqZzlE6jXCIq85zuPFwqqcOfDnGSG6mDqf0FAzSiipCIlIaAhYeLjZWbkauRn5Ojh4WOkp6gorSgmIyKQEDIw8bGxcbKxdPHyMvHxKIlJiinLCYkoyIgo+DlZGXkZ0ITwBihHk3nesYxRJyiRhOKEYIQhCMIRIwnCcogBGEYAjG/gmVZVITYRhytGrTFlZLXLfCzWtGmPGtxOGTJbicuGmbM4bOWTZoAK1AFOhvEPV4iK4SEhIaCioSYkJygoJ6gmJaQjoCBkZ2do62rs6OTjYGAhoqMioRAQEDAQCEhoGAg4GLj5WXmZWbmY2RhZOEgYqMkpCaoKCgnJyYoAhPpFPpE4TrijaEIqzvetY1ShKFJYJUpSlsWC0pUpSkIWlSt8+PTp17d+PHhrXFTNbVbFZOV8OPLcg/gTVX5/HjNrgBEyTFxERM1cTExMBMTEwgiV3diMRGM+D7rcecAhNhDNwxzN2OJitcssLRa0YsMK1w2yt1rZviZuGWZi2yMmYAqzAT6G8WEniwpgiEkIiimqSYnJiOhYmPm52dn52VnUnAQkBDQ0JEQUJAwkFBQ0FCQcDCxsnPz9HT2dPWzc7Ax1BSUwhPpRPpV9G3ZpzVpWE6qwrKC1FGC1sGTNkwYpSxI1hWuHTnz6dOvThx1hSmTFa0iE8Vd+U6zx1rOMRFGCMEYACESEYTlOAgIRjfi82E49YCE2EZcrBwzzZGK1mzc5FrRw5zLXLdu5W4nLJsxxtHOZm3xgCpMCd4bwbWeDauDhYiJjoeIQEDAwZBQUBBQRCwcPBwZBIeGh4WNh4+Pl5OVkZGVjY2Jg4OCjJKcmqKeqJ6cjIRAQ8PGxcXBw8HDw8DEw8LDwcPBQMVBRkVERkVJSUpOUVJXUVBMRkBFytTT1NfQ0MrOouAgISMCD/VCfqu6rwN+FPKuGuXLhy5a8Cond8+vfvz31RPh6tMIYVhiNTUszvdzYqhm+fHrx4zcax0xrWoxMJnd5ypqOFcMRF43Ld548QIP3PGq/N573dpiYi4lMShMTCUTNXExMTCYFXV1KZgmJqQRMXCYTAi6kAmAIkln4Vm4kITYQ3cY8jRq0arcjFg0WtMmNqtxZGLFbkZtsmLFjxs3OXCAK/wFfh/B9N4Pu4JDIRFIHDIShsHhcFgMCgUEg0AgECg8DgsHgCBQKFQ6GRqIRqPR6ORyLRCDQWJxGSyWWyuRx+KxOFwGBQaBQSCQSBQAQSAQaBQKCIDA4XFY3JZHJ5LJZLI4nDYHCIZBo9Is3AIT6Rz6R2mRwMGrFqyYJRwzy6devTnz6cue9SmK2jNbFSkC851jONYxnW98Oeue9bxpa1rYMWSkqYoYIUjKtstqxpO2NlxCE8LYbR7sbwVjFOUSMEYRhFGEQhCKARhGEQAAEZRIwRgCEYwjCM+T0YuiAITYQ3xs2rXHlzLcWbKwWtG7ditcsszda0at3LNjmY48rNwAKcB+F+PdL491YMWrgkquwGCukiptx+HxeBnSXY7BYqyiEhPqMPqO8E9EcEKICSkJRjWuPPfk4dc8YhPD2eE9fPqjFCMEowEYXryeWnLYAITYQwcOWTRxiYrcLDCzWtGrVqtcNsrBbixtmGVgzaYWuLIAKYBOD/j1o/j1n5bxz4bpMZxmI6YCG6dbp8YCBkoSmhpSOjIyHgZWNm5WjhskXcCsYuFg4GBg4OBkbOEh4SOAhNhDZyxat22FgtxucmNa0b5mq1wzyt1uVzmxMXDnG4cY8YApwJIP+QFL+QGHi55nDlrp4XLWLu+O+ZNYrFY3jjUiE+q0+q3YGa2CFJ4cOXLjw3hDBoYM1kK3nprpnrITxhw6w4fPThEARCKEUcfgFOFwhNhDDJhzZsmVktYZWTda0yYm63C3a5VrLI4bOGrPNmYOMoAprGoX5CuPkLFx89NlGEw2GwUkEM99t99sdNENkwIT6fD6dOGaeBOePDjz49N7xUxWxSzSAheUN/G2MaWCOCEhghglhwejgjgoAITYQxZYWWPJhxrWDjHhWtMThqtwsW7hbixsGebM3zZWWJuAKdSmD/kbG/ka35753N1GuXDERO+O9oqNVhe87tfDXLXKD/UZfqV2I8bXTFVN5zO4z0mMISu4IqazveYTxpy5w5+2NUUIwiQiIwRlOEYEZ4+/CbUAhNhDVyxaOcjlotZs8TZa0y48y3EzbMFrXI0zZWrbKwy5W4Ap/KIT8jsn5HZ8ePaz0hkxbM2jFBGs8dZ3hOkKSklWeNKEAhfTeendowUWKiuiiT202124GmWGSirCWYKiiBPPfDhWNnwqE8GIQ4ufDOc0UUYIwnBFCKEUVZ+B0YWAhNhGRwywtM2TMtx4cjZa0ysma1xkw5lrNjlctGLlkxxZGoApTDoT8ktX5JSd9eDSKVcVWEIX0CnoE8ZjKMJFMrlw+FtCGzBhGAgcAwsHDwtvHoGRAITYQxy4WzBtjyrXLXDiWtHLFstcscLVbizY2zVu2yMmLZgAKdCGE/H/p+QB/HjjWmbZo42LJgTrhw48trpUhaeKsIoT7sT7rvRLFak55dOXLl0zSyZsXAxYLK1z3149IheNNSh1dJChCGCGBBDBDAlj18MMFYCE2ENGGLG1xYWi1wxZ41rRjlbrXGRo3W422PHkaYcrVzkyACmkchfkFi+QVOeqPBQQQU14fB20llmOwF1kdVcOBg/3GH7jNi8RiOGMVRd73eZy4soXkLZww6e2GGGCGCCGAhQxxx62WGDBgITYQzwuMbjI0bLWjFoyWtGLbEtcsmbBa0bZWDJozyN2blwAKdySE/I3t+Rw3Phy0nSmrRoxWpCM53vWcUIIQtlzY8EiE+4g+4nlknopSK98ePDesIYsWTNbBCFb5Y7Y68ueE8QZ6T4fJnOKIRhFGCMEIpz092E4bACE2EMmrbHlbNMS1o3bNFrRq3yLXDdvmW5WuHG1atMzly5zACnUmhPyPCfkeZYpbsFrRjfPlz4bwhkxZslpMenPwc+euuU5Qg/24X7cuV8KrFYUXMDTEItm5m88c8YXj7VxtnHHChgQQwkEcSFBDBCQwQy7eCVWAITYQzbtGOXK4bLcePJkWtGOXKtwsmbdbiatmzNvkcNWLduAK9wFohvHfR47y4mBjYORgoGEhIiKhoKGh4GLh4dGxkXGQ0NDRURGR0hMTE5OR0dDQcPEy8rIxcvGyMnIyMnHxqFgoSIiIiKgYaBg4GBh4GBhYNAxMXEx8jJzc3PzszUzcygoyYoKywqpygpCD/d6fvGWMeN5XgdO3Dgd98efXPPweHHvVxMRUYqKwRm5neV3NzMyTW15vNpqsaxwjVRBMpimqrUIucbvYg/jz05e71ubmpImJRcJExKARMTAmImJRMXMTEk1dShNTMAi0JRMJiYX3+BbuNCE2EZczRswaN3K1s0a4VrTKywrXOJuwW4WeXE5auGzbE5xgCqoBUYP+Jl7+JndN+FPhVpGWyuWuXgcvC4cMcNVWoLznPHnz53xvrvObzvN3YQSuLqaOXPHOefWD/gQu/gQ5rDtPS+jgqIZzfffPe5mIqqpSImribm7myZSmd7zvjm5rVcuHLXS66XLIg/hzqvyed5tMSkJExImJiYTAAESESlExMIEs36fnxb0gITYQ0YMcbBq4YrczltiWtGuTItctWrZa3aZnOFg5xMmTfEAKfCqE/FgF+LA+VpbpaLSlXLj068uGMZS0ZsmCxjy6deO61OFi1YiD/gfq/gfzjHj+BmpqsOEaEZm5GlYqJji59fHvqITyV4Brfk461IoRgAjCIjAEb+BYwrrAITYRhaN3OVqzxrcjBwyWtGGPGtcZmDRaww5MWVhlc5nDRgAKax+D/i8+/i85YjlUM578+PHLGu3bwOFRMc83gIP+B6j+B7VDVYxjWFQuuNzMZrnrjfPqheRNzG0s8qEIIYEKCOCGOGnWwRw3gCE2EZMLTNmcuXC1mxzNFrRvmxLcLNo3WsnLJhmZs2LVsxwgCnUlg/4ycv4yc/AnHGL3m7qMdNcq1bjx7897m61HStQAhPwPffge/lDBHJOyMWHTTTesFMGLBgoTrPTDhqiE8meB2ng45xmiCMIooRgCde3eMeSAITYRizMcrjMzyLcTVg0WtGrNitcM8jZa3ctseXHkcsnOXIAKTA2D/jRA/jQrvc8ZjNUAhPwQgfggvlXNeVMc9LWAhshXqFpYuLpaFAowITYQ1Y5sLHGwbrW7TK5WtMrnMtw5mbJa0a4W2TJja5MuRoAKRAiE/Gj1+NIdOeqOQIT8Df34HG9UISwVh6hGYPLZfB4DFiE2EMWDJrjcuXK3Gyb4VrTI3wrXLFm1W5sjRlibMW7fK1aAClYQhPxp/fjTrjSuDCnjhvthTIP+Bur+BtNwvwLqWsuOeoCGxhTwMDTxcLBwsHF28DAQsmAhNhDRq0cs8jRgtzMmeRa0yY2q3DhZuFuFlic5mGLK0YtMQApKDIP+NOT+NNnhjhEcpZCD/ghO/gh31FanVHCGxVSwajnamVhYSDogITYRicuM2Ry1yLcLZs5WtGGVutxY2bRa4cYsjLG3a4srBoAKaBuF+Ns742xaYa66q8BNddVJDbhcHicDTCwFmOCD/geC/geBno3yzUxNRWK0q8dd9+KFxWWmhYnC1xyo4CFDFHDg9GhhrCE2EOW2Rm2c4mi1tkzNVrRswZLXOZq2Ws3GRm2w5WebIyaACooCowGD/geG/geFjmTDV1qOOt0isRUTN3dXiqrUa4dunheB26cImczRCd3x3LExMtx1zvec8bzSYm2bm8cMVwiJ3z654579ritRCbWiKrBeb3ebJcufgeD278udVvVoZXeu9aqD/gO+/gPTuZThh4HXwL8a+TlGIu83njvOZm6ulXF4zAFwgUJuLiYRUyXEqYomJyTRERMxYuKmkLgROEF23NxatdemcTGcd4u7kitX4HdnIIP0KXne5QqEWu5SmYmJiQEwAIkiQCJAIkAAAmExMAAE1ZYIiIiYmJmJmpiJqYCVz5PwDKYAITYRjwucjdljZrW+XJkWtMTVmtc4mzNbhZuWLnE2YtmbJqAKdR2G8foXj9rk5dFx0RLT1FQTENBRMbN0M7LyKBgZSIlo4IP+BiD+BifhHKMcFTE5m2a2lnnvx+fggIbJ2AYNbxMDBoOCgSAgYKBgCBQ97CwcDVghNhDfC0ZOcTjItZNM2Na0bYca1wybtluHCzct8eFthctGAApfE4P+Poj+PnHnfWrENb6OFciG8C0ngW3iJKMnpCOhoyAiYWfi5uXmZMCGy9g+BXcLBwMGhYGDk69BwkGAITYRmbNGOFoxcrWjRjiWtGGXGtxM3DFbkZY2zjNjxscrHKAKdiWE/INd+Qb/S15MObFkzZMFITnO9Z1mxTopC07JQoCE/A3B+BufBqw7L4pr3xzx1w1hCWDE3MRNpZ8OPSCE8fdmuPHXLWsZwiiRhEgIIxvv6YgAITYQxw4WLjE4xLWTfKwWtGTRqtctW7Za3cM3ONmzYtGzFuAKcB2E/IkN+RJ/KnohktotglBhrjw58uOdcFt2rUCF+Bbz4FsbLGAhkjpntttwOFwNcccU1mExF1VVAIXj7XwwaWmdGhIUKGGCGKWXWkeBITYQ1yt8jnKyyrc2PKyWtHDdqtcZcLNbkbtmjZxiasHOVoAKSAmD/kcE/kcT43mp6dCD/giI/ghx1dcJnqCHwNP4DDbXC4HAYSAhNhDDEwysGbFutZMsrJa0bOMy3C4xYVubDmxMWeRkxxt2IAptHIX5LRvkttwM+FsgwF2Kw2EsigpnwOFppjglsioAg/4G7v4HAccseBXBd747zuY4Xw4cIq7sheTOAY4NDbHDHBHEhCGGFTqSHBghNhGNjlZsWbnItZZXOVa0ZOXK3C1aMlrbHixt2jRhmbNmAApVD4P+SlT+SlXjjfC0xizQhfgYc+Bh3AYKbCVXTRw324PBgIbKGA4OAtYuBgYWHu4VB04hNhDDI4c5WDZutxOczVa0btW63CzcZVuJy2b4seHFhbtWoApRDoT8lZH5K2YzjhprhCWTFkCD/ghC/gg9xHSelonrx5iGwdHwUDNxsLFydmhUCCE2EM2DJziysXC1zhZ4lrTE0cLXLVs1W5MuFljxuXDNo1ZACnUfhfk0a+TT2eOGai6yrAQQQJ44b5SquinBYNmMyIfwOyeB2NCEKQCAwOCweDweCkBg0IJhMaBQaBQUolKF5S4Dni0d8EqMhEMEMCKCFbp44YdGITYRjY4WTLHharWuVi2WtMeRmtctczZa3x5GDHDiyuMuTMAKUw6D/k8C/k8DZxGqW68+wIfwMceBjlTo7FIRAodEYTDYfKyGzhh9A3cTBw87WwaDiSE2EM8OTC3cZHK1mzat1rRszYrXDluyWt2uXEwwsWDbLizACr8BW4T8PdH4e6WPFXFPItKEVZ3KYsmTNgwQRmpmycDRkyQYb3hCEJTjj27+HxeDv03vHBS2CEZxvGqaSUYRjCOLh6rZ6IP+EGz+EG1vXTVeBWq1KbtbM5zu83NzNxckwC6uEotkmpVE3nPHfHOYxHLhrpWMI7b322CD+CkX4/O9guLrMSJiRMBMJiYmAmJiYTABEzEkEIklN8fgmLbAITYQ5YMGGFxhxLXLbKwWtMjfKtxZm7BayZt8rRu5yscTJuAKgwJphfj4a+PieCKRVHNCjljlhilQSxRwQQTSUSSUQSRURVYDCYzGYzDVRQ34HH4fE4O+uuW2eeWuelHLJFNRIgSzzzzx10y4e/M5XO5PI1xxYTDY7GY7GYLFY7GZgIT8KJX4UTaZs2rjauBs3ZskL3vpz59enDpy5cuPLlw3wxwryuvC1sGDJg1QgjOt63vXPXHhx4deGsDBDVbNDJmpgwYLYISlKNIQlKCdMLHeIIP2ulPT3K7uJXCazQJiSYuJiyETiaKmM1c43i6mIkSlNXUzUxdXNTMxMRMIznxfRXHpACE2EZGeNvjc5nK1g1ysFrRrkbLcWJljW5mTBywx5XLdq1YACmUVh/H4V4/XYhGpFJJVPpxQptJIZBYvMZvRaPOZWIP+GRT+GPW+PgvDnnERjWo4bndghdBZJDkaZYY4YYSfA59LFgwhNhDNgwaZMjhotaNmbha0aNWq3DkyNlrjIyytnDhi1zYWAAp/JYX4UCvhP/ltpxLCxQzYDEYjEYKiKOe3A4GueFJNZRdDQjnAhPwzifhn1lTVTiYN1ME75cuXLl04Ywhg0Yt2TNakr4cuXSCE8FTnXTes7poxIwREZRjAnfwGixghNhDlowb4s2NutzZseNa0a5WC1xjyNFrjDjcM2ObM1b43IApNDIT8MzH4Zm8NbwjHFkhwAIP+HCz+HBViNXPHffaGxlVwarjYe5iYWAmQITYQybtGbRticLWbjIwWtGuRktwuMjlbkxsMzjIyaNWjlqAKgwEmhfhvS+G7+OGBTHLPHHBFNdZgrMBFJHbbicPi8HgaYYpMFgsFgoP+GF7+GEfhp0nExvjnfXn13cRrlw4VipibvnnrvmCF4kzqHN0zxowgRyRwQSxQoYIUUcFOtgjhwIAhNhDho4w4mebEtx5nDZa0w5GK1ywcZlrjMwcMWzLC1bOcwApKC4T8Q4H4h3Z56wnotxCD/hvs/hvJOeMzz4iGwVEwEDOzt7CwcDAAITYQyYNsOXC4wrcrjCwWtG2VmtxNsTVa0yMMTBwzctG2VqAKXBOF+Jbj4lucXLHgaobrMNiLsJInlpCE/DKt+GVdm1T3RsnfC048c8KF4IwMTD4WmeGOOOevTwoaQCE2EZGebK3YMsq3DmcuFrTLiyLXLZq1WsWeLIxYMmjFxmxAClAOhPxUJfiodhdlTZGqO4CD/hyq/hybqOW+F53x3z7ghsfWaBtYOHgYvAaBgZEhNhGXEwaMmLJgtyZGjBa0bMnC3CzxuVuNs4yZWLhzjzZcoAqLATKD/jso/jsh3jPTFcsUc99fD78b2axwxyvpPDMRdbvV71da3FiD/ha8/hbP8Dv2z0vhUVESqyczm+O98b3Gaxjlrhy1iqjFzECE8bctDk8GtYxREIowIThGM5iUpUlKKMY1x+BaxjpAITYQ0bZXORtjZrXDfKxWtMzDItc5G7dbjxY2rPI5yM8mVoAKmQJ0hfj10+PWmJFLFgaK5IJopEEMM8sssJBFIoQo0MUlFlmAuuqqquwFmAwEE09OHxOPyeDwd9tMEcMcFMqehNBZBVLJHTHTTPNoZr8DgcPk8jkcrj8HbDJhMNlMdkM1istjsUCF+I4z4jv4oKKMJBlGAquwGCsqqmiR1023011000y0xy2xz00xzxxwQxSQRTTRURUIkUsFMdNdNeDw9+DwuFvwMcdUVWAuw2Csooszm1zEkk1EFklE0kUkcMMsdaeWOkCD+GN4v4BmUzMri4kJiYkiYTEkSgQmCYmImJC4RnEkSiYi6upTMImRErxcSKlnr8BpeUAhNhDhvlyZmblytyMmjFa0YNmq1y1w41uFvmcNGjJm3cNG4ApsGIfx8uePrOQSCXSqgTKbTaXRiHQeHxmQy+azWbzGXzGD/iYi/iYZ3zz3u8wxqsVquNJ5dYXYIocvXLHDFDHJHFHDXkcLPFHkgCE2EYnDJu1b5GC1hiysVrTHharcTbKyW5mrXFjxNMjVuzZgCmQVh/H6t4/sZRJpNNpFNpZNI5IoFAo3GZfM6DL5uIT8T9X4n0cO/DPXDHCMoYLTzSlCgIVpkGNS0oEaOnH4mNDmgCE2EYmDJw4ws8q1i0buFrTNicrcWTK0W482HDhcMmbhq4bACmIUh/Hz94+m5ZLpFLpFJpJGolDEPichlsvmcxCD/ioA/inv69+d7u5iIdnDEaCF3lMUejljhhgjglrrxdMUeQAhNhGNo1asMLnMtysMjFa0ysXK1ziYZVrHLixMWGJm1YucIApZEIbx97ePt+mop6qnJySlJCCh4mTkwIP+LBr+LBvj15xtMVCLoIa+goGArYuBgUPI08HBwE0AITYRlZOMeJziyLWbbCzWtHDdgtct22Ja1y5M2Rs2cNMbdmAK5QFzg/4bvP4b2eu4vlXbh4XDlipvn4OfJ3maxrt24YqJzx5753nMKjVY1HKqxWuGMcOWOnDFRiKcGKxCpiIrGOGsRjneePfjz47zx3nPHnz49d5zkIP+J9r+J9/UdL1uN53nMzcY7b7cKqF5zzzeZTjHLVa1a7256uIYuJm7u0IoXe93vO5zLOanVY1rlrWqqquLnLM5njUgg/kT2Zj4F3mUpCZgEEwkSmLhMQIAiSJBMEwTCYAJgmrq4BMBN9fgeJjygCE2EOWbPGwZuWy1m3ZMlrTFiarXDnGwW5WLXK3aMGmHCzZgCokBL4T8bqn43VW7BCyOFjy1rljedU4QYJZpaJYpseOe2uGTFm3ZNQCD/iTA/iTBb5TwnhOJiaRPC0zfPPe+9ceV8ta5Ri4znm5ghN3IS5eOacIxihGEYRhFGM4xmJQlSkIQnXwDWbkAITYQyzOWTdi0arcbjIyWtG7fMtxM27JbhxsXDBq1a5MzjEAKbSCD/kX+/kYJ3xeD03wx01y4cIiZ473ZieGsAIP+I2L+I2/Wu3Hpupu85zMxHDWtVGOc893shO1klHh5a3nNGMIwiRlOCNeHyU3IITYQ5at3DnE3YLWGbK2WtHLZotw5XOVa4as2zVplxucmNyAKdCSE/Irx+RXuEMObDSMJ0jZaVpIY56c+fHeMqW40t2SE/Emx+JOPBitqYDHXLfPhvMxYs2LBZC9b565a4YTwBKleHnumnS8EYRIwEAw9XHeWcCE2EZsbXC5YOWC3Hibt1rTE5cLcOVnkWs8jVplZNnDFzhZgCloQhfkaq+RsOGuau6TAYijGQySzgIT8TVX4mn81skcU51z101yxhsPTMFA1MTDwsHCxdzAQcBDAITYQyYZMjLIxzLcuRvhWtG7NitxY8rNaxx42DZzmaNszJuAKciSD/kb4/kb5YzpVxM5PBrd5jMKxquGPAngkg/4pVv4pV3LHaMTOc5z1jne0ajlw5coi9dd747CE8ddGbs5UYxhGEYRgihOBGE4x09OMYcIhNhGLK5x5WDJytb4sTVa0c4ci1zhxuVuFw5bs3ObDmc424ApuH4T8jSn5GlW7RbBSccufTt03x1hLBi1ZtWS2BKqE/FhZ+LC1eGFeM4wSwYMmLJK0GOt8s9ePWIXjjXmtjjhhgjgRwERAQo9fLKw4ITYQ5cNWmHExYrWuRxhWtGOLMtw48uNa0btmmHGzwtcrdmAKeyiD/kYU/kYV4cd9L1GqhOc8+PHje5mMcuHDlrpWKtudgIP+FaD+FaHny8bWNYN7475553cxqOHLWIiZveO87zKE8gdmLn57zQnCKEYRIRRgjIIX19mFYVAhNhDlo4yYcjNutbsWrNa0zZGy1xlysFrNy5aucOTGyzY2QAppHYT8i235Fo42rkjCd8OfPjw1nSmjRo1ZtEaRkIP+GsL+GtdO8TN6dK5Y7axVZm+LfPnzheNtaaOmdDCECCGCCFDLra0+RCE2ENmzZk0yZMi1iwZNFrRk3zLcTPCyW4m+LHhxN2TfG3yA"/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UuHAOAgAQdBIIL+AYBEJotqbrZfPpLuxDiLLdlaPADCkgQRP//A0UoRigFAzgLZBkgMgkAgIADAXvCHkUzCQCAoAIB4cMeRTgIAP4DAAAAAAAR5ezAPx4JLoKACUAAAAAACmYYhvGrl411YaMiJyUnI6WkJCMjoiAgY2JlZWdkZkCD/gqC/gp/nGatM5Sti+W8AIXjTVwy5mmWFHBCQxw04/FxSxY4ITYQ2YOWTltjcLceJtjWtMbBktcYcjFbmcMG7fCzaZcTByAKjQEvhfjfc+N9+yrEUYKaCGnB4fG4fD21lVl2EouhkrX0x10S4CO6KSKWSWCEg/4JtP4JwcT2co4FMsrnOb4z4bnFxWumu1dIrExbjfOF4015oa444IRFDEQxRxx0wxwKIKJJiOOOFLHsY0eLITYQwzN2TdqyxrWmRuyWtG+RotcNHONa5Y42uHK3a5nORgAKeCKG8afnjTthoKPgKGDqYOLgEZNT05NRENCw8nMy8jFwsRDSUlHRAIT8EC34IUcFocBuZIWhGcZ1hMQRneOvDrnMhHgSkN6Nct5zTRRREIwjHL4BmbwhNhDfG3y4mDVutx4XLJa0xOGy1w0xNFrNw4YtceZoxYMGgAqNASqE/GpZ+NR+8oWjSc8N8eG6ODBk0ZsGKEJ4cefPnx57xpDJTRkAhfgeM+B3OiiC6KCOWee+3A4PB4fB4WlBgMJjMJlsBgqJII565cHXg7bQhPGXDnDi8mc4xRgRlWEYRIQBCcJx4PXjGMQhNhDbEyzMnLFotcuG+Ja0yY2C1xhzOVrLG2bNXORywwt2gApzHIfx4kePIODQCORyUSqVSiTSyRRyNQ6HQGEwuIx2Zz2hzuowMIT8GTH4Ml4YZRTTheEYykwTsjLDPB1wheVODYcDm44YCCGKEEMqnS1oc6AhNhGNuywt8mbKtY42GFa0yuMK1yzaZFrRthyM2eLE2xZnAApuGYfx26eO62BRiOSiaTqeUCdTaURKARGNxeQymazugzuogIP+CHr+CHdUTbMZi4mpibi858aGkI+QqISBVcTAwYQEHAwdXPwUBB0AITYQxc4czbI5wrWuFy5WtG7fMtcZGmZblYZMTjJmxsWDNsAKdByH8dr3jt9hkOh0QjEUkEcl0qmUsk0ciUBisXkslmMpm8tlc/CD/gTA/gSz3npzrjW63yvVVVZXzbu/AIXbXyNGiQIY4YUMEcUcM+HzMMUNgCE2EZm7XGxwt2S1s2cMFrRyxZLXLdhhWtceFhlxMGjTE0ZACm8bh/Hbl47oYRBoREIJHI1KpdLptKpVHolAIDGY7HZLI5HM5eCD/gGy/gGz3GHTLc5njVpxNRMrAIXhjKxw62GBBAgQQxRkKPV1ww1gITYQ5yNMOFvhyrWDXLmWtGThitwsMuJblyOMOXI4Y5mrLEAKaBmH8djHjt7i0WikajUek0ol04mkskkchEAisjksfksZjYCD/a1fta4ua5ZSXcTNU5XEQIXhzKywa2EihQwQoSGHR4VHSCE2EOcbVxkYscS1s1ZZlrRi2yrcWJwzWssLfG3yN8rJjjbACoMDhAGH8hD3kH7lcnmMtj8jg8BjUUnE0p1Eo06lUghEHkMvnNJp9NptFm8phsMk00q1itVmqk+kEOh8dnNBp9TpdJpM/msnhMMllGqVst1yrVUmUYgcdnNLpdptdnr9FnspiMClEypVMr1YrVKoEqiULjszp9Tt9jq89mcNiEmoFWrViq1MnUag0Zks3odFocxjMFiEQkUsjEcg0ECG7SLtHY6SlJCUgIyFg4+Tm5uZm5WPh4OIjJCckpyQmJSSioKDh5Ofpa2hoY+PgoaMnJSelpyQmpqYkICJl5mrsbWnqYWNho6OmpSckpiWnJqYlIiCiZOhpbWxrZ2RQ0dQUFRRUktLS0dBxcjR0djX1MfGwENKTExPSkhERUAh5GHk5eNiQIPt7FR6d4zxTdzmUxCKiJxcXVl1lmYUqsJmJtMwlOZIqq1qZm5nMTEiUXRFTExMTMTWYtEkREETEzNz8JrnxyE2EY8mJgzcMGa1y4w4lrRrjcLcLXK2W5WGFo4zMczZpjcACmwchfjnO+OdWSOLJSXTQK8Hi8LjbZ4YrLMVJhoIp4P+Dl7+Dm3pz5a4ViomYyzmN5vO88WwheLNHHFn7ZY4UMUcUJAJZ9XBLFgwITYQ3wtWGLE0ZLWjJxhWtG2RutcN8mVbkYOGjdpkYNGuNiAKUw+E/HSp+OmNkw6oyhGWedcIg/4OcP4OgdartXLGMYzMgIbHVqj5eLiYOBh79BwEeCE2EZmLFq2xMcy3FkyZVrRi2ZLcOPE5Wt8LPM5wtGmPC0agCmEWh/Gs14164VDpRGJlKpBHINAYjHZLIZTE4mgMGIL+kiv6SDvu9SolXznWwIXibOww5u2WGGEghglr0sKGcCE2EMHGZtlcZG61u0bNVrRs2ZLXOZyyWtcznK3x5mWZuwZACmUahPx0Gfjoh1NmqmK89OnTn0zQwW3XtClQg/4THv4THZaw0xiETc5znm8XvHGF4cy6HM2xwoSGCGCGCWPJ4+COCwAhNhGFxixsGjlmtbt8bJa0ZtmS1w5bZVrFrmYt2uFljw5GYApLDIP+Ojj+OjkvwLqKmIT8JvH4Ted0oalq1w4whsQTMCo4+HwDFwcHLiE2ENmGNy2YtWK1rlcM1rRk1ZLXLJvlW42jHK4ZuXLdrkYgCnEahvGLZ4xiYmBiIOUjJiMjIaJjZefm5GJhYiYnJiclAIP+Ewz+EwvhHCNTVxE4qqi88+fi9+/MhspYDhYK1jYOBgYEgIFAQcAgYfAJBzYhNhDbJkcMmDFgtyuHGZa0xM8q3E4bMlrhm4xuG7Fpiy48IAqMASeE/GXh+MvdHNnlW8axpLBbViyYCdceXHrz48+GKFsmTMCG8KjHhTdgoSEg0HDxcnJys3Ozs3IwsBFSVBMU05NSEdDQEDBxMrKy8vOgheOtqaO2GCOIhgRxRwwIEEMCGCGCOO/UwQw3gCE2EMcWRnjYOWa3FlZMlrRk0arXOZplWucbTE0zMcjXEwaACmQShvG3p42z5ORq5WhjY+DgIqQipyGkIICG8C+HgYnkqCarJSYjoiDi5Gdm6GhnwIbEk3BwFHIxMDAoGBhb+BQcuCE2ENMbNm2b4Wa1szaY1rTJhwrXOJq4Wt8zhq2bYm2Zi3zAClkQhPxkMfjH/xasG62BOeeE5xCF+BWL4FXcNdNiLsBRNNDPg8HhQIbJV2WMjAwMHBxOAYOBgZshNhGVqwctWLjItZscuFa0YY8y3DmysFrli3ZuGGRwzaYsYApwHYfx5lePOODQGCRyGSSOTSaTqdTSVSKBweAxOd0Gh0HE4gKE/CN9+EbOd5yunFCEoShS6F5YcQ7IhdFUnx5HDOjIISOGGKW/SxQQZsAhNhDnHhysWrFitZtsLha0ZOWa1w5yMlrRljw5ceFnhaM24Ap1Gofx4YePFuDwSBQSLQibSKgUKmUSgSSEQ2S0Wm1Oo0WZxkCD/hbc/hbdhU8OvTvOWVxONXrLXjiGwJCwkLUwsBAQsKQMBAwEDBQMDD38XAwNiCE2EOWeVmzcMma1k5a4VrTKzZrXLnEyWuGrRgzcMszBywcgCnUqg/5DpP5DmYjXPhtnZaVTSCfAitVplvO4zrOAg/4TfP4TlZmt4cJ8A8qccJN5vjzrjmJqawq423KE8MbZOTWM4zjGaMYRQjBGAigjFfn8FGFAITYQ4YOMTTG3xrW7Ji3WtMWJqtxM22Va2w5GjTK5aYsbZkAKYhyD/kY+/kY9xvhxOnMtcCoia40AhPwk/fhKLhPFA3MFtUqQRvXPPLDHPCCF5I4BhtxtMqOGCERwQkavUyocSCE2EN22XC0aM8i3Fhct1rRnhwrcLZvlWscmFkwaZcuJphyACokBMoT8icX5E482fJWMsOLHgwryy0ywnJbFg0ZsFrQvXPr069uHHFLFDJS1AIP+DjT+DjXeu/K6rerpyxPJSMtzmZUqMUTFzuXW+t7AhHOQ0zhFGKESMYzRnKcIwjCMIwhEEVc/dhNlITYQ0cYcLZxhYLWmPEzWtHDDMtxM3GZa1cuWrRq5cMW7BuAKXBaE/IqZ+RWFgwYMHAtklimreeOGGACC/nh7+eG9N3mzcEhrQIbCkjBQMvHxMPAwMCgYFBwt/CoOnCE2EOW7Fvmc48i1niY41rRiyxLcLJo4Ws2eZphysXOVizYACucCrgGF9Ch6EWKmKCu69bDh4a5ZaZ47Za64UVFmAwVlWYzeaBjcZgMDkL4J5Y5ZyCCYstuvxGJ01d2Mw2EwFFlFCCSiyqaREnlnjlhnlnnvtw+Fw+BwuBtrhpUUqo4IpJoJIopU8sdcNMU8EMcMMtMtN9eDw+Jw+PxeNwuDwNMs8lVmKwmQyGcx2MyVGCqigIX4RlPhGpmlmiklkR0TyQkJBBBJBEghSwwzySgz2fz2f2mHiokhijSyx5/bbfWa3UanQaHIY2OedLEkTIoUMcMcaWFBBAighQRxIYoEkMiOJfFHPLPPHDKjghhgggiikkogkigmgggiSQQQQRRQREEcMcsM6NNHEQCC9fgZPlq2nnbtikWylllgFksqWblTcsollFssLllgSwqWUAlACWUWXNy2XO5ZYJbmyy3E3Eq+/wT9rs+YITYQwY5cjRs0crWLHM4WtGrRmtxOGjVa3ysMuHDhxNGbjIAKlgEzhPwE9fgJ9xYM1OBgzWtOmGd71rXDlw59OXPnvnrlve8YQwZtGbRmyWbLygCE/CBh+ECfThacOfHpvry5b5ctcs540pMGC2jNo0bM2jNktSkI0jZGEpiE8HThHj4cc04ynEhOEQigIRhECEYTnl78KyiAITYQ4w4cTPLhZrczlg4WtMTdktxMszdbky4WWXFmzMG2ViAKoAFAhPwDxfgIBwUhqnmriw2rGcKwiEazjWcIYmbNizYKUrfDlw59MsuG9dOHPGcsltm7VwiD/cffuP6iNZ1uN1ttvjnPPnnM4xXTpy8JfakLm5mU9Ixy1w1GG68Xv379QIPzPGqPF53MsrTMpTBExImJhMTVwiQE0L9X0WXmACE2EY2DLFlwsMy3E3yM1rRs5YLcLlm0W5W7ly0ZucWLK0yACoUBKIT8RDX4iB7ygtW0ZYYY767754TJgzWzSlG9Z1w4sc4xhvFNl4pv4uDg42Ji4uJiYeIiJKMopCkkJqOkpCSjI6GQ8PKzM3SytfP08WCE4mKHBrAEYCBOMYzIiKFZ9vHOmEAhNhGTJla5MePCtzMmONa0yZsi1zkb4luXKxbMGubJky5mgApRDYbw/oeH9mKkJSelpaMgkTJgg/4sJP4sR5jvPGYY4YCGw5MwEDXxKTtYGDgYwCE2EOGePE4xZsK1uwysVrRw2YLcLBriWtsrPMyZNXOTC4zACmAQhvE9F4n0YWPgYWIiJianJ6WkICGAh/E5t4nE45GJRGJBDoPDZHE5bJZXH4bJV6j6mFhYWFhZ2ngIOCrgITYQxYNHLTIwzLWTVtlWtGzlwtwtm+Za0cMcLbE4c48WFqAKSguE/FSx+KlnNnQjgpbAhPxYifixFzZ2TKwxqIfClLRWVwmhoLAIMCE2EY82ZmxcOWi1zmxNVrRrjyLcORsxW4cOVu2yuMWRs1ZgCkcJg/4snv4sm77RvFaAg/4sHP4sD+tWmQCHt0rg8XsMDgMAmQAhNhGXC3yt3LZwtZ4WrFa0xs2i1zkcN1uXMwzOWDBs3yuG4ApECIT8Xe34u84ZsEckQIL+8Lv7wf3e73SHr0hgcxocBgMYITYQ3cZWbhsxZLWDhmxWtMrdktcsnORaxcMWLTHhaNWrjCAKdhuF+Mj74yS4IpMFgLsNdgooacPicfh8bha44JKKsACG8TR3iajgIKMjo6IlJSakJaOhISLjZOZmZOZl5GNiQIXVIsHgaY4Y0MMccBBAgtz8sEOaITYQ2y5HLdrlyrWThoyWtGbBwtxYm7VbjyZmLDJlxMHDFyAKTQuD/iuQ/iuP558MYrkAhfi4W+LfWjBURSYOnG4Uh8PUuBwGmwugoLAIYCE2EOXLVg0w43C3NmZNlrTMxyrXDdxjWucubE1bscuRtjwgCnkdhvFWV4q+4WFgYiGlJiinJ6OhoCPk6mfoZObg42QiJKYmAIX4tiPi13w2Kuw0ye/D4/E4/C4GeWWCaa6HBQUQwIXjLRwwa2WOOFCBDDDBDLhc3AhygCE2EN2+Rlmc5MK3E4xtVrTGzcLXDls3WuGOLJiZY8rNo1cAClMNhPxhWfjCttfW0zjOmLQAhvFzJ4uZZ6MhJaCgUjKzMuCHv0tgcAnsFhMJoqCwKDAhNhDZhmZM2rlstwss2Za0ysmC1y5xYVrnCwy42bDM3bs2oAqBASCG8YknjFTl5OVQcpKUFJSVExHRELGyczMz8jMxcfBxsRBRUcCG8WGnixZjJyUtJ6mjICJl5unq6GfkZGHiYeDhoaIkIyUkJKMAheIMig09cMcpDCgIIQQwy7WCWCAhNhGFzizZmuFwtxMcrla0YMsK3CzcM1rfGxy5sLRk4b5m4Ap4Jobw/qeH8mARspKxkbKxsXIxcrFxsfDx8bHxsWhoiMkp6imqCOopSUiggv4Wa/hZsc7m83nZSoMSEuT4c+F0hO5SleajWMqwjGZEiRhFCJOfgmE1gCE2EOczjNkxZGy3Mwa41rRzjwrcLjK4W5mLFiybMGuZtlYgCrQBOoT8KkX4VAduPox2xvG0smK2LBgto0ZMmCMa6+HwduvLCFs2jNmtatcN7zinCl8CgIT5Jb5KmWTDqtbBSSEZ1rOaN0YzjONY4Z4a5ZwhipozcDRa2akMOmu3HwdOkIeURiAQGKxOCwmAwOAoDACAoFA4BAYBAUAgIIDAIDAEBQBABAsE3iAQaBwGEy28XuAw0CE2EM82HI1b5Ma1gwct1rRhjYLcTDNhW4mrJkwb48mJjlcACrUBQYfw/BeH2uLwmgW+ARWFxLC8rtdAhsHSHDUykUai0ckUOlUckkolUojkUgkFi8hlczmM1mMXj8XiMTh8VjMbiMBhUIi0clkulUOjkEgggv4Wy/hbfPPN5uCQWWaOXLlu26ssc3lkrVSRm8889oTwRCd9+XHVaM80yOWAIwiiQQihFCMIRhGCMIkYRRnj7cKy4AAhNhGRgzcM2mNmtZZc2Ra0bZW63Eww4VuJq5xYmThwyYt3AAqRATWE/CqN+FVPHwb7Z1lbFmyYsmAnSOC2TBkxQXvj047xnCKM8dYytipmxasAhPk1Pk38VNDBCca1ndczKQkRw1w1rfDO9awhDVm2Zt2TFsrh15eGhPFXFR6eG8yKESERCJBEIowjCEIIC+/swrLcITYQ1YY2LDNlxrWeLEwWtGOTKtxN2rla2ct8jJszxOMmNgAKogE0hfGmeNNaPRYPBV1U0RxAQyRxTTRSRTQSRxz0x4GemOdAouhwlVUlQIfxXweK+FJJLQKDSqXSKTNpuEvl1Tk0qosyhkGg0EgECgsDgcJgcLgMFgcBgUBgkAg0Ki8QgsCgsECE8seBau7W841lGEQIRhGIIygEZThFNXL3YRjrITYQ4bsWrVo3aLW+PC0WtGrZytxY3DJawYNcLLJhZOWLfMAKaRyE+W++XJjhxVtbBgyShHDfXpz1rSGjVuyaAIP+LA7+K+3W9cW75755zlEYqK41cb0AheXOEUGnpjlIUMEKCGKVPg83DCAhNhDFhhbMXLDMtzMnGNa0YNmq1yybuVrdrjzN2uXIxa5XAAqDASeD/OnfnQ+PDfa6zO97zmJxrl01WqmefHrx676xmsYAhPxYEfivnnKtJwQmrhx6de3XlrHBo0cDhbtFsEmGOnPhzoXjzXxwaO2OGGCOKGCGCOCGCERRwQoIYYdDi4Y2YCE2ENcjhqzyN2K3DmzN1rRpmarXDHKzWtcTjFmb4mznI0ag"/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tSHAOAgAQdBP4GkAYBEJotqbrZfPpLuxDiLLdlaPACFwpIEET//wNFKEYoC0gQRP+BrwZFKEYoBQM4C2QZIDIJAICAAwF7wh5FMwkAgKACAeHDHkU4CAD+AwAAAAAAEeXswD8eFlaC/gCj+AJx68lAAAAAAA9ewAAAAAAKeiKG8eV3jzVkEBIR8dHSkxWUVpWVU9LRUFJyM3Ozs3MysPGzMXLy4IP+EW7+EXnGZ5denPWcbqajVaxGJm85nfGesoToZlduGMYxjCoEJpymjPD4BhWVwCE2EYmzPEwbNGS3EzYMVrRkzxrXLPMwWuXDhswasWTRnkagCmwah/Hn949T4BDIJIJBNpdOppMJFIoZDICiMZicXkcrmc9Ag/4AHP4AGbwNNVq+F1bOXg1xvmCE8CZbxvO+GKEEYQjFhx8vTNnAITYQ5atXGNk2xLWbfM1WtM2NmtxOGjFbjbNszNowcsmDZgAKZBeH8eFXjxJjkKkEslk2mEwlUejUOg8hlsxms7nc7mKD/aGftEa3PRynUBmeMZvOQIXZQwQ5ueNDFOQoY8Ll5UuSITYQxb5GWPLhzLczNs2WtMuVytcNszVazbNWTZk5wsnOVmAKbh+E/Iq5+RV28bxipLNg1WxSjXDn248uOpghCICD/dFfuf51npFMzu9sqjFREMzvfPmAheDsHGzd8sscMMMEEEUEEECNDLgc7GjyQCE2EZGjDI3c42C1s3cOVrRk0bLcLTFlWuWzbI1y5W7PMybACkYKg/5FiP5FR83xjjeYgv458/jonZ4GYIfAEzgMFq8xgsFSwCE2EMW7NxlbOWq1s5wslrRwxyLcORjhWsMrZwwxMHOFizwgCmgYh/HW146sYpEoRCoRFohGpJKJdNJNEEdjszndLos/g/4O4v4O+ec51XCNRqIjF03e88yF4u0sMGntEEMEKCGCfA6UntAhNhDlrjwucTJstcN8jVa0YNWS3Exb4VrhjjzM8LLK5zM3AApoF4fx3qePDGJRKORSUSKVTSeTqcTKSQaCyGU0Oh02loL+bPP5s13dzzksvKXO33vQhsYU8PBWMTCoGAIGCg4KHhbeDQdKITYRmc4mbdk5cLWeZm4WtGLLEtct82Za1ZMsrHJiaYWORoAKbBqH8diHjsngkOI5AY1GJVKptMppMpJDIDG5jK57R6LPQIL+YmP5iV0ZeeW3Wp4k8a3QhsLTcAr4WCgEAg4NAoOCg4OBwDAwKtAhNhDHM0YsXDDItyY8mJa0zY8K1y5bN1rRk5x5srdwwbMXIAqiASmF+F3z4Xf8Lbi4rZLMFhMZgJIK8Dg8Hg67ZKcIxEWIwmAw01iqGWeeEIbvOu+RjKCUspSenJiWiISFiYeXl5mdl5uVqZWXhIuIhoagjI5GQUBBwcKAhsXU8DFzMbDwMHAQKBgIFAQcBBoWLm5uCoIyGio6YnoOlkcAxMDBwgAhNhDJmxYtcTdutys8OJa0a4263FjwslrBqwY4cmbCyaOHIApjF4X4ZTPhlzngYCzDYC6KOO/A4GemqKrCYICD/gH0/gHNirrnnrx553uGoxLNAIbJ1/Ar2Dg4NBiBgUHC3sCQYCE2EY8bZnmbtmy1s5bYlrRo3YrcTFswW5szVowcuGORswYACm8dg/4a8v4a8ePHhOqiM8OKq5arhjlPLnjOrIX4CDvgHtmhmnirltryODvwcssVVmEwWAwUUiKcheSNuaeuVLBDHBCIYoUceFzsMMEAITYRhctnGNy3yrWzJxjWtGrFstc4XDNa1Z42TJxmcOWjRwAKWA+F+IGr4gsb0d0mGxGCxixUhu9S7x+GlIqUiCLhZuZo5cCHxBTYHAJ/BYDBYHCaDBYBA5GAITYRicsmTBjlarWblo3WtHGVutcOM2Jaxx4mDVniYZWmNsAKTg2D/iI2/iIz1GM4vrW4AIP+AlD+AknU8M8m8deohsUTsBB0MnDxOBYVA04hNhDFhmZ4W+LCtZ4cuRa0ZZcK3DhYMFuJzjcMnOPJhwtsoApFCIT8RRH4ilWJmtgAhPwBsfgD7wYsWPFIh7ZI4PL5vG4HFyE2EZWWbKzxsWq1s1yNFrRo4aLXOJo1W5WDNvkyYXDLC0aACkoLhPxKRfiULwap5KY76cqC/kWL+Ra9m85cvIfDFLQGfw+iwCBwGHghNhDZm1zNcuLKtx5W2Na0ZMMS1zicYlrJy5aZGTLHmw5GIApJCoX4lDviUfw2CxWEgmhhg/4CMP4CHd7N3diHwNPUBndLgcDgMPAhNhDHCzcscjTItx42GFa0yNcy3CyaY1rDDkYMmrFu4xZMwApHCoT8U0X4po9U5YLYIYiC/kjj+SOXb40oh8NUuAwWqzmBwFCAITYRmxY2ORuzcrcjRjkWtMbRstcM8zFayYtWWNhlYuWzRkAKPwaE/Fi9+LEnBkwZAIL+SAP5IBbchsLYVgYG1lghNhGTGwyN8bhstb5Wjda0YsMy1w5yY1rJg2c5sbRwzbN3IApFCIT8XhX4vC8eLFqwZIP+AZL+AZPepiMgh8ATeDzGkwtEQCE2EN27Vjlbtsi1zjyMlrRi4xLcLRrkWt3OLHhzMczHHiagCmUUhvGhN40O5yYpJKSgoCTmaelpaWdmYuBhgIbsVuxLnJygmpaOhIGDi5eRk4mVj5GJhsgWsGu4VBoFAIGfpYNBywAhNhDLK4yM82NktaM8OFa0aMmK3C3YsVrjKwwscLJyxxYW4Ap8JoT8OEH4cFcefDtvllHRm2as2akK1ve8YUhakpLrxvKE/Bfl+DBODJDdgzUpGNceXDhy4ZxhbFmxaMVIQxxz4cOUhPFHBjDi76zTIkYynCMIwjAhNfX0xAAhNhGRm3bs3LHItxucrBa0xMWa3E0y41rNyzzN8bLC3zN2gAptHYP+Hb7+Hauomrb48+N5jHLly7cMRcZvMoT8F+n4L982iOacb3rhx4cevDdHFTVi1SwJgITyN25y6uWsZxjCMIwihGMa8XlwnKAhNhGFxjcucbbKtyuW+Va0wsGK1zla41rBpkyNWjZliYZWwAqCASaF+ICj4gQb46aosBdgrKIoZ57a5IVEUCOvB34W2WSrDYjFZACE/BcV+C3mGKeaquHHjveMLYMmbRkwWgvhx49PBx8nDprMheTuAYWfvlhhhEMEKAEEMUZBHDfpUsGRITYQyb4suZs2ZrWzNmxWtGbFqtcM8WNbhzNGjZvmbYszLGAKVA6F+IrT4iscFgoMFDBTg78HfaCD/gxU/gxp1e9ZxNTGoIbGlbAQNHIwsLF38DAwc6AhNhDNtlbNcTdqtaYsOJa0xN3K1yxZtVrTE2x5cTnIxyMmYApLC4T8RRH4iic3CpowUhhig/4M+P4M6d53nG1gh8cWmAQOhx2ZwdAYmCE2EMGzhtmZY2q1njZOFrRjlwrXDhy4W43LXC4zZcWbG3cACmYXhfiqu+KuOmGLAYDCYbCSKcLg8HPfNJVgsoCD/grE/gq9s5TiqqqRN5deOfFAhswYRhYK3jYGDgIMg4Ag4O/QMDOgITYRmyNmbRgyyLWOVyzWtGrfEtwtGjZawxMWbBtibM8mZkAKigEphPxYjfiw9nWWldFaVsFsErSopKEI4cevXv36ctI8TJysAIX4Mqvgx3olqlillrrvw+Bw+DxuDpSVYDAYzHYSjAQTRI5Vs97EgIXkTaodDfHHDDAhRwRwRwIIIIEEEMUaFLHs4UeRITYQ0zY2zXCzZLcTTM4WtMbPGtw5mTJblbYmePGzZtcWNmAKTw2D/jAy/jArwxaePPrniIT8FOX4KXaSzQpixwzxxobLmD4OAv4OJkbVBwUSITYQ0xZG7FhibrcmFziWtGjFmtwtszRbla4meNk3xZXONiAKTQ2E/F6x+L0vFmlqjCWWeeaD/guI/gu54dK8CKqLuYbGVTApudiYu/IOTCE2EYmzZrmcN2C1g0a5FrTHkxLXDdvjW5srRk2bMcbhhiagCmgbg/4zQP4zSd7jeMa4dNYxC3HHPlupuYT8EyX4Jo8Ut0dFKJ464ceHHGtsOadIJIXh7JwsbiZ44SFBHDDLBTLh8XFHRkghNhGFq2w5W7NstzZs2Ra0ZY2K1zhzMVuRi3yMsLnGwxYcwApXEYP+NAb+NA3DlzxuLtvhHDCE/BO5+CenE5VcksBKtZzxgIbD0zBJuVh4GFgYWFwHAwMHOiE2EM22HK2YNmi3FjyN1rRs4ZLXOHCyWs3GLExbM8mNmyagCkkMg/41hv41legcOPa6g/4LTv4LTwdOvTqAh8cWdA5/C4PRYGgMlCE2EOWrFs0bMma1s2yNVrTHmxLcLlkxWuHGLMzxM2mFvhbgCk0Ng/42tv42uWK5Qq2bg/4K+P4K7Z4NY3G89bCGzBhOBgb2Hh5WxgoWAgAhNhDRw2cZsrXItZYcmVa0aMWK1xhb5FrfM4cNWGFo0xsGYApJC4T8bnH43YbUzYsWCVpAg/4J1P4J3cVjVpnIh8LU1A57H5egKFAhNhDPHhx4WTTGta4nDBa0Ys2C3E0Z5VuZphxNcTdzlyYmAAqoAUKD/iSw/iSvl4ng+BvG53nMzjU8oiV3alco1U6u5m7Zi53M3aYMI004AIX4KNvgpNwjDSYaTAIo557cDfbkb8TbgaYpMBgsdhMZZZFEplvvpwOFrlVVYbAZq66SSGemmmuGeWekg/hTOp8nfg3c2mSUxMwRCEAkTEpiYmExExMbeD8ApZAhNhDDMwZM3LPGtytcTJa0btsi1yzYZlrNhhZOW2FuwyNnIAqQATCE/FPd+KfWmnRw7XvXLOOC2TRm0YIVrtz68OGTBkzYMFqYKaMWjNwFgIT8ECn4IIcWHBhwKQlKEIUpTBgxYM2bBkSnfPr179enThrVKFJSuITx10VePtnWMYRCMCBCMERGU0IwjCcMPgWsK8khNhDhyyauWDFstaNGbBa0ZuWC1wxaOVrZozZNXLLM4ZtcoAqrATGG8cGnjhdgIZOQM5JSUJCQMTGx8nIxMLAw0BEREAgYeHi4dERkFFQU5iGVk5WFh4aXxhNAhvA6l4Hb4GKgoyUgoKCgYOFhYuFiUHBQ0JJSExLSUlIRUBAQMRCyMjJ0mLZWpiYWCg7XDEIAhPGXHm5ee85okYRITgQjCEQaZQitJmrp8Axw3uAhNhDRtkbMGTRitaY8eJa0YY8S3Ezc5VrTEzZOW7Jo4cYsIAqiATaG8gHXkB1gYiCgoCChIWIREPFRcJEwMbAwsHAREJDSEVRSU5TUVVYTlBHRSHk5mroaepqaepo4+HCD/gTK/gTZ8HF8Jrlx7b1vhvGeElTGatcpaaxqcTNzu55xc5iE7m2+vi2tixYsVI1vWc4zRRCcEYRhGCEYEIxjfH1cqe8hNhDFu4yOWLLEtasMOVa0Zs2i1y4yY1rFlmZNMrnNlxs2IApdFYT8jTH5GjdLPirK1sGSymNhnnCD/gIU/gILjG+V1mczvLjpWACGxpTwMFXx8LBwMCg0HDztGgIGoCE2EYnDLDhZtGi3C4bZVrTC2YLXDFriWt8uZkwcZWTBszZAClUQg/5H2v5H5+V8O9cS6zrhQIP+Ajz+AjufAmta4axyzOeYhsQSpUxMPBwcHF4Bh4KHiSE2ENcLFi0b4Wq1o1yt1rRq2xLXLBs0Wt2zNmza4cONgzbgCnIchvDXN4a50rAzcBBxURMTE9KRELGy87NzcTExUJMREsCE+S0+TBxaMkqQhhrWFaQlSEMbXXfl35yE8OaZX4uPDOM5VlGMpwnCNcfbRjgAITYQzxsGGNg4xrWrZkyWtGebEtcNsjBa2b5G+Rg4yOXDLEAKUg6D/hr2/hr36449IrWeU1CF8gR5AnFYKLAVRWRx4OvBgIbIlzArmFh4WJuUDAQoITYQ0wtnGLMxZrcLPG4WtMWZytc482Ra1cYnDFpjyMWeVuAKbB+E/DvN+HhvDKOrFqzasVIzrO9Z49F4UhKkYKCD/JZfkm64VV73x3z3vKK4cOXThqsx3vrzhPIXbnfozunCKKE0ZRQjCuvoxMghNhDNk3cZMrZqtw4nOJa0Zsmq1y0wtVrFvmyt2bJm4ytmoAptGobxCdeIVuZgYuSiKCenJKIgIWLlZmTjY+AhYqKkpICE+NE+Mr1apUrjx5cunLlx5ZrUzaLZLIXjjWwy6GOOWFCQoSGPA51DBiAhNhDJm5ctnOFmtYt27da0csGy3C3ZMluRzlxuGrLGxasnAApkHYT8T6n4n3dOHLgrgyZMWiUozve91WHBVGCC/gxb+DD/GZkmu2tRiR5z4XmgheBsPJHi8LLDHChAEMuNx8MMOeAhNhDJqxcOMOJstxsWDda0b5cS3Dhx5lrdmxbNWrlxmxuWQApwIIP+KXL+Kantvhnhjp06cKi745uy+VajAsCE+OA+Or5VNGK0JVrjvjvhqhTMxaqWnDHXLnCF4cysMehllhQwQwQkJDAjiR4vHyxR6gAhNhGLGwyY82VitYYceRa0bt2C1y0zZluVw5xZsTPNlZsnIApNDIP+KpL+Ko/er5RvGb4ghPixPisd2jBTBO+vHhCGxNOoeRsYe9hYSFlgITYRmxYsrLK0xLcWZs0WtMWZqtw5mTha5xNsePI5w4szZuAKTQyD/iXk/iXl7b7bjG4yhfEHeIPzFV1l1kMdt4CGxdOxMFYx8XVzcPCSoCE2EMmLXExzMWq1njaMFrTC2crXLLNhWs2mRm3yZW+Fg3ZACmYdg/4udP4uic4cKxwqK4xd1vkmE43OewCD/FqfitXC4nPHe+OcorhrWsRLnvjIheYOH4MHl55K5AhghghQQoZ9PChqITYRibYmbTE4brWLRtmWtMjFgtxM8rdbmaMmrfK4yZGbViAKZhuF+L+z4v7RooYoIZcHh8PfbAqwmEwmAqgshIP8Tx+J5Hg+NjWOFYMzvM3jcXeQheOtnGz8dqBLFDBAjQQw162CWCUhNhGLJkxNsLHCtaNMrVa0atsy3CwzMFrXFixNsuJjkwtMwAptIYT8atX41X89d8M9lqasWbJCkJ3nhrWMEMl7RIP8el+PvcK6VyrUZud8bu1Yxy4axE548+KE7mCk9+OuOcZwiiRhMQjKde/GMQAhNhDbHhx5XDZstxtcbNa0csWa1wzwtluJlkasnLDHkYMMgAp+JIX42tvjazjMZJNVFFPXg8Xi76YZLMRisFVFTbhcPkab0FyF8S14pvXGivgghhjjnhjgQQQzQTERDPBPTLaAheRt6i18dMUsUcMUcUEMAhhjRxRxQ06OCeTBACE2EOGrFu2bMsi1lmytVrTKxYrXLPE1WsMmTE3yMWDhm4YACnUghvDKt4ZU4OhhJNAwUNGSk1JSEVAQsjIz83KxcHBRE1JTEdJAg/z3X58npvwr1FVFxOFXUJznO+eed8cAhePNeh0dMqNDBHBDBCBDBHTsYUNoITYQ1y5GDFjmcrWzVu3WtGLBmtw4WTNbkaYszNzjYOMjLGAKgwErg/4bav4bY+fDnwjVVCMhidVGE3ec8eOblh40+BjohPnkPnhcm6eaFZ4cefPly4UGLFkyWhCtZ48tb1vWMckclMyF5C2MMGtnjhhhhQwQwQkAgQQwQwQkKOGfXywR4MAhNhGTDlzZM2Jutx4smFa0YNm61w2y41uFpmyZWjRkyyOWQApzJYP+IeL+IhXhPSuXLWqwTeZmJjCCZu8Xwjhwg/zj35x/k7Yxi3Pjnnx58bRjprl0xVXnbrPWeICF5K3cLXywxwIYYIYYIQQBBCnwuhkngqAhNhDJhixMMbFktaMmGNa0c5Ma1y0a5lrRrmbsGDHKyxt24ApzHoT8SWX4kvcG/BhpLBLNgwWMNcOXHXDOOCea2YCE+bY+br0YeNTNK0Jx04cuHLlrhvCNKZIZMEyF5g4VgwOXnjjghhghQwIYSGGGXWywQ4MhNhDdi2xYceVktZMczVa0cM8a3FlxZFuVk3yYcuHGyYYWAApqHIX4qoPiqDppxceBljgkwmCwl0UVNODwN6nAYKbDAIP81l+bBz4G/CcnKaStdSuu8defMIXjrVxz52eGOMhQwwQiFLncOY8hNhDNw5YYWjJktZt2GVa0a5WC3E3YOVrRg1y5G+NxmYY2AAp/JoT8WNn4sY51leF54YxhSmbNqyYME53vhy574cePLHXKGACE+fc+fFzXyThFfDhw49uPg661pLRk1cLNiwYKUnDDPPeF5E2qHWxyoY4BDDDAEEUKCFClj2M8UtYhNhDDG0w4crBktZZcOVa0yOMS1xibuVubCzZOWuZs0Y5moAprHIX4anvhqvnYXASySXXYCyBTfjcHg546rMRhsJggg/1eX6u9yvsqFzcwrE1OXi8+++aF5C2McGppjlgjEMCGKOKOHD6WKWCYITYRia4cbJyzarWGJhhWtHORwtcMW+Ja3xtWjPLiyYWuXIAKfSiE/Dh9+HEWtGKmLBKCeG+Od6XwZMWTJaDDjz6c+WN8lt2wg/1wn63mNRwurznrx3mr1ynpwut54748cydIioqF5M3sMGzjjQwwQiEQQwQwIIYBCjwOnRwQgCE2EYmmNvjwuWq3Ljxs1rRoxcLXLFs3WuGGPLhbZmTjIxygCmchg/4jHv4jUTkxw6a5Y1MSu1kxEVcSgIP9Yt+sfquXDhFTe+vHjnJrWumq1nXXfHnxhePNqg26EgQCCOGEhIEOPyMJiiE2EZMuNg2bOXC1nmyNVrRu0ZrcLBxlWsW7TGxYYmrBnjbgCk8Mg/4kev4ke9YvWLjjPMCE+ps+pt4GKlM2WOPDhIfEFPgcAosLjstgEFgEQCE2EMWzDI4aucy1hhytlrRvkZrXDLDiWsm+Jk2cMnLlg5YgCmcahfirw+KvHC21xQUYbCYaaSOnB4fC1yySYjCYi4CD/Txfp02ufgXWVkqgRnfe+4CF4iyaDG5eVGhghQQkEsuzlghwICE2EM2jfLlZsma3C1zM1rRk5xLXOFviWuWDLHizNWbTIzaACoIBJoT8Wk34tHa0rKN8M5zlLNi1YMlowrXPhy6cuXHjgyZOBmCF9ZB6veKyOSeGe23C4PC4PD4GFRZhsNjsVgJpIE9cODrrrlCE86eJ44+3OsJwEYiMopIynCJPh9WFYYghNhGFq5ctsrfKtYM2jZa0xMmK3FjyZFrTIza4sTPJiZMmYApWEIP+MWb+MWeK4RiWeM+LniCE+mC+mD4FMFqFcsc9csyGy9hGDgMBwcBAwMDD2sfAQc2AITYRkZZsLhi0cLWbNozWtMzPMtwsMOJblcOGrZizb5cLZiAKTA2D/jDK/jC1x2rCZ631AIP9S9+pzjtnVceXFmyGzRh1B3sLDyNrAQaAITYQ0wtsLXKzzLcuZs3WtGLDMtxOGGZbmzYsTVw4YssWJyAKfCKE/GhB+NCHHLJLJTBgni0y20yzjjlCWGU5TjLCvECE+jG+jHWyQyTjDXTe2qxxX4mfjS1QxQnDHhy1heHsnLFkcbHHHPbg4ZKrKKLMFJPPbHPBHLq6UeJAITYQ4xsGrVkwcrcTjLmWtMzXKtwtMLFbkZtHDhrlcOMTRsAKbRyG8O3Xh3Hj42NQ8RDSUxNR0dAQMjLzc3Gw8BBzUlOSAIP9sF+2JxqfAnEMzaKqKibvnx776oXhTCxwY/HwxwwoSEhghJ9nChvAITYRhbOWeFljbLWLNxiWtHLfGtwt2bVa4ct2OXFmw48rhkAKeyqD/h38/h351yqoTm99eHFFVrHKsQvPHffPGZjhrpjwNIP9xt+4ncHCYvfPjPmxaMcuWuVJved8b5ztE8HLAIXlLgVDtUaGCGCECGBDAgEEKCOGO/UwQowhNhDRo2cOGLPItaMnLZa0yt8y3CzcZVrhnlbNW7FjmwtMoAptIYP+JCL+JCvec8+3HpPbhy4TVzeefbjGIxG9ZnaD/bmft2cV034V0vOd3uYnGq4YxF1vjxzxhO1mpXffPOqsJxhOEQQjCdfA5G4hNhDVhmzNG7lktc4mOJa0ws3K1ywct1rBoxa5MuZhmcOMoApiG4P+JPT+JNudTU8c975zNa5cOThmus2Ag/2mX7T3XTfhXiYTBMXM3txvdoXijNxwaGuWEQwQoYI0cMuzQsCAITYQwY4WeRq5ZLWrLJmWtHOPItxOHLJblaM3GZkyx4c2RiAKaBuF+K0T4rbYaao8JdiMJdNLHh8PjcHagswGExmAkIP9mJ+zB6X0vExN3RExcbjwXkxzheSNzDBr5Y4UcAhghIY8bm4SgCE2EZsLLFhxt2S1qwa4VrTFjYrcOZkzWuG+LIxzMcTlg2aACocBKYT8WqH4tPcNsNpznfHOdYSwYtGDRakKxvXLnx5cOWd7U0ZtQIX2tXtU4KorJJoKYL58HgcLhcPgb6ZIqsFiMJisBRNNBLDfDXXfWIXkDYwtfLDGhEMCEEEEMQQoYYcfm4I2CCE2EN2ORixY4XC3Exx4VrRzkYLXDnDiWs8znDjYuMrlvixACk8Ng/4xOv4xPzpvFc63nuCD/ZufswdZ4UrOeeeoh8RVGAwGgwWDwehwCAwOGiE2EN2mZs0Y5HK1mya5lrTKxcrXGFs1W5WbZq4c48OXDkxgCkkLhPxgQfjAD2YNCsseHCCD/a9ftk9XwqFuIIfCFHKDDZ/AIPAIOCE2EMmmTFhYs8K1o1cs1rRk4crXONtkWs2GJizcZsjhg0bACoYBJ4X4z3PjQBlmgwGCw2AwEENeDxeLw9M8VWCxWEwmAikntwODwd898EEQg/18H692eU9McKVc3e7ud7474+Dz43NRrwteJGMQheWuC0OvljhhghQxQoIYEKOAhggIIbdbHDDWITYQxx4WjfIxbLWzVu0WtMLDGtcsMLZa5yNHDVk1bNGzVgAKmgExhPwqVfhUxrFPQ0YOBgzIRrlx5cMYUwYMFsE5Y448OPDOt055I4LZMgCF+F0L4XE6sJgIpp58DgcXbia8DTGoqqwWCwUUUM89+FrwNtuBpphgooxmAwWCwFSE7WCU+XC91UKwhFGKE4QikQigiijGcb5+nCcqACE2EZXGXKzbZGy3DhyY1rRswbLcLlyxWsmbVuxatWmJy4yACmcYhPw8Bfh4pRzU0Zs2KieHPrnlrmhmyZCE/DEl+GIPBHZShW+GuWt98M87zniAhs8YtgYezhYNAoEQEHBQ8Pbw8BA0oCE2ENM2ZxiYZWq3K0yYlrTM1bLcLNtmWuXLlliw5m+PG1wgCmobhPw/Pfh+bpg0RxVY8OvHjmti2atmyVF8oIT8MwH4ZVyWOmGeHHjy58uvLhraG7NuzaMgheCMCZGuuGOOCEgjQxwx26WApCE2EZMWVqzwsGK1k1xZlrRywyrcLnI4WtXLFu3Y5sOJq3bACmUbhfiL++Iw+WUqqquqoS04fC4G2lRVgMBjKoP+GHT+GGOJ4XqkxMogibx4O+ffqIXirPmXvnlRkMEcBChwOnghhvAhNhDhjly4mrnCtb5HLVa0xOMK1xlzM1rRq3asWLRwzy5GoAp5IoT8SCn4j/aUyTteePDl05a4YwlbJm0bNGTNghbLXDhAhPwzafhm7pNVedb1gwU0ZtGi1KRnjx4dN8+nXrCF5I3sMGrjjjhQiGBDFDBDAhghlv0qGGshNhDho3xNmbRutb5WzZa0yNmC1wxbMFrnKzcMHLdnmxtmoApxG4bxSOeKTmGkIqajpKOjIGHjY2dmaOZlYODgIyMlpKSAhPwsifhZjvPHqlotsyaMWBSdYxhjtO8ZgIXjTVwtLPDHDBHFCQwCXF5uCOAAITYQwYYmrJtmarcblizWtGDHCtxMmLhblxZXDDE0Y4nDliAKcSOD/irS/irTXWt8ufTrw4t3dzdRWuGuFRji43KD/hty/htzeL4nPldRJ4dTdVjWMVBd11dc8YXlTgWGHUzwywoQgQQxQoEJDDXr44YcGCE2EYsbZm0bOGC3MxcslrTJkxLXGbI3WsmOFywaZcjVqwxgCpgDzQGF+NXr41mY46I6mCtswkkV02AqwlWAqskkSxyxyRQUIoFMMcsEM0cMtctddsMqGKCCGGmmm2nM6zWtRqWi0Yz2fz2NwIAAAAAAhhhI56ZJYZJppJoUMMssaCSqKaKFDHDGgmikgYWUAzOY1+EnllvlSo4Y5Za5b08kEFFWCwiG8I/HhH3g4GCg4KBgIKDhINAQsBCwEGQBBICDgIGFhIWAQUHAQEDAQMBAICAgICCQECQEHAQKDQEKIOCQsIgYARsZBwQAVNQsbCtrLm4wPgbCtNCoeFhYODg4GJhULAwsPAwBCwKEQ6CgYCBgUFBQIgoOFgYCCgYGAhISGgoRDQEFBISEiIaGrME4Is7Ja2kvJISAgoGEQsFAggIFBwETBxMHDoP4Gcb3x3diYq5TMSCYlEomJgCaJESTEpIgCQhMSmJQhExMTMSiamYmJSgRKJImJRK6uJiYTAERdSiF1cTVxMTjdXBMEwSRYrMTU3x+D63HACE2EMWmVw0xMWq1mzat1rTG1ZLcWZjlWs8LNhmbYcbPCyZACQEK7QWuA4X46AvjoTunxWAxGExmOxGIuusmkigighnjpweDwuHweDwdNsEsEcsdNeLrAAAAAAAMHi5mCQSxCSCaRAQo4SKea2xpdJp9NvchDHDLXTPbLXTbHTDTPTLLDBDJFVNJNBFIiioiuouoosqomkqrqVRxQQQQxwRwTwQgkggghihhijgjigigggQQxzxzxxxxIkSKOeNOIIIoIkFkVVVWAwGAsswVFVlElUiCeOWeuWmOeW2PA14HA4GvM6TSs9n9JpdNp81mwGo1OczuczuQxM8MUEUVEcENdM89KCSaSCSGOW+NBBVRZVJAtlrrjlRTUSVQwQwSxwwzzTzAAMnkjO5zX4KmemOuO+vA04fB4fC34GOmSSqaqiKiGSSy6zCYrCYawIXyenk94LZo44Z0cUMEUESCEnihhiIo5I0SKGaKKKuBqNTnM7otHrtftsfl+AsbNVVFRhKLopJqpo5o0sE8MaOCCNDDDDLBHHBLDHHLLPPHTLLLLDDLLHm9ls8xmWCwcsmBolihiIJCCCEjRoyGAhgjkjiQRQyRwQQoIYIQQyxwyzxxyzw1yyzxz0yyyzyzyxxyoZY4JSCGCaGSCCCKFFFDFJVRdNNhIqJJpopJJKJ5kEMMMEccMKFLBAggSSRQTQxQwQoZYo4wnmrqrqlkAaDQ47H57P7bH0TSTVTTTVUVRSTUJo4UaGEiQRxSwwwwwwwxwx0wyy0zzx0yyzxz5vZbPMZkABms2ACFDBDDBDDHAhQQxESKJBBHFPLLSIL82fie/X+B9qyhU3LmmbKqakoigpN58fyfH8W52ZvO2WZSCxbKFlhYlJZUoTcss1KS5sqaZRlXKsWBKAAAlS2FgSgTc2WWLEqUslIthZYCxYBKSwWUElzsKssXBZZqWWFh59d5udznVRuVixmxSlhLLFEoSpQSgAlqWWss0hWUlhZK35fw+rohNhDBo2ZNWuZktaNszJa0yuGS1zib41rTG0ZZHORu1bt8YAqrA9MBhfjn0+OfW2wXWRYCrCYDAYDBYC6yyaaRJJLHHTfbgcTfhcHgcDXPm9pteAsjEjnzOk0owGBxWLzV8c94AAGHnokmSQxo4UMUk0USSGVHDDBDNPVXZaxuM2uAvlrjplpnprjvppnnnjngpgiTRVSWWXTXWWWWVVUTTRRQQwQxQxQzRIhHAgiiigkijQxxxo4IIpZo4555QIX4UZvhRnhgEskMEKOCGGCGGFLBLBBBBDIiQSxQoUNWFwl80UBBBCMxmc1m9liZE0kEkVEEUkFEySaiCCGNDPPHEhhhiJa0ssssc8cMsMed3G502nzWbZ7P4zAwwwwywxoY0EcSCCKCKCCKGBHDHGlQwxwpa456Za55655666aZ55ZYYJoKpqrKIpJppKJrLMBVdZJgEkSIg/hrw8eTvjmZTBMkzE1cRKItVwtCZiYmIlEwuJiUBCUgRMQmIuFkXESiYiboSiYIuppMwJmEiYJq4ImrgTEwiYkiZqUSAQq6upi4kmJmpiZmb3191MesITYQ2zY3LbC2YrcOPK5WtMbdytcYmeFazxOGrFlmcucTHEA="/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gCHAOAgAQdA6wDJAEQmi2putl8+ku7EOIst2Vo8AMLSBBE/4GvBkUoRigFAzgLZBkgMgkAgIADAXvCHkUzCQCAoAIB4cMeRTgIAP4DAAAAAAAR5ezAPwqgAqMBhfF3eM1jwSbObfbaXSM/nhssHZhsJgKpopKJZUkMUMKOOueOe+WuGOGGSBDAjhhRIIIpoZEUKNHLLDHLBKlinhlnllllQxTQQQJZ72FnplnRwyy34W2+ueOCSqSOO2uuemGHAUYCaSKOOemGCCai6rARxVSSLptJq4P8pZ+UtXFTV9u7yvLHheflKoqKmpiQAIXUoTCrqYBMTExKUXUwmBFwmriEJgsrFYqmM3u8rIQRMUhMzO2RVVVTiamYzw4zvmCD6esrw+t1mbWlMRMriZIuEJQmrgAJqQABMIkCYTCaupIkAEwCJCYJgJqSCJhIvF1mpnXOPH9m08QhNhDBthYZczPItatmrRa0Z5ci3DjyOFrdvmbtMrZqyaNGQA=="/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BgHAOAgAQdBJQK3AYBEJotqbrZfPpLuxDiLLdlaPACIwpIEET//wNFKEYoC0gQRP+BrwZFKEYoC0gQRJDdwwRFKEYoBQM4C2QZIDIJAICAAwF7wh5FMwkAgKACAeHDHkU4CAD+AwAAAAAAEeXswD8eFGSCkolAAAAAAAPHkAHr2AAAAlAACoICkwGD/jvC/jvDjncbojG4znN3DVctcNML4ZxMTe+PPn1zmo4VwxyxWMYxhE3ec3m13ebuZRio1MVcM0uq3qYIuLiamBEoRWqxGLZbmIikTN+D27uUgIP+BkL+Bk+InTE6nDUcGonEXU6jhVYjUTO53PPPGd7vnzvnNzEVWqrUaqNVVREFzK4TS4yzObm+Pbv069Ova5oxFVAi0xMJTabmcxciL1tfMIP3NS8/jMzExMCZi4RMSiSREb4WqQmLiUxJEwACJgiUxMSi4RIARMTEwmExMSiYmJRIiQTfi+7cSCE2ENWebJkw42C1lmbsFrTMzYrcOZg4W4cbljhbOGLhi2yACngihfjEu+MTHB04WGeCGiSzAYazCTTQz14nF4vB3xrrMddiLIT8VzX4rqYYo6IWhaEp0hCUowF61vprwa6YZ4TxlyZ4+TecZooxhGE4IREY139GU5agITYQ5y4WLLM2yrXGHHlWtMLPItxMsOZbmyNMrHFja4XDjIAKaBuD/i/M/i+1zG475zbDhXBEXG5vTACE/Fi5+LHmcq4oYMGLBmxaMGCCeGunDry6c4CF4ArijyOBnhjQwAQxx26uCGHCACE2EZceXGxY5my1w2asVrRxjcLXOPMxWsWzXG5b5mzXG1zACpQBLYP+Mjb+MjnlHLn0544zznJTVVyxhSZ48d73viu+E8MdPACG8XA3i39ioKYgpSAioeDiY2PlZOXm5udmZOFhI6WmqKmoJCSjISGg4OBiYOXh5mDmwITkciTj4446zRhGCKKKMowhGEIiEU58fowrLpAhNhDVs5Y5MmFqtZMMrVa0bOGS3Diw5VrZi3ZtnOVlkYtG4ApqGYX42jvjafjnstwTBXYjDYDBTQz242/I4O+WUIT8W9X4t5YYcmfRlpeM1YTUnkw4Ndrghc5iIsTHTPXLHDDDBChS36eCFlghNhDHE5xNWLRutbZHONa0bM3C3DmaY1rNtia48zNswaYcgAqTATKD/jmY/jmRxwvoTe+e+u+t3NYrhro7b7XUzPPHPeYmIYTF5IT8WW34stY0nihglKEkU4VqnWeWXFpx5Z0GqPKxZNGjBaUJZcOXLnCF4QwcMOhthjhQwQwEMEJGjlthhomqikqmglpjlI4bdXGgyAAhNhDVy1a5XLJqtZ4WeVa0atWq1yxaMFuFzjzOGmJixcNWQAp5NIP9Sd+pZma59Oeo4c+RnDpOuGKxQyitRFZnfHfXPPhxAIP861+dbm449N8LirNbLi6zVoicFTEliaujnyCD8rxsPF47vM2khEwmJRYuiYRIF9/Zs6AhNhGTEwy4W+Zutxs8OFa0xsMK3Dkw5FrJwwbtcmFk5yOcQArGAWyD/bdftz8Rfbv2AMIqYud53m5RVYqqwwpcGavfDiMbSurgY58u/KaRCLRc3ExExEVSF3PepiCD/NVfmr4jeroA5TGFIJmbu87zd3ESxU0iLcu/YcoxVXScs9eHHyY47hGOngPA4axhmd8c9+vHrcRXhcPA4Y0Ag/U7Rffnm7yBMJJgASuEoIhMGcXWcIi6usokRMTE3V1dJxJFiJRIvfwTOYkhNhDHDlYs2TJutwssOVa0c5XK1xmzNVrDDhwtGuJuzcuMQAqKASqE/C0V+FmtVjXnWWukUZKLUwZskrQvl18Pbty1hktu1cKG8FMXgoxgkBAQcXDxMvFy8zPzsvCwMVFTFBSUklKR0ZCQkHCxMTGycbOxsXDgheSN3DBs4ZYIQhIQQIIYAhghK9ehhwYhNhGZjic5WeJgtbssWFa0ZNWC1zmZ4luXFhwssjfI2xtmYAprHoP+GcT+GcG3Lelt3tVY5YxwVfOOrdiE/BON+CY2E4XY75c+3Xr34arYNmrVshkhBECF5C2csmtlnilghhEMAhQy4HRySyQgITYRkcYm+LE3yLXOXIxWtMbhwtcN2eNbiZMGTFy2aMsOFmAKUA2D/hvq/hvV8GuaL1MNAIT8E7n4JtZxrCtZ5cenSIbNGG4GAvYmFi7GPgIOjCE2EN8TBm1xY2K1mwxtVrRu2yLXGXI3WuGLJoxYM2WLEwzACnUkg/4cZP4cWU8t9M1M5tdRGIjDM3O7uTV4hPwSHfgjvwMFaVrhvlx5c95yhmxZtWLBGl74cOVy8u2F4kzaLL4OWOGEjgjEMCBBAhilV6ueCHLgITYQzx5nONpkcrWOVu3WtHLhwtctnGNa2zMmjDM3bMmDnGAKWBGE/D3l+HumML6p0YW2eeeOIIX4HZPgdnxWAoxFEiOPCy4W/A3gheLs/DBk8bLDLDHk8mIAITYRkasGrZplYLW7Bw2WtMTTKtcMGLFa3Y5HGHNiYtWjHEAKUA2E/Dxl+HjnJizUyYK2nG6D/gns/gorrHJ21XJqwIbDUrBQMnNxsTayMBC1oCE2EYcTHLjb5Ma3MzzN1rRqxarcTTK2W5GmLFlbOGGJrkYgCpUBL4P+Iuj+Iumdw6xxXUcq5YqJ3vfGePDfSOlcOTwHK9Tl1zuQhfgeG+B7uGOG6DBXY7BZLFYzBXQU14fG4vG4vB4uPFxVyQTVRYCGqOSCWKOKGYCE8Na4OfOM4xnCsIxEYThOOHDVgtglixWje967+ymuITYRhzMmWHK2zLWLlrjWtGjRktwtcbJa1xN82Fyzx5cmTKAKSwqE/Ei9+JE/PKefMzTAhPwU5fgply5MuDC1xIfG1lgMDodPgcDgMlAhNhDBozx5m+ZitxNmrBa0xtXK3Fkx5FrNi5YtGOTDlYMcoAqqAo4BhPxPSfievjixUzSojlvnnjlnpltrleNoYraqZJSlGMZ0lgyatWrgZtWK1pQrhjO+WeO99OPDpw5cM5xJznOeXFjxQwWsleuXDhvVKVoSkjOOud74a5b7dPD4fL4/B3460ycDNu2aNGrZi3bNm4CF96V71ubO8MWYKSiBpODb8blb8jXg46cRVdgqrpJq5oIYyMIICCFGhhIICIiQCAIUAEUdUE1FFk00EEMcsZCgphpnrwM18MsEKKKGCGGOBBBJBNFJFDFAjhlrhIP0vCx5PPnPGbnhDhcpmG4wRKZlEqsLoAq4lEgmCYAupIkiUTUhEpq6uEJiYmJEShNSJiZm+fvxmvIAITYRjbtm2XGzbrW7DIyWtMjZktxZHOJa2bsWbjMzbsMzFyAKaiOD/SsfpWeV71vWw6Zxrl04ctaVvfHu75nnoIP9ZV+sr56rjwzgNbXa0xMVBqc1uoSXGpjwzjGc0YwSSjCcIxnCMa4+PE5QITYRiyNcjNs5YrWmNm3WtMLjItc5srZazbs3OJm3YtmOXKAKXBqE+0A+0BbsGC0F8evPprjhO1JZCdiD/Txfp40anSsVMS3Gb3vO97CE7U2fLeMyEIyRhGM8fRrFECE2EZmTDJhYOWi1o2cZVrTK4yLXDNi0WuWOZywassTDCwZgCkoMg/2iH7Rm9VPSdZ1xhPqGvqEcFsEKRwZ4Z4agkICBl4mNr4WDg5QhNhDVpkbsmuFqtaMG+Ja0btHK3E1atFubM1xZnDRvmZMGAAkBCnIjhfVFeqtjhrktqlomkowV2IwmIwWAqorrxOHxODxtMtcSQIP9Wx+rTnE4nW6zGc1xuZuanCqiEZneQITwVrhLHWt71mRihERgE45evFGYITYQ2ct3LXFmYLXLjI3WtMjNktcYnDZbkbsszjIzZNMjfCAKgAEyg/2OH7I+fA4eB07a1N75+D355uTCczbOKrpjWNVKbm7i1IP9O5+nduN8I01WIrMTN2TNzec9c8VxjXLpw1jEazi7AITxhy4x5Oms5wiBCJCMIoRRhEQCAn4JVZwhNhGRi0yuMmRotxMMTVa0zZGK1y2xNFrfI0a43OVsybMHIAp3IIP+DGb+DGmumPCjWqmefPOed5KnFRwxGsYAhfg4e+DjmrAQYyiiaaGefA4PA4HF4XA0w0TYTDY7BYKKKECE8reDWXfpvNFGE4RhFCcE09PbQnjAITYQ2xuHGLGzxrcLTMyWtMjFktwt82NbhYOWrDE1ZNMLbKAKiAEpg/4REv4RCeTtzxxvnxvdRFa1w4VVYTe873e5TE1Qhfg5W+DimKKiOKeeWmm/B4G3D3wwTXYTEY7DWTUQwy2y1w4GvB10gIXlDgGODVzwxwwRxQxwQiGBAghijggjijR16uFHjSE2EZM2LIww48i1ozcOVrRmxbLcLJzjWs8zJlhZsnDbFmagCmsbhPwp7fhUVjbFi2ZMmJO+fbn31xo5sGbNoxCD/g8k/g8Rp0mrnPHfPnvfOc4vsxyrAIXmrh2KPYwywRwRxSkMEcEsePx5BQAhNhGZu1YsGjVktYOWTFa0YsnK3DjZuVrBxiyNMLZlhyOMgAptHIP+F4L+F2HLbnvfHjKMcuHblwo43xuQg/4P0P4Pq+c7njfHjvrveZ4Y126cO16ysIXmjhuKPV0wwxwRxRxSyQwwQww4HRxwR4chNhDJnlcuHGPKtYsGDRa0xtsy1wxwuVrllkZOG+JvjwtHIAqIATSD/hm+/hm7ieXPWWRThWIxDOY43u5U8ZqqM3OycblQhPwehfg8pYRFPCcHHXHKOLBk3YskkMMceVlwzjaWLBmwWgvHPjy4wIXmzh+KPXypSGFDDAIEUAgjghISEEBBDLtY0edAITYRmyMW+LIyxrcjVmyWtMuNwtxMmzVa3bt8jZmxbNmjBiAK1AKdAYX5JIvkkFliwc16KML1M9dNtccKGCCKFHFDLBHDDGhkgRQRIIYEkUklk1FE00UEUUEU0FE01VFFU1ElUkyBChhRQJCOOOmWmOmaeSOGWW3B6fYbGquOKWSurL5bgnHSxwQzQyQ2z4Wm2W2GOiaYqnScRIbxXZeK7mDiIuMgUXFBDQcPAQsFCwKDQQgYSAgICAhkJAEFAwMDBwkGgkEQEAIKAgIKAgEEgYGDQMLAoNCwMBDoGBQaBQAQcFBwMDBoGBhUCg0HCQsDBTmBcCYDwFgHAF7eW9tb213OQcBAoCCgIKEhICCQUHBQcCgIKChoKChJkIP4E1Hk5ceM3MTBExMySCJCYJhMAmCLq4JgAIuAEJiYJgmamLi9RnGamMxBBMTdSACUTEkJiYnr8H5XoCE2ENsmZphcY2q1tjYNVrRjhYrcOJzkWtHGbGxbY27jJkZgCqIBN4P+FnD+FnneWo4UpmY8PVMcIjUkNRrGJi545zeZ3tdPA4dOXACG8J9XhPRjIyCkoCBhYOJi42Ti6GRl5mNgYaMmJ6kpqCQkIBFycnOzc7O0MzHwcRHS0xST0tIEXDiE80eGZuztjGE4IRhFAjBCKE4RhEgRgIwnKcZ5+3M5oCE2EOczZm5xZMK1y1xNVrRxlyrXGNjmW5nONq3yuGWNqyZgCnIdhPw0BfhoXrXFLdg3YqSrhz5demt5wtmxYrYrAIT8KBX4T7cktEZVw1y5c+XXn044whkwca2bBSSF6A4xgh2McqWAghhRQoYYZcjk4EMoITYQ4ZuXLlsyxLcTZo4WtGrNytxNMTha3zY2uRjjZYWDFkAKRwmD/hzK/hzLTN4jwoP+Fdj+Fc2sVue+gIfGlngENvsNgcDjoCE2EMMuFthyNGC3GwxNlrRxjZrXDTI1Wsm7nJkxY2LFmzcgCp8BN4T7r77suOdejBgtalo2qmuVlK1smTBakJ3vrz5cdaznJbFLFoxZsACF+GiT4aH8JVgoJoZ56b76b77a74E1GAw2GxllU0U9NeFwuJxODw988U1WEwWKwWMjkhRghPLHgmNerjjOM4TRIwIQQESKEUIwiQiRivwerKcoACE2EN2bhuyw4cS1hiYsVrRq4aLcONtmWtGWRi3YtmuTI3YgCnIchvAXd4DA5GChZCKmpacjISBi5OboaWZlYVHSk1OT0sCD/hoY/hn5nhnlbnnnz58d8bucI5RUcsCF4+1cMWPzMccsEKBCgghQy36eGGG0ITYQxY5WOJjkbLWTjNjWtHLZutc5nLJbiaMnGLM4cNnOVuAKTgyF+Cnb4KmasNNjKrJoIJSD/hok/hoR264zd3vih8GT1AZzC4LN4vAIPIQhNhGNlkzNWLhyta5GOJa0yZWK3C2xYVrlwzYNW7HDlasMYAqUATKE/B8B+D4HJWV000ZQxTlOqsbwYsWLJgzUhOufDvx6b3hLBwM3AxZAhPwz+fhn9nmzSwUlWOXHpvvz5a1wU1Zt2rRglGOPDnz58uvHhjS2TBwMmC1AhPFGtHfz6ozRhGEIwihGEYQiCKAE08/gGCeUITYRjZZHLhixZLXLFmyWtM2FytxMnDlbiyYcrJtjcZcLdwAKahmF+Eqb4S1YbLMVhMNVFFbbjcPh8DLDRgsFgsRcg/4aCv4Z2cvBjj1vjx2uMTrF1czshs6YlgIG9iYWBgxAwCAQCJv0DAzYITYRjyOGLZlkZLWLZuxWtGDNgtxZMTlbkwuMLPGzbtMuRkAKbBqG8MIXhh1hULMRU5KSkNARMjMzsvFw8FJS05NS0cCD/hks/hkRxF64zu9oxWqqMz4/Hv14gIXkLZwtTHLKlghgjgIIWJz8KKshNhGHHkwt3LFytxN2zBa0w4XC1w5YNFrdq0YtczNizwtGYAqAASaD/hmg/hmbmdJred3nONcO3LpCdvD3z2yvhjhy6IX4aPPhoRoiiQxzz1234XD4fE4OdRdhsVlMVhKqIIpb6cHfg7SF5i4Zgh186OCFDFDAhghihQQQwISOPD50TiE2EYXLnFkZuXC1mwwtlrTJizLcOXKzWsmzLNhb5GjfHiZACmYbg/4bov4bw+Z4HLwunComeec3FU4clIT8MsH4ZNY0xwz4b3rUxYMVIUhljlx48YCF5g4RhaumOVGghggBHj8rFHJIITYRhwuWDZvkarcWPKwWtGOVktwtmzVbmw5MzZxixtmzbKAKUA2D/h00/h1FucZ5arwMRgCD/hmy/hmhw1cZ25tgh8QVWAwCawmCwmhwWAQWQiE2EM8uZywaYmC3K4wtVrTHlZLcLbFhW48zXKwZZGbRi1ZgCmobhPw8Hfh3twIww48ufPjymTFozZMSE4Vsg/4aVv4abZzvFscK8DXgRyis5vrPHrz4gIXh7Mwsfi44CKGAhglSx4PRwxxYUCE2EN2LnHjZY8i3K4cM1rRo0cLXObM1WtnDhrlbY8mHI5YgCn4lhPxIEfiQVrh0205p7MGq2CEcefXpjjla1tVsWalsEoyihfhhI+GIWq67LYLKWYaqRXbfgcTfi78XfiYZ5IqsBddRRDFKhOxog4M6451mqTiIzjBQlCOXuprgITYQ0b5mGZzlcrcLfNiWtG7FutcNmbda3ZsWLBthYtGDLCAKqQE6g/4kTv4kW16rhw5Yi8578eOZxjljprh14c9zzzPLPLj4W7bm6jXLGsVw41xkg/4adv4aY+GeWY3vjx31vdVw1yxymtueMzrPhb5dY5x148d3mFcMY4VwmJmF544riwedphhjQwQkUMEMMdudpgZrAWYLNWQxZvAyywwoYEKCOKGVTq4zFiE2EY2mJxiZYmS1i4yNFrTMwYLXLFlmW4m2PFmyZGbbI4cgClsUg/4olv4olyr1UYqMYcLZAIT8Me34Y9zjZcUZK1w1yw2xvQCGyFaoCtj4OFQcHAwMHE1sjBQNKCE2EYsrHKzasHK3K4bOVrTKzZrcTBnhW4mzJu2atMWRi0ygClcRg/4qWP4qbYzy48oxUazhGIT8MZn4Yx9EdUcSFI4NMcOfKIbL2EUXQx8KhYOFq59AwMoAITYRlx4XOLG2bLcuNjkWtMONytcYsrFbha5WjBtibNMjXIAKciCE/Fu9+Lf+OOVclNm7JiovfTnx3jHJbJihkRncg/4aGP4aEdb5Z4DjnfHjd1VdOHThWOLvvvaF5Y4Ngtz8cqVDCEEEEEKCOGXI5WSWLBAhNhGHE4Z5GGXEtyNWWVa0yNnK3FjYtlrdsxZsMbltizMcIApkGoP+LsT+LsXhM641lcbxjGMQ1vpeLIT8NC34aF9lI6JxrfLhy5cOOcZUyYMGKUiF4s0Jm8HHKQwIUEJDTrYI2NAhNhDFu2YYmrnCtcYsOVa0zM8K1y2bYlrZgwxMmuNvkyOcoApsHIT8YOX4wj6yhmxZMUKTvlz5cM5wpgxU0StAhPwzyfhnNja9IxrGpSmLBgjSuGfDy68usIXmrh2KPV1pxCghiQQxSw262CFgQCE2EYmWZnlxt8y3EwY4VrRtjbLcLnDhWtMTBg5ws27VvlbgCmMZhPxjOfjGPy5a4YT0ZMmKUcOHfp04b2pkyIP+GgL+GfflOpi1qQxFp6559+aF5g4PV6GWWGGUhghQQrdbBDHSITYQ3YNGDTNhxLcrBm1WtMbJqtcZczFaxcsGrXC5zYs2LEAKQAaE/GcJ+M6GcsWYg/4bzv4bud84sIe4WOEwOXyMITYQ3xMsrlkxYrWTVriWtGjRmtxZMjRbkyYcmXDmxN8rVyAJAgrMAVCG8mYnky9g4uCh4eLjY+Ni4uFk4ORiY+Rl5ONjYOAjI6WmJ6anpSYlJ6YoJ6inJ6akoyKiIqChIKAh4WDh5Ohr5/B+BQp8IycPJwcNDTUNFQUQg/4nev4ni93jNXwmoTEzUXXCNVhqlVjWsRhc53m8zM5m+d3z55zObzBmFTiKcmIwg8exjy5qrnfGZm4lCYTBMEShKs0QFZq4JmaRNTiZXF23x+A5uOAhNhDZo2b4cTPCtYuWLda0zMcS1zmzYVuZu3w5cLlo3zNMwAq4AUGH8NVnhqxQOFwCNwuOx2MyOJx+HxeDweCwOEQ6LSKRS6VTiXTKXTCXSyRSCKQyAQWKxeNx2Rx+Qx2MxeNxmKxmOx+NxeHw2AINFIMAg/4A+v4BEdTdb1eFRWnCsa4VjUk5ubuZvObzvPHjed5m7xaBUcOWu3CD87yK8Pe83nMpTARKJIlVwTVwTC4ki6iQnj8BsvIAITYQxxsnGRu3YrcjnHiWtMmRwtxMWzZa5ZOGmZria5czfEAKbx2F9+B78m2mWuqOqjBYC6wnvxODwNcckWOxGGwghPxBHfiCVtTJXFOEbzjGUJUpSKs8+fh59ICF4Sw6DI4WeOGGGFCEMBHLs44I8CAhNhDFkwyuczLGtcM8jBa0ctGS3FhYZluZuzzN3OZo4auWAApUD4P+AZD+AY1jnyuJzXVmAIT8Pnn4fE7ZsFkp5a6cuvGAhsuYJhYK/h4OHhY+5gINFCE2ENHGRk5aM8q3DjYs1rRixyLXDNjiW5crdk3YZXGVhiZgCk4NhPwBjfgDDxZMGakKVw48YIP+IHz+IImuV6q0OICGyBYwcFZysTUz5A1QITYRhYMWblyxcLWGZixWtGzBmtwtnDZbmbMWzjKxYOXLJuAKax2D/gOM/gNvzfh4754xfDXDpyxqozlzrjicAIP+INT+ILmMb1mc7zz3365zcYx04VynUoXi7PwxaemOmKWAhhijghQo69WJACE2EZWDbNmxZsq1tjxN1rRywzLXLHMwW5sjfJkaN8mNo5YgCk4Ngv5bw/lu+3nciVCF+HnD4eScJRgIpIL58LbgwIfC1DgMBnsHg8Tn6AoIITYRlYuW2NqybLWLPM1WtHLZytwsc2Za0wtsWRuxbMWLLGAK5wFmhfk1E+TUVlMqK45ZY5Y456Y77cPfh6bZ0NCSCCWMUVWYLCYDDXYCyjBTVVWWYDBVYbBXYCyiaySCaCKeW++vA224G/B4fG4vH5HF4XA2y2y0wz11y1iE/EdN+I6d1eoOz1JynBGMIwnSaACCi0qWhRSMIwjSNJSjSFZVnOcbznWscM6xnOMazrfHHGrBaWS1sUskMFIWg/S8K+vGV5zNymImskbqURdTAAmCYAJqREwImJqZTFxKlREpi9234vp3FeoAITYQ2atmzVtiYrXLZkxWtMbjCtc42rVa1YsMTHCzx5nLjGAKTAyD/gqE/gqRmO9RNctdAIP+Icb+IbGpjWiM8Ye4SmAwGcwuFzWBoDKAITYRizM8uZjmYrXLTFmWtHLJktw5mrlbhxZMWRjhZOczRsAKVxGD/gyY/gyZmOeM1c4z0nGgg/4flP4flelzyaxFZjfHfMCGx5XwK5iYGBgYGFibuAgYGIAhNhDZqzYOMOTKtYssLda0Zt3K1zmY4lrNoxbZGrHI4zMmAAprHoT8G6X4N45KTwLWpTBSSOPPl25cMb4qZrYAg/4fev4fbcVwYzOd7zmI4axwxFu99+ffqIXiTLxwammGGEIYIQIYcXm4IWEAITYQ4aNWzNw4xLWLhm4WtMLhqtcMsmJa2xNMbVu1b48zRwAKSgyD/g4A/g3R1whPO+N2g/4flv4fp5cejK7sh8FTsmsRidBgEHgUDCE2EOcrRy1aY8y1tmy5FrRg3xLXLRtmWtWeZq5b5GjbEzyACr4BQ4fyUWeSnOCyODw2JweKwCHorBIbA4FBohGI9IJNJpVLpBKJJJJBIpJGI1CIFC4HAYjLZvK5fhOFkVtcNiMJgsLQ1C4FAYpCI1GowIP+H2T+H3Wt4XrfByrty5cuVYuc3veSczeePHnz58eN5zczVTWqxU1Gq5V25OEgg3sL8NETUxnjNyAIuriLxMQmZiYQqGYzaZmszz9sn1ghNhGZq5YtWDZstyuGrVa0cY2i3E2YYlrhlmYYcTFnma48QAqsATSH8l6Xkw9jczj8jisRhsKgkQiEYikckEmlEslk4mUwlkkj0YiUAgcPisRj8Zk8nlctlsrk8rkMbgsRgMLgUFCE/DWV+GuPEZGpslilijCE5xjWM61vhvhvly58d8NYwhKVrUzYMWTFiITJyKQ33jGccMKwihEQjKcowQjGEYVhGECKGPh8VeHWITYQxxZMeXNjarWTTHlWtMzTCtxN27Fa2aZGzNw3w48zZwAKSwqE/COV+EePDGtpZM3EhPxD6fiHPpCcr5d9wIexSGAQefyuGwWARIAhNhDLC4aOHLPKtY4mbha0yNcS3CxZOFuFmxbNsLPGxyNGQArhA+oBhvHyl4+f4GFho2Ij4SFiICKipqOopygnqSiop6akpCAhY+doaelp6OZlZGzwBgFRUYVVWsrNZWc1HwMJAQCBhYOHRcUSsoGDYyNjUTAwcPCzNLV0s7LyMbBSktQS01OUE9QSE1HTBHQqJjI0QMDBoODg4OAgYKAhoSIhICAQMDFwkPAwMBAQMNBQRBINBwZBouGg4JAQCBgYWHg4WCg4iGiI6ChIFDx8HDwpAQUJDQkFBQ0VISE1PTU5NSklAIGHi4uNk4ePi5OLk4uPmYmPhfhcc+FyeOGimqWiGKGSOGKONGjihQRQRIJIY4I4446MbjGdzgRxM5nWu1+wtwF1UEUdNt+r2WzM1mwrglhgQxIIoY4IIpIIIJIVKNDAggKJUckovhnptnnjlgiiokmmoiimmVQSQRQTRSSURQQTx11101rY46UsMKJJFBNIkknkgjijiwM0qCEgQCWAiRJkEUsUMMMJDBHJDBBIg/gTGu++fOczZMxMEpqSCJi4uFwiQJiYnEoSTIhF0kILhJMEqmYIEShMZxZEwVcTEwuIkAmBMJqQBEgkkiYITCJAARITACJRNTJCZnPwba/TITYQzx4mrJg2YLczZtjWtMbZytcZnGFaxaOGzhg1YOMmLEAKjAEshfk5i+TmMMFg5p5pYoIICC3AYFRSKaGrqxuNx+NxOFhroskAh/Czt4Wdwo1Hq0lhUCgkAgaCweEy2gUFLpeJVK0ajcHh8DgpDIJBoYCE8keBUereUJzTjFOEYAjSZCMIXlFOvge9K6whNhGZm3csm+Votx5WOZa0ysGq1w0yYlrZu3YNcLZnmasmAAqIATSD/jTQ/jTj1wpq17m41PbGMRc53O1qnUY4Twm545zmXCNawIP+Fwz+FxGnacNTd3vPHnz2Y105duUYlve9885RHDXLWpxe+OSE8gdmEezhiqijCJCIQAjCMRGCMIRlG/gOcZ8EITYQ0ZOMThjhyLWuPKzWtGjdutcYm7Nayys2rFq3Z42jHMAKWhiD/jei/je5m+Ts5aqovOd3mh2Agv6be/ptXLzV3ZUmZmzfjIXiTQodDDPGhIYIYo4MHnYYYaghNhDBozYYsLZgtxM3LJa0YYnK1yyasFuRphytmTho3Z4XAApICoT8cOn44ecWOUsuDLkAg/4Xiv4Xd4zNeCCHmUCQGYzGDoHLgCE2EZnLnI5ysWq3M3btFrRo0brXDFs5WsGblxkYOWjnI3ZACmsjg/44gP44eUVmONWYaVNbqyyc9OvLnymD/hbU/ha5mYuNu/LnzvV01VUqJtz8TxenWrCE5lmmdUIwnCMY1gIqymmx8HjxOYAhNhDlhiYOMeTEtzNcbha0xZMi1y5YslrZlmZNGmXLjZY2YApXE4T8dC346J7W16mpklacYbcOHCCD/hci/hcv1XPk7boIud4AhdNUgyMs88qOGOnK4WCXFiE2EZmGbI1ctW63EyYs1rRrkxLXOJy1WtWbVk1Z48jPDlYACmQYhPx1ufjrdw5qZI2rG+fPfKnS2DRPFICD/hbS/hbT7RPAhmbuczvG9c9YhspYFg4C/g4OBgYEQMBAQMDE3KBQICE2EM8mLLiYs8i1i1yMFrRo0brcTDIyW4cWRk0aZMWVq4YgCowBL4P+BTz+BT14UXw568Ph1rdXUSm8o1WuGOGs3zzz57yTyYiF+KgL4qA1UUOAhwCyWSGO2evCsTh8Pg8HSiwGAxmIxmEwFVESWem+vC4HAoThZo61EEa1rOcJwRIkYIIBCMYJx8B4YxkAITYQ5ZOMmRs2aLczBniWtMzfMtxMGrRbhyt8WZnkysMLlwAKaB2D/gfC/gev3nLMWvERVYwhccY49p0AhPxS3filDlHData4668unTlvOFsWTVbRSMIAheAp4WfppRwQiEQwQwS36NCxwCE2EZWWNlhyucK1kww4VrRplcLXLbHjW4WmJvlZZnDVtmYACk8Og/4Jhv4JhZXi5xPJUIT8Ucn4otZwwp3hwZcPLpCGxdRwqxjYOFl6lBwFACE2EZGLZs4xOW61u4ZsFrTI4yLcWJswWuHDHDhxtmDNxjwgCnAlg/4KLP4KK9VPDccY3wvEcITe7u2GfG5xfDvUwIP+KHj+KFOJzrvXV1jq3idVrFVFzfHludxu+uyE6Wo5t41iihFCMAmjGE0Z4+/EkCE2EOHLJjjZMMS1niyMFrRnhZrXLhllWt2TVqxc4mjlrixgClwSg/4MTv4MQ468M1NTeeMc1yCF+Jpr4mp8dhMRJZBBDPPgWHtwNoCGxRNwKxiYWBgYODg4u5gINCAhNhDBi0YZczNutaY22Na0a4WC1wyZ5VrBpkc5GeZzhYYcIApPDoP+C4L+C4GOkdo1Cc8dgIP+KCz+KE3l2vtbHGbrIIbFE7BqWVhYeVr4EjghNhGZpjaZsrRwtxMW7Va0x5mK1wzZtlrJk1b4W7JlmatsgAp9J4P+Dp7+Dq+88M9oxEZ4747lWOmuHDWqiJu857xcUIT8S+X4l79lOJTgWxEcN9OXPjz5c+HPhvVG1MGLFmaowmCE8WceXBy1y1VTTgikQRhCMIRQjh8DwrCQITYQyzZGzRu5cLcLJmxWtG+NwtcOGrJa5aN2DZixysM2TEAKTAqE/CBZ+EF/DjwQlk0bgIT8U5X4pncE40y3z6SHw1TYDAaTS4BBYBAAITYRja4sLhu1aLcbNg1WtG7dgtw4sjNa5xZmOVw4w5WjZqAKZhuD/hHi/hHj8Kc+BeF5nK4hqYmrTACE/FB1+KDuOxohStZ5ceXPlw5cMIR1U0QxAIXh7JmdvlhjIYEMCOFLicvCY4AhNhGRk5b42LbGtZMm+Fa0bOcq3E1csFrdq5ZN2zVvja4mQApyJIP+FGT+FFup5eHy53eU4xwxjGEZzxzdxE8taoCD/id2/idJq9c4znN8ePXnz3N1rl06ctYqo3Xe+uSE8ZcmEefrnVGE4RAQEIxT29uJYCE2ENGeTIxbt2K1liysVrRjiyrXLBm3WtGGRg5YsnOZzjxACmMYhPws5fhZ7naWSFpUvXDlw5ZzzNGDJgCD/if0/ifhqs6uN7ne88eN8dc9TrSF4qzqHR1xxwoSFDHLfnYI5MMAITYQyx5nLhlhbLcLbMzWtMWZitctMrhbjYZcThkwbMG7RuAKah2D/hdo/hdTZnXHG53nc3Ua4VrCddZvYIP+Jzz+JyvFTy3jcZ3nfXnx3u0arhwxXACF20MUOPvrlhhQwQoIUMEMEtOnhghoITYRjYZmDBy0ZLWuRxkWtGLRgtcMczZa0atczLLlbs2OXKAKgQExg/4Y3P4Y2V3rrU1SuFViZnN8+3VBqcRFSu83cwOHAIP+J17+JzuXXhmuOebw88ZmMcOWK8DNSzdrVVYqjPc8PNCE8dcuMOzlrVNFGCMIQgQRhGJERQIwrh8EwjGoITYRkxNXDdg3wrcLPHkWtHDfGtc43DFazYYm+Rm1YYWeZqAKSAmD/htK/htxzGo4Y7CD/ikY/ijd3xnnvfOHxJVYDA8HwOBwWDghNhDFxiYMWORktaMGDVa0asMK1yza5FubNhyOGDlplYMWoAqOATSD/h08/h05q9c03mKw7RwxWpZzvjeZunSqxpV5vM7T0msUhPxOYficjxRwRtVeOHK4+Gs4wyZM2rFSkp1w3x3rOMKWta1owxs889yE8kdmcvA9ZxjGEUIwiRgEpynKMYREYRgIxr4FqjnAITYRhx5sLLC3bLWWXDlWtGGHKtcsG7Na3ws2bXLlxNcWHKAKaR6D/iF0/iGfmdY6du3Tkjd8/BRLGMOFsyCD/icI/ib14Z5bid3xu5uqckVM8a5zzgCF5E2sLWzwxo4IUMAghgghln1qGAAhNhDRi0c5WzLMtY5GLZa0ctWa1xmxsVrNo5zMGzdy5bMWoApQDoP+IqL+IpmNrL1fbOCD/iec/ieJ4TiZnvPHnx5ghsVTsGrY+Hh6mZgYGAqAITYQyc5m7Rk1xLcLRs3WtMjTItwuGORbkaYnDJkzcMmmNmAKcCKD/iNe/iNPmW8ZmbiIxwrSru+ebGIqtIP+JxL+JvHGeXEnOefHj4OdzPDXbprpVRLnPGSF4KthYfJzwwxwQwwoUEMUCJBHBDPs4YU4ITYQwxtWuFs1YrcjdoyWtGzLKtc5smNa1atMeFi2b5GLnKAKSAmF+JT74lR4ZYY65csAhPxRzfijHpOhh4qHtkdgcArM1g8HjYAhNhDNs0yYW2RstbY8bNa0bM2S3DjY41rFqzY42zhg1c4WIApVEIP+Jl7+JlPWdbhut44rkIT8UCX4oDcEMCybDDfi33CGw5HwcDOz8DCwMDC2MbBwEeAhNhDdgwx5sjDCtaMszFa0yZGK1ziy5FrjMywtMzXC3bNGAAo/BoP+JmT+Jm/hdciE/E5J+JzHFlYAh5VKUDlcsCE2ENWrnKzYtGy3M5ZtFrTMxZLcOJwwW5WuHI5zOGGHI1yACmkgg/4nZP4nU4vlzrccbdt6rhSr3x485z0HkIP+J57+J3NM3d5z3b3lFa4cMcIlt4Z5oIXhjImbvjjhQwQwQgQwENOrQwxAITYRjYsseVjmZLWLnNiWtHDZqtwuMrda1y4mmJqzx5MmTKAKUA6D/im8/im3i6vV5rPTIIP+KFT+KEHE1cucc777hsRTMDA1cbDwtPMwcDAVQCE2EZGTTHmytGC3G4atlrTCxyrXLhniWtXDbJkw5MWJi3ZACkQIg/4pyP4p24iuHTSE/Ezl+JovFBg25IepROGzGZweAyQhNhDBuwyMGubCtcM8bla0aOMq3C2ZMVrTHjx5sjBjja5coApWD4T8VOH4qU8EsFZZ8OHThwqgg/4l0v4lteEdIxiOXFx59YbE03BwNbEwsHBy9jAQcBKAITYQwyZGTNtlxLcrLJhWtGLbKtcYWeJbhaMmjhg5cYmWFoAKTQ2D/iqw/iqRx0jV2676yIP+J7L+J8uNZ5TXDKSGyFaoG5iYOHtY+DgZMCE2EYWTLE4xYca1g3aZlrTDhzLXGTFiWtWzBmxyN82Ry4cgCugBWYbyW9eS3uNh5GNjY+JiYmJhYWHhYuJi4uFhYKGhIiOjJSSjpCQkpKOkpKSlpicmpySkIqIgoKBh4OFh4uPnZOdj5WRiYeBhVfgDAMBQzcrVzMjGoWCgJhFIaOCF9zR7mm2GSeCWCOBAigkgiigkiiQREEEUUkURDHPKlhihQwTqZZZ45ZY4ISBDBjtrtN3jksMMMUkFlFlE0iSD9DCc8drnM1aYuouETExMXAmpiETBcXBExCYtdZKTEwRcXExO+Pspe8AhNhGZxjzY2eNqtZZcTda0zMsa3C4b5FubFka42zHCwYuG4A=="/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4uHAOAgAQdBO4EogcBEJotqbrZfPpLuxDiLLdlaPADC0gQRJDdwwRFKEYoBQM4C2QZIDIJAICAAwF7wh5FMwkAgKACAeHDHkU4CAD+AwAAAAAAEeXswD8eCCuCygAAAAAACrcBSIT8VXn4qw9OnbXTHDCFqYKZLYrYsWK0qJ1vhrGMlpWVreuGN0JQtSFrUwSwYsVoK1nvx7cNQIT8OuH4dgaShkngjAiiLMFLYtGrdu4WjdsxUgwzy1w5b1w48OfTp069efLnw471hGkrYsyUl4Twck4u+tYxmRAIwQjCMZTgjCMCMIynAhGBFCspyihOMefxYVh4ECE2EOHLNo3as2C1zhZNVrRoxaLXLJg5W5GeHC4ys8LFyxygCm4WhvESh4iX5eLmYGDiIqcnKKemo6Eg42VkZGFAhvElJ4kvYyWkKiQkIqEh4+ZmZeTi4+JiYODAhsdVsAtYeFgYGBg4CBQaPv4NBwQhNhGHNjy4cmXItYZWzFa0bMsi3DkZs1uZoyzNmGbK3xMHIArMAXCD/ji0/jivznHn8ues8MdNcsVM55758V1VVwOSKVOep4OdzVa1w5VglxvN3rvjh34VURjGEzfevDzNsY7OEDny5geF4fDig/4kIv4kM4ntGkF75uaYrHSuEVE5vidYtGIinKxKG+2c1d23E1rnydrgm8zOYnXPhFVdN8NylESBE3SD+IOMeTx58drJTExKYiYmAlEgEExMJESESJgAIkRJMAAEr38HyvQhNhDHMzzNWjDGtYNGzBa0bOWC3E4Zs1rHK2aMsrVnhx43AArUAooCg/44fP44fQCr48OfLOESzhvTjwAceDnyOfJ1qZmrpHDr08Pla6uISiZWggRcpQiaiVrJhURS6uYlChEyi6mpRKUShV1JkTUxNXNytMKhEwmSFTUSkuaEQoXhE4KEwiKjEUYmq6Vy4Vq2d8c7mZIvM8d8eczNUIL+0TP7RND4fgPHn4Ph+D4fXt69vHl8HwudAWLDcWIVU7zQtWk2Wt07CXCqqzNy2WbEkuEtjYBZZsSyLStLstVFhLqupUyWbmqLwVOy2WRZZty2Mq3Oxcjlwq5ePF9OScvIkSd+D4WugIL8GfJ8L7e1bLZdlQssLKlWUEoBKlllSiUFygBKJQlAAJZuUC5QFyiWWUTYlLlRYosCVNhYSkUFhYJsFgTc2FQXNy3NllQKvd+v8Ezvj8EAITYQza5MTNuyyLXLHJlWtGuHMtcsmLNawat2DhrkY5GbfIAKiAEyg/4ynv4yq+XXodM8mpjOePPrx42rHDpwrhExebZVz4XETgqD/goc/gojx16FVGCqmNKhc8c8+/Hrnnc4xrpw7eBw1yrUTNiE71Dl3nOaJGEZRhGU4RnBFEjCMEoQIRj4RnGPJCE2EYmrjIxzZWa3LlxOFrTC0ZLcTfDiWscLfDiYuWzRjiagCmwdhPxSwfilrvhY8lMmTRkwJ3049OO6eRszWsCE/BS1+Cl/BiyNEYTvjy48uG+OMYYGaFoAhPFXJpHk57qpowjCMUYVjj7cowiAITYQwaNXLJy5YrWzXM4WtMbNitctWeVbmbY2bHJlbOMLJgAKVBCD/in6/in/rpieCr4661cAhPwR5fgkF0ZNVs0MEaseXHlAheDsShyd8scMduflhYEhNhDfNjaNW7JutxuHDha0yZWi1w3Zt1rZpmYuMmFo1w5moAp9KIP+K2z+K2Ew7Z1lebzm3i8NrZzF9o7cvA5cuVt7hPwPlfgfH3YsTRWlY3vfDh0uLfGhgzatmjQhXDj04cOfLjCE72CUdeXLecZxiijFBCMqQICc7+BYwrpAITYQ0bYnLLJlwrWrNw1WtMOVotwsGrBa2ZtnDLJlcMmmVoAKXBSE/Fu9+LgWtG62y2CU6577645xhfgaU+BqOrBVYarAXVQQq2Fvwt+HheIM3CzNc6NCjnwuRRxYACE2EMGLRu1Z4my1m2cZlrRkyZLXDnC5WtXLRw2Z48OFnkYgCk0Ng/4swv4sv+TlXSqrm5iD/gmm/gnL5a5Ird8c7IbGVSgaWRiZezg0DBghNhGVjmcZGWJwtaOGjZa0c4mK3C1zN1rPCzxtGWFm2Yt2IAqDASmE/F3h+Ltu17aV73RjZCCUIWswUtGOHTj06c8q4ratwIT8EIn4IGbMFYxnhvPLjz59uvPnuti2bNXC2YsGCUKyy48uHKCE8idmLn573RhOEUIwjBCMBCMYRhOfH5c0bCE2EN2DBm4ZZGy1q3YYlrRo3ZLcLZlmWsGOVi1a4nLBu0yACtgBaYT8U5X4pw446ceW3DnveEMVMVrWglK0sFKUkjOsYwjSBed8NZzpDAoTjeMI0lKkoE5pyjJCUIwnOVaOJo4HC4Gi0cuvo7ebn4KD/gYa/gYlmeni+FnpOJpKZmURHDHLpw7cO2tVjlGI5RSZbtLMXOed73njvM8bzN3O2Zm5kTO+nVHHbZTpOqsAg/jb05z6OdzcySRJEgRdTEwmEwCYSiZiZpdBFwTEZoRIImJRKYWzn4B3KyE2EMWuJzhzM2K1izaMFrRqyaLcLNg2W5G2VnmauHObK2zACrMBPYT8Q0n4hrYWxTwTletcN0aQpgpaWCspMRGtcevLpnHBg0bMmKUcOnfw9enDKWTVs4SF+Dxj4O/7qMRJdJJTPbgcLg8Xh8TjcTh755qsFiMRksRhqMFVJJJDHHTTHHKikkkkigSx24G/A4GE8YcecOfhvGsZTlFGKcRAlAhERjCMJwjBGEZRlOU5ZfBNU+6AITYQ3y5m2Ny2arWeNqyWtGzfMtxMcjdbicN8ePI2xYcrPEAKbyCE/Hcp+O5GbPbTK8ISyYM1LK5c+vThQyaNWzVkhPwSrfglrpk08CeZgSRTghCBOd4bceOeEITobFcuPDOtUUYwjBGEYRhfg89OWIAhNhDXM1yM8jhqtbOM2Ra0bMWi1xhaMFrhkybuMbTLjZYmAApzIoT8esH49d9OHLaGDFwsWbBKEa1vPLmwyolGl4XrMIP+Ccb+CcnGq6Tq7zvnne5iq5RrGri45748+YCE8ddGLp5ZzjGMIwiEYIwJzy9uVZAhNhDBrjzNcjnMtYsnDFa0ytmC3Ficslrls3ytXLhyxYtnAAqVAT+D/j3q/j3VmN8uq5Riq1Kd559OeFRBaUIWvO7zOp1rlHKIrdcWwIP+CcD+CbWOGeXGrvd73u9xFY8DPbSpWvLd7ne84xjly5dMUmeN7nvPXffig/kL15e7neZmSRK4mYIhSIlElpiRE1KJmefg+rMT2CE2EOMjNzjYMMy1q1zZFrRy0xrXDNu5Ws8bVi2b5mGJiwbgCngkhPyCIfkENnijXJDJG0V65cPFrjqYtGbdqwYIL4ceEIT8Ef34JGeBm2QzVphreeW94abSYqWpKMKxwxwzx4yE8LY4ODpvdVFERQihCMIwnPP24TRAITYRha5nGbNkzLWLPK2WtMuPCtw5cbFbmbt2jBkyaZGTRyAKciOD/kT0/kTn543q6ted3m61rXLhy1ErbjOLgIT8FLX4KQ74K5r2vG9ceHDnw6azjS2LNqzYMULTnWKE8Yd2l8OOuGM4iJEilFCKeXuxRxghNhDFpiaMGGHCtaY2+Ra0yZsK1zlcsVuXKzyNWeNwwaMcQAp8JYT8kOH5IedOHg4MdqZtWzNgwF71vOsoQtKU4XThSgCE/BKN+CVtmtulkjauHDjw58uPHGVsGrVszYMkWVpy59KE8fdWbj6bziiihGEUYThFCMkY8Pp1TyghNhDbI5cN8zNwtbNmeRa0bM2C3Dmy41rXI5xt2OZo3x5WoAprHIX473vjv5rntshqoxGAwFSOvB4XD1xxTXYTGYCYg/4NjP4Nia4Z5Z1MxE6UibnN8eN8doXiTPwX4mmeONDCgBBDDTr0MOHAITYQwYNXOVrjbrceVjiWtMeRitxMm7RazxscWTJhx4WzDKAKaR6D/j1W/j116r1jp28DhyqM3vnu7jGNcKuMgIP+DnL+DmuNTwld7nMzSsVFJjjneeqF482McWrnhRoQhghghgQw36WCOCMhNhDdswYs2zDMtzYnONa0yNca1wyzNluLK5YOHONywc42YApjGoP+PkD+Pjea1NM1dza6mYvp18bjoIP+Dsz+DsGJxUTN73z489zEcK8DXaMAheOtjDDpaUMIIYo4Y48Hm4IVQCE2EZmWbHjYtW61gwyuFrRlmbrXGXE5WtWLDFhZucbFm2wgCnQihPx/ofj/DSar2nOuXLjx3rCmDFuxYsFJVtpY51CD/g7y/g7rmeus5ztcYxy6dNcpqc73vc9ePXnzhPF3Hi5OfHNOEUUpyjCMok53282E5bghNhDNkwx5WzhytwsGDFa0Ztma1zixY1rPIzzYmuZphatHAAp2I4P+Qir+QiGcTqOCl758+fffGbxHga8DpyxWpqaAhPwaCfg0JzbqbqQjPDfLl2s+FGkMWLFS0IVhhvPChPInbnLr5U5oowjGEYRIRgRnn684RwghNhDJm2bt2WLCtZYmbVa0xZsa3CxxMFubM5YN2rHKxyuGwAqFASiE/I09+RqPHXDbHklqpihCs9OO941wX0MErWpkhglG05zAhPwaVfg1HpixcDFuzZqWwxw6cuXPpw6b7Y57Rpam5mtJCcyE8RbYOHrw1jERhFGMY1rWELWhTBSc79/LOfLAITYQ1YY8WNkyzLWDNm0WtHDhutcOWbBawy48jhwxwt8eRoAKiAEohfkfA+R6eNbVgYZaZ4kVEVEVkmIqhmiggtxeHwuFxeFrrjmuwQCF+DxL4O9ZJIaqZJ4bYa768LficLbDJRgMRjMZjLrIoIZWDrwdt4CE8XcFHg8Gt4zmIRnCCKdggjNHf2ZxXCE2EOMuFtjzOXK1llctFrRu4arcThgzWtm2ZhhY5crTNlcgCqgCnwGD/jh0/jiVc+2eDhXKuGNRV548+vfeYjHTwu3Lpg59e/fw87V26dunBO8+C8nFxiK4ceBx4ceHg4u7ucxmt1MzKE2vN7zdzFpRMVjWuHDhrlrhrVViqiIxVYNze+N7TlPPt3eD4Hi8uICD/g3o/g35rj4l8qxGrq7zx48bzUcNY5YrM53d8ZRWKrFTW05WopRHHlzInny8Oszm85znec5znPGV7u2MyiM0ikKpMxSZmsIprVYjWOUarVaioqJrOrpvXOsgg/mT4Zvr6O7tMyJiYkJgESCUSiYJmJTBEJhExMRMTExISiYlCYTF4zEwSQmJgmAAIupiUxMSgIuEzd8/gMjIITYQ4aZmOPE2arcThq5WtHLLGtxM3GNbjyOMrnM2xM2jlyAKgwEvg/4xAP4xFeV8u3LXSIjPXn4PfnuYYjhEspTisYeJeKmtzsCD/IifkUdKukVDTEVVy3O9748+c8UY5dPCeVrhiK4tgITxJwYT5OPHGaKEQIRhOKqcoUhRKU4zX7emF6ghNhDJrlxM27ZgtasWrJa0asWK3EwcYVrjJlaMnOZlmZMMIApzH4bx4tePEGRh5uFjUDEQ0tHTUNEQsXKy8zJwsDASE9MT0ZKAg/xx3462ta6VqtKyUoi8zx4z1nmAhPI3gGN+bhnGcIownKcpyiRjv6aMdAAhNhDnGzatGrJwtaZcbBa0xYsa3DlyMlrZg2ZMMmJmxZ5MYApoH4P+Pfz+Pht1xfDHLl01rURec7ubpi9TFoP8fR+Pt04ViZmd3mZRrFViJbvd8YXjLVxx6OOOCGEQwQoYIUEMEdOninijITYQ0bOcbFu1YLXDPFlWtMrButc5sjBbmbsWDNpkasczRoAKjwE2g/4/Av4/A+3PlnWazWU4iMTCExMEXF3nfHfNNcOHLpw7X04460CD/H4fj8fOzqZu+PHnxzm1cNcscKic3u73uZrVctcOVYtt1jvffYCE8RcGUejllVNGMJwinKKBAhFGCMYRhEgI34PJRYAhNhDfK5bOWbXCtwt8bVa0zNXK3DkZY1rFm3yZsOJo2x4WQAp0I4P+QpL+Qotq+08EXnjnnz3znK8Yxw5dOXDwp5ZghPjOPjXcXA1brWlG+XDe+O9ZxlK0sFoQVjeOWICF4izM7J3ywxwwAIUMEIgRw7GKWDBgITYRlcN3LRiyxrWTdq2WtGOPKtc5WuZawZNGrVs2wsMWbEAKah2E/Im1+RMeGHFrtjMeLLihKUlJyjivmnkmhPkfPkb8U8WOF45aVy1rhy3uhgwaraMUqITw9tpPj1x1mjGKMIkZxnl6sUJgITYQ5asMuJvmyLWzJhiWtGbDEtw5smNbhw5MTlxjZ5WjPEAKcyOD/khC/khD8W+uN6jty5cqxLa3GomkVmuM3QCD/GhfjQ8+BjlWIq888769c7mq4cu3DpqFcd87heGsrCxeBnlhhhghQQhDDBCENOxmrmtAITYQ3xOXGHFmZrWTJziWtGDbMtcMGuJa2cMW2TFiZMMbTCAKch2G8eQnjx5i5ePg4eCgI6UmJKKgIGLl5mZjYmESkxOTEsCD/PKfnpe1a8K+GJvOZzG6RE11rvveQIXhzKywZeuOVChQoI4o4EMdelhjigAhNhDVo2y42WPGtY5M2Za0aM2K3Cza5VuZu0zY2ONgza5mIApjIIP+PnD+Pofq69KrHTRjERCrlKF6urCD/QtfoSYpiW98zjZisVOFnPG1gIXjLVww6mONDAIYIQhgEMudrhjxYCE2EMGTdy4aOGS1iyZMVrTFjYLXOHG0W4mTZs3cMGOFmyYACpQBP4P+Pyr+Pyvt35c+UxCSLguLypeojUYRMrzebzeycVjhjUVELgCD/R5fo8+3ft36bibvO+ec3VVy8J05VMZu973mczaKrGOldo1EXN868WeefBCD+GMxfi+TnMymEkxMkTExCJiBMXEgIlEl+X6cy8AhNhGRuzw5sWHItaYcjla0xuMS1zjxslrjMyZtWGTG0xNcQApuIIT8hMH5CYVs0sE5Trhx48eGtYxlS2TFkwapZFCE+bm+bn5kM2KEb1x4b5cNbxgpTBgpZSccc4XjbYwR6eVDChghQQhCgQw26OCMITYQyyY27BrhYrW7jGzWtMLPCtcs3Dha0YM2WHJiysseNiAKiAEng/5HLv5HQ93z1Ea1rEJvjm+Or1XgY1ycMazNbjiAhPm7vm3Z4rbMWLRasa5cefXny5Z8XHltWVJcTJkhaVJziIbJmA4WAuYeBgSBgCBgIFCxcnNpqUhoqImJqBm5Wno4ODgKICE2EMMWTEycOGi3I5bZlrRozyLXGXNmWt8bFjkYssbRvjbgCn4lhPyPdfkejvLHLXOd4wWwYsVs1LZEcOPLp4O/PrnjhKiE+ki+j7hgrgwxx3y48ufTlz5ayto0aOBm0UtKFbXjW4CE8Ta5x5uHHOMUIxlOUU4EIwjKKe/tpwoAITYQwa5mrXIxxrc2Zo5WtMjRotc5HLdaxytWrBsxaY8WVmAKywFfhfi7i+Lu8lgvjwMs8KKKqKaaREigiRIIokkEEEEMUKBFDBGlhlhhgTQRRRRwyxxxxwoIoooICBBgddbRJQhph1u02oCD/gOy/gOtud+ApiV3m95nMLqpXeb6898eu+ec3PFat1WoRw1jhrhy6OhEwTVVjEahHeJlOKvpdITxlxzo65xijERhEhFCKEYkIkEYCKACEYTJVlGEZTlGEQAJThFS7wfNPgghNhDnC0cYcLlytyZcmNa0xY2q1xlcs1uZk3ascTRgycZsoAqDASmD/idm/idllOcXE43qtYUrZrWMRiM8ee+efD34PHuAhfgAU+AB2Zgp5IYpbYMLh8PgcLbHNZgshjMdjsJdZJDLPXfHi7cHThSE8edFHr47yrCZFEEIwQIwIzjv7NL0yCE2EZcjBhlb4mq3CzyZlrTLiYLXOFg0WsMrVmybtGLjNjYACkoLhfib4+JvnISY6GSCGmeD/egfvQeO4zZcAIfAU1QGaw2hw2AwWJghNhDLDicY8OJqtyYWbRa0ZNHK1xlbZFrnCzYsmeZxlyZnAA=="/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wCHAOAgAQdA84CZAEQmi2putl8+ku7EOIst2Vo8AMLSBBEkN3DBEUoRigFAzgLZBkgMgkAgIADAXvCHkUzCQCAoAIB4cMeRTgIAP4DAAAAAAAR5ezAPx4DAQhFCv8BaobwpBeFIOHk5GZh52VnaGfn5eTiYdFR0lGRkdIRUpISUlNTU1NTUdGRCDh4uLi4mHg4WDg4UgoCKkJKWmpqcnpSWmJCMipKOkIyCgY+Tp7G1t6+vnZeHgIKMioyIhIRAQ8TGxcjCzMXAxaD/hZ2/hZ3444ddWXUqiJrNzNwvhFVVY4axjWKxUYhEZnfHfHffvz3m4jGOFajCFzm+++fPjvOc5urXeVY1w5eF4XLkIP4i71fm9d7mbiSJIupASiYJgRIImYRMXUkomJRMImExKLiExKJEBv4RXfhgCE2EOcOJyzcsHK1uxYMlrTFlYLXDVyzWs2GPCxxYsLhy2xg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wFHAOAgAQdBJ4DzgIBEJotqbrZfPpLuxDiLLdlaPADC0gQRJDdwwRFKEYoBQM4C2QZIDIJAICAAwF7wh5FMwkAgKACAeHDHkU4CAD+AwAAAAAAEeXswD8KnQEph/Fzh4uW4vHY/GZXB4XBoVHo9MpZMo5FolCIJA4fE4nG4vH43H43GYjD4BCo1FpJJJAAhvB2N4PFYKKiKSOpIyaioyGgIWNi4+Vm5eblZmRl4uLhoqQmJaemJSOiELAghPAGRDhzy4bxijFGE5RjBEIwEK18CwnPgiE2EOGLlpkZsMS1yyZMlrTEwYLXGRtiWsWzjJhctGLJw5cACn8dh/FwV4ud5DG4DAJJKqFQKVQpZDoLFZXM6DO5rH47B4fFo1IpMIbwlTeEp+ajpyIiEFDysnMyMrKycrJxsOSEVLTEhMCF5Q4DYHJzyxo4YI0EMEMKFHTp4I5LQCE2ENWmJkwzNcy1rkcsVrTK2brcOVzhWtmLHGzwss2RxjZACogBIYfxdBeLpGOyOWxmOwaGS6bUKjUSWRyCwuQyeXzGUymNxeGxOBQCIRCLAIbwuWeF1OMnJKqkJyChoeNlZ2bk5eRl5OTi4VAREtJUkxJSEoCE8AYqY8OXLW9YzIThCIRTnp68YsAhNhGPCyZYXLBgtaMmDFa0yOWS1zjzNFuVljzZWjRplbOcgAq3AUmE/GMJ+MXVJa9JiNIQhS2jZu4nC2ZMkMLLJTJTMjhz8Hg8/k8nbtz3QwSpKScazjjnGCiUIoT8QIX4gRaWhwJZqYIQjG9ceXPn0673jG2DBitglKUkITnOs7zrON54a5ceW8YSxaM2zNmxU0QSiIP0vMp6PPdtpmJi6lMxMXEVKJBNSiamLiLhKLqUShN9/gGbjyAhNhDhu4Ysm7BitbZmLVa0xYXC3FmZs1rBi2ZMGmZu2xM2IA==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O6AhwDgIAEHQSUDuwNARDOPWMUmQq1T5JGcTEJlamkAwpIEET//wNFKEYoBAcDOAtkAgtkGDYgMgkAgIADAXvCHkUzCQCAoAIB4cMeRTgIAP4DAAAAAAAUMggA8BUCfLjiQTMIALQQAusG40EPChHl7MA/Eauq00EeP/ICguaD8AfgEAEmgAAAfJ8oAAAAevYAAAAAAAAAAAAAAAHwfCAAAAzQAABzoAAAAAAAAAAAAM0AAAAAAAAAAAq1Aq4BhPwZzfgzZlpxY6VabtN61Rre98888KYNmrRs1YmaZGKMFoxvCsYzlK1qWhalMmbRu4WrgZsEpRjBOUcca58eO98N8uPHl049N71SQghO86znSdKQlGVY1hdGCiEbXnnvrw6cunPry8Hbyc/Dx4b4LaNWzgcLdk1aM2DNgxZgg/zbX5uuuXi+Jz5MbxK1wnFRVEXaZt4FxjVY1phWbvi3ebu1zdZibhldEIhESImE0urZiZTKU3nLc7ujExiJQqKw1y8HwOuqmEl1lCKqNVJc2memcWmD9jpPHnnOZtKZq0TMTExMTCQmAIupRMXUxcAAImESmJIkIkBEgAATExKAAE1ICYmEwmIkiSd+L6s3HoAhNhGLI0bNGTjGtzYWbda0ZMma3ExctluFm0b5cjbLmxsGIApfF4T8E4n4J6a2s4GXgMzJSUISw0x1iIP8VJ+KhzFcccY71znao8K8MQCFzmCQ4u+OGCFClhjjxOfglgwwITYQxzN2zRgzZLXGZvjWtGzhitcYnDBa2bOGGZoxbM2LRgAKdSaE/Btl+DbfPjltpWkNFtGLBCEZxvjWw0ktKFI6sdK2hPZHtnA4E9S0Y3w4b4cM0bZGDRSVIzvHTDTPThCE8JXjly464YzRRQjCIAhFXD34o4ghNhGHIwbMM2HMtctGbVa0w48y1wyxuFrlu1bNHLJhmbYmgApuGYX4PJPg8piwcF9iSqirDQT1324OeCfDWY6G2huGOi7CAioCEgIWHn6WRi4OBgYSEoIqAiiGxBLlrHwcHBkDGQyChYCFib2JhYCIITYQ1zMWDnKxbLWWNpkWtMeJktwsWOZa2btHGFsya4W+VqAKVxGE/C9R+F721dFeBg2YLUnbHHKAhPi7Pi5Y3hvZ6r4r4IWkhsNRcHAU8nCwqHgYm/gIFAAhNhGNjmy5szdqtb4WjBa0yMWK1xjcs1uVixzM8bdticOXAApyIoT8Og34dJ9M9eieTFs4GjNGl53x47suKMpSpXNKEITzp5rpSGZCM8uHLjvWcKU0OItJOGmePHlAheDsHGyeDljjI4EMEKACCGGnWwQoQCE2EOcuJgzxMmS1yxwslrRrmzLXGLExWsGTJo1Z4W2LM3xgCk4Mg/4eUv4eU9cc6MxWgIenU+MRqDRSCVm0Q2VxEIe9S2GprB4XO4HBYRHgITYQ2Ys2LfI4aLcblo5WtGzditxN22Jbmat8jRg0c5GzXMAKigErhPxhgfjDbwR2XtOl4MuKlMWLFghNeMcKsZ47451rDTmyywiG5w7m5YSHQMBBw8TIpmVl5mfl4eBjoyiorKmqJKYjohGxMjLzMjQzNDGx4IXkLYxwbVDCIYSFCQCAghCEjp2cKPBgITYQ5YMsLNm1arcuLNhWtGTlytxYWONa5yN3GJoxZYWLJoAKUQ+E/GFp+MKmWyWaGBjZ656AhPmHvmCcst8o3jnptthohsjWZQ08LBwsrYw8FBghNhDlyxatGmHMtxOXDVa0ZM2C3E4aMlubGyYMW7hzkyNG4AqfATaD/jN6/jNjzXPHVnclYaRESqOUclROc7336ZulG544i9dtAIbkxOSNhJKDjoWDi4uLlZGVlZeVjYmAgo6QmpagkJCMiIFExcfMxtLGy8fMwaIjpSYoIykh4yFAhPKngGcOzpjWcJokYThCMhIQiRhERijCMYxw+A5wjUAhNhDZpjyOMuNwtYtWmNa0aNWa1zmY41rlu4yYWeFw2Z42wAqXAS2F+Nyz43Fa5LapYaZY54YpKKIpoaEMclE1kiOvC4fF4nAzxRYTDYzEY4CG4/TjzYCUgpSChIGJkY2ZlZubl5mVi4GIipiUoKCilJaIkIKCg4uRkZGjk6ePl4WE8weDTwLhVTihFFEEIQhCMCKJGvF7MUYgITYQ2aZW2Rq1xLWWZkyWtGzdktcZMeVa0ZNczJwzYNGGXCAKYxSE/Ho9+PQ/O4cr4IYsGDNPBthrjpCF8gF5CGjBY7DYDBUUR224G3E24eu0hsuYLg4K9h4OBgYGAhULF3pBwoAhNhDBsxxsm7ZytassbFa0y4mi1wzY4VubMzxYmrRm1xtsIApQDoT8eAH48D8jhYsGaNqxzzCD/MAfmA4dcTHPlz1nAIbSmQUzWwsLD0dKg4CKITYQ5zYcjDE0xrWbVw2WtHLBktwsXDBa4zOHGFk4cNHLVyAKahmF+PyD4/S7bJcJZhsJZQhtvweBvlrsiwU2WIT5Qr5N+GKNLz06cunTlyzjKzRTNowghtCYxgIPAsLAwMCECQKHrZeBgIGYITYQ2YucLZnmcrWrBlkWtGOFytcsmLlbhYZMzVg0aN2LfGAKSQuE/IKp+QV2OeUcORmkhPm/vm68UWiscddoh8dWlA6PDaLAUBjIITYQxa4sOZkxZrcbFg0WtGzhqtxNcjVaycscuLGwcM2+ZiAKciKE/ImF+RN/XHPkjozasmSys64azJ2tSUsF5TpMhPlKPlKaZo5qJY8OHHjvespS1NVMClacOeWusIXlzg2CPVzpYUJCIYAghghlyOVghWAhNhDZk3ct2rFwtYNmWFa0atMq3EzYZFuRnibsWmTG5cYcIAplGoT8jmn5HS+Cx5KYsmjRglaq+PHjnpxR0IT5Ej5EHgaK5iuPTnz6cumtUMVNlNSF40z8MOPy6VChghQoUcujthZsITYRmYtWzBwzwrWjdzmWtGmRwtc4WmRblbNWuZs3zN8OFwAKTAyE/JC5+SFOeWGesMNpboT5jL5iPNC0lsc9OsCHxBT4HAJvF5jG0DRgITYQ3xY2bXJjYLceTM3WtGWJytxMW+Za0btsjnG2aNWjhiAKciGE/JZV+S0PTLPkhgtmzWpSMo3hVWEYk6ZdGGyE+Ty+T7luw6EmGeO+O+GDJbJmyYoRZ7777aiF5y4jYXMzwwo4I4IYYISAgQQr9bBDDgwhNhDFgxcNcTdktYZmzla0wt8i3EyYt1uPJjzYXLXC2YucwApNC4T8mfH5NEYT2WhkjSaG4yDi36CGjJCJh5mVmYfIVtgEFo8Po8FgMBj4ITYRiaYWOTDlxLWbbI2WtMTFstwt27dayauGWHHiYucuXKAKTw2E/GKd+MU/HqliwS1RlhkAg/2jH7Rnw461O8b0oIbI1rBwE3VxNnLwKBlAITYQ2xZXOFvhcrWDJs0WtGGXCtw5czRa0xsWLfNmYuHGHKAKkQEohvGOd4xx4CMi4yXgYuLlYuJgIaQkJqYnJCMgoCPkZubmZOXjYeGjJCelpqSAhfZZezJnmnwEuAwGAqxEl0k0dNuBw+FxOJweJwN8M2CsxGGx2AwyCkCE8ATpljW9axnGMJkUYRiREUE69XXF1yE2EMG7TMywtWy3CzZs1rRg4ZLXGXC5Wt3Dlk5ZYW+ZuwzACqABNYT8aV340n8uCci974ZzlbFi0YtFKQqx6devXlzo4sGrVoyZLWpWWGGFhwCF9n57NeS6iqGC+e/A34PE4PH43AzyUYLEZLMZLFYDASSSy23030xzksU8lcE8E8qE88eKzwbFFOUYTRhEnKMiUZRRhGMIwRhGVU68nlwnKQAhNhGVnkysGGJotbsWDFa0ysWa1xhzMFrVwxasW7JvkatnIApjE4X48JvjxDjrgnsowV1mAiqpiwsOLIbqSupBpJSggpSBhYuTk5mNoYuRhYeGxhQoCjmYeDgYGBg4WNt4OAg40CE2EOXDTDkbuWi3M0aYlrTDiZLcLdi3WtGTJnkw4W+HMyagCk0MhfjpS+OjnCTYSSKrCx10gIP9qF+1feD0nERiMIfHVtgEBocFhdDgZIQhNhDFljZ5W7Bstwtmbla0xZcy1zmy4lrBy3btG+Ry2Z5GAApODIP+Pt7+PvXF8o14F6QAhPrPvrC9UsyLXj34QIfEFPgcAoMFhc/hcAgcdCE2EMm7RuwbM8y1tmbZlrRzmbrcWFmwWtW+bEzcsGLdq5xgCkcKg/5Aqv5Av9szVdOQg/3Jn7i2McE7z3CHxFUYHA6jP0DgMNAhNhGLEwYNszJwtytMzJa0YsGi1xlZ5VrVxla5m2PFia5nAAp1IoT8iZ35E3cOmeG1MGbNkzUgvXDWNRmYIYo0jQCE+vs+wDyW1YMGK075c+PTh1zUli3HKnKrThzzheZuG1udnhhhgjQQwISCOCGCGCFPsYUeNCE2EY8TNziY4XC1qyZt1rTK4yrcLhqzW5MrXE5zN2zfDkygCm8bhPyPIfkepvrlTBkzaMGCEp3jhwxxwrg17JCF9P96f/IWYqCiGO2vD4fA4fA3ypJsJRip8FMAhePtXBHl8fDHDBHAhQoUrC6OKGAAITYQxY4cTPDjYrcOZi4WtGuVktc5GWFaxYMWznHlx5mGVuAKSwuD/kkQ/kkR455zF8uWgIT7Kr7HmFLztjvpzofClFgMBnMzksDgaJAhNhGVhmatW2TCtcY8rNa0ZN2q3C2wtVrLE3atM2LKyaN2YAp2JIP+S77+S9FeM6YrVOEJi5nn4HOUwjPLn53HQIT6zT60nBPJSlrITrjw1vdCmaujBCUKt+bPpvWF5m4Zkl186OGKOCOCEjihghiQEEcOHz88UtYhNhDNu2b5WjFotZZsbZa0yYci1wyy4VrRljZuMjhpmctG4ApSDoP+TcD+Tb2eueOIvW8Shuk26UOqnJqEioKNgJmNkZWGyVcoCtmYOFpauBgIeEAhNhDZvjcsGWbMtas2LBa0ZYma1y1ZZlrlk5ZYmjlrjbscwAqOASqE/F/V+L9eS3H4G+NYrZdEpUtak4QQjdNhrGs8ODgtsYbwLQeBY2FgYaTnouGhYGDj4Obk52hj4uEkJCcpqqmloyMgkLDxsXIxMvI0ciCF4qzsMGXptjhhhQkIhghgEEMEMUKCWGnXyws6ITYQyzNmGXHhbLWLRw5WtMmbCtcOMzVa1cYmOZzjxMW2LMAKTw6E/GEh+MIXE0VwYI5MeTDYhPwHmfgPDphthM7ayobOGH4CDt4uFh5mxgydITYQ2cts2Nm5xLWmFxhWtMOJmtxNWjBazyMc2ZuxasGDDIAKlQErg/40Nv40Ld8OfTLeZ3mIrhXDWIjEYRM778evHmnXDh27AIbwF2eArGGiIGGh4CLi42RjZWXn5eZh4OGjpKioqKUmI6KhoOBh4uRj6GLo5OfgQIXlzhGBrY444IyGGFCRIIoYIIYI4IUMEMMd+njghxohNhDNi3wsWbBqtc42LFa0atmq3C0c4luFk2w42+XGyyNmYAqPASqE/G4B+NwO0dV6VrWuGs2BZaUkpWwQtWOPHn049MY4LZiG8BL3gJPioSYiJCGhELGyMrLy87Oz8rHwkRGSU1VTE5HSUNDICDlYedk5uZCF5m4Xhj1M6GGCMgjgjhBBBBBDFHFHBCnt1caHIiE2EY8uXE3cMMy3Dlb5FrRyxyLXLBk1W5cLjGyw48jNo0wgCmMThPx7xfj3j4Mc+SOTJkyZsGGGGufGhfgHE+AcXFY6LEQUQ3z4WnD0301zgIbMmGYGBt4OBg0DAwMPH2sDAQsOITYRkzZnOLM1yrcWHFlWtGmJktwsGbZa2y5G7PM2ZtXGJgAKUg2E/HmJ+PNfRuzYs2KTDfKAg/4D3v4D33GOKOtbxYCHyNd4FBaDB4PD5zA4BA4yITYRkYNmTTJhcrWOFhlWtGeNktxOWLha1ZN8rFwzxsGDbMAKfCSE/ILh+QWuuvPi0ynmhoxaLYJI1rjw3x544ZT0NVslAIX4BivgGXqXYai6ahDXXbhbcPg7cDTOmqsuwGAwkM0YhPIHVnh15cM5qoxhEE4RhOEYz39OUYSAITYRlxOcTNu2yrWbfCxWtGznItcMMzda1buWzHGwysmebIAKTAqE/Iat+Q3fDGODFm2aAIX4EFPgPThstnrweBwoh8fW9E5nTYLAYDIwITYQ5YYs2TDmarcONyxWtGTlytcYsLJbiy5W7TK4ws8mbCAKYBOF+RvD5G8WFhvohwFmCwF1lNGHnxaE/AJN+ASdwsUMzBeGHLHTfSzghsvYRgIG3h4ODQaDg4PAMLAQNKAhNhGXM2yMHDdmtYYcbla0cuWy3E5b4VrFhly43GPM3aYcYApMDIT8jHH5GTdWjRmtglLHUIP+Apj+Apecm8cYmIfIFxQGhwmMzVAILCQhNhDZywbs2LVkty5szBa0xNHC3C5ZNlrjC2ZYmuNrjyZW4ApxHIT8kbn5I+6RyTxS0YMVsUY4c+Xbn03x5GbNuIT8Atn4BW8k9EMEYY8+XPpz48sY2lmcJmWAheZuGZMDn5YY4UcEMEcEMEcEsNenjiltITYRjas8Tdk3YLWjFzlWtGuRktctMzNbkbN2bfMyb5GTVkAKTQuE/JVd+SrHLe8KXyNghPwGNfgL1ZIxwY46coCHyVfYBE5nE57BYBBYiCE2EMWuJy5c5my1uxxuFrTG5bLcOLK0W5MzRvlw5WTJs4ZgCl8ThPyaZfk1VyXxTxWxWshTPixxzoX38nv38pRgprI4a57758TXg57QhsyYVgV3DwEKg4CDgYnAMHAQtCAhNhDjLkx42ORstytW+Za0Yt263Cya5VrTI4YMsjZiyZ4sQApLCoX5LvvkvXw2OwWGgopAg/4CBP4CAb6xe747h8fXOCQuj0GEwCCx8CE2EZXLBi4ZOHK1q2ws1rRw3zLXLDDkWsMuRxicNMblq2ZgCk4Mg/5OJP5OJ75b5Xx6cWyF99573uTAS4iaKm2vBofB07gMAkMjh9Hg6By0ITYQ5w42mRo2YLWeVuwWtHDTGtw43GFa1wsMrbLixZWeLCAKex2E/ASd+AmfBk2T4GvNrrpx1rKlJWUvgyyhizCH8GGHgvbh0ClEMlEalUclEgi0KhUAg8Riclkctlcvo83pc/o4heCsTNgbZaZY4ZY4yFDBBGlyuTgjZwAhNhGXJlxssTFmtys8ONa0cN2a3CyxYVuXJiyMMeTKyZOGoAp5HYT8GPn4MY8s8No5McazqktitKGFnlw6zoCH8FXngqvkkqkEwlEyk0slEgiUWgcIhcHjMdjcnk89l9Fm9Dm4heJs2gzeBgjhhhlgjgjihEMc+1jgllAhNhDHGzyNGuVstzNsLRa0xuMa1w1Y4VuHC0YNGbZzmbsWQApcEofwDseAcODQSBSyLTKPS6MRBD43I5fKwIP+IID+IJFW/A48s43iN7byhcJmIIMnClnljlt1KOCwITYQybOGeJnhZrWTNlhWtGuNutxMG7VawZ5MrBllzOHDjKAKYBOG8CHngQ9loaOiZiCnJqgnJ6Wg4SRoaUCD/h1I/h1J3PLrw46ziapW5yCGwVCwErHomJg4NBwcLgMgYMAhNhGVw2bNm7Bktbs2GVa0bM2S1w2aMFrRpmYZXGLExc5sgApkFYbwKieBaeSio6iiqySrJSmjpiBhYudnZ2hAhPw1/fhsTlHDqvqvqrivK9468Oe4hYtBFFj5YIEsccccNOnrS1ghNhGJszcOXLXItyZnOJa0yY8q1w5xuVrDG1Y5GzJxiyOHIApdEYfwG3eA7GMSaNTyLTCHRiCQeExOMxWKgIP+GFr+GFsz249s6u3Hjx5ghriEgoCrQMBFwcPJ2qDQACE2EY2jRrlZY8K3E4xNVrTC5yrXGZs5WsWjDE5xYcTfMxbgCkYMg/4IBv4IBwHaqIT8PpH4fO8oNrDjh8KUeAQOhwmQyWBkeCE2EZMbNhkyM8K3KxwtVrRkyxLcThwyWs3OFi0zYceJy3YgCkwNhPwQJfggXTtr1BiAhPw5ZfhzFlXVp0BvsIbK2BYOLs4WDm7OBg4KKCE2EMWmPG0aZMS1i4zZlrRowarXDLLjWtcWFk2Z5mGRvmxgClcOhPwQPfggntlybdmPFgpghQCF+Gfj4aE8Rh8NTRFHdXHHKIfClDgcAocDgMFhNDgEDgMHITYRhbuMuJrkzLcjNm4WtGDdytw5mGRbhYYsOFriatGbnMAKZBWH8BoXgONikalEemUklUcjkOgULj8VmsflsfkIg/4Wiv4WiZu5w5VwjUZrvx572IXibNwwZ3AxwkaCOXA6WCFGITYQ3zZMeNrjzLcjlhjWtMTHKtxMMjla4YNG7XG4c5MjbMAKSQqE/A/d+B+9K8m62YCD/hd8/hd9dHVnnkCHwVNYDAZLcYTAYLGwITYRmx4suRozbLWuJu1WtHDRotws8rRaywtm7DK3ZMcWViAKahqG8BWHgLtiJySoJqqmKKWjpKBgIuRmZmjlaGbmZWPAg/4T0P4T1aOeKmlTUxdzONtd8ITzJ4djp5N5xjBEjCMYz09eE4QAITYRmaMW2LExzLWOVoyWtGeTKtwsc2Fblws2TTG5YsGrBkAKYBOH8A5ngH3hEEjEgmUunUyl0kgkDksvnM9nIIP+EVz+EWmHDPDOFN8O85nIheCMDBDjb6ZY4Us+BzqGCMAhNhDRq2xZMzJstcYsuZa0ZuMy1wxzN1rLNizNm7Ztly5mYApeE4bsOux5SEBUKCgnpSIiImAnZGZkQIP+HvD+HvGcbpzq81OeHGlghspYHg4mtg4GDg0BBofAcBBwMaAhNhDNg4w48bBytZuGONa0xt3K1xiaMlrbK4ZY2GZyzxNXIApiGIT7+j8AAeDNwNFsEV9O3Lpw3jKeCcIAg/4dlP4dj+NdfCiqrFVCGcdb456ghsmXsHAX8PBoEBBwMfZwELCAITYQ1atmDLNiyrcmZlmWtMmRktxMcuVbkxMMebM3ctGjBqAKSAyE++u++vNWu0kcM4P+Hfb+Hfc8i64VMQCGx9ZwaxjZO5gYOAAhNhGFxmYZHLFwtxMWWFa0bNWi3E5wuVuRk4b4WrLJmzYmQApuG4bnyugLjYuChZiMmqKWkoiAh4+Zo5mJh0HNRktGAIT8PFn4eIc0sk7Xje8YpYMEMgy5eDXogIXhjGwsng4ZYZYYEJDEjhp1JHlwITYQyY5HGNuzYrcOVjhWtG7BstxZmLVayyOMeJm3xOMLdkAKigEqhPnkPnY7z0y2zypxhKGDBbNmwUlNWuOtcN8+XXljhpLJmIbxBkeIJWAhoWIg4SHi4OLkZGboZ2jk5NDRk9NUk9OSkhDRENBQULCRsPGx8eCE8iduMOflwzjEIwRBCJCKBFXb2UaxITYQ1ZssbjG5YrXLlk2WtMrZmtcYcjFa4ZY3LXG4y4WjXKAKpwE+g/4vlv4vpeg8LnXFeyseFWMIz1zzlMYxWsYxWEXfHfPnvea1GOGPCnTghfgqc+CqGIYKGqKCJPTTXicDhcXXHNVhsNjMhhKJIZacDXfg68LHHNNgMJhMVdgoII55cHHha8PahPHnTg5eXDOqMSKKKJBCSCBGIiijCKRAhFWvgHHCPgEhNhDduxZ4mGTEtYMcWFa0YNsy1zibt1uXC5bZW7bE2Yt2YApmGYT8Z8X40Aat0MmTBRHDhx3zr6I5rZLAhPwTefgmPyTtWeXDly5cenDfHKeqODJiwIXmzh+CXUzpRCQwxq8LlYIIIiE2EY8WNvmbYsy3KwxOVrTGwbrcLZq0W48uFhjaYm+Fw0wgCnEfhPxo2fjRrtbBsrkuw4cudjjCVMVLQlWmWdbAhPwSRfgkPtgjqvTDHLhx14NcOO+FSWTJi2YLUmCE8ddWEeTjwznCaKMIxjEiYe3CcN4hNhGHHjZOMTjEtbs3DNa0w5HC1w0xYluRvkxMHLJvjaMm4ApmF4T8b5X4306XxZcEZJStbFgpbLHXr4KE/BEN+CHvBDNHJKVVb301100zmiCGylgeAWMTDwMDBoGAg0DBxdvBwUHNgCE2ENHDVuxzNWi1k5xtFrRm1xLXDbE5WuW7LNlwtmmLDicgCk8MhPxuGfjcNhm2Qpizxz1Ag/4Jrv4Jr/DqszWV0IfGFjgMAnsJhc/g8AgcpCE2EYsebDhy5sS1y5Y5VrTJlzLXGFlmW5MWRxjzNnDJwywgCkoLhPxvmfjfP1YOBG2KMcKD/giS/gilrdXOLwCHxJWybw+ewuAwGYghNhGVu1yMsrDKtzZWOVa0cZm61zlyN1rVi0c5WTJiyyM8oAqAASSE/H0h+PpOHHhvteUs2jFzJUlPDfPlyzhSmDBitgjWMIX4IVvghjqYKHARzRyy4ejD2z0wQWVYazEUVQQz4eXB34O0hPEW+1eHlx1jGKKMJwjGU4QEJxy+AYJ5QCE2EMmmFnhbt8a3FiY5FrRxmYrXGFg0WtHLHG2btMeNu3cgCnMdhPyCBfkExnXFg2atmzBgjO+XLly573wyjTBgyIX4HyPgexunwySGO2m2+3B04eemKazAY6rDVUQAhecOI4MHm5ZUJCghhgjhgjS35+KFACE2EN2uJlja5GK1i3zNlrRhjZrXDNm5WuW2ViyxZmWFhhZACkoKhPyHlfkPhy1vGVMWYIT8E4H4JobZGSeHLnCHwROYCmtZgsDgcXAhNhDPJmzOG7jGtZYsTha0wuGC3ExYMVuZyyxZGmJm3aZG4ApmF4T8kMH5IWZZ2u2OlJYNGDFgQz14OHWAhfgYU+Bju6jGSY6i6iCOm/A14mDF11ygheHsmgx+JplQkMEcMeNzMUcFACE2EY8TZhlyNmy1q0c5VrTIzbLcLBq3W4XLnHkzYcLjEzxACkIFh/Iwl5GQ4dHuNOCH8D8XgfVhcB4E8IfA01gsC4EUITYQ0zYXLDLmYLXLFi5WtGmTEtcNcuZaybt2eNnkZs3LlkAKbBqF+Sqb5Kvb5pbKsBgsNgqJpa8Licfh8XTgaIsBgoT8DNX4GT4Zo5oRnXLjy5c+vPhnDQ0YtWiF5O36HTzzo4IUKCNCnw+bQpghNhDdm0yOMjHMtbtsuZa0xZXK1xkxuVrLNjytmWJw3btswApICoP+Ocr+ObHlXDjErIL+cAv5wTtbnnKAh8MU+AwGiz+CwGBwsCE2ENm7hvjws8y1pjbOFrRpixLcOVpkWsceLJmxZWOVjmygCnUhhPx+nfj9j1644cGLRu3ZsEE8OHDhYJwpKEJ2hSSE/BrF+DXPUyKShWt8NcaMcGJxIUhS7Phy4caF5E3aDTzxwwwoUMMEMEMCBDAhr1cEcWFAITYRmbNmbls4ZrcLFvjWtGjNutc4srVa1bsWmRs5ytmmLKAKSwyD/kEi/kExmJ8Thd5viIT8GOH4MW8WiWTNOc4zhs0YbgF3H09PBgAhNhGLKwxt82PKtxNnGVa0ZZcS1w3bNFubG2ytMjnEwaZcYAptHIT8bW342nb6TgynKWDFoxZpYIr43Dy4seKF+DLr4M45sc00GCgmjnvwOFttpSyQYKGG6+iF4008MGbtphjgjghBDDHHh8/FGnAhNhGNuzaNsLhotbsGbVa0YNMi1xlYMVrFg3a4seNhkbsnIApZEoP+Ovz+OwvhnwM6nEr3XhsghPwYYfgwjlLBLJC0YVw01303hs0YZg4K9h4OBQaFh7uFgIOfITYQ4cNHLjNkxLWzdm4WtMOVotc4cLNa3ZMWuPI2yZmbBgAKWRGF+OXz45fcRVHhIqoUcsGFrxcwhPwYSfgwl4erPKNEKLQpfgCGz9jOCk6uDhyFg4m5h4SFmyE2ENWLZw1bM2a1g4ctFrRhlZLcLPHjW48eVgzx5WuVkxzAClIOhPx00fjpphibpYLRwYYZQIP+Dkz+Dk3ry3yml1u7h8OU2BwKbwuBwOFz2DoDLyE2ENGeHJhbY8S1tlcNFrRjhzLcTjHmWtMThplyOG7nNiYACksLhfkR6+RHu2m+hVRNlIT8HAX4N1YSnJrvvkCHw1SYLBJ/HZ6gcBh4ITYRkwtGDBphcLWbdg2WtGeRstxMGjRa5yYm7liya4mbZkAKUAyE/JEZ+SIlknqhXBjjcIT8Fwn4LWcGKuqUa4b5wIfEFPgMAnMPgtLgcBgcnCE2EZGjPK0Ztmq3KxzZVrRg3aLXGRkwWtm2VoxZNsrLI1aACmYYhPxuMfjcZTlnhVWTBgzZNGKGjTXLcIT8IX34Qv2zNbJSlY4cOW+HDO9scqxAhstYLQNfIwcHBwEHAIEgIOHwCgU6ITYQzcsmrJs1YLczhg2WtMbRgtxNsmFbkYs22XM4YOMrJmAKUg6E/HZ5+O0+M9Fc1GLLGuuE/CFJ+EIPFDReUcscuHXEhsjXMDBUs7CwcbewcCmwITYQ3yOGeRuyYrcbRoxWtGbRstc5WeZblbMWTJxjc42ebKAKTguF+Oc745v8FiIMNZXPicCAg/4QsP4Qx6ZvhOsYh8lXuAQWiw+bw2AQOYghNhGNlkyZc2LMtYMWrZa0cY261y1Zt1rJozwtcWNoxyOcgApKCoX46lPjqfoxlmCuhgpAhPwlafhKf23y1qRAh8kXmAwGl0eCoHKwITYQ3y4cWLM5wrXLlgxWtM2ZstcNMuRbkzOGDDMzbs2GJiAKcB+E/H9V+P8ueljlTFs3aM2KjDXLfOIZFqUmhPwiYfhE/wS0WyUhGuPLfLeaFsDdBi0zy3ygheduLYsLl6UcEcUcEJDBDBDAT26mKFhQITYQ3xNmjXHhcrXDlg5WtMmZitcY2mZblbYWDRi0xuGWPKAKZBuE/IFZ+QLfBopqhaNcevTnxxjbNm1W0TpjqIP+EEL+EDOdWVNIxFI24vBjc5qF4208MGPyc6EQIYEMMcubxMJIITYQ5zYs2RuxzLcrVpkWtM2TGtctsbFa4wtWrZiwZZs2NqAKSAqD/kQG/kQT2vTtx4CE/CTp+ElGcqr7c2eHx9b0FodPgsAgsfAhNhGPJixZm2LGtZ4mrJa0yYWC1zizN1uVs2bsGOJuzbuG4Ap9IYX5GhvkZ3jkwOUvkhijjlrpnhhosowVl1CO+DH24e2D/hCE/hCVrwM+NHCMbmMyhNbnPG7ddZxMAIbN2H4GCuYuDgYNAwEDAQMBAwCBgEDAwCDicAwcFC14ITYQzY4m2TK5brXLRhmWtMrbItcucORblzMMzHHhZ42GbKAKYBaE/G0V+NpWVbbcWPBDJi0ZsmKtM+HDhIP+FVT+FTvEct9pic8eO+rwcZiaheHMegyd9cscaEjjv0sMK0AhNhGRszY4WGbGtbN22Na0cOG61y5asFrfMwauGWFo0cYcYApNDYP+OsL+OsnjWeVNbbmD/hV+/hVljV8F1u+NgIbOmI4FbycHI3cDAwMyITYRiYMm+FjmyLWzRqyWtGmRktxMm+Ra1cOGDBllY4mmJwAKUA2F+OZL45k2Qw0FFVsGDvwYg/4VRv4VR3g03y3ymuCHx1bYFBZ3C4TCZ7ASLiE2EY27DC1xtWy1gwyNVrRk1crXLRw1W4czXJjZOczly3ZgCk0MhfjlQ+OWXDYDFTSYStaAg/4XRv4XNb8W85RLAIfGljQGdwuG0WCoDJwhNhDPDiZ42zlwtxssLBa0Y4cK1zlZMFuPIxcY2bDG4YsWIAp3IYT8gI35Ad71zYdGDVmyYpQrHG14scUJShinZSaE/Cql+FUelMV7RrPHhvhnNbNXRgwWSy034c984IXljguCDU0zwxwQkMEMEKCGCGBDHi86hgjAITYRiy5m2FvhcrcuXLkWtHDNktcsmrda3ZNs2PDlbNmTloAKfyWF+QPT5BC7JsZNhIIZbcLg8LXDBJddgqokt+BtvhSTYLDYCICD/hRK/hRD138jw00jGIqIZi96zTCl14vGd8yF4408LH5eGOGAghghghhghEMEEcCPA6mOCPDgITYRiZt2DLGzbLczTNlWtG2JgtxZmjJbjYMsTTLjcM2LXEAKUQ2F+Q/b5D/5706iLBSZaYCF+Fr74Wl5kkZgbcDicKCHxhXYBA5zC4TEaDAUBjohNhDHE2assLPKtcuGeRa0YM8a3C1ZOFrjE5yOMuTMwYsHIAqIASyG8j0HkfVhoKIgZ6Tmo6WjJKAgImNn5+Zl4lCRUtNSUlAQkXKzMvLxcGkJSaTQg/4UPv4UX61yz01V8GJxGIknNzc3SIxUYifBjvl44ITxVxUOblmVRjGJGEYEYEQEIz5vPmRAITYRjwtm2Fs3brWmZzmWtHDFktcY3GRbizYmTHHiyOGOZiAKhwEqg/415P415QKvhXg+B4eHLw24u4Y1w4cuHDGMT31xjYCF+Gzr4bUcJg8Fg5qsbjMjhL8JbglVlUlEEEcM88sscc88c6tHBACE0ar4cdZWtZCEI461mnCMYRhOUUIkb+B4xjwwITYQza5mzlszyrXOZyyWtM2NitxNM2FbkbNnDRvlatGjRwAKVBGD/jow/jo/q9cdETrMZ4CE/DUt+GpHRHVHEorbaz1zgIbJV6WsTBwsDAxM7SoOAkghNhGTM0yZGTdstbY3GRa0yMWS1yzZMVrJthasHGNuwbtmwApXD4X442vji/swkGCghlwcuBrw9gCE/DVN+GsG8MNmDBHFC1dwhshWsCqZeFg4Wfp4KDgI4CE2EYXGJw4aZWC1rjYN1rRpkyLcWLK2W5W2HIxb43GJpjbAClENhvHGV4446CaoIyIgotJx8eCD/hxw/hxN4+C8Ne5XIIfClJgKcwdB5rE4DAZaITYRjxY3LZszarWrNy3WtGrfEtxYWTZaxy5mLJmwZtWeJwAKXhOE/H+F+P8PbCHBwXtTFizaJ5qzyoT8NEH4aIckOFXVKUJxxzx1zz0ghsSS8CoZGFh4GDg0HE38GgYkITYRlcNmuPGzaLWuVk5WtMjBitw4m+Na0a5mDhlia4c2LMAKUAyF+Plz4+bcZVhJLKrYcDKAg/4blv4bob4xN6jFaIfF1hgUBocJg9FgcAgsVCE2EMG2XE3Ytma3K1ctlrTFlcrXOVm4WtG2JkwbuGTXK0ZACkwLg/5CuP5Cw558N56OWIT8M3n4Zm9DdIz4c4CHxZXYDC5rC6TAYDA4iCE2EZcbHNia5my1s5cZVrTK2cLcTHJjW5cOHJjy42TJs2agCkcKhPyISfkQvz3zp1lgg/4c1v4cw65corOdgIfDlNQOn0VBUBAhNhGbM1a42zfMtx48TFa0auWy3CwbN1uJiyyZmbXMxysmwApkGYT8j535Hya8nVt0XwMksFJWwYKZLyxxzoT8Mzn4Zr9FdWHVHEhWl53xxxs7GiCE8XcvHfDe9Z1RRIznn7sJwoAhNhDhnmcZmuFmtw5sbBa0xZsq3E0YsVuZzmb4Wzdk3yYXIApZEoP+SbD+SbE59u8zm5lwrQCE/DKd+GT/OtaWLFozYMl6ZcO0hsfWMDBWcXCwMGg4GFwHBoGVITYRizNnLhlicLcTTKyWtMOLGtwsW7Za2xMmDVuwauGebIAKdR2G8bK3jaDkZtIyENPTlROTERAxMrNz8jLwMDJRUlNR0YCF+H2r4fVcFBgoaJZ666Y0MVElEUcNbHw5+XEgheTN6a2OeCOFHAIYBHDhdLFLBCAhNhDXLjc42GZutcMGGFa0xN3C1xjyZlrHK4cuMTXI1xOW4AqFASyD/jfU/jfLzN8I5YrgZzvO9nJyrhirnPHnxzxmcRrwKwCE/ECt+ID2OKuKs74b58OGcbW1HKvCdceHHhw4b3pHBTU1XxQAheWuC0G1hlQwkMEIQQwQwBBCIIUrL5GKeTBAITYRhYMsbJy0xrWWXMyWtGeXCtxY8rJa4y4XGNixbsWbbIAKYBaE/H9F+P6m+WuPBXJDZk0YMUqsuHeAhPw+Bfh8TxS3OBDJGla1vfPTLO6F3EckOPpvjjhhQxwS4PRo4KghNhGTC5cN8rXMtZ5Mzda0xt3C1y2yZFrVlhy5WDPDixtsIApTDYbx7mePe2ekqiQlIaBgJeRlQIT8QUH4go4cXFeNr0Wqh8ETeCwKewmDwmgoDAISITYQ4x5m7ls2yLcTdi5WtGLlitct2TZbjx5MTbDjwtHOTGAKVg+D/kIU/kIJrnrw+V1TGdSAhfh6a+Hp+5hqMJVgrpY7bcGAhsfVqAr5GHg4eLwDBwELDiE2ENWrjC5Z42i1wyc4VrRrjZLcTNyxWucORwyxMGmbCybgCkkKg/5ESv5EW+d881eKhPxEOfiHphaUKY76wIfFlZQOj0eHwOAx0CE2EMGOHCyy5GS1njYtlrRo5cLXLnDkWscrRuyZNmLnI3bgClIQg/23H7cvDOpGk1Ogg/4UWP4UT+HSOkcpnHHOefOGyRgGBgbeDgYGDh5OpQcBHCE2EM3GZi2cZcS1hmzZFrRixaLXLNqyW5czVoyx4cbFmzcACm8hhPu3Pu4csceKeJmtmUpNhrjvnjjRlDgZ8zMAg/4U8v4U37pwnVrzd87zusxVKxFunUCF5E28cWrnjhglgISFDBDBDAgjl1sMEeFAITYQyxN2TfJjyrWDVvkWtG2PMtct2GZa1csm7jJlbYsrlsAKVhCD/kZS/kZTV4PDZET2rFCE/D21+HtvdWGaWKVJVhhnpIbHFbAwVrFwMHAwsHWzMBBz4CE2EYW2HJhZt261w5asVrRswcLXLHEwW5mDZq4zZmDTM3YgCnIig/5IJv5IJ/BccXU6rhrGMKm85vje3PhvtwCE/Dx1+HjvgWnuhihKF71z5cefDjrhkpgwSzTtjIXjbSyxammGOGFDBCCGFCghQx529DgQITYRlxZcbTDhyrWmRq0WtMOLCtcMWjNbmcMGuLEyyY2GZoAKWBGE/JSV+Sled8cJwUwU4FcSwIX4d6vh3ViwUuMosoRXw4G/D4OGx1VlXKwcHAwcHE3sGg4sITYQyZOXDFjmyrWOVywWtGDdstcOGTJblzZGrllly5MrLEAKZxuE/Jfh+TAu2W2fJHFLFgtRO+HDPLgy5mTAg/4fXv4fWanhnlnV1m4tURU8O9857oXjjTwwaHAzpYo0EcBGhlw+dgMEITYQ2bN8ePHhaLWzjG4WtGWZktxM2LVbjbN2OXFkZ5mmVuAKjwErhPyY7fkxflhpvpfCnJKVpSlKEp0lC1a4ceXTlyxjkhwsGqiF+IMb4go6pbJ0NMtddd+FweFwM8sFGAwWKw2CusomSVqbZ8PTg6awheRNnG09McaGGCFDBHBDBBDAihghghghQRpY9rCjw4AhNhDjJkY42bnGtbZcWJa0b48K3Cyx4lrDI3x5MOHC4w5GAApnFIX5OKPk4hiwEOIhW14XE4nC13xUYKyG8OTnhyrgJqAnpKajoyMhoOHi5eTlZmVAhs6YlgJWtg4GBQKBQcffwcBBxYAhNhGRvmzMmGFytbuW7Na0b42q3FhZM1uVjjcMmGNs2buGYApsHIT8aw341h9cMWHBW0yTFi0aNGay8eLr25yE/Ejx+JHnVfhRwStCNa3vlx561nBijknIheQNrDbk6YZYYI4I4IYowjl18cbCgCE2EMcLbJkxssq3K4ZtlrTNkwrXOHE2W5nDXFkZMmrbI2cAClYQg/452v452d43yKzXWOc5hPxJBfiRrjkhipaV8Gmeeu2Gy5guDgsAwsHBwcPF3cFBoQAhNhGLI1as3DTItctmLda0ws261y2Zs1uFvlZMsrLKxasnIApSDoT8cNH44ScWamROu2+m+UCD/iUW/iUl5xzwjlPJyyCGy9g+BgL+JgYeHwCQMaAhNhDbCzZNsWHGtbZWDZa0ZM8S3Dha4Vrhy1cY2rlixbOcoApTD4X44oPjizsx0mGmmgnjvlpihPxOCfibl13zro48laTAhs2YfR9bCwcDCydygUAAITYRhxOWjTM0ZrcbNvlWtGzfKtcMcOZblcsGrlw1xN8zZiAKYhWE/ICp+QGGMdMppYMWbRiwIZY68ICE/Efh+I/G2KWqmKUZYcOeeuOOd4iGyxgeBg7mFg4GBgRBwc3XoGAhACE2ENmeRywZNW63MzaOFrTDkzLcOZllW42Dlu2cN8uVw2ZACk4Mhfj8W+PxdmKcJJHJXPSAg/4lPv4lP3HjTjU1IIfDlJgsCocLhNFgKAwcITYQ3zN2LnCwxrceFsxWtGbjCtwsWLZa2xY3LRjkxt2zVkAKSguD/kH+/kIDqdRNc5uD/iQU/iPz6VjhmOO+YIfFVZgKkw+ioHAICCE2ENGbhqzaMmK3FiaNFrRwzzLXLlzkWtmbJi1ws22XNlcgCkYJg/5Dmv5DpYzxbniAg/4mlP4mb8ZmJ3uHxBUYDBcFwdB4GCE2EOHLXCxa5nC1mzzM1rRpiarXORy1WtsLDIybM27XI0ZACmkdg/5HbP5Hbdbrnq6rVcoir48ePPfFz4MQhPxIRfiQj4WnFhxTpMgQlGEoxRzzy4cYheLs7HFo745UMMEKCEgjgSw7WNDaITYQ4cs2mbI0ZLcTJpkWtGLfGtw4WrRa0ZtGOLLib5mzVkAKTAuD/kfq/kfB4brgnjfEhPxITfiRFpp0YIylKICHyFcUVm8NocBgMBgoITYQzw48jFqxxrW7RmxWtMjZytxMWDRa3xOWuPM3cNmuRkAKbR6F+Nqr42q8rBg08Ekl2AwGAqihprwd9cssUmAouqCE/FGF+KMOWaeSVoQVjGMVoSlFjjxcu3HpheTt/HLp444yGCEAI6dfBHDOITYQ0bMWzNo0ZrWTly5WtMeFwtcMmjBbjwsGjlkwZtczRiAKfCqD/jew/jev665+Fy10iLvjndzfhTw1jExvfHjva1cekaqD/ine/inBvtxxdzxzzzmU1yzrVQu73zvrM3GM8lCF5S4BhbGWOFDBCEMEMBDAIIQQRy6e2NlQITYRmYtMuFoxcrWmFrlWtGDXEtc4czVbkxOXGVy3YMMzXGAKRQmD/j00/j1FYzqqAIT8VfH4q0ZMNa7Qh7VH4DBbTGYSgIAhNhGJi2zN2eZitcs8WZa0cMsq1wzatFuVg4ZY2zBmywtMwAqtAVGD/kBy/kBz79vD8J069Oo8fldcg5c+3cA5c0xMEJVYq9b5cw8WorGOHDWqnNcZ52CE/FAJ+KAXPmrRKcpjHgikF7TkASmwYdlYIRnl0aRjxZ82nQGymLFTRCC+HDx3Dw6cIITyp4Jrl69YxhGEIJREZwijAAgCE4RhEhEBGCMoiCJCcZ8Xopy5ACE2EYWzBy5y5My3Hib5lrTHjYrcTNm3WtseNi1yOGDDHlwgClANhfj/M+P8+DMR4hFBfXgawIT8U2X4po88tcZ3thkihsaUcLAVsvDxt6g4CGAhNhGZtjzOXLBitZMWuNa0bsmS3DjxMlrJvhct27jHhZtmgApNDIP+QoD+QoGcTyxvWaiE/E+l+J5+2icqY558+UCHxZW4BDZ3CYTRUDQAITYRhYMG+Vo2bLWrVsyWtHLlmtxM2rVbiysWjnM0ZsGDZoAKSAqD/kSA/kSBjcb5s0CD/irk/iq30nXPPHuAh8LUVAaPPYygcVAhNhDHGyatWbJyta5sLha0ZYnC3C2zYVrhnja42bZq4w4cYAp1I4T8jR35GodGNiGyOTFghO+Pbr15aypk3atmTZeGGICE/FF1+KLO7DgGGkSEsFMGiWKMqzw6a7YcOueohO1ohpw464Y3RRQIRRhGJGc+ztR4YCE2EY2jBs5cMmy3C1yOVrRk4wrXOZtmWtsWXCzYsGTVk2xgCm4ahfklk+SXueKfFUYa6iqWO+/C4HA2xyS4qa7FAIT8UTn4ocZWvDDhx5cefHjnGGDBbE0VRIbJFqVszCwMDAiBgIFAQMHB4FgYFGghNhGXE3aMXDBitcN2TRa0b43K3Eww4VrHNmaMmTBhkasGAApeEYX5NDvk03ptsvwlWCwWCw0kUqmG8THniYVnIyShopCw83D1cfQxsyCGyBXwEDUy8LCwMHCxt7AoKAAhNhGRgxa4m7dwtcsHOJa0yZGK3E0c4VuJlmyZGuJlmcNmYApmGoT8nPX5Om7x25J5NGjVopK98Oe97VxaKWCD/ifC/ie1nwN9pRc5m4iprOvD53vihePNWj0NcscMMKGCEhT4PQkFwCE2EN2DNoxyNMy1yzcM1rRuwZrcTZvmW4nGHM0zN8LBxkcACosBLoT8naH5Oy5RpeU51jdHNp0QlCAlakLRXy6deXHONsHMrxJWhfikq+KR2iDCV2QSTpaa8Lbh8Dg6aYYqrMBVVgqKrJJJJI4658PDm68bOITxJlR182s5xRiIgQQigjCESKNcPgWcI4whNhDHLhYY2DFgtbNWGNa0w5Wy1yyZtFuJi3bsWzNpix42oApiE4X5Phvk9xpupw0M1dOBwuDxcuBiksCG8S/HiXfhZRORklFRUJBQMnFz8vOyIIbLWC4FbxMHAoOBQcTgODQIITYRhctcmJwzaLWrduyWtMbhytw4mORa0a5XGZs0atsrhyAKwQFHhPtOvtUYXxY+Fv3MksCkb104dc7wlizbs2amqsscNtZ64VnlwZYVphxM0+VGkoxx49efPCq2DYCD/hGs/hGxlrv048O+p0rhjhjFXGb3xnwceDXFvXg4MY1XjV2nFt58Gt842MMa3C+Qhdgmhw9NscsMcMMKFBDBDBDBDBHDDLfo0EOYwVl2mijgyOBjhhIIY0aGGGCFDBDXq4UOFCE2ENGOVu4asWK1tiyuVrTNlaLXGZtjWsseJqwaYXDNo1YACmoYhfjXY+NdVglUEUtOBweHwd9MKybCWYaYhPxbtfi3Jbq6lIThOqOGeXHy8e3DnIbL2D4GJt4OBgYOAQMBAwECha2bgINSACE2ENW2Nu4bN2a1u3c4lrTFkcrXGJy4W5mrlzkYt2jZnmzAClANhvGhd40QZCUnJCSjImKl4+XAg/4t4P4t354XtFuOMobE0vBpunhYnAKDgIchNhGNm3ysmTRktxZWmJa0cYWK1w5zZFuVk2yOWbFo3aY8oAp9JIT8cT344nUdNMW3ZG1pYKWnFGM61QnWs8cNbHCF+MEr4wOYsLhL5Zp8TPgcHTPDJRgLMdgsNVZNJEhrgwMt9YCF5C2cMWvnhlRoYIUEBAgjgQwQwwz7EjlAITYQ1atmOZmyaLW+ZyyWtHDditw4WuRaybOGGJu5x48mFwAKSguD/jjg/jjDYlyzjcCD/i7s/i7zjU3rjHUAh8IUGCwGhxmXwOAogCE2EM27RgzaOcq3KxYMVrRy5yLXONxlW5mjFrkcYsLVoxwgCmEWg/47gP47f3Wrq+VY1qqxeus7oIT8XHX4uHdF9EU6zw3re88bKywAhs3YfSNXCwcLAQcBAoFCwt/CwULBgCE2EYmzdtkbMMy1nmYZFrTE1yrXGNq1W4XOVrkctXDZzkygCm8chvH/Z5AFYeTRcVFTUxMSkRBQsrKzcnKwcBATk4rogIT8Wz34tk81dE5K1rOcISlaiDXLgtNQheRNqr0MscMMKGCOBBCRw4nPwocIITYRmZ48rbHibLWGLExWtGjhqtcZGeRayc5WDRszcNmLRiAKZBqE/ID1+QG+2via7RkTz6NNa2nZkjaYhPxd1fi7vyYdlbRjOd5655bp2jojkpKGylgEwHBwMKgUCQaDQaDuSCmAITYQ0ZZHGbLjaLWzHM4WtGLZqtc4mjdazxN8bPK4xMHDNyAKhwEyg/5CIP5CHWe3g8t1blFaiItvdlMRhMZvv4XWamN+F4/LmvSE/FzR+LkWl5YZYa52fHVGTVTNSyMb3veJa0eBFK7Xbg0w0ZiE8UZ4ufwZzjGMIiMIRgAihEgjCMJp14vRjCPUITYQ3wsmTBqxcrczPKxWtHLdmtwssLVa4YMmzRlkaN8TPMAKnQE0hPxrDfjV3y2yyxyhKWKVpRvOuGqNmKlrYqQpGNcOXHlresNGXkS4GDJEhfjLg+MsGCyfCRxRz114HD4HE21wwVYDAZRnlBfTfg8Pfg8HLBFVgMFkGMpovgrAhPHHJnLr5a1jGKMERCMEAhGEUJwjGEYRTnPL24RlkCE2EZG7fK2aZmi3JlwsVrTMwwrXOTKzWtW2bMzYNMTlyyygCmAXg/46JP46Md634EcKpccZzN63qeSD/jJA/jIbvG2b3m+ec3tvlz5Z5IbLGCYGAvYWDg0CgxBwMLcwsCjwITYQ0a5cePDlzLc2Jy5WtHGNotcOGzFazzZWTVqzzNmbTIAKhQEmhPx3zfjvXY2OU5ymxXxWlitaEoTnjy6de3TjrKOTJsCF+Mjz4yG6MHhIYIZYZ58Hh8DhcLTTNFgMBhMFhKrqrJJo6MLfhcWAheUuA4Z9PLHDCEMUcEEMACGCGCWnYxwxzCE2ENcTNm0Y4sa1hhzNlrTE0zLcOJvjW4muPC1xt3GTNmYACpMBOIT8BVn4CrWXIYseTKlPPLFnzAGnRr1acUIRpWUYRjGCEpYLaIYIYIT8GhX4NC1aF7RgwYcU74sYAY8XHY9O/Xpx46SwatGrJgtghoYKYITwJOGvPes4oRgIowjGEpyjKMowjFEThAnKaM793HFyQCE2EM8Tdm1ZMGq3HmasFrTI0arXORq1WtWrlm1wscbJy4xgCmceg/4MeP4MeTw/CvWYu7pGIieU7zA7dYT8GHX4MOyMM8sM9ePTn04Z0wZMmzRk4AxSheIsrCy9tKNHBDDBGCNLTq4TAiE2ENnOVjkaMMa1ozbNVrRw3yrcWJu0Wucjdw5YuGLJm4xgCnMkhPwK9fgWP1aYar5r0rKcKjPspglSU143wRyYsEiE/BAd+CAucJ7K5o2jCta6Thzy4bsDNizZNU5TXITkcSFOHe9axjGMSMSIIp1y92E6ZSE2EM3LfE1csMy1q5w5lrTEycLXGFnkWucmVnhY5WmNrhbgCm0fhPwRJfgit21vgasmzVakLxrjxpwlCzNhacyD/geS/geVrlPZE5znjc3OqctVGudcc8YAheTuATT0ywo4IYIYIQQoY69XBBHgQCE2EOXLRqxzZsa1gwaMVrRmzyLcLXKxW4mbVxlZYsLjDiygCpIBLYT8DSn4Gla456cGPBCWC1KQnXXbfk14seDE2YeJh4V9E4Iyz4JymIT8E+34KE5S0V4VNFsQxyrDHm24NseDfPwba9F9jRLJCVsNMK6F4OwZicPTPDHBGhQyy32pJJqqMVVFCpjnjjjhnlzeFQZ8ITYQyaYWGJy3xrWbljmWtMLfEtwuWTBaxysXGLI4ctGLVuAKhQEohPwPMfgelhXApKE61rUliyZtVrE8uXfn03ywvgZJYIX4LAvgrrgTRxQQo5Y6abcDhcHga5ILMBiMdhsJdFFGvlwNd96F5s4fgt0cscMMEMEMEIhghgQIIRDDDLTq4YI7QCE2EYm7nK1YNGy1uxbtVrTNmyLcWRriWssOXHhcM3Dli5YACmcYh/AcV4DzYRBogjkqkEolUolEYhEFjsfl8rmsrkchg/4NNP4NMY3XHW8Qtu8268LRQIXjTTwtHXHGQoEMEsd+nghhvCE2EYnLVljbsG61rjy5lrTG4ZLcOFk4W4cLFtjcZsjZxjcgCmATh/Aed4D+0CgsYiUik0ulUmkkWhUNicdiYIP+CW7+CWe9d+W91dTh0mVghsrYJQtbEw8CgYFAwt3GoOxAITYQ5ct27ZpiwrWzbCxWtMLnMtcNHDVa3ZOWjDKybtsLBkAKaxuG8GoHg1NikLCQkKioWYip6alpSKQ8nRy8/Iy4hPwY3fgx5wNerLkZ5Ry4ceO5LJDdgpgAhOxame96sMawqmhGE56ezKsrgCE2EOGuXDlb5Wa1s3Y5VrTJkyLcOPG5WuWeXGzxsMLHCwygClYPhvBnZ4M+Y6ajqSKkoOBS8fMw4IP+EVz+EUWl9s9s1ONzkIbFlLAwFXEwsDBx93BoWJAhNhGTE2xscjhytyucbJa0bM8S3Dmxt1rdw3xMWOFy3y48YAp4IoX4UJvhQZrhTzYPBYHAYHAKyeGWSTAYDDYSyJFjcDhcCIT8IVH4QrcOTTTFr1Z82HA2QyWyQlNljnre8axrYIThSrNCQnGKsYk4TjCcKxv4FhFxwCE2EMMmNjly43K1w0ZOFrRi2crcLTIyWtmjfCxy43LlkzaAClsUhfhK2+EtOCCe6vFMlgsFZNJgZ8Hhb4P+Ecb+EdOonlz0bXPCYpCF31sFOFnlnlhhQx06uCODCiE2EZczhy3b5sa1lmc5lrTFiZLcOJw0WuXLTGwbOc2Fy0cgCm8chPwurfhdvxwriluzbMmaCuHTnz565YY8EMUAhPwhSfhCXxYq8Csozy474cd8Na1hXRPJK2CF482MMWdvjjjghISFDDDDXp44IceAITYRhc48zjJixrWuZy3WtHLdktwt8OZa4bOMbJnlcs2DhkAKfyyE/GHZ+MP3Mnkw6NPEw4o4sGBgrWuHDjy3ve9c88NUZWxR3WyAg/4rRP4rVezv5HHhx8jcRiIC8zGRNSpSprcdeICE8TcfDHbecaoxRiRQiCEUIwihEr4LjGeUITYQ3YuMObG0yrcbBsxWtHOFmtxN3LFaxYs2ORk3ZY2bhgAKeCSE/EPF+IdfHa/JpnThDJizZsFpI5cOPXlwzjgjxKZLWIP+LDz+LEfhz5cNTwutrMVrWqvG7634e/Dc8ceAhPCF4T05cdaxiiijKMYRghEjPP34RYAhNhGNpkZsmjXMtbt8LFa0ysmK3Fkc5VuJnhyNHOFzkZ4cgAqBASyD/iI4/iI/1fDPCeERSVzOZ48iKRc9Y65RWq8beliE/Fn1+LOe2PdOVZ1vfLjneMKS1TzWI1reHDhesZyjklkhiITyt4Jjp585zjFFGCMIwQjCMIwjAjBGMcPgcnUhNhGJoxYsGDJgtaNWTZa0YM8i1xmbsVrLM3YN8OTKxZYcwApaFIP+Jfz+Jf26vPbjqKiKvhzjcoT8WOn4sdceLjYdEMCUcbSy4dNQhdZNJDja7ZZUaGOnXwQoACE2EOWDZk4aY3K1g0b4VrRi1brcLDK0WtWGXIwytG+Fg5agCk8NhPxKnfiVbtqhqkzZ447gg/4tPv4tK8z1m+fDcTSGyNcwK7h4eHq5ODgZkCE2EOGjjNmxsXK3LlbM1rTNkyrcWLI5WtmbJowYMMmPK5ZACmgZhfidS+J2+uSnFUYLCYKJHXgcHg8DDPRNdVcAg/4skP4saa1Ot769evXrzu9TiejCgIXkrbxwbGeOGGEhQEMuFzaODCAhNhDhphaY3DnKtc4m7da0y5m63EyzY1rXHmatWObM4aZmQApRDYT8UlH4pJ5x15McMELasACE/Fyd+LjmuJgleWnXXWCGxtTwcBbw8XO1sDBpgCE2EZMbTIzaNMK1njysVrTC1brcWJhlWssrFs3ZM3DBmwaACmsdhPxTyfinzyM/MjilGNc+nHhuhkxbs0tV4XmAg/4ssv4st6VV0w1WsYW3x48fDjN5oIXhbFywZu2WWCOAgghghQo469WhggAhNhDZkzw5M2JotxNszBa0ZN8q1yyZOVuTGwZZnObCycuHAApTD4P+K4T+K41q+11UdONXAIP+LKj+LJucXwyvnrw57obHlfBwFrFwcLBxdLIwMDJgITYQ5ZsW7do3yLWWRmyWtG+bCtxOGGJbib42TJtkxNmbhuAKVxGD/ixY/ixp1vl4PbOIiuerqIT8WGX4sKc0tU81YTmy1w3xgIbFlGgaeJiYODgYOLvYGBAhNhGVvkZ4WeJotzMmjNa0cMWC3FibZlrZwwwsHDdyyZ4m4ApRDoT8WyH4tr8Nq5qat1sCWECE/FhZ+LAGmKNp5Yb8enDhhsiXMCuYmDh5unQKgCE2EZG7Vu3aOHC1jhZtFrRi1ZLcLJwwWt8bNxicNcuTEycACl4XhPxdAfi6lpXE1WzWlCuPPfPPLkluwoP+LFz+LEnV8ONWzJUVEcb7vLCF4YxMcORw9MMYEMMuxgjQgCE2EYcznJmZMG63FhZ4VrTI2brXOLDmW48bfEwbOcLZwywgCocBKIP+Lv7+LvfnPh6yprXLVVqccZi4y4u99bvOr8THLACF+Le74ts44q6I7Z7b8XhcbhcPDLddhsdisZZgpIkVMdNtOFrwsNqF4y0sMGpplQwwoY4BFBBBAghgjgjgjSz62GGCcCE2EN3LjDkaOWa1g3yNFrTCzyLXLRpmW5Gzli1x4WTVi2ZACmAShfi7q+Lu/BUYaShXhcPj8TThZJMAhfipe+KkmyC66qrATVRyx4XC4nDghsrYHgWAYVAwMDAQcLgeAQsKITYQyx5W7hwzyLcbJy4WtMuNstcY27daxY43GNo5ZNsLfMAKcyuD/jBQ/jBd5degzh16N6mpq4kGM4zjIBqE/Gn9+NP9hwDNnWuy5NNMWvVlyGPEx4seLHiMeJkyt4CE8Uclj56ZCE0YowAijCICePwKnHEAITYQwYMcONzhcrcWZxkWtMONutxOcWVbkcuGGLCyws8WJkAKciKD/jVK/jVJlwjn4HeOc2mq1rXDHKMTN34+O7aE/Gvx+NgWOTfuYoaGiBWta47xreNYzlltPBGF4IwcTPxxwwwxwSoUEcBCRwRw07GKNCAhNhGXNhYN8TXItwsWDha0cZHK3Exw4VrlrlbuGzFxlaNMoAp+K4P+OLT+OMHGe28a1iIq8ZvKZI1CJy53tuU6vtaE/Gvd+NdHVhxXheuPLj11nWkMWTVitKNa4c+XHhnhJYr7GLEAhePNaa2eGOFDBCACAhgQwQwRo4dLhYIcWCE2EM2jZjiZMsS1qxyZVrRxlbLXORkyWs22Jhlas8jRrhZACl8UhPx7Wfj2pvnjlpO1s2bZmtgz124whfjS4+NMnIQZCXCJJa7cHgcGwMEcQIXgSUxOPnjjjglSx6m2COUhNhDlu2c4mmTEtYN27Fa0YsGy3E0ZOFubCxZ4suFniytmYApQDoT8eS348tcVN1N2amCdc+GD/jX+/jX1q6vO+bbOAIbIVvAr2Fg4eTsYCBUAITYRkyYmjhu5xLWWNq3WtHLVktw5mTda1ysMWJm3atMrTMAKcRuF+Pt74+8Yb6obrsJgLCfA4HD4muOGhjKsNACE/God+NOnNfRWOvLj049M72StglivghWIhsuYJQOA4ODg4EgYCBgECgIOBh8BwEGhACE2EYWeTIzx5mK1s4ys1rRtlZLcWNw4WssLBkzzZcTPGyxAClgPhPyDVfkGzrbLTDGNcmfFkzCF+Nlb42Q00eAmkghnrxOPxYCHvElgcEocFQWAwujwGAwWECE2EM8mbHjZNsS3Hjy5lrTGwwrXGNxlWsMLjC4zYs2JkxyACnYhhPyFufkLZnORfVTFbBNny7cuecKaNG7FsrLLHOCE/GmJ+NNfRx+MZpzVklbFbFSCefPh2w4LPSKF3ELA202xyoYYYIIYIYIYIUMMM+Fz6GLNACE2EYsLRrlZYcS1www4lrTFmzLXDljlWtMmLKwYZWmPC3xgClcQhPyKgfkVRTyM2LFa+TLLGIT8aKH40M8k8GGeHLXjy0stAIbHFLBwFvIwcHBwsnYoGApgITYQ3cZWGVw4arXLTHlWtGWFgtcM2zRa2aM2jZhiyt2jVkAKWA+E/Iz1+Ro+mfFnxRwUlivxLoX4z+vjPXw0mAjkjrpxd99+DIbGE7BwVrHwcPAxuBYKFgogITYRjzNWDRm1yrWTlizWtMznMtcscbVazcY2jRk0c42jPMAKWhCE/JFJ+SLmV2GEsVs262iFgIbxnfeM7GYjKCHjEDF08XPycjJghsTSsDBWcjBwsHC0NXAQK0AhNhGNszauMzNutyOGzJa0cNWK3C5buVuHHicsWDXM5cscIApkFoT8k835KD5TyQ1ZsGJPHn258uLLmwbAhPxo5fjRLhl0VrhnhhOkrUUy48+MhsxYNg5GzhYGBgYFAQKBgYfAYlAhNhDdxmaZGrZytzZmrda0aNMq1y0ctlrhg4xt2uJw0wsnIAqAASaD/kqg/kqPru6uY8Ln4TVUuYhN3vPHec8pxrkAhvGs941fYiBjo2EQ8PHyMzMzsnFwcZCTEtQTEpGRUAg4eJl4Opj5eJCF4YwsMGhwscMaGFChiERAhII0c+1QrCE2ENceJqyc4nK1nixNFrTJkcrcOFniW4mLhlkbuWzHJmxAClsQhfksy+Sy1VThEVdM+JwuBwNIhvGRh4yC4yShpiKkIaCho2JoZebAhsjWMHAYDg4VCwsfeoGBnCE2EY8mRw3cMsS3DlZYlrTJjZrXLNy1W4mmXJiysHDNxkzACkUQgv8ABgX+AAwMAACC/gKj+AqQAACD+GvfTnjmZvPPrmdAITYQyzYmOLI1ZLWWRq1WtGzjMtcMGDFa5as2blg2atmmTIAKtwFAhvGRR4yKSTkomImZifnp2cCMgIGChYuOjxJScZGx0eLS1qKmwsaytVlajo+EhYaHhodMTICH4GTgZSVSuZTOcTmaTWTScJrCEBgEqns8Eul86ncwmIhULmcyodCnM4RmMJ9P5xOZtN5VK0ymYITyB2WnHnw45VRCMIXpCMEYFZWrOEFLzlBFCNrwIzpOMM/gOKPDITYQ5bt8ThvkYrcuNo4WtMbFqtcY8zhblxZMmVvlzOMjFmAKeCKG8aEXjQjJmYn56LioyNV1eqqtLS6DgpGQk5IAh+AW4BcmUzlktmUzlUrTKZoJBU3m1FjEqptMms0AheTN7HLnZZ54oYUKCKWWQQyxSUyYHUpJ8OAhNhDdxly4cjdmtZN3OFa0csnC3C3ZuVuVtjb42DlgzZscIApwHYbxpLeNJdHR9JS1FStLUImIgISHlJWiowCH4CTgJU8nswmMwmKbTcJrNKXHpVR6NLZYAIXjjTwy4/HqYEMksEMkssUskE9epklix4AhNhDVnhaMWGTEtxOcuRa0ZN2C3Dky5FrHDizOWmJq2y4WQApnFYfxrQeNaEhMIicSg8GikVTabyqVkymYh97b3J1O5pNZtN5VK0ikcQiJAoGAhsyYVgYC1k4KJgoeEgYGCi4e7goWBlwhNhGFk3bMMjXCtytM2Ra0yOGi1y1yOVuNu5buMrlthyNG4ApRDofxrleNfuXEolMymc4nJKiE+DU+DJxl7XtnzHFAh8UVmAwGZweGofPYDAoLLSE2EOGTPLjZtcy1mxb5lrRthZrXDDC4W42zhswbMGjFs4yACk4Mh/GvZ417UnkxRqPSKTSAg/wEX4CNx4GM8eHUh8RVWBwKawuE0mBwGAy0ITYQ1bY27jDmcLWWNzkWtGzlgtct2rFbkytG7HJjc4seVsAKcB2H8eIHjxBExmEzmUtlhEonNJrNJqh0PUGgJXKghuA+4D8SUnPT81NlRUyEjKSqqq1ZWoqLAIXjjVwwZu+uCWCWKWSEhgIYqdnHFPjQITYQxaMWDFo1ZrcWVs5WtG2HCtw4WWFawcscbBlmytmONiAKdBqH8ehHj0JlcqgsEUSi1Kp0Sio9H4vFpTKEzmQAh+AO4A+bTeTSdNpvFIrCYQns8m82ms0RuNCGz5i1B4Bg4eCQMHCQsIgYSFgImBwHAQcDQiE2ENc2XG0zZcK1m2xYVrRs1xLcWRvlWtszBuzx5MmRu3aACk4Kh/H4F4/A4VC5PJprNKHQgIfgiuCLlEpnU7nk9n0/h8OUmBpjZ4HB4BGQITYRlw5ceXDhcLWTPFkWtGDZmtcs8zBa3xY2GbJmyOGjNsAKgQEoh/IMx5BmQUWiUejUGgJHIkwmMul8kksQiIJFI4xGY1G0SiaH3tvcEDgUikcolKYTFBILF4tK5VLZYChUOiUWcTlKpWCE8PcGTm1VRnWV5XtGNqkSJSspxx+A4xjrITYQwbYXOJwwcLWrjHkWtMrPEtwsmuRa3auG7jLhyssuLCAKfR6H8hv3kN/CazSWyyNxqFQudTulUuiUWVSuCQWMxiXy6ZzIh9JaTCJROZTOjUeeT2RSOCQWKxSSySZzKYzCRyKIxACF4Wx5jb5ZY55J4IYI4ICEjj0eFgjz4CE2EY8bTIxzYXK1hjcslrRu0YLcWXHkW4smTEwa5cjFg1yACqUBNobxk5eMnMjo+Ki0pKiBgIKDkJGen6ipVVXHR6MjVhY3FzbW9NTiOj4CBgIFMTKH4XLhcyWS2USlLJaJXKqDQKHQpnMoXCkmk8qlaYTFB4NK5VNZpK5UJxOaBQZ5PUolIITzN4bjDwPjphoRjaojKMFKzkIzkhGERGEYROrxYYbbgCE2EM8zlrhwtMi3LkbZVrTIzxrXLVi5W43LTDiY43GZwzxACncbh/Gm5403aPRpPJofDodD06naTSeBwKNxqNxoiERmgIfhVOFVikVlktnE5mUzSKRpbLJ/PqLRJjMCUyiDAIXljguGDZxwwJSKOGGGSWCPE5uKCOAhNhGPLjcOMzZotzN2jJa0btMq1w1buVuVllbOWDbMxyMGIAprHofxqleNTOLkmk6VStHI6S6XyqVyaTxSKgCH4TbhB5eTSapxOUslpH49O51R6NNZoACE8gdGs+PxYTjFS9JxTlOU1eXwYzhmITYRhYZcrZnkbrXORw3WtGuHItcucrZa1c5HLdtlxZWjbKAKfS2H8bW3ja3EikZMJiAJNJwJfLkPhyNRtQKDQqHVJXApaIbhluGXFZWk1NgCGhwJydWlqsLFLS8LCScJAxyE8qeD5Q7+NC6NZSqjaqEIQgUnGKUaoxjv7dcFYCE2EM2bRxmbs2i1swy5VrRzhxrXDPI2WtnLRtjZ5crBlhcgCk0Oh/G4Z43DQl0vnE5S6XiF8O54d0MzmKaEsgCGxJOwULMzsDFw9+gYGLAhNhGRywaZmThgtcNGjVa0aZHK1zhzZlrNmwaNcbZo2yNMwApOC4fxvJeN5OFQsoFBmUzmgIfhRuFHl8uI3GorFIeAhsvYVg4OzqaeDhYKICE2EOG7VlmY5Wa1piys1rRkxbrcTHLlWtWbRvhcMWjlzmYACnMZh/HhB48IU7nU5nCNxqTSecSWGw2HweEwSDxqHIoAhuI04jVNzUdHqipmpuajYiBgoQh4uLU4hsdVsAm6uDiI2Eh4CCgYGDgEHC4DgELJgCE2EMnLhg1w4W63LmzNFrTI1wrXLFk0WtcbNs1Z4WeLI5cAClMNhfj04+PTnLZeKGCCSeSOAIbh1OHVpqe+kYCEgYOLh42GyFYwMDM1cDE28rAQdWAhNhGNs1aM8jhqtbt82Fa0yMXK1xlZ41rlw3cYnGFzlaYmwApLDIT8f334/v8nFViYpbiD/GPfjH+Eapi5zxCHxJVYPAp/CYfPYBBUDCE2EMsrFwxZ5sy1wxbtVrRk1ZrcWFzjWs8TFgxcMsLFo1wgCo0BIYfyD0eQembzag0CbzaKxRLJbNJrKJSiEREJh0EgkAgsNlUrkwCH4eTh5ZXKoNB45HZdL0ymcFgkhkCazQTiKwOBQmCxOBQORobNWI4aDu0bAQsJAwELExULCQMGgIqLhoWAgWB4GAhZkCE2EMWOZiza4261uzw5FrRhmxrXOTFiWtsWRswc4sWXGyyAClENg/5Dxv5Dx3LcsbxupIfhEuETVKPwiBQaEwmFxGLghslWsHAU87Gx9/BwMDDgITYQxyZcbVvmbrWmLMxWtMzbItc5sTha2Ys3GPDmatMOTMAKaR2E/Cah+E3FPBLJLJgtKVYzx48c6xYI7rZqAIP+DjL+DivE9mpTfG+e+O85lh0vhFWAheeuK2FzMsMaGCEI4IUcEsexGXAhNhDBjlc5cbJitaMWLJa0a4mC1y3w4lrjJkc5MmFm0YMGIApUD4P+FHT+FHU4XETOavhAhPwanfg1PZtktFJQw4c+fOCGx9XwcBM0sHCwcbewcBA0ICE2EOMbBu3cM8i1qzytVrTE3arXDjFjWs3LZi5xYczlwxxACnUlg/4V2P4V2dXwnExMzPF33m7zwxjlw5Y4QqacKIT8GZH4Mq7UwMCdcN9OlvvBLBgyYMkidcc9Nc9cIIXmDhOafU0o4UMcCEIBAQQwpadfChzIITYQyc5WWXIxZLcLhrmWtMLFytxOceRazbMcmHNjxNMORmAKbB2E/DFp+GLXbHXivgloyaqSnPTp05axtLgYNVrAg/4Nbv4Nb99t9mCYmYIJTzm+dwCGypgNBWMbDwMLAwKBICDgCBQcXfwKBrwhNhGNw2c4m7bCtZMGDNa0ZOcS3DizNlrZphxMMzXCybN8QApQDYP+Gj7+Gk/EcK4azW87hPwZ9fgzjxMUIQx1y1zgh8dW2CQWeweBwuhwNA5WITYQ0Y5sLNpkcrWTdq2WtGORwtcZnGNa1xM8jZi3yMcTVuAKaBuE/CY9+EzOc9Fc1s2CUF748eG9WKVuFSyD/guK/guL5Y6TqZ475555vMTUdr5deUiF5E28MGlrjhjghCEhhlwehghRgCE2EY2LfFiaMHK3C5aNlrTHjaLcLnGzW4mbNxlcN2GRsyygClYQg/4U7v4U9b1vtfC8VFXygIT8FN34Ke8GamqGCkZaa58eUIbKWA4WGt4uDg0XE3sCgZUhNhDhvmxYmrbItZM3GNa0cMW61xiyM1rLC3xt2mXLizYWYAqJATGD/haY/hadqwU4ce3fwOfC8TUrbz4eePNMa5eB27dMYmru4IT8E/34KC8WmEEIYEI8rPqrkjBG9a4Z42NGEKUtSUkY41547oSHGrn20tbBitgXnfDdeFZVhGEYwIoRgEa8PozMYCE2EZW7PM3bMGy3M3ZslrRjhZLXDlsyW4sTBu4Z5cTNxjZACmgahPwz8fhohpXRXBDBSUKXrjYZo6MThWCD/gpC/gpD07Z5TC5zeVpi6t3AhssYJLOJh4CHgIOAg4CBQMBBwcPfwcBA0YAhNhDNgwa5GzPIta4sLla0cM2S3FlyZlrTC3zNm+PMzyN3IAppIYP+Gob+Goe96vhWKrEG73e93tdTrfSeEoP+CkD+CjOHLNFt5njPG9zI1quTEVKF4816DP2zpYpYI4EMEcUsUcUZHHsxjyE2EMWTnI3zMsK1ixZN1rRizxLcWHExWsGOHLjcNczDLicACsQBSIT8pMn5SZeDwHF2ZkpRjGc5kIShSEKynJGghNVGEYJ1nhy3nGdsWbNSE45cum++E82IhuMs4y3AGAWAqWIgoiGioaShIyImoyWipaQlJSIlo6SiJqIioyEjIaKiI6KjoSGhIKCgUCgYGJiZGXlZ2Xn5mpmZ2fkbGfr52tCE8YcOro6U5XpVGdJwjCMIRjAhEgjCIAiIhFCMIkp16vHHgAAhNhDRzkY5czLMtatWzda0b5XC1w2Y4lrhply5cuZq4bMHIArnAV+E/KsF+VYMjTHScKyiSlp0WlkhaETGrIgnSsEIShWKt8N5pqR2YeNfZhzVwy224K8pyWhLDq14sMUYM2PJhzCF82R5skwF0FUk0amOmnDw4vB4XEywyTYLBYrHWXQzRxz104We2WOCSS7AYjAVTRRRr4MjBkY8LbHPgmKuZJBClrjtghxcMs8sMcUFkVSE8ScOGnbW8ZxIhFGE4RlOSCMIiMIwiITlGAQqww16c9tFtltmrFPDhyzrCcJhGFZVY/AMzWAhNhDPJmxMm+JutcYcbNa0zMGC1w1b5VrNkwasMrfC5bMmYApsH4P+Wlj+Wj/yVRxxFVVVMTMsOV641zeDYIT5dL5cnC0QhaFowjhnhvfDnw4a1lfRbRTIhPHnNjLm8Gs4xijCMpoxTRryeLI4ACE2ENGjfG1c4si3JizNVrTDhbrXLBhiWuGOXMxaNWWNk5xACl8UhPy6+fl2Z0Z8EaQpalqSjbPDHQCD/K7fla+FeBjCb31433jeboCGz1iuAhcAwsCQMBAwMHC4BhYSFkwhNhDZm5xMWblwtY4m2Na0cYWq1xhZ5lrVgzaM27DDmcZnAApNDIX5c7Pl0Fw0eMqowFsFs4CE+Yo+Y5zcHJGsYxhAh8ZWeAKLBYXQSBxcITYQxZM2rloxyrWTLC5WtGzbEtxMGTNbjatMTlizxYsTHKAKSQqH8uunl1jiKuV2yS2FQACH5Jbkq4krNYocmgyHyFc0DuclQVDgITYQxzOWGNyyYLWTDK0WtHGXMtxYWmNaycNMmHC0bMmzlyAKdB6E/MTZ+YovTLh7qWyZNGCkk43jnzY5TxYdk8UQhPl1vl08WSlJL3148+OZgzW5SlGWu2+0hs0YZhYLAsHBoGAgYBAwQgIOAgIeAjbmFgICTCE2EMWDhq0xYmK1u3auFrRg3YLXLnI0WtsrVy0b4WjhswZACngchfmQa+ZBvJ2yU2UYLCYC6aSCemum2+W2LA0Q3IXynnlPcVZZRNDDXTbhbb8DhZaYYKqMFgrqJobOGIYKDvYWDhYCFgoOAQMFCwkLBQsDD3sLBQciITYQ3ZOW2Fw5yLWbRm0WtMORmtxM2ONbjatsTDG5xs2LnMAKQwiD/mYq/mZHnjlIg/z+359moqONgIfFlbic7pMBhMFAITYRhaY3LjHiarWuRtjWtMLhqtw5Wjhbma5meVjiyZWjliAKbR6D/mjq/mjr6Tx6XSZnjyzjEYJvjXXwM9oAhPmPPmPcWKFpRlXDPW15ceWc5YMGbdLQlMCF5M3scWrnlSxSxBJLJLBHDLic7GWgITYQwxuGbhhlbrWbfG1WtGjJotxNWWVa2zNsmZq1Z5MjJwAKfh6H82CnmwVj8AhMIhUIiUMhkns1nsllpFJiUhg8DhMBQSAQZASH5OTk5USRaCQaAIPM6ZTYlE5fLrrIkBhUIjUSikWhEGCF5U38bS3xxwoYoYASwwo6dfHFHhQhNhGVi5cYmGPCtw5WGFa0bY8K3DjxMlrnJlysGrjHjw5WgAqiATyD/lVi/lVj69HgeHy5xtmprEeJcYi8xMRMRU2YiOFVc888+vO7xXCfGdoAhfW1etrqrXQ4SHARWQ1x24mvM4nA4GGHAWYTEYjBUQQI6a5778LbAkwGGxmOwVlEUNuBnwtuPITtZpR4McuG85wmjCMEYAIACMIgEIwmv19aPXAhNhDbCzZssTZktyZsLda0btGq3DixZVrhmwa5sjHLjaYXIApoG4T8sxH5Zib6aXzMVqStO8cMawWjsjmuhPqyvqy8mLgThGuG+Hg3w48OGsaZI6myAIXjzawNPHOhhIYEKGCOGfSxxsSAITYQyZuWzltiaLceLM2WtMbNitwuWGZa4c4mrlg1yMs2XIAKXRaD/lqo/lqt1nlPCdTDE1M67t2AhPqJvqEcVdEMEa1vjw48c7ryx4CGzVh9A4BQaBECQcHgODgoWVAhNhDNi4Zt8bHCtYMWbVa0cuMK1wwZY1uFxia48mJnkYsMgApSDYby1ueWweGoIakjoKMi4WdiwIT6vr6u/G2yhlthwXwAhstYJh4K/iYmpmYFAzQhNhDVi4at3GRgtys8uVa0zZcS1zhxt1rXLiysW2bI1zMWIApLC4T8tZH5azabr8DFGU7gg/02H6cPnXHhwzwah8NU2Ap3D6HA4HAY6CE2ENceNsxxN2q1iyZY1rRpmarXLFtjWtWLfI2w5mzRwyagCnkkhPy0zflp7xYdDkQxSpOOHLe+OkZUhCMrzuXliviAhfSaelpwEGOZKqyqRHLiacDfXh8Di5cDBVJgsZkmEmoliITyh4FOvjrNOESERCKMIzVT29OCACE2EM8rZi2cNWK1i5buFrTK2ZLXLdzkW42zhiwyZWeFu5zACmEWhPy68fl1f4OLj2z2UpmtbBDBhplhlIX0UnopWclxEVUMM99ODjvgwcV8FYCF4mzZma508EcKOGW3UxRpwCE2EMXGZmzbNmq1mxasFrRw3YLXGJnhW5GrVyzb5crbCxZgCnwhhfl1Y+XY3DQYjGXVSSTw42HNxYtHDhI8VJgobIpZJYIAhPppPpscmXFeCsseLfq15MNoTyY9W/Je1r0WgIXlLgWFq55UsMteHikumomuwSOummHA6eOCECE2EMMjDDhzMWy3CwcYlrRs1brcLZg3W5MeXI1wtMrDCxwgCmkfg/5iBv5iHeNb005RjpNRMLM1G+XXlfKE+m0+m1Zo5pFa7ZZbxjK2LFgwUVY8OeaF5Q4Bli2MsMMMEIghQwIYIUtepgIwITYRjc4WuFwyarWLbK4WtGDVwtcMm2Nbmw5sWNliyNMTJyAKUA2E/Md1+Y6vPPPaMc2fBOiF9HF6NPAYaSqaGjCz4eWHxJVYCn8HgMLocDQOGiE2EOW7VkwaOMa3KzcuFrRzibrcLRo5WuMTBhjxuMOZqyxACmwghPzDffmG/5OLPonipgnuwwrNU1VtGiFYVkCE+6y+6zrojmvKsctMt5ynbElmstW2eeeukITxdw5w6OW84oiMIkYRhFPP3SOAITYQ5aMWLdthzLW7VthWtHDbItctHOJazctmLfC0ctG2HKAKaR6D/mOC/mOD48OXZwuM8+PPjm8VjXLV65zuOICD/aaftNevRynE1GNYqMTO853NZ1esAIXkDYwtXPHChghAQoYY59jCghAhNhDRo2asHGLEtxY2uVa0yZMa1zmyYlrnLmy4W2bI2bM2wAptHoT8w835iAdcNu6OLVozUpCMa4c+TDJK1805TIP+Ajj+AjmOVckXx3x3tdY4cOGoqM8+e+6F4w0MsmtljjQkMEcEMAhghl2caCkhNhGJw2yMm7dqtys8uNa0Z4mq1w1ZuFuNk2yOHDfIyZ424Ap8I4X5jZPmNtmw0GCkihhtxOFwtsMc1GEwV1iOvA4W/FxSxVVAg/4A+v4BCenGOF1FcNViKMzms0qK1vhe+OSF5G28cGzlRwIYoYoUMEKFBHFHFHHncbBLBkghNhDNs1Yt82XKtbtMjRa0yYsK1wwYYlubE4aM3Ldo4Y4cIAprGoX5p+vmn5ijhijMnFPEkowmKowEU18+FvCF9H96RFDgsbjMLhLrsBdVFJLPga8PHfXeheCMLFHh6aZY5Y4YY4o4iOfYoJcSITYQxxucWHIxxLWjBpkWtMzLItc4WLBaxxtWrlwwy5WTfGAKUA2F+aND5o68RblLsFRNgI04g/1MX6l+6nnE8dcYsIfA05gKbwODwWjwOAwGRiE2EZseVlhYM2S1zizYlrRpkcrXGbEzW5mOTHjxscbZk2YACnoah/Nft5sFUOhkOiEht0ngkLg85oU9isNhcHgcCgcIgkMAh+jm6MOAQiAQhO65QYTD4XCKbDoDAYBBIVDIhBoJBIbPGJ0HgODIEQEDAwMBBoWFwHBoOZAhNhGLFlzMmWHCtcuMbNa0yMsK3C0w5VuRqwZ4crNqxY4XAApxH4bzVYeaqmTj5uHjSKiJyaoJKIgomFlZ2ZjYsjI6SkpIhPtgPtk7atfErkhZVGKpBCsozprnnxiF4208cuZtljhQwwRQghjghT6+WGSkITYQycMsLhqyZrW2JjhWtGrDGtcuGDdbmZM8WJi1aNm7VmAKVBCD/mu6/mu78beZWvKOGKCF9m57N2rCS5CiihNbbXTehsoX5gGHgYGDh4nAMBBwEkAhNhDZjmzMsmXEtbZWmZa0ZssK1y2bYVuHK4ZZG7HC5wt2QApvG4X5pJPmklx7B2QVVYKqiCGfC4O/AywR1Y7AYDFAg/4CPP4CPeyOFRVzaJqqg6x4PPxeIIbHlXAwF/EoNAwMBAiAgYCBhZO1QMDKACE2EMGrZk3zZWy1m0YuFrTG1YrcWVi4WtmuFwzcYcjhyywgCoQBHofzVZeaqOHwSGxKCQyDQ6AQJPbNZ6FQ4lH4PCYTB4HCoHEIVBiH8BU3gKfg8Yg8QgMKgEDgcHhcTgMAoNAtcsgMGhEIjUEhkEhECIXj7VwwbGWVDCgQwIYIY44I4bdaLCE2EMnLfLkZ4ma1u4x5lrTM4cLXDVlkW48jJuxzM8WPM0ZgCn4khfljg+WN2GCNJLga8DPHAswWOxGCigpweNxuNwqOqjDYLGYIhPwSNfgkvlGOrLk0YIYkpywww0WpaEozrhrvy78dwITqZFOXhnGKJOEU5VgjCMpymx+B4TjlITYQ1cM8eRi0cLWrLFmWtG+HKtcsGbZawYs3DVw1ZtnLhmAKfyyD/llU/llL4138hwrFJnNzcxiIF3mN1NTM8b8fpvh0hPwUHfgnzlaeSbDXHfLrneMJWwYMVIIzw48OPDhrGVNDZLFMhPKXgWLv1rGMYkUIoBAgCMYxVw+BYRlcITYQyYuWjRwxxrWzHJhWtG7Jytw5c2ZawcM3DTE4btMLTEAKbh6F+YWb5hZ8DXNbVDZVhKJkNuFw+LvjlmuwGQwVUkSD/gja/gjbiOW9MXS6qo0he8+He+OwheHsmg0NcscKGCEIYEMEceD0sEcEACE2EYsrjM2x5WC1kzyYlrRk5crcLFiyWtmjRmxbtmrluzyACk8Mg/5jBP5jB+Dl1qed5gCE/A+p+B7vZLZgxZpxx4yHvUvQCawuF0OBwGBxMCE2ENMzlhkaMXK1jjY4VrRo1crcLVuzWtMrTG3ZtGzVpixACnQdhfli8+WOGWmKeyTDVYbBURT34fF4nDzw0YjBYbBYCYCE/Bzx+DnOksU8U6VilalpYIRnnz15evblzoXjLTwtLPDHDDBCIYo4IYI48vjYSoAhNhGHC4YsMTLCtaNcbNa0csGi1xmb4VuNvjZZmuPLkauGgAqCAS2D/llK/llBm/C4+AxnHGc75+B3mq1VYRmN543aarGL1FaAg/4PNP4PGZjpz5XG53eeM+PrOLrWsXE3m88ee+KY8R25cMCE8idk6uOc4xinFMQQUihGCMYIoq8HpowgITYQxw4mDBjicrWOVgyWtGLDCtxOMORa1yOMuRuzZMmeRwAKaxqF+YM75g+6YL8ZJisBgKppbcDj8HgaZboMRipMIIT8HVX4Oo2KOSUpxjWMEpQhGWvHfk3AheSNvHBqbYY0JDAghQx4vNkMACE2EMszDLhzMca3FlaZVrRzjbrXLHK5W4crHK1csXLFiwbACnUbhvMOx5h60XLQk1LT0ZCQMXJz87Ry8rCwsUno6YmAhPwdlfg65yM0ZTnXLfLjx5c+G6mC2jNk0IbO2JYCBwHCwMGgYGAgYCBIKDQsDgWBQMqAITYQ0asGrdpjxrXLRgwWtGOHKtcM2zBazxMmTlrhYY8jNsAKSAmD/mVA/mVBc+tXXACE/Bad+C09uxYJSuCHxpa4BEbTF4HAZKAhNhDXC0Z48jjKtcMGzla0ZsWC3E3YM1uTDizNW2Zzha42IApGCYP+Z9r+Z++++bugg/4RnP4Rd8clTFiHyRd4HGb3BYDA4eAhNhGNm0xNs2FmtcNs2Fa0ZtcS1y4Z5FrXK2ZNceNhky5coApiFYX5nWPmdlhnwluKtx1skqeWSmqCyACF+CN74I/6oMBgcNLgorpKKIrr5cLbh4XbRxS4mmuGVHBHHPhc6jgkITYQ4wsMjjGxbrWTlw1WtMTdktcNMbVawbZWTDG0cYmznIAKeSCF+adj5p2YLcHFLgILqKrropYJ5cDg8Tg8HPHJBjsJVmiE/BBF+CCPjSw8KNpozrO+OeHHhveUaNEJUrqAheNtLLBob4YYYYUCNChghQSoadTFDBSAITYRjauGbjI3ZLWjRm3WtMrZqtcs2rha3btMePMxzMmrFiAKZxKH82cnmzRicbgcBgEEg0EhkGg0Rm03UICH8Du3gexnEOiUYhkQgUEgsPgVVrFZRUCGzVh+BgLmHhYFCwELL1sFBwEKITYQ4YNMbTMwaLWjFmxWtHDXCtwsWWFawZuczhk4zMXLHGAKchmH826Xm3TUulKLRETiSEQmBQNE4kmsYgUCgwCH8EW3gi3RWKJNJ08nqoVGcTlTKanUthMDg4CGxhRwEDK0cPBwaBgIFAwECgYWxmYKFvQhNhGbDhw4WLlytbZmDNa0x43C1xjY41rJuwYtGjLExYNswAqRASiH820nm1/ksgkMOh8BgEdjiazRB4lBoJBIBBUBjKiUWHRuCwuEpNT6cIfwTQeCWOe0ql1qt16v1Cop5PVVhkViMHgEIh0UoiQyCtReCQGBwWe0qliE88eK2Hp45zRiRiQjCEBCMIkYzx+A4xjvITYRmxtGrhswxLcWPG1WtGzFwtw5HDJbkaOcjRjmcM2jXCAKaxSH8343m+rjZRKLSpDAILEYfEYrB4jC4BCAh/A3p4HO6IQKB3ySxaCQyCQeBxeExmExMIbIVqgK2Lh4GBgIOAh4GLwHAwMHciE2EOGjBqwYZca1rhYMlrRxjyLcLVu1W4mWPNlZNGLDKzYACnEdhfmjk+aOuRlL8FBNLLbhcPfXDDNdhMJhMJRQgvCE/Bzx+Do/YlLNDBKilaYaVVhHDTLXTHaAheJs3DBk8LPDDCQwoCGCGGO3TxxR40AhNhDnNiYMsjPKtbOG7Fa0yMGK3E1a41rBnjysmePFkx5coApqGYT81635r+546U0ZOBozUpPDHXjz1wyjgkCE/B4Z+DwnhW0VwVw4b48eu+XLWuCOKWrUheUuBYIdHTLDHChhIYYU+htghyYhNhGbK0bN8WTGtYOWrFa0a5MK3FixM1uVw5cOWrDK5wtWwAphEofzbvebiulVGUQaDQ6BQiCQSIyyWqtVwIfwcReDjGGTSCIog0BhMDpNisaRSMCF5C2cLO2yxxpZcfl4I04hNhGJixxZnGJgtcZHDRa0zYca3E1yY1uRg4Ys8jbG3at2gApuGIfzdqebtWezxOZwhEJiERgkFhsMTudJzOCH8Hs3g9nhkNSSSqJRZxOZ1O51O1Go6TSchsyYTg4C3iYWBgYOAgSAgUHB2crBQuAQITYQ5ct8LTIwbrcOFviWtMTBgtc48mJbkxsWDhy5xYm7ZoAKowEqh/N6h5vUZFI4JBYfDo7HErlSHw6AQKAwSDQODRWhUOrVebTeBQOi0S2zCdUulINCgIfwhueEN2lUulUupVOjUdPp+m8BiMRgsDgkIhlIp9Og0HoVDr1fsVjqE1jcgkKgwQCF481Zl8TLHDGhIYYIYECCAgiQwQwwxz062OBiwCE2EZWThrmxMmy1m5xtlrTHmxrcTHG2W4cTRzhbYWLTC2zACm4Vh/N895vn08ntij6AxOKx2JxeKweAwOAwSCiH8GcHgzhSaT2iKwaHQiEQCAQOIwOKwuLxGJiGxxTwcBRy8LAwcDAQaBgYfAcOgbshNhDjE0cZMLLCtzOWjJa0bMWK1xjatVrHMyyOXDJpkYZWYApoGoT8sQ35Yh2WejDqjoWjHLjx58cyiliF+Fvb4XCcBPNgmCgqkmhQRy000143E4fA4UCF208ctcs9qWFDCQwQp9nBHBiwITYQyxtmTNy1ZLWDTIzWtMrhgtxMcOJa1ZscjBzkYtGeFsAKUg+F+Voz5WqcVRiMdVgooGHvrpCD/hbK/hbPryawiGi5hskXsLAXMLBwMHF26BRYITYRiw5MjLI3aLWzZuyWtMONitxNGTZa2x4cuRgxYuGDZgAKeSSD/lsA/lsRnF+BPLGMViJvKbiaiLzvfV4t7naF+GJb4YaYa75MLBia8HfgaUVWAwWMxGGuuookJYb68TgceITxhyYubnnVEjGEYIwgIThOdejw5VhuITYQyzNHDZw5xrWuZq3WtMOXGtcNWrJaxbYXDVowy5GLByAKRwmD/lsM/lr54cOHDlSD/he0/he54XDM84fClLgcLs8RgMDkYCE2EYW+VoyZ5HC3G0xNFrRpmYrcWTNlWtsOZnlYOWGTNjwgCmAWhPy9Kfl6LjrtpwXsxYtWDJKcsd7whPwtVfhaRyQzTxRXw474cNc+TDCYheMNGZnBxxwxwRoI479PHBHWITYRhw4c2ZozwrWTBu4WtMePKtcsGWNa2yMcrRu0cNmDDEAKaxyE/MtN+ZZXTr00xxjS2ClITrWsZM0ORTVIg/4WhP4Wh4Ok8FQqpwq7zmd9e98QhsqYDh4Svj4WDgyBgIFAwAgYGFwDCwEDSiE2EM2mJg4xZWC1xkb41rTHmyLXDLGyWtmLlvlysW2VoxxgCmwahPzMLfmYXo0XzRpOFYzjhihOuLXow5CE/C+x+F9nhZ7RtOFZ1vfHfHOclpYpZIbN2H4GAu4mBgYGBIGAgUHAQcDD2cbCQdeAITYQ4b5cThs2YLWLBtkWtMOZutwuG+Jaxw42eXK5btWGPEAKhAEvg/5ohP5od7xfTjXh+J4pUVyik8XfWzs1UKzxuZieWamghPwvWfheZnK8lcOTK30mShalJX1a82e2GYYGCFpVphjjmIXmzh2KXXxxpQhghiEEMEIhghQwEMBDHbq4UebAITYRlw5GuHM2brXDNhmWtMThmtw5mTVa2yuHLHNkYs8WZiAKpwE1hPywFflf3u1234sNqUlSUowrIhMklaWK1qRjXHh05cM5wtTjU3WzAIbw6ceHTuEkIOgTEBFQ8LGyMjNysjMyMjCwUVISkxOTElCREPBx8nFyMjKysnDwMNESEpSSUtFQQITwtjlh1zx3nOMYxjCMUYRhGUZIIIwRnCMYREY38ExhPjghNhGJixa5GDfMtcOMjVa0cYmS3Fjw4VrRw0x48mbCzYZWIApsG4X5dWPl17igwlGIuogT34HD4W2eWSbDUZKzCSCD/h1A/h0tq8XDM73njzz3nOHgV2rpgIXlTfxwZ3FxwxwQwwISFDLTqYYGDCE2EYszDGzasGC1q3ZsVrTCwxrXLByzW5GjdjkY5WLZu5aACoYBJoT8wBH5f57Vxa4Ycd897zpTFm1as1pRx69vD35bznaWamSF+HNr4cxZq8JPBBHHLHPLXXbg8DPLBJZgMVjsBiKJJLYcDgcDeITzp4pll5+Gc5kYwjCcJwIIRhGEZzz92aesITYQ4aMWLJo5crW2LMxWtHOVqtc5G2NbhaYWDfE1bYWGPIAKVw+E/K+R+V82U9mfFFLHJKSF+I3D4jU8AuikgniwdeDwOLCGzpiOAg8AwcLCw8jZwMBCwIAhNhGRo1yYc2VutxNGmJa0cYWq1yxxM1uPI2yNGrXI4wtGIApWD4T8s235Zn648VZMMdccs7iG8RFXiInpIqagIiCQEfFycbOghsuYLLuHhYOHjbuDgIOVITYRizOc2VswYLcLFw5WtGuNytcMnLZa0b5XLHK5YZGWXCAKVA6G8rgnlcFT0pPQUFESsLNyM2CE/Eh5+JD1vrS7FXBDRgCGy9g+DgLuHhYmXr4CDgAhNhDRq4xYW2ZotwsWeVa0YYmS1w2yslrPDla4sTPKxYtmoApTDYbyuYeV2WYmKSOmpaDmIWDlwIP+JVL+JTvnz553Gaugh8bWeAQOcw+AwugwNAZOITYRlwuMWRm1aLcTHNlWtHOXCtw5GuFa1xtMmFo0xZcTBoAKngE2g/5dIv5dHc+DrweV6rljVJKxjVYveePHvy6szd3CuHTp21qd5688wIX4iyviLxwVGIowElkUEs89tdt+FwuFvpjgqqw2OwWGuqmsiII5YZ7acHXLhYLUMQCE8ueD4uzjnOKJGEUJownKMEoRgRhEgnKcIwnW/gecK8MhNhDbG5ZtmTdktzYWTVa0ZNMK1xkw5luNi0c43LVtlyt8IApRDoT8xgX5i61MubPFlhFnhPxHKfiN5lbHovWWW+VvhstYLg4K3iYeJm62AhYKHCE2ENWTFi0YYWi1k0ZuVrRnhcrXLRu2Ws8jfCxYuMLfE1agCmsZhfmUu+ZUOuqfGXYCySGO/B42+uFFgsIxEgCD/iKq/iKRzw3qUzE1ilXPO/DeHYCGzZh+BgruJgYGDgIEQcBAoORtYWEg5kAhNhGXJkcuMbJitcscbRa0xsHC1w3yNFrNqxxt8TZmxYM8wApMDYP+ahL+agGTJxOYhPxGrfiNDwTwYbRvPXLeh8SVVAZPG4PDZ/AYCl4hNhDLMwzMmbDItYMWDda0yOG61zlyYVrNo2yY2GFthbZcwApABoT81J35qT904WCD/iIc/iId5XvghsdY3g4G1jQhNhDFvmyOGbbIta5nOZa0wtG63CxbMlrlhjyNmjbNlysMYApwHYP+a6L+a58zULPAmtRUcZ5t7qreCIX4iwPiKhhipinhwJTXGikooqgoinw+gydtQIbPGKYCDuYeFgYGBICDgEDAQMFBwEHE3cOg6UAhNhGJlhas2WFqtwuMzJa0zMXK3EwyYlrdu3Ys8bRkzcYcgAprGYT8y735lw5x287TSMJpxhJKEcmeFaCF+J2j4nh5sRHmIZoIZb6778Hga4LcFBdNgIbN2HYCDs42DhSDgIFAoGDgYm5hYBQgITYQzYsMmZs1YLcjJu1WtGmNitcMsTZa1YMcuHG0wtseZkAKaxmE/NOJ+ad3Bp4U8WTBmpa9cOnHlzsuCWLIhPxNHfiZvyXwGPDhz4cuHCgwWaI0gIbSmRYKFv4WBg0BBwEDAwBAoXAsLAQd+CE2EMsuNu0btsK3LmytVrRnlaLcObMwWs8rdthZs3OTEzbACo4BKYT8rx35Xn6QwTtONacHMtkxasEop4a5YQlCM8OHXPXXHCCG8Yi3jDvhImKh4CJg4uPTsrNzcrIwUFKTFNSVk5NSEhEQ8PFxs3H0MvQxciCF5K3qnQzwxoUEcEMJBAQQEKFHBDDHPsYUNoAhNhDdgxbtGGJqtbssuRa0bZma3E5ZZVrjI5xNWGJtjxMGAApMC4X5XIvlcjY7BYC6eDBygIT8YZ34wz3B05IXhCiHwtQ4GncTm8VQOTghNhDPK1ZMMbRutyN27Va0ytcy3C0zY1uXM2YtMzdizxN2AAqKASmD/lp2/lpr1MXe743LEa1qsYcJxMcc9+vh8+fGp8DXhciG8X2Xi+LioOKgiDiY2Rl52hlZuPgYCOkJycpJyYkJKIiEDEycTRydDIyYheWuCYW1hjjISOCEiRIIBCQwRwTy7OOCO0AhNhDlvlY5MzfItxMWDVa0Z4Wy1wybsluJrkxYsrjG5aM8YAqaATCE/LjJ+XGGFcWLfxt9LqzqmjDJj1SzQxYJpwrO961y48+HLpwVtICG8XyHi+pS0rNQspBR0FHQUNAQMPExszH1srPx8jBwkhMUFROUEtIQ0VAw8LFxcrCycHJghPAWCEuTe905zTJwRiCEoyIRRIwjO/guMY8UITYQzc48OLHhyrWWPM2WtGWFytxOGWVbjc4mrZjmZsmGRmAKhwEug/5XOP5XObrlzI8Ph4PC6cI6Y1XDCbtNyG54z3x1c5CF+N1L43U6q5JVVFNlMlMNdteDtwuDtRWXYLIYzHYiyiyJHTLbHicDi7yEdymGNZ3VrWM00JgRhCMCEYRRjG/guaOkITYRjzNmLJgywrczVowWtGrJstc5M2RaxYY2rlzic5c2VgAKSwuF+Vwb5W7cRNgE8+FpwoCD/jYe/jYVnviubLaGzZiOAk7Wbr0HASghNhDnI2at27VotbMc2Za0b5Wa3E2aOFrFizasmzhy3ZZmoAqMASqD/lqI/lp3vOONbvOWarFa5VVVGJm8898ePO5z4G+mOwCG8aq3jUrhoGWQkLBw8XKysjPyczMxsBEQk5KUk1QSUVDQ0BCwsfDysHJx8nCgheWOC0+phlhISGEIEESCGBDCEcc+xhRzgCE2EOMjNozZt2a3Lky4lrRqzYLcTbFiW42mXCxaYcjbE1xgCpMBK4T8uI35cOZ0vmRrOeO+GqUMlMmjFbBKDLh16c+nPW87SyYMwIbxpTeNHmAjICOhIKAgYmDkZOVm5+hn5+HgYaQlpymppicjpCChIGHjaOHnZWhjwITzB4Ni8A443hGJGE4RRghBCEJwiIq8vnox0CE2EZsjbC5y5cS3G0c5VrTE1arcORyzWt3OZqyzMmWFlkxACnEfhPzB6fmD1pTZnzVlhjfHmzyLShCSeLHaOQCE/GBB+MCHZhxVpKcaxy5MuW98NcKuKGSVpUgAheJsvHBoaZYY4yFBCIYoYY48ziUcWKAhNhDdllZsWWLMtYZMOFa0cuXK1xhb5lrXM2btmWXFhw42wApuHIT8yMX5kfaVzT4FM1KRjfHjy4blq6oYmACE/F0J+LnnM4GHJOV648OXHjy4csb4q6qbMGSF461cMGlpnhjQwQkEMKGOO3SwQxQAITYRhcZXGVi5YrWWFmxWtGLFwtxNsuNa2cYmThg0ZZWjZoAKTQuE/Myx+ZlfDPLXBjpHiIP+MOr+ML+a3GN56+CAh8MU2AwCdxeewVAYSCE2EZMjJnkw5WC1y2c4VrTJkbLcLPFhWs2zls1atcWPE2cgCm4eg/5oYv5oYzF8KiYm+fic8RSJt31x8LPQhPxfxfi/jOVnyShGN767cHDlyxrSWKWrRhyQheMtDLFm8DLPBLAhIEEYjhwOjlklxIAhNhDhs4ZNM2JwtZMMzVa0b5Mq3C0x5luVzhZOWONy3zZcgAp3IoP+a1b+a3HNX4HDwOHKoi95m83O53O4vUY1PjCE/F4F+Lu1mroWirhx4dOfLtnllXFDVbNbNKMs+4CF5Y4Hhg1dMsMMJDAhhhRoyCCKGnOwSxQgITYQ0zN8eHMxzLcTjNkWtHDZwtxYWjBawxMmeLMxZNmWLGAKTgyD/m0s/m0p8G85vWYQhfjAk+L7nMw3WyQUw4W0h8CTGDwCKyuG0mDoDFQhNhDVsxYMMTDMtbZmTla0zN8y1wyws1rTCzasGTVpjY5MoApzH4fzboebhmjKbTBFovNpvOJynU7g8GlMoo9Gns8Ah/F694viZQjkdE2m8UiscjqfT+cTmdTubTeTScCF5I3cEOpljSwRkIgQwEceVy8COAAhNhDXK3xYmTHItbM3OJa0YsWC1zhzY1uPK4a4cTBzjbMcgAp9IIfzdbebrcQaDwuFQ6H06JwJBZzTKbBoPTYlAYBOLDYE1miH8Xh3i8PFQqNWq9Wq8wlMPhcJjlXq1brVRmkCgkQhsMSKRoXk7eotTbDKhhhghQARo48HpYysITYQ5c4cjBq2yLWTFm1WtM2VytxNG2RawcNMLPNhctsjhoAKZhuD/mDq/mDp5R4E9Mxvjzvnc1FKrfa9YIT8bGH42HbRohhY6575cuPHVSGzFktikIXjDRwtbHGjCGCGCOCOGnVoUQAhNhDTDkYssmNotY42jha0YZma3Dkw4Vrds4zOMbPG3yNmAApwG4T8x035jwa5HAtitKLDhrjnedYz4W3gS0CE/Gnd+NMFingw4cOWuvDny4axhgxYOJXZCwCGzJhGDgMDwaDQIgIOAgYCBQcTfwEDAw4hNhGFg3cM27ButbtsLJa0buMa1yxc41rbNhys22Nw2xMcIApODYP+ZeD+ZeFfetzy44jshPxtofjarSw5r3hjx5cohsnYBgV3Dw8TgFAoECE2EMmrBi1aY2C3CxzZVrRkwwrXLjJjWssTZpha4m+JlicgCmIZg/5nfP5nbb6de0Zmc2tWYrjElIT8bD342AYqxvfDhvjx51aSyOJmYgCF5K3cLWzwSwwSxRwRwQSw4XPwlgAhNhDhjhbsGGVktZNcrVa0ZNsa1w3cs1uLHjx5GmXKzxNGQApqHoP+aYL+aZdU+Bw6ViLjnm7XMzlzrjVUhPxpFfjRxzQwSjeuHPe+O98eGaMLYoboYqUAheZuGYI9rCQkEMJBCIYY8Pn0MEIhNhDJo4yMGmbCtaYXLla0x5Wy3DkwuVuZi1xNGWNwzxYWAApOC4X5rpvmurvhrkmgwF+IhPxtFfjZXw0vWunDjwiHxVWYDAKLD6TAYDAYeCE2EYmTDC2y5mK3C0aMFrTNlzLcONzhWsWzbJlaN8rjFmaACjwGh/OEF5wgxRSE/Git+NFca4fFWI4GqMfAITYRhaNcbhrixrcjHG3WtGzfGtxZsbFayYYsmRqwaNGWZyAKggElh/NtN5tpwTudUmSSKbzaDwabTepVOiUVCoXOZxUZVBo4AIfxo7eNHcEJhEmh8XnU7nE5l0vk0nk0nUKhyiUxqJwWAgCF4y1KLXwwQwRyoUKGSGOAgQwJYYbdTDBHKCE2ENWDfC4ws3K1w5xtlrRoyyrcTNgxW5MWXIxzM27Js5cgClUMhvN555vPayfjYZARcDBRYIfxnUeM6m6S2AQaEQWDw2f1AIfElTgcAosJgtJgEBgMHCE2EMmjhwwYtWa1y3xZFrRk1zLXDRhlWsGOPG3y5GLZvhYACo8BLofymfeU1mMQ+KQaEwqHiHw5FoVFIdEohFotGo9IpJIpJJIpEEHicVjsvkMxlMtmddm03IP+PVj+PWPh3nt17BnDhtEZiJiZmYypiIa3w6xfh+EAhOJyIS7KMpxnGM0YRAEYCESas8/blWWoITYRiytmTVrmaLW2TK5WtMbTItcZnGNbjx5WrfFlZtsuXCAKaxWG8t9nlv5lYWXgoKGjJqgpJaUiI2BmZejlwIbyFVeQn2MnoiaiIKHi5uZm5mVm4mdRsACGylfwcTawsHAwsAQMDByNugYCiCE2EOGuFjjxtsa3Gyw4VrTNlbrcTDE3WsmrdwxcYmWRy1aAClcPhflrE+Wu2jGSZLAYaiCauXC2gIT8iTX5Eh8d9989a6cFcVrAhslXsDJ1cChYWjpYFA1gITYQ2YYWblxkYrcTljmWtG7BqtcMmjZa1ZNGjnC5ZMWTBqAKRAiD/lyS/lxxntreOICE/IVB+Qq/TeOOQIesRuCyehwVACE2ENseVm4asmi1s3atVrRq2cLcTNw4WtszVu0ZOWjhk2xACpEBK4T8wiH5g7WXBwY4cMY0talJLYJJ4KTYb4c+PPnwzrghmxbtQIbyGWeQteWgoqBhYuTkZebn6Ofo6mfiYGOlKSguKSompSOhEBExsfNw9TIzcbKgheLM/C18qWCEQQkCIQIYYUIlihjw+jinmwghNhDDK1Zs2TXCta5mDRa0ZYW63FlyY1rDI2bs2+Vmzy48oApUDoP+ZMD+ZL2M4ipzw8OrwIX5BoPkFlwkV00C2PE4HF4Uh8PUuBwGjwGBwOD0WAQFCiE2EOGDHC3ws2a3I2zOVrRhlwrcLfGzWuHDJljZMsLZnkbACmwahPzNmfmbJneya15XolbJo0YLZMMttYbyDfeQdOEhZJTR09KSUMh5GZm6Gbi5uAjYCDiAhdhJBDi66ZY44YYY4o4IYY7dSjiqITYQ0YNWeZozYLW+Fw3WtGbZotctWrRaycNcuHNhys82bEAKbBuE/NN5+aelHFDdg3YKQnXLPg3yxjgnsxZMQIT8hjH5C79kdV6Yb5cOnTj14d7HSOiGjFgsheMNKj0c8qGEhQywQwoadDJLFcAhNhGZjhcsMLlotxtGGNa0YNHC1y2ZM1uJu5aOMLZkwbMsgAplGoP+axL+ayGa30vU4iqnU4YY3XWOIIT8hfn5C/5cCfChihLDHHHCnWOeXDb64YXjjVwx6OWeCGGEhgjRo49bKgoAITYQ2asMTHG5cLcrBxjWtM2XGtcOW7Za4Ztm2PK4xZmLRgAKdhyG81xHmuJjYxCR0JEQMNB095ZxMTEwMBAw0JFICFgQhvIlJ5EpZCRR8GiYCDgpqjqI6SlJKMhISLiqGNnYsIXjLSodmjglghiQSoiGNPlcrBHWITYQxwsnDlziarWblu4WtMjNotcNczVbmatcjlgxZtMWVsAKeyCG8TZHibdh4aJlEVByEjKQ8ZGSUtLTUFAyMfO4LIOfh4iAhuhs6F2DiouGhUbDQ8fEyM7MzczBwURJT1BcGApGAhYchPH3XZ+HnVhMiRhFALx4PRhGOQAhNhDPDmatGzXEtc48TVa0ZuWa1y3w5Frlg2xs2jlkxa5moAqIASKH8UIXihDo1HpFJoFBUikqlU6ZTalU51KYjBYLAyBQKExCTwaPVkCH457jn6HQpbLI/HkjkSCQWPR+fT+uSOBIDCYLCYPC4rBo7BItR4Txx1ZufWs5owihGMJTijKM5z282E5WITYQ0YY8OJrjYLcLlwwWtGLNutcssWZa0w5GbZxlZsmDFkAKVQ6F+KSD4pIV+apwCayuCWCH417jX1QlMOg0GgUCgsFhsLCGxVRwcLJxsjCxd7BwMPAAITYRhYM2uNxkZrcjBk4WtGDFmtcNWDJaxbNGeZxlZtXLhwAKmgErhvEXd4i74eSgJ6EiIGAiYmTlZWZmZONi4SIkpiioJiigoKDj5GTk5OJiYaDQ0ICG8GIngxFqIyAnIVExsXFxMuoZehn6GPiYCMkqCqqJ6gmJiOhICLiaGTo5uXiwhPF3BjHm65zjOEUYRiiQjCEAhEJ38FosoCE2EM2GVwzwsMS1o2aOVrTK4xrcWRxjWsGjVgzxMWjZtkYgCnEchfiO++I39DfJPXTfLj477YYZpLsNhMRVUqpAhvBNJ4Jd0dCx0PDxsrJ2MjPycPARkhGT0VOQsJDwAIXjbSwtTTHHCQkIjRy4fKwIMgAhNhDFm2w5mDXKtaZmbVa0xs2q3E1b5luVvmYNsWLDlYOGoAppFoX4lLviUjtmYKaaKnA4HH24e2iPCVXUAIX4HbPgdDiqgmpvxuDtvwMcc+Kw8d9N4IbI1vAzc7IwcLEQMDOSqFh62XICyCE2ENmTVmwctmS1q1yOFrTFkxrXLTE0W4sbDI0ZOGmRvmxgCl8RhfiPw+I+eiyTGSYiCCO+fDy42cCG8CD3gQvlqSEmJqJgEBJwMrSysuCGyBYwMBZxcHBwsHD0NHAoCYAhNhGJplyY27jEtwtW7Na0yY8y1wyw5lrjC1atmDXEwxtGoAprGoT8TnH4nV40hqwbKYKVY8+PDlY6VtbFiIX4EjPgSRxmOgw1cd9d9eBrnlnjgvwV8VcUYIXirOwwamOWNLBCjQoJYcXj0MGOITYQ2yssmTCyaLWGNxkWtMzRwtxYcWJayas8mZy4cNs2ZqAKjAEkhfif0+KAGOuyHBTYSiaSG2XB32sZgLqqkleTxeHwdCrATobwFfeAsWSiJSAhoWDkY2Ri4eDgpaHop6GiEBBoGLio6GgZ+ZpasIbKWAYNcw8LAwcBBwCBgEBAwEbAQMBAoFGFZjEgaMAhNhDfExw48TFwtZNGjFa0zZXK1xmytluHIwZtczhhjbsmQApECIP+K2r+K3PV1jPAhfgSy+BI+aW2DE4Ah7FI43I5nC0qITYQ5a5meTIwcLXDDCwWtHDZytc5W+JazysXLFoxYZcuHCAKUQuF+JgD4l68ZFddZgpVYIfwhEeER2fzOPxeBxSQSKVAh8JT2BwCZxedxeDwGbghNhGFy4zMWzLEtauGeVa0cZWS3C1bZVrnLiwuMbJvkzZcgApPCofy5eeXOmJRyiTqF7Swpwcohfkpc+Sk2/Fx04AwwIfAkzgMXjMJr8Ag9XAhNhDTEyyYmrlqtYM2GNa0y42K1wzaNluXLkyuW2RmzbtsIAqyAUyE/BwR+DhG8o5M+Y4mnJfMtTJKEsd9evTvvhjHJDFCRhrNCVKWxQjgw5Mq10IpTAYkaQCE/C9B+F6+E8FMOAwRoszUzatm7NmxQjlx6cemOOeGeGuXDet6ziwbdmXJhwMeJnzM+YDXgnOtwIP4U8ub67m4mYmplJKYmMTMCZmJRMBMTEkSRKYTEk56+3cLITYQ1yM8rNw5arczZrlWtHLJmtw4nGFa0btGzHK2ascuTMAKggEqhfgzM+DM3BzVYPBGAqgwVFEMNNeFw+FwtdMMU1E1k1wmnwWDw2HAhPwPUfgepysmfMYrYM0tDJGUU5XZZ4cN8s8Ix4q0nICE7FGHTeqaM5ThWk4AREYJzjfk64pdgCE2EY3DhpjaY8S1kzwtVrRg3cLcTdg1W4cjNxmb5GuTG3yACoIBLIX4N5Pg3tmijSShgcAX3Kk0VEMkEMNNd+FwODpposuzGEx2KIT8JxH4Tl8mXIz5mXIw4DDgShK2LFiyZLUVy1z5ceOMcaaEtxMKc4wjGaJEjEjBGU5TRhCIv4DheWUhNhGZyzxZG+VqtbOWTZa0ws2i3Fkx5VrfIywuXOHC4btWIArLAV2E/CRZ+Ei1Su6MbTwRzSzQpNlx69+fLdO2CmCkIyVgpXjYZSjG98t63RxUySxWQy4cOmeOcKRzSwShfDnx5axlmp0GrQCD/hS+/hS/del63q4nCIrFVwjlWI4Xi4znOeec8e/geD23WIxiMIgqMYxhq03dzepqIuN5zvjO94z1R1CD8Dt1gVa7zMriUCJiRKJhMTBKJCBVxcSi6QhEpSmJCa3v4JmM9SE2EMWTPJjcs3C1y5ytlrTFlYrXLFozWt8bliwcMW2TJlcgCpsBQYP+HQ7+HQ8xlnB0q+DpjUReePh+H4fXvdxitYhc5u6jGOHDt37AHhb4Z0CE/BLx+CXnXqz5mPEIQlbJbRk1ZsUpSjNFZSeHDh15duPLhnOM5IwAK1hOAITFzIZ74Y1hERjGMpkIwjGAEYRhGV7TIRACM78PeR7wITYQya5WeVwycLcLJi1WtMLdstxM2jVa4yZXGZm1zOcbFkAKtAFag/4/uP4/v7nc85zMTi6njnnx57rPThy6eB01rTEYxXLGuHCamlVNWb3x6755553dzElxmCGI5N6XQIP9RV+o544Z4ceWavEanhjXgRyqqzWazTGISZnfHOd7zx5zvfHnvqzF44T0jEcJxGIqqrCk27d3heGAgviq0tQVLoEWCzYqWUllhAlzQsqKKW0bdvv0ITYQ0wt2eNpjarXDlliWtHDhotws8TVaxb5cjljjYNMOLMAKeyyE/DtN+HZdipCUZ1rhQlTJqzZs2DFa2LFqyZMEKz16898cZ1jjg/4tIP4s2cYxFcZ653znnec2uLlebtnERKZZxmiC/CD4fO93bZsLLKWFnbt3LMzd7HAhNhDlswwt2OFytYN2Dla0ctmK1y2bs1rVkwcM8mJswxs8gAqpAT6F+MI74wjbUM1VU1UUk8ts8scEVUkkkEct8+FYGG2O2mfF4nF5HK4nD4GeKSi6q6qyrDY7IYzPYwCD/i/o/i/3uc3c7xmbZ3nnx65RHbh26dI5XrOr4TyxXbXKOEYmJmuKcyyyg/a5p34PHMynHDTEwjMZxKGEzaWVZq4lKrhCY5+b3X4QITYQyzOW7PG3aLWTBw4WtGLPGtcNGbNbjZ4sLLE0xt2LdyAKmQJ2hvGMB4xfYKNhoyCikVCwcPExsDCwMNIRkpGS0VKRkhJSExOTE1NRURAxMfJysnHxcXBw8LFxcbLy8vOyMzEw8BBQ0RDQkLCw8TIxcPEwMHBwcLJxc7O0tDSzcvHxsDAQMJCxcbGxMHGSVBXWFxXVUxMTEbGSkHIQcYCD/jYc/jYJ7Y8DxPApN57568c543zzvjvdyqK4VwqkSnM74779eu97hUVNLiI4Ryxw5Y6VqKMIjTSpqxNcKxWITz3z4753vXfWt0CD8ztHXvzpNWTKUxMSiYkmJTUwmAmABMTABMJiYTCJiYExMSIlEoF4uJmePj+GnwAhNhDbFictHDfCtxYcTNa0wsMK3FkY4VrRgyxZWuJy1ytHIAptIoP+DUT+DWPzOPAiZi6dlVbPXfXco4Vy1fSE/CWZ+EuXdnzY8WPFlyZ8xotSWCMqzjGsZznDPgCDj0pzeYtK5XKZqUwROfb53XUhNhDVi5y4mjDMtzNmuJa0cM2S3CwcZFuNo0cuGOZhkcZHIA0BGgEXAQoyA4L+DWP4NbiC/hdL+F0wITYQ0csGrVm3bLcrDI4WtGrZstxN2jBayZYmbVo3xN2LLEA="/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uzARwDgIAEHQSoCvAHARDOPWMUmQq1T5JGcTEJlamkAwpIEET//wNFKEYoBQM4C2QZIDIJAICAAwF7wh5FMwkAgKACAeHDHkU4CAD+AwAAAAAAEeXswD8eIs0BgoAAAAACUAAAAAAAZoAAAA+D3nQZoAAAAAAAAAAAAAAKiAEqg/4+mv4+k7jj058twi4hNZiZlFVVamE5zXGrqobj2OPxgYCAioOOiIqQkpSUmJSSnI6QjpKIioKIhIKBh4WPkZmZnZWnlZ+Tl4TjcqTblvjnOacpynKMCKEYCMIxjXk9GE4YACE2EOWDHC0w42y3G4bNFrRxjZLcOZvmW422NxlxucbDG4yACnkigv8ANZH+AGsubm555aXWJmTLdu957zCG42jjdYqLioaIjJaOmp6gmKSanJKSgIJDwMXEwsbJx87O0c+AheBrYocbi45U8kcUcEcUEJAhI5Z9nHBLhyE2ENWzPNibs3K1zic4VrRwwyrXOLJiWsG+LC2Ys2jfLhcACnEjg/5ClP5ClSr6Zq2bzF8O/hRrGIlCKvkxsIT47z4702XwUlCU41vhw5dOHPespaM2jViwQleohPAkqT16ct4xnCKUYRgjKZFOufswnIAhNhGVm2aNMmVktcN8zRa0zOGa3CzatluVi5xYmbhtlzY8gApvJIP+RXz+RXnw57444jWOGsaVK5QmEMuuOedgg/xuH4310rhiNXd5vO5yqOGumMRF3vjPOMiF5I35p5ZUcEIIYIUMEJAQw06W2KHCgCE2EY8bPEzZYmi1mzb5FrRxkaLXDZw3W4WOZy3c5cmXK1agCmEXg/5DbP5DZ8+DPGZiMcsaRc+HG3GE+Xm+YJtDNi3YsmC0WGeHCnHKyobJ2By3iUCgUBAwEHAwMTewEDAw4CE2EOcWbDlZY2i1rkYuFrTC2yLcWHHlW5czPGxYM3DfMzxAClEOhPyCrfkFZhohulilWmOuMIT52756FkjuwWyRpVeGyRdwsJZxsLCxd/AQMDHgITYRiaZsjVlmbrWrBy5WtGTPMtw5mDJa3aZGbhllcNWeNuAKgwEnhPyJefkS9w4MeRBGeFOcMGLBowWlCuHPrz48s51wXssAhfNsea1hmlmjklUx3224XF4O2eaCy7GYbFWSXRQJ4b6bZ4XlDfwtnHHDCII4II4IUEMBBHFDBDDDXq4UdIAhNhDZtjzNcTXCtxZc2Va0YNcq3EzasVuPDlcOGGRjiYs8QApjFIfx7pePfuLRqLS6UTSWTSUR6CQmQy2Y0Gez0IP9Lt+lnvXh11jnni3UTpiAhsqYLSNTAoGBg4CDIPAMLBwNWCE2EYsrBllZs8q3E5xuFrRw1wrcOZy3WsMzPNmyMcrhmycACksNg/5D/P5D/eHZ2qKnPOyD/Vdfqu07ib1mmIbLGCYOHtYWHjbuDQcMITYQzZ5Gblg5ZLWGLEwWtM2HCtw5MrBblYZsOTNic4WLJkAKbyOE/Iop+RQWc7sN88byripm0ZqURx4deHHGEcmpozCD/UtfqY7q+UcIxMRM2mDCCLcZ3zzxhPGXLnj49bxijCKJGEYTlGCKeXwGnKwhNhGFq5ys8rlotzY3LZa0yNGC3FhxZlrLLkcuMmZi5xYXIApkGoT8jEn5GM5RwQxUshOdceHHOc2SOrHqg/1T36pGt8Exd3e9ua51PSNcqIXlrg+C/RxwwwxRoIYI0MEs+rhghgAhNhDVq0xMWDZytauWrha0cuHC1yza4luNs2YuMzNo0cuWoApmGYT8iXH5Ew8MtOSeSWiloxw48eeN8keBPcCD/Y5fsaY1erhMwqKQy78efMCGxxUwa5g4WBg0CQCBgIGBicAwUPAQICE2EOMrBi3aN8i3FicYlrRk4YrXGJtlWtWThlkwsW7Nq0ZACk0Ng/5F+v5F86zq8RvHO8iD/ZCfsb+G+UVGZzdgh8QVFDZnAYPB6WgMBgYhNhGJxma4szVktZ5GjVa0aOGK3CxyZlrBk4bsGLJuwbNMIApXEoP+RGz+RHe71x1XDXTUa4768YT72L71/FHYtJGs8s8ccoCGyVepedhYeBgUHBxOAyDgQCE2EZGeVo3zYcS3FhzN1rRllbLcLVuxWucrjHhcsmuNmwzACkgLhfkNu+Q29kKqrJEc4IP+AHr+AHtztWYAh75K4HAJLOZ6gKBAITYQ0bsMLlu3bLW+FowWtGblqtwt8jlazwtMLDG2bMW7lwAKYxiE/Izt+RovDSui2bNkpCdcufDpw45RwWCD/fZfvn2pwmd7zxz1uM6vg5CGzRhWAgcAw8DCkCgUCgULdxsFByIhNhDfJmZZcOXCtxM2GFa0bZWa3EwxuVuFg0cOWjPC5wuWwApoGYfx+CeP0OAwKHQeIQaRR6aSqaSySRyFQmJx+XymWyeTgIL+SjP5J9audeb5m5cjxutAheAsHJHo5ZEEcYhhI7dfBLBCITYRmYsmGJu2xrWubFkWtMrdgtw4sbVa5ZNmeXHlYs8zFyAKeimE/IhZ+RCetacm2NG1MWjNTEjW871qQZIURlHHKcSE/Aex+A+mE9GniNVqShO+PHhx5b1rKVMWRwkk6srHPGCE8EKtuGdazjOEYoRIynAEYEY17d5toCE2EY2rBw0xuWC1myyY1rTIxxrcWJmyWtWrNm4yOGbZs1xgCmEag/5FjP5Fg7b1mZnHPletVVTXPhmJhPwIcfgQdUrbCwzx0rwZ1qhLM0UsheMNHDBn7Z40MMEKCOAll15HhSE2ENmblqxxNmy3IzYZVrTFlcrXLZzmWtmuRswaNsjhqycgCm0ig/5HKv5HQW8Tyxrhijd7KikXPPj4M+LNwIP+BCz+BDPtPK9Lnd8bTwPIjFVc5vjrNKCF5I3MLWzwykMEJBCgQwISGGnUwRwRgCE2EYcbFtmwsMa1o2aNFrRs2xLXGJgyW5szXGxxucONm5aACm0jg/5Eqv5Es73Hg8OOq1rlrUG5zNmqVGdXMoP+Bx7+BzdHB4DtijfGed86vHA8Cqxd53vIheEsShytcssMaOBGQwQoIYgT62GFhyE2EZGmTDly5sq3G2YZlrTDiZrXLPCxWt2jTFkcN8mFq1cACmIZg/5FXv5FUZt31zrPTr4FcKqIdel0g/4HRP4HNaY545zuPJritGuVYxCF4OxMkORwMc8MMMJDBChp18MEeLAhNhDZi0YucrjEtws3Dha0xNXC1y2cN1uZk4bNWOVhjcNWQAp6JoP+R1T+R2nNXpwxwxia3PPW5jUVM3z59eu4cK8DkIP+Btr+Bt1rPgTwLvO7uvD8Ljw4Y1iJZXc7nM5AheJszDBlcLPHGhghIYIYIUEKKGAQR06+NLiQITYQ5y5WDJjkcrcbNjmWtMjRitwuWzda1x5sTNvjyM2zDMAKaxeH8fKnj6nkEakUMkUIj0Uk0klkkj0KgcXlctn8/oKD/gli/glr3rXHt15c0piIxetxsIaKsIKEn0BBw8TCwMGg0LB28ig8EiE2EZWrZi5xZca3C3w4lrRiwbrcLXM1WuGzhu5ys2rFgyxgCnEig/5Cuv5CyelR23ovOed3cpxWsY1UcN8LiYP+C8T+C8mu84uriZmM1WuWuXLhiW+seDz68eaE8XcOMeHvwzjGMIpynKKCEYRjPb1YTgAhNhGVlkauWOTItZtmjha0ZMmy3CxyOFrjKycMsTHLmy4cYArTAViD/kQ6/kRBzOLxh401ULu+czuJhDtMTUrTeuPLfDwfK8Gcde3HXHXPXVxjcRiuVcKxhczm17viy3CE/BZB+Cw+0bYY1yyy3uQtbFbFCU53yr1nGVLWtinkz4Mc8uDDHFh4F8mHFhYZ1vhnhrpveEoZNGLhYM0qUwy0xx4c+ECE8reC5w7t6xnCcIiEYBCJCIITVvfblnTZmyaNmi19OGONMIownGAlFKKMZ129WEYXITYQ1cOGWVw3ZLW7FtmWtMWRitxZWmZa5bY2rFy0yYWjVwAKUQ6D/kb2/kbvbxMRbnWYhPwU1fgpVzQyMEcMssddwIbKmBYOAu4OJhZWzgIOAjQhNhDLMxbOMzJstxs8TZa0bZsK1ywzYluPNmbYsmLDmbOcYApKC4P+R5L+R5mr5TDPTqCD/gwO/gv5iYcZ5x1AhsnYHgYG3m7NBwECITYRlb5MbTE3YrWGbJlWtMzRktcYWbha4btmebLkzOWWVyAKcCKD/keY/keVqu2eGaued73ebmJqq4cMaYvXHACD/gum/guRnjXeuK7RN6YrWMYqImescePGQITxVw448uXDWsYxijCMYQCSc9PbhGe8ITYRkyYmzjM4ZrWTBq1WtGTlstw5WjBa1x42bdlixssrhiAKXxeD/kkG/kkH43WeVaxTO+ffi74cMIP+C6z+C63hWrwtKavDhmNzsIXkTaxxZ2+WWGGGCGGCWHD5+GCOUCE2ENGrVy3csHK1ozZOVrTK0brXDJg4W42DZnibM2bZwyZACo8BMIbx/UeP8WGhIGUh4yHhImAg0LBQCABFQERHR0lLTE1RTE9JQUHIztHT19bPyMqAg/4Lhv4Lh6qPAxyrpUS43vfPO+ZsnCtTirhMs8OMbiyE7GKkeDjjeqc0YwjCKESEQQjKKEZRnXP2yfDAITYRjx4WeRpkxLWuRu5WtGzbGtxM3OJaxcM8ONixcOHGRqAKYRSE/JU9+SqfDDDmx5FqYJzZaY53hfgrU+CulNHgmCsxF2EqqinrwuLwoIbG1fBwFHFxKBhUBBwcPgGBQc2AITYQyw4cbdtmwrcbTIwWtMLPMtws22ZbkYYcbLFma482HIAKmAEqhuEc4SdESMhHxxDQkBBQ0JAwMDBoKbrJeCgIFCwsPCwqFgYytrMAzQCH53LnSUpolFmUzKXConE4vBYHBohDIhIJZBpRFoZEIRAkFg8PhsPh8rjkdn8EheSt+auchhhghSySyQxRxCWauyeKWJGt1ssEeTAhNhGZvha4WTlmtbN2rNa0zZmi1w3wtlubEyatM2Nk1Y4moApQC4fhBOEFUSiziczSayCQgIfmYuZjSGQSORS2WTWaAIfEVRgsBncVnsHgUDi4ITYQ3YtMmNhkzLcbVi5WtGmXCtcsWTBaxb4sbHG5YtmLJkAKnwEthfG3eNhQzwI45ZsHgmPxUkU0ckdEkVUkEktODw+DweBrgiomw2ExVQCG5UTlEYiAhIBBwsPa4AwCwTAUMfHwURHSVBUUFBLSERCQEHExMjFycvIz8PIwsKCF5c4Vkj09sEEsUZDDDDBHEgTQwwSyTyQwQwQIJ6dXKhzYITYQyyNMWTI0ZLW2Vq5WtMjhktc482ZazzMWLFy3ZOcjVuAKlQEvhPmGvmC44L5osM63vOcSEJQtSlLWtaMcN8uvXpvhhXFg2YMQhfKYeU9gomwkllVEUlMs99+Dw+JwuHwtcEGEwWIyWOxWAumgSzz34OXC14OkhPJ3gOtuzhxynCcJxpWESMYTlGCECdsNoowjn7+FXWAhNhDdxmwtmeRutwtGbBa0yM8y1xmcOFrFvlcM8rJvkatcIApPDoT6TL6TeCl8WdTPKGSE+TK+SrxU2QzUrbLh06SGw9IoWZnYWDh8CwMJFzIhNhGZu1y48bHEtb5szBa0y5mq1y2ZY1uNk2yN8jVnlZY2oAqEASyD/WUfrKeHgt6vVY0xMSRiYmMxxzKYq6jE654QhPkmvkm8WbVDNCUb4cePHn13148MpYNGrZqzWwJYZ4a48rTPOITxtzYV5uuE4xijKqM0IwjJZGE6ThGcqyw+AcsY80AhNhDZnlzOGDDGtY5MTJa0bsGy1yyaNluJnjy4sLFu1btWoAppGYX4CWvgJ1thlmouwVlCW+/A4OeOLAWYTFXAg/yrH5VFwzhNoVqMRDMeLzvqhskXMHAX8DCoWAg4CDgICBgEDC18jAwcyCE2EY8rjK2as2a1xmbMlrRuwyrXGRu1WsnLlm0xs2bhu4aACn8mg/4C8P4C6c43jcbSxjWNa4RMp3z5759d8TlrpyCF81N5n2WaGKOOOm3D4HD24fAxzUXYa7GYq6SpJDOwM+BpnIXkDYwtjLDGghI4I4IYoYIkBDFLBKwuhglYQCE2EY82Vmxy48a3M4buVrRiyxLcOTExW5sTnG0a4crTFiygCkkKg/4F/v4GD+et4iNcgIP819+afcow3nuAh8JUOCwGn0GAQWBQQCE2ENseNw3xYsa1qxxZVrRnmcrcTJtlWucTNm0yMszBg4ygCmUZhfgjS+CPWOeSDAUYaqiCenB4O2mOaLJMpUCD/JWfkr9OVYiolmri2W+bx7CGytgeBXsPAwaBgIOCgQg4XAZDwYAhNhGJtla5seRgtc4mWNa0xMMK3E0aMluNmycZmDVo1YOcQAqKAS2E/BOp+Cc2eC+jHCtb4Z4aMWLFizYJFY1nfHPLlx47zQzWyYswhPl1Plu4YJZFla3vnz6dO3Ppy3pbNm2bN2bBSkI1jhrhvhw46oXijOwNTLKhhhCGGOKMiRIEEMIjijglt1sUcNwhNhDZkzcsczBitzYsWVa0x4mS1yxYs1ubC2ZOMjNtjxNMwApHCoP+Dkb+Dkm+tzx3GIP8zZ+ZZ1GuUuuQh8KUGCwClzOOoLFwITYQ3cYXDdg1bLcuXC2WtGzdmtwuG7BblYZWzPNmbZGjlkAKVRCE/CE9+EKvFlyW2UwUhbHPHMCD/K0fla4zjrqUIuOMAIbFEqgauPiYWBg4fAsPAQMSITYQyY4sjJtmyrcbjHlWtHGXItw4sThayYNG7fG5cMsLJqAKXBSE/Cax+E1k4PGjilklSEI55aYYQIT4yD4yEzWYoSqvlnpjnrhAhssYNLeFg4OFgoGDQcTdwaBiwCE2EMmDJwxZuGS1yxcMVrRlkcrcWNjhWsMTZg5YMcjZzmyACloThPwqHfhUPG3VGE1Y1wY5SxCE+Le+LfHMrmhohSF74b67gIbKWAYdXwsTBwMPCQMLE38DAwESITYQwbNG2HM1ZrWWFu0WtMOVwtctmLFazZ5GWPLiY5WjFuAKWhOD/hYy/hYz43jr2vhjlWK3w51Yg/xqH41HpXTFTW88931cZ4iGxpTwcFZxMLAwZAwcLYyaDoQhNhDTIwcsGOJotc4WmJa0atMi1zmws1rBk0w48WZk2xt8QApRDoT8L4H4YA+ZXNXBCKMIyIT4t74sfNSmLFGMcs8dQIbLWC4FZxsPCxeBYCFhACE2EYsblpjZ5Gi1zjctlrTNhZLXGVg4Ws2LJg2w4mmHE5xACn4eh+Na41ukxyAyyk0iSySUQ6GQBC4rH47G4fCUGh0yj8wiESCG6XzpfZSDhYukpaqrspeCgoKAgoCFgYWFiYmDg7GGh4WF4kysMGJyNaGGMQwI5oYIUterjR5cITYRjbt2OTKyZLc2ZriWtMWJktw4sbNbjyZmWHDkYZmeFyAKfiyE+Uk+U7jS2LJgxQRvfDO8I6mKlkL3y4cuPHFDFTVLNG0Qg/1On6knOt1u97z3vcxFdM8ISzu83x3ZWMeBjWOVgIT0J43R8B3jGEYoowiAQjJEIzjPi8mMYWAhNhGHG5xtmLRitYtGGJa0ZMGq1wxyuFuJzmbOW2NgwbuWIApmHIP9cR+t51euMcZ4x4ukYxrUYieV4jSE+ru+rxtHNWUU8cMOfLjw1lK2bJwJYkiF4418LQ0wxwwhDBDBCjhv0sEacCE2EOGjRriYtmi3NlxY1rTM0aLcLPK4Ws2LjG1aZczPIwwgCmIdg/3GX7lWbxHbly4VFZzfPtljDUxxjiCD/T5fp7+W+11e8zzSrGqxNZdb5zmF5U4Hha+OOGFBCQgJb9DBGhAhNhDBphxuMOZmtbOWrRa0x48a3FlbtFrNhlxY3LbMxYsMwApICoP+AML+ANO+s8WtdIP9Zt+sb1Fcrvewh8OUuBwGl0GDwGBxECE2EMGOVkwxNmq1s1xMlrRtkYLXDlw5WuW2RsxaYm7dliagCmQZg/4DYv4DY/B4bq9Tisa1rVRrnrwY6yCE+mU+mVvkhohgSrHDfHhvhZ8WPBGQhPHXRR6eOsycIoxnPDn13wywgCE2EOGjNs3Yssi1o1ZMlrRthYLcTli5Ws3LjC3yYcePNhaAClsUhPwJwfgThU4ObPatEJwtXJLBQIT6QL6QNuvwK7FEozlrvpx6wIXhzLr675Y54YYYZ8PnYJYogCE2EYWGHGzas261zlbOFrRjiwrXDdizWuG+ZnjcOceNmxbACnEfhPwMDfgYHzseSeK2bBgpJGeXHjy4745T2NWDIIT6Zz6YW2SGBKs8c8efHn158uEyYtGbZitAheJsrCy+HjjjQkaCOCGCGBDDTq4UNIAhNhDBk0Z5MmRutZMsrNa0YsnK3E5a4VrRmxZY2eXHmzNWYApRD4P+CXD+CXvbOGsPAYrghPpBvo+7bKbKF47c+nGAhsmXcHBYBhYOBhYnAJCwYCE2EOMrNxkb5cq1pkYNlrRuyYrcTZyyWsmmNm1cMMuFy1bACmgahPwWtfgtnzxrCGLBiyYEa58+Wd5V2UyaAIP9O5+nZno4VExa5hCJjnHefDCGyhfwcFgGFg0HAoCBQEHBQcBDweAyDgQhNhDRywxN8mVktYZWrVa0Y4mS1w3yZFuVviysseZg4xNcgAqJASqE/Bhl+DBmd4Y55YY0aSpkwZrUhFGtZ3vhvny1vCGiWq2ghfWnesxmhmnkjlhppvtwuFxOBlTVYDAZDDYSiqSCGOGmXBw4e3B1gIXkLYwwbOOGNChQoxAggihihhghQoYVOvhhgCE2EMXDnKyzMca1qxytFrRy0xrXGVrlWuGTJi3x5HLTI3YgCloShPwcifg45o1Y8U448eXTl03rIIXz5nnv7KsJZhJpklNcuHwOHrCGyRbl7BwaHgIOBhbObQNWITYQ3bMcLlzlyrXLPDmWtHOHMtcNmbJbmcNcuVg5YYcObCAKhAEhh+Pw4+2Boeh1BoFLpU1mkYikOgMAiMPk8hiMRgqHQybS+XRyCIbtnu2tgIqBlJOoqbi5tJ+DQMFBQERBQUDAQcTBycLIyF/IAIXkTcxxaOmFDCjgjhhQQkRCht1caHRgITYQ2Z5G+Vo0bLW7XG5WtMOXEtwuWmFa0zNm7LI4at8eJsAKhgEthPlLPlQUsWDNktaE8OPHhvUtmlmwShPDhx6cuG8IUzapcBgwgIP90N+534XyguePHrz45Tw4dNdMRmd9d9d8c3NVrljprhCF504lQ6umNDHBChgIkIhghgICFCRp9PLC0IAhNhGHCyxNHDjCtcZMbRa0a4WC3EwytFuNoyZMczXGwwuXIAqQAS6E+yG+x/z1xxx5FsGaVoYWO943wVwYc2GkY4GyeymKymOOeOWE+0++1dpilwLZsmDJSEIxnjrrvtvw8/FlhYIbMW6OKBOmGMZgheGMjHBk7aUKGEhQo0c9edZLAXSVWZqLI4WeWOOXG5VDBCAhNhGXE4as3GZgtZsmjNa0wtMy1xhasVrhmyZ48mTHmxNHAAp9JoP9xZ+4VzHPHOeN8YmMY4cOmqqM548eO93zxzxGuACF97h70eGKWaVHLLbbfgcXgbY4osBZjsRhLLJoJJ4bY8DPaITyp4HnDn661RhGcIwjEgSCKdcPfhNnITYRjYsceTJhzLW2Zs0WtMWFktxMsjNaxx4mGbM2ys27hmAKRwqD/gCe/gC53Cta4QCD/gAe/f93FJ3vw4fFFZgcBpNDgqBxsCE2EY8uJhmYtWa3Gxw4lrRtkwrcTnI1Ws8bHEyc4XDlrlxACnMog/4Dsv4Ds2/OvwK0nPXvz63c1itYgzeY3UuHGs4Agv43W/jdd78d5HM8MlW6GZJksjvPbzSE8jd+E+rhvGcIwQjKcpynEEIwRRx+A6wntCE2EM3DFo2buGy1oyb5VrRljarcTfLiW5sWPC2aYs2VgwbgCnEghPwPKfgexw1z6JZsG7BkhKc8c9ODPOM6XthwTlGD/b4ft271XTVVM7vfHjxy8OMxer6ceioAheRNnC1tKUhQQwQoIUMMMMM8+PvjkpAhNhGZhlc5WDhutyt8eZa0bOXK1w2wtlrhhmc5mWZnkZZcwApQDoT8FGH4KUaztDJi0bo0uIT7gL7efFbJKk61x48uMIbI1ygbuDh4OHwDAoOFITYRlzYWDjExYrcTRk4WtGzdutcYmmVbjaN2bnFkx5mTnIAKXhiF+DDr4MWaZmAswFEymvC4WucoxVWOmIP92F+65qnJKVxdEt53zsCGyhgFA38LCoGAgQELgmCgYGLAITYQyaZGbdjhZLW2VkxWtGLJitctm+Na2ZZXLZnjx5WeJoAKiAEpg/4NVv4NR9Zc88d3Na4cOnDtcc7nrHNMzm+OZ1Gq7ciF+AAD38MUMk8M8tNdtt+DvvgWUYLEYjFXUUQQUx114GXD34G2cIXjjTyxaueeCOCGFHCgjkhiiRQo4EaGGGW3SwwRWCE2EN2bXEzYtcS1vlc41rRu0brcOVszWt8LNliyYXDZuyygCmEUhfg8k+DyWqqHDVSQU04PB4fB4WGWCgCE+zK+zL0UloyZMkJTjhvnx58eUIbJVzAwF7DwcCgYEgYG7lYBZiE2EY2OXEywt2y3MxyM1rRkwxrcTVu5WtcmTK4cM2GRlmwgCnUahuSm5OeJIqOmqSeiIiNh5mfm5uDhYaGuK+ungIbwDdeAZuHiouIQaCgIKChoGEgYGJg4uVg6Wkw2htDY3gI2vhYOFgYEQMDCEChcBwcDA4NAITYQxxOMjZzmxrcuPEzWtM2Fktc5sbhaxb48Llm4zMsLXGAKfimE+So+SfjLBC0pYIzw445YXNUqYrQhhnlx59McOCWjRu2Ag/4DCv4C/dTiamd7zx45iax04+BETd5vNztfDcTWAIT0N43lXwHWcYzRIymkCUUYRRRrxefCbGAhNhDZu3ZOWrhutatWOZa0Y48S1xkxY1rNq0yMGzds4zMGYAprHYT7Pr7RvDC+ClMmq2akY4dO/HpnGWDgZNWLEIP+Apb+AqOOzlWEXO6uqnVTE968PPXiheauH1ehjjQkMEKGCGCOBLk8qQ1gITYRiYOW7Jy5arcrLGxWtMeVwtc5WDlbkyYcbhkwb42jPKAKbRmF9wN7heWybDWWUSQ114nA4vA0zw3TYLDYIIT8Bsn4DVZUriTvXHlw4b1lDBTJLFXUhtBYxgIXAMHBwJAwCBQMBAwcHayMFB4BITYRiY4WOFk0xrWzJs5WtMmXEtxY8ThawYMHLlu3bYcLXIAKiAEhh+O449FFprNJbLI7HIDCoMgkDgcJgsPh01mlFok7nUxmCczgh/AyF4GL4VH6FQ6NR6BQZhG4CgEAgECjs4nM2m8qlccjsUiqAQEAheWOC4IM7fHLDHDHBCghRQEYlw+jjilz4CE2EN22Nw1xMWS3NlysVrRrlyLcOXI2W5GWXG5bOGzVi0xACkMIg/zH35lnWuHCsoP+Bt7+BtfjnVxYh75Q4nN5HAIHDCE2EMmuFo5Y5Ma1vmzMlrRnmzLcLNm1W5GmRwwbuMTLLmYgCn0pg/yyX5ZXDlmNVWIibnjmZjGsaqZvjx489zqe3bwPAIP+B7b+B42mOcdd9efPjedOWuHCic5vd3vedtqxoITz14tOzlqrFFGEYRlOUEIynCMYRjGvR4srwoAhNhDZu2YNWeZotZ5WTVa0yNMS3ExyYluVhjcYWuVrhYZHAAprHYP9rF+17vPTfCsa1S+e985yjXDHgX4FgIP+BlT+BlvhXTWoi73OyKiojLu4+TaGy9hGDgLmJQMCQKAgQgIOBg4PAcBBwNaAITYQwzOGWbFmYrcmPM3WtGzXKtcMsLRazw48zli5cuWbDMAKTw2E+6q+6r0Z6Ixysc5ghPwNUfgap40clMVI2z3xgIfJF1QOiwOBwebxVAZ2ITYQyyZcLBw4crcjDIwWtHLRytcsXDhbiatMjRrhbsm2NqAKSwuD/gGQ/gF/zvwYjeMahPwIcfgQ3tmZsFWOoIfGlngMAocLocFQWRghNhDdthbYWmFitctHGNa0xZGq1xjyZlrPE2cZGTluwxM2YApKC4P+Asr+AsvfNxzMRgCD/ghQ/gg51VcM3z31h8WWFAaDG5rAYDAQITYQ0Z5m7hg5xLXGXK1WtMmFgtcOWLNazxt2WRwyxssOJoAKgQEthPwH1fgPrx4pYKYLUlCKuPLj04blsmzVkonlz8HTlrBg0Ys1MgCD/gJw/gJx58uegiIRhohMZqYVGITF3feeu+dghPMnhmefk44zRRCAgIooRhOEIwnKuXwDNHggITYRkcsmuZhlZLWmNq0WtGLRktc5cjFa1Z4ceJxmzNM2VyAKbiKD/gbs/gbd4Twzi73nebm6qGI05a6VjhxnrxCD/gH2/gINq/AjlrEamF3FyTFzac1dboCF5M38MulllRwEEMBCghQwQo4a9XGhvCE2EMmzRtlaY2S1pkZslrRxlyrXDnNmW5GbhljZt2GVm0ZACmgfhPwJCfgSFcBoGHPl14bwUzZM2C0ZYZZZVsCD/gYm/gYnROkTqsYqoXfG8zbOLbuF5G3pqZ4UKGAQRwQkcMMd+jhghpAhNhDdliYuGuNstctGmVa0YN2K1xlbuFrJk4asW+LDlxtcIAp7KIT8EIX4IZTNDhZMWRXHl27cdZyxZtWTJak7105ctb0pojuAg/4GCv4GB6anBVVFXE53vnz7743MNa1rDhNd4IXlLgGWTXyywo4ISCFBCAhgCGPH5mCNCCE2ENm+Znkb5My3CyzYlrTHiZrXONs0WuHLnE4cY8LRlmagClQPhPwXifgvdreUcmDJmpoUqIT8A/X4B/cltUsVEb4ceHKAhsYUpXxcOh4XAcBBwMiAITYQwZt2mTG2ZLcmRiwWtGTJktwt8rBazasm7Vg5bNmWTGAKYRqE/BrF+DXukczFHFSE558t8M5yhoyYMEiD/gKU/gKTisMKuM1cTFw51tuQheNtXBHp6YUYQRwQkuF0MEMAITYQzcMWrdtmwrW7LEzWtGjDKtctMrBayaN2DJvkbNmTZmAKeyiD/g4S/g4FZx4OszF3EoarhjhExN8d9555nfSenICE/Ac9+A5OUMU8BWN748eHLfLWalMGTFmxYrStC8sNdoCE8WcNHn471TEUIownBCEZEIqxy+AYo4QhNhGXI5ys82JytZuGGVa0xOWi3E5YN1rls3yYcbVxhcsMYApXE4T8H/X4P+80a8K9kb58O2+G85iD/gEW/gEXeFXiOUJuecZncIXhDCmXwMqVHDHfp4YYIyE2EMMuLCyzZMK1hkaZlrTE1ZLXDJxiWtGLPEwZZcWHFlZAClMQhPwXTfgu/jdHJLVmpklKcYT8C434Fu81My1YXz1x1z3AhsSTJRyMLDwcLL2MCQYhNhDPM2xNG2VotxOWTFa0YYcS1w2aMFrdm5bNsuJuwb5sQApoGoT8GrX4Nb4TtG1LUojW+XHWsI5tTJoAg/4F1v4F04nhekQhNRNXG58FniCGzRhmDhMBwsDBwMBAoCBgIEgYGVtUBBxIITYQxytMrFs1cLWrDI3WtMTRitws8WZaxbs2zLFlascuLEAKgQEpg/4OPv4OKc3meM7XVcK1jGsE6RxcePXwefWePbHbl2CE/A4l+BvlTDkiVvXLly8HLtvCmDFwNXEyZKWI3npnny68oITzR4VnLwDlnNOE4TEYEIIQhGCKM68fpwnIITYQyxtXONi5YrXLbM2WtHOZmtc5sORa3YsMzjE4bNnGZkAKXRKE/CEJ+EGeGCMo4cufXvx75xhYhPwH+fgPVlmpipaEazjjw68u8IbNmG4KFwDAwcGgULC4Dh4KBpwhNhDBtmw4cmFwtYuMbha0yY2y1zkzY1rhy1zZc2RyxyOMgAqGASyF8OB4dG4JZAGHx0U0kEErDtJm4SGGNHFLIanMAIfwaReDPmUhKJSApcQisHgMChUIh0uQaPRKDQSBQCEwWGzGjUckcHCF5Q4Fhnytcc6GGCGCFBDAIAQoIYYEMcOD0MppwCE2ENG2ZywauWq1lkY4VrTLkYrcLhzlWtMuRwwcOHLJywbgClkPh+Gs4a2VyolktlEplEplUrlghvBjB4MYZKTIqLhYSVlJ2cpQh8XWOAJXE4HBYLCZrCUBqIAhNhDZoxxMnOXEtcZMjBa0at8q1zmauVuZsywsXDBjjYMGwAqOATCD/HNfjgZnjy44yyvO53UVHKuFRGKGXPjz673OavwK5ciE/Bel+C8mGSeqtoRmxxx4cOfPrw3ktixbMmTBkpgpCE4465548eG9wIXh7LwyYm+mmWGOCEhQoSCGRAQQoYI4I4I4pYK9bCa8ITYRlwsW7bFkwrWrBpkWtMOVktxZcLJa1b5crDDhw5GblsAKhwEtg/zDX5gmpiZ3ObmZnhuqwxUVXREOeevi9+e5q+XLtoCE/BbV+C23NgzSxSRrXDjx49enTlywhTNk3as1sWDFCEVcNdd9NcqF544vgh1csJGhghghhQxSwQIEQEKFHDTr0MOfITYQyxOMjJu4brWLhwxWtMTBwtcMcjJbiaMXGXK0bZWLDCAKkAEshPwAvfgBfvPTTHKFMVskpQrXDeuGWXVfNfBRmvmnmmphjeaE/BUN+Cq+WCWjFk1ZMmi0oxrjy58umvHnw2eUIbJbo6oyyXjWN4XhDExxZO2mNLFGIYIUMMcuDxcmKqomqwGMlxNc8+H0aOCkITYQ0ZtsbBsxbrWTlm0WtGrZotcNGzFbmZNWDZuycOMLZiAKfSiE/ALt+AW2NV05RWx2lKUrSwUpSNceXTpy6Yo5MWjBwIT8GZH4Mo4VgRnXDlz69+3LFDRm4G7VkwYqQJz0wy4Z54TzZ4di8B3rFEIyiRhGBCMIymjHi9GKdSE2EOWmFmyYucS3DmxZlrRplcrXLBvhWuczfIxbN8WXLlcACkoKg/4Dtv4Ds76zfGMcAIP+DRD+DOmKhd+DzIfBE7gMBlNXh8DgMlAhNhDFhiysMTVktyZsuRa0cuXK3E1as1rjLlxs2jZxmy42oApwHYX4IdPgiJwOFipoowmGw2EsilnwOLw+JwMMdVWGwWAug/4LKP4LL+UdM8JjMSpFVELzHg758ciF5Q4BNLTLGjIUEKGKOCOHA6eFDiQhNhDPHkcuG+JktxYcOZa0b4Wy3C5aZVuNi5bOGWVriZZmoAqDASqD/glU/gkxvm53m8zKKrVaqMIiKM5337+Dvri9cPCAhPwZ9fgzZpHBOiM53z5devfp23nbBk1cDZozYMUJQmwst74QhePNWZfGwxpYISFDBHFDAgRQkEJHBHHs5YI8uCE2EM3DbE3bucK3Fjw5FrRnmZLXLLE0W5czXM4b5mTFk2bgCkoLg/4MGP4MD7zfg53Yg/4NRP4NLdOl4vPPiIfClFQOXxGmwWAwWUghNhDhllbZmLTGtZOcuNa0aOWq1y4cuVrdzhy42zXK4yY8oAptIYP+Ds7+DsPjPLm1ty5m5m6YxyxwxVccbzuE/BYh+CxO+DHiZ8wOFfJC0U74cc8scc4ogITkYMdccbKJIVnWc5wmRRrfwHOE9oAhNhDBvjyOWGNwtbt8bFa0c5G63CxxNlrhy2aYWeVu0ZsXAApZEYT8IKn4QUcrPa5STUxYLIT8FYn4KubYJasFJQrjrn16c4CGzJhWBgr2Hg4WBgYOJvYGAgZsITYQ4wuGuHMwzLWuPE3WtMLHGtcuWTNbicZszZhmZN8uTGAKcx2F+Ehz4SL8HBDgIsFgsJgqpo5Z8Lh8DjacDHLZFdgKgIP+CuL+CsfGr5XN889d8d7nnFxGJ7ViqIXkLXxwZXHxwxwwQkEKGCGFLbp4YIcCITYQ5wtMeFhmbrcWNnkWtMTJgtct2blbhaNGzjE5YYsmFqAKVROD/RBfogzhxxlcTVXwYoCE/Bbd+C3/MlPdK1sClMrbXOCF4+3cLNyxxo0MOD0McE+HITYRjc5XGVrlZrXGVwyWtMLLMtwsMOVbhws2TFpibMsbNsAKeSmD/SyfpccUqqjEkwnhNTGbvny4sMKZrMXAhPwXJfguFhohiUnPDfHhvlx5a1kwYM2ThWhYqje1TCCF5Q4HhauVDHAQwIYIRDFDBAII4IVOB0MMMeBAITYRhyNG7RpmYrWDVziWtMzdgtxYXLFbkbuWLhu2Y5GTBiAKeCyG8fZ3j7/rlXVAC4g5CSkpCQjoyKjISEQ8bKzM/NzN3dXYAIP8R9+JP7OfIAeDwtQqkIqLxa7xkACE8YcnDn34ZxRgjSdZRCNJ1lGBGEopsPfneFQhNhDBw1Zs2bTEtb4XGRa0Z4cq3E4YNFuLDizOGmFmyaNGoAqGASuH8lF3kovAlEpBO51SYZC4nGY/H4vCYLAINDo9Ho9FohOKDQBBoOCF8WV4ssDM5gGZzGFmghglglmhkSSSIleEwozWbITxVyaV5OPDGKcr0iRhW04TlOEoozhK8Z6erKseQCE2ENMjFy2w4ma1y2YMlrRxjbLcLfK0Wt8ORg3ys8LBgwYACk4Og/48eP48eeG5uKxa62CE/DS1+GluubDxq0tNOcSGxNOwKlk4mDk7OBIwITYQ2zMGzHIyZrcbfHlWtHGJotws8jhbkyNsjnJla5crRsAKSQuE/Gal+M0+e4wQtOKE/DX5+GxPZh0XlVUAhsSTsCqZW3j4OBkQITYQ2buWDVg4yrWmVplWtHDLMtcZGjBbkaM2rTKxaNGTLMAKvwFAhfIfeRFigpqTUTRQR02101woqqLJLLJJqoYZbcLgcDhZ4ZMBishhMJJBLh8Xm8XjcDHHNddgMJNggIX4SVPhI9iokxklCGe23C4HD4HF4XF4vBxwTYbDZLHZDFYCy6CCCmmu+umOOSKibATURQJ47577cHbehPE2mbh8uM04EYIwiRghCMoxhNGEYQhGEYzlNAkjJFPD4HnGOcAhNhGJu4a48LjEtZYWjJa0yNnK3C0c5lrNo1yY2eFg3as2IApxG4bptuoFhoSanJqYkoyBgY+Rm5WVkYWASEVNR0pEAIT8JOn4STclLUnXDhx59e/Xlz4ZrbraMmawheXOC4I9rDHGjghghQQoI5bdChiqITYQ1xMmrNg0yrWLRrmWtGWRotct8WRbhyNGGHEwws8zhqAKigEphPsXPsS4RwY6YcOO+FCWDBstkwSpFlvlvny48+Ws40tmzIX4SFPhHFoQU014HA34PB4PC4HByw0XYDGYjKXYaiiaSWGmue+/C14UheONTHBpaZY4YSGGGOBEiiggCNDCSz62NDgQITYRmbMXGXExxLcbBtiWtGzXCtcucOFa1b5GjnM4yMsWJmAKbRyE+9Y+9xlmwbLZqUnG9Z451hFlpnnOoIT8Imn4REY2ZJwx1x4defLry55zwS4GbRqxYoXjTTwwaOmGWCVCRoYY4JZ8bh4IYskAITYRizZMLRkyzLXORzjWtHOJgtcMsTJawy5mGJpjyt8LHCAKTAyD/gCm/gCnYvF7jayF+Ec74RgarIbE+BxOLxqHxJUYCncNhNHgqBycITYQ4bt2blyybrXOHK2WtHGLKtxOGWZblxMGmTMyZZWDZmAKrgJ1h+FU4ZWfTmcCjQaTSiVSyXSyQRiBwuNymUzObyuPx2Iw+EwuDwyGwogUCQKAoPBYHBYAgCCQZAEFgsLgsPiMXiMZi8VjcbjchjcpjMbQ6OSSYUCdUihIpIIEgsHlsslsHgsBQCBQaCQSAIDBUDIPBgCG8IQHhBxj46PFfLQZAQMJCQCCgIOEhYBAkEgoKFhISChoaMkJaQlJaMgoCHj4uTlZGJiYmDh4WFg4ODhUGgEMhoKCgoFBwcLCwsPFLukgRLWtpgmYkZGVkY+PiYGEjpaSkpS6sbAAg/lL4NjPl895ubi5lMJqJghIJQlUxMJiQiUxIQExMTEIRdWSgBMSiUTEwGd/BPOM/A4hNhDnHjy5suHGtY4sLha0cYsa3FiauVuNw3xZcjhm2ZYswApqIYT8fyH4/h8Jw8WGCVsGDJKxWuPLjvOMGi2ywIP9YN+sT5E9p0q4m93m83lcJ4TicITw5plPj4cM6ooowihFGEU2HwHKcKghNhDhpjctMuNwtbs2GNa0YuWS3C3ZsVrDM5xMmOFqwc43AApVFIP+QKr+QKXLPLNJWmr5b8TYhPpgPpj8jJolTAlOd2Wuum2F421qXN0ywwoY0tOpQoAhNhGPIzy5nONgtw42DNa0Y4sK1ywyuFrhwzcs2DjHhzMMgAp4LIP+Qa7+QaeuPDncFKiEXLLwcTmZVSuGsYprnPfgg/0yH6aWnZw4ctYiJvec53xbnNQrGKqrxcbxtvgAhPFHBi5+GtYxIoynBEhWUYIwIIoxz99OQCE2ENs2HM3zZXK1llx41rTIwcrcOVi5W5M2HI4ysmbJs3ZACmMag/4/1P4/52avhjpXCIi8853edTwcgIP9qt+1bxHTjwTGZu85tlx5b1dAheEMPBHk8DPDDDDBDBGhjT26GAwwITYQwaOMrhg2YrWbTNhWtGTDEtc5mrJbha4WeTM3cMXGLMAKURCD/kC2/kC3dOerLjMMZIT7CL7CNxJ5qUlGGe+PDjCGyNcwK7hYVBwsrXoGAjghNhDJowZNGeHMtzMs2Fa0zMci1zmZsluFw4zYmmbCwcsmgAp3KoP+Qij+QiHfLny3wmozGU5mPFwteJiqxXCMVjMbZIP9eB+u534G+mOGITvOePfW9kRiNQxMss1zncbAhPGXFOXxaxjCcIkIiE5RICEYTTz+A1YQITYRiwtGOVzkyLc2NwwWtMOTEtxOG7Zbkbs2OJmxZZGONiAKlgFEhPx/Dfj+d2VlClceLj5seCeBiy5AXsYLYsmbNqwZMilE05464ceGsYxvGc8eHDXOjACD/eVfvNeHfHDjwuoq9ZLiQRJrcptZU0iJqIvFwkklizjwg/O1HgymC7u5SJhNWImJiYkESTCJiSLRJ4fvresAITYRkxuXDHI4ZrcWZq4WtG7jKtcNsWVblYsmLLFjc4mzdqAKhAEnhfDPeGXnopYLBiy2WBHNTRLJFGymV2WDogQV00yzxofwyoeGYOYS+XJXKhPJ7RIzAYDJ6ZTaBQZpNUolMHgcDgEBQpBEAgaE8jeBZx4OG8YxjEjGEQRhCMIxjG+PvzOKITYQ0c5cblhizLWzDGxWtGrBitcNmeZa5ctWLVg4w42TXMAKgwExg/yrX5VuYvg4ViKtMynNXVZ1UJXldzNt5vn258q5AIP+GXL+GXPpydFTPG+e+u+c3U8NdOGsRF3nfPeefHaNY1w7cowAhPP3jFHwLNNGJFEjKcEAgjAiEU44fANZT4YhNhDZmwYZsjTItwsHDda0csWC3FjZMFrZzjZMnDhu4c5GYAp4KIX2j3tE56iSma2Vg7Y6ZI8FgMJhLpkt+HxOFtjTVY5jJIiD/hko/hkxtrn058L07XynA2mYVUTFzfW3eaCEpxoYZxogmrOM4xjGKMIoAjHT4DRjwSE2EOWDlxlw42i3K5YMVrRuwYrcWFuyWscbfFjw5nLDHkZgCk4Ng/4AEv4AE8ZxfBeF2IX4YJPhglyElk1E0MtttoCGytgsu4eFi72DQMeAITYQ2ys27nEwcLcLdk3WtGbFwtcN2eJa0ZMmOPC0xN8TJoAKSQqD/gGm/gGl3POZtgCD/hqk/hqHaqrnnxCHxJV4HB6DRYDA4DCQITYQ0yOGDJlmYLWrhgzWtGOZitc4mrBbkyuM2RixatcWTGAKbiKD/hS0/hS/qWnLFUXvfPjcsY1y1DMd3HgAg/4GXP4GVW9b4byzdzUVWmoiZuXPEbjAheZuGYK9LLDHBDDBDBCQwAghhjxedglghCE2EMMTTKxbYm61rmzNlrTI3yrXOFi3W5mLDKxasMTJg2wgCnUghfgRc+BHmKqrDYKbARQT14XA4fB2oZKMJgMJYsngrhCD/hhg/hhV3brW8XiNa1jlGkZvPN3rnfGwheIMrHDm6Y44Y4oYIYIYISEjjjv0pDOAITYQxas2TDJkYrcbFszWtGLJgtw5MjNbhYuGLZrhb4ceNgAKgAEohPwQyfgh5rKeq2jFZHLnx48ZK2TBgwURnhw3w4YXyWzZgIP+F5L+F32dXrMWRVUtz34fg9+fPKtcuXTlrUVmcoXlTgWGDU1xwyxQiBDFHBChhijgQEEaPXzwwaEhNhGPC1ct22FktZsMOZa0bOGS1y5YNluNy1x5nLZiwasmQApUD4P+Ctj+CvlHTXbljlbjeYT8Lvn4XZcUslLQnTTh0584hs7YngIO/hYWFg6GlQcFECE2EOMONy0bMsK1gzasFrRm2arXDFqxW5GbdvlYZmzhs3yACmceg/4M+P4NC2OOrxXCtViZzxzdzU43yc+Qg/4YAv4X/VZ4TpCZKmImYnjjjlw4gIXkbbwNTTDHGhhEEcBBDHHPr4TGgCE2EYWOFzmcNsa1pmYOFrRrmYLcTRnlWuMjBgxbMMWVhkZgCoUBKIP+Dhb+DgHLOsxm93uYrprtw1EZ3vvvrnnuc8o7a6cghfhl6+GWmCaXAQRSqZcDfhcLg8DLHBRgMJiMVZdRNBBPaxteDtwIhPLXgmcOvvjNEjBGKEIyQhCMYopz19msGEAhNhDnK0YMnORmtb5HGRa0aNmC3CwcYluTK0cM2znNmbtswApfFIX4Pyvg+zpklwUVhLTg8Tg8nbhb7YP+Fwb+FwHHSO2MViKm8c559eaGyNbwMFRz8DCoMh0PgGFgoOTAITYQ1cNHGJmywrWTZllWtMLnCtcYmjda4YscWTC1aOWjfMAKcRqG4k7iTyXlo+Ag0DDRUND4Ki4iGgYWPi4uRIfw55eHPMplNrUhgSAweZz6fwaIwWBoDDILBoDAQIXjrUxxYfJyzpUMEMCOGGOnVywM2CE2EN8zBk4zMWS1gwys1rTDhZLXGZnjWucLHE1bYXGRpiYgCoUBLIP8xZ+Y/1nlfDGMVFJ3m8xN+NFcKq548+u+N5xHLh21yIP+HXD+HXPljhjURe+PXnz4zdVw6Y5Ub313143uY1PTGowAhPP3i2E+/hjWaKMIoEYRhGU5RhGCMIxX09uae0AhNhGNqwyYWThmtxY8TVa0csmS3Eza5FuJm3wuGzdq2YuWgAppHYT7lL7muuVC1smjNkpJjw69OO8WTBmtigCD/hye/hyX5b6Klm5iIxqEXne/F33cQIXn7i+DD6FPFGgEEKCEhnv1MKHBgCE2EMG7JsxxYca1u4zYVrTM1bLcLjJkWs2jdliwucTdhkZgCm4ahfgB2+AI+mCOqbCYDAVUQU14e/C03yR2TYbAAIT8OU34cj6YpZIst8+fTnw55ztLRLFmxWCF5Y4Hhg1c8MscEMKGCGFHDfpY0E4hNhGFuxZtGzFytwtWjha0zZMa1zlbM1rRg5yN27ZrhbsmAApODIT8BtX4Dfb48WGGCOTEg/4eBv4d7anCdd8+CIfFFVgEDncThtBgsAgsNCE2EMmGNizxZsi3Nkc4VrRq0ZrcTbG2WuczVk5x5cThszZACnQlhPwLofgXfhGdL4I4sWbFktKM8+nXlx1LYsWCyxWgg/4cgP4cgTPDOLUmFRqMRhEszeZ4x1vNgITwUhDk48MZxJwjGVZTlEjKcIxrh8CzhOIhNhDnM5ytMbTGtZNsTda0ysnK1xiYMlrLDictGzXMzzM24ApsHIT8DmH4HMderLDE4FbRlHDjw5b47TpmxVtgg/4d/P4d/eHHhzhjeGHKdRVr43z75yCFyWKklw9NMMsMMJBDBDBHBLPs54o8GCE2EZWzNjlyNGK1hlYOVrTG4yrcLDCwW5m7NniZZWbTJkYgCm8dhfghi+CG2iy6qiKCWu/D4e2uCKqzEYKzASzUw0iD/hyE/hx/ziJwqKqqhMbZzuubnPOF5k4Xiw+dhnilihIII4IYI4YY69bHBDGAITYRmZ4WOZkycLcTFrlWtMuVitwuGTRaxcYcbRs5zOXOLCAKWRCE/BnF+DPWsL4JZsmTNDRKAIT8OAn4b9bYoaJUjWOfTpx7QIbLWB4OAuYuBhULC4Hg4CDmwCE2EY2rfJlcuMy1uxyY1rRnhYLXDdmyW5G7VrlZMsjfDkcgCmIahPwd8fg8NjS+aUpWlCWOOPLhmhDdLdSD/hyy/hytvhvlGBMyhQ5zx62AhebuHWHy88M8UsUIghI6djCjwoAhNhGVvhcs82VmtYOGeVa0xNWq1y3ysVrhhkaucrdk4Y5WoAqIASmE/B/9+D+WFbZVaznhnWcIYsGDRTNSUWHHnz7cefCvqwarAIT8O1X4dkcTJGSdcd9OPTt14cM5SxatmTNktaki8cuPPPKAheQNXHBpbZY4YYYUEcEaBBDEkjgQwQo4I59nCjwoITYRixMszVpmYrWbnLkWtGTfGtc4meJaxxtGTJziasGOJiAKYROF+Ee74R44sBRgJJIab8Hh8TLi5ZSF+HAL4cAYMNBZdZVBBLTbXhcDh6SG0FjFF28TAQcBBkHC4Fg4CDmwITYQ0cYm2TNhYLcLJnlWtGrjKtxYsjNa0a5sOLE4YZMjBkAKcRmG4f7h/4OCTMxKxUJAQkNF2lrgydhIGBgkDBiH8QnXiE7mMwTCY1yQwaCwGFy+ZTOBRVDYNBYJAIEAheTuA4Ys3fHGhhhQoUsuFz8JjSE2EN8TjKxYtGS1g0yuFrRk1crcLXJkWtmLFuycN2DNxjbACnIpg/yPn5InWOWNVC73lN4iOERNr3vm2hqfCjpQg/4hqv4hjamLZ3vN5mYiMME3ec522itTwYCF5o4dgh1cscaFCBAhCBBBBBChjt1NMEefITYQycYsjFs3zLcrbE2WtMLhqtc4sLda3yuGjdlka5crLKAKZxmE+62+69w1wwx5I4sWDFSl55Y6aZ4XoIT8P934gB7YnEtupijauG+OuGOuGWuWYIXga+SPH20xyo4UcEcMctuhijksITYQzbtsWHHlaLWeVuxWtGzhqtcNmWRbmYN27PHkws2jbCAKUQ+E+0k+01UlwMGzIwTvjyiD/iHe/iHpjG8bq5wqYIbEUzBwFLGxMHEy9XAoGQAhNhGHE4yuHDlwtxOG2Ra0cZma1w0Y4luXI5buMblu1zZMQAp+J4P+AGT+AEvi8ONriUSrVcsa4aTnfXnz73m+WeVcgIT8RAX4h04UnG88uXLny7c+W8oZMGrRqzYMUoQirjnlrhqAheWuD1ejhlQoIUMCGCOAEBDFHCp2McEeDCE2EZcTDLkZMMi1hmZ5lrRgyYrcLTLkW5MTZhhbZGeFo2YgCoMBJ4X4FQPgVVmqx12KoiT4XH4vF4GmGSjDYDBTTQy1312wporsBJQAg/4gYv4gX184VWunDlVLvfHOSIxUIuZ4898fBIXkTZw15+eOOOCEgIYIYo4I4oSGCGCGGXaxwRwgITYRkzMMmZu5YLc2Fq1WtMTNotcOcrBaxYsWmXK1yuWbdoAKcR+E/BPB+CdnPnrPMzZMWjJGNcN8+fXXHGcoaMWLAIP+H+r+H9vpHiXwi3Hnz78d80xqtajhc3viheGsLCxebhjjQoYEMUcCERx7GOFgwCE2EYWeNw4bZmq3JjzNlrTC2ZrcWbE2WsMbZqwYN8eVzibAClINhfg3W+Dg+GCqrBYyzBWVRIT8QP34gT8DFFLXfTfShsvYNg4DAMTE0dLAQMDPACE2ENHGXM0xMmy1k4xM1rRgybLcTfI1Ws8LDFmzNcTLCxyACoQBKIP+EJT+EIfPfHi4643yjhGoibnwcdaYvpiOzhHSKRKE/EGd+IPXBfdPhS4VMlIQjW86x0034c9dMZztLBHJGiSF20sts8cs8sqGFGjhjnntyMN2CuwlGCyUl9uH1OBlTiE2EMsrVixYtsK3MybYVrRg3bLXLDHiWtGDRoxbt2GVkzxACn0mg/4RHv4RCZ1mM8eO+rMVrhrpjFRO3PO873WThoCE/ESh+IjGdMNLo3rfDjx48OGcaYMWzJozYpWphtlvlx6QheLtDHBp5Z0cMEKGEIkUCBDDDHHLg8/BCwghNhDVo3yts2VwtwtsuNa0YNmq1w2zMVrDJkx5MmTC4cY24ApfE4T8JVH4SmYZGqMr48+vLtvnhlgAhPw/Rfh+TwZmqmCSU65Y68OfKIbKmBYFcwsLAwcBBwMLF3cBAwcGITYRlYY8OVhmyrcjVm0WtGzDKtwssuFbkw4m7TC0x5WmJiAKSQuC/k+7+T713Z5zsIP+Iyb+Iyd4WKipi4ehQCBQONy2ewGCwCPAITYQ0zZGGZm4yLceXC3WtGrVgtcsGGJa1ZZsrVi3YOWeFqAKcxqG4lLiUyBh4MgogqKnDlDAQULDwcbEwoCH8SrXiVbKFGYFBIDBZXPJ7JJLEobAYCg8ChMBhMDAhs5YlgYCxkYOBgYCBQMAgxBweA4OEhbEITYQzxY3DnGwcrcLHNhWtGrVstcNcrFbjwsGuVgyb4nOJgAKgAErg/ytH5WlV6qIiMZqZleY49JjWNUnO89+t74Z1XKE/Erh+JXHRijkSjO+WueuO6NLaGikpzrhvhw1njlXFW0qAIXlzhGGLT0wxwo4YI0KBAiAhghQQoYZ9bGjx4AhNhDdwxwucjPGtZMcrVa0wsHK3CxaOVrVzhxt8rlxmcsMoAppIIP9qd+1PTjfCaLTLrqorVYU5TjEAIT8S734l32DJKmBGd648bXjz4bwUtmwZpWQhPFWucOPw7xmijARhGE4TjPP3U5YgCE2ENcrLGwxYXK3KxYOFrRy0yrcTVgzWuMTjHicN8jLFmyACnAig/36X79/LjpiOWOGlbnjN5rOIxGqnlFQg/4lTv4lT3KfAjSc8768d5vDhy4ctaur48eeeYCF400sMGrllhjghhhIUMCBAQQw069HECE2EYXOVu1cZMK1k0Y41rTJlxrcLZrkWuM2PIxZM2rZjhcgCkwMg/4C+P4DEYvE6xdMAIL+2sv7aP5slXfPQIfB05gsAoMLhdFgMDgEACE2EN8eHNjasG63K1yM1rRszwrcTlrmWuW7bJhzMczFywZgCpABKoT8DPH4Ggcal8k8ksEMFJWnowwvHTfHrjeNbTxRwSloYrYAhPxJOfiStpDVXgStG074ceHXTfHLirTJDRg2R3RxTlHDHHfXcIXBZyCW+emWlLDDHHLXi8LHhMFdgLMdhpsLXbXHLDLPsUMNwCE2EOGmLM2xNWa1phY41rTG5yrXDnK4WtMONizzY2jVq1aACmsYhfgmc+CbuuOWqzBYLCWUQSy4mvEx2wSXYICE/EmJ+JKHNmna88+XTry48OOldEZWhQCGyFYwK9g4dBoOBQcDAwMDH1JBVAAhNhDFw0YOM2ZotYuWOFa0YY8y3ExzMVrHDlxY8LXHjzZMYApVEIT8Gvn4Nk44aTxSzYrZpUpYhPxJEfiR10WzUorPbXXjx4yGxpSwcBWycHComZqyBmghNhGJthas2bXCtxtMmRa0a4my3C1bMVrdtjaMWbVyxaOMYAplHIP+D7L+D8+cX2vpHCNRO757zlOp8IqD/iUe/iUVqL5KmLiZRU1vG73txsCF4ozaDS1xxwwoI4o4IYI4JVetglkjITYRhY5WzPKxcrXLNxhWtMmVmtcZnDVa1ZOMOPJla5HDJoAKgAEqg/4RLP4RJ0XV3d2jFaxjUkxc7ZzxzuZcI4a4YIX4mPviYRiiSRy0y34GvD24fB2zyTWYDDYjEYS6aqBLLTg5cTbg56yE8WcOcerhrMIREUJ0jCBGEYoxnHb10WohNhGJw5ZOXLHKtytMmNa0y5MK3Dmc5FrnK4bMcWPG0xtnIApeEoT8JTn4SicktWG2HDl048rGnICE/Eat+Iz/RgyYMkoVnly5cufbnIbJF3ALuFg4OBgYODhcAwMBCw4hNhDHIyYNGTVstas22Na0b5cy1w5w4luVizzNsrDDkbtmYAqAASiE/CDB+EGFCMIzltltpllDBbRs0YrI49u3fpyzhbNsxYLUhPxCBfiED24MXB4GPFbIyKJTjOM0JyhGEZzvfPW8YwCExczBLhzmlOs6xjGKcIwTkRQijO/gmsq6wCE2EZGeNzmas2S3EyY4lrRzlxLcTFo0WtmzjLmbNmTBxlZgCnYlhPwgafhA7pnzcHZlhW0bUtTBQvjx5cd5pWxaJWYJgIP+IUr+IVfl37a1HBqJ2uUxioqGbzvu57zVgITwZCk9+vDWqMUYymhGEYRIRRvj8CyjMCE2EMG7BhjxtGC1piZ41rRk2brXOPNhWtGWHE2ZuWLbJlaACoQBK4P+EVT+EVlrfa0zdzmamorhWqxVTmOd898curOrwIT8Q6X4hw5WZoUgrO+HHlx6cevHnqhixatHA2ZrYrJY448OPOCE8gdWMuzljOspowjCJFGEYQSQjCMYxnl8CwjOACE2EZcmLC5xY8q3E2Yt1rTLmxLcWXExWsMeLDjaNsrnDhbgCpUBK4bh4uHjIeGi4qVlE3NIeOhIKAgYKDSJYWNJFwJBw8LCwsJW1l7eAIfxW0eK2km03mUzl0vSqVpbAYrBYPAIBDIVNCAQGrR2CQCAwGCwOZ0ikyCQxWKAhPPnjOGfn3rGKMEYEYIynARRlEivPwPOEeOAITYRhY4W7BhmxLWDZjjWtM2HKtw4WeZazZMGWbLjytsrVoAKSwyH4ZrhmwlUrUCgzQCE/FYN+KwcMmVjxcGHwtS4LAJvC4XPYBA4DFwhNhDJk4bZc2PCtYtWWNa0ytcq1wyauVrdhhaNmbnC5YYcYAqLAS6D/Hpfju6y2zm2au6mmqqNajgqJvrz79/BvjW+nDwOHQCE/FUN+KnPFK0qRjWuHDfLn359M6wtg4WbRoxYMWK1II3w5d99uPLUhPMHhGcPAd41jCcpxhFCMISQgjCaMIxEZz5vHRWAITYRiytMzhnlarWGVhkWtMOZqtwtHLhbhZNnDFszyN2LJqAKhgEtg/zKH5lFwiauszm7lEajXCsYSvjfGec7ZzXPpfCghPxUHfiobxasFMkLJ1vfHhz6dufHWtMGbZs1YsmTBCU43wz1zz1xgIXkjdwtbOjghhQQwQghgQCCFCghhgjhn16GGsAhNhDjEzyZszNytcs2+Fa0ytmK1xkbMVuRhlY5nGJziyNm4ApRDoP9OZ+nNmeupjV8K4CE/FJ9+KT/ZmwaKUljnny6wIbKWBYFew8DDw9rEwcFFiE2EOW2PI4Zsca1myZtVrRu1yLcTbFmWtmzVyzbY8LjLicACnwog/1kH6yteI1jFRETMzSkRlmd4vEsbrq4SIT8U6X4pwckcEpQjHDfHly69OG8YYNGjdq0YMUo1vfPXW31heSNvC2ccccEcEMEMEKAIIIYCGCGFLLs5YpYACE2EOMzPCxZY2i1kyy4VrRnlZrcLltjWscbhgyxOWLDEyxgCm0bhfgD2+AQmuuOGajAYLBYCiBXgcHh6a0uAqswwIP+Kij+KinwK5Tq7ze4VUaqJd48O/DAhsYT8DAXsPBoOBgYCBCAgUHC4FQaICE2EZsTFuxbY2i1uyc41rRtlxLXGHDlW5sOFk0bM2+No4xACnwmg/4CfP4CY+N9ZzG6jhvUMYqoxS7576888azyxw7AhfiwC+K+FNbZCrltnw9uDwt8KajBYDGYTBVURRJWFtwNeBCF4iyMLU2pUKCEhgBAIYo0ceRy8EbTACE2EMGzbI3buHC1lhbM1rRiwZLcTlkxWs2DjNkauc2Js5cgCkoKg/4GOv4GV7uK1w4dgIP+LIL+LGXGKhfXqIe9SuBwGj0eBwWARYAhNhDVk0bOW7ZktZ5crRa0auca1wzYuFrdhlzM2DBi0cNnAAptHIX4JpvgnvmmwVGImwUlFCGWnB4PF34GGHARY7FYwIP+KpL+KoeHgc+hFzcxEaocePfn35iF3EMUONwc8qNHBHAhghgjhn2aGCUhNhDdswbYmjLCtb4srha0w4si1y1buFrhi5auMrFjmc4mgAqCASeD/gv4/gvvvjXGsomUVqtcOGnDbe+vHjzzxvfBwwCF+K/j4r2bI5kUcctdt+BwuFwt9MElWAwWKxGEqqogilltnwdeBIXkrbxtjHLChIYIYUEMSBAhghhIU+vlhhvAITYRkZssbdg5crceZw2WtGrZutxM2mFblyYsbdg4Ysc2bGAKUw2E/CKl+EV3C00mwQxYsgCE/Fhl+LBeGKeaFYZ8PBkAh8HT2BwCfwmDxmawKCwKNCE2ENcjhswYYmC1g1x41rTKxZrcTlmzW4XDPCzaZcjNvlaACmAVg/4Udv4UdxnhvDhjhyrl11xzzIT8VEH4qIceJiwSpDBWt88c9dMcIIbCUGTc3EwcHAoNBwcLgOAg4CBAITYRjbZGLlhhbrXLhq1WtHDRitxOGmVa2ctGmJvkx5MbjCAKVA+D/hZK/hZRvM4nSuE4nACE/FNt+KZeWSWSUI1nrw7coIbKmBYGAv4eDg4WFtYtBxYhNhGRw1aNnOTGtYOcrVa0bMma1xjZtlrFuxat8rjExaY2IApdFYP+F4r+F5/g6NUjFVpw4zxvqIP+KZT+KXvW+U1Led8efVu7iYbJ2AYGAv4ODgUCgYGDg5GzgIFMACE2EOWDZhkaYWK1gwzMlrRzixLcOZs3WtGbRxkZZWWJs2wgClIOg/4ZLv4ZMZzHGZvXXTkAhPxSQfij9xYM2DAnDTj36YfDFFgKfwWBwWF0WBoDCyE2EZGmNizy4mi3JhZuVrRuyaLcWHKzWsHOPFlcNXLjI2bgClIOg/4Smv4Si7eDwzdZi6CE/FSB+Kjm2CGa0cGGeWuEhsfWMDAW8TEw8nZwEHBSgCE2EZGrZm2btsK1tmbsVrRhmYLXONvhWuGGJpjZOMzRlhZACkwMg/4SEv4SA8Vy3VZbkIP+Kxb+KyfDgUxmAIe6SmAwCbwuE0WAwGAwYCE2EZcbds2cuMK3C5x4lrTKxarcThowWuW+Fw0ZZWLZhjwgCnUfhfGjeNHqEU00UkMMtttuBpvhnigkgmzGh0GBhvF6N4vR4uKgY6AjoCKgoJCIWCh4ODiYeNj4OVT2B8DYJITxt0V+XhnGMIpokRG8MeHrwi4wITYQ5cuHLnDlZrcOPCwWtGmJutcscuNbjbuXGbJibtWzNsAKVxCH4ZzhnREonYInCIVBkDhMNIbxfieL8UWdlVykDCxEPCQcIIbI1zArmHgYOBiZWpg0HGAhNhDlswxsHDHKtyuWbha0xsG63Eyb5VrNhkwt8rBpkxM2QAqaATmD/P0fn6XDPC5bXu7xcdMcuXCOEuO89ePPO5hWuHDlrGMXc54xxq9AhPxfVfi91nCOCda1vfDp06eHr04Z4oauBwuBqyZsFIIzrfHGsUUITjOOOVZxAITx91Yw8CxvCsowihGUyU0EZTRgjBCMESJAhOOvtpuUITYRiaucLNphYrWTNq0WtG2PGtcOcjla0ZYsWVm1Zt2LPCAKYhqD/d6fu6dcdZXNy4xCo4YcpwqE/F59+LyPBXNhheeHSz5ctcM4WpopgwCF4iyseHx88cMMEMEJDAhjp1pHiiE2ENMrJrmyOcy3MyyZlrTE1wrXLZxiWsWzFi1w5nDlmwZgCmogg/4AwP4A25w7R0xqjN3dxvwEYXjd54iD/i50/i5dnWeWV887vc5VXK+XLVRy8N34gIXgCWFpY444YYSGGKMgCCe/TwRs8CE2EYsrVthYOGS1yxaNlrRg5ZrXDdyzWtWTZg1xYXOPJjxACqMBNIT5W75W/o8S0MEKThHGWwxnOQlLNTBakqThGd6zvG87xw4J02QAhvGbF4zY8JR8RGQyDi5GXqTD8NJw8DGRkpLUERgCBjICBhY+RlZWXk5OJiYOAiIqOipCGjoOCITxpy4y7d6ywwjNFCMIiE6ThaMIynBOcJzlFWWHX1ZVlxghNhGHHlY4mzJktaM8zda0YuMi3DmasVuRuwxY2LhphcNWIAp3G4bpiOmTiY2CR0dA30PBQcLEyMvJyMDCw0BLSUpGAIbxleeMoOIQkLDw9nbWsXFxsTCw8AgIKEgoiChIQIXhjCxyaPAxywSoYEsEsEEMs+phghwAITYQ2xs2jNvkZrW7Vy2WtMjJytxZW7JbjasnDVhkxOMLLCAKggEng/1/H69+e9brKV135XprWsVS98+/Xr13N4rtoIbxlqeMqeIgkDCQsDE1tdX0sjNysPDoyQkpiWlJSQjIyCgEHHycjJyIheBo4Ysrj444UMMEMaGOKBDEgAS17NLBgCE2ENmDTI3ws2q1rhxs1rRozYLXOZswWts2FvhYZMeFu3aACmAWhvC1d4Wu0UTkZKTEpHRyHh5eTnZOZiyD/iW0/iWxs645xnM3U4zwqmiF4Arglxs9sMsEcEsKW3SwRwUAITYRhZs8ubE2arcOXGzWtHORktct2uRawzYcLRljyM8jdmAKpwE5hPwuffhdPSxXthZ444xhitq0aMGCEL4ceO+Ocr4s+jDCaNcGPFHBpzVwQlmnSACE/Ekp+JJFGMLTyQxSwQix3x4azQtSkopxzw1tM9NLsjNg2aN1MlkL486F2SBlZ450MMsEcEMEIghIYEKOOOnA4OeG7HYTCXYiqCnG4GeWnW1ocKAhNhDXE5Y4nDdotYs2jBa0YNnK3EwcsFrlk5yt3GHGzzNswA=="/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mHAOAgAQdBLoIygEBEM49YxSZCrVPkkZxMQmVqaQDCkgQRP//A0UoRigFAzgLZBkgMgkAgIADAXvCHkUzCQCAoAIB4cMeRTgIAP4DAAAAAAAR5ezAPwqdAT+D/U/fqg0XW4uLqZhWMcsdq0iN74758+fPj13ERw1y6dtdumO2qTnPWfDvNIT6sD6rOdL4q2nBOE5zvhx6c+GccGDVwuRu2bsVqY8OXLrz6ceWpSVrWFV02GaE71kdee86xhWUYTgnKYCEYEEUIowRhECBOOPv1jHeITYQ1y5HOZhmcLcbly5WtG2ZstcN2mZa3c42bDG4yZsOZqAKTQ2D/gE0/gEV3PG884zF0IT7Br6+9SuCGW2fDjzghsUTcGpZmLnalAQMsCE2EMsuFxiw4mS1tlbs1rRrlcrXGJu3WsnGVi2x5WWLK4ygCj4Gg/4BDP4BD+Ea5IT6xr6z/JghmIeWStA5bLghNhDTG5ZsWjJwtbtsbla0xtHK3CwaOVrDGyy42LBplxZMgAqLASmE/AhZ+BDmuWF9EM1sWCk648989c8pyhgxW0W1WyJQimmAhumc6dWMjJaOoJKclJiGiICJg4+RnY2dlaOZoYmLhYSImIyeipCGgIGHg4uE8NZUerOdYoohEjGMY0ShCUIVrh8DwrKoITYQ3c48mPCyYLXDTG4WtGGXMtcMM2Za0bYmjJkzb4mDHCAKTg2D/gmg/gmhqr8DjiON5IT7HD7FXJglkYY68+0AhsJRcFA18PEyd2g4CUAhNhDHHkcOWLbGtc5cjFa0Zs2y1y2xtVrNi0Y4czPI0bNnAAo5BYT8E4n4J0YWzIP9Tx+pz1SEzZUdYCE2ENcOFm1Z4mi1ywyuFrRg4yrcWFlmW5WzhzizOMjRw1cgCksMg/4MXv4MRajWac+O+4CD/UTfp+ccOWKhxvqAhsRS8Cs42Vt4GBSwITYQwbsnLBq1ZrWjlrkWtGzbKtctGuVa1bNWbVvjbZseNuAKTQyD/gxq/gxx6a6ctaqMyIP9gJ+wv5Rrk1MXkIfCE/gcCosJic7gMDgkMCE2EMWrbFicOWq1xjyMlrTI0crXGVmxWtmWNlmaNszHEzbgCokBKoT8I+H4SF8GbFmpmjRC853rhrly5a5ZzjTFgzbtWzVkzRlhrlCF9Dt6GuOS3GRYqjCUTQx04PA4XA4em9LJJVdVdJQQ0wYGvDy3gITwclHp3ujGKZOEakUJQklCKc514PXlOHGAITYQ0zOGDhswYLWObCwWtGLNotxY3LhayxOGTdi2xOGuXMAKbByE/Ce1+E+eVdGPZbBipCM8uPbjz1x0nmpbNICD/XsfrzdRw3jjN8Z3fOeMc6nU+A4a5IXiDHxyaWmWWGNChhhhQwoZcfhYYoAhNhGJo5yuGDZityZmrNa0cuGS3E3yuFuFhkaN3OTJhxuWAApwIIT8KvH4VWYUvmjCdZ48uXTfPWNpaNGrVm0MkWGD/YUfsJ+N7xlbKGNcumuGMJvrPee+e4CF4uz8LS2xwyxRwQkEEMCBDDDHTo6YI6QhNhDZuzbYcjZktas8bha0ZMGK3Dmx4luRxjYZsWbFjY48YApmG4T8MW34Yx8eW2PZDVkzQgvfPjxxQpglmIT6x76yvVLJGk4XhWKkLSUw011349aF4eyaLRyzp0MMMMCGFDHbp4I4piE2ENMuTIxbYWy1pjauVrRlicLXGTJjWsGmJs2cN2mLI1yACmogg/4ZOv4ZL91MZiZiaUxOImrrcO+swIT65D6229tOCd2e2lUla1oUhGM5aYZb54XjzUww6emWOONDDBCiQRECWHE5+KNhgCE2EZMmVy5YYmq3LhZNlrRvlbrcLFs0W48LJwyy5M2FmyygClUQg/4bJP4bF454yyzxjjE8AIX03Xpo8dRdBJTHTfLg78PahsoYBgYLAMDCoeDlbVAoICE2ENGjFmybssi1zhxtFrRq0wrcTVljWtmebIwyNWzlw3aAClIPhPw03fhp5nknqtClZZ2GYIT6xL6xueLTgGeWueeIhsrYBhYK7jYWFg6WjQcFHCE2ENGeRkzctXC3C4a4lrRk5YLcOLMwW5WTNgwbOXLDC1ZACkoKg/4akP4as84zXSOWgIP9Dl+hZnhjVcZ5gIfEFRgcAo9LgcDgcPAhNhGRk5YtHORitxNWDBa0aMWa3EwzOFrLHhatWGNljbN2YAqFAS+D/h/+/h//4OXPFzeSK4YhEWzlBVVEVcTN3rfCKoCE+qq+qPzUxTlhnpw68+ng48MLZNXA2asUk8eXDjrWMqUxWlmywxzzgITyd30e3e85xRjEhCCQIowiRIRhOuvroxzAITYQ0ZNsbjE0ZrcORu4WtMzZgtcNmORa1btW+NywZMWbVmAKZBiD/iRw/iSNnfCtduXDETN7m3BiMIP9Ud+qP5RwiJzm8yxFa3w6z4OQhsoYDgYG9hYGAg4FAQcFAwKBi7lCwkKAITYQyzOHLVu5yrWOXG1WtGrZitcuWDVazZZWWXI4YtmrnEAKTw6D/iV+/iV3co0muLMZhPpRvpLc2aOSK2nDpx6QhsfVsCr5OFiZuvgIOAjgITYQzy4srFo2xLWmPLiWtGrZutws8ORawZsGmXNiaMWDZkAKjQE1g/4m5P4nHePKfC5eB26Y1VXc2upxnG2duLjjwYm7iq1y6a4Y5bqag/1IH6h+9XGd5m4moovd8c8bzBVcJ6Z1VUxSCZvnnruF5E2csWxlhjhQQoYCMhhhIoIookUKOGFHBFHAgjU7OFDeITYRlaZG2VswbrcOXJmWtMTNktxMsmNawa4nLTCwYMsuRyAKbB+D/it4/iuR44zqOXDlyipZvN55c+kwxNZgg/1gX6v2/AvUYy3vOd2nHDOPG2mOd8cgheYOE4MPm44YYYYYUIgggRQocHpUcEghNhDLJmYNWzRmtb4nORa0bNW61y5Ys1rVriyMcWZo0b4WAApuH4T8WVn4soZ0y5rr5pxtGkYRnOcYzpXkYcULAIT6vr6uecNOzDHDTHOqMpWtakIRnptnrhCF4608cGnthngjhghBFCI5cDo4o4JAITYQ5YYmuXE0zLcbjCyWtGbFktwtXLRa1YYWmTJkysWbhmAKZBuE/F4t+Lx1GzJLBgpKE64dOvXjvCuamiyD/WVfrH8bcVyhVNREYqmJvYCGyZfoC3iYODg4GBEBBQIgYfAcKgZUITYRjw5sebDkcLXLljjWtHLlwtxM2DBaxcN27FwxZM2rDGAKVhCF+NH740g4sjRPJBRRdhorkQCE+pk+pzyX3W0UwIz04deEhsoYDgV7CwKDgYe/g4CDmSE2EOMbHG2zNHK1m3yZlrRjjZrXLnJiW48Tlg2yt27XK3bgCm4chPxsvfjZ5y4L4qaLWwKTjeNb5Lyll1a9GUCD/WGfrAc459CMxmblFX4W4deHHrzAhs1YZLuNg4GBg4KDgIEgICBgIGDhcAwCDkQhNhDRrlaNcOZqtZZMTRa0Y4my1wyYNVrRy5wuGzjE5Y5cIApVEIP+N5L+N3/m68sxMxx1DwiF9It6QvCYSKqJLXHh48SxYIbIVjBwVTNoeBh4m7g0HIghNhDVnjyOcTHCtctcbZa0xNci1wxZN1rVk4xYsORlkaYmIApcEoT8cx345ldODHknCUqS0M1M0IX0LnoNbMJFZAV14WXG24m/CobNmHYBgWBgYWBg4GHpZ2AgYKYAITYQzy5mbRq5xrcbLDkWtMbRutcNGrBbmYOcTPK0aYsrLGAKbBuF+O0D47QcnBTVBgMFgLpktuHwuFprgiwVGGssg/04H6cHj5UcMRFRcrbXM8ddb1uGy9g2DgL+Bg4WBIGAQKAgSFib+BgIOXAhNhDZg0ZNGbDEtY5W2Va0xYcS1yxc41uXHibM8eZphYM24ApECIP+PML+PMvOHbHIgv4vc/i8nZ2zyIfGlxgNHn8HgMBAITYQwxsmThtharcTTCwWtGuPEtwtGzBa5aYXLdi2xsnDdoAKZRiF8Yx4w2sNPmEElEU+OhqkmQwSgIfq4usbmwViRwiAoLCZbPJfE4DGYTE4HCyF5G3MsWdrjnRwQkMMsOTyMEsUQCE2EZWTVviaNca1qwyNVrTFmwrXDhi4WuMOXG2b5cOJu1YgClYRg/yqn5V2edbmJ1XSIxFAhfU+epRogwk1kEENcWJvw+BwIIbOGJS3hYWFgYOFla0gYkAhNhGZi2wtszBstxuGGJa0aN8a1xhcMFubKyYsWDLLkbNcQApKDIP8y5+ZNrfLLW6zgIP9i1+xLq+kzG88dofC1LgsAnMFh89QGBxMITYRlc42mZnmbrWeVywWtGTjEtxMmeZbky4WbJi3ZMMzRmAKQgiE+dQ+drxWnqw7AIP9gl+wL1d1z7CHskth8lmqCxIhNhDbHiaN2mRgtzNHDda0YMMa3Cxc5lrTC0b4cTNy5cY3AApJCoT50753nHDDktgxbIP9il+wpjhdX168wIfDFNgMBm9NgcDgspAhNhDlo5zNHLJstxYWuRa0c4sq3FjatFrdgwa5nLNrizZcwApuFobjbuNvvbxV1UfHQsNAQELKQUNBRkBCAIfwEbeAjeRSNRqPSKTTpHAYBK6JMYLFYXEYPDSGxxVwcBN0aFQcBBwEDAwcPXxsBA24ITYQ3ZY3OXCyYrWrlvlWtGuFmtctMrNblyZmWViyzN2TBiAKTw6D/KSflNyLL5TrhyCE/AUV+AmfFg1Utacb49+sh8SVeApnCYLB4TOYOgM3ITYQyy5HOXDhcrWLDCyWtG2bKtwtmrJbka5WmXG1YNMWNmAKTQyE+a8+azxU1Ttkxwxxg/4DkP4DicY4cHDc9diHx5bYBBZ/CYTP4GgcxCE2EZGbZs1ws2y1wycMFrTG1yLcTNo2W5GLBxhxY27VlibgCksKhfRlekJlhiqwWCwWCIT8Bwn4DZ9UKSvfLlCHxlZ4HA6bOYDAYHFwITYRjxsczTIzYrcmNvlWtGWFqtcscLNa5yOGjNhict2zRsAKfB6G7DLscYuEhpKSmpiUkoiAhYWRk5OXl5GViYOIgpqUmJiE/ARx+AhnFmpmtGeHHnz68+nDdCmLBoySpOtwhs+YtgoW/hYGDQMDAQKBgEDAQMEIfAMDAwNWITYRka5WLFhhyLc2LIzWtMLlqtcssTlbjZYmzfC3cucWJyAKbhuF+BTz4FZa5YpcFZjMZgKpIcDbh8LfgYZIsVdisACE/AU5+Ao/JbJCVcOXPlx48+GZSmSVoQiAheNNSg088cMaGGGCEEdenhQzgCE2EN2rRi5ctWK3JmcZVrRo3YLcOXEwWsHDdy4yZGLLEwZgClgQg/4G/v4G/514GuExfXPHd8SE/AGl+ANPdk2WxShHTPLjy4yGyxguBgMBwcChYOPs0HAQICE2EZGzNvkxN2a1hixuFrRozwrXDfLiWt3GJiyY5WLNhiZgClMOhPwMofgZnwbMmrBK044cOsCD/gIY/gIZqN4u455zz2CGxhRwcFVzMHExtnAwKIAhNhDRgwzM2DVgtb48TFa0zNmi1xlxMFrhw3zM22NywZMmQAquAUCE/BCN+CEfRG+a8L1neU8FsGC0IKzneEFo0jKsYTTnhrny589VsWjdwNmKyGGOHDWE/AFt+ALfNxMG6GCdcOnDpz5dN5whbNkyZJQjHDfDlnlrlneOFitsybNGrJSccOG+e+m+uuOE8dc+Dq51YzhOE4ThMgSjJGE4TRIwjBCMkEEIRiTTr196HXAhNhDDM2c5XONytytmuZa0c4Wq3FlatFuPE4ZNmuXIzwuHAApvHoP+DNL+DMm8X05xOb4yqOWOkYJ4+L23nQCE/AW9+Ar+Fr4sNb1zzy48eXHhStbJm1W3TkCF4gx8MGbvnjlQwwQwxxkEMCCHVxwwUiE2EZcrhphZOHK3HjwtFrRmzxrcObG5Wt2zFkybMmTTDlxgCnwqg/4Oxv4Ow77X4E8plzbzczF+JcaiFrzO4Mb4SkCD/gKK/gJzReNr3PO83cYrk6VjNbu97zvfHbfCOHKF5E2MsWtpRwxoY4ISCGRBFDAQwRoUMafR3wR4cCE2EYmzJk1xsMy1u4cNFrRnjZLXORvjWsWmZq3w5GORm0xACksMg/4STP4SQXBiZbvig/4CVP4CMaZqd8d8+YCGxdRwMFYyszZwEGiAITYQyytXDRniyLWONjkWtGjFitc5GrBbjYMGWbMyYNsLhiAKYRmE/CkB+FJWNpaKWlTHPPjyzrKkNkGCgIP+APT+AN1E6iAtMXc5d3i0hsqYFQF/CwsDAgQEDBwcPcxcBAy4ITYRlxZsOHK5yrczbGwWtGbButxY8bVbjY5nGbHhxOXLjGAKdyOE/Cj5+FGWVIZo0Tjhy5758OOcGLFiyYpWVhx6b8qD/gKQ/gKVVvlxi547teq1w8DlrFRc7znPPj18EIXgauCHH4OeWVChIYEEAgQwo5dLh4pc2CE2EOGWTFic5Ga3JlcMVrTFhbLcObFjW4crVpkcN2TVtmcgCkgKhPwjAfhGRUwNlMlgg/4AQP4ARSngXGCHw1RYLAKbT4BB4HAwITYQ3wtGDZu1YrcWHNiWtMWVmtcNcrlbkas8WbM2b4WrNuA="/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QNHAOAgAQdBJQFxAQBEM49YxSZCrVPkkZxMQmVqaQDCkgQRP//A0UoRigFAzgLZBkgMgkAgIADAXvCHkUzCQCAoAIB4cMeRTgIAP4DAAAAAAAR5ezAPwp9HYfxX6eLB+BxGBQuGQOLRKTSqcT6fUSgTaRRiAxeQzem0+p1OriG8RO3iJ3jIGOi46NgJWPnZ2hnZ2djYlHSkhSSU1NTEgCE8QdOU61res4xjCJEVjp7sJwgITYRhYNMzJhkbLcjZzkWtG7lutxOcOFa2wuMmVvhyMWLByAKdxqH8XWHi8hhkIiEciEmkU2mE6l0ykEeg0EhsZjMtlsxms3AhPw1ufhsHlipuxcbBxMmjBghOcZVxY5TrjCFzWGkjw+BljnhjgjihhijhnyuTgjZ4CE2EN8mRo2buGC1rhyYVrRs3cLXDZrhW5MOVi5yMHOVu5YACnAYh/Fkh4sxYFBoJFIVHIxKJdPqBQJ1KotBobLZnR6TT4bxjOeMZGLhpFExsrOz9PN0crJwUZMTVBQTlACF4CrNLLFKQwoUMMcerljjpCE2ENWuLHkbMmK1phb41rTC2bLcLJi0WtseHHmwtcWRhjaACm4Wh/FXx4rM5xGpxJpxLJdJo1EoJBIPCYnFY/H5DJSF+J5L4nn6rsNdjMFiMBUhnhhwclc6EIbHlXAsAwsGgUDAQMBAwtPSwEHAYAAhNhGVizx5mrDEtZNWeRa0xsMK3Fjx5lrZs1YZXDZg1zNmYAr7AWyH8aunjV1iMHh8Hi8FisFgsGgkQh0SiEajEcjEejUci0Og0BicRkMbkMljMhi8djcdi8XhcLgEKikWi0gi0ei0akUkk0mkUYhkBhcdkctmMzl81lszkMpicHhEak06nFIok6mkujUIgcXkstm9HodPm8tiqHSCfVitVaiZPIL+aVP5pVud9eebm5sku/F5ralcqEqVeIhO27dohi0qySYzEux2rbpZeZyZ47t2gIP4MuXi7u2Zm5mJACJAESiVXV1cJlExdXiREoTAExIEwTETCJX5vvxc8iE2EMW7ZjmzZca3K5cYlrTI0YrcOHC4WtGTZg2c5GzfE0xgCo8BKYfxgHeMIOCQyFRCJIBA4BBYIg0ChUUjEml02nk6nE0ikOg8blcvns9nszospmMfjICE/C+l+F6nTHDeU4RpOUSc9OHTl06bzjamDJgtgZpUhKiE8BJR4u2BKaMYoxhOUYREJxjFGuHtyjCQITYRiYNW+Fy4arWDdw5WtGOFgtxY2mFa5xY8TfM3zNG7lyAKbxqH8XFni5/iEEg0WhUWhkmkk2m1AoE0k0YgsTi8tms3mszAhPwjifhHXlFkZmamjJuyYpWTnv16c+eF3lZnY0KGERo4JY8jl4IYcMAhNhDJm3ysGrPEtYsseRa0xYca3Ezws1uPC5YOcrbG2xYWAAqjAT6D/hSY/hSp1pq63ebmq5a6aiI3nrm5YdI1iVzckVUy3d7IR4EawIX4g2viDrXMNNVNQlnprvw9+Hw+DplisswWOxlmAsigVy113130woqKsFhrrJJIYaZ8Dg58GITyZ3Zy8A4YzRRjBGMoiMIRSihFCcIhGEYRgQIwmw+DYnFAITYRmwt3OLIyxLcOLIzWtGzHItcZHGVa3ytG+No1zYWzXKAKcyGD/hli/hl3zzqeGOXTlyheb3mZcs1COOufLYCE/EBF+IBHIyYcE44ceHLhy1nKVMGaWaUIynPXTOCF4uzccWPy8saFCIIUBBCI6djBDDgwITYQyZs2eZs0cLceZm3WtHOHMtxN2bNazxsmzBsxyOWGVkAKbB+E/DVV+GpW6sEZStipaKufTr157ltUt2rEg/4gLP4gIZ6dcF7vdyxrXbXCqmOLnvw9gIXoTjWLC6OONHAhghQICGKGNXtSHCghNhDdw0c5GzFutauHONa0a42a3C3a4lrXG1Z5WmFmyYN2wAqEASaF+HUj4dLaa6Zq5JUMMaKrBXYC6SKG3D4nD4nD10zXUY7AYiqE/DuJ+Hdfica2SVE73z4deHbedZUxZM2KmCUI1ntrrrrAheHsbDFjcnLHGhhBDBDAQIIUEMMcu1lijy4hNhDVhmyOGTFytxt2OFa0aYnK1y5b4lubMzw4mzRw0b4XIApyIIT8Pw34fcZRtGiE64cePDhrWC1NGLNitqrghQCE/D9Z+H62mGGWc6znGUsVs2DRgySlOd8OXPn164XirNwwZHIxxwoSAgEEJGn3MaHKgCE2EZcLBw4auMi1y3ZMFrRjjcrXLRhjWtmDFxiYtmrVs2wg"/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gXHAOAgAQdBJIKmAYBEM49YxSZCrVPkkZxMQmVqaQDCkgQRP//A0UoRigFAzgLZBkgMgkAgIADAXvCHkUzCQCAoAIB4cMeRTgIAP4DAAAAAAAR5ezAPx4KEoSEIuZx6pTAAAqSAogBhvAW14C28EYJtLVbW4KipAAAAETEAALmKkY+Zk42Pj4uBgoiQio6SlpCSqqmoYKk4qMiIqIhIaGhoyBiEJBQELBw8XBy8fKyd7ZWc3NYJmhAQsHCwcFBQERVXNwIOCCG4BrgG42Mj45KygJuaAAAAFXVAAJ+YIBAQ0FDQiGgYJCoNL1latKODgUGQMFAIKDgoOBgYeHhYeFhYNA02B8DXt5a0EDAIKDgoBCQUBAJKTFRUoP4C51HHd5u7TMRcTIgImJupETUomUwBC4mCYTEkXAiUIm6hnExFxJEwzWsxKdbRKE0uJSTn1/Dm59AITYRicMcmLLjyrc2VgxWtG2XKtcZsTJaxyucrfLlxZG7BwAKswE3h/A854Hs4ol0DgkCTWlUuFQunoDD4JAoVEIlEI9EotFolEIdBkHhsVi8djcljcbjMPg8Bg0Si0clxQIahuKW4s+2XtMg0xZ2VjYT8tDRURFR0ZFRUCh4mRkY+Vj4mNhYmBg4SCiIaIhoyGgoKCiymmSDeVe9zFU1ETNzxi5ZidbhNE8Oepi4Z1mS+vv3DQAhNhDNo0aZWuJotaN8rFa0zZsi1zlxMluFm1ZuGmPLjxY8IAqFASyF+DJL4Mi0dcFcctM9d+FvwN8cclmIux2CxmAwV1VVEUUcsN7Dx4Okg/0NH6IGYnE4ahiK1Wq4cOGu2MRPXPfwfD689xx5DQCE8CRw4cd61nEiggBGMEYRhGEUp4cvRmc4ITYQ1x5WWVvjyrW2VtlWtHDTEtcNcLBa3YZmbdk1yZmzRsAKdiWE/BBt+CDvBi4GDdbJCEK1nOuPDnz7+Dvy4y2bJuxF7IP9el+vHma566t7u7vO82lOta1isY4Qb0CEzc6GXHVW6sYVhOUUIwihOUUa7ebCsu8AITYQ1zOXGZi2xrWTZs2WtMTbMtcY2WVa5asWORnlxOcbbMAKbyCE/AyV+BkW6GfNnthXwYbKStKeLHgw4MOaNI2AhPwDCfgGXUxZ8zFfJWU4RRw4sebPgwynlhG4hOFxEuDjrERjGMYxIwijXP20YUAhNhDVtiY43LnCtwuMmZa0xYmy1xhwt1rRw3YY8LFmwzNsIAqBASaH5pjm5YHEoDGIVIIlII1JJJJpJKJRIpJHJJHpBHItBiJx2WzGbzGZzOayUIP+HbL+Ha+9d63nOdzeJ1FVSIhDCF6zfO5AhPJngeGfh5VZwiiiIwjAgIJzy+A0ZzAhNhDNkwbtMeNqtYNmOJa0w4Wa1wwZt1rlniyMs2bE1ysmwAqZAsABg/4W5v4W0bhxrwdceU9moxbOZRBK73x3nObvM3ve+PHjnjNyXLN3ZiMYqlLiFRTELTFxU4jAmpYRqMIRMREVGIwxEVVMK1z5b079uuLiL1nFiy6TRMylF4qMRip1EVGp5Y5eB4CC/rMz+s2T4N+KfE+Lx69ciN7rW73u/C93yuyXl8SMFJcuG523dVU1s2jcYiW2yiCbDLgzYWUBsTz48+Hv11d3u73bu20Sck5JLJYjLmXM3neW2oL8AfgDPj893vm3aqUFllJRKAubFllJQlSoWWASkqUlliywsLNxZYoAWAlS5ZY3NACalRYAA1vz/hWdzCE2ENGLBgzcZnC1xiZtlrTJlyLXLVwzWt8TNq2zYW7Vo2agCpIBPoP+GC7+GD3o48HFw8HEOHPFXFxaYmmo1NW3w2miiZtMqYm8ZoCD/h1K/h1LM4ClnObu5jOLqVwqdRrhjHDHCha7uYubqfB4ceqE62uEU6zrOcIwjKJKdIwjKMUYThOERCJCME5TlOU0eXvrKfaAITYRkxtcjlpjbLWbVliWtMmHKtxOGjRblzMGrXIyYMW2VmAK6AFhhfh/E+H+OKpZNNJddgsFjMJiLrkkdt+BweHwOHtwtNM88ccccSSKaBBDDPBDFBFBFCrpnrjjQRSREtOBwOJw9+DrrlhghrjjkuwmGzWa1Wi0AIT6hr6ieMsOrToraMK1jeM4xjBKiFpUlgpbBkzZs2bVk0YsGK2KFslJURjfHprtw68+XTlz5cuPLlx48d8NYxQpa1JWhjwa8OfSg/jLzXg+rKLmUkzEiYTCYJiYAhCYi4TEgiRIESRMXUxJMM35PtxdSCE2EOMWJi3ZssS1o2bN1rTNkcrcTJjiWssrVywx42rdi4xgCnklhPxJWfiSjwwjhltthsyWzYrUrPDn05azlTJowbJ2wz1ghPnMPnP8mvVfNfRO0ITrW+HDW8JQxYMWKFIyz10zzoTV0IQ4N54Y1iTiIwiEIkZ5e/CLACE2EOcubMxwsGi1tiZt1rRi3xLXDhjhWsMbDNlw5mOTJmwgCnEng/4k0P4k1YVz4eHrji9Vw1jEJve87u2I1jXHp11kg/ymX5UFdT259GkSnN3O4mmKxhEW4ncAhOlmtPh6YxQvCaMUYRCEYBOOHwKvLIAhNhDlgyaYcjFitatm+Va0YY8K3EyyMVrJw0xYsbDM4bNHIAqVApgBhPxXvfivjRpOUoQklOMI3heCUrYsGTFixUtamLJizZM2LNKlKUtC02HDtz69uXDWs4zvHTp17deW+WC1rQpFOc4kyc53w5ceHPfPXLPHeOOt51jGJGNZ1rGEKZMmbVi0WyUtSlsGC2yOCUiD/iKs/iK9rfhdengVw6cMOF3ne73x3vc3mJqlMKQIlNxcJqYmJmbZXM3LjF2lWIqqiEzGYukRFRRESupQREIRCogTOc3cpmsQqGohoIP4a3Xi9ee9zZFwmJIkiQAACJiUSEXUxMJiSYmAAAESRcSi4QmACJiYmLq4mrgiYmJRc5+D1z0AITYQ2bZMrli1YLWeLHhWtMeVwtwtszBazcZmOTE4as2WNuAKdCGD/kwQ/kv9u0TE83XweeefGKcsVrpHK/CvlmiE/C71+F5OeCdIWlDZS2jBkpCFY6cOfDlrnjjnWICE8bdE378MYxhGUYxnFGMYThGefk3Q1iE2EY2WRvjb5GS1lkaOVrRgxZLcWNplW4smVviaZMLRu1YACosBMYP+SeT+SeXjw45x10xGscumOFYlfHPPj1jnxzvKIjTli+XfsZCE/DKN+GUeU+Rn0SojHDfLhw1vGEKSwSlXNec5xrNVGUmbDgMghPF3Lg4ue8axijGEUooRRlVAgiQinGE54e/KLSAhNhGbHhZssjjKtYuMTBa0zM2y1zhxZlrXDjy4XDFpmyYsYApjGIX5NWvk1bXY/Bz4W2+uCFJgLLsFBdJUhPw1WfhqtYKcam62CEK48uPLla65V4TxZw4V358c43jCaKseHz05QCE2EOM2Fu0cMmi1q1zMFrTHhaLXLBm3W4nDRs2yZGzfExbgCoUBL4T8kW35It8MLY8VZRkhOGSmTJgxYJs+HLl22vpteM4zmWlalgCD/h20/h21xrwJ4QnN8c9a4zmYRFIiOvTxdXK6mnC6aITyh4DjDs46zjFGEUIxhGSMECKEYogrfwLOFdYhNhGFg5xt82LGtZMMzla0xtmy3E5xM1rXFicMsLRnjxY24ApyIIT8kB35II5MyeK+a+COLNmxZJTjly7dOddhgIT8MBH4YBUYsOBnhOt8OXHdCFM2bJqZJESF4KxckeBxNMEcEcEqGMihhghggnr08U7GgCE2EYWzfC3xsMq3GzctVrRo0arXLdg1W42jJnkaY8TZrlZACn4tg/5IGP5II83x6bpXKuXLWoxLPPOc8W5m6zVXFs8N65CD/hcg/hcNjhvWYyzne7zcKisUly5mZnMyq9MY4oTyx4Rnj4+OsYoTQIwnKMJyJTCMKyjFh8BxhXOAITYQ1zZseZi1YLWjJo4WtMrPCtxYsTFayYt2zZwwy42rFgA="/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YOHAOAgAQdBI4E9AYBEM49YxSZCrVPkkZxMQmVqaQDCkgQRP//A0UoRigFAzgLZBkgMgkAgIADAXvCHkUzCQCAoAIB4cMeRTgIAP4DAAAAAAAR5ezAPx4ECoKJQAqrATGG8KyHhWDi4GXlrmEm5edl4dFTU9aWVpPVElHQUBGxMrJzcrIycnExcbHxMbDwMPGQMtESAIbg9OElhKjBuDLemjoyOjJSKjo6EgIOFj4eTkZOTkYuPlY2Vh4mJgIiOkJyWkJqKioaAg4AhPFG+cOblvNGKEYiKE5IwCdL2vS9oVhNj796yyghNhGFw0YMGzBmtZMWbFa0YZW63FjyOFrHNmy42ORs0YtGYAqSASWH8CaHgUZjMZhcRhUElEYnkul0kj0UhEChcXh8dj8pkcjkcVjcHgkUikikkejQhuWK5YmGiJSKnIqQhICFg5GblZmXk5WXl5GJhYaGkpKenKSUloqMhoS3ahDg3jhnOKcSMIThEijKcWnnxnHgACE2EM2ONi2asXK3DlZ5lrTK0brcWNxlW48mRw5ctGjXFkzACq8CrQGE+qM+qVyUlmxy0sNpylZKM8M6qyshkpCkYJUtgyYMWSgnSMqWwYLYJSjCdoUwUwShWuHDnz1yxvG9Y58O3Hnx5Z3nRCNIwTQhGAlOZlRjWd8OXTn179OfLlnjwzx3vOcqYMGi2RaSUqSwYMGLBSmDBg0YtGrQg/1UH6r3UY8LXhY8KPAxwqJZ48+Pfjx593h3KIxqIiZJiFRBM2uYugJCJiUIilKLtm7u93nnvPHN5xjXLhy5cq4JqKmpqMXCVzExE1MTOY3GYmIYnVpstFNVFILn4Qd+Pdtu3dlWWVFFmwS5RYpFRUqWLAEN5sqWbm5RKWKCWJSwAsLmoVAlkWNxqLKi23z+Cfjr5iE2EZHLhw2x5GK1q4YZFrRjhZLcLTKxWuWjLGxxZWrhuycACv0BcIX4HrPgeJnihngwMt9t9Ntcss9cuBrprnhgSSTQURSVXXYCzEVYSrATUUXXYbAYC66iyKCazBYbCYKyySm/B4vE4nC4XA4O/B4G3B4HB4PA24XB4XD4fB4XC4Wm2GGCiKzCYDDYLDY7IIP+Bwr+Bx+2t8s+B4PaagShMVNUqqjgiESkxMKuJTFpmcs7jLc3xzfPeZ3NzMSipqKqMVjFMVNTVYrGNdOgg+XqTd723O5mSJRMSTCYImJiUTUquLq4lEwi6mJmJRJBGcZqZhFwTEwAiZq4vn8CzIAhNhDHK3asGeNytZYm7da0yZnC3E4cNFrBtmasMTls0as3AArYAVmG8CTngS/l4uVlY+Tj5GJiYCBhklHS0hMSU9MTUtOTExLTExNTEtNR0ZGREIgIeBg4mTlZObn52dn5+bnZ+Zl5mRk5GRkYeRi4uNi4mBh4MhIqGkJCQmJaOkCD/iLi/iLvucTqdV0rwK6awqUxeZvN73M2yvM5udxubuc7zmZzERiaIRFRqsajFVU1HDOo1gCD7elHj3uZmYmZSSqyBmpJIIQiZiUhNXSSJJglEokF7+BZl5whNhDhs3bY8ePMtaM22Ja0b4si3CzYtluHFjcNceVq2aN8YArKAVGG71rvcYePiYeNg4uFgYGJgYeEgYiGkJKUnKCgpp6knKKWmJaQlo6OioxCRcXHycrQzNHPz9HR1tHW0dbPz8zLyMnFxsLIwcShYJCQ0lJSU5KAg/4nqv4nt8TPSdNVwrhWpwWyytkuJZbvc873ne85zdjOInFVWKiCKxjlrHhOFYCD87xj1c2RNJmYmMwLiYsEImpJiYlEwTEiYRMSmJmpX4vtreoAITYQyyMMTBq5zLW2TE1WtMmXKtcMGWFayyN2jVy1w4WTJkAKVRCE/Dap+G3VPRTRoxYIUnG8wIT8DWH4Gj8CUVbx0xy48eeGzFhWBgL+HQcHB1M2gYGUITYQ5cZM2Rw3ZLWjfIyWtMrTItxN8jFblx4W+Vy0aNc2RyAKTgyF+G4b4bzYLpMRisJgJIogg/4E2v4Ez3Tqjre+OYbQ2N0rXxMndwEDBwIhNhGPNiZtcTBwtYN8rBa0xYmi3E0YslrJs3bsHGFoxx5mwArNAUqH8GUngzTgMNgcLi8LjMTjcRiMNhsBhcBgKDQ6MRqRSqRTKTSyUSqVSaVSCRRyLQghsLjcbj8jj8dkMnkMpksnlslk8jjsVhsEhUQjEelUmlkolkqAg/3bn7uesuF6vF4cnTHLhwxiSdtzne+Oed9d3d5znN7mbiIYREY4Y5a6do8BV3aEeAoOHlrVGCEQnFCJCKMEYCFaTIwCCMUIkEYIThOd9vLjCPgoITYQ2ZNG7DJlbLWbnNjWtGTJitwtMWJbiYtceVk1wuWORwAKdSWE/DQV+GgXDhz0wyaJZrYpQjGNWG+fHp05apZtWrhbswCD/fkfv4danwGoxOIicTSMpnN5u5njw3m5hPDGmG/DjvGFU4TgRlEhERgnj8BxiwAhNhGTI3wsWuRgta4seZa0bsMy3FixuVrdm2cM82ZvkxtWIA=="/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AeHAOAgAQdBLoI2gYBEM49YxSZCrVPkkZxMQmVqaQDCkgQRP//A0UoRigFAzgLZBkgMgkAgIADAXvCHkUzCQCAoAIB4cMeRTgIAP4DAAAAAAAR5ezAPwrVAW2E/Bgp+DBmMsE8F6Y8mGV5QkhGsLxTWNF6IRihSVsGDBgpCUIwqw1x4cOPHhVglCEkYznGMYSlSUJE8cteXLr16duW62rJs2bNmbCAg/4BVP4BeU8J6T4DtHbXLGkTnPHPPeepxiYiIqaiVTEJTFrBdO+szebu8zcJqKajGIxw68sRU1SYtdZm3UCD8zzM8ee73MzExK4mEoupmJRIACJAAESiUxIQAi6kABN9fgGZeUAhNhDPK1y42DdstysGmJa0cYm63CzauVrNplwsm+VjjaMnIAqRAqoBg/4IuP4IuZjnHDxek3O755zmN1DM8d55jGMRWc8eecxjXbl4HLpWrmZKjhHCpMrQ1rXLhrp08Dl4XDlrVUnBE8Z47u2Td7653m4mYmZ47znLMzSU7xxrbad7z13lxXhXPj18Hj4NZxwwgv5R2/lHf4/i+PxzvEQCbFSxcqUyXxZYtqM45eWXcSZJrt93u7dlXKK6u3VlDIkxwwbnnPOdzZsQsSkLmrNglmbl8efHLACD5ehfHe8zcpRMAVIEzExdSAAQvFxMSTATV1cRImBETCYTdSBF1cAEwImCJiSVXV1MTMSCYAJZvv6No9ohNhDTDiaMcTJgtcNMbZa0wuG63E2xMFrBq0bt8rLJhxYmYAqvAnWG8VzXiuPgSJiIWGg4SAhoCCgUTAwcLAwMAIAg4BBRUZIS0xNTk1LSUhGSEhERUFDQcXLzdLV1NbT0czJxMFCR0hIRUVFQKDh4OJg4mDhYGLiYmNj4uPj4+TlZeho6uno5eRg4SQnqCuoK6ooLCgpKAIXzEnmEcFRhKMdgsRhsJgMRdZNNApjhvvvwOFwuHxOJwOHwt9+BtprpjligkmoqquqwFlVECWvA4nF4vF5HH4nJ4fD4HAy1ywxTSVXXYTEYrFYbDYbEYSyi6aSiCSFDDHGnhgjogqhkgIPzPQh5fguK0TJEomUSTCUSLqSJiYmJgiYXUomJCYmaupEEEkgVdTAms4zLj8EzLkAhNhGNo0yZMWHMtxMsmVa0Y43C3CyZZVrPGyxYmDLNkxMsYAp6IofxV+eKw+BwaGQyMRaUR6XSSZSqWSKLQqBQmJyOWzuazOay+ax2ZxmRxcCD/YRfsG7manrHNxndTFVjFRiCIqKigITgcaGfDes5poxhWEUYCcC/dnFsITYRhzN82VuxcLWblhjWtGuNytcsmbBa1cMmbZy3wtMmVqAKdh+H8VCHin3hkWjkSlEWlEWkkWiUSiEGhkCQWHxeSymczGlymbyuUoP+AKL+AJvvbnrrw58N8LxOIjFUq8biwISnStDmxpGE7xqnCYJzw14+WcuUITYQ0ZY2GFjiYLcLRhjWtGjFgtcsMLha0yNcrlxhxuXDbIAKdR+H8WZ3izbgcChEAkESlUgl0olUekEUiSCQmBwuKxeNx2Ux+WyWSoP+BLD+BKuM648ucbvd3cRVYqKiImJyhOpklXi1rWJGCsIowjCKdezhmgAhNhGZszwuWzHCtcNMTha0YtWi3FiyN1uHLiaM2uFxiasHAAqBAS6E/G8t+N5my2HFjtlgyywYcGZJFPDNptXBTDgwRvo0yzqwjgCD/Ptfn7YzjPDPK+BE8ONbvLKo6dekVnlziUTy34G9ZoCE8JZbV25bzmmjGKMIoRAEIhGcc/bTjEAhNhGFpkxMWLFitzZWuNa0yNGi1wxYZluHFmxNmLDM5xY8oAqLATCE/G7Z+N2GNZZZa441ZQyZNFMkK3x48ePCrgrmhipTI0RwVwSjG8iE+yO+yzlXFPVPZLNkwWwJRjVWrLXHjz49NaxMjMxQYKxjEITJ1IQ23vOt04TgiIoxRRnOEpSotCVWO/gGsJ1AITYQ2ZZmLdiwwrczhi1WtGblqtw4cTha1bssjJgxzNXLZmAKfSiD/jhg/jhBuOuus8buUVwqtVEKiE3vj37+D18GONQAhPtovthcCOSs6zw476c+nLwbzlbNs3cDdkxUgjWuGOeOUITw5lR5eWtawjCJERgjJGCMIxTn4FjFUCE2EY8jNizyYsy1k4ct1rRniwrcOJi4Wsc2bLmyZmTnCyxACnAdhPxQIfigrrhxYdWLVi2Uox115deXGrklmxbMQIT8EhH4I79kdE6Yb5ct8dcdb5ap2lmlbNjshPMHhdl5OGqsIxjCM4RQmvw+TCMdwCE2EZmeZk0Z4WC1g5btVrTM5brXGJziW43DjI0zNGbZg0bACloUhPxPPfiehgw7K5oYKUhO2Wt74YT8BXn4CzcxqngmjOuOWlhncIXfWw202x1o4J4b8bh0MGeAITYQyw4m+Zy0yLcbfEyWtMrZmtxZHOVa0w42eJs5xOWGVgAKVxGD/ilS/ilbnF1nheKvFzMAhPwE4fgJ/towaJ5oUjGGGePGhoi2gISBm42Ng4WDjbuDIsAhNhDJiyyZWONmtcNGGZa0ytGK1xjbtlrNzmZ5WeTJkcNMwAqRATSE/FFd+KLOUpVphhw5Z5Rpi3atGTBGevXt16cNWLBk2aMlqTnly58+HHaObBgAg/2v37YuLreI4X0jlWkTExaCct758+fPnm81WNcNarkhIITvRhj21jOEIooxjCspymQhGUSKMRGURHH35wnkITYQ1c427XM5YLcWbMzWtMjFitcNMTha3xtMOVgzat2jFoAKUw+D/ibm/ibbhPDnrjnG6vwghPoqPondWJuUvhjny77ghryCgoOnh4OHh4+tg0DPACE2EYseNvlY4WC1y1b5FrRgzZLXLZs4Wt8WJi2YMnDLKybgCnEdhPxQffihJwbsk8kFcOvXlx3pDFq3ZsWKsMMcIIT6C76D3JhwXkhLBkwYMErRrhx3ww1wysKF4gzMEudrjjgjihgghgQwRwSsHp0sUgAhNhDXI1cN8eLItaMWWVa0c5cK3C3ytlrHJmzMWrHC2a4mgAqVApcBhPwBDfgBnnSNZZWfHjvnw5cuXLnqYMWjZs0YMGTPinGMZpShCEkUDczYsWbFoyZtGbVo0YMUY1rXLhwxrfHly68uvThxxrMnOeGM4xklSBGM06zhOJWM53vHDfDn05eDv4e/g5dd7oyjklizAIP+CDb+CEdUtZ1UxCpiYRJWV1DPgTqunLWIuM8efPOb5sZuKgRdzdplSYmLmSaUiiEZM3a5mbxcQqKRSJqYiaqqisIzG4XiMYrUcFQAg6+Ajvuc7mbtcSRKJRMTEgBMVcIvGYLhMTAi6mLqYlMEoTAAQIkJExMAAAiQiUxK5z6/gr8MITYQxb5sjVk5xLcLls1WtMuJktcYcTla3aOGmZs0csmjVgAKYRqF+IfT4iA4444JaIMBFhLsNRdMhnYGmmfNgIP8iR+RViJwK5xN7XKpxWM+AIPyPAub45u5uSYnE3z8nucwITYRiZOG2ZvhaLcuJmwWtGDVqtcYWbRbhxMmmRpmY5smRsAKgQEgh/EpJ4lF4ai0XTCY0CMwKAS2gUGFQuSySi0SezxLZYgcChcEh+Hi4h2cJPJkLhUOgECgUZnU7nU7l0vj0fiERQCApjMKDFiD8D0t5zx3d7q6hG+VxlMx35+busYAITYRjbM8OLFibLWmVswWtGWZgtwscLVbiyYsONvkzY2OTIAKTQyG8S0HiXBnipqoSAgIKDCG4abhz6YvpWIhoCDhQIXgTHx02015PExxzCE2EY8jnFhyNMy1xmc5VrTNkxLcOXG1WsXLZqwxtG+FswygCl4XhPxBcfiDPrgitXRj4GDViyYISz4cuvCAg/4K2v4K381i+GWLy2i8IhSE4GSmmM4RRnGs4zx4eaQ4ACE2EZmOPK5bZMy1rhx5lrRnmxLcLfMwWtMTXI5at8rFyyygClsYg/4jiv4jd44Iq878HreZhwrTjEiD/gmk/gmhmsNKiaWtPHa+eYTwhlhPl3rOKKCMq118Osp7gCE2ENGWRvkZ42a3CxZ5FrRpmbLcTRnlWtMTdqyw4W7Fy0ZACksLg/4jlP4jn9RV4vhmgIP+Ciz+Ci3lw4Y1VbiGwJFwULPxNfIxMBHgITYRla5MWVjkYLWuPJjWtMWHMtwuMjlbhZ4WbhtmcMsTHKAKgQKQAYT8Cy34Fl2HAw4AZowtgyZsmTNakWGc4lKyvfLfPet41VTw4MOGUYoSlIklOU5IICccLXPXhy4c+XLfHOc6QtbBgxWwYMWDFalM2XJMihBSck0yNIYMGDBktPF4PIP+DYD+DYFMAEXmhEIhZZKYm6SgQiI3rjF5ZzMzETU4JpEUxGnHgIRKCrqUli6hF9OviXitaxpRO5vnPHPO83UW0IPh5nPjebVUVMTN3MpRIRITBEwmExIiRExMTEkRdZxmriYAETEkwmJgSiYlEwiYurqUXi4JhNTPP3248YAhNhDhmyxsMrlutcN2zha0ysWK3C2y4lrhmxbtsrZtkb4WAArHAVmE/BA1+CBe1I2nKrCxrpyShS2TBmybMWjFgpCda48OHDjw5cOXHlx3qStSlISlWUZwnCsYb4ZdOvXw9eO62DgbOFwtQIP+J9D+J+/prXTXbHSMKzOb3njvjx3cprFMXC0zEIma8Nve+98ZmGOFcK4VVa5c+WqqoiGJTG2wg/K8avD47zZMTElxJMExMTEiJJAQRMWSIRE1MSkmJiYi3X28xfvAITYRiYNsWFm3xrWLZvlWtGOJotctsWFbjx5XGRzhYMW7jCAKkQE0hfhJo+En2GKGSGKO7A4BUkigmmmkmmghnpxOJxOHw889FGExWKx2AugiwMuPxuJxt4CD/iwm/iwliJjNZjOOesxCkRdbq4vV1CLi5taqdIjWaISFqwpKlIyjOs61RjIkhAjGKMQiCM9vLVl4GCE2ENWzBzizYWy1u1ZYlrRzmarcLJsxWscePNmzY27FswcgCsEBWoP+OLb+ONeOnbeuHHGXNWdTUVimpi73vnz4zmK5cuXblioy3x3vjdzTXLWscJib3fG93ubYrWuGo1uAg/zXX5rfnVdenPl37KnhPJiV3nj1ne1Vw4dtcoqcu+c7c3FMV01y4aqJ3ved3ud5qOGOGuGoTneOd7yAg/Ywz5qZUpFzGUzIIurhMSIkiYmJiYmJTAImJiUJRIC/T9GbnwAhNhDFljZNmTVwtyuWDJa0a5mS3EzbNlrlu4yuGbZm5ZZmoA=="/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HARwDgIAEHQS2CvIHARAJRAsEFwlaS6/QuzWKne0HAwpIEET//wNFKEYoBQM4C2QZIDIJAICAAwF7wh5FMwkAgKACAeHDHkU4CAD+AwAAAAAAEeXswD8eGYcBgvi+EAAAAAAAAAEoAPk+UAAAAAAAAAAKhAEnhPxRTfiifVtnwZWWM4ytizas2SEK5dufXjwxlkwcaXCpsmCE/GdJ+M8OKcqSzYM2TFipC+fbr07891MVtGDBaDThxz0ghPD22keqnOaM0YwijCcIoynCcZ1x4deWGDQAITYRlaZszVvjwrW+FrmWtMzVmtxMGDlaybMmGFi0yZW2JmAKxgFIhPxWCfir1z5cNs+BS2K2a2CEJ5c+vLnyzlDVm1ZNlsl8W3Dh4rTfTgvktmyYMkkb47543hHFDVPRCEyE/GKx+MWfJslwp4JK4b58OXHhx3rCGC2DBglCGNltrxThgopurmhRGdcsc88d51nOSUcU5KRAhPFHHhHTrrWc04xhGMIpynKcEYTjGd8dabMWCWTFgjrw1nFGJGEUZTjGM8vbhG2QITYRjxNm+Ro0ZrW+ZmyWtMbPCtw5GjhbkaOWLnE4wtsLLKAKxAFMhPxaFfi0LwyrStI0pSmC0pTrhy69OeqGLRq4mDRemFvyzy0vKtIKSUlSRW+HLjwxSzaHEzMlWECD/jHQ/jG3vg1Rd8ee/B3z45w1y4cMRGZ7zjdOVRwzwjhfSqqb3z78e/HrN1y1yxjGWZ4t4oCF4exscWRx8cqVBGEEcUMEMUKCWFLLgc3A0WCkswGeM7gYZYYyEIYISCFGhV15uFBiACE2EN8rZiyaNmi3NjaZVrRuxzLXGHC5WtMzbG2xOcOJg3bgCnEhhPxekfi9bpjkla1sUsSF410xyzwwnaGhuhoAhPxkDfjH1wMUrIxw48OPLhx1jOGCmC1mTLpixoXmDg+CnWwykYIUKCEgRx5HKySyYwAhNhGFi4zN8LHGtyYmbZa0aN8i3E2ZZlrjG5Z5mbnFlZZHAAq6AUWE/GFZ+ML/bDPkhkzW6TJCFceXft03iwZNW7RLBGWWuW88aEbyvC8p0YmSkkq3x6celWEsgIX4x5vjG9mmTRw15/XaGmmmuOeWSGKSaKii26FHFGgjigV1WRSVTRSQSx53TaHA320zwyTRYKKSIITy94JnLwDlnWMRGE5RgEYxjOcYIKUpKEEBNGMUYoTRhGMK6+7CstAhNhDlg2buHLXKtyMcbJa0Z5Wa3FlbZVrJk1aucLVyzzYWAApWEoP+KLL+KLMc9YxVRXWus7CE+J6+J7HSvighG9a464SGxROwEHSzcHBwEGh4G3g4OCgAITYRjYMm7fLkxLWmZs5WtGrBktxY2LFa5Z5sbZs3c5cOFoAKUhCH8UcXijjChUOrSeCpTKpWhuKU4pUKmom4yBR0fHCGxhSwqTp4dCwM/QwMPDTgITYRlcMWTXJhzLXDlgxWtHGHItxYWmNbiZtcLjK2yt2bRkAKSQuH8UX3ii/KRDYFBIPC5iCD/F2fi7TvCajghsaVsTCWc/TxMGigITYQ2bZsjNvlwrcjJozWtMLhmtctWWRa1c5GjNi1yM2mXKAKUhCD/iuY/iuZPE8GrN1mJwCG4hjiGS6lYaEQUPARcTHxYIbIlugb2Fg0LAytegUUITYRlw5WDhi3brc2bLlWtMzTGtcNWORa2aMWjds1xZcjhmAKUA2H8VnXis7oFBr0rgUBmtEooIbiaOJpq6qjkkFFRcUAhsxYdgmA4GHla9AowCE2EOGuRvlYM2K1rkxt1rRrlyLXLJoxW4mjHI1ZZm7VuxZgCkQJh/Fd14ruxRozAoKAhfFPeKfGRw0MwIfF1nQm8xOEQ8AhNhGRu1y5MONwtbYcbBa0ZsMi3C3YMVrdk0ZtMzfNiauHIApPD4P+LlT+LmfHZBe3Gp6Ag/xNn4j/wcVhVzO9+DmGyVgGChbOLg4tJ1qBgJIhNhDZizZYWrLGtctMTZa0b5XK3E3xtFrBthcsG2Zs5c43AApQDofxb5eLfNA4FSI6ldMpoIbicuJzVtZHxEHERcUAhspYJgVzGwEHE2sHDw0aITYQ5bNGWLHhZrWeXM0WtGrhitcOWjhbixtWrLC0zZsuVkAKSAuH8XKni5VBSKTTKaCE+LG+LHBhwa9Qh8JUeAQWRyGgweDwKVghNhDlhlyuXDlktw4mWJa0aM2a1y5wtlrRiwZNceHIxasmoApRDoT8YMX4wY3F2YIwtXBNMIXxHXiO2mw8UUEUscsdYIbH1ehamVgY2NuYKDgYICE2EOMzjGxY5sa1q5zYlrRtiarcOVgwWtmjlu2yuWWNw2agCk4Mh/GBR4wKZ9P6FQ5pNUymYIbiVuJXoaCVlI+OQ8MAhssYTg1rFz9DAwKGITYQ4YNmDBzmwrcbjMyWtMbFmtwtWuNa0bMWWRs0aMWDVmAKTgyH8YEXjBVmBRojAYFD5PNAhuK+4r8V89BQUFBQgIbMWFYVYydfOwMDCSAhNhGTG4yuWmHEtcM2TBa0cOGC3FkzY1rVu5Z42LDC0b5cIApYD4bxlNeMpuqq0ZIwaEg4iBioUIbiSOJJnZxdRsRBQUPCxMfGgIbHlqiruBk4GHi6GTgoWXAhNhDbLmZM2OHItxM8TFa0cMcq3CzyNluZu3w5sbZtkcOMQApSDYfxk8eMnmhUOgUGjUeaTUCG4nDicamokZCNjIWEAIbLWEYWAsY2FhcAwsFCwYAhNhGNu3cuGeNitwsmuFa0Y4Wy1y1bsFrNsya5MrRvjxOWoApNDYfxk6eMnUn0PgkFgk1o1HCC/guL+C4x7zZ4sIbMGGYKBtYWNq5tDwMYITYQ1x4m2PK1ZrcmXDjWtGbBwtxMWmVa5bOGGNg5YNWjVsAKVRCD/jVA/jVBcc9ohdeHW8SAhPibPibWjNiUjGd8OHDjhsxYTg4DAMPAwqPmaGGgYCaAITYQ5YtGuVw3YLcjFw5WtGmNytcuG2NaywtsLltixsmjFmAKTg6H8afHjT5E8ntOj8vpFJCF8Rl4jMZHIQoKaACGx5XoOnl42Ah7GNgIeRAhNhGLEzx5GTXItcNsbha0YMsy1ywyMlrhi4aNcTVs5yYXIApPDYfxqfeNT9J5MnEPlNIpM8nohPilPilW7ephlCNrgIbMGDYuAsZGDq59BgAhNhDDG0wssubEtctGjFa0Z5mq3Fmw4lrdpia5mLjLmxs8QApVEIT8b3H43ucOC+CcF5Z8Fc2EhfEteJb02DmgihRy1x2z1obHVTBwtDOwqBh4O7gINKghNhDli4c48uNqta5G2Ja0cMGS1wwZ5VrVllxYs2HM3xYXIApRD4fxu2eN20okTgkAQ+UziciF8RZ4i0y+MQlWFwgAhspYDg1vGwMHAWM7BQcBICE2EMMLRnkZZGa1jhY5FrTM0crXDBnjW5nLhw1yYszHDmagCkoMh/G9N43pxSIbAIJC03CE+Lw+LxHD2TUnYIbP2NYKJt4mZrYNBzYhNhDdljxN8jBktwsXONa0zM2q1y4yMFuFgzctXLfFjbt3AApfEobx2PeOx/BdBEwkBHSUpKSUZAQkbBxohPicvic4ca2KloXvnw6b454QhsjXsHA1cnAQsBDwkDH2aDQQITYRly43LDI4xLczVzhWtGrdktwsmmFbjb5ceJvmcOcWLGAK1wFThvFQx4qEZWDiYGEgoiGiIKBiULGxKBhoCUS0DCQ6ThY+BiYSDikVDRsZFxRGSUZMTUtOTU5RVFdRU09NSUNCysvNytLN1M/Q0tHTz9vM1MrLgIP+MRb+MRfOrhc3NVTkirm9r3rda44qYkRx4b046iUJZvO9yuOGOHDXDERU3O8d7zx2hM2qM+SIWRuJUlCkqRnOKsYxCBGE4ThFCMIyjGCMIowjCEYRlGE4Iznz+HGMe8AhNhDVs0zZczJytYtm7Fa0Z5nC1w0ZsFrlo3ZNHORzjcsmYAqEASaH8Tq3idnQ5DoxCI5EpJIpJJpFIpRIo9HopFoRCIGg8XjcllM1mtDp9Bnc3IP+Byz+Bx/O0444us1aU1DVY1jWqi56z37+D4qE8Wc2WvfFecYxnCKMBCMIThCJPP3VY4QhNhDfIyxZsTnGtyt8zda0cMca3DmbOVrlrixZGLlmyZ5G4ApfEIfxcLeLnWPyWOxWFwSIRiTTaXTiXSyH5XTk9ZhIJdGotA43GZzL6LQ6TPSGxhUwMLaoWBg4WPp4OBTgITYRkZuWeNi2crWuTC3WtGmTKtwsXLZa4y4WbPLiaZs2PEAKaRSH8Zz3jMFmM3nc1oMzl8ti8TgUQkUmmU2k00CH5B7kZY1LpFLJxNpdMpFEoJC47NZjP6LTQITxh164ctbzrCad68PbNAAhNhGbK1btcOZqtw4cWRa0btWa1wwxZVrjHkb5GDhzkctWoAphEYfxwzeOJWp0uiz2YxmDRKaT6pU6tUKlAIflSOTzoU4oU6lUchERlc1pdZp9Xq6F4q3sEuBpjhjjlnzsMKwhNhDVljbucrdgtcuHONa0aZmC1w4bs1rDK0xZmuVtiwsnAApgEIfx1PeOpmg0uhzeeyGMwWNSqeVCiUaH5iDl56BOp1RpFJIVBY/M6HUabRyGsoiBh4uNgY+Di52ZgUDYACE2EZcbjM0ZM2q1vhcslrTIwaLXLNizW4mWZw4Y48mHKwzACoABHIfx09eOuGQwuAyCRTaUTCSRiAQmJxWJxWMxeJxGDQSMRaOSgIfrVOshlkqiEUg8Nj8jkMlkcnjsjisZgEGjEWkkWj0SgEHAheKs+g1scMMMMaFBGQoZ8jgZYmaAITYQ0xtMuLCyZrcuNriWtMbVstcMnLlawZtMjJm2x5cbXEAKbxiH8fCXj6PgUKkEkl0mkEKgUNjMllspkMLgMQjEklEshuoe6c2GhyHiYOAhIKGioBAxcbI0dLT1YIbLmC4WAwHCoGBAgIFF3sGhYUAhNhDJq3ytG+TMtbsMuRa0y5sa1zjzMFrLKxaYcObMwzZcgApUDIfyNBeRrOTyuTxWJwiIRqUSYIfj2OOfmEslEohkMiMXl81AhsZWsFD2sLD0cigYoCE2EZGTJgwaN2a1zlxs1rRg1xLXLNs2WuMrfLixOWubDicgCmARh/JL55J+53MZXH4fAYtIpVMJRLJZHpIAh+XQ5U2bTKZSSSRKAQuTx+dzOf0WjoTyF346eHhrdGt9fBQoITYQ5ytMuZgxbLcrbDmWtMeNqtcscTFa0Y5czbDhyMWmHIAKaBSH8kqnkjjlMdicljsnkspk8ri8Hikqk0wnE2CH6c7p8YdDJNApdGppIJpIo1CorE5bN6LRQIThcKW26F4ss5zx8/HGEyE2EZcmVuxcM3K1w1YtVrTG5yrXLnHmW5MbfHlaNsWJviaAClsPh/JM55Je5LI5XHY/EYTAIhIoxNI8hu5U7juampqgjJSIh4eTq5+rhraCgZeFhYWFh5mjgYCDriE2EN2TfLjcNmC1qwZZlrRszyrcONwyW5nDHCxxYs2FvmwgClgOhvHH9441UnG0s3OysTCwUZMAhvALt4BqZaIrJKsjpCIiY+foQIbDVbBQcBDxcfXzcPAp4CE2ENcWVq1ZOWC1vkYMFrTLixLXDVw1W5MjhrhauGGXJjYgCkwJhvGvZ42Q6mjjYSKnJ4CH8AFXfszyTRaERGMy8Ie3SuBxmtweAQWMACE2ENWrbDlzM263I2zOVrRqzYLcLHLlW5mDJpkxss2Jm4ygCkkJhvIRR5CY6Wlm5WDRAIbimOI1nKKOgoeTk4evRWAwmtyOBwmKACE2ENWLjC3bOGa3C1cMlrRxlzLXGbDjW4WbhrmaNG+XK1aAClwRhfjYQ+Nf2/A14OXF04memeOjBY6F+MMj4wvZJsMwEOAgsmhpvxuPhpSkgoGpgiFg4WnoYGFgqYAhNhGPMzatsOLGtysnGFa0bNnK1y0wuVrFvmxOGjBqxbZmoApVDIfx0teOkuYymVyWEweDQiMRgIbxgweMDmalJ6CoIKFmZ+rAhoi4gICpgYHA8jBwcgAhNhGXKzxMGbBytcsMjha0aMW61w4ZZluNs4yMXLJgwatGgApWDYfx30eO5+hzuYzGRxGDwyRSSbCH8YbHjCniUUi0ejEMQ2NymdiHtkjgMDosAQCgoKhgITYQ3xYWuJq1cLXDXK5WtMLbEtcuGDBa5wuXLjK2wtGDNyAKUwyH8gr3kE5mMzl8jkcNgsKkksCH8YP3jBVjUKjEgikOg8hlMtCHtUjgagk9g6AwwCE2EM2+TIwYY8S1xly41rTM4crcOZwxWuMTJs3ytWjPK1YgClMMh/IqZ5FOZvL47GYfAIVEpFIghvGHV4wv5RNRUVCys3SzoIbMGE4GVs4OhoYNB0whNhGLI2zY2uZytxtMOZa0YNMq3Fhy4Vrdvmwt8zByybucQApXDYfyQSeSDWZymOxWBwqKSSaSalCF+MTz4xAZlEkEeBwuHwONh8CTeEwCkwKCwuZwCBwCNCE2EZGDFy4zNWi1g1ZM1rRvkcrcLVxkW4cWXHmyY3Ldw4bACkQHhvJXl5K4ZmboZWdAhPxlAfjJdzSwYLCHxVZ57B6WhIAhNhDFixxNmrDMtcY3GRa0cM2q1xlZ4VuJs1aMHONq2ZNGIAqgATqG8TanibjioWGg4KCgoCIhIyIlIyOko6UlpCUlpaakpSMiIKAQaFgYCDgZGLn6GjqauloZ+TjZeAj4CHhQg/4pMP4pQacu/bnq4yurRExK5kmEViqqKF5nJNTwvUTiQIP4q+B4Xx3mZkTEphCZiQiYCauESi0zfi+ymPMAITYQ4zMnDXI4YLXGZhmWtGzTEtct2zRa3cuMWHEzxY8uJqAKZxWG8aHXjQ1g5GJnY2JhIKUmKKgnJqEiImHkwIX4rcviuLmkw1WGoumS034OvE4G+WWGxZQoexg4NBwMCgYGDjblAwEsITYRhZNWDNy2ZrcjNqyWtGjXItcM2GFbkc5mGLIzyZGuFqAKcxuG8bO3jaRRcFBx0dJSUhGQkLHys3MzMnDw0ZOT1JSAhPxYUfiwfxQwWlGGHDhx5ceMlRqwwvfGhsjW6BwLAwMDBoCBgIFAwEBAoefn0CtAITYRib4sTbI4ZLXLHE4WtGrRotw5HLRbhYZHLTHma5mTZuAKgAEmhPxz7fjntwW0Vhed8d5zjOcYrrozQwYtGjVuhmnQhfilk+KUHBSYKS6GCW23A34O3B00pIsBZgsBZBDDTPh58PLg5YXiTLwwbGGMhQoI4YYISJBBDARo5dqhgoAhNhDRq4ytMrjEtwtcjJa0YOWi3EzxuVrBowc5MTFu2xN8gAp6H4X479vjv3ioksggjlrtwN9c8sE2AwmOxGQwWCwk8FcohPxZTfiyXqyr1reMpUwaqaqZJxjlrpjtw3uAhshWMCwHCwMBCwECQEBAwCAIOAgYGHwWg0KAITYRmZZWzTJixLWmJozWtGLDMtcsmeFaxzNWLNizaOcbBgAK1QFahPxJpfiTdwY8RCMUYUtaEoVy59OXPGds2bdsyZF8OnXnz4ZYMmTdixQrfPnz57xYsWbRipBjw6ct6mK2bFglSMc8ddbghPwTDfgmFjhwGXJoE75c+fDhtTRu3aM0oYdPB27b3hi1cLZmxUrh37d+XHWNM2bZiyYIVw5cuXDhnKmDBiyZKSTx1ytdIySAg/kz4Dl77cszMyTBAiUhMIkVZEgiSJATAiSJJJmc7+CZqfFAITYQwbZsbBswZrW7hlkWtMLDCtcsMLRa3xsc2THkbN82HGAKsQFLg/4laP4le+PHPa+UcNceFxFVWOkdnCYvO74xktOXG81vCoqIhhrGKqpjN73l33mQhPwTAfgmFlLHkw0rSMYZpWpKkJrwhLFgyaMmbJTFa2TJizYMmCwnKNU75cevbv27c+fHWdY456cOvCCD+QvbmPb3m1pEzEomLqYlExKJRKYkICQEExMzO/gPjE9QITYQ3cuGWZs5YrcbZm0WtMLJitcZsTVa1xM2zXE2aMmDbIAKggEsg/4olv4ooeHfwJ5Y5Y4SZ43xtdVMTe3lt5zEa4Y7NXSE/FJh+KTWUsUMi0ZzrjnWeGeG8cMErYtUdWamCLLj4OXPhjCF4oz5q4I4YYyFDBChgQwEAQxRiGGfZwQw1iE2ENsWZphxZWq3FkZ5FrTHjwrXOVw5W5mGNq5cucLVw1wgCuUBbYP+JOb+JQXN4rlHLXDERd54543LGuWumDe+vfjzpjHDlw1CbvccYuE441dSioioqEJjMzdY1w4co6TN3m5EONc+Pe+YhPw29fht31UyTkw48ePHXDeELYMmTFkgvfHjvjjVOzBS1pUhOs8N8bHCMqQ3Ydy1oRlOkbQwW1U0ZM2TNizRhXDj168+OtYxgTw3134OPbOog/nz4vh8H3ksmJCJRICEglExMTMTIioiFTKySYEXETMXAETEkTMSvwfgeAAhNhDNplcNmTRmtasWjBa0zZXK3FjaY1rXFhctW7RkyYOG4Ap8J4P+KAL+KAHDtfKMTDe956tppF3fHMuHDtjxIxKE/FPx+Ke1HNCyka1w48OHDec4QtbRo0Zsko4c+3i59uOoheNNPDFqZ4ZY4SOAhgQEEAhghhhhl0eBR4khNhDBy5y5MWRutY5mGVa0ys261zjxOFrJzkc4crRo2xssIAr/AVeE/Ekp+JLGMJM08WG16IUpgQre+PHeamLNkzYJSyuG4ccMpUyWlMbNvJ5HJ5GnRowSzUyZKZMlqVvlw7dufXfLHCiAh/GMR4xdYLB4HB4JBIlCopAoJBYTFY3G43CYDBItGJFHotDIBCY/HZXG43C4PEoRHI5GopCINDYBNZ5PRKJTNpvRKLNJrE5HG4rF4fEYDAYVCIlEIZFohDodCINCIHAoHA4OhPD3DlPqoQhBHCrGKMYTlCEIyjCc4zvXDWFoYKUxQvWdsFIUpZhy3immkRgQijCauHwGjAAhNhGXG0a5MuVytat3DRa0w5Gi3FmaZFrVkzaZGGZszct24AqLASyD/iiG/ih9YvhCquYzc747ze6mKqMTMZqajlynSLCF+LPr4tB6bl0kUkMEcsaKayiiKGfB4PH4fB0xwYDAYrCYa6aa2W228IXj7YwQ6ueGOFDBChijgIUMMcMCSKCKKBDLLocWlgzwITYQ3yMHGXI3bLWjlm2WtGbdotcs2rRbhc5W7TC4ZMnOFqAKiQEwhPyJPfkSXrFwbZWGkrZsmbNklGd8+/Xnxls2zVmyUnXLr368NYUzZIP+KtT+KuuI8Dv5GOWMGbm5IiTd898+c7zEYxqtU1mZAITwFCEeXWc4xiiiihFCJCMYRhGEYQiDD4FhOFAhNhDfLjYN8eRutbtHLBa0yZsa3Dia5luPG3cOWuVxizMMYAqrATOG8LrHhdPiIuDgpOJmZOdjZOBgYiMmpSemJqemJyYlpKGQ8jJy8vKysvL0M7Qx8bAwMlNTVFHAhfiO4+I9uKOOiOhNBZFgpsJdgsBdInpvwuLxeJwuJwuDvrrkmwWAwmCuwE0MEsMMAITicCEeLOM4zhNCcpoxRhFBERhGMIkEZRvy9sYR6gAhNhDHEzytGGHItxMcjFa0bsMy1w0atVrhtjc5XGLIxws3IAqGASSG8AZ3gDDg4WEj4WZj5eNREZSUlZUUEhEQcXNztDQ0tDKzcPBxkdOAhfLNeXBhimmw1WOsxFFUNNODweJw+JwtdM8sEsVFmAwWAwWIhOpgvfHGs4xmjCKMxCMIk5318O9HQCE2EZmWbE3csmS1liwt1rTK0arcTDLjW5GWZg1ZssbJnkbgCoEBH4fq0OrbisTjMXisLhkIl0kmUwmUchkChsTjcjk8VkMNi8LhcFgAhvAKV4Bc5CUppakkp6GhouXnaGpoaWfmZGJjYSCmo6WmJigAhPASUd951rGapFGU4Vivj6cELCE2EOcjXCzwtmS1uwxOVrRhmcrXLbCwWt2bfEycuW2VozxgCpwBOYbxRreKNeRkJWUkZCJiAjoKKkJicmKKcnJaSioaIjIqKlJCWioSAiY+fo6epo6Ofm5WVkY+LmZWLkSD/h9o/h9p3repiYDVrMymkVFRhi0LmbkukxE448OPMIP4U5s8+PPc3cCYSJiYETNTF1eLiJiSJln3fDm/JCE2EOGGJsybuWK1vmbs1rTE5yrcLZmyWtmuJzlysGeTMybgCosBKoT8aKX40TYwvLLDDJKWK0pQrnZ8OOsYwpbBkxaNGrNDIljAhfiMW+I0+OaLFXYrAYaSqSOeu/Az4djYJZIpLMFZRFJHHfLhacXTOIXiDKoNXHBDGjhhIUMUYghghgghghQpZ9fCghAhNhDNw1aMWeZmtwtWjBa0ys3K3DkbNluRuyw4XDbEwbNm4ApxH4T8bHH42Yc8L6rbtWjRZXDlz673lLNizWxRXqCD/iP8/iPrnGeE2znm2zVdNco0njHh577AheUt7LFs6YY0KCOKOKGKGGAlhr1cEcUQITYRhxt2bRo2arWjJy0WtGWPKtcZHOVa4yNmmJs1YNWbZuAKWRCD/je4/jepvOGsTXe9897AhfiHK+IcvIYDBTURRwYeHC134ECGyZewK9iYOFhYmhlYOAgsBCE2EY8bTI4YtG61xicNVrTNkcLXGFs1WuWeNzmwsWjJxjbACksLhPxuefjc91SzZsVpUxiD/iNq/iNrXpvNzICHv0xgcAnsnlqBwCLAITYQ4yZGWNg2aLcuHMwWtMeFytcMsTBawb4W7Bi1bNsWZqAKcBqE/HM9+OcmtsPEwaMma1FcuXTXDXBDVkzZAIT8RqX4jJ40jK9cuHHO8Y0wbJYMUZ48ucCGy5gmDYBhYGDgYGAgIMgIGAQcPgNAQsCAITYQ1bMmTPNjxrWDhm5WtMeTCtxMHOVaxYOWDHMxcsGuTCAKgwEsg/5EEP5EG+HDg5bnO+d7VWo4MUmiMz1z331mL8Dl4XbohPxDtfiHdhkxM0MSF64cOnPn16dNYywZtmbdotC04VjfSxzrEITwteUd/HrC5WUyMUSCEIIIRIwnPo8VNwAhNhDfLia5sLnMtxsceZa0atWa3E1cNluVu4ct8mZplzOGIApQDYP+RiT+RimJwrpdXFiD/iHE/iG91MVnhxzvnsCGzJhWDgMDwsTM1MFBwEoAITYQ5xtMjls3cLcTBkwWtGjRwtc4m7Na2bsGzFs2w5WeXCAKPweE/Iz5+RodgNyD/iEq/iE1cDCHqUXnMBjcfgAhNhDNvmc5GrhotzYWLFa0yNGy3EwZY1rbE3zMnGFo1cOMgAp9JIfxUseKneBQBBkGgcKQiKSKRTSZTqaTKZSKORSGIBCYnF5XM5vQ6HSwg/4RqP4Ro6u6zi5cubedzuZxGtVWlRN5zYCE8Ia71x4aowhFGJNFGESBOvgGMZ8sITYQ1ysMmLLkZLWGZthWtHDjMtxOW7NayyZMTdtizY8OTMAKkgErh/Ffd4sH4PBIBAolCopEpFHJJIpZJpVJpRHItDINBYXF5LKZbK5jJ5PG5DC4nA4rBYTE4OCD/grK/gq5m8XExuOrjPOLitVjWKmMzzc43i+ERSCE8Oa0ePvnCUYE5TTRhGE5RjNCKMJRnfuyrCghNhDlnhxs2jBytZZsOJa0ysnC3DmasVrFg1bMcLZs1c42QAqPATuD/jTI/jTJxlz5Aq3GNceA7d+WSojSJjLadTjCGePPp1uuEcCE/BAZ+CA3DgSmDHiXhSMBgw8CuKkrIzrhx48uXLjnWNpYMlsVMGHRpyYwg9ZtjlrgxV3x3lmrhJEykSiYTCSYJic+L7tkgCE2EZcTZiwx4XK1tkyZlrTKzcLXDZi2Ws8jZmzatWzZlhcAClMOg/44OP44L+M9a3Eb7a1yhPwQyfghbw6q6IStG+XHlIbJF7AQNjFwsLE4DgIGDlwhNhDPM0xsG2RmtwsG2Ra0Ztma1y4yslrHJhZsG+RlixM8gApkFYX46Qvjo7njptgtkguwGIxGAqlowNd4hPwQ0fgh91XyMUsjBGc8dcuG+GaGx9YwMFXxMLCwMDAwKBgYPBMCg6chNhDZi5b42jFitcNMWNa0xNsy3CwYMluHE3YN27BvhcNHAAp8I4X4jBviMTippkrqjsqxWGxmExGAoqlhpprrpvpwODjw8tMwhPwLLfgWvhJkrihK+7HSksWTJgtaEsN8ePHlbbx3gITwJGU9971qjGKERGEYwIwnfm60eSAhNhDjMzbtWTfItxtWGRa0zMGi3Dmcs1rNziys8bLC1aZMIAp5KIT8VgX4q6YQlnlljhrWtazrWSmDFmyZMEo4cOng3qrgxZiD/giY/giNpq6vBEE3nO9753cXrGOjwrxTLYCE8GRg4eXDWdYTIREIxIkIQggw+B5xnvAhNhGJswc5XOPEta48zNa0ws2q1xmYNFrZiwxuM2XM3cNWQAprF4fxD4eIh+EQiAxqAR6KSaSTCYSCKQKIx+OzmazGSoT8Iyn4Reb4cstcdN8Om94UxUyaM2DAheDsXFDj7Z44ZYYI4IUdOrGNITYQ4xOMeHC5aLcTHHjWtGDlstcsceZa0xucTDI3YM3DjCAKZBmE/FbJ+K1fBLVPBFXDr16dd8cpaMGa2CCD/g3o/g3tq9OGMRwk3M54x4Oee5CF5I3ccGnrhlghCCGCGPC6GCFaITYRlbMnOHI3xrcrnDkWtGWFqtwsGbZa5xN2uNlhZOMLlyAKSgyD/iu2/iu34MXi5mCD/g5E/g5F8K8RWpnNgIbJ2AYFWysneoGBkyE2EZXDhk2xOGC3G0cuVrRmzYLXDRw2WtmObK2Zt3LNu4xgCnMih/F1l4uw4FChIoNJI1JpNJJNJo1FolFolEINBITC43J5jO5/O5XLwIL+f1P5/VsG67a3HHhmZJE683SE8deEZTw4bzjNOAAIE7+AYRnxwCE2ENmmFm5aNmS1tkzMlrRnkaLcLJgwW4sjNxlzOGrbGxbgCosBJYbwnPeE7WJmaGJlYSGnpCwpqqYkoKAh5GNl5GRj4+JlY2NgIeQiI6klgIX4Q5PhEboumxkmQowEUkMtNtuDwNuDrvvrlimwFmCwmEwUkMqE7EpXw4ZxnOsZwrKcCcIxhEhFj7cJw0ghNhDTLjzYsWNutZNMTla0w5Wi1yzZ41rjMxytm7PFmZ4sIAptHoP+NhD+NglW/CvhNM3nN51jHLBHPj4O5IT8GEn4MPZWlqlihRC88M8d8+e+FPFLBmtIheJM3DFmcDHHHBGIYIYIYYIYY5daS0ghNhDPE4ctWTdktyNHLRa0zMHC3E0YNFrHK0b5WOTC2yNGAArZAUyG8AN3gBvg4iGioCAg4WTjZmPk4CDjIiclqCYjISChYeRlZ2Vm5eNg4KImKKippyQiImLnaGfnZmJgISQlJqYloiBh5GbmZWThYGOiqCOlIgCE+Xa+XbxwunSGCWrBkhSc8ePXnz3vOVsGrBs0YIYJ3x69e3DhhHBm1ZsVkMN9ePLdHBqzatmCkJ648HHjg/W5Rvv4N3SImpmLjNbEwhOM0ki4mYupq6q4LxmJurxZC79/wbeiITYQ5cs8rjNmZrWzlpmWtHGbEtxY2DRayw5GDBqwbM2zHKAKqAEzhuso6xVAwcXDzsnLwcLFQktOV05KRkFDxcjS0dTLxaIkKCmqqKYiIWRp6erpaWLh5aYnJ4CF+Avb4DI01lGIsw0kyG3A4vD4e2OOKzAYrDYaqqWO3C4fD3ywQYLDYrGYbARTU4XE48CE71oOHWtaoxjFGMSMIwQQBNFFCKEIz8F1hXlgITYRjY5cmFiwZrXDBu0WtMOJotw5cLRa2y4cLVzmZZnGJgAKuQE1h/Acp4DpYvI4rH4BA4dDJFKJhMJJGotAoXF5XMZrL5nE4DBI1JJpLJxGodA4jI5fMZXHYaiUelEmj0khECg4hfgFM+AVXEYLFRYCWCvB4/E43C21qLsRisdiMBIlrw+FweFjjiowGIwGCohjnwuBvvhjkqCE8LY5V4ePDOcYwnEIkIQQjBCsKowihCUYRhOd/A8Yz2ghNhGbMxw5WzXKtctW2Va0Zs8a1y4yZlrHHjyuGrFi5csmAAqSASeG8Lj3hcrkZWTmYuTgoCYoqqmsqaejkXL0NHQzMzDwcJERURDQkHCIMIbxH4eI/uOlpiMoIKIiY2bn62jn5eHgoyUnKKcmJSMgYKJh4eJi42Bg4OIAhOlklDk4axqiRjBEpFGEIwnCcK16ueMcICE2EMcLnM4w5my3GycNFrTFjYLcONrkWtsLdwxctczZg3yACpABKIbwlDeElOXm5mfjYtEQ0hLUVBQTEdDQcXO09PVzMjAREpRUVBNQUFFy8zQghfhDs+ESPDXZCbAJpY5cDh8HfLKkswWGwl0yWO/A20wxWXYLCWCE8ad2F8d8eGNYRhEQnKMIwihGCMJx29NFMCE2EOG+NqyZY2i1sxwsVrRzkwrcWFnhW4nLZlmzMWWFo0wgCqIBNobwpWeFL2CgURAxEGgYGLhY1BxkZNSUxFQEDG0dHSzMbAQUxSUVRKQkHJ0dfUz8bBR1RZXlhTTQhPmKPmRYxvmnmxNlLQMdddct0ZZs2jFghLDXPnreUtGTFmlGeHHwcOWYhOxBvXnEjMEU4RjCMIwgRlOEUUIkCMcfgeFZTCE2EM2rbEyxsXK1q4b4VrTK4crXDZizW5m2FuwxuMLZsxxACpUBN4P+Mez+MgWMR4FaXHXhnEYxiE5vjclYxFYuLteZtGHS/AjSgIT8L5H4Xt6Ux0rGcZ1jfDfDVG1M2bBkohOt8OPHWaksWrFipSNZ7558efCAhPNXhuMPBM5xiRhOCMEYSigiE4QjCMYIoRgjOuvrowmAITYRlwtGjNpjZrWDXFiWtGLdytcOMTdaxw48OVwwbtMrFmAKbh2E/Gzd+Nm/i5Z4ckNWjNkxQVw4cs64MFqaIYsIg/4XPv4XP+19rxmM5zubTiOTWcc73nwQheNtPDFncDHLKjQwQwEBDDTo7Yo8iCE2ENm2Fw3bs2C3K0b41rTGyzLXOLMzWt8zVi5aOWrJy5bgCloRg/43gv43gdRrny3q5rPCasCF+Fhb4WRcJgsZRVJFBHHbLfXehshW8AqZODg4OBhYe3i4CDowITYQ3wsWGPI4arcblqwWtMWRmtc5GzJazwuWeJgyZt3LNmAKUg+D/jlE/jlD743yjGIxWHCD/hWo/hV9cOPSJji6567AhskWsCn6OHhYmVr0DAwYITYQ3YM2LlxlbLWrNq2WtGLRstw5sjdbmbtsTZhicYsTBuAKWhSE/HUp+OsODVLVkyWpPDDaxoyAg/4W9P4W7+lVMbvO54z31dzAheUOAYWplpSwQxwz15eeGCMhNhGJq3w5WLlwtYMWzha0bt8q1zlas1rPM2Z4mzJgwx5mYApbE4X48PvjxhrMBZhsBVdHDgY8XHXEg/4Wqv4Wk0TgzM3Nzvt3sIbOWI4CBv4WDhUGgUTewMDASIAhNhDPLlzY2mPItZuGzha0ZscS1xlYtFrHC0bOXGJwyZ4WgAqbATCH8VInipPQaAQOBCEwiGRCORyVSSWSSQR6ORiHRCHQ6FQCGxOPymfy+kyeexeTw+DwGCQ2FQeE/Csh+FZHDXNt2adCcsWFedZ3hGU8EIShCSNK2w4MeSsYWljxZ4P4Ouu/g3m15kImJTFkwE7vN75uHDhfm1y8gCE2EZmGZtlb5sy1yzaM1rRjlxLcLRlmWtcmNtmzN27TNhwgCuoBcYT8kZH5IycWPJlzRtGMSE6WwYEL3w49OGsRBfTpy6denXjy305c+PLjw3vclSFrYMmjVo4WzkcDdsyYsGAvYhGE4QUWjKc71nhqhipslRWIg/4UeP4Ued68LfbXbXhcOmOWoTc5zz3148e++M7TEzNszMpiJwhCkRRUyzN5XExFG9c6473z48efHc85zTVa4cOXKvArWscgg/izz8X5vHjNpmYmYRIFpiYXgiUxJMEEwiQESRMJgkCATE1ZEwkm7z5PpxdekCE2EMXLZljZ5WK3M3bsVrRvjarXGLGzWtsrXIwcZm7Zm2xACnEkg/4y5P4y7+HPh0nWau9lRgqrmpxFRrfC7yCE/DVt+Gr2m7HiWhGc758evThxxla2rJmxWhO1b3lcheUOBYKdDPGhQgCGCEEMdOtQw40hNhDBgzZ42TLKtc5Grda0ZYcS3C1ZYVuTLkxZmDbM2ZM3AApxIIT8afn40/2SOqWKat8+XHlndS2LJm0YNEaXjhCD/hok/hoR3O27vNzUa1w10xCd5533vjdgheVOB0OrjlSxRwQwQoUEMCGCOPD51DFKITYQxcZHLlo3brczjLiWtMrlutcNMWRbhcsmLho2YuGblwAKZRmE/G7J+N2XPOVc0sEqRw48uHHWeC27BokAg/4ZqP4ZqeGOl1Mze4mIjF453x78QIXkbaoc3gaYZUJDFDCjp1cZWCE2EZWzLJhws8K1w1w4lrTG1brcOXMzWtmbhqxzNmDnNhagCmAZg/43tP43n551MUpCc5u943ieAIP+GkD+Gj3hOoTu973vmuJ4XUJAheXODYY9XLDKghIYIYY4cLnYIYJAITYQ2yMMzbC4crcORxjWtG7Jgtw5cWZayxs8bBo2aOHLViAKXBKD/jjS/jjHienPG63aeE8MYIT8MR34Yk7YtjNakIYcN9uHh4SGyFawMFWyMLAQsHBwcPfwMDAx4CE2EOHGXDmbYmK1m0zZlrTK2brXLBtlWs82Fg5YNHLNsxagClURg/46nv46radK5VEXnvvnniCD/hhu/hhP7MVJm3GOM8SGzdhtA3cTCwcGh4e/g4KBkSE2ENnDHMzYZci1rkbsVrRzmxLXLhnjWsWuTI2cscTjExaACkkMg/46AP459+ldIxwhdoP+Gnb+GqGI0nkqKIbKGAy3kaejg0DEACE2EM2LJyxbNcq1iwxslrRsxarXOJiyWtnLJqwwtm7RxlwgCmIYhPx4yfjx7XozW1YrQhj16deW8oYs2QCD/hlg/hlVqe3fUpmcXidN443zAIXlLgE0ODjjjgjijghQR43QoUAhNhGPDmZOMrNgtws2zFa0Y4Wy1zkcsVrRy2zMGbDDmb4mAAqxAUiF+B9T4IAZpZooJorsHgpsFRhLMBNFPfbh8Hha4YbqMJgMFZBBXXga65aKLsBdZJHXTicDg70cVE0VyGXGsbhcGIP9F5+i54carnrar23XHhx4RVVF+BzrjrdpmIiGFzNpTCqq3Lny4zM0MKCDfAS/F2mSZmZmZiYRExMTEyVcXSYkhcBEoJhMzv4JW8IhNhDPDlyYnOXGtbt2zRa0bsGy3EyzYVrfI3cOcjFm3YMW4AqVAT2E+/8/AAvCcbRtDFo1bt3AyZI48ufXty4YSpalpSjhrPDWc6UlakVcOXHhjOWKVqTAg/2m37T+DgxE3vjxzmaxjlrhUXObveYmsVqME5u5lGIntGeF3ciD+IPDPb3lKRSYmEzEpqasAF0K3QZz6vgzGCE2EYcmZnlYZHK1lmaZVrRw1cLXLbMxWtWzNtkcZMmLJkagCn0shPvpvvp2aWymzFmtKVa4c+HHVKFpEb48OG85SlDJFOucg/4BNP4BNVd9c43V1EVwYm5bmVIphEm+HObshPD2+U+jjhOcZxhCMIRpNGEUIoEYRK4dPLjCPeAhNhGNviytsjPItwscmJa0aY2S3FjcOVrTE1auXLTI3aMWoAqcAnaH8GuXgzbgcTiMpkM3k87k8vjMLiUSlUyolGok0kESgELjcpnM7oc7n8ljcHhUim1KrFWpEukEMg8hlNBns7q81nslgcKjU2pFUrVCmEYhEJj8vm9FpM/pM1k8JhUcmFAqlSp02lEWgkJj8jnM9ntHn89l8dgcSk06q1gsFMn0uikIjMVlsjlMfIP80d+aZpjPTjw3y3UwZuLmZRDCqqoik5zbcznSKnhFMTU7u723CIjEYxUVBu7zm7mr0qMYnhKM8Z67631rnqMY0IPyvC4zGbuVzmZtIAi6lCYmEgTAmrpMJiUSBMTUgJhMEwEXCJJEzeevrzNeoCE2ENmDTHhY5mi3FmzM1rTGxzLXLbG4W5sjNo0Z42OHJkYgCswBSYfwrgeFc+FwmBwmDQWEQCAEAgMGhUMkUUikIgkBg8TjcljcljcRhaERCRSSYSiLRCCQOHyOWy2YyWNw2CRSSTiiT6cSiAQGPzWj0+m0GdxeLwWHAIP80x+aprnwzqMRjE1druJmETiU0iFQ1iqlN3x3dqrHDHCOF3nPfPHOavOAhPC2WGXg5Z1RiQjKcpoRhCMooEYwiRThElGSBEjMjCKEIQjHwXGKQCE2EY2LFo1xZMa1u3YOFrRpjyLcWNuzWt2bVu5wuXGVhkwgCt8BUIfwAEd+3AY/FZfI5nLZnMY3EYNHpVOqRWKhVKFOpdIIDD4/LZzQafT6fS6TP5jI4NJJ5WrVcrldqZOJRAonJ53S6jYbDaavWZjE4hKKBZrdgC3VabSCBR+R1Wn2WoiD/MafmPdXq+E8p4TiK3nnvne7meFVFUrFY4Y4Rc75+H4PXd3WOWuVcMcMYjEzvnz675zvF+BHbWiD+DO8VvjnbNrrdWlcTEompVKIERaZuJlE0IQhUpMsxd9/bGghNhDbCzZN8zditxYsTJa0bZWC3FkYM1uVvibs2WFu5ytnIArLAUeH6hbqK47IZDJZHI4HCI5HJhQKhSplHotDITG5rN6DQaDN5bC4FEpVPqZUKpMpRCoHH5vRafTaTM5TC4lIplQKFUp1LINBJHIZ/OaDN5rIYXA5IIP9Uh+qZ06OGImbzxzxu5mq1rVapC7zzvObqcYxqtIhnO93mM8J8COGOXCdcQCD+VPhOufq3lMpTMouJiaTgqYmbuMipqIYtEzOczGbqeVRPvzE8yE2EYceNo1yYWi3I5x5lrRuyYLXDPI4Wtm7Vo2aZWrfI1ZACtgCjgGH6CDn/YHBUXhMljsrkcliMAiEak02qVOpE0kkURGW0Go1Wo0OjyOBxSTUCtV61VKURKBx+e02t1eozmSweJSCdT6iVqZSCAQWNyuaz+ayuMw2ERCTSiYSyUSCBQOHx+TzOXyuQyGNwOERSLRySU6O0iSRiNRCKQiBQmJxeNx2ayubyuYyuIwSISCaU6rV6kSSLQaLzOg1Wr0uhzOSwKNTAIP97F++Dzw6PGnwI5Zxeb48+OeMyjGscMarCF8d8eN3cVrWtVWJXve73a6xSITN73nObmq1rXByqlFzxbvNpioxjFaxFYmJZ47573NtY5a4dNeBNb4gg/hzw4evcTFpZiU2uJiUTVTCl1tK5iaRERETE2u0wVUIRK5TMk4VNESlMxZEwBCaQESuMwkgid/Bss+WITYQ5xM27Jk2aLXLPLhWtGeJstcZmOJa3yOWDDK0ZNW2ViAKyQFIh+sS6rGQyGOz+OzGUymHweKRiZTamUSiTaTRaCRGMyWbz2j0WizmXxeCRaYUSyVi0UiZRyGRWVzml0+s02ozuUw+HSKfVC2VqvUCUQ6CxmazWizcg/4COv4CTZ1yrtPTOszec722I1VaaaiEt553m7morDkxjFRN8+PHjnjU+BHLlgCD8jyory03uLtabuYkRE0RV4smc1kVNSohETMrTd+P7MSgITYQycZmjNs3zLWjlnlWtGDNwtcNcrRawwtGDjI2xZWTlkAK7AFfh/Adl4EJYpGIdGoNDIDCIDEINFo1II1FoRAYnF5nNZzO5rL5LDUajEym1QqE4mkaiUFjsxotLpdPoc3isQiUypVcsVmpEojkDjszptRqNRos1jcIiEunVIp1WnEghELkc7odLpM/lsdhUclE6myC/i5b+LnZ5ubnnxo0mOZPGR47Lbvl8vG8nOcmZCXd87t2bxiJjJa6ttkjk5zxLtCD9TlE+vCpXMzK4mEEVNJi0zMiYRMIhVxLcXMDCIISlMpRMERLr8Czc8ghNhGXM3auG+HGtxOGTZa0wtsK3E4ytVrVkyYtMuRi0Y42IAqlATeH8D9HgfLichjMnjspkMjh8CiUkmlCqlMqU2k0SR2Vzun1Wj1GkyeLwCQS6pVq0VqmS6FQuW0mt2W11Wjx2Ew6WIP92x+71RwjlwxrU4u98d8ZyVWKeFOI4Tjc5223CFOUcCSE8jd+evjxvFGUUJymmQiICUYEU05ThGSBDwPOsd4hNhGFplyMmeZktbY8TFa0wtnK3E3ZZFrbE3cY8ONjmaOWoArLAUqH8LJ3hafksrksxksjhcAjkknlMrVgrlOo04j0Iichn9DqdbrdTrtHoMlgEanlQtV2v1opUuiENkc/p9frNtrtRmMPikmp1gvF6sFGj0IjsvqNLsdPpMzAg/4DGv4DFZ3rjymlS45vdrrGI1ERSoqNXi9zmZtNStdTpiqzCU3LLN5kg/i7y8Z92eK2YkmLqYuiJRMVnFxMXMJgESRExMxMpJnPwHnNZCE2EYWGLNlxOGK3EyaMVrRtmaLcWZm2WscmNtizZGDRs4cgCrYBPIfwgyeEMeKSiQRiRRaHQqAw+IymRzeSymHw+HRSXTadS6XRaBQ2Ry+dy+bx+GwSPSidTybSiIQOKyedzmdyOHwGLTKZTicS4IP+Bfb+Benc3q4upzF1nhfSeE6Sudt2zicRqMQq7uc3aKjVJoCE8OcPHwerhlGmbVkxWhCeXGrOMUYRhGCBBGE0yMCSBGvg1NwQITYQ1wsszZkzbrWjbM1WtMjZitc5GLhbhcMcTJmxc4c2ZkAK0QFJh+oS6hOQxmQyeQyeKwGHRiVTasTinTKQRKAxGWzmg0WhzmWyeEwyMSahVCoU6cRqHQWPzej0+lzucyWJwqPTynUqtUSYQyBx+fz+o1GezGbxOAwiNIP+Bxb+Bxfw9cuPatRSc9668V05a4co1GM3vO97XCqxiMIhM7u+K5uorV9tcOBIhPD2+keTes4zVRRijCchBKKk4JpwqQIQhGUEJwmrGKU4ShCFfAtYz7IhNhGbKyyYsjjGty4szVa0yOMi1y5cNluFyzyY8TBvhzN2gAprHIX4/cPj+brlklqswWAxVlU09ODxOLwdccFmGwmMwACD/iSw/iSv7TyVEzaUwjFw5x1z5vOF40z8sWtphlRoYAgQpbdXDCgAITYQwyuMeFy1xLcrFxmWtMTjEtcuMrdazY5W+NlhcuWzbCAKWRSD/kB+/kBva30662lU1lxnmIT8SK34ka1oapasGClJzhprpjnAheGsfBLlaY50qWGmvUoYICE2ENXDbGww5mC1s0ZOFrRi2xrXORzmW5GDVowaZGjNiyagClcQhPyA3fkB/ZqbMEsF4Y654cGD/iU+/iVDvW6ma66zq+nMhsuYJg4C/iYeFh5ungoOEmqwITYQ5YY8rJuycLczdjlWtGrFqtcY3LFbjasGGVgzyMHGJsAKbyCD/kGg/kGXnpvt314Mc5tHCdYxCLrjq4mtgIP+JNb+JMHNT03i6y3nN+Lne5nEcq6RyauF0GAmhwttcssMccKEQwRxSpcLn4EGKyghNhGTC4Z48jdotbssOFa0bNHC3FixZVuXE5bNG7fM0bNnAApYEYP+Qwj+QwG8xnhmk8OLNSCE/EmF+JK+kqXzY4Tz01uHO4CGlLSCgUvQxcTCxdDKwMDCWAAhNhDJywzZm+LGtzN2TZa0bsGi3EwZZVrZw1bZMuVg4zZXAApHCYP+Qx7+QxnGc9s6gIP+JM7+JOnhrSqgh65GYBE63DYPBYkAITYQ4bZW7dq4ZLcjHMwWtMzdktc5crhazxuWDHI1wssLDEAKZR2D/kPq/kPt3i9A5RiqXHHNnKejAIP+JVr+JTPeMt3x4vByNY1y0rnXOfBkheTt7DBsY5Y0MEMMCEghglhv0sKCECE2EYXDLLlZ5ma3DmzM1rRs0wrXLdu5W5MzZmxcZWrds1ZACnQjhPyK+fkWNvCuSWLFKkVc9ss0IUknOW2Vc182LMCD/iUu/iU9x0nhUxm1xnwnCsF73z3meLd5AIXkrfwQ6ueGOGAgQwQoIYYI4oyOGfXkNIAhNhDHI0wtGeJktyOWWJa0Y5sy3DjZNVrbGwb5HLNy5aZGQApiF4T8jYX5G0cMI4MmTFSlcOnPvy1wTzYtAIP+JMj+JMfXK+EQTiYq42633sCGzhh2Ahb+FhYGBAIfAsPBQs6AITYQ2YYmmHHhzLcjRq2WtG2Rwtc4XGVaxcZnLBq0xtmmVoAK4gFUh/CqJ4VZYdFI1IIpEoVBILEYfJZXQabWajQZnC4tLK9bsEXq8WKnTSMQWLzGf1Oy2u72230WcwuQTKtWTAFytVMmEagUZmNJsdpwHbbjR4+lFCul+wVeq9RpNFIvFZnOZ/OQg/2PX7JvvEx0jEYupnOJ6V2rhTPHvx5zmqxjUYpjFaovj13x3ZHKqapiqhe85yvF9swkg/iLw0+74dKYmIldWmYkmJhMShKJQmriYlF1dSBOLi6mLJmevwPFtCE2EOXLdzhbuW61q0bNlrRnhaLXLlvmWtseJoza4cubK4agCrsBPofwyIeGEeJy+d1Oq1uv1GbxGHSSdVC2W6zVikUCZSCFQWOzWg1+22/Atzs8rhsUnVMvGAsEW6rTqSQ6Dymb1Ou1Ww1GvzeeyGPxEIP9uN+3FxmuPLNXEawi8zd3aKLqUa1rhwpO9553tGEIjUduHLh0hPE3BtPg8ms4RRirKJBKEYESMCEYTlGE4wjBGEYRhFPH4FhOOAAhNhDJsxc5XOZqtZYcTNa0c43K1y5yNVrlvmY4mDdu2y5W4ArEAUSH8Ci3gRficVi8fiMpjM/js1lMxkcTh0Umk6qFWrFKnEujUEhcflczntNqtTs9LrMvkMUm1WvV6wRdrNQJBBorJZ3PanVbHW63P5zIYTCJBtaE/AvB+BgVSzFPJDBPEsggrOJGNU43JSwYMWSiFcOvPjyxvFaUKSlLFbBkpGXbg/E8LXh88cKbvjmLTMrgmCYImCYlC4RKVSmBNb5/BLdWITYRlzOWDhtiZLWrjC2WtGbDMtw4mWVblytGeLNhx4sjVsA="/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1KHAOAgAQdBMwIugYBEAlECwQXCVpLr9C7NYqd7QcDCkgQRP//A0UoRigFAzgLZBkgMgkAgIADAXvCHkUzCQCAoAIB4cMeRTgIAP4DAAAAAAAR5ezAPx4TVIKfF8YAc6AAAAAAAAAAD7PtAAqPATWG8HBXg4RhARMRHQERDREdBRUVHRk1MTFBQTExISEVDIOBg4GFg4eLkZWfnaepq5+nkZ+Rgv794/v2/2A0lmWK7tec3LhlmwuXkzfk3nSE8GVpl4eGs4xnKIBGEIynJGMIzlOAIkZ7emm5ACE2ENczfHmyNsS1k0xYlrRzjbLcWVgzWsnDVs5xMXDBu2xgCnYjhPw0Xfho5hK2aWBOOHS3xihmtkyYMEI1nhY5KIT8Ym34xFYWjCsMcZ4cbDny58t4wti2bsmbBHBjjjmAhPIXVnv4eFWE0QnCMCMkYTrwemi5QCE2EN8rhkyxZma3KxbOVrTC1ZLXOZtkWuczhzkYOceZrkcACnkjhPw5hfhzBhaGCFitb5Z3w3nGVGDFmzbsmDNNPCCE/GMp+MX+8MrDOs7xwxhSmTJm0YsFJ1x48euuuuGYheMtHLBr44Y4I4IYI4IYAghgEMdOnnjiACE2EZmTTK2ytsa3IxZY1rRq1yrXDBjjW5m7Nxlysm7Vq3ZACmUZhPw/Wfh/LkwUxWpaEJ4cuPPjxzy6KbMwg/4wpP4wkatMSuoRiprcc773zIbKGAYGAwHDoGBQECICBQcDXzMFCzIhNhDDLjzOWrJstw4crRa0Yt8S1wxZOVuJyzy5MrDK1cZGwAp3I4T8Q0H4hfcuW7Fj2VtOOHDl05a45SyYtmTVmwaIyrO4hPxilfjFJQmhHLGNZxnSWTBkyZMSla3yz23z3wiF3EsUubrQRxkJCQIIYBHBTi8zBCzQITYQzatXDLKzZrcbBwwWtHLbGtwscuNbhauGbBi4Z5cWRkAKbx+D/iM8/iM/vWauJrjqIxGqq5zfHHHUdK4AhPxjGfjFlnDCnO+Nnz4cuPDSWDJozYN2HFlljIXjLRwtbPBLCQwwRwBBDDDPi8fCaAAhNhDfM5YscbhwtbtMuZa0aOcy3E5cZFuNiyYYmbFmybtmQApjGIP+JMj+JM3PDj0vDEVw1wpc9c9884P+MQ7+MOu3PF5njvd85zm+XXhjlwCF4cyMMGlnhjhhQoUMM+Jy8ELIACE2EMWePLjcMsK1kwZMVrRtkaLXLjHhWsc2Vu1bNMWbJjYACnEjg/4mTP4mQ91ns1WJZ34PPjvMxrhy4ctYprepgIT8YhX4w58bfm11rWN6TlSVrYpYLYIF2WunPlxgheHsnDDm745SEhgEAEEaGnXwwoghNhDls2aYWDHCtw42zRa0YYsS1xlx5lrNowZt2uJm0bM2AAp9J4T8UOn4og2Seq2Skosc8ufThqqlTBS2bFq1atlNF184hPxePfi8RxcCeCEV7465Z1wowlaWDBQnXDXLnnjw68qF4y08MGrpgjQkKFBDAQQAhhRw5/EwwtIAITYQyZN8OZxjzLW+ZxmWtMWTItc4mjVa3yZGuLHhzNGWHGAKnQE6hvBqN4NYUBAyEPHIKDikRFR0hKTEtKSUhGREhFSUpKRkZGIKFh4ODQENBwcXJy8/T1dHTy87IycXFoP+C/j+C/Gm9XHHt37bnM5u8pmJxMKpAi8yi6hiBFZkkIP46914ffjlBK0pmJRMTCYmJIuLq6khMGevwPFxkCE2ENsTLCzws8a1xjYN1rRpibLcLFq2W5c2NxmcssjTI0bgCowBJIfw2seG6+MwuEQSSR6TSiPSCHQogsLiMZicfisbkcViMCiUcjkqlkujUYCG7RLsz5qKjkVCwcfJyM3M0czPz8vJxsDFSU1RUU1PSCEiY2PiQITx5z4w7eGsYxiIwRRhGEUIo1z9lGOAITYQycZsrbMwbLWzFzkWtHDhmtc5GjVa1Y48TZmycNMuXGAKex6H8SRniSNkstjMXg0MjUonU2m0YiEHiMnmc7oc1msfjsEg0gkUsIT6kT6lPiYtltk6QnGMkISRjWdc98+fPlCF4ozsEGnljjhhjhghghQECGPA6meCOsAhNhDNvhZtXOVotct8mRa0bs8S3CwcuFrRllbOGbhnjy4nIAqoAUeF+DNb4M54ZKsDgAjimgiqksmuosouswF2Cw2AwmAuqmkkgikkkiknpvweRxuJyOHwtdc8tM9NN9sN888Ygv7CK/sH/d3NDx5+TyNkSS827OtbbdbyY8WG3S8ZI5vra6CE0c5fLfDeM0YIRgRhFEBGEYREJwjCMIiCMBGAjGPL4cYR8AAhNhDFxiZtG7XMtYYWrRa0cNGC3Fmc41rZiyxNMbLE4xYsQApbEIbw2aeG3GFg4CCkpCWoJ6eioiEgQIX4mwPiapwlmCjmjppwdeLrtnCGyZdwK1j4ODQsLbxqBmQhNhDVyzZMs2JutcssmRa0Zssa3FiyYlrRxiYOWeZk3YNMwAprGobw7reHgOGg5SKlpCQhISAj5GZl5eRjYFLRVROUAIP+KB7+KA/hKJ3ne75txbGM8LZkhs0YXgWB4OBgQgUDAQJBxNzAQaEAITYRlY4nGLDlYrXDhzlWtMWNmtcN2jdawzMcbBs1YtGLfCAKggEohPxEffiI/hijkjZeNbzw3w474UI0tiwYLZKZs2DVG053hPxI5fiRz4GzJswYpRrn049OnHlx3jKWLBmyYqRXrpnrx451heRtvC2ccEsIIQQIIIIUEcEqOfG5NDFjgCE2ENWbltkcN2y1hhZZFrTHjzLXDTEyW5sjVlix4ceLG2YACnwghfiRq+JGuaSDBQzRx2233010wTUUYKzGYTDYKTDVVXCF+KAb4oB6YZ4aY455ZYaKsFdhMRirpJKaacDg8DicHgSF4YxsLK4mGOFDBDEQIEKFHDPt4YY6QCE2ENmDdlkY42C1nkxuVrRqwZrcTVs3Wt2LNplZ5WbZhmwgCpIBNoP+OED+ODmbnw9dYVjHCfGytxznObhisYxwRWV7meqIqvArtXCE/FIR+KR2UMk80KJTjPLTLetTFgxYsVJK4b4898N4sGDVPVaTLHTj04SE8BZKT498t6xjFGEYRQiBCMownJFGE4RhEX4/PmcQITYRiYZGTdyxbLWDnC1WtGOXEtcssrdbiZZmDHHhY48rVsAKWxOD/jn4/joFqcRpEpzrjq6yhPxMSfiYz4FtVMVsUqUnTLh05d6Gy1gdAYBhYWDQMDCwcvawECmAITYRizZsjTG2ZLWuRzhWtMebKtcs2OFaxbMHDRgzZsMThkAKVxGE/HMB+OZ9HBDVk2ZLSwyy5caD/ife/iff4TDjPWd63jGohsqX8HAYBi4GDgYGFh72BIohNhGVm2YM8bfMtbZWmFa0xNHC1zhatVrbIwzMMbNpkYNmIAp8JYT8d3n47ocbPsjglRWeXPly1wzQpitmwZsWalsGNjmAhPxPrfifFrbXqzzred51KUxZMmbFipSsa5cee+u+eoCF5G2cMGzljjIUMEMEMAgQQhDHLt4UdYAhNhGFo2Ys8jhstcYsTla0xMGi3Czy4lrJzkYY2zXE1bZMoApZD4T8fOH4+YZ2ZMVsUcWuenKAhfiZw+JmOzCUYCKCOmnC24/BgIfG1hQOjwOAwWBwWiwFAYeAITYRlct2OFszcLcOHIxWtGLVstxMMLFaza4WbnNhy5srFiAKVg2G8gPXkDRiYeEipqamp6OkoICG8TMXiYjloaOgYGDlY2dk58CHx9a4BBaTA4LEZ3AyACE2EM22bFmyscq3Kzx5lrTE1aLcLRwwW4c2NnjctnOPEwyAClwRg/5Bov5Bj5xFTnfPfNziaIbxJUeJKmImpqYkpSMhEfHz8jQzIIbN2G4CDwLBwEHBwMHF4DgUHEghNhDXG2c4mGHEtZMGDda0zNmi1xhzZFrdhixZcOFjiyY8IApQDYX5BBPkEVuZijCXRWRqwIP+J6L+J63g4cUTFpCHwFK4DAI7MYHC6TA4DA4eITYRkYYsjds5zLcTdrlWtMbHCtctm+JbmbNWDDE0atmLLEAKkwE1hvBuV4N24SIiYiSREVDRkRHRkpGSktMTE1KS0lGQ0JCQCAQUDCxMnLzdDOzsvNyMjLxcvIxsaIL+obP6hrmyqXNzvOuy7lyTIllts7Fwmd8XXkCD+IvJd/LzMTBEwtJMSTEyiRETExdXF9fgG4ugITYRkzOMjRxharWjhpjWtGzLItcYs2ZbjZY8LVnhyNnLDEAKbhuE/DJJ+GTnLdPJTJi1SlO+fXhx3hbFo1ZMQIT8Oz34docUM0cU6TjGKEoRVnPTn159IIbKGBYFcw8DBwECIGCgUBAoOHv4WAgZkCE2EYW+bI3zMsi1nhYtVrTFmcLcWTC3WuW7dgxwsWWXEyzAClUQg/4ZOP4ZI8TO63F51xnOQIP+Hfb+He+McNcMYpN557CGylgeBgL2FQcDCxN3AQcDGiE2EN2eXCzxNmS1kyY4VrTIwzLXDJniWtnONzic43DNq2zACkwMhPwxwfhjVxYtkKYK3y3Agv69o/r3ONz3ltiGy5g+DYBi6eZg4GAlgCE2EN2TDHjY5sq1hkYuFrRy3YrXDTE2WuW+Ju2zZGTlljYgCmkdg/4bDP4bJbxx7O2uWKiZ3neVojpeIoCD/h6w/h6bis8M3m+Oc7uMRycq1ccc8diF5C2cMGjtjlhjghIYIYBBDPsYEeJAITYRjZuMWTLjZLWTZqwWtGTDMtcNXLha4Zt2jZhmx5GmJoAKVBCD/hxg/hxfpURG3hud8bCD/h2E/h1n6RSM5nrPHfHihs1YdgIG9iYOFg42dl4GAUQhNhDdyxYuczLMtYNMOVa0YsWS1xlbsFrPJma4nOTMxy42YApMDYT8NsX4bccmTUzUUrfKg/4etv4ezcY4bwTcWIbIFvAKuRiYvAMBBpchNhDVnmc5GWZstbtWbZa0cOXK3Dkas1rlljbYXGZoyZtW4ApKC4P+HU7+HU1pisxmAIP+Hoz+Hm+Y3jOc54iHuUngcClcbocDQmJgITYRkwuMuLNicrcrBi5WtGjhgtcOWWVa1YtWzLEzzYcOFgAKUg6E/D3J+HxGzVk3ZMGjLPDMg/4eHv4d8atnfHec5zaHx1aUBoMFgcHg8/gsAgsfITYQyYYcTjMzcLWTFjlWtG7bMtxNGONawcN8rlg3Y5W+RiAKfSOE/Eg9+JCuEMGCloFa4a7Z5Z3vGVsWbZs4Wi2yMsqE/Dop+HRHNbFTETw3w4c8cc42lgwYMkITrfHXPhyghswYNhYDAMLAwMCQKBIFAIJAEBAoeFwDCwUHTiE2EM2DbJiw5WS1m2zY1rRjmbLcLVtlWs2TVzjassrhvkbgCnIfhPxMFfiY10wrgwatXE1YrRrlz8NlilbJLJOFQIP+Hmb+Hk2OHHle88d852jHB4TUzfeet9dgheXuD4o9TTHLChhgRxICBDDLfpYYIcCAITYQ2ctWLHC2arcjlyyWtGeRotxOcuRbiYNW7nMxzMXLDMAKVw+E/E2V+JsWU81MEowz3y4cYIX4cqvhyZxVVkkkE8GDpw9eBIbOWI4CFu4WFh4efoUHARAhNhDRg5ZZnOVmtYsWbda0Z4Wi3ExaNFuJyyxMMzVvixMmYApKDIX4moPibDkxTNVUXQQ1gIL+uHP64Za9zpNAhsqYJLOViauXgoWnITYQ2zYsrbEzxrXObCzWtGTTMtxYWOJaycMM2XI0zN2OFuAKaR6E/FK5+KYHPaOjFo0YrJ3vfGMOSUsE7RCD/h3i/h3RnTgjM3z3zu1cnbXJ047576iF5o4Xgj1s8qWCEhgEBDBLj8yjgkAhNhDbE4cY3LhotaOGjNa0ZZGa3E2ZMVuFwyct2uJzhzNcIAqEASqE/DQ5+GhGK+DPSsoWlRKM8N8+XDetVLZs2bJsxQxYY465QIT8MmH4ZVZWjxocLBmpaNcOXHjx3z3QhamLBbBGcZ46a46Z44TxVwWHLnx1rGaMYRESE5RgIIqz4PThOEwhNhDPG1aMW2PKtbMGTJa0zZWq1xlbuVuLC5wsMmbNkx4cwApzIYP+Gvz+GvXDlGqq5ve92y6xeeKI4R4GukCE/DR1+Gim18VZzw1x3w1nSWLQ4mLFKk6x3z231oXoDjOC/QxxyoUcEMBFBAhgQwyz5/AwQ6MhNhDfC0xZmGVitct2zFa0yMMy1w0ZOVrbG1ytmORxlbZW4ApxI4P+HUj+HUVrnwyyuWnkRWonO+u83Wo8DXKYg/4aUv4aY4xrGtTrNvBceeZRjl25cMRW89b8HmCE8veDzs55zjFGcohBAhOFb9HgwnKwITYQzaNMjfK2yLWTbLjWtGDlotcNWOFa0c5MrLKxYtczlwAKxQFXg/4fjv4fqYmL5VrlWIJvO2t0ui+XHWeGcXNc/E8HG6nFaitXM8fB4c7nVarVxd7ymKqKxExnMIP+GgT+GgPlrlzxub474sqrk7VVXc74zxnmnFV0eBnWV7zu7vE6rXiXUrzzvc3VcnCsF7u97uyE8seB5w6uesazhFEBCMoxhGcZxjCkqWhIjONUUSEYSjGCMJowjOE4SnKNECOPwHOEeGAhNhDNphaM27HCtZZmmNa0b5WS3DmcOFuTDkxsGrRwzYZcgApODIP+Ikr+IlXhvXBwnWaAg/4aGP4aH8ceG1WvIIfKGA4JB6LCY3LYHAIDDSE2ENsjNw0cNnC1wwxuFrTC0xrcTJhjWtmDdlmbsGjFq1zACkYJhPxGdfiMzvmz4seLGIL+pmP6mblhYIfDVVgshqcHgcBgICE2EYcrBy3xY8K3LiyY1rRk2YLcTFhjWs27DHlxNsrbM0aAClIQg/4jpP4jr2LxGIxjOrxxg/4Z/P4Z7d01hWa5zxvmhs7YngV3FoeBg4WtlYKDpSE2ENWDRuzZNMq3G3a41rRhizLcTfI5Ws2bjCzzYcWPGwZACnojg/4nSv4nS6y5a4RU549+/HO2ajHKuXTp04ctVmCE/DD5+GH3iaoZoK48uHDpaazhK0s2aVoRnhrlvlwgheOtPHFlcjDHLBDChhghgRQwSRwEsd+pIbwhNhGZi1wssjdutyMm7Ba0Y5ca3DlZtFubExx42WZg3y5mIApuHIT8UfX4pEccMOSWrRgzUlOunHh0wjC0NVLQg/4Z6v4Z3eGOervO+d7uKxy6cMRG899+GIXkzdwwZvExzoZZIUMRBDBHHsY4I8SAITYRha5MLNm5YrWLVowWtGWNwtw5ceVbjw5GDBk1c4WTNiAKVA+E/FR5+KlPNXRClEdMcc8IhPwwMfhf52SyRpXDPbfThziGzZh0uYuFg4eFv4OAgZchNhGRw2YZWDNotyuGWNa0auG63C2bNFuVg2xZmLBjlbZcoApLDIX4pSPilbwDBYDCYKCSWcCC/qcD+pxcL5mvMIbJV2gaOjkbuFQMyCE2ENMWJjlYuWi1u3Zs1rRnjYrcTjKzWscuJvhaN3OXDlwgCnQhhPxW+fiurX1R2ZtWK0Izy5cO2CWS2jJakK3z4c6D/hku/hkl5Y1uMuPG93McuPbHKKzOe8eDN0CF5Q4BNDfLDDHBDBHBDAIYIUcMOB0cBaAhNhGLEzxtMjbGtxt27Ba0xNci1y1bsVuRljwucWZsyZuGYAqUATqF+DmL4Ob5YI8EmwVkllVFll2ExGGxmKwWEqqgiglgQwQQy234nC4/G4fB3zxxo66cPhcHbhyC/rKT+snd8edevayia62axkQqoSmtjHPg7ze8hPMHhed+zeMYCMAIIwjCKJGESEYIwIRCM9vZlWGAITYQ5a4WmFvjcLW2bCwWtMOTCtcuWTRbjYuMjjG3YOXLlqAKdx2G8aPHjSTQUROSk9HS0FBSMnMzs3MyMjDwSGjoaOkJQIX4YHvhgbI6mAswGAxGCsmgjhrtwddeDpx9+HpAheHsvDHj754YYYIUcUYgIZdXfFLhwCE2ENmjVpmb4cy1qwxNVrTC4xLcLdy1W4sLBw2atWTbCzZACm4ehPx4dfjwznPLLCRpiwYJSrW8+DCUM2DdkxSAhPw31fhwHrkropqhKM64b1qhmw5sC2GOeuOF5G28MuhnlhhhEMEIhgQxz6+FHeAhNhGVrlxMm2bGtZ5W7Fa0cs2i3E2zMFrRvmc5m2Nq1c4nIAqGASiE/H1p+Pp3DHHky4LWtKUZ3z5cum951lDFgxYs2TNizRxRhUCF+GIL4YuasJgsNgsRNVFBHfbbXhacDLHEqmuqkkSx1xYmmum8hPGHDjLk6cdZzRRhGMCMBBCMEY14vRhFmCE2EN2TDEyw4WC1tiYsVrRoxZrcTRxkWtseNmxb5MmHHiZgCn4jhPyDVfkHLx66V2ZN2zNikvfHjwsuCEoYJUjiw2nCIIT8NDH4aHdTJCic8dcuHDeDBonqyZKQrXHPh49+PWCF5a4Jhh1scsMMcBCghghghghgQwRx4/KwocAAITYQ3a4WjBkwxrcLhw5WtHGVstxMm2NayYtMrZgwZYWrDIAKWhCE/Ia9+Q1ussOxglNvZ74QhvC9R4XtZKqiJyKhoCBhZeTn42bAhswYPgYC1kULDwcPfwMBByYhNhDFoxx5ceVytcYmjBa0cNnK3E5bsVuZxiaNsbPHlaOMYApQDIbyEUeQkuQjqCSmJqGiIeNAhPwyjfhlJyY9GXDKsbyAhsuYPgIO5kZutgUCITYQzxuXDBo1ZLWeVi3WtGeZqtwuWDFayyY8bnHlxOWLFqAKbyCE/IuN+RddnlW0rZsGaWBHDXPe9ZQwYqaKWrCE/DJN+GR21cWHFFCs64a1mlizYslsEc9dufg6wITy14HjHm761jFEEYBFXn8tFYAhNhDHM3bY22ZotxNnLda0xYmy1yyxNFrVuzZMmrByya4cwAqoAUKG8GsXg1rh46HhYyTkpuamZhNIaGhoKEhIiOkpKWjpSOjoqGjo6OkJCUio6IQsXGxMfGxsXEwcjIzc7R0tHVz8fLxcKIL+iJv6Ij+Hx2+PPglW1c3KtbRJcuayyrZ2yxm8SX18PACDe1y7ribvnd3IBEkSJiYuBMSRMJhMJmMz8C8ZnxQhNhDbK3xuHGVwtaNWDZa0xZsy1zmY4lrFoxascebHkcZGAAp3Hobwz1eGeGNl4ufg4eIipaenpiMhoWJl6Wfl4+HhpSSoJ6aAhPwa6fg2Vti3Q2QxRhlYZzJUlKcMtdu3btCF5O38eBwuBhlRwoYYIQIYZdrHBHnwITYQ0YNHLRk3crWObE1WtMOXMtws8bFbiatMzVyxwsMeZiAKXxOE/DdF+G5/XO+DFixSleeefBx54oT8GTn4Mi5ap6qYIQnhjrnrvjxghs5YhgF3Fw8BBwMGh4m5g4KBmyE2EZcjjG3YsG63Kwc5VrRm1xLcWFywWucbLEwcsW+bI0ZACkwMg/4aHP4Z9eHaOGrveeaD/g6C/g6drXHGs1mAhs+YxgpWrjZG5QELGiE2EOWOTC4aY2C3HlxYlrTNixrXDRy0W5mjJxhZtXGZjjZACnUfhPw6kfh1rw3tHFi4G7JkhK+PTrx47zpgtuyZLZIAhPwbXfg2ZxRwVhHHPPXTWaVsmTNTArDbl04c4IXmbhWCHU1wyxoUMAgQQoI5cDpYYI8OITYQ1Yt8OTDhxrcjjI0WtMzXMtxNGLha0zMWLfLhb5WbZkAKWRCE/D95+H9vHWejBo1ZMkcU61CD/g2a/g2NjhfQnc9758eIh8kXeBQWeweCwOAwWCzeFoDNwCE2EMHLFwxZtGq1vhyM1rTIxyLcTZk1WuHLDEwbNcbbCxbAClYPg/4hbP4hba46nsqN1mrAg/4Miv4Mi+WtY4axwuN8eYCHx5aUBncNgMFgMLnsHgEBmIAhNhDRrkaMmmPGtc5mzNa0zZmi1ywZ41ubLlaOWGJo4zM8IAphFIT8Ron4jc898OymrNs1ZsGCU64Y1IP+DSb+DRnhrfCYlV1vHHPG+oCGzhh1E2MLCwcHBwMDAwcnZwMBAyIhNhGTCycYmzFqtZNG2Ra0cZMi1wyw5FuRg2bMmDFgwyscIApyIoT8bbn422458dkZWwN0YTnlx3vGkNWjRbNhphy5QIP+DcD+Dc3lc9FL2vmlWOGsRTeebjfGAIXlLgFDp65YYRDBChgIYEEMMMdOpjhYsCE2EZm7lnkZs8a3I5cYlrTCwcLXGHI5WsmjTGzcM8bTHjbACm8dhfjwQ+PB2mnAx3xQWYDFYjDVQS34fE4e2OO6rDXYYIP+C7L+C8FwdK5YwLnMzFxmc5734PggheQtrC08scaGEQkEMEMMNerlilw4ITYRkZNMTZs0aLW7HC5WtG2TCtwuMONbmc5WDjDjyOcLNqAKVxCE/Hkl+PHud6QpKM8sNtdMQIT8FWn4Ku9FtmLFghS8dOHTcIbN2HULewcLAQ8LD3sCTIAhNhDTCzyOWTPMtyZWeVa0ZYWy3CyYsVuZiwxY8zjIyZYmwApLC4T8eD348A9lslKSw3yghPwYMfgxJyYN1K2jKoCHwBNUBkM1nKBoSCE2EYWOVk1ZZMi1xhYYlrTE3wrcLNi5W5GmRpja4WzVg5zACm0ehPx+Hfj8nxyx5pasmTJaCuXPjvjSpg0ZMmLJAIP+C9T+C8uNZ6SZ3u+Mo4OWqq68Oe+fBIXljgmBpcDHDGhQQoAIY79TBDDhQCE2ENc2PHlzOcS3K4ws1rTMyyrXDTHhW5MjBxjZM2GHG4bAClgQhfkGc+QcG2WijBYDCYKa6mG+MIT8F8H4L1cTAlOscc9NdeGGzVhlAWsnBwcHDwd/CwUHPiE2EOMLRnlbY8y3I1bM1rRk4ZrcWHE4W4XGNzkbs8rJliwgClYPg/5C2v5C1ePLesVF8uOr0IX4KBPgn3uwUmCgmhngwtuDvIfF1bQOdwlB4HB5zDUBmoAhNhGFiwzNGzBotysMeJa0Zsm61y2cMFrHHkaYWrXM3x48QApgE4X5ErPkTfw8suAsxWExGCqkjhwcc8KD/gs2/gs714Vdphd7nrrcKIbOWI4KDv4VBwcDAQcDD4Dg4CDoQCE2EZGmXDkwt2a1o5cZFrTJharXDTDhWs8zDMzYZmbXK1ZgCngkhfgYI+Bk+qy5gIasBhMJkMRjsRRNHbgbcPbTbXLg5cWws88Ig/4Z3P4Z5Zit6vXXlOEITa2RV8OeszcghPHHRhHo4azTiTgihEjCMYxw4eDpml2AITYQ3ZN8ORliyLXDhxkWtMmbEtcY2WFa2b5cWVg0cY2rfCAKnwE2g/4Nov4No+PhR4WOWqne+fg8+vHdwiNTw58uOs1McL4RqKmb23G+WMYAhPwxLfhiXriraGDBK0JyrWN6qwvNnhvllwYbUjuvqz6mCWKWCS16476QheWODYKdLLDGQwCCOCCNChjlphhmioioqkhhlhjjQwoYZ9nLBDiwITYRkxNMrlzizLXDhyyWtMTlutwtWmFbha5mTJmxcY2DTKAKiQEsg/2A37BuKvwOHCOk1ueOeN3rHLUcJjPG7i8VFHhuPgiF+F/b4YL7LosJRdRhqrJJI568Dfh8Ph8fhYYYrMFjMxirJpIYb5cLLhcLiYTxdxZw6d1YzRKwjCMwgQkQmTTr4HnCfFAhNhDLHmwtcOFmtcZcuVa0aY2S1w3b4lrhg2bZWTPNkzZGYAq7AUqE+7I+6vUnkrCtceHPfHhIZKbNGbFipGmmm2GeM8c9cM8KylgxZrYpRjWdceDDKkJSglhxZ4Y5SIT8MhH4Y9VcrLO9axYKYNGLNmoYa4ceOO2HBlpgjolwqbKWQw1vjnesZSxM2DBCE53nrtnjjQCD+VPgO49Xyc3ZITAiSbvebvhjlrhrVt5yTKUxMwmImCZvn4/oprsAITYRkytMWXNibLWDlg5WtMTbMtxNMzNa3zMcrdm2a4s2LKAKhgEqhPwEqfgI3iz4MqtZlZ1rVa2LFozaMEIxx59+3fprhpTFIIT8Mr34ZN7QrKsbzrW+HHn08PbpjGWTNwOBsyYsWC0ME4YZ7a5QheRtyg0dccsMMJBDBCghIIYCAEaGXbxww6khNhDhvibOcWNmta5cmJa0xMGK3C4ZY1uFriYN2WFtibsMoApzIoP+H3L+H3Pj0i+nPhzx14W49lE3MzOs8N8udIT8I334Rv8aOemPBhzVzYGLJkwYLQlHDfHPazwjpITtQlDj1jCBOs4ziTpOEYVV19uU4VAhNhDFkyxs8bXKtxuW7ha0xsXK1y3yNVrjGzyY2eLDlb4mYAqGAS+D/h9Y/h9pqKz4GeU4VEAwTOd8/B49cpxw1iqvG8T0AIP+Eqb+ErnVeBvwp4YiZznnvnz31u1a4cO3TWqmd7vi3y3UAITw1jlHh58N4zRRjCMIiMIkIwhGEYTmnGePswhCgCE2EOG+JuwxN2a1u5cMlrRu3xLcOVq0W5GDdmwcNWWXG4xgCnkmg/4huP4hs64x34d6up1wqqicznNzFVVOE8usZsCE/C9Z+F52ePFjxYbRTTz3x5dOPKtTBo1at1sVFowxgITxBvxpxz4a1jNGMIoRggRhGascvfickCE2EYmObLhyY2C1vmyOVrRm1arcLJgxWtmrJmwbt2mPK5xgCoABL4T8QcX4g77QtWwQnSUISmnPHixsEJShOuXLly5ayhuwbsWTEIP+Fhr+FitnHOLqBEriIxrXTFTrN3JVE11x4MdaAITzx4rQ7+G84RRhGCKMAAQnBCJOvF5tZVqAITYQxx5mePFjbLXDXI5WtMjjKtxMWjZayxYmGFljc5GGFiA="/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iMARwDgIAEHQTSCoIIARAJRAsEFwlaS6/QuzWKne0HAhcKSBBE//8DRShGKAtIEESQ3cMERShGKAUDOAtkGSAyCQCAgAMBe8IeRTMJAICgAgHhwx5FOAgA/gMAAAAAABHl7MA/Hh+ZAYKS+vYAASgzQABzoRQBKAAlAAAzRmgAABzoAAAACoABIofhZuGroUzmU1mk3m05nBLIdEItEoZBYDD4PD4rG4rC4TA4HCoPBoT8HdX4O5ayngw6NOjSc3BhihS0sUqSlCMr1teF4s1Jl5YYYYY4I4I4Y0EMMEIhjn1caPUgITYRkYYsTHI3crceJllWtG+VutxNMuRa3ysHGPG0w43DdwAKsgFEhPjjvjk0s0oVhGda1QjG2ml5RpS1KUpSMLyqvhx1mjilqzZJRrl08HPpyylTdgzYLIT8LQH4WjY5MmCmK1rKxw455dOnTpz573pLJi1ZM2LFLBSkoQhOMZxjNJRKNMML45a4b6VAhPPXi1HwHOcYokYRhGEZwnCMEkiE4ThOU4CMIwRgghGBGdeD1ZwnvCE2EY2TRy4Yscq1k4bs1rRyxxrXLTI2WsGDXEwaZGuXFkyACngjhPlyvl0aUhOM4TVghCEMUtkslpQrPXPbDPkygIP+Fdb+FeXp06Y7a4VFzz3x47553m4MRjUxvhxAheUOBYYtLPDHDDDCQwQwISGCFDDHLrY4pcmAITYQ0Zt27lw4brcbHIwWtG2RqtcZmTZa5cOMjZq0bs8mPCAKfiyE+lU+ljizadGfNjxM1skrJzz68+fHOtLWzYNEsUoqwzscgIP+Fjz+Fjubq6BVqjGMcK1UIm5u85zvM7jnGYCE8leBWXh3rOMUSMEYCMIiMIoTgnWfgecJ88AhNhGNm1aY8WZytYY2rda0csma1y0ysluPE2b5Gbdhia4sgApbE4X0XXow45bJ8FPmGKimmvkvprCD/hfa/hfZjPLjy5uNbmrhEoagnkXAoeHi4eBh4GLwLBwMDVghNhDTIzassbfEtY4m2Ja0xMGS1yyy4lrRs0YucmNk2w4m4ApzJYP+ABr+AA/n276uomM1tziGK4RhCamq5ZjcgIP+F/j+F//F14UYpM3x6133x75m6xrXgarV8MxsheRtugzOLjjhIISBCIRBChhjp1saHLghNhGPG3c4mTBotzMGeZa0ZOcq3E1ytluFxjY4XDHHhbsmAAqHAS6F+Air4CNUskdirAWSSJbbcHha5YaKsFhMFZVHLhcHh8LgZY5LKsJBhpSD/hYO/hYh4XpSqmqiKxU4ytuZTFNViaZnrHg8usCE9CeN4R8DzrERghGESEyEYREIkEY15PRijjAhNhDjLjZsGrFytxYsrFa0wuWS3EyyYVuZg4bscbPC5aMnIApNC4T8C4X4Fw88+DSs7YsghPwy3fhlNlatIY8OfaCHyRc4BA6HEabB0DkIITYRlaZXLJy0arWrRsyWtMrXKtcZXDZblZOGLbE5cNcLDKAKeSeD/gmo/gmp3idXUpTB4DGJiZ2vOJgzy8PpxgCE/C6N+F0eOiGSlpI3w5c7k5b1jgpqycLRgpKF7466668YheWuD0uhnjhhQoSEECCCFBChhhn2MZkQITYRiytGrHFjarWbdwxWtMuVitcZGrNaxyNXLdk5YM8THGAKcCGE/BcV+C4G0pQpKMb1y4cuWd4SwYNGrJila8LxuIP+F7z+F62uMbzu+O5uOldOHTtiKvOebw973kCE8yeFYujw5xIwiCMkUUb8XmjAITYQ0zY2TjKxaLcWTEwWtGjBmtxZm7la2cMMTBtixOWTXGAKiQEuhPwdffg65vhzssZ0lm0Zs1qSnXDjyrpYrZJWrXTr4evHWENWjjCD/hdG/hdTvWeThWoi2853cq4PC5cOkalzzvd5m44zuvFAheSN7Hbi645YYYYIwEAghIYIYI4CCGCOHayxw6UhNhDPFjcN2zRotb48LNa0a4XC3E2aYVuRw3ZOWzdvjaucgAqCASSG4eLh40jISUOgYmQkQsp2AgoWVqKmemYGAhoWCQ0BAIfxJgeJMFNJrSo6gMro1HCcwaBoJLpXKphAYRBEAh8HiMNh8NCF5k4bT5umGOGEhgQwQwQoAQxxz62OCPLgITYQyyNGOVvicrW2Jy0WtMTRwtcMsmNa3YMcOFy3Y5GDPMAKcCCD/IefkOVb8TdSnebveYaarly1ie04sIP+Jfb+JeuY51m7zm0Y1rprpiozPO/B34e+4IbOGIy1i4ODQKBQMBAoCBgIGCgSDhb+BQtuITYRicYsmHG3yrWTnC1WtMbDKtw5HDla2wuGTFuwwsmuVgAKeyWD/M/fmoccYqsduXLGEzm+a11vd3nM1Pga7cCE/EpF+JR3IxJTnhvjvOcKZNGTFipJXDjvhxw0xyzuhebOHYIdbHLDHDDDBCQQxEEMEMUMEMavVzwR58AhNhDhizxNWuJqtyY8rha0w5WS3CwyN1uVqyzZMzDE2xMGAAprH4T55b54WsMGfFrhnhOEMTBSCrHPDkz5jICD/ibG/ibLjj069r1PDeL4t7naManlrZzAhPC2mleHCs5znWM0xFCavB58JymAITYRkbM22JvhxLcmNk3WtGuVmtxNWeVbictmWHIxct3DbMAKYxmE+fo+gHpWjBS1ISMZW8Me7HizAIP+JMz+JNE1eoiYu7G9UvGeYIbN2HYOCv4WFg0DAQMBAwEDAoOFv4VA0IAhNhDLCxw5sLjCtZtHOFa0wucS3CzasVrly2xssmRvlaMGYAqKASeG5Ojk44KFiouDiiGhIiDgoODkYeNk4WNRMJBw0BCQcFCwRWYJwQCE/DkR+HJeU7XyTxWta1JShCca1vhx59OHHC9IaIYMnB4AheJM3FDgcrHHGjRxRwQwQoo4o0sMcKGKFpYEOdAhNhDdu2ZuWuXKtYOGDha0YNHC1w0ytFrPG3cN22Rjlx5mIApnFIbiXuJfSclgyBjpCAgIWBl4uHhYaBhghvDit4cV1raW81AwEFBQkBDQ8NBwMDAghtPZPgoO/iYOBgSBhUjZwMBBy4AhNhDdy4bN8znItZsmLJa0yMca1xkyN1uZnlZ5smZo3ZsmQAppH4P9d5+u9pw3rdZtxiI1jGOFVKsxKYP+HU7+HUHE63FzfFe+++ObmNcOWOk6tYCF421Jo54440cEJHFHAQwQy16mOCHDgCE2ENnGZq1ZZMy1rkZtFrRywzLcWLDiWuMjPEzyuXDbJjyACoEBJ4X3DnuLbqcNRhKpIpZ8Hh8LgaYYpsJgsJgIopbcPhcHXGgwmAusg/4bKP4bMdceF4MK1VVCW5uZiKionGd75+L1heXOC4YNXXHHCghQBBDCQwQwxQwQwQy7WWKPNiE2EZMTlq2wt2S3JmZMlrRlmbLcTfG4Wt8ObM1bt8bdmxxgClUPg/4BIP4BC9zvG7jM7rcAhPw2QfhsfzasGilJXZcOm4CGzRhWCg7WRg4WFo6uDgIOCCE2EY22VixY5ma3CzZs1rRy3ZrcLXK5W5GTFqzYt2GFs5YACncihfNAeaBV1YOSeOOGGSCq6ySKOWvB4PBxwzUYrCY7BWCE/FXR+KwfA1Y9WDFTBCUYzrFKkIQjO+Hg5+Dly1CF461qHUyxwRkJClgQBBDDPfpSOEAhNhDlriytsjNktbsMbJa0y4sy1zkwsluVixYs2GTI3bsXIApvHYT55z55XPLPqYsWSkozvhy58M4xlTRLNDEAhPxWmfis5jknujQrhw5cevTjxznClM1rSwCF4208cWjpljjjgjgQwIEJHHo8PFHlwCE2EM2LnLmas8a3JjbYVrTG5bLcWRnhW4XDdy2x4srVvhxgCpsBO4T6bT6alCtCNZ3nOEbUwYs0oyjG+HDhhe84wUpiwYKI1059uXPCNuBi4WDMhPxVYfiqblkpinKN8N8OXPl08PTeMMGTVxNmq1qURnOdZzhCNJSlArO++OeeEITzF4PnDwfFOKJCcIhCBAnAIwRQmBBCKu3vyvDAITYRmZMMrlq3yrcuZgwWtMzDItcN8mFa5ascbJu4cOcLFuAKdyeD/gBS/gBTRrOsxMbqyVoYjGq1GFSzq5uD/ip2/ip38TfTesmbnid+PHnzu4rXDhw1wiMZjKyF4YxKDR4GGGNDDBCghEEMEMEMEMEKOGnYwSwUACE2EOMuNs2aMWS3LhyMlrRy1crcTJo5Wt8WTE4yZMuPHmcACocBKoX4DivgOZhmrwTDTYKaRPfg8PibZ46JsNhrLJJ58DicHgZZapsFhrsAg/4nzP4n19Vx04Zqq1WMVErvczKo1rERNvD4+DnmheAp4IczbPDKhQoEMUIQiGBDBDBDLkcvBHBngCE2EYXDNy2cZW63JlatFrTE4arcLJwyW4WGRwxct8zXC0cgCk8MhPwLTfgW3x405aoaMWaE/Feh+K6u0bYbzyz144e3RuBwCSyuE0WAQWBQgCE2EOWeJpibsmK1y3wtlrTI2aLXDfE5W4mWHJkYN2DXFjbgCnUlg/4Iav4Ia77KzN5ztKsa1jkxGZzExqezE2CE/FU1+KpvBKuaUoQnGt8OHTjz5bzlLBmyZMk8WO1VYITwtOUeDx5znGKMUIgCMJznxebGEeQAITYRlZss2TM4crXLjEwWtMbXKtw5GeNazatGbjHkb5MuTKAKfyGG8Gnng1XnZWXQktLT1FRSkdCQsjIycrJx8PEwEHCQUojIiOCF+KKr4on8BiJsVJJLTfhcLh8Dg7bZ60dVGAswlmCkojgAheNNLC1sssEZCgISGFBChhl1aFIAITYRmatGjVi0arWrnEwWtG7DItxNczRa5yM2DJthZMmLRiAKUA2D/g5O/g5Nne03wrhy6IT8WCn4sB5UWthpjvpwgIfB1BgKfwuDyeLwGCwKXCE2EZmTnKybt2K1ozxYlrRkxwrcTfFhWtsjdmzyN2LNo2ygCnQhg/4RaP4RZ5rjrnjnWarVcMcNVMZndzep00CE/FZp+KyNSeScqxvhw58uvLpjGktGrNowQxXheoCF4eyaDSyzo4UKGCEghQQoYY58zhYpcGAhNhDVswcN8zbCtxuc2Va0YM2K3DkcN1uHDkb5m2Zk5ZtW4AqEASeF+E574TrYbq8NVgKIoIKcDfg66ZZKMBdgJopb8Ti8PhZY8JgsVkMUg/4n/P4oE8dr5TSKrGsaVWZvcXV8MRSOseHx55CF5E2sMGtnjjIUEMEMEMEJBHFDAEMOdyaGHHAhNhGZkxyuXDfItcMMTRa0yuMq3DiZtFrlwwcsnGRuyZuXAApsHIXzaXm07qbIapKKICe2/F4fF4G+eearBXYIhPxg4fjBx0TlbBTBSkYLwrCMa1x8Pfp34YXjDRwwbGNHBGIUBDBDHn8LLDJigCE2EZnDRpmcYWa1q0YMlrRwywrXDTE4WsWbNuxws2mRvlcgClQPhfJreTfmwmAwmAw1kFVM+BrAg/4wzP4w15xvWV8XOOMAhsiWMHAW8bBwsHI3qBRAITYRkZ5cbZk0yrXDJw2WtMbVitcNczRa2aOMWJq2YNGLDCAKaB2D/chfuKVxuJzeTN3VRqNa4b6OQIT8Yf34w46RpOFZ30nLrjw3QtgyaJWnK4CGx5UwLAcLBoOAgUBAhAQJCw+AYGBSwCE2EN82JtlZ5Wy1s5xMVrRmxcrcWXI3W4cLLFlZYmmNjkbgCokBKIX4BbvgGdWUYTJVWUSQW34PE4G+mOK6zEXVSRz4PA4e2lRRgsJgAIT8XJH4uObyyw0wjRixZMlsEoww454axnCVlKTlvvtz8UCF4yz8MG3jhhhIUMEMEEcUMEMEIIUcNutgjiyQITYRjaN2rnKxxrczdk3WtHDZutxYcjha3xt2zTNjxY3LhgAKVQ6D/gT6/gTf8PPGto48sxCF+Lf74t87shdhKqpkuDvwoIfDVDgcBoMFgcDhNLgcAgcAITYQzcNXLHM1ZrW7HLjWtGDnCtcMGjNa2w48LXCwbsWzJiAKmAErhPw5JfhyXpauKdMM8dYzlKmLBihKs8OGN6LYqYpYJZY8fPr4QIfwOmeB1+BwCDw6BRCIRaLRqMRKLQ6JRaKR6RSSSSiWSKRRqIQhBYfIZjLZDHY3L5nMcuiF4u0sMOfnhhQxwI4BEIyGOEQQwQwJdrLCyoAhNhDdu5bZMrjKtcMmDVa0ytHK1y4x5VrDHjY5MLLNkZ5WIAqkAT2D/kMs/kMp278ufK+TSF5vNrjVUJzMk1EJmbvMtVy6cscM1x3z4oX3v3vnYIlkdCJgoaJqprqrMBVhrsBhsFhsJhKsJdZVNNZVERyx4HA334XF4PE4nD5W3F4nJ4+E8QaYR6da1mIiKE4QjCMpwRIyijBGMJwIwRjCMY8XqynDnCE2ENGzVjiZuWS3NiYNVrTHkxLXOZy0WtsmZy4yMcbNzlagCokBKIP+TVT+TVuqnGNxzvne7cMRrCeOc3MOWK1eubdAh+ve69OFQqKQCQQqRRKSRySSaOSCPRKKRCKQSFQqEQCAwmHxWKy2OyWWx+TyeTx0hPAGCkenCN6ownOAiiRhMrSqM7+CYo4QITYRkw5cmPK4zLc2RqxWtMjLMtcsszha1zNWWLLjx42+PEAKYhWH8g2nkHxhkUi06k02lkwkEcgcHjsnksxlszkog/4LYv4LVV8XHGamkQxlcIXhDIyYW+mWGGOEhhn088cObCE2EYWDNo0cMmy3M1bZFrTDjYrXDZkwW4m7Fjjc4cbZu2cACmYWh/ISJ5CY4JDoNGIhKJBMpNMo9EoDGY3LZrOZfNSD/hdQ/hdVzGdZ1dREIjhuOICF4OxMDI4WNDCghjgjw+jjhhxIITYQzYZmmFlkxrWmFzmWtG+ZwtwscTdazZNsrlzlyOHGNuAKhgEwg/5FDP5FB9w3rjw48uOuEouN5maqO0cETObzLExGcXF0hPwTsfgnlwzrhphyX2NG7NTJKkK5cOPLnw6b1jaWjJizWpKbLHHfPMCD7crajEM5znbMXEkxMhExEoSznz/NXHIhNhGVq0bNWDRwtYscWRa0ZsG63Czx4lrfG5xNmTTHjZ4XIAq9AUmD/kb+/kbrreuvDebzx3nMzWunLl05Vq+HFxx1me+fFz4fDjrHLt4HLUxfG+OSEVKVxJ4EgIP+ClD+CmOnDcSliMY5Y1pF3nd+HHffNnfTPhV4leBjGL3nnnfO7hw4PEjSF3xdzw7AheKtCZmumOMhEEMEMUMEaeHF5OFFmMJZiMpJHFm754YYYYEKEQoCKGCGCGGW3QwwR4shNhGJpiwtGDZutcZHDRa0aOMK1y5cYVuZmxys2GRtiYMcQAqBASmE/JJN+SRPHPbgwzFsl8lKSpa0JQmx6c+nPpndC0s0qIT8Ffn4K56ZK2qrPDXHly6dOfbjlTJk2cDdwM1qWgnnhnrfCITzt4thh5+G8YxEYRIwjCMgQmVhwevOE94hNhGZg0ZOGjnMtbt2mJa0Zsmq1y2Z5VrlvhaM2rJnkzNcgAp1IIbyF8eQyGAiICYiZaGlpSYnp6eloiCi4+boaGpk5+JjYeDQgIP+D3j+D3+I48uOpImKmamJkjOExdCE8TcOW3DnvOM4oRgjBOM5o4eLwZRpmCE2EOWTJjmzNGS3Kzy5VrTI1wrXONszWsc2LFmcucuFrkbACnEehvIZx5DV4eAiIWSRU1GSU5OUE9QQ0NDxs3Qz9bJ1MbSgg/4SAv4R/7is624b3W4uJqqvCazEyIXUJIcjHHDDDCjRwIYEKOOfVyxS5kAhNhDXJjZ5WeFwtctmGRa0cZWy1wzxOFrTE1zYsrdvjxtWQApxHobyFieQs+Dg4SJlJmYiYiYjJSYpJycmISAiZGZpZmnlZOPAg/4VHP4VG4vXXGM4ym7TE0pW8cYzAITwVVXLhnec5pkZRRgrPP26ynxwITYQxxsmLPHkxrcWFhlWtGmNytxOGmVa0Z5szXNiaN2zliAKTAyD/kbO/kbN7RyrFcXHYIP+EBT+EAHlfKM1xnvYh8YWMosHh83gKAx8ITYQ0buGrVy5crczDM0WtMjZitcNcuJawbtm2Ruxc42jDKAKTQuD/khm/kiJ3zmJ6cuVAIT8H7H4P09mDFgkx3wgh8SVWApvFaPA4DAZKCE2EMGeRqwyY2a1w1aslrRkyzLXGFvlW48rLNmcM8jdhhyACnAgg/5G2P5G3+XKuTDM8Zy3c7zxzxu54ZxHCIT8JOn4SXb2jRWd64a3ihipuyasGSU6b8e/TtCF5u4fgbeGWGFCIoZIIYCGGGfQ4dLBgCE2EMMTnJhZNcq3Nmw5lrRw5yLcWJk3Wt2ePJjzZmeFsxaACoQBMYP+QI7+QJvkx23wurszO759c7mY4dNeJrgqOM974xnFThWwg/4Qbv4Qc6c+lU0ihM2vLM7zzcZRVdMcOmtaxOueeOyE8fdU5uus4oooRhGEUIxJzIQktBCKc67evCcLgCE2EM8ONk2cMmy1w4aNlrRy5ZLXGPCwW5WeNzkY5GjJljagCnklhPxGvfiNjSYpwmrWc5ylS2bJm0ZLQw1y7c/DjhkohPwOAfgcftsaM2DFmwYqwrfDn159eXLGsLSyYMzJNWaE8jdmMOPw7xmRjCMEUEQjFOfL5MosQCE2EZGuJs3zMsi1viw5lrTDlbLcLBmzW5mWZhicYmbJizagCpEBNYP+Juj+JuW3PtfKMRiSYmqiCYuZm2Ziy4zm+eZifAxy6ciE/A6F+B1XQpwKZJWTnjx5cunPhrG1MmbFmlKMcOPDhy5cuec6S0W4WbRaiACE8edOMuflvOMYpwRgiRhFCAQiCMYTgjGd+/WE+GAhNhDRjlZ5MjlgtcYXLVa0zMci1w0y5lrFkyaY3DbEzbM2gApyH4T8V2H4rpcEcVaTY85w7JZMWDRmpSLLPLGohPwQlfgg9pHFelZ1xmu+XDWsYYKasG6FpIiF421MMGjphlhhhghghQwRxRwQwy4PQwRpwCE2EMGLRo5y5Mq3ExZNVrRk2zLcWZs5W43OVzkYMWDZi1ygCpUBM4X4vrvi+zggwOAxdltUtEFGMusoohlwOJxeHw9cqjAYTFYjATQT24nF4fB0wTYSzAYygIP+Bjr+Bk/hw8fxuPLfTervhkioxVYqYTMyiamIRZmO/OtghOZonbbOK95zjGKMIhCMpynAiAIRjPwXGMeeITYQ5aY2GNw3ZrXGbLiWtMmbMtcsceNa1zYW2VkwwtWzVqAKTAuE/GYR+MwXLlw1jC2TYIP+COb+CNmMeAxd88iHwtR4GnMTocDgMDiYITYRhbM3DNiwZLczjNjWtGLVktxYmmRa2YZMTNg1ZZmDdsAKeR+F+NaL41u6cGjqmwmIw2EoilrvxOLwt8sEV2KwmQwlEgCE/A0p+BpPZgzQwQrhw5cuPPjz46qQyYsXAhmrSICF461sMGjrhlQoUKGCFBChRz6eNDiQITYQ0zY2rTI0YLXGLG3WtHLVstcZMOJaxxZW7BvlZNsrLEAKXxKF+N/D43+6cHXTJJgMNgsRZgqVcYCF+BYr4Fl8JZiLKpJIZa7ZcLPbWIbI1zAwVnFwcGhUHC4Bg0HUgCE2EY8WNpkysmi3MzbMVrTJhzLcWViyWtHLFw5Zt3DNlmxgCmoeg/45Zv45Z4zWUxfDfKsRU1Mppw44zICE/A95+B7O07RlVXHhvnx57zYJYtGjBkhacoXk7gE1csqGGEII4IYoUcNenjQ4cCE2ENcWHE4cOWq3HiaYlrRplYrcLnG3Wt8TFoyy4nGZhiagClkUg/47FP47K5jljl04YqM3xncZwIP+BZT+BY/UdFIu88d876xxoIXjzXyxZ+2WMhjS4PPoYrQhNhGbKzx5sOHKtwsM2Na0YZWy3Cwa5VuTK4xOWmNy0aN2gApZEoP+PFr+PFtvnqyEcJ4RqoT8C634F19GRmlihSMab668u8CGzdiOAh6uJh4OBQsDJ2MLBQcqITYQ3zOWuZuzarWOXE2WtHDlwtxNnLNa2ZNGrPK5ZZmbjGAKbRaG8eVHjzHhElAUkRMRETGyszPy87Cw0hJTQIbwHJeA6mUhpCGkoqMtIaKgISDg4/As7Gy8aIXgjAxQ4vByyw4GKNGlnz8MMGCAITYQ5zNXGLDhbLWTLFkWtG7HMtct8bda4xOWOXM0ZNmLFsAKdCGF+I+74j74oop5q6p4kkUEMFd9+FwttcFFWIuyl10Qg/4L/v4MF5qp6Y6a7cKxjM5zzzvrnvnq51OqheNtXDFoZ5YYY0KOKOAEJHLPr0LJgCE2EYsmZliZM8i3C2ZslrRsybLcLBq2WsmDnC1zMGbfM0YgCl4ShfiGE+IZ2rDTZCzDWTQTy4W3C1zgg/4MIP4MLZjfLOE1eueNxACGyVfwMBUysHAwMDAwcbcwEDBy4CE2ENsbHFkZs8a3IzYMFrRu4xLXDJoxW4mzhowysWLhpizACnwng/4l8P4mAY1Gs6ywjHKO1Lu+Odi7bvbiuoX4NOvg0NR2zWx4FgabcPfgSSyrGYbHXYCqSQrlwMeBprnAheEsPDFj8DTHHGnSkEEEUEhDDCQxo59DfDHqQCE2EYW7ly5atcy1q2aNVrRrharcTdgzW5mmFllx5mjLFhxACk0MhPxLmfiXN4WSmSE2HDjAg/4NAv4NA+/TnUImsofI15ROVwmD0WAwFKwhNhDhnkb4suPEtyOWjZa0bsci3DkcMVrNjkcN3LLNlxuWQApoGYP+KNb+KONvW6Uxwrpy5awz1z145IP+C3T+C2fEeFfSMRc8+PHjveY44usghsjWcDATtLBwsBBoGAg4BBwMLC4BQatAITYRjb5mmNjlZrcrVrmWtMLNwtcsc2Va3aNsTnE2b5GeVqAKeyWE/Fyt+Lo/DhlDZq4W7VakcOHPjvhjCUsELEMNIzjKAIT8GDH4MFc1s1ITrnrnz3w1UpixZMGSEI1vPKz5ceHaheXuEVOhljRwkJDBCQBBDBGnt08UbAghNhDfFixtGLVutxYsWFa0y4mK1zjYYlrlu1Ys8rRzhatGQAp5J4T8Xs34vWV4XkmnMpDdSmAnXXjy5b1Rlolk3YsQhPwV2fgrv4VtjBAvXPj03z4cJS2DJTFKNE6zxx0xuITzB4Ni6u2dU0YookkJIQjGEYxr0eLKcMQhNhGbM3y4s2VktbMWLFa0bs8q1wzzYVrZu0aY8rBm4ys3AApmGYX4ylvjKhweNjlikwV2KwU0UdODwOHnwc0GAuCD/gxK/gxL01ejEzETML1uc7uGyBXkrWwMKhSBgIFAQKHwHBoGrCE2EYnDBuxx4sa1q2aZFrTC1yLXGbKwW5GGLCxy5MzhvkaACqoBToT7GL7HVC+6+pIjFG1LZKZIWhbBg0atWrNSE8uPPlz4cOfXh158+WtZQpgjiinetUYwlCU4Z5zvcIP+BLz+BMlrfLtrHatYudz3zvnPFuJQ0qoqUzMhEzHOrsmIuLWzZGMeFnpEgIP5Q+B57+L3u8kpiYJRKJImJAAARKLqQmLqSF7+D5t3ITYQ3ytsbBriwrWGRm5WtGrNutcN3ONbmcuWbByyxNWTZmAKowFHg/4R5v4R47vPBnFQm13UNa6cuHTpw6a4apPHfXwe/fwd8eYzhU1a5mUGM4ieHACD/gSo/gTFrhfgOGOGMRiY2ze953eZmcMRhiam6yk58u5m7zmYVGMa7d+3Ln25gITxdx415uGsZowjBGEQRgihEAAhEhGMIwjCMAIz8Foz2iE2EN82HC5aucS1q5c4VrTHhZLcObIyWsMWZvmyNMmNjjaACnUhhPxHOfiOfnG3B0VhCMIKSwZMmbRaUMNdOHfPPkwgg/4X4P4X9+GMcu1eBjhEZvj368et5umHLMOOQIXijNoMrg6YZUKCMghEMCGGOnWwQw4kITYRhzNmjRwyYrW7jEwWtMrJqtcOMjha4ZN2LDI4cNMWHEAKmAE3g/4mav4ma3PtvhnEVGo1ioqb3nfHd3jPTXLHJF53z49czcTXC9dlgIT8L+n4X9VtEckrQRrPDXHjvnrhnBamjBopSUZzw4cOXHhx4YRpitqpi2TghPI3bS6uWs4zRhOEYRCMIwjBGCEYRgIwiIxnPr64x7ohNhDJuxYMWbLMtYZMbla0w48y3DjzNlrhw1ZZMrbNhwsmQAp2K4P+LXz+LX1E+B15XWWZytPDfKoxFUEE43iZuIP+GN7+GN906+BvF4zq4mrm+O/B6998Zqunbly5Yqs4yuCE8KYYODtwxmREQACMpwjOvD5sUQAhNhDDK0xM8bRgtcMsjda0yNsa3ExbMVuZrlbOGjXJhYN2wAp+KoX4wKvjBLiYCizCYKahLTg8Hg765ZILLMFVVJLPgbcLXPCwkmCquIP+FrT+FsGnKyomoiKhFARU1U4zWcx3nmCF4cycLI4GeOMhQwAQRwQwQhAhghl2scEuZCE2EY8jFrmcYmi1lmcN1rTC2xrcWPDjWuGjJnhxYnDNgwYACksLg/4zCP4zF+t3da4eAIP+GiT+GgWa46c89QCHw5T4CnMZocAgcBhIITYQ5bsmrVzkxrWrNg0WtMrPItw5cWRa5yMW2ViwZNcWNgAKayGD/jWC/jWD48JmtsrMctduXCInO+PGN6nUgIP+Fnb+FnfW/EvlGKTd73ne7qaqtNc3G+qF5g4TgbGOOFBGEMEIIUcubxKFhCE2EYcLHJhyNMK3C5cMlrTNkzLXGZi5W42rLGzw5sWJm5bgCloRg/43bP43eeG8brea3yvpXTSF+Foj4WdZosNBgqpJI5MLfjcHj4bNGF0Bax8LBwcLDx9nBwCDITYQ3yOHDZuyYLXGTDmWtGOTItcY3DJa1ytXLhhkzOWLRgAKXRCE/HNd+Oc/LOspYMGbNbNTBYCG8LI3hYhjJ6QloCGiYmNn52blZcCGzliGAg72Fg4eBhYm9hYCBjQhNhDLDmY5mbJkty5mzVa0YZsy1y4w41uXMwZNM2VnmyOMYAp0I4P+OlL+OlNOMIud3u5xjprhyqF5zlfDjV0Ag/4ZGP4ZGXS+VUXu+O+fXr1zdTw6eBw1wnhmtwCF5S4Bji1tMMcEMMEIQoYCGCFDHPr4YWHAITYQ0bt82JgxarXOJniWtGjJgtxZW+RazY4WrJnixZWeRqAKZx2D/jzw/jz7xfDvGYajp0xqqu9725uTmIP+Ftz+FtPTg1cRu97zxubiMVq2syCF5I3MEOnjnjhhhhghEMEMKWHU1ocqITYQ5xNceHGwarWbJu5WtMjFktxZMmFbiYNXLBrmxM2bHMAKVxGD/j42/j5DrjV1eF446vCE/C2V+FtHZiwUzSomyzz31obKGAYBVysPAwMHBwuAYWAg6kAhNhDbExwtsmVgtb4s2Ja0cZma3EyyZFrhnlxsWuVwwxM8oApkE4T8fRH4+iWqWKdcenTp154XyZMwhvCnR4U14SejJqImIqCgI2Rj4mhlZeVAhs/YvgIG/hYGBg0DAwcHgmBQcuAhNhDho3ytsWZstw42jRa0aM8q3FkyMFrdu2xucrBnhbMMIAp1IYT8SYn4kwZTxZ9E40hKCMcOPPl26cs42wcDFupkgIP+HMr+HN+q1XbWNcKpcze8zve+fHvHWbqAheXODZI9XLLDLBChQQkEMEKOGWXM4dDJgiE2EYXLbC0ZNWi1nkaZlrRmxyLcWFkyW5WDhk3ZMWLRnlaAClMOhfiKs+IqHGVYzBWUSy324OuD/h0s/h03c15jepqeAIbSGPYKHwDFwMTVzcDAogAhNhGVg0xtnLVqtaZGTZa0bZGC3DlbMVuFjkysMbJiwYZGoAp0I4P+Jmj+JoPTwN9lUIQrE8JqZ3fPe+beOICE/D61+H1Fnplnhw68c0KYNGzRkzYMVKThPDLhz049YIXojjeDB6OOOFCQkBAQQkKGfD5+FDgQITYQwYM2+Vk3wrWbdniWtHDBwtw4WDla0ws2bnK5ZNMrBmAKTQyE/E0h+JpvZi2QwYLxx1CC/rib+uJb5vbNXgCHxtZ4BA5/B4TQ4OgMrCE2EOGjHIzY4mK1wycMlrRmxZrcThq4W5GDlk3ZscLBphxgCmIXg/4poP4pn8115RFRVcq4Yjddc7uD/hze/hzF3yxqMRm+Oeu+N5i63QCG0VjeAgcDwcGgRAkHAxOA4OAgaEAhNhGZq3cYmbhgtcMmONa0bsmC1xkxYVrjM2zMsrbFia5sQApwIIT8XhX4vQ4zxS2at2TFKNcOHPVjtKlKUnTDK8CD/h0q/h0h6RpGd558+NzFa4cOkYnM+DPPPGyF5M3McGvljjhhIYIYACGOvVxwQ2ghNhGRzlZYczdqtyYsTha0cN2y3Fiw41uXI0Y4nOVvmYNcYAp6KoL/AAFF/gACllxLnW4evEzFd8266rd3fXnk4IP+HLr+HK/lHCKmZ577vHc01XTGOGGohU1dcY3nnkCF504jgl2cccIhCGCGCAQQwQkEcEMMM+xghjpAITYQ3b5cbZxjyLcrFllWtG7hmtxMcmJa1aNnGZgwZOGOFqAKYRiE/GZN+MznLDDopk0YMEr49OvLjnHBbFSD/hy0/hynnV8Jq0oVEo48eu/Dhs1YZLuLg4MgQQcDE4BgUDGgITYQ4zMGmZs5YrczVwyWtG7hmtxYceRa1bOWrfHkbNMTZiAKUQ2D/jBk/jBl8XhdXXRioIT8OBn4cDcVo6pUxVne4IfA0xgMAjctg8LnMTgEFlIhNhDjDhyuMbdityuWLRa0yuca3C4c5luFozcMGDFvmzYsYAqMASeE/Ed9+I8GkaVhdLLili0Ys2Cc8efTryxlbBLBGsdNdc8YhvFRN4qGYSHiIWCg4OLiZOXnZ+VkYSGlp6ksqamlpSMgIOJjZmRqZmhlZkCF4006PSywxwwoUaGAiIoSGCOCOGGvWywJQCE2EOW+Jm4c43K3E4YtFrRlhZLXDhm0WsWmTJmaNmzBu4wgCk0Mg/4j+P4j589t9uE1OLCD/ijm/ijll1m+O+c5h8LUeAwCgwmF0OAwFBQhNhGRy0cNcjbKtbuGzJa0a5ci1y4w4lrZm0bYWGbM2Z5HIAqNAS2E/E3Z+JuPDCNFE17zneSmLBiwWhiirOuGuvLly3hXBTdg0IX4m/PibHoujqillppvrwd+JwuRvvpmixGEyWGx2CwWAomQq7b8Xbi8Dh7QhPJXXnLo8eqMSMUUIySQgIokYRjGe/sowkAhNhDLK1zOGjNytbt2rVa0ZMHK3DkzNVubG3Z4WbTFkzMGoAqWAS6E/FJZ+KTGVcULShWtctZxjKWKVJUsxWwIYa69evblvKea2bBohvE4t4m/Y6MkoiIgkDGxcrIzMrRzs/GxMFERk5QUElOR0pFRkNAQUPEycbRxM/Hy8GCE81eG4R8D1nGMSJMIQhCEEJwRIxJ14PXTlmAhNhDRq3Y5mOJutxNGuRa0atGi1y4xtluZu4aZcWFzkaZHIAqCASCG8FrngtDmVnAUMBBx0dQT1FMSkZCwMjJzsvLysnCxMFCRkgCG8BWngLbUkHRRE1ERkBBw8XKysvLysjIxqAioqcipKOhoYITxp2ZS0133mnGE4RhFOEYo1w+AZTlYITYQ5bY8ebLjxLW+RwyWtMjHEtw4cLlaxYtHLVo5yuGrRoAKcRyE/Esl+JX+k4XhOc64cuXPfLNLBslwpaI5AIX4u9vi77qjx1l100UUdNeBtwuBxuBws+BkgmswQIXlTgOHC5mOOOFDAEaWOWXA5MoygCE2EYWzVqxYOXC1y0ZtlrTJmxrXDRqwWuHDFxmZOHDFiyxgClsShPxHvfiPbpGmHRfJLJbFsYLzhPxewfi+Hpe19U8lMUFMcscghoK8hIaHl4+JiYGFhYfAMGg4UCE2ENMuTHhxtXK1s2x5lrRwzaLXLDJjWtsuHC2zMWmXExaACqABN4T8UOX4oZ051VXlNKUsFMmDBCiM8OHDjx4ctcMVMWTNuxZsWBW+HfDLeoCF+L6j4vX5oCeOue3A4e/F4nI4WmOSjDYTKYjEYDCVXTSRSz124PB22yxyTVTTVSQ1z2iE8hdeEe7lnEQnGCKUYIRhEiEIooooEoyjfwSrKgAhNhGLE2xYm+FitZZM2Za0yYW61xiZ4VrHFmwsG7lwwyN2AAplG4P+LuL+LtldTVrvOZziq4csclQsg/4wbP4wdekdIq5314dePPnxuUcq5TgAheNNPC18cMKFDBDBCghQ4HUwSwUAITYQycs2bJuwcLcuRy3WtGjjCtw5cjJa5YZMbVgxzMcLVkAKqQFBg/4iWv4iX6b7c9ZiVwU1URExmbIrGKpMpSqZXN3larp2co4AhfgNs+A325VgIMBJMglltpvtweFwuFvtmguwGMxGKwVE0CeOvA034GueCCizAYTCWTTRQTy2y4G/C0iE8ZctHi5cM4xjGE4TgjGJFBCEEJRRRlURIwjJCEYIxrXwLdHqgCE2EY2LJhicMWK1w5zM1rRg5brXDBpiWtM2VlhZYmOLKwygCnQfhPxMnfiZhuw4paMWjFgpK+HHlz68eGK2DgYt1MiE/AbZ+A2nFojonCdb4cePHjx5bzgxYMltU8QAheWOC4GrljhjhhEKCOCGGCNLg87FCqAhNhDbDjb4srVutZ5cTBa0cuGq3CxxMFrhvlyZcrHE4x5WQApwH4P+J4T+J4nwK7Xwmc3xu99rqKm9zxrenDCE/AYl+AwmEtDFKV51y48PFw58eGNLaMHCwaGAheTt/DBrYZYYY4I4IYEKMjRw26GCOIAhNhDLMywscLVqtYM8Tha0y4sq1y1xsFuLCzatW2bG0cNm4Ao5BIP+Kfz+KfndAIL+TTP5NbkAg+HFxCE2EZmzBliatci1q3xsVrRi3bLcLVoxWs8TfC4cMsTbLlYACmQWhPxVBfip/njwZ6TlTBbFkpaNtM9eMIT8BY34C1cmjJg0SpCuHLl149LPSeKGyxguAXMLCoNAwKBgYOFsZNA24CE2EY2GRw2Ytcy3IzbuFrRvkZLXLHCyWsmGXLictG7Zy4yAClUPhPxUqfipr0U4EMEpxz49N86D/gQq/gQ1dcZi44cavFiGzFhWDgr2FhYWFm6mChYKECE2EOG+bCzws2C3JjxsVrTI2ZLXORqwWsWjVhhwsWzRo3ygClANhPxU3fipvnmpqrSFLToAg/4Cyv4Cy+fDesxG43KGwxHwEDKzsXH38LAQsWAhNhDFw3zY2LVstYYW+Za0aMGK1zhZYluVrizMM2VswYM8IApuHoP+LRT+LQ/pPTjU3nqxmMVWKiJneNxdAIT8CFH4EGbRxVhOuHC049OHLFDBmyaKZp0vAIXj7WwwaWmOOGNHBCRwQwIYZ8XlYUNwITYQ1w5mjRg3brcrRpiWtMjdqtcuWbdbiyZMzfGzYMcWZyAKdyaE/F6R+L0+mrBbFKLHl06cNZMGTJgtOeXTpxzjTBwMmqmYg/4CGP4CJeVVeLgiqViYmZqFVSZvv3eH4uSF5S4DQ6+WOFCBAIYo4ISGAll18cEeLCE2EOcWTG3cMsK1i2zZVrRriwrcWLFhWuGbTNmaOMLbJizACnIdhfjH2+Mem2mmehdgKrpoI5bbcLgcHDLNJiLsRQCE/AVR+ArPBqxTwRhG+eePTjw1hHBTBqliWiCF4y0sUOfrlhlRkKCGOKNDDTp54IcSITYQyY4mrPDiwrWDPEwWtG7ZktcYczdayZt2WRi0xMWLlsAKUA2D/jQc/jQd6eHF3V4nQIT8B3X4Du9mPQpbHHHnAIbQWMUHgOHhZuxgIWCgQCE2EOGrLC0bOGi1ixaOVrRzkYLcLJtmWuHOLG5bsXDNnhcgCnIghPxsOfjYd1ZcWm14zjNKFqYqSkleN74tdrwAg/4DWP4DWe18Jq43x3x3vnxlPDHDpy5YwxsAheOtXHFqZ4Y4YUIhQwQwRwQwwz62GCOkITYQzZOGjnIzxrWGPEyWtGmZytc4crVa2Z4cjhkyaMcLBiAKfCaF+N6r43vcAyEFEkMNd+DtnhRVWVSSRy34W22eGSjFVYaTBIP+Agz+AhXSaxCITETU0i6uJIIzHg34PMCF4y08LR0xwwoYIYYIYISCCGCGCGKWCNPs4YWRITYRlZMszDJkaLW2NyxWtGWRmtcMGOZayxuceXDma4WjhmAKUQ2D/joa/joT51xqL6dcRQCE/AO1+AcmmqWylLZ76dKHxZW4BA57B4HDaHBUFjohNhDXI0cYmLnKtyNMWZa0a4si3C1bNVrjFhyN2rhk1w5nAAqMASmG8YSHjChRySioqEhEPFx8nIycLEwUVJS01OSERCw87L0czKw8DIR1FPUQhPxc5fi5xnBnpGkoYLZMGSWCMa58uXPfDaGLBbFKOWvHy8fChePtfHXn44Y4UIhggQiEhQQwCGG3YwQpACE2ENcLBzhaNsa1s5xY1rTHlbLXDbLmW48bNjjZtseRrhZgCnsfhvGjd40jYmLhoOMkpKUmpCQgoCJj5WdoZ+Xj4GAjpCSkpSKAhPxckfi4x2W3SpGufPn358uWd41jOEmZg0WzAIXkLWmttjhhQwQwQwQwRwQkMN+vRwXAITYQ3xss2HFhZrW7nLiWtMWZstc5W+Fa0YOc2NkwzYmDHGAK5AFcg/4h+v4iB1cJ4Yxa8ylVYmKnSMITMzBE7ve97tWNcNcuPgZ1uOtz3ru3ydMcMYjM9evXnxmOleJ06aqE/CGZ+EMfRLBGUaxx1x48unHnjCmDZm2ZsSU63vXPhx1ramDVo4WTJSMcuPTl259cb2pTNm0WzXwVjO+GuHDfLec0pWpaWACF5u4hgweVpjjQiEhQQwQxEUsksUKEQRwRySxIYo4o4IY4a9LPFDlMJZZqKoYsrgZ50cKEISFHHfoUMGDAITYQxctmTbG1YrWjFq0WtMbVgtcNHDRa3aNXGRpkbuGuXEAKbB6D/ibc/ibf7R2cJzec8cyxFVC3HHG40IP+EHb+EGuZ6Z5NZmeOePHnz3c1jhrwI8DMAIXjTSoMfj5Y4Y4I4ISEQkc+jrghz4AhNhDnC3Zs27hqtbNMmRa0ZYsS3DhZtlrDHjcMcuJo1xM2YAp3JIP+KRz+KQm6z0mpnO+PHedwqMcNcuGuGIxzvebAg/4Qvv4Qt7nnjN3maitcNcOlVSZ43zzu+N8ZsIXmbheCPS1yxoRDAIoUEMEMEcEcNOzhhhzoITYRiyZMrXNibrWzNmyWtGrVstctGjJa2c4WLnI2w5cuNkAKah2D/i2S/i2JxnG6zOUJ6RrFTVxNxOIAhPwhLfhCPxQwRlGM8Odx8eHDFbFixbFJpoXi7OxwY3IxywwkMEKCOCFHDgdGjgwoITYQywssmFw5wrWWNjlWtHGVqtxNGGJbhyYsbBq3xYszdoAKcx+F+MSr4xT566pbMBgMBhKqIIab78Pg8LPXJBgpsdgMNICD/g7u/g7R6OE8JjN73vrz68esXWOHDlwIkIXlzg1Bq6Y44UIQoYEIlj18CPDgITYQ2cM2Thi4yrcjRmyWtHDDKtxNsLNbizZGOLJhZtcuNwAKTQyE/GYR+MwnLXLSN8VMVoP+EPr+EN9qcNzz47CHxVXYDAJ7B4bMYnAU3CE2EMMuJwzZ4mC3CyxN1rTIyYrXONyzWtGmLC3cMWTfG1ZACnYmg/4zlv4zl+XO8Tc8LxmrmOdTWMaiqXOZjn4W8IT8IHn4QPdGnFDLsx2jKspzwsOXHjjeEKWyYLWlPFdMhPBFaOXOcVYxjFGJEiQjAjG/dwxc8CE2EN2uJpibOWS1g2yNFrRuyZrcONw4WuHOVnhcNsrNnkYgCnslhPxpjfjTHZJYqQjPHpvlqhgwaMmSUb5dOfPWMtGTJswAg/4Okv4Ok+vKeFRiIouJmIUjErZvqz4cZIXlrhGCHWyxwwwIEEMCCOCGGCEghhijw+jhhhtAITYQzxYcLZo5aLcWNjiWtGjHKtcZWDZbkZ422HEyyN2rfIAKTAuE/Gs9+Nae+kwWtoxAhPxTxfinF0KUw4c+fWCHw9SYLAKfDaHAYChwITYQ2csXORxmYrW7lyxWtGeZwtcsWrha0aM8bRy2cN2GLCAKbR+D/jbW/jbLmeHPFzN3Xg8KxXCuVQtM3EiE/FHB+KM2UsUaTnO+HLl159tcMJU0aM2qci6F4wzsMGrnpRoYEMEIhgRwT36dHBggITYQyctMTJu4yLcuRk0WtGeFgtxMnDZbmcsMLPMwasmmLMAKeyCE/HNF+ObVfNjtLBS2ClieHTl24caGLRq2YqUAhfiV++JVXDUYKSiOW2/B4nA4u+ueCbAYLAYKiiuTBy4GcIXljgNDs5YZYI4I4ISGBBDBChjwOpgjgqAhNhDhqwaOMznKtytWzNa0atG61w3ZsVrlo5y5WzTI5w5GIApNC4P+OsT+OtHnO4KxgIX4ptvil5hqllgtwuDw4IfGVdgEDp8RocDgMDhQITYQ3zMGjXIybLcrjKwWtMjDEtw5MLhawbM8jdi5xZHLXIAKeiiD/jys/jyZ5671zxOIpU3ct1iuFVEzd9fA46VOsoT8UUX4oq66q4JYKWkK1nlx316deedbUyat2qOC1153hPJ3b1x26a3jFFEgjKcEUIxgRjXD4HjCciE2EYWuZk4ytXK3C3aNlrRnhaLXOXGxW42bJy0y5mDDK4bACoQBKYX4+Yvj5xjojqxlFUUMdeBwODpjVXYK7BQQV34HD4O+GGijAXUQRIP+JeD+Jd28XOrYqsa1qaltmbqoxUVmc+TPPx8yheYODYI9vHGhQxQwQwIISFAQwIIUaXD6OeKOYCE2EN3LTM0xtsy3EwasVrTE2xLXDRvjWtmWRs3Z5XDFw2aACm4jg/4uQv4uT86zwxiGze6rWuGMVczOYvtuJIP+KiL+KgeeGYu9z1PFnrfG6Y5a5YxiM44xuIXmThOCnXxwwkEIEKCFBDChll2MKG0hNhDVw5aMsjjItaZcbFa0xtWK3FjauFrBtjxZszVkxcMGQAplG4P+MHb+MGnrHOMxdVVcq1EVLets0IP+J4L+J4vXKunDlil8d9ePW85jmzO5heeOJYMTnY44UKGBDBDChln2aFOAITYRmyNsLhq3aLcOZq5WtGTTKtcs2LFbhYuWTNplyNmDRsAKYBSD/jHc/jHh1vW4vK5iq8DeroCE/E+N+J7nAxUwYrZLYpw0325eHpCGzRhNA3sPBwcCgYOBg4fAsHAQcSAhNhDJo0Y4mDNqtZs8Lda0YNsi1w1zZlrlhmzYXLhhiYYmIAkBCp0BUoP+INz+IOvM4vU9HjY7cumO1dK6cNcKqYbnbdzniSyud3uZRFIiU5m2ZueN7zm73U53oIL+hBv6EB9+G+PJntq5vJI03ZWzKi5ZLMFS3JFlWVBKstTefKCDx6leCjN3ObCUpRMEwkACauBMSiVSTBMERMRN+D7ty7AhNhDZhmYZsrXKtZY8mVa0btsK1xlxNVuRtmZMMLZrkZZcoAphGIX4uLPi5HlnghkYSrFYbIYbBXRS104fE4O8g/4YwP4Yw6azW9b57XENOSbshaLpJJppaZ56ZYYSGGfVoUYhNhDlq3y5XGFqtzM3DFa0cYcq3E4y41rNtkbN8zNxmZNMoAptIoP+Ld7+Ld/Vb6c8b3ebqeGNaxqJXKcX2jgAg/4VaP4VXVOE43F5vjx58efGc4jprtrWouWwheHMupyssqUIRBCEEMMEdOvgQ4shNhDLLjbsG2VmtyMsLda0ZNWy1y3bMFubMwatcbHG0ZssYApsHYT8Y6n4x7a5ZTtizZtWa1I3y49evTjxyhg0cCyE/CZl+EynVizSxI1w5cd8t8NZkmKEoTwAheVOBTVzxxo0EcAhQoYadWR1gCE2EY3DdpjZtsy1izxuVrRo5xLcThiwW43LLCzbOMOZoxyACQAKcSKE/EIB+IQWsrwy0rSWDBitaMa3x4cdaRxYtFNkJXCD/Jrfk651fbWsYg3vnx55zEYrlwqq23HEhd5HDBi8LTHDGhQwQwEMBCI59ejYECE2EZnGFtkxM2K1zhcsVrTJjYLXOZi2WuWTluwYY8OZg0YACrgBN4bxILeJBeWlwi4pgvBWHaiBioaOkJKIjIKAgYujqquCg4+GhoSKhoCCg4uLj5OJh4WEhoiYhpSMh+KM4o2UygJXKkDgUYQSCQKAQOBweDwuDweHxah0Kl0qczCJRKHQSIQKCQWDweCweHwWHwmNw+OxeHiE8Tc9ty3qjG1K2vCtsc6VlGAjCJCIIVtOU5Thh8EpuCAhNhGJq3ZYmzDMtaZHGZa0xOcS3C0cZFrRlia48mFg2y4mIApXEYP+JPD+JPE5bmpxE6nhPACG4ZzhnTAUXFRyEQ8HIxsvFobIl3AwFnFwUbAQsDJ18HAIwCE2EY8rPG0zOWa1vmxtlrTNmbrcWVljWt2+FuwxOMWNtkyACnYbhfiZ++JpOuaXAQXTUSQSxz0zzzzzR3TYbD7Qh+M84zeEQaBQSBwWAweCwODwOEwOBwWBwWAwGASqm0yfgIXjLTwtPLLCjgIYIYI0ceNzNFdGSCE2EYsjLDha4cS1ixzMFrRq3ZrXLJjjW48OHMycts2Rm1xACoIBJoX4ncvidzMJTNHDPDHHDJRNgdliSueuuemGFBBRQwkghuEU4RUtoWKjIZAw8XFycnKxWBZxBRElHRkZAQUHAw8XCxaLh4TxhxZ138mU7wna9LpI0VQRlWNpx09uEWIhNhDHGxcMWDJwtZNcTFa0x5m63DkcsVuXDkxs2LhtlxY3AApeGYT8VBH4qHcsMOJkwZLQlNGePNn0VlCAgv4Ns/g1XPGzd7t7ekp2XvSF4uz8cGnpjhlRkMMItzaGDCAhNhDBu2YsWWRotZucuFa0ZNWS1ziaYVrdsyw5XDHCwYtcYApdE4bxU7eKncXlHCRMDFw8HDwyMgIwhuCK4IsYIhZCIiIdEyMXKycnEobJF6gbeFh4SCi0LATdXEoCOCE2EZHGXHhytWK3C2aNlrRphbrXDZu2WuGGTI3yN8uVgxyACl0ShPxgZfjAd2mrLaEpVhljjnrAhuFS4ZXABgCJjoyCIeHjZORkQIbG1TDwk3RwsFCwcFGw93BQ8JGgITYRkZ5m+Fg0ZrWORi1WtGjhwtcZXLZaxzZMTJrma5WzhmAKVg6G8XtHi97loW0i5KGgoaPgZGtAhuKy4uuKqqemgIKAgYCDgwCGxRPoGXnYuDh7eHhVCCE2EOcrnM3yM8i3CzwuVrRxiYrXDZs1Wsm7nDmbsnDNmwbgCqMBLYfxj2eMe0l0vkUPgKCwGEwWCwGAw5F5BBIVAoBAJHRKLOJzLIzAYHCYLB4BB4VAiaCH4JzgnSAQGkRGDQKEQGCwWFw+IxFRYNCyDQyZTOZRqN0qMwKAQOAwWBwmExMnIITyZ4BrTfzaxhGF0YRjGkJynLDgvQite14VYfAKbhghNhDjJiZNnDPGtxuMjha0auci1zhaMlrJk1wtnDfLkauMgAp6HIfxq7eNXeo1CozKDRCGQyDR+kUmhUOOSGDwmBxiXy4TQIfhWuFbkUjo0dgUBgsFgsZiERj8epcagKCSqfz4RkCF5K3sbRyzxyUwQxxRxRiOevMywQRgITYRjy4meJnmcrWWVm0WtM2ZstwuWDRblyMGbZrmbt2mTEAKehyH8bNHjZpiUNhkJgUBQshsAgkCgkEhEEjNAoM+n6ZTMIfh3OHdn0dgEDgMDg8RJvCIagMCg0GlEvl0BgCUSkCF482MsWljtopSTxQwUzQxxQxz6WONkyE2EM8WPKzcMGi3HlcMFrRm2yrXOVm1WssOZpkyt8uJswYgCqgBNIfxv9eN/skklSKRoxGQmUzlUrlktSyWohEYVC0SiabTeaTWcTmZTORSOKQ2BwKFwZAwh+Gg4aElktTqdphMQo9Go9GoNARuNJlM5dL0slqGwyQyCMxiAQGXS+pSGDwCDw2Cw8CE8zeGYw8D4UIXWvSdUiKFKzlBWhKqEKzpFKrb0cqcwCE2ENmrZjmc4m61y3asVrTG0aLXOTK2W5G7FiwZMm2Fwybg"/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gjHAOAgAQdBKAKuggBEAlECwQXCVpLr9C7NYqd7QcCFwtIEESQ3cMERShGKApIEET//wNFKEYoBQM4C2QZIDIJAICAAwF7wh5FMwkAgKACAeHDHkU4CAD+AwAAAAAAEeXswD8eCR6CgAAAPXs9ewqvATOG8L/nhgBg4JAxUKgoOHgYWBhUDAQcBAICGgISGgIRAx8XDw8DIxcZCTEJGQDB2D7y9iCH8C+3gYRINCYhCEojEYk0gkEejEWjEajEWjEejkaj0ShUUg0GgkHisLicpp9Fqc7odXnIKSCF4SxcMGhjhhhjglihhhihgIYoYxDBGQQwEJHHTBlcXGbAITYQ4ZuMTByzarczTFjWtHLhmtc42ORa5c4WzloxY482FuAKZBeG8VI3iqJiISEkISSlpiampaSiIGBnZGhmaOLAg/4bmP4bkYb4cZ1nczIvU1fAhPD2uGvbOOGMYxRjWfB5qMtwITYQ4cNXDJqxYrcuRiwWtGrHKtcZWDVa0yZcbfDmZucOJqAKmQE6g/4raP4raVX3ePPg3xiOnTt28DhqsURES48c9ePHNpxTUa56iKiq5VSE/DYR+GwnXitlzRxRtCUYymnBCEJThOMcMZ3nPDPPeJTBi4GDZktSNstdOMCE7WCUeXVOM000UYREZRIREUIowjKMkIRhGNdfbVlAITYQyYZMzlzjbLWTHJkWtMuRytctsjVawzYWWFy0xMszjEAKbyCD/jCk/jCv4cHLMcXHN5cNa6axqZvMZ4NahPw33fhv9yIZoUQjWs8eHTlz3nCGDRm1WlBUheJMvDFo6444YY4IYIUEcAQwTz60jlAhNhDdkxbY3DnKtxN8zha0Yt8a3C0YN1rhwxyuc2ZnhaNsIApwHoT8aMn40f645MVsmLJgpKt8+PXjwxUwcTBqwYCD/hoc/hoV5Y8KtcIvd889+fHd2itK5XkAheXuDY2vljQxwQwQoYoUEMEcMuvhQ2ghNhGXI5a4cjFwtYNMOFa0aM8a1zlYN1rZqzwuWOJvlzN8gApVD4T8cgn45I8KOCmjVkyYqRCD/htI/hs9x0vtmHOePPeQhsZUMDAV8fDwsLG3sDAQsGAhNhDfKxyOHDXEtZtGrZa0zYcy1wzbN1rbIywtcmZiwY42wApYEIP+Og7+Oh2sce1VqOW6ykCE/DP9+GfHBopqpSGOWu+/HnCGy9g+DgL+Hg4GHg5OtgIWElghNhDnK1yNMjlytbZsWRa0bY8i1wwxM1rlk4yOHOZu5ZY8YApiGIT8ZyX4zpzVnzbsErQrhw58OOeCuCmAg/4biv4bibRnG6nljWtVqNx179eIheDsTBHmaZ4UMAQxxW7FLBKAITYQwyssuRk3crWjnNhWtGLNutcMcuJaybMmTJrla42OVkAKaR2D/ju0/ju91x4da3q+FVwqk3vnPet8K4aAg/4b8P4b98b1rE8r1Nt5453vMzq6JIXhLFwV42WWOONHDCQoYIYYadWhggAhNhGXCyYYnLDItxsHDNa0cucy1y3YYVuRw4bsm7lrmbMMYAqDASiD/jwq/jw1dL6RGc73McN+NrhiJvffjz3vMRWu18I1AIT8NHn4aKcGCWSMoxw3w5cuXDjJYsGjFklSEa3vpnt27ctwheVOA42zhlghQkKEgQQIo4oY4o4Y4Z8fj4YmUCE2EM8mLC2YMXC1u5zMFrRmxYrXOJg4W4WuJjmzYWjZi1agCnklg/49ev49b441ttczFcL7csYmL3vnnnmcxvhWqIT8NCH4Z+cmDNCkKxw105899eG8bWyYtGDFSS8tM8uPGIXkjewNHXLGhhhQoYCCCAghI0sezghgpCE2EYW2FxhZOca3G1ytVrTK1xLcTRqxWtHLNnhbNsbZyycgCmcgg/4+pv4+lZpEXO53x3eSNa1y5Yw11ccgg/4cHv4cFW3Od3M4rGuXDGqTO7ztvNiF4ozsMOhpljhghBACCNHLq5YI7SE2EOcWZywy4si3NjbY1rRk4arXDTI1W5mjRrkZtMuZuwbgCmMahPx/Sfj+ZnTLu3lMM4SlKkqQwXhhXIP+HIj+HHuXPGTrM73MQ4V4TEYkheGMXDFlcHPLDGhRwQkcOB0MUcUgITYQzzNW7BhhZLXLJjkWtMeFgtctsLla3xsGDnKyYsWeXIAKaR+D/kDw/kDx8a55c+Heu97mbKqtVrhGmuMAg/4cYv4cY8u/DvrOpxiq4RqcTE5dXHPGwITqZGPGqrec5xRggjBG+vtxiiAhNhGVo4zMmLbMtbMWTBa0cM8i3FmZNVuHCwYM2eRxlw424Ap1JIP+Qrr+QrvV71epVm7zm7mVVyjljWIxeJ1Qg/4aJP4aJfC8DHaIZ48efXjzuajWMaxd3e68GczYheZOFYpdfLDHChgjgCAghgIIYY8DqYYYZyE2ENnDjLiYY8K1zlYMlrTI3YrXLZy0WscTLG2c5cblpmZAClcSg/5ExP5Es5nN3dzOnbn42cCD/h0Y/h0Z05Vwmlzxvvfh8YbLGB4NfwqDgUDCweA0DBxIITYRjZNWmZhjwrWjViwWtHGRutcM2TZbjzY8eFlkxNmDZwAKbyGD/kay/katm1xazh37arliji3M8nKuUoT8N/34b9aMEpRVnfLHPj06bzUwW1aMWScqyxiF5c4RgbVLBHBDFHDFCQoII4CW3Swo8CAhNhGRm5bNMWPItYOczla0xOGK1xkyZVrhgxaM8zBw0xs2oAqBASaF+SUr5JWbLcJdRZFJHPh8DffXDNRgsNZIhwd+BwcssWAswmAwAIP+GWb+GXPlfCqRUkVFVSIWi4tccY78fB6gheeOKYI9jPDHFDBDDAghhghiQRwI4EMKfYxxR5shNhDhu1xt2jLGtassLRa0cM3C3ExY5lrVwyxM2jBm2xsWYAp9HIbyY4eTJWBhYiIlo6UkIKChYexvrOFg4WBiY2LiULCAhvDPx4Z65aInoqIgIOPj5eZlYLCMNGwsDDRURNSkpIRgheguL0exljRwyQwQwRwQwywS43KywR0gITYQ0csW7LC3YLXGZs2WtMTlqtcMWmFbhYMmrBqxytcjXMAKbSCD/kAU/kAPm81MTRylGIrTURLW9XgAg/4hUv4hOVRi5zPPnPfj358bmMY6a5dLiFiF4s0McGxjQwQwQoIYYIYEMCGGXH5NDBkgITYRixsGeLGwZrWWHLhWtMmNwtwsXOVaxZOHLlvkaOcmVyAKggEqhfkL6+QwGyKZdBVBIV24PD4WueGTBYDGYS6SGnA4fH4XCyy0SYizBIP+Hyb+HzXU1fC6pURVUiIurxFRVTEbTx1vNyCE8TcG1ebnnOqKJBCJCMYRhGE4QjCcdvdTYiE2EYsjbKxcssq1rmat1rRxlxrcTlhlW5M2Rhjc5mzZtlcACq4BOYfxLEeJWmDwWAxGAxOGxeLyGQyWRxuJwtAoVFo5JJBIpRNp5QKJOJdJoxBoHFZDJZHI5TJ5TMZvM5zLY7C4HEo9KJkAg/2ZH7OnF449rpVVXDHDh0jUUvN8czz3vjm+e+O+LZTGKjpjWtdAhPB04R595zqnCMAEYoRQjCMIwjGE4RhGBKIjn76spCE2EMMmLNlaNnC1uxZN1rRmxbLcTHG3W4m2HHhZt2TZq1xgCpYBK4fxHBeI/+Ry+YxeNwaByCPTSXTiVTCZT6aTibTCVR6FQWLyeYzuj0mm0mez2SyeGwmGRiPAhPwLEfgV1tgjkw4p2naWCCOGeXXr17dN8M4yhihSlLWzZMWTQITwpplpjjreKs4xiQiQjCIRgCeHwGjPeCE2EY8uZmzcNGK3FkysVrRywzLXGFiwWtMbjNmyNWLLJkZgCqEBL4fxMJeJj2Ox2Oy2Sy+UyWJwGRSiiUqtVSqUCYSqPR6KRaEQCExeUzGd0Oi0GhzWcy2RxOIwqORiTIT8Hrn4PeYxwQ0U2aM2jNZG+HLj048971rWN53neM7yjaOCmTFizITxhyYuXlrOKcJynKaU5RinCYjKMECEY38B3g6YITYRkaZcTZizarWjRq0WtGeTItcOG7NbhaYmmRkxysMeFgAJAQrmAYUBg/4mMP4mF8o54563aO97zm9szd5zWK5a6a8QK3e8pYjhUE7zJOq08K2JisR04a5aqG5zxzneeLjmeet6uIRczebq6YUTu0zE8L4c+XGD/gNS/gNfmDHHtz5NqXAgkuicIOHHtLFRVVTCC5vOb27scZRMVMRMCYmYmJgJjevBXnjO8zF4VwisaquHPhBV6zJxg8e9E+DXPiyTkmJETMTCYmJiSJiYIkEomJQJExMTAAmBMAARJEkxdSIAXfk+3Fx4ACE2EZW+Fs1YsWq1qzbMVrRu0brXDVw0W4nGbLhxtmDfNkbgCuYBbYT8Q1n4hrZpXxTxVlhnO86yjbBRqrKKM04wjGMIsODHSMoQglKVrYtGbNsyZJMd8unbrx5b3mglIqrGcQjfLp28Hh78tZZNHI5HG4iD/gyq/gy5Vw4dOHTXbETO+e+vPjzeTfHeZYxXTGOnXo58vDxdzMVFYiqFruLMTGFVFRWNax0xVTeb58ec763xva64OUawg/iry8c/Hzu7tMZiUwmJiYmLq4ABKJiUEwATAJgAiYmJiUXV4zUzjOM1x+EZmffAITYRkxtmbbIyxrWzjI5WtMTnGtcsWTBbjzMWOJwyYtcjbCAK1gFpg/4huP4ht2a49s1MZm92RhyXqblllERGg7XUMXEIXUTicVVY0xLjnPG+NyiELnO87ve99effnMV4XheN6wCD/h1Y/h151Hib8THja7a0Xvrz338V4vPvx686a4a7cu3IKTNzN3cSXVTSMYxrhrSkzu5ublnW9TjFYqJrMru+fXqAg/hzjHPvx45vMXFxJMTFwmYmBAiUTCUSiZrOM1NXExMJq4mrq0IkiQISQln4Ruc+KCE2ENWDNsxwsWC3M5zYVrRszwrXDjI2W4cTbC4YuHGNw3cACtQBYIT8Q5n4h3TNt4U8UKTnHDGsS2XBNOYjRKUmyGDNm1ZMFlcOfPlx4azihOcpwjKUaVVrfDhx3vhrjvjvjwxrLFs1czhcgIP+J77+J8+q1rpHhY5VEXvjvn168fB8HwefGXLHTwuXLklM3d3EwoUpjWOVcOGtRDN3xzu83d3nc5hrlXDwMxxyg/hjjXHydzu0zMpRKLqUwBEoSIuCYTBMExFwRIi6upRMSiQM/Afg3PjgITYRkbtmzNpkaLWrTG1WtMmNytcYsTRa2csczVnibN3DNsAK+QFzhfJLeSfgiqnmSQRQwRxyo0sUKqCKSiiiyjAWYC7CYS66qaKGemu2+22m2u22u2u+WmFFAJY55Y4YCKKmO2++/D4XB4XD24vA4nB4OumWSrGY7JZTMZrJZDBYKqaQg/4mGv4mLZrl28bXiV2xGb57555749657zaYrWNViqlGZnM7zvec5uojTEkTERU0lOYiorEaqYtcy1GtcuFTnjnfe+fLOKxog/kj4HuPgFmrJkmE1mrRaYlFxUiYTAgmpIupCYmAmABMJgRMCJq6mJlLn5/mxcdgITYQ0ctczVk3brW2PFhWtMeRutcN3DVa3Zt27Zo2yuXGbMAKwQJ9h/DZ14boYhHJpMZgAT2eS2WSuVAukNkEWjEOgEDhcTiMPi8Th8Nhcxn0/JVK0UiqTSdFovEYhJ5NL5dJZIjMYJfLqDFIbBYTCYbE4vE4jB4Gg0KikUiUKgkKhEKhEsodCAi0Xi0LgUAQSCI7RKLPJ7MpmIfg5ODXg8Ag8EgoBAIDCITCISCCQtAUDgUBQCAwCAQGBQGBQCEwgkciSuVJXKk5nE1mk/n09nk5nCazQjMYgkCgaAQCAQOBQGAwKDwKAwWAQGBwGBQOAQGAwaDwYCbTeoSGDIHAYSk9AoMymckkoIP2Jd/DmsJxEVMpnM7qYlnFZzgxkxe9b4cdZwmLxeN6zUzEwlEk1KYEwiYlExIESTExMExMRK/L9tc4ITYQ2YMGWRmzZrW7fEyWtGznEtwscuJaycOG2Rw3zYsuJqA="/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83HAOAgAQdBNYDmgQBEAlECwQXCVpLr9C7NYqd7QcDCkgQRP//A0UoRigFAzgLZBkgMgkAgIADAXvCHkUzCQCAoAIB4cMeRTgIAP4DAAAAAAAR5ezAPx4ORIKBzoAAAAAAAAAfF8YK7wFjg/4fHv4fL2L8CNTMzmZzwnhhgu92q8KYRisYqLvPPjxzmYVitY5TyYzHXnnnnm30rlw4cITnjx3xymo6cOjghPwFUfgK7tglktakIRrHHfLh058unCtTNq3btVJQXx3x58ue8Y0yYN2zRbJCV55a5Y78OG+Oko6KZsWieKMLzrlvfHhrOcZRwTzMUqCF4+2MMGrlhjgjgjghQwQoUMEKBAghgIYCFBCAQxQooUqe3SoYM1hKsBpIoGVwMscMMKGGCGEhRwx4PNwQwUAhNhDlqzxZMzbCtxtnDJa0bs8a1yzy4lubHlYsm+Fm0YNGYAprHoP+IyD+IxPhvXHG2UzPSUpXms1ypACE/AUN+AoeU9EcEJVjeuHTHHhrGNLYIcC+pICE82eIYaefeMYpymjGEUUZx39GE4ZAITYQzYssbFo3xLW+Ri4WtMuRqtxZGbBa1zM22RplY5HDJmAKcSCE/EoZ+JQnBhlKds5HXky4GKmC2C0qTZY6b6SE/ATB+AnG2eiOKuRsrqnigjOs74442OWOUYXJVVx5eayaKKiRXbLDKhRxSwxz62WBkSE2EZnObM0wuca1zhYZVrTI3xrcWFkyWsXLVk2aYWOHGyYACk8NhPxKzfiVnw7qZIk74cKD/gL6/gL771z5XerhQIbGVPCwVTIxMvYwMDAwACE2EOczRxiatWS1lmcYlrRjkwrXLNjhW5GLNwwwsmDVxmYACkgLg/4lcP4lY+mOFJzniIL+SIP5Ix13IySGxdTwMDUzt3BwcFBgITYQ2YOMbPGzZLXDDJiWtMLNstcOGmJa1yOcbFxmcMceRmAKSQqE/GJN+MTe+WE42zaAg/4DcP4DV+EUzvvzh8WV1AaXRYTAYHEwITYRkwsMrNy0YrWjBs5WtHOTMtxOMuZbkZtmDRm4zNWjTIAKdB6G8a2XjWtj42XgI2GgJCQopSOhoGLk52hl4uFgoqMqExAAg/4BTP4BWZ6X4EcohOVyiqirjPXn36+OheMNGaGudLBDCghQxRwRRwSx7WCViSE2EYW+XI3YOWy1ljxtlrTI0crXDHM4WssjNjmcuMmNvibAClgRg/40wP40y89OvaauLnlz4OCE/AFp+AK/JkwZrYJIZb6cO+6Gy1geBXsLBwaFg4m/hYKFmyE2EN3DPM3YscS1m3xuFrRs2YrcTHDiWuWmLC4Z4mDRy3yACmUag/42iv42g8XwvWazfPpxqowq9brOAIT8BLH4CTbQwJI3rrltx4b3hBmpkliAhePtahz+BlRoYIYSGFPic7BDBMAhNhDDHibNGORytassjla0Yuca3C0c5VrFk0YtcTPKzasnIApxG4T8cjn45Ja4aQtbNmxYLTrhz59unPO+TBq0AIT8AuX4BZ8EsVIJ4ct9N896xhDBitkYAIbPmK4CFwDCwMDAQcAgRAwEDAQsHgOFgIOdITYRly4XDdpkcrW2NgzWtMmHEtxNG+ZayYMMrdu2ysXLHGAKrAFAg/4eUP4eVb1elGyKhSZtmKrlw1rSb3vPHcXJfbJFxuLuMX4jhwCF+D774Pn6sIsphtpwuFwOHrwdtMM1GAuxGEswFUkCmme+/B234GWSLAYDJYDIYSiiaWmmm++PG04WmkCE9CeOZb+bdOYRhGKMpynRAhGE4TpOcpynCKAhOk5TlWF9PfijyyE2ENczLC4xZnC3JmaYlrRmwbLXGPM0WuGrNm1ZNmeZk1bACnUdhPxFsfiL/xyaMmbJkwUhfDlvlxzrHJDNkyYLAIT8H0X4PjZWZIUnW+XHpz5cOtXBDJgzZsEqAIXmrhuSXS4GCeCOGBDBDDFLFHDLj8jBDBAAITYQ4xZmOFyxbrWGPI4WtG+Zmtw4WrVa0b48jZiwzYsuLCAKaBqD/iPY/iPV1XRpN73m8opU8ONZoIT8IBn4P9ZVlGNZ3vhw4ceWc5UpupstiIbR2PUDgGFgYOBQECgYKFIGDhb2DgoGpCE2ENHORyxbMHK3JjYNFrRo4YrcWFqwWsmTlpmZuW+PJizACnAfg/4mdv4mbY51zZiq1yxw1DOeN88cZjhnlYCD/g9g/g9l1fmZ6RVM54743u163yb1xYCF5Y4NiamGeGNLJLBDBDDDDHHPgcjLFdRFlCE2EZmeTGxaM8q1oywsVrTC3crcTZjlW5sznLicOW7Rw0YgClIOhPxNJfial0S1SxSnDLfLUIP+EFL+EFeueOtRzq5UhspYHgYCvkYOJh7+CgYGbCE2EY2jJu4wtHK3HjysVrRxlzLXDFnmW5W+PI4zZXOJwwYgCkwMg/4nCP4nFe2OEY6TiaCD/g82/g9HjjjLCLwAh8SVWApjD4fQ4KgMxCE2EM2eZowbY8K1s1wt1rRo0brcTBk3WuGuZtlYs27fDjaACmEZg/4rUP4rTanHM6oY1w4dNYjNZvaD/hCW/hCDm3U8ms85tDhjpjSphsqYFgYK3h4eBgYNAkBBwECh7uJLkCE2EMGjhnmYuGa1nhbNFrRzjYLcOJm4WuczdrmytGGZk4yAClUQg/4t3v4tzWt8Mzdzxq+mwIT8HOn4OX6WhkSjeGuu1pCGzVhuBgLmJgYWDiaWhgoNCCE2EY3LDJkbZMi1uxct1rRnmaLcLlg5WsmuZo0ZNcuFu4bACnQig/4uzP4uzemPCvpibzzz348c7WjURSM444zghPwcWfg5LxSxTtGU5RjKe6GTBgwQhHDfHh0zz1x3heQNjHBo6ZY0ZCghIIYCCNHLXqYYGJAhNhDhjiYY3LjItZuGWJa0zM8y3E5Y4lrJmwzZXOTDjcY8YApRDoT8Xg34vB8lsks1ISxzy1CD/g+u/g/P4VqcQxmrAIbIlrBwE/Nw8PF38KgaMCE2EOHORq4xY8q1rmYOFrTK4YLXDHK2WtmeJmzy5MuJo2xACkoMhPxklfjJHmxznpoxaoP+EPr+EN/OL1FuO+aHxdYUAoMHhNHQNIwhNhGZrmb5WDBotcOWzFa0asGS1wxbZluNpjzZmbFs3zNWwAp3HobxvUeN5eNjZeAk4JGSUxMS0VBQcnM0c7LxsBERk1LTUUCD/g7a/g8B1w142u04ib3eZmETi3O+fHuAheIsygz88sMsEcEaFFHBHFDBPLr5Yo8eITYQzbM2bnNkbLXLZyxWtHLHItcMWmJawyOGzHI5ysGONkAKXBCE/G4J+Nx3Vg3Tlhvjz3ngwaiF+Dcj4Nx8FVgpsJBRFbDg78TgQIbLmC4OCu4mBg4OJkbODgIGNCE2EOWuXK3zZHC1llaN1rTLiyLXDFmzWs8rTDictsOPC0yACmcag/45Cv449cXi8Xe758Mq1URNZmNAhPwesfg9VzSwQlGN8uWufHXLWEIYqYMFgIbNmHUBgGDhUHAQKBCBQsPewaBmwCE2EZmTnG4YsWS3I5aYlrRkywrXDZyyW5GrDJiZtcmNtjaACnMbhfjwS+PC+eOqbCWYTAXSQy04G/D4PA4NPRNgsACF+DbL4NqcJRdJZDLXfh7cLg8DbLBJRgpsBgLJgIXmLg+Fr540cEcEMEMJDHLj8mhgqCE2EYWbFgxYYcK1zja41rRrmcrXDNgxWsmeXKyatMrBq4agCm8dhPxBOfiCljgUpqlklKd8uXbv17cN4NGbVmyAhPxDtfiHptRwJ5rYqWivG98M53npx575YoXhjGwy4nAzywwoY4EMUcEJLPr44I8KITYRkc5WbLCwwrcWZu5WtGbJstxNGeNbmYYWDLM4csWOXCAKVg+F+Hdb4d0aMFViMBgKorJ48DWAg/4ihP4ildxdTEZ1mswAhsjWcHAV8fDwsHE4Bg0HQiE2EMnLTM4y5G63FiZt1rRiwcLcWLE5W4WjZxlw4cuLC5cACnsng/4jZv4jbXC9bdMxqu0cJjN8eOyqqjN956zxAIX4k9PiTnliropQ2034HC21wRUVYTFYTCWYSq6aCSWXBx4enB4EhPIHRO/hjOMyIBKJGCKM58Ppow2AITYQxbt2zRywyLcWNy4WtMmRmtctHLVa4zZMWZowc43ObKAKSguE/Eip+JFWvAxas1rTkIP+I3L+I3PW97jc3ICHxFU4Goshl6BogCE2EZmbJg0cMGC1syy5VrRmwxrXDVw1W4mbNq0yOGjHK0YgCnAdhPxQQfigRzy02xwqlKmLBkyYrUivncGdaIT8Q5H4hwb7I6LZsFITnXHnx4b3vGM7ThWQhsqYFgYK5hYeBg0DAwECQECIGBh8CwKBlyE2EYWbjGxasWS1m3xZVrRoycrXLjDmW4srNi0yZcjhnjZAClcRg/4vsv4vqZrn4UxU1zx3c5CE/EOB+IbOWiGyVkZ455cd8YCGyZdwcFfw8DBwcDDxtuIoITYQwcZMmHI0aLcuXG4WtGmTCtcYseJbkxtmTTC2w5G+XGAKUQ6E/F7p+L22WSGbFgwTtVjAg/4jNv4jRa4b4TnHOLqQhseV8DAWsXDw8bcoFEAhNhDVnmxZXLjEty4sLRa0YMma3C5aM1rlkybNGLDHkZ5MoAppHYT8ZkH4zCYVSyxx1w3vGsJYLasWbRbVGiKD/iL8/iL5zfXG4VWscq4YqF3fWfD31kCF4EtgZPBzziCBAI4I4Y5dnLBDaCE2ENsrHKzY5sK3G1wtFrRlkbLcWJuyWuHORsyaOGWNu5xACmIXhfjVG+NWe2CHASYay6SCHB24m+mSOzAYQIP+IoT+InWOU8LMsoRGa47584bKV/Ar+DhYOBQJAwMDAxd6IQAhNhDnHhZN2bVqtbY8OJa0bt8a1y5Y4lrNm4aOGzdq5Z5soApTDoT8bFH42JYYI4oxaYZ644T8Qm34hEaZmiSGGuXLtIfB07gcAn8FgcJg9FgMAgMJITYQ1y4cbBxhYLc2Jo0WtHDhgtcsWbRazxN8LPJmzZMeRsAKSwyE/GtV+NZeGqWiiVZ4wIL+zAv7MTzw8Ga0h8PUuAwCgwmE0uBoLDwhNhDdyzxYmjTGtZtWTVa0zMmq3E0ZZFrhhkcM3DBq2Z4WgAqlAT+D/h5o/h5lur4ZpK8zZwY1VMxmZita5VwqWczxnM7d+nPI1weFHCtAhfhkW+GTmCyLGQYKCiCKGWuWvAszXhbY4apMFgsRdZJFBDTPLXTfLPDNFdhJMRdRNFDLgYcLTh6wg/izvceH5+c7JlFwukxKk4siZiUSi4JqZqRnPn+rVxAhNhGZm0c4WDRotzNcbNa0bM261zic5FuVlhcZXLbFjwt8QApnG4T8RtX4jc8M64JaMmLBKVb5cefHWrVPNioAg/4YQv4YT+3KOkM3vnvnvnPNMOWNcNCF5g4TQaumVHDBCICFLTqSPDghNhDnGxxuG7Zutatmzda0ZN8S3EzyMVrVu0xY2WJozyY2wApqHoP+JGr+JGeeWfEvBtxvcxONVOt8u95ugIT8Lu34XX4UnmrGs71x4a5b5a1syW3YMmCFAITy14NQ7OOtYkYkZoxJ138MhsAhNhGLFiy42OFitw5GDda0yMnC3Dmb5FrRnjYsGrLC4c5mYAphGIP+JsD+JrXd1e4RGo1wxEY3fPPUhPwuvfhdtlgx8BkhRKsb1neWmNYVheQNnDJobYZ4UMMEcKOPH5mCGCEhNhGbG3YY2mZmtyOW2Ra0c42i1yyyZVuRhlc4mTHC2Yt24ApNDIT8TZn4m2cWTJCmDDXHUIP+GBj+GBuPF1xmIpiGydgGDgLGPk71AwcuITYRicOWLfM5wrcbBtlWtMrhstcN8WNazyt2DhliZt2TTEAKQwqC/t5T+3h3i4mggv6c4/p0vtMQh8OVGBqDR4HA4HEQITYQwxNmDVtlxrWDDJkWtMzlstc5cOZazyNMeHLlytG7lwAKahuF+LZT4to7ab5FFmCxF1EFN+Fw+Brhkw1mEuqAg/4WQv4WTWo8BynAtNXMZ3ffv37gheNtTDBo6ZY4UcEMUMMBGr1saHGgITYRkxtmrfI1xLcTRpiWtMzdgtctWLZazYtWGFlkyN2zNsAKUg6D/iyy/izBrwI1FXzrKIP+Fhr+Ff2tVwam5676gIfGllgEBnsHgcFgtFgcBgMtITYQ5cZcjRhlarWDdwzWtGbJwtxNmOJaxZtmTPGzb42TRuAKbSGD/i+0/i/F7vF8CMcu2taXec3dK1iNNZhIg/4XKP4XMY4Vwjhc3nfG9kVweBMJy43xyIXk7fwwaemeFHBGghijgII4CFTsSPHgITYQ4as22TC2xLWeNi4WtG7ZitcNcrZawbtsLhs0cMsWZwAKbBmE/GOJ+MemtZYNWLVkySnHDjw48t9M8cZghfhWw+FbHISXRQJ58DffXg6bUFEGCowVQIbQGLYCDv4mBgYMgRAwEDAweA4NA0ohNhGXK1YZmjRktcNcTla0xuG63DmaOFrTGzzNceZvmaYm4AqfATqD/h9o/h9xXV6mJRVOE6iJuN4zWMRpUrTbOc87vc1XDprwo5Tghfhwc+G/WpJBFHHXTfgcLhcDh7YZKMBiMRjsNVNFHTfbfffg75VFWGw2KxVlkEdOBwdeHvw9YITy94LrDu5bxjGEYgkglCIjCcJoThMgJAnG/gW8I9EhNhGNo1aNseVstYtXLda0w5WC3Dhc5Vrlo5xYsWLCyy5GYApwGoX4jTviNzlRWUYTAVVQQz14HC4WuGGLAYirEIT8OEH4b96YseDDXPjz48+XDFaWLRDEvECGzliOAgbmLgYeAgyBgEBAwULAR9zBk6AhNhDFuzc4mLFmtaucLFa0xOHC1w1YMVrbDhxtG2VrjwtmYAprHIP+JQL+JQma1XCKzM3OKxq43fWt9+HAhPw23fhtNtCEIVrfDfLj16c+GLFgycDRTBKF5c4Lgh09s6OCOBHFDBCQw062FDiwITYRjw5G+Zq4yrWGPJmWtGWJitwtGbla1bssTnKwauMzXEAKWxOD/icU/ich468HwGsa1HBrLMiD/ht+/htfvpPJG545zzdZ52CGzliGAg72HgYNBwMDAw9nHliAITYQ5xOMuNnharW7ZvjWtHDFutcscmVa5yYnDJvmxuGGNsAKUQ6E/E1F+JrHJizaJQlnjnrtg/4cvv4cu78O25liaoCGyFawcFUycXAw+A4FAz4hNhGbDkxY82RmtZt3DVa0b5WC1w1YMlrfE4aNXDTK2zMHAApICoP+Jzb+JzfprHLhHKCD/ht0/ht18GuJmNiHxhY0Bn9NhKCycCE2EMGTbE4cM8S3K5Z4lrRjiYrcONi0WtMzjE1as8jnNibACm0XhvFsp4t44GUjJ6enIyEgZGZo5mdhYWMkJyUmAIP+Gob+Gmeold3M1UYquMeDz8PwwIbOmJYCBwHBwcDAwEHAQMBAwMDI25BwYCE2ENcLhnlctGq1nhbMVrRm3brXGPKzW4XLRnkw48bFrlYgClENg/4tfP4tkd8GOGOl6jSE/DVF+Gn/BkpihOuXHtygh8gW+BQOjwWBwmiwNA4uITYRmx5M2Zs1yrWzXM1WtGLZstc4muRblbsWrNu1a5cbLCAKdSGE/F/9+MAnDrnpyQyZtGTNQjhvXGlNJijRgmCE/DaR+G1nNLVHIlO9dN8d5oYMzViojLXXPXOAheONSgz99MMMMKGCGCGCGCGCGBHDfqYo4ZwhNhDJk4cOcrFwtYZcTha0zYnK3E5xs1uRq0yMmzhrjbM2wApSDYP+MZz+Mamd4jhF8ooAhfhoY+GffCVRSQR124mvBofGlfgMDn8JgcJo8BgMBjohNhDJsyaOcLlwtyuW2Ja0xOWS1wwZuVrHKycZGbdtlzYXIApNDIT8Z5n4zw8eHDNltLBohPw6Ifh0NtgliwTw48+shshWaAtZGtp4GDSwITYQ0b4mzZowcLW7ZnmWtMblotcMsjRa2wsGrFq3YMsTXMAKSgqD/jQ8/jRjdKxicUCD/hc4/hbz55rjx53xh8SVWBwGrzmBwGAwICE2ENMrdrjYsma1phY4lrTDiZLcLNk3W5muXJlyOcuTIzagCnglg/43mP43oeXHDhz4bq4uZis8IxFVE4hWN6m7hPwszfhZ7tPNh3SxUpAw4cePfny3vCVsWrFglgqnOoCE8bdeDDnx45zmnCKEYwCMIwTnXwTOE+KAITYRmbZmeZizxLcrBszWtGDFktcZcWNa5b4W7hmwxZGjHGAKWRGD/jqa/jqN68u9XqYphV8AhfhSM+FI1ipcFJdFIpX04XBghsnXcHAUc/AwsHBwsXdwcBAzICE2EZG7nKwbt8a1q1wuFrTMzYrcWbE2WssOLI3YOMrVi0aACncehPx5sfjzZ49MOCGLBkwYJSRvlw6c+nHeGHRTRACE/Cm1+FNvZKmaGCM54ceXDnw3jCWDBbJLBOEwhs/YtgIO9iYGDIGAgSBIFAQKBg8BwcBA0IAhNhDZthaMnGJwtb4m+Ra0xsMS3EzZZluPHlYZcrhlkatcYApxHYP+N+7+N+dfDjq5m3XGo4a1hFz3jv4GwIT8NU34albKRlWN9LDpy45zhDBkyYpYr6sIhswYNg4K/h4WDQKAg4KDgEBAoCBgYe7iYFXgITYRjbOW7DKwxrWTVu2WtMeXKtc4mjlbkbsMbZq0ct8LTCAKWhGD/jrC/jq7urpFyur7XQCE/DLl+GVuWKOaNJxjtjwYcHKAhs5YfgIXAMHBwcDBxM3TwMDASAAhNhGXC1Z43LNytaM2+Ja0aY8q1wyyMluLK5aOGGNxlyNWoApsHoP+O97+O71w664zmbEL3ne7udb7X28MhPwx4fhkNnmw5GSmCWCVoUlSChWuXHrx8UCF5i4TYHNywxwoYI0EcUcBCjr18MEdoCE2ENmrbI3xtca1piYtVrRvhYrcTTHiWtG7jG4cNHGVi3YgClEOhPx4HfjwHxaGiCGOuGcQg/4a2P4a2+LrWJ6ZiamGzRheAYBh4OJq6OAg4KMAITYQ2asMLTI3zLWrfC0WtGWJutwscjhawc4XGRvmxOcrnGAKeCWD/inS/inH5+F4fgcUM3reYmorGFIsvF8M1dCD/gMW/gMVnlz6TUbceXPnvjfObiOUdKxwY3y6xuCF4gyMDG5WGOGNDAhQxRwQwQwQQoYYY6dbAUghNhGJmxbOGGHKtY48LFa0cOMy3E0b4VuTKzcYWTho0bOMQApbEoP+K+j+K9fMd+HPU1WOl9N1kIX4AcvgBrmwUGKkqkhlrhx9eHrwYIXijNmXwccsMscuFz8EckIhNhDHFlYMczXGtZNcTla0c5sy3EyxNVrTK2ZuGrRu0ZMMoAp0HYT8XBX4uIdc8OKmjFuzYMCN748+nPnvPJHJg3CE/AEJ+AGPJwIaIxrjz68uvLjwxStizYMUaYZgheTNzHBpbZYYY4o4I4IYYIYCOXXywR4kITYRiwsHOJzhxrcmFi4WtMrnKtc43OFbiw4XDljmxsWjjEA="/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kNHAOAgAQdBKIEuAUBEAlECwQXCVpLr9C7NYqd7QcDCkgQRP//A0UoRigFAzgLZBkgMgkAgIADAXvCHkUzCQCAoAIB4cMeRTgIAP4DAAAAAAAR5ezAPx4FD4LmgAAKhgEqh/GEJ4wk4ZDYJBoTCESgUWi0kj0wkUokUkjUajEIhkCgMBishkcvlMtk8nj8Zi8RlICD/c7fudznyHTnjcLmLqKqsYqKuLvacbOYhOByqX23rONYxRRIiIjAlFCc9/bjGGYhNhDhjkyZWmZgtbNW2Fa0aZnK3CxyY1rXGwzNcjPLmZtGwAqQASmH8YG3jBPgkQhEOjUQj0QkUUk0mlEmkEgikSQ2IxGMyOOx2QxmSxuRxOSzuUSmZwGGgIP+CkT+Cj/JdZrMbjaVYxrhWlTc3mbveu/bx+FgheEMjFDn5YYo4EMMEMMMMEIQQkCGCVLHpbYY86AhNhDVkzxMm+Nutysszla0Ys2K3E5c5VrFrjYN2WHIwxNWQAqRATmD/ixS/ixTYcp1bOc7m6qtcp1CLbTM3OIqsRNrnJGGq0wAhPtpvtt82CGpgJ1ve+PHny5ZzlbJqxaqWQnOeGeHDUYLZMVsEJY44758IITyF223g45zhOEYwRhGMIoEIAiIoTlOEUCMZ7+qhHcAITYRkzMWLNviyLW7RjhWtMLDCtcsnORa2x5mLHG1ZYm+bMAKaR2D/jC8/jDV51fKPAxy4QnM92s1GL8DjFiD/YkfsO68Lnwy47zvco4MaxOOLrPPYIXj7Zw259HGjghghhQQkEcM+rghhmAhNhGXG0cMmLdutaY8rVa0bs2y1xka4lrhm2y5WzRxiyOMwApICoL/AALp/gAF1rLLKIP9kt+xhiY6558+YIemQ2BQOX0GEwVEACE2EOGLVvlcOca3G5ZZlrRg5ZrcLbDkWt8rhvmzYsbLI0yACkEIg/4xsv4xvZ1yjhCC/i2r+LY5HZ2Hq0bj8bm8BTQhNhGJg2YM8TZutxYcbZa0a4WC1xhzYluJziY5cOZi4xOcIAplG4P+MmD+MlvjjfDjrNcNYrEXO+PG9Twx0IT7Bj6+ecMdsta6Wm95RxW1ZM1MmFpqheFMSZW+mGWFCQiBDLs4I2BAITYQyx4nOPCwYrWbDLjWtMuRstxOGLNbib5cbFkzaMm7BmAKeiKH8X5Hi/lg0SS6TSaXTKcSiYSiTR6LQoicnmc7pc7os7rMaoMZh8PAg/4TVv4TTZ28PWUxVViOCqpC7y563iMAhPIHVi6+WcYynBFGEUIxJwjXb0Yo5yE2EYWLBoxyMGi1zmct1rRvlxrcONnkWssznKyYMsmLI4agCnwfh/F914v7YRDohBpJGJpLqNPp9PJZJopCoBDYnI5PLZbNaHRZ/XYYhPw4WfhwFvGmmm2G2mOEZUhaVoQhKOLTHHLkgITmboU6KpeFYxRjBGU4Vnw+rCtJgCE2ENnLjG5yt2S1mxYM1rRq1YLcLPHiWuGDZm3bN2zRlkwgCnEjg/4qtP4q08zy34DpWKpCbq5qYgqeGajFAIP+FNb+FN/XLlPKJm975557uacOHDlwpOOvPn16gITxlyYurhrGaaBGU4RCMpxrxeSjDYAhNhDJuzyOMLPKtbOczBa0cYmS3CwyNluTFkyMHLXFkc5WAApkF4T8WOH4skccIZrcDBghGePLjY8UMEsQg/4T4v4T0+WpjOc8U4arG3Hn18GF4ozcMGZvnlhhhhgjgnhyeLhhixghNhDJq4YOMrFmtctHLZa0wtHK3C0y5VrjIyZ4m+RmybYWgApMDIP+LF7+LF3FcpxrdZqE/CRh+EhHRDRCCePPlIfCVHQGcwuGz1AYDDQhNhDXM3w5GLlwtyZmDJa0xN2q1wwzN1uLC2xt2zZzhZuXIApeE4T8XAn4uE8OOFGjBowZoShe86iD/hJm/hJd8DtHDccb53OcXN5AhsPSsAmZuFh4GBg4CFi7uBgIWPAhNhDHK0Y4sjnEtZNM2Fa0ZssK1w1w4lrFw0yZm2XE1x5MIAp8IYfxfZeL9GGQ6IRyERyMRyPSaRSaTSiORqIQqAweLyWYzeZ0GRy+QxOEgIP+JKz+JKvOevDwdZpVKVDFRSrZ1dNAhPAVpR6saxvCM4TgihFBGM45ejeMMAAhNhGRmxYN3ORotbNGzha0ZMsi1xlzMlrNozb48TdxiYZswAp9IYfxdAeLomAQSGQqNQ6RRqYS6ZTaYTaXSSJQRFY7M5/Q6LP6HQ5nI5SAg/4qjP4qe7mONc3GczO2IxGMYpc43EddAITwdeFefVOEIzRihOE5RhNGuvrxjDQAITYQxbY22TNkcrWzjM0WtHDjGtwtXLNa0bMMmFrhwtHGPCA="/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0GHAOAgAQdA8ICVgEQmi2putl8+ku7EOIst2Vo8AMKSBBE//8DRShGKAUDOAtkGSAyCQCAgAMBe8IeRTMJAICgAgHhwx5FOAgA/gMAAAAAABHl7MA/CmwfhfiYc+JlWGSC6GyS67CYLEYbFYLAUIZ68HXi58nfi7SD/hC+/hC3tx5ddBdptKIRjOpiaIXhzIocPh65UYQwRwIUKOGvVjIgITYRlaZcTDMxyLWThxkWtM2bEtw4smRa0b4cmLGxbNGmLKAKoQEzhPxZ9fiz7L5rYqUSnXXj0588YxpgzW3RwXyXYccLwy4FsErRxZZ3AIP+D3T+D3Ung1FRExMzKZm7c3fn4Os3wvxOngV4WOFVO3g77obLGC4OAsY2FgYGBgIGAgYKDgoFAQKBg4GHm6NPSUhDRE1SQE/KxMHBoVE3sTAQdiAhNhGLE5YtGTdmtZMMmRa0bYWq3DjyuVubG5atcOVhlxY8wAp9H4bw/xeIAORl42XhkdJUlNXTElAQ8bR0dPQyMTBQ0lTTlBIAg/4QDP4QF+GOFcoxnFzCUXbeZ531zzuwhs3YjgIS7hYeAh4KDgYEgYCBgEBAwEDAwuB4GDYBITYQwYNmGPC4aLXDNo3WtHGVutcYmGNbhasMjlvlZscuPIAKlQErhPxAyfiBVVtWc8NcKMKWhalKISpK1IzacvB27csa4LYsgIbwh/eEOGOS0ZGQ0DExcXLzdHN0s7NyMDER0hPT1BMSEVCREBBQMLDwEzFxsXHghehONYK9PKjRxRwIYJYpYoSCKGJDBDFLFLBPic/CjxIhNhGHNmatWLVqtYZWjFa0zYma1zmcZVrBu2yMcLluxZMMgAp7Hobw32eHAeVl4WDiIqUkpiUkoCBjZOZnZ+Ti4OKip6YnJaYAhPwdxfg7rzQ4GKlJ1nhjONJSlCM74eDl4evTjIXnjiuCvUwyxSxRxSxISCGKOGXG5eEw4CE2EMcuNljaMWi1k2ZMFrTE3aLcLPG5W5mrRhhbtmeJphyACmEShPw0EfhnTw6676YYRiWyxhSG8HoXg91mI6SjJqSmpCIhkFIzdDUgh8WWGCQGYw2CwGBwCAwOC0eBwGA0MCE2EY2LnKzZMGa1q0aMVrRw5cLXGZgyW4WDNhlYM8rVjjxA"/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0/HAOAgAQdBJoJiAQBEAlECwQXCVpLr9C7NYqd7QcDCkgQRP//A0UoRigFAzgLZBkgMgkAgIADAXvCHkUzCQCAoAIB4cMeRTgIAP4DAAAAAAAR5ezAPx4OSIKBmgAHOhKASgAAAAAKgQElhPprvpr2jTkvKaKadkpWkhVjvjneU8lNVtiG8EVngitR0VPR0tITUxPSk1KS0tISEVCQEBBxMXJzszSzdnR2dPYz4IXi7Rwwa2CFDDCQwwRoIYYCEjglnwOjhQTAITYRhyZMjFo4zLWuZm1WtGTZytxY8jZa4cMsjHJhxsmmJuAKfyCD/ghE/gg147vjreL6XyitRF55758eN89MTICH8C43gWllkml0WlEajUOiUUhEOgCAQmGxGLxeLx+Tx+Yx+Yx2VxuF4mysMGVw8sqOKGGFFKhEMMMuJz8EcWIAITYQ5zNnDZuyZLXGLG0WtMmFitxNmjVazbtMTRjlc5GeTGAKfCOH6EroeYRCIJEkggEiikmkkslEikUShECiMVk8rls1mM3kcrh8Rg8DgICD/hNG/hNHid6LrN3e2SmqjU1nh4fJIITwdemHfhjeM0YpwTQhOEYxjOeXskMAITYQzcNMjFtlZrXLZpkWtGDNktxMGGVa0YscTNwzb4mbNoAKbBmH4uDi4aPRkrlUei0YikSgkEgMRi8fh8fhcAhcFgyE/CWt+EtfZtatcKznMiktXFjlcIXlLgdHn6YZY4IYY4IYIY5bc7DDBKAhNhGRjjZ5HOZstxsnGNa0cY8i1zjcuVrVpiw5m2VtibtmoAqOAS+E+bq+b3xKYtULI3y59Ou85wwUporoy5MdLwtjstjxXpOMooCE/CNV+Eas1XlKSNEoRhGNcNc8d9tuLDglLRHE2YcSlEUZgIXmDhdPn5Y4UMMKCGCEgjjlrvjRWUWVYSKRbPHHLXs44Y8mITYQxbZcObFicrXDbDjWtHLfGtwtHLVbiZOMLJi1bOczVwAKWw+H7pzuvY/H4rB4bCYBDo5IpJKpQIbwODeBuGYmoyYiIaAiZGjp6enAhslYFg4+ngIdAw9bFoebITYQ1xOcTlqycLWrhs1WtMzdwtcOW2ZbjctmrhzhxtWLPIAKWw6H8AAHgBHnMnk8bg8OjUwnk0o0+IfwO8eBzOUR6URCDQOLx+XzWazkhskYFRNPEwMLPzsLAwccITYRhaMczjJhxLcWHMzWtHLDKtxMGeRblaZszRljwt8rZoAKWw6H8BN3gKxo8/mMnhcGkUwnE4p06IfwQ2eCC2USySR6JQOKxWRzuc0shsiXsCr4uFgYu3gYGDlQITYQxbMmbjExYLcjVzjWtGGJotcOHOVazZsGGNlhc5crhwAKXQ+H8BBHgHlo9Dm8vksRgkkmk0plUqyH8E9HgnpkkyjUyjUOgMXjs1ntJnqGxdUwMHPyMHDoe9QMDIghNhDPLjx48TBmtwsGGFa0yMHC3C0y5FuVi2bsGGXIwYuGIApgEIfwISeA8un02kyuaxeFxSXTykUqoViH8FOHgqBlUujkyjEahERi85m9LoM7hsKRaBn4mNiYOFi7dBwEWCE2EN8Lhi4zMcS1q1ZNVrRjkbrXDbI5WssmXNjxuMbNk5wgCmEQh/AgJ4Dm6jSZzL4HC4pHpZOJtOpVIIfwYVeDD+VSSSQiJQeDxOPx2VyGNwuGrJaCg5uBhZWDh4u7QMBKgCE2ENXORrlxNmS1u1wt1rRnharcWZwwWsGeVy0bMXDVoxcAClwPh/Asx4Ft5nJ5KRaPTSbTqZSCJIbwbReDXeYloKUh4OPpZeflZeJAhsUTsLBTcvDxcHQ08BBwEMAhNhDXLlxuWzPMtZuGDla0Zscy3FiyNluRjhyMmrDExYNMwAp4IYfqWOqfgMMg0ciUsiUYiUcjkqkkqkEWg0FjMrnM5nMxk8fhsLQWAIP+GBT+GBGr3iecxlNppCqiJvHHgiqAhPHXTR5uesZwnKIjCMIxhFWfF5qcLCE2ENmOZmzcMnK1u1aN1rRtjyLcLNu1Wsm2ZrlYNWmHDkygCmgYh+q+6tWEQCJQaPR6USiWSqRRiDQWMyGayufzWVyUg/4cpP4co4563G2ZZqajGdXrXMCF482MNOVplhjIYSGOGvUwkQAhNhDlm5YM3DXKta48uZa0ys2i3DjZs1rTG2Z5nDhjiwtnIApkFofqCuoTgsMSCMTKWTiZSiPQqDx2SzWZzWVyEIP+Idr+IdezjlmJjPBjWYuAhsgW8HBW8PCkDAQKAQsTgFBwEIAhNhGXM2Yt8LhqtzOM2Ra0buMa1y3yNVuLM4c5MeHJhxNGAApiF4figuKDnc6TebFMgcUh0IgUBhMRhcTgsFgohPxA0fiBp2bWTKa8UYFIzhWdYoXkDcosvXTHHHCI4459SQ4MITYRmbt8uHI0ZrcjLJhWtMWbGtwuGTBbmy48uRzhbuGDPMAKYxuE+cs+c7hiaKYKUjHDly7dOGc4U0U2VyCD/h92/h91kilQiKmpwmOLnfj2heWOD45dDKjhIYEMBCln1MMMGVAhNhGHK1ZsMbdqtcsWDZa0ys8y3CzxsFrbI0xZsmLK5YMW4ApMDIT5ub5u+2fNW2acKQCE/D65+H2nFbNbFaSeMIfGFpQeYwWF0GAoLIQhNhGLCxbsmDBitzN2DJa0ZNmK3Ezc41rdu1bMmTPHlY4swAp5HIfhWuGHlVJpFLpUrlSdRGBJbPp7FYXB4DKJ7PEUh0GAh/DqJ4dRUajckksgkKNRWCQiK0KKwiBQWAzOfT9O4VDwheOtXC0dMsMMYIUEEMMOB1cKPDghNhDTJlyN2TdytxZmDda0xNGq1xjw5luZrjZtsWHKwct3IAqMASWF8TV4mvIZHKXxRp7Yo2fxEEU000kEkEVMstMdMdMWKzKH8OuXh1zolFp0ZgkDgEJl9Go6ASuOxWJwtAoVFJBHo5EohDIVAoHCYfLZUIXobjeHB5+dCgEEKGOCGKBDAQwQxw7WGGPRgCE2EYmjXK0y5GK3Hlc5VrRy1xrXOVvlWsGLFo2c48LVwyxgCnYpg/0KH6FGrLo54za6cq5cNaiN77749cyjhrhjAIP+HiD+HiHr03rjwOCKpreOLd7cW5upqo5NXqSE8Lazk4a3RhGUICEYxRjCcEJyRjh8AxR2gCE2ENGbZm2ysWS1o1ytVrRywarcWHNkWtWblg1bZWGVrjygCnoohPm9Pm86yL2jKkrQthwbcWuGGkI4sOjTq1yuXxRtAIP+GeT+Ge1o7UovOd3zrji2L6VdeBGoqLbzzIXjLRy005OWVGhSp44UEE0U00hGhhjjn2caPPghNhDFq2ZNnDZytysWLBa0xM2C3FkYN1rVkxc5Wrhm0y4WYAqBAS2E+dS+dNqnLCjGkMGbBglCOHXt247xhiybNWSkJZcOXLrjOGDYg/4Vlv4Vo56eL4jhNRC5i6YxiKze+fXjxzaqxjTUWoCE8ids6OGtYzRhNCMIgCJGU4ITae6jHOAhNhDjNkZN8LVotZMXLVa0w4ca3C3w4lrbGxys3DXE4y5cgAp4JIT7ub7tdXCxz11wxWtq0btmCSevbwduW86S2YsVAIT8KG34UUVJ7svAZIShCd61rGMJYJWpBGeXDrvrhdxLAxOBnhhhhhhhQoRCQQwQxSx62mKXKiE2EYs2Rq5atHK3C5ZslrRowxrcLlmxWtm+RzkbtGzRu1ZgClkSg/3DH7hnp1q9TURG+HVeAIP+E6D+E6GuHRyxqqxnGc8+YIbJFzArGLg4OBg4GFh72FgoOZAhNhDVg5buMLlytYMsrRa0cZG61xhaN1uZvhyMWznJkZuWwAp2I4P+AGb+AF/TXPHO853E1jFY1jCFTN1x1OJAhPwpYfhSlkwTxRpGNa48eXPpz45wlgxZtGbBikJgheHMrAzc88ccMJDBDBDBDBDBCghS06shxYAhNhDBwwatcbPKtwuHDda0xZWq3C0aZFrlw4ZuWTfCxb4mIAp8JoP+A3j+A4/M9avUcuHTp0rE3e75zcxGo1qovWYshPwmyfhNpWlmpZCc64cd748NUJWwZt1rSlFhx48ucIXkLawwaWuGOFChQwQwQoIYEEEMEMEMM+1hhZkhNhGHCxa5W+NqtzYcjZa0yNsy3C2cZluHG5aOGeFq3cOMIAp/KoT8DhX4HB5zzwwyw2pbFktaE63w58s6wpk0aMmCEsePXrx5bwCD/hPw/hQFjU+FHKNJ3njnPPNqxwxw1hN7vd3hAITwxphpz3vOqKMYRgREIwjCMBGE6+BU2kAhNhGJphbuMLTCtyt3LBa0ct8S3EzcYVrDExYtMrZlkc5W4AptHIX4cFPhwriguiwU1kkUdduFw+HwN9Ms0WCwWCmshPxLUfiWfzQzRzMSUZTrPDfLl36ebj0xnYCF4y0Zp55UcJHAhgIY5cTnUKQhNhDfJmwt8LfEtcZcLJa0a5My1yzytFuFphcZGTLK0b42oApfFIbwzCeGZOESkJPTkxKSENBxMrF0cfMwYIP+Jf7+JhnDlxZmbxOmppCGxVPlDJxMDAwcBBwMHD4DQKTAITYQzYYnOTM2yLWePJlWtMrBstc42jRbmzNceXMyc5GuJwAKqAE7hPxBjfiDLlDBj0TxEZ4cOPHWsLYMGrNmpaEcOXTpvlwxnaFrUwYLWxUsjDKwpoX4lwPiXhx1+WiwUViSGWW2em/A343D4uueaazGYrLYTDUYCCSGWm2u2mWdFJBNIkphtltAhPKXhmF8OXDOsYoxQiRjFAlBIiRhOCIjCKEYTY/AtUYgITYQxYNmWNyyYrcLJk5WtMTJktc5GDNa5c4W+bGxZOGzRsAKcR6F+KN74o27a574JZJqsFiLrIJa8HjcXgaY5MFgMZgMAIT8S5H4l2czZHFC0U5xijRKEV8teDl244XjTUsDk5ZYUcEcMEMEcAhRy7FCjCE2EN2zBs5yt2q3E5YsFrTFhxLXDTHkW48rJk4w4nLLK4agClQQg/4oPP4oS71XRUo3iOWghPxLrfiXFpmlmlaUFa68u8CGyBXwMBaxMPAw8HF4BIMAITYQxZ42bnI4yrXDTK2WtHDhstw42jFa2Zsmbly0aYnDfGAKax2D/isS/isPxntxrLndzEa6dOXSqufB1uLAhPxOcficdpGUYxret8uPLpw3qpiyZrapWIXkTZwtjHHDChghghBClhz+DhjxYCE2EOXDJs3asci3K1Y4VrTHicLXDRo2WsmmFjmaM8bJmyyACnEhg/4u8v4vD54xnlXTl25cIm931ydHCqrMcbyAhPxLSfiWrtDJLApGc64b3jViNWTBKksuPHn1gIXjTSwQ6meOOGFCBDBBDAQx262WCWghNhGTHmaMsTDItyucjla0xsMK1w1xOFuRwzbs2TLNkc4cwAqZATGF+Jdb4l2ZpGCrktrxN+BjhioxGIx2EmR14PE4nAwwTXYrCYCRHgcHj8HTDDNBgIT8Mun4Zh6x05L5KaNGy2RCevPnx3hOmTFgpKLHjveEaUxYrVtjw69ohPF3HjPk4Y1RjFFFFGCckYEYRIxhFBGOXwHOE9ohNhDfNixs82RgtYMGOFa0Ztcq1zlY41rRplaYmTnM3ytMgAqZATWF+JNz4ky4YYrZsHNiYJ5U0F12Gwlkkct+FxuJvwMMNFmCw2CusqijtvtvtjnjgmkAg/4X2v4X9Znlx8Bw4Y1VF53NojWOUG8+D4Ph893c8MdK1h0zMXKE8EQlh01w3jWcKwjEiIRhGAIoiKSEYRjp8CxR4IAhNhDFw0bNcuRgtxNMuRa0cs8q1zla4VuPC0Z5muZiwYN8oAqKATKF+HV74dX1MODRxQWXYLCYCZLfh8Xhba4JLsRhsFNBHfhcLhaYZrMZisRJJLTjcOCC/mOr+Y6z1eWRutzXJyEdedyzk5Eu77vnm8zwhPK3gucevhjNGIjBGAEYRAgI0vC8+Py4TlEhNhDhrkyt3DFmtZtMTha0ZZsq3FicZFrlw5ZsXOLG3a4XAAp3Hobw6xeHWOljYuNgoiSmKCYmIqCiZefo6GZj4GGkKiYopiUAg/4M2v4M28R0nEXNzMU4aqjee/Hx+vg7heRt2aWmGWCGFCghghghijglp1scEeVAITYQwct3LhqxzLcLVnmWtMbRutctXDVaxc4sbBw1y5sLnIAKigExg/4eIv4eNY7PArhS8zxvMmNVw1SpnjvO83msaxBvXh63wIP+DTT+DSmKdmIm56778+O5mscuXbWKlvfHnvnx3xarlXhcMcJAhPMnhOsu/hqnEihOU4IwEBCMIwiThGMZ5e/OU+GAITYRkcM3LluwwrW+FthWtMjJgtxNcbRawwsHDFgycN8LBqAKeyKG8TBHiXpg4GNTsTNw8TBQEtLUk5KQ0HGzM7Rz8jBoyMopSYigg/4MHP4MOaw6X409p4SXNxExNJzOePHne4XVQKaZZZ5Y40KOCOCGBDBBCgjn1dMEulAhNhGbJiYNceFmtwsWrRa0w42a3DlysVuLLhZtmThlmy5MIApRDoP+JQ7+JQ/tvVmY4yqF+Cyj4LKcJJiqMJZBRTTgb4bMGFYONqYdFy9bBQsFBiE2EN2+VowaNcK1zjcOFrRziwrcLRq1Wt8jBq2a4nORxmaACpwBV4P+KMD+KLuburreg48HHhx4ceAOHEAA48G9BfCEESiIiqld3m7mK5OzlFCD/g0M/g0dq2I1z5BdAugYyAAXSYDtPRynBe88efHn3675ojXLly7OipmD+IPDifV45ymEREkpmJAIkAiYJiUQVMJklKJCYmC78f3S8iE2EN2jZoxyNGC1m4wtlrRqyYrXGLHiW4mjNpmyMszhtjagCnAdhfiuo+K8W+CC6zDYLEXSJ678Lhb8DTTHBZBVZUCE/BeZ+C8G2JkpJHHPLhw6ceHDecoUyUzUkIXjDQmLy8cMMIhghhgQoYZ9bHBHkSE2EZGmZk4Ytma1rlxuVrTKxZrcTXG0WscmRm1xsm2Nm5ygClAMhPxfafi+z15dNJMGTNmAhPwbyfg3ZtmlipeO3DrAh8dWmAQOgweJz+BoDHQhNhGRkwZuGePMtxsGuVa0ZtMi1xmw4VrluxzNsTjE3YOWQApoHIP+MfT+MfUxjnjizE4rXThyVmu885mE/BYl+Cx9i28KuiGCVIK1vpnjrWEbRoCF4Wx8MGTrlhhhhQykMJHHLrY4I8SAITYQ3x4sWHG0YLcObKwWtMLbGtcs2eZaxauHGbDkzMGuNyAKVxCD/jQ+/jRT1fDjFxM8L5Y6AIT8FRn4Kf8lNVsUEssNeXLnhs5YjgoPAMHBwcPAxN3AkyAhNhGTK3cZcjhotyYWrRa0Z4Wq1y4atluHGzasnDHI1yMXIApXD4X42RPjZzvtiguuw2KqwkEAhfgpG+CifDUXTQKacDfhb7SHxZW4FBZ7A4LA4LCaDBSSgCE2EM8jfHmcYcy1vhxslrTK3cLXGRs3W5m7Js5b5m7dllxgCnIchvHHZ45D42NiIuKjJqWmI6AgZGVo5WViYGEjJaWmpCOAg/4K8P4K9dVisVExMpJi5vvPg8fDyIXljgeGLYyxwxwwoYIYIYEEcOF0KGCcITYQxxZcrXI3xLceXDlWtGDVmtcYmuFbkw4mTlhiy4czDGAKWBCD/jhO/jhh41eGoavwK7UAhPwU/fgprpqtmlSFY6b8HLnAhs4YhgoW7h4GFgYeHvYOBgJkITYRkZNcbdzhyLcbjIzWtG7DEtct2blawx5ceRnixOHDViAKZxqF+Oyb47SZcCpwEmCwWKsmS14PB4GeWSjBXYKD/gry/gr55PC46qrTNiZjeOd8ZIXijLwwY3KxyoYQhghgnr1MsUdIITYRlxZmOXJhxLcrZy1WtMblstcYsOVa3zM8TjMyysmrBgAKfiWE/HeR+O8NVjjeKMrZLaM2K1IXrjw7c+nHhujkwasAhPwY1fgxDpGl51rfLhz49efPhjLFizbOFg1UtKODTPLh1oXkLawxa2WVGhQwkKCCSGQilRwz4nPoYIAhNhDjMzYOG7HKtxsWOFa0yMW61yxZsFuFq4a5MzFmzYZcIApqFoX4+Bvj4ljiwFmIwWCmgnwODxuDxsuHhVCF+CFT4IQ8VNgrMBJNHLbLXfbbPXbgZYbK2A4OAs42HgYGBQKBQMTgGDgoWbAhNhDTJizM27DKtYNMzRa0btWi1w1YOVuJg3c4mDhvlZsWgApkGIP+AD7+AD/hx4RvW9c+2eU8pxXPW4mE/DHl+GPO9tubDivkjqYqQpOmGuPDhIWTRRRYVbGjjhlRwxwz7OWKHGghNhDBzma48WRmtcY27Va0yt8i3DhxMFrjMwyZWuJzmYNW4ApNDIP+Ao7+Aq3wZ4s3hWCE/DC1+GEHFklmtG2Gt4fD1NgMAn8JhdFg6AxMITYQxcYWOXM1aLcbfJlWtMbbMtwsWOFaxaNszFq1cuG2VgAKfS6E/D3l+HvPbGNLoUlS1LYpQjHLfTfKYrZMVrQvjz46zk1U2WCC/oFb+gVzfCReUSMSzvPM2WSOVNnb8PwewITxpz4T4+XHWKMIgSjCEYIzIoyjBBG/geKfTCE2EYXDTGyYtmq1tlatFrTLjcrcOFg1W5s2VvixOcrnI0ZACnIfhvDrB4dYZuLiZWOhZCGnJicjopBxs3MzcjDwsNHRkdNRkUCD/hL+/hL/a5b6Xi42uFNRRe3g35s8QITxNtQ27cd4zjGICEYVj1+DKsIgITYRjZ4W7Js5arWDHJkWtMLDGtxMmOZa5wtXGFq1Yt8rFwAKjwEtg/4e8P4e8brpPCNDjnPGLnGK5YxgvO54stzOdXqeQIbwmpeE1OJiIqChoYQcLDwsPJoNAQURDRENBQEHBxsLX4BwRBQ8JDKy8wTFwwCF5y4lQ6ueGNDBDBCBDAhgQDAyS2QQRw3YXR2xx5UhNhGFvhZMsbbEtzZXOJa0bNsq1wwcMlrLJkZ5W+Fiwy5GwAprGYbxNbeJtuPiYGOjJiSnIqCg5OTn5uLhUpFS0xHAhPwjvfhHXWjinSZKFoURjhvtz7cohs3YdLuHhYGBgYEEDAQsHayMBA4FITYQ5b5XLnK5aLcbVu4WtGWVytcMmONa1ZN8OXJmxNmbFqAKUg6D/iYs/iZJvs8KtYvGasCE/CON+EaOmCWKiV558OuHx1Z4CnsHgsFhM/g8Agc7ITYRmZNMLlwyaLWbdllWtGbFitwsnLBa2at3Llm4ZuGjTIAKahuD/ifY/ifP5TyzjM3u98FVVRmOeJ4QhPwlnfhLHxQzQxRhe+PfHg49c8NoaKYsGKKGzRhmBhLmNQcGgYEQEHAoOBi7sgp0ITYQxw5m2ZxibrW2ZnlWtGDdutcs3OFbjxuGDbK4cOGuNoAKaRqF+Kyj4rUa4KLMBiMBVVBPTbfffLTQumx0gIT8JE34SCaUWTnlrpvpx44xlDMxZp4gheduI4WxljhjIYI4IUaPK4+KOKYhNhDJqyYZmuTCtaZsWNa0Z5m63FiaMVuNqzaNWWXDjxuWAApPDIP+Llj+Lk3nnnmesRw4AIP+E6r+E42eGY6bc98Qh8kXlBaHA4nOYLAIDFwhNhGZnkws8jlutws22Va0YNmq3Czyt1rjGzY5sjdnmYM2oApyHIX4yVvjJfnwcV80l2ExGEqogntw+HwuDjvwE2MoyQCE/CMl+EaXRg2WwQlXHfLnx58eHChilmwZmICF5O36DWxxxoyOCGFCRx16eGCG0CE2EOMeHJjZuWC3K3ZtlrRm5yrXGbI2WtsTHDhat3GFuwwgCl0RhPxtRfjah14ctJ4MGTRizTlGgIX4QSPhBTqw1GIoskL58Tbh8CCGzRhuAgL+HgYGBQsPgGDgYGpAITYQ0ZNWGPNlYrWmXGyWtGrNstcMGeNbiw5mbTMxb4mzLMAKbR6F+Og746IUsWHormkwGEsumU14nA4GeOKLDWWUSIT8Id34Q9YR0YdU8UKQIpqznHCzst8+kITxZwYw5961nGcYxBFCc+H1YJxAITYQwc42LlhhyrWjLI5WtG2NitcY22Ja3btMjFsxYOXLRsAKZBaE/Hcd+O6meGloasmakI4c+fPCmC2whPwihfhFJwcrfghaBVOsKxvdpIenQ2ASyvwmBwEgMAgKAQGA0WBQOBREITYQ2zZXDdoxbLW2Zg4WtMrjEtxNXDNbmZ482Vo2xsMLFuAKgwEhhPx6Ifj0FpBnZ75U8WTFoxZqQY74cuHbvvCEsgCH8JP3hJng0XmkHgkHgcLhcImsLh8Lh8HgsCgUVmEMi0Oh0vp0cj8Lg4CE8RZZ4+TCs4xjDPOsJwUhTTZCe3rsk7AhNhDDFlZt8eRitb4WrBa0ysHC1yzw4lrhi0Y5mbPExzYcwApXEIP+PRz+PR1xvleEYu8zIIT8JLH4SWVpbLYsE8GPDnw6wIbI1vBwFbJwMLAw8jawEHBRoCE2ENsOTI1ZY8S1gxZtFrRhhYrcThgwW5mjfCxyMGrds1wgClwRhfj+q+P63BXYKKievD4nB4/A4WWUhPwfpfg/DzW1WyUwUvbXjx584IXg7CocbhZZYZ5cvi4o2KAhNhGPLjYuWLRytbtceVa0zN8S3C5y41rlniaZnONixzYnIApYEIP+Ocr+OcfWcc54zHHVxVCG8IXHhDxhIqYiqaQmo6MiICNk40CF3EckeHtprllzORglgqAhNhGXMzbOGTHKtyYcuNa0zOXC1xkYNlrDE4aZXLDMyyNWQAp5IoT8AGn4AJ8urXyGDAgnXHW9aznfHfLW6UclKSCF+HeD4d25aq8FLBDPPXLXPDDJJZgMNiMJdZBDHjcPicLWheVOA4ZdHXHHDDCEECIihIUtO1linrAhNhGNm1ZuczNstzOMbVa0YtGK1wzcMFuLNla42eNpkcNWwA=="/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920</TotalTime>
  <Words>2603</Words>
  <Application>Microsoft Office PowerPoint</Application>
  <PresentationFormat>On-screen Show (4:3)</PresentationFormat>
  <Paragraphs>906</Paragraphs>
  <Slides>35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Dark 3410</vt:lpstr>
      <vt:lpstr>Calling Conventions</vt:lpstr>
      <vt:lpstr>Example program</vt:lpstr>
      <vt:lpstr>Anatomy of an executing program</vt:lpstr>
      <vt:lpstr>math.s</vt:lpstr>
      <vt:lpstr>calc.s</vt:lpstr>
      <vt:lpstr>Calling Conventions</vt:lpstr>
      <vt:lpstr>Example</vt:lpstr>
      <vt:lpstr>MIPS Register Conventions</vt:lpstr>
      <vt:lpstr>Example: Invoke</vt:lpstr>
      <vt:lpstr>Call Stack</vt:lpstr>
      <vt:lpstr>Stack Growth</vt:lpstr>
      <vt:lpstr>Example: Stack frame push / pop</vt:lpstr>
      <vt:lpstr>Recap</vt:lpstr>
      <vt:lpstr>Arguments &amp; Return Values</vt:lpstr>
      <vt:lpstr>Argument Spilling</vt:lpstr>
      <vt:lpstr>Argument Spilling</vt:lpstr>
      <vt:lpstr>VarArgs</vt:lpstr>
      <vt:lpstr>Recap</vt:lpstr>
      <vt:lpstr>Debugging</vt:lpstr>
      <vt:lpstr>Frame Pointer</vt:lpstr>
      <vt:lpstr>MIPS Register Conventions</vt:lpstr>
      <vt:lpstr>Global Pointer</vt:lpstr>
      <vt:lpstr>MIPS Register Conventions</vt:lpstr>
      <vt:lpstr>Callee and Caller Saved Registers</vt:lpstr>
      <vt:lpstr>MIPS Register Conventions</vt:lpstr>
      <vt:lpstr>Recap</vt:lpstr>
      <vt:lpstr>Example</vt:lpstr>
      <vt:lpstr>Prolog, Epilog</vt:lpstr>
      <vt:lpstr>Recap</vt:lpstr>
      <vt:lpstr>Leaf Functions</vt:lpstr>
      <vt:lpstr>Globals and Locals</vt:lpstr>
      <vt:lpstr>Add 1 to 100</vt:lpstr>
      <vt:lpstr>Slide 33</vt:lpstr>
      <vt:lpstr>Unusual frame pointer</vt:lpstr>
      <vt:lpstr>Slide 35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</dc:title>
  <dc:creator>Kevin Walsh</dc:creator>
  <cp:lastModifiedBy>Kevin Walsh</cp:lastModifiedBy>
  <cp:revision>262</cp:revision>
  <dcterms:created xsi:type="dcterms:W3CDTF">2010-02-19T22:50:05Z</dcterms:created>
  <dcterms:modified xsi:type="dcterms:W3CDTF">2010-03-18T19:53:08Z</dcterms:modified>
</cp:coreProperties>
</file>