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22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notesSlides/notesSlide7.xml" ContentType="application/vnd.openxmlformats-officedocument.presentationml.notesSlide+xml"/>
  <Override PartName="/ppt/tags/tag116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notesSlides/notesSlide6.xml" ContentType="application/vnd.openxmlformats-officedocument.presentationml.notesSlide+xml"/>
  <Override PartName="/ppt/tags/tag60.xml" ContentType="application/vnd.openxmlformats-officedocument.presentationml.tags+xml"/>
  <Override PartName="/ppt/tags/tag108.xml" ContentType="application/vnd.openxmlformats-officedocument.presentationml.tags+xml"/>
  <Override PartName="/ppt/tags/tag117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15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notesSlides/notesSlide9.xml" ContentType="application/vnd.openxmlformats-officedocument.presentationml.notesSlide+xml"/>
  <Override PartName="/ppt/tags/tag118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114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slideLayouts/slideLayout12.xml" ContentType="application/vnd.openxmlformats-officedocument.presentationml.slideLayout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14" r:id="rId3"/>
    <p:sldId id="320" r:id="rId4"/>
    <p:sldId id="335" r:id="rId5"/>
    <p:sldId id="336" r:id="rId6"/>
    <p:sldId id="321" r:id="rId7"/>
    <p:sldId id="316" r:id="rId8"/>
    <p:sldId id="317" r:id="rId9"/>
    <p:sldId id="334" r:id="rId10"/>
    <p:sldId id="323" r:id="rId11"/>
    <p:sldId id="318" r:id="rId12"/>
    <p:sldId id="324" r:id="rId13"/>
    <p:sldId id="325" r:id="rId14"/>
    <p:sldId id="328" r:id="rId15"/>
    <p:sldId id="330" r:id="rId16"/>
    <p:sldId id="329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2821" autoAdjust="0"/>
  </p:normalViewPr>
  <p:slideViewPr>
    <p:cSldViewPr>
      <p:cViewPr varScale="1">
        <p:scale>
          <a:sx n="93" d="100"/>
          <a:sy n="93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91CFD-9B5A-4974-8030-A26D4A7ACF6F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66FAF-A707-43A3-A455-F65A3AD02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32 bits, 4 bytes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A1FEE03-8B24-4057-90F5-A280633F14D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step through, then ask what is broken</a:t>
            </a:r>
          </a:p>
          <a:p>
            <a:r>
              <a:rPr lang="en-US" baseline="0" dirty="0" smtClean="0"/>
              <a:t>lessons:</a:t>
            </a:r>
          </a:p>
          <a:p>
            <a:r>
              <a:rPr lang="en-US" baseline="0" dirty="0" smtClean="0"/>
              <a:t>string data goes elsewhere</a:t>
            </a:r>
          </a:p>
          <a:p>
            <a:r>
              <a:rPr lang="en-US" baseline="0" dirty="0" smtClean="0"/>
              <a:t>definitely need conventions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 - where</a:t>
            </a:r>
            <a:r>
              <a:rPr lang="en-US" baseline="0" dirty="0" smtClean="0"/>
              <a:t> to put function arguments</a:t>
            </a:r>
          </a:p>
          <a:p>
            <a:r>
              <a:rPr lang="en-US" baseline="0" dirty="0" smtClean="0"/>
              <a:t> - where to put return value</a:t>
            </a:r>
          </a:p>
          <a:p>
            <a:r>
              <a:rPr lang="en-US" baseline="0" dirty="0" smtClean="0"/>
              <a:t> - which functions modify which registers</a:t>
            </a:r>
          </a:p>
          <a:p>
            <a:r>
              <a:rPr lang="en-US" baseline="0" dirty="0" smtClean="0"/>
              <a:t> - where to save registers?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length of linked list</a:t>
            </a:r>
          </a:p>
          <a:p>
            <a:r>
              <a:rPr lang="en-US" dirty="0" smtClean="0"/>
              <a:t>Q: how is this assembled?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A: mostly, just encode in binary; but need 2 passes to resolve forward references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Counts how many times it was</a:t>
            </a:r>
            <a:r>
              <a:rPr lang="en-US" baseline="0" dirty="0" smtClean="0"/>
              <a:t> executed</a:t>
            </a:r>
          </a:p>
          <a:p>
            <a:r>
              <a:rPr lang="en-US" baseline="0" dirty="0" smtClean="0"/>
              <a:t>lessons: </a:t>
            </a:r>
          </a:p>
          <a:p>
            <a:pPr>
              <a:buFontTx/>
              <a:buChar char="-"/>
            </a:pPr>
            <a:r>
              <a:rPr lang="en-US" baseline="0" dirty="0" smtClean="0"/>
              <a:t>data and instructions are mixed: von Neumann machine</a:t>
            </a:r>
          </a:p>
          <a:p>
            <a:pPr>
              <a:buFontTx/>
              <a:buNone/>
            </a:pPr>
            <a:r>
              <a:rPr lang="en-US" baseline="0" dirty="0" smtClean="0"/>
              <a:t>-need better way to specify data: replace second nop with “.word 0”</a:t>
            </a:r>
          </a:p>
          <a:p>
            <a:pPr>
              <a:buFontTx/>
              <a:buNone/>
            </a:pPr>
            <a:r>
              <a:rPr lang="en-US" baseline="0" dirty="0" smtClean="0"/>
              <a:t>-better to separate code and data: use .text and .data segments</a:t>
            </a:r>
          </a:p>
          <a:p>
            <a:pPr>
              <a:buFontTx/>
              <a:buNone/>
            </a:pPr>
            <a:r>
              <a:rPr lang="en-US" baseline="0" dirty="0" smtClean="0"/>
              <a:t>-being careful of branch delay slot is painful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 is broken; need to do</a:t>
            </a:r>
            <a:r>
              <a:rPr lang="en-US" baseline="0" dirty="0" smtClean="0"/>
              <a:t> LUI then ORI</a:t>
            </a:r>
            <a:endParaRPr lang="en-US" dirty="0" smtClean="0"/>
          </a:p>
          <a:p>
            <a:r>
              <a:rPr lang="en-US" dirty="0" smtClean="0"/>
              <a:t>-better</a:t>
            </a:r>
            <a:r>
              <a:rPr lang="en-US" baseline="0" dirty="0" smtClean="0"/>
              <a:t> to use </a:t>
            </a:r>
            <a:r>
              <a:rPr lang="en-US" baseline="0" dirty="0" err="1" smtClean="0"/>
              <a:t>pseudoinstruction</a:t>
            </a:r>
            <a:r>
              <a:rPr lang="en-US" baseline="0" dirty="0" smtClean="0"/>
              <a:t>: LA (load 32-bit address) or LI (load 32-bit immediate)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BLT </a:t>
            </a:r>
            <a:r>
              <a:rPr lang="en-US" dirty="0" err="1" smtClean="0"/>
              <a:t>rA</a:t>
            </a:r>
            <a:r>
              <a:rPr lang="en-US" dirty="0" smtClean="0"/>
              <a:t>, </a:t>
            </a:r>
            <a:r>
              <a:rPr lang="en-US" dirty="0" err="1" smtClean="0"/>
              <a:t>rB</a:t>
            </a:r>
            <a:r>
              <a:rPr lang="en-US" dirty="0" smtClean="0"/>
              <a:t>, label</a:t>
            </a:r>
          </a:p>
          <a:p>
            <a:r>
              <a:rPr lang="en-US" dirty="0" smtClean="0"/>
              <a:t>becomes</a:t>
            </a:r>
          </a:p>
          <a:p>
            <a:r>
              <a:rPr lang="en-US" dirty="0" smtClean="0"/>
              <a:t>SLT</a:t>
            </a:r>
            <a:r>
              <a:rPr lang="en-US" baseline="0" dirty="0" smtClean="0"/>
              <a:t> r1, </a:t>
            </a:r>
            <a:r>
              <a:rPr lang="en-US" baseline="0" dirty="0" err="1" smtClean="0"/>
              <a:t>rA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rB</a:t>
            </a:r>
            <a:endParaRPr lang="en-US" baseline="0" dirty="0" smtClean="0"/>
          </a:p>
          <a:p>
            <a:r>
              <a:rPr lang="en-US" baseline="0" dirty="0" smtClean="0"/>
              <a:t>BNE r1, r0, label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</a:t>
            </a:r>
            <a:r>
              <a:rPr lang="en-US" dirty="0" err="1" smtClean="0"/>
              <a:t>compiller</a:t>
            </a:r>
            <a:r>
              <a:rPr lang="en-US" dirty="0" smtClean="0"/>
              <a:t> produces</a:t>
            </a:r>
            <a:r>
              <a:rPr lang="en-US" baseline="0" dirty="0" smtClean="0"/>
              <a:t> assembly files (contain MIPS assembly, pseudo-instructions, directives, etc.)</a:t>
            </a:r>
            <a:endParaRPr lang="en-US" dirty="0" smtClean="0"/>
          </a:p>
          <a:p>
            <a:r>
              <a:rPr lang="en-US" dirty="0" smtClean="0"/>
              <a:t>MIPS assembler produces object files (contain MIPS</a:t>
            </a:r>
            <a:r>
              <a:rPr lang="en-US" baseline="0" dirty="0" smtClean="0"/>
              <a:t> machine code, missing symbols, some layout information, etc.)</a:t>
            </a:r>
            <a:endParaRPr lang="en-US" dirty="0" smtClean="0"/>
          </a:p>
          <a:p>
            <a:r>
              <a:rPr lang="en-US" dirty="0" smtClean="0"/>
              <a:t>MIPS linker produces executable file (contains MIPS machine code, no missing symbols, some layout information)</a:t>
            </a:r>
          </a:p>
          <a:p>
            <a:r>
              <a:rPr lang="en-US" dirty="0" smtClean="0"/>
              <a:t>OS</a:t>
            </a:r>
            <a:r>
              <a:rPr lang="en-US" baseline="0" dirty="0" smtClean="0"/>
              <a:t> loader gets it into memory and jumps to first instruction (machine code)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OS</a:t>
            </a:r>
          </a:p>
          <a:p>
            <a:r>
              <a:rPr lang="en-US" dirty="0" smtClean="0"/>
              <a:t>stack: function local </a:t>
            </a:r>
            <a:r>
              <a:rPr lang="en-US" dirty="0" err="1" smtClean="0"/>
              <a:t>vars</a:t>
            </a:r>
            <a:r>
              <a:rPr lang="en-US" dirty="0" smtClean="0"/>
              <a:t> and </a:t>
            </a:r>
            <a:r>
              <a:rPr lang="en-US" dirty="0" err="1" smtClean="0"/>
              <a:t>args</a:t>
            </a:r>
            <a:endParaRPr lang="en-US" dirty="0" smtClean="0"/>
          </a:p>
          <a:p>
            <a:r>
              <a:rPr lang="en-US" dirty="0" smtClean="0"/>
              <a:t>heap: vector object (8 bytes)</a:t>
            </a:r>
          </a:p>
          <a:p>
            <a:r>
              <a:rPr lang="en-US" dirty="0" smtClean="0"/>
              <a:t>data:</a:t>
            </a:r>
            <a:r>
              <a:rPr lang="en-US" baseline="0" dirty="0" smtClean="0"/>
              <a:t> strings, pi</a:t>
            </a:r>
            <a:endParaRPr lang="en-US" dirty="0" smtClean="0"/>
          </a:p>
          <a:p>
            <a:r>
              <a:rPr lang="en-US" dirty="0" smtClean="0"/>
              <a:t>text:</a:t>
            </a:r>
            <a:r>
              <a:rPr lang="en-US" baseline="0" dirty="0" smtClean="0"/>
              <a:t> assembly</a:t>
            </a:r>
          </a:p>
          <a:p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lessons: </a:t>
            </a:r>
          </a:p>
          <a:p>
            <a:r>
              <a:rPr lang="en-US" dirty="0" smtClean="0"/>
              <a:t>need “.global” directive</a:t>
            </a:r>
          </a:p>
          <a:p>
            <a:r>
              <a:rPr lang="en-US" dirty="0" smtClean="0"/>
              <a:t>starting to need conventions:</a:t>
            </a:r>
          </a:p>
          <a:p>
            <a:r>
              <a:rPr lang="en-US" dirty="0" smtClean="0"/>
              <a:t> - where</a:t>
            </a:r>
            <a:r>
              <a:rPr lang="en-US" baseline="0" dirty="0" smtClean="0"/>
              <a:t> to put function arguments</a:t>
            </a:r>
          </a:p>
          <a:p>
            <a:r>
              <a:rPr lang="en-US" baseline="0" dirty="0" smtClean="0"/>
              <a:t> - where to put return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Kevin Walsh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2010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8CA1-DDEF-4FC1-9E49-20ABC572E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38800" y="0"/>
            <a:ext cx="35052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8686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DAD8180-0208-4416-817E-A92D59F702ED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C2E8CA1-DDEF-4FC1-9E49-20ABC572E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defTabSz="914400" rtl="0" eaLnBrk="1" latinLnBrk="0" hangingPunct="1">
        <a:spcBef>
          <a:spcPct val="0"/>
        </a:spcBef>
        <a:buNone/>
        <a:defRPr sz="900" kern="1200">
          <a:solidFill>
            <a:schemeClr val="bg1"/>
          </a:solidFill>
          <a:latin typeface="Calibri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7.xml"/><Relationship Id="rId1" Type="http://schemas.openxmlformats.org/officeDocument/2006/relationships/tags" Target="../tags/tag5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image" Target="../media/image7.emf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18" Type="http://schemas.openxmlformats.org/officeDocument/2006/relationships/tags" Target="../tags/tag78.xml"/><Relationship Id="rId26" Type="http://schemas.openxmlformats.org/officeDocument/2006/relationships/image" Target="../media/image8.emf"/><Relationship Id="rId3" Type="http://schemas.openxmlformats.org/officeDocument/2006/relationships/tags" Target="../tags/tag63.xml"/><Relationship Id="rId21" Type="http://schemas.openxmlformats.org/officeDocument/2006/relationships/tags" Target="../tags/tag81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tags" Target="../tags/tag77.xml"/><Relationship Id="rId25" Type="http://schemas.openxmlformats.org/officeDocument/2006/relationships/notesSlide" Target="../notesSlides/notesSlide7.xml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20" Type="http://schemas.openxmlformats.org/officeDocument/2006/relationships/tags" Target="../tags/tag80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24" Type="http://schemas.openxmlformats.org/officeDocument/2006/relationships/slideLayout" Target="../slideLayouts/slideLayout6.xml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23" Type="http://schemas.openxmlformats.org/officeDocument/2006/relationships/tags" Target="../tags/tag83.xml"/><Relationship Id="rId10" Type="http://schemas.openxmlformats.org/officeDocument/2006/relationships/tags" Target="../tags/tag70.xml"/><Relationship Id="rId19" Type="http://schemas.openxmlformats.org/officeDocument/2006/relationships/tags" Target="../tags/tag79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Relationship Id="rId22" Type="http://schemas.openxmlformats.org/officeDocument/2006/relationships/tags" Target="../tags/tag8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10" Type="http://schemas.openxmlformats.org/officeDocument/2006/relationships/tags" Target="../tags/tag93.xml"/><Relationship Id="rId19" Type="http://schemas.openxmlformats.org/officeDocument/2006/relationships/tags" Target="../tags/tag102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10.xml"/><Relationship Id="rId3" Type="http://schemas.openxmlformats.org/officeDocument/2006/relationships/tags" Target="../tags/tag105.xml"/><Relationship Id="rId7" Type="http://schemas.openxmlformats.org/officeDocument/2006/relationships/tags" Target="../tags/tag109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5" Type="http://schemas.openxmlformats.org/officeDocument/2006/relationships/tags" Target="../tags/tag107.xml"/><Relationship Id="rId10" Type="http://schemas.openxmlformats.org/officeDocument/2006/relationships/notesSlide" Target="../notesSlides/notesSlide8.xml"/><Relationship Id="rId4" Type="http://schemas.openxmlformats.org/officeDocument/2006/relationships/tags" Target="../tags/tag106.xml"/><Relationship Id="rId9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113.xml"/><Relationship Id="rId7" Type="http://schemas.openxmlformats.org/officeDocument/2006/relationships/tags" Target="../tags/tag117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tags" Target="../tags/tag116.xml"/><Relationship Id="rId5" Type="http://schemas.openxmlformats.org/officeDocument/2006/relationships/tags" Target="../tags/tag115.xml"/><Relationship Id="rId4" Type="http://schemas.openxmlformats.org/officeDocument/2006/relationships/tags" Target="../tags/tag114.xml"/><Relationship Id="rId9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3" Type="http://schemas.openxmlformats.org/officeDocument/2006/relationships/tags" Target="../tags/tag120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1.e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18" Type="http://schemas.openxmlformats.org/officeDocument/2006/relationships/notesSlide" Target="../notesSlides/notesSlide1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17" Type="http://schemas.openxmlformats.org/officeDocument/2006/relationships/slideLayout" Target="../slideLayouts/slideLayout6.xml"/><Relationship Id="rId2" Type="http://schemas.openxmlformats.org/officeDocument/2006/relationships/tags" Target="../tags/tag22.xml"/><Relationship Id="rId16" Type="http://schemas.openxmlformats.org/officeDocument/2006/relationships/tags" Target="../tags/tag36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5" Type="http://schemas.openxmlformats.org/officeDocument/2006/relationships/tags" Target="../tags/tag25.xml"/><Relationship Id="rId15" Type="http://schemas.openxmlformats.org/officeDocument/2006/relationships/tags" Target="../tags/tag35.xml"/><Relationship Id="rId10" Type="http://schemas.openxmlformats.org/officeDocument/2006/relationships/tags" Target="../tags/tag30.xml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tags" Target="../tags/tag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7" Type="http://schemas.openxmlformats.org/officeDocument/2006/relationships/image" Target="../media/image2.emf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image" Target="../media/image3.emf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image" Target="../media/image4.emf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image" Target="../media/image5.emf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image" Target="../media/image6.emf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Assemblers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See: P&amp;H Appendix B.1-2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Assembler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Assembler:</a:t>
            </a:r>
          </a:p>
          <a:p>
            <a:r>
              <a:rPr lang="en-GB" dirty="0" smtClean="0"/>
              <a:t>	assembly instructions</a:t>
            </a:r>
          </a:p>
          <a:p>
            <a:r>
              <a:rPr lang="en-GB" dirty="0" smtClean="0"/>
              <a:t>	+ </a:t>
            </a:r>
            <a:r>
              <a:rPr lang="en-GB" dirty="0" err="1" smtClean="0"/>
              <a:t>psuedo</a:t>
            </a:r>
            <a:r>
              <a:rPr lang="en-GB" dirty="0" smtClean="0"/>
              <a:t>-instructions</a:t>
            </a:r>
          </a:p>
          <a:p>
            <a:r>
              <a:rPr lang="en-GB" dirty="0" smtClean="0"/>
              <a:t>	+ data and layout directives</a:t>
            </a:r>
          </a:p>
          <a:p>
            <a:r>
              <a:rPr lang="en-GB" dirty="0" smtClean="0"/>
              <a:t>	</a:t>
            </a:r>
            <a:r>
              <a:rPr lang="en-GB" dirty="0" smtClean="0">
                <a:sym typeface="Wingdings" pitchFamily="2" charset="2"/>
              </a:rPr>
              <a:t>= executable program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solidFill>
                  <a:schemeClr val="accent1"/>
                </a:solidFill>
              </a:rPr>
              <a:t>Slightly higher level </a:t>
            </a:r>
            <a:r>
              <a:rPr lang="en-GB" dirty="0" smtClean="0"/>
              <a:t>than plain assembly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e.g</a:t>
            </a:r>
            <a:r>
              <a:rPr lang="en-US" dirty="0" smtClean="0"/>
              <a:t>: takes care of delay slots</a:t>
            </a:r>
          </a:p>
          <a:p>
            <a:r>
              <a:rPr lang="en-US" dirty="0" smtClean="0"/>
              <a:t>		(will reorder instructions or insert </a:t>
            </a:r>
            <a:r>
              <a:rPr lang="en-US" dirty="0" err="1" smtClean="0"/>
              <a:t>nops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Q: Will I program in assembly?</a:t>
            </a:r>
          </a:p>
          <a:p>
            <a:r>
              <a:rPr lang="en-GB" dirty="0" smtClean="0"/>
              <a:t>A: I do...</a:t>
            </a:r>
          </a:p>
          <a:p>
            <a:pPr lvl="1"/>
            <a:r>
              <a:rPr lang="en-GB" dirty="0" smtClean="0"/>
              <a:t>For kernel hacking, device drivers, GPU, etc.</a:t>
            </a:r>
          </a:p>
          <a:p>
            <a:pPr lvl="1"/>
            <a:r>
              <a:rPr lang="en-GB" dirty="0" smtClean="0"/>
              <a:t>For performance (but compilers are getting better)</a:t>
            </a:r>
          </a:p>
          <a:p>
            <a:pPr lvl="1"/>
            <a:r>
              <a:rPr lang="en-GB" dirty="0" smtClean="0"/>
              <a:t>For highly time critical sections</a:t>
            </a:r>
          </a:p>
          <a:p>
            <a:pPr lvl="1"/>
            <a:r>
              <a:rPr lang="en-GB" dirty="0" smtClean="0"/>
              <a:t>For hardware without high level languages</a:t>
            </a:r>
          </a:p>
          <a:p>
            <a:pPr lvl="1"/>
            <a:r>
              <a:rPr lang="en-GB" dirty="0" smtClean="0"/>
              <a:t>For new &amp; advanced instructions: </a:t>
            </a:r>
            <a:r>
              <a:rPr lang="en-GB" dirty="0" err="1" smtClean="0"/>
              <a:t>rdtsc</a:t>
            </a:r>
            <a:r>
              <a:rPr lang="en-GB" dirty="0" smtClean="0"/>
              <a:t>, debug registers, performance counters, synchronization, ...</a:t>
            </a:r>
          </a:p>
        </p:txBody>
      </p:sp>
      <p:pic>
        <p:nvPicPr>
          <p:cNvPr id="4" name="CP3 Ink eebb5fcb-d367-4902-a542-435474f1c139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696" y="3451222"/>
            <a:ext cx="7553967" cy="262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Stages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295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2860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276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267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295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6858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1676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609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6002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26670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2860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304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295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2971800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1905000"/>
            <a:ext cx="14478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514600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286000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1676400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723900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CP3 Ink a66b9aac-98e8-481e-bff5-9e50a5ca0870"/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933736" y="1851016"/>
            <a:ext cx="8265327" cy="47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23" grpId="0" animBg="1"/>
      <p:bldP spid="25" grpId="0" animBg="1"/>
      <p:bldP spid="26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Anatomy of an executing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228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152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5943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228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5943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2753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23622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4429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4965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5257800" y="228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228600" y="304800"/>
            <a:ext cx="4800600" cy="2209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vector v =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malloc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(8);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v-&gt;x = prompt(“enter x”);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v-&gt;y = prompt(“enter y”);</a:t>
            </a:r>
          </a:p>
          <a:p>
            <a:pPr marL="112713" indent="1588"/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c = pi +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(v);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print(“result”, c);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52400" y="76200"/>
            <a:ext cx="1204176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calc.c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228600" y="2819400"/>
            <a:ext cx="4800600" cy="1447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>
              <a:tabLst>
                <a:tab pos="40005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(vector v) {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return abs(v-&gt;x)+abs(v-&gt;y);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152400" y="2590800"/>
            <a:ext cx="1204176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math.c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228600" y="4572000"/>
            <a:ext cx="4800600" cy="1828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global variable: pi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prompt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print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malloc</a:t>
            </a:r>
            <a:endParaRPr lang="en-US" sz="2400" dirty="0" smtClean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12" name="Rectangle 11"/>
          <p:cNvSpPr/>
          <p:nvPr>
            <p:custDataLst>
              <p:tags r:id="rId8"/>
            </p:custDataLst>
          </p:nvPr>
        </p:nvSpPr>
        <p:spPr>
          <a:xfrm>
            <a:off x="152400" y="4343400"/>
            <a:ext cx="1713931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lib3410.o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math.s</a:t>
            </a:r>
            <a:endParaRPr lang="en-US" dirty="0"/>
          </a:p>
        </p:txBody>
      </p:sp>
      <p:sp>
        <p:nvSpPr>
          <p:cNvPr id="3" name="Rectangle 2"/>
          <p:cNvSpPr/>
          <p:nvPr>
            <p:custDataLst>
              <p:tags r:id="rId2"/>
            </p:custDataLst>
          </p:nvPr>
        </p:nvSpPr>
        <p:spPr>
          <a:xfrm>
            <a:off x="76200" y="304800"/>
            <a:ext cx="4114800" cy="21336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>
              <a:tabLst>
                <a:tab pos="400050" algn="l"/>
              </a:tabLst>
            </a:pP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abs(x) {</a:t>
            </a:r>
          </a:p>
          <a:p>
            <a:pPr marL="112713">
              <a:tabLst>
                <a:tab pos="40005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	return x &lt; 0 ? –x : x;</a:t>
            </a:r>
          </a:p>
          <a:p>
            <a:pPr marL="112713">
              <a:tabLst>
                <a:tab pos="40005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  <a:p>
            <a:pPr marL="112713">
              <a:tabLst>
                <a:tab pos="400050" algn="l"/>
              </a:tabLst>
            </a:pP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(vector v) {</a:t>
            </a:r>
          </a:p>
          <a:p>
            <a:pPr marL="112713">
              <a:tabLst>
                <a:tab pos="40005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return abs(v-&gt;x)+abs(v-&gt;y);</a:t>
            </a:r>
          </a:p>
          <a:p>
            <a:pPr marL="112713">
              <a:tabLst>
                <a:tab pos="40005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0" y="76200"/>
            <a:ext cx="1204176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math.c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4648200" y="304800"/>
            <a:ext cx="4343400" cy="61722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</a:tabLst>
            </a:pPr>
            <a:endParaRPr lang="en-US" sz="2400" dirty="0" smtClean="0">
              <a:solidFill>
                <a:schemeClr val="accent4"/>
              </a:solidFill>
            </a:endParaRPr>
          </a:p>
          <a:p>
            <a:pPr>
              <a:tabLst>
                <a:tab pos="225425" algn="l"/>
              </a:tabLst>
            </a:pPr>
            <a:r>
              <a:rPr lang="en-US" sz="2400" dirty="0" err="1" smtClean="0">
                <a:solidFill>
                  <a:schemeClr val="bg1"/>
                </a:solidFill>
              </a:rPr>
              <a:t>tnorm</a:t>
            </a:r>
            <a:r>
              <a:rPr lang="en-US" sz="2400" dirty="0" smtClean="0">
                <a:solidFill>
                  <a:schemeClr val="bg1"/>
                </a:solidFill>
              </a:rPr>
              <a:t>: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1"/>
                </a:solidFill>
              </a:rPr>
              <a:t>	# </a:t>
            </a:r>
            <a:r>
              <a:rPr lang="en-US" sz="2400" dirty="0" err="1" smtClean="0">
                <a:solidFill>
                  <a:schemeClr val="accent1"/>
                </a:solidFill>
              </a:rPr>
              <a:t>arg</a:t>
            </a:r>
            <a:r>
              <a:rPr lang="en-US" sz="2400" dirty="0" smtClean="0">
                <a:solidFill>
                  <a:schemeClr val="accent1"/>
                </a:solidFill>
              </a:rPr>
              <a:t> in r4, return address in r31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1"/>
                </a:solidFill>
              </a:rPr>
              <a:t>	# leaves result in r4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</a:t>
            </a: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152400" y="2438400"/>
            <a:ext cx="441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abs: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1"/>
                </a:solidFill>
              </a:rPr>
              <a:t>	# </a:t>
            </a:r>
            <a:r>
              <a:rPr lang="en-US" sz="2400" dirty="0" err="1" smtClean="0">
                <a:solidFill>
                  <a:schemeClr val="accent1"/>
                </a:solidFill>
              </a:rPr>
              <a:t>arg</a:t>
            </a:r>
            <a:r>
              <a:rPr lang="en-US" sz="2400" dirty="0" smtClean="0">
                <a:solidFill>
                  <a:schemeClr val="accent1"/>
                </a:solidFill>
              </a:rPr>
              <a:t> in r3, return address in r31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1"/>
                </a:solidFill>
              </a:rPr>
              <a:t>	# leaves result in r3</a:t>
            </a:r>
          </a:p>
        </p:txBody>
      </p:sp>
      <p:sp>
        <p:nvSpPr>
          <p:cNvPr id="7" name="Rectangle 6" hidden="1"/>
          <p:cNvSpPr/>
          <p:nvPr>
            <p:custDataLst>
              <p:tags r:id="rId6"/>
            </p:custDataLst>
          </p:nvPr>
        </p:nvSpPr>
        <p:spPr>
          <a:xfrm>
            <a:off x="152400" y="3505200"/>
            <a:ext cx="441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BLEZ r3, pos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SUB r3, r0, r3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pos: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JR r31</a:t>
            </a:r>
          </a:p>
        </p:txBody>
      </p:sp>
      <p:sp>
        <p:nvSpPr>
          <p:cNvPr id="8" name="TextBox 7" hidden="1"/>
          <p:cNvSpPr txBox="1"/>
          <p:nvPr>
            <p:custDataLst>
              <p:tags r:id="rId7"/>
            </p:custDataLst>
          </p:nvPr>
        </p:nvSpPr>
        <p:spPr>
          <a:xfrm>
            <a:off x="4648200" y="304800"/>
            <a:ext cx="3886200" cy="61722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.global </a:t>
            </a:r>
            <a:r>
              <a:rPr lang="en-US" sz="2400" dirty="0" err="1" smtClean="0">
                <a:solidFill>
                  <a:schemeClr val="accent4"/>
                </a:solidFill>
              </a:rPr>
              <a:t>tnorm</a:t>
            </a:r>
            <a:endParaRPr lang="en-US" sz="2400" dirty="0" smtClean="0">
              <a:solidFill>
                <a:schemeClr val="accent4"/>
              </a:solidFill>
            </a:endParaRPr>
          </a:p>
          <a:p>
            <a:pPr>
              <a:tabLst>
                <a:tab pos="225425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MOVE r30, r31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LW r3, 0(r4)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JAL abs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MOVE r6, r3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LW r3, 4(r4)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JAL abs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ADD r4, r6, r3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JR r30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calc.s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2"/>
            </p:custDataLst>
          </p:nvPr>
        </p:nvSpPr>
        <p:spPr>
          <a:xfrm>
            <a:off x="76200" y="304800"/>
            <a:ext cx="3733800" cy="1828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 indent="1588"/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vector v =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malloc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(8);</a:t>
            </a:r>
          </a:p>
          <a:p>
            <a:pPr marL="112713" indent="1588"/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v-&gt;x = prompt(“enter x”);</a:t>
            </a:r>
          </a:p>
          <a:p>
            <a:pPr marL="112713" indent="1588"/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v-&gt;y = prompt(“enter y”);</a:t>
            </a:r>
          </a:p>
          <a:p>
            <a:pPr marL="112713" indent="1588"/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c = pi +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(v);</a:t>
            </a:r>
          </a:p>
          <a:p>
            <a:pPr marL="112713" indent="1588"/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print(“result”, c);</a:t>
            </a:r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0" y="76200"/>
            <a:ext cx="1204176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calc.c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3886200" y="0"/>
            <a:ext cx="4953000" cy="6477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err="1" smtClean="0">
                <a:solidFill>
                  <a:schemeClr val="bg1"/>
                </a:solidFill>
              </a:rPr>
              <a:t>dostuff</a:t>
            </a:r>
            <a:r>
              <a:rPr lang="en-US" sz="2000" dirty="0" smtClean="0">
                <a:solidFill>
                  <a:schemeClr val="bg1"/>
                </a:solidFill>
              </a:rPr>
              <a:t>: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# no </a:t>
            </a:r>
            <a:r>
              <a:rPr lang="en-US" sz="2000" dirty="0" err="1" smtClean="0">
                <a:solidFill>
                  <a:schemeClr val="accent1"/>
                </a:solidFill>
              </a:rPr>
              <a:t>args</a:t>
            </a:r>
            <a:r>
              <a:rPr lang="en-US" sz="2000" dirty="0" smtClean="0">
                <a:solidFill>
                  <a:schemeClr val="accent1"/>
                </a:solidFill>
              </a:rPr>
              <a:t>, no return value, return </a:t>
            </a:r>
            <a:r>
              <a:rPr lang="en-US" sz="2000" dirty="0" err="1" smtClean="0">
                <a:solidFill>
                  <a:schemeClr val="accent1"/>
                </a:solidFill>
              </a:rPr>
              <a:t>addr</a:t>
            </a:r>
            <a:r>
              <a:rPr lang="en-US" sz="2000" dirty="0" smtClean="0">
                <a:solidFill>
                  <a:schemeClr val="accent1"/>
                </a:solidFill>
              </a:rPr>
              <a:t> in r31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r30, r31</a:t>
            </a:r>
            <a:endParaRPr lang="en-US" sz="2000" dirty="0" smtClean="0">
              <a:solidFill>
                <a:schemeClr val="accent4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LI r3, 8</a:t>
            </a:r>
            <a:r>
              <a:rPr lang="en-US" sz="2000" dirty="0" smtClean="0">
                <a:solidFill>
                  <a:schemeClr val="accent1"/>
                </a:solidFill>
              </a:rPr>
              <a:t> 	# call </a:t>
            </a:r>
            <a:r>
              <a:rPr lang="en-US" sz="2000" dirty="0" err="1" smtClean="0">
                <a:solidFill>
                  <a:schemeClr val="accent1"/>
                </a:solidFill>
              </a:rPr>
              <a:t>malloc</a:t>
            </a:r>
            <a:r>
              <a:rPr lang="en-US" sz="2000" dirty="0" smtClean="0">
                <a:solidFill>
                  <a:schemeClr val="accent1"/>
                </a:solidFill>
              </a:rPr>
              <a:t>: </a:t>
            </a:r>
            <a:r>
              <a:rPr lang="en-US" sz="2000" dirty="0" err="1" smtClean="0">
                <a:solidFill>
                  <a:schemeClr val="accent1"/>
                </a:solidFill>
              </a:rPr>
              <a:t>arg</a:t>
            </a:r>
            <a:r>
              <a:rPr lang="en-US" sz="2000" dirty="0" smtClean="0">
                <a:solidFill>
                  <a:schemeClr val="accent1"/>
                </a:solidFill>
              </a:rPr>
              <a:t> in r3, ret in r3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JAL </a:t>
            </a:r>
            <a:r>
              <a:rPr lang="en-US" sz="2000" dirty="0" err="1" smtClean="0">
                <a:solidFill>
                  <a:schemeClr val="bg1"/>
                </a:solidFill>
              </a:rPr>
              <a:t>malloc</a:t>
            </a:r>
            <a:endParaRPr lang="en-US" sz="2000" dirty="0" smtClean="0">
              <a:solidFill>
                <a:schemeClr val="accent4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r6, r3 </a:t>
            </a:r>
            <a:r>
              <a:rPr lang="en-US" sz="2000" dirty="0" smtClean="0">
                <a:solidFill>
                  <a:schemeClr val="accent1"/>
                </a:solidFill>
              </a:rPr>
              <a:t># r6 holds v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LA r3, str1 	</a:t>
            </a:r>
            <a:r>
              <a:rPr lang="en-US" sz="2000" dirty="0" smtClean="0">
                <a:solidFill>
                  <a:schemeClr val="accent1"/>
                </a:solidFill>
              </a:rPr>
              <a:t># call prompt: </a:t>
            </a:r>
            <a:r>
              <a:rPr lang="en-US" sz="2000" dirty="0" err="1" smtClean="0">
                <a:solidFill>
                  <a:schemeClr val="accent1"/>
                </a:solidFill>
              </a:rPr>
              <a:t>arg</a:t>
            </a:r>
            <a:r>
              <a:rPr lang="en-US" sz="2000" dirty="0" smtClean="0">
                <a:solidFill>
                  <a:schemeClr val="accent1"/>
                </a:solidFill>
              </a:rPr>
              <a:t> in r3, ret in r3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JAL prompt</a:t>
            </a:r>
            <a:endParaRPr lang="en-US" sz="2000" dirty="0" smtClean="0">
              <a:solidFill>
                <a:schemeClr val="accent4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SW r3, 0(r6)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LA r3, str2</a:t>
            </a:r>
            <a:r>
              <a:rPr lang="en-US" sz="2000" dirty="0" smtClean="0">
                <a:solidFill>
                  <a:schemeClr val="accent1"/>
                </a:solidFill>
              </a:rPr>
              <a:t> 	# call prompt: </a:t>
            </a:r>
            <a:r>
              <a:rPr lang="en-US" sz="2000" dirty="0" err="1" smtClean="0">
                <a:solidFill>
                  <a:schemeClr val="accent1"/>
                </a:solidFill>
              </a:rPr>
              <a:t>arg</a:t>
            </a:r>
            <a:r>
              <a:rPr lang="en-US" sz="2000" dirty="0" smtClean="0">
                <a:solidFill>
                  <a:schemeClr val="accent1"/>
                </a:solidFill>
              </a:rPr>
              <a:t> in r3, ret in r3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JAL prompt</a:t>
            </a:r>
            <a:endParaRPr lang="en-US" sz="2000" dirty="0" smtClean="0">
              <a:solidFill>
                <a:schemeClr val="accent4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SW r3, 4(r6)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r4, r6 </a:t>
            </a:r>
            <a:r>
              <a:rPr lang="en-US" sz="2000" dirty="0" smtClean="0">
                <a:solidFill>
                  <a:schemeClr val="accent1"/>
                </a:solidFill>
              </a:rPr>
              <a:t># call </a:t>
            </a:r>
            <a:r>
              <a:rPr lang="en-US" sz="2000" dirty="0" err="1" smtClean="0">
                <a:solidFill>
                  <a:schemeClr val="accent1"/>
                </a:solidFill>
              </a:rPr>
              <a:t>tnorm</a:t>
            </a:r>
            <a:r>
              <a:rPr lang="en-US" sz="2000" dirty="0" smtClean="0">
                <a:solidFill>
                  <a:schemeClr val="accent1"/>
                </a:solidFill>
              </a:rPr>
              <a:t>: </a:t>
            </a:r>
            <a:r>
              <a:rPr lang="en-US" sz="2000" dirty="0" err="1" smtClean="0">
                <a:solidFill>
                  <a:schemeClr val="accent1"/>
                </a:solidFill>
              </a:rPr>
              <a:t>arg</a:t>
            </a:r>
            <a:r>
              <a:rPr lang="en-US" sz="2000" dirty="0" smtClean="0">
                <a:solidFill>
                  <a:schemeClr val="accent1"/>
                </a:solidFill>
              </a:rPr>
              <a:t> in r4, ret in r4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JAL </a:t>
            </a:r>
            <a:r>
              <a:rPr lang="en-US" sz="2000" dirty="0" err="1" smtClean="0">
                <a:solidFill>
                  <a:schemeClr val="bg1"/>
                </a:solidFill>
              </a:rPr>
              <a:t>tnorm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endParaRPr lang="en-US" sz="2000" dirty="0" smtClean="0">
              <a:solidFill>
                <a:schemeClr val="accent4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LA r5, pi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LW r5, 0(r5)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ADD r5, r4, r5 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LA r3, str3 	</a:t>
            </a:r>
            <a:r>
              <a:rPr lang="en-US" sz="2000" dirty="0" smtClean="0">
                <a:solidFill>
                  <a:schemeClr val="accent1"/>
                </a:solidFill>
              </a:rPr>
              <a:t># call print: </a:t>
            </a:r>
            <a:r>
              <a:rPr lang="en-US" sz="2000" dirty="0" err="1" smtClean="0">
                <a:solidFill>
                  <a:schemeClr val="accent1"/>
                </a:solidFill>
              </a:rPr>
              <a:t>args</a:t>
            </a:r>
            <a:r>
              <a:rPr lang="en-US" sz="2000" dirty="0" smtClean="0">
                <a:solidFill>
                  <a:schemeClr val="accent1"/>
                </a:solidFill>
              </a:rPr>
              <a:t> in r3 and r4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r4, r5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JAL print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JR r30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457200" y="2286000"/>
            <a:ext cx="3581400" cy="4343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.data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str1: .</a:t>
            </a:r>
            <a:r>
              <a:rPr lang="en-US" sz="2000" dirty="0" err="1" smtClean="0">
                <a:solidFill>
                  <a:schemeClr val="bg1"/>
                </a:solidFill>
              </a:rPr>
              <a:t>asciiz</a:t>
            </a:r>
            <a:r>
              <a:rPr lang="en-US" sz="2000" dirty="0" smtClean="0">
                <a:solidFill>
                  <a:schemeClr val="bg1"/>
                </a:solidFill>
              </a:rPr>
              <a:t> “enter x”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str2: .</a:t>
            </a:r>
            <a:r>
              <a:rPr lang="en-US" sz="2000" dirty="0" err="1" smtClean="0">
                <a:solidFill>
                  <a:schemeClr val="bg1"/>
                </a:solidFill>
              </a:rPr>
              <a:t>asciiz</a:t>
            </a:r>
            <a:r>
              <a:rPr lang="en-US" sz="2000" dirty="0" smtClean="0">
                <a:solidFill>
                  <a:schemeClr val="bg1"/>
                </a:solidFill>
              </a:rPr>
              <a:t> “enter y”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str3: .</a:t>
            </a:r>
            <a:r>
              <a:rPr lang="en-US" sz="2000" dirty="0" err="1" smtClean="0">
                <a:solidFill>
                  <a:schemeClr val="bg1"/>
                </a:solidFill>
              </a:rPr>
              <a:t>asciiz</a:t>
            </a:r>
            <a:r>
              <a:rPr lang="en-US" sz="2000" dirty="0" smtClean="0">
                <a:solidFill>
                  <a:schemeClr val="bg1"/>
                </a:solidFill>
              </a:rPr>
              <a:t> “result”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.text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.extern prompt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.extern print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.extern </a:t>
            </a:r>
            <a:r>
              <a:rPr lang="en-US" sz="2000" dirty="0" err="1" smtClean="0">
                <a:solidFill>
                  <a:schemeClr val="bg1"/>
                </a:solidFill>
              </a:rPr>
              <a:t>malloc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.extern </a:t>
            </a:r>
            <a:r>
              <a:rPr lang="en-US" sz="2000" dirty="0" err="1" smtClean="0">
                <a:solidFill>
                  <a:schemeClr val="bg1"/>
                </a:solidFill>
              </a:rPr>
              <a:t>tnorm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.global </a:t>
            </a:r>
            <a:r>
              <a:rPr lang="en-US" sz="2000" dirty="0" err="1" smtClean="0">
                <a:solidFill>
                  <a:schemeClr val="bg1"/>
                </a:solidFill>
              </a:rPr>
              <a:t>dostuff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0" name="TextBox 9" hidden="1"/>
          <p:cNvSpPr txBox="1"/>
          <p:nvPr>
            <p:custDataLst>
              <p:tags r:id="rId6"/>
            </p:custDataLst>
          </p:nvPr>
        </p:nvSpPr>
        <p:spPr>
          <a:xfrm>
            <a:off x="5715000" y="609600"/>
            <a:ext cx="3429000" cy="4572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accent4"/>
                </a:solidFill>
              </a:rPr>
              <a:t># clobbered: need stack 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accent4"/>
                </a:solidFill>
              </a:rPr>
              <a:t># might clobber stuff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accent4"/>
                </a:solidFill>
              </a:rPr>
              <a:t># might clobber stuff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accent4"/>
                </a:solidFill>
              </a:rPr>
              <a:t># might clobber stuff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accent4"/>
                </a:solidFill>
              </a:rPr>
              <a:t># clobbers r6, r31, r30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4343400" cy="61722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692150" indent="-692150"/>
            <a:r>
              <a:rPr lang="en-US" dirty="0" smtClean="0">
                <a:latin typeface="Consolas" pitchFamily="49" charset="0"/>
              </a:rPr>
              <a:t>	...</a:t>
            </a:r>
          </a:p>
          <a:p>
            <a:pPr marL="692150" indent="-692150"/>
            <a:r>
              <a:rPr lang="en-US" dirty="0" smtClean="0">
                <a:latin typeface="Consolas" pitchFamily="49" charset="0"/>
              </a:rPr>
              <a:t>T: ADDI r4, r0, -1</a:t>
            </a:r>
          </a:p>
          <a:p>
            <a:pPr marL="692150" indent="-692150"/>
            <a:r>
              <a:rPr lang="en-US" dirty="0" smtClean="0">
                <a:latin typeface="Consolas" pitchFamily="49" charset="0"/>
              </a:rPr>
              <a:t>	BEQ r3, r0, B</a:t>
            </a:r>
          </a:p>
          <a:p>
            <a:pPr marL="692150" indent="-692150"/>
            <a:r>
              <a:rPr lang="en-US" dirty="0" smtClean="0">
                <a:latin typeface="Consolas" pitchFamily="49" charset="0"/>
              </a:rPr>
              <a:t>	ADDI r4, r4, 1</a:t>
            </a:r>
          </a:p>
          <a:p>
            <a:pPr marL="692150" indent="-692150"/>
            <a:r>
              <a:rPr lang="en-US" dirty="0" smtClean="0">
                <a:latin typeface="Consolas" pitchFamily="49" charset="0"/>
              </a:rPr>
              <a:t>	LW r3, 0(r3)</a:t>
            </a:r>
          </a:p>
          <a:p>
            <a:pPr marL="692150" indent="-692150"/>
            <a:r>
              <a:rPr lang="en-US" dirty="0" smtClean="0">
                <a:latin typeface="Consolas" pitchFamily="49" charset="0"/>
              </a:rPr>
              <a:t>	J T</a:t>
            </a:r>
          </a:p>
          <a:p>
            <a:pPr marL="692150" indent="-692150"/>
            <a:r>
              <a:rPr lang="en-US" dirty="0" smtClean="0">
                <a:latin typeface="Consolas" pitchFamily="49" charset="0"/>
              </a:rPr>
              <a:t>	NOP</a:t>
            </a:r>
          </a:p>
          <a:p>
            <a:pPr marL="692150" indent="-692150"/>
            <a:r>
              <a:rPr lang="en-US" dirty="0" smtClean="0">
                <a:latin typeface="Consolas" pitchFamily="49" charset="0"/>
              </a:rPr>
              <a:t>B: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724400" y="304800"/>
            <a:ext cx="4191000" cy="6172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801688" marR="0" lvl="0" indent="-801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	...</a:t>
            </a:r>
          </a:p>
          <a:p>
            <a:pPr marL="801688" marR="0" lvl="0" indent="-801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	JAL L</a:t>
            </a:r>
          </a:p>
          <a:p>
            <a:pPr marL="801688" marR="0" lvl="0" indent="-801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	nop</a:t>
            </a:r>
          </a:p>
          <a:p>
            <a:pPr marL="801688" marR="0" lvl="0" indent="-801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	nop</a:t>
            </a:r>
          </a:p>
          <a:p>
            <a:pPr marL="801688" marR="0" lvl="0" indent="-801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L:	LW r5, 0(r31)</a:t>
            </a:r>
          </a:p>
          <a:p>
            <a:pPr marL="801688" marR="0" lvl="0" indent="-801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	ADDI r5, r5, 1</a:t>
            </a:r>
          </a:p>
          <a:p>
            <a:pPr marL="801688" marR="0" lvl="0" indent="-801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	SW r5,  0(r31)</a:t>
            </a:r>
          </a:p>
          <a:p>
            <a:pPr marL="801688" marR="0" lvl="0" indent="-801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	...</a:t>
            </a:r>
          </a:p>
        </p:txBody>
      </p:sp>
      <p:pic>
        <p:nvPicPr>
          <p:cNvPr id="5" name="CP3 Ink bf977635-90ad-4ace-b372-77765a0afb7f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65828" y="382285"/>
            <a:ext cx="338743" cy="6190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cs3410 Recap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  <p:custDataLst>
              <p:tags r:id="rId2"/>
            </p:custDataLst>
          </p:nvPr>
        </p:nvSpPr>
        <p:spPr>
          <a:xfrm>
            <a:off x="6781800" y="6400802"/>
            <a:ext cx="2133600" cy="365125"/>
          </a:xfrm>
          <a:prstGeom prst="rect">
            <a:avLst/>
          </a:prstGeom>
        </p:spPr>
        <p:txBody>
          <a:bodyPr/>
          <a:lstStyle/>
          <a:p>
            <a:fld id="{99EB2656-1F71-48FF-8CBF-4CFD95C1BAB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0960" y="228600"/>
            <a:ext cx="3110400" cy="829527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 x = 10;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x = 2 * x +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15;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34720" y="152400"/>
            <a:ext cx="43056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r>
              <a:rPr lang="en-US" sz="2900" dirty="0">
                <a:solidFill>
                  <a:schemeClr val="accent1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10" name="AutoShap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1960" y="711467"/>
            <a:ext cx="2280960" cy="622145"/>
          </a:xfrm>
          <a:prstGeom prst="downArrow">
            <a:avLst>
              <a:gd name="adj1" fmla="val 70028"/>
              <a:gd name="adj2" fmla="val 23611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r>
              <a:rPr lang="en-US" sz="2500" dirty="0">
                <a:solidFill>
                  <a:srgbClr val="FFFFFF"/>
                </a:solidFill>
                <a:latin typeface="Calibri" pitchFamily="34" charset="0"/>
              </a:rPr>
              <a:t>compiler</a:t>
            </a:r>
          </a:p>
        </p:txBody>
      </p:sp>
      <p:sp>
        <p:nvSpPr>
          <p:cNvPr id="11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75560" y="1371600"/>
            <a:ext cx="2982240" cy="1244291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addi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r0,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10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muli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r5,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2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addi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r5,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15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9320" y="1219200"/>
            <a:ext cx="1722240" cy="13220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>
                <a:solidFill>
                  <a:schemeClr val="accent1"/>
                </a:solidFill>
                <a:latin typeface="Calibri" pitchFamily="34" charset="0"/>
              </a:rPr>
              <a:t>MIPS</a:t>
            </a:r>
          </a:p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assembly</a:t>
            </a:r>
            <a:endParaRPr lang="en-US" sz="29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02200" y="2971800"/>
            <a:ext cx="5885280" cy="1244291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00100000000001010000000000001010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00000000000001010010100001000000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00100000101001010000000000001111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7240" y="2819400"/>
            <a:ext cx="1677600" cy="13220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machine</a:t>
            </a:r>
            <a:b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code</a:t>
            </a:r>
            <a:endParaRPr lang="en-US" sz="29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6" name="AutoShape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28600" y="2286000"/>
            <a:ext cx="2280960" cy="622145"/>
          </a:xfrm>
          <a:prstGeom prst="downArrow">
            <a:avLst>
              <a:gd name="adj1" fmla="val 70028"/>
              <a:gd name="adj2" fmla="val 23611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r>
              <a:rPr lang="en-US" sz="2500" dirty="0">
                <a:solidFill>
                  <a:srgbClr val="FFFFFF"/>
                </a:solidFill>
                <a:latin typeface="Calibri" pitchFamily="34" charset="0"/>
              </a:rPr>
              <a:t>assembler</a:t>
            </a:r>
          </a:p>
        </p:txBody>
      </p:sp>
      <p:sp>
        <p:nvSpPr>
          <p:cNvPr id="17" name="Rectangle 16"/>
          <p:cNvSpPr/>
          <p:nvPr>
            <p:custDataLst>
              <p:tags r:id="rId11"/>
            </p:custDataLst>
          </p:nvPr>
        </p:nvSpPr>
        <p:spPr>
          <a:xfrm>
            <a:off x="304800" y="4114800"/>
            <a:ext cx="1905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CPU</a:t>
            </a:r>
          </a:p>
          <a:p>
            <a:pPr algn="ctr"/>
            <a:endParaRPr lang="en-US" sz="2000" dirty="0" smtClean="0">
              <a:solidFill>
                <a:schemeClr val="accent1"/>
              </a:solidFill>
            </a:endParaRPr>
          </a:p>
          <a:p>
            <a:pPr algn="ctr"/>
            <a:r>
              <a:rPr lang="en-US" sz="2000" dirty="0" smtClean="0">
                <a:solidFill>
                  <a:schemeClr val="accent1"/>
                </a:solidFill>
              </a:rPr>
              <a:t>Circuits</a:t>
            </a:r>
          </a:p>
          <a:p>
            <a:pPr algn="ctr"/>
            <a:endParaRPr lang="en-US" dirty="0" smtClean="0">
              <a:solidFill>
                <a:schemeClr val="accent1"/>
              </a:solidFill>
            </a:endParaRP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Gates</a:t>
            </a:r>
          </a:p>
          <a:p>
            <a:pPr algn="ctr"/>
            <a:endParaRPr lang="en-US" sz="1600" dirty="0" smtClean="0">
              <a:solidFill>
                <a:schemeClr val="accent1"/>
              </a:solidFill>
            </a:endParaRPr>
          </a:p>
          <a:p>
            <a:pPr algn="ctr"/>
            <a:r>
              <a:rPr lang="en-US" sz="1600" dirty="0" smtClean="0">
                <a:solidFill>
                  <a:schemeClr val="accent1"/>
                </a:solidFill>
              </a:rPr>
              <a:t>Transistors</a:t>
            </a:r>
          </a:p>
          <a:p>
            <a:pPr algn="ctr"/>
            <a:endParaRPr lang="en-US" sz="1400" dirty="0" smtClean="0">
              <a:solidFill>
                <a:schemeClr val="accent1"/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Silicon</a:t>
            </a:r>
          </a:p>
        </p:txBody>
      </p:sp>
      <p:sp>
        <p:nvSpPr>
          <p:cNvPr id="18" name="AutoShape 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" y="3810000"/>
            <a:ext cx="1600200" cy="304800"/>
          </a:xfrm>
          <a:prstGeom prst="downArrow">
            <a:avLst>
              <a:gd name="adj1" fmla="val 70028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AutoShap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" y="4530904"/>
            <a:ext cx="1295400" cy="304800"/>
          </a:xfrm>
          <a:prstGeom prst="downArrow">
            <a:avLst>
              <a:gd name="adj1" fmla="val 6844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2" name="AutoShape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38200" y="6172200"/>
            <a:ext cx="838200" cy="228600"/>
          </a:xfrm>
          <a:prstGeom prst="downArrow">
            <a:avLst>
              <a:gd name="adj1" fmla="val 4306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AutoShape 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" y="5142216"/>
            <a:ext cx="1143000" cy="267984"/>
          </a:xfrm>
          <a:prstGeom prst="downArrow">
            <a:avLst>
              <a:gd name="adj1" fmla="val 6844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" name="AutoShape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62000" y="5675616"/>
            <a:ext cx="990600" cy="267984"/>
          </a:xfrm>
          <a:prstGeom prst="downArrow">
            <a:avLst>
              <a:gd name="adj1" fmla="val 62219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1" grpId="0" animBg="1"/>
      <p:bldP spid="12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" y="304800"/>
            <a:ext cx="4343400" cy="6172200"/>
          </a:xfrm>
        </p:spPr>
        <p:txBody>
          <a:bodyPr>
            <a:normAutofit/>
          </a:bodyPr>
          <a:lstStyle/>
          <a:p>
            <a:pPr marL="463550" indent="-452438"/>
            <a:r>
              <a:rPr lang="en-US" sz="3000" dirty="0" smtClean="0">
                <a:latin typeface="Consolas" pitchFamily="49" charset="0"/>
              </a:rPr>
              <a:t>	...</a:t>
            </a:r>
          </a:p>
          <a:p>
            <a:pPr marL="463550" indent="-452438"/>
            <a:r>
              <a:rPr lang="en-US" sz="3000" dirty="0" smtClean="0">
                <a:latin typeface="Consolas" pitchFamily="49" charset="0"/>
              </a:rPr>
              <a:t>T:	ADDI r4,r0,-1</a:t>
            </a:r>
          </a:p>
          <a:p>
            <a:pPr marL="463550" indent="-452438"/>
            <a:r>
              <a:rPr lang="en-US" sz="3000" dirty="0" smtClean="0">
                <a:latin typeface="Consolas" pitchFamily="49" charset="0"/>
              </a:rPr>
              <a:t>	BEQ r3, r0, B</a:t>
            </a:r>
          </a:p>
          <a:p>
            <a:pPr marL="463550" indent="-452438"/>
            <a:r>
              <a:rPr lang="en-US" sz="3000" dirty="0" smtClean="0">
                <a:latin typeface="Consolas" pitchFamily="49" charset="0"/>
              </a:rPr>
              <a:t>	ADDI r4,r4, 1</a:t>
            </a:r>
          </a:p>
          <a:p>
            <a:pPr marL="463550" indent="-452438"/>
            <a:r>
              <a:rPr lang="en-US" sz="3000" dirty="0" smtClean="0">
                <a:latin typeface="Consolas" pitchFamily="49" charset="0"/>
              </a:rPr>
              <a:t>	LW r3, 0(r3)</a:t>
            </a:r>
          </a:p>
          <a:p>
            <a:pPr marL="463550" indent="-452438"/>
            <a:r>
              <a:rPr lang="en-US" sz="3000" dirty="0" smtClean="0">
                <a:latin typeface="Consolas" pitchFamily="49" charset="0"/>
              </a:rPr>
              <a:t>	J T</a:t>
            </a:r>
          </a:p>
          <a:p>
            <a:pPr marL="463550" indent="-452438"/>
            <a:r>
              <a:rPr lang="en-US" sz="3000" dirty="0" smtClean="0">
                <a:latin typeface="Consolas" pitchFamily="49" charset="0"/>
              </a:rPr>
              <a:t>	NOP</a:t>
            </a:r>
          </a:p>
          <a:p>
            <a:pPr marL="463550" indent="-452438"/>
            <a:r>
              <a:rPr lang="en-US" sz="3000" dirty="0" smtClean="0">
                <a:latin typeface="Consolas" pitchFamily="49" charset="0"/>
              </a:rPr>
              <a:t>B:	...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810000" y="304800"/>
          <a:ext cx="52578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962400"/>
              </a:tblGrid>
              <a:tr h="5619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bg1"/>
                          </a:solidFill>
                        </a:rPr>
                        <a:t>...</a:t>
                      </a:r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001000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000100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001000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100011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000010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9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00000000000000000000000000000000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9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bg1"/>
                          </a:solidFill>
                        </a:rPr>
                        <a:t>...</a:t>
                      </a:r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CP3 Ink d3b466f6-fa92-48b1-8db2-99616681adfb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" y="247565"/>
            <a:ext cx="9112184" cy="4296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How to resolve labels into offsets and addresses?</a:t>
            </a:r>
          </a:p>
          <a:p>
            <a:r>
              <a:rPr lang="en-US" dirty="0" smtClean="0"/>
              <a:t>A: Two-pass assembly</a:t>
            </a:r>
          </a:p>
          <a:p>
            <a:pPr lvl="1"/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pass: lay out instructions and data, and build</a:t>
            </a:r>
            <a:br>
              <a:rPr lang="en-GB" dirty="0" smtClean="0"/>
            </a:br>
            <a:r>
              <a:rPr lang="en-GB" dirty="0" smtClean="0"/>
              <a:t>a </a:t>
            </a:r>
            <a:r>
              <a:rPr lang="en-GB" i="1" dirty="0" smtClean="0">
                <a:solidFill>
                  <a:schemeClr val="accent1"/>
                </a:solidFill>
              </a:rPr>
              <a:t>symbol table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(mapping labels to addresses) as you go</a:t>
            </a:r>
          </a:p>
          <a:p>
            <a:pPr lvl="1"/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pass: encode instructions and data in binary, using symbol table to resolve references</a:t>
            </a:r>
          </a:p>
          <a:p>
            <a:endParaRPr lang="en-US" dirty="0"/>
          </a:p>
        </p:txBody>
      </p:sp>
      <p:pic>
        <p:nvPicPr>
          <p:cNvPr id="4" name="CP3 Ink dd0085cb-407b-4a38-bd22-1941373522d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73256" y="3630925"/>
            <a:ext cx="2574447" cy="263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" y="304800"/>
            <a:ext cx="3657600" cy="6172200"/>
          </a:xfrm>
        </p:spPr>
        <p:txBody>
          <a:bodyPr>
            <a:normAutofit/>
          </a:bodyPr>
          <a:lstStyle/>
          <a:p>
            <a:pPr marL="515938" indent="-515938"/>
            <a:r>
              <a:rPr lang="en-US" sz="3000" dirty="0" smtClean="0">
                <a:latin typeface="Consolas" pitchFamily="49" charset="0"/>
              </a:rPr>
              <a:t>	...</a:t>
            </a:r>
          </a:p>
          <a:p>
            <a:pPr marL="515938" indent="-515938"/>
            <a:r>
              <a:rPr lang="en-US" sz="3000" dirty="0" smtClean="0">
                <a:latin typeface="Consolas" pitchFamily="49" charset="0"/>
              </a:rPr>
              <a:t>	JAL L</a:t>
            </a:r>
          </a:p>
          <a:p>
            <a:pPr marL="515938" indent="-515938"/>
            <a:r>
              <a:rPr lang="en-US" sz="3000" dirty="0" smtClean="0">
                <a:latin typeface="Consolas" pitchFamily="49" charset="0"/>
              </a:rPr>
              <a:t>	nop</a:t>
            </a:r>
          </a:p>
          <a:p>
            <a:pPr marL="515938" indent="-515938"/>
            <a:r>
              <a:rPr lang="en-US" sz="3000" dirty="0" smtClean="0">
                <a:latin typeface="Consolas" pitchFamily="49" charset="0"/>
              </a:rPr>
              <a:t>	nop</a:t>
            </a:r>
          </a:p>
          <a:p>
            <a:pPr marL="515938" indent="-515938"/>
            <a:r>
              <a:rPr lang="en-US" sz="3000" dirty="0" smtClean="0">
                <a:latin typeface="Consolas" pitchFamily="49" charset="0"/>
              </a:rPr>
              <a:t>L:	LW r5, 0(r31)</a:t>
            </a:r>
          </a:p>
          <a:p>
            <a:pPr marL="515938" indent="-515938"/>
            <a:r>
              <a:rPr lang="en-US" sz="3000" dirty="0" smtClean="0">
                <a:latin typeface="Consolas" pitchFamily="49" charset="0"/>
              </a:rPr>
              <a:t>	ADDI r5,r5,1</a:t>
            </a:r>
          </a:p>
          <a:p>
            <a:pPr marL="515938" indent="-515938"/>
            <a:r>
              <a:rPr lang="en-US" sz="3000" dirty="0" smtClean="0">
                <a:latin typeface="Consolas" pitchFamily="49" charset="0"/>
              </a:rPr>
              <a:t>	SW r5, 0(r31)</a:t>
            </a:r>
          </a:p>
          <a:p>
            <a:pPr marL="515938" indent="-515938"/>
            <a:r>
              <a:rPr lang="en-US" sz="3000" dirty="0" smtClean="0">
                <a:latin typeface="Consolas" pitchFamily="49" charset="0"/>
              </a:rPr>
              <a:t>	...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810000" y="304800"/>
          <a:ext cx="52578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</a:tblGrid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bg1"/>
                          </a:solidFill>
                        </a:rPr>
                        <a:t>...</a:t>
                      </a:r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001000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00000100000000000000000100 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00000000000000000000000000000000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00000000000000000000000000000000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10001111111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001010000000000000000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00001000101001010000000000000001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00000000000000000000000000000000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bg1"/>
                          </a:solidFill>
                        </a:rPr>
                        <a:t>...</a:t>
                      </a:r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CP3 Ink 031ea7fd-a60b-4c77-8b4f-b0027f70915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5473" y="600776"/>
            <a:ext cx="3251932" cy="424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2 (better)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801688" indent="-801688"/>
            <a:r>
              <a:rPr lang="en-US" dirty="0" smtClean="0">
                <a:latin typeface="Consolas" pitchFamily="49" charset="0"/>
              </a:rPr>
              <a:t>.text 0x00400000 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# code segment</a:t>
            </a:r>
          </a:p>
          <a:p>
            <a:pPr marL="801688" indent="-801688"/>
            <a:r>
              <a:rPr lang="en-US" dirty="0" smtClean="0">
                <a:latin typeface="Consolas" pitchFamily="49" charset="0"/>
              </a:rPr>
              <a:t>	...</a:t>
            </a:r>
          </a:p>
          <a:p>
            <a:pPr marL="801688" indent="-801688"/>
            <a:r>
              <a:rPr lang="en-US" dirty="0" smtClean="0">
                <a:latin typeface="Consolas" pitchFamily="49" charset="0"/>
              </a:rPr>
              <a:t>	ORI r4, r0, counter</a:t>
            </a:r>
          </a:p>
          <a:p>
            <a:pPr marL="801688" indent="-801688"/>
            <a:r>
              <a:rPr lang="en-US" dirty="0" smtClean="0">
                <a:latin typeface="Consolas" pitchFamily="49" charset="0"/>
              </a:rPr>
              <a:t>	LW r5, 0(r4)</a:t>
            </a:r>
          </a:p>
          <a:p>
            <a:pPr marL="801688" indent="-801688"/>
            <a:r>
              <a:rPr lang="en-US" dirty="0" smtClean="0">
                <a:latin typeface="Consolas" pitchFamily="49" charset="0"/>
              </a:rPr>
              <a:t>	ADDI r5, r5, 1</a:t>
            </a:r>
          </a:p>
          <a:p>
            <a:pPr marL="801688" indent="-801688"/>
            <a:r>
              <a:rPr lang="en-US" dirty="0" smtClean="0">
                <a:latin typeface="Consolas" pitchFamily="49" charset="0"/>
              </a:rPr>
              <a:t>	SW r5,  0(r4)</a:t>
            </a:r>
          </a:p>
          <a:p>
            <a:pPr marL="801688" indent="-801688"/>
            <a:r>
              <a:rPr lang="en-US" dirty="0" smtClean="0">
                <a:latin typeface="Consolas" pitchFamily="49" charset="0"/>
              </a:rPr>
              <a:t>	...</a:t>
            </a:r>
          </a:p>
          <a:p>
            <a:pPr marL="801688" indent="-801688"/>
            <a:r>
              <a:rPr lang="en-US" dirty="0" smtClean="0">
                <a:latin typeface="Consolas" pitchFamily="49" charset="0"/>
              </a:rPr>
              <a:t>.data 0x10000000 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# data segment</a:t>
            </a:r>
          </a:p>
          <a:p>
            <a:pPr marL="801688" indent="-801688"/>
            <a:r>
              <a:rPr lang="en-US" dirty="0" smtClean="0">
                <a:latin typeface="Consolas" pitchFamily="49" charset="0"/>
              </a:rPr>
              <a:t>counter: </a:t>
            </a:r>
          </a:p>
          <a:p>
            <a:pPr marL="801688" indent="-801688"/>
            <a:r>
              <a:rPr lang="en-US" dirty="0" smtClean="0">
                <a:latin typeface="Consolas" pitchFamily="49" charset="0"/>
              </a:rPr>
              <a:t>	.word 0</a:t>
            </a:r>
          </a:p>
        </p:txBody>
      </p:sp>
      <p:pic>
        <p:nvPicPr>
          <p:cNvPr id="4" name="CP3 Ink d1bc5f85-aed8-4897-b550-cc924807f66f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798" y="246056"/>
            <a:ext cx="6995042" cy="602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Lessons:</a:t>
            </a:r>
          </a:p>
          <a:p>
            <a:pPr lvl="1"/>
            <a:r>
              <a:rPr lang="en-US" dirty="0" smtClean="0"/>
              <a:t>Mixed data and instructions (von Neumann)</a:t>
            </a:r>
            <a:endParaRPr lang="en-US" i="1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… but best kept in separate </a:t>
            </a:r>
            <a:r>
              <a:rPr lang="en-US" i="1" dirty="0" smtClean="0">
                <a:solidFill>
                  <a:schemeClr val="accent1"/>
                </a:solidFill>
              </a:rPr>
              <a:t>segments</a:t>
            </a:r>
          </a:p>
          <a:p>
            <a:pPr lvl="1"/>
            <a:r>
              <a:rPr lang="en-US" dirty="0" smtClean="0"/>
              <a:t>Specify layout and data using </a:t>
            </a:r>
            <a:r>
              <a:rPr lang="en-US" i="1" dirty="0" smtClean="0">
                <a:solidFill>
                  <a:schemeClr val="accent1"/>
                </a:solidFill>
              </a:rPr>
              <a:t>assembler directives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Use </a:t>
            </a:r>
            <a:r>
              <a:rPr lang="en-US" i="1" dirty="0" smtClean="0">
                <a:solidFill>
                  <a:schemeClr val="accent1"/>
                </a:solidFill>
              </a:rPr>
              <a:t>pseudo-instructions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Pseudo-Instructions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Pseudo-Instructions</a:t>
            </a:r>
            <a:endParaRPr lang="en-US" dirty="0" smtClean="0"/>
          </a:p>
          <a:p>
            <a:r>
              <a:rPr lang="en-US" dirty="0" smtClean="0"/>
              <a:t>NOP </a:t>
            </a:r>
            <a:r>
              <a:rPr lang="en-US" dirty="0" smtClean="0">
                <a:solidFill>
                  <a:schemeClr val="accent1"/>
                </a:solidFill>
              </a:rPr>
              <a:t># do nothing</a:t>
            </a:r>
          </a:p>
          <a:p>
            <a:r>
              <a:rPr lang="en-US" dirty="0" smtClean="0"/>
              <a:t>MOVE </a:t>
            </a:r>
            <a:r>
              <a:rPr lang="en-US" dirty="0" err="1" smtClean="0"/>
              <a:t>reg</a:t>
            </a:r>
            <a:r>
              <a:rPr lang="en-US" dirty="0" smtClean="0"/>
              <a:t>, </a:t>
            </a:r>
            <a:r>
              <a:rPr lang="en-US" dirty="0" err="1" smtClean="0"/>
              <a:t>reg</a:t>
            </a:r>
            <a:r>
              <a:rPr lang="en-US" dirty="0" smtClean="0">
                <a:solidFill>
                  <a:schemeClr val="accent1"/>
                </a:solidFill>
              </a:rPr>
              <a:t> # copy between </a:t>
            </a:r>
            <a:r>
              <a:rPr lang="en-US" dirty="0" err="1" smtClean="0">
                <a:solidFill>
                  <a:schemeClr val="accent1"/>
                </a:solidFill>
              </a:rPr>
              <a:t>regs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LI </a:t>
            </a:r>
            <a:r>
              <a:rPr lang="en-US" dirty="0" err="1" smtClean="0"/>
              <a:t>reg</a:t>
            </a:r>
            <a:r>
              <a:rPr lang="en-US" dirty="0" smtClean="0"/>
              <a:t>, </a:t>
            </a:r>
            <a:r>
              <a:rPr lang="en-US" dirty="0" err="1" smtClean="0"/>
              <a:t>imm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# load immediate (up to 32 bits)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reg</a:t>
            </a:r>
            <a:r>
              <a:rPr lang="en-US" dirty="0" smtClean="0"/>
              <a:t>, label </a:t>
            </a:r>
            <a:r>
              <a:rPr lang="en-US" dirty="0" smtClean="0">
                <a:solidFill>
                  <a:schemeClr val="accent1"/>
                </a:solidFill>
              </a:rPr>
              <a:t># load address (32 bits)</a:t>
            </a:r>
          </a:p>
          <a:p>
            <a:r>
              <a:rPr lang="en-US" dirty="0" smtClean="0"/>
              <a:t>B label </a:t>
            </a:r>
            <a:r>
              <a:rPr lang="en-US" dirty="0" smtClean="0">
                <a:solidFill>
                  <a:schemeClr val="accent1"/>
                </a:solidFill>
              </a:rPr>
              <a:t># unconditional branch</a:t>
            </a:r>
            <a:endParaRPr lang="en-US" dirty="0" smtClean="0"/>
          </a:p>
          <a:p>
            <a:r>
              <a:rPr lang="en-US" dirty="0" smtClean="0"/>
              <a:t>BLT </a:t>
            </a:r>
            <a:r>
              <a:rPr lang="en-US" dirty="0" err="1" smtClean="0"/>
              <a:t>reg</a:t>
            </a:r>
            <a:r>
              <a:rPr lang="en-US" dirty="0" smtClean="0"/>
              <a:t>, </a:t>
            </a:r>
            <a:r>
              <a:rPr lang="en-US" dirty="0" err="1" smtClean="0"/>
              <a:t>reg</a:t>
            </a:r>
            <a:r>
              <a:rPr lang="en-US" dirty="0" smtClean="0"/>
              <a:t>, label </a:t>
            </a:r>
            <a:r>
              <a:rPr lang="en-US" dirty="0" smtClean="0">
                <a:solidFill>
                  <a:schemeClr val="accent1"/>
                </a:solidFill>
              </a:rPr>
              <a:t># branch less than</a:t>
            </a:r>
          </a:p>
        </p:txBody>
      </p:sp>
      <p:pic>
        <p:nvPicPr>
          <p:cNvPr id="4" name="CP3 Ink f0b193e8-4cb0-44f3-ad24-55e6a0639e69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72696" y="871976"/>
            <a:ext cx="2930127" cy="495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KwCHAOAgAQdAyjCBwEQ9k79O8qZtkCQdLqZiXXkGgMKSBBE//8DRShGKAUDOAtkGSAyCQCAgAMBe8IeRTMJAICgAgHhwx5FOAgA/gMAAAAAABHl7MA/CtUBUYT8RGX4iM7Xx4tuJgnghKaM4pSlglKC8cd6oyjJa6cZ1hWCcSMU5TglGyUEqUlCEMfS6bcAhuN8432PjoqLjIVDyUPBQkRFRkNERURJQ0NGSUVJSEVIRkNCREFCQ0NDRURFRURGQ0MhoWCgUHCICDhYWHj4ubk4+TlaOZpY+dmZ+znp9gGE8Ta4OXw5xiiRhGMJynKMopTgiQjBGBGEUaVJwRQjCMIwIpIwIK18Hzi0gCE2ENGrDJlx5ci1i4xNlrTI2aLcWTHkWsGjVvlxYsbfI0Y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JM1HAOAgAQdBIwLlgUBEPZO/TvKmbZAkHS6mYl15BoDCkgQRP//A0UoRigFAzgLZBkgMgkAgIADAXvCHkUzCQCAoAIB4cMeRTgIAP4DAAAAAAAR5ezAPx4QOoPxvFAAAA5cwAHDyPTAAAp3H4X4nMviczvnwMMszAYLFYDARRR04HC4PA1xwSY6LJYDFIT6gb6h+26HEpipCuHLfPnx58N5yhLJLgbcE5CF400sMGfvljQwhCQwQwQwwy6+VDgwITYQ1YM3LNliwrWjFw1WtG7LCtxNsORa1yYWbJy1ytcWFuAKbRyF+KSb4pZ6amOxGKxVUkM9+Bw+BtjlmqwlWIowE4CD/UZfqAb1xi+O93z3zzdxcRXTjU6wheZOEzZyxxkEaCGCGCFHLh87FHFMITYRizOGzZixZLcbXNmWtGDlstct3GRbhZYmmNi3ZM2mFwAKqQFKg/4qbv4qjeeHhcPC7ctTeePPnu2dYOVRi6yuUVWpxlvfO7axw4VE3149+O2cRrxGscpAg/1On6knOu/De+Od765u0RqtcjtekRLLd72sxWHgXCN3mc3MkFQ06cdShPLHglHs5axjGMIwnARhGEYkRCCUIwSnCKESKE4RQRBFGseD1ZVpQCE2EN2zJm1yOGy1iwYNlrTK3yrXLdg0W43GZgyY5W7LLkcgCmodhPxcdfi471y14p4MGLJitSFb48OO907MjgCD/VUfqqePaOUcE5vjx3z3nMsYeBHAheQNfHBo6Y5YYUJCQwQoY8Lo44I4ACE2EOGWFhjaMWC1k1a4VrRwxzLcWFg1WtXLFvhZOGDBtkbACoEBKIT8Zxn4zjZq4MuTgwwxwyhTJqzZsWCC+PLnx471lTFbgUyRhPqkPqpSdp6s+zBitSkpzw48OPHjw3wxWlbJi2MVZVCE6mY14ccazjGKESEZRjCMJwnCMZ1x9mU5UCE2ENmzluycNma1gwbN1rRziyLXDdk3WsmONmzxMmDnI1zACmwghPxq3fjVva6ZbVxS0ZMVrI4b4ceG9ayrkYMmAIP9Ql+oTdNZ8KdG75313ve87IxHhVyxgITuYJR0573qjGcpwTlNFGc8PbIzITYRmyOcOZxlYLXOJgzWtGWNgtwtMzVazyt2LHNhxYceJiAKUQ6D/jeC/jd/jcbqWp4Y6IT6Zz6ZPVLRLFCcM98+UIbH1vAQNfFwcLF3sBCwEeAhNhDls3xuMLPItcYmjFa0xM8a1w2xs1uLLlyM2+Rs5bs8wApoHoP+OWr+OWvjmM4a1jHCJbzx3dzU9q7a4IP9Sx+pZiO1awjM8d73zvnOYnWfAnUUheUOA4WtlhRwQhDBGjgjS4nIwoLAITYRhcZMjTFjaLW7Rq2WtHGVgtc427dawct2zBq5Z5mrJiAKZhuE/HVR+OrWGPJhwYMmLJghGOXDr14bzjkpsyCD/VGfqfcZqKiWbznfHM5m8Z1OMIXlLgNHqZY44UMUYEanWxww4UAhNhDRi3bYc2RwtaZXOFa0zOWS1w0aMVrRxhbuWLls2bsswApKC4T8ngH5PAcm1gJsIIX1BnqDcwwEmAhlprCHxFT4LAaTG5nAUBiwITYQyysWLLJizLcWbDlWtG7nGtcsmzNayzY2bTE1yssTZgAKVA2F+TgT5OM85TgI0amWWECH6djp04LUozAoNAIPAYbC4iCHxJU4GocDgsJoMDgEHgYhNhDNxhcuczVwtaZcmZa0YtnC1w4wt1rhoxa5GzhmzxYswApSDYT8m2n5NteTknipHBhqqIbp0unTwVJwMdAQsFExMXHghsqYDiYC9iYWNt4eCSQhNhDjExcN2+HMtyYmjla0buGy3FhwtVrhzkY4nLRq1aMWgApPDoP+TJT+TKPTFUmPDdZAhPpqPppeFbUyQvC+XPjAhsjWsDA3cTCw8nakBLAhNhDHGyZZsbXItyN2+Fa0w5Gy3E5y5FuVoyYuGeNm4bMcIApODYP+S9D+S9vcTyuscayAhPpsPpndGZqhVhw6cYCGyBYwcBdxMTI2cKgIoCE2EOHDZviy4mq3DhYMVrTEwcrXOFo5WsMmNw0Z5mDdjjbgCk4Ng/5KcP5KgeFcN4jec5uE+om+oDwT0TYMd8ePOIbJ2AYOVoYeNl7OEg1UITYRkw4sOZw2brcLhhiWtGzXCtcY8bRa1cuMLnE5yuGLRiAKSwyD/koq/kov3eszBuCE+nQ+m30SzZK5K3y5QIfBE5gMBocJjctQFJAhNhDPJibNMjNytZYnLBa0aZcq1wwaMVrVvkZsWzjNjbsmoApLDYP+SIT+SJVTDeMxmoT6cT6ZvBauCN43y58ohskXcLH0cbE0dDAlkCE2EOMjRkxbMsi3E4y4lrRjlxrXLLE5WuW7hm2yNWjfDlagCkoLg/5Hsv5Hvc6utbXYg/0936dGuGNcLcbAh71LYHAZ7DZrDYDAYAAhNhDPE5aZGzBmtxsGuRa0y4sq3C5wtlrNq3auMjNtlb5GwApSD4P+Rtb+RvPM8r7NY48MqIX0pXpT8phLocFHLBh48PTgwIXVVRR42+uOm3O0ygAhNhGHI1yOWOLItbMWrda0wt3C1wyaM1uNvkzNmTdyzYtcoApMDIT8if35FK8VtUp5sbDEhPqcvqN7VSyyy48+UIbHVjAwN/DyMrNwKCAhNhGbIyZ42mTMtyNW7Za0zNsq3C5YuFrVhjw5nLRw1w5sYApTDoP+REr+RF/PHlNadrjIhfS+eltyVVUUkGFhwduDwYCGxxWwMBdxMLDydTAwcFNAITYRmaZGDXDlZrW+PG0WtGbfGtcNcOZa4cOc2Nm3zYXDZmAKTQ2D/kMU/kMzquVVyiZ2hPp+vpzdEcGOcNd9OPSAhsJRsBAy9HHztCgVYCE2ENGWVywbY8S3JmYsVrRtkzLcWRliWs3DZy5yYmzRiyYgCkwMg/5CZv5Cc+N89UxWtIT6ar6X+2KuCmPHpw7QhsfWMLA3cjN0KDgqYCE2ENmLhwwaYcq1i5aslrTDixrXDRu3Ws2eLEzy42OLFibgCkkMg/5BIP5BRdXqb4MKg/1E36gHE03XHPHmhsdWKAuZGln4GBgJ4CE2EM2LFiwYMmq3K1yMFrRk2bLcLFg0W5HLfFlZN3DRw0YAClcQhPx/+fkAdzxx4oYMlsSWCtSF9MR6X/BYafARxz1y23x4PBiGxZQwMDVxcHBwcLC4BQKNITYRmxOMLhs5wrWzfMzWtHLXItcNsbNa4auWuRg3aY82XGAKRwiG8fEXj5DiYOFgoW0Ah+qC6idBIPA4XSSHwRPYXQZnEYHAACE2EZmrXG2ZZW63C5zY1rRizxrXOZzkWsHDJrhy4suJpkagCnYihPxOffic9qxy0xnCGDJq0aMElcunTnyzjDNi4WbRgIT8AYX4A15UnslqwZMEFb5c+XPlz57zUpg0UwQhAITxJtOTlvdGKcIwjCKERONeDzYmwCE2EZXGZo3Z5mq3M0aYVrTC0ZrXLBgwW4mjJzkxOWWPM3xACnAehfioA+KgGGvB0YO5gKMJdZJFLLbgb8DXXFTgLLMchPwA3fgBvxYJ8C+qcJxw474ceO+O84RxMktGUITjcqlc88+Os6pwRIk08PfIVCE2EMGGZvhwt8K1xhaMFrTI2arcTRs3W5W7dnkx5szdk0bACnYjg/4rzv4r68RrHKMTUziGJrO+vPrz3da6cvC6cKCD/gD2/gDvw5RjURc3x3x4+D13zucVw6cK6Ti4kIXjrVyxae2GMhQQkJCgjihihgjr0sKGMCE2EMcrTCwYtsy3NhaNFrRnlwrcWZvkWucTlxhYOGWLHlagCk4Og/4tpP4tsarlvCaGgIT8AQX4Af9VtEskKsOHThCGxxWwazh4WHk7EgYYITYQwbuW7JhkZrW7BiyWtMmJqtcN8jNbiyt8OVnlZuG7RwAKUA6D/i8C/i7/q+m8XmOsXoCE+/4+/byR0QwJxrfLnIbKGAYODtYOHgYnApByoCE2EZsjHHmYsm63G2ZN1rRhkyrXDhlkWsc2Rw0ytXLFzkbACnQihPxoRfjQ3nDDgy6r4pYrZLWhasK5cOPHjrWjc52AhPwCEfgELhghqhmhiI4cuHLlz48eec5WwU1WshOE7yda3rOc5xjFGEZynCKMIzv30YAhNhGNzicM2GTItcN2OZa0b5sq1zlbsluJs0bOGOHEzYOMQAplG4T8a+n42FYZLas2CjDHPnx46wWwYNkMU6CD/gF+/gFdcOMTu93x3xzzTDFeBOL0heSt+j1M8MKFBCCFLTp4I4KQITYQwxM22Nw0aLcrJk5WtMznItxMcmZa5YNHLHJkzNMbXIAKbyGE/G3Z+NvukLZ8VaQpTFbBROuHTly4Yo5IcCWagIP+AVT+AU2p7Z5XS723m87vN7tUcr7VwgCE8Ub4uXlvGsUUYREJwijGdefpR3ghNhDBliy4czVytx42rJa0bNGC1xkx5VrVs5Zt8zHLkYNHAApoHIT8cT344saXxM1slKLzx58OO84SpqlqlkCD/gF2/gFtq+VxFze97453cTrFeJ17KIXkTbxwaWuWFDBDBCghIUNOrRsGITYRlwtGbZk3wrWzFvjWtGbbEtcNWrZazw5mTfK5x42TJoAKaR+D/joC/joDJ51cOVa1qpnjnnnmziO3LhwAg/4BJP4BJTwufZhWczzvnnnvLOHauGNAhPF3FnDm6ZzjFFGEYRIpq4+yMAAhNhDLC3cYmjRmtatXLNa0yYWa3C3aY1rNtmbOMWFkzyNMYApsHYP+O1j+O1nvGL5RyxwqIcd8ePHN3iezVoP+APz+AP3px1GKqau83veb3d5rPKuHIIXjjUxwaO2OOEhghghghghRwz62GCXAgCE2EYWDbM2aOWq3G4c4lrRzibLXDRqyWsHORyyysHLRkzagCnUhhuA+4D9MzCNjBVzkIhpCRuIeCgYKLq76/BAAh+Wq5atP58lssFIjcCgkBhcplErh8Jg8Cj09ngJahPH3Vq5rPTDek4TlWFKwjeU4XZe6hPCAITYQ1ytHGLNharWDlg0WtGbRwtcsWzBayxZG7dq1ZMseTKAKYxOG4Ybhh0jIQsJBwSChICLnJ24nYACH5DDkMUyhEIg0CIPBYPPaNR4XIYmAhs6YngIHAcFGw0LAQpK1sTAQdCAhNhDhgwwssOPEtYZGrFa0bsmq1xiw5lrVplxtXDhtlwucoArVAT6G4pLik7ecgIqAioaJvo2EgYGPh5GXi4+Dg4qKipaJwpIwcFGxdTEVMXBISYmpSWhoiHgZGTo4yfi4OHQdZf3whuP04/W2iIqDg4uJr7Krj4OHi4mFjYWBgERAQ0NTXNBAQkREQdghoqBRMPHxsfDw8LDws9hOkhYCAhoSgm5oheXODzO4WKuKeSmCSmaeSmqeFLHg8TXJNkMJgMNkLo4MvXbLHLBDBDDEQwww062VDlQhNhGRniw5GGXKtatGeJa0aM2q1w3xtVuXGwZ5seHMxzOWAAqHASWG5qLmo1jYLGwWtFAwyKhoyMkIaKgIOFkZObl5OXiYBISFNCiG4iLiI03NISFW0TDREBCQsDGyMnKysjFxcHARkNJR0dFQkJK1QITwMpfg3nhjKacqyrFGEV8F6ThOM/Bac5AhNhGTKyaZmrPEtyMGzNa0xt2q3CyytluZo2w4cjXK4w5WgApqIYT7Vr7VNBG5w8U5StJuwwnOc8smBixQyIP+Hwz+Hx22HQ6cM6zOeeuOZieHPSnGeMCE0UhFCUY3nGcUyMIwRhGGXrxm4AAhNhGFgwxYsrbMtZYmbRa0zZWy1xjb5FrLG1bs8uFy3cOWwArQApMBhuKS4qOOjIaIiIKFp6anJmOREFAwUBDw0JBRUNCQUREwcLHw8HDwEBFRkpJTUpKSkhFSEZIR0lHSUhGQkBDwsXGxcrJycnJy8zNy83JysbGxMDAQEJEQkNAIOBh4NBwSAgUDCw8TEw8LDwsPAyMbLzdHS1NfSzsvIxcKhoiGio6WoKCiqqaqopyYko6WhIqE/AGJ+APnHhvaFNnS8A+ADwpwcmDJTJJCM63z4cOHDWd4pwrOs61iQlKEowinCcIwSIQmhWF1YpxnWKcZxjG843ihKFLQtCSyEZEoUlakoWSilGkUI1jO8Z2nHEkAg/jD4n3Xm8OHDwPaqfF8HfGN3CYmZqUwABKJSgIkiYmE1cTCYBEkXUyRKJgJgmAExMTAIiYBImLz5/qzccghNhDBk4ctnORitbs8uRa0Y48a1wwwtFrPFlyNcrZm1YucwAp+IobhbOGxQ8DFQ0FaVtZaRkJGRUHDwsPIo+AgYOFhYePJWUCG8D9HgfbiUXHRcJAw8NGwUAQEFAQEFAwEKhYGJgoy1tLm4ITwxjhTXwa1nOM4oohGMYzjfm6ZJCE2ENm2HDkw4W63M0zMVrTM2YrcTVgyWs8OJg3bNsWbHhZgCqUBL4bjLOMtqagIiUiIghZGXm5OVhYCEhIyqm6qKhoGEh4WZLGQgYSCioaCkJGG8DbXgbbnZwKaHgoSChIGAg4CFQ8LFxcbDYFhImJgoKIkK4sEJCQEHG1t1diGyNdwCRoYmDiUCgYCBgYKAgIOCgRCoFBwEFAQiCgYKBgYOFu5GDgMPiE2EOW7PKxaOcq3LictVrRzhwrcTfHmWuW7fC4x5MLdswZgCnUjhPySHfkkPjDg5J0WjKsZxLU4mbJqpCefHtvwZXkAg/4Aov4Ao+PDpGKYupjK73xrnxymnJ4G/A2AheNtWaWmNHBCQwQwwISGKGCNHTqZUeFAITYQwa5srBuxcrWWHE4WtG7lutxOWzNayZtMzFs2Zs2GZqAKXBOD/ktK/ks9mOMzx48c2cI5awCE/AAx+ABWGKmq2jBCkWNnx48IhsuYJgYC5jUGhYOBhZG1hYBBgCE2ENWuHLmbMGq3Eza5FrTJkyLcWTE3Wt27nK3YNWWJi4zACp4E+QGG8SeniT/iImUh4qDhIWAhYCFgoNAwMBAwBBQMBAQEDAQiCgIKEhISAgoKCiIiGjIiIjoaGhIKAgkFDQUJERUZDQ0IgkBBwCGgIRCwcXIx8bHx8TEwMLBwcbCysXKxNXUVIqKkqKkLKzXl7WVqysyur6Sluru6u6ytFXVFXVIGAgYCAgYaAhoKEgICBhZekpYKDj46VlJGQVdVe3mE6CDg0HAxcXHxMfIyMXBxqHh4NExMHCxJAwiCgoSEQRBQUDCQENCQ0JDQ0BAQ0JDQkdBR0hFRkdEREoI6FIbwiieEUGDgoiAjEVAQkFCQMNAwkLAwcHBwsSh4WDhYOBg0DAQMBAQBAwEGgYFAoCBgEFBIBAQcFCwECQMEIFAQcBBwAgEBBwUAgYKBgEHBwELBRcUK+uJeWClpErKRMQi4ol5aHhoeGg4KJiBV1RW1izsq+uu7rBs8gYGAQEBVYNwZgvBWBcCXd1V1SXlo6PmodBoODgYGDgYFBwECQECgEAg4QQEHBQKAgYCAgkIgoCBgIGBgUCgYCBIFBwEHAkAI2ICD+NvVl7e8bq0zKUxMxMSIRIEwTAAAImYTEwmEwiYmpCJmIJRMWTAJgJhMJgvGauEIiLJi00iQEARZEiJRZEozUSmYRJUzRMCYiRExMTExMSiYmAiROff8eMx2ITYRjzOGDTIzwrW2JpmWtMbHItcsc2Fa1yZczDJics3DRkAKYxqD/i6a/i6bZjcXia6a5ctYmZ6uc3SD/hMy/hMz5R0xwql5vrnjvjxz4OLZwIXjTUws7fHHFKglgQks9+ZQwUAhNhGVthcNGORitb4WbBa0xZcq3DiyZFrljiw5HOJthbY2AApYEoP+MQD+MQFGe9bYjVdK0wCE/CXV+EutozU0UwSiy1y4c+OGyZgErZGBhYGBgYWRsYFAQ4AhNhGNs1ZY2+Fmtw4WeJa0ysWa3DjZt1uVuwws8LFrmzN2QAprG4T8ZZn4y2cdYNGbRqtZhvn05ctZ0Zs2bECE/CaZ+EznNTJNOOPDjve+HLe81GLFgxCF5S4BhaWuWNHBDBDDBDDClZ/BxR50ITYQ3xuW7hg5yrc2PNiWtGOFytcN2ORa4zNGjfKzw4cTFqAKbh6E/Gnh+NPOsMvCpmxShCuHLfPWuFhJRyYsWYCD/hPA/hOjzF8Mzc7zx3148dp1jlw7VrF2heWuDUGlvhjhQiEjgQwwRx5nBwQ5UCE2EZmzBmxc5my1k5bZlrTE2arXOLE1WtMTJtlxs8TBvibgCnEdhPxvdfjfTw4mTNmwYrSnHHjy5cuW+GtaUyZtAIT8JjH4TA54JZEIzrjvjy5cuGsYSxW2WwUkhebOHYIdjLDDHAhghghQxRo4cLn4zAghNhDBliwsszLMtasszJa0zOHC3C3ZtlrbMzaYcuVlmctWIApyH4fxceeLoeDwGBIpApBIphKJlIpJGItDoEh8JicVlchnMvmcbjKD/hSU/hSFZreOeOMymIRUpur1ariE8Sb5T5eOc6oxIwREYxrn7spsICE2EZm2Js5assi3FlcMVrTLmyLcLlq4W5cLfI3asmLVsxcAClINhPx/Bfj+JnTHmQxM1siE/CMl+EXPFkwaqRljy6c4h8PU2CwKgwWCwugwCAwOMiE2EZWGHHkxZMi1swbsFrTK5wrXLJo4W4m+XCwxM3LXIwcgCmsahfkHE+QfO2aHCXYjBYCqBTbgcDXTLEwl2CwAhPwlDfhJltonkwxw4cufPny5ZxhDJTFK0YXj7WyyaemWONDBCQoUdungQ4MhNhDfE4btmjRstxuGLBa0YtWy3FmytVrlo5yNmuRm1zYsoAplGIT8h7X5EA7w0YOBq1YqVnly5ct6yvkliIP+EsL+EqPU6TO9558d7zmOuONXgIbPGKUHcxMDBwKAgRAoGJvYNBz4ITYQwcM8TZkwYLXLNswWtMrBotc4mzZa5bsGWJo4aOG+ZiAKahqE/Ixh+RkGWHJXJTJLFCEIzw49OnXfTWMgg/4S0P4Ss+HHhNZnfPPPnzzmZi+DEYCGzliNA28XBwMDAwECBAwMPew8BC0oITYRlytGLXJlcLWLfC2WtGWHEtxOWblaxY48TbFmY5GDLIA=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MUIHAOAgAQdBIYDkgMBEPZO/TvKmbZAkHS6mYl15BoDCkgQRP//A0UoRigFAzgLZBkgMgkAgIADAXvCHkUzCQCAoAIB4cMeRTgIAP4DAAAAAAAR5ezAPwrGAn+G8YSnjCdhoiKg4qPgIeBg4GAQCBh4GFg4WDh4FAQMFBQENBREFCRUZHSUhLSEhGR0ZHSEhLSUpGQ0HBysrO0NDQy8rEwsLAw8HFxs3KzsrFwsFFR0dLRkRCQMPAwcBCQkAgYuPmZ2ppaOfo5uXk5GPh4FEREpRU1ZXUVdTT1Yhfhbo+Ft+iLFTZCjFYTGYTFYbAXYKqyCGGeunB4fG343F4XE4PD4HA1320ywkEVEUUiCCKKJNDBHHXXLg8Hg6cLg7cDga68DfffbGrsYCaqqDCQXXWYDAYC67ASYCSqqaaSaJEhhlhnknjhnoIP4Qis+rEZ53mS4QExJMSRMTVwJi6lEwmJgTUwmLSmriIiswSIhNXCUwSTCYQmEibz4fvxLsCE2EN8TLE0x5m61xjat1rRywyrcTlu1WsGLZo4ZZcuRzlyACm8ah/GBt4wa4tHo9RJdNJZKpBHIpCoFA4rF5HNZXTZrQ5vNwIP+HE7+HE2+fFd5jPCdRwitXy3EzACF4WyMLSzoIUEKOCOFLTfjaTMAITYQ3zYszdk3brcTFxmWtG2RotcN2eZbkauWWVqwZ5mWFoAKcxqH8YiXjG1nE+mkelkQlUamEsl0slkchkFi8lmczq9Hp9HAhPw9zfh6h068+drprhes4TtKGCWClJWAhYtNBJi8HBBFLPLDDDDDBCt1MEKQITYQ0cs3DVw0xrc2TEyWtGGJitc5mbda4ZMGrNviyMXDfMAKaBaH8YmXjFVn0+mU8k0mjkai0OQGExmNzmd0Og00hPxD9fiHj15d88KspYKUyQ0RkSCGxVPwcDewELAIWCgUGiZmhg4BbCE2EM2zlgxyt8y3EycYVrRjmxLXDHCyW5GjXFmYY2ORyyZgCnIah/F/94wdZhLo9KIxLo1LJFKpFJJJFoFAYnG5PPZ3S6DQwIT8TBX4l08/D4d9M8cayjAtS1MFMEoQhcVlEGNwsEaGGGOCOCMnp1MUcGGAITYQ3bYsjdrhZLcuTCxWtHGNgtcN8uVbjytsOZy4xMGzFmAKdhuH8WoHi3LnFGlk6lEsj0skEcjEUgkGhMLisdjspks7ls1loIT8UWX4oa9uvgxyz1wxzjCFMEsUsEcEZViAheDMXA18CCBDDDDBChQw16eCWDBAITYQ4bMG2Zo1ZrcWXE3WtMLJqtcsXLZa3c5mTLJmxtWmTMAKaReH8Xh3i9/j0mjkwmFCoFGok8l0cgkLjcxmc3m81l6E/FdV+K3OuXXHTfbjx1nKGDFTRGkYAIXdTmjlhgIyOCOHA6NLBighNhDbJkZ5srHGtYOWDFa0YOXC1y1aNlrFlkcYmuZvlwuGYA==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LcLHAOAgAQdBPQDkAUBEPZO/TvKmbZAkHS6mYl15BoDCkgQRP//A0UoRigFAzgLZBkgMgkAgIADAXvCHkUzCQCAoAIB4cMeRTgIAP4DAAAAAAAR5ezAPx4HCoL8dfjkAAqfAS6G7Qzs8Y2hj6WPpZedj4WMlJSinKCUloOChULEwkLFQU5LUUxMR0hARMfNxNHCxsMAhfgV4+BZnBRYKLDVYKqaKOm2nG34u3Iy2pIrpMcwUd02AoqmkknYe3D4MITxVti37cdYxnCcYxmvjlDFDBDFYvGsZoxVv4JinxQhNhDfHhcM8bbEtatGLNa0bMcy1xlb41uTI5Z427Vu1wscQAptFobwC3eAWuAi4SlgZeDh4aIkpqimpqYgYKJgQIX4FFPgUxkmswGAuwk1CWnB04efB00ygIbFVHBQNDGwcLCwKBgYGBhYfAMChZ8hNhDDFkaOGTlmtZY3ORa0xs8a3E4xslrPMxbOGWZyxxsMYAppGoT8BqH4DdcK+bBwM2rFile+PLpx4a3zU0Ygg/4GFv4GIa8Cu0aud548+fPO7zjemgCGz9i+Chb2FhUHAQIEDBwMPewZPiE2EYmrRuyytmy1u4wtlrRs4bLXDVwyWtWjfFkysszBwwxgCmEVg/4Eyv4E0e0cqqJznjmM4zqeFoP+Bib+Bf++M3ne+Od7zxxNVjgAhs5YjgoW9h4GBg4CDgIOFhYm1QMBACE2EM8zRs4ytXC3G0YNlrRg3zLcOTNmW5WTZu3w5mjnK5ygCnAfg/4GbP4GZa3rnVxPhVXJWc768+K8adq4WIT8DB34F741peM64Y5cMZwlbFi0UtIy4c+PSIXlTgM1NcccMKOGCGBBBBBDFKr2MMEeRCE2EMXOVg3ws8i1k4ZuFrRoxyrXGbKzWtmDlzkbYcOTCwYACvoBXoT8ESH4Il5TxUxRhXDhz3zyvLBg0YMVMEqKTsirXLjy58dcZa2bFkxYISrHLbbiniw5KTyYa46a4405SxWtitCM73wywypghPwHGfgNr3YM2C0U8+HTl159+3DeEcVN1s1KQjeN73wzhCWLNbNa0oVjOtcNcrXGuC+TFLZTFfFljhx48uHPfTWNoYMmjNopgjKF5m4Vgh2csMccMMaGAiggkRJIYE8EMMMMKGGCGCGKCAghgjI4ZZbc3Gx2GwFmCzkUmNwdssccMMMMKOBBDBDLr5YpcOAhNhDdm1YsWrButa4WbZa0wucy3C5yM1rnC3as2mVmybucQApRDoT8G034Np5ZrZKUteenDtCD/gVc/gVd51OE8M4uJIbPGJUDgOHg4WPu4GBSYCE2EMmbBy4ZYXC1s0aYlrTDlZrXDLJjWscLlg0cs2eHMzaAClALhfg0m+DT/EYLGYC7ASSQAIT8DLn4GPb541w4c9cIh8YV2AwGgxGiwOAwGSghNhDlxkzZMeFwtYuWmJa0Ys2q1w1Y41uJu4ct3DVgxw5HAAp1GIbwiseEX+AkpKUkJKMgoCDlZmbp5uNh4WUlpycAh/AnB4ErYBCIFA4HDYfEYnFZZV4DAoNCohDprVIBAYbb2lbOXioUg4BAwkAgUDG3sTAp0CE2EZcjVxiZOMS3Nix4lrTE2yLXOJm2W5smTLhzM8bPC1xgCuwBXIXyyHlQY68DgcLgcCvmnitlwuDtrpkqsxmK0AazIyyxoJIJIoo5ba64ZZqrMFgKpE9Nt9d9M88BRFNNMomiwmAxGMy2ExFE9OLyuVCF87558GSZiJaoaKaJZJJKqprJIYZ577QzGAxGSxWKxGCwmExGAxmKuwUlUUduFvvvweBvnvnprrwNd9tteBwN99+DwuDxOJxeBvjkwWAxWOwWIIP4g8/d+DedXiONbmyauIlcIkAiYiYkTExGYCVTBIiZghMRcl+D8DyoITYRiwsczly1yLcebG3WtGGZotcN8mNa4ZsmrVozyMGbhuA=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IIQHAOAgAQdBMAIqAcBEPZO/TvKmbZAkHS6mYl15BoDCkgQRP//A0UoRigFAzgLZBkgMgkAgIADAXvCHkUzCQCAoAIB4cMeRTgIAP4DAAAAAAAR5ezAPx4IC4SCGjWtWIAK6AKrAYbizOLNwLgRT0wYOjZyUlpiimJqSmJyYkIqQjoyIgoOAg4ORlZWbkZuRkY2PkY2Zk6efpZ+bk4+BgISKioiIgIRAwMDCwMHBwsLCw8PAQ6BgIOEgIOAQcHCxcbGycvLzc3KzMrIx8fHxMWgYRIQklCRURCRUZGS0tOS09LS0pGVFnZLe2W9sq6oVNRSyEPAwZBQSCgoCEgISIjJSUlsMoP9FR+ip3p4/jBi2buZJwxEKmLhETi6mZm1zM3d5lMQqozEs543m8pxjhWtYqpRbFxEaRERaonETiamFxEJgm5tcpunHg8HwHj+MO/bzI5a8DliIzc3OYa318H1QIP408njXr8c5ssi4uCSCJgIlCYSiUSACJJiUSVdXCJmEZ1cGaqxEXFwiQSVKYnFyYmJmrLqYRFgTFZiZ1vhmrxNxn4Xi58EITYQ2ZNsONrkxrW7TC2WtGbRgtws8rRa1y5GTNy2zZWuFyAKuAKCAYbhRuErm4VDQSAgCBQsBAwAg4iJSUmvL3C0bMR0tKTUlMRkVKRkZHRERFQ0NDQ0NAwcbFyczQz9DQys/MysvGyMbHomBg4aChoSKjIiMgIiBQsXFysfIy8rMzM3N0NDT0NHRzsvLx8rGwcFBRUdMU09WWFhTVElNSkRAIX4fTPh8Z0emtmsimikhinhjjlnlnzOq1bPZ9NPShQwRxQwQSJoJpEkMUMcMsqOOMICKOCGC+GOuu2+22u2OORNBVVFRJRVRZVRVRNNEkhgRQCOmOeueOWJVJJRIIP5s+IZn4H2mUTEpTEkShMLRKU4tMJqYmpiESEgTUiExMTEzUkXVxExdSlF1KalSJiJiatOefwXmb8sITYQ1Z5MLVg2crcLlzlWtMzFqtc4sLFa1zYWjZg0aucbRqAKtAKDAYbgJOAlF5e3l7XT6BQkJAQUBBwcLAwMNARERFQkJAwcPBxKAhoyMioqIQMDAxURLTExMSEpBQSBQUJCQUHCxcrRz9TQ0MnMw8PCwcPCxcLDwqEhoSIiIJCxcfGyMnLysvNzc7Rzc7KycPCwURDSEdIQ01JTE1FSUZJRkdLAhPxPUfiepBxuP4G00tgpTJCUsELTTnGtcc6zvhy4cNcd7wQtIpWE0ZEop1jhvOFYoGGd5zvG8JxRresYpVwSxUtC2KWSmLBalJRjO97zjOUMVsGKUJCD+XvhfMfAe8pEJQJmpkuETExCYzUxKrolNSRESJiZjF1JMkoQiYlME1MXEzF1cRNTUwITVxbj8F80+mAhNhGLHhyMsjXIty5cTBa0b5si1ywZNFrTEyx427hm3cMmgAp1IYT8aD340H+HC+KWbFmwZlIVrO8cuPPjnhlPdDRgwIT7Rj7RlmpolkhKt8N8+fPnrlrOUMGLFg0SpACF5U38cGxpSwRwEMEMEJChQxw06lDBGCE2ENHLjM3atGq1lhYYlrTC3crcTbC5W5sWNjjyMWeNm5xACnMihPxxDfjiDrrnvxTxZNmjVktCOHDjw48NaxvS+C6sQIT7SD7TfBDZPNgpaSt758OXPlw4VbUxZqbIYpwAhPE2s4unDOcYooiJEmnHf1UYYiE2EOMjlrjbN8y3K4Z4VrRm3wrXDLG2Wt2WHNjyN8TXFmxACoUBLYbxc2eLn+Ci4aJjIWIREPDBBwSKjJieqqiqppyKgI2XpaOpp6OpmZuNiYSCg/25H7c2uPDjqYRdBw4tbuYuk4RExJLW7vKE8id/DHg46zjNERgjCMIyjCMIiIjGufupwkAhNhDBnlxZcTFitZMcORa0yt263C4YsVrdi4a5HOJxhx5GYApUDobwKmeBW2WopacjoqEi4mXi5kCD/eofvL/D49ZuMbxcWIbMWEYGBwDCwMPJ26BQwCE2ENMbJoxYNma1u1b41rRmyyLXLhnhWuMuRrjYOW7Rk1bACpUBLofsTuyjgMEgMUg0Ug0Gg0CgkChEEhkWj0umUwmUulEejEIgcHhcXi8lmMvm85nc7l85jMhhcPCD/gPm/gPzu+scUVHCMVC83mbiMY4YxFLu93eccZmZhPEWukePrvWaKIIRhFGE4RgCEUY16/DhWHaAITYQyZuWDZpixrXOLG1WtMzVwtxMGWFa3ZZcbFrlc4sbBmAKgwEohfgZa+BluCSOi26+OmeWOOJBVJZZgMJgMNdVBLXfhcXfj1MUAIT6/T6/+tMOaWTVu1ZMGCc8+fXnz68uOdYStitLEwTXjcCE8bctt14a1nGKEUYIowjCcAinHD4HnKYhNhGNi4xOW2NmtcNGWRa0Z5mS1yyb5VuLFhY4mbhwxzNMYAqMASuD/gqW/gqXTXXhnEL5cMcNarW5zm2cxcb573vwd+XXOACG7u7uzYSFhIuCjYONTMLGysjKysShpCQmqSgqJyQkIqCgIOPjZWHn42jl5sCE8ZcVDt3rOKMUU0YRhGEIIEIkZxnl8CzggCE2EY2uZu5zY2i1i0bMFrRjlbLcLlhhW5WrLK0xOMeVo0aACk0Lh/BSB4KHYtDIZCEMgkGvoIT7dj7fnhQtghCt6ofDlJgEDoMLpsHgKKghNhDBjhcYcObMtaYWDNa0zNmC3E1aYVrFm2Ys2LjG0xMWoA==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PgKHAOAgAQdBMAD/gUBEPZO/TvKmbZAkHS6mYl15BoDCkgQRP//A0UoRigEBwM4C2QCC2QYNiAyCQCAgAMBe8IeRTMJAICgAgHhwx5FOAgA/gMAAAAAABQyCADwFQJ8uOJBMwgAtBAC6wbjQQ8KEeXswD8Rq6rTQQqEASOH8JwXhOHlMjkcPiMKh0ilU0mUsj0SgURj8xm83msjjcBg0el0soEslkaigIT8PLH4eS7Yoao0nGs4wRhKVJUjSMc+XHy8/B17boTwJki4OnPOpFGAhGEUIxrGvL4o6gAhNhDRzly4srZitZNGjFa0Y5nK3Cxw5lrJixYZsORsyyOGgAp3IIX4YkPhinhgnmtmrqgkismwmCw2AwFEC+/F24umcIX4fmPh+9qw1mYqwlFEMNNeBweFvvrhpkkmmw08UqmE8CYJR49ctZznCYjBFGKtePyZTlzgITYQ2b422XDkzLWDhvmWtGTFqtcY8OFawbZs2TKxx5W2NmAKXBOD/h8s/h8x3jPSas44764s5IX4fmvh9/oskw0VU0ENMuFjxODxuJCGypgUv4WDQcDBoWbqUDATQCE2ENMrjEyatmS1s3Ys1rRmyarcLHI2WtmWXK4ZZHOJxhYAClkQhvDk54crZiWopyumpyKhIKRjaOXAg/4grv4gwY5rmVVqODgAhsmXcCt4mHg4GFh72DgIOLAhNhDTHlYs2WFitbMWLla0ZsnK3DhYZFuVjhcMWrHI0x5WwAqvAT+E/Cwl+FgO2m2e1bRRvGbBjxYKYrYpQhKs75a4ceOtVIYNWLVaCuXg8nbpzxnktyOJi4yF+Ka74p08lVlKsNBRLHXbfgZ8Hg8DjcTg8POqsxGQxGUwmAmqgQx0yxwyokUEiJGnhljpwMuFhPNnjmcsenDOZNCKE04RgjaMkIwjEIiEQIIwRnXweVkAITYRiaMcTBy1zLWLnE2WtMrhmtxY8LFa3xMGbPLkwtcOZwAKYxSE/Dpx+HVljwR0Ys2bRbBGct+HXjCE/FIx+KQXRo0UxRYcufLlyzw3rcCGxBJwKlk4mDgYGAgYGBhb+BgYGCAhNhDByxauGTBmty5sLNa0YsWa1wybtFuLKzZ5GDly2YYsYAqFASuD/h0U/h0XvM75Rw1yqIje7zKqisznPFetcPC10zw3fcCF+KV74ph8FgMhVhLKIoZabbbcDXfg8Hh8DXfDBZgMJhMFgJriJLHDOITxFlT4+vHGaMUIoRIiMEBAmjh8CpwgITYRkYY8bbJkxrcjbFlWtMbVstwuXGVa5Z4nONs3ZOMmPGAKdyCE/Dtt+HbfNbVDJNjve9zBgxWRz49ufXZq0cKF+KGT4oS6oMNFZDBfLgbb8PfhcHicHXDNZgMNisVgqIIAheHsrBLnaYY4YYSGBCQwQiGXZxSwQCE2EOWblq3zYWq1yxxtVrTIxZrcLNzmWsGrVixZNGrlq5ZACloRhPxHMfiPJz4JaM27NiwRllnhqIX4mZPiYbwGAgmnlpwNuFnwteFnhspYDL+Hg0Kg4e/QcFAgITYQww5mrRpmcrWLJrlWtGrlstxN27BbmYuGDbM4aY8uFiAKUw2G8RVXiLJiJ6IppaOioCLkZMCE/FKB+KT3DXaw46YZQoCGyVdwK5i4eVtYGBgIYCE2EMWTBw3Ys2i1hhxsFrTDkYLcTBgxWtmOJoxYY2zduxygCksLhvEgZ4kK5xTRkZNRkdLAg/4nXP4nU+Lec73z2Ie8SuBpzE6Cg6GAITYQyYYmbNwycLXOFi4WtMjVmtcuWTFbmZ4XLFwxYNG7hkANARoBFwEKKwIJW63ACElJITYQ3cY2jTLmcrcLZo2WtHLnGtcOW2Va5btcblljb4cLVsA=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IcjHAOAgAQdBJYJkAMBEPZO/TvKmbZAkHS6mYl15BoDCkgQRP//A0UoRigFAzgLZBkgMgkAgIADAXvCHkUzCQCAoAIB4cMeRTgIAP4DAAAAAAAR5ezAPwrMAVWF+M3D4zZZ4IJ2Bjx+FyeXyuRxM8FmKzGUzGQxmKYCKKBFBJFNBGpptvvpnQyXUYKzBTWRVQUUXVYCqRLbbhcTi78HTPLJBFErg/4VMv4VQ06z28HteFRhqKmZvObZiWGunLxPA7dOVXvn359efHPG97yzEK1jGKwTnM7ze93z3zz1g/W8KOPi3GcztMzEprNJgiQESQQmExcSKzUiLIlExNSZ6/AsWwAhNhDNwwY48zbItbOcWFa0zZGi3Ezb4lrZm1Y5M2Zzhxt8oAplGIP+M8r+M7vN8aYxrUQvOeO+s24AhvCod4VN4aEgJZSRE9IS0hEIWLk4+TlZuNjwheDsTFLj7Y6YYUJDAjr1caWEITYRlaZXLXEwbrWbPJiWtGuVotw43LFbjyuGrDMzatGrRsAKWxKG8V7XiwrmZmfk6WVl5OThYhHQ0hGAg/4afv4aPeHB0jSIrlC82Ia6iCbl4OFgYGBiaGbQcDZAITYRhZMWLFvmaLWmFvkWtGrTKtcuczJbix5nOTGxbNczFwAKZBOF+AkD4Cd6LqslZipqIVNq+GWAhvEpl4lR5aigpiIjIKGgYmLk4uZkZ2ZAhsIRMBG08LCwMBBwMDCx9fAwcBVAITYQyYs2mZtjYrcbXGyWtGDFwtxMnLdblbZmLRrmyM3DRsAKYBCG8C4XgXln6GVjYqGjpaaop6amJYCH8SJ3iRPm0mjkEiSFwmSxOPx2Ux+GwZAwUHRycXDwMLM1MDAwFsAhNhGNjhcNXDFgtYNcbRa0YM8y3DhxN1uJxhascmViwZtXIAqgAS+G8EB3gghlY+DjIKSiJKKloiQgIGBj42bl6GVkYmAho6QnqCclpCCg4uZnaOVk4hITEwCF+Irj4iv8FVDgE0Ekk0VU0kCGGum+vB4nB5PF5PA4eGGzAYrJYjHYKyyGOumE8GSR6OeqE0YRRjCKEYRhGE0YJyICNfAN4xkAITYQ5zNMmFq3cLceFxiWtGmZstcMXOVa2zNMLnKyYZXLhsAKjAEjhvBTF4Ki5WNgIGWjJqWlIyMhICBiYmFi4eLkY+XkY2FhIqKpJ6mnAIbxEbeIf2clp6EkIOFjY+ZmZ2blZ+Vl42HgoaQmJqgmpCMhIWTjZcCF4Mrlgx+XgjhEMUcCFDBChgQQwy7FCkAhNhGTC5b5GjZmtbMcTVa0bssS3CwZZFrfFhy4WzDFmzMGYApMC4P+Drr+DqfljhjHLVaAg/4mJP4mFZ47cc874oe4SFAZnK5vAYDAY0AhNhDdxmYMMmXCtYMW+Za0ysWC3CwZMFrLGxa48OVq2y4nIAqmATiE/C1x+Fq2VsEpVjfHpx451jamTJo1aMlpJ59vB379OesbW0Zs2bNkzaMErxy49OOF+JGL4kU8ZRiKKkMtdtdt9+Fw+PxOVwODgqxWIymYyGQwVU0iOWmWWWuFChjjpWz1zoTy94Rjv5s5zhGEYRE4zgjBSCEAiIxhFGMCM9PbRhmAITYRmYNXLRmycrcbZg4WtGrPEtxZGDJawytsjHK2aucLnIAKcByE/DX5+GuGUdGG164cOXHjy3vK1tWrNwsmimCE/E3p+JuuuGeOOGs4wti1atGbRgtPPHXn34yF4s0KDWyxwxwQwiBDBBDHk8jDDBlAITYQ3wtWmVqyyrWLJqwWtMrVytcM82Ra5bN3LBi0y5WLlgAKdSCE/DwV+HkudIcDBws2bFCFb5b564UIYMEs0cFUwIT8TAn4l06Uwwy58uPLhqYsGDgWwUhW+We/Hnw6QIXhjEmbwc8MMMMEYhRQwEKfC5uFBighNhDXGzYOcuZutauWORa0bsGq1xkbZFrnC1aMcTHLjaMnAAqFASaE/D/1+H+PDhz4IypaEJJ3x575b44xhkzcDNyNWzVgwRtIhfiLm+Is/LYqrDQR3324HF4m3A3ypqMJdhMBYhtpvrlwM99d4IXjLQo9TPHLBLBBChIYEECKGBGjhhr16OKYITYQxbs2DnHkYLcmZpjWtGjRutcOMLJbjY5GLbDlwsMLHIAKYhaD/iaW/iaVlF9GGKmc311vnECG8RLniJtjoqaipyMlIyEg4+Nj5GfjZeRlZECF4ErghyttcMaNChlv0MMDHCE2EN2GJvizNGC1kybMFrTM0xLXDbG0W5WWbC0YOGOHG3xgCloShvEkh4kxYSGhJ5MT05MSUcSMnLiD/iI0/iJDis9HFabibmiGvIiCg6OFi4WFgYND4BgIWAgwITYQyaOcmNu3yLcbFm5WtGbhotcs2rBbhcNcubM0w5sWViAKTA2D/irS/irfqKhW5nXUhPxGVfiLNRpW9c+nXvyghsWT8KuYeDla+FJwITYRmbsmmRk5ZrXLLMxWtM2TEtw4XLda3ctGTHNiaN2GRsAKQQeE/FZR+KyuFK8KQIT8Q+34iBcmDDsqh7NMYnIZ+CE2EZWLXMycNsS1kyZuVrRy5crcLVw5WtmWRoxaNmbLE1xACocBMoP+LML+LM+54Xy0pMlaUiJu5vepqtUi543xmYdM1QCD/iOY/iNdjNdXO99ePg8eszWtdu2qxMzx3fG5VrXDXSsXmOt+DYCE8ec2su/e6YjGU4RJRgjKcEROURKcJsPgWMYYgCE2EYWrRywyOGa3LjYMVrRzhyrXLXG5WsG2PG3a5mThxhbgCnEdhPxfGfi9vtbFNe+PLrz5a4aSxZs2jVqwcDJkxIT8SLH4kba5WGcZ4LYtGrgZslJQnhz4ct8+PWCF4gysbTyyoYUCCCGARwTw622CG0AhNhDBswyZGuTKtYsGDha0bMMq1xhZNVuPCwysXOJg1yY2oAptGobxt4eN2GHhJKQnKCioJiMQ83N0s3MxsHDS0xPTQIT8QFH4f/8V9UoXrOMoQhKMcNduHXj274XljguHC52WEEEMCGCOHB6UhxQhNhGHG2cOWWTGtYMWLJa0Zssi1yyzNVrXEzb5cLXC1yZGgApYD4P+OYT+OYndMYqN1nPHIIX4goviBhoqouhpgwceJwOHwYCHwlQYCo8BgcFgcblsCgsClgAhNhDDMxc48uTCtbsGDla0yZGi1w5zMVubKzctsTli1ZNmgApGCoX44KPjgjuwGEw010SC/sv7+zI+Oc1Mh7tK4Coc7iKAwMAhNhDHFhxYWeXEtzZsuFa0xtW63EwbuVuTDkYZWeZzjZ48wApwIYT8d6n48DVdEtWjNmwWgvHLhzsNZyYIaI6o4ICE/ESB+IiWU5TTrO971vCFMjkStIyx4cdOHSCE8hdGLv54zThEjCKAgjGefg47xyghNhDJs4a5WLTEtb5MbJa0asG63DjbYVrTI4ZtWrLGyaZGYApxI4P+PTT+PSvO648s4l4E40XOd5u4h2vG+Etgg/4i2P4i4fCrhvXHe3jxaKrljUUvmjvXPEVghO1opHg58t4xmjCcCMIRhGEYp17eOcrgITYRkYs2bbM2yLc2RxlWtGeFitcY3GRawzZXLHKyxs3DbKAKlAEvhPx9Yfj6hoxYbZ5ZZ5746xnLFbRm1ZM1Ixnhx4a4ZYZ4b48efizxpoX4i3viLPgYSfEQYRRTBbTgb8PfgcTg8Xgb4ZqMBgsljMldgLKJEM8NtODjtITmcJpwzqw3RjOCMEYokYJJRhGEYoxjXwbVECE2EM8zfKyaM8S1riZs1rRu1brXDNlmW4m7dhhYZMuNgybgCmgWhfjUM+NQW+/Bw4ORZdhMFisFZhJJok6G8VKniqdjJiSrpKehIqAh4eRkZWFl4uTi5ECGqp5AVaJi4OBQaDQsfboGAoghNhGVy4zMcrlotYNM2Va0YZsK3Dmy4VrLFhxYmLJw3xuWoApnGIT8cFX44R9M8ejBo0as1sC+PHrjljO0gIT8ViX4rEcmZknC+O+PHWuOtaY4KWCGx1Ul/DwcDAoFAoGBgYOVr4BAWgAhNhDnCxYNMmFutaMmDBa0YscK1ziZsVuLDlyZszJi3xN8wApiF4P+OOL+OM1E8s1eb45uL6Z5TibAg/4rCv4q35njXPN87456zzreq1rQhsPR8DA1cnCwMCgSDQcHJ1sBAwFsITYQ4w4sLZw5yrcTVq2WtGLTEtc4W7FayYZWGZphbM8LLIAKdSKD/jqs/jqXzrjXGbmY5RyxVXHG97jMXrj4maCE/FTp+Kl1kw5LxnXDjvjveEJZsWTNihKt48eHFvpAhdhVFHjcTPLHChIUMAihgIY7dbBHBiAhNhDZk0YNceVutaMMzJa0cs3K1w5xOVuNm5ys2LbHjbsGgAqqATmE/Hth+PanDK+aMid57XBpptDBspyKcCG6uSsr1vlx58ueuWaNKYsGLJLBGkaghPxPdfieb2apaIUnhrnvrnwXHllRniruw5qynONZzrEtLFkyZsWC0IaWnDnxgIXjTQwwbWOWGGGOGmmGBBBRZdFBBBDHLOjhghhQQkUcEBDBDLfp4I4scCE2ENHLDM3YYXK3Jlc4lrRyxzLcTnJmWuGrhthYOXLliycACncehPyA9fkBXnHbTXfHecqZMWjRqxYo3nnrprhtIIX4qGPionqwE2EgmjhnwODwOFwuDwNMNU12Ax02AmkoheEsGg0tMcsaNBDAhgQwQwx5nIoYMoAhNhDJyxctHLTItx5sbZa0csMK1wwa41uJm2ys8LljiatmAArWAUaG4lLiU52klIiGhYmLj4uDQERFSENEQkNASERJSktIRkVCxczR0NHQzMjGwcDAQkXBxcbExMPBwkDBQcLCxMDBx0VJUExYTk0AhfigA+KAHNSUYzGYCiSOOe+++2uu23A4fE4vC3zyxWYLGYq7DVSRRy314PA4G22++OOSqzBYrHYTFWYKCODAy4WvAoTzB4Tm7e2KEIoSiqhGCdERGU4QIwIRiRhOBCMkE4QirPH2V47wITYRlatG+XLjwrWrRsyWtGrBitw42ONblzN3GFixysGzjEAKvgFHhPkRvkT7bcmOFYoShDBi2aM2zRm4FIRihKMEpzrn06d+nbweDwdu/PlrDBTJiwWhCkJYLZIaJWsAhficC+JxO7D2Vp5647aa7aZ4kFF2AwGEwWCwWIwGIw2GxGCwFEUcdN99dNM98tNeBttvrvrrnnlhQ2KIIpiD+XvhV38PvvMzcJBG6JRMJq4lBNCUJhMTCYTCZvj8D1uvICE2EZcLDIzxY8q1phyYlrTK2ZLXOZhiW4mePM3ysWWXHjygCpUBN4P9Kl+lfnjHHEa1quSZbjLNIVeIqKqsRc3PHnHfjnN4xy7dvECE/Fud+LfnBDgU0YqYCNa4Z1nha8OHPG8LZtmbdgwJTw1wxy5K2pJkz108naCE8XcvDnx48M4xTkQSIxhGJKsowCEQRhGMZ6ezNDlAITYQyYM2OZu4arWzFm2WtHLdgtxNsbBaxbN2+Fo4c5mWNiAKeSWE+t4+t/lPIwUUvPDPPDLLXiitDA4U9ELWw2imhPxKvfiVp1Ys1qUgjDDG89MOK11rOU808RbCnO6F401JqaYY0cKWCGO2NZdBJJZJFfXLPbpYI4MEITYRlw5GLVlkbLcTPLjWtMjFitwuMTdbkcMmeNrkY5GuZwAKUxGD/avftXzhPSaknG8Wg/4j6P4j6fGjwL5IqsXFzYCGxFMwEBWxcOh4GHjb2AgUsCE2EMsOVg2c5Ga1q2xtFrRu3aLcTRu1WtMjhy3a5XLDG2bgCokBIYbtEO1Xl5WTiE9LU1BVUFBLRkNAQsTGzc3T0dTMz8HLxEZIAIfxDpeIeuRSqNSqJRKFQKDxWLxuQx+RyOPx+LxeEw+EQqIRiQRyPR6FAIXgrAwQ5HCxywxoYYoUMCCGGGEU6uAqITYQ1Yt2TJg4ZLWDDC5WtG7JqtcZsTBayZNGePE0xs2rXMA=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LUnHAOAgAQdBIoK2gUBEPZO/TvKmbZAkHS6mYl15BoDCkgQRP//A0UoRigEBwM4C2QCC2QYNiAyCQCAgAMBe8IeRTMJAICgAgHhwx5FOAgA/gMAAAAAABQyCADwFQJ8uOJBMwgAtBAC6wbjQQ8KEeXswD8Rq6rTQR4JKYKAAAAAADwACmIUhPwFWfgKxll0Xphvn149ca5LZM2QhvAa54DbY6GkJCYkJ6anJaQgIVHyc/LghsdVqAs41BwZDoOVs0HBQIAhNhDBi3cZsbPMtxMW7Fa0aZMK1w3bMVuLEzas3LLLlzNcIApYD4brEOtZi4KBmI6amJqUlIyChIbwlleEo+cmoaSh4WLo5Ohn52ZAhspYDL2FhYGHk7WBIEAhNhDJhhaOWLNotw5WeRa0YY2i1wxbOVrZzicYsmJtmcs2gAphEobssO0RhYOYkKqiqpyKiJOFnZullYX4TIPhLLwES3A4vF4PBz4OCuGWQIbL2B4OAs5eDg4WBhYOLp4tASYhNhGFgyZMmbZytxZXDFa0bYWa3CyyYluVjlcM8TRq3cMsQAqCATCD/cnfuQb61OIqM57cVYYVM7XF0pUwsTU4mLqE/CV5+EpHEpVe+HLnvvz3qlTRi2UtKMb1vjrGMLYsGTBSFKzvUITzl4jg8D1vGMSMIwQJEEUKwjGEYTlOSsdvZQnlITYRlyZWjhuyarWmZk4WtMbHMtc48jZa3w5GjHE3y5GzJwAKgwEng/4Bfv4BbdudXe5uJ1UYqkxmIlNric8IqqCG8J3HhOZgISDhIGDiYWLiZOTm5mZm4eCipKWoqCkmo6GhoCBhZOHmZOZkwITy54NjDu4bpkYTThNCMkoIRhOM66+zFGYhNhDnFhyY2+VstcM3LVa0Ytsq3EzwtFrFi0xs2jFgyxZcgApNDIP+AoD+AnGc5TrM8siE/CC1+EDW0bYbx24c+MCHxFUScxODzuIwCAysITYQ0yZWOJowzLW2Zg5WtGWVktcZmjBbkwsGrZhlyNHGTEAKRQiE/AQl+Ai2VMzNAIP+Daj+DcPlrG2wh8LVGLy+ewOBwgAhNhDhrizMm2JutcuM2Ra0Z4sq3E4bY1rBozc5GjPNjcMG4ApZEIP+Aqr+ApvhHaeG758XdFCG8GKXgw/npSejJCCgoGTk5+XoZUCGyVflrDwMLBwsXdwMFCx4ITYQ4btcTlvibrcbTK4WtGDlqtcuHLZa0Z42OPHjxOc2ZyAKeSCE/Amx+BM/Dmz7pwpOM8tcN43hC1sGLFgktGdwg/4QCv4QEcRN5vN8ZuK1w5duHgYxccd889c8QIbMWEYOEv4WFg0CgRAwEHAQECgoOAg4O9iYCBsQITYRiZMWjBm3xrWrdhjWtMLBwtcMWLNa1xscORyzY48zTIAKbxyD/gZq/gZXnF8NuPPjz3N6rty8LlXKcTEAhfg9++D3GSymSOCeWmum/B4XC1xxVXYzFZDBXVCF5K38FeTvhjQwiFCjijhl2ccUOXAhNhDFzhzYmblgtzOWTNa0xsGK1zhyY1rdrkcMcLZjmat24ApYD4T8Nd34bCdenfe8YztDFSiG8HGng3vnKCapo6ChI1MxszIghtAYxhIXAcDCwsLP1KDgIAAhNhDBu2y5HDButyMWjRa0cMWK3C4zMluJljatGGFg5Z5GYAqKASSF+D+L4P/8HhYcLZBhMJkMZhLoIcDbg776YYLJLLLMBBgpYJZwhvDlF4cw5qWqJSQgIOPk5mfl5eNkYNFSUhNS0xFREHEx8vHzsbNyYIXiTMotPHPDHCjjQoYYoIIIIIoUaOvWoU4hNhDJyzyOWDNktzNs2Ja0yZci3E4YtlrFizaNGjNpiw48YApvGIX4RgvhG3nnwUGMxGIumhrtw+FvjgqsuuwAhfhrs+Gr3CQwQ04GumWKCqyiSKmHH4PG4kCGzFg8v4eDgYOBg4KDgIOAgUDYyqBqQCE2EOMTLHibs8S3M5ysVrRhhZrXDnG3WtGTBxjYNmbVvhwgCm4bhfhKg+Er2+dRJhsJiMBNBLfg8PhaZYJMFZdgrIT8Nan4au82Sua9757zQpgtgivrrxdPByiF400MLK4+OGFHBCEMEsONzsUsUgAhNhDVnjzOczhktYY8OFa0cOWS3DjyMluJyxa4ceNqycsmoAp0IoT8J034TscDgWlKdcuXPjx1jSOLFgtglRWU4TlEhPw4Afhvt1tc71jGGC2DFixYrYJwVrOtZZZ564yF5K3ccGtnjhQwQiCGCACGGfA6chpAITYRlw5muNsyxrWLTLlWtGWNytcZsbJbhZtGLZu4asGGLGAKnAE4g/4V0P4V0VeD23qaUxVVWJzfNzraoxwxrERi98d5453TVcp7TMiE/DXJ+GuVwJ6o0nHDHPrw777YxpkwcDVqpknDDly58Oet6UwasmbRaUWe+vLjy5yE8jdlDq57xqjGMUUIShRCUYxijGIiQjCKU4RjPD4DrKPJITYQ5y5M2FkyYLWmPLlWtMbHCtcOcThawYssjdllYs82FyAKeSOE/DFt+GLGVoZEZ1w3vKeiWSlKVy49ePPOdM0slsCE/C1h+Fo3NmhiVjhx5cu/DnywjLFmzasFiOmu/Pw84IXm7h2SXXyxxo4SEIEEUMBDDHXrZUOZITYQ2xZnDRhmaLXDRk0WtGjFwtwuWjFa5wssrPK1xY8jJwAKVg+D/hqq/hqj1PgcYuc86t0AhvCsd4VUZaAkEBBx8XMxtGowhtAYvQN/CwcLCxN/BwUHRiE2EZWOVu1y43C3I1xsVrTGwcrXGRkyWuWDLKwx4czVjkcgCnchg/4cFP4cBVz0vCb57473mWNa4csaxdcY3ACE/C/l+F/2MrynWNZ1hC2LFozbKYIxx3x666a68oCF5Q38cWdw8cMcMEcEMEMEBAQwxx4HSxwQ48AhNhDRq5b4suZktaOWjJa0Z43C3C5y5lrRnjZ42+Jg0aNcQApuHIP+HSL+HR3HPlYzLrquHDlXCcc63XDwgIX4WtPhajw01UMFc+Bw7D4XD4OueSazEYTDYChAheeOKYodjKjhhQwQiGKNHpcPDBLEITYQyxssTdzjarWrdlkWtG2NstcYmWJa4yNceRg4ZYsbBwAKWxGD/jZ+/jZ7xdc+GeTGLrOcgIX4azvhsDqqxVWSwmEowFUMt9eBhsKQ6Co4+Hh4ODhZG/gYGBhQITYRlbssWNo5bLXOPFiWtMLFktxY2zZa0Z5m7FpizNcbRoAKVQ2D/jX6/jX1xGs6iMXMgIfxC7eIZmQSKTRqMQaBwGNx2QiHwhPYDAqDC4TBaDCYBAYOITYRjbs2TNoybLW+LDkWtGzBktcMXDlayYYWGHIyZYcuVsAKTAuD/jg0/jg3ieETiayAhfiKs+Im+iFBfg8HbgyHwlPYGocbn8BgcAgwITYQ1bMsuNu4yrcTfLjWtG+FstwuMzhbmyNXDVs0YZsrVkAKRQiE/HCh+OGNTFXdIIP+IXj+IX2sZ5cbh8PVOLzOjwOAw4AhNhDls4aY2bhktcZWrda0bM2q1yzwsFrjFiyZGLJkwyNGYApoHYP+Ocj+Ob2rjK7L5axijO98YzieQIT8RBX4h46Y4RjeulrrhjJkwYslKSvfPfWAhsyYTQeA4ODgSBQMAgEAEHE4DIWAITYRhwuczBrlcrXLZthWtHORotw5MLda1c4mrVg2bY8LbMAKVA6D/jtO/jtJw01Gdc4ugIbw9jeHruejJyAiIBCycfNy4IbHVPAwFPPwsDF4Fg4GBjwhNhDlvkaY2rXKtct2+Ra0zMsS1yyyN1rRtjaNm+TFjwsG4ApnGIP+PTT+PV+5rHDXLl06awZnuzTAg/4fGv4fAejlETe+e+N5ucca3PPYhstYHg4HAMHAwMDBwECgYCDgIONuYCBgooAhNhGZq0bsmLHItbOMeNa0zMsy3Fkw4luJvmZNXLTNjcMXIApwH4T8fW34+t2SlIwvhx4ctccJ0wYs2TFkpDBjYQCD/h+A/h+BdbncTLlrhy5cumKZznj1z4O+toXkbdxz6lHAhQQwEUcCGGCWOfXxoaQhNhDdxmwscLZktyYcTRa0xOMy3C1zMFuRuxxM27dpla4WYApxHYP+QCT+QBtvG4uZuZmK4cOWuFK54ziAhPw9xfh7dxQwRkrWeHLj068+GcpYs2rRklKAhsrYDgYC7i4GDgYEgSBgIGAgYCBg4HA8Gg5EITYRkcsWDnIyYrczPI1WtMrfEtxNWGFbhy48LBtkatmTlsAKaRiD/kcC/kcDvjrHLWpxvfPjN4nk0kCG8Gs3g17nIqmlJiWjoyCgYOJi42Vj5eNnYuXjwIXmbhdgdDGRxQoUMM8eHz6CGEAhNhDfI4xMWGFutyMW2Ra0zY2q3Dmx5VrRi4aZWTVw5b4sIApxHoT8kKH5IQZ4LZcW+m+2O08EIEZxinkvZUCF+DmL4Op5Kro8IxUGOwWGwmKssilnrwOJwOLnw9ddYITZyLS46EsN63TRIozjPi8+tK1AITYRkbY8jXI4brczdjjWtGjdutws8WRa0YYsOXHjxOWeJiAKkQEuhfkWI+RbGibDRYyqyKKOGm2dBRRgpqIpZbcLicLgcPfhba50c1WKmxVWEIT8JnX4TT9GDdi4EtFKTw48uXTn15c+PLWqlLUxYLUta0qEMccYhPKXgc7OGcYpwmRlMjCckBGEUYTpNPD4FrKvDCE2EZcLdlhcsMS1tiYNFrTM0crcTNq2Ws2bfK3YNGrJgxzAClYQg/5LZP5LY551emqjleFAhfg6U+DrnAWYqbDUWVIr6b8ChswYNgVLPwcHBwsXdwsFC04hNhDPI3yZc2VwtZN2OZa0bYnK1xlYOFrFm3YsnORy0b5MoAplFoT8mgH5NLcNIZs2rNgpK98OXDjnOmKD/g/+/g/txqeW2c758eO+OMwxgIbOGH4GBt4mBhYGBgUDAwMHF2sBAwMiITYQwc42rBs2brWDXE5WtHDRstwtnDdawaZMrbNjassrhkAKbyCH8muHk1xhsFgcFhEEhiLReZTOYTEAJ9P6BQZhMYbwg2eEG2ppIGOQkesrOUlQAJ6fhYSdnITzl4ni6ue8UZRIwnBGBGN+bw4TlAAhNhDJlmZsGeRutzYczda0Z43C3Fjc41uNo5wt8uTM3aMcgAqYASmH8nOnk5hRNLo/A4FAIIg8DhcCgaYzCezyezyezyYzBIZBDofKpXOJzQKDLpeAh/Bxd4Ob4dLkAmkGhiAQWEwuZ0ajopFYrFI/HorFIFA08ns6nc0mskksCgcfjwCE8gdeGu+XTWM0SMEUYIwIBFOOfvzOKCE2EZXDVg2y5sy3M0a4lrRw1YLXDlgwW4mjBk3zNWWRowzACr8BRofye+eT30lEpTSayiUxiMwWCSWSUGgTudSWSQuGQKCwyGwyGotF00msqlaWS2CQURKJpVKwCmR+DQGZgIfwgWeEC0gMAQ+HSGQTOZUOhUGgS2WEsltOkaV0ymzKZplM0QiMDgSTyaWyyXy5M5kg8GAJHCIAiwlUAITyB0Uubrw1jGcwjCMEAgRjGKBBKBGUSBCJGYLxv4JnKPVAITYRmc4sWZpixrWDfHiWtM2bGtxOWrRbiYOWTHJmbMmjJsAKvAKAAYbyHyeRB+GiJqDjlBETlFWV1VTS0lEQE3T2NbT4tnQAAAAFHRwsHAxEJIR0VEQ0DCL+UiYmLhYmNj5Ghl5+Pk0JFTU5RUE5QS0xJRUZBQyBgIGDQMXAxMLAwaBIGJhpOEioEIbw0eeGlVAQ0RBIiDRMLCwcPBw8FAIKEhICOAtLW8vcJTsdISUlMSkpKSkhFSUVIREJFQsDEx8zJ0NDOyc3Jx8fFyNSlLGHi4WCgYiAhoKGQkFAQCBQsLGxMbFx8nIx8rJyMnGysTIwcXAQMNHRUtJTExLUEdHSlsCD+Tvgc+DbhAlJMzcQiaVMzIRMxFkwiYhMJEouF1iOOs4muc8N6zWcEomJiUTExNARdWgJXn4J8FflgCE2EOW7DNkYNMq3G2wuFrRmzbLXDfE1W5W+NmyZY8TPHjYACroBP4T8i7H5F34ZbZZVlCVMGilMGSlKwrWuGd4VQnOZgpkxYqK4dOfXvy1lDBgtuhmUiIbxJaeJGWERkbBQ8XDycbNxtDQ0NDQysLCTVBUVVhSUUVEQcLFxcvJycrJysTDxEhKSlBPUUlEQaLjZGLnY2NiYkITx1zY4+TlnWcJoThFEgQhCEpiKM5RIwnAhCMCMpxrt7cKw0CE2EZcjVxiYt8i1m5zYlrRk4aLcLfLiWsWrBs2bZMjZq1YACv8BWIX5Kxvkq/IJIoYI51NMtMkskMEU0CaCqK6KiaamOm+e2HI0IIKorppqkxTHXbPXPPRTZJRDms3wJi4VuZzWbw88s00l0wCG8R1HiPBg4WBQsKiYKCioySlpaaloaGgYWHkY+Vi52Dn4+fg4+EioCalKKImkRBouJiZGPj5GJQkVJSE1KSkJAQsTFycrJyWGZyEgo6gi4rCkajoGDhY0heaOF0e3jhjgIECCFBDDBHBLFPPbXjZYs5hLMJVkpIM7g5YZUMJCRCGCGKNDBAhihQwQwQwwQwS43Pyo5iE2ENMblpmYsmS3CxxsFrTMwZrcLhtmW5WmVw5asHOJw5xgDQEaARcBCjYIgv4CO/gI+VNggv4Fm/gWmXKAITYRhY5GzLGybrWTNpkWtGrnMtw5MjlblbsceFo3bsmrByA=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>
          <a:solidFill>
            <a:schemeClr val="accent1"/>
          </a:solidFill>
        </a:ln>
      </a:spPr>
      <a:bodyPr wrap="none" lIns="0" tIns="0" rIns="0" bIns="0" rtlCol="0" anchor="ctr">
        <a:noAutofit/>
      </a:bodyPr>
      <a:lstStyle>
        <a:defPPr algn="ctr">
          <a:defRPr sz="2800" dirty="0" err="1" smtClean="0">
            <a:solidFill>
              <a:schemeClr val="bg1"/>
            </a:solidFill>
          </a:defRPr>
        </a:defPPr>
      </a:lst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1275</TotalTime>
  <Words>768</Words>
  <Application>Microsoft Office PowerPoint</Application>
  <PresentationFormat>On-screen Show (4:3)</PresentationFormat>
  <Paragraphs>303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Dark 3410</vt:lpstr>
      <vt:lpstr>Assemblers</vt:lpstr>
      <vt:lpstr>Examples</vt:lpstr>
      <vt:lpstr>cs3410 Recap</vt:lpstr>
      <vt:lpstr>Example 1</vt:lpstr>
      <vt:lpstr>References</vt:lpstr>
      <vt:lpstr>Example 2</vt:lpstr>
      <vt:lpstr>Example 2 (better)</vt:lpstr>
      <vt:lpstr>Lessons</vt:lpstr>
      <vt:lpstr>Pseudo-Instructions</vt:lpstr>
      <vt:lpstr>Assembler</vt:lpstr>
      <vt:lpstr>Motivation</vt:lpstr>
      <vt:lpstr>Stages</vt:lpstr>
      <vt:lpstr>Anatomy of an executing program</vt:lpstr>
      <vt:lpstr>Example program</vt:lpstr>
      <vt:lpstr>math.s</vt:lpstr>
      <vt:lpstr>calc.s</vt:lpstr>
    </vt:vector>
  </TitlesOfParts>
  <Company>Cornell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Assembly</dc:title>
  <dc:creator>Kevin Walsh</dc:creator>
  <cp:lastModifiedBy>Kevin Walsh</cp:lastModifiedBy>
  <cp:revision>188</cp:revision>
  <dcterms:created xsi:type="dcterms:W3CDTF">2010-02-19T22:50:05Z</dcterms:created>
  <dcterms:modified xsi:type="dcterms:W3CDTF">2010-03-09T20:22:11Z</dcterms:modified>
</cp:coreProperties>
</file>