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104.xml" ContentType="application/vnd.openxmlformats-officedocument.presentationml.tags+xml"/>
  <Override PartName="/ppt/tags/tag140.xml" ContentType="application/vnd.openxmlformats-officedocument.presentationml.tags+xml"/>
  <Override PartName="/ppt/notesSlides/notesSlide2.xml" ContentType="application/vnd.openxmlformats-officedocument.presentationml.notesSlide+xml"/>
  <Override PartName="/ppt/tags/tag151.xml" ContentType="application/vnd.openxmlformats-officedocument.presentationml.tags+xml"/>
  <Override PartName="/ppt/tags/tag238.xml" ContentType="application/vnd.openxmlformats-officedocument.presentationml.tags+xml"/>
  <Override PartName="/ppt/tags/tag227.xml" ContentType="application/vnd.openxmlformats-officedocument.presentationml.tags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96.xml" ContentType="application/vnd.openxmlformats-officedocument.presentationml.tags+xml"/>
  <Override PartName="/ppt/tags/tag205.xml" ContentType="application/vnd.openxmlformats-officedocument.presentationml.tags+xml"/>
  <Override PartName="/ppt/tags/tag216.xml" ContentType="application/vnd.openxmlformats-officedocument.presentationml.tags+xml"/>
  <Override PartName="/ppt/tags/tag252.xml" ContentType="application/vnd.openxmlformats-officedocument.presentationml.tags+xml"/>
  <Override PartName="/ppt/tags/tag263.xml" ContentType="application/vnd.openxmlformats-officedocument.presentationml.tags+xml"/>
  <Default Extension="xml" ContentType="application/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85.xml" ContentType="application/vnd.openxmlformats-officedocument.presentationml.tags+xml"/>
  <Override PartName="/ppt/tags/tag189.xml" ContentType="application/vnd.openxmlformats-officedocument.presentationml.tags+xml"/>
  <Override PartName="/ppt/tags/tag241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178.xml" ContentType="application/vnd.openxmlformats-officedocument.presentationml.tags+xml"/>
  <Override PartName="/ppt/tags/tag230.xml" ContentType="application/vnd.openxmlformats-officedocument.presentationml.tags+xml"/>
  <Override PartName="/ppt/tags/tag52.xml" ContentType="application/vnd.openxmlformats-officedocument.presentationml.tags+xml"/>
  <Override PartName="/ppt/tags/tag109.xml" ContentType="application/vnd.openxmlformats-officedocument.presentationml.tags+xml"/>
  <Override PartName="/ppt/tags/tag156.xml" ContentType="application/vnd.openxmlformats-officedocument.presentationml.tags+xml"/>
  <Override PartName="/ppt/tags/tag167.xml" ContentType="application/vnd.openxmlformats-officedocument.presentationml.tags+xml"/>
  <Override PartName="/ppt/tags/tag41.xml" ContentType="application/vnd.openxmlformats-officedocument.presentationml.tags+xml"/>
  <Override PartName="/ppt/tags/tag145.xml" ContentType="application/vnd.openxmlformats-officedocument.presentationml.tags+xml"/>
  <Override PartName="/ppt/tags/tag192.xml" ContentType="application/vnd.openxmlformats-officedocument.presentationml.tags+xml"/>
  <Override PartName="/ppt/tags/tag30.xml" ContentType="application/vnd.openxmlformats-officedocument.presentationml.tags+xml"/>
  <Override PartName="/ppt/tags/tag134.xml" ContentType="application/vnd.openxmlformats-officedocument.presentationml.tags+xml"/>
  <Override PartName="/ppt/tags/tag181.xml" ContentType="application/vnd.openxmlformats-officedocument.presentationml.tags+xml"/>
  <Override PartName="/ppt/tags/tag268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tags/tag170.xml" ContentType="application/vnd.openxmlformats-officedocument.presentationml.tags+xml"/>
  <Override PartName="/ppt/tags/tag257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tags/tag246.xml" ContentType="application/vnd.openxmlformats-officedocument.presentationml.tags+xml"/>
  <Default Extension="emf" ContentType="image/x-emf"/>
  <Override PartName="/ppt/tags/tag68.xml" ContentType="application/vnd.openxmlformats-officedocument.presentationml.tags+xml"/>
  <Override PartName="/ppt/tags/tag224.xml" ContentType="application/vnd.openxmlformats-officedocument.presentationml.tags+xml"/>
  <Override PartName="/ppt/tags/tag235.xml" ContentType="application/vnd.openxmlformats-officedocument.presentationml.tags+xml"/>
  <Override PartName="/ppt/presentation.xml" ContentType="application/vnd.openxmlformats-officedocument.presentationml.presentation.main+xml"/>
  <Override PartName="/ppt/tags/tag57.xml" ContentType="application/vnd.openxmlformats-officedocument.presentationml.tags+xml"/>
  <Override PartName="/ppt/tags/tag213.xml" ContentType="application/vnd.openxmlformats-officedocument.presentationml.tags+xml"/>
  <Override PartName="/ppt/tags/tag260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86.xml" ContentType="application/vnd.openxmlformats-officedocument.presentationml.tags+xml"/>
  <Override PartName="/ppt/tags/tag197.xml" ContentType="application/vnd.openxmlformats-officedocument.presentationml.tags+xml"/>
  <Override PartName="/ppt/tags/tag202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tags/tag175.xml" ContentType="application/vnd.openxmlformats-officedocument.presentationml.tags+xml"/>
  <Override PartName="/ppt/tags/tag13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tags/tag164.xml" ContentType="application/vnd.openxmlformats-officedocument.presentationml.tags+xml"/>
  <Override PartName="/ppt/tags/tag106.xml" ContentType="application/vnd.openxmlformats-officedocument.presentationml.tags+xml"/>
  <Override PartName="/ppt/tags/tag142.xml" ContentType="application/vnd.openxmlformats-officedocument.presentationml.tags+xml"/>
  <Override PartName="/ppt/tags/tag153.xml" ContentType="application/vnd.openxmlformats-officedocument.presentationml.tags+xml"/>
  <Override PartName="/ppt/notesSlides/notesSlide4.xml" ContentType="application/vnd.openxmlformats-officedocument.presentationml.notesSlide+xml"/>
  <Override PartName="/ppt/tags/tag131.xml" ContentType="application/vnd.openxmlformats-officedocument.presentationml.tags+xml"/>
  <Override PartName="/ppt/tags/tag229.xml" ContentType="application/vnd.openxmlformats-officedocument.presentationml.tags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20.xml" ContentType="application/vnd.openxmlformats-officedocument.presentationml.tags+xml"/>
  <Override PartName="/ppt/tags/tag207.xml" ContentType="application/vnd.openxmlformats-officedocument.presentationml.tags+xml"/>
  <Override PartName="/ppt/tags/tag218.xml" ContentType="application/vnd.openxmlformats-officedocument.presentationml.tags+xml"/>
  <Override PartName="/ppt/tags/tag254.xml" ContentType="application/vnd.openxmlformats-officedocument.presentationml.tags+xml"/>
  <Override PartName="/ppt/tags/tag265.xml" ContentType="application/vnd.openxmlformats-officedocument.presentationml.tags+xml"/>
  <Override PartName="/ppt/slides/slide2.xml" ContentType="application/vnd.openxmlformats-officedocument.presentationml.slide+xml"/>
  <Override PartName="/ppt/tags/tag2.xml" ContentType="application/vnd.openxmlformats-officedocument.presentationml.tags+xml"/>
  <Override PartName="/ppt/tags/tag87.xml" ContentType="application/vnd.openxmlformats-officedocument.presentationml.tags+xml"/>
  <Override PartName="/ppt/tags/tag243.xml" ContentType="application/vnd.openxmlformats-officedocument.presentationml.tags+xml"/>
  <Override PartName="/ppt/tags/tag29.xml" ContentType="application/vnd.openxmlformats-officedocument.presentationml.tags+xml"/>
  <Override PartName="/ppt/tags/tag76.xml" ContentType="application/vnd.openxmlformats-officedocument.presentationml.tags+xml"/>
  <Override PartName="/ppt/tags/tag232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58.xml" ContentType="application/vnd.openxmlformats-officedocument.presentationml.tags+xml"/>
  <Override PartName="/ppt/tags/tag169.xml" ContentType="application/vnd.openxmlformats-officedocument.presentationml.tags+xml"/>
  <Override PartName="/ppt/tags/tag187.xml" ContentType="application/vnd.openxmlformats-officedocument.presentationml.tags+xml"/>
  <Override PartName="/ppt/tags/tag210.xml" ContentType="application/vnd.openxmlformats-officedocument.presentationml.tags+xml"/>
  <Override PartName="/ppt/tags/tag221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147.xml" ContentType="application/vnd.openxmlformats-officedocument.presentationml.tags+xml"/>
  <Override PartName="/ppt/tags/tag165.xml" ContentType="application/vnd.openxmlformats-officedocument.presentationml.tags+xml"/>
  <Override PartName="/ppt/tags/tag176.xml" ContentType="application/vnd.openxmlformats-officedocument.presentationml.tags+xml"/>
  <Override PartName="/ppt/tags/tag194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36.xml" ContentType="application/vnd.openxmlformats-officedocument.presentationml.tags+xml"/>
  <Override PartName="/ppt/tags/tag154.xml" ContentType="application/vnd.openxmlformats-officedocument.presentationml.tags+xml"/>
  <Override PartName="/ppt/tags/tag183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143.xml" ContentType="application/vnd.openxmlformats-officedocument.presentationml.tags+xml"/>
  <Override PartName="/ppt/tags/tag161.xml" ContentType="application/vnd.openxmlformats-officedocument.presentationml.tags+xml"/>
  <Override PartName="/ppt/tags/tag172.xml" ContentType="application/vnd.openxmlformats-officedocument.presentationml.tags+xml"/>
  <Override PartName="/ppt/tags/tag190.xml" ContentType="application/vnd.openxmlformats-officedocument.presentationml.tags+xml"/>
  <Override PartName="/ppt/tags/tag259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103.xml" ContentType="application/vnd.openxmlformats-officedocument.presentationml.tags+xml"/>
  <Override PartName="/ppt/tags/tag132.xml" ContentType="application/vnd.openxmlformats-officedocument.presentationml.tags+xml"/>
  <Override PartName="/ppt/tags/tag150.xml" ContentType="application/vnd.openxmlformats-officedocument.presentationml.tags+xml"/>
  <Override PartName="/ppt/tags/tag219.xml" ContentType="application/vnd.openxmlformats-officedocument.presentationml.tags+xml"/>
  <Override PartName="/ppt/tags/tag248.xml" ContentType="application/vnd.openxmlformats-officedocument.presentationml.tags+xml"/>
  <Override PartName="/ppt/tags/tag266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tags/tag208.xml" ContentType="application/vnd.openxmlformats-officedocument.presentationml.tags+xml"/>
  <Override PartName="/ppt/tags/tag226.xml" ContentType="application/vnd.openxmlformats-officedocument.presentationml.tags+xml"/>
  <Override PartName="/ppt/tags/tag237.xml" ContentType="application/vnd.openxmlformats-officedocument.presentationml.tags+xml"/>
  <Override PartName="/ppt/tags/tag255.xml" ContentType="application/vnd.openxmlformats-officedocument.presentationml.tags+xml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tags/tag215.xml" ContentType="application/vnd.openxmlformats-officedocument.presentationml.tags+xml"/>
  <Override PartName="/ppt/tags/tag233.xml" ContentType="application/vnd.openxmlformats-officedocument.presentationml.tags+xml"/>
  <Override PartName="/ppt/tags/tag244.xml" ContentType="application/vnd.openxmlformats-officedocument.presentationml.tags+xml"/>
  <Override PartName="/ppt/tags/tag262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tags/tag188.xml" ContentType="application/vnd.openxmlformats-officedocument.presentationml.tags+xml"/>
  <Override PartName="/ppt/tags/tag199.xml" ContentType="application/vnd.openxmlformats-officedocument.presentationml.tags+xml"/>
  <Override PartName="/ppt/tags/tag204.xml" ContentType="application/vnd.openxmlformats-officedocument.presentationml.tags+xml"/>
  <Override PartName="/ppt/tags/tag222.xml" ContentType="application/vnd.openxmlformats-officedocument.presentationml.tags+xml"/>
  <Override PartName="/ppt/tags/tag251.xml" ContentType="application/vnd.openxmlformats-officedocument.presentationml.tags+xml"/>
  <Override PartName="/ppt/slideLayouts/slideLayout12.xml" ContentType="application/vnd.openxmlformats-officedocument.presentationml.slideLayout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9.xml" ContentType="application/vnd.openxmlformats-officedocument.presentationml.tags+xml"/>
  <Override PartName="/ppt/tags/tag177.xml" ContentType="application/vnd.openxmlformats-officedocument.presentationml.tags+xml"/>
  <Override PartName="/ppt/tags/tag211.xml" ContentType="application/vnd.openxmlformats-officedocument.presentationml.tags+xml"/>
  <Override PartName="/ppt/tags/tag240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tags/tag166.xml" ContentType="application/vnd.openxmlformats-officedocument.presentationml.tags+xml"/>
  <Override PartName="/ppt/tags/tag184.xml" ContentType="application/vnd.openxmlformats-officedocument.presentationml.tags+xml"/>
  <Override PartName="/ppt/tags/tag195.xml" ContentType="application/vnd.openxmlformats-officedocument.presentationml.tags+xml"/>
  <Override PartName="/ppt/tags/tag200.xml" ContentType="application/vnd.openxmlformats-officedocument.presentationml.tags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tags/tag126.xml" ContentType="application/vnd.openxmlformats-officedocument.presentationml.tags+xml"/>
  <Override PartName="/ppt/tags/tag155.xml" ContentType="application/vnd.openxmlformats-officedocument.presentationml.tags+xml"/>
  <Override PartName="/ppt/tags/tag173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33.xml" ContentType="application/vnd.openxmlformats-officedocument.presentationml.tags+xml"/>
  <Override PartName="/ppt/tags/tag144.xml" ContentType="application/vnd.openxmlformats-officedocument.presentationml.tags+xml"/>
  <Override PartName="/ppt/tags/tag162.xml" ContentType="application/vnd.openxmlformats-officedocument.presentationml.tags+xml"/>
  <Override PartName="/ppt/tags/tag180.xml" ContentType="application/vnd.openxmlformats-officedocument.presentationml.tags+xml"/>
  <Override PartName="/ppt/tags/tag191.xml" ContentType="application/vnd.openxmlformats-officedocument.presentationml.tags+xml"/>
  <Override PartName="/ppt/tags/tag249.xml" ContentType="application/vnd.openxmlformats-officedocument.presentationml.tags+xml"/>
  <Override PartName="/ppt/tags/tag122.xml" ContentType="application/vnd.openxmlformats-officedocument.presentationml.tags+xml"/>
  <Override PartName="/ppt/tags/tag209.xml" ContentType="application/vnd.openxmlformats-officedocument.presentationml.tags+xml"/>
  <Override PartName="/ppt/tags/tag256.xml" ContentType="application/vnd.openxmlformats-officedocument.presentationml.tags+xml"/>
  <Override PartName="/ppt/tags/tag267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ags/tag245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100.xml" ContentType="application/vnd.openxmlformats-officedocument.presentationml.tags+xml"/>
  <Override PartName="/ppt/tags/tag234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223.xml" ContentType="application/vnd.openxmlformats-officedocument.presentationml.tags+xml"/>
  <Override PartName="/ppt/slides/slide10.xml" ContentType="application/vnd.openxmlformats-officedocument.presentationml.slide+xml"/>
  <Override PartName="/ppt/tags/tag45.xml" ContentType="application/vnd.openxmlformats-officedocument.presentationml.tags+xml"/>
  <Override PartName="/ppt/tags/tag92.xml" ContentType="application/vnd.openxmlformats-officedocument.presentationml.tags+xml"/>
  <Override PartName="/ppt/tags/tag149.xml" ContentType="application/vnd.openxmlformats-officedocument.presentationml.tags+xml"/>
  <Override PartName="/ppt/tags/tag196.xml" ContentType="application/vnd.openxmlformats-officedocument.presentationml.tags+xml"/>
  <Override PartName="/ppt/tags/tag201.xml" ContentType="application/vnd.openxmlformats-officedocument.presentationml.tags+xml"/>
  <Override PartName="/ppt/tags/tag212.xml" ContentType="application/vnd.openxmlformats-officedocument.presentationml.tags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tags/tag138.xml" ContentType="application/vnd.openxmlformats-officedocument.presentationml.tags+xml"/>
  <Override PartName="/ppt/tags/tag185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tags/tag163.xml" ContentType="application/vnd.openxmlformats-officedocument.presentationml.tags+xml"/>
  <Override PartName="/ppt/tags/tag174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5.xml" ContentType="application/vnd.openxmlformats-officedocument.presentationml.tags+xml"/>
  <Override PartName="/ppt/tags/tag152.xml" ContentType="application/vnd.openxmlformats-officedocument.presentationml.tags+xml"/>
  <Override PartName="/ppt/tags/tag141.xml" ContentType="application/vnd.openxmlformats-officedocument.presentationml.tags+xml"/>
  <Override PartName="/ppt/tags/tag228.xml" ContentType="application/vnd.openxmlformats-officedocument.presentationml.tags+xml"/>
  <Override PartName="/ppt/tags/tag239.xml" ContentType="application/vnd.openxmlformats-officedocument.presentationml.tags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tags/tag217.xml" ContentType="application/vnd.openxmlformats-officedocument.presentationml.tags+xml"/>
  <Override PartName="/ppt/tags/tag264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tags/tag206.xml" ContentType="application/vnd.openxmlformats-officedocument.presentationml.tags+xml"/>
  <Override PartName="/ppt/tags/tag253.xml" ContentType="application/vnd.openxmlformats-officedocument.presentationml.tags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75.xml" ContentType="application/vnd.openxmlformats-officedocument.presentationml.tags+xml"/>
  <Override PartName="/ppt/tags/tag179.xml" ContentType="application/vnd.openxmlformats-officedocument.presentationml.tags+xml"/>
  <Override PartName="/ppt/tags/tag231.xml" ContentType="application/vnd.openxmlformats-officedocument.presentationml.tags+xml"/>
  <Override PartName="/ppt/tags/tag242.xml" ContentType="application/vnd.openxmlformats-officedocument.presentationml.tags+xml"/>
  <Override PartName="/ppt/tags/tag17.xml" ContentType="application/vnd.openxmlformats-officedocument.presentationml.tags+xml"/>
  <Override PartName="/ppt/tags/tag64.xml" ContentType="application/vnd.openxmlformats-officedocument.presentationml.tags+xml"/>
  <Override PartName="/ppt/tags/tag168.xml" ContentType="application/vnd.openxmlformats-officedocument.presentationml.tags+xml"/>
  <Override PartName="/ppt/tags/tag220.xml" ContentType="application/vnd.openxmlformats-officedocument.presentationml.tags+xml"/>
  <Override PartName="/ppt/tags/tag53.xml" ContentType="application/vnd.openxmlformats-officedocument.presentationml.tags+xml"/>
  <Override PartName="/ppt/tags/tag157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tags/tag182.xml" ContentType="application/vnd.openxmlformats-officedocument.presentationml.tags+xml"/>
  <Override PartName="/ppt/tags/tag193.xml" ContentType="application/vnd.openxmlformats-officedocument.presentationml.tags+xml"/>
  <Override PartName="/ppt/tags/tag20.xml" ContentType="application/vnd.openxmlformats-officedocument.presentationml.tags+xml"/>
  <Override PartName="/ppt/tags/tag124.xml" ContentType="application/vnd.openxmlformats-officedocument.presentationml.tags+xml"/>
  <Override PartName="/ppt/tags/tag17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60.xml" ContentType="application/vnd.openxmlformats-officedocument.presentationml.tags+xml"/>
  <Override PartName="/ppt/tags/tag247.xml" ContentType="application/vnd.openxmlformats-officedocument.presentationml.tags+xml"/>
  <Override PartName="/ppt/tags/tag258.xml" ContentType="application/vnd.openxmlformats-officedocument.presentationml.tags+xml"/>
  <Override PartName="/ppt/slideMasters/slideMaster1.xml" ContentType="application/vnd.openxmlformats-officedocument.presentationml.slideMaster+xml"/>
  <Override PartName="/ppt/tags/tag102.xml" ContentType="application/vnd.openxmlformats-officedocument.presentationml.tags+xml"/>
  <Override PartName="/ppt/tags/tag236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225.xml" ContentType="application/vnd.openxmlformats-officedocument.presentationml.tags+xml"/>
  <Default Extension="rels" ContentType="application/vnd.openxmlformats-package.relationships+xml"/>
  <Override PartName="/ppt/tags/tag47.xml" ContentType="application/vnd.openxmlformats-officedocument.presentationml.tags+xml"/>
  <Override PartName="/ppt/tags/tag94.xml" ContentType="application/vnd.openxmlformats-officedocument.presentationml.tags+xml"/>
  <Override PartName="/ppt/tags/tag198.xml" ContentType="application/vnd.openxmlformats-officedocument.presentationml.tags+xml"/>
  <Override PartName="/ppt/tags/tag203.xml" ContentType="application/vnd.openxmlformats-officedocument.presentationml.tags+xml"/>
  <Override PartName="/ppt/tags/tag214.xml" ContentType="application/vnd.openxmlformats-officedocument.presentationml.tags+xml"/>
  <Override PartName="/ppt/tags/tag250.xml" ContentType="application/vnd.openxmlformats-officedocument.presentationml.tags+xml"/>
  <Override PartName="/ppt/tags/tag261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71" r:id="rId3"/>
    <p:sldId id="272" r:id="rId4"/>
    <p:sldId id="258" r:id="rId5"/>
    <p:sldId id="262" r:id="rId6"/>
    <p:sldId id="264" r:id="rId7"/>
    <p:sldId id="266" r:id="rId8"/>
    <p:sldId id="273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72" autoAdjust="0"/>
    <p:restoredTop sz="93629" autoAdjust="0"/>
  </p:normalViewPr>
  <p:slideViewPr>
    <p:cSldViewPr>
      <p:cViewPr varScale="1">
        <p:scale>
          <a:sx n="106" d="100"/>
          <a:sy n="106" d="100"/>
        </p:scale>
        <p:origin x="-5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D67B2-602F-4142-8AA7-10B6D3A135F1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45FC5-07E2-4367-B23B-4CDFF47DF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0" tIns="45715" rIns="91430" bIns="4571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0" tIns="45715" rIns="91430" bIns="4571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0" tIns="45715" rIns="91430" bIns="4571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100ns = 10MHz; 50ns</a:t>
            </a:r>
            <a:r>
              <a:rPr lang="en-US" baseline="0" dirty="0" smtClean="0"/>
              <a:t> = 20MHz; 33ns = 30 MHz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45FC5-07E2-4367-B23B-4CDFF47DF03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1"/>
            </p:custDataLst>
          </p:nvPr>
        </p:nvSpPr>
        <p:spPr>
          <a:xfrm>
            <a:off x="1371600" y="3884474"/>
            <a:ext cx="64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Kevin Walsh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CS 3410, Spring 2010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Computer Science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Cornell University</a:t>
            </a:r>
            <a:endParaRPr lang="en-US" sz="2700" dirty="0">
              <a:solidFill>
                <a:srgbClr val="898989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228600" y="6096000"/>
            <a:ext cx="3886200" cy="381000"/>
          </a:xfrm>
        </p:spPr>
        <p:txBody>
          <a:bodyPr>
            <a:normAutofit/>
          </a:bodyPr>
          <a:lstStyle>
            <a:lvl1pPr algn="r">
              <a:defRPr lang="en-US" sz="1800" dirty="0">
                <a:solidFill>
                  <a:srgbClr val="FFFF66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See: P&amp;H Appendix C.0, C.1,</a:t>
            </a:r>
            <a:r>
              <a:rPr lang="en-US" baseline="0" dirty="0" smtClean="0">
                <a:solidFill>
                  <a:srgbClr val="FFFF66"/>
                </a:solidFill>
                <a:latin typeface="+mn-lt"/>
              </a:rPr>
              <a:t> C.2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914400"/>
            <a:ext cx="4268788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346575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203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236913" cy="5041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38800" y="0"/>
            <a:ext cx="35052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86868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r" defTabSz="914400" rtl="0" eaLnBrk="1" latinLnBrk="0" hangingPunct="1">
        <a:spcBef>
          <a:spcPct val="0"/>
        </a:spcBef>
        <a:buNone/>
        <a:defRPr sz="900" kern="1200">
          <a:solidFill>
            <a:schemeClr val="bg1"/>
          </a:solidFill>
          <a:latin typeface="Calibri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None/>
        <a:defRPr sz="32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55.xml"/><Relationship Id="rId7" Type="http://schemas.openxmlformats.org/officeDocument/2006/relationships/image" Target="../media/image7.emf"/><Relationship Id="rId2" Type="http://schemas.openxmlformats.org/officeDocument/2006/relationships/tags" Target="../tags/tag254.xml"/><Relationship Id="rId1" Type="http://schemas.openxmlformats.org/officeDocument/2006/relationships/tags" Target="../tags/tag25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7.xml"/><Relationship Id="rId4" Type="http://schemas.openxmlformats.org/officeDocument/2006/relationships/tags" Target="../tags/tag25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60.xml"/><Relationship Id="rId2" Type="http://schemas.openxmlformats.org/officeDocument/2006/relationships/tags" Target="../tags/tag259.xml"/><Relationship Id="rId1" Type="http://schemas.openxmlformats.org/officeDocument/2006/relationships/tags" Target="../tags/tag258.xml"/><Relationship Id="rId5" Type="http://schemas.openxmlformats.org/officeDocument/2006/relationships/image" Target="../media/image8.emf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268.xml"/><Relationship Id="rId3" Type="http://schemas.openxmlformats.org/officeDocument/2006/relationships/tags" Target="../tags/tag263.xml"/><Relationship Id="rId7" Type="http://schemas.openxmlformats.org/officeDocument/2006/relationships/tags" Target="../tags/tag267.xml"/><Relationship Id="rId2" Type="http://schemas.openxmlformats.org/officeDocument/2006/relationships/tags" Target="../tags/tag262.xml"/><Relationship Id="rId1" Type="http://schemas.openxmlformats.org/officeDocument/2006/relationships/tags" Target="../tags/tag261.xml"/><Relationship Id="rId6" Type="http://schemas.openxmlformats.org/officeDocument/2006/relationships/tags" Target="../tags/tag266.xml"/><Relationship Id="rId5" Type="http://schemas.openxmlformats.org/officeDocument/2006/relationships/tags" Target="../tags/tag265.xml"/><Relationship Id="rId10" Type="http://schemas.openxmlformats.org/officeDocument/2006/relationships/image" Target="../media/image9.emf"/><Relationship Id="rId4" Type="http://schemas.openxmlformats.org/officeDocument/2006/relationships/tags" Target="../tags/tag264.xml"/><Relationship Id="rId9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image" Target="../media/image1.emf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image" Target="../media/image2.emf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13" Type="http://schemas.openxmlformats.org/officeDocument/2006/relationships/tags" Target="../tags/tag37.xml"/><Relationship Id="rId18" Type="http://schemas.openxmlformats.org/officeDocument/2006/relationships/tags" Target="../tags/tag42.xml"/><Relationship Id="rId26" Type="http://schemas.openxmlformats.org/officeDocument/2006/relationships/tags" Target="../tags/tag50.xml"/><Relationship Id="rId3" Type="http://schemas.openxmlformats.org/officeDocument/2006/relationships/tags" Target="../tags/tag27.xml"/><Relationship Id="rId21" Type="http://schemas.openxmlformats.org/officeDocument/2006/relationships/tags" Target="../tags/tag45.xml"/><Relationship Id="rId34" Type="http://schemas.openxmlformats.org/officeDocument/2006/relationships/tags" Target="../tags/tag58.xml"/><Relationship Id="rId7" Type="http://schemas.openxmlformats.org/officeDocument/2006/relationships/tags" Target="../tags/tag31.xml"/><Relationship Id="rId12" Type="http://schemas.openxmlformats.org/officeDocument/2006/relationships/tags" Target="../tags/tag36.xml"/><Relationship Id="rId17" Type="http://schemas.openxmlformats.org/officeDocument/2006/relationships/tags" Target="../tags/tag41.xml"/><Relationship Id="rId25" Type="http://schemas.openxmlformats.org/officeDocument/2006/relationships/tags" Target="../tags/tag49.xml"/><Relationship Id="rId33" Type="http://schemas.openxmlformats.org/officeDocument/2006/relationships/tags" Target="../tags/tag57.xml"/><Relationship Id="rId2" Type="http://schemas.openxmlformats.org/officeDocument/2006/relationships/tags" Target="../tags/tag26.xml"/><Relationship Id="rId16" Type="http://schemas.openxmlformats.org/officeDocument/2006/relationships/tags" Target="../tags/tag40.xml"/><Relationship Id="rId20" Type="http://schemas.openxmlformats.org/officeDocument/2006/relationships/tags" Target="../tags/tag44.xml"/><Relationship Id="rId29" Type="http://schemas.openxmlformats.org/officeDocument/2006/relationships/tags" Target="../tags/tag53.xml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11" Type="http://schemas.openxmlformats.org/officeDocument/2006/relationships/tags" Target="../tags/tag35.xml"/><Relationship Id="rId24" Type="http://schemas.openxmlformats.org/officeDocument/2006/relationships/tags" Target="../tags/tag48.xml"/><Relationship Id="rId32" Type="http://schemas.openxmlformats.org/officeDocument/2006/relationships/tags" Target="../tags/tag56.xml"/><Relationship Id="rId37" Type="http://schemas.openxmlformats.org/officeDocument/2006/relationships/notesSlide" Target="../notesSlides/notesSlide1.xml"/><Relationship Id="rId5" Type="http://schemas.openxmlformats.org/officeDocument/2006/relationships/tags" Target="../tags/tag29.xml"/><Relationship Id="rId15" Type="http://schemas.openxmlformats.org/officeDocument/2006/relationships/tags" Target="../tags/tag39.xml"/><Relationship Id="rId23" Type="http://schemas.openxmlformats.org/officeDocument/2006/relationships/tags" Target="../tags/tag47.xml"/><Relationship Id="rId28" Type="http://schemas.openxmlformats.org/officeDocument/2006/relationships/tags" Target="../tags/tag52.xml"/><Relationship Id="rId36" Type="http://schemas.openxmlformats.org/officeDocument/2006/relationships/slideLayout" Target="../slideLayouts/slideLayout6.xml"/><Relationship Id="rId10" Type="http://schemas.openxmlformats.org/officeDocument/2006/relationships/tags" Target="../tags/tag34.xml"/><Relationship Id="rId19" Type="http://schemas.openxmlformats.org/officeDocument/2006/relationships/tags" Target="../tags/tag43.xml"/><Relationship Id="rId31" Type="http://schemas.openxmlformats.org/officeDocument/2006/relationships/tags" Target="../tags/tag55.xml"/><Relationship Id="rId4" Type="http://schemas.openxmlformats.org/officeDocument/2006/relationships/tags" Target="../tags/tag28.xml"/><Relationship Id="rId9" Type="http://schemas.openxmlformats.org/officeDocument/2006/relationships/tags" Target="../tags/tag33.xml"/><Relationship Id="rId14" Type="http://schemas.openxmlformats.org/officeDocument/2006/relationships/tags" Target="../tags/tag38.xml"/><Relationship Id="rId22" Type="http://schemas.openxmlformats.org/officeDocument/2006/relationships/tags" Target="../tags/tag46.xml"/><Relationship Id="rId27" Type="http://schemas.openxmlformats.org/officeDocument/2006/relationships/tags" Target="../tags/tag51.xml"/><Relationship Id="rId30" Type="http://schemas.openxmlformats.org/officeDocument/2006/relationships/tags" Target="../tags/tag54.xml"/><Relationship Id="rId35" Type="http://schemas.openxmlformats.org/officeDocument/2006/relationships/tags" Target="../tags/tag5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5" Type="http://schemas.openxmlformats.org/officeDocument/2006/relationships/image" Target="../media/image3.emf"/><Relationship Id="rId4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77.xml"/><Relationship Id="rId18" Type="http://schemas.openxmlformats.org/officeDocument/2006/relationships/tags" Target="../tags/tag82.xml"/><Relationship Id="rId26" Type="http://schemas.openxmlformats.org/officeDocument/2006/relationships/tags" Target="../tags/tag90.xml"/><Relationship Id="rId39" Type="http://schemas.openxmlformats.org/officeDocument/2006/relationships/tags" Target="../tags/tag103.xml"/><Relationship Id="rId21" Type="http://schemas.openxmlformats.org/officeDocument/2006/relationships/tags" Target="../tags/tag85.xml"/><Relationship Id="rId34" Type="http://schemas.openxmlformats.org/officeDocument/2006/relationships/tags" Target="../tags/tag98.xml"/><Relationship Id="rId42" Type="http://schemas.openxmlformats.org/officeDocument/2006/relationships/tags" Target="../tags/tag106.xml"/><Relationship Id="rId47" Type="http://schemas.openxmlformats.org/officeDocument/2006/relationships/tags" Target="../tags/tag111.xml"/><Relationship Id="rId50" Type="http://schemas.openxmlformats.org/officeDocument/2006/relationships/tags" Target="../tags/tag114.xml"/><Relationship Id="rId55" Type="http://schemas.openxmlformats.org/officeDocument/2006/relationships/tags" Target="../tags/tag119.xml"/><Relationship Id="rId63" Type="http://schemas.openxmlformats.org/officeDocument/2006/relationships/tags" Target="../tags/tag127.xml"/><Relationship Id="rId68" Type="http://schemas.openxmlformats.org/officeDocument/2006/relationships/tags" Target="../tags/tag132.xml"/><Relationship Id="rId76" Type="http://schemas.openxmlformats.org/officeDocument/2006/relationships/tags" Target="../tags/tag140.xml"/><Relationship Id="rId7" Type="http://schemas.openxmlformats.org/officeDocument/2006/relationships/tags" Target="../tags/tag71.xml"/><Relationship Id="rId71" Type="http://schemas.openxmlformats.org/officeDocument/2006/relationships/tags" Target="../tags/tag135.xml"/><Relationship Id="rId2" Type="http://schemas.openxmlformats.org/officeDocument/2006/relationships/tags" Target="../tags/tag66.xml"/><Relationship Id="rId16" Type="http://schemas.openxmlformats.org/officeDocument/2006/relationships/tags" Target="../tags/tag80.xml"/><Relationship Id="rId29" Type="http://schemas.openxmlformats.org/officeDocument/2006/relationships/tags" Target="../tags/tag93.xml"/><Relationship Id="rId11" Type="http://schemas.openxmlformats.org/officeDocument/2006/relationships/tags" Target="../tags/tag75.xml"/><Relationship Id="rId24" Type="http://schemas.openxmlformats.org/officeDocument/2006/relationships/tags" Target="../tags/tag88.xml"/><Relationship Id="rId32" Type="http://schemas.openxmlformats.org/officeDocument/2006/relationships/tags" Target="../tags/tag96.xml"/><Relationship Id="rId37" Type="http://schemas.openxmlformats.org/officeDocument/2006/relationships/tags" Target="../tags/tag101.xml"/><Relationship Id="rId40" Type="http://schemas.openxmlformats.org/officeDocument/2006/relationships/tags" Target="../tags/tag104.xml"/><Relationship Id="rId45" Type="http://schemas.openxmlformats.org/officeDocument/2006/relationships/tags" Target="../tags/tag109.xml"/><Relationship Id="rId53" Type="http://schemas.openxmlformats.org/officeDocument/2006/relationships/tags" Target="../tags/tag117.xml"/><Relationship Id="rId58" Type="http://schemas.openxmlformats.org/officeDocument/2006/relationships/tags" Target="../tags/tag122.xml"/><Relationship Id="rId66" Type="http://schemas.openxmlformats.org/officeDocument/2006/relationships/tags" Target="../tags/tag130.xml"/><Relationship Id="rId74" Type="http://schemas.openxmlformats.org/officeDocument/2006/relationships/tags" Target="../tags/tag138.xml"/><Relationship Id="rId79" Type="http://schemas.openxmlformats.org/officeDocument/2006/relationships/tags" Target="../tags/tag143.xml"/><Relationship Id="rId5" Type="http://schemas.openxmlformats.org/officeDocument/2006/relationships/tags" Target="../tags/tag69.xml"/><Relationship Id="rId61" Type="http://schemas.openxmlformats.org/officeDocument/2006/relationships/tags" Target="../tags/tag125.xml"/><Relationship Id="rId82" Type="http://schemas.openxmlformats.org/officeDocument/2006/relationships/notesSlide" Target="../notesSlides/notesSlide2.xml"/><Relationship Id="rId10" Type="http://schemas.openxmlformats.org/officeDocument/2006/relationships/tags" Target="../tags/tag74.xml"/><Relationship Id="rId19" Type="http://schemas.openxmlformats.org/officeDocument/2006/relationships/tags" Target="../tags/tag83.xml"/><Relationship Id="rId31" Type="http://schemas.openxmlformats.org/officeDocument/2006/relationships/tags" Target="../tags/tag95.xml"/><Relationship Id="rId44" Type="http://schemas.openxmlformats.org/officeDocument/2006/relationships/tags" Target="../tags/tag108.xml"/><Relationship Id="rId52" Type="http://schemas.openxmlformats.org/officeDocument/2006/relationships/tags" Target="../tags/tag116.xml"/><Relationship Id="rId60" Type="http://schemas.openxmlformats.org/officeDocument/2006/relationships/tags" Target="../tags/tag124.xml"/><Relationship Id="rId65" Type="http://schemas.openxmlformats.org/officeDocument/2006/relationships/tags" Target="../tags/tag129.xml"/><Relationship Id="rId73" Type="http://schemas.openxmlformats.org/officeDocument/2006/relationships/tags" Target="../tags/tag137.xml"/><Relationship Id="rId78" Type="http://schemas.openxmlformats.org/officeDocument/2006/relationships/tags" Target="../tags/tag142.xml"/><Relationship Id="rId81" Type="http://schemas.openxmlformats.org/officeDocument/2006/relationships/slideLayout" Target="../slideLayouts/slideLayout6.xml"/><Relationship Id="rId4" Type="http://schemas.openxmlformats.org/officeDocument/2006/relationships/tags" Target="../tags/tag68.xml"/><Relationship Id="rId9" Type="http://schemas.openxmlformats.org/officeDocument/2006/relationships/tags" Target="../tags/tag73.xml"/><Relationship Id="rId14" Type="http://schemas.openxmlformats.org/officeDocument/2006/relationships/tags" Target="../tags/tag78.xml"/><Relationship Id="rId22" Type="http://schemas.openxmlformats.org/officeDocument/2006/relationships/tags" Target="../tags/tag86.xml"/><Relationship Id="rId27" Type="http://schemas.openxmlformats.org/officeDocument/2006/relationships/tags" Target="../tags/tag91.xml"/><Relationship Id="rId30" Type="http://schemas.openxmlformats.org/officeDocument/2006/relationships/tags" Target="../tags/tag94.xml"/><Relationship Id="rId35" Type="http://schemas.openxmlformats.org/officeDocument/2006/relationships/tags" Target="../tags/tag99.xml"/><Relationship Id="rId43" Type="http://schemas.openxmlformats.org/officeDocument/2006/relationships/tags" Target="../tags/tag107.xml"/><Relationship Id="rId48" Type="http://schemas.openxmlformats.org/officeDocument/2006/relationships/tags" Target="../tags/tag112.xml"/><Relationship Id="rId56" Type="http://schemas.openxmlformats.org/officeDocument/2006/relationships/tags" Target="../tags/tag120.xml"/><Relationship Id="rId64" Type="http://schemas.openxmlformats.org/officeDocument/2006/relationships/tags" Target="../tags/tag128.xml"/><Relationship Id="rId69" Type="http://schemas.openxmlformats.org/officeDocument/2006/relationships/tags" Target="../tags/tag133.xml"/><Relationship Id="rId77" Type="http://schemas.openxmlformats.org/officeDocument/2006/relationships/tags" Target="../tags/tag141.xml"/><Relationship Id="rId8" Type="http://schemas.openxmlformats.org/officeDocument/2006/relationships/tags" Target="../tags/tag72.xml"/><Relationship Id="rId51" Type="http://schemas.openxmlformats.org/officeDocument/2006/relationships/tags" Target="../tags/tag115.xml"/><Relationship Id="rId72" Type="http://schemas.openxmlformats.org/officeDocument/2006/relationships/tags" Target="../tags/tag136.xml"/><Relationship Id="rId80" Type="http://schemas.openxmlformats.org/officeDocument/2006/relationships/tags" Target="../tags/tag144.xml"/><Relationship Id="rId3" Type="http://schemas.openxmlformats.org/officeDocument/2006/relationships/tags" Target="../tags/tag67.xml"/><Relationship Id="rId12" Type="http://schemas.openxmlformats.org/officeDocument/2006/relationships/tags" Target="../tags/tag76.xml"/><Relationship Id="rId17" Type="http://schemas.openxmlformats.org/officeDocument/2006/relationships/tags" Target="../tags/tag81.xml"/><Relationship Id="rId25" Type="http://schemas.openxmlformats.org/officeDocument/2006/relationships/tags" Target="../tags/tag89.xml"/><Relationship Id="rId33" Type="http://schemas.openxmlformats.org/officeDocument/2006/relationships/tags" Target="../tags/tag97.xml"/><Relationship Id="rId38" Type="http://schemas.openxmlformats.org/officeDocument/2006/relationships/tags" Target="../tags/tag102.xml"/><Relationship Id="rId46" Type="http://schemas.openxmlformats.org/officeDocument/2006/relationships/tags" Target="../tags/tag110.xml"/><Relationship Id="rId59" Type="http://schemas.openxmlformats.org/officeDocument/2006/relationships/tags" Target="../tags/tag123.xml"/><Relationship Id="rId67" Type="http://schemas.openxmlformats.org/officeDocument/2006/relationships/tags" Target="../tags/tag131.xml"/><Relationship Id="rId20" Type="http://schemas.openxmlformats.org/officeDocument/2006/relationships/tags" Target="../tags/tag84.xml"/><Relationship Id="rId41" Type="http://schemas.openxmlformats.org/officeDocument/2006/relationships/tags" Target="../tags/tag105.xml"/><Relationship Id="rId54" Type="http://schemas.openxmlformats.org/officeDocument/2006/relationships/tags" Target="../tags/tag118.xml"/><Relationship Id="rId62" Type="http://schemas.openxmlformats.org/officeDocument/2006/relationships/tags" Target="../tags/tag126.xml"/><Relationship Id="rId70" Type="http://schemas.openxmlformats.org/officeDocument/2006/relationships/tags" Target="../tags/tag134.xml"/><Relationship Id="rId75" Type="http://schemas.openxmlformats.org/officeDocument/2006/relationships/tags" Target="../tags/tag139.xml"/><Relationship Id="rId83" Type="http://schemas.openxmlformats.org/officeDocument/2006/relationships/image" Target="../media/image4.emf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5" Type="http://schemas.openxmlformats.org/officeDocument/2006/relationships/tags" Target="../tags/tag79.xml"/><Relationship Id="rId23" Type="http://schemas.openxmlformats.org/officeDocument/2006/relationships/tags" Target="../tags/tag87.xml"/><Relationship Id="rId28" Type="http://schemas.openxmlformats.org/officeDocument/2006/relationships/tags" Target="../tags/tag92.xml"/><Relationship Id="rId36" Type="http://schemas.openxmlformats.org/officeDocument/2006/relationships/tags" Target="../tags/tag100.xml"/><Relationship Id="rId49" Type="http://schemas.openxmlformats.org/officeDocument/2006/relationships/tags" Target="../tags/tag113.xml"/><Relationship Id="rId57" Type="http://schemas.openxmlformats.org/officeDocument/2006/relationships/tags" Target="../tags/tag121.xml"/></Relationships>
</file>

<file path=ppt/slides/_rels/slide8.xml.rels><?xml version="1.0" encoding="UTF-8" standalone="yes"?>
<Relationships xmlns="http://schemas.openxmlformats.org/package/2006/relationships"><Relationship Id="rId26" Type="http://schemas.openxmlformats.org/officeDocument/2006/relationships/tags" Target="../tags/tag170.xml"/><Relationship Id="rId21" Type="http://schemas.openxmlformats.org/officeDocument/2006/relationships/tags" Target="../tags/tag165.xml"/><Relationship Id="rId42" Type="http://schemas.openxmlformats.org/officeDocument/2006/relationships/tags" Target="../tags/tag186.xml"/><Relationship Id="rId47" Type="http://schemas.openxmlformats.org/officeDocument/2006/relationships/tags" Target="../tags/tag191.xml"/><Relationship Id="rId63" Type="http://schemas.openxmlformats.org/officeDocument/2006/relationships/tags" Target="../tags/tag207.xml"/><Relationship Id="rId68" Type="http://schemas.openxmlformats.org/officeDocument/2006/relationships/tags" Target="../tags/tag212.xml"/><Relationship Id="rId84" Type="http://schemas.openxmlformats.org/officeDocument/2006/relationships/tags" Target="../tags/tag228.xml"/><Relationship Id="rId89" Type="http://schemas.openxmlformats.org/officeDocument/2006/relationships/tags" Target="../tags/tag233.xml"/><Relationship Id="rId7" Type="http://schemas.openxmlformats.org/officeDocument/2006/relationships/tags" Target="../tags/tag151.xml"/><Relationship Id="rId71" Type="http://schemas.openxmlformats.org/officeDocument/2006/relationships/tags" Target="../tags/tag215.xml"/><Relationship Id="rId92" Type="http://schemas.openxmlformats.org/officeDocument/2006/relationships/tags" Target="../tags/tag236.xml"/><Relationship Id="rId2" Type="http://schemas.openxmlformats.org/officeDocument/2006/relationships/tags" Target="../tags/tag146.xml"/><Relationship Id="rId16" Type="http://schemas.openxmlformats.org/officeDocument/2006/relationships/tags" Target="../tags/tag160.xml"/><Relationship Id="rId29" Type="http://schemas.openxmlformats.org/officeDocument/2006/relationships/tags" Target="../tags/tag173.xml"/><Relationship Id="rId11" Type="http://schemas.openxmlformats.org/officeDocument/2006/relationships/tags" Target="../tags/tag155.xml"/><Relationship Id="rId24" Type="http://schemas.openxmlformats.org/officeDocument/2006/relationships/tags" Target="../tags/tag168.xml"/><Relationship Id="rId32" Type="http://schemas.openxmlformats.org/officeDocument/2006/relationships/tags" Target="../tags/tag176.xml"/><Relationship Id="rId37" Type="http://schemas.openxmlformats.org/officeDocument/2006/relationships/tags" Target="../tags/tag181.xml"/><Relationship Id="rId40" Type="http://schemas.openxmlformats.org/officeDocument/2006/relationships/tags" Target="../tags/tag184.xml"/><Relationship Id="rId45" Type="http://schemas.openxmlformats.org/officeDocument/2006/relationships/tags" Target="../tags/tag189.xml"/><Relationship Id="rId53" Type="http://schemas.openxmlformats.org/officeDocument/2006/relationships/tags" Target="../tags/tag197.xml"/><Relationship Id="rId58" Type="http://schemas.openxmlformats.org/officeDocument/2006/relationships/tags" Target="../tags/tag202.xml"/><Relationship Id="rId66" Type="http://schemas.openxmlformats.org/officeDocument/2006/relationships/tags" Target="../tags/tag210.xml"/><Relationship Id="rId74" Type="http://schemas.openxmlformats.org/officeDocument/2006/relationships/tags" Target="../tags/tag218.xml"/><Relationship Id="rId79" Type="http://schemas.openxmlformats.org/officeDocument/2006/relationships/tags" Target="../tags/tag223.xml"/><Relationship Id="rId87" Type="http://schemas.openxmlformats.org/officeDocument/2006/relationships/tags" Target="../tags/tag231.xml"/><Relationship Id="rId102" Type="http://schemas.openxmlformats.org/officeDocument/2006/relationships/tags" Target="../tags/tag246.xml"/><Relationship Id="rId5" Type="http://schemas.openxmlformats.org/officeDocument/2006/relationships/tags" Target="../tags/tag149.xml"/><Relationship Id="rId61" Type="http://schemas.openxmlformats.org/officeDocument/2006/relationships/tags" Target="../tags/tag205.xml"/><Relationship Id="rId82" Type="http://schemas.openxmlformats.org/officeDocument/2006/relationships/tags" Target="../tags/tag226.xml"/><Relationship Id="rId90" Type="http://schemas.openxmlformats.org/officeDocument/2006/relationships/tags" Target="../tags/tag234.xml"/><Relationship Id="rId95" Type="http://schemas.openxmlformats.org/officeDocument/2006/relationships/tags" Target="../tags/tag239.xml"/><Relationship Id="rId19" Type="http://schemas.openxmlformats.org/officeDocument/2006/relationships/tags" Target="../tags/tag163.xml"/><Relationship Id="rId14" Type="http://schemas.openxmlformats.org/officeDocument/2006/relationships/tags" Target="../tags/tag158.xml"/><Relationship Id="rId22" Type="http://schemas.openxmlformats.org/officeDocument/2006/relationships/tags" Target="../tags/tag166.xml"/><Relationship Id="rId27" Type="http://schemas.openxmlformats.org/officeDocument/2006/relationships/tags" Target="../tags/tag171.xml"/><Relationship Id="rId30" Type="http://schemas.openxmlformats.org/officeDocument/2006/relationships/tags" Target="../tags/tag174.xml"/><Relationship Id="rId35" Type="http://schemas.openxmlformats.org/officeDocument/2006/relationships/tags" Target="../tags/tag179.xml"/><Relationship Id="rId43" Type="http://schemas.openxmlformats.org/officeDocument/2006/relationships/tags" Target="../tags/tag187.xml"/><Relationship Id="rId48" Type="http://schemas.openxmlformats.org/officeDocument/2006/relationships/tags" Target="../tags/tag192.xml"/><Relationship Id="rId56" Type="http://schemas.openxmlformats.org/officeDocument/2006/relationships/tags" Target="../tags/tag200.xml"/><Relationship Id="rId64" Type="http://schemas.openxmlformats.org/officeDocument/2006/relationships/tags" Target="../tags/tag208.xml"/><Relationship Id="rId69" Type="http://schemas.openxmlformats.org/officeDocument/2006/relationships/tags" Target="../tags/tag213.xml"/><Relationship Id="rId77" Type="http://schemas.openxmlformats.org/officeDocument/2006/relationships/tags" Target="../tags/tag221.xml"/><Relationship Id="rId100" Type="http://schemas.openxmlformats.org/officeDocument/2006/relationships/tags" Target="../tags/tag244.xml"/><Relationship Id="rId105" Type="http://schemas.openxmlformats.org/officeDocument/2006/relationships/notesSlide" Target="../notesSlides/notesSlide3.xml"/><Relationship Id="rId8" Type="http://schemas.openxmlformats.org/officeDocument/2006/relationships/tags" Target="../tags/tag152.xml"/><Relationship Id="rId51" Type="http://schemas.openxmlformats.org/officeDocument/2006/relationships/tags" Target="../tags/tag195.xml"/><Relationship Id="rId72" Type="http://schemas.openxmlformats.org/officeDocument/2006/relationships/tags" Target="../tags/tag216.xml"/><Relationship Id="rId80" Type="http://schemas.openxmlformats.org/officeDocument/2006/relationships/tags" Target="../tags/tag224.xml"/><Relationship Id="rId85" Type="http://schemas.openxmlformats.org/officeDocument/2006/relationships/tags" Target="../tags/tag229.xml"/><Relationship Id="rId93" Type="http://schemas.openxmlformats.org/officeDocument/2006/relationships/tags" Target="../tags/tag237.xml"/><Relationship Id="rId98" Type="http://schemas.openxmlformats.org/officeDocument/2006/relationships/tags" Target="../tags/tag242.xml"/><Relationship Id="rId3" Type="http://schemas.openxmlformats.org/officeDocument/2006/relationships/tags" Target="../tags/tag147.xml"/><Relationship Id="rId12" Type="http://schemas.openxmlformats.org/officeDocument/2006/relationships/tags" Target="../tags/tag156.xml"/><Relationship Id="rId17" Type="http://schemas.openxmlformats.org/officeDocument/2006/relationships/tags" Target="../tags/tag161.xml"/><Relationship Id="rId25" Type="http://schemas.openxmlformats.org/officeDocument/2006/relationships/tags" Target="../tags/tag169.xml"/><Relationship Id="rId33" Type="http://schemas.openxmlformats.org/officeDocument/2006/relationships/tags" Target="../tags/tag177.xml"/><Relationship Id="rId38" Type="http://schemas.openxmlformats.org/officeDocument/2006/relationships/tags" Target="../tags/tag182.xml"/><Relationship Id="rId46" Type="http://schemas.openxmlformats.org/officeDocument/2006/relationships/tags" Target="../tags/tag190.xml"/><Relationship Id="rId59" Type="http://schemas.openxmlformats.org/officeDocument/2006/relationships/tags" Target="../tags/tag203.xml"/><Relationship Id="rId67" Type="http://schemas.openxmlformats.org/officeDocument/2006/relationships/tags" Target="../tags/tag211.xml"/><Relationship Id="rId103" Type="http://schemas.openxmlformats.org/officeDocument/2006/relationships/tags" Target="../tags/tag247.xml"/><Relationship Id="rId20" Type="http://schemas.openxmlformats.org/officeDocument/2006/relationships/tags" Target="../tags/tag164.xml"/><Relationship Id="rId41" Type="http://schemas.openxmlformats.org/officeDocument/2006/relationships/tags" Target="../tags/tag185.xml"/><Relationship Id="rId54" Type="http://schemas.openxmlformats.org/officeDocument/2006/relationships/tags" Target="../tags/tag198.xml"/><Relationship Id="rId62" Type="http://schemas.openxmlformats.org/officeDocument/2006/relationships/tags" Target="../tags/tag206.xml"/><Relationship Id="rId70" Type="http://schemas.openxmlformats.org/officeDocument/2006/relationships/tags" Target="../tags/tag214.xml"/><Relationship Id="rId75" Type="http://schemas.openxmlformats.org/officeDocument/2006/relationships/tags" Target="../tags/tag219.xml"/><Relationship Id="rId83" Type="http://schemas.openxmlformats.org/officeDocument/2006/relationships/tags" Target="../tags/tag227.xml"/><Relationship Id="rId88" Type="http://schemas.openxmlformats.org/officeDocument/2006/relationships/tags" Target="../tags/tag232.xml"/><Relationship Id="rId91" Type="http://schemas.openxmlformats.org/officeDocument/2006/relationships/tags" Target="../tags/tag235.xml"/><Relationship Id="rId96" Type="http://schemas.openxmlformats.org/officeDocument/2006/relationships/tags" Target="../tags/tag240.xml"/><Relationship Id="rId1" Type="http://schemas.openxmlformats.org/officeDocument/2006/relationships/tags" Target="../tags/tag145.xml"/><Relationship Id="rId6" Type="http://schemas.openxmlformats.org/officeDocument/2006/relationships/tags" Target="../tags/tag150.xml"/><Relationship Id="rId15" Type="http://schemas.openxmlformats.org/officeDocument/2006/relationships/tags" Target="../tags/tag159.xml"/><Relationship Id="rId23" Type="http://schemas.openxmlformats.org/officeDocument/2006/relationships/tags" Target="../tags/tag167.xml"/><Relationship Id="rId28" Type="http://schemas.openxmlformats.org/officeDocument/2006/relationships/tags" Target="../tags/tag172.xml"/><Relationship Id="rId36" Type="http://schemas.openxmlformats.org/officeDocument/2006/relationships/tags" Target="../tags/tag180.xml"/><Relationship Id="rId49" Type="http://schemas.openxmlformats.org/officeDocument/2006/relationships/tags" Target="../tags/tag193.xml"/><Relationship Id="rId57" Type="http://schemas.openxmlformats.org/officeDocument/2006/relationships/tags" Target="../tags/tag201.xml"/><Relationship Id="rId106" Type="http://schemas.openxmlformats.org/officeDocument/2006/relationships/image" Target="../media/image5.emf"/><Relationship Id="rId10" Type="http://schemas.openxmlformats.org/officeDocument/2006/relationships/tags" Target="../tags/tag154.xml"/><Relationship Id="rId31" Type="http://schemas.openxmlformats.org/officeDocument/2006/relationships/tags" Target="../tags/tag175.xml"/><Relationship Id="rId44" Type="http://schemas.openxmlformats.org/officeDocument/2006/relationships/tags" Target="../tags/tag188.xml"/><Relationship Id="rId52" Type="http://schemas.openxmlformats.org/officeDocument/2006/relationships/tags" Target="../tags/tag196.xml"/><Relationship Id="rId60" Type="http://schemas.openxmlformats.org/officeDocument/2006/relationships/tags" Target="../tags/tag204.xml"/><Relationship Id="rId65" Type="http://schemas.openxmlformats.org/officeDocument/2006/relationships/tags" Target="../tags/tag209.xml"/><Relationship Id="rId73" Type="http://schemas.openxmlformats.org/officeDocument/2006/relationships/tags" Target="../tags/tag217.xml"/><Relationship Id="rId78" Type="http://schemas.openxmlformats.org/officeDocument/2006/relationships/tags" Target="../tags/tag222.xml"/><Relationship Id="rId81" Type="http://schemas.openxmlformats.org/officeDocument/2006/relationships/tags" Target="../tags/tag225.xml"/><Relationship Id="rId86" Type="http://schemas.openxmlformats.org/officeDocument/2006/relationships/tags" Target="../tags/tag230.xml"/><Relationship Id="rId94" Type="http://schemas.openxmlformats.org/officeDocument/2006/relationships/tags" Target="../tags/tag238.xml"/><Relationship Id="rId99" Type="http://schemas.openxmlformats.org/officeDocument/2006/relationships/tags" Target="../tags/tag243.xml"/><Relationship Id="rId101" Type="http://schemas.openxmlformats.org/officeDocument/2006/relationships/tags" Target="../tags/tag245.xml"/><Relationship Id="rId4" Type="http://schemas.openxmlformats.org/officeDocument/2006/relationships/tags" Target="../tags/tag148.xml"/><Relationship Id="rId9" Type="http://schemas.openxmlformats.org/officeDocument/2006/relationships/tags" Target="../tags/tag153.xml"/><Relationship Id="rId13" Type="http://schemas.openxmlformats.org/officeDocument/2006/relationships/tags" Target="../tags/tag157.xml"/><Relationship Id="rId18" Type="http://schemas.openxmlformats.org/officeDocument/2006/relationships/tags" Target="../tags/tag162.xml"/><Relationship Id="rId39" Type="http://schemas.openxmlformats.org/officeDocument/2006/relationships/tags" Target="../tags/tag183.xml"/><Relationship Id="rId34" Type="http://schemas.openxmlformats.org/officeDocument/2006/relationships/tags" Target="../tags/tag178.xml"/><Relationship Id="rId50" Type="http://schemas.openxmlformats.org/officeDocument/2006/relationships/tags" Target="../tags/tag194.xml"/><Relationship Id="rId55" Type="http://schemas.openxmlformats.org/officeDocument/2006/relationships/tags" Target="../tags/tag199.xml"/><Relationship Id="rId76" Type="http://schemas.openxmlformats.org/officeDocument/2006/relationships/tags" Target="../tags/tag220.xml"/><Relationship Id="rId97" Type="http://schemas.openxmlformats.org/officeDocument/2006/relationships/tags" Target="../tags/tag241.xml"/><Relationship Id="rId104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250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249.xml"/><Relationship Id="rId1" Type="http://schemas.openxmlformats.org/officeDocument/2006/relationships/tags" Target="../tags/tag24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2.xml"/><Relationship Id="rId4" Type="http://schemas.openxmlformats.org/officeDocument/2006/relationships/tags" Target="../tags/tag2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3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See: P&amp;H 1.4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81000"/>
            <a:ext cx="8686800" cy="4191000"/>
          </a:xfrm>
        </p:spPr>
        <p:txBody>
          <a:bodyPr>
            <a:normAutofit/>
          </a:bodyPr>
          <a:lstStyle/>
          <a:p>
            <a:r>
              <a:rPr lang="en-US" sz="2400" i="1" dirty="0" smtClean="0">
                <a:solidFill>
                  <a:schemeClr val="accent1"/>
                </a:solidFill>
              </a:rPr>
              <a:t>Instruction mix </a:t>
            </a:r>
            <a:r>
              <a:rPr lang="en-US" sz="2400" dirty="0" smtClean="0"/>
              <a:t>for some program P, assume:</a:t>
            </a:r>
          </a:p>
          <a:p>
            <a:pPr lvl="1"/>
            <a:r>
              <a:rPr lang="en-US" sz="2400" dirty="0" smtClean="0"/>
              <a:t>25% load/store  ( 3 cycles / instruction)</a:t>
            </a:r>
          </a:p>
          <a:p>
            <a:pPr lvl="1"/>
            <a:r>
              <a:rPr lang="en-US" sz="2400" dirty="0" smtClean="0"/>
              <a:t>60% arithmetic  ( 2 cycles / instruction)</a:t>
            </a:r>
          </a:p>
          <a:p>
            <a:pPr lvl="1"/>
            <a:r>
              <a:rPr lang="en-US" sz="2400" dirty="0" smtClean="0"/>
              <a:t>15% branches    ( 1 cycle / instruction)</a:t>
            </a:r>
          </a:p>
          <a:p>
            <a:endParaRPr lang="en-US" sz="2400" dirty="0" smtClean="0"/>
          </a:p>
          <a:p>
            <a:r>
              <a:rPr lang="en-US" sz="2400" dirty="0" smtClean="0"/>
              <a:t>Multi-Cycle performance for program P:</a:t>
            </a:r>
          </a:p>
          <a:p>
            <a:r>
              <a:rPr lang="en-US" sz="2400" dirty="0" smtClean="0"/>
              <a:t>	3 * .25 + 2 * .60 + 1 * .15 = 2.1</a:t>
            </a:r>
          </a:p>
          <a:p>
            <a:r>
              <a:rPr lang="en-US" sz="2400" dirty="0" smtClean="0"/>
              <a:t>	average </a:t>
            </a:r>
            <a:r>
              <a:rPr lang="en-US" sz="2400" i="1" dirty="0" smtClean="0">
                <a:solidFill>
                  <a:schemeClr val="accent1"/>
                </a:solidFill>
              </a:rPr>
              <a:t>cycles per instruction </a:t>
            </a:r>
            <a:r>
              <a:rPr lang="en-US" sz="2400" dirty="0" smtClean="0">
                <a:solidFill>
                  <a:schemeClr val="accent1"/>
                </a:solidFill>
              </a:rPr>
              <a:t>(CPI)</a:t>
            </a:r>
            <a:r>
              <a:rPr lang="en-US" sz="2400" dirty="0" smtClean="0"/>
              <a:t> = 2.1</a:t>
            </a: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304800" y="4648200"/>
            <a:ext cx="4114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Multi-Cycle @ 30 MHz</a:t>
            </a:r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Single-Cycle @ 10 MHz</a:t>
            </a:r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Single-Cycle @ 15 MHz</a:t>
            </a:r>
          </a:p>
        </p:txBody>
      </p:sp>
      <p:sp>
        <p:nvSpPr>
          <p:cNvPr id="6" name="Rounded Rectangular Callout 5"/>
          <p:cNvSpPr/>
          <p:nvPr>
            <p:custDataLst>
              <p:tags r:id="rId4"/>
            </p:custDataLst>
          </p:nvPr>
        </p:nvSpPr>
        <p:spPr>
          <a:xfrm>
            <a:off x="533400" y="6172200"/>
            <a:ext cx="3733800" cy="381000"/>
          </a:xfrm>
          <a:prstGeom prst="wedgeRoundRectCallout">
            <a:avLst>
              <a:gd name="adj1" fmla="val -32067"/>
              <a:gd name="adj2" fmla="val -83372"/>
              <a:gd name="adj3" fmla="val 16667"/>
            </a:avLst>
          </a:prstGeom>
          <a:noFill/>
          <a:ln w="28575">
            <a:solidFill>
              <a:srgbClr val="FFFF00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800 MHz PIII “faster” than 1 GHz P4</a:t>
            </a:r>
            <a:endParaRPr lang="en-US" dirty="0"/>
          </a:p>
        </p:txBody>
      </p:sp>
      <p:pic>
        <p:nvPicPr>
          <p:cNvPr id="8194" name="CP3 Ink 6609d924-c734-42f3-a1a4-3fa1ae1f09fe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313" y="691542"/>
            <a:ext cx="8942814" cy="558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81000"/>
            <a:ext cx="8686800" cy="3124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Goal: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Make P run 2x faster via faster arithmetic instructions</a:t>
            </a:r>
          </a:p>
          <a:p>
            <a:endParaRPr lang="en-US" dirty="0" smtClean="0"/>
          </a:p>
          <a:p>
            <a:r>
              <a:rPr lang="en-US" i="1" dirty="0" smtClean="0">
                <a:solidFill>
                  <a:schemeClr val="accent1"/>
                </a:solidFill>
              </a:rPr>
              <a:t>Instruction mix </a:t>
            </a:r>
            <a:r>
              <a:rPr lang="en-US" dirty="0" smtClean="0"/>
              <a:t>(for P):</a:t>
            </a:r>
          </a:p>
          <a:p>
            <a:pPr lvl="1"/>
            <a:r>
              <a:rPr lang="en-US" dirty="0" smtClean="0"/>
              <a:t>25% load/store,  CPI = 3 </a:t>
            </a:r>
          </a:p>
          <a:p>
            <a:pPr lvl="1"/>
            <a:r>
              <a:rPr lang="en-US" dirty="0" smtClean="0"/>
              <a:t>60% arithmetic,  CPI = 2</a:t>
            </a:r>
          </a:p>
          <a:p>
            <a:pPr lvl="1"/>
            <a:r>
              <a:rPr lang="en-US" dirty="0" smtClean="0"/>
              <a:t>15% branches,    CPI = 1</a:t>
            </a:r>
          </a:p>
          <a:p>
            <a:endParaRPr lang="en-US" dirty="0" smtClean="0"/>
          </a:p>
        </p:txBody>
      </p:sp>
      <p:pic>
        <p:nvPicPr>
          <p:cNvPr id="9218" name="CP3 Ink bc2e118e-9bff-45fd-a73a-3f7be5b59c2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78034" y="1395451"/>
            <a:ext cx="5386012" cy="3027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Amdahl’s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Amdahl’s Law</a:t>
            </a:r>
            <a:endParaRPr lang="en-US" dirty="0" smtClean="0"/>
          </a:p>
          <a:p>
            <a:r>
              <a:rPr lang="en-US" sz="2200" dirty="0" smtClean="0"/>
              <a:t>Execution time after improvement =</a:t>
            </a:r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r>
              <a:rPr lang="en-US" sz="2800" dirty="0" smtClean="0"/>
              <a:t>Or:</a:t>
            </a:r>
          </a:p>
          <a:p>
            <a:r>
              <a:rPr lang="en-US" sz="2800" dirty="0" smtClean="0"/>
              <a:t>	Speedup is limited by popularity of improved feature</a:t>
            </a:r>
          </a:p>
          <a:p>
            <a:endParaRPr lang="en-US" sz="2800" dirty="0" smtClean="0"/>
          </a:p>
          <a:p>
            <a:r>
              <a:rPr lang="en-US" sz="2800" dirty="0" smtClean="0"/>
              <a:t>Corollary: </a:t>
            </a:r>
          </a:p>
          <a:p>
            <a:r>
              <a:rPr lang="en-US" sz="2800" dirty="0" smtClean="0"/>
              <a:t>	Make the common case fast</a:t>
            </a:r>
          </a:p>
          <a:p>
            <a:endParaRPr lang="en-US" sz="2800" dirty="0" smtClean="0"/>
          </a:p>
          <a:p>
            <a:r>
              <a:rPr lang="en-US" sz="2800" dirty="0" smtClean="0"/>
              <a:t>Caveat:</a:t>
            </a:r>
          </a:p>
          <a:p>
            <a:r>
              <a:rPr lang="en-US" sz="2800" dirty="0" smtClean="0"/>
              <a:t>	Law of diminishing returns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457200" y="1367135"/>
            <a:ext cx="484113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</a:rPr>
              <a:t>execution time affected by improvement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1316525" y="1824335"/>
            <a:ext cx="299537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</a:rPr>
              <a:t>amount of improvement</a:t>
            </a:r>
            <a:endParaRPr lang="en-US" sz="220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>
            <p:custDataLst>
              <p:tags r:id="rId5"/>
            </p:custDataLst>
          </p:nvPr>
        </p:nvCxnSpPr>
        <p:spPr>
          <a:xfrm>
            <a:off x="629301" y="1828800"/>
            <a:ext cx="4552299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5298308" y="1600200"/>
            <a:ext cx="345261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</a:rPr>
              <a:t>+  execution time unaffected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0" name="Rounded Rectangular Callout 9" hidden="1"/>
          <p:cNvSpPr/>
          <p:nvPr>
            <p:custDataLst>
              <p:tags r:id="rId7"/>
            </p:custDataLst>
          </p:nvPr>
        </p:nvSpPr>
        <p:spPr>
          <a:xfrm>
            <a:off x="5334000" y="3352800"/>
            <a:ext cx="1981200" cy="609600"/>
          </a:xfrm>
          <a:prstGeom prst="wedgeRoundRectCallout">
            <a:avLst>
              <a:gd name="adj1" fmla="val -51743"/>
              <a:gd name="adj2" fmla="val -79243"/>
              <a:gd name="adj3" fmla="val 16667"/>
            </a:avLst>
          </a:prstGeom>
          <a:noFill/>
          <a:ln w="28575">
            <a:solidFill>
              <a:schemeClr val="accent4"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contribution to execution time</a:t>
            </a:r>
            <a:endParaRPr lang="en-US" dirty="0">
              <a:solidFill>
                <a:schemeClr val="accent4"/>
              </a:solidFill>
            </a:endParaRPr>
          </a:p>
        </p:txBody>
      </p:sp>
      <p:pic>
        <p:nvPicPr>
          <p:cNvPr id="10242" name="CP3 Ink ac6a1553-1ca2-4a22-8f88-e53593c4c808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35576" y="550468"/>
            <a:ext cx="8383887" cy="478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Design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53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to look for in a computer system?</a:t>
            </a:r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5181600" y="838200"/>
            <a:ext cx="38100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11125" marR="0" lvl="1" indent="-1111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Correctness: negotiable?</a:t>
            </a:r>
          </a:p>
          <a:p>
            <a:pPr marL="111125" marR="0" lvl="1" indent="-1111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Cost</a:t>
            </a:r>
          </a:p>
          <a:p>
            <a:pPr marL="230188" marR="0" lvl="2" indent="-1111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  <a:sym typeface="Symbol"/>
              </a:rPr>
              <a:t>purchase cost = f(silicon size = gate count, economics)</a:t>
            </a:r>
          </a:p>
          <a:p>
            <a:pPr marL="230188" marR="0" lvl="2" indent="-1111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  <a:sym typeface="Symbol"/>
              </a:rPr>
              <a:t>operating cost = f(energy, cooling) </a:t>
            </a:r>
          </a:p>
          <a:p>
            <a:pPr marL="230188" marR="0" lvl="2" indent="-1111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  <a:sym typeface="Symbol"/>
              </a:rPr>
              <a:t>operating cost &gt;= purchase cost</a:t>
            </a:r>
          </a:p>
          <a:p>
            <a:pPr marL="111125" marR="0" lvl="1" indent="-1111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Efficiency</a:t>
            </a:r>
          </a:p>
          <a:p>
            <a:pPr marL="230188" marR="0" lvl="2" indent="-1111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power = f(transistor usage, voltage, wire size, clock rate, …)</a:t>
            </a:r>
          </a:p>
          <a:p>
            <a:pPr marL="230188" marR="0" lvl="2" indent="-1111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heat = f(power)</a:t>
            </a:r>
          </a:p>
          <a:p>
            <a:pPr marL="349250" marR="0" lvl="3" indent="-1111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Intel Core i7 Bloomfield: 130 Watts</a:t>
            </a:r>
          </a:p>
          <a:p>
            <a:pPr marL="349250" marR="0" lvl="3" indent="-1111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AMD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Turion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: 35 Watts</a:t>
            </a:r>
          </a:p>
          <a:p>
            <a:pPr marL="349250" marR="0" lvl="3" indent="-1111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Intel Core 2 Solo: 5.5 Watts</a:t>
            </a:r>
          </a:p>
          <a:p>
            <a:pPr marL="111125" marR="0" lvl="1" indent="-1111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Performance</a:t>
            </a:r>
          </a:p>
          <a:p>
            <a:pPr marL="111125" marR="0" lvl="1" indent="-1111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Other: availability, size, greenness, features, …</a:t>
            </a:r>
          </a:p>
        </p:txBody>
      </p:sp>
      <p:pic>
        <p:nvPicPr>
          <p:cNvPr id="5" name="CP3 Ink 0a134aeb-a703-4929-a6ff-1ec021316647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" y="786558"/>
            <a:ext cx="4691589" cy="5801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How to measure performance?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5486400" y="762000"/>
            <a:ext cx="349868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9063" lvl="1"/>
            <a:r>
              <a:rPr lang="en-US" dirty="0" smtClean="0">
                <a:solidFill>
                  <a:schemeClr val="bg1"/>
                </a:solidFill>
              </a:rPr>
              <a:t>GHz (billions of cycles per second)</a:t>
            </a:r>
          </a:p>
          <a:p>
            <a:pPr marL="119063" lvl="1"/>
            <a:r>
              <a:rPr lang="en-US" dirty="0" smtClean="0">
                <a:solidFill>
                  <a:schemeClr val="bg1"/>
                </a:solidFill>
              </a:rPr>
              <a:t>MIPS (millions of instructions per second) </a:t>
            </a:r>
          </a:p>
          <a:p>
            <a:pPr marL="119063" lvl="1"/>
            <a:r>
              <a:rPr lang="en-US" dirty="0" smtClean="0">
                <a:solidFill>
                  <a:schemeClr val="bg1"/>
                </a:solidFill>
              </a:rPr>
              <a:t>MFLOPS (millions of floating point operations per second)</a:t>
            </a:r>
          </a:p>
          <a:p>
            <a:pPr marL="119063" lvl="1"/>
            <a:r>
              <a:rPr lang="en-US" dirty="0" smtClean="0">
                <a:solidFill>
                  <a:schemeClr val="bg1"/>
                </a:solidFill>
              </a:rPr>
              <a:t>benchmarks (SPEC, TPC, …)</a:t>
            </a:r>
          </a:p>
          <a:p>
            <a:pPr marL="119063"/>
            <a:endParaRPr lang="en-US" dirty="0" smtClean="0">
              <a:solidFill>
                <a:schemeClr val="bg1"/>
              </a:solidFill>
            </a:endParaRPr>
          </a:p>
          <a:p>
            <a:pPr marL="119063"/>
            <a:endParaRPr lang="en-US" dirty="0" smtClean="0">
              <a:solidFill>
                <a:schemeClr val="bg1"/>
              </a:solidFill>
            </a:endParaRPr>
          </a:p>
          <a:p>
            <a:pPr marL="119063"/>
            <a:endParaRPr lang="en-US" dirty="0" smtClean="0">
              <a:solidFill>
                <a:schemeClr val="bg1"/>
              </a:solidFill>
            </a:endParaRPr>
          </a:p>
          <a:p>
            <a:pPr marL="119063"/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Metrics</a:t>
            </a:r>
          </a:p>
          <a:p>
            <a:pPr marL="119063" lvl="1"/>
            <a:r>
              <a:rPr lang="en-US" dirty="0" smtClean="0">
                <a:solidFill>
                  <a:schemeClr val="bg1"/>
                </a:solidFill>
              </a:rPr>
              <a:t>latency: how long to finish my program</a:t>
            </a:r>
          </a:p>
          <a:p>
            <a:pPr marL="119063" lvl="1"/>
            <a:r>
              <a:rPr lang="en-US" dirty="0" smtClean="0">
                <a:solidFill>
                  <a:schemeClr val="bg1"/>
                </a:solidFill>
              </a:rPr>
              <a:t>throughput: how much work finished per unit time</a:t>
            </a:r>
          </a:p>
          <a:p>
            <a:pPr marL="119063"/>
            <a:endParaRPr lang="en-US" sz="2800" dirty="0" err="1" smtClean="0">
              <a:solidFill>
                <a:schemeClr val="bg1"/>
              </a:solidFill>
            </a:endParaRPr>
          </a:p>
        </p:txBody>
      </p:sp>
      <p:pic>
        <p:nvPicPr>
          <p:cNvPr id="5" name="CP3 Ink be2ac770-e140-40e5-9b03-0158e8bc7ddf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940205"/>
            <a:ext cx="6215932" cy="3585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How Fast?</a:t>
            </a:r>
            <a:endParaRPr lang="en-US" dirty="0"/>
          </a:p>
        </p:txBody>
      </p:sp>
      <p:sp>
        <p:nvSpPr>
          <p:cNvPr id="2249753" name="Line 2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3429000" y="1981200"/>
            <a:ext cx="1" cy="762000"/>
          </a:xfrm>
          <a:prstGeom prst="line">
            <a:avLst/>
          </a:prstGeom>
          <a:noFill/>
          <a:ln w="28575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54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3810000" y="1981200"/>
            <a:ext cx="0" cy="685800"/>
          </a:xfrm>
          <a:prstGeom prst="line">
            <a:avLst/>
          </a:prstGeom>
          <a:noFill/>
          <a:ln w="28575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5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4038600" y="1981200"/>
            <a:ext cx="0" cy="685800"/>
          </a:xfrm>
          <a:prstGeom prst="line">
            <a:avLst/>
          </a:prstGeom>
          <a:noFill/>
          <a:ln w="28575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6" name="Line 2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4267200" y="1981200"/>
            <a:ext cx="0" cy="762000"/>
          </a:xfrm>
          <a:prstGeom prst="line">
            <a:avLst/>
          </a:prstGeom>
          <a:noFill/>
          <a:ln w="28575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 anchorCtr="1">
            <a:noAutofit/>
          </a:bodyPr>
          <a:lstStyle/>
          <a:p>
            <a:endParaRPr lang="en-US"/>
          </a:p>
        </p:txBody>
      </p:sp>
      <p:sp>
        <p:nvSpPr>
          <p:cNvPr id="2249762" name="Line 34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2362200" y="2819400"/>
            <a:ext cx="914400" cy="0"/>
          </a:xfrm>
          <a:prstGeom prst="line">
            <a:avLst/>
          </a:prstGeom>
          <a:noFill/>
          <a:ln w="28575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1" name="Line 43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419600" y="838200"/>
            <a:ext cx="2286000" cy="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2" name="Line 44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419600" y="1676400"/>
            <a:ext cx="2286000" cy="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5" name="Line 47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7772400" y="304800"/>
            <a:ext cx="0" cy="91440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6" name="Line 48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7315200" y="1219200"/>
            <a:ext cx="457200" cy="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7" name="Line 49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667000" y="304800"/>
            <a:ext cx="5105400" cy="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9" name="Line 5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2667000" y="1524000"/>
            <a:ext cx="609600" cy="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80" name="Text Box 52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781800" y="824925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ALU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6" name="Line 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447798" y="1295400"/>
            <a:ext cx="2" cy="762000"/>
          </a:xfrm>
          <a:prstGeom prst="line">
            <a:avLst/>
          </a:prstGeom>
          <a:noFill/>
          <a:ln w="28575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9" name="Text Box 1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066800" y="2057400"/>
            <a:ext cx="762000" cy="304799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66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1981200" y="1676400"/>
            <a:ext cx="0" cy="1143000"/>
          </a:xfrm>
          <a:prstGeom prst="line">
            <a:avLst/>
          </a:prstGeom>
          <a:noFill/>
          <a:ln w="28575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9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447798" y="2362198"/>
            <a:ext cx="2" cy="457201"/>
          </a:xfrm>
          <a:prstGeom prst="line">
            <a:avLst/>
          </a:prstGeom>
          <a:noFill/>
          <a:ln w="28575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1" name="Line 4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2667000" y="304800"/>
            <a:ext cx="0" cy="121920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3" name="Line 4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 flipV="1">
            <a:off x="2057400" y="1066800"/>
            <a:ext cx="304800" cy="0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5" name="Rectangle 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066800" y="228600"/>
            <a:ext cx="990600" cy="10668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</a:rPr>
              <a:t>Prog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err="1" smtClean="0">
                <a:solidFill>
                  <a:schemeClr val="bg1"/>
                </a:solidFill>
              </a:rPr>
              <a:t>Mem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7" name="Oval 2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276600" y="2590801"/>
            <a:ext cx="1219200" cy="457199"/>
          </a:xfrm>
          <a:prstGeom prst="ellipse">
            <a:avLst/>
          </a:prstGeom>
          <a:solidFill>
            <a:schemeClr val="tx1"/>
          </a:solidFill>
          <a:ln w="25400" cap="sq" algn="ctr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control</a:t>
            </a:r>
          </a:p>
        </p:txBody>
      </p:sp>
      <p:sp>
        <p:nvSpPr>
          <p:cNvPr id="130" name="Line 4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7086600" y="1828800"/>
            <a:ext cx="0" cy="990600"/>
          </a:xfrm>
          <a:prstGeom prst="line">
            <a:avLst/>
          </a:prstGeom>
          <a:noFill/>
          <a:ln w="28575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1" name="Freeform 150"/>
          <p:cNvSpPr/>
          <p:nvPr>
            <p:custDataLst>
              <p:tags r:id="rId23"/>
            </p:custDataLst>
          </p:nvPr>
        </p:nvSpPr>
        <p:spPr>
          <a:xfrm>
            <a:off x="6705600" y="53340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143000" y="2819400"/>
            <a:ext cx="1143000" cy="685800"/>
          </a:xfrm>
          <a:prstGeom prst="ellipse">
            <a:avLst/>
          </a:prstGeom>
          <a:noFill/>
          <a:ln w="2540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>
              <a:lnSpc>
                <a:spcPct val="80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new</a:t>
            </a:r>
            <a:br>
              <a:rPr lang="en-US" sz="2400" dirty="0" smtClean="0">
                <a:solidFill>
                  <a:srgbClr val="FFFFFF"/>
                </a:solidFill>
                <a:latin typeface="Calibri"/>
              </a:rPr>
            </a:b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pc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6" name="Line 4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 flipV="1">
            <a:off x="2362200" y="1066800"/>
            <a:ext cx="0" cy="1752600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6" name="Rectangle 2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276599" y="609600"/>
            <a:ext cx="1143001" cy="1363663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Reg.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File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79" name="Line 4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 flipV="1">
            <a:off x="1447800" y="1676400"/>
            <a:ext cx="533400" cy="0"/>
          </a:xfrm>
          <a:prstGeom prst="line">
            <a:avLst/>
          </a:prstGeom>
          <a:noFill/>
          <a:ln w="28575" cap="sq">
            <a:solidFill>
              <a:schemeClr val="accent1"/>
            </a:solidFill>
            <a:round/>
            <a:headEnd/>
            <a:tailEnd type="oval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80" name="Line 45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1828800" y="1295400"/>
            <a:ext cx="0" cy="228600"/>
          </a:xfrm>
          <a:prstGeom prst="line">
            <a:avLst/>
          </a:prstGeom>
          <a:noFill/>
          <a:ln w="28575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3" name="Line 34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4495800" y="2819400"/>
            <a:ext cx="2590800" cy="0"/>
          </a:xfrm>
          <a:prstGeom prst="line">
            <a:avLst/>
          </a:prstGeom>
          <a:noFill/>
          <a:ln w="28575" cap="sq">
            <a:solidFill>
              <a:schemeClr val="accent2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0" name="Rounded Rectangular Callout 39"/>
          <p:cNvSpPr/>
          <p:nvPr>
            <p:custDataLst>
              <p:tags r:id="rId30"/>
            </p:custDataLst>
          </p:nvPr>
        </p:nvSpPr>
        <p:spPr>
          <a:xfrm>
            <a:off x="7467600" y="1752600"/>
            <a:ext cx="1447800" cy="381000"/>
          </a:xfrm>
          <a:prstGeom prst="wedgeRoundRectCallout">
            <a:avLst>
              <a:gd name="adj1" fmla="val -50470"/>
              <a:gd name="adj2" fmla="val -119482"/>
              <a:gd name="adj3" fmla="val 16667"/>
            </a:avLst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68/9/9 gates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Rounded Rectangular Callout 32"/>
          <p:cNvSpPr/>
          <p:nvPr>
            <p:custDataLst>
              <p:tags r:id="rId31"/>
            </p:custDataLst>
          </p:nvPr>
        </p:nvSpPr>
        <p:spPr>
          <a:xfrm>
            <a:off x="2438400" y="3200400"/>
            <a:ext cx="1524000" cy="381000"/>
          </a:xfrm>
          <a:prstGeom prst="wedgeRoundRectCallout">
            <a:avLst>
              <a:gd name="adj1" fmla="val -59415"/>
              <a:gd name="adj2" fmla="val 10426"/>
              <a:gd name="adj3" fmla="val 16667"/>
            </a:avLst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60/6/21 gates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Rounded Rectangular Callout 33"/>
          <p:cNvSpPr/>
          <p:nvPr>
            <p:custDataLst>
              <p:tags r:id="rId32"/>
            </p:custDataLst>
          </p:nvPr>
        </p:nvSpPr>
        <p:spPr>
          <a:xfrm>
            <a:off x="4648200" y="2057400"/>
            <a:ext cx="1219200" cy="381000"/>
          </a:xfrm>
          <a:prstGeom prst="wedgeRoundRectCallout">
            <a:avLst>
              <a:gd name="adj1" fmla="val -64920"/>
              <a:gd name="adj2" fmla="val 100701"/>
              <a:gd name="adj3" fmla="val 16667"/>
            </a:avLst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~ 3 gates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Content Placeholder 34"/>
          <p:cNvSpPr txBox="1">
            <a:spLocks/>
          </p:cNvSpPr>
          <p:nvPr>
            <p:custDataLst>
              <p:tags r:id="rId33"/>
            </p:custDataLst>
          </p:nvPr>
        </p:nvSpPr>
        <p:spPr>
          <a:xfrm>
            <a:off x="5029200" y="5029200"/>
            <a:ext cx="3200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All signals are stable</a:t>
            </a:r>
            <a:r>
              <a:rPr lang="en-US" sz="14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en-US" sz="14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en-US" sz="14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80 gates = 160 ns; 21 gates = 42 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after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 clock edge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14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  <a:sym typeface="Wingdings" pitchFamily="2" charset="2"/>
              </a:rPr>
              <a:t> ~ 6 MHz; ~ 24MHz;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38" name="Content Placeholder 34"/>
          <p:cNvSpPr txBox="1">
            <a:spLocks/>
          </p:cNvSpPr>
          <p:nvPr>
            <p:custDataLst>
              <p:tags r:id="rId34"/>
            </p:custDataLst>
          </p:nvPr>
        </p:nvSpPr>
        <p:spPr>
          <a:xfrm>
            <a:off x="228600" y="3657600"/>
            <a:ext cx="41148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Assumptions: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alu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: 32 bit ripple carry + some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muxes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next PC: 30 bit ripple carry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control: minimized for delay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prog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ram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memory: 16 ns 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register file: 2 ns access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ignore wires, register setup time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transistors: 2 ns per gate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Better Still: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next PC: cheapest adder faster than 21 gate delays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Better: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80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alu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: 32 bit carry </a:t>
            </a:r>
            <a:r>
              <a:rPr lang="en-US" sz="280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lookahead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+ some </a:t>
            </a:r>
            <a:r>
              <a:rPr lang="en-US" sz="280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muxes</a:t>
            </a:r>
            <a:endParaRPr lang="en-US" sz="2800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next PC: 30 bit carry </a:t>
            </a:r>
            <a:r>
              <a:rPr lang="en-US" sz="2800" dirty="0" err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lookahead</a:t>
            </a:r>
            <a:endParaRPr lang="en-US" sz="2800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43" name="Rounded Rectangular Callout 42"/>
          <p:cNvSpPr/>
          <p:nvPr>
            <p:custDataLst>
              <p:tags r:id="rId35"/>
            </p:custDataLst>
          </p:nvPr>
        </p:nvSpPr>
        <p:spPr>
          <a:xfrm>
            <a:off x="6400800" y="6324600"/>
            <a:ext cx="2362200" cy="381000"/>
          </a:xfrm>
          <a:prstGeom prst="wedgeRoundRectCallout">
            <a:avLst>
              <a:gd name="adj1" fmla="val -51373"/>
              <a:gd name="adj2" fmla="val -91956"/>
              <a:gd name="adj3" fmla="val 16667"/>
            </a:avLst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Note! 1 light  ns = 1 ft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Adder Performance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304800" y="381000"/>
          <a:ext cx="8534400" cy="3657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33800"/>
                <a:gridCol w="2209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32 Bit Adder Design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Space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Time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Ripple Carry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≈ 300 gates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≈ 64 gate delays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2-Way Carry-Skip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≈ 360 gates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≈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35 gate delays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3-Way Carry-Skip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≈ 500 gates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≈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22 gate delays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4-Way Carry-Skip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≈ 600 gates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≈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18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gate delays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2-Way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Look-Ahead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≈ 550 gates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≈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gate delays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Split Look-Ahead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≈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800 gates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≈ 10 gate delays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Full Look-Ahead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≈ 1200 gates</a:t>
                      </a:r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≈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5 gate delays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" name="CP3 Ink cf595d1d-2b62-4502-9f95-524233c4d679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913" y="2911108"/>
            <a:ext cx="8942814" cy="879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Optimization: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Critical Path</a:t>
            </a:r>
          </a:p>
          <a:p>
            <a:pPr lvl="1"/>
            <a:r>
              <a:rPr lang="en-US" dirty="0" smtClean="0"/>
              <a:t>Longest path from a register output to a register input</a:t>
            </a:r>
          </a:p>
          <a:p>
            <a:pPr lvl="1"/>
            <a:r>
              <a:rPr lang="en-US" dirty="0" smtClean="0"/>
              <a:t>Determines minimum cycle, maximum clock frequency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Strategy 1</a:t>
            </a:r>
          </a:p>
          <a:p>
            <a:pPr lvl="1"/>
            <a:r>
              <a:rPr lang="en-US" dirty="0" smtClean="0"/>
              <a:t>Optimize for delay on the critical path</a:t>
            </a:r>
          </a:p>
          <a:p>
            <a:pPr lvl="1"/>
            <a:r>
              <a:rPr lang="en-US" dirty="0" smtClean="0"/>
              <a:t>Optimize for size / power / simplicity elsewhere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 Processor Clock Cycle</a:t>
            </a:r>
            <a:endParaRPr lang="en-US" dirty="0"/>
          </a:p>
        </p:txBody>
      </p:sp>
      <p:sp>
        <p:nvSpPr>
          <p:cNvPr id="2249753" name="Line 2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2743200" y="1981200"/>
            <a:ext cx="1" cy="762000"/>
          </a:xfrm>
          <a:prstGeom prst="line">
            <a:avLst/>
          </a:prstGeom>
          <a:noFill/>
          <a:ln w="28575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54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3124200" y="1981200"/>
            <a:ext cx="0" cy="685800"/>
          </a:xfrm>
          <a:prstGeom prst="line">
            <a:avLst/>
          </a:prstGeom>
          <a:noFill/>
          <a:ln w="28575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5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3352800" y="1981200"/>
            <a:ext cx="0" cy="685800"/>
          </a:xfrm>
          <a:prstGeom prst="line">
            <a:avLst/>
          </a:prstGeom>
          <a:noFill/>
          <a:ln w="28575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6" name="Line 2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3581400" y="1981200"/>
            <a:ext cx="0" cy="762000"/>
          </a:xfrm>
          <a:prstGeom prst="line">
            <a:avLst/>
          </a:prstGeom>
          <a:noFill/>
          <a:ln w="28575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 anchorCtr="1">
            <a:noAutofit/>
          </a:bodyPr>
          <a:lstStyle/>
          <a:p>
            <a:endParaRPr lang="en-US"/>
          </a:p>
        </p:txBody>
      </p:sp>
      <p:sp>
        <p:nvSpPr>
          <p:cNvPr id="2249762" name="Line 34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2286000" y="2819400"/>
            <a:ext cx="304800" cy="0"/>
          </a:xfrm>
          <a:prstGeom prst="line">
            <a:avLst/>
          </a:prstGeom>
          <a:noFill/>
          <a:ln w="28575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1" name="Line 43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733800" y="838200"/>
            <a:ext cx="2286000" cy="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2" name="Line 44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733800" y="1676400"/>
            <a:ext cx="1905000" cy="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5" name="Line 47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8686800" y="304800"/>
            <a:ext cx="0" cy="114300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6" name="Line 48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6629400" y="1219200"/>
            <a:ext cx="1676400" cy="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7" name="Line 49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981200" y="304800"/>
            <a:ext cx="6705600" cy="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9" name="Line 5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981200" y="1524000"/>
            <a:ext cx="228600" cy="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80" name="Text Box 52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172200" y="1066800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800" dirty="0" err="1">
                <a:solidFill>
                  <a:srgbClr val="FFFFFF"/>
                </a:solidFill>
                <a:latin typeface="Calibri"/>
              </a:rPr>
              <a:t>alu</a:t>
            </a:r>
            <a:endParaRPr lang="en-US" sz="1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6" name="Line 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761998" y="1600200"/>
            <a:ext cx="2" cy="762000"/>
          </a:xfrm>
          <a:prstGeom prst="line">
            <a:avLst/>
          </a:prstGeom>
          <a:noFill/>
          <a:ln w="28575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9" name="Text Box 1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81000" y="2362200"/>
            <a:ext cx="762000" cy="304799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66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1295400" y="1981200"/>
            <a:ext cx="0" cy="1143000"/>
          </a:xfrm>
          <a:prstGeom prst="line">
            <a:avLst/>
          </a:prstGeom>
          <a:noFill/>
          <a:ln w="28575" cap="sq">
            <a:solidFill>
              <a:schemeClr val="accent1"/>
            </a:solidFill>
            <a:round/>
            <a:headEnd type="oval" w="sm" len="sm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9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61998" y="2666998"/>
            <a:ext cx="2" cy="457201"/>
          </a:xfrm>
          <a:prstGeom prst="line">
            <a:avLst/>
          </a:prstGeom>
          <a:noFill/>
          <a:ln w="28575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1" name="Line 4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1981200" y="304800"/>
            <a:ext cx="0" cy="121920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3" name="Line 4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 flipV="1">
            <a:off x="1371600" y="1066800"/>
            <a:ext cx="304800" cy="0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8" name="Line 4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791200" y="1828800"/>
            <a:ext cx="228600" cy="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410200" y="2133600"/>
            <a:ext cx="228600" cy="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2" name="Line 49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410200" y="2133600"/>
            <a:ext cx="0" cy="1523999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4" name="Line 4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286000" y="3505200"/>
            <a:ext cx="152400" cy="15240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1" name="Line 4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4495800" y="3657600"/>
            <a:ext cx="914400" cy="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62" name="Text Box 29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343960" y="3352800"/>
            <a:ext cx="5516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600" dirty="0" err="1" smtClean="0">
                <a:solidFill>
                  <a:srgbClr val="FFFFFF"/>
                </a:solidFill>
                <a:latin typeface="Calibri"/>
              </a:rPr>
              <a:t>imm</a:t>
            </a:r>
            <a:endParaRPr lang="en-US" sz="16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5" name="Rectangle 4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1000" y="533400"/>
            <a:ext cx="990600" cy="10668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memory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8" name="Text Box 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858000" y="2819400"/>
            <a:ext cx="976100" cy="413639"/>
          </a:xfrm>
          <a:prstGeom prst="rect">
            <a:avLst/>
          </a:prstGeom>
          <a:noFill/>
          <a:ln w="25400" cap="sq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solidFill>
                  <a:srgbClr val="FFFFFF"/>
                </a:solidFill>
                <a:latin typeface="Calibri"/>
              </a:rPr>
              <a:t>memory</a:t>
            </a:r>
          </a:p>
        </p:txBody>
      </p:sp>
      <p:sp>
        <p:nvSpPr>
          <p:cNvPr id="80" name="Line 4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5029200" y="1676400"/>
            <a:ext cx="0" cy="91440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/>
            <a:tailEnd type="oval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029200" y="2590800"/>
            <a:ext cx="1752600" cy="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2" name="Text Box 5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705600" y="2362200"/>
            <a:ext cx="5189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baseline="-25000" dirty="0" smtClean="0">
                <a:solidFill>
                  <a:srgbClr val="FFFFFF"/>
                </a:solidFill>
                <a:latin typeface="Calibri"/>
              </a:rPr>
              <a:t>in</a:t>
            </a:r>
            <a:endParaRPr lang="en-US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3" name="Text Box 5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391400" y="2362200"/>
            <a:ext cx="5189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err="1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baseline="-25000" dirty="0" err="1" smtClean="0">
                <a:solidFill>
                  <a:srgbClr val="FFFFFF"/>
                </a:solidFill>
                <a:latin typeface="Calibri"/>
              </a:rPr>
              <a:t>out</a:t>
            </a:r>
            <a:endParaRPr lang="en-US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4" name="Line 4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7239000" y="3200400"/>
            <a:ext cx="0" cy="228600"/>
          </a:xfrm>
          <a:prstGeom prst="line">
            <a:avLst/>
          </a:prstGeom>
          <a:noFill/>
          <a:ln w="28575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5" name="Text Box 5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781800" y="1981200"/>
            <a:ext cx="9761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err="1" smtClean="0">
                <a:solidFill>
                  <a:srgbClr val="FFFFFF"/>
                </a:solidFill>
                <a:latin typeface="Calibri"/>
              </a:rPr>
              <a:t>addr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6" name="Line 44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7239000" y="1219200"/>
            <a:ext cx="0" cy="83820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 type="oval" w="sm" len="sm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8" name="Line 4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8458200" y="1447800"/>
            <a:ext cx="228600" cy="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9" name="Line 44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8077200" y="1676400"/>
            <a:ext cx="228600" cy="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0" name="Line 4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8077200" y="1676400"/>
            <a:ext cx="0" cy="91440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1" name="Line 4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7924800" y="2590800"/>
            <a:ext cx="152400" cy="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7" name="Line 49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2123844" y="3276600"/>
            <a:ext cx="152400" cy="152400"/>
          </a:xfrm>
          <a:prstGeom prst="line">
            <a:avLst/>
          </a:prstGeom>
          <a:noFill/>
          <a:ln w="28575" cap="sq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3" name="Text Box 29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1676400" y="3124200"/>
            <a:ext cx="45720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>target</a:t>
            </a:r>
            <a:endParaRPr lang="en-US" sz="16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4" name="Line 3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 flipV="1">
            <a:off x="1742844" y="3429000"/>
            <a:ext cx="381000" cy="0"/>
          </a:xfrm>
          <a:prstGeom prst="line">
            <a:avLst/>
          </a:prstGeom>
          <a:noFill/>
          <a:ln w="28575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7" name="Line 4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 flipV="1">
            <a:off x="1752600" y="3810000"/>
            <a:ext cx="457200" cy="457200"/>
          </a:xfrm>
          <a:prstGeom prst="line">
            <a:avLst/>
          </a:prstGeom>
          <a:noFill/>
          <a:ln w="28575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8" name="Line 49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4800600" y="2819400"/>
            <a:ext cx="0" cy="1447800"/>
          </a:xfrm>
          <a:prstGeom prst="line">
            <a:avLst/>
          </a:prstGeom>
          <a:noFill/>
          <a:ln w="28575" cap="sq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4" name="Line 49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V="1">
            <a:off x="2123844" y="2895600"/>
            <a:ext cx="152400" cy="152400"/>
          </a:xfrm>
          <a:prstGeom prst="line">
            <a:avLst/>
          </a:prstGeom>
          <a:noFill/>
          <a:ln w="28575" cap="sq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5" name="Line 34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 flipV="1">
            <a:off x="1742844" y="3048000"/>
            <a:ext cx="381000" cy="0"/>
          </a:xfrm>
          <a:prstGeom prst="line">
            <a:avLst/>
          </a:prstGeom>
          <a:noFill/>
          <a:ln w="28575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6" name="Text Box 29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1676400" y="2743200"/>
            <a:ext cx="53340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>offset</a:t>
            </a:r>
            <a:endParaRPr lang="en-US" sz="16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8" name="Line 44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4419600" y="2286000"/>
            <a:ext cx="609600" cy="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 type="oval" w="sm" len="sm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6" name="Line 45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3810000" y="2819400"/>
            <a:ext cx="228600" cy="0"/>
          </a:xfrm>
          <a:prstGeom prst="line">
            <a:avLst/>
          </a:prstGeom>
          <a:noFill/>
          <a:ln w="28575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3" name="Line 45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>
            <a:off x="3733800" y="2362200"/>
            <a:ext cx="76200" cy="304800"/>
          </a:xfrm>
          <a:prstGeom prst="line">
            <a:avLst/>
          </a:prstGeom>
          <a:noFill/>
          <a:ln w="28575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0" name="Line 49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V="1">
            <a:off x="3810000" y="2362200"/>
            <a:ext cx="228600" cy="0"/>
          </a:xfrm>
          <a:prstGeom prst="line">
            <a:avLst/>
          </a:prstGeom>
          <a:noFill/>
          <a:ln w="28575" cap="sq">
            <a:solidFill>
              <a:schemeClr val="accent2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111" name="Text Box 11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4038600" y="2667000"/>
            <a:ext cx="3810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600" dirty="0" err="1" smtClean="0">
                <a:solidFill>
                  <a:srgbClr val="FFFFFF"/>
                </a:solidFill>
              </a:rPr>
              <a:t>cmp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12" name="Line 45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V="1">
            <a:off x="4191000" y="2971800"/>
            <a:ext cx="0" cy="228600"/>
          </a:xfrm>
          <a:prstGeom prst="line">
            <a:avLst/>
          </a:prstGeom>
          <a:noFill/>
          <a:ln w="28575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9" name="Line 49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2286000" y="2590800"/>
            <a:ext cx="0" cy="1143000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7" name="Oval 24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2590800" y="2590801"/>
            <a:ext cx="1219200" cy="457199"/>
          </a:xfrm>
          <a:prstGeom prst="ellipse">
            <a:avLst/>
          </a:prstGeom>
          <a:solidFill>
            <a:schemeClr val="tx1"/>
          </a:solidFill>
          <a:ln w="25400" cap="sq" algn="ctr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800" dirty="0">
                <a:solidFill>
                  <a:srgbClr val="FFFFFF"/>
                </a:solidFill>
                <a:latin typeface="Calibri"/>
              </a:rPr>
              <a:t>control</a:t>
            </a:r>
          </a:p>
        </p:txBody>
      </p:sp>
      <p:sp>
        <p:nvSpPr>
          <p:cNvPr id="118" name="Text Box 11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038600" y="2209800"/>
            <a:ext cx="3810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</a:rPr>
              <a:t>=?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0" name="Line 44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H="1">
            <a:off x="4419600" y="2438400"/>
            <a:ext cx="381000" cy="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 type="oval" w="sm" len="sm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2" name="Text Box 11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3810000" y="3505200"/>
            <a:ext cx="6858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600" dirty="0" smtClean="0">
                <a:solidFill>
                  <a:srgbClr val="FFFFFF"/>
                </a:solidFill>
              </a:rPr>
              <a:t>extend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23" name="Line 44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>
            <a:off x="4419600" y="2819400"/>
            <a:ext cx="381000" cy="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4" name="Line 49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V="1">
            <a:off x="4800600" y="838200"/>
            <a:ext cx="0" cy="198120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 type="oval" w="sm" len="sm"/>
            <a:tailEnd type="oval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6" name="Line 44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2438400" y="3657600"/>
            <a:ext cx="1371600" cy="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9" name="Line 45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V="1">
            <a:off x="8382000" y="1828800"/>
            <a:ext cx="0" cy="228600"/>
          </a:xfrm>
          <a:prstGeom prst="line">
            <a:avLst/>
          </a:prstGeom>
          <a:noFill/>
          <a:ln w="28575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Line 45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V="1">
            <a:off x="6400800" y="1828800"/>
            <a:ext cx="0" cy="228600"/>
          </a:xfrm>
          <a:prstGeom prst="line">
            <a:avLst/>
          </a:prstGeom>
          <a:noFill/>
          <a:ln w="28575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5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V="1">
            <a:off x="5715000" y="2286000"/>
            <a:ext cx="0" cy="228600"/>
          </a:xfrm>
          <a:prstGeom prst="line">
            <a:avLst/>
          </a:prstGeom>
          <a:noFill/>
          <a:ln w="28575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5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V="1">
            <a:off x="4038600" y="3810000"/>
            <a:ext cx="0" cy="228600"/>
          </a:xfrm>
          <a:prstGeom prst="line">
            <a:avLst/>
          </a:prstGeom>
          <a:noFill/>
          <a:ln w="28575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3" name="Line 45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 flipV="1">
            <a:off x="1066800" y="3810000"/>
            <a:ext cx="0" cy="228600"/>
          </a:xfrm>
          <a:prstGeom prst="line">
            <a:avLst/>
          </a:prstGeom>
          <a:noFill/>
          <a:ln w="3175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1" name="Freeform 150"/>
          <p:cNvSpPr/>
          <p:nvPr>
            <p:custDataLst>
              <p:tags r:id="rId66"/>
            </p:custDataLst>
          </p:nvPr>
        </p:nvSpPr>
        <p:spPr>
          <a:xfrm>
            <a:off x="6019800" y="53340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7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457200" y="3124200"/>
            <a:ext cx="1143000" cy="685800"/>
          </a:xfrm>
          <a:prstGeom prst="ellipse">
            <a:avLst/>
          </a:prstGeom>
          <a:noFill/>
          <a:ln w="2540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solidFill>
                  <a:srgbClr val="FFFFFF"/>
                </a:solidFill>
                <a:latin typeface="Calibri"/>
              </a:rPr>
              <a:t>new </a:t>
            </a:r>
            <a:r>
              <a:rPr lang="en-US" dirty="0" smtClean="0">
                <a:solidFill>
                  <a:srgbClr val="FFFFFF"/>
                </a:solidFill>
                <a:latin typeface="Calibri"/>
              </a:rPr>
              <a:t/>
            </a:r>
            <a:br>
              <a:rPr lang="en-US" dirty="0" smtClean="0">
                <a:solidFill>
                  <a:srgbClr val="FFFFFF"/>
                </a:solidFill>
                <a:latin typeface="Calibri"/>
              </a:rPr>
            </a:br>
            <a:r>
              <a:rPr lang="en-US" dirty="0" smtClean="0">
                <a:solidFill>
                  <a:srgbClr val="FFFFFF"/>
                </a:solidFill>
                <a:latin typeface="Calibri"/>
              </a:rPr>
              <a:t>pc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4" name="Line 49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 flipH="1" flipV="1">
            <a:off x="2209800" y="4267200"/>
            <a:ext cx="2590800" cy="0"/>
          </a:xfrm>
          <a:prstGeom prst="line">
            <a:avLst/>
          </a:prstGeom>
          <a:noFill/>
          <a:ln w="28575" cap="sq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5" name="Rectangle 19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8305800" y="10668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6" name="Line 49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 flipH="1" flipV="1">
            <a:off x="1676400" y="1066800"/>
            <a:ext cx="0" cy="1524000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7" name="Line 49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 flipV="1">
            <a:off x="1676400" y="2590800"/>
            <a:ext cx="609600" cy="0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8" name="Rectangle 19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5638800" y="15240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0" name="Rectangle 4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6781800" y="2057400"/>
            <a:ext cx="1143000" cy="11430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2" name="Line 48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H="1">
            <a:off x="2362200" y="1752600"/>
            <a:ext cx="228600" cy="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173" name="Line 44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762000" y="1981200"/>
            <a:ext cx="1447800" cy="0"/>
          </a:xfrm>
          <a:prstGeom prst="line">
            <a:avLst/>
          </a:prstGeom>
          <a:noFill/>
          <a:ln w="28575" cap="sq">
            <a:solidFill>
              <a:schemeClr val="accent1"/>
            </a:solidFill>
            <a:round/>
            <a:headEnd type="oval" w="sm" len="sm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4" name="Line 45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 flipV="1">
            <a:off x="2286000" y="2133600"/>
            <a:ext cx="0" cy="228600"/>
          </a:xfrm>
          <a:prstGeom prst="line">
            <a:avLst/>
          </a:prstGeom>
          <a:noFill/>
          <a:ln w="28575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5" name="Rectangle 19"/>
          <p:cNvSpPr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2209800" y="13716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6" name="Rectangle 22"/>
          <p:cNvSpPr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2590799" y="609600"/>
            <a:ext cx="1143001" cy="1363663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register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file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2" name="Line 45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 flipV="1">
            <a:off x="1143000" y="1600200"/>
            <a:ext cx="0" cy="228600"/>
          </a:xfrm>
          <a:prstGeom prst="line">
            <a:avLst/>
          </a:prstGeom>
          <a:noFill/>
          <a:ln w="28575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pic>
        <p:nvPicPr>
          <p:cNvPr id="5122" name="CP3 Ink e966b6c1-403f-4b80-9143-4e68cd233796"/>
          <p:cNvPicPr>
            <a:picLocks noChangeAspect="1" noChangeArrowheads="1"/>
          </p:cNvPicPr>
          <p:nvPr>
            <p:custDataLst>
              <p:tags r:id="rId80"/>
            </p:custDataLst>
          </p:nvPr>
        </p:nvPicPr>
        <p:blipFill>
          <a:blip r:embed="rId83" cstate="print"/>
          <a:srcRect b="50296"/>
          <a:stretch>
            <a:fillRect/>
          </a:stretch>
        </p:blipFill>
        <p:spPr bwMode="auto">
          <a:xfrm>
            <a:off x="565421" y="304800"/>
            <a:ext cx="8197579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 Processor Clock Cycle</a:t>
            </a:r>
            <a:endParaRPr lang="en-US" dirty="0"/>
          </a:p>
        </p:txBody>
      </p:sp>
      <p:sp>
        <p:nvSpPr>
          <p:cNvPr id="2249753" name="Line 2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2743200" y="1981200"/>
            <a:ext cx="1" cy="762000"/>
          </a:xfrm>
          <a:prstGeom prst="line">
            <a:avLst/>
          </a:prstGeom>
          <a:noFill/>
          <a:ln w="28575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54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3124200" y="1981200"/>
            <a:ext cx="0" cy="685800"/>
          </a:xfrm>
          <a:prstGeom prst="line">
            <a:avLst/>
          </a:prstGeom>
          <a:noFill/>
          <a:ln w="28575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5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3352800" y="1981200"/>
            <a:ext cx="0" cy="685800"/>
          </a:xfrm>
          <a:prstGeom prst="line">
            <a:avLst/>
          </a:prstGeom>
          <a:noFill/>
          <a:ln w="28575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6" name="Line 2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3581400" y="1981200"/>
            <a:ext cx="0" cy="762000"/>
          </a:xfrm>
          <a:prstGeom prst="line">
            <a:avLst/>
          </a:prstGeom>
          <a:noFill/>
          <a:ln w="28575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 anchorCtr="1">
            <a:noAutofit/>
          </a:bodyPr>
          <a:lstStyle/>
          <a:p>
            <a:endParaRPr lang="en-US"/>
          </a:p>
        </p:txBody>
      </p:sp>
      <p:sp>
        <p:nvSpPr>
          <p:cNvPr id="2249762" name="Line 34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2286000" y="2819400"/>
            <a:ext cx="304800" cy="0"/>
          </a:xfrm>
          <a:prstGeom prst="line">
            <a:avLst/>
          </a:prstGeom>
          <a:noFill/>
          <a:ln w="28575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1" name="Line 43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733800" y="838200"/>
            <a:ext cx="2286000" cy="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2" name="Line 44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733800" y="1676400"/>
            <a:ext cx="1905000" cy="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5" name="Line 47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8686800" y="304800"/>
            <a:ext cx="0" cy="114300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6" name="Line 48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6629400" y="1219200"/>
            <a:ext cx="1676400" cy="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7" name="Line 49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981200" y="304800"/>
            <a:ext cx="6705600" cy="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9" name="Line 5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981200" y="1524000"/>
            <a:ext cx="228600" cy="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80" name="Text Box 52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172200" y="1066800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800" dirty="0" err="1">
                <a:solidFill>
                  <a:srgbClr val="FFFFFF"/>
                </a:solidFill>
                <a:latin typeface="Calibri"/>
              </a:rPr>
              <a:t>alu</a:t>
            </a:r>
            <a:endParaRPr lang="en-US" sz="1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6" name="Line 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761998" y="1600200"/>
            <a:ext cx="2" cy="762000"/>
          </a:xfrm>
          <a:prstGeom prst="line">
            <a:avLst/>
          </a:prstGeom>
          <a:noFill/>
          <a:ln w="28575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9" name="Text Box 1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81000" y="2362200"/>
            <a:ext cx="762000" cy="304799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66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1295400" y="1981200"/>
            <a:ext cx="0" cy="1143000"/>
          </a:xfrm>
          <a:prstGeom prst="line">
            <a:avLst/>
          </a:prstGeom>
          <a:noFill/>
          <a:ln w="28575" cap="sq">
            <a:solidFill>
              <a:schemeClr val="accent1"/>
            </a:solidFill>
            <a:round/>
            <a:headEnd type="oval" w="sm" len="sm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9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61998" y="2666998"/>
            <a:ext cx="2" cy="457201"/>
          </a:xfrm>
          <a:prstGeom prst="line">
            <a:avLst/>
          </a:prstGeom>
          <a:noFill/>
          <a:ln w="28575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1" name="Line 4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1981200" y="304800"/>
            <a:ext cx="0" cy="121920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3" name="Line 4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 flipV="1">
            <a:off x="1371600" y="1066800"/>
            <a:ext cx="304800" cy="0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8" name="Line 4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791200" y="1828800"/>
            <a:ext cx="228600" cy="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410200" y="2133600"/>
            <a:ext cx="228600" cy="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2" name="Line 49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410200" y="2133600"/>
            <a:ext cx="0" cy="1523999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4" name="Line 4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286000" y="3505200"/>
            <a:ext cx="152400" cy="15240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1" name="Line 4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4495800" y="3657600"/>
            <a:ext cx="914400" cy="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62" name="Text Box 29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343960" y="3352800"/>
            <a:ext cx="5516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600" dirty="0" err="1" smtClean="0">
                <a:solidFill>
                  <a:srgbClr val="FFFFFF"/>
                </a:solidFill>
                <a:latin typeface="Calibri"/>
              </a:rPr>
              <a:t>imm</a:t>
            </a:r>
            <a:endParaRPr lang="en-US" sz="16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5" name="Rectangle 4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1000" y="533400"/>
            <a:ext cx="990600" cy="10668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memory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8" name="Text Box 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858000" y="2819400"/>
            <a:ext cx="976100" cy="413639"/>
          </a:xfrm>
          <a:prstGeom prst="rect">
            <a:avLst/>
          </a:prstGeom>
          <a:noFill/>
          <a:ln w="25400" cap="sq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solidFill>
                  <a:srgbClr val="FFFFFF"/>
                </a:solidFill>
                <a:latin typeface="Calibri"/>
              </a:rPr>
              <a:t>memory</a:t>
            </a:r>
          </a:p>
        </p:txBody>
      </p:sp>
      <p:sp>
        <p:nvSpPr>
          <p:cNvPr id="80" name="Line 4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5029200" y="1676400"/>
            <a:ext cx="0" cy="91440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/>
            <a:tailEnd type="oval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029200" y="2590800"/>
            <a:ext cx="1752600" cy="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2" name="Text Box 5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705600" y="2362200"/>
            <a:ext cx="5189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baseline="-25000" dirty="0" smtClean="0">
                <a:solidFill>
                  <a:srgbClr val="FFFFFF"/>
                </a:solidFill>
                <a:latin typeface="Calibri"/>
              </a:rPr>
              <a:t>in</a:t>
            </a:r>
            <a:endParaRPr lang="en-US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3" name="Text Box 5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391400" y="2362200"/>
            <a:ext cx="5189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err="1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baseline="-25000" dirty="0" err="1" smtClean="0">
                <a:solidFill>
                  <a:srgbClr val="FFFFFF"/>
                </a:solidFill>
                <a:latin typeface="Calibri"/>
              </a:rPr>
              <a:t>out</a:t>
            </a:r>
            <a:endParaRPr lang="en-US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4" name="Line 4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7239000" y="3200400"/>
            <a:ext cx="0" cy="228600"/>
          </a:xfrm>
          <a:prstGeom prst="line">
            <a:avLst/>
          </a:prstGeom>
          <a:noFill/>
          <a:ln w="28575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5" name="Text Box 5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781800" y="1981200"/>
            <a:ext cx="9761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err="1" smtClean="0">
                <a:solidFill>
                  <a:srgbClr val="FFFFFF"/>
                </a:solidFill>
                <a:latin typeface="Calibri"/>
              </a:rPr>
              <a:t>addr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6" name="Line 44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7239000" y="1219200"/>
            <a:ext cx="0" cy="83820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 type="oval" w="sm" len="sm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8" name="Line 4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8458200" y="1447800"/>
            <a:ext cx="228600" cy="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9" name="Line 44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8077200" y="1676400"/>
            <a:ext cx="228600" cy="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0" name="Line 4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8077200" y="1676400"/>
            <a:ext cx="0" cy="91440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1" name="Line 4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7924800" y="2590800"/>
            <a:ext cx="152400" cy="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7" name="Line 49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2123844" y="3276600"/>
            <a:ext cx="152400" cy="152400"/>
          </a:xfrm>
          <a:prstGeom prst="line">
            <a:avLst/>
          </a:prstGeom>
          <a:noFill/>
          <a:ln w="28575" cap="sq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3" name="Text Box 29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1676400" y="3124200"/>
            <a:ext cx="45720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>target</a:t>
            </a:r>
            <a:endParaRPr lang="en-US" sz="16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4" name="Line 3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 flipV="1">
            <a:off x="1742844" y="3429000"/>
            <a:ext cx="381000" cy="0"/>
          </a:xfrm>
          <a:prstGeom prst="line">
            <a:avLst/>
          </a:prstGeom>
          <a:noFill/>
          <a:ln w="28575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7" name="Line 4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 flipV="1">
            <a:off x="1752600" y="3810000"/>
            <a:ext cx="457200" cy="457200"/>
          </a:xfrm>
          <a:prstGeom prst="line">
            <a:avLst/>
          </a:prstGeom>
          <a:noFill/>
          <a:ln w="28575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8" name="Line 49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4800600" y="2819400"/>
            <a:ext cx="0" cy="1447800"/>
          </a:xfrm>
          <a:prstGeom prst="line">
            <a:avLst/>
          </a:prstGeom>
          <a:noFill/>
          <a:ln w="28575" cap="sq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4" name="Line 49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V="1">
            <a:off x="2123844" y="2895600"/>
            <a:ext cx="152400" cy="152400"/>
          </a:xfrm>
          <a:prstGeom prst="line">
            <a:avLst/>
          </a:prstGeom>
          <a:noFill/>
          <a:ln w="28575" cap="sq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5" name="Line 34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 flipV="1">
            <a:off x="1742844" y="3048000"/>
            <a:ext cx="381000" cy="0"/>
          </a:xfrm>
          <a:prstGeom prst="line">
            <a:avLst/>
          </a:prstGeom>
          <a:noFill/>
          <a:ln w="28575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6" name="Text Box 29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1676400" y="2743200"/>
            <a:ext cx="53340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600" dirty="0" smtClean="0">
                <a:solidFill>
                  <a:srgbClr val="FFFFFF"/>
                </a:solidFill>
                <a:latin typeface="Calibri"/>
              </a:rPr>
              <a:t>offset</a:t>
            </a:r>
            <a:endParaRPr lang="en-US" sz="16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8" name="Line 44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4419600" y="2286000"/>
            <a:ext cx="609600" cy="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 type="oval" w="sm" len="sm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6" name="Line 45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3810000" y="2819400"/>
            <a:ext cx="228600" cy="0"/>
          </a:xfrm>
          <a:prstGeom prst="line">
            <a:avLst/>
          </a:prstGeom>
          <a:noFill/>
          <a:ln w="28575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3" name="Line 45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>
            <a:off x="3733800" y="2362200"/>
            <a:ext cx="76200" cy="304800"/>
          </a:xfrm>
          <a:prstGeom prst="line">
            <a:avLst/>
          </a:prstGeom>
          <a:noFill/>
          <a:ln w="28575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0" name="Line 49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V="1">
            <a:off x="3810000" y="2362200"/>
            <a:ext cx="228600" cy="0"/>
          </a:xfrm>
          <a:prstGeom prst="line">
            <a:avLst/>
          </a:prstGeom>
          <a:noFill/>
          <a:ln w="28575" cap="sq">
            <a:solidFill>
              <a:schemeClr val="accent2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111" name="Text Box 11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4038600" y="2667000"/>
            <a:ext cx="3810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600" dirty="0" err="1" smtClean="0">
                <a:solidFill>
                  <a:srgbClr val="FFFFFF"/>
                </a:solidFill>
              </a:rPr>
              <a:t>cmp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12" name="Line 45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V="1">
            <a:off x="4191000" y="2971800"/>
            <a:ext cx="0" cy="228600"/>
          </a:xfrm>
          <a:prstGeom prst="line">
            <a:avLst/>
          </a:prstGeom>
          <a:noFill/>
          <a:ln w="28575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09" name="Line 49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2286000" y="2590800"/>
            <a:ext cx="0" cy="1143000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7" name="Oval 24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2590800" y="2590801"/>
            <a:ext cx="1219200" cy="457199"/>
          </a:xfrm>
          <a:prstGeom prst="ellipse">
            <a:avLst/>
          </a:prstGeom>
          <a:solidFill>
            <a:schemeClr val="tx1"/>
          </a:solidFill>
          <a:ln w="25400" cap="sq" algn="ctr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800" dirty="0">
                <a:solidFill>
                  <a:srgbClr val="FFFFFF"/>
                </a:solidFill>
                <a:latin typeface="Calibri"/>
              </a:rPr>
              <a:t>control</a:t>
            </a:r>
          </a:p>
        </p:txBody>
      </p:sp>
      <p:sp>
        <p:nvSpPr>
          <p:cNvPr id="118" name="Text Box 11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038600" y="2209800"/>
            <a:ext cx="3810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</a:rPr>
              <a:t>=?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0" name="Line 44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H="1">
            <a:off x="4419600" y="2438400"/>
            <a:ext cx="381000" cy="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 type="oval" w="sm" len="sm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2" name="Text Box 11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3810000" y="3505200"/>
            <a:ext cx="6858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600" dirty="0" smtClean="0">
                <a:solidFill>
                  <a:srgbClr val="FFFFFF"/>
                </a:solidFill>
              </a:rPr>
              <a:t>extend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23" name="Line 44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>
            <a:off x="4419600" y="2819400"/>
            <a:ext cx="381000" cy="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4" name="Line 49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V="1">
            <a:off x="4800600" y="838200"/>
            <a:ext cx="0" cy="198120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 type="oval" w="sm" len="sm"/>
            <a:tailEnd type="oval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6" name="Line 44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2438400" y="3657600"/>
            <a:ext cx="1371600" cy="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9" name="Line 45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V="1">
            <a:off x="8382000" y="1828800"/>
            <a:ext cx="0" cy="228600"/>
          </a:xfrm>
          <a:prstGeom prst="line">
            <a:avLst/>
          </a:prstGeom>
          <a:noFill/>
          <a:ln w="28575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Line 45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V="1">
            <a:off x="6400800" y="1828800"/>
            <a:ext cx="0" cy="228600"/>
          </a:xfrm>
          <a:prstGeom prst="line">
            <a:avLst/>
          </a:prstGeom>
          <a:noFill/>
          <a:ln w="28575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5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V="1">
            <a:off x="5715000" y="2286000"/>
            <a:ext cx="0" cy="228600"/>
          </a:xfrm>
          <a:prstGeom prst="line">
            <a:avLst/>
          </a:prstGeom>
          <a:noFill/>
          <a:ln w="28575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5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V="1">
            <a:off x="4038600" y="3810000"/>
            <a:ext cx="0" cy="228600"/>
          </a:xfrm>
          <a:prstGeom prst="line">
            <a:avLst/>
          </a:prstGeom>
          <a:noFill/>
          <a:ln w="28575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3" name="Line 45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 flipV="1">
            <a:off x="1066800" y="3810000"/>
            <a:ext cx="0" cy="228600"/>
          </a:xfrm>
          <a:prstGeom prst="line">
            <a:avLst/>
          </a:prstGeom>
          <a:noFill/>
          <a:ln w="3175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1" name="Freeform 150"/>
          <p:cNvSpPr/>
          <p:nvPr>
            <p:custDataLst>
              <p:tags r:id="rId66"/>
            </p:custDataLst>
          </p:nvPr>
        </p:nvSpPr>
        <p:spPr>
          <a:xfrm>
            <a:off x="6019800" y="53340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7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457200" y="3124200"/>
            <a:ext cx="1143000" cy="685800"/>
          </a:xfrm>
          <a:prstGeom prst="ellipse">
            <a:avLst/>
          </a:prstGeom>
          <a:noFill/>
          <a:ln w="2540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solidFill>
                  <a:srgbClr val="FFFFFF"/>
                </a:solidFill>
                <a:latin typeface="Calibri"/>
              </a:rPr>
              <a:t>new </a:t>
            </a:r>
            <a:r>
              <a:rPr lang="en-US" dirty="0" smtClean="0">
                <a:solidFill>
                  <a:srgbClr val="FFFFFF"/>
                </a:solidFill>
                <a:latin typeface="Calibri"/>
              </a:rPr>
              <a:t/>
            </a:r>
            <a:br>
              <a:rPr lang="en-US" dirty="0" smtClean="0">
                <a:solidFill>
                  <a:srgbClr val="FFFFFF"/>
                </a:solidFill>
                <a:latin typeface="Calibri"/>
              </a:rPr>
            </a:br>
            <a:r>
              <a:rPr lang="en-US" dirty="0" smtClean="0">
                <a:solidFill>
                  <a:srgbClr val="FFFFFF"/>
                </a:solidFill>
                <a:latin typeface="Calibri"/>
              </a:rPr>
              <a:t>pc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4" name="Line 49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 flipH="1" flipV="1">
            <a:off x="2209800" y="4267200"/>
            <a:ext cx="2590800" cy="0"/>
          </a:xfrm>
          <a:prstGeom prst="line">
            <a:avLst/>
          </a:prstGeom>
          <a:noFill/>
          <a:ln w="28575" cap="sq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5" name="Rectangle 19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8305800" y="10668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6" name="Line 49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 flipH="1" flipV="1">
            <a:off x="1676400" y="1066800"/>
            <a:ext cx="0" cy="1524000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7" name="Line 49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 flipV="1">
            <a:off x="1676400" y="2590800"/>
            <a:ext cx="609600" cy="0"/>
          </a:xfrm>
          <a:prstGeom prst="line">
            <a:avLst/>
          </a:prstGeom>
          <a:noFill/>
          <a:ln w="28575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8" name="Rectangle 19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5638800" y="15240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0" name="Rectangle 4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6781800" y="2057400"/>
            <a:ext cx="1143000" cy="11430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2" name="Line 48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H="1">
            <a:off x="2362200" y="1752600"/>
            <a:ext cx="228600" cy="0"/>
          </a:xfrm>
          <a:prstGeom prst="line">
            <a:avLst/>
          </a:prstGeom>
          <a:noFill/>
          <a:ln w="28575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173" name="Line 44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762000" y="1981200"/>
            <a:ext cx="1447800" cy="0"/>
          </a:xfrm>
          <a:prstGeom prst="line">
            <a:avLst/>
          </a:prstGeom>
          <a:noFill/>
          <a:ln w="28575" cap="sq">
            <a:solidFill>
              <a:schemeClr val="accent1"/>
            </a:solidFill>
            <a:round/>
            <a:headEnd type="oval" w="sm" len="sm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4" name="Line 45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 flipV="1">
            <a:off x="2286000" y="2133600"/>
            <a:ext cx="0" cy="228600"/>
          </a:xfrm>
          <a:prstGeom prst="line">
            <a:avLst/>
          </a:prstGeom>
          <a:noFill/>
          <a:ln w="28575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5" name="Rectangle 19"/>
          <p:cNvSpPr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2209800" y="13716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6" name="Rectangle 22"/>
          <p:cNvSpPr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2590799" y="609600"/>
            <a:ext cx="1143001" cy="1363663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register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file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2" name="Line 45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 flipV="1">
            <a:off x="1143000" y="1600200"/>
            <a:ext cx="0" cy="228600"/>
          </a:xfrm>
          <a:prstGeom prst="line">
            <a:avLst/>
          </a:prstGeom>
          <a:noFill/>
          <a:ln w="28575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00" name="Straight Connector 99" hidden="1"/>
          <p:cNvCxnSpPr/>
          <p:nvPr>
            <p:custDataLst>
              <p:tags r:id="rId80"/>
            </p:custDataLst>
          </p:nvPr>
        </p:nvCxnSpPr>
        <p:spPr>
          <a:xfrm rot="5400000">
            <a:off x="381000" y="1981200"/>
            <a:ext cx="762000" cy="0"/>
          </a:xfrm>
          <a:prstGeom prst="line">
            <a:avLst/>
          </a:prstGeom>
          <a:ln w="76200" cap="sq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 hidden="1"/>
          <p:cNvCxnSpPr/>
          <p:nvPr>
            <p:custDataLst>
              <p:tags r:id="rId81"/>
            </p:custDataLst>
          </p:nvPr>
        </p:nvCxnSpPr>
        <p:spPr>
          <a:xfrm rot="16200000" flipV="1">
            <a:off x="1371600" y="990600"/>
            <a:ext cx="0" cy="304800"/>
          </a:xfrm>
          <a:prstGeom prst="line">
            <a:avLst/>
          </a:prstGeom>
          <a:ln w="76200" cap="sq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 hidden="1"/>
          <p:cNvCxnSpPr/>
          <p:nvPr>
            <p:custDataLst>
              <p:tags r:id="rId82"/>
            </p:custDataLst>
          </p:nvPr>
        </p:nvCxnSpPr>
        <p:spPr>
          <a:xfrm rot="16200000" flipH="1">
            <a:off x="876300" y="1866900"/>
            <a:ext cx="1447802" cy="2"/>
          </a:xfrm>
          <a:prstGeom prst="line">
            <a:avLst/>
          </a:prstGeom>
          <a:ln w="76200" cap="sq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 hidden="1"/>
          <p:cNvCxnSpPr/>
          <p:nvPr>
            <p:custDataLst>
              <p:tags r:id="rId83"/>
            </p:custDataLst>
          </p:nvPr>
        </p:nvCxnSpPr>
        <p:spPr>
          <a:xfrm rot="10800000" flipV="1">
            <a:off x="762000" y="1143000"/>
            <a:ext cx="533400" cy="457200"/>
          </a:xfrm>
          <a:prstGeom prst="line">
            <a:avLst/>
          </a:prstGeom>
          <a:ln w="76200" cap="sq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 hidden="1"/>
          <p:cNvCxnSpPr/>
          <p:nvPr>
            <p:custDataLst>
              <p:tags r:id="rId84"/>
            </p:custDataLst>
          </p:nvPr>
        </p:nvCxnSpPr>
        <p:spPr>
          <a:xfrm rot="10800000" flipV="1">
            <a:off x="1600200" y="2667000"/>
            <a:ext cx="609598" cy="2"/>
          </a:xfrm>
          <a:prstGeom prst="line">
            <a:avLst/>
          </a:prstGeom>
          <a:ln w="76200" cap="sq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 hidden="1"/>
          <p:cNvCxnSpPr/>
          <p:nvPr>
            <p:custDataLst>
              <p:tags r:id="rId85"/>
            </p:custDataLst>
          </p:nvPr>
        </p:nvCxnSpPr>
        <p:spPr>
          <a:xfrm rot="10800000" flipV="1">
            <a:off x="2286000" y="2819400"/>
            <a:ext cx="609598" cy="2"/>
          </a:xfrm>
          <a:prstGeom prst="line">
            <a:avLst/>
          </a:prstGeom>
          <a:ln w="76200" cap="sq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 hidden="1"/>
          <p:cNvCxnSpPr/>
          <p:nvPr>
            <p:custDataLst>
              <p:tags r:id="rId86"/>
            </p:custDataLst>
          </p:nvPr>
        </p:nvCxnSpPr>
        <p:spPr>
          <a:xfrm rot="5400000">
            <a:off x="2514603" y="2133603"/>
            <a:ext cx="1142999" cy="228597"/>
          </a:xfrm>
          <a:prstGeom prst="line">
            <a:avLst/>
          </a:prstGeom>
          <a:ln w="76200" cap="sq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 hidden="1"/>
          <p:cNvCxnSpPr/>
          <p:nvPr>
            <p:custDataLst>
              <p:tags r:id="rId87"/>
            </p:custDataLst>
          </p:nvPr>
        </p:nvCxnSpPr>
        <p:spPr>
          <a:xfrm rot="5400000" flipH="1" flipV="1">
            <a:off x="3048001" y="990601"/>
            <a:ext cx="838200" cy="533398"/>
          </a:xfrm>
          <a:prstGeom prst="line">
            <a:avLst/>
          </a:prstGeom>
          <a:ln w="76200" cap="sq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 hidden="1"/>
          <p:cNvCxnSpPr>
            <a:stCxn id="2249771" idx="1"/>
          </p:cNvCxnSpPr>
          <p:nvPr>
            <p:custDataLst>
              <p:tags r:id="rId88"/>
            </p:custDataLst>
          </p:nvPr>
        </p:nvCxnSpPr>
        <p:spPr>
          <a:xfrm rot="16200000" flipV="1">
            <a:off x="4876800" y="-304800"/>
            <a:ext cx="0" cy="2286000"/>
          </a:xfrm>
          <a:prstGeom prst="line">
            <a:avLst/>
          </a:prstGeom>
          <a:ln w="76200" cap="sq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 hidden="1"/>
          <p:cNvCxnSpPr/>
          <p:nvPr>
            <p:custDataLst>
              <p:tags r:id="rId89"/>
            </p:custDataLst>
          </p:nvPr>
        </p:nvCxnSpPr>
        <p:spPr>
          <a:xfrm rot="5400000">
            <a:off x="4038600" y="1676400"/>
            <a:ext cx="1524000" cy="0"/>
          </a:xfrm>
          <a:prstGeom prst="line">
            <a:avLst/>
          </a:prstGeom>
          <a:ln w="76200" cap="sq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 hidden="1"/>
          <p:cNvCxnSpPr/>
          <p:nvPr>
            <p:custDataLst>
              <p:tags r:id="rId90"/>
            </p:custDataLst>
          </p:nvPr>
        </p:nvCxnSpPr>
        <p:spPr>
          <a:xfrm>
            <a:off x="3886200" y="2590800"/>
            <a:ext cx="914400" cy="0"/>
          </a:xfrm>
          <a:prstGeom prst="line">
            <a:avLst/>
          </a:prstGeom>
          <a:ln w="76200" cap="sq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 hidden="1"/>
          <p:cNvCxnSpPr/>
          <p:nvPr>
            <p:custDataLst>
              <p:tags r:id="rId91"/>
            </p:custDataLst>
          </p:nvPr>
        </p:nvCxnSpPr>
        <p:spPr>
          <a:xfrm flipV="1">
            <a:off x="3505200" y="2590800"/>
            <a:ext cx="381000" cy="228600"/>
          </a:xfrm>
          <a:prstGeom prst="line">
            <a:avLst/>
          </a:prstGeom>
          <a:ln w="76200" cap="sq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 hidden="1"/>
          <p:cNvCxnSpPr>
            <a:stCxn id="133" idx="0"/>
          </p:cNvCxnSpPr>
          <p:nvPr>
            <p:custDataLst>
              <p:tags r:id="rId92"/>
            </p:custDataLst>
          </p:nvPr>
        </p:nvCxnSpPr>
        <p:spPr>
          <a:xfrm rot="5400000" flipH="1" flipV="1">
            <a:off x="1676400" y="2209800"/>
            <a:ext cx="1219200" cy="2438400"/>
          </a:xfrm>
          <a:prstGeom prst="line">
            <a:avLst/>
          </a:prstGeom>
          <a:ln w="76200" cap="sq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 hidden="1"/>
          <p:cNvCxnSpPr>
            <a:endCxn id="69" idx="0"/>
          </p:cNvCxnSpPr>
          <p:nvPr>
            <p:custDataLst>
              <p:tags r:id="rId93"/>
            </p:custDataLst>
          </p:nvPr>
        </p:nvCxnSpPr>
        <p:spPr>
          <a:xfrm rot="16200000" flipV="1">
            <a:off x="419098" y="3009898"/>
            <a:ext cx="685802" cy="2"/>
          </a:xfrm>
          <a:prstGeom prst="line">
            <a:avLst/>
          </a:prstGeom>
          <a:ln w="76200" cap="sq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 hidden="1"/>
          <p:cNvCxnSpPr/>
          <p:nvPr>
            <p:custDataLst>
              <p:tags r:id="rId94"/>
            </p:custDataLst>
          </p:nvPr>
        </p:nvCxnSpPr>
        <p:spPr>
          <a:xfrm rot="16200000" flipV="1">
            <a:off x="571500" y="3543300"/>
            <a:ext cx="685800" cy="304800"/>
          </a:xfrm>
          <a:prstGeom prst="line">
            <a:avLst/>
          </a:prstGeom>
          <a:ln w="76200" cap="sq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 hidden="1"/>
          <p:cNvCxnSpPr/>
          <p:nvPr>
            <p:custDataLst>
              <p:tags r:id="rId95"/>
            </p:custDataLst>
          </p:nvPr>
        </p:nvCxnSpPr>
        <p:spPr>
          <a:xfrm>
            <a:off x="6019800" y="838200"/>
            <a:ext cx="609600" cy="381000"/>
          </a:xfrm>
          <a:prstGeom prst="line">
            <a:avLst/>
          </a:prstGeom>
          <a:ln w="76200" cap="sq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 hidden="1"/>
          <p:cNvCxnSpPr>
            <a:endCxn id="86" idx="0"/>
          </p:cNvCxnSpPr>
          <p:nvPr>
            <p:custDataLst>
              <p:tags r:id="rId96"/>
            </p:custDataLst>
          </p:nvPr>
        </p:nvCxnSpPr>
        <p:spPr>
          <a:xfrm>
            <a:off x="6629400" y="1219200"/>
            <a:ext cx="609600" cy="0"/>
          </a:xfrm>
          <a:prstGeom prst="line">
            <a:avLst/>
          </a:prstGeom>
          <a:ln w="76200" cap="sq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 hidden="1"/>
          <p:cNvCxnSpPr/>
          <p:nvPr>
            <p:custDataLst>
              <p:tags r:id="rId97"/>
            </p:custDataLst>
          </p:nvPr>
        </p:nvCxnSpPr>
        <p:spPr>
          <a:xfrm rot="5400000" flipH="1" flipV="1">
            <a:off x="6591300" y="1943100"/>
            <a:ext cx="1447800" cy="0"/>
          </a:xfrm>
          <a:prstGeom prst="line">
            <a:avLst/>
          </a:prstGeom>
          <a:ln w="76200" cap="sq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 hidden="1"/>
          <p:cNvCxnSpPr/>
          <p:nvPr>
            <p:custDataLst>
              <p:tags r:id="rId98"/>
            </p:custDataLst>
          </p:nvPr>
        </p:nvCxnSpPr>
        <p:spPr>
          <a:xfrm>
            <a:off x="7315200" y="2667000"/>
            <a:ext cx="838200" cy="0"/>
          </a:xfrm>
          <a:prstGeom prst="line">
            <a:avLst/>
          </a:prstGeom>
          <a:ln w="76200" cap="sq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 hidden="1"/>
          <p:cNvCxnSpPr/>
          <p:nvPr>
            <p:custDataLst>
              <p:tags r:id="rId99"/>
            </p:custDataLst>
          </p:nvPr>
        </p:nvCxnSpPr>
        <p:spPr>
          <a:xfrm rot="5400000">
            <a:off x="7620000" y="1981200"/>
            <a:ext cx="1219200" cy="152400"/>
          </a:xfrm>
          <a:prstGeom prst="line">
            <a:avLst/>
          </a:prstGeom>
          <a:ln w="76200" cap="sq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 hidden="1"/>
          <p:cNvCxnSpPr>
            <a:endCxn id="2249775" idx="0"/>
          </p:cNvCxnSpPr>
          <p:nvPr>
            <p:custDataLst>
              <p:tags r:id="rId100"/>
            </p:custDataLst>
          </p:nvPr>
        </p:nvCxnSpPr>
        <p:spPr>
          <a:xfrm>
            <a:off x="8382000" y="1447800"/>
            <a:ext cx="304800" cy="0"/>
          </a:xfrm>
          <a:prstGeom prst="line">
            <a:avLst/>
          </a:prstGeom>
          <a:ln w="76200" cap="sq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 hidden="1"/>
          <p:cNvCxnSpPr>
            <a:stCxn id="71" idx="1"/>
            <a:endCxn id="71" idx="0"/>
          </p:cNvCxnSpPr>
          <p:nvPr>
            <p:custDataLst>
              <p:tags r:id="rId101"/>
            </p:custDataLst>
          </p:nvPr>
        </p:nvCxnSpPr>
        <p:spPr>
          <a:xfrm rot="5400000" flipH="1" flipV="1">
            <a:off x="1371600" y="914400"/>
            <a:ext cx="1219200" cy="0"/>
          </a:xfrm>
          <a:prstGeom prst="line">
            <a:avLst/>
          </a:prstGeom>
          <a:ln w="76200" cap="sq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 hidden="1"/>
          <p:cNvCxnSpPr>
            <a:stCxn id="71" idx="1"/>
            <a:endCxn id="172" idx="0"/>
          </p:cNvCxnSpPr>
          <p:nvPr>
            <p:custDataLst>
              <p:tags r:id="rId102"/>
            </p:custDataLst>
          </p:nvPr>
        </p:nvCxnSpPr>
        <p:spPr>
          <a:xfrm rot="16200000" flipH="1">
            <a:off x="2171700" y="1333500"/>
            <a:ext cx="228600" cy="609600"/>
          </a:xfrm>
          <a:prstGeom prst="line">
            <a:avLst/>
          </a:prstGeom>
          <a:ln w="76200" cap="sq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CP3 Ink c40bb36f-67d9-4bcd-8cee-8d4275e2f9da"/>
          <p:cNvPicPr>
            <a:picLocks noChangeAspect="1" noChangeArrowheads="1"/>
          </p:cNvPicPr>
          <p:nvPr>
            <p:custDataLst>
              <p:tags r:id="rId103"/>
            </p:custDataLst>
          </p:nvPr>
        </p:nvPicPr>
        <p:blipFill>
          <a:blip r:embed="rId106" cstate="print"/>
          <a:srcRect/>
          <a:stretch>
            <a:fillRect/>
          </a:stretch>
        </p:blipFill>
        <p:spPr bwMode="auto">
          <a:xfrm>
            <a:off x="579770" y="691456"/>
            <a:ext cx="8197579" cy="5023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Multi-Cycle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3657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Strategy 2</a:t>
            </a:r>
          </a:p>
          <a:p>
            <a:pPr lvl="1"/>
            <a:r>
              <a:rPr lang="en-US" dirty="0" smtClean="0"/>
              <a:t>Multiple cycles to complete a single instruction</a:t>
            </a:r>
          </a:p>
          <a:p>
            <a:r>
              <a:rPr lang="en-US" dirty="0" err="1" smtClean="0"/>
              <a:t>E.g</a:t>
            </a:r>
            <a:r>
              <a:rPr lang="en-US" dirty="0" smtClean="0"/>
              <a:t>: Assume:</a:t>
            </a:r>
          </a:p>
          <a:p>
            <a:pPr lvl="1"/>
            <a:r>
              <a:rPr lang="en-US" dirty="0" smtClean="0"/>
              <a:t>load/store: 100 ns</a:t>
            </a:r>
          </a:p>
          <a:p>
            <a:pPr lvl="1"/>
            <a:r>
              <a:rPr lang="en-US" dirty="0" smtClean="0"/>
              <a:t>arithmetic: 50 ns</a:t>
            </a:r>
          </a:p>
          <a:p>
            <a:pPr lvl="1"/>
            <a:r>
              <a:rPr lang="en-US" dirty="0" smtClean="0"/>
              <a:t>branches: 33 ns</a:t>
            </a:r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76200" y="3810000"/>
            <a:ext cx="4114800" cy="2057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lang="en-US" sz="2800" dirty="0" smtClean="0">
                <a:solidFill>
                  <a:schemeClr val="accent1"/>
                </a:solidFill>
                <a:latin typeface="Calibri" pitchFamily="34" charset="0"/>
                <a:cs typeface="Arial" pitchFamily="34" charset="0"/>
              </a:rPr>
              <a:t>Multi-Cycle CPU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	30 MHz (33 ns cycle) with</a:t>
            </a:r>
          </a:p>
          <a:p>
            <a:pPr marL="917575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3 cycles per load/store</a:t>
            </a:r>
          </a:p>
          <a:p>
            <a:pPr marL="917575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2 cycles per arithmetic</a:t>
            </a:r>
          </a:p>
          <a:p>
            <a:pPr marL="917575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1 cycle per branch</a:t>
            </a: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4343400" y="3810000"/>
            <a:ext cx="4419600" cy="2057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8788" lvl="1" indent="-285750">
              <a:spcBef>
                <a:spcPct val="20000"/>
              </a:spcBef>
              <a:buClr>
                <a:schemeClr val="accent1"/>
              </a:buClr>
            </a:pPr>
            <a:r>
              <a:rPr lang="en-US" sz="2600" dirty="0" smtClean="0">
                <a:solidFill>
                  <a:schemeClr val="bg1"/>
                </a:solidFill>
              </a:rPr>
              <a:t>Faster than </a:t>
            </a:r>
            <a:r>
              <a:rPr lang="en-US" sz="2600" dirty="0" smtClean="0">
                <a:solidFill>
                  <a:schemeClr val="accent1"/>
                </a:solidFill>
              </a:rPr>
              <a:t>Single-Cycle CPU</a:t>
            </a:r>
            <a:r>
              <a:rPr lang="en-US" sz="2600" dirty="0" smtClean="0">
                <a:solidFill>
                  <a:schemeClr val="bg1"/>
                </a:solidFill>
              </a:rPr>
              <a:t>?</a:t>
            </a:r>
            <a:endParaRPr lang="en-US" sz="2600" dirty="0" smtClean="0">
              <a:solidFill>
                <a:schemeClr val="bg1"/>
              </a:solidFill>
              <a:cs typeface="Arial" pitchFamily="34" charset="0"/>
            </a:endParaRPr>
          </a:p>
          <a:p>
            <a:pPr marL="458788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lang="en-US" sz="2600" dirty="0" smtClean="0">
                <a:solidFill>
                  <a:schemeClr val="bg1"/>
                </a:solidFill>
                <a:cs typeface="Arial" pitchFamily="34" charset="0"/>
              </a:rPr>
              <a:t>	10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Arial" pitchFamily="34" charset="0"/>
              </a:rPr>
              <a:t> MHz (100 ns cycle) with</a:t>
            </a:r>
          </a:p>
          <a:p>
            <a:pPr marL="917575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Calibri" pitchFamily="34" charset="0"/>
              <a:buChar char="–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Arial" pitchFamily="34" charset="0"/>
              </a:rPr>
              <a:t>1 cycle per instruction</a:t>
            </a:r>
          </a:p>
        </p:txBody>
      </p:sp>
      <p:pic>
        <p:nvPicPr>
          <p:cNvPr id="7170" name="CP3 Ink 4b39c3d9-a726-40b0-ae40-705968bb7002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43096" y="1226971"/>
            <a:ext cx="5064207" cy="3027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NwQHAOAgAQdBP4J4AgBEE0UiUG01uFGoW0bNdtgEfkCHxNIEESA//8HRURHAUazAVcNAAAACkgQRP//A0UoRigEBwM4C2QCC2QYNiAyCQCAgAMBe8IeRTMJAICgAgHhwx5FOAgA/gMAAAAAABQyCADwFQJ8uOJBMwgAtBAC6wbjQQ8KEeXswD8Rq6rTQR4GCoL4PYAACqgBPoT56j58/Fe2KGJSuDLLDatmqVpRnl27duPHSGLdu1aMWKM8OfHlw5UbYJUySxRlOYCE/Axp+BinBeCMcebPorgrKdcOHThwzpgycDdu0Uphw79fH06cNVMGjRuyZKQVvrjrnW8Ag+HlRffNREQTvNzImJiJqJEzITESmJRKWePwLFx44CE2EZMjFg2YuMq1tiYtVrTI4brcTRs0WsmzjM2auWblg4bgCs0BZYP88h+e5jGq8J4G669OvG4RWMIbcbsrGK0TmOMVHLXDGKmd3mK106cIw58efHm1jh01hfPj4O95RUamb3PfV8tAg/4Hlv4HceN5zPHGauYzc5zxzdyhUs8eO88Zu9Rii7rOJrhw5OExK5qsaxjkxa4zDUYxUESnE4qpvnx6gIP469m49vKZQmZSlKJhMSiUXCLhMBF1ITUzCQiUJQmExMSiYEJZn4VrN9QhNhGLDjb4m7Vitws8uVa0YsnK3C1xOVuLJlyZmjHE0ZuGYArHAroBg/3N37ofXCfCcppVVVVSrnc8747TDVIve85uFY1qomE3FxENIpCq4RrUQu97zcxHCuXDVTV3eaita1qZ4545vGOXLhwm+vfw/F8Pvzuysznjz47udRrlrUF3m4axrlWkZzvN3iuXLp01hfHnnjKD/W3frc531xz0xPCqQhjVdOHbp2xhFInWunCsRd767zvMppc7vOc5lFy3e85umI5VjF3fG+N3dSpM8b3nNoqqTO8zKYjVKm5ve7mcROqmZzvOWahqKubzlkqtVisZnnnO5nEeBVJyg/iDwbj27suspTEhNJiURcJpMwJhF1MTMTEoJq4kEXUxKEkTF1MSAEwiRNXV1KJTEwlEXV1MTNTFxMExFwTATCYTUxaJIuLnfwemOwAhNhDhi1cOWTJstYuWrVa0btsS1zmcN1uLKyYMnLDEwzY8oAqOAT6D/hRw/hRxHh6zFcufLtE4tmJVGK4YkzN2YrVRE3ObmorVYzXXnvaD/gDK/gDLGImJzdeDGYzCby3xvN3EzMy3NxFa1yrlqFZvSOkaSIP4Gw8Xjnjm0JRNXFxISiYkhKJRIRcAu/b8ON+CITYQxw5XGZtixrWzHE5WtMmPKtw43DZbmYMWDhxmxZG2NoAKiAEthfhlS+GWeOCGSeyKayqKSSKCGGCCqzBYDFYLBYCiii6qjAWUQWz4/F5PKoP9Eh+iNmefLji9d9XWSZiYmKRCJnMSjGq8LM8eYITjcaEOPhvWsYxhElOEYRhGCMCMIhFXn7YxuCE2EOGTJmxb4WC1i3YMVrRi4crcTVg1Wt2bNw2Z5MbDG3aACoYBLYT8WtX4th6sOieamKWLBgzZs27NmxURx4dN8tbylTFgyWwXhhyzgIP875+eHuefTrwnDkqKjUVrGMcKxrURFznjfGfBrv3zkIToaIYc+G9axRQjAJymhFCJBGBGPL486y6gITYQ3cscWXHjZLWOZu3WtG2Zgtw4mzVa5yOM2NozZZWGNoAK6QGHAYP+Oa7+Ob2e3i+JE8ufTrwY4a5Y1EWzdQrMcZ3xu7iKgTebuZTC7zd3E4rWKipzc7pURURmdzMwqtRExlcI1w4cKwm95uK5cuXbpjXG/Jz4uciC/jIT+Mi74+f5vh+Dz47zZWrQcGSTEyPTOMmXhmYkyJJzuVVmxs7ba85tOh2pulurpVCzZsdjc761aIP4a5zvx+eZuJWJImE1MwmJImBMJRMCYlFwiYlEwmBKJiYmJCJAJgCJRKJRMTVwkmLnz/Zi4gAhNhDXC5ct3GJktZ48LNa0x5ma1xmwtlrHM3zMGDhtjauGQAqrA5ACg/5DTP5DWb3x1nhPLOt43q+VeFy6cO3DhUIznnx59b42icXd8+O54mKxEwiYqKxEytbEajUVEJqmMTF2uZioxM7cY3MQTMcePGd2mCc8b67iVYup4558d8Z3UzGW88c5mYmIZvd53mpYwwub45taowiZzmNrhUzMTJGNaxGqiohw1XbXbl05csVjGI1w5eB08Lt4HKtZvvz68cxfTfDcdYL+bSP5tZ48/F59efW+L474JTXd3zu+bZsq7t228p1s3YzapZy8TImY8OOMlkskYlzWm3dt7e2+dvXbLKmXOTmblVkyZmSVc1a4kly2ecTl5cTssjMxm5uaRy4ZSI3x55qteK5ORkZGeOc8cwve++7vfO3dve+9+Hnz53wAg/hrwcT6t2i5laySARcTF1ICJIkIupEwTCSJQBKpi6TEzCYmIiQTEiJmEwIJgTExcTExKIkmLq4RKrq4TARMTCYmLqZiLqYmN4CJFTeLq1quhMTAIkmCYms0TCakRKJi4Jm5z4fv1ePWITYRhyMHDFm2zLW7VtiWtGWNqtwtGOZbmZtGDRkywt3ObKAKjQEzhPwUxfgp7TwR1U0WyWRvl25dePHNS2LBSVkgTne8YwhaGiUAhPoIPoJYRyVxNEIUjGCMJJRjXDXPhz5dOW9Z0pi0ZM2jVk3arWXqhPF3BR6Oe68IiKBOUYRThGKcEoyklCcEZ38FxjGIITYQwZ5m2ZxlcrcWNlmWtMrJutcZGrZa4yOW+Vq4y43GPCANARoBCQEXAQorAghhYQtIqRQhNhDFlhbs3ORmtaYcbFa0xsHC1w3zN1uZw3xsWDRk0y5MgA=="/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NNHHAOAgAQdBNYFhAcBELPwvtUEBttIrrKgbLmOG9EDCkgQRP//A0UoRigFAzgLZBkgMgkAgIADAXvCHkUzCQCAoAIB4cMeRTgIAP4DAAAAAAAR5ezAPwq2AT+E+nQ+nHw8LXkkTnhw5axnklgzZsGBGEZzwzvhw766U4WxaMmbJgwWtCNJzaV43iCG6gbqFYymgpqGkoSAg4mTjZOdm6WdsZ+XQ0dRUllaVk9LR0EgJGNl5OZlY+PhYGChoyOjISAgoCHg5WEj4OPgQIT0B4zhp6tYzRRQRIoiEZICEQjBFGMokIRhFOfF6MIwmCE2EMGePI0yY8q1g5yZlrTG2yLcLbK4Wsm+PM1bZmDNo0zACnEghPvOPvKcGHdpxXjhw5dOXDeDFk0bs2i2KOaaMYT66j68PEpW1Sc6SwUxZLWxVjHLPa4cduOF5M4Bgh09MaNDBCICGKGGCeHN4mGGC4AhNhDXNhctXLXKtaNWDla0ZtcK1zlctlrly4ws8jVzhZssYApuGYbwEOeAj2HkYCAkI6Wlo6CgY2XlZeNiYSFnJ6OngIT6q76q/gYMUbVYaqoShKcs+HHxcICGxhPoCbp4ODg0HAQcAIGBh7+HgIGhITYRmbZsLRhjarWeXFiWtMThktcM8jBayc42bXM3yOMbXCAKigEohPwHxfgPvjPROic6zjCVsVsloQRnXDhz5c+WNY8iXG1cgIbsyOyNiIWGQcHBxsbIys7NzM/IxKKlJKcqpqajoiOhIGJg5GNj5+TkQIXlzg1DsZYYSEQwRkAggghghII459fLJTgQITYQzYNcbFvlYrcmPM1WtGLdktctW+Na5xMMuFzkysXObEAKZBeF+BuD4HCZ48NDjMJZRBTfXh7aYJ8ddgsIg/1gH6s+N5jfPeet8+MSrjwnEIbMmEYGAwLCoUgYGAgUHAw9+QMWITYQ2yYmbLC5crXLTK0WtG7PKtwsmOZawysGrhs5yYsbNkAKbSCE/BBh+CDODhZ8kITx5WWUKYMWKVEJzviy0jaD/WFfq562yvbjbzeWUY1qsUrnXHO9gIXj7WwtDg44YY4IUEcUKAghI6dbGhnAITYQ2xY2OZq5zLW+XFlWtG2LEtcYmbNa1YOWuTGzwsWbNkAKZBaF+Cyz4LR8DRLgJMFNZFXPh7cLRfVVjgCE+rs+rfpkx5LpxhCkMl9mtt1ghs1YbQtzCwMDBwKBgYODh5WlICiAITYQzbMXDZo3yLcTZs3WtGuZktxMmeNbhxsMWZk2yNmjFkAKbh6E/Bid+DEHLwODwLyjW+PHeNUKYLZqYsEsFEyE+uA+t7rkywunNCVMVqZISjWeGHBnnw5QheLs7DBocHHDDHBCCCCGBDLgdWhhnCE2ENsjLCzw5Gy3M1aM1rRqwwrcTXHlWs22Ri0btGbHFhYAClwRhfhEY+EQ2vHVxQSRxx4eDFw3gIX0tnpgcFiJstVJBDDh6cHfg7SGxdNwMBO1MHAwcHC1c7AIOaAhNhDZuxbOM2VktwtsLFa0yM8i3C5yM1uZk3csnDNswZ5cQApYD4bwfleD8WUqJScjoCBmYujl5mNAhPqJvqa8WiODBDBXJPAqhsyYRgWAYeFg4OfrYCBgJIAhNhDDEywuWLhotatWTRa0xMXK3FmYNFrfMzwtMmNrhZt2QApNDIP+FIj+FGW58GJ571eQhPrLPq88OHLVpyZdd4fFFVgcCosLhtDgKAwkITYQ4YNMTFxhyLW7Bi2WtMmFwtw5cLNbhaNcThkzbYc2HCAKPgaD/hVI/hVR4T2khPpRvpXZaMeQhslZBiY21CE2ENmjBuww5MS1rmyt1rRowxLXLVq4W4suPM1aOGLdk3bACosBMIT8LKX4WO6T1cemvVrwJYpUSrXHOdU5I7J2tRKtbxunbTwsYIT6sb6o2OeeWenJlz1xzjC0s2jJakJ1rhx1xxvJgpgxUpK9OHo2zITyt4Di8C1rGMYxEYIIAiRjCIhCMITr4ByyrrAhNhDJk4w5GuRqtaZGmRa0xsXC3E3xuVrJzkZsW2Zu4yNmgApvH4T8NfH4a0WDHkx1x6c+e+WNIZs2zFqxYsWG14VmhPrOvrM8stMKzGS2TBmpijGs7456WGt4gIXkTZww6ueOGGFBCiCCFGnyOZhKgCE2ENMWRo4xNsq3M1zMFrRkyaLXLfJhW4sOTHmxZGDVw1bgCmgbg/1o36zdrrymZnO4uEYRO8d7zoCE/AYR+AunBopmlSuPDj05deu+nDOV9k8jAIbMmE4WCv4dBwKBgIECBg4ezjYCBpwhNhDfDiyt2TRgtyYmLBa0ys2S3CyY4VrjMzaNXGNlmZZnAApgFYbsNuxbhIOgmaiWnJaOiIGBm4unmZuPk4T8BQn4ClZTzY8F4zmjCW6+K1KAheNNWhz88cqNDDDTicnAUCE2EOczlmxyOWq3LjZ41rTFmZLXOHJlW5HDDNjZtsznM2ZACk8NhuvQ6/mgmqqQlIqFh4+Pj4P+A6r+A5ufBcU5q4iGy1hNC1sXBx97BQsFKiE2ENW7Js1b5HK3K4zNVrRtmwrXLnM0WtcmLI0asWzBvibgCngfhfgJM+Ak1i8PZfZBhsFiKroYJa7cHXbXTJLgsFBjLoX4CwvgLDZqPGR4SWG3C4G/B4O/BxxyRXSYKbAR4SmAhPHXPnnw6cM6popwjOCME583fE4AITYRkzZnLRkzzLcrHM1WtMWJgtcOGbNazY5GDTCxc5XLDKAKlQEvhPwJOfgSdcLNfdeWWuvHrx3rCWLJa2DNDBBK9a4cOXXPDGeJk0aNAIX4C1vgLXRZaHIR1Qp76b78HgcPbjacHLNJhJsRhsddgqLKKIJYb2PtxtODhPFnHhHk4a1jNNGMUYwnKdo0QQTRRijOfB6KNJAhNhDFvmxNW2HGtxNmOVa0ysma1w5aOFuRpiY4czPC4YtGQAp4H4bwUzeClmNq4GfgImOhJ6apqCUhETOzdPOy8PBw0JJSkVDAhPwC/fgGHtLVPVHBKkI1lGSFLyvPDDi49Nc4heGsjAy9c8McMMKGGCFAhEuF0cKO0CE2EZMuRu4zN2q1q0Y4VrRvmwrcTJizWtmDVk3ZMGrZpkYACm8ehPvTPvTTl7sqsI0tLJo0aKWjGuW+2GOUAIT8BqX4DZdDRutowWhPDjw6a451hEhhnhx1heTN/HDo5Y44UKGCGCEgjghjn18cEeBAITYRhyY8LJkxxLWGLG0WtGDJgtxZGTBbjyN8zdhkzN8mRkAKZxOH7ujvLYbGYPAZBEpdLJdKo9EILAovE46AhvBLR4JW5iQoouahYmNkZeTiZuFjYSJAhsXUJNz8LBwMGg4WJuYOAgZUITYQyyMsWVoyZrcLdg1WtGmRktcs2TNblc48rdtiZ5czBgAKeySE/AiB+BGPLfbgnkts3btmikl8ufHlwy22la1sl9CMQIT8FjH4LIZZI8ZklLHlw7cu3DjnK2bJm4WK1Izaa48OMIXkreoNLXKjhI4CFBCgEEJHPr4UOZAhNhDBy1YZcOVktZZszFa0yuMa3DjZ4VrDCyc5HDVq1wuMgAqMASmE/Awh+Bf2WG2WGnDPLCEMWTRktgpbLW+GenFpRnNCuq2LEIX4MKvgwDwFuKpijhprlrtvvxOHxtdcU1GIxmSuykVUU0NMFsuHrxaF5m4Xgrz8sscaGCFCjIUCKCCCCCGGCNLPsYUeZCE2EN2zTK1xtGy3Ewx5FrTC1ZLXLFqyWsGrVjhYMG7TK1bACnAghPwSjfgln11w5IaNmbRqpKN8OHaVnaGDBS0LQIT8FUX4KlcFGaq+OuXDhnGFsxxp0VptvjrpheYuEYYNjLDHDCIYEMAEMtunjijxICE2EM8eVq0yYnK1u3bNVrRjhxrXDVy0WscbXM2yOW7VkxagClYPhfgsW+Cy3Cww3QYLATYqeaUAhPwVVfgqTpknowyvpnlvpmCGyxgWFgrOPg4eFi72BKMhNhGJu0YNGDVotysMORa0ZZW61y0yY1uFm1yYmOJwxbNmIApLC4P+DDT+DC+3HEOUwIP+C5D+C3dN3PWPB4iHw1TYDAZzI5jAYLAoWCE2EMMuXGybNWq1ljxN1rRm0xLXGRm3WtXDVtkZOW7huxYAClYPhPwcDfg35yVwRpHDfXHHhuCE/BEV+CEO08FYTwyy1010gIbLGB4GAs5GFgYeJvYNAz4hNhDbHlaNsubItyM8OJa0xuMa3C0c5lrJo3x5WDlswxMMoAqvATOG8G53g3JSkDIQkNAQMFGwknGS8ZHwULBxk7SUMhHw0HBQkNFREdBIWRoaOjn5OFS0JPTUgIX4KkPgqvougqgmjghrmw9GLuriolw0uQvspopjppphjgsowGKx2CqohpnyeLyeJIXmbheSPU2wyp4Z665YprprrLJoqaZZY4YY4YUMBBAQRy7WdHtQITYQwbsGjBw4crWDLK3WtGLBitxNcrBa3YNcLRiwbtcrVkAKYxOG7sDuz5GZhZOWjKCcpKaWjomDm4+fhvCK54RYZ6YoIqShEbHys/GzsfPxMuCGyZeoC1iYWDgYGBgYOFt48tQhNhDDG4c5sWNmtysWDFa0yZWa3E3csluNs2YMMmRiyaMm4ApRDobupu7bjKRYSEhFQEXJx9GAhPwlpfhK5vpa7zhjShKGylgWAgbeHhYeRuYElSE2ENMbHFjYsG63C3w41rRqyyrcTfE4WuGTds4cs2rdxlZgCkkKhfcse5nuxWIwF1EEYIL+g9P6EfieszMAh71LYLAJbW4HA4HEwCE2EZWmTIzYtnK1m5aNFrRgwYLcLlqzW43Dhw4btXDHE3xgCnYig/4CLP4CI6y4txrXDt01EuvPnnao0doTQIX4R3vhF/YOivA04XD4HC4WuFVdhsNiMJgIqo4ZcLPhcDh7wIT0p5Hlv6dZpkUSEEiCMZ35/FRhECE2ENGTbKwYM8y1s1wtlrRxmYrXLNk2W5WbBhmcM2LJw2ZgCnsihfgWM+BY2afJU4RAltwt+HtnjhmouwWEwll0kNFMuDnAhPwmmfhNBpp0a54VakrWxWxYsCk53vHhy11z3IXl7g+KPR3xwxo4IYIYISBBDBDBHLi8zGhvITYQ5ZN8eNgwaLc2Fg3WtMLDGtcYmuNaxZtWTFsyc5MLNsAKbBmE/BE5+CImGGmfBhi16IUta1J0x4IqAIT8JjH4S77VhjnlzuHPThzwnipututioIbMmE0BaxcLCwMHAQMCg4CBgYOFvYGEg50hNhGXE1xuGGXCtytHGNa0zMG63FjZ4lrTC5y4mOFi3aYWgAqPASiG8F33gvliYGFjISWjpKKgoGFh4eJhUJERkVEQkBDx8nPzszIwcVCV1VPUgIT8JQn4SZ8eKuKMMNa5cOWKGDJoxbM1qQqvhvOd2nPwd/JAheZuF5JdHfOhhQwQkEKCGCGKOJCQRwQ07GMz4CE2EYWDnLmys3C3I3YtVrRixcLcLPK2WuGTljlZMsmZxhzACn8hhPwd4fg8F2YOBkpgnPLfHCtYVvh068taxpsbLZLAhvCRl4SC4SHhoWHi4+DlYmLQUhGT1ROT0VEQMDH0MXUzNDKx4IXojjeKPaywxoYSCGCJEQQpU+jxMcEcgCE2EZMmRtmctWy1i2ZuFrRnlxLcOHDhW4sbVo0Zs2zZwxYACmsVhu++772LlaWAm4SCmpqspqqqjpqBg4uVhvDeV4b75aajKyMnIiGg4+Ll5GfjaGRlYsCGxRNwMFTysHBwKDgYFCwdnKwkLRghNhDNy2ZZMuPEtZNczNa0wsma1zlb41rZq1xs8bDK4ZOcIApzG4bwIzeBJWPiIWmhp6UmoiAhZOTnZuZlYuCgKSQnKCaAhPw6qfh0fxYMeLPfTry5cued6LSwQthYaoXjzXwwaWWuCOFDBHBChgSy6+CCW8AhNhDBzkZ5WOPMtaOGrRa0bZcK3CxZ5VuLK3cNWGVs4YsnIApuGoX4HRPgdrtgpumwmAxmAogntxOLxdst0GGwWEoAhfhxm+HEOOSOSGFHDHBJNVJJDPBk8Pk8LjSF5c4Pih2MsMMKOACOPM41HBhAITYRicMmLZs4bLWzNo4WtMTZwtcOG2Za4wssrLDhYYWTFqAKWQ+F+CBL4H8YLq8JNBHbLia8TeCF+Gsz4ar6MFNgJppqYsDTibyGzliGAg8AwsDCw8fbwcAiwCE2EOMLDE4cNcq1i4btVrRw4yrXLVxjWs2zBhkzZGDbG0agClINhvBBN4IGZ6YmoKIgI+NkZOPAhPw6Wfh1hyMlaaMMJYbghslW5R0sXN18HAwMCCE2EYWDZqxZ5XC1lja5lrRpjaLXDRwyWsWzRi2ZOWLhgzYACrQBPYX3G3uIaZIJoYI4556ZMPQgkkggohqsookhhrwuHxODjgkxWKxWKoijweTy+LxtscWAw2SxGCqihfiQ8+JC3AY6TAURQ214PA5WPN4nJ4W9JJisJkMRiLrLJppkNMddctMcMFFFVEkiCuPGwYemkIT0F4xb+rOMZoTgRIwIIIIoRhOCMIooRgQjKJOfH6qLACE2EOHLhzmasGi1nja4VrRo0arXGJg5WtXObCzaY2mbC2yACo8BLIT8B2H4DkazxwvBGCWG+eOOULZLbrZlsMsePDrz5897Q2cTByCF+I2T4jQ5sNLgIYIbacPXj78XgcPHLJNRgqMRRgJrqrKoqo5L2PttytaE9AeL5cHo3nOMYxjEISlKEIITjGIjFPb21ZSAITYQ2zZs2PCwxrcuLC5WtGrnItcZsuJbkwsHDFniatWTfKAKdRyG8D2nge1q4iPgIWIhJKWmI6KgIeRl6Obk4eCgaCWnpYCE/ESB+IkGOSOqFrQkleUYUvSda58euueGzBg2BgL+HhUCgUCgIEQEHAROB4GDToAhNhDJi1ZtW7hytxOHLZa0aZWq3DiYOFrTK5YsW7lkzaNcQApcEYT73z75vVHVj2RwThDLmvKIhvFYh4rD5qEooCaREBFwMjJzMvQghsdVMHI0sHDwMHAwcPgVBwUMITYQ2cZG+RzlZrcbFjjWtMzDGtcsnGRbhcs8bJoyxtMzhiAKVxCE+9Y+9lxcDRg1Ukwzz4c8wIP+Kv7+Kv9XPnfPMZ7VHLkAhsORcDB0srCwcLBxd/AQKOAhNhDXC3w42bBgtcZWzVa0Z4Wi1zjZsVrRm0YOGbJhlZ5MoApLC4T7/z7+3BmhslJGYIT8WHn4sMcs9dI444aAh7dHUBmcXnsRgMDhYCE2EMGrhw3cOci1yxa4lrTNhYLXDjJhW4m7huzyuMbZwxZgCqsBPIT8B4X4DrTbovOt02LPmWhaiBSMqxw1z4ct4xpixYuJLRTFKM8uW+mGGkMGIIX4rmvit3TQWQQwyy24G3J4XE4/G2yRWYbDZTJYrBYyjAURI7cHgcDgbbZZZqKJqprIoaMGwMeLhPKHfi8D3nFGEREjKKEopRIwjERRhGCEYQRhFPT4DhOGYCE2EYcTJswa4nC1i4YuFrTGzbrcTlnhWs2DNvhbZGWTNlwgCmEUhPwSXfgk/SrkjTBTBbFbQZ55wIT8VC34p98WiWiMJ3w58+1vnjlhhsrYDg4DAMLAwaDgIGDg4u/gIGBigCE2EOcWJqya5m63Eza5FrTJhcrXOHE5Ws2zRqzZtseVswbAClcOhvBK94JiYKkg6ySlIqDg5WTnwIP+LAL+K/HfHvnfHHWrjICGytgWBgMBwsPCztXAQaaAITYRlcYc2VtmwrcLNtmWtMrBytcOWTlblaOMrZphy4cbJwAKUg6F+CQT4JBacpNhKJKEtMFIhPxUmfipN4ddcIx1VyQyAIbFU3AwFDSwcPH3KBRwITYRjxN8uFrlxLWDdw0WtGGNwtcYmeVbhZtMjNo1YsczVyAKgQEhhvB4l4PM4+XRMhGTlNSUkpFQUXIz8/Q1MnMwcHGRU5HUUZGAhvFHl4o9ZycnISUIuTl5mPlY+RkY+RjYVGQktFUEdLQURCCF4+1ccWtlnSwQoUEKFChghhgjn1YgITYQycsm2Vk4yLcLNpmWtM2RktxM2eFaxaMWLfHlasGbhoAKTAuE/CAN+EAHJfJSORTEhPxV2firD1RtK9tNcYCHxxZUBpMHpsDgMBjYITYRmY42bBviyLWjBu5WtMTLGtwsnGRblZN8blk5ys27lmAKTAuE/Clp+FKnDPg5LY7UkIT8Gh34M8aYI0wYb69oh8gW+AJ/F6LB0BmoITYQwcs22PJiYLWzHNjWtG2ZktwsMrRa3ytWOJjhYsMrRiAKUQ6D/hd4/hdt3jdXLvrNcIT8FMn4KMW6uCE2muvLrIbTmR4GRt4OHgY29g4CBowhNhDJrmbtmOJwtcM2zBa0aYXC3FlysVuFpiysMbJvlbYswApTDoX4XZPhddsiw0mGglkttxeJhPwUVfgpd1M2OVseCVIShswYNgVjJxMLI3MHAQMeITYQ5cNM2Nw4ZLWzbG4WtGOLGtxMXDJblctcWJqxbN8rFkAKTQqG8L3HhfBhrSFkpKBg40CD/gsE/gr178+OYmoAh8mXuAQmk0uBwGAycCE2ENWLVtmZtGy1vlcMlrRo3aLXDJuxW5mjfNlYMsTFswyACnwghfhlO+GUvBTYSayGWXA234PD100wRVWYjBYrDXYSaieEhPwXXfguZjnpvrW86xlbBixZs2KkpVvHhw0111CF5q4Zgh1dcqOCWCGCGBBBDFChjjxebhghtCE2EMGTDM5cNsS1zma4lrTKwwrcLltjW42uPI1ZsmePK5bgCnkjhfh4c+HkHC221SYLDYrEYCiCG+W+mkSSRQRKbsXdXMCE/BX9+Cw2mqPClKOG+O+e+WU6U1HIjJOuOGfXfCCF5G2sDI5GdKhEMCGBDAQwIYZ9nHBDnyE2EOWWPM3ZOW61xhcMVrRw2arcLJo3WtGTLFlZN2eLNjbgClkQhPw+hfh9DyXjoWTllw8GeUCG8ETHgiZmqaBmoSCg4lMxczFzIIbMWC4NS0MLAw8HH28LAKEhNhDfK1cMcWTMtYZsuRa0yN2i1zlzZVrDG0Y5s2TFjcscQApQDIX4ekvh6FkwkOMgjmllwYCD/go6/gpD1wzwrMbvYIfEVPgcAm8RhM9h6AzUITYRlxscThg0ZrcrhkyWtGbNotctHDVaxct2TBjiZNHDhqAKZheE/EL1+IW3NfNrlOOfBWdo4o5LyrOAhfgrU+Cq2TB3YOGmlk4rY67JcBFVZVIAheduJ5r8/TLHDDDDHHHBLXo5EgAhNhDDJhZtXGVktbs82Ra0aOHK3E5YtlrhzlcMcmVkzZM2AAqQATWE/EaJ+IzfDLHac5J5qWzSwF44b1hOEpo6zoywxlbNm0ZrZLR2ZbLAhPwV9fgrVnDfi36tbajekZQtKUoVRnGcJYi2qGBJeN63jnppjviAhPLHgG9uXx7zjNGJOBASiEAhCcIwTFZ38Eoz6IAhNhDDC5xZGTNmtw5mmZa0YuWK3DhytlrJlhwsWWLC2YtsgApmGIX4oUvihTzctdEWAwmEuijrwuHw+BppkowlwIT8FFX4KK58qeqNpyrGNoUiwaZ5cOGGz9iuAgL2HhYeDAE7bwKBpSE2EZsrhxiYZXK3IwZsVrRthxLcLFxhWuWOJy3ZtWTnGxzACr0BQYT75774NDJWFb1nW8ZzWx2lK2qFIRnXHpvWNaRtDBKmS2aGSEo1z48OO8Wa/ClkiIbxk+eMoOQgY6GioaGgoSDQ8PFycnTz9TVzsTCR0tQWlhaUE1FSEJAQcjHy8jNysrFxMLAQkVIRkRFQURAQcFGwcrDx4ITyV2TwXWaKIhOERFCCSMowmRIRjCMIwjBCMIwijGeHwPKcLCE2ENMzHG0xMWy3DkytlrRkwYrcOTIwWscuFo5Z5nLli3ZACnAchPwMAfgX7hWUY3jhw4Z4aQ1U4mjgasWq9MtQhfjOu+M9NbVTGiouoxWCxVlUEM99uJnxM+HpheOtfHToZ0MMCCBBDBDCjhr2MMMEICE2ENm+Vq1YZMi3Njx41rRpharcLli0Ws2blszc5GTVwzZgCl8ShPwQffgg/cKOTLLDW9cVcmDJYIbxg6eMHVTQM9DS0BDIlNx8/JzohsCQkFA0MrCwcLAwcLJ2sBBwEsAhNhDHI3xN8rdutcZsuZa0ytW63Djb5VrVw0Z5WbjM2csWoApRDYT8F034Lt5yYMWTVSiohfjJO+MhGKi+CnBz4O2/AobFEvBwFLRwsfewELBRgCE2EM8jPMzzOHK1qzzMFrRxiZLXLdk3WtMeZziaZWDPHiYgCnUdhfg3S+DfGu2SDFYLCYrAVJacHh8PXTBJRdJhJJpwhfjHO+MZei2zD0334G2WOC67DYLCUVQT14XB4fB4cIXjrWwQ6muOGECCOKOCCOGfYoUAITYQ1YNnLDJkcrWWJqxWtGrHItctmbFbkcM3LBtmxsGLbMAKfSOE/B8F+D1+2DTswtc8c5qYrUpCNcefXly3T3U2btyF+L4j4vkcVlKMJJFHHXXg77755YIJLpqopIIYcDFhY8POheONPDBrY45YYUaFBDAQQIYIUEtOzgjijCE2EY8rJnlZs8q1o5yZlrRu2crcLRzjWs2LZk5y5WDVrhzACkwMhPwobfhQtnjpVkubgIX4ylPjJ3mjgnQ4kyKHwxSYDAKLA4TSUDgUJCE2EMczTG0a5WK3Kxb4VrRm4xrXLJliWtm+VhhZs8LFs3xACj4GhfhPO+E8/D4amgCC/v3r+/e9zNCGwNgUq4QhNhDfC4xMsjDKtbscLZa0YsWi3DixOVuZk3xNsOHNixN8YApUEIP+Ffj+Fdee9d62OGdXyIX4vAvi7dxFWIkqhgpwMuHrwc6GyZdl+h4WBhYfA5BwQCE2EZsbZtjb5Ma3CwcYVrRxmYrXDPHkWsGOVjjYOMjVkzbgClMOhfhXY+FdmvFUYyO6CmiWWcCE/GJ9+MT+cteq8pXlhYSGwxEwahkYuHicCwMDAQ4hNhDBvmctXDVktZZWDFa0ZNcy3E2zMVrho5YsczNq2ws2YAqAAR+G8M0Hhmjg4OGgpCIlI6SioiAh42Zn6WhnZWNgIiekpqWkoYCG8YFXi//jICQlYWJk42bkZGFQ0lPUlRUSU0RdLR1NDViF4gxsMGNzMcMcMJDBAggCOG3ZxxSwgCE2EZHLfIyYMG63Hiws1rRiwZLcLBtiWsWmRlkyYm2TGxyACk0Lg/4YCP4YEZ5zus1rkIT8Lgn4W68WLBScceHWh8HT+BwKbyebwGCwCCghNhDRy0c5GDXKtzZWORa0ysnK1zkcM1uTG3bY2TXG0aN8gApaEIT8Osn4ddzZjzYMlLxyxx2Ah/Cq54VXZ9Jo9DIdAITB43C4/IZXFYbOGHUDZx8Sg4WXsYUkwCE2ENmDdm0ZMcq1wyYslrTNmZrcOTLkWtnLVsxc4m7XK5ZgClsPhfh+U+H42eC/EJJMDHhb8DaAhvCeV4Th6yiipKGhYubiaeboZsCG0hj2AhbmNhYWFrZ2AgYCACE2EZmebKxctMq1wyYuFrRq4ZLXDFq1WtcLnMwxMmONgzygCkYJg/4eJP4d+ca1KwCD/hhY/hg/mc3vNofJV5gMHwTC4BB5iCE2ENnLhswZsGC1i3bM1rTKzYrXONgxW5WWTHkysMmJo2YACncdhfiMk+IvumC0nlrvvtnlmiwWCx2Gx2GiwUKmkIX4YZvhhpphwMctMM02AwGEwmEumQ1234enE24XAobRGN0DgGHgYGBICBgEBAiBgYGRu4OCg6chNhDlk1zM2WXEtx4cOFa0b5mS3Fkx5FrfI0xZsLJw2ZZMIAqGASGF+JsT4nCcPCwWGyWQxWCmgjpwd99a2aOaCiCKquKOgIbwtyeFr+QnI+UR8bNycnLyMbBw0ZHTUVOTEVCQMDKxMzJzcyCGzRhFAzdfBwMTBQMCgCCgYKBgICBIGBi8BwMCrSE2EOGuNvlbt261w0cY1rRzicLXGZqyWsHGJzkzMcThmzygClgOhPxR0fijljklkTcGO/DthvCdl4TW6CeipCEi4eXj62dowIfM2E4BAaTAYLA4TRYLAoLOQCE2EZsTPIzzMma3HlYYlrRi5YLXLhoxW5HLNrlYZMWLLmwgClINhfiek+J3/CYKjASRx24HC3iE/C91+F+HNo16mXVGV4CGzRhWAgZ+riamlg0DDiE2EYmOZnmY5sa3Nha4lrRgwwrXLbGxW4cbjLjYuMeZzkbg"/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MIjHAOAgAQdBMYHpgQBELPwvtUEBttIrrKgbLmOG9EDCkgQRP//A0UoRigFAzgLZBkgMgkAgIADAXvCHkUzCQCAoAIB4cMeRTgIAP4DAAAAAAAR5ezAPwrDAT6G8Ac3gDnqImWiYqHhYmTi5GJh4GEgYqMipCKiIiBjIGBgYuHiYuPj4eBhJCQnJaMhoGTm6mtp52PgYaQlqygmpKQAhuxs7G2QkJyUkIaAgYmLk5GVk52dp6Onm4uEipiiprSkno6MioKDg4OJh4ODh0FBIiAhICAgYeFiZFMwM3DghPOXiGcvB8YoogjOCMYIEIAAjCICBCcdPgOMZ7whNhGNkyaY2LBotctMjVa0YsWC3DlYZVrPK3csMmFq4zNGAAqnATCG8EYngipg4CJjINEw8HFwcLBQcJAQUJCIBDQ0RIRkpCRUTFz8/V0s/JoiYkriYqpwhuva67eOkoiSgoCHiYuTkZuPoZenmaGTg4aQlKCkqJ6YjJCEhIRAwcPCxcXEy8LVwcqAhePtWh1s8ccMcIjQIIYEUCBBBGIUMUKGCWXYxww1gCE2EY22VnkZMHC3KzaYlrRo2wrXLhtjW5sTNpjYNMeHI4YgCmoahvCB14Qb5+Lj5KKoKSoopaEi5enqa2jmYWPhISKhAIP9Op+m5x0rxNViI3mb3ec328OOMWCF5C15r5Z0MJDAhEebyskagCE2EZG+HE4x4my1hjw4VrRvmYLXLZnmWsHDVzmb4cmNmybACloRg/4CXP4CTeNddXcl4p4fIIbwJ4eBK2KlIuegoOPi4uhhalXzIIbLGA4OAp6GBh4CHg5G1IGLITYQ3ys2bjM1brWmNozWtGWLMtcscuRa3wtGWNs4c4WbVmAKWxCG8Aw3gGBloqiipKEgIWVjZ+Xk5cCD/gTK/gTr8C9XUzG+WeUahs5YhgIG/g4WDg4WTt4GAgZcITYQ0bs8TNhiyrcOHFmWtHGRutwtsjZaxZZWrFy1a4sWFwAKTAqG8BVHgKproqajIiCg4ECE/Axd+Bi+G+8sNJyAh8jXVA6bSYLAYDJQITYQxbuWbRvlzLW7fI4WtMeNstwt8WZbkw48TBpkxOG2RsAKbRmE/A5t+BzvJnjOd4QZtWzZqpaNc+XbhuCF+BA74DzboMFFFDgZ8Lfh8Dg754Y8NfRJVOCG0lj+Cg8EwMGgUDBQsAgUHAzNmQMaITYQwaY2zRxmyLcjVlhWtMbjCtw4crFa2xuWLlhkxsGTlmAKfh2G8GA3gw5gomehZaWlpKQhoCJjZmXlZWNkYCAjoicmJSMAhfgSc+BJHAUYCqyCWPA24PB4fC4nB0l02OsxVVEAhs8YjgIO/h4OBgxAkHBQcBAwKDh7+DgoOVAhNhDlk3xucuNutbZceFa0aMXC1ywzZVubIyZtmzNpjYM2YAqbASmG8Hw3g9riIOKhYKJhY+Lm4WJhYKKkJaYmpaKhkLHxs/OzcvKw8TCQktMSlMCG8CHHgQ3nIGmhoiAgYORk5GTkZObm5mZi4BIS05RUFBIRkZDQEDET8XNycOCE9KeQ4Y/Ac4xjCKMIpxjAUjSEZThGM583m1lOACE2EOMzbC0ZsHC3HiZsVrTHmaLcLLG0W5GWbKzYM2+JsybgCm8Yh/C054W54bDY5CZRJJVHoxAITHZjM5rJ43EYHCohGoT8BQX4Cfc1NWLRK04zxzvW9sdst8uEhtCYvgIPAsHBwKDgIEELR08LBQsaITYRkbY8TbJhxLWLBu3WtHDNitcucjlaxc5WuHK5yNGWFiAKtAE9g/1kH6yvF8vB8DjqyaPArHC8TfG9zymqikcarhGOkOPXv4ffwcwrlfKcQIbwPleCAGOjKSGooaUgoKHjZGVoZmdnZuhj4OMlJieqK6ilIaKgYuLl5Obl5+Zh4WClpimsKaeloiGiYGdlZmRkQITxtzYS5uPOqnGE4REUYCECEUIwnBERQjKMpwjC+vwHCMdoITYQzY4WmbLibrcOJqxWtMrfCtxYsTJa3cuWmTNhcNMjPEAKbxaH8BzXgOni8VkMAicMhEekEslkijEIgUZicbi8dIbwcbeDkWQnoyojpKIhImNkZ+Zl4+bk4+DgwIXkrer8nXDDDDChhhlzuLgjioAhNhDPC2zZWLFktyMWbla0aYsy3EyyMFuLExyM2jZo3ct2oApxIYP+A5j+A3/hOM4moqIm8+D18HebxHLGuELwhPwiQfhEvmwYcV5IoSpizYM2C0I1x4ccd+Xbl3iF5A2Zpa4Y4YRCggjihgQoY5cLn4S0ITYQ3YOWTBu1zLWTluwWtGrFgtcMnLJayZYW+Ry4a48ONoAKXBOD/gg4/ggtTw48rjeXPpnhjlSG8HiHg71koSUgIiCImDkU7Izs3ViF5A1sLF5uGOGNPHjcrBDBECE2ENsTPDlwsm61k1zOFrTDixrcORjhW5WOVqwzMMbbHkyACmEUhPwVDfgpfrnw6cUaQRR2y01xzIbweeeD420nqqKmoKKgEHFws7BTMXMyYIXkLYwxaG2dHHDHDPic3DBDaCE2EM8uZmwaY2S3E3xtlrRhlyrXDjMxWuWTPMwZNsjlm1aAClINhPwSCfgkDwaLbMk8Fb5bgIP+ERT+ETWuGeVZ1mN8QIbMGE4OCuYuJpaOAg4CACE2EZG+JllZNGq1i2b5lrRi1yLXGZjjWtGjBu0wsW+TK2cACnkghfg2Q+DXuCqXCIJbb8bhcHbHBNdisJhsBRVLJhacLPgQhPwe1fg9dvSuKErYpYLIYozjTDGuHDnnx9O/HjCF5s4fij1sssEKGKEQiFDDHHncXBDBECE2ENcTBsxbt2q3NjbMVrRhhZrXDPMwW4WjHJixtGLTDjcACk0LhvBqZ4NQ6KgjoSIhYmVkQIP+EgL+Ee/xbnerAIfKmA0DpMvj8FgEFgohNhDdlhxY2rRqtbZG+Fa0bN3K3E2bZFuTDjzM2DBjiYNcoApfF4X4ThvhOhhquwGQqxVFiWemm2C+e2nCgIP+EnD+EnG714vbeN4mExPLKFCE8PaTj58MaiJHDx+PKcMQITYQ4aMm+ZyxcrcTNm2WtGzZqtwtW7FbmyOGOPJkcY3DBuAKbx6E/Ci5+FF3ozx58lclt2TJghRNGEp4s+TDC8yE/CKN+EUfZDFXRemGd54YRnaUKQvg1yy1w3CE8RcGk+TjveKcEUIxhOE54deu6G4hNhDJiyYtmrjItZN8rJa0ZYmq3E3bM1uTC0y482ZtlaNsQApIB4fwnpeE+GBwCFxrggCH8I2nhH7gkSgkk3MAh7BIYDDYTA98gCE2EZsrJi0xOWq1yxaOVrRjjcLcOVm0WsW+PDhasWjXKxYgCokBKIT8OGX4cQ4UjwsOqMJ3z48NZywZtGzRmhXDl359dZQ1MEIaQIX4PTvg9JqugxEFCKWG+e+2/B4HK4fH3xzUYTHZDFYbCSLqZ458GITxlyYx4eu8apwiE5TlOMIwQnIjXn8OE5YgITYRhw43GXGzyrWmbC5WtGLDGtws8Tlbia5MePI0a5smHMAKkgEthfhyU+HJ/DYLJWYaCDB4XH4nK4vG31oKsBhMFlJMVZNJDFTPLLHDHFDDFECE/BxB+DjHCtXE0S0YNFMkKRjhy4due/DhBk1ZNFsEJTxy1z14c4CE8ZdGEebjuEJyrS8pkYoxEIJQilevF5cYRgAhNhGNk0xsG2JstctWTha0YssK1w1atlrXEzYMGbDE1aNsYApzH4X4gAvh/7UR4qGJLXhcLh8PXHLJgMJjMVjsZFhpIJ6QhPwhxfhDxhky2nGqLBTBktitKc75b7Z5cufChPPXi+OPn45xTIRQjBCJO/J5KKYhNhDFk5ytWjFytYMmGZa0ZOWa3FiyZlrNwybYsjXDkxM24Ap1GobxF9eIx2DiYiHnISYjoiCh4+Vn5ONh4aInJiUmo4CE/B+Z+D83gW0XwTned5oUlSNtMOLbk3CGzBhEr42Hg4GBgYGAg4KDgoOChYm9gYCDpSE2EMmzfCxxMGK1zjbtVrRhjarcLZk2W4mTBq1Zt8WTIxZACosBJYX4jdPiN1hmpwV6+eWdRZdhsBhpIpZ68Lg8PbSllsqwVWGAhvCRh4R8UJAxEeiYuTk5ebmZubl4WEjpKanqaomJSIiISPhJmRm5MIXl7g+WbWzxxwwwQiOCOKGKGJBBCjV4PR0Sw3ghNhDfK3wuGLZwtaNGrZa0xs2i1ywcMFuVxma5crFtjYNGYApmF4X4mMPiZlmnwUGMwF1CW2/Bz12MFZgMEIT8H3X4PmbME43x4cuXHhwxw4q0lgwAhecuIUOtnjjhQoYYYZ8TkUMUgCE2EYXLjK0w5GC1hmbNVrRo1ZrcLBplWsMzLKxZtsLjK1YgCm8fhPxOsfidF2137J2payEqJSQjGuGGPJltLACE/B8F+D1+VJ4pxvfHny5cM5Uti0ZMFF41w48IheZOFYIdHbLHGQoYAgEMc+rnklzIITYQ4ZOXDBrmzLWbFiyWtGLfCtwtGrha1Zs2mFsyaMGWZiAKngE3hfioQ+KiWuGqTFWXRQ14fB4m2WarDYrIYTCULbcDib8PfejkkmssqmkQRwVzTxMJgIT8H3H4Pv9Ft16IrwIoxvfXfPny3vKFs2LdbVa1MCxGMcMcduDPXXWAhPKHdnLg8+9UwjAinCcIwUUjJGEYxhOESE4Tnp75HlghNhGXCyzYWuPItzNsTNa0YYWa1y5aMVuVizyNs2Vw0zNsIApaD4T8X3n4vnb0w5qxjnpx75cIhvBsN4NgZKWipyMiISLh5GPmZcCGzVhmBgLmLg4WBj7uFgIOnCE2EYcbJjibOWa3Eza5VrTG2crXORnhWsmDHM3b4cTnC2cgClcOhvFwB4uFZ6UopCSkIKEnZWdlQIX4Nevg27xlmMTRRzTy1xiGzliOAgbuJhYeLvYGAhZ8ITYRibMGzFpmYLWThy1WtGbVktxM8TFbibsnDVs3YNs2VgAKTAyD/jJu/jJlvjPOcXrghPwcyfg4fthhhyyx34qGy9g2DgLWPnbeBQcmITYQ3wtsrBnjxLWjZjlWtGzlmtcOcLla1wuWrlxmYtmLJoAK2AFYhPxl+fjL9x4pZMEqSxxtllWmPFhnC8L7K5oYJJ4Z4Z3hHBHApFNCMsEs1rWhOt758ufbpy46wwaN3A4mbFSU8ODbDLWE/Bvp+DfXFishC6ueSUNWHJGbDXTHTfDWEqYNGLFgpFhnjneE4WlKUozvhw3x1vGcsVNWLVo0ZpUjfHfbHiz0wqCF5M4Djn4hrlYbGUYDRXRyYvF0yxo4IxCCBABDBChghQQoAAhiEAQiNLLtYUebITYRmwtGLXNhZrXORiwWtG7fMtwtMuFazcs2LJjma5cTDCAKsAE9hPuhvuh89sTZW1Z4b1jZwqWxUhXHfDWqUqSpOyFqWivhw673mtLFkjslaQCG8Nv3ht/h5SWTkRGQMJGw8bJysjQy87PxaEkJaeoq6SkIKBg4mRkZGPkZGFgYCQipqUmJaGiIOHi4uTj5uRnwhPEWmTi8O8YxmigjAjCMIwIRIIhEIwEIoxnXwXWU9YAhNhGXNjYt8bNotaOG2Fa0bMm63ExZslrRw1yt2TTNkatMYApyHYbwTCeCb+RQcVARkdLSEhEIuTnZmThYCImKianpqCighPw1wfhrTnkz8iWKUCKKSbHhy79+uu+AheXOC4o9bPKjIUMEMCGCGGXI5dHJUCE2ENMjdrjyNMq1jlxYlrTC1bLXORriWtWjFq1bscOHE0cgCnkghvBKF4JL4aAmIOIhiNiZOTl5WRh4uAgoyYnJ6elqSAlIGCCE/Dnd+HOul7YWONb1upbFmxatWSEI3z14uPflheXuD0GtnlhhQoRBDBBHAQwz7OFDhyE2EMMjFq2zOcy3LkbN1rRu5bLXGNzmWuMLJjiYMmWJmzcgCl8RhvB3R4PNYeNkIagoKKeloqDgpOJlQIT8OAX4b590N14Xrhyx1xzxqIbO2I4KBwHCwsDBwcDG38CgZMAhNhDFoyaMMOHGtxs2zZa0y4cq3E3xYVubK0atWrlsyyY2wA=="/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Nc4HAOAgAQdBP4JigYBEE0UiUG01uFGoW0bNdtgEfkCHxNIEET/gYIGRURHAUazAVcNAAAACkgQRP//A0UoRigFAzgLZBkgMgkAgIADAXvCHkUzCQCAoAIB4cMeRTgIAP4DAAAAAAAR5ezAPx4NOoL8BfgEAAAAAAAAAArXA6oCg/zvH53nwfA8npxq+DXLXLhbPXwefg7ucdOnbp0w3fPn4c21jhjEHPhx79vD5Twzjpbj27nEi8RU0Va2YQ4RWITZjGK1VVzznjMzWscsUzfHe5nGMcMRF8874zz8C8VRN7nN4isVqLZvOVqaiEXd5TVYjEQzO7XExVMLTmYvFYx0qIrMIrWo0L3eZuZmWWbuysY4axqKmMyRjXLlrGpvPfnx4747uZuOM75+AIP+Bu7+Bu+612vUxWc8c8bzada1w1pF8c53mGs6pqRacxN1anDj0y306kzLbjnfPjnjNxMMxu8kRrWEZWnGuHLhjFXe5zcRrhjGqqbm7IVVUlJSK1SkpvMXU4nERUEREVGtKq6lcVjHSNYg3G14NRM3vjx673c2teZ3KHCOGoxVRFYjGoJ3nnvfPO5u5Zne98eOZzGHSsYxWpip5cU14ICD+UPgVHq+Hu7mQRMTEokCJhKJJhF1NXUzEgmE1IImJiRMESCYmExEgJRKJgiQTExNWgTETEgACYmEoQmEokCJmpRKJAIlFxExIF0TAJgBUpiQETFwIkRJEgTV1dXABN8/g3MX5oAhNhDbM5aM8OJwtyt3LJa0ZOGi1w1YOVrBzlxt2eTKyYscgAqlAUyD/hNC/hNl7PAnhrny78ubhiaxa7zMqqKXnfPe8mOHDGqtO7uI4Y4cKhnObusa7Y8LhwiD/g3o/g3frwa7xrfRdNuc3nJa98eOdtoajM3uc3E4xpCcuZjXDXTpjEzmOcXGgIPzu0PTUqExu9plEoCRMCakuiYuiYlABJN7+C4uvAAhNhGFozaZsjDKtbs22Va0aMXC3C4ZNVrhi4buMWTFhzNsYAqHAogBg/4Ubv4Uk8RXSeUxMNa106cvA4YhdVGMcNYnfHnx3xTTFXnfHjveVVVVOc747zurhLN54sxONYqKu73mZRGKiM3vOdpmoTnec3aOWOWtRrEY6Z8Yg/26H7cmXg8u/bv28HwPFnv18HwfB63E8nCcTFcI6eB07ctVheJnGuHbh0xwjWMcGq1TM2u4NSuePXw+vPrzmb1SKze3NLGMVq4vec7iaqsEtyuHDc548YP4C7T4e+POZuS0xMAmExIEwTWcXARMTFwAiYkhMESExcETVxNXEwTEgITBMSQTVzfr+nMMACE2EMGrhnmaM2a3Fiw5FrTI3yrcTDJkWuMzJgywsWzRuxbACqsBS4T8KKH4UUTNHRDNDVLVg2aMGa0YYb48d8aSEbsePPjw4Y3hdhrfDe6cKJSYa3xzjKFrYkq484CD/gBq/gBd6tc4zjeN3x3vNtV04dOGi9xuMsVhqI1GqxjGIibtdopqczvjx3mrrkCD4e5EeP3vMJTKZrNXEgAJgBExMTEzETUkSSlv4LTGwCE2EOGjJhiYOMa1oyZZFrTHhxrcWNq2WtWzXMwxMcOVqwwgCnQpg/4dFP4dFePC6ieOc3lERUGZuYiMYxw58uqMpIP+CBr+CBs48OvTj0nE0mZuJqIiIuV3rfTeKtuE6WieGeG915xiihGAhFGEYRE45e7CcIAhNhDfHlytsrNstbuGOJa0ZtWa1w4cYVrRi2YtGTnE2ZYWIAp9KYP+G4L+G3+73y8PwvDxd7ztmLiU3O6nGq1rVVwiuMCD/ghg/ghv6caxdOE6rVcK4YrWMYuN31473xzHOp648MCE70JacOOtZxhEiQnJGEZRRQjBOfH5cJswITYQ3ytnDhvkbLWbBi1WtMTNstcssrNa3yY2mLLia5crVkAKqQLEAYP+FzT+FzXr0q/A8Hlzc4zUViaZm8yhjh16Tc5m7iKw1Cc3d7iaVhC5u00pC973njFlXGbnfGIliKicxtlSIwXa5RGMKlc3NRGK1FWmZVFRqoiIXiVRSk1MlTiYREkVo5dJXYCC/nSr+dK9z36+P4vh+BmXLnw/J3O8udzV8/J1kYhq23NzcubKSXJJVp3Jk5mXLZUSMbNllmZuK62W5bG7bubI5Vt7eqiXO3b5GySm55yty2LSJkySHw8toIP3KrweuY6xCJSXBEJSmQiQATCJAiYmJiLq4mrRMTEpgAAETeJmJQmImJTV1JCYmJiREkTEgETCQRMRImEoSiSSZvn8DxcWITYQ3bt27Rk5YLWbTGxWtGLZmtcN2+FbkbOGjnHiY4seXKAKmgFAhPocPocc9F8VcQwXTlGUKSkTneMS2C1qQlWcaxlEjXPp27cuONKcLdq4GYCD/hjE/hjF5XrnrdhxZvjx53Zyrpw4cHJEIi5JTNxNUxEJvjfG+MiE8IYaR498NYxBGJOEYwEEZTRQjCMEIiEYyjCJKs8fgOMY7SE2EZHGFyxcuGa1hky5lrRi4aLXLXE1W5WThtlZZcmVk2ZACoQBL4P9Hl+jz8DwenU73E3CtSTd3beIQqNQjg34E1MShPwqPfhUfteUzBnteuO+vPnz58eHCQliyYM2TNixYKYMDFacZTiAhNVrUohG+PHOqMU4CEYQnKcJwIynBOfB6cqyyiE2EOHDRiywsmS3EyaMVrTMyyLXLRhmWtnLXI2y42jJlkxACoQBNIP8vt+YN1HInUKxTEInKVVjExPHj4bxfB58ZuMcMdHbGuGgg/4Ngv4NfZseDi85653MVrHidO3DUQ3nOZ3yzAzF4Yvki9iE84eJYy796xnCsqyiEIACMEQRkRV4/PjNlCE2EOcOVo5yZGK3I3ytVrTNmcLXGFpkW5cbVvmyNGjFvlzACQEKlwEyhPwCafgFLrGGhohkhakqShAnjvhvFS2rBilKePLrz5cd5sGDNbZmhfiD++IRuK6bFXYKSqKeu/B4PB4PB0xQVWYDCWVSRyz324G2u+ueJRFgpsBNNECE8ec9Dv1nWM0UYIwjAjCEYRhFCJBERYb+BYRYgCE2EOWjZswzZMq1i5Zt1rTCzwrXLZoyWt2jlu3ytMmVm0bgCnIehPwP6fggFnO1M2DRgyQV04+Hl046ylkxasmKmACD/iDc/iCrjOM5vfHe+eeO+tzUax0rtGJwheTt3HBs5ZUMEKGCGGCGCGCGGG/Ro4rAITYQ5xuHOLG0arXDbFjWtMbLCtwsnDla5c4mjfEzzNczjCAKaByE/BNx+CYPLXfDeqhSmCkqSjdOkbU0YIT8QuH4hPYsdMtcd748efLjvGlsGLhSslOF4OwJk76Y5SNCIYI4ZcLn4I4MECE2EY8rHG1a5ca1zjcYVrRwxyrXGNs2W5G+Zm3cOMbVuxyACm4YhvBld4M54mEgpiWnI6QgIWPl5uZjYWEgqKampQCE/EBh+IAueDDgvOMaypCxGevPw9fDhsqYBg4C5jYVAwKBgoMgIOFwHCwUDGghNhGVy0cucTVotZNmGJa0xtWy1zjxNlrBjhyM2zhqzaOWoApVDoT8G+n4OCYZIbKQhhnrvhCF+Hxj4e46sFFZJDFgZ8bfi4fFVXgsEosHg8Dhc/gCBwEhNhGZrjZ5mDHGtaN3DVa0auWi3C1aZVrXIwcYsOVnlZucoApPDoP+DWT+DWfhjlHSq1WLoIT8Qg34hUdmLhMyNopzhskW8DAWcfCxM7XoNFAhNhGJk3asWrPMtcNXGZa0Z5cq1xhZtVrNiwZ4WDbG4cMcwApVDYbwpAeFL+HiIKYkpSkipSGAhPxApfiArhijkjjjrrrygIfFFXgcAnsNgsJoMDgEBhohNhGPM5cuW7LMtxsWrda0y5nC1wzZZVrli5xs2uPK4zNsQAp0IIT8K+X4WI7wzSzas2zJKDHj25b5YrWxZpZIWnCE/EF5+ILHZHBGccdcd7zhClMlsEEa32zy1y4QheWuC4GvphhlIUMEMUEMhDBLDgdXAhhAITYRkaMMzHCwwrWeXK2WtMrlotxOGLZblxZWrdswYsmWHCAKwQE+hvC994X1YuARURIRkVDQMTKysvJxMDCSUtQSExDSETBxMnBxcDKzUXDEDBw8bCxcPBwcDCQkVKS0tQTlJQU1IIT8QU34gj5Wx5ozRgWhaMa478HLpvrwRtkwWtinLCrPDG8qUtoxZslqI1cHLl16QIXljgWCPU2xwwwwoI4EMEaOnWwR47FWUXaxFi8PXPGhjIYBAQQwRy5HNxobACE2EN8WHM5aZcy3M5x5VrRm5YrXOLEwW4mrfM1aY27FkycgCmwchfiGw+Ia2GuS+BDEmkswWExGGqkV4e/L23iE/D6F+H2HVm5GLZgtJlvt158eOdYSlghTCIXk7eo87bPHChjijgIUEqfZwmLAITYQxxNHDjHmYLcrBq0WtGLFitwsmTZayyt2WTMyZNG7bEAKjAExg/4nTv4nTZxG+TgxrEplc5XKIqpiM3nnOcxbes+Bz8Tohfh9U+H3HFVZSrBTTQ034HE4PB4e+NNZgMFhLoIJa7b768HbbKimsuw1FF0IhPInXhDq5cMapoRAjAEIwiQRRhFNl8BpwzghNhDJs2ctczHCtYuWbFa0bOGi1xjbtVuVqzbNWGNu4YMsYApKCYbxcEeLjOPi4WMkpqiAhfiFc+ITnEWVQV4XEofEFTgcHwPAYKgYITYRha4m2LEzyrW2Jk2WtHLFytcZsTRawb5GuRmzyZGWTKAKdB6F+MKb4wpYa5rU8qOaSrBYLGYjCVQR2243D4uWeQCE/D8J+H5PJoxW3YslJRrj069uHPHDOVJ4Ip1AheKszHFo645YYUMMEKCEQxw36tDBICE2EZmTBi0ZYWa3HlZt1rRzhYrXLltlWtcWFhja48zfLmaACloRg/42cv42c81F1aYw1rtwhvD4l4fE4yWmoaShISDhYWbk5eVmwIbEUmUcvDwMLBw8jawMDARgITYQxzZXOHMxarW7PE5WtGmNqtwtsWNa0b5WLVxkcMm7bMAKVxCD/jjQ/jjp41PbGoN53vaF+Hmr4eQcVjJqoY5b6cbgcLfgwIbK2BYOAv4WDhUHH3cCQwAhNhGNvlb4mmZstb5m7Ra0y4W61wwzYVrTG3x5WmJk4YNsIApKCoX42APjXpwWMokupnvAgv7EA/sQ12zbzyCHw5TYDAaTSYDA4HBQITYQzw4sOVkzzLWzJriWtGbjGtxMWuNa1Y42uVywZMsrhoAKTAuE/Hhp+PDXg3wytbFozIX4iBPiIFyF0VE09N+Bh8OUtAZ/E6LBUDhYITYQzb4nGVk4wrceNliWtMrFotcYWeRbka5MjTJmZtWGRgAKchuE/H6p+P1uieGOONY2wauFs1ZqQvj4cdsQhfh7o+HvvAMdZiKrpktt+DwtuBpjjiSRzSiGyBYwC1h4lBwMDAQMDAQKBgIOBhcCwMBCxoAhNhDhpmc5mjfGtasG+Ja0Y4m63DmzNFrJw5cOcjRq4YsmoAqvAT+F+QvT5DB5oMJLQhjnppnjiUTTUQSTwTwR0RYKaRLbg8Pg744rsNjsVjKIq8Hk8zk8fTHVhsVksdiAhPw9mfh6nzW1SlGuHDl4N9uffn33xypg0ZtWTNLBSlJWlCEY1jjVjJSVJQhCMtLHHKCE8xeEYvA94xnERijAhKSRFFMgnIESEUEYIq7+6jHEITYRkbMXLFqzYrW+FrjWtGTPKtxNsLlbjZuWOHCxYMmWJuAKRgmE/JF5+SNGuO0cltCD/iLO/iK105J3zIfElXg8buMBQGHAITYRlxt2WTIxyLW7RvhWtMuVktws8bFawbOHGZxhzY8rHEAKRQmD/kq0/kqjrjHKsSCC/svr+y/XerNAh8hXFCcHwWAwOQghNhDLKzyN3LRgty4XGFa0aOGK3C1zNlrHNha4XLjKxbNnIApNDYT8mFH5MKcODRamRfDjyoP+Inz+In3W1TrNKsCHxFU4Co8HgctisDJMITYRhcM8mJzlwrWDHIzWtMrfKtxYWeZa5zMnGNq4bY8OFqAKigEqhPwGpfgNZoyVzThKk4RSlClIUhBfHj07denTljG2y3G2cYCF+Jtb4nDaqsdVjrsBREptwODw+DwdcsMlGAwGIqsiggnptpwdOPptlITwtWVePlw1qTIRjAjCMIRhGEUIkb+C04RAITYRkbNWLdrmbLWbJpiWtMLDItc4nDJbjYtHGFk4zOWTZmAKch6E/BKl+CUuk8UrQYb59enLhrHJg2bt2jNmjaaD/iiu/iiXz3573m5Y1rhrlrpjFJzHffXmhslXsCwDBwcBBwEDAQMAQAQMDCwuBYKBgYEhNhGVywY4czbItyOG2Va0zYmq3C3zZVuVhhZNmeVs0Y4WAApkFYT8F9X4ME54Las2K0Z48uXDlkyW0IT8Tgn4m78WKMownGEIUhem2/B1gIbLGBYOAwHCwMDBwCBQMLI28BBwEQAhNhGXCxw42TJutctM2Za0zMGy1ziauFrTJlcuMzdgzbscgApaEIP+DLL+DJvN5xmlx3nnO4bxLUeJc+kqJCgio6Eg4OZi5WVmwIbHFTAwFnHwMHBwsLZycJDx4CE2ENcrfExZtcS1kzysVrRkycrcORm1WsMjnFhaOWjRkzxgCk8MhPwYMfgwRyU0WxasmC1ghPxQKfihN2U1Tw2jCYCHwVO4DAJ3D5HL4FA0YCE2EYsTLE0btnC1nkauFrRs2xrcOLFkW4sLls4a48zdm0zAClINhfhSc+FMGmKKjCSYi666YIX4mIviX3qukUYGXA4HB4eHw5TUDpMLh8VjMFgSiCE2EZMLNqxcM2y3G0bYVrTLkbrcTBy1WtXDhg0zOMmTM1wgCngehfhZG+FnOmSnDSYDCYLBVTQQ24XE4O2uGGzBSYqa6MCE/E3d+JtOUJyw1y3xzmpgyZNFJL48Ong48eOGy9guBgMBwcLAwcCgQgIAgCFg8DwEDAxoITYQ5aNGePLizLcrZo2WtMuLMtcs8WJa5at8eRw5cY8mNmAKaRmE/DBV+GDelZMVpUgnh06cd72hq0aMgIT8TT34mi6VlFCspRxUpaEcNd+Xh5cohswYLgV7GwaDIGAgYCBQMDD3cPAQciAhNhGVphYZsWZitcZsWZa0buWy3DjYMlrdmzzZcLHMxZOcYApwHoT8MXH4YnY2rkvLDW+HHhrWaVMGDJkyYNGDNYCD/iei/iedzXWN2up1XDhjlrhFXu+/Hwd8wIXkbawtPXHHChEEMUMEMEMMs+zjQ3ghNhDhpmYZHDlmtbtM2Na0aMG61y4aZlrBxjxtczRniYMmYApJDIP+Hnj+HpXtHbNWAIP+KBT+J/+7ib4nh2CHwpQygweE0eCoHDwhNhDRw4bt3ORmtyM3ONa0yucK3FiYZVuZhkxZGrlmzY5HIApDB4X4d0Ph33iowGGxQIL+1tv7XFu60IfDldnsBo8FgQAhNhGJyzasGeLMta4mWNa0y4mS3EywtFrbDjyNXDlniY5mAAqkAT2E/Eet+I8OFo5JzXrfLhrMpTBitSUo2TjWePLlw1jDBq2aslI308Pg7c9WDiZOFozAhPxKwfiV3luwca2ikp1y5cenLrz79OlG2LJs1bMGKmCkoMMb3rFK0pYEY3rnrwa6YoTx90Tt3wxmRBECBAjKcoowIowRhGCESNfA94R3gCE2EZGbdoxcZnK3KwYuVrRplZLXDlhiWt2rbE0bNGrBsxZACmYXg/4nsv4nm85vnMzPLr0rWuGM9r1YhPxNufibFpHBeFY4csdOHLhy0StgoIbKGAYFdw8HBoGAgUDAQcDC4BgIOAhwITYQ3ZYXGJqzxLWTNuyWtG2bKtxZsjRblctmObLmyYmuRsAKaR6D/im6/inXjfKNcuWtIze54iqxXCamAIP+Jkr+JifG6XnfPeeOVR2cuVVGZ5775IXlLgOFs440cUZDFHAQQwQpdbDPJeAhNhDVw5ZNMLlqtYuMLVa0b5mi3DhaZVuHEzbsseFsxws2QApnHoP+Ku7+Kve8XwpDPa6VEwzEzqNY5aCD/iaw/iab1Bm7473ncRFdK4Yk53zviIXkTYywa+WONChQQwRxQwIYJa9WQxAhNhGXFmcZGrdqty4mTZa0a5cy3FiYs1uXCwbtWrDG1aOWwApYEIT8W4X4t/YUwZNmbJolkuz3g/4muP4mq9RiKg613vwdgIbL2EYCBwHBwcDCwMnZwEDASgAhNhDVm5y5MOFytxscrda0yNHK1yyatFrNk5wssuHNka4cwAp/KIP+Lhr+LhO+W+Gam5zmLxjGqxBfGbJpVccbi4X4lNviVfw2SwWKoqmglttwuDw9uLnlhkuouwk1RHDTXNapijCF481cLVyyxoYUKFDDBDEgiggCGWGfH5MgxwAhNhDHEyYsMbDCtxtsjha0Y5cq3DjaOFrdgzysGOJk4Y4nIApfF4P+MEr+MEWL13p1qEYxTE1OgIT8Tgn4nNaVxQ0ZsGbJKiOGsc9c986GxtTwcJbxMHBwMGQIhY+5gUAAITYQwcNmOPCwbLcTPCwWtMuZytwuWLFa3cuGDJw0a5sbTMAKWxSD/jHc/jHx3wxwjDOePHdZ5cu3IIP+Jcz+JbWOU8JqMxMTy5zzvuCGzVhkwSg4EgUDBz9Wg4CSITYQ0btW+RhjYLcbXC1WtMmbMtws2TFbmaYmLXM4bt8WJwAKRAiF+NIr40vb8KiwGMCE/FAB+J9HFKzLwYfCE/hNDpMHACE2EYmLhvmcNGi1q5cY1rTI0ZrcTjE5WsWGZpmxs22TJmYACmIVhPxyUfjkhSktONcOfbpxxx6MXA2AhfiYS+JiGy7IRYCaaCGeeu2/E15HB42GxxUwMFdw8Kg0CQMDC1s2gZ8hNhDjG3YOGuRytZ5XOVa0a5mS3C5ct1uNs0ZZmrlk0yYcgApICoT8ckH45RZwyYsXChgAgv7Ts/tPPwsvLIe7SmCqbO4HBYBFgCE2EMMjNxkas8a3ExYsFrRvkZLcLNyzW5cOPC2ZY8rdhhbgClgUg/460P46wY4TovO853G+jVCD/ibQ/iatzNzd7zvd8Xeb0IbL2C4FgeDg4GBQMBBwMPeiCCE2EZcTVo5YMmC3CywtFrRphYLXDbDmWtczPHkbscLRozZACtIBWIP+POb+PNm6urjn0zVYqMXc75zdscsa1FXe+N5MYxFG88d7zK6xrGuFcNJTLjfHjz48dzPLHkdvC8CE/E0d+JmmrHC9bzvhnWVKYMWKVka1z0x4Y3swYMWKlFLxqQpS0ITrjy6dO/Tp15c8pZsmrhcLiasWSkosOfHpy8HDvITzN4Ti8G1VhGIIRkhGEYTjCaIhGUZQhBGEScJoRhGCCMJyjGUSBFCMJwjOvgmZjCE2EZsjjHlw4mC3HmxN1rRywYLXGHK0W4mjjNlx4srJw2YgCm4chfkJq+QnvAo6qrMBgJoJ8Dg8HfbBFhMFlKsNFFOAg/4ldv4ld65V0rFVEsxbN5vrw8OMgIXlrgmGLbxwwxwQwQghjhlx+TgjkxAhNhGJq2c4nDZktZN8WJa0wtcK1y0YtVubLhZZm7hzka48wApDCIL/ACfp/gBQBzaogv7i+/uLPNEAh8VV+B0OkwOCxMAhNhDdtjc5MTHCtxuHGJa0w5Mi3C0btVuJi2aN8LJw1YNMIA=="/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LolHAOAgAQdBJAG0AMBEE0UiUG01uFGoW0bNdtgEfkDCkgQRP//A0UoRigFAzgLZBkgMgkAgIADAXvCHkUzCQCAoAIB4cMeRTgIAP4DAAAAAAAR5ezAPwpsF4bxCueISWDhYWbkaWLmYaBmJamnJqUQEXCx4IbwMVeBmONgIqGnoisiqSCiIOHjZOFm4+Pj4sCFaCilGnhnrjjhhjlwejhQ3iE2EN2Dhkxytmi3I1zN1rTI5xrcOFqzW4mONjlxs2DbNjxAClsRhPxJHfiSBraeDLDDhrXBfFizAIT8CRn4EdcGifAlaS+OOfTnzobH1fCwlfFw8DCwcDH3aAhZcCE2EN82ZjjcMWS3Fja5lrRq1yrcThi1W4WjjKzb4sjZswaAClkQg/4mnP4mkY58OtZjN1nhjkCG8CIngRRlpygipiGgoOThZuRoZUCGyBaoCtjYeDgYmXr4CDAhNhGbJlaNG7RwtytcbJa0zOHC1xmaMFuTJiaZsOXJjwuXIApkF4T8UK34oe8ufFXNbRiyYMGCkLw1yrQAg/4FfP4FYfAx0mM73148dzV8r1KwhswYPgV3DwqFIGAgYCBgYe/gSlAhNhDJg2auHOHMtZYmDJa0xZWK3E4ZNVrFnlY48blxjyMcIAprHYX4rIPispmwU2KoqmR224PE4nE3zypLLMBRVVUAg/4ENP4EH9cJ8K4njm5tiYiJt3xx51mF4818LS0wxwoSEQEME+Hz5LKAITYQxZOWGPHlYrcrdrmWtGjJstw48OJawyNMuPC1aYm7DGAKSwqG8XC3i4/m5GBg5CMmpYCD/ghy/ghVuuEQvICHydeULqNFgcBgcZAhNhGTE4atMrRotbtXGJa0Zs261w1xNVuFuzats2PHlzM8YApcEYT8Y6H4x0Z5L6rwvGeGl6WzAIX4FaPgWBuw1WOqwFU0E8eBweJw4IbGVWiZWVg4OBhYOLvYCBSYITYQwYt8TBq4ZrWrbM5WtGzbKtwsMrlbmxN8WbMwbNMONiAKaxmF+M8z4z8ZIrpMFZRVJBPbgb8HXbDLhKrsgIX4GSPgYPojmljpprttweBxdNcMllGCwl2GheUOAUOnrhjRwo0MUcUcuphMCCE2EMsrTJjbuGi1xlaNFrRk4brcWNs0WuGzDExzMMzHGxaACnAahvG4h43NZWVjImglqainJSEh4+XnZmbkY9ARUVIAhfgXC+Bb3BUYCKZLTbhb78HgaUdjBXXXRIXjzWxxaWuGdChghhghhR5fHwQsICE2EM3LBgxyM2K3Mzws1rTJhcrXGXDmWs82HLiaYcmFgyYACnskg/46kv46h6zU1bd3Thy5Y1bfHjnd1OnaOFdAhfgYe+Bh/BVYCSiVXPfh2NtwcsElV2Iw2GmkgjpwMeDrw9qF5E2cMOprSxSwRwIYIYIYECGBChlt05DSITYRmYOMzVqwbLczLM1WtMrhwtcs2+NbmbZHLbExxOWjbGAKcBmG8faHj7Rl42PhkhJTElIQUHHzs3PyMXEQctKTQIP+BZz+BZ3lyz4U4LmUZqIuuOd9QIbMWEYCDt4mBhYGBgYCBQMBAoWDwHBwEHOgITYQ1yOMjbKzwrW+VmxWtMTJutcM8LRbjb4cuJtmb5MTViAKUg+D/jPs/jP505NVFbw1AIX4MGvgwXuow1FkkEdduHweNIbIVvAq+NhYGHj7VAoMITYRmxMnLdw5crWDdrlWtMjLGtcYWuJa2x5MObG5aNmLBmAKbhyE/Gv5+Nh2OBwMmjNgpW+fPv0571gyNFM2IIT8GBH4Lx4QvS863w5cevHpx5Z0tg2ZNmLBAIXkDXxwaO2WGOEhQwQoEKXUxxw48CE2EMnOTNkaNGS3JlxZlrRnjZLcLFm2W5sebFiaM3GVs2YACp0BOIP+Oyr+Ox+0654WWhhUJi0qVitaxVM8ePfrz43iuXLs7TNghfgxC+DFujBTY6CSGOW2nA4G3D4GeGSqzBYrDXSQQx114G3AyxzVWYbDYK6SGOnA04XA4W/AgITxNpnLk6csZxRRRhEhGECMARhGEUYRhFBFO/gVGe0hNhDfKzxY2zLItzNXGFa0xNGi1wyysVrTKyaMcOJkyxsMwApYEYP+P1r+P1PheLXOd434FcqAhfgtK+C026jAVYCKCK2fB4HB34mGzJhcvYlBoOFh72AQMmAhNhGJk5aYXGPMtyZHLNa0b43C1zixYVrNnkxNczZzkYsW4ApWD4T8gcH5A28UMU4Vw324cs7ghPwWVfgsF1Ml5Xq2zy4dYIbMWE4GBtYmFgYWVs4WCgZMITYRlZYczjK3yrczTE5WtMTDKtxMG7JawZsXDdtizMmmJkAKSgqE/H+t+P8XRbRgja9Qg/4MQv4MS468q3jMAIfHlxgETm9JQGBx0CE2EMmORm1aY3C1q3zM1rTCxZLXORplW5mrnDhb5crlziygCm4ehfkOG+Q59hmCwFkUNNeJweDphmuwGGxGAkkxMuPryICD/gty/gt1vDwpxVKzWZTMzElt5gCF482MMOhrlghQQCFChhQxz6+NDmQhNhGVg5yZMjlutwssbda0aNmq1xhb4lrVtkYZMmHI5aZsoApICoT8hxX5DfcGrNiySwSAgv5zm/nOfs3OrIfElRgqe1ODwOBx0CE2EMsLbCxZuGS1lhys1rRhlwrXDds0WsGWFk4YN8LlgxxgClcPhfhDS+EMuCSHBWYDDUYCeC+0hPwJ2fgT/wxyst455VwQyIbKF7AwFjKwsHCxOA4OAg4MITYRkZN2mVnicrcuFliWtGzdmtcsmGRbhYMmLdu0Z5nObIAKTQuD/hbQ/hbZva46a4aAhu7g7r+YipiOg4GRlaGHwdP4DB5vDZjF4DAY6CE2ENHDBozbMGK3MzxslrTCzYrcLDGwWsmbZhlaZGGJk4YACmsZhfhiI+GLGOiLCYDAYKiCGXD4PD4W2OHEWYzEYYCE+8i+7ZhDHPDnz5cunPlje1JUzWlIheVN/BHrbYZUMMMKGKGCGXSywqQhNhDBwwxNG+VgtcYXDJa0xZMa3E5cYVuZkwxMMrFtmZuGQAqiATmD/hqK/hp75Xjq8Pe7cOjwNajjfPjmZxjhrGIq4qcrznrx3dxWvCjxo5aAhfdSe6pqkw0VUElNNttuHtxNMs0l2Aux1U0MM99N9NNKSiq7BYa6iBPLbg68HhcbgcGAhPKXgOMe3Wd4TjCaKISQhGUSIRRgQjBCcJxjj8DzQ3ghNhGNnja4WrdytzMW7Ja0xNMa1y3xNlrjHkwtGTFywbOcYApUEYP+Hrb+HrVvhmhmOPBw2IT7NT7LXRG1YRjK8qwy32iGyddwMBYyMLAwqHhcBwaDlyE2EMnLnM4Z4sy1y4b5FrTM4zLXLdhmWsGrhyzYN8bRq1YgClgRg/4gZP4gY54Xurhdcb3dgIT7Jz7KvJo1S1SpDHTXnw4dIIbK2B0DcwsLBwMDE0NLBQsBLCE2ENnDNhkZOW63I5b5lrRgxxLXOZm1WsGrFu5x48mVlhcgCkUKg/4fXP4fUdaxXK2Qgv44Y/jiVOybKIe4SOAwCS21BURAITYRlzY8uRnhaLW7HI5WtGePCtcNsmVawcNGTHEzYsnLlgAKcSKE/EQZ+Ig3BhzRxQpC9denbjqlk3aN2bBiTy321z5wg/2f37P/GYRFRGMRohmeM7md1xrc5IXlrguBsZZYUMEMBAQwQoUEaOvXxww4ECE2EZcrfDjyOWC1m5ysFrRs2brcLJzhW48rhm2yNMrnG5ZACkoKhfiEs+IQHEWYCSWnA3iC/jnD+OhXbzZmAIfFFbgEDpNJgcBgsLAhNhDByzbMsmVktb48WNa0cZsy3C4wsVuZg5a5sLZk1YN8QApUDoT8Jb34Sz82TJaycdNaxIX4Njvg2Hsox0eAmgmrrwOBhsnXMLBVM3CwcbgGFgIWpCE2EYWbJrhyMMi1izY5FrRy2YrXORq2W5GbLCxzY2zLE2cgCm8Zhfhd0+F2eaCpZBDPfhcHg66YpMFjMFisFhKghPwhDfhCVjGkMGDBixWpScZ3wx04899ohsvYNg4K3iYWDgYEgIGAg4SHgI+9hS1AITYQwx4XDhhlbrWLBs3WtHLNktcts2ZbiytceNmzYt2zHKAKbxuG8NcHhsFmYOBkJCeoJyOiIONlZ2Xn42NhIKWnJKalAIT8IY34Qzc25oRvhy58eu+GalMEtVEJAIXkrbmLzMscKOBCQkcuRyMEMAAhNhDHE3zMcOLKtwsMjFa0ZMXK1y5a5VrVjmbsnGJkwYssYAqkATiD/h1w/h1x8DnynFznfFccK4RpM3d0xjEaioznjvnvrY1jU+M1rgCF+EDL4QM8JRRNNHDXTbfg8DXgY0lF2EuumgQ01101zxwSXXYLBYaiYtttyMGRtxNIhecOITYzwQwxwIYI0EsUckckCKOKOCOFHBDBHESRxQoYI569TLFDlSE2EMmWbFkw42a1szZ5VrTNixLcOHLhWsmjhg5bt22Fq5aACloSg/4hWP4hZYnlPCcXc5q67IT8Hd34O08EKQtCEJxzzz68usCG0JjNAYDhYNCwELBz9PCwUHGgITYQ1yuMjdqwcLW2NpkWtHOFotcY8WVazxZsrjExxM2OFoAKWBGD/iH0/iH159saS513x1JAhPwdffg6/1WZoUgheOeeWoCG0FjGBYDhYCFgYODjbeDgIGbAITYQ2YM22RowaLXGFm3WtGWTGtxY2rdbixNmGRswzNmLNiAKSguD/iEG/iD35YqIvc8Qgv6BY/oGvFmS80CHwhR4PAp3EZzAITAISCE2EZs2LE5yOWi1m2yuFrRw2arcTPK3W5GGNjhw4srRjkygCnMdhPxFUfiKVnivgjWufLjxwjbFq0bMVI457b75gIP+D7b+D6/PDnqaqI4RU1O73vM8cXEwhtHY9SNfDwEPBQsJBwEDAQJAoGBg4mtlYCBvwCE2ENmLhi2a5mS3I0x4VrRmxyLcOFy2WsG2HI3YZcLJg1aACkgKhPxF1fiLrhs1YkEQg/4QLP4QLeXGYtmQh8lXlAaXSYPAYHNwITYQywtMjdo3yrW2JtjWtG7lotxNm7la2wtWbDE1ctmzRgAKUg2E/CBd+EC+mqeqmLBGE4CF+E3j4TeaMRJiLrLoZa7Qh8aWOAQObw+CwuhwNA5KITYQzbsWOFxkzLWzVs5WtMWLItwtmWJa1Y5mzBm5zM3LfMAKkQEqhvChV4Uc4aAlpaopKKQgoOXp6elo5GBgpCcnJyQiETJzsvMxsTFR0tOTExIRgIT8MQX4Yc5RjjvjnGjNi1ZKUjPDhx3mtbFkyWMeXk5+Xr4NwIXk7fmtnhjhQwIYIYo4oQIUMEIhlzeNiliwQCE2EZmLlywxMW61i2ZMFrRy4yLcWNnhWscrLE1ZNM2JszyACnMbhvC5F4XL5eRhIGYkJqalIqAiZOXm52bjY2OgpCWoJYCE/DLx+GVfBgyThfDr16denLlhS2LBwpZEqoXlrgdDocHHHDCQwQoSOPG5eKWKICE2ENMrdvma48K1y1xuFrTJiYLcTJk5WsmeJlmxZWrlxkbACp8BOYP+Gqj+Gqmo5+BMRLjccdVrGGLmZzUVGKxEVE899efPjuIxy6cO2ODghfhk2+GTfIVLoEc9deBpxt+Dw8sEmAwGOxWKskS04O/A4O+2OKbAYbGYzBXIqcDfkacLg8PShPOniU8A44zinCIEiCEJwiiThERkQIlZ8PqjOCE2EOMLNzkZuHK1y4ZtVrRu3aLXLJmyW4cOZxkct2DhnmYgCl4Sg/4fRP4fRd1vtWIlvHOr8SyF+F9L4XybrJrpIpJZa48PPg8bgYbQWM4KBwDBwsHAQsDCytjBwUHFgCE2EY8LVw5buW63NiaOFrTE5YrXGTE4WtWGJy4ZuMWZhhcgClsRg/4gyv4gy3Dr4Uxd3xjq2IX4XVvhdXZphopoI4MHLh7cDaCG0RjeCg8Aw8DBwMLAxt3AwEDPgCE2ENGzVuwyZmi1g4bt1rTI2aLXOFo3Wt8LJzjcM2LNw2wgCkcJhfh9U+H1WrGXTWIwg/4ZJP4ZJfBqNp0Ah8IU+EymiwdAZAAhNhDfLkxMGePMtx5GLha0bNGa1xlat1rlg3b5GjluxytG4ApxHYT8Qzn4hkckMFclUb3vjx5bxnK2DRqnsmygg/4Yrv4Yr43w58LxGGqrE4uM5zPOOLKGxZOwMJRx8bCwcDAoFAQMBAwEDAoOHwHCoG9AITYRlcuG+Jg3brWjRy5WtMTNytw5mjha3btsbVo2zY3GXIAKTQuE/EQx+IhmfExZNFU7gIT8M9X4Z6+Dgy0ilICHwtQ4LAo/M6PBYDAZOCE2EMGGRviatcK1q3cYlrRvmZLXGFo3W4sOXE1yZmjLM1cA"/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Ok/HAOAgAQdBPQK4gYBEE0UiUG01uFGoW0bNdtgEfkDCkgQRP//A0UoRigFAzgLZBkgMgkAgIADAXvCHkUzCQCAoAIB4cMeRTgIAP4DAAAAAAAR5ezAPwqnATKG69Lrx4eFlYeljZ+XmYuJhIqUmqiosKKqnpyWioKDg42Hj5WVlZWbq6elm5WHSUhRUFBMAIbodOitgYKDioGahJCQkIqIjIqKjoCAgYCLi5OZl5WZm5mdm5WNgIaUkqCanJqOlIWGg4CDg/gSNdeu87lMzExJYkuki4mJhUs+H6sy4CE2EYWObJlcOGS3MyaslrRsyaLXLXI0WtmbbKzxNMbLDmaACoIBIIfwiveEcWTxtC41FJlLp9LpRHIlCIDAYrCYXCYbEYvH5jIZrMZLG4bnjOelmI6miKSOjoFAyMbQz8/Oz83Px8iS0VTTU1MSgITwJKnDw5ZznC4jKaEyMYzvzccp8YAhNhDJmxZZmeHItyuGWFa0x4Wi1zlYtluRnixMWzfIxZM8IAqYASmH65rroZDJZDD47AILEIZIItKpRLJJJJFDolBITD4/I5LJ5TOZXLYvD4JCpVJpxPpwhux67K2SlIiagpKGioiQhISDh4uPl5uhnZuZj5mFgIqUnJaeoJyKioKDhYeD8jzqvnx3PW1zEonOJmszESFM8fZzaSE2EMmWXI2yt2q3C0a4lrRw5wrXDNy4W4subDmbOMWNhixgCokBIIfwfqeELeLwWHRKbSyiTaiTCXSSKQ6AwGIxWQyWbzWdzehxuVxOEwSG637rqZqappCglJSGRMfLzdLR0dDNysXDw0NLSk5NSUpEAIXCZyCLG30w0wwwQoYIYYIYIyGnD42OSHZAITYRjbMmbJu1bLcThm3WtMWTKtcN2eRa3y5c2TK3assLbIAKmQEph+tA6xugzWWzWIwmIRSZTKpUSjTSWRqGQWLxuUx+XymWyecy+fyuUwtHJRPqlQqUhvAHJ4BKaCcspamjJaGhIOFj4mXm5mfm5+hpZuXlYuAipqipqaooJ6QhoSAAg/hrwXPje25nMsxJE3EkyiERvn6N3HgAITYQ1wuGrhjkbrW7TFhWtGeHKtctmLNa1b4cbRg5wtW2ZkAKigEfh/CCZ4QU4nJZnI5fCYPIJJSqBWqFOo9CITE43IZDLZDLYnPY/IYqh/ALB4Bx4ZDotKolLohJoxGIZAoTFY3JZbL5fM5DH4TD4dEo5JJAhbM5BNkYZZYJ4Y4JSGFDDDDLPTo5I4skITYQ2w5sWNziyLcThq0WtGeRstxZcOJaxy482JrkZtMjPEAKmAJohvEpZ4lTZaGjIhAx8DJw0fFQMlER0EgIWHh4uDgUDAQMLCwcHCwsHBwBDQMZGQ1BITklLSkhIRkQRsnLz9HQy8fCwURGSEZCQcLDxMPDwcDBQ0IhYuNmZ+nraufn42BlpausK60Ahfhe6+F+W3F3yxxQYSLIUY6jFXYzCVUIa68TgcHicHhcXhcnh8PPFNgMNisVisFNMgjhhnljlhijkkgokmmsuxGKxWIwU0UtOBrwM8caWmme+vA34GmuWVRJVFFQg/e458PvwxrWNHXnm5kuIkEoXBV1MTBMSJhMJiYmE1MTExMSQmYlEqIJjOfhO4z44CE2ENMWJriYMmK1i0xYlrTIyxLcOHKwW4nGJvmYucThzjaACmcWh/GQl4yR4DCodMpFOpFHIdAITH47M4zK4vH4vEyE/CpR+FQuc89c+PKmxW1S1TgVheONXDFo7ZUMKOGGOe/PwQyRACE2EZGbdtkZtmS3LmxuVrRrkxLcOTE2Ws2OFk2ysGGPG0bAClEOhfjLQ+MuHDXYiTETUXSo6YT8LF34V/9Om+3DlvOE6QCGx5YlvBwsHF4DIOVAITYRkcMm+RhiaLW7jFkWtMrHMtcZsTda1as3OLE0w48blwAKngExhPxuifjdptg4UOFbFKyNb3rhw5cuvPXTTDorsZKT1cPZfJLBitiYK3mAhfhKC+EneGGCGqi666yaaWm+3A24We2m+fDwW1QUXUZCLIUYSzAVFduFwuPAhePNfHFp6Y4UYhghIIUMMcc9Mc1VE0k10MNNMMqWnYxwR4EhNhDdu3xtmGFmtc4sTla0ZYcK3Eyx4luLGyxZsWNgzc4sYApXDoP+Pmr+PmmeHPwqnHOb1oCG8JiHhLJlIyIkoKJg5WVo5+pAhsyYTgYHAcLCxMrVoGCjgCE2EM2jNkwcuci3DizNFrTNmarcLds2WuGrXHka5sOLLkyACmgYhPyBsfkDhyYMkMEIRjfLr168+WsMmjZqhPwnMfhNdjlzRRRjGcY1vXTj36eHpIbOGJUHgGBgYCDgoOAgCBQsbcwcCjwhNhDVhhYYWzTGtY5cjha0a5ma3EyaYVuNzhaZMLDI5ct2YApECYP+QaT+QYHGuTF2gv6Lu/owvEWgh8YWOCwXAcFgcBi4ITYQ4Ys2jDG5yLWLdq4WtHOHGtwt82FbhxMcrVpmZtmzbCAKuQE9hPyMyfkaNWhgUQhFC1LaMmDBOOnHnx5Y4KYsmjBgkpKuHHnx68+W8FqYLU3RwQyAhvCg14UC4aQjKKMiIOBkZObo52Zm52Xk4GGjpqYpqCqiopAw8jGysnMysTCwEZGSlFSS0hDQSHkY2XjZWRo5UITy94RnDwHhjCVYREZoxlFCEkownCcpkUYoRkglNGMY5fApHighNhGVpjYZsbfGtY4ceRa0aNnC3EycMVuJqyaY2DluwasMIApbEYP+S5b+S6HnU8opLdTwnoCG8JJnhIXjpCGkICCg4mNlY+Vn5GhAhtHY5g2AYmBg4GBg5OzgShAhNhGFniZNmeHMtxNWrla0cssy1xhxY1rhvjxM2WXLizNswApcEYP+TI7+TIXi3rS5ueeN1ICG8JOnhKZopaakJKKhICDh5eLmZOVAhs2YbgYK/iUHBwcDC2MnAwN6ITYQzYN2ePGxxLW2FtlWtGrXEtctXDJa0zYm7ZthZOWDVgAKSAqF+S6z5Ly6MEzElEUIgv6Rm/pGvlZ5aIfB1JgcDn87gMFgEHAhNhGRiyc4WrfGtxt2jha0buGC3E4yM1rdk3yY2+RlmbMnAAp/HYfyaheTRmUy6X1CMwGEytGIzWYsgMOhkUjULpUVhUJhcrmgh/Cf14T4YyQKAQKAQtMpnPIzBoDBEDgMpo0xgMLgMFiYhtGY7QdvIwZAIIgYEgIOFQMXewMHAVYhNhGRhlxsXDPMtYscmRa0aZGC1zhYMlrTI1asHLLGwbOcIApQDIbybseTdmpqFVCRUFCQcCCF+FZj4VmcfjmBwkcEMM6Hy9gtAaLBYXSYOgctITYRhysmjhxlZrc2JhmWtMjJmtwsseJbhYNMznCwbuG7NgAKXhSF+F1T4XVcBPhpMJNgoJlcuJpwsd8Yg/4k4P4k4eLWcTpUK54zu8iGyJawsHYw8KgYNBomRr4KDgqIITYQwZuWrZxlcLWWPIzWtHGJstcNczBbjcOGGNi5xuMLPEAKiQEqg/4a1v4a17vwJ8DXCYzz69eO5icduPK8bqeMbXDXLljloIX4jfPiN9mmsnshkigiimhhjnjrwNeZY2m2SKzBYTGYrBWRWQw20oTxNwaR5+XDGMYwnBEhNGMSEJKRhCc8/gGMWAAhNhDjG1bNGmTGtZuGjRa0zNsS1yya4luNk5yOMuFhiYOGgAqlAT+E/D+F+H8PPmnKyF163rWSWLFkzZMEqRnfHjy48ee9awlLJixYtVoUhW97zvgWwYqAhPxGhfiNDtfBh1YbVtFNG88ufDhvBDNo0ZNFtUqQhGN6sM8dcNUUrSWrTLfbXOCD+GudcfL6zdZi5RcTMXVxMETEwJiYSRIEwvPh+/Ga8YAhNhDXHlY5mmTMtxs2ONa0zM2q1wzzMlrNgxZMXDVk1a42wAplGYT8R6H4j0ceDPgjKNjdGUa4b3rhlLMAhPxLBfiWDzUrmuvnOPBOmDRHVKM84IXhzHws/TPHGhI0MMMOBzcEMGOAITYQ3zMWeZs0YrWzFs0WtM2FitcOGrlayyOGzdq2b5mzDGAKZhyD/iTk/iTpRjdOXPhkZTThqvA3WbCE/EaZ+I1+89FdDJbRLEpOc05ynLLXTjCFzl0UOVlgQxxwwwRwwoSOXR3o8KAhNhDlhkZuXOPItbZWTBa0xMsK3Fka4lrfDhyOWOFy2x5cIApjEobxUDeKh+PiY2OgJiWnpiWkoeAk5OXAhvEUJ4iqZamjJyGjoFEysbKxsvHx4IbGVPAycfIwcLBwaHhcBoBAgCE2EMsbPK1ZMm63NjyMlrRhmcLcWPLmWtmGRmybsMTBo3wgCooBKoP+LHT+LGnXCNXPfr157TXDhw6cIjE1xnjPHfHecxOI7cCF+I1L4jJVyalXHbfXgcHh8Hi7YYKLsNjMlhMNZgopEcc8uJtwNdqF4y0sLVzwxwSwIIY4oyBBAihghISOCe/TwRxWACE2EYXLdnlxt2y1yyzOVrRhixrcTjGzW5sWNs1YM8LRriYgClANg/4vBP4u751OKy8HPg5AhPxElfiIpyarYrVhhw58oIbJl7AsAwsPL2MDApghNhDXHmxOMjhuty5XGZa0aZGq1zjxMFuFmxYsWDjEwzOGgApSDoX4zgvjODuwlmIkkivlwNMYg/4jaP4jaccedHCELIfA0zgcCn8JgMHhNFgMBQAhNhDBmzY48TJwtasnDFa0y4Wy1wzx4Vrdi2bt3OVziZY8wApVD4P+Oor+Oou+cKxrV6NghvEGt4g16KGopKOiItKyM3Mz4IbPWK0rYwcHBwsLcwsDBQQhNhGLCwYt2uHCtxsmzla0bt263E1Yt1rdxjcOG+Rw2cNXIApzIYT8ePn48ja10TxWtKFEEJSneuXTnvjjSeq2SACE/EF9+IJ/Fa0Fa48uXDhnCUraLZIUTw1z5+Dn3oXk7eodnHHDCQwIYEEMAhghjl2sKOchNhDBi4YMcuPEtauMOZa0aYmq3CycZFrhnjaN2jZy3bMGQApHCYT8eIX48E9GLVCEYoP+IRr+IS3eZtmAh8SVGDwPBcFgcFhIITYRiZN8mRu3xLWOFs1WtMWPCtxNWuRbmcuGmbMxZscOZkAKpwE3hPyEwfkJbrlthpSdpTWhbBSRGeOOG0JSpalIShXDn069unHCGLJxNWrBk0CG8QIHiA3opKMgoKHi4uVkY+hk52VhYKIipCcnpiKhoGBhYmLkYmRiYJESE1NUElFQiJlZOnl6ebpQhPL3guMPBN5zIiJGBKCCMIxE5RRghEE57e7FOwAhNhDTCya5MeJktZuMTla0Z5si1xhbNVuNxjzNmjjFjbYsgApYEIP+SOL+SNPm74tiOWPAnACF+IEL4gK8BgJLJJ4MLLh8Dhb7QIbNmG4CDvYmDg4ODkbeBIQhNhDnE1ZNGbdota4WmZa0zYWa3E3yZFrhywy5W2Ru1x5G4AqMASyD/ks6/ksv3Wy7lN0rFcK1ioiYm73vrx67u4x43DytAIX4gTviBBowUmAgmjlrrrwd+DweFxNtcc02AwWIxl1llU0UEUM8OFnwc+FAheYuEUOvnRxiFBHBDBCREBFHBChgI49TgYJdKCE2EZsLjK1bOWS1w2YtFrTE0ZrcLNuxW4WONm2cZsuHC1aACnIbhvJwp5N66kwPOQEFRTtZIQkPHysnMxsSjJaUlIWG8PoXh9RjCSg4qCn8FT6CgoGCgoFARcDEwsTIgIXj7VxyZvA0yxkaBBKQx6PHwQsgITYQwZY2mFlmbrcrLLiWtGjVgtcZmuJa4ZtW+TC0w5WbNqAKYheF+Gbz4Z3ZYbIcUzlGEqihptwNOFnhRoP+KPr+KPGuOusO+sIwxvl3nnnYheHsrTLhbZ5Y0MMKOGfB5VDFliE2EMmzZowxtWC1u0aYVrRqzcLXLTDjWuWbfG1YsmDhljYgCnosg/4cFP4cKaxy141YTvj1653EwTOUoxVcJgica1wog/4oEv4oE4iues1iNcMaRN8c8+PPczTXKuVQq9xu92CE8DUlHi5c85oooTlEIowjCMkgV09+E2ghNhDnM5c5MzTGtx5s2Fa0ZtGK3C1xs1rRi0ZZWLJk3Y5cIApQDoT8QvH4hbZzxyipLViyYIT8T+H4nwYZoWhVpnpx44bJl/Ar2JgYeDv0HAQAITYQ3bNcLnK2xrWrFljWtGGJmtcsWbRblZNcrXLjxMGuPCAKWA+G8TS3iahm42RhISakpiijIiChwIX4ntviexxGIkuhhttvwtdc4IbHFaXMLCwcHC4BQKBAITYQxcs8zDE4brczNnkWtGzNqtwtnLhayYOMTVwyx42TPMAKjgEphPxRTfiiXhOVU54a4axjamLFkzYLUjGeHTjy5cOGtJYLZOAAhfigI+J+/ATWQSSy0111224HD4XC0yxVWYbFYzAXUSRQQxra8DHgwIXiTMwwauWGOFDBCghhghQRxIEMUcCFCwOnglgwACE2EMW+Fg3atmy1phaZFrRhjaLcWXFjWt2uRiyx5HDVgyxAClUPg/4spP4speE8+2azOs61wIX4nVvidXY6rETUQzy34HB2gIbDkrAQNTHwsDBx9yg0YCE2EY8jDFhc48K1i2ys1rRlkyrcLZpkWt2WRowasWWRvlZgClIPhfjNo+M3majCSYi6i6FPg7SD/iMA/iMLmeHPV1FymobASAgamJh4ODi7WDgVECE2EM2+RtlzMWC1q2aZlrTDiZLXGHLhWtGDHC1ZNMTfDmZAClAOhPxmCfjMBWwbsGLJBhz7wIP+KG7+KHma69Jmt1eqhsOR8HAVsfDw8fcoFQAhNhDbDmYMWjNgta5nOJa0ytmS1xmcsluJtkbZGTdjjZ5MYApOC4X4zavjN5wWMwF0lEMtYIP+KXj+KVvrfhwuYkCHrkRgMBmchmcFgMDlgCE2ENW7VqxytmC1kxa41rRi3yrXLRo1W43LBq0ytMrNs4ZAClINhPxzkfjnLwwvSkNUs1MQhfidm+J1uzCUWTRyX24XAofB07gMApcDgcHmMXQGDiE2EZW+Nhmat2q1jkZZFrRjmcrcLHM3Ws8jFjlytWrBhjYACnMahvHkB48q42GgZSSnJiUiIKFkZWjoZuRiYKInqCopAIT8Tin4m3aWjSufDtz68+et6UyUzULxhsxYLhYDBMLBoGBQKBgIGCQEDA4FgIGAhCE2EN2TVviZZsa3M1zZlrTK5yLcWbNiW5cuXI4ZtmGZu3ZACqsBOYT8gjH5A+4y121zzxujKmDBgxWxUhOccMcMEpUpSUMEY5b5898+FTFTdgyWxIX4nrPifToxVmQYKCGWm3A4HB4HE24eWCTAYLGYLHUWQwz22224GmGS67BYjDYCSKuPF14m3E1ghPEmWMOXrwznGcUUYTQklCEIRIxiThEjBBCME56fAKcJACE2EMHLHK0c4Wy1qzaslrTHmzLXDZi3WtmzBuwwsm7Vy4cAClIPg/5HCv5HFXKeETfN3ieQhPxNVfiaNWhkYJIZ8OfGhsvYLgWBYWBg4GJv4VAw4CE2EMHGPKxxuWq1o5ZOVrRmxaLXLXM4WsW2HNixsGOZq5xgCpgBMoT8k+X5KD8FI7q5K4sMsM6zwznGlKWwZMmK0YVrhvnxxx1xzjHAzZOBkIX4nDPicRjT1S3Q4SKqSKGKeOmmuu/C343B2ppsFgslhsVdVRJBBBbBhbcTBiSE7WhLn3VTrGM4TijCKMEYQlBJBGMScY339khkITYQ4cZG7bKxcLcuFkzWtGTBwtcNGjFa5xsWTjM5Z5MrBiAKYxeD/k0A/k0R63OI1WouZzMzq9Tog/4lXv4lZddK6YxVRMTMTz11vnaGzJg+BgsDwcHAwcAgUDAQMLE4FgYGBiwhNhGVjhauGzLEtbsmrVa0c5Ga1xiaNVubG4cMGuRi5b4cwApnG4X4aYvhpvjgtqpohwCbDYTATWRw224efFw2yIP+LRz+LRe9deW6s4cczZNYavluwIXjbVsDkZ44YUaEQkcc+ziligAhNhGRo4Z43DjCtxZMrda0x5GK1xlYuFuLLhaYsjJo2a5mgAqHAS2D/hzI/hzb8DfjV0UnjvO93dxMTE6YmqmTdxOL8SuWAIT8VvX4rgaZ8zBK2CVIwjGM7xyz1z11xwkwZOE6FMlEcOPfn2iF4408cWvnhhhIUIQwo4I4oYIokkEMEKOOOXaxo4whNhDXFkZtsLHMtcOXDFa0yY8i1w5Y5Vrhg5cNGbllkcuWwAqFASyC/sbT+xtXjuIXVty5kZ3d83sZnjM4nZoAhfi0m+LSdhLbopkkEKeeu2/D4OmFJgsJisZgLpJJaacDfg68PTfHSIXl7g9bp4Y4UEcEcUKGCFFHFDEhijgjghIYY69fBLBIITYQ2yuG2JhjYrcznLjWtG7nEtw5WLZbjcMczZk3ZYXDhkAKWBCF+Jsb4m5a4a7KMBgsRhqKoYaQhfiya+LJG7GWYApwOBx9eJtthsuYJgWA4VDoWFwPBQMGITYQ0a5MbFw0bLWLbG3WtG7nMtxN8rJayYNWDBy5xtGLJqAKhAEqg/4onv4oj+epgvM3bV8IpqaMRF74898Zmo8Dh00Ahfi1w+LXGzCSVUSRT0z4O+vI343B2wwSYC7GYTEXXWVSIZ58bg8HfgyF5Y4JNrHDDDBCCEghgIIIUUYRq9jLBHOAITYQybYmTFhiarczbC4WtHLVstw5WrFbiyZHLjFkxYXOFgAKTwyD/iv4/ivzxvXG64owhfiyG+LFO6KyKeTA4HC4EIfDlHgMBnsNh9FgcDQAITYQ4xMmTViwwrWrPI0WtMjFstcMW+Ja4cYceZhjZ5GWFyAKUg6E/GaN+M0OkMEMmTForTHUg/4tcP4te4nhxqbjjN2AhsZTsCpaeBg4nBMBBwEEITYRicsszTMwYLWTXI2WtMTbItw4mTlaywtceJi3cMWrJmAKTg2D/jPq/jPp8StRitxxqYP+Li7+Lie+5eLiayCHwhO4Go8FgcHpMAgsAhghNhDBnhaYsWJutYsm7la0aYmi3CybsFrNu0yYWzdzmwuHIApcEYP+Ofj+OeXW3e92nlrlw7UAhvFkp4sl4yOloiQgoRGws7Iz8fOghsUSMLCV83CwcDCwcnZoWEpAITYQwY5cWLMxZrW2NziWtMmZutcsGjhbibscjVm4Zs2+VyAKaR2E/HhF+PCG8r0hSVKYKWrPHpz78uEzW1ZMwIT8WfX4s35yvRGZOSVKLRTrtjw8/BzghsiV6BuZNBwMBAiBgBAoNI3sATwhNhDFu3bsmjPCtaZGLla0cNm63DixMFrZg5xsczBoxcNWAApODIP+PA7+PBPtw7arE3mwg/4sbP4sd4vHHNcZyIe8SWAwCdxWHz+BwGARYCE2ENWTnExasGK1g2buVrTJhxLcORi4W42mLE2y5mWZg2xgCqUBNoT8gS35Ap8Ck5VhKOS2TBSK98O22NC0rYKYJWtGdc+fPnzxhDBqxcKOJYCG8Wn3i0JgYmAi4OHiYmXkZmNkYWChpSUooykgoiBRMXIxsnJw8XAQ0ZLS1FLSUJDQsjGzsrPx8/EghPJndnDwTWMSKESCBAiiTgjCMEpwEYTTv4LmiCE2EM2DbM3yMmK3DizM1rTCzxLXLlvmW4WWXJjYsMblrjaAClQQg/5GbP5GhYa4cIhnXeufIIT8V434rrcTJiwWUxx25eDjhsyYRgWCUGhYGFwHCoGDITYQ2Z5m+JvjaLXLLGzWtMzJitxNGmRblxsMuFm0bNmeNkAKjQEshPyQxfkhZhDDatZzmWlCUU4SpktkxRXy7+Dr11nLFg5nG3aAhfixk+LFGCyKyGamCmWW+2fD4nE4mmeCbBYjEZDAYSqqCSWOG2XBz202gIXkjbwxbGeGGOCMQoIyBBASSwQiEjU7GNDaITYQ1Yt2GFqxxrXDVm1WtHLBytwt2TNa4Y5M2Js3YNsTJsAKbhyE/JfB+S8nLrrnThC1rURrjvjnOGpwmACD/irq/isB5T2rlw4a1GJiZiU7534PdkCGzRhWAgb+HQqBgUBBwEDAQaBQsHgOJgoWJCE2EN3DNlict2a1q1cs1rTIxbLXOLIzW42jHK1YsWjfHlwgCs0CkwGF9Fd6KWKBfDh78TbgZ6444JYhRNZgLrM9q9VgcBEkQRIIpoZIcfusTgMBhrMFZdZFJRdgsBddQgpnrlhjikqkQ14G/F4nC4O+mWuWeu23B1z0wwRTSRIaa78Pg8PhcHhb8PgcHh8Lg8bffPTBBVRZdNVNJBVgrMJiMhkAhfiC2+INOVNHVHYmSQIYoYIpoIIICHF5zO6bT7zFyTQQRSwxxyz5ndZeCOGFCjjjhpjjlggkkoommkhlntprpppjggIIYIoYoYoICGGOemeWdDLIkQRJIJpJKJKIpkyGKGOCOKCSKCiGaOCAg/e1HXrncZmYi7iYZiYmM1NTESRZdJgQsixEpglSampq6mJms1KLqQCJVcXUxKpCSYmJiYETCaJib6/AcbrxwCE2EN2TXEwzZW63LjwsVrRtkZrXGLGzW4cbNzhbMXGVvjZgCvkBZobuXO6Pi5WRhZGNh4uHh4OCi0TEQklDR0dJR0ZCQ0FHQ0hISkhHR0VHT0pHS1BTVFRNTk5KQ0LDzcXHw8OQcLKzNTY19jW1NDMysnFx8nHy8nOyczKycjHxsbEycbDxcHEQktPUFICD/irI/irrrEduGsUbnjcojhjpjGlKqNY1w6aXXHr38PxevfjubnCJZm973tcXVTNzciq4OCowjWuXDwOWuhmD+DkeD5t5yiaqYVa5tFqkRMSldWmKzUCr1MTMXVxeJRKJTFxEgiYlMSGfZ8dfECE2ENcrLM4bOcy3DhcuFrRq5xLcLHFhWtGWPE0aZXDTDlyA"/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KY2HAOAgAQdBMIGzgMBEE0UiUG01uFGoW0bNdtgEfkDCkgQRP//A0UoRigFAzgLZBkgMgkAgIADAXvCHkUzCQCAoAIB4cMeRTgIAP4DAAAAAAAR5ezAPx4QRoL4O6AAZoAAc2gBKAAAAApwJ4P+HQr+HQvny58gtzbhWOTkjN3vMxXB5XGKAIP+B7z+B73OM4DhF8Lq445TnNOHHkqNtdd55oTmcCMuHhxzjKcESM0UUJwAn1+Ci1AhNhDRjlzZmOZitwuczZa0buHC1xlx5lrZiwx4WubG0c4soAp9KIT8Pln4fI4xrjxcfJe0s2TFbBSE558uXPjjOMpUtaea7DgAhPwNmfgbfNG/dlyTxRlCSKsI0YrWxUtGFcM9c97j3ITtYJV13Y5xTmiiRIRhGAjGNcPgGJtAITYRkaYmGRk4aLcrBnlWtMmbEtcsWjJbmxZmWFrla42GZwAKTA2D/h9c/h9Zcq7ajpNbsIP+B/L+B/+I3ybrLMiGydgOFhLGPiaOjQIAITYRlYY2OZvhzLcLXC3WtGjPCtcNWTdbla5cbFuyZ5nOTMAKZxqD/iGc/iGdb1mqiIq7zvvvM08LwMcghPwN1fgbrbNvGw0mnGEISlKU4YcefHrAheMNOgzN88MaOCEghgjhl1ssEeTAITYRizOGeFpmYLWDhs5WtMLhqtwtW2Va5YuGWVo5ZucjnMAKSQqE/EJd+IQfJqpgjXDUg/4G1P4G58468omZh8SVeBqDSYDBYHIwITYQ2ZMmWNlhYrczhnhWtHDHKtxZGDRa1yMWDltjx5WjbGAKVRGD/h2g/h2h3OOOMk6csawAhPwW1fgtrxW0UxRlPHLTXHeohs7YtR9bBwZBwcXcwJLgITYQ3ytXGJm5xLWOVo3WtMjJotxNmjRa4ZuWTjExauGeZiAKUA6D/h7W/h7TsynGdHjAhPwZofgzFx5s+icbXxmshswYPg4C5iYeFp6WChYCACE2EZceNy3Y4sy1kyxN1rRgzYrcLVs3W4WLVvha5M2Fo4ygCm8fhPxASfiAnhDBHJSklcOfXjx1U1aNmqmBPLHKg/4LpP4Lr+Hg8s004Vw1iImc7zu7xzZiwIXk7exwaWuOVDCIEEKCGCOGPC6WFHgwITYRiYMmTRrmxrW2RizWtGmRqtcYmrda0YYWuFkyZ43LhiAKaR6D/h7W/h7X73jnwnHJwxExd3lzRPa+muCD/hAE/hAFY1nWXHp3u2ZxHA4Qx4OOu4XjbVwxZ2+VKhI5JYI5I4II0+tlM6AhNhGJtkb4mrVqty4XLda0zNci1zla5luNpmY4mzDGxwuHAApTD4P+IE7+IEu9RxiZZxPSgIT8HhX4PFcGqlsEoSx3w58Yhs4YlgF7Bw8BFy9fBQqTITYQ4ZtWjHE3cLWOJq2WtMmHGtxNmWVblYZsTNk4cN8eLEAKZxiE/EOJ+IdW0pYMVLRhhw58961xR0UhAIbweEeDvOHIBAwRBQSCgUOjYe2w6IbP2Q4KCwHCwMGkIGFgoGAgULE25BRwITYRjxucjNnmYLceZk0WtMbJqtctHONazatcuVk0ysGrXEAKSgmH8Q/XiGZgkHoldi8ZioCD/g7u/g8Pq+WMVQCHz1j2azGJwlAaQCE2EMHDBsxcuGa3FiZ4VrRq5aLcLfGyWsWWHE5aZG7DKycgClYPh/Djt4cwYlHpFPJZPphHo9Mo/N5mhPwl1fhLXvPS2wvWMqSshslXcAo5WJhUzgFAqcAhNhGNljbOGDXItwsMeVa0w4ma3FmYNFrFxjatWGNkwwssIAqJASyF+HBT4cMYIFUd1dU81dSqrCWXSQT4PF4fG4OuOi7DYbEYSpBbbbXSg/4VqP4Vq4rjreAq3Gc3NRw6dPA5dIrd8+PXne8cauLAhPEnFlrx551jOEYIkIwnKJGEYTQIxjXT25RnlCE2EMmzfLiYMmS1liy5VrRvkbrXDFm3W5MTNy1yZWzRgyygClENhPxAifiBJpWGO06YsWbIhPwtTfhadlHBWkMdceHSh8KUWAJfEYLDaPAYDA5eITYQ0xucjTJkcLW2JljWtHORstxNGDJa3xZmrHE5ZM2bliAKTguC/snD+ycdeZ3jMIfwooeFFGJQqCSiX1KCweGgh8WVuAwCax+iwOAwWSghNhDVqwYZsmFmtcNWjda0xNMK1y5Ys1rXGwwtWOPDlZ4cwAppGIP+J2b+J3HcX04dNcsIzfO+LnN2h/AT94CBZ9OIlKJFHIZCEAgELisZkMljMtlsnlMjheLMzHBn8ORkMMMsMM+Px8CLECE2EMnLlyzcOWK1jmxN1rRywwrXGVm4W5MjXK5Z5GLDC4aACnQlg/4sWP4sU3GvJqJaxrsXvOeMZxjhyrDN8Z660IP+Bqz+BsHhPKeE1MOMbtcOFVqIOMca68PH4bCF5I3cMWlrjjhhQgQxQoIYISOGO/SoI5whNhDbCyYNWzjKtxYcjBa0YOGC3FmxM1rHHlxM2WRkzZYcIAp9J4T8XH34uPzLky5MuRmpipaMr3y473qUjKFZYbVya8iD/gVY/gVlvhx7b0OW5RmpxHLXDGtTGZznjfg78PmAheFMTHJma5Y44UcKGCEEUcUcUcUccMc+rjMWITYQ5xMc2Fs5crcTZzkWtG2Vwtc5muRbkbZXGVtkw5mTHKAKTQ2E/F2V+LstozRxUvataoL+WRP5ZFb42vLu6IfFFbQCewmCw2ewWBQOPiE2EZsuVjhZYci3Fha5FrTG1bLXDNk0W5GuPE1Zsm2LNhygCm0chfjEG+MQeO+amyDBYLCWWQx24vF4/D0zwYCa6gCD/gV8/gVz1NTi5uJqY1GEt5z4fPweIIXirLxsvgaYZY4ISGCFBCjj1s5lwCE2EM2LZu5yuGK1uyaMFrTIxarXDnFlWs2DXJixuWmVi3cACkkLg/4xtv4xc8blxz1uwIP+BVb+BXed44TpFIfHltQOjw2gwOAoiCE2ENGuHFlbuGa1hkctlrRkxarXOFq4WtsTdk3bZG+VlhYACmcbhPxaufi1xVwZclMGC0kZ1vHTSOCWqGagg/4QGP4QHcOG9Tx6dbzco6b1XDrw73xAheQtjDBl8bHHDCIQghlv08CO8CE2EMWLBy2w5mi1zhyOFrRthyLcLZq4WuWDZwxbMcmZo1cgClcRg/4vuv4vsePJFI3ndTrHAIT8HMH4Oa8GSWiVKQZ2fLjwgIbSWQUrWwcKg4GFpaOAQsAAITYRjZuMrRqwarcjDCxWtGDhytcMXDFbjYNcmFm3ysmWFmAKbiGD/jH8/jIL3hyjE6qOFcKqbz179+fHaOWuHDSD/g4U/g4DjGcRc24riYwrETE5cb4568SF5M3cMGhwMscaGEIERAhgjjp1ssUuPCE2EYW7Jkzx5nK3I3w5lrRqxxrcWRw1WucmVs0y5nDVywbgCkQJg/4ycP4yNdaq73mC/nhr+eM9pHSHyFc4DC8BwmAwWPghNhGZvha4szDCtxtHLVa0zZnC1zkasFrbK2cMGzLKyyNmoApoHIP+Ls7+Lt3jd4rhjhfhc94z1XVcNa5VqIT8FqX4LU5SniSrHHiywz5s+JKU8mWdZ3CF401Jo6Y44YSGCEQwQx4XPoUYITYRix5XLNy5crcuLIzWtGbXEtwtsrlaxxucLNu1b5szFuAKciKE/GIV+MQ+XDljtW1MmDJakIzw3y4cM60piwaMGKWAg/4J2P4J6e3XyK7a4VF3vfPe+d3ZWI01eLCF5G28LTzxxoYQQwwIQQx06mOCHDghNhDhwxaM8ONmtxuWWJa0y4mC1wwcNVrNo2atGDXC4asmoApnG4T8Zt34zh8s55IaMWTBinK9cOO+GeG0MGIAg/4Kav4Kc9VXaaTed73u5MTyaIXiTKxxZPFwypYpYoYYI4I0uB0ZHGAhNhDRzjyNGLRwtZY2WVa0csGi1yyw5FuJplaM8jDFlcZcoApmFYfxbveLlFDohJpNTJ9RqFOJNCojJZjRZ7PZaIP+Eub+EtVPGN8es2ViuW548YbJmA4CAtYeDgYFAwKDgYW/i4KHpyE2EN8uNziYMMK3K4zNlrRvmwrcLLC3WsGLHCzxZMLBuycAClMQg/4udP4ua4Vus5XydOHIg/4VwP4Vp8XpiEccd+ffmIbLWB4FcxMLBwcLP1MCQIAhNhDlo5w5GbVutbMGTRa0YYsS1zixtlrbC3aNW2TE5xtcgApSDYT8Yi34xHcccuaWDVTBCQCD/hZg/hY9hM33z148ZIfHVrgUDoMFhMHocDgEFjohNhDNuwx5MuXKtcY8LZa0zZsi1zkyOVuLDjcM2rbK1Y4WYApwH4T8ZfH4zBWK9pTsxWyZIUvj07d+fHWVJZrWgIP+FUr+FTuevbNKm5mZqMa1UHGfF4+L15iG0RjeAgcEwMDAoEBAIGAQEGicDwMDA1ohNhDnNhaYWbBktxN2LRa0ZZHC1xlYMluJvlbNszViybY2gApHCYT8Zt34zTdGC2aSwIP+FPL+FRfnnLNwh8vYJgcJwnBYDA5aITYQ0ZZmTdy1xLWuNhlWtMzNqtcNGWVa2cZXONsxYZWmRiAKhwEog/467P462bzx5ZnGa2zd1XLHLGJvfXfPcy1HaOTghu/m8ACMJCTkNOSVJLV05TT1JLSkdER0AiYONkZOVlZubm52fo52jnZ2dITyd4Frp5s4yjBEiiIRRhGKMIxjXD4DjWlAITYQ0aN8rNzmaLXDVk3WtGuJitxOWWZa4aNsWFw3Y5MuHEAKeiiD/kEM/kD554viieOO+N4VHCsQtnObmMVwz53XpMCD/gqu/gqzlUOfLVb6ZxKevLnnN5iI4RWKjnXHPECE8LcGGXHjiSSurGKcYThGEYRgIx092sq6QCE2EY22PC2xZGi1syxZFrRwxxLcLRo3WtnDhwwbt2bTFmwgClENhPyAifkBHww05qSzU0SwAIT8DEX4GE5WjSGOePHvxobOWIUHfxMTQ0sDAwEIITYQ1ZtXDVmzxrWjRyyWtHOXItcOcmFa2xs8bdjhw4WbVuAKax+D/kH0/kHtjpHCKmbzvOd3PW5zF8Haq5CE/Aep+A+GcIWhbAhRRaVpWSjGO9vx6c6F5K28LVzxyo4IYI4CBDBGjjw+fgjilCE2EZcWZgzYtXC1m2b5FrTNjyrXGLCyW4seFy0as8rZxhbACk0Mg/5CqP5CpeGOjXLjO7CD/gTS/gTf1PLN1uOMgIbIlzAQNjIxuAYFCxYhNhDjKyZuMjnItytcrNa0ZNWS3FjyY1uHHjyts2VkzYt3AApfFoP+RM7+RL3nO9bq8CN8d+HHOJCD/gQa/gQLjXHwMxNzdxVRGMuohsmXcDBW8XCwcGgUBAoWDwHAoGjAITYRmaYceRu0xrXGLEzWtMuHKtxM8uJa3b4seFizY42OPEAKTAyE/Ijl+RFPBDFZg0xyxIP+A+T+A/fEalq6yIfFVbQCgwmF0OCwGAxkITYQyyM3LnM4arXDJzmWtG2ZktwuGONa4ZOcThvmxtXDVsAKUAyF+QOD5A4cHgsHgpZLprJAg/4PPP4PPYmr7d8cc7CHxpY4CoMLiM9gMBgMPCE2ENHLBzkYNm61ywas1rRjmaLXGJpiW5cLJgyYM27JribAClUQhPyGtfkNZiyabY7TSlilkIT8Gln4NP9DkTxSpLLLLhz1hsxYTgYC5hYdCxMbcoGBkSE2ENHDhhla5my1s3aZVrTDkYrXDRnhWtcTLG2wtseXJlxgCmQag/5FIP5FITGpwqZ3m+MynF9PD5bAg/4Ndv4Nd9b5TcUpGIqJnOvD4559wIXkbawR53BxxwwwwQiFDLjc3BDBACE2EOGjNy2aOcq1rkYYVrTKxbLXGFy5W5GLlq4cscLjLlZACk8MhPyKQfkTvwZq2rnjpx5Qg/4M9P4NBd4zrhOK1gCHxxaUBoMNjcxgUHgUDCE2EMsLBswZtGK3Lib5lrRrlZrXLJwyWs8rdg1a42eJk0zAClcOh/H955AAZhLqJQKdPJVEojF5TMyE/CIF+EPPPtnpKYMWKMCHxdXYBA5zDYDA4TQYHA01ITYRkaMWmFqwZLXLLJjWtGWNytcuWjVawzY2rBvhYZcObCAKUA6D/kJ+/kKDiOPCFTEcNIT8J734TuYZGJCmPHtvrIbN2HUDfw8HExd7AwEHGiE2EY3LfLiw4cK3DkcOVrTCxwrXOZnjWucWNqyzYmTRg1xgCkoLg/5FNP5FP6msRiOGgIT8K1n4VmYVYs88Nc6HyxgNA6jE57AUDjIhNhDJw3asWzjCtZuGmRa0yM2K1y4cZVuHGwxMsbHMxZZGwAp1HYbyRheSM+VhZWKhYyOmpqWkIRCxsvNy8fHwULJR1JKSwIT8KLH4UecWzBwsGKEq48efLtz6cM4QyQ2MiACF5I3cMGdvllQoYEIhghT35+VHeCE2EOGLPJkb5WS1ywY5FrTHjYrcOHEwWtHDXE1cNmOJm3cACnAehPyVMfkqZlmhassNU8VrQVw6defPOsNWLJCD/hQe/hQFuuPC5mLhSomImc3fPfffcIbMGEYGAvYGFgYODgIFAwBAwBAQKJwDAwELZiE2EZGLdhkbscq1zlcZVrTG2ZLXDPMxWtm7TG3wtWORhmcgCkgJhPyVjfkq13YNGSGCYIP+FHD+FIebu85yh8jXmBRG9w2BwWVgITYRjYuMzbHiwrWGXDlWtGTFutcuWLFbkcZmjnIxaMnLfEAKUg+D/kPM/kPTiWS6cNduwIT8EnX4JK8kLStFbPXPh0iGzliFB38LAwMTL2cFBwMOITYQyxs2uLDhYLWuNvkWtMuZmtcOMLha2buM2FgyyYnGJkAKcRyE/Iu1+Re+cIyxZM2bFSlcefh79uOcMFuBTNGD/gia/gh9qs6m8zcpqmMxnN+Hx79+YIbKF/BwFTOwcCQMBAwECgIGCg4CHg8CoGBmwCE2EM2LnC3xMsy1i3Y5VrRxlzLXDhliW5mOJvlYOXGbCzbgCkgKhPyMDfkW93RpfDecwIP+CHj+CJFxmt3fcIfKF7QWp0eEoHHQITYRjbZm2bKyxLXDRi3WtGTVytwtmuZa0cYWLXEwc4cmJuAKqQExh/JLZ5JX4rGYjD43GY7F5HE43AYJII5NpxPpxNpRHo5HItDoDB4XEYzFY/H4vI5LL5fMZDKUGjUolACF+ByL4HS4JI8AumuqwV2GosJY6a766bb7cDg78Dh8DTTDBVVgsJhKsNRFEITwhlhPj5ZzhBSsEZwjEhOUYRgjCcJkROfB5MZuMCE2EMWbfHiY4ma3Cwys1rTMyxrcLXLiW5W7nFkxsmGNmxwgCmgThvDAR4YN5ufk5GAhJSWnp6UloJAwMKCH8FKXgo7kkYj0OiEDgsRkcZlcTlcZjcbioIbLmD4FewcGg4OBgYubnYKFhJIhNhDXM5cZMTfGtYtGOVa0xs2K3C4y5lrXHhzOGTZvjatswApmFYX4UdPhRxjmYiTBVYCaqmenF24vA3wghfgn2+Cg/DYCPERYSyaaKGOmmXAz32iGzRhmBjaWJgYVCwUGQsHdxqDvQCE2EY2OVy0Ytcy1tjy4VrRzlcrXGHDiW5W+bC5w4s2LE5bgCnQehfhjO+GO2+GuiK67BYCqqKCO+vB223wx3QYa7BUAhPwVhfgq1xZIZoyrfHj058+XLOEMGDJkzSpNMIXjTQxxZHJwzkcEMEMMCEQxz62OBkwhNhDjJkysGjNstYOWzda0xNnC1zlw5lrJtlx4czbHhauMYApPDoP+GZ7+GZWLbhvUs8iD/guk/guXpq6cXdz6gIfHFngCfwmCweE0GBwCByEhNhGTK2yN82VwtYZmOJa0wssy3FkYs1ubGzc5W7jFkaMWQAp3IIT8NAH4aBYQpglSBXDhy1vBTBkpilW2mmnNjIP+Crj+CsWteH0uoqMarFTU5va8sZrN84bOWIUBfw8HAwaBgICDgoGAg4KDgIFAwMHD3sPAQNiAITYRmaY2bBs1crWLhk2WtMTLItxOHLZa2bOG7djhxtmDBwAKZBmD/hty/htz6xqemOU1xzz55uZ5Tq6sg/4KWP4KWY1q6uk0qYmcx3zznICF5i4Tkl1cssMsksEMEcUMMudxsCWIITYQ0yt8eVq3arceXM3WtHDPEtctmGFa2a42LVthbuHLNiAKQgiD/hr2/hrLw4TQgv5pg/mn/pe9h8kXeBzutwOBz8AhNhDNoyy5HLRotYsXDJa0ZNHK3FjzN1uPJkbsWeHNhZsMIApgEYbwqFeFUOAiJiSqKCYmIaGj4+XmZMCG8EVngh/g5OPoZehmY2LhEZHSkYCGxxVwCnm4eAhYGFm6uAgUoCE2EOGeTJmcsMa3G0aM1rTE5xLXLVhjW42WHHmZ5WrDExZgClcRg/4ZoP4Zr7NRwaxK4ziF+AFD4AabMJZkqLIoo7Y8LbhcCIbDUXBp+Zh4GDg4GTt4KFQwITYRizNm7Bu0xrWDZyyWtGjRstxNW+Fa1YMsrXDhaN2rLCAKfB6F+Gpb4aj6osFFNBHLbgcTg6aYorsJiMJZRFZfHbKAhPvbPvga5YVwUzZuFs0WxJ106ceXDXLC8KyAhslXsCvYGHgIGBgoOCgYBAwEHAQMDAwcLgGDQcyAITYRiyMGzdq3YrcrRkzWtMWFktc4sWFa3ZsmThixcZsrRuAKYRGG8KHHhRPjIyUjKKSkIqBgZWRmZeVAhvCSt4SWY2ZkZuRm4tDTUdMTE1OAhskXaCsYuHg4OBiZurgIGDgwITYQ5aNsWbKzbLcTfCzWtMmNqtctceNbmyYWDlvjYtW2RiAKXhKE/Crp+FXXHfLaMsmLNozQwQrMhfhNa+E0nDYS66BThcHia8PTfPaAhs6YlgIG7h4WBg0DAwuA4MqwITYQ2atGuRq5yLW+NtjWtGzfKtxZWmVbjYssTXE0cYWDHGAKVg+D/hd6/heX6zz6Vy06TWcAhPwnVfhNrzasWTBWGGmXHp1ghtMZHgIPAMPBwsLXzJAxACE2EN2jHM2yNMi1vkcsFrRvibLcTDC4WtMLfE4zN8mHHiygClYOhvDD94YpYaMopKkmJaShYOTlQIX4Mhvgx7nvrxeBvtplikuAhseWcArYuFh4fA8FCp0hNhDTC0YZXONwtb4cLla0YMca1xhxZVrNhma4nDDI0YM2oApNC4P+Gs7+GtdxTVax4QCG8Db3gbbnpqklopDys+CHv0vgEDkNBmMBgsBAITYQybsGuFzhYrW7XKzWtM2NmtwsW7NawyM3DZwwaMXOZiA="/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MsmHAOAgAQdBJoK5AUBEE0UiUG01uFGoW0bNdtgEfkDCkgQRP//A0UoRigFAzgLZBkgMgkAgIADAXvCHkUzCQCAoAIB4cMeRTgIAP4DAAAAAAAR5ezAPx4JKoKevYAAAAAACsICiwGG8ALXgAth4WBj0fAx8PHyMrKy8zGysTCwEPEINAxERKR09NUVtNzVtCy0hKR0lOSUhFRkRDREBCQ0JGRklGSUdFRUFCwsXDwMHCQkUgYmRk6Glp6Wfm5+Vl5WTk5GVl5GTi4+Lj4uRkZWdm5mZlZGJj4KFgoOAh4tBwUFFRlFNUUxRT0tTSU1MTVIhPtlvts51wVwMEbIQQlDBSVLSpKUEqrxj0/BHgnrcVOcEpUhaFJRhONY3jGKdIpqzndOMapxreeGM4xlGEYIwEoQjCMIwkhZS0rSwWlKFIymlCOCcL1mg/S6Tnje7ubXBJMJVFwEzEkExJcRKamJiUSFTCJiZi6zUoJqYkmCYTUhNSiRKrqJIvGYRN35PqzmPMAhNhDVoybZm+TEtYtMOVa0ws8K1w4cN1uXHkxZHLVg5yMXAAprHIT8ad34032WPBpjlDFg1aMmKlIxrXPDTO8AhPrwvr5cUtGLVgyUleufLty58M0GaWCMgIXg7AwsvTPPDGhEKGGCOG3UxQpQITYRkYs2GTExyLXLDEzWtMmFmtxZWzFawy5WjVq0zZczRyAKVhCE/G9d+N6/HPHKskMFdkslAIX1h3rD6sRJiqLJEeDpxeDxYIbJ1+WcfBwsDCxNXJoGbCE2EMW7hrhbZMS1zhyMlrRyyaLXDRhmW5sTNtixN2rfE2ZACmIZhPxyhfjlRjelM2TJgMe3Tpz1jSHCwaIAhPrzvrucVbRmmnRaiCs8+Hfn3obNWGYFfw8HAoEAgYXAsLAQMuAhNhGTM0wsmzhitbtGjZa0ZsGS3EwYNFuNm5a5mzRqzy4W4ApFCYT8ch3449aZslMEaIL+LKP4s5m5q4CHxhY4HC8BwWBoKCE2EM22Jm0yY263LlY41rRw2bLcLnGyWtXDDFixuWbJk0ZgCpsBNoT8eOH48pYzxW1atGiUr48eXDecKZI5s1MUMCE4VnOtc+fLpxzjCmLFulilkIT6qL6o+k7TTnet746zjCVsWDBSxeuG+Gt0rYOBm4WbRSV8OnXl4eHXcIXkrcwwbGeNLFGCCFAgQwCCOAQwQwQxQiCNLPsY0ODAITYQ0ysGrXDmzLW7Rs5WtGjdgtxNmmZbhYt22JozbMmbDGAKbxmG8fqHj9tg4WOiJaSmJCIgomPl52nm5mHhYyKnKACD/adftD8cdc547333z3cRWOGKm5CGyhcwMBT0sHAwZBwECgYKDQuA4GBgYsAhNhGFjjbNMLFitbtcLla0Y4ci1yyb4lrVs5b5sbRvkZscQApsH4T8R6H4juZ65Y0rWhmkhGuXTnz4ZwhqhqWwgIT6Xj6ZnZgwWyJTXjFClsEpJz1x4eXbnziF4y0cMGhvljQoQQISNTlcWhiyACE2EM2TBk2zYsK1hiy41rRm2cLXDnC0W4ceJi2cOG7Ry4zACkoLg/4jvv4jk+THHjPdsIP9Kl+l54ZxUw1Yh8OU2BweYxufwGCwCAAhNhGJyyYMsbhitZMsjFa0zZMi3E2zNlrRm3aYWmVgxY5sQAp2IoT8TN34mb8csuaNsFLSpOE4QnG+PLpz5cMaU3ZtWYCE+f4+fbpirihCtc+Gt6xoyMUpE53rnvw8O8CF481MbV0xwwoRBDBCghghIIY49XXDDjQhNhDlrhxM8jjEtw4mLRa0ZsG63DlcZFuRu2xMM2NoxzZGYApGCoT8TXH4muZYtmq2SliD/QPfoH++5ruyh8WV1BaTR4KgsLAhNhGbGxzOXOZmtZOGzNa0ZY8K1xkcOVuRjjZt8WJo2c4W4AqAASyE/FPV+KiO8cGLZs4WjRKePbr35cs44smzVkyQpOuXHeaWDFkUmIP8zh+ZV7TwzGeO/B59evG5rGtdqqpZtu4kQ1NZwITyJ0Zw5vJjOKIiAQjCJCKMYThN4LpWliE2EY8TXJlyZmy3E1wt1rRixxrcWXEwWuW+Fi3YOXDNm1zACmobhfiu++K9/A04OhZgMNjMFgIoJa6a75a5E0EwhPnqvnj4ar6EI1y58ePHjndG08UZQsCF4uz8cmjtljhRwISEjlwOjklYACE2EZMjhu2YNMq1nlYOVrTFhZLcTjEwWuWbnI3yYsTdswagClUNhvFhZ4sS4+Zi5+Lg4aOjJiQAh+T05OmNSSXSKQRiAwSKyWXghsOSMBC08bEyd2hUUCE2EMcjfM2w5Gi1rhyYVrTNhbLXDJmyW4XLfDmcZmLRmwyACqgBMIfxFReIqOFxGQwCGwyFR6QSqQSCFQCJx2VzGYyuPxFEo1JJpNptJolAofH5XO53NYzCYREpVMJhNIX4EcPgRxlw0WEmsmmI0McKFLDPTfg8Pi8PjcLhZ4JqrMViMZgMBgqI4aZQheNNOZ2uWWGFDDBHAQQQxEMEcMEpDAQQEENexlQ5UCE2EYcrJk3y4si1q2cs1rTE4YLcWHNlWuWzZzmcZsuJthcACrcBN4fxJkeJLuGw2FxeAx2OymWyuYymLwaKSSXTKjUCgSybTifTiaSyTRqEROMy2d0uo2Ot1mp0eZxWFxCOTCXUCbTCWIX4QYPhCfhhgnmguowGEw2Aw1mCoqhIJ668Dbg8HjcPhcDbXbKIEFFlmEwmMwmEswVAhPFnFOjec5xijGEJynAVpOBEijBCcghOFY4/AM4T3iE2EMcuFg1cNci1i3bY1rRgycLXOLE5W4WeVhiws2eNowZAClQOhPxFAfiJllmpoxZMkMmWc4T8Jxn4Tc6ZrbLYIRjfDpCGz5i2Ai62Ng4WHwSgYWZAITYQ2asMbXM5aLW7dg3WtMuFstcMm7FazaYm+FrkcNWTVkAKZBKG8V0XiublZmLl4KAlJisrKSihIKNkQIX4XAvhcZwE2MoxlFCWfBz4HC4PBobIFnARtDCwsLCwMHBxOAYWAg58ITYRlaNnONhjxLWeLFkWtHLZqtcNMzRa3csmLVrhxM2GbKAKdBqG8XJHi6LhYeMipqgpKSWiIGRl6Opp52Hg5KQoJqcAhPwxffhiZwXkk04cOXPj01hCWC2LBRCGzhh2AgbeVg4GBQMBAwMFAwCBRd7AQMHIgCE2ENszLNhctWC3I0YOVrTI0ZrcWHE5Wt2OTK0ZsWeZliwgCnAhg/4wAv4v968BqL3x673qOkYpE9d8YT4Ecq4Ag/4Y8P4Y07jnwXd3xx33uIax21qYnnPHfXqAheTt3C0OFlhQwkIgQQICOOvVywR4UCE2EMWDhtlc4nC1hictVrRk1xrXORm1WsW2PK4Y5MjPJkZACloRhPxmmfjNXjSWimaEI58O/DruhPws0fhZh3bo5pQThjnnw584hsqX8HAVczCwcHAwtnLwECkgITYRhyN2OZu2cLW7NriWtGeZwtctGzZblzOWzhw5zMGLRyAKTAyF+MjT4yL7KsRNRVTTbeCC/qGT+offVzMzDIfEVTgMAnsLhs3hqAyUITYRhwuGrlo5xrXGJs4WtGbJmtw482ZbjZ5MrBzhb5W2HKAKbh2E/GnZ+NMuDPiz48OGsKWxYtGSC88eVlyMAIT8MOX4YV54Mdrr1rjvjw4cMZMVsltEdE6AhePtepydMs8aGGGEhQQwI5dbTFDkQCE2EZGDdyycsmS1i5bsFrTFlYrXDhsxW5crbDjxNmjVw0bACk0Mg/43pv43o4rWZrq6yIT8MPH4YV44cFbtLbhAh8aWWAQWewmF0GCoDHwhNhGNu4atmLfMty5m+Fa0YtMK3C1xsFrhmybNMbRlhaOWIAqCASSF+OOL44zaIqpYK78DgaYZrMNgMBdNFLbhcLh8DbLHBhpsNdgAhPwr0fhWtzR0SpfLl059+fXW9oZs2TZKkZ1w10x01qCF5m4VT6uWOFDBChEMECCBBDAjhp2scMOVITYRkbNmDLM4arcrjDlWtGrlqtw42Tha3yMmbZm5bsMuNsAKRwmD/jxc/jxhjLThsIP+GaL+GYe+N8U9QIfF1dgEJv8VgcDkoCE2ENG+XHiwsWS1xkZOVrRhkaLXLBq0W5GTFiyyZG7Jy5yAClkQg/4pvv4po8XXVcROOM89gIbw6GeHSeQjKCQmJCIiImDk5mZlQIbHFLBwVPMxMDDwsXdkHDghNhDPM3xtWzjItxM2bZa0ctWK1xmaNluNplyM2WRk5bMcYAqSASeG8UaXijlmpamlJSYgYWZka2dj6WFh4qBpJCYlIqCg5GZmaOVkYJOTE1OAg/4e+v4fA53ms6Y12Y6TqI4r3nvnrvjMscHa9WCGzhiGCh7+Nk7mAg4KinoqStoIo5+DiYCBg4CBgIGCg0PgGBQMiCE2EOGbVnlbOWq1vmysVrTI0yrXDVlmW5G7XC0YZm2VswzACoEBIYX4yrvjLjwlmKwGIiijwOFwuBwd9MsVGAwGKxmGwE0kNuFwN4CF+Hf74d50sM8d8ds8cM01l2GwV1USenA4GnB34e/DgIXhrHww6OWGONDBHFDAQQkMEaevWwRoACE2EYXOVy0cY3K1vhbZlrTFlbrcTdrmWuWmPE1w4cjTMxagClMOhPxqMfjUBpmbpxhlab5whfh1G+HQeKGWae2PF14XB4WHxRVYDAKHB4LBYbP0BQchNhDLG4YtszfIty48ORa0wtsq3DmZN1rZjjyMM2TEzzM2QApSDYX42xvjcLlpSXYS66rBVIbw7TeHZWggJhBQEXIzMnKghsyYVgYmzh4eRvYCDQghNhGFnkaMMzLKtbsszRa0Y5ma1y2ctlrJq5y4WrltjZtmAAp3IIX43OPjc5kmwVV0kkMuDwuLxeBvnSXYbHYjEYizAVxTyoT8PEn4eFV73ve84xpTFi0YsmCUI4b487Pe9YXlzguKXYyyoUJBDBDBBCQQo69bLFLOITYQxx5mrDMxyLcuXM4WtMeRotws8bla2aNsuJvha4WGNmAKUw2E/HcZ+O6XHDHiyZt2DJTAhPw6/fh2DwZqaMCV8OvKh8VVmBQOgwuCwebxGBQWNiE2EYsuFmyaZMq1w4y5lrRzmcrXLjG5WtWTjGzcZGGJkzzACkYJg/484P486dX4FUqE/D09+Ho/PkrWNbiHxdXUHwfCYBBYiCE2EMMeZi3aZWi3M4aOFrTG4cLXOVg2WsWGPGzaYsLfNhYAClkQhPyEtfkJzR1WyYEs8duHHECF+Gr74au8xdgKKIY5cPDh6cLehsrYFgYDAMLBwcDCzdagUcAhNhDJuxcsGbNstwsMTRa0bs2a1wzzOVrLLjyMGrbDhxtsQApIC4X5BAPkDzuxFU1Us9uBgv6zQ/rNc813qIfGljgMHostj8DIoCE2ENmjBwwZssK3GyyMFrRjkYLcLHM3WtGTfC5ws2zbK0zACk0MhPyH+fkPhys8mPBn3QCE/Dl9+HJGscKOfDXHrIfF1dQGfwuNzdAYDBQhNhDjC2ZtnOJqtaM3Lla0cNWS1yywsVrloxxM2jfHizMMYAqZATyD/kT2/kUDiu2tVUt75xkicRWOFVUzOeObm1VGNTVza7OF8pxNAIP+G47+G22c4XvN3GK4RiZvrz69eu4nhw6dO3CKvjfPO8xeq1rUVLwY5x1ohPOHiVn7NYkEoyjGMJwjEhERghGCMpwihEhFCcZ34/HjGQAhNhDDK1w48ONstxtczNa0asci1yxcNVrdzhxOMTFgywuHIAp3H4X5JUvkk9gQTzQp4555454YaJqqqqpJI5JKtqCG8OSHhyRgImEkYCNgYWAgYqGjo6UiI6EgIGJi49RyMnJ4AIXkDZoM3fTDHDCQQEAQxsjoZUeHITYRkwuW7JxlZLWjTMwWtM2RitcsMeFaxyNmrhk4wsGeVwAKyQE7h/Bvd4N0YbDY3CZHEY3EYXDYHBYAgcEgcCg0OikikEslk0mEmlEgj0OhUAhMRkMhlcvlMtlctkcnj8dh8VgMAiUGjkUjQIbxB4eIS+BhIOagJKEjISGhISCjIyWlpiSlI5Dx9DN0NPRzMzLxsbEw8bDxcHAoKMkJSampqUnJCejIqGjghPA0mPXjwzrGMIyjRERVSBBGEYyijBFGEUYp4fAcYy1AITYRhYuHORg4zLWrVi1WtMrdwtxNGzVaxZZsOFjkZtMrlmAKeR6H8Hing9FhkahEeiUokkum04oEuk0SgkRkcvos9ns7lcvjcPg8DIT8QYH4gyccdMcePbjy3nKWTRq0YsWCS14znACE8fd+OfbedU4ECMIxinXL2YTWITYQ4ct8LTC0xLW+RqxWtGbDItwtcmJawxYmWVs5ZZW+FgAKoQE1hPwlGfhKhLZ4Z4zQyaN2bRaEcePLe8VpYr5s+DTDSnjxYcFcVcWC1sWLQIT8OdX4c/aW1W4WLJKFcenfvx1qtbNgySnfHfgz4d8sr2yS2U3U4GDJmlCEAITwFSTh68M6yjEhGMJwRhGE0Z4azxzYt2jJLUhhz48OnuynPcAhNhDlnlZsmbPGtYOMrVa0c4mi3E4x41rVpkcZWDnLlxuHAA=="/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KUEHAOAgAQdA/QKfAEQs/C+1QQG20iusqBsuY4b0QMLSBBE/4GvBkUoRigFAzgLZBkgMgkAgIADAXvCHkUzCQCAoAIB4cMeRTgIAP4DAAAAAAAR5ezAPwrNA5wChPx/Nfj+bMeINOjg0wrrzw1rhrhnNFKcF53VjK9JRheM8c0YFoyvO9b3rOMIzRjdhhEhCMI1jW6UsGC2bFaMa3vWMmKWa2KEIoTjNOUIxlCVrYKYrYLStHFaVslrZqYM2DBgxaNW7gcDZq1YLXgkwZMGzBTBSCcYUpalMUGHLj058d0IQhLPXHrx441laFpRnlvrw5c6EKUlCGfLjz473QtCN8efXt26644RgnfTr4/P5/d6PX5PL4fFz48uW+Wsp7CD/hEO/hEPPD8IM4yqUKQUurSTKJmri5tNiL1KCiIpSriZRdWErEzGTdbRNYawiBmrRerohMKhisVpWmJq4XMzMqRicXnObzldYrV4mYzxjMxkzG7zO6zU1ELubzKrwwxJCJiKYiIBV0uGbzvd89zlJUXETicVFRjGKrHCu3Dwp1bgg/hjrXHzc3MxcpkmJRIiUSiYkiYlEwBMSRKJRKJRIESAJgJgmEwTBMEoJgRIETExdSmJiYmCJi6SJgTRMJRITAETExKJiSVSmpRcJhMJgmAEwTAAiUSCYTBMETEwS7/BdXPhgCE2EOGrXNhyMsa1vjxslrRmyZLXDLCyW5mDLDhyts2Vgzyg"/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rk 3410">
  <a:themeElements>
    <a:clrScheme name="Dark 34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7030A0"/>
      </a:accent3>
      <a:accent4>
        <a:srgbClr val="00B0F0"/>
      </a:accent4>
      <a:accent5>
        <a:srgbClr val="AAE2CA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 3410</Template>
  <TotalTime>1478</TotalTime>
  <Words>551</Words>
  <Application>Microsoft Office PowerPoint</Application>
  <PresentationFormat>On-screen Show (4:3)</PresentationFormat>
  <Paragraphs>179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Dark 3410</vt:lpstr>
      <vt:lpstr>Performance</vt:lpstr>
      <vt:lpstr>Design Goals</vt:lpstr>
      <vt:lpstr>Performance</vt:lpstr>
      <vt:lpstr>How Fast?</vt:lpstr>
      <vt:lpstr>Adder Performance</vt:lpstr>
      <vt:lpstr>Optimization: Summary</vt:lpstr>
      <vt:lpstr> Processor Clock Cycle</vt:lpstr>
      <vt:lpstr> Processor Clock Cycle</vt:lpstr>
      <vt:lpstr>Multi-Cycle Instructions</vt:lpstr>
      <vt:lpstr>CPI</vt:lpstr>
      <vt:lpstr>Example</vt:lpstr>
      <vt:lpstr>Amdahl’s Law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</dc:title>
  <dc:creator>Kevin Walsh</dc:creator>
  <cp:lastModifiedBy>Kevin Walsh</cp:lastModifiedBy>
  <cp:revision>169</cp:revision>
  <dcterms:created xsi:type="dcterms:W3CDTF">2006-08-16T00:00:00Z</dcterms:created>
  <dcterms:modified xsi:type="dcterms:W3CDTF">2010-02-23T22:18:15Z</dcterms:modified>
</cp:coreProperties>
</file>