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ppt/tags/tag35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notesSlides/notesSlide13.xml" ContentType="application/vnd.openxmlformats-officedocument.presentationml.notesSlide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377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notesSlides/notesSlide15.xml" ContentType="application/vnd.openxmlformats-officedocument.presentationml.notesSlide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Default Extension="vml" ContentType="application/vnd.openxmlformats-officedocument.vmlDrawing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Default Extension="jpeg" ContentType="image/jpeg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0"/>
  </p:notesMasterIdLst>
  <p:sldIdLst>
    <p:sldId id="256" r:id="rId2"/>
    <p:sldId id="269" r:id="rId3"/>
    <p:sldId id="271" r:id="rId4"/>
    <p:sldId id="283" r:id="rId5"/>
    <p:sldId id="303" r:id="rId6"/>
    <p:sldId id="273" r:id="rId7"/>
    <p:sldId id="274" r:id="rId8"/>
    <p:sldId id="275" r:id="rId9"/>
    <p:sldId id="276" r:id="rId10"/>
    <p:sldId id="284" r:id="rId11"/>
    <p:sldId id="277" r:id="rId12"/>
    <p:sldId id="278" r:id="rId13"/>
    <p:sldId id="279" r:id="rId14"/>
    <p:sldId id="281" r:id="rId15"/>
    <p:sldId id="308" r:id="rId16"/>
    <p:sldId id="285" r:id="rId17"/>
    <p:sldId id="289" r:id="rId18"/>
    <p:sldId id="29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86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A5D7D-D096-475B-89A5-00F602A8543F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8EA58-C6FB-42EB-AD9F-48A3EC3E5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a – b, where b is so large that –B overflows</a:t>
            </a:r>
          </a:p>
          <a:p>
            <a:r>
              <a:rPr lang="en-US" dirty="0" smtClean="0"/>
              <a:t>B must be -8,</a:t>
            </a:r>
            <a:r>
              <a:rPr lang="en-US" baseline="0" dirty="0" smtClean="0"/>
              <a:t> so that –B = -8</a:t>
            </a:r>
            <a:endParaRPr lang="en-US" baseline="0" dirty="0"/>
          </a:p>
          <a:p>
            <a:r>
              <a:rPr lang="en-US" baseline="0" dirty="0" smtClean="0"/>
              <a:t>last bit will change</a:t>
            </a:r>
          </a:p>
          <a:p>
            <a:r>
              <a:rPr lang="en-US" baseline="0" dirty="0" smtClean="0"/>
              <a:t>if a &gt;= 0, will correctly signal overflow</a:t>
            </a:r>
          </a:p>
          <a:p>
            <a:r>
              <a:rPr lang="en-US" baseline="0" dirty="0" smtClean="0"/>
              <a:t>if a &lt; 0, will correctly subtract and not signal overflow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problems?</a:t>
            </a:r>
            <a:r>
              <a:rPr lang="en-US" baseline="0" dirty="0" smtClean="0"/>
              <a:t> </a:t>
            </a:r>
            <a:r>
              <a:rPr lang="en-US" dirty="0" smtClean="0"/>
              <a:t>two zeros, circuit still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8EA58-C6FB-42EB-AD9F-48A3EC3E59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1 and *discard carry*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8EA58-C6FB-42EB-AD9F-48A3EC3E59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en-US" dirty="0" smtClean="0"/>
              <a:t>choose -8</a:t>
            </a:r>
            <a:r>
              <a:rPr lang="en-US" baseline="0" dirty="0" smtClean="0"/>
              <a:t> so we have a sign bit</a:t>
            </a:r>
            <a:endParaRPr lang="en-US" dirty="0" smtClean="0"/>
          </a:p>
          <a:p>
            <a:r>
              <a:rPr lang="en-US" dirty="0" smtClean="0"/>
              <a:t>+0 = -0</a:t>
            </a:r>
          </a:p>
          <a:p>
            <a:r>
              <a:rPr lang="en-US" dirty="0" smtClean="0"/>
              <a:t>wraps from +7 to -8</a:t>
            </a:r>
          </a:p>
          <a:p>
            <a:r>
              <a:rPr lang="en-US" dirty="0" smtClean="0"/>
              <a:t>asymmetric: no</a:t>
            </a:r>
            <a:r>
              <a:rPr lang="en-US" baseline="0" dirty="0" smtClean="0"/>
              <a:t> +8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en-US" dirty="0" smtClean="0"/>
              <a:t>1 + (-1)</a:t>
            </a:r>
          </a:p>
          <a:p>
            <a:r>
              <a:rPr lang="en-US" dirty="0" smtClean="0"/>
              <a:t>(-3) + (-1)</a:t>
            </a:r>
          </a:p>
          <a:p>
            <a:r>
              <a:rPr lang="en-US" dirty="0" smtClean="0"/>
              <a:t>(-7)</a:t>
            </a:r>
            <a:r>
              <a:rPr lang="en-US" baseline="0" dirty="0" smtClean="0"/>
              <a:t> + 3</a:t>
            </a:r>
          </a:p>
          <a:p>
            <a:r>
              <a:rPr lang="en-US" baseline="0" dirty="0" smtClean="0"/>
              <a:t>7 + (-3)</a:t>
            </a:r>
          </a:p>
          <a:p>
            <a:r>
              <a:rPr lang="en-US" baseline="0" dirty="0" smtClean="0"/>
              <a:t>7 + 1 : overflow</a:t>
            </a:r>
          </a:p>
          <a:p>
            <a:r>
              <a:rPr lang="en-US" baseline="0" dirty="0" smtClean="0"/>
              <a:t>(-7) + (-3) : overflow</a:t>
            </a:r>
          </a:p>
          <a:p>
            <a:r>
              <a:rPr lang="en-US" baseline="0" dirty="0" smtClean="0"/>
              <a:t>(-7) + (-1)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1" tIns="45716" rIns="91431" bIns="45716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7A1A45A-22D0-43BD-BA37-985D3CF6377B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F6A0E-827A-4C68-94E7-82530713AACE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B2EC-00C1-405D-A6B6-C23175896E7E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583B-02F5-4F60-9EA9-17434B0B854A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4399-120C-4522-91B6-55C101511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DF84-553D-4170-B441-E476BC4838F2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236-9608-4777-9E55-F0D6DFEE29E9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F440-541B-45FB-A54F-9B92C1F86EBB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9234-7691-4341-96D4-A4FDB7EB8664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DC49-F8B4-45AD-AFC1-4EB98A81D6EF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11DF-92F4-41C8-89E5-F05FF9BD5AE3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9A6-50BA-4808-9D67-E43DEE94C6C6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F03A-8F3D-4737-A62F-9176CEABFCCA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7FE583B-02F5-4F60-9EA9-17434B0B854A}" type="datetime1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A94399-120C-4522-91B6-55C101511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8.emf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9" Type="http://schemas.openxmlformats.org/officeDocument/2006/relationships/tags" Target="../tags/tag149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34" Type="http://schemas.openxmlformats.org/officeDocument/2006/relationships/tags" Target="../tags/tag144.xml"/><Relationship Id="rId42" Type="http://schemas.openxmlformats.org/officeDocument/2006/relationships/tags" Target="../tags/tag152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38" Type="http://schemas.openxmlformats.org/officeDocument/2006/relationships/tags" Target="../tags/tag148.xml"/><Relationship Id="rId46" Type="http://schemas.openxmlformats.org/officeDocument/2006/relationships/tags" Target="../tags/tag156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29" Type="http://schemas.openxmlformats.org/officeDocument/2006/relationships/tags" Target="../tags/tag139.xml"/><Relationship Id="rId41" Type="http://schemas.openxmlformats.org/officeDocument/2006/relationships/tags" Target="../tags/tag151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37" Type="http://schemas.openxmlformats.org/officeDocument/2006/relationships/tags" Target="../tags/tag147.xml"/><Relationship Id="rId40" Type="http://schemas.openxmlformats.org/officeDocument/2006/relationships/tags" Target="../tags/tag150.xml"/><Relationship Id="rId45" Type="http://schemas.openxmlformats.org/officeDocument/2006/relationships/tags" Target="../tags/tag155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tags" Target="../tags/tag146.xml"/><Relationship Id="rId49" Type="http://schemas.openxmlformats.org/officeDocument/2006/relationships/image" Target="../media/image10.emf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4" Type="http://schemas.openxmlformats.org/officeDocument/2006/relationships/tags" Target="../tags/tag154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tags" Target="../tags/tag145.xml"/><Relationship Id="rId43" Type="http://schemas.openxmlformats.org/officeDocument/2006/relationships/tags" Target="../tags/tag153.xml"/><Relationship Id="rId48" Type="http://schemas.openxmlformats.org/officeDocument/2006/relationships/notesSlide" Target="../notesSlides/notesSlide10.xml"/><Relationship Id="rId8" Type="http://schemas.openxmlformats.org/officeDocument/2006/relationships/tags" Target="../tags/tag118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tags" Target="../tags/tag182.xml"/><Relationship Id="rId39" Type="http://schemas.openxmlformats.org/officeDocument/2006/relationships/tags" Target="../tags/tag195.xml"/><Relationship Id="rId21" Type="http://schemas.openxmlformats.org/officeDocument/2006/relationships/tags" Target="../tags/tag177.xml"/><Relationship Id="rId34" Type="http://schemas.openxmlformats.org/officeDocument/2006/relationships/tags" Target="../tags/tag190.xml"/><Relationship Id="rId42" Type="http://schemas.openxmlformats.org/officeDocument/2006/relationships/tags" Target="../tags/tag198.xml"/><Relationship Id="rId47" Type="http://schemas.openxmlformats.org/officeDocument/2006/relationships/tags" Target="../tags/tag203.xml"/><Relationship Id="rId50" Type="http://schemas.openxmlformats.org/officeDocument/2006/relationships/tags" Target="../tags/tag206.xml"/><Relationship Id="rId55" Type="http://schemas.openxmlformats.org/officeDocument/2006/relationships/tags" Target="../tags/tag211.xml"/><Relationship Id="rId63" Type="http://schemas.openxmlformats.org/officeDocument/2006/relationships/tags" Target="../tags/tag219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9" Type="http://schemas.openxmlformats.org/officeDocument/2006/relationships/tags" Target="../tags/tag185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53" Type="http://schemas.openxmlformats.org/officeDocument/2006/relationships/tags" Target="../tags/tag209.xml"/><Relationship Id="rId58" Type="http://schemas.openxmlformats.org/officeDocument/2006/relationships/tags" Target="../tags/tag214.xml"/><Relationship Id="rId66" Type="http://schemas.openxmlformats.org/officeDocument/2006/relationships/tags" Target="../tags/tag222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36" Type="http://schemas.openxmlformats.org/officeDocument/2006/relationships/tags" Target="../tags/tag192.xml"/><Relationship Id="rId49" Type="http://schemas.openxmlformats.org/officeDocument/2006/relationships/tags" Target="../tags/tag205.xml"/><Relationship Id="rId57" Type="http://schemas.openxmlformats.org/officeDocument/2006/relationships/tags" Target="../tags/tag213.xml"/><Relationship Id="rId61" Type="http://schemas.openxmlformats.org/officeDocument/2006/relationships/tags" Target="../tags/tag217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tags" Target="../tags/tag187.xml"/><Relationship Id="rId44" Type="http://schemas.openxmlformats.org/officeDocument/2006/relationships/tags" Target="../tags/tag200.xml"/><Relationship Id="rId52" Type="http://schemas.openxmlformats.org/officeDocument/2006/relationships/tags" Target="../tags/tag208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56" Type="http://schemas.openxmlformats.org/officeDocument/2006/relationships/tags" Target="../tags/tag212.xml"/><Relationship Id="rId64" Type="http://schemas.openxmlformats.org/officeDocument/2006/relationships/tags" Target="../tags/tag220.xml"/><Relationship Id="rId69" Type="http://schemas.openxmlformats.org/officeDocument/2006/relationships/notesSlide" Target="../notesSlides/notesSlide11.xml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3" Type="http://schemas.openxmlformats.org/officeDocument/2006/relationships/tags" Target="../tags/tag159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46" Type="http://schemas.openxmlformats.org/officeDocument/2006/relationships/tags" Target="../tags/tag202.xml"/><Relationship Id="rId59" Type="http://schemas.openxmlformats.org/officeDocument/2006/relationships/tags" Target="../tags/tag215.xml"/><Relationship Id="rId67" Type="http://schemas.openxmlformats.org/officeDocument/2006/relationships/tags" Target="../tags/tag223.xml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54" Type="http://schemas.openxmlformats.org/officeDocument/2006/relationships/tags" Target="../tags/tag210.xml"/><Relationship Id="rId62" Type="http://schemas.openxmlformats.org/officeDocument/2006/relationships/tags" Target="../tags/tag218.xml"/><Relationship Id="rId70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12.jpeg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notesSlide" Target="../notesSlides/notesSlide12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1" Type="http://schemas.openxmlformats.org/officeDocument/2006/relationships/vmlDrawing" Target="../drawings/vmlDrawing1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9" Type="http://schemas.openxmlformats.org/officeDocument/2006/relationships/tags" Target="../tags/tag283.xml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42" Type="http://schemas.openxmlformats.org/officeDocument/2006/relationships/tags" Target="../tags/tag286.xml"/><Relationship Id="rId47" Type="http://schemas.openxmlformats.org/officeDocument/2006/relationships/tags" Target="../tags/tag291.xml"/><Relationship Id="rId50" Type="http://schemas.openxmlformats.org/officeDocument/2006/relationships/tags" Target="../tags/tag294.xml"/><Relationship Id="rId55" Type="http://schemas.openxmlformats.org/officeDocument/2006/relationships/tags" Target="../tags/tag299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41" Type="http://schemas.openxmlformats.org/officeDocument/2006/relationships/tags" Target="../tags/tag285.xml"/><Relationship Id="rId54" Type="http://schemas.openxmlformats.org/officeDocument/2006/relationships/tags" Target="../tags/tag298.xml"/><Relationship Id="rId1" Type="http://schemas.openxmlformats.org/officeDocument/2006/relationships/vmlDrawing" Target="../drawings/vmlDrawing2.v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tags" Target="../tags/tag281.xml"/><Relationship Id="rId40" Type="http://schemas.openxmlformats.org/officeDocument/2006/relationships/tags" Target="../tags/tag284.xml"/><Relationship Id="rId45" Type="http://schemas.openxmlformats.org/officeDocument/2006/relationships/tags" Target="../tags/tag289.xml"/><Relationship Id="rId53" Type="http://schemas.openxmlformats.org/officeDocument/2006/relationships/tags" Target="../tags/tag297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tags" Target="../tags/tag280.xml"/><Relationship Id="rId49" Type="http://schemas.openxmlformats.org/officeDocument/2006/relationships/tags" Target="../tags/tag293.xml"/><Relationship Id="rId57" Type="http://schemas.openxmlformats.org/officeDocument/2006/relationships/tags" Target="../tags/tag301.xml"/><Relationship Id="rId61" Type="http://schemas.openxmlformats.org/officeDocument/2006/relationships/image" Target="../media/image14.emf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4" Type="http://schemas.openxmlformats.org/officeDocument/2006/relationships/tags" Target="../tags/tag288.xml"/><Relationship Id="rId52" Type="http://schemas.openxmlformats.org/officeDocument/2006/relationships/tags" Target="../tags/tag296.xml"/><Relationship Id="rId60" Type="http://schemas.openxmlformats.org/officeDocument/2006/relationships/image" Target="../media/image12.jpe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tags" Target="../tags/tag279.xml"/><Relationship Id="rId43" Type="http://schemas.openxmlformats.org/officeDocument/2006/relationships/tags" Target="../tags/tag287.xml"/><Relationship Id="rId48" Type="http://schemas.openxmlformats.org/officeDocument/2006/relationships/tags" Target="../tags/tag292.xml"/><Relationship Id="rId56" Type="http://schemas.openxmlformats.org/officeDocument/2006/relationships/tags" Target="../tags/tag300.xml"/><Relationship Id="rId8" Type="http://schemas.openxmlformats.org/officeDocument/2006/relationships/tags" Target="../tags/tag252.xml"/><Relationship Id="rId51" Type="http://schemas.openxmlformats.org/officeDocument/2006/relationships/tags" Target="../tags/tag295.xml"/><Relationship Id="rId3" Type="http://schemas.openxmlformats.org/officeDocument/2006/relationships/tags" Target="../tags/tag247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38" Type="http://schemas.openxmlformats.org/officeDocument/2006/relationships/tags" Target="../tags/tag282.xml"/><Relationship Id="rId46" Type="http://schemas.openxmlformats.org/officeDocument/2006/relationships/tags" Target="../tags/tag290.xml"/><Relationship Id="rId59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" Type="http://schemas.openxmlformats.org/officeDocument/2006/relationships/tags" Target="../tags/tag304.xml"/><Relationship Id="rId21" Type="http://schemas.openxmlformats.org/officeDocument/2006/relationships/tags" Target="../tags/tag322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29" Type="http://schemas.openxmlformats.org/officeDocument/2006/relationships/tags" Target="../tags/tag330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image" Target="../media/image15.emf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tags" Target="../tags/tag332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image" Target="../media/image16.emf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9.xml"/><Relationship Id="rId10" Type="http://schemas.openxmlformats.org/officeDocument/2006/relationships/tags" Target="../tags/tag344.xml"/><Relationship Id="rId4" Type="http://schemas.openxmlformats.org/officeDocument/2006/relationships/tags" Target="../tags/tag338.xml"/><Relationship Id="rId9" Type="http://schemas.openxmlformats.org/officeDocument/2006/relationships/tags" Target="../tags/tag34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26" Type="http://schemas.openxmlformats.org/officeDocument/2006/relationships/tags" Target="../tags/tag370.xml"/><Relationship Id="rId39" Type="http://schemas.openxmlformats.org/officeDocument/2006/relationships/tags" Target="../tags/tag383.xml"/><Relationship Id="rId3" Type="http://schemas.openxmlformats.org/officeDocument/2006/relationships/tags" Target="../tags/tag347.xml"/><Relationship Id="rId21" Type="http://schemas.openxmlformats.org/officeDocument/2006/relationships/tags" Target="../tags/tag365.xml"/><Relationship Id="rId34" Type="http://schemas.openxmlformats.org/officeDocument/2006/relationships/tags" Target="../tags/tag378.xml"/><Relationship Id="rId42" Type="http://schemas.openxmlformats.org/officeDocument/2006/relationships/tags" Target="../tags/tag386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tags" Target="../tags/tag369.xml"/><Relationship Id="rId33" Type="http://schemas.openxmlformats.org/officeDocument/2006/relationships/tags" Target="../tags/tag377.xml"/><Relationship Id="rId38" Type="http://schemas.openxmlformats.org/officeDocument/2006/relationships/tags" Target="../tags/tag382.xml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tags" Target="../tags/tag364.xml"/><Relationship Id="rId29" Type="http://schemas.openxmlformats.org/officeDocument/2006/relationships/tags" Target="../tags/tag373.xml"/><Relationship Id="rId41" Type="http://schemas.openxmlformats.org/officeDocument/2006/relationships/tags" Target="../tags/tag385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tags" Target="../tags/tag368.xml"/><Relationship Id="rId32" Type="http://schemas.openxmlformats.org/officeDocument/2006/relationships/tags" Target="../tags/tag376.xml"/><Relationship Id="rId37" Type="http://schemas.openxmlformats.org/officeDocument/2006/relationships/tags" Target="../tags/tag381.xml"/><Relationship Id="rId40" Type="http://schemas.openxmlformats.org/officeDocument/2006/relationships/tags" Target="../tags/tag384.xml"/><Relationship Id="rId45" Type="http://schemas.openxmlformats.org/officeDocument/2006/relationships/notesSlide" Target="../notesSlides/notesSlide16.xml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tags" Target="../tags/tag367.xml"/><Relationship Id="rId28" Type="http://schemas.openxmlformats.org/officeDocument/2006/relationships/tags" Target="../tags/tag372.xml"/><Relationship Id="rId36" Type="http://schemas.openxmlformats.org/officeDocument/2006/relationships/tags" Target="../tags/tag380.xml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31" Type="http://schemas.openxmlformats.org/officeDocument/2006/relationships/tags" Target="../tags/tag375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tags" Target="../tags/tag366.xml"/><Relationship Id="rId27" Type="http://schemas.openxmlformats.org/officeDocument/2006/relationships/tags" Target="../tags/tag371.xml"/><Relationship Id="rId30" Type="http://schemas.openxmlformats.org/officeDocument/2006/relationships/tags" Target="../tags/tag374.xml"/><Relationship Id="rId35" Type="http://schemas.openxmlformats.org/officeDocument/2006/relationships/tags" Target="../tags/tag379.xml"/><Relationship Id="rId43" Type="http://schemas.openxmlformats.org/officeDocument/2006/relationships/tags" Target="../tags/tag38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4.emf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6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tags" Target="../tags/tag102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tags" Target="../tags/tag98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tags" Target="../tags/tag101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36" Type="http://schemas.openxmlformats.org/officeDocument/2006/relationships/image" Target="../media/image7.emf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tags" Target="../tags/tag100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Arithmetic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See: P&amp;H Chapter 3.1-3, C.5-6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Diversion: 10’s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does that work?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965200"/>
            <a:ext cx="1447800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-154 +283</a:t>
            </a:r>
            <a:endParaRPr lang="en-US" sz="4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55675" y="2209800"/>
            <a:ext cx="1066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217" name="CP3 Ink ff481544-f10d-4ce6-832e-ee89bb07d4f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662" y="298239"/>
            <a:ext cx="8688756" cy="34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Overflow</a:t>
            </a:r>
          </a:p>
        </p:txBody>
      </p:sp>
      <p:sp>
        <p:nvSpPr>
          <p:cNvPr id="1960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Overflow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2000"/>
              </a:lnSpc>
            </a:pPr>
            <a:r>
              <a:rPr lang="en-US" dirty="0" smtClean="0"/>
              <a:t>adding a negative and a positive?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 smtClean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positives?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negatives?</a:t>
            </a:r>
          </a:p>
          <a:p>
            <a:pPr lvl="1">
              <a:lnSpc>
                <a:spcPct val="92000"/>
              </a:lnSpc>
              <a:buNone/>
            </a:pPr>
            <a:endParaRPr lang="en-US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Rule of thumb:</a:t>
            </a:r>
          </a:p>
          <a:p>
            <a:pPr>
              <a:lnSpc>
                <a:spcPct val="92000"/>
              </a:lnSpc>
            </a:pPr>
            <a:r>
              <a:rPr lang="en-US" dirty="0" smtClean="0"/>
              <a:t>	Overflow happened </a:t>
            </a:r>
            <a:r>
              <a:rPr lang="en-US" dirty="0" err="1" smtClean="0"/>
              <a:t>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carry </a:t>
            </a:r>
            <a:r>
              <a:rPr lang="en-US" dirty="0"/>
              <a:t>into </a:t>
            </a:r>
            <a:r>
              <a:rPr lang="en-US" dirty="0" err="1" smtClean="0"/>
              <a:t>msb</a:t>
            </a:r>
            <a:r>
              <a:rPr lang="en-US" dirty="0" smtClean="0"/>
              <a:t> != </a:t>
            </a:r>
            <a:r>
              <a:rPr lang="en-US" dirty="0"/>
              <a:t>carry out of </a:t>
            </a:r>
            <a:r>
              <a:rPr lang="en-US" dirty="0" err="1"/>
              <a:t>msb</a:t>
            </a:r>
            <a:endParaRPr lang="en-US" dirty="0"/>
          </a:p>
        </p:txBody>
      </p:sp>
      <p:pic>
        <p:nvPicPr>
          <p:cNvPr id="8193" name="CP3 Ink f1086e17-fce6-4234-a568-d8890f80657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461" y="950079"/>
            <a:ext cx="7977396" cy="52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Adder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libri"/>
              </a:rPr>
              <a:t>Two’s Complement Adder with overflow detection</a:t>
            </a:r>
          </a:p>
          <a:p>
            <a:endParaRPr lang="en-US" dirty="0"/>
          </a:p>
        </p:txBody>
      </p:sp>
      <p:sp>
        <p:nvSpPr>
          <p:cNvPr id="19630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70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63013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10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2296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32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7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630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5475" y="5334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9630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1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006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63022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3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246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4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8768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5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36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6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626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63027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8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6302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9624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0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1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32004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32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3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862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63034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35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47800" y="1828800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36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2860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7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9718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8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371600" y="3276600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3039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5908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40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098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63041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0" y="2819400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42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8686800" y="32766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3" name="Line 3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458200" y="34290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4" name="Line 36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8582025" y="35052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5" name="Line 3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8653463" y="3576638"/>
            <a:ext cx="76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6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382000" y="2743200"/>
            <a:ext cx="609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47" name="Line 3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429000" y="3276600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8" name="Line 40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752600" y="3886200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3049" name="Line 4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3482975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5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71600" y="3494088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3050" name="AutoShape 4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14400" y="3101975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295559" y="3110763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85800" y="3368675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6145" name="CP3 Ink a6386a2d-2319-4312-9a34-ec682a03e27e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2393965" y="5243633"/>
            <a:ext cx="2201829" cy="138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2077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Subtraction</a:t>
            </a:r>
          </a:p>
          <a:p>
            <a:r>
              <a:rPr lang="en-US" dirty="0" smtClean="0"/>
              <a:t>	Lazy approach</a:t>
            </a:r>
          </a:p>
          <a:p>
            <a:r>
              <a:rPr lang="en-US" dirty="0" smtClean="0"/>
              <a:t>	A – B = A + (-B) = A + (B + 1)</a:t>
            </a:r>
            <a:endParaRPr lang="en-US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>
            <a:off x="4229100" y="1571625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37051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3324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1000" y="3324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229600" y="42385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3200" y="42385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0" y="4695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50767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0" y="37051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638800" y="3324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324600" y="3324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876800" y="42385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943600" y="4695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2600" y="50767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4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7600" y="37051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62400" y="3324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3324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200400" y="42385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67200" y="4695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6200" y="50767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0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1200" y="37051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6000" y="3324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971800" y="3324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371600" y="423858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590800" y="4695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09800" y="50767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6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0" y="3781387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82000" y="3705187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Line 3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429000" y="4238587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1752600" y="4848187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1752600" y="4444962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371600" y="4456075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14400" y="4063962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AutoShap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295559" y="4072750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85800" y="4330662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Text Box 3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010400" y="27971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54" name="Text Box 3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620000" y="21336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grpSp>
        <p:nvGrpSpPr>
          <p:cNvPr id="55" name="Group 33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 rot="5400000">
            <a:off x="7648575" y="2873375"/>
            <a:ext cx="703263" cy="246063"/>
            <a:chOff x="3654" y="1680"/>
            <a:chExt cx="934" cy="336"/>
          </a:xfrm>
        </p:grpSpPr>
        <p:sp>
          <p:nvSpPr>
            <p:cNvPr id="56" name="AutoShape 3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Text Box 3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7971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61" name="Text Box 3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43600" y="21336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grpSp>
        <p:nvGrpSpPr>
          <p:cNvPr id="62" name="Group 40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 rot="5400000">
            <a:off x="5972175" y="2873375"/>
            <a:ext cx="703263" cy="246063"/>
            <a:chOff x="3654" y="1680"/>
            <a:chExt cx="934" cy="336"/>
          </a:xfrm>
        </p:grpSpPr>
        <p:sp>
          <p:nvSpPr>
            <p:cNvPr id="63" name="AutoShape 4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Line 43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Line 44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657600" y="27971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8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267200" y="21336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grpSp>
        <p:nvGrpSpPr>
          <p:cNvPr id="69" name="Group 4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 rot="5400000">
            <a:off x="4295775" y="2873375"/>
            <a:ext cx="703263" cy="246063"/>
            <a:chOff x="3654" y="1680"/>
            <a:chExt cx="934" cy="336"/>
          </a:xfrm>
        </p:grpSpPr>
        <p:sp>
          <p:nvSpPr>
            <p:cNvPr id="70" name="AutoShape 4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4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Line 5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" name="Text Box 5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81200" y="27971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75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21336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76" name="Group 54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 rot="5400000">
            <a:off x="2619375" y="2873375"/>
            <a:ext cx="703263" cy="246063"/>
            <a:chOff x="3654" y="1680"/>
            <a:chExt cx="934" cy="336"/>
          </a:xfrm>
        </p:grpSpPr>
        <p:sp>
          <p:nvSpPr>
            <p:cNvPr id="77" name="AutoShape 5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Oval 5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57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Line 58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>
            <p:custDataLst>
              <p:tags r:id="rId50"/>
            </p:custDataLst>
          </p:nvPr>
        </p:nvSpPr>
        <p:spPr>
          <a:xfrm>
            <a:off x="1066800" y="6019800"/>
            <a:ext cx="266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 What if (-B) overflows?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7" name="CP3 Ink 7106acd6-c814-42b1-af9d-e1d0b48b4419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1065633" y="452890"/>
            <a:ext cx="8350012" cy="57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3" grpId="0"/>
      <p:bldP spid="54" grpId="0"/>
      <p:bldP spid="60" grpId="0"/>
      <p:bldP spid="61" grpId="0"/>
      <p:bldP spid="67" grpId="0"/>
      <p:bldP spid="68" grpId="0"/>
      <p:bldP spid="74" grpId="0"/>
      <p:bldP spid="75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 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008063" y="1880175"/>
            <a:ext cx="7794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90600" y="3099375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990599" y="4470975"/>
            <a:ext cx="7794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6620676" y="3590124"/>
            <a:ext cx="1523999" cy="59215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236663" y="174105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1227" y="130903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6459551" y="3733799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67229" y="3352799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154751" y="3878261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69137" y="6096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754937" y="6096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83337" y="6096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373937" y="1524000"/>
            <a:ext cx="0" cy="1600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7063" y="4120515"/>
            <a:ext cx="1228221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br>
              <a:rPr lang="en-US" sz="3200" dirty="0" smtClean="0">
                <a:solidFill>
                  <a:srgbClr val="FFFFFF"/>
                </a:solidFill>
                <a:latin typeface="Calibri"/>
              </a:rPr>
            </a:b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697537" y="15240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16537" y="6096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19"/>
            </p:custDataLst>
          </p:nvPr>
        </p:nvSpPr>
        <p:spPr>
          <a:xfrm>
            <a:off x="609600" y="157537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20"/>
            </p:custDataLst>
          </p:nvPr>
        </p:nvSpPr>
        <p:spPr>
          <a:xfrm>
            <a:off x="609600" y="28194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255899" y="29469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60463" y="25149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pic>
        <p:nvPicPr>
          <p:cNvPr id="2056" name="CP3 Ink 9dcb4d7f-3c24-4a6e-bf56-19804b28f14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22845" y="1810193"/>
            <a:ext cx="4691589" cy="280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 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8" name="Text Box 2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92537" y="3810000"/>
            <a:ext cx="340158" cy="92339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402137" y="4648200"/>
            <a:ext cx="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887537" y="4876800"/>
            <a:ext cx="2514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2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630737" y="4267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3" name="Line 2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4478337" y="3352800"/>
            <a:ext cx="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4" name="Line 3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4478337" y="35814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5" name="Line 3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4935537" y="3581400"/>
            <a:ext cx="0" cy="685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7" name="Text Box 3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879850" y="4107369"/>
            <a:ext cx="960437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" name="Rectangle 1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249737" y="3886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Line 2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4097337" y="44958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26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4097337" y="40386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49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50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pic>
        <p:nvPicPr>
          <p:cNvPr id="44035" name="CP3 Ink a5a602ee-af71-475a-bc50-5d0cdb53b888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1754639" y="3279771"/>
            <a:ext cx="7232162" cy="17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Is </a:t>
            </a:r>
            <a:r>
              <a:rPr lang="en-US" dirty="0"/>
              <a:t>this design fast enough?</a:t>
            </a:r>
          </a:p>
          <a:p>
            <a:pPr lvl="1"/>
            <a:r>
              <a:rPr lang="en-US" dirty="0" smtClean="0"/>
              <a:t>Can we generalize to 32 bits? 64? more?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Efficiency and Generality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7056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914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6200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9436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0104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94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0292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150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2672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340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530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386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5908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576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200" y="225738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6764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3622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762000" y="370518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812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002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924800" y="3400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6082" name="CP3 Ink fcd6eb28-7d9e-4ca2-a079-25d615c55841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51245" y="946582"/>
            <a:ext cx="8366950" cy="47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212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283575" cy="6003925"/>
          </a:xfrm>
        </p:spPr>
        <p:txBody>
          <a:bodyPr/>
          <a:lstStyle/>
          <a:p>
            <a:r>
              <a:rPr lang="en-US" dirty="0"/>
              <a:t>Speed of a circuit is affected by the number of gates in series (on the </a:t>
            </a:r>
            <a:r>
              <a:rPr lang="en-US" i="1" dirty="0">
                <a:solidFill>
                  <a:schemeClr val="accent1"/>
                </a:solidFill>
              </a:rPr>
              <a:t>critical path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or the </a:t>
            </a:r>
            <a:r>
              <a:rPr lang="en-US" i="1" dirty="0"/>
              <a:t>deepest level of logic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>
            <p:custDataLst>
              <p:tags r:id="rId3"/>
            </p:custDataLst>
          </p:nvPr>
        </p:nvCxnSpPr>
        <p:spPr>
          <a:xfrm rot="10800000">
            <a:off x="2971800" y="28956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352800" y="2438400"/>
            <a:ext cx="25146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Combinational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5867400" y="28956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>
          <a:xfrm flipV="1">
            <a:off x="2971800" y="3881735"/>
            <a:ext cx="3276600" cy="4466"/>
          </a:xfrm>
          <a:prstGeom prst="line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3581400" y="388173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combinational</a:t>
            </a:r>
            <a:endParaRPr lang="en-US" sz="3200" baseline="-25000" dirty="0" smtClean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 rot="16200000">
            <a:off x="1866901" y="2400299"/>
            <a:ext cx="1219200" cy="9906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inputs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arrive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 rot="16200000">
            <a:off x="5981701" y="2400299"/>
            <a:ext cx="1524000" cy="9906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outputs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expected</a:t>
            </a:r>
          </a:p>
        </p:txBody>
      </p:sp>
      <p:pic>
        <p:nvPicPr>
          <p:cNvPr id="47106" name="CP3 Ink 8db93e1e-72f9-47ef-a832-a3d99e69dc3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0113" y="1567565"/>
            <a:ext cx="3844732" cy="32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48038" y="1301750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21248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0777" y="1301750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27164" y="869950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39914" y="869950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24014" y="2454275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388977" y="1951038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2364" y="457200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A3</a:t>
            </a:r>
          </a:p>
        </p:txBody>
      </p:sp>
      <p:sp>
        <p:nvSpPr>
          <p:cNvPr id="2124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62200" y="45720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B3</a:t>
            </a:r>
          </a:p>
        </p:txBody>
      </p:sp>
      <p:sp>
        <p:nvSpPr>
          <p:cNvPr id="21248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27164" y="2906713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R3</a:t>
            </a:r>
          </a:p>
        </p:txBody>
      </p:sp>
      <p:sp>
        <p:nvSpPr>
          <p:cNvPr id="21248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8200" y="1676400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C4</a:t>
            </a:r>
          </a:p>
        </p:txBody>
      </p:sp>
      <p:sp>
        <p:nvSpPr>
          <p:cNvPr id="212481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83784" y="1301750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00950" y="869950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02921" y="869950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387021" y="2454275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284663" y="1951038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96150" y="457200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A1</a:t>
            </a:r>
          </a:p>
        </p:txBody>
      </p:sp>
      <p:sp>
        <p:nvSpPr>
          <p:cNvPr id="21248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58459" y="45720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B1</a:t>
            </a:r>
          </a:p>
        </p:txBody>
      </p:sp>
      <p:sp>
        <p:nvSpPr>
          <p:cNvPr id="21248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51738" y="2906713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R1</a:t>
            </a:r>
          </a:p>
        </p:txBody>
      </p:sp>
      <p:sp>
        <p:nvSpPr>
          <p:cNvPr id="21248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57600" y="869950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67175" y="869950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51275" y="2454275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284662" y="1951038"/>
            <a:ext cx="5921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743200" y="1951038"/>
            <a:ext cx="604838" cy="30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52800" y="457200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A2</a:t>
            </a:r>
          </a:p>
        </p:txBody>
      </p:sp>
      <p:sp>
        <p:nvSpPr>
          <p:cNvPr id="21248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22713" y="45720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B2</a:t>
            </a:r>
          </a:p>
        </p:txBody>
      </p:sp>
      <p:sp>
        <p:nvSpPr>
          <p:cNvPr id="21248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57600" y="2906713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R2</a:t>
            </a:r>
          </a:p>
        </p:txBody>
      </p:sp>
      <p:sp>
        <p:nvSpPr>
          <p:cNvPr id="212482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04609" y="1301750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24950" y="869950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123746" y="869950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907846" y="2454275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341234" y="1951038"/>
            <a:ext cx="5032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867400" y="1951038"/>
            <a:ext cx="5372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20150" y="457200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A0</a:t>
            </a:r>
          </a:p>
        </p:txBody>
      </p:sp>
      <p:sp>
        <p:nvSpPr>
          <p:cNvPr id="212483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79284" y="45720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B0</a:t>
            </a:r>
          </a:p>
        </p:txBody>
      </p:sp>
      <p:sp>
        <p:nvSpPr>
          <p:cNvPr id="212483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23834" y="1676400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C0</a:t>
            </a:r>
          </a:p>
        </p:txBody>
      </p:sp>
      <p:sp>
        <p:nvSpPr>
          <p:cNvPr id="212483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72563" y="2906713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R0</a:t>
            </a:r>
          </a:p>
        </p:txBody>
      </p:sp>
      <p:sp>
        <p:nvSpPr>
          <p:cNvPr id="212483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67400" y="1447800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C1</a:t>
            </a:r>
          </a:p>
        </p:txBody>
      </p:sp>
      <p:sp>
        <p:nvSpPr>
          <p:cNvPr id="2124840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35463" y="1447800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C2</a:t>
            </a:r>
          </a:p>
        </p:txBody>
      </p:sp>
      <p:sp>
        <p:nvSpPr>
          <p:cNvPr id="212484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19400" y="1447800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C3</a:t>
            </a:r>
          </a:p>
        </p:txBody>
      </p:sp>
      <p:sp>
        <p:nvSpPr>
          <p:cNvPr id="212484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19113" y="4508500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 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…</a:t>
            </a:r>
            <a:endParaRPr lang="en-US" altLang="zh-TW" sz="28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4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600199" y="3505200"/>
            <a:ext cx="57515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4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03525" y="3498850"/>
            <a:ext cx="37881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Carry ripples from </a:t>
            </a:r>
            <a:r>
              <a:rPr lang="en-US" sz="2400" dirty="0" err="1" smtClean="0">
                <a:solidFill>
                  <a:srgbClr val="FFFFFF"/>
                </a:solidFill>
              </a:rPr>
              <a:t>lsb</a:t>
            </a:r>
            <a:r>
              <a:rPr lang="en-US" sz="2400" dirty="0" smtClean="0">
                <a:solidFill>
                  <a:srgbClr val="FFFFFF"/>
                </a:solidFill>
              </a:rPr>
              <a:t> to </a:t>
            </a:r>
            <a:r>
              <a:rPr lang="en-US" sz="2400" dirty="0" err="1" smtClean="0">
                <a:solidFill>
                  <a:srgbClr val="FFFFFF"/>
                </a:solidFill>
              </a:rPr>
              <a:t>msb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4-bit Adder</a:t>
            </a:r>
          </a:p>
        </p:txBody>
      </p:sp>
      <p:sp>
        <p:nvSpPr>
          <p:cNvPr id="1975307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725" y="4035425"/>
            <a:ext cx="8075613" cy="183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Adds two 4-bit numbers, along with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carry-in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omputes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4-bit result and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carry out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43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58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43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7724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0960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628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4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34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1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96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6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58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1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7432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3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828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14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0668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526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70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200" y="2067580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001000" y="2028787"/>
            <a:ext cx="11430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Cin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Arithmetic with Negative Numbers</a:t>
            </a:r>
            <a:endParaRPr lang="en-US" dirty="0"/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82000"/>
              </a:lnSpc>
            </a:pPr>
            <a:r>
              <a:rPr lang="en-US" sz="3600" dirty="0" smtClean="0"/>
              <a:t>Addition with negatives:</a:t>
            </a:r>
            <a:endParaRPr lang="en-US" sz="3600" dirty="0"/>
          </a:p>
          <a:p>
            <a:pPr lvl="1"/>
            <a:r>
              <a:rPr lang="en-US" sz="3200" dirty="0" smtClean="0">
                <a:sym typeface="Wingdings" pitchFamily="2" charset="2"/>
              </a:rPr>
              <a:t>pos + pos </a:t>
            </a:r>
            <a:r>
              <a:rPr lang="en-US" sz="3200" dirty="0" smtClean="0"/>
              <a:t> add magnitudes, </a:t>
            </a:r>
            <a:r>
              <a:rPr lang="en-US" sz="3200" dirty="0"/>
              <a:t>result positive</a:t>
            </a:r>
          </a:p>
          <a:p>
            <a:pPr lvl="1"/>
            <a:r>
              <a:rPr lang="en-US" sz="3200" dirty="0" err="1" smtClean="0"/>
              <a:t>neg</a:t>
            </a:r>
            <a:r>
              <a:rPr lang="en-US" sz="3200" dirty="0" smtClean="0"/>
              <a:t> + </a:t>
            </a:r>
            <a:r>
              <a:rPr lang="en-US" sz="3200" dirty="0" err="1" smtClean="0"/>
              <a:t>neg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add magnitudes, result negative</a:t>
            </a:r>
          </a:p>
          <a:p>
            <a:pPr lvl="1"/>
            <a:r>
              <a:rPr lang="en-US" sz="3200" dirty="0" smtClean="0"/>
              <a:t>pos + </a:t>
            </a:r>
            <a:r>
              <a:rPr lang="en-US" sz="3200" dirty="0" err="1" smtClean="0"/>
              <a:t>neg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subtract smaller magnitude, </a:t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3200" dirty="0" smtClean="0">
                <a:sym typeface="Wingdings" pitchFamily="2" charset="2"/>
              </a:rPr>
              <a:t>			keep sign of bigger magnitude</a:t>
            </a:r>
          </a:p>
        </p:txBody>
      </p:sp>
      <p:pic>
        <p:nvPicPr>
          <p:cNvPr id="23553" name="CP3 Ink f6e69aef-2fc8-4934-9102-35afc190058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4193" y="643976"/>
            <a:ext cx="8350012" cy="81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First Attempt: Sign/Magnitude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First Attempt: </a:t>
            </a:r>
            <a:r>
              <a:rPr lang="en-US" dirty="0" smtClean="0">
                <a:solidFill>
                  <a:schemeClr val="accent1"/>
                </a:solidFill>
              </a:rPr>
              <a:t>Sign/Magnitude Representation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1 bit for sign (0=positive, 1=negative)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N-1 bits for magnitude</a:t>
            </a:r>
          </a:p>
        </p:txBody>
      </p:sp>
      <p:pic>
        <p:nvPicPr>
          <p:cNvPr id="21505" name="CP3 Ink d091ad4b-25fd-4df1-827a-a66c55ebfce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6811" y="236571"/>
            <a:ext cx="3573737" cy="314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Better: </a:t>
            </a:r>
            <a:r>
              <a:rPr lang="en-US" dirty="0" smtClean="0">
                <a:solidFill>
                  <a:schemeClr val="accent1"/>
                </a:solidFill>
              </a:rPr>
              <a:t>Two’s Complement Representation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Leading 1’s for negative numbers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To negate </a:t>
            </a:r>
            <a:r>
              <a:rPr lang="en-US" dirty="0" smtClean="0">
                <a:solidFill>
                  <a:schemeClr val="accent1"/>
                </a:solidFill>
              </a:rPr>
              <a:t>any</a:t>
            </a:r>
            <a:r>
              <a:rPr lang="en-US" dirty="0" smtClean="0"/>
              <a:t> number:</a:t>
            </a:r>
          </a:p>
          <a:p>
            <a:pPr lvl="2"/>
            <a:r>
              <a:rPr lang="en-US" sz="2800" dirty="0" smtClean="0"/>
              <a:t>complement </a:t>
            </a:r>
            <a:r>
              <a:rPr lang="en-US" sz="2800" i="1" dirty="0" smtClean="0"/>
              <a:t>all</a:t>
            </a:r>
            <a:r>
              <a:rPr lang="en-US" sz="2800" dirty="0" smtClean="0"/>
              <a:t> the bits</a:t>
            </a:r>
          </a:p>
          <a:p>
            <a:pPr lvl="2"/>
            <a:r>
              <a:rPr lang="en-US" sz="2800" dirty="0" smtClean="0"/>
              <a:t>then add 1</a:t>
            </a:r>
          </a:p>
          <a:p>
            <a:endParaRPr lang="en-US" dirty="0"/>
          </a:p>
        </p:txBody>
      </p:sp>
      <p:pic>
        <p:nvPicPr>
          <p:cNvPr id="19457" name="CP3 Ink 7c9a2e19-458f-485e-b580-5d4321d7717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770" y="2418216"/>
            <a:ext cx="8553259" cy="27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</a:t>
            </a:r>
          </a:p>
        </p:txBody>
      </p:sp>
      <p:sp>
        <p:nvSpPr>
          <p:cNvPr id="178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35052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Non-negatives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(as usual):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+0 </a:t>
            </a:r>
            <a:r>
              <a:rPr lang="en-US" dirty="0"/>
              <a:t>= </a:t>
            </a:r>
            <a:r>
              <a:rPr lang="en-US" dirty="0" smtClean="0"/>
              <a:t>0000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+1 </a:t>
            </a:r>
            <a:r>
              <a:rPr lang="en-US" dirty="0"/>
              <a:t>= </a:t>
            </a:r>
            <a:r>
              <a:rPr lang="en-US" dirty="0" smtClean="0"/>
              <a:t>0001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+2 = 0010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+3 </a:t>
            </a:r>
            <a:r>
              <a:rPr lang="en-US" dirty="0"/>
              <a:t>= </a:t>
            </a:r>
            <a:r>
              <a:rPr lang="en-US" dirty="0" smtClean="0"/>
              <a:t>0011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+4 = 0100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+5 = 0101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+6 = 0110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+7 = 0111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+8 = 1000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971800" y="304800"/>
            <a:ext cx="60198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Negatives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(two’s complement: flip then add 1):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~0 = 1111 	 -0 = 0000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~1 =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1110 	 -1 = 1111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~2 =</a:t>
            </a:r>
            <a:r>
              <a:rPr lang="en-US" sz="3200" dirty="0" smtClean="0">
                <a:solidFill>
                  <a:schemeClr val="bg1"/>
                </a:solidFill>
              </a:rPr>
              <a:t> 1101 	 -2 = 1110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~3 = 1100 	 -3 = 1101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~4 = 1011 	 -4 = 1100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~5 = 1010 	 -5 = 1011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~3 = 1001 	 -6 = 1010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~7 = 1000 	 -7 = 1001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~8 =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0111	 -8 = 1000</a:t>
            </a:r>
          </a:p>
        </p:txBody>
      </p:sp>
      <p:pic>
        <p:nvPicPr>
          <p:cNvPr id="17409" name="CP3 Ink bbd61bbe-19d5-4b42-b7cc-517d59a9ffd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98" y="269736"/>
            <a:ext cx="8417762" cy="66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Facts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/>
              <a:t>Signed two’s complement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Negative </a:t>
            </a:r>
            <a:r>
              <a:rPr lang="en-US" dirty="0"/>
              <a:t>numbers </a:t>
            </a:r>
            <a:r>
              <a:rPr lang="en-US" dirty="0" smtClean="0"/>
              <a:t>have </a:t>
            </a:r>
            <a:r>
              <a:rPr lang="en-US" dirty="0"/>
              <a:t>leading </a:t>
            </a:r>
            <a:r>
              <a:rPr lang="en-US" dirty="0" smtClean="0"/>
              <a:t>1’s</a:t>
            </a: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zero is unique: +0 = - 0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wraps from largest positive to largest negative</a:t>
            </a:r>
            <a:endParaRPr lang="en-US" dirty="0"/>
          </a:p>
          <a:p>
            <a:pPr>
              <a:lnSpc>
                <a:spcPct val="92000"/>
              </a:lnSpc>
            </a:pPr>
            <a:r>
              <a:rPr lang="en-US" dirty="0" smtClean="0"/>
              <a:t>N </a:t>
            </a:r>
            <a:r>
              <a:rPr lang="en-US" dirty="0"/>
              <a:t>bits can be used to represent 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unsigned</a:t>
            </a:r>
            <a:r>
              <a:rPr lang="en-US" dirty="0" smtClean="0"/>
              <a:t>:</a:t>
            </a:r>
            <a:endParaRPr lang="en-US" dirty="0"/>
          </a:p>
          <a:p>
            <a:pPr lvl="2">
              <a:lnSpc>
                <a:spcPct val="92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/>
              <a:t>8 bits </a:t>
            </a:r>
            <a:r>
              <a:rPr lang="en-US" dirty="0" smtClean="0">
                <a:sym typeface="Symbol" pitchFamily="18" charset="2"/>
              </a:rPr>
              <a:t></a:t>
            </a:r>
            <a:endParaRPr lang="en-US" baseline="30000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signed (two’s complement):</a:t>
            </a:r>
            <a:endParaRPr lang="en-US" dirty="0"/>
          </a:p>
          <a:p>
            <a:pPr lvl="2">
              <a:lnSpc>
                <a:spcPct val="92000"/>
              </a:lnSpc>
            </a:pPr>
            <a:r>
              <a:rPr lang="en-US" dirty="0"/>
              <a:t>ex: 8 bits </a:t>
            </a:r>
            <a:r>
              <a:rPr lang="en-US" dirty="0" smtClean="0">
                <a:sym typeface="Symbol" pitchFamily="18" charset="2"/>
              </a:rPr>
              <a:t></a:t>
            </a:r>
            <a:endParaRPr lang="en-US" dirty="0"/>
          </a:p>
        </p:txBody>
      </p:sp>
      <p:pic>
        <p:nvPicPr>
          <p:cNvPr id="15361" name="CP3 Ink 7fe5d7b8-db1f-43f7-9368-e2120dae7a8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5062" y="2641782"/>
            <a:ext cx="5369075" cy="30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Extension &amp; Truncation</a:t>
            </a:r>
            <a:endParaRPr lang="en-US" dirty="0"/>
          </a:p>
        </p:txBody>
      </p:sp>
      <p:sp>
        <p:nvSpPr>
          <p:cNvPr id="17889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Extending</a:t>
            </a:r>
            <a:r>
              <a:rPr lang="en-US" dirty="0" smtClean="0"/>
              <a:t> to larger size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sz="3200" dirty="0" smtClean="0">
                <a:solidFill>
                  <a:schemeClr val="accent1"/>
                </a:solidFill>
              </a:rPr>
              <a:t>Truncate</a:t>
            </a:r>
            <a:r>
              <a:rPr lang="en-US" sz="3200" dirty="0" smtClean="0"/>
              <a:t> to smaller </a:t>
            </a:r>
            <a:r>
              <a:rPr lang="en-US" dirty="0" smtClean="0"/>
              <a:t>size</a:t>
            </a:r>
          </a:p>
          <a:p>
            <a:pPr lvl="1"/>
            <a:endParaRPr lang="en-US" dirty="0" smtClean="0"/>
          </a:p>
        </p:txBody>
      </p:sp>
      <p:sp>
        <p:nvSpPr>
          <p:cNvPr id="6" name="Rectangle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28600" y="304800"/>
            <a:ext cx="86868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Copy the leftmost bit into new leading bits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positive number, put 0’s in new leading bits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negative number, put 1’s in new leading 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Drop leading bits so long as sign doesn’t change</a:t>
            </a:r>
          </a:p>
        </p:txBody>
      </p:sp>
      <p:pic>
        <p:nvPicPr>
          <p:cNvPr id="13313" name="CP3 Ink 7ce4b6c6-345f-434a-b1ef-2fd4f57db72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593" y="705165"/>
            <a:ext cx="8350012" cy="453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Addition</a:t>
            </a:r>
          </a:p>
        </p:txBody>
      </p:sp>
      <p:sp>
        <p:nvSpPr>
          <p:cNvPr id="1958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Addition with two’s complement signed numbers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/>
              <a:t>addition as usual, regardless of </a:t>
            </a:r>
            <a:r>
              <a:rPr lang="en-US" dirty="0" smtClean="0"/>
              <a:t>sign</a:t>
            </a:r>
            <a:br>
              <a:rPr lang="en-US" dirty="0" smtClean="0"/>
            </a:br>
            <a:r>
              <a:rPr lang="en-US" dirty="0" smtClean="0"/>
              <a:t>(it just works)</a:t>
            </a: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26670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1752600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58000" y="22860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43800" y="22860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772400" y="32004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096000" y="32004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62800" y="36576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40386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26670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3400" y="1752600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22860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22860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9600" y="32004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36576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40386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0" y="26670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1752600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22860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1000" y="22860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743200" y="32004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36576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0" y="40386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26670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1752600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828800" y="22860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14600" y="22860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066800" y="32004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36576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52600" y="40386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3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200" y="2896255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265" name="CP3 Ink e416a182-8ad6-4a1e-9cae-c661ed8ee8ab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59507" y="1368502"/>
            <a:ext cx="8756504" cy="47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UdHAOAgAQdBNYK4AUBEJjHHKZZ4HRPgiAaMonKgMwDCkgQRP//A0UoRigFAzgLZBkgMgkAgIADAXvCHkUzCQCAoAIB4cMeRTgIAP4DAAAAAAAR5ezAPx4MIIP4A98AHjeOISAACqIBPoT5aL5a+dZXtW0IQwYcDZbNilkrPLtz6c+WKWrNq4WDBeevXw+DhnGmDFgxZaw0sMo0g/4aNP4aNcXw59MwlvlzeGuc1VcuXLliom873mYjHDljUS48d8eer1fgRqIAhPGXLg4um8bk4ThOCZCMkZEEYokRIITJk0dvXnKPHCE2ENXDVzjytGy1xjysFrTK2xLXDFuyWuW2XIywssuZkyxACl0ShPikvik2bPzsdIRvO+eM4VCG8P+3h/3VVXZRsVAQUJBwEPCx8PGghtGY9gIG5iYOBg0HCw97CoG3ITYQ0bZGuLGxyrcTJs1WtMLNotw5cbBa3w5sbNyzaOW2TGAKUQ2G4n7iq6pZI6EhYCLi40CE/EMl+IZ3A5dqwmQAh8yYTgUDoMJg8JocFgEDnoAhNhDHFmYNWrPItbMHDRa0yscK1wzc4lrFthw5mLRi3xY8wApzJIT5qb5qe+OOGU6U1OFKUK3y4c9bypgwYLWnTThhEIP+ICr+ICvhnggzxdckY1XZCc8W5vE8O/aF5o4bgauWGGGGGUCKGBBDChQx16+CFmQhNhDRtmYuWbDEtZsWbNa0ZuMi1yzZ5FuLJky42mXI5zNXAAqDASWE+j++j/zs8p0tkyZsUJRrXHWtb48OW8Y4smDjWzSghfh3g+HeGjAQYiLAQQTz314G+vB0xxxTVYDCYDARIcLLh675QIXljgeCLT2ywxwTiOCCGKGGBDFChQz5/Eo4qiE2EMHGLK1buG61ozcMlrRlmcrcWJu1WsHLlmxzNHOFs2bAClYOhfKUeU3jjugwWGwGQmmjjIbw+NeHu2ekJSCRMzF0srQxoIbRmO4CDwDDwsPM18CgI8AhNhGNk3aM3DZotZY2TZa0wuGy1y4aZVuVgwys2mRzkxZWoApeEoX0jnpA5sJHgKVNNts+BnxMuHCF+HTj4dQ5LJMVZgrMBFFRg48HbhSGy5guBWcPDwMHBwsHJ2sCg4shNhDJiyc4mWHItyMcLBa0cZnK3C5YY1rLMyysW2Rm3a5sIApgEYbjfuOFhLtAwsVLUVRVUUZGQcKAh/DRF4aTZQlk2hUWgkDh8ZjchjMbioCGx9ZoSzQcTBwsLE4Bh0HZgCE2EZmDBm1b5ma1szZslrRjibLXLhviWuGjbDkYNm2Rk2YACmQUhucu5z2CmIyolJiIgZGdp6ubp4WHgYSF+Fyb4XGZLmMwGEwF1U0kcOBttwNohs/YtQ9vEwMDAoGBQcvYwKDjQCE2ENMuXNmyOci1ozbMlrTKwbLcTRplWtGLJqwcMGmXLmYACnweh/Awp4GIYjD4bE4RAotEJJGpBFIUicXkchk8hjMFg0ii0ol0sIT8A6n4B29WDZLFGWGuvLpy4c9YwtiwYLUTjjCF4Yx6DK4OOONHBHBDCIYoYIZ9fDDDeCE2EZG2Jw5ZN2S1hicOVrRjhbrcTlnjWt2WTHhauWrlpmzACnUchvDKF4ZZ5ebj4+Ejp6cpqKklIiDjZmfn5+Vk4RJTVECF+ALL4A18dhspdVBDTbhcThb7755aIqproqowheNtLHBqaYYY0MEMKGGFDCj18EMAITYQ3Yt3ORo5zLczPJhWtG7dqtxMXLFa3YMMebCzbYs2RsAKWA6G8VCHintm5ObiYeEiIqWjpSQAhvAB94AcaCmnqCOiIaJj5uboQIbMGDS9i4WDjb+FgIOTITYRhzZWLFszarcTnHjWtGDZitc5cmRa4yNsrZkzx4mrRuAKVQ2F+PQT49AY8LgcLGWUYDCAhvAGR4A45iGoI6QjoKCiZGXAh8QUuBwCgwmAwudw9A5KITYRkctmTHMzyrceJg4WtMzRstcOMuZbkauWDRtmZuGzBmAKWw+E/BjN+DFeeeuOUaZKYsGLAIbwNSeBrGikJqQioiDg5+Vm52dAhtDYxgoHA8LAw8PS0sLAQcAAITYRiZOcTjM2ZLcbVmxWtGDnGtxOGrBa5Yt8mZqxaOG+bKAKdBqG8Ppnh9llYmNgoaWlqKanJCEg4+dpaGlk5OMipKeAhfgc0+By+bESYSSGe3D4vC4W2uCTAUYCS6OKcIbNmF0BZysLAwMCgIMIVBwtvGoGzCE2ENcbNu0xZGq3IxyNVrTE4cLcLjGyW5GGZm5c4W7LM2zAClYOhPxijfjE/u1zQjklmxaghvA254G/Z5WRUZEQEJMxszIgh8XVuAQGbxGBwWDzuHwGAzMhNhDdw2YMcrVmtYOMrBa0Zs3K3C5ytFuVm2Y5W7Zq2aYcYAqDASaF+QrD5CqSuKebAwXp4YKLsZjsRgMAjweHyOPxuDvlmowGCw2AhPwOgfgdNha+C9mRmpkpaM8OnTr168eeMsGDVk4ELQYwhPAUL1nOd6xqjGcKwjCcIoTlOE4X4PZJxCE2EN2DllhyZsi1gybs1rTHhcLXDJszWs8ebEzbsG7jJjaACpYBLoP+PpT+PpV1x31dRSianFa5Y1DPPr379c1WuXDWLxzjxcCG8SNHiSXiIaYipyWmoqMgICJh5WVkZuZo6Gjl4WBjJagpqiompiOhICDi4eli5+RpY8CE8fc2MOzjrGcYxTlOU0IwiSjCEYIkYp35/JTl1CE2ENWeLE1YOHK1piyOFrRllZrXGZiwWtXOXFlx5GzZi3agCoIBIIbxYheLHmNk4mBjJKerKyooJCBh52jqaWlmZGHRkNPRkxGSAIbxG2eIzOcmJqIhIWPm6enpZedlY+HgYSKjJCUjpKAjoGLRYIXk7cxwbOOWGGEEEcEKCES5HKxwwYohNhDVkxbMGmJmtyMMLBa0ZN2S3FjZN1rlg2bMmLhxkxN8wAqGAS2D/iCM/iCRlPbnyN3d2qOHgIZnjvdw1HBBN63uZIT8HcX4O/Z0vmloxaKYKJ48OnLpz5azlitq0aMFheta5c2dhmCF4Yxpi8PLHHDLBDDFHAjghQwRxQQxBAhhgjp188UehCE2EOcWVo1xtWa3Ewy5lrRsyZrXDnM2WsGLPI0zZszFzhYACo8BLIP+GAz+F/njXXHWrwitxmcw1wrlrM31nyU4xrpWpvfPqIbxHHeI6+CkoachpSKjoiGQMLFxcrN0czTzMnCwkdPUlJZUkhHQEHFycbSyc7Lz4ITx51a1vpx41YTTgREUoyQgiTRnHD4JjCdQITYRhw5WuPK5ZLcLhu1WtMOTMtw5MWVbha4nGVwyYNnLfMAKbxyE/Bxx+DjmF8uKdqZLYJSrXHlz4bzowUxZgIT8HFH4OKc1oYpQvfLlz463SpitLRWEZ4SF5K3cMWltjjhhQwQwQwQwQxw43NxwRyghNhDXC0xMmOZstyOMLBa0b48q1w3YN1uJpkcYsjnE3aNGIAqNAS2D/gZU/gZXtnCExNovSu0a4TG+Pfjx3cVyjVRuN3mQhfiLi+Iv2jFUYSaaSKFLLPPLha8zgcXbLJZiMplsliMBRNBXTLTTFSgkheMM/DBrZ5YYI4SGCEQQwIEEMEMCOCFCjjy+Phhg0QAhNhDHG5y4cLXItyN27la0xM2K1y0y41rhrjzY2WFowYOWIApcEYbw3MeG7+AjpKKoJqKioaJhZmRm40CD/iyg/iyN6s85Rer7VU6Ahs2YZgoXA8DBoOBh6OlQcBPAITYQxaZsbdiyYrWjRliWtGWNotcOcLFa5bOMTDM1xOMbjCAKUAyF+G/D4b/bMNVgLpbJYbSD/i5k/i5J8GfDnOYRQIfEFPgMJm8Jg9JgEDgcFCE2EOcrVk3Y4mC3HlYYlrTJlwrcTZy1WscLHCwxMWWZmzxgClgRg/4hjv4hj/AvTGOGtVEdY4iD/i2M/i2N3dZrM5nHGJwAhsvYJg4LA8HBoWFgZG5gIWEhgCE2EOGLhu4x4cS3FjbsVrTGwarcLJliWs8zhyyys2GNw3xgCpMBL4bxOJeJymAkoecgpCEjoiIgoCHi4+bnaWdl4uCiJqcrKCaioWLmaWjo5GLgYaQnoyWiIwCD/isW/isT3Xj9s6jlPKoq6ikYirrNWiYxUxVxfHHeediE8XcWcOzecYpgIyRhEIwjAhGME44fBNYTgCE2EZGLlq5wsXC1tmcOFrTM5yrcTVm3W5sThw1w43DRoyygClgSg/5JJv5JJ8V11NMRnHd3nuCE+8w+8xxao6JYLTXhpjrw54bNGFYGBv4WBgYOBQ8XewKBhyE2EMM2Zw0ctGS3DhZMFrRyxyrcTbI5WtmWHI1xZMThq1YACk8MhfkfS+R8vGWYKxRTHfGAg/4Asv4Av+Vo41xnrICHxtY4BA6TC5HK0BgEUCE2ENWLLDmaOWK1tix4VrRk3YLcORphW5XDbFkZ5ceRljYgCpUBK4byXleS++EgJCInI6OhISAiYm3uLmNhYOGjoGAvo0saSxl5GHI6QiIiGQaG7nbukYJDRkPEQUEgEFH1UbAQUApcCYFuKGDgJWolYCCQCBhI1DxMYIXlzgeCPbyxwkEMEEJHBCihiQoEMJBGnz+LRwYYITYRibssWVoxbrWmNo4WtHDdgtwssmFbkcN3DFkwyMmbRgAKTw2E/JNR+SZnNgyLSuy1xoP+B9z+B9++vROJZnKHytgWBQuewWCwmiwFBZaAITYRiauMjdjjxrcbjDlWtGrBgtc5GbNaycOGLDKyZuWzlmAKiAEjhvJ1J5OpTAMxAwENBSEZERUVEQ0NAQMTJzc/KysfCw0hNUkFB4AAhvArR4FaSSlpKOiIiAg4WLlZGXkZORiYWChIyOlI6KgY6vwRgmmAheduI4IdXTHDOABHBAglS4nPwwx0gCE2EMWTJtjzZsK3JibM1rTM2xLXOHJlWsHDbI3csGOJixcg"/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E+HAOAgAQdBMoKkAQBEJjHHKZZ4HRPgiAaMonKgMwCFwpIEET//wNFKEYoC0gQRP+BrwZFKEYoBQM4C2QZIDIJAICAAwF7wh5FMwkAgKACAeHDHkU4CAD+AwAAAAAAEeXswD8eC0CCgAAlAAAAAAAACmgXh/BoR4NcYZFIpHIdMo1KpJJoxGoNA4nLZDLZTK42g/4BWP4BS7x1rM3E0imOPDcboIXj7ZsTk4YUMJDDHDHi82jixgAhNhDHFjZMGmTCtxtceZa0ctWq1zlYNVrZpkZOMmFw3b4nIApmGYbwbMeDauFg4aRkoWKilRSUlFQSEhBw9HR0s7Mgg/4CxP4Cy4a59N8Nmd3N1Pbjq6uF2EUDI01wwwwoyNHHjc2MgCE2EOW7Bi5bsGi1lmbNVrTMwcLcTJm5W5meZtibtsmRu0xACo8BMYT8J7n4T8dTkR0YLRrPTl068uXLOUJQpipgpgpgSTnlVlJkwwjMhPwA6fgB7o0RyQxQlBVWF6TvC88d8+fXhxxk0YOBqcjBiwZqRkoAhPE206+G8YowRgjCE4TRinCMI0SlCEZTTvy+jE4AITYQzbMsrVs0zLWmPI0WtHGNitcOXGZa0xuc2HEwy5WDJqAKjwEvhPw+/fh9zw4M9s9dePLecqcLZu4GbJRXHhx48NzLakkEJzktLYCF9Rl6kmmzB4KW5VNRFVFDHHPPbgZ6aZUVF2CZ6zCVUQR2z4enG4PH4ECE8reD9Md+OqZEihOCMIiEYwIRQQmrfwPWFQAhNhDFvmyZGjJwtcYszFa0auGK3CycslrZhmxNWeJizyssgAqLAS2E/EfJ+I9PDHfLgzzq4qbNGrJowQlGt8eG+VWohCSUtDZThIX1DHqR67LcZHiJsNNRInjrtrnpwsccFE2KZbBYCqqGG3B0423H4HE0gITxFrpPi66zqmRRhEjCMEYEEYIwmvj8BoViITYQ1aZGONm2crXGJu2WtGzditwtmbZbhY43DjMxxt22VwAKjQEuhPxNqfibHlgw4Nc9+HbPDKmDRo0YMWKMlZ1jhjOs7xnWDBDNTRgAhPp9PqC8Mc+THgjotmxYsErVnXHhw5b1nKWTJsyasGCEb45ceuuuMITwpjlHm1jVGMZopwRhOARQhGARjXk89NmAITYQ2c5WzfC2xrWrVw0WtMjBqtctmORa2cOWzllkxNmjdgAKhgEzhPw68fh2VsZs+rHiMuRkhkpGU8e3Hvy3nDBm0ZtkrRnW+VlyZ827FbQAg/37n7+Hg49OtRJdN1MXExjeoVVmcZmUxTjw48LZAITF1IW5aKF51nGaaEQQRgIoRAmv0+Gi6wAhNhDPLhbMmrJktyNGrla0Y5nK1ziZ4luNzjytGbjGzw4sgApcFIT8QGX4gN5YsmXNhpW9bq4JZqaAhPurPuu8mPdDRa0KIw20z3z1hsoXsHCX8LDwKDQMHBz9WQMgITYQza42OVwxZLWbDHhWtGGVotct2bhaxY43GLDjY42GJiAKbxyE/Eit+JG/dtzQtbFipCc8O/Tpxzja3AnkngCD/dyfu45xhpUMTDEpnc958Pn34obMmEYOAwHBwMGg4BAwEDAQMBAwKDh7mNgIGXAhNhDbK4cMmrdgtY42jZa0xNmS1wwwtFrdu3YN8rRk0cM8gApKC4P+JLT+JInfDnqM8L0Ag/3OX7oVV1wuroCHxJUYGocNnsPgEDkIITYRkyMmeFvjwrWeXC2WtGDTKtwsseFazxOGuXLibMWmFyAKhQEphPxPVfier4fAnmlghCCeGF8FaQhGK8MsoxlBVjxZ6RxAhPtkvtk44maUpo445Y5WeE0oZo8CmrBopaVZ44ceuXGAheWOB4GxljlQwxwxwxk0kU0E0CWGGWCONHPr6YpcKCE2ENG+FlmyYcK1owzZFrRnlYrcLTC0Ws8bXI1ctWbfDlcACosBM4P+KR7+KQ+vD8bw+F4ym+eZmIxrpqolzzsMRLOb3cxrPhNQhPwG9fgOTxYsUtDJBOOOeHDfHhz4cc1KYNG5zKUslhjW6tYsONwYgITyF04ujnwpopiMJwihGEEEAijBOEU438ExhO4hNhDBxhatMrlyta5mTVa0bMcK1y5xuFrduwzZGTdgxyNHAAp9IYbw/4eH/+Mj5yDnoKQgoaFi5mbnZWRhYCKkp6clo6KhI2MkYCBAg/4IbP4Ib4vl15XUVHLHCODFrzc5414efD34IIXhLDmVwMcsaGGCGCAIUMMMcNOvhMWAITYQzxuWjjFkcrW7lg1WtHGVutxZWrFa0ZMcrHKxcN2rDEAKiAEqhfiX8+JieKXCS4TCYa6aSWvC43F4G+WKjCYLDYSqhHbgb665Y8YuwmGAg/4IpP4ItfCvs6VqKmrnOd3xz1633neYRqOWtY5OmaCF5c4Lgj1sssMIIYEMCFDBGgjiIBHPsY0ONCE2ENHOPHhas8i1hjYOVrRlmaLXDBhhW5nLnGzwt2TPC5bgCogBKobxTJeKaWBkpmkipaKioJEyM3NzMnDwURMTk9NSERBxszT0M/KxMDGRFBKTUQCD/ggc/gglvl5PkK1WIiJi7JxVThbd3Ko5XSrAheSNzHBqaY4YwgQQIYo0cEJDBACW/VxocmAhNhDPNkzOGjRwtZZcTda0aYca1ywY4lrTE4w5ceXI4xZMwAqAASCH8K1HhXxi0UjEKiEDg0DhkUlE8qFqslupUyi0XmdVrtvtdTsc5mcnhPwdofg7JneTBW0WPHpx54RtgwYtEDHgzwx1hsvYTQGBYCBgCBECgSBgUGg4GDu4uAga8CE2EM2LbIwa5cy3G1aOFrRqzarcTJs4WsmTNm1yNm7NwxZgCp0BKIfwKyeBbGg1Gd0maymEwKTTquVy7Wi5VqtTiWRaAyGXz+n2O32+tz2UwuCS6aVSoUaG8EwngnLjICajJaUoKCekoyAgYuVo6Onp5+pn52Pg4aMkJikqKKYnJaYhJACF5O4FgtzMsCOFGRwkcEMEcEEKAghQ06uNLjwhNhGFw5aZGLlitYNGeVa0zNGy1w1YOVuZszw5MWbC5a4sgApgEYfwZneDQGYRSeRyURKIITC4/EZPGZGAhPweufg9pxWyYNWDBgRnlw59IIbIl7BQNrCw8FDwEPC4BgEHIiE2EM2TLMwb5sy1nhYuVrRi0yLcThy4W5mmPJiZMcbRy2ygClMNhvByZ4OVaSwoJ6UgoCHkYmTAg/4REP4Q855Y5Rnhx4tghs7YpQeAYOFl7FBwESAhNhDNs3ysWDJytw5MrNa0zMXC3CzysluZgwxMGGLK4buXIAqJASuF+Ll74uYYEMFtmHw2FwiGqqaaSyiJBPfbg8Xfh55YpJrIsZPdJQCF9CR6FdZhcJbZTRLIwktlF0mGwGIuqkkintxOBrwOBwNc+FYeCuOE0ZCMJxnOacYxJVIwEEEYIxnn78YxwCE2EZmOHLhatG63Iwc4lrTK2bLXDds4WsmDNgwzYc2bDhaACsABQIbx0ieOgWPgJdLwUbDR8dNwEXExsHBw0NKS01LR0ZBQ8THy8nNyMjDwUJHTE9RT0xGQkHIzM/S0svIwcBDS0VQRkhBAhPuWPub50w5sOKujTojghgpghihSCNYVrWc5zvO88OGuG+GuGaNqZMWzBkwUteeVlITwVpjLHjnWNYowiQmjCIjBGU5TlGMIwnCMIoRgRlGMI1n4JrKtQCE2EM2rVlmYuWa1vmxZFrRqxzLXOZxiWucjfFmx5W7nDjagCpIBOYP+P2L+P3deM+FPCNKhrUarMcePHe8458g5c9bmM1NWnMbxfa/C0IT7fD7fmzJHQtKFY3vjvly1unaFrWxYcAGKWDRgyUlK89Ncs8+PbXSAhPEmmMOHwb1ijEiRjGMIwQSQQggRIxEUKq4fApGYITYRhb5nDlzjarWzZk2WtMmbItctWjRa5asXDLIzy48OFiAKax6E/IUh+QpFljmlCmCWKkk749OfTes5YdUclIP9yV+5Ldr4NTq6RNTK5njuPD33vqCGy5guBXcPBwMGIEICBQEHBQ8Hgcg5cCE2EMsOVyxw48i3Hjc5FrRxhYrcTJu5WsWuLIxytMTBw3aACk4NhPyGFfkLxcC2al5ZZ7Zgg/27H7fPOK1TpnFghs6YlQeA4WHk7OBgYCCAITYQyaNmbZpmYLcLXKxWtM2TKtw4seNbkcMG2HI5a4sOPMAKbR+E/Iax+Q0emPFv1Z5XE5JyurKubLkyUraYhPwGofgNpxTyQli1UzSwI4b4cs8s8MtOjbStIoTxFplXj5b1mmRihEinOe3qynLcITYQwyMszfNlxLWeLNmWtMOFmtctWuJa3ZNmTJy1wt3DJqAKfyKG8d0XjvlhYWCipyepKScjoSLjZ2npaGbh4GEkJqcnJiKkouAiwIP+CLb+CL2L5b6ce14nExVRVRCLnjPd334OQIXh7JwQ52uWVGQQwEUcEMEcEMcMsuvjghxYITYQ1xMMLBjmarcuZq5WtMLVutcMszRbkctWTVq4zM8LbCAKhAEohfkCQ+QLOmOHEWYrBXVS04XD4vB1yqMFhMFgKpEtdc9cczJTYSyD/gjO/gjLxwvpFUmJmbu98d9ePfe83WOHDly7PI4xIIXkbZxxauuONHBDBCQIYCFHFHAQxJbdTGXgITYQxzOMTFtiarcrVliWtMbZmtxZm+ZawbtmTHJmZ4mmXGAKigErhvIXp5DEYaEjIaKhIyChICBjYePl4mNg4aGmpyakoaDlZulqZuTgYiYopqwjpKHAg/4IpP4IuYzwcK1qMKJtC6nBMQiYwzjbrGSF421cMGvhhhhhghEBAhghRxRwQoBCjn2qGHJgITYRkcuMmRi2YLW+PHiWtMjjItws8bdbmYZsmNm3YYcjliAKdByH8cOXjitgsJgsLhkGlEwplSsFQo0yjERk89p9TsdPpMrksNCD/g34/g35Y6Z1ue++95Vy5a1Tjy5xcIXi7SotLPBGjRo4I4IUMcd+nhhhnCE2ENMLdjkZ4ma1rhZM1rRi2yrcLdy5Ws3LPM3aN8zbK5agCqABKofxTPeKhms1mr0WIwKfTq4XLBV4tFOmkih0EgcXkMvmM5odPstbr9Xp8zjsIjkum08oEwCG8Hu3g99kpSekJqKmoqKgI2Pj5ejo6Wjn52fj5eLREZLTUtQUUlJSE1CSUJDAhPHXXlDpzwpozjFCspzlEQjIIIzy9+9J8MAhNhDFrlb4ceRqtcMWmVa0ytsy3CyyNlrJwxwtMzRq2ZuMgApRD4T8ZPH4yX8ds+KGbBi4FMjCg/4Sgv4Sibxx4AGghseVcHBT8/DwMLD28ig7sCE2EZWWVy1asm63KxzYlrTE0ZrcWJq0WtWGbK5YMMuPC1ZACkgJhvGdJ4zzZycnJqUjJACD/hOK/hOB487rMIfElbgMJvcDgqOgITYQ1YtXOFnmbLcrhoxWtMLJktw5m7NblZs22FnixMWrNgAKigEkh/HuN4+GY3H0LjUSk0unEslUcikQgyAw2ExeOyOXzOYzWWymLwCERyVSYIT8If34Q/9WDZgyUtCt8OfTl06duXXe6MMVNGDBmwWpIIXjjVwwZ+2OOGGFDBDDBChghQICBLs5YJcqITYQxxYcTVy2xrWTZkwWtM2HKtcNmONbjY4mjdnjaY2zViAKdRyG8ja3kbphIGQSkNKREdAQMPMytHPzcrEwUNKSEtOSQIbq+usJhklATkRNSFNJS0hGQSDkZOPmZeRm5mXkQIXbWxT4eWeFDHChhIYEKfYwkYAhNhGJsywscbRytcY8jha0ZZmy1wyZtluJk3ws2bnI2b4swAqXATKF+S7T5Lm466Z5sTJLFBNdRgppIJb8Lh8LbPBJgMViMNhLJI48LhcHg7Z0WIrxEliE+0m+1Bo1cPhTxSpilTFGUoJq1njvhz5dt89bxhTJTFbBaWKkJ2CE6G6k9OXDhqnCspiMIoEYIogQhOUYzr4FnCuUITYQ1a4XOHGwxrWuNuxWtGWFgtcsc2ZaxxZszDM5ZuG7dkAKjwEphPydafk614OTLoYrYrUtWGGmm2fBdLXDDLbaaUpMGe08QIT7Fj7FnNCOaNE64Z522WOGHFOmZi0ZmaWCEYTpjjpuhsgWcHAW8PCoGBgYGDgYWNrUdMSUNESFdAR8nGxMDBwMHBxN7DwEDJghNhGNswy5MjhmtZsWLJa0YM2S1wzbMlrRphzY2jhwwYMmYApsHoT8ohH5RH6YcWmSlMVsGK1p3w5898scOKWTMIT7M77N/ZLNDJgyUpG9cuPTpz3vCOKuiFogheMtKaeWWGGGEhCFChjwOhQwUCE2EZmWHLhbZWa1o1xt1rRrhcrXDJk2WuWTRu1zZHLLEyYgCnIghfkoC+SiNZgMBiMNRFBPh8TjcTbOmwGEwl2CWWyVxwiD/gYk/gYlExUKqsVVTi7u8ueO8857gIXibNwxaemOMIo4oSGFDDHDHfo4YIIQITYQ3cNmjFviyLWrZviWtG+Zwtc5GLRblatMTVm5xtHLhqAKggEphPyc5fk53w44TxSxWtCcceW94wlgzZMmCEV8t8d55terVkkAg/4FoP4Fr9Y6b6MVURMXmON7474887kxXKq8DOESheKM2Z+2WOGFBDBDAQwRwRkKGKGBBDHPsYI4qSE2EM8Lhuxw4mK3G2YtVrRwwZrcThszW5cTZvmbOcuVrjbgCnkmhPyfmfk/byQyTyRhGs8ePDFDBgwUtO+PHjvGVtGjJqYAg/4FHv4FNfE7+BngjEKFXEZjFxV1K458OcboheOtbC09MaOGCGAAhQIo4o4o5cTo4YI5wCE2EOG7Ns3xYci1niyZlrRg0bLXGTE4WsGjLKya4nDFu2aAClwRh/JKp5JhZFJJtKplII1DIDC5XGZTIZGAg/4J9v4J/Y3jnjcUwq8AhspYDgYK5i0LAwqLv4GBS4AhNhGFowaOcePCtcN8zRa0as2C3C3auVrRy5bOGzRizwuWwAqBAR6H8ng3k9BlcrmcFg8ajFEnlQok2kEKgkTisfkMplcvkc3iclhMFIbwXWeC7uMoJSskJiCQsnLz8/Lzc3Jz8bIwEDKRk1NTVACF4qz8MWhrlQwwwoYo4SMlS6OOGKshNhDRg4YOWTLGtZsczda0ys2a3E3cZVuHG1xsMLTCwyM8oApNDYP+Rgr+RguOXZ21NXdgg/4QLv4QL+qMuW8MQIbJV3BrONhZe1gYWEhQITYQ2as2mNjlaLcrlmxWtHOVktcM8TRawaMMmZy2bM2WJuAKSgmG8jX3kbdnJiejIaAggIT8IdX4Q19dddFYgIfFldgMFwLC4HAY6CE2EZW7THhxuMa3HibslrRnkarXOJu3W42+bFjc4sbVhmcACQEKvgFXg/5JqP5JseF9O/bemKq6zlvIGJ3M3KZiEzMzGHbfhVqq1jp06eB27covPPw+/Xwc53c5y337dxwAhPrDvrNaM0+JTkauBs0ZLRz6cu3Xty4dbg5dOvbpx4bwxaNGLZg3YsEME8iqcawqVjCM4o0hGkKSggRjSoxAg/S86J8nOeublKUTEwmsxYTSETAkBMCJAACYCbz8ExxqACE2EMGzJmxyNMK1xhcs1rRniZLcTjJjWtGjnG1xMcOVu5xgCmIVh/JQl5KI4cRyHS6MS6NRaCQuGyeNzWPx2HiD/gEQ/gEJ2Y58M1JMceHFMIXBZqKLEyy3ywxwwxw16uCWCoAhNhDFu4yOW7FqtzMWjNa0yM2y3Dhxs1rNq2cs8zZvibN24ArJAVSF+SlD5KRZIpar5sHZhZqYEEc0csc9tuBttwNuBtrtvvtvpwNdODrtrrnvtvrthpngggRpIKKsZjM1mM5mM1ksliMFgqKqoo4LQIP9RV+ot3y59O/SeM8vF4XDJnN3kRE1QuoTEq0rWK4Vrhwxrlw4cscJi978Hvz3x48XFjndYIPzuNRqs3N7m8pmBMTCYTC6tEkTEwCExMXVwiaTBKRa+vwHJ4whNhGLG4ZYXDRgtzZmLha0YZmy1y5YYlrZk3YYnLNplZY8QAr1AV6G6LjotZCGjo2IiYOLjYcgIiCgoKBgYWDg4GGiJaYoqSaoJCOg4WTkYuPiYmLg4uHkY+RjYeLgIBEQEJCQcPAx6JgIWAg0DExMfL0NLZ2t3S1MnBwU1VXFpcW11dCE+pk+pNzauZo4mTJWePg8Hft36ceO+G95wnS2bVq1ZMUFdOPLjne6c44cenTjvGtGDBSEZzjGFJZMFs1rQta2DJgzWlabLj06wIP449Wr9XnnMyE1cSExEyhMSqUSiSUSiYqwJiJmCYETEomEJjN/CK8+CCE2ENcWZhiYtmi1tiyYlrTNkbLcTnDlWs2TdhmbMMrNhkaAClYQhPxALfh/31VteN7zx4NNMMSE+Pq+PFxWxSsLs+HfjIbNGHYGFrYmBiYCLg8AwEDAw4AhNhGTE4yZsrhotwtmWRa0bMmC1y3YYVrZm4ZZsTZqyb5cYApXD4bw9/eH0OakqaeppiKjI+Fm5OhAg/yhH5Qmueb3mTFctIbLWB4WAwDCwsHDw9rBwULHgCE2EZm7Jhib5HC1k1ZuFrRq2cLcLXJiW5M2LK5aMGbhgyYgCo8BJIfxFseIt+CJBB4pAIMTmkUmDwamxCBoNBolEItEodCoFBITCIvAISCH5E7kQ4BDYRC4bCUHg8orNYp9Ol8oh0MikOg0EgUDQ2GwuHweJwmHw0CE8WcOLl6azjOlUZXwTIwSw0rKNb+A4wrhITYRmcOcjhq2brXGJwzWtG7FytcYXDZayys82Fg3c5W+LEAKfyOE/Exp+JhHbjllpGMISpmwYrUMOXDhvekpYHApqkCG49zkH8DSUxARELARsLGxMfHyMjAwsFCSElMS0REQEDBycfHxMuCF440ssWnpljhjEKERQoIBGn2cEcN4ITYQ1zZmrTMyxrcjfIwWtMrPKtct8uVa0y5GGHMwxtmObIAKZxaG8VvnivFhZKGoJKWioSFkZeXjY+CjZqGnIECE+MM+LnwUTresZpMEZYceWfDAhs1Ybhou9hYGBg0CQMDBwt/BQaJAITYRjYt8mNgzZLcLBo3WtMeNotcNszVaxyuWjlo0w5HLRgAKSAmG8U3HinxtqOGiIiAjAIfilOKzjlMicAQGEofDVNQnAMJQmEghNhDli0bZGzButZ48bFa0y5Ga1wyb41uXDiYtWzTE5yZXAApZEIbxf1eL+swPJRUFKS0xSRUhARCF8at41cmyV0E0MduBnw84hsrYJgVnDw8HBwcHgOLhoOJAITYQzZ5MLnG3xLcrBy5WtG+LGtw5WjJbmysmWJs0cOcrlkAKdBeH8ZH3jJ1gcFiEEjEYjEWgkAg8LjMVgM/hUync6jCH4+Dj2YlBoJAYHBYTA4XCYXB4TA5NWZZKqrVKCIbJVvBwV7EwcKgUCgYFAwt/AQcBAiE2EN8jfEzxsmS1iyYZlrRszarXGNy2W48uFm3b42bfGzaACosBL4T8aDn40I54d18FJQnGqM9U6QgnWePJlxY3c4ckazrCeCeiGKaF8d945mSeOGWOmW+WmGHHavLVVTJIV9lt9zR5SiKiqiBBHXHXHOCF5S4Bli1tMMpHACAgAQwRyRoYEKOGnWwRxRghNhGNozZNm7dqtbYWDRa0wssK1w5cs1rDKxcuWDFljZMHAAqHASWG8b43jfNgoeIhYSDgpGAgYKAhoqMjo6CgoGHs769j42Dg4WAgZKEjoQCF8pp5QmKeCmem2aueumu/D0yyUWYTQU6LATSQrcDfg48iheNtKaemWOGMhIUCORNPFDDJOpl1qEAhNhDHFjytcTFytaZsTha0yMG63Fmws1rRyyysWLjKwaZnAApxH4T8ddX4635Z9VzG4HBG/BWKUsVqYq4K2uCG5CTkIYKHh4KFg4xX1y1tIuQioyCiEBAw6Rg4uDjwheUuAZWvhjhjhEKKGAQJY8jkUcGIITYQ1Y422bLiZrcmVozWtMTbMtcuGjFbmyNm+Fm0Z5mzVyAKggEug/48XP48UfD1z5XR4lxrFxd53m5iY4NKRcrxnF43w5iD/H+fj+dcInOeLHg2TrHDhpDM+Dw67GMcKxi255rAhPLHguLv3jOMYwnCMIwjKMIwjCMIoTgjCMZtPZRlUCE2EYmeZuxY5m63JmZs1rTEywrcWFwzW4W7dq5y4szVriagCnodhvH5x4/G4iDjIVV3l7HTMfEoFDRUJEQUREQcZAxkEIbkwuTLgYeBhYOcwPga3rIqOjIqIgULDxMbAR8DFwMShePNnDBq0sMMMUqGCGJLJBHDTrUMeDAhNhDVjiaOXDTMtwuczNa0ct3K3C5yN1rjMyc4seVy5wt2wApnHoP+QWr+QX9PCeFY4NcIpO98eN8ZYrpXAIT5Oj5NuRGWvFhvjrOMqUyYsmC0rseHPhCF5M4BhbFDHCEIIYoUODz6FMAhNhGFzmYZmOLKtbsmTla0YNWK3C2bNVuJu4x4WLLK5xssIApNDIX5C1PkKtmxkWIoXTpQg/yS35KuPAjhq8ZmQIfDVNgMAm8LhNFhKCxEITYQycMXGVhjbLWbFpiWtMjNitw4cWFbkzNGDDI0asMrhuAKYhiE/Ik9+RJ8FKTlHBK1rSrLfHfmhuY+5j8ETAxcLDxsHMw8TCQMJERmALuF308EODxs6FHDDDHPNLLsYqZqQCE2EN2LJm4xNcS3Cxwt1rRvjxLcWNuzWuMTTM1xOMTdjjYg"/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IcHAOAgAQdBNoJpgYBEJjHHKZZ4HRPgiAaMonKgMwDC0gQRP+BrwZFKEYoBQM4C2QZIDIJAICAAwF7wh5FMwkAgKACAeHDHkU4CAD+AwAAAAAAEeXswD8KaBOH8RUHiKlh8biMhhMJhEOj0slkykEshUUgAIbtOO1boJSmlJqQjIKHkZuVoZejlZmGxxUwMFXxsPAwaDgYWHwDBwEHGiE2EM8bhvjzOMq3Cwxs1rRkwxLXDNjjW5G2bM4x4WWPK3ZACnYdhvE8l4oAYmMhKCmrJ6cjoCGkYedjZGNi4WBgoSQiIyEhgIT7lL7iu2SFMOHHnz78e2uGEMWDVo0SyRjO4IXl7g9Bt4ZUaOGFAgRQQQsbmYI4LiE2ENsuRuxyZWq3M0wuFrRq2cLcTPGwWtszTCycMcWTIyaACoIBLoT8VKn4qScerXoxqwmnBIDFgxWwUjTHjy48c5pYM0N0MQCE+4k+4tte1pYoUYIQhOd68Ft146zhbFqybraIUhOOdvx8HTxQhPGXJi6OWc0YoiMIwRAgQCac8PgWKdwhNhGFi3bYnLdstyYXORa0yNW61xjZN1ubC0x4nGJiyctWgApUD4T8YI34wY8eaGS2KmOmeeGYhfV6eqFimULZb48Tbk8Ohs6YhgofAsLAwcLF38AgwCE2EYWLls3YuWK1zia4VrRg3arXDfK5W5W+HM2bY2bDLjzAClgPhvF2t4u54aYlqycoIyIgpmPm5cCD/bift79do5Kq+HV1sIbLmC4GAwLAwcHBwdrKwUPPgCE2EOGWPDlcuci3G5YMlrRi5cLXLVs3W48bHJkzN3GLJkyACoYBIoX46IPjoZmtU000yywTYLCYbFYrBSUx4HB4XC1xxVRYCS6G6ZDpc6CKqIyOgoaHiZWdm6mjrZeRgYSQoJyknJSQgJCPjZGVheaOGYMLnYY44UKGGBDBDFDAghghhl0eDhZMITYRmyOWbFvhcrWuPM5WtHGVwtw5GuRaxZMszVpkZtG+NgAKch+E/HxV+PkfLnM2bZi0WhCN71jOMo2jbLivK4CF9pJ7VHKYLAVURx114GvAwxwUXXYDBTTRw4GvD14sheRNrDBs40ZHBDBCBCjhp1aGKcAhNhDJs3ZZm7jEtyZXLFa0y5nK1xicM1rFjiw4cbLExaZMIAqPASuE/H59+Px/HPbDLfHCK1NFtWS1IRnUjaac9ufftw5cEdGbgIbuDO3vmJqQloyGg4+Nl52nqa+nq5uJgoqUoKKqopaSjo6MhkBCwsjCzcrOyoCE8seB5w7t7xmnEIwEIyilOU4E4xjn8AwikCE2EMGubFkb5sy1u0xMFrTG4bLcWRu2Ws8zBpjytWznE3agCp8BLIX5BPvkD1tiwMl8OBrtttlRWXXYTCXVSSzzz4Gu/Az4G++ueiHJYDGYwIftwO2li0kgEggEKgcLiMPjMVjcfkcjkcti8dgMEjEekU0lUyjkUhUKgkFg8ThMdh8di8ZAhPF22MOHzZxnFGMEUUYwQjCEIwRlNFOfgmso7yE2EYsrZtlYN8S3ExzYVrTK2cLXDDKwWuW7HJmbtceXFlxgCoABJIT8iYH5EpZ49TFCkJ3w4cuXLnx4asGDVqzasVo2w2rghfYZewlshgjhrprtwc88UVmAxWKxGEmmgnvwODwOPnyNeNkAheVOBUOvjhjQwwQgQxIYIYI4J47dPAgnITYRjctszjLiwrWORjmWtGTNmtc5G2Fawy5MLFwxxMGDfMAKcR6E/I81+R42eWKUVJSwWxWhKddOXfj3101z4YX15HrxclBgI5Kaaba666UNE1mEuushsttw94CF5m4Zkj2KWGGGFDHFChigEuJz8McEgCE2EN2bJyzxYsS3I0ysVrRozcrXDRxiWsXDbCzZMcbbFjygCk4NhPxcyfi5Lntb5VhKWLAAhPrLPrQ8WBoyao0pCICGxNNwKdl4uXu0LBQgITYQ3yM8bjHhaLcTZpmWtHOJqtwuMOFazbYszhmya42jfGAKpgJ5hvC1Z4WrRDx0bHQsdExUPAEPBQUEgYGDh4uHg4NDR0DKQkNBQkFCSElNTE9MTEtDQUHDxcbIx8vFzcnJzcrJycfDwUNGSkhLSEYgI2Hj4+LjYWHg4WNh5WTm5ejoaujnY2Ng4OKmJKSioySkJqYmp6kmKiSkooCE/DfV+HBvPLJh40OVg6WTjaMmDAlfDXDXDnw49OfLn047znGkJQUWpSlpQkuy4648ePHhvhz58ePPfPKGDFLRk1ZM2DBgxWhRCEZBCNJwjCIhCkZQrKswg6+Bsa8/MTnPG7lMokTCVTEk1cBExMJRMTF1IEwSiUTEwRcJhMBExIEwlExMSz8G7i/ZITYRmcMGrVmzbLWLPCzWtGbJwtwuWWNaxbZW7Ru5YMWjduAKXxWD/h9s/h9f3N9Jwib57598ZnOghfhzg+HOvBZCbHSWTRJ6a5cLPh78PhSF5C2cMWnpjhlQo4Zcjk4SICE2ENsbfNkyM8y1o5bs1rRnkzLXGZw5Wt2OFq1as8TJtlyACloQhvDwp4eI4yWnJagjIqAjYmRjYmDAg/4fMv4fP+V8uuLmd63GZIbJV3AwVrFoeBh6+bgYGBhAITYQ1ZNm7Js1brcLXKxWtHDTItcMWmRaxzZcbZhkbs3LViAKkQEsg/4bSP4bS5tx1nERFXy4cOXLlhvjvjxyxUxO889866yAhvCYF4S74qEjoeGg4OHiYuPk5eNm5ObkYCEjJCWmKSimJSQjJCCQMTCysPMyMzIgheJMqZXCzxpYIQhRxQkMUMEEMCCGCGNLLsULIiE2ENcLFg3ys8K3C5xN1rRoycLcThq1W4srli5yt2DRtlwgCk8NhPw5Xfhyv3SyRxYIxxzwgIP+Egr+EgtestbgoIbP2M4KXqYeJo6WAg4KECE2EMcuXM1w5sa1jlys1rTG0wrcWLM5W4XGNm0b43LXIxcAClgPhPw3vfhvTnTDowxreV4W0IX4VoPhWhxGCixlV00lVN+FwoCHxpZ4FE5HC0FgcHnsNgKkgCE2ENm7fG0zMGS3CzbNlrRg4YLXGVkyWtWLHHiysMTNs5bgCrkBPoX4l9PiXhlkjopgljtnrpjgVXYTAXYK6SSWOum/A4WnA2xwyXYbDYTDUQ04PF5HG4euOajDWYYrhfg/u+EBfAYqjOSYSKiGe3B4XA4PF4PL4XE3xyXXZTHZTFYiiqSCWWuWtHBBFJJFDFLBPLXJgayMhPGHHjDj663lVGMJwVRRgUSjCMIxlOU5TlGIBCMJx4PVhOekITYQyytcLbK3bLcbFoyWtMjRytcZW7ZblxsW+Ng1as82FgAKVg6E/E4d+JvPLPgwmpXBKlCG8KI3hRRnK6YppKKhomHk5mbAh8bWeAQOdwuBwGDzWHoHOyE2EOWWFwyxsnK3JkYY1rRpkbrXLVplWsnGRs0Y5G7JzjYgClMPhPxAZfiAhrh32mlDZDBYhfiUc+JPfCXUYqO6GOGe2u2GyBbwK7hYOAhYW7g0DAghNhGNwzxs8rdmtYscbha0xtG63CzxN1rBjjyMGTfNhbYcwAprFYfxEHeIjmLxeLwJGpFNJ1RJpKItBkbj8jj4hvFfZ4r95SikJ6IkkBFx8fIxcrATcTIyIIbGVKW8PAwMDAwMCgYGJv4eAg4EITYQ1xMszbI3yLcjTMyWtMLjMtw5cmZbiYs2jhm3zN2zBkAKlAE1hfhvK+G8vD4YVQQQw11V0SwJVdeDrxduLwOJvtwsdcMMk0WGmxWAxmIw2Isw2Akqg/4VMP4VMefITBE8OPhXWIxMW41tDhHTXLWOFxu9549ddc7vYIPp41devGZpgmETBCs1tNzcoiFQTM3fX3UxgCE2ENmLhhhassa3M4xMFrTC5cLXLBlmW5mLFvkcNMTfG3bACocBKoX4n3PiftrpwOBtwuDvwd+BrvtprvjngimuwGEw2IswV1V1VVFmCkwU4IP+FDL+FBeNVOpxOLphqdYjVKmZubzFzO833z4YhPDXVhO96xwyrScIoThOUUZIRIwjGc8/Lij2ACE2EOcjlxha4XK1gyy5lrTHhyrcWLMyWsMbjG0xtmzTDhwgCpsBPoT8P1n4frWHAxY9WXFjwZaXlOU63x4devLpvWsU43nhveCVMVsloUhK1LYqZsmCgIP+K+L+K+N4PgeL058PB5c1xxubuZKQhi6qK1WIqE5ZnMXmLhvhUaqD8jyO67uMzNyu4mauJiSYTEwiUTEgCF1vn8DxmPKAITYQ2w4WzDDiZrWTJk3WtG7HItw42LFbhcNGeZyyaNWTJoAKuAExh/BMJ4Ke4TDUUg0eiEsj0ukU4mUymk0lkwj0QhEEh8VjsnlcxltDnNDntFmcrj8FgMCikOkUMhkIhQCH8L5HheTl0mjU8jkmh0agsAh8Vj8jksrk8rlsll8vksxksnjcVgKERKRSaTSaQSKQSKSRiSRyRRyQAITwljk5+GacJooopwhGMIwQnCEIoTgjGM54e6jCQCE2EM2zDJkxMcS3LixZlrRjicrXGRw5W4cuVyxzN8Tlw2bgCm0bhvAHZ4A7Y2MFPHzNLMz8jDoiKmJaUmoaWhpSGIP+Ikz+Ik3GRqo1jhODec5jrwurhsoX8DAXsKg4GBQKBgIOAgYFCwuAYGBVYCE2EY2DXCxwuMy1rmYtFrTMzcrcTbG4W43LZg0bMGzBwwcgCocBI4XyIXkUbL8RgMBiKqEd+BweDvghkuoswEcE8eBlivmhiIbw8ZeHmeyn6qcjoqGhoWHh4ePjZmZnaejnY2DgpCYoKKYmIiIg4ACF5+4rgwuXplhjhQQQwwQRkcEMAhX6mdDlQCE2EZMLTK2bNma3JmYZVrTDharXDRuxWtWOHFkx5GWZkzyg"/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QJHAOAgAQdBM4CzgEBEJjHHKZZ4HRPgiAaMonKgMwDC0gQRP+BrwZFKEYoBQM4C2QZIDIJAICAAwF7wh5FMwkAgKACAeHDHkU4CAD+AwAAAAAAEeXswD8KXA+F+Eij4SKcSwcEsCzETYazCIbxP1eJ+ukjIiYiIKCh4uXk52RAh8OUeBwKjwGDwGCwehwWAQGCgCE2EM2jdq4x5WS3CwwsFrTI5aLcWFoxWtWDdjiaMsLhw2ZACnsdhvBuh4N64GLgZdDxEZMUFBRTEYi5eZnZmbhY+EiIqSCG8UE3ig1iIqciKaKlIiAjZmjr5+nnZuLgI6Koo6akIyGAheCJ4WHyssMcMIhRQwwpYcTn0MGKITYQyZNsubFmYrWLNqyWtGDdmtwsmrFblyuHDTGwxMWrLEAKTgyF+FdT4V1cevUSYDBWYICG8UR3iiPqpCEmIyJh5eZoQIbHlWT9jI3cGQAhNhDXNkxMnLRstxN2Lda0bsma1xmxOVuNu3zMWjLIxzZGIApSDYT8MhH4Y+WWeW8b4oZMAIX4oUvig7wEWIWVVx4PB4+GyNYwcFS1MLH3sLAQcWAhNhGbCycNm+JitbOW7Fa0Z5nC3FhYZVrjFmyYWbVq5xY2QApODYP+Ebr+Ebmcb1i+G52AhPxdHfi5ttsnkYYZ779Ih8KUOAqPA4PHZWgKOCE2EOGLVtkzNWq1jlaMVrRk0arXLVmwWtnLFhhbtcePFmaACkkKhfhB++EHPEXYayqKCcCC/v5z+/r5b40Ah8ATWAwGpzmAQeBRACE2EMceVnja5nK1vhZOVrRg4xLXDZtjWsM2PC0aMsbJswbAClMOhPwu0fhdXz2rSaGvFeNQhPxaTfi0RjstmzYKJ6cesIfD1LgcAn8HQeE0eAwGBw8hNhDNlhYM8WXCtY4WTRa0yucS1w2yMFuNs2yNWrbG5bsMIAp3G4fwVWeCy+HQqSRqhTikTigTaUSSHQKBwuMxmTyOcymdzWagg/4yLP4yJ+CuN7zx3zZ1WNcNaxOMzsCGxNNwMDbwcOgYJAIGAgUDBwMDC4FgELAgITYRlyZnLhw5crWuTI1WtG2VitwuMLFayy5WmHGwyNMrhiAKVw+F+DeT4N87YsPZLRNViMBjLsMAhPxn+fjPvhojohSWOGfLpyiGyJawcLYxMDCwcfdoFHAhNhGNy3ZZczBotYZMbha0ZYWK3DhZt1uHNhxscrPFhw48gApvH4X4SnvhK7okqT1pYIprsNZgJIY78HhcDhU9mAxWIIP+NAz+NA9NOWOlcLce/Pn153d1qO2cSsCF4cycEefnjSoUcCEhISO3UySxWCE2EZcTlrlcuci3GzasVrTCxbLcLBziWtHDnKxyZXLXFicgCm8ehPwrgfhWxz7NrLG8mLFixZoRnnw5645T3UzZAIP+M67+M6fcT4V+A1U53x59d8eM2nhNMUCF4gysc+VlSwwxwo4ISOBDGp18ksUIITYRjYs2LnK2xrcjDE5WtMzhotxOG7da1aNmrTK5ascuVuAKaRyD/hju/hkB48M9K1w5a0Xx33z3neN6nEiE/GZt+My2eqORac63w5cOfDfLGTVPNTRgheRNnDBr54Y0MKCEEMMeNzaGDCAhNhDDMxy422RutyuGORa0cY8a3C4wt1uRpmY4mTZlkatMYA=="/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0HAOAgAQdBJQK/AYBEJjHHKZZ4HRPgiAaMonKgMwDCkgQRP//A0UoRigFAzgLZBkgMgkAgIADAXvCHkUzCQCAoAIB4cMeRTgIAP4DAAAAAAAR5ezAPx4OMYL8sflcAGaDnQAAAAAKuQE8hvEfJ4j9Y6GjoeOiYGLi42HiYWCgoSQiIyOhIxAQcIgYOFh4uNlZGLh4CIkpiWmoiERsnb4CxbCwcZBSE9bghfQeehFmw2CnxEFkEM9c9NOBwuFweTxODjimuwGUxmMuwE1lEiG+We+elBFBJhctBLg5sHOxYITrbJOC4s5xjGKKESMIhKKCEQRhEhEg2bZz39eM9+4hNhDPI1xtXGJwtZN2jla0aYsy3DhYMlrlg2cZmLhw3Zt2YApFB4fxS8eKV+l1SAweGoX0B3oF6sHiooiH4AzgE6TF5BAICCE2EOM2PMwbNWy1qzasVrTE5crcTTKxW5seVw0ZNcTHIzZACkIHh/FI54pHY/ZopAIUg/0o36Ued8Ysh8XXGewOhoiAITYQ3ZM8bVi0ZrWrfGwWtGDFqtcMMLdazYs3LbLib4cuNyAKRQqF+LbD4tsWIgx0iiCD/QlfoS3g6zUph8PU9D5/R4DBUAAhNhDPE3xM8TBytaZmzZa0YOcK1xiw5FrFmzytW+LJhcOGYAqSAS6F+M6T4zy48DgpMNZgsBRRga8Hfg8DgaYYpLMBjMNjMRdRJHbficXi8Pg6a6o7KIT5k75lXI3UtiZGCc41nhx3y48OfHp05WGdKYs0qYLWtTFCQITxpx0/AeONYVhHERgjBGESKESAhGE54+/OECE2EN2LRnhbs2S1uxb5VrRphZrXLBu2W4mrNuybuGuFxjcgCkoLhPxTRfil7jRWG2eWoIT56z57mdJRzXxY8wCF7y7vlnklw+VhgwghNhDFuyZ5sTDMtaYc2Za0yOMy3DkYMVubCzaYmjjIxZ4nIApECYP+KXT+KVXXDeud5IL+Ivv4jJcvNaCH2lteDwmWwUngITYRlwtm+JjlZLcjNplWtMeVgtw5HDFa5xtGWbLkxOGjBiAKUxGE/HJN+OTXJlyNDBSlqwwsYIP885+ehrOHPGLjXGrAheAq4IMjfPHLDTh8/DHBMCE2EMWzljmaYmq1xmasFrRvjYrXGLM2WtGmVhha5MLNwxbACkgKhfjkw+OUXBYaqqqqOYCD/QbfoL9znGY3QIfEFPgcFptBgcDAITYQyaYmGFu5zLXDhpkWtMeJwtc4mLVa4bYmGXFmcsGuPMAKVxCD/j8E/j8FzzjOpVHB24dAhfLveXfqwGEoskoitkw8+JwYhsrYDg4W3hYGHgYWXrYGDQQhNhDZg1ysmrTCtcNWWRa0yt2K3C1xM1uRu5ysmDLGwbY2wApzIIT8hBX5CLYyrgpm0ZM1pSrlrry48KMrYM2DgS0RhPmPPmOaYo5lKQSw4a58uPTnrWcMlNVslsUQheTtzTJr5YY4Y4o4IRBChI4Y59bBFSAhNhGNw5xsWTdytZOHDda0aOWK1ziYM1rlhkytGTTM0aNWYAp0H4X5FsvkWzy8WFqiosw110lVMEt9M9caOZiocRFchPmfvmf9vAhkhkpCMcM8eXLlnjhGEMUNDBGwheRtzBDp5Z0MKOKGCMjghhhjjx+LlRYwITYQxcOWONozaLcTXE1WtGDjItc43DFbjauGrBs2aM8TBqAKeyeE/JHR+SPPA36stp0tktopknCs8OPDjxzqnCTNr1bdm/EAg/zTX5p2EcL05CNs873x45ZnThrEamOXPtaE8Sb6T5OO85wnFGE4ThEnBOEYRhWPD6Nry4AhNhGRkxxMMTJmtbM27da0yZsi3C0b4luZo5at8jTHmZ5mQAqGATCF+O0T47Ra6mCmsmoignntwd+VvtrSSYLCYjBYCiIntrwOBrrR1QY5pLiD/gCU/gCVzjz/CmMRCpBKEEkTFwq8XqY7eDtXhoTyp3ay8A461ThEIRhGEUIgRgCKdeTz4TlwACE2EZmmLLkZM2S1zlYt1rRy4YLcLfHkWtGjRm1wssLdpmagCmEShvIJN5BYZ+HlZCKnJ6kpJqWgYKLiY0CG7WbtMZKWiJiEQsrMz8bVyNDCxYCGzZhkwLBwcGgYODqaGBQEwCE2EZmDVm0btWy1uwctlrRmwcLcWHM4WtMLdnlZNWrNtlxgClkRhfkGw+QbG+63EUWUTRQyYmO+IIP+ADb+ADer3rcxMTq4uIbJ1zCwlzFwsHAwcHC4FhYCDkwhNhGVuwxtGLHItYY8rla0YNGy3CwYZlrHNlZsHLFyyaM2wAqRAS2G8jWHkbLR6DhElHT0lIREJExMzOzcrIxMBESU1OTEpGQUHGyc3KyMaiZaKloog/3Mn7m/hPaezlERLNpvM53nnz69ec88MdNduHDwHK44gIXjTSwwa2GOGNGQwQwQwAhQwiBAghgjl0uFgjyIITYQ4btGeNthbrWjfI1WtMOVwtcMmuJbiZ4szFk2bNGDPEAKcRqF+SEL5IVYrMBjKsJZJHXg8Ti8bi7aV0OCmwkwhutQ62+CmJKgip6UmpCIQMbEzM7Jy8TSxMfCwYCF4gy6LN2yxoYyGCGFDLjc/FLFcCE2EZsmFzhyuXK3HjYN1rRm0cLXDFwyW5szZy2ZZM2JmxcgCmERh/F/t4wIYbEYLA4ZFJFJpZMI9HodDACH7ebtyZFGplEolAITD4/GZbH4zFYqhsiXaPrYOAgYNCxN6g4CECE2EOHDNnjaM2S1lkZuVrRllzLcTZi4WuM2RgxaNsLZo2ygCmgUhvHDB44YaKImIiMiY2XnZmjkZOARkRFAhuw+7D+OjJyWqJKQjISBj4+jk5mdk4mGxxWwMFewcGgYGBgYGDma2BgIGcAhNhGVuzxOXGVotw5crla0xNHK3E0x5luVniYY2DTJjytmoAqQASuE/GiB+NFWOGWXNPFTFoyZsWDFScb48ePbp1774aytg0aMWLHmywxghfe+e+HgjuwdUcxFDHDPTDHDFJZgMZgsdgsJVFPXhcLhcbXh8Xhaa4Xga2SPF4ueGNChgjgQkEKBBDAhghI0cu3Qw4EhNhDVphws2bZytZNmWRa0w4mK3E0xNVuFvly5HOJswzMGoApWD4T8Z2H4zn7cCvCwUjPFnpCwg/4B6v4B9eNb4Z1RmcyAh8YVtAaDB4DA4HC6PAYDAYuAITYQzy4cjByxcrczHDkWtMzRotw4WONa2zOHOTLkxMsTTKAKhAEihvA3V4G94mZiaWBiYSQoKCyqqCWiIGNnaejo6GbkYWIjJqWnpCQAhvBRt4KW5CEqIqkipSERcrM0M7Mzs7IxaEkpSYnJqMloIiSF4618M+NpnjjRxhDBDBGCGWfWwo8aITYQwaZG+TE5bLWmVi3WtMzZutcOWDBbmct3DfIxbOczJuAKWA6E/DKJ+GUXHDPKcqV2Szbgh/BRt4KU5FNIVIIlDoVC4rHY7KSG0pkGAma2Dh0bgOFgIOhAITYQ4Y42zhkzaLWLFoyWtGbhytcYXLdbjbs2eRgwxt2LlkAKVw2F+LAD4sD566sDNZBgrMBhAIfwTNeCbmZR6TRKMQ6BwmNyGViHxJU0BmMTgsLosFgEDjohNhGZoxZtcebMtYMc2Ja0Z5MS3FmcYlrZnjy48jDIxbNsoApSDYL/AB7d/gA+dXJz1srAhvBSJ4KEZiCnpCIjJGTj5uTAhtJZBgJexhYeroUHASAhNhDDEyyOW+Vktas8eNa0bscq1y2x5luRzjbOcmJiywssIAqNAoYBhPx5qfjzrnaezbungnGKckGBKcazlEpK2TBq3atmrgZs2CCtdePHlz3w4b4b474axnOs16xrCEoShKMbxmnCEKMejHOs6r3rlx8Hh83g5dOHHK2qEIylbFm4G7jcTjYuRLAAg/yUX5LmKjo7dvK8DyPE8jUz17+L4/l9+++fO5yhioUqBEyubuWU5bjKoxWqiE5zed3xzU6jXDGqiuHh8Lq6ieDEVbMyQqpq4tZV4z4nGgCD9jleeOb3cyic1aLiYmExIJhEkwmJhMAIkRIiSJmExNXi4mEolEoSAIJqSYlEhM8fgubnQCE2EN2mJxkyYXK1hhYMlrRzlxrXDZowW5G7bFkzNmTbKxZgCogBKoP+EeL+Ec27645st3mM6rXbh0wmd89+fUzVa1ycsXCF+Byz4HW6MRRhKMFJQinlpvtweFwuHtnTYLBZqzLYKySOC2vEz4e/DoXi7Pw142+lLBDChghIUEMEKBAEEMMMe3jhhxohNhGNyxy42jlutcs2GJa0xt8q3Fiw41rjFhaOMmHMzcNmIAp+H4bxKfeJTuLkYmXgIWOipaWmpqOhoGPkZudn5mLg46SnqCwoAIbwOmeB42OkKSIpoqMgkbJyc3MycnGxKCjI6OnIKOgIYITxtyUujlvOacYowRRThWOft1lGoCE2EZGrTJiYssK3DiyY1rRxkxLcTXM1W5sWbExaZseNkzcACngehvG21421YWlhaWAjY6QoqimmpKEg5OdoZ+Ri0BKRk5KSAIX4G4vgb3wU+SkwUVEct+FwuFwd9sMEVFmCiwi5EITxJlOHrx3jNMjCMJkY34PVlWWIITYRibNWLnK0YrcrRi3WtMLnMtxN8WFblxsWbNiwZtXLhgAKgAEjhvJNd5JqYVKy8JIxEDKR05QT0pFQULJytLW08zGwsJGUFRJTUZBAhPwOBfgcRyM1uBDVCVb59OfLry7b1mtTRi0aK7ryAITxBplj05cdY1hWEQIkIqww8vjxOIAhNhGFm3yM8zJmtc5MrJa0a5Ma3E2x5lrdjja4m2VzkatWYAqAAR+G8IqXhFTiZ2DoYiHloqopJ6ekIGHkaGjoaeXg4WKjKSepJwCF+ErD4Sz8FVjqsZJdHDg8LicPi8Tga54pLrsVgrLoIISF441csGLvrlhjRkIhghghhjj19MUehCE2ENMzFziZMcq1yyxtVrRxmYrXDBiwW42OPExcNsLJi2YgClkOhfiR8+JH2vAwYOKGa5gIskCG8JPnhJ9qoSeiIiCjYCfk6mBAh8gWuAQOewmBwWEz+HwKB0MhNhDfEwZsszbCtaYW2Va0zNXK3FiZNVrJi0ZNWLhvjxucIApVDoT8bZX42y4XlnheeCuLBuCF+Epz4SnapMNFhpKIJ678GIbI1vAQNXHwsPF4DiYKFpQhNhGLEzxOGjVqtxYmTNa0ws8q1y3ysFubNmxZMrZzmbNWQApbE4P+SIr+SIt4vDrF3Eq4OEVAhfhH++Ef9hrJMFNVJBBDJh68PbhwhslXJZxMPAwaDgYWhqYNAwQhNhDRvjZNWOJitbtcWNa0ytmy3E4wuVrNhhxtmDRo1btWIAqPArEBg/4BPP4BDenLh0rhFZhVa1jGkbva6Rw0it3x3lcViqbdd7m71Fais3vM5MYxjEZzndzcY1XKl5na4jhHJTcbiNY6cuWtTGbtM6jCLzvPPM3U4qNzz4745lFQzd9+PWclTV8d+Hx8Xw+/loL+a/v5sHzdzz42XjZLRckMbmkMgltDNmbGquXLlQ2bJZYpoMbmaDczY52SpcsiKbNWjcM3Nwblzvjzm7N2wSMTc57vxoP2Ju743MymSYJi4mJJgESIkTUomJiQImJRIRKJIkESAAAJgImJiRMEwIkBEolEiJhCamRIdfgdceAAITYQ3ZuMTTIxcLWeJuyWtGbhotwuGGZa0ws8rXC4xsWjRmAKgwJwhPyb+fk4PzZZMcdMdLKvCcbwwznCtFIUlOMZ44xgpKFJQlZgpgwZKYrYrZsGrVq0atWzRotgpSso1qrfLr5fB4/H5PD26c+PDhretcM7zvOE8VsmQIT8L4n4X9aYcMbwxwwsMLxrNKspxlJOkZWtDBiwYMWKmKlqWwSxYslNGLRkyYsWKWCFIShCUa3x5dOfXwdOvTr169PBx78unXny49N8dSOK2rVs4mLmbtWog/gBHHyZupi4ymRF1MTWVXF1MTExMSATV1dExExM1MSTEhMAIlFwTEoJiZz7fgr8ECE2ENczNqwYssq3KxbsFrTMwcrcLTM3W5cbHKzYYW2VyxagCpMBMYP+R1z+R12rXWMzN3dwpVVGGKhcXz5eDmZmDTtvV8iG8VfXir7kZBIQ0hHSUdHREJAwMTJx8zN0c7S0MvFoiUmK6qsqSekpSCh4mZl6ePq6eVkwhPG3JR7NZ1ThOKIjCMCMCEYRhCJGEU417O9HhiE2EY8zZqxZZGK1swy4lrTM5brXDbM2WucWNg0xtcmFxmwgCoABJYP+N3D+N3HlvjjjiaRS/AuSby74uEYrlz6ZoIX4awvhrDlwUOEimkhhltvryd9ssEGCwmIxmCumgjnwdORgxtqF5K28MGbxcM8EsEMMEMUMEBAQwwQoYZdXbC0YITYQ3at2TLCwaLWjdo1WtGuJstxNmGNbibtmLViwyZW7lwAK/wFwhPxr8fjYnpjQw0ywxxwqwnCMYxvLCnaUKSlKikpYLZsmjRs1ZtWTRkxUpilKEoRRnHLhnhrjw4b3w463w1rlz3y463nOuHDlz59eW6NMWLVg3aNGwIT8IHH4QVZZay0yx2x0unO8axhCWCWCkoYJYsmbNu2cDRqxYqUlSNJQtS0JIJzvW+HHhy6cufbp079efPtw58uXDpx3y5azqjKmCGS2LFbJmyZt2rRwN2qD17Ua83NsryuriYBKYupiSEiCaTCYXEwuriRFoiScTEoJiYuJq4AmAvPwbLPEITYRlxOcbNyxwrcrDIwWtM2RotcM2jVawZsG7VkwbN2DLCAKkAExg/4zlv4zl4lvTp18DwfC6xlImIm664qcFTmc8UOk6ieghvFWR4qyY2MR8cg4KEhZpHQ0dDQyFgY+Hj42VhZuRi4NBSUtTUVBLRUNDwNLO0MrYoTxFpV4+upERjERhFCKEQjAQiRrw+zKsOEAITYQ5yM2zZo4YLXLRq4WtGzlgtxMcTRa5ZN2Tlm4cs82PCAKdyCD/iXy/iXz6eDNxU1OrYvBc3dzVeFOsYCG8Mv3hl/kIqgiIaEgY2Lm59YycbApCUmqaekoiBg5uToZMIbTWSYCLuYeDQKDgAgAQEDAonAMHAQdaCE2EYXOLJjYN8a3EzctlrRhjarXDZo3WtWzTHhcZcjJqxYgCoYCaYX4jPviORpprngnQq4pVcEEUkUlVU1FU01VWCswWAw2EwGCowU001FEFUMkEquWWeeOmmu/B34e22eEhS14OvC4W+2emWme2m+2mOGy7BYzGY7DYrCYTBCF+D874QH44YZZIZIZIpIqEkEUFCaayjBYC7BYCzCWUUYCSrARWURTRQ0014HA34fA4O3A4O2++/A314PA24PC4G/A2y0xqY0c8yarBXYLDXYC666yrGWYjHYrFIP4g7w8vy5m0RMTEzKYiUxMSmriAiYurCJTUkkTExKAhGaSTCUTC6C55/B8LkAhNhDBuwYMWWRmtxt2+Fa0aZWy1xiwuFrdhhwuWLHFlYMsQAqIASmD/iJq/iJtmN6nV2Sir5axC55575thwxwz5XeMgIbxVPeKpOQloycioaCg4OHkZmboaWfn5GDhoygprCinoyKRsbOzM/Lx8XFwYIXkzdwxbWOGMjIYYIYESAghRhDHHhdGhgoAITYQ3zMsTdy1aLWDVxkWtM2bCtxN2TJbmZs8ThoxZYWrdqAKhQEng/4T+P4T7188TXOJjMTpwarEW55nzeG6rh0nlfCG8MEHhg3goBHS0xFS0lFQ0HHy8zQz9DKy8XAxUpOU0lTSkRARMXNx83IghdpBDFj5bY5Y4UaEIYEMUMMQIZdbbFLnQCE2EYmONljZ5Wy1u5xsFrTI4zLXDfDkW5sOPLhxNcrNw1cACpwCgQGE/Cil+FE/HTDW2u22muWWE6xRjOdVYzTinCcIxlSTBKMJSpaWKmLBgpilgyZMGLBgpkpgpiyZMGiVJQjWMYxnhw3z7duvTny5cbDfDly5duPTnneScJVrOtqZqcrVxOUAhPwoAfhQhxp47ZcWHFW117zneM5JShCcqpFqWpgUlCi0sFMmDFk0U1YsFsFLYKWxWwUgVrOq8q1jhx58unPn148uPPj16dO3Ptx6cOHHXDW9ZTpTJbZkxasWzBozauIAg/A87XD08omedzKSJiYuEgExNXETBMTEzAAJiJiUARcXEwkglE1IRFxMF1dXCUxc7+D6zjmAITYQ4xMsTXDixLcTBpkWtG7PItxOcjla5a5mLdixYZMrRuAKrQE8g/4RwP4RweHPlx5Wmblc6utQi5zuZisRHAlN1M3F3XfEViPAmpmG8VE3ioniIKeg5SDhoGBg4eHi5GNpZORk4OEip6coqKajoxCxsjFyszNy83IxcDCRktNTVNGRUBAycLPxsrIghPKngmWvpxnGsIoiMEYIIRgihOEUIwmQRgQjCKM7+DZTjAAhNhDJviZuWDFwtxt3ONa0xt2a3FmZ41uRs5x4c2HIzyM2YAqEASmE/ALN+AV1GWe2dhISyZMGilk748eXHhvWM4pYI6pYsgCF+F2r4Xjy6PJWZCzDVQR34nD4vE34e22mOCCSqq7CYK66pDTLOITwBgg5M53nOM0xFGEYwRhCMBGOHwPCcMIhNhGFy2aZmTlwtwtnLda0cY2S3ExxNluZi3xtmbPE5aNmYAqEAnGF+FZL4VfYY6Y8HBgYL1sMstM888ssscsctM9cts886OCNJDLMikuwGGwmMxWIwWCuwmEuwmExGOw2IwVWGswFGCkwE0kM9OBw+NyOZyObyuTyeJw+Bw9eBwOFptliVWYTAVYirATWAIP+GSj+GUWout1vXOJTF4vGampxCsKVFKqmq4RwrWKwgROIima454545ved7zxzznrG73njN3MVjhWuGta4Y1rUeBWMYIPxPGzLM3ObzFrIlEprNXCYTEwKlUpi6sITBMXBMRMJiYmaTEwLqYuEXVwJm+fs94vywCE2EMnLlyzYssa1ljYOVrRuxyrcLfC2Ws3ONy4YY3OTK2yA"/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keHAOAgAQdBNQFrgMBEJjHHKZZ4HRPgiAaMonKgMwCFwpIEET//wNFKEYoC0gQRP+BrwZFKEYoBQM4C2QZIDIJAICAAwF7wh5FMwkAgKACAeHDHkU4CAD+AwAAAAAAEeXswD8eCR6C+r6QlJQAAAqCASeD/hSG/hSt4cI8bny23q8VpF54zxuaisYdcTw58o6Ahfgyw+DMeC6HFMJVhsFjsBiKoJJ5cLgcHfbgcHPga70c8cVc9cqF4q0cGFxcqNDGRgQoIYUEcUMKGfaxwR5UITYRhaMG7fIzZrWeFk3WtGOVgtwsmbha2y5GTBs2xsmLJwAKYhSE/DKV+GUucIYqYJRhrnraa4SG8HzXg+PkqaOmIiIgUTLyM3F0M3NycWCGzlh9A3sLBwcChULCy9XBwEBDgCE2ENsrdizY5XC3C2YtVrTG4xLcORmyW4sTTNictm7Ri3wgClQOhvC9t4X55SYoqKsko6Oi4ublwIP+EgT+EhvprdLuuM7Ah8bWeBQGdwmBweD0GEk1ITYQ4cNsLfDkbLczFkwWtM2NotxY2GVa4yYW2Fs4YuMmZqAKzAFIhvCrp4Vt4aFjkxJUk9WVVZUTkdCR8vT0tfT0svOwkfAQUFDQkFCISEgIaEhIKBhYmLj5GTl5WZkZ2fnYuRj4eDhpCMiIqajqqanghPwZHfgyfhPBjwXkklCCMYzijK0s2DNk3aM2jJgzKRtWOW+HLp169ufTpz47xlC0qYISvgnSIITxtzYQ5+e8aoxRhFCKCMIwRhEhOEIwAIynBERhGEYRQrPT3SO0ITYQ5ysHOTE3crWjFliWtMmZqtwt2+ZblwuXLlhkxYcLHEAKygFVhfgHo+Age2apgJJp8hThqMJhMhdlsBhMBVRZVhKsJRRLbicnmdHl87j8PhZ5UUMCGOFDChSy0z1zxywSUSURSQQQLaLIKJpKgIP+Htz+HtHjit449u/TnjeN1cXqaqmIiMrc3Nc3Mxdss73fHPG8zm1IrWNcOHDpXLs5VwyvO4P1sV5sQq1zdzJJMXEgImJiYmJhMTVxMRdJhJKJiYJiSc9fgmZeWCE2ENHLdmwasW63FhyMFrRvicrcTZw1Wsm7Zg5ZuGTnEwyAClwRhfh9m+H2fHz2wx1TYjDYTHKoIIT8M1X4Zq76KcCmSUGWe3LpxobMGEYGCtYuFgYOBg4W/iYKFuwhNhGbHkaZcmPEtZt8jNa0xuGC3FlZtFuRq4c42LfE2wsWIApUD4T8QTH4gg8dtOrLCdcGOSyE/Dj5+HHuGLPxJyhVe+HWhs0YZgICxlYWFhY27gUDOiE2EMWmFjlaucS1k1yt1rRmxwrcLVw4WsMjBi2yM2WFviyACkYIhPxBrfiDZzQtmvgAhPw21fhuHzRnmw4gh7tM4jMZPE4DDSE2ENcWHMyat8y1ziyt1rRxhYrcTTExWt8zRywxtcLZm0YgCmodg/4iEP4iB29eDjOr7a4YUznebqufgTiAhPw4/fhxXXhhnPPi3znOSmLFgpRTKx47gIbOGIYGEv4WHQpAiAQAQcLgWDQNeCE2EY2TfC0Yt261i1wuVrTHkxrcTFs5WtseFo2cN8LZqzZACo0BKIbwEeeAlGCjp6SqJikkJyKioCIIWJlZGfo6GZkYWEiJKUkpCQg4STkZeRCF+Auj4C746K6LIMJFhpsNZgrsNgprIoYacHgcLhcDg67a464J445whPBFZR5tYzSrGMSIgiEYCbL4BnCeMCE2EZczBplYtma1qxb4lrRs5crXLNzlWtWDZrkzNczds2aACoQBJYX4hXPiFvkqyEuKqxWExF2IoumjllwNuBtwc9KSSqGylfhbQIT8Jhn4TEa4IsEcFsVs1M1skrF64ceHPlx1y1y4ceHGheAsDCzcMssUcEKGCGGKEgjRRwRwRxz7GSNgQCE2EZXGLEzYtMS1szzMFrTCwxLXDlkzW4nLlthyM8THGzxgCskBW4P+Gxj+GwHx3LndTFXjI58nPkboWMVHLXDhrljwOXLhw5Y5a1jhURnfHv38HwefPfVcxve+O+d3Khvrx2CD/gui/gur01vwsyrv27gXRzTe83ubzd543uYutV05Y5a5cOXDHgYqJne/D49+vfj33m7xWOHLXbHLl4VRioP4e8OPB83jtGKxVQvN3YTCauExKUSgmJiSAQEXVzF1dSRFwlbv8ExLgCE2ENWeHC2y5WC1izbslrTDhbrcTdizWs8OXHmb5GblpmbgCm0eg/4Ydv4Ye9X06TwRed7zl2YqKuPHic6Ahfgcu+B0+rBTYaHAJoZZ6ZcOyst88qS6jATXSoXijOrcXfLDHBHCIYIYISFTs44IaSE2EYWrFjkw5HC1i2cN1rRmyaLcLdtlWt8jFw1zZWrHC5yACosBM4T8DC34GK42vspqyZGCMb4cMSEy9crPOtceGt7znCmDJizYMmZGwIP+EoL+Eo+MRHiVXDGGE3Oc73nN5OeqjWK1GJm7vbrG44wAhPMnhWse7WacIownCIIwhOAhEhEhOU1YY+3hOSAhNhDTI4yNGORmtYNGOVa0ytMa1wyZOVrJnibOMzJszYsMQApiFIP+BeL+Be+OHfwJi7i8OG/AjACF+Exz4TL4LsDjpsJgrLIoYZ77cDXWhslXsDAWsTCwMCg4CDgYXAMHAQMuITYRmaOGmZzmbrWDVy5WtMuJitc42WVa4w4mGJq1bOXGNwAKcR6F+CUL4JU8GwNC6zCYTAYKCC2nC4PC31ocFJirsJgAg/4VAv4VC3a/Ciqm953vOczdTienGpWAhPHXLjTl8G85xijCMIkUZz4vRlGUACE2EZcjVswcN2a3Hict1rTI3crcLXM1W5mWTM3cZW7DKxzACm4cg/4NNP4NLbvet8uNbXu81qunDhhGc5CF+EEr4QcZLILsJgMBiMFdZVBPbgbcPgcPPh7cDfgQhPB0ZR4ePHWc0UYwiirHP24RlMAhNhGZviYYsrLCtZYmjla0aMWC3CzcsVrlixZYnOXC2YsW4AqKATGE/Brd+DXukK6M9lI5IaJYKSjetb4YzmTnNeJgvZknh2bc2cCD/hAu/hBJqc+Fx8J0rlXDFKzd8bzvOczzm04nHTnyYZ1vlzCE6GyEuHe8a1leE0UURGEUYTlOEYEIynCuXtynCYAhNhDFy2bYmTVytyMWmJa0bMca1w1buFrfMxyuG+RuxZt8oApjF4P+EBD+EBWjj05zuZinKOkxPHkAhPwjrfhHHlDgN2DJSVb1z4ddNNcOPACF4SxKDI3zxxxwwwwwwz4POxQogCE2EMcuFzjYtca3KzbOFrRywwrXOJzkWtWzXFhyNmTJg3cAClkRhPwfnfg/pw52usaWhmhmtSyE/C0h+FovFTFSlkMstM9dcYCGy9g2BWsbDwcDBwMbdwUDCSIhNhGbMxZNXDRktbMGbda0zYWy1w0Z5lrRu0Y4mebFlYuGgApaEoP+DQz+DRli8Zi7jelcuHSF+FRD4VD7LIMNZVNApjwODwODwICF4ax8MGDzMcsMqXH5OCGLBCE2EYWbPNmas2C1xlZMVrRowcLXGLE5WucmFy4ZZcTFzkaAClcQhvCGJ4Q34qKmI6qjJiQhIqZkZ2bAg/4UlP4UoZvh1qS6UoCGyBXwcFSysTCwcHE4BgylITYRmcsmTXMzarWzNm1WtGTHItcsMeVbkx5cThi0zZXDTCAKTg2E/BVV+CqtopwIYMlZ3qCC/pbD+lsXnfFuS6CHwNO4DAprCYPCaGgMDjohNhGVsxZY8rLItxtmTBa0YNsS1w2YMVuXFkZ5W2NrmZOWAAp2JYX4MLPgwtYHAYnEYeieGu+/B4HB34GemOGBRZdgsBgMNgLqKKiD/hGw/hGxdenPl1xllczE0ioqKw1iOmcTGYTw1rpHnxwzimiiiCMATZe+jGYhNhGNm5yM2zRutbOWuFa0bZsK1xicN1uZq3xMsrZliZtXAApuIIT8Bxn4Do0K5MMsM7yUli0aM2KWKFJKYcGGOUCD/hC2/hC7rFeJrpw1iLbnMzmb3xz4M+HGUITw1rpHk3xxmmiIkJoTRr0dKPFAITYQzc4nOVg1bLWbJg0WtMTLItw4szNa3ZMmGLNiy4smLEAKfyyD/g5e/g5Zmcb1NXnt31nLcJwiqtOZuUVingc0yIT8L9n4X/YwhfBe0cmXJwrYMmDRiyQkRTvWc54cOPHl4uDfG9SF4u1KDSywoUBChhIYISEEMCGCGOGvWwmHITYRjzMWjLHmxrcrlm1WtMuFwtcuG7JawxsGjhoycMGzfMAJAQqzAT+F+DV74NVacZHZJVES1133sjPg6Y5IqMBdksFgrKJIY66cDbh5cXgcLTFFgLMZisRgJJI5b677cHWAhPwj1fhHvlojojgjCMb3w42vDpnOFqZtGrNohmnatcePDvz7dt4sGjVwNGbBCNcOuOO+XGCE8gdOMuHz6xjFGAmhOCCEECICIRhGAQjCMZ7ezCtMICE2EMGzBi0xNsK1hics1rRm4xLcWZhkWs8zbExzNmuLLmxgCoMBJoT8Mw34Zk55K2lCGWmOmfFfBK1sWK0la5deXLhvkrbFiIX4ZGvhklwskc8CxhK8dHjo8MmrltweHwt+FllhksmxV1lkwIXGYCGLG3wySSQSIlMsqVCQkEKGOfWxwwZUITYQzzZWjfLjZrWzRnlWtM2TCtctW+Na1cZm2TNhcOGjHCAK1wFWhvB394O6ZWQkSViY2JiUBDQklFSExGRkRDQEBGxMXIyqVlYuJjYBERkpPTExJRERARMbFzMfHzsTFxMChoyQlpqWkoqGgYeXm52rm5mJgoyomqqmoIP+FV7+FW3p16HLDlONzmed97nI1GK07GIJ3fHPO8zMViuGOFamF5znd7mpjHCOlYutzx3zsIP4A4az4/PMc0xcXFwzV1dXCJRMSRMSIurhMTARJExICYCd/Be6v0whNhGRs4bOWOJutwsGmRa0yNGa1wxatFuLFlZMmORpmZYm4AqcAT2D/hfw/hfx21z5b1nCpi4uZTiOGmGd5473cVjXJq8Xe6u4meNdaa6AhfhkU+GRW1Zj8FThMTiKLqrKoIo56b8Dbh7a744ZJqrrsNZNckjgpplvprvpjhmixUlVSICD9jGY4l3OZzczFxMTEiJIQBJMTEiTfl+ylsAhNhDBmwbsWDbGtYtM2Za0ZYnC3E1aNlrTE3bs2bRjjaNsoA=="/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4gHAOAgAQdBOQIggIBEJjHHKZZ4HRPgiAaMonKgMwCFwtIEET/ga8GRShGKApIEET//wNFKEYoBQM4C2QZIDIJAICAAwF7wh5FMwkAgKACAeHDHkU4CAD+AwAAAAAAEeXswD8KvwFehPwH+fgQphbDkwwjSGC2TBmpiwYMGLBgyYs1qYJShFaUJYKWXnXLj06c9csZ1jOOHDnw3x3KTlCM2XFj1RlZKc8uPLvtGGSC/tDT+0P68/IzPFm+fHnze3eGMgs2LLLhELYRxCbm2WW5bmmNwJ35NW9AhPIHRnDwDOcZkSMEYTgiARgjARlEQihFCMIoREIgQiCMAjBFOvg2MW8hNhDXC1asGWXKtY5M2Ja0xs8i3C0ZsFrVgxauWmRuwzZXAAkBCpgCiwGE/Aqh+BXOs8ubHkZLaM2i2TNgxYMGTVk0cDRu2QwSRjeVYYa5dPF4/H5PH4u3ThjCGJWmDDgwhe0IIwEoRhEuhOMIQkpGEZVTmxpylCEpE7zgjKVJITm0wpPAzMyE/Ec5+I6GUcebHgvatMNowhSMowmnOU4ynBOU0IRpOE4XhFGUIQtNmz5MuDCGHBvte963xkLYKatTjStS0E5xnVhrPHeeW+e940tkxauBmzYJWnXDjw58OPg3rnRhGwCD+FkT6O+O1ymLhJMSTUkSITCYTExKJRKJBEpqQRMTExM1cAi4TCUBMRIEquAExMrnwfgeriQhNhDBljcuGOJqtcYcTJa0aY2a1y4yOFrRpjcs3LPKyYN2QAr+AXKD/h0U/h0dTx6c/AK1cbrcxeLqSDpU1tznm3iI1UVKrXGaTGNdOngeB43bUb34PXy+vfxenO4jMzmeOM6jhjFJzObVGtRw54zz5IX4a5Phs/owUmIhxizAYbAYbAYSqqNLTfg8DgcDhcbbj8XgcbTgYl0VlEk0MKJRJgosFNgmAgqjqlghEcccMsss8mLqpggSSSSUVRXWXYCq6iSCemu3A3304GC2OWTAgIP4Exje973eZu0ySQmJkuZCKQhEzU1ETUxcXNZqRMJESIuBMAExMJgmLm9/Bt1fliE2EMcjfLlZNW61rkzYlrRmxcLXLnJhWsWbPG0zMsTFrizAClwRhvELt4hr4+Xj5WDhI6UlJ6QpoqKgAIT8PyH4fc7MkEK3x1048uHGhtNZJgI23h4GBg0HD4DgSnAhNhDRw5y5W7TCtzOGOZa0zN2a3C4a41rVmzcsGTPDjYOWAArPAWqD/iHc/iHd48PN8x0nUVrXgcuXDgnrz8PwfB3vdwhAmLTMTIUmZubyQhOc98+Dnd4xwxrWIrKMa1w101GLjO65uEcAg/4dVP4dVc448EXFrXcza7XM4mEJnOW8sxayJhUcIxFa1FY1jFRikrXu93ec3E0TS2UxWPCw5YwAg/lb4JR7ffitMSSmJiZxcEwkImUTExNXUkxMTCakAiQTAIupIlEouc+H8B5i+4AhNhGZm2csmjNqtas27Va0yuWK3E5aNFrfE3cYnDNqxxtmgAr8AnyH8OlHh09iUihEogcGi8VltBm87lMRg0cgGNK5WqZKotC4phul0ul0WbymSwmISqdVKwWi3VCYQqLzWl2O622z0WaxWDSagVyzXC3WChRyHyOj2PA9/wXW5/FYlLq9bMGX68U6WQaOzup2m93GzzuRwCSUSyXTAVqqUegcjpdnvd7rszh8QnVQtF0rlMjUIkMrh/DSN4aPYTJYfAYXCIRHIhNIlJIZAoHB5rMZHL4zFUNlkWkEmkkajUQiUAhMVkMllsnlMXiKGRSQSKRSaRRiIQiDw2Lx+TyWUxWKwOBQyNRyXSKURyKQKAxOTyuYyOVxeKwKHRSPSaRSaRRqFQKHx+RyuUyOMwmAQ6MSCQR6MQiBQeJyGOxeUweCwGGRYIP4u8nE+L5rMzMrHHjFExjlmYuJJggqUTMJTEkXEJoJiU1aAuomJKuJmJhM0ETV1MwuWfP9dMfAgCE2ENXLFy3ct2q1pjcYlrRvmxrcWZg2Wsm7Fy4zNmjNvlbgCr8Cfobw5ceHLeBiYWAj4qNiIWGh4SBgkIjCWhIqQlJaanJyalIyEgImXm6OfoaOfoUvAwEBCQEJAIOEg4KGgoqBgIXA2KYuDh0FBYFxJBIGFg4GBgEZFxQQ6Gi4qNjImEQ6BgSAQCFg4WFhEZGRE5FR0JFQgIbxGbeI0dBQslEyEPGQ8RCwULAQaFgRCwCDgYGAgUGgYCDgEFBQEBBQCFgIGFhYGHg4eFiYmFiYmFh4OBk4SEiIKEhoqahoSEioaGhICCgYWMjQxVF4fCHxLCYaQ8BCwkHAQEJCQUBCQMAhYWKkYODhYcCD9TxIx5fHNzMzcpJiYkETExMXCYlEomJiYJiYWgeHiIkeFmYkmAB63n4mHUAABmM+T78p8UAhNhGVk3ZY8LVytzYcrla0xNGK3C5yNFuZswbNWWZswyt8oApaEIP+L6T+L51HHwLxMx15XUiF+Gez4Z26sJJgopJaacLXibcahtCYzgIHAMPAwsDBxOAYGChaECE2ENWjZhjbscK3DjZtFrRrmZLcTBywWsGzZhhwtGmbG4agCkkJhfjAK+MC+azARYK6wIX4ZRvhmTxWEmkiijCHx9cYHEb2g8Bj4CE2EMGTnI0bOWS1o4ZtlrTNmbrXDhhkWsXLHDjZMsLJxmZgCpkBLYT8Z9X4z3dOHPOtGSmCSeG94ztC1MV5XVlGmimy2aUMmWtYgIbwuTeF3uAioymmLKquKqmjoaDlZmtqbOdo5ebk4+Dh4iAgIiBhoGAgYCCgIiAiICCAhePtfLJn744YYYJYYIUMJCjCRIighgQwxz6+WCXMgCE2EYW7FnjctWy3M2Y5lrTKyZLcObI2WuWrZq1xtHDJs1ZgCmYRhvHJB45QZOVhpGOiJycnpiGjoeCjQIfwsXeFieZRyURSKQSDw+NxWUxmRxOIgIbOWI4KDuYuBg4OBhYfAMDAQMyAITYRhaZcLDMzyLcmRk1WtMmbKtcN8LBa5aM2GNmwaMnLjMAKmwEshfjtE+O0WSWqXAJIUtNttaSy7CYTAXUQy4PB4fE4fC4OeeKibEUXWYCG8LL3hajkpakjrCQmIyIgIuPm5uboaGXlYmBho6WnJqgkIyIgIWLi5eTnY2Xi4uBAheKs/BBmb544yOCOBDChIYoYoICCEjJY9jKh0IAhNhGbMyY4WWNytZMMuVa0yYcK1y2xMFrJzmZMm+TGwyZmAApSDoT8gcX5AzcGiGSaOXDhvMCD/hh6/hiD3jfCaxcIgIfEFNgcCncJgsJhdBgKAxshNhGFxmb4WLJotbY2bJa0ctnC3Cxx4lrFzhYOXGJqzZuHAApODIX5BWPkFzxmExV1EM8eDtCD/hlK/hk3zzm+dWmgh8YWGAwCfwuLzeBkTCE2ENMeVsycuMi1o5YtVrRg1yLXLhw4W5szjFiaNsWVljYACk0NhPyJLfkSntscC0sGeue4gv6g+/qEermM0IfEFRgcAn8FgsHocDgEBjohNhDFllxMsrNqtaNMrZa0zM8a1zkcZFrDLlbYWjlk0cN2gApKCoX5EuvkS7xUWKhQ2xiD/hjI/hjJ6d5q5mSHx9cYJB6fQ4TAoPFQITYQ1cssrXM0aLXGZm2WtGzlwtcZcLVblyNsWPC5auW+LEAKWhGE/JDZ+SH/JLZh0XlhmwxqoIX4VxPhW3wk2KgskiUw4e3B22iGyVcwKziYWDgYeDk7ODgIOLAhNhDdtmaZMuZgtw5MmRa0bYmS1zky4lrjLkas2+JoywsHIApTD4X5Hkvkedw1mQXRwS4GuuWcg/4Xbv4Xf+F9LrF9O7mkhssYJgVvEwsLC0NKgUUAITYQ2btGGbC0xrXLFm1WtGDjItxNmTlawxZGzFw3YZGjPIAKZBmD/kpw/kplnWdc557m5rhy5Y0hnOSE/C+5+F7ObPiwxwzxxvnnjhW1c1MGDACF5K28sWppljhhEMJDHi8uhgmAITYRkb48OLI2aLWbJhiWtGGNotcY27Ba0x4mWRuybuXGHGAKpgE7hPyXGfkuFnC+C+6MoQjOeOGWQ1a80cujLqw4pWRvjw58uO6mDVm0asFI1ab44IT8MGH4YEbsdNOTLW86oRxV0ClckM/K4ObLC+GOOtVoWxZLWwSmvW+NtrnuheUuAYYNTXHHChQwwwz031yYCyqizAUL7Z4Y4UIECBAIY6dTgYpdSCE2EMmeVi3y43C1uxZ5VrRpjbLcTho3WsMLjMzx5HLNrhbACnEXhfk2y+TdmjETZCa6SK3B4fC4PB0z3QUTSIbwnqeE9+AkoSakJ6WnI6MIeblaWVnZGZgwhsqYFgYC3hYWBgIWAgYGBgYGHhcAwsFA0YAhNhGFxkYZMbTCtw4mLBa0aOci3FlZM1uJgzY4mzVvhxZWYApaEIT8ce3446aUxJTnfTfbPKCG8Pqnh99nJCqjJKIiIOHhZeNl48CGy1geDWsbBwMLDxN7BwEDFiE2ENsLLJhatmi1ziyNFrRi0YrXDJg3W4cmXHizZszDNiaACtEBT4T8cBH44Bd2bRixUlLHLTHLXDlnrphTjGM5TQxONbFgQnXDWcISpSKM63x6c+fTeLJg3aM2LBCts8L0gIX4gYPiCHwElUMEsctcGDjwNMEGAox12mwmOsmipvw+HyeJzd9ctFmGw2KwFCWu/B4O2+eNRVddiLrKKIY5a57Z7ZsKrUiE88eK0PAuGdZzqRtSlLIJxqimhOERCMCEYCIjCMIyjAhFGCKM68vmwjKQITYQzYZsTBphaLWOLM1WtGGPMtcMcrJa2YYmObDmYuczZkAKdyKE/IKd+QTNhljhOcY7GS2CEL4cum82C2i2aNo1hPxAHfiAPyMkITnXTLg3wxQzZtGrJSU8OHh124ccwIXmzhuKPZxxwwwwiFBAQIIUcMuB0csCcCE2EMWDRxhcsnK1s4ZZFrTE2xLXORgzW4czbCxwsnGVqzZgCnghhfkkY+SSmPBYPKXXYaKSmPA213wKqKpJJLYcHbTXLSCD/iD8/iEDzy8nwqjF1xTxxeGKjGcca51u76iF5I28cGnvlnlIIooJIIIY440ZBgc+hiuAITYRlYOW7Zg0crcTHC4WtGzRstcYmjJa3yOGDVlhY4c2LEAK+gFih/JS15Kq5XLZrKYWiUen1St1irU+lUYgchnNPq9dsddr8zj8IlU6rFqwBaqlNoojs5qdhs9hsdXncbgkuo1cv2CMCWyhR5J6XZ7zfbza6zK0gqlqwZiLBlwnEIkNVvuD8K4PuczgMgrVwu2Cr1VphECD/hWc/hWV1up1mozSKiUZzve7uo1jGMRFRi03edrqsampKiEt5597zieGNVHLHC5nN9eu4rWuHbOsxQCD+Wvgk+AeO5zFylMSgRNXUpiZi4CBAiSRMTAgmEWAzSCCLvv6/mk+UCE2EZmGHDiaY2K1wzZMFrTG5zLcTJs0W4W2XLhwtGzZs0xA"/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MvHAOAgAQdBJgK4AUBEJjHHKZZ4HRPgiAaMonKgMwDCkgQRP//A0UoRigFAzgLZBkgMgkAgIADAXvCHkUzCQCAoAIB4cMeRTgIAP4DAAAAAAAR5ezAPx4LOoKZoAAAAAAAAAAKRAyE/Gkp+NKHEw4Az5iD/hH6/hIBw3oOvQCEyTjNFFfXqCE2EMmmNo4ZMGC1owbslrTGyxrcLVvlW5MLdm3asnONpiYgCmcUhfj2K+PXnG34+SXAVYLEWYCaa+DA11iG8B1ngPflqCWopKMgIaHi4+ZiZmLl4mNAhsiWcCs4+DgYMgYGFib2Cg4ODCE2EZMbBphctG63C0ytVrRo0brcORi3WsGrZhlatcmRtmygClEOhfjw8+PG3EYTDYDEWRWWz4Gcgv5W8/lbF8M8qG4AhsvYNgYC9i4OFi7+DQMSITYQxcsGmVrlyLcTho2WtGrLKtwtnLda2ZNmuNzjctmLHCAKSwyD/kBa/kBDnkqtxxvig/4Eyv4Ez91Mct1egIfGVjgEDosJi8zgZBAhNhDly2Zt8bhytY5WTBa0xN2K1yxcuVrJlib4smHC1b4nAApLCoT8gRH5Al8m7BmwWhCD/gXW/gXL514dbjMgh8IUGAwOxy2BwGAyACE2EYcbZniYt261tkYN1rRwywrXLlu3Wt8WNtiytc2Ri3bgCnYbhvIcl5Dw4eIhJiSoJyWiISHkZWdo6GVj4BITU1STAIT8CIH4EJWiOKUcOHLp069OWd6SyW3WxWsAhsyYRg4DAcLCoGAgSAgYCBQEHAydvAoGDCE2EOWjfDmZOWS1m0b5VrRzmarXGHMzWtmbLHiy5GuHK3xACq0ChgGF+P274/m8DLDSrnwODwM8MU1lWIqogimmossw2Gw2Ew2CxWAwV1FlkEkM9NuFw+JxOHweDrnvlrnnnhgmmwGCowVk1UkkEkUEKGGKmCdHDPXPbXbg8Hh8DhcHbbWhkURxQRxQTLoqJopa8Hh8bkcDkZUghPwREfgithXFHBW0aTySxUxUxYIShKcE4IxhGEYThCEEFIUhCiCFJQpaksCc4Ya1w5a474cePHlx58+3Th04c+GsZ5VaXShiSlK0IzpSFoSwQtSMpUtbJo1crNwOBqCD+LvPrPwDMpi4TEi4mIkItExImEwEwJq6ukomAmrhIARKYTBAmJiScZqYuAExMTFz8C+Gv0QhNhDdg4b4meZitb5Mjla0ZsXC3C0wsVuNplbN8WFoxzN8YAqXAnuG8cr3jlFgYmJiI+KiRGxszP0NLP0M7NxsfFxMrJyMrHx8TBwcMhIaCgICIQUNBQ0NBREdGS0hLS1RNUEpNSkpIRkZISktNUlJXUlVNS0dFRRAREJFRkRFQkRAwEPBx8XGxcTGwcTBw8PBwcDCwcLCxsfLzsjazczIgIP+B2L+B5Frj4m+zwHTERNzvfHc5mczFxDEU1NVEaxjhrhrVaxSMRSsYVcZvfHvnjnM5Xd3xndzcJiFxlNxmYkxEY1rWK6ZxvKD9rwI4+DndzcymLq4skE1IEwi6mJhMTESTAlEotC6kQImJAARKJCYmJhJ1+DZmeohNhGPMxZuW7LGtbYmbBa0bZnC3E5YslrBs0b5sLRtkzMcoApkFIX4/Tvj9nvltmiswGGwWCmiXx4GesCF+IIT4gW8BjIsET34PC4XD24OPAoQhtGY7hI2/gYNBwEGgYGHwDBwKbAhNhDFgxZ5muXCtct2bBa0y4nC3DiaZFuJvmcMmeHJhYMGAApSDYbx7zePi2YlK6cnJJHRsXOghPxGYfiMZjrz3yxx0naAh8bWNAaHCYLBaLA0Bj4hNhDZpjbtGTVstyNMrRa0a4261wwcY1uHE1Y5cmbI5zMsQApMC4X5BTvkFbw2CxFUM1OBwoCD/iHY/iHXvjut0xqHyJc4BB6TE5zBSJghNhDRljwuXOZutb42Tla0cOMS1wxYM1uJgzcMGzRq4yZcYApKCoT8gx35Bd9WDNkjKsSD/iK+/iLF3vrjjq4Ah8eWmAwOp0WBoLEwITYQ3zMsjjJiYrWTlkzWtGbdmtw4mGVa3atmLlhkxYsjRuAKkQE1hPyLLfkWXz5gpW16V2TtSVCN8uPPnz4cdWC2bVo3bNGjJRXDprpw45iE/EGJ+IMWlQzZ9m3NnvhrWM7UybMmjJmwSlWuO+eOW9cM4zvOOfBhXiCE8reBYy6+2qcQRAgQREUUoowQiTr0+Si2ACE2ENsLTK3ascS1u3atlrRxhZrXLJu2W5GTnI5aMMzjG0bACmsahfjDQ+MMeVNfZg6MbBLDNJdgLLqo5MDbh6SE/Cih+FHmMcV90dHEtbJSU64c98sazZyF0F0jB11zxxxwwoYYI0s+jrghy4AhNhDfI5w4mLdutbMWjda0zZcy1xmbZFrDNjwsMuFkwZY2gApPDoT8YCH4wH8jQ1SZI0qAg/4VHP4VJ+Hh8tw46zFghsrYJLGJiYeRuYOAgZshNhDNk1bYW2PCtYuWjJa0ZtcS1xixs1rRkxYMMrlywatWoApNDIT8ZYH4ywVqcCk5Xw5Qg/4Tzv4Tz3g3UUrQh8XWGAQGbw2F0WCwCBykITYRhxsWTBgxaLW+FszWtGrlytw5MeRazZOMLjDhy4czbEAKSQqE/GU5+MqnFutqzStUg/4U1P4U0b8OW8zYh8kXlA6bRYPAIHKQITYQ3YZXLlm3YrcLRs4WtGuXMtxOGzBblysMrHMzbuGLTCAKigEthfjSQ+NKNgMDgAoioosikjX4nC4euuGGS66rBYLAYLBUUQUy4uueIIT8Ji34TFZww4Ax0rGMULZMmbVkwWlhrpy58+O94xRwRnGIhPIXVOHx6zmmIwjBKMEIoowjCIRjn8CzhHlgITYQzcOczhwwbLXDbM5WtMLFitcZMjFa0wsmuVuxx5WjNgAKXxKE/FEp+KKlkjiSlglgyQxYWkCG8TxnieHhIyAmoyWhoBFw8/Lz8nLghs6YhMAwsHAwMHBwcTfwcBBy4CE2EMnONnkyMsi1xiY5VrRkywrcWRk4WtGDZo1x5GbJtmcgClEMhvFCB4ocZyQuoqMnI2DiZMCF+KbL4plbb8zDXDPJFMCHydeUBpMHg9JgaBy0ITYRiauGTVmyZrXDJzkWtMLnCtcNWrJbmbM3Ddsyb5smPEAKUA2E/Fmd+LLPFDRjjHSxxxiD/iee/ie/rjEY4YxFAIfGllgUDoMDhMHosDQGPiE2EOGrBvkws3K1uxauVrTC1yLcLJthW5cbXKyZY27nDlZACkkKhfi0m+LSXCYiqi6OXAiE/FEd+KIPffPWsYCHyFcUDqdFgaBxsCE2EN8WRnjZ4cy1nkysVrRuzYLcLVwxW4sbRlja5m+Jk2aACokBJYT8YZH4w3ZynqpmtiwUpOWmGWuOs46UbyjSGDJh1RxAhfiU2+JSeK6nARyTy2034GfDwwxTTYDDYrEYrAUSRR4enK4fG4mF5g4Pij1dsMcMMMcMMaCSKaCKSCCWGNHLTtZ4IcqAITYRlxZmrnLhZLcjNjhWtMOTCtxNWLBazZtmzPE1b5mWFkAKXBKD/h6i/h6ftPGsRy1wrpnfPqCF+EwD4TDasNhJLJkNMuLjwcdcYIbL2DYGAs4+Fg0Kh4e5hYCBnSE2EZGrFhlctHC1tmYZFrTEyZrcWFi1WuGjLJmaM8jhhiagCk0MhPw8sfh5XzYM0JWvO8yD/hSk/hS7jMzerxOAh8gXOBQOfwmHz+BoDJQhNhDHMxw5GjfKta5mTRa0x5cy1wwaOVrhvjys8Ldw4yMsQApNC4P+IOb+IPeuXLhyTvmAg/4THv4TG+OPBnU6YIfJV7gUFo8bmsHgkDjYITYRjY48LZljZLXLFlhWtGLRstwtMuJa2YtcOXFhc4mDhiAKRwmE/EB9+ID/dm2JKoT8KGH4UMdscMayAIfH1vgcPvsJgEFj4CE2EOWbbNjbsW63JiyMVrTLhcrcLhw5W5cTTFhZMsjjI3zAClkSg/4iqP4ivdX4XHljFOHHlJCD/hKI/hKJp0zwYm47znPXYIbN2IYCBt4mDgUHBwc7VwMBCxIhNhDTLky422JgtaY2rZa0xYmS1xlys1uLDixtmbjFjcMG4ApVD4T8SDH4kKWO18ils+atAIT8JJ34SUd1tU9TFCc63qCHwtQ4BAY7JYLA4HCaTA0Bm4AhNhDJswx4sLBmtwsWLRa0bZMK1xkcYluVg5zN8mZwxzYcIApoFobwppeFMuHQc3BQ8VESkpOS0lGQ8HMys7JghfigA+KBPAMhRlKsEkrvw+JpxMVquMCF4MvjnpxssssMMMKOPI5dDBgAITYRixsGThzmaLWrbG4WtMTbKtctHLZa5Y4s2PK2Y5mzBmAKWA6G8Kl3hWDkIagmqailpqFhZORAhvFUp4qd4qPhaeZlZOAiYqElAIbHVSgZmniYONv0DByoITYQ4aNW7hjlYLWbPG0WtMTNmtw4mDVayascLTCyYYsuXIAKRwmD/hhI/hg35Y5YiOaD/igg/igxvnN3jQCHxRW4HCcBwOBoiCE2ENcjZvlcYWS1zkcNlrTC0aLXDLE4WsmeFjjyOcOPLhbACkcJhPwx6fhj13YMlrJAhPxR8fij507cM71mh8UV2ByeuwuAoYAhNhDTExYs2uTEtc4cbla0xYmC1y3ZsluPIwzMW7lw2bs2IAp3GIfw3FeG6eJRCe3qLQiBQWMxeRyOPxuJwWCRaIR6MSKG8TTXiY9iq2Sk52TlaGRg4KKjo6WnoaIhYWZiwIbgQuBFhUZBkDST8FAwBA08hgGBgIOZITYRlbsWrdi1xLWjNxjWtGeFitwtWuVblYN8rJswx5m7TGAKZxmE/Bkt+DIOF5aWVcpLNg0Wpat9Nc6F+Es74S/6o8JLhsFiLsVRVDDga8Th5cLTXPeAhPCGtGbXhjOc0YRnC/J5cqysITYQ2ZZcjFszyrW+FhlWtHDbEtcNGzJa0bssjFtmYZceVgAKTw2F+DBT4MPcFgmOwGEginlvhPworfhRDnncGNNKCQCGyNcwKplYudq0HAQYITYQyb5XDfC4zLcjdlkWtMjZmtcuWTha4zOWDfM3as2zfCAKSwuE/B1l+DrNsha2BHCAg/4TCv4TCznczTgAh8LUuAwKew2gwWBwGSghNhDLHibNMjHIta4mLNa0xOGC3DhaOFrhq0bMGDNjkc5WIApJCoT8HjH4PGWrNkyYIzCE/Cg9+FB9w4znFQCHxBVYCoNFhMBgEpAhNhGHDia4WrdytyOMjda0aMWy3CzyNFrZo1ZZmebC4cZMQAqFASKG8JC3hIxjYeDhoKQkpSSlIiKhIODjYuPl5mblZWPQkxJTEpOSgIX4R0vhHDmwEGMomhjnwN+LweBwdMcM1GEwmIusmmtnwuBvheUN/DFq5aUaGEEMCGCGCGCOPB6GGFhwITYQ5xsmrjM2YLWTdy5WtGjDMtcNW+RayaucLZw3zYXDnCAKaBSF+AKr4AsabYa7orsBirMFRTLg78XgQIbxOYeJz+amqyQloRGyM3PyszByMDGwAIbGlPAQVjIwcHBwMHAwaVs4KBgIoCE2EZG7nHkcMnC3I3yNFrTHibrcTRm5WsG2HC3cOGLnM0aACkoKhffee/Low1lmCkhphfiqe+KpXE4O2eeWagCHxpZUDpdJg8CgcTAhNhDPE3xZmOHItx5MmNa0bYWK3FkbNVrJhhZ5sjFi5Y5GwApJCoT8BqH4DX8lOBitaICE/FDZ+KG1yccqxlkAh8YV9Ca7N4DAUKAhNhGRiyaYWGHCta5XDVa0xssq3EwaM1uPDlbuceRmwY4WgApGCIX4DmPgOZyFGAqqkIX4pNPik1xeDtpppIfDlTiszosFQwAhNhDlgzbNHGFutw48bha0Zt2C1xmyuFrjC4yMGObFjyMMIAqoASuH8Dr3geHicBhMSiEgkUwkkch0Chsfk81mMxlMRgcIiEqkkok0YhUHgsbisfjMZhMRQOAAhvEq54lO4SYkZKHiZOTj5GHgoSQkpKOkIOAj5OdoaGhj4+BhIiWlpKQgpSDgYuLAheTNzBDr5Y44YUKGKOCCOKGKOCFDDDFCRQo8rlYI2AAhNhDfFmzY8LDKtwsGTha0YsnC1zlaN1uVnjxYXLJvjbY2YApkFIT5jD5jWd8Nr4JZsWbFS1W3HpCG8IwXhG1jKKOqIyShIaDjY2TjZOJj4GNAhsdV8DBS83FwMLAQqBhY23gUDcghNhGFjiyNMeNytyMWDRa0bsXC3C1w5lrTKwaOcTdm3ctGQApRDYXytnljcBZiMBgMBJFPLhSE/CdJ+E52GHTjxw0xjgsAhs+YxgIG3iYmZsUGnyE2EY2LZi1aMWy3HjcslrRo2crXLlm3W42OZsxaNmbZm1cgCksMg/0HX6DmWq5cmONgg/4Q1v4Q4+TnV1MOAIfGVjQGXxeMzWCwCByUITYRjw5mmZnlYLcTHG5WtGjBwtwsseJa5y4mGFrmy5WeJkAKRwmE+gg+gh4FtVJSqIT8JJX4SS678M4zkIfCVLgsHssPgsDkICE2ENWLZs3bOWy1m1xuVrRsyxLcLXDiWucjFu3x48uVjlxgCpIBLIX1Unqu6YJcBJisFgLqE+Bxd+FtthkskssgqsI6cDg8Hg8ChqmwWMCE/B+N+D7lgriqjOmC2LBSlY59fD28Xbpy3nK2bJs1Zs2TRGU7zIXlDgFBpa4aUZDBHJHFHJGghijQoIYI4kMEOJ0MMMGPITYQ5bYWuRhiYrWTRo1WtGTlwtxYWjFbhx5MbjHicucTTEAKiwEnhfiXw+JfmG+SHBYDDVVQR034nF4nD4GumWLAWY7DYrGYbATUUxYGPBiF9rR7Y/KY7NUYSSBTfg8Dfh67754YJrKsBZVNAlhlrlwMuDCF4yz8cGfwcsMMcCGCGCEhghgIAQxz7GUxoCE2ENm2Nk0xt263LjyuVrTG1wrXOZnhWsGDlpmxNczRo5bACn0hhfie0+J41VBRHDPTbgcDia6aUlmAw2GwGEuojqwsGDCE/AB9+AEWsssMMcNYwlgwZtGjVgwSVnhx6W+u3KCGzhiGBYDgYNAwMBAhAQMBAwBAwEKh8BwKBlwhNhGLM3b4mTNqtYsmjJa0x4sS1zmZN1rLJkcM8LXJhxt2AApTDoP+K8D+K9PDwK7VjW4zgIbsZuxLrIqaiIZDwErI0MmAh8WVlA6HA4LAYfP4CgcLITYQ5cMcmZljzLWTfExWtGTTGtcM8rha4ZN8bNswZs2LhyAKdyOD/i8w/i9X4479o4Y5a7cuFVFznd7563dK1usahPurPup52holigjXDpw58OWJkyYtmTBKVYbcuXCAheMNDDFqZZ4Y0cEcMEIgggQCNPocPBHlQCE2EZcuTFmb43K1y0aOFrTC0zLcWZu1W43GFu0x5MrPLlzAClkQhPxiBfjED4Np7JYIQheU8GCG7FjsWayihpaGQsPB0sjPyc6AhsqX8CvYuBgYWHq5+AhYKeAhNhDRw2yMmLVotYMG7Na0ZN3C1w0zNVrbE0bsseTG3yNmQApRC4bxl0eMyunmY+HkIyalJ4CH7S7s15NLIhFIZE4fKZGAh8RU+BqLCZ3EYDAZGCE2ENXLZzhyssa1qwxtVrRg3ZrcTRq5W4suRy2Ys2ebKwbAClgRhfjg8+OFGGWaXHSZLAYbBSSW4HDgg/2zX7ZNnl36d53mNr1QhcRmIIMPfDXLHLbq4Y4IACE2EOM2LC0xsW61gzZZFrRxjbrcWNzhWtmzFyyyYsLnE2bgCkwLhvHHV45K5iWoqKSoIqOggIP9z1+5j33zmcbmwIe6SOBpXIaPAYGhICE2EZGmNw4xN2C1myyZFrRk2arcWZtkW4nONg0YYW7dg4yACp0BLofyACeQBuOxGJwiCSCRSSUSCJQSGyOUzWVy+PwlFI9LplMpdHokicblMzlcvjMNgyMRKMR4hfTGemhqwWAxGAwUUkctMtMsKFLPfhcLkcHj8HgY4qKrsZhsBgKrk08GBITyB1UerpnGcIwiIEEYIzREEICMd/ZjFiAhNhGbNjZs2mRutbYmuNa0bMGC3E0YN1rDK1aMHDjEzZOMQA=="/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MHAOAgAQdBNAE8AMBEJjHHKZZ4HRPgiAaMonKgMwDCkgQRP//A0UoRigFAzgLZBkgMgkAgIADAXvCHkUzCQCAoAIB4cMeRTgIAP4DAAAAAAAR5ezAPwqAA5oBhPwfAfg9vjHBt0a5Y5TRlKUp0nOtcIpaWKhGc6oSzZslqSnn069+PLWsFLQgpW00JQhijgtKEbwvNJS0LQhGEU0Z4a4aznGC0qLIQlGFLoxz0haFsGzJmpG+Pg8Pj8XDeVuBTiaMGICH8CtngW/hkGiUFjkOjUelUim00nUqjkOhUBhcLjcVh8PisZkMtmM5o87n8xmMpk8lkMbkcNgaORCXSyfS6WSaVSKZTCeTqeT6hSySQ6CxGIymUx+Ox+NxuRxuUyuf0Om0Wl0Wfy+QoRFpVHphMJpLJVLJlPKJSKdRqNRplGIhAYLCYnIY/IZLKZnP6DbbDVZTk2kyuQw6EQqG4mok0o1kuGALhWqVNopAYrJ5vMZnJ4PzPSrPkx1neUyJhKSJmYTACLi6mLFTEwQgRJJMEzF1dSiauLgTUgiaTU1eJLiZXExPfTpMxPbjPFSlTGZM/C+JnmAhNhGTI0ytcrhmtysnDBa0at8S3DkYOVrFo3a4c2Rg4yMsYAq3AUyE/Crp+FY+0p6Nuzh5K2ripLFa1KQpCWbFmwaraKQpCVoWliWhaqN8OPHjrOcsFsmDBKkcOXXxd/H4fB05wIP+Dtr+Dt9e+3ftx7Z5XXPtzZJUiSInDEQTM5uczE1quGIiZ3vnveZ1PLGvAjMZ6oP1PCT5O7tczMXMJiYkiRExKJiSJIlEolE1dWjOM1Jnn8B1ccAhNhDFm1yOMuPMtwuMLBa0cNsi1zjZtFrbLjb4cTnDmZ42YArOAUWE/Ge5+M+u+WFcEck8SlEpwIIpzw3w1yxnK2LNozZLWjfHhz58eW6mbFozZsiNb488Ms8Ih/AQp4B76JKJ5LJ9NJlLI9Googsjk8tlc1mc5nMnlctm81otFrNJpM9nsjj8BikakUun1ApU+pk+rFWrVUqVSokwiUChcXlMxlsvmczntBn4hPHHPX6s1UUUUUUUYRICSMpoyvCKEYRokhCESMYop38A45V44CE2EZmjXGxbuci3C1xuVrRhmarXLBq3W48WRjhbNsjDFkYACroE5QGG8KznhW1gYKDjEdBz0DFRUVGSEVFQUVBwMfHx8jIy8jFyMbHwsXCJKSopqgmJiOhoCJi5GNl5GXkY+PiYmBgoaKlJSYmJCOhoRCwcHFwsjEx8rJy8fAwEVISk1LTEVEQEDDxsbKycvKzsrKxsCioqQkJSGhIOFjZGNkYuTi4uFh4GEgpCQkpSQkpCKhoSAgkNAwUNCQ0BBQkBCQ0RERkVDQ0HFxcfHzMzNys3KycTAQUdHSk1JR0JGQUBAQMTCysnS09PNyMLFSk9VVk9QSUtGSkZKSEVAwMnM1dra0s7NxUdNVFMhvBzp4OX4OEh4aLgI2GiYWHi4mJh42DhYWCi4KFQUNBSEdNSFFJTUVEIONk5WZk5eRmYmRi4mEhI6YmKKgpJiQikPGyMvNy8rJysvEwsBGSE1SU1BKRUFDxc/N0MnOysvDoqQjJycmpiSioSGIGCgohAwsPGx8nLzcfGx8TCoSIhpCUkIyOgoKAQsLFw8PCwcLAIKAhISFgYmJj42TkY+Hg4KOjJianpqUgIGBiZGdi6OHlYuTkZWPk4mBlJaorqSwpJyKg4WNi42TlYmTiYGDgoqQmJqclpKIiI2Jm5mdmQgvyx+K9fL3zrUdhc2WKEMqTZtgqyqSXCWWWyxSyywgubFlWWVASyxSWbApNzZKSwJYsss3KFlzuFSwRZZU0mysIm5oAJc2WO/g/8C53PgCE2ENMrFrhbYW61qyysVrTLkYrXOVjjW4srVxiYtHDdmzcgCn0ghvFWp4q24SPh4qNhoGCgoqKlIialpyempSMgoeRnaGvlZuVgwIX4QFvhAjqkjslmlgvgxMd9+BtvjVWYLDYzEYCiGMCE8RcWW3PecawjCcqiIRRw+BYxjpAhNhGPI5x5nLHItysnONa0YNGy3DkaY1rPC5xZcuXNiYuHIA=="/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DARwDgIAEHQSWCvYJARCYxxymWeB0T4IgGjKJyoDMAwpIEET//wNFKEYoBQM4C2QZIDIJAICAAwF7wh5FMwkAgKACAeHDHkU4CAD+AwAAAAAAEeXswD8eFogBgoAAAAAAAAAAAAHOgAAAAAAAAAAKoQExhffFe+TmpwEdyaGGWmuWOOGCGCCaaaiayiaiNfXg8XicTgaZJMBhMphslcCG7Jjsr5SQmoiSioyCg4OJj4mTkZeboZ+lo5GFgJKYpqSsopSYjIyAQMTIxM7E08jJwsGAhPJHdQ6uWcZoozgjCcJooEIQhFCMIhOfD6sYxuAhNhDdszYZHDBqtyssWJa0bNMS1zmZY1rRtjZ5cmNw4zMGoApwHIX4EUvgRtwcdeCowmGwmGmgnpwuDw89ccFVGIswFACE+sO+r/lopsjSePHl06cuvDhQlbRDFbFEheTt3HBq545SMQQoYUcOHz8EckIhNhDTLlysMuLItZMGDla0bsGS3Fhbt1rHCwcZXGVy1YZcYApxH4X4IJPggztXyzl1WCxWKwlEFdePw+HwcsEWGuxFlwCD/VifqzXSfAjlVFzNyiFpvw78fj32heONLDBpb4ZUMEcEaCEQxRwx5nJoYMIAITYRkaNW7FniyrczXM1WtMLNqtxYcmNa2YsMLLEzxsWTluAKUQ6E/Blt+DKHAtlhfPHXXDGE+se+sBxSxQpC8Mt8eUCGydcwK3jYmFi8AwsFBw4hNhGXDkbuHOJqtzY2WVa0btm61xjcMFuNo5yMWrnDmwtm4ApPDYX4L0vgvZwV2GowF0tUs9aD/YbfsX/AaqMcatuHxZWYAosHg8Ho8FgEDiYhNhDNgzc5sbBwtws8jFa0b5ma1wxwt1uFthcMXLZoxYNcQAqeASyF+Ef74R9aIqqZKZcDTXTDFBJVJVNNFJZBZBNLTficTicLgYYMRgMVkMcAhux27HeYlJSIjoRDxcnIy87Nz8/OycXBRUhMUVFOSklGRUBBQMHDxMvEzMrMxYCF4qzMEGlwMcMMaGCEhhQwQxQyQxEEKGCOCOOnYxoYQCE2EY2Ldk4aZca1qxc4VrTDhyLcLnJhW5sTPLiYNcmNk1bgCmkZhvCw14WS42AgJSWnpSUgkTHyMvIxMGmIqajpgIP9WZ+qpnspne+ffnz65E9IwoCGzhh2Ag8BwsDBiBEDAwMHE3sDAQMOITYQ5xN3GbLizLcbVo5WtMbLGtwt8WZa4assmZjhYNsjloAKbB2F+GI74Ym8PDPNRZgMJZdBHXg8LjcPTHFZgsZdiMFcg/1Rn6o3HbfCqmKIVEynjPjzvrzsheZOEYZ9PPDGjgIQIYY8nmYIVgAhNhDVw1ZsWbRktb4sLBa0xZcq1yybs1uHK1cZXGNrhaucQApNDIX4b6vhvJiw1E1VMeBtxYCD/WXfrOWMxy44vACHxtY4CosNk8lQWBQgITYQ1Z5MLfFmbrXLZi3WtG+Nstc5sOFblZYcOJxmxscLNyAKTAqG8OJHhxJqpyenI6UhIQCE+vk+vlzZ4ywxrUCHyVdYDA6bR4XAYHKwITYQxZOWTFi2Yrczlw0WtG+NqtcMmLlbkcNWTDEzwtG2VuAKoQE/g/4f4P4f9cOVeB08btyM9fD8Pwe981piYut1MMUxjgeBmJZubrGNYxOJjICE+lK+lh1S1WxSlBVGaEC8cuPPn21vOEslt0sUi5w6TjCGa3CwYsVIU03z49aE8xeFY17N41hNGCcogijGMYIKJQjCEwijCMIoIwrh8DxjPGAhNhDhwxaNsLlmtauMzla0x5Wa3C0ctFrJplZY8LJq2Z4W4Ap+I4T8UEX4oOcem+WmDJs3bNmSUI475cueV5Uhalq4sdJghPqOPqUdmDgUxQjXLly48OXDClM2LgYsVIRw5dOPTj2gheQtvDLo5YY0JDDBDBDBDAQQiWXWwwxWgCE2EN27hljyY2a1o1ZtlrRjkZLcWRk5WtGzBi3Y4cbLK1ZgCoQBJ4P+Kur+Kuus34GukVGb476s9c3m71jHLXLtjWtY4TyAhfPPeefyWGgxE00EM99OHwuHZGeeGabBVYSyqaGGePAz4GvB2oXkTYyyam2VDDDDBCRxQwEEBBChRw26uCGGcCE2EY3LRhhbt8K3MzxuVrRkwYrcLVzkWuGuPNmZt2LBgwxgCogBJoT8XPH4ujZ5IbMGy0oxw49e/XpvhQwYM2i2K1oWQ1W0aIXze3nA8NmLsNZVBPTXg8Lbj68PbLDNFhLsJgrJJoZ5cLPi8HhwheUt/LBq544Y4IYYUMMEKBFBAghgQwxz7WGGHGghNhGLFkaMmjJutZucLNa0cMHK1ziy4lrBpjYt2GXE2yNsIAqgATiD/jXu/jX7xiNcIi2b48rrhWM1ebzuavThWsaY43fGcr4Y4a7Y5TwAhfS+emlw12KiqhRy0z203311ww0YDCYbAYiiRPLbfgcHbTLBFNgMJgqqIYo8HDh58LeAhPOHieFezhjGKMUYTQjBJBCKEyMIkYRhGMok18/ZhGUQITYRiyNGbdrlbLcuVnlWtG7DEtw4WGVbjZt3LVmwcZm2JiAKcyOE/Hhx+PD/bj24K5sGjRmxYIQrPHjreskLUszYbXkAhPoyPo4cW5sUje+GuGsYxtbFitKiNb6Y444YAITyB1Tj8OqpFERIRQjCcZ4+7EmAITYQyzNGTXLixrceVrhWtMTnGtxNMmRbjyOM2Nm3y4cuNkAKigErhPx8+fj5/vTLHHWKWC2jFgwQhONZ1nG6dcd8N5rU5GLiaOAAhfReejLniloomsmkmK5aZ5ZY4qsFhMJgsBdNLXfhcHjcXmcDl8DgYITzt4thh7s4xnCIhGARhFCMEIoTRrl795TqITYQ4aNMzJu1YrXDNy0WtMzhotwuG2Nazcuc2HCyYtMOZuAKdiWD/j+S/j+TieWazFpitaxRe982WGo4XynVgIT6VD6VHRPNLFBDDXLhx58eWMaS0asWylowytuHHhzghPPni+Gnq1mjGMIkSMIoECE59XgwnDgAITYQzZOMmJgyyLWLdqwWtG2VytcMmDFa5cYsmZoxcNMzJuAKSAqD/kIw/kI5vkxwisiE+oU+nxjbLeePDlCHxhZYDD5rO4bBUjAhNhGJsyYN8zFktYMMzFa0yY2K3Fkb4VuTDlx5MrNu0cMmIApLCoT8hY35C15YtmTRSQCG5pLmyZ6UpICEhIEAh69HYBBZvQYHAYDGgCE2ENcWLI5bY8i3GzcNFrRk4YLXLDHhWtWDnIyzZGmPC1bAClQPg/5Edv5Ee+XHWa3Lvw56kIXz93nycFNdNJLLLibcPXhQhswYTQN7BwMHCwuA4MlwITYRjZuMLhowaLcmNyxWtHDdotwtMbNayxsMebE5ZMcOLGAKTg6E/If5+RA20cGzBihgTrGE+kg+lN4EsmCUksMsMIbIFfAp+nhYWRtyBiQhNhDJlhxY3DHEtaN27Fa0Zt2K1wzatFrlsxytWrHDjaNm4AphFoP+RfL+RePOt8pqcbibpjfgTWSE+l4+ldYqwnPLfHfPhrjaWWkwhsrYHgVrDwsDBwMDAwMDBwcPcwkHCSIhNhDDM4yuGrdmta5s2Na0zZG63DmZsluZziaN2zPIwwucIAqCASyD/kg6/kg7OXCdWu7zcoi2c7ve4iq7a4duGOHC+G9bhPmePmeTVspoyZMVK1x48+/Pr245zlTFg1ZKQpNW9Ya65Z3AhPLHg+MuvhrGaZEhEIwjCcEIyjAnXT4BhOFAITYQyyZsbFyzaLcrZhkWtMTNwtctGGVa0a48zPNmzZW7TCAKdiKE/JUJ+SoXDgwZLZJShhhtvr04a3jSmTRozasmLIhMg/05H6cm6vWayzedzMYxw5a4coxCeteDvxyF5I2sMWvnhlhJUKBDFDBAIY4Zc/hYIdCAITYQwx5WznExZrcOHJmWtG2ZmtcZm2JawZNmDBk3as2DRwAKbhaG8nOnk6hqrW0n6CEgodFx8rEycLAwMDAwwIboyuj5rJKTwtLwkDAQsPGxcTCwqHgYeFCGz1ieAgcAwsHBoGDgIFAwcLgWBgIWXCE2ENcTfLmb5Ga1i5b41rRhjyLXLdg2WsHLdoxw5WzVw0cACrABRIP+Kdr+Kdvh0vsxm+O+vLnWI1iJqUI4Y4RgzPOd5mbueO/B47lWvC7eFy6TjHHhdZCE/ACx+AFmmSOaNqxvjx58enHnrCWLNq2bNFLRZa6a465ZzmrGNmaGrNqxZJSnPDjw6Z676cOMhPMXhFDwDnTTIwjCcIoRIIpyiiECEISICaKMIwijW/gecJ6wITYQzyNsmXCxcLcWFhhWtGOTItc48uNa1YOMTNgzxMWjbKAKbBmF+MWj4xe6cDNFdVhsBdVHPgcPicLbBThLsJgghPuevug9UNE8CE4xRlCiMst9M+eAhskWsDAT9LCwMDAoGAg4BBoODv4eAVIhNhDZrkbsm7hytbOG+Fa0xt263CyzMFrPK1ZMnLVk2cY2IAqGAS6D/jLk/jLx5NcsY1TM3nd3cbq1xmpYdJ5OEajdZq4AhPvKPvM8DZC0oRvfDlrnrfLHLHLKuSWTNi4TnRyYMWCUMMNd9+eE8zeGYw8B1nFEnCMUYxjGMEJQpRIRjGtdvZjGMSE2EOGbDFlzZXK3Fhb4lrTI4YrXObKwWs8mFwyc5Wjdo3ZACl4ShPxuSfjdFyU2ZMmCDDj0134cMIbsTOxlopCYkJKOhoCHh5eJpY2ZjYbMWEy9h4GBgYGDg427gYCDjSE2ENc2FmzyNmi1w5zOVrRg2yLcTZkxWsmzFk1YsWOTJmZACk0MhPxtsfjbbpmnu0S2SyQAhPuFPuOcW5SlYXZQh8bWeAQGgwuE0OBoDIQhNhDBnmw427BktxOMmZa0ZZsS3C1xMlrZiyZY82Ru2xZMQAqQASqF+QAL4/5YZqUc999dMqKirAWXXTRQyQSxz124HB30ypMZdmrghffBe91swU2AkkjnwOBwuLwuDweHwuBjkquuxmOxWCwElEEEcMtduBwOFIXj7Xwwa+VGhhgjghhgjCCBEQEKGGOXYzwS4kAhNhGNljcMW2HMtcZWTVa0yMWi3FhZ41rTDjcNmzbE3zOHAApqGoX5EBPkQFtx8cNFGGw2EwEUVdeDweDppqmxGAwwhPtavta+FPJGSU64cOXLjxznauSVEIXjDOwQZHLxxwwwwkMMKFXq4CEhNhDZswyYXGXItytWDJa0as8K1w2bN1uNiwxOGzLLjaYnIApvGYbyMTeRiephIuUkpqSkoRCytHSzsjGw8NCTEZFAg/2jH7RntEarljU1c5znM5rje9iGzVhWDgMBwqHgIOAgYCBQEHAQsTfw8FDxYCE2EN3DBwww4263HjaYlrRvjyrXDZjiW5meZm3zMmLZs4wgCpIBLIP+AAr+AAvpOdXCbrdbiMY4a6YXmc54zE1uY3G48B0AhvBPh4J8ZSalq6WmIqBi5edpaWnoZ2Zl5WBgIySmpqmpJqUjIaGg42LlY2dj6ONmQITx50aw5eu6aMEEYRThOUYRhGEJymjCrH4FjCPFITYRkY5mLdy4yrWLFrhWtGLPCtcM8mRa3ZsHONpjzNXDTKAKggEjhfgRA+BEWC6zBVUQQ124PC4XC33wyTYjBYjGYa7AVT1UwziE/BpV+DQ3HPHXDWt7znC2TFq0aNWCUY5cOfPnvpx5cICF5s4Zha+lHChhghhQQwQQwIEKOGfWyyS5cCE2EZWzllicM2i1i2atFrRqxbrXDZjlWt3GVviwsmGbHiyACpABKYX4JBvglPwNeCiyGIxmGwU0Cmmm2WWnDKJIoqb8Hi8Th65ZqMBisZkAhfguI+C5fIYLAJI5abaa555Z4oppMJgsJgrKpqJZ58DfhcDm8Th76YTzR4bg7OWc5oxhGMIwjAglOSMIzL8Pr1lPgiE2ENWbjC5Zs8S1ixxYlrRjmZLXGFyxW5mTRw1ZYcOJu1yAClQPhPwcrfg5XK7lI45aWUCF+Cyb4LO8FhrMNVVJCrtwtoCGzZh9AW8bBwcLG3cDAQc6ITYQ2ZtGrhtkcLWLfNmWtMjPGtxZW+JayxNWDVq1bssjZkAKUw6E/BwV+DhnNbZLgYMGacMtAIP+DLr+DOXwOHSYXObmQIfFFbgScwmCweDz2EwFNSE2EY2rXIwbZMK1ozaMVrTG2yLXONpiW5m2HK1w5MTJk5wgCn4mg/4VDP4U88XrMb3nrPNGOHThw1SbbziCyOMAhfgty+C33BTYCCaKCOmeum+3B4G2FFRZisNhrqLIYr477b7wheauGYI9TXDHDChIYAQQQwQQwQpYcLo44IcOITYRmbtMTlq3ZLceTDjWtMWVgtcuM2JbkaNGLbJhbucjByAKeyCF+GLD4YsWIYCCiCOe+nA4G2mVDZdgMNgrMJDgKV6D/gsy/gszWi7mbuoxjhrljhVZcZ77577ghtDY1goW/hYOBg4CDgIWEhYCAgYKBgoOCg4CFh72DKshNhDVjkZsMbNktzZXORa0YYW63Fja5FrVi0Z4W7DJka4cIAqKASqF+HEj4cZa76K7KsFgMFZJFLHTPOiiqkgonpwOFxuPvviksyGKymKxwIT8FcH4LC8kuAzQlCM6zrOMrZM2bFiyIVz4cuXLjrXPLHHLEITzR4bhHp5ccKwmIgjBGUYRlEjCc9/bmcshNhDBkyxtGGFwtzY3LZa0aZWy1y1zYluPK4cZsWJsxYtmYApVDofxDieIdeKSKKSCMQqJQOFx2Ry0g/4Kov4Ko+c5iHKdRqiHyNdUBocFg8Dg9BQGASUhNhDHM1aMWzRstyNXDVa0ZZma3FiwtVrlo5Z5mLVxlws8wApQC4fxFCeIu+USKYSaRSCMQqBghPwW/fgtfw5Z48tcd8qHvkzgMAj8tnMHQOQgITYRjw4nGNi2cLWeZm0WtG7hutcM27dawwsHLFyyxsWmXKAKqwFDg/4mVP4mfeXLs6bxvXHUdNctRF758d8V1lx477541fCuWMVE0jVVw1GJXxeDWaiE/BGx+CN2E6Z6XhhtOksUtFsGCkicYro1nfDPHXPPPXLW8JWxYtWrViyZLWlKtr3w3xiE8JZ6OHhnWMJxmjOEQhEQnKspwmRTRlGUJUhITTRmnfwXGMemITYRicsGbFvhYLcmRi5WtGLRgtcOG2RbmxNGDnNlbssjFuAKhwElhfi8G+LzvAy2zSYLCZLHYjAVQy4PB4HA2zoJqKKqJopYp0tQhfgp2+CpmLCSYaiaGGuvBz4OedJdgLsNgLKIJacDTh48PPh7QIXmDhGGDWzpRHBDDBChgQEEMEKOHB6OFHgwITYRhZZGrXIxzLW2FliWtGWVstxNM2Na3wtHLJyxYuGGJuAKgwElhPxldfjK1yywYsmSkI4b5c+/Tpx4Z0tk0cLRuxYMU6XYQIT8D4H4HrcmzJolaF8OfPtz68uOMZYMGTJa0iOWOfDrwoXnDh+CPZxxoyEgjQQxRxQxQQwRxTw5nHwSxQAhNhDBllwsWWRwtwt2Lda0zMca3EwxtVrhhkauW+Zq5Y42wAqJASeE/Gtd+Nae8p5MGTFgknfPl2325b3nSWamTJititLJLRg0AIX4HLvgdRyGCx2KwE0Sm23B4nAz5GOOWaSyq6q6KSCOGuXA24O8heYOE4ZNbPKjgjEMKGBDFAiQQwQo4cHp5YpcSCE2ENGeRtiYMmq1vmcY1rTE4cLXDFwyWtmDFiyY5WeTIwYACpwBN4P+PoT+PoXljwuMbvju8xWuWMVURm9zNzEY4Y5Yqc749d7nHDXga8StAIT8EVn4IrZatFLRrW+fLlz59Mb2xW3aN2LBFO+PLh04c8o0xZtmbZSka31z34dYhPOniU8D1nGKIjCMIwQhGAiRCMIkIwjCMY4fAsU+OCE2ENcOTJlauXC1wzyOFrTE4ZLXDdnjWuMrNs3ZOWWbLkxgCngkhPyLffkX10whm0cDVuxWRvny48s0rYsmbBSVYaaXtMCD/ghs/ghjrg1M53fXe7nUcunDhil7533vwY61xIXnTiOCPZxwxwkIQQiAIYYZadDHDBjQITYQwzY8OTE2crWObMxWtGuPKtcYmLla5b4nOLLjYNcbLCAKlAEwhfkh8+SGfE4HErYoLLsJdgpIopYY6ZY5YIpKJoENteBxt988FFGOuxVGChCE/BCF+CGdkjoxYLYISvHDeuOuOM6UwZtm7gZsWKEcOnPpx7dO/Dw43pWE8zeGWPi57znEjBEhFFAhBAKgnfX25whywCE2EOWLBi5Ys8i1gxauFrRnhbLcLltiWsGWFg1xtGbJnlyACl0cg/5LcP5LYe99cW1WE625cw1sAIP+Cor+CqO9X2jGKOPTqqw5c+3chtNZHgIG/iYOFAAg0PgWBQd+ITYRlx42jJrkyrcrFvjWtMznItwuMTNa1ZuXLBk5a4cjBkAKeyKD/i+c/i+LqeHHWW7vKHDGtKguJjhurgCE/CFx+ELvdgxYJK4cOfPnz59OesaUzaMmjJSVKRlAhs6YlgIG/hYOBgSBQEDAQMDAIGAgYCBgEHC4Dg4CBqwhNhDVvmY5m7DKtZOG7Ra0aNmq1w2yMVrfI4xNmLRvmzYWIApzH4X4zhPjNzwEWClijpvweHwd9MskmAwmEuwVk1kciSCD/hDi/hD3vbNIQxw1y4dtaxETxd+Pg58EhebOG4WznRkKCGAghghijhlz+HglisAhNhDDKyZucLlstZZsTFa0YNWi3E2zZlrnM2Y4cuVgzytMYAprF4bxwjeOJ+JkJKonpyOhoWRl5+XlYOFkIielpgCD/g9O/g9B1wjUSXipqZ3nwevh8YbPWJ4GBvYlCwEHAQMHAQKDi7uBgIOXITYRhcucrFnlxLczFy4WtGzVstxYmzlbiYNnDBk0zMMzPEAKSwuD/jsW/jshjlqdNY5Ag/4RiP4Rd8xd1xvnsIfJV3QOkzmMwOBwCDAhNhGRw3cY8uFwtyOWTha0xNcK1wzcYlrLHhaMMOXGxysWoAp6J4P+Qb7+QbucX4V03fG8zwnpy1qIXu72ylDhGIT8HzX4PtcGq2iFownPDW98d8tZxpbNmzZsWCCOVrw6boXjbUwxaGuOWCVChEJDAgQQQwQoYadjDCzoITYQyYN3GZnhaLWLVuwWtMTLKtcZmjBayZsmuPDmzMMOFuAKdiCE/Iq1+RVmzRDAhWeXPjz4azlktq2ZsmiGSNMdAIP+D7r+D6+Odbu8tw1jlw5cOGLvfPnzzxzzAIXmzh2KfVyxwxoYIYYEEMEEMEMEsObxcEaMITYQ5zNmmLDhZrWTFy5WtHOJqtcs2eRaxyOHLfLmzMm7FsAKiAEmhfkkc+SU/AxQ2YS7BYKaaSOmWeeCaibAJKbcXk8jj8TXXhKsVjCE/B65+D1eOCdpxXnOcVrZM2jZgpLDXDpw3jakJYa4wIbSGP4GBwDDoGBEBAwKAEBAwSBgIEQMHD4FQMHagCE2EMWrhhhY5sS1lkzOVrTM1YrcTjFhW5MLfK5as2+JqxxACpkBLIX4COPgI5mwWEgoirnvw99dMKKS6iqyaSKiOKeWvA4HC24FLZgsdjsshvD1V4eq5KGioSKgEJCwcTGycrLy9HNy8PAxUZJUU5RSklHRkRBQkLCysTOy87JgheTt7A2M8qGFDFHBChgIEEEEKFChIUOH0KOCACE2EM8TRtkx4cy1u0yuFrRw2YrXDlw4WuGjhxizY8OXFiYACnEZhvA/x4IUYeDkpammqaYiETJzMvPxcTAREpKTksCD/hww/hv95XG+vfwefPnxTFRrWatYhs8YlgYHAcPAoGAgYGCg4CBQMDG3MHAQcSAhNhGZm0aYnGbMtwtmTRa0csMq1zkasFuZu1b5MrNk3ZZGAApzH4X4KMvgo1nvgpqkoqsqkgnvwOJwN88VmEw2QqwkU1KD/htA/hs55X0yiVU4RiqZz359e896zwiF5U4BQ6muOOFDBHFDBDAQRwSw26+GFgwhNhDdszxOGONytzN2WJa0bM3C1xjwtVrRwzY4nOTK3btcIApTD4T8IOX4Qc8UsU8U8NNd8aqE/DUl+GnXVbNJDLDfPPPOhs6YjMBxKDh4+7goGBgwITYRhxs2eXLmZLW2FlmWtGbLCtxYsmZa4aZWLTDkzOW7jEAKTQyF+EBz4QGcRddhJLp4MHGAg/4b9P4cF+FqvCM4h8gW1AaPB4XQ4GgMjCE2EOGDnNjYsGS1xicuVrRiwcLXGLM4WsMLZu0YOGLHKxxgCnojg/4WoP4Wu9dteFWJ573njrHDGqxF1xgialughfhnu+Gb2OSOKFPHTbbbg8DXPBBZgMFjMFgrJIqWBtweBIXmbhNDqb40MKEEEMUMEEMMEMMedx8EKIAhNhGRuyYMMOLMtZOcuZa0Zt3C3E4yMFrnE4x4m+Jg1w5GAApzHYT8NDn4aE81s0rK3169OvDhjKmTRqzaMmTFigCE/DVF+Gp2GOGWM61hCWTFizZsFJRw123148aG0VjlA4DhUGgYGAgYCBCAgYFG3cCg5sAhNhDnNkaM2Llktc5sTBa0bM3K1w4YNVrNuyYNGTbHlbOWQAp/J4T8PO34ewY4LbtXA0ZKI4b58sLoUhaMMNc+HPeqkNGLMIP+GfD+GfVwnBK5u1R06dunbWLvnz8PjxueOJvnkIXnTiOFs4ZYYRDBDBDBDAQIo4IYIYJ2B1caHFghNhDXG0bMXLbKtcsm7Za0Y42a1zkcsluJlmzM2bRzhZ4mQApcEobxKJeJPuAREJMRkZFQEDJx8/Lz8yCD/hji/hjpwFzcJ4Ry1oCGyxgeBgrWNhYOBg4ODk7OBQMaITYQ4ct8zhrhbrXOPNkWtHOJutxYW2Ja2xYsLZriysXDRgAKUw6F+Ji74mL8FgosZVRRgYMHXhSD/hqY/hqZmesSicXrIIfIFvgUFoMHgcFg9DgJJyE2EZMbBgzb5Gq1oxaYlrRxkYrcWVg0W42mXK3cY8jnC3cACm0ehPxSdfik7yYKZJUhGN758u3HprhWtizQzSlMg/4Xyv4Xy2HKNUqEJ1cTm98Z7778eoCF5k4Xkl1sscKGGEhghgII4JZdfBCxICE2EZsuVs4xYca3CyaOFrRtmyLXGHGxW5sOZy1at2WTIxxgCk8Mg/4pbv4pb9448pnU4sCE/DB1+GBPNkpoxTZcuUCHw9TYHAJvC4fRYHA0hCE2ENHDLNhaOGC3HhyZFrTHhbLXDXK0W5WzPK1ZuM2Vu3wgCnsghvGSN4yV5Ohi6GAg46MoqKunpqGhImVm6Wbl4+DiISYlE5CAhPxAifiBH4WDczIYb5ceOsUrWlSErzzz0tMQheIsjDBkcfHKhQwoISCOKGCFHXr5YI8CITYQybNcLFzjYrWzHNjWtMzbMtwtG2Fblas2ePI1aMmOPIAKTQuD/jMa/jMHxcxnWdSAhfiIO+IffCSTUVw334eHwxRYHAKLC6XAYDAYaCE2ENGrBhictnK1syaM1rRiwzLcTHLlW4mjJk2ZOXLdi5xgCn0ng/43DP43I+PPhx1w4a1qMUTM3N3nN5uZiOFdNdOQhPxD/fiHzVpW0qUklWd8MawYsGbNbBCV8d9+Hl4+Xr3gheQNeg098ccMIIYo4EEMUIgjgjhhw+ljRRAhNhDBhlcOGzTEtysGTNa0aOMa1y5bZluPHibNmzlo4ZsnAApuHoP+N3b+N3XOuFKvO746jWsYRObpy4cuQIT8RaH4iq2Ccpzve+euXHGcKYM2bBalZ566wIbQGK0DgmDg0HAIFAwAQCAg0TgOBgUqITYQ3asGjHFmyLWLDCxWtGbVstwtm2Nbmw4sWPFhcNs2JyAKcR2E/HyZ+PlHHrvnxQ0Zt2jVSc75c+HDeEmLhUsAhPxE/fiKJ3YuJDBKeHPp16c+XDGFMFM2KSE8YIXijLwwZvAyzoyGGGBCgEuvlhhxYCE2ENWeNzkZOW63CzZY1rTG5ZrXOFgxW4nGNk4ZsmLVw2agCpQBLIT8gjn5BBdOnfXTSGjJmzWhfDpz6cNULYs2jNitgtS1rSyVlhYwhvD+t4gTYKSkKqaqqSumpqShoVGycvNzM7N0s/SyMvGwUBJRktHRkVARkTCQMHBghPF3DOreM5zRiRRRhGJGCSEowRjfq8eaPCAhNhGFzjaM8bBsty5GTBa0zZGa1xjwuFuFuxx4nLRljYN2oApsGYP+OZj+OYvHDHHl4Md87meGOHLhwYusgIbxRheKQ9BQ0HJQMhET0tQTEpGREFEwc/IzcjNghcJnoIsbbLLHKlIyGPB6eKODDCE2EYXLNy3wsMq3IxyY1rTC2ZrcOFoxWtWTXG3ysWjfIxxgCngmhPx7xfj4R1wvkxaNmzdiwI49OvDtnKVsWSVIRnFhlGSE/FMd+KYecp2hSlKQinhrjrvVJYraMWLFC2OOm+uF5C18rX0wSoYBDBCEEMAEMtepghYQITYRkytGjFtmyrceHM3WtGLXCtxZc2ZayZZsTTNlxMW2NgAKZhuD/j+k/j+V5uvLMzMazwx01rEx1rjagIT8U534pwcmBgwxnjw4deHDWM5SyT1LQkCF4qzsLTzyoQhhIY1NefhghwwhNhDXCxw42eVgtbNmjZa0bt2K1xhatVuVrmZNMLhwxb5GoAqLASmF+Qhb5CI8PLXNBgrsBdRJHDXHTTRThoJJIJ5b8Dh8DbPBFhsFisVjAIT8Uxn4pd42w4EJzrWt51RzYcHGlmwYIQhWtc+HLwcfH356gIXkLYxwam1HCjghBAhihgBChghjwenghgmAITYQ5cZmrNthwrcOJi1WtMmJktct8mNayZZmmVxkcMWmXIAKdCKE/Ie1+Q9HBLJShW+XHlx3vWKFsWDNmwYqYMMsM4P+KlT+Kk3HFtu9zuVY4cO2unJEZzfGvBjrIIXkbbxwbGOGGNBCIYIIYoSCFDDPs4UeBCE2EZWjTE3b5GS3C3ZNVrRm3ZrXLfHjWtcLZjkcsmuLEyyACnQehPyN8fkb3lhwTRiwkLZNWrNiwTrj1x4MMdCE/FP5+Ke/JCkaXnPPjy49eHHONrYs2i2yFJQAhs4YdgIPAcHAwcCQMBAoOAEDAEbewsBByYAhNhGNi0w5GmRgtwtmzJa0aOca3E1x5lubLhYtmmTG4as8wApeE4T8YJn4wW8kcmiFKxveLFLNg0CE/C05+FqW2S2jBmtitOuHDrz8HOCGzpiMv4WDg0DBoWHv4OAg50AhNhDFsybucbVmtaMczBa0wssy3EzauFuXE2YuMrLJmctGQAp5JYT8aI340b8+U0ZOBs2ZKK4cuHHhhPFPNa1kLzysdJCD/hf8/hf/7R4F6mXHO98buWK08aUszzdY55yAheMs/HFic7HDGhCGBBCghghghIY49bTC0IAhNhGJi2b48zhutY5Mjha0xNGq3EzzOFrBhibtHDXHiYZcwApuHoT8a5n41y7UwSwVrh0uDGtLYsWLJgpa9r0xyIP+GG7+GFerxabz1PD58bzOK1y1Ha9TgIXnzieGHbxwxiGCFBDBDAhjhwOlhMCAITYRkyYXOHM0YrWrRhmWtGzPCtcY8OJa1YuWuRtix42OXCAKfSeE/HBp+OEXHK+SWLBaiE6znVKEoQnHHfLjrGlt2Tdg0IT8L8n4X1Uq4Ioznec8MIYGLVgzWlKNcOPHnw775645AIXlrguKHR4GOOMQwIYAghAQwS162OCHGiE2EM27Vm1YZcS1oxcsVrRi4xLXGRg5W4mGNmxyuGrNtiagCnckhPxyPfjkJjCeiVoJ4cefXnx1vCWDJkyZskrJYZZYTIP+GRT+GSdrnwRlEppVaxrWuDTbjPj58XjzheQNbDBk8jLHGEMCCGKGBDBCQxw4HVwwsWAhNhDNtkcN3LlotytW+Za0YY2y1zlasFrLFhyZs2bLhcuMgAptJIP+PLr+PMnwL4cenXW3eoMYxqKUmEYjTgwAg/4YxP4Ytd76dYmJVN5zve8yjhjGtMZwi6CE8qeAYw7OW8aoxAjAQiRrPh9GKEQhNhDNu3a5HGJitw4sWFa0ZtsK1xlxZFrZxmcZGOFm1YMcoAqRATeD/kJw/kJn4+B4PLM3NmHLWsRbjnc2iEQrEYwTec5zNXyvk0CE/C8N+F4uU5cKdoQjXHnV14cKUrYs2LBgjCc71njrOCUMVsEKSjlhljluhPLngetOnw51RREJwIwCCKCMJynAilOBOfH6aEcYITYRkaYsrfI5YrXDPFiWtMrZytwsnLhaxasGGFjkbt2ObKAKTwyD/kXo/kXvmorG+HHWwIT8Lzn4Xf5yunpyZdMQh8gXGAQOfwuG0GAwCByUITYQxaN3GFozcLWePCzWtG2PKtxYWTdbjbtGTLJiYY3DnKAKbB+D/kcW/kcLmt6nOXfEVrHCsE7i91NXgIP+FzT+FwvcW233113kxrHDhiJjrfGetobQGMYKFvYdCwECgYOAgSAgEEQaTuYFB1YhNhGJi1yZseVytzMXORa0a5Wy3DjcMVrNy3y5WGTI4yMnAApgFYP+SUj+SU/hvwo4Yhtu964+BXDAg/4XkP4XfeW9bzne873Krq+EgIbQmMYCDt4uFg4OAg4GAhYGJvSAsyE2EMcrJpiw5sy1zhbtlrTDiyLXLJhlWsHGbKxwtmmZxjZACl4XhfkuK+S6G2SDAWYSyCCe/B4fB3yyQ2TVAIP+Fu7+FuV0aqCczlCuHGt5htXZbQ97DoUAQuAY2Bg8EiE2EZmuTKxZsMa1xhwtFrRizaLXDPCxWt8TlmxcsGLhsxxgCnEehfkBu+QEXA4fD04mOeSq7BYLBWQQz14XA00wS4aTASCD/hsc/hspctanU4rGFRdzvjebcZzy8ECF4w0cE+bllhlRo4IQQQo59rHFLiQhNhGRo2ZOWePGtbZczha0bMsy1yzx5luVriYOcORkwZucwApyI4P+Qfb+QfPrG+TUVMViq1DM73uL1XCe1+BdAIP+G87+G8XHKeWYzneed8+My4V25cuFVN94731yheVOAYYtbbDKQgQwBBDCjlwOlgQSgCE2EN8bDMyzY2q1tibMlrRk4zLcObDjW4WDVhlb5MzdzkwgCnAhg/5Fev5Fm88e1dOnTlwqr3neczMXyvG8del6sIP+G87+G8fW+ExebsisVqI3Pgx4Oe7w555yhehOM4L9PKjhghEMAhhQkqfUxQwYkCE2ENszho1Ytmi3HiZNVrTI1arcTTK3WuMzPDjaMGLZrlZAClsRg/5GnP5GlbxntVVnPPHg1OiF+Gej4Z48FjorJoYKY8PTh68Tg4bTmS0XawsLBwcDBxt3AwUHIiE2EYWzZq1Y4cS1zhwtVrTK1YLXGHNkW4WeVk3bZcuFm2bACl8Sg/5IeP5Idet75VyqIzHHhnpAhvDOp4Z4aCeiJSKgYKHiZWHn4uTjZcCGzxiWAga+Zg4OBg4GFh78gZshNhDluyy5cbXEtbZmONa0a4nK3DiZ4VrbNmyY2mZs4Y4WAAp5IoT8k3X5JsYY+NHBArhy49Ncd4RlbFkwZMWJiwxwwIP+G2L+G2flvWZzc7m4rGOHDlrGC8z3jwZ72IbRWN4CDwDBwcGgUCgYEQEAQUCgUHD4BhYKFvQhNhDfNkyMMuHMtaNGuVa0x48i3Ewcs1rNm4cOWbNsxbOWQAp0HobyX0eS+2Fh4MgISMhYiMiIaOgISFgIuDp7KzIyhjyF+HAj4b55r5KZ454cPHfXTHAkquuwAarMyIbU2U4KPs4WNACFgoCAgoVK3MHCwNiAITYQ4yYsuTC5zLWOZplWtM2HEtxZsLhayyZmzNm1x4WjfMAKZheE/Ci5+FHfgK8ieyeLLPPhx1qyStSAhvFfh4r+4hH1UJQSk9CRSBi5GXl4mZjZuPCFszEFGLnjnilhnRxoa9ahgiAhNhDZhjZN8jZuty5XDFa0aMMi3DlZMVrBnkwuGLRq1aYcQAqBASeE/CNF+EbG+CeiNo0jGcIyktKVoUYKSSrW+uvDz8G4hfiqS+Km+ePA0X4eWemm+eu2OGSizDYTIYrGVXXUQwy4GG+vC2iE8bcmMurlvGM4ownBGAgITlOM538CosIhNhGJs5xOWGRytZNMLRa0ZN3C1zjasluJkwYNG2VwwZZsgApKC4X4RzPhHHswUmIshqisg/4otv4ox9N8oyzQh8MUeApzE6LCUDj4ITYQwcsmLdk4YrXGZpkWtMLDCtxM2LlazYZMrNizaucmFkAKrAFDhPw43fhxv3boascdOXfnvOVsWC1rRkhSkKUlOtcuPHhvetZMGDBkxYpQvly7eDn1wng0YtmDMIT8T5n4nzacDBwGJPDj069Ovfp250LZNGrJuwWjJCUIQlJCcZ1vGYpaloQQnhpnRITxxy5y6ees5xiBGESBAhFCcIkIwilMCciMAnPwPWFeSCE2EY8bjM2YtnK1m2bsFrTCyxrcLVoyWsm2Roww5WzPC2bgClQNhPw9jfh7LnonwLYKXnrygIX4sQPiwtwWMqxFEeAnkpgAh8OUuAp7C4LD5/AoHAYOITYQ1w5G7VzjcrcOFziWtMLJgtcM8Tla0cMHLHNic4mzViAKngE/hPwplfhS/xzlnzadGXIw4N7DWM5yjaVIQtDNnzC9pwklSRGc41JUvwuHu3ymhPxbtfi3jtnzRgWu0aeFWUIUnLCnOsV4ymNGnRWkLSwQtGk4Yb1xzyynjxZcgIP4c514O/D3mZkJiyJESiREomExdSiQTLff4Bi68AAhNhDhu0aM2TTKtxssuVa0zNMS1zibMlrfKzYNcjhy2yY2AAqCATCE/D2V+HtGmHAYMKee+e9YwpiwZKYEYGbPo06rzlKEZFb3vACD/i5m/i5z5eH4Rz5O0RWomJzeb5uXMuqvwprEYU764zuAhPIXZhHp461RE4RhEAEIoEUEU9vbrCdQITYQ2cZczbLhbrW+Vi1WtGWPEtcN8OJawcsWeRzhyYWTZgAKngJqhvCtp4VxUVBTyUgoSFg4eJi4GDg4BBwcPGxMPCw8RBxEJDQsBDx8PAwkDCRUdGR0JCQURER0dLTlBSUkhGQMjM0tfW0NLNwUbAxUVBREJCQUNAQMHBw8bIzMzOz8/QxsLGxUVMTk9CT0hHRAhfjp8+OpuGivHQYq7KYrCYK6aWvD4PC4fE4XB4XH4fG4vH4OmCjBXYbEYSiySCGZJBJRRNJFBLPDTbPDDBFFJVRdNgqsRdgrsBVRHDPPTh67cDTbXPgZ5654ZYp4o4oQg/h7nXg9efG8zImJi6uJTMJVdTEwmAiUJQJgExdXCYmBNTEgmJqRJM538DxcciE2EMcmXIyx5cK3HmZZlrRuwaLXLdgyW4mOJw2aNM2ZviagClYPg/4blv4bY81zm+Oe+uMZwIX458Pjm1uwkliGfCy42nB4MIbLWC4OAv4mDg4eNsUHBSAhNhGPJicNGDlgtY5GTRa0yMGK1w1Z41uNmzb5HDfG2xtMoApRDYbw1ueGtGkiqKIkoaLgY2FhwIP+PAD+PBeuuLvtxXiQhs2YdQN/Ews7XoOAiiE2EYcebIwb5MS1zibY1rRw3brcWRqyWtXOXFhytGrLK0ZACmAWhPwqjfhVHTzZczAzMWCGCeTLGsSF+L/D4wEYFUWIuxmIxGAmgT324vC4m8CF4GwKPH0zzwiOFDPr4YUoITYQ5xNs2bKxYrWrHDjWtMLLMtxNm+FazaZMjDJjxYnGNyAKZhqE/D6p+H0GVZsqsr4JynXHjx3V0YuJyoX4vNvi85ikjwzAMBZgpsBZgpIF8eJwubxOLIXXQGHwtMaAIUJPPsYIYYQhNhDdkzcYWzZytaMMORa0xsWa1yzb5VrZg0ctcTlg0Y4WwAqNASiH8XMni5lQCAw2ByeHyeMx+BotHJpNqFOJtII1DoPF5HLZvOZrL4zBYLGIxIo9LoP+Ofz+Of1z5X4HHwprGN53vfHecyqsY4cMRVcddZz3hPE3dtGePDOsZoxgiRQihFCMIwnHL4BThMAhNhDhjkwt3GFqtZMmzNa0csMS1xlc41uLE4yZnDlmwc5nIAqSASuG8K5XhXLiICMhY6HkICQmJygopqcmI6EhIOFhIODg5GXm6Wpq6mflY+AgYKMlYwCE/GEl+MJPI1Q3RxTZa68t7xlLNizZMWK1LyVjOs8Lfn25doCE6mSuG951rdEhEQnCKKE5QnKcor5+mnDjACE2EZGjTDmx5ma3KwZM1rTFmyrXGPFhWt2THM4x5W7nI2YgCpIBK4bw+7eH3mAQcJDxkNOSFBNU0tQR0dHRUDBQMTJys3Q0tHWzs3Hx8HCQEhIQUZAAhPxd8fi8L0N2a2qWa8MeWunHhvBa2TJmwWyQlGs4VnjhfLl0gIThcKNOLW80EYzjCcJwiQjEQiJTjwebGLlAITYQ2y5sObFjcLcTFy1WtGOJytcOcbVa0YM3DDK1zNWjhmAKfSeD/iw4/ixBrPLnylQU1rVYqnG9zlaJ714efBCF+QB74/5ZY48DDh2Htw+BvwMMUF12GwWIwGEmwU1kEEMrCxYeu8CE8TbZw6OWsYooxQigCMCMIxjXq7TlgCE2EMMePLhYMci1lkaNFrRq3ZLcOHIzWuczdhkxsMTbFhyACkwLhfivi+K+PKYDEUTSR02gg/4/VP4/Veu8XvjnFoe0R+ApjG53AYKhwCE2ENXLBwzZ5XK1phbOFrTK5YrcTjG2WuGuNllaZGuXLlYgCk4Ng/4wQv4wN+GPAjlU5zx2g/4+Kv4+Kb465o4tsIbF1LAwNrCw8bboOAggITYRjZ5nLZw2wrcbJrmWtHOZktcZHOFbkyt2rhuyZOGOXGAKpgE6hfjK8+MqmBFDJLHLXTKgqjuskkgighjQyy1231zy0TYLFYzEYCqO3A5PH5nF4GWyLCYTDIT8ejX49D5SyUzRtOc8uPPfo4eDtxxpg0auRs4Ga2CEsNb4bzrBSFrSpCM7x31ygITx1z4w7eO8KoRQiIwiQhGAIwjCICMEZTgr4LJ5QCE2EMmbLFlyNsS1plaNFrTMybLcOLK3WsWWTCzyNXDXK5xgCo8CggGE/FOt+KdfXqcPBjY5RxR0WtK1YRjSEpUTjhx4cM5UxOZkybMWLJiyZtmLQlPLl4e/Xly3rOdZ1x4c853tC1KRTx3vecIYKYIRre9cMULZterTHHl059uXXlvjnVanGtxtHOCD/juq/jurmHg+FGmnDPK+jwNeB07apd75888d9ePPj4rXgxCotmcs0jVKjjOZzcpipznfPPHclREd+PW7rWvC8LwuXKMRHDr0zqNQxE1cTM468ttgg/hTceH357mRBNSSLhMJhKJRITBMTBMEwmJgiRExcBMCJRKJIkRIAiSJiS74+3xuOIAhNhDFs2ctczButzZMzZa0cucq3CzyOVuFk0cN2zNkzwtsoAq6AT6G8hQXkJnRkTDQsBFwsbFwsDHR8VDQUNBQSEhIaMhoBAyMnPy8vIwcDIRk9NTkxDQkPGzdDP0MjGwkdIUU1TTAhfjs6+OzfDYphpI5bb7a7Zc3HkcHh4YZqsNjMRjLKLJExDDChniniQIJIkkME7C24e3EgITxty5x7eGMYgRRQnBBBGURGEJynKKMIoRhGBGF8fgGKIAhNhDVhkw5mjfItaOGuJa0y4cS1wzxZVrLHkxMcWHJibMm4ApRDYT8kh35I36aKZsEcGHDjxiD/jxO/jxL5uMzvluroIfC1HgcAocFgsHoMBgKCCE2ENcLZiza4cK3NkzY1rTKwarXLPI3W4cLBixZMGjRgyYACoUBKYT8nnH5PRYUx6ItdoypitoxZIL3nWcEoxvPLnz544Y1kIX49TPj0zngwNVqWmevB4e/A0xzVYLIYzJY7FYK6pHPXXbi48PXibyE8PZYT5+mcZwrKYEAhGMEYRjGe/ro04ghNhDNy2ZtMWFmtYMsOFa0bN8i3E2xY1uZi4bMMbLG5zMMIApKCoT8n9H5Px7arxnhx8GD/jwc/jxT4eFXDF1Qh7FF4CmtPgsHgMGAITYQzcuWuJswYrcuRq5WtM2VstcN2zdbiaN8mFm3wtG2TMAKhgJchvIEN5Ae4SIh5KDgoWAg0GgYONi4mNg42AiYGHQMBGQktPVFVUVE9KSEFAQceQiDj5WZn6WloZeJhIqOlIyQlIqKkoiKgYWPl6mzvcB3N7W08zIxMBDQE5ETUsCG8ctHjlllpSMrpKYjoaFiZuZn5mjoZ2jmaWZmYVDSElNS0tFREMgIGAgEBAQMCh4aAgIiKhIyQjJCMlJSgnpqakIaAgI2Vm6OVl52ZlZmLiYOHgoOAhYCXgYuDhyD+OvRmfd7zcXCEwuZkKRCYEhMTCauAImJi6lEqmJhIuFxdXGfgPijiCE2EOM2ZvlYNsi3M2ct1rTE4zLXDhi1WuMmNoyzMsjdhjagCpQBK4bxEheIkeCnIieiKCSnpqanpqgnpySjoyCh4+VnZ2po6Wdm5mXm5GVj5uLjYuHiQIT8Z1n4zjceTDgzwvjx4cuPHWsI0was2jRm1ZsWClJL1ntvwc+vKITxd4FkrjwxwxiiQihGMEUACM58PixhPuAhNhGJiwbMsObCtbs8uFa0xNsi3Eyw4lrXExbM8jNqybZmoAqgASyG8Uj3ikNgJSUhJyAkkVARURKTE9STk5MSEDCxcjJx8DCwEDDx8rS1tbW08jGw0WCG8YnnjE3hIKSh5SPiItIw8jFx8nGwsLAxENESURIQkRER0VLSkhJQ0RBwUrMzeAyE2ciWHDWeGas0YwnCcIiEZThCcooyjHL4BRcAITYQyct3GRljxrWORviWtGLRmtxNMzNa3btm7XE4buHLhqAKkgEph/CUd4SpYpE4khEMgcIhMEjMQiqAwCBwKFw+Mx2Wy+UzOPxWCxCLSyWTCdTSWSSWAIT8Yf34xB7YcGtLDgvopLFmxUxWlghmnmhSiEa4768O3bw94ITNCMJQkvGEZxqnCMoRCFUIwjOenrxR6QAhNhDllhaYWrlqtyssWNa0Z5WK1xhzNVrRnkbNWjNg2xMnAAqJASSH8Plnh8thEjhcLjsDjMPjcRkcfjcnksZicBhkUjkqmEwlUijUYjEKhUGhUMCE/F7J+L2XHilqlswbpaJYIYKJSnKeG+XDWulpx5cecIXGYyObIwzywwwxSxwhCghgIUsdubhNYCE2EMWbHMwcNsy3KxaNVrTGyyrXDBljW5MjTM4YZGTTJlcACtADyAGH8I13hFhiEahUgiUcikci0gkEok0ij0ejkcgSFwmFwuOx2MxWLxWNxeNxmNxeNxmNxeLw+Fw2Ew2Cw2BweFwuBQOHwWFxGKxuNxeLwmCwKFQyIQ6FQqAwKAwGEQaDQ6gVutBOZwptMrNYtMwg8JicZkMpk8rjsZh8PhcBg8LhsTi8Xh8JgUUhkkkUolEmjkYi0QikaiUYik2TebEUipBIKh6Cw2ExeJxGIw+FwGDwSAQSBwKBoFCoNColEohDodBolC4VCoRDolHI9IpVJJBGI5BYhCYPCYX5Iwvki7kRxSwzz20z4GWCOCCqSySSaII4ookyIhhhhhghggjigT4LB4aOKCyKKaCyGCGNHHPLDHHBLDHh8tlwz2fW2W2IpIoooYI45ZY54ZYkUVE1U1EEaeuWmWMgggRxMnkjX641eqcE5ieNDFFFREhhpCKSSCpFAiUU0KIkkaGeOeSuasCD9zVePx3mVwQFozElXAJmJiYmAi4Amrq6mAAmEiJnEzV3qbiJJRMKCVphBUiYJQTEolNTEpqMxJFquImBNXBNSiQARMzfP4JjdecAITYQ1Y4XDRlhyLWmJniWtMjjMtc5GzFa0xOMbPNiYNGmHEAKVg6E/Dx5+HhW+O8YK5o5s2yH8fcXj7HkkUk0akEYgkIhsTkchIbIlrCwGBYODg4ehm4FDCE2EMcLlg1xtMK3NhaM1rTMzyrXLZk3WsszRi2YuGDDE4wgCk0Lg/4yfv4yVet89zuUAIbyDSeQZuWoqCcpIiCk5cCHvUxgKgxuWwOBpQAhNhDVk1YZWTZwtzMMTFa0c5XC1y3wuFuRnhctm7TCyZNWAApTDIbyXAeS7Oho5eXkYKHjI6KAhfj9i+PufHTVQQsHg8PgQIe0RmCp7CYTO4DBYBFAITYRkzNMbfI4aLXOLJiWtMLLGtcN3LJazZM2rVgwcNGLXEAKex2F+Bar4GI4IaosBZisRiMNhsNisFgLrqJMBBZfDXh8CIbx1LeOeuejqKUnJSKiI2PmamnvZ+rnZ+ZkY2BiUBCQgIXgTJqabZ44Y4YiIijhnhnjwePkaQAhNhDNgyZZcLRmta5GDRa0aMW63Cwat1rVnhZZWDBphyNcgAp2GobwT4eCieNRsrAx8QlpKsoKygoI6UhIqWiJialgh/HKB45I4JIJJGJ1IJ1HJJBIHFYzIZPLZLIZLHZbJ5fGwIWLQRMmjghhjhQwoUEtetijhxAhNhDnE4w5HDbMtcY82Fa0w5Wy3C3b5lrbNkYsmmFwyyNsIA=="/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ERHAOAgAQdBKQE4gMBEJjHHKZZ4HRPgiAaMonKgMwDCkgQRP//A0UoRigFAzgLZBkgMgkAgIADAXvCHkUzCQCAoAIB4cMeRTgIAP4DAAAAAAAR5ezAPwo+BoP+AvT+AvU4QIT8Een4I9b2y5CGTkbQw8sAITYQxxOMmZsyYLWbfNiWtMjNotcMsrZazZMGuRs3zZsLZsAKfiSF+BBD4EBZ58TXg6aZoMJgMZhsRgKqIJbbcLbg76Y5apMAxUSE/BLx+Ca9mlyMWzBiwQjWefDlx48OPDlrWMMEOBLc2WCE8jdmcOrjvOZElNBFCcpoxXz9WAAhNhGJk3yZmDlstbs2jla0bN8q3C5ZZVrRw0xMWuTI5ZsWIApcEoP+B4z+B4m+W+V1LM4uMY0AhfgiI+CJ3BSYLFUXSTQyw4enC24UhsoYDLOLhUHBwcPI18BBwEGAITYRics2LHG1cLWLVhjWtMrjEtct2zha3c5sbZk0zOMbdyAKTgyD/go8/gpFjWM8FsQAhfgha+CD3AXSVYqmWvB48IbOWJYSTu4ebq4GBSQhNhGLC5Yt2TlityMm+Za0aNmy1xmbN1rfMwb4sLhzja4sYApODIP+DKr+DLfgTx5XMIbwQdeCDOGmIyWiKJBw82CHwdO4LAqLCYPRUAg8FCE2ENMuJmzasWa1tlbNlrTI2aLXDly3WssThywZM2bPDlZAClEOhPwlUfhKpyQzMUlscsdQg/4Jfv4Jf9d9ddTCkUCGyFYwcFSzcPCw+BYWAgaMITYQ0zOGGLG3wrcWNq2WtHLhitct2WVbiZOcrRnlctszDMAKTQyF+Ex74TQ8FisRdddLDPWAg/4KMv4KI75tkJqHw5S4CmcThdFgsAgcjCE2EZWWVo4ZOcK1mzctlrTLlZLXOJrkWsWjXExaM8zdkyxgCk4Ng/4ZgP4Zd843q5rN7IP+CQT+COmtNY66573xhs9YrQOAYWLm6uBgoWFAITYQ5zZWWPJlbrWLZplWtGrditcZG2RblcMGjVliaMGbJgAKVA6E/DFN+GLfNLgYM2CGDPXHMIP+Cez+Cfnl37ZxFkZkh8aWWBQWcwmCweD0GBwCAyUhNhDdizYMsrRutbOXLFa0w5nK1y3Ys1rDI2bMGDjE2wuGwAp2I4P+HLb+HLmPErlrhiLzvnu+fFfG7zldODtjWIT8ECX4IH8WfIQinCZKTgS0YMloQjXDfLPThziG0Vj+Eg8AwcHAwMBAgCAgYCBgBBwd/FoHAoAhNhDTKwbMMmFmtY5WLla0cZsy1w4zOFuJzjxZHDBmzbsMQApPDYX4dpvh2fxF2GumonjrrtCD/gnU/gnljOsY5XRkh8pX9AaTBYLFZrAYCjYhNhGLMxzMm7PEtxtsbla0bsmq3CzyOVrdwzb5m2Vk2yuGwAqFAS2D/gP6/gPzjjw68rqVszM8OfamMp3xuJxrGtTjM8WXIIX4QDPhAdqiwzDUUTFNNN9t+BwOFvtnikswWGxGKwllEkMcNct899cAhPHXRS5OvHOaIEUYRBASnAjOOXu1hHggITYQzZ5nONllcLWGVpmWtGLNmtct3LRa2YZmTFxlzY8TbKAKUw+E/BCp+CFmTgZcBLHKdICF+D6b4Pu8EyzASUQRy324EIbI16iZ+Jh4WDicBoGDpSE2EOcrdvkzZMq1tjYtFrRqxcLXDjE0WtsmPFkzMmjVlhzAClIOg/4Lmv4Ln2eXDUxrjiYAhPweufg9DyMVEJseHTjAh8fW+AQOfwODwGGzuCoDLSE2EZGGPC0yM8q3Eyc5FrTHhxLcWRjlWtGbJhmbMmzRvmygCk0Mg/4N0P4N0+unKq1nFoX4Owvg6vwV01llK2XCgIfIFvQOew2JzmAwFKQhNhDFswbtW+PEtauMzZa0atmS3E2yN1rhviZucjhrkbOGQApODYX4UsvhTJwlmIuuohhvvvCC/n6D+fo57y5zZc2Hx9b4BAZ/B4TF5qQGMiE2EYmjNi1zMsa1jlYsVrRkzcrXGbC1W5MLbFiwsMrfC5aACk0LhvClx4Uz6aapJiQhoKHiwIP+EIj+EHvPPjjeSIfIFvgMDoMllcFQOKghNhDJk5wtsWRmtaYm7Za0zOcq3Dmws1rVyzbNHDPK0xuGIAp/M4T8N6n4bxZXppyZWLGGutbznSmbFbjSpa9ce/Dty1lTBo3bMGSU8Nc4gv5+C/n4duZ8PwPfoDLFlqbLLGCq3O+O83KAhPNXhtDt47qokYwIwAAIwAmvl7qMOSAhNhDRjjZY2LNktZ5WLBa0Ytca1yxcsVuPC4ZZcjZziY4WgAqEASOE/D4h+HyuNo7M2DNgtihSuOOnDlvtnhwzmholitmAh/Bud4N3UCgMKgcEEAjNBqiCIdCJJSKLCINAIHB4PA4vDY6i4IXmTheCHT0ywoUMdcEEMCGSyWSWKOKfJ42CFMAhNhDnFkb5mrfGtyMHGVa0ZNcS3Djcs1ubM0bMHLZu3YM2gApCB4T8Qe34gicUNNcYgv5/w/n+tceQhuBI4G2vg4yBpiE2EYsLJs3yMMS1mwYtlrRw3brcLdvhWt2DTCyauGzZo1bgCpwBIofwXceDBOKRKQRqWSiXSaVSaSSSSSKQRyHQCBxeQzOe0Gjz2e0NNZHEwIfwGBeAvmBxWFw2KxePxuQx+SxmOxuBwGDRaOSqWTCRSaPRyIQ+jR2GQECGzdhmAgcHwcBBoOCgYBAQEDAQcFAwEDDw0HAQ9HUwMJEzwCE2EMsTHG5ZuMK1swbtlrRk1ZrXOFk3WsMTfNhZ4sbhi0aACmEPh/B594Pl45MJ1iaiSXO1wk0dxlXeFFCH5CDkUUSgOHI7CM/WaaxqvYP4AkCHw1RSswGRSOCQGMWWCQDD4CE2EYmTjM2x42K1owZ5lrRlmZrXGRg3WsmuVgyY4sThg3YA"/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RFHAOAgAQdBLYKnAMBEJjHHKZZ4HRPgiAaMonKgMwDCkgQRP//A0UoRigFAzgLZBkgMgkAgIADAXvCHkUzCQCAoAIB4cMeRTgIAP4DAAAAAAAR5ezAPx4PVYKAAEoSgEoAAAAAAAAACpABL4X4GCvgX7vmnIo4o1tseJjtiXYTHYrHYaqpTTgcHbgZ76ZaaYIZJKqghPwkxfhJxyZ82fNhwY8StMEMmTFgyRlW+fLp058+XLWsLS0YsnApKUIgg/jj4H3fg5uJqIJZTKSUTEkpJTfj+7KeoCE2EZcTNk4Yt2q1kyxuVrTG0xrcLBhiWuWTPIyYtmuFo5xgClMPg/4Krv4KtdxfJqp1lGiE/CS5+EmuWDBupstTBWOnKIbMGEUBdwsPBwsTew8BB0YhNhDZs5Y5WGbKtzY2Lha0zOWa1wxwt1uHExw5MLVvhxuMYApWD4P+DTz+DT3tE1uu8t4roIT8JLn4SXYZqaMGSyWHLjzgh8cWmBQOfwWBwGCwOjwFAZuAITYQ3ctmmHFixLczBxjWtGDJktcNHGVbjZt8mFuxbZMzdyAKeh6F+Ear4R0Za6GCw2IxWOwFVE99+FxuFw9uBltkWUXAhPwk0fhJvzQzWyYMCM8OnPr36c+WaGTBuzZMVIbQ2M0Dew8LAwKAg4CBgIEgSBgYGNu4GAgakCE2EOXLHDjY5sy1i3bYVrRtjzLcOZq3W4nLTG0xMMTXM3bgClQRg/z835+dwvhdMueOM5CD/hNc/hNddnhVqJji655yhspYDg4Cnk4lDwMPF2cLBQc6ITYQzbNW+TGyYrXOPMxWtMjVgtw5W+Fa3zZMbVq5bMm7XKAKTA2E+dg+dhwZoaJTwYcN4oP+FFz+FGdjOG9XU2CGzhiOBXMXE0dDBkCAITYQ4cZGDdy5cLczNkxWtGTHEtcZsjNayc5MmZzhY5sbVgAKdyOE+r6+sPnhplwRwYsmDNakk8OHXnz56zhS2zRbJkkAg/4Suv4Sx+2OXDlrGJud8ePHPG+MppWnLnwzNoXmThWCHWw0wSwI4IYISFCBHDgdHJLBgSE2EYsLJg1as2q1g0cMFrRyybrXGTFjW5W7bNjzYmbhqzbACkoMhPuSvuMcksUYW01x1IP+E6T+E69mrrgpoIfFFXJrDYbSYPAILMQhNhGPEwzOczRgtcsnDda0aNGK3E2bs1uHI3aOGLdu3ZZnIApICoX3VHun8NiqrKKbcGCD/hRc/hRT53dxYIfJF1QOlzuKwOA0UCE2EOcmTC4yt8S3Lhy41rTC1xrcWZo0W4XOHC2yZWWRy4yACn8ug/zRH5pHSYHHgc+VVqoiFxu6hCpqIiNca53dAIP+Gjz+GjXbhxGtm88+PHMxHTh4XTtqoXnj131zxi9ViuCE8neAYZ68mt4xjFEjAjKKEYRIRhGESsdPfrKfDCE2EYXOHNmZZWC1m4YYVrTDhyLcORq2W4WbRm1YNsuPMxbgCnAchfWqetvpvngmswWExGCuhjrwuFwuDppkkwFlWOCE/C9Z+F6PdxLZrTnj079efHlRlaks01YaQIXmrhuKfWywwwoUJCQQxR36eFDhwCE2EMcmLI1YuWq1rlaOVrRwzzLcTBswW5nDFu5aNMTZq4bgClgQhPwNNfgajw6Ne6FI2XyTtgCE/C8V+F5FSmjBmtgwVZcPBIbJFzAwVHNw8HCwMPdxcBB1oCE2EY22bC2bt3C1lhbtFrRw5ZLcLVq4WsMeNuzZZmTdpiaACm8chfgsk+C0e29LhrsBjsNZVBfbh7cDPHDFgLrrrIT8LyX4XldmbNTBGuPTl058eG8Z2lkjkpSAheTNzC0tcsMcJDBHBChQrdXDBHhwITYQ3YuXGRu3zLcrnM0WtGbdgtw4WONbmb5mWZizcsHOFoAKcBqF+Dlr4Oma6GIwmOxGIsinrxOFwOBjjggw01UwhPwu2fhdTZJYIy01z58efLhjCNMUs0rWhtEY3gIHAcLBwMDBQcBAhAwMHC3MSgbMITYQ4xsWLRxlZrcrBqxWtGWZktcMsblayysWuFhkx42uFgAKVA6E/CXN+EtvO04oWzLTpMCG8LgHhbpkpyKlIaAgJuPn52ZAhtCYvL+Lg4uppYGBgAAhNhDTE4Yt2rVktxNcrda0atWa1wzxtVuTC2ysmLFziysmIApaE4P+D+r+D+tMVEVnE7xut0CE/Djp+HIPJjxbJStCEKwxzx4whs5YjgIO/g4WAgUDAwsjbwaBjSE2EYWGHE4YYsy3Dla41rTM1brcLNljWssORuyc5sTNgyYgCkwMhPwe9fg9/putqwQledyD/h0k/h0xmrYzq8WAh8eWuAQGjweKzmBkXCE2EY2bdkzyYcq3Eyy5VrRowarXOJzjWt2jXDma5cjfIxygClIOg/4TCP4TCdTeEOfDjMiE/Dfp+G/XFiaKWpeWWuGHyBa4DAKHCYHBYLNYrA4BPyE2EMGuVlhxtcy1i1cYlrTGyYLcTZpkWssrVvmcuGrjDkZgCnUeh/AY14DZYdDJBGppJJlJJlJpZKJJGohDIHCZDLZzQaDPaHJ5XESD/iAO/h/3njfPPG7lEQpSMXWdZiYAheMNGk0ts4hhQQoYEKOGOXZywQ40ITYRia5G2Rq1ZrcuJzlWtGjNytxMMeJayYsGuFuwZOGLnGAKdiaD/hO6/hO74XjdbPBuOMRjXDl0xym7vvve754umoT8QZX4gy8sqXwQNFdUtEJQjjy59eXLhz4ZxtkbLZpUhPFnNhXn1EoRhWNUZwiAinHh9eJUITYQxwtcLhswZLWuLNjWtGWNwtcZmGJa0YMsTFkwcMseRoAKcR+D/g/2/hAB4ZxEXiZmbwuqi1x4PbOIeUCE/C4B+FxHNp0ZJQlCFY4cLDhrOVLYqbrwnrkAhebOHYKdLPDLBDChghghQIYIYYcPo4o1ICE2EMHGPE4w4cy1y0xt1rTM2wrcLlrhWt8mLC1bNnGTKxaAClYSg/4QCP4QCdLxMTbbvw3iAIT8QpX4hS48SGa1KSrOd5Y74YbQ2MUHgOHQaBQMPexqDrwhNhGJzjYt2rhgtc4XDha0cOMK3Fly5FrRpja5WDBvmytmYAp5IYT8GPX4Me4XplllnhIWyaN2DBKscuffnysuCWawhfiG0+IceKXBYHBUYCjBVSJ68Hg8Tgb8DPPBJNgqrJLIgIXjbTwV5GuWOONGQwwAgjQw17NCwYAhNhDVlmZtcbButZNmDBa0btMy3FmbZFrhq0w4seRo3xs2AApQDYP+CJz+CKup0xF8JoCE/ELx+IXXdTZTBijHDhxgh8XVtAaHA4TB6TBYBA4KITYRiytWznDixLcjhqwWtMLjCtc5XDJbhbtWuPKxxssbTEAKgwErhfQBegdnkpklkTRTVYLAWVTQx4HE4XL4PBzwRYTAYrHYLBQxVrZZaIP+JL7+JLnOu/bfCyN7ZmVYxHiKM5zveY3wvRnIhPGnHjLbx8M6pkQjBBGCVZRnBGsL9PenLEAhNhGbEzbOGjLEtw5WWRa0cuW63EwbYluZi0x5mrjEyZ5soAp3IoT7Dz7E+GGuOE5UxZM2bNSka3z5d+PHlRhqxZsWoIT8RNX4iddkuBi0WwQhjy68+vTl11vCmDFmxaGBGsyF5k4TV6OOUjIYUIhghggQoczk0cEgITYQ5atmbBgyxrWrJu5WtGuJwtxYceJa0yOMTbFibuMeJiAKUBCD/fcfvq9R2vhGMbrjHfiAgv7QG/tAtubhnnxVgIbIFiWsTDwcLCydmg4KQCE2ENmDFyybN8a1q1YZlrTMyYrXDhu5W5mjRnmbMGLDCwcACkwLhu9m74OampyklENDw4CE/Elx+JKnPTXGV4TAh8LUWBqHB6XAYLAYCCE2EZHDRwyYOGa3K1ZtlrTM3YLXDFlkWtXOTGyY4WLBgxbACoMBI4bxbIeLaGBh4GViZEjpCgnKaakoRHysjLysjGyMTFxEDHQkxFCF+EDT4QS4GAgwl2CuqkjlwOBxeDweBwNM8FE1l1mEkmjgnITy14PhHt3jNEThGMJwijFFWfF5aMogITYQyxsWuRnlxrcWZm2WtMWFitw4mDRa2xsXDFpmy4sLDKAKdx6G8Yt3jGrh4OOgpyeoJqWiIKJj5eZl5mRiYOBjICcjpaMkAIT8ILH4QX8Vs1skpTw3x6cuXLhwzQpgaJYLAIXnLh2FsZ4ZSEEMEcEaWHM4uKOSwCE2EOHDBkwzMMK3FiZ4VrRm4crcLLM0WsnDBqxw5MLDE0wgCncehPxqmfjVNyzzwjiwatGzRSWG+vXp04bzhHFLNQCE/CC5+EGWeCe62K1or5cefPpx4Y1tDNbJTJSGzBg8s42DgYVAwEGgIGAgSBgYGDg6+XgoO3AhNhDPE5xYsjNytyt3OVa0YZG61w0bNFrFm4xZsLls0yuGYApWD4P+Ogr+OhXhrGazM74T28CE/CAJ+EBPJg1U2SwRnXPj1ofC1DgKXxWAwOBwWgwtAZyAITYQzcOcbfFhcLcjFgxWtGrLGtcZWORa5YuGuPFia4m7RqAKcBqG8fn3j9li5OGg5KUoJagioKDjZGbk5mJiYSIlJSWAhPwfnfg/H3QzStG+HLn049N6xlaOiWCFAIXlrgeODWyywxoUMEJDCwulgQ1gITYQ3yuHLnE4yrcLFziWtHLTKtctW+Jayw4sOXC1ZNsjlkAKTw2D/kNi/kNj43U6q+VagIT8Hr34PX9GLVbFbC031ofFFbgSfwWDwejoHAZaITYQ4atWrZplbLcrDNlWtGzhmtwuWeVbmZt2bPJlatWOHIAKdB+F+Rs75Gya8THjZI6LMZiMRgKEdOBtttnjhwCq6ySE/B+J+D9u0tktUsUZXy4dOPLjxxQtgwaGacpgheMtLDFnZ6Y40cEYhgjIUsOHzsULAiE2ENcTBkwxssy1kwcOVrTIzcrcONszWuHOFw4ZOMLhwyZACm4fhPyTzfknf1s+Sui2TJmxQjOuPPly4cNWG0c06IP+D8D+D7OcZ7MRMzne+PHjfG1Vwns5RACF5I2scWXw8c8McUcEYAnhwenQR40hNhGVk5xOcrnItbNmzha0Z5sq1xibMlrXLiZtHLNxlyZmYAqyAUWD/h+2/h+vzLlz5bneeOZzqtdNdMdqldzm9uOePXjzveq5dvA14GtYXd53njbF9HBQhPwhKfhClliRhuSlSMJ1w4c+fPpz3jLBm0bOBsyaLZCdb5cefPeeuUJUxYKShKCsJ6We+nOAhPRHjuWPtznNFEihGESKMp0nJGk4TlOEJgVlGSEJ0qJ1nxebOUdYITYQ3xMcTfG0yrWjhi2WtHDXCtcYmrha0zN2bJg4bM8bVmAKeh+E/EWh+Iu3PGtqaM2jNgwWnOd8OHDjz5a56XlawIX4QGPhAXiuow1V0EU9OBxOBxN+Fwc8sVVV1WKuoikAheiON4I9jLHBHBHFHFGE8kcEsODz8cDEgCE2EYXDBzjYNMq1nmct1rTIxYrXGNg1WucuLCwy5G7JzibgClkShPw5bfhy3as+TGnGs6YcVbbwhPwgnfhBZwSwbqZJUXa8efHnhsmX6Ap5GFg4WDh0bbw8EqwhNhDlixcOGzNqtb4m7Ra0zYm61wzYNFrlqxY5czdk2a42AApKC4T8N+H4b1cWqmKVZ1gAgv6HA/odHxd3m4iHylgVFZXEZ/B4BA5aITYQ5buMjXK4YLXLHEwWtMWVotcYsjhblZM2zdw5zY2+FwAKVhCE/Ey1+Jlu+ie5ipCF2WeEg/4Q+v4Q+8PB1urxUUiAhs0YdhYWTlYWHgYeHwHCwEDZgCE2EMGLhi4c48i3IwYuVrRmwyLcLNqzWtHDRi3y4m7Ji1YgCkkLhfiZm+JnXGYTEWJJ7byC/obT+hr7uDs6h8nX+AQOiwuiwVA5iCE2EYsOLNha5m61xhyt1rTKzzLXDBuzWssmTI4ZM82NpjagClkQhPxaLfi0X1Y8mGCC9mSmoIX4VOPhU5gwWEqsoSWx4fB4PBiGzFg2DgrePg4WBiaehg4CBgAhNhGbG4xsWDXMtYZMTRa0btnC1w2Y5lrfDkat2jdq0yNGAApUD4P+Mnj+MnnDPCYxdVTghfhSc+FJ2zBTYyiaK2HD34m8htAYtQN7FwcHCydvAwEHLiE2EYW7Nk4a4sy1zjcNFrRu5arXLRg2W5WGFu5yMXOJizaAClMOg/41kv41k3S8XDPCO3CF+FJr4UiZLpsFFJJbLicDh4fK2AUBo8FgcFhdDgKAycAhNhDbLjats2XCtx5MTNa0xtWi1ywcNlrfDhcYmONniYuGgApvGoT8dT346ucOWEM2Tdm1Ule+XTjxxrgvixQAhPwpnfhTT1UzUyRYcuPLn046xhRmlgwYQIbQGK4GBu4uFQJAwEDAoGBQcPdwsFA04CE2EOWLBg4a5mK1qxw4lrRkzYLcWZmxWtsWXM1cM2mNtlcAClgQhPx9gfj6ltOOWeO9Z2w5sWiF+FBL4UL7qsdJgqKJJ4MLXhawhsgWMBATNHEwcHBxOBYUrSE2EYXDhniYuMa1o0xYVrRy3bLcORm5W5cbjGxbZGTdziYgCmschPyFJfkKvx0rqtszZIUrhvny1ilDJHBHBMCE/Ck1+FJmOiGKEpVne+XDly3ilLQ0SwCF584phbOWOFDAhghhI4JYcbl4oVIhNhDJs5w5mbRotyt2bla0y43K3Cxwt1rlm5yMseVy0xsGAApSDoP+RmT+Rk3OOfSZnjV8KIT8KF34UJ7aIYqQhhnnvlCHyZeUDn8JgMFgtBhKAzchNhGFuxcOW7JgtYtcWJa0YuWq3CwxMVrRozY5HDZxia5coApQDoP+Sqj+SrHWOnBXeO+whfhOk+E4XCSYKqiCuPD14O+HzZhVA6PCxT4LA1JAITYQ1bMW7XFkyLXLFnhWtMmJotcOXONa5zN8bVpky5WDDCAKVRCD/ke6/ke7b8TOphzdWQCE/DMB+GYHJgyYsEF9M9N9NYbRmOUHgGHgYOBhaGlhUBCgITYQ0yNsrHI2Yrcjhy4WtGrVitcNsbJbhzOGDZk3wtsrhmAKTAuF+R1D5HW8ZRgLIrJ4MCCD/hqE/hqBjN1u93uHyJcYBA6LEaHBUDmoITYQybsW7do4wrWbNkxWtHORktxOXGVayx4cuLE3xNmDdkAKVA+D/kvE/kvFVwqozPPrzzmE/DJR+GSlswYsGBTDXLPOh80YTQGkwOCwOAxGcwNA5KAhNhGNzlyZsLVktc5Mjla0yZWC1yxatVrRu1xYWOJs0YtsgAqBASSH8UE3ihVjUIiUIhkSi0ek06oFEpU+nEqkUWhUKhsTjMVkNNqtVqdHwuVcg/4fTP4fW4uoYbre7vNRWuWuWsSjd86ydoXmDhGGLawxwiGCGCEhgII4IY4UNOvhgZUhNhDNvmxsGDFqtcM2TVa0cuci3E3xNFrRqxyYnGVwwb5mQAqiAUiE/JjV+TGtixkIhjxBe1aTkADPmy5NMp3jhgtbVq0ZslJVw6deXblrda2DBQCE/EHN+IOdORjxBewYcGPFjxF7ACMJQwYMVsVKTjjy59OfPny57pUtmwcKmKEAg+Xhdd1EUqXOblhURLM3MzBCIkShExMTMkCM1Mzfh/Asp8EhNhDZvlYNWTFqtct2Lda0wtnC3FhYYVuFg2y5XDXK3ytWAApNDIT8kXX5IuzXooxVpUCD/hM+/hM/PA4cKqZ2h8nYBgUFn8HhNFgMBgM3ITYRhas2WFu4yrWLZg2WtMeZotxMXLVa4YYWLbK2xZMzlqAKdiCE/JKJ+SU++2efEzYM2LVgtKNZ4b474cscuDDglmCE/D/N+H/3JTgS2UyQlO+PPj049OXPhmpglstkjQCF4wz5l8LPHDDChgIxDBDBCr1sKPFgITYQ2YZMOJxlxLXDRu0WtGLFmtxN2OZayyMmrjNmbs3DFgAKVBCD/kRo/kRlurXlF01w4IT8Jl34TPcmXI3RwYmCM5xAhsWT6Dl4+Jh4eHj72HgoWhAhNhDhviZ5m7XGtY5srZa0bsMa1zlbsVuPNla5GzbG0bM8IApZEYP+Qzz+Qz3W94ziFXy71uCE/EJ1+ITvPwp7rZrYoQhhw484hsgVsDBVMrCw8DBwcTgWFQM2ITYQwaOcjPK0xrcjJwyWtGTZwtcN3DJbmYOWWZuxauWbRqAKVQ+D/j+0/j+lc26ZjnHGuICE/ED9+IH3ZgzYsUIQzxz5c4CGzRhdAYBh4ODg4nAqBg48ITYQ5ZMGThkwbLWDNq3WtGOTMtc4cTZa2zZG7jMzZtWjNgAKcB2E/HT9+OnWutvjXFbVq3YrSrfDpy4cN8caqoX4g6viEXwF2KwWEoqjjvwd+DpvrlnhgVQXQYCQhePtbDBp6ZY4SFDBChQoYa9fFCnAITYRkYNWTBtlyrWWXG1WtGGTKtcuGbZblwtszNjjyYcLVsAKTw2C/wANhf4AGv+zuTcLwIT8QUH4gh6boYKVwZY6bobLmC4GDu4eLlbWBQEYITYQ4ZOcjVzjbLcrbMyWtGGPKtxOGONazb5WOZozw4cjVkAKTg2D/jPE/jPDmcd4bxdWhPxC6fiGDyYtkM2CGC8cYIfBU5JrDYTCaHB0BiYhNhDFywcNcOPCtZtmeJa0yNHK1y2YtFrJs5Y5WuHHhYOW4ApKC4P+LsT+LtHU8InpLmCE/EKZ+ISXZk2UsrHOh8NUmAp/D6PB0DhoITYQyxN2WFu1YLcmLKxWtHLnMtwtGrJbiyMm7dk2YsWLZyAKgQEvhPxCdfiEtjbHiy1M6qsapwlKls27BgtGN8vBc2N6Qpi2OMxAg/4kxv4k1arr4HHkdJqpmVzlN1zJIxh4VoT1l1zIhPG3LQ6+GM5xjGKKMIyiIRIRhEIwTX8D1i4YITYQzzMGjJwxyLWWXC3WtG2NmtwsMeRblYM8OXKzx4nLNoAKhQEshPxGjfiNTxadGWlUMTFmzWtJjw59u3DljOmDJm0YsWSEIUyqxIP+I3b+I3/XPlvSEpzmTWuXLtwxqJ3vPeeM3M3ru72AheSt2ameOOFDDBDBCEBBDBHAhEMEcEsehw5nwCE2EY8mHMyxMGa1hkYNVrTHkYrXGPIxWuWDPDlZ5mzBpjcgCm8bhfiai+Jt+aTAYDDWYCqBPThcHh67YYKJsJgsJgCD/iLQ/iKnxc1fHjvnvnz43OKxjws6uJCF5u4ZQ7WWOFChghhghghhjyOVgjXAITYRmat2jBplcLcLjCyWtHDHItw5m+Fa4at2eRxiwsHDJsAKVA6F+Kiz4qNcVNgoJoI4cLXg4oP+I0L+Iz+7TFZ4XrfYhsyYRg4DAMLCw8bewMBBxIAhNhDnGxYtseXGtxNMjNa0w43K1wxzYVrlgyZtcbFkxZZcgApNC4bxUqeKomWmp6ilJyKjIECE/EiZ+JDOO+2uc4xoh8SU+BpzF6XBUFi4ITYRizM2GLIyYrXOFjmWtHORstcYcjZayyMcLdixzYcWJsAKTw2D/hAM/hAPnm51V8I5coT8HKX4OP8jJeUMcc+eAIfDlLgMAmMPg8No6BpiITYRmcZWbNy4brXLnM5WtGrFwtxM8rha4yMXOJzicZHDJwAKTg2D/hSq/hSlteEcM4vAg/4M1P4MuWppm++fB4iHxFT4DAJrEYTCaHA0DlohNhDRi2zNnLHKtyssLVa0aNcS1zhc5VrZo4Y5srLFjcYWAApGCIX4VAPhUdkow2CuuIP+C+T+C+HlxTsAh8HUOEz+VxWEyEAhNhDNqzxZmjXEtcsMrda0wscK3E4asFrNo3xY3DTIwb5mwAqJASqE/C45+FyGGFhqhKmDJgxQiwzyxw0tDFCFcOPPlvOWzFq2boT8GKn4MQ4xklCSN7zx3vOEqZJasVMFqQjOePDl4+ffvx3AheZOF4IdbLHCQkcEMEcCCCFFHFChijghhhr18MUudCE2EYWLnDmbNsa3Njw41rRxjYrXDVxlW4WrlzhYNMeXIyZgCn0mg/4Y7P4Y7e3Orq1zc6jljhwtnjzzu4itcngXEYCD/gxa/gxb8LjyzhCZ48ePPneaxy7cuXKKnOZ5z1vjQIXmjhmKPU0ywwoYIUKGKOBAgQwIUcdOnnijzYAhNhDjE0buGuRgtcYmjda0aNcS3EwcZFrFvjzNGeFzka5mgApoG4T8Nin4bFd6k8FNFsGBOeHTfHOdo6MWSgCD/gx+/gx/07TDN8XOczmIq+GcZ1KF5w4jitztMMccEcCGGCGGGGWfUjDgITYRhZs8WZi2arczJw5WtGTVutxOW+Fa1Zs8LLLmZOWbNyAKmgE/g/4cMP4cKca5Z1tvw9dUVUcFLlcKxjGIxm758eOc5myGK4a6cNcr5TNgg/4Mfv4MZa3jrHGcx48b4mK125dKwm873nd2IioiFYaxiMRM5nrnnz6ghPK3glDo6aznFGIjCKCMAjCMBAjAiQIRhGEU438F1hPwGCE2EZceTCyzM8y3GyyOFrRjjcLXOPMzW48eVlkc42GVxmbAClsShPxKIfiUdz64Vtg0atWzBglDDECE/BcV+C5/VLdHMpO9dM8984CGzdh0uYmDhYGBg4WNt4EnQCE2EMHOZgwassK3K5yt1rTG3crXGPM3W5mTVy3b4m2Vk5zACnMkg/4mtv4m2e+M9NeF4XThCeO95yqe1wTdxvpGqIP+C5L+C490zihec8b3MxUcnCsUi8cZ3vqAhemORYMLo444YYSGCGBBDAAgjjp1sMLOgCE2EN3DfI2ytHK1izYY1rTHlxLcLdu2W5WrNgyaMMbNhmaACrIBQoP+KEb+KDXweXh1tJXBy1rGLvOc3x1nhOEXeONTjjwzHFxm2McOHStS6z4+usQAg/4Lzv4L1ccHBV5vc+S55zOqx05cNdOfS63rM4zU67625sdZ47u8zEa6V4F+FdZAheXODYGjvlRoYYISFDBDBLFDHLi8iYjHXVYzLQyYnG0xyoUZHDBDDAghjy+JQpghNhDFjhbN8mVmtbNcWJa0YtmK3DhyuFuJhkw4W2LIwzNWQApBCIP+K6z+K63jwGyD/gtG/gtHiRzAh61H4HM5bDUBITYRhaYWjTFlzLcbXI0WtG7fCtcZmuJbmaN2TTG4ZN2bFuAKfCKE/FhF+LBPTK+SVoWlFFGM6zvlx48c5xtLjYuBkIT8FiH4LD6YlpTjhrhrhqMWDFswYKSVvl06cfBAhs+YtgoG/h4GBg4FAwMBAoCAgEAgIEg4OFwOg1uAITYQzYtGbTK2ZLXDHI0WtGmHMtcN3GVa4ZN2ebE4y5MTVuAKqQE7hPxiwfjFpvhlOlsWi2CE74deXHOOLBwMmy2LK26cuWc9lNWTJSFcefHrx1jCmbFotaKD/gsg/gsf4XynETm98ed8ZRFVHTOr4b1W+U6nlmE5zvnvjm5ur6bpiYXlLdxxZPMwxo0JCghIJY8PnYDRXXYjORQwaOueGNCII4IUceNy8EcU4CE2EZmrHKycscK1rlbZFrRziZrcWLDjWtG7ZpmYtWDZtmYAClcQhPxoifjRNyUzLVXz14NcMYT8EtX4JXcTVDBCEscMuHDjhslXsDAVsfCwcDCwt/DwEHRgITYRkcOG2VgxZrXLRi2WtMrNotxN2DBa1Y5crXDix4meLKAKSwyD/jQk/jQFjhfCJqVgg/4K6v4LD47Ona6uMofIVxQGfw2VyVBYBAQhNhDNq3w5WWTMtyM8jNa0cYcy1zlyMFrZizaNWjdswcNGgApCB4T8bc34286KaqCD/gwM/gv9b30kh8jX+hwejweNgCE2EOGWZjiytWa3GwysVrRgyaLcOVo5W5GmJrjxtGDli4ag"/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55HAOAgAQdBKIKhggBEJjHHKZZ4HRPgiAaMonKgMwCFwpIEET//wNFKEYoC0gQRP+BrwZFKEYoBQM4C2QZIDIJAICAAwF7wh5FMwkAgKACAeHDHkU4CAD+AwAAAAAAEeXswD8eF4sBgoAAlAAAZoAAAAAAAAAAAAACUAAACmcWh/BSR4KX4FBoXFIrFIdGpJLptLpFGINBYzJ5fJyD/h54/h5159uuOHHhnNzcsTM3sIXizS4eHAx0wxwwwwQo6dajQiE2EYnDnNhwsMq3Hhx4lrRm2bLXGXNkWsmTTJlbsG7NxmZgClcQg/4XFv4XIeEYvG5ZxPTh2IT8OnH4dMb5rQyYqUvTHl16QIbLmCYGCuYuFhYGHj7uBQMmITYQ2YNmTfK4YrW+HKzWtHLlitw427lawaOG2PFja5GTVqAKbByF+Gfr4Z+64bYIJqLsBdRErwuFw+FrtqkwWCxWCIP+HaD+HaGfEcq1Oc8+PfPWeNNR0UoAheRtjDFk8rHHChhEIRw4XSwwR4EhNhDTEyYZsjlitx5WjFa0bZcK3E5btVrPI3ZY2rBxlx5coApuHYX4d+Ph4VllojwU2GuwEkEcuBweDwdcMMl1WEusoIP+HXD+HWXUdr1LjnfPO+N52RXSeFVQheSNzDPnZ5YYyOBDBCIU9unhghtAITYRlYsGDZqxwrXDfE1WtG+VstwscuRbkas8mRywzYmGTCAKVA2D/iFC/iE/nvF8ta5cMYCG8OY3hy7oIyShoKIlYublZkCG0ZjWBgcBw8TU0sKgYMAhNhGbG0x5cWbMtzYXGFa0b5m61yzxMlrVgyzMHDVgxZZsYApZEYP+MLj+MK/m54nVVi9XV0CF+HHL4cg5MVJhKropI7WFvwdohtFY3gJupiYNBwMHH28HAQcCITYQ2ZOMjZgxaLXGJy0WtMWNqtxY2WRaxZt8OZy4y5GOTKAKbRqF+NEL40V6bao7MBjMJhqJqbcHkcTh756l2AuAhPw6Afhz51UxSpHDXTry5csZ2hgloUnIhs1YVQN7EwsCgYEgRAwMDE38HAI0ITYQ3zY3OVhkYrXLJgzWtMeNwtxOHLVa3x48bBoxYtMrVsAKUw6E/HDZ+OHnFLFeV6wqtsCE/DkN+HGvBDVPBTHgy49eUIbHVPAJupiYebsYeAg4QCE2EOWTVxkyOMi1vkYNVrTFlwrcTZqzWsHOZqxaM2jBhlxAClEOg/47bP47bbnWzOt6x0CF+HFL4cU6LsJRhKFVteFths5YjgpGxg4eBl7mBgYMITYQ0cuWbBqxcLc2NixWtGGRstws22Za0Z4WuNphxYm+HKAKoQE8g/47vP47vePCCRz5d+29XQOarQqHSuXDhwwvjz6+H167u8YvEajQhPw68fh15x4sqk8WfNnzY8WPFjxZcmXIyQyZMFoSjfHh25deXLfDOMKStS1rZI7IWlSE4XCrDk4YyhKUoyw1jEhGUYRiRRhOCKMIwjCMIhFPf16wjAAhNhDFnjYN3ObMtYNsOJa0bt2i3DicsVuRxmysGLDMwzYsQApxJYT8VB34qJUryvStFs2LNSCuPDnz3KU1NVcmeWfEg/4ebv4ea5jfLOJLmYFVEC2zdU1vsIXjbUwwaOmGOGGFDCIYBAhgjgjRy6+OKXDgITYRhYNmTNk1xrceVphWtGDZitcMWrNbhZ42DHIyxtW7PGAKeiGE/Fhd+LD29caqUqYrYsmK0JTvjy6dNb4cVsmTUIT8OaX4c15ZrZtGDBAx49OXXjw45xlgtixRzVhjAIXmThOKXXyxxwQwwIYIYYI4o4IYEMudw6FggCE2EMHLXM1YMHK1nkxtVrTCwYLXDNyyWuczPC1aOcrVi5ygClYQhPxbEfi2Jz5qYoYITlnZ2MCE/DxB+HiG9tuJFLBfBPFMhs2YZgIO5i4WDg4Wjp0DAQghNhGVuzxtMWFytZZnDha0YY2C1y1wt1rRxhyt2LfC3w4sQApGCYX4tRvi1JgyUUE08ACD/h7K/h7B4znK4IfJF1QnBsNQWRghNhDbNlc4WONotasWrNa0c42S3CyytVuVlkzMWDJplxNsYApZEYfwTaeCfmJRKVRydSycSKTRBCYrH5GAg/4afv4ab3F1jizNTdZyhsZU5XxcHBoGBj7uFQcqITYQxaM2OHNmbrWebC4WtGeVqtct22ZbhyuHLlkzbNcuZwAKaBuD/hf8/hf5t14delN8LvMsMdHhTq9Ahfhgi+GEGGae6eyhhLsFgJroI5bcHjZ8PbgZwITwVKV8OWO2tYTRRJr8/kzRiCE2EZMuLNibOXC1jka4VrRxlcrXDPLkWt2zJhhYOHLJm1aACn4ihvDZp4bNY2HlYCLhklHTElLRhFxcvMzMrIxcWgpCSmJianCE/DAp+GCmWzFwsGSS98u3Hjw474b4aRtTRbgUxTlcheUN/DFo7ZYUcMJDFHHFLBHACnWwwR5MITYQ5ZZMjnDhcrWTNu4WtMLLMtcNnOFaxY4cTFmzaMMbTIAKWxCD/h5W/h5NnnfOmOmvArkghfhcu+FzvCTYyjBSSQ2y4GvD2ofJl5gEDoMDgsDgMHhM/gcCgspAITYQ2cY2TVy5ZrWDhvhWtMjLCtcMWzla2a4mzBqzZsmGNmAKbhqF+IV74hib5KcRgMNiMRZRFPbg8Hfg7Y8LRPJGhPwvrfhe7pilihGuHDpz58ufDWLFLRgyWIbR2O4SFv4eDg4MAg4CFg8CwaBtQCE2EY3DTMwc5cS3JhYNVrTC0ZrXLjK5W5GTdo1xOG7Zq0YACpABQIT8Tpn4nTcCkY47XNerLkw4M6sTBkcTBKEMOXe4N6xpbBoWyQJznjMuQ4jFYIP+GMT+GMXjVxPDr0LqrurqaVNsblcVCkLScdTERC+XPhxOMzaD1UxqojWTKYuZu1yTEiJiYBKJJgJTn0fVECE2EMXLdyzbY8y1szaN1rTNharXDJhlWtcjVg0xtWbVo4xgCnokhPxT+finxx0rrlWFaStstolkjDHr059OOcZSySlCwIT8L1n4Xvc2XJkkolXRpvS9Iy37oQIo3ll4uGcwheUuA4YtTPPDChL0EMEJgIyCGGGXJ4tBFnghNhGFoycMmzVity5GeRa0aZG61wzY4lrRvmyOMTbG1xZWYApODIT8U434pwd2LBgtXFh13IP+F8D+F93MXy5MRqSHxVXYjBJ3DYXPUFiUgCE2EYsWPM3a4WS1q5bY1rRhlaLXGJzmWs8mHG5bOcOZjhcgClMLh/Fo14tQa5AoRAIbAYjMK+CH8L7XhebqMBgEGg0EgVHqgIfH19gUBocLoaAxCGghNhDTMwzMWeVstc48Lla0c5WC3FjbOVrlkyZ5nGFw3yZHAApCBofxc2eLgeDQeTYng/4Y5v4Y/WdcwIXwF3gf457MUCE2ENWjZm0xtGa1k3y5FrRo2aLcWFvjWtWTdvia4meTJmYACqgBP4P+JRD+JRG26iIxeLnc3MKrCbzmdwrDVxvPHjtOsa8DwuHLOZ5z4dTy1ICF9c564uaSaqaqSqiyq7BWWXWYCyyqy6yizAVTRSIpI5IqJooZZZcDgcfi7cHXha8DPjcPl8jkc+CE8meA4vAd4wjARgRICMIRjGABGcIxgQQQIznv68rwwCE2EOMjnHhZYma1s4YOVrRo2zLcTlq4WtMLJo5Z5M2FgwYgCmAThPxnefjO9jBix4McMMawwS0YtwCE/C5l+FzPHiYo6sGS2SRnx78ohsOSMDBxsfGw8LAwcHDw+A4OAg6MITYQxzYWThmxarXDfLkWtGGFktxN3LlbmzMXDFqwa4cjlwAKdx2G8bZ3jbXgZGFl4GLhIKYlp6enIqEhZWRo5Odg4+IhpKUAhPwvufhf1ti3S4VsFI5cenbn05cc1IbJZrUgheGMWkyOHlphQxwQwkMKFHXqY4o7wCE2EM2uXC2Z5ma1vjYYlrRi4zLcTNm2WuMLRg4ytmDNnlZgCl8UhPxz6fjnvlPBjwaZbY3lCWbBkyWAhfhfa+F/FHRThJ8dFgqKpp5L68PahcxhpqcDHHHXHPLHLkcyhQAhNhDLI3bMMORmtcY8zha0c4sq1yycZlrRmzzYczhnmw5GYApMDIP+PGr+PHON6MZuZIP+F3r+F1Xk5cJxm+Ngh8nX2BQWjweRy2BoDAAhNhGbIwYM8OLCtYNXDFa0aYmK1xhbM1rbIzyYWLTM4x48wApfE4bwU+eCqeIkIyalJ6SlI6QiIKEkYmXkwIP+FFr+FFHNb21eFRMZbsCGzBhWDi6OLg4GBQKDh7OPgoWtITYQ1bNczBrkaLWOJmwWtGuRgtxNW7hbhbN2LBm3aZHLNuAKXROG8EvXgl7iYhDS0RQTU9LSENExszQ0oIL+fQv59D3G+PeVUks0hrKOgoORiYuJh4GBgYOBv4lB1YAhNhGNkzxMW7bMtaZcTZa0bsGy1xkZuVrVyycOGGTCzaN8gApiFYbwU+eCpGDgImOh5ZNTVBRTExDREnKzdCCD/go2/go3uM8uOGJsZXG8gIbC0fAJuThYeDg0CgYGFwDBoGfAITYQ3xMGOFy5aLW7Bu2WtG+Vktc4mzlbmb4WLRm5Ys27ZiAKVhCG8FTXgq7gYSGoJSwpqqgjJCFj5ECD/gUa/gUXvXPlsmpq2YbC0WTcvDwsKhcCwqDmwCE2EOXGTNjYZWa1nmytFrRwxaLXOPM1WsWWTJhb4srhliygCmIUhvBcJ4LqYKSgJaOoJimnqCcjoqPkZ+joQIP+I7D+I63db5XVwm46cxKGxZOwcFawsHBwMDAQcHB1NLAwaSAhNhDfEzbucOHKtw4meVa0c42K1yxY41uJu5bsmjVw4csGwAq8ATuH8DT3gZvgcGhEJhEThsflMvl83mMrlMfisLh8Fg8Ol0on04tVguVaplGnkwi0KgMJi8hlc9ndFpdXrNXqc9nMlkcChEWjAIX22nt2a5YK5I5IrIKKJpKJppsFZgKrrqoI667cLhcHhcHbfbTTXHHDLBLFFVNgrMZhMRighOlohXh1uvBVEQQjIiIoxREQCCEYRnPwHK8s4CE2EYmTViwwsWa1s2ZMVrRhlaLcTNuyW48bRzjwsMmZwxyACmAWg/4XuP4Xp5zPPlziZuZVHLWnIIT8B4X4D56NEdmTNiyWkYdNdeXbjIXhbCwxY3Fzyxwo4I4Y8Hp44I8OITYRmx4m7Bk0yrW2XI4WtGzFotcNnDVawasMTbKzY5seFuAKXxaD/hm+/hmpmcx1rvFyQjPStcCE/AYl+AyNKO6mjJotgRrhvvx7cOmGxJMwKji4OFQqBgYGDgYnAcKVYCE2EZMzBy4YuWq3E5cZFrTHlcLXOJliWs8bfGzYuWuTNhYACl0ThPw4EfhwJWy0rKc6znGlNGjYhfgJ2+AndhmGkwEkiGPCw4WvB1iGydewMFYx8HBwMCh4GXtYNAyoITYRjat2THC2YrcuNk0WtHDTItcOHLJa4YN8zdpka42zBoAKeR2G8Pk3h8nm42DiYaEmJaempyKioOLm5ujq5uhhY2clKKsAhPwGvfgNfYNEc0LJzy4dOPbhyxipkxYpUkCGztiUuYmDg0DAoGAgYGAQMAg4GJwGg4CpITYQzyNcLFpjwrc2XM1WtMWHItwuWGRa1xsmrbHiYNGDViAKjAE1hPxTJfimTSpjhjrljOTFktwqQtWufPjz48MmLBuarWnDDhyxyzniYtGLIIP+BLz+BL137c+W+V0RdxxhCqntuJubmvB5IVS+25nXWOsbhPCmGjj4b1nOMYxERGBGUSEQQnAE66ezMxghNhDFpma4W2LKtwuWDJa0YuGS3E5b5lrXE0YtWGVu1ZssQApiGYP+K5r+K6WeTwOOuN8dzmq5VrfbquCD/gOI/gOLmumscuWKq7vnx4575vKQheXOD4odTPKjEKFDDHlcnCTgITYQ5cYczRgyYrc2No0WtHLjKtwuGThblxZcLBliasMmFuAKXhOE/F9V+L7eK+zXq1YsVKTnlw74AIT8CNX4Ea5yw4L2x2nCUcVbYdiGw1KwkDSw8LBwcHBwcLG3cGSYITYQ5asMjRuxYrWzBmxWtHObMtws2rdawb5GrFhlY4cuJuAKSgqF+LyD4vLashNgKIpIwIP+BST+BRvjy5yzdofGVjQOj0uBwOAxsCE2EOGTNo5as8S1qwY41rTHlarcOTJmWsMWRo3aNs2FuwwgClUPhPxp6fjTdpjXjWcs+CmjEIX4CwvgLTxVGIiuiiivpwNuFIbH1XApmph4OJrZtBwEwCE2EY2WRrmZtMS1zizY1rTC5ZrXGNnkW48rTMzZ5GzFo1agClUQhPxyDfjkFpO007sdI6qagIT8BQ34CbcUsksEosNdePbjhspXpWzcHBwsLI2sLAQcOCE2EY2uXKwYtXC1u4Z41rRkxbLcLFwzWtGbdsxzZG2LC1zAClIOhPx3tfjvTy2y5qwjek81gIT8BOn4CZ8mSWa1LYZ7b7yGzBguDXcbAxMfdoGDiSE2EYczdqyzMGa1m5yNVrRhmZrXGLC0W4sTNvlYMm7XDhzAClMNhPx9wfj7h0z0KMtKygCF+Aej4B6cxVZgJpqZcDfgwIfEFPgEAocFgsLo8DgcBiohNhDLFlcMGrZytYuGTFa0asWC1w2wuVrXFiw4sTfJkaNXAApUDoT8Z7X4z28mmeFOOKWbFqCE/CPt+EffVbJowYIMuXTph8kXeBQOhweAwWE0GCoDKyE2EYsONjia4XK1m1wuVrTHkZLcTliwWtXGbI4YY8zVpmYAClUOhfjb6+Nu2+nByzpKLrMFhIX4RyvhHFowU2Gomovlw9uLhsvYJg4KrnYWFlbmBgYGhCE2ENXLhljYsMa1zlxMFrRzhzLcOJwzWuXLRhmY5s2bGxcgCm8dhPx0yfjp1vXDKeC2bJmwYJRnlrpvet8FM2DUhPwl2fhLvhZqpgwRljw48+vPnwzlS1N1syyF5K2sMGPy86NDBHFDCQRoZcjl4kMIITYQ4y5WTRzmcrWGNxkWtMzLKtcZcbda4yOHGFq4buc2TEAKbxuF+PZD49n6b0uAswWAxFViOuvA4fC4W/BxQ1TAhPwmGfhMXyNVMGJSuHDj05c+G84SaKZKAIbP2K4KDuYuFg0DAQYQYg4XAcDAq8AhNhDVowbMM2NstZNc2Ja0c5Ma1y4b4VrZqzZtGjTDhctW4AqEATSE/E5l+J0mV8F7SxGjFaSM8e++3HWsqYMmpmwSorOtcs8M5ZMvCwbMWQCD/hPW/hPbjes0oq4mYRPBNLbuu+ovVQqc9ON3Xi8udbwAhPQ3jWk+/jrOMwAAAAAYeP0Yo8EhNhDbGyaNGObItysmrla0zMci3CyZ41rfFla5GTHJkzOGwApsIIP+KeD+KedjOLq5uLrFa4cMYiZ3ue+avACE/CTB+EnGmDLwGKFJwnCt61nWsZxhHJPFlyYwheTt3DFjc7CjgSgATx26eWKHKiE2EMGTfHjzZsi1zjZs1rTLlZLcTNk1W42uJs2YZWDHE2YACl4ShPxXLfiuXpfTDLOcJyxYNmLRgIX4R+vhH7ouiwlFkEUM8OJvw+Bw4IbQGL4Bdw8OhYGDh52pQMBKgCE2ENGDViwys8K1jmYNFrRq1cLXLNo0W43LBy1auG+TJjcACk8NhPxcufi5FaoWlOG2vDCD/hL0/hL5vGeFRWa4gIfJ19gkFnsPgsJosBQGXiE2EZG+HGww5Wq1szYNVrRxmbrXOFqyW4WLTE1cOHOPCxygCkkLhfi48+LkPGXYSiGqmW+D/hPi/hPTdbbu5IfMmD0BpcLpsDQObiE2EMGuFkzb5HC1pibNVrRwwcrcLNu0Wt8LjNjZOcWFvmcACo8BNYT8MBH4YBZyija+LHix0qVoy5F7MWPJlxYxjxYZQjGeGc40jsxbMgCE/Cd9+E92kqSwBWmXJp0Zcicgw4MuTDgBmYMmLFgpKMNufg694ITy94Xm7uGohCUBFMjAghEIowQignOePwLGMeOAITYQ5bNMjRm5yrcmJq3WtGrNytws8rda1bsMzDKwatMLdkAKdR2F+G7L4bpa68DTgYZbJMNgsVgKJIZ7acHTbFTNYIT8Jp34TZ55nIhqlRO+nHpx48ONHE1SxUxAhsxYTgYKvjYOFg0CgYGCg0HAIGDQuAYFA24hNhGRq2bMGOFutauWjVa0xssy3E0aZlrhvhytseXHlxYWQApSDoP+HrL+HquerMROJ1XAhPwk2fhJx2SzWwSUz1y3h8oX2AwCgweCweIzeCwCCy0hNhDXK1zZMzVitZuGbJa0b4mq1yycYluJgxzY8bPM2atcYApODYP+IWj+IW3nE6Xy8ONghPwkmfhI1lklqlala1xgh8qX2AqShMHpMFgKfiE2EZGWJvlyY2q1y0YMlrTCxxrXLTI2WtcrFy0ys2TTMwwgClkRhPwxEfhiTwsuJSUpRtO1dwCE/BuF+Db+2a2ymC05ab5c/BkAhs7YpgoO5hYeBQ8HWy8CgYEhNhGRw0b5MbDGtZN8TRa0xNsy3ExxMVrjC3ZZMeJk2Z4swApTDoP+GxT+GwvjznjEO161oIX4NyPg3Xsx1llU0Su/B4GHyNdUBnsJgcDhdBgcAgc1ITYQxaZcTVq5wrW7hxjWtGWNgtcN2mFa3yY2mZm0YuGuPCAKch6F+Her4d9ZcCpogoouuwFUUEc9uBwt9ssNV2Cy2CCD/g5+/g6H5Y8LPSITx3x48d8et3GMR21qKIXlTgM0tMscMcCMhIUMEMeB0McUeHAhNhGXMzbtWTPItzNMTha0c4XC3CxZuVrRowwsGTZk2zYXIAprGoX4g1PiDrrgiqswmEqomhrpxeFxOBwcEuAwGQsAg/4OQP4OMcajghxzvnx5888aYrWOmYbRGN4KFu4eFQaBECELE3sHAQdWITYQza4sebNiyLczLEyWtHLdotw5XGFblzOW7Zvjx5WGTGAKUxCD/jPo/jPd5pmYtG6jWIT8GpH4NWczhZsFrQnW+nDnhsrYLgF3CwcDAwsTewaBmyE2EMWWNjhcZsK1tkcNFrTIywrXLVziW5XOFwxZYWLRhlwgClIOg/42RP42Ua23iWr4a6CE/BtB+DZPJLNDBCsst8uUhseVsDAUM/CxMTfwcFCyoCE2ENWzZhkytG63I1cMVrRkwcrcTPM1Ws3LNrixMGjlq3ygCnEchfjqI+OrmmBgMBhsVirqpJ68HhcTfgbZ5ocBZiLghPwb+fg3xhihklJeeXDlw68OGqkNlMmLBQCF5I3JpbY44YI4EIjghhjxObghggAhNhDNu4cM8bZitctGzJa0cY8y3CyyM1uHFmzY3DDE3zZmQApRDYP+P9D+P83jPOpvg1jQhPwbhfg2rwaLaLRtny59YIfGFfgEDoMHgc3jMBgKKCE2ENmeNo4c4mC1qwYMFrTDkbrXGFjkW4cOHGyYNWTXNiZACn4phfilM+KU1XLBgYL5KZIaoJpsAwVFUyC2/C4vB4OmKLDYbKYzGYCwg/4PRv4PVenOu2+V4ta5OdUVCs9NozDcZXCE8IZaXz451RnGcYoohFCMIRgTjv69YV3gITYRlauHDJg5aLcrlviWtGLXMtxZWzda2as8rRw1bZm7diAKfy2E/FV9+KueGjJxs2i0ceXXvx4ayxYs2Kkp4cd886mBBedaYcFtAIL+eLP54vu3xfDMzEq2t5vLkS67anHqroCF5u4fgj1dMcMIBBDBCEEJBDBDBChhU6O+CXRgITYQ2ZM2TXC2yLWbjNlWtGONktcNGTRbhyMGWNy0Y5MjHEAKWxCF+L5b4vo6sBgJMJJFBga8Pg8TWIT8HHn4OS8mfNWEp4L4lo0AhshWcHBTNTCwsHCztPBQcBCAITYQyyM8rLCwbrWDlgzWtGOLGtcY2TRazcMGrDK3zZMjLEAKTAuD/i/O/i/P8DXCuEViAIP+D2z+D23HOIuZgIfGllgEDnMjncDgMBiYITYQ4b5nDdjhyLWuVyxWtMeVutcZsjBa3cYWLDK0aZWWVyAKWxKE/C85+F50xS14NMZxtPRbRQCE/BIB+CQErwGq2SmCUa6ce0CGwNBw0XFxsTCw8HAxMHgdBwFaITYRhctMmZw5yrcubFhWtGTDEtxY8TBbhasWjLG1atWmbMAKUQ2D/hmu/hmrq8bT11etAIX4I8PgjTwkGAmomjnvvwqHxxZ0DoMDg8HocBgcAlYhNhGRo0b48eFsty4cLRa0xNnK3E3atluVrmy4nDDE4yNcQApvG4X4dJPh1RphpwUmEwmKwGAqhpwOFxd+DlpwUWIwGMCE/BI1+CRXBqhmlBjw5cuXDjw3QgyQkIXlrg2Bp6ZYYYSFDBLAhjt08CHBgCE2EY2TdriZM8S1owytFrTIzyrXDLE1W5srFqzw5cjFkxYgCk8Mg/4gSP4gQ9x4OpzqYoCE/BCJ+CCmmy2rJKVa64fHFpgUDoMHgtJgcDgE3CE2EMWmbHiYsHK1gzx4VrRhmcLcOZu2W5mrPDkxZs2PCzcACkwMhPxOvfidfbp6KMUUwIP+Clb+CldzjCauQIfEVXgMAncJg9DgcBgMhCE2ENXLNljyssi1licNVrTKxzLXDDM0W4szlxjYuG+Fw1ygCncfhfit2+K42JgGSosigpwODxeFtpikuw2Iwl1UMkstYIP+CG7+CHup4KxqsYqqReNs3eZ434O9gIbNGGYOAu4mBg0CgYKBgCAgYCBgINCwuAYGBU4hNhDTE2bZmeJwtwtMTZa0YMG63E0bMFuFy3yYWjLIxYtWoApQDYT8YWn4wtb8CGq1LY56cYCE/BJB+CSHXmw2hHBGUbCHx1bUHnMDg8JmcPJiITYQ0Y4cOVm1cLWDDI1WtGLPGtcsmjda3aN3DXGyyYmbVsAKSwuE/GIl+MSXRkzZmpTCg/4KPv4KM+eN1KYAh8eW2AQWgwujwOAwGTghNhDRk5bNsuTEtaMXLda0aM2C3CxbtVuRxkzNcmHC2bOWQApLC4P+Nhb+Nhvc5rU9I5CE/A/x+B8+WalqYWnKh8RVOBwCfwmhwtA5OCE2ENsLhizctGK3G0xMlrTM5bLXDJywWuMuNs5yY2WJy2xAClYMh/HFN44u4ZA4VA4JWahBoFCAhvA8B4HgZaBtImGkouHjYsCHw1T4BDZbEYDR4BAYPBQhNhGJs5YNm7RityscLZa0btsy1y5auVrVyxY4WbTCzZZWQApEB4P+PAb+PAty1WiG8EPHggngKmQh48CH3FvOfwOFQGVAITYRlx5G7hzmyLXOVm5WtGGZktcuGeFayZs3OJlkYsMbdwAKaxeE/H6d+Pz+2bJmorfLny79OfLjxylLMIfwP0eB6FAZ5XYTF4fD4jDYTAYBAoVCpnXIZAIUhfALeATnURwwQoI0MUKHZwQQwiE2EMGDXG1zZGK1xjbOFrRwyYrXDPG5Ws2mFrmatG7NsyygCmMVhPww3fhhrXlnzVhWsYGJwMGaQIX4iAviIPgjsrqwFWAssomhYG/C4HDghsVTMDCTdPBwqBgYGBQsHgmBQMyAITYRmct2GTK3aLcbXDhWtG7TCtcMGGZbkbNmmJxmytmGVwAKch6E/De1+G+nDljjpLJk3ZtGCi99OPHhmnglDgQAhPxFCfiKJtDVTVTAXx59uHLj04ZxhZmwbsOYheLs3DBk8fLHChQwQoI0cEcEeJzsEMQhNhDnK0buHDRmtbN2rha0cNMS3C0y4lrHLlbt2+bG2cNsIAptGYX4edvh5/w9N9jAXYTBYSKKO2vD14OKOqDBAIP+IuT+Itd2coqNz1vrfPfG/BrOJoCGzpiGAgcAwsHBoGAhYKDIVFyNjCQMBEAhNhDNxjxZmbDEtx5szZa0aMG61y4yuVrjFiZMcmRo0b5sgAprG4T8QmX4hT755RzYtmzNmwK3z5c+PHVKWDMAg/4isv4iseFeBjFJ3nrx48eO9zfLnwqsAIXmThGCPXxywwwoRDChjhwejIIQITYRlZsXLnM0zLcrRq1WtMzFgtcMMTBbjasMmVy4cMWGTIAKVQ+E/GNR+ManHLDZCTBTFk1AhfiIu+Ii+fDTYaiqSGSu3A3ghsvYLgV3FwcHD0dSg4CaITYRiY5meJo3brW2Nu5WtM2bKtxMWONa5cYceZgwbMGrPIAKjgEshfjZi+NmOeyKJBHPGYXCY+iuWeCKizDYLCYCRbPh8LgaZ4YLqsJZgIT8RZ34iz8KCMJVwG3ZPFLVgxWkrh05dePLnwxrghglslgshPBW3Lx887YLZNGSFcOG85xVIowjGEYxRjHk8uBxgCE2EYsmHFhYscS1q1bOFrTK3xrcLXI2W5mWZjjYY8jFxmxACmwdhPxyTfjknYY5aMFs2bFaE8eXPpx1jZuwasSD/iLQ/iLRPGrlhWd9d9efPPNZyarUgIXibJwxZXGxypYIYUEMKGFHDTrYIYowITYQwwtcmNi2YLWrFviWtGmXGtxM2zla5yZnDBw2zY8TFgAKWRCD/jzi/jzNcZ7uM27ceSiF+Ifj4h/7JsdRgpqI5Z8Dg8HgwIbL2CYGAwHBwcHBwMXgWDQcmCE2EZcTlk5bYsy1i0asFrRo4cLXOTK0Ws3DXJkwuWeHKzbgCm0dhPxUMfipJy0rgxZtzdkxQjPHj2tcYxyRyQxAg/4j7P4j35rdZm3GLYmsS7cYzjnXOIbNGF4OCwHBwsDAkDAEDAAgYWzlYCDpQCE2EN8LjK5zY2q3I1ZslrRo5wrXDnMzWtsuRgyy5Wbly3aACngkhPxXzfiv3nqw8DBopgpC98OWuWdZxw4cK8qU0YsUrTCE/EN5+IbmsI0rCcIkZRpKGSmrJopSF46b8fLnx6yE8idGtOXx61iiEIwEYIkYz392EYQAITYQ3aMmjDE5aLXLTDiWtHLBotcsMuZblYssOZhhbsszNqAKUA2F+LGT4sZWKswF0FFtdtKD/iNk/iNl5446lpicAIfElPgcAncPg8JosDQOHiE2EYcWPFka5sa1y4bNlrTLiYrcTlo1WsW7TG0wsMrLIwyAClAOg/4vYP4vZaz2jWFW5yCD/iLG/iLT5d+1xF8Jq8CGzRhmBj6uHh4WTtUHBQAhNhDfG1a4muPCtwt2bRa0aOW63CwZ5VuJhiZM3LBvkb42oApICoP+Ly7+LxuomOPflzCC/s8j+zv/MuxmgIfDFNgMRnc/gMHQ4CE2EZMWZyzxNWy3JkZtlrRw1yLXLjG5WtMzNvkcs8eTGxygClYPhfije+KP3AMRgMJRRFTDhZ7wg/4oOv4oLa8HHGZvW4nVgIbOWJYKZp4eBgYePu4FAwghNhDJpjyNs2Vsty5cbla0YMmi3CzZNluNliyNsjBuxcNGIAqMASyF+LT74tX54FlWGw2GwFEE9+Lx+TxOJpiouxWMx2EqmnpwOFwN8s9UNUVEwIP+Jtz+Jse9XWQqMVwRO749fF79efPM1XLXLXJ2ziXAheRtua+WGEjghQwIYAhQwQoIYCCGGXG5+COC4CE2EZcbNnkZ4cK3C5bNFrRq0zLcWRsyWtGDfHhb5suZwyZACqkBRIT8MBn4YDbVwXtjGHBp0Zchgw4MIx4r2LXpXLW9Y1pTRbVozYKQvfPr358uFCnCxbM2YIT8UUH4oocMZXxXxFaQjCJGEYC9r206MuTHitTJixYLQjXDlz6cuXHlx3vOlrZsm6XGnACD8zyM3breZzNkiUAiSYlBBMSJiUJJRNs/BPOL8UAhNhDBy5Z4cOHEtZMnDZa0yt8a3E5bs1rVg0YuGGJvlwtmwApTD4P+G9L+G8++c6zBrNVyhfieW+J6WzEXYiS6CKDB14O8hsbU5UyMTBwcTXzMBC0oITYQ0bNmDfJmyLW7NkzWtG7hitcs3DRbhbNsmJu0cN2DliAKWRCD/h3Y/h3Rzzu8RFRUxPhAhfice+Jy/JYbEQXQocHHha8ShsmXcDBYBgYeBhYOLwDAQMDBgCE2EY8rDKyY5Wi3KxxM1rRyyaLcWFwxW4cOJzhc4WbHJjcAClANg/4f1v4fz+t5i4xOGIT8TkH4nB8nEwZKQlhrrwiHxdXYBAaPA4HA6DD0DjYhNhDNlmYOcrFytyNXDZa0xYma3DiauVuJzjb4m+Ni2y4sIApZEIfwYZeDFuLQ6ZRiYRyQRCDQSIxmLxmD/ioO/ioBdenes2uskobD0fBwFLMwcDAwcTgVCwUCITYRhasWmZs5YLcLPDlWtGrTKtc5czlbmxNGrRzlYtWWZoAKUQ2E/GF1+MK2k7SUyteTKIP+KGb+KGOsxi+XPHPhxIfHlpgMDpsDgsLncAgcCgwhNhGXDlaOWzXGtYZc2Va0b4nC1zlZYVuFowctGrdkwytXAApLCoT8Ydn4w4YbME5XnjCD/imC/ilv43HfG8QAh8wYLgcbpM9gsCgcACE2EZGmJo4bNMq1i5aMFrRgzZLXGPFjWtGuZpiytczRo3ygClYQg/41KP41KW9ZTmM1uo0AhPxO3fid72SyS0UtS+TPDTWGzVhWAg8Cw6FgYOHq52Cg5sAhNhGRpkxNcrBqtZMnLFa0YssS3FmZ5lrJnma5mGFpkbZXIApuHYP+OED+OFHcZYrFcq1jSE8d898441johPxPFfieDtwp5JUjW+nLn048+G8cFMmDZbBOAIbPmKYCHwOg4CBEBAwKBgINAkPgOBIkITYQxZY2jRu1wrXLXG4WtGTJwtc43LFbkZtWjhw3xtmjRyAKaxyE/HXN+Ovmd4XpLNk2aMloTx5dOfHfLgjbJMCE/E8x+J43BLIxUjHLfXl14dNawlglswYo6IXkjYmhxcMpChghQQoUeB1MICE2EMsLVw0Ys2C1kwaZVrTG0YrXDlqyWt3DFy1y5WTnGzbgCncfhPx70fj33rS+KmCmClqWlBGc64769e/DxYyohficU+JwFgJbJJokM9Nd+DwN+FtphUWYDHXYKqiG0Ji+Bib+Dg4BAwCBgEHAECgYCDgYW9j0DPghNhDlyzc43ONstaYs2Fa0Zs2C1xlaZlrVkxytGDfK2YucgArNAUSH8f73j/9hMTgsXisZi8diMZh8ThMPhcJgUChEOjUclUklUkmkqnUsnEwmEqkkchUUQKGxeJyWRzebzmazWYyuTx+OxmNw+IwOBw6CRSKRoIT8ToX4nWZY6IRksta2DFgyYMmCkLRlG9Z476c+vHlz5cOG9bznWMSUJUyUxYMGaW6WK1CE8meBZ5efecIwQjCKJGEUIwjAIwiEZEpwRIxgjCMCM5+C4p3AITYRkZsnDVhiaLcORw3WtMrBktcYmDBbiZ43LNqywuc2ZyAKzAFRhfjC2+MNGyqyaiKGGWeemGejD0Swz103000w0o57bcHhcHha7aZ5Z65cLbbhUMlVmEwGCmoikikquswmCw12CwV2IuwVWOoAg/4tZv4tVeeeM5WMTpw5a5dOHLFQLvLM543vju/BvM5SXfHOeObVWsYxEYmqrhHRw4+BkITwxnT7dboyhKFEEZ1RgCEYTlMhGEYRhGEUIoynBGQIwjGCKEYxrp68Ky6QITYRiyZXGTLhbLW+JjkWtMjfKtcssTVazaNmbnExxt8zXMAK0AFIh/A3Z4G8xFYLG43H4/IYvFYXCYOgaDwmAQGDQyNR6TSyRS6WSiSR6VSKURyQRqJRaEQqBQeHxuNymXzubzuezedzGZyWRxWJwGBxCDQ6EQiE/FJh+KVvDe2HJDFLFLBOVZQpbJi3YNVqQhO9Z1nFeeXHn25dufPfLWNV4xlSmDFo1ZtGqXApmxYgg/e7Y8fnnedl1MIJi6sJiS4kuIlBCCYiZCYXGfN9mLn0ACE2EZMLhg2yYcy1tlauFrRk1YLcTBi2WuWDnNmxZcrJuxbAClsShfgsY+C0mBgLshisVgLKooJZYrCD/eafvPcb4cazVq3yubyAhsaUMHAU83CwMGgYOVuYCDgIoCE2EN2jjC2YtMK1wzY5FrRsxxLcWRgzWsGTdrhaZmzPC5xAClANg/4XJP4XJYuOMxcY4diE+2q+2r4FclsGiEqxwofDFHgMAoMHhcNnsAgsCgAhNhDZyxzMGrLItcsWDVa0cuW63Fha41uVhmyssWRiwyM8IApOC4P+Goj+Gnee7jhXDsCH7TbtQ5PWoxCJ7TITBZIAh8QU+Gp7B6TAYDAYYCE2EY2Ldtkx5My3CzY5lrRplzLXLho5WtGjnKwws2zFs1ygClAMhPw8Zfh4/wytHIwU2YiH7X7tQ4BDEBhMLhceh1bAh8nYNUWCz9A4BhrCsiAhNhGFi2YsmjdstbOG2Za0btMa3E1a5FrHJmYYmeRy4zZcIApAB4P+IZj+IavacUCE+3U+19xM+XGAh9FZRwHASZAhNhDJjhbZcubItbNcOJa0atmq3DmzNlrhizyNGmXC2c5WQApzH4T8fhn4/Ea54YbMltGLNglBG+HXl15c88+aGSSE+14+2HwYrWyQwTllrfHly48taxpgpqpopgiAheKs/C0sscMcEJHAhghjghRp87TGwYAhNhGZuzYuWjNutcNGGZa0bY2a3Dlbt1rbDiaYmrVg3bNW4Ap5JIT8dun47X5xphtnlvjtnlgwYtmbRowUjDHXLl110xwyhPuQvuWY4bXwY9F9EtVslMUIzw5cOXLlz1vRmlqtmITgUilCEJ1nWsYzRRIwijGM69fOhvAhNhDDG1xtXLdmtcs2jha0cNsq1w4w5FrjLky5HDNq2YsGoAp0IYT8cEH44RY3zY6UtS1rZMWDBZO+ffr356q6sGbAhPuUPubc1t2DRTBGNcOPHny58uXHFamTJqtijKCF400sLR1xxoyFBCQwQwISOPZwQx4EITYQ1ZMmePG3aLWDTHhWtGrZqtxNm7FbmYOWuVuwwtXGbCAKdh+F+NVD41SZZcGxMNskGAwGKw2GqmhlrwOBw9OBgpkUAIT7qr7tdolwLbpZISrPHjw5cePHlreUdFNWbQCE8DSlHh3w1vCaaKMIxTjGvF5Moy4QITYRiat8rFsxaLWLdtjWtMbZqtc4mzdbmyuWOVxla5HOXGAKfiOF+KbL4py8LXfFTgKsNhshgsFVBBXfg8Hh8LfTDFRgKshVgIJAhPu0Pu5bZJbJZoSnHDhx4cOHLjvWMKUzYNlMkLVAhPByUd+/DOcZwRjBGEYoRTRnt6KMtgAhNhDnHmwtsrhgtxsMTVa0aY2q1w2ZtFrNy2yNWrdjkZMm4ApNDYP+K/D+K9vHDFXnjx8GOICD/dwfu65Z1Eal0kCGyVewcBbxcPI26DgAITYQzxNnOJxlcrW2RmyWtMjjItxOcbhayaMcjViyxYcrLCAKRwmF+LCb4sMaMhiKMBJAg/33377fecXEwIfF1fgcFwTBYDA4uCE2EOG7fC1xsmC3C5cM1rRgxYrXOJvjWtM2FljctXDfMwZACrUBNIfx/MeP7mcz2a0mVyuGxOJQySSyVSyXTKdTifUSiUCbTKUSCJQSDxmNy+b0ep1eu1Om0ObymIweARBCodrAhusW60VCxCOhpaOmJSalpSKjIBDyMrKyczIysXJxcjGysjHx8LCwEVGTkpNTUxITkFERGGSE8TcemPk1hOMYxjGMIwiERFAjARhGBFPr8GF4dIAhNhDdgxzNXDditatWmRa0Z5GC3EwYuFrHK1asszfFlZMcIApqFYfwKQeBeWYzGLxWCwSGRSSRyYSSSUCTTSMRyJCG8UiHii3lIiLgIiBgImNiZGRl7mfk6GJkwIXwDXgFU9EaGCEjhS69ClAhNhGRplw5MuZitcOWGRa0y48a1xjbt1uNhkxOHDZw4Z4cQAqKAR+H6VDpo4DB4EgkBg0nwFMKFNp1OpdYJ/DInMpfO5/QanP5nc4qh/E1Z4m7YUhUKg0Gg0Ig0AhkGhUKiUEhkAoNIhMLisDjcJmFdhKGzliFA4HgRHwkHAIVByELAQ0FAwMHQ1KNUAAhNhGTIyxM3GFmtbYmGZa0yt3K3C4auVrBozbsM2Nm5ZM8oArrAnaH657rw4BAYTAILAIHCIFDIVCoVBIKgsDgEIjEkkkojkMgMRlc/pNPoM1lMTg8QjEyo0gnlCm04lUcgsUhshlM3nM9wjL43EYVBo9NM2VCfS6QQOKzHDtRos7m6FSCWTyzYKlkSgcbk83s+C5bEYVHJVOJ1QJZIIZC4zLZnP5rM4zAYhHbFFiH8UP3ih7gcEQ6AQaBoPA4TBYGgcBgMBhMNicVisRg8AgkUi0oj02i0ai0MgUFiMRisfkMfjsdh8RINEIxHI9B75EoVAoHDY7Esyx+OweGQqPRLCUekEUgMHh8fkcnkOIZRUa5FJJKJJiiS1CrxmQzGUzORxuAwKKSaUSqXSiIQBHYXVyF400s8W1QgQIYIYI4IYUKCEihgQQQwISGEhEKAQXxQIYIYMRKLYIZ4YCwhKIF8EBTCujAEEIghR7mLishNhGbKwYsWjlmtZ4WuRa0b4nC3EwZslrdnmYMGePI4xuXAAkBCq4BSIP8aJ+NF69Dw/CnFJTcXF4VMzO13cQi4zV1KlRUxUwiFTC9bACG7MDswbOyLa3wtMw0hGRERJRUZGRkdGSEJEQ0RCRERCQUNBIGCEDBwMDHwsfDxcPJxcnJx8jJyMbIyMTX2lqBgECE88eLYy8A3rNCIgjARCESMppwgCEZTAnAIRjKMY14/LnCcyE2EOcrRvjxYsK1q1YuVrTM0yLXOLDkWs3GVpiaZWrZvjygCrEBOYbgWOBZCHjICGhIJAQKFg48T0zCISAgEHIzEyJCRhIWGh4+Ot4iJhUFGVVXVMAAh/FJd4pLwk0GiEKhECgEHgsHhsPlIlsThsJgsCg0Mhk2nc6Enk0tllDoVHo0lk0MhUGQGQxyOqeAhebOHUerhljhEcMAhggjkIYCKWKNBDBHFHFDBDChgjgR7GNDqSE2ENm+JzmwtW61mycOVrTCxxrcTTHmWsmzjFjc48zVu1ZgCs4BS4X4EqvgSvgigotxU9EWCowl2IwGGwWCuwWAwmAxWGw11llVEE5NBBbDIntxOJw+LyeRyeHxeDweDvwOBwds88c190VEcFMIhPxZwfiz5hgnmasWjNqxZsEJTnOuGadYXjeOG+HLjy5dOnPhyzrGcU8ML2jSmDJkwZqZKSyY8WHNGkqAhORyIOPjwzjOKMpwEIkZTghGUxGKcEYwIRSRgIRgiEU58vm0vTuAITYQxbNG+Jm2xLcTRjjWtGjdstxYmjVbmzOWTJhlyscuRgAKgwEphPx5Vfjy5Z82HU3Ys0sU5x04cOeWGcIkpSQjKprvO4CE/FnJ+LO/RXVhxZ2eeWtZxtbJkybNWLBac8OXPhw3wmmsaoTxZwds8OPDWNUYThGEYQnCMIiE4Iq5/AMJy3AhNhDNrmYZcLHGtatmzVa0Z5Wa3DjZ5VrNq2cYmDTDkYtHIApgFYT8eBX48F8V+BfROU4VrKNIYoWwAIT8W434tyYbc23FhxRtKVp2vGcZgIXLYaSPG0zwo444ZYa9ShgxwCE2EZGOXI0bt8i1g4Z5FrRpkbLXOZziW422TFibMszZmzZgCrMBQIT8jgX5HGb0nopqwYEq1rW8IYKYpShfHjrctgpRPDpz541lTFkyUTvjvhnHBLZizRCF+LL74slZZ8PDg6cDbbfTgb8DhcbgcXgcHPXGlUyW0wzwRRSRXUXSWTVTYKq7BYTBYzBYbCWYaCaKKACE8YcOMuzjrOKKEYwiQnKcEJwRlOEUaTCEwEIidcfgNGFgITYRjxsW7THjxrc2Fm0WtGjfCtxMsmVa0bYmzVkzZN2eRmAKhgEvg/5H0P5H3cXOOOt8J1VaioqpqcKqLON8+PO+MZrjq6CE/AZB+AzOOOss8csMc4pYMGbFqzaM2LBgpONcMcd54Y4WGGXFOiSE8KZ5O7JCFVYxjFBCMIRhNGEQiRnGu3nxg5QhNhGRywxOW7ZktZsMrda0yuMy3CyZOFrTMwZNm7XLjY5mIArBAUaF+SHj5IcY4b7o4I4Y7Z8Dh8LicXi8bhcTgcPThbb67aaY55SeSGkloikkoswGEwGEuxGIxmGxWGxmKw2GmxDDUoT7eT7gkrTDHHXDhw451JxtSGCcbQksyYMFsUqShSVsWTRmtqwZGSaOOuPDrz6a4c7PUITyR2Zy8EzmThNCMIwjAmlGEYRlEjCMIwihOkYxhEjGUpwgjFWvgtFYITYQyYYmjRy3yLWDXGxWtGGRstcYsLFa4yMWDJgybN2DXCAKiwEvhPwWdfgtPx48Oe06YNWTiZs2SVEKwrWNZ474cdZ3rNOdZzw0jDAAhPn+vn782TgQ0Rnlz8Xbvz4UrWyWsTnhijCEYYIoww0wyWgAhPDF5R5um84zhGMIwiQjGBCJCcoxgE1fBspwgCE2EN2jJk3bMGi1kzzZFrRgxbLcWJhiW5WzFw3c5HLFrlxACQAKkwKPAYT8h5X5Dw7r0vgvgvTgz058uXHOpOcceHHjvOLBC0kcOG9cKEoYqUhCCWCWjJoyaMVpSQQstgpkha2KmTJg3ZNGLFK1IywZNHC2cTgaMFc+3bxebt2zvO8Y48e/Pt168uPDe+G+XPp18fHx9OnKg/4NqP4Ns+Hj6rOJienj+BmYuJlExMTBEKiFUKIupwhERE3UxMRGGoipmtptFwzjIKuJu5ldXM3ec3vjG24mZuLykhWois4qqwCD9jojy+txJK1pJgTCJIkImJiUSiSJAAiYlF1cIlExMXVwmJiauCUTExACQmCatV1KS8/A8yghNhDTEwctnDZstxMMrVa0y5ma1y0ZZlrHG5aY2ePHjwtmIA=="/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0wHAOAgAQdBMAG2AMBEJjHHKZZ4HRPgiAaMonKgMwDCkgQRP//A0UoRigFAzgLZBkgMgkAgIADAXvCHkUzCQCAoAIB4cMeRTgIAP4DAAAAAAAR5ezAPx4MPILKAAAHOgAAAAAACpABI4fwkleEk2KxeNweFwSCRKOS6XSaRRKBQWJyeWy+Wy2PxdCo5JJpIpdFosCF+E2T4Ti7MJVjqrJpJaacLbbg7bb654oKLKMJZVVDIiCGztieCg7eHg4VAoOAgSBgoGAgUBAwUPAQMDF36BgbcCE2ENW2Ry5asMK1tkZtlrRq0cLcTJzkWucTZvia4W+ZiwyAClMOhPwvCfhd90wx4p0yQwSpAIP+FRb+FQXOM6hjrfXPEIfIFvQGXxeBwOG0GCwKCyshNhDPDkzOGmZgtwtGrJa0a4cS3FicuFrJnmxZHObDkYZGAApKC4T8M9H4Z7b4IbLRpaiD/hUK/hT3259L4uaHzNhNA6TC57D4BAaaITYQwaZc2bI5cLcuZy2WtGOHEtwtcbVbjZY8jPG3Y42jXKAKRwmD/hx0/hyDVrly5cCD/hUc/hULxOa452CHzBg+AwnBcJQWbiE2EMmTBy1csXC1mzw4VrRk2zLcTnHmWtW7dtlys8rZiwygCpIBM4T8Qo34hR2XJweBrtdNFTFk0atGC0J4denTnx3jFbBTBTNTJJS8LwwghPwmKfhMhxRhKeRGhCd8N8eGdYUwZNGbJgxUlWVZzjhrhw48c9888biE8bcuNOPrxzrFEjCMIwAhFGCMJwARnl8Cox64ITYRlYsWDVkwxLczRtkWtMrLGtw4XLNbhcsXLjCzw5seVyAKiwEvhPxMAfiYJx5WnBHJk1bNGCUa5cu/XjwqSzaMWaklb1x3w1rS/AYMQIP+ENz+EO+tdK4VBm9zdxGIxMTxm/LXxlGMYxynhJyyheOtbDBmb5Y0cMIhghEEKCFBHFHBDBDAhJZdfHBDoSE2ENmmJhlwuMS1ixYtlrTFjcrcTnE1Wtmjhi3ZZsbFq2zACkYKg/4n2P4ny6iu18Kwg/4TqP4To3VjnOSHzJhNE57R4Ogc3CE2ENW7TFjYuHK1hmcZFrRzlxLXOHIyWs8LHIxyMsuNrjcgClMPg/4qnP4qk88JxiJuNyqE/CWF+ErNirwLUwZaacufGIbOGG4CDm6+FgYetn4GAgwhNhGFphbucWbGtyOMTha0at8S3CyyYlrTM3xYsjjC4x5mQApPDYT8YIX4wQ80tEMUIzw1zoP+E3T+E3XO43FTUYqHxVW4DAp7CYPDZ/A0DjYhNhDNq2zNWznItxYW2Za0a5mK1xkcMFuRo4aNs2Jm2a5WIApLC4X4xBvjETqxV2EugghjhPwodfhQn101xpWMYIfHVpQGfxWiwNA5KCE2EZm2NtlzYmq1qyZuFrTC3arcWHDhWscjHC3Z4czNzicgCpUBOoX41+PjX5tigmtsU0K6qaK6hUggghhkJoIFeBvxN9ssGEwWYx2OwFS+/J14mGOD/hJs/hJt3WeG9JgVYN0mpiaulY6Y7cOlVOd8+vXfPe54xzZAhO1Jhw4b3RQhERjFGMIwRgRgQgBGKKMJzr4JjF0QITYRjxM8uXLhaLWjRg4WtHLjEtwtW2JblyNG+XNmYtG7hkAKaRyE/HMN+OZmcq7sGamKUGHLn068d0LSyQpMg/4S/v4S/74MRpFKRKZudz3z4efBhtCYzgIPAsHBoOCgYABAwMDG36BgaMAhNhDLExbNWbbKtYOWuVa0Z5cq3ExxOFuTCzZYsOLFma4mwApICoL/ABJR/gAj1meLe7qC/orr+i0d28ycAIfF1hgMDpdFgEFRECE2ENGbDLibNmK3DlZtVrRvjbrXLbHmW4mGRgzZs2bjCycgCncjhPx5YfjypXlOkIQhCVrZKWhHDl4O/bnw1pSWyUMIg/4SKv4SI6ajCpi5tFRCsrzd3c8558+ohs8YphIW7iYGDgSBEDAEDAICBgIGAQsHgeDQNmAhNhGTE5wtmWRityuHOVa0ZsmK1w1ZOVuXC3yuWjVnlbOWQApJCoP+PST+PNHhOK6747CD/hJY/hKBviqNRQCHx9bUFpdHgsBgMlAhNhDLC1ZOW2FqtZtmbBa0ZtMq3ExctlrhrmZtczTCyZN8gAqIASSG8TIXiYbgoiRg6ORsZGdg4KQnqqsrqKUiICPk5uZn5eNj4KFkoaQjgIX4ezvh8XholwkWUsyllUkUNtuFwd9+BvljiVUUYKaqCQCExdTLCUk8uesZxiijCcIowjGM5+BZynpAITYQ0ZNcuTIzyLXDFg3WtGLBgtc5czRawbs27FpkYYXGZwAKTA2D/is4/ish2mra3y10g/4e6P4e381vSa23YIbGlHBwE7TxMTgGBQcWITYQ5xYXOPG2yLW7lxlWtMzNstwtczhbjZYsjBvmbuGbBsAKTgyF+Lur4u64KabqpsFViKCD/h6k/h6l5TNVxcY2h8MUmBwKhweYx1BYFHAhNhGZkycNGmHKtxM8TVa0aNsi3FkcuFuZy0YtcmJpjZsMoApGCYT8ZH34yW4MmLNgsIP+HuL+Hturu9bAh8VV1CcEwGDwGEghNhDFqzaY8rfGtb42jFa0Y5WS1y0yZFuRw5atcbPHlzNmQApPDIT8QvH4hedOjTozwwSvYIT8Pqn4fVZTMl4XzZyHwxR4LApzE4bP4BA4DDwhNhDTGwaNWbPKtyZmrZa0cZG61y1yt1uLIxatXGXE5cMsYApECIP+Hi7+HkfvpPCgg/4fov4fneNVMWCHsUxh8fmsJgEuITYRlbYmjVnmzLXGXG4WtMzhstcYszNbmcMGLHM3YZGjlgAKSguE/DpZ+HVXDlviwZMmwIP+H8L+H7+l8Lbkh6hC4FA4/E6bA4KiICE2EY2rdu5yuWS1u3yMVrRo3aLXGPK4WtsrFtixYcuNg5zACo8BNYX4SWPhJZghLLcBXVXFSwc9tNs8sklFmEwlGIsokgnrvx8uNvllokuwFmAwEdEYg/4fBv4fB+HEOMY59CeUVVIy3e7zc3VVp4CKmbzxcY3WQITrUhPbljJCUUbzjMCESIAgIThOeHwPWE+GITYRmbOWbLDlZrXOZjjWtGzLItwtcuNazw5WOLJmZNWuFiAKXhSD/hQC/hQB1PLdbxup0jVswIT8PCn4eJ7QzU0YMVKRYc8cuHLchsmXcDBW8PCwMHBoOBg4nAMHAQM6ITYQ3xYW+VowyrWDTM1WtMzdgtwtcrda0ZY2GJjiyOGORmAKWxKD/jSW/jSHxvl1q03iuDlmAIT8OTX4cl90tUM0ZVrXLfThy3CGzJg2BhbmHhYNDwELG3cHAQcOITYQ5aYmOZo1cLWWbHhWtGOZktxMGTNa3xsW7lrhb4WTjEAKdyOE/G5V+NymFYRzUyYsFIVw69+nTebFi2asVrUnGcZgg/4c0P4c48X279lKaaxjWoq298d5414N9b6gheNNGaO+GOGGEII4oUEKGCGGOPE5+OCGACE2EYXLDEzZtcy1nmbsVrRk0brXGRzkWs2+Ntkx4cjdjiZACmseg/47FP46/4idTV8EzfPn145tWscs4tzAg/4cwv4c07rfacNYxrXDWKRN528HPguYheMs/DBlcjDHDHAECFBHDHDh9HHBDGAhNhDhs2ZMsLVstx42uFa0aYWS3E0y4lrVmyxNmeRy3xN2IApQDYX47evjuDwlmIwV008GDvwogv64g/ri3PPNiLNAh8VVtAKHB4LB6HBYBBYeITYQ2c4WGZg3yrWuNvjWtGbNgtcNGLZa1cNMTHHlaZMbFoAKUw+D/jIE/jINjhnwpVzrmyCD/hyG/hx7ip4YjG8ZvPGGyhewcBaxsHDwtHUwELBRACE2EZW+PCzZZXC3KxaNFrRk4ZLXOFqzW42zVyxYN8bFxlygCkoMhPxi5fjF/puwcDBaVZ4wg/4dSv4dVYXWuciGytgVA2snL3cCg4MhNhDlk1xNWTBity5G7Fa0wtci1xkw5lrJu2atc2JrhyNsgAp6H4T8LQ34Wl5MVsmi1KXy5d+fThnTBizaMmKeSNoAhPw75fh37pW2lOCUsWDVgzSorXHjyzyzxzwghsuYNgYC7hYVBwECQMBAwEHBQcBAwEHAw9/DwKzAITYQ2aZs2HKyZLcrBkzWtGThqtcuMbNa1bsW+FuyyN8bZuAKhAEqhPwzifhnTjDAyYKUgw5cuXHesJZsmLJiwQgw1x4cNcuLTaVAg/4d2P4d1eE6VGJqoJnd77767573MTiq4axHa9XgheYuEUOtlhjhhgjghghIIYI4IUEKAIIYZ9vDDDlwITYRhasWzdo3yLWrHE4WtHLDItxMMuNbha4WOHG3Zs3DFiAKgQEihvBq14Na5mPm4aBkI6imqCckIqAhZmZm5uZlY2Bgo6Omo6YiIaAAhfg2S+DaW7DTYyCqGGW+3A334G+2ckqwF2GowUE0KECE8md05fBjWcYoiKEYThGE43w9uCOcITYQyZ5W7NuywrXGbJmWtHOVstxZHLFaybY2bBtlaMMrPKAKSwyD/hD6/hD33wvGpqMQg/4O3v4OzZTjHO+PHmCHyJc0BosJjMzQNFwhNhDbI3zMm+bGtcNmTRa0cM263E3aM1rho5cZm7ltkwuMIApGCIT8Jn34TR46sWLBgIP+Dqj+DpOd73fEh9MZVmNjikLgURAhNhDdhiY5WLLGtysW+Fa0bY2q1zlwtlrHC0bt8eFhmy5soApLCoP+FOb+FO+Y1V8I5IX4Odvg5phhhirw2VlAh6tF4dCZvS4PA4BIACE2EMHDLHmaN2S3M1w4lrRrjwrcTnC5WtWrJswxM2zRmwyACocBLIT8MOX4Yb7zwZbTjGaEMWLRmyStLDj16c+XDecMFtWTZkwYtLHjg/4Nov4NmYcM8ETM553483MR25eFy4YqJm95vnnjxvwb50CF5M3cMWltjlRkMEcUcBDAQAIYISOfYyodaCE2EYWmHJmxsWC3LmzMVrRo0xLcWTLkWs27BqwcsW7Vq4wgCqIBN4P+G97+G9+r11xldGDWoiJnN7uY4TyYcNxmbjN5Ful8pwCG8Ga3gzXkoeKhYRAQMDBwsWTcHEwcDAQ0JIRkRGSkHBwESj77GqJgYOAXeHJIkoeGg4CFgIXj7YmhnljhlghhIJYIYIYECKGCWuaNDmsjVJGQZ3ISwJY8vjYCACE2EOWDLKxc5sq1gwZs1rRq5YrXOHDjWucLLMzctmGRg5ygCmEUhPw9Gfh6DwS0TwYcOffn14ctMMcuUIT8GUX4Mq7SzWzW0WtJWeHPn14QhspYHLGLgIWAhUKgY+5hYCBqwCE2ENGePM3ctmq3C3ytlrRk5arcOJmzWs2GNu5bNMmFs3YACl0PhvC9V4Xv4uDh4qIkJqasJSckIwCG8GR3gxtlp6IkoKDh5eTo5eXjwIbKmA4WCuYWDhYONu4eEha8ITYQ3zM2Tdo0xrWWXJjWtGTJgtw42zlazx5suFgycsMrXKAKSgyE/EE1+IJtsxQtixrgg/4Oev4Oe3Xlc6ubAIfH1tJ/CYfQ4GgczCE2EYsrHC4YMmC3K3Z41rTG1wrXDBliW4sLli4xtsbNthYACkQHg/4kJv4kD7g4AIfwbfeDbunQmFw+FoXwFXgU8fHRHYAhNhDdo1YuMjXGtcYcTha0cs2C1w5x4luZoxb42rhowZ4soAqNATGF+ENL4Q5445bK6o6lVdS6zDTYKCKmnA43B5em2GGSSqqzARxYSSqbDSxS2oP+J97+J9ea48uOM1N63w3czkMYdIRM3d3HHhumcc3GwITpcCUd+PHWs4oowiIwEYRhEhFCMIic+7tjHmghNhGLCwZMWzFstcOM2Ja0b4nK1xlxs1rHNkaOWblmxyuMQApnE4bwvIeF42LiZ+BkYKGlKCmpqKehkjKghvEoB4lGZKqjK6QmIaChZmTp5ejlZWNAhsXT6Bp4uLgYWDgYOBib+FgoOBAhNhGJy3yZMuJitZtmTla0w43K1xia4Vrdxic4ceRowcYmQApyIIT8NFH4aQbZm7NgpCeXLr06bztTVq1ZMFLs9dMwg/4kuP4kv2HXlOp5VjHJUZved56u9bzvIIXjjUxxaueOGEhghghghCGGGPI5mCWSwCE2EZGTNrmxNcK3M3ysVrRu3ZLXLViwWtMOZi5w5GOXK5cACpIBN4P+HPj+HPvOuvLJdRjlGIuOOc7mYrlXDhqIu93xyvCaG+W6AIP+I7b+I6thwYTnj3d/B67zjGO3LwOnDELnfHe+PXN7mMY4a4acpiYAhPKXgOMvAt1U4xQnCdJ0nBCBCMIkSIihGEUY5fAc4RxgITYQ2yNcmZhhZrWzfExWtMjDGtcM8zRbkzYmzfI3zOXDDIAKcx6G8M2HhnDgoOIiZCJiIKQhpyYnpKcioKHl5ufnaGPlUTCAg/4n2P4n2a304uHHhudzd3MRWMYzy3WahPKHgOevh3rGKIjEijGcc/gGE6QAITYQyYtcOFxkarcuXI0WtGLhytxZWzBa5zOGWVu2aNnDHEAKeSaE/DeV+G9di27HAlilSNcOfTly44qWyZtWbBgtOGVljACD/imM/imJmZhW6VWMcscNaiZzvn168973w6jiheNtLHFp644yGGCFDAAQiGOPI5uCODDAITYQwxY8rlpmwrXGHM3WtMLhqtc48Lha3Y4WbTEzY5HLXMAKdx2F+IL74gyUDAU4yDBSWKa8Dh78PgZYpJsJBgJKgIbxGneI2uDioeeg7CGlpiYkJCKQMLGyMjKyc7IzsjLxIIXLYyCDFz1zxzwwoSGBBDCn2cEaMCE2EYmTVtiaM8S3G1b5FrRriZrXOJtmW4W7LNmZt2LTK4zAClEOg/4nev4nh6cuPKOXCcRwg/4nhP4nc8MZrO58HPXIhsdU8HBVM7CwsPgWBg0aITYQxa4W+NtmYrcblrkWtGTBqtctcrRa5a5mDFxhbt2uXCAKTQyE/FPx+Ke28aytDZi0UIP+JzT+Jydqareed9SHwRNUBl8hhdBgcAgcBCE2EYWmRxkY43C1u5xtVrRjiZrXLJxhW4mGVu3yY3Lds2zACkkKg/4svv4swb441eHgAIP+Jzz+JzPgpxddgIfC1HgMBotNgMFQUCE2ENsbBwxzYsq3LjYuFrRtizLcLTG4W48mTJjwtcjBmwxACmMShvGxB42KZWVlYCJkJSeoKKgiIqHh5kCG8RnHiMnoqSQoIySI+Tk6eVqZmZCGwZAQUHNzsTBwcKhYu/gIOCmgITYQzZMsOJjiyrWrNyyWtMzFqtctGGVa3ct8bVnhyMGDnEAKbR+F+OGT44YY5ZGAmsmKbcLg8HPDJZgsVgsBZDJbPeCD/iOo/iOz4ceDldFUqIpLOZ5z1nd5heQNmrzs8sMJDAIYo4CNHTr4YYoQITYQybM8eTFhZLczRhkWtG7VutcYczRbkyOMmLG1ZOcTNwAKjwE3g/47Pv47P+eM6iEynHPlWqiLvdu+saxqohu7XK4RDfkZiwCE/EPN+IedmhalC9Z65ZcOO9UpYMWbBkpKEa3w3w4b46zjCWDBgzR4FbRkhPOHiWWnq4YxhNCcIgQjBACEYREYREUY5+/GKAAhNhDHMxy4cjDEtZsMuNa0aM2a1y3yMVuJxmxt2zVwwbM2IAptG4bxv2eOBOGgoyKnJKilp6OkIODkZWhoZufiZOCh4CCAg/4mzv4mx0zfNOavV4qqnW+3OsxIhd5HFHmZZ4ZYYYUKFChjj2sUcEIhNhDRi2aNszhotxtceZa0y48K3C1YZluPMzZMMmLFjY4WIAp+JIX45QvjlDtgqUYDERWQw224fC4e22OCirBYbGYTBXQxRz30gIT8UYH4owdGkpjISpgxWxSslOcceHHjx4dbLPLEheSNzDgdHChIIYISOAIYEKGGXE6GCGDGACE2EMszRniYNMK1iyxN1rRvjzLcTfI5W5szTMzb5M2Jm5YgCnQbg/4/cP4/f9Y8DPS9TrK53nj1zzbjh06AhvEUB4ioYSAjoKajKKYoJ6SjIiLjZWdnZuRoZGbj5UCF4OwsMGZrljhjgjgjghgjQx4vOwQwZIAhNhDFu2xYWWFutbNmuJa0xM2y3E2b5FrlqzbuW2LI0w5MIApMDIP+QdT+QceOGeWJcZ4gg/4mjP4mid114RuLWIfC1DgafxGFz9A4BAAhNhGZpkxZWmNutzN3LRa0yZnK1w1xMluHFlZsm2PHhy4sgApTDYP+RFD+RFWt9t1d4yuG8SQXiRjnIyWio6GhYGZl5sCHw5SYDAKHA4LB5vF4DA5OITYRiYYWbRy2arczPGwWtG2Jgtc4s2Na5a5smZowytMjjGA="/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ReHAOAgAQdBJQKvAUBEJjHHKZZ4HRPgiAaMonKgMwDCkgQRP//A0UoRigFAzgLZBkgMgkAgIADAXvCHkUzCQCAoAIB4cMeRTgIAP4DAAAAAAAR5ezAPx4VaoOBVgAAAHqeqAIiwAARIAAAAAAACoYBJIbwZEeDG+Vi6eHlUHFRUxMT0tIRUQhYGTiZWXm5mRjYOMgKCcnJgIbp+uothJSIqIqUjoiGQcfHysrMyszKzMLBQ0hITEpQSkMg0SCF4cxqPL00yo0cEcCOAhhgAjl2sMKEITYRhbN2DDC5YLc2Jq3WtGWRstc5GbRbic5c2HM3YssThwAKWhKE/CPt+EeWsM+DHGs5zxRyYNWAhfS3emFoxjHLppkbC14O3BiGxlQwcbMxcPCwMLAxMvaoFMAhNhDJm2aYmDRgtcNMmRa0bOGC1xlytFuZiwas8zBziY4sQApZEIT8K9X4V5ZYb6aa0I4pbLaAhfS4el9wEuapw0lkkM2DtrwIhsJQsJBzcnFw8LCwtvLwEHQgITYQwyOWTho5xrWrZozWtGzDItw5HORa5asszBq1zZWDTCAKfh2H8Ms3hlfi8Pj6Aw6ISSSSaPRyCInHZHL5PL5PK4DB4hFI4IX0v3pf4MNBhpsBRJHbgcLg8fh8XhZ44rpsVgMJdMCF5I2qDWzwxwxwRwRwQwwQo4J6dfHBDGAhNhDPE2aZsLHItbNcLha0Zuci1wybsFrBxlzMm7HGzzMWAArCAU6F+Jzr4nO456oKpIoktNM8MdSjCWSWUSYCrAYrFYzEYSqKG/C4nG43F4/E4HB1zzwxzwxxwRSSWTSQQQ00y0xQQWKoJoT6qT6qXhNmDBZBfDhx5ceVxU0aUhaiSSUUE5sMYziSSijOtcOHPFSGDRi4GLNghgnTHECE8peBTwHeacIxQRQiRlFCKEYRQihEjAIREIoRhERgCMVcPgFOEyE2ENHGVvmyMGC3Ezw5FrRuwarcTdi2WuMjZo3a5sbTGxwgCu0BUYbx1AeOouBiImShYSDQMKgUBAQ0RFREhFSklOTU5RTU5JRUEh4uNm6GhpaOno69GxlnZVdUEfHR0FBQkFBQELDxsPBpWUI2MjI2IIfpnOmThEMgUUg0KgSBwWFwuEwmFwWDwWAweAwOBwFBkGgkGgkCgkDQOCwOCwOBwWAxBK5VE4lBYIEzmVPi0NhcNgsHgUChEMiU4nc6KdT6ZTZwhPG3Lq7OGKcSKCMIoRBGAQnSMIynBGE4RhGEUIoREIwihCMYJxnl8AxTgCE2ENmeJgycZWC1uycYVrRw2xrXLlthWtXDVy5ZsseXE5ygCpMBJobxRTeKJeHQ0LGRcVHwcvOxMLDQEtIUFJIQ0BEw8jJxdth2LiZGDgYC9IfpFOk3g8NgUThEJhCPRCQ3CKRaCQiFwmUWmLxeKxOGxWewyERKORSKRinQUIXVFtc8sEMZgYUYhsQkMEOWx6OvWmbxACE2EMsLjHmatcK1s3cNFrTC2aLcLhhhWtW7nJmZtmTFriYACncfhfi6s+LuG++CbGYjHYrDUSK68Hga6565UdkWIqwWAIXzu3nccJdiJqo5a78ThcLgcXXbPFRdgMRgMZRdPVWAheYOE4IdjHHCAQwRxRkMtOtgRzghNhDRxhcMcrNwtcZGmNa0ZYcy1xmYsFrJi3csHDBgzyYWYAp4HoX4xzPjHRrYWSGKa6jBWVSQ0104G++eeiHDVZaYhfPbee/kwlWEkshhntw9+BwODrljimqmwkV0eCnAhsvYNg4S7iYGFQMDAwECECQKBh7GPgYC1CE2EYsTDM4b5MS1m5zNVrRhmcLXDjIwW4WWFsyZNWjJvlcgCnEchfjVo+NYmm+KWrBYTEYjAVSK68Hg6767ZKbJrIXzh3nAcNFgKJoI6a8HhcDib8HPPFNNdiosBFYAheWOCYoc/hY40MKCEQkMcuvjR5MhNhDdmybss2HItbM8LZa0xsGK1y5zMVuLI0aYmmTC4cZWwAp9IIX4/dvj+Lwd+FrrmmwWIyWSxWEkkrwODvwds8bAS4CK6ICF9Bx6FuTFTZCjCTTRz4HB4HC4vA4HAwppMFgMdRgoqpiF4ozaHQzypYUIhijQRkMMeD0MEcUAITYQ5yZMrNzjcrcWZjjWtMmVqtcZMjVaxa5MLbM3bNMWLCAKVhCE/IZB+QxFvw5yGS3AtklAhfPgefPwFWImwE00mBhwdeLthssYHQNzDwsHBxM/SwMCkiE2EOWbltlcM2y1w4ZtlrRy3YLcLlm4WtceTMxw5WTFo4YgClMOhPyMDfkYfpfBhinZitsAhPnzvnvckM2TNadNeHXnhs8YngIXAsHAw8XdwsFDwIAhNhGRsxzZWzBwtytGrha0y5Gy3DiyuVrVkwYYWzVxkb42gApwGIX5KIvkpNjnmiusqx2AooRz4fE4vA5We+2H577oB7ZCotDINBIDMrTF4/F4zD6BU4JEIVFopECGytg9AXMjBwKIQMBAQaEQ9zEwadAhNhDPDiYY82Fwtw4W7Na0yMGK1zict1rhvjbs2mZgwbMWoApZEIT8G9n4N5ZThnljrHDkjuybgIX3/HwAD3TYSDBVWSF9+Bw4hsLRcNB0cnEwMHCxN7GwEDJgITYQyZ5XOVrjYLcWRjlWtGTBmtcsHGZazYscmZniy48bDIAKWBOD/hKG/hJ9pXee93eo6Y5VUIT7/D7//BDFgyUyUpCcMt8uXWCGx9XwC7hYGBg0LAw8XewYITYQxysmTFswyLcbFy4WtHGbItctHDBaxZYcOZmxa42mVqAKVhCD/hXA/hXL3vTFXG+F8NdAhPv5vv1cEqWpKUKsOXLrhs1YXgIHAcPAwMLCw+AYOAg4UCE2EY8OPE2zY2y1jkyslrTE0cLXOJtkWt2bVuzaMGGZm5YgCl8UhPwyAfhj1x6tejXG95xnKUMVLWCE+9G+9DnCPCjopgpCU5a75cOchsVTcDBVcfCwMDBoOBh4vAMGRYAhNhGJlmysm7FstbN8TVa0wssy1xkcuFrjLmyNMTHHmxtGwAqMATCF+Am74CmaYqaq6JaopqsBZhKpoo58Hi68PfTHBZNddhsBgKJIpZ8Pbi4aYpCD/gJw/gJn3rjy78N4urVcouMXwmErublMRDV8sxebhPDXDtG+HLhrOc4TIwEBCMIiMYRRRjO/gOCOkCE2EMWzZyyctGK3DkcOFrTCzwrcObI2WssLPK1YNG7lg1ygCqcBPoP+BZb+BaHjrfZCZm1acOGsQ3x3x57idRqqzc5ia4a1iF34M84VHgcPE0CF+AT74BOYMBJgpJpIZZ67acGyM+DvtRTWXYrFYq6yKCSmW2muu+m+mmGCCy7AXWURTTx3z2iE9CeM4T8E1miEYTRRhOSCiMokUYRgijGMCCECcb+CZoccITYQ1zM8eJtiarW+Jq4WtMbDKtcY8bBa3ZZMjFpmYsnGZwAKUw6E/BK1+CVuWimS0YaZ68OkhPwCNfgEb25MeiUMU7TAhs0YVgIW9i4OHib2FgIGLCE2EN3LbExbZWS1mxxY1rTC5crXDlviWuGbLLlcZcjVu0ZgCkwLhPwR4fgj94GDdkladIiD/gIm/gIbnirnFxaHxJU4HAKPNY7AYLAo4CE2EYmbjKzbsMK3K0ZNFrRo0YLcTXHiWsnDnG2YtmDdlkyACsEBTYX4oWvihnoisnivjrnlgiqsuqqihEl2AxmKw2IwWAqoiimimltwuRy+fzedyuHthmswmCukkgnpplnjQSE6KeIAhPwAUfgAn0U4ltmDJCk74cePLj14c+HLjx1rKUsGDBgpKi0aTle963wznFOdZznWKlrWwYtRxL2rSICD+RPfrr6ObZZJJRIi4ki6mEXAmAgTEiVTMSiSb7/AqXAhNhGZtjbZMTFitbNXDda0YOMa3C1wtFrhhixYmTBqwb5MQArJAUGG8eanjzXhoeBhYCDgoWChIaGioaMjJCKkIySjoyckKCinJKMiY2bo7O3t6u5JWUwLXRENDQ0NBRSBQ8THqlExYIbwB9eAReSjqaOmpCQgoGJkZOVl5ORh4mHh4GBgoCChoyKhoiIgYSBh4WJh4Ev77Bc5BxsTFxsbBwcBGR0pgJJ20tIAhPF3DjDp55zRjGERGEUIghCMkYRTlNAESJFFGPB64xAhNhDRi2c42OFktbMcOFa0cuGa3EwcNFrPCxYY2rJjhzNnIApUDoT8VvX4rccNL5SebDgpiIX4AOPgBJuxmCowE0UFNOBwYIbH1nAwFjEw8LF38BBpUCE2EOGTNm0YMcy1u2YNVrTKzyrXLVzkWs8mZrhb5mGZy3cgClIOg/4vNP4vM53HHFzi+Ecghff2e/VwUGIkkgvgwtOHvIbMmFYGDuYWFh52rQMDECE2EOGjdqxx5Mq1sxbOFrRqybrcLBlhWtGrhxhY5crJphagClIOg/4yeP4yeeuOerOPC+HIhPv2PvvWami1IXrpx7yHwlQ4HAp3B4HBYLR4DAYDFyE2EZGLNzjYMsq1jlxMlrRg0cLcWTHjW48rFmxxNGblk4wgCk8NhPxsBfjX/w5455ZGbBkohffKe+fw1mGuwFUcttuDhs2YfgmA4eHn61BooCE2EY2jXHly4mC3LjcOVrRuzwrXDdg1WuMuZo2wsm+Zw4yACk0Mg/5Adv5Ad9xvVzyjloCE/AHR+AMO1o6IK4cOkIezReAo3JYTSYDA0XAhNhGRs5b5WORitb5sjda0Ysmy1xmaOFuJs4c4srhiyaNGAApPDYP+Q+L+Q/lNa5YYaoCE/AKJ+ASXNDJSFtd8+PeAhs6YhQeB4GLm61BwEEAhNhGNtiysHLLGtx4smRa0ysci3C5bNVrlvlYOMmPK4x4m4ApQDYP+RtL+Rt/njOKxyvTQg/4BmP4Bc48DjUZjeeuwh8fW2AQ+cwGDwugwFBYqITYRkyt2mPDmyLW7BzjWtMbRwtcZsjNa1b48bVplatGONiAKUQ2D/kuE/kuR31uNYrDVAIX4A2PgC9wU2EooqtrvrwqGzxiWAh8AwsPJ3MHAoUAhNhDBjiy5XLFutxNWTNa0wt2S1w3btluJk2w5nLZqzzOXAAqyATWG51jneYCEh6CCkIKCgIWDiZGJiYGBgoaKioyGQELBwEDERUhHREBEys7Q09DQxKKkqagqKKUAhvB6t4Ph4ygiqKMkIiGgYOJi42RjZWTk5mfm5mDgo6OmKSgppiQiIyCgIaBg4WLiYuPj5uLj4eDAhPLHgucOzes4piKESMUZRkSginBOEYIIp4fAdU+qITYQyZYcWNthyrczVg4WtHDdktc5czVa0bN2+FvmbOWOJuAKqQE5hPq0vqr8M9ssbCQlbBTAhJOVc08k8GHDh333yx5qbs2ylsM8+3Plu0W1atCE/CJV+ERmmBimw103z7dOes4YsmLhYNC2G0Y4MOaubHgrPDetcd54YTlXJPJCwIXlTgWGDUzywwwiGCMRo4acPjbsVgKKLMViqcTgZZ4YYyGFCjjn1MCHBiE2EMcWZvhcMWi3IwxtlrTNibLcTHK3WtHLFkwY5MjDLmwgCoYBKYP92d+7HmdNLvn13xRrh08DhwiL3nwd8b3xu63yvXSF+EPb4QyZp8FBJDDHbXg8Hi8Hh8TegowWAxGMxFlU0SWOue+3A4WshPS3kdr6c6xjFCMUSESSEIwnCMUY4/ANYR1gITYQ2wtXOVpkYLc2PM0WtG2Jotct2rJazZt8uZjhc5GzHKAKWxGD/gOW/gOZ41faNREc8d6mwIX4OGvg4Nw2Giw1EyWm+fC342+Gy9g2DgrmLgYWBg4OLuYWAgZkITYQ1aN2DNswYrcjPE0WtGmZmtcs3LhaybMWDJkxctmjlqAKdyGE/AkB+BGmVMUMSF8N9OfLjy3nKWbZm4GzBmrbDXKAg/4QvP4Qu8WvOcs5qK1w1y4cFXc7vjzzvmCF5a4Lhg1cs6NDDBHFCQQQwQwQpadXHBDlQCE2EOHGPKzbtci3K1xZlrRiwxrcLlpjWssTfMyyYcmXI4agCmsehPwRBfgibrnlXNg2aNFIL1y55XlLBaOSEbxAg/4QdP4QgeTkxLc3tmqrhqqiO9d888iE8xeE4w6uusZoowjCKCMVeLzYTlUhNhDZrmc5cbnCtYNcWFa0zYsS1w0bNlrZxhZsMWXIyzNcQAqCASeE/BTF+CkmN0c0MSk73y5658dcdYQtbZi1aMFo4M8bxiCE/Byp+DnnlauRTBaM8OPHjz4ctbwWwWyYLQlWc8Mts8c5gIXl7hGCDU1wxwwoYSGEggQIgjgllwefjijvITYQ2ct2LRlmcrczFu5WtGTnEtc48OVbhysHObDlZsG+FkAKSw2C/nND+cxbWebUuIT8IT34Qe5yw0vlwtOHCIbJ2ASplYuxmYGBQAAhNhDNgzxZm2LKtw5HLda0bM2y1wyYMVuHM2yNXGHG2btswApECIP+DXr+DYUrprSD/g8G/g8J8CK0AIfDlVhM7nsJgUfAITYQzytnLBo5arWjhq4WtMrdytcucWFa5bM2bdszwuGjlyAKuAFGhPwcefg4pvTLgwxje2HBwGKkozrlvWcrQ0YdWOl8cddt9r4J4oShacK3QqnNWda3lOFtXCCE/CDp+EFussNKxx4scYaaTlOkqSlZCmW2umes62w6r6J4kicIsGC2aGScK48uXHpntw5Y1ITzt4phDwHec4pxhGMAginO+PDHBmtgtmxQvlrOKM4RQIAjCMY16fHI3CE2EOczdxkcN8K1sybuFrTNmxLXDDDhWt8eTJlZ4nLVphxgCnEchvC094Wn6GLk4aHiJCYnpCIQ8jJzMfGoaQkpaOlIQIP+EAb+EAe+U+AwQVERM3O58Hj4PHqAheYuE5JdLXDKhjQwIYEMEcOPzcMEOHAhNhDXNkc4W2RktZYszZa0Zt8i3CzZuFuHLma5cblxiZMMIAo/BoX4YBvhgHmT5ICE/B9V+D8PNZiAhseY7gVvHiE2EMmbhlibYmy1wxcsFrTGyarXGJwyWs8OLI5xM2ubG5xgCmkcg/4eOv4eOxx8DfaZhUxC1s9OfDWAg/4Qzv4Qzxynj243NyisYrVTHHffiIbP2LS9iYOBgUDAwEDAQJAQMBBw9/CwEDZgITYQ1cs8rdowwrXLJq2WtMbFytxZczJaxw48zVo4bYWbRkAKVRCD/hia/hiJa3qd73bV9JCE/CAR+EAWVp5I4DBnvrbQhs+YrgoO/h4OBhYWhpYOAg4cITYQ2wuG7DM1bLWTJuyWtHOJgtw48rNbmb5MzPHkYuGzHIAKSQmE/DJh+GUuWDFuxUyAg/4PQP4PV9Vw46oAh8SVeBwW+wmBwWPgITYQ3asmrFw3ZLcrnI2WtMbZotcscTla1at2jFphZY2rhmAKgQEqhPw5KfhyzYWHEwYs2LBaCNb3uyRpCE45b58d4wlupozaAIT8IGH4QObTtPAkhNWdZpyshqzZrUojfHlx5d99uXDAheYuE4GpnlhhjQwgIBAIIYIYI4I69LgYpdyAITYQyytMTVxhbLcLjKzWtGmTMtcZcjBbkw48jVk1wtcjhsAKeCeD/h6m/h6dZ7c9btx3MsV21y1VS63xvNzfC3LVAIP+EK7+EKnUaYxLc73vfXOU44cO3DXAnOXhvHvmhefOKTYzywwRwQoSEIIIIEEKGGGO3Wwoc6AhNhDFniaNsjVgty5HGVa0cMWq3Fhc41uXE1yOWObM5a5nIAqCASWF+JCj4kHZIarZLY5Z4UVGAwF1FUU9eHw+JweBnhiuixlGAsCE/Bzd+DkHFak6Tjlrnz59eO8ZWyZtWTBKU64c+HXl3zuAheWuC0WpppRoYYIwggQQQwEKOWfWwoc6ITYRjYM2bbK2ZLWLBozWtGTVwtcsXLFbib5WeRvhaMsjhiAKTg2D/iZy/iZZvjrrNbTqQIT8IMn4QN4TjW7htOPWhs8YnQNvFxdLTwsBAx4hNhDhi3bYsLditbs8bda0aMMS1xjbZVuHFjcsWONi0wt3IApGCIP+JzD+JzW88OmOAIP+Dnr+Dp3wKamAh8bW2Ez+gwODx0AhNhDbKzxs8eLEtY5WTFa0aN8a3DhYuVrHLixt2jHFiYt8QApYEIT8UMX4oT7SwQlPHly31qwAhPwcafg4DxWwRwXjW+HHj14QhsqYBgVHPwsHBwMbewcBB1YhNhGZm5Y5cTRwtc5sOFa0ZM8y3ExxslrRniytczdjibuWQApLC4X4oMPihBsuwGAwFlU0AIL+gaP6B/zPWrXQh8KUOBwKRy2gwtAZuCE2EZGzHM3YuG61i0YOVrRw1yrXGJg0WtMuXJhZtcWJy2ygCmwahvFjB4sf5eBhZKInqCmmpBEy9DV19DJoGalJyaCD/g9+/g93YvlGqqoi5u+M7ZmUAIbK2AYOEn6mDhYCFgIOABAwMbfwMCsQITYQzaYc2FmxxLcOJtlWtMeRutxNnDla3bMW7JlmaYmLTCAKhQEihvAhN4ED5mZn42ThIiWnKakppKGg42PnZmdj42NhUBJR05JTkoCG8MQ3hjDipyOpJKQjIpDxczJzMnKycrFw8EkIyQmJqEikJDiF4+16XOyyyo4YYRDAhghII0derhQ4ECE2EZmzPNic5Gq1y3auFrTCwZLXOXDlW5MTVowxs2TjHhZACnYchvBIN4JG52Li4aMlpqgmpKEg4mTlZ+TiYVIRkxLS0UCE/DCR+GEW3AjqlCeHDpx5cefHjnOLFTFgyUCGztiGAgb+HhYGBgYEQKBIGBg4u5ICbCE2EMcThszbY2S1rkZ4VrRu4ZrcTjJkWuWLBm2zY82Fg2zACnEdhPwXkfgvhw4aS1aOBo0UwXw5d+PPhrCeSeCGSQCD/hhq/hhLqcIib3vjz48e/Pjd1PgV0100heaOF4odTXHHGQoYIUMMEcMOFz8COUAhNhDJw3w48WbMtY43ONa0xMcq3FmzOVrVo1aM2jJnmas2IAp2IYX4O7Pg75imgusmgghRyxxyx014HA23wsBgMZiMJiKghPww5fhhrnilgwSRrfHpy58d6zlgwZMmLFPNNMCF584ngh28caNBGAI4EcMeLzcKGMAhNhGNjlbMWzTGtxNsjBa0yNGa3E1cuVuPJmZsGjbE0yNMQApRDYP+FxL+Fw/Ljia1w6a5AIT8MDH4X5ZYkmGe3LpxgIfJV3gEBo8FgsPoMDQGOiE2EOHGbJmaOcy3C1xNVrTKxZrcTVkyWsMbLHmYscbRrmbAClMOhfhrM+Gq2+PFwRwwQ4ibBTCE/C9Z+F5WmrBgpGGXHt06QIfKl/KPBYLAYTR4GTshNhGJuwbZWjJstyYW7Ra0ZNGa3E4ZMlrLE4YMsOZg1ytGYApWDoP+Hoz+Ho+ercGsdNdghfheO+F3HCUWSRQ4GDE4PB4Eh8sYHgUDocDg8Fi81gsCgsbAITYRmcuXLFu5arcuZk5WtG+Vstc5sORaxx5MmPDmc4sTRoAKTwyE/ETB+InuuFOGKGbJkIT8L8H4Xs9EMlJUx4c+UIfMGC4FA6TBYnQ4OgMtITYRhcNmbnLjaLcOFg1WtGjZmtc5GeRbicMsrNkxytWmXGAKTw2D/jDq/jDxy3irqYrAhPwi8fhFZaIYKYYZ8OnOh8nXuAQGjweBxWdwFAZCITYQzzNMmXDmcLWTFoyWtGmRmtcYmTBa4y4sbVplzOMuZyAKeyKE/G2F+Nt/Xly0pq0cDNowWnHDfDGs4TjSjNLJipgAhfg+8+D7+TDRYCCSem+++22uCC6TAYSzAWIZZcTXi7cOheWOCUGtphlgjIYEKAEEKOPB6OCGGkAhNhGHG2xNceVytyNcbVa0yN3K3ExatlrNpkYNmGJzlbY8wApqGIbxyoeOY2AiIqckpiIhIuVmZ2XjYGEmpqmnqSSAhPwfFfg9nnizynGEcC0IRXjry58OcIbT2S4KXr4lBwJAwAgYGVt4MnQhNhDPG0cs8jRqtcZWjNa0yMWC3E3Z4VrjHlYY2LXM2zYnIApaEIT8eoX49S7Y9kMyhDHKWACG8G23g3TmpqciJaKjISHgZWRmZMCGyZcwKjoYOBg4GHvY2ChbECE2EOHDfNmy5Wi1m3ZMVrTM2xrXLhi3W4nORtja48bZjlxgCm0ahfkEW+QUW2fBXYjCYTAVKacPXg76zBUYyrCAhPwfpfg/J1UwITrhx5dOHXeqFmimKWCGzxiFB38PCwZBiBgYCDgIWNuYKAg4kCE2EM2zhrkat2y1wxbMFrTK1yrXLhthWtmmFo3zM2rlg2YACnkjg/5CoP5CkePHV6rETfXWa4axrBe82nWeDACE/B71+D1+0MEJLzy5cufTjxyYMGbRmxYJSvDPfTh4IIXmLhGKPUzzwxoUMKGCGKGCGKKOCOGevUxIbyE2ENM2VzmzNWy3NiaN1rTDiYLcLXC3WsMTTK1zM3DTMyagCoABJYX5F6vkXrwrAzLqrLJpIY6a65UVE1EkEuFxOTyOVpzdsYCE/B+V+D+u2qWaEoTjWdULZsmjNikrh05cuGs8E7RkhebuI4sHlaYYUsEMEYQQwQQwQoSOG/VyyT5EITYRkaMGWJnhyLWGNk1WtGzPKtxYmuJa5xNGDBi2zNWmHIAKhQEjhfjg++OEXD4PCyyzYLCY7GYS6iWWuvA01wTwRKJKLLLILIX4VEvhUbmw0WIoihjrwuBwuDpnhkowGAwmEqmgU4WvE4XE4MCF5Q3qDQ4OeFGhhghIYIIYEEKCOW3UyxQ48CE2EYcLRo2cMsa1u4buVrRriarXLNu3W5cjZziZMWzbE0ygCm0YhvHa547gZWDgJKQoJCUhICRmZ+Zk42IhJaWoJgCE/CjB+FE/Nmnaa8YwtCkoVtwcPBz6wIbSWP4CBwLCoWAg4CBICDQs/WwZDiE2EMsWXIzzN3K3FhYslrRs1ZLXOVjiWsmWRhhyscjXKywgCoIBJIbyCteQUOChoWMj4WVpZOVi4GGkKCmoJiMRsnPzMzGwcBKR01HSkICE/Cv9+FiW8q6GrBizZJWlG9b4U4JStGVWnDry54XhTGwzZmmOGVHHDCgjEKBBCQw4HUzxQ4shNhGRw0c42eZqtZM2bda0ZMsq3C4ZtFrJw1c5MuXEzcN2QApPDYP+QuL+QsuebjDfLPIAhPws6fhZt1QxXjDHXOzgh8UVlAJzEYLB57B4ClohNhGNjhysHOXGtZY2GFa0ZM2q3E2YsFrDDmcOGDlk2zNHIAp3IoP+RQL+RQfx874Ry4cuGIXO964zObtcYrlw6dCE/Cud+Fbudo5oyjG+Gt5zS1SyYrUTw5cPDy8HTvCF5S4BQaO+eOFHBDBCghihQEKOG3WwwQ4sITYQ3zOcLlu3bLWTljkWtMOFqtcMM2JbhYYcjfG5w4ceZwAKcyCD/kXo/kXP8F1xMQnpHDWKic8efPNzV8riwIT8LM34WX8GjHmnW98s886xpbFkzZJWhdvnn04QheSNnHFjc7HDGQwkEMUECAjjwerlgjyIITYQ3cN8THFhZrcbjM4WtMjFitc4mjdblb4WDHFmbYmTlsAKgwElhPxxCfjiFgrSdIYJSI48evHnx4YsGbVs4WrZbZGE7oX4bBvhsHoykGIsmmhlvtvweFweBrnikuuwl2AmgR4GXB04OsCF4wzccWVyccMZDDAQoIYIYECGCGGPC6WOKWAhNhDJnixscuVutZsczBa0csci1ziYNFuRq3as2bNwzcsHIApiGoT8dgH47A8TZXFCE648ePPjvGtoZGKVAIP+Hez+HdNu+s893eYiqcKxPKcIheUN6h1dcqOCOCEhI5adDHDAITYRlyZszloxarWzNjkWtGLlitc5GDZa0zN27bG5ZMszjKAKciCE/Hr1+PV2DFKxhrny6cuPDWcqYsmTJsxcCGRghPw6yfh1xVlWCsKp0lTFgzZrYKRnhw49ePXhheSNrDBpcTBLBDBHFHBDAEEKFPq6zIghNhGHHjxZcOZitcM2bla0YOGC1y5aZlrfI5btGrPI0yYcwApuGYbyC/eQaWFh4yGmpKYjoSBjZGflZmLREZRSE9HAhPw4VfhwbzRtFdWMEqShGct+Pbj1gIbO2JYKBwLBwcDAwMCgYCBgCDk7WDQIITYQ0ct2DdvibLWzNtlWtG7HCtctWbBazxY3DLM0bsmubIAKfCKD/kOg/kOj8Gr4Q1Wo4Y1VXnjnfFGK4YzwzMiE/Dip+HC+eC9la48OXDlrWlMWbFsyYJRvjvw8u/Lvhs6YfQN/GoODQKBgUFAwUBAQEBAwEChYCHwDDoGnITYRkcs2rBs3crWTjG3WtGDZutcs2ONa4auGrXG0y5m+XIAKVA+E/I4J+Rv2zJBhxx210qiE/DZF+Gv/MwYpSjHffTlygIbQmL0HglCwcLJ2sDAwMGAhNhGJtkzZG+NitYtGTBa0bN261w2ZtFuNk0aYsjZm3zNcQApSDYT8jRn5Gl8UNmDFSdtOHSCD/hwI/hwv4arVcN43e4fIFtgEFocHgcFo8DgEBmIhNhDbM4aZW7Ngtx4mrNa0c4ci1xkwuVrBwzb48jdlkaN3AApHCYP+Rzb+R1uk9K5Qg/4aJP4aJfAqtTVgh8aWGBwu/w+AwWPgITYQwxuGLHDharWjPJlWtM2FqtctXDhblwsszBwwaM2TXIAKYxKG8eYnjzNo5uVgYaUmqCempSChImFjwIbxEJeIjGWpJiWhoKDh4uXj5WHkY2XAhsnXMCtZODgYGBgYWJvyDgwhNhDXLjxt8rFstwuceZa0wsGa1yzx4luPK2zZWWVw1xNG4ApzIoP+Pm7+Pm+ufLNVpFs1jlXCprd95VjlrlGghPxCXfiEv4GDFktSVa4cePTr03rRiyZs1pQwxyz13IXmThGKXZyxo4ISEhgIIYBHLXq0MEIhNhDlw0zZGrDKtyucmRa0zYnC3C3cMFrltkcYcbNu3bsGgApwIIT8haX5C39M8dJZMWrNilKNcOPOnOS0rTtOE4T8RWn4ivbap7ITnXDjvfDBbE4UISXrlvnnnIXkTYxwam+FHCQoIYIYAQw262CGGcAhNhGZzmc5sTfGtcZnLFa0Z48a3DhcN1rjMwzN3Lho3aMWgApyIIT8iHn5EKcccaclMGLFbBZHLjx473U1NFLShPxFgfiKxha+iaNb46561hG2DFkxSpO2eeeekIXjzUwtHfLHDCjQQoCCCFBLDl8nFHFiACE2EYcjHIxa5MS1q4b4lrRg0xrcTlmxWucrjGyzYWbZm5agCoYBKoX5IFvkgJtYGWJVFgpppJYa5bZ4FU1UkU9uDxuLxM8WAwmcw2Yw2KCE/EVd+IsXY2KQhOd63jOFsWTBixQjPDlnhnG0Yw1t+Ph4QITyV1ay4/VhGMwCBCJCMIiM1dPfnBnAITYRhZscbnIwyLcrZg5WtG7BytxOXONbmxZW2Fu0Zs8bFwAKfCKG8k73knNg0ZBQ0VBQcLBxcXGyMXHw8HBwEVGSk9JTUZNIqDxyhPxG1fiOP1MGGE41nWsJWyZtmrZixSnhw49tc+WcgIXizNwQ4nMxpYIyGCACMGP0sqWsITYRmY4czXI4zLWeJxiWtMzJmtxOGrVa1Z5MjFwzytXDZgAKtwFGhfgS6+BLmGebGzYWPCw4WCWia6zBXYiy7AWWXSRy04PE4fI4vB4GWeSSzAYTFRYrCWURRz324u/C1zwwSXYqbAYLBIP+HNL+HMPvw4xrjw44us0upqUzebWqKxyYQuc5mOsVNRGJwKtdZ1xboITtYpR5M8M4oxRhMnCMIiE5RhGCcokIwRQnCMEYEIkIwmr2d6PLITYRjcZszZqwxLWmLM2WtHDjKtwtXLNa2b48OPM1cNHLFsAKhgElhvBo14NE4mRjaGJj0JJTVFVVFBMREDDy83U0tHLyMTAxEROREtDRkCCF+IpT4iz8RdlrslVgJoJ7cLi8Lh8DhbbaZZIJLKLrLLIZoYoQheHMeg0NcsqFCQwCEhEMEZTrUMAhNhGZhiZYsbVgtxM8eVa0xMnK3C0Z41rHDixtGLFs0YOcYAqtAVmD/iOI/iOFt37ceAdeni1uMxdLzx3z3zi8cI5RUzdzmpq4mL1HDXLXTk4QpXLh08Dp01Vz4Odzet9LjjmC/q/D+r//ifH8XeB58NSyzcM3DCxWkqyhhitLalhkjLZt3PPi8cCD+HOseDx6ztlKYuJIuJiYkRIiYkiUSiQBEolEgBFxc59vxZR5ACE2ENsTHIzatGS3Nmb41rRq0brcLNzmW5G7PKybZWLnLiyAClMOg/4T+v4T+7b1eMZ6NaCF+IZD4hdYMZJgKJoKZ8Dg8SCGz9i9M08LBwsPgOBQMiAhNhGRsyzN2TbGtY4WmJa0c4sa3FlZOFuJhkbZMjdm0ytsoApcEYP+GTT+GUHdddIrURwjljgAhfiEy+ITOjHRYaqiCCXBw4W3C1iGzhiGBjauJg4GBg4OXsYGBgIQITYRkZNcmNpkaLcTFu4WtMzPMtwsmmJa4YucbLM2ctMmJoAKUQ2D/hxy/hxz4zx5TVcaUIT8QuX4hWcmjFuwYsEJ3yiHxFT4CncHg8NosHgUHiYhNhDJvizNWDNstYNWORa0cNcK1xibY1rTMxyYmbdw1atGoApXEYT8R4n4jxWLLmhgwWtTNhvlwoP+Isj+Isk3Vlxemo4AhstYLgY+fi4WDg4ODjbuFgIGNCE2EY2GVmzxsWC1u0zM1rRhlxrXDdjhWsGeJwzaMsbjJmbACkoLhfiP6+I/HFWWUSyVy3iD/iQo/iQpvjiJuViHw1TYDAZ/C6KgqGghNhDFi1ZOWOZytZMmzBa0zMXK3EzcsluVy5wscrbEzwtGYAqDASqD/inS/inP1nhz5XrXDGqTnPHe973nebZhEViOmL0AhfiF0+IZGKGiOaGKGOGGOGCKSabBVYLCYrBYCKaOOvF34O/D04PI22iE8YcM6t8M5pxhGEYwAAjCMJzx+A0VACE2EM2LVs0c5Gy3M2csFrTJiyLcTVjhW48jbE2Y4mLFszYgClUOhvFPB4p4a6GloaMgIGFmY2XiQIP+JC7+JC/w5uajfgVSgIbLGCUDewsLCy9nAwcBFCE2EMGrPK4Z4XK3CwysVrRvmZrcWVmxW4WDnIyZ4crNnjxgClIPg/4ntP4nq64PA3pml3KD/hiA/hiBzHPW6Ti4jACGylgWBk5uJg4WHrZ2Bg4KKCE2ENsrPE2btcS3G3aNlrRw1YLcTZi3W43OJmxbs3LhvixACkcKhPxP6fifpxbMFqVjcIL+poP6mZ8+WtsAh8YWOAqXR0FgcVAhNhGPE4aMmrdqtZt2OVa0c5WS1y2ZuVrbM0Y4nGZmxxZmgApXEIP+LKj+LKl4KdY4ax03GbCE/C7B+F2HJk2U0QtHLHTl05yGzlieAYBhYOBgYOHv0BByICE2EN2uNriYtsq1g3YM1rRkxzLXONviWt2zZliyNWrly4bgCm8fhPxcNfi4bwq2ShamS2CUJz06cuvHGErYMkKAg/4X3P4X1aXyRMSmsRVUq8549778fD5gheTuAYWtnhhIYo4CGCGCCOCGO/SzxR4EITYQ0ZM2rVsyarWeZo1WtGTXKtcOGrBbhbYmGFqyyYWWHGAKSwuE/Fy9+LjXJqtak4VAg/4XvP4X2eOd8cbnMofG1jQOgzGTwWBwKAghNhDNljysmeXItwtmzla0y5MK3FkxZFuPG2xtWGNmyY4WgAqYAk+H8Gu3gyBl9JsNlsddpMjgUkqFeuF4wNcrJSphFIPI6DY7rgPAd7uNVn8bjVCt12wZg7CmDK9SIwjMzpdps93vN3udbrc5iMUo1gwJhDEGFLdSotH6HbcI4Xw7d8D0PgJgh/DFB4Y+51MqtOqZNpZFIjJZ/WbDa7TU6bI4nEpFNKFQrBSqpRp9QplDorL6fW7rf7rTZ7F4FGJlNqFNKJOqBOJ9OppIIVFZzUbfa77VaHG4VKqZWLRYrRYqFKuAzIXhzFywaeOWGGWCMgQxQwQQwRxQoYYUEMMKJBDBAQRkEJDFDBDBDDBDBChgQIYIYLdbTDwKITYQ4cuWrFq1YrWrTDlWtMbNytxNmmNbkwsnLbNhcM2bnEA="/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1632</TotalTime>
  <Words>627</Words>
  <Application>Microsoft Office PowerPoint</Application>
  <PresentationFormat>On-screen Show (4:3)</PresentationFormat>
  <Paragraphs>220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Dark 3410</vt:lpstr>
      <vt:lpstr>Arithmetic </vt:lpstr>
      <vt:lpstr>4-bit Adder</vt:lpstr>
      <vt:lpstr>Arithmetic with Negative Numbers</vt:lpstr>
      <vt:lpstr>First Attempt: Sign/Magnitude Representation</vt:lpstr>
      <vt:lpstr>Two’s Complement Representation</vt:lpstr>
      <vt:lpstr>Two’s Complement</vt:lpstr>
      <vt:lpstr>Two’s Complement Facts</vt:lpstr>
      <vt:lpstr>Sign Extension &amp; Truncation</vt:lpstr>
      <vt:lpstr>Two’s Complement Addition</vt:lpstr>
      <vt:lpstr>Diversion: 10’s Complement</vt:lpstr>
      <vt:lpstr>Overflow</vt:lpstr>
      <vt:lpstr>Two’s Complement Adder</vt:lpstr>
      <vt:lpstr>Binary Subtraction</vt:lpstr>
      <vt:lpstr>A Calculator</vt:lpstr>
      <vt:lpstr>A Calculator</vt:lpstr>
      <vt:lpstr>Efficiency and Generality</vt:lpstr>
      <vt:lpstr>Performance</vt:lpstr>
      <vt:lpstr>4-bit Ripple Carry Adder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4: </dc:title>
  <dc:creator>Kevin Walsh</dc:creator>
  <cp:lastModifiedBy>Kevin Walsh</cp:lastModifiedBy>
  <cp:revision>272</cp:revision>
  <dcterms:created xsi:type="dcterms:W3CDTF">2009-12-08T21:17:36Z</dcterms:created>
  <dcterms:modified xsi:type="dcterms:W3CDTF">2010-02-04T20:05:09Z</dcterms:modified>
</cp:coreProperties>
</file>