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notesSlides/notesSlide16.xml" ContentType="application/vnd.openxmlformats-officedocument.presentationml.notesSlide+xml"/>
  <Override PartName="/ppt/tags/tag525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Default Extension="png" ContentType="image/png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43.xml" ContentType="application/vnd.openxmlformats-officedocument.presentationml.tags+xml"/>
  <Override PartName="/ppt/tags/tag490.xml" ContentType="application/vnd.openxmlformats-officedocument.presentationml.tags+xml"/>
  <Default Extension="emf" ContentType="image/x-emf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tags/tag421.xml" ContentType="application/vnd.openxmlformats-officedocument.presentationml.tags+xml"/>
  <Override PartName="/ppt/tags/tag519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notesSlides/notesSlide13.xml" ContentType="application/vnd.openxmlformats-officedocument.presentationml.notesSlide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522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440.xml" ContentType="application/vnd.openxmlformats-officedocument.presentationml.tags+xml"/>
  <Override PartName="/ppt/tags/tag538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1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slides/slide32.xml" ContentType="application/vnd.openxmlformats-officedocument.presentationml.slide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notesSlides/notesSlide23.xml" ContentType="application/vnd.openxmlformats-officedocument.presentationml.notesSlide+xml"/>
  <Override PartName="/ppt/tags/tag532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87.xml" ContentType="application/vnd.openxmlformats-officedocument.presentationml.tags+xml"/>
  <Override PartName="/ppt/tags/tag398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notesSlides/notesSlide17.xml" ContentType="application/vnd.openxmlformats-officedocument.presentationml.notesSlide+xml"/>
  <Override PartName="/ppt/tags/tag537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52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499.xml" ContentType="application/vnd.openxmlformats-officedocument.presentationml.tags+xml"/>
  <Override PartName="/ppt/tags/tag504.xml" ContentType="application/vnd.openxmlformats-officedocument.presentationml.tags+xml"/>
  <Override PartName="/ppt/tags/tag515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tags/tag540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ppt/tags/tag455.xml" ContentType="application/vnd.openxmlformats-officedocument.presentationml.tags+xml"/>
  <Override PartName="/ppt/tags/tag46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Override PartName="/ppt/tags/tag50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notesSlides/notesSlide14.xml" ContentType="application/vnd.openxmlformats-officedocument.presentationml.notesSlide+xml"/>
  <Override PartName="/ppt/tags/tag523.xml" ContentType="application/vnd.openxmlformats-officedocument.presentationml.tags+xml"/>
  <Override PartName="/ppt/tags/tag53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485.xml" ContentType="application/vnd.openxmlformats-officedocument.presentationml.tags+xml"/>
  <Override PartName="/ppt/tags/tag496.xml" ContentType="application/vnd.openxmlformats-officedocument.presentationml.tags+xml"/>
  <Override PartName="/ppt/tags/tag501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slides/slide28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notesSlides/notesSlide19.xml" ContentType="application/vnd.openxmlformats-officedocument.presentationml.notesSlide+xml"/>
  <Override PartName="/ppt/tags/tag539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Override PartName="/ppt/tags/tag528.xml" ContentType="application/vnd.openxmlformats-officedocument.presentationml.tags+xml"/>
  <Default Extension="jpeg" ContentType="image/jpeg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17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notesSlides/notesSlide11.xml" ContentType="application/vnd.openxmlformats-officedocument.presentationml.notesSlide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53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tags/tag52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notesSlides/notesSlide18.xml" ContentType="application/vnd.openxmlformats-officedocument.presentationml.notesSlide+xml"/>
  <Override PartName="/ppt/tags/tag527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notesSlides/notesSlide21.xml" ContentType="application/vnd.openxmlformats-officedocument.presentationml.notesSlide+xml"/>
  <Override PartName="/ppt/tags/tag530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notesSlides/notesSlide15.xml" ContentType="application/vnd.openxmlformats-officedocument.presentationml.notesSlide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notesSlides/notesSlide3.xml" ContentType="application/vnd.openxmlformats-officedocument.presentationml.notesSlide+xml"/>
  <Override PartName="/ppt/tags/tag228.xml" ContentType="application/vnd.openxmlformats-officedocument.presentationml.tags+xml"/>
  <Override PartName="/ppt/tags/tag27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4"/>
  </p:notesMasterIdLst>
  <p:sldIdLst>
    <p:sldId id="281" r:id="rId2"/>
    <p:sldId id="288" r:id="rId3"/>
    <p:sldId id="289" r:id="rId4"/>
    <p:sldId id="260" r:id="rId5"/>
    <p:sldId id="286" r:id="rId6"/>
    <p:sldId id="262" r:id="rId7"/>
    <p:sldId id="301" r:id="rId8"/>
    <p:sldId id="302" r:id="rId9"/>
    <p:sldId id="303" r:id="rId10"/>
    <p:sldId id="263" r:id="rId11"/>
    <p:sldId id="304" r:id="rId12"/>
    <p:sldId id="305" r:id="rId13"/>
    <p:sldId id="306" r:id="rId14"/>
    <p:sldId id="264" r:id="rId15"/>
    <p:sldId id="291" r:id="rId16"/>
    <p:sldId id="297" r:id="rId17"/>
    <p:sldId id="307" r:id="rId18"/>
    <p:sldId id="308" r:id="rId19"/>
    <p:sldId id="267" r:id="rId20"/>
    <p:sldId id="268" r:id="rId21"/>
    <p:sldId id="269" r:id="rId22"/>
    <p:sldId id="299" r:id="rId23"/>
    <p:sldId id="270" r:id="rId24"/>
    <p:sldId id="300" r:id="rId25"/>
    <p:sldId id="275" r:id="rId26"/>
    <p:sldId id="276" r:id="rId27"/>
    <p:sldId id="277" r:id="rId28"/>
    <p:sldId id="274" r:id="rId29"/>
    <p:sldId id="278" r:id="rId30"/>
    <p:sldId id="294" r:id="rId31"/>
    <p:sldId id="280" r:id="rId32"/>
    <p:sldId id="296" r:id="rId33"/>
  </p:sldIdLst>
  <p:sldSz cx="9144000" cy="6858000" type="screen4x3"/>
  <p:notesSz cx="7772400" cy="10058400"/>
  <p:custDataLst>
    <p:tags r:id="rId35"/>
  </p:custDataLst>
  <p:defaultTextStyle>
    <a:defPPr>
      <a:defRPr lang="en-GB"/>
    </a:defPPr>
    <a:lvl1pPr algn="l" defTabSz="41468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DejaVu Sans" pitchFamily="34" charset="2"/>
      </a:defRPr>
    </a:lvl1pPr>
    <a:lvl2pPr marL="673860" indent="-259178" algn="l" defTabSz="41468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DejaVu Sans" pitchFamily="34" charset="2"/>
      </a:defRPr>
    </a:lvl2pPr>
    <a:lvl3pPr marL="1036707" indent="-207341" algn="l" defTabSz="41468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DejaVu Sans" pitchFamily="34" charset="2"/>
      </a:defRPr>
    </a:lvl3pPr>
    <a:lvl4pPr marL="1451391" indent="-207341" algn="l" defTabSz="41468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DejaVu Sans" pitchFamily="34" charset="2"/>
      </a:defRPr>
    </a:lvl4pPr>
    <a:lvl5pPr marL="1866074" indent="-207341" algn="l" defTabSz="41468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pitchFamily="34" charset="0"/>
        <a:ea typeface="+mn-ea"/>
        <a:cs typeface="DejaVu Sans" pitchFamily="34" charset="2"/>
      </a:defRPr>
    </a:lvl5pPr>
    <a:lvl6pPr marL="2073416" algn="l" defTabSz="82936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DejaVu Sans" pitchFamily="34" charset="2"/>
      </a:defRPr>
    </a:lvl6pPr>
    <a:lvl7pPr marL="2488099" algn="l" defTabSz="82936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DejaVu Sans" pitchFamily="34" charset="2"/>
      </a:defRPr>
    </a:lvl7pPr>
    <a:lvl8pPr marL="2902782" algn="l" defTabSz="82936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DejaVu Sans" pitchFamily="34" charset="2"/>
      </a:defRPr>
    </a:lvl8pPr>
    <a:lvl9pPr marL="3317465" algn="l" defTabSz="82936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DejaVu Sans" pitchFamily="34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2719" autoAdjust="0"/>
  </p:normalViewPr>
  <p:slideViewPr>
    <p:cSldViewPr>
      <p:cViewPr>
        <p:scale>
          <a:sx n="100" d="100"/>
          <a:sy n="100" d="100"/>
        </p:scale>
        <p:origin x="-738" y="-198"/>
      </p:cViewPr>
      <p:guideLst>
        <p:guide orient="horz" pos="1960"/>
        <p:guide pos="261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BA1FEE03-8B24-4057-90F5-A280633F14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1468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673860" indent="-259178" algn="l" defTabSz="41468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036707" indent="-207341" algn="l" defTabSz="41468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451391" indent="-207341" algn="l" defTabSz="41468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66074" indent="-207341" algn="l" defTabSz="41468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073416" algn="l" defTabSz="8293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099" algn="l" defTabSz="8293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2782" algn="l" defTabSz="8293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465" algn="l" defTabSz="8293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CBD7C9-CAF0-49B2-8C4C-CF5E16965B29}" type="slidenum">
              <a:rPr lang="en-US"/>
              <a:pPr/>
              <a:t>11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CBD7C9-CAF0-49B2-8C4C-CF5E16965B29}" type="slidenum">
              <a:rPr lang="en-US"/>
              <a:pPr/>
              <a:t>12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CBD7C9-CAF0-49B2-8C4C-CF5E16965B29}" type="slidenum">
              <a:rPr lang="en-US"/>
              <a:pPr/>
              <a:t>13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DD476E-4B59-4601-BAE6-9010DF3894A1}" type="slidenum">
              <a:rPr lang="en-US"/>
              <a:pPr/>
              <a:t>14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1A73EC-45AA-4F8C-9851-879CB90DE5F5}" type="slidenum">
              <a:rPr lang="en-US"/>
              <a:pPr/>
              <a:t>19</a:t>
            </a:fld>
            <a:endParaRPr 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D634E8-3966-410F-A675-D54127C1123D}" type="slidenum">
              <a:rPr lang="en-US"/>
              <a:pPr/>
              <a:t>20</a:t>
            </a:fld>
            <a:endParaRPr 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1955B3-6FAD-43EB-B0D8-11AB234C8265}" type="slidenum">
              <a:rPr lang="en-US"/>
              <a:pPr/>
              <a:t>21</a:t>
            </a:fld>
            <a:endParaRPr lang="en-US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1FEE03-8B24-4057-90F5-A280633F14D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A571A1-4580-40CE-A1A9-286D00E50468}" type="slidenum">
              <a:rPr lang="en-US"/>
              <a:pPr/>
              <a:t>23</a:t>
            </a:fld>
            <a:endParaRPr lang="en-US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0114A5-7535-4797-85FB-58578D06969C}" type="slidenum">
              <a:rPr lang="en-US"/>
              <a:pPr/>
              <a:t>25</a:t>
            </a:fld>
            <a:endParaRPr lang="en-US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32 bits, 4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A1FEE03-8B24-4057-90F5-A280633F14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78C424-B978-42C3-9D17-DCF20D143D1D}" type="slidenum">
              <a:rPr lang="en-US"/>
              <a:pPr/>
              <a:t>26</a:t>
            </a:fld>
            <a:endParaRPr lang="en-US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Complexity is *the*</a:t>
            </a:r>
            <a:r>
              <a:rPr lang="en-US" baseline="0" dirty="0" smtClean="0"/>
              <a:t> issue.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8DDB6F-8009-4FBF-A8EC-A38F2E7DE7FF}" type="slidenum">
              <a:rPr lang="en-US"/>
              <a:pPr/>
              <a:t>27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113CD8-4CF6-420E-9664-BF5825243A64}" type="slidenum">
              <a:rPr lang="en-US"/>
              <a:pPr/>
              <a:t>28</a:t>
            </a:fld>
            <a:endParaRPr lang="en-US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4ED57B-C7D2-454B-8644-E0B4EA6482B7}" type="slidenum">
              <a:rPr lang="en-US"/>
              <a:pPr/>
              <a:t>29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E4C60C-CE23-45BB-8583-32C34CECF388}" type="slidenum">
              <a:rPr lang="en-US"/>
              <a:pPr/>
              <a:t>31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E4C60C-CE23-45BB-8583-32C34CECF388}" type="slidenum">
              <a:rPr lang="en-US"/>
              <a:pPr/>
              <a:t>32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BD59B5-173E-4D43-B506-C098FC002375}" type="slidenum">
              <a:rPr lang="en-US"/>
              <a:pPr/>
              <a:t>4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262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55CC9B-E77A-45AF-AAAA-214028AAF75C}" type="slidenum">
              <a:rPr lang="en-US"/>
              <a:pPr/>
              <a:t>6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55CC9B-E77A-45AF-AAAA-214028AAF75C}" type="slidenum">
              <a:rPr lang="en-US"/>
              <a:pPr/>
              <a:t>7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55CC9B-E77A-45AF-AAAA-214028AAF75C}" type="slidenum">
              <a:rPr lang="en-US"/>
              <a:pPr/>
              <a:t>8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55CC9B-E77A-45AF-AAAA-214028AAF75C}" type="slidenum">
              <a:rPr lang="en-US"/>
              <a:pPr/>
              <a:t>9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CBD7C9-CAF0-49B2-8C4C-CF5E16965B29}" type="slidenum">
              <a:rPr lang="en-US"/>
              <a:pPr/>
              <a:t>10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582C-4DAA-4901-BFF0-EBD5E2FB171C}" type="datetimeFigureOut">
              <a:rPr lang="en-US" smtClean="0"/>
              <a:pPr/>
              <a:t>1/26/2010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2F42B-025B-4882-97E1-3443C2BE0D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582C-4DAA-4901-BFF0-EBD5E2FB171C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A13D8-077C-465F-B6F9-3FF81EA34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582C-4DAA-4901-BFF0-EBD5E2FB171C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F17F-C4EA-4377-967A-FD8CD8623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582C-4DAA-4901-BFF0-EBD5E2FB171C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B2656-1F71-48FF-8CBF-4CFD95C1BA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582C-4DAA-4901-BFF0-EBD5E2FB171C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B654B-3214-4262-A425-1339A60CC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582C-4DAA-4901-BFF0-EBD5E2FB171C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7DB1-F645-4249-A2E3-37D9098B49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2" y="304802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304802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582C-4DAA-4901-BFF0-EBD5E2FB171C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10B57-8874-445D-8AB9-ABDC17462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582C-4DAA-4901-BFF0-EBD5E2FB171C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EB69-B66D-460D-8D43-681B69B4F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582C-4DAA-4901-BFF0-EBD5E2FB171C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E4476-3F66-4FE3-B3F2-B9774B8D6E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582C-4DAA-4901-BFF0-EBD5E2FB171C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C2786-486F-4EC4-9739-1A6F89AA7A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6" indent="0">
              <a:buNone/>
              <a:defRPr sz="2800"/>
            </a:lvl2pPr>
            <a:lvl3pPr marL="914210" indent="0">
              <a:buNone/>
              <a:defRPr sz="2400"/>
            </a:lvl3pPr>
            <a:lvl4pPr marL="1371316" indent="0">
              <a:buNone/>
              <a:defRPr sz="2000"/>
            </a:lvl4pPr>
            <a:lvl5pPr marL="1828421" indent="0">
              <a:buNone/>
              <a:defRPr sz="2000"/>
            </a:lvl5pPr>
            <a:lvl6pPr marL="2285526" indent="0">
              <a:buNone/>
              <a:defRPr sz="2000"/>
            </a:lvl6pPr>
            <a:lvl7pPr marL="2742630" indent="0">
              <a:buNone/>
              <a:defRPr sz="2000"/>
            </a:lvl7pPr>
            <a:lvl8pPr marL="3199736" indent="0">
              <a:buNone/>
              <a:defRPr sz="2000"/>
            </a:lvl8pPr>
            <a:lvl9pPr marL="3656841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4582C-4DAA-4901-BFF0-EBD5E2FB171C}" type="datetimeFigureOut">
              <a:rPr lang="en-US" smtClean="0"/>
              <a:pPr/>
              <a:t>1/26/2010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C470-672A-4007-8533-ED73CBE3B9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l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0174582C-4DAA-4901-BFF0-EBD5E2FB171C}" type="datetimeFigureOut">
              <a:rPr lang="en-US" smtClean="0"/>
              <a:pPr/>
              <a:t>1/26/2010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2"/>
            <a:ext cx="2895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ct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algn="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5D1FE239-BAFB-4267-92BF-94F07049125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defTabSz="91421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692" indent="-285690" algn="l" defTabSz="91421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385" indent="-228553" algn="l" defTabSz="914210" rtl="0" eaLnBrk="1" latinLnBrk="0" hangingPunct="1">
        <a:spcBef>
          <a:spcPct val="20000"/>
        </a:spcBef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490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595" indent="-228553" algn="l" defTabSz="9142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image" Target="../media/image6.emf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tags" Target="../tags/tag153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notesSlide" Target="../notesSlides/notesSlide9.xml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tags" Target="../tags/tag1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26" Type="http://schemas.openxmlformats.org/officeDocument/2006/relationships/tags" Target="../tags/tag180.xml"/><Relationship Id="rId3" Type="http://schemas.openxmlformats.org/officeDocument/2006/relationships/tags" Target="../tags/tag157.xml"/><Relationship Id="rId21" Type="http://schemas.openxmlformats.org/officeDocument/2006/relationships/tags" Target="../tags/tag175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5" Type="http://schemas.openxmlformats.org/officeDocument/2006/relationships/tags" Target="../tags/tag179.xml"/><Relationship Id="rId33" Type="http://schemas.openxmlformats.org/officeDocument/2006/relationships/image" Target="../media/image7.emf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tags" Target="../tags/tag174.xml"/><Relationship Id="rId29" Type="http://schemas.openxmlformats.org/officeDocument/2006/relationships/tags" Target="../tags/tag183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24" Type="http://schemas.openxmlformats.org/officeDocument/2006/relationships/tags" Target="../tags/tag178.xml"/><Relationship Id="rId32" Type="http://schemas.openxmlformats.org/officeDocument/2006/relationships/notesSlide" Target="../notesSlides/notesSlide10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23" Type="http://schemas.openxmlformats.org/officeDocument/2006/relationships/tags" Target="../tags/tag177.xml"/><Relationship Id="rId28" Type="http://schemas.openxmlformats.org/officeDocument/2006/relationships/tags" Target="../tags/tag182.xml"/><Relationship Id="rId10" Type="http://schemas.openxmlformats.org/officeDocument/2006/relationships/tags" Target="../tags/tag164.xml"/><Relationship Id="rId19" Type="http://schemas.openxmlformats.org/officeDocument/2006/relationships/tags" Target="../tags/tag173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Relationship Id="rId22" Type="http://schemas.openxmlformats.org/officeDocument/2006/relationships/tags" Target="../tags/tag176.xml"/><Relationship Id="rId27" Type="http://schemas.openxmlformats.org/officeDocument/2006/relationships/tags" Target="../tags/tag181.xml"/><Relationship Id="rId30" Type="http://schemas.openxmlformats.org/officeDocument/2006/relationships/tags" Target="../tags/tag18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tags" Target="../tags/tag210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tags" Target="../tags/tag209.xml"/><Relationship Id="rId33" Type="http://schemas.openxmlformats.org/officeDocument/2006/relationships/image" Target="../media/image8.emf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29" Type="http://schemas.openxmlformats.org/officeDocument/2006/relationships/tags" Target="../tags/tag213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tags" Target="../tags/tag208.xml"/><Relationship Id="rId32" Type="http://schemas.openxmlformats.org/officeDocument/2006/relationships/notesSlide" Target="../notesSlides/notesSlide11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tags" Target="../tags/tag207.xml"/><Relationship Id="rId28" Type="http://schemas.openxmlformats.org/officeDocument/2006/relationships/tags" Target="../tags/tag212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tags" Target="../tags/tag206.xml"/><Relationship Id="rId27" Type="http://schemas.openxmlformats.org/officeDocument/2006/relationships/tags" Target="../tags/tag211.xml"/><Relationship Id="rId30" Type="http://schemas.openxmlformats.org/officeDocument/2006/relationships/tags" Target="../tags/tag2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tags" Target="../tags/tag227.xml"/><Relationship Id="rId18" Type="http://schemas.openxmlformats.org/officeDocument/2006/relationships/tags" Target="../tags/tag232.xml"/><Relationship Id="rId26" Type="http://schemas.openxmlformats.org/officeDocument/2006/relationships/tags" Target="../tags/tag240.xml"/><Relationship Id="rId3" Type="http://schemas.openxmlformats.org/officeDocument/2006/relationships/tags" Target="../tags/tag217.xml"/><Relationship Id="rId21" Type="http://schemas.openxmlformats.org/officeDocument/2006/relationships/tags" Target="../tags/tag235.xml"/><Relationship Id="rId7" Type="http://schemas.openxmlformats.org/officeDocument/2006/relationships/tags" Target="../tags/tag221.xml"/><Relationship Id="rId12" Type="http://schemas.openxmlformats.org/officeDocument/2006/relationships/tags" Target="../tags/tag226.xml"/><Relationship Id="rId17" Type="http://schemas.openxmlformats.org/officeDocument/2006/relationships/tags" Target="../tags/tag231.xml"/><Relationship Id="rId25" Type="http://schemas.openxmlformats.org/officeDocument/2006/relationships/tags" Target="../tags/tag239.xml"/><Relationship Id="rId33" Type="http://schemas.openxmlformats.org/officeDocument/2006/relationships/image" Target="../media/image9.emf"/><Relationship Id="rId2" Type="http://schemas.openxmlformats.org/officeDocument/2006/relationships/tags" Target="../tags/tag216.xml"/><Relationship Id="rId16" Type="http://schemas.openxmlformats.org/officeDocument/2006/relationships/tags" Target="../tags/tag230.xml"/><Relationship Id="rId20" Type="http://schemas.openxmlformats.org/officeDocument/2006/relationships/tags" Target="../tags/tag234.xml"/><Relationship Id="rId29" Type="http://schemas.openxmlformats.org/officeDocument/2006/relationships/tags" Target="../tags/tag243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24" Type="http://schemas.openxmlformats.org/officeDocument/2006/relationships/tags" Target="../tags/tag238.xml"/><Relationship Id="rId32" Type="http://schemas.openxmlformats.org/officeDocument/2006/relationships/notesSlide" Target="../notesSlides/notesSlide12.xml"/><Relationship Id="rId5" Type="http://schemas.openxmlformats.org/officeDocument/2006/relationships/tags" Target="../tags/tag219.xml"/><Relationship Id="rId15" Type="http://schemas.openxmlformats.org/officeDocument/2006/relationships/tags" Target="../tags/tag229.xml"/><Relationship Id="rId23" Type="http://schemas.openxmlformats.org/officeDocument/2006/relationships/tags" Target="../tags/tag237.xml"/><Relationship Id="rId28" Type="http://schemas.openxmlformats.org/officeDocument/2006/relationships/tags" Target="../tags/tag242.xml"/><Relationship Id="rId10" Type="http://schemas.openxmlformats.org/officeDocument/2006/relationships/tags" Target="../tags/tag224.xml"/><Relationship Id="rId19" Type="http://schemas.openxmlformats.org/officeDocument/2006/relationships/tags" Target="../tags/tag233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tags" Target="../tags/tag228.xml"/><Relationship Id="rId22" Type="http://schemas.openxmlformats.org/officeDocument/2006/relationships/tags" Target="../tags/tag236.xml"/><Relationship Id="rId27" Type="http://schemas.openxmlformats.org/officeDocument/2006/relationships/tags" Target="../tags/tag241.xml"/><Relationship Id="rId30" Type="http://schemas.openxmlformats.org/officeDocument/2006/relationships/tags" Target="../tags/tag2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26" Type="http://schemas.openxmlformats.org/officeDocument/2006/relationships/tags" Target="../tags/tag273.xml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34" Type="http://schemas.openxmlformats.org/officeDocument/2006/relationships/tags" Target="../tags/tag281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tags" Target="../tags/tag272.xml"/><Relationship Id="rId33" Type="http://schemas.openxmlformats.org/officeDocument/2006/relationships/tags" Target="../tags/tag280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tags" Target="../tags/tag267.xml"/><Relationship Id="rId29" Type="http://schemas.openxmlformats.org/officeDocument/2006/relationships/tags" Target="../tags/tag276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tags" Target="../tags/tag271.xml"/><Relationship Id="rId32" Type="http://schemas.openxmlformats.org/officeDocument/2006/relationships/tags" Target="../tags/tag279.xml"/><Relationship Id="rId37" Type="http://schemas.openxmlformats.org/officeDocument/2006/relationships/image" Target="../media/image10.emf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28" Type="http://schemas.openxmlformats.org/officeDocument/2006/relationships/tags" Target="../tags/tag275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257.xml"/><Relationship Id="rId19" Type="http://schemas.openxmlformats.org/officeDocument/2006/relationships/tags" Target="../tags/tag266.xml"/><Relationship Id="rId31" Type="http://schemas.openxmlformats.org/officeDocument/2006/relationships/tags" Target="../tags/tag278.xml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tags" Target="../tags/tag269.xml"/><Relationship Id="rId27" Type="http://schemas.openxmlformats.org/officeDocument/2006/relationships/tags" Target="../tags/tag274.xml"/><Relationship Id="rId30" Type="http://schemas.openxmlformats.org/officeDocument/2006/relationships/tags" Target="../tags/tag277.xml"/><Relationship Id="rId35" Type="http://schemas.openxmlformats.org/officeDocument/2006/relationships/tags" Target="../tags/tag28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26" Type="http://schemas.openxmlformats.org/officeDocument/2006/relationships/tags" Target="../tags/tag308.xml"/><Relationship Id="rId3" Type="http://schemas.openxmlformats.org/officeDocument/2006/relationships/tags" Target="../tags/tag285.xml"/><Relationship Id="rId21" Type="http://schemas.openxmlformats.org/officeDocument/2006/relationships/tags" Target="../tags/tag303.xml"/><Relationship Id="rId34" Type="http://schemas.openxmlformats.org/officeDocument/2006/relationships/tags" Target="../tags/tag316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tags" Target="../tags/tag307.xml"/><Relationship Id="rId33" Type="http://schemas.openxmlformats.org/officeDocument/2006/relationships/tags" Target="../tags/tag315.xml"/><Relationship Id="rId38" Type="http://schemas.openxmlformats.org/officeDocument/2006/relationships/image" Target="../media/image11.emf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tags" Target="../tags/tag302.xml"/><Relationship Id="rId29" Type="http://schemas.openxmlformats.org/officeDocument/2006/relationships/tags" Target="../tags/tag311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tags" Target="../tags/tag306.xml"/><Relationship Id="rId32" Type="http://schemas.openxmlformats.org/officeDocument/2006/relationships/tags" Target="../tags/tag314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tags" Target="../tags/tag305.xml"/><Relationship Id="rId28" Type="http://schemas.openxmlformats.org/officeDocument/2006/relationships/tags" Target="../tags/tag310.xml"/><Relationship Id="rId36" Type="http://schemas.openxmlformats.org/officeDocument/2006/relationships/tags" Target="../tags/tag318.xml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31" Type="http://schemas.openxmlformats.org/officeDocument/2006/relationships/tags" Target="../tags/tag313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tags" Target="../tags/tag304.xml"/><Relationship Id="rId27" Type="http://schemas.openxmlformats.org/officeDocument/2006/relationships/tags" Target="../tags/tag309.xml"/><Relationship Id="rId30" Type="http://schemas.openxmlformats.org/officeDocument/2006/relationships/tags" Target="../tags/tag312.xml"/><Relationship Id="rId35" Type="http://schemas.openxmlformats.org/officeDocument/2006/relationships/tags" Target="../tags/tag3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3" Type="http://schemas.openxmlformats.org/officeDocument/2006/relationships/tags" Target="../tags/tag321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image" Target="../media/image12.emf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29" Type="http://schemas.openxmlformats.org/officeDocument/2006/relationships/tags" Target="../tags/tag347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tags" Target="../tags/tag354.xml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tags" Target="../tags/tag349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2.xml"/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" Type="http://schemas.openxmlformats.org/officeDocument/2006/relationships/tags" Target="../tags/tag357.xml"/><Relationship Id="rId21" Type="http://schemas.openxmlformats.org/officeDocument/2006/relationships/tags" Target="../tags/tag375.xml"/><Relationship Id="rId34" Type="http://schemas.openxmlformats.org/officeDocument/2006/relationships/tags" Target="../tags/tag388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33" Type="http://schemas.openxmlformats.org/officeDocument/2006/relationships/tags" Target="../tags/tag387.xml"/><Relationship Id="rId38" Type="http://schemas.openxmlformats.org/officeDocument/2006/relationships/image" Target="../media/image13.emf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tags" Target="../tags/tag374.xml"/><Relationship Id="rId29" Type="http://schemas.openxmlformats.org/officeDocument/2006/relationships/tags" Target="../tags/tag383.xml"/><Relationship Id="rId1" Type="http://schemas.openxmlformats.org/officeDocument/2006/relationships/tags" Target="../tags/tag355.x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tags" Target="../tags/tag386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36" Type="http://schemas.openxmlformats.org/officeDocument/2006/relationships/tags" Target="../tags/tag390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tags" Target="../tags/tag385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tags" Target="../tags/tag384.xml"/><Relationship Id="rId35" Type="http://schemas.openxmlformats.org/officeDocument/2006/relationships/tags" Target="../tags/tag38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3" Type="http://schemas.openxmlformats.org/officeDocument/2006/relationships/tags" Target="../tags/tag393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0" Type="http://schemas.openxmlformats.org/officeDocument/2006/relationships/tags" Target="../tags/tag410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image" Target="../media/image14.emf"/><Relationship Id="rId10" Type="http://schemas.openxmlformats.org/officeDocument/2006/relationships/tags" Target="../tags/tag400.xml"/><Relationship Id="rId19" Type="http://schemas.openxmlformats.org/officeDocument/2006/relationships/tags" Target="../tags/tag409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1.emf"/><Relationship Id="rId2" Type="http://schemas.openxmlformats.org/officeDocument/2006/relationships/tags" Target="../tags/tag7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413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6" Type="http://schemas.openxmlformats.org/officeDocument/2006/relationships/tags" Target="../tags/tag416.xml"/><Relationship Id="rId11" Type="http://schemas.openxmlformats.org/officeDocument/2006/relationships/image" Target="../media/image17.emf"/><Relationship Id="rId5" Type="http://schemas.openxmlformats.org/officeDocument/2006/relationships/tags" Target="../tags/tag415.xml"/><Relationship Id="rId10" Type="http://schemas.openxmlformats.org/officeDocument/2006/relationships/image" Target="../media/image16.png"/><Relationship Id="rId4" Type="http://schemas.openxmlformats.org/officeDocument/2006/relationships/tags" Target="../tags/tag414.xml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419.xml"/><Relationship Id="rId7" Type="http://schemas.openxmlformats.org/officeDocument/2006/relationships/image" Target="../media/image18.png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28.xml"/><Relationship Id="rId13" Type="http://schemas.openxmlformats.org/officeDocument/2006/relationships/tags" Target="../tags/tag433.xml"/><Relationship Id="rId18" Type="http://schemas.openxmlformats.org/officeDocument/2006/relationships/tags" Target="../tags/tag438.xml"/><Relationship Id="rId26" Type="http://schemas.openxmlformats.org/officeDocument/2006/relationships/tags" Target="../tags/tag446.xml"/><Relationship Id="rId3" Type="http://schemas.openxmlformats.org/officeDocument/2006/relationships/tags" Target="../tags/tag423.xml"/><Relationship Id="rId21" Type="http://schemas.openxmlformats.org/officeDocument/2006/relationships/tags" Target="../tags/tag441.xml"/><Relationship Id="rId34" Type="http://schemas.openxmlformats.org/officeDocument/2006/relationships/slideLayout" Target="../slideLayouts/slideLayout6.xml"/><Relationship Id="rId7" Type="http://schemas.openxmlformats.org/officeDocument/2006/relationships/tags" Target="../tags/tag427.xml"/><Relationship Id="rId12" Type="http://schemas.openxmlformats.org/officeDocument/2006/relationships/tags" Target="../tags/tag432.xml"/><Relationship Id="rId17" Type="http://schemas.openxmlformats.org/officeDocument/2006/relationships/tags" Target="../tags/tag437.xml"/><Relationship Id="rId25" Type="http://schemas.openxmlformats.org/officeDocument/2006/relationships/tags" Target="../tags/tag445.xml"/><Relationship Id="rId33" Type="http://schemas.openxmlformats.org/officeDocument/2006/relationships/tags" Target="../tags/tag453.xml"/><Relationship Id="rId2" Type="http://schemas.openxmlformats.org/officeDocument/2006/relationships/tags" Target="../tags/tag422.xml"/><Relationship Id="rId16" Type="http://schemas.openxmlformats.org/officeDocument/2006/relationships/tags" Target="../tags/tag436.xml"/><Relationship Id="rId20" Type="http://schemas.openxmlformats.org/officeDocument/2006/relationships/tags" Target="../tags/tag440.xml"/><Relationship Id="rId29" Type="http://schemas.openxmlformats.org/officeDocument/2006/relationships/tags" Target="../tags/tag449.xml"/><Relationship Id="rId1" Type="http://schemas.openxmlformats.org/officeDocument/2006/relationships/tags" Target="../tags/tag421.xml"/><Relationship Id="rId6" Type="http://schemas.openxmlformats.org/officeDocument/2006/relationships/tags" Target="../tags/tag426.xml"/><Relationship Id="rId11" Type="http://schemas.openxmlformats.org/officeDocument/2006/relationships/tags" Target="../tags/tag431.xml"/><Relationship Id="rId24" Type="http://schemas.openxmlformats.org/officeDocument/2006/relationships/tags" Target="../tags/tag444.xml"/><Relationship Id="rId32" Type="http://schemas.openxmlformats.org/officeDocument/2006/relationships/tags" Target="../tags/tag452.xml"/><Relationship Id="rId37" Type="http://schemas.openxmlformats.org/officeDocument/2006/relationships/image" Target="../media/image21.emf"/><Relationship Id="rId5" Type="http://schemas.openxmlformats.org/officeDocument/2006/relationships/tags" Target="../tags/tag425.xml"/><Relationship Id="rId15" Type="http://schemas.openxmlformats.org/officeDocument/2006/relationships/tags" Target="../tags/tag435.xml"/><Relationship Id="rId23" Type="http://schemas.openxmlformats.org/officeDocument/2006/relationships/tags" Target="../tags/tag443.xml"/><Relationship Id="rId28" Type="http://schemas.openxmlformats.org/officeDocument/2006/relationships/tags" Target="../tags/tag448.xml"/><Relationship Id="rId36" Type="http://schemas.openxmlformats.org/officeDocument/2006/relationships/image" Target="../media/image20.png"/><Relationship Id="rId10" Type="http://schemas.openxmlformats.org/officeDocument/2006/relationships/tags" Target="../tags/tag430.xml"/><Relationship Id="rId19" Type="http://schemas.openxmlformats.org/officeDocument/2006/relationships/tags" Target="../tags/tag439.xml"/><Relationship Id="rId31" Type="http://schemas.openxmlformats.org/officeDocument/2006/relationships/tags" Target="../tags/tag451.xml"/><Relationship Id="rId4" Type="http://schemas.openxmlformats.org/officeDocument/2006/relationships/tags" Target="../tags/tag424.xml"/><Relationship Id="rId9" Type="http://schemas.openxmlformats.org/officeDocument/2006/relationships/tags" Target="../tags/tag429.xml"/><Relationship Id="rId14" Type="http://schemas.openxmlformats.org/officeDocument/2006/relationships/tags" Target="../tags/tag434.xml"/><Relationship Id="rId22" Type="http://schemas.openxmlformats.org/officeDocument/2006/relationships/tags" Target="../tags/tag442.xml"/><Relationship Id="rId27" Type="http://schemas.openxmlformats.org/officeDocument/2006/relationships/tags" Target="../tags/tag447.xml"/><Relationship Id="rId30" Type="http://schemas.openxmlformats.org/officeDocument/2006/relationships/tags" Target="../tags/tag450.xml"/><Relationship Id="rId35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66.xml"/><Relationship Id="rId18" Type="http://schemas.openxmlformats.org/officeDocument/2006/relationships/tags" Target="../tags/tag471.xml"/><Relationship Id="rId26" Type="http://schemas.openxmlformats.org/officeDocument/2006/relationships/tags" Target="../tags/tag479.xml"/><Relationship Id="rId39" Type="http://schemas.openxmlformats.org/officeDocument/2006/relationships/tags" Target="../tags/tag492.xml"/><Relationship Id="rId21" Type="http://schemas.openxmlformats.org/officeDocument/2006/relationships/tags" Target="../tags/tag474.xml"/><Relationship Id="rId34" Type="http://schemas.openxmlformats.org/officeDocument/2006/relationships/tags" Target="../tags/tag487.xml"/><Relationship Id="rId42" Type="http://schemas.openxmlformats.org/officeDocument/2006/relationships/tags" Target="../tags/tag495.xml"/><Relationship Id="rId47" Type="http://schemas.openxmlformats.org/officeDocument/2006/relationships/tags" Target="../tags/tag500.xml"/><Relationship Id="rId50" Type="http://schemas.openxmlformats.org/officeDocument/2006/relationships/tags" Target="../tags/tag503.xml"/><Relationship Id="rId55" Type="http://schemas.openxmlformats.org/officeDocument/2006/relationships/image" Target="../media/image22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tags" Target="../tags/tag478.xml"/><Relationship Id="rId33" Type="http://schemas.openxmlformats.org/officeDocument/2006/relationships/tags" Target="../tags/tag486.xml"/><Relationship Id="rId38" Type="http://schemas.openxmlformats.org/officeDocument/2006/relationships/tags" Target="../tags/tag491.xml"/><Relationship Id="rId46" Type="http://schemas.openxmlformats.org/officeDocument/2006/relationships/tags" Target="../tags/tag499.xml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tags" Target="../tags/tag473.xml"/><Relationship Id="rId29" Type="http://schemas.openxmlformats.org/officeDocument/2006/relationships/tags" Target="../tags/tag482.xml"/><Relationship Id="rId41" Type="http://schemas.openxmlformats.org/officeDocument/2006/relationships/tags" Target="../tags/tag494.xml"/><Relationship Id="rId54" Type="http://schemas.openxmlformats.org/officeDocument/2006/relationships/image" Target="../media/image20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tags" Target="../tags/tag477.xml"/><Relationship Id="rId32" Type="http://schemas.openxmlformats.org/officeDocument/2006/relationships/tags" Target="../tags/tag485.xml"/><Relationship Id="rId37" Type="http://schemas.openxmlformats.org/officeDocument/2006/relationships/tags" Target="../tags/tag490.xml"/><Relationship Id="rId40" Type="http://schemas.openxmlformats.org/officeDocument/2006/relationships/tags" Target="../tags/tag493.xml"/><Relationship Id="rId45" Type="http://schemas.openxmlformats.org/officeDocument/2006/relationships/tags" Target="../tags/tag498.xml"/><Relationship Id="rId53" Type="http://schemas.openxmlformats.org/officeDocument/2006/relationships/notesSlide" Target="../notesSlides/notesSlide18.xml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tags" Target="../tags/tag476.xml"/><Relationship Id="rId28" Type="http://schemas.openxmlformats.org/officeDocument/2006/relationships/tags" Target="../tags/tag481.xml"/><Relationship Id="rId36" Type="http://schemas.openxmlformats.org/officeDocument/2006/relationships/tags" Target="../tags/tag489.xml"/><Relationship Id="rId49" Type="http://schemas.openxmlformats.org/officeDocument/2006/relationships/tags" Target="../tags/tag502.xml"/><Relationship Id="rId10" Type="http://schemas.openxmlformats.org/officeDocument/2006/relationships/tags" Target="../tags/tag463.xml"/><Relationship Id="rId19" Type="http://schemas.openxmlformats.org/officeDocument/2006/relationships/tags" Target="../tags/tag472.xml"/><Relationship Id="rId31" Type="http://schemas.openxmlformats.org/officeDocument/2006/relationships/tags" Target="../tags/tag484.xml"/><Relationship Id="rId44" Type="http://schemas.openxmlformats.org/officeDocument/2006/relationships/tags" Target="../tags/tag497.xml"/><Relationship Id="rId52" Type="http://schemas.openxmlformats.org/officeDocument/2006/relationships/slideLayout" Target="../slideLayouts/slideLayout6.xml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tags" Target="../tags/tag475.xml"/><Relationship Id="rId27" Type="http://schemas.openxmlformats.org/officeDocument/2006/relationships/tags" Target="../tags/tag480.xml"/><Relationship Id="rId30" Type="http://schemas.openxmlformats.org/officeDocument/2006/relationships/tags" Target="../tags/tag483.xml"/><Relationship Id="rId35" Type="http://schemas.openxmlformats.org/officeDocument/2006/relationships/tags" Target="../tags/tag488.xml"/><Relationship Id="rId43" Type="http://schemas.openxmlformats.org/officeDocument/2006/relationships/tags" Target="../tags/tag496.xml"/><Relationship Id="rId48" Type="http://schemas.openxmlformats.org/officeDocument/2006/relationships/tags" Target="../tags/tag501.xml"/><Relationship Id="rId56" Type="http://schemas.openxmlformats.org/officeDocument/2006/relationships/image" Target="../media/image23.png"/><Relationship Id="rId8" Type="http://schemas.openxmlformats.org/officeDocument/2006/relationships/tags" Target="../tags/tag461.xml"/><Relationship Id="rId51" Type="http://schemas.openxmlformats.org/officeDocument/2006/relationships/tags" Target="../tags/tag504.xml"/><Relationship Id="rId3" Type="http://schemas.openxmlformats.org/officeDocument/2006/relationships/tags" Target="../tags/tag4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6.xml"/><Relationship Id="rId1" Type="http://schemas.openxmlformats.org/officeDocument/2006/relationships/tags" Target="../tags/tag50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09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11.xml"/><Relationship Id="rId4" Type="http://schemas.openxmlformats.org/officeDocument/2006/relationships/tags" Target="../tags/tag5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14.xml"/><Relationship Id="rId7" Type="http://schemas.openxmlformats.org/officeDocument/2006/relationships/image" Target="../media/image24.emf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13" Type="http://schemas.openxmlformats.org/officeDocument/2006/relationships/image" Target="../media/image26.png"/><Relationship Id="rId3" Type="http://schemas.openxmlformats.org/officeDocument/2006/relationships/tags" Target="../tags/tag517.xml"/><Relationship Id="rId7" Type="http://schemas.openxmlformats.org/officeDocument/2006/relationships/tags" Target="../tags/tag521.xml"/><Relationship Id="rId12" Type="http://schemas.openxmlformats.org/officeDocument/2006/relationships/oleObject" Target="../embeddings/oleObject1.bin"/><Relationship Id="rId2" Type="http://schemas.openxmlformats.org/officeDocument/2006/relationships/tags" Target="../tags/tag516.xml"/><Relationship Id="rId1" Type="http://schemas.openxmlformats.org/officeDocument/2006/relationships/vmlDrawing" Target="../drawings/vmlDrawing1.vml"/><Relationship Id="rId6" Type="http://schemas.openxmlformats.org/officeDocument/2006/relationships/tags" Target="../tags/tag520.xml"/><Relationship Id="rId11" Type="http://schemas.openxmlformats.org/officeDocument/2006/relationships/notesSlide" Target="../notesSlides/notesSlide21.xml"/><Relationship Id="rId5" Type="http://schemas.openxmlformats.org/officeDocument/2006/relationships/tags" Target="../tags/tag519.xml"/><Relationship Id="rId15" Type="http://schemas.openxmlformats.org/officeDocument/2006/relationships/image" Target="../media/image28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518.xml"/><Relationship Id="rId9" Type="http://schemas.openxmlformats.org/officeDocument/2006/relationships/tags" Target="../tags/tag523.xml"/><Relationship Id="rId1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2" Type="http://schemas.openxmlformats.org/officeDocument/2006/relationships/tags" Target="../tags/tag525.xml"/><Relationship Id="rId1" Type="http://schemas.openxmlformats.org/officeDocument/2006/relationships/tags" Target="../tags/tag524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29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.emf"/><Relationship Id="rId5" Type="http://schemas.openxmlformats.org/officeDocument/2006/relationships/tags" Target="../tags/tag24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tags" Target="../tags/tag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532.xml"/><Relationship Id="rId2" Type="http://schemas.openxmlformats.org/officeDocument/2006/relationships/tags" Target="../tags/tag531.xml"/><Relationship Id="rId1" Type="http://schemas.openxmlformats.org/officeDocument/2006/relationships/tags" Target="../tags/tag530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536.xml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539.xml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" Type="http://schemas.openxmlformats.org/officeDocument/2006/relationships/tags" Target="../tags/tag38.xml"/><Relationship Id="rId21" Type="http://schemas.openxmlformats.org/officeDocument/2006/relationships/tags" Target="../tags/tag56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tags" Target="../tags/tag55.xml"/><Relationship Id="rId29" Type="http://schemas.openxmlformats.org/officeDocument/2006/relationships/tags" Target="../tags/tag64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notesSlide" Target="../notesSlides/notesSlide4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10" Type="http://schemas.openxmlformats.org/officeDocument/2006/relationships/tags" Target="../tags/tag45.xml"/><Relationship Id="rId19" Type="http://schemas.openxmlformats.org/officeDocument/2006/relationships/tags" Target="../tags/tag54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2" Type="http://schemas.openxmlformats.org/officeDocument/2006/relationships/tags" Target="../tags/tag67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image" Target="../media/image3.emf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81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image" Target="../media/image4.emf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96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image" Target="../media/image5.emf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111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 lvl="0"/>
            <a:fld id="{0516A195-E0CE-4D0C-8BDE-20008B0ADDAB}" type="slidenum">
              <a:rPr/>
              <a:pPr lvl="0"/>
              <a:t>1</a:t>
            </a:fld>
            <a:endParaRPr lang="en-US" dirty="0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  <p:custDataLst>
              <p:tags r:id="rId2"/>
            </p:custDataLst>
          </p:nvPr>
        </p:nvSpPr>
        <p:spPr>
          <a:xfrm>
            <a:off x="2" y="414765"/>
            <a:ext cx="4433760" cy="3623835"/>
          </a:xfrm>
        </p:spPr>
        <p:txBody>
          <a:bodyPr/>
          <a:lstStyle>
            <a:def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32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•"/>
              <a:defRPr lang="en-US" sz="2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60804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•"/>
              <a:def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85608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117612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0" lvl="0" indent="1588" algn="ctr"/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CS 3410</a:t>
            </a:r>
          </a:p>
          <a:p>
            <a:pPr marL="0" lvl="0" indent="1588" algn="ctr"/>
            <a:r>
              <a:rPr lang="en-US" dirty="0">
                <a:solidFill>
                  <a:srgbClr val="FFFF00"/>
                </a:solidFill>
                <a:latin typeface="Calibri" pitchFamily="34" charset="0"/>
              </a:rPr>
              <a:t>Computer System Organization and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Programming</a:t>
            </a:r>
          </a:p>
          <a:p>
            <a:pPr marL="0" indent="1588" algn="ctr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K. Walsh </a:t>
            </a:r>
            <a:b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</a:rPr>
              <a:t>kwalsh@cs</a:t>
            </a:r>
            <a:endParaRPr lang="en-US" sz="2400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lvl="0" indent="1588" algn="ctr"/>
            <a:endParaRPr lang="en-US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  <p:custDataLst>
              <p:tags r:id="rId3"/>
            </p:custDataLst>
          </p:nvPr>
        </p:nvSpPr>
        <p:spPr>
          <a:xfrm>
            <a:off x="4710240" y="685800"/>
            <a:ext cx="4128960" cy="3276600"/>
          </a:xfrm>
        </p:spPr>
        <p:txBody>
          <a:bodyPr>
            <a:normAutofit/>
          </a:bodyPr>
          <a:lstStyle>
            <a:def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32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•"/>
              <a:defRPr lang="en-US" sz="2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60804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•"/>
              <a:def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85608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117612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tabLst>
                <a:tab pos="244238" algn="l"/>
                <a:tab pos="767979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TAs:</a:t>
            </a:r>
            <a:r>
              <a:rPr lang="en-US" sz="2400" dirty="0" smtClean="0">
                <a:latin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err="1" smtClean="0">
                <a:latin typeface="Calibri" pitchFamily="34" charset="0"/>
              </a:rPr>
              <a:t>Deniz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Altinbuken</a:t>
            </a:r>
            <a:r>
              <a:rPr lang="en-US" sz="2400" dirty="0" smtClean="0">
                <a:latin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err="1" smtClean="0">
                <a:latin typeface="Calibri" pitchFamily="34" charset="0"/>
              </a:rPr>
              <a:t>Hussam</a:t>
            </a:r>
            <a:r>
              <a:rPr lang="en-US" sz="2400" dirty="0" smtClean="0">
                <a:latin typeface="Calibri" pitchFamily="34" charset="0"/>
              </a:rPr>
              <a:t> Abu-</a:t>
            </a:r>
            <a:r>
              <a:rPr lang="en-US" sz="2400" dirty="0" err="1" smtClean="0">
                <a:latin typeface="Calibri" pitchFamily="34" charset="0"/>
              </a:rPr>
              <a:t>Libdeh</a:t>
            </a:r>
            <a:r>
              <a:rPr lang="en-US" sz="2400" dirty="0" smtClean="0">
                <a:latin typeface="Calibri" pitchFamily="34" charset="0"/>
              </a:rPr>
              <a:t/>
            </a:r>
            <a:br>
              <a:rPr lang="en-US" sz="2400" dirty="0" smtClean="0">
                <a:latin typeface="Calibri" pitchFamily="34" charset="0"/>
              </a:rPr>
            </a:br>
            <a:endParaRPr lang="en-US" sz="2400" dirty="0">
              <a:latin typeface="Calibri" pitchFamily="34" charset="0"/>
            </a:endParaRPr>
          </a:p>
          <a:p>
            <a:pPr>
              <a:tabLst>
                <a:tab pos="244238" algn="l"/>
                <a:tab pos="767979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alibri" pitchFamily="34" charset="0"/>
              </a:rPr>
              <a:t>Consultants</a:t>
            </a:r>
            <a:r>
              <a:rPr lang="en-US" sz="2400" dirty="0">
                <a:solidFill>
                  <a:schemeClr val="accent1"/>
                </a:solidFill>
                <a:latin typeface="Calibri" pitchFamily="34" charset="0"/>
              </a:rPr>
              <a:t>: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Adam </a:t>
            </a:r>
            <a:r>
              <a:rPr lang="en-US" sz="2400" dirty="0" err="1">
                <a:latin typeface="Calibri" pitchFamily="34" charset="0"/>
              </a:rPr>
              <a:t>Sorrin</a:t>
            </a:r>
            <a:r>
              <a:rPr lang="en-US" sz="2400" dirty="0">
                <a:latin typeface="Calibri" pitchFamily="34" charset="0"/>
              </a:rPr>
              <a:t/>
            </a:r>
            <a:br>
              <a:rPr lang="en-US" sz="2400" dirty="0">
                <a:latin typeface="Calibri" pitchFamily="34" charset="0"/>
              </a:rPr>
            </a:br>
            <a:r>
              <a:rPr lang="en-US" sz="2400" dirty="0" err="1" smtClean="0">
                <a:latin typeface="Calibri" pitchFamily="34" charset="0"/>
              </a:rPr>
              <a:t>Arseney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Romanenko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33400" y="4343400"/>
            <a:ext cx="8001000" cy="112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If you want to make an apple pie from scratch, you must first create the universe.</a:t>
            </a:r>
          </a:p>
          <a:p>
            <a:pPr algn="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– Carl Sagan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Now With Memory</a:t>
            </a:r>
            <a:endParaRPr lang="en-US" dirty="0"/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DE34CED-EF1F-4D5C-830A-5A36590DBE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9280" y="1552483"/>
            <a:ext cx="3110400" cy="3217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65957" rIns="81631" bIns="40816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	</a:t>
            </a:r>
            <a:br>
              <a:rPr lang="en-US" b="1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	</a:t>
            </a:r>
          </a:p>
        </p:txBody>
      </p:sp>
      <p:sp>
        <p:nvSpPr>
          <p:cNvPr id="10243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081" y="940420"/>
            <a:ext cx="3466080" cy="4908034"/>
          </a:xfrm>
          <a:prstGeom prst="roundRect">
            <a:avLst>
              <a:gd name="adj" fmla="val 42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0800" y="1579845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1000</a:t>
            </a:r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8401" y="1614410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r5 :</a:t>
            </a:r>
          </a:p>
        </p:txBody>
      </p:sp>
      <p:sp>
        <p:nvSpPr>
          <p:cNvPr id="10246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80800" y="2070937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8401" y="2106941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r9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0251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479" y="1839074"/>
            <a:ext cx="1244160" cy="829527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Control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Unit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66080" y="622145"/>
            <a:ext cx="1658880" cy="1244291"/>
          </a:xfrm>
          <a:prstGeom prst="cloudCallout">
            <a:avLst>
              <a:gd name="adj1" fmla="val -53361"/>
              <a:gd name="adj2" fmla="val 55690"/>
            </a:avLst>
          </a:prstGeom>
          <a:solidFill>
            <a:srgbClr val="0047FF"/>
          </a:solidFill>
          <a:ln w="183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9794" tIns="63378" rIns="89794" bIns="48978" anchor="ctr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1. Fetch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2. Decode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3. Execute</a:t>
            </a:r>
          </a:p>
        </p:txBody>
      </p:sp>
      <p:graphicFrame>
        <p:nvGraphicFramePr>
          <p:cNvPr id="10254" name="Group 14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267200" y="3622556"/>
          <a:ext cx="2895600" cy="2156772"/>
        </p:xfrm>
        <a:graphic>
          <a:graphicData uri="http://schemas.openxmlformats.org/drawingml/2006/table">
            <a:tbl>
              <a:tblPr/>
              <a:tblGrid>
                <a:gridCol w="1117600"/>
                <a:gridCol w="1778000"/>
              </a:tblGrid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...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1000: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1004: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1008: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30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1012: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40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6" name="AutoShape 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80800" y="257211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260811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r10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0280" name="AutoShap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00320" y="4769781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81" name="Text Box 4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29280" y="5317646"/>
            <a:ext cx="69840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MAR:</a:t>
            </a:r>
          </a:p>
        </p:txBody>
      </p:sp>
      <p:sp>
        <p:nvSpPr>
          <p:cNvPr id="10282" name="AutoShape 4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00320" y="5281036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83" name="Text Box 4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20040" y="4800600"/>
            <a:ext cx="70416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MDR: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02880" y="6055837"/>
            <a:ext cx="622080" cy="31395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bus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2160" y="5848455"/>
            <a:ext cx="82944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CPU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00800" y="1078673"/>
            <a:ext cx="2805000" cy="2083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68472" rIns="81631" bIns="40816"/>
          <a:lstStyle/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lw r9, 0(r5)</a:t>
            </a:r>
          </a:p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lw r10, 4(r5)</a:t>
            </a:r>
          </a:p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add r3, r9, r10</a:t>
            </a:r>
            <a:b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sw r3, 12(r5)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0288" name="Text Box 4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5806691"/>
            <a:ext cx="103680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39" name="Straight Connector 38"/>
          <p:cNvCxnSpPr/>
          <p:nvPr>
            <p:custDataLst>
              <p:tags r:id="rId22"/>
            </p:custDataLst>
          </p:nvPr>
        </p:nvCxnSpPr>
        <p:spPr bwMode="auto">
          <a:xfrm rot="5400000">
            <a:off x="3362389" y="5952144"/>
            <a:ext cx="20738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>
            <p:custDataLst>
              <p:tags r:id="rId23"/>
            </p:custDataLst>
          </p:nvPr>
        </p:nvCxnSpPr>
        <p:spPr bwMode="auto">
          <a:xfrm>
            <a:off x="3466080" y="6055835"/>
            <a:ext cx="27648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>
            <p:custDataLst>
              <p:tags r:id="rId24"/>
            </p:custDataLst>
          </p:nvPr>
        </p:nvCxnSpPr>
        <p:spPr bwMode="auto">
          <a:xfrm rot="5400000" flipH="1" flipV="1">
            <a:off x="6092625" y="5917581"/>
            <a:ext cx="276509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AutoShape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83679" y="106859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1280" y="110315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r3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40" name="Group 8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70400" y="4467350"/>
            <a:ext cx="1657440" cy="828087"/>
            <a:chOff x="576" y="2160"/>
            <a:chExt cx="1151" cy="575"/>
          </a:xfrm>
        </p:grpSpPr>
        <p:sp>
          <p:nvSpPr>
            <p:cNvPr id="42" name="Freeform 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76" y="2160"/>
              <a:ext cx="1152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8" y="0"/>
                </a:cxn>
                <a:cxn ang="0">
                  <a:pos x="2532" y="529"/>
                </a:cxn>
                <a:cxn ang="0">
                  <a:pos x="2853" y="0"/>
                </a:cxn>
                <a:cxn ang="0">
                  <a:pos x="5080" y="0"/>
                </a:cxn>
                <a:cxn ang="0">
                  <a:pos x="3810" y="2540"/>
                </a:cxn>
                <a:cxn ang="0">
                  <a:pos x="1270" y="2540"/>
                </a:cxn>
                <a:cxn ang="0">
                  <a:pos x="0" y="0"/>
                </a:cxn>
              </a:cxnLst>
              <a:rect l="0" t="0" r="r" b="b"/>
              <a:pathLst>
                <a:path w="5081" h="2541">
                  <a:moveTo>
                    <a:pt x="0" y="0"/>
                  </a:moveTo>
                  <a:lnTo>
                    <a:pt x="2158" y="0"/>
                  </a:lnTo>
                  <a:lnTo>
                    <a:pt x="2532" y="529"/>
                  </a:lnTo>
                  <a:lnTo>
                    <a:pt x="2853" y="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21600000">
              <a:off x="576" y="2160"/>
              <a:ext cx="1152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9000" tIns="69876" rIns="99000" bIns="54000" anchor="ctr" anchorCtr="1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Function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Unit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33" name="CP3 Ink c3475947-a5bc-425c-a70f-13179f26b524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69485" y="1269256"/>
            <a:ext cx="5758630" cy="507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Now With Memory</a:t>
            </a:r>
            <a:endParaRPr lang="en-US" dirty="0"/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DE34CED-EF1F-4D5C-830A-5A36590DBE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9280" y="1552483"/>
            <a:ext cx="3110400" cy="3217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65957" rIns="81631" bIns="40816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	</a:t>
            </a:r>
            <a:br>
              <a:rPr lang="en-US" b="1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	</a:t>
            </a:r>
          </a:p>
        </p:txBody>
      </p:sp>
      <p:sp>
        <p:nvSpPr>
          <p:cNvPr id="10243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081" y="940420"/>
            <a:ext cx="3466080" cy="4908034"/>
          </a:xfrm>
          <a:prstGeom prst="roundRect">
            <a:avLst>
              <a:gd name="adj" fmla="val 42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0800" y="1579845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1000</a:t>
            </a:r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8401" y="1614410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r5 :</a:t>
            </a:r>
          </a:p>
        </p:txBody>
      </p:sp>
      <p:sp>
        <p:nvSpPr>
          <p:cNvPr id="10246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80800" y="2070937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8401" y="2106941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r9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0251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479" y="1839074"/>
            <a:ext cx="1244160" cy="829527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Control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Unit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66080" y="622145"/>
            <a:ext cx="1658880" cy="1244291"/>
          </a:xfrm>
          <a:prstGeom prst="cloudCallout">
            <a:avLst>
              <a:gd name="adj1" fmla="val -53361"/>
              <a:gd name="adj2" fmla="val 55690"/>
            </a:avLst>
          </a:prstGeom>
          <a:solidFill>
            <a:srgbClr val="0047FF"/>
          </a:solidFill>
          <a:ln w="183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9794" tIns="63378" rIns="89794" bIns="48978" anchor="ctr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1. Fetch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2. Decode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3. Execute</a:t>
            </a:r>
          </a:p>
        </p:txBody>
      </p:sp>
      <p:graphicFrame>
        <p:nvGraphicFramePr>
          <p:cNvPr id="10254" name="Group 14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267200" y="3622556"/>
          <a:ext cx="2895600" cy="2156772"/>
        </p:xfrm>
        <a:graphic>
          <a:graphicData uri="http://schemas.openxmlformats.org/drawingml/2006/table">
            <a:tbl>
              <a:tblPr/>
              <a:tblGrid>
                <a:gridCol w="1117600"/>
                <a:gridCol w="1778000"/>
              </a:tblGrid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...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1000: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1004: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1008: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30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1012: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40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6" name="AutoShape 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80800" y="257211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260811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r10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0280" name="AutoShap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00320" y="4769781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81" name="Text Box 4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29280" y="5317646"/>
            <a:ext cx="69840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MAR:</a:t>
            </a:r>
          </a:p>
        </p:txBody>
      </p:sp>
      <p:sp>
        <p:nvSpPr>
          <p:cNvPr id="10282" name="AutoShape 4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00320" y="5281036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83" name="Text Box 4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20040" y="4800600"/>
            <a:ext cx="70416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MDR: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02880" y="6055837"/>
            <a:ext cx="622080" cy="31395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bus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2160" y="5848455"/>
            <a:ext cx="82944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CPU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00800" y="1078673"/>
            <a:ext cx="2805000" cy="2083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68472" rIns="81631" bIns="40816"/>
          <a:lstStyle/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lw r9, 0(r5)</a:t>
            </a:r>
          </a:p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lw r10, 4(r5)</a:t>
            </a:r>
          </a:p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add r3, r9, r10</a:t>
            </a:r>
            <a:b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sw r3, 12(r5)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0288" name="Text Box 4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5806691"/>
            <a:ext cx="103680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39" name="Straight Connector 38"/>
          <p:cNvCxnSpPr/>
          <p:nvPr>
            <p:custDataLst>
              <p:tags r:id="rId22"/>
            </p:custDataLst>
          </p:nvPr>
        </p:nvCxnSpPr>
        <p:spPr bwMode="auto">
          <a:xfrm rot="5400000">
            <a:off x="3362389" y="5952144"/>
            <a:ext cx="20738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>
            <p:custDataLst>
              <p:tags r:id="rId23"/>
            </p:custDataLst>
          </p:nvPr>
        </p:nvCxnSpPr>
        <p:spPr bwMode="auto">
          <a:xfrm>
            <a:off x="3466080" y="6055835"/>
            <a:ext cx="27648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>
            <p:custDataLst>
              <p:tags r:id="rId24"/>
            </p:custDataLst>
          </p:nvPr>
        </p:nvCxnSpPr>
        <p:spPr bwMode="auto">
          <a:xfrm rot="5400000" flipH="1" flipV="1">
            <a:off x="6092625" y="5917581"/>
            <a:ext cx="276509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AutoShape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83679" y="106859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1280" y="110315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r3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70400" y="4467350"/>
            <a:ext cx="1657440" cy="828087"/>
            <a:chOff x="576" y="2160"/>
            <a:chExt cx="1151" cy="575"/>
          </a:xfrm>
        </p:grpSpPr>
        <p:sp>
          <p:nvSpPr>
            <p:cNvPr id="42" name="Freeform 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76" y="2160"/>
              <a:ext cx="1152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8" y="0"/>
                </a:cxn>
                <a:cxn ang="0">
                  <a:pos x="2532" y="529"/>
                </a:cxn>
                <a:cxn ang="0">
                  <a:pos x="2853" y="0"/>
                </a:cxn>
                <a:cxn ang="0">
                  <a:pos x="5080" y="0"/>
                </a:cxn>
                <a:cxn ang="0">
                  <a:pos x="3810" y="2540"/>
                </a:cxn>
                <a:cxn ang="0">
                  <a:pos x="1270" y="2540"/>
                </a:cxn>
                <a:cxn ang="0">
                  <a:pos x="0" y="0"/>
                </a:cxn>
              </a:cxnLst>
              <a:rect l="0" t="0" r="r" b="b"/>
              <a:pathLst>
                <a:path w="5081" h="2541">
                  <a:moveTo>
                    <a:pt x="0" y="0"/>
                  </a:moveTo>
                  <a:lnTo>
                    <a:pt x="2158" y="0"/>
                  </a:lnTo>
                  <a:lnTo>
                    <a:pt x="2532" y="529"/>
                  </a:lnTo>
                  <a:lnTo>
                    <a:pt x="2853" y="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21600000">
              <a:off x="576" y="2160"/>
              <a:ext cx="1152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9000" tIns="69876" rIns="99000" bIns="54000" anchor="ctr" anchorCtr="1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Function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Unit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33" name="CP3 Ink 7d4d09e7-c4ac-4d2a-b066-8a4b15de3c0c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63016" y="1606171"/>
            <a:ext cx="5894127" cy="444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Now With Memory</a:t>
            </a:r>
            <a:endParaRPr lang="en-US" dirty="0"/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DE34CED-EF1F-4D5C-830A-5A36590DBE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9280" y="1552483"/>
            <a:ext cx="3110400" cy="3217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65957" rIns="81631" bIns="40816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	</a:t>
            </a:r>
            <a:br>
              <a:rPr lang="en-US" b="1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	</a:t>
            </a:r>
          </a:p>
        </p:txBody>
      </p:sp>
      <p:sp>
        <p:nvSpPr>
          <p:cNvPr id="10243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081" y="940420"/>
            <a:ext cx="3466080" cy="4908034"/>
          </a:xfrm>
          <a:prstGeom prst="roundRect">
            <a:avLst>
              <a:gd name="adj" fmla="val 42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0800" y="1579845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1000</a:t>
            </a:r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8401" y="1614410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r5 :</a:t>
            </a:r>
          </a:p>
        </p:txBody>
      </p:sp>
      <p:sp>
        <p:nvSpPr>
          <p:cNvPr id="10246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80800" y="2070937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8401" y="2106941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r9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0251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479" y="1839074"/>
            <a:ext cx="1244160" cy="829527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Control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Unit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66080" y="622145"/>
            <a:ext cx="1658880" cy="1244291"/>
          </a:xfrm>
          <a:prstGeom prst="cloudCallout">
            <a:avLst>
              <a:gd name="adj1" fmla="val -53361"/>
              <a:gd name="adj2" fmla="val 55690"/>
            </a:avLst>
          </a:prstGeom>
          <a:solidFill>
            <a:srgbClr val="0047FF"/>
          </a:solidFill>
          <a:ln w="183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9794" tIns="63378" rIns="89794" bIns="48978" anchor="ctr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1. Fetch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2. Decode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3. Execute</a:t>
            </a:r>
          </a:p>
        </p:txBody>
      </p:sp>
      <p:graphicFrame>
        <p:nvGraphicFramePr>
          <p:cNvPr id="10254" name="Group 14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267200" y="3622556"/>
          <a:ext cx="2895600" cy="2156772"/>
        </p:xfrm>
        <a:graphic>
          <a:graphicData uri="http://schemas.openxmlformats.org/drawingml/2006/table">
            <a:tbl>
              <a:tblPr/>
              <a:tblGrid>
                <a:gridCol w="1117600"/>
                <a:gridCol w="1778000"/>
              </a:tblGrid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...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1000: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1004: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1008: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30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1012: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40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6" name="AutoShape 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80800" y="257211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260811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r10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0280" name="AutoShap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00320" y="4769781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81" name="Text Box 4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29280" y="5317646"/>
            <a:ext cx="69840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MAR:</a:t>
            </a:r>
          </a:p>
        </p:txBody>
      </p:sp>
      <p:sp>
        <p:nvSpPr>
          <p:cNvPr id="10282" name="AutoShape 4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00320" y="5281036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83" name="Text Box 4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20040" y="4800600"/>
            <a:ext cx="70416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MDR: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02880" y="6055837"/>
            <a:ext cx="622080" cy="31395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bus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2160" y="5848455"/>
            <a:ext cx="82944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CPU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00800" y="1078673"/>
            <a:ext cx="2805000" cy="2083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68472" rIns="81631" bIns="40816"/>
          <a:lstStyle/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lw r9, 0(r5)</a:t>
            </a:r>
          </a:p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lw r10, 4(r5)</a:t>
            </a:r>
          </a:p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add r3, r9, r10</a:t>
            </a:r>
            <a:b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sw r3, 12(r5)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0288" name="Text Box 4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5806691"/>
            <a:ext cx="103680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39" name="Straight Connector 38"/>
          <p:cNvCxnSpPr/>
          <p:nvPr>
            <p:custDataLst>
              <p:tags r:id="rId22"/>
            </p:custDataLst>
          </p:nvPr>
        </p:nvCxnSpPr>
        <p:spPr bwMode="auto">
          <a:xfrm rot="5400000">
            <a:off x="3362389" y="5952144"/>
            <a:ext cx="20738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>
            <p:custDataLst>
              <p:tags r:id="rId23"/>
            </p:custDataLst>
          </p:nvPr>
        </p:nvCxnSpPr>
        <p:spPr bwMode="auto">
          <a:xfrm>
            <a:off x="3466080" y="6055835"/>
            <a:ext cx="27648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>
            <p:custDataLst>
              <p:tags r:id="rId24"/>
            </p:custDataLst>
          </p:nvPr>
        </p:nvCxnSpPr>
        <p:spPr bwMode="auto">
          <a:xfrm rot="5400000" flipH="1" flipV="1">
            <a:off x="6092625" y="5917581"/>
            <a:ext cx="276509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AutoShape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83679" y="106859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1280" y="110315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r3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70400" y="4467350"/>
            <a:ext cx="1657440" cy="828087"/>
            <a:chOff x="576" y="2160"/>
            <a:chExt cx="1151" cy="575"/>
          </a:xfrm>
        </p:grpSpPr>
        <p:sp>
          <p:nvSpPr>
            <p:cNvPr id="42" name="Freeform 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76" y="2160"/>
              <a:ext cx="1152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8" y="0"/>
                </a:cxn>
                <a:cxn ang="0">
                  <a:pos x="2532" y="529"/>
                </a:cxn>
                <a:cxn ang="0">
                  <a:pos x="2853" y="0"/>
                </a:cxn>
                <a:cxn ang="0">
                  <a:pos x="5080" y="0"/>
                </a:cxn>
                <a:cxn ang="0">
                  <a:pos x="3810" y="2540"/>
                </a:cxn>
                <a:cxn ang="0">
                  <a:pos x="1270" y="2540"/>
                </a:cxn>
                <a:cxn ang="0">
                  <a:pos x="0" y="0"/>
                </a:cxn>
              </a:cxnLst>
              <a:rect l="0" t="0" r="r" b="b"/>
              <a:pathLst>
                <a:path w="5081" h="2541">
                  <a:moveTo>
                    <a:pt x="0" y="0"/>
                  </a:moveTo>
                  <a:lnTo>
                    <a:pt x="2158" y="0"/>
                  </a:lnTo>
                  <a:lnTo>
                    <a:pt x="2532" y="529"/>
                  </a:lnTo>
                  <a:lnTo>
                    <a:pt x="2853" y="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21600000">
              <a:off x="576" y="2160"/>
              <a:ext cx="1152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9000" tIns="69876" rIns="99000" bIns="54000" anchor="ctr" anchorCtr="1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Function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Unit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34" name="CP3 Ink b1c03828-89cc-4223-90b2-766e36722746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275907" y="1091085"/>
            <a:ext cx="4369784" cy="240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Now With Memory</a:t>
            </a:r>
            <a:endParaRPr lang="en-US" dirty="0"/>
          </a:p>
        </p:txBody>
      </p:sp>
      <p:sp>
        <p:nvSpPr>
          <p:cNvPr id="50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8DE34CED-EF1F-4D5C-830A-5A36590DBE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242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69280" y="1552483"/>
            <a:ext cx="3110400" cy="3217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65957" rIns="81631" bIns="40816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</a:tabLst>
            </a:pP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	</a:t>
            </a:r>
            <a:br>
              <a:rPr lang="en-US" b="1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b="1" dirty="0">
                <a:solidFill>
                  <a:srgbClr val="FFFFFF"/>
                </a:solidFill>
                <a:latin typeface="Consolas" pitchFamily="49" charset="0"/>
              </a:rPr>
              <a:t>	</a:t>
            </a:r>
          </a:p>
        </p:txBody>
      </p:sp>
      <p:sp>
        <p:nvSpPr>
          <p:cNvPr id="10243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081" y="940420"/>
            <a:ext cx="3466080" cy="4908034"/>
          </a:xfrm>
          <a:prstGeom prst="roundRect">
            <a:avLst>
              <a:gd name="adj" fmla="val 42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0800" y="1579845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1000</a:t>
            </a:r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8401" y="1614410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r5 :</a:t>
            </a:r>
          </a:p>
        </p:txBody>
      </p:sp>
      <p:sp>
        <p:nvSpPr>
          <p:cNvPr id="10246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80800" y="2070937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8401" y="2106941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r9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0251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479" y="1839074"/>
            <a:ext cx="1244160" cy="829527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Control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Unit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66080" y="622145"/>
            <a:ext cx="1658880" cy="1244291"/>
          </a:xfrm>
          <a:prstGeom prst="cloudCallout">
            <a:avLst>
              <a:gd name="adj1" fmla="val -53361"/>
              <a:gd name="adj2" fmla="val 55690"/>
            </a:avLst>
          </a:prstGeom>
          <a:solidFill>
            <a:srgbClr val="0047FF"/>
          </a:solidFill>
          <a:ln w="183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9794" tIns="63378" rIns="89794" bIns="48978" anchor="ctr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1. Fetch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2. Decode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3. Execute</a:t>
            </a:r>
          </a:p>
        </p:txBody>
      </p:sp>
      <p:graphicFrame>
        <p:nvGraphicFramePr>
          <p:cNvPr id="10254" name="Group 14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267200" y="3622556"/>
          <a:ext cx="2895600" cy="2156772"/>
        </p:xfrm>
        <a:graphic>
          <a:graphicData uri="http://schemas.openxmlformats.org/drawingml/2006/table">
            <a:tbl>
              <a:tblPr/>
              <a:tblGrid>
                <a:gridCol w="1117600"/>
                <a:gridCol w="1778000"/>
              </a:tblGrid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...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1000: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1004: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1008: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30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1012: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40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baseline="0" dirty="0" smtClean="0">
                          <a:solidFill>
                            <a:schemeClr val="bg1"/>
                          </a:solidFill>
                          <a:latin typeface="Consolas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latin typeface="Consolas" pitchFamily="49" charset="0"/>
                        <a:cs typeface="Courier New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6" name="AutoShape 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80800" y="257211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77" name="Text Box 3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9600" y="260811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r10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10280" name="AutoShape 4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00320" y="4769781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81" name="Text Box 4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29280" y="5317646"/>
            <a:ext cx="69840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MAR:</a:t>
            </a:r>
          </a:p>
        </p:txBody>
      </p:sp>
      <p:sp>
        <p:nvSpPr>
          <p:cNvPr id="10282" name="AutoShape 4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00320" y="5281036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83" name="Text Box 4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420040" y="4800600"/>
            <a:ext cx="70416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MDR:</a:t>
            </a:r>
          </a:p>
        </p:txBody>
      </p:sp>
      <p:sp>
        <p:nvSpPr>
          <p:cNvPr id="10284" name="Text Box 4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02880" y="6055837"/>
            <a:ext cx="622080" cy="31395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bus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2160" y="5848455"/>
            <a:ext cx="82944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CPU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00800" y="1078673"/>
            <a:ext cx="2805000" cy="2083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68472" rIns="81631" bIns="40816"/>
          <a:lstStyle/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lw r9, 0(r5)</a:t>
            </a:r>
          </a:p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lw r10, 4(r5)</a:t>
            </a:r>
          </a:p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add r3, r9, r10</a:t>
            </a:r>
            <a:b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sw r3, 12(r5)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0288" name="Text Box 4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24600" y="5806691"/>
            <a:ext cx="103680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39" name="Straight Connector 38"/>
          <p:cNvCxnSpPr/>
          <p:nvPr>
            <p:custDataLst>
              <p:tags r:id="rId22"/>
            </p:custDataLst>
          </p:nvPr>
        </p:nvCxnSpPr>
        <p:spPr bwMode="auto">
          <a:xfrm rot="5400000">
            <a:off x="3362389" y="5952144"/>
            <a:ext cx="20738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>
            <p:custDataLst>
              <p:tags r:id="rId23"/>
            </p:custDataLst>
          </p:nvPr>
        </p:nvCxnSpPr>
        <p:spPr bwMode="auto">
          <a:xfrm>
            <a:off x="3466080" y="6055835"/>
            <a:ext cx="27648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>
            <p:custDataLst>
              <p:tags r:id="rId24"/>
            </p:custDataLst>
          </p:nvPr>
        </p:nvCxnSpPr>
        <p:spPr bwMode="auto">
          <a:xfrm rot="5400000" flipH="1" flipV="1">
            <a:off x="6092625" y="5917581"/>
            <a:ext cx="276509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AutoShape 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83679" y="106859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1280" y="110315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r3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>
            <a:off x="770400" y="4467350"/>
            <a:ext cx="1657440" cy="828087"/>
            <a:chOff x="576" y="2160"/>
            <a:chExt cx="1151" cy="575"/>
          </a:xfrm>
        </p:grpSpPr>
        <p:sp>
          <p:nvSpPr>
            <p:cNvPr id="42" name="Freeform 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76" y="2160"/>
              <a:ext cx="1152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8" y="0"/>
                </a:cxn>
                <a:cxn ang="0">
                  <a:pos x="2532" y="529"/>
                </a:cxn>
                <a:cxn ang="0">
                  <a:pos x="2853" y="0"/>
                </a:cxn>
                <a:cxn ang="0">
                  <a:pos x="5080" y="0"/>
                </a:cxn>
                <a:cxn ang="0">
                  <a:pos x="3810" y="2540"/>
                </a:cxn>
                <a:cxn ang="0">
                  <a:pos x="1270" y="2540"/>
                </a:cxn>
                <a:cxn ang="0">
                  <a:pos x="0" y="0"/>
                </a:cxn>
              </a:cxnLst>
              <a:rect l="0" t="0" r="r" b="b"/>
              <a:pathLst>
                <a:path w="5081" h="2541">
                  <a:moveTo>
                    <a:pt x="0" y="0"/>
                  </a:moveTo>
                  <a:lnTo>
                    <a:pt x="2158" y="0"/>
                  </a:lnTo>
                  <a:lnTo>
                    <a:pt x="2532" y="529"/>
                  </a:lnTo>
                  <a:lnTo>
                    <a:pt x="2853" y="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 rot="21600000">
              <a:off x="576" y="2160"/>
              <a:ext cx="1152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9000" tIns="69876" rIns="99000" bIns="54000" anchor="ctr" anchorCtr="1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Function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Unit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33" name="CP3 Ink 3ad64a60-079f-461a-a31f-ac8812437129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916970" y="1018262"/>
            <a:ext cx="6182059" cy="498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Harvard and von Neumann Architecture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tIns="22399">
            <a:normAutofit lnSpcReduction="10000"/>
          </a:bodyPr>
          <a:lstStyle/>
          <a:p>
            <a:pPr marL="301700" indent="-257737">
              <a:buClr>
                <a:schemeClr val="accent1"/>
              </a:buClr>
              <a:buSzPct val="100000"/>
              <a:tabLst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Machine </a:t>
            </a:r>
            <a:r>
              <a:rPr lang="en-US" dirty="0"/>
              <a:t>language represents program as numbers</a:t>
            </a:r>
          </a:p>
          <a:p>
            <a:pPr marL="417563" lvl="1" indent="-257737">
              <a:buClr>
                <a:schemeClr val="accent1"/>
              </a:buClr>
              <a:buSzPct val="100000"/>
              <a:tabLst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Store in / fetch from memory like other data</a:t>
            </a:r>
          </a:p>
          <a:p>
            <a:pPr marL="417563" lvl="1" indent="-257737">
              <a:buClr>
                <a:schemeClr val="accent1"/>
              </a:buClr>
              <a:buSzPct val="100000"/>
              <a:tabLst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2 new registers:</a:t>
            </a:r>
          </a:p>
          <a:p>
            <a:pPr marL="622025" lvl="2" indent="-203022"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500" dirty="0"/>
              <a:t>Program counter (PC): address of next instruction</a:t>
            </a:r>
          </a:p>
          <a:p>
            <a:pPr marL="622025" lvl="2" indent="-203022">
              <a:buClr>
                <a:srgbClr val="FFFF00"/>
              </a:buClr>
              <a:buSzPct val="100000"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500" dirty="0"/>
              <a:t>Instruction register (IR): current </a:t>
            </a:r>
            <a:r>
              <a:rPr lang="en-US" sz="2500" dirty="0" smtClean="0"/>
              <a:t>instruction</a:t>
            </a:r>
          </a:p>
          <a:p>
            <a:pPr marL="47469" indent="-203022">
              <a:buClr>
                <a:srgbClr val="FFFF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dirty="0" smtClean="0">
              <a:solidFill>
                <a:schemeClr val="accent1"/>
              </a:solidFill>
            </a:endParaRPr>
          </a:p>
          <a:p>
            <a:pPr marL="47469" indent="-203022">
              <a:buClr>
                <a:srgbClr val="FFFF00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Revolutionary idea:</a:t>
            </a:r>
            <a:r>
              <a:rPr lang="en-US" dirty="0" smtClean="0"/>
              <a:t> a program is </a:t>
            </a:r>
            <a:r>
              <a:rPr lang="en-US" i="1" dirty="0" smtClean="0"/>
              <a:t>just</a:t>
            </a:r>
            <a:r>
              <a:rPr lang="en-US" dirty="0" smtClean="0"/>
              <a:t> </a:t>
            </a:r>
            <a:r>
              <a:rPr lang="en-US" i="1" dirty="0" smtClean="0"/>
              <a:t>data</a:t>
            </a:r>
            <a:endParaRPr lang="en-US" dirty="0"/>
          </a:p>
          <a:p>
            <a:pPr marL="622025" lvl="1" indent="-203022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von </a:t>
            </a:r>
            <a:r>
              <a:rPr lang="en-US" dirty="0">
                <a:solidFill>
                  <a:schemeClr val="accent1"/>
                </a:solidFill>
              </a:rPr>
              <a:t>Neumann Architecture</a:t>
            </a:r>
          </a:p>
          <a:p>
            <a:pPr indent="-309573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dirty="0" smtClean="0">
              <a:solidFill>
                <a:schemeClr val="accent1"/>
              </a:solidFill>
            </a:endParaRPr>
          </a:p>
          <a:p>
            <a:pPr indent="-309573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Alternative</a:t>
            </a:r>
            <a:r>
              <a:rPr lang="en-US" dirty="0">
                <a:solidFill>
                  <a:schemeClr val="accent1"/>
                </a:solidFill>
              </a:rPr>
              <a:t>:</a:t>
            </a:r>
          </a:p>
          <a:p>
            <a:pPr marL="620585" lvl="1" indent="-201582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Separate memory systems for code and data</a:t>
            </a:r>
          </a:p>
          <a:p>
            <a:pPr marL="620585" lvl="1" indent="-201582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Harvard </a:t>
            </a:r>
            <a:r>
              <a:rPr lang="en-US" dirty="0">
                <a:solidFill>
                  <a:schemeClr val="accent1"/>
                </a:solidFill>
              </a:rPr>
              <a:t>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976F64F-6E7F-45FA-9E74-297D8603BE8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Now With Control</a:t>
            </a:r>
            <a:endParaRPr lang="en-U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9EB2656-1F71-48FF-8CBF-4CFD95C1BAB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Slide Number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/>
          <a:p>
            <a:pPr marL="0" marR="0" lvl="0" indent="0" algn="r" defTabSz="41468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5CB67DC8-5E2B-4B54-B725-366CB1F78A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DejaVu Sans" pitchFamily="34" charset="2"/>
              </a:rPr>
              <a:pPr marL="0" marR="0" lvl="0" indent="0" algn="r" defTabSz="41468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DejaVu Sans" pitchFamily="34" charset="2"/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29280" y="5317646"/>
            <a:ext cx="69840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MAR:</a:t>
            </a:r>
          </a:p>
        </p:txBody>
      </p:sp>
      <p:sp>
        <p:nvSpPr>
          <p:cNvPr id="9" name="Text Box 7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29280" y="4800600"/>
            <a:ext cx="70416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MDR:</a:t>
            </a:r>
          </a:p>
        </p:txBody>
      </p:sp>
      <p:sp>
        <p:nvSpPr>
          <p:cNvPr id="10" name="Text Box 7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58240" y="3429000"/>
            <a:ext cx="44064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IR:</a:t>
            </a:r>
          </a:p>
        </p:txBody>
      </p:sp>
      <p:sp>
        <p:nvSpPr>
          <p:cNvPr id="11" name="Text Box 8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93440" y="4022246"/>
            <a:ext cx="51984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PC:</a:t>
            </a:r>
          </a:p>
        </p:txBody>
      </p:sp>
      <p:sp>
        <p:nvSpPr>
          <p:cNvPr id="15" name="Oval 1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08479" y="1839074"/>
            <a:ext cx="1244160" cy="829527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Control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Unit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AutoShape 4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00320" y="4769781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AutoShape 4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00320" y="5281036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502880" y="6055837"/>
            <a:ext cx="622080" cy="31395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bus</a:t>
            </a:r>
          </a:p>
        </p:txBody>
      </p:sp>
      <p:sp>
        <p:nvSpPr>
          <p:cNvPr id="19" name="Text Box 4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2160" y="5848455"/>
            <a:ext cx="82944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CPU</a:t>
            </a:r>
          </a:p>
        </p:txBody>
      </p:sp>
      <p:sp>
        <p:nvSpPr>
          <p:cNvPr id="20" name="Text Box 4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42880" y="5806691"/>
            <a:ext cx="103680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 bwMode="auto">
          <a:xfrm>
            <a:off x="3466080" y="6055835"/>
            <a:ext cx="27648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AutoShape 4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00320" y="3919995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AutoShape 4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00320" y="3414887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17"/>
            </p:custDataLst>
          </p:nvPr>
        </p:nvCxnSpPr>
        <p:spPr bwMode="auto">
          <a:xfrm rot="5400000">
            <a:off x="3362389" y="5952144"/>
            <a:ext cx="20738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>
            <p:custDataLst>
              <p:tags r:id="rId18"/>
            </p:custDataLst>
          </p:nvPr>
        </p:nvCxnSpPr>
        <p:spPr bwMode="auto">
          <a:xfrm rot="5400000" flipH="1" flipV="1">
            <a:off x="6127189" y="5952144"/>
            <a:ext cx="20738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6" name="Group 14"/>
          <p:cNvGraphicFramePr>
            <a:graphicFrameLocks noGrp="1"/>
          </p:cNvGraphicFramePr>
          <p:nvPr>
            <p:custDataLst>
              <p:tags r:id="rId19"/>
            </p:custDataLst>
          </p:nvPr>
        </p:nvGraphicFramePr>
        <p:xfrm>
          <a:off x="4114800" y="447738"/>
          <a:ext cx="3663360" cy="5419662"/>
        </p:xfrm>
        <a:graphic>
          <a:graphicData uri="http://schemas.openxmlformats.org/drawingml/2006/table">
            <a:tbl>
              <a:tblPr/>
              <a:tblGrid>
                <a:gridCol w="1244160"/>
                <a:gridCol w="2419200"/>
              </a:tblGrid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0: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00000000000001010100000010000000</a:t>
                      </a:r>
                      <a:endParaRPr lang="en-US" sz="1000" dirty="0"/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4: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lang="en-US" sz="100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00000001000001000100000000100000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  <a:cs typeface="DejaVu Sans" pitchFamily="34" charset="2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8: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00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00000011111000000000000000001000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  <a:cs typeface="DejaVu Sans" pitchFamily="34" charset="2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12: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lang="en-US" sz="100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00000001000001000100000000100000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  <a:cs typeface="DejaVu Sans" pitchFamily="34" charset="2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56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16: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0" rtl="0" eaLnBrk="1" fontAlgn="auto" latinLnBrk="0" hangingPunct="1">
                        <a:lnSpc>
                          <a:spcPct val="8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6582" algn="l"/>
                          <a:tab pos="1313162" algn="l"/>
                          <a:tab pos="1969745" algn="l"/>
                          <a:tab pos="2626327" algn="l"/>
                          <a:tab pos="3282907" algn="l"/>
                          <a:tab pos="3939490" algn="l"/>
                          <a:tab pos="4596072" algn="l"/>
                        </a:tabLst>
                        <a:defRPr/>
                      </a:pPr>
                      <a:r>
                        <a:rPr lang="en-US" sz="100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00100000000000110000000000000011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20: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lang="en-US" sz="100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00001100000100000000000000000000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  <a:cs typeface="DejaVu Sans" pitchFamily="34" charset="2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24: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210" rtl="0" eaLnBrk="1" fontAlgn="auto" latinLnBrk="0" hangingPunct="1">
                        <a:lnSpc>
                          <a:spcPct val="8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56582" algn="l"/>
                          <a:tab pos="1313162" algn="l"/>
                          <a:tab pos="1969745" algn="l"/>
                          <a:tab pos="2626327" algn="l"/>
                          <a:tab pos="3282907" algn="l"/>
                          <a:tab pos="3939490" algn="l"/>
                          <a:tab pos="4596072" algn="l"/>
                        </a:tabLst>
                        <a:defRPr/>
                      </a:pPr>
                      <a:r>
                        <a:rPr lang="en-US" sz="100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00100000000000110000000000000011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28: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lang="en-US" sz="100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00001100000100000000000000000000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  <a:cs typeface="DejaVu Sans" pitchFamily="34" charset="2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32: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lang="en-US" sz="100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00100000101001010000000000000001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olas" pitchFamily="49" charset="0"/>
                        <a:cs typeface="DejaVu Sans" pitchFamily="34" charset="2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56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1800" dirty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1000: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1004: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1008: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1012: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onsolas" pitchFamily="49" charset="0"/>
                        </a:rPr>
                        <a:t>...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AutoShap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22081" y="940420"/>
            <a:ext cx="3466080" cy="4908034"/>
          </a:xfrm>
          <a:prstGeom prst="roundRect">
            <a:avLst>
              <a:gd name="adj" fmla="val 42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80800" y="1579845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8401" y="1614410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r5 :</a:t>
            </a:r>
          </a:p>
        </p:txBody>
      </p:sp>
      <p:sp>
        <p:nvSpPr>
          <p:cNvPr id="30" name="AutoShape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80800" y="2070937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8401" y="2106941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r9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2" name="AutoShape 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80800" y="257211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9600" y="260811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r10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4" name="AutoShape 3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180800" y="3083363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83679" y="106859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1280" y="110315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r3:</a:t>
            </a:r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2160" y="3124200"/>
            <a:ext cx="60048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r31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44" name="Group 8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70400" y="4582113"/>
            <a:ext cx="1657440" cy="828087"/>
            <a:chOff x="576" y="2160"/>
            <a:chExt cx="1151" cy="575"/>
          </a:xfrm>
        </p:grpSpPr>
        <p:sp>
          <p:nvSpPr>
            <p:cNvPr id="45" name="Freeform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76" y="2160"/>
              <a:ext cx="1152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8" y="0"/>
                </a:cxn>
                <a:cxn ang="0">
                  <a:pos x="2532" y="529"/>
                </a:cxn>
                <a:cxn ang="0">
                  <a:pos x="2853" y="0"/>
                </a:cxn>
                <a:cxn ang="0">
                  <a:pos x="5080" y="0"/>
                </a:cxn>
                <a:cxn ang="0">
                  <a:pos x="3810" y="2540"/>
                </a:cxn>
                <a:cxn ang="0">
                  <a:pos x="1270" y="2540"/>
                </a:cxn>
                <a:cxn ang="0">
                  <a:pos x="0" y="0"/>
                </a:cxn>
              </a:cxnLst>
              <a:rect l="0" t="0" r="r" b="b"/>
              <a:pathLst>
                <a:path w="5081" h="2541">
                  <a:moveTo>
                    <a:pt x="0" y="0"/>
                  </a:moveTo>
                  <a:lnTo>
                    <a:pt x="2158" y="0"/>
                  </a:lnTo>
                  <a:lnTo>
                    <a:pt x="2532" y="529"/>
                  </a:lnTo>
                  <a:lnTo>
                    <a:pt x="2853" y="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 rot="21600000">
              <a:off x="576" y="2160"/>
              <a:ext cx="1152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9000" tIns="69876" rIns="99000" bIns="54000" anchor="ctr" anchorCtr="1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Function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Unit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0" name="AutoShape 1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913120" y="387400"/>
            <a:ext cx="1866240" cy="1451672"/>
          </a:xfrm>
          <a:prstGeom prst="cloudCallout">
            <a:avLst>
              <a:gd name="adj1" fmla="val -41866"/>
              <a:gd name="adj2" fmla="val 54903"/>
            </a:avLst>
          </a:prstGeom>
          <a:solidFill>
            <a:srgbClr val="0047FF"/>
          </a:solidFill>
          <a:ln w="183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9794" tIns="63378" rIns="89794" bIns="48978" anchor="ctr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1. Fetch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@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PC</a:t>
            </a:r>
          </a:p>
          <a:p>
            <a:pPr>
              <a:tabLst>
                <a:tab pos="656582" algn="l"/>
                <a:tab pos="131316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2. Update PC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3.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Decode IR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4. Execute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2" name="CP3 Ink e2dc00e1-47d6-4457-a633-9aaff27921c3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088285" y="2032593"/>
            <a:ext cx="4928709" cy="375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Now With Control</a:t>
            </a:r>
            <a:endParaRPr lang="en-U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9EB2656-1F71-48FF-8CBF-4CFD95C1BAB2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5" name="Straight Arrow Connector 4" hidden="1"/>
          <p:cNvCxnSpPr/>
          <p:nvPr>
            <p:custDataLst>
              <p:tags r:id="rId3"/>
            </p:custDataLst>
          </p:nvPr>
        </p:nvCxnSpPr>
        <p:spPr>
          <a:xfrm>
            <a:off x="4364640" y="2392090"/>
            <a:ext cx="552960" cy="1441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/>
          <a:p>
            <a:pPr marL="0" marR="0" lvl="0" indent="0" algn="r" defTabSz="41468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5CB67DC8-5E2B-4B54-B725-366CB1F78A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DejaVu Sans" pitchFamily="34" charset="2"/>
              </a:rPr>
              <a:pPr marL="0" marR="0" lvl="0" indent="0" algn="r" defTabSz="41468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DejaVu Sans" pitchFamily="34" charset="2"/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29280" y="5317646"/>
            <a:ext cx="69840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MAR:</a:t>
            </a:r>
          </a:p>
        </p:txBody>
      </p:sp>
      <p:sp>
        <p:nvSpPr>
          <p:cNvPr id="9" name="Text Box 7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29280" y="4800600"/>
            <a:ext cx="70416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MDR:</a:t>
            </a:r>
          </a:p>
        </p:txBody>
      </p:sp>
      <p:sp>
        <p:nvSpPr>
          <p:cNvPr id="10" name="Text Box 7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58240" y="3429000"/>
            <a:ext cx="44064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IR:</a:t>
            </a:r>
          </a:p>
        </p:txBody>
      </p:sp>
      <p:sp>
        <p:nvSpPr>
          <p:cNvPr id="11" name="Text Box 8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93440" y="4022246"/>
            <a:ext cx="51984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PC:</a:t>
            </a:r>
          </a:p>
        </p:txBody>
      </p:sp>
      <p:sp>
        <p:nvSpPr>
          <p:cNvPr id="15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479" y="1839074"/>
            <a:ext cx="1244160" cy="829527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Control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Unit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AutoShape 4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00320" y="4769781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AutoShape 4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00320" y="5281036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02880" y="6055837"/>
            <a:ext cx="622080" cy="31395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bus</a:t>
            </a:r>
          </a:p>
        </p:txBody>
      </p:sp>
      <p:sp>
        <p:nvSpPr>
          <p:cNvPr id="19" name="Text Box 4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160" y="5848455"/>
            <a:ext cx="82944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CPU</a:t>
            </a:r>
          </a:p>
        </p:txBody>
      </p:sp>
      <p:sp>
        <p:nvSpPr>
          <p:cNvPr id="20" name="Text Box 4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42880" y="5806691"/>
            <a:ext cx="103680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21" name="Straight Connector 20"/>
          <p:cNvCxnSpPr/>
          <p:nvPr>
            <p:custDataLst>
              <p:tags r:id="rId15"/>
            </p:custDataLst>
          </p:nvPr>
        </p:nvCxnSpPr>
        <p:spPr bwMode="auto">
          <a:xfrm>
            <a:off x="3466080" y="6055835"/>
            <a:ext cx="27648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AutoShape 4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00320" y="3919995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AutoShape 4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00320" y="3414887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18"/>
            </p:custDataLst>
          </p:nvPr>
        </p:nvCxnSpPr>
        <p:spPr bwMode="auto">
          <a:xfrm rot="5400000">
            <a:off x="3362389" y="5952144"/>
            <a:ext cx="20738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>
            <p:custDataLst>
              <p:tags r:id="rId19"/>
            </p:custDataLst>
          </p:nvPr>
        </p:nvCxnSpPr>
        <p:spPr bwMode="auto">
          <a:xfrm rot="5400000" flipH="1" flipV="1">
            <a:off x="6127189" y="5952144"/>
            <a:ext cx="20738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AutoShap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22081" y="940420"/>
            <a:ext cx="3466080" cy="4908034"/>
          </a:xfrm>
          <a:prstGeom prst="roundRect">
            <a:avLst>
              <a:gd name="adj" fmla="val 42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80800" y="1579845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8401" y="1614410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r5 :</a:t>
            </a:r>
          </a:p>
        </p:txBody>
      </p:sp>
      <p:sp>
        <p:nvSpPr>
          <p:cNvPr id="30" name="AutoShape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80800" y="2070937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8401" y="2106941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r9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2" name="AutoShape 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80800" y="257211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9600" y="260811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r10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4" name="AutoShape 3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180800" y="3083363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83679" y="106859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1280" y="110315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r3:</a:t>
            </a:r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2160" y="3124200"/>
            <a:ext cx="60048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r31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3" name="Group 8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70400" y="4582113"/>
            <a:ext cx="1657440" cy="828087"/>
            <a:chOff x="576" y="2160"/>
            <a:chExt cx="1151" cy="575"/>
          </a:xfrm>
        </p:grpSpPr>
        <p:sp>
          <p:nvSpPr>
            <p:cNvPr id="45" name="Freeform 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76" y="2160"/>
              <a:ext cx="1152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8" y="0"/>
                </a:cxn>
                <a:cxn ang="0">
                  <a:pos x="2532" y="529"/>
                </a:cxn>
                <a:cxn ang="0">
                  <a:pos x="2853" y="0"/>
                </a:cxn>
                <a:cxn ang="0">
                  <a:pos x="5080" y="0"/>
                </a:cxn>
                <a:cxn ang="0">
                  <a:pos x="3810" y="2540"/>
                </a:cxn>
                <a:cxn ang="0">
                  <a:pos x="1270" y="2540"/>
                </a:cxn>
                <a:cxn ang="0">
                  <a:pos x="0" y="0"/>
                </a:cxn>
              </a:cxnLst>
              <a:rect l="0" t="0" r="r" b="b"/>
              <a:pathLst>
                <a:path w="5081" h="2541">
                  <a:moveTo>
                    <a:pt x="0" y="0"/>
                  </a:moveTo>
                  <a:lnTo>
                    <a:pt x="2158" y="0"/>
                  </a:lnTo>
                  <a:lnTo>
                    <a:pt x="2532" y="529"/>
                  </a:lnTo>
                  <a:lnTo>
                    <a:pt x="2853" y="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21600000">
              <a:off x="576" y="2160"/>
              <a:ext cx="1152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9000" tIns="69876" rIns="99000" bIns="54000" anchor="ctr" anchorCtr="1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Function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Unit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8" name="Group 14"/>
          <p:cNvGraphicFramePr>
            <a:graphicFrameLocks noGrp="1"/>
          </p:cNvGraphicFramePr>
          <p:nvPr>
            <p:custDataLst>
              <p:tags r:id="rId32"/>
            </p:custDataLst>
          </p:nvPr>
        </p:nvGraphicFramePr>
        <p:xfrm>
          <a:off x="4114800" y="447738"/>
          <a:ext cx="3663360" cy="5419662"/>
        </p:xfrm>
        <a:graphic>
          <a:graphicData uri="http://schemas.openxmlformats.org/drawingml/2006/table">
            <a:tbl>
              <a:tblPr/>
              <a:tblGrid>
                <a:gridCol w="1244160"/>
                <a:gridCol w="2419200"/>
              </a:tblGrid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lw r9, 4(r5)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4: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addi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 r3, r9, 5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8: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jr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 r31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12: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...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656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16: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...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addi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r5, r0, 1000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cs typeface="DejaVu Sans" pitchFamily="34" charset="2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24: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jal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 0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28: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sw r3, 12(r5)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32: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cs typeface="DejaVu Sans" pitchFamily="34" charset="2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656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1000: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1004: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1008: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1012: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0" name="AutoShape 1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13120" y="387400"/>
            <a:ext cx="1866240" cy="1451672"/>
          </a:xfrm>
          <a:prstGeom prst="cloudCallout">
            <a:avLst>
              <a:gd name="adj1" fmla="val -41866"/>
              <a:gd name="adj2" fmla="val 54903"/>
            </a:avLst>
          </a:prstGeom>
          <a:solidFill>
            <a:srgbClr val="0047FF"/>
          </a:solidFill>
          <a:ln w="183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9794" tIns="63378" rIns="89794" bIns="48978" anchor="ctr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1. Fetch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@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PC</a:t>
            </a:r>
          </a:p>
          <a:p>
            <a:pPr>
              <a:tabLst>
                <a:tab pos="656582" algn="l"/>
                <a:tab pos="131316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2. Update PC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3.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Decode IR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4. Execute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8" name="CP3 Ink 5351d2b0-17f5-455b-af59-e2111c6ddfe7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1291233" y="1606056"/>
            <a:ext cx="5504572" cy="412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Now With Control</a:t>
            </a:r>
            <a:endParaRPr lang="en-U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9EB2656-1F71-48FF-8CBF-4CFD95C1BAB2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5" name="Straight Arrow Connector 4" hidden="1"/>
          <p:cNvCxnSpPr/>
          <p:nvPr>
            <p:custDataLst>
              <p:tags r:id="rId3"/>
            </p:custDataLst>
          </p:nvPr>
        </p:nvCxnSpPr>
        <p:spPr>
          <a:xfrm>
            <a:off x="4364640" y="2392090"/>
            <a:ext cx="552960" cy="1441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/>
          <a:p>
            <a:pPr marL="0" marR="0" lvl="0" indent="0" algn="r" defTabSz="41468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5CB67DC8-5E2B-4B54-B725-366CB1F78A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DejaVu Sans" pitchFamily="34" charset="2"/>
              </a:rPr>
              <a:pPr marL="0" marR="0" lvl="0" indent="0" algn="r" defTabSz="41468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DejaVu Sans" pitchFamily="34" charset="2"/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29280" y="5317646"/>
            <a:ext cx="69840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MAR:</a:t>
            </a:r>
          </a:p>
        </p:txBody>
      </p:sp>
      <p:sp>
        <p:nvSpPr>
          <p:cNvPr id="9" name="Text Box 7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29280" y="4800600"/>
            <a:ext cx="70416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MDR:</a:t>
            </a:r>
          </a:p>
        </p:txBody>
      </p:sp>
      <p:sp>
        <p:nvSpPr>
          <p:cNvPr id="10" name="Text Box 7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58240" y="3429000"/>
            <a:ext cx="44064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IR:</a:t>
            </a:r>
          </a:p>
        </p:txBody>
      </p:sp>
      <p:sp>
        <p:nvSpPr>
          <p:cNvPr id="11" name="Text Box 8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93440" y="4022246"/>
            <a:ext cx="51984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PC:</a:t>
            </a:r>
          </a:p>
        </p:txBody>
      </p:sp>
      <p:sp>
        <p:nvSpPr>
          <p:cNvPr id="15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479" y="1839074"/>
            <a:ext cx="1244160" cy="829527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Control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Unit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AutoShape 4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00320" y="4769781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AutoShape 4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00320" y="5281036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02880" y="6055837"/>
            <a:ext cx="622080" cy="31395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bus</a:t>
            </a:r>
          </a:p>
        </p:txBody>
      </p:sp>
      <p:sp>
        <p:nvSpPr>
          <p:cNvPr id="19" name="Text Box 4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160" y="5848455"/>
            <a:ext cx="82944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CPU</a:t>
            </a:r>
          </a:p>
        </p:txBody>
      </p:sp>
      <p:sp>
        <p:nvSpPr>
          <p:cNvPr id="20" name="Text Box 4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42880" y="5806691"/>
            <a:ext cx="103680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21" name="Straight Connector 20"/>
          <p:cNvCxnSpPr/>
          <p:nvPr>
            <p:custDataLst>
              <p:tags r:id="rId15"/>
            </p:custDataLst>
          </p:nvPr>
        </p:nvCxnSpPr>
        <p:spPr bwMode="auto">
          <a:xfrm>
            <a:off x="3466080" y="6055835"/>
            <a:ext cx="27648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AutoShape 4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00320" y="3919995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AutoShape 4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00320" y="3414887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18"/>
            </p:custDataLst>
          </p:nvPr>
        </p:nvCxnSpPr>
        <p:spPr bwMode="auto">
          <a:xfrm rot="5400000">
            <a:off x="3362389" y="5952144"/>
            <a:ext cx="20738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>
            <p:custDataLst>
              <p:tags r:id="rId19"/>
            </p:custDataLst>
          </p:nvPr>
        </p:nvCxnSpPr>
        <p:spPr bwMode="auto">
          <a:xfrm rot="5400000" flipH="1" flipV="1">
            <a:off x="6127189" y="5952144"/>
            <a:ext cx="20738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AutoShap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22081" y="940420"/>
            <a:ext cx="3466080" cy="4908034"/>
          </a:xfrm>
          <a:prstGeom prst="roundRect">
            <a:avLst>
              <a:gd name="adj" fmla="val 42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80800" y="1579845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8401" y="1614410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r5 :</a:t>
            </a:r>
          </a:p>
        </p:txBody>
      </p:sp>
      <p:sp>
        <p:nvSpPr>
          <p:cNvPr id="30" name="AutoShape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80800" y="2070937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8401" y="2106941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r9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2" name="AutoShape 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80800" y="257211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9600" y="260811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r10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4" name="AutoShape 3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180800" y="3083363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83679" y="106859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1280" y="110315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r3:</a:t>
            </a:r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2160" y="3124200"/>
            <a:ext cx="60048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r31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3" name="Group 8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70400" y="4582113"/>
            <a:ext cx="1657440" cy="828087"/>
            <a:chOff x="576" y="2160"/>
            <a:chExt cx="1151" cy="575"/>
          </a:xfrm>
        </p:grpSpPr>
        <p:sp>
          <p:nvSpPr>
            <p:cNvPr id="45" name="Freeform 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76" y="2160"/>
              <a:ext cx="1152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8" y="0"/>
                </a:cxn>
                <a:cxn ang="0">
                  <a:pos x="2532" y="529"/>
                </a:cxn>
                <a:cxn ang="0">
                  <a:pos x="2853" y="0"/>
                </a:cxn>
                <a:cxn ang="0">
                  <a:pos x="5080" y="0"/>
                </a:cxn>
                <a:cxn ang="0">
                  <a:pos x="3810" y="2540"/>
                </a:cxn>
                <a:cxn ang="0">
                  <a:pos x="1270" y="2540"/>
                </a:cxn>
                <a:cxn ang="0">
                  <a:pos x="0" y="0"/>
                </a:cxn>
              </a:cxnLst>
              <a:rect l="0" t="0" r="r" b="b"/>
              <a:pathLst>
                <a:path w="5081" h="2541">
                  <a:moveTo>
                    <a:pt x="0" y="0"/>
                  </a:moveTo>
                  <a:lnTo>
                    <a:pt x="2158" y="0"/>
                  </a:lnTo>
                  <a:lnTo>
                    <a:pt x="2532" y="529"/>
                  </a:lnTo>
                  <a:lnTo>
                    <a:pt x="2853" y="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21600000">
              <a:off x="576" y="2160"/>
              <a:ext cx="1152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9000" tIns="69876" rIns="99000" bIns="54000" anchor="ctr" anchorCtr="1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Function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Unit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8" name="Group 14"/>
          <p:cNvGraphicFramePr>
            <a:graphicFrameLocks noGrp="1"/>
          </p:cNvGraphicFramePr>
          <p:nvPr>
            <p:custDataLst>
              <p:tags r:id="rId32"/>
            </p:custDataLst>
          </p:nvPr>
        </p:nvGraphicFramePr>
        <p:xfrm>
          <a:off x="4114800" y="447738"/>
          <a:ext cx="3663360" cy="5419662"/>
        </p:xfrm>
        <a:graphic>
          <a:graphicData uri="http://schemas.openxmlformats.org/drawingml/2006/table">
            <a:tbl>
              <a:tblPr/>
              <a:tblGrid>
                <a:gridCol w="1244160"/>
                <a:gridCol w="2419200"/>
              </a:tblGrid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lw r9, 4(r5)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4: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addi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 r3, r9, 5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8: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jr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 r31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12: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...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656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16: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...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addi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r5, r0, 1000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cs typeface="DejaVu Sans" pitchFamily="34" charset="2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24: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jal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 0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28: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sw r3, 12(r5)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32: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cs typeface="DejaVu Sans" pitchFamily="34" charset="2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656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1000: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1004: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1008: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1012: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0" name="AutoShape 1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13120" y="387400"/>
            <a:ext cx="1866240" cy="1451672"/>
          </a:xfrm>
          <a:prstGeom prst="cloudCallout">
            <a:avLst>
              <a:gd name="adj1" fmla="val -41866"/>
              <a:gd name="adj2" fmla="val 54903"/>
            </a:avLst>
          </a:prstGeom>
          <a:solidFill>
            <a:srgbClr val="0047FF"/>
          </a:solidFill>
          <a:ln w="183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9794" tIns="63378" rIns="89794" bIns="48978" anchor="ctr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1. Fetch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@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PC</a:t>
            </a:r>
          </a:p>
          <a:p>
            <a:pPr>
              <a:tabLst>
                <a:tab pos="656582" algn="l"/>
                <a:tab pos="131316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2. Update PC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3.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Decode IR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4. Execute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1" name="CP3 Ink a34966ee-6b05-4982-9f04-9fa061bf7687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599759" y="835427"/>
            <a:ext cx="5335201" cy="490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Now With Control</a:t>
            </a:r>
            <a:endParaRPr lang="en-US" dirty="0"/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9EB2656-1F71-48FF-8CBF-4CFD95C1BAB2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5" name="Straight Arrow Connector 4" hidden="1"/>
          <p:cNvCxnSpPr/>
          <p:nvPr>
            <p:custDataLst>
              <p:tags r:id="rId3"/>
            </p:custDataLst>
          </p:nvPr>
        </p:nvCxnSpPr>
        <p:spPr>
          <a:xfrm>
            <a:off x="4364640" y="2392090"/>
            <a:ext cx="552960" cy="1441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/>
          <a:p>
            <a:pPr marL="0" marR="0" lvl="0" indent="0" algn="r" defTabSz="41468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5CB67DC8-5E2B-4B54-B725-366CB1F78A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DejaVu Sans" pitchFamily="34" charset="2"/>
              </a:rPr>
              <a:pPr marL="0" marR="0" lvl="0" indent="0" algn="r" defTabSz="41468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DejaVu Sans" pitchFamily="34" charset="2"/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29280" y="5317646"/>
            <a:ext cx="69840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MAR:</a:t>
            </a:r>
          </a:p>
        </p:txBody>
      </p:sp>
      <p:sp>
        <p:nvSpPr>
          <p:cNvPr id="9" name="Text Box 7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29280" y="4800600"/>
            <a:ext cx="70416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MDR:</a:t>
            </a:r>
          </a:p>
        </p:txBody>
      </p:sp>
      <p:sp>
        <p:nvSpPr>
          <p:cNvPr id="10" name="Text Box 7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58240" y="3429000"/>
            <a:ext cx="44064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IR:</a:t>
            </a:r>
          </a:p>
        </p:txBody>
      </p:sp>
      <p:sp>
        <p:nvSpPr>
          <p:cNvPr id="11" name="Text Box 8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93440" y="4022246"/>
            <a:ext cx="51984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PC:</a:t>
            </a:r>
          </a:p>
        </p:txBody>
      </p:sp>
      <p:sp>
        <p:nvSpPr>
          <p:cNvPr id="15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08479" y="1839074"/>
            <a:ext cx="1244160" cy="829527"/>
          </a:xfrm>
          <a:prstGeom prst="ellips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Control</a:t>
            </a:r>
            <a:br>
              <a:rPr lang="en-US" dirty="0" smtClean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Unit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AutoShape 4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00320" y="4769781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" name="AutoShape 4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100320" y="5281036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Text Box 4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02880" y="6055837"/>
            <a:ext cx="622080" cy="313953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1631" tIns="55215" rIns="81631" bIns="40816"/>
          <a:lstStyle/>
          <a:p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bus</a:t>
            </a:r>
          </a:p>
        </p:txBody>
      </p:sp>
      <p:sp>
        <p:nvSpPr>
          <p:cNvPr id="19" name="Text Box 4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32160" y="5848455"/>
            <a:ext cx="82944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CPU</a:t>
            </a:r>
          </a:p>
        </p:txBody>
      </p:sp>
      <p:sp>
        <p:nvSpPr>
          <p:cNvPr id="20" name="Text Box 4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42880" y="5806691"/>
            <a:ext cx="103680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memory</a:t>
            </a:r>
          </a:p>
        </p:txBody>
      </p:sp>
      <p:cxnSp>
        <p:nvCxnSpPr>
          <p:cNvPr id="21" name="Straight Connector 20"/>
          <p:cNvCxnSpPr/>
          <p:nvPr>
            <p:custDataLst>
              <p:tags r:id="rId15"/>
            </p:custDataLst>
          </p:nvPr>
        </p:nvCxnSpPr>
        <p:spPr bwMode="auto">
          <a:xfrm>
            <a:off x="3466080" y="6055835"/>
            <a:ext cx="2764800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AutoShape 4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00320" y="3919995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AutoShape 4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100320" y="3414887"/>
            <a:ext cx="86208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>
            <p:custDataLst>
              <p:tags r:id="rId18"/>
            </p:custDataLst>
          </p:nvPr>
        </p:nvCxnSpPr>
        <p:spPr bwMode="auto">
          <a:xfrm rot="5400000">
            <a:off x="3362389" y="5952144"/>
            <a:ext cx="20738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>
            <p:custDataLst>
              <p:tags r:id="rId19"/>
            </p:custDataLst>
          </p:nvPr>
        </p:nvCxnSpPr>
        <p:spPr bwMode="auto">
          <a:xfrm rot="5400000" flipH="1" flipV="1">
            <a:off x="6127189" y="5952144"/>
            <a:ext cx="207382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AutoShape 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22081" y="940420"/>
            <a:ext cx="3466080" cy="4908034"/>
          </a:xfrm>
          <a:prstGeom prst="roundRect">
            <a:avLst>
              <a:gd name="adj" fmla="val 42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8" name="AutoShape 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80800" y="1579845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98401" y="1614410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r5 :</a:t>
            </a:r>
          </a:p>
        </p:txBody>
      </p:sp>
      <p:sp>
        <p:nvSpPr>
          <p:cNvPr id="30" name="AutoShape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80800" y="2070937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8401" y="2106941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r9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2" name="AutoShape 3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180800" y="257211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9600" y="260811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r10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34" name="AutoShape 3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180800" y="3083363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AutoShape 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183679" y="1068591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pPr algn="ctr"/>
            <a:endParaRPr lang="en-US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1280" y="1103155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r3:</a:t>
            </a:r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Text Box 3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2160" y="3124200"/>
            <a:ext cx="600480" cy="3211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 smtClean="0">
                <a:solidFill>
                  <a:srgbClr val="FFFFFF"/>
                </a:solidFill>
                <a:latin typeface="Calibri" pitchFamily="34" charset="0"/>
              </a:rPr>
              <a:t>r31 </a:t>
            </a:r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:</a:t>
            </a:r>
          </a:p>
        </p:txBody>
      </p:sp>
      <p:grpSp>
        <p:nvGrpSpPr>
          <p:cNvPr id="3" name="Group 8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770400" y="4582113"/>
            <a:ext cx="1657440" cy="828087"/>
            <a:chOff x="576" y="2160"/>
            <a:chExt cx="1151" cy="575"/>
          </a:xfrm>
        </p:grpSpPr>
        <p:sp>
          <p:nvSpPr>
            <p:cNvPr id="45" name="Freeform 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76" y="2160"/>
              <a:ext cx="1152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8" y="0"/>
                </a:cxn>
                <a:cxn ang="0">
                  <a:pos x="2532" y="529"/>
                </a:cxn>
                <a:cxn ang="0">
                  <a:pos x="2853" y="0"/>
                </a:cxn>
                <a:cxn ang="0">
                  <a:pos x="5080" y="0"/>
                </a:cxn>
                <a:cxn ang="0">
                  <a:pos x="3810" y="2540"/>
                </a:cxn>
                <a:cxn ang="0">
                  <a:pos x="1270" y="2540"/>
                </a:cxn>
                <a:cxn ang="0">
                  <a:pos x="0" y="0"/>
                </a:cxn>
              </a:cxnLst>
              <a:rect l="0" t="0" r="r" b="b"/>
              <a:pathLst>
                <a:path w="5081" h="2541">
                  <a:moveTo>
                    <a:pt x="0" y="0"/>
                  </a:moveTo>
                  <a:lnTo>
                    <a:pt x="2158" y="0"/>
                  </a:lnTo>
                  <a:lnTo>
                    <a:pt x="2532" y="529"/>
                  </a:lnTo>
                  <a:lnTo>
                    <a:pt x="2853" y="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21600000">
              <a:off x="576" y="2160"/>
              <a:ext cx="1152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9000" tIns="69876" rIns="99000" bIns="54000" anchor="ctr" anchorCtr="1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Function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Unit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48" name="Group 14"/>
          <p:cNvGraphicFramePr>
            <a:graphicFrameLocks noGrp="1"/>
          </p:cNvGraphicFramePr>
          <p:nvPr>
            <p:custDataLst>
              <p:tags r:id="rId32"/>
            </p:custDataLst>
          </p:nvPr>
        </p:nvGraphicFramePr>
        <p:xfrm>
          <a:off x="4114800" y="447738"/>
          <a:ext cx="3663360" cy="5419662"/>
        </p:xfrm>
        <a:graphic>
          <a:graphicData uri="http://schemas.openxmlformats.org/drawingml/2006/table">
            <a:tbl>
              <a:tblPr/>
              <a:tblGrid>
                <a:gridCol w="1244160"/>
                <a:gridCol w="2419200"/>
              </a:tblGrid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0: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lw r9, 4(r5)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4: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addi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 r3, r9, 5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8: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jr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 r31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12: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...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656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16: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...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20: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addi</a:t>
                      </a: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 r5, r0, 1000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cs typeface="DejaVu Sans" pitchFamily="34" charset="2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24: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jal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 0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28: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olas" pitchFamily="49" charset="0"/>
                          <a:cs typeface="DejaVu Sans" pitchFamily="34" charset="2"/>
                        </a:rPr>
                        <a:t>sw r3, 12(r5)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6152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32:</a:t>
                      </a: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olas" pitchFamily="49" charset="0"/>
                        <a:cs typeface="DejaVu Sans" pitchFamily="34" charset="2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86568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0">
                        <a:lnSpc>
                          <a:spcPct val="89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Consolas" pitchFamily="49" charset="0"/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1638" marR="81638" marT="67603" marB="42456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1000: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1004: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1008: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1012: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59462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Consolas" pitchFamily="49" charset="0"/>
                        </a:rPr>
                        <a:t>...</a:t>
                      </a:r>
                    </a:p>
                  </a:txBody>
                  <a:tcPr marL="82944" marR="82944" marT="41476" marB="41476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82944" marR="82944" marT="41476" marB="41476" anchor="ctr" horzOverflow="overflow">
                    <a:lnL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0" name="AutoShape 12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913120" y="387400"/>
            <a:ext cx="1866240" cy="1451672"/>
          </a:xfrm>
          <a:prstGeom prst="cloudCallout">
            <a:avLst>
              <a:gd name="adj1" fmla="val -41866"/>
              <a:gd name="adj2" fmla="val 54903"/>
            </a:avLst>
          </a:prstGeom>
          <a:solidFill>
            <a:srgbClr val="0047FF"/>
          </a:solidFill>
          <a:ln w="183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9794" tIns="63378" rIns="89794" bIns="48978" anchor="ctr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1. Fetch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@ </a:t>
            </a: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PC</a:t>
            </a:r>
          </a:p>
          <a:p>
            <a:pPr>
              <a:tabLst>
                <a:tab pos="656582" algn="l"/>
                <a:tab pos="1313162" algn="l"/>
              </a:tabLst>
            </a:pP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2. Update PC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3. </a:t>
            </a: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Decode IR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rgbClr val="FFFFFF"/>
                </a:solidFill>
                <a:latin typeface="Calibri" pitchFamily="34" charset="0"/>
              </a:rPr>
              <a:t>4. Execute</a:t>
            </a:r>
            <a:endParaRPr 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3" name="CP3 Ink 2a7fc682-95d7-46ff-b01e-60513e0b9c05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891942" y="364159"/>
            <a:ext cx="6317555" cy="544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MIPS ISA</a:t>
            </a:r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BBC232D-0ACC-42B3-8138-675AB1822C59}" type="slidenum">
              <a:rPr lang="en-US"/>
              <a:pPr/>
              <a:t>19</a:t>
            </a:fld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1280" y="3601179"/>
            <a:ext cx="5029920" cy="2494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7657" rIns="0" bIns="0"/>
          <a:lstStyle/>
          <a:p>
            <a:pPr>
              <a:lnSpc>
                <a:spcPct val="89000"/>
              </a:lnSpc>
              <a:spcAft>
                <a:spcPts val="1293"/>
              </a:spcAft>
              <a:buClrTx/>
              <a:buSzPct val="45000"/>
              <a:tabLst>
                <a:tab pos="243339" algn="l"/>
                <a:tab pos="1124540" algn="l"/>
                <a:tab pos="1762404" algn="l"/>
                <a:tab pos="2488099" algn="l"/>
                <a:tab pos="3161959" algn="l"/>
                <a:tab pos="3680312" algn="l"/>
                <a:tab pos="4596072" algn="l"/>
              </a:tabLst>
            </a:pP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	OP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rs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rt</a:t>
            </a: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	rd	</a:t>
            </a:r>
            <a:r>
              <a:rPr lang="en-US" sz="2000" dirty="0" err="1">
                <a:solidFill>
                  <a:srgbClr val="FFFFFF"/>
                </a:solidFill>
                <a:latin typeface="Consolas" pitchFamily="49" charset="0"/>
              </a:rPr>
              <a:t>sa</a:t>
            </a: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>
                <a:solidFill>
                  <a:srgbClr val="FFFFFF"/>
                </a:solidFill>
                <a:latin typeface="Consolas" pitchFamily="49" charset="0"/>
              </a:rPr>
              <a:t>funct</a:t>
            </a:r>
            <a:endParaRPr lang="en-US" sz="20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spcAft>
                <a:spcPts val="1293"/>
              </a:spcAft>
              <a:buClrTx/>
              <a:buSzPct val="45000"/>
              <a:tabLst>
                <a:tab pos="243339" algn="l"/>
                <a:tab pos="1124540" algn="l"/>
                <a:tab pos="1762404" algn="l"/>
                <a:tab pos="2488099" algn="l"/>
                <a:tab pos="3161959" algn="l"/>
                <a:tab pos="3680312" algn="l"/>
                <a:tab pos="4596072" algn="l"/>
              </a:tabLst>
            </a:pP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	OP	</a:t>
            </a:r>
            <a:r>
              <a:rPr lang="en-US" sz="2000" dirty="0" err="1">
                <a:solidFill>
                  <a:srgbClr val="FFFFFF"/>
                </a:solidFill>
                <a:latin typeface="Consolas" pitchFamily="49" charset="0"/>
              </a:rPr>
              <a:t>rs</a:t>
            </a: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	rd	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immediate</a:t>
            </a:r>
          </a:p>
          <a:p>
            <a:pPr>
              <a:lnSpc>
                <a:spcPct val="89000"/>
              </a:lnSpc>
              <a:spcAft>
                <a:spcPts val="1293"/>
              </a:spcAft>
              <a:buClrTx/>
              <a:buSzPct val="45000"/>
              <a:tabLst>
                <a:tab pos="243339" algn="l"/>
                <a:tab pos="1124540" algn="l"/>
                <a:tab pos="1762404" algn="l"/>
                <a:tab pos="2488099" algn="l"/>
                <a:tab pos="3161959" algn="l"/>
                <a:tab pos="3680312" algn="l"/>
                <a:tab pos="4596072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OP		    address</a:t>
            </a:r>
          </a:p>
          <a:p>
            <a:pPr>
              <a:lnSpc>
                <a:spcPct val="89000"/>
              </a:lnSpc>
              <a:spcAft>
                <a:spcPts val="1293"/>
              </a:spcAft>
              <a:buClrTx/>
              <a:buSzTx/>
              <a:tabLst>
                <a:tab pos="243339" algn="l"/>
                <a:tab pos="1124540" algn="l"/>
                <a:tab pos="1762404" algn="l"/>
                <a:tab pos="2488099" algn="l"/>
                <a:tab pos="3161959" algn="l"/>
                <a:tab pos="3680312" algn="l"/>
                <a:tab pos="4596072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10001000101010100000000000000100</a:t>
            </a:r>
          </a:p>
          <a:p>
            <a:pPr>
              <a:lnSpc>
                <a:spcPct val="89000"/>
              </a:lnSpc>
              <a:spcAft>
                <a:spcPts val="1293"/>
              </a:spcAft>
              <a:buClrTx/>
              <a:buSzTx/>
              <a:tabLst>
                <a:tab pos="243339" algn="l"/>
                <a:tab pos="1124540" algn="l"/>
                <a:tab pos="1762404" algn="l"/>
                <a:tab pos="2488099" algn="l"/>
                <a:tab pos="3161959" algn="l"/>
                <a:tab pos="3680312" algn="l"/>
                <a:tab pos="4596072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lw r10, 4(r5)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Consolas" pitchFamily="49" charset="0"/>
              </a:rPr>
            </a:br>
            <a:endParaRPr lang="en-US" sz="20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346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1360" y="3602619"/>
            <a:ext cx="4416480" cy="329795"/>
          </a:xfrm>
          <a:prstGeom prst="roundRect">
            <a:avLst>
              <a:gd name="adj" fmla="val 43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348" name="AutoShape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90400" y="3602619"/>
            <a:ext cx="691200" cy="329795"/>
          </a:xfrm>
          <a:prstGeom prst="roundRect">
            <a:avLst>
              <a:gd name="adj" fmla="val 43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349" name="AutoShape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98721" y="3602619"/>
            <a:ext cx="787680" cy="329795"/>
          </a:xfrm>
          <a:prstGeom prst="roundRect">
            <a:avLst>
              <a:gd name="adj" fmla="val 43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35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252842" y="5058965"/>
            <a:ext cx="1945440" cy="329794"/>
          </a:xfrm>
          <a:prstGeom prst="roundRect">
            <a:avLst>
              <a:gd name="adj" fmla="val 43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lIns="81631" tIns="68472" rIns="81631" bIns="40816" anchor="ctr" anchorCtr="1"/>
          <a:lstStyle/>
          <a:p>
            <a:pPr algn="ctr">
              <a:lnSpc>
                <a:spcPct val="89000"/>
              </a:lnSpc>
              <a:tabLst>
                <a:tab pos="656582" algn="l"/>
                <a:tab pos="1313162" algn="l"/>
              </a:tabLst>
            </a:pPr>
            <a:r>
              <a:rPr lang="en-US" sz="2000" b="1" dirty="0">
                <a:solidFill>
                  <a:srgbClr val="FFFFFF"/>
                </a:solidFill>
                <a:latin typeface="Consolas" pitchFamily="49" charset="0"/>
              </a:rPr>
              <a:t>PC</a:t>
            </a:r>
          </a:p>
        </p:txBody>
      </p:sp>
      <p:sp>
        <p:nvSpPr>
          <p:cNvPr id="14351" name="AutoShap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52842" y="5450685"/>
            <a:ext cx="1945440" cy="329794"/>
          </a:xfrm>
          <a:prstGeom prst="roundRect">
            <a:avLst>
              <a:gd name="adj" fmla="val 43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lIns="81631" tIns="68472" rIns="81631" bIns="40816" anchor="ctr" anchorCtr="1"/>
          <a:lstStyle/>
          <a:p>
            <a:pPr algn="ctr">
              <a:lnSpc>
                <a:spcPct val="89000"/>
              </a:lnSpc>
              <a:tabLst>
                <a:tab pos="656582" algn="l"/>
                <a:tab pos="1313162" algn="l"/>
              </a:tabLst>
            </a:pP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HI</a:t>
            </a:r>
            <a:endParaRPr lang="en-US" sz="2000" b="1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4352" name="AutoShap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52842" y="5842406"/>
            <a:ext cx="1945440" cy="329794"/>
          </a:xfrm>
          <a:prstGeom prst="roundRect">
            <a:avLst>
              <a:gd name="adj" fmla="val 43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lIns="81631" tIns="68472" rIns="81631" bIns="40816" anchor="ctr" anchorCtr="1"/>
          <a:lstStyle/>
          <a:p>
            <a:pPr algn="ctr">
              <a:lnSpc>
                <a:spcPct val="89000"/>
              </a:lnSpc>
              <a:tabLst>
                <a:tab pos="656582" algn="l"/>
                <a:tab pos="1313162" algn="l"/>
              </a:tabLst>
            </a:pPr>
            <a:r>
              <a:rPr lang="en-US" sz="2000" b="1" dirty="0">
                <a:solidFill>
                  <a:srgbClr val="FFFFFF"/>
                </a:solidFill>
                <a:latin typeface="Consolas" pitchFamily="49" charset="0"/>
              </a:rPr>
              <a:t>LO</a:t>
            </a:r>
          </a:p>
        </p:txBody>
      </p:sp>
      <p:sp>
        <p:nvSpPr>
          <p:cNvPr id="14353" name="AutoShap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252842" y="3522322"/>
            <a:ext cx="1945440" cy="1451672"/>
          </a:xfrm>
          <a:prstGeom prst="roundRect">
            <a:avLst>
              <a:gd name="adj" fmla="val 97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lIns="81631" tIns="68472" rIns="81631" bIns="40816" anchor="ctr" anchorCtr="1"/>
          <a:lstStyle/>
          <a:p>
            <a:pPr algn="ctr">
              <a:lnSpc>
                <a:spcPct val="89000"/>
              </a:lnSpc>
              <a:tabLst>
                <a:tab pos="656582" algn="l"/>
                <a:tab pos="1313162" algn="l"/>
              </a:tabLst>
            </a:pPr>
            <a:r>
              <a:rPr lang="en-US" sz="2000" b="1" dirty="0">
                <a:solidFill>
                  <a:srgbClr val="FFFFFF"/>
                </a:solidFill>
                <a:latin typeface="Consolas" pitchFamily="49" charset="0"/>
              </a:rPr>
              <a:t>RO – R31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72200" y="3129161"/>
            <a:ext cx="1235520" cy="364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8415" rIns="81631" bIns="40816"/>
          <a:lstStyle/>
          <a:p>
            <a:pPr>
              <a:tabLst>
                <a:tab pos="656582" algn="l"/>
              </a:tabLs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Registers</a:t>
            </a:r>
          </a:p>
        </p:txBody>
      </p:sp>
      <p:sp>
        <p:nvSpPr>
          <p:cNvPr id="21" name="AutoShap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600801" y="3602619"/>
            <a:ext cx="683393" cy="329795"/>
          </a:xfrm>
          <a:prstGeom prst="roundRect">
            <a:avLst>
              <a:gd name="adj" fmla="val 43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AutoShap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1360" y="4033223"/>
            <a:ext cx="4416480" cy="329795"/>
          </a:xfrm>
          <a:prstGeom prst="roundRect">
            <a:avLst>
              <a:gd name="adj" fmla="val 43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AutoShap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990400" y="4033223"/>
            <a:ext cx="2196000" cy="329795"/>
          </a:xfrm>
          <a:prstGeom prst="roundRect">
            <a:avLst>
              <a:gd name="adj" fmla="val 43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00801" y="4033223"/>
            <a:ext cx="683393" cy="329795"/>
          </a:xfrm>
          <a:prstGeom prst="roundRect">
            <a:avLst>
              <a:gd name="adj" fmla="val 43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AutoShap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1360" y="4447986"/>
            <a:ext cx="4416480" cy="329795"/>
          </a:xfrm>
          <a:prstGeom prst="roundRect">
            <a:avLst>
              <a:gd name="adj" fmla="val 43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>
            <p:custDataLst>
              <p:tags r:id="rId17"/>
            </p:custDataLst>
          </p:nvPr>
        </p:nvSpPr>
        <p:spPr>
          <a:xfrm>
            <a:off x="228600" y="304800"/>
            <a:ext cx="8534400" cy="2819400"/>
          </a:xfrm>
          <a:prstGeom prst="rect">
            <a:avLst/>
          </a:prstGeom>
          <a:ln/>
        </p:spPr>
        <p:txBody>
          <a:bodyPr>
            <a:normAutofit fontScale="92500" lnSpcReduction="10000"/>
          </a:bodyPr>
          <a:lstStyle/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MIPS R3000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ISA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(</a:t>
            </a:r>
            <a:r>
              <a:rPr lang="en-US" sz="3100" dirty="0" smtClean="0">
                <a:solidFill>
                  <a:schemeClr val="bg1"/>
                </a:solidFill>
                <a:latin typeface="+mj-lt"/>
              </a:rPr>
              <a:t>Instruction Set Architecture)</a:t>
            </a:r>
          </a:p>
          <a:p>
            <a:pPr>
              <a:lnSpc>
                <a:spcPct val="110000"/>
              </a:lnSpc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800" dirty="0" smtClean="0">
                <a:solidFill>
                  <a:schemeClr val="bg1"/>
                </a:solidFill>
              </a:rPr>
              <a:t>Interface between hardware and software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293733" marR="0" lvl="1" indent="-293733" algn="l" defTabSz="914210" rtl="0" eaLnBrk="1" fontAlgn="auto" latinLnBrk="0" hangingPunct="1">
              <a:lnSpc>
                <a:spcPct val="120000"/>
              </a:lnSpc>
              <a:spcBef>
                <a:spcPts val="36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memory: load, store, ...</a:t>
            </a:r>
          </a:p>
          <a:p>
            <a:pPr marL="293733" marR="0" lvl="1" indent="-293733" algn="l" defTabSz="914210" rtl="0" eaLnBrk="1" fontAlgn="auto" latinLnBrk="0" hangingPunct="1">
              <a:lnSpc>
                <a:spcPct val="120000"/>
              </a:lnSpc>
              <a:spcBef>
                <a:spcPts val="36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computational: add, sub,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mul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, ...</a:t>
            </a:r>
          </a:p>
          <a:p>
            <a:pPr marL="293733" marR="0" lvl="1" indent="-293733" algn="l" defTabSz="914210" rtl="0" eaLnBrk="1" fontAlgn="auto" latinLnBrk="0" hangingPunct="1">
              <a:lnSpc>
                <a:spcPct val="120000"/>
              </a:lnSpc>
              <a:spcBef>
                <a:spcPts val="36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control: jump, branch, ...</a:t>
            </a:r>
          </a:p>
          <a:p>
            <a:pPr marL="293733" marR="0" lvl="1" indent="-293733" algn="l" defTabSz="914210" rtl="0" eaLnBrk="1" fontAlgn="auto" latinLnBrk="0" hangingPunct="1">
              <a:lnSpc>
                <a:spcPct val="120000"/>
              </a:lnSpc>
              <a:spcBef>
                <a:spcPts val="363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floating point,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pu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 and memory management, 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AutoShape 1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03860" y="4448174"/>
            <a:ext cx="3584269" cy="329795"/>
          </a:xfrm>
          <a:prstGeom prst="roundRect">
            <a:avLst>
              <a:gd name="adj" fmla="val 435"/>
            </a:avLst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82936" tIns="41469" rIns="82936" bIns="41469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7560" y="3200400"/>
            <a:ext cx="2286000" cy="3643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8415" rIns="81631" bIns="40816"/>
          <a:lstStyle/>
          <a:p>
            <a:pPr>
              <a:tabLst>
                <a:tab pos="656582" algn="l"/>
              </a:tabLst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Instruction Formats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1" name="CP3 Ink b2878baf-a0a1-4ed5-a332-88ee850ce7e8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7347" y="4125440"/>
            <a:ext cx="5318264" cy="18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Compilers &amp; Assemblers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9EB2656-1F71-48FF-8CBF-4CFD95C1BAB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6" name="Group 5"/>
          <p:cNvGrpSpPr/>
          <p:nvPr>
            <p:custDataLst>
              <p:tags r:id="rId3"/>
            </p:custDataLst>
          </p:nvPr>
        </p:nvGrpSpPr>
        <p:grpSpPr>
          <a:xfrm>
            <a:off x="1134720" y="622145"/>
            <a:ext cx="4256640" cy="829527"/>
            <a:chOff x="1250950" y="685800"/>
            <a:chExt cx="4692650" cy="914400"/>
          </a:xfrm>
        </p:grpSpPr>
        <p:sp>
          <p:nvSpPr>
            <p:cNvPr id="7" name="Text Box 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514600" y="685800"/>
              <a:ext cx="3429000" cy="9144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83808" rIns="90000" bIns="45000"/>
            <a:lstStyle/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latin typeface="Consolas" pitchFamily="49" charset="0"/>
                </a:rPr>
                <a:t>int</a:t>
              </a: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 x = 10;</a:t>
              </a:r>
            </a:p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x = 2 * x + </a:t>
              </a: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15;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8" name="Text Box 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250950" y="825500"/>
              <a:ext cx="474663" cy="5461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73224" rIns="90000" bIns="45000"/>
            <a:lstStyle/>
            <a:p>
              <a:r>
                <a:rPr lang="en-US" sz="2900" dirty="0">
                  <a:solidFill>
                    <a:schemeClr val="accent1"/>
                  </a:solidFill>
                  <a:latin typeface="Calibri" pitchFamily="34" charset="0"/>
                </a:rPr>
                <a:t>C</a:t>
              </a:r>
            </a:p>
          </p:txBody>
        </p:sp>
      </p:grpSp>
      <p:grpSp>
        <p:nvGrpSpPr>
          <p:cNvPr id="9" name="Group 8"/>
          <p:cNvGrpSpPr/>
          <p:nvPr>
            <p:custDataLst>
              <p:tags r:id="rId4"/>
            </p:custDataLst>
          </p:nvPr>
        </p:nvGrpSpPr>
        <p:grpSpPr>
          <a:xfrm>
            <a:off x="207361" y="1451672"/>
            <a:ext cx="5055840" cy="2073818"/>
            <a:chOff x="228600" y="1600200"/>
            <a:chExt cx="5573712" cy="2286000"/>
          </a:xfrm>
        </p:grpSpPr>
        <p:sp>
          <p:nvSpPr>
            <p:cNvPr id="10" name="AutoShap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8600" y="1600200"/>
              <a:ext cx="2514600" cy="685800"/>
            </a:xfrm>
            <a:prstGeom prst="downArrow">
              <a:avLst>
                <a:gd name="adj1" fmla="val 70028"/>
                <a:gd name="adj2" fmla="val 23611"/>
              </a:avLst>
            </a:prstGeom>
            <a:solidFill>
              <a:srgbClr val="0047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69695" rIns="90000" bIns="45000" anchor="ctr"/>
            <a:lstStyle/>
            <a:p>
              <a:pPr algn="ctr">
                <a:tabLst>
                  <a:tab pos="656582" algn="l"/>
                  <a:tab pos="1313162" algn="l"/>
                  <a:tab pos="1969745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alibri" pitchFamily="34" charset="0"/>
                </a:rPr>
                <a:t>compiler</a:t>
              </a:r>
            </a:p>
          </p:txBody>
        </p:sp>
        <p:sp>
          <p:nvSpPr>
            <p:cNvPr id="11" name="Text Box 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514600" y="2514600"/>
              <a:ext cx="3287712" cy="13716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83808" rIns="90000" bIns="45000"/>
            <a:lstStyle/>
            <a:p>
              <a:pPr>
                <a:lnSpc>
                  <a:spcPct val="89000"/>
                </a:lnSpc>
                <a:tabLst>
                  <a:tab pos="829366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latin typeface="Consolas" pitchFamily="49" charset="0"/>
                </a:rPr>
                <a:t>addi</a:t>
              </a: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	r5, r0, </a:t>
              </a: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10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  <a:p>
              <a:pPr>
                <a:lnSpc>
                  <a:spcPct val="89000"/>
                </a:lnSpc>
                <a:tabLst>
                  <a:tab pos="829366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latin typeface="Consolas" pitchFamily="49" charset="0"/>
                </a:rPr>
                <a:t>muli</a:t>
              </a: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	r5, r5, </a:t>
              </a: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2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  <a:p>
              <a:pPr>
                <a:lnSpc>
                  <a:spcPct val="89000"/>
                </a:lnSpc>
                <a:tabLst>
                  <a:tab pos="829366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</a:tabLst>
              </a:pPr>
              <a:r>
                <a:rPr lang="en-US" sz="2500" dirty="0" err="1">
                  <a:solidFill>
                    <a:srgbClr val="FFFFFF"/>
                  </a:solidFill>
                  <a:latin typeface="Consolas" pitchFamily="49" charset="0"/>
                </a:rPr>
                <a:t>addi</a:t>
              </a: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	r5, r5, </a:t>
              </a: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15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2" name="Text Box 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57200" y="2428875"/>
              <a:ext cx="1898650" cy="1457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73224" rIns="90000" bIns="45000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chemeClr val="accent1"/>
                  </a:solidFill>
                  <a:latin typeface="Calibri" pitchFamily="34" charset="0"/>
                </a:rPr>
                <a:t>MIPS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chemeClr val="accent1"/>
                  </a:solidFill>
                  <a:latin typeface="Calibri" pitchFamily="34" charset="0"/>
                </a:rPr>
                <a:t>assembly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chemeClr val="accent1"/>
                  </a:solidFill>
                  <a:latin typeface="Calibri" pitchFamily="34" charset="0"/>
                </a:rPr>
                <a:t>language</a:t>
              </a:r>
            </a:p>
          </p:txBody>
        </p:sp>
      </p:grpSp>
      <p:grpSp>
        <p:nvGrpSpPr>
          <p:cNvPr id="13" name="Group 12"/>
          <p:cNvGrpSpPr/>
          <p:nvPr>
            <p:custDataLst>
              <p:tags r:id="rId5"/>
            </p:custDataLst>
          </p:nvPr>
        </p:nvGrpSpPr>
        <p:grpSpPr>
          <a:xfrm>
            <a:off x="207361" y="3732872"/>
            <a:ext cx="7958880" cy="2151586"/>
            <a:chOff x="228600" y="4114800"/>
            <a:chExt cx="8774112" cy="2371725"/>
          </a:xfrm>
        </p:grpSpPr>
        <p:sp>
          <p:nvSpPr>
            <p:cNvPr id="14" name="Text Box 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514600" y="5029200"/>
              <a:ext cx="6488112" cy="137160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90000" tIns="83808" rIns="90000" bIns="45000"/>
            <a:lstStyle/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  <a:tab pos="5909234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00100000000001010000000000001010</a:t>
              </a:r>
            </a:p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  <a:tab pos="5909234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onsolas" pitchFamily="49" charset="0"/>
                </a:rPr>
                <a:t>00000000000001010010100001000000</a:t>
              </a:r>
            </a:p>
            <a:p>
              <a:pPr>
                <a:lnSpc>
                  <a:spcPct val="89000"/>
                </a:lnSpc>
                <a:tabLst>
                  <a:tab pos="656582" algn="l"/>
                  <a:tab pos="1313162" algn="l"/>
                  <a:tab pos="1969745" algn="l"/>
                  <a:tab pos="2626327" algn="l"/>
                  <a:tab pos="3282907" algn="l"/>
                  <a:tab pos="3939490" algn="l"/>
                  <a:tab pos="4596072" algn="l"/>
                  <a:tab pos="5252653" algn="l"/>
                  <a:tab pos="5909234" algn="l"/>
                </a:tabLst>
              </a:pPr>
              <a:r>
                <a:rPr lang="en-US" sz="2500" dirty="0" smtClean="0">
                  <a:solidFill>
                    <a:srgbClr val="FFFFFF"/>
                  </a:solidFill>
                  <a:latin typeface="Consolas" pitchFamily="49" charset="0"/>
                </a:rPr>
                <a:t>00100000101001010000000000001111</a:t>
              </a:r>
              <a:endParaRPr lang="en-US" sz="25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36563" y="5029200"/>
              <a:ext cx="1849437" cy="14573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73224" rIns="90000" bIns="45000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chemeClr val="accent1"/>
                  </a:solidFill>
                  <a:latin typeface="Calibri" pitchFamily="34" charset="0"/>
                </a:rPr>
                <a:t>MIPS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chemeClr val="accent1"/>
                  </a:solidFill>
                  <a:latin typeface="Calibri" pitchFamily="34" charset="0"/>
                </a:rPr>
                <a:t>machine</a:t>
              </a:r>
            </a:p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sz="2900" dirty="0">
                  <a:solidFill>
                    <a:schemeClr val="accent1"/>
                  </a:solidFill>
                  <a:latin typeface="Calibri" pitchFamily="34" charset="0"/>
                </a:rPr>
                <a:t>language</a:t>
              </a:r>
            </a:p>
          </p:txBody>
        </p:sp>
        <p:sp>
          <p:nvSpPr>
            <p:cNvPr id="16" name="AutoShape 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8600" y="4114800"/>
              <a:ext cx="2514600" cy="685800"/>
            </a:xfrm>
            <a:prstGeom prst="downArrow">
              <a:avLst>
                <a:gd name="adj1" fmla="val 70028"/>
                <a:gd name="adj2" fmla="val 23611"/>
              </a:avLst>
            </a:prstGeom>
            <a:solidFill>
              <a:srgbClr val="0047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000" tIns="69695" rIns="90000" bIns="45000" anchor="ctr"/>
            <a:lstStyle/>
            <a:p>
              <a:pPr algn="ctr">
                <a:tabLst>
                  <a:tab pos="656582" algn="l"/>
                  <a:tab pos="1313162" algn="l"/>
                  <a:tab pos="1969745" algn="l"/>
                </a:tabLst>
              </a:pPr>
              <a:r>
                <a:rPr lang="en-US" sz="2500" dirty="0">
                  <a:solidFill>
                    <a:srgbClr val="FFFFFF"/>
                  </a:solidFill>
                  <a:latin typeface="Calibri" pitchFamily="34" charset="0"/>
                </a:rPr>
                <a:t>assembler</a:t>
              </a:r>
            </a:p>
          </p:txBody>
        </p:sp>
      </p:grpSp>
      <p:pic>
        <p:nvPicPr>
          <p:cNvPr id="17" name="CP3 Ink 89d146b8-94fc-42c7-876f-ed025dd3b68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090125" y="582582"/>
            <a:ext cx="6944230" cy="522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R10K Die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02387014-88FD-475A-ADF0-6554893529D0}" type="slidenum">
              <a:rPr lang="en-US"/>
              <a:pPr/>
              <a:t>20</a:t>
            </a:fld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37823"/>
            <a:ext cx="2998080" cy="32057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36322" y="820886"/>
            <a:ext cx="4708800" cy="5236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36322" y="820886"/>
            <a:ext cx="4708800" cy="5236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CP3 Ink 8e35fbe9-bec3-4089-bd37-e292a3da886c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77279" y="1439587"/>
            <a:ext cx="4268160" cy="431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 Simple 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27FACC4-7005-4CC8-AC5D-5D02935296B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685800"/>
            <a:ext cx="5805488" cy="4633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P3 Ink 0ff2899d-5911-4c15-8867-c4bd5a14803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85976" y="1756616"/>
            <a:ext cx="6249807" cy="35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 Simpler Component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785EB69-B66D-460D-8D43-681B69B4FDD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685800"/>
            <a:ext cx="2286000" cy="4330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3213" rIns="81631" bIns="40816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r>
              <a:rPr lang="en-US" sz="2500" dirty="0" smtClean="0">
                <a:solidFill>
                  <a:schemeClr val="accent1"/>
                </a:solidFill>
                <a:latin typeface="Calibri" pitchFamily="34" charset="0"/>
              </a:rPr>
              <a:t>1-bit Multiplexor</a:t>
            </a:r>
            <a:endParaRPr lang="en-US" sz="2500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5" name="Group 4"/>
          <p:cNvGrpSpPr/>
          <p:nvPr>
            <p:custDataLst>
              <p:tags r:id="rId4"/>
            </p:custDataLst>
          </p:nvPr>
        </p:nvGrpSpPr>
        <p:grpSpPr>
          <a:xfrm>
            <a:off x="685800" y="1524000"/>
            <a:ext cx="1760614" cy="1524000"/>
            <a:chOff x="990600" y="2133600"/>
            <a:chExt cx="1760614" cy="1524000"/>
          </a:xfrm>
        </p:grpSpPr>
        <p:pic>
          <p:nvPicPr>
            <p:cNvPr id="6" name="Picture 3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371600" y="2133600"/>
              <a:ext cx="105727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>
              <p:custDataLst>
                <p:tags r:id="rId30"/>
              </p:custDataLst>
            </p:nvPr>
          </p:nvSpPr>
          <p:spPr>
            <a:xfrm>
              <a:off x="990600" y="2231175"/>
              <a:ext cx="343364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P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>
              <p:custDataLst>
                <p:tags r:id="rId31"/>
              </p:custDataLst>
            </p:nvPr>
          </p:nvSpPr>
          <p:spPr>
            <a:xfrm>
              <a:off x="990600" y="2612175"/>
              <a:ext cx="391454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Q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>
              <p:custDataLst>
                <p:tags r:id="rId32"/>
              </p:custDataLst>
            </p:nvPr>
          </p:nvSpPr>
          <p:spPr>
            <a:xfrm>
              <a:off x="1637836" y="3221775"/>
              <a:ext cx="325730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S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>
              <p:custDataLst>
                <p:tags r:id="rId33"/>
              </p:custDataLst>
            </p:nvPr>
          </p:nvSpPr>
          <p:spPr>
            <a:xfrm>
              <a:off x="2399836" y="2459775"/>
              <a:ext cx="351378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R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32"/>
          <p:cNvGrpSpPr/>
          <p:nvPr>
            <p:custDataLst>
              <p:tags r:id="rId5"/>
            </p:custDataLst>
          </p:nvPr>
        </p:nvGrpSpPr>
        <p:grpSpPr>
          <a:xfrm>
            <a:off x="3505200" y="1828800"/>
            <a:ext cx="5257800" cy="3124200"/>
            <a:chOff x="3505200" y="1828800"/>
            <a:chExt cx="5257800" cy="3124200"/>
          </a:xfrm>
        </p:grpSpPr>
        <p:sp>
          <p:nvSpPr>
            <p:cNvPr id="29" name="AutoShap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34613" y="1981200"/>
              <a:ext cx="617136" cy="611014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" name="Line 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3886200" y="2116981"/>
              <a:ext cx="1749582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Line 6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5409031" y="2456433"/>
              <a:ext cx="226751" cy="1414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6249411" y="2282464"/>
              <a:ext cx="456188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AutoShap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7172846" y="2590800"/>
              <a:ext cx="734755" cy="685800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6718300" y="2801095"/>
              <a:ext cx="533400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6705600" y="3093096"/>
              <a:ext cx="539926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7915098" y="2940397"/>
              <a:ext cx="390702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9" name="AutoShape 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814551" y="2224424"/>
              <a:ext cx="404429" cy="470431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Oval 1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277156" y="2399456"/>
              <a:ext cx="117608" cy="115551"/>
            </a:xfrm>
            <a:prstGeom prst="ellipse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1" name="Line 11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4427277" y="2457232"/>
              <a:ext cx="355273" cy="1204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8" name="TextBox 47"/>
            <p:cNvSpPr txBox="1"/>
            <p:nvPr>
              <p:custDataLst>
                <p:tags r:id="rId18"/>
              </p:custDataLst>
            </p:nvPr>
          </p:nvSpPr>
          <p:spPr>
            <a:xfrm>
              <a:off x="3581400" y="1828800"/>
              <a:ext cx="4572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P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>
              <p:custDataLst>
                <p:tags r:id="rId19"/>
              </p:custDataLst>
            </p:nvPr>
          </p:nvSpPr>
          <p:spPr>
            <a:xfrm>
              <a:off x="3505200" y="3276600"/>
              <a:ext cx="4572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Q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>
              <p:custDataLst>
                <p:tags r:id="rId20"/>
              </p:custDataLst>
            </p:nvPr>
          </p:nvSpPr>
          <p:spPr>
            <a:xfrm>
              <a:off x="4267200" y="4517175"/>
              <a:ext cx="4572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S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>
              <p:custDataLst>
                <p:tags r:id="rId21"/>
              </p:custDataLst>
            </p:nvPr>
          </p:nvSpPr>
          <p:spPr>
            <a:xfrm>
              <a:off x="8305800" y="2688375"/>
              <a:ext cx="457200" cy="435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R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2" name="AutoShap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634613" y="3357946"/>
              <a:ext cx="617136" cy="611014"/>
            </a:xfrm>
            <a:prstGeom prst="flowChartDelay">
              <a:avLst/>
            </a:prstGeom>
            <a:noFill/>
            <a:ln w="2556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3" name="Line 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3886200" y="3493727"/>
              <a:ext cx="1749582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5" name="Line 7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6249411" y="3659210"/>
              <a:ext cx="456188" cy="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8" name="Line 11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4427276" y="3835182"/>
              <a:ext cx="1211523" cy="0"/>
            </a:xfrm>
            <a:prstGeom prst="line">
              <a:avLst/>
            </a:prstGeom>
            <a:noFill/>
            <a:ln w="25560">
              <a:solidFill>
                <a:srgbClr val="FFFFFF"/>
              </a:solidFill>
              <a:miter lim="800000"/>
              <a:headEnd type="none"/>
              <a:tailEnd type="oval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9" name="Line 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H="1" flipV="1">
              <a:off x="4425950" y="2444750"/>
              <a:ext cx="0" cy="212725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0" name="Line 5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 flipV="1">
              <a:off x="6705600" y="2266950"/>
              <a:ext cx="0" cy="54610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1" name="Line 5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H="1" flipV="1">
              <a:off x="6705600" y="3086100"/>
              <a:ext cx="0" cy="584200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38" name="CP3 Ink f7a2af6e-93a9-49e4-9742-e20d1a1a478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947107" y="784273"/>
            <a:ext cx="5081144" cy="612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Logic and States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F6ACDBD-3703-41EA-AD7D-70E7CFA9C78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709997"/>
            <a:ext cx="2286000" cy="8902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3213" rIns="81631" bIns="40816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r>
              <a:rPr lang="en-US" sz="2500" dirty="0" smtClean="0">
                <a:solidFill>
                  <a:schemeClr val="accent1"/>
                </a:solidFill>
                <a:latin typeface="Calibri" pitchFamily="34" charset="0"/>
              </a:rPr>
              <a:t>Computation</a:t>
            </a:r>
          </a:p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E.g. Multiplexor</a:t>
            </a:r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3048000"/>
            <a:ext cx="1752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3213" rIns="81631" bIns="40816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US" sz="2500" dirty="0" smtClean="0">
                <a:solidFill>
                  <a:schemeClr val="accent1"/>
                </a:solidFill>
                <a:latin typeface="Calibri" pitchFamily="34" charset="0"/>
              </a:rPr>
              <a:t>State</a:t>
            </a:r>
          </a:p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E.g. Register</a:t>
            </a:r>
          </a:p>
        </p:txBody>
      </p:sp>
      <p:grpSp>
        <p:nvGrpSpPr>
          <p:cNvPr id="49" name="Group 48"/>
          <p:cNvGrpSpPr/>
          <p:nvPr>
            <p:custDataLst>
              <p:tags r:id="rId5"/>
            </p:custDataLst>
          </p:nvPr>
        </p:nvGrpSpPr>
        <p:grpSpPr>
          <a:xfrm>
            <a:off x="685800" y="1447800"/>
            <a:ext cx="1760614" cy="1524000"/>
            <a:chOff x="990600" y="2133600"/>
            <a:chExt cx="1760614" cy="1524000"/>
          </a:xfrm>
        </p:grpSpPr>
        <p:pic>
          <p:nvPicPr>
            <p:cNvPr id="112643" name="Picture 3"/>
            <p:cNvPicPr>
              <a:picLocks noChangeAspect="1" noChangeArrowheads="1"/>
            </p:cNvPicPr>
            <p:nvPr>
              <p:custDataLst>
                <p:tags r:id="rId47"/>
              </p:custDataLst>
            </p:nvPr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1371600" y="2133600"/>
              <a:ext cx="105727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>
              <p:custDataLst>
                <p:tags r:id="rId48"/>
              </p:custDataLst>
            </p:nvPr>
          </p:nvSpPr>
          <p:spPr>
            <a:xfrm>
              <a:off x="990600" y="2231175"/>
              <a:ext cx="343364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P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" name="TextBox 23"/>
            <p:cNvSpPr txBox="1"/>
            <p:nvPr>
              <p:custDataLst>
                <p:tags r:id="rId49"/>
              </p:custDataLst>
            </p:nvPr>
          </p:nvSpPr>
          <p:spPr>
            <a:xfrm>
              <a:off x="990600" y="2612175"/>
              <a:ext cx="391454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Q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>
              <p:custDataLst>
                <p:tags r:id="rId50"/>
              </p:custDataLst>
            </p:nvPr>
          </p:nvSpPr>
          <p:spPr>
            <a:xfrm>
              <a:off x="1637836" y="3221775"/>
              <a:ext cx="325730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S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>
              <p:custDataLst>
                <p:tags r:id="rId51"/>
              </p:custDataLst>
            </p:nvPr>
          </p:nvSpPr>
          <p:spPr>
            <a:xfrm>
              <a:off x="2399836" y="2459775"/>
              <a:ext cx="351378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R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3" name="Group 42"/>
          <p:cNvGrpSpPr/>
          <p:nvPr>
            <p:custDataLst>
              <p:tags r:id="rId6"/>
            </p:custDataLst>
          </p:nvPr>
        </p:nvGrpSpPr>
        <p:grpSpPr>
          <a:xfrm>
            <a:off x="456840" y="4038600"/>
            <a:ext cx="2310960" cy="1621201"/>
            <a:chOff x="6299640" y="2269641"/>
            <a:chExt cx="2310960" cy="1621201"/>
          </a:xfrm>
        </p:grpSpPr>
        <p:cxnSp>
          <p:nvCxnSpPr>
            <p:cNvPr id="16" name="Straight Connector 15"/>
            <p:cNvCxnSpPr/>
            <p:nvPr>
              <p:custDataLst>
                <p:tags r:id="rId33"/>
              </p:custDataLst>
            </p:nvPr>
          </p:nvCxnSpPr>
          <p:spPr>
            <a:xfrm>
              <a:off x="6921720" y="2284952"/>
              <a:ext cx="82944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>
              <p:custDataLst>
                <p:tags r:id="rId34"/>
              </p:custDataLst>
            </p:nvPr>
          </p:nvCxnSpPr>
          <p:spPr>
            <a:xfrm rot="5400000">
              <a:off x="6506956" y="2699716"/>
              <a:ext cx="82952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35"/>
              </p:custDataLst>
            </p:nvPr>
          </p:nvCxnSpPr>
          <p:spPr>
            <a:xfrm rot="5400000">
              <a:off x="7336397" y="2699716"/>
              <a:ext cx="82952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36"/>
              </p:custDataLst>
            </p:nvPr>
          </p:nvCxnSpPr>
          <p:spPr>
            <a:xfrm>
              <a:off x="6921720" y="3114479"/>
              <a:ext cx="82944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37"/>
              </p:custDataLst>
            </p:nvPr>
          </p:nvCxnSpPr>
          <p:spPr>
            <a:xfrm rot="16200000" flipH="1">
              <a:off x="7102943" y="2976232"/>
              <a:ext cx="138255" cy="13824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>
              <p:custDataLst>
                <p:tags r:id="rId38"/>
              </p:custDataLst>
            </p:nvPr>
          </p:nvCxnSpPr>
          <p:spPr>
            <a:xfrm rot="5400000">
              <a:off x="6964703" y="2976232"/>
              <a:ext cx="138255" cy="13824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>
              <p:custDataLst>
                <p:tags r:id="rId39"/>
              </p:custDataLst>
            </p:nvPr>
          </p:nvCxnSpPr>
          <p:spPr>
            <a:xfrm rot="10800000" flipV="1">
              <a:off x="6655020" y="2492334"/>
              <a:ext cx="266700" cy="216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>
              <p:custDataLst>
                <p:tags r:id="rId40"/>
              </p:custDataLst>
            </p:nvPr>
          </p:nvCxnSpPr>
          <p:spPr>
            <a:xfrm rot="5400000">
              <a:off x="6930132" y="3287297"/>
              <a:ext cx="34563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>
              <p:custDataLst>
                <p:tags r:id="rId41"/>
              </p:custDataLst>
            </p:nvPr>
          </p:nvSpPr>
          <p:spPr>
            <a:xfrm>
              <a:off x="6299640" y="2284954"/>
              <a:ext cx="622080" cy="427240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D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0" name="TextBox 39"/>
            <p:cNvSpPr txBox="1"/>
            <p:nvPr>
              <p:custDataLst>
                <p:tags r:id="rId42"/>
              </p:custDataLst>
            </p:nvPr>
          </p:nvSpPr>
          <p:spPr>
            <a:xfrm>
              <a:off x="7988520" y="2269641"/>
              <a:ext cx="622080" cy="427240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Q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41" name="TextBox 40"/>
            <p:cNvSpPr txBox="1"/>
            <p:nvPr>
              <p:custDataLst>
                <p:tags r:id="rId43"/>
              </p:custDataLst>
            </p:nvPr>
          </p:nvSpPr>
          <p:spPr>
            <a:xfrm>
              <a:off x="6826470" y="3460117"/>
              <a:ext cx="622080" cy="427240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+mn-lt"/>
                </a:rPr>
                <a:t>Clk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31" name="Straight Connector 30"/>
            <p:cNvCxnSpPr/>
            <p:nvPr>
              <p:custDataLst>
                <p:tags r:id="rId44"/>
              </p:custDataLst>
            </p:nvPr>
          </p:nvCxnSpPr>
          <p:spPr>
            <a:xfrm rot="5400000">
              <a:off x="7452222" y="3290782"/>
              <a:ext cx="34563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>
              <p:custDataLst>
                <p:tags r:id="rId45"/>
              </p:custDataLst>
            </p:nvPr>
          </p:nvSpPr>
          <p:spPr>
            <a:xfrm>
              <a:off x="7339290" y="3463602"/>
              <a:ext cx="914400" cy="427240"/>
            </a:xfrm>
            <a:prstGeom prst="rect">
              <a:avLst/>
            </a:prstGeom>
            <a:noFill/>
          </p:spPr>
          <p:txBody>
            <a:bodyPr wrap="square" lIns="82936" tIns="41469" rIns="82936" bIns="41469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n-lt"/>
                </a:rPr>
                <a:t>WE</a:t>
              </a:r>
              <a:endParaRPr lang="en-US" sz="24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2" name="Straight Connector 41"/>
            <p:cNvCxnSpPr/>
            <p:nvPr>
              <p:custDataLst>
                <p:tags r:id="rId46"/>
              </p:custDataLst>
            </p:nvPr>
          </p:nvCxnSpPr>
          <p:spPr>
            <a:xfrm rot="10800000" flipV="1">
              <a:off x="7759920" y="2504027"/>
              <a:ext cx="266700" cy="216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08112" y="1828800"/>
            <a:ext cx="1524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3213" rIns="81631" bIns="40816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r>
              <a:rPr lang="en-US" sz="2500" dirty="0" smtClean="0">
                <a:solidFill>
                  <a:schemeClr val="accent1"/>
                </a:solidFill>
                <a:latin typeface="Calibri" pitchFamily="34" charset="0"/>
              </a:rPr>
              <a:t>Gates</a:t>
            </a:r>
          </a:p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r>
              <a:rPr lang="en-US" sz="2500" dirty="0" smtClean="0">
                <a:solidFill>
                  <a:schemeClr val="bg1"/>
                </a:solidFill>
                <a:latin typeface="Calibri" pitchFamily="34" charset="0"/>
              </a:rPr>
              <a:t>E.g. AND</a:t>
            </a:r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51" name="Group 50"/>
          <p:cNvGrpSpPr/>
          <p:nvPr>
            <p:custDataLst>
              <p:tags r:id="rId8"/>
            </p:custDataLst>
          </p:nvPr>
        </p:nvGrpSpPr>
        <p:grpSpPr>
          <a:xfrm>
            <a:off x="3886200" y="2743200"/>
            <a:ext cx="1799178" cy="1457325"/>
            <a:chOff x="3723346" y="2057400"/>
            <a:chExt cx="1799178" cy="1457325"/>
          </a:xfrm>
        </p:grpSpPr>
        <p:pic>
          <p:nvPicPr>
            <p:cNvPr id="52" name="Picture 1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4429125" y="3343275"/>
              <a:ext cx="285750" cy="17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3" name="Picture 4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4114800" y="2057400"/>
              <a:ext cx="1057275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" name="TextBox 53"/>
            <p:cNvSpPr txBox="1"/>
            <p:nvPr>
              <p:custDataLst>
                <p:tags r:id="rId30"/>
              </p:custDataLst>
            </p:nvPr>
          </p:nvSpPr>
          <p:spPr>
            <a:xfrm>
              <a:off x="3733800" y="2078775"/>
              <a:ext cx="343364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P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>
              <p:custDataLst>
                <p:tags r:id="rId31"/>
              </p:custDataLst>
            </p:nvPr>
          </p:nvSpPr>
          <p:spPr>
            <a:xfrm>
              <a:off x="3723346" y="2459775"/>
              <a:ext cx="391454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Q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TextBox 55"/>
            <p:cNvSpPr txBox="1"/>
            <p:nvPr>
              <p:custDataLst>
                <p:tags r:id="rId32"/>
              </p:custDataLst>
            </p:nvPr>
          </p:nvSpPr>
          <p:spPr>
            <a:xfrm>
              <a:off x="5171146" y="2286000"/>
              <a:ext cx="351378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</a:rPr>
                <a:t>R</a:t>
              </a:r>
              <a:endParaRPr 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7" name="Text Box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934200" y="1371600"/>
            <a:ext cx="196872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3213" rIns="81631" bIns="40816"/>
          <a:lstStyle/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r>
              <a:rPr lang="en-US" sz="2500" dirty="0" smtClean="0">
                <a:solidFill>
                  <a:schemeClr val="accent1"/>
                </a:solidFill>
                <a:latin typeface="Calibri" pitchFamily="34" charset="0"/>
              </a:rPr>
              <a:t>Transistors</a:t>
            </a:r>
          </a:p>
          <a:p>
            <a:pPr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</a:tabLst>
            </a:pPr>
            <a:endParaRPr lang="en-US" sz="25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75" name="Group 74"/>
          <p:cNvGrpSpPr/>
          <p:nvPr>
            <p:custDataLst>
              <p:tags r:id="rId10"/>
            </p:custDataLst>
          </p:nvPr>
        </p:nvGrpSpPr>
        <p:grpSpPr>
          <a:xfrm>
            <a:off x="7157399" y="2057400"/>
            <a:ext cx="691202" cy="2263182"/>
            <a:chOff x="7157399" y="2057400"/>
            <a:chExt cx="691202" cy="2263182"/>
          </a:xfrm>
        </p:grpSpPr>
        <p:cxnSp>
          <p:nvCxnSpPr>
            <p:cNvPr id="58" name="Straight Connector 57"/>
            <p:cNvCxnSpPr/>
            <p:nvPr>
              <p:custDataLst>
                <p:tags r:id="rId13"/>
              </p:custDataLst>
            </p:nvPr>
          </p:nvCxnSpPr>
          <p:spPr bwMode="auto">
            <a:xfrm rot="5400000">
              <a:off x="7710346" y="2195655"/>
              <a:ext cx="276509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>
              <p:custDataLst>
                <p:tags r:id="rId14"/>
              </p:custDataLst>
            </p:nvPr>
          </p:nvCxnSpPr>
          <p:spPr bwMode="auto">
            <a:xfrm rot="10800000">
              <a:off x="7641240" y="2333910"/>
              <a:ext cx="207360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>
              <p:custDataLst>
                <p:tags r:id="rId15"/>
              </p:custDataLst>
            </p:nvPr>
          </p:nvCxnSpPr>
          <p:spPr bwMode="auto">
            <a:xfrm rot="5400000">
              <a:off x="7433858" y="2541291"/>
              <a:ext cx="414764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>
              <p:custDataLst>
                <p:tags r:id="rId16"/>
              </p:custDataLst>
            </p:nvPr>
          </p:nvCxnSpPr>
          <p:spPr bwMode="auto">
            <a:xfrm>
              <a:off x="7641240" y="2748673"/>
              <a:ext cx="207360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>
              <p:custDataLst>
                <p:tags r:id="rId17"/>
              </p:custDataLst>
            </p:nvPr>
          </p:nvCxnSpPr>
          <p:spPr bwMode="auto">
            <a:xfrm rot="5400000">
              <a:off x="7710346" y="2886928"/>
              <a:ext cx="276509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>
              <p:custDataLst>
                <p:tags r:id="rId18"/>
              </p:custDataLst>
            </p:nvPr>
          </p:nvCxnSpPr>
          <p:spPr bwMode="auto">
            <a:xfrm rot="5400000">
              <a:off x="7364738" y="2541291"/>
              <a:ext cx="414764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>
              <p:custDataLst>
                <p:tags r:id="rId19"/>
              </p:custDataLst>
            </p:nvPr>
          </p:nvCxnSpPr>
          <p:spPr bwMode="auto">
            <a:xfrm rot="10800000">
              <a:off x="7295640" y="2541291"/>
              <a:ext cx="276480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>
              <p:custDataLst>
                <p:tags r:id="rId20"/>
              </p:custDataLst>
            </p:nvPr>
          </p:nvCxnSpPr>
          <p:spPr bwMode="auto">
            <a:xfrm rot="5400000">
              <a:off x="7710345" y="3491055"/>
              <a:ext cx="276509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21"/>
              </p:custDataLst>
            </p:nvPr>
          </p:nvCxnSpPr>
          <p:spPr bwMode="auto">
            <a:xfrm rot="10800000">
              <a:off x="7641239" y="3629310"/>
              <a:ext cx="207360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22"/>
              </p:custDataLst>
            </p:nvPr>
          </p:nvCxnSpPr>
          <p:spPr bwMode="auto">
            <a:xfrm rot="5400000">
              <a:off x="7433857" y="3836691"/>
              <a:ext cx="414764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23"/>
              </p:custDataLst>
            </p:nvPr>
          </p:nvCxnSpPr>
          <p:spPr bwMode="auto">
            <a:xfrm>
              <a:off x="7641239" y="4044073"/>
              <a:ext cx="207360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24"/>
              </p:custDataLst>
            </p:nvPr>
          </p:nvCxnSpPr>
          <p:spPr bwMode="auto">
            <a:xfrm rot="5400000">
              <a:off x="7710345" y="4182328"/>
              <a:ext cx="276509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25"/>
              </p:custDataLst>
            </p:nvPr>
          </p:nvCxnSpPr>
          <p:spPr bwMode="auto">
            <a:xfrm rot="5400000">
              <a:off x="7364737" y="3836691"/>
              <a:ext cx="414764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26"/>
              </p:custDataLst>
            </p:nvPr>
          </p:nvCxnSpPr>
          <p:spPr bwMode="auto">
            <a:xfrm rot="10800000">
              <a:off x="7157399" y="3836691"/>
              <a:ext cx="276480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Oval 71"/>
            <p:cNvSpPr/>
            <p:nvPr>
              <p:custDataLst>
                <p:tags r:id="rId27"/>
              </p:custDataLst>
            </p:nvPr>
          </p:nvSpPr>
          <p:spPr>
            <a:xfrm>
              <a:off x="7433879" y="3767565"/>
              <a:ext cx="138240" cy="13825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olid"/>
            </a:ln>
          </p:spPr>
          <p:txBody>
            <a:bodyPr vert="horz" lIns="89794" tIns="48978" rIns="89794" bIns="48978" rtlCol="0" anchor="ctr" anchorCtr="1" compatLnSpc="0"/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2500" dirty="0" smtClean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73" name="AutoShape 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95600" y="2209800"/>
            <a:ext cx="361080" cy="1003145"/>
          </a:xfrm>
          <a:prstGeom prst="rightArrow">
            <a:avLst>
              <a:gd name="adj1" fmla="val 70093"/>
              <a:gd name="adj2" fmla="val 67346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60015" rIns="81631" bIns="40816" anchor="ctr"/>
          <a:lstStyle/>
          <a:p>
            <a:pPr algn="ctr">
              <a:tabLst>
                <a:tab pos="656582" algn="l"/>
                <a:tab pos="1313162" algn="l"/>
              </a:tabLst>
            </a:pP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4" name="AutoShape 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19800" y="2286000"/>
            <a:ext cx="361080" cy="1003145"/>
          </a:xfrm>
          <a:prstGeom prst="rightArrow">
            <a:avLst>
              <a:gd name="adj1" fmla="val 70093"/>
              <a:gd name="adj2" fmla="val 67346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60015" rIns="81631" bIns="40816" anchor="ctr"/>
          <a:lstStyle/>
          <a:p>
            <a:pPr algn="ctr">
              <a:tabLst>
                <a:tab pos="656582" algn="l"/>
                <a:tab pos="1313162" algn="l"/>
              </a:tabLst>
            </a:pPr>
            <a:endParaRPr lang="en-US" sz="22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785EB69-B66D-460D-8D43-681B69B4FDD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 tIns="6400"/>
          <a:lstStyle/>
          <a:p>
            <a:pPr>
              <a:tabLst>
                <a:tab pos="656582" algn="l"/>
                <a:tab pos="1313162" algn="l"/>
                <a:tab pos="1969745" algn="l"/>
              </a:tabLst>
            </a:pPr>
            <a:r>
              <a:rPr lang="en-US" dirty="0"/>
              <a:t>Example 1: Performance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642340E9-B224-4390-AF85-C5B342E0D4E4}" type="slidenum">
              <a:rPr lang="en-US"/>
              <a:pPr/>
              <a:t>25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641350" y="414338"/>
            <a:ext cx="8502650" cy="6015037"/>
          </a:xfrm>
          <a:ln/>
        </p:spPr>
        <p:txBody>
          <a:bodyPr tIns="35203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sz="2500" dirty="0">
              <a:latin typeface="Consolas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500" dirty="0">
                <a:latin typeface="Consolas" pitchFamily="49" charset="0"/>
              </a:rPr>
              <a:t>void A() {</a:t>
            </a:r>
            <a:br>
              <a:rPr lang="en-US" sz="2500" dirty="0">
                <a:latin typeface="Consolas" pitchFamily="49" charset="0"/>
              </a:rPr>
            </a:br>
            <a:r>
              <a:rPr lang="en-US" sz="2500" dirty="0">
                <a:latin typeface="Consolas" pitchFamily="49" charset="0"/>
              </a:rPr>
              <a:t>	for (</a:t>
            </a:r>
            <a:r>
              <a:rPr lang="en-US" sz="2500" dirty="0" err="1">
                <a:latin typeface="Consolas" pitchFamily="49" charset="0"/>
              </a:rPr>
              <a:t>int</a:t>
            </a:r>
            <a:r>
              <a:rPr lang="en-US" sz="2500" dirty="0">
                <a:latin typeface="Consolas" pitchFamily="49" charset="0"/>
              </a:rPr>
              <a:t> </a:t>
            </a:r>
            <a:r>
              <a:rPr lang="en-US" sz="2500" dirty="0" err="1">
                <a:latin typeface="Consolas" pitchFamily="49" charset="0"/>
              </a:rPr>
              <a:t>i</a:t>
            </a:r>
            <a:r>
              <a:rPr lang="en-US" sz="2500" dirty="0">
                <a:latin typeface="Consolas" pitchFamily="49" charset="0"/>
              </a:rPr>
              <a:t> = 0; </a:t>
            </a:r>
            <a:r>
              <a:rPr lang="en-US" sz="2500" dirty="0" err="1">
                <a:latin typeface="Consolas" pitchFamily="49" charset="0"/>
              </a:rPr>
              <a:t>i</a:t>
            </a:r>
            <a:r>
              <a:rPr lang="en-US" sz="2500" dirty="0">
                <a:latin typeface="Consolas" pitchFamily="49" charset="0"/>
              </a:rPr>
              <a:t> &lt; 4096; </a:t>
            </a:r>
            <a:r>
              <a:rPr lang="en-US" sz="2500" dirty="0" err="1">
                <a:latin typeface="Consolas" pitchFamily="49" charset="0"/>
              </a:rPr>
              <a:t>i</a:t>
            </a:r>
            <a:r>
              <a:rPr lang="en-US" sz="2500" dirty="0">
                <a:latin typeface="Consolas" pitchFamily="49" charset="0"/>
              </a:rPr>
              <a:t>++)</a:t>
            </a:r>
            <a:br>
              <a:rPr lang="en-US" sz="2500" dirty="0">
                <a:latin typeface="Consolas" pitchFamily="49" charset="0"/>
              </a:rPr>
            </a:br>
            <a:r>
              <a:rPr lang="en-US" sz="2500" dirty="0">
                <a:latin typeface="Consolas" pitchFamily="49" charset="0"/>
              </a:rPr>
              <a:t>		for (</a:t>
            </a:r>
            <a:r>
              <a:rPr lang="en-US" sz="2500" dirty="0" err="1">
                <a:latin typeface="Consolas" pitchFamily="49" charset="0"/>
              </a:rPr>
              <a:t>int</a:t>
            </a:r>
            <a:r>
              <a:rPr lang="en-US" sz="2500" dirty="0">
                <a:latin typeface="Consolas" pitchFamily="49" charset="0"/>
              </a:rPr>
              <a:t> j = 0; j &lt; 4096; j++)</a:t>
            </a:r>
            <a:br>
              <a:rPr lang="en-US" sz="2500" dirty="0">
                <a:latin typeface="Consolas" pitchFamily="49" charset="0"/>
              </a:rPr>
            </a:br>
            <a:r>
              <a:rPr lang="en-US" sz="2500" dirty="0">
                <a:latin typeface="Consolas" pitchFamily="49" charset="0"/>
              </a:rPr>
              <a:t>			v[</a:t>
            </a:r>
            <a:r>
              <a:rPr lang="en-US" sz="2500" dirty="0" err="1">
                <a:latin typeface="Consolas" pitchFamily="49" charset="0"/>
              </a:rPr>
              <a:t>i</a:t>
            </a:r>
            <a:r>
              <a:rPr lang="en-US" sz="2500" dirty="0">
                <a:latin typeface="Consolas" pitchFamily="49" charset="0"/>
              </a:rPr>
              <a:t>][j] = f(v[</a:t>
            </a:r>
            <a:r>
              <a:rPr lang="en-US" sz="2500" dirty="0" err="1">
                <a:latin typeface="Consolas" pitchFamily="49" charset="0"/>
              </a:rPr>
              <a:t>i</a:t>
            </a:r>
            <a:r>
              <a:rPr lang="en-US" sz="2500" dirty="0">
                <a:latin typeface="Consolas" pitchFamily="49" charset="0"/>
              </a:rPr>
              <a:t>][j], </a:t>
            </a:r>
            <a:r>
              <a:rPr lang="en-US" sz="2500" dirty="0" err="1">
                <a:latin typeface="Consolas" pitchFamily="49" charset="0"/>
              </a:rPr>
              <a:t>i</a:t>
            </a:r>
            <a:r>
              <a:rPr lang="en-US" sz="2500" dirty="0">
                <a:latin typeface="Consolas" pitchFamily="49" charset="0"/>
              </a:rPr>
              <a:t>, j</a:t>
            </a:r>
            <a:r>
              <a:rPr lang="en-US" sz="2500" dirty="0" smtClean="0">
                <a:latin typeface="Consolas" pitchFamily="49" charset="0"/>
              </a:rPr>
              <a:t>);</a:t>
            </a:r>
            <a:br>
              <a:rPr lang="en-US" sz="2500" dirty="0" smtClean="0">
                <a:latin typeface="Consolas" pitchFamily="49" charset="0"/>
              </a:rPr>
            </a:br>
            <a:r>
              <a:rPr lang="en-US" sz="2500" dirty="0" smtClean="0">
                <a:latin typeface="Consolas" pitchFamily="49" charset="0"/>
              </a:rPr>
              <a:t>}</a:t>
            </a:r>
            <a:r>
              <a:rPr lang="en-US" sz="2500" dirty="0">
                <a:latin typeface="Consolas" pitchFamily="49" charset="0"/>
              </a:rPr>
              <a:t/>
            </a:r>
            <a:br>
              <a:rPr lang="en-US" sz="2500" dirty="0">
                <a:latin typeface="Consolas" pitchFamily="49" charset="0"/>
              </a:rPr>
            </a:br>
            <a:r>
              <a:rPr lang="en-US" sz="2500" dirty="0"/>
              <a:t>			</a:t>
            </a:r>
            <a:r>
              <a:rPr lang="en-US" sz="2500" dirty="0" smtClean="0">
                <a:solidFill>
                  <a:srgbClr val="FFFF00"/>
                </a:solidFill>
              </a:rPr>
              <a:t>	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sz="25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500" dirty="0" smtClean="0">
                <a:latin typeface="Consolas" pitchFamily="49" charset="0"/>
              </a:rPr>
              <a:t>void </a:t>
            </a:r>
            <a:r>
              <a:rPr lang="en-US" sz="2500" dirty="0">
                <a:latin typeface="Consolas" pitchFamily="49" charset="0"/>
              </a:rPr>
              <a:t>B() {</a:t>
            </a:r>
            <a:br>
              <a:rPr lang="en-US" sz="2500" dirty="0">
                <a:latin typeface="Consolas" pitchFamily="49" charset="0"/>
              </a:rPr>
            </a:br>
            <a:r>
              <a:rPr lang="en-US" sz="2500" dirty="0">
                <a:latin typeface="Consolas" pitchFamily="49" charset="0"/>
              </a:rPr>
              <a:t>	for (</a:t>
            </a:r>
            <a:r>
              <a:rPr lang="en-US" sz="2500" dirty="0" err="1">
                <a:latin typeface="Consolas" pitchFamily="49" charset="0"/>
              </a:rPr>
              <a:t>int</a:t>
            </a:r>
            <a:r>
              <a:rPr lang="en-US" sz="2500" dirty="0">
                <a:latin typeface="Consolas" pitchFamily="49" charset="0"/>
              </a:rPr>
              <a:t> j = 0; j &lt; 4096; j++)</a:t>
            </a:r>
            <a:br>
              <a:rPr lang="en-US" sz="2500" dirty="0">
                <a:latin typeface="Consolas" pitchFamily="49" charset="0"/>
              </a:rPr>
            </a:br>
            <a:r>
              <a:rPr lang="en-US" sz="2500" dirty="0">
                <a:latin typeface="Consolas" pitchFamily="49" charset="0"/>
              </a:rPr>
              <a:t>		for (</a:t>
            </a:r>
            <a:r>
              <a:rPr lang="en-US" sz="2500" dirty="0" err="1">
                <a:latin typeface="Consolas" pitchFamily="49" charset="0"/>
              </a:rPr>
              <a:t>int</a:t>
            </a:r>
            <a:r>
              <a:rPr lang="en-US" sz="2500" dirty="0">
                <a:latin typeface="Consolas" pitchFamily="49" charset="0"/>
              </a:rPr>
              <a:t> </a:t>
            </a:r>
            <a:r>
              <a:rPr lang="en-US" sz="2500" dirty="0" err="1">
                <a:latin typeface="Consolas" pitchFamily="49" charset="0"/>
              </a:rPr>
              <a:t>i</a:t>
            </a:r>
            <a:r>
              <a:rPr lang="en-US" sz="2500" dirty="0">
                <a:latin typeface="Consolas" pitchFamily="49" charset="0"/>
              </a:rPr>
              <a:t> = 0; </a:t>
            </a:r>
            <a:r>
              <a:rPr lang="en-US" sz="2500" dirty="0" err="1">
                <a:latin typeface="Consolas" pitchFamily="49" charset="0"/>
              </a:rPr>
              <a:t>i</a:t>
            </a:r>
            <a:r>
              <a:rPr lang="en-US" sz="2500" dirty="0">
                <a:latin typeface="Consolas" pitchFamily="49" charset="0"/>
              </a:rPr>
              <a:t> &lt; 4096; </a:t>
            </a:r>
            <a:r>
              <a:rPr lang="en-US" sz="2500" dirty="0" err="1">
                <a:latin typeface="Consolas" pitchFamily="49" charset="0"/>
              </a:rPr>
              <a:t>i</a:t>
            </a:r>
            <a:r>
              <a:rPr lang="en-US" sz="2500" dirty="0">
                <a:latin typeface="Consolas" pitchFamily="49" charset="0"/>
              </a:rPr>
              <a:t>++)</a:t>
            </a:r>
            <a:br>
              <a:rPr lang="en-US" sz="2500" dirty="0">
                <a:latin typeface="Consolas" pitchFamily="49" charset="0"/>
              </a:rPr>
            </a:br>
            <a:r>
              <a:rPr lang="en-US" sz="2500" dirty="0">
                <a:latin typeface="Consolas" pitchFamily="49" charset="0"/>
              </a:rPr>
              <a:t>			v[</a:t>
            </a:r>
            <a:r>
              <a:rPr lang="en-US" sz="2500" dirty="0" err="1">
                <a:latin typeface="Consolas" pitchFamily="49" charset="0"/>
              </a:rPr>
              <a:t>i</a:t>
            </a:r>
            <a:r>
              <a:rPr lang="en-US" sz="2500" dirty="0">
                <a:latin typeface="Consolas" pitchFamily="49" charset="0"/>
              </a:rPr>
              <a:t>][j] = f(v[</a:t>
            </a:r>
            <a:r>
              <a:rPr lang="en-US" sz="2500" dirty="0" err="1">
                <a:latin typeface="Consolas" pitchFamily="49" charset="0"/>
              </a:rPr>
              <a:t>i</a:t>
            </a:r>
            <a:r>
              <a:rPr lang="en-US" sz="2500" dirty="0">
                <a:latin typeface="Consolas" pitchFamily="49" charset="0"/>
              </a:rPr>
              <a:t>][j], </a:t>
            </a:r>
            <a:r>
              <a:rPr lang="en-US" sz="2500" dirty="0" err="1">
                <a:latin typeface="Consolas" pitchFamily="49" charset="0"/>
              </a:rPr>
              <a:t>i</a:t>
            </a:r>
            <a:r>
              <a:rPr lang="en-US" sz="2500" dirty="0">
                <a:latin typeface="Consolas" pitchFamily="49" charset="0"/>
              </a:rPr>
              <a:t>, j);</a:t>
            </a:r>
            <a:br>
              <a:rPr lang="en-US" sz="2500" dirty="0">
                <a:latin typeface="Consolas" pitchFamily="49" charset="0"/>
              </a:rPr>
            </a:br>
            <a:r>
              <a:rPr lang="en-US" sz="2500" dirty="0">
                <a:latin typeface="Consolas" pitchFamily="49" charset="0"/>
              </a:rPr>
              <a:t>}</a:t>
            </a:r>
            <a:br>
              <a:rPr lang="en-US" sz="2500" dirty="0">
                <a:latin typeface="Consolas" pitchFamily="49" charset="0"/>
              </a:rPr>
            </a:br>
            <a:r>
              <a:rPr lang="en-US" sz="2500" dirty="0">
                <a:latin typeface="Consolas" pitchFamily="49" charset="0"/>
              </a:rPr>
              <a:t>			</a:t>
            </a:r>
            <a:r>
              <a:rPr lang="en-US" sz="2500" dirty="0"/>
              <a:t>	</a:t>
            </a:r>
            <a:r>
              <a:rPr lang="en-US" sz="2500" dirty="0" smtClean="0">
                <a:solidFill>
                  <a:srgbClr val="FFFF00"/>
                </a:solidFill>
              </a:rPr>
              <a:t> 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3189601" y="2945110"/>
            <a:ext cx="4071608" cy="447317"/>
          </a:xfrm>
          <a:prstGeom prst="rect">
            <a:avLst/>
          </a:prstGeom>
        </p:spPr>
        <p:txBody>
          <a:bodyPr wrap="none" lIns="82936" tIns="41469" rIns="82936" bIns="41469">
            <a:spAutoFit/>
          </a:bodyPr>
          <a:lstStyle/>
          <a:p>
            <a:r>
              <a:rPr lang="en-US" sz="2500" dirty="0" smtClean="0">
                <a:solidFill>
                  <a:srgbClr val="FFFF00"/>
                </a:solidFill>
                <a:latin typeface="+mn-lt"/>
              </a:rPr>
              <a:t>0.45 sec, (0.12 sec optimized)</a:t>
            </a:r>
            <a:endParaRPr lang="en-US" sz="2500" dirty="0">
              <a:latin typeface="+mn-lt"/>
            </a:endParaRPr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3051361" y="5433691"/>
            <a:ext cx="3990181" cy="447317"/>
          </a:xfrm>
          <a:prstGeom prst="rect">
            <a:avLst/>
          </a:prstGeom>
        </p:spPr>
        <p:txBody>
          <a:bodyPr wrap="none" lIns="82936" tIns="41469" rIns="82936" bIns="41469">
            <a:spAutoFit/>
          </a:bodyPr>
          <a:lstStyle/>
          <a:p>
            <a:r>
              <a:rPr lang="en-US" sz="2500" dirty="0" smtClean="0">
                <a:solidFill>
                  <a:srgbClr val="FFFF00"/>
                </a:solidFill>
                <a:latin typeface="+mn-lt"/>
              </a:rPr>
              <a:t>4.05 sec (3.52 sec optimized)</a:t>
            </a:r>
            <a:endParaRPr lang="en-US" sz="25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allAtOnce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Example 2: Moore's Law</a:t>
            </a:r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 tIns="11199"/>
          <a:lstStyle/>
          <a:p>
            <a:pPr marL="0" indent="0"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sz="1300" dirty="0"/>
          </a:p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The number of transistors integrated on a single die will double every 24 months...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	– Gordon Moore, Intel co-founder, 1965</a:t>
            </a:r>
          </a:p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1971 – 2300 transistors – 1MHz – 4004</a:t>
            </a:r>
          </a:p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1990 – 1M transistors – 50MHz – i486</a:t>
            </a:r>
          </a:p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2001 – 42M transistors – 2GHz – Xeon</a:t>
            </a:r>
          </a:p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2004 – 55M transistors – 3GHz – P4</a:t>
            </a:r>
          </a:p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2007 – 290M transistors – 3GHz – Core 2 Duo</a:t>
            </a:r>
          </a:p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2009 – 731M transistors – 2GHz – Nehalem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0FB46C1-C7AB-4D45-A861-79C261E4D878}" type="slidenum">
              <a:rPr lang="en-US"/>
              <a:pPr/>
              <a:t>26</a:t>
            </a:fld>
            <a:endParaRPr lang="en-US"/>
          </a:p>
        </p:txBody>
      </p:sp>
      <p:pic>
        <p:nvPicPr>
          <p:cNvPr id="6" name="CP3 Ink 135f11ef-c087-415d-b955-c6dbd02364ca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8559" y="2054856"/>
            <a:ext cx="4860961" cy="448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 3: New  Devices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E0000CE2-C82A-43FE-8B38-6C5ABD482D90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4147200" y="622145"/>
          <a:ext cx="4561920" cy="3110727"/>
        </p:xfrm>
        <a:graphic>
          <a:graphicData uri="http://schemas.openxmlformats.org/presentationml/2006/ole">
            <p:oleObj spid="_x0000_s24578" r:id="rId12" imgW="5838480" imgH="3981240" progId="">
              <p:embed/>
            </p:oleObj>
          </a:graphicData>
        </a:graphic>
      </p:graphicFrame>
      <p:pic>
        <p:nvPicPr>
          <p:cNvPr id="24579" name="Picture 3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06080" y="4562401"/>
            <a:ext cx="1520640" cy="69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0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98720" y="5391928"/>
            <a:ext cx="193104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Berkeley mote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9440" y="3814962"/>
            <a:ext cx="3317760" cy="2122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2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79200" y="5831173"/>
            <a:ext cx="164592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 err="1">
                <a:solidFill>
                  <a:srgbClr val="FFFFFF"/>
                </a:solidFill>
                <a:latin typeface="Calibri" pitchFamily="34" charset="0"/>
              </a:rPr>
              <a:t>NVidia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 GPU</a:t>
            </a:r>
          </a:p>
        </p:txBody>
      </p:sp>
      <p:pic>
        <p:nvPicPr>
          <p:cNvPr id="24583" name="Picture 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44160" y="1244291"/>
            <a:ext cx="1658880" cy="16014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4584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52800" y="2927829"/>
            <a:ext cx="1650240" cy="3902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60015" rIns="81631" bIns="40816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Xilinx FPGA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/>
      <p:bldP spid="245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4EE9AD3-7DEE-46E7-9B57-83472E1C91B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641350" y="414338"/>
            <a:ext cx="8502650" cy="6221412"/>
          </a:xfrm>
          <a:ln/>
        </p:spPr>
        <p:txBody>
          <a:bodyPr/>
          <a:lstStyle/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Why?</a:t>
            </a:r>
          </a:p>
          <a:p>
            <a:pPr marL="293733" lvl="1" indent="-293733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dirty="0"/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Basic knowledge needed for </a:t>
            </a:r>
            <a:r>
              <a:rPr lang="en-US" i="1" dirty="0">
                <a:solidFill>
                  <a:schemeClr val="accent1"/>
                </a:solidFill>
              </a:rPr>
              <a:t>all</a:t>
            </a:r>
            <a:r>
              <a:rPr lang="en-US" dirty="0">
                <a:solidFill>
                  <a:schemeClr val="accent1"/>
                </a:solidFill>
              </a:rPr>
              <a:t> other areas of CS: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operating systems, compilers, </a:t>
            </a:r>
            <a:r>
              <a:rPr lang="en-US" dirty="0" smtClean="0"/>
              <a:t>...</a:t>
            </a:r>
            <a:endParaRPr lang="en-US" dirty="0"/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Levels are not independent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hardware design ↔ software design ↔ performance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Crossing boundaries is hard but important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device drivers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Good design techniques</a:t>
            </a:r>
          </a:p>
          <a:p>
            <a:pPr marL="551471" lvl="2" indent="-260617">
              <a:buClr>
                <a:srgbClr val="FFFFFF"/>
              </a:buClr>
              <a:buSzPct val="45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abstraction, layering, pipelining, parallel vs. serial, ...</a:t>
            </a:r>
          </a:p>
          <a:p>
            <a:pPr marL="293733" lvl="1" indent="-293733">
              <a:buClr>
                <a:srgbClr val="FFFFFF"/>
              </a:buClr>
              <a:buSzPct val="45000"/>
              <a:buFont typeface="Symbol" pitchFamily="18" charset="2"/>
              <a:buChar char="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Understand where the world is going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Administration: OH, Sections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http://www.cs.cornell.edu/courses/cs3410</a:t>
            </a: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Office Hours / Consulting Hours</a:t>
            </a: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Lecture slides &amp; schedule</a:t>
            </a: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err="1" smtClean="0"/>
              <a:t>Logisim</a:t>
            </a:r>
            <a:endParaRPr lang="en-US" dirty="0" smtClean="0"/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CSUG lab access (esp. second half of course)</a:t>
            </a:r>
          </a:p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Sections (choose one):</a:t>
            </a:r>
          </a:p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200" dirty="0" smtClean="0"/>
              <a:t>	T	2:55 – 4:10pm	Hollister 110</a:t>
            </a:r>
            <a:br>
              <a:rPr lang="en-US" sz="2200" dirty="0" smtClean="0"/>
            </a:br>
            <a:r>
              <a:rPr lang="en-US" sz="2200" dirty="0" smtClean="0"/>
              <a:t>	W	3:35 – 4:50pm	Hollister 320</a:t>
            </a:r>
            <a:br>
              <a:rPr lang="en-US" sz="2200" dirty="0" smtClean="0"/>
            </a:br>
            <a:r>
              <a:rPr lang="en-US" sz="2200" dirty="0" smtClean="0"/>
              <a:t>	R	11:40 – 12:55pm	Hollister 401</a:t>
            </a:r>
            <a:br>
              <a:rPr lang="en-US" sz="2200" dirty="0" smtClean="0"/>
            </a:br>
            <a:r>
              <a:rPr lang="en-US" sz="2200" dirty="0" smtClean="0"/>
              <a:t>	R	2:55 – 4:10pm	Hollister 401</a:t>
            </a:r>
            <a:br>
              <a:rPr lang="en-US" sz="2200" dirty="0" smtClean="0"/>
            </a:br>
            <a:r>
              <a:rPr lang="en-US" sz="2200" dirty="0" smtClean="0"/>
              <a:t>	F	2:55 – 4:10pm	</a:t>
            </a:r>
            <a:r>
              <a:rPr lang="en-US" sz="2200" dirty="0" err="1" smtClean="0"/>
              <a:t>Snee</a:t>
            </a:r>
            <a:r>
              <a:rPr lang="en-US" sz="2200" dirty="0" smtClean="0"/>
              <a:t> 1150</a:t>
            </a: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smtClean="0"/>
              <a:t>Will cover new material</a:t>
            </a: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2900" dirty="0" smtClean="0"/>
              <a:t>This week: intro to </a:t>
            </a:r>
            <a:r>
              <a:rPr lang="en-US" sz="2900" dirty="0" err="1" smtClean="0"/>
              <a:t>logisim</a:t>
            </a:r>
            <a:endParaRPr lang="en-US" sz="2900" dirty="0" smtClean="0"/>
          </a:p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dirty="0" smtClean="0"/>
          </a:p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dirty="0" smtClean="0"/>
          </a:p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B4076968-6C7F-4BBD-B4AB-08F6BA2FE67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Compilers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99EB2656-1F71-48FF-8CBF-4CFD95C1BA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976640" y="381000"/>
            <a:ext cx="3732480" cy="829527"/>
          </a:xfrm>
          <a:prstGeom prst="rect">
            <a:avLst/>
          </a:prstGeom>
          <a:ln/>
        </p:spPr>
        <p:txBody>
          <a:bodyPr lIns="82936" tIns="41469" rIns="82936" bIns="41469">
            <a:normAutofit fontScale="92500" lnSpcReduction="20000"/>
          </a:bodyPr>
          <a:lstStyle/>
          <a:p>
            <a:pPr algn="ctr" defTabSz="91421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  <a:defRPr/>
            </a:pPr>
            <a:r>
              <a:rPr lang="en-US" sz="32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MIPS </a:t>
            </a:r>
            <a:br>
              <a:rPr lang="en-US" sz="32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accent1"/>
                </a:solidFill>
                <a:latin typeface="Calibri" pitchFamily="34" charset="0"/>
                <a:cs typeface="Arial" pitchFamily="34" charset="0"/>
              </a:rPr>
              <a:t>assembly language</a:t>
            </a:r>
            <a:endParaRPr lang="en-US" sz="3200" dirty="0">
              <a:solidFill>
                <a:schemeClr val="accent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6781800" y="6400802"/>
            <a:ext cx="2133600" cy="365125"/>
          </a:xfrm>
          <a:prstGeom prst="rect">
            <a:avLst/>
          </a:prstGeom>
        </p:spPr>
        <p:txBody>
          <a:bodyPr vert="horz" lIns="91420" tIns="45711" rIns="91420" bIns="45711" rtlCol="0" anchor="ctr"/>
          <a:lstStyle/>
          <a:p>
            <a:pPr algn="r">
              <a:defRPr/>
            </a:pPr>
            <a:fld id="{71EAD77B-27CB-485D-8D62-A0BE565A1500}" type="slidenum">
              <a:rPr lang="en-US" sz="1200" smtClean="0">
                <a:solidFill>
                  <a:schemeClr val="bg1"/>
                </a:solidFill>
                <a:latin typeface="Calibri" pitchFamily="34" charset="0"/>
              </a:rPr>
              <a:pPr algn="r">
                <a:defRPr/>
              </a:pPr>
              <a:t>3</a:t>
            </a:fld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4720" y="414764"/>
            <a:ext cx="316668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599" rIns="0" bIns="0"/>
          <a:lstStyle/>
          <a:p>
            <a:pPr algn="ctr">
              <a:spcAft>
                <a:spcPts val="1293"/>
              </a:spcAft>
              <a:buClrTx/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US" sz="3000" dirty="0">
                <a:solidFill>
                  <a:schemeClr val="accent1"/>
                </a:solidFill>
                <a:latin typeface="Calibri" pitchFamily="34" charset="0"/>
              </a:rPr>
              <a:t>C</a:t>
            </a:r>
          </a:p>
        </p:txBody>
      </p:sp>
      <p:sp>
        <p:nvSpPr>
          <p:cNvPr id="9" name="AutoShap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5120" y="380200"/>
            <a:ext cx="1658880" cy="622145"/>
          </a:xfrm>
          <a:prstGeom prst="rightArrow">
            <a:avLst>
              <a:gd name="adj1" fmla="val 70093"/>
              <a:gd name="adj2" fmla="val 67346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60015" rIns="81631" bIns="40816" anchor="ctr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compiler</a:t>
            </a: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410200" y="1481915"/>
            <a:ext cx="3429000" cy="4573920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81631" tIns="65957" rIns="0" bIns="40816"/>
          <a:lstStyle/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sum3:</a:t>
            </a: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lw   </a:t>
            </a: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r9, 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0(r5)</a:t>
            </a: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	lw   r10, 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4(r5)</a:t>
            </a:r>
          </a:p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lw   r11, 8(r5)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add  r3, r9, r10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add  r3, r3, r11</a:t>
            </a: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>
                <a:solidFill>
                  <a:srgbClr val="FFFFFF"/>
                </a:solidFill>
                <a:latin typeface="Consolas" pitchFamily="49" charset="0"/>
              </a:rPr>
              <a:t>jr</a:t>
            </a: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   r31</a:t>
            </a:r>
            <a:br>
              <a:rPr lang="en-US" sz="2000" dirty="0">
                <a:solidFill>
                  <a:srgbClr val="FFFFFF"/>
                </a:solidFill>
                <a:latin typeface="Consolas" pitchFamily="49" charset="0"/>
              </a:rPr>
            </a:br>
            <a:endParaRPr lang="en-US" sz="20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57150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main</a:t>
            </a: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:</a:t>
            </a:r>
            <a:br>
              <a:rPr lang="en-US" sz="20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	...</a:t>
            </a:r>
            <a:br>
              <a:rPr lang="en-US" sz="20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r5, r0, 1000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>
                <a:solidFill>
                  <a:srgbClr val="FFFFFF"/>
                </a:solidFill>
                <a:latin typeface="Consolas" pitchFamily="49" charset="0"/>
              </a:rPr>
              <a:t>jal</a:t>
            </a: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  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sum3</a:t>
            </a: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sw   r3, 12(r5) </a:t>
            </a:r>
            <a:r>
              <a:rPr lang="en-US" sz="2000" dirty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  <a:endParaRPr lang="en-US" sz="20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5680" y="1451670"/>
            <a:ext cx="3301920" cy="4644329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81631" tIns="65957" rIns="0" bIns="40816"/>
          <a:lstStyle/>
          <a:p>
            <a:pPr>
              <a:lnSpc>
                <a:spcPct val="89000"/>
              </a:lnSpc>
              <a:tabLst>
                <a:tab pos="228600" algn="l"/>
                <a:tab pos="655638" algn="l"/>
                <a:tab pos="1312863" algn="l"/>
                <a:tab pos="1968500" algn="l"/>
                <a:tab pos="2625725" algn="l"/>
                <a:tab pos="3281363" algn="l"/>
                <a:tab pos="3938588" algn="l"/>
              </a:tabLst>
            </a:pPr>
            <a:r>
              <a:rPr lang="en-US" sz="22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  <a:t> sum3(</a:t>
            </a:r>
            <a:r>
              <a:rPr lang="en-US" sz="22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  <a:t> v[]) </a:t>
            </a:r>
            <a:r>
              <a:rPr lang="en-US" sz="2200" dirty="0">
                <a:solidFill>
                  <a:srgbClr val="FFFFFF"/>
                </a:solidFill>
                <a:latin typeface="Consolas" pitchFamily="49" charset="0"/>
              </a:rPr>
              <a:t>{</a:t>
            </a:r>
            <a:br>
              <a:rPr lang="en-US" sz="22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2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  <a:t>return v[0] + </a:t>
            </a:r>
            <a:b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  <a:t>			v[1] + </a:t>
            </a:r>
            <a:b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  <a:t>			v[2];</a:t>
            </a:r>
            <a:r>
              <a:rPr lang="en-US" sz="2200" dirty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sz="22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  <a:t>}</a:t>
            </a:r>
            <a:r>
              <a:rPr lang="en-US" sz="2200" dirty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sz="22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200" dirty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sz="22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200" dirty="0">
                <a:solidFill>
                  <a:srgbClr val="FFFFFF"/>
                </a:solidFill>
                <a:latin typeface="Consolas" pitchFamily="49" charset="0"/>
              </a:rPr>
              <a:t>main() {</a:t>
            </a:r>
            <a:br>
              <a:rPr lang="en-US" sz="22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200" dirty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  <a:t>...</a:t>
            </a:r>
            <a:b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2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  <a:t> v[] = ...;</a:t>
            </a:r>
            <a:b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2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  <a:t> a = sum3(v);</a:t>
            </a:r>
            <a:b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200" dirty="0" smtClean="0">
                <a:solidFill>
                  <a:srgbClr val="FFFFFF"/>
                </a:solidFill>
                <a:latin typeface="Consolas" pitchFamily="49" charset="0"/>
              </a:rPr>
              <a:t>	v[3] = a;</a:t>
            </a:r>
            <a:r>
              <a:rPr lang="en-US" sz="2200" dirty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sz="22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200" dirty="0">
                <a:solidFill>
                  <a:srgbClr val="FFFFFF"/>
                </a:solidFill>
                <a:latin typeface="Consolas" pitchFamily="49" charset="0"/>
              </a:rPr>
              <a:t>	...</a:t>
            </a:r>
            <a:br>
              <a:rPr lang="en-US" sz="2200" dirty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200" dirty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</p:txBody>
      </p:sp>
      <p:pic>
        <p:nvPicPr>
          <p:cNvPr id="17" name="CP3 Ink 40135d46-7501-48a7-9712-77cf555fee17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0205" y="986993"/>
            <a:ext cx="8841190" cy="458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Administration: Clickers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1524000"/>
            <a:ext cx="3200400" cy="3581400"/>
          </a:xfrm>
        </p:spPr>
        <p:txBody>
          <a:bodyPr>
            <a:normAutofit/>
          </a:bodyPr>
          <a:lstStyle/>
          <a:p>
            <a:pPr marL="514350" indent="-514350">
              <a:buAutoNum type="alphaUcParenR"/>
            </a:pPr>
            <a:r>
              <a:rPr lang="en-US" sz="3600" dirty="0" smtClean="0"/>
              <a:t>Love it</a:t>
            </a:r>
          </a:p>
          <a:p>
            <a:pPr marL="514350" indent="-514350">
              <a:buAutoNum type="alphaUcParenR"/>
            </a:pPr>
            <a:r>
              <a:rPr lang="en-US" sz="3600" dirty="0" smtClean="0"/>
              <a:t>Okay</a:t>
            </a:r>
          </a:p>
          <a:p>
            <a:pPr marL="514350" indent="-514350">
              <a:buAutoNum type="alphaUcParenR"/>
            </a:pPr>
            <a:r>
              <a:rPr lang="en-US" sz="3600" dirty="0" smtClean="0"/>
              <a:t>What?</a:t>
            </a:r>
          </a:p>
          <a:p>
            <a:pPr marL="514350" indent="-514350">
              <a:buAutoNum type="alphaUcParenR"/>
            </a:pPr>
            <a:r>
              <a:rPr lang="en-US" sz="3600" dirty="0" smtClean="0"/>
              <a:t>Whatever</a:t>
            </a:r>
          </a:p>
          <a:p>
            <a:pPr marL="514350" indent="-514350">
              <a:buAutoNum type="alphaUcParenR"/>
            </a:pPr>
            <a:r>
              <a:rPr lang="en-US" sz="3600" dirty="0" smtClean="0"/>
              <a:t>Please don’t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9EB2656-1F71-48FF-8CBF-4CFD95C1BAB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17764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1066800"/>
            <a:ext cx="5162550" cy="406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Administration: Grading</a:t>
            </a:r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>
                <a:solidFill>
                  <a:schemeClr val="accent1"/>
                </a:solidFill>
              </a:rPr>
              <a:t>Grading:</a:t>
            </a: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4 Programming Assignments 	(35 – 45%)</a:t>
            </a:r>
          </a:p>
          <a:p>
            <a:pPr marL="551471" lvl="2" indent="-260617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Work in </a:t>
            </a:r>
            <a:r>
              <a:rPr lang="en-US" dirty="0">
                <a:solidFill>
                  <a:schemeClr val="accent1"/>
                </a:solidFill>
              </a:rPr>
              <a:t>groups</a:t>
            </a:r>
            <a:r>
              <a:rPr lang="en-US" dirty="0"/>
              <a:t> of two</a:t>
            </a: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2 Prelims 	(30 – 40%)</a:t>
            </a: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4-5 Homework Assignments 	(20 – 25%)</a:t>
            </a:r>
          </a:p>
          <a:p>
            <a:pPr marL="551471" lvl="2" indent="-260617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Work </a:t>
            </a:r>
            <a:r>
              <a:rPr lang="en-US" dirty="0">
                <a:solidFill>
                  <a:schemeClr val="accent1"/>
                </a:solidFill>
              </a:rPr>
              <a:t>alone</a:t>
            </a: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/>
              <a:t>Discretionary 	(5</a:t>
            </a:r>
            <a:r>
              <a:rPr lang="en-US" dirty="0" smtClean="0"/>
              <a:t>%)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7CF3484-C1C5-4BB2-BA4E-9F108CEE2AC0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Administration: Academic Integrity</a:t>
            </a:r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6172200"/>
          </a:xfrm>
          <a:ln/>
        </p:spPr>
        <p:txBody>
          <a:bodyPr/>
          <a:lstStyle/>
          <a:p>
            <a:pPr marL="0" indent="0"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Academic Integrity:</a:t>
            </a: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All submitted work must be your own (or your groups)</a:t>
            </a:r>
          </a:p>
          <a:p>
            <a:pPr marL="551471" lvl="2" indent="-260617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/>
              <a:t>OK to study together, but do not share solutions</a:t>
            </a: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Cite your sources </a:t>
            </a:r>
            <a:endParaRPr lang="en-US" sz="2500" dirty="0" smtClean="0">
              <a:solidFill>
                <a:srgbClr val="FF0000"/>
              </a:solidFill>
            </a:endParaRP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endParaRPr lang="en-US" sz="2500" dirty="0" smtClean="0">
              <a:solidFill>
                <a:srgbClr val="FF0000"/>
              </a:solidFill>
            </a:endParaRPr>
          </a:p>
          <a:p>
            <a:pPr marL="293733" lvl="1" indent="-293733">
              <a:buClr>
                <a:schemeClr val="accent1"/>
              </a:buClr>
              <a:buSzPct val="100000"/>
              <a:buNone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sz="3200" dirty="0" smtClean="0">
                <a:solidFill>
                  <a:srgbClr val="FF0000"/>
                </a:solidFill>
              </a:rPr>
              <a:t>Stressed? Tempted? Lost?</a:t>
            </a:r>
          </a:p>
          <a:p>
            <a:pPr marL="293733" lvl="1" indent="-293733">
              <a:buClr>
                <a:schemeClr val="accent1"/>
              </a:buClr>
              <a:buSzPct val="100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  <a:tab pos="7222398" algn="l"/>
                <a:tab pos="7878979" algn="l"/>
              </a:tabLst>
            </a:pP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Come see me </a:t>
            </a:r>
            <a:r>
              <a:rPr lang="en-US" dirty="0" smtClean="0">
                <a:solidFill>
                  <a:schemeClr val="accent1"/>
                </a:solidFill>
              </a:rPr>
              <a:t>before</a:t>
            </a:r>
            <a:r>
              <a:rPr lang="en-US" dirty="0" smtClean="0"/>
              <a:t> due date!</a:t>
            </a:r>
            <a:endParaRPr lang="en-US" sz="32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07CF3484-C1C5-4BB2-BA4E-9F108CEE2AC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800600"/>
            <a:ext cx="7168320" cy="1066800"/>
          </a:xfrm>
          <a:prstGeom prst="rect">
            <a:avLst/>
          </a:prstGeom>
          <a:noFill/>
          <a:ln w="36720">
            <a:solidFill>
              <a:schemeClr val="accent1"/>
            </a:solidFill>
            <a:round/>
            <a:headEnd/>
            <a:tailEnd/>
          </a:ln>
          <a:effectLst/>
        </p:spPr>
        <p:txBody>
          <a:bodyPr lIns="16326" tIns="41925" rIns="16326" bIns="16326" anchor="ctr"/>
          <a:lstStyle/>
          <a:p>
            <a:pPr algn="ctr">
              <a:spcAft>
                <a:spcPts val="1293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</a:tabLst>
            </a:pPr>
            <a:r>
              <a:rPr lang="en-US" sz="2900" dirty="0">
                <a:solidFill>
                  <a:schemeClr val="accent1"/>
                </a:solidFill>
                <a:latin typeface="Calibri" pitchFamily="34" charset="0"/>
              </a:rPr>
              <a:t>Plagiarism in any form will not be tolerated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Assemblers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B596446-87EB-424D-8CB1-11C06B27394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4954588" y="381000"/>
            <a:ext cx="3732212" cy="830262"/>
          </a:xfrm>
          <a:ln/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US" sz="3000" dirty="0">
                <a:solidFill>
                  <a:schemeClr val="accent1"/>
                </a:solidFill>
              </a:rPr>
              <a:t>MIPS </a:t>
            </a:r>
            <a:br>
              <a:rPr lang="en-US" sz="3000" dirty="0">
                <a:solidFill>
                  <a:schemeClr val="accent1"/>
                </a:solidFill>
              </a:rPr>
            </a:br>
            <a:r>
              <a:rPr lang="en-US" sz="3000" dirty="0">
                <a:solidFill>
                  <a:schemeClr val="accent1"/>
                </a:solidFill>
              </a:rPr>
              <a:t>machine language</a:t>
            </a:r>
          </a:p>
        </p:txBody>
      </p:sp>
      <p:sp>
        <p:nvSpPr>
          <p:cNvPr id="7171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5120" y="368455"/>
            <a:ext cx="1658880" cy="622145"/>
          </a:xfrm>
          <a:prstGeom prst="rightArrow">
            <a:avLst>
              <a:gd name="adj1" fmla="val 70093"/>
              <a:gd name="adj2" fmla="val 67346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1" tIns="60015" rIns="81631" bIns="40816" anchor="ctr"/>
          <a:lstStyle/>
          <a:p>
            <a:pPr algn="ctr">
              <a:tabLst>
                <a:tab pos="656582" algn="l"/>
                <a:tab pos="1313162" algn="l"/>
              </a:tabLst>
            </a:pPr>
            <a:r>
              <a:rPr lang="en-US" sz="2200" dirty="0">
                <a:solidFill>
                  <a:srgbClr val="FFFFFF"/>
                </a:solidFill>
                <a:latin typeface="Calibri" pitchFamily="34" charset="0"/>
              </a:rPr>
              <a:t>assembler</a:t>
            </a:r>
          </a:p>
        </p:txBody>
      </p:sp>
      <p:sp>
        <p:nvSpPr>
          <p:cNvPr id="7172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67200" y="1481915"/>
            <a:ext cx="4648200" cy="4573920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81631" tIns="65957" rIns="81631" bIns="40816"/>
          <a:lstStyle/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10001100101010010000000000000000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10001100101010100000000000000100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10001100101010110000000000001000 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00000001001010100001100000100000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00000000011010110001100000100000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00000011111000000000000000001000</a:t>
            </a: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...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...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...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00100000000001010000001111101000</a:t>
            </a:r>
            <a:endParaRPr lang="en-US" sz="20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00001100000100000000000000000000</a:t>
            </a:r>
            <a:endParaRPr lang="en-US" sz="20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10101100101000110000000000001100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...</a:t>
            </a:r>
            <a:endParaRPr lang="en-US" sz="20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2480" y="381000"/>
            <a:ext cx="3525120" cy="8295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5599" rIns="0" bIns="0"/>
          <a:lstStyle/>
          <a:p>
            <a:pPr algn="ctr">
              <a:lnSpc>
                <a:spcPct val="80000"/>
              </a:lnSpc>
              <a:spcAft>
                <a:spcPts val="1293"/>
              </a:spcAft>
              <a:buClrTx/>
              <a:buSzPct val="45000"/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</a:tabLst>
            </a:pPr>
            <a:r>
              <a:rPr lang="en-US" sz="3000" dirty="0">
                <a:solidFill>
                  <a:schemeClr val="accent1"/>
                </a:solidFill>
                <a:latin typeface="Calibri" pitchFamily="34" charset="0"/>
              </a:rPr>
              <a:t>MIPS </a:t>
            </a:r>
            <a:br>
              <a:rPr lang="en-US" sz="3000" dirty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3000" dirty="0">
                <a:solidFill>
                  <a:schemeClr val="accent1"/>
                </a:solidFill>
                <a:latin typeface="Calibri" pitchFamily="34" charset="0"/>
              </a:rPr>
              <a:t>assembly language</a:t>
            </a:r>
          </a:p>
        </p:txBody>
      </p:sp>
      <p:sp>
        <p:nvSpPr>
          <p:cNvPr id="7174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3200" y="1451673"/>
            <a:ext cx="3102000" cy="4573920"/>
          </a:xfrm>
          <a:prstGeom prst="rect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81631" tIns="65957" rIns="81631" bIns="40816"/>
          <a:lstStyle/>
          <a:p>
            <a:pPr>
              <a:lnSpc>
                <a:spcPct val="89000"/>
              </a:lnSpc>
              <a:tabLst>
                <a:tab pos="40005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sum3: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lw   r9, 0(r5)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lw   r10, 4(r5)</a:t>
            </a:r>
          </a:p>
          <a:p>
            <a:pPr>
              <a:lnSpc>
                <a:spcPct val="89000"/>
              </a:lnSpc>
              <a:tabLst>
                <a:tab pos="40005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lw   r11, 8(r5)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add  r3, r9, r10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add  r3, r3, r11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jr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  r31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endParaRPr lang="en-US" sz="2000" dirty="0" smtClean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89000"/>
              </a:lnSpc>
              <a:tabLst>
                <a:tab pos="400050" algn="l"/>
                <a:tab pos="1312863" algn="l"/>
                <a:tab pos="1968500" algn="l"/>
                <a:tab pos="2625725" algn="l"/>
                <a:tab pos="3281363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main: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r5, r0, 1000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FFFFFF"/>
                </a:solidFill>
                <a:latin typeface="Consolas" pitchFamily="49" charset="0"/>
              </a:rPr>
              <a:t>jal</a:t>
            </a: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  sum3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sw   r3, 12(r5) </a:t>
            </a:r>
            <a:b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Consolas" pitchFamily="49" charset="0"/>
              </a:rPr>
              <a:t>	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638800" y="36989"/>
            <a:ext cx="3505200" cy="23082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/>
              <a:t>Computer System Organization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3733800" cy="533400"/>
          </a:xfrm>
        </p:spPr>
        <p:txBody>
          <a:bodyPr>
            <a:normAutofit lnSpcReduction="10000"/>
          </a:bodyPr>
          <a:lstStyle>
            <a:def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defPPr>
            <a:lvl1pPr lvl="0">
              <a:spcBef>
                <a:spcPts val="0"/>
              </a:spcBef>
              <a:spcAft>
                <a:spcPts val="1417"/>
              </a:spcAft>
              <a:buNone/>
              <a:defRPr lang="en-US" sz="32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1pPr>
            <a:lvl2pPr marL="32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•"/>
              <a:defRPr lang="en-US" sz="28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2pPr>
            <a:lvl3pPr marL="60804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•"/>
              <a:defRPr lang="en-US" sz="2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3pPr>
            <a:lvl4pPr marL="85608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4pPr>
            <a:lvl5pPr marL="117612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•"/>
              <a:defRPr lang="en-US" sz="20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dirty="0">
                <a:latin typeface="Calibri" pitchFamily="34" charset="0"/>
              </a:rPr>
              <a:t>Computer System </a:t>
            </a:r>
            <a:r>
              <a:rPr lang="en-US" dirty="0" smtClean="0">
                <a:latin typeface="Calibri" pitchFamily="34" charset="0"/>
              </a:rPr>
              <a:t>=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010400" y="6172202"/>
            <a:ext cx="2133600" cy="365125"/>
          </a:xfrm>
          <a:ln w="12700">
            <a:solidFill>
              <a:schemeClr val="tx1"/>
            </a:solidFill>
          </a:ln>
        </p:spPr>
        <p:txBody>
          <a:bodyPr/>
          <a:lstStyle/>
          <a:p>
            <a:pPr lvl="0"/>
            <a:fld id="{4D4CFE22-CD54-4BF8-B883-95128C7181A0}" type="slidenum">
              <a:rPr/>
              <a:pPr lvl="0"/>
              <a:t>5</a:t>
            </a:fld>
            <a:endParaRPr lang="en-US" dirty="0"/>
          </a:p>
        </p:txBody>
      </p:sp>
      <p:sp>
        <p:nvSpPr>
          <p:cNvPr id="35" name="TextBox 34"/>
          <p:cNvSpPr txBox="1"/>
          <p:nvPr>
            <p:custDataLst>
              <p:tags r:id="rId4"/>
            </p:custDataLst>
          </p:nvPr>
        </p:nvSpPr>
        <p:spPr>
          <a:xfrm>
            <a:off x="3581400" y="304800"/>
            <a:ext cx="762000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4" name="Rectangle 83"/>
          <p:cNvSpPr/>
          <p:nvPr>
            <p:custDataLst>
              <p:tags r:id="rId5"/>
            </p:custDataLst>
          </p:nvPr>
        </p:nvSpPr>
        <p:spPr>
          <a:xfrm>
            <a:off x="304800" y="762000"/>
            <a:ext cx="4572000" cy="23820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Input +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Output +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Memory +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Datapath +</a:t>
            </a:r>
            <a:b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Control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307" name="Group 306"/>
          <p:cNvGrpSpPr/>
          <p:nvPr>
            <p:custDataLst>
              <p:tags r:id="rId6"/>
            </p:custDataLst>
          </p:nvPr>
        </p:nvGrpSpPr>
        <p:grpSpPr>
          <a:xfrm>
            <a:off x="458520" y="1447800"/>
            <a:ext cx="8380680" cy="4572000"/>
            <a:chOff x="457200" y="1828800"/>
            <a:chExt cx="8380680" cy="4572000"/>
          </a:xfrm>
        </p:grpSpPr>
        <p:sp>
          <p:nvSpPr>
            <p:cNvPr id="308" name="Rectangle 307"/>
            <p:cNvSpPr/>
            <p:nvPr>
              <p:custDataLst>
                <p:tags r:id="rId7"/>
              </p:custDataLst>
            </p:nvPr>
          </p:nvSpPr>
          <p:spPr>
            <a:xfrm>
              <a:off x="457200" y="4038600"/>
              <a:ext cx="1866240" cy="14516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CPU</a:t>
              </a:r>
            </a:p>
          </p:txBody>
        </p:sp>
        <p:sp>
          <p:nvSpPr>
            <p:cNvPr id="309" name="Rectangle 308"/>
            <p:cNvSpPr/>
            <p:nvPr>
              <p:custDataLst>
                <p:tags r:id="rId8"/>
              </p:custDataLst>
            </p:nvPr>
          </p:nvSpPr>
          <p:spPr>
            <a:xfrm>
              <a:off x="625802" y="4245981"/>
              <a:ext cx="1244159" cy="414764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Registers</a:t>
              </a:r>
            </a:p>
          </p:txBody>
        </p:sp>
        <p:sp>
          <p:nvSpPr>
            <p:cNvPr id="310" name="Straight Connector 309"/>
            <p:cNvSpPr/>
            <p:nvPr>
              <p:custDataLst>
                <p:tags r:id="rId9"/>
              </p:custDataLst>
            </p:nvPr>
          </p:nvSpPr>
          <p:spPr>
            <a:xfrm>
              <a:off x="2323440" y="4800600"/>
              <a:ext cx="6858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1" name="Rectangle 310"/>
            <p:cNvSpPr/>
            <p:nvPr>
              <p:custDataLst>
                <p:tags r:id="rId10"/>
              </p:custDataLst>
            </p:nvPr>
          </p:nvSpPr>
          <p:spPr>
            <a:xfrm>
              <a:off x="4685640" y="32004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Network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2" name="Rectangle 311"/>
            <p:cNvSpPr/>
            <p:nvPr>
              <p:custDataLst>
                <p:tags r:id="rId11"/>
              </p:custDataLst>
            </p:nvPr>
          </p:nvSpPr>
          <p:spPr>
            <a:xfrm>
              <a:off x="2475840" y="3196528"/>
              <a:ext cx="175260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Video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3" name="Straight Connector 312"/>
            <p:cNvSpPr/>
            <p:nvPr>
              <p:custDataLst>
                <p:tags r:id="rId12"/>
              </p:custDataLst>
            </p:nvPr>
          </p:nvSpPr>
          <p:spPr>
            <a:xfrm>
              <a:off x="3390240" y="3810000"/>
              <a:ext cx="0" cy="762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4" name="TextBox 313"/>
            <p:cNvSpPr txBox="1"/>
            <p:nvPr>
              <p:custDataLst>
                <p:tags r:id="rId13"/>
              </p:custDataLst>
            </p:nvPr>
          </p:nvSpPr>
          <p:spPr>
            <a:xfrm>
              <a:off x="3085440" y="4572000"/>
              <a:ext cx="609599" cy="42681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81631" tIns="40816" rIns="81631" bIns="40816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bus</a:t>
              </a:r>
            </a:p>
          </p:txBody>
        </p:sp>
        <p:sp>
          <p:nvSpPr>
            <p:cNvPr id="315" name="Rectangle 314"/>
            <p:cNvSpPr/>
            <p:nvPr>
              <p:custDataLst>
                <p:tags r:id="rId14"/>
              </p:custDataLst>
            </p:nvPr>
          </p:nvSpPr>
          <p:spPr>
            <a:xfrm>
              <a:off x="2475840" y="5791200"/>
              <a:ext cx="1752600" cy="60960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Memory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6" name="Straight Connector 315"/>
            <p:cNvSpPr/>
            <p:nvPr>
              <p:custDataLst>
                <p:tags r:id="rId15"/>
              </p:custDataLst>
            </p:nvPr>
          </p:nvSpPr>
          <p:spPr>
            <a:xfrm>
              <a:off x="3390240" y="5029200"/>
              <a:ext cx="0" cy="762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7" name="Straight Connector 316"/>
            <p:cNvSpPr/>
            <p:nvPr>
              <p:custDataLst>
                <p:tags r:id="rId16"/>
              </p:custDataLst>
            </p:nvPr>
          </p:nvSpPr>
          <p:spPr>
            <a:xfrm>
              <a:off x="3695040" y="4800600"/>
              <a:ext cx="22860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18" name="TextBox 317"/>
            <p:cNvSpPr txBox="1"/>
            <p:nvPr>
              <p:custDataLst>
                <p:tags r:id="rId17"/>
              </p:custDataLst>
            </p:nvPr>
          </p:nvSpPr>
          <p:spPr>
            <a:xfrm>
              <a:off x="5981041" y="4572000"/>
              <a:ext cx="609599" cy="426819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horz" wrap="square" lIns="81631" tIns="40816" rIns="81631" bIns="40816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bus</a:t>
              </a:r>
            </a:p>
          </p:txBody>
        </p:sp>
        <p:sp>
          <p:nvSpPr>
            <p:cNvPr id="319" name="Rectangle 318"/>
            <p:cNvSpPr/>
            <p:nvPr>
              <p:custDataLst>
                <p:tags r:id="rId18"/>
              </p:custDataLst>
            </p:nvPr>
          </p:nvSpPr>
          <p:spPr>
            <a:xfrm>
              <a:off x="4685640" y="5787328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Disk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0" name="Rectangle 319"/>
            <p:cNvSpPr/>
            <p:nvPr>
              <p:custDataLst>
                <p:tags r:id="rId19"/>
              </p:custDataLst>
            </p:nvPr>
          </p:nvSpPr>
          <p:spPr>
            <a:xfrm>
              <a:off x="6477000" y="32004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USB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1" name="Rectangle 320"/>
            <p:cNvSpPr/>
            <p:nvPr>
              <p:custDataLst>
                <p:tags r:id="rId20"/>
              </p:custDataLst>
            </p:nvPr>
          </p:nvSpPr>
          <p:spPr>
            <a:xfrm>
              <a:off x="6477000" y="5787328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Audio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2" name="Rectangle 321"/>
            <p:cNvSpPr/>
            <p:nvPr>
              <p:custDataLst>
                <p:tags r:id="rId21"/>
              </p:custDataLst>
            </p:nvPr>
          </p:nvSpPr>
          <p:spPr>
            <a:xfrm>
              <a:off x="5676240" y="1828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Keyboard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sp>
          <p:nvSpPr>
            <p:cNvPr id="323" name="Rectangle 322"/>
            <p:cNvSpPr/>
            <p:nvPr>
              <p:custDataLst>
                <p:tags r:id="rId22"/>
              </p:custDataLst>
            </p:nvPr>
          </p:nvSpPr>
          <p:spPr>
            <a:xfrm>
              <a:off x="7352640" y="1828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Mouse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324" name="Straight Connector 323"/>
            <p:cNvCxnSpPr>
              <a:stCxn id="311" idx="2"/>
            </p:cNvCxnSpPr>
            <p:nvPr>
              <p:custDataLst>
                <p:tags r:id="rId23"/>
              </p:custDataLst>
            </p:nvPr>
          </p:nvCxnSpPr>
          <p:spPr>
            <a:xfrm rot="16200000" flipH="1">
              <a:off x="5363686" y="3878446"/>
              <a:ext cx="758128" cy="6289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/>
            <p:cNvCxnSpPr>
              <a:stCxn id="320" idx="2"/>
            </p:cNvCxnSpPr>
            <p:nvPr>
              <p:custDataLst>
                <p:tags r:id="rId24"/>
              </p:custDataLst>
            </p:nvPr>
          </p:nvCxnSpPr>
          <p:spPr>
            <a:xfrm rot="5400000">
              <a:off x="6487966" y="3840346"/>
              <a:ext cx="758128" cy="7051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>
              <p:custDataLst>
                <p:tags r:id="rId25"/>
              </p:custDataLst>
            </p:nvPr>
          </p:nvCxnSpPr>
          <p:spPr>
            <a:xfrm rot="5400000">
              <a:off x="5268766" y="5055674"/>
              <a:ext cx="758128" cy="7051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/>
            <p:cNvCxnSpPr/>
            <p:nvPr>
              <p:custDataLst>
                <p:tags r:id="rId26"/>
              </p:custDataLst>
            </p:nvPr>
          </p:nvCxnSpPr>
          <p:spPr>
            <a:xfrm rot="16200000" flipH="1">
              <a:off x="6526066" y="5093774"/>
              <a:ext cx="758128" cy="6289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>
              <p:custDataLst>
                <p:tags r:id="rId27"/>
              </p:custDataLst>
            </p:nvPr>
          </p:nvCxnSpPr>
          <p:spPr>
            <a:xfrm rot="16200000" flipH="1">
              <a:off x="6297466" y="2502974"/>
              <a:ext cx="758128" cy="6289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/>
            <p:cNvCxnSpPr/>
            <p:nvPr>
              <p:custDataLst>
                <p:tags r:id="rId28"/>
              </p:custDataLst>
            </p:nvPr>
          </p:nvCxnSpPr>
          <p:spPr>
            <a:xfrm rot="5400000">
              <a:off x="7421746" y="2464874"/>
              <a:ext cx="758128" cy="70518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>
              <p:custDataLst>
                <p:tags r:id="rId29"/>
              </p:custDataLst>
            </p:nvPr>
          </p:nvSpPr>
          <p:spPr>
            <a:xfrm>
              <a:off x="7352640" y="4495800"/>
              <a:ext cx="1485240" cy="613472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solid"/>
            </a:ln>
          </p:spPr>
          <p:txBody>
            <a:bodyPr vert="horz" lIns="89794" tIns="48978" rIns="89794" bIns="48978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dirty="0" smtClean="0">
                  <a:solidFill>
                    <a:schemeClr val="bg1"/>
                  </a:solidFill>
                  <a:latin typeface="Calibri" pitchFamily="34" charset="0"/>
                  <a:ea typeface="DejaVu Sans" pitchFamily="2"/>
                  <a:cs typeface="DejaVu Sans" pitchFamily="2"/>
                </a:rPr>
                <a:t>Serial</a:t>
              </a:r>
              <a:endParaRPr lang="en-US" sz="2500" dirty="0">
                <a:solidFill>
                  <a:schemeClr val="bg1"/>
                </a:solidFill>
                <a:latin typeface="Calibri" pitchFamily="34" charset="0"/>
                <a:ea typeface="DejaVu Sans" pitchFamily="2"/>
                <a:cs typeface="DejaVu Sans" pitchFamily="2"/>
              </a:endParaRPr>
            </a:p>
          </p:txBody>
        </p:sp>
        <p:cxnSp>
          <p:nvCxnSpPr>
            <p:cNvPr id="331" name="Straight Connector 330"/>
            <p:cNvCxnSpPr/>
            <p:nvPr>
              <p:custDataLst>
                <p:tags r:id="rId30"/>
              </p:custDataLst>
            </p:nvPr>
          </p:nvCxnSpPr>
          <p:spPr>
            <a:xfrm>
              <a:off x="6666840" y="4800600"/>
              <a:ext cx="685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/>
      <p:bldP spid="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Fetch, Execute, Decode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365F17D-D5C3-4EB5-B77F-44B5949274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84000" y="2488583"/>
            <a:ext cx="3110400" cy="1185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76014" rIns="81631" bIns="40816"/>
          <a:lstStyle/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10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2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081" y="940420"/>
            <a:ext cx="3466080" cy="4908036"/>
          </a:xfrm>
          <a:prstGeom prst="roundRect">
            <a:avLst>
              <a:gd name="adj" fmla="val 51"/>
            </a:avLst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0800" y="1066800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8401" y="1110888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r0 :</a:t>
            </a:r>
          </a:p>
        </p:txBody>
      </p:sp>
      <p:sp>
        <p:nvSpPr>
          <p:cNvPr id="9222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80800" y="1576942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8401" y="1612946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r5 :</a:t>
            </a:r>
          </a:p>
        </p:txBody>
      </p:sp>
      <p:grpSp>
        <p:nvGrpSpPr>
          <p:cNvPr id="9224" name="Group 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0400" y="4467350"/>
            <a:ext cx="1657440" cy="828087"/>
            <a:chOff x="576" y="2160"/>
            <a:chExt cx="1151" cy="575"/>
          </a:xfrm>
        </p:grpSpPr>
        <p:sp>
          <p:nvSpPr>
            <p:cNvPr id="9225" name="Freeform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6" y="2160"/>
              <a:ext cx="1152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8" y="0"/>
                </a:cxn>
                <a:cxn ang="0">
                  <a:pos x="2532" y="529"/>
                </a:cxn>
                <a:cxn ang="0">
                  <a:pos x="2853" y="0"/>
                </a:cxn>
                <a:cxn ang="0">
                  <a:pos x="5080" y="0"/>
                </a:cxn>
                <a:cxn ang="0">
                  <a:pos x="3810" y="2540"/>
                </a:cxn>
                <a:cxn ang="0">
                  <a:pos x="1270" y="2540"/>
                </a:cxn>
                <a:cxn ang="0">
                  <a:pos x="0" y="0"/>
                </a:cxn>
              </a:cxnLst>
              <a:rect l="0" t="0" r="r" b="b"/>
              <a:pathLst>
                <a:path w="5081" h="2541">
                  <a:moveTo>
                    <a:pt x="0" y="0"/>
                  </a:moveTo>
                  <a:lnTo>
                    <a:pt x="2158" y="0"/>
                  </a:lnTo>
                  <a:lnTo>
                    <a:pt x="2532" y="529"/>
                  </a:lnTo>
                  <a:lnTo>
                    <a:pt x="2853" y="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226" name="Text Box 1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21600000">
              <a:off x="576" y="2160"/>
              <a:ext cx="1152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9000" tIns="69876" rIns="99000" bIns="54000" anchor="ctr" anchorCtr="1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Function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Unit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227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08479" y="1839074"/>
            <a:ext cx="1244160" cy="829527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</a:rPr>
              <a:t>Control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Unit</a:t>
            </a:r>
          </a:p>
        </p:txBody>
      </p:sp>
      <p:sp>
        <p:nvSpPr>
          <p:cNvPr id="9228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66080" y="622145"/>
            <a:ext cx="1658880" cy="1244291"/>
          </a:xfrm>
          <a:prstGeom prst="cloudCallout">
            <a:avLst>
              <a:gd name="adj1" fmla="val -53361"/>
              <a:gd name="adj2" fmla="val 55690"/>
            </a:avLst>
          </a:prstGeom>
          <a:solidFill>
            <a:srgbClr val="0047FF"/>
          </a:solidFill>
          <a:ln w="183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9794" tIns="63378" rIns="89794" bIns="48978" anchor="ctr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1. Fetch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2. Decode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3. Execute</a:t>
            </a:r>
          </a:p>
        </p:txBody>
      </p:sp>
      <p:sp>
        <p:nvSpPr>
          <p:cNvPr id="15" name="Text Box 4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2160" y="5848455"/>
            <a:ext cx="82944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CPU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Fetch, Execute, Decode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365F17D-D5C3-4EB5-B77F-44B5949274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84000" y="2488583"/>
            <a:ext cx="3110400" cy="1185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76014" rIns="81631" bIns="40816"/>
          <a:lstStyle/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10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2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081" y="940420"/>
            <a:ext cx="3466080" cy="4908036"/>
          </a:xfrm>
          <a:prstGeom prst="roundRect">
            <a:avLst>
              <a:gd name="adj" fmla="val 51"/>
            </a:avLst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0800" y="1066800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8401" y="1110888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r0 :</a:t>
            </a:r>
          </a:p>
        </p:txBody>
      </p:sp>
      <p:sp>
        <p:nvSpPr>
          <p:cNvPr id="9222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80800" y="1576942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8401" y="1612946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r5 :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0400" y="4467350"/>
            <a:ext cx="1657440" cy="828087"/>
            <a:chOff x="576" y="2160"/>
            <a:chExt cx="1151" cy="575"/>
          </a:xfrm>
        </p:grpSpPr>
        <p:sp>
          <p:nvSpPr>
            <p:cNvPr id="9225" name="Freeform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6" y="2160"/>
              <a:ext cx="1152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8" y="0"/>
                </a:cxn>
                <a:cxn ang="0">
                  <a:pos x="2532" y="529"/>
                </a:cxn>
                <a:cxn ang="0">
                  <a:pos x="2853" y="0"/>
                </a:cxn>
                <a:cxn ang="0">
                  <a:pos x="5080" y="0"/>
                </a:cxn>
                <a:cxn ang="0">
                  <a:pos x="3810" y="2540"/>
                </a:cxn>
                <a:cxn ang="0">
                  <a:pos x="1270" y="2540"/>
                </a:cxn>
                <a:cxn ang="0">
                  <a:pos x="0" y="0"/>
                </a:cxn>
              </a:cxnLst>
              <a:rect l="0" t="0" r="r" b="b"/>
              <a:pathLst>
                <a:path w="5081" h="2541">
                  <a:moveTo>
                    <a:pt x="0" y="0"/>
                  </a:moveTo>
                  <a:lnTo>
                    <a:pt x="2158" y="0"/>
                  </a:lnTo>
                  <a:lnTo>
                    <a:pt x="2532" y="529"/>
                  </a:lnTo>
                  <a:lnTo>
                    <a:pt x="2853" y="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226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21600000">
              <a:off x="576" y="2160"/>
              <a:ext cx="1152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9000" tIns="69876" rIns="99000" bIns="54000" anchor="ctr" anchorCtr="1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Function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Unit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227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08479" y="1839074"/>
            <a:ext cx="1244160" cy="829527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</a:rPr>
              <a:t>Control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Unit</a:t>
            </a:r>
          </a:p>
        </p:txBody>
      </p:sp>
      <p:sp>
        <p:nvSpPr>
          <p:cNvPr id="9228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66080" y="622145"/>
            <a:ext cx="1658880" cy="1244291"/>
          </a:xfrm>
          <a:prstGeom prst="cloudCallout">
            <a:avLst>
              <a:gd name="adj1" fmla="val -53361"/>
              <a:gd name="adj2" fmla="val 55690"/>
            </a:avLst>
          </a:prstGeom>
          <a:solidFill>
            <a:srgbClr val="0047FF"/>
          </a:solidFill>
          <a:ln w="183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9794" tIns="63378" rIns="89794" bIns="48978" anchor="ctr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1. Fetch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2. Decode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3. Execute</a:t>
            </a:r>
          </a:p>
        </p:txBody>
      </p:sp>
      <p:sp>
        <p:nvSpPr>
          <p:cNvPr id="15" name="Text Box 4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2160" y="5848455"/>
            <a:ext cx="82944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CPU</a:t>
            </a:r>
          </a:p>
        </p:txBody>
      </p:sp>
      <p:pic>
        <p:nvPicPr>
          <p:cNvPr id="17" name="CP3 Ink a11b5e76-6553-4b40-9789-2b6b286ee0a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4251" y="1144913"/>
            <a:ext cx="5115017" cy="458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Fetch, Execute, Decode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365F17D-D5C3-4EB5-B77F-44B5949274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84000" y="2488583"/>
            <a:ext cx="3110400" cy="1185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76014" rIns="81631" bIns="40816"/>
          <a:lstStyle/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10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2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081" y="940420"/>
            <a:ext cx="3466080" cy="4908036"/>
          </a:xfrm>
          <a:prstGeom prst="roundRect">
            <a:avLst>
              <a:gd name="adj" fmla="val 51"/>
            </a:avLst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0800" y="1066800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8401" y="1110888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r0 :</a:t>
            </a:r>
          </a:p>
        </p:txBody>
      </p:sp>
      <p:sp>
        <p:nvSpPr>
          <p:cNvPr id="9222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80800" y="1576942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8401" y="1612946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r5 :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0400" y="4467350"/>
            <a:ext cx="1657440" cy="828087"/>
            <a:chOff x="576" y="2160"/>
            <a:chExt cx="1151" cy="575"/>
          </a:xfrm>
        </p:grpSpPr>
        <p:sp>
          <p:nvSpPr>
            <p:cNvPr id="9225" name="Freeform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6" y="2160"/>
              <a:ext cx="1152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8" y="0"/>
                </a:cxn>
                <a:cxn ang="0">
                  <a:pos x="2532" y="529"/>
                </a:cxn>
                <a:cxn ang="0">
                  <a:pos x="2853" y="0"/>
                </a:cxn>
                <a:cxn ang="0">
                  <a:pos x="5080" y="0"/>
                </a:cxn>
                <a:cxn ang="0">
                  <a:pos x="3810" y="2540"/>
                </a:cxn>
                <a:cxn ang="0">
                  <a:pos x="1270" y="2540"/>
                </a:cxn>
                <a:cxn ang="0">
                  <a:pos x="0" y="0"/>
                </a:cxn>
              </a:cxnLst>
              <a:rect l="0" t="0" r="r" b="b"/>
              <a:pathLst>
                <a:path w="5081" h="2541">
                  <a:moveTo>
                    <a:pt x="0" y="0"/>
                  </a:moveTo>
                  <a:lnTo>
                    <a:pt x="2158" y="0"/>
                  </a:lnTo>
                  <a:lnTo>
                    <a:pt x="2532" y="529"/>
                  </a:lnTo>
                  <a:lnTo>
                    <a:pt x="2853" y="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226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21600000">
              <a:off x="576" y="2160"/>
              <a:ext cx="1152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9000" tIns="69876" rIns="99000" bIns="54000" anchor="ctr" anchorCtr="1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Function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Unit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227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08479" y="1839074"/>
            <a:ext cx="1244160" cy="829527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</a:rPr>
              <a:t>Control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Unit</a:t>
            </a:r>
          </a:p>
        </p:txBody>
      </p:sp>
      <p:sp>
        <p:nvSpPr>
          <p:cNvPr id="9228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66080" y="622145"/>
            <a:ext cx="1658880" cy="1244291"/>
          </a:xfrm>
          <a:prstGeom prst="cloudCallout">
            <a:avLst>
              <a:gd name="adj1" fmla="val -53361"/>
              <a:gd name="adj2" fmla="val 55690"/>
            </a:avLst>
          </a:prstGeom>
          <a:solidFill>
            <a:srgbClr val="0047FF"/>
          </a:solidFill>
          <a:ln w="183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9794" tIns="63378" rIns="89794" bIns="48978" anchor="ctr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1. Fetch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2. Decode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3. Execute</a:t>
            </a:r>
          </a:p>
        </p:txBody>
      </p:sp>
      <p:sp>
        <p:nvSpPr>
          <p:cNvPr id="15" name="Text Box 4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2160" y="5848455"/>
            <a:ext cx="82944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CPU</a:t>
            </a:r>
          </a:p>
        </p:txBody>
      </p:sp>
      <p:pic>
        <p:nvPicPr>
          <p:cNvPr id="17" name="CP3 Ink d3f7e36a-60f7-4d10-87e2-9428f0f9ea51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4171" y="1527131"/>
            <a:ext cx="5115017" cy="433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Fetch, Execute, Decode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A365F17D-D5C3-4EB5-B77F-44B5949274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84000" y="2488583"/>
            <a:ext cx="3110400" cy="11852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1" tIns="76014" rIns="81631" bIns="40816"/>
          <a:lstStyle/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r0, 10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muli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2</a:t>
            </a:r>
          </a:p>
          <a:p>
            <a:pPr>
              <a:lnSpc>
                <a:spcPct val="89000"/>
              </a:lnSpc>
              <a:tabLst>
                <a:tab pos="879762" algn="l"/>
                <a:tab pos="1313162" algn="l"/>
                <a:tab pos="1969745" algn="l"/>
                <a:tab pos="2626327" algn="l"/>
              </a:tabLst>
            </a:pPr>
            <a:r>
              <a:rPr lang="en-US" sz="2500" dirty="0" err="1">
                <a:solidFill>
                  <a:srgbClr val="FFFFFF"/>
                </a:solidFill>
                <a:latin typeface="Consolas" pitchFamily="49" charset="0"/>
              </a:rPr>
              <a:t>addi</a:t>
            </a:r>
            <a:r>
              <a:rPr lang="en-US" sz="2500" dirty="0">
                <a:solidFill>
                  <a:srgbClr val="FFFFFF"/>
                </a:solidFill>
                <a:latin typeface="Consolas" pitchFamily="49" charset="0"/>
              </a:rPr>
              <a:t>	r5, r5, </a:t>
            </a:r>
            <a:r>
              <a:rPr lang="en-US" sz="2500" dirty="0" smtClean="0">
                <a:solidFill>
                  <a:srgbClr val="FFFFFF"/>
                </a:solidFill>
                <a:latin typeface="Consolas" pitchFamily="49" charset="0"/>
              </a:rPr>
              <a:t>15</a:t>
            </a:r>
            <a:endParaRPr lang="en-US" sz="2500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2081" y="940420"/>
            <a:ext cx="3466080" cy="4908036"/>
          </a:xfrm>
          <a:prstGeom prst="roundRect">
            <a:avLst>
              <a:gd name="adj" fmla="val 51"/>
            </a:avLst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9220" name="AutoShap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80800" y="1066800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onsolas" pitchFamily="49" charset="0"/>
              </a:rPr>
              <a:t>0</a:t>
            </a: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8401" y="1110888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r0 :</a:t>
            </a:r>
          </a:p>
        </p:txBody>
      </p:sp>
      <p:sp>
        <p:nvSpPr>
          <p:cNvPr id="9222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80800" y="1576942"/>
            <a:ext cx="685440" cy="414764"/>
          </a:xfrm>
          <a:prstGeom prst="roundRect">
            <a:avLst>
              <a:gd name="adj" fmla="val 347"/>
            </a:avLst>
          </a:prstGeom>
          <a:noFill/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36" tIns="41469" rIns="82936" bIns="41469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8401" y="1612946"/>
            <a:ext cx="485280" cy="3211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1" tIns="55215" rIns="81631" bIns="40816"/>
          <a:lstStyle/>
          <a:p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r5 :</a:t>
            </a:r>
          </a:p>
        </p:txBody>
      </p:sp>
      <p:grpSp>
        <p:nvGrpSpPr>
          <p:cNvPr id="2" name="Group 8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770400" y="4467350"/>
            <a:ext cx="1657440" cy="828087"/>
            <a:chOff x="576" y="2160"/>
            <a:chExt cx="1151" cy="575"/>
          </a:xfrm>
        </p:grpSpPr>
        <p:sp>
          <p:nvSpPr>
            <p:cNvPr id="9225" name="Freeform 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6" y="2160"/>
              <a:ext cx="1152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8" y="0"/>
                </a:cxn>
                <a:cxn ang="0">
                  <a:pos x="2532" y="529"/>
                </a:cxn>
                <a:cxn ang="0">
                  <a:pos x="2853" y="0"/>
                </a:cxn>
                <a:cxn ang="0">
                  <a:pos x="5080" y="0"/>
                </a:cxn>
                <a:cxn ang="0">
                  <a:pos x="3810" y="2540"/>
                </a:cxn>
                <a:cxn ang="0">
                  <a:pos x="1270" y="2540"/>
                </a:cxn>
                <a:cxn ang="0">
                  <a:pos x="0" y="0"/>
                </a:cxn>
              </a:cxnLst>
              <a:rect l="0" t="0" r="r" b="b"/>
              <a:pathLst>
                <a:path w="5081" h="2541">
                  <a:moveTo>
                    <a:pt x="0" y="0"/>
                  </a:moveTo>
                  <a:lnTo>
                    <a:pt x="2158" y="0"/>
                  </a:lnTo>
                  <a:lnTo>
                    <a:pt x="2532" y="529"/>
                  </a:lnTo>
                  <a:lnTo>
                    <a:pt x="2853" y="0"/>
                  </a:lnTo>
                  <a:lnTo>
                    <a:pt x="5080" y="0"/>
                  </a:lnTo>
                  <a:lnTo>
                    <a:pt x="3810" y="2540"/>
                  </a:lnTo>
                  <a:lnTo>
                    <a:pt x="1270" y="254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226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21600000">
              <a:off x="576" y="2160"/>
              <a:ext cx="1152" cy="57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99000" tIns="69876" rIns="99000" bIns="54000" anchor="ctr" anchorCtr="1"/>
            <a:lstStyle/>
            <a:p>
              <a:pPr algn="ctr">
                <a:tabLst>
                  <a:tab pos="656582" algn="l"/>
                  <a:tab pos="1313162" algn="l"/>
                </a:tabLst>
              </a:pP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Function</a:t>
              </a:r>
              <a:r>
                <a:rPr lang="en-US" dirty="0">
                  <a:solidFill>
                    <a:srgbClr val="FFFFFF"/>
                  </a:solidFill>
                  <a:latin typeface="Calibri" pitchFamily="34" charset="0"/>
                </a:rPr>
                <a:t> </a:t>
              </a:r>
              <a: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  <a:t>Unit</a:t>
              </a:r>
              <a:br>
                <a:rPr lang="en-US" dirty="0" smtClean="0">
                  <a:solidFill>
                    <a:srgbClr val="FFFFFF"/>
                  </a:solidFill>
                  <a:latin typeface="Calibri" pitchFamily="34" charset="0"/>
                </a:rPr>
              </a:br>
              <a:endParaRPr lang="en-US" dirty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227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08479" y="1839074"/>
            <a:ext cx="1244160" cy="829527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794" tIns="63378" rIns="89794" bIns="48978" anchor="ctr" anchorCtr="1"/>
          <a:lstStyle/>
          <a:p>
            <a:pPr algn="ctr"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</a:rPr>
              <a:t>Control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Unit</a:t>
            </a:r>
          </a:p>
        </p:txBody>
      </p:sp>
      <p:sp>
        <p:nvSpPr>
          <p:cNvPr id="9228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66080" y="622145"/>
            <a:ext cx="1658880" cy="1244291"/>
          </a:xfrm>
          <a:prstGeom prst="cloudCallout">
            <a:avLst>
              <a:gd name="adj1" fmla="val -53361"/>
              <a:gd name="adj2" fmla="val 55690"/>
            </a:avLst>
          </a:prstGeom>
          <a:solidFill>
            <a:srgbClr val="0047FF"/>
          </a:solidFill>
          <a:ln w="1836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lIns="89794" tIns="63378" rIns="89794" bIns="48978" anchor="ctr"/>
          <a:lstStyle/>
          <a:p>
            <a:pPr>
              <a:tabLst>
                <a:tab pos="656582" algn="l"/>
                <a:tab pos="131316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1. Fetch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2. Decode</a:t>
            </a:r>
            <a:br>
              <a:rPr lang="en-US" dirty="0">
                <a:solidFill>
                  <a:srgbClr val="FFFFFF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3. Execute</a:t>
            </a:r>
          </a:p>
        </p:txBody>
      </p:sp>
      <p:sp>
        <p:nvSpPr>
          <p:cNvPr id="15" name="Text Box 4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32160" y="5848455"/>
            <a:ext cx="829440" cy="33123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  <p:txBody>
          <a:bodyPr lIns="89794" tIns="63378" rIns="89794" bIns="48978"/>
          <a:lstStyle/>
          <a:p>
            <a:pPr>
              <a:tabLst>
                <a:tab pos="656582" algn="l"/>
              </a:tabLst>
            </a:pPr>
            <a:r>
              <a:rPr lang="en-US" dirty="0">
                <a:solidFill>
                  <a:srgbClr val="FFFFFF"/>
                </a:solidFill>
                <a:latin typeface="Calibri" pitchFamily="34" charset="0"/>
              </a:rPr>
              <a:t>CPU</a:t>
            </a:r>
          </a:p>
        </p:txBody>
      </p:sp>
      <p:pic>
        <p:nvPicPr>
          <p:cNvPr id="17" name="CP3 Ink e3c81dfb-e5c8-467a-98c5-1120fcb5ce4d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4228" y="1379474"/>
            <a:ext cx="4962584" cy="434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hHAOAgAQdBJYGngUBEHUChpucb3BJjigCpHGBpMgDCkgQRP//A0UeRh4FAzgLZBkgMgkAgIADAXvCHkUzCQCAoAIB4cMeRTgIAP4DAAAAAAAR5ezAPx4KI4SHgbwOAAAAAAqLAT2E/E0B+JoEyVvq15MonIZs+DDSoYsdrkI5aWy5MOAw4MuTLkx4gZYgg/4NMP4NMTNRnGcDjwHPlx4ceDr0XUwceFqAAiQbsITFyEM+OF0Io1hFBERiRQiQRgjCJBGEYRhEjPwLNPlgITYRhcZMeRzlbrW2Rm4WtGLjCtcN8jJbiyMMjdi5YsMORiAKVg+D/gAw/gA7nF4mIvlvVcCE/AKh+AT+GRkhSEZa77c4h8aWWAQOaw2AwWAwmeweAwGagCE2EZczHGyx4ca3G1YZVrRlkyLXDfEyWtcLLM0aZnDds5YACmcahPwCHfgELywnihipaUpzw48em+GC0s2IhPwCvfgFLyYoSnO+fDpx6axhTBTVSlYVheMM/DBh83HDHDCEIlp1ccEeLCE2EZszho2yZmi1xkyNlrRrhZrXLfG5Ws2Dhy2Z5W+ZniagCnQfhvE2J4mpYOHgJGIjUzKztTU1czJwsRETk5LSkNNREhHS00CD/hCE/hCNXXHlnleqxWMcK1EDrHXe74iE8NZYT05cd6zRRQRhFOOGvB48ZAAhNhDfGzcMcWVqtzMG7la0Zs8y3CxyNFuFu1xM8mJzizZHIAqGAS6E/DiJ+HEVhx5c9cNZWybM2bJitaKN53w5UJwpKSt8efDVgyagg/4SPP4SPR4kcMYTnfG+OSowiZ4uu+N8URwxw4VMXgCF5M38cGbwM8McEMEIIYBCghQwQwBAghp1McLOgCE2ENcrbDkyZGi3I3wsFrTC4bLXGJkzW5m7DE4Z5XOVkxcgCpsBOYP+Daj+DanXHFxEZspyrHBGd3dqhiVyphcXvN5QrWfGcMCF+EH74Qf8RDVLFBBDOttwOFwNccM1WIwmEwF0Ekcs9eBtvtjhikuuuwk0hLPPjZMfLeCF5E2cMGJzcqGMQwiBEgIIYIyEhhQRxQxQIIYIUcNerlNaITYQybY22HE0ZLczXC3WtHDVitcZszBa4wtczJu3b5cTnGAKYxiD/hD4/hED1vtHbGqbzvrnM56TwUCD/hE8/hEhjm3nccZuZtxjvG+GegCG0tkWCg7+FhYFBhCwUHBxd3AwCzAhNhGXFmy43DJytxuGzla0ZtGC3DhYN1rPIyc5cLBtkwsWgApeE4T8JVX4SrYNWegnCtqyvsuAhfg6u+DsfDM1JgJqIZ47ZcXXXgZQhs/YvgIG5h4VBwMDAxNHQwMBAxohNhDhpkcsGDLMtxNXDNa0w4XK1zjzMVuRzkaN2+LGwa48gApODYP+FJD+FJnlWk1xbIP+EM7+EMeGKjhzjrsAh8oX+AQOgweEwuewOAQOXiE2EZWuVy1Z4cy1jhxOFrTHiwrcWbCwWsW7Ro0Y5HOJk3aACkMIg/4UpP4UuZqOwIP+D7L+D8vhjECHyBeYTPaHA4LHwCE2EZWWLM3btGC3Czbs1rRq4xLcLNtkWscuPHmZOMrLFmagCnQjg/4O+P4O+e3fyu+NzxviutVy1qYmVKjlu83IhPwrWfhWtOFjxQojG+HHpz5dMYwwYM2KmK+LLKKIhPK3gmMuvnnGKM4REYEYRhGc59ffKtAhNhGVvia42eZqtYNmOFa0xMsK3C3bZFrNiyx5MuXDhyYsYAprGYT8JC34SF8N8mPFLBa0F8OfLhw0ngligIT8KXn4Uvd2eVIQlOEYQhCSuDbPPh1ghtVZXgIPBMHBoOCg4CAIFAwsjZwcBAzoITYRjyM8WZnmbrWTjI5WtGmbCtcMmeFa4bN8jLKzxsmGNgAKTQuE/CNl+EXFiyxlwcOfGIP+FIb+FJXjMxqOWNCHypgGAwOgw+hwmAQOfiE2EYcLHE0w4WK1hkYtFrRxlyLXLdnhW48LXNiaMcTDMyxACmsfg/4P3P4Pz262izcYcMcq0nnfPixnpQCD/hoO/hn71nVsz4KfB58c7vGNcNcqw5c5kIXmrhmCPWyzkaBDBChgIUcNOthhgyIhNhDJk1bs8bdqtcsHGRa0xtWi1w4aYlrJpmYtsTXHlYYWYApwH4T8JJn4SQccs9o2ha2DFKV8OHbjx1nKjJGFYoT8Mc34Y4a8bPgjStZ3qSlSkoK3rrrnvhoAhedOJYJdbLDDCQkEcBDBDDHHj8mjkhAhNhDnI5a5m7lqtytsrBa0Z48y1xhzM1rRtmwtMmNizctsIApNC4T8JLn4SL6ZpwlpjpwghPwxkfhjdwyyxyRySsCHyhgGAQ2dxecwVA46ITYRhb5WTFmwYLXDhnhWtGrJgtcMnGZa3bsMWZgyyNWjJmAKmwE7g/4RSv4RVeHfsddbnKYisarWsYirvfXn153mcOVcuFaxrhrVaRy6xOpAhPw6jfh1HTkV0QpSkYYb49N8d50lozaNWbNglCOOuXPhw48E4WkhW987gxwghPGnFjTk771jOM4RRgEYRgRhCchGCIRgIRRrw+vFGoAhNhGZs0Z5WrbItctW2Ja0b4m63CzbN1rVnkxs22LM5xN2IAqvATuF+Aq74Cr8TdBPVLRBQsgogkgkggokokqQ104fC5HH4nE4fF4fA4GOtFdgMRisNiMRZgopIJaAhfgHw+AfHB4KKe6+KdbBPMmomoomimgkmqouwGIwWEw11l101UCGe3B4nE4/G4vH24/A14WEhN26VOLGME4XnOaMQjBGEBBEREAhOEZq9PgwjDgAITYRizOcznI2ZrWjJg3WtMTXCtxY2mNblbMGeLC5xuG2NiAKgAEphPsUvsY4RpjwSlgtKiVZ1lClpRhXDnz7cuHDKmTNwsHG0IT8LlX4XMcUNCkEb1xzqimvOq8Y2pbNDJJDLXk48YCE8reCYw6+PHGIjCIRTlGU5RhKJGOnwDCccYAhNhDho2ctMuRutbYWGFa0Y5sa3E2bMFrZi0Z48LPDkaYXIApYEYT6RD6RuEYVQWpilwLZIIX4cUPhxDoYKSyiKCuPE4PH4nCghs6YngoW9gYVCwcHE3cCgZchNhGJpib4mmXMtYZWbda0ctcy3E5xsFubGxys22FtkYsmYApyG4bq3Orhj4KPlIKMjI6OjIGDi5mVoZ2hiYOSlKCmqIT8Ob34cz7ao4L1y58+vHlqwZNW7NgyMOPKheXODZIdLbDLKhhhghghiRw5XKwo4CE2EZG2LNha5ca1s2yMlrRziYLcOVrmWsMTjM2buWuZkwbACqABOYT8HzX4Pm9+CejPmZMuLHrw4cc60lKlpTjjXjKMIRTvlrhnKWDBkzaMlsmPZjCE/DzR+HmlKaEWHBeyEKxvjx58uPLhrWcY2piloxcLNm0as2S1oxvlvrrty3mAhPEW2U9vLrOECEYJkUJkIwihGEYTlEEJkIxjh794uCAhNhDTJmYMmrJktaNWWJa0Ysmq3C0aM1rBllw5GjXFiaM2AAqRAS+E/A19+BsONK5JynCqU9lMGS0q4cuvPr0zjSVsWCCeG+GtcUs2bcCE/DQZ+GgGFp5JySw1vjvlw3hCmDJiyLTnhx671iwYM2jJKE8umYCE8jduMuzlnOKcIwjGAhOUYRhGEYyjFCME49Xgow4QITYQxy5GjVkzZrWzDC4WtGWbGtcuczdawxsMbNkyxN8TDEAKjAE2g/4Fov4FqbzjjyaDwcL4Yxw1iKvPXe+uc2qsarhrhw6YxSeec5CD/hxc/hxp7O3GrnblzNs3cxWO2O3DHBTM8VzmczfHPGeeMowAhPH3TQ6eWs0yKMRGAhCtqwRRlOEYEYIwnPf16kQhNhDhmxcsXLZitxYmuNa0yZnC1y0Ys1rPNkzY2DDCxa4mIApUEIP97d+9dcL6TEZxxq6yhPxKLfiUTliYLKVa8OvDrIbN2HYKBwDCw8HCwcXewMAgQCE2EN8mZozyMMy1m5YNlrTCyYrcWVi4W48uJkybuMmNo5wgClUPhPwDBfgGj01wytgxWyQtWYCE/EoR+JPfJohinVtbcOeYhs0YVgYC/iYWFhaehgYFNCE2EOcmFhhZZMK1sxaNlrRjmyLXDBgwW4XONjkaZMbHI2zACkoKhPvavvT7ZMFMmGuEg/4mVv4mZ+u6zqO0gIfI1xgMFqdHg8AgcRAhNhGVoxY43LbCtyN2jZa0a5WS3E1ZMFrRg5Y5WzlriaNcgApLC4P+AJj+AK+Ua6RwqIT8SOH4kOcWxW2PHrzgh8UVOAQOczWbwOAocCE2EMszZnmcY2C1s3yOVrRizYrXGPK1W5nDhzjy4srDCwagCp8BPYP9tN+23jpnwpjc897i64a10rBM5u5nOeOblFcO2uGkJ3c000rNAIT8VLH4qQ62rijZSNMM8evbrw4Zwlo0Zs2K2TBgxYpSrh17+Hw9eOsLaM2bFaEmOmNjmITyR2UfAtYkUYRRiRQIAihFCKMIxjSMCCE4znwezCdNgCE2EMWbZg5aZmi1zkxt1rRvjaLcTXG5WsMuRlhxt2Tlu4ZgCm4chfgAE+ABWWiOqyy7BURSy4HB4nE4XAwxzSXXYCiE/FUF+Km/NmlKt8OfXhx3veso2tLRLFS0AIbNGE0HgGFg4MgQIEQsXfwKBhAhNhDFviaZsrFqtas2bla0csMS3E5y4luNrlyuHDHFkbs8QArXAV6D/WZfrO9Nb3zcZ2gjO98+eeMXjEaTnNpxrlrwOWtRETCKquWo4Rqo4cOHTh2rwKvPHnz485i8Wz18Hw+PhxfIg/4sFv4sEc8eDEcphe87ymCZ58+vHvx45uLnO+vPw9+DxmIqmJ3c2xUcsQnPGcnDpw8bl4HLhUYnHDHbp08RrYCE8NZZZ988cbook5RIREEYRhGEYREIzgIoRhOQQQjGE5TgnKdJowQigjKcIzr3csJ+ASE2EY3LbGzcMnC1hjbNFrRvhcrXDLIwW4mjRnibMm2HIwbgCpIBM4P9aJ+tjnGOmO1dIKlud7zz45yVprXOkyU1fCddp5VohPwL6fgXrlLLgyxnCcIQpCCUoUwWhgTrfLtjxcueM6ZMXKxc7FilHLr3gIXhjGwwYXIzwwwwo4IQII4o4IUJHBDBDBFFBFAQ07eGGXOgITYRibMnOJuwzLczTLkWtMeZwtwtGLFaxyuXDRyyZM8LDIAKZhiF96174eGCxgKmIuqwGGxWAumhYfC5XCiE/Abd+A1e05Xvnb8+nXprhSlmzaMWoIXljg9Bp6UMKGCFDDHHgdPChtAhNhDjM3bsMrVotat27Za0Ysma1xhzMFrJljY4crdrlYOGoAqbAT6D/ZNfsp44dfAuJZZTFNVFRFQxE7nr131yVw5dL6YxUrnLjeLdqkCD/gHe/gHT5sY59rwJvjvrnOU61w4a1wxrEYnW5474+Dw8GpjGMUhmvBdXcITyl4HQ5fBnWKcJyiEIwIRQjGCMJwhGJFCcpCEYVjPb15wnwSE2ENWTJjmYsmK3KzxOFrRnmarcLFjmW4m7jGwZYsbNmxbgCmwfg/22H7bHOeHXhOMYxjCM3vfXO7nU8o4Yg/4CDP4CDeUeBvpcXvOd8bzmbZiI8DPCo7CF5A2Jmb45Y4Y4I4QQQoI5cLnY0OHAITYQ3ysGWTLlcrWDNtjWtMWJwtxMGLVa0aOWLDLlcOGGNqA="/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05HAOAgAQdBLoIqAYBEHUChpucb3BJjigCpHGBpMgCFwpIEET//wNFHkYeC0gQRJDdwwRFHkYeBAcDOAtkAgtkGDYgMgkAgIADAXvCHkUzCQCAoAIB4cMeRTgIAP4DAAAAAAAUMggA8BUCfLjiQTMIALQQAusG40EPChHl7MA/Eauq00EeDUOC8dAAAAJQAAAAAAAKXRKG8Sm3iVpiIqejKSapJ6enIaEi4udlwIP+DgD+Df293ndrqr1EXICGzhidA2cPCwaBg4OZqYCDRIAhNhDHHmbNMjdgtwsmTFa0cYcS1yxcNluPIxYYmzfEzYtWYAp5KIP+LoT+LoXGfM8HW73vdlNVrWorhOkzu955zlqghPwa4fg1x0ad2fAhKCM63x3z3veMIWpS2CVJWvsuy5iE8veE1+fe9YxRCMEIxgRhGCJXD34wrvAhNhDLHiyMWjJstZYcrBa0zMGq1w5w4lrluzbM3GbM1yZHAApvHYX4yUvjJzhlmYKzFYDBUQR04nF43E4GVRZRiIroQIT8GLn4MU8EMWOk51nNBakrQjPDXfXfpxiF4u0ZmbZ444SGCEghQRp9bLBHnSE2EYnLXC4xsWy1u5as1rTKwarXDZuwW4mrhxkxY2WRxkzACkYKg/4ygv4yTY4WrYCC/nAb+cGfdXGUh8cW2AwGk0OBwGAx0CE2EN3OLG5cZWS1i4a4VrTJmzLXDnI5WtW2ZnibtcWHIyaACksLhPxs6fjZTpgnJpy6YoP+DI7+DJHjFxwnE9CHxtaYBBZ/C6LA0FkYITYQ2cucWRi0bLXOHGyWtGbnCtcscWFaxxZmzdzmyM2TVmAKRgmF+No742gcVVJgII6Qgv51K/nUne9zcoCHyJd0LwLB4GkYITYQ5ZOWTFtkYLcrHMxWtGzjEtwtMmRazatsOPG1btnDNuAKciSD/js6/js7OngXV5zz3nKtYrhXDEpjNueM1YCD/gyA/gyBO2JxCZu73348+eZzjHDWuV+BvWcShPGnLjLj66zqTThGKMBCCKdcPfnCe0AhNhDds0Y5cbDItZYcLVa0YNMq3DkZOVrRtjbssLJq1YsGYApsHIX4+uPj67jtmjmmuusqmU34XE4e+mCDCSYCagCD/gro/grd1noq7vKYnUVA5vD4+DxAhs/YxgIu3hYGBgSBgAEDAwt7CwEDUiE2ENXORi0aZma3G0xNFrRzmyrXOHC5W5W2Zm3zYXLPE3zACkQJg/4+wP4+f1JzxIL+a4P5rztnhyCHxta4HBcAwWAwWRghNhGRy0ZtWGXGtcZWOVa0y42S1zjxNVrPK5bM8mZi0Yt2QApeF4P+Q1z+Q2XXfWYqq1qNcd8d3Ltwg/4LsP4LveWel1U8eXW+KZ5TinCGz5i2Ag7uNQcCAg4u3g4CDmwhNhDZqxbs2ORstxMWONa0buca3Dlb5luFjhzYmORw1cZMQAqeATiE/IvF+Re+Ur5Cc71VtTFiyYMEosd8eXDjw5Y4UIYsWjRwNmrJiTw5cOuFcmCD/gsM/gsJanFKzOd5z1Wita5Y1rUaVE4md53x48eN24TrhvpuOYCF524pil1c8MaGGCGGCGBDEggEEcEMMEcEKGAIECCOCGnYxxx50CE2EYWGXE5cZXC3HiaNlrRw3brXGJrkW48jdyyct2TbE5bgClcQhvFAZ4oPYSFkIqkoKSkmpKAh42NAg/4RqP4RpYmtzeY66sCGyFakvTwsDBwsTdwsBA04ITYQ1xYcOXG3ZrXLXKxWtHLhytwsnLFbjbNMWHE5atWuPCAKdCSD/jAY/jAj4HgIud72nVaxExtbHLGOWb657oP+Ee7+EfOnaoxEXO89evPfGbY5ajWIvpxqIIXkjdxwaeWONCIYUMEMEMEUKCGGOO/SxwQ4cCE2ENGeFzlxY3C1owaMlrRsxZLcOVjhWscOFg3ZtmjfI3zACmQbhPxlsfjLpnRkyWyWhGePPlz4aqR0JVCD/hD6/hDfzjcWuyqxWIXffj4ffw7AheduK4I9rGhIoYIAjjlyuNhKACE2EN2GTGwy5ci1njYY1rTFhZLcLZqyWuW2bI5y48LLMwagCkUKg/4zFP4yz6zec5zggv6Ds/oQtm+JiIfHFrgMFs8lQeBAITYQ4Z5XONviYLczPG4WtMrPCtwtnLJayZ5mmJlhzNWbByAKUg6E/G71+N2mdJZoUthjnx5wg/4RMv4RMeLOE8uOJxKGzximAg7mJhYmTs4OAg5MITYQyZssePI1YLcjfFkWtMmLCtws22NbiZuWDLNhwuMjnKAKSQqD/jgs/jgZrtPKtxxAg/4R2P4Ry/FuTEYAh8nX1BanQ4HAYDIQITYQyYNMOZg5ZLczdkyWtMuFytw5cWJbiYN22Ry2ytMLfGAKayKD/j2o/j2rqNRjLnPcjWOWsYLldcZlz8SD/hE4/hEjxnhxxzZ41vjOc5zNTprEcL4XiQCE88eL4Z+nVFMiiBCME4119mE4ZyE2EM2jDJhw5my3Fmas1rRy3wrXGXE0Wsmrhhmb4WrPC3xgCmcahPyBYfkDBjfFTFm1WtOuPfr044xpkyYJQIP+EHD+EGXU4mrZmLxERUx3nwevi5CF5w4jgj2McMaCFBCQQwy4XPktYCE2EOWjhpkxMsy1kwZMlrRo0xLcOTDmW5XLZq3aYsjFuyxgCkgLg/5AZv5AO+mMTxvnsIL+ggv6CPvcl5MAh8ATGBo7M6DAUHiIITYRkYMnDRw3ZLW2VviWtGLdktcZmGNbhy48TPIxwscLPMAKWRGD/kVK/kVLY4crjed8c3EcgIT8IR34Qj2THqlglSl4Yb6cIIbI13AwVPJwcHAwsLL1sGhZcCE2EMMLNlmatG61gwxY1rRizyrcObEwW42WNoxZ4cThhjwgCk8NhPyJqfkTV4GhklOOuueAg/4ROP4ROavnUzy56uCHxhX0BmsRgMLmsTQWfiE2ENHGRmyZuWi1u4wt1rRhlZrcOLHhWsczRziZsHLNkwbAClAOg/5Juv5JpdzxxKt8pqyE/CCh+EEmWaWi0KYa6cekhs4YlLGNhYeJv4FA1YAhNhDhq2buMmZgtZt3Dda0asGi3FmyYlrDFhysm2Ni2xYsIApwI4P+S/j+S/ncZqYhiuXDpjVznrz8Hjut3ExcNIP+EEL+EDHfTPSOFxe98+N2jGtaxC7z4M9d5sCE8weDzX1bqoowihEgIIq9XhzhXCAhNhGJjmzZcOLItb5M2Ja0ZuMy1xkaYlrfC3zMsrFjjat2YApKC4T8mJX5MH8GjJm1QvfKgv6Be/oIO8TFvsCHzRhGAwWmwuiwVBZWITYRjaNmTHM3aLXDdrlWtGTdytxM8jVazYtMmPKxxNcOHMAKdRqG8SRniSngYGLjImSjKCiqJiOgJOVqbGxo5+CiJCYAhfg1W+DXeGiPDR4CLASYC7CXVYCqCGfA4PH5PJiF4Ew82DnnnljjjSwQwiGfVzxR6MAhNhDDIwcMGOVgtxt82Va0YNHC3DjZ5luVvlYuGmHIwYM8gApcEYT8SZX4kwclqVxVhOcM7bj4IIbqjOqvhYWQgKCSoJiYlEJGwsaAhsJRMFBzsbEw8LAwsTdwqBlwITYQwcsGLNu2arcWRi3WtGmRmtcNcbJa1xtGWFs0YscjlkAKXhKG8TknidFiklDyUTMRlFOU1RHTEFDAg/4KBv4KCWddenWePHPHHPMAhsAQMMm4OJhYWDg4WHwPBoWtITYRkb4szLCwzLcOJi5WtMLbKtcsm7JbictmzHI1yt8bNiAKcySD/i96/i95jlvlubzkusMKjEVqCbddb4CE/BCB+CGmWanGtopaE65cu3Tvz1rCWbFmyUoleN43heKs3DBhcnPLCjEMCEQkEMEMMNurhMuAITYQyyY8eJm0crcTlq2WtGmPKtw42rFa3bNWDNo3zMmLDIAKdSCE/GY9+Mx+2eE5QlTBS0pRnXDl05ceFGmqOqWIg/4GJv4GJ+XDtVLzvjtMVjFVM3vPXfg8+8iG0RjmChb+Fg4FAkBAiBgoEgIFBwuA4WChbEAhNhDRi2aOHOHEtxYmOZa0atma1w4ctVrXHkY5MrBs3ct8IApICoP+M0b+MxWtYzw41ICD/gZY/gZz3UVhqYfHVrQOf1OCwCDykCE2EMMLFhhZM2K3Dix5FrRrhzLXLJo1WtsTBsybOcLfGzbACk8MhPxtpfja9yaIYo4Y78Osg/4HDv4HBe886jOoxQCHxZX0AncLhtDgcBgMjCE2EM8zVm2aMGq1plbuFrRqxZLcOVxiW5mOFk4xZW7bMxbAClAMhvG4943NZSikpKMQsjFyYIT8D2X4Hm9+LPVeFZTAh8kXWAwGjweGz+BoDHwhNhDLJlyNcuPItbsmLFa0c43C3Cwc5lrRw2ysWzbMzx4cIApwIIT8eHX48KcdsOZCdcbPOMqUxZM1sCM5647dWECD/gbq/gbn1TU3N82+PPO0xjXDGq6c8ZrIheaOFYWvnhhhhIQhQIYoYY8Tn44JcGAhNhDZqwytm+ZutaOWrBa0cuWK3FkbN1rFtkxtmjlmwcYmYApzHIT8gJn5AV87TgYsmbZkyShhw58+nPnjfFi1YoX4FUPgVZmxE2GgohlpwOBxOBwdtsEF1WIowU1UoIXkjcwxameGOGGEhQwxo4YK9PHJDiwhNhGPIzZsXGZstzNW7Ra0yMGi3DmzYVuPKxbsc2VgyyssoApRDIT8gvX5Bi455cOsctLaAIX4D5vgPBw1GIuootnwuBCHxtZ4JBaDB4PSYDA0vCE2EN3DbI2asGa1hkzOFrRs4wrXGHFjWssuRmwb4cLPM4ZgClsThPyJ3fkThhHLwODix0vBe14ToIT8C334Fy4YGq+yuKNJ3plhjqCF31dEePpjjnhnhnx+ZnijnCE2EMnLLK4ZMMy3EzxMVrRnicrXOZg2WsWLBsyY42GZzmYACk8MhPyIwfkRJzapShjx58Mwg/4GiP4Glai8a3VzkIfJV7gUFosHkcpgcAgsFCE2EN2rljmZsnK3Nly5FrTE4wrXLho1W5MOFwzZs2GRo3aACloRhPySUfkkVnnpxbXlLFRuhgsAhfgUc+BT2zAXVYhUjhvpttwYhsZU8DBVsDFwcLAwcPgOFQdaITYQxxOXLFi2arW+XDjWtMTRotcs8mJawb5nObJjyNszRmAKchmG8le3kstiISakpqWjIqAgY2Tl5+hmYuPgI6UlKACE/ArF+BUnJh0Rje+PPnz58aFMWDNktaSG1VleAi8AwcBCkDAQsAQUDAQ97DwcHgEhNhDTDicssbnEtc5WjNa0wtWq1zlbMFrRy1YsszRwzbYmIAprHYT8fb34+7YYjEnfFWFsWLJgxRjhrtb8IIT8CDX4EFZxIRK1x58+vLjWwZNWbdKghtHY/goXAcHAiAgYCDgIUQMChYXAJAzIITYQ3yOczNw5YLWbXJmWtGbVytcYceVbjxYsTZvkxNMmbKAKgAEvg/4/Gv4/G91xxurqKxrhrGoTe88+Nbta7zvdmseFw8Tt4QCD/gNQ/gNR6VntnFxue+ua5REXU460RMJvAiYvPHKF5U4HNTPHKIYCGCEEEMBCIYISCGCG3VxpcWAhNhDFs3ZM8jBotx42bJa0cNci1y1xNFrli2cs8TllkYM2QApdE4T8gVn5AyaYZVpKlsmLFiyaoYJghPuFPuH90NEMEEa48N+DXPW4hsrYFgYCpoYGBgSBg4u9gYCBjyE2EN8LZoxY5HK1njb41rTJiYLcTHK1WtGjjIwbssmTI4xACmYahPyEufkKLlHJg1ZMGBDLXPjxzrJmyYMWQIP9w1+4N1PLebzed5bxOGJ1G0CGzpiFA38XAwMHAIEgRAwcbbwULCQ4ITYQzx5GOVrjbLcTVziWtG2VstwuWDRaxas8rdqxb4czlsAKaSGD/kMs/kMl3XPombjv279sYxURebym+0cscIP9vB+3J56zSV89b8NMTiuGKpLjvc+DIIXmbhNHsY5YSGEBBAEMeD08aGshNhDfNhxYmDPCtwssLVa0bMGC1wxyMFuRvkxOWTTM3zMWIApjGoP+RQT+RSNnGOmu2uCN8ePHdzHYxQCE+0O+0ByVtWd6zrBTBTBKLTlcHXpAheRNfC0eBljhQoSCOCNXr0EdYCE2ENGbbHkZMcq3Nkws1rRkxarcTnK2WsWjbE1bNGLJrkxAClQPg/5Fdv5FY86zwuHGvDnnIIT64D62Vkw6oylemWeeoIbMmD4CDv4eHhYGLwGgIGTAITYRlZssmXFkxLWDZqyWtMrNitxM8Tdblxt2GNy0yN2jJwAKmQEwhPyKofkVTlmpmxQyY44Z8GGeaWOOLLaMJ4IZFIRhOeXFjCU7TIT7QT7Rta+CNbKYdGGzAw8bfow2nGc8MLzjGkpNUYThpzZ9YIbIFjAwFrJwsnbwKgkIKMlLiCgJ2NhYeFg4GDgYNAoFAQBBQKDjb+ChYKAAITYQwxscrFqyyLcWJuxWtMuJutxNmGZaxYsmzfFkxucuPKAKbiCD/kf6/kfz4117XdcGCLrweW91dTCMTwwAhPsnPsiZyvLPix5ZznKUsUNiErxvhZ8evDxQheRNjC18ccsKGFHFHFAgQIY469eSyCE2EYmmHK1a5cq1y5c41rRhiarcTPC1WsnOPE1zYcTBvlZgClUPhPyTpfknJvhxQpCENMdcc4CD/USfqBfCmkTDM8Z6gIbLWBYGAu5OBgYeFwLBwEDDgCE2EN2DNm4YOMi1thxYlrTMyYLXGJs2W4WjZtlxNGzXC3xAClMPhPySKfkj7rkrmhS1aaa59YCC/i+L+L+3jfVlZZmAh8SU+AQWhwlA4DA53D0BkoAhNhDbFjwsMeRqtYtGjFa0YZsS1zjyYVrVtmYNmmXNlZ4sIApRD4T8ixX5Fizka8lZTrinYIP+AAz+AA3t3c8bit63gIbE0ugq+HhYeHjcDwcGkSE2EZGjFi1ZNmS1wwzMFrTLhbrcWHM2WtHLVq5c4sWNs4bACksKhPyMFfkYL0atWKq+EIP+AIL+AIPXgzPGZ4iHxlX4HA6bO4jAYHFQITYQzytc2JgwYrcLdw0WtG+bCtct8Tda0YsnLJk1ZZWrByAKcBqG8kZ3kjng46MnJCMjICDi5GhnZ+RjULHRExJR0cCE+8Q+7xvCca4a48OGMZWwYMVtGeWO94bSWOUHg+Bg4FAQMDAIAg4CBmbOFQMEITYRlZMsjDLmaLWrhpmWtG2ZitcZHLRbhys8rhyyxN2mNqAKkwEhh/Ckt4VBZTEYfDIVIpJNphOJdJo1DIJC4zIZPKZPI4/GYvEYJB4lBo0AhvA+54H0ZicgpaGioCAiZGbmZ2jl6GTk4WJgoySmJ6coJSaioYCGzBg2HhL+Dg4GBgYCDgIGAgSBQMCgYCBgYPAsAgaMITYRjzOcrJyzbLWjRwzWtHDXMtcsMzhawyscuXHlbMGLlwAKnQEnh/Cst4VsYbH4fGYRCYZDItGo9HJBGo5FohBENkcnnM3oczm8XRCRS6ZUyeTSRIbwZFeDMechJ6ImoaOhoCChYmJkZmTnZWXkY+DiJSWoJiemJCEgo2NjYWDAheNt6gjwdc8MsMMMMEMJBHBDBDBHBFDBHBPrZYIc6CE2ENGuZq0YM2C1ywwtVrTK5cLXLbLkWs8TnNjZYcrLHhwgCoEBHofw7FeHbucz2bwuFxaQTqgVylT6URiAQuMyua0Oa0GQy2HwmHRghfgwM+DCm7FYLFXXSJZ778Hh8Pg78DTPHHgIMNdhMACF5U4Hhi1cscMMEaGFBDBCSqcDoYoU4CE2EYm7jCxY5Gq3G1bNVrTEzaLcWVi4WscTPE2wuW+Zw2xACokBIYfwooeFJWTyOOwSASKSUCfUaZSaMQCGyGRzmYz2YzOMwWGRqZS6eUKbAIbwfTeD7uWmo6gipiGhoOPkZ+doZmfk5GNQkZGSEdJSEdDQkQCF4818MmjpjlhjhQiCERxRwRrdOQ50ITYQ0zYmTRxixLcjTC0WtHLbKtcYsWJazcYm7PHhZY2OHIAKjQEgh/DpN4dJYTAYbCY7J5bH4nAIZKppUqdSplIoRC43M5jR6DSZfKYbBIbwiDeEUuCgoSSkpaSnpCWioaFh5Wdm6OblZOXhYGOg5KOkpQCGzZiGHhsAwEHAQKCgSFgoWAgwh4CHi7lAQNKAITYQ5b5W2ZwwYLXDRu2WtGORqtcOcmFbkauWTjFla48ebKAKkwEmh/Est4l35TJ5HA4PFIpJpNMpJJpFJJFGIlDoBDYjJZTL5bM5PIYnA4JAopEIxEiF+IKL4gwbsVBirMFJJJLDTbTfbh8PhcLhb8HHNgMJgMNiMVVMgITxhx404PJrGaMYwnKKMIooRghGE8PgFNwQITYQ4Zs2OFxjaLcTjJkWtGLbGtxMMjJaxyt2WVu2YNcTDKAKiwElh/Ep54lo4/CYygsSiUik0smUylUgi0MgEJisdkMhkMfkcfisRgcHhEKjkcjwhfiSc+JKmG6XFMRZgLJJVd+Jwt+NrxOFtlgooqwGKuwUkiKE8Zclpx5cN5zjGKEYEU4RRkghp7asICE2EMnORu0w5my3KwY5lrTCxYLcWNriW4mOFxkys2OVzlZgCpUBJofxcMeLjWFxGMxeUxeJwGESKXUCjVCkTSQRJDYvNZXNZLKZHI4jFYPC4DBYBACG8SIHiRjgJCBloiSjpaMiIZAw8XKycfLysfOy8vDoaGkJSgmpaMjo4ITxlyYx6uOcUYTpOMJwhGKMYxQnJDH3YVhkITYRkxtHDdq5xrWmRq3WtGeRotxNHGJa4bMsmFrkytsTXCAKiwElh/EwN4mM4/I5PH43BYNGo5NJxRp1OpRFoVAITEYvI5HJY3J4zKY3GYHD4QhQhfifM+J+mC6PIUYCiqaxBDLTfg8LicLhcTgcHFFgqsNhsdhrIACE8SaZz19OECEUZxEYRRiBfwCRkCE2EOGeFplzY2y1s2bY1rTI4zLXLFnkWsGTlkwyN2bJwyygCpUBI4fw4eeHGeRyeVzGMw2HRqYTipVamUiVRqCQePzOezmhyOawuOwKJwaBweEAh/E5N4nWY1EpVEI5ColDIRAIXDYnFYrIY3G43EY7D5HBIfGIZKotMJtFpYCE8Ycdh358MZzhNEQijGt+DnzYLRpydmKoITYQyYs2OTM0yrWmJi0WtGjBgtxMWGFbkcNnObKyYtWzPEAKsgE3h/CHZ4RG5LIY/HYjFYTDYFAohDI1FJRJppLpZKJNIJBEoZAkDhMHhsNhsZisfkslmc1ksdjcNhqBxSFwGBwaDIT8Qd34hHYQtPRPNbNiyZM2DBKEcNcuXPlz5ct8da3rGc4wjgpLBktkpqtiwZrAhPEXDpPp3jOMYRIwRTlOUYAQmhEEJymjHDweSjDoACE2EY2ebFhzY2K1i1btFrRw0ZLcLFvlWt2Lhxmys3GNjmYgCqEBM4bwfseEGWZj5GBiYKEgoSKjpaiqq68sLimpJSKQ8LKyMrIyMfJy8zMz87Pzc/JxsHEx0PEQEECE/FCR+KE9gZqYrYsGDBaUY4ceHPjx1nWt8eHLwcuecaSyZtGbFLFO0YJAhPH3Xi794zEooRgjGUYRRJ0nAQRCMa37sYsgITYRmYuGrNg3yLcOZtlWtG2RktcNsTJbiyN8TBm3yuMeHGANARoBCQEXAQorAgtQyhgHZMghNhGHLlbtsLhitws8OFa0csca3Fhb4lrNvlbs8TfE5ZY2wA=="/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cjHAOAgAQdBIAGngUBEHUChpucb3BJjigCpHGBpMgDCkgQRP//A0UeRh4FAzgLZBkgMgkAgIADAXvCHkUzCQCAoAIB4cMeRTgIAP4DAAAAAAAR5ezAPx4LJ4XZbHWa0AAAAAAKVg+D/gAw/gA7nF4mIvlvVcCE/AKh+AT+GRkhSEZa77c4h8aWWAQOaw2AwWAwmeweAwGagCE2EZczHGyx4ca3G1YZVrRlkyLXDfEyWtcLLM0aZnDds5YACmcahPwCHfgELywnihipaUpzw48em+GC0s2IhPwCvfgFLyYoSnO+fDpx6axhTBTVSlYVheMM/DBh83HDHDCEIlp1ccEeLCE2EZszho2yZmi1xkyNlrRrhZrXLfG5Ws2Dhy2Z5W+ZniagCmwfg/22H7bHOeHXhOMYxjCM3vfXO7nU8o4Yg/4CDP4CDeUeBvpcXvOd8bzmbZiI8DPCo7CF5A2Jmb45Y4Y4I4QQQoI5cLnY0OHAITYQ3ysGWTLlcrWDNtjWtMWJwtxMGLVa0aOWLDLlcOGGNqAKhgEih/E4d4m7YLBIfBYWk8Ai8PjcfjsplMjksfhsKjUqmE+n1EmUaikEgMLAhPwmkfhNDvarDg22xwwxrNTFmwZsWSUp455Y55iFY6SbDRR14e2eOGOCWKOKGBDFCjhn1NcEezAhNhDlw1asMmJstxtnDZa0x42S1yzY5lrRuzbZszjE1bs2AAqJATCE/DPx+GfnHlnw4ZY1pbJk3aNWrNCDDhrlw1minOd8N41laGjNmyYAg/4RzP4RzcR2vopNt5ymSZud5vnnKYrHTXasazUzuITyZ4BV4ePDhheE0RGAhFCMSMJ0nSMol+D1ZwjyQCE2EMc2FlhaY8K3LkZ5FrRizxLXDdu1Wsm7LGxy5mrXE4ygCnkihPwdkfg7n0xz4GamzFkxWojWeO9axhKVMErTlECE/B8t+D6fJmlghGEcNceXDjGTBws2y2CV47c+nLvAhecOI1+ZphjQpYoYYIYECCKFDDLfp4UONCE2EOW7Bqzbt2q3NhasFrRxhaLcTBoyW42eZg0csW7FxhxACoABKIP+EFz+EGHOo8DXSl778+PPcIiIm01rl26dsdJrc7CE/Btl+DaOmqWimKkY4b5cevPny3vSmLBoxYqRnPDjcG+3HpCF564rkl18scMMKGCEIIUBAQEaOPG5mMw4ITYQwcsGmTLlzLczho2WtMzTMtwucLBayct8jRjlaYXLBuAKfiOE/CXN+Eue+SGiWKxW+HPh14cd5wlTFkyZsksUsEZAhPwbVfg2bzaoZsEpxw5cuXPh2zjGWKWLJa0JXjW+fCCF5k4Vkl0N8sMMKOKNDHEgQIIo4JYcToUMORAhNhDHJjcY2jbItzY8rla0a5sK3Cxw5lrBy1asGTRg5xMWAApNDIT8KzX4Vo65JYrXyVjhg/4PkP4Pdybzx3z59YfJ19gUFn8NgdHgqDz0ITYQ1ZZWGFoycrcjlsxWtGbDGtcOMrZa4YMcWRk4w4m7ZqAKRgmE/CsJ+FZuGDA4WOiD/g4A/g4FoduMAIfKGAULwLB4HA5uITYQ3b5WLPK3yrWbRiwWtGLFwtcNmTJa2aNHLjC5bOMWRuAKbyCD/g9M/g9NeUVne98ZnGOGOERMznDtfCaAhPwp4fhTxYMDARnhnlw58+W9aUwZsWiGKsrxhecuI0OxSwRiGGCGCGCEQyw4XPxwMiAhNhDJjlxMcmNutys22Fa0ZOGa3FizYluXG5YuGmPFhYYXIAprHYT8JK34SXU8l7UtiySlHDj178+O8KaKYJ0qhPwnCfhN5xXwRlOESSUoRVrPW4d9uOqF6A4xij18sMcJDBDDBCI4Y8ziUcUoITYQ4a5mbJgxcrWzXI1WtGWFktw5HOJa5w42bbM0wsm2FmAKTQyE/CP1+EdPZTJGsdM9OcCD/hOA/hORcUb6XhqHy5geAqHDYjP4LAIDNyE2EOWzXNicYWq1iyZ5lrTCywrcLBrlWscOTK5xtsjnFkyACnIig/4PaP4PX6iJiZzfG7iOGuWohe5zrfSOFYCE/DJx+GTmkc08UqUuw4cefTrxzjKmLJstgnac53CE8weD4uvrnGZEhGEYRhEinHi9OCNQITYQ0xt8eVw1ZrWrRixWtGeJutcYmTZbkytcmXDlzZMuNsAKbR2E/CV5+EsWE4QlTJixYKJ3069+nDNgrmlSoIP+GGb+GFvG+GSYuoqKqpZdZ8Hj4/XwQIbSWP0DgOFg0HAQICAg4CFgY27gYFQgITYRlcOMbRpixrWjfDhWtHLjEtcsWGZbjxMGjjG2ZMc2VgAKTQuE/CS5+EiXJknghpx7c4CD/hgy/hg7453es4xwh8jXWAQGhw2dxNBaKCE2EZmGNi1asGa1oxzMFrRuzYrcWTI5WtmOJowwuG7HFizAClQOg/4QMP4QMcb4c6OF1XKF+HQz4dDcJdhpJIo2HwOHwYCHwlQYDAp3CUJgc9iMBgc1ITYQxb42LVqxyLcjRuwWtGbFgtwt8LhbjZ4WmJwyxY27BqAKcCSD/hJ8/hKFvfJUYjhVUiG25zebzm444nE4g/4c0v4cu9TwRN7zx3dxFcIqoQEc8deffwyF5a4JNHhY4UMEKFCQIIkEMEMMcuVyqGCAITYQwcMcmLC0xLcuRq5WtMTHKtwsWDRa2YYcWZhkZ5WbBiAKTAuD/hNC/hMPjjrjcOGAg/4ctP4c18bjh1jnfUCHyVd4BB6TJ5XA0DgQITYQwbMceXC2xrWWHKzWtMLlgtxYsbdaxZZXGVrmcYsLfIAKmwE6g/2FX7DfTlz0XczMxjFRhErmIub3vfHMRrl04cNalm8z36dfG3wAhPwDZfgGzxTyTtOCNY3nhw3vGspYMWLNgxStZKKuGuPHlhhjCGCUoS04se/LhITzN4dV6t4xjFEjEjAgQjCJGEYRhGMEYRhGUUKz4/RjCuUhNhDfK2a43OFmtyMWbNa0yYsa3E2ZNFuHE0YM2WTGxctsYApvH4T7ZD7aODJjyWlS1LSRrlz5+DhvOGinCwcCwIT8A034Bk8Vci0YTrjx58unHljK1smDNunCMICF584rij186OGCUIxAEuD0caHFgCE2EOWmXJkzZWy3FjyMFrTM2wrXDNlhW4WLFsyysGDLK0xACmUThvAAh4ARYSBkoaejp6WlpKEhJWAlY+TAhPwHRfgOPljhvvpx48tZ2hgtbACGylgGBgKeXh4GFgUDCweAYWChaMAhNhDBxlxY2rjEtcuGuRa0xOGa3C5cM1rTG0YZnGXGzc5MYAqhASyG8BvHgN5lIKSiJSMioiChY2NnZ+joaGfnZuPhYKEjIqUkpKMiIaIhoaIhIqMhoKAAhfgMm+AyeWSiDCVYi7DYjDYbBYK67ATURQQ0x4O/D4PB4PA33y214uvD4HC3gITyF4BhDr44xjKaE5ThOEYwBCMYRhGMIz29OFZYACE2ENMbhzmy5ca3CxzZlrRjibLcLZk3WuMbHNkYuMOVm4agCoABJYX2r3tX0c9tUNSqiqSSiyaaCWfB4XF5fE4O+CiqzHXXYICE/DSV+Gktq5DJBXHp069eWs40pgyYJaowjHHDGngxgIXirOxxZnAyxo4I0KCMhQEEBBHDLs4YY8aAITYRixMcLJxiYLcLXHlWtGmNotxOGuFblaZWeXE5ZN2uNuAKlQE3g/0aX6O3PDPTpx4OMZqMa7VyiGePPPPfHjKI1w5eNGMUvd7jfaOGOgCD/h1C/h0ztlmJLXmc8amNVw4eBjHDUReeO+PgxmFVimb8PPg57yCE9DeN4R8B3nNGE4RiAlGCEUIwijCM4RhGEIwTn1+HCKAhNhGHI4auWmTKtcMWWFa0aZXK1y0yZFuJkxb5WeNzhZs2wApvG4X1sHrg7ZoMBdhMBgJpJZ8Dg8PibbUuAswl2ECD/h0U/hztvXfG+PHjz3ubxjhXCp1ueMCF5a4FghyOXljRwIYI4EEMcONzMcMNoCE2EOM2Fk2YY2q1ribZVrRthzLXDfEzW4mWJvjZNmmZyyzACpQBMoT8Hbn4O3dd8dp2Sljw4cN5pWtSlcOXDXDOdsGSVLYqYLW0UyXtjYyE/Drp+HXVTHgwqzve+PLjx4Y1lTFi1ZMmrRiyWpgQjGd548OmG2c4QITxlxTo48M4zijCcp0nBGCMIhCMYRhFGMKzz9mEZWAhNhGFpjyZWzZgtbsWLBa0bZca1yywuVrJw4zM8rlmxw42AApvJYT8DH34GP8cbwWhkpS0pQhBROeG+nLnx44yzS1YsQCC/qqb+qkdzfRd3zverstt1JzPGZnXaIXjTRxsnkY4UIAhgjgIYgl09sLJgCE2EYnGFo5b43C3G5aOFrRkzbrcTXG3WtW+XKycs8mVyyYgCk0Ng/4FHv4FH+7lvXCtZwCF+HNr4c25MRiJJpK576cWhsmXcCs5OJk7dAghNhDZhmauGGVktxZnGFa0c4cS3DiatluFnhytWThjicMm4AppGYT8Dan4G+YzxW2cDJiwJ49OnTjwr5p0gIT8OtX4dUYZcGPHbClS2CWCML11111wgIbR2O4CVs4WBgwgYAgIGBhbWVQNmCE2EM2rRm3bs8q1oyYOVrRy0yLcTbHjW48jPDmwuWzHG5aACkoLhPwN1fga3yRtXPW+fCCD/h2E/h2tbiJ4arCHxFUYCoMPosFQOMghNhDnLmwt8LRutbt3Lha0b48q3DmyN1rnFmb4WDRo5xYm4AreAVuD/gAw/gA173z4Tyxy4Vd748+fPfHe+PPr13u0RjpyxjhiKqKrHTlwqsKVrXTly1iM8b53McOHLhV3z59+POccrwuE/E69+J0fDSeCcoUlgpiwWhS8cOHPjvjnhrOt75cs73imlhrpw6c+e+GoYceW+O84QtC1Z4YrWzaONwOBwNGrNLNHBLEAhPFnBR6eW8ZwjKMYIowjCEUYEYRgRkRhETgQilNCcIRQIJynBMlWU5QnCMZ4/AsYV4ohNhDLIxYMszNqtzYsTha0YMGK3C1asVrlkyaYmzfDlwuGwAqTATaE+g0+g1w4DRSWJCN64c8Z0tmtipCuHPn15cNYsEsULSTqpS1tWDJQhPwO1fgdrhEZa5azSlo0ZNmSkka464ZoxTnnnny40qasWjNgpXDjx5SE89eMWPp1jGaMYRRgQiAlNOU4JwQQggTr4Fwo9kAhNhGVpjwsmuHMtYYnLVa0ZNcS1ywaOVrVthyZGOZo0bsMIAqCAS2E+wk+wzphljwM0tWTJKMc+nPnyxhTY5kKRnlz5cd52wYNkFLgg/3+H7+2s1xq65wiKquEYmZ3xZuMa10crnj148efOsiE8ld9Dn5cMaxRiAhEhEhGEYEJxnwezFHaITYQ5yMWrNixwrWzjDjWtGzhutxNm7Fbia5G7DJkZMmDJuAKbSKD/cwfuS+Nd5mbuGq5cOGjfPr368zhHJSD/fhfvyY5b8bOImZ2mZiaqIYudx4fHvniheXuD4odDhUcMMJDAhghggQkKfF5uFDSITYQzw4crfHhwrWmTDiWtMzTCtwsczVbhYs2bFg5zOWGZkAKRwqD/cafuBY4cc8L1YCD/fgfv3+sZhCwh8fW2AQef1GEwOAycCE2EZGzTKxauGy1i0xMFrRw0YrcTJqxWt2uZq2zZMjVu1agClwTg/4A1P4A4+jpnW293mr4NWCE/Ei9+JGnA0RwUxSpCtN99c9YhsiW8DBXqDgIWAg4WHkbuDgIGBAhNhDBk5zYW2RitbsmGNa0YM2K3DhyOFuPJhY4cTFlmauMoApSDYX4AYPgBhpwk2GsouphtlCD/iVe/iVf8HlOY3rabIfIVrgEFosHgsLoMLgEDjIhNhGVuxxMXDNmtbNnDNa0wtcS1wzx5FrFlhY4WuFi2Y5nIAprHIX3d3u6YY4pbJaJYraq8LLTbhcTh8DfBLVgMACD/gJQ/gJfzqZ1eL1F1itcNdunTh2JkIXOTRMDfLDAhQo0aGCOGvXxww5MITYQ0cZmrBkxaLWrbMxWtG7lutw5crNawyNW+Fyxa4WbdqA="/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AwHAOAgAQdBPwGkgYBEHUChpucb3BJjigCpHGBpMgDCkgQRP//A0UeRh4FAzgLZBkgMgkAgIADAXvCHkUzCQCAoAIB4cMeRTgIAP4DAAAAAAAR5ezAPwqKASiF+Ks74qu0rDw4O3A4PA32234G2+nAzxQVWYbBYrBYLAWYCDARVJiF9pt7UuJRHZBVRVVgMFgsJisNhMBVJBLPfg8Ph8Hg8DhYcLBPLPGAhPFXDR6N8MYxBCMEQThCcKwm39uUY4whNhDfLlYsGmPItb4cLNa0ytWC1xkxY1uJjmaZsrDFlZtWoAqhAT6E/DWx+GueVc2XIlStMsjXbPLDAhSloQowWwWwSlGtcePPixzkTnjvpvjzQybAhPwWZfgszwVnSrPa9L6NuyWLBkwWpKrPXPhytNaxhC0MEpSnKeWM7jBgtSCuUITvIX4OetaYJSjgnCt4zRRjCckQhNABCKESJGvgXDCfTCE2ENGDRjkxOWq1u1wslrRg5ZrcORm4Ws8uHMzzM2eHC1yACmMVhPwd1fg7znXRxcSkpQhCFoyYIIX4OCPg4nmgwVWGwFllEEE9sOFweFtxIIbLmD0Bbw8DBwMCgYODhZevIGTAITYQ5yt2jfM3crcWRpkWtMTTCtc42uRblb5G2NplwuWeFwAKhAEshPwfufg/bpjtPEwQhKNas+LGxQxWwWQvhx5c+XGrghqyZsVgg/4PVP4PSeU9N4zd7vnNuHXo5TbeeO+PPNzjGuXgY6VqAITy54JjDb1bqpoxggggIiMEYQijHg9mcI8MITYQ5Z4sOVjjxLceNliWtGmFgtcZG7JaycuW+Zowa4sLRmAKcyGD/g7G/g67a59M3e9rY1rhURFpjTxM8LiE/CkR+FIe2quSNIzrhvn06deWM6UzaNmLBfBdjgCF5q4ZR6WuGVDDAhQQwQwQoIYY48jlYTAgITYQ0xMWbBxizLcuNxkWtHLJytcs2LBblzZGjFu4YsWzFgAKhAEohPwmcfhM/4OnPOOTNu4XA1WtWuHLly5aplJQhGc18VmYhfhI++Ek2a6DAQTRRx0031322yQRYCzFYTFYCqaKWO22nD34NhSF5O3aDG5eWONChISBAggQQwShTLs44IdCITYQxcsG7Nm1YrXLZsxWtHLTEtxYsuZbkcMszlwxZY2DjKAKggEhhfhBO+EEedkV8cdFWGwWMwF0UFdOFw+Bw9NMEGAwGEwmAIX4ZAvhkVguvy02EmmijpweBweDwuBxMcEFlmCw12CgkpCF4uz8cWZwMc6GOCGEQRoI4IYI4bdPDBHgQCE2ENmLHC5c4ma1s1x5lrRjizLcLNk0W5WGRg1ctGTJo2ZgClcOhfhOg+E82evAT3YjDYqSiOCF+F3j4XWcNRgIJobYcPfhbYfH1vgUDm8PgsFg9DgMBgMjITYQ1YuHLbI2YLWrRqyWtGbfKtcMm2VblxMWzJzmyZmrFgAKciCD/hX2/hXrvhx5c44uKVcuHDhUL3ndb1PKAIT8MQX4Yg5Yq6JSRnPDlx6c+Os5UxZNVNmGEZ3AheRtui0NsscMMKOBChQEcEMuNzaGC0AhNhDFhkyYszZytzMmrVa0yMnK3DhyOFrFgyYMWjNu2yZm4ApjF4T8MPH4Yf41zVwYLQQx48ee9b5mjECD/hda/hdLxNQjN3KIxHDM8b5ghtHY/hIPAcHBoNAoCDgIODhcBwKBryE2EMGbDIxbuWK1uwaYVrTDiZrXDRk1Wt2zZuyyM2jNhhbACkkLg/4YDP4X+eVdMy3zyIL+neP6eFaz3dnQh8dW2AQWexWewVAZCCE2EY8zVqwZ5sy1lizMFrTHkzLXDbJhWtcLZozy5mLPE4xACmsVhvDIt4ZIYyKnIKWhETMytHNzsLHxUtLTAIX4VIvhUnsgwV2AwFmCsmhnvjyOFx+BwICG0JjFA3cWgYOBgomAgYWlo4WAgQAhNhGFrjxNMTPItb5XLVa0Ys2C1w2xNFrHDhYN2jZxkaNnIAqIAoEBhfhFo+EWOWCuqEtnwMtsKSq7FVYKyaBLbfg2PhrjSRWVWWYCyiGSum3D14OmMsqwTHRSRRz24OnCz0opLsMyEkkUtODtw9c8cE2CwGGuoignvw9+FnlgouuyUkUUNuBvwc8saqi6KwCD/hw8/hxHuM6nkcq0ic3nbNpiYrCdYhC73W8zF4YjEIiZnJZDF8rxMTGdq3cTip8LeM1u73cmKxVVeN7c7iIxTohxbjycAIP4+9WXm+XmUokSiyJARIIkExMCEwmEpiYCJiazUk1mpgi6kJi6mELxaS8ZoRFz5/srjQAhNhGJm4aMsTVmtZNM2Ja0zZMK1w5YtFuVy0w4sOVlhzOWAAqiATeF+Ayz4DKY4LosJNglCOOeeOGOGGOem/B4PC43E4fE4GmucigqisswWAwWCwGCmwV09ACE/ARV+AiHDgneCkcFsWLFg0WxYrYrYpZIWwUxUlakITvXDlrl15d+nbp4enTO4ITxlz0enW8yMYIwIIwiRITgjAQjGEEQY+3dHkghNhGZw3cNsbFstY5HLNa0xNcq1ywauVrfEwbMMmRzhyZXAApVD4T6Qr6QtOWeV6YI4rbMAIX4b3PhvNuYCKqKGTB4PD4XHobNWH4CDs4eFg4mXsUBCwohNhGNw1Y48znMtxMm+Za0y4cq3C1ZNVubIzasmznC5buXIApvGYX1SXqrbYacFJhsBgqpIp68Dbg5abo7qsAAhPw3afhudxbI4sdcuvTvy5awwYslNSWGYIbOWI4CBvYWDg0DAwKAgYFAwcTcoGBkwCE2EYc2NuwYM3C1hhzNVrRm5yLXDbDmWuMLVo1b4cebMyaACmsZhfXzev1w8Utl2GuxFEC+/F4fAyx3VYTEYQCE/Db1+G1OWidJ48+nLny4ZwtLBfFWNZiG0ZjdA4FhYOBgUHAIAgULR0cKgYAhNhDDKzyMsbnGtascrJa0aMmi1wzxt1rVniyZGmHI5c5nIAp2HIbvBO8TiYWFgZGKgY6KlJSWjopEycrP0cjLxENJTwCF+G1b4bcaMFFkosMknpweDweBwN9ss0mAmqiuAIXgS2SHC4mWWONDDDHFHBCjT7GFDiwhNhGZk2Zs82TGtaZcTJa0wt2S1w2ZsVuRi0atnLRtizNWAAqwAUmD/hEe/hEfm8c+V1wcenGs1dZi88ePXw99+fHOGlVUXU8I4a1WKiITSIimJ4T0323WQIT8OEn4cMZXzZ82HApXdOVpSgiTnOda3z48+HPlyxjOF5JQtbNi0ZMma0rSoQjCNaw4dNs7gIP4w8/HfxeO7tJMTMXExdETEpi4mAgmImYTEzEwCZvPi+7EwCE2EZsLVxjZuWi1w2yZVrRvjyLcTVplWucrFk0bYcmJixYgCm4gg/4HNv4HQbxfatYiV749t4jEzPd4rMYrsIT8MXX4YvaZp6oQhOeG97751vJTFqbrVjWeUIXjbUmVws8MMJChIYIRBHDg9HDCwIAhNhGVtia4XDfKtyucTRa0xuXC1w5ZuVrdlkYt2zjNiatHIApzGobwLOeBa+Jj4GHjJCYnJycioKFk5+fr6GVQ8hITwIX4cgPhyLw1GEgolptweDw+BlnqqwV12AiipnCGydcwsFcw8OhwgUBAkPF3sDAwMaAhNhGZwzc5GeZwtZ48mFa0wsMK1xlZs1rZm5c48rhwzYNnAApWEIT8AdH4A4b7MtsNIoY8GOOMhPxJKfiShxWybMGShhx5cuuGxNJlDOwsLBwsbgGDgIGJITYQzY5MTbDkcrcTHFlWtGrRutxYsjZawbM2rVq5y42WXCAKUAyE/ADF+AGPVmhqxShe+UCD/iYC/iYD68OdV1i0AIfD1JgMAoMTiM/gMDgEGCE2EYWLVhjY5HC1o4xYVrRtixrcOZs5W4XDNsxx5MbXK0bAClsTg/2jn7RenHW3GbxVdsdJ4IX4qAvioPlkjuZSK6aBg48Tbi7QhsnYBgIW3gYFBoWFhZG3hYCDiCE2EMMeHJkw5sq3FlYZlrRm4aLcTdkyWs3LlwzYsHOFw3bACmwchPuaPuaYVz4o4qZMUqTY8ufHpnGUNWbViIX4ppPimlxlkFSOuvA4O+++eGKy667CRSSz3oXijKwQZfHzpUaCOCKOAhhr2aFKITYRibOWrNwxwrWTdoyWtGuHKtcMHDJbjYYczdkzws2zHMAKahyD/gAs/gBF1fLHThqsTnPHrvObcHLtdIP+KdL+Ka3g2zx58+d8VxVYqK3y61mAhs7YhgoPA8PBwKBCAgYBAoGBibOPgYCTITYQyzMsLDEwxLWOTJmWtMrbGtwuXGFbhcMsLPK5cNXGFiAKcB2E/ALV+AVvPXDghTBgtLBGc65ct8OGePEwUyCE/FNp+KafLsviolWN8ePDjvWsrQyQ2StCYIbMWDTAcPBwMHAQICAgYFDztfAQcBOAITYQxbtMzFhhbLcuTM3WtGTBktwtGTRazYtWTZtlyM2bfCAKjAExhPwFqfgLtlPBLBGkYMVM2zdwOFqzYsEY3nfDh159u/XpxznSFKw2m2CD/iu2/iux1x5b01WsVd758+O+MySuTFYxjFTGYvVnLICE8peB46+fGcJwjEmgjAjBERhGEYEYRjGePvyrSIAhNhDNy4asc2Jgtc5GjJa0b42y1xkZMlrLFiaMHDfLlyMG4AprIIP+Dhb+Dimaxns4V2xqIvjnw+fPOVUpW4CD/ite/itlq+nOuVzWaukYVi4znPh34rOAhPCE4OXhvWM4wmRQjBGEYx39mE5AITYRkbZG7DCzaLceXG4WtM2Rmtc4mzFblx5MWHHmbMc2PEAKTQyD/g2k/g2zcnLUYnWAg/4rXv4rPWNzPG+O+ICHxBUYHAZ3CYPR0DgMJCE2EYsTHFiys263CycZlrRlmZrXOTM2W4mTXDhbsGbBnkbAClsShPwkwfhJNY752GTBqhwpZIyAhfino+Kf3CTYiHCRSQyz42PG14mUhsORqAm5uHiYGFgYejpROCE2EM2TXM3ws8a1pixN1rRniyrcTZu2WssmNq4yM2eVzlwgCnUehfhPO+E9+XAxTzUWYbBYaiKGXA4fF4e+lNdkJMpVgoT8U7n4p3eFbdXBWuXPt158Na2wZMGKVsMMM7wAheMMzLJlcrDKhhhhIUEMECGG3UiUITYQ4Yt2LTI4zLXLRozWtMubItw43LZbkYs3OJlja42+NoAKeCKE/CqZ+FUvDplO2DBgyUlKLDhx5cOGqNqbMfGlkjaD/im+/imv7Z8DcZuN7meN73zznOKrpy4dNTjdgIXkDXoNHfHKjRwQwQoIUCCOCOOHC6OCGCghNhDTHlyMsWHGtwuGbda0xsG63DiYNVrDIyxts2ZrhxM2QAprHYT8LVX4Wq8uO2ekMWTJqyYqXjjz6deO8q5GaQCD/ins/int6PA30ld89757tKETNMCF4qzMMmfwMc6OFCQQoYIUcu1jghw4ITYRhxZmjPDjcLc2TIzWtGbNitw5MjFbiZtWzLC2zMWzJwAK1gFug/4X8P4X76c+Hfl5fKaYaJZmWIrVYhExUa1rGsVESuYmsNRRM3TFYnF3d5uZqManGc768fB587zJdbOvTnjpOpCD/ixO/ixh48OPbfhX0vV1c78BjhjEVN3cqxGKXPGd2uMRpE7uc5IqpnN553OcKonOc7zMRpyqDiu6nWuGcO+PBjaD+Erz1nnPObmZTEouEgIlMTExMRJExICJi6mLhExMSRJdXV1KAARcSu/d8Gb8cCE2EZWLRjhYs2C3G1YOVrRgwYLXLdlmWuMrXDibsHLhmwzACpcBNIT8Uzn4prZTwTwNFsFIQjfDhw3jWCSEY0yyuvPDVOUM2TVoxcKGC8yE/F6x+L1nExYZacGus0oZMWTQpFhjhvGuHBhvlz48MbUybuNkyUxwy4ddQITxJtjDp3vOMU4IwIyjGEYRRJokoQhJBON+PzVYc4AhNhGXKxcY8bdota5GbJa0aNGy1xky5FrDLkb5WuZuxcMsgAqSAT2E/EBV+IC+XHzbcl7LSxZcmC1sWKUJ1y33s973rWcIYMmbFyLYkZ6cudtKZIZFgIP+HE7+HFvlx7b4b1mFm6m00VRq2E1KU5jKZRFKRFc+HFKE8meD6zrpjjjVFEjCIAAhFCMIkYIwCKePwDGLmiE2EMGrnEywsmq3HmyOFrTNhaLcLfNmWt2jDMzaOGmJhmcgCo4BOoP+IMr+IN2arldcikEWtmbmYuY3xneYa5cO2MVN745mtYcpriCD/hvA/hvJ3WfA48IpVrIVFYRZlM2XN5vdlVrl4WOGOExmcoXlzhFBqaY4YYIUCFBDDBCEEIIISGBDBDABBHHDs5YI9GAhNhGFo2ZN3ObEtxt8rha0aNmi1wwxMVuRsxbMWeXFlyZMgAqSASOH8ZwnjQrkMbg8Gj0mn1CpU4oUmjkKgsVkMxnM1m8pkMZh8Cg0UhkWikShwIbwyreGTuWiJKKikFBxcTJycvMy8vNyczFw8FDSEpNTFNKR0RFQgIXljg2FsYYUaCGCGGCCEghghhijR4nNwRwQgCE2EOcbRmxcY8y1pix4lrTM2zLcTHIyWuWWJhibNWmVuzcgCswBXYP+MRL+MS/U57b8LejrHVdMY1hu+fOeeUwtvPG85ytxnd5qa1wrFxNzcVjERUTpwx07cuHCqmHDPKOAg/4crv4ct+1bxxTHPlvhrFaxwrWtcOnbhy10xqam5zc7zGc8+PHj169eO+ud8bZtPNnjuMxCsXETwjXLh0eNmLyAg/gCnjxNzcZZuNxaJq4iYmJJiYESAIupiYkiZqYmJhMJiYmJJXfl+umPICE2ENMrFhmyMcS1i0bslrRkxbLcLJi0W4nGVw0bYm+LG1wgCp4BOIP+HNr+HNu88OvTny8G7585zGuHDp0comtxdJiKmoIm97573ePAx08DwoX4n9PigFigovupokkkkmkhjVx1xp5pqqsBVMS204fB4PB4XA2wxXYLEZDFYayCO2uE8OZ4R5OXDGMUYTIThEhEgCMJwIoRgjCESvg+MY5QITYQ0cOWDJhkYrcbfE0WtHLTGtc5WWRblwuW7Bs4xtsbBqAKWBCD/hPi/hPj7x4PLNarE6cMAIX4juPiO5uqmwkVUUc2BrwtuTCGy1geBV8rBwsHCydrAoEAITYQyxNcuFzlZLWzNq0WtMOZutcOGmNawYsmOPIwbtmWPKAKcR2F+FND4U0cDFLFJVZRRVVFDLbficXh8HPLhpMRjKiE/EfJ+I+XhYJZrwrXHrx58NZxpitbElNMhs7YhgWA4dCwEGgIEAgYGFwLCwEHRiE2ENcrfIzZMXC3IxZMlrTC0zLXDByxWs3DBg3x422Zo5cACnklg/4N2v4N2/D5L5FXyvK4ImovNdUxjhrXDHgAhfhQG+FAeZJbRSopwCCaeHArbZ46KMFNiKEtuXxOVyeThPEW+k+HlvWMYxKwjFCMaCMoxnl8B1lPiiE2ENsmHGxytWK3DhcN1rRy3yrcLRxjWsnLFu0ctGDVswxgCt4BcoP+EKL+EJvbt3E1nFwcNymOPDny78JJFpTlmbvd5m5uLmJmLqYmLq4LxEVHCsKq43SKrGNVpdHLnw3MTMb0g/4izv4iy7RJqMXF8TcuHPlMTHWLJqEZ58efOea+E1xzx59e/HO0rvPHc5qOGOmtTEzcVyx07eB4GuXCtYisaa2RPg45c+XiTECD+COB5Pg3myZmSYImEpRKEokiUTExMXSYmpiYSmri6uJiamYiUoAImJEpJm/D+AYOYCE2ENseVyyZ42K1g0yuVrRtlxrcTPI5WtW+JriYMGjRm1cACooBO4P+A8T+A8UOPTdBO43MIrFOyKqlSzO87vc2kgp4GVQAg/4IqP4IqQ5VmOZ1zzm2KjGK4bqamFMRiNWjdzc1imN3z8/n4YCE8UbTbtx3nGcYRIRQE4QRgEYRQiIwijCMIp18ExlfhiE2EN2eHI5a5Wy1zhzMVrTM3cLXLfKxW4cjhm1xsmLRmzbgClwSg/3ZX7s+ud4mFVrhPacShfgY8+BkuybAYqqyKCW23F14+vBghs5YjgoO1jYeBgYGBg4evkYCBrwhNhDVqwYNmeJotxOGmJa0xYcq1y1yMFrnC1csWeVu2YZGIApxI4P9/F+/Z4x15Ziq1rhitXPHjx68ePHKtV4kcrqD/gbw/gbjct8pqTec8+O+PHdw1w5cOmoxuOKF5M3pn6544YYSEghQQwQhDDPsZUOnITYQ5cs8bhlhyLWDdxhWtMTPGtcNWrRbjxsWzVg3a5MmJiA="/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IuHAOAgAQdBJQHrgUBEHUChpucb3BJjigCpHGBpMgDCkgQRP//A0UeRh4FAzgLZBkgMgkAgIADAXvCHkUzCQCAoAIB4cMeRTgIAP4DAAAAAAAR5ezAPx4NMoL8hfkGUAAAAAAAAApcEoP92V+7PrneJhVa4T2nEoX4GPPgZLsmwGKqsiglttxdePrwYIbOWI4KDtY2HgYGBgYOHr5GAga8ITYQ1asGDZniaLcThpiWtMWHKtctcjBa5wtXLFnlbtmGRiAKcSOD/fxfv2eMdeWYqta4YrVzx48evHjxyrVeJHK6g/4G8P4G43LfKak3nPPjvjx3cNcOXDpqMbjiheTN6Z+ueOGGEhIIUEMEIQwz7GVDpyE2EOXLPG4ZYci1g3cYVrTEzxrXDVq0W48bFs1YN2uTJiYgCoYBIobxXOeK52Xh4+Vl5+VlZORjY+JiY2Ph4mAgo6aoqCoopqkjI6EhAIX4AjvgCPwVNTAVVYCy7ATWUVRXQwx04G/D4nA4WfAy00iF4Ww8sGJyMsaFDBCghI4II4I4I1OtQR4UITYQ4w4cWRk4yLcWNyyWtHOLEtc5MTZayatcrXFhcNmONyAKhgExg/4Xtv4XseW4c8968PXg4nWuXLpy6Y4JzfHjfetrqit11iangIT8FuX4Lh8UZ5GZwr7q2nW+XHXHWMUoSJyxzx3jOELYNTNImISXEwTw2Sgw4b1rCaJGCcgAEZTjn8AxR2ghNhDVs3ZNMuPKtcMWzla0zZcK3CzbMVrJmzzYmWJo4bsWgApgF4P+DGL+DGtrnyeF1xczEonSrwCE/B+1+D/NaepLRmwZMFpTZY6cenKAheWOD1uTlhhhjQwxo5czkZI0YCE2EOHDHK4Zt2K1lkYN1rRtkZLcLdk0W427NiwxZWmRg1cACokBKYX4Ouvg7ThqouwWAgmlppvnppmgumxF1EkMuBvxeJw8dc0F1mAumIT8IcX4Qr0Jxx48efLrjVamTRgwSRx1y48eG95QwW0ZtGbMhejuPYId3DHDGIESKAhQiFBDDBDBPTr0EedAITYQ4ascuJtiyrWrlw1WtMuLGtwscrZa4zYmrDC5zM8TLCAKdyGD/g4o/g4pXrtWJnjvj1uq5cunKsW431wjGoX4V6PhXpWSYKKaCKWem23B4vE4OmOKbAYbDYyagjpAheXOD4INbLLDDChQQoEMBDBDDLpcLBHBMCE2EZW7Jhmw5sq1nmyOVrTCyYrcOZhlWuW7bCycNmrBs1YAClMNg/4SJP4SOeDpjWM4mJCF+E6T4Tc8JDFZDBgZcLbhwIfLWB0BpMFgsLoMBgEDk4AhNhDbHjZNGbFytxZGLla0Y43C1xjYtVuJswctmuRhlx42wAp1G4X4TqPhO/rkYTBYS6yqGW2+/B4e2ueO6DAYDBCE/Ce1+E7vVmjirly5dufflx44Qtg0YNVLQkCG01kOBg8Bw6FQcBAQMFAkBAwMDF38HAQdyCE2EOXGFhjcN261w2b41rRs3brcTly4Ws2TNi2cMMOZw4ygCnIgg/4Pnv4Pn8c8Nd8XMMVrlrpw1Ob68e975OSE/DU9+GrGmHZn4UtFMEJVx4deXPhmlgwYo5MdM9SE8edHOx48N51jGMYRhFCJNXf2YwXAITYQ4yZGbFm1yrcrZxiWtMWTKtxNGLZa3YsWuFviat3LfIAKWhGD/hIw/hJFrOJ0wnF6mfAAhfhk8+GS/CWYKjBSJJa8Lbj8TiSGzph+BgLmPhYODgYODsZeAXYhNhGbExx5GTBqtyZseNa0Y5sK3EwYtVuFrhaZsrnKxbZHAApgEoT8KUn4UpdeWeey2TFmtmvasIbwvpeF9OUkqCMoJKKhoeHlZejm6WTAhssYDgYCfpYOHg4GDQ+BYOAUoCE2EYsmNy4Y4mi3Cyy41rRo1wrcOFm4Wt2rHJiy4nLZthbACnAcg/4WbP4WYWso3fHOZa4cOHDSY8HXHWSE/DSt+GlOWCeiFIzjjw5dOnDlvGVNlMlsU4bQWMYKDwHCwMDBwEDAQIgIEgYGFwLBwEHYgCE2EZcmNw3a5mi3LjzZlrTI1arcOFkzWtsblm2YtcTJm1ZgCmIWg/4Y5P4Y9b5Vy4cI4Mz159efXFxQg/4Yxv4Yq5xMXdbTqsVq7578UIbUmUYCBwTBwZAwUPBQMDAxOA4FA1ohNhGXM1xOcbRitc5czha0aMmC1xkbN1uNjlb5GDds3xZcIApNDIP+GO7+GM2uGIjbrOyD/hii/hi33W4xdNSAh8qYBgEDo8DiNDgMBgMzITYQzyYWzdg4xrcrJi5WtM2PItxYcbdawbMMuXM5bNMrnIAKbxaF+Gib4aNYsFVjKqIJbcLhcXg8DTLZNZUAhvCqh4VT4CMiJiQlpSajpCAg42RlaWbn5eXAhs+YtgoO7g4WBQMCh4KBg4fA8DAQNeAhNhDnEyc4WOJotyZMjFa0c4WK1xhYt1rNhjc5MrbI5Z5mIAqvATuF+AwD4DE5E+CweCwE0lEyKGCCGaKaKKGGuu3A4XA4PB4HF4HD332yxzXWYDBYSjBTVMFLNFEAhPwEYfgI3hS9JyxyrSdIWpS1MFMWTNi2ZtWTVgwZKYMErQpO+HPp17eDp06ce2uGd5iE8qeC45ePjnOcYRhGEUIiUSMkYoRIwEIwihMnGuHuwQiAITYQxxZMzTLhaLcjXCyWtGbdmtc5MWFaww5GTdywZ4W+HEAKXBGE+o8+pDptwZcFcEraq6FsIIX4bsvhvBswF1GEgoljtvxOHwOLhsrYJgFnDw8HCwMHC4DhYKBpwCE2EY3DjG0c48q1xmytlrRkyxrcWPNmWs2zhniaOG+PM3ZgCnAahfWnetfphtwVl2AwFEEdeDweDwM8dlWCwGCshfhuK+G2eiyGSuvC4W/E2yySXYS67CVw314MhtFY1QeBYWBh0DACAgICBQcnawKDjyE2EZmDlu0ZsWK3K5zYVrRjkZrXLZs2Wtm7Jkzc42bVswygCmgZhPsgvsp09ltmbFCU64cefDWMr7q6oIT8N1n4bdck4zy48+fDjwxKSlijbfiqhtJY9gYHAsOgYGBgIGAIGAQsLgWBKsAhNhDXE3Z4m7Zstc5MLRa0y5sq3FjbZVuRk2zNsLDM4yuWwApqGIX2vXto45IsBhMJddJPPg8Hib7YlllmOIT8OJX4cJ6YJyw48+fHprhhS0s0KJYQhtEY1goPAsLBwMDAoBAoKDgYnAqBgZ0hNhGJliZMWmJwtZtWjNa0buMS3DlcNVrXCzbssWTC3wucwAqjATyE/CL9+EXWNr0y5s9r2vCuHPj16b58NUqQpakqVjec5xUjaVIZMGbJixWxZcWNMIT8Of34dCZ4L5I4MPCrZacoqzvlx6c+3Xry44KYsWrFqpgxZMWjNmyUhDDhy65717Zwg/SIqq577zMpSlMSmrhF4uJiUSgi4klOfX8+JjxAITYQyaNWGJywyrWTDLlWtMuNwtwsnGJa5zMGrVq4bucubCAKYxmD/gRu/gRf3HHjmURrlw4Yqo3ri3SE/DiF+HGPBqhyGCCuG+HLeaUKJVkAhsnXcDBW8bCwqDQMAgRBw+A0CjQhNhDDFlcZGjRotzYXDha0xsmK3C3zNFrnK1ctMbhzmcsmQApPDYP+Bhj+Bi/OcRwxWM1shPw3wfhvF2SxVjg0r0gAhs7YlMAxMPM2sHAQMAAhNhGVqwwsXOVitw42jRa0asma3CzYtluZw3yNHDFhjZtmoApPDIP+AJD+AJHhdwzUxsCF+I5b4jl7sJJiroop6byHwVN4LAJzE4PQ4HA4BBQhNhDVgxZNHDdqtZYcjNa0Zssy1zlb4luRrkzOcrNhjzYXAApDCYP+AFT+AEPhThNbgv7Uu/tT/04oh8YV+AwfB8JQOBghNhDVywyN3LHItcOMrla0bsMq3Ezw5FrDC0xNMzljkZN2IApQDIT7dz7d3LlwzZMWa2iG8UcniiloIqIiJOFn5WjnQIfDlJQGiw+JzmAQWARYITYRkb5sOJy3xrWOHHlWtGWPCtwuW7Bbkas8zfJicZGDPKAKbhuF94Z7zWOKijAYLAUUQx14HC4OutBVNksFhqCE/FQp+KeXFOF8OfPrz461pgxUzUpLLPHDKIXjzSywanBwxiFBHAgjgljzuFgjtCE2EZsLFrjauWi3JiaNFrTIxyrXDPCyWt2bZxlZssmRy1cgCmobhfgCU+AIXD14GyO6rAWWQI6cDga7ZYcAxVmAhPxUAfindtkrmzzy58+XDeqlJSlVjhjoheDrUGdntlhlQiGBDDDTtYo0gCE2EOM2VrjZY8K1wyb41rRo0zLXGZk2W4nGTFmbNGjbCyxAClwVg/4CuP4Cx8VvhUKRFYnhxXCD/imq/imr1qMVqF73x683GJ0AhsxYNMDwsHAoGAgYFBxeAYFAwgAhNhDZu3asmjFstw48jFa0cZGi3C0yMFrbHmas3ONwzbscYApWD4P+A9D+A9GM80xFcGkAhfimU+KZXAYCjEUXSVyYPA4nBobNWF4KBwTBwcHCy9ug4CSAITYQwauczFricLXLTGyWtMOVstxMG2FayxM8OVs2x4WuHCAKYxOH8DLHgZjQWDQiPSKWTKaSSLQqGwmPx2XghPxWbfiszyQpjrly4cMYWwZrYoiGxhPwKpmYOBgyAg4PA8GgZkAhNhDdtkwtszNitb42mRa0y43C3E1x5FrTJmbMW2PG1yt2QApkGIP+EW7+EWXj2msJ6zz495zqnRwjAIT8VDH4qJcWfUxUxUpJOOXDXfDDGtCF4iyMMGRyccMKGGCFDDHkcvBHBgghNhDnC1b5WzHGtcMWLJa0xt3C3Cxbt1rjK3bZXDluzbM2AApSDoP+EVD+EUm75651E1VahPxU7fiqNpmwcCmK0a5ce0CGxlSwMBaw8LDyN7AQaIAhNhDLG2ZN8TdwtytMTla0w4sK1zkZMluFxhw42jRxmZuWAApaD4P+FIT+FIXnnirWNeBWrwCF+KQj4o/bsFZZNDLgacbgcPWAh8fWuAQGkwWCwGBwegwOAQGCgCE2ENWTHK0ZYsK3M4ysVrRkwyLXGPFmWsW2bJkysW+No4xgCm8ahPwq8fhWNrhnDFg0YNWDEnXTh3104sebNgCE/FMJ+KYfZTJSUL4cufHly3nRkhklSFSGz5idB4HhYFAwMFAwMBAkDBwMHbxcFCyYITYRjbZceXCyZLWzDG1WtGrBgtcsnDVbkzNmLFg5bMsrFyAKbhqF+Fqr4WqcLg5baqMFhMRVgIIZ8LTh56YlkWCAhPxStfilR1Q2LTjfTlz58tbyhRmnacCGzVhmCg72FhYNBwECgRAwaNu4GAgYcCE2EM2DNwzxZWC1vhaOFrTExbLXLTDlWtGGRi3cNmbDMxZACoQBLYT8LxH4Xla6MeLJKV5Z4mXJnzTkzZa1RSpkyWknXXfHOuDEg/4pRv4pP7vp1zM3U8g4ceHFyvhjFUvfPjx3xxPhc+k4yITwVeWHl54whCkKQrMiQiijGMJiMU47+3GEaCE2EZG2XIzzMcS1tla4VrRo4yLcLXHkW5srBlhzY8mTGzcgClcQg/4YyP4Y1azjeZub7c8YoIX4o3PijjwUmCiw01UhXPh7wIbOGHYKDwDBwqDhYnBMGg5EITYRjYZWrNo3brWmPNmWtMbRktcNMWFbkZssObM0aZmbhmAKfyKF+GzT4bU45JcBVdZhMNgsFhKqppI1tduHvydOPhwsk8lAhfi0k+LSVZRhLqpIpa8HhcPicHg6bYEkVkOEhwUd0UEwheJs2auOGNDHBDBDAIUammGOKGHLyVUAITYQwZNHDjEwxLW7NzhWtMjhstcsW7lbjZs8LRwzxYWjHCAKhgEwg/4ibv4icdzx5cHbwscrb58/B3coxVS8NvNmNa4axqohIIP+LEb+LFuuU9N8uM5i4jWtcMVF3vj3Z43dVwjhrXCEcd9+fhiE8idedPAN5znCKERGERGCJERlGSBHD4JjOEAhNhDZuwyY8LDGtYsGTZa0b5ca3FjZMlrJk0b4cuJowYtGoAp7K4T8PxH4fnbRybcWOeGM5YLasWbJgkjhrW80YSnOuFtraMLAg/4gOv4gN2Y41eKhpO+HXMXMRUUlMzV6IqbkhePtqi08ccKFLBHBHBCAAhhgjhjl1ccDIiE2EY2zfEzbMmC3E3YY1rTJiwrcLdw5Wt2jhtlxuGORxmygCoYBM4P+IB7+ICfQ7XUp59LRq2c9+PPcxHTl01pd7vaaaxOrbIP+H1j+H1uHTrq0JvwNiJRDEm753xzm2MY5cOXDVRGbyIXlLgVDpZ5YYUcUMKCEEMCGCGGFGQEkESAjj28EcOPAITYQ2y4WmTM3yLczfJmWtMzdstwt3GRayauGubKxx4subIAKogEph/GiN40UY3H4zI4jFYPB4pFpRLp5NpxMpNHIZAoXD5DH5bL5vO57I5HDYfDopJJRJI8AhvD0l4e1YqIlI6Wjo6SjoyMhIGHh5GZnZuhnZ+XlY2EhJKYnqSkmp6GhoGCiQIXjTSxwa+GGFDDBHBHBHACGCEhQQQwy4XOwRsAAITYQ4y4WzXG4yrcLLM0WtGjhmtc4mGJawZuMLBthc4WzFqAKrgE9hfjKU+MpuGbB4KuaOCGCCJNDBLPbgb8LicPhcXg8TXg554YYopKJKrsFRdNZJJBRNdhMFjLsBRUAhPxDSfiGxhg06I4smLJszYsWC1oJ0qvW98OXHny7devPtx5cdY3RhgtiyZMlsUbJIITxdxZ5+De9U0YRgQihFOUYwCMBGCEYBERhGd/A8IpAITYQyyOMWLC3aLcbDCwWtMbVktxZsrVaxxY27dhictm2JoAKngE4hPwmafhM/ji16s+bPmw2pKWCVqSRrfDhz5cuGaFKZtUtlMFJLsM4xVwTpcCE/Ehl+JDOMMOCtK0wr1rOslMGjNozYtFMEJ4cOXbrz773pDJmyYsUI4b677cOkITyd4BjLwDWsYpkQRlFCKU0IiMIwjAgEYzr4LnCO0AhNhDdywZt8LFwtyNcbha0ZtW61ziaOVrdmzzMMeZqwaZWIAp0HIbwsjeFl+Ch4GBhoaOkJKSkoiEh42Xm6OjmZuFgI6UmAIT8R0H4jlc0tikI4cOnblz6cd8NLWpotmliheYODYI9fPHDHBHAIYoyOHI5dDBIITYQ2xZcbFvhcrWrTDmWtGeRutxYcWRbhwsWbhqzzZGThuAK1QFvg/4Qvv4Qy+Re+3ft35LqYc4q5rXfhabnOWYu0szeWUyiTFzURWMVhE1m6iL4Z1MpuJhi6gmqYrkOTnjcAIP+Igr+IhnocOfbwenfDny48HgZM8a8fE3iKW6758eN5mYmOOd7vK4jEpvec3UY4axqkyVrhrh0jEQVjhrWmrnLjw6+BfAAg/G86nh5m5nc5uLTEhCUJq0SEwJgCpmJRJCasTCYETEiYCJiQJmc/Afh1fvgITYQ4cY3OXLlZLWuFg4WtMuJytcMcrdblxuWGZk4bY2WZyAKkAEzg/22H7bOsZ4cZuuPBPTWkL3ec3OcszKuGu3bhjgvfgz4vTnohPwZEfgydjgx5q5MeKcmWE4xjSWLBkxZsGCEo1w48ePLjvOsJQwRtPHhuITyB15z5N5znFOMUQRlFCMIwIwjCKMIk55fAJHaITYQxyY3DHLixLWDFqzWtHLJgtxZsmNbmYMWGZw1xN8eJkAKbBuF+ADT4AaZmCwGEwGAsiT04PC4fA4WNNNhrMNcg/4Mbv4MQ+GXHj35898eMxWK4Q4cY3MghtEY3goe/h0KEDAAgYOLu4WAgaEhNhDlk1yZGuHCtZZmWZa0b5GS1xhc5FuLJkc42bbM5w5GoA=="/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QLHAOAgAQdBKQF7AIBEHUChpucb3BJjigCpHGBpMgDCkgQRP//A0UeRh4FAzgLZBkgMgkAgIADAXvCHkUzCQCAoAIB4cMeRTgIAP4DAAAAAAAR5ezAPx4IC4euVuuV0AAKXBKD/dlfuz653iYVWuE9pxKF+Bjz4GS7JsBiqrIoJbbcXXj68GCGzliOCg7WNh4GBgYGDh6+RgIGvCE2ENWrBg2Z4mi3E4aYlrTFhyrXLXIwWucLVyxZ5W7ZhkYgCnEjg/38X79njHXlmKrWuGK1c8ePHrx48cq1XiRyuoP+BvD+BuNy3ympN5zz4748d3DXDlw6ajG44oXkzemfrnjhhhISCFBDBCEMM+xlQ6chNhDlyzxuGWHItYN3GFa0xM8a1w1atFuPGxbNWDdrkyYmIAqQATOD/bYfts6xnhxm648E9NaQvd5zc5yzMq4a7duGOC9+DPi9OeiE/BkR+DJ2ODHmrkx4pyZYTjGNJYsGTFmwYISjXDjx48uO86wlDBG08eG4hPIHXnPk3nOcU4xRBGUUIwjAjCMIowiTnl8AkdohNhDHJjcMcuLEtYMWrNa0csmC3FmyY1uZgxYZnDXE3x4mQApsG4X4ANPgBpmYLAYTAYCyJPTg8Lh8DhY002Gsw1yD/gxu/gxD4ZcePfnz3x4zFYrhDhxjcyCG0RjeCh7+HQoQMACBg4u7hYCBoSE2EOWTXJka4cK1lmZZlrRvkZLXGFzkW4smRzjZtsznDkagCo0BJYbxV4eKt9EwkaiY+RlZmbm5+Zm5mVk4mLg4SGjJqcoqakpJyklIqECF+BJb4EsZI7J8BJZVdZgsFddhKrLIoII67cDicHhcPfiZ7Y5QheIMutw9cscccKGEghhgghQQxRwQpY9LbBLowCE2EYWrRk4c5Gy3I1ZtlrTI4zLXDbM3WtXLXG1zM27LLkbACocBL4T8L6X4X02nJvhhnWEpWyZM2TRiyQhfLj06c+Gc5IShVWGCGI4gg/4PaP4PaWvCxwxwtfHvx7ut1mIqJtmspjCqip1cAITzZ4fQ8B1vCcJwiiJynBCKBCMYRhGVZRny+bKspiE2EYmTTIwYtWi1i5aMFrRwybLcWRpiW5MrjE4ZMmDPJlygCnsihPwemfg9Dy6ceu2G2DRs1YqQTrW9ceTLGkZZI4JWhfhG6+EeWy7ESYySSWW+3A312zxyUXYKrDXWSSsLXh7wheFMTCxdtdcEsEaOCEhQIoYEEsutnNKAITYQ3ytG7fFiwrXOTHjWtHORotxYmbFawYsGeZo2YtHGLMAKigEnhPwjJfhGfvkrxMGLBKeG+HHhwzjKd1bznDFozaNmDdON7oX4PXPg9nxmUmxUUUEt9OBwNeHYeueCSzAYDCYKqCGm+/Ez4vB4fCiF5e4Pij0dcccaFHBChQoIEERBDDDDHPpb4IdaITYQ4YtWmZxjyLXLZhlWtG2Jmtw43DZblcOMjTC5a5MjTCAKigEnhPwogfhRfozZsmbBiTvhy58+nDhjcpLFk0auBozcKtqyAIX4OYvg43xEmAsighnpwN+JweDwN88EVWCqxF1k0E9NuDnyOFxN84CF6E4xgbWWOFHHAhQRxQwIoYoCGCUtzOLjhghAITYRlbYWzlzkYLWDJo5WtGmbKtcZcOJbja4mObE5at2DZyAKkgEzhPtRvtW7MRC0cksFoQnHLh048sa0Ys2LJgoYcOfLnxzjS2ymzBoghPr5Pr3YXiXjOd4xlDBgzYsWC0Y3rlvhrG0sWLFgxF65dOHg49s84ITy54PnLv1jOaMYowjBCCMCcIxIRhGEBCcb9XhwrKghNhDBu0ZtWLbGtbOMTJa0a5ci1w4y41uZhkcNXLhyxb5cQAp7HYbwASeACVLwUPFQkZJSEdGQUDFycvMy8zEwsdDT0lOTQIX2FHsKaKsFVJFDXgb8PgcHg74ZpMJdgMRNRWtAhtHY7gIPAMLAwsBAwMDACBEBBwMXfwaDnSE2ENMjbNmzOGy1u3xZVrTG0YrXObI1W5MmRswxNXGHGyag"/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QzHAOAgAQdBMAHhgYBEHUChpucb3BJjigCpHGBpMgDCkgQRP//A0UeRh4FAzgLZBkgMgkAgIADAXvCHkUzCQCAoAIB4cMeRTgIAP4DAAAAAAAR5ezAPx4TNYbDmG8OYdiIkAAEFBgBAQIAAApcEoP92V+7PrneJhVa4T2nEoX4GPPgZLsmwGKqsiglttxdePrwYIbOWI4KDtY2HgYGBgYOHr5GAga8ITYQ1asGDZniaLcThpiWtMWHKtctcjBa5wtXLFnlbtmGRiAKcSOD/fxfv2eMdeWYqta4YrVzx48evHjxyrVeJHK6g/4G8P4G43LfKak3nPPjvjx3cNcOXDpqMbjiheTN6Z+ueOGGEhIIUEMEIQwz7GVDpyE2EOXLPG4ZYci1g3cYVrTEzxrXDVq0W48bFs1YN2uTJiYgCpABM4P9th+2zrGeHGbrjwT01pC93nNznLMyrhrt24Y4L34M+L056IT8GRH4MnY4MeauTHinJlhOMY0liwZMWbBghKNcOPHjy47zrCUMEbTx4biE8gdec+Tec5xTjFEEZRQjCMCMIwijCJOeXwCR2iE2EMcmNwxy4sS1gxas1rRyyYLcWbJjW5mDFhmcNcTfHiZACmwbhfgA0+AGmZgsBhMBgLIk9ODwuHwOFjTTYazDXIP+DG7+DEPhlx49+fPfHjMViuEOHGNzIIbRGN4KHv4dChAwAIGDi7uFgIGhITYQ5ZNcmRrhwrWWZlmWtG+RktcYXORbiyZHONm2zOcORqAKkgEzhPtRvtW7MRC0cksFoQnHLh048sa0Ys2LJgoYcOfLnxzjS2ymzBoghPr5Pr3YXiXjOd4xlDBgzYsWC0Y3rlvhrG0sWLFgxF65dOHg49s84ITy54PnLv1jOaMYowjBCCMCcIxIRhGEBCcb9XhwrKghNhDBu0ZtWLbGtbOMTJa0a5ci1w4y41uZhkcNXLhyxb5cQAp7HYbwASeACVLwUPFQkZJSEdGQUDFycvMy8zEwsdDT0lOTQIX2FHsKaKsFVJFDXgb8PgcHg74ZpMJdgMRNRWtAhtHY7gIPAMLAwsBAwMDACBEBBwMXfwaDnSE2ENMjbNmzOGy1u3xZVrTG0YrXObI1W5MmRswxNXGHGyagCnwfhvFax4rWYKLhotFyMrO1NXS0MrJxsLESENCRUZNSVNPVVICF+CCb4IJ6VEU0WAowVl1GAmqimiiSracbgcLgcSCF5I3sNeTpnhhhQoEMQghlhpn0MqLMgCE2ENmuHGzwuca1plYZlrRoxaLXLjCwWsWbZs3w4sTNpmzACoABJ4T8MwX4Zg9OWe+UYUxYNGDhYMGSUo4b4c+HK3yihKOKsIiD/hEc/hEd6a6Vjgvjvn4rnxmarGoirNpuLxMUheZOF4IdXPDPFHBHFDDBDBDFGgghIYISGXT0wtOAITYRkaM27hvkcLWbRk0WtGrlotcZmDNa5zOWLlkxYN8uJqAKkAEshvB7h4PrZJMQkVGIiRhp+JqY+hh4eIiqSisKaikICDj6GjpaGXj4OCkpiclqCcCE/B8h+D5umGsha+pqbmKcr3w3vONlqUlCM54b8HLrvlCF0UMMWXpSTSRQRIJ54440cEMMEJFGBTbq0MOdITYRibNWrBoxbLcLRtiWtMWHItcNsjRa2aNmTLNixOGeJoAKiQEwg/4QVP4QV469N9ta1rEXnN8ZqqiKm8zbNXLOdzzvfC+UcoT8IN34QecE8ksUsEVZ48OPPjvVaWLBkxQpGN53w3x4cd6whmxas3AAhPRHjeEfAd5xnFGESJCKCAQmAXjXT2Z0nnAhNhDLG4yNWjnEtxY8zFa0zZMa3E3zMVrjNkc42OFq3yssIApuH4P+DoL+DnddcYibWiKhiq1Wp1x4bnaE/CwV+Fe2UaYZrzx49uPXjmlkwaNmKWLDaa6GypgGBgJ+pg4GBgYCBQACBQcDD4BgUDbgITYQ2c4mzFvmaLWWTFhWtHGbKtxOWGVa2Z5mORw0ytmTBiAKhAEshfhFY+EW2NDZVisBdJJHXbg8PgbY4aMFgsFhppJ5cXi8Lh644KMBJiFVYIP+E6L+E6ecXq6QNRwqFTed2mKxjGFZnLw+IIXnzi2CHXzxoyAQIYIUEYEcCBDFHDXsYzSgITYRhzNMrBtlcLW7JqxWtGbVwtwucjJa5xOcWRs1wssjJuAKVQ+D/g2O/g2Trgqpm+HGMYCE/DKp+GS+WaeBKmGm/Lt1gIbQ2NUzWwcDAwsPgGBgIOZAITYQ4cN8bnGybLWDLM5WtGTZstw4WmJbiw5m7hs3aYsbJuAKcx6F+DxT4PFVWAguimjprvwt98Mc1GGwWEwEF2BXzoP+GTj+GTlzu9Xy124cOGoXfPjnnnbq52CGzxidB4Bg4OAg0BAwCBQECQMChYXAcGUoITYQzYZWObHkaLWjNsyWtMrNwtwtcLha5aM8jFvjc43LDMAKVxCE/CfB+E/mueM7ZNXAzapSVIX4XLvhcZuqx0FkkMeFnxN+JwKGyhdwabqYVDw83VwKBgQhNhDJniws8uVktcNWmNa0aN2y3C0zNVrDNixZXOZw5bM2oApyHoP+FQz+FQHF67xtxjeK4RynC4zU9sxWAIT8MT34YnckskpQneuXPp05bzhDBkxZmLDTDECGzxieCg7+Fg4NAiBQEHBQcBBoND28XBQNiCE2EOGzJhhZ5cy1w1Y5lrRi1cLcWVhjWsGeJy4Z5mDZtiZgCmQYhPwuxfhdlnWTNbFSSd8+XHfDkvalAIP+F1T+F0uM6moiYUqqxlzz4fGG0xkWAhcAwsHAwMBAwECIODicAkHUgCE2EM8rJuzYOHK1zmbsFrRxlcrcLPFiW4szhxky5WrXFkygCkgKg/4XOv4XH46TeuM8wIL+nbv6d93N6rqHzNhWBxOc0uAwGBy8ITYQ0c4sLRkzxLW2ZuyWtGuJotxNMjZazy5cWZtlb4crJgAKaxWG8MJHhhTiJiOmoaKgZOVo52hlZWBgYqGjAIbwp3eFOmFko2chJSQkJaQiISBlYGdoaOVAhtAYtQNbMwMGg4KDIuZr4GBR4CE2EZGLZm3yNGi1xmxOVrTK4yLXLVtlWtcLVpjy5GbJnmYgCngihfhcg+FzWm+fAyRXYDFZLEYTARS34HF4e3GzwKqqrJqEQIP+Glr+GlPU6upzfG97sajWMJq18SSF5A2cMGdwMccKGGGCGCCGKOCCFCjhr1ccUuLAITYRhyuGrlhixLXORm0WtMThmtxOMzNa1b42jRo3YM27BoAKdSCG8IynhGVIyNSMbKycnAwEZLUVNTUEUh5GZnZeXi4KIjCD/hws/hwtKvTFU1N73vO7TqtOW3HmheLNPBhcHXLDCjgjilihhglijijgR7OFHhQhNhGXFkyNWjFwtcZMzNa0wtWq1w3wtlrdrlYNHLdq5zYsQAqfATSF+Ahj4CLYJqLrKKorJKLJKJEtOFw+JxuFvvnnpjppweDxODpngmoxGKx2IsxEU0SF+AhD4CCZY4LYoYFCiKiaKjAWYTAYjCYLBYCaqSaKCRJLLXbh8Picfhb8bLXPTKCD+UPgud+j1zcxMTEomJiYiRIExEiU74+zsyAhNhGFhjxNsbJytaZsuNa0ZM3C1xjzZVrBjlw42zhtmctcYAqlAUKD/UtfqacXPQ7TGeJ3VPRidcznvFxXJE8M2O/ZMcufDjvPO5jWvA4dsaqE/DdF+G6PEncnWEcBaMsJjUngYoyirVhwZ7Wy5FaL2w4NFsWrJmkrrx8vby9OsITwRhacevLhihSmLFKCc4xghFCsYzhGMIhCMIoRhGEJwhFGNc/dRaQhNhGJtkxMG7BitYYXDJa0Z5Mi1wwyN1uNq3wtGmXNjatMQAp4IoT65b65GGOuuWG08ks2LBZCLDhrjxzvCOhmtqCE/Dm9+HP+1N0d0sEpTrfDjy4c+HDKdLYMWaGK8riF4QwaDD4PBwxwxoY4EMCFBChQxx6+OKPHgCE2EYW7PKwyt8a1hlZuFrRq1aLcTdi0W5XDRmyxNsbZs4yACmoeg/2mX7S++seHi8a6ctcIi853u93ep6Ogg/4c2v4c5eGPAeBOsxx47773x4kRynlGnECF5E2sMmnnjlhhhhIRChSrdSQ4MCE2EMsTlo0ZY8y1pjasFrRu3wrcTRrjWsMjlu3xsGrFizcgCm8fg/3En7i9x7eDynVY1WIiM3x3vrm6jHDp2IP+HPj+HO+p5ceU6Vm+O+fPj13OKxw8CuF4sIXkTbwQaWmOGOGGFDBCI4oUMuD0aGOkITYQ1bs8mTM3zLXLdzlWtMbDKtctnOZa3as3LFmwxOGDNuAKmwE5g/4Qcv4QZ+ceD259JxTO+fHwd+HndyhEIiMMMrtWOXTprlU1x4XqeACE/Did+HEuezLkUjZRGMcN8enHnx5ceetcM6zha2TNq4Wjdo1UwUI3nnjjjhgAhPEmmMubpnhjOFZCAhGaMJ0mlGMoiMk5RCavL5MJwyAhNhDnK0YsmjLEtyYczVa0yMsS1xictVrduyYZMLJm1wucwApQDoP+BM7+BMW641Nxx4NQg/4cHP4cA401M45x4M9whsxYPgYG7iYWHhbmNQM6ITYRlY5s2bLkyrceJzmWtMrbItxOG+FbmysHOVixzZmjliAKdSCE/AwV+Bgeea0NFqGPLv168ca0yZNmq2Za8ccQhPw3UfhuzwY82NMpixaMmakozy48uO88eCZIheZOFYMHl5ZYY4UMEMMkcAhgjhhwunjghpAhNhGJvjbs27lqtytcTda0YsWC3EwZZluZxkY4cTFq0Y4mQApXEIT7LT7LWWu22EZZJcKmiWSF+KbD4pscNFiprIoI8LPj78bWhsoXsCu4mDhYWDn6uAQM4CE2EMcuRq4xsca1i2bslrRjhcLcLVhmW48TBoyc5czlniygCnUdhPuSvuS88qyWtgyZLWhW+XXt241dEuJLgIT8VAH4qAdmCGRKuHHny5ceGc7StgwMFaY6AIbJ13AwGAYWDgYGBQMBAwMBAwECQMDD4DgIGBgQITYQyaZGmJxlYrcjNyxWtGGHGtcZGThbmYY2jVsxa4WGRgAKWBGE/AKR+AVXExa5Y5zlSeymKwCE/FPp+Kf/AyQzYMlIWytOHWCGxJJoK3iUPAw8DE182gZ0ITYQ4Yt2bhu0xrcbVsxWtG2NytxMW7ha4x4cbDDicZWDJoAKbx6F+Ahb4CGaILKrJpJZ8Hh8LhcHDBNhMRjMVhqqkEqE/FR5+KklOBSls2DZgyIXw5deXLfLTDDLMIbL2C4FgeDgwIAQJAoODmbOBJYhNhGLG1Z5WrlutZY2rRa0aM8i3ExbsFrPG5xssbZw1YsGAApXD4P+ElT+ElVfWsxEcuHbXACE/FLx+KXnRaWq2Kl4Z8e3KIbOWH4CDwHCwsHDytrBQcBEACE2EMsLTJictWC1s1ZuFrRixxLXLRywWscjVliyY2DhzmcgCmsZhfhOG+E6m+KGbAYTCYq6iGHA4XD4nA1zQXYDHIT8U+X4p3abFq1y5c+vHjnGlsEMEqYQhs9YngIHBMHBoFAhAkHD4DgoFCghNhDRzizNWjVotzMmrla0cOMS1yxy4luJlhwtHGZrjYNMQApcEoP+FiT+FiW8456xXKZuOdceAIT8U2X4ps8Fs0cVISqyx15cuUCGylcwsBR08HBoWAh4XAcHAQMWITYQ1bYcznI3xLWjLHmWtGjJmtw42zdayZsM2Vm5zMcLNsAKeiWE/C3l+FvPRp0VhKFJUjCuG+u+mM8FM2rRitKdc88qIIP+Kdb+KdfnyKvFxamMctdI0zxz157vOubnPcCF4+1McmnvljhhQoIYEMAhghQwQo8DrYUcoCE2EYsbLK4YZMy1s0ytlrTI2YLcOXIxWs2Ldy2xsnLVq5cACnkghvA1N4GvYOEgJaOmJiemJyYlI6MgIOFj5WhnaudpZGjQMJDAg/4rzP4rw41fKMVE73z7767zCtVqOXHU0IXirOwwa2eGGGGBBDBDDBChQkdOrihgmCE2EMWOHKwZ43C3G5YYlrTFlbLcWXKzW4mjdrkwtmbXE2YgCokBLYT8IVX4Q0cEtzRLFCxOdceHPpw3nCGK2KGCcpxRthsrmlLAhPxXsfivdlGCE5TgJQtSWKlozvh05duPXGOTBq1cbZoxQvh0gIXibOwNTHDDDChQwoIYYIYEMKMIIIJCCGXbwxogITYRja4s2LK2xLWmLCzWtG2ZktcuHOVa1ysHLXHiZY8TPMAKlwEuhvBop4NI4KIEFBwaCiYiIhIKChYGJhZGDhYKEkEdBQkHCx6PhYCAisXYNQUIg/4V/v4WB4wOGN469OvG8wquGOCZ5t8THJ5BM+Hx776gh75NSWwmBiBoDAYCgMBgCAwLBN0ghAICwJc4HAQIHRYJA4FCwCE2EYWDdniyZGq3I4y5VrTDiaLXLlozWsnGTK0YMWuJxjwgCtoBcIP+AxD+Aw2zjw3rWMcqrBdrhSopec3m9lITbnO5iNRwqE5mUaxw1VQXMXqIiIiZlEYVBxzx47uUVeOM9diD/YHfsIcX28Pwu+s3e7yiNY1WKCq1w10xw1iNKxrHDlrWkKnGtdscIjM753U64RjHGePHjm7pcxz58/B48+vG5iZzufD35rjM0IP5A9e493nm5Ji8ZqSJACaTMIkQmJhFxExKYSQmESkSAiUE1NXNWlJnyfVi8eIAITYQ5a5cbRkzbrXGbJhWtMONstxMWzFa0yZWzDCyyY2OLCAKeCeD/g6O/g6f05V2xpw3vOed3mETS68HG5uWemagg/4hZv4hX+G+3UuYtO9+Dz3earh4XLlyxiKtxjLmheQtmaeuNLBCIYYo4IYAQRxRxQxw7GmCPLghNhDVxjauGTfCtw5MjRa0zMWC1y5bsVrBmybsmDhk5ZucIAqHASqE/CVt+Esu0N0NWakIYcunbpxzlLJm1aMFJXx6c+fLdSG6uymAhPxHbfiOtnlnpvGNMVt2jVakL1z4886ywWzYMloTrp4eHfhzxITyd3Yubw6xiRQijCMIiEUJwCNdvbnCeEAhNhDZo5xYcjBmtxZW2Ra0zNWy3E3zYVrPK2YZGORs0b5GQApyGYbwsFeFieFiYqIkpSakIqBh5GZmZ2Xi4CFnIyWmgIT8SHX4kG9kM1Z59e3fjz4UsWK2JatcYIbT2SYCBwbAwaBgIEgYKBQcDB4FhYNXgCE2EZnGNo1ZtGC3ExbNlrTG5aLXDluzWtWzDK1zOGbXEwcACpcBLIX4YrPhi/gjmtmlijiiuWYKqaqSCCKOKOG3A4PI43J4m9ZgsNisViqJgIbxFieItGDgYSJiENAQUCQETBwsFARUNLSkpLUE1MS0VFRELFzM7P1szXzM3HiE8gdWMOvhvOKIRlGCMIoymgIThOM+D3ZVliAhNhGTG2bNMOXEtyZWeZa0ZZmC3Dja4VuFi1ytnGFzjzYcgAqCASWF+Gyb4bN4Yo8AyENU1UkUct8+BtnliwF2EwGMsoiwceFvw9aF+J9j4nz44Z4kRNRNdZgMFhrLIoJ78DicTicPga76K5I6AIXjTSxxaWuchhgIRCEEKGCGGXO4tCzQITYRkYYWzHNlzLcrhnmWtG7XKtwuWrJa2YtXLPC0YssrPCAKah2D/iF6/iF769OHCOjWZ554998czWNY4XrmhPxZ/fiz/nLPgjSVqYqQtKUJVvfDtnvrwaiF461Zp644SFDBHBChI45dbLArITYQ4c5GDLK4YLWOJowWtGzNstctHDJbiZ5sObCwYtm2HKAKTAuD/iFa/iFjrNYdpxiG8WbnizXpIiUgoGGj4ebAh8SVMoMNm8bgMDkIITYQ1zNmbFg0YLWbFphWtGrJktw4srRblx4WDbE5ysGbJmAKoAFGg/4gZv4ge4uN9rrlz5OPA4cfAY1jFs8+fHwb2mqioVdVq68K8VEzlnn053BiLoCD/ieW/ieVrPDnrMTVokImYkVFb7ZTc5mZqcMXy58NplNKvtd1zc44wITx5z4w5+2sZwijCJGEYRhEhEIRAEIoRjAjAjBFFO/geMI6QCE2EOczNvkyZWy1zjYs1rRliyLcOZpjW48bnCxctmTli3YgCowBO4P+IKz+IL3E8t6OlxEREpu5zmLSi6tDh36RERcXN3F6ds6xgIP+J2L+J2uM8ufI0iBdXExSiLm5zOYrqja5mqrly5ax253xz3CE8oeA4y8A1nGMUUUYRhFCKESEQRIwRggBGvP5KLYAITYQzbuWjFq4bLW7TG2WtHLVytwuWmRazbM8rjLhw5HONgAKeiCG8YTnjDFiYiHhIOEQ0JDSCqkKKgnJSIg42ZmamfqYeTQIhPxSnfilFvKuJaEptrbxdOnLhngps0ZNmDJTBMCF5A18sWxhhhglihhhghhghBDDTraTGiE2EOW2Fg1csnC1y1Z5lrRoxaLcOLFiW5mmbJhYsnORmzwgCoQBNIP+N0r+N2HMcfCnwHgRwxCbvPG73NzMVjhrhjF558+ffN1FeFTtFoP+JvL+Ju2F63ac5grVVioqYXEspmJ1OKJnMx3HMITyZ2608B4YzTgEYRE4BCMIgQjCMIl9fgGKMiE2EN2+Fs0xuGK1liYM1rTM1ZLXLlk2WtGuJrjzM8rLGxbACm8dhPxz+fjoTpfExSxWpaUJ1w49efTjqjowbMiE/E6F+Jz208kqIVw48enHecaYMWLJkjSsZobPmJzBMKg4CDgIEEBAkDCyN3BwEHAAITYQzcZWeNwzaLWLlo1WtGWPGtxZMzZbmzOGGPM5zNszRyA="/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lAHAOAgAQdBOQKxAUBEHUChpucb3BJjigCpHGBpMgDCkgQRP//A0UeRh4FAzgLZBkgMgkAgIADAXvCHkUzCQCAoAIB4cMeRTgIAP4DAAAAAAAR5ezAPx4LQ4LKAAAAAAAAAAAK2QK0AYT8NAn4aGcGCeyNsLTfHCtLQxSlGM5xmotFC951RhSVqIRVjGELSlKMK1nOCVISkjCcqWxaNGrVozWpCatZxnWscevPp16dN8cpWlZKNaznBaEqRheeOc0pWtKkY3vdWUoWojXDhw564cOHLt179vBz6bsWjicTndLqdICD/go0/govZ44vEdMdtctRqYqMctctaxiojVRGImZzlmcrvO+fPrz573crnN73e1qpVrzu7uI4VqIZueM3VVOnDwazm7zm83vPHn3z1zxzdzuebdoxjXDGq1GOHCuXLlrwMa1Wo1XDlw4a0i+8+Hx8PfOD+RPfuvgWUwWzFxnEiJRcBMxFxKJRMSQmJgmCYARdXAATCYTExMJgmBEiLq4iRBKEwSq4lNWRKJqatEgIlMJb38IxM+CAITYQ5cY27LG3yLWrFoyWtHDdstcsMOVbmzYXGZw3ZtcWJkAKeiKH8Nr3hujgCARJEIBCIBCoVGpFMJ5PJpJoYisvmdJnNFkMpiMPhcCAg/4RJP4RM075TitL5c9rU01euddeG1TghPE3Bg378M5xihGEYEYpxqnPPz5KYiE2EM2zjK4wsma1u5bYlrTC0wrcLLEzW4sWVjkaOMuVkwZACnAah/DPB4Z4UWgkJhETgELlkWmk4oU6lUUgMXmsxptFncrAg/4TvP4TvXPlvlvhm+MwxUY4ZrjfEIXjrbwQ6GFBDDDGjhhhSy4/JxRwRiE2EZMuRniYtGq1q2a4lrTC5YLcTbI3WtHLbKxYMXObNlcgCmoZh/DQp4aJ4XBYLDoJEpZJJlLpdKpFEoRAYvH5DPZnPZyAg/4Wcv4Wa7jjrdXEVEQynbc5gIXjLSwx5W2WWGNCCGWnUwocOCE2EOWuVuzcNm63Jka4VrRyxcLXDVjjW4nDJszcZG7fEwZgCmYWh/DKh4ZP4FBIPCoNGotMptPp5MolAIrMaDVajTSD/hnY/hnphvpdTUXSnbcWyIbI13CwVvBoOBgYFAwKDjb2Cg0iITYQ2YY2bFvkxLWbdszWtGeVwtxOWjVazZYWrdwzZtWjFsAKYxSH8MlnhlXgkMikamEon00ok2lUOgMHl81o9FCD/hye/hydzOOus6zi6jWIzNiGxpZwC1gSAQMDBwMXfw8BDyYhNhDZkyYs8uTCtx4XGJa0yOci3FjzNVuFxhatmjNowysm4ApyIIP+FGb+FGHPC+lcGF7zvne6xWtVwmud7WCE/CQl+Eh/FitmWjK9ceHHjz48tZrQ0Yt1LSlEheWOC0mfvllhhhQhHFDBHFHBLkcvDBDgwCE2ENMzNszzZsa1i0btVrTC0arXLNnhW43ORrhcN2DZthzAClYShPwtKfhapxWzYoZLShJjjfLlgv6LK/osP3JTY851uYCG0Vj+Eh7+DgUCgYWFuYeBXIAhNhGTNhaZG+HKtas8Lha0yZcK3C1bMlrnJkzM3ONzlzZMQApnHYP+GEb+GEfny8DFVbed3e5mefDrjfSeGNCD/hIi/hIjq74XiIqoDNc3PHh1uLCF5c4PQaO2OUhEcUaGVLLj8XFEwQAhNhGLMzxtcjRmtZN2LFa0yN8q1w4bY1uJowzMHDNy4b48IApMDYP+GFj+GFl158I1yxiZg/4STP4STSuy+VxGQIbOGI4GCt4uLk7dBqMhNhDDLkcYmDNwtcOXDNa0YNWa1zjw41rfLja5mrZpmY4WgApWEYT8PtX4fXWVw6TQpklilQCE/CM9+EbOmRqwYMFI033059aGzJhNAVcnCxKHgZmthSnAITYQxzNWDXE5wrW+LGyWtMmVwtxY3OVa2xNMbFvmctGeFuAKbxiF+IFj4geYo8JFgsNZNFBXg8Hh8PbXIuwGIIT8I8H4RxbXlOuPHh04bxhbNiyaFKiG1RleEhcBxMBCwcBBwUDAQMBAQMLbyMBB4PAhNhDZiwYuHGZmtx5sjNa0zZca3DhbtlrjK2ZNWWNxhaNGAApvIYT8POX4efZ5I5KWigrXLXHW8YWzZtWbJLBljnuAg/4VOv4VQb4eH0mqpiKrUYqG88+fXfXHPTCGz9i9A3cHBkHAkGABEwuA0DAXoCE2EOMWTE0xY8y3I2yN1rRsyxLcLLIyW5mGVxiYMWDZuxbgCmsahPxAufiBxtOkMWTBitGdc+nXnwzjklmzcICD/hU2/hUtpiKzOePHnzmarHR4E1z6AIbUGTYBgOHiQIOCgYCBgIeHvYeAgbkhNhDBlmyZWWTGtYucjVa0aM261yxatVrhhkytcLXMwxNG4AqHASyF+HnT4eiU0uAwuErqwFFUiGXA34G+OWajCMhJFLDgb8DXTDNBjJMBcIT8MN34Ya6s+jLkva9JwQlglayLHpMaVMWS1KTa9eHPrIXiDMmPvhjRyo4YSCEghBAECNPPsY4I9SAhNhGNk5as2rhgtbNcrNa0cYWi1zmw5FrhlhZNMWXDkaOcQApvHIX4gYPiBhnhlgkosssoQ114XC4XAyrJsJgsRUCE/DDN+GGfFKeKcp4a5cOWd4WtixW1XhWWMIXmzhmCPL4ueOGEEEMBDHkcvCjxYCE2EYWuXC5Y48i3FlxZlrRtlZLXGbM4WuGznJjwtMjTE0ygClkSg/4fDv4fD+er5OF0qt+AxICD/hpu/hpv8Cr0i73njz49YyCHyBdYFA5/AYGIDA4TQ4LAE5AhNhDJw0ZZHLRktzOWDFa0buXC1xiYYlrDLmxZmuJsyzMGQApSDoP+IEj+IF/Or4VOuOGgg/4aOv4aG65Ti0d78HmAh8wYNgKjwWCwWD0GBwKBycAhNhDRrkbM8rXEtYsMeJa0xt263Eyw41uFizcNMORozaucoApxGoT8Qqn4hc4Y7QxYNFslpRrjz68+HPaeTNqAhPw0FfhnvyWwSlfDn169+fPFiyaMWjFBhIbT2S4CDwLAwpBwcBAoGAgIGBgaehgIGDgQITYQyZMW7Vo1yrWOTEwWtMbNwtcZWjJayxZnDNllYs2jhsAKWBGD/hxS/hxJze9danlnHKcXIIT8I634R4Z5NuytoTyZZThOAIbPWK4GDrY2Dh4GDhaOhIGJITYRiZMnLjK1xrW7BqzWtHDTEtxYcbJbkcYszfC3bYmLduAKTw6E/Dh5+HD1ky3rGU5YtWKD/hTw/hTxTGorG93uwIbQmNUfSxsHF2Myg4KFITYRjbscmbE2YLWjho1WtMzNktc43OFa4xNWzBxiY5sTBgAKSQqD/hv4/hv93HGKqtCD/hfy/hflzPHM3myHyJb4DAZ3R4zB4DWQITYQ4xs3DhwwaLcObHhWtGmRqtw5GDRbhzZmrJw4yNm7FyAKRQiE/Ddx+G8+mbNJIIP+G4L+G3+3O8yAh98b/gtDh0FgEJAhNhGPG4ZY8uZotytszZa0wsmK3Czb5VrVvjw4XLLNmb5WoApaEobxWkeK4WBjk1IRExNTk5MREwhIEIP+Akz+AkXdbxPCV1PGM7CGzFhODgL2HQMCQcHgmDQc6CE2EN82VkxcNsa3DhxuVrTG4YrXGVm1WuWWbJiYY8bJm1YACmEUh/FfZ4sQ4JDEkjUUkkmkUii0CRuJyWQyMIP+GuD+Gt243FcU5mZ1kmyGzdiGAX8LBwcBBwEHBQtXPoFBACE2EOMbJizZNcK3FhZMlrTC2bLcTJrlWsMmRi5ZuXOPNixgClsSg/4w7v4w/Z5Z4Vi/CnhidTGQhPvfvvb8uLbbHHPa6E7VpMCGgJSEhoiOioKZn4mJh8DwsBBzoCE2EZnDdm4bMcK3G0c41rRg3aLXLXMyW5nGVjmxYXLlmxxgClEOg/40IP40IcXyzq61x0wAhPsMvsJ9ks2GUKtMdMyGyBYwcBTysLDxOA4GBgZcITYRlys2bLEzcrcLFo0WtGrRgtxMWLZa5zYceJu2xMGrFkAKbSCD/jVy/jWbT4XHty6cKJ48Z5lVrho1zcdAhPtGvtD8k6TYa3w1nGVMUM1pQjXDfTHXfg4QheWuCzWzxxwoSGCGAgEEMMuxjMeAITYQxY5sjfMwZLWzfCzWtGTfItcMMrFbhcsGTJjhYtsjlkAKdyWD/jYY/jYfxPCtRbe94RwxrGOOeu++93GuVdscpIP9b9+tl6XwnF24578W82rWOWqxEzvnfi34c2CE84eH4w7uusYxRjAhCEkowijGM68PownKYCE2EZcjTDlzMG61xmw41rRrhzLcLfEwWtGmZvly4sWLG0yACnAig/43ov43l9XynEXnnnrx47tWOGu3LhqItnObg/2k37SOOMXOc5zLGOHLhyxipubzfV134OSF5w4jil2MsMZCgQQICCGEhS4PRywQ3iE2EZXDhg0xMcy1nhx5FrTMxbLcWTKxWs27liwY4c2RwwZAClYQhPxxYfji/xV0SwUhDGxsOYCE+sg+sj3M1MFCsNdeLACGzVheAg7OXgYGDhY25g4CDjwhNhDVpmzMczDGtyMsmFa0asW61xicsluVw0xMW2JphaN2YAphF4T8dLH46d7V0RxWxYISvj06cta4pbLAg/1qn60fV6UJjcImNxxnYIbPGJ4CDvYmDgUDAwCBgEDB4BiUDYghNhGXE3zYcLFgtbOWbBa0buWS3C0ZuVuXHjcsseRxjbuHIApUEYT8YfX4w+8eJsnqtmxUxRVig/4FeP4FeeXNPHhmrvW44oXZTIMHhaa45Zc3j4Y1QCE2EOMmTIyxNWq3LmYs1rTC1YLcLPGzWsmrlsyxOczNlmYgClsShfjQ2+NEeGJZZgsFjLLop48LbgSE/AUl+ApOEsdMt9N8NbRtgwWAheDMDLFi8PLOlglv08aOUCE2EMsuHKxcYsS1u5Z5FrRm3crXDfDkWtGrHDlzM2mZuycgClMQhPxyVfjkrw6J5hNnlGmQhPuzvuz8GCeaUsCV4566wIbMGEYGAu42Bg4GDh70g5MhNhGZg2YuGTLItcMGjVa0c4ci1w1xOVuJzhbMsjbLlct8gApoHYT8drH47a64o4KYsEqKzx49NaxUpbVTFLAAg/3u3723PDekFzm848PEiuPKdTqF6A4vhw+bljQoYIYIYIYEKGPE5tDAITYQ3ZNWjnC5cLc2Fm3WtGbnItcMMLRblbuc2FhmatszRoAKcCSD/jzM/jzhq+W9XqKxFREzm5lnhiqiNzlugIT7vj7ve0cE5RknO974ZxStmcCCUcM9Mc99N4Typ4JOzjrOcIxhFCMBCKE4RV09mE4AITYQ3a48bJzmxLWmHExWtHDfMtxOGeRbkyMMLbKwytcWPIAKciSD/j26/j27eBPLWKtzvnvPhs3FxwrhrpVcOPRrAIP9p1+07eE4aYZne77ua6quFYozO9989YXmDhM2M6FDBCRkMCCCCCCGCGOGfYxocOAhNhGFk0ysWLbCtbMcLBa0bsma3FlcsluZwwc42mLLhcuGQAqDATCD/kFc/kFbur5cfCvtOFze82RUViCbm7zmbIrhPSMWg/2nn7Uu8X4mfInExu+OeO95mK1rHTEJu+e98d7YjtPhTymE8SaZy5Om85zhEjCcJwijCMhCESE4TTV09uEZUCE2EYsLBk2aZm61w2ZZlrTC5xLXLJrhWtczls5a5MzlyxYACmkdg/5Eiv5Ej91nhWOGqq8558+PGYco6eFpQIP9id+w9cOPBd53vjvM3iK05ceGcXSF5Q4BQ6meOOGFDBCIIUMcuXxMEMGYITYQ5csWrVi4YrWbhhjWtMzBytc4mzNa4x4mzRo3Ys2LhkAKah6D/kUw/kUla58tuaOckYxitXC+vLnrYIP9l5+yt4676zEuccbzu4RjXDHK+HHwPBCF5A2Mc+XrjjjgjhQhBDAgjl1NsEuRITYQzb4cbdyzyrWDdu3WtMmJytcscbZa2yNGWVrlc42DJkAKgQEnhPyM5fkZvwVzVwUohWOGO1ny1wxrLBgzZMmLFaNssMNagIT6hj6i/Rm1UxWSvPDfPnY8ckrSzWwRirHLHbO9aoXkLZmjwMcMMMEMEJHBDBDEgihghQo479XHBHAAITYRjxN2zdlmarczXE4WtMuRgtcsnOFaww5MmRmwx5sjduAKdByH8dknjtngiJQCMQqNQ6NSKUSyYSyTRSBQuLymXyudyuUx8IT8BA34B3Y1rpjfThy48eW9ZsEsGSWSGRKF4kzsMOVpnRiOCWBDDBDHLtYScCE2EZGDPIxZtGq3GyzNVrTIzwrXGJnjW5mGRzhZNMbDK3agCqABLYfyFneQp+BweJwOQxWVyGXxuMwKBRyRTqhUicTKTRiDQmHxmSyGSxuMxORxmHwuAweJQiNRaNCF+Ao74CqYY5ap8AwkV1F0lCaSCKmG+nG4HG4/E4OmWajAYjEYarBSEYCE3ciFOHhjGM4xmmTgjEjCKERCKM58vhxi5wAhNhDXIwZ5c2Ryta5mOVa0Z5cS1yycM1uTLibYWrNplasMYAprHIT8jfn5G8cUbRtGN5472rCloSnLPbPky8CE/ATd+An3RPRghKNa3x68OOMI0wYqZq4sYIXnzimC/UxoyGCGFCIYZb9LHBDWITYRmbMnLJpjxLW+NrlWtHDVgtwsMuFawwt8mRjhZZmLByAKggEvhPyU1fkphlCNNZw88ctKZrasWLEY64cNcMo4sUsksUEZ1pXAsIP+AWD+AWdjv2HK9MEXFoYipiZznN5tMxHfh1bohPGHFhDm7axhGqMSMJwCEYBGEUYQjGvL5dYVqCE2EZMrJhib4Wq1xjcMVrRmwarXLTFhWsHGNxjbMG+JplYgCnQehPyY5fkyHnTPopghgtalkL49OfPjvG1OJm4FAIP+Ahz+Ah29XisVTM8eO+e7hjWuk8M44obNmF0HXy8KgUDAQMBAwEHAQMAgYCHg7OTQduAhNhDTK3at2DVityOMLRa0ZZHC3E3bsFrnNla5HDPEyb5cQAqeATGH8mb3kzHi8YjKdTudTuhUOiUWZTMBKJTCoFAINAIJAIHB4vDofNYFB4HAYFCpdO50AIfwBbeAOGUS2WJrNIjEIbDIXCofDgE0mtOjMEgUAgcDgsHlc0msYicDQSCw6IxKJgCE81eEUe3nvHCJwCBAITAAMPN5dYRwgCE2EOW2XIwx48q1uwYZFrRvlcLXDnHhWtszBwxatWWXEyxgCokBIYfyJJeRKWXz+fzuJwCNSqhUixWKlS6HQGJxmYz2ezmYxmHwGDxyGR6NAIbwKAeBSuWipiKmJSOhIKHiY2XlZmVm5WRk4eGho6YmpCahooCF5S4Fhg1M8MMJChRxRhDAR062FDjwITYQ0cscbZu2YrWLjHmWtM2bCtxOMrZbkYZsWJlibtWjfGAKax6D/klo/klb5Kur3ve8ceWO2NVlvPeuPgX2g/4FiP4Fi+zpWJnd768+OeqYrWOkaLiGzxieBYDgYNBkDAIGABBoWLuYWAg6MCE2ENmrdzjxOcS3IwYYVrTHjZrXGNowW5WrPDkyMcLfHjygCoIBLYT8ma35M2YVnjnOqOC2aWKUIxvG8VZQhKkKUShKcK04fQ6IhPwJKfgShxYdF8EaIJhKkqQgRvONVYRTTwy0w2dnsIXkrdwQ5nCxywwoUMEMEMEBAhCECFLLp74odeAhNhDVkyyOGjlstcOG7da0aZmK3E5xsVuVy4ZZWubI0ZMcQApVEIbybueTd0KKjh4aPjoCBVCH8Cb3gTfCcTmlUuqVWZTNA4bTWR4GDu4eBhYOFk7cg6MhNhGTDicucWZitZsXDNa0Yt3K3E0bMlrFowaNnDLI4ZM2YAqbATCH8nRnk6Ni8WIHApdL6NR6FQ5hMQJPJopA4BBYLDYLC4LHKDQJjMCZzJQaBR45BYfwIxeBGOVyolssg8Gg8GhcKicSAoVDp0fgCAwCBoHKaNR5tNyHQ9J5NF4dCIXojjeC3SyzoUMACCERRwEEKEhQiOfR2wR6sCE2EZWrVxiaNMS1s1ZOVrRowaLcLJtmWtmuNs0ZMWmPFlcgCqIBLIfyIveRD2DQiCwKBxeFyuNzWRzWGwuEQyTSyjTycTaaSSMQ6AQeNyOYzeZzWWxmIwKCRaPSYIX4JZvgl1tU0yW4KXARZCLFWXSTQQy0134HA4nD4nE3zxSXYDGYDFTXQwiE4mXDqzypTJoxaduGs1YRnBGBGMEVUIx4vRlGUCE2EN8OVxjbYm61s0btFrRk3YLXDJxlWsnDRnkb5mDPMwcACmsfg/5KVv5KR6YgjO7vZfLWqhd34Pbv4EiE/BJd+CUPNHNLMoRx3yuDfPWsoWxbsU5aLoXlDgWJqZYUaNDChQkMEafB52OCO0AhNhDBxixM27dqtbtsjBa0ZMW61wxzNVrRmwxMszLExY4sYAqQAS+H8mpHk1XgsLhKBINBoRBoVAoDAYDB4DBYAINAIFBIHAIJAIJAIzQqHTKbQKCEPhyE/A/p+B++E7KQlCUIAjJEnGc7zvec83J5HH42vUGnQIT1N5ZlPwPO84RjCMEhCJFCMIhOkYRTnx+iXyghNhGPJhbuMmNstxM8eJa0ZOcq3DmcZVrFmyyuMeJszasMIAp9IIfybyeTeUSaTzSa0CgyiUwuFTebUulTebE2hsCQGV0SiyyH8ET3gifExmEDgUGg8ajcsls4nM6ncymcolMWiKHwKCR2OTGF6A4vij1NccsEYAAvy+NlihmAITYRhYtWbliwxLWTXKxWtMbDItxYWGVazx48LLI3bMmLZsAKnwE5h/J2l5O00FgiTSdKpWTCYyiUplMwRqNziHoLCYXD4fCYLIJzOInEgU2JQFCJhMZgAIfwO0eB2lM5klssRGIEEgsEgqAwAE+n9Uj8EgUAgcBgsHgcpn0/lEpBAoHAoFAYLIJCmgCE8leAY26+FOM41TEEEwAAAAdXozRmITYQycNmeZwzZrcuXFkWtMOZgtcOGLJbjcN2jhu4YsXLFgAKhwJuhfgsI+CwOGeK+S+GufB34HB4G++meeGOGGOWWWCKCSSy6yaSGaCqa6zCYTQZPJYLB6qmrAXYjAYjBXWTUTQTRUUVVRTTx24fC4nC4nC4fC4PD4PE4fE4XF4G+2+lHBEwEV2CwwCF+GR74ZLUeAw908kcEMkcSBBHFHAgRRRRRRRIoIIIIEUKGVDjdJpdJpdZjYEMMsU8EJEjjlnllnlljjhlhnghjghghgRRIpoJkUkMUcyCKICD+GOddevPd7XEwBKYkCJiVSTUTM1MZhFiLiaEwmJRMTAESiQBEpL5/BMTHcAhNhGJozZsWTfEtZ4sTda0YYcq1xkYMlrVtmxOczhg3cuHIArvAWWG8alHjU1gUBFwMjFyMfGxsXBw8BCwEDDQEVGSElKS01MT05OTk1PS05LSUdGRUNEQKBQkKiZOPnZupqaulm5+Tk4mJi4GLh4+PlZuXm5mTkYWHQqBhYGFg0BDRkZHREpEREMAg/4c9P4c+5lvhngrGIwiKIxVRCYvM7XNpJmZnNzK5mbu7zdymGJ1OJ1NTNTtmLnFVy1w5a8C+CpAg/gDwk+T4uc3cJiauriJSRdJIurQESiSpgTUyRZMImEpi4iYmrgEzN8/gWJjACE2EM2jRnhyMGq1kxYs1rRrlwrcTBhhW4Wrhy0y5WuLGzwgClkThPxz6fjoH0Y+BDBKksS1JyrPCIP+HJr+HJPfO+OeOd73mL6OWobLmDy5h4NAoGBRNjKwLAYhNhDHKwYNGLDEtZNsrla0Zsca1yyc4VrRxlyM8WFq4aNXIAqOATKD/j2K/j2LxGudbZx4Pgd+zgqYmbqUI59t2VqsVdZ4x354wIP+GAD+GAHjMZxfTjwxnkvUNRCZvd7zXi1ud5nMVWuXDpfbPECF4ay8MGdjhhhghhglgjghgjghIUEKCEghjkhCFXsZYI86ITYQ5bs2jFg4cLXGbExWtMePGtxMcuFbib427FsyxYnDdgAK8AFqhfj1C+PUOaCuq2CWKKKKBBHPBTFHMiijVw0oZKLMBdhMBdZNdNVVNgKIp78Thcjk8jia54FUGAikhI0MBHBTbg78HhcDicDTTPLPbLFJNgLMhkM5jsZkgIT8Rr34jX56nCpopiRw3049OnXr05744wtixYsWCEoEYypClJSkTnOs4xikpQ3VpaWC1rWkRw4b4cKaESNb473ktDNbFONQg/ijrV+nz45u1olMTMSIhCBKRMRKYuARE1MTUyJCUTElSiUSJi4Jm+/wKmfIITYQ3wtW7HK5arcrBmwWtHGFgtcsmrlbkys2bZm3zZmbJqAKcSGD/kS8/kS95Yz2Y3Oc7mXKo1hN3mefTfSdAIP+KRD+KRHXbnyamLzd9Xfrx45tjHLlHgXq6IXl7g9Xo40cEaFHBDCQwQwEcOZyMUbAACE2EMXLTE4cZWa3FixMVrRo5aLXOHNiWtMTXJjzY2uNhjxACnwug/5IbP5IbePg1zmarHKMVSCpZXZOq4dOFYXnwXes8IP+J+b+J+dfgTqkzNrmqiqxV1MZm293d7brjw3jcITzt4rhn6NaximCE5TlGEYQiCJCMV+jxYxaACE2EYm7Rs3a5mq3G4YslrRhmxLXGZuxWsmzFtixOWTho0xgCnUmhPyRzfkjRrgjSE2XLDXchixZNGCEa48evDeNMGLFg0TAg/4ocv4odVbwRF9phEpuRWpwht4N+HvqhebOHYo9fPHGQwCCFBChgECGBPLtYTIgITYQ3YNmGXE3aLWmRkxWtGrlstctMTJbkcsWDFnkYOGObEAKkgE8g/5KdP5KiY3ydHkVFTG3FklMTjUVEzeed8Zhw69ON3z45nPLly8DxsRog/4nXP4naeGdAiUxMTExERjWOXDXCGW+fHjney4QhCONQzKE86eIYV7eecyKEYwiCCMIhGEYQihFGEUEIymjXj9WcQAhNhDfIyctsTdqtaZW2Ja0zMXC3DhYZFuVjixYmmXDmZY8oA=="/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oOHAOAgAQdBPwFwgQBEHUChpucb3BJjigCpHGBpMgDCkgQRP//A0UeRh4FAzgLZBkgMgkAgIADAXvCHkUzCQCAoAIB4cMeRTgIAP4DAAAAAAAR5ezAPwquAUiD/hMO/hMP3ocudXKU3KVKxrUViNRMXd+D368+ssa5cOXDWIipkszF8t6igIT8NiH4bEderbsGDDqvRSMk64cOXPhrWEKZMVs2DBixYrSlWNcOXPfLWsULStSUITVlrab5wITyJ2YV4+WtYzinCMYRQiRgAQTgAhOU5TSrKMpwhOVYVhXH4BjCOsAhNhGXLly5sLHItZscjBa0b5mK1y1cMluVpibZMjJnhbZmIAp1IoP+Fiz+Fi3wcTw1w4a1EXnO7sxd8es+HjnUY4CE/DaZ+G03FkhYhOd44Z4749OedYUtm1Ztiy2EhedOIYIdjLHHCQiCOAQwQwQwy5PJywQwgCE2ENmmVg2zMmS1m3a5lrRzlbrXLTNkWtGrFmyYuXDBhkYgCpABK4P+GFT+GE2o4X0jtjpHSZvfXj348d5hrHLXDl0qMXHFuJCG8NuHhuLjoOMg4aJhoWEgIiIlo6UmpqUnJaWkoyGgYeRk5ubnZuZkZWBl4WLi4sCE8Qc3Cw3jNWcYicIwnKcEUEUEYVrl6qMOMCE2EOMOXFlbs8i1kya5FrRm3brcTJjiWs2Ldiwb5mLjC4xACoYBKoP+H9r+H8lis9N6zV5vnz6883EcOWu2IuefN1m9cq1WAIX4p6PintngqjshmURJpJIIJZZb8Dg8XTgUNFmEx2IxllkkFM+FhOhqjjyzvOas04RhGBGKsIynSEqTlWfg1WNgITYRjytGDNwzYrczlq3WtGeLCtcN2WZa0btWTPE5yZcrdyAK3QFUhvHul4+A6OdmaOVpY+Th5OCg4iAiISGiJCSkJiYlp6cnqCemqCinqaenqCWlo6MhIGDh4ePi5mXlZ2bo6Gnp6mppaWdo5WVk4uNh4GDgoSKipSMmoyMgoACD/gaO/gaxy4Xyvk7PAdI4RwjUVWpq5Z453e853O93vObvc7znfFc2hiNRjXDHKOWuFcIrEUqD9TpHj3MWzclxZMWRdXVxF1MTFxKJgmrqYlExImrqZiYmJiLeD8BxbAAhNhGVrmasMeVotaZG7ha0xM2a1yyyM1rdniwuGmRjjZNGwAqaATOE/FHh+KQ+0qYp0vHHCUoWpBfTv35duOt40jSM6zihCVsWbBgyWtkohfglu+CWfAQUYKbDVYS7DWYCayyqiaSSSKmWe3A4HB4PA4HA34O3B4XA4XB4Ou9DAkCE42yEuLec04xTSjGE5IxBFCMk4EYQnCenqotAITYQ1wtGjDKyyrcjJhhWtMTPItxZcWNbmY5G2XMycMsjNyAKgAEqg/4d6v4d/d+A1Wl33vvjvrjqcRUY4a5a1UL3x4uN0IP+ICL+IDfw3GZiuHTXhPCjk4TwjERmb673lGMVwrO+4ITZm0w3xjKmLZK9Z3TnGKMYRhGEUIosvTwxlYAhNhDfHmaM8WZitcMnORa0a5Mq1yxZY1rfMwy4ceNwxcZsoAp3H4X4RbvhFvhrYeKWSS7FYDBTTTx4XC4XD4GmCSjHYLFYAIT8LF34WL8VNl9VaTrnz4dOHTjnGmCWjBksViCF308VtcuFnjjjjgjEMSGKGCGnVkeFITYRkzZmjNu0yrXLTI3WtGzVutcMGDZa3YuGbBpibtmGJsAKbh+D/hM2/hM3c99OuJ1XLhwwXvnvnnNZ7arhoIT8Kz34Vn2iO6GSNL4cePPjw5a3lGlMUMGDDKCE8gdVDp4bxqmiiiThOFa8vfA4QCE2ENGDRg2Ys8K1xlcMFrRywcrcOLI3WtGDhrhxs2DBkxxgCm0ghPwocfhQ520SngpgpihAw3w3res7R2ZcmSSD/hXQ/hXR5YvxGkzx5567488zE4rhXYwkhPKXgdDq5cKcUYRhFGEUYTjPT14EACE2EN8WbCzwucS1zlxNVrRs4yrXLHIwW4WmHHhbOG7JjmzACmgchPwqofhVRb74L4qYsWilIzw4ceWt6RlTBICE/Ctp+FbVwq7K2VnlvhrhrWd43yVpKmCE8YcNDh7cd4xmiIxRjXX1SVQhNhDdgwytG7Rkta48jNa0w48a1wybsFuZixcsmWbFlyNmgApUEIP+FmL+Fm+rq+U1cwqOAIT8KuH4Vbc1M0sFoQvHHh25QIbJF3AwFfGwsKhZezIGLCE2EY2+bLiw4sS3LhZZVrRg0ZLcLBq4W4m7fJmZsmuFwxxAClQQg/4XTv4XY+TTF4m6uFCE/CsN+FXWMtEMUoQvHDly44bN2H4GAv4dBwMLG3MHAQc+ITYQ2xtmONtkcLcLPEyWtMLjKtw5G2NaybtmjluwzN2LBqAKYRiE/DD9+GH+974suaGbBihKtb52tCmIhPwtVfharyUrqx2x1vjveMEtV5SnIITxdw1dO3HWcakSNd/VlOFQITYQ0aMcOJvkyrcrLKxWtMjHEtxN8WJa4w4m7fDhZuGmJoA="/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kTHAOAgAQdBNYG/gQBEHUChpucb3BJjigCpHGBpMgDCkgQRP//A0UeRh4FAzgLZBkgMgkAgIADAXvCHkUzCQCAoAIB4cMeRTgIAP4DAAAAAAAR5ezAPwqZATqD/hJk/hJ14XF4RNzWYqqrEYjE0XnnnrzzlGMcuVa1jhVRmu8cdXSE/DXF+GtmEpVpFOV41rjx47xnC2LNmyaMGDJakaxy5c+fLW8ZUpa0lM9sdceMhPK3geLt5YxmiQjGEYRIEJwIkUoiMoxlOBCrj9Osp4QhNhGJo0YZGeRitcN8zFa0xtca1zka4VuJu0zYmuTDmxY2QApwHYX4UoPhS1lqnxFGAmqmillvwODwuBvjjoow0l2EAIP+G2j+G0G8ZrjO+Od9c7nJGI1GnLv2htKY/QOCYGDgUCEDAIGAIGBicBwaBqQhNhDRu5YZnLBmtasXLla0ysG61w5a5VrfFlZ5G7DI2auWgAqPASqE/DE1+GK21s0M0dEcEsErIXnlw6c9UZYsmjRkxWhHDl059NyG8OXHhzZi4WGiZCFkoCUiI6OlpSelpqcmJSOiICHjY+dnZ+hmZmXi5OAh0PBAhN3KpfgoMtaxjCcIkJwjCJEEYz29WVacACE2EZMmLC0ct2y3M2yOVrRmybLcWZw2W43OZy3bOcTZuzaACoUBLIP+IHL+IHPv0jk5Xhed8885zDGI4RrdTMZnMXUOFY5AhPxTAfimBYsfIw2QinCMoTjHDjx654YRtgyYOBklgollvry5wITxdwZw6OmNYxijCKEUU1YIQlCkIIpz4PbjFoAhNhGViwbNMrNutcYnDBa0ZMXK1y3YNFuNqxyZmuZsxZYsgAplGYT8RCX4iQ4XtnzVzW0YONTFkwQYc9dd8oCD/goG/goHjfLnrNSjnrbMXq6nEoXg7CwsfXPLHHDDDBChSy6+BDiwITYQyws8jPLjwrW+JhjWtMrFytw5mrJa4bMcTjNjxtWeRsAKgAEtg/4i6P4i5V8OOopF3njd7RNKVOr6b7ZxVx3rjKpog/4JBP4JF9XrGdcGqjBcTdzd5d3gxz1Nco8yPAcMTnKF5K36DUzywwoQEEMEKNHLLHAokmkokjhp1eBjaUAhNhGJiybt8WLCtZs8bRa0c5W61xjwtlrZk1c48jZg2YsMgAqdAS6H8X23i/VjMlk8rjcRgUMj0mnk8oU4mUolkejUOQOIxeSy2bz+k0Ofy2Tx2FwGIRKGRSGRKEQohPwPsfggFtLgW1Yt2DJRC88uHHjw48+XXl23vGFMGjRkzUwYI5EIwITyR4Bnh495zTRiiCMYwjGBJCEIoIz19dNcITYQzcOGDFtlbrcWLCxWtGOFytc5G2RblyNGDlhkyM2zBmAKeSaE/CWZ+EsWMY55cFpVxW0ZtGjBa8cOPLHbRDFipmSmhPwszfhaDTlXQ3WxUpKt8eHPfHGLFqnszUhKc8uHLhCE4XKpDXhvet5zRRRCMICEUa9nXKfZITYQ0cM2TNpibLcrVs3WtMeHGtw4cmZa1yNnGFthbY2jZiAKfyaD/hPS/hPTzx6OkarLjufBSnK1MY8Llw6V0y4yhPwoPfhQH0WxSpVPDfHj14dN0cGLRo3SwJ3x49teHh35QIXnLiOGHV0wwxwI4IUKCGCCJBBDBCjSy6euKXLgITYRjzNsbDGzbLWOHGyWtGrLItc5mWJblbs8zhk5ZMnGPEAKeyWD/hUS/hUfmr6VjliozN7673m9xeKxiPA1XSAAhPwnffhOhjohohRGNceXDnx6b1MGLFkyWgjhjpnnmIXnbieCHV1wxoYSCFCgjihgQQQwQwSx7GWCHOghNhDLHhaOczlktcZWrla0yZmy3Cwy5FrNi4ZMmjRlmyOWoApODYP+Fjb+FjGs11qc4p4AhPwshfhY3syXlbDfWxiGyhgGBgLOJjZuzQMHHiE2EY8bVsxaNnK1u3c5VrRg3aLcLHJlWsWzXLhcN8bNvkzACkIHhPwsUfhZTUxZNACD/hU4/hU1iXGwh8aYBmcBoqHgITYQyYsMTPG0wrWThk5WtMjButcuHDJbjcM2TVw2bY2zViAKchmG8IsnhGThoGOgZiCnJicnJqOiEbGzcvUxcrDxIIX4dkvh2BWxVxYeO3B34OtDJdVjKsJNVECGzRheAX8PBoOBgIGAgYCDQMLD38GgasAhNhDhozx43LNktxsmLRa0zYcS3EwZMVrlm5a5cmXKzzNGYAqbAT2D/hbY/hbZcq7+F4eM9YDlx4Yiq1EUnO+e+ObuKxrXTGKqs3fHK+W+DhaD/hn0/hn1VjjjPDj4HGJTmdzu5uo1rlw5cuVVM73x78+c7iK4cOURW8eHfeeIg/jr1a35e73c5TMwmJiREwi6mYmamYBMCWb8P4DJ7iE2ENceJoxxOWq1tiZMFrRs5YLcLnK5W48ThpjaN3LXFhygCqUBNIP+GUT+GTvc5jeJVVVitRrOuMcd5zExfLPLn28HXGN5TKufDd5AhPwyrfhlrhoz8KGCkoRYa3w3rhhfJWUM23ZpnCK+a+ambFmxYskMmGOWucCGzVhmBgrOPg4GDgUCgYKHgoOBg4OFk6uATExJR0tWQEFIy8fDwcDCwYS97AwajCE2EN8TnG5ZsXC3LkYMFrTJjbrXDLC5WsWDZwwcNcrbK1YgCl8WhPtfPtjaRzXzY82WGGM1IaJZpYCE/AJZ+AU2kbRzUjm0UzUlCs9uPXtAheHM7TPfKlhjRxpYZ9POhx4hNhGbEzbuWGZutzNHDRa0xuGC1y3ZuVrPJict2rTG0atcgApuHIX3Z3u64Z6IsBdhLqqI4cDbjcPh6Y4KMJiMhiLghPwBhfgChxStOePDnw5c9bylamDBScJ6Y1CF5O38LTzywxxoYQggIcPm4I4QITYRhxYc2JzlyrWLTLmWtMbZytcZcbRbmbsWWFy0yNnGVqAKeiaE/AC9+AH3Bg1Yd2mOWOWUMWbRkyYk65c+nTlreFKbr6oUhPwBxfgDVjVXNXEwSpOUbsda4b3w4bxjKGKXCx7pYITyF34T690CEUYzTQijAiRnPP2RpCE2ENcTZg3x4WK1i1as1rRxmcLXGFm4WssrTGyZOWLllhygCmwchPwDhfgHTllpXFDFkzYMFpxvjy59N8eDLgtkhPwCifgFN3S0RxRhe+HPjw1vGEKUngQiheWOC4GlthjhhIYIYIYI0a3VwocaITYRjYsm+FrhYLWLZvlWtMuNktc4mDJa3yN2LbK1ZNmrTEA="/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sjHAOAgAQdBLwG9gUBEHUChpucb3BJjigCpHGBpMgDCkgQRP//A0UeRh4FAzgLZBkgMgkAgIADAXvCHkUzCQCAoAIB4cMeRTgIAP4DAAAAAAAR5ezAPx4KIYLx8n1gAAAAAAqFASyD/iBy/iBz79I5OV4XnfPPOcwxiOEa3UzGZzF1DhWOQIT8UwH4pgWLHyMNkIpwjKE4xw48eueGEbYMmDgZJYKJZb68ucCE8XcGcOjpjWMYowihFFNWCEJQpCCKc+D24xaAITYRlYsGzTKzbrXGJwwWtGTFytct2DRbjascmZrmbMWWLIAKXxaE+18+2NpHNfNjzZYYYzUholmlgIT8Aln4BTaRtHNSObRTNSUKz249e0CF4cztM98qWGNHGlhn086HHiE2EZsTNu5YZm63M0cNFrTG4YLXLdm5Ws8mJy3atMbRq1yACm4chfdne7rhnoiwF2EuqojhwNuNw+HpjgowmIyGIuCE/AGF+AKHFK0548OfDlz1vKVqYMFJwnpjUIXk7fwtPPLDHGhhCCAhw+bgjhAhNhGHFhzYnOXKtYtMuZa0xtnK1xlxtFuZuxZYXLTI2cZWoAp6JoT8AL34AfcGDVh3aY5Y5ZQxZtGTJiTrlz6dOWt4UpuvqhSE/AHF+ANWNVc1cTBKk5Rux1rhvfDhvGMoYpcLHulghPIXfhPr3QIRRjNNCKMCJGc8/ZGkITYQ1xNmDfHhYrWLVqzWtHGZwtcYWbhayytMbJk5YuWWHKAKbByE/AOF+AdOWWlcUMWTNgwWnG+PLn03x4MuC2SE/AKJ+AU3dLRHFGF74c+PDW8YQpSeBCKF5Y4LgaW2GOGEhghghgjRrdXChxohNhGNiyb4WuFgtYtm+Va0y42S1ziYMlrfI3YtsrVk2atMQAqUATuD/hH8/hILieHHpz5bq4J1z5OWqikZ576uO8zNVHDhw4YxSOM3muvKdSCD/hqC/hp3c+HWqvgQieet+PObVjl27cuHDVI45zvjO5m4lmLzrvWWwITvUvGda4Z1jOM4TEYIwRlEEQEYIwBOuHwLFHhgITYRlcMmWZtlYrWTTNjWtHORktxOW7hbhxs2uTJixt2GFuAKXxaD/hNO/hNPxkVNRCKcuvgXW4P+Gpz+Gp3enacRi4u98b8O+c2AhsnYBQVfGwsHAwMDAwKDhYmtkYKBsyE2EY2mXIwcuG61tmwtFrTFkcLXGFzmWsXDDNmys8eXFjaAClgRhPwpGfhSN14MeatBW2kghPw0Yfhox2UnmhaUqTwXhjqAhswYPg4S1i4ODhYGDi7mPgIOpCE2EY2LnK4auXK1yxbZlrRvhbrXLTHmWt8eHM5buMbBswxgCmEbhPxCffiFTnW2PItiN0smK2BDDHffTjCD/g3k/g3rxvW8XgJmZSjW8XjYhPJngGLh7b1mThEijO+/po01gCE2EMGTNiwy5ca3MzbY1rRiycrcTDKzW4m2ZrkxNGrds3agCn8vg/4iyv4iy+vQeNcREznO83dzEicXFInl4fZjVcMVUoP+DRz+DR3nyHS8QRJczacsz1qzUVw6Vitb5bvMgITy14NnTq6aziRBGMooxjGc4QlKkKURnO/L5s4xziE2EYm+ZiyaY8i3DhzOFrTK4zLXLjI1Wt3OZzlYN8OZk0xgCnckg/4SIv4SI5zrv2zqNRF5zd5lFLrnjeOPLWtahPwtBfhaTlHJhwZoUtKkJLzvjw5cuPDG+CeieaEqzITxly1d+Ws5xVhGMYowjOEZpxnXfvhGnEAhNhDls2YNm7TKtcZmWNa0Ys8y1zlbOVrNw2cN2bFlkbtmYApPDoP+Ejb+EkHOs9HbE6UAhPwqtfhVjvS9MWfhVtGghtAYtQd7DxcLVzqBggAhNhGRqzYN8eTMtaZmTRa0xMWy3C3c5lubLiauW7NtmytGgAp4JYT8J934T7+DhljwQzYtWKkFb3xzhlyYcDBCEVsMK0CD/hYW/hYXOWeUxE7nd7jNOWcdoqImeOvDz149QITz14rlHv4axnFEjCMIwjAIRnGvP48IpCE2EMXDNuwaNGa1q5YtVrTEzarcTdtjWtcbVvmYZnLfIywgClEOg/4Uyv4Uy3HhHCmucbiE/CpZ+FS3iWzLQwyxz13AhstYDg0vWw8XK2cLBQtCITYRmauMmFw5brW7JtiWtGWFgtcNGbJayw5nLnDkxscTVyAKbhqF+F3j4Xg64rcBFgLsNJZDPXg8Dh6bY5bIrLiE/CvJ+FfG2aGpa9cOXDnx4UcEs0M1JSCGz1imCg7mHh0HAiDgEDAoOJu4eAg6sCE2EYmThk2bMsq1hjyMFrTJjyLcLPKxWuMLVvjYN2eVs1agCrUBUoT8I3X4Ru8WeTDXNt2adGXJhwBSEo4TPjupHFqcaUKxz5deWaUtGLhShWc9bahLNHZCk752vHGm6Wim8IP9Fh+ixc+SuesZqyYDdVnA1UxE818Yua6RjF6zPG3HhvGGJL5m+EacuEXHi74+AIPzvM8GrvOb4srSSARExMXCUoiYIlJMTCJiYklEomETv4L8FfUhNhDLI0zZsbJyta5mrRa0yssi3C4buVrFizZt8jVjibZHAAptHIT8JD34SL6suCuBSWLFmzaM2akJ5Z8GueNQg/4c0v4cy2s8FbnO+/Hvz55Vyx2x0mCF4u0cMGhtgnijghhghgjgjSxz6uWCHCghNhGRo5YuGuRstwtGWJa0xNcS3E0zNluNq5ZuMWLCyyMMYAqZATiD/hXE/hXF3eufZdIuLpntjVKmee747neZqq1y6cuCIzfPPPwvD5XQhPw2IfhsRxYcmXFl0YaVljxY22MapSxYsWSmCloRXrhx62W8ELUpS+bOy1CE8QZYNvByzqjEjBGEYRQjBGEYRCMBGU5RRjPD4FnCe8AhNhGNxhxYXONgtyZsmVa0xs8q1xhZYlrDE5ctMTbGzx4mAAqCASqE/C79+F4uaeCmTBmwSVvl2588YqW0WyQlGN73x1rhyRhEhPw1Xfhqhlkw4ozned5QlgwSkvhy6d+PHhQlTNktTFG06IXlrguBqa44YyFBCCBChghghQEEKfX1odGAITYQycsnDhuwbrcbbKxWtMzBqtxOMORawbsMTlg2y5XORyAK4gFpg/4WhP4WhTj2zW6mJqowvjw65mcxi9TU1OOfK6gSOmOXTl24RW7634N7udttzHXhNMTUznd5zxvcZm1Vwx4ldtaAhPwrUfhWpJ5pZKYrWhOeG+PDpbcu3LpnOVsWjNkwZseLDgz0jGCVs9pppRtS1qSgjGc04sOquCWamC1EY4Z1wxrO8a1rlZ4VlCCE84eJUe/OMYoxRihFGMpwijRKMEEU4EUIwiAIRhEIwAIThOURCEYIRlUKxnj8BxhHkiE2EYmjli2YuXC1uwcNFrTE0YrcThq2WsWzNllcOWuHJlwgCokBMoP+Gfz+GgPHHhz5b05VGsa1iqis3vjx68evHjx3bOKxGMYcrpqD/hXS/hXd4d+29ZxxVmF4acK4cMYxWJqERlvj148+d89b1PKE86eJWXl4cMZxRAEIpTlGERGESKMZ3y9mMp5QITYQ4ct8jDLjxrWzjG4WtG+NutcY8zJa2Z42LHIyZZWuJqAKjQE+g/4a6P4a7a68ucXF3MMTwjDwLIlMJhSauZzd5XdKRi6OnXpcAIP+GD7+GE/tWGnBUxc5u548NrTMVFYik5nPG+d7upqtYrlx4ETd8YT0F4xT7+GcYk5RihGMCMAAhFGCEQCMCM+P1YmsITYRkbYsbNzlzLcbJnkWtGuZutcMmzNa0y5HLdwza5MzRmAKeB6F+Flj4Wd4oparbMHZXRDRVhsNisNZgIY8Pfkb8PPOhfhym+HKOKSequ626mauO+/C4PA0xwUUYq7BWKiFzE2DgkgijlphjljjgjQoYIZY9fHBDjQhNhDPG4xs8zfIty4nLda0cNWi1y3Z5VrjLjbs2LNg3atsgAp1HoX4aevhp7xa2ZRdgsFhpLI5a8Lg8PfgY4ZorprqgIT8Nnn4bPd2iuyFq3z69OnLlvOFsFM0tU6VnICF5u4dgj1s8MaOKOBDBDBGI4cPoY4IbyE2EY8uPM5btGS1uxyM1rRuwcrXDJoxWs22Js2YM2LXC1aACscBYIP+Fz7+FzW5zExvhUXrdXdQi4u+ed3us4RN758fB49+O8zdXUxKJ0VVYjTlioSu7vSuWOWsa4V4nPl5DACD/h0k/h01VnwOfLVTU4iMVrVTq5jczMzmc5sEG748d7zxzOd5ztxzM3MzTVY1jWnBWI1jGNVw4cdLg/gbtUeT4PHecxmkzEouETEwiRMSBFwTEwJhEzUxNSiRKJCcZhMZnzfbuJshNhGbEyzNmuRotY5XDVa0xMmy3Eyb5VrLJmZMsTNq3xMcYAqNATaE/AKp+AWGccWPRjxDIlGVY3nek6M1slrSgvhvhx4cuPLhw3lSXCpolmCD/hWM/hWHm+HHlz5czmze7maiscuEaxVTBeVpROJi8xlzoITtYJaaxrOs6zmjOEQCESCJCJCMIkJxx+B4xc0hNhDPLkzZHGJutytszZa0YMcS3FjbYVrHM4w42jXE2zZWQAqZATeE+2K+2LvHBwdGW2HJPJOWidJUkpNW+XDpnhjOkrYJW2MUMU41nXLCNICE/CU5+Ep3S0bdWHNfFOeLGvW86zlTFkzasmbBSF65cefLlx1mlKlmLCw1zoTnZLZ5zhHDWs5xRiIowQjCBCMJwmIwjBFNfv5zwCAhNhDBrhxYcTVqtctHGZa0wsMS3E1xY1rdtkc42eXJiyZWoAqIASqF9+N792KmaGqrBYKyKSevA4XG4G2OGizAYq66SSWfB4fD4GuSWSywhPwkBfhID0StSE5znVCVsCUZ49O/bn04bqZtWbRmpkjC9YXnzimCPZxxoyEIIYEEZGQoEECCOvZwww5EITYRmZ5mTXJhYrWGJm0WtGbZktwtnORbmY4WzVmyaM8rNmAKggEwhPxbhfi25vGMMKMyEIYDRSRC+W+3HXDCGbVwNmi0b59/Dy4aZIP+DpD+DpueXi+JxxgJmDNQiZRzxMRERCZHDbO8gITyF1Yw38u84hGEYwiIwQjAIkUZRRx+BZo9ECE2ENMbdm4x4ci3NiasFrTLhbrcLNk0WtMuRnictWbRq5aACm4gg/4LxP4LxS88M4tmFY105dOVRne/FzzyoIP+D9b+D+Pk6T0xyxwmc559evPMyxjhPS466ITyZ4DOjnvGKMIoRQnBFGNdvTjCeUAhNhDJy0ascTlgtzNsuRa0YYXC1xlwuVrPIyZuMjZuxyNcwAq8AqUBhPwgnfhBPJY8V4TlAlGE0YyDFjzZ8WMTkGPFe2fNnwKRkjKMZxRlOUiU5TlMUtg7GjZqzaMmbhoXx306dOnTjnFhpOccMcJGVo0nKcrwRhOeG7CvOs8u/i7d+WN46M2CEcK0sWzdyudmzYIAhfg8a+Dxu2zCQ4qLBUTIaZb6a6ZZ6QporqjiFNASyQwSyYVPbXTXCikmookoQSRQQUV1V1K6qYoUUc0cQI40MMUaCKCCJBBBBDBIsgmzvBiKOGWXPcGp45UMEMMEZDDBFBJBEgjhjljhECZJHACD+BOGt8efXO2bEkxMSmJiYAAIkRdXCYmJhNXESARJ3iJhMdrCLqQAJgOEVdXDeQRMSBF1JEpgEzx+D1vfITYQyaN8LPLmyLXDHG2WtMTlwtxOcOVa4ZNWDhkyzOGrRgAKaxuF8v55hWRgKaMNNVjLsBFFbLfi8Hj5sLHTHGCE/Cht+FCOeOcYcOOHHlveMMVtGrdgyYMFooXkLXwwZHGzxxoYUIhRrdWMiCE2EZcuRixyMWa3DhxYlrTGzarcWHEzW4WDRrhwsGuPKzxgCnwtg/zWX5rXXGpjNShEoSoT0nXCqq7nPN18Txe3fxOYg/4Vsv4Vz+V+F37eBOtVGImWbvOc8Z3vK6jFYqp4cYnihPK3huSenThnOYjBFBEhFKYE4TrfwHM7ICE2ENWbNnmY5MS3M1YOVrTK0wrXOVizWuWDBvkxssrlnmYA"/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czHAOAgAQdBNQHzAYBEHUChpucb3BJjigCpHGBpMgDCkgQRP//A0UeRh4FAzgLZBkgMgkAgIADAXvCHkUzCQCAoAIB4cMeRTgIAP4DAAAAAAAR5ezAPx4XN4PzvNPCeDrNiEjhxYz4Xhh43jgAAAAKXxaE+18+2NpHNfNjzZYYYzUholmlgIT8Aln4BTaRtHNSObRTNSUKz249e0CF4cztM98qWGNHGlhn086HHiE2EZsTNu5YZm63M0cNFrTG4YLXLdm5Ws8mJy3atMbRq1yACm4chfdne7rhnoiwF2EuqojhwNuNw+HpjgowmIyGIuCE/AGF+AKHFK0548OfDlz1vKVqYMFJwnpjUIXk7fwtPPLDHGhhCCAhw+bgjhAhNhGHFhzYnOXKtYtMuZa0xtnK1xlxtFuZuxZYXLTI2cZWoAp6JoT8AL34AfcGDVh3aY5Y5ZQxZtGTJiTrlz6dOWt4UpuvqhSE/AHF+ANWNVc1cTBKk5Rux1rhvfDhvGMoYpcLHulghPIXfhPr3QIRRjNNCKMCJGc8/ZGkITYQ1xNmDfHhYrWLVqzWtHGZwtcYWbhayytMbJk5YuWWHKAKbByE/AOF+AdOWWlcUMWTNgwWnG+PLn03x4MuC2SE/AKJ+AU3dLRHFGF74c+PDW8YQpSeBCKF5Y4LgaW2GOGEhghghgjRrdXChxohNhGNiyb4WuFgtYtm+Va0y42S1ziYMlrfI3YtsrVk2atMQAq1AVKE/CN1+EbvFnkw1zbdmnRlyYcAUhKOEz47qRxanGlCsc+XXlmlLRi4UoVnPW2oSzR2QpO+drxxpulopvCD/RYfosXPkrnrGasmA3VZwNVMRPNfGLmukYxeszxtx4bxhiS+ZvhGnLhFx4u+PgCD87zPBq7zm+LK0kgERMTFwlKImCJSTEwiYmJJRKJhE7+C/BX1ITYQyyNM2bGycrWuZq0WtMrLItwuG7laxYs2bfI1Y4m2RwAKmQE3hPtivti7xwcHRlthyTyTlonSVJKTVvlw6Z4YzpK2CVtjFDFONZ1ywjSAhPwlOfhKd0tG3VhzXxTnixr1vOs5UxZM2rJmwUheuXHny5cdZpSpZiwsNc6E52S2ec4Rw1rOcUYiKMEIwgQjCcJiMIwRTX7+c8AgITYQwa4cWHE1arXLRxmWtMLDEtxNcWNa3bZHONnlyYsmVqAKggEwhPxbhfi25vGMMKMyEIYDRSRC+W+3HXDCGbVwNmi0b59/Dy4aZIP+DpD+DpueXi+JxxgJmDNQiZRzxMRERCZHDbO8gITyF1Yw38u84hGEYwiIwQjAIkUZRRx+BZo9ECE2ENMbdm4x4ci3NiasFrTLhbrcLNk0WtMuRnictWbRq5aACowBMIT78b78OFTDhlGVMWLJmwQVz5dufLhQpizasGAnly5c960jS2SE/CN9+Ec+U8yOTBSUIRrecUbSwUlWt9+nblz3rK2LNkxYqYpznMCE81eHb15OGdZxTgjAjKKMBETgjBAhPP4FnGPHITYRmy4cTZu0yLWuPI1WtG2bCtxNczdaxZM2bhoyaOWzhuAKnwEth/HPJ45zYTC4fH4nI47F4rDYLAIhEI5GJNGpVHpJJo9HI1CoNAYTEY7H5DKZbL5bF4zCoBCo4IT5Jb5LudbVswUyZMmLNkxYLQtW+vDw+Dr5OfLnvKGLJgyYs1LSkITrZpT248ccKMYRhGV7VlOUYyjEiQnKcJz8BxnEITYQ0bs8LDE4bLWGFszWtMjPMtw42GRblb4WrVo2btWmbIAKVQ+E+ne+n/rDLslkyWzUwQkAhfh1G+HSu6yGyGOHCz4OvD4MhsxYRgVvHwcHCztSg4CBITYQ4YZsTXIwYrXORplWtGDHEtws8TBaxyOGLRszzN8eLGAKbxuF9XB6vm2KG6zAYTASTR114XB4O2VBgKsRgsIAhPw6Yfh0FlkSnfDpy69OXLGdKWyWyKVghs8YlQN/DwqFgIOAQMAgCBhYu5gYFJghNhGZkxbuWjBytxNG+Va0cuWq1yyxZVuZwyZ5WTXFhc5WQApsG4T7KD7MfGlkzatWbBCFb58ePLeE9TNbMIP+HY7+HWOtTWc8efPnx473lUYjgxmghtDY1goPAcHCwMDAQcBAiAgYFAxN/AoGbCE2EZWmJizbMMa3LhbMFrTIyZLXDhnjW5crDJmZs27Zm5YgCmgahPtvvt2Z45SzZNmLJCF648ePDWdGCmSD/h2m/h2N7NIznnx48+PXnm7hjGN0hs2YZgIG3jYOFgYEgYAgYCDRt/BoGZAhNhGLCxwtWrPKtcZcmVa0ZZGC1xkZMVuHJmaOGTPIzb5WoApwIYP+BCz+BCmWOfLnXh4zDGuGulRErzcc+k4kg/4duv4dybzw3rGuXKtRE8efHjxm4jg6XG44gIXiLMw24W2OOGGNDChQQghSy7GOCG0hNhDTJiyYW2LGtct3LBa0ZOWq3ExcOFuTCzYOcjnE0at8YApVDoT7rT7rXDPHCULU1W0ShvFPZ4p7YasjI6KgkbF0cbOghs6YjgJmthYODicBwMDAwgAhNhGbK0bYsbXEtZuGrla0zMMK3E2yM1rZhlaOWjjK2xN8QApoF4X4ALPgBPjpkiuuwWEwFkEF9uJtx8NMlQCE/FSR+KivQxVhfHh148t8MJ4J0jKIhsaTsCq6GBg4GBQMCgYGDh7mAQEwITYQzZM3GPEybLcORgzWtGTVktxZMrhazx5G2FxhyNHDbKAKbBuE/AQB+AjOE9WDgatWKEa49OvHWMoYpZlIgIT8VM34qObYbRnedbzve+XPXHGeCOTFmsCF5w4dYnPxxoUMEKCFDClt08EMGKAhNhDJq5yZWLbGtw4cbFa0ZMcq1y3xsFrbHlYN8blw2btnIApdFIP+A5j+A5let1WoxpW+HOswhPxUVfior4GHJXEletcNdLPHDQCGxlQwMBaxcHCwMDAwMDBw+ARFACE2EZGWFzkwtnC1gxaMlrRi0xrXLVtmWtcLXCxZNMuTG0wgClAOhPwKAfgURhe10K4lsW6E/FQJ+Ke/VLQyK0wzz3CGypfwK/iYOFo6+Bg4CeAhNhDBs0cuW+ZytxsGGZa0xtWC3E4csluVpkZNsTFrmxsG4AppHIT8Pgn4fEUNOTHgngwYsmSVoRrW+Nr1YbTAg/4hVP4hVZrfLepXFzEzU0iLrLaF4Yx8MGXrljhhjRwIYIYIYYZdjHBHjSE2EZXDRyxZ5Ga1pjZYlrRvkzLXLBi1WtXLBnjxuWjly2ZACocBKoP+IID+II3k5OF1m+O+s7hitajW+G+HXU8eHGOvDOGKg/4gqv4grYa3yajDFzNszLnw8N3rwaqfAx4mO2Ki7IbGlaUcnDwMCgIEQKAhYCHRM3LwEJKS0RHTE1BwcjN4JhYNFiE2EMcbbDlauWK3M2a41rRqwZLXLFuzW4sLjHhcYcWHCxagCpcBKYfxvOeN82MxuLxeEw2CQCKQ6PR6VSqXTKXTCRRyDQOJx+Yzebz+ey+Vx2JoPFIhFokAhfh9m+H5uKa6LCVYSjCUVQQQ104PA4fD4fB4m3B0wxUWYLCYLGVXVWTAhPBELR4vFginGaYhFCJGEQirfwGjCwAhNhGNyzxM27lqtws8zda0ascq1ziYNVuVrlzYWzNu4YssgAqQATeE+4M+4XQni16suROUIylKksFkq3w58ueuGMqWxYLYsFrUhGeGeeF6MgCD/gdA/gc/N41uJdazuZsrWuXDl01wwi73z3m7nIsbrnXOwITxFtQ5Oes5pokYTlGEYEIwijKaEYwRQjATnzePExAhNhDHMycYW7hotYY8jla0atci1w5YsluVgxcsGLTDjw4sgApqGoX4AjvgCnnoYKbCWYKaSWe/B4fD4G2GGybDVIP+Bur+BtvXTjV3z5898blWtVwvWaCF544rYHPxwxiGCGCOCGGGfWxwS4khNhGJi3bsWrhstZN8rha0Y4cq1zkytFrPKxc43OHCyxOMoAqJATeD/bYftsQ8Pp15bqOCcMXpiqxNZzz335ztFcuHTlw4RC+c8Zngg/2On7HUHDnwzjZ3q7XMVVa1rljhihvO973nc3muPbjw3ACD+BNV4cxzzu7ZlJKJiYmEwIuExJMSmb8v2cxMgCE2EZWjBu3at8y3FibY1rRowZLcOJnlW4WmZo2w42GPM2bACmwfhPwBJfgCTyxwYcTBTBgtCM8OPPnw1jBiZp0ug/15368+q1MQmZmamo1RbefDd52AhsxYNg4C5iYWDg0CEDAQECIFBw9bKmAQITYRiauMOVyyZLczdo1WtHGFotcucrBa5aZmbFm3YNsLDCAKRgqD/gB2/gBH8CMOt7iD/X8fsHW9XOM8QIfFVdJ3U4XA4HGQITYQyat8LHK0bLc2VpjWtMzHGtw5mLNazbt2rRsybM8eZqAKWxaE/ESV+In1mhqxWxZLYLURXllrnIP90V+57mfB6b5zVoIxmsxkheCMHJHj7aZYYUKFLLr5YIcSITYQzxOcrjFmzLWzBoyWtMWFwtc4cuVbhx4cjFk0yOWGNuAKYxmD/iPW/iPXcI8CE74773tNantzxeCD/bBftg0zwYxjEUmebPOd750AhskXsDAW8PCoGBgIOAgYCBIOHvUDAzIhNhDlo1bt8WNitxMsjha0bM8S3DibYVuFq1y5mmFvmy5GQApNDYP+I7T+I7HdOXOtXUUAg/25X7dW+jljHgIqwIbFlDBwVHKw8vcwcChQITYQ5wuGDnC2xrWzlg0WtGbButw5WTdawzNcuXFkxt2zNkAKdySF+IKT4gzYY5JcBJhK6lFNUmCwGCw2AqgpweFxOHxtNsUc00iD/hD+/hD5XjjjMTC6m1pxNVVI49OrOcwAhPH3VnDk6bzmiRgRQiiRhFPH3YI7QCE2EZmeFviYOca1m1YMVrRvjZLcOJu5W4WuRs0ZM3LLEzxgCoIBL4P+I47+I5vlnwL8DOM4yuc3mbuZiJiU0Unh1rOKdMRgg/4QbP4Qddd+GeE6cJ4RUIld7b3njm81Eaxy5arhWImoheBMCgxtNMcaOGGFDBCQQgjQQkEEECCFLrbUupAhNhDdyyzNWDJwtbZcuVa0y42C3C5YuFuVtibZMbnC2aNWAAqDAS6D/hII/hIHZVOs4yzPGNxM2vOeMxjWOnLtrFRV114bi4T6Tz6Uuka5uHmrSMp5EoypaGDNo1aMGqVMeHPl058+Ot2OWOFwhOtqhPj5WOUYyijGKJGAhEhEiRjO/gmcpiE2EZnONi1ZYsi3Jmx5FrRxizLXOTMzWscTLK0x5MmFrhxACjoEhfg/I+D8m3DAhPvUPvUc+YCGiE7JACE2ENWWNywbMXK3Flat1rRrlyrXLFo3W4crRplw422PK2wgCpMBQ4P+EHD+EHFWeXfDp3qVXUwC6s8PHHOzEcOHLpqoXO85sA6c55c9SIP9zt+6DRx7b5MY1WiJXc3OXE1msMJnfHn13nLFa5Y6ADny58vDwITuZqT358sZxijGMIowiAhOABGEYIwIRAijGPJ6Mqy5QCE2EMWLZwxxM8S1nmyOVrRk4yrcLVjiWssWZw0xuMuFpmcgCp4BSYP+EL7+EL/v24uHHg58uPBHDHBq053dkQq2bnNZ1z5c1873MRwx4jHKpq0xU0xog/0Wn6LUrvy1trdW53NyqsVrhSIuEESt36ddtzN1hGqdLqqio307zz49wIPzvUT4vg7u7mJlMwkQmExMTEgAiREkwJgM+P8AzMeUITYQyaZczFqzYLWTXM3WtMjBktcuHGJa0yYsWRxkzZXONsAKlQE6g/4SAv4SE6Rw48BzRaOVcumMa3G99c975zO6jhHDlrpjhFTnPOfD4cYAg/4a7P4a6UbirHbnExc8c7m0Y1y6dMctcJXvPPPHOZmauIvhniSAhPIHVjDs4axiIoTIwRQjKKMIoTSiEIwjCJGdeD16XpAhNhDTLjaNczBgtxuMrda0b4sS3C4YtVuHJlzOHDPM1yNHIAqFATOD/hR2/hR3xk54vFRquEQvM7u6umERmOKM3C4L1vV6g/4aqP4aqevQxqdXWY43vcbhExCUTq9U8aMeBjlVXmvD34OwhPGnJQ6eO85pwnCMUREhCMI0hBJGU0ycZ4+3lR5YITYRhZZcbnGybrcbBszWtMLhmtxMsrVa4yZMeZm5xsWDBsAKYxiD/hI0/hIxvkVUXnfHjmb08DeJgIT8LHn4WS8lsU8kLSiYa1y10134cICGyJaoCplYeBgYEhYBAoOHr5OAgbchNhGHFlb48jbMtxtszVa0xNsq1zhcMVuRs2Y482bJjyZcgApCB4P+EgL+EgPE8J6AhPwq0fhVp1wwYcSHtk7l6ZwmCCE2EMcjhy5zN3K1rhzZlrRixbrXLlyzW4cTlu0xs2ONllxACnUihPwoDfhQHw44ZcEbZMWLBCa98c5a9WfJKkmCsKyAg/4Vxv4Vx+HHsxFW45vje4mum9dlK3Ob45CF5E26HP0yxxwpYEcCCGCAghgjht1KCXBgITYQ0xY2WNs4YrcjdrmWtG+LKtwtnOZazxMXGRk0y5WmZsAKTw2D/hTM/hTLvDGJ1uMyhPwpYfhSZwaI0lWWO+XChtBY3gIm3h4WTt4CBgZEITYRlwuG+Ns1aLWzJrjWtGrJitcN2uNa1csGTNi4YZMubGAKcSCE/DAZ+GBmd5Y8lMWLRkzQleePLn03vO6OZSVAhPwqefhU/wNl8kJRnPDhw3vlvWpTBa2i2BKF5G28cmpphjhhQoYISEQwwSz6eeKHDiE2EMMLVzjZNmi3FlZOFrRs3crXGNk2Ws82PHmaNHGVi3ZgCmQZg/4UvP4Ux+HWOUTw48ue74xMadKqJIT8NU34ascGWGLXqz5suTBSUpQhjpdOIITwVW1eHljeMEysJxvweeizACE2ENcbPE0bs2C1jmaMFrTC0wrcLFy1Wt3OPLkZMc2HNmcgCtIBZoP+FnL+FnPelYmbleYVTlMmb4sxN0qKqsVpERWI6Y5aic769+PHmViqiJTCkRW9569+Pg54zMxGIjhNa0CD/hVa/hVb3py4cu3DhUTz58+vjx4fXrx68c3UcOHTlyxVBNMKTG5u8xOIrkdq1rhiuGIxK7554897ubiZhV1fDMXIg/lr4NuPd65tcWiUwlKJURExKJTEhEkTEkSARMCM1KYmcXV1dSRZc7+BedT6oCE2ENGjJoxc5My1kzyYVrRy3xLcLjDlWucjXDmw4cjfKwygCnonhPw0Qfho1UyadBe1sltWjNkteuXg8Hg7dOONYRwZFpSog/4V1P4V2bjHPkceFxcRGMcNcuGsalc8c8XgzzvYhPFnJjDm4bxRiiRITlERhFCaenuwi2ghNhDli2x5W2XMta5sjha0xYWS3DmbtFuTLkZN2mJhjZZnIApzKYP+Gqr+GrG478rqoxWOFVCKmEzeee+fPjcVPTHRgIP+GFT+GEeO19FbnfPfOdpiCZXKcRiMRa74gITzt4pT7OOc4owiIwBGUQITjv7MYtohNhDVllcM8uHCtysXLZa0cuXK3Fhb5FubLky4XGVxkcOWoApxGobwjQeEa0i4yBipaUnqCemIaBjZWbn5efhZGOjwhPw6ufh1XjbDgwx24de3PW8MVtWjNa2LHiCF4qz8LP0xxxxSwRxQwQwww26mFDhwITYQ4bs2mJrmcLW2Vk3WtMbHCtct8uRblysGuRy5x5G7ViAKbByE/DAx+GD2+CO62rJklSLDhvjnjneWOMZQhPw1TfhqRhojRCda48OXLjw1rJLVTBa0AIXnjiuCvVpYIUMCGCEhhhlwefgjinAhNhDBhkcsGrfMtc5GbBa0cZnC3C3csVrbFkaN27Jq0xMsYApnGIX4XGPhcnggjslssw2CwWCmijrwteNvwoCE/Doh+HQW7HbHPHhy1rOFqYNkMVCF4iy8EGRxM6WCWCGCOGGXD52GCOUhNhGHEwxYWrbItatMbBa0zOcS1yybN1uXMzYs8rdwxcYWYApeFoP+G5L+G5Mmpi4NY4cOWeG3MIP+Gpb+Gpc5ajCrvjnnu+eONIbOGI4BdwsHBoGBQMBBwcHgOFgoWxAhNhDZu1bN2TDMtYMGjJa0ZMG63EwyM1rdu3xMM2bEzZsmQApSDoP+HSj+HT3hvl1xda3UgIT8NFH4aG6MmDJgtbCy1IfJV7gEDoMDgcBgtLgKBzEhNhDNkxxOMrZutcNsbRa0YNsy1yxyZVuTLlxOcLByzxNMoAqTASaG8Kb3hVDl5WDg46KpJSklKKWnpqQjoCIi42Zo52doZebkYuAgpSEko6WAhvDQx4aN5KKkISKho6KiIqAg4mLl5mbm5mZlZGNg4yKnJqcnpqUhoiChgIXkjcww6eWWGFHAhgQxQkMEZCEN+lQw4MAhNhDHGyYMGzNotbY2WVa0ctmq1y4bsluHNjbYmDVllauGgAqcATeE/CUV+EomLFlyTlWcb5cOPLrz8Hbr35dM8MsWLRk0aNWDFJCckcGDJizaMGK1IIT8Oen4dC9jNTRDEpCM53ret63vjy5dOHPhw4bopytLFTFitipitoxTtKSE8bc1Tt1wqk4RQRhFEihGUSEZRjKYIkY5fAcUdYAhNhDFyxZMHLNqtzY8ONa0a4cy3Ewc5lrRm1YsWONllx5moAqEATCE/ALt+AYVOU9C0LTVViZpStKkEYzrG88OPTl256xloybuJsCD/hdK/hdLvdeHPFmJrWNVrW+UVWMVC43eYuKqo1vhxzeQhPIXVQ6ee85xjCJCICARgRhFGCM8PgeKPBAhNhDNjmaN8TVutzMMrBa0zM2i3C5wsVrdhlzNmLZu0wtsYA=="/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APHAOAgAQdBLoGnAIBEHUChpucb3BJjigCpHGBpMgDCkgQRP//A0UeRh4FAzgLZBkgMgkAgIADAXvCHkUzCQCAoAIB4cMeRTgIAP4DAAAAAAAR5ezAPwrGAXKD/QNfoG94iYPFji64zpwrTp4PgceA6RjFaqOmPA4duVL49+/fvxnJETNtxcxCJTnid8cOfJ4GaueI79t6OnXt3HHgiekwg/4qGv4qG/B1w69DfLNXWcZqYmIkGrFXE5ibgiIgq5TaUwgIIBdM4deSARMwXQNbcOOswIPxuHfO5VVVEJnNzJCJFxcRIi4lMwgRMTEgCJAAESAAAXPHj7No+AAhNhDTGxbMWObMtxt8LJa0xucK1ywyZVuZzmZsmLVk0a42wArHAtkBg/4AIv4AKZ0orM7jOL0xhMXO6zU4jF1c3K4pjPLnw4s448HPkc4nM3ETUxbO745zeVyylKoqNVGp1jGta5MU49OoM4yTN0GLrNZSTDGSJqYqFGMuHHtOsVjGGK1jhrGqxnF2lbOd559efHjviF1xteZAg/4kAP4j8bxM1FRSoqIUi4ltMkImMzd3c8+nXlz4cXDjVqsqSJmLTBNYmFShMImLi0piUSXBz0rOBvXPl3q43M3mUyqYMoylTDDDERjlz5CkyRMEzFl0VcEpTCEIBw4+FuWQg3qdY5zOLhKZmUoTAXExMwiYRJJEomJiREkSRJEkTUxdSmJghKJEwCJEokiQEXUgIkAiExMLAmC4TBOJTEhNTEkTEwEwJgXx+CZX6AAhNhDfLiw5GONotaNGDla0Ys8S3C5cZVuPC3yssOJs0ctGgAqdAUmD/gCe/gCf79nhK1PCNRy6dOmkXzz4u+vHebuUCVzx5c+HHp11tdc+XHg4TV75c3OOAIP+JQz+JQ3hxVOdb4ZrNTKyJqIqaSmUzMTCJir1vW3LnjOMquLgY3AAg/A9ScerxuErJJCJiYmJABEgTVxEpq0XBLfH1zgAITYQ4xYmTRo5zLcLdgyWtMWXCtxNGjVbmZZGrBxmwsHOPGAKuQFng/4HsP4HsRV4upMzeUS1UUlFro6XNXOZjny58g4cXWshCLuePHnPOcr0iLrKYYxy5Y4a6ceHJGIAg/4lVv4lVzpTtXbXDXCoy3fHO83m9t3fEjdovlz5b1vTenHg3ipVaVxcIQTK1sSwhFwmImOW8XCD9TtnfPOZubmJiUSJAIkAAkImETEokhMIuEgACJRJx8n0ZiAhNhDXK0Ys3DnEtZs8OJa0cMcq3CxatVrdjkYZGGLC4w5GQAr8AZYBg/4IaP4IaTw/CHhTpqcRWuGumNVUzd5Jzvj37+L4Pg87jXDl25YhnfF1hHDetWzc2iMRWEs3K4qogu5zw69OfKYa31i01MVbeeO+eeM7iETC0NYjtjp0moigg/4qjv4qjwE7xdTi9BM3FphCKlRMpmbms0YUJmuPDviU3F3N3M5qYSiYiarEY1PLny58uPBx4XgmYTEwiLhc2m2dZwRBEauorQCD+Boi/Z3MECZWiYlATEgRKrRIiQJiZoATAiVWhKYTACJTAAEXUokAhExImLX5Pr3M/BQhNhDVkyYuWLNwtyNmmNa0buGi1xjZ41rnC1Z48mbGzwtcQAqUApcBhPwgtfhBbhHDgrSldGnVrzZ90NGTRoyaKWtDFiwZMWKVo3rjw1wxurOuPPn27dOnDrxY8kZIRvdSs5QtGUIznOUJWpgwWgne9cd6zrGM4zw3x4ctc971re+PDl148eOdZSpbBbBLJgzZMWLRmwZmKUogg/4miP4miePDOOvTr058t6mFxMruLLTF1DFNAEhEoVeJRMTblz5c+01jGOEYrGq4VERmd53nN8c7zd3czMlkplU1URAmVwVarJvGwIPHtRfk7uSEJXKUxMEXUyCYCYCYACYAAmAiSYCpEXFwiQRJVokiRExMAmEgm/g9c8AhNhGPMyxscLNstbNcWZa0YtWK3E3bsFuNs3ZNm7fNhyYW4AqtAU+D/gOY/gOZd8cOPDny3wziYmJQmCTaJQijlZEzNjnyb04cenXp14cRz5d+3PtcSIP+Lqb+Lqdc41vtFoTPPhxeHVoqOTwJiozOeJxzKaw4CJdOrOOfLjw48AcufaM3vsCE7VJ34dZwQhOFUycpyjCKU4RIRIRgnKMIwnJEjCMAhGEYIgi8Fzq4QCE2EYcTdlhaNmy1oycNFrRw4cLcWbJhWsczZjlcNWTbNmaACmYYhuHO4f+uWdkK6FlJKKhoWAiYuLlYuJggg/4ddv4dZ+7t3HgxLKqhV1mAhswYZg4ehh4WBg4BBoWChYCHg7mDgoWzITYRja5mrhrjyLcznK3WtG+LKtcN2uVbkbMGDljlyuWeRqAKiwE1hPk3vk/a2aMDmWxQTvl15ctaxktSkoRMd6opQtLBltJa1MEYgIP+HBL+HB2K30lUQKMRGIUuc76nk7XDXDHSfCcldmMShPH3XjDh771jGMIwQjKcEYThGEyMZowShSUiKePwHhhfoiE2EOGmRywctsS3E3ZZVrRxhwrXOVg2Ws8TTM3Y4mmJy1cg"/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oJHAOAgAQdBJIFmgUBEHUChpucb3BJjigCpHGBpMgDCkgQRP//A0UeRh4FAzgLZBkgMgkAgIADAXvCHkUzCQCAoAIB4cMeRTgIAP4DAAAAAAAR5ezAPwq+ATeH8K2XhY1iMhisNisFhMIRaISCNSqQSqSS6SS6SRyNRaIQKEQWCweIxWQyWXzeb0Oby2RxeHwOEQqHQaMQWEQSFIbvFu83joCIloyWip6OmoqShIRCx8bKysvMz8jMysvKyMzJxsXBwEJDSkdJRUhGRUdISkZPRklJRgCE62CLsoUQglecYoooTQihNCMUIwjCMowjCMV+rnQkITYQ0c48WNljYLczNvhWtHGNgtcMs2Fa0YOcuPG3Y5sznIAKsQEwh/GG14xDYbIZXH5PC4nCIDJIpLpNLJVKJhKJlKI9GodDoPCYrFYrIZDKZfNZjOZbLZLFYXCYZBoRDIbwO7eB7mOhIiWiKCKqIymjJiShoiBiZGVoZ+lo6Wjo5mdkZGJg4OMipCUmJCYlpaOjpKOAhIcamvBSCMK4cc5kZTQTknCcIwnKMIRghOvgGadQITYQzysMbPDjaLcObFiWtG7DGtcY3DZa5x5MbRrmc5HLTCAKoQEwh/Dlh4dD4vF4rIYHEYFAIdDpJIpJII1JpFJJZKpNIpBFIZAYbGZDKZjL6HNZ/M5jH4zB4LEIpFolFoT8ONn4chbrR2S4GTZk1YkL3y5duvPnz3048N8caoStTNgtktkwWxUAhPB05T4eXDGqaMJiU5RRhFEEIwEZ35u1F0ghNhGFq0cN8jJotxYnLda0ZZcy1zibtVrBphxtmjnDjcNMgArxAXKD/jE0/jFh4c5rMzOcXidMI4TRFcK5cuFamLnjiq4arlUZmcsY4dOFab4+Dx48d5M3OefPn12zVcuGNa247553uYViKiWXXVOAhPwq2fhV/xQtmpmwYsGq26mrBitSEY0rCdqozre963w5azw1rWca4a5cufLty68OW9a1jfLe+O86xlCULSShFJRklSmLFK2DBgtTJbFkyZtUsUogg/U8CHo85lESibmUSRISmrhMRJMEwRKYmJRMIupERKEiYmETKJRKCSJmDe/glnHEITYQ5w4meJpjbrWGRm5WtGuHKtcZsjZbhbtXLDLhbOHDByAKxAE+h/DtV4ds0DRGDx2Nx2RxeMw+CwWGQKIQ6MRKQSSXS6fTifT6YSSORKCQWIx+SyWXy+czmezmdzeZymRxWHoZFoxJI1II9EiF+Jdj4mCbZZIamAowVVl2Cwl1WEqqiK58HhcDi8HicTgcDTbHbLHLDTDJJVVgMBiMFZdVBhIIpJCE8VcVl586ThUnCZGIAhGEUJwRIRgIRSnCKNc/gGE5UCE2EMWGHFkZtWS1gyasFrRk5YLcWTE1W5GDLKzYZW2XFlygCq4BMoX4O9Pg8FijingtltppnnimsqwV2MwmCuwF1EkUsc9ttuBwOFwuFw+NxN+FiwMSQIfxJSeJRGKxGEQWMRSXR6bSSTSSORSGQhD4fGY7I5HJZPG5HG43G4vFYrDYHCIZGpJKJtLpFHoxFoNCAITx11ZbeTCcYVnGMJwnCEZTgAIoRhOCEYsPgusJ4SE2EMsmJthbYca3Exx41rTE3zLXDhiyW48TNgwaNMrbC4Yg"/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4QHAOAgAQdBMoHoAQBEHUChpucb3BJjigCpHGBpMgDCkgQRP//A0UeRh4FAzgLZBkgMgkAgIADAXvCHkUzCQCAoAIB4cMeRTgIAP4DAAAAAAAR5ezAPx4KDYL8Yfi/nedAAAqvAowBhPwVofgrZjeeG06MUMlKSjON6zneSFIJQSlKkEL5c+fbhjHFm4GrgasUZ5de3XtyxliybMm61I4cOXPhrOUs1KK4Z4884MGLJkwWlOMcuHPh03ne2bJo3bNGKN8enXw9efHC2TZu0cpgkIT8CB34EHZRzSpSSE8M73jdOUJQwUpSiE41rjx1wzUpk1YMGKEb4c+O+GsYwhgpK0pWjKdJxRx5MeG+O8YSyaMHAtSEb4cuXDlx4ccVLZtWbdgtCd8+vTnvjrCmTNuxYsVKz2x258dQg/nz4vd/du5XEkxMSIlCYJiYkiUTNSRMTEkSESJgmETCYSmJiYmkwmJJgmAIupBEgJlnxfP8c8khNhGJjlYZMjNgtbOGjJa0c48y3EzY4luJljZt2bJthzZMoArsAWKF+AYb4Bo5ZK8EwV9kMUcSKKSQnV111yyxTTWXYDBURQw0214Gm2OWSOCaiyiqKqCSOWeemeeumWeVHRJRdgsJgMNNBLbi8bkcvhcDBDisVisYhPwzHfhmPnTHaMskoSlBe+WuOuNSWbBkyUlC+HLlvWdYsELSwUwUpZWuGeO+Gc43hGVMWTFqyZEMOPTp06b3QyZtmrVg2Ya3w1CD+dPieevr5nMXMxMxcRM1MJQShdXSUJACYJqJmEiYCCYuJRcImb8n1+sX3CE2EN8Tlu2ZN3C3JlY41rRk3arcWXJlW48LJu4cuG7DHhYgCmMag/4woP4woTOIk5uM3qOHTHgNTViF+Cdr4J60kt19xhpqKqqIE9ceLvxN94CE8edeePbnrGMRGE4RX5PHhOGYITYQ0ysm+PG4YLWzHLjWtHGZutw5crZa3aYnLVk2YuGrNkAKeCGE/GUB+MpHDOuSOC2C2TBglRCt8efLp06530TyZNyE/BN5+CbmlGZgSrC9ceHHjy4cM4QxYNFM1pTgheKtLDDnZYY4I4o4I4o0MMEKFCjl0tcUeLAhNhDlvjZ43OVwtxtcrVa0ctMq1y5xY1ubLixZcLBjkcMGgAqQAniE/B9p+D7fLHKjipixZslJRvjx48uGN4IUtTBbFipghWenHp158c54MWjRozYLUrXDhx58OW8axpbFmwYMlKLzvly3rhhOlsGCWKmC1qxrnvr06cNVrZtGrdLJVlCE/EvZ+JgFqbloRrhw474Z1nOVJYM2TRmtKN8OXPpy3wznCWjJmzYsVJr4cNb3nW+GaltWLVgzQjhz49N8965YRhkxZNGTJaEcOW+e+Gd4zwYMVsVqSnhnjTtgg/lD4Bm/F8/jcpmJiYmJEwiUAJi6uJiVXCJiSJRcTEk1MRKJIlKExMCJEgQRIvj8IzM+KCE2EOcWNrix5WK1jhYtFrRw1zLcTHIyWssLRnmys2zJi0cgCnwhhPxF2fiLxtoxZs1oRnG88t8OnLlxxjaWLFDBlnlqhPwFBfgJzUwyw1jWuFOksWrRwM2a0K48emO+OOCGzph+BYHhUHAwECgYCBgoBAQMBAkGg4fAMSga8CE2EY8zVm1zZXC1jmxYVrRlkcLcWFwyWsMLRjkbs2bFg4cgClANhPxIUfiQpxYI8DRTMkkAhPwJEfgSJtbHjrtpnjOIh8tYBQOlweCyGXwMhIAhNhGNjmY5mDbEtbt2zRa0cZsK3E1bN1rnC5a4cWJyxy4cwAqPATCE/EeZ+I9mE8mvVLFkxWwRhXHn058c4wlg0ZM2C045de/fry4Z0waLZLZgg/4amP4am4mJji4xdTw4cOmOGom548d5iMR01rEW478F4u+vcITxZvS4fFrVOaMYRBBFCMIiEYQIVOH4BmjxwCE2ENcrFi5YZci1i5xtVrRowxrcTTK2W43Dli2bOG2Ng5YACmsdg/4v8P4v+dd+G+WeF6zDEa104cNTHeeu+ICE/C+N+F9XJXNO0LSwUoVvl068eG5SWKiF401KPL0xxwwwwoUKEjR162OCHKghNhDdgyYs2DJktcs8zBa0xMsa1wxxOVrRuzZNMeFs4x5MwApWD4P+Mqj+MrPHGMzmWeW9SIT8Lhn4W+7YOFbZm1YrQrGIh8kXOAQOcw2BwOBxGgwVA5OAITYQ5b4cbXE3arWjbDkWtGLDEtcYWrha4bNMOVm2b5GzJoAKvwFAhvGtF41i4+Hj4eHgoGAgEBCwMPAQEFGSE9KS0dGQcPKztXK1cvFoiQlqSkoJyKgoWNmaOjoZ2JgYSQlqaYnpiOiMWoX4SLPhI/hilsgkikkggkhijjlpjxMc8cMU1F0mMikijlpvrvrpILLKsBRVBDHPfXLg7cHh+AiE8ec+Df0ZzjEjKKCJGMEUAkIRinCIgIyRgnPH4BwxjzQhNhDFs4bMmLHGtZMmeNa0YZMq1y0aMVrlg3yYmrFrkzZmIAp/I4X4+avj5dnlws0sSJHDHHDFFdiMVjsFZBLXg8Xj5cLFEIX4R0PhIVmwUmKquoqsookhllrxODw+DppihsusospirIXlLgGGLWyxwxwRwQoUEYEcUaOnXxwQ58AhNhGHE2c4XDhktZNGmNa0Ztca1y3c5FrJtmyNsWZkyZt2AApeEoT8g5H5B0awx2net61szZNnAIbwfqeD7GOmI6ckJCMQMfE0s3Tzc+CG0lj2Cg8DwcDBwaHga2fQKIAhNhDdvicNceFmtw42LFa0bOcS1w2Y5FrfLmbssrDLhwtGAA=="/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RKHAOAgAQdBJIGuAcBEHUChpucb3BJjigCpHGBpMgCFwpIEET//wNFHkYeC0gQRJDdwwRFHkYeBQM4C2QZIDIJAICAAwF7wh5FMwkAgKACAeHDHkU4CAD+AwAAAAAAEeXswD8KXhSE/F9d+L69WeDTkngxZMmTNgwWtACE/Aax+A1ljro4eLHhx454WGU4XIXLYyRg48HTTDKlhv1MsEdYITYRhb48jFriyLXDBk0WtGzRktwucjda3Y5Mjhllb4seXKAKhAEng/4zXv4zX+3fwvHqbnVa1qOF3e5FQvPG9uvbdSCG7prum4iJgYmKj4CHjY+Zk5mLhYKOlKKgoKCWkI6CgIOHg42LlY2bj52F4+16nI3yywxoUMEKAIIIRCSwx7OOCHGgITYRky4nDVy2YrWjLFhWtHOHGtw5mLNaybZcLPG5aOXLFkAKTgyE/Gfx+NAnJDhRxYlKwIP9iN+w3nrnjl3nfACHwlQYHApfGYXPYTAYHKwhNhDNg1yOWOVktZZsWFa0xNGC3Fka41rhsxaMsbjM4wucoAqcATmD/jaq/jab4uaazRBCFVOphFzwmowJnjPGdStd1vk4V4CF9WV6quCyOyKKGWWuvA4fE4fD31yRYbAYrHYbCWURQS00334O/B4PB30wSVYTCYjAY6hBXGCE81eGUe7nnOcIwRhGEYwRkSjCEYTBEiRgIRjj8B1hPaAhNhGFxhYOc2RutY5MeJa0bNWK3E3aslrDMwaYszVq0cZG4AqUAS+E/HO9+Od/FeSkUbxnhjFSVmKFkpUtCk51z59OvPedJYtXExiG6VTpVYaAkIKMQ0Ag4mDiYeNjZOXlZuNgYOMkJKinJ6UkpCGgICBjYmTiZ+XnZG6AhPPni+EfBM5xIwiQnCKMBCAQRRhCavB7MYzsITYRmZt2mZkwbLXLhu1WtMrdwtxNGjBa1zN8zdtixMWDDKAKYxeE/IIx+QSPBlrq37s+xktbBS17XlhohPwVcfgrJzY45MeLXLHO9cdYYcEcTACF3UsUGPnjnjjjlRwxz6HCwlQhNhDhjizN3DhytYuWzBa0c5Ga3EwxOFuPJlx5GzFxkxsGYAp2H4X5F1vkXhhwMFtEM1GGuwU1EUtdt+JvvhlqmxWExVyE/Ath+Bc3JbVi2ZLQrfLr259eXDespZMGxoviAIXkzemlrhlhIUMCGCNDCjjwefghkjAhNhGJy3Zt2WVmtYNmeFa0bZci1zmaY1rjCzxuXLbK2btGwAqcATeE/JEJ+SHel6YcV43XveEaYKYsGKmBGF4zw58t8OGamDRmyaLUjXDPThw58ICE/AoR+BQPBLRHFHBONb5cufTp14dNVsmTRq1bMmCmBSs7443vGcIlL1jvqITy94NjLs57zjFEIwijCMEEowREYRCMiMa9nfGMcgAhNhDNniyZsTbMtaY2WVa0yN261w5ZM1uZo3yM27JwyysXIApYD4P+Jlj+Jlvjq9eBWo5KvACE/BZF+C0GOSezhZM2LFGGO4CHuklgsEi8lgcHgMJnsLgUDnYhNhDRqzxYmrhutbsXGRa0Yscy3E4ZM1uVoxa4nLPIwYs8YAqZATaD/iiy/iizce+FViqxvpxmUJwqGGIULnM73d7RPZ0x04CF+Dpj4OmWQYKKaCmWu3ExY2/B1yzSTYbCYbBWTQRw204GnC14O2WOaaq7BYDCQySwUoT0V47lPwPWsYzhOSMJyjCMoyhCMBOE4ESMIiM9/VnCesAhNhGFlhcsWLNkta5MrFa0cNm61w5btVuNvlxtXOHDkY5XIApqHoT8V234rwceOkcmDJmxZIsNc+HPhqUluhgtIIP+DjT+DiXpPCkb3vrvjx3nOaVHCejU4IXnbiM1OBSkIhghEaOGfWwQwY8hNhDli4aN2blitaucLZa0a4XK1wxx41uXCywsW2bIzYOcYApZEYP+LcD+LbHOOfLni7ZWvQCE/Brd+DXOVraJZKShWF8OnCCGy5g+AgLmFgYWBg4eTt4OAg58ITYQ1bOWmPEwyrWbJw1WtMrdgtxZG2RawcM82bC2cZHOLGAKUw6F+LJ74subMVgsVVZFLFbFCIP+DeT+DdnnfOeNKmLsh8mXuAQOgwWBwWE0OBoDKyE2EMG+XG0ZYnC1qxyMFrRk2YLXLNzkWscrjI1xsWbVxhaACngtgv7Fk/sWWVKbmbKZo+Ddl1sjEs1TfACE/EDp+IHXHiXswxxa9W/dt2ZcgstClpUiRrPCnPCa6oVkpZ54IopEEEEMss8MqFCghghEMEJHBK26ODPgITYRmy5WWbIxaLcmJszWtHOTKtc4WWFa1yMMjRiwZMsLloAKeiiE/EGF+INmierk6sdL2WlZgQWhgwZLYJQvfDrrpwXpAIP+IFT+IFWWdOXPpx1mbOMJXmeN3ctRw4VU4yCFqzkkWDljjlllhjhhhIRDAQkEKGOfZwwtCCE2EMnLXLlzZmi1qxa4lrRw0wrcOTIyWuGuXM5y42rdxjZACmEag/4gFv4gH8Tw54cMxSFZSnl1xxCD/gdy/gePpy34TlXJqAt1x3ceYIXiLNwQ4+uuOOFHBChQxy16eKFiQCE2EMsrhrmb4W61rhwslrTNmaLXORiyWs8eFlmxNWLnKyyAClwUhPw+Rfh9Dk1R1YMWDBKhbHBIg/4Hzv4H05y51mFTiIxxnjKGyhgeBgK2LhYFAwMBBwMLgODQNyAhNhGRswzY2rHKtzZmuNa0zY2a1xmctlrTE3yZmmZozZNnAApeF4P+KcL+Kb9ZV4JmZucb6XyyhPwN9fgcXxMzVKVpQpOMcMNbHluAhspYHgFHJw8Og0CQaFhbuFgoGrAhNhGHEyyZmeNwta4cbVa0Z4sS3FmxMlrLE3bN8rFq2xMcoApWD4P+Kf7+Kf+OEeBrVRHe+tiD/gbG/gbH8HW4mKcrxcCHydf4BEZXCYHA4HB6HAYDAZmAITYRlcsMbhg4zLWWPG3WtGjNktw5szZblYs8TXHlZN8eJuAKUA6D/inw/inxPCvVRw41MIP+B4T+B4UXFzji4yCHxpZ4FA5vB4PBYLNYrAIHQSE2EZm7dk3cOWy1piatVrRyzZrcLnG0WsHOHGxaMWDhg2xgClsSg/4ppv4pn99OvTjVqvluOICE/DI5+GRHHq18ScIQjemWeECGyNcwMFXyMHBwcHBxdDMwULCSwCE2EOGzPDhy4mi3EwZOFrRq4zLXLdsyWsmrNtjbNGeZg4cACloShPxRtfijtngnm4GK2SSeWeeYg/4ZXv4ZWbjjjrExLF1lkIbJ1/AwVLOwsLAQcBCw+AYOAg6EITYRjzN8eXE4wrWLDG5WtGTXItxM8LdbhyMsuRxkbMmmLEAKZxyD/jTG/jTFqs9OeupjjhRc3dXpoIT8C6n4F54xviw5o5GhayUozVacbh4wheCMXFDlY4YY4IY4J4IUcUsMtenhgjwIITYQ2YZWeLDkbLXDbNmWtGzhotcM2jBa2yt8bZk2YYWePMAKVRGE/Gnx+NQfIcSGKFo4WmunIIP+BNT+BNUcZTMXyzjHEIbJ2Ay1h4WBg4GDhbWNgIOfITYQ3cMmubNmbLWOJgyWtHOVmtxOWDNa3YMMWVq3cNW+RyAKTQ6F+NRD41JcEyVNiKS1LACC/lXr+Vb987rcbO6AhslX5awsLBxd/DoOZCE2EMmjDE1bNcS3G1YZFrRk5YLXDlyyWtGbhw0YsmTLEyxACnsrg/4p4v4p5bXPXGU4jhWuGNViImd5zx48c5mWK8IAg/4Tkv4ToZ1vpno5Vwiom7zzzx48efPNwx04ctVrIITwtlo267znGMYpkUIkSEYRhGEU538Azg5IITYQ5YN8rVy0brXGVuzWtGzhstxN8mNbhZsm+NqzxM2rBmAKUA6D/im8/imv69LtF8N4UIP+FDr+FDXPSI4avUzx2IbRGPYKJt4WHgYu9g0HOiE2EMWTZkzy42y3G3buFrTLmaLcTPEyW5MeVjiyM2zFzmygCoEBJ4T8aaH405VaY4TRsxZsWbJilSNb4dOHLhyxwmKOSVsAhPwnBfhOdyMlMmLFbJKl2HPlz58uXXly4VLaMnAzcKEpxwiE8+eMY5ejWM4RRIowjCMYRiIwijl78oz0gCE2EOXDFi0yMWi1k2ZOVrTNiyLXGZxmWsMzVi1x4cOVnhyAClIOg/40dP40Z88r4KxOMrCE/Cgt+FBe2qmq1sla5c+shslW8DATdTBxMTgWBg4GjCE2EYm7XI5c4XC3DkzZlrTCzbLXLVg5Ws2GFnhctmbBpkZgCl8Xg/46Dv46IYjp37ai5uUNclTOQIT8FgH4LDYMFaZqYMGCkIssduXPl0iE8Qa5T18O9YpwjOM68Pjow3AhNhGZwwZ4sbTCtZN8Tha0a4ca3CzbslrDK0yYXGLMyxOcYApUEIT8c4345x82DVHBKbXXThjhg/4K7P4K/c5relacKnoAhsnYHLWJQcHCytXAwEDAACE2ENnDXHjyMMq1o4xMlrRrjcrcWFhkW42GRzkYtnONhjagCk8NhPx0AfjoX2Yt1sFq3vhwgIP+C2L+C13PVbVxSobMWFYWCv4WJmamDgIOCCE2EOcLJnjxtsK1hiZtVrRqywrXDRnkWsWbhm1bNWzXNmwgCnskhPx2JfjsVw4a6ZXlLRbgYtGLBCccOPHjz48M74K5oZLQhPwiWfhFHpLQ3SyQlFhrjvjw48+XPOcKZrcC3AlYhPFnHhHj47zjGM4RiJwRQjFGc+PyZRliITYRkxsmWJgzZLcOHDiWtGOZwtcNHGVblbMWbbJhbt2OXIAKTAuC/wAVsf4AK1fEy3fN0IT8JEH4SD8zRmhCFYiHxtaYFA6HFZzB4Cj4ITYQwxuHDZg3brWbXM1WtMeHKtwsGzlblbOGrPGwcM3OHIAKfSWE/I3h+RwfTPHkZsGrBkxSooTjeeHPpx44zpXVPVewhPwgXfhAxlklotilSKt8t8+PHt16csZywYtmbQzVjmzgheTN+aeWVLBHBCQwQoYI4o0EZDDXp4EdICE2EMM2bMwzOWy3NmwtVrRjiyrcTdzlWssrlriYsW2XNixgCksLg/5HbP5HbeVcsYWsg/4RkP4Rbe2eWLnfG4fJV5gUFosNocHgMDmYITYQ2YtmzBo3brWWHGxWtG+XItcs8bBaxbscObGzzYs2XKAKWRCD/izS/izb5OE4u7vG6aCF+IZj4hjaoMNZgpKIJ48TgcXgwIbOmJYCLt4GBg4WDicAwaDjQCE2EY3LFy1b5mi3M5xMVrRzlbLcWNk2Ws8jdsxxNcjNnhcACosBKoT8X+X4wD752fFPZi1ZMEpzy4dc8Mp4KYLSsxVxUtbBkqrEhfiGY+IbvBWZCbIUVTUKI5a668LbkcLj766YFlGEksTQxxSxQIXgi2CDM0zzwxxwwoUaFHCkikimgkjgllSz7WGGHCghNhGbM4YNs2PCtaM2eJa0b5sa3E4ctFrDFlYY2rNjjaOMgAp2HofxnUeM82FxODweFQSPRaUSKQRKBQeKymUy2Sx2HwCGSiOSSMRYg/4hWP4hYe2u2uDhZcguc8d+Pfe8gIXhzGoM3gZ0qNCghEEMEsePzcEcFwAhNhGHFjx4srHCtZ5MrFa0cZWS1zmasVrNo5YsXLdhiZ5W4ApODYP+ONj+OMurx4MXfLOohPxHQfiO1xSzSpassdc4h8HT0nMLgsLn8JgKOiE2EZHGZq2YZmi3JjaMVrTJkbrcWLG3W5XDjE2cM8eTHkZgCmQXhPx1kfjrfvaezBgtGuHPlx1hbRk4mDUAg/4ixP4iqc4zWbqURETXguPHjYCGyxgdA3cTBwcDACAQcDJ28PAQoCE2EMWGTC5ZYmK1g2Z4lrTFkaLcWVo3WuW2Vw3ZtmeVs1bAClURg/49vP49teep6TUy63cXQIT8QkX4hEYZmiVJTjlacenKhshWMDAVczBwcHBwsnZiOCE2EY8LBziZuXK3JmcOVrRwxbLXLXJlW5mzVi2buMrLNmagCmAVhfjvW+O++ie6PDXY7BYK6SCuvG24eWuD/iEq/iEvrfgdcbZus01nhuiF5A18N+Ltnjjhhjhhlr1cEcUIITYRjbuGGZvhzLWbPI3WtMzVitxNWuJa1btcrRyyc5MrVyAKUA2D/i5+/i555b1dahxjmIT8Umn4pQc0tWC2a8scc4CHxdYYFAaLBYTD5ygKBCE2EMsmPE5Ysm63FmcM1rRi4ZLcTVrmW4WbLFkzNs2bGyagClYPhPxbpfi3nzS0YNFLUvPLPCCE/FJp+KTPFXFnphm0xz30gIbGVHAwFLPwsHCy9egYCQAhNhDXG1YM8uLEtzNceRa0xYW61yxx5lrZnmbZc2TK3Y4mYAp9JYP+MBj+MAnwYvSkWuL1qOFTWeOeOYmsOE6zgIX4nNPiclxGGgsgRz1234OnGyyzxSXXYC6iSSGWfBxYeG8AheWuC4JdbHHDChIYYIYBEQQwRwwy4XRxSxYAITYQxxMcrBljxrWrZxjWtGjdmtctGjNbkb5WbhwyyuWDbIAKbiCE/GPx+MfnRfJHBFHDfTjw3mtbBkyUxWja9MOIhPxS5filzlNdWtaxhTBgzYtGKyE8N9d9OPTnheSt2bOGVHBHAIBBCI479ahgkCE2ENWbBphaZGC1hlcYlrTCxyrXOTDlWtWGNkwaMnLFzkYgCnEig/40Lv40L3HhuqaziaYYqi88eebprXheAIT8Unn4pPWLHxsNDCvfDhvhjCGDJm1ZMUsGu+/PvIXhDBws3gYY0MJCQhBDDFClzuNRtEAhNhDXCyYY8zZstbsWOJa0YZmi3FhzOVrRixZtMTZu3yNGQAqxAT+E/HVJ+OpmlcWG0ZRivfHe8Y2lgxYsFpQRjWuGuPDly3rSWDVo3bs2SU8uHXl3zvivmyCF+J7r4n5boMtVhrKIFM9tt99eBweHtwNMcll2KwmKwmEomoigQz0z01yywwRQTIII5ZsLHbHOhPH3Ni7OOd4VjCcpwIxBJKEYRJwjGBGEYAhGEYq8/mynDlAhNhDJplyNGeZwtcOWeFa0cM3C1y2x5VrHMyYMcLLExxucQApSDoX5AuvkDJsjx0WEoiswMuHrg/4nHP4nIa2XF4vhOofElRQGfweCwWE0OBwCBw8hNhGTJlYNmeVstcNGjVa0ZNsS3E3auFuXE2YZG2Fu1b5WQApMDIX5AyPkDPuyUWEkhX02gIP+KCL+KBXrvjfDrpigh8UVkosLksnQNIAhNhDLIycMGjZstzZczha0bsXC1yxx5luPJlZMcjZi3a4coAqNASSG8jxHkeRk4eZhImIhJSWnqSWkpCAh4+Zn6Odo5GNgERKSkRJREVEghfiY4+JmWLDVZCzCTTIcDTg8DgcDgcDThZ4IpLrMFhsNNZFJAIXizOxzauWGGONGhghhgjghhgQoII4cHoYI4pAhNhDNyzZtsjRitaOcWFa0YYWi1y3xsFrbIxbNGzVk0cNsgApRDYP+R87+R6fdbmbrd74ghficC+JvW7GWXVRyX24e8IfGlhgUDoMJgsfmsDQODCE2EYm2FkwyN2i1q1ZZlrTKybLXLnMwW5G7bJkZtXGLLiZACQEKWxKD/hok/hozquV9ExmM6nheAIX4fyPh/HsqsquqmkhYeXG4HF4EhsxYRLmJg4GBg4GHi72BgUqAITYRmYNmzjMzcLczZwwWtGbVutcuWLJawbNcWFmzZYsbDKAKUw+E/DQt+Gh3RbRDFGUdLLfGg/4gVP4gb53PHV8tcMRqQIbH1fAwU/Qw6FicCoNUgCE2EZcWFwwx48i1jjaZFrRw5YrcWZw1W5WGLNjbt27PKwxACk8Nhfhnq+GfGTKSWURQy14GcIT8QpH4hMd+PbGt6LWAhsoXcDAT9XC1tLCoECE2EN8LlvkyuGy3C2zOVrTJhZrXLJxiWuMjli3Y5cjJzjzACmYbg/4fbv4fa7xN1Y8DwfE44MzeeW4qgIT8Fgn4LGdWvFbHiGDDwK2hglCEWOue4IXaVwsbXLBBFAijSpUctOtjgjzIITYRkxY2zjExxLW2PDjWtMrhmtc5muNbmbtsWbMxxtWWLEAKUxCD/h9s/h9pjtHSKnLxazEgg/4K6P4K9dzvUxqtRV1Yhs0YdgYC5hYOBgYWHv4MrSE2EOMzXI4asXK3K4wuFrTHkxrXDZvmWt8TTCxbtM2RrjyACk0MhPw/Kfh+VxYOBOFL1nOD/guc/gudjva8KmCHxtZ4DAZ7CYbP4DAYDJQhNhDds4ytGbTMtZ5mrBa0wtsi1w0yZFuPI5wscuXGycYcIApaE4P+KhD+KhEjhMTc3W9RrMCE/BRJ+CiUyZIYpYIGOufHrziGyxgmBgK+Rg4OAhUHBxd3BwEHPiE2EM8uVo3bOci1xla41rTC2aLXDhhiW42jXKyZMmOTNlbgClYQhPxSSfik1pgwcDFmwSthvhnAg/4KcP4Kc+PLw+Vl65zlYIbOWI4CBuYmDg4GHrZ1BoghNhDhxkcNsuFmtbsmmVa0aucy3DixMlrBhjZYcmFg2YtMIApZEoP+JkD+JkHwOPLnjMwlrON4hPw1YfhqxxR1MlrIss9ePPjAhsuYNLONgYWBgYODibuHhIWhITYQ4ctsWHK3yrcbVsyWtMLZktwsmDla2yNseFo1c5WjBmAKUg6E/EyB+JjvBmpghOeeemeUg/4a9P4bDeMXWq4a4YYAh8aWlAKDBYHAYXPYCgchITYRiY48jlxlxrXOFk4WtMLNmtxMHOZa4yY2rjNmxM8bJsAKTgyD/iZw/iZxeJjljFTOQIP+G9r+G9tvwam4mgCHxJVYHAJzDYLR4HAYDJwhNhDJk5xNHOVmtzMWWFa0zOHC1yxyMluNgyYtMLNkzZ4sQAqWATaD/jOc/jOd69HLn27+Bzq6lGZzu8zFcOHLWqguc3vjx48dpxw1yrwNAIT8ELn4IXc+bXqRhujglIVne+HHpy671nC2TFsyYrYLUhCE63rjZ51jMITwxnthz5cM6zjGcJowRgE4RgQQIRjBFCKMdPdrK+khNhDTG1ZYmLPKtzN8zha0wuWy1xha4lrHI1xMWDNvmw5swApYEoP+NDT+NCfrXHhnhOKhvGZ2hPwvsfhfhtsvorgnaKE53w5QhslXpZw8PAwaDgYfAMCg6MAhNhDnC4a5WzBqtY4WeFa0cMcS1zicMFrHFlb48jXDhat8wApRDoT8aE340H9GqWaM568OPKCD/heS/hef276utVWqAIbMmHUjSw8DCxN7BQcDLiE2ENWjdsxZMMa1wxxslrRoxbLXOZnhWsm7JyxZMWTFqzcgCkoKhPxpofjTRzZs2KNJxIT8L6n4X1bb5xnOsIfHlxgUHo9DhMAgsfAhNhGJzmxscebMtwuG2Za0xtMa1xmYuVrRi0c48eXMzxM2QAqUATCE/I0J+RoG19F8kaTjXHe+OsZQUYISlTBmzYMUp318Hj7duWuaGbgagIT8GEX4MMdzdHIpGd61w3vjw5cunTdC2DNq4GTFitaVIoxvXHjy44Tx104YcPFxqzhGMIoRIwRhGEIpQnCMIwqhOfg2cY80ITYRmaZmTZpjwrczjCwWtMzRstwuGjNa3ZNsOVgxbY2+XGAKUg+D/izq/izvrheNKnVxnACF+LWj4tS5MUsigWsDbhbwhs1YbQd/BwcLBxd7AQsAITYQxyY2bfMwyLWbRrlWtGbFutcY2Dla1x42LNqwcsmGRuAKmAEsg/4vxP4vucs31vjc1XTl21S5634cc8TrVcnByvprWq4Shfi0C+LSuWGHASYjBYrFYqrBTI6bcDTi5cXbk78nLTXVJhJMdHRJPDTBOIbGFPBwFjEwJAoGBgUDBwEHAwMPE2cJBwlhIRUZaIBXyMPH36FgIIAhNhDHHjYZnOJgtYs8LFa0yZMK3FmbtluZw2y5WeNmzcN2AApyHIbxpaeNOWLgoWOiJSQmJSOiETJzs7NysXBxkZMS0xKAhPxY0fixVlkZhWcZ0ha0qVvnz83Tty4wheJsrHFqZ45YUcEcBDAQx4XRwxxYQCE2EY2jFyxbZWa1thZZVrRthZrcOVu3WtMeNjiaZMTXG3cgCk0Ng/45wv45w16Ok8JxIIT8W+n4t9WzJGVs8dd84IfBE3QGew2EymPoCmwhNhDlxkctGmbEtasWjVa0yMXK3E4a41rdk4b4srPM5ctGAApCB4T8dUn46tc2aejAg/4szv4s0Yc2QIewSmSw+fwOJCE2EN8WRo5xOWy1wwyslrRo5xrcLBi4WscmJmxyMmjVk3ZgCmUXhPx3ffjvZraezFktKM8eG9ZtE8kMAIT8WY34sn4ywwwqwpKkLJ4b78PBzobJVzAwF7DwqDQMBAoGBg4XAMDAoYAhNhDJhiyYXLdktaMsWFa0aY2y1w0bY1uNviYs27DMxxM2YApTD4P+Pvz+Pv+8c+2aiNZqaIT8WA34r66aI6oyrWOm+/CAhsVTqCsY+Fh4OFuY1AwoITYQzyZGORu4ZLXLZgwWtGbFwtxMmrVazwt2OFhiY4sWNmAKTw2E/H31+PuXBTVOUMscuHGAg/4sBv4sGb41MdHRyIfBE5QGfwWDwufwCCoEITYQ0ZuWDjI5xLWjdowWtG7JqtxNMzla4cMMjZo4yNWTBsAKTAqF+PuL4+48BisVJFBPeIT8WfX4s+8OnHKNJWCHwlQYDA7HMYDAYDGAITYQxzNcWJk4yLcjVjjWtGzRqtwsWDNazZ5nGbDhZZMmPMAKUA6D/i/o/i/h1fDMQ1tz2IX4yrPjKlqiuoqgginnrzKGyFYwcBbxsLBxeAUCgSE2EN8bBtjZ5nC1w2y5VrRgxaLcTLKxW48uNuxYt8mXHhzACk4NhPxfAfi91x7MeC0NF7VghPxmlfjNPlizyjhaa5SGyZdwK9i4WNtYlBwoITYRmct2bJq5xrcLRjlWtGWTCtxNWOZa2YM8LNoyyuWzJsAKeCWD/jFW/jFV4Z4ceGY4xar7RSF3m5ioqeHXl11zhfjGy+MZe5dPNGUw5vMZnB0zxprsBRVQjlltgpnjigCE8TZ4ubpwpziRRjBCKEEYTRvh8BwjLIAhNhDRvmYZcTFwtat27la0ct2y1ywx4luNq2b5s2Ns5c4sgAp/IYbxmdeMy8g4aFgImDh4WHQKAiICKgoaChJWys7KXh0TDIbxm8eM4+FgImGQEBDEJBREJEQUVDISBg6vAmBZ6hkYWPCF4KwcDRzwyo4I4ECGBBCjgjjpyONINIAhNhDPFjx4sWLMtZs8OJa0Y5Wi1y3ZOVrRqzbM2zJw2b5MQApsHoP+M/T+M/3V1fTfC6qEQTOVt8nha8SE/GXx+Mx3RbBqxQlOGO+XHlnNLBkyaLWwzz5whcNooIIcrgZ44Y0KOCEQoZcPnYIWUCE2EOHGbLhbMMS3G5zNVrTHhaLXLjK1WtWWJnjw4WDFi1aACqIBPIT8dvn47kWKGqWKEK3vXDOcaQlG0IQpKlBlvjy4ccIUyaM2jFa0cOHHnzi2IIT8YvX4xe5aJZqUhBOuGuPTn08PTny0lkycDVwsmLBglKUY1veuW85ynKUEb5MueuOE8ZcGsu/jTiijCZOEYoQQggIwjGBGEQjKITr4NrCdACE2EZGjNnhxNMK1s2wtlrTLlbLcLFhkWuG7FsycucLByyYgCk4NhPx/Nfj+LxUwWMcc9c6D/jE2/jEz3u6vG+VxoIfDFFQGjwWBwedw1A4KITYQ4cNGDNvlxrcrfLmWtMuZstc4cWNaywtmDhhiZNMrnEAKSAqE/IAB+P//FqwTxRnlg/4yFP4yBfB553aJh8NUeBqvQ4HAUIAhNhDhy3yYWeJktyt82Ra0YtcK1y1xt1rjFlbtmzDHkxucgAqZAS2E/Ifl+Q+ezBCic8OXHnw3itgxZMmK0oIRjGM748ufbp2xwymAhvGDR4wcZKGloKMgISAhYGHhY+LlZuXnaOZj4WGipaYrKCclpCKjoaAQcDHxM7HyIIXkDXwwbGWOCNDBChQxxRwQxQIiBChhgjglU7GWGCghNhDfC2YNm+JotzMmrla0xNHC1y3a41uVmxZM8TRw3cMcIAq8A9QBhfik0+KS0njtjlgiomqkqhjnlnhikikiQI5Z4ZYYIopoJCOeOueeGGJJNRFNVRgMFgsdkMdkMdhsFgKEUEkkkFEkMd9+LxuNx+JxOHvwMMtcdMNMdsM5BIiRz24GemOGKCaIlrlljjhhQwz131321130z3z34W2e+OeGOKyCiaqaiyiiySiaKqSSqiyq6yazMa/XBPNqMOglnplpnhtrlt1QhfiBU+IDGq6jPYbMYrKYbFSSS4OnF4XC4XE4O/B4W3E4PC4PH4nD5HC4XB20zyo4EkkUl1lVVV1WAqqqookiQIYxEkkkgkgjihlhEU001E0kk0EU0lUlWCuuwFmAwFSomggkiphlwdt6mSWKmfB4vG4/VgABbBHNHFLLHLGSYCiiqaBLPDPHPFHDBFPMGt1nBOIxNddcsUkmIgklp4QAg/jjz7fA8bm0olAVYmJEomCYiSYRdXQukgmBMBBMTARMEzEquJhNZBEkIuBcTExURKa3KaRervFrpGMqm6lBEZhKJmCJiQmriajOMxEySX4fwHdx6AAhNhDHCzzOMzDCtcs8zRa0wuMq1y5xuFrhvlYYmmFm2Ys2wA=="/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gGHAOAgAQdBPAFtAUBEHUChpucb3BJjigCpHGBpMgDC0gQRJDdwwRFHkYeBQM4C2QZIDIJAICAAwF7wh5FMwkAgKACAeHDHkU4CAD+AwAAAAAAEeXswD8K8AKFAYbvKO9JgJyIipCHhI+Bk4eLhYOHg4GDg4mAj4CHgYaMjpSWloyIgoWFjYuFhIiXxJGzEhLQkRAQyEiICChIOLjY+blZmZjZOJh4OCgYBAwcTCwcLCQkVGRURCQMHFxsTBwMJEREMgImFj4+XjYWDhYWJj5WZp6ehoZOJhJKaopyomqCYlJIhvBJ14JT4KOmJSypLiqtp6gloyUjoqEjoqKhIWDkY+rq7Wvraefl4mAhISBjZGdwDJYDoZWNgYaOkJKMjoiKiIqEhIJAwcXLyMzOzNHNycjJxcjJyM/QzM3IycBAR0ZLSEpKREVGSENIRktHTktLSktERUZBRkFHR0hLSUhFQSDh41GwsOgQg/G8qK9kgvNyiETMLmYlNXUzESqauriMxNTVxMSCYRKs1NXVwSTUxNSiYuJXUwiavGSYupqYRJc58f2Uz4ghNhGNi5c5szPItwt2rla0YOXK3EwZN1uVm2bYWzNw2ytmYArcAo8BhPw9Efh6pxYc2K2Ccs7W0xuhSFISrKsZ0jgwZMGC0IVY4sGDZwNmzJgky1rG2LJs0ZMmCNcefXv179OHHW+PDn06d+XHGGLBk0YsEJ4cuHDCMsWTJgpSUapyVvfDp08Pi8Pi8Pfrz48MFsmLZqzYJIbwTMeCgeSgI6QkpiQpJyknKqiqpykopyUloyOgoGLg4eJmY+XkZWVlZePkYuXj5+Zp6OjnZePh4CGjIqGgoBBoCBhIKCgoKAQMPExcbGxcXCxMHCwcPEx8vIzMvNzMnHxsPAwcNAQUBAQiAgIZEQkZGRUlHTEVJR0hFSkJIR0lHSEhIRUVEQUNCwUCgYKD9bEx7sY1EEzuZpcxCwSTNWIIhEkiYmEwmJRMAiZiYTEJiZiSEECYuBMTVwuCamIBJKd+f6cW8YAhNhGHLhaMmebCtZM2zBa0zOGy1y3cMFrVm4Z4nLlthc4coA=="/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cgHAOAgAQdBJgGxAUBEHUChpucb3BJjigCpHGBpMgDCkgQRP//A0UeRh4FAzgLZBkgMgkAgIADAXvCHkUzCQCAoAIB4cMeRTgIAP4DAAAAAAAR5ezAPwqLAT2E/E0B+JoEyVvq15MonIZs+DDSoYsdrkI5aWy5MOAw4MuTLkx4gZYgg/4NMP4NMTNRnGcDjwHPlx4ceDr0XUwceFqAAiQbsITFyEM+OF0Io1hFBERiRQiQRgjCJBGEYRhEjPwLNPlgITYRhcZMeRzlbrW2Rm4WtGLjCtcN8jJbiyMMjdi5YsMORiAKgQEih/E1J4ml4HAINBYIg8LSGHx+RyOVymUx+NweCRCMSaWS6XSqMRiKQgCE/BpR+DSmalZRpNRCUMGDVkzZMGC18eXXl169OECF4gzaHI4OOOCECGEI4oYIVOvjgj0oITYQwyt27Bm3bLcOZzjWtGmLGtcNmbdazYOW7Noya5GTRwAKkgE0hPwubfhc3wYaSwow4Nt7DBgtmyas1s0pTnhw5cuG9UJ0jWeO8YUtmxc4g/4RiP4Roe28dsuHTj419ITPHe+ebyKuru5zeZiKxrGuGYy7gIThWU12lKEozz4axjGMJwQjBCKERGBGCMIxz+AUY8shNhDRiwatW2HEtYOcjFa0ZNmy3E4Z5luFnhxNMjRhhaYWgApyIYP+DKT+DNfMY6dvC5dMVN3vM89bXhNOF1ighPwhTfhCjpghSFb3x564UqZMWrJgUjeuW+PHlqCF5c4Rha2eOCNBDBDBAgIBHDHPrY0ObCE2ENGePMzaZWK1k3aMlrRvhZLcTlpmWsGrjEzaucTVpmYACnwpg/4Owv4Oqd74swppEpynO5zm5iNa5duHgXyY50CE/B1B+DrvJulswZpQjHDhvlvnZZ3hClLZLYKQRjpZ8OeohPLXguMOjpvOMU4RRIxgSQQIqr6+nWU9YCE2ENHLHFkaOcS3HmbtFrRzlzLcLNyzW48rLJjcuWzFw1xACnsog/4Qvv4Qs81x4ZuoYmTa9zmd0YjVcNOjUaiE/B0V+DrVu0cLRowUVw5cuXaw54TpTFbBmjgjNjlpvnnhhPL3hFDs4cMYxRihNFFCMoSQhOE515fJnKecITYQ5ys2bBqyxrcTRnkWtGWbCtcNsTlawxtG2Fi5ZZWDFuAKUg6D/hIU/hIVzqtRFddbjYCD/hAu/hAZ56mput31nqCHylgFA6DBYHBYPQYCgM3AITYQ2xuGDBsxbLWuXG4WtGGZotctc2Za4x4XDDFlyuG+JoAKRgmD/hKI/hKVVGHhUIP+Dwr+DzPlrhwRoIfIl7gENvsJQWSgITYQzw4WDNxhaLWrBq1WtMbRitc43GRblZ4WONk1xZnONiAKdSWD/gzG/gzH8Tjy5xvOcznVY1jE4uEMQi8+Ly55wIP+FWz+FW3tnhPITnPPn348c2xjWOERFNInlzCF5c4Pgg1c8cMaEhgQoEMEKCFCjU6+E0ohNhGLNhbNmDfItZNGLBa0aOcK3E3ZNFuVg2zN27LM0yMW4ApoHYT8IDn4QKY1kxWzYsUFb49efHdKGCWJSYCD/hRI/hRFw4XqSJmpiIXM83h78HOwhefOK4pdPXLCjIYISAhlhv08cTJgITYQwxssLDK0Yrczli3WtHDJgtxZcWFa1a4nGbFjbZWGTGAKSwuD/hA8/hANxqNVxvjIg/4UTv4UaecTGscowIfL2DUBosPocJgUFnohNhDHGyYM27hitysWjBa0cuWq1zkYuVuHG4zMcuZy0zMcgApxH4P+Dhj+Dg+txzjKXDn21y1jgmed843ycICE/DKd+GT/AyYbTnhvjx6dc8MJQxYsmKGCsrwmheVOAYYNTTLHDDDAhghIIxDLLr44IcmAITYRmwuMbDE2yLcmLJlWtMzfCtcMGGFbkYNnGTK1c5GmFoAKbR2E/CQR+Ef/Dnzyvitm0asloTx3048edfJXUsCE/DAh+GBm0smyWCla58+nXtrliwWzS1UgyIXmjheCPU0xwwwhDBDCRpcnkSGMITYQ3bt2mbI5ZrWDjKxWtGrHItxZGWVazxMmbVixxZcblqAKUg6D/hNo/hNp6x3rbOaziIT8LxX4Xi5aKZsWDJGWGOuHyde0BoMJgMJhNBgcAgchITYQxyZcrNpjyrcjBq5WtHLbGtw4m7FbmcYcrLCyxtW7DIAKUQ2D/g+K/g+X4SVThjXAhPw5IfhyDxQ2QpKuHLnzgIbLmEYGPqYOJi8AwULBRYAhNhGTE0yOW2FitYZm7la0ysnK1xkb4Vrlk4aN2jljhatMwApuG4bwjjeEc+JhIKOjpaMioSBjZGZn5+Xj4GEipqWnpaUAg/4cnv4ckdcpxd748+PHjMxVVpqavACF5Q36DR4dPBCBDFHBLXq5ZJ8KITYQ3zM8TZqwYLWWJg5WtG2XKtwtsbJayctMObG2zN8rhqAKZxqE/Bl5+DM9hhXRLBspCE8eXLjrCmLByLZAg/4aBP4aBeV9Oa89btdcsarGW++bheLtGZum2GGGCWKOJDDBHfqYIY7QITYQ1cZczNwwbrWTVhiWtMuFmtcsWmNa5Z5mmVi1ysXLZuAKaB2E/BuV+DddCuaEcWPFjYsbPKaGTDo1LTsAg/4dSP4dRS3DjjOMrpx4Ii624zxkheKM/DFo6YZYIYUKGAhijgjl2qNiQCE2EMWuNq4YMmC1g3yMFrRhkYrXGRqxW5meVzhYOcLFyxYgCsUBW4T8BlX4DO6YL2GOGA4lsWK0ozrUpgwUlWefPr15b4YzTnW+PPnx4Z1QpInW85TxSzZsmK1JQKQwWta1805xAIP9h1+w9mvB8AcNyb4pVjhjVRKYY5Y5cOmNYw1iq1yxwrUVUIxjlrVU3ffn33x455549+/Xwevh5685lICD+AOGOe+9zubmbSAEwTBMAhKJgiZiSYXUXBCZqREolN57++lQITYRibMMrZo4yLWjXFmWtMTBgtcOcuNbky5WWNnlaZmeRkAKhAEthPqqPqvZJYsOC+LHinilgpaEFazrWcYxrWuXHlrGGDVi1YtAg/4Y3P4Y9dRnwt+E6TwTnPHnvmmYjCJuIrGuGMXc+Hx69YTuUhDi3JzjOasJwiEYIwIwjKMEVfBc4z5YITYRixYm7hljzLW+TI2WtGWPKtc5WzBbicsnDTNiYt3DLEAKciCE+sY+snjlY8lMmbNoxWhfDl16c98cVrcK+62Ig/4cwv4c0+FeAqk53vne5yqtYxWrvXHjYIXjbSwsXkZ444IyOKGCGCFFHCjp08sEeLAhNhDDMwyuMrPCtbYcjNa0ZM2i3ExYt1uXEwwsm+NhiZMGIApNDYP9iV+xXz1z3TfCOXCE/DbF+G1vNk1Wxbpwwzxghs0YbLmLh5uvQaLAITYRkyZW+FjmcLWjdvhWtGeFktw4muZazbOcThxiZY2GPCAKowFBg/4OMv4OM08+l1zid7zxzndoqsarFREs3vNpETNp1WO2NY1EVnhskIT8Om34dN2WWDHivZCCcK1jeeGuGuHLXPeMZSyU0YJSwQtgyZMmLZakIXrXDljrplaZAITy14PjPu4YxQjBGEYynCMJyRQEYyRCU0YBGEUIpr4eTpRzgCE2EOW7dy2YNWq3DhaOVrRu5brXObI5WtmjPLjYZnOJgyxgCnQmg/4FdP4FddTw46uamFRETMbtuZuLu7ziXDoAg/4YLv4YI6zyzyvEzeb53vNyvEMRGIxDW7kAheLtDDBnbY5ZUMMEIghihQwQwQoBLsY0OPAhNhDjI1atGrXCtytMbVa0Zsma3DjzOVrLK0w4sLLFlaZsQApUD4T8CC34EF88seJS1NC1JIT8OBX4cC9lmSkoZYacevGAhsxYVg4exi0HDwtfGwcFGiE2EMmjBvhw4mK3EzwtVrRrkcLcOFg1W4mDPI0w42ThuwxACnAYhvAtp4FzYmChJKSnJSUhIOHl5upoZuNiYiQmqQCE/Dgx+G+uGbHPDpz6755whiyWzVheucCGz9i+AhcAw6BgYKDgoOCgUDCytigUACE2EM3DZw3yNGy1o3cN1rRq3brcWHI3Ws2Tdg3bucrRiycAClQPg/4Alv4Ala3VrqXC9cSE/Eo1+JQ3RDFCkU8sNc8Yh8OUmAp/BYHA4LA6TA4BBYiAITYRhysGjZxlcrcLbKxWtGzPCtc5GDdblYNHGXJmbMGORwAKUA2E++G+970YOBTFgwxz1xiD/iZm/iZj59UTrcIyh8fWuBQOjwWDyuTwGAwCKCE2EMsuRu1YMHK3Diw5lrRy1cLcTFg3WuG7lplZMmWRnlygClsSg/30377+94nWu3JrerxOgIX4pLPikdwFGKkkkpjtpxtOLtws4IbMGDYFfxMLBoOBg5ungYBQACE2EZsjXK2yMXC1k4x41rRg5cLXDFuyWsWOXDiZ48bTG5cACnIhhPwBDfgB1vhheEJUlipilarHh35995zhihktaACE/FO1+KevM5VbQlOeHHlz3wznGUoYI0lkjalqAIXjTRwxae+GUhIQhgBDHhdPBLBcITYQ2btsrVjkZLWzRy0WtG2NqtcZcjRayaZMzls1w4mjhsAKdieD/gwU/gwNterwTe97zNYjhjwkXm8z4cYz2R5EAIP+Ff7+Fgm3PXPEI05Y1eC+eOeZmccs8OW+G+MeCITyN24R28+sYkEIk4JiMIwihOfT4syIITYQ3xYmrHGxYLceTE1WtMLFstcuGTJa1YtWbNhmYtcrFiAK8AF0g/25X7dW+nHg8DbjPG5Krhx4eDnfHjnKamLznjedo01CrveJ1WuHDVVFVVa1jhjhGo4Rw1rlXiR0nWZzxuckQ317+D4Pi8es77b7AIP+KuL+KtXO4lc8L7XrMXncdenPhjEHG+t3cTqKTe97zxmYmN3z3359eOZ3Nxxvnx3niiI0m9995iunhdvG6dsYrPCuHTwvA8Dp2rU640CD+MvHmfgHmmYRMpmLgTCRExMJqZIml1MTEiLiRMExEiCUokVMWETOJJmYmbXfwOOYITYQww42mZu0crXDhgzWtGbBgtxNsOZbicuXDhiyyN8TVyAKmAE4hPsWPsY44terDgvZwpYLSlPDjz5cM4wlKkcGHDet4wlLFinLBOtEqMTFAIP+BiL+Bh/dd+29ceDjNWiNY4coqWeN86vMRcSuNd+2+2KxMZ58+fOE8seCYw6ees5xTIynCMJThGEYRRRIRgIIIBPH4JvCPVAhNhDNphyNsLTMtY4cOVa0zNca1xixsVuXIwaZWWFtka4m4ApWD4P+ADD+ADucXiYi+W9VwIT8AqH4BP4ZGSFIRlrvtziHxpZYBA5rDYDBYDCZ7B4DAZqAITYRlzMcbLHhxrcbVhlWtGWTItcN8TJa1wsszRpmcN2zlgAKZxqE/AId+AQvLCeKGKlpSnPDjx6b4YLSzYiE/AK9+AUvJihKc758OnHprGFMFNVKVhWF4wz8MGHzccMcMIQiWnVxwR4sITYRmzOGjbJmaLXGTI2WtGuFmtct8blazYOHLZnlb5meJqA="/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800" dirty="0" smtClean="0">
            <a:solidFill>
              <a:srgbClr val="FFFF00"/>
            </a:solidFill>
            <a:latin typeface="+mn-lt"/>
          </a:defRPr>
        </a:defPPr>
      </a:lst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2370</TotalTime>
  <Words>1225</Words>
  <Application>Microsoft Office PowerPoint</Application>
  <PresentationFormat>On-screen Show (4:3)</PresentationFormat>
  <Paragraphs>598</Paragraphs>
  <Slides>32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Dark 3410</vt:lpstr>
      <vt:lpstr>Slide 1</vt:lpstr>
      <vt:lpstr>Compilers &amp; Assemblers</vt:lpstr>
      <vt:lpstr>Compilers</vt:lpstr>
      <vt:lpstr>Assemblers</vt:lpstr>
      <vt:lpstr>Computer System Organization</vt:lpstr>
      <vt:lpstr>Fetch, Execute, Decode</vt:lpstr>
      <vt:lpstr>Fetch, Execute, Decode</vt:lpstr>
      <vt:lpstr>Fetch, Execute, Decode</vt:lpstr>
      <vt:lpstr>Fetch, Execute, Decode</vt:lpstr>
      <vt:lpstr>Now With Memory</vt:lpstr>
      <vt:lpstr>Now With Memory</vt:lpstr>
      <vt:lpstr>Now With Memory</vt:lpstr>
      <vt:lpstr>Now With Memory</vt:lpstr>
      <vt:lpstr>Harvard and von Neumann Architecture</vt:lpstr>
      <vt:lpstr>Now With Control</vt:lpstr>
      <vt:lpstr>Now With Control</vt:lpstr>
      <vt:lpstr>Now With Control</vt:lpstr>
      <vt:lpstr>Now With Control</vt:lpstr>
      <vt:lpstr>MIPS ISA</vt:lpstr>
      <vt:lpstr>R10K Die</vt:lpstr>
      <vt:lpstr>A Simple Calculator</vt:lpstr>
      <vt:lpstr>A Simpler Component</vt:lpstr>
      <vt:lpstr>Logic and States</vt:lpstr>
      <vt:lpstr>Slide 24</vt:lpstr>
      <vt:lpstr>Example 1: Performance</vt:lpstr>
      <vt:lpstr>Example 2: Moore's Law</vt:lpstr>
      <vt:lpstr>Example 3: New  Devices</vt:lpstr>
      <vt:lpstr>Why?</vt:lpstr>
      <vt:lpstr>Administration: OH, Sections</vt:lpstr>
      <vt:lpstr>Administration: Clickers</vt:lpstr>
      <vt:lpstr>Administration: Grading</vt:lpstr>
      <vt:lpstr>Administration: Academic Integrity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Walsh</dc:creator>
  <cp:lastModifiedBy>Kevin Walsh</cp:lastModifiedBy>
  <cp:revision>431</cp:revision>
  <cp:lastPrinted>1601-01-01T00:00:00Z</cp:lastPrinted>
  <dcterms:created xsi:type="dcterms:W3CDTF">2009-11-20T21:47:46Z</dcterms:created>
  <dcterms:modified xsi:type="dcterms:W3CDTF">2010-01-26T20:20:23Z</dcterms:modified>
</cp:coreProperties>
</file>