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7" r:id="rId3"/>
    <p:sldId id="259" r:id="rId4"/>
    <p:sldId id="265" r:id="rId5"/>
    <p:sldId id="266" r:id="rId6"/>
    <p:sldId id="276" r:id="rId7"/>
    <p:sldId id="301" r:id="rId8"/>
    <p:sldId id="300" r:id="rId9"/>
    <p:sldId id="284" r:id="rId10"/>
    <p:sldId id="285" r:id="rId11"/>
    <p:sldId id="287" r:id="rId12"/>
    <p:sldId id="286" r:id="rId13"/>
    <p:sldId id="288" r:id="rId14"/>
    <p:sldId id="289" r:id="rId15"/>
    <p:sldId id="318" r:id="rId16"/>
    <p:sldId id="290" r:id="rId17"/>
    <p:sldId id="319" r:id="rId18"/>
    <p:sldId id="302" r:id="rId19"/>
    <p:sldId id="320" r:id="rId20"/>
    <p:sldId id="304" r:id="rId21"/>
    <p:sldId id="305" r:id="rId22"/>
    <p:sldId id="306" r:id="rId23"/>
    <p:sldId id="292" r:id="rId24"/>
    <p:sldId id="293" r:id="rId25"/>
    <p:sldId id="307" r:id="rId26"/>
    <p:sldId id="308" r:id="rId27"/>
    <p:sldId id="294" r:id="rId28"/>
    <p:sldId id="313" r:id="rId29"/>
    <p:sldId id="309" r:id="rId30"/>
    <p:sldId id="310" r:id="rId31"/>
    <p:sldId id="314" r:id="rId32"/>
    <p:sldId id="315" r:id="rId33"/>
    <p:sldId id="316" r:id="rId34"/>
    <p:sldId id="317" r:id="rId35"/>
    <p:sldId id="312" r:id="rId36"/>
    <p:sldId id="311"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FF"/>
    <a:srgbClr val="800080"/>
    <a:srgbClr val="FFFF99"/>
    <a:srgbClr val="FFFF66"/>
    <a:srgbClr val="CCFF66"/>
    <a:srgbClr val="66FFCC"/>
    <a:srgbClr val="B31B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14" autoAdjust="0"/>
    <p:restoredTop sz="87838" autoAdjust="0"/>
  </p:normalViewPr>
  <p:slideViewPr>
    <p:cSldViewPr snapToGrid="0" snapToObjects="1">
      <p:cViewPr>
        <p:scale>
          <a:sx n="85" d="100"/>
          <a:sy n="85" d="100"/>
        </p:scale>
        <p:origin x="-1224" y="-592"/>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7F125-181F-9A48-A24E-AAD89CB055B5}" type="datetimeFigureOut">
              <a:rPr lang="en-US" smtClean="0"/>
              <a:t>4/30/15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75FD5-AB21-4C45-BFE8-1D3F02B463E2}" type="slidenum">
              <a:rPr lang="en-US" smtClean="0"/>
              <a:t>‹#›</a:t>
            </a:fld>
            <a:endParaRPr lang="en-US"/>
          </a:p>
        </p:txBody>
      </p:sp>
    </p:spTree>
    <p:extLst>
      <p:ext uri="{BB962C8B-B14F-4D97-AF65-F5344CB8AC3E}">
        <p14:creationId xmlns:p14="http://schemas.microsoft.com/office/powerpoint/2010/main" val="18447356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chose this music because </a:t>
            </a:r>
            <a:r>
              <a:rPr lang="en-US" baseline="0" dirty="0" smtClean="0"/>
              <a:t>dynamic dispatch and sigma calculus are </a:t>
            </a:r>
            <a:r>
              <a:rPr lang="en-US" baseline="0" smtClean="0"/>
              <a:t>the core of OOP.</a:t>
            </a:r>
            <a:endParaRPr lang="en-US" baseline="0" dirty="0" smtClean="0"/>
          </a:p>
        </p:txBody>
      </p:sp>
      <p:sp>
        <p:nvSpPr>
          <p:cNvPr id="4" name="Slide Number Placeholder 3"/>
          <p:cNvSpPr>
            <a:spLocks noGrp="1"/>
          </p:cNvSpPr>
          <p:nvPr>
            <p:ph type="sldNum" sz="quarter" idx="10"/>
          </p:nvPr>
        </p:nvSpPr>
        <p:spPr/>
        <p:txBody>
          <a:bodyPr/>
          <a:lstStyle/>
          <a:p>
            <a:fld id="{B7975FD5-AB21-4C45-BFE8-1D3F02B463E2}" type="slidenum">
              <a:rPr lang="en-US" smtClean="0"/>
              <a:t>1</a:t>
            </a:fld>
            <a:endParaRPr lang="en-US"/>
          </a:p>
        </p:txBody>
      </p:sp>
    </p:spTree>
    <p:extLst>
      <p:ext uri="{BB962C8B-B14F-4D97-AF65-F5344CB8AC3E}">
        <p14:creationId xmlns:p14="http://schemas.microsoft.com/office/powerpoint/2010/main" val="44524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4</a:t>
            </a:fld>
            <a:endParaRPr lang="en-US"/>
          </a:p>
        </p:txBody>
      </p:sp>
    </p:spTree>
    <p:extLst>
      <p:ext uri="{BB962C8B-B14F-4D97-AF65-F5344CB8AC3E}">
        <p14:creationId xmlns:p14="http://schemas.microsoft.com/office/powerpoint/2010/main" val="131620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Smith: Philosopher who wrote book on the ontology of objects.</a:t>
            </a:r>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28</a:t>
            </a:fld>
            <a:endParaRPr lang="en-US"/>
          </a:p>
        </p:txBody>
      </p:sp>
    </p:spTree>
    <p:extLst>
      <p:ext uri="{BB962C8B-B14F-4D97-AF65-F5344CB8AC3E}">
        <p14:creationId xmlns:p14="http://schemas.microsoft.com/office/powerpoint/2010/main" val="350594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I'm out of time here, I can skip ahead to "encoding lambda in sigma"</a:t>
            </a:r>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30</a:t>
            </a:fld>
            <a:endParaRPr lang="en-US"/>
          </a:p>
        </p:txBody>
      </p:sp>
    </p:spTree>
    <p:extLst>
      <p:ext uri="{BB962C8B-B14F-4D97-AF65-F5344CB8AC3E}">
        <p14:creationId xmlns:p14="http://schemas.microsoft.com/office/powerpoint/2010/main" val="324126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737804"/>
            <a:ext cx="7772400" cy="1470025"/>
          </a:xfrm>
        </p:spPr>
        <p:txBody>
          <a:bodyPr>
            <a:noAutofit/>
          </a:bodyPr>
          <a:lstStyle>
            <a:lvl1pPr algn="ctr">
              <a:defRPr sz="8000"/>
            </a:lvl1pPr>
          </a:lstStyle>
          <a:p>
            <a:r>
              <a:rPr lang="en-US" dirty="0" smtClean="0"/>
              <a:t>CS 3110</a:t>
            </a:r>
            <a:endParaRPr lang="en-US" dirty="0"/>
          </a:p>
        </p:txBody>
      </p:sp>
      <p:sp>
        <p:nvSpPr>
          <p:cNvPr id="3" name="Subtitle 2"/>
          <p:cNvSpPr>
            <a:spLocks noGrp="1"/>
          </p:cNvSpPr>
          <p:nvPr>
            <p:ph type="subTitle" idx="1"/>
          </p:nvPr>
        </p:nvSpPr>
        <p:spPr>
          <a:xfrm>
            <a:off x="1371600" y="2721303"/>
            <a:ext cx="6400800" cy="878490"/>
          </a:xfrm>
        </p:spPr>
        <p:txBody>
          <a:bodyPr>
            <a:normAutofit/>
          </a:bodyPr>
          <a:lstStyle>
            <a:lvl1pPr marL="0" indent="0" algn="ctr">
              <a:buNone/>
              <a:defRPr sz="3600" i="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6331252-4874-F047-84B8-3D3EF8743E79}"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20DF3-DAE6-B84F-B38F-DFB8F4406A2B}" type="slidenum">
              <a:rPr lang="en-US" smtClean="0"/>
              <a:t>‹#›</a:t>
            </a:fld>
            <a:endParaRPr lang="en-US"/>
          </a:p>
        </p:txBody>
      </p:sp>
      <p:sp>
        <p:nvSpPr>
          <p:cNvPr id="12" name="Text Placeholder 11"/>
          <p:cNvSpPr>
            <a:spLocks noGrp="1"/>
          </p:cNvSpPr>
          <p:nvPr>
            <p:ph type="body" sz="quarter" idx="13"/>
          </p:nvPr>
        </p:nvSpPr>
        <p:spPr>
          <a:xfrm>
            <a:off x="1371600" y="5640550"/>
            <a:ext cx="6400800" cy="476469"/>
          </a:xfrm>
        </p:spPr>
        <p:txBody>
          <a:bodyPr>
            <a:normAutofit/>
          </a:bodyPr>
          <a:lstStyle>
            <a:lvl1pPr marL="0" indent="0" algn="ctr">
              <a:buNone/>
              <a:defRPr sz="1600"/>
            </a:lvl1pPr>
          </a:lstStyle>
          <a:p>
            <a:pPr lvl="0"/>
            <a:r>
              <a:rPr lang="en-US" dirty="0" smtClean="0"/>
              <a:t>Click to edit Master text styles</a:t>
            </a:r>
          </a:p>
        </p:txBody>
      </p:sp>
      <p:sp>
        <p:nvSpPr>
          <p:cNvPr id="16" name="Subtitle 2"/>
          <p:cNvSpPr txBox="1">
            <a:spLocks/>
          </p:cNvSpPr>
          <p:nvPr userDrawn="1"/>
        </p:nvSpPr>
        <p:spPr>
          <a:xfrm>
            <a:off x="1371600" y="3951012"/>
            <a:ext cx="6400800" cy="105891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i="0" kern="1200">
                <a:solidFill>
                  <a:schemeClr val="tx1"/>
                </a:solidFill>
                <a:latin typeface="CronosPro-Regular"/>
                <a:ea typeface="+mn-ea"/>
                <a:cs typeface="CronosPro-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CronosPro-Regular"/>
                <a:ea typeface="+mn-ea"/>
                <a:cs typeface="CronosPro-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CronosPro-Regular"/>
                <a:ea typeface="+mn-ea"/>
                <a:cs typeface="CronosPro-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CronosPro-Regular"/>
                <a:ea typeface="+mn-ea"/>
                <a:cs typeface="CronosPro-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CronosPro-Regular"/>
                <a:ea typeface="+mn-ea"/>
                <a:cs typeface="CronosPro-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solidFill>
                  <a:schemeClr val="tx1">
                    <a:lumMod val="50000"/>
                    <a:lumOff val="50000"/>
                  </a:schemeClr>
                </a:solidFill>
              </a:rPr>
              <a:t>Prof. Clarkson</a:t>
            </a:r>
          </a:p>
          <a:p>
            <a:r>
              <a:rPr lang="en-US" sz="2400" dirty="0" smtClean="0">
                <a:solidFill>
                  <a:schemeClr val="tx1">
                    <a:lumMod val="50000"/>
                    <a:lumOff val="50000"/>
                  </a:schemeClr>
                </a:solidFill>
              </a:rPr>
              <a:t>Spring 2015</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25644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1252-4874-F047-84B8-3D3EF8743E79}"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149892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1252-4874-F047-84B8-3D3EF8743E79}"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222506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1252-4874-F047-84B8-3D3EF8743E79}"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7667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31252-4874-F047-84B8-3D3EF8743E79}" type="datetimeFigureOut">
              <a:rPr lang="en-US" smtClean="0"/>
              <a:t>4/30/15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253941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31252-4874-F047-84B8-3D3EF8743E79}"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31188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31252-4874-F047-84B8-3D3EF8743E79}" type="datetimeFigureOut">
              <a:rPr lang="en-US" smtClean="0"/>
              <a:t>4/30/15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18839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31252-4874-F047-84B8-3D3EF8743E79}" type="datetimeFigureOut">
              <a:rPr lang="en-US" smtClean="0"/>
              <a:t>4/30/15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372898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31252-4874-F047-84B8-3D3EF8743E79}" type="datetimeFigureOut">
              <a:rPr lang="en-US" smtClean="0"/>
              <a:t>4/30/15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352495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31252-4874-F047-84B8-3D3EF8743E79}"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198219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31252-4874-F047-84B8-3D3EF8743E79}" type="datetimeFigureOut">
              <a:rPr lang="en-US" smtClean="0"/>
              <a:t>4/30/15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20DF3-DAE6-B84F-B38F-DFB8F4406A2B}" type="slidenum">
              <a:rPr lang="en-US" smtClean="0"/>
              <a:t>‹#›</a:t>
            </a:fld>
            <a:endParaRPr lang="en-US"/>
          </a:p>
        </p:txBody>
      </p:sp>
    </p:spTree>
    <p:extLst>
      <p:ext uri="{BB962C8B-B14F-4D97-AF65-F5344CB8AC3E}">
        <p14:creationId xmlns:p14="http://schemas.microsoft.com/office/powerpoint/2010/main" val="31294189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ronosPro-Regular"/>
                <a:cs typeface="CronosPro-Regular"/>
              </a:defRPr>
            </a:lvl1pPr>
          </a:lstStyle>
          <a:p>
            <a:fld id="{96331252-4874-F047-84B8-3D3EF8743E79}" type="datetimeFigureOut">
              <a:rPr lang="en-US" smtClean="0"/>
              <a:pPr/>
              <a:t>4/30/15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ronosPro-Regular"/>
                <a:cs typeface="CronosPro-Regular"/>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ronosPro-Regular"/>
                <a:cs typeface="CronosPro-Regular"/>
              </a:defRPr>
            </a:lvl1pPr>
          </a:lstStyle>
          <a:p>
            <a:fld id="{D0F20DF3-DAE6-B84F-B38F-DFB8F4406A2B}" type="slidenum">
              <a:rPr lang="en-US" smtClean="0"/>
              <a:pPr/>
              <a:t>‹#›</a:t>
            </a:fld>
            <a:endParaRPr lang="en-US"/>
          </a:p>
        </p:txBody>
      </p:sp>
    </p:spTree>
    <p:extLst>
      <p:ext uri="{BB962C8B-B14F-4D97-AF65-F5344CB8AC3E}">
        <p14:creationId xmlns:p14="http://schemas.microsoft.com/office/powerpoint/2010/main" val="3836982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b="1" i="0" kern="1200">
          <a:solidFill>
            <a:srgbClr val="000090"/>
          </a:solidFill>
          <a:latin typeface="CronosPro-Regular"/>
          <a:ea typeface="+mj-ea"/>
          <a:cs typeface="CronosPro-Regula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ronosPro-Regular"/>
          <a:ea typeface="+mn-ea"/>
          <a:cs typeface="CronosPro-Regular"/>
        </a:defRPr>
      </a:lvl1pPr>
      <a:lvl2pPr marL="742950" indent="-285750" algn="l" defTabSz="457200" rtl="0" eaLnBrk="1" latinLnBrk="0" hangingPunct="1">
        <a:spcBef>
          <a:spcPct val="20000"/>
        </a:spcBef>
        <a:buFont typeface="Arial"/>
        <a:buChar char="–"/>
        <a:defRPr sz="2800" kern="1200">
          <a:solidFill>
            <a:schemeClr val="tx1"/>
          </a:solidFill>
          <a:latin typeface="CronosPro-Regular"/>
          <a:ea typeface="+mn-ea"/>
          <a:cs typeface="CronosPro-Regular"/>
        </a:defRPr>
      </a:lvl2pPr>
      <a:lvl3pPr marL="1143000" indent="-228600" algn="l" defTabSz="457200" rtl="0" eaLnBrk="1" latinLnBrk="0" hangingPunct="1">
        <a:spcBef>
          <a:spcPct val="20000"/>
        </a:spcBef>
        <a:buFont typeface="Arial"/>
        <a:buChar char="•"/>
        <a:defRPr sz="2400" kern="1200">
          <a:solidFill>
            <a:schemeClr val="tx1"/>
          </a:solidFill>
          <a:latin typeface="CronosPro-Regular"/>
          <a:ea typeface="+mn-ea"/>
          <a:cs typeface="CronosPro-Regular"/>
        </a:defRPr>
      </a:lvl3pPr>
      <a:lvl4pPr marL="1600200" indent="-228600" algn="l" defTabSz="457200" rtl="0" eaLnBrk="1" latinLnBrk="0" hangingPunct="1">
        <a:spcBef>
          <a:spcPct val="20000"/>
        </a:spcBef>
        <a:buFont typeface="Arial"/>
        <a:buChar char="–"/>
        <a:defRPr sz="2000" kern="1200">
          <a:solidFill>
            <a:schemeClr val="tx1"/>
          </a:solidFill>
          <a:latin typeface="CronosPro-Regular"/>
          <a:ea typeface="+mn-ea"/>
          <a:cs typeface="CronosPro-Regular"/>
        </a:defRPr>
      </a:lvl4pPr>
      <a:lvl5pPr marL="2057400" indent="-228600" algn="l" defTabSz="457200" rtl="0" eaLnBrk="1" latinLnBrk="0" hangingPunct="1">
        <a:spcBef>
          <a:spcPct val="20000"/>
        </a:spcBef>
        <a:buFont typeface="Arial"/>
        <a:buChar char="»"/>
        <a:defRPr sz="2000" kern="1200">
          <a:solidFill>
            <a:schemeClr val="tx1"/>
          </a:solidFill>
          <a:latin typeface="CronosPro-Regular"/>
          <a:ea typeface="+mn-ea"/>
          <a:cs typeface="CronosPro-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3110</a:t>
            </a:r>
            <a:endParaRPr lang="en-US" dirty="0"/>
          </a:p>
        </p:txBody>
      </p:sp>
      <p:sp>
        <p:nvSpPr>
          <p:cNvPr id="3" name="Subtitle 2"/>
          <p:cNvSpPr>
            <a:spLocks noGrp="1"/>
          </p:cNvSpPr>
          <p:nvPr>
            <p:ph type="subTitle" idx="1"/>
          </p:nvPr>
        </p:nvSpPr>
        <p:spPr>
          <a:xfrm>
            <a:off x="902917" y="2375646"/>
            <a:ext cx="7338166" cy="1329765"/>
          </a:xfrm>
        </p:spPr>
        <p:txBody>
          <a:bodyPr>
            <a:normAutofit/>
          </a:bodyPr>
          <a:lstStyle/>
          <a:p>
            <a:r>
              <a:rPr lang="en-US" dirty="0" smtClean="0"/>
              <a:t>Lecture 24: </a:t>
            </a:r>
            <a:r>
              <a:rPr lang="en-US" dirty="0" smtClean="0"/>
              <a:t>Dynamic Dispatch</a:t>
            </a:r>
            <a:endParaRPr lang="en-US" dirty="0" smtClean="0"/>
          </a:p>
        </p:txBody>
      </p:sp>
      <p:sp>
        <p:nvSpPr>
          <p:cNvPr id="6" name="Text Placeholder 5"/>
          <p:cNvSpPr>
            <a:spLocks noGrp="1"/>
          </p:cNvSpPr>
          <p:nvPr>
            <p:ph type="body" sz="quarter" idx="13"/>
          </p:nvPr>
        </p:nvSpPr>
        <p:spPr>
          <a:xfrm>
            <a:off x="1371600" y="5394248"/>
            <a:ext cx="6400800" cy="1033898"/>
          </a:xfrm>
        </p:spPr>
        <p:txBody>
          <a:bodyPr>
            <a:normAutofit/>
          </a:bodyPr>
          <a:lstStyle/>
          <a:p>
            <a:r>
              <a:rPr lang="en-US" dirty="0" smtClean="0"/>
              <a:t>Today’s music: "The Core" by Eric Clapton</a:t>
            </a:r>
          </a:p>
        </p:txBody>
      </p:sp>
    </p:spTree>
    <p:extLst>
      <p:ext uri="{BB962C8B-B14F-4D97-AF65-F5344CB8AC3E}">
        <p14:creationId xmlns:p14="http://schemas.microsoft.com/office/powerpoint/2010/main" val="3749365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a:cs typeface="Courier New"/>
              </a:rPr>
              <a:t>This</a:t>
            </a:r>
            <a:endParaRPr lang="en-US" dirty="0"/>
          </a:p>
        </p:txBody>
      </p:sp>
      <p:sp>
        <p:nvSpPr>
          <p:cNvPr id="3" name="Content Placeholder 2"/>
          <p:cNvSpPr>
            <a:spLocks noGrp="1"/>
          </p:cNvSpPr>
          <p:nvPr>
            <p:ph idx="1"/>
          </p:nvPr>
        </p:nvSpPr>
        <p:spPr/>
        <p:txBody>
          <a:bodyPr>
            <a:normAutofit/>
          </a:bodyPr>
          <a:lstStyle/>
          <a:p>
            <a:r>
              <a:rPr lang="en-US" dirty="0" smtClean="0"/>
              <a:t>Enables methods to invoke other methods of same object</a:t>
            </a:r>
          </a:p>
          <a:p>
            <a:r>
              <a:rPr lang="en-US" dirty="0" smtClean="0"/>
              <a:t>(and more...)</a:t>
            </a:r>
          </a:p>
          <a:p>
            <a:endParaRPr lang="en-US" dirty="0"/>
          </a:p>
          <a:p>
            <a:r>
              <a:rPr lang="en-US" dirty="0" smtClean="0"/>
              <a:t>How to implement in OCaml?</a:t>
            </a:r>
          </a:p>
          <a:p>
            <a:pPr lvl="1"/>
            <a:r>
              <a:rPr lang="en-US" dirty="0" smtClean="0"/>
              <a:t>objects are already parameterized on internal state</a:t>
            </a:r>
          </a:p>
          <a:p>
            <a:pPr lvl="1"/>
            <a:r>
              <a:rPr lang="en-US" dirty="0" smtClean="0"/>
              <a:t>now, also parameterize object on...itself!</a:t>
            </a:r>
          </a:p>
          <a:p>
            <a:pPr lvl="1"/>
            <a:r>
              <a:rPr lang="en-US" dirty="0" smtClean="0">
                <a:solidFill>
                  <a:schemeClr val="accent1"/>
                </a:solidFill>
              </a:rPr>
              <a:t>much like </a:t>
            </a:r>
            <a:r>
              <a:rPr lang="en-US" b="1" dirty="0" smtClean="0">
                <a:solidFill>
                  <a:schemeClr val="accent1"/>
                </a:solidFill>
                <a:latin typeface="Courier New"/>
                <a:cs typeface="Courier New"/>
              </a:rPr>
              <a:t>let rec </a:t>
            </a:r>
            <a:r>
              <a:rPr lang="en-US" dirty="0" smtClean="0">
                <a:solidFill>
                  <a:schemeClr val="accent1"/>
                </a:solidFill>
              </a:rPr>
              <a:t>in PS3, employ </a:t>
            </a:r>
            <a:r>
              <a:rPr lang="en-US" i="1" dirty="0" err="1" smtClean="0">
                <a:solidFill>
                  <a:schemeClr val="accent1"/>
                </a:solidFill>
              </a:rPr>
              <a:t>backpatching</a:t>
            </a:r>
            <a:endParaRPr lang="en-US" i="1" dirty="0" smtClean="0">
              <a:solidFill>
                <a:schemeClr val="accent1"/>
              </a:solidFill>
            </a:endParaRPr>
          </a:p>
        </p:txBody>
      </p:sp>
    </p:spTree>
    <p:extLst>
      <p:ext uri="{BB962C8B-B14F-4D97-AF65-F5344CB8AC3E}">
        <p14:creationId xmlns:p14="http://schemas.microsoft.com/office/powerpoint/2010/main" val="1252826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a:t>
            </a:r>
            <a:r>
              <a:rPr lang="en-US" dirty="0" smtClean="0">
                <a:latin typeface="Courier New"/>
                <a:cs typeface="Courier New"/>
              </a:rPr>
              <a:t>this</a:t>
            </a:r>
            <a:r>
              <a:rPr lang="en-US" dirty="0" smtClean="0"/>
              <a:t>: Idea</a:t>
            </a:r>
            <a:endParaRPr lang="en-US" dirty="0"/>
          </a:p>
        </p:txBody>
      </p:sp>
      <p:sp>
        <p:nvSpPr>
          <p:cNvPr id="3" name="Content Placeholder 2"/>
          <p:cNvSpPr>
            <a:spLocks noGrp="1"/>
          </p:cNvSpPr>
          <p:nvPr>
            <p:ph idx="1"/>
          </p:nvPr>
        </p:nvSpPr>
        <p:spPr/>
        <p:txBody>
          <a:bodyPr/>
          <a:lstStyle/>
          <a:p>
            <a:r>
              <a:rPr lang="en-US" dirty="0" smtClean="0"/>
              <a:t>Create an object initially filled out with all dummy methods</a:t>
            </a:r>
          </a:p>
          <a:p>
            <a:pPr lvl="1"/>
            <a:r>
              <a:rPr lang="en-US" dirty="0" smtClean="0"/>
              <a:t>It will become </a:t>
            </a:r>
            <a:r>
              <a:rPr lang="en-US" b="1" dirty="0" smtClean="0">
                <a:latin typeface="Courier New"/>
                <a:cs typeface="Courier New"/>
              </a:rPr>
              <a:t>this</a:t>
            </a:r>
          </a:p>
          <a:p>
            <a:r>
              <a:rPr lang="en-US" dirty="0" smtClean="0"/>
              <a:t>Pass that object into the class function</a:t>
            </a:r>
          </a:p>
          <a:p>
            <a:r>
              <a:rPr lang="en-US" dirty="0" smtClean="0"/>
              <a:t>Imperatively update the methods in object with the right code</a:t>
            </a:r>
          </a:p>
          <a:p>
            <a:pPr lvl="1"/>
            <a:r>
              <a:rPr lang="en-US" dirty="0" smtClean="0"/>
              <a:t>That code can use </a:t>
            </a:r>
            <a:r>
              <a:rPr lang="en-US" b="1" dirty="0">
                <a:latin typeface="Courier New"/>
                <a:cs typeface="Courier New"/>
              </a:rPr>
              <a:t>this</a:t>
            </a:r>
            <a:endParaRPr lang="en-US" dirty="0"/>
          </a:p>
        </p:txBody>
      </p:sp>
    </p:spTree>
    <p:extLst>
      <p:ext uri="{BB962C8B-B14F-4D97-AF65-F5344CB8AC3E}">
        <p14:creationId xmlns:p14="http://schemas.microsoft.com/office/powerpoint/2010/main" val="2060230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Implementing </a:t>
            </a:r>
            <a:r>
              <a:rPr lang="en-US" dirty="0" smtClean="0">
                <a:latin typeface="Courier New"/>
                <a:cs typeface="Courier New"/>
              </a:rPr>
              <a:t>this</a:t>
            </a:r>
            <a:r>
              <a:rPr lang="en-US" dirty="0" smtClean="0"/>
              <a:t>: Code</a:t>
            </a:r>
            <a:endParaRPr lang="en-US" dirty="0">
              <a:latin typeface="Courier New"/>
              <a:cs typeface="Courier New"/>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solidFill>
                  <a:srgbClr val="6B0001"/>
                </a:solidFill>
                <a:latin typeface="Courier-Bold"/>
              </a:rPr>
              <a:t>type</a:t>
            </a:r>
            <a:r>
              <a:rPr lang="en-US" dirty="0">
                <a:solidFill>
                  <a:prstClr val="black"/>
                </a:solidFill>
                <a:latin typeface="Courier"/>
              </a:rPr>
              <a:t> </a:t>
            </a:r>
            <a:r>
              <a:rPr lang="en-US" dirty="0" err="1">
                <a:solidFill>
                  <a:prstClr val="black"/>
                </a:solidFill>
                <a:latin typeface="Courier"/>
              </a:rPr>
              <a:t>set_counter</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sv-SE" dirty="0">
                <a:solidFill>
                  <a:prstClr val="black"/>
                </a:solidFill>
                <a:latin typeface="Courier"/>
              </a:rPr>
              <a:t>  get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a:t>
            </a:r>
            <a:r>
              <a:rPr lang="sv-SE" b="1" dirty="0" err="1">
                <a:solidFill>
                  <a:srgbClr val="6B0001"/>
                </a:solidFill>
                <a:latin typeface="Courier-Bold"/>
              </a:rPr>
              <a:t>unit</a:t>
            </a:r>
            <a:r>
              <a:rPr lang="sv-SE" dirty="0">
                <a:solidFill>
                  <a:prstClr val="black"/>
                </a:solidFill>
                <a:latin typeface="Courier"/>
              </a:rPr>
              <a:t> </a:t>
            </a:r>
            <a:r>
              <a:rPr lang="sv-SE" dirty="0">
                <a:solidFill>
                  <a:srgbClr val="6D6F24"/>
                </a:solidFill>
                <a:latin typeface="Courier"/>
              </a:rPr>
              <a:t>-&gt;</a:t>
            </a:r>
            <a:r>
              <a:rPr lang="sv-SE" dirty="0">
                <a:solidFill>
                  <a:prstClr val="black"/>
                </a:solidFill>
                <a:latin typeface="Courier"/>
              </a:rPr>
              <a:t> </a:t>
            </a:r>
            <a:r>
              <a:rPr lang="sv-SE" b="1" dirty="0" err="1">
                <a:solidFill>
                  <a:srgbClr val="6B0001"/>
                </a:solidFill>
                <a:latin typeface="Courier-Bold"/>
              </a:rPr>
              <a:t>int</a:t>
            </a:r>
            <a:r>
              <a:rPr lang="sv-SE" dirty="0">
                <a:solidFill>
                  <a:srgbClr val="6D6F24"/>
                </a:solidFill>
                <a:latin typeface="Courier"/>
              </a:rPr>
              <a:t>)</a:t>
            </a:r>
            <a:r>
              <a:rPr lang="sv-SE" dirty="0">
                <a:solidFill>
                  <a:prstClr val="black"/>
                </a:solidFill>
                <a:latin typeface="Courier"/>
              </a:rPr>
              <a:t> </a:t>
            </a:r>
            <a:r>
              <a:rPr lang="sv-SE" dirty="0" smtClean="0">
                <a:solidFill>
                  <a:prstClr val="black"/>
                </a:solidFill>
                <a:latin typeface="Courier"/>
              </a:rPr>
              <a:t> </a:t>
            </a:r>
            <a:r>
              <a:rPr lang="sv-SE" b="1" dirty="0" smtClean="0">
                <a:solidFill>
                  <a:schemeClr val="accent6"/>
                </a:solidFill>
                <a:latin typeface="Courier-Bold"/>
              </a:rPr>
              <a:t>ref</a:t>
            </a:r>
            <a:r>
              <a:rPr lang="sv-SE" dirty="0">
                <a:solidFill>
                  <a:srgbClr val="6D6F24"/>
                </a:solidFill>
                <a:latin typeface="Courier"/>
              </a:rPr>
              <a:t>;</a:t>
            </a:r>
            <a:endParaRPr lang="sv-SE" dirty="0">
              <a:solidFill>
                <a:prstClr val="black"/>
              </a:solidFill>
              <a:latin typeface="Courier"/>
            </a:endParaRPr>
          </a:p>
          <a:p>
            <a:pPr marL="0" indent="0">
              <a:buNone/>
            </a:pPr>
            <a:r>
              <a:rPr lang="en-US" dirty="0">
                <a:solidFill>
                  <a:prstClr val="black"/>
                </a:solidFill>
                <a:latin typeface="Courier"/>
              </a:rPr>
              <a:t>  set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b="1" dirty="0" err="1" smtClean="0">
                <a:solidFill>
                  <a:srgbClr val="6B0001"/>
                </a:solidFill>
                <a:latin typeface="Courier-Bold"/>
              </a:rPr>
              <a:t>int</a:t>
            </a:r>
            <a:r>
              <a:rPr lang="en-US" b="1" dirty="0" smtClean="0">
                <a:solidFill>
                  <a:srgbClr val="6B0001"/>
                </a:solidFill>
                <a:latin typeface="Courier-Bold"/>
              </a:rPr>
              <a:t> </a:t>
            </a:r>
            <a:r>
              <a:rPr lang="en-US" dirty="0" smtClean="0">
                <a:solidFill>
                  <a:prstClr val="black"/>
                </a:solidFill>
                <a:latin typeface="Courier"/>
              </a:rPr>
              <a:t> </a:t>
            </a:r>
            <a:r>
              <a:rPr lang="en-US" dirty="0">
                <a:solidFill>
                  <a:srgbClr val="6D6F24"/>
                </a:solidFill>
                <a:latin typeface="Courier"/>
              </a:rPr>
              <a:t>-&gt;</a:t>
            </a:r>
            <a:r>
              <a:rPr lang="en-US" dirty="0">
                <a:solidFill>
                  <a:prstClr val="black"/>
                </a:solidFill>
                <a:latin typeface="Courier"/>
              </a:rPr>
              <a:t> </a:t>
            </a:r>
            <a:r>
              <a:rPr lang="en-US" b="1" dirty="0">
                <a:solidFill>
                  <a:srgbClr val="6B0001"/>
                </a:solidFill>
                <a:latin typeface="Courier-Bold"/>
              </a:rPr>
              <a:t>unit</a:t>
            </a:r>
            <a:r>
              <a:rPr lang="en-US" dirty="0">
                <a:solidFill>
                  <a:srgbClr val="6D6F24"/>
                </a:solidFill>
                <a:latin typeface="Courier"/>
              </a:rPr>
              <a:t>)</a:t>
            </a:r>
            <a:r>
              <a:rPr lang="en-US" dirty="0">
                <a:solidFill>
                  <a:prstClr val="black"/>
                </a:solidFill>
                <a:latin typeface="Courier"/>
              </a:rPr>
              <a:t> </a:t>
            </a:r>
            <a:r>
              <a:rPr lang="en-US" b="1" dirty="0">
                <a:solidFill>
                  <a:srgbClr val="F79646"/>
                </a:solidFill>
                <a:latin typeface="Courier-Bold"/>
              </a:rPr>
              <a:t>ref</a:t>
            </a:r>
            <a:r>
              <a:rPr lang="en-US" dirty="0">
                <a:solidFill>
                  <a:srgbClr val="6D6F24"/>
                </a:solidFill>
                <a:latin typeface="Courier"/>
              </a:rPr>
              <a:t>;</a:t>
            </a:r>
            <a:endParaRPr lang="en-US" dirty="0">
              <a:solidFill>
                <a:prstClr val="black"/>
              </a:solidFill>
              <a:latin typeface="Courier"/>
            </a:endParaRPr>
          </a:p>
          <a:p>
            <a:pPr marL="0" indent="0">
              <a:buNone/>
            </a:pPr>
            <a:r>
              <a:rPr lang="fr-FR" dirty="0">
                <a:solidFill>
                  <a:prstClr val="black"/>
                </a:solidFill>
                <a:latin typeface="Courier"/>
              </a:rPr>
              <a:t>  </a:t>
            </a:r>
            <a:r>
              <a:rPr lang="fr-FR" dirty="0" err="1">
                <a:solidFill>
                  <a:prstClr val="black"/>
                </a:solidFill>
                <a:latin typeface="Courier"/>
              </a:rPr>
              <a:t>inc</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b="1" dirty="0">
                <a:solidFill>
                  <a:srgbClr val="6B0001"/>
                </a:solidFill>
                <a:latin typeface="Courier-Bold"/>
              </a:rPr>
              <a:t>unit</a:t>
            </a:r>
            <a:r>
              <a:rPr lang="fr-FR" dirty="0">
                <a:solidFill>
                  <a:prstClr val="black"/>
                </a:solidFill>
                <a:latin typeface="Courier"/>
              </a:rPr>
              <a:t> </a:t>
            </a:r>
            <a:r>
              <a:rPr lang="fr-FR" dirty="0">
                <a:solidFill>
                  <a:srgbClr val="6D6F24"/>
                </a:solidFill>
                <a:latin typeface="Courier"/>
              </a:rPr>
              <a:t>-&gt;</a:t>
            </a:r>
            <a:r>
              <a:rPr lang="fr-FR" dirty="0">
                <a:solidFill>
                  <a:prstClr val="black"/>
                </a:solidFill>
                <a:latin typeface="Courier"/>
              </a:rPr>
              <a:t> </a:t>
            </a:r>
            <a:r>
              <a:rPr lang="fr-FR" b="1" dirty="0">
                <a:solidFill>
                  <a:srgbClr val="6B0001"/>
                </a:solidFill>
                <a:latin typeface="Courier-Bold"/>
              </a:rPr>
              <a:t>unit</a:t>
            </a:r>
            <a:r>
              <a:rPr lang="fr-FR" dirty="0">
                <a:solidFill>
                  <a:srgbClr val="6D6F24"/>
                </a:solidFill>
                <a:latin typeface="Courier"/>
              </a:rPr>
              <a:t>)</a:t>
            </a:r>
            <a:r>
              <a:rPr lang="fr-FR" dirty="0">
                <a:solidFill>
                  <a:prstClr val="black"/>
                </a:solidFill>
                <a:latin typeface="Courier"/>
              </a:rPr>
              <a:t> </a:t>
            </a:r>
            <a:r>
              <a:rPr lang="fr-FR" b="1" dirty="0" err="1">
                <a:solidFill>
                  <a:srgbClr val="F79646"/>
                </a:solidFill>
                <a:latin typeface="Courier-Bold"/>
              </a:rPr>
              <a:t>ref</a:t>
            </a:r>
            <a:r>
              <a:rPr lang="fr-FR" dirty="0">
                <a:solidFill>
                  <a:srgbClr val="6D6F24"/>
                </a:solidFill>
                <a:latin typeface="Courier"/>
              </a:rPr>
              <a:t>;</a:t>
            </a:r>
            <a:endParaRPr lang="fr-FR" dirty="0">
              <a:solidFill>
                <a:prstClr val="black"/>
              </a:solidFill>
              <a:latin typeface="Courier"/>
            </a:endParaRPr>
          </a:p>
          <a:p>
            <a:pPr marL="0" indent="0">
              <a:buNone/>
            </a:pPr>
            <a:r>
              <a:rPr lang="fr-FR" dirty="0">
                <a:solidFill>
                  <a:srgbClr val="6D6F24"/>
                </a:solidFill>
                <a:latin typeface="Courier"/>
              </a:rPr>
              <a:t>}</a:t>
            </a:r>
            <a:endParaRPr lang="fr-FR" dirty="0">
              <a:solidFill>
                <a:prstClr val="black"/>
              </a:solidFill>
              <a:latin typeface="Courier"/>
            </a:endParaRPr>
          </a:p>
          <a:p>
            <a:pPr marL="0" indent="0">
              <a:buNone/>
            </a:pPr>
            <a:endParaRPr lang="fr-FR" dirty="0">
              <a:solidFill>
                <a:prstClr val="black"/>
              </a:solidFill>
              <a:latin typeface="Courier"/>
            </a:endParaRPr>
          </a:p>
          <a:p>
            <a:pPr marL="0" indent="0">
              <a:buNone/>
            </a:pPr>
            <a:r>
              <a:rPr lang="fr-FR" b="1" dirty="0">
                <a:solidFill>
                  <a:srgbClr val="6B0001"/>
                </a:solidFill>
                <a:latin typeface="Courier-Bold"/>
              </a:rPr>
              <a:t>let</a:t>
            </a:r>
            <a:r>
              <a:rPr lang="fr-FR" dirty="0">
                <a:solidFill>
                  <a:prstClr val="black"/>
                </a:solidFill>
                <a:latin typeface="Courier"/>
              </a:rPr>
              <a:t> </a:t>
            </a:r>
            <a:r>
              <a:rPr lang="fr-FR" dirty="0" err="1">
                <a:solidFill>
                  <a:prstClr val="black"/>
                </a:solidFill>
                <a:latin typeface="Courier"/>
              </a:rPr>
              <a:t>set_counter_class</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r </a:t>
            </a:r>
            <a:r>
              <a:rPr lang="fr-FR" dirty="0">
                <a:solidFill>
                  <a:srgbClr val="6D6F24"/>
                </a:solidFill>
                <a:latin typeface="Courier"/>
              </a:rPr>
              <a:t>:</a:t>
            </a:r>
            <a:r>
              <a:rPr lang="fr-FR" dirty="0">
                <a:solidFill>
                  <a:prstClr val="black"/>
                </a:solidFill>
                <a:latin typeface="Courier"/>
              </a:rPr>
              <a:t> </a:t>
            </a:r>
            <a:r>
              <a:rPr lang="fr-FR" dirty="0" err="1">
                <a:solidFill>
                  <a:prstClr val="black"/>
                </a:solidFill>
                <a:latin typeface="Courier"/>
              </a:rPr>
              <a:t>counter_rep</a:t>
            </a:r>
            <a:r>
              <a:rPr lang="fr-FR" dirty="0">
                <a:solidFill>
                  <a:srgbClr val="6D6F24"/>
                </a:solidFill>
                <a:latin typeface="Courier"/>
              </a:rPr>
              <a:t>)</a:t>
            </a:r>
            <a:r>
              <a:rPr lang="fr-FR" dirty="0">
                <a:solidFill>
                  <a:prstClr val="black"/>
                </a:solidFill>
                <a:latin typeface="Courier"/>
              </a:rPr>
              <a:t> </a:t>
            </a:r>
            <a:r>
              <a:rPr lang="fr-FR" dirty="0">
                <a:solidFill>
                  <a:srgbClr val="F79646"/>
                </a:solidFill>
                <a:latin typeface="Courier"/>
              </a:rPr>
              <a:t>(</a:t>
            </a:r>
            <a:r>
              <a:rPr lang="fr-FR" dirty="0" err="1">
                <a:solidFill>
                  <a:srgbClr val="F79646"/>
                </a:solidFill>
                <a:latin typeface="Courier"/>
              </a:rPr>
              <a:t>this</a:t>
            </a:r>
            <a:r>
              <a:rPr lang="fr-FR" dirty="0">
                <a:solidFill>
                  <a:srgbClr val="F79646"/>
                </a:solidFill>
                <a:latin typeface="Courier"/>
              </a:rPr>
              <a:t> : </a:t>
            </a:r>
            <a:r>
              <a:rPr lang="fr-FR" dirty="0" err="1">
                <a:solidFill>
                  <a:srgbClr val="F79646"/>
                </a:solidFill>
                <a:latin typeface="Courier"/>
              </a:rPr>
              <a:t>set_counter</a:t>
            </a:r>
            <a:r>
              <a:rPr lang="fr-FR" dirty="0">
                <a:solidFill>
                  <a:srgbClr val="F79646"/>
                </a:solidFill>
                <a:latin typeface="Courier"/>
              </a:rPr>
              <a:t>) </a:t>
            </a:r>
            <a:r>
              <a:rPr lang="fr-FR" dirty="0">
                <a:solidFill>
                  <a:srgbClr val="6D6F24"/>
                </a:solidFill>
                <a:latin typeface="Courier"/>
              </a:rPr>
              <a:t>=</a:t>
            </a:r>
            <a:endParaRPr lang="fr-FR" dirty="0">
              <a:solidFill>
                <a:prstClr val="black"/>
              </a:solidFill>
              <a:latin typeface="Courier"/>
            </a:endParaRPr>
          </a:p>
          <a:p>
            <a:pPr marL="0" indent="0">
              <a:buNone/>
            </a:pPr>
            <a:r>
              <a:rPr lang="en-US" dirty="0">
                <a:solidFill>
                  <a:prstClr val="black"/>
                </a:solidFill>
                <a:latin typeface="Courier"/>
              </a:rPr>
              <a:t>  </a:t>
            </a:r>
            <a:r>
              <a:rPr lang="en-US" dirty="0" smtClean="0">
                <a:solidFill>
                  <a:prstClr val="black"/>
                </a:solidFill>
                <a:latin typeface="Courier"/>
              </a:rPr>
              <a:t>...</a:t>
            </a:r>
            <a:endParaRPr lang="en-US" dirty="0">
              <a:solidFill>
                <a:prstClr val="black"/>
              </a:solidFill>
              <a:latin typeface="Courier"/>
            </a:endParaRPr>
          </a:p>
          <a:p>
            <a:pPr marL="0" indent="0">
              <a:buNone/>
            </a:pPr>
            <a:endParaRPr lang="en-US" dirty="0">
              <a:solidFill>
                <a:prstClr val="black"/>
              </a:solidFill>
              <a:latin typeface="Courier"/>
            </a:endParaRPr>
          </a:p>
          <a:p>
            <a:pPr marL="0" indent="0">
              <a:buNone/>
            </a:pPr>
            <a:r>
              <a:rPr lang="en-US" b="1" dirty="0">
                <a:solidFill>
                  <a:srgbClr val="6B0001"/>
                </a:solidFill>
                <a:latin typeface="Courier-Bold"/>
              </a:rPr>
              <a:t>let</a:t>
            </a:r>
            <a:r>
              <a:rPr lang="en-US" dirty="0">
                <a:solidFill>
                  <a:prstClr val="black"/>
                </a:solidFill>
                <a:latin typeface="Courier"/>
              </a:rPr>
              <a:t> </a:t>
            </a:r>
            <a:r>
              <a:rPr lang="en-US" dirty="0" err="1">
                <a:solidFill>
                  <a:prstClr val="black"/>
                </a:solidFill>
                <a:latin typeface="Courier"/>
              </a:rPr>
              <a:t>new_set_counter</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da-DK" dirty="0">
                <a:solidFill>
                  <a:prstClr val="black"/>
                </a:solidFill>
                <a:latin typeface="Courier"/>
              </a:rPr>
              <a:t>  </a:t>
            </a:r>
            <a:r>
              <a:rPr lang="en-US" b="1" dirty="0" smtClean="0">
                <a:solidFill>
                  <a:srgbClr val="6B0001"/>
                </a:solidFill>
                <a:latin typeface="Courier-Bold"/>
              </a:rPr>
              <a:t>...</a:t>
            </a:r>
            <a:endParaRPr lang="fr-FR" dirty="0">
              <a:solidFill>
                <a:prstClr val="black"/>
              </a:solidFill>
              <a:latin typeface="Courier"/>
            </a:endParaRPr>
          </a:p>
          <a:p>
            <a:pPr marL="0" indent="0">
              <a:buNone/>
            </a:pPr>
            <a:endParaRPr lang="en-US" dirty="0"/>
          </a:p>
        </p:txBody>
      </p:sp>
    </p:spTree>
    <p:extLst>
      <p:ext uri="{BB962C8B-B14F-4D97-AF65-F5344CB8AC3E}">
        <p14:creationId xmlns:p14="http://schemas.microsoft.com/office/powerpoint/2010/main" val="28738779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Implementing </a:t>
            </a:r>
            <a:r>
              <a:rPr lang="en-US" dirty="0" smtClean="0">
                <a:latin typeface="Courier New"/>
                <a:cs typeface="Courier New"/>
              </a:rPr>
              <a:t>this</a:t>
            </a:r>
            <a:r>
              <a:rPr lang="en-US" dirty="0" smtClean="0"/>
              <a:t>: Code</a:t>
            </a:r>
            <a:endParaRPr lang="en-US" dirty="0">
              <a:latin typeface="Courier New"/>
              <a:cs typeface="Courier New"/>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6B0001"/>
                </a:solidFill>
                <a:latin typeface="Courier-Bold"/>
              </a:rPr>
              <a:t>let</a:t>
            </a:r>
            <a:r>
              <a:rPr lang="en-US" dirty="0" smtClean="0">
                <a:solidFill>
                  <a:prstClr val="black"/>
                </a:solidFill>
                <a:latin typeface="Courier"/>
              </a:rPr>
              <a:t> </a:t>
            </a:r>
            <a:r>
              <a:rPr lang="en-US" dirty="0" err="1">
                <a:solidFill>
                  <a:prstClr val="black"/>
                </a:solidFill>
                <a:latin typeface="Courier"/>
              </a:rPr>
              <a:t>new_set_counter</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da-DK" dirty="0">
                <a:solidFill>
                  <a:prstClr val="black"/>
                </a:solidFill>
                <a:latin typeface="Courier"/>
              </a:rPr>
              <a:t>  </a:t>
            </a:r>
            <a:r>
              <a:rPr lang="da-DK" b="1" dirty="0">
                <a:solidFill>
                  <a:srgbClr val="6B0001"/>
                </a:solidFill>
                <a:latin typeface="Courier-Bold"/>
              </a:rPr>
              <a:t>let</a:t>
            </a:r>
            <a:r>
              <a:rPr lang="da-DK" dirty="0">
                <a:solidFill>
                  <a:prstClr val="black"/>
                </a:solidFill>
                <a:latin typeface="Courier"/>
              </a:rPr>
              <a:t> r </a:t>
            </a:r>
            <a:r>
              <a:rPr lang="da-DK" dirty="0">
                <a:solidFill>
                  <a:srgbClr val="6D6F24"/>
                </a:solidFill>
                <a:latin typeface="Courier"/>
              </a:rPr>
              <a:t>=</a:t>
            </a:r>
            <a:r>
              <a:rPr lang="da-DK" dirty="0">
                <a:solidFill>
                  <a:prstClr val="black"/>
                </a:solidFill>
                <a:latin typeface="Courier"/>
              </a:rPr>
              <a:t> </a:t>
            </a:r>
            <a:r>
              <a:rPr lang="da-DK" dirty="0">
                <a:solidFill>
                  <a:srgbClr val="6D6F24"/>
                </a:solidFill>
                <a:latin typeface="Courier"/>
              </a:rPr>
              <a:t>{</a:t>
            </a:r>
            <a:r>
              <a:rPr lang="da-DK" dirty="0">
                <a:solidFill>
                  <a:prstClr val="black"/>
                </a:solidFill>
                <a:latin typeface="Courier"/>
              </a:rPr>
              <a:t>x </a:t>
            </a:r>
            <a:r>
              <a:rPr lang="da-DK" dirty="0">
                <a:solidFill>
                  <a:srgbClr val="6D6F24"/>
                </a:solidFill>
                <a:latin typeface="Courier"/>
              </a:rPr>
              <a:t>=</a:t>
            </a:r>
            <a:r>
              <a:rPr lang="da-DK" dirty="0">
                <a:solidFill>
                  <a:prstClr val="black"/>
                </a:solidFill>
                <a:latin typeface="Courier"/>
              </a:rPr>
              <a:t> </a:t>
            </a:r>
            <a:r>
              <a:rPr lang="da-DK" b="1" dirty="0" err="1">
                <a:solidFill>
                  <a:srgbClr val="6B0001"/>
                </a:solidFill>
                <a:latin typeface="Courier-Bold"/>
              </a:rPr>
              <a:t>ref</a:t>
            </a:r>
            <a:r>
              <a:rPr lang="da-DK" dirty="0">
                <a:solidFill>
                  <a:prstClr val="black"/>
                </a:solidFill>
                <a:latin typeface="Courier"/>
              </a:rPr>
              <a:t> </a:t>
            </a:r>
            <a:r>
              <a:rPr lang="da-DK" dirty="0">
                <a:solidFill>
                  <a:srgbClr val="107D02"/>
                </a:solidFill>
                <a:latin typeface="Courier"/>
              </a:rPr>
              <a:t>0</a:t>
            </a:r>
            <a:r>
              <a:rPr lang="da-DK" dirty="0">
                <a:solidFill>
                  <a:srgbClr val="6D6F24"/>
                </a:solidFill>
                <a:latin typeface="Courier"/>
              </a:rPr>
              <a:t>}</a:t>
            </a:r>
            <a:r>
              <a:rPr lang="da-DK" dirty="0">
                <a:solidFill>
                  <a:prstClr val="black"/>
                </a:solidFill>
                <a:latin typeface="Courier"/>
              </a:rPr>
              <a:t> </a:t>
            </a:r>
            <a:r>
              <a:rPr lang="da-DK" b="1" dirty="0">
                <a:solidFill>
                  <a:srgbClr val="6B0001"/>
                </a:solidFill>
                <a:latin typeface="Courier-Bold"/>
              </a:rPr>
              <a:t>in</a:t>
            </a:r>
            <a:endParaRPr lang="da-DK" dirty="0">
              <a:solidFill>
                <a:prstClr val="black"/>
              </a:solidFill>
              <a:latin typeface="Courier"/>
            </a:endParaRPr>
          </a:p>
          <a:p>
            <a:pPr marL="0" indent="0">
              <a:buNone/>
            </a:pPr>
            <a:r>
              <a:rPr lang="cs-CZ" dirty="0">
                <a:solidFill>
                  <a:prstClr val="black"/>
                </a:solidFill>
                <a:latin typeface="Courier"/>
              </a:rPr>
              <a:t>  </a:t>
            </a:r>
            <a:r>
              <a:rPr lang="cs-CZ" b="1" dirty="0">
                <a:solidFill>
                  <a:srgbClr val="6B0001"/>
                </a:solidFill>
                <a:latin typeface="Courier-Bold"/>
              </a:rPr>
              <a:t>let</a:t>
            </a:r>
            <a:r>
              <a:rPr lang="cs-CZ" dirty="0">
                <a:solidFill>
                  <a:prstClr val="black"/>
                </a:solidFill>
                <a:latin typeface="Courier"/>
              </a:rPr>
              <a:t> </a:t>
            </a:r>
            <a:r>
              <a:rPr lang="cs-CZ" dirty="0" err="1">
                <a:solidFill>
                  <a:srgbClr val="F79646"/>
                </a:solidFill>
                <a:latin typeface="Courier"/>
              </a:rPr>
              <a:t>obj</a:t>
            </a:r>
            <a:r>
              <a:rPr lang="cs-CZ" dirty="0">
                <a:solidFill>
                  <a:srgbClr val="F79646"/>
                </a:solidFill>
                <a:latin typeface="Courier"/>
              </a:rPr>
              <a:t> = {</a:t>
            </a:r>
          </a:p>
          <a:p>
            <a:pPr marL="0" indent="0">
              <a:buNone/>
            </a:pPr>
            <a:r>
              <a:rPr lang="sv-SE" dirty="0">
                <a:solidFill>
                  <a:srgbClr val="F79646"/>
                </a:solidFill>
                <a:latin typeface="Courier"/>
              </a:rPr>
              <a:t>      get = </a:t>
            </a:r>
            <a:r>
              <a:rPr lang="sv-SE" b="1" dirty="0">
                <a:solidFill>
                  <a:srgbClr val="F79646"/>
                </a:solidFill>
                <a:latin typeface="Courier-Bold"/>
              </a:rPr>
              <a:t>ref</a:t>
            </a:r>
            <a:r>
              <a:rPr lang="sv-SE" dirty="0">
                <a:solidFill>
                  <a:srgbClr val="F79646"/>
                </a:solidFill>
                <a:latin typeface="Courier"/>
              </a:rPr>
              <a:t> (</a:t>
            </a:r>
            <a:r>
              <a:rPr lang="sv-SE" b="1" dirty="0" err="1">
                <a:solidFill>
                  <a:srgbClr val="F79646"/>
                </a:solidFill>
                <a:latin typeface="Courier-Bold"/>
              </a:rPr>
              <a:t>fun</a:t>
            </a:r>
            <a:r>
              <a:rPr lang="sv-SE" dirty="0">
                <a:solidFill>
                  <a:srgbClr val="F79646"/>
                </a:solidFill>
                <a:latin typeface="Courier"/>
              </a:rPr>
              <a:t> () -&gt; 0);</a:t>
            </a:r>
          </a:p>
          <a:p>
            <a:pPr marL="0" indent="0">
              <a:buNone/>
            </a:pPr>
            <a:r>
              <a:rPr lang="en-US" dirty="0">
                <a:solidFill>
                  <a:srgbClr val="F79646"/>
                </a:solidFill>
                <a:latin typeface="Courier"/>
              </a:rPr>
              <a:t>      set = </a:t>
            </a:r>
            <a:r>
              <a:rPr lang="en-US" b="1" dirty="0">
                <a:solidFill>
                  <a:srgbClr val="F79646"/>
                </a:solidFill>
                <a:latin typeface="Courier-Bold"/>
              </a:rPr>
              <a:t>ref</a:t>
            </a:r>
            <a:r>
              <a:rPr lang="en-US" dirty="0">
                <a:solidFill>
                  <a:srgbClr val="F79646"/>
                </a:solidFill>
                <a:latin typeface="Courier"/>
              </a:rPr>
              <a:t> (</a:t>
            </a:r>
            <a:r>
              <a:rPr lang="en-US" b="1" dirty="0">
                <a:solidFill>
                  <a:srgbClr val="F79646"/>
                </a:solidFill>
                <a:latin typeface="Courier-Bold"/>
              </a:rPr>
              <a:t>fun</a:t>
            </a:r>
            <a:r>
              <a:rPr lang="en-US" dirty="0">
                <a:solidFill>
                  <a:srgbClr val="F79646"/>
                </a:solidFill>
                <a:latin typeface="Courier"/>
              </a:rPr>
              <a:t> n -&gt; ());</a:t>
            </a:r>
          </a:p>
          <a:p>
            <a:pPr marL="0" indent="0">
              <a:buNone/>
            </a:pPr>
            <a:r>
              <a:rPr lang="fr-FR" dirty="0">
                <a:solidFill>
                  <a:srgbClr val="F79646"/>
                </a:solidFill>
                <a:latin typeface="Courier"/>
              </a:rPr>
              <a:t>      </a:t>
            </a:r>
            <a:r>
              <a:rPr lang="fr-FR" dirty="0" err="1">
                <a:solidFill>
                  <a:srgbClr val="F79646"/>
                </a:solidFill>
                <a:latin typeface="Courier"/>
              </a:rPr>
              <a:t>inc</a:t>
            </a:r>
            <a:r>
              <a:rPr lang="fr-FR" dirty="0">
                <a:solidFill>
                  <a:srgbClr val="F79646"/>
                </a:solidFill>
                <a:latin typeface="Courier"/>
              </a:rPr>
              <a:t> = </a:t>
            </a:r>
            <a:r>
              <a:rPr lang="fr-FR" b="1" dirty="0" err="1">
                <a:solidFill>
                  <a:srgbClr val="F79646"/>
                </a:solidFill>
                <a:latin typeface="Courier-Bold"/>
              </a:rPr>
              <a:t>ref</a:t>
            </a:r>
            <a:r>
              <a:rPr lang="fr-FR" dirty="0">
                <a:solidFill>
                  <a:srgbClr val="F79646"/>
                </a:solidFill>
                <a:latin typeface="Courier"/>
              </a:rPr>
              <a:t> (</a:t>
            </a:r>
            <a:r>
              <a:rPr lang="fr-FR" b="1" dirty="0">
                <a:solidFill>
                  <a:srgbClr val="F79646"/>
                </a:solidFill>
                <a:latin typeface="Courier-Bold"/>
              </a:rPr>
              <a:t>fun</a:t>
            </a:r>
            <a:r>
              <a:rPr lang="fr-FR" dirty="0">
                <a:solidFill>
                  <a:srgbClr val="F79646"/>
                </a:solidFill>
                <a:latin typeface="Courier"/>
              </a:rPr>
              <a:t> () -&gt; ());</a:t>
            </a:r>
          </a:p>
          <a:p>
            <a:pPr marL="0" indent="0">
              <a:buNone/>
            </a:pPr>
            <a:r>
              <a:rPr lang="fr-FR" dirty="0">
                <a:solidFill>
                  <a:srgbClr val="F79646"/>
                </a:solidFill>
                <a:latin typeface="Courier"/>
              </a:rPr>
              <a:t>    } </a:t>
            </a:r>
            <a:r>
              <a:rPr lang="fr-FR" b="1" dirty="0">
                <a:solidFill>
                  <a:srgbClr val="6B0001"/>
                </a:solidFill>
                <a:latin typeface="Courier-Bold"/>
              </a:rPr>
              <a:t>in</a:t>
            </a:r>
            <a:endParaRPr lang="fr-FR" dirty="0">
              <a:solidFill>
                <a:prstClr val="black"/>
              </a:solidFill>
              <a:latin typeface="Courier"/>
            </a:endParaRPr>
          </a:p>
          <a:p>
            <a:pPr marL="0" indent="0">
              <a:buNone/>
            </a:pPr>
            <a:r>
              <a:rPr lang="fr-FR" dirty="0">
                <a:solidFill>
                  <a:prstClr val="black"/>
                </a:solidFill>
                <a:latin typeface="Courier"/>
              </a:rPr>
              <a:t>  </a:t>
            </a:r>
            <a:r>
              <a:rPr lang="fr-FR" dirty="0" err="1">
                <a:solidFill>
                  <a:prstClr val="black"/>
                </a:solidFill>
                <a:latin typeface="Courier"/>
              </a:rPr>
              <a:t>set_counter_class</a:t>
            </a:r>
            <a:r>
              <a:rPr lang="fr-FR" dirty="0">
                <a:solidFill>
                  <a:prstClr val="black"/>
                </a:solidFill>
                <a:latin typeface="Courier"/>
              </a:rPr>
              <a:t> r </a:t>
            </a:r>
            <a:r>
              <a:rPr lang="fr-FR" dirty="0" err="1">
                <a:solidFill>
                  <a:srgbClr val="F79646"/>
                </a:solidFill>
                <a:latin typeface="Courier"/>
              </a:rPr>
              <a:t>obj</a:t>
            </a:r>
            <a:endParaRPr lang="fr-FR" dirty="0">
              <a:solidFill>
                <a:srgbClr val="F79646"/>
              </a:solidFill>
              <a:latin typeface="Courier"/>
            </a:endParaRPr>
          </a:p>
          <a:p>
            <a:pPr marL="0" indent="0">
              <a:buNone/>
            </a:pPr>
            <a:endParaRPr lang="en-US" dirty="0"/>
          </a:p>
        </p:txBody>
      </p:sp>
    </p:spTree>
    <p:extLst>
      <p:ext uri="{BB962C8B-B14F-4D97-AF65-F5344CB8AC3E}">
        <p14:creationId xmlns:p14="http://schemas.microsoft.com/office/powerpoint/2010/main" val="32898549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Implementing </a:t>
            </a:r>
            <a:r>
              <a:rPr lang="en-US" dirty="0" smtClean="0">
                <a:latin typeface="Courier New"/>
                <a:cs typeface="Courier New"/>
              </a:rPr>
              <a:t>this</a:t>
            </a:r>
            <a:r>
              <a:rPr lang="en-US" dirty="0" smtClean="0"/>
              <a:t>: Code</a:t>
            </a:r>
            <a:endParaRPr lang="en-US" dirty="0">
              <a:latin typeface="Courier New"/>
              <a:cs typeface="Courier New"/>
            </a:endParaRPr>
          </a:p>
        </p:txBody>
      </p:sp>
      <p:sp>
        <p:nvSpPr>
          <p:cNvPr id="3" name="Content Placeholder 2"/>
          <p:cNvSpPr>
            <a:spLocks noGrp="1"/>
          </p:cNvSpPr>
          <p:nvPr>
            <p:ph idx="1"/>
          </p:nvPr>
        </p:nvSpPr>
        <p:spPr/>
        <p:txBody>
          <a:bodyPr>
            <a:normAutofit lnSpcReduction="10000"/>
          </a:bodyPr>
          <a:lstStyle/>
          <a:p>
            <a:pPr marL="0" indent="0">
              <a:buNone/>
            </a:pPr>
            <a:r>
              <a:rPr lang="fr-FR" sz="2800" b="1" dirty="0" smtClean="0">
                <a:solidFill>
                  <a:srgbClr val="6B0001"/>
                </a:solidFill>
                <a:latin typeface="Courier-Bold"/>
              </a:rPr>
              <a:t>let</a:t>
            </a:r>
            <a:r>
              <a:rPr lang="fr-FR" sz="2800" dirty="0" smtClean="0">
                <a:solidFill>
                  <a:prstClr val="black"/>
                </a:solidFill>
                <a:latin typeface="Courier"/>
              </a:rPr>
              <a:t> </a:t>
            </a:r>
            <a:r>
              <a:rPr lang="fr-FR" sz="2800" dirty="0" err="1">
                <a:solidFill>
                  <a:prstClr val="black"/>
                </a:solidFill>
                <a:latin typeface="Courier"/>
              </a:rPr>
              <a:t>set_counter_class</a:t>
            </a:r>
            <a:r>
              <a:rPr lang="fr-FR" sz="2800" dirty="0">
                <a:solidFill>
                  <a:prstClr val="black"/>
                </a:solidFill>
                <a:latin typeface="Courier"/>
              </a:rPr>
              <a:t> </a:t>
            </a:r>
            <a:endParaRPr lang="fr-FR" sz="2800" dirty="0" smtClean="0">
              <a:solidFill>
                <a:prstClr val="black"/>
              </a:solidFill>
              <a:latin typeface="Courier"/>
            </a:endParaRPr>
          </a:p>
          <a:p>
            <a:pPr marL="0" indent="0">
              <a:buNone/>
            </a:pPr>
            <a:r>
              <a:rPr lang="fr-FR" sz="2800" dirty="0" smtClean="0">
                <a:solidFill>
                  <a:srgbClr val="6D6F24"/>
                </a:solidFill>
                <a:latin typeface="Courier"/>
              </a:rPr>
              <a:t>(</a:t>
            </a:r>
            <a:r>
              <a:rPr lang="fr-FR" sz="2800" dirty="0">
                <a:solidFill>
                  <a:prstClr val="black"/>
                </a:solidFill>
                <a:latin typeface="Courier"/>
              </a:rPr>
              <a:t>r </a:t>
            </a:r>
            <a:r>
              <a:rPr lang="fr-FR" sz="2800" dirty="0">
                <a:solidFill>
                  <a:srgbClr val="6D6F24"/>
                </a:solidFill>
                <a:latin typeface="Courier"/>
              </a:rPr>
              <a:t>:</a:t>
            </a:r>
            <a:r>
              <a:rPr lang="fr-FR" sz="2800" dirty="0">
                <a:solidFill>
                  <a:prstClr val="black"/>
                </a:solidFill>
                <a:latin typeface="Courier"/>
              </a:rPr>
              <a:t> </a:t>
            </a:r>
            <a:r>
              <a:rPr lang="fr-FR" sz="2800" dirty="0" err="1">
                <a:solidFill>
                  <a:prstClr val="black"/>
                </a:solidFill>
                <a:latin typeface="Courier"/>
              </a:rPr>
              <a:t>counter_rep</a:t>
            </a:r>
            <a:r>
              <a:rPr lang="fr-FR" sz="2800" dirty="0">
                <a:solidFill>
                  <a:srgbClr val="6D6F24"/>
                </a:solidFill>
                <a:latin typeface="Courier"/>
              </a:rPr>
              <a:t>)</a:t>
            </a:r>
            <a:r>
              <a:rPr lang="fr-FR" sz="2800" dirty="0">
                <a:solidFill>
                  <a:prstClr val="black"/>
                </a:solidFill>
                <a:latin typeface="Courier"/>
              </a:rPr>
              <a:t> </a:t>
            </a:r>
            <a:endParaRPr lang="fr-FR" sz="2800" dirty="0" smtClean="0">
              <a:solidFill>
                <a:prstClr val="black"/>
              </a:solidFill>
              <a:latin typeface="Courier"/>
            </a:endParaRPr>
          </a:p>
          <a:p>
            <a:pPr marL="0" indent="0">
              <a:buNone/>
            </a:pPr>
            <a:r>
              <a:rPr lang="fr-FR" sz="2800" dirty="0" smtClean="0">
                <a:solidFill>
                  <a:srgbClr val="6D6F24"/>
                </a:solidFill>
                <a:latin typeface="Courier"/>
              </a:rPr>
              <a:t>(</a:t>
            </a:r>
            <a:r>
              <a:rPr lang="fr-FR" sz="2800" dirty="0" err="1">
                <a:solidFill>
                  <a:prstClr val="black"/>
                </a:solidFill>
                <a:latin typeface="Courier"/>
              </a:rPr>
              <a:t>this</a:t>
            </a:r>
            <a:r>
              <a:rPr lang="fr-FR" sz="2800" dirty="0">
                <a:solidFill>
                  <a:prstClr val="black"/>
                </a:solidFill>
                <a:latin typeface="Courier"/>
              </a:rPr>
              <a:t> </a:t>
            </a:r>
            <a:r>
              <a:rPr lang="fr-FR" sz="2800" dirty="0">
                <a:solidFill>
                  <a:srgbClr val="6D6F24"/>
                </a:solidFill>
                <a:latin typeface="Courier"/>
              </a:rPr>
              <a:t>:</a:t>
            </a:r>
            <a:r>
              <a:rPr lang="fr-FR" sz="2800" dirty="0">
                <a:solidFill>
                  <a:prstClr val="black"/>
                </a:solidFill>
                <a:latin typeface="Courier"/>
              </a:rPr>
              <a:t> </a:t>
            </a:r>
            <a:r>
              <a:rPr lang="fr-FR" sz="2800" dirty="0" err="1">
                <a:solidFill>
                  <a:prstClr val="black"/>
                </a:solidFill>
                <a:latin typeface="Courier"/>
              </a:rPr>
              <a:t>set_counter</a:t>
            </a:r>
            <a:r>
              <a:rPr lang="fr-FR" sz="2800" dirty="0">
                <a:solidFill>
                  <a:srgbClr val="6D6F24"/>
                </a:solidFill>
                <a:latin typeface="Courier"/>
              </a:rPr>
              <a:t>)</a:t>
            </a:r>
            <a:r>
              <a:rPr lang="fr-FR" sz="2800" dirty="0">
                <a:solidFill>
                  <a:prstClr val="black"/>
                </a:solidFill>
                <a:latin typeface="Courier"/>
              </a:rPr>
              <a:t> </a:t>
            </a:r>
            <a:r>
              <a:rPr lang="fr-FR" sz="2800" dirty="0">
                <a:solidFill>
                  <a:srgbClr val="6D6F24"/>
                </a:solidFill>
                <a:latin typeface="Courier"/>
              </a:rPr>
              <a:t>=</a:t>
            </a:r>
            <a:endParaRPr lang="fr-FR" sz="2800" dirty="0">
              <a:solidFill>
                <a:prstClr val="black"/>
              </a:solidFill>
              <a:latin typeface="Courier"/>
            </a:endParaRPr>
          </a:p>
          <a:p>
            <a:pPr marL="0" indent="0">
              <a:buNone/>
            </a:pPr>
            <a:r>
              <a:rPr lang="en-US" sz="2800" dirty="0">
                <a:solidFill>
                  <a:prstClr val="black"/>
                </a:solidFill>
                <a:latin typeface="Courier"/>
              </a:rPr>
              <a:t>  </a:t>
            </a:r>
            <a:r>
              <a:rPr lang="en-US" sz="2800" dirty="0" err="1">
                <a:solidFill>
                  <a:srgbClr val="F79646"/>
                </a:solidFill>
                <a:latin typeface="Courier"/>
              </a:rPr>
              <a:t>this.get</a:t>
            </a:r>
            <a:r>
              <a:rPr lang="en-US" sz="2800" dirty="0">
                <a:solidFill>
                  <a:srgbClr val="F79646"/>
                </a:solidFill>
                <a:latin typeface="Courier"/>
              </a:rPr>
              <a:t> := </a:t>
            </a:r>
            <a:r>
              <a:rPr lang="en-US" sz="2800" dirty="0">
                <a:solidFill>
                  <a:srgbClr val="6D6F24"/>
                </a:solidFill>
                <a:latin typeface="Courier"/>
              </a:rPr>
              <a:t>(</a:t>
            </a:r>
            <a:r>
              <a:rPr lang="en-US" sz="2800" b="1" dirty="0">
                <a:solidFill>
                  <a:srgbClr val="6B0001"/>
                </a:solidFill>
                <a:latin typeface="Courier-Bold"/>
              </a:rPr>
              <a:t>fun</a:t>
            </a:r>
            <a:r>
              <a:rPr lang="en-US" sz="2800" dirty="0">
                <a:solidFill>
                  <a:prstClr val="black"/>
                </a:solidFill>
                <a:latin typeface="Courier"/>
              </a:rPr>
              <a:t> </a:t>
            </a:r>
            <a:r>
              <a:rPr lang="en-US" sz="2800" dirty="0">
                <a:solidFill>
                  <a:srgbClr val="6D6F24"/>
                </a:solidFill>
                <a:latin typeface="Courier"/>
              </a:rPr>
              <a:t>()</a:t>
            </a:r>
            <a:r>
              <a:rPr lang="en-US" sz="2800" dirty="0">
                <a:solidFill>
                  <a:prstClr val="black"/>
                </a:solidFill>
                <a:latin typeface="Courier"/>
              </a:rPr>
              <a:t> </a:t>
            </a:r>
            <a:r>
              <a:rPr lang="en-US" sz="2800" dirty="0">
                <a:solidFill>
                  <a:srgbClr val="6D6F24"/>
                </a:solidFill>
                <a:latin typeface="Courier"/>
              </a:rPr>
              <a:t>-&gt;</a:t>
            </a:r>
            <a:r>
              <a:rPr lang="en-US" sz="2800" dirty="0">
                <a:solidFill>
                  <a:prstClr val="black"/>
                </a:solidFill>
                <a:latin typeface="Courier"/>
              </a:rPr>
              <a:t> </a:t>
            </a:r>
            <a:r>
              <a:rPr lang="en-US" sz="2800" dirty="0">
                <a:solidFill>
                  <a:srgbClr val="6D6F24"/>
                </a:solidFill>
                <a:latin typeface="Courier"/>
              </a:rPr>
              <a:t>!(</a:t>
            </a:r>
            <a:r>
              <a:rPr lang="en-US" sz="2800" dirty="0" err="1">
                <a:solidFill>
                  <a:prstClr val="black"/>
                </a:solidFill>
                <a:latin typeface="Courier"/>
              </a:rPr>
              <a:t>r</a:t>
            </a:r>
            <a:r>
              <a:rPr lang="en-US" sz="2800" dirty="0" err="1">
                <a:solidFill>
                  <a:srgbClr val="107D02"/>
                </a:solidFill>
                <a:latin typeface="Courier"/>
              </a:rPr>
              <a:t>.</a:t>
            </a:r>
            <a:r>
              <a:rPr lang="en-US" sz="2800" dirty="0" err="1">
                <a:solidFill>
                  <a:prstClr val="black"/>
                </a:solidFill>
                <a:latin typeface="Courier"/>
              </a:rPr>
              <a:t>x</a:t>
            </a:r>
            <a:r>
              <a:rPr lang="en-US" sz="2800" dirty="0">
                <a:solidFill>
                  <a:srgbClr val="6D6F24"/>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dirty="0" err="1">
                <a:solidFill>
                  <a:srgbClr val="F79646"/>
                </a:solidFill>
                <a:latin typeface="Courier"/>
              </a:rPr>
              <a:t>this.set</a:t>
            </a:r>
            <a:r>
              <a:rPr lang="en-US" sz="2800" dirty="0">
                <a:solidFill>
                  <a:srgbClr val="F79646"/>
                </a:solidFill>
                <a:latin typeface="Courier"/>
              </a:rPr>
              <a:t> := </a:t>
            </a:r>
            <a:r>
              <a:rPr lang="en-US" sz="2800" dirty="0">
                <a:solidFill>
                  <a:srgbClr val="6D6F24"/>
                </a:solidFill>
                <a:latin typeface="Courier"/>
              </a:rPr>
              <a:t>(</a:t>
            </a:r>
            <a:r>
              <a:rPr lang="en-US" sz="2800" b="1" dirty="0">
                <a:solidFill>
                  <a:srgbClr val="6B0001"/>
                </a:solidFill>
                <a:latin typeface="Courier-Bold"/>
              </a:rPr>
              <a:t>fun</a:t>
            </a:r>
            <a:r>
              <a:rPr lang="en-US" sz="2800" dirty="0">
                <a:solidFill>
                  <a:prstClr val="black"/>
                </a:solidFill>
                <a:latin typeface="Courier"/>
              </a:rPr>
              <a:t> n </a:t>
            </a:r>
            <a:r>
              <a:rPr lang="en-US" sz="2800" dirty="0">
                <a:solidFill>
                  <a:srgbClr val="6D6F24"/>
                </a:solidFill>
                <a:latin typeface="Courier"/>
              </a:rPr>
              <a:t>-&gt;</a:t>
            </a:r>
            <a:r>
              <a:rPr lang="en-US" sz="2800" dirty="0">
                <a:solidFill>
                  <a:prstClr val="black"/>
                </a:solidFill>
                <a:latin typeface="Courier"/>
              </a:rPr>
              <a:t> </a:t>
            </a:r>
            <a:r>
              <a:rPr lang="en-US" sz="2800" dirty="0" err="1">
                <a:solidFill>
                  <a:prstClr val="black"/>
                </a:solidFill>
                <a:latin typeface="Courier"/>
              </a:rPr>
              <a:t>r</a:t>
            </a:r>
            <a:r>
              <a:rPr lang="en-US" sz="2800" dirty="0" err="1">
                <a:solidFill>
                  <a:srgbClr val="107D02"/>
                </a:solidFill>
                <a:latin typeface="Courier"/>
              </a:rPr>
              <a:t>.</a:t>
            </a:r>
            <a:r>
              <a:rPr lang="en-US" sz="2800" dirty="0" err="1">
                <a:solidFill>
                  <a:prstClr val="black"/>
                </a:solidFill>
                <a:latin typeface="Courier"/>
              </a:rPr>
              <a:t>x</a:t>
            </a:r>
            <a:r>
              <a:rPr lang="en-US" sz="2800" dirty="0">
                <a:solidFill>
                  <a:prstClr val="black"/>
                </a:solidFill>
                <a:latin typeface="Courier"/>
              </a:rPr>
              <a:t> </a:t>
            </a:r>
            <a:r>
              <a:rPr lang="en-US" sz="2800" dirty="0">
                <a:solidFill>
                  <a:srgbClr val="6D6F24"/>
                </a:solidFill>
                <a:latin typeface="Courier"/>
              </a:rPr>
              <a:t>:=</a:t>
            </a:r>
            <a:r>
              <a:rPr lang="en-US" sz="2800" dirty="0">
                <a:solidFill>
                  <a:prstClr val="black"/>
                </a:solidFill>
                <a:latin typeface="Courier"/>
              </a:rPr>
              <a:t> n</a:t>
            </a:r>
            <a:r>
              <a:rPr lang="en-US" sz="2800" dirty="0">
                <a:solidFill>
                  <a:srgbClr val="6D6F24"/>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dirty="0" err="1">
                <a:solidFill>
                  <a:srgbClr val="F79646"/>
                </a:solidFill>
                <a:latin typeface="Courier"/>
              </a:rPr>
              <a:t>this.inc</a:t>
            </a:r>
            <a:r>
              <a:rPr lang="en-US" sz="2800" dirty="0">
                <a:solidFill>
                  <a:srgbClr val="F79646"/>
                </a:solidFill>
                <a:latin typeface="Courier"/>
              </a:rPr>
              <a:t> := </a:t>
            </a:r>
            <a:r>
              <a:rPr lang="en-US" sz="2800" dirty="0">
                <a:solidFill>
                  <a:srgbClr val="6D6F24"/>
                </a:solidFill>
                <a:latin typeface="Courier"/>
              </a:rPr>
              <a:t>(</a:t>
            </a:r>
            <a:r>
              <a:rPr lang="en-US" sz="2800" b="1" dirty="0">
                <a:solidFill>
                  <a:srgbClr val="6B0001"/>
                </a:solidFill>
                <a:latin typeface="Courier-Bold"/>
              </a:rPr>
              <a:t>fun</a:t>
            </a:r>
            <a:r>
              <a:rPr lang="en-US" sz="2800" dirty="0">
                <a:solidFill>
                  <a:prstClr val="black"/>
                </a:solidFill>
                <a:latin typeface="Courier"/>
              </a:rPr>
              <a:t> </a:t>
            </a:r>
            <a:r>
              <a:rPr lang="en-US" sz="2800" dirty="0">
                <a:solidFill>
                  <a:srgbClr val="6D6F24"/>
                </a:solidFill>
                <a:latin typeface="Courier"/>
              </a:rPr>
              <a:t>()</a:t>
            </a:r>
            <a:r>
              <a:rPr lang="en-US" sz="2800" dirty="0">
                <a:solidFill>
                  <a:prstClr val="black"/>
                </a:solidFill>
                <a:latin typeface="Courier"/>
              </a:rPr>
              <a:t> </a:t>
            </a:r>
            <a:r>
              <a:rPr lang="en-US" sz="2800" dirty="0">
                <a:solidFill>
                  <a:srgbClr val="6D6F24"/>
                </a:solidFill>
                <a:latin typeface="Courier"/>
              </a:rPr>
              <a:t>-&gt;</a:t>
            </a:r>
            <a:r>
              <a:rPr lang="en-US" sz="2800" dirty="0">
                <a:solidFill>
                  <a:prstClr val="black"/>
                </a:solidFill>
                <a:latin typeface="Courier"/>
              </a:rPr>
              <a:t> </a:t>
            </a:r>
            <a:endParaRPr lang="en-US" sz="2800" dirty="0" smtClean="0">
              <a:solidFill>
                <a:prstClr val="black"/>
              </a:solidFill>
              <a:latin typeface="Courier"/>
            </a:endParaRPr>
          </a:p>
          <a:p>
            <a:pPr marL="0" indent="0">
              <a:buNone/>
            </a:pPr>
            <a:r>
              <a:rPr lang="en-US" sz="2800" b="1" dirty="0">
                <a:solidFill>
                  <a:prstClr val="black"/>
                </a:solidFill>
                <a:latin typeface="Courier"/>
              </a:rPr>
              <a:t> </a:t>
            </a:r>
            <a:r>
              <a:rPr lang="en-US" sz="2800" b="1" dirty="0" smtClean="0">
                <a:solidFill>
                  <a:prstClr val="black"/>
                </a:solidFill>
                <a:latin typeface="Courier"/>
              </a:rPr>
              <a:t>   </a:t>
            </a:r>
            <a:r>
              <a:rPr lang="en-US" sz="2800" b="1" dirty="0" smtClean="0">
                <a:solidFill>
                  <a:srgbClr val="6B0001"/>
                </a:solidFill>
                <a:latin typeface="Courier-Bold"/>
              </a:rPr>
              <a:t>let</a:t>
            </a:r>
            <a:r>
              <a:rPr lang="en-US" sz="2800" dirty="0" smtClean="0">
                <a:solidFill>
                  <a:prstClr val="black"/>
                </a:solidFill>
                <a:latin typeface="Courier"/>
              </a:rPr>
              <a:t> </a:t>
            </a:r>
            <a:r>
              <a:rPr lang="en-US" sz="2800" dirty="0">
                <a:solidFill>
                  <a:prstClr val="black"/>
                </a:solidFill>
                <a:latin typeface="Courier"/>
              </a:rPr>
              <a:t>n </a:t>
            </a:r>
            <a:r>
              <a:rPr lang="en-US" sz="2800" dirty="0">
                <a:solidFill>
                  <a:srgbClr val="6D6F24"/>
                </a:solidFill>
                <a:latin typeface="Courier"/>
              </a:rPr>
              <a:t>=</a:t>
            </a:r>
            <a:r>
              <a:rPr lang="en-US" sz="2800" dirty="0">
                <a:solidFill>
                  <a:prstClr val="black"/>
                </a:solidFill>
                <a:latin typeface="Courier"/>
              </a:rPr>
              <a:t> </a:t>
            </a:r>
            <a:r>
              <a:rPr lang="en-US" sz="2800" dirty="0">
                <a:solidFill>
                  <a:srgbClr val="6D6F24"/>
                </a:solidFill>
                <a:latin typeface="Courier"/>
              </a:rPr>
              <a:t>!(</a:t>
            </a:r>
            <a:r>
              <a:rPr lang="en-US" sz="2800" dirty="0" err="1">
                <a:solidFill>
                  <a:schemeClr val="accent6"/>
                </a:solidFill>
                <a:latin typeface="Courier"/>
              </a:rPr>
              <a:t>this</a:t>
            </a:r>
            <a:r>
              <a:rPr lang="en-US" sz="2800" dirty="0" err="1">
                <a:solidFill>
                  <a:srgbClr val="107D02"/>
                </a:solidFill>
                <a:latin typeface="Courier"/>
              </a:rPr>
              <a:t>.</a:t>
            </a:r>
            <a:r>
              <a:rPr lang="en-US" sz="2800" dirty="0" err="1">
                <a:solidFill>
                  <a:prstClr val="black"/>
                </a:solidFill>
                <a:latin typeface="Courier"/>
              </a:rPr>
              <a:t>get</a:t>
            </a:r>
            <a:r>
              <a:rPr lang="en-US" sz="2800" dirty="0">
                <a:solidFill>
                  <a:srgbClr val="6D6F24"/>
                </a:solidFill>
                <a:latin typeface="Courier"/>
              </a:rPr>
              <a:t>)()</a:t>
            </a:r>
            <a:r>
              <a:rPr lang="en-US" sz="2800" dirty="0">
                <a:solidFill>
                  <a:prstClr val="black"/>
                </a:solidFill>
                <a:latin typeface="Courier"/>
              </a:rPr>
              <a:t> </a:t>
            </a:r>
            <a:endParaRPr lang="en-US" sz="2800" dirty="0" smtClean="0">
              <a:solidFill>
                <a:prstClr val="black"/>
              </a:solidFill>
              <a:latin typeface="Courier"/>
            </a:endParaRPr>
          </a:p>
          <a:p>
            <a:pPr marL="0" indent="0">
              <a:buNone/>
            </a:pPr>
            <a:r>
              <a:rPr lang="en-US" sz="2800" b="1" dirty="0">
                <a:solidFill>
                  <a:prstClr val="black"/>
                </a:solidFill>
                <a:latin typeface="Courier"/>
              </a:rPr>
              <a:t> </a:t>
            </a:r>
            <a:r>
              <a:rPr lang="en-US" sz="2800" b="1" dirty="0" smtClean="0">
                <a:solidFill>
                  <a:prstClr val="black"/>
                </a:solidFill>
                <a:latin typeface="Courier"/>
              </a:rPr>
              <a:t>   </a:t>
            </a:r>
            <a:r>
              <a:rPr lang="en-US" sz="2800" b="1" dirty="0" smtClean="0">
                <a:solidFill>
                  <a:srgbClr val="6B0001"/>
                </a:solidFill>
                <a:latin typeface="Courier-Bold"/>
              </a:rPr>
              <a:t>in</a:t>
            </a:r>
            <a:r>
              <a:rPr lang="en-US" sz="2800" dirty="0" smtClean="0">
                <a:solidFill>
                  <a:prstClr val="black"/>
                </a:solidFill>
                <a:latin typeface="Courier"/>
              </a:rPr>
              <a:t> </a:t>
            </a:r>
            <a:r>
              <a:rPr lang="en-US" sz="2800" dirty="0">
                <a:solidFill>
                  <a:srgbClr val="6D6F24"/>
                </a:solidFill>
                <a:latin typeface="Courier"/>
              </a:rPr>
              <a:t>!(</a:t>
            </a:r>
            <a:r>
              <a:rPr lang="en-US" sz="2800" dirty="0" err="1">
                <a:solidFill>
                  <a:srgbClr val="F79646"/>
                </a:solidFill>
                <a:latin typeface="Courier"/>
              </a:rPr>
              <a:t>this</a:t>
            </a:r>
            <a:r>
              <a:rPr lang="en-US" sz="2800" dirty="0" err="1">
                <a:solidFill>
                  <a:srgbClr val="107D02"/>
                </a:solidFill>
                <a:latin typeface="Courier"/>
              </a:rPr>
              <a:t>.</a:t>
            </a:r>
            <a:r>
              <a:rPr lang="en-US" sz="2800" dirty="0" err="1">
                <a:solidFill>
                  <a:prstClr val="black"/>
                </a:solidFill>
                <a:latin typeface="Courier"/>
              </a:rPr>
              <a:t>set</a:t>
            </a:r>
            <a:r>
              <a:rPr lang="en-US" sz="2800" dirty="0">
                <a:solidFill>
                  <a:srgbClr val="6D6F24"/>
                </a:solidFill>
                <a:latin typeface="Courier"/>
              </a:rPr>
              <a:t>)</a:t>
            </a:r>
            <a:r>
              <a:rPr lang="en-US" sz="2800" dirty="0">
                <a:solidFill>
                  <a:prstClr val="black"/>
                </a:solidFill>
                <a:latin typeface="Courier"/>
              </a:rPr>
              <a:t> </a:t>
            </a:r>
            <a:r>
              <a:rPr lang="en-US" sz="2800" dirty="0">
                <a:solidFill>
                  <a:srgbClr val="6D6F24"/>
                </a:solidFill>
                <a:latin typeface="Courier"/>
              </a:rPr>
              <a:t>(</a:t>
            </a:r>
            <a:r>
              <a:rPr lang="en-US" sz="2800" dirty="0">
                <a:solidFill>
                  <a:prstClr val="black"/>
                </a:solidFill>
                <a:latin typeface="Courier"/>
              </a:rPr>
              <a:t>n</a:t>
            </a:r>
            <a:r>
              <a:rPr lang="en-US" sz="2800" dirty="0">
                <a:solidFill>
                  <a:srgbClr val="6D6F24"/>
                </a:solidFill>
                <a:latin typeface="Courier"/>
              </a:rPr>
              <a:t>+</a:t>
            </a:r>
            <a:r>
              <a:rPr lang="en-US" sz="2800" dirty="0">
                <a:solidFill>
                  <a:srgbClr val="107D02"/>
                </a:solidFill>
                <a:latin typeface="Courier"/>
              </a:rPr>
              <a:t>1</a:t>
            </a:r>
            <a:r>
              <a:rPr lang="en-US" sz="2800" dirty="0">
                <a:solidFill>
                  <a:srgbClr val="6D6F24"/>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dirty="0" smtClean="0">
                <a:solidFill>
                  <a:srgbClr val="F79646"/>
                </a:solidFill>
                <a:latin typeface="Courier"/>
              </a:rPr>
              <a:t>this</a:t>
            </a:r>
            <a:endParaRPr lang="en-US" sz="2800" dirty="0">
              <a:solidFill>
                <a:srgbClr val="F79646"/>
              </a:solidFill>
              <a:latin typeface="Courier"/>
            </a:endParaRPr>
          </a:p>
        </p:txBody>
      </p:sp>
    </p:spTree>
    <p:extLst>
      <p:ext uri="{BB962C8B-B14F-4D97-AF65-F5344CB8AC3E}">
        <p14:creationId xmlns:p14="http://schemas.microsoft.com/office/powerpoint/2010/main" val="8115020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a:cs typeface="Courier New"/>
              </a:rPr>
              <a:t>This</a:t>
            </a:r>
            <a:endParaRPr lang="en-US" dirty="0"/>
          </a:p>
        </p:txBody>
      </p:sp>
      <p:sp>
        <p:nvSpPr>
          <p:cNvPr id="3" name="Content Placeholder 2"/>
          <p:cNvSpPr>
            <a:spLocks noGrp="1"/>
          </p:cNvSpPr>
          <p:nvPr>
            <p:ph idx="1"/>
          </p:nvPr>
        </p:nvSpPr>
        <p:spPr/>
        <p:txBody>
          <a:bodyPr>
            <a:normAutofit/>
          </a:bodyPr>
          <a:lstStyle/>
          <a:p>
            <a:r>
              <a:rPr lang="en-US" dirty="0" smtClean="0"/>
              <a:t>Enables methods to invoke other methods of same object:  check.</a:t>
            </a:r>
          </a:p>
          <a:p>
            <a:r>
              <a:rPr lang="en-US" b="1" dirty="0" smtClean="0"/>
              <a:t>(and more...)</a:t>
            </a:r>
          </a:p>
        </p:txBody>
      </p:sp>
    </p:spTree>
    <p:extLst>
      <p:ext uri="{BB962C8B-B14F-4D97-AF65-F5344CB8AC3E}">
        <p14:creationId xmlns:p14="http://schemas.microsoft.com/office/powerpoint/2010/main" val="41416902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latin typeface="Courier New"/>
              <a:cs typeface="Courier New"/>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6B0001"/>
                </a:solidFill>
              </a:rPr>
              <a:t>What is printed:  </a:t>
            </a:r>
            <a:r>
              <a:rPr lang="en-US" dirty="0" smtClean="0">
                <a:solidFill>
                  <a:srgbClr val="6B0001"/>
                </a:solidFill>
              </a:rPr>
              <a:t>A or B?</a:t>
            </a:r>
          </a:p>
          <a:p>
            <a:pPr marL="0" indent="0">
              <a:buNone/>
            </a:pPr>
            <a:endParaRPr lang="en-US" sz="2000" b="1" dirty="0">
              <a:solidFill>
                <a:srgbClr val="6B0001"/>
              </a:solidFill>
              <a:latin typeface="Courier-Bold"/>
            </a:endParaRPr>
          </a:p>
          <a:p>
            <a:pPr marL="0" indent="0">
              <a:buNone/>
            </a:pPr>
            <a:r>
              <a:rPr lang="en-US" sz="2000" b="1" dirty="0" smtClean="0">
                <a:solidFill>
                  <a:srgbClr val="6B0001"/>
                </a:solidFill>
                <a:latin typeface="Courier-Bold"/>
              </a:rPr>
              <a:t>class</a:t>
            </a:r>
            <a:r>
              <a:rPr lang="en-US" sz="2000" dirty="0" smtClean="0">
                <a:solidFill>
                  <a:prstClr val="black"/>
                </a:solidFill>
                <a:latin typeface="Courier"/>
              </a:rPr>
              <a:t> </a:t>
            </a:r>
            <a:r>
              <a:rPr lang="en-US" sz="2000" dirty="0">
                <a:solidFill>
                  <a:prstClr val="black"/>
                </a:solidFill>
                <a:latin typeface="Courier"/>
              </a:rPr>
              <a:t>C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a:solidFill>
                  <a:srgbClr val="6B0001"/>
                </a:solidFill>
                <a:latin typeface="Courier-Bold"/>
              </a:rPr>
              <a:t>this</a:t>
            </a:r>
            <a:r>
              <a:rPr lang="en-US" sz="2000" dirty="0">
                <a:solidFill>
                  <a:srgbClr val="6D6F24"/>
                </a:solidFill>
                <a:latin typeface="Courier"/>
              </a:rPr>
              <a:t>.</a:t>
            </a:r>
            <a:r>
              <a:rPr lang="en-US" sz="2000" dirty="0">
                <a:solidFill>
                  <a:prstClr val="black"/>
                </a:solidFill>
                <a:latin typeface="Courier"/>
              </a:rPr>
              <a:t>m2</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m2</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err="1">
                <a:solidFill>
                  <a:srgbClr val="AB6464"/>
                </a:solidFill>
                <a:latin typeface="Courier-Bold"/>
              </a:rPr>
              <a:t>System</a:t>
            </a:r>
            <a:r>
              <a:rPr lang="en-US" sz="2000" dirty="0" err="1">
                <a:solidFill>
                  <a:srgbClr val="6D6F24"/>
                </a:solidFill>
                <a:latin typeface="Courier"/>
              </a:rPr>
              <a:t>.</a:t>
            </a:r>
            <a:r>
              <a:rPr lang="en-US" sz="2000" dirty="0" err="1">
                <a:solidFill>
                  <a:prstClr val="black"/>
                </a:solidFill>
                <a:latin typeface="Courier"/>
              </a:rPr>
              <a:t>out</a:t>
            </a:r>
            <a:r>
              <a:rPr lang="en-US" sz="2000" dirty="0" err="1">
                <a:solidFill>
                  <a:srgbClr val="6D6F24"/>
                </a:solidFill>
                <a:latin typeface="Courier"/>
              </a:rPr>
              <a:t>.</a:t>
            </a:r>
            <a:r>
              <a:rPr lang="en-US" sz="2000" dirty="0" err="1">
                <a:solidFill>
                  <a:prstClr val="black"/>
                </a:solidFill>
                <a:latin typeface="Courier"/>
              </a:rPr>
              <a:t>println</a:t>
            </a:r>
            <a:r>
              <a:rPr lang="en-US" sz="2000" dirty="0">
                <a:solidFill>
                  <a:srgbClr val="6D6F24"/>
                </a:solidFill>
                <a:latin typeface="Courier"/>
              </a:rPr>
              <a:t>(</a:t>
            </a:r>
            <a:r>
              <a:rPr lang="en-US" sz="2000" dirty="0" smtClean="0">
                <a:solidFill>
                  <a:srgbClr val="0000DF"/>
                </a:solidFill>
                <a:latin typeface="Courier"/>
              </a:rPr>
              <a:t>"A"</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b="1" dirty="0">
                <a:solidFill>
                  <a:srgbClr val="6B0001"/>
                </a:solidFill>
                <a:latin typeface="Courier-Bold"/>
              </a:rPr>
              <a:t>class</a:t>
            </a:r>
            <a:r>
              <a:rPr lang="en-US" sz="2000" dirty="0">
                <a:solidFill>
                  <a:prstClr val="black"/>
                </a:solidFill>
                <a:latin typeface="Courier"/>
              </a:rPr>
              <a:t> D </a:t>
            </a:r>
            <a:r>
              <a:rPr lang="en-US" sz="2000" b="1" dirty="0" smtClean="0">
                <a:solidFill>
                  <a:srgbClr val="6B0001"/>
                </a:solidFill>
                <a:latin typeface="Courier-Bold"/>
              </a:rPr>
              <a:t>extends</a:t>
            </a:r>
            <a:r>
              <a:rPr lang="en-US" sz="2000" dirty="0" smtClean="0">
                <a:solidFill>
                  <a:prstClr val="black"/>
                </a:solidFill>
                <a:latin typeface="Courier"/>
              </a:rPr>
              <a:t> C </a:t>
            </a:r>
            <a:r>
              <a:rPr lang="en-US" sz="2000" dirty="0" smtClean="0">
                <a:solidFill>
                  <a:srgbClr val="6B006D"/>
                </a:solidFill>
                <a:latin typeface="Courier"/>
              </a:rPr>
              <a:t>{</a:t>
            </a:r>
            <a:r>
              <a:rPr lang="en-US" sz="2000" dirty="0" smtClean="0">
                <a:solidFill>
                  <a:prstClr val="black"/>
                </a:solidFill>
                <a:latin typeface="Courier"/>
              </a:rPr>
              <a:t> </a:t>
            </a:r>
            <a:endParaRPr lang="en-US" sz="2000" dirty="0">
              <a:solidFill>
                <a:prstClr val="black"/>
              </a:solidFill>
              <a:latin typeface="Courier"/>
            </a:endParaRP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m2</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err="1">
                <a:solidFill>
                  <a:srgbClr val="AB6464"/>
                </a:solidFill>
                <a:latin typeface="Courier-Bold"/>
              </a:rPr>
              <a:t>System</a:t>
            </a:r>
            <a:r>
              <a:rPr lang="en-US" sz="2000" dirty="0" err="1">
                <a:solidFill>
                  <a:srgbClr val="6D6F24"/>
                </a:solidFill>
                <a:latin typeface="Courier"/>
              </a:rPr>
              <a:t>.</a:t>
            </a:r>
            <a:r>
              <a:rPr lang="en-US" sz="2000" dirty="0" err="1">
                <a:solidFill>
                  <a:prstClr val="black"/>
                </a:solidFill>
                <a:latin typeface="Courier"/>
              </a:rPr>
              <a:t>out</a:t>
            </a:r>
            <a:r>
              <a:rPr lang="en-US" sz="2000" dirty="0" err="1">
                <a:solidFill>
                  <a:srgbClr val="6D6F24"/>
                </a:solidFill>
                <a:latin typeface="Courier"/>
              </a:rPr>
              <a:t>.</a:t>
            </a:r>
            <a:r>
              <a:rPr lang="en-US" sz="2000" dirty="0" err="1">
                <a:solidFill>
                  <a:prstClr val="black"/>
                </a:solidFill>
                <a:latin typeface="Courier"/>
              </a:rPr>
              <a:t>println</a:t>
            </a:r>
            <a:r>
              <a:rPr lang="en-US" sz="2000" dirty="0">
                <a:solidFill>
                  <a:srgbClr val="6D6F24"/>
                </a:solidFill>
                <a:latin typeface="Courier"/>
              </a:rPr>
              <a:t>(</a:t>
            </a:r>
            <a:r>
              <a:rPr lang="en-US" sz="2000" dirty="0" smtClean="0">
                <a:solidFill>
                  <a:srgbClr val="0000DF"/>
                </a:solidFill>
                <a:latin typeface="Courier"/>
              </a:rPr>
              <a:t>"B"</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dirty="0">
                <a:solidFill>
                  <a:prstClr val="black"/>
                </a:solidFill>
                <a:latin typeface="Courier"/>
              </a:rPr>
              <a:t>C c = new D()</a:t>
            </a:r>
            <a:r>
              <a:rPr lang="en-US" sz="2000" dirty="0">
                <a:solidFill>
                  <a:srgbClr val="6D6F24"/>
                </a:solidFill>
                <a:latin typeface="Courier"/>
              </a:rPr>
              <a:t>;</a:t>
            </a:r>
            <a:endParaRPr lang="en-US" sz="2000" dirty="0">
              <a:solidFill>
                <a:prstClr val="black"/>
              </a:solidFill>
              <a:latin typeface="Courier"/>
            </a:endParaRPr>
          </a:p>
          <a:p>
            <a:pPr marL="0" indent="0">
              <a:buNone/>
            </a:pPr>
            <a:r>
              <a:rPr lang="en-US" sz="2000" dirty="0" err="1">
                <a:solidFill>
                  <a:prstClr val="black"/>
                </a:solidFill>
                <a:latin typeface="Courier"/>
              </a:rPr>
              <a:t>c.m</a:t>
            </a:r>
            <a:r>
              <a:rPr lang="en-US" sz="2000" dirty="0">
                <a:solidFill>
                  <a:prstClr val="black"/>
                </a:solidFill>
                <a:latin typeface="Courier"/>
              </a:rPr>
              <a:t>()</a:t>
            </a:r>
            <a:r>
              <a:rPr lang="en-US" sz="2000" dirty="0">
                <a:solidFill>
                  <a:srgbClr val="6D6F24"/>
                </a:solidFill>
                <a:latin typeface="Courier"/>
              </a:rPr>
              <a:t>;</a:t>
            </a:r>
            <a:endParaRPr lang="en-US" sz="2000" dirty="0">
              <a:solidFill>
                <a:prstClr val="black"/>
              </a:solidFill>
              <a:latin typeface="Courier"/>
            </a:endParaRPr>
          </a:p>
          <a:p>
            <a:pPr marL="0" indent="0">
              <a:buNone/>
            </a:pPr>
            <a:endParaRPr lang="en-US" sz="2000" dirty="0" smtClean="0"/>
          </a:p>
        </p:txBody>
      </p:sp>
    </p:spTree>
    <p:extLst>
      <p:ext uri="{BB962C8B-B14F-4D97-AF65-F5344CB8AC3E}">
        <p14:creationId xmlns:p14="http://schemas.microsoft.com/office/powerpoint/2010/main" val="26815562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latin typeface="Courier New"/>
              <a:cs typeface="Courier New"/>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6B0001"/>
                </a:solidFill>
              </a:rPr>
              <a:t>What is printed:  </a:t>
            </a:r>
            <a:r>
              <a:rPr lang="en-US" dirty="0" smtClean="0">
                <a:solidFill>
                  <a:srgbClr val="000000"/>
                </a:solidFill>
              </a:rPr>
              <a:t>A</a:t>
            </a:r>
            <a:r>
              <a:rPr lang="en-US" dirty="0" smtClean="0">
                <a:solidFill>
                  <a:srgbClr val="6B0001"/>
                </a:solidFill>
              </a:rPr>
              <a:t> or </a:t>
            </a:r>
            <a:r>
              <a:rPr lang="en-US" b="1" dirty="0" smtClean="0">
                <a:solidFill>
                  <a:schemeClr val="accent3"/>
                </a:solidFill>
              </a:rPr>
              <a:t>B</a:t>
            </a:r>
            <a:r>
              <a:rPr lang="en-US" dirty="0" smtClean="0">
                <a:solidFill>
                  <a:srgbClr val="6B0001"/>
                </a:solidFill>
              </a:rPr>
              <a:t>?</a:t>
            </a:r>
          </a:p>
          <a:p>
            <a:pPr marL="0" indent="0">
              <a:buNone/>
            </a:pPr>
            <a:endParaRPr lang="en-US" sz="2000" b="1" dirty="0">
              <a:solidFill>
                <a:srgbClr val="6B0001"/>
              </a:solidFill>
              <a:latin typeface="Courier-Bold"/>
            </a:endParaRPr>
          </a:p>
          <a:p>
            <a:pPr marL="0" indent="0">
              <a:buNone/>
            </a:pPr>
            <a:r>
              <a:rPr lang="en-US" sz="2000" b="1" dirty="0" smtClean="0">
                <a:solidFill>
                  <a:srgbClr val="6B0001"/>
                </a:solidFill>
                <a:latin typeface="Courier-Bold"/>
              </a:rPr>
              <a:t>class</a:t>
            </a:r>
            <a:r>
              <a:rPr lang="en-US" sz="2000" dirty="0" smtClean="0">
                <a:solidFill>
                  <a:prstClr val="black"/>
                </a:solidFill>
                <a:latin typeface="Courier"/>
              </a:rPr>
              <a:t> </a:t>
            </a:r>
            <a:r>
              <a:rPr lang="en-US" sz="2000" dirty="0">
                <a:solidFill>
                  <a:prstClr val="black"/>
                </a:solidFill>
                <a:latin typeface="Courier"/>
              </a:rPr>
              <a:t>C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a:solidFill>
                  <a:srgbClr val="6B0001"/>
                </a:solidFill>
                <a:latin typeface="Courier-Bold"/>
              </a:rPr>
              <a:t>this</a:t>
            </a:r>
            <a:r>
              <a:rPr lang="en-US" sz="2000" dirty="0">
                <a:solidFill>
                  <a:srgbClr val="6D6F24"/>
                </a:solidFill>
                <a:latin typeface="Courier"/>
              </a:rPr>
              <a:t>.</a:t>
            </a:r>
            <a:r>
              <a:rPr lang="en-US" sz="2000" dirty="0">
                <a:solidFill>
                  <a:prstClr val="black"/>
                </a:solidFill>
                <a:latin typeface="Courier"/>
              </a:rPr>
              <a:t>m2</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m2</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err="1">
                <a:solidFill>
                  <a:srgbClr val="AB6464"/>
                </a:solidFill>
                <a:latin typeface="Courier-Bold"/>
              </a:rPr>
              <a:t>System</a:t>
            </a:r>
            <a:r>
              <a:rPr lang="en-US" sz="2000" dirty="0" err="1">
                <a:solidFill>
                  <a:srgbClr val="6D6F24"/>
                </a:solidFill>
                <a:latin typeface="Courier"/>
              </a:rPr>
              <a:t>.</a:t>
            </a:r>
            <a:r>
              <a:rPr lang="en-US" sz="2000" dirty="0" err="1">
                <a:solidFill>
                  <a:prstClr val="black"/>
                </a:solidFill>
                <a:latin typeface="Courier"/>
              </a:rPr>
              <a:t>out</a:t>
            </a:r>
            <a:r>
              <a:rPr lang="en-US" sz="2000" dirty="0" err="1">
                <a:solidFill>
                  <a:srgbClr val="6D6F24"/>
                </a:solidFill>
                <a:latin typeface="Courier"/>
              </a:rPr>
              <a:t>.</a:t>
            </a:r>
            <a:r>
              <a:rPr lang="en-US" sz="2000" dirty="0" err="1">
                <a:solidFill>
                  <a:prstClr val="black"/>
                </a:solidFill>
                <a:latin typeface="Courier"/>
              </a:rPr>
              <a:t>println</a:t>
            </a:r>
            <a:r>
              <a:rPr lang="en-US" sz="2000" dirty="0">
                <a:solidFill>
                  <a:srgbClr val="6D6F24"/>
                </a:solidFill>
                <a:latin typeface="Courier"/>
              </a:rPr>
              <a:t>(</a:t>
            </a:r>
            <a:r>
              <a:rPr lang="en-US" sz="2000" dirty="0" smtClean="0">
                <a:solidFill>
                  <a:srgbClr val="0000DF"/>
                </a:solidFill>
                <a:latin typeface="Courier"/>
              </a:rPr>
              <a:t>"A"</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b="1" dirty="0">
                <a:solidFill>
                  <a:srgbClr val="6B0001"/>
                </a:solidFill>
                <a:latin typeface="Courier-Bold"/>
              </a:rPr>
              <a:t>class</a:t>
            </a:r>
            <a:r>
              <a:rPr lang="en-US" sz="2000" dirty="0">
                <a:solidFill>
                  <a:prstClr val="black"/>
                </a:solidFill>
                <a:latin typeface="Courier"/>
              </a:rPr>
              <a:t> D </a:t>
            </a:r>
            <a:r>
              <a:rPr lang="en-US" sz="2000" b="1" dirty="0" smtClean="0">
                <a:solidFill>
                  <a:srgbClr val="6B0001"/>
                </a:solidFill>
                <a:latin typeface="Courier-Bold"/>
              </a:rPr>
              <a:t>extends</a:t>
            </a:r>
            <a:r>
              <a:rPr lang="en-US" sz="2000" dirty="0" smtClean="0">
                <a:solidFill>
                  <a:prstClr val="black"/>
                </a:solidFill>
                <a:latin typeface="Courier"/>
              </a:rPr>
              <a:t> C </a:t>
            </a:r>
            <a:r>
              <a:rPr lang="en-US" sz="2000" dirty="0" smtClean="0">
                <a:solidFill>
                  <a:srgbClr val="6B006D"/>
                </a:solidFill>
                <a:latin typeface="Courier"/>
              </a:rPr>
              <a:t>{</a:t>
            </a:r>
            <a:r>
              <a:rPr lang="en-US" sz="2000" dirty="0" smtClean="0">
                <a:solidFill>
                  <a:prstClr val="black"/>
                </a:solidFill>
                <a:latin typeface="Courier"/>
              </a:rPr>
              <a:t> </a:t>
            </a:r>
            <a:endParaRPr lang="en-US" sz="2000" dirty="0">
              <a:solidFill>
                <a:prstClr val="black"/>
              </a:solidFill>
              <a:latin typeface="Courier"/>
            </a:endParaRPr>
          </a:p>
          <a:p>
            <a:pPr marL="0" indent="0">
              <a:buNone/>
            </a:pPr>
            <a:r>
              <a:rPr lang="en-US" sz="2000" dirty="0">
                <a:solidFill>
                  <a:prstClr val="black"/>
                </a:solidFill>
                <a:latin typeface="Courier"/>
              </a:rPr>
              <a:t>	</a:t>
            </a:r>
            <a:r>
              <a:rPr lang="en-US" sz="2000" dirty="0">
                <a:solidFill>
                  <a:srgbClr val="AB6464"/>
                </a:solidFill>
                <a:latin typeface="Courier"/>
              </a:rPr>
              <a:t>void</a:t>
            </a:r>
            <a:r>
              <a:rPr lang="en-US" sz="2000" dirty="0">
                <a:solidFill>
                  <a:prstClr val="black"/>
                </a:solidFill>
                <a:latin typeface="Courier"/>
              </a:rPr>
              <a:t> m2</a:t>
            </a:r>
            <a:r>
              <a:rPr lang="en-US" sz="2000" dirty="0">
                <a:solidFill>
                  <a:srgbClr val="6D6F24"/>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r>
              <a:rPr lang="en-US" sz="2000" b="1" dirty="0" err="1">
                <a:solidFill>
                  <a:srgbClr val="AB6464"/>
                </a:solidFill>
                <a:latin typeface="Courier-Bold"/>
              </a:rPr>
              <a:t>System</a:t>
            </a:r>
            <a:r>
              <a:rPr lang="en-US" sz="2000" dirty="0" err="1">
                <a:solidFill>
                  <a:srgbClr val="6D6F24"/>
                </a:solidFill>
                <a:latin typeface="Courier"/>
              </a:rPr>
              <a:t>.</a:t>
            </a:r>
            <a:r>
              <a:rPr lang="en-US" sz="2000" dirty="0" err="1">
                <a:solidFill>
                  <a:prstClr val="black"/>
                </a:solidFill>
                <a:latin typeface="Courier"/>
              </a:rPr>
              <a:t>out</a:t>
            </a:r>
            <a:r>
              <a:rPr lang="en-US" sz="2000" dirty="0" err="1">
                <a:solidFill>
                  <a:srgbClr val="6D6F24"/>
                </a:solidFill>
                <a:latin typeface="Courier"/>
              </a:rPr>
              <a:t>.</a:t>
            </a:r>
            <a:r>
              <a:rPr lang="en-US" sz="2000" dirty="0" err="1">
                <a:solidFill>
                  <a:prstClr val="black"/>
                </a:solidFill>
                <a:latin typeface="Courier"/>
              </a:rPr>
              <a:t>println</a:t>
            </a:r>
            <a:r>
              <a:rPr lang="en-US" sz="2000" dirty="0">
                <a:solidFill>
                  <a:srgbClr val="6D6F24"/>
                </a:solidFill>
                <a:latin typeface="Courier"/>
              </a:rPr>
              <a:t>(</a:t>
            </a:r>
            <a:r>
              <a:rPr lang="en-US" sz="2000" dirty="0" smtClean="0">
                <a:solidFill>
                  <a:srgbClr val="0000DF"/>
                </a:solidFill>
                <a:latin typeface="Courier"/>
              </a:rPr>
              <a:t>"B"</a:t>
            </a:r>
            <a:r>
              <a:rPr lang="en-US" sz="2000" dirty="0">
                <a:solidFill>
                  <a:srgbClr val="6D6F24"/>
                </a:solidFill>
                <a:latin typeface="Courier"/>
              </a:rPr>
              <a:t>)</a:t>
            </a:r>
            <a:r>
              <a:rPr lang="en-US" sz="2000" dirty="0">
                <a:solidFill>
                  <a:srgbClr val="6B006D"/>
                </a:solidFill>
                <a:latin typeface="Courier"/>
              </a:rPr>
              <a:t>;</a:t>
            </a:r>
            <a:r>
              <a:rPr lang="en-US" sz="2000" dirty="0">
                <a:solidFill>
                  <a:prstClr val="black"/>
                </a:solidFill>
                <a:latin typeface="Courier"/>
              </a:rPr>
              <a:t> </a:t>
            </a:r>
            <a:r>
              <a:rPr lang="en-US" sz="2000" dirty="0">
                <a:solidFill>
                  <a:srgbClr val="6B006D"/>
                </a:solidFill>
                <a:latin typeface="Courier"/>
              </a:rPr>
              <a:t>}</a:t>
            </a:r>
            <a:r>
              <a:rPr lang="en-US" sz="2000" dirty="0">
                <a:solidFill>
                  <a:prstClr val="black"/>
                </a:solidFill>
                <a:latin typeface="Courier"/>
              </a:rPr>
              <a:t> </a:t>
            </a:r>
          </a:p>
          <a:p>
            <a:pPr marL="0" indent="0">
              <a:buNone/>
            </a:pPr>
            <a:r>
              <a:rPr lang="en-US" sz="2000" dirty="0">
                <a:solidFill>
                  <a:srgbClr val="6B006D"/>
                </a:solidFill>
                <a:latin typeface="Courier"/>
              </a:rPr>
              <a:t>}</a:t>
            </a:r>
            <a:endParaRPr lang="en-US" sz="2000" dirty="0">
              <a:solidFill>
                <a:prstClr val="black"/>
              </a:solidFill>
              <a:latin typeface="Courier"/>
            </a:endParaRPr>
          </a:p>
          <a:p>
            <a:pPr marL="0" indent="0">
              <a:buNone/>
            </a:pPr>
            <a:r>
              <a:rPr lang="en-US" sz="2000" dirty="0">
                <a:solidFill>
                  <a:prstClr val="black"/>
                </a:solidFill>
                <a:latin typeface="Courier"/>
              </a:rPr>
              <a:t>C c = new D()</a:t>
            </a:r>
            <a:r>
              <a:rPr lang="en-US" sz="2000" dirty="0">
                <a:solidFill>
                  <a:srgbClr val="6D6F24"/>
                </a:solidFill>
                <a:latin typeface="Courier"/>
              </a:rPr>
              <a:t>;</a:t>
            </a:r>
            <a:endParaRPr lang="en-US" sz="2000" dirty="0">
              <a:solidFill>
                <a:prstClr val="black"/>
              </a:solidFill>
              <a:latin typeface="Courier"/>
            </a:endParaRPr>
          </a:p>
          <a:p>
            <a:pPr marL="0" indent="0">
              <a:buNone/>
            </a:pPr>
            <a:r>
              <a:rPr lang="en-US" sz="2000" dirty="0" err="1">
                <a:solidFill>
                  <a:prstClr val="black"/>
                </a:solidFill>
                <a:latin typeface="Courier"/>
              </a:rPr>
              <a:t>c.m</a:t>
            </a:r>
            <a:r>
              <a:rPr lang="en-US" sz="2000" dirty="0">
                <a:solidFill>
                  <a:prstClr val="black"/>
                </a:solidFill>
                <a:latin typeface="Courier"/>
              </a:rPr>
              <a:t>()</a:t>
            </a:r>
            <a:r>
              <a:rPr lang="en-US" sz="2000" dirty="0">
                <a:solidFill>
                  <a:srgbClr val="6D6F24"/>
                </a:solidFill>
                <a:latin typeface="Courier"/>
              </a:rPr>
              <a:t>;</a:t>
            </a:r>
            <a:endParaRPr lang="en-US" sz="2000" dirty="0">
              <a:solidFill>
                <a:prstClr val="black"/>
              </a:solidFill>
              <a:latin typeface="Courier"/>
            </a:endParaRPr>
          </a:p>
          <a:p>
            <a:pPr marL="0" indent="0">
              <a:buNone/>
            </a:pPr>
            <a:endParaRPr lang="en-US" sz="2000" dirty="0" smtClean="0"/>
          </a:p>
        </p:txBody>
      </p:sp>
    </p:spTree>
    <p:extLst>
      <p:ext uri="{BB962C8B-B14F-4D97-AF65-F5344CB8AC3E}">
        <p14:creationId xmlns:p14="http://schemas.microsoft.com/office/powerpoint/2010/main" val="42475088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x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get</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x</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set</a:t>
            </a:r>
            <a:r>
              <a:rPr lang="fi-FI" sz="1800" dirty="0" err="1">
                <a:solidFill>
                  <a:srgbClr val="6D6F24"/>
                </a:solidFill>
                <a:latin typeface="Courier"/>
              </a:rPr>
              <a:t>(</a:t>
            </a:r>
            <a:r>
              <a:rPr lang="fi-FI" sz="1800" dirty="0" err="1">
                <a:solidFill>
                  <a:srgbClr val="AB6464"/>
                </a:solidFill>
                <a:latin typeface="Courier"/>
              </a:rPr>
              <a:t>int</a:t>
            </a:r>
            <a:r>
              <a:rPr lang="fi-FI" sz="1800" dirty="0">
                <a:solidFill>
                  <a:prstClr val="black"/>
                </a:solidFill>
                <a:latin typeface="Courier"/>
              </a:rPr>
              <a:t> i</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r>
              <a:rPr lang="fi-FI" sz="1800" dirty="0">
                <a:solidFill>
                  <a:prstClr val="black"/>
                </a:solidFill>
                <a:latin typeface="Courier"/>
              </a:rPr>
              <a:t> x </a:t>
            </a:r>
            <a:r>
              <a:rPr lang="fi-FI" sz="1800" dirty="0">
                <a:solidFill>
                  <a:srgbClr val="6D6F24"/>
                </a:solidFill>
                <a:latin typeface="Courier"/>
              </a:rPr>
              <a:t>=</a:t>
            </a:r>
            <a:r>
              <a:rPr lang="fi-FI" sz="1800" dirty="0">
                <a:solidFill>
                  <a:prstClr val="black"/>
                </a:solidFill>
                <a:latin typeface="Courier"/>
              </a:rPr>
              <a:t> i</a:t>
            </a:r>
            <a:r>
              <a:rPr lang="fi-FI" sz="1800" dirty="0">
                <a:solidFill>
                  <a:srgbClr val="6B006D"/>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inc</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smtClean="0">
                <a:solidFill>
                  <a:prstClr val="black"/>
                </a:solidFill>
                <a:latin typeface="Courier"/>
              </a:rPr>
              <a:t>		</a:t>
            </a:r>
            <a:r>
              <a:rPr lang="fi-FI" sz="1800" b="1" dirty="0" err="1" smtClean="0">
                <a:solidFill>
                  <a:srgbClr val="6B0001"/>
                </a:solidFill>
                <a:latin typeface="Courier-Bold"/>
              </a:rPr>
              <a:t>this</a:t>
            </a:r>
            <a:r>
              <a:rPr lang="fi-FI" sz="1800" dirty="0" err="1" smtClean="0">
                <a:solidFill>
                  <a:srgbClr val="6D6F24"/>
                </a:solidFill>
                <a:latin typeface="Courier"/>
              </a:rPr>
              <a:t>.</a:t>
            </a:r>
            <a:r>
              <a:rPr lang="fi-FI" sz="1800" dirty="0" err="1" smtClean="0">
                <a:solidFill>
                  <a:prstClr val="black"/>
                </a:solidFill>
                <a:latin typeface="Courier"/>
              </a:rPr>
              <a:t>set</a:t>
            </a:r>
            <a:r>
              <a:rPr lang="fi-FI" sz="1800" dirty="0" err="1">
                <a:solidFill>
                  <a:srgbClr val="6D6F24"/>
                </a:solidFill>
                <a:latin typeface="Courier"/>
              </a:rPr>
              <a:t>(</a:t>
            </a:r>
            <a:r>
              <a:rPr lang="fi-FI" sz="1800" b="1" dirty="0" err="1">
                <a:solidFill>
                  <a:srgbClr val="6B0001"/>
                </a:solidFill>
                <a:latin typeface="Courier-Bold"/>
              </a:rPr>
              <a:t>this</a:t>
            </a:r>
            <a:r>
              <a:rPr lang="fi-FI" sz="1800" dirty="0" err="1">
                <a:solidFill>
                  <a:srgbClr val="6D6F24"/>
                </a:solidFill>
                <a:latin typeface="Courier"/>
              </a:rPr>
              <a:t>.</a:t>
            </a:r>
            <a:r>
              <a:rPr lang="fi-FI" sz="1800" dirty="0" err="1">
                <a:solidFill>
                  <a:prstClr val="black"/>
                </a:solidFill>
                <a:latin typeface="Courier"/>
              </a:rPr>
              <a:t>get</a:t>
            </a:r>
            <a:r>
              <a:rPr lang="fi-FI" sz="1800" dirty="0">
                <a:solidFill>
                  <a:srgbClr val="6D6F24"/>
                </a:solidFill>
                <a:latin typeface="Courier"/>
              </a:rPr>
              <a:t>()</a:t>
            </a:r>
            <a:r>
              <a:rPr lang="fi-FI" sz="1800" dirty="0">
                <a:solidFill>
                  <a:prstClr val="black"/>
                </a:solidFill>
                <a:latin typeface="Courier"/>
              </a:rPr>
              <a:t> </a:t>
            </a:r>
            <a:r>
              <a:rPr lang="fi-FI" sz="1800" dirty="0">
                <a:solidFill>
                  <a:srgbClr val="6D6F24"/>
                </a:solidFill>
                <a:latin typeface="Courier"/>
              </a:rPr>
              <a:t>+</a:t>
            </a:r>
            <a:r>
              <a:rPr lang="fi-FI" sz="1800" dirty="0">
                <a:solidFill>
                  <a:prstClr val="black"/>
                </a:solidFill>
                <a:latin typeface="Courier"/>
              </a:rPr>
              <a:t> </a:t>
            </a:r>
            <a:r>
              <a:rPr lang="fi-FI" sz="1800" dirty="0">
                <a:solidFill>
                  <a:srgbClr val="107D02"/>
                </a:solidFill>
                <a:latin typeface="Courier"/>
              </a:rPr>
              <a:t>1</a:t>
            </a:r>
            <a:r>
              <a:rPr lang="fi-FI" sz="1800" dirty="0">
                <a:solidFill>
                  <a:srgbClr val="6D6F24"/>
                </a:solidFill>
                <a:latin typeface="Courier"/>
              </a:rPr>
              <a:t>)</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smtClean="0">
                <a:solidFill>
                  <a:srgbClr val="6B006D"/>
                </a:solidFill>
                <a:latin typeface="Courier"/>
              </a:rPr>
              <a:t>}</a:t>
            </a:r>
          </a:p>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InstrCounter</a:t>
            </a:r>
            <a:r>
              <a:rPr lang="en-US" sz="1800" dirty="0">
                <a:solidFill>
                  <a:prstClr val="black"/>
                </a:solidFill>
                <a:latin typeface="Courier"/>
              </a:rPr>
              <a:t> </a:t>
            </a:r>
            <a:r>
              <a:rPr lang="en-US" sz="1800" b="1" dirty="0">
                <a:solidFill>
                  <a:srgbClr val="6B0001"/>
                </a:solidFill>
                <a:latin typeface="Courier-Bold"/>
              </a:rPr>
              <a:t>extends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accesses</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a</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a:solidFill>
                  <a:srgbClr val="AB6464"/>
                </a:solidFill>
                <a:latin typeface="Courier"/>
              </a:rPr>
              <a:t>void</a:t>
            </a:r>
            <a:r>
              <a:rPr lang="en-US" sz="1800" dirty="0">
                <a:solidFill>
                  <a:prstClr val="black"/>
                </a:solidFill>
                <a:latin typeface="Courier"/>
              </a:rPr>
              <a:t> set</a:t>
            </a:r>
            <a:r>
              <a:rPr lang="en-US" sz="1800" dirty="0">
                <a:solidFill>
                  <a:srgbClr val="6D6F24"/>
                </a:solidFill>
                <a:latin typeface="Courier"/>
              </a:rPr>
              <a:t>(</a:t>
            </a:r>
            <a:r>
              <a:rPr lang="en-US" sz="1800" dirty="0" err="1">
                <a:solidFill>
                  <a:srgbClr val="AB6464"/>
                </a:solidFill>
                <a:latin typeface="Courier"/>
              </a:rPr>
              <a:t>int</a:t>
            </a:r>
            <a:r>
              <a:rPr lang="en-US" sz="1800" dirty="0">
                <a:solidFill>
                  <a:prstClr val="black"/>
                </a:solidFill>
                <a:latin typeface="Courier"/>
              </a:rPr>
              <a:t> </a:t>
            </a:r>
            <a:r>
              <a:rPr lang="en-US" sz="1800" dirty="0" err="1">
                <a:solidFill>
                  <a:prstClr val="black"/>
                </a:solidFill>
                <a:latin typeface="Courier"/>
              </a:rPr>
              <a:t>i</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err="1">
                <a:solidFill>
                  <a:srgbClr val="6B0001"/>
                </a:solidFill>
                <a:latin typeface="Courier-Bold"/>
              </a:rPr>
              <a:t>super</a:t>
            </a:r>
            <a:r>
              <a:rPr lang="en-US" sz="1800" dirty="0" err="1">
                <a:solidFill>
                  <a:srgbClr val="6D6F24"/>
                </a:solidFill>
                <a:latin typeface="Courier"/>
              </a:rPr>
              <a:t>.</a:t>
            </a:r>
            <a:r>
              <a:rPr lang="en-US" sz="1800" dirty="0" err="1">
                <a:solidFill>
                  <a:prstClr val="black"/>
                </a:solidFill>
                <a:latin typeface="Courier"/>
              </a:rPr>
              <a:t>set</a:t>
            </a:r>
            <a:r>
              <a:rPr lang="en-US" sz="1800" dirty="0">
                <a:solidFill>
                  <a:srgbClr val="6D6F24"/>
                </a:solidFill>
                <a:latin typeface="Courier"/>
              </a:rPr>
              <a:t>(</a:t>
            </a:r>
            <a:r>
              <a:rPr lang="en-US" sz="1800" dirty="0" err="1">
                <a:solidFill>
                  <a:prstClr val="black"/>
                </a:solidFill>
                <a:latin typeface="Courier"/>
              </a:rPr>
              <a:t>i</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smtClean="0">
                <a:solidFill>
                  <a:srgbClr val="6B006D"/>
                </a:solidFill>
                <a:latin typeface="Courier"/>
              </a:rPr>
              <a:t>}</a:t>
            </a:r>
            <a:endParaRPr lang="en-US" sz="1800" dirty="0">
              <a:solidFill>
                <a:srgbClr val="6B006D"/>
              </a:solidFill>
              <a:latin typeface="Courier"/>
            </a:endParaRPr>
          </a:p>
          <a:p>
            <a:pPr marL="0" indent="0">
              <a:buNone/>
            </a:pPr>
            <a:endParaRPr lang="fi-FI" sz="1800" dirty="0" smtClean="0">
              <a:solidFill>
                <a:srgbClr val="6B006D"/>
              </a:solidFill>
              <a:latin typeface="Courier"/>
            </a:endParaRPr>
          </a:p>
          <a:p>
            <a:pPr marL="0" indent="0">
              <a:buNone/>
            </a:pPr>
            <a:endParaRPr lang="fi-FI" sz="1800" dirty="0">
              <a:solidFill>
                <a:prstClr val="black"/>
              </a:solidFill>
              <a:latin typeface="Courier"/>
            </a:endParaRPr>
          </a:p>
        </p:txBody>
      </p:sp>
      <p:sp>
        <p:nvSpPr>
          <p:cNvPr id="4" name="TextBox 3"/>
          <p:cNvSpPr txBox="1"/>
          <p:nvPr/>
        </p:nvSpPr>
        <p:spPr>
          <a:xfrm>
            <a:off x="-240384154" y="5767294"/>
            <a:ext cx="249070954" cy="923330"/>
          </a:xfrm>
          <a:prstGeom prst="rect">
            <a:avLst/>
          </a:prstGeom>
          <a:noFill/>
        </p:spPr>
        <p:txBody>
          <a:bodyPr wrap="none" rtlCol="0">
            <a:spAutoFit/>
          </a:bodyPr>
          <a:lstStyle/>
          <a:p>
            <a:pPr algn="r"/>
            <a:endParaRPr lang="en-US" dirty="0">
              <a:solidFill>
                <a:srgbClr val="4F81BD"/>
              </a:solidFill>
              <a:latin typeface="CronosPro-Regular"/>
              <a:cs typeface="CronosPro-Regular"/>
            </a:endParaRPr>
          </a:p>
          <a:p>
            <a:pPr algn="r"/>
            <a:r>
              <a:rPr lang="en-US" dirty="0">
                <a:solidFill>
                  <a:srgbClr val="4F81BD"/>
                </a:solidFill>
                <a:latin typeface="CronosPro-Regular"/>
                <a:cs typeface="CronosPro-Regular"/>
              </a:rPr>
              <a:t>Does calling </a:t>
            </a:r>
            <a:r>
              <a:rPr lang="en-US" b="1" dirty="0" err="1">
                <a:solidFill>
                  <a:srgbClr val="4F81BD"/>
                </a:solidFill>
                <a:latin typeface="Courier New"/>
                <a:cs typeface="Courier New"/>
              </a:rPr>
              <a:t>inc</a:t>
            </a:r>
            <a:r>
              <a:rPr lang="en-US" dirty="0">
                <a:solidFill>
                  <a:srgbClr val="4F81BD"/>
                </a:solidFill>
                <a:latin typeface="CronosPro-Regular"/>
                <a:cs typeface="CronosPro-Regular"/>
              </a:rPr>
              <a:t> on an </a:t>
            </a:r>
            <a:r>
              <a:rPr lang="en-US" b="1" dirty="0" err="1">
                <a:solidFill>
                  <a:srgbClr val="4F81BD"/>
                </a:solidFill>
                <a:latin typeface="Courier New"/>
                <a:cs typeface="Courier New"/>
              </a:rPr>
              <a:t>InstrCounter</a:t>
            </a:r>
            <a:r>
              <a:rPr lang="en-US" dirty="0">
                <a:solidFill>
                  <a:srgbClr val="4F81BD"/>
                </a:solidFill>
                <a:latin typeface="CronosPro-Regular"/>
                <a:cs typeface="CronosPro-Regular"/>
              </a:rPr>
              <a:t> update </a:t>
            </a:r>
            <a:r>
              <a:rPr lang="en-US" b="1" dirty="0">
                <a:solidFill>
                  <a:srgbClr val="4F81BD"/>
                </a:solidFill>
                <a:latin typeface="Courier New"/>
                <a:cs typeface="Courier New"/>
              </a:rPr>
              <a:t>a</a:t>
            </a:r>
            <a:r>
              <a:rPr lang="en-US" b="1" dirty="0" smtClean="0">
                <a:solidFill>
                  <a:srgbClr val="4F81BD"/>
                </a:solidFill>
                <a:latin typeface="CronosPro-Regular"/>
                <a:cs typeface="CronosPro-Regular"/>
              </a:rPr>
              <a:t>?</a:t>
            </a:r>
          </a:p>
          <a:p>
            <a:pPr algn="r"/>
            <a:r>
              <a:rPr lang="en-US" dirty="0" smtClean="0">
                <a:solidFill>
                  <a:srgbClr val="4F81BD"/>
                </a:solidFill>
                <a:latin typeface="CronosPro-Regular"/>
                <a:cs typeface="CronosPro-Regular"/>
              </a:rPr>
              <a:t>A: Yes, B: No</a:t>
            </a:r>
            <a:endParaRPr lang="en-US" dirty="0">
              <a:solidFill>
                <a:srgbClr val="4F81BD"/>
              </a:solidFill>
              <a:latin typeface="CronosPro-Regular"/>
              <a:cs typeface="CronosPro-Regular"/>
            </a:endParaRPr>
          </a:p>
        </p:txBody>
      </p:sp>
    </p:spTree>
    <p:extLst>
      <p:ext uri="{BB962C8B-B14F-4D97-AF65-F5344CB8AC3E}">
        <p14:creationId xmlns:p14="http://schemas.microsoft.com/office/powerpoint/2010/main" val="1596327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x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get</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x</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set</a:t>
            </a:r>
            <a:r>
              <a:rPr lang="fi-FI" sz="1800" dirty="0" err="1">
                <a:solidFill>
                  <a:srgbClr val="6D6F24"/>
                </a:solidFill>
                <a:latin typeface="Courier"/>
              </a:rPr>
              <a:t>(</a:t>
            </a:r>
            <a:r>
              <a:rPr lang="fi-FI" sz="1800" dirty="0" err="1">
                <a:solidFill>
                  <a:srgbClr val="AB6464"/>
                </a:solidFill>
                <a:latin typeface="Courier"/>
              </a:rPr>
              <a:t>int</a:t>
            </a:r>
            <a:r>
              <a:rPr lang="fi-FI" sz="1800" dirty="0">
                <a:solidFill>
                  <a:prstClr val="black"/>
                </a:solidFill>
                <a:latin typeface="Courier"/>
              </a:rPr>
              <a:t> i</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r>
              <a:rPr lang="fi-FI" sz="1800" dirty="0">
                <a:solidFill>
                  <a:prstClr val="black"/>
                </a:solidFill>
                <a:latin typeface="Courier"/>
              </a:rPr>
              <a:t> x </a:t>
            </a:r>
            <a:r>
              <a:rPr lang="fi-FI" sz="1800" dirty="0">
                <a:solidFill>
                  <a:srgbClr val="6D6F24"/>
                </a:solidFill>
                <a:latin typeface="Courier"/>
              </a:rPr>
              <a:t>=</a:t>
            </a:r>
            <a:r>
              <a:rPr lang="fi-FI" sz="1800" dirty="0">
                <a:solidFill>
                  <a:prstClr val="black"/>
                </a:solidFill>
                <a:latin typeface="Courier"/>
              </a:rPr>
              <a:t> i</a:t>
            </a:r>
            <a:r>
              <a:rPr lang="fi-FI" sz="1800" dirty="0">
                <a:solidFill>
                  <a:srgbClr val="6B006D"/>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inc</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smtClean="0">
                <a:solidFill>
                  <a:prstClr val="black"/>
                </a:solidFill>
                <a:latin typeface="Courier"/>
              </a:rPr>
              <a:t>		</a:t>
            </a:r>
            <a:r>
              <a:rPr lang="fi-FI" sz="1800" b="1" dirty="0" err="1" smtClean="0">
                <a:solidFill>
                  <a:srgbClr val="6B0001"/>
                </a:solidFill>
                <a:latin typeface="Courier-Bold"/>
              </a:rPr>
              <a:t>this</a:t>
            </a:r>
            <a:r>
              <a:rPr lang="fi-FI" sz="1800" dirty="0" err="1" smtClean="0">
                <a:solidFill>
                  <a:srgbClr val="6D6F24"/>
                </a:solidFill>
                <a:latin typeface="Courier"/>
              </a:rPr>
              <a:t>.</a:t>
            </a:r>
            <a:r>
              <a:rPr lang="fi-FI" sz="1800" dirty="0" err="1" smtClean="0">
                <a:solidFill>
                  <a:prstClr val="black"/>
                </a:solidFill>
                <a:latin typeface="Courier"/>
              </a:rPr>
              <a:t>set</a:t>
            </a:r>
            <a:r>
              <a:rPr lang="fi-FI" sz="1800" dirty="0" err="1">
                <a:solidFill>
                  <a:srgbClr val="6D6F24"/>
                </a:solidFill>
                <a:latin typeface="Courier"/>
              </a:rPr>
              <a:t>(</a:t>
            </a:r>
            <a:r>
              <a:rPr lang="fi-FI" sz="1800" b="1" dirty="0" err="1">
                <a:solidFill>
                  <a:srgbClr val="6B0001"/>
                </a:solidFill>
                <a:latin typeface="Courier-Bold"/>
              </a:rPr>
              <a:t>this</a:t>
            </a:r>
            <a:r>
              <a:rPr lang="fi-FI" sz="1800" dirty="0" err="1">
                <a:solidFill>
                  <a:srgbClr val="6D6F24"/>
                </a:solidFill>
                <a:latin typeface="Courier"/>
              </a:rPr>
              <a:t>.</a:t>
            </a:r>
            <a:r>
              <a:rPr lang="fi-FI" sz="1800" dirty="0" err="1">
                <a:solidFill>
                  <a:prstClr val="black"/>
                </a:solidFill>
                <a:latin typeface="Courier"/>
              </a:rPr>
              <a:t>get</a:t>
            </a:r>
            <a:r>
              <a:rPr lang="fi-FI" sz="1800" dirty="0">
                <a:solidFill>
                  <a:srgbClr val="6D6F24"/>
                </a:solidFill>
                <a:latin typeface="Courier"/>
              </a:rPr>
              <a:t>()</a:t>
            </a:r>
            <a:r>
              <a:rPr lang="fi-FI" sz="1800" dirty="0">
                <a:solidFill>
                  <a:prstClr val="black"/>
                </a:solidFill>
                <a:latin typeface="Courier"/>
              </a:rPr>
              <a:t> </a:t>
            </a:r>
            <a:r>
              <a:rPr lang="fi-FI" sz="1800" dirty="0">
                <a:solidFill>
                  <a:srgbClr val="6D6F24"/>
                </a:solidFill>
                <a:latin typeface="Courier"/>
              </a:rPr>
              <a:t>+</a:t>
            </a:r>
            <a:r>
              <a:rPr lang="fi-FI" sz="1800" dirty="0">
                <a:solidFill>
                  <a:prstClr val="black"/>
                </a:solidFill>
                <a:latin typeface="Courier"/>
              </a:rPr>
              <a:t> </a:t>
            </a:r>
            <a:r>
              <a:rPr lang="fi-FI" sz="1800" dirty="0">
                <a:solidFill>
                  <a:srgbClr val="107D02"/>
                </a:solidFill>
                <a:latin typeface="Courier"/>
              </a:rPr>
              <a:t>1</a:t>
            </a:r>
            <a:r>
              <a:rPr lang="fi-FI" sz="1800" dirty="0">
                <a:solidFill>
                  <a:srgbClr val="6D6F24"/>
                </a:solidFill>
                <a:latin typeface="Courier"/>
              </a:rPr>
              <a:t>)</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smtClean="0">
                <a:solidFill>
                  <a:srgbClr val="6B006D"/>
                </a:solidFill>
                <a:latin typeface="Courier"/>
              </a:rPr>
              <a:t>}</a:t>
            </a:r>
          </a:p>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InstrCounter</a:t>
            </a:r>
            <a:r>
              <a:rPr lang="en-US" sz="1800" dirty="0">
                <a:solidFill>
                  <a:prstClr val="black"/>
                </a:solidFill>
                <a:latin typeface="Courier"/>
              </a:rPr>
              <a:t> </a:t>
            </a:r>
            <a:r>
              <a:rPr lang="en-US" sz="1800" b="1" dirty="0">
                <a:solidFill>
                  <a:srgbClr val="6B0001"/>
                </a:solidFill>
                <a:latin typeface="Courier-Bold"/>
              </a:rPr>
              <a:t>extends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accesses</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a</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a:solidFill>
                  <a:srgbClr val="AB6464"/>
                </a:solidFill>
                <a:latin typeface="Courier"/>
              </a:rPr>
              <a:t>void</a:t>
            </a:r>
            <a:r>
              <a:rPr lang="en-US" sz="1800" dirty="0">
                <a:solidFill>
                  <a:prstClr val="black"/>
                </a:solidFill>
                <a:latin typeface="Courier"/>
              </a:rPr>
              <a:t> set</a:t>
            </a:r>
            <a:r>
              <a:rPr lang="en-US" sz="1800" dirty="0">
                <a:solidFill>
                  <a:srgbClr val="6D6F24"/>
                </a:solidFill>
                <a:latin typeface="Courier"/>
              </a:rPr>
              <a:t>(</a:t>
            </a:r>
            <a:r>
              <a:rPr lang="en-US" sz="1800" dirty="0" err="1">
                <a:solidFill>
                  <a:srgbClr val="AB6464"/>
                </a:solidFill>
                <a:latin typeface="Courier"/>
              </a:rPr>
              <a:t>int</a:t>
            </a:r>
            <a:r>
              <a:rPr lang="en-US" sz="1800" dirty="0">
                <a:solidFill>
                  <a:prstClr val="black"/>
                </a:solidFill>
                <a:latin typeface="Courier"/>
              </a:rPr>
              <a:t> </a:t>
            </a:r>
            <a:r>
              <a:rPr lang="en-US" sz="1800" dirty="0" err="1">
                <a:solidFill>
                  <a:prstClr val="black"/>
                </a:solidFill>
                <a:latin typeface="Courier"/>
              </a:rPr>
              <a:t>i</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err="1">
                <a:solidFill>
                  <a:srgbClr val="6B0001"/>
                </a:solidFill>
                <a:latin typeface="Courier-Bold"/>
              </a:rPr>
              <a:t>super</a:t>
            </a:r>
            <a:r>
              <a:rPr lang="en-US" sz="1800" dirty="0" err="1">
                <a:solidFill>
                  <a:srgbClr val="6D6F24"/>
                </a:solidFill>
                <a:latin typeface="Courier"/>
              </a:rPr>
              <a:t>.</a:t>
            </a:r>
            <a:r>
              <a:rPr lang="en-US" sz="1800" dirty="0" err="1">
                <a:solidFill>
                  <a:prstClr val="black"/>
                </a:solidFill>
                <a:latin typeface="Courier"/>
              </a:rPr>
              <a:t>set</a:t>
            </a:r>
            <a:r>
              <a:rPr lang="en-US" sz="1800" dirty="0">
                <a:solidFill>
                  <a:srgbClr val="6D6F24"/>
                </a:solidFill>
                <a:latin typeface="Courier"/>
              </a:rPr>
              <a:t>(</a:t>
            </a:r>
            <a:r>
              <a:rPr lang="en-US" sz="1800" dirty="0" err="1">
                <a:solidFill>
                  <a:prstClr val="black"/>
                </a:solidFill>
                <a:latin typeface="Courier"/>
              </a:rPr>
              <a:t>i</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smtClean="0">
                <a:solidFill>
                  <a:srgbClr val="6B006D"/>
                </a:solidFill>
                <a:latin typeface="Courier"/>
              </a:rPr>
              <a:t>}</a:t>
            </a:r>
            <a:endParaRPr lang="en-US" sz="1800" dirty="0">
              <a:solidFill>
                <a:srgbClr val="6B006D"/>
              </a:solidFill>
              <a:latin typeface="Courier"/>
            </a:endParaRPr>
          </a:p>
          <a:p>
            <a:pPr marL="0" indent="0">
              <a:buNone/>
            </a:pPr>
            <a:endParaRPr lang="fi-FI" sz="1800" dirty="0" smtClean="0">
              <a:solidFill>
                <a:srgbClr val="6B006D"/>
              </a:solidFill>
              <a:latin typeface="Courier"/>
            </a:endParaRPr>
          </a:p>
          <a:p>
            <a:pPr marL="0" indent="0">
              <a:buNone/>
            </a:pPr>
            <a:endParaRPr lang="fi-FI" sz="1800" dirty="0">
              <a:solidFill>
                <a:prstClr val="black"/>
              </a:solidFill>
              <a:latin typeface="Courier"/>
            </a:endParaRPr>
          </a:p>
        </p:txBody>
      </p:sp>
      <p:sp>
        <p:nvSpPr>
          <p:cNvPr id="4" name="TextBox 3"/>
          <p:cNvSpPr txBox="1"/>
          <p:nvPr/>
        </p:nvSpPr>
        <p:spPr>
          <a:xfrm>
            <a:off x="-254926605" y="5767294"/>
            <a:ext cx="263613405" cy="923330"/>
          </a:xfrm>
          <a:prstGeom prst="rect">
            <a:avLst/>
          </a:prstGeom>
          <a:noFill/>
        </p:spPr>
        <p:txBody>
          <a:bodyPr wrap="none" rtlCol="0">
            <a:spAutoFit/>
          </a:bodyPr>
          <a:lstStyle/>
          <a:p>
            <a:pPr algn="r"/>
            <a:endParaRPr lang="en-US" dirty="0">
              <a:solidFill>
                <a:srgbClr val="4F81BD"/>
              </a:solidFill>
              <a:latin typeface="CronosPro-Regular"/>
              <a:cs typeface="CronosPro-Regular"/>
            </a:endParaRPr>
          </a:p>
          <a:p>
            <a:pPr algn="r"/>
            <a:r>
              <a:rPr lang="en-US" dirty="0">
                <a:solidFill>
                  <a:srgbClr val="4F81BD"/>
                </a:solidFill>
                <a:latin typeface="CronosPro-Regular"/>
                <a:cs typeface="CronosPro-Regular"/>
              </a:rPr>
              <a:t>Does calling </a:t>
            </a:r>
            <a:r>
              <a:rPr lang="en-US" b="1" dirty="0" err="1">
                <a:solidFill>
                  <a:srgbClr val="4F81BD"/>
                </a:solidFill>
                <a:latin typeface="Courier New"/>
                <a:cs typeface="Courier New"/>
              </a:rPr>
              <a:t>inc</a:t>
            </a:r>
            <a:r>
              <a:rPr lang="en-US" dirty="0">
                <a:solidFill>
                  <a:srgbClr val="4F81BD"/>
                </a:solidFill>
                <a:latin typeface="CronosPro-Regular"/>
                <a:cs typeface="CronosPro-Regular"/>
              </a:rPr>
              <a:t> on an </a:t>
            </a:r>
            <a:r>
              <a:rPr lang="en-US" b="1" dirty="0" err="1">
                <a:solidFill>
                  <a:srgbClr val="4F81BD"/>
                </a:solidFill>
                <a:latin typeface="Courier New"/>
                <a:cs typeface="Courier New"/>
              </a:rPr>
              <a:t>InstrCounter</a:t>
            </a:r>
            <a:r>
              <a:rPr lang="en-US" dirty="0">
                <a:solidFill>
                  <a:srgbClr val="4F81BD"/>
                </a:solidFill>
                <a:latin typeface="CronosPro-Regular"/>
                <a:cs typeface="CronosPro-Regular"/>
              </a:rPr>
              <a:t> update </a:t>
            </a:r>
            <a:r>
              <a:rPr lang="en-US" b="1" dirty="0">
                <a:solidFill>
                  <a:srgbClr val="4F81BD"/>
                </a:solidFill>
                <a:latin typeface="Courier New"/>
                <a:cs typeface="Courier New"/>
              </a:rPr>
              <a:t>a</a:t>
            </a:r>
            <a:r>
              <a:rPr lang="en-US" b="1" dirty="0" smtClean="0">
                <a:solidFill>
                  <a:srgbClr val="4F81BD"/>
                </a:solidFill>
                <a:latin typeface="CronosPro-Regular"/>
                <a:cs typeface="CronosPro-Regular"/>
              </a:rPr>
              <a:t>?</a:t>
            </a:r>
          </a:p>
          <a:p>
            <a:pPr algn="r"/>
            <a:r>
              <a:rPr lang="en-US" b="1" dirty="0" smtClean="0">
                <a:solidFill>
                  <a:schemeClr val="accent3"/>
                </a:solidFill>
                <a:latin typeface="CronosPro-Regular"/>
                <a:cs typeface="CronosPro-Regular"/>
              </a:rPr>
              <a:t>A: Yes</a:t>
            </a:r>
            <a:r>
              <a:rPr lang="en-US" dirty="0" smtClean="0">
                <a:solidFill>
                  <a:srgbClr val="4F81BD"/>
                </a:solidFill>
                <a:latin typeface="CronosPro-Regular"/>
                <a:cs typeface="CronosPro-Regular"/>
              </a:rPr>
              <a:t>, B: No</a:t>
            </a:r>
            <a:endParaRPr lang="en-US" dirty="0">
              <a:solidFill>
                <a:srgbClr val="4F81BD"/>
              </a:solidFill>
              <a:latin typeface="CronosPro-Regular"/>
              <a:cs typeface="CronosPro-Regular"/>
            </a:endParaRPr>
          </a:p>
        </p:txBody>
      </p:sp>
    </p:spTree>
    <p:extLst>
      <p:ext uri="{BB962C8B-B14F-4D97-AF65-F5344CB8AC3E}">
        <p14:creationId xmlns:p14="http://schemas.microsoft.com/office/powerpoint/2010/main" val="17702003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b="1" dirty="0" smtClean="0">
                <a:solidFill>
                  <a:srgbClr val="000000"/>
                </a:solidFill>
              </a:rPr>
              <a:t>Current topic:  </a:t>
            </a:r>
            <a:r>
              <a:rPr lang="en-US" dirty="0" smtClean="0">
                <a:solidFill>
                  <a:srgbClr val="000000"/>
                </a:solidFill>
              </a:rPr>
              <a:t>functional vs. object-oriented programming</a:t>
            </a:r>
            <a:endParaRPr lang="en-US" b="1" dirty="0" smtClean="0">
              <a:solidFill>
                <a:srgbClr val="000000"/>
              </a:solidFill>
            </a:endParaRPr>
          </a:p>
          <a:p>
            <a:pPr marL="0" indent="0">
              <a:buNone/>
            </a:pPr>
            <a:endParaRPr lang="en-US" dirty="0">
              <a:solidFill>
                <a:srgbClr val="000000"/>
              </a:solidFill>
            </a:endParaRPr>
          </a:p>
          <a:p>
            <a:pPr marL="0" indent="0">
              <a:buNone/>
            </a:pPr>
            <a:r>
              <a:rPr lang="en-US" b="1" dirty="0" smtClean="0">
                <a:solidFill>
                  <a:srgbClr val="000000"/>
                </a:solidFill>
              </a:rPr>
              <a:t>Today:</a:t>
            </a:r>
            <a:endParaRPr lang="en-US" dirty="0" smtClean="0"/>
          </a:p>
          <a:p>
            <a:r>
              <a:rPr lang="en-US" dirty="0" smtClean="0">
                <a:solidFill>
                  <a:srgbClr val="000000"/>
                </a:solidFill>
              </a:rPr>
              <a:t>Continue encoding objects in OCaml</a:t>
            </a:r>
          </a:p>
          <a:p>
            <a:r>
              <a:rPr lang="en-US" dirty="0" smtClean="0">
                <a:solidFill>
                  <a:srgbClr val="000000"/>
                </a:solidFill>
              </a:rPr>
              <a:t>The core of OOP</a:t>
            </a:r>
          </a:p>
          <a:p>
            <a:pPr lvl="1"/>
            <a:r>
              <a:rPr lang="en-US" dirty="0" smtClean="0">
                <a:solidFill>
                  <a:srgbClr val="000000"/>
                </a:solidFill>
              </a:rPr>
              <a:t>dynamic dispatch</a:t>
            </a:r>
          </a:p>
          <a:p>
            <a:pPr lvl="1"/>
            <a:r>
              <a:rPr lang="en-US" dirty="0" smtClean="0">
                <a:solidFill>
                  <a:srgbClr val="000000"/>
                </a:solidFill>
              </a:rPr>
              <a:t>sigma calculus</a:t>
            </a:r>
          </a:p>
        </p:txBody>
      </p:sp>
    </p:spTree>
    <p:extLst>
      <p:ext uri="{BB962C8B-B14F-4D97-AF65-F5344CB8AC3E}">
        <p14:creationId xmlns:p14="http://schemas.microsoft.com/office/powerpoint/2010/main" val="9499457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 of dynamic dispatch</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latin typeface="Courier New"/>
                <a:cs typeface="Courier New"/>
              </a:rPr>
              <a:t>e1.m(e2) --&gt; e1'.m(e2)</a:t>
            </a:r>
          </a:p>
          <a:p>
            <a:pPr marL="0" indent="0">
              <a:buNone/>
            </a:pPr>
            <a:r>
              <a:rPr lang="en-US" dirty="0" smtClean="0"/>
              <a:t>	if </a:t>
            </a:r>
            <a:r>
              <a:rPr lang="en-US" b="1" dirty="0">
                <a:latin typeface="Courier New"/>
                <a:cs typeface="Courier New"/>
              </a:rPr>
              <a:t>e1 </a:t>
            </a:r>
            <a:r>
              <a:rPr lang="en-US" b="1" dirty="0" smtClean="0">
                <a:latin typeface="Courier New"/>
                <a:cs typeface="Courier New"/>
              </a:rPr>
              <a:t>--&gt; </a:t>
            </a:r>
            <a:r>
              <a:rPr lang="en-US" b="1" dirty="0">
                <a:latin typeface="Courier New"/>
                <a:cs typeface="Courier New"/>
              </a:rPr>
              <a:t>e1' </a:t>
            </a:r>
            <a:endParaRPr lang="en-US" b="1" dirty="0" smtClean="0">
              <a:latin typeface="Courier New"/>
              <a:cs typeface="Courier New"/>
            </a:endParaRPr>
          </a:p>
          <a:p>
            <a:pPr marL="0" indent="0">
              <a:buNone/>
            </a:pPr>
            <a:endParaRPr lang="en-US" b="1" dirty="0">
              <a:latin typeface="Courier New"/>
              <a:cs typeface="Courier New"/>
            </a:endParaRPr>
          </a:p>
          <a:p>
            <a:pPr marL="0" indent="0">
              <a:buNone/>
            </a:pPr>
            <a:r>
              <a:rPr lang="en-US" b="1" dirty="0" smtClean="0">
                <a:latin typeface="Courier New"/>
                <a:cs typeface="Courier New"/>
              </a:rPr>
              <a:t>v1.m(e2) --&gt; v1.m(e2')</a:t>
            </a:r>
          </a:p>
          <a:p>
            <a:pPr marL="0" indent="0">
              <a:buNone/>
            </a:pPr>
            <a:r>
              <a:rPr lang="en-US" dirty="0" smtClean="0"/>
              <a:t>	if </a:t>
            </a:r>
            <a:r>
              <a:rPr lang="en-US" b="1" dirty="0" smtClean="0">
                <a:latin typeface="Courier New"/>
                <a:cs typeface="Courier New"/>
              </a:rPr>
              <a:t>e2 --&gt; e2'</a:t>
            </a:r>
          </a:p>
          <a:p>
            <a:pPr marL="0" indent="0">
              <a:buNone/>
            </a:pPr>
            <a:endParaRPr lang="en-US" b="1" dirty="0" smtClean="0">
              <a:latin typeface="Courier New"/>
              <a:cs typeface="Courier New"/>
            </a:endParaRPr>
          </a:p>
          <a:p>
            <a:pPr marL="0" indent="0">
              <a:buNone/>
            </a:pPr>
            <a:r>
              <a:rPr lang="en-US" b="1" dirty="0" smtClean="0">
                <a:latin typeface="Courier New"/>
                <a:cs typeface="Courier New"/>
              </a:rPr>
              <a:t>v1.m(v2) --&gt; e{v2/x}{v1/this}</a:t>
            </a:r>
          </a:p>
          <a:p>
            <a:pPr marL="0" indent="0">
              <a:buNone/>
            </a:pPr>
            <a:r>
              <a:rPr lang="en-US" dirty="0"/>
              <a:t>	</a:t>
            </a:r>
            <a:r>
              <a:rPr lang="en-US" dirty="0" smtClean="0"/>
              <a:t>if class of </a:t>
            </a:r>
            <a:r>
              <a:rPr lang="en-US" b="1" dirty="0" smtClean="0">
                <a:latin typeface="Courier New"/>
                <a:cs typeface="Courier New"/>
              </a:rPr>
              <a:t>v1</a:t>
            </a:r>
            <a:r>
              <a:rPr lang="en-US" dirty="0" smtClean="0"/>
              <a:t> is </a:t>
            </a:r>
            <a:r>
              <a:rPr lang="en-US" b="1" dirty="0" smtClean="0">
                <a:latin typeface="Courier New"/>
                <a:cs typeface="Courier New"/>
              </a:rPr>
              <a:t>C</a:t>
            </a:r>
            <a:r>
              <a:rPr lang="en-US" dirty="0" smtClean="0"/>
              <a:t> and </a:t>
            </a:r>
            <a:r>
              <a:rPr lang="en-US" b="1" dirty="0" smtClean="0">
                <a:latin typeface="Courier New"/>
                <a:cs typeface="Courier New"/>
              </a:rPr>
              <a:t>m(x) { e } </a:t>
            </a:r>
            <a:r>
              <a:rPr lang="en-US" dirty="0" smtClean="0"/>
              <a:t>is defined in </a:t>
            </a:r>
            <a:r>
              <a:rPr lang="en-US" b="1" dirty="0" smtClean="0">
                <a:latin typeface="Courier New"/>
                <a:cs typeface="Courier New"/>
              </a:rPr>
              <a:t>C</a:t>
            </a:r>
            <a:r>
              <a:rPr lang="en-US" dirty="0" smtClean="0"/>
              <a:t> </a:t>
            </a:r>
          </a:p>
          <a:p>
            <a:pPr marL="0" indent="0">
              <a:buNone/>
            </a:pPr>
            <a:r>
              <a:rPr lang="en-US" dirty="0"/>
              <a:t>	</a:t>
            </a:r>
            <a:r>
              <a:rPr lang="en-US" dirty="0" smtClean="0"/>
              <a:t>(otherwise search upward through class hierarchy for definition of </a:t>
            </a:r>
            <a:r>
              <a:rPr lang="en-US" b="1" dirty="0" smtClean="0">
                <a:latin typeface="Courier New"/>
                <a:cs typeface="Courier New"/>
              </a:rPr>
              <a:t>m</a:t>
            </a:r>
            <a:r>
              <a:rPr lang="en-US" dirty="0" smtClean="0"/>
              <a:t>)</a:t>
            </a:r>
          </a:p>
          <a:p>
            <a:pPr marL="0" indent="0">
              <a:buNone/>
            </a:pPr>
            <a:r>
              <a:rPr lang="en-US" dirty="0"/>
              <a:t>	</a:t>
            </a:r>
            <a:r>
              <a:rPr lang="en-US" b="1" dirty="0">
                <a:latin typeface="Courier New"/>
                <a:cs typeface="Courier New"/>
              </a:rPr>
              <a:t>v1</a:t>
            </a:r>
            <a:r>
              <a:rPr lang="en-US" dirty="0"/>
              <a:t> </a:t>
            </a:r>
            <a:r>
              <a:rPr lang="en-US" dirty="0" smtClean="0"/>
              <a:t>is the </a:t>
            </a:r>
            <a:r>
              <a:rPr lang="en-US" i="1" dirty="0" smtClean="0"/>
              <a:t>receiving object</a:t>
            </a:r>
            <a:r>
              <a:rPr lang="en-US" dirty="0" smtClean="0"/>
              <a:t> of the method call</a:t>
            </a:r>
          </a:p>
          <a:p>
            <a:pPr marL="0" indent="0">
              <a:buNone/>
            </a:pPr>
            <a:endParaRPr lang="en-US" dirty="0" smtClean="0"/>
          </a:p>
          <a:p>
            <a:pPr marL="0" indent="0">
              <a:buNone/>
            </a:pPr>
            <a:r>
              <a:rPr lang="en-US" i="1" dirty="0" smtClean="0"/>
              <a:t>I'm simplifying; the Java semantics takes 30 pages. #serious</a:t>
            </a:r>
            <a:endParaRPr lang="en-US" i="1" dirty="0"/>
          </a:p>
        </p:txBody>
      </p:sp>
    </p:spTree>
    <p:extLst>
      <p:ext uri="{BB962C8B-B14F-4D97-AF65-F5344CB8AC3E}">
        <p14:creationId xmlns:p14="http://schemas.microsoft.com/office/powerpoint/2010/main" val="13302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a:cs typeface="Courier New"/>
              </a:rPr>
              <a:t>Counter </a:t>
            </a:r>
            <a:r>
              <a:rPr lang="en-US" dirty="0" smtClean="0"/>
              <a:t>example</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x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get</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x</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set</a:t>
            </a:r>
            <a:r>
              <a:rPr lang="fi-FI" sz="1800" dirty="0" err="1">
                <a:solidFill>
                  <a:srgbClr val="6D6F24"/>
                </a:solidFill>
                <a:latin typeface="Courier"/>
              </a:rPr>
              <a:t>(</a:t>
            </a:r>
            <a:r>
              <a:rPr lang="fi-FI" sz="1800" dirty="0" err="1">
                <a:solidFill>
                  <a:srgbClr val="AB6464"/>
                </a:solidFill>
                <a:latin typeface="Courier"/>
              </a:rPr>
              <a:t>int</a:t>
            </a:r>
            <a:r>
              <a:rPr lang="fi-FI" sz="1800" dirty="0">
                <a:solidFill>
                  <a:prstClr val="black"/>
                </a:solidFill>
                <a:latin typeface="Courier"/>
              </a:rPr>
              <a:t> i</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r>
              <a:rPr lang="fi-FI" sz="1800" dirty="0">
                <a:solidFill>
                  <a:prstClr val="black"/>
                </a:solidFill>
                <a:latin typeface="Courier"/>
              </a:rPr>
              <a:t> x </a:t>
            </a:r>
            <a:r>
              <a:rPr lang="fi-FI" sz="1800" dirty="0">
                <a:solidFill>
                  <a:srgbClr val="6D6F24"/>
                </a:solidFill>
                <a:latin typeface="Courier"/>
              </a:rPr>
              <a:t>=</a:t>
            </a:r>
            <a:r>
              <a:rPr lang="fi-FI" sz="1800" dirty="0">
                <a:solidFill>
                  <a:prstClr val="black"/>
                </a:solidFill>
                <a:latin typeface="Courier"/>
              </a:rPr>
              <a:t> i</a:t>
            </a:r>
            <a:r>
              <a:rPr lang="fi-FI" sz="1800" dirty="0">
                <a:solidFill>
                  <a:srgbClr val="6B006D"/>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inc</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smtClean="0">
                <a:solidFill>
                  <a:prstClr val="black"/>
                </a:solidFill>
                <a:latin typeface="Courier"/>
              </a:rPr>
              <a:t>		</a:t>
            </a:r>
            <a:r>
              <a:rPr lang="fi-FI" sz="1800" b="1" dirty="0" err="1" smtClean="0">
                <a:solidFill>
                  <a:srgbClr val="6B0001"/>
                </a:solidFill>
                <a:latin typeface="Courier-Bold"/>
              </a:rPr>
              <a:t>this</a:t>
            </a:r>
            <a:r>
              <a:rPr lang="fi-FI" sz="1800" dirty="0" err="1" smtClean="0">
                <a:solidFill>
                  <a:srgbClr val="6D6F24"/>
                </a:solidFill>
                <a:latin typeface="Courier"/>
              </a:rPr>
              <a:t>.</a:t>
            </a:r>
            <a:r>
              <a:rPr lang="fi-FI" sz="1800" dirty="0" err="1" smtClean="0">
                <a:solidFill>
                  <a:prstClr val="black"/>
                </a:solidFill>
                <a:latin typeface="Courier"/>
              </a:rPr>
              <a:t>set</a:t>
            </a:r>
            <a:r>
              <a:rPr lang="fi-FI" sz="1800" dirty="0" err="1">
                <a:solidFill>
                  <a:srgbClr val="6D6F24"/>
                </a:solidFill>
                <a:latin typeface="Courier"/>
              </a:rPr>
              <a:t>(</a:t>
            </a:r>
            <a:r>
              <a:rPr lang="fi-FI" sz="1800" b="1" dirty="0" err="1">
                <a:solidFill>
                  <a:srgbClr val="6B0001"/>
                </a:solidFill>
                <a:latin typeface="Courier-Bold"/>
              </a:rPr>
              <a:t>this</a:t>
            </a:r>
            <a:r>
              <a:rPr lang="fi-FI" sz="1800" dirty="0" err="1">
                <a:solidFill>
                  <a:srgbClr val="6D6F24"/>
                </a:solidFill>
                <a:latin typeface="Courier"/>
              </a:rPr>
              <a:t>.</a:t>
            </a:r>
            <a:r>
              <a:rPr lang="fi-FI" sz="1800" dirty="0" err="1">
                <a:solidFill>
                  <a:prstClr val="black"/>
                </a:solidFill>
                <a:latin typeface="Courier"/>
              </a:rPr>
              <a:t>get</a:t>
            </a:r>
            <a:r>
              <a:rPr lang="fi-FI" sz="1800" dirty="0">
                <a:solidFill>
                  <a:srgbClr val="6D6F24"/>
                </a:solidFill>
                <a:latin typeface="Courier"/>
              </a:rPr>
              <a:t>()</a:t>
            </a:r>
            <a:r>
              <a:rPr lang="fi-FI" sz="1800" dirty="0">
                <a:solidFill>
                  <a:prstClr val="black"/>
                </a:solidFill>
                <a:latin typeface="Courier"/>
              </a:rPr>
              <a:t> </a:t>
            </a:r>
            <a:r>
              <a:rPr lang="fi-FI" sz="1800" dirty="0">
                <a:solidFill>
                  <a:srgbClr val="6D6F24"/>
                </a:solidFill>
                <a:latin typeface="Courier"/>
              </a:rPr>
              <a:t>+</a:t>
            </a:r>
            <a:r>
              <a:rPr lang="fi-FI" sz="1800" dirty="0">
                <a:solidFill>
                  <a:prstClr val="black"/>
                </a:solidFill>
                <a:latin typeface="Courier"/>
              </a:rPr>
              <a:t> </a:t>
            </a:r>
            <a:r>
              <a:rPr lang="fi-FI" sz="1800" dirty="0">
                <a:solidFill>
                  <a:srgbClr val="107D02"/>
                </a:solidFill>
                <a:latin typeface="Courier"/>
              </a:rPr>
              <a:t>1</a:t>
            </a:r>
            <a:r>
              <a:rPr lang="fi-FI" sz="1800" dirty="0">
                <a:solidFill>
                  <a:srgbClr val="6D6F24"/>
                </a:solidFill>
                <a:latin typeface="Courier"/>
              </a:rPr>
              <a:t>)</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smtClean="0">
                <a:solidFill>
                  <a:srgbClr val="6B006D"/>
                </a:solidFill>
                <a:latin typeface="Courier"/>
              </a:rPr>
              <a:t>}</a:t>
            </a:r>
          </a:p>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InstrCounter</a:t>
            </a:r>
            <a:r>
              <a:rPr lang="en-US" sz="1800" dirty="0">
                <a:solidFill>
                  <a:prstClr val="black"/>
                </a:solidFill>
                <a:latin typeface="Courier"/>
              </a:rPr>
              <a:t> </a:t>
            </a:r>
            <a:r>
              <a:rPr lang="en-US" sz="1800" b="1" dirty="0">
                <a:solidFill>
                  <a:srgbClr val="6B0001"/>
                </a:solidFill>
                <a:latin typeface="Courier-Bold"/>
              </a:rPr>
              <a:t>extends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accesses</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a</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a:solidFill>
                  <a:srgbClr val="AB6464"/>
                </a:solidFill>
                <a:latin typeface="Courier"/>
              </a:rPr>
              <a:t>void</a:t>
            </a:r>
            <a:r>
              <a:rPr lang="en-US" sz="1800" dirty="0">
                <a:solidFill>
                  <a:prstClr val="black"/>
                </a:solidFill>
                <a:latin typeface="Courier"/>
              </a:rPr>
              <a:t> set</a:t>
            </a:r>
            <a:r>
              <a:rPr lang="en-US" sz="1800" dirty="0">
                <a:solidFill>
                  <a:srgbClr val="6D6F24"/>
                </a:solidFill>
                <a:latin typeface="Courier"/>
              </a:rPr>
              <a:t>(</a:t>
            </a:r>
            <a:r>
              <a:rPr lang="en-US" sz="1800" dirty="0" err="1">
                <a:solidFill>
                  <a:srgbClr val="AB6464"/>
                </a:solidFill>
                <a:latin typeface="Courier"/>
              </a:rPr>
              <a:t>int</a:t>
            </a:r>
            <a:r>
              <a:rPr lang="en-US" sz="1800" dirty="0">
                <a:solidFill>
                  <a:prstClr val="black"/>
                </a:solidFill>
                <a:latin typeface="Courier"/>
              </a:rPr>
              <a:t> </a:t>
            </a:r>
            <a:r>
              <a:rPr lang="en-US" sz="1800" dirty="0" err="1">
                <a:solidFill>
                  <a:prstClr val="black"/>
                </a:solidFill>
                <a:latin typeface="Courier"/>
              </a:rPr>
              <a:t>i</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err="1">
                <a:solidFill>
                  <a:srgbClr val="6B0001"/>
                </a:solidFill>
                <a:latin typeface="Courier-Bold"/>
              </a:rPr>
              <a:t>super</a:t>
            </a:r>
            <a:r>
              <a:rPr lang="en-US" sz="1800" dirty="0" err="1">
                <a:solidFill>
                  <a:srgbClr val="6D6F24"/>
                </a:solidFill>
                <a:latin typeface="Courier"/>
              </a:rPr>
              <a:t>.</a:t>
            </a:r>
            <a:r>
              <a:rPr lang="en-US" sz="1800" dirty="0" err="1">
                <a:solidFill>
                  <a:prstClr val="black"/>
                </a:solidFill>
                <a:latin typeface="Courier"/>
              </a:rPr>
              <a:t>set</a:t>
            </a:r>
            <a:r>
              <a:rPr lang="en-US" sz="1800" dirty="0">
                <a:solidFill>
                  <a:srgbClr val="6D6F24"/>
                </a:solidFill>
                <a:latin typeface="Courier"/>
              </a:rPr>
              <a:t>(</a:t>
            </a:r>
            <a:r>
              <a:rPr lang="en-US" sz="1800" dirty="0" err="1">
                <a:solidFill>
                  <a:prstClr val="black"/>
                </a:solidFill>
                <a:latin typeface="Courier"/>
              </a:rPr>
              <a:t>i</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smtClean="0">
                <a:solidFill>
                  <a:srgbClr val="6B006D"/>
                </a:solidFill>
                <a:latin typeface="Courier"/>
              </a:rPr>
              <a:t>}</a:t>
            </a:r>
            <a:endParaRPr lang="en-US" sz="1800" dirty="0">
              <a:solidFill>
                <a:srgbClr val="6B006D"/>
              </a:solidFill>
              <a:latin typeface="Courier"/>
            </a:endParaRPr>
          </a:p>
          <a:p>
            <a:pPr marL="0" indent="0">
              <a:buNone/>
            </a:pPr>
            <a:endParaRPr lang="fi-FI" sz="1800" dirty="0" smtClean="0">
              <a:solidFill>
                <a:srgbClr val="6B006D"/>
              </a:solidFill>
              <a:latin typeface="Courier"/>
            </a:endParaRPr>
          </a:p>
          <a:p>
            <a:pPr marL="0" indent="0">
              <a:buNone/>
            </a:pPr>
            <a:endParaRPr lang="fi-FI" sz="1800" dirty="0">
              <a:solidFill>
                <a:prstClr val="black"/>
              </a:solidFill>
              <a:latin typeface="Courier"/>
            </a:endParaRPr>
          </a:p>
        </p:txBody>
      </p:sp>
      <p:sp>
        <p:nvSpPr>
          <p:cNvPr id="4" name="TextBox 3"/>
          <p:cNvSpPr txBox="1"/>
          <p:nvPr/>
        </p:nvSpPr>
        <p:spPr>
          <a:xfrm>
            <a:off x="3733960" y="5767294"/>
            <a:ext cx="4952840" cy="1200329"/>
          </a:xfrm>
          <a:prstGeom prst="rect">
            <a:avLst/>
          </a:prstGeom>
          <a:noFill/>
        </p:spPr>
        <p:txBody>
          <a:bodyPr wrap="none" rtlCol="0">
            <a:spAutoFit/>
          </a:bodyPr>
          <a:lstStyle/>
          <a:p>
            <a:pPr algn="r"/>
            <a:endParaRPr lang="en-US" dirty="0">
              <a:solidFill>
                <a:srgbClr val="4F81BD"/>
              </a:solidFill>
              <a:latin typeface="CronosPro-Regular"/>
              <a:cs typeface="CronosPro-Regular"/>
            </a:endParaRPr>
          </a:p>
          <a:p>
            <a:pPr algn="r"/>
            <a:r>
              <a:rPr lang="en-US" dirty="0">
                <a:solidFill>
                  <a:srgbClr val="4F81BD"/>
                </a:solidFill>
                <a:latin typeface="CronosPro-Regular"/>
                <a:cs typeface="CronosPro-Regular"/>
              </a:rPr>
              <a:t>Does calling </a:t>
            </a:r>
            <a:r>
              <a:rPr lang="en-US" b="1" dirty="0" err="1">
                <a:solidFill>
                  <a:srgbClr val="4F81BD"/>
                </a:solidFill>
                <a:latin typeface="Courier New"/>
                <a:cs typeface="Courier New"/>
              </a:rPr>
              <a:t>inc</a:t>
            </a:r>
            <a:r>
              <a:rPr lang="en-US" dirty="0">
                <a:solidFill>
                  <a:srgbClr val="4F81BD"/>
                </a:solidFill>
                <a:latin typeface="CronosPro-Regular"/>
                <a:cs typeface="CronosPro-Regular"/>
              </a:rPr>
              <a:t> on an </a:t>
            </a:r>
            <a:r>
              <a:rPr lang="en-US" b="1" dirty="0" err="1">
                <a:solidFill>
                  <a:srgbClr val="4F81BD"/>
                </a:solidFill>
                <a:latin typeface="Courier New"/>
                <a:cs typeface="Courier New"/>
              </a:rPr>
              <a:t>InstrCounter</a:t>
            </a:r>
            <a:r>
              <a:rPr lang="en-US" dirty="0">
                <a:solidFill>
                  <a:srgbClr val="4F81BD"/>
                </a:solidFill>
                <a:latin typeface="CronosPro-Regular"/>
                <a:cs typeface="CronosPro-Regular"/>
              </a:rPr>
              <a:t> update </a:t>
            </a:r>
            <a:r>
              <a:rPr lang="en-US" b="1" dirty="0">
                <a:solidFill>
                  <a:srgbClr val="4F81BD"/>
                </a:solidFill>
                <a:latin typeface="Courier New"/>
                <a:cs typeface="Courier New"/>
              </a:rPr>
              <a:t>a</a:t>
            </a:r>
            <a:r>
              <a:rPr lang="en-US" b="1" dirty="0" smtClean="0">
                <a:solidFill>
                  <a:srgbClr val="4F81BD"/>
                </a:solidFill>
                <a:latin typeface="CronosPro-Regular"/>
                <a:cs typeface="CronosPro-Regular"/>
              </a:rPr>
              <a:t>?</a:t>
            </a:r>
          </a:p>
          <a:p>
            <a:pPr algn="r"/>
            <a:r>
              <a:rPr lang="en-US" b="1" dirty="0" smtClean="0">
                <a:solidFill>
                  <a:srgbClr val="4F81BD"/>
                </a:solidFill>
                <a:latin typeface="CronosPro-Regular"/>
                <a:cs typeface="CronosPro-Regular"/>
              </a:rPr>
              <a:t>YES!</a:t>
            </a:r>
            <a:endParaRPr lang="en-US" b="1" dirty="0">
              <a:solidFill>
                <a:srgbClr val="4F81BD"/>
              </a:solidFill>
              <a:latin typeface="CronosPro-Regular"/>
              <a:cs typeface="CronosPro-Regular"/>
            </a:endParaRPr>
          </a:p>
          <a:p>
            <a:endParaRPr lang="en-US" dirty="0">
              <a:solidFill>
                <a:srgbClr val="4F81BD"/>
              </a:solidFill>
              <a:latin typeface="CronosPro-Regular"/>
              <a:cs typeface="CronosPro-Regular"/>
            </a:endParaRPr>
          </a:p>
        </p:txBody>
      </p:sp>
      <p:sp>
        <p:nvSpPr>
          <p:cNvPr id="5" name="Down Arrow 4"/>
          <p:cNvSpPr/>
          <p:nvPr/>
        </p:nvSpPr>
        <p:spPr>
          <a:xfrm>
            <a:off x="2704353" y="3451412"/>
            <a:ext cx="328706" cy="1613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29330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a:cs typeface="Courier New"/>
              </a:rPr>
              <a:t>Counter </a:t>
            </a:r>
            <a:r>
              <a:rPr lang="en-US" dirty="0" smtClean="0"/>
              <a:t>example</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x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get</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x</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set</a:t>
            </a:r>
            <a:r>
              <a:rPr lang="fi-FI" sz="1800" dirty="0" err="1">
                <a:solidFill>
                  <a:srgbClr val="6D6F24"/>
                </a:solidFill>
                <a:latin typeface="Courier"/>
              </a:rPr>
              <a:t>(</a:t>
            </a:r>
            <a:r>
              <a:rPr lang="fi-FI" sz="1800" dirty="0" err="1">
                <a:solidFill>
                  <a:srgbClr val="AB6464"/>
                </a:solidFill>
                <a:latin typeface="Courier"/>
              </a:rPr>
              <a:t>int</a:t>
            </a:r>
            <a:r>
              <a:rPr lang="fi-FI" sz="1800" dirty="0">
                <a:solidFill>
                  <a:prstClr val="black"/>
                </a:solidFill>
                <a:latin typeface="Courier"/>
              </a:rPr>
              <a:t> i</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r>
              <a:rPr lang="fi-FI" sz="1800" dirty="0">
                <a:solidFill>
                  <a:prstClr val="black"/>
                </a:solidFill>
                <a:latin typeface="Courier"/>
              </a:rPr>
              <a:t> x </a:t>
            </a:r>
            <a:r>
              <a:rPr lang="fi-FI" sz="1800" dirty="0">
                <a:solidFill>
                  <a:srgbClr val="6D6F24"/>
                </a:solidFill>
                <a:latin typeface="Courier"/>
              </a:rPr>
              <a:t>=</a:t>
            </a:r>
            <a:r>
              <a:rPr lang="fi-FI" sz="1800" dirty="0">
                <a:solidFill>
                  <a:prstClr val="black"/>
                </a:solidFill>
                <a:latin typeface="Courier"/>
              </a:rPr>
              <a:t> i</a:t>
            </a:r>
            <a:r>
              <a:rPr lang="fi-FI" sz="1800" dirty="0">
                <a:solidFill>
                  <a:srgbClr val="6B006D"/>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b="1" dirty="0" err="1">
                <a:solidFill>
                  <a:srgbClr val="6B0001"/>
                </a:solidFill>
                <a:latin typeface="Courier-Bold"/>
              </a:rPr>
              <a:t>public</a:t>
            </a:r>
            <a:r>
              <a:rPr lang="fi-FI" sz="1800" dirty="0">
                <a:solidFill>
                  <a:prstClr val="black"/>
                </a:solidFill>
                <a:latin typeface="Courier"/>
              </a:rPr>
              <a:t> </a:t>
            </a:r>
            <a:r>
              <a:rPr lang="fi-FI" sz="1800" dirty="0" err="1">
                <a:solidFill>
                  <a:srgbClr val="AB6464"/>
                </a:solidFill>
                <a:latin typeface="Courier"/>
              </a:rPr>
              <a:t>void</a:t>
            </a:r>
            <a:r>
              <a:rPr lang="fi-FI" sz="1800" dirty="0">
                <a:solidFill>
                  <a:prstClr val="black"/>
                </a:solidFill>
                <a:latin typeface="Courier"/>
              </a:rPr>
              <a:t> </a:t>
            </a:r>
            <a:r>
              <a:rPr lang="fi-FI" sz="1800" dirty="0" err="1">
                <a:solidFill>
                  <a:prstClr val="black"/>
                </a:solidFill>
                <a:latin typeface="Courier"/>
              </a:rPr>
              <a:t>inc</a:t>
            </a:r>
            <a:r>
              <a:rPr lang="fi-FI" sz="1800" dirty="0">
                <a:solidFill>
                  <a:srgbClr val="6D6F24"/>
                </a:solidFill>
                <a:latin typeface="Courier"/>
              </a:rPr>
              <a:t>()</a:t>
            </a: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smtClean="0">
                <a:solidFill>
                  <a:prstClr val="black"/>
                </a:solidFill>
                <a:latin typeface="Courier"/>
              </a:rPr>
              <a:t>		</a:t>
            </a:r>
            <a:r>
              <a:rPr lang="fi-FI" sz="1800" b="1" dirty="0" err="1" smtClean="0">
                <a:solidFill>
                  <a:srgbClr val="6B0001"/>
                </a:solidFill>
                <a:latin typeface="Courier-Bold"/>
              </a:rPr>
              <a:t>this</a:t>
            </a:r>
            <a:r>
              <a:rPr lang="fi-FI" sz="1800" dirty="0" err="1" smtClean="0">
                <a:solidFill>
                  <a:srgbClr val="6D6F24"/>
                </a:solidFill>
                <a:latin typeface="Courier"/>
              </a:rPr>
              <a:t>.</a:t>
            </a:r>
            <a:r>
              <a:rPr lang="fi-FI" sz="1800" dirty="0" err="1" smtClean="0">
                <a:solidFill>
                  <a:prstClr val="black"/>
                </a:solidFill>
                <a:latin typeface="Courier"/>
              </a:rPr>
              <a:t>set</a:t>
            </a:r>
            <a:r>
              <a:rPr lang="fi-FI" sz="1800" dirty="0" err="1">
                <a:solidFill>
                  <a:srgbClr val="6D6F24"/>
                </a:solidFill>
                <a:latin typeface="Courier"/>
              </a:rPr>
              <a:t>(</a:t>
            </a:r>
            <a:r>
              <a:rPr lang="fi-FI" sz="1800" b="1" dirty="0" err="1">
                <a:solidFill>
                  <a:srgbClr val="6B0001"/>
                </a:solidFill>
                <a:latin typeface="Courier-Bold"/>
              </a:rPr>
              <a:t>this</a:t>
            </a:r>
            <a:r>
              <a:rPr lang="fi-FI" sz="1800" dirty="0" err="1">
                <a:solidFill>
                  <a:srgbClr val="6D6F24"/>
                </a:solidFill>
                <a:latin typeface="Courier"/>
              </a:rPr>
              <a:t>.</a:t>
            </a:r>
            <a:r>
              <a:rPr lang="fi-FI" sz="1800" dirty="0" err="1">
                <a:solidFill>
                  <a:prstClr val="black"/>
                </a:solidFill>
                <a:latin typeface="Courier"/>
              </a:rPr>
              <a:t>get</a:t>
            </a:r>
            <a:r>
              <a:rPr lang="fi-FI" sz="1800" dirty="0">
                <a:solidFill>
                  <a:srgbClr val="6D6F24"/>
                </a:solidFill>
                <a:latin typeface="Courier"/>
              </a:rPr>
              <a:t>()</a:t>
            </a:r>
            <a:r>
              <a:rPr lang="fi-FI" sz="1800" dirty="0">
                <a:solidFill>
                  <a:prstClr val="black"/>
                </a:solidFill>
                <a:latin typeface="Courier"/>
              </a:rPr>
              <a:t> </a:t>
            </a:r>
            <a:r>
              <a:rPr lang="fi-FI" sz="1800" dirty="0">
                <a:solidFill>
                  <a:srgbClr val="6D6F24"/>
                </a:solidFill>
                <a:latin typeface="Courier"/>
              </a:rPr>
              <a:t>+</a:t>
            </a:r>
            <a:r>
              <a:rPr lang="fi-FI" sz="1800" dirty="0">
                <a:solidFill>
                  <a:prstClr val="black"/>
                </a:solidFill>
                <a:latin typeface="Courier"/>
              </a:rPr>
              <a:t> </a:t>
            </a:r>
            <a:r>
              <a:rPr lang="fi-FI" sz="1800" dirty="0">
                <a:solidFill>
                  <a:srgbClr val="107D02"/>
                </a:solidFill>
                <a:latin typeface="Courier"/>
              </a:rPr>
              <a:t>1</a:t>
            </a:r>
            <a:r>
              <a:rPr lang="fi-FI" sz="1800" dirty="0">
                <a:solidFill>
                  <a:srgbClr val="6D6F24"/>
                </a:solidFill>
                <a:latin typeface="Courier"/>
              </a:rPr>
              <a:t>)</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a:solidFill>
                  <a:prstClr val="black"/>
                </a:solidFill>
                <a:latin typeface="Courier"/>
              </a:rPr>
              <a:t>    </a:t>
            </a:r>
            <a:r>
              <a:rPr lang="fi-FI" sz="1800" dirty="0">
                <a:solidFill>
                  <a:srgbClr val="6B006D"/>
                </a:solidFill>
                <a:latin typeface="Courier"/>
              </a:rPr>
              <a:t>}</a:t>
            </a:r>
            <a:endParaRPr lang="fi-FI" sz="1800" dirty="0">
              <a:solidFill>
                <a:prstClr val="black"/>
              </a:solidFill>
              <a:latin typeface="Courier"/>
            </a:endParaRPr>
          </a:p>
          <a:p>
            <a:pPr marL="0" indent="0">
              <a:buNone/>
            </a:pPr>
            <a:r>
              <a:rPr lang="fi-FI" sz="1800" dirty="0" smtClean="0">
                <a:solidFill>
                  <a:srgbClr val="6B006D"/>
                </a:solidFill>
                <a:latin typeface="Courier"/>
              </a:rPr>
              <a:t>}</a:t>
            </a:r>
          </a:p>
          <a:p>
            <a:pPr marL="0" indent="0">
              <a:buNone/>
            </a:pPr>
            <a:r>
              <a:rPr lang="en-US" sz="1800" b="1" dirty="0">
                <a:solidFill>
                  <a:srgbClr val="6B0001"/>
                </a:solidFill>
                <a:latin typeface="Courier-Bold"/>
              </a:rPr>
              <a:t>class</a:t>
            </a:r>
            <a:r>
              <a:rPr lang="en-US" sz="1800" dirty="0">
                <a:solidFill>
                  <a:prstClr val="black"/>
                </a:solidFill>
                <a:latin typeface="Courier"/>
              </a:rPr>
              <a:t> </a:t>
            </a:r>
            <a:r>
              <a:rPr lang="en-US" sz="1800" dirty="0" err="1">
                <a:solidFill>
                  <a:prstClr val="black"/>
                </a:solidFill>
                <a:latin typeface="Courier"/>
              </a:rPr>
              <a:t>InstrCounter</a:t>
            </a:r>
            <a:r>
              <a:rPr lang="en-US" sz="1800" dirty="0">
                <a:solidFill>
                  <a:prstClr val="black"/>
                </a:solidFill>
                <a:latin typeface="Courier"/>
              </a:rPr>
              <a:t> </a:t>
            </a:r>
            <a:r>
              <a:rPr lang="en-US" sz="1800" b="1" dirty="0">
                <a:solidFill>
                  <a:srgbClr val="6B0001"/>
                </a:solidFill>
                <a:latin typeface="Courier-Bold"/>
              </a:rPr>
              <a:t>extends</a:t>
            </a:r>
            <a:r>
              <a:rPr lang="en-US" sz="1800" dirty="0">
                <a:solidFill>
                  <a:prstClr val="black"/>
                </a:solidFill>
                <a:latin typeface="Courier"/>
              </a:rPr>
              <a:t> </a:t>
            </a:r>
            <a:r>
              <a:rPr lang="en-US" sz="1800" dirty="0" err="1">
                <a:solidFill>
                  <a:prstClr val="black"/>
                </a:solidFill>
                <a:latin typeface="Courier"/>
              </a:rPr>
              <a:t>SetCounter</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protected</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 </a:t>
            </a:r>
            <a:r>
              <a:rPr lang="en-US" sz="1800" dirty="0">
                <a:solidFill>
                  <a:srgbClr val="6D6F24"/>
                </a:solidFill>
                <a:latin typeface="Courier"/>
              </a:rPr>
              <a:t>=</a:t>
            </a:r>
            <a:r>
              <a:rPr lang="en-US" sz="1800" dirty="0">
                <a:solidFill>
                  <a:prstClr val="black"/>
                </a:solidFill>
                <a:latin typeface="Courier"/>
              </a:rPr>
              <a:t> </a:t>
            </a:r>
            <a:r>
              <a:rPr lang="en-US" sz="1800" dirty="0">
                <a:solidFill>
                  <a:srgbClr val="107D02"/>
                </a:solidFill>
                <a:latin typeface="Courier"/>
              </a:rPr>
              <a:t>0</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err="1">
                <a:solidFill>
                  <a:srgbClr val="AB6464"/>
                </a:solidFill>
                <a:latin typeface="Courier"/>
              </a:rPr>
              <a:t>int</a:t>
            </a:r>
            <a:r>
              <a:rPr lang="en-US" sz="1800" dirty="0">
                <a:solidFill>
                  <a:prstClr val="black"/>
                </a:solidFill>
                <a:latin typeface="Courier"/>
              </a:rPr>
              <a:t> accesses</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r>
              <a:rPr lang="en-US" sz="1800" dirty="0">
                <a:solidFill>
                  <a:prstClr val="black"/>
                </a:solidFill>
                <a:latin typeface="Courier"/>
              </a:rPr>
              <a:t> </a:t>
            </a:r>
            <a:r>
              <a:rPr lang="en-US" sz="1800" b="1" dirty="0">
                <a:solidFill>
                  <a:srgbClr val="6B0001"/>
                </a:solidFill>
                <a:latin typeface="Courier-Bold"/>
              </a:rPr>
              <a:t>return</a:t>
            </a:r>
            <a:r>
              <a:rPr lang="en-US" sz="1800" dirty="0">
                <a:solidFill>
                  <a:prstClr val="black"/>
                </a:solidFill>
                <a:latin typeface="Courier"/>
              </a:rPr>
              <a:t> a</a:t>
            </a:r>
            <a:r>
              <a:rPr lang="en-US" sz="1800" dirty="0">
                <a:solidFill>
                  <a:srgbClr val="6B006D"/>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a:solidFill>
                  <a:srgbClr val="6B0001"/>
                </a:solidFill>
                <a:latin typeface="Courier-Bold"/>
              </a:rPr>
              <a:t>public</a:t>
            </a:r>
            <a:r>
              <a:rPr lang="en-US" sz="1800" dirty="0">
                <a:solidFill>
                  <a:prstClr val="black"/>
                </a:solidFill>
                <a:latin typeface="Courier"/>
              </a:rPr>
              <a:t> </a:t>
            </a:r>
            <a:r>
              <a:rPr lang="en-US" sz="1800" dirty="0">
                <a:solidFill>
                  <a:srgbClr val="AB6464"/>
                </a:solidFill>
                <a:latin typeface="Courier"/>
              </a:rPr>
              <a:t>void</a:t>
            </a:r>
            <a:r>
              <a:rPr lang="en-US" sz="1800" dirty="0">
                <a:solidFill>
                  <a:prstClr val="black"/>
                </a:solidFill>
                <a:latin typeface="Courier"/>
              </a:rPr>
              <a:t> set</a:t>
            </a:r>
            <a:r>
              <a:rPr lang="en-US" sz="1800" dirty="0">
                <a:solidFill>
                  <a:srgbClr val="6D6F24"/>
                </a:solidFill>
                <a:latin typeface="Courier"/>
              </a:rPr>
              <a:t>(</a:t>
            </a:r>
            <a:r>
              <a:rPr lang="en-US" sz="1800" dirty="0" err="1">
                <a:solidFill>
                  <a:srgbClr val="AB6464"/>
                </a:solidFill>
                <a:latin typeface="Courier"/>
              </a:rPr>
              <a:t>int</a:t>
            </a:r>
            <a:r>
              <a:rPr lang="en-US" sz="1800" dirty="0">
                <a:solidFill>
                  <a:prstClr val="black"/>
                </a:solidFill>
                <a:latin typeface="Courier"/>
              </a:rPr>
              <a:t> </a:t>
            </a:r>
            <a:r>
              <a:rPr lang="en-US" sz="1800" dirty="0" err="1">
                <a:solidFill>
                  <a:prstClr val="black"/>
                </a:solidFill>
                <a:latin typeface="Courier"/>
              </a:rPr>
              <a:t>i</a:t>
            </a:r>
            <a:r>
              <a:rPr lang="en-US" sz="1800" dirty="0">
                <a:solidFill>
                  <a:srgbClr val="6D6F24"/>
                </a:solidFill>
                <a:latin typeface="Courier"/>
              </a:rPr>
              <a:t>)</a:t>
            </a: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b="1" dirty="0" err="1">
                <a:solidFill>
                  <a:srgbClr val="6B0001"/>
                </a:solidFill>
                <a:latin typeface="Courier-Bold"/>
              </a:rPr>
              <a:t>super</a:t>
            </a:r>
            <a:r>
              <a:rPr lang="en-US" sz="1800" dirty="0" err="1">
                <a:solidFill>
                  <a:srgbClr val="6D6F24"/>
                </a:solidFill>
                <a:latin typeface="Courier"/>
              </a:rPr>
              <a:t>.</a:t>
            </a:r>
            <a:r>
              <a:rPr lang="en-US" sz="1800" dirty="0" err="1">
                <a:solidFill>
                  <a:prstClr val="black"/>
                </a:solidFill>
                <a:latin typeface="Courier"/>
              </a:rPr>
              <a:t>set</a:t>
            </a:r>
            <a:r>
              <a:rPr lang="en-US" sz="1800" dirty="0">
                <a:solidFill>
                  <a:srgbClr val="6D6F24"/>
                </a:solidFill>
                <a:latin typeface="Courier"/>
              </a:rPr>
              <a:t>(</a:t>
            </a:r>
            <a:r>
              <a:rPr lang="en-US" sz="1800" dirty="0" err="1">
                <a:solidFill>
                  <a:prstClr val="black"/>
                </a:solidFill>
                <a:latin typeface="Courier"/>
              </a:rPr>
              <a:t>i</a:t>
            </a:r>
            <a:r>
              <a:rPr lang="en-US" sz="1800" dirty="0">
                <a:solidFill>
                  <a:srgbClr val="6D6F24"/>
                </a:solidFill>
                <a:latin typeface="Courier"/>
              </a:rPr>
              <a:t>)</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a:solidFill>
                  <a:prstClr val="black"/>
                </a:solidFill>
                <a:latin typeface="Courier"/>
              </a:rPr>
              <a:t>    </a:t>
            </a:r>
            <a:r>
              <a:rPr lang="en-US" sz="1800" dirty="0">
                <a:solidFill>
                  <a:srgbClr val="6B006D"/>
                </a:solidFill>
                <a:latin typeface="Courier"/>
              </a:rPr>
              <a:t>}</a:t>
            </a:r>
            <a:endParaRPr lang="en-US" sz="1800" dirty="0">
              <a:solidFill>
                <a:prstClr val="black"/>
              </a:solidFill>
              <a:latin typeface="Courier"/>
            </a:endParaRPr>
          </a:p>
          <a:p>
            <a:pPr marL="0" indent="0">
              <a:buNone/>
            </a:pPr>
            <a:r>
              <a:rPr lang="en-US" sz="1800" dirty="0" smtClean="0">
                <a:solidFill>
                  <a:srgbClr val="6B006D"/>
                </a:solidFill>
                <a:latin typeface="Courier"/>
              </a:rPr>
              <a:t>}</a:t>
            </a:r>
            <a:endParaRPr lang="en-US" sz="1800" dirty="0">
              <a:solidFill>
                <a:srgbClr val="6B006D"/>
              </a:solidFill>
              <a:latin typeface="Courier"/>
            </a:endParaRPr>
          </a:p>
        </p:txBody>
      </p:sp>
      <p:sp>
        <p:nvSpPr>
          <p:cNvPr id="4" name="TextBox 3"/>
          <p:cNvSpPr txBox="1"/>
          <p:nvPr/>
        </p:nvSpPr>
        <p:spPr>
          <a:xfrm>
            <a:off x="3733960" y="5767294"/>
            <a:ext cx="4952840" cy="1200329"/>
          </a:xfrm>
          <a:prstGeom prst="rect">
            <a:avLst/>
          </a:prstGeom>
          <a:noFill/>
        </p:spPr>
        <p:txBody>
          <a:bodyPr wrap="none" rtlCol="0">
            <a:spAutoFit/>
          </a:bodyPr>
          <a:lstStyle/>
          <a:p>
            <a:pPr algn="r"/>
            <a:endParaRPr lang="en-US" dirty="0">
              <a:solidFill>
                <a:srgbClr val="4F81BD"/>
              </a:solidFill>
              <a:latin typeface="CronosPro-Regular"/>
              <a:cs typeface="CronosPro-Regular"/>
            </a:endParaRPr>
          </a:p>
          <a:p>
            <a:pPr algn="r"/>
            <a:r>
              <a:rPr lang="en-US" dirty="0">
                <a:solidFill>
                  <a:srgbClr val="4F81BD"/>
                </a:solidFill>
                <a:latin typeface="CronosPro-Regular"/>
                <a:cs typeface="CronosPro-Regular"/>
              </a:rPr>
              <a:t>Does calling </a:t>
            </a:r>
            <a:r>
              <a:rPr lang="en-US" b="1" dirty="0" err="1">
                <a:solidFill>
                  <a:srgbClr val="4F81BD"/>
                </a:solidFill>
                <a:latin typeface="Courier New"/>
                <a:cs typeface="Courier New"/>
              </a:rPr>
              <a:t>inc</a:t>
            </a:r>
            <a:r>
              <a:rPr lang="en-US" dirty="0">
                <a:solidFill>
                  <a:srgbClr val="4F81BD"/>
                </a:solidFill>
                <a:latin typeface="CronosPro-Regular"/>
                <a:cs typeface="CronosPro-Regular"/>
              </a:rPr>
              <a:t> on an </a:t>
            </a:r>
            <a:r>
              <a:rPr lang="en-US" b="1" dirty="0" err="1">
                <a:solidFill>
                  <a:srgbClr val="4F81BD"/>
                </a:solidFill>
                <a:latin typeface="Courier New"/>
                <a:cs typeface="Courier New"/>
              </a:rPr>
              <a:t>InstrCounter</a:t>
            </a:r>
            <a:r>
              <a:rPr lang="en-US" dirty="0">
                <a:solidFill>
                  <a:srgbClr val="4F81BD"/>
                </a:solidFill>
                <a:latin typeface="CronosPro-Regular"/>
                <a:cs typeface="CronosPro-Regular"/>
              </a:rPr>
              <a:t> update </a:t>
            </a:r>
            <a:r>
              <a:rPr lang="en-US" b="1" dirty="0">
                <a:solidFill>
                  <a:srgbClr val="4F81BD"/>
                </a:solidFill>
                <a:latin typeface="Courier New"/>
                <a:cs typeface="Courier New"/>
              </a:rPr>
              <a:t>a</a:t>
            </a:r>
            <a:r>
              <a:rPr lang="en-US" b="1" dirty="0" smtClean="0">
                <a:solidFill>
                  <a:srgbClr val="4F81BD"/>
                </a:solidFill>
                <a:latin typeface="CronosPro-Regular"/>
                <a:cs typeface="CronosPro-Regular"/>
              </a:rPr>
              <a:t>?</a:t>
            </a:r>
          </a:p>
          <a:p>
            <a:pPr algn="r"/>
            <a:r>
              <a:rPr lang="en-US" b="1" dirty="0" smtClean="0">
                <a:solidFill>
                  <a:srgbClr val="4F81BD"/>
                </a:solidFill>
                <a:latin typeface="CronosPro-Regular"/>
                <a:cs typeface="CronosPro-Regular"/>
              </a:rPr>
              <a:t>YES!</a:t>
            </a:r>
            <a:endParaRPr lang="en-US" b="1" dirty="0">
              <a:solidFill>
                <a:srgbClr val="4F81BD"/>
              </a:solidFill>
              <a:latin typeface="CronosPro-Regular"/>
              <a:cs typeface="CronosPro-Regular"/>
            </a:endParaRPr>
          </a:p>
          <a:p>
            <a:endParaRPr lang="en-US" dirty="0">
              <a:solidFill>
                <a:srgbClr val="4F81BD"/>
              </a:solidFill>
              <a:latin typeface="CronosPro-Regular"/>
              <a:cs typeface="CronosPro-Regular"/>
            </a:endParaRPr>
          </a:p>
        </p:txBody>
      </p:sp>
      <p:sp>
        <p:nvSpPr>
          <p:cNvPr id="5" name="Down Arrow 4"/>
          <p:cNvSpPr/>
          <p:nvPr/>
        </p:nvSpPr>
        <p:spPr>
          <a:xfrm>
            <a:off x="2704353" y="3451412"/>
            <a:ext cx="328706" cy="1613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329764" y="2528082"/>
            <a:ext cx="6872942" cy="2062103"/>
          </a:xfrm>
          <a:prstGeom prst="rect">
            <a:avLst/>
          </a:prstGeom>
          <a:solidFill>
            <a:schemeClr val="accent1"/>
          </a:solidFill>
          <a:ln>
            <a:solidFill>
              <a:schemeClr val="tx1"/>
            </a:solidFill>
          </a:ln>
        </p:spPr>
        <p:txBody>
          <a:bodyPr wrap="square">
            <a:spAutoFit/>
          </a:bodyPr>
          <a:lstStyle/>
          <a:p>
            <a:r>
              <a:rPr lang="en-US" sz="3200" dirty="0"/>
              <a:t>When superclass method invokes another method of same object that is overridden in subclass, </a:t>
            </a:r>
            <a:r>
              <a:rPr lang="en-US" sz="3200" b="1" dirty="0"/>
              <a:t>need to use the subclass's code</a:t>
            </a:r>
            <a:r>
              <a:rPr lang="en-US" sz="3200" dirty="0"/>
              <a:t>, not the superclass's</a:t>
            </a:r>
          </a:p>
        </p:txBody>
      </p:sp>
    </p:spTree>
    <p:extLst>
      <p:ext uri="{BB962C8B-B14F-4D97-AF65-F5344CB8AC3E}">
        <p14:creationId xmlns:p14="http://schemas.microsoft.com/office/powerpoint/2010/main" val="39429439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overriding: idea</a:t>
            </a:r>
            <a:endParaRPr lang="en-US" dirty="0"/>
          </a:p>
        </p:txBody>
      </p:sp>
      <p:sp>
        <p:nvSpPr>
          <p:cNvPr id="3" name="Content Placeholder 2"/>
          <p:cNvSpPr>
            <a:spLocks noGrp="1"/>
          </p:cNvSpPr>
          <p:nvPr>
            <p:ph idx="1"/>
          </p:nvPr>
        </p:nvSpPr>
        <p:spPr/>
        <p:txBody>
          <a:bodyPr>
            <a:normAutofit fontScale="85000" lnSpcReduction="20000"/>
          </a:bodyPr>
          <a:lstStyle/>
          <a:p>
            <a:r>
              <a:rPr lang="en-US" dirty="0"/>
              <a:t>Create </a:t>
            </a:r>
            <a:r>
              <a:rPr lang="en-US" dirty="0" smtClean="0"/>
              <a:t>an object initially </a:t>
            </a:r>
            <a:r>
              <a:rPr lang="en-US" dirty="0"/>
              <a:t>filled out with all dummy methods</a:t>
            </a:r>
          </a:p>
          <a:p>
            <a:pPr lvl="1"/>
            <a:r>
              <a:rPr lang="en-US" dirty="0"/>
              <a:t>It will become </a:t>
            </a:r>
            <a:r>
              <a:rPr lang="en-US" b="1" dirty="0">
                <a:latin typeface="Courier New"/>
                <a:cs typeface="Courier New"/>
              </a:rPr>
              <a:t>this</a:t>
            </a:r>
          </a:p>
          <a:p>
            <a:r>
              <a:rPr lang="en-US" dirty="0" smtClean="0">
                <a:solidFill>
                  <a:schemeClr val="accent6"/>
                </a:solidFill>
              </a:rPr>
              <a:t>Starting from the top of the class hierarchy and moving downward:</a:t>
            </a:r>
          </a:p>
          <a:p>
            <a:pPr lvl="1"/>
            <a:r>
              <a:rPr lang="en-US" dirty="0" smtClean="0"/>
              <a:t>Pass </a:t>
            </a:r>
            <a:r>
              <a:rPr lang="en-US" dirty="0"/>
              <a:t>that </a:t>
            </a:r>
            <a:r>
              <a:rPr lang="en-US" dirty="0" smtClean="0"/>
              <a:t>object </a:t>
            </a:r>
            <a:r>
              <a:rPr lang="en-US" dirty="0"/>
              <a:t>into the class function that constructs the </a:t>
            </a:r>
            <a:r>
              <a:rPr lang="en-US" dirty="0" smtClean="0"/>
              <a:t>object</a:t>
            </a:r>
          </a:p>
          <a:p>
            <a:pPr lvl="1"/>
            <a:r>
              <a:rPr lang="en-US" dirty="0" smtClean="0">
                <a:solidFill>
                  <a:srgbClr val="F79646"/>
                </a:solidFill>
              </a:rPr>
              <a:t>Make a copy of the object to preserve the superclass's methods</a:t>
            </a:r>
            <a:endParaRPr lang="en-US" dirty="0">
              <a:solidFill>
                <a:srgbClr val="F79646"/>
              </a:solidFill>
            </a:endParaRPr>
          </a:p>
          <a:p>
            <a:pPr lvl="1"/>
            <a:r>
              <a:rPr lang="en-US" dirty="0"/>
              <a:t>Imperatively update the methods in the </a:t>
            </a:r>
            <a:r>
              <a:rPr lang="en-US" dirty="0" smtClean="0"/>
              <a:t>object with </a:t>
            </a:r>
            <a:r>
              <a:rPr lang="en-US" dirty="0"/>
              <a:t>the right </a:t>
            </a:r>
            <a:r>
              <a:rPr lang="en-US" dirty="0" smtClean="0"/>
              <a:t>code</a:t>
            </a:r>
          </a:p>
          <a:p>
            <a:pPr lvl="2"/>
            <a:r>
              <a:rPr lang="en-US" dirty="0" smtClean="0">
                <a:solidFill>
                  <a:srgbClr val="F79646"/>
                </a:solidFill>
              </a:rPr>
              <a:t>Subclasses can thus override methods in </a:t>
            </a:r>
            <a:r>
              <a:rPr lang="en-US" dirty="0" err="1" smtClean="0">
                <a:solidFill>
                  <a:srgbClr val="F79646"/>
                </a:solidFill>
              </a:rPr>
              <a:t>superclasses</a:t>
            </a:r>
            <a:endParaRPr lang="en-US" dirty="0">
              <a:solidFill>
                <a:srgbClr val="F79646"/>
              </a:solidFill>
            </a:endParaRPr>
          </a:p>
          <a:p>
            <a:pPr lvl="2"/>
            <a:r>
              <a:rPr lang="en-US" dirty="0"/>
              <a:t>That code can use </a:t>
            </a:r>
            <a:r>
              <a:rPr lang="en-US" b="1" dirty="0" smtClean="0">
                <a:latin typeface="Courier New"/>
                <a:cs typeface="Courier New"/>
              </a:rPr>
              <a:t>this </a:t>
            </a:r>
            <a:r>
              <a:rPr lang="en-US" dirty="0" smtClean="0">
                <a:solidFill>
                  <a:schemeClr val="accent6"/>
                </a:solidFill>
              </a:rPr>
              <a:t>and</a:t>
            </a:r>
            <a:r>
              <a:rPr lang="en-US" b="1" dirty="0" smtClean="0">
                <a:solidFill>
                  <a:schemeClr val="accent6"/>
                </a:solidFill>
                <a:latin typeface="Courier New"/>
                <a:cs typeface="Courier New"/>
              </a:rPr>
              <a:t> super</a:t>
            </a:r>
          </a:p>
        </p:txBody>
      </p:sp>
    </p:spTree>
    <p:extLst>
      <p:ext uri="{BB962C8B-B14F-4D97-AF65-F5344CB8AC3E}">
        <p14:creationId xmlns:p14="http://schemas.microsoft.com/office/powerpoint/2010/main" val="24948633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of overriding: code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6B0001"/>
                </a:solidFill>
                <a:latin typeface="Courier-Bold"/>
              </a:rPr>
              <a:t>let</a:t>
            </a:r>
            <a:r>
              <a:rPr lang="en-US" dirty="0" smtClean="0">
                <a:solidFill>
                  <a:prstClr val="black"/>
                </a:solidFill>
                <a:latin typeface="Courier"/>
              </a:rPr>
              <a:t> </a:t>
            </a:r>
            <a:r>
              <a:rPr lang="en-US" dirty="0" err="1">
                <a:solidFill>
                  <a:prstClr val="black"/>
                </a:solidFill>
                <a:latin typeface="Courier"/>
              </a:rPr>
              <a:t>new_instr_counter</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da-DK" dirty="0">
                <a:solidFill>
                  <a:prstClr val="black"/>
                </a:solidFill>
                <a:latin typeface="Courier"/>
              </a:rPr>
              <a:t>  </a:t>
            </a:r>
            <a:r>
              <a:rPr lang="da-DK" b="1" dirty="0">
                <a:solidFill>
                  <a:srgbClr val="6B0001"/>
                </a:solidFill>
                <a:latin typeface="Courier-Bold"/>
              </a:rPr>
              <a:t>let</a:t>
            </a:r>
            <a:r>
              <a:rPr lang="da-DK" dirty="0">
                <a:solidFill>
                  <a:prstClr val="black"/>
                </a:solidFill>
                <a:latin typeface="Courier"/>
              </a:rPr>
              <a:t> r </a:t>
            </a:r>
            <a:r>
              <a:rPr lang="da-DK" dirty="0">
                <a:solidFill>
                  <a:srgbClr val="6D6F24"/>
                </a:solidFill>
                <a:latin typeface="Courier"/>
              </a:rPr>
              <a:t>=</a:t>
            </a:r>
            <a:r>
              <a:rPr lang="da-DK" dirty="0">
                <a:solidFill>
                  <a:prstClr val="black"/>
                </a:solidFill>
                <a:latin typeface="Courier"/>
              </a:rPr>
              <a:t> </a:t>
            </a:r>
            <a:r>
              <a:rPr lang="da-DK" dirty="0">
                <a:solidFill>
                  <a:srgbClr val="6D6F24"/>
                </a:solidFill>
                <a:latin typeface="Courier"/>
              </a:rPr>
              <a:t>{</a:t>
            </a:r>
            <a:r>
              <a:rPr lang="da-DK" dirty="0">
                <a:solidFill>
                  <a:prstClr val="black"/>
                </a:solidFill>
                <a:latin typeface="Courier"/>
              </a:rPr>
              <a:t> x</a:t>
            </a:r>
            <a:r>
              <a:rPr lang="da-DK" dirty="0">
                <a:solidFill>
                  <a:srgbClr val="6D6F24"/>
                </a:solidFill>
                <a:latin typeface="Courier"/>
              </a:rPr>
              <a:t>=</a:t>
            </a:r>
            <a:r>
              <a:rPr lang="da-DK" b="1" dirty="0" err="1">
                <a:solidFill>
                  <a:srgbClr val="6B0001"/>
                </a:solidFill>
                <a:latin typeface="Courier-Bold"/>
              </a:rPr>
              <a:t>ref</a:t>
            </a:r>
            <a:r>
              <a:rPr lang="da-DK" dirty="0">
                <a:solidFill>
                  <a:prstClr val="black"/>
                </a:solidFill>
                <a:latin typeface="Courier"/>
              </a:rPr>
              <a:t> </a:t>
            </a:r>
            <a:r>
              <a:rPr lang="da-DK" dirty="0">
                <a:solidFill>
                  <a:srgbClr val="107D02"/>
                </a:solidFill>
                <a:latin typeface="Courier"/>
              </a:rPr>
              <a:t>0</a:t>
            </a:r>
            <a:r>
              <a:rPr lang="da-DK" dirty="0">
                <a:solidFill>
                  <a:srgbClr val="6D6F24"/>
                </a:solidFill>
                <a:latin typeface="Courier"/>
              </a:rPr>
              <a:t>;</a:t>
            </a:r>
            <a:r>
              <a:rPr lang="da-DK" dirty="0">
                <a:solidFill>
                  <a:prstClr val="black"/>
                </a:solidFill>
                <a:latin typeface="Courier"/>
              </a:rPr>
              <a:t> a</a:t>
            </a:r>
            <a:r>
              <a:rPr lang="da-DK" dirty="0">
                <a:solidFill>
                  <a:srgbClr val="6D6F24"/>
                </a:solidFill>
                <a:latin typeface="Courier"/>
              </a:rPr>
              <a:t>=</a:t>
            </a:r>
            <a:r>
              <a:rPr lang="da-DK" b="1" dirty="0" err="1">
                <a:solidFill>
                  <a:srgbClr val="6B0001"/>
                </a:solidFill>
                <a:latin typeface="Courier-Bold"/>
              </a:rPr>
              <a:t>ref</a:t>
            </a:r>
            <a:r>
              <a:rPr lang="da-DK" dirty="0">
                <a:solidFill>
                  <a:prstClr val="black"/>
                </a:solidFill>
                <a:latin typeface="Courier"/>
              </a:rPr>
              <a:t> </a:t>
            </a:r>
            <a:r>
              <a:rPr lang="da-DK" dirty="0">
                <a:solidFill>
                  <a:srgbClr val="107D02"/>
                </a:solidFill>
                <a:latin typeface="Courier"/>
              </a:rPr>
              <a:t>0</a:t>
            </a:r>
            <a:r>
              <a:rPr lang="da-DK" dirty="0">
                <a:solidFill>
                  <a:prstClr val="black"/>
                </a:solidFill>
                <a:latin typeface="Courier"/>
              </a:rPr>
              <a:t> </a:t>
            </a:r>
            <a:r>
              <a:rPr lang="da-DK" dirty="0">
                <a:solidFill>
                  <a:srgbClr val="6D6F24"/>
                </a:solidFill>
                <a:latin typeface="Courier"/>
              </a:rPr>
              <a:t>}</a:t>
            </a:r>
            <a:r>
              <a:rPr lang="da-DK" dirty="0">
                <a:solidFill>
                  <a:prstClr val="black"/>
                </a:solidFill>
                <a:latin typeface="Courier"/>
              </a:rPr>
              <a:t> </a:t>
            </a:r>
            <a:r>
              <a:rPr lang="da-DK" b="1" dirty="0">
                <a:solidFill>
                  <a:srgbClr val="6B0001"/>
                </a:solidFill>
                <a:latin typeface="Courier-Bold"/>
              </a:rPr>
              <a:t>in</a:t>
            </a:r>
            <a:endParaRPr lang="da-DK" dirty="0">
              <a:solidFill>
                <a:prstClr val="black"/>
              </a:solidFill>
              <a:latin typeface="Courier"/>
            </a:endParaRPr>
          </a:p>
          <a:p>
            <a:pPr marL="0" indent="0">
              <a:buNone/>
            </a:pPr>
            <a:r>
              <a:rPr lang="cs-CZ" dirty="0">
                <a:solidFill>
                  <a:prstClr val="black"/>
                </a:solidFill>
                <a:latin typeface="Courier"/>
              </a:rPr>
              <a:t>  </a:t>
            </a:r>
            <a:r>
              <a:rPr lang="cs-CZ" b="1" dirty="0">
                <a:solidFill>
                  <a:srgbClr val="6B0001"/>
                </a:solidFill>
                <a:latin typeface="Courier-Bold"/>
              </a:rPr>
              <a:t>let</a:t>
            </a:r>
            <a:r>
              <a:rPr lang="cs-CZ" dirty="0">
                <a:solidFill>
                  <a:prstClr val="black"/>
                </a:solidFill>
                <a:latin typeface="Courier"/>
              </a:rPr>
              <a:t> </a:t>
            </a:r>
            <a:r>
              <a:rPr lang="cs-CZ" dirty="0" err="1">
                <a:solidFill>
                  <a:prstClr val="black"/>
                </a:solidFill>
                <a:latin typeface="Courier"/>
              </a:rPr>
              <a:t>obj</a:t>
            </a:r>
            <a:r>
              <a:rPr lang="cs-CZ" dirty="0">
                <a:solidFill>
                  <a:prstClr val="black"/>
                </a:solidFill>
                <a:latin typeface="Courier"/>
              </a:rPr>
              <a:t> </a:t>
            </a:r>
            <a:r>
              <a:rPr lang="cs-CZ" dirty="0">
                <a:solidFill>
                  <a:srgbClr val="6D6F24"/>
                </a:solidFill>
                <a:latin typeface="Courier"/>
              </a:rPr>
              <a:t>=</a:t>
            </a:r>
            <a:r>
              <a:rPr lang="cs-CZ" dirty="0">
                <a:solidFill>
                  <a:prstClr val="black"/>
                </a:solidFill>
                <a:latin typeface="Courier"/>
              </a:rPr>
              <a:t> </a:t>
            </a:r>
            <a:r>
              <a:rPr lang="cs-CZ" dirty="0">
                <a:solidFill>
                  <a:srgbClr val="6D6F24"/>
                </a:solidFill>
                <a:latin typeface="Courier"/>
              </a:rPr>
              <a:t>{</a:t>
            </a:r>
            <a:endParaRPr lang="cs-CZ" dirty="0">
              <a:solidFill>
                <a:prstClr val="black"/>
              </a:solidFill>
              <a:latin typeface="Courier"/>
            </a:endParaRPr>
          </a:p>
          <a:p>
            <a:pPr marL="0" indent="0">
              <a:buNone/>
            </a:pPr>
            <a:r>
              <a:rPr lang="sv-SE" dirty="0">
                <a:solidFill>
                  <a:prstClr val="black"/>
                </a:solidFill>
                <a:latin typeface="Courier"/>
              </a:rPr>
              <a:t>      get </a:t>
            </a:r>
            <a:r>
              <a:rPr lang="sv-SE" dirty="0">
                <a:solidFill>
                  <a:srgbClr val="6D6F24"/>
                </a:solidFill>
                <a:latin typeface="Courier"/>
              </a:rPr>
              <a:t>=</a:t>
            </a:r>
            <a:r>
              <a:rPr lang="sv-SE" dirty="0">
                <a:solidFill>
                  <a:prstClr val="black"/>
                </a:solidFill>
                <a:latin typeface="Courier"/>
              </a:rPr>
              <a:t> </a:t>
            </a:r>
            <a:r>
              <a:rPr lang="sv-SE" b="1" dirty="0">
                <a:solidFill>
                  <a:srgbClr val="6B0001"/>
                </a:solidFill>
                <a:latin typeface="Courier-Bold"/>
              </a:rPr>
              <a:t>ref</a:t>
            </a:r>
            <a:r>
              <a:rPr lang="sv-SE" dirty="0">
                <a:solidFill>
                  <a:prstClr val="black"/>
                </a:solidFill>
                <a:latin typeface="Courier"/>
              </a:rPr>
              <a:t> </a:t>
            </a:r>
            <a:r>
              <a:rPr lang="sv-SE" dirty="0">
                <a:solidFill>
                  <a:srgbClr val="6D6F24"/>
                </a:solidFill>
                <a:latin typeface="Courier"/>
              </a:rPr>
              <a:t>(</a:t>
            </a:r>
            <a:r>
              <a:rPr lang="sv-SE" b="1" dirty="0" err="1">
                <a:solidFill>
                  <a:srgbClr val="6B0001"/>
                </a:solidFill>
                <a:latin typeface="Courier-Bold"/>
              </a:rPr>
              <a:t>fun</a:t>
            </a:r>
            <a:r>
              <a:rPr lang="sv-SE" dirty="0">
                <a:solidFill>
                  <a:prstClr val="black"/>
                </a:solidFill>
                <a:latin typeface="Courier"/>
              </a:rPr>
              <a: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-&gt;</a:t>
            </a:r>
            <a:r>
              <a:rPr lang="sv-SE" dirty="0">
                <a:solidFill>
                  <a:prstClr val="black"/>
                </a:solidFill>
                <a:latin typeface="Courier"/>
              </a:rPr>
              <a:t> </a:t>
            </a:r>
            <a:r>
              <a:rPr lang="sv-SE" dirty="0">
                <a:solidFill>
                  <a:srgbClr val="107D02"/>
                </a:solidFill>
                <a:latin typeface="Courier"/>
              </a:rPr>
              <a:t>0</a:t>
            </a:r>
            <a:r>
              <a:rPr lang="sv-SE" dirty="0">
                <a:solidFill>
                  <a:srgbClr val="6D6F24"/>
                </a:solidFill>
                <a:latin typeface="Courier"/>
              </a:rPr>
              <a:t>);</a:t>
            </a:r>
            <a:endParaRPr lang="sv-SE" dirty="0">
              <a:solidFill>
                <a:prstClr val="black"/>
              </a:solidFill>
              <a:latin typeface="Courier"/>
            </a:endParaRPr>
          </a:p>
          <a:p>
            <a:pPr marL="0" indent="0">
              <a:buNone/>
            </a:pPr>
            <a:r>
              <a:rPr lang="en-US" dirty="0">
                <a:solidFill>
                  <a:prstClr val="black"/>
                </a:solidFill>
                <a:latin typeface="Courier"/>
              </a:rPr>
              <a:t>      set </a:t>
            </a:r>
            <a:r>
              <a:rPr lang="en-US" dirty="0">
                <a:solidFill>
                  <a:srgbClr val="6D6F24"/>
                </a:solidFill>
                <a:latin typeface="Courier"/>
              </a:rPr>
              <a:t>=</a:t>
            </a:r>
            <a:r>
              <a:rPr lang="en-US" dirty="0">
                <a:solidFill>
                  <a:prstClr val="black"/>
                </a:solidFill>
                <a:latin typeface="Courier"/>
              </a:rPr>
              <a:t> </a:t>
            </a:r>
            <a:r>
              <a:rPr lang="en-US" b="1" dirty="0">
                <a:solidFill>
                  <a:srgbClr val="6B0001"/>
                </a:solidFill>
                <a:latin typeface="Courier-Bold"/>
              </a:rPr>
              <a:t>ref</a:t>
            </a:r>
            <a:r>
              <a:rPr lang="en-US" dirty="0">
                <a:solidFill>
                  <a:prstClr val="black"/>
                </a:solidFill>
                <a:latin typeface="Courier"/>
              </a:rPr>
              <a:t> </a:t>
            </a:r>
            <a:r>
              <a:rPr lang="en-US" dirty="0">
                <a:solidFill>
                  <a:srgbClr val="6D6F24"/>
                </a:solidFill>
                <a:latin typeface="Courier"/>
              </a:rPr>
              <a:t>(</a:t>
            </a:r>
            <a:r>
              <a:rPr lang="en-US" b="1" dirty="0">
                <a:solidFill>
                  <a:srgbClr val="6B0001"/>
                </a:solidFill>
                <a:latin typeface="Courier-Bold"/>
              </a:rPr>
              <a:t>fun</a:t>
            </a:r>
            <a:r>
              <a:rPr lang="en-US" dirty="0">
                <a:solidFill>
                  <a:prstClr val="black"/>
                </a:solidFill>
                <a:latin typeface="Courier"/>
              </a:rPr>
              <a:t> n </a:t>
            </a:r>
            <a:r>
              <a:rPr lang="en-US" dirty="0">
                <a:solidFill>
                  <a:srgbClr val="6D6F24"/>
                </a:solidFill>
                <a:latin typeface="Courier"/>
              </a:rPr>
              <a:t>-&gt;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fr-FR" dirty="0">
                <a:solidFill>
                  <a:prstClr val="black"/>
                </a:solidFill>
                <a:latin typeface="Courier"/>
              </a:rPr>
              <a:t>      </a:t>
            </a:r>
            <a:r>
              <a:rPr lang="fr-FR" dirty="0" err="1">
                <a:solidFill>
                  <a:prstClr val="black"/>
                </a:solidFill>
                <a:latin typeface="Courier"/>
              </a:rPr>
              <a:t>inc</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b="1" dirty="0" err="1">
                <a:solidFill>
                  <a:srgbClr val="6B0001"/>
                </a:solidFill>
                <a:latin typeface="Courier-Bold"/>
              </a:rPr>
              <a:t>ref</a:t>
            </a:r>
            <a:r>
              <a:rPr lang="fr-FR" dirty="0">
                <a:solidFill>
                  <a:prstClr val="black"/>
                </a:solidFill>
                <a:latin typeface="Courier"/>
              </a:rPr>
              <a:t> </a:t>
            </a:r>
            <a:r>
              <a:rPr lang="fr-FR" dirty="0">
                <a:solidFill>
                  <a:srgbClr val="6D6F24"/>
                </a:solidFill>
                <a:latin typeface="Courier"/>
              </a:rPr>
              <a:t>(</a:t>
            </a:r>
            <a:r>
              <a:rPr lang="fr-FR" b="1" dirty="0">
                <a:solidFill>
                  <a:srgbClr val="6B0001"/>
                </a:solidFill>
                <a:latin typeface="Courier-Bold"/>
              </a:rPr>
              <a:t>fun</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-&gt;</a:t>
            </a:r>
            <a:r>
              <a:rPr lang="fr-FR" dirty="0">
                <a:solidFill>
                  <a:prstClr val="black"/>
                </a:solidFill>
                <a:latin typeface="Courier"/>
              </a:rPr>
              <a:t> </a:t>
            </a:r>
            <a:r>
              <a:rPr lang="fr-FR" dirty="0">
                <a:solidFill>
                  <a:srgbClr val="6D6F24"/>
                </a:solidFill>
                <a:latin typeface="Courier"/>
              </a:rPr>
              <a:t>());</a:t>
            </a:r>
            <a:endParaRPr lang="fr-FR" dirty="0">
              <a:solidFill>
                <a:prstClr val="black"/>
              </a:solidFill>
              <a:latin typeface="Courier"/>
            </a:endParaRPr>
          </a:p>
          <a:p>
            <a:pPr marL="0" indent="0">
              <a:buNone/>
            </a:pPr>
            <a:r>
              <a:rPr lang="it-IT" dirty="0">
                <a:solidFill>
                  <a:prstClr val="black"/>
                </a:solidFill>
                <a:latin typeface="Courier"/>
              </a:rPr>
              <a:t>      </a:t>
            </a:r>
            <a:r>
              <a:rPr lang="it-IT" dirty="0" err="1">
                <a:solidFill>
                  <a:prstClr val="black"/>
                </a:solidFill>
                <a:latin typeface="Courier"/>
              </a:rPr>
              <a:t>accesses</a:t>
            </a:r>
            <a:r>
              <a:rPr lang="it-IT" dirty="0">
                <a:solidFill>
                  <a:prstClr val="black"/>
                </a:solidFill>
                <a:latin typeface="Courier"/>
              </a:rPr>
              <a:t> </a:t>
            </a:r>
            <a:r>
              <a:rPr lang="it-IT" dirty="0">
                <a:solidFill>
                  <a:srgbClr val="6D6F24"/>
                </a:solidFill>
                <a:latin typeface="Courier"/>
              </a:rPr>
              <a:t>=</a:t>
            </a:r>
            <a:r>
              <a:rPr lang="it-IT" dirty="0">
                <a:solidFill>
                  <a:prstClr val="black"/>
                </a:solidFill>
                <a:latin typeface="Courier"/>
              </a:rPr>
              <a:t> </a:t>
            </a:r>
            <a:r>
              <a:rPr lang="it-IT" b="1" dirty="0" err="1">
                <a:solidFill>
                  <a:srgbClr val="6B0001"/>
                </a:solidFill>
                <a:latin typeface="Courier-Bold"/>
              </a:rPr>
              <a:t>ref</a:t>
            </a:r>
            <a:r>
              <a:rPr lang="it-IT" dirty="0">
                <a:solidFill>
                  <a:prstClr val="black"/>
                </a:solidFill>
                <a:latin typeface="Courier"/>
              </a:rPr>
              <a:t> </a:t>
            </a:r>
            <a:r>
              <a:rPr lang="it-IT" dirty="0">
                <a:solidFill>
                  <a:srgbClr val="6D6F24"/>
                </a:solidFill>
                <a:latin typeface="Courier"/>
              </a:rPr>
              <a:t>(</a:t>
            </a:r>
            <a:r>
              <a:rPr lang="it-IT" b="1" dirty="0" err="1">
                <a:solidFill>
                  <a:srgbClr val="6B0001"/>
                </a:solidFill>
                <a:latin typeface="Courier-Bold"/>
              </a:rPr>
              <a:t>fun</a:t>
            </a:r>
            <a:r>
              <a:rPr lang="it-IT" dirty="0">
                <a:solidFill>
                  <a:prstClr val="black"/>
                </a:solidFill>
                <a:latin typeface="Courier"/>
              </a:rPr>
              <a:t> </a:t>
            </a:r>
            <a:r>
              <a:rPr lang="it-IT" dirty="0">
                <a:solidFill>
                  <a:srgbClr val="6D6F24"/>
                </a:solidFill>
                <a:latin typeface="Courier"/>
              </a:rPr>
              <a:t>()</a:t>
            </a:r>
            <a:r>
              <a:rPr lang="it-IT" dirty="0">
                <a:solidFill>
                  <a:prstClr val="black"/>
                </a:solidFill>
                <a:latin typeface="Courier"/>
              </a:rPr>
              <a:t> </a:t>
            </a:r>
            <a:r>
              <a:rPr lang="it-IT" dirty="0">
                <a:solidFill>
                  <a:srgbClr val="6D6F24"/>
                </a:solidFill>
                <a:latin typeface="Courier"/>
              </a:rPr>
              <a:t>-&gt;</a:t>
            </a:r>
            <a:r>
              <a:rPr lang="it-IT" dirty="0">
                <a:solidFill>
                  <a:prstClr val="black"/>
                </a:solidFill>
                <a:latin typeface="Courier"/>
              </a:rPr>
              <a:t> </a:t>
            </a:r>
            <a:r>
              <a:rPr lang="it-IT" dirty="0">
                <a:solidFill>
                  <a:srgbClr val="107D02"/>
                </a:solidFill>
                <a:latin typeface="Courier"/>
              </a:rPr>
              <a:t>0</a:t>
            </a:r>
            <a:r>
              <a:rPr lang="it-IT" dirty="0">
                <a:solidFill>
                  <a:srgbClr val="6D6F24"/>
                </a:solidFill>
                <a:latin typeface="Courier"/>
              </a:rPr>
              <a:t>);</a:t>
            </a:r>
            <a:endParaRPr lang="it-IT" dirty="0">
              <a:solidFill>
                <a:prstClr val="black"/>
              </a:solidFill>
              <a:latin typeface="Courier"/>
            </a:endParaRPr>
          </a:p>
          <a:p>
            <a:pPr marL="0" indent="0">
              <a:buNone/>
            </a:pPr>
            <a:r>
              <a:rPr lang="it-IT" dirty="0">
                <a:solidFill>
                  <a:prstClr val="black"/>
                </a:solidFill>
                <a:latin typeface="Courier"/>
              </a:rPr>
              <a:t>    </a:t>
            </a:r>
            <a:r>
              <a:rPr lang="it-IT" dirty="0">
                <a:solidFill>
                  <a:srgbClr val="6D6F24"/>
                </a:solidFill>
                <a:latin typeface="Courier"/>
              </a:rPr>
              <a:t>}</a:t>
            </a:r>
            <a:r>
              <a:rPr lang="it-IT" dirty="0">
                <a:solidFill>
                  <a:prstClr val="black"/>
                </a:solidFill>
                <a:latin typeface="Courier"/>
              </a:rPr>
              <a:t> </a:t>
            </a:r>
            <a:r>
              <a:rPr lang="it-IT" b="1" dirty="0">
                <a:solidFill>
                  <a:srgbClr val="6B0001"/>
                </a:solidFill>
                <a:latin typeface="Courier-Bold"/>
              </a:rPr>
              <a:t>in</a:t>
            </a:r>
            <a:endParaRPr lang="it-IT" dirty="0">
              <a:solidFill>
                <a:prstClr val="black"/>
              </a:solidFill>
              <a:latin typeface="Courier"/>
            </a:endParaRPr>
          </a:p>
          <a:p>
            <a:pPr marL="0" indent="0">
              <a:buNone/>
            </a:pPr>
            <a:r>
              <a:rPr lang="it-IT" dirty="0">
                <a:solidFill>
                  <a:prstClr val="black"/>
                </a:solidFill>
                <a:latin typeface="Courier"/>
              </a:rPr>
              <a:t>  </a:t>
            </a:r>
            <a:r>
              <a:rPr lang="it-IT" dirty="0" err="1">
                <a:solidFill>
                  <a:prstClr val="black"/>
                </a:solidFill>
                <a:latin typeface="Courier"/>
              </a:rPr>
              <a:t>instr_counter_class</a:t>
            </a:r>
            <a:r>
              <a:rPr lang="it-IT" dirty="0">
                <a:solidFill>
                  <a:prstClr val="black"/>
                </a:solidFill>
                <a:latin typeface="Courier"/>
              </a:rPr>
              <a:t> </a:t>
            </a:r>
            <a:r>
              <a:rPr lang="it-IT" dirty="0" err="1">
                <a:solidFill>
                  <a:prstClr val="black"/>
                </a:solidFill>
                <a:latin typeface="Courier"/>
              </a:rPr>
              <a:t>r</a:t>
            </a:r>
            <a:r>
              <a:rPr lang="it-IT" dirty="0">
                <a:solidFill>
                  <a:prstClr val="black"/>
                </a:solidFill>
                <a:latin typeface="Courier"/>
              </a:rPr>
              <a:t> </a:t>
            </a:r>
            <a:r>
              <a:rPr lang="it-IT" dirty="0" err="1">
                <a:solidFill>
                  <a:prstClr val="black"/>
                </a:solidFill>
                <a:latin typeface="Courier"/>
              </a:rPr>
              <a:t>obj</a:t>
            </a:r>
            <a:endParaRPr lang="it-IT" dirty="0">
              <a:solidFill>
                <a:prstClr val="black"/>
              </a:solidFill>
              <a:latin typeface="Courier"/>
            </a:endParaRPr>
          </a:p>
          <a:p>
            <a:pPr marL="0" indent="0">
              <a:buNone/>
            </a:pPr>
            <a:endParaRPr lang="en-US" b="1" dirty="0">
              <a:latin typeface="Courier New"/>
              <a:cs typeface="Courier New"/>
            </a:endParaRPr>
          </a:p>
        </p:txBody>
      </p:sp>
    </p:spTree>
    <p:extLst>
      <p:ext uri="{BB962C8B-B14F-4D97-AF65-F5344CB8AC3E}">
        <p14:creationId xmlns:p14="http://schemas.microsoft.com/office/powerpoint/2010/main" val="9745329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of overriding: code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solidFill>
                  <a:srgbClr val="6B0001"/>
                </a:solidFill>
                <a:latin typeface="Courier-Bold"/>
              </a:rPr>
              <a:t>let</a:t>
            </a:r>
            <a:r>
              <a:rPr lang="en-US" dirty="0">
                <a:solidFill>
                  <a:prstClr val="black"/>
                </a:solidFill>
                <a:latin typeface="Courier"/>
              </a:rPr>
              <a:t> </a:t>
            </a:r>
            <a:r>
              <a:rPr lang="en-US" dirty="0" err="1">
                <a:solidFill>
                  <a:prstClr val="black"/>
                </a:solidFill>
                <a:latin typeface="Courier"/>
              </a:rPr>
              <a:t>instr_counter_class</a:t>
            </a:r>
            <a:r>
              <a:rPr lang="en-US" dirty="0">
                <a:solidFill>
                  <a:prstClr val="black"/>
                </a:solidFill>
                <a:latin typeface="Courier"/>
              </a:rPr>
              <a:t> </a:t>
            </a:r>
            <a:endParaRPr lang="en-US" dirty="0" smtClean="0">
              <a:solidFill>
                <a:prstClr val="black"/>
              </a:solidFill>
              <a:latin typeface="Courier"/>
            </a:endParaRPr>
          </a:p>
          <a:p>
            <a:pPr marL="0" indent="0">
              <a:buNone/>
            </a:pPr>
            <a:r>
              <a:rPr lang="en-US" dirty="0" smtClean="0">
                <a:solidFill>
                  <a:srgbClr val="6D6F24"/>
                </a:solidFill>
                <a:latin typeface="Courier"/>
              </a:rPr>
              <a:t>(</a:t>
            </a:r>
            <a:r>
              <a:rPr lang="en-US" dirty="0">
                <a:solidFill>
                  <a:prstClr val="black"/>
                </a:solidFill>
                <a:latin typeface="Courier"/>
              </a:rPr>
              <a:t>r </a:t>
            </a:r>
            <a:r>
              <a:rPr lang="en-US" dirty="0">
                <a:solidFill>
                  <a:srgbClr val="6D6F24"/>
                </a:solidFill>
                <a:latin typeface="Courier"/>
              </a:rPr>
              <a:t>:</a:t>
            </a:r>
            <a:r>
              <a:rPr lang="en-US" dirty="0">
                <a:solidFill>
                  <a:prstClr val="black"/>
                </a:solidFill>
                <a:latin typeface="Courier"/>
              </a:rPr>
              <a:t> </a:t>
            </a:r>
            <a:r>
              <a:rPr lang="en-US" dirty="0" err="1">
                <a:solidFill>
                  <a:prstClr val="black"/>
                </a:solidFill>
                <a:latin typeface="Courier"/>
              </a:rPr>
              <a:t>instr_counter_rep</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this </a:t>
            </a:r>
            <a:r>
              <a:rPr lang="en-US" dirty="0">
                <a:solidFill>
                  <a:srgbClr val="6D6F24"/>
                </a:solidFill>
                <a:latin typeface="Courier"/>
              </a:rPr>
              <a:t>:</a:t>
            </a:r>
            <a:r>
              <a:rPr lang="en-US" dirty="0">
                <a:solidFill>
                  <a:prstClr val="black"/>
                </a:solidFill>
                <a:latin typeface="Courier"/>
              </a:rPr>
              <a:t> </a:t>
            </a:r>
            <a:r>
              <a:rPr lang="en-US" dirty="0" err="1">
                <a:solidFill>
                  <a:prstClr val="black"/>
                </a:solidFill>
                <a:latin typeface="Courier"/>
              </a:rPr>
              <a:t>instr_counter</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p>
          <a:p>
            <a:pPr marL="0" indent="0">
              <a:buNone/>
            </a:pPr>
            <a:r>
              <a:rPr lang="en-US" dirty="0">
                <a:solidFill>
                  <a:prstClr val="black"/>
                </a:solidFill>
                <a:latin typeface="Courier"/>
              </a:rPr>
              <a:t> </a:t>
            </a:r>
            <a:r>
              <a:rPr lang="en-US" dirty="0">
                <a:solidFill>
                  <a:srgbClr val="F79646"/>
                </a:solidFill>
                <a:latin typeface="Courier"/>
              </a:rPr>
              <a:t> </a:t>
            </a:r>
            <a:r>
              <a:rPr lang="en-US" b="1" dirty="0">
                <a:solidFill>
                  <a:srgbClr val="F79646"/>
                </a:solidFill>
                <a:latin typeface="Courier-Bold"/>
              </a:rPr>
              <a:t>let</a:t>
            </a:r>
            <a:r>
              <a:rPr lang="en-US" dirty="0">
                <a:solidFill>
                  <a:srgbClr val="F79646"/>
                </a:solidFill>
                <a:latin typeface="Courier"/>
              </a:rPr>
              <a:t> super =</a:t>
            </a:r>
          </a:p>
          <a:p>
            <a:pPr marL="0" indent="0">
              <a:buNone/>
            </a:pPr>
            <a:r>
              <a:rPr lang="en-US" dirty="0">
                <a:solidFill>
                  <a:srgbClr val="F79646"/>
                </a:solidFill>
                <a:latin typeface="Courier"/>
              </a:rPr>
              <a:t>    </a:t>
            </a:r>
            <a:r>
              <a:rPr lang="en-US" b="1" dirty="0">
                <a:solidFill>
                  <a:srgbClr val="F79646"/>
                </a:solidFill>
                <a:latin typeface="Courier-Bold"/>
              </a:rPr>
              <a:t>let</a:t>
            </a:r>
            <a:r>
              <a:rPr lang="en-US" dirty="0">
                <a:solidFill>
                  <a:srgbClr val="F79646"/>
                </a:solidFill>
                <a:latin typeface="Courier"/>
              </a:rPr>
              <a:t> </a:t>
            </a:r>
            <a:r>
              <a:rPr lang="en-US" dirty="0" err="1">
                <a:solidFill>
                  <a:srgbClr val="F79646"/>
                </a:solidFill>
                <a:latin typeface="Courier"/>
              </a:rPr>
              <a:t>sc</a:t>
            </a:r>
            <a:r>
              <a:rPr lang="en-US" dirty="0">
                <a:solidFill>
                  <a:srgbClr val="F79646"/>
                </a:solidFill>
                <a:latin typeface="Courier"/>
              </a:rPr>
              <a:t> = </a:t>
            </a:r>
            <a:r>
              <a:rPr lang="en-US" dirty="0" err="1">
                <a:solidFill>
                  <a:srgbClr val="F79646"/>
                </a:solidFill>
                <a:latin typeface="Courier"/>
              </a:rPr>
              <a:t>set_counter_class</a:t>
            </a:r>
            <a:r>
              <a:rPr lang="en-US" dirty="0">
                <a:solidFill>
                  <a:srgbClr val="F79646"/>
                </a:solidFill>
                <a:latin typeface="Courier"/>
              </a:rPr>
              <a:t> </a:t>
            </a:r>
            <a:endParaRPr lang="en-US" dirty="0" smtClean="0">
              <a:solidFill>
                <a:srgbClr val="F79646"/>
              </a:solidFill>
              <a:latin typeface="Courier"/>
            </a:endParaRPr>
          </a:p>
          <a:p>
            <a:pPr marL="0" indent="0">
              <a:buNone/>
            </a:pPr>
            <a:r>
              <a:rPr lang="en-US" dirty="0">
                <a:solidFill>
                  <a:srgbClr val="F79646"/>
                </a:solidFill>
                <a:latin typeface="Courier"/>
              </a:rPr>
              <a:t>	</a:t>
            </a:r>
            <a:r>
              <a:rPr lang="en-US" dirty="0" smtClean="0">
                <a:solidFill>
                  <a:srgbClr val="F79646"/>
                </a:solidFill>
                <a:latin typeface="Courier"/>
              </a:rPr>
              <a:t>	(... </a:t>
            </a:r>
            <a:r>
              <a:rPr lang="en-US" dirty="0">
                <a:solidFill>
                  <a:srgbClr val="F79646"/>
                </a:solidFill>
                <a:latin typeface="Courier"/>
              </a:rPr>
              <a:t>r</a:t>
            </a:r>
            <a:r>
              <a:rPr lang="en-US" dirty="0" smtClean="0">
                <a:solidFill>
                  <a:srgbClr val="F79646"/>
                </a:solidFill>
                <a:latin typeface="Courier"/>
              </a:rPr>
              <a:t>) (... </a:t>
            </a:r>
            <a:r>
              <a:rPr lang="en-US" dirty="0">
                <a:solidFill>
                  <a:srgbClr val="F79646"/>
                </a:solidFill>
                <a:latin typeface="Courier"/>
              </a:rPr>
              <a:t>this) </a:t>
            </a:r>
            <a:r>
              <a:rPr lang="en-US" b="1" dirty="0">
                <a:solidFill>
                  <a:srgbClr val="F79646"/>
                </a:solidFill>
                <a:latin typeface="Courier-Bold"/>
              </a:rPr>
              <a:t>in</a:t>
            </a:r>
            <a:endParaRPr lang="en-US" dirty="0">
              <a:solidFill>
                <a:srgbClr val="F79646"/>
              </a:solidFill>
              <a:latin typeface="Courier"/>
            </a:endParaRPr>
          </a:p>
          <a:p>
            <a:pPr marL="0" indent="0">
              <a:buNone/>
            </a:pPr>
            <a:r>
              <a:rPr lang="da-DK" dirty="0">
                <a:solidFill>
                  <a:srgbClr val="F79646"/>
                </a:solidFill>
                <a:latin typeface="Courier"/>
              </a:rPr>
              <a:t>    {</a:t>
            </a:r>
            <a:r>
              <a:rPr lang="da-DK" dirty="0" err="1">
                <a:solidFill>
                  <a:srgbClr val="F79646"/>
                </a:solidFill>
                <a:latin typeface="Courier"/>
              </a:rPr>
              <a:t>get</a:t>
            </a:r>
            <a:r>
              <a:rPr lang="da-DK" dirty="0">
                <a:solidFill>
                  <a:srgbClr val="F79646"/>
                </a:solidFill>
                <a:latin typeface="Courier"/>
              </a:rPr>
              <a:t> = !(</a:t>
            </a:r>
            <a:r>
              <a:rPr lang="da-DK" dirty="0" err="1">
                <a:solidFill>
                  <a:srgbClr val="F79646"/>
                </a:solidFill>
                <a:latin typeface="Courier"/>
              </a:rPr>
              <a:t>sc.get</a:t>
            </a:r>
            <a:r>
              <a:rPr lang="da-DK" dirty="0">
                <a:solidFill>
                  <a:srgbClr val="F79646"/>
                </a:solidFill>
                <a:latin typeface="Courier"/>
              </a:rPr>
              <a:t>);</a:t>
            </a:r>
          </a:p>
          <a:p>
            <a:pPr marL="0" indent="0">
              <a:buNone/>
            </a:pPr>
            <a:r>
              <a:rPr lang="da-DK" dirty="0">
                <a:solidFill>
                  <a:srgbClr val="F79646"/>
                </a:solidFill>
                <a:latin typeface="Courier"/>
              </a:rPr>
              <a:t>     set = !(</a:t>
            </a:r>
            <a:r>
              <a:rPr lang="da-DK" dirty="0" err="1">
                <a:solidFill>
                  <a:srgbClr val="F79646"/>
                </a:solidFill>
                <a:latin typeface="Courier"/>
              </a:rPr>
              <a:t>sc.set</a:t>
            </a:r>
            <a:r>
              <a:rPr lang="da-DK" dirty="0">
                <a:solidFill>
                  <a:srgbClr val="F79646"/>
                </a:solidFill>
                <a:latin typeface="Courier"/>
              </a:rPr>
              <a:t>);</a:t>
            </a:r>
          </a:p>
          <a:p>
            <a:pPr marL="0" indent="0">
              <a:buNone/>
            </a:pPr>
            <a:r>
              <a:rPr lang="pl-PL" dirty="0">
                <a:solidFill>
                  <a:srgbClr val="F79646"/>
                </a:solidFill>
                <a:latin typeface="Courier"/>
              </a:rPr>
              <a:t>     </a:t>
            </a:r>
            <a:r>
              <a:rPr lang="pl-PL" dirty="0" err="1">
                <a:solidFill>
                  <a:srgbClr val="F79646"/>
                </a:solidFill>
                <a:latin typeface="Courier"/>
              </a:rPr>
              <a:t>inc</a:t>
            </a:r>
            <a:r>
              <a:rPr lang="pl-PL" dirty="0">
                <a:solidFill>
                  <a:srgbClr val="F79646"/>
                </a:solidFill>
                <a:latin typeface="Courier"/>
              </a:rPr>
              <a:t> = !(</a:t>
            </a:r>
            <a:r>
              <a:rPr lang="pl-PL" dirty="0" err="1">
                <a:solidFill>
                  <a:srgbClr val="F79646"/>
                </a:solidFill>
                <a:latin typeface="Courier"/>
              </a:rPr>
              <a:t>sc.inc</a:t>
            </a:r>
            <a:r>
              <a:rPr lang="pl-PL" dirty="0">
                <a:solidFill>
                  <a:srgbClr val="F79646"/>
                </a:solidFill>
                <a:latin typeface="Courier"/>
              </a:rPr>
              <a:t>);}</a:t>
            </a:r>
          </a:p>
          <a:p>
            <a:pPr marL="0" indent="0">
              <a:buNone/>
            </a:pPr>
            <a:r>
              <a:rPr lang="pl-PL" dirty="0">
                <a:solidFill>
                  <a:prstClr val="black"/>
                </a:solidFill>
                <a:latin typeface="Courier"/>
              </a:rPr>
              <a:t>  </a:t>
            </a:r>
            <a:r>
              <a:rPr lang="pl-PL" b="1" dirty="0">
                <a:solidFill>
                  <a:srgbClr val="6B0001"/>
                </a:solidFill>
                <a:latin typeface="Courier-Bold"/>
              </a:rPr>
              <a:t>in</a:t>
            </a:r>
            <a:endParaRPr lang="pl-PL" dirty="0">
              <a:solidFill>
                <a:prstClr val="black"/>
              </a:solidFill>
              <a:latin typeface="Courier"/>
            </a:endParaRPr>
          </a:p>
          <a:p>
            <a:pPr marL="0" indent="0">
              <a:buNone/>
            </a:pPr>
            <a:r>
              <a:rPr lang="pl-PL" dirty="0">
                <a:solidFill>
                  <a:prstClr val="black"/>
                </a:solidFill>
                <a:latin typeface="Courier"/>
              </a:rPr>
              <a:t>    </a:t>
            </a:r>
            <a:r>
              <a:rPr lang="pl-PL" dirty="0" err="1">
                <a:solidFill>
                  <a:prstClr val="black"/>
                </a:solidFill>
                <a:latin typeface="Courier"/>
              </a:rPr>
              <a:t>this</a:t>
            </a:r>
            <a:r>
              <a:rPr lang="pl-PL" dirty="0" err="1">
                <a:solidFill>
                  <a:srgbClr val="107D02"/>
                </a:solidFill>
                <a:latin typeface="Courier"/>
              </a:rPr>
              <a:t>.</a:t>
            </a:r>
            <a:r>
              <a:rPr lang="pl-PL" dirty="0" err="1">
                <a:solidFill>
                  <a:prstClr val="black"/>
                </a:solidFill>
                <a:latin typeface="Courier"/>
              </a:rPr>
              <a:t>get</a:t>
            </a:r>
            <a:r>
              <a:rPr lang="pl-PL" dirty="0">
                <a:solidFill>
                  <a:prstClr val="black"/>
                </a:solidFill>
                <a:latin typeface="Courier"/>
              </a:rPr>
              <a:t> </a:t>
            </a:r>
            <a:r>
              <a:rPr lang="pl-PL" dirty="0">
                <a:solidFill>
                  <a:srgbClr val="6D6F24"/>
                </a:solidFill>
                <a:latin typeface="Courier"/>
              </a:rPr>
              <a:t>:=</a:t>
            </a:r>
            <a:r>
              <a:rPr lang="pl-PL" dirty="0">
                <a:solidFill>
                  <a:prstClr val="black"/>
                </a:solidFill>
                <a:latin typeface="Courier"/>
              </a:rPr>
              <a:t> </a:t>
            </a:r>
            <a:r>
              <a:rPr lang="pl-PL" dirty="0" err="1">
                <a:solidFill>
                  <a:srgbClr val="F79646"/>
                </a:solidFill>
                <a:latin typeface="Courier"/>
              </a:rPr>
              <a:t>super</a:t>
            </a:r>
            <a:r>
              <a:rPr lang="pl-PL" dirty="0" err="1">
                <a:solidFill>
                  <a:srgbClr val="107D02"/>
                </a:solidFill>
                <a:latin typeface="Courier"/>
              </a:rPr>
              <a:t>.</a:t>
            </a:r>
            <a:r>
              <a:rPr lang="pl-PL" dirty="0" err="1">
                <a:solidFill>
                  <a:prstClr val="black"/>
                </a:solidFill>
                <a:latin typeface="Courier"/>
              </a:rPr>
              <a:t>get</a:t>
            </a:r>
            <a:r>
              <a:rPr lang="pl-PL" dirty="0">
                <a:solidFill>
                  <a:srgbClr val="6D6F24"/>
                </a:solidFill>
                <a:latin typeface="Courier"/>
              </a:rPr>
              <a:t>;</a:t>
            </a:r>
            <a:endParaRPr lang="pl-PL" dirty="0">
              <a:solidFill>
                <a:prstClr val="black"/>
              </a:solidFill>
              <a:latin typeface="Courier"/>
            </a:endParaRPr>
          </a:p>
          <a:p>
            <a:pPr marL="0" indent="0">
              <a:buNone/>
            </a:pPr>
            <a:r>
              <a:rPr lang="en-US" dirty="0">
                <a:solidFill>
                  <a:prstClr val="black"/>
                </a:solidFill>
                <a:latin typeface="Courier"/>
              </a:rPr>
              <a:t>    </a:t>
            </a:r>
            <a:r>
              <a:rPr lang="en-US" dirty="0" err="1">
                <a:solidFill>
                  <a:prstClr val="black"/>
                </a:solidFill>
                <a:latin typeface="Courier"/>
              </a:rPr>
              <a:t>this</a:t>
            </a:r>
            <a:r>
              <a:rPr lang="en-US" dirty="0" err="1">
                <a:solidFill>
                  <a:srgbClr val="107D02"/>
                </a:solidFill>
                <a:latin typeface="Courier"/>
              </a:rPr>
              <a:t>.</a:t>
            </a:r>
            <a:r>
              <a:rPr lang="en-US" dirty="0" err="1">
                <a:solidFill>
                  <a:prstClr val="black"/>
                </a:solidFill>
                <a:latin typeface="Courier"/>
              </a:rPr>
              <a:t>set</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endParaRPr lang="en-US" dirty="0" smtClean="0">
              <a:solidFill>
                <a:prstClr val="black"/>
              </a:solidFill>
              <a:latin typeface="Courier"/>
            </a:endParaRPr>
          </a:p>
          <a:p>
            <a:pPr marL="0" indent="0">
              <a:buNone/>
            </a:pPr>
            <a:r>
              <a:rPr lang="en-US" dirty="0">
                <a:solidFill>
                  <a:prstClr val="black"/>
                </a:solidFill>
                <a:latin typeface="Courier"/>
              </a:rPr>
              <a:t>	</a:t>
            </a:r>
            <a:r>
              <a:rPr lang="en-US" dirty="0" smtClean="0">
                <a:solidFill>
                  <a:prstClr val="black"/>
                </a:solidFill>
                <a:latin typeface="Courier"/>
              </a:rPr>
              <a:t>	</a:t>
            </a:r>
            <a:r>
              <a:rPr lang="en-US" dirty="0" smtClean="0">
                <a:solidFill>
                  <a:srgbClr val="6D6F24"/>
                </a:solidFill>
                <a:latin typeface="Courier"/>
              </a:rPr>
              <a:t>(</a:t>
            </a:r>
            <a:r>
              <a:rPr lang="en-US" b="1" dirty="0">
                <a:solidFill>
                  <a:srgbClr val="6B0001"/>
                </a:solidFill>
                <a:latin typeface="Courier-Bold"/>
              </a:rPr>
              <a:t>fun</a:t>
            </a:r>
            <a:r>
              <a:rPr lang="en-US" dirty="0">
                <a:solidFill>
                  <a:prstClr val="black"/>
                </a:solidFill>
                <a:latin typeface="Courier"/>
              </a:rPr>
              <a:t> n </a:t>
            </a:r>
            <a:r>
              <a:rPr lang="en-US" dirty="0">
                <a:solidFill>
                  <a:srgbClr val="6D6F24"/>
                </a:solidFill>
                <a:latin typeface="Courier"/>
              </a:rPr>
              <a:t>-&gt;</a:t>
            </a:r>
            <a:r>
              <a:rPr lang="en-US" dirty="0">
                <a:solidFill>
                  <a:prstClr val="black"/>
                </a:solidFill>
                <a:latin typeface="Courier"/>
              </a:rPr>
              <a:t> </a:t>
            </a:r>
            <a:r>
              <a:rPr lang="en-US" dirty="0" err="1">
                <a:solidFill>
                  <a:prstClr val="black"/>
                </a:solidFill>
                <a:latin typeface="Courier"/>
              </a:rPr>
              <a:t>r</a:t>
            </a:r>
            <a:r>
              <a:rPr lang="en-US" dirty="0" err="1">
                <a:solidFill>
                  <a:srgbClr val="107D02"/>
                </a:solidFill>
                <a:latin typeface="Courier"/>
              </a:rPr>
              <a:t>.</a:t>
            </a:r>
            <a:r>
              <a:rPr lang="en-US" dirty="0" err="1">
                <a:solidFill>
                  <a:prstClr val="black"/>
                </a:solidFill>
                <a:latin typeface="Courier"/>
              </a:rPr>
              <a:t>a</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dirty="0" err="1">
                <a:solidFill>
                  <a:prstClr val="black"/>
                </a:solidFill>
                <a:latin typeface="Courier"/>
              </a:rPr>
              <a:t>r</a:t>
            </a:r>
            <a:r>
              <a:rPr lang="en-US" dirty="0" err="1">
                <a:solidFill>
                  <a:srgbClr val="107D02"/>
                </a:solidFill>
                <a:latin typeface="Courier"/>
              </a:rPr>
              <a:t>.</a:t>
            </a:r>
            <a:r>
              <a:rPr lang="en-US" dirty="0" err="1">
                <a:solidFill>
                  <a:prstClr val="black"/>
                </a:solidFill>
                <a:latin typeface="Courier"/>
              </a:rPr>
              <a:t>a</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107D02"/>
                </a:solidFill>
                <a:latin typeface="Courier"/>
              </a:rPr>
              <a:t>1</a:t>
            </a:r>
            <a:r>
              <a:rPr lang="en-US" dirty="0">
                <a:solidFill>
                  <a:srgbClr val="6D6F24"/>
                </a:solidFill>
                <a:latin typeface="Courier"/>
              </a:rPr>
              <a:t>;</a:t>
            </a:r>
            <a:r>
              <a:rPr lang="en-US" dirty="0">
                <a:solidFill>
                  <a:prstClr val="black"/>
                </a:solidFill>
                <a:latin typeface="Courier"/>
              </a:rPr>
              <a:t> </a:t>
            </a:r>
            <a:r>
              <a:rPr lang="en-US" dirty="0" err="1">
                <a:solidFill>
                  <a:srgbClr val="F79646"/>
                </a:solidFill>
                <a:latin typeface="Courier"/>
              </a:rPr>
              <a:t>super</a:t>
            </a:r>
            <a:r>
              <a:rPr lang="en-US" dirty="0" err="1">
                <a:solidFill>
                  <a:srgbClr val="107D02"/>
                </a:solidFill>
                <a:latin typeface="Courier"/>
              </a:rPr>
              <a:t>.</a:t>
            </a:r>
            <a:r>
              <a:rPr lang="en-US" dirty="0" err="1">
                <a:solidFill>
                  <a:prstClr val="black"/>
                </a:solidFill>
                <a:latin typeface="Courier"/>
              </a:rPr>
              <a:t>set</a:t>
            </a:r>
            <a:r>
              <a:rPr lang="en-US" dirty="0">
                <a:solidFill>
                  <a:prstClr val="black"/>
                </a:solidFill>
                <a:latin typeface="Courier"/>
              </a:rPr>
              <a:t> n</a:t>
            </a:r>
            <a:r>
              <a:rPr lang="en-US" dirty="0">
                <a:solidFill>
                  <a:srgbClr val="6D6F24"/>
                </a:solidFill>
                <a:latin typeface="Courier"/>
              </a:rPr>
              <a:t>);</a:t>
            </a:r>
            <a:endParaRPr lang="en-US" dirty="0">
              <a:solidFill>
                <a:prstClr val="black"/>
              </a:solidFill>
              <a:latin typeface="Courier"/>
            </a:endParaRPr>
          </a:p>
          <a:p>
            <a:pPr marL="0" indent="0">
              <a:buNone/>
            </a:pPr>
            <a:r>
              <a:rPr lang="en-US" dirty="0">
                <a:solidFill>
                  <a:prstClr val="black"/>
                </a:solidFill>
                <a:latin typeface="Courier"/>
              </a:rPr>
              <a:t>    </a:t>
            </a:r>
            <a:r>
              <a:rPr lang="en-US" dirty="0" err="1">
                <a:solidFill>
                  <a:prstClr val="black"/>
                </a:solidFill>
                <a:latin typeface="Courier"/>
              </a:rPr>
              <a:t>this</a:t>
            </a:r>
            <a:r>
              <a:rPr lang="en-US" dirty="0" err="1">
                <a:solidFill>
                  <a:srgbClr val="107D02"/>
                </a:solidFill>
                <a:latin typeface="Courier"/>
              </a:rPr>
              <a:t>.</a:t>
            </a:r>
            <a:r>
              <a:rPr lang="en-US" dirty="0" err="1">
                <a:solidFill>
                  <a:prstClr val="black"/>
                </a:solidFill>
                <a:latin typeface="Courier"/>
              </a:rPr>
              <a:t>inc</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err="1">
                <a:solidFill>
                  <a:srgbClr val="F79646"/>
                </a:solidFill>
                <a:latin typeface="Courier"/>
              </a:rPr>
              <a:t>super</a:t>
            </a:r>
            <a:r>
              <a:rPr lang="en-US" dirty="0" err="1">
                <a:solidFill>
                  <a:srgbClr val="107D02"/>
                </a:solidFill>
                <a:latin typeface="Courier"/>
              </a:rPr>
              <a:t>.</a:t>
            </a:r>
            <a:r>
              <a:rPr lang="en-US" dirty="0" err="1">
                <a:solidFill>
                  <a:prstClr val="black"/>
                </a:solidFill>
                <a:latin typeface="Courier"/>
              </a:rPr>
              <a:t>inc</a:t>
            </a:r>
            <a:r>
              <a:rPr lang="en-US" dirty="0">
                <a:solidFill>
                  <a:srgbClr val="6D6F24"/>
                </a:solidFill>
                <a:latin typeface="Courier"/>
              </a:rPr>
              <a:t>;</a:t>
            </a:r>
            <a:endParaRPr lang="en-US" dirty="0">
              <a:solidFill>
                <a:prstClr val="black"/>
              </a:solidFill>
              <a:latin typeface="Courier"/>
            </a:endParaRPr>
          </a:p>
          <a:p>
            <a:pPr marL="0" indent="0">
              <a:buNone/>
            </a:pPr>
            <a:r>
              <a:rPr lang="en-US" dirty="0">
                <a:solidFill>
                  <a:prstClr val="black"/>
                </a:solidFill>
                <a:latin typeface="Courier"/>
              </a:rPr>
              <a:t>    </a:t>
            </a:r>
            <a:r>
              <a:rPr lang="en-US" dirty="0" err="1">
                <a:solidFill>
                  <a:prstClr val="black"/>
                </a:solidFill>
                <a:latin typeface="Courier"/>
              </a:rPr>
              <a:t>this</a:t>
            </a:r>
            <a:r>
              <a:rPr lang="en-US" dirty="0" err="1">
                <a:solidFill>
                  <a:srgbClr val="107D02"/>
                </a:solidFill>
                <a:latin typeface="Courier"/>
              </a:rPr>
              <a:t>.</a:t>
            </a:r>
            <a:r>
              <a:rPr lang="en-US" dirty="0" err="1">
                <a:solidFill>
                  <a:prstClr val="black"/>
                </a:solidFill>
                <a:latin typeface="Courier"/>
              </a:rPr>
              <a:t>accesses</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r>
              <a:rPr lang="en-US" b="1" dirty="0">
                <a:solidFill>
                  <a:srgbClr val="6B0001"/>
                </a:solidFill>
                <a:latin typeface="Courier-Bold"/>
              </a:rPr>
              <a:t>fun</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-&gt;</a:t>
            </a:r>
            <a:r>
              <a:rPr lang="en-US" dirty="0">
                <a:solidFill>
                  <a:prstClr val="black"/>
                </a:solidFill>
                <a:latin typeface="Courier"/>
              </a:rPr>
              <a:t> </a:t>
            </a:r>
            <a:r>
              <a:rPr lang="en-US" dirty="0">
                <a:solidFill>
                  <a:srgbClr val="6D6F24"/>
                </a:solidFill>
                <a:latin typeface="Courier"/>
              </a:rPr>
              <a:t>!(</a:t>
            </a:r>
            <a:r>
              <a:rPr lang="en-US" dirty="0" err="1">
                <a:solidFill>
                  <a:prstClr val="black"/>
                </a:solidFill>
                <a:latin typeface="Courier"/>
              </a:rPr>
              <a:t>r</a:t>
            </a:r>
            <a:r>
              <a:rPr lang="en-US" dirty="0" err="1">
                <a:solidFill>
                  <a:srgbClr val="107D02"/>
                </a:solidFill>
                <a:latin typeface="Courier"/>
              </a:rPr>
              <a:t>.</a:t>
            </a:r>
            <a:r>
              <a:rPr lang="en-US" dirty="0" err="1">
                <a:solidFill>
                  <a:prstClr val="black"/>
                </a:solidFill>
                <a:latin typeface="Courier"/>
              </a:rPr>
              <a:t>a</a:t>
            </a:r>
            <a:r>
              <a:rPr lang="en-US" dirty="0">
                <a:solidFill>
                  <a:srgbClr val="6D6F24"/>
                </a:solidFill>
                <a:latin typeface="Courier"/>
              </a:rPr>
              <a:t>));</a:t>
            </a:r>
            <a:endParaRPr lang="en-US" dirty="0">
              <a:solidFill>
                <a:prstClr val="black"/>
              </a:solidFill>
              <a:latin typeface="Courier"/>
            </a:endParaRPr>
          </a:p>
          <a:p>
            <a:pPr marL="0" indent="0">
              <a:buNone/>
            </a:pPr>
            <a:r>
              <a:rPr lang="en-US" dirty="0">
                <a:solidFill>
                  <a:prstClr val="black"/>
                </a:solidFill>
                <a:latin typeface="Courier"/>
              </a:rPr>
              <a:t>    </a:t>
            </a:r>
            <a:r>
              <a:rPr lang="en-US" dirty="0" smtClean="0">
                <a:solidFill>
                  <a:prstClr val="black"/>
                </a:solidFill>
                <a:latin typeface="Courier"/>
              </a:rPr>
              <a:t>this</a:t>
            </a:r>
            <a:endParaRPr lang="en-US" dirty="0">
              <a:solidFill>
                <a:prstClr val="black"/>
              </a:solidFill>
              <a:latin typeface="Courier"/>
            </a:endParaRPr>
          </a:p>
        </p:txBody>
      </p:sp>
    </p:spTree>
    <p:extLst>
      <p:ext uri="{BB962C8B-B14F-4D97-AF65-F5344CB8AC3E}">
        <p14:creationId xmlns:p14="http://schemas.microsoft.com/office/powerpoint/2010/main" val="18764177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 encoding in one picture</a:t>
            </a:r>
            <a:endParaRPr lang="en-US" dirty="0"/>
          </a:p>
        </p:txBody>
      </p:sp>
      <p:grpSp>
        <p:nvGrpSpPr>
          <p:cNvPr id="79" name="Group 78"/>
          <p:cNvGrpSpPr/>
          <p:nvPr/>
        </p:nvGrpSpPr>
        <p:grpSpPr>
          <a:xfrm>
            <a:off x="7231530" y="4458440"/>
            <a:ext cx="1455270" cy="1045882"/>
            <a:chOff x="7231530" y="4458440"/>
            <a:chExt cx="1455270" cy="1045882"/>
          </a:xfrm>
        </p:grpSpPr>
        <p:sp>
          <p:nvSpPr>
            <p:cNvPr id="23" name="Rectangle 22"/>
            <p:cNvSpPr/>
            <p:nvPr/>
          </p:nvSpPr>
          <p:spPr>
            <a:xfrm>
              <a:off x="7788834" y="4458440"/>
              <a:ext cx="897966" cy="5229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CronosPro-Regular"/>
                  <a:cs typeface="CronosPro-Regular"/>
                </a:rPr>
                <a:t>v</a:t>
              </a:r>
              <a:r>
                <a:rPr lang="en-US" dirty="0" smtClean="0">
                  <a:solidFill>
                    <a:schemeClr val="tx1"/>
                  </a:solidFill>
                  <a:latin typeface="CronosPro-Regular"/>
                  <a:cs typeface="CronosPro-Regular"/>
                </a:rPr>
                <a:t>1</a:t>
              </a:r>
              <a:endParaRPr lang="en-US" dirty="0">
                <a:solidFill>
                  <a:schemeClr val="tx1"/>
                </a:solidFill>
                <a:latin typeface="CronosPro-Regular"/>
                <a:cs typeface="CronosPro-Regular"/>
              </a:endParaRPr>
            </a:p>
          </p:txBody>
        </p:sp>
        <p:sp>
          <p:nvSpPr>
            <p:cNvPr id="24" name="Rectangle 23"/>
            <p:cNvSpPr/>
            <p:nvPr/>
          </p:nvSpPr>
          <p:spPr>
            <a:xfrm>
              <a:off x="7788834" y="4981381"/>
              <a:ext cx="897966" cy="5229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CronosPro-Regular"/>
                  <a:cs typeface="CronosPro-Regular"/>
                </a:rPr>
                <a:t>v</a:t>
              </a:r>
              <a:r>
                <a:rPr lang="en-US" dirty="0" smtClean="0">
                  <a:solidFill>
                    <a:schemeClr val="tx1"/>
                  </a:solidFill>
                  <a:latin typeface="CronosPro-Regular"/>
                  <a:cs typeface="CronosPro-Regular"/>
                </a:rPr>
                <a:t>2</a:t>
              </a:r>
              <a:endParaRPr lang="en-US" dirty="0">
                <a:solidFill>
                  <a:schemeClr val="tx1"/>
                </a:solidFill>
                <a:latin typeface="CronosPro-Regular"/>
                <a:cs typeface="CronosPro-Regular"/>
              </a:endParaRPr>
            </a:p>
          </p:txBody>
        </p:sp>
        <p:cxnSp>
          <p:nvCxnSpPr>
            <p:cNvPr id="26" name="Straight Arrow Connector 25"/>
            <p:cNvCxnSpPr>
              <a:stCxn id="17" idx="3"/>
              <a:endCxn id="23" idx="1"/>
            </p:cNvCxnSpPr>
            <p:nvPr/>
          </p:nvCxnSpPr>
          <p:spPr>
            <a:xfrm>
              <a:off x="7231530" y="4719911"/>
              <a:ext cx="5573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24" idx="1"/>
            </p:cNvCxnSpPr>
            <p:nvPr/>
          </p:nvCxnSpPr>
          <p:spPr>
            <a:xfrm>
              <a:off x="7231530" y="5242852"/>
              <a:ext cx="5573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76" name="Group 75"/>
          <p:cNvGrpSpPr/>
          <p:nvPr/>
        </p:nvGrpSpPr>
        <p:grpSpPr>
          <a:xfrm>
            <a:off x="1927412" y="2483216"/>
            <a:ext cx="3346822" cy="1045882"/>
            <a:chOff x="1927412" y="2483216"/>
            <a:chExt cx="3346822" cy="1045882"/>
          </a:xfrm>
        </p:grpSpPr>
        <p:sp>
          <p:nvSpPr>
            <p:cNvPr id="8" name="Rectangle 7"/>
            <p:cNvSpPr/>
            <p:nvPr/>
          </p:nvSpPr>
          <p:spPr>
            <a:xfrm>
              <a:off x="2826869" y="2483216"/>
              <a:ext cx="2447365" cy="5229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&lt;&lt;fun x1 -&gt; e1,     &gt;&gt; </a:t>
              </a:r>
              <a:endParaRPr lang="en-US" dirty="0">
                <a:solidFill>
                  <a:schemeClr val="tx1"/>
                </a:solidFill>
                <a:latin typeface="CronosPro-Regular"/>
                <a:cs typeface="CronosPro-Regular"/>
              </a:endParaRPr>
            </a:p>
          </p:txBody>
        </p:sp>
        <p:sp>
          <p:nvSpPr>
            <p:cNvPr id="9" name="Rectangle 8"/>
            <p:cNvSpPr/>
            <p:nvPr/>
          </p:nvSpPr>
          <p:spPr>
            <a:xfrm>
              <a:off x="2826869" y="3006157"/>
              <a:ext cx="2447365" cy="5229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CronosPro-Regular"/>
                  <a:cs typeface="CronosPro-Regular"/>
                </a:rPr>
                <a:t>&lt;&lt;fun </a:t>
              </a:r>
              <a:r>
                <a:rPr lang="en-US" dirty="0" smtClean="0">
                  <a:solidFill>
                    <a:schemeClr val="tx1"/>
                  </a:solidFill>
                  <a:latin typeface="CronosPro-Regular"/>
                  <a:cs typeface="CronosPro-Regular"/>
                </a:rPr>
                <a:t>x2 </a:t>
              </a:r>
              <a:r>
                <a:rPr lang="en-US" dirty="0">
                  <a:solidFill>
                    <a:schemeClr val="tx1"/>
                  </a:solidFill>
                  <a:latin typeface="CronosPro-Regular"/>
                  <a:cs typeface="CronosPro-Regular"/>
                </a:rPr>
                <a:t>-&gt; </a:t>
              </a:r>
              <a:r>
                <a:rPr lang="en-US" dirty="0" smtClean="0">
                  <a:solidFill>
                    <a:schemeClr val="tx1"/>
                  </a:solidFill>
                  <a:latin typeface="CronosPro-Regular"/>
                  <a:cs typeface="CronosPro-Regular"/>
                </a:rPr>
                <a:t>e2,     </a:t>
              </a:r>
              <a:r>
                <a:rPr lang="en-US" dirty="0">
                  <a:solidFill>
                    <a:schemeClr val="tx1"/>
                  </a:solidFill>
                  <a:latin typeface="CronosPro-Regular"/>
                  <a:cs typeface="CronosPro-Regular"/>
                </a:rPr>
                <a:t>&gt;&gt; </a:t>
              </a:r>
            </a:p>
          </p:txBody>
        </p:sp>
        <p:cxnSp>
          <p:nvCxnSpPr>
            <p:cNvPr id="12" name="Straight Arrow Connector 11"/>
            <p:cNvCxnSpPr>
              <a:stCxn id="5" idx="3"/>
              <a:endCxn id="8" idx="1"/>
            </p:cNvCxnSpPr>
            <p:nvPr/>
          </p:nvCxnSpPr>
          <p:spPr>
            <a:xfrm>
              <a:off x="1927412" y="2726758"/>
              <a:ext cx="899457" cy="179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7" idx="3"/>
              <a:endCxn id="9" idx="1"/>
            </p:cNvCxnSpPr>
            <p:nvPr/>
          </p:nvCxnSpPr>
          <p:spPr>
            <a:xfrm>
              <a:off x="1927412" y="3249699"/>
              <a:ext cx="899457" cy="179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9010" y="2726758"/>
              <a:ext cx="149412" cy="1374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554067" y="3198899"/>
              <a:ext cx="149412" cy="1374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 name="Group 77"/>
          <p:cNvGrpSpPr/>
          <p:nvPr/>
        </p:nvGrpSpPr>
        <p:grpSpPr>
          <a:xfrm>
            <a:off x="5274234" y="4458440"/>
            <a:ext cx="1957296" cy="1568823"/>
            <a:chOff x="5274234" y="4458440"/>
            <a:chExt cx="1957296" cy="1568823"/>
          </a:xfrm>
        </p:grpSpPr>
        <p:sp>
          <p:nvSpPr>
            <p:cNvPr id="17" name="Rectangle 16"/>
            <p:cNvSpPr/>
            <p:nvPr/>
          </p:nvSpPr>
          <p:spPr>
            <a:xfrm>
              <a:off x="6333564" y="4458440"/>
              <a:ext cx="897966"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f1</a:t>
              </a:r>
              <a:endParaRPr lang="en-US" dirty="0">
                <a:solidFill>
                  <a:schemeClr val="tx1"/>
                </a:solidFill>
                <a:latin typeface="CronosPro-Regular"/>
                <a:cs typeface="CronosPro-Regular"/>
              </a:endParaRPr>
            </a:p>
          </p:txBody>
        </p:sp>
        <p:sp>
          <p:nvSpPr>
            <p:cNvPr id="18" name="Rectangle 17"/>
            <p:cNvSpPr/>
            <p:nvPr/>
          </p:nvSpPr>
          <p:spPr>
            <a:xfrm>
              <a:off x="6333564" y="4981381"/>
              <a:ext cx="897966"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f2</a:t>
              </a:r>
              <a:endParaRPr lang="en-US" dirty="0">
                <a:solidFill>
                  <a:schemeClr val="tx1"/>
                </a:solidFill>
                <a:latin typeface="CronosPro-Regular"/>
                <a:cs typeface="CronosPro-Regular"/>
              </a:endParaRPr>
            </a:p>
          </p:txBody>
        </p:sp>
        <p:cxnSp>
          <p:nvCxnSpPr>
            <p:cNvPr id="20" name="Straight Arrow Connector 19"/>
            <p:cNvCxnSpPr>
              <a:stCxn id="15" idx="3"/>
              <a:endCxn id="17" idx="1"/>
            </p:cNvCxnSpPr>
            <p:nvPr/>
          </p:nvCxnSpPr>
          <p:spPr>
            <a:xfrm>
              <a:off x="5274234" y="4701982"/>
              <a:ext cx="1059330" cy="179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6333564" y="5504322"/>
              <a:ext cx="897966"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a:t>
              </a:r>
              <a:endParaRPr lang="en-US" dirty="0">
                <a:solidFill>
                  <a:schemeClr val="tx1"/>
                </a:solidFill>
                <a:latin typeface="CronosPro-Regular"/>
                <a:cs typeface="CronosPro-Regular"/>
              </a:endParaRPr>
            </a:p>
          </p:txBody>
        </p:sp>
      </p:grpSp>
      <p:cxnSp>
        <p:nvCxnSpPr>
          <p:cNvPr id="40" name="Curved Connector 39"/>
          <p:cNvCxnSpPr>
            <a:stCxn id="16" idx="1"/>
          </p:cNvCxnSpPr>
          <p:nvPr/>
        </p:nvCxnSpPr>
        <p:spPr>
          <a:xfrm rot="10800000">
            <a:off x="586443" y="2804451"/>
            <a:ext cx="3358026" cy="2420472"/>
          </a:xfrm>
          <a:prstGeom prst="curvedConnector3">
            <a:avLst>
              <a:gd name="adj1" fmla="val 110067"/>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97647" y="1668040"/>
            <a:ext cx="482900" cy="369332"/>
          </a:xfrm>
          <a:prstGeom prst="rect">
            <a:avLst/>
          </a:prstGeom>
          <a:noFill/>
        </p:spPr>
        <p:txBody>
          <a:bodyPr wrap="none" rtlCol="0">
            <a:spAutoFit/>
          </a:bodyPr>
          <a:lstStyle/>
          <a:p>
            <a:r>
              <a:rPr lang="en-US" dirty="0" err="1" smtClean="0">
                <a:latin typeface="CronosPro-Regular"/>
                <a:cs typeface="CronosPro-Regular"/>
              </a:rPr>
              <a:t>obj</a:t>
            </a:r>
            <a:endParaRPr lang="en-US" dirty="0">
              <a:latin typeface="CronosPro-Regular"/>
              <a:cs typeface="CronosPro-Regular"/>
            </a:endParaRPr>
          </a:p>
        </p:txBody>
      </p:sp>
      <p:grpSp>
        <p:nvGrpSpPr>
          <p:cNvPr id="75" name="Group 74"/>
          <p:cNvGrpSpPr/>
          <p:nvPr/>
        </p:nvGrpSpPr>
        <p:grpSpPr>
          <a:xfrm>
            <a:off x="597647" y="2037372"/>
            <a:ext cx="1329765" cy="1996738"/>
            <a:chOff x="597647" y="2037372"/>
            <a:chExt cx="1329765" cy="1996738"/>
          </a:xfrm>
        </p:grpSpPr>
        <p:sp>
          <p:nvSpPr>
            <p:cNvPr id="5" name="Rectangle 4"/>
            <p:cNvSpPr/>
            <p:nvPr/>
          </p:nvSpPr>
          <p:spPr>
            <a:xfrm>
              <a:off x="597647" y="2465287"/>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m1</a:t>
              </a:r>
              <a:endParaRPr lang="en-US" dirty="0">
                <a:solidFill>
                  <a:schemeClr val="tx1"/>
                </a:solidFill>
                <a:latin typeface="CronosPro-Regular"/>
                <a:cs typeface="CronosPro-Regular"/>
              </a:endParaRPr>
            </a:p>
          </p:txBody>
        </p:sp>
        <p:sp>
          <p:nvSpPr>
            <p:cNvPr id="7" name="Rectangle 6"/>
            <p:cNvSpPr/>
            <p:nvPr/>
          </p:nvSpPr>
          <p:spPr>
            <a:xfrm>
              <a:off x="597647" y="2988228"/>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m2</a:t>
              </a:r>
              <a:endParaRPr lang="en-US" dirty="0">
                <a:solidFill>
                  <a:schemeClr val="tx1"/>
                </a:solidFill>
                <a:latin typeface="CronosPro-Regular"/>
                <a:cs typeface="CronosPro-Regular"/>
              </a:endParaRPr>
            </a:p>
          </p:txBody>
        </p:sp>
        <p:sp>
          <p:nvSpPr>
            <p:cNvPr id="10" name="Rectangle 9"/>
            <p:cNvSpPr/>
            <p:nvPr/>
          </p:nvSpPr>
          <p:spPr>
            <a:xfrm>
              <a:off x="597647" y="3511169"/>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a:t>
              </a:r>
              <a:endParaRPr lang="en-US" dirty="0">
                <a:solidFill>
                  <a:schemeClr val="tx1"/>
                </a:solidFill>
                <a:latin typeface="CronosPro-Regular"/>
                <a:cs typeface="CronosPro-Regular"/>
              </a:endParaRPr>
            </a:p>
          </p:txBody>
        </p:sp>
        <p:cxnSp>
          <p:nvCxnSpPr>
            <p:cNvPr id="49" name="Straight Arrow Connector 48"/>
            <p:cNvCxnSpPr>
              <a:stCxn id="47" idx="2"/>
            </p:cNvCxnSpPr>
            <p:nvPr/>
          </p:nvCxnSpPr>
          <p:spPr>
            <a:xfrm flipH="1">
              <a:off x="836706" y="2037372"/>
              <a:ext cx="2391" cy="427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0" name="TextBox 49"/>
          <p:cNvSpPr txBox="1"/>
          <p:nvPr/>
        </p:nvSpPr>
        <p:spPr>
          <a:xfrm>
            <a:off x="6724485" y="6484471"/>
            <a:ext cx="2255400" cy="369332"/>
          </a:xfrm>
          <a:prstGeom prst="rect">
            <a:avLst/>
          </a:prstGeom>
          <a:noFill/>
        </p:spPr>
        <p:txBody>
          <a:bodyPr wrap="none" rtlCol="0">
            <a:spAutoFit/>
          </a:bodyPr>
          <a:lstStyle/>
          <a:p>
            <a:r>
              <a:rPr lang="en-US" i="1" dirty="0" smtClean="0">
                <a:latin typeface="CronosPro-Regular"/>
                <a:cs typeface="CronosPro-Regular"/>
              </a:rPr>
              <a:t>dashed means mutable</a:t>
            </a:r>
            <a:endParaRPr lang="en-US" i="1" dirty="0">
              <a:latin typeface="CronosPro-Regular"/>
              <a:cs typeface="CronosPro-Regular"/>
            </a:endParaRPr>
          </a:p>
        </p:txBody>
      </p:sp>
      <p:grpSp>
        <p:nvGrpSpPr>
          <p:cNvPr id="77" name="Group 76"/>
          <p:cNvGrpSpPr/>
          <p:nvPr/>
        </p:nvGrpSpPr>
        <p:grpSpPr>
          <a:xfrm>
            <a:off x="3944469" y="2762616"/>
            <a:ext cx="1329765" cy="3246718"/>
            <a:chOff x="3944469" y="2762616"/>
            <a:chExt cx="1329765" cy="3246718"/>
          </a:xfrm>
        </p:grpSpPr>
        <p:sp>
          <p:nvSpPr>
            <p:cNvPr id="15" name="Rectangle 14"/>
            <p:cNvSpPr/>
            <p:nvPr/>
          </p:nvSpPr>
          <p:spPr>
            <a:xfrm>
              <a:off x="3944469" y="4440511"/>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rep</a:t>
              </a:r>
              <a:endParaRPr lang="en-US" dirty="0">
                <a:solidFill>
                  <a:schemeClr val="tx1"/>
                </a:solidFill>
                <a:latin typeface="CronosPro-Regular"/>
                <a:cs typeface="CronosPro-Regular"/>
              </a:endParaRPr>
            </a:p>
          </p:txBody>
        </p:sp>
        <p:sp>
          <p:nvSpPr>
            <p:cNvPr id="16" name="Rectangle 15"/>
            <p:cNvSpPr/>
            <p:nvPr/>
          </p:nvSpPr>
          <p:spPr>
            <a:xfrm>
              <a:off x="3944469" y="4963452"/>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this</a:t>
              </a:r>
              <a:endParaRPr lang="en-US" dirty="0">
                <a:solidFill>
                  <a:schemeClr val="tx1"/>
                </a:solidFill>
                <a:latin typeface="CronosPro-Regular"/>
                <a:cs typeface="CronosPro-Regular"/>
              </a:endParaRPr>
            </a:p>
          </p:txBody>
        </p:sp>
        <p:cxnSp>
          <p:nvCxnSpPr>
            <p:cNvPr id="30" name="Straight Arrow Connector 29"/>
            <p:cNvCxnSpPr>
              <a:endCxn id="15" idx="0"/>
            </p:cNvCxnSpPr>
            <p:nvPr/>
          </p:nvCxnSpPr>
          <p:spPr>
            <a:xfrm flipH="1">
              <a:off x="4609352" y="2762616"/>
              <a:ext cx="34364" cy="16778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944469" y="5486393"/>
              <a:ext cx="1329765" cy="5229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CronosPro-Regular"/>
                  <a:cs typeface="CronosPro-Regular"/>
                </a:rPr>
                <a:t>super</a:t>
              </a:r>
              <a:endParaRPr lang="en-US" dirty="0">
                <a:solidFill>
                  <a:schemeClr val="tx1"/>
                </a:solidFill>
                <a:latin typeface="CronosPro-Regular"/>
                <a:cs typeface="CronosPro-Regular"/>
              </a:endParaRPr>
            </a:p>
          </p:txBody>
        </p:sp>
      </p:grpSp>
      <p:grpSp>
        <p:nvGrpSpPr>
          <p:cNvPr id="80" name="Group 79"/>
          <p:cNvGrpSpPr/>
          <p:nvPr/>
        </p:nvGrpSpPr>
        <p:grpSpPr>
          <a:xfrm>
            <a:off x="941292" y="5747864"/>
            <a:ext cx="3003177" cy="1086201"/>
            <a:chOff x="941292" y="5747864"/>
            <a:chExt cx="3003177" cy="1086201"/>
          </a:xfrm>
        </p:grpSpPr>
        <p:sp>
          <p:nvSpPr>
            <p:cNvPr id="52" name="Rectangle 51"/>
            <p:cNvSpPr/>
            <p:nvPr/>
          </p:nvSpPr>
          <p:spPr>
            <a:xfrm>
              <a:off x="941292" y="6028736"/>
              <a:ext cx="730641" cy="2435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latin typeface="CronosPro-Regular"/>
                  <a:cs typeface="CronosPro-Regular"/>
                </a:rPr>
                <a:t>m1</a:t>
              </a:r>
              <a:endParaRPr lang="en-US" sz="1050" dirty="0">
                <a:solidFill>
                  <a:schemeClr val="tx1"/>
                </a:solidFill>
                <a:latin typeface="CronosPro-Regular"/>
                <a:cs typeface="CronosPro-Regular"/>
              </a:endParaRPr>
            </a:p>
          </p:txBody>
        </p:sp>
        <p:sp>
          <p:nvSpPr>
            <p:cNvPr id="53" name="Rectangle 52"/>
            <p:cNvSpPr/>
            <p:nvPr/>
          </p:nvSpPr>
          <p:spPr>
            <a:xfrm>
              <a:off x="941292" y="6272277"/>
              <a:ext cx="730641" cy="2435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latin typeface="CronosPro-Regular"/>
                  <a:cs typeface="CronosPro-Regular"/>
                </a:rPr>
                <a:t>m2</a:t>
              </a:r>
              <a:endParaRPr lang="en-US" sz="1050" dirty="0">
                <a:solidFill>
                  <a:schemeClr val="tx1"/>
                </a:solidFill>
                <a:latin typeface="CronosPro-Regular"/>
                <a:cs typeface="CronosPro-Regular"/>
              </a:endParaRPr>
            </a:p>
          </p:txBody>
        </p:sp>
        <p:sp>
          <p:nvSpPr>
            <p:cNvPr id="54" name="Rectangle 53"/>
            <p:cNvSpPr/>
            <p:nvPr/>
          </p:nvSpPr>
          <p:spPr>
            <a:xfrm>
              <a:off x="2154515" y="6034705"/>
              <a:ext cx="1344708" cy="2435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latin typeface="CronosPro-Regular"/>
                  <a:cs typeface="CronosPro-Regular"/>
                </a:rPr>
                <a:t>&lt;&lt;fun x1 -&gt; e1,     &gt;&gt; </a:t>
              </a:r>
              <a:endParaRPr lang="en-US" sz="1050" dirty="0">
                <a:solidFill>
                  <a:schemeClr val="tx1"/>
                </a:solidFill>
                <a:latin typeface="CronosPro-Regular"/>
                <a:cs typeface="CronosPro-Regular"/>
              </a:endParaRPr>
            </a:p>
          </p:txBody>
        </p:sp>
        <p:sp>
          <p:nvSpPr>
            <p:cNvPr id="55" name="Rectangle 54"/>
            <p:cNvSpPr/>
            <p:nvPr/>
          </p:nvSpPr>
          <p:spPr>
            <a:xfrm>
              <a:off x="2154515" y="6272277"/>
              <a:ext cx="1344708" cy="243541"/>
            </a:xfrm>
            <a:prstGeom prst="rect">
              <a:avLst/>
            </a:prstGeom>
            <a:no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latin typeface="CronosPro-Regular"/>
                  <a:cs typeface="CronosPro-Regular"/>
                </a:rPr>
                <a:t>&lt;&lt;fun </a:t>
              </a:r>
              <a:r>
                <a:rPr lang="en-US" sz="1050" dirty="0" smtClean="0">
                  <a:solidFill>
                    <a:schemeClr val="tx1"/>
                  </a:solidFill>
                  <a:latin typeface="CronosPro-Regular"/>
                  <a:cs typeface="CronosPro-Regular"/>
                </a:rPr>
                <a:t>x2 </a:t>
              </a:r>
              <a:r>
                <a:rPr lang="en-US" sz="1050" dirty="0">
                  <a:solidFill>
                    <a:schemeClr val="tx1"/>
                  </a:solidFill>
                  <a:latin typeface="CronosPro-Regular"/>
                  <a:cs typeface="CronosPro-Regular"/>
                </a:rPr>
                <a:t>-&gt; </a:t>
              </a:r>
              <a:r>
                <a:rPr lang="en-US" sz="1050" dirty="0" smtClean="0">
                  <a:solidFill>
                    <a:schemeClr val="tx1"/>
                  </a:solidFill>
                  <a:latin typeface="CronosPro-Regular"/>
                  <a:cs typeface="CronosPro-Regular"/>
                </a:rPr>
                <a:t>e2,     </a:t>
              </a:r>
              <a:r>
                <a:rPr lang="en-US" sz="1050" dirty="0">
                  <a:solidFill>
                    <a:schemeClr val="tx1"/>
                  </a:solidFill>
                  <a:latin typeface="CronosPro-Regular"/>
                  <a:cs typeface="CronosPro-Regular"/>
                </a:rPr>
                <a:t>&gt;&gt; </a:t>
              </a:r>
            </a:p>
          </p:txBody>
        </p:sp>
        <p:sp>
          <p:nvSpPr>
            <p:cNvPr id="56" name="Rectangle 55"/>
            <p:cNvSpPr/>
            <p:nvPr/>
          </p:nvSpPr>
          <p:spPr>
            <a:xfrm>
              <a:off x="941292" y="6515818"/>
              <a:ext cx="730641" cy="2435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latin typeface="CronosPro-Regular"/>
                  <a:cs typeface="CronosPro-Regular"/>
                </a:rPr>
                <a:t>...</a:t>
              </a:r>
              <a:endParaRPr lang="en-US" sz="1050" dirty="0">
                <a:solidFill>
                  <a:schemeClr val="tx1"/>
                </a:solidFill>
                <a:latin typeface="CronosPro-Regular"/>
                <a:cs typeface="CronosPro-Regular"/>
              </a:endParaRPr>
            </a:p>
          </p:txBody>
        </p:sp>
        <p:cxnSp>
          <p:nvCxnSpPr>
            <p:cNvPr id="57" name="Straight Arrow Connector 56"/>
            <p:cNvCxnSpPr>
              <a:stCxn id="52" idx="3"/>
              <a:endCxn id="54" idx="1"/>
            </p:cNvCxnSpPr>
            <p:nvPr/>
          </p:nvCxnSpPr>
          <p:spPr>
            <a:xfrm>
              <a:off x="1671933" y="6150507"/>
              <a:ext cx="482582" cy="59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53" idx="3"/>
              <a:endCxn id="55" idx="1"/>
            </p:cNvCxnSpPr>
            <p:nvPr/>
          </p:nvCxnSpPr>
          <p:spPr>
            <a:xfrm>
              <a:off x="1671933" y="6394048"/>
              <a:ext cx="4825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urved Connector 69"/>
            <p:cNvCxnSpPr>
              <a:stCxn id="51" idx="1"/>
            </p:cNvCxnSpPr>
            <p:nvPr/>
          </p:nvCxnSpPr>
          <p:spPr>
            <a:xfrm rot="10800000" flipV="1">
              <a:off x="1080547" y="5747864"/>
              <a:ext cx="2863922" cy="261470"/>
            </a:xfrm>
            <a:prstGeom prst="curvedConnector3">
              <a:avLst>
                <a:gd name="adj1" fmla="val 97997"/>
              </a:avLst>
            </a:prstGeom>
            <a:ln>
              <a:tailEnd type="arrow"/>
            </a:ln>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2572869" y="6590524"/>
              <a:ext cx="730641" cy="2435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latin typeface="CronosPro-Regular"/>
                  <a:cs typeface="CronosPro-Regular"/>
                </a:rPr>
                <a:t>...</a:t>
              </a:r>
              <a:endParaRPr lang="en-US" sz="1600" dirty="0">
                <a:solidFill>
                  <a:schemeClr val="tx1"/>
                </a:solidFill>
                <a:latin typeface="CronosPro-Regular"/>
                <a:cs typeface="CronosPro-Regular"/>
              </a:endParaRPr>
            </a:p>
          </p:txBody>
        </p:sp>
      </p:grpSp>
    </p:spTree>
    <p:extLst>
      <p:ext uri="{BB962C8B-B14F-4D97-AF65-F5344CB8AC3E}">
        <p14:creationId xmlns:p14="http://schemas.microsoft.com/office/powerpoint/2010/main" val="6450340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b="1" dirty="0" smtClean="0"/>
              <a:t>Encapsulation:</a:t>
            </a:r>
          </a:p>
          <a:p>
            <a:pPr lvl="1"/>
            <a:r>
              <a:rPr lang="en-US" dirty="0"/>
              <a:t>I</a:t>
            </a:r>
            <a:r>
              <a:rPr lang="en-US" dirty="0" smtClean="0"/>
              <a:t>nternal state created by passing class function a record</a:t>
            </a:r>
          </a:p>
          <a:p>
            <a:pPr lvl="1"/>
            <a:r>
              <a:rPr lang="en-US" dirty="0" smtClean="0"/>
              <a:t>Record never visible to outside world</a:t>
            </a:r>
          </a:p>
          <a:p>
            <a:pPr lvl="1"/>
            <a:r>
              <a:rPr lang="en-US" dirty="0" smtClean="0">
                <a:solidFill>
                  <a:schemeClr val="accent1"/>
                </a:solidFill>
              </a:rPr>
              <a:t>Closures are a key part of that implementation</a:t>
            </a:r>
          </a:p>
          <a:p>
            <a:pPr marL="514350" indent="-514350">
              <a:buFont typeface="+mj-lt"/>
              <a:buAutoNum type="arabicPeriod"/>
            </a:pPr>
            <a:r>
              <a:rPr lang="en-US" b="1" dirty="0" smtClean="0"/>
              <a:t>Subtyping:</a:t>
            </a:r>
          </a:p>
          <a:p>
            <a:pPr lvl="1"/>
            <a:r>
              <a:rPr lang="en-US" dirty="0" smtClean="0"/>
              <a:t>Insert explicit coercion functions to </a:t>
            </a:r>
            <a:r>
              <a:rPr lang="en-US" dirty="0" err="1" smtClean="0"/>
              <a:t>upcast</a:t>
            </a:r>
            <a:r>
              <a:rPr lang="en-US" dirty="0" smtClean="0"/>
              <a:t> from subtype to </a:t>
            </a:r>
            <a:r>
              <a:rPr lang="en-US" dirty="0" err="1" smtClean="0"/>
              <a:t>supertype</a:t>
            </a:r>
            <a:endParaRPr lang="en-US" dirty="0" smtClean="0"/>
          </a:p>
          <a:p>
            <a:pPr lvl="1"/>
            <a:r>
              <a:rPr lang="en-US" dirty="0" smtClean="0">
                <a:solidFill>
                  <a:srgbClr val="4F81BD"/>
                </a:solidFill>
              </a:rPr>
              <a:t>Wouldn't be needed if </a:t>
            </a:r>
            <a:r>
              <a:rPr lang="en-US" dirty="0" err="1" smtClean="0">
                <a:solidFill>
                  <a:srgbClr val="4F81BD"/>
                </a:solidFill>
              </a:rPr>
              <a:t>OCaml's</a:t>
            </a:r>
            <a:r>
              <a:rPr lang="en-US" dirty="0" smtClean="0">
                <a:solidFill>
                  <a:srgbClr val="4F81BD"/>
                </a:solidFill>
              </a:rPr>
              <a:t> type system were a little richer</a:t>
            </a:r>
          </a:p>
          <a:p>
            <a:pPr marL="514350" indent="-514350">
              <a:buFont typeface="+mj-lt"/>
              <a:buAutoNum type="arabicPeriod"/>
            </a:pPr>
            <a:r>
              <a:rPr lang="en-US" b="1" dirty="0" smtClean="0"/>
              <a:t>Inheritance:</a:t>
            </a:r>
          </a:p>
          <a:p>
            <a:pPr lvl="1"/>
            <a:r>
              <a:rPr lang="en-US" dirty="0" smtClean="0"/>
              <a:t>Class function copies implementation of method from one object to another</a:t>
            </a:r>
          </a:p>
          <a:p>
            <a:pPr lvl="1"/>
            <a:r>
              <a:rPr lang="en-US" dirty="0" smtClean="0">
                <a:solidFill>
                  <a:srgbClr val="4F81BD"/>
                </a:solidFill>
              </a:rPr>
              <a:t>Could implement more efficiently by having one method table per class instead of per object</a:t>
            </a:r>
          </a:p>
          <a:p>
            <a:pPr marL="514350" indent="-514350">
              <a:buFont typeface="+mj-lt"/>
              <a:buAutoNum type="arabicPeriod"/>
            </a:pPr>
            <a:r>
              <a:rPr lang="en-US" b="1" dirty="0" smtClean="0"/>
              <a:t>Dynamic dispatch:</a:t>
            </a:r>
          </a:p>
          <a:p>
            <a:pPr lvl="1"/>
            <a:r>
              <a:rPr lang="en-US" dirty="0" smtClean="0"/>
              <a:t>Object is parameterized on itself</a:t>
            </a:r>
          </a:p>
          <a:p>
            <a:pPr lvl="1"/>
            <a:r>
              <a:rPr lang="en-US" dirty="0" smtClean="0">
                <a:solidFill>
                  <a:srgbClr val="4F81BD"/>
                </a:solidFill>
              </a:rPr>
              <a:t>Tricky to implement in OCaml</a:t>
            </a:r>
          </a:p>
          <a:p>
            <a:pPr lvl="1"/>
            <a:endParaRPr lang="en-US" dirty="0"/>
          </a:p>
        </p:txBody>
      </p:sp>
    </p:spTree>
    <p:extLst>
      <p:ext uri="{BB962C8B-B14F-4D97-AF65-F5344CB8AC3E}">
        <p14:creationId xmlns:p14="http://schemas.microsoft.com/office/powerpoint/2010/main" val="24552236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object?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An object is a record of mutable functions, and is parameterized on both internal state and itself.  </a:t>
            </a:r>
            <a:br>
              <a:rPr lang="en-US" dirty="0" smtClean="0"/>
            </a:br>
            <a:r>
              <a:rPr lang="en-US" sz="2400" i="1" dirty="0" smtClean="0"/>
              <a:t>(in our encoding, anyway)</a:t>
            </a:r>
          </a:p>
          <a:p>
            <a:pPr marL="0" indent="0">
              <a:buNone/>
            </a:pPr>
            <a:endParaRPr lang="en-US" sz="2400" i="1" dirty="0" smtClean="0"/>
          </a:p>
          <a:p>
            <a:r>
              <a:rPr lang="en-US" dirty="0" smtClean="0"/>
              <a:t>We implemented (encoded) objects in OCaml</a:t>
            </a:r>
            <a:endParaRPr lang="en-US" dirty="0"/>
          </a:p>
          <a:p>
            <a:r>
              <a:rPr lang="en-US" dirty="0" smtClean="0"/>
              <a:t>"</a:t>
            </a:r>
            <a:r>
              <a:rPr lang="en-US" dirty="0"/>
              <a:t>Just because you've implemented something doesn't mean you understand it.</a:t>
            </a:r>
            <a:r>
              <a:rPr lang="en-US" dirty="0" smtClean="0"/>
              <a:t>"  – </a:t>
            </a:r>
            <a:r>
              <a:rPr lang="en-US" dirty="0"/>
              <a:t>Brian Cantwell Smith</a:t>
            </a:r>
          </a:p>
          <a:p>
            <a:pPr marL="0" indent="0">
              <a:buNone/>
            </a:pPr>
            <a:endParaRPr lang="en-US" dirty="0" smtClean="0"/>
          </a:p>
          <a:p>
            <a:pPr marL="0" indent="0">
              <a:buNone/>
            </a:pPr>
            <a:r>
              <a:rPr lang="en-US" dirty="0" smtClean="0"/>
              <a:t>I hope:</a:t>
            </a:r>
          </a:p>
          <a:p>
            <a:r>
              <a:rPr lang="en-US" dirty="0" smtClean="0"/>
              <a:t>Now you understand objects a little better</a:t>
            </a:r>
          </a:p>
          <a:p>
            <a:r>
              <a:rPr lang="en-US" dirty="0" smtClean="0">
                <a:solidFill>
                  <a:schemeClr val="accent1"/>
                </a:solidFill>
              </a:rPr>
              <a:t>Now you appreciate the power and complexity of OOP a lot better</a:t>
            </a:r>
          </a:p>
          <a:p>
            <a:r>
              <a:rPr lang="en-US" dirty="0" smtClean="0"/>
              <a:t>(go to CS 4120 for the full enchilada)</a:t>
            </a:r>
          </a:p>
        </p:txBody>
      </p:sp>
    </p:spTree>
    <p:extLst>
      <p:ext uri="{BB962C8B-B14F-4D97-AF65-F5344CB8AC3E}">
        <p14:creationId xmlns:p14="http://schemas.microsoft.com/office/powerpoint/2010/main" val="1557770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of OOP</a:t>
            </a:r>
            <a:endParaRPr lang="en-US" dirty="0"/>
          </a:p>
        </p:txBody>
      </p:sp>
      <p:sp>
        <p:nvSpPr>
          <p:cNvPr id="3" name="Content Placeholder 2"/>
          <p:cNvSpPr>
            <a:spLocks noGrp="1"/>
          </p:cNvSpPr>
          <p:nvPr>
            <p:ph idx="1"/>
          </p:nvPr>
        </p:nvSpPr>
        <p:spPr/>
        <p:txBody>
          <a:bodyPr/>
          <a:lstStyle/>
          <a:p>
            <a:r>
              <a:rPr lang="en-US" dirty="0" smtClean="0"/>
              <a:t>Just as FP has a core calculus inside it</a:t>
            </a:r>
          </a:p>
          <a:p>
            <a:pPr lvl="1"/>
            <a:r>
              <a:rPr lang="en-US" dirty="0" smtClean="0"/>
              <a:t>lambda calculus</a:t>
            </a:r>
          </a:p>
          <a:p>
            <a:r>
              <a:rPr lang="en-US" dirty="0" smtClean="0"/>
              <a:t>OOP has a core calculus</a:t>
            </a:r>
          </a:p>
          <a:p>
            <a:pPr lvl="1"/>
            <a:r>
              <a:rPr lang="en-US" dirty="0" smtClean="0"/>
              <a:t>sigma calculus</a:t>
            </a:r>
            <a:endParaRPr lang="en-US" dirty="0"/>
          </a:p>
        </p:txBody>
      </p:sp>
    </p:spTree>
    <p:extLst>
      <p:ext uri="{BB962C8B-B14F-4D97-AF65-F5344CB8AC3E}">
        <p14:creationId xmlns:p14="http://schemas.microsoft.com/office/powerpoint/2010/main" val="22408326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key features of OOP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Encapsulation</a:t>
            </a:r>
          </a:p>
          <a:p>
            <a:pPr marL="514350" indent="-514350">
              <a:buFont typeface="+mj-lt"/>
              <a:buAutoNum type="arabicPeriod"/>
            </a:pPr>
            <a:r>
              <a:rPr lang="en-US" dirty="0" smtClean="0"/>
              <a:t>Subtyping</a:t>
            </a:r>
          </a:p>
          <a:p>
            <a:pPr marL="514350" indent="-514350">
              <a:buFont typeface="+mj-lt"/>
              <a:buAutoNum type="arabicPeriod"/>
            </a:pPr>
            <a:r>
              <a:rPr lang="en-US" dirty="0" smtClean="0"/>
              <a:t>Inheritance</a:t>
            </a:r>
          </a:p>
          <a:p>
            <a:pPr marL="514350" indent="-514350">
              <a:buFont typeface="+mj-lt"/>
              <a:buAutoNum type="arabicPeriod"/>
            </a:pPr>
            <a:r>
              <a:rPr lang="en-US" dirty="0" smtClean="0">
                <a:solidFill>
                  <a:srgbClr val="FF0000"/>
                </a:solidFill>
              </a:rPr>
              <a:t>Dynamic dispatch</a:t>
            </a:r>
          </a:p>
        </p:txBody>
      </p:sp>
    </p:spTree>
    <p:extLst>
      <p:ext uri="{BB962C8B-B14F-4D97-AF65-F5344CB8AC3E}">
        <p14:creationId xmlns:p14="http://schemas.microsoft.com/office/powerpoint/2010/main" val="413146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Sigma calculus</a:t>
            </a:r>
            <a:endParaRPr lang="en-US" dirty="0"/>
          </a:p>
        </p:txBody>
      </p:sp>
      <p:sp>
        <p:nvSpPr>
          <p:cNvPr id="3" name="Content Placeholder 2"/>
          <p:cNvSpPr>
            <a:spLocks noGrp="1"/>
          </p:cNvSpPr>
          <p:nvPr>
            <p:ph idx="1"/>
          </p:nvPr>
        </p:nvSpPr>
        <p:spPr/>
        <p:txBody>
          <a:bodyPr>
            <a:normAutofit/>
          </a:bodyPr>
          <a:lstStyle/>
          <a:p>
            <a:pPr marL="0" indent="0">
              <a:buNone/>
            </a:pPr>
            <a:r>
              <a:rPr lang="de-DE" b="1" dirty="0" smtClean="0"/>
              <a:t>Syntax:</a:t>
            </a:r>
          </a:p>
          <a:p>
            <a:pPr marL="0" indent="0">
              <a:buNone/>
            </a:pPr>
            <a:endParaRPr lang="de-DE" sz="1600" b="1" dirty="0" smtClean="0"/>
          </a:p>
          <a:p>
            <a:pPr marL="0" indent="0">
              <a:buNone/>
            </a:pPr>
            <a:r>
              <a:rPr lang="de-DE" sz="2800" b="1" dirty="0" err="1" smtClean="0">
                <a:latin typeface="Courier New"/>
                <a:cs typeface="Courier New"/>
              </a:rPr>
              <a:t>e</a:t>
            </a:r>
            <a:r>
              <a:rPr lang="de-DE" sz="2800" b="1" dirty="0" smtClean="0">
                <a:latin typeface="Courier New"/>
                <a:cs typeface="Courier New"/>
              </a:rPr>
              <a:t> </a:t>
            </a:r>
            <a:r>
              <a:rPr lang="de-DE" sz="2800" b="1" dirty="0">
                <a:latin typeface="Courier New"/>
                <a:cs typeface="Courier New"/>
              </a:rPr>
              <a:t>::=</a:t>
            </a:r>
          </a:p>
          <a:p>
            <a:pPr marL="0" indent="0">
              <a:buNone/>
            </a:pPr>
            <a:r>
              <a:rPr lang="de-DE" sz="2800" b="1" dirty="0">
                <a:latin typeface="Courier New"/>
                <a:cs typeface="Courier New"/>
              </a:rPr>
              <a:t>  | </a:t>
            </a:r>
            <a:r>
              <a:rPr lang="de-DE" sz="2800" b="1" dirty="0" smtClean="0">
                <a:latin typeface="Courier New"/>
                <a:cs typeface="Courier New"/>
              </a:rPr>
              <a:t>x               </a:t>
            </a:r>
            <a:r>
              <a:rPr lang="de-DE" sz="2800" i="1" dirty="0" smtClean="0"/>
              <a:t>variable</a:t>
            </a:r>
            <a:endParaRPr lang="de-DE" sz="2800" i="1" dirty="0"/>
          </a:p>
          <a:p>
            <a:pPr marL="0" indent="0">
              <a:buNone/>
            </a:pPr>
            <a:r>
              <a:rPr lang="de-DE" sz="2800" b="1" dirty="0">
                <a:latin typeface="Courier New"/>
                <a:cs typeface="Courier New"/>
              </a:rPr>
              <a:t>  | </a:t>
            </a:r>
            <a:r>
              <a:rPr lang="de-DE" sz="2800" b="1" dirty="0" err="1" smtClean="0">
                <a:latin typeface="Courier New"/>
                <a:cs typeface="Courier New"/>
              </a:rPr>
              <a:t>e.l</a:t>
            </a:r>
            <a:r>
              <a:rPr lang="de-DE" sz="2800" b="1" dirty="0" smtClean="0">
                <a:latin typeface="Courier New"/>
                <a:cs typeface="Courier New"/>
              </a:rPr>
              <a:t>             </a:t>
            </a:r>
            <a:r>
              <a:rPr lang="de-DE" sz="2800" i="1" dirty="0" err="1" smtClean="0"/>
              <a:t>method</a:t>
            </a:r>
            <a:r>
              <a:rPr lang="de-DE" sz="2800" i="1" dirty="0" smtClean="0"/>
              <a:t> </a:t>
            </a:r>
            <a:r>
              <a:rPr lang="de-DE" sz="2800" i="1" dirty="0" err="1" smtClean="0"/>
              <a:t>invocation</a:t>
            </a:r>
            <a:endParaRPr lang="de-DE" sz="2800" i="1" dirty="0"/>
          </a:p>
          <a:p>
            <a:pPr marL="0" indent="0">
              <a:buNone/>
            </a:pPr>
            <a:r>
              <a:rPr lang="de-DE" sz="2800" b="1" dirty="0">
                <a:latin typeface="Courier New"/>
                <a:cs typeface="Courier New"/>
              </a:rPr>
              <a:t>  | e1.l := $</a:t>
            </a:r>
            <a:r>
              <a:rPr lang="de-DE" sz="2800" b="1" dirty="0" smtClean="0">
                <a:latin typeface="Courier New"/>
                <a:cs typeface="Courier New"/>
              </a:rPr>
              <a:t>x.e2   </a:t>
            </a:r>
            <a:r>
              <a:rPr lang="de-DE" sz="2800" i="1" dirty="0" err="1" smtClean="0"/>
              <a:t>method</a:t>
            </a:r>
            <a:r>
              <a:rPr lang="de-DE" sz="2800" i="1" dirty="0" smtClean="0"/>
              <a:t> update</a:t>
            </a:r>
            <a:endParaRPr lang="de-DE" sz="2800" i="1" dirty="0"/>
          </a:p>
          <a:p>
            <a:pPr marL="0" indent="0">
              <a:buNone/>
            </a:pPr>
            <a:r>
              <a:rPr lang="de-DE" sz="2800" b="1" dirty="0">
                <a:latin typeface="Courier New"/>
                <a:cs typeface="Courier New"/>
              </a:rPr>
              <a:t>  | [l1 = $x1.e1; </a:t>
            </a:r>
            <a:r>
              <a:rPr lang="de-DE" sz="2800" b="1" dirty="0" smtClean="0">
                <a:latin typeface="Courier New"/>
                <a:cs typeface="Courier New"/>
              </a:rPr>
              <a:t>  </a:t>
            </a:r>
            <a:r>
              <a:rPr lang="de-DE" sz="2800" i="1" dirty="0" err="1" smtClean="0"/>
              <a:t>object</a:t>
            </a:r>
            <a:endParaRPr lang="de-DE" sz="2800" i="1" dirty="0" smtClean="0"/>
          </a:p>
          <a:p>
            <a:pPr marL="0" indent="0">
              <a:buNone/>
            </a:pPr>
            <a:r>
              <a:rPr lang="de-DE" sz="2800" b="1" dirty="0">
                <a:latin typeface="Courier New"/>
                <a:cs typeface="Courier New"/>
              </a:rPr>
              <a:t> </a:t>
            </a:r>
            <a:r>
              <a:rPr lang="de-DE" sz="2800" b="1" dirty="0" smtClean="0">
                <a:latin typeface="Courier New"/>
                <a:cs typeface="Courier New"/>
              </a:rPr>
              <a:t>    .</a:t>
            </a:r>
            <a:r>
              <a:rPr lang="de-DE" sz="2800" b="1" dirty="0">
                <a:latin typeface="Courier New"/>
                <a:cs typeface="Courier New"/>
              </a:rPr>
              <a:t>..; </a:t>
            </a:r>
            <a:endParaRPr lang="de-DE" sz="2800" b="1" dirty="0" smtClean="0">
              <a:latin typeface="Courier New"/>
              <a:cs typeface="Courier New"/>
            </a:endParaRPr>
          </a:p>
          <a:p>
            <a:pPr marL="0" indent="0">
              <a:buNone/>
            </a:pPr>
            <a:r>
              <a:rPr lang="de-DE" sz="2800" b="1" dirty="0">
                <a:latin typeface="Courier New"/>
                <a:cs typeface="Courier New"/>
              </a:rPr>
              <a:t> </a:t>
            </a:r>
            <a:r>
              <a:rPr lang="de-DE" sz="2800" b="1" dirty="0" smtClean="0">
                <a:latin typeface="Courier New"/>
                <a:cs typeface="Courier New"/>
              </a:rPr>
              <a:t>    </a:t>
            </a:r>
            <a:r>
              <a:rPr lang="de-DE" sz="2800" b="1" dirty="0" err="1" smtClean="0">
                <a:latin typeface="Courier New"/>
                <a:cs typeface="Courier New"/>
              </a:rPr>
              <a:t>ln</a:t>
            </a:r>
            <a:r>
              <a:rPr lang="de-DE" sz="2800" b="1" dirty="0" smtClean="0">
                <a:latin typeface="Courier New"/>
                <a:cs typeface="Courier New"/>
              </a:rPr>
              <a:t> </a:t>
            </a:r>
            <a:r>
              <a:rPr lang="de-DE" sz="2800" b="1" dirty="0">
                <a:latin typeface="Courier New"/>
                <a:cs typeface="Courier New"/>
              </a:rPr>
              <a:t>= $</a:t>
            </a:r>
            <a:r>
              <a:rPr lang="de-DE" sz="2800" b="1" dirty="0" err="1">
                <a:latin typeface="Courier New"/>
                <a:cs typeface="Courier New"/>
              </a:rPr>
              <a:t>xn.en</a:t>
            </a:r>
            <a:r>
              <a:rPr lang="de-DE" sz="2800" b="1" dirty="0">
                <a:latin typeface="Courier New"/>
                <a:cs typeface="Courier New"/>
              </a:rPr>
              <a:t>]</a:t>
            </a:r>
            <a:endParaRPr lang="en-US" sz="2800" b="1" dirty="0">
              <a:latin typeface="Courier New"/>
              <a:cs typeface="Courier New"/>
            </a:endParaRPr>
          </a:p>
        </p:txBody>
      </p:sp>
    </p:spTree>
    <p:extLst>
      <p:ext uri="{BB962C8B-B14F-4D97-AF65-F5344CB8AC3E}">
        <p14:creationId xmlns:p14="http://schemas.microsoft.com/office/powerpoint/2010/main" val="27120886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Courier New"/>
                <a:cs typeface="Courier New"/>
              </a:rPr>
              <a:t>$x . e</a:t>
            </a:r>
          </a:p>
          <a:p>
            <a:endParaRPr lang="en-US" dirty="0" smtClean="0"/>
          </a:p>
          <a:p>
            <a:r>
              <a:rPr lang="en-US" dirty="0" smtClean="0"/>
              <a:t>the body is </a:t>
            </a:r>
            <a:r>
              <a:rPr lang="en-US" b="1" dirty="0" smtClean="0">
                <a:latin typeface="Courier New"/>
                <a:cs typeface="Courier New"/>
              </a:rPr>
              <a:t>e</a:t>
            </a:r>
          </a:p>
          <a:p>
            <a:r>
              <a:rPr lang="en-US" dirty="0" smtClean="0"/>
              <a:t>the bound variable </a:t>
            </a:r>
            <a:r>
              <a:rPr lang="en-US" b="1" dirty="0" smtClean="0">
                <a:latin typeface="Courier New"/>
                <a:cs typeface="Courier New"/>
              </a:rPr>
              <a:t>x</a:t>
            </a:r>
            <a:r>
              <a:rPr lang="en-US" dirty="0" smtClean="0"/>
              <a:t> is the receiving object</a:t>
            </a:r>
          </a:p>
          <a:p>
            <a:r>
              <a:rPr lang="en-US" dirty="0" smtClean="0"/>
              <a:t>note: no other arguments (not needed!)</a:t>
            </a:r>
            <a:endParaRPr lang="en-US" dirty="0"/>
          </a:p>
        </p:txBody>
      </p:sp>
    </p:spTree>
    <p:extLst>
      <p:ext uri="{BB962C8B-B14F-4D97-AF65-F5344CB8AC3E}">
        <p14:creationId xmlns:p14="http://schemas.microsoft.com/office/powerpoint/2010/main" val="18515874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err="1" smtClean="0">
                <a:solidFill>
                  <a:schemeClr val="tx2"/>
                </a:solidFill>
                <a:latin typeface="Courier New"/>
                <a:cs typeface="Courier New"/>
              </a:rPr>
              <a:t>e.l</a:t>
            </a:r>
            <a:r>
              <a:rPr lang="en-US" b="1" dirty="0" smtClean="0">
                <a:solidFill>
                  <a:schemeClr val="tx2"/>
                </a:solidFill>
                <a:latin typeface="Courier New"/>
                <a:cs typeface="Courier New"/>
              </a:rPr>
              <a:t> </a:t>
            </a:r>
            <a:r>
              <a:rPr lang="en-US" b="1" dirty="0">
                <a:solidFill>
                  <a:schemeClr val="tx2"/>
                </a:solidFill>
                <a:latin typeface="Courier New"/>
                <a:cs typeface="Courier New"/>
              </a:rPr>
              <a:t>--&gt; </a:t>
            </a:r>
            <a:r>
              <a:rPr lang="en-US" b="1" dirty="0" err="1">
                <a:solidFill>
                  <a:schemeClr val="tx2"/>
                </a:solidFill>
                <a:latin typeface="Courier New"/>
                <a:cs typeface="Courier New"/>
              </a:rPr>
              <a:t>e'.l</a:t>
            </a:r>
            <a:endParaRPr lang="en-US" b="1" dirty="0">
              <a:solidFill>
                <a:schemeClr val="tx2"/>
              </a:solidFill>
              <a:latin typeface="Courier New"/>
              <a:cs typeface="Courier New"/>
            </a:endParaRPr>
          </a:p>
          <a:p>
            <a:pPr marL="0" indent="0">
              <a:buNone/>
            </a:pPr>
            <a:r>
              <a:rPr lang="en-US" b="1" dirty="0">
                <a:solidFill>
                  <a:schemeClr val="tx2"/>
                </a:solidFill>
                <a:latin typeface="Courier New"/>
                <a:cs typeface="Courier New"/>
              </a:rPr>
              <a:t>	if e --&gt; e'</a:t>
            </a:r>
          </a:p>
          <a:p>
            <a:pPr marL="0" indent="0">
              <a:buNone/>
            </a:pPr>
            <a:r>
              <a:rPr lang="en-US" b="1" dirty="0">
                <a:solidFill>
                  <a:schemeClr val="tx2"/>
                </a:solidFill>
                <a:latin typeface="Courier New"/>
                <a:cs typeface="Courier New"/>
              </a:rPr>
              <a:t>	</a:t>
            </a:r>
          </a:p>
          <a:p>
            <a:pPr marL="0" indent="0">
              <a:buNone/>
            </a:pPr>
            <a:r>
              <a:rPr lang="en-US" b="1" dirty="0" err="1">
                <a:solidFill>
                  <a:schemeClr val="tx2"/>
                </a:solidFill>
                <a:latin typeface="Courier New"/>
                <a:cs typeface="Courier New"/>
              </a:rPr>
              <a:t>v.l</a:t>
            </a:r>
            <a:r>
              <a:rPr lang="en-US" b="1" dirty="0">
                <a:solidFill>
                  <a:schemeClr val="tx2"/>
                </a:solidFill>
                <a:latin typeface="Courier New"/>
                <a:cs typeface="Courier New"/>
              </a:rPr>
              <a:t> --&gt; e{v/x}</a:t>
            </a:r>
          </a:p>
          <a:p>
            <a:pPr marL="0" indent="0">
              <a:buNone/>
            </a:pPr>
            <a:r>
              <a:rPr lang="en-US" b="1" dirty="0">
                <a:solidFill>
                  <a:schemeClr val="tx2"/>
                </a:solidFill>
                <a:latin typeface="Courier New"/>
                <a:cs typeface="Courier New"/>
              </a:rPr>
              <a:t>	if v=[...; l = $</a:t>
            </a:r>
            <a:r>
              <a:rPr lang="en-US" b="1" dirty="0" err="1">
                <a:solidFill>
                  <a:schemeClr val="tx2"/>
                </a:solidFill>
                <a:latin typeface="Courier New"/>
                <a:cs typeface="Courier New"/>
              </a:rPr>
              <a:t>x.e</a:t>
            </a:r>
            <a:r>
              <a:rPr lang="en-US" b="1" dirty="0">
                <a:solidFill>
                  <a:schemeClr val="tx2"/>
                </a:solidFill>
                <a:latin typeface="Courier New"/>
                <a:cs typeface="Courier New"/>
              </a:rPr>
              <a:t>; ...</a:t>
            </a:r>
            <a:r>
              <a:rPr lang="en-US" b="1" dirty="0" smtClean="0">
                <a:solidFill>
                  <a:schemeClr val="tx2"/>
                </a:solidFill>
                <a:latin typeface="Courier New"/>
                <a:cs typeface="Courier New"/>
              </a:rPr>
              <a:t>]   </a:t>
            </a:r>
            <a:r>
              <a:rPr lang="en-US" i="1" dirty="0" smtClean="0">
                <a:solidFill>
                  <a:schemeClr val="tx2"/>
                </a:solidFill>
              </a:rPr>
              <a:t>values are objects</a:t>
            </a:r>
            <a:endParaRPr lang="en-US" dirty="0">
              <a:solidFill>
                <a:schemeClr val="tx2"/>
              </a:solidFill>
            </a:endParaRPr>
          </a:p>
          <a:p>
            <a:pPr marL="0" indent="0">
              <a:buNone/>
            </a:pPr>
            <a:r>
              <a:rPr lang="en-US" b="1" dirty="0">
                <a:solidFill>
                  <a:schemeClr val="tx2"/>
                </a:solidFill>
                <a:latin typeface="Courier New"/>
                <a:cs typeface="Courier New"/>
              </a:rPr>
              <a:t>	</a:t>
            </a:r>
          </a:p>
          <a:p>
            <a:pPr marL="0" indent="0">
              <a:buNone/>
            </a:pPr>
            <a:r>
              <a:rPr lang="en-US" b="1" dirty="0">
                <a:solidFill>
                  <a:schemeClr val="tx2"/>
                </a:solidFill>
                <a:latin typeface="Courier New"/>
                <a:cs typeface="Courier New"/>
              </a:rPr>
              <a:t>e1.l := $x.e2 --&gt; e1'.l := $x.e2</a:t>
            </a:r>
          </a:p>
          <a:p>
            <a:pPr marL="0" indent="0">
              <a:buNone/>
            </a:pPr>
            <a:r>
              <a:rPr lang="en-US" b="1" dirty="0">
                <a:solidFill>
                  <a:schemeClr val="tx2"/>
                </a:solidFill>
                <a:latin typeface="Courier New"/>
                <a:cs typeface="Courier New"/>
              </a:rPr>
              <a:t>	if e1 --&gt; e1'</a:t>
            </a:r>
          </a:p>
          <a:p>
            <a:pPr marL="0" indent="0">
              <a:buNone/>
            </a:pPr>
            <a:r>
              <a:rPr lang="en-US" b="1" dirty="0">
                <a:solidFill>
                  <a:schemeClr val="tx2"/>
                </a:solidFill>
                <a:latin typeface="Courier New"/>
                <a:cs typeface="Courier New"/>
              </a:rPr>
              <a:t>	</a:t>
            </a:r>
          </a:p>
          <a:p>
            <a:pPr marL="0" indent="0">
              <a:buNone/>
            </a:pPr>
            <a:r>
              <a:rPr lang="en-US" b="1" dirty="0" err="1">
                <a:solidFill>
                  <a:schemeClr val="tx2"/>
                </a:solidFill>
                <a:latin typeface="Courier New"/>
                <a:cs typeface="Courier New"/>
              </a:rPr>
              <a:t>v.l</a:t>
            </a:r>
            <a:r>
              <a:rPr lang="en-US" b="1" dirty="0">
                <a:solidFill>
                  <a:schemeClr val="tx2"/>
                </a:solidFill>
                <a:latin typeface="Courier New"/>
                <a:cs typeface="Courier New"/>
              </a:rPr>
              <a:t> := $</a:t>
            </a:r>
            <a:r>
              <a:rPr lang="en-US" b="1" dirty="0" err="1">
                <a:solidFill>
                  <a:schemeClr val="tx2"/>
                </a:solidFill>
                <a:latin typeface="Courier New"/>
                <a:cs typeface="Courier New"/>
              </a:rPr>
              <a:t>y.e</a:t>
            </a:r>
            <a:r>
              <a:rPr lang="en-US" b="1" dirty="0">
                <a:solidFill>
                  <a:schemeClr val="tx2"/>
                </a:solidFill>
                <a:latin typeface="Courier New"/>
                <a:cs typeface="Courier New"/>
              </a:rPr>
              <a:t>' --&gt; v'</a:t>
            </a:r>
          </a:p>
          <a:p>
            <a:pPr marL="0" indent="0">
              <a:buNone/>
            </a:pPr>
            <a:r>
              <a:rPr lang="en-US" b="1" dirty="0">
                <a:solidFill>
                  <a:schemeClr val="tx2"/>
                </a:solidFill>
                <a:latin typeface="Courier New"/>
                <a:cs typeface="Courier New"/>
              </a:rPr>
              <a:t>	if v=[...; l = $</a:t>
            </a:r>
            <a:r>
              <a:rPr lang="en-US" b="1" dirty="0" err="1">
                <a:solidFill>
                  <a:schemeClr val="tx2"/>
                </a:solidFill>
                <a:latin typeface="Courier New"/>
                <a:cs typeface="Courier New"/>
              </a:rPr>
              <a:t>x.e</a:t>
            </a:r>
            <a:r>
              <a:rPr lang="en-US" b="1" dirty="0">
                <a:solidFill>
                  <a:schemeClr val="tx2"/>
                </a:solidFill>
                <a:latin typeface="Courier New"/>
                <a:cs typeface="Courier New"/>
              </a:rPr>
              <a:t>; ...</a:t>
            </a:r>
            <a:r>
              <a:rPr lang="en-US" b="1" dirty="0" smtClean="0">
                <a:solidFill>
                  <a:schemeClr val="tx2"/>
                </a:solidFill>
                <a:latin typeface="Courier New"/>
                <a:cs typeface="Courier New"/>
              </a:rPr>
              <a:t>] </a:t>
            </a:r>
          </a:p>
          <a:p>
            <a:pPr marL="0" indent="0">
              <a:buNone/>
            </a:pPr>
            <a:r>
              <a:rPr lang="en-US" b="1" dirty="0">
                <a:solidFill>
                  <a:schemeClr val="tx2"/>
                </a:solidFill>
                <a:latin typeface="Courier New"/>
                <a:cs typeface="Courier New"/>
              </a:rPr>
              <a:t>	</a:t>
            </a:r>
            <a:r>
              <a:rPr lang="en-US" b="1" dirty="0" smtClean="0">
                <a:solidFill>
                  <a:schemeClr val="tx2"/>
                </a:solidFill>
                <a:latin typeface="Courier New"/>
                <a:cs typeface="Courier New"/>
              </a:rPr>
              <a:t>and </a:t>
            </a:r>
            <a:r>
              <a:rPr lang="en-US" b="1" dirty="0">
                <a:solidFill>
                  <a:schemeClr val="tx2"/>
                </a:solidFill>
                <a:latin typeface="Courier New"/>
                <a:cs typeface="Courier New"/>
              </a:rPr>
              <a:t>v'=[...; l = $</a:t>
            </a:r>
            <a:r>
              <a:rPr lang="en-US" b="1" dirty="0" err="1">
                <a:solidFill>
                  <a:schemeClr val="tx2"/>
                </a:solidFill>
                <a:latin typeface="Courier New"/>
                <a:cs typeface="Courier New"/>
              </a:rPr>
              <a:t>y.e</a:t>
            </a:r>
            <a:r>
              <a:rPr lang="en-US" b="1" dirty="0">
                <a:solidFill>
                  <a:schemeClr val="tx2"/>
                </a:solidFill>
                <a:latin typeface="Courier New"/>
                <a:cs typeface="Courier New"/>
              </a:rPr>
              <a:t>'; ...]</a:t>
            </a:r>
          </a:p>
          <a:p>
            <a:pPr marL="0" indent="0">
              <a:buNone/>
            </a:pPr>
            <a:r>
              <a:rPr lang="en-US" b="1" dirty="0">
                <a:solidFill>
                  <a:schemeClr val="tx2"/>
                </a:solidFill>
                <a:latin typeface="Courier New"/>
                <a:cs typeface="Courier New"/>
              </a:rPr>
              <a:t>	and v and v' are the same except for l</a:t>
            </a:r>
          </a:p>
        </p:txBody>
      </p:sp>
    </p:spTree>
    <p:extLst>
      <p:ext uri="{BB962C8B-B14F-4D97-AF65-F5344CB8AC3E}">
        <p14:creationId xmlns:p14="http://schemas.microsoft.com/office/powerpoint/2010/main" val="4113982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else is a luxury</a:t>
            </a:r>
            <a:endParaRPr lang="en-US" dirty="0"/>
          </a:p>
        </p:txBody>
      </p:sp>
      <p:sp>
        <p:nvSpPr>
          <p:cNvPr id="3" name="Content Placeholder 2"/>
          <p:cNvSpPr>
            <a:spLocks noGrp="1"/>
          </p:cNvSpPr>
          <p:nvPr>
            <p:ph idx="1"/>
          </p:nvPr>
        </p:nvSpPr>
        <p:spPr/>
        <p:txBody>
          <a:bodyPr/>
          <a:lstStyle/>
          <a:p>
            <a:r>
              <a:rPr lang="en-US" b="1" dirty="0" smtClean="0"/>
              <a:t>Fields</a:t>
            </a:r>
            <a:r>
              <a:rPr lang="en-US" dirty="0" smtClean="0"/>
              <a:t> are syntactic sugar for methods that ignore their receiving object</a:t>
            </a:r>
          </a:p>
          <a:p>
            <a:r>
              <a:rPr lang="en-US" b="1" dirty="0" smtClean="0"/>
              <a:t>Integers</a:t>
            </a:r>
            <a:r>
              <a:rPr lang="en-US" dirty="0" smtClean="0"/>
              <a:t> can be coded up as objects</a:t>
            </a:r>
          </a:p>
          <a:p>
            <a:r>
              <a:rPr lang="en-US" dirty="0" smtClean="0"/>
              <a:t>Other </a:t>
            </a:r>
            <a:r>
              <a:rPr lang="en-US" b="1" dirty="0" smtClean="0"/>
              <a:t>data types </a:t>
            </a:r>
            <a:r>
              <a:rPr lang="en-US" dirty="0" smtClean="0"/>
              <a:t>can be coded up as objects</a:t>
            </a:r>
          </a:p>
          <a:p>
            <a:r>
              <a:rPr lang="en-US" b="1" dirty="0" smtClean="0"/>
              <a:t>Classes </a:t>
            </a:r>
            <a:r>
              <a:rPr lang="en-US" dirty="0" smtClean="0"/>
              <a:t>are just objects with a method named new that constructs an object whose methods are copied over from the class</a:t>
            </a:r>
          </a:p>
          <a:p>
            <a:r>
              <a:rPr lang="en-US" dirty="0" smtClean="0">
                <a:solidFill>
                  <a:schemeClr val="accent1"/>
                </a:solidFill>
              </a:rPr>
              <a:t>Even </a:t>
            </a:r>
            <a:r>
              <a:rPr lang="en-US" b="1" dirty="0" smtClean="0">
                <a:solidFill>
                  <a:schemeClr val="accent1"/>
                </a:solidFill>
              </a:rPr>
              <a:t>lambda calculus </a:t>
            </a:r>
            <a:r>
              <a:rPr lang="en-US" dirty="0" smtClean="0">
                <a:solidFill>
                  <a:schemeClr val="accent1"/>
                </a:solidFill>
              </a:rPr>
              <a:t>can be encoded...</a:t>
            </a:r>
          </a:p>
        </p:txBody>
      </p:sp>
    </p:spTree>
    <p:extLst>
      <p:ext uri="{BB962C8B-B14F-4D97-AF65-F5344CB8AC3E}">
        <p14:creationId xmlns:p14="http://schemas.microsoft.com/office/powerpoint/2010/main" val="1452921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lambda in sigma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fr-FR" sz="2400" b="1" dirty="0" err="1" smtClean="0"/>
              <a:t>Ideas</a:t>
            </a:r>
            <a:r>
              <a:rPr lang="fr-FR" sz="2400" b="1" dirty="0" smtClean="0"/>
              <a:t>:</a:t>
            </a:r>
          </a:p>
          <a:p>
            <a:r>
              <a:rPr lang="fr-FR" sz="2400" dirty="0" smtClean="0"/>
              <a:t>A </a:t>
            </a:r>
            <a:r>
              <a:rPr lang="fr-FR" sz="2400" dirty="0" err="1" smtClean="0"/>
              <a:t>function</a:t>
            </a:r>
            <a:r>
              <a:rPr lang="fr-FR" sz="2400" dirty="0" smtClean="0"/>
              <a:t> </a:t>
            </a:r>
            <a:r>
              <a:rPr lang="fr-FR" sz="2400" dirty="0" err="1" smtClean="0"/>
              <a:t>is</a:t>
            </a:r>
            <a:r>
              <a:rPr lang="fr-FR" sz="2400" dirty="0" smtClean="0"/>
              <a:t> an </a:t>
            </a:r>
            <a:r>
              <a:rPr lang="fr-FR" sz="2400" dirty="0" err="1" smtClean="0"/>
              <a:t>object</a:t>
            </a:r>
            <a:r>
              <a:rPr lang="fr-FR" sz="2400" dirty="0" smtClean="0"/>
              <a:t> </a:t>
            </a:r>
            <a:r>
              <a:rPr lang="fr-FR" sz="2400" dirty="0" err="1" smtClean="0"/>
              <a:t>with</a:t>
            </a:r>
            <a:r>
              <a:rPr lang="fr-FR" sz="2400" dirty="0" smtClean="0"/>
              <a:t> a </a:t>
            </a:r>
            <a:r>
              <a:rPr lang="fr-FR" sz="2400" dirty="0" err="1" smtClean="0"/>
              <a:t>method</a:t>
            </a:r>
            <a:r>
              <a:rPr lang="fr-FR" sz="2400" dirty="0" smtClean="0"/>
              <a:t> </a:t>
            </a:r>
            <a:r>
              <a:rPr lang="fr-FR" sz="2400" b="1" dirty="0" err="1" smtClean="0">
                <a:latin typeface="Courier New"/>
                <a:cs typeface="Courier New"/>
              </a:rPr>
              <a:t>eval</a:t>
            </a:r>
            <a:r>
              <a:rPr lang="fr-FR" sz="2400" dirty="0"/>
              <a:t> </a:t>
            </a:r>
            <a:r>
              <a:rPr lang="fr-FR" sz="2400" dirty="0" smtClean="0"/>
              <a:t>and a </a:t>
            </a:r>
            <a:r>
              <a:rPr lang="fr-FR" sz="2400" dirty="0" err="1" smtClean="0"/>
              <a:t>field</a:t>
            </a:r>
            <a:r>
              <a:rPr lang="fr-FR" sz="2400" dirty="0" smtClean="0"/>
              <a:t> </a:t>
            </a:r>
            <a:r>
              <a:rPr lang="fr-FR" sz="2400" b="1" dirty="0" err="1" smtClean="0">
                <a:latin typeface="Courier New"/>
                <a:cs typeface="Courier New"/>
              </a:rPr>
              <a:t>arg</a:t>
            </a:r>
            <a:endParaRPr lang="fr-FR" sz="2400" b="1" dirty="0" smtClean="0">
              <a:latin typeface="Courier New"/>
              <a:cs typeface="Courier New"/>
            </a:endParaRPr>
          </a:p>
          <a:p>
            <a:r>
              <a:rPr lang="fr-FR" sz="2400" dirty="0" smtClean="0"/>
              <a:t>The </a:t>
            </a:r>
            <a:r>
              <a:rPr lang="fr-FR" sz="2400" dirty="0" err="1" smtClean="0"/>
              <a:t>field</a:t>
            </a:r>
            <a:r>
              <a:rPr lang="fr-FR" sz="2400" dirty="0" smtClean="0"/>
              <a:t> </a:t>
            </a:r>
            <a:r>
              <a:rPr lang="fr-FR" sz="2400" dirty="0" err="1" smtClean="0"/>
              <a:t>is</a:t>
            </a:r>
            <a:r>
              <a:rPr lang="fr-FR" sz="2400" dirty="0" smtClean="0"/>
              <a:t> </a:t>
            </a:r>
            <a:r>
              <a:rPr lang="fr-FR" sz="2400" dirty="0" err="1" smtClean="0"/>
              <a:t>filled</a:t>
            </a:r>
            <a:r>
              <a:rPr lang="fr-FR" sz="2400" dirty="0" smtClean="0"/>
              <a:t> in </a:t>
            </a:r>
            <a:r>
              <a:rPr lang="fr-FR" sz="2400" dirty="0" err="1" smtClean="0"/>
              <a:t>at</a:t>
            </a:r>
            <a:r>
              <a:rPr lang="fr-FR" sz="2400" dirty="0" smtClean="0"/>
              <a:t> the time of </a:t>
            </a:r>
            <a:r>
              <a:rPr lang="fr-FR" sz="2400" dirty="0" err="1" smtClean="0"/>
              <a:t>function</a:t>
            </a:r>
            <a:r>
              <a:rPr lang="fr-FR" sz="2400" dirty="0" smtClean="0"/>
              <a:t> application</a:t>
            </a:r>
          </a:p>
          <a:p>
            <a:r>
              <a:rPr lang="fr-FR" sz="2400" dirty="0" smtClean="0"/>
              <a:t>The </a:t>
            </a:r>
            <a:r>
              <a:rPr lang="fr-FR" sz="2400" dirty="0" err="1" smtClean="0"/>
              <a:t>method</a:t>
            </a:r>
            <a:r>
              <a:rPr lang="fr-FR" sz="2400" dirty="0" smtClean="0"/>
              <a:t> causes the </a:t>
            </a:r>
            <a:r>
              <a:rPr lang="fr-FR" sz="2400" dirty="0" err="1" smtClean="0"/>
              <a:t>function</a:t>
            </a:r>
            <a:r>
              <a:rPr lang="fr-FR" sz="2400" dirty="0" smtClean="0"/>
              <a:t> to </a:t>
            </a:r>
            <a:r>
              <a:rPr lang="fr-FR" sz="2400" dirty="0" err="1" smtClean="0"/>
              <a:t>be</a:t>
            </a:r>
            <a:r>
              <a:rPr lang="fr-FR" sz="2400" dirty="0" smtClean="0"/>
              <a:t> </a:t>
            </a:r>
            <a:r>
              <a:rPr lang="fr-FR" sz="2400" dirty="0" err="1" smtClean="0"/>
              <a:t>applied</a:t>
            </a:r>
            <a:r>
              <a:rPr lang="fr-FR" sz="2400" dirty="0" smtClean="0"/>
              <a:t> </a:t>
            </a:r>
            <a:br>
              <a:rPr lang="fr-FR" sz="2400" dirty="0" smtClean="0"/>
            </a:br>
            <a:r>
              <a:rPr lang="fr-FR" sz="2400" dirty="0" smtClean="0"/>
              <a:t>(i.e., beta </a:t>
            </a:r>
            <a:r>
              <a:rPr lang="fr-FR" sz="2400" dirty="0" err="1" smtClean="0"/>
              <a:t>reduction</a:t>
            </a:r>
            <a:r>
              <a:rPr lang="fr-FR" sz="2400" dirty="0" smtClean="0"/>
              <a:t>)</a:t>
            </a:r>
          </a:p>
          <a:p>
            <a:pPr marL="0" indent="0">
              <a:buNone/>
            </a:pPr>
            <a:endParaRPr lang="fr-FR" sz="2400" dirty="0" smtClean="0"/>
          </a:p>
          <a:p>
            <a:pPr marL="0" indent="0">
              <a:buNone/>
            </a:pPr>
            <a:r>
              <a:rPr lang="fr-FR" sz="2400" b="1" dirty="0" err="1" smtClean="0">
                <a:latin typeface="Courier New"/>
                <a:cs typeface="Courier New"/>
              </a:rPr>
              <a:t>T</a:t>
            </a:r>
            <a:r>
              <a:rPr lang="fr-FR" sz="2400" b="1" dirty="0" smtClean="0">
                <a:latin typeface="Courier New"/>
                <a:cs typeface="Courier New"/>
              </a:rPr>
              <a:t> : </a:t>
            </a:r>
            <a:r>
              <a:rPr lang="fr-FR" sz="2400" b="1" dirty="0" err="1" smtClean="0">
                <a:latin typeface="Courier New"/>
                <a:cs typeface="Courier New"/>
              </a:rPr>
              <a:t>lambda_expr</a:t>
            </a:r>
            <a:r>
              <a:rPr lang="fr-FR" sz="2400" b="1" dirty="0" smtClean="0">
                <a:latin typeface="Courier New"/>
                <a:cs typeface="Courier New"/>
              </a:rPr>
              <a:t> -&gt; </a:t>
            </a:r>
            <a:r>
              <a:rPr lang="fr-FR" sz="2400" b="1" dirty="0" err="1" smtClean="0">
                <a:latin typeface="Courier New"/>
                <a:cs typeface="Courier New"/>
              </a:rPr>
              <a:t>sigma_expr</a:t>
            </a:r>
            <a:endParaRPr lang="fr-FR" sz="2400" b="1" dirty="0" smtClean="0">
              <a:latin typeface="Courier New"/>
              <a:cs typeface="Courier New"/>
            </a:endParaRPr>
          </a:p>
          <a:p>
            <a:pPr marL="0" indent="0">
              <a:buNone/>
            </a:pPr>
            <a:r>
              <a:rPr lang="fr-FR" sz="2400" b="1" dirty="0" err="1" smtClean="0">
                <a:latin typeface="Courier New"/>
                <a:cs typeface="Courier New"/>
              </a:rPr>
              <a:t>T</a:t>
            </a:r>
            <a:r>
              <a:rPr lang="fr-FR" sz="2400" b="1" dirty="0">
                <a:latin typeface="Courier New"/>
                <a:cs typeface="Courier New"/>
              </a:rPr>
              <a:t>(x)     = x</a:t>
            </a:r>
          </a:p>
          <a:p>
            <a:pPr marL="0" indent="0">
              <a:buNone/>
            </a:pPr>
            <a:r>
              <a:rPr lang="fr-FR" sz="2400" b="1" dirty="0" err="1">
                <a:latin typeface="Courier New"/>
                <a:cs typeface="Courier New"/>
              </a:rPr>
              <a:t>T</a:t>
            </a:r>
            <a:r>
              <a:rPr lang="fr-FR" sz="2400" b="1" dirty="0">
                <a:latin typeface="Courier New"/>
                <a:cs typeface="Courier New"/>
              </a:rPr>
              <a:t>(e1 e2) = (</a:t>
            </a:r>
            <a:r>
              <a:rPr lang="fr-FR" sz="2400" b="1" dirty="0" err="1">
                <a:latin typeface="Courier New"/>
                <a:cs typeface="Courier New"/>
              </a:rPr>
              <a:t>T</a:t>
            </a:r>
            <a:r>
              <a:rPr lang="fr-FR" sz="2400" b="1" dirty="0">
                <a:latin typeface="Courier New"/>
                <a:cs typeface="Courier New"/>
              </a:rPr>
              <a:t>(e1).</a:t>
            </a:r>
            <a:r>
              <a:rPr lang="fr-FR" sz="2400" b="1" dirty="0" err="1">
                <a:latin typeface="Courier New"/>
                <a:cs typeface="Courier New"/>
              </a:rPr>
              <a:t>arg</a:t>
            </a:r>
            <a:r>
              <a:rPr lang="fr-FR" sz="2400" b="1" dirty="0">
                <a:latin typeface="Courier New"/>
                <a:cs typeface="Courier New"/>
              </a:rPr>
              <a:t> := </a:t>
            </a:r>
            <a:r>
              <a:rPr lang="fr-FR" sz="2400" b="1" dirty="0" err="1">
                <a:latin typeface="Courier New"/>
                <a:cs typeface="Courier New"/>
              </a:rPr>
              <a:t>T</a:t>
            </a:r>
            <a:r>
              <a:rPr lang="fr-FR" sz="2400" b="1" dirty="0">
                <a:latin typeface="Courier New"/>
                <a:cs typeface="Courier New"/>
              </a:rPr>
              <a:t>(e2)).</a:t>
            </a:r>
            <a:r>
              <a:rPr lang="fr-FR" sz="2400" b="1" dirty="0" err="1">
                <a:latin typeface="Courier New"/>
                <a:cs typeface="Courier New"/>
              </a:rPr>
              <a:t>eval</a:t>
            </a:r>
            <a:endParaRPr lang="fr-FR" sz="2400" b="1" dirty="0">
              <a:latin typeface="Courier New"/>
              <a:cs typeface="Courier New"/>
            </a:endParaRPr>
          </a:p>
          <a:p>
            <a:pPr marL="0" indent="0">
              <a:buNone/>
            </a:pPr>
            <a:r>
              <a:rPr lang="fr-FR" sz="2400" b="1" dirty="0" err="1">
                <a:latin typeface="Courier New"/>
                <a:cs typeface="Courier New"/>
              </a:rPr>
              <a:t>T</a:t>
            </a:r>
            <a:r>
              <a:rPr lang="fr-FR" sz="2400" b="1" dirty="0">
                <a:latin typeface="Courier New"/>
                <a:cs typeface="Courier New"/>
              </a:rPr>
              <a:t>(\</a:t>
            </a:r>
            <a:r>
              <a:rPr lang="fr-FR" sz="2400" b="1" dirty="0" err="1">
                <a:latin typeface="Courier New"/>
                <a:cs typeface="Courier New"/>
              </a:rPr>
              <a:t>x.e</a:t>
            </a:r>
            <a:r>
              <a:rPr lang="fr-FR" sz="2400" b="1" dirty="0">
                <a:latin typeface="Courier New"/>
                <a:cs typeface="Courier New"/>
              </a:rPr>
              <a:t>)  = [ </a:t>
            </a:r>
            <a:r>
              <a:rPr lang="fr-FR" sz="2400" b="1" dirty="0" err="1">
                <a:latin typeface="Courier New"/>
                <a:cs typeface="Courier New"/>
              </a:rPr>
              <a:t>arg</a:t>
            </a:r>
            <a:r>
              <a:rPr lang="fr-FR" sz="2400" b="1" dirty="0">
                <a:latin typeface="Courier New"/>
                <a:cs typeface="Courier New"/>
              </a:rPr>
              <a:t> = [];</a:t>
            </a:r>
          </a:p>
          <a:p>
            <a:pPr marL="0" indent="0">
              <a:buNone/>
            </a:pPr>
            <a:r>
              <a:rPr lang="fr-FR" sz="2400" b="1" dirty="0">
                <a:latin typeface="Courier New"/>
                <a:cs typeface="Courier New"/>
              </a:rPr>
              <a:t>             </a:t>
            </a:r>
            <a:r>
              <a:rPr lang="fr-FR" sz="2400" b="1" dirty="0" err="1">
                <a:latin typeface="Courier New"/>
                <a:cs typeface="Courier New"/>
              </a:rPr>
              <a:t>eval</a:t>
            </a:r>
            <a:r>
              <a:rPr lang="fr-FR" sz="2400" b="1" dirty="0">
                <a:latin typeface="Courier New"/>
                <a:cs typeface="Courier New"/>
              </a:rPr>
              <a:t> = $x . </a:t>
            </a:r>
            <a:r>
              <a:rPr lang="fr-FR" sz="2400" b="1" dirty="0" err="1">
                <a:latin typeface="Courier New"/>
                <a:cs typeface="Courier New"/>
              </a:rPr>
              <a:t>T</a:t>
            </a:r>
            <a:r>
              <a:rPr lang="fr-FR" sz="2400" b="1" dirty="0">
                <a:latin typeface="Courier New"/>
                <a:cs typeface="Courier New"/>
              </a:rPr>
              <a:t>(e){</a:t>
            </a:r>
            <a:r>
              <a:rPr lang="fr-FR" sz="2400" b="1" dirty="0" err="1">
                <a:latin typeface="Courier New"/>
                <a:cs typeface="Courier New"/>
              </a:rPr>
              <a:t>x.arg</a:t>
            </a:r>
            <a:r>
              <a:rPr lang="fr-FR" sz="2400" b="1" dirty="0">
                <a:latin typeface="Courier New"/>
                <a:cs typeface="Courier New"/>
              </a:rPr>
              <a:t>/x} ]</a:t>
            </a:r>
            <a:endParaRPr lang="en-US" sz="2400" b="1" dirty="0">
              <a:latin typeface="Courier New"/>
              <a:cs typeface="Courier New"/>
            </a:endParaRPr>
          </a:p>
        </p:txBody>
      </p:sp>
    </p:spTree>
    <p:extLst>
      <p:ext uri="{BB962C8B-B14F-4D97-AF65-F5344CB8AC3E}">
        <p14:creationId xmlns:p14="http://schemas.microsoft.com/office/powerpoint/2010/main" val="743993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Closures vs. Objects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encoded </a:t>
            </a:r>
            <a:r>
              <a:rPr lang="en-US" dirty="0" smtClean="0">
                <a:solidFill>
                  <a:schemeClr val="accent2"/>
                </a:solidFill>
              </a:rPr>
              <a:t>objects </a:t>
            </a:r>
            <a:r>
              <a:rPr lang="en-US" dirty="0" smtClean="0"/>
              <a:t>in </a:t>
            </a:r>
            <a:r>
              <a:rPr lang="en-US" dirty="0" smtClean="0">
                <a:solidFill>
                  <a:schemeClr val="tx2"/>
                </a:solidFill>
              </a:rPr>
              <a:t>OCaml</a:t>
            </a:r>
          </a:p>
          <a:p>
            <a:pPr lvl="1"/>
            <a:r>
              <a:rPr lang="en-US" dirty="0" smtClean="0"/>
              <a:t>closures (i.e., first-class functions) were an essential part of that encoding</a:t>
            </a:r>
          </a:p>
          <a:p>
            <a:r>
              <a:rPr lang="en-US" dirty="0" smtClean="0"/>
              <a:t>We encoded </a:t>
            </a:r>
            <a:r>
              <a:rPr lang="en-US" dirty="0" smtClean="0">
                <a:solidFill>
                  <a:srgbClr val="1F497D"/>
                </a:solidFill>
              </a:rPr>
              <a:t>lambda calculus </a:t>
            </a:r>
            <a:r>
              <a:rPr lang="en-US" dirty="0" smtClean="0"/>
              <a:t>in </a:t>
            </a:r>
            <a:r>
              <a:rPr lang="en-US" dirty="0" smtClean="0">
                <a:solidFill>
                  <a:schemeClr val="accent2"/>
                </a:solidFill>
              </a:rPr>
              <a:t>sigma calculus</a:t>
            </a:r>
          </a:p>
          <a:p>
            <a:pPr lvl="1"/>
            <a:r>
              <a:rPr lang="en-US" dirty="0" smtClean="0"/>
              <a:t>objects are an essential part of that encoding</a:t>
            </a:r>
          </a:p>
          <a:p>
            <a:pPr lvl="1"/>
            <a:r>
              <a:rPr lang="en-US" dirty="0" smtClean="0"/>
              <a:t>(And you saw in 2110 that inner classes (like adapters for GUI buttons) capture variables from an outer scope)</a:t>
            </a:r>
          </a:p>
          <a:p>
            <a:r>
              <a:rPr lang="en-US" dirty="0" smtClean="0"/>
              <a:t>So </a:t>
            </a:r>
            <a:r>
              <a:rPr lang="en-US" dirty="0" smtClean="0">
                <a:solidFill>
                  <a:schemeClr val="tx2"/>
                </a:solidFill>
              </a:rPr>
              <a:t>closures</a:t>
            </a:r>
            <a:r>
              <a:rPr lang="en-US" dirty="0" smtClean="0"/>
              <a:t> can be implemented with </a:t>
            </a:r>
            <a:r>
              <a:rPr lang="en-US" dirty="0" smtClean="0">
                <a:solidFill>
                  <a:schemeClr val="accent2"/>
                </a:solidFill>
              </a:rPr>
              <a:t>objects</a:t>
            </a:r>
          </a:p>
          <a:p>
            <a:pPr lvl="1"/>
            <a:r>
              <a:rPr lang="en-US" dirty="0" smtClean="0">
                <a:solidFill>
                  <a:schemeClr val="accent3"/>
                </a:solidFill>
              </a:rPr>
              <a:t>All of FP can be done in OOP</a:t>
            </a:r>
          </a:p>
          <a:p>
            <a:r>
              <a:rPr lang="en-US" dirty="0" smtClean="0"/>
              <a:t>And </a:t>
            </a:r>
            <a:r>
              <a:rPr lang="en-US" dirty="0" smtClean="0">
                <a:solidFill>
                  <a:srgbClr val="C0504D"/>
                </a:solidFill>
              </a:rPr>
              <a:t>objects</a:t>
            </a:r>
            <a:r>
              <a:rPr lang="en-US" dirty="0" smtClean="0"/>
              <a:t> can be implemented with </a:t>
            </a:r>
            <a:r>
              <a:rPr lang="en-US" dirty="0" smtClean="0">
                <a:solidFill>
                  <a:schemeClr val="tx2"/>
                </a:solidFill>
              </a:rPr>
              <a:t>closures</a:t>
            </a:r>
          </a:p>
          <a:p>
            <a:pPr lvl="1"/>
            <a:r>
              <a:rPr lang="en-US" dirty="0" smtClean="0">
                <a:solidFill>
                  <a:srgbClr val="9BBB59"/>
                </a:solidFill>
              </a:rPr>
              <a:t>All of OOP can be done in FP</a:t>
            </a:r>
          </a:p>
        </p:txBody>
      </p:sp>
    </p:spTree>
    <p:extLst>
      <p:ext uri="{BB962C8B-B14F-4D97-AF65-F5344CB8AC3E}">
        <p14:creationId xmlns:p14="http://schemas.microsoft.com/office/powerpoint/2010/main" val="856858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Zen </a:t>
            </a:r>
            <a:r>
              <a:rPr lang="en-US" dirty="0" err="1" smtClean="0"/>
              <a:t>Koan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venerable master </a:t>
            </a:r>
            <a:r>
              <a:rPr lang="en-US" dirty="0" err="1" smtClean="0"/>
              <a:t>Zardoz</a:t>
            </a:r>
            <a:r>
              <a:rPr lang="en-US" dirty="0" smtClean="0"/>
              <a:t> was walking with a student, Zed. Hoping to prompt the master into a discussion, Zed said "Master, I have heard that objects are a very good thing - is this true?" </a:t>
            </a:r>
            <a:r>
              <a:rPr lang="en-US" dirty="0" err="1" smtClean="0"/>
              <a:t>Zardoz</a:t>
            </a:r>
            <a:r>
              <a:rPr lang="en-US" dirty="0" smtClean="0"/>
              <a:t> looked pityingly at the student and replied, "Foolish pupil - objects are merely a pitiable substitute for closures." </a:t>
            </a:r>
          </a:p>
          <a:p>
            <a:r>
              <a:rPr lang="en-US" dirty="0" smtClean="0"/>
              <a:t>Chastised, Zed took leave from the master and retreated into a quiet cell in the basement of Gates Hall, intent on studying closures. Zed carefully read the 3110 course notes, and implemented an OOP language using OCaml and closures.  Zed learned much, and looked forward to informing the master of this progress.</a:t>
            </a:r>
          </a:p>
          <a:p>
            <a:r>
              <a:rPr lang="en-US" dirty="0" smtClean="0"/>
              <a:t>On the next walk with </a:t>
            </a:r>
            <a:r>
              <a:rPr lang="en-US" dirty="0" err="1" smtClean="0"/>
              <a:t>Zardoz</a:t>
            </a:r>
            <a:r>
              <a:rPr lang="en-US" dirty="0" smtClean="0"/>
              <a:t>, Zed attempted to impress the master by saying "Master, I have diligently studied the matter, and now understand that objects are truly a pitiable substitute for closures." </a:t>
            </a:r>
            <a:r>
              <a:rPr lang="en-US" dirty="0" err="1" smtClean="0"/>
              <a:t>Zardoz</a:t>
            </a:r>
            <a:r>
              <a:rPr lang="en-US" dirty="0" smtClean="0"/>
              <a:t> responded by hitting Zed with a stick, saying "When will you learn? Closures are merely a pitiable substitute for objects." </a:t>
            </a:r>
          </a:p>
          <a:p>
            <a:r>
              <a:rPr lang="en-US" dirty="0" smtClean="0"/>
              <a:t>At that moment, Zed became enlightened.</a:t>
            </a:r>
            <a:endParaRPr lang="en-US" dirty="0"/>
          </a:p>
        </p:txBody>
      </p:sp>
    </p:spTree>
    <p:extLst>
      <p:ext uri="{BB962C8B-B14F-4D97-AF65-F5344CB8AC3E}">
        <p14:creationId xmlns:p14="http://schemas.microsoft.com/office/powerpoint/2010/main" val="3200207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a:t>C</a:t>
            </a:r>
            <a:r>
              <a:rPr lang="en-US" dirty="0" smtClean="0"/>
              <a:t>ounters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solidFill>
                  <a:srgbClr val="6B0001"/>
                </a:solidFill>
                <a:latin typeface="Courier-Bold"/>
              </a:rPr>
              <a:t>class</a:t>
            </a:r>
            <a:r>
              <a:rPr lang="en-US" sz="2800" dirty="0">
                <a:solidFill>
                  <a:prstClr val="black"/>
                </a:solidFill>
                <a:latin typeface="Courier"/>
              </a:rPr>
              <a:t> Counter </a:t>
            </a:r>
            <a:r>
              <a:rPr lang="en-US" sz="2800" dirty="0">
                <a:solidFill>
                  <a:srgbClr val="6B006D"/>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b="1" dirty="0" smtClean="0">
                <a:solidFill>
                  <a:srgbClr val="6B0001"/>
                </a:solidFill>
                <a:latin typeface="Courier-Bold"/>
              </a:rPr>
              <a:t>protected</a:t>
            </a:r>
            <a:r>
              <a:rPr lang="en-US" sz="2800" dirty="0" smtClean="0">
                <a:solidFill>
                  <a:prstClr val="black"/>
                </a:solidFill>
                <a:latin typeface="Courier"/>
              </a:rPr>
              <a:t> </a:t>
            </a:r>
            <a:r>
              <a:rPr lang="en-US" sz="2800" dirty="0" err="1">
                <a:solidFill>
                  <a:srgbClr val="AB6464"/>
                </a:solidFill>
                <a:latin typeface="Courier"/>
              </a:rPr>
              <a:t>int</a:t>
            </a:r>
            <a:r>
              <a:rPr lang="en-US" sz="2800" dirty="0">
                <a:solidFill>
                  <a:prstClr val="black"/>
                </a:solidFill>
                <a:latin typeface="Courier"/>
              </a:rPr>
              <a:t> x </a:t>
            </a:r>
            <a:r>
              <a:rPr lang="en-US" sz="2800" dirty="0">
                <a:solidFill>
                  <a:srgbClr val="6D6F24"/>
                </a:solidFill>
                <a:latin typeface="Courier"/>
              </a:rPr>
              <a:t>=</a:t>
            </a:r>
            <a:r>
              <a:rPr lang="en-US" sz="2800" dirty="0">
                <a:solidFill>
                  <a:prstClr val="black"/>
                </a:solidFill>
                <a:latin typeface="Courier"/>
              </a:rPr>
              <a:t> </a:t>
            </a:r>
            <a:r>
              <a:rPr lang="en-US" sz="2800" dirty="0">
                <a:solidFill>
                  <a:srgbClr val="107D02"/>
                </a:solidFill>
                <a:latin typeface="Courier"/>
              </a:rPr>
              <a:t>0</a:t>
            </a:r>
            <a:r>
              <a:rPr lang="en-US" sz="2800" dirty="0">
                <a:solidFill>
                  <a:srgbClr val="6B006D"/>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b="1" dirty="0">
                <a:solidFill>
                  <a:srgbClr val="6B0001"/>
                </a:solidFill>
                <a:latin typeface="Courier-Bold"/>
              </a:rPr>
              <a:t>public</a:t>
            </a:r>
            <a:r>
              <a:rPr lang="en-US" sz="2800" dirty="0">
                <a:solidFill>
                  <a:prstClr val="black"/>
                </a:solidFill>
                <a:latin typeface="Courier"/>
              </a:rPr>
              <a:t> </a:t>
            </a:r>
            <a:r>
              <a:rPr lang="en-US" sz="2800" dirty="0" err="1">
                <a:solidFill>
                  <a:srgbClr val="AB6464"/>
                </a:solidFill>
                <a:latin typeface="Courier"/>
              </a:rPr>
              <a:t>int</a:t>
            </a:r>
            <a:r>
              <a:rPr lang="en-US" sz="2800" dirty="0">
                <a:solidFill>
                  <a:prstClr val="black"/>
                </a:solidFill>
                <a:latin typeface="Courier"/>
              </a:rPr>
              <a:t> get</a:t>
            </a:r>
            <a:r>
              <a:rPr lang="en-US" sz="2800" dirty="0">
                <a:solidFill>
                  <a:srgbClr val="6D6F24"/>
                </a:solidFill>
                <a:latin typeface="Courier"/>
              </a:rPr>
              <a:t>()</a:t>
            </a:r>
            <a:r>
              <a:rPr lang="en-US" sz="2800" dirty="0">
                <a:solidFill>
                  <a:prstClr val="black"/>
                </a:solidFill>
                <a:latin typeface="Courier"/>
              </a:rPr>
              <a:t> </a:t>
            </a:r>
            <a:r>
              <a:rPr lang="en-US" sz="2800" dirty="0">
                <a:solidFill>
                  <a:srgbClr val="6B006D"/>
                </a:solidFill>
                <a:latin typeface="Courier"/>
              </a:rPr>
              <a:t>{</a:t>
            </a:r>
            <a:r>
              <a:rPr lang="en-US" sz="2800" dirty="0">
                <a:solidFill>
                  <a:prstClr val="black"/>
                </a:solidFill>
                <a:latin typeface="Courier"/>
              </a:rPr>
              <a:t> </a:t>
            </a:r>
            <a:r>
              <a:rPr lang="en-US" sz="2800" b="1" dirty="0">
                <a:solidFill>
                  <a:srgbClr val="6B0001"/>
                </a:solidFill>
                <a:latin typeface="Courier-Bold"/>
              </a:rPr>
              <a:t>return</a:t>
            </a:r>
            <a:r>
              <a:rPr lang="en-US" sz="2800" dirty="0">
                <a:solidFill>
                  <a:prstClr val="black"/>
                </a:solidFill>
                <a:latin typeface="Courier"/>
              </a:rPr>
              <a:t> x</a:t>
            </a:r>
            <a:r>
              <a:rPr lang="en-US" sz="2800" dirty="0">
                <a:solidFill>
                  <a:srgbClr val="6B006D"/>
                </a:solidFill>
                <a:latin typeface="Courier"/>
              </a:rPr>
              <a:t>;</a:t>
            </a:r>
            <a:r>
              <a:rPr lang="en-US" sz="2800" dirty="0">
                <a:solidFill>
                  <a:prstClr val="black"/>
                </a:solidFill>
                <a:latin typeface="Courier"/>
              </a:rPr>
              <a:t> </a:t>
            </a:r>
            <a:r>
              <a:rPr lang="en-US" sz="2800" dirty="0">
                <a:solidFill>
                  <a:srgbClr val="6B006D"/>
                </a:solidFill>
                <a:latin typeface="Courier"/>
              </a:rPr>
              <a:t>}</a:t>
            </a:r>
            <a:endParaRPr lang="en-US" sz="2800" dirty="0">
              <a:solidFill>
                <a:prstClr val="black"/>
              </a:solidFill>
              <a:latin typeface="Courier"/>
            </a:endParaRPr>
          </a:p>
          <a:p>
            <a:pPr marL="0" indent="0">
              <a:buNone/>
            </a:pPr>
            <a:r>
              <a:rPr lang="fi-FI" sz="2800" dirty="0">
                <a:solidFill>
                  <a:prstClr val="black"/>
                </a:solidFill>
                <a:latin typeface="Courier"/>
              </a:rPr>
              <a:t>    </a:t>
            </a:r>
            <a:r>
              <a:rPr lang="fi-FI" sz="2800" b="1" dirty="0" err="1">
                <a:solidFill>
                  <a:srgbClr val="6B0001"/>
                </a:solidFill>
                <a:latin typeface="Courier-Bold"/>
              </a:rPr>
              <a:t>public</a:t>
            </a:r>
            <a:r>
              <a:rPr lang="fi-FI" sz="2800" dirty="0">
                <a:solidFill>
                  <a:prstClr val="black"/>
                </a:solidFill>
                <a:latin typeface="Courier"/>
              </a:rPr>
              <a:t> </a:t>
            </a:r>
            <a:r>
              <a:rPr lang="fi-FI" sz="2800" dirty="0" err="1">
                <a:solidFill>
                  <a:srgbClr val="AB6464"/>
                </a:solidFill>
                <a:latin typeface="Courier"/>
              </a:rPr>
              <a:t>void</a:t>
            </a:r>
            <a:r>
              <a:rPr lang="fi-FI" sz="2800" dirty="0">
                <a:solidFill>
                  <a:prstClr val="black"/>
                </a:solidFill>
                <a:latin typeface="Courier"/>
              </a:rPr>
              <a:t> </a:t>
            </a:r>
            <a:r>
              <a:rPr lang="fi-FI" sz="2800" dirty="0" err="1">
                <a:solidFill>
                  <a:prstClr val="black"/>
                </a:solidFill>
                <a:latin typeface="Courier"/>
              </a:rPr>
              <a:t>inc</a:t>
            </a:r>
            <a:r>
              <a:rPr lang="fi-FI" sz="2800" dirty="0">
                <a:solidFill>
                  <a:srgbClr val="6D6F24"/>
                </a:solidFill>
                <a:latin typeface="Courier"/>
              </a:rPr>
              <a:t>()</a:t>
            </a:r>
            <a:r>
              <a:rPr lang="fi-FI" sz="2800" dirty="0">
                <a:solidFill>
                  <a:prstClr val="black"/>
                </a:solidFill>
                <a:latin typeface="Courier"/>
              </a:rPr>
              <a:t> </a:t>
            </a:r>
            <a:r>
              <a:rPr lang="fi-FI" sz="2800" dirty="0">
                <a:solidFill>
                  <a:srgbClr val="6B006D"/>
                </a:solidFill>
                <a:latin typeface="Courier"/>
              </a:rPr>
              <a:t>{</a:t>
            </a:r>
            <a:r>
              <a:rPr lang="fi-FI" sz="2800" dirty="0">
                <a:solidFill>
                  <a:prstClr val="black"/>
                </a:solidFill>
                <a:latin typeface="Courier"/>
              </a:rPr>
              <a:t> x</a:t>
            </a:r>
            <a:r>
              <a:rPr lang="fi-FI" sz="2800" dirty="0">
                <a:solidFill>
                  <a:srgbClr val="6D6F24"/>
                </a:solidFill>
                <a:latin typeface="Courier"/>
              </a:rPr>
              <a:t>++</a:t>
            </a:r>
            <a:r>
              <a:rPr lang="fi-FI" sz="2800" dirty="0">
                <a:solidFill>
                  <a:srgbClr val="6B006D"/>
                </a:solidFill>
                <a:latin typeface="Courier"/>
              </a:rPr>
              <a:t>;</a:t>
            </a:r>
            <a:r>
              <a:rPr lang="fi-FI" sz="2800" dirty="0">
                <a:solidFill>
                  <a:prstClr val="black"/>
                </a:solidFill>
                <a:latin typeface="Courier"/>
              </a:rPr>
              <a:t> </a:t>
            </a:r>
            <a:r>
              <a:rPr lang="fi-FI" sz="2800" dirty="0">
                <a:solidFill>
                  <a:srgbClr val="6B006D"/>
                </a:solidFill>
                <a:latin typeface="Courier"/>
              </a:rPr>
              <a:t>}</a:t>
            </a:r>
            <a:endParaRPr lang="fi-FI" sz="2800" dirty="0">
              <a:solidFill>
                <a:prstClr val="black"/>
              </a:solidFill>
              <a:latin typeface="Courier"/>
            </a:endParaRPr>
          </a:p>
          <a:p>
            <a:pPr marL="0" indent="0">
              <a:buNone/>
            </a:pPr>
            <a:r>
              <a:rPr lang="fi-FI" sz="2800" dirty="0">
                <a:solidFill>
                  <a:srgbClr val="6B006D"/>
                </a:solidFill>
                <a:latin typeface="Courier"/>
              </a:rPr>
              <a:t>}</a:t>
            </a:r>
            <a:endParaRPr lang="fi-FI" sz="2800" dirty="0">
              <a:solidFill>
                <a:prstClr val="black"/>
              </a:solidFill>
              <a:latin typeface="Courier"/>
            </a:endParaRPr>
          </a:p>
          <a:p>
            <a:pPr marL="0" indent="0">
              <a:buNone/>
            </a:pPr>
            <a:endParaRPr lang="en-US" sz="2800" dirty="0"/>
          </a:p>
        </p:txBody>
      </p:sp>
    </p:spTree>
    <p:extLst>
      <p:ext uri="{BB962C8B-B14F-4D97-AF65-F5344CB8AC3E}">
        <p14:creationId xmlns:p14="http://schemas.microsoft.com/office/powerpoint/2010/main" val="26392879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Objects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Type of </a:t>
            </a:r>
            <a:r>
              <a:rPr lang="en-US" i="1" dirty="0" smtClean="0"/>
              <a:t>object</a:t>
            </a:r>
            <a:r>
              <a:rPr lang="en-US" dirty="0" smtClean="0"/>
              <a:t> is record of functions</a:t>
            </a:r>
          </a:p>
          <a:p>
            <a:pPr marL="0" indent="0">
              <a:buNone/>
            </a:pPr>
            <a:r>
              <a:rPr lang="en-US" b="1" dirty="0" smtClean="0">
                <a:solidFill>
                  <a:srgbClr val="6B0001"/>
                </a:solidFill>
                <a:latin typeface="Courier-Bold"/>
              </a:rPr>
              <a:t>	type</a:t>
            </a:r>
            <a:r>
              <a:rPr lang="en-US" dirty="0" smtClean="0">
                <a:solidFill>
                  <a:prstClr val="black"/>
                </a:solidFill>
                <a:latin typeface="Courier"/>
              </a:rPr>
              <a:t> </a:t>
            </a:r>
            <a:r>
              <a:rPr lang="en-US" dirty="0">
                <a:solidFill>
                  <a:prstClr val="black"/>
                </a:solidFill>
                <a:latin typeface="Courier"/>
              </a:rPr>
              <a:t>counter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en-US" dirty="0">
                <a:solidFill>
                  <a:prstClr val="black"/>
                </a:solidFill>
                <a:latin typeface="Courier"/>
              </a:rPr>
              <a:t>   </a:t>
            </a:r>
            <a:r>
              <a:rPr lang="en-US" dirty="0" smtClean="0">
                <a:solidFill>
                  <a:prstClr val="black"/>
                </a:solidFill>
                <a:latin typeface="Courier"/>
              </a:rPr>
              <a:t>	get </a:t>
            </a:r>
            <a:r>
              <a:rPr lang="en-US" dirty="0">
                <a:solidFill>
                  <a:srgbClr val="6D6F24"/>
                </a:solidFill>
                <a:latin typeface="Courier"/>
              </a:rPr>
              <a:t>:</a:t>
            </a:r>
            <a:r>
              <a:rPr lang="en-US" dirty="0">
                <a:solidFill>
                  <a:prstClr val="black"/>
                </a:solidFill>
                <a:latin typeface="Courier"/>
              </a:rPr>
              <a:t> </a:t>
            </a:r>
            <a:r>
              <a:rPr lang="en-US" b="1" dirty="0">
                <a:solidFill>
                  <a:srgbClr val="6B0001"/>
                </a:solidFill>
                <a:latin typeface="Courier-Bold"/>
              </a:rPr>
              <a:t>unit</a:t>
            </a:r>
            <a:r>
              <a:rPr lang="en-US" dirty="0">
                <a:solidFill>
                  <a:prstClr val="black"/>
                </a:solidFill>
                <a:latin typeface="Courier"/>
              </a:rPr>
              <a:t> </a:t>
            </a:r>
            <a:r>
              <a:rPr lang="en-US" dirty="0">
                <a:solidFill>
                  <a:srgbClr val="6D6F24"/>
                </a:solidFill>
                <a:latin typeface="Courier"/>
              </a:rPr>
              <a:t>-&gt;</a:t>
            </a:r>
            <a:r>
              <a:rPr lang="en-US" dirty="0">
                <a:solidFill>
                  <a:prstClr val="black"/>
                </a:solidFill>
                <a:latin typeface="Courier"/>
              </a:rPr>
              <a:t> </a:t>
            </a:r>
            <a:r>
              <a:rPr lang="en-US" b="1" dirty="0" err="1">
                <a:solidFill>
                  <a:srgbClr val="6B0001"/>
                </a:solidFill>
                <a:latin typeface="Courier-Bold"/>
              </a:rPr>
              <a:t>int</a:t>
            </a:r>
            <a:r>
              <a:rPr lang="en-US" dirty="0">
                <a:solidFill>
                  <a:srgbClr val="6D6F24"/>
                </a:solidFill>
                <a:latin typeface="Courier"/>
              </a:rPr>
              <a:t>;</a:t>
            </a:r>
            <a:endParaRPr lang="en-US" dirty="0">
              <a:solidFill>
                <a:prstClr val="black"/>
              </a:solidFill>
              <a:latin typeface="Courier"/>
            </a:endParaRPr>
          </a:p>
          <a:p>
            <a:pPr marL="0" indent="0">
              <a:buNone/>
            </a:pPr>
            <a:r>
              <a:rPr lang="fr-FR" dirty="0">
                <a:solidFill>
                  <a:prstClr val="black"/>
                </a:solidFill>
                <a:latin typeface="Courier"/>
              </a:rPr>
              <a:t>   </a:t>
            </a:r>
            <a:r>
              <a:rPr lang="fr-FR" dirty="0" smtClean="0">
                <a:solidFill>
                  <a:prstClr val="black"/>
                </a:solidFill>
                <a:latin typeface="Courier"/>
              </a:rPr>
              <a:t>	</a:t>
            </a:r>
            <a:r>
              <a:rPr lang="fr-FR" dirty="0" err="1" smtClean="0">
                <a:solidFill>
                  <a:prstClr val="black"/>
                </a:solidFill>
                <a:latin typeface="Courier"/>
              </a:rPr>
              <a:t>inc</a:t>
            </a:r>
            <a:r>
              <a:rPr lang="fr-FR" dirty="0" smtClean="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b="1" dirty="0">
                <a:solidFill>
                  <a:srgbClr val="6B0001"/>
                </a:solidFill>
                <a:latin typeface="Courier-Bold"/>
              </a:rPr>
              <a:t>unit</a:t>
            </a:r>
            <a:r>
              <a:rPr lang="fr-FR" dirty="0">
                <a:solidFill>
                  <a:prstClr val="black"/>
                </a:solidFill>
                <a:latin typeface="Courier"/>
              </a:rPr>
              <a:t> </a:t>
            </a:r>
            <a:r>
              <a:rPr lang="fr-FR" dirty="0">
                <a:solidFill>
                  <a:srgbClr val="6D6F24"/>
                </a:solidFill>
                <a:latin typeface="Courier"/>
              </a:rPr>
              <a:t>-&gt;</a:t>
            </a:r>
            <a:r>
              <a:rPr lang="fr-FR" dirty="0">
                <a:solidFill>
                  <a:prstClr val="black"/>
                </a:solidFill>
                <a:latin typeface="Courier"/>
              </a:rPr>
              <a:t> </a:t>
            </a:r>
            <a:r>
              <a:rPr lang="fr-FR" b="1" dirty="0">
                <a:solidFill>
                  <a:srgbClr val="6B0001"/>
                </a:solidFill>
                <a:latin typeface="Courier-Bold"/>
              </a:rPr>
              <a:t>unit</a:t>
            </a:r>
            <a:r>
              <a:rPr lang="fr-FR" dirty="0">
                <a:solidFill>
                  <a:srgbClr val="6D6F24"/>
                </a:solidFill>
                <a:latin typeface="Courier"/>
              </a:rPr>
              <a:t>;</a:t>
            </a:r>
            <a:endParaRPr lang="fr-FR" dirty="0">
              <a:solidFill>
                <a:prstClr val="black"/>
              </a:solidFill>
              <a:latin typeface="Courier"/>
            </a:endParaRPr>
          </a:p>
          <a:p>
            <a:pPr marL="0" indent="0">
              <a:buNone/>
            </a:pPr>
            <a:r>
              <a:rPr lang="fr-FR" dirty="0">
                <a:solidFill>
                  <a:srgbClr val="6D6F24"/>
                </a:solidFill>
                <a:latin typeface="Courier"/>
              </a:rPr>
              <a:t> </a:t>
            </a:r>
            <a:r>
              <a:rPr lang="fr-FR" dirty="0" smtClean="0">
                <a:solidFill>
                  <a:srgbClr val="6D6F24"/>
                </a:solidFill>
                <a:latin typeface="Courier"/>
              </a:rPr>
              <a:t>	}</a:t>
            </a:r>
            <a:endParaRPr lang="en-US" dirty="0" smtClean="0"/>
          </a:p>
          <a:p>
            <a:r>
              <a:rPr lang="en-US" dirty="0" smtClean="0"/>
              <a:t>Let-binding hides internal state (with </a:t>
            </a:r>
            <a:r>
              <a:rPr lang="en-US" i="1" dirty="0" smtClean="0"/>
              <a:t>closure</a:t>
            </a:r>
            <a:r>
              <a:rPr lang="en-US" dirty="0" smtClean="0"/>
              <a:t>)</a:t>
            </a:r>
          </a:p>
          <a:p>
            <a:pPr marL="0" indent="0">
              <a:buNone/>
            </a:pPr>
            <a:r>
              <a:rPr lang="en-US" b="1" dirty="0">
                <a:solidFill>
                  <a:srgbClr val="6B0001"/>
                </a:solidFill>
                <a:latin typeface="Courier-Bold"/>
              </a:rPr>
              <a:t>	</a:t>
            </a:r>
            <a:r>
              <a:rPr lang="en-US" b="1" dirty="0" smtClean="0">
                <a:solidFill>
                  <a:srgbClr val="6B0001"/>
                </a:solidFill>
                <a:latin typeface="Courier-Bold"/>
              </a:rPr>
              <a:t>let</a:t>
            </a:r>
            <a:r>
              <a:rPr lang="en-US" dirty="0" smtClean="0">
                <a:solidFill>
                  <a:prstClr val="black"/>
                </a:solidFill>
                <a:latin typeface="Courier"/>
              </a:rPr>
              <a:t> </a:t>
            </a:r>
            <a:r>
              <a:rPr lang="en-US" dirty="0">
                <a:solidFill>
                  <a:prstClr val="black"/>
                </a:solidFill>
                <a:latin typeface="Courier"/>
              </a:rPr>
              <a:t>x </a:t>
            </a:r>
            <a:r>
              <a:rPr lang="en-US" dirty="0">
                <a:solidFill>
                  <a:srgbClr val="6D6F24"/>
                </a:solidFill>
                <a:latin typeface="Courier"/>
              </a:rPr>
              <a:t>=</a:t>
            </a:r>
            <a:r>
              <a:rPr lang="en-US" dirty="0">
                <a:solidFill>
                  <a:prstClr val="black"/>
                </a:solidFill>
                <a:latin typeface="Courier"/>
              </a:rPr>
              <a:t> </a:t>
            </a:r>
            <a:r>
              <a:rPr lang="en-US" b="1" dirty="0">
                <a:solidFill>
                  <a:srgbClr val="6B0001"/>
                </a:solidFill>
                <a:latin typeface="Courier-Bold"/>
              </a:rPr>
              <a:t>ref</a:t>
            </a:r>
            <a:r>
              <a:rPr lang="en-US" dirty="0">
                <a:solidFill>
                  <a:prstClr val="black"/>
                </a:solidFill>
                <a:latin typeface="Courier"/>
              </a:rPr>
              <a:t> </a:t>
            </a:r>
            <a:r>
              <a:rPr lang="en-US" dirty="0">
                <a:solidFill>
                  <a:srgbClr val="107D02"/>
                </a:solidFill>
                <a:latin typeface="Courier"/>
              </a:rPr>
              <a:t>0</a:t>
            </a:r>
            <a:r>
              <a:rPr lang="en-US" dirty="0">
                <a:solidFill>
                  <a:prstClr val="black"/>
                </a:solidFill>
                <a:latin typeface="Courier"/>
              </a:rPr>
              <a:t> </a:t>
            </a:r>
            <a:r>
              <a:rPr lang="en-US" b="1" dirty="0">
                <a:solidFill>
                  <a:srgbClr val="6B0001"/>
                </a:solidFill>
                <a:latin typeface="Courier-Bold"/>
              </a:rPr>
              <a:t>in</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sv-SE" dirty="0" smtClean="0">
                <a:solidFill>
                  <a:prstClr val="black"/>
                </a:solidFill>
                <a:latin typeface="Courier"/>
              </a:rPr>
              <a:t>   	get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a:t>
            </a:r>
            <a:r>
              <a:rPr lang="sv-SE" b="1" dirty="0" err="1">
                <a:solidFill>
                  <a:srgbClr val="6B0001"/>
                </a:solidFill>
                <a:latin typeface="Courier-Bold"/>
              </a:rPr>
              <a:t>fun</a:t>
            </a:r>
            <a:r>
              <a:rPr lang="sv-SE" dirty="0">
                <a:solidFill>
                  <a:prstClr val="black"/>
                </a:solidFill>
                <a:latin typeface="Courier"/>
              </a:rPr>
              <a: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-&gt;</a:t>
            </a:r>
            <a:r>
              <a:rPr lang="sv-SE" dirty="0">
                <a:solidFill>
                  <a:prstClr val="black"/>
                </a:solidFill>
                <a:latin typeface="Courier"/>
              </a:rPr>
              <a:t> </a:t>
            </a:r>
            <a:r>
              <a:rPr lang="sv-SE" dirty="0">
                <a:solidFill>
                  <a:srgbClr val="6D6F24"/>
                </a:solidFill>
                <a:latin typeface="Courier"/>
              </a:rPr>
              <a:t>!</a:t>
            </a:r>
            <a:r>
              <a:rPr lang="sv-SE" dirty="0">
                <a:solidFill>
                  <a:prstClr val="black"/>
                </a:solidFill>
                <a:latin typeface="Courier"/>
              </a:rPr>
              <a:t>x</a:t>
            </a:r>
            <a:r>
              <a:rPr lang="sv-SE" dirty="0">
                <a:solidFill>
                  <a:srgbClr val="6D6F24"/>
                </a:solidFill>
                <a:latin typeface="Courier"/>
              </a:rPr>
              <a:t>);</a:t>
            </a:r>
            <a:endParaRPr lang="sv-SE" dirty="0">
              <a:solidFill>
                <a:prstClr val="black"/>
              </a:solidFill>
              <a:latin typeface="Courier"/>
            </a:endParaRPr>
          </a:p>
          <a:p>
            <a:pPr marL="0" indent="0">
              <a:buNone/>
            </a:pPr>
            <a:r>
              <a:rPr lang="fr-FR" dirty="0" smtClean="0">
                <a:solidFill>
                  <a:prstClr val="black"/>
                </a:solidFill>
                <a:latin typeface="Courier"/>
              </a:rPr>
              <a:t>   	</a:t>
            </a:r>
            <a:r>
              <a:rPr lang="fr-FR" dirty="0" err="1" smtClean="0">
                <a:solidFill>
                  <a:prstClr val="black"/>
                </a:solidFill>
                <a:latin typeface="Courier"/>
              </a:rPr>
              <a:t>inc</a:t>
            </a:r>
            <a:r>
              <a:rPr lang="fr-FR" dirty="0" smtClean="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b="1" dirty="0">
                <a:solidFill>
                  <a:srgbClr val="6B0001"/>
                </a:solidFill>
                <a:latin typeface="Courier-Bold"/>
              </a:rPr>
              <a:t>fun</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-&gt;</a:t>
            </a:r>
            <a:r>
              <a:rPr lang="fr-FR" dirty="0">
                <a:solidFill>
                  <a:prstClr val="black"/>
                </a:solidFill>
                <a:latin typeface="Courier"/>
              </a:rPr>
              <a:t> x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x</a:t>
            </a:r>
            <a:r>
              <a:rPr lang="fr-FR" dirty="0">
                <a:solidFill>
                  <a:srgbClr val="6D6F24"/>
                </a:solidFill>
                <a:latin typeface="Courier"/>
              </a:rPr>
              <a:t>+</a:t>
            </a:r>
            <a:r>
              <a:rPr lang="fr-FR" dirty="0">
                <a:solidFill>
                  <a:srgbClr val="107D02"/>
                </a:solidFill>
                <a:latin typeface="Courier"/>
              </a:rPr>
              <a:t>1</a:t>
            </a:r>
            <a:r>
              <a:rPr lang="fr-FR" dirty="0">
                <a:solidFill>
                  <a:srgbClr val="6D6F24"/>
                </a:solidFill>
                <a:latin typeface="Courier"/>
              </a:rPr>
              <a:t>);</a:t>
            </a:r>
            <a:endParaRPr lang="fr-FR" dirty="0">
              <a:solidFill>
                <a:prstClr val="black"/>
              </a:solidFill>
              <a:latin typeface="Courier"/>
            </a:endParaRPr>
          </a:p>
          <a:p>
            <a:pPr marL="0" indent="0">
              <a:buNone/>
            </a:pPr>
            <a:r>
              <a:rPr lang="fr-FR" dirty="0" smtClean="0">
                <a:solidFill>
                  <a:srgbClr val="6D6F24"/>
                </a:solidFill>
                <a:latin typeface="Courier"/>
              </a:rPr>
              <a:t> 	}</a:t>
            </a:r>
          </a:p>
          <a:p>
            <a:pPr marL="0" indent="0">
              <a:buNone/>
            </a:pPr>
            <a:endParaRPr lang="en-US" dirty="0"/>
          </a:p>
        </p:txBody>
      </p:sp>
    </p:spTree>
    <p:extLst>
      <p:ext uri="{BB962C8B-B14F-4D97-AF65-F5344CB8AC3E}">
        <p14:creationId xmlns:p14="http://schemas.microsoft.com/office/powerpoint/2010/main" val="5121189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Classes</a:t>
            </a:r>
            <a:endParaRPr lang="en-US" dirty="0">
              <a:latin typeface="Courier New"/>
              <a:cs typeface="Courier New"/>
            </a:endParaRPr>
          </a:p>
        </p:txBody>
      </p:sp>
      <p:sp>
        <p:nvSpPr>
          <p:cNvPr id="3" name="Content Placeholder 2"/>
          <p:cNvSpPr>
            <a:spLocks noGrp="1"/>
          </p:cNvSpPr>
          <p:nvPr>
            <p:ph idx="1"/>
          </p:nvPr>
        </p:nvSpPr>
        <p:spPr/>
        <p:txBody>
          <a:bodyPr>
            <a:normAutofit fontScale="70000" lnSpcReduction="20000"/>
          </a:bodyPr>
          <a:lstStyle/>
          <a:p>
            <a:r>
              <a:rPr lang="en-US" i="1" dirty="0" smtClean="0">
                <a:solidFill>
                  <a:srgbClr val="6B0001"/>
                </a:solidFill>
              </a:rPr>
              <a:t>Representation type </a:t>
            </a:r>
            <a:r>
              <a:rPr lang="en-US" dirty="0" smtClean="0">
                <a:solidFill>
                  <a:srgbClr val="6B0001"/>
                </a:solidFill>
              </a:rPr>
              <a:t>for internal state:</a:t>
            </a:r>
          </a:p>
          <a:p>
            <a:pPr marL="0" indent="0">
              <a:buNone/>
            </a:pPr>
            <a:r>
              <a:rPr lang="en-US" b="1" dirty="0" smtClean="0">
                <a:solidFill>
                  <a:srgbClr val="6B0001"/>
                </a:solidFill>
                <a:latin typeface="Courier-Bold"/>
              </a:rPr>
              <a:t>	type</a:t>
            </a:r>
            <a:r>
              <a:rPr lang="en-US" dirty="0" smtClean="0">
                <a:solidFill>
                  <a:prstClr val="black"/>
                </a:solidFill>
                <a:latin typeface="Courier"/>
              </a:rPr>
              <a:t> </a:t>
            </a:r>
            <a:r>
              <a:rPr lang="en-US" dirty="0" err="1">
                <a:solidFill>
                  <a:prstClr val="black"/>
                </a:solidFill>
                <a:latin typeface="Courier"/>
              </a:rPr>
              <a:t>counter_rep</a:t>
            </a:r>
            <a:r>
              <a:rPr lang="en-US" dirty="0">
                <a:solidFill>
                  <a:prstClr val="black"/>
                </a:solidFill>
                <a:latin typeface="Courier"/>
              </a:rPr>
              <a:t> </a:t>
            </a:r>
            <a:r>
              <a:rPr lang="en-US" dirty="0">
                <a:solidFill>
                  <a:srgbClr val="6D6F24"/>
                </a:solidFill>
                <a:latin typeface="Courier"/>
              </a:rPr>
              <a:t>=</a:t>
            </a:r>
            <a:r>
              <a:rPr lang="en-US" dirty="0">
                <a:solidFill>
                  <a:prstClr val="black"/>
                </a:solidFill>
                <a:latin typeface="Courier"/>
              </a:rPr>
              <a:t> </a:t>
            </a:r>
            <a:r>
              <a:rPr lang="en-US" dirty="0">
                <a:solidFill>
                  <a:srgbClr val="6D6F24"/>
                </a:solidFill>
                <a:latin typeface="Courier"/>
              </a:rPr>
              <a:t>{</a:t>
            </a:r>
            <a:endParaRPr lang="en-US" dirty="0">
              <a:solidFill>
                <a:prstClr val="black"/>
              </a:solidFill>
              <a:latin typeface="Courier"/>
            </a:endParaRPr>
          </a:p>
          <a:p>
            <a:pPr marL="0" indent="0">
              <a:buNone/>
            </a:pPr>
            <a:r>
              <a:rPr lang="fr-FR" dirty="0">
                <a:solidFill>
                  <a:prstClr val="black"/>
                </a:solidFill>
                <a:latin typeface="Courier"/>
              </a:rPr>
              <a:t>	</a:t>
            </a:r>
            <a:r>
              <a:rPr lang="fr-FR" dirty="0" smtClean="0">
                <a:solidFill>
                  <a:prstClr val="black"/>
                </a:solidFill>
                <a:latin typeface="Courier"/>
              </a:rPr>
              <a:t>	x </a:t>
            </a:r>
            <a:r>
              <a:rPr lang="fr-FR" dirty="0">
                <a:solidFill>
                  <a:srgbClr val="6D6F24"/>
                </a:solidFill>
                <a:latin typeface="Courier"/>
              </a:rPr>
              <a:t>:</a:t>
            </a:r>
            <a:r>
              <a:rPr lang="fr-FR" dirty="0">
                <a:solidFill>
                  <a:prstClr val="black"/>
                </a:solidFill>
                <a:latin typeface="Courier"/>
              </a:rPr>
              <a:t> </a:t>
            </a:r>
            <a:r>
              <a:rPr lang="fr-FR" b="1" dirty="0" err="1">
                <a:solidFill>
                  <a:srgbClr val="6B0001"/>
                </a:solidFill>
                <a:latin typeface="Courier-Bold"/>
              </a:rPr>
              <a:t>int</a:t>
            </a:r>
            <a:r>
              <a:rPr lang="fr-FR" dirty="0">
                <a:solidFill>
                  <a:prstClr val="black"/>
                </a:solidFill>
                <a:latin typeface="Courier"/>
              </a:rPr>
              <a:t> </a:t>
            </a:r>
            <a:r>
              <a:rPr lang="fr-FR" b="1" dirty="0" err="1">
                <a:solidFill>
                  <a:srgbClr val="6B0001"/>
                </a:solidFill>
                <a:latin typeface="Courier-Bold"/>
              </a:rPr>
              <a:t>ref</a:t>
            </a:r>
            <a:r>
              <a:rPr lang="fr-FR" dirty="0" smtClean="0">
                <a:solidFill>
                  <a:srgbClr val="6D6F24"/>
                </a:solidFill>
                <a:latin typeface="Courier"/>
              </a:rPr>
              <a:t>;</a:t>
            </a:r>
            <a:endParaRPr lang="fr-FR" dirty="0">
              <a:solidFill>
                <a:prstClr val="black"/>
              </a:solidFill>
              <a:latin typeface="Courier"/>
            </a:endParaRPr>
          </a:p>
          <a:p>
            <a:pPr marL="0" indent="0">
              <a:buNone/>
            </a:pPr>
            <a:r>
              <a:rPr lang="fr-FR" dirty="0">
                <a:solidFill>
                  <a:prstClr val="black"/>
                </a:solidFill>
                <a:latin typeface="Courier"/>
              </a:rPr>
              <a:t>	</a:t>
            </a:r>
            <a:r>
              <a:rPr lang="fr-FR" dirty="0" smtClean="0">
                <a:solidFill>
                  <a:srgbClr val="6D6F24"/>
                </a:solidFill>
                <a:latin typeface="Courier"/>
              </a:rPr>
              <a:t>}</a:t>
            </a:r>
            <a:endParaRPr lang="fr-FR" dirty="0">
              <a:solidFill>
                <a:prstClr val="black"/>
              </a:solidFill>
              <a:latin typeface="Courier"/>
            </a:endParaRPr>
          </a:p>
          <a:p>
            <a:r>
              <a:rPr lang="en-US" i="1" dirty="0" smtClean="0">
                <a:solidFill>
                  <a:srgbClr val="6B0001"/>
                </a:solidFill>
              </a:rPr>
              <a:t>Class</a:t>
            </a:r>
            <a:r>
              <a:rPr lang="en-US" dirty="0" smtClean="0">
                <a:solidFill>
                  <a:srgbClr val="6B0001"/>
                </a:solidFill>
              </a:rPr>
              <a:t> is a function from representation type to object:</a:t>
            </a:r>
            <a:endParaRPr lang="en-US" dirty="0">
              <a:solidFill>
                <a:srgbClr val="6B0001"/>
              </a:solidFill>
            </a:endParaRPr>
          </a:p>
          <a:p>
            <a:pPr marL="0" indent="0">
              <a:buNone/>
            </a:pPr>
            <a:r>
              <a:rPr lang="fr-FR" b="1" dirty="0" smtClean="0">
                <a:solidFill>
                  <a:srgbClr val="6B0001"/>
                </a:solidFill>
                <a:latin typeface="Courier-Bold"/>
              </a:rPr>
              <a:t>	let</a:t>
            </a:r>
            <a:r>
              <a:rPr lang="fr-FR" dirty="0" smtClean="0">
                <a:solidFill>
                  <a:prstClr val="black"/>
                </a:solidFill>
                <a:latin typeface="Courier"/>
              </a:rPr>
              <a:t> </a:t>
            </a:r>
            <a:r>
              <a:rPr lang="fr-FR" dirty="0" err="1">
                <a:solidFill>
                  <a:prstClr val="black"/>
                </a:solidFill>
                <a:latin typeface="Courier"/>
              </a:rPr>
              <a:t>counter_class</a:t>
            </a:r>
            <a:r>
              <a:rPr lang="fr-FR" dirty="0">
                <a:solidFill>
                  <a:prstClr val="black"/>
                </a:solidFill>
                <a:latin typeface="Courier"/>
              </a:rPr>
              <a:t> </a:t>
            </a:r>
            <a:r>
              <a:rPr lang="sv-SE" dirty="0" smtClean="0">
                <a:solidFill>
                  <a:srgbClr val="6D6F24"/>
                </a:solidFill>
                <a:latin typeface="Courier"/>
              </a:rPr>
              <a:t>(</a:t>
            </a:r>
            <a:r>
              <a:rPr lang="fr-FR" dirty="0" err="1" smtClean="0">
                <a:latin typeface="Courier"/>
              </a:rPr>
              <a:t>r</a:t>
            </a:r>
            <a:r>
              <a:rPr lang="fr-FR" dirty="0" err="1">
                <a:solidFill>
                  <a:srgbClr val="6D6F24"/>
                </a:solidFill>
                <a:latin typeface="Courier"/>
              </a:rPr>
              <a:t>:</a:t>
            </a:r>
            <a:r>
              <a:rPr lang="fr-FR" dirty="0" err="1" smtClean="0">
                <a:latin typeface="Courier"/>
              </a:rPr>
              <a:t>counter_rep</a:t>
            </a:r>
            <a:r>
              <a:rPr lang="sv-SE" dirty="0">
                <a:solidFill>
                  <a:srgbClr val="6D6F24"/>
                </a:solidFill>
                <a:latin typeface="Courier"/>
              </a:rPr>
              <a:t>)</a:t>
            </a:r>
            <a:r>
              <a:rPr lang="fr-FR" dirty="0" smtClean="0">
                <a:latin typeface="Courier"/>
              </a:rPr>
              <a:t> </a:t>
            </a:r>
            <a:r>
              <a:rPr lang="fr-FR" dirty="0">
                <a:solidFill>
                  <a:srgbClr val="6D6F24"/>
                </a:solidFill>
                <a:latin typeface="Courier"/>
              </a:rPr>
              <a:t>=</a:t>
            </a:r>
            <a:r>
              <a:rPr lang="sv-SE" dirty="0" smtClean="0">
                <a:solidFill>
                  <a:prstClr val="black"/>
                </a:solidFill>
                <a:latin typeface="Courier"/>
              </a:rPr>
              <a:t> </a:t>
            </a:r>
            <a:r>
              <a:rPr lang="fr-FR" dirty="0" smtClean="0">
                <a:solidFill>
                  <a:srgbClr val="6D6F24"/>
                </a:solidFill>
                <a:latin typeface="Courier"/>
              </a:rPr>
              <a:t>{</a:t>
            </a:r>
            <a:endParaRPr lang="fr-FR" dirty="0">
              <a:solidFill>
                <a:prstClr val="black"/>
              </a:solidFill>
              <a:latin typeface="Courier"/>
            </a:endParaRPr>
          </a:p>
          <a:p>
            <a:pPr marL="0" indent="0">
              <a:buNone/>
            </a:pPr>
            <a:r>
              <a:rPr lang="sv-SE" dirty="0">
                <a:solidFill>
                  <a:prstClr val="black"/>
                </a:solidFill>
                <a:latin typeface="Courier"/>
              </a:rPr>
              <a:t>	</a:t>
            </a:r>
            <a:r>
              <a:rPr lang="sv-SE" dirty="0" smtClean="0">
                <a:solidFill>
                  <a:prstClr val="black"/>
                </a:solidFill>
                <a:latin typeface="Courier"/>
              </a:rPr>
              <a:t>	get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a:t>
            </a:r>
            <a:r>
              <a:rPr lang="sv-SE" b="1" dirty="0" err="1">
                <a:solidFill>
                  <a:srgbClr val="6B0001"/>
                </a:solidFill>
                <a:latin typeface="Courier-Bold"/>
              </a:rPr>
              <a:t>fun</a:t>
            </a:r>
            <a:r>
              <a:rPr lang="sv-SE" dirty="0">
                <a:solidFill>
                  <a:prstClr val="black"/>
                </a:solidFill>
                <a:latin typeface="Courier"/>
              </a:rPr>
              <a:t> </a:t>
            </a:r>
            <a:r>
              <a:rPr lang="sv-SE" dirty="0">
                <a:solidFill>
                  <a:srgbClr val="6D6F24"/>
                </a:solidFill>
                <a:latin typeface="Courier"/>
              </a:rPr>
              <a:t>()</a:t>
            </a:r>
            <a:r>
              <a:rPr lang="sv-SE" dirty="0">
                <a:solidFill>
                  <a:prstClr val="black"/>
                </a:solidFill>
                <a:latin typeface="Courier"/>
              </a:rPr>
              <a:t> </a:t>
            </a:r>
            <a:r>
              <a:rPr lang="sv-SE" dirty="0">
                <a:solidFill>
                  <a:srgbClr val="6D6F24"/>
                </a:solidFill>
                <a:latin typeface="Courier"/>
              </a:rPr>
              <a:t>-&gt;</a:t>
            </a:r>
            <a:r>
              <a:rPr lang="sv-SE" dirty="0">
                <a:solidFill>
                  <a:prstClr val="black"/>
                </a:solidFill>
                <a:latin typeface="Courier"/>
              </a:rPr>
              <a:t> </a:t>
            </a:r>
            <a:r>
              <a:rPr lang="sv-SE" dirty="0">
                <a:solidFill>
                  <a:srgbClr val="6D6F24"/>
                </a:solidFill>
                <a:latin typeface="Courier"/>
              </a:rPr>
              <a:t>!(</a:t>
            </a:r>
            <a:r>
              <a:rPr lang="sv-SE" dirty="0" err="1">
                <a:solidFill>
                  <a:prstClr val="black"/>
                </a:solidFill>
                <a:latin typeface="Courier"/>
              </a:rPr>
              <a:t>r</a:t>
            </a:r>
            <a:r>
              <a:rPr lang="sv-SE" dirty="0" err="1">
                <a:solidFill>
                  <a:srgbClr val="107D02"/>
                </a:solidFill>
                <a:latin typeface="Courier"/>
              </a:rPr>
              <a:t>.</a:t>
            </a:r>
            <a:r>
              <a:rPr lang="sv-SE" dirty="0" err="1">
                <a:solidFill>
                  <a:prstClr val="black"/>
                </a:solidFill>
                <a:latin typeface="Courier"/>
              </a:rPr>
              <a:t>x</a:t>
            </a:r>
            <a:r>
              <a:rPr lang="sv-SE" dirty="0">
                <a:solidFill>
                  <a:srgbClr val="6D6F24"/>
                </a:solidFill>
                <a:latin typeface="Courier"/>
              </a:rPr>
              <a:t>));</a:t>
            </a:r>
            <a:endParaRPr lang="sv-SE" dirty="0">
              <a:solidFill>
                <a:prstClr val="black"/>
              </a:solidFill>
              <a:latin typeface="Courier"/>
            </a:endParaRPr>
          </a:p>
          <a:p>
            <a:pPr marL="0" indent="0">
              <a:buNone/>
            </a:pPr>
            <a:r>
              <a:rPr lang="fr-FR" dirty="0">
                <a:solidFill>
                  <a:prstClr val="black"/>
                </a:solidFill>
                <a:latin typeface="Courier"/>
              </a:rPr>
              <a:t>	</a:t>
            </a:r>
            <a:r>
              <a:rPr lang="fr-FR" dirty="0" smtClean="0">
                <a:solidFill>
                  <a:prstClr val="black"/>
                </a:solidFill>
                <a:latin typeface="Courier"/>
              </a:rPr>
              <a:t>	</a:t>
            </a:r>
            <a:r>
              <a:rPr lang="fr-FR" dirty="0" err="1" smtClean="0">
                <a:solidFill>
                  <a:prstClr val="black"/>
                </a:solidFill>
                <a:latin typeface="Courier"/>
              </a:rPr>
              <a:t>inc</a:t>
            </a:r>
            <a:r>
              <a:rPr lang="fr-FR" dirty="0" smtClean="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b="1" dirty="0">
                <a:solidFill>
                  <a:srgbClr val="6B0001"/>
                </a:solidFill>
                <a:latin typeface="Courier-Bold"/>
              </a:rPr>
              <a:t>fun</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-&gt;</a:t>
            </a:r>
            <a:r>
              <a:rPr lang="fr-FR" dirty="0">
                <a:solidFill>
                  <a:prstClr val="black"/>
                </a:solidFill>
                <a:latin typeface="Courier"/>
              </a:rPr>
              <a:t> </a:t>
            </a:r>
            <a:r>
              <a:rPr lang="fr-FR" dirty="0">
                <a:solidFill>
                  <a:srgbClr val="6D6F24"/>
                </a:solidFill>
                <a:latin typeface="Courier"/>
              </a:rPr>
              <a:t>(</a:t>
            </a:r>
            <a:r>
              <a:rPr lang="fr-FR" dirty="0" err="1">
                <a:solidFill>
                  <a:prstClr val="black"/>
                </a:solidFill>
                <a:latin typeface="Courier"/>
              </a:rPr>
              <a:t>r</a:t>
            </a:r>
            <a:r>
              <a:rPr lang="fr-FR" dirty="0" err="1">
                <a:solidFill>
                  <a:srgbClr val="107D02"/>
                </a:solidFill>
                <a:latin typeface="Courier"/>
              </a:rPr>
              <a:t>.</a:t>
            </a:r>
            <a:r>
              <a:rPr lang="fr-FR" dirty="0" err="1">
                <a:solidFill>
                  <a:prstClr val="black"/>
                </a:solidFill>
                <a:latin typeface="Courier"/>
              </a:rPr>
              <a:t>x</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dirty="0" err="1">
                <a:solidFill>
                  <a:prstClr val="black"/>
                </a:solidFill>
                <a:latin typeface="Courier"/>
              </a:rPr>
              <a:t>r</a:t>
            </a:r>
            <a:r>
              <a:rPr lang="fr-FR" dirty="0" err="1">
                <a:solidFill>
                  <a:srgbClr val="107D02"/>
                </a:solidFill>
                <a:latin typeface="Courier"/>
              </a:rPr>
              <a:t>.</a:t>
            </a:r>
            <a:r>
              <a:rPr lang="fr-FR" dirty="0" err="1">
                <a:solidFill>
                  <a:prstClr val="black"/>
                </a:solidFill>
                <a:latin typeface="Courier"/>
              </a:rPr>
              <a:t>x</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107D02"/>
                </a:solidFill>
                <a:latin typeface="Courier"/>
              </a:rPr>
              <a:t>1</a:t>
            </a:r>
            <a:r>
              <a:rPr lang="fr-FR" dirty="0">
                <a:solidFill>
                  <a:srgbClr val="6D6F24"/>
                </a:solidFill>
                <a:latin typeface="Courier"/>
              </a:rPr>
              <a:t>));</a:t>
            </a:r>
            <a:endParaRPr lang="fr-FR" dirty="0">
              <a:solidFill>
                <a:prstClr val="black"/>
              </a:solidFill>
              <a:latin typeface="Courier"/>
            </a:endParaRPr>
          </a:p>
          <a:p>
            <a:pPr marL="0" indent="0">
              <a:buNone/>
            </a:pPr>
            <a:r>
              <a:rPr lang="fr-FR" dirty="0" smtClean="0">
                <a:solidFill>
                  <a:srgbClr val="6D6F24"/>
                </a:solidFill>
                <a:latin typeface="Courier"/>
              </a:rPr>
              <a:t>	}</a:t>
            </a:r>
            <a:endParaRPr lang="fr-FR" dirty="0">
              <a:solidFill>
                <a:prstClr val="black"/>
              </a:solidFill>
              <a:latin typeface="Courier"/>
            </a:endParaRPr>
          </a:p>
          <a:p>
            <a:r>
              <a:rPr lang="en-US" i="1" dirty="0" smtClean="0">
                <a:solidFill>
                  <a:srgbClr val="6B0001"/>
                </a:solidFill>
              </a:rPr>
              <a:t>Constructor</a:t>
            </a:r>
            <a:r>
              <a:rPr lang="en-US" dirty="0" smtClean="0">
                <a:solidFill>
                  <a:srgbClr val="6B0001"/>
                </a:solidFill>
              </a:rPr>
              <a:t> uses class function to make a new object:</a:t>
            </a:r>
            <a:endParaRPr lang="en-US" dirty="0">
              <a:solidFill>
                <a:srgbClr val="6B0001"/>
              </a:solidFill>
            </a:endParaRPr>
          </a:p>
          <a:p>
            <a:pPr marL="0" indent="0">
              <a:buNone/>
            </a:pPr>
            <a:r>
              <a:rPr lang="fr-FR" b="1" dirty="0" smtClean="0">
                <a:solidFill>
                  <a:srgbClr val="6B0001"/>
                </a:solidFill>
                <a:latin typeface="Courier-Bold"/>
              </a:rPr>
              <a:t>	let</a:t>
            </a:r>
            <a:r>
              <a:rPr lang="fr-FR" dirty="0" smtClean="0">
                <a:solidFill>
                  <a:prstClr val="black"/>
                </a:solidFill>
                <a:latin typeface="Courier"/>
              </a:rPr>
              <a:t> </a:t>
            </a:r>
            <a:r>
              <a:rPr lang="fr-FR" dirty="0" err="1">
                <a:solidFill>
                  <a:prstClr val="black"/>
                </a:solidFill>
                <a:latin typeface="Courier"/>
              </a:rPr>
              <a:t>new_counter</a:t>
            </a:r>
            <a:r>
              <a:rPr lang="fr-FR" dirty="0">
                <a:solidFill>
                  <a:prstClr val="black"/>
                </a:solidFill>
                <a:latin typeface="Courier"/>
              </a:rPr>
              <a:t> </a:t>
            </a:r>
            <a:r>
              <a:rPr lang="fr-FR" dirty="0">
                <a:solidFill>
                  <a:srgbClr val="6D6F24"/>
                </a:solidFill>
                <a:latin typeface="Courier"/>
              </a:rPr>
              <a:t>()</a:t>
            </a:r>
            <a:r>
              <a:rPr lang="fr-FR" dirty="0">
                <a:solidFill>
                  <a:prstClr val="black"/>
                </a:solidFill>
                <a:latin typeface="Courier"/>
              </a:rPr>
              <a:t> </a:t>
            </a:r>
            <a:r>
              <a:rPr lang="fr-FR" dirty="0">
                <a:solidFill>
                  <a:srgbClr val="6D6F24"/>
                </a:solidFill>
                <a:latin typeface="Courier"/>
              </a:rPr>
              <a:t>=</a:t>
            </a:r>
            <a:endParaRPr lang="fr-FR" dirty="0">
              <a:solidFill>
                <a:prstClr val="black"/>
              </a:solidFill>
              <a:latin typeface="Courier"/>
            </a:endParaRPr>
          </a:p>
          <a:p>
            <a:pPr marL="0" indent="0">
              <a:buNone/>
            </a:pPr>
            <a:r>
              <a:rPr lang="da-DK" dirty="0">
                <a:solidFill>
                  <a:prstClr val="black"/>
                </a:solidFill>
                <a:latin typeface="Courier"/>
              </a:rPr>
              <a:t>	</a:t>
            </a:r>
            <a:r>
              <a:rPr lang="da-DK" dirty="0" smtClean="0">
                <a:solidFill>
                  <a:prstClr val="black"/>
                </a:solidFill>
                <a:latin typeface="Courier"/>
              </a:rPr>
              <a:t>	</a:t>
            </a:r>
            <a:r>
              <a:rPr lang="da-DK" b="1" dirty="0" smtClean="0">
                <a:solidFill>
                  <a:srgbClr val="6B0001"/>
                </a:solidFill>
                <a:latin typeface="Courier-Bold"/>
              </a:rPr>
              <a:t>let</a:t>
            </a:r>
            <a:r>
              <a:rPr lang="da-DK" dirty="0" smtClean="0">
                <a:solidFill>
                  <a:prstClr val="black"/>
                </a:solidFill>
                <a:latin typeface="Courier"/>
              </a:rPr>
              <a:t> </a:t>
            </a:r>
            <a:r>
              <a:rPr lang="da-DK" dirty="0">
                <a:solidFill>
                  <a:prstClr val="black"/>
                </a:solidFill>
                <a:latin typeface="Courier"/>
              </a:rPr>
              <a:t>r </a:t>
            </a:r>
            <a:r>
              <a:rPr lang="da-DK" dirty="0">
                <a:solidFill>
                  <a:srgbClr val="6D6F24"/>
                </a:solidFill>
                <a:latin typeface="Courier"/>
              </a:rPr>
              <a:t>=</a:t>
            </a:r>
            <a:r>
              <a:rPr lang="da-DK" dirty="0">
                <a:solidFill>
                  <a:prstClr val="black"/>
                </a:solidFill>
                <a:latin typeface="Courier"/>
              </a:rPr>
              <a:t> </a:t>
            </a:r>
            <a:r>
              <a:rPr lang="da-DK" dirty="0">
                <a:solidFill>
                  <a:srgbClr val="6D6F24"/>
                </a:solidFill>
                <a:latin typeface="Courier"/>
              </a:rPr>
              <a:t>{</a:t>
            </a:r>
            <a:r>
              <a:rPr lang="da-DK" dirty="0">
                <a:solidFill>
                  <a:prstClr val="black"/>
                </a:solidFill>
                <a:latin typeface="Courier"/>
              </a:rPr>
              <a:t>x </a:t>
            </a:r>
            <a:r>
              <a:rPr lang="da-DK" dirty="0">
                <a:solidFill>
                  <a:srgbClr val="6D6F24"/>
                </a:solidFill>
                <a:latin typeface="Courier"/>
              </a:rPr>
              <a:t>=</a:t>
            </a:r>
            <a:r>
              <a:rPr lang="da-DK" dirty="0">
                <a:solidFill>
                  <a:prstClr val="black"/>
                </a:solidFill>
                <a:latin typeface="Courier"/>
              </a:rPr>
              <a:t> </a:t>
            </a:r>
            <a:r>
              <a:rPr lang="da-DK" b="1" dirty="0" err="1">
                <a:solidFill>
                  <a:srgbClr val="6B0001"/>
                </a:solidFill>
                <a:latin typeface="Courier-Bold"/>
              </a:rPr>
              <a:t>ref</a:t>
            </a:r>
            <a:r>
              <a:rPr lang="da-DK" dirty="0">
                <a:solidFill>
                  <a:prstClr val="black"/>
                </a:solidFill>
                <a:latin typeface="Courier"/>
              </a:rPr>
              <a:t> </a:t>
            </a:r>
            <a:r>
              <a:rPr lang="da-DK" dirty="0">
                <a:solidFill>
                  <a:srgbClr val="107D02"/>
                </a:solidFill>
                <a:latin typeface="Courier"/>
              </a:rPr>
              <a:t>0</a:t>
            </a:r>
            <a:r>
              <a:rPr lang="da-DK" dirty="0">
                <a:solidFill>
                  <a:srgbClr val="6D6F24"/>
                </a:solidFill>
                <a:latin typeface="Courier"/>
              </a:rPr>
              <a:t>}</a:t>
            </a:r>
            <a:r>
              <a:rPr lang="da-DK" dirty="0">
                <a:solidFill>
                  <a:prstClr val="black"/>
                </a:solidFill>
                <a:latin typeface="Courier"/>
              </a:rPr>
              <a:t> </a:t>
            </a:r>
            <a:r>
              <a:rPr lang="da-DK" b="1" dirty="0">
                <a:solidFill>
                  <a:srgbClr val="6B0001"/>
                </a:solidFill>
                <a:latin typeface="Courier-Bold"/>
              </a:rPr>
              <a:t>in</a:t>
            </a:r>
            <a:endParaRPr lang="da-DK" dirty="0">
              <a:solidFill>
                <a:prstClr val="black"/>
              </a:solidFill>
              <a:latin typeface="Courier"/>
            </a:endParaRPr>
          </a:p>
          <a:p>
            <a:pPr marL="0" indent="0">
              <a:buNone/>
            </a:pPr>
            <a:r>
              <a:rPr lang="da-DK" dirty="0">
                <a:solidFill>
                  <a:prstClr val="black"/>
                </a:solidFill>
                <a:latin typeface="Courier"/>
              </a:rPr>
              <a:t> </a:t>
            </a:r>
            <a:r>
              <a:rPr lang="da-DK" dirty="0" smtClean="0">
                <a:solidFill>
                  <a:prstClr val="black"/>
                </a:solidFill>
                <a:latin typeface="Courier"/>
              </a:rPr>
              <a:t>		</a:t>
            </a:r>
            <a:r>
              <a:rPr lang="da-DK" dirty="0" err="1" smtClean="0">
                <a:solidFill>
                  <a:srgbClr val="000000"/>
                </a:solidFill>
                <a:latin typeface="Courier"/>
              </a:rPr>
              <a:t>counter_class</a:t>
            </a:r>
            <a:r>
              <a:rPr lang="da-DK" dirty="0" smtClean="0">
                <a:solidFill>
                  <a:srgbClr val="000000"/>
                </a:solidFill>
                <a:latin typeface="Courier"/>
              </a:rPr>
              <a:t> </a:t>
            </a:r>
            <a:r>
              <a:rPr lang="da-DK" dirty="0">
                <a:solidFill>
                  <a:srgbClr val="000000"/>
                </a:solidFill>
                <a:latin typeface="Courier"/>
              </a:rPr>
              <a:t>r	</a:t>
            </a:r>
          </a:p>
          <a:p>
            <a:pPr marL="0" indent="0">
              <a:buNone/>
            </a:pPr>
            <a:endParaRPr lang="en-US" dirty="0"/>
          </a:p>
        </p:txBody>
      </p:sp>
    </p:spTree>
    <p:extLst>
      <p:ext uri="{BB962C8B-B14F-4D97-AF65-F5344CB8AC3E}">
        <p14:creationId xmlns:p14="http://schemas.microsoft.com/office/powerpoint/2010/main" val="33875015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Inheritance</a:t>
            </a:r>
            <a:endParaRPr lang="en-US" dirty="0"/>
          </a:p>
        </p:txBody>
      </p:sp>
      <p:sp>
        <p:nvSpPr>
          <p:cNvPr id="3" name="Content Placeholder 2"/>
          <p:cNvSpPr>
            <a:spLocks noGrp="1"/>
          </p:cNvSpPr>
          <p:nvPr>
            <p:ph idx="1"/>
          </p:nvPr>
        </p:nvSpPr>
        <p:spPr/>
        <p:txBody>
          <a:bodyPr>
            <a:normAutofit/>
          </a:bodyPr>
          <a:lstStyle/>
          <a:p>
            <a:r>
              <a:rPr lang="en-US" dirty="0" smtClean="0"/>
              <a:t>Subclass creates </a:t>
            </a:r>
            <a:r>
              <a:rPr lang="en-US" dirty="0"/>
              <a:t>an object of the superclass with the same internal state as its own</a:t>
            </a:r>
          </a:p>
          <a:p>
            <a:pPr lvl="1"/>
            <a:r>
              <a:rPr lang="en-US" dirty="0" smtClean="0"/>
              <a:t>Bind resulting </a:t>
            </a:r>
            <a:r>
              <a:rPr lang="en-US" i="1" dirty="0"/>
              <a:t>parent object </a:t>
            </a:r>
            <a:r>
              <a:rPr lang="en-US" dirty="0"/>
              <a:t>t</a:t>
            </a:r>
            <a:r>
              <a:rPr lang="en-US" dirty="0" smtClean="0"/>
              <a:t>o </a:t>
            </a:r>
            <a:r>
              <a:rPr lang="en-US" b="1" dirty="0">
                <a:latin typeface="Courier New"/>
                <a:cs typeface="Courier New"/>
              </a:rPr>
              <a:t>super</a:t>
            </a:r>
          </a:p>
          <a:p>
            <a:r>
              <a:rPr lang="en-US" dirty="0" smtClean="0"/>
              <a:t>Subclass creates </a:t>
            </a:r>
            <a:r>
              <a:rPr lang="en-US" dirty="0"/>
              <a:t>a new object with same internal state</a:t>
            </a:r>
          </a:p>
          <a:p>
            <a:r>
              <a:rPr lang="en-US" dirty="0" smtClean="0"/>
              <a:t>Subclass copies </a:t>
            </a:r>
            <a:r>
              <a:rPr lang="en-US" dirty="0"/>
              <a:t>(</a:t>
            </a:r>
            <a:r>
              <a:rPr lang="en-US" i="1" dirty="0"/>
              <a:t>inherits</a:t>
            </a:r>
            <a:r>
              <a:rPr lang="en-US" dirty="0"/>
              <a:t>) </a:t>
            </a:r>
            <a:r>
              <a:rPr lang="en-US" dirty="0" smtClean="0"/>
              <a:t>any implementations it wants from </a:t>
            </a:r>
            <a:r>
              <a:rPr lang="en-US" dirty="0"/>
              <a:t>superclass</a:t>
            </a:r>
          </a:p>
          <a:p>
            <a:endParaRPr lang="en-US" dirty="0"/>
          </a:p>
        </p:txBody>
      </p:sp>
    </p:spTree>
    <p:extLst>
      <p:ext uri="{BB962C8B-B14F-4D97-AF65-F5344CB8AC3E}">
        <p14:creationId xmlns:p14="http://schemas.microsoft.com/office/powerpoint/2010/main" val="2587515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 Dynamic Dispatch</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47160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a:cs typeface="Courier New"/>
              </a:rPr>
              <a:t>This</a:t>
            </a:r>
            <a:endParaRPr lang="en-US" dirty="0">
              <a:latin typeface="Courier New"/>
              <a:cs typeface="Courier New"/>
            </a:endParaRPr>
          </a:p>
        </p:txBody>
      </p:sp>
      <p:sp>
        <p:nvSpPr>
          <p:cNvPr id="3" name="Content Placeholder 2"/>
          <p:cNvSpPr>
            <a:spLocks noGrp="1"/>
          </p:cNvSpPr>
          <p:nvPr>
            <p:ph idx="1"/>
          </p:nvPr>
        </p:nvSpPr>
        <p:spPr/>
        <p:txBody>
          <a:bodyPr>
            <a:normAutofit/>
          </a:bodyPr>
          <a:lstStyle/>
          <a:p>
            <a:pPr marL="0" indent="0">
              <a:buNone/>
            </a:pPr>
            <a:r>
              <a:rPr lang="en-US" sz="2800" b="1" dirty="0">
                <a:solidFill>
                  <a:srgbClr val="6B0001"/>
                </a:solidFill>
                <a:latin typeface="Courier-Bold"/>
              </a:rPr>
              <a:t>class</a:t>
            </a:r>
            <a:r>
              <a:rPr lang="en-US" sz="2800" dirty="0">
                <a:solidFill>
                  <a:prstClr val="black"/>
                </a:solidFill>
                <a:latin typeface="Courier"/>
              </a:rPr>
              <a:t> </a:t>
            </a:r>
            <a:r>
              <a:rPr lang="en-US" sz="2800" dirty="0" err="1">
                <a:solidFill>
                  <a:prstClr val="black"/>
                </a:solidFill>
                <a:latin typeface="Courier"/>
              </a:rPr>
              <a:t>SetCounter</a:t>
            </a:r>
            <a:r>
              <a:rPr lang="en-US" sz="2800" dirty="0">
                <a:solidFill>
                  <a:prstClr val="black"/>
                </a:solidFill>
                <a:latin typeface="Courier"/>
              </a:rPr>
              <a:t> </a:t>
            </a:r>
            <a:r>
              <a:rPr lang="en-US" sz="2800" dirty="0">
                <a:solidFill>
                  <a:srgbClr val="6B006D"/>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b="1" dirty="0">
                <a:solidFill>
                  <a:srgbClr val="6B0001"/>
                </a:solidFill>
                <a:latin typeface="Courier-Bold"/>
              </a:rPr>
              <a:t>protected</a:t>
            </a:r>
            <a:r>
              <a:rPr lang="en-US" sz="2800" dirty="0">
                <a:solidFill>
                  <a:prstClr val="black"/>
                </a:solidFill>
                <a:latin typeface="Courier"/>
              </a:rPr>
              <a:t> </a:t>
            </a:r>
            <a:r>
              <a:rPr lang="en-US" sz="2800" dirty="0" err="1">
                <a:solidFill>
                  <a:srgbClr val="AB6464"/>
                </a:solidFill>
                <a:latin typeface="Courier"/>
              </a:rPr>
              <a:t>int</a:t>
            </a:r>
            <a:r>
              <a:rPr lang="en-US" sz="2800" dirty="0">
                <a:solidFill>
                  <a:prstClr val="black"/>
                </a:solidFill>
                <a:latin typeface="Courier"/>
              </a:rPr>
              <a:t> x </a:t>
            </a:r>
            <a:r>
              <a:rPr lang="en-US" sz="2800" dirty="0">
                <a:solidFill>
                  <a:srgbClr val="6D6F24"/>
                </a:solidFill>
                <a:latin typeface="Courier"/>
              </a:rPr>
              <a:t>=</a:t>
            </a:r>
            <a:r>
              <a:rPr lang="en-US" sz="2800" dirty="0">
                <a:solidFill>
                  <a:prstClr val="black"/>
                </a:solidFill>
                <a:latin typeface="Courier"/>
              </a:rPr>
              <a:t> </a:t>
            </a:r>
            <a:r>
              <a:rPr lang="en-US" sz="2800" dirty="0">
                <a:solidFill>
                  <a:srgbClr val="107D02"/>
                </a:solidFill>
                <a:latin typeface="Courier"/>
              </a:rPr>
              <a:t>0</a:t>
            </a:r>
            <a:r>
              <a:rPr lang="en-US" sz="2800" dirty="0">
                <a:solidFill>
                  <a:srgbClr val="6B006D"/>
                </a:solidFill>
                <a:latin typeface="Courier"/>
              </a:rPr>
              <a:t>;</a:t>
            </a:r>
            <a:endParaRPr lang="en-US" sz="2800" dirty="0">
              <a:solidFill>
                <a:prstClr val="black"/>
              </a:solidFill>
              <a:latin typeface="Courier"/>
            </a:endParaRPr>
          </a:p>
          <a:p>
            <a:pPr marL="0" indent="0">
              <a:buNone/>
            </a:pPr>
            <a:r>
              <a:rPr lang="en-US" sz="2800" dirty="0">
                <a:solidFill>
                  <a:prstClr val="black"/>
                </a:solidFill>
                <a:latin typeface="Courier"/>
              </a:rPr>
              <a:t>    </a:t>
            </a:r>
            <a:r>
              <a:rPr lang="en-US" sz="2800" b="1" dirty="0">
                <a:solidFill>
                  <a:srgbClr val="6B0001"/>
                </a:solidFill>
                <a:latin typeface="Courier-Bold"/>
              </a:rPr>
              <a:t>public</a:t>
            </a:r>
            <a:r>
              <a:rPr lang="en-US" sz="2800" dirty="0">
                <a:solidFill>
                  <a:prstClr val="black"/>
                </a:solidFill>
                <a:latin typeface="Courier"/>
              </a:rPr>
              <a:t> </a:t>
            </a:r>
            <a:r>
              <a:rPr lang="en-US" sz="2800" dirty="0" err="1">
                <a:solidFill>
                  <a:srgbClr val="AB6464"/>
                </a:solidFill>
                <a:latin typeface="Courier"/>
              </a:rPr>
              <a:t>int</a:t>
            </a:r>
            <a:r>
              <a:rPr lang="en-US" sz="2800" dirty="0">
                <a:solidFill>
                  <a:prstClr val="black"/>
                </a:solidFill>
                <a:latin typeface="Courier"/>
              </a:rPr>
              <a:t> get</a:t>
            </a:r>
            <a:r>
              <a:rPr lang="en-US" sz="2800" dirty="0">
                <a:solidFill>
                  <a:srgbClr val="6D6F24"/>
                </a:solidFill>
                <a:latin typeface="Courier"/>
              </a:rPr>
              <a:t>()</a:t>
            </a:r>
            <a:r>
              <a:rPr lang="en-US" sz="2800" dirty="0">
                <a:solidFill>
                  <a:prstClr val="black"/>
                </a:solidFill>
                <a:latin typeface="Courier"/>
              </a:rPr>
              <a:t> </a:t>
            </a:r>
            <a:r>
              <a:rPr lang="en-US" sz="2800" dirty="0">
                <a:solidFill>
                  <a:srgbClr val="6B006D"/>
                </a:solidFill>
                <a:latin typeface="Courier"/>
              </a:rPr>
              <a:t>{</a:t>
            </a:r>
            <a:r>
              <a:rPr lang="en-US" sz="2800" dirty="0">
                <a:solidFill>
                  <a:prstClr val="black"/>
                </a:solidFill>
                <a:latin typeface="Courier"/>
              </a:rPr>
              <a:t> </a:t>
            </a:r>
            <a:r>
              <a:rPr lang="en-US" sz="2800" b="1" dirty="0">
                <a:solidFill>
                  <a:srgbClr val="6B0001"/>
                </a:solidFill>
                <a:latin typeface="Courier-Bold"/>
              </a:rPr>
              <a:t>return</a:t>
            </a:r>
            <a:r>
              <a:rPr lang="en-US" sz="2800" dirty="0">
                <a:solidFill>
                  <a:prstClr val="black"/>
                </a:solidFill>
                <a:latin typeface="Courier"/>
              </a:rPr>
              <a:t> x</a:t>
            </a:r>
            <a:r>
              <a:rPr lang="en-US" sz="2800" dirty="0">
                <a:solidFill>
                  <a:srgbClr val="6B006D"/>
                </a:solidFill>
                <a:latin typeface="Courier"/>
              </a:rPr>
              <a:t>;</a:t>
            </a:r>
            <a:r>
              <a:rPr lang="en-US" sz="2800" dirty="0">
                <a:solidFill>
                  <a:prstClr val="black"/>
                </a:solidFill>
                <a:latin typeface="Courier"/>
              </a:rPr>
              <a:t> </a:t>
            </a:r>
            <a:r>
              <a:rPr lang="en-US" sz="2800" dirty="0">
                <a:solidFill>
                  <a:srgbClr val="6B006D"/>
                </a:solidFill>
                <a:latin typeface="Courier"/>
              </a:rPr>
              <a:t>}</a:t>
            </a:r>
            <a:endParaRPr lang="en-US" sz="2800" dirty="0">
              <a:solidFill>
                <a:prstClr val="black"/>
              </a:solidFill>
              <a:latin typeface="Courier"/>
            </a:endParaRPr>
          </a:p>
          <a:p>
            <a:pPr marL="0" indent="0">
              <a:buNone/>
            </a:pPr>
            <a:r>
              <a:rPr lang="fi-FI" sz="2800" dirty="0">
                <a:solidFill>
                  <a:prstClr val="black"/>
                </a:solidFill>
                <a:latin typeface="Courier"/>
              </a:rPr>
              <a:t>    </a:t>
            </a:r>
            <a:r>
              <a:rPr lang="fi-FI" sz="2800" b="1" dirty="0" err="1">
                <a:solidFill>
                  <a:srgbClr val="6B0001"/>
                </a:solidFill>
                <a:latin typeface="Courier-Bold"/>
              </a:rPr>
              <a:t>public</a:t>
            </a:r>
            <a:r>
              <a:rPr lang="fi-FI" sz="2800" dirty="0">
                <a:solidFill>
                  <a:prstClr val="black"/>
                </a:solidFill>
                <a:latin typeface="Courier"/>
              </a:rPr>
              <a:t> </a:t>
            </a:r>
            <a:r>
              <a:rPr lang="fi-FI" sz="2800" dirty="0" err="1">
                <a:solidFill>
                  <a:srgbClr val="AB6464"/>
                </a:solidFill>
                <a:latin typeface="Courier"/>
              </a:rPr>
              <a:t>void</a:t>
            </a:r>
            <a:r>
              <a:rPr lang="fi-FI" sz="2800" dirty="0">
                <a:solidFill>
                  <a:prstClr val="black"/>
                </a:solidFill>
                <a:latin typeface="Courier"/>
              </a:rPr>
              <a:t> </a:t>
            </a:r>
            <a:r>
              <a:rPr lang="fi-FI" sz="2800" dirty="0" err="1">
                <a:solidFill>
                  <a:prstClr val="black"/>
                </a:solidFill>
                <a:latin typeface="Courier"/>
              </a:rPr>
              <a:t>set</a:t>
            </a:r>
            <a:r>
              <a:rPr lang="fi-FI" sz="2800" dirty="0" err="1">
                <a:solidFill>
                  <a:srgbClr val="6D6F24"/>
                </a:solidFill>
                <a:latin typeface="Courier"/>
              </a:rPr>
              <a:t>(</a:t>
            </a:r>
            <a:r>
              <a:rPr lang="fi-FI" sz="2800" dirty="0" err="1">
                <a:solidFill>
                  <a:srgbClr val="AB6464"/>
                </a:solidFill>
                <a:latin typeface="Courier"/>
              </a:rPr>
              <a:t>int</a:t>
            </a:r>
            <a:r>
              <a:rPr lang="fi-FI" sz="2800" dirty="0">
                <a:solidFill>
                  <a:prstClr val="black"/>
                </a:solidFill>
                <a:latin typeface="Courier"/>
              </a:rPr>
              <a:t> i</a:t>
            </a:r>
            <a:r>
              <a:rPr lang="fi-FI" sz="2800" dirty="0">
                <a:solidFill>
                  <a:srgbClr val="6D6F24"/>
                </a:solidFill>
                <a:latin typeface="Courier"/>
              </a:rPr>
              <a:t>)</a:t>
            </a:r>
            <a:r>
              <a:rPr lang="fi-FI" sz="2800" dirty="0">
                <a:solidFill>
                  <a:prstClr val="black"/>
                </a:solidFill>
                <a:latin typeface="Courier"/>
              </a:rPr>
              <a:t> </a:t>
            </a:r>
            <a:r>
              <a:rPr lang="fi-FI" sz="2800" dirty="0">
                <a:solidFill>
                  <a:srgbClr val="6B006D"/>
                </a:solidFill>
                <a:latin typeface="Courier"/>
              </a:rPr>
              <a:t>{</a:t>
            </a:r>
            <a:r>
              <a:rPr lang="fi-FI" sz="2800" dirty="0">
                <a:solidFill>
                  <a:prstClr val="black"/>
                </a:solidFill>
                <a:latin typeface="Courier"/>
              </a:rPr>
              <a:t> x </a:t>
            </a:r>
            <a:r>
              <a:rPr lang="fi-FI" sz="2800" dirty="0">
                <a:solidFill>
                  <a:srgbClr val="6D6F24"/>
                </a:solidFill>
                <a:latin typeface="Courier"/>
              </a:rPr>
              <a:t>=</a:t>
            </a:r>
            <a:r>
              <a:rPr lang="fi-FI" sz="2800" dirty="0">
                <a:solidFill>
                  <a:prstClr val="black"/>
                </a:solidFill>
                <a:latin typeface="Courier"/>
              </a:rPr>
              <a:t> i</a:t>
            </a:r>
            <a:r>
              <a:rPr lang="fi-FI" sz="2800" dirty="0">
                <a:solidFill>
                  <a:srgbClr val="6B006D"/>
                </a:solidFill>
                <a:latin typeface="Courier"/>
              </a:rPr>
              <a:t>;</a:t>
            </a:r>
            <a:r>
              <a:rPr lang="fi-FI" sz="2800" dirty="0">
                <a:solidFill>
                  <a:prstClr val="black"/>
                </a:solidFill>
                <a:latin typeface="Courier"/>
              </a:rPr>
              <a:t> </a:t>
            </a:r>
            <a:r>
              <a:rPr lang="fi-FI" sz="2800" dirty="0">
                <a:solidFill>
                  <a:srgbClr val="6B006D"/>
                </a:solidFill>
                <a:latin typeface="Courier"/>
              </a:rPr>
              <a:t>}</a:t>
            </a:r>
            <a:endParaRPr lang="fi-FI" sz="2800" dirty="0">
              <a:solidFill>
                <a:prstClr val="black"/>
              </a:solidFill>
              <a:latin typeface="Courier"/>
            </a:endParaRPr>
          </a:p>
          <a:p>
            <a:pPr marL="0" indent="0">
              <a:buNone/>
            </a:pPr>
            <a:r>
              <a:rPr lang="fi-FI" sz="2800" dirty="0">
                <a:solidFill>
                  <a:prstClr val="black"/>
                </a:solidFill>
                <a:latin typeface="Courier"/>
              </a:rPr>
              <a:t>    </a:t>
            </a:r>
            <a:r>
              <a:rPr lang="fi-FI" sz="2800" b="1" dirty="0" err="1">
                <a:solidFill>
                  <a:srgbClr val="6B0001"/>
                </a:solidFill>
                <a:latin typeface="Courier-Bold"/>
              </a:rPr>
              <a:t>public</a:t>
            </a:r>
            <a:r>
              <a:rPr lang="fi-FI" sz="2800" dirty="0">
                <a:solidFill>
                  <a:prstClr val="black"/>
                </a:solidFill>
                <a:latin typeface="Courier"/>
              </a:rPr>
              <a:t> </a:t>
            </a:r>
            <a:r>
              <a:rPr lang="fi-FI" sz="2800" dirty="0" err="1">
                <a:solidFill>
                  <a:srgbClr val="AB6464"/>
                </a:solidFill>
                <a:latin typeface="Courier"/>
              </a:rPr>
              <a:t>void</a:t>
            </a:r>
            <a:r>
              <a:rPr lang="fi-FI" sz="2800" dirty="0">
                <a:solidFill>
                  <a:prstClr val="black"/>
                </a:solidFill>
                <a:latin typeface="Courier"/>
              </a:rPr>
              <a:t> </a:t>
            </a:r>
            <a:r>
              <a:rPr lang="fi-FI" sz="2800" dirty="0" err="1">
                <a:solidFill>
                  <a:prstClr val="black"/>
                </a:solidFill>
                <a:latin typeface="Courier"/>
              </a:rPr>
              <a:t>inc</a:t>
            </a:r>
            <a:r>
              <a:rPr lang="fi-FI" sz="2800" dirty="0">
                <a:solidFill>
                  <a:srgbClr val="6D6F24"/>
                </a:solidFill>
                <a:latin typeface="Courier"/>
              </a:rPr>
              <a:t>()</a:t>
            </a:r>
            <a:r>
              <a:rPr lang="fi-FI" sz="2800" dirty="0">
                <a:solidFill>
                  <a:prstClr val="black"/>
                </a:solidFill>
                <a:latin typeface="Courier"/>
              </a:rPr>
              <a:t> </a:t>
            </a:r>
            <a:r>
              <a:rPr lang="fi-FI" sz="2800" dirty="0">
                <a:solidFill>
                  <a:srgbClr val="6B006D"/>
                </a:solidFill>
                <a:latin typeface="Courier"/>
              </a:rPr>
              <a:t>{</a:t>
            </a:r>
            <a:endParaRPr lang="fi-FI" sz="2800" dirty="0">
              <a:solidFill>
                <a:prstClr val="black"/>
              </a:solidFill>
              <a:latin typeface="Courier"/>
            </a:endParaRPr>
          </a:p>
          <a:p>
            <a:pPr marL="0" indent="0">
              <a:buNone/>
            </a:pPr>
            <a:r>
              <a:rPr lang="fi-FI" sz="2800" dirty="0">
                <a:solidFill>
                  <a:prstClr val="black"/>
                </a:solidFill>
                <a:latin typeface="Courier"/>
              </a:rPr>
              <a:t>	</a:t>
            </a:r>
            <a:r>
              <a:rPr lang="fi-FI" sz="2800" dirty="0" smtClean="0">
                <a:solidFill>
                  <a:prstClr val="black"/>
                </a:solidFill>
                <a:latin typeface="Courier"/>
              </a:rPr>
              <a:t>		</a:t>
            </a:r>
            <a:r>
              <a:rPr lang="fi-FI" sz="2800" b="1" dirty="0" err="1" smtClean="0">
                <a:solidFill>
                  <a:srgbClr val="6B0001"/>
                </a:solidFill>
                <a:latin typeface="Courier-Bold"/>
              </a:rPr>
              <a:t>this</a:t>
            </a:r>
            <a:r>
              <a:rPr lang="fi-FI" sz="2800" dirty="0" err="1" smtClean="0">
                <a:solidFill>
                  <a:srgbClr val="6D6F24"/>
                </a:solidFill>
                <a:latin typeface="Courier"/>
              </a:rPr>
              <a:t>.</a:t>
            </a:r>
            <a:r>
              <a:rPr lang="fi-FI" sz="2800" dirty="0" err="1" smtClean="0">
                <a:solidFill>
                  <a:prstClr val="black"/>
                </a:solidFill>
                <a:latin typeface="Courier"/>
              </a:rPr>
              <a:t>set</a:t>
            </a:r>
            <a:r>
              <a:rPr lang="fi-FI" sz="2800" dirty="0" err="1">
                <a:solidFill>
                  <a:srgbClr val="6D6F24"/>
                </a:solidFill>
                <a:latin typeface="Courier"/>
              </a:rPr>
              <a:t>(</a:t>
            </a:r>
            <a:r>
              <a:rPr lang="fi-FI" sz="2800" b="1" dirty="0" err="1">
                <a:solidFill>
                  <a:srgbClr val="6B0001"/>
                </a:solidFill>
                <a:latin typeface="Courier-Bold"/>
              </a:rPr>
              <a:t>this</a:t>
            </a:r>
            <a:r>
              <a:rPr lang="fi-FI" sz="2800" dirty="0" err="1">
                <a:solidFill>
                  <a:srgbClr val="6D6F24"/>
                </a:solidFill>
                <a:latin typeface="Courier"/>
              </a:rPr>
              <a:t>.</a:t>
            </a:r>
            <a:r>
              <a:rPr lang="fi-FI" sz="2800" dirty="0" err="1">
                <a:solidFill>
                  <a:prstClr val="black"/>
                </a:solidFill>
                <a:latin typeface="Courier"/>
              </a:rPr>
              <a:t>get</a:t>
            </a:r>
            <a:r>
              <a:rPr lang="fi-FI" sz="2800" dirty="0">
                <a:solidFill>
                  <a:srgbClr val="6D6F24"/>
                </a:solidFill>
                <a:latin typeface="Courier"/>
              </a:rPr>
              <a:t>()</a:t>
            </a:r>
            <a:r>
              <a:rPr lang="fi-FI" sz="2800" dirty="0">
                <a:solidFill>
                  <a:prstClr val="black"/>
                </a:solidFill>
                <a:latin typeface="Courier"/>
              </a:rPr>
              <a:t> </a:t>
            </a:r>
            <a:r>
              <a:rPr lang="fi-FI" sz="2800" dirty="0">
                <a:solidFill>
                  <a:srgbClr val="6D6F24"/>
                </a:solidFill>
                <a:latin typeface="Courier"/>
              </a:rPr>
              <a:t>+</a:t>
            </a:r>
            <a:r>
              <a:rPr lang="fi-FI" sz="2800" dirty="0">
                <a:solidFill>
                  <a:prstClr val="black"/>
                </a:solidFill>
                <a:latin typeface="Courier"/>
              </a:rPr>
              <a:t> </a:t>
            </a:r>
            <a:r>
              <a:rPr lang="fi-FI" sz="2800" dirty="0">
                <a:solidFill>
                  <a:srgbClr val="107D02"/>
                </a:solidFill>
                <a:latin typeface="Courier"/>
              </a:rPr>
              <a:t>1</a:t>
            </a:r>
            <a:r>
              <a:rPr lang="fi-FI" sz="2800" dirty="0">
                <a:solidFill>
                  <a:srgbClr val="6D6F24"/>
                </a:solidFill>
                <a:latin typeface="Courier"/>
              </a:rPr>
              <a:t>)</a:t>
            </a:r>
            <a:r>
              <a:rPr lang="fi-FI" sz="2800" dirty="0">
                <a:solidFill>
                  <a:srgbClr val="6B006D"/>
                </a:solidFill>
                <a:latin typeface="Courier"/>
              </a:rPr>
              <a:t>;</a:t>
            </a:r>
            <a:endParaRPr lang="fi-FI" sz="2800" dirty="0">
              <a:solidFill>
                <a:prstClr val="black"/>
              </a:solidFill>
              <a:latin typeface="Courier"/>
            </a:endParaRPr>
          </a:p>
          <a:p>
            <a:pPr marL="0" indent="0">
              <a:buNone/>
            </a:pPr>
            <a:r>
              <a:rPr lang="fi-FI" sz="2800" dirty="0">
                <a:solidFill>
                  <a:prstClr val="black"/>
                </a:solidFill>
                <a:latin typeface="Courier"/>
              </a:rPr>
              <a:t>    </a:t>
            </a:r>
            <a:r>
              <a:rPr lang="fi-FI" sz="2800" dirty="0">
                <a:solidFill>
                  <a:srgbClr val="6B006D"/>
                </a:solidFill>
                <a:latin typeface="Courier"/>
              </a:rPr>
              <a:t>}</a:t>
            </a:r>
            <a:endParaRPr lang="fi-FI" sz="2800" dirty="0">
              <a:solidFill>
                <a:prstClr val="black"/>
              </a:solidFill>
              <a:latin typeface="Courier"/>
            </a:endParaRPr>
          </a:p>
          <a:p>
            <a:pPr marL="0" indent="0">
              <a:buNone/>
            </a:pPr>
            <a:r>
              <a:rPr lang="fi-FI" sz="2800" dirty="0" smtClean="0">
                <a:solidFill>
                  <a:srgbClr val="6B006D"/>
                </a:solidFill>
                <a:latin typeface="Courier"/>
              </a:rPr>
              <a:t>}</a:t>
            </a:r>
          </a:p>
          <a:p>
            <a:pPr marL="0" indent="0">
              <a:buNone/>
            </a:pPr>
            <a:endParaRPr lang="fi-FI" sz="2800" dirty="0">
              <a:solidFill>
                <a:prstClr val="black"/>
              </a:solidFill>
              <a:latin typeface="Courier"/>
            </a:endParaRPr>
          </a:p>
        </p:txBody>
      </p:sp>
    </p:spTree>
    <p:extLst>
      <p:ext uri="{BB962C8B-B14F-4D97-AF65-F5344CB8AC3E}">
        <p14:creationId xmlns:p14="http://schemas.microsoft.com/office/powerpoint/2010/main" val="42131735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9408</TotalTime>
  <Words>1772</Words>
  <Application>Microsoft Macintosh PowerPoint</Application>
  <PresentationFormat>On-screen Show (4:3)</PresentationFormat>
  <Paragraphs>383</Paragraphs>
  <Slides>36</Slides>
  <Notes>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CS 3110</vt:lpstr>
      <vt:lpstr>Review</vt:lpstr>
      <vt:lpstr>Review: key features of OOP</vt:lpstr>
      <vt:lpstr>Review: Counters</vt:lpstr>
      <vt:lpstr>Review: Objects</vt:lpstr>
      <vt:lpstr>Review: Classes</vt:lpstr>
      <vt:lpstr>Review: Inheritance</vt:lpstr>
      <vt:lpstr>4. Dynamic Dispatch</vt:lpstr>
      <vt:lpstr>This</vt:lpstr>
      <vt:lpstr>This</vt:lpstr>
      <vt:lpstr>Implementing this: Idea</vt:lpstr>
      <vt:lpstr>Implementing this: Code</vt:lpstr>
      <vt:lpstr>Implementing this: Code</vt:lpstr>
      <vt:lpstr>Implementing this: Code</vt:lpstr>
      <vt:lpstr>This</vt:lpstr>
      <vt:lpstr>Question #1</vt:lpstr>
      <vt:lpstr>Question #1</vt:lpstr>
      <vt:lpstr>Question #2</vt:lpstr>
      <vt:lpstr>Question #2</vt:lpstr>
      <vt:lpstr>Semantics of dynamic dispatch</vt:lpstr>
      <vt:lpstr>Counter example</vt:lpstr>
      <vt:lpstr>Counter example</vt:lpstr>
      <vt:lpstr>Implementation of overriding: idea</vt:lpstr>
      <vt:lpstr>Implementation of overriding: code</vt:lpstr>
      <vt:lpstr>Implementation of overriding: code</vt:lpstr>
      <vt:lpstr>Object encoding in one picture</vt:lpstr>
      <vt:lpstr>Recap</vt:lpstr>
      <vt:lpstr>What is an object?</vt:lpstr>
      <vt:lpstr>The core of OOP</vt:lpstr>
      <vt:lpstr>Sigma calculus</vt:lpstr>
      <vt:lpstr>Methods</vt:lpstr>
      <vt:lpstr>Semantics</vt:lpstr>
      <vt:lpstr>Everything else is a luxury</vt:lpstr>
      <vt:lpstr>Encoding lambda in sigma</vt:lpstr>
      <vt:lpstr>Closures vs. Objects</vt:lpstr>
      <vt:lpstr>Zen Koan</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3110</dc:title>
  <dc:creator>Michael Clarkson</dc:creator>
  <cp:lastModifiedBy>Michael Clarkson</cp:lastModifiedBy>
  <cp:revision>818</cp:revision>
  <dcterms:created xsi:type="dcterms:W3CDTF">2014-08-25T19:49:24Z</dcterms:created>
  <dcterms:modified xsi:type="dcterms:W3CDTF">2015-04-30T17:25:04Z</dcterms:modified>
</cp:coreProperties>
</file>