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27"/>
  </p:notesMasterIdLst>
  <p:sldIdLst>
    <p:sldId id="256" r:id="rId3"/>
    <p:sldId id="257" r:id="rId4"/>
    <p:sldId id="329" r:id="rId5"/>
    <p:sldId id="330" r:id="rId6"/>
    <p:sldId id="332" r:id="rId7"/>
    <p:sldId id="333" r:id="rId8"/>
    <p:sldId id="335" r:id="rId9"/>
    <p:sldId id="334" r:id="rId10"/>
    <p:sldId id="331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27" r:id="rId25"/>
    <p:sldId id="32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6" autoAdjust="0"/>
    <p:restoredTop sz="83559" autoAdjust="0"/>
  </p:normalViewPr>
  <p:slideViewPr>
    <p:cSldViewPr snapToGrid="0">
      <p:cViewPr varScale="1">
        <p:scale>
          <a:sx n="80" d="100"/>
          <a:sy n="80" d="100"/>
        </p:scale>
        <p:origin x="-109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5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744E-DCE6-45F6-B4A9-4B7F2255D6D1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C8D63-34F1-4A9D-BB3C-4D8EE22CF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75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3733800"/>
            <a:ext cx="9144000" cy="3124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bg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111375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8001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96200" y="6400800"/>
            <a:ext cx="14478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295400" cy="457200"/>
          </a:xfrm>
        </p:spPr>
        <p:txBody>
          <a:bodyPr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flipV="1">
            <a:off x="5410181" y="37338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429000" y="35814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36576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3693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5535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5903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62094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300" y="280988"/>
            <a:ext cx="4038600" cy="3000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475" y="3663950"/>
            <a:ext cx="8431213" cy="294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44041" name="Group 9"/>
          <p:cNvGrpSpPr>
            <a:grpSpLocks/>
          </p:cNvGrpSpPr>
          <p:nvPr userDrawn="1"/>
        </p:nvGrpSpPr>
        <p:grpSpPr bwMode="auto">
          <a:xfrm>
            <a:off x="5394325" y="609600"/>
            <a:ext cx="2794000" cy="1787525"/>
            <a:chOff x="343" y="432"/>
            <a:chExt cx="5082" cy="3217"/>
          </a:xfrm>
        </p:grpSpPr>
        <p:pic>
          <p:nvPicPr>
            <p:cNvPr id="44042" name="Picture 10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" y="448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43" name="Picture 11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lum brigh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440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044" name="Picture 12" descr="S2007 Centered cop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432"/>
              <a:ext cx="5073" cy="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66372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11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99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8638"/>
            <a:ext cx="4130675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798638"/>
            <a:ext cx="4132263" cy="483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62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32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835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89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ln>
            <a:noFill/>
          </a:ln>
        </p:spPr>
        <p:txBody>
          <a:bodyPr/>
          <a:lstStyle>
            <a:lvl1pPr>
              <a:buClrTx/>
              <a:buNone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676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400800"/>
            <a:ext cx="762000" cy="457200"/>
          </a:xfrm>
        </p:spPr>
        <p:txBody>
          <a:bodyPr anchor="t" anchorCtr="0"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98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484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6498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68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875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875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27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96875"/>
            <a:ext cx="8415338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241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ln>
            <a:noFill/>
          </a:ln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01002B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5407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9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8229600" cy="99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2408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 anchor="ctr">
            <a:normAutofit/>
          </a:bodyPr>
          <a:lstStyle>
            <a:lvl1pPr>
              <a:defRPr sz="3600" b="1" i="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4041648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1066800"/>
            <a:ext cx="4041775" cy="457200"/>
          </a:xfrm>
          <a:noFill/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524000"/>
            <a:ext cx="4041648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1524000"/>
            <a:ext cx="4041775" cy="50707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r>
              <a:rPr lang="en-US" smtClean="0"/>
              <a:t>4.29.2011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901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86736" y="6400800"/>
            <a:ext cx="957264" cy="457200"/>
          </a:xfrm>
        </p:spPr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492240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1905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9573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0985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400800"/>
            <a:ext cx="137160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4.29.2011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038600" y="6400800"/>
            <a:ext cx="1066800" cy="457200"/>
          </a:xfrm>
          <a:prstGeom prst="rect">
            <a:avLst/>
          </a:prstGeom>
        </p:spPr>
        <p:txBody>
          <a:bodyPr vert="horz" anchor="t" anchorCtr="0"/>
          <a:lstStyle>
            <a:lvl1pPr algn="ct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flipV="1">
            <a:off x="5410181" y="914400"/>
            <a:ext cx="3733819" cy="152400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3429000" y="762000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838200"/>
            <a:ext cx="9144001" cy="140677"/>
          </a:xfrm>
          <a:prstGeom prst="rect">
            <a:avLst/>
          </a:prstGeom>
          <a:solidFill>
            <a:srgbClr val="01002B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8706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Tx/>
        <a:buFontTx/>
        <a:buNone/>
        <a:defRPr kumimoji="0"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Tx/>
        <a:buSzPct val="75000"/>
        <a:buFont typeface="Wingdings" pitchFamily="2" charset="2"/>
        <a:buChar char="§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Tx/>
        <a:buFont typeface="Myriad Pro" pitchFamily="34" charset="0"/>
        <a:buChar char="–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Tx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Tx/>
        <a:buFont typeface="Georgia"/>
        <a:buChar char="▫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98638"/>
            <a:ext cx="8415338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38008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600">
          <a:solidFill>
            <a:schemeClr val="tx2"/>
          </a:solidFill>
          <a:latin typeface="+mn-lt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tx2"/>
          </a:solidFill>
          <a:latin typeface="+mn-lt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3660588"/>
            <a:chOff x="0" y="0"/>
            <a:chExt cx="9144000" cy="3660588"/>
          </a:xfrm>
        </p:grpSpPr>
        <p:pic>
          <p:nvPicPr>
            <p:cNvPr id="5" name="Picture 4" descr="2097239111_26e6578022_o.jpg"/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88" y="0"/>
              <a:ext cx="9142812" cy="366058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3429000"/>
              <a:ext cx="271929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http://</a:t>
              </a:r>
              <a:r>
                <a:rPr lang="en-US" sz="800" dirty="0" err="1"/>
                <a:t>www.flickr.com</a:t>
              </a:r>
              <a:r>
                <a:rPr lang="en-US" sz="800" dirty="0"/>
                <a:t>/photos/</a:t>
              </a:r>
              <a:r>
                <a:rPr lang="en-US" sz="800" dirty="0" err="1"/>
                <a:t>rofi</a:t>
              </a:r>
              <a:r>
                <a:rPr lang="en-US" sz="800" dirty="0"/>
                <a:t>/2097239111/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52" y="993588"/>
            <a:ext cx="5280213" cy="1658470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Data Structures and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Functional Programming</a:t>
            </a: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3600" b="0" dirty="0" smtClean="0">
                <a:solidFill>
                  <a:schemeClr val="accent1"/>
                </a:solidFill>
              </a:rPr>
              <a:t>Computability</a:t>
            </a:r>
            <a:endParaRPr lang="en-US" sz="3600" b="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7162800" cy="1905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Ramin Zabih</a:t>
            </a:r>
          </a:p>
          <a:p>
            <a:pPr algn="l"/>
            <a:r>
              <a:rPr lang="en-US" sz="3200" dirty="0" smtClean="0"/>
              <a:t>Cornell University</a:t>
            </a:r>
          </a:p>
          <a:p>
            <a:pPr algn="l"/>
            <a:r>
              <a:rPr lang="en-US" sz="3200" dirty="0" smtClean="0"/>
              <a:t>Fall 2012</a:t>
            </a:r>
          </a:p>
        </p:txBody>
      </p:sp>
      <p:pic>
        <p:nvPicPr>
          <p:cNvPr id="4" name="Picture 3" descr="Screen shot 2011-09-19 at 10.39.29 PM.png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70" b="98930" l="1613" r="100000">
                        <a14:foregroundMark x1="31720" y1="51337" x2="31720" y2="51337"/>
                        <a14:foregroundMark x1="23656" y1="64706" x2="23656" y2="64706"/>
                        <a14:foregroundMark x1="8602" y1="54011" x2="8602" y2="54011"/>
                        <a14:foregroundMark x1="11290" y1="66845" x2="11290" y2="66845"/>
                        <a14:foregroundMark x1="67204" y1="83422" x2="67204" y2="83422"/>
                        <a14:foregroundMark x1="86022" y1="29412" x2="86022" y2="29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9447" y="4579471"/>
            <a:ext cx="1061095" cy="10668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703167" y="34868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29000" y="3588871"/>
            <a:ext cx="5715000" cy="7620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011F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numbers are uncountable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 numbers in [0,1) are not countable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The discoverer (Cantor) went to the asylum</a:t>
            </a:r>
          </a:p>
          <a:p>
            <a:pPr marL="109728" indent="0"/>
            <a:r>
              <a:rPr lang="en-US" dirty="0" smtClean="0"/>
              <a:t>Think of a real number as a function from N to {0,1,…,9}, where f(m) is the </a:t>
            </a:r>
            <a:r>
              <a:rPr lang="en-US" dirty="0" err="1" smtClean="0"/>
              <a:t>m</a:t>
            </a:r>
            <a:r>
              <a:rPr lang="en-US" baseline="30000" dirty="0" err="1" smtClean="0"/>
              <a:t>th</a:t>
            </a:r>
            <a:r>
              <a:rPr lang="en-US" dirty="0" smtClean="0"/>
              <a:t> digit</a:t>
            </a:r>
            <a:endParaRPr lang="en-US" dirty="0"/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Example: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-3 = f, f(0)=1, f(1)=4, f(2)=1, f(3)=5</a:t>
            </a:r>
            <a:endParaRPr lang="en-US" sz="2000" dirty="0"/>
          </a:p>
          <a:p>
            <a:pPr marL="109728" indent="0"/>
            <a:r>
              <a:rPr lang="en-US" dirty="0" smtClean="0"/>
              <a:t>But functions from N to </a:t>
            </a:r>
            <a:r>
              <a:rPr lang="en-US" dirty="0"/>
              <a:t>{0,1,…,9</a:t>
            </a:r>
            <a:r>
              <a:rPr lang="en-US" dirty="0" smtClean="0"/>
              <a:t>} are not countable!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Consider the simpler case of functions from N to {0,1}, i.e. binary representation of a real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Let’s write these functions down in order, starting with the first, and find a contradiction</a:t>
            </a:r>
          </a:p>
        </p:txBody>
      </p:sp>
    </p:spTree>
    <p:extLst>
      <p:ext uri="{BB962C8B-B14F-4D97-AF65-F5344CB8AC3E}">
        <p14:creationId xmlns:p14="http://schemas.microsoft.com/office/powerpoint/2010/main" xmlns="" val="313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numbers are uncountable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Call the first function f0, then f1, etc. Will write output as #f/#t for convenience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200" dirty="0" smtClean="0">
                <a:solidFill>
                  <a:schemeClr val="accent4"/>
                </a:solidFill>
              </a:rPr>
              <a:t>inputs</a:t>
            </a:r>
            <a:endParaRPr lang="en-US" sz="2200" dirty="0">
              <a:solidFill>
                <a:schemeClr val="accent4"/>
              </a:solidFill>
            </a:endParaRP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          0  1  2  3  4  5  6  7  8  9 ...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        ------------------------------ 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f0     | #f #t #f #t #f #t #f #t #f #t ...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f1     | #f #f #t #t #f #t #f #t #f #f ...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f2     | #t #f #t #f #t #f #t #f #t #f ...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f3     | #f #f #f #f #t #f #f #f #f #f ...</a:t>
            </a:r>
          </a:p>
          <a:p>
            <a:pPr algn="ctr"/>
            <a:r>
              <a:rPr lang="en-US" sz="2200" dirty="0">
                <a:solidFill>
                  <a:schemeClr val="accent4"/>
                </a:solidFill>
              </a:rPr>
              <a:t>f4     | #f #t #f #f #t #t #t #f #f #t ...</a:t>
            </a:r>
          </a:p>
          <a:p>
            <a:pPr marL="109728" indent="0"/>
            <a:r>
              <a:rPr lang="en-US" dirty="0" smtClean="0"/>
              <a:t>But we can easily create a function not on this table by </a:t>
            </a:r>
            <a:r>
              <a:rPr lang="en-US" dirty="0" err="1" smtClean="0"/>
              <a:t>diagonalization</a:t>
            </a:r>
            <a:endParaRPr lang="en-US" dirty="0"/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One of the all-time best ideas, applied by Cantor, </a:t>
            </a:r>
            <a:r>
              <a:rPr lang="en-US" dirty="0" err="1" smtClean="0"/>
              <a:t>Godel</a:t>
            </a:r>
            <a:r>
              <a:rPr lang="en-US" dirty="0" smtClean="0"/>
              <a:t>, Russell, Turing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653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uncountable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sets are all the same size: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Boolean valued functions of 1 argument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Infinite binary strings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Real numbers in [0,1)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Paths in the infinite complete binary tree (0 = go left, 1 = go right)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Subsets of N</a:t>
            </a:r>
          </a:p>
          <a:p>
            <a:pPr marL="109728" indent="0"/>
            <a:endParaRPr lang="en-US" dirty="0" smtClean="0">
              <a:solidFill>
                <a:srgbClr val="011F5B"/>
              </a:solidFill>
            </a:endParaRPr>
          </a:p>
          <a:p>
            <a:pPr marL="109728" indent="0"/>
            <a:r>
              <a:rPr lang="en-US" dirty="0" smtClean="0">
                <a:solidFill>
                  <a:srgbClr val="011F5B"/>
                </a:solidFill>
              </a:rPr>
              <a:t>There are </a:t>
            </a:r>
            <a:r>
              <a:rPr lang="en-US" dirty="0" err="1" smtClean="0">
                <a:solidFill>
                  <a:srgbClr val="011F5B"/>
                </a:solidFill>
              </a:rPr>
              <a:t>uncountably</a:t>
            </a:r>
            <a:r>
              <a:rPr lang="en-US" dirty="0" smtClean="0">
                <a:solidFill>
                  <a:srgbClr val="011F5B"/>
                </a:solidFill>
              </a:rPr>
              <a:t> infinitely many of each of these!</a:t>
            </a:r>
          </a:p>
        </p:txBody>
      </p:sp>
    </p:spTree>
    <p:extLst>
      <p:ext uri="{BB962C8B-B14F-4D97-AF65-F5344CB8AC3E}">
        <p14:creationId xmlns:p14="http://schemas.microsoft.com/office/powerpoint/2010/main" xmlns="" val="4798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Back from math to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Easy to write programs from integers to </a:t>
            </a:r>
            <a:r>
              <a:rPr lang="en-US" dirty="0" err="1" smtClean="0"/>
              <a:t>bool</a:t>
            </a:r>
            <a:endParaRPr lang="en-US" dirty="0" smtClean="0"/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Examples: prime, even, perfect, etc.</a:t>
            </a:r>
          </a:p>
          <a:p>
            <a:r>
              <a:rPr lang="en-US" sz="3000" dirty="0" smtClean="0"/>
              <a:t>But there are </a:t>
            </a:r>
            <a:r>
              <a:rPr lang="en-US" sz="3000" dirty="0" err="1" smtClean="0"/>
              <a:t>countably</a:t>
            </a:r>
            <a:r>
              <a:rPr lang="en-US" sz="3000" dirty="0" smtClean="0"/>
              <a:t> many programs and </a:t>
            </a:r>
            <a:r>
              <a:rPr lang="en-US" sz="3000" dirty="0" err="1" smtClean="0"/>
              <a:t>uncountably</a:t>
            </a:r>
            <a:r>
              <a:rPr lang="en-US" sz="3000" dirty="0" smtClean="0"/>
              <a:t> many such functions</a:t>
            </a:r>
          </a:p>
          <a:p>
            <a:r>
              <a:rPr lang="en-US" sz="3000" dirty="0" smtClean="0"/>
              <a:t>So there must be some function that we cannot write a program for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In fact, almost all such functions cannot be written, in any programming language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/>
              <a:t>Similarly, almost all real numbers have no finite description</a:t>
            </a:r>
          </a:p>
          <a:p>
            <a:pPr marL="859536" lvl="1" indent="-457200"/>
            <a:r>
              <a:rPr lang="en-US" dirty="0" smtClean="0">
                <a:solidFill>
                  <a:schemeClr val="accent1"/>
                </a:solidFill>
              </a:rPr>
              <a:t>“Almost all” means a set of measure 0</a:t>
            </a:r>
          </a:p>
        </p:txBody>
      </p:sp>
    </p:spTree>
    <p:extLst>
      <p:ext uri="{BB962C8B-B14F-4D97-AF65-F5344CB8AC3E}">
        <p14:creationId xmlns:p14="http://schemas.microsoft.com/office/powerpoint/2010/main" xmlns="" val="394360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An uncomputable programming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Does a function of one argument run forever on a given input?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halts(</a:t>
            </a:r>
            <a:r>
              <a:rPr lang="en-US" sz="2800" dirty="0" err="1" smtClean="0">
                <a:solidFill>
                  <a:schemeClr val="accent1"/>
                </a:solidFill>
              </a:rPr>
              <a:t>f,a</a:t>
            </a:r>
            <a:r>
              <a:rPr lang="en-US" sz="2800" dirty="0" smtClean="0">
                <a:solidFill>
                  <a:schemeClr val="accent1"/>
                </a:solidFill>
              </a:rPr>
              <a:t>) is true or false depending on f(a)</a:t>
            </a:r>
          </a:p>
          <a:p>
            <a:r>
              <a:rPr lang="en-US" sz="3000" dirty="0" smtClean="0"/>
              <a:t>Such a function is impossible in any programming language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2400" dirty="0" smtClean="0"/>
              <a:t>We’ll prove it in a generic language (not </a:t>
            </a:r>
            <a:r>
              <a:rPr lang="en-US" sz="2400" dirty="0" err="1" smtClean="0"/>
              <a:t>OCaml</a:t>
            </a:r>
            <a:r>
              <a:rPr lang="en-US" sz="2400" dirty="0" smtClean="0"/>
              <a:t>)</a:t>
            </a:r>
          </a:p>
          <a:p>
            <a:r>
              <a:rPr lang="en-US" sz="3000" dirty="0" smtClean="0"/>
              <a:t>Consider a new </a:t>
            </a:r>
            <a:r>
              <a:rPr lang="en-US" sz="3000" dirty="0" err="1" smtClean="0"/>
              <a:t>boolean</a:t>
            </a:r>
            <a:r>
              <a:rPr lang="en-US" sz="3000" dirty="0" smtClean="0"/>
              <a:t>-valued function safely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Check to see if your argument halts on itself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/>
              <a:t>Note that this always returns true or false</a:t>
            </a:r>
            <a:endParaRPr lang="en-US" sz="3000" dirty="0" smtClean="0">
              <a:solidFill>
                <a:schemeClr val="accent1"/>
              </a:solidFill>
            </a:endParaRPr>
          </a:p>
          <a:p>
            <a:pPr marL="109728" indent="0"/>
            <a:r>
              <a:rPr lang="en-US" sz="2000" dirty="0">
                <a:solidFill>
                  <a:schemeClr val="accent4"/>
                </a:solidFill>
                <a:latin typeface="Lucida Console"/>
                <a:ea typeface="Times New Roman"/>
                <a:cs typeface="Times New Roman"/>
              </a:rPr>
              <a:t>safely(g) = if halts(</a:t>
            </a:r>
            <a:r>
              <a:rPr lang="en-US" sz="2000" dirty="0" err="1">
                <a:solidFill>
                  <a:schemeClr val="accent4"/>
                </a:solidFill>
                <a:latin typeface="Lucida Console"/>
                <a:ea typeface="Times New Roman"/>
                <a:cs typeface="Times New Roman"/>
              </a:rPr>
              <a:t>g,g</a:t>
            </a:r>
            <a:r>
              <a:rPr lang="en-US" sz="2000" dirty="0">
                <a:solidFill>
                  <a:schemeClr val="accent4"/>
                </a:solidFill>
                <a:latin typeface="Lucida Console"/>
                <a:ea typeface="Times New Roman"/>
                <a:cs typeface="Times New Roman"/>
              </a:rPr>
              <a:t>) then </a:t>
            </a:r>
            <a:r>
              <a:rPr lang="en-US" sz="2000" dirty="0" smtClean="0">
                <a:solidFill>
                  <a:schemeClr val="accent4"/>
                </a:solidFill>
                <a:latin typeface="Lucida Console"/>
                <a:ea typeface="Times New Roman"/>
                <a:cs typeface="Times New Roman"/>
              </a:rPr>
              <a:t>not(g(g)) </a:t>
            </a:r>
            <a:r>
              <a:rPr lang="en-US" sz="2000" dirty="0">
                <a:solidFill>
                  <a:schemeClr val="accent4"/>
                </a:solidFill>
                <a:latin typeface="Lucida Console"/>
                <a:ea typeface="Times New Roman"/>
                <a:cs typeface="Times New Roman"/>
              </a:rPr>
              <a:t>else false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/>
              <a:t>What is the </a:t>
            </a:r>
            <a:r>
              <a:rPr lang="en-US" sz="3000" dirty="0" err="1" smtClean="0"/>
              <a:t>boolean</a:t>
            </a:r>
            <a:r>
              <a:rPr lang="en-US" sz="3000" dirty="0" smtClean="0"/>
              <a:t> value of safely(safely)?</a:t>
            </a:r>
            <a:endParaRPr lang="en-US" sz="3000" dirty="0" smtClean="0">
              <a:solidFill>
                <a:schemeClr val="accent1"/>
              </a:solidFill>
            </a:endParaRPr>
          </a:p>
          <a:p>
            <a:pPr marL="109728" indent="0"/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Uncomputable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halting problem is uncomputable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No matter the language or programmer!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More broadly, the only way you can figure out what a program does is to run it</a:t>
            </a:r>
          </a:p>
          <a:p>
            <a:r>
              <a:rPr lang="en-US" sz="3000" dirty="0" smtClean="0"/>
              <a:t>Enormous real-world consequences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App store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Microsoft plug-ins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Viruses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/>
              <a:t>Computer security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err="1" smtClean="0">
                <a:solidFill>
                  <a:schemeClr val="accent1"/>
                </a:solidFill>
              </a:rPr>
              <a:t>Etc</a:t>
            </a:r>
            <a:r>
              <a:rPr lang="en-US" sz="3000" dirty="0" smtClean="0">
                <a:solidFill>
                  <a:schemeClr val="accent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1765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Turing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Computer scientists tend to say that all programming languages are equivalent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This isn’t quite true, there are actually some useful “weak” languages</a:t>
            </a:r>
          </a:p>
          <a:p>
            <a:pPr marL="109728" indent="0"/>
            <a:r>
              <a:rPr lang="en-US" sz="3000" dirty="0" smtClean="0"/>
              <a:t>There is a precise way to say this using Turing equivalence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11F5B"/>
                </a:solidFill>
              </a:rPr>
              <a:t>See CS3810, taught by John </a:t>
            </a:r>
            <a:r>
              <a:rPr lang="en-US" sz="3000" dirty="0" err="1" smtClean="0">
                <a:solidFill>
                  <a:srgbClr val="011F5B"/>
                </a:solidFill>
              </a:rPr>
              <a:t>Hopcroft</a:t>
            </a:r>
            <a:endParaRPr lang="en-US" sz="3000" dirty="0" smtClean="0">
              <a:solidFill>
                <a:srgbClr val="011F5B"/>
              </a:solidFill>
            </a:endParaRPr>
          </a:p>
          <a:p>
            <a:pPr marL="566928" lvl="0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11F5B"/>
                </a:solidFill>
              </a:rPr>
              <a:t>One of Cornell’s Turing Award winners</a:t>
            </a:r>
            <a:endParaRPr lang="en-US" sz="3000" dirty="0">
              <a:solidFill>
                <a:srgbClr val="011F5B"/>
              </a:solidFill>
            </a:endParaRPr>
          </a:p>
          <a:p>
            <a:pPr marL="109728" indent="0"/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2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is a problem uncomputable?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This is actually extremely difficult, but there are some good rules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Any non-trivial property of a program is uncomputable (Rice’s theorem)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/>
              <a:t>Anything you can solve with exhaustive search is obviously computable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Small differences in problem formulation can change a computable problem into an uncomputable one!</a:t>
            </a:r>
          </a:p>
          <a:p>
            <a:pPr marL="109728" indent="0"/>
            <a:r>
              <a:rPr lang="en-US" sz="3000" dirty="0" smtClean="0"/>
              <a:t>Here are some cool example problems</a:t>
            </a:r>
            <a:endParaRPr lang="en-US" sz="3000" dirty="0">
              <a:solidFill>
                <a:srgbClr val="011F5B"/>
              </a:solidFill>
            </a:endParaRPr>
          </a:p>
          <a:p>
            <a:pPr marL="109728" indent="0"/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2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children’s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We are given blocks with symbols such as </a:t>
            </a:r>
            <a:r>
              <a:rPr lang="en-US" sz="3000" dirty="0" err="1" smtClean="0"/>
              <a:t>a,b,c</a:t>
            </a:r>
            <a:r>
              <a:rPr lang="en-US" sz="3000" dirty="0" smtClean="0"/>
              <a:t>. Each block has a top and a bottom.</a:t>
            </a:r>
          </a:p>
          <a:p>
            <a:r>
              <a:rPr lang="en-US" sz="3000" dirty="0" smtClean="0">
                <a:solidFill>
                  <a:schemeClr val="accent1"/>
                </a:solidFill>
              </a:rPr>
              <a:t>There are certain types of blocks, such as a block with “</a:t>
            </a:r>
            <a:r>
              <a:rPr lang="en-US" sz="3000" dirty="0" err="1" smtClean="0">
                <a:solidFill>
                  <a:schemeClr val="accent1"/>
                </a:solidFill>
              </a:rPr>
              <a:t>ab</a:t>
            </a:r>
            <a:r>
              <a:rPr lang="en-US" sz="3000" dirty="0" smtClean="0">
                <a:solidFill>
                  <a:schemeClr val="accent1"/>
                </a:solidFill>
              </a:rPr>
              <a:t>” above “</a:t>
            </a:r>
            <a:r>
              <a:rPr lang="en-US" sz="3000" dirty="0" err="1" smtClean="0">
                <a:solidFill>
                  <a:schemeClr val="accent1"/>
                </a:solidFill>
              </a:rPr>
              <a:t>bc</a:t>
            </a:r>
            <a:r>
              <a:rPr lang="en-US" sz="3000" dirty="0" smtClean="0">
                <a:solidFill>
                  <a:schemeClr val="accent1"/>
                </a:solidFill>
              </a:rPr>
              <a:t>”. We have as many blocks of each type as we want.</a:t>
            </a:r>
          </a:p>
          <a:p>
            <a:r>
              <a:rPr lang="en-US" sz="3000" dirty="0" smtClean="0"/>
              <a:t>Can we find a series of blocks so that the top and bottoms symbols are the same?</a:t>
            </a: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81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331"/>
          <a:stretch/>
        </p:blipFill>
        <p:spPr bwMode="auto">
          <a:xfrm>
            <a:off x="882823" y="1319556"/>
            <a:ext cx="1778000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4150785" y="1484314"/>
            <a:ext cx="2977356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5000" y="3335867"/>
            <a:ext cx="2370667" cy="248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43867" y="3208867"/>
            <a:ext cx="3284274" cy="2481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50786" y="1319555"/>
            <a:ext cx="1902882" cy="1889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73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What have we covered?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Tools </a:t>
            </a:r>
            <a:r>
              <a:rPr lang="en-US" dirty="0"/>
              <a:t>for solving difficult computational problems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Abstraction, specification, design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Functional programming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Concurrency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Reasoning about </a:t>
            </a:r>
            <a:r>
              <a:rPr lang="en-US" sz="2800" dirty="0" smtClean="0">
                <a:solidFill>
                  <a:schemeClr val="accent1"/>
                </a:solidFill>
              </a:rPr>
              <a:t>programs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Data </a:t>
            </a:r>
            <a:r>
              <a:rPr lang="en-US" dirty="0">
                <a:solidFill>
                  <a:schemeClr val="accent1"/>
                </a:solidFill>
              </a:rPr>
              <a:t>structures and algorithms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solve the children’s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accent1"/>
                </a:solidFill>
              </a:rPr>
              <a:t>For a binary alphabet (example 1) this is decidable</a:t>
            </a:r>
          </a:p>
          <a:p>
            <a:r>
              <a:rPr lang="en-US" sz="3000" dirty="0"/>
              <a:t>For an alphabet with </a:t>
            </a:r>
            <a:r>
              <a:rPr lang="en-US" sz="3000" dirty="0" smtClean="0"/>
              <a:t>7 </a:t>
            </a:r>
            <a:r>
              <a:rPr lang="en-US" sz="3000" dirty="0"/>
              <a:t>characters </a:t>
            </a:r>
            <a:r>
              <a:rPr lang="en-US" sz="3000" dirty="0" smtClean="0"/>
              <a:t>or more </a:t>
            </a:r>
            <a:r>
              <a:rPr lang="en-US" sz="3000" dirty="0"/>
              <a:t>it is </a:t>
            </a:r>
            <a:r>
              <a:rPr lang="en-US" sz="3000" dirty="0" err="1" smtClean="0"/>
              <a:t>undecidable</a:t>
            </a:r>
            <a:r>
              <a:rPr lang="en-US" sz="3000" dirty="0" smtClean="0"/>
              <a:t>!</a:t>
            </a:r>
            <a:endParaRPr lang="en-US" sz="3000" dirty="0"/>
          </a:p>
          <a:p>
            <a:r>
              <a:rPr lang="en-US" sz="3000" dirty="0" smtClean="0"/>
              <a:t>For an alphabet with 3 characters (example 2) it is an open question</a:t>
            </a:r>
          </a:p>
          <a:p>
            <a:endParaRPr lang="en-US" sz="3000" dirty="0">
              <a:solidFill>
                <a:schemeClr val="accent1"/>
              </a:solidFill>
            </a:endParaRPr>
          </a:p>
          <a:p>
            <a:r>
              <a:rPr lang="en-US" sz="3000" dirty="0" smtClean="0"/>
              <a:t>What if we can use no more than k blocks, including copies, in our solution?</a:t>
            </a:r>
          </a:p>
          <a:p>
            <a:r>
              <a:rPr lang="en-US" sz="3000" dirty="0" smtClean="0"/>
              <a:t>It’s decidable but you can’t do better than exhaustive search!</a:t>
            </a:r>
            <a:endParaRPr lang="en-US" sz="3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:Wang tesselation.sv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030" y="2622979"/>
            <a:ext cx="3862516" cy="38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the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File:Wang tiles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038" y="1384729"/>
            <a:ext cx="4762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67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CS3110 example: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Problem: given a hash function from bit strings to bit strings (no size limits), does this function have two inputs that produce the same output, i.e. a collision?</a:t>
            </a:r>
          </a:p>
          <a:p>
            <a:r>
              <a:rPr lang="en-US" sz="2200" dirty="0" smtClean="0"/>
              <a:t>Reduction: if we could solve this we could solve the halting problem. Here’s how, care of Bobby Kleinberg:</a:t>
            </a:r>
          </a:p>
          <a:p>
            <a:r>
              <a:rPr lang="en-US" sz="2200" dirty="0" smtClean="0"/>
              <a:t>Consider this hash function</a:t>
            </a:r>
          </a:p>
          <a:p>
            <a:r>
              <a:rPr lang="en-US" sz="2200" dirty="0" smtClean="0">
                <a:solidFill>
                  <a:schemeClr val="accent4"/>
                </a:solidFill>
              </a:rPr>
              <a:t>   1</a:t>
            </a:r>
            <a:r>
              <a:rPr lang="en-US" sz="2200" dirty="0">
                <a:solidFill>
                  <a:schemeClr val="accent4"/>
                </a:solidFill>
              </a:rPr>
              <a:t>. Let n denote the length of the input string, x.</a:t>
            </a:r>
            <a:br>
              <a:rPr lang="en-US" sz="2200" dirty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2. Run </a:t>
            </a:r>
            <a:r>
              <a:rPr lang="en-US" sz="2200" dirty="0" smtClean="0">
                <a:solidFill>
                  <a:schemeClr val="accent4"/>
                </a:solidFill>
              </a:rPr>
              <a:t>program P </a:t>
            </a:r>
            <a:r>
              <a:rPr lang="en-US" sz="2200" dirty="0">
                <a:solidFill>
                  <a:schemeClr val="accent4"/>
                </a:solidFill>
              </a:rPr>
              <a:t>for at most n steps.</a:t>
            </a:r>
            <a:br>
              <a:rPr lang="en-US" sz="2200" dirty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3. If P halts before step n, output 0.</a:t>
            </a:r>
            <a:br>
              <a:rPr lang="en-US" sz="2200" dirty="0">
                <a:solidFill>
                  <a:schemeClr val="accent4"/>
                </a:solidFill>
              </a:rPr>
            </a:br>
            <a:r>
              <a:rPr lang="en-US" sz="2200" dirty="0">
                <a:solidFill>
                  <a:schemeClr val="accent4"/>
                </a:solidFill>
              </a:rPr>
              <a:t>4. Else, output x</a:t>
            </a:r>
            <a:r>
              <a:rPr lang="en-US" sz="2200" dirty="0" smtClean="0">
                <a:solidFill>
                  <a:schemeClr val="accent4"/>
                </a:solidFill>
              </a:rPr>
              <a:t>.</a:t>
            </a:r>
          </a:p>
          <a:p>
            <a:r>
              <a:rPr lang="en-US" sz="2200" dirty="0" smtClean="0"/>
              <a:t>If P halts, this hashes all but finitely many strings to 0, so lots of collisions. If P does not halt, no collisions (</a:t>
            </a:r>
            <a:r>
              <a:rPr lang="en-US" sz="2200" smtClean="0"/>
              <a:t>identity function).</a:t>
            </a:r>
            <a:endParaRPr lang="en-US" sz="2200" dirty="0" smtClean="0"/>
          </a:p>
          <a:p>
            <a:r>
              <a:rPr lang="en-US" sz="2200" dirty="0" smtClean="0"/>
              <a:t>So if we could determine that this hash function has collisions, we would know if P halts!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4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Smart ways to write big programs</a:t>
            </a:r>
          </a:p>
          <a:p>
            <a:r>
              <a:rPr lang="en-US" sz="2600" dirty="0" smtClean="0"/>
              <a:t>Fundamental algorithms and data structures</a:t>
            </a:r>
          </a:p>
          <a:p>
            <a:r>
              <a:rPr lang="en-US" sz="2600" dirty="0" smtClean="0"/>
              <a:t>Parallel programming</a:t>
            </a:r>
          </a:p>
          <a:p>
            <a:endParaRPr lang="en-US" sz="2600" dirty="0"/>
          </a:p>
          <a:p>
            <a:r>
              <a:rPr lang="en-US" sz="2600" dirty="0" smtClean="0"/>
              <a:t>Thursday night at 11:59PM will never be the same!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16008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(See you at the final!)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0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 smtClean="0"/>
              <a:t>Computer science </a:t>
            </a:r>
            <a:r>
              <a:rPr lang="en-US" b="1" baseline="0" dirty="0" err="1" smtClean="0"/>
              <a:t>vs</a:t>
            </a:r>
            <a:r>
              <a:rPr lang="en-US" b="1" baseline="0" dirty="0" smtClean="0"/>
              <a:t>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There are over 100x as many computer programmers as computer scientists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What is the difference?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3000" dirty="0" smtClean="0"/>
              <a:t>There are programs that exist, and programs that do not but clearly could</a:t>
            </a:r>
            <a:endParaRPr lang="en-US" sz="3000" dirty="0"/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Ukrainian spell checker for Android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3000" dirty="0" smtClean="0">
                <a:solidFill>
                  <a:schemeClr val="accent1"/>
                </a:solidFill>
              </a:rPr>
              <a:t>Computer programmers write such programs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Always clear such a program exists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Not trivial to write within resource constraints</a:t>
            </a:r>
            <a:endParaRPr lang="en-US" sz="5200" dirty="0">
              <a:solidFill>
                <a:schemeClr val="accent1"/>
              </a:solidFill>
            </a:endParaRP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Programmer time, budget, running time &amp; space, …</a:t>
            </a:r>
          </a:p>
        </p:txBody>
      </p:sp>
    </p:spTree>
    <p:extLst>
      <p:ext uri="{BB962C8B-B14F-4D97-AF65-F5344CB8AC3E}">
        <p14:creationId xmlns:p14="http://schemas.microsoft.com/office/powerpoint/2010/main" xmlns="" val="359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baseline="0" dirty="0" smtClean="0"/>
              <a:t>When do computer scientists</a:t>
            </a:r>
            <a:r>
              <a:rPr lang="en-US" b="1" dirty="0" smtClean="0"/>
              <a:t>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Programs whose existence is not at all clear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Make a </a:t>
            </a:r>
            <a:r>
              <a:rPr lang="en-US" sz="2800" dirty="0">
                <a:solidFill>
                  <a:schemeClr val="accent1"/>
                </a:solidFill>
              </a:rPr>
              <a:t>car that drives itself? 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Distinguish </a:t>
            </a:r>
            <a:r>
              <a:rPr lang="en-US" sz="2800" dirty="0">
                <a:solidFill>
                  <a:schemeClr val="accent1"/>
                </a:solidFill>
              </a:rPr>
              <a:t>pictures of cats from dogs? 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Find </a:t>
            </a:r>
            <a:r>
              <a:rPr lang="en-US" sz="2800" dirty="0">
                <a:solidFill>
                  <a:schemeClr val="accent1"/>
                </a:solidFill>
              </a:rPr>
              <a:t>broken bones in x-ray images?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Synthesize pictures </a:t>
            </a:r>
            <a:r>
              <a:rPr lang="en-US" sz="2800" dirty="0">
                <a:solidFill>
                  <a:schemeClr val="accent1"/>
                </a:solidFill>
              </a:rPr>
              <a:t>that look </a:t>
            </a:r>
            <a:r>
              <a:rPr lang="en-US" sz="2800" dirty="0" smtClean="0">
                <a:solidFill>
                  <a:schemeClr val="accent1"/>
                </a:solidFill>
              </a:rPr>
              <a:t>real?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3000" dirty="0" smtClean="0"/>
              <a:t>Sometimes (often) we fail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“</a:t>
            </a:r>
            <a:r>
              <a:rPr lang="en-US" sz="2800" dirty="0">
                <a:solidFill>
                  <a:schemeClr val="accent1"/>
                </a:solidFill>
              </a:rPr>
              <a:t>If you aren’t occasionally failing, then you are working on problems that are too easy</a:t>
            </a:r>
            <a:r>
              <a:rPr lang="en-US" sz="2800" dirty="0" smtClean="0">
                <a:solidFill>
                  <a:schemeClr val="accent1"/>
                </a:solidFill>
              </a:rPr>
              <a:t>.”</a:t>
            </a:r>
          </a:p>
          <a:p>
            <a:r>
              <a:rPr lang="en-US" sz="3200" dirty="0" smtClean="0">
                <a:solidFill>
                  <a:schemeClr val="accent1"/>
                </a:solidFill>
              </a:rPr>
              <a:t>Maybe the problem is fundamentally hard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one could have solved it</a:t>
            </a:r>
            <a:r>
              <a:rPr lang="en-US" dirty="0" smtClean="0">
                <a:solidFill>
                  <a:schemeClr val="accent1"/>
                </a:solidFill>
              </a:rPr>
              <a:t>!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Correct compression algorithm?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6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1793273" y="1792991"/>
            <a:ext cx="50863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excuses for failure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000">
            <a:off x="1664686" y="1792991"/>
            <a:ext cx="5343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51656" y="5832389"/>
            <a:ext cx="52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Garey</a:t>
            </a:r>
            <a:r>
              <a:rPr lang="en-US" dirty="0" smtClean="0"/>
              <a:t> &amp; Johnson, </a:t>
            </a:r>
            <a:r>
              <a:rPr lang="en-US" i="1" dirty="0" smtClean="0"/>
              <a:t>Computers and Intractability</a:t>
            </a:r>
            <a:endParaRPr lang="en-US" i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40000">
            <a:off x="1550386" y="1269116"/>
            <a:ext cx="5572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798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/>
              <a:t>sets A and B are </a:t>
            </a:r>
            <a:r>
              <a:rPr lang="en-US" i="1" dirty="0"/>
              <a:t>the same size</a:t>
            </a:r>
            <a:r>
              <a:rPr lang="en-US" dirty="0"/>
              <a:t> if there is an exact pairing between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There is </a:t>
            </a:r>
            <a:r>
              <a:rPr lang="en-US" dirty="0"/>
              <a:t>a set R of pairs (a b) such </a:t>
            </a:r>
            <a:r>
              <a:rPr lang="en-US" dirty="0" smtClean="0"/>
              <a:t>that: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every </a:t>
            </a:r>
            <a:r>
              <a:rPr lang="en-US" dirty="0">
                <a:solidFill>
                  <a:schemeClr val="accent1"/>
                </a:solidFill>
              </a:rPr>
              <a:t>element of A occurs on the left-hand side of </a:t>
            </a:r>
            <a:r>
              <a:rPr lang="en-US" b="1" dirty="0" smtClean="0">
                <a:solidFill>
                  <a:schemeClr val="accent1"/>
                </a:solidFill>
              </a:rPr>
              <a:t>exactly one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pair in R and </a:t>
            </a:r>
            <a:endParaRPr lang="en-US" dirty="0" smtClean="0">
              <a:solidFill>
                <a:schemeClr val="accent1"/>
              </a:solidFill>
            </a:endParaRP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/>
                </a:solidFill>
              </a:rPr>
              <a:t>every </a:t>
            </a:r>
            <a:r>
              <a:rPr lang="en-US" dirty="0">
                <a:solidFill>
                  <a:schemeClr val="accent1"/>
                </a:solidFill>
              </a:rPr>
              <a:t>element of B occurs on the right-hand side of </a:t>
            </a:r>
            <a:r>
              <a:rPr lang="en-US" b="1" dirty="0" smtClean="0">
                <a:solidFill>
                  <a:schemeClr val="accent1"/>
                </a:solidFill>
              </a:rPr>
              <a:t>exactly one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pair in R.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/>
              <a:t>Example: the sets {0,1,2} and {2,4,6} are the same size because we can pair them up as follows: (0 2), (1 4), (2 6).  </a:t>
            </a:r>
            <a:endParaRPr lang="en-US" dirty="0" smtClean="0"/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definition goes for infinite sets as well.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180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1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set is </a:t>
            </a:r>
            <a:r>
              <a:rPr lang="en-US" i="1" dirty="0" smtClean="0"/>
              <a:t>countable </a:t>
            </a:r>
            <a:r>
              <a:rPr lang="en-US" dirty="0" smtClean="0"/>
              <a:t>if it is the same size as the natural numbers N = {0,1,2,…}.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Countable sets are all the same size </a:t>
            </a:r>
            <a:r>
              <a:rPr lang="he-IL" dirty="0" smtClean="0">
                <a:latin typeface="Times New Roman"/>
                <a:cs typeface="Times New Roman"/>
              </a:rPr>
              <a:t>א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 smtClean="0"/>
          </a:p>
          <a:p>
            <a:pPr marL="566928" indent="-457200">
              <a:buFont typeface="Wingdings" pitchFamily="2" charset="2"/>
              <a:buChar char="§"/>
            </a:pPr>
            <a:r>
              <a:rPr lang="en-US" dirty="0" smtClean="0"/>
              <a:t>This is the smallest infinite size</a:t>
            </a:r>
          </a:p>
          <a:p>
            <a:pPr marL="109728" indent="0"/>
            <a:r>
              <a:rPr lang="en-US" dirty="0"/>
              <a:t>Not all infinite sets are this size!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dirty="0"/>
              <a:t>There are larger infinities (how many?)</a:t>
            </a:r>
            <a:endParaRPr lang="en-US" sz="2000" dirty="0"/>
          </a:p>
          <a:p>
            <a:pPr marL="109728" indent="0"/>
            <a:r>
              <a:rPr lang="en-US" dirty="0" smtClean="0"/>
              <a:t>If a set is countable we can list out its elements, starting with the zero-</a:t>
            </a:r>
            <a:r>
              <a:rPr lang="en-US" dirty="0" err="1" smtClean="0"/>
              <a:t>th</a:t>
            </a:r>
            <a:r>
              <a:rPr lang="en-US" dirty="0" smtClean="0"/>
              <a:t>, first, second, etc.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rgbClr val="011F5B"/>
                </a:solidFill>
              </a:rPr>
              <a:t>For example, Z is countable: we pair n with 2n, and –n with 2n+1</a:t>
            </a:r>
          </a:p>
        </p:txBody>
      </p:sp>
    </p:spTree>
    <p:extLst>
      <p:ext uri="{BB962C8B-B14F-4D97-AF65-F5344CB8AC3E}">
        <p14:creationId xmlns:p14="http://schemas.microsoft.com/office/powerpoint/2010/main" xmlns="" val="34228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Countable sets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/>
            <a:r>
              <a:rPr lang="en-US" dirty="0">
                <a:solidFill>
                  <a:srgbClr val="011F5B"/>
                </a:solidFill>
              </a:rPr>
              <a:t>N is a subset of Z, but they are the same size??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011F5B"/>
                </a:solidFill>
              </a:rPr>
              <a:t>Welcome to the confusing world of the </a:t>
            </a:r>
            <a:r>
              <a:rPr lang="en-US" dirty="0" smtClean="0">
                <a:solidFill>
                  <a:srgbClr val="011F5B"/>
                </a:solidFill>
              </a:rPr>
              <a:t>infinite!</a:t>
            </a:r>
            <a:endParaRPr lang="en-US" dirty="0"/>
          </a:p>
          <a:p>
            <a:pPr lvl="0"/>
            <a:r>
              <a:rPr lang="en-US" dirty="0" smtClean="0"/>
              <a:t>The even numbers are a subset of N </a:t>
            </a:r>
          </a:p>
          <a:p>
            <a:pPr marL="566928" lvl="0" indent="-457200">
              <a:buFont typeface="Wingdings" pitchFamily="2" charset="2"/>
              <a:buChar char="§"/>
            </a:pPr>
            <a:r>
              <a:rPr lang="en-US" dirty="0" smtClean="0"/>
              <a:t>But also countable: p</a:t>
            </a:r>
            <a:r>
              <a:rPr lang="en-US" sz="2800" dirty="0" smtClean="0">
                <a:solidFill>
                  <a:schemeClr val="accent1"/>
                </a:solidFill>
              </a:rPr>
              <a:t>air up n with 2n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3000" dirty="0" smtClean="0"/>
              <a:t>The rational numbers are countable also</a:t>
            </a:r>
          </a:p>
          <a:p>
            <a:pPr algn="ctr"/>
            <a:r>
              <a:rPr lang="en-US" sz="2000" dirty="0"/>
              <a:t>1/1    1/2    1/3    1/4    1/5 </a:t>
            </a:r>
          </a:p>
          <a:p>
            <a:pPr algn="ctr"/>
            <a:r>
              <a:rPr lang="en-US" sz="2000" dirty="0"/>
              <a:t>2/1    2/2    2/3    2/4    2/5</a:t>
            </a:r>
          </a:p>
          <a:p>
            <a:pPr algn="ctr"/>
            <a:r>
              <a:rPr lang="en-US" sz="2000" dirty="0"/>
              <a:t>3/1    3/2    3/3    3/4    3/5</a:t>
            </a:r>
          </a:p>
          <a:p>
            <a:pPr algn="ctr"/>
            <a:r>
              <a:rPr lang="en-US" sz="2000" dirty="0"/>
              <a:t>4/1    4/2    4/3    4/4    4/5</a:t>
            </a:r>
          </a:p>
          <a:p>
            <a:pPr algn="ctr"/>
            <a:r>
              <a:rPr lang="en-US" sz="2000" dirty="0"/>
              <a:t>5/1    5/2    5/3    5/4    </a:t>
            </a:r>
            <a:r>
              <a:rPr lang="en-US" sz="2000" dirty="0" smtClean="0"/>
              <a:t>5/5</a:t>
            </a:r>
          </a:p>
          <a:p>
            <a:r>
              <a:rPr lang="en-US" dirty="0" smtClean="0"/>
              <a:t>Diagonal zigzag, skipping duplicates</a:t>
            </a:r>
            <a:endParaRPr lang="en-US" sz="2000" dirty="0"/>
          </a:p>
          <a:p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80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 smtClean="0"/>
              <a:t>There are </a:t>
            </a:r>
            <a:r>
              <a:rPr lang="en-US" b="1" baseline="0" dirty="0" err="1" smtClean="0"/>
              <a:t>countably</a:t>
            </a:r>
            <a:r>
              <a:rPr lang="en-US" b="1" baseline="0" dirty="0" smtClean="0"/>
              <a:t> many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In </a:t>
            </a:r>
            <a:r>
              <a:rPr lang="en-US" dirty="0" err="1" smtClean="0"/>
              <a:t>OCaml</a:t>
            </a:r>
            <a:r>
              <a:rPr lang="en-US" dirty="0" smtClean="0"/>
              <a:t>, or any other language (or all)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A program is a finite string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We can number these: first is “a”, second is “b”, etc.</a:t>
            </a:r>
          </a:p>
          <a:p>
            <a:r>
              <a:rPr lang="en-US" sz="3000" dirty="0" smtClean="0"/>
              <a:t>Not all of these are legal programs</a:t>
            </a:r>
          </a:p>
          <a:p>
            <a:r>
              <a:rPr lang="en-US" sz="3000" dirty="0" smtClean="0"/>
              <a:t>But all legal programs are on the list!</a:t>
            </a:r>
          </a:p>
          <a:p>
            <a:r>
              <a:rPr lang="en-US" sz="3000" dirty="0" smtClean="0">
                <a:solidFill>
                  <a:schemeClr val="accent1"/>
                </a:solidFill>
              </a:rPr>
              <a:t>So far it looks like everything is countable</a:t>
            </a:r>
          </a:p>
          <a:p>
            <a:r>
              <a:rPr lang="en-US" sz="3000" dirty="0" smtClean="0"/>
              <a:t>In fact, any set whose elements are finite is countable!</a:t>
            </a:r>
          </a:p>
          <a:p>
            <a:pPr marL="566928" indent="-457200">
              <a:buFont typeface="Wingdings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</a:rPr>
              <a:t>If you can write down an element without risking taking forever, the set </a:t>
            </a:r>
            <a:r>
              <a:rPr lang="en-US" sz="3000" dirty="0" smtClean="0"/>
              <a:t>is guaranteed to be countable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">
      <a:dk1>
        <a:sysClr val="windowText" lastClr="000000"/>
      </a:dk1>
      <a:lt1>
        <a:sysClr val="window" lastClr="FFFFFF"/>
      </a:lt1>
      <a:dk2>
        <a:srgbClr val="DEDEDE"/>
      </a:dk2>
      <a:lt2>
        <a:srgbClr val="97A2CA"/>
      </a:lt2>
      <a:accent1>
        <a:srgbClr val="011F5B"/>
      </a:accent1>
      <a:accent2>
        <a:srgbClr val="6677A3"/>
      </a:accent2>
      <a:accent3>
        <a:srgbClr val="008000"/>
      </a:accent3>
      <a:accent4>
        <a:srgbClr val="C00000"/>
      </a:accent4>
      <a:accent5>
        <a:srgbClr val="C4652D"/>
      </a:accent5>
      <a:accent6>
        <a:srgbClr val="97A2CA"/>
      </a:accent6>
      <a:hlink>
        <a:srgbClr val="011F5B"/>
      </a:hlink>
      <a:folHlink>
        <a:srgbClr val="C2A874"/>
      </a:folHlink>
    </a:clrScheme>
    <a:fontScheme name="Custom 2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B0B1B3"/>
      </a:dk1>
      <a:lt1>
        <a:srgbClr val="FFFFFF"/>
      </a:lt1>
      <a:dk2>
        <a:srgbClr val="003082"/>
      </a:dk2>
      <a:lt2>
        <a:srgbClr val="FFFFFF"/>
      </a:lt2>
      <a:accent1>
        <a:srgbClr val="92BFEB"/>
      </a:accent1>
      <a:accent2>
        <a:srgbClr val="FDD44F"/>
      </a:accent2>
      <a:accent3>
        <a:srgbClr val="AAADC1"/>
      </a:accent3>
      <a:accent4>
        <a:srgbClr val="DADADA"/>
      </a:accent4>
      <a:accent5>
        <a:srgbClr val="C7DCF3"/>
      </a:accent5>
      <a:accent6>
        <a:srgbClr val="E5C047"/>
      </a:accent6>
      <a:hlink>
        <a:srgbClr val="A4D767"/>
      </a:hlink>
      <a:folHlink>
        <a:srgbClr val="FF897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B0B1B3"/>
        </a:dk1>
        <a:lt1>
          <a:srgbClr val="FFFFFF"/>
        </a:lt1>
        <a:dk2>
          <a:srgbClr val="003082"/>
        </a:dk2>
        <a:lt2>
          <a:srgbClr val="FFFFFF"/>
        </a:lt2>
        <a:accent1>
          <a:srgbClr val="92BFEB"/>
        </a:accent1>
        <a:accent2>
          <a:srgbClr val="FDD44F"/>
        </a:accent2>
        <a:accent3>
          <a:srgbClr val="AAADC1"/>
        </a:accent3>
        <a:accent4>
          <a:srgbClr val="DADADA"/>
        </a:accent4>
        <a:accent5>
          <a:srgbClr val="C7DCF3"/>
        </a:accent5>
        <a:accent6>
          <a:srgbClr val="E5C047"/>
        </a:accent6>
        <a:hlink>
          <a:srgbClr val="A4D767"/>
        </a:hlink>
        <a:folHlink>
          <a:srgbClr val="FF897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1543</Words>
  <Application>Microsoft Office PowerPoint</Application>
  <PresentationFormat>On-screen Show (4:3)</PresentationFormat>
  <Paragraphs>171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Urban</vt:lpstr>
      <vt:lpstr>Custom Design</vt:lpstr>
      <vt:lpstr>Data Structures and  Functional Programming Computability</vt:lpstr>
      <vt:lpstr>What have we covered?</vt:lpstr>
      <vt:lpstr>Computer science vs programming</vt:lpstr>
      <vt:lpstr>When do computer scientists program?</vt:lpstr>
      <vt:lpstr>Different excuses for failure</vt:lpstr>
      <vt:lpstr>Set sizes</vt:lpstr>
      <vt:lpstr>Countable sets</vt:lpstr>
      <vt:lpstr>Countable sets (2)</vt:lpstr>
      <vt:lpstr>There are countably many programs</vt:lpstr>
      <vt:lpstr>Real numbers are uncountable</vt:lpstr>
      <vt:lpstr>Real numbers are uncountable (2)</vt:lpstr>
      <vt:lpstr>Some uncountable sets</vt:lpstr>
      <vt:lpstr>Back from math to programs</vt:lpstr>
      <vt:lpstr>An uncomputable programming task</vt:lpstr>
      <vt:lpstr>Uncomputable functions</vt:lpstr>
      <vt:lpstr>Turing equivalence</vt:lpstr>
      <vt:lpstr>When is a problem uncomputable?</vt:lpstr>
      <vt:lpstr>A children’s game</vt:lpstr>
      <vt:lpstr>Game examples</vt:lpstr>
      <vt:lpstr>Can we solve the children’s game?</vt:lpstr>
      <vt:lpstr>Tiling the plane</vt:lpstr>
      <vt:lpstr>Final CS3110 example: hashing</vt:lpstr>
      <vt:lpstr>What have we learned?</vt:lpstr>
      <vt:lpstr>THANK YOU</vt:lpstr>
    </vt:vector>
  </TitlesOfParts>
  <Company>WCMC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3110 Lecture 1 Course Overview</dc:title>
  <dc:creator>Oxhorn</dc:creator>
  <cp:lastModifiedBy>Zabihs</cp:lastModifiedBy>
  <cp:revision>393</cp:revision>
  <dcterms:created xsi:type="dcterms:W3CDTF">2010-08-26T02:25:33Z</dcterms:created>
  <dcterms:modified xsi:type="dcterms:W3CDTF">2012-11-29T16:29:12Z</dcterms:modified>
</cp:coreProperties>
</file>