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2"/>
  </p:notesMasterIdLst>
  <p:handoutMasterIdLst>
    <p:handoutMasterId r:id="rId43"/>
  </p:handoutMasterIdLst>
  <p:sldIdLst>
    <p:sldId id="256" r:id="rId2"/>
    <p:sldId id="398" r:id="rId3"/>
    <p:sldId id="314" r:id="rId4"/>
    <p:sldId id="315" r:id="rId5"/>
    <p:sldId id="341" r:id="rId6"/>
    <p:sldId id="326" r:id="rId7"/>
    <p:sldId id="327" r:id="rId8"/>
    <p:sldId id="342" r:id="rId9"/>
    <p:sldId id="316" r:id="rId10"/>
    <p:sldId id="318" r:id="rId11"/>
    <p:sldId id="389" r:id="rId12"/>
    <p:sldId id="399" r:id="rId13"/>
    <p:sldId id="390" r:id="rId14"/>
    <p:sldId id="320" r:id="rId15"/>
    <p:sldId id="321" r:id="rId16"/>
    <p:sldId id="322" r:id="rId17"/>
    <p:sldId id="354" r:id="rId18"/>
    <p:sldId id="355" r:id="rId19"/>
    <p:sldId id="356" r:id="rId20"/>
    <p:sldId id="366" r:id="rId21"/>
    <p:sldId id="367" r:id="rId22"/>
    <p:sldId id="368" r:id="rId23"/>
    <p:sldId id="358" r:id="rId24"/>
    <p:sldId id="370" r:id="rId25"/>
    <p:sldId id="371" r:id="rId26"/>
    <p:sldId id="372" r:id="rId27"/>
    <p:sldId id="378" r:id="rId28"/>
    <p:sldId id="379" r:id="rId29"/>
    <p:sldId id="376" r:id="rId30"/>
    <p:sldId id="373" r:id="rId31"/>
    <p:sldId id="380" r:id="rId32"/>
    <p:sldId id="381" r:id="rId33"/>
    <p:sldId id="382" r:id="rId34"/>
    <p:sldId id="391" r:id="rId35"/>
    <p:sldId id="392" r:id="rId36"/>
    <p:sldId id="393" r:id="rId37"/>
    <p:sldId id="394" r:id="rId38"/>
    <p:sldId id="395" r:id="rId39"/>
    <p:sldId id="396" r:id="rId40"/>
    <p:sldId id="397" r:id="rId41"/>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264">
          <p15:clr>
            <a:srgbClr val="A4A3A4"/>
          </p15:clr>
        </p15:guide>
        <p15:guide id="2" pos="1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4"/>
    <a:srgbClr val="0432FF"/>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99"/>
    <p:restoredTop sz="86916" autoAdjust="0"/>
  </p:normalViewPr>
  <p:slideViewPr>
    <p:cSldViewPr showGuides="1">
      <p:cViewPr varScale="1">
        <p:scale>
          <a:sx n="61" d="100"/>
          <a:sy n="61" d="100"/>
        </p:scale>
        <p:origin x="696" y="200"/>
      </p:cViewPr>
      <p:guideLst>
        <p:guide orient="horz" pos="3264"/>
        <p:guide pos="1632"/>
      </p:guideLst>
    </p:cSldViewPr>
  </p:slid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pitchFamily="34" charset="0"/>
                <a:sym typeface="Arial" pitchFamily="34" charset="0"/>
              </a:defRPr>
            </a:lvl1pPr>
          </a:lstStyle>
          <a:p>
            <a:pPr>
              <a:defRPr/>
            </a:pPr>
            <a:endParaRPr lang="fr-BE"/>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30CD9BB5-DC3A-E44C-A5B4-59FC9AD6DDC7}" type="datetimeFigureOut">
              <a:rPr lang="fr-FR"/>
              <a:pPr>
                <a:defRPr/>
              </a:pPr>
              <a:t>11/04/2019</a:t>
            </a:fld>
            <a:endParaRPr lang="fr-BE"/>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pitchFamily="34" charset="0"/>
                <a:sym typeface="Arial" pitchFamily="34" charset="0"/>
              </a:defRPr>
            </a:lvl1pPr>
          </a:lstStyle>
          <a:p>
            <a:pPr>
              <a:defRPr/>
            </a:pPr>
            <a:endParaRPr lang="fr-BE"/>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2DDDE512-14F6-0C48-9252-B1D855934E3F}" type="slidenum">
              <a:rPr lang="fr-BE"/>
              <a:pPr>
                <a:defRPr/>
              </a:pPr>
              <a:t>‹#›</a:t>
            </a:fld>
            <a:endParaRPr lang="fr-BE"/>
          </a:p>
        </p:txBody>
      </p:sp>
    </p:spTree>
    <p:extLst>
      <p:ext uri="{BB962C8B-B14F-4D97-AF65-F5344CB8AC3E}">
        <p14:creationId xmlns:p14="http://schemas.microsoft.com/office/powerpoint/2010/main" val="198938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sym typeface="Arial" charset="0"/>
              </a:defRPr>
            </a:lvl1pPr>
          </a:lstStyle>
          <a:p>
            <a:pPr>
              <a:defRPr/>
            </a:pPr>
            <a:endParaRPr lang="fr-BE"/>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4E0A3512-E3A9-344F-A81C-D68C2CE84016}" type="datetimeFigureOut">
              <a:rPr lang="fr-FR"/>
              <a:pPr>
                <a:defRPr/>
              </a:pPr>
              <a:t>11/04/2019</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fr-BE"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sym typeface="Arial" charset="0"/>
              </a:defRPr>
            </a:lvl1pPr>
          </a:lstStyle>
          <a:p>
            <a:pPr>
              <a:defRPr/>
            </a:pPr>
            <a:endParaRPr lang="fr-BE"/>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705D9E8D-4DE7-6544-B702-28A61A711E20}" type="slidenum">
              <a:rPr lang="fr-BE"/>
              <a:pPr>
                <a:defRPr/>
              </a:pPr>
              <a:t>‹#›</a:t>
            </a:fld>
            <a:endParaRPr lang="fr-BE"/>
          </a:p>
        </p:txBody>
      </p:sp>
    </p:spTree>
    <p:extLst>
      <p:ext uri="{BB962C8B-B14F-4D97-AF65-F5344CB8AC3E}">
        <p14:creationId xmlns:p14="http://schemas.microsoft.com/office/powerpoint/2010/main" val="1213253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5D9E8D-4DE7-6544-B702-28A61A711E20}" type="slidenum">
              <a:rPr lang="fr-BE" smtClean="0"/>
              <a:pPr>
                <a:defRPr/>
              </a:pPr>
              <a:t>2</a:t>
            </a:fld>
            <a:endParaRPr lang="fr-BE"/>
          </a:p>
        </p:txBody>
      </p:sp>
    </p:spTree>
    <p:extLst>
      <p:ext uri="{BB962C8B-B14F-4D97-AF65-F5344CB8AC3E}">
        <p14:creationId xmlns:p14="http://schemas.microsoft.com/office/powerpoint/2010/main" val="391028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Note that the theorem is proved not in terms of executing things but in terms of a state of affairs.</a:t>
            </a:r>
          </a:p>
          <a:p>
            <a:pPr eaLnBrk="1" hangingPunct="1">
              <a:spcBef>
                <a:spcPct val="0"/>
              </a:spcBef>
            </a:pPr>
            <a:r>
              <a:rPr lang="en-US" dirty="0">
                <a:latin typeface="Calibri" charset="0"/>
              </a:rPr>
              <a:t>This makes it easier to state and to prove.</a:t>
            </a:r>
          </a:p>
          <a:p>
            <a:pPr eaLnBrk="1" hangingPunct="1">
              <a:spcBef>
                <a:spcPct val="0"/>
              </a:spcBef>
            </a:pPr>
            <a:r>
              <a:rPr lang="en-US" dirty="0">
                <a:latin typeface="Calibri" charset="0"/>
              </a:rPr>
              <a:t>The case v is in F is here only to make the algorithm a bit shorter. We could start with v in S, but that</a:t>
            </a:r>
          </a:p>
          <a:p>
            <a:pPr eaLnBrk="1" hangingPunct="1">
              <a:spcBef>
                <a:spcPct val="0"/>
              </a:spcBef>
            </a:pPr>
            <a:r>
              <a:rPr lang="en-US" dirty="0">
                <a:latin typeface="Calibri" charset="0"/>
              </a:rPr>
              <a:t>would require more work in order to </a:t>
            </a:r>
            <a:r>
              <a:rPr lang="en-US" dirty="0" err="1">
                <a:latin typeface="Calibri" charset="0"/>
              </a:rPr>
              <a:t>truthify</a:t>
            </a:r>
            <a:r>
              <a:rPr lang="en-US" dirty="0">
                <a:latin typeface="Calibri" charset="0"/>
              </a:rPr>
              <a:t> the invariant later on. </a:t>
            </a:r>
          </a:p>
        </p:txBody>
      </p:sp>
      <p:sp>
        <p:nvSpPr>
          <p:cNvPr id="501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56A8EB-92F9-7A47-BE80-FB397A71CC6D}" type="slidenum">
              <a:rPr lang="en-US" sz="1300">
                <a:latin typeface="Times" charset="0"/>
                <a:ea typeface="ヒラギノ明朝 ProN W3" charset="0"/>
                <a:cs typeface="ヒラギノ明朝 ProN W3" charset="0"/>
                <a:sym typeface="Times" charset="0"/>
              </a:rPr>
              <a:pPr eaLnBrk="1" hangingPunct="1"/>
              <a:t>12</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406518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 </a:t>
            </a:r>
          </a:p>
        </p:txBody>
      </p:sp>
      <p:sp>
        <p:nvSpPr>
          <p:cNvPr id="501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56A8EB-92F9-7A47-BE80-FB397A71CC6D}" type="slidenum">
              <a:rPr lang="en-US" sz="1300">
                <a:latin typeface="Times" charset="0"/>
                <a:ea typeface="ヒラギノ明朝 ProN W3" charset="0"/>
                <a:cs typeface="ヒラギノ明朝 ProN W3" charset="0"/>
                <a:sym typeface="Times" charset="0"/>
              </a:rPr>
              <a:pPr eaLnBrk="1" hangingPunct="1"/>
              <a:t>13</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3868177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To truthify invariant initially, set L[v] to 0.</a:t>
            </a:r>
          </a:p>
          <a:p>
            <a:pPr eaLnBrk="1" hangingPunct="1">
              <a:spcBef>
                <a:spcPct val="0"/>
              </a:spcBef>
            </a:pPr>
            <a:r>
              <a:rPr lang="en-US" dirty="0">
                <a:latin typeface="Calibri" charset="0"/>
              </a:rPr>
              <a:t>Then make F contain v and s empty. It is easy to see that each part of the invariant is true.</a:t>
            </a:r>
          </a:p>
        </p:txBody>
      </p:sp>
      <p:sp>
        <p:nvSpPr>
          <p:cNvPr id="522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D7D75E1E-FCA6-5E49-A8D9-E98FCE843304}" type="slidenum">
              <a:rPr lang="en-US" sz="1300">
                <a:latin typeface="Times" charset="0"/>
                <a:ea typeface="ヒラギノ明朝 ProN W3" charset="0"/>
                <a:cs typeface="ヒラギノ明朝 ProN W3" charset="0"/>
                <a:sym typeface="Times" charset="0"/>
              </a:rPr>
              <a:pPr eaLnBrk="1" hangingPunct="1"/>
              <a:t>14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The loop can stop when F is empty. Then, v has to be in S, there are no edges leaving S, so all nodes are in S.</a:t>
            </a: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C26461E6-5FB7-4A4C-82AB-3744F58374BC}" type="slidenum">
              <a:rPr lang="en-US" sz="1300">
                <a:latin typeface="Times" charset="0"/>
                <a:ea typeface="ヒラギノ明朝 ProN W3" charset="0"/>
                <a:cs typeface="ヒラギノ明朝 ProN W3" charset="0"/>
                <a:sym typeface="Times" charset="0"/>
              </a:rPr>
              <a:pPr eaLnBrk="1" hangingPunct="1"/>
              <a:t>15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18</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20</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will be a high-level description, not mentioning what the graph representation is.</a:t>
            </a:r>
          </a:p>
        </p:txBody>
      </p:sp>
      <p:sp>
        <p:nvSpPr>
          <p:cNvPr id="44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21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Here’s a bit of history about Dijkstra’s shortest path algorithm.</a:t>
            </a:r>
          </a:p>
          <a:p>
            <a:pPr eaLnBrk="1" hangingPunct="1">
              <a:spcBef>
                <a:spcPct val="0"/>
              </a:spcBef>
            </a:pPr>
            <a:r>
              <a:rPr lang="en-US">
                <a:latin typeface="Calibri" charset="0"/>
              </a:rPr>
              <a:t>Dijkstra was 26 at the time. Dijkstra died of cancer at the age of 72.</a:t>
            </a:r>
          </a:p>
          <a:p>
            <a:pPr eaLnBrk="1" hangingPunct="1">
              <a:spcBef>
                <a:spcPct val="0"/>
              </a:spcBef>
            </a:pPr>
            <a:r>
              <a:rPr lang="en-US">
                <a:latin typeface="Calibri" charset="0"/>
              </a:rPr>
              <a:t>His wife, Ria, the young fiance he mentions, died three years ago, in October 2012.</a:t>
            </a:r>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014A21D9-6E49-7B4B-9DCE-1DDC3E5A4262}" type="slidenum">
              <a:rPr lang="en-US" sz="1300">
                <a:latin typeface="Times" charset="0"/>
                <a:ea typeface="ヒラギノ明朝 ProN W3" charset="0"/>
                <a:cs typeface="ヒラギノ明朝 ProN W3" charset="0"/>
                <a:sym typeface="Times" charset="0"/>
              </a:rPr>
              <a:pPr eaLnBrk="1" hangingPunct="1"/>
              <a:t>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22</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a:t>
            </a:r>
            <a:r>
              <a:rPr lang="en-US" baseline="0" dirty="0">
                <a:latin typeface="Calibri" charset="0"/>
              </a:rPr>
              <a:t> with </a:t>
            </a:r>
            <a:r>
              <a:rPr lang="en-US" baseline="0" dirty="0" err="1">
                <a:latin typeface="Calibri" charset="0"/>
              </a:rPr>
              <a:t>backpointers</a:t>
            </a:r>
            <a:r>
              <a:rPr lang="en-US" baseline="0" dirty="0">
                <a:latin typeface="Calibri" charset="0"/>
              </a:rPr>
              <a:t> calculated</a:t>
            </a: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28</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30</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Gries had only one course on programming or computer science: a course in 1959 on an assembly language for a fake computer. We, too, could not test our program! There were about 20 students in the course, so the professor didn’t have TOO much grading to do –no </a:t>
            </a:r>
            <a:r>
              <a:rPr lang="en-US" dirty="0" err="1">
                <a:latin typeface="Calibri" charset="0"/>
              </a:rPr>
              <a:t>TAs.</a:t>
            </a:r>
            <a:r>
              <a:rPr lang="en-US" dirty="0">
                <a:latin typeface="Calibri" charset="0"/>
              </a:rPr>
              <a:t> After graduating in June 1960, he worked for two years for the US Naval Weapons Lab (as a civilian), as a mathematician-programmer. He was taught Fortran in 1 week, and then started programming in both Fortran and the IBM 7090 assembly language.</a:t>
            </a: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63DC9D18-B936-9E48-979B-5BAC4FB69088}" type="slidenum">
              <a:rPr lang="en-US" sz="1300">
                <a:latin typeface="Times" charset="0"/>
                <a:ea typeface="ヒラギノ明朝 ProN W3" charset="0"/>
                <a:cs typeface="ヒラギノ明朝 ProN W3" charset="0"/>
                <a:sym typeface="Times" charset="0"/>
              </a:rPr>
              <a:pPr eaLnBrk="1" hangingPunct="1"/>
              <a:t>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32</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34</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2237011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35</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3848677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36</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1795103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37</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522522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38</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2565040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39</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1369838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40</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281071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5D9E8D-4DE7-6544-B702-28A61A711E20}" type="slidenum">
              <a:rPr lang="fr-BE" smtClean="0"/>
              <a:pPr>
                <a:defRPr/>
              </a:pPr>
              <a:t>5</a:t>
            </a:fld>
            <a:endParaRPr lang="fr-BE"/>
          </a:p>
        </p:txBody>
      </p:sp>
    </p:spTree>
    <p:extLst>
      <p:ext uri="{BB962C8B-B14F-4D97-AF65-F5344CB8AC3E}">
        <p14:creationId xmlns:p14="http://schemas.microsoft.com/office/powerpoint/2010/main" val="324271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AA79F6DD-EFBD-F345-81E4-E8E040DA8410}" type="slidenum">
              <a:rPr lang="en-US" sz="1300">
                <a:latin typeface="Times" charset="0"/>
                <a:ea typeface="ヒラギノ明朝 ProN W3" charset="0"/>
                <a:cs typeface="ヒラギノ明朝 ProN W3" charset="0"/>
                <a:sym typeface="Times" charset="0"/>
              </a:rPr>
              <a:pPr eaLnBrk="1" hangingPunct="1"/>
              <a:t>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Fritz Bauer, </a:t>
            </a:r>
            <a:r>
              <a:rPr lang="en-US" dirty="0" err="1">
                <a:latin typeface="Calibri" charset="0"/>
              </a:rPr>
              <a:t>Gries’s</a:t>
            </a:r>
            <a:r>
              <a:rPr lang="en-US" dirty="0">
                <a:latin typeface="Calibri" charset="0"/>
              </a:rPr>
              <a:t> PhD advisor,</a:t>
            </a:r>
            <a:r>
              <a:rPr lang="en-US" baseline="0" dirty="0">
                <a:latin typeface="Calibri" charset="0"/>
              </a:rPr>
              <a:t> died at age of 91 about 2 years ago.</a:t>
            </a:r>
          </a:p>
          <a:p>
            <a:pPr eaLnBrk="1" hangingPunct="1">
              <a:spcBef>
                <a:spcPct val="0"/>
              </a:spcBef>
            </a:pPr>
            <a:r>
              <a:rPr lang="en-US" baseline="0" dirty="0">
                <a:latin typeface="Calibri" charset="0"/>
              </a:rPr>
              <a:t>Hans </a:t>
            </a:r>
            <a:r>
              <a:rPr lang="en-US" baseline="0" dirty="0" err="1">
                <a:latin typeface="Calibri" charset="0"/>
              </a:rPr>
              <a:t>Ruedige</a:t>
            </a:r>
            <a:r>
              <a:rPr lang="en-US" baseline="0" dirty="0">
                <a:latin typeface="Calibri" charset="0"/>
              </a:rPr>
              <a:t> </a:t>
            </a:r>
            <a:r>
              <a:rPr lang="en-US" baseline="0" dirty="0" err="1">
                <a:latin typeface="Calibri" charset="0"/>
              </a:rPr>
              <a:t>Wiehle</a:t>
            </a:r>
            <a:r>
              <a:rPr lang="en-US" baseline="0" dirty="0">
                <a:latin typeface="Calibri" charset="0"/>
              </a:rPr>
              <a:t>, one of the two people who designed the </a:t>
            </a:r>
            <a:r>
              <a:rPr lang="en-US" baseline="0" dirty="0" err="1">
                <a:latin typeface="Calibri" charset="0"/>
              </a:rPr>
              <a:t>Alcor</a:t>
            </a:r>
            <a:r>
              <a:rPr lang="en-US" baseline="0" dirty="0">
                <a:latin typeface="Calibri" charset="0"/>
              </a:rPr>
              <a:t>-Illinois</a:t>
            </a:r>
          </a:p>
          <a:p>
            <a:pPr eaLnBrk="1" hangingPunct="1">
              <a:spcBef>
                <a:spcPct val="0"/>
              </a:spcBef>
            </a:pPr>
            <a:r>
              <a:rPr lang="en-US" baseline="0" dirty="0">
                <a:latin typeface="Calibri" charset="0"/>
              </a:rPr>
              <a:t>Algol 60 compiler in Illinois, with </a:t>
            </a:r>
            <a:r>
              <a:rPr lang="en-US" baseline="0" dirty="0" err="1">
                <a:latin typeface="Calibri" charset="0"/>
              </a:rPr>
              <a:t>gries</a:t>
            </a:r>
            <a:r>
              <a:rPr lang="en-US" baseline="0" dirty="0">
                <a:latin typeface="Calibri" charset="0"/>
              </a:rPr>
              <a:t> doing the major part of the programming.</a:t>
            </a:r>
          </a:p>
          <a:p>
            <a:pPr eaLnBrk="1" hangingPunct="1">
              <a:spcBef>
                <a:spcPct val="0"/>
              </a:spcBef>
            </a:pPr>
            <a:r>
              <a:rPr lang="en-US" baseline="0" dirty="0" err="1">
                <a:latin typeface="Calibri" charset="0"/>
              </a:rPr>
              <a:t>Ruediger</a:t>
            </a:r>
            <a:r>
              <a:rPr lang="en-US" baseline="0" dirty="0">
                <a:latin typeface="Calibri" charset="0"/>
              </a:rPr>
              <a:t> died at the age of 84 over a year ago. His wife just died a month ago.</a:t>
            </a:r>
          </a:p>
          <a:p>
            <a:pPr eaLnBrk="1" hangingPunct="1">
              <a:spcBef>
                <a:spcPct val="0"/>
              </a:spcBef>
            </a:pPr>
            <a:r>
              <a:rPr lang="en-US" baseline="0" dirty="0">
                <a:latin typeface="Calibri" charset="0"/>
              </a:rPr>
              <a:t>The other one, Manfred Paul, was at the conference but is not in the picture.</a:t>
            </a: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58888E1-77EC-8C44-AC07-2B801BA8FB19}" type="slidenum">
              <a:rPr lang="en-US" sz="1300">
                <a:latin typeface="Times" charset="0"/>
                <a:ea typeface="ヒラギノ明朝 ProN W3" charset="0"/>
                <a:cs typeface="ヒラギノ明朝 ProN W3" charset="0"/>
                <a:sym typeface="Times" charset="0"/>
              </a:rPr>
              <a:pPr eaLnBrk="1" hangingPunct="1"/>
              <a:t>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will be a high-level description, not mentioning what the graph representation is.</a:t>
            </a:r>
          </a:p>
        </p:txBody>
      </p:sp>
      <p:sp>
        <p:nvSpPr>
          <p:cNvPr id="44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Settled node information is always in red, Frontier information in blue, and Far off info in black.</a:t>
            </a:r>
          </a:p>
          <a:p>
            <a:pPr eaLnBrk="1" hangingPunct="1">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89760A28-CFE1-B44D-8927-539ED8B7C735}" type="slidenum">
              <a:rPr lang="en-US" sz="1300">
                <a:latin typeface="Times" charset="0"/>
                <a:ea typeface="ヒラギノ明朝 ProN W3" charset="0"/>
                <a:cs typeface="ヒラギノ明朝 ProN W3" charset="0"/>
                <a:sym typeface="Times" charset="0"/>
              </a:rPr>
              <a:pPr eaLnBrk="1" hangingPunct="1"/>
              <a:t>10</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Note that the theorem is proved not in terms of executing things but in terms of a state of affairs.</a:t>
            </a:r>
          </a:p>
          <a:p>
            <a:pPr eaLnBrk="1" hangingPunct="1">
              <a:spcBef>
                <a:spcPct val="0"/>
              </a:spcBef>
            </a:pPr>
            <a:r>
              <a:rPr lang="en-US" dirty="0">
                <a:latin typeface="Calibri" charset="0"/>
              </a:rPr>
              <a:t>This makes it easier to state and to prove.</a:t>
            </a:r>
          </a:p>
          <a:p>
            <a:pPr eaLnBrk="1" hangingPunct="1">
              <a:spcBef>
                <a:spcPct val="0"/>
              </a:spcBef>
            </a:pPr>
            <a:r>
              <a:rPr lang="en-US" dirty="0">
                <a:latin typeface="Calibri" charset="0"/>
              </a:rPr>
              <a:t>The case v is in F is here only to make the algorithm a bit shorter. We could start with v in S, but that</a:t>
            </a:r>
          </a:p>
          <a:p>
            <a:pPr eaLnBrk="1" hangingPunct="1">
              <a:spcBef>
                <a:spcPct val="0"/>
              </a:spcBef>
            </a:pPr>
            <a:r>
              <a:rPr lang="en-US" dirty="0">
                <a:latin typeface="Calibri" charset="0"/>
              </a:rPr>
              <a:t>would require more work in order to </a:t>
            </a:r>
            <a:r>
              <a:rPr lang="en-US" dirty="0" err="1">
                <a:latin typeface="Calibri" charset="0"/>
              </a:rPr>
              <a:t>truthify</a:t>
            </a:r>
            <a:r>
              <a:rPr lang="en-US" dirty="0">
                <a:latin typeface="Calibri" charset="0"/>
              </a:rPr>
              <a:t> the invariant later on. </a:t>
            </a:r>
          </a:p>
        </p:txBody>
      </p:sp>
      <p:sp>
        <p:nvSpPr>
          <p:cNvPr id="501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56A8EB-92F9-7A47-BE80-FB397A71CC6D}" type="slidenum">
              <a:rPr lang="en-US" sz="1300">
                <a:latin typeface="Times" charset="0"/>
                <a:ea typeface="ヒラギノ明朝 ProN W3" charset="0"/>
                <a:cs typeface="ヒラギノ明朝 ProN W3" charset="0"/>
                <a:sym typeface="Times" charset="0"/>
              </a:rPr>
              <a:pPr eaLnBrk="1" hangingPunct="1"/>
              <a:t>11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fr-FR"/>
              <a:t>11/2/2009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47B420B-195F-0442-A8A5-F4179774B200}" type="slidenum">
              <a:rPr lang="en-US"/>
              <a:pPr>
                <a:defRPr/>
              </a:pPr>
              <a:t>‹#›</a:t>
            </a:fld>
            <a:endParaRPr lang="en-US"/>
          </a:p>
        </p:txBody>
      </p:sp>
    </p:spTree>
    <p:extLst>
      <p:ext uri="{BB962C8B-B14F-4D97-AF65-F5344CB8AC3E}">
        <p14:creationId xmlns:p14="http://schemas.microsoft.com/office/powerpoint/2010/main" val="7578144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8D6AD2-325A-9443-9913-67AF5F9640A7}" type="slidenum">
              <a:rPr lang="en-US"/>
              <a:pPr>
                <a:defRPr/>
              </a:pPr>
              <a:t>‹#›</a:t>
            </a:fld>
            <a:endParaRPr lang="en-US"/>
          </a:p>
        </p:txBody>
      </p:sp>
    </p:spTree>
    <p:extLst>
      <p:ext uri="{BB962C8B-B14F-4D97-AF65-F5344CB8AC3E}">
        <p14:creationId xmlns:p14="http://schemas.microsoft.com/office/powerpoint/2010/main" val="239617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fr-FR"/>
              <a:t>11/2/2009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658A8BD-32D3-1841-A54D-7187FBE85794}" type="slidenum">
              <a:rPr lang="en-US"/>
              <a:pPr>
                <a:defRPr/>
              </a:pPr>
              <a:t>‹#›</a:t>
            </a:fld>
            <a:endParaRPr lang="en-US"/>
          </a:p>
        </p:txBody>
      </p:sp>
    </p:spTree>
    <p:extLst>
      <p:ext uri="{BB962C8B-B14F-4D97-AF65-F5344CB8AC3E}">
        <p14:creationId xmlns:p14="http://schemas.microsoft.com/office/powerpoint/2010/main" val="2488309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908CC-40F7-3747-95EE-A129A49B7FD3}" type="slidenum">
              <a:rPr lang="en-US"/>
              <a:pPr>
                <a:defRPr/>
              </a:pPr>
              <a:t>‹#›</a:t>
            </a:fld>
            <a:endParaRPr lang="en-US"/>
          </a:p>
        </p:txBody>
      </p:sp>
    </p:spTree>
    <p:extLst>
      <p:ext uri="{BB962C8B-B14F-4D97-AF65-F5344CB8AC3E}">
        <p14:creationId xmlns:p14="http://schemas.microsoft.com/office/powerpoint/2010/main" val="358431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fr-FR"/>
              <a:t>11/2/2009</a:t>
            </a: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3D0BE2CE-334E-4D4B-BC30-1D95F7FBDB74}"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424147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fr-FR"/>
              <a:t>11/2/2009</a:t>
            </a:r>
            <a:endParaRPr lang="en-US"/>
          </a:p>
        </p:txBody>
      </p:sp>
      <p:sp>
        <p:nvSpPr>
          <p:cNvPr id="6" name="Slide Number Placeholder 9"/>
          <p:cNvSpPr>
            <a:spLocks noGrp="1"/>
          </p:cNvSpPr>
          <p:nvPr>
            <p:ph type="sldNum" sz="quarter" idx="11"/>
          </p:nvPr>
        </p:nvSpPr>
        <p:spPr/>
        <p:txBody>
          <a:bodyPr/>
          <a:lstStyle>
            <a:lvl1pPr>
              <a:defRPr/>
            </a:lvl1pPr>
          </a:lstStyle>
          <a:p>
            <a:pPr>
              <a:defRPr/>
            </a:pPr>
            <a:fld id="{55BB9E9C-F49F-6F43-A8E9-9D9CC75ED0B5}"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6190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fr-FR"/>
              <a:t>11/2/2009</a:t>
            </a:r>
            <a:endParaRPr lang="en-US"/>
          </a:p>
        </p:txBody>
      </p:sp>
      <p:sp>
        <p:nvSpPr>
          <p:cNvPr id="8" name="Slide Number Placeholder 11"/>
          <p:cNvSpPr>
            <a:spLocks noGrp="1"/>
          </p:cNvSpPr>
          <p:nvPr>
            <p:ph type="sldNum" sz="quarter" idx="11"/>
          </p:nvPr>
        </p:nvSpPr>
        <p:spPr/>
        <p:txBody>
          <a:bodyPr/>
          <a:lstStyle>
            <a:lvl1pPr>
              <a:defRPr/>
            </a:lvl1pPr>
          </a:lstStyle>
          <a:p>
            <a:pPr>
              <a:defRPr/>
            </a:pPr>
            <a:fld id="{122447BB-306D-A042-85B6-806459F3944F}"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3489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8087BD-9CC0-2148-AB06-4BAE4B4BADFB}" type="slidenum">
              <a:rPr lang="en-US"/>
              <a:pPr>
                <a:defRPr/>
              </a:pPr>
              <a:t>‹#›</a:t>
            </a:fld>
            <a:endParaRPr lang="en-US"/>
          </a:p>
        </p:txBody>
      </p:sp>
    </p:spTree>
    <p:extLst>
      <p:ext uri="{BB962C8B-B14F-4D97-AF65-F5344CB8AC3E}">
        <p14:creationId xmlns:p14="http://schemas.microsoft.com/office/powerpoint/2010/main" val="393466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fr-FR"/>
              <a:t>11/2/2009</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D13822A-2859-C148-9156-42994AEF789F}" type="slidenum">
              <a:rPr lang="en-US"/>
              <a:pPr>
                <a:defRPr/>
              </a:pPr>
              <a:t>‹#›</a:t>
            </a:fld>
            <a:endParaRPr lang="en-US"/>
          </a:p>
        </p:txBody>
      </p:sp>
    </p:spTree>
    <p:extLst>
      <p:ext uri="{BB962C8B-B14F-4D97-AF65-F5344CB8AC3E}">
        <p14:creationId xmlns:p14="http://schemas.microsoft.com/office/powerpoint/2010/main" val="1479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483F80A-217A-A04F-98A3-5A278DAC9D6E}" type="slidenum">
              <a:rPr lang="en-US"/>
              <a:pPr>
                <a:defRPr/>
              </a:pPr>
              <a:t>‹#›</a:t>
            </a:fld>
            <a:endParaRPr lang="en-US"/>
          </a:p>
        </p:txBody>
      </p:sp>
    </p:spTree>
    <p:extLst>
      <p:ext uri="{BB962C8B-B14F-4D97-AF65-F5344CB8AC3E}">
        <p14:creationId xmlns:p14="http://schemas.microsoft.com/office/powerpoint/2010/main" val="280303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fr-FR"/>
              <a:t>11/2/2009</a:t>
            </a: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958681BF-D3DD-EC49-8207-E0191DF8907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4750584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sym typeface="Arial" charset="0"/>
              </a:defRPr>
            </a:lvl1pPr>
          </a:lstStyle>
          <a:p>
            <a:pPr>
              <a:defRPr/>
            </a:pPr>
            <a:r>
              <a:rPr lang="fr-FR"/>
              <a:t>11/2/2009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sym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pPr>
              <a:defRPr/>
            </a:pPr>
            <a:fld id="{3F0F15E4-15B3-E243-B852-86FEADC53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1" r:id="rId2"/>
    <p:sldLayoutId id="2147484026" r:id="rId3"/>
    <p:sldLayoutId id="2147484027" r:id="rId4"/>
    <p:sldLayoutId id="2147484028" r:id="rId5"/>
    <p:sldLayoutId id="2147484022" r:id="rId6"/>
    <p:sldLayoutId id="2147484029" r:id="rId7"/>
    <p:sldLayoutId id="2147484023" r:id="rId8"/>
    <p:sldLayoutId id="2147484030" r:id="rId9"/>
    <p:sldLayoutId id="2147484024" r:id="rId10"/>
    <p:sldLayoutId id="2147484031" r:id="rId11"/>
  </p:sldLayoutIdLst>
  <p:hf hdr="0" ftr="0" dt="0"/>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ijkstrascr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omepages.cs.ncl.ac.uk/brian.randell/NATO/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585" y="847440"/>
            <a:ext cx="3724013" cy="2651919"/>
          </a:xfrm>
        </p:spPr>
        <p:txBody>
          <a:bodyPr rIns="132080">
            <a:normAutofit fontScale="90000"/>
          </a:bodyPr>
          <a:lstStyle/>
          <a:p>
            <a:pPr algn="r" eaLnBrk="1" fontAlgn="auto" hangingPunct="1">
              <a:spcAft>
                <a:spcPts val="0"/>
              </a:spcAft>
              <a:defRPr/>
            </a:pPr>
            <a:r>
              <a:rPr lang="en-US" dirty="0">
                <a:ea typeface="+mj-ea"/>
                <a:cs typeface="+mj-cs"/>
              </a:rPr>
              <a:t>Shortest Path Algorithm</a:t>
            </a:r>
            <a:br>
              <a:rPr lang="en-US" dirty="0">
                <a:ea typeface="+mj-ea"/>
                <a:cs typeface="+mj-cs"/>
              </a:rPr>
            </a:br>
            <a:br>
              <a:rPr lang="en-US" dirty="0">
                <a:ea typeface="+mj-ea"/>
                <a:cs typeface="+mj-cs"/>
              </a:rPr>
            </a:br>
            <a:r>
              <a:rPr lang="en-US" dirty="0">
                <a:solidFill>
                  <a:srgbClr val="FFFFFF"/>
                </a:solidFill>
                <a:latin typeface="Tw Cen MT" charset="0"/>
              </a:rPr>
              <a:t>  </a:t>
            </a:r>
            <a:br>
              <a:rPr lang="en-US" dirty="0">
                <a:ea typeface="+mj-ea"/>
                <a:cs typeface="+mj-cs"/>
              </a:rPr>
            </a:br>
            <a:endParaRPr lang="en-US" dirty="0">
              <a:ea typeface="+mj-ea"/>
              <a:cs typeface="+mj-cs"/>
            </a:endParaRPr>
          </a:p>
        </p:txBody>
      </p:sp>
      <p:sp>
        <p:nvSpPr>
          <p:cNvPr id="15362" name="Rectangle 3"/>
          <p:cNvSpPr>
            <a:spLocks noGrp="1" noChangeArrowheads="1"/>
          </p:cNvSpPr>
          <p:nvPr>
            <p:ph type="subTitle" idx="1"/>
          </p:nvPr>
        </p:nvSpPr>
        <p:spPr>
          <a:xfrm>
            <a:off x="2362200" y="6049963"/>
            <a:ext cx="6705600" cy="685800"/>
          </a:xfrm>
          <a:solidFill>
            <a:srgbClr val="808080">
              <a:alpha val="49803"/>
            </a:srgbClr>
          </a:solidFill>
        </p:spPr>
        <p:txBody>
          <a:bodyPr rIns="132080"/>
          <a:lstStyle/>
          <a:p>
            <a:pPr marL="39688" eaLnBrk="1" hangingPunct="1">
              <a:lnSpc>
                <a:spcPct val="90000"/>
              </a:lnSpc>
              <a:buFont typeface="Arial" charset="0"/>
              <a:buNone/>
            </a:pPr>
            <a:r>
              <a:rPr lang="en-US" sz="1700" dirty="0">
                <a:latin typeface="Tw Cen MT" charset="0"/>
              </a:rPr>
              <a:t>Lecture 20</a:t>
            </a:r>
          </a:p>
          <a:p>
            <a:pPr marL="39688" eaLnBrk="1" hangingPunct="1">
              <a:lnSpc>
                <a:spcPct val="90000"/>
              </a:lnSpc>
            </a:pPr>
            <a:r>
              <a:rPr lang="en-US" sz="1700" dirty="0">
                <a:latin typeface="Tw Cen MT" charset="0"/>
              </a:rPr>
              <a:t>CS2110.    Spring 2019</a:t>
            </a:r>
          </a:p>
        </p:txBody>
      </p:sp>
      <p:sp>
        <p:nvSpPr>
          <p:cNvPr id="15363"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1225411D-021E-FF44-B6A0-E4F6AFBFEE2D}" type="slidenum">
              <a:rPr lang="en-US" sz="1400">
                <a:solidFill>
                  <a:schemeClr val="tx2"/>
                </a:solidFill>
              </a:rPr>
              <a:pPr eaLnBrk="1" hangingPunct="1"/>
              <a:t>1</a:t>
            </a:fld>
            <a:endParaRPr lang="en-US" sz="1400">
              <a:solidFill>
                <a:schemeClr val="tx2"/>
              </a:solidFill>
            </a:endParaRPr>
          </a:p>
        </p:txBody>
      </p:sp>
      <p:sp>
        <p:nvSpPr>
          <p:cNvPr id="5" name="TextBox 4">
            <a:extLst>
              <a:ext uri="{FF2B5EF4-FFF2-40B4-BE49-F238E27FC236}">
                <a16:creationId xmlns:a16="http://schemas.microsoft.com/office/drawing/2014/main" id="{D01DD992-8C57-0249-9ADA-F3830356335F}"/>
              </a:ext>
            </a:extLst>
          </p:cNvPr>
          <p:cNvSpPr txBox="1"/>
          <p:nvPr/>
        </p:nvSpPr>
        <p:spPr>
          <a:xfrm>
            <a:off x="510968" y="2573035"/>
            <a:ext cx="2689432" cy="2677656"/>
          </a:xfrm>
          <a:prstGeom prst="rect">
            <a:avLst/>
          </a:prstGeom>
          <a:noFill/>
        </p:spPr>
        <p:txBody>
          <a:bodyPr wrap="square" rtlCol="0">
            <a:spAutoFit/>
          </a:bodyPr>
          <a:lstStyle/>
          <a:p>
            <a:r>
              <a:rPr lang="en-US" dirty="0">
                <a:solidFill>
                  <a:schemeClr val="tx1"/>
                </a:solidFill>
              </a:rPr>
              <a:t>Type     </a:t>
            </a:r>
          </a:p>
          <a:p>
            <a:endParaRPr lang="en-US" dirty="0">
              <a:solidFill>
                <a:schemeClr val="tx1"/>
              </a:solidFill>
            </a:endParaRPr>
          </a:p>
          <a:p>
            <a:r>
              <a:rPr lang="en-US" dirty="0">
                <a:solidFill>
                  <a:schemeClr val="tx1"/>
                </a:solidFill>
              </a:rPr>
              <a:t>     shortest path</a:t>
            </a:r>
          </a:p>
          <a:p>
            <a:endParaRPr lang="en-US" dirty="0">
              <a:solidFill>
                <a:schemeClr val="tx1"/>
              </a:solidFill>
            </a:endParaRPr>
          </a:p>
          <a:p>
            <a:r>
              <a:rPr lang="en-US" dirty="0">
                <a:solidFill>
                  <a:schemeClr val="tx1"/>
                </a:solidFill>
              </a:rPr>
              <a:t>into the </a:t>
            </a:r>
            <a:r>
              <a:rPr lang="en-US" dirty="0" err="1">
                <a:solidFill>
                  <a:schemeClr val="tx1"/>
                </a:solidFill>
              </a:rPr>
              <a:t>JavaHyperText</a:t>
            </a:r>
            <a:r>
              <a:rPr lang="en-US" dirty="0">
                <a:solidFill>
                  <a:schemeClr val="tx1"/>
                </a:solidFill>
              </a:rPr>
              <a:t> </a:t>
            </a:r>
          </a:p>
          <a:p>
            <a:r>
              <a:rPr lang="en-US" dirty="0">
                <a:solidFill>
                  <a:schemeClr val="tx1"/>
                </a:solidFill>
              </a:rPr>
              <a:t>Filter Field</a:t>
            </a:r>
          </a:p>
        </p:txBody>
      </p:sp>
      <p:pic>
        <p:nvPicPr>
          <p:cNvPr id="3" name="Picture 2">
            <a:extLst>
              <a:ext uri="{FF2B5EF4-FFF2-40B4-BE49-F238E27FC236}">
                <a16:creationId xmlns:a16="http://schemas.microsoft.com/office/drawing/2014/main" id="{29392A95-B6FE-2A43-B5D9-051956E0F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74" y="609600"/>
            <a:ext cx="5172426" cy="532873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C369E397-44B5-E545-9C1B-EFD092C595F4}" type="slidenum">
              <a:rPr lang="en-US" sz="1400" b="0">
                <a:solidFill>
                  <a:schemeClr val="tx1"/>
                </a:solidFill>
                <a:latin typeface="Times" charset="0"/>
                <a:ea typeface="MS PGothic" charset="0"/>
                <a:cs typeface="MS PGothic" charset="0"/>
                <a:sym typeface="Times" charset="0"/>
              </a:rPr>
              <a:pPr algn="l" eaLnBrk="1" hangingPunct="1"/>
              <a:t>10</a:t>
            </a:fld>
            <a:endParaRPr lang="en-US" sz="1400" b="0">
              <a:solidFill>
                <a:schemeClr val="tx1"/>
              </a:solidFill>
              <a:latin typeface="Times" charset="0"/>
              <a:ea typeface="MS PGothic" charset="0"/>
              <a:cs typeface="MS PGothic" charset="0"/>
              <a:sym typeface="Times" charset="0"/>
            </a:endParaRPr>
          </a:p>
        </p:txBody>
      </p:sp>
      <p:sp>
        <p:nvSpPr>
          <p:cNvPr id="3073" name="Rectangle 1"/>
          <p:cNvSpPr>
            <a:spLocks/>
          </p:cNvSpPr>
          <p:nvPr/>
        </p:nvSpPr>
        <p:spPr bwMode="auto">
          <a:xfrm>
            <a:off x="228600" y="2362200"/>
            <a:ext cx="8229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77825" indent="-338138">
              <a:spcBef>
                <a:spcPts val="1450"/>
              </a:spcBef>
            </a:pPr>
            <a:r>
              <a:rPr lang="en-US" b="1" dirty="0">
                <a:solidFill>
                  <a:schemeClr val="tx1"/>
                </a:solidFill>
                <a:latin typeface="Times" charset="0"/>
                <a:ea typeface="MS PGothic" charset="0"/>
                <a:cs typeface="MS PGothic" charset="0"/>
                <a:sym typeface="Times" charset="0"/>
              </a:rPr>
              <a:t>1.</a:t>
            </a:r>
            <a:r>
              <a:rPr lang="en-US" b="1" dirty="0">
                <a:solidFill>
                  <a:srgbClr val="CC0000"/>
                </a:solidFill>
                <a:latin typeface="Times" charset="0"/>
                <a:ea typeface="MS PGothic" charset="0"/>
                <a:cs typeface="MS PGothic" charset="0"/>
                <a:sym typeface="Times" charset="0"/>
              </a:rPr>
              <a:t> </a:t>
            </a:r>
            <a:r>
              <a:rPr lang="en-US" dirty="0">
                <a:solidFill>
                  <a:srgbClr val="CC0000"/>
                </a:solidFill>
                <a:latin typeface="Times" charset="0"/>
                <a:ea typeface="MS PGothic" charset="0"/>
                <a:cs typeface="MS PGothic" charset="0"/>
                <a:sym typeface="Times" charset="0"/>
              </a:rPr>
              <a:t>For a Settled node s</a:t>
            </a:r>
            <a:r>
              <a:rPr lang="en-US" dirty="0">
                <a:solidFill>
                  <a:schemeClr val="tx1"/>
                </a:solidFill>
                <a:latin typeface="Times" charset="0"/>
                <a:ea typeface="MS PGothic" charset="0"/>
                <a:cs typeface="MS PGothic" charset="0"/>
                <a:sym typeface="Times" charset="0"/>
              </a:rPr>
              <a:t>, a shortest path from v to s contains only settled nodes and </a:t>
            </a:r>
            <a:r>
              <a:rPr lang="en-US" dirty="0">
                <a:solidFill>
                  <a:srgbClr val="CC0000"/>
                </a:solidFill>
                <a:latin typeface="Times" charset="0"/>
                <a:ea typeface="MS PGothic" charset="0"/>
                <a:cs typeface="MS PGothic" charset="0"/>
                <a:sym typeface="Times" charset="0"/>
              </a:rPr>
              <a:t>d[s]</a:t>
            </a:r>
            <a:r>
              <a:rPr lang="en-US" dirty="0">
                <a:solidFill>
                  <a:schemeClr val="tx1"/>
                </a:solidFill>
                <a:latin typeface="Times" charset="0"/>
                <a:ea typeface="MS PGothic" charset="0"/>
                <a:cs typeface="MS PGothic" charset="0"/>
                <a:sym typeface="Times" charset="0"/>
              </a:rPr>
              <a:t> 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s path.</a:t>
            </a:r>
            <a:r>
              <a:rPr lang="en-US" dirty="0">
                <a:solidFill>
                  <a:srgbClr val="333399"/>
                </a:solidFill>
                <a:latin typeface="Times" charset="0"/>
                <a:ea typeface="MS PGothic" charset="0"/>
                <a:cs typeface="MS PGothic" charset="0"/>
                <a:sym typeface="Times" charset="0"/>
              </a:rPr>
              <a:t>   </a:t>
            </a:r>
          </a:p>
        </p:txBody>
      </p:sp>
      <p:sp>
        <p:nvSpPr>
          <p:cNvPr id="3074" name="Rectangle 2"/>
          <p:cNvSpPr>
            <a:spLocks/>
          </p:cNvSpPr>
          <p:nvPr/>
        </p:nvSpPr>
        <p:spPr bwMode="auto">
          <a:xfrm>
            <a:off x="228600" y="4495800"/>
            <a:ext cx="4114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dirty="0">
                <a:solidFill>
                  <a:srgbClr val="CC0000"/>
                </a:solidFill>
                <a:latin typeface="Times" charset="0"/>
                <a:ea typeface="MS PGothic" charset="0"/>
                <a:cs typeface="MS PGothic" charset="0"/>
                <a:sym typeface="Times" charset="0"/>
              </a:rPr>
              <a:t>All edges leaving S go to </a:t>
            </a:r>
            <a:r>
              <a:rPr lang="en-US" dirty="0">
                <a:solidFill>
                  <a:srgbClr val="0000FF"/>
                </a:solidFill>
                <a:latin typeface="Times" charset="0"/>
                <a:ea typeface="MS PGothic" charset="0"/>
                <a:cs typeface="MS PGothic" charset="0"/>
                <a:sym typeface="Times" charset="0"/>
              </a:rPr>
              <a:t>F</a:t>
            </a:r>
            <a:r>
              <a:rPr lang="en-US" dirty="0">
                <a:solidFill>
                  <a:srgbClr val="333399"/>
                </a:solidFill>
                <a:latin typeface="Times" charset="0"/>
                <a:ea typeface="MS PGothic" charset="0"/>
                <a:cs typeface="MS PGothic" charset="0"/>
                <a:sym typeface="Times" charset="0"/>
              </a:rPr>
              <a:t>.   </a:t>
            </a:r>
          </a:p>
        </p:txBody>
      </p:sp>
      <p:sp>
        <p:nvSpPr>
          <p:cNvPr id="3075" name="Rectangle 3"/>
          <p:cNvSpPr>
            <a:spLocks/>
          </p:cNvSpPr>
          <p:nvPr/>
        </p:nvSpPr>
        <p:spPr bwMode="auto">
          <a:xfrm>
            <a:off x="228600" y="3200400"/>
            <a:ext cx="80010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For a Frontier node f, </a:t>
            </a:r>
            <a:r>
              <a:rPr lang="en-US" dirty="0">
                <a:solidFill>
                  <a:schemeClr val="tx1"/>
                </a:solidFill>
                <a:latin typeface="Times" charset="0"/>
                <a:ea typeface="MS PGothic" charset="0"/>
                <a:cs typeface="MS PGothic" charset="0"/>
                <a:sym typeface="Times" charset="0"/>
              </a:rPr>
              <a:t>at least one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contains only settled nodes (except perhaps for f) and </a:t>
            </a:r>
            <a:r>
              <a:rPr lang="en-US" dirty="0">
                <a:latin typeface="Times" charset="0"/>
                <a:ea typeface="MS PGothic" charset="0"/>
                <a:cs typeface="MS PGothic" charset="0"/>
                <a:sym typeface="Times" charset="0"/>
              </a:rPr>
              <a:t>d[f] is the length of the shortest such path</a:t>
            </a:r>
          </a:p>
        </p:txBody>
      </p:sp>
      <p:grpSp>
        <p:nvGrpSpPr>
          <p:cNvPr id="47110" name="Group 5"/>
          <p:cNvGrpSpPr>
            <a:grpSpLocks/>
          </p:cNvGrpSpPr>
          <p:nvPr/>
        </p:nvGrpSpPr>
        <p:grpSpPr bwMode="auto">
          <a:xfrm>
            <a:off x="304800" y="304800"/>
            <a:ext cx="4419600" cy="1905000"/>
            <a:chOff x="0" y="0"/>
            <a:chExt cx="2784" cy="1200"/>
          </a:xfrm>
        </p:grpSpPr>
        <p:sp>
          <p:nvSpPr>
            <p:cNvPr id="47153" name="Rectangle 6"/>
            <p:cNvSpPr>
              <a:spLocks/>
            </p:cNvSpPr>
            <p:nvPr/>
          </p:nvSpPr>
          <p:spPr bwMode="auto">
            <a:xfrm>
              <a:off x="768" y="0"/>
              <a:ext cx="1152" cy="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7154" name="Rectangle 7"/>
            <p:cNvSpPr>
              <a:spLocks/>
            </p:cNvSpPr>
            <p:nvPr/>
          </p:nvSpPr>
          <p:spPr bwMode="auto">
            <a:xfrm>
              <a:off x="0" y="0"/>
              <a:ext cx="768" cy="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7155" name="Rectangle 8"/>
            <p:cNvSpPr>
              <a:spLocks/>
            </p:cNvSpPr>
            <p:nvPr/>
          </p:nvSpPr>
          <p:spPr bwMode="auto">
            <a:xfrm>
              <a:off x="144" y="480"/>
              <a:ext cx="432" cy="72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6" name="Rectangle 9"/>
            <p:cNvSpPr>
              <a:spLocks/>
            </p:cNvSpPr>
            <p:nvPr/>
          </p:nvSpPr>
          <p:spPr bwMode="auto">
            <a:xfrm>
              <a:off x="1104" y="480"/>
              <a:ext cx="432" cy="72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7" name="Rectangle 10"/>
            <p:cNvSpPr>
              <a:spLocks/>
            </p:cNvSpPr>
            <p:nvPr/>
          </p:nvSpPr>
          <p:spPr bwMode="auto">
            <a:xfrm>
              <a:off x="2064" y="480"/>
              <a:ext cx="384" cy="72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8" name="Line 11"/>
            <p:cNvSpPr>
              <a:spLocks noChangeShapeType="1"/>
            </p:cNvSpPr>
            <p:nvPr/>
          </p:nvSpPr>
          <p:spPr bwMode="auto">
            <a:xfrm>
              <a:off x="576" y="576"/>
              <a:ext cx="528" cy="0"/>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59" name="Line 12"/>
            <p:cNvSpPr>
              <a:spLocks noChangeShapeType="1"/>
            </p:cNvSpPr>
            <p:nvPr/>
          </p:nvSpPr>
          <p:spPr bwMode="auto">
            <a:xfrm>
              <a:off x="1488" y="576"/>
              <a:ext cx="576" cy="0"/>
            </a:xfrm>
            <a:prstGeom prst="line">
              <a:avLst/>
            </a:prstGeom>
            <a:noFill/>
            <a:ln w="25400">
              <a:solidFill>
                <a:srgbClr val="1824FE"/>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60" name="Line 13"/>
            <p:cNvSpPr>
              <a:spLocks noChangeShapeType="1"/>
            </p:cNvSpPr>
            <p:nvPr/>
          </p:nvSpPr>
          <p:spPr bwMode="auto">
            <a:xfrm>
              <a:off x="576" y="768"/>
              <a:ext cx="528" cy="0"/>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61" name="Line 14"/>
            <p:cNvSpPr>
              <a:spLocks noChangeShapeType="1"/>
            </p:cNvSpPr>
            <p:nvPr/>
          </p:nvSpPr>
          <p:spPr bwMode="auto">
            <a:xfrm>
              <a:off x="576" y="1008"/>
              <a:ext cx="672" cy="0"/>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62" name="Line 15"/>
            <p:cNvSpPr>
              <a:spLocks noChangeShapeType="1"/>
            </p:cNvSpPr>
            <p:nvPr/>
          </p:nvSpPr>
          <p:spPr bwMode="auto">
            <a:xfrm>
              <a:off x="1488" y="768"/>
              <a:ext cx="576" cy="0"/>
            </a:xfrm>
            <a:prstGeom prst="line">
              <a:avLst/>
            </a:prstGeom>
            <a:noFill/>
            <a:ln w="25400">
              <a:solidFill>
                <a:srgbClr val="1824FE"/>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63" name="Line 16"/>
            <p:cNvSpPr>
              <a:spLocks noChangeShapeType="1"/>
            </p:cNvSpPr>
            <p:nvPr/>
          </p:nvSpPr>
          <p:spPr bwMode="auto">
            <a:xfrm>
              <a:off x="1488" y="912"/>
              <a:ext cx="576" cy="0"/>
            </a:xfrm>
            <a:prstGeom prst="line">
              <a:avLst/>
            </a:prstGeom>
            <a:noFill/>
            <a:ln w="25400">
              <a:solidFill>
                <a:srgbClr val="1824FE"/>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64" name="Rectangle 17"/>
            <p:cNvSpPr>
              <a:spLocks/>
            </p:cNvSpPr>
            <p:nvPr/>
          </p:nvSpPr>
          <p:spPr bwMode="auto">
            <a:xfrm>
              <a:off x="1632" y="0"/>
              <a:ext cx="115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   Far off</a:t>
              </a:r>
            </a:p>
          </p:txBody>
        </p:sp>
      </p:grpSp>
      <p:grpSp>
        <p:nvGrpSpPr>
          <p:cNvPr id="3090" name="Group 18"/>
          <p:cNvGrpSpPr>
            <a:grpSpLocks/>
          </p:cNvGrpSpPr>
          <p:nvPr/>
        </p:nvGrpSpPr>
        <p:grpSpPr bwMode="auto">
          <a:xfrm>
            <a:off x="2286000" y="1676400"/>
            <a:ext cx="457200" cy="469900"/>
            <a:chOff x="0" y="0"/>
            <a:chExt cx="288" cy="296"/>
          </a:xfrm>
        </p:grpSpPr>
        <p:sp>
          <p:nvSpPr>
            <p:cNvPr id="47151"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2" name="Rectangle 20"/>
            <p:cNvSpPr>
              <a:spLocks/>
            </p:cNvSpPr>
            <p:nvPr/>
          </p:nvSpPr>
          <p:spPr bwMode="auto">
            <a:xfrm>
              <a:off x="0" y="0"/>
              <a:ext cx="288"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sp>
        <p:nvSpPr>
          <p:cNvPr id="3128" name="Rectangle 56"/>
          <p:cNvSpPr>
            <a:spLocks/>
          </p:cNvSpPr>
          <p:nvPr/>
        </p:nvSpPr>
        <p:spPr bwMode="auto">
          <a:xfrm>
            <a:off x="4495800" y="1143000"/>
            <a:ext cx="3962400" cy="1041400"/>
          </a:xfrm>
          <a:prstGeom prst="rect">
            <a:avLst/>
          </a:prstGeom>
          <a:noFill/>
          <a:ln w="12700">
            <a:solidFill>
              <a:srgbClr val="6633CC"/>
            </a:solidFill>
            <a:miter lim="800000"/>
            <a:headEnd/>
            <a:tailEnd/>
          </a:ln>
          <a:extLst>
            <a:ext uri="{909E8E84-426E-40dd-AFC4-6F175D3DCCD1}">
              <a14:hiddenFill xmlns="" xmlns:a14="http://schemas.microsoft.com/office/drawing/2010/main">
                <a:solidFill>
                  <a:srgbClr val="FFFFFF"/>
                </a:solidFill>
              </a14:hiddenFill>
            </a:ext>
          </a:extLst>
        </p:spPr>
        <p:txBody>
          <a:bodyPr lIns="0" tIns="0" rIns="40639" bIns="0"/>
          <a:lstStyle/>
          <a:p>
            <a:pPr marL="39688">
              <a:spcBef>
                <a:spcPts val="1200"/>
              </a:spcBef>
            </a:pPr>
            <a:r>
              <a:rPr lang="en-US" sz="2000" b="1" dirty="0">
                <a:solidFill>
                  <a:srgbClr val="9933FF"/>
                </a:solidFill>
                <a:latin typeface="Times" charset="0"/>
                <a:ea typeface="MS PGothic" charset="0"/>
                <a:cs typeface="MS PGothic" charset="0"/>
                <a:sym typeface="Times" charset="0"/>
              </a:rPr>
              <a:t>(edges leaving the Far off set and edges from the Frontier to the Settled set are not shown)</a:t>
            </a:r>
          </a:p>
        </p:txBody>
      </p:sp>
      <p:sp>
        <p:nvSpPr>
          <p:cNvPr id="47116" name="Rectangle 58"/>
          <p:cNvSpPr>
            <a:spLocks noGrp="1" noChangeArrowheads="1"/>
          </p:cNvSpPr>
          <p:nvPr>
            <p:ph type="title"/>
          </p:nvPr>
        </p:nvSpPr>
        <p:spPr>
          <a:xfrm>
            <a:off x="5486400" y="228600"/>
            <a:ext cx="3200400" cy="838200"/>
          </a:xfrm>
        </p:spPr>
        <p:txBody>
          <a:bodyPr rIns="132080" anchor="t"/>
          <a:lstStyle/>
          <a:p>
            <a:pPr eaLnBrk="1" hangingPunct="1"/>
            <a:r>
              <a:rPr lang="en-US" sz="2800" b="1" dirty="0">
                <a:solidFill>
                  <a:srgbClr val="CC0000"/>
                </a:solidFill>
                <a:latin typeface="Tw Cen MT" charset="0"/>
              </a:rPr>
              <a:t>The loop invariant</a:t>
            </a:r>
            <a:br>
              <a:rPr lang="en-US" sz="2800" b="1" dirty="0">
                <a:solidFill>
                  <a:srgbClr val="333399"/>
                </a:solidFill>
                <a:latin typeface="Tw Cen MT" charset="0"/>
                <a:ea typeface="ヒラギノ明朝 ProN W6" charset="0"/>
                <a:cs typeface="ヒラギノ明朝 ProN W6" charset="0"/>
              </a:rPr>
            </a:br>
            <a:endParaRPr lang="en-US" sz="2800" b="1" dirty="0">
              <a:solidFill>
                <a:srgbClr val="333399"/>
              </a:solidFill>
              <a:latin typeface="Tw Cen MT" charset="0"/>
              <a:ea typeface="ヒラギノ明朝 ProN W6" charset="0"/>
              <a:cs typeface="ヒラギノ明朝 ProN W6" charset="0"/>
            </a:endParaRPr>
          </a:p>
        </p:txBody>
      </p:sp>
      <p:grpSp>
        <p:nvGrpSpPr>
          <p:cNvPr id="5" name="Group 4">
            <a:extLst>
              <a:ext uri="{FF2B5EF4-FFF2-40B4-BE49-F238E27FC236}">
                <a16:creationId xmlns:a16="http://schemas.microsoft.com/office/drawing/2014/main" id="{A5177340-7640-EF4B-8496-60A6536F8315}"/>
              </a:ext>
            </a:extLst>
          </p:cNvPr>
          <p:cNvGrpSpPr/>
          <p:nvPr/>
        </p:nvGrpSpPr>
        <p:grpSpPr>
          <a:xfrm>
            <a:off x="4495800" y="4038600"/>
            <a:ext cx="3635330" cy="469900"/>
            <a:chOff x="4495800" y="4038600"/>
            <a:chExt cx="3635330" cy="469900"/>
          </a:xfrm>
        </p:grpSpPr>
        <p:grpSp>
          <p:nvGrpSpPr>
            <p:cNvPr id="3119" name="Group 47"/>
            <p:cNvGrpSpPr>
              <a:grpSpLocks/>
            </p:cNvGrpSpPr>
            <p:nvPr/>
          </p:nvGrpSpPr>
          <p:grpSpPr bwMode="auto">
            <a:xfrm>
              <a:off x="4772025" y="4038600"/>
              <a:ext cx="3359105" cy="381000"/>
              <a:chOff x="0" y="0"/>
              <a:chExt cx="2115" cy="240"/>
            </a:xfrm>
          </p:grpSpPr>
          <p:sp>
            <p:nvSpPr>
              <p:cNvPr id="47118" name="Oval 48"/>
              <p:cNvSpPr>
                <a:spLocks/>
              </p:cNvSpPr>
              <p:nvPr/>
            </p:nvSpPr>
            <p:spPr bwMode="auto">
              <a:xfrm>
                <a:off x="0"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19" name="Oval 49"/>
              <p:cNvSpPr>
                <a:spLocks/>
              </p:cNvSpPr>
              <p:nvPr/>
            </p:nvSpPr>
            <p:spPr bwMode="auto">
              <a:xfrm>
                <a:off x="528"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0" name="Oval 50"/>
              <p:cNvSpPr>
                <a:spLocks/>
              </p:cNvSpPr>
              <p:nvPr/>
            </p:nvSpPr>
            <p:spPr bwMode="auto">
              <a:xfrm>
                <a:off x="1296"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1" name="Oval 51"/>
              <p:cNvSpPr>
                <a:spLocks/>
              </p:cNvSpPr>
              <p:nvPr/>
            </p:nvSpPr>
            <p:spPr bwMode="auto">
              <a:xfrm>
                <a:off x="1824" y="48"/>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2" name="Line 52"/>
              <p:cNvSpPr>
                <a:spLocks noChangeShapeType="1"/>
              </p:cNvSpPr>
              <p:nvPr/>
            </p:nvSpPr>
            <p:spPr bwMode="auto">
              <a:xfrm>
                <a:off x="192" y="144"/>
                <a:ext cx="336" cy="1"/>
              </a:xfrm>
              <a:prstGeom prst="line">
                <a:avLst/>
              </a:prstGeom>
              <a:noFill/>
              <a:ln w="127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23" name="Line 53"/>
              <p:cNvSpPr>
                <a:spLocks noChangeShapeType="1"/>
              </p:cNvSpPr>
              <p:nvPr/>
            </p:nvSpPr>
            <p:spPr bwMode="auto">
              <a:xfrm>
                <a:off x="720" y="144"/>
                <a:ext cx="576" cy="0"/>
              </a:xfrm>
              <a:prstGeom prst="line">
                <a:avLst/>
              </a:prstGeom>
              <a:noFill/>
              <a:ln w="127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24" name="Line 54"/>
              <p:cNvSpPr>
                <a:spLocks noChangeShapeType="1"/>
              </p:cNvSpPr>
              <p:nvPr/>
            </p:nvSpPr>
            <p:spPr bwMode="auto">
              <a:xfrm>
                <a:off x="1488" y="144"/>
                <a:ext cx="336" cy="1"/>
              </a:xfrm>
              <a:prstGeom prst="line">
                <a:avLst/>
              </a:prstGeom>
              <a:noFill/>
              <a:ln w="127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25" name="Rectangle 55"/>
              <p:cNvSpPr>
                <a:spLocks/>
              </p:cNvSpPr>
              <p:nvPr/>
            </p:nvSpPr>
            <p:spPr bwMode="auto">
              <a:xfrm>
                <a:off x="2016" y="0"/>
                <a:ext cx="9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
          <p:nvSpPr>
            <p:cNvPr id="47117" name="Rectangle 59"/>
            <p:cNvSpPr>
              <a:spLocks/>
            </p:cNvSpPr>
            <p:nvPr/>
          </p:nvSpPr>
          <p:spPr bwMode="auto">
            <a:xfrm>
              <a:off x="4495800" y="4038600"/>
              <a:ext cx="306388"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dirty="0">
                  <a:solidFill>
                    <a:schemeClr val="tx1"/>
                  </a:solidFill>
                  <a:latin typeface="Times" charset="0"/>
                  <a:ea typeface="MS PGothic" charset="0"/>
                  <a:cs typeface="MS PGothic" charset="0"/>
                  <a:sym typeface="Times" charset="0"/>
                </a:rPr>
                <a:t>v</a:t>
              </a:r>
            </a:p>
          </p:txBody>
        </p:sp>
      </p:grpSp>
      <p:grpSp>
        <p:nvGrpSpPr>
          <p:cNvPr id="3" name="Group 2"/>
          <p:cNvGrpSpPr/>
          <p:nvPr/>
        </p:nvGrpSpPr>
        <p:grpSpPr>
          <a:xfrm>
            <a:off x="609600" y="5181600"/>
            <a:ext cx="3657600" cy="1352728"/>
            <a:chOff x="609600" y="5257800"/>
            <a:chExt cx="3657600" cy="1352728"/>
          </a:xfrm>
        </p:grpSpPr>
        <p:sp>
          <p:nvSpPr>
            <p:cNvPr id="34" name="Rectangle 7"/>
            <p:cNvSpPr>
              <a:spLocks/>
            </p:cNvSpPr>
            <p:nvPr/>
          </p:nvSpPr>
          <p:spPr bwMode="auto">
            <a:xfrm>
              <a:off x="609600" y="5257800"/>
              <a:ext cx="2057400" cy="806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dirty="0">
                  <a:solidFill>
                    <a:srgbClr val="CC0000"/>
                  </a:solidFill>
                  <a:latin typeface="Times" charset="0"/>
                  <a:ea typeface="MS PGothic" charset="0"/>
                  <a:cs typeface="MS PGothic" charset="0"/>
                  <a:sym typeface="Times" charset="0"/>
                </a:rPr>
                <a:t>Settled S</a:t>
              </a:r>
            </a:p>
          </p:txBody>
        </p:sp>
        <p:sp>
          <p:nvSpPr>
            <p:cNvPr id="35" name="Rectangle 8"/>
            <p:cNvSpPr>
              <a:spLocks/>
            </p:cNvSpPr>
            <p:nvPr/>
          </p:nvSpPr>
          <p:spPr bwMode="auto">
            <a:xfrm>
              <a:off x="1143000" y="5638800"/>
              <a:ext cx="762000" cy="6096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36" name="Line 13"/>
            <p:cNvSpPr>
              <a:spLocks noChangeShapeType="1"/>
            </p:cNvSpPr>
            <p:nvPr/>
          </p:nvSpPr>
          <p:spPr bwMode="auto">
            <a:xfrm flipH="1">
              <a:off x="1905000" y="5791200"/>
              <a:ext cx="609600" cy="0"/>
            </a:xfrm>
            <a:prstGeom prst="line">
              <a:avLst/>
            </a:prstGeom>
            <a:noFill/>
            <a:ln w="53975">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7" name="Line 13"/>
            <p:cNvSpPr>
              <a:spLocks noChangeShapeType="1"/>
            </p:cNvSpPr>
            <p:nvPr/>
          </p:nvSpPr>
          <p:spPr bwMode="auto">
            <a:xfrm flipH="1">
              <a:off x="1905000" y="6096000"/>
              <a:ext cx="609600" cy="0"/>
            </a:xfrm>
            <a:prstGeom prst="line">
              <a:avLst/>
            </a:prstGeom>
            <a:noFill/>
            <a:ln w="53975">
              <a:solidFill>
                <a:srgbClr val="CC0000"/>
              </a:solidFill>
              <a:round/>
              <a:headEnd/>
              <a:tailEnd type="none" w="med" len="med"/>
            </a:ln>
            <a:extLst>
              <a:ext uri="{909E8E84-426E-40dd-AFC4-6F175D3DCCD1}">
                <a14:hiddenFill xmlns="" xmlns:a14="http://schemas.microsoft.com/office/drawing/2010/main">
                  <a:noFill/>
                </a14:hiddenFill>
              </a:ext>
            </a:extLst>
          </p:spPr>
          <p:txBody>
            <a:bodyPr/>
            <a:lstStyle/>
            <a:p>
              <a:endParaRPr lang="en-US"/>
            </a:p>
          </p:txBody>
        </p:sp>
        <p:sp>
          <p:nvSpPr>
            <p:cNvPr id="38" name="Line 13"/>
            <p:cNvSpPr>
              <a:spLocks noChangeShapeType="1"/>
            </p:cNvSpPr>
            <p:nvPr/>
          </p:nvSpPr>
          <p:spPr bwMode="auto">
            <a:xfrm flipH="1">
              <a:off x="2514600" y="5791200"/>
              <a:ext cx="0" cy="304800"/>
            </a:xfrm>
            <a:prstGeom prst="line">
              <a:avLst/>
            </a:prstGeom>
            <a:noFill/>
            <a:ln w="53975">
              <a:solidFill>
                <a:srgbClr val="CC0000"/>
              </a:solidFill>
              <a:round/>
              <a:headEnd/>
              <a:tailEnd type="none" w="med" len="med"/>
            </a:ln>
            <a:extLst>
              <a:ext uri="{909E8E84-426E-40dd-AFC4-6F175D3DCCD1}">
                <a14:hiddenFill xmlns="" xmlns:a14="http://schemas.microsoft.com/office/drawing/2010/main">
                  <a:noFill/>
                </a14:hiddenFill>
              </a:ext>
            </a:extLst>
          </p:spPr>
          <p:txBody>
            <a:bodyPr/>
            <a:lstStyle/>
            <a:p>
              <a:endParaRPr lang="en-US"/>
            </a:p>
          </p:txBody>
        </p:sp>
        <p:sp>
          <p:nvSpPr>
            <p:cNvPr id="2" name="TextBox 1"/>
            <p:cNvSpPr txBox="1"/>
            <p:nvPr/>
          </p:nvSpPr>
          <p:spPr>
            <a:xfrm>
              <a:off x="2578847" y="5410200"/>
              <a:ext cx="1688353" cy="1200328"/>
            </a:xfrm>
            <a:prstGeom prst="rect">
              <a:avLst/>
            </a:prstGeom>
            <a:noFill/>
          </p:spPr>
          <p:txBody>
            <a:bodyPr wrap="square" rtlCol="0">
              <a:spAutoFit/>
            </a:bodyPr>
            <a:lstStyle/>
            <a:p>
              <a:r>
                <a:rPr lang="en-US" dirty="0">
                  <a:latin typeface="Times New Roman"/>
                  <a:cs typeface="Times New Roman"/>
                </a:rPr>
                <a:t>This edge does not leave S!</a:t>
              </a:r>
            </a:p>
          </p:txBody>
        </p:sp>
      </p:grpSp>
      <p:sp>
        <p:nvSpPr>
          <p:cNvPr id="4" name="TextBox 3"/>
          <p:cNvSpPr txBox="1"/>
          <p:nvPr/>
        </p:nvSpPr>
        <p:spPr>
          <a:xfrm>
            <a:off x="4572000" y="5105400"/>
            <a:ext cx="3886200" cy="1200328"/>
          </a:xfrm>
          <a:prstGeom prst="rect">
            <a:avLst/>
          </a:prstGeom>
          <a:noFill/>
          <a:ln>
            <a:solidFill>
              <a:srgbClr val="800000"/>
            </a:solidFill>
          </a:ln>
        </p:spPr>
        <p:txBody>
          <a:bodyPr wrap="square" rtlCol="0">
            <a:spAutoFit/>
          </a:bodyPr>
          <a:lstStyle/>
          <a:p>
            <a:r>
              <a:rPr lang="en-US" dirty="0"/>
              <a:t>Another way of saying 3:</a:t>
            </a:r>
          </a:p>
          <a:p>
            <a:r>
              <a:rPr lang="en-US" dirty="0"/>
              <a:t>There are no edges from S to the far-off set.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28"/>
                                        </p:tgtEl>
                                        <p:attrNameLst>
                                          <p:attrName>style.visibility</p:attrName>
                                        </p:attrNameLst>
                                      </p:cBhvr>
                                      <p:to>
                                        <p:strVal val="visible"/>
                                      </p:to>
                                    </p:set>
                                    <p:anim calcmode="lin" valueType="num">
                                      <p:cBhvr additive="base">
                                        <p:cTn id="7" dur="500" fill="hold"/>
                                        <p:tgtEl>
                                          <p:spTgt spid="3128"/>
                                        </p:tgtEl>
                                        <p:attrNameLst>
                                          <p:attrName>ppt_x</p:attrName>
                                        </p:attrNameLst>
                                      </p:cBhvr>
                                      <p:tavLst>
                                        <p:tav tm="0">
                                          <p:val>
                                            <p:strVal val="1+#ppt_w/2"/>
                                          </p:val>
                                        </p:tav>
                                        <p:tav tm="100000">
                                          <p:val>
                                            <p:strVal val="#ppt_x"/>
                                          </p:val>
                                        </p:tav>
                                      </p:tavLst>
                                    </p:anim>
                                    <p:anim calcmode="lin" valueType="num">
                                      <p:cBhvr additive="base">
                                        <p:cTn id="8" dur="500" fill="hold"/>
                                        <p:tgtEl>
                                          <p:spTgt spid="31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3"/>
                                        </p:tgtEl>
                                        <p:attrNameLst>
                                          <p:attrName>style.visibility</p:attrName>
                                        </p:attrNameLst>
                                      </p:cBhvr>
                                      <p:to>
                                        <p:strVal val="visible"/>
                                      </p:to>
                                    </p:set>
                                    <p:anim calcmode="lin" valueType="num">
                                      <p:cBhvr additive="base">
                                        <p:cTn id="13" dur="500" fill="hold"/>
                                        <p:tgtEl>
                                          <p:spTgt spid="3073"/>
                                        </p:tgtEl>
                                        <p:attrNameLst>
                                          <p:attrName>ppt_x</p:attrName>
                                        </p:attrNameLst>
                                      </p:cBhvr>
                                      <p:tavLst>
                                        <p:tav tm="0">
                                          <p:val>
                                            <p:strVal val="0-#ppt_w/2"/>
                                          </p:val>
                                        </p:tav>
                                        <p:tav tm="100000">
                                          <p:val>
                                            <p:strVal val="#ppt_x"/>
                                          </p:val>
                                        </p:tav>
                                      </p:tavLst>
                                    </p:anim>
                                    <p:anim calcmode="lin" valueType="num">
                                      <p:cBhvr additive="base">
                                        <p:cTn id="14" dur="500" fill="hold"/>
                                        <p:tgtEl>
                                          <p:spTgt spid="30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0-#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3090"/>
                                        </p:tgtEl>
                                        <p:attrNameLst>
                                          <p:attrName>style.visibility</p:attrName>
                                        </p:attrNameLst>
                                      </p:cBhvr>
                                      <p:to>
                                        <p:strVal val="visible"/>
                                      </p:to>
                                    </p:set>
                                  </p:childTnLst>
                                </p:cTn>
                              </p:par>
                            </p:childTnLst>
                          </p:cTn>
                        </p:par>
                        <p:par>
                          <p:cTn id="33" fill="hold">
                            <p:stCondLst>
                              <p:cond delay="500"/>
                            </p:stCondLst>
                            <p:childTnLst>
                              <p:par>
                                <p:cTn id="34" presetID="2" presetClass="entr" presetSubtype="8" fill="hold" grpId="0" nodeType="afterEffect">
                                  <p:stCondLst>
                                    <p:cond delay="1500"/>
                                  </p:stCondLst>
                                  <p:childTnLst>
                                    <p:set>
                                      <p:cBhvr>
                                        <p:cTn id="35" dur="1" fill="hold">
                                          <p:stCondLst>
                                            <p:cond delay="0"/>
                                          </p:stCondLst>
                                        </p:cTn>
                                        <p:tgtEl>
                                          <p:spTgt spid="3075"/>
                                        </p:tgtEl>
                                        <p:attrNameLst>
                                          <p:attrName>style.visibility</p:attrName>
                                        </p:attrNameLst>
                                      </p:cBhvr>
                                      <p:to>
                                        <p:strVal val="visible"/>
                                      </p:to>
                                    </p:set>
                                    <p:anim calcmode="lin" valueType="num">
                                      <p:cBhvr additive="base">
                                        <p:cTn id="36" dur="500" fill="hold"/>
                                        <p:tgtEl>
                                          <p:spTgt spid="3075"/>
                                        </p:tgtEl>
                                        <p:attrNameLst>
                                          <p:attrName>ppt_x</p:attrName>
                                        </p:attrNameLst>
                                      </p:cBhvr>
                                      <p:tavLst>
                                        <p:tav tm="0">
                                          <p:val>
                                            <p:strVal val="0-#ppt_w/2"/>
                                          </p:val>
                                        </p:tav>
                                        <p:tav tm="100000">
                                          <p:val>
                                            <p:strVal val="#ppt_x"/>
                                          </p:val>
                                        </p:tav>
                                      </p:tavLst>
                                    </p:anim>
                                    <p:anim calcmode="lin" valueType="num">
                                      <p:cBhvr additive="base">
                                        <p:cTn id="37" dur="500" fill="hold"/>
                                        <p:tgtEl>
                                          <p:spTgt spid="30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utoUpdateAnimBg="0"/>
      <p:bldP spid="3074" grpId="0" autoUpdateAnimBg="0"/>
      <p:bldP spid="3075" grpId="0" autoUpdateAnimBg="0"/>
      <p:bldP spid="3128" grpId="0" animBg="1" autoUpdateAnimBg="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21F330A-3B0E-694B-90FD-B5877B8418D1}" type="slidenum">
              <a:rPr lang="en-US" sz="1400" b="0">
                <a:solidFill>
                  <a:schemeClr val="tx1"/>
                </a:solidFill>
                <a:latin typeface="Times" charset="0"/>
                <a:ea typeface="MS PGothic" charset="0"/>
                <a:cs typeface="MS PGothic" charset="0"/>
                <a:sym typeface="Times" charset="0"/>
              </a:rPr>
              <a:pPr algn="l" eaLnBrk="1" hangingPunct="1"/>
              <a:t>11</a:t>
            </a:fld>
            <a:endParaRPr lang="en-US" sz="1400" b="0">
              <a:solidFill>
                <a:schemeClr val="tx1"/>
              </a:solidFill>
              <a:latin typeface="Times" charset="0"/>
              <a:ea typeface="MS PGothic" charset="0"/>
              <a:cs typeface="MS PGothic" charset="0"/>
              <a:sym typeface="Times" charset="0"/>
            </a:endParaRPr>
          </a:p>
        </p:txBody>
      </p:sp>
      <p:sp>
        <p:nvSpPr>
          <p:cNvPr id="49156" name="Rectangle 3"/>
          <p:cNvSpPr>
            <a:spLocks/>
          </p:cNvSpPr>
          <p:nvPr/>
        </p:nvSpPr>
        <p:spPr bwMode="auto">
          <a:xfrm>
            <a:off x="342900" y="3213032"/>
            <a:ext cx="80010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For a Frontier node f, d[f]</a:t>
            </a:r>
            <a:r>
              <a:rPr lang="en-US"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a:t>
            </a:r>
          </a:p>
          <a:p>
            <a:pPr marL="39688">
              <a:spcBef>
                <a:spcPts val="288"/>
              </a:spcBef>
            </a:pPr>
            <a:r>
              <a:rPr lang="en-US" dirty="0">
                <a:solidFill>
                  <a:schemeClr val="tx1"/>
                </a:solidFill>
                <a:latin typeface="Times" charset="0"/>
                <a:ea typeface="MS PGothic" charset="0"/>
                <a:cs typeface="MS PGothic" charset="0"/>
                <a:sym typeface="Times" charset="0"/>
              </a:rPr>
              <a:t>    using only </a:t>
            </a:r>
            <a:r>
              <a:rPr lang="en-US" dirty="0">
                <a:solidFill>
                  <a:srgbClr val="CC0004"/>
                </a:solidFill>
                <a:latin typeface="Times" charset="0"/>
                <a:ea typeface="MS PGothic" charset="0"/>
                <a:cs typeface="MS PGothic" charset="0"/>
                <a:sym typeface="Times" charset="0"/>
              </a:rPr>
              <a:t>Settled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2" name="Rectangle 5"/>
          <p:cNvSpPr>
            <a:spLocks/>
          </p:cNvSpPr>
          <p:nvPr/>
        </p:nvSpPr>
        <p:spPr bwMode="auto">
          <a:xfrm>
            <a:off x="305245" y="4102045"/>
            <a:ext cx="830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6633CC"/>
                </a:solidFill>
                <a:latin typeface="Times" charset="0"/>
                <a:ea typeface="MS PGothic" charset="0"/>
                <a:cs typeface="MS PGothic" charset="0"/>
                <a:sym typeface="Times" charset="0"/>
              </a:rPr>
              <a:t>Theorem</a:t>
            </a:r>
            <a:r>
              <a:rPr lang="en-US" dirty="0">
                <a:solidFill>
                  <a:srgbClr val="6633CC"/>
                </a:solidFill>
                <a:latin typeface="Times" charset="0"/>
                <a:ea typeface="MS PGothic" charset="0"/>
                <a:cs typeface="MS PGothic" charset="0"/>
                <a:sym typeface="Times" charset="0"/>
              </a:rPr>
              <a:t>.</a:t>
            </a:r>
            <a:r>
              <a:rPr lang="en-US" dirty="0">
                <a:solidFill>
                  <a:schemeClr val="tx1"/>
                </a:solidFill>
                <a:latin typeface="Times" charset="0"/>
                <a:ea typeface="MS PGothic" charset="0"/>
                <a:cs typeface="MS PGothic" charset="0"/>
                <a:sym typeface="Times" charset="0"/>
              </a:rPr>
              <a:t> For a node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with minimum d value (over nodes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d[f]</a:t>
            </a:r>
            <a:r>
              <a:rPr lang="en-US" dirty="0">
                <a:solidFill>
                  <a:schemeClr val="tx1"/>
                </a:solidFill>
                <a:latin typeface="Times" charset="0"/>
                <a:ea typeface="MS PGothic" charset="0"/>
                <a:cs typeface="MS PGothic" charset="0"/>
                <a:sym typeface="Times" charset="0"/>
              </a:rPr>
              <a:t> is the length of a shortest path from </a:t>
            </a:r>
            <a:r>
              <a:rPr lang="en-US" dirty="0">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to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49159" name="Rectangle 6"/>
          <p:cNvSpPr>
            <a:spLocks/>
          </p:cNvSpPr>
          <p:nvPr/>
        </p:nvSpPr>
        <p:spPr bwMode="auto">
          <a:xfrm>
            <a:off x="2259047" y="2695755"/>
            <a:ext cx="1828800" cy="412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dirty="0">
                <a:solidFill>
                  <a:srgbClr val="0000FF"/>
                </a:solidFill>
                <a:latin typeface="Times" charset="0"/>
                <a:ea typeface="MS PGothic" charset="0"/>
                <a:cs typeface="MS PGothic" charset="0"/>
                <a:sym typeface="Times" charset="0"/>
              </a:rPr>
              <a:t>Frontier</a:t>
            </a:r>
          </a:p>
        </p:txBody>
      </p:sp>
      <p:sp>
        <p:nvSpPr>
          <p:cNvPr id="49160" name="Rectangle 7"/>
          <p:cNvSpPr>
            <a:spLocks/>
          </p:cNvSpPr>
          <p:nvPr/>
        </p:nvSpPr>
        <p:spPr bwMode="auto">
          <a:xfrm>
            <a:off x="1101540" y="2695269"/>
            <a:ext cx="1219200" cy="41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dirty="0">
                <a:solidFill>
                  <a:srgbClr val="CC0000"/>
                </a:solidFill>
                <a:latin typeface="Times" charset="0"/>
                <a:ea typeface="MS PGothic" charset="0"/>
                <a:cs typeface="MS PGothic" charset="0"/>
                <a:sym typeface="Times" charset="0"/>
              </a:rPr>
              <a:t>Settled</a:t>
            </a:r>
          </a:p>
        </p:txBody>
      </p:sp>
      <p:sp>
        <p:nvSpPr>
          <p:cNvPr id="49170" name="Rectangle 17"/>
          <p:cNvSpPr>
            <a:spLocks/>
          </p:cNvSpPr>
          <p:nvPr/>
        </p:nvSpPr>
        <p:spPr bwMode="auto">
          <a:xfrm>
            <a:off x="3498320" y="2667000"/>
            <a:ext cx="1828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dirty="0">
                <a:solidFill>
                  <a:schemeClr val="tx1"/>
                </a:solidFill>
                <a:latin typeface="Times" charset="0"/>
                <a:ea typeface="MS PGothic" charset="0"/>
                <a:cs typeface="MS PGothic" charset="0"/>
                <a:sym typeface="Times" charset="0"/>
              </a:rPr>
              <a:t>Far off</a:t>
            </a:r>
          </a:p>
        </p:txBody>
      </p:sp>
      <p:sp>
        <p:nvSpPr>
          <p:cNvPr id="49172" name="Rectangle 21"/>
          <p:cNvSpPr>
            <a:spLocks/>
          </p:cNvSpPr>
          <p:nvPr/>
        </p:nvSpPr>
        <p:spPr bwMode="auto">
          <a:xfrm>
            <a:off x="4724400" y="304800"/>
            <a:ext cx="39624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r>
              <a:rPr lang="en-US" b="1">
                <a:solidFill>
                  <a:srgbClr val="CC0000"/>
                </a:solidFill>
                <a:latin typeface="Times" charset="0"/>
                <a:ea typeface="MS PGothic" charset="0"/>
                <a:cs typeface="MS PGothic" charset="0"/>
                <a:sym typeface="Times" charset="0"/>
              </a:rPr>
              <a:t>Theorem about the invariant</a:t>
            </a:r>
          </a:p>
        </p:txBody>
      </p:sp>
      <p:sp>
        <p:nvSpPr>
          <p:cNvPr id="49198" name="Oval 23"/>
          <p:cNvSpPr>
            <a:spLocks/>
          </p:cNvSpPr>
          <p:nvPr/>
        </p:nvSpPr>
        <p:spPr bwMode="auto">
          <a:xfrm>
            <a:off x="1562212" y="983301"/>
            <a:ext cx="304928" cy="304800"/>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0" name="Oval 25"/>
          <p:cNvSpPr>
            <a:spLocks/>
          </p:cNvSpPr>
          <p:nvPr/>
        </p:nvSpPr>
        <p:spPr bwMode="auto">
          <a:xfrm>
            <a:off x="4273710" y="1035077"/>
            <a:ext cx="304928" cy="304800"/>
          </a:xfrm>
          <a:prstGeom prst="ellipse">
            <a:avLst/>
          </a:prstGeom>
          <a:solidFill>
            <a:schemeClr val="tx1"/>
          </a:solidFill>
          <a:ln w="12700">
            <a:no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1" name="Oval 26"/>
          <p:cNvSpPr>
            <a:spLocks/>
          </p:cNvSpPr>
          <p:nvPr/>
        </p:nvSpPr>
        <p:spPr bwMode="auto">
          <a:xfrm>
            <a:off x="2881674" y="701752"/>
            <a:ext cx="304928" cy="304800"/>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2" name="Line 27"/>
          <p:cNvSpPr>
            <a:spLocks noChangeShapeType="1"/>
          </p:cNvSpPr>
          <p:nvPr/>
        </p:nvSpPr>
        <p:spPr bwMode="auto">
          <a:xfrm flipV="1">
            <a:off x="1882260" y="907101"/>
            <a:ext cx="1015280" cy="213751"/>
          </a:xfrm>
          <a:prstGeom prst="line">
            <a:avLst/>
          </a:prstGeom>
          <a:noFill/>
          <a:ln w="25400">
            <a:solidFill>
              <a:srgbClr val="CC0000"/>
            </a:solidFill>
            <a:round/>
            <a:headEnd/>
            <a:tailEnd type="none" w="med" len="med"/>
          </a:ln>
          <a:extLst>
            <a:ext uri="{909E8E84-426E-40dd-AFC4-6F175D3DCCD1}">
              <a14:hiddenFill xmlns="" xmlns:a14="http://schemas.microsoft.com/office/drawing/2010/main">
                <a:noFill/>
              </a14:hiddenFill>
            </a:ext>
          </a:extLst>
        </p:spPr>
        <p:txBody>
          <a:bodyPr/>
          <a:lstStyle/>
          <a:p>
            <a:endParaRPr lang="en-US"/>
          </a:p>
        </p:txBody>
      </p:sp>
      <p:sp>
        <p:nvSpPr>
          <p:cNvPr id="49206" name="Rectangle 31"/>
          <p:cNvSpPr>
            <a:spLocks/>
          </p:cNvSpPr>
          <p:nvPr/>
        </p:nvSpPr>
        <p:spPr bwMode="auto">
          <a:xfrm>
            <a:off x="1592256" y="952527"/>
            <a:ext cx="304928"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bg1"/>
                </a:solidFill>
                <a:latin typeface="Times" charset="0"/>
                <a:ea typeface="MS PGothic" charset="0"/>
                <a:cs typeface="MS PGothic" charset="0"/>
                <a:sym typeface="Times" charset="0"/>
              </a:rPr>
              <a:t>v</a:t>
            </a:r>
          </a:p>
        </p:txBody>
      </p:sp>
      <p:sp>
        <p:nvSpPr>
          <p:cNvPr id="49194" name="Line 37"/>
          <p:cNvSpPr>
            <a:spLocks noChangeShapeType="1"/>
          </p:cNvSpPr>
          <p:nvPr/>
        </p:nvSpPr>
        <p:spPr bwMode="auto">
          <a:xfrm>
            <a:off x="2362200" y="1295400"/>
            <a:ext cx="228600" cy="152400"/>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95" name="Line 38"/>
          <p:cNvSpPr>
            <a:spLocks noChangeShapeType="1"/>
          </p:cNvSpPr>
          <p:nvPr/>
        </p:nvSpPr>
        <p:spPr bwMode="auto">
          <a:xfrm flipH="1">
            <a:off x="2514600" y="1447800"/>
            <a:ext cx="76200" cy="304800"/>
          </a:xfrm>
          <a:prstGeom prst="line">
            <a:avLst/>
          </a:prstGeom>
          <a:noFill/>
          <a:ln w="38100">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81" name="Rectangle 40"/>
          <p:cNvSpPr>
            <a:spLocks/>
          </p:cNvSpPr>
          <p:nvPr/>
        </p:nvSpPr>
        <p:spPr bwMode="auto">
          <a:xfrm>
            <a:off x="3235099" y="1137754"/>
            <a:ext cx="2353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chemeClr val="tx1"/>
                </a:solidFill>
                <a:latin typeface="Times" charset="0"/>
                <a:ea typeface="MS PGothic" charset="0"/>
                <a:cs typeface="MS PGothic" charset="0"/>
                <a:sym typeface="Times" charset="0"/>
              </a:rPr>
              <a:t>4</a:t>
            </a:r>
          </a:p>
        </p:txBody>
      </p:sp>
      <p:sp>
        <p:nvSpPr>
          <p:cNvPr id="49183" name="Oval 42"/>
          <p:cNvSpPr>
            <a:spLocks/>
          </p:cNvSpPr>
          <p:nvPr/>
        </p:nvSpPr>
        <p:spPr bwMode="auto">
          <a:xfrm>
            <a:off x="1592565" y="1806652"/>
            <a:ext cx="304800" cy="304800"/>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5" name="Oval 44"/>
          <p:cNvSpPr>
            <a:spLocks/>
          </p:cNvSpPr>
          <p:nvPr/>
        </p:nvSpPr>
        <p:spPr bwMode="auto">
          <a:xfrm>
            <a:off x="3177391" y="1752600"/>
            <a:ext cx="304800" cy="304800"/>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8" name="Line 47"/>
          <p:cNvSpPr>
            <a:spLocks noChangeShapeType="1"/>
          </p:cNvSpPr>
          <p:nvPr/>
        </p:nvSpPr>
        <p:spPr bwMode="auto">
          <a:xfrm>
            <a:off x="1720657" y="1301777"/>
            <a:ext cx="21741" cy="504875"/>
          </a:xfrm>
          <a:prstGeom prst="line">
            <a:avLst/>
          </a:prstGeom>
          <a:noFill/>
          <a:ln w="25400">
            <a:solidFill>
              <a:srgbClr val="CC0000"/>
            </a:solidFill>
            <a:round/>
            <a:headEnd/>
            <a:tailEnd type="none" w="med" len="med"/>
          </a:ln>
          <a:extLst>
            <a:ext uri="{909E8E84-426E-40dd-AFC4-6F175D3DCCD1}">
              <a14:hiddenFill xmlns="" xmlns:a14="http://schemas.microsoft.com/office/drawing/2010/main">
                <a:noFill/>
              </a14:hiddenFill>
            </a:ext>
          </a:extLst>
        </p:spPr>
        <p:txBody>
          <a:bodyPr/>
          <a:lstStyle/>
          <a:p>
            <a:endParaRPr lang="en-US"/>
          </a:p>
        </p:txBody>
      </p:sp>
      <p:sp>
        <p:nvSpPr>
          <p:cNvPr id="59" name="Rectangle 40">
            <a:extLst>
              <a:ext uri="{FF2B5EF4-FFF2-40B4-BE49-F238E27FC236}">
                <a16:creationId xmlns:a16="http://schemas.microsoft.com/office/drawing/2014/main" id="{DB40ACBF-BF9E-9941-9F20-FBEB9BB88F3D}"/>
              </a:ext>
            </a:extLst>
          </p:cNvPr>
          <p:cNvSpPr>
            <a:spLocks/>
          </p:cNvSpPr>
          <p:nvPr/>
        </p:nvSpPr>
        <p:spPr bwMode="auto">
          <a:xfrm>
            <a:off x="1444552" y="1332524"/>
            <a:ext cx="2353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chemeClr val="tx1"/>
                </a:solidFill>
                <a:latin typeface="Times" charset="0"/>
                <a:ea typeface="MS PGothic" charset="0"/>
                <a:cs typeface="MS PGothic" charset="0"/>
                <a:sym typeface="Times" charset="0"/>
              </a:rPr>
              <a:t>1</a:t>
            </a:r>
          </a:p>
        </p:txBody>
      </p:sp>
      <p:sp>
        <p:nvSpPr>
          <p:cNvPr id="60" name="Line 14">
            <a:extLst>
              <a:ext uri="{FF2B5EF4-FFF2-40B4-BE49-F238E27FC236}">
                <a16:creationId xmlns:a16="http://schemas.microsoft.com/office/drawing/2014/main" id="{A4DDF9D9-4276-424D-8BE4-EBA7FF0740C1}"/>
              </a:ext>
            </a:extLst>
          </p:cNvPr>
          <p:cNvSpPr>
            <a:spLocks noChangeShapeType="1"/>
          </p:cNvSpPr>
          <p:nvPr/>
        </p:nvSpPr>
        <p:spPr bwMode="auto">
          <a:xfrm>
            <a:off x="3139862" y="981712"/>
            <a:ext cx="212938" cy="824939"/>
          </a:xfrm>
          <a:prstGeom prst="line">
            <a:avLst/>
          </a:prstGeom>
          <a:noFill/>
          <a:ln w="25400">
            <a:solidFill>
              <a:srgbClr val="0432FF"/>
            </a:solidFill>
            <a:round/>
            <a:headEnd/>
            <a:tailEnd type="none" w="med" len="med"/>
          </a:ln>
          <a:extLst>
            <a:ext uri="{909E8E84-426E-40dd-AFC4-6F175D3DCCD1}">
              <a14:hiddenFill xmlns="" xmlns:a14="http://schemas.microsoft.com/office/drawing/2010/main">
                <a:noFill/>
              </a14:hiddenFill>
            </a:ext>
          </a:extLst>
        </p:spPr>
        <p:txBody>
          <a:bodyPr/>
          <a:lstStyle/>
          <a:p>
            <a:endParaRPr lang="en-US"/>
          </a:p>
        </p:txBody>
      </p:sp>
      <p:sp>
        <p:nvSpPr>
          <p:cNvPr id="63" name="Rectangle 40">
            <a:extLst>
              <a:ext uri="{FF2B5EF4-FFF2-40B4-BE49-F238E27FC236}">
                <a16:creationId xmlns:a16="http://schemas.microsoft.com/office/drawing/2014/main" id="{F3C3C11C-15A6-FA48-97CB-6DA8BE45D396}"/>
              </a:ext>
            </a:extLst>
          </p:cNvPr>
          <p:cNvSpPr>
            <a:spLocks/>
          </p:cNvSpPr>
          <p:nvPr/>
        </p:nvSpPr>
        <p:spPr bwMode="auto">
          <a:xfrm>
            <a:off x="2272240" y="683809"/>
            <a:ext cx="2353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chemeClr val="tx1"/>
                </a:solidFill>
                <a:latin typeface="Times" charset="0"/>
                <a:ea typeface="MS PGothic" charset="0"/>
                <a:cs typeface="MS PGothic" charset="0"/>
                <a:sym typeface="Times" charset="0"/>
              </a:rPr>
              <a:t>2</a:t>
            </a:r>
          </a:p>
        </p:txBody>
      </p:sp>
      <p:sp>
        <p:nvSpPr>
          <p:cNvPr id="15" name="Freeform 14">
            <a:extLst>
              <a:ext uri="{FF2B5EF4-FFF2-40B4-BE49-F238E27FC236}">
                <a16:creationId xmlns:a16="http://schemas.microsoft.com/office/drawing/2014/main" id="{4743AA23-A442-AA4E-8C46-2914DBD4BA6D}"/>
              </a:ext>
            </a:extLst>
          </p:cNvPr>
          <p:cNvSpPr/>
          <p:nvPr/>
        </p:nvSpPr>
        <p:spPr>
          <a:xfrm>
            <a:off x="1913206" y="2011680"/>
            <a:ext cx="1420837" cy="577004"/>
          </a:xfrm>
          <a:custGeom>
            <a:avLst/>
            <a:gdLst>
              <a:gd name="connsiteX0" fmla="*/ 0 w 1420837"/>
              <a:gd name="connsiteY0" fmla="*/ 0 h 577004"/>
              <a:gd name="connsiteX1" fmla="*/ 70339 w 1420837"/>
              <a:gd name="connsiteY1" fmla="*/ 28135 h 577004"/>
              <a:gd name="connsiteX2" fmla="*/ 140677 w 1420837"/>
              <a:gd name="connsiteY2" fmla="*/ 56271 h 577004"/>
              <a:gd name="connsiteX3" fmla="*/ 225083 w 1420837"/>
              <a:gd name="connsiteY3" fmla="*/ 112542 h 577004"/>
              <a:gd name="connsiteX4" fmla="*/ 267286 w 1420837"/>
              <a:gd name="connsiteY4" fmla="*/ 182880 h 577004"/>
              <a:gd name="connsiteX5" fmla="*/ 337625 w 1420837"/>
              <a:gd name="connsiteY5" fmla="*/ 267286 h 577004"/>
              <a:gd name="connsiteX6" fmla="*/ 407963 w 1420837"/>
              <a:gd name="connsiteY6" fmla="*/ 365760 h 577004"/>
              <a:gd name="connsiteX7" fmla="*/ 464234 w 1420837"/>
              <a:gd name="connsiteY7" fmla="*/ 407963 h 577004"/>
              <a:gd name="connsiteX8" fmla="*/ 548640 w 1420837"/>
              <a:gd name="connsiteY8" fmla="*/ 478302 h 577004"/>
              <a:gd name="connsiteX9" fmla="*/ 675249 w 1420837"/>
              <a:gd name="connsiteY9" fmla="*/ 506437 h 577004"/>
              <a:gd name="connsiteX10" fmla="*/ 731520 w 1420837"/>
              <a:gd name="connsiteY10" fmla="*/ 520505 h 577004"/>
              <a:gd name="connsiteX11" fmla="*/ 801859 w 1420837"/>
              <a:gd name="connsiteY11" fmla="*/ 520505 h 577004"/>
              <a:gd name="connsiteX12" fmla="*/ 886265 w 1420837"/>
              <a:gd name="connsiteY12" fmla="*/ 520505 h 577004"/>
              <a:gd name="connsiteX13" fmla="*/ 970671 w 1420837"/>
              <a:gd name="connsiteY13" fmla="*/ 520505 h 577004"/>
              <a:gd name="connsiteX14" fmla="*/ 1041009 w 1420837"/>
              <a:gd name="connsiteY14" fmla="*/ 548640 h 577004"/>
              <a:gd name="connsiteX15" fmla="*/ 1195754 w 1420837"/>
              <a:gd name="connsiteY15" fmla="*/ 576775 h 577004"/>
              <a:gd name="connsiteX16" fmla="*/ 1237957 w 1420837"/>
              <a:gd name="connsiteY16" fmla="*/ 562708 h 577004"/>
              <a:gd name="connsiteX17" fmla="*/ 1294228 w 1420837"/>
              <a:gd name="connsiteY17" fmla="*/ 548640 h 577004"/>
              <a:gd name="connsiteX18" fmla="*/ 1336431 w 1420837"/>
              <a:gd name="connsiteY18" fmla="*/ 520505 h 577004"/>
              <a:gd name="connsiteX19" fmla="*/ 1364566 w 1420837"/>
              <a:gd name="connsiteY19" fmla="*/ 478302 h 577004"/>
              <a:gd name="connsiteX20" fmla="*/ 1392702 w 1420837"/>
              <a:gd name="connsiteY20" fmla="*/ 436098 h 577004"/>
              <a:gd name="connsiteX21" fmla="*/ 1392702 w 1420837"/>
              <a:gd name="connsiteY21" fmla="*/ 393895 h 577004"/>
              <a:gd name="connsiteX22" fmla="*/ 1392702 w 1420837"/>
              <a:gd name="connsiteY22" fmla="*/ 323557 h 577004"/>
              <a:gd name="connsiteX23" fmla="*/ 1406769 w 1420837"/>
              <a:gd name="connsiteY23" fmla="*/ 281354 h 577004"/>
              <a:gd name="connsiteX24" fmla="*/ 1406769 w 1420837"/>
              <a:gd name="connsiteY24" fmla="*/ 182880 h 577004"/>
              <a:gd name="connsiteX25" fmla="*/ 1420837 w 1420837"/>
              <a:gd name="connsiteY25" fmla="*/ 168812 h 577004"/>
              <a:gd name="connsiteX26" fmla="*/ 1406769 w 1420837"/>
              <a:gd name="connsiteY26" fmla="*/ 126609 h 577004"/>
              <a:gd name="connsiteX27" fmla="*/ 1406769 w 1420837"/>
              <a:gd name="connsiteY27" fmla="*/ 84406 h 577004"/>
              <a:gd name="connsiteX28" fmla="*/ 1406769 w 1420837"/>
              <a:gd name="connsiteY28" fmla="*/ 42203 h 577004"/>
              <a:gd name="connsiteX29" fmla="*/ 1420837 w 1420837"/>
              <a:gd name="connsiteY29" fmla="*/ 56271 h 57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0837" h="577004">
                <a:moveTo>
                  <a:pt x="0" y="0"/>
                </a:moveTo>
                <a:lnTo>
                  <a:pt x="70339" y="28135"/>
                </a:lnTo>
                <a:cubicBezTo>
                  <a:pt x="93785" y="37513"/>
                  <a:pt x="114886" y="42203"/>
                  <a:pt x="140677" y="56271"/>
                </a:cubicBezTo>
                <a:cubicBezTo>
                  <a:pt x="166468" y="70339"/>
                  <a:pt x="225083" y="112542"/>
                  <a:pt x="225083" y="112542"/>
                </a:cubicBezTo>
                <a:cubicBezTo>
                  <a:pt x="246184" y="133643"/>
                  <a:pt x="248529" y="157089"/>
                  <a:pt x="267286" y="182880"/>
                </a:cubicBezTo>
                <a:cubicBezTo>
                  <a:pt x="286043" y="208671"/>
                  <a:pt x="337625" y="267286"/>
                  <a:pt x="337625" y="267286"/>
                </a:cubicBezTo>
                <a:cubicBezTo>
                  <a:pt x="361071" y="297766"/>
                  <a:pt x="407963" y="365760"/>
                  <a:pt x="407963" y="365760"/>
                </a:cubicBezTo>
                <a:cubicBezTo>
                  <a:pt x="429065" y="389206"/>
                  <a:pt x="440788" y="389206"/>
                  <a:pt x="464234" y="407963"/>
                </a:cubicBezTo>
                <a:cubicBezTo>
                  <a:pt x="487680" y="426720"/>
                  <a:pt x="513471" y="461890"/>
                  <a:pt x="548640" y="478302"/>
                </a:cubicBezTo>
                <a:cubicBezTo>
                  <a:pt x="583809" y="494714"/>
                  <a:pt x="675249" y="506437"/>
                  <a:pt x="675249" y="506437"/>
                </a:cubicBezTo>
                <a:cubicBezTo>
                  <a:pt x="705729" y="513471"/>
                  <a:pt x="731520" y="520505"/>
                  <a:pt x="731520" y="520505"/>
                </a:cubicBezTo>
                <a:cubicBezTo>
                  <a:pt x="752622" y="522850"/>
                  <a:pt x="801859" y="520505"/>
                  <a:pt x="801859" y="520505"/>
                </a:cubicBezTo>
                <a:lnTo>
                  <a:pt x="886265" y="520505"/>
                </a:lnTo>
                <a:cubicBezTo>
                  <a:pt x="914400" y="520505"/>
                  <a:pt x="944880" y="515816"/>
                  <a:pt x="970671" y="520505"/>
                </a:cubicBezTo>
                <a:cubicBezTo>
                  <a:pt x="996462" y="525194"/>
                  <a:pt x="1041009" y="548640"/>
                  <a:pt x="1041009" y="548640"/>
                </a:cubicBezTo>
                <a:cubicBezTo>
                  <a:pt x="1078523" y="558018"/>
                  <a:pt x="1195754" y="576775"/>
                  <a:pt x="1195754" y="576775"/>
                </a:cubicBezTo>
                <a:cubicBezTo>
                  <a:pt x="1228579" y="579120"/>
                  <a:pt x="1237957" y="562708"/>
                  <a:pt x="1237957" y="562708"/>
                </a:cubicBezTo>
                <a:cubicBezTo>
                  <a:pt x="1254369" y="558019"/>
                  <a:pt x="1294228" y="548640"/>
                  <a:pt x="1294228" y="548640"/>
                </a:cubicBezTo>
                <a:cubicBezTo>
                  <a:pt x="1310640" y="541606"/>
                  <a:pt x="1336431" y="520505"/>
                  <a:pt x="1336431" y="520505"/>
                </a:cubicBezTo>
                <a:cubicBezTo>
                  <a:pt x="1348154" y="508782"/>
                  <a:pt x="1364566" y="478302"/>
                  <a:pt x="1364566" y="478302"/>
                </a:cubicBezTo>
                <a:lnTo>
                  <a:pt x="1392702" y="436098"/>
                </a:lnTo>
                <a:cubicBezTo>
                  <a:pt x="1397391" y="422030"/>
                  <a:pt x="1392702" y="393895"/>
                  <a:pt x="1392702" y="393895"/>
                </a:cubicBezTo>
                <a:lnTo>
                  <a:pt x="1392702" y="323557"/>
                </a:lnTo>
                <a:cubicBezTo>
                  <a:pt x="1395046" y="304800"/>
                  <a:pt x="1406769" y="281354"/>
                  <a:pt x="1406769" y="281354"/>
                </a:cubicBezTo>
                <a:cubicBezTo>
                  <a:pt x="1409114" y="257908"/>
                  <a:pt x="1406769" y="182880"/>
                  <a:pt x="1406769" y="182880"/>
                </a:cubicBezTo>
                <a:cubicBezTo>
                  <a:pt x="1409114" y="164123"/>
                  <a:pt x="1420837" y="168812"/>
                  <a:pt x="1420837" y="168812"/>
                </a:cubicBezTo>
                <a:cubicBezTo>
                  <a:pt x="1420837" y="159434"/>
                  <a:pt x="1406769" y="126609"/>
                  <a:pt x="1406769" y="126609"/>
                </a:cubicBezTo>
                <a:cubicBezTo>
                  <a:pt x="1404424" y="112541"/>
                  <a:pt x="1406769" y="84406"/>
                  <a:pt x="1406769" y="84406"/>
                </a:cubicBezTo>
                <a:lnTo>
                  <a:pt x="1406769" y="42203"/>
                </a:lnTo>
                <a:cubicBezTo>
                  <a:pt x="1409114" y="37514"/>
                  <a:pt x="1414975" y="46892"/>
                  <a:pt x="1420837" y="56271"/>
                </a:cubicBezTo>
              </a:path>
            </a:pathLst>
          </a:custGeom>
          <a:noFill/>
          <a:ln w="38100">
            <a:solidFill>
              <a:srgbClr val="CC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0">
            <a:extLst>
              <a:ext uri="{FF2B5EF4-FFF2-40B4-BE49-F238E27FC236}">
                <a16:creationId xmlns:a16="http://schemas.microsoft.com/office/drawing/2014/main" id="{919AAEB8-406D-BE44-ACB5-F4FC4F1734F2}"/>
              </a:ext>
            </a:extLst>
          </p:cNvPr>
          <p:cNvSpPr>
            <a:spLocks/>
          </p:cNvSpPr>
          <p:nvPr/>
        </p:nvSpPr>
        <p:spPr bwMode="auto">
          <a:xfrm>
            <a:off x="2590800" y="2221468"/>
            <a:ext cx="2353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chemeClr val="tx1"/>
                </a:solidFill>
                <a:latin typeface="Times" charset="0"/>
                <a:ea typeface="MS PGothic" charset="0"/>
                <a:cs typeface="MS PGothic" charset="0"/>
                <a:sym typeface="Times" charset="0"/>
              </a:rPr>
              <a:t>6</a:t>
            </a:r>
          </a:p>
        </p:txBody>
      </p:sp>
      <p:sp>
        <p:nvSpPr>
          <p:cNvPr id="75" name="Line 14">
            <a:extLst>
              <a:ext uri="{FF2B5EF4-FFF2-40B4-BE49-F238E27FC236}">
                <a16:creationId xmlns:a16="http://schemas.microsoft.com/office/drawing/2014/main" id="{C3681D54-E494-CE40-AB90-CC25A12F58FE}"/>
              </a:ext>
            </a:extLst>
          </p:cNvPr>
          <p:cNvSpPr>
            <a:spLocks noChangeShapeType="1"/>
          </p:cNvSpPr>
          <p:nvPr/>
        </p:nvSpPr>
        <p:spPr bwMode="auto">
          <a:xfrm>
            <a:off x="3217670" y="907100"/>
            <a:ext cx="1067640" cy="201899"/>
          </a:xfrm>
          <a:prstGeom prst="line">
            <a:avLst/>
          </a:prstGeom>
          <a:noFill/>
          <a:ln w="25400">
            <a:solidFill>
              <a:srgbClr val="0432FF"/>
            </a:solidFill>
            <a:round/>
            <a:headEnd/>
            <a:tailEnd type="none" w="med" len="med"/>
          </a:ln>
          <a:extLst>
            <a:ext uri="{909E8E84-426E-40dd-AFC4-6F175D3DCCD1}">
              <a14:hiddenFill xmlns="" xmlns:a14="http://schemas.microsoft.com/office/drawing/2010/main">
                <a:noFill/>
              </a14:hiddenFill>
            </a:ext>
          </a:extLst>
        </p:spPr>
        <p:txBody>
          <a:bodyPr/>
          <a:lstStyle/>
          <a:p>
            <a:endParaRPr lang="en-US"/>
          </a:p>
        </p:txBody>
      </p:sp>
      <p:sp>
        <p:nvSpPr>
          <p:cNvPr id="76" name="Rectangle 40">
            <a:extLst>
              <a:ext uri="{FF2B5EF4-FFF2-40B4-BE49-F238E27FC236}">
                <a16:creationId xmlns:a16="http://schemas.microsoft.com/office/drawing/2014/main" id="{CD6D94AC-636E-2841-9CE5-7B5F3110F426}"/>
              </a:ext>
            </a:extLst>
          </p:cNvPr>
          <p:cNvSpPr>
            <a:spLocks/>
          </p:cNvSpPr>
          <p:nvPr/>
        </p:nvSpPr>
        <p:spPr bwMode="auto">
          <a:xfrm>
            <a:off x="3574680" y="621268"/>
            <a:ext cx="2353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chemeClr val="tx1"/>
                </a:solidFill>
                <a:latin typeface="Times" charset="0"/>
                <a:ea typeface="MS PGothic" charset="0"/>
                <a:cs typeface="MS PGothic" charset="0"/>
                <a:sym typeface="Times" charset="0"/>
              </a:rPr>
              <a:t>1</a:t>
            </a:r>
          </a:p>
        </p:txBody>
      </p:sp>
      <p:sp>
        <p:nvSpPr>
          <p:cNvPr id="77" name="Line 14">
            <a:extLst>
              <a:ext uri="{FF2B5EF4-FFF2-40B4-BE49-F238E27FC236}">
                <a16:creationId xmlns:a16="http://schemas.microsoft.com/office/drawing/2014/main" id="{C9B259C0-9F9F-8D4D-BE5F-5F2F764EA1D8}"/>
              </a:ext>
            </a:extLst>
          </p:cNvPr>
          <p:cNvSpPr>
            <a:spLocks noChangeShapeType="1"/>
          </p:cNvSpPr>
          <p:nvPr/>
        </p:nvSpPr>
        <p:spPr bwMode="auto">
          <a:xfrm flipV="1">
            <a:off x="3405256" y="1295399"/>
            <a:ext cx="938144" cy="557316"/>
          </a:xfrm>
          <a:prstGeom prst="line">
            <a:avLst/>
          </a:prstGeom>
          <a:noFill/>
          <a:ln w="25400">
            <a:solidFill>
              <a:srgbClr val="0432FF"/>
            </a:solidFill>
            <a:round/>
            <a:headEnd/>
            <a:tailEnd type="none" w="med" len="med"/>
          </a:ln>
          <a:extLst>
            <a:ext uri="{909E8E84-426E-40dd-AFC4-6F175D3DCCD1}">
              <a14:hiddenFill xmlns="" xmlns:a14="http://schemas.microsoft.com/office/drawing/2010/main">
                <a:noFill/>
              </a14:hiddenFill>
            </a:ext>
          </a:extLst>
        </p:spPr>
        <p:txBody>
          <a:bodyPr/>
          <a:lstStyle/>
          <a:p>
            <a:endParaRPr lang="en-US"/>
          </a:p>
        </p:txBody>
      </p:sp>
      <p:sp>
        <p:nvSpPr>
          <p:cNvPr id="78" name="Rectangle 40">
            <a:extLst>
              <a:ext uri="{FF2B5EF4-FFF2-40B4-BE49-F238E27FC236}">
                <a16:creationId xmlns:a16="http://schemas.microsoft.com/office/drawing/2014/main" id="{9E66F34B-DD86-1748-BA99-CA25F20D2323}"/>
              </a:ext>
            </a:extLst>
          </p:cNvPr>
          <p:cNvSpPr>
            <a:spLocks/>
          </p:cNvSpPr>
          <p:nvPr/>
        </p:nvSpPr>
        <p:spPr bwMode="auto">
          <a:xfrm>
            <a:off x="3876120" y="1504912"/>
            <a:ext cx="2353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chemeClr val="tx1"/>
                </a:solidFill>
                <a:latin typeface="Times" charset="0"/>
                <a:ea typeface="MS PGothic" charset="0"/>
                <a:cs typeface="MS PGothic" charset="0"/>
                <a:sym typeface="Times" charset="0"/>
              </a:rPr>
              <a:t>1</a:t>
            </a:r>
          </a:p>
        </p:txBody>
      </p:sp>
      <p:sp>
        <p:nvSpPr>
          <p:cNvPr id="80" name="Rectangle 31">
            <a:extLst>
              <a:ext uri="{FF2B5EF4-FFF2-40B4-BE49-F238E27FC236}">
                <a16:creationId xmlns:a16="http://schemas.microsoft.com/office/drawing/2014/main" id="{EA1B262F-134D-2440-9972-B2BFA79B40C0}"/>
              </a:ext>
            </a:extLst>
          </p:cNvPr>
          <p:cNvSpPr>
            <a:spLocks/>
          </p:cNvSpPr>
          <p:nvPr/>
        </p:nvSpPr>
        <p:spPr bwMode="auto">
          <a:xfrm>
            <a:off x="1645859" y="1751568"/>
            <a:ext cx="304928"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bg1"/>
                </a:solidFill>
                <a:latin typeface="Times" charset="0"/>
                <a:ea typeface="MS PGothic" charset="0"/>
                <a:cs typeface="MS PGothic" charset="0"/>
                <a:sym typeface="Times" charset="0"/>
              </a:rPr>
              <a:t>a</a:t>
            </a:r>
          </a:p>
        </p:txBody>
      </p:sp>
      <p:sp>
        <p:nvSpPr>
          <p:cNvPr id="81" name="Rectangle 31">
            <a:extLst>
              <a:ext uri="{FF2B5EF4-FFF2-40B4-BE49-F238E27FC236}">
                <a16:creationId xmlns:a16="http://schemas.microsoft.com/office/drawing/2014/main" id="{D3D5C6A0-B534-2F4E-A62C-8C6AA19D1EEB}"/>
              </a:ext>
            </a:extLst>
          </p:cNvPr>
          <p:cNvSpPr>
            <a:spLocks/>
          </p:cNvSpPr>
          <p:nvPr/>
        </p:nvSpPr>
        <p:spPr bwMode="auto">
          <a:xfrm>
            <a:off x="2938783" y="682460"/>
            <a:ext cx="304928"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bg1"/>
                </a:solidFill>
                <a:latin typeface="Times" charset="0"/>
                <a:ea typeface="MS PGothic" charset="0"/>
                <a:cs typeface="MS PGothic" charset="0"/>
                <a:sym typeface="Times" charset="0"/>
              </a:rPr>
              <a:t>b</a:t>
            </a:r>
          </a:p>
        </p:txBody>
      </p:sp>
      <p:sp>
        <p:nvSpPr>
          <p:cNvPr id="82" name="Rectangle 31">
            <a:extLst>
              <a:ext uri="{FF2B5EF4-FFF2-40B4-BE49-F238E27FC236}">
                <a16:creationId xmlns:a16="http://schemas.microsoft.com/office/drawing/2014/main" id="{E5C8E17D-AA4B-C54F-82FC-3B59D8F33341}"/>
              </a:ext>
            </a:extLst>
          </p:cNvPr>
          <p:cNvSpPr>
            <a:spLocks/>
          </p:cNvSpPr>
          <p:nvPr/>
        </p:nvSpPr>
        <p:spPr bwMode="auto">
          <a:xfrm>
            <a:off x="3221179" y="1722999"/>
            <a:ext cx="304928"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bg1"/>
                </a:solidFill>
                <a:latin typeface="Times" charset="0"/>
                <a:ea typeface="MS PGothic" charset="0"/>
                <a:cs typeface="MS PGothic" charset="0"/>
                <a:sym typeface="Times" charset="0"/>
              </a:rPr>
              <a:t>c</a:t>
            </a:r>
          </a:p>
        </p:txBody>
      </p:sp>
      <p:sp>
        <p:nvSpPr>
          <p:cNvPr id="83" name="Rectangle 31">
            <a:extLst>
              <a:ext uri="{FF2B5EF4-FFF2-40B4-BE49-F238E27FC236}">
                <a16:creationId xmlns:a16="http://schemas.microsoft.com/office/drawing/2014/main" id="{387D2814-5E12-FE47-BB89-E9DD518069E8}"/>
              </a:ext>
            </a:extLst>
          </p:cNvPr>
          <p:cNvSpPr>
            <a:spLocks/>
          </p:cNvSpPr>
          <p:nvPr/>
        </p:nvSpPr>
        <p:spPr bwMode="auto">
          <a:xfrm>
            <a:off x="4305681" y="990600"/>
            <a:ext cx="304928"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bg1"/>
                </a:solidFill>
                <a:latin typeface="Times" charset="0"/>
                <a:ea typeface="MS PGothic" charset="0"/>
                <a:cs typeface="MS PGothic" charset="0"/>
                <a:sym typeface="Times" charset="0"/>
              </a:rPr>
              <a:t>d</a:t>
            </a:r>
          </a:p>
        </p:txBody>
      </p:sp>
      <p:sp>
        <p:nvSpPr>
          <p:cNvPr id="16" name="TextBox 15">
            <a:extLst>
              <a:ext uri="{FF2B5EF4-FFF2-40B4-BE49-F238E27FC236}">
                <a16:creationId xmlns:a16="http://schemas.microsoft.com/office/drawing/2014/main" id="{37C52EF0-EE6B-F94E-BB48-1D8CC04DAC9F}"/>
              </a:ext>
            </a:extLst>
          </p:cNvPr>
          <p:cNvSpPr txBox="1"/>
          <p:nvPr/>
        </p:nvSpPr>
        <p:spPr>
          <a:xfrm>
            <a:off x="5715000" y="1101691"/>
            <a:ext cx="1218603" cy="830997"/>
          </a:xfrm>
          <a:prstGeom prst="rect">
            <a:avLst/>
          </a:prstGeom>
          <a:noFill/>
        </p:spPr>
        <p:txBody>
          <a:bodyPr wrap="none" rtlCol="0">
            <a:spAutoFit/>
          </a:bodyPr>
          <a:lstStyle/>
          <a:p>
            <a:r>
              <a:rPr lang="en-US" dirty="0">
                <a:solidFill>
                  <a:srgbClr val="CC0004"/>
                </a:solidFill>
              </a:rPr>
              <a:t>d[v] = 0</a:t>
            </a:r>
          </a:p>
          <a:p>
            <a:r>
              <a:rPr lang="en-US" dirty="0">
                <a:solidFill>
                  <a:srgbClr val="CC0004"/>
                </a:solidFill>
              </a:rPr>
              <a:t>d[a] = 1</a:t>
            </a:r>
          </a:p>
        </p:txBody>
      </p:sp>
      <p:sp>
        <p:nvSpPr>
          <p:cNvPr id="85" name="TextBox 84">
            <a:extLst>
              <a:ext uri="{FF2B5EF4-FFF2-40B4-BE49-F238E27FC236}">
                <a16:creationId xmlns:a16="http://schemas.microsoft.com/office/drawing/2014/main" id="{7E42EAE9-31DD-984C-B9F8-0D096A7A86F4}"/>
              </a:ext>
            </a:extLst>
          </p:cNvPr>
          <p:cNvSpPr txBox="1"/>
          <p:nvPr/>
        </p:nvSpPr>
        <p:spPr>
          <a:xfrm>
            <a:off x="5710311" y="1898582"/>
            <a:ext cx="1218603" cy="830997"/>
          </a:xfrm>
          <a:prstGeom prst="rect">
            <a:avLst/>
          </a:prstGeom>
          <a:noFill/>
        </p:spPr>
        <p:txBody>
          <a:bodyPr wrap="none" rtlCol="0">
            <a:spAutoFit/>
          </a:bodyPr>
          <a:lstStyle/>
          <a:p>
            <a:r>
              <a:rPr lang="en-US" dirty="0">
                <a:solidFill>
                  <a:srgbClr val="0432FF"/>
                </a:solidFill>
              </a:rPr>
              <a:t>d[b] = 2</a:t>
            </a:r>
          </a:p>
          <a:p>
            <a:r>
              <a:rPr lang="en-US" dirty="0">
                <a:solidFill>
                  <a:srgbClr val="0432FF"/>
                </a:solidFill>
              </a:rPr>
              <a:t>d[c] = 7</a:t>
            </a:r>
          </a:p>
        </p:txBody>
      </p:sp>
      <p:sp>
        <p:nvSpPr>
          <p:cNvPr id="17" name="TextBox 16">
            <a:extLst>
              <a:ext uri="{FF2B5EF4-FFF2-40B4-BE49-F238E27FC236}">
                <a16:creationId xmlns:a16="http://schemas.microsoft.com/office/drawing/2014/main" id="{7DD5F891-4338-FA40-BC28-7CC7CE61392F}"/>
              </a:ext>
            </a:extLst>
          </p:cNvPr>
          <p:cNvSpPr txBox="1"/>
          <p:nvPr/>
        </p:nvSpPr>
        <p:spPr>
          <a:xfrm>
            <a:off x="223681" y="4891469"/>
            <a:ext cx="7890302" cy="830997"/>
          </a:xfrm>
          <a:prstGeom prst="rect">
            <a:avLst/>
          </a:prstGeom>
          <a:noFill/>
        </p:spPr>
        <p:txBody>
          <a:bodyPr wrap="none" rtlCol="0">
            <a:spAutoFit/>
          </a:bodyPr>
          <a:lstStyle/>
          <a:p>
            <a:r>
              <a:rPr lang="en-US" dirty="0"/>
              <a:t>The theorem tells us that the shortest v </a:t>
            </a:r>
            <a:r>
              <a:rPr lang="en-US"/>
              <a:t>-&gt; b path </a:t>
            </a:r>
            <a:r>
              <a:rPr lang="en-US" dirty="0">
                <a:solidFill>
                  <a:srgbClr val="FF0000"/>
                </a:solidFill>
              </a:rPr>
              <a:t>over all</a:t>
            </a:r>
            <a:br>
              <a:rPr lang="en-US" dirty="0">
                <a:solidFill>
                  <a:srgbClr val="FF0000"/>
                </a:solidFill>
              </a:rPr>
            </a:br>
            <a:r>
              <a:rPr lang="en-US" dirty="0">
                <a:solidFill>
                  <a:srgbClr val="FF0000"/>
                </a:solidFill>
              </a:rPr>
              <a:t>paths</a:t>
            </a:r>
            <a:r>
              <a:rPr lang="en-US" dirty="0"/>
              <a:t> has length 2.</a:t>
            </a:r>
          </a:p>
        </p:txBody>
      </p:sp>
      <p:sp>
        <p:nvSpPr>
          <p:cNvPr id="19" name="Freeform 18">
            <a:extLst>
              <a:ext uri="{FF2B5EF4-FFF2-40B4-BE49-F238E27FC236}">
                <a16:creationId xmlns:a16="http://schemas.microsoft.com/office/drawing/2014/main" id="{00E6C3FD-27F0-1240-9D97-690C94AF6A25}"/>
              </a:ext>
            </a:extLst>
          </p:cNvPr>
          <p:cNvSpPr/>
          <p:nvPr/>
        </p:nvSpPr>
        <p:spPr>
          <a:xfrm>
            <a:off x="1899138" y="1012874"/>
            <a:ext cx="1097280" cy="914400"/>
          </a:xfrm>
          <a:custGeom>
            <a:avLst/>
            <a:gdLst>
              <a:gd name="connsiteX0" fmla="*/ 0 w 1097280"/>
              <a:gd name="connsiteY0" fmla="*/ 900332 h 914400"/>
              <a:gd name="connsiteX1" fmla="*/ 112542 w 1097280"/>
              <a:gd name="connsiteY1" fmla="*/ 914400 h 914400"/>
              <a:gd name="connsiteX2" fmla="*/ 196948 w 1097280"/>
              <a:gd name="connsiteY2" fmla="*/ 900332 h 914400"/>
              <a:gd name="connsiteX3" fmla="*/ 253219 w 1097280"/>
              <a:gd name="connsiteY3" fmla="*/ 844061 h 914400"/>
              <a:gd name="connsiteX4" fmla="*/ 281354 w 1097280"/>
              <a:gd name="connsiteY4" fmla="*/ 773723 h 914400"/>
              <a:gd name="connsiteX5" fmla="*/ 295422 w 1097280"/>
              <a:gd name="connsiteY5" fmla="*/ 731520 h 914400"/>
              <a:gd name="connsiteX6" fmla="*/ 309490 w 1097280"/>
              <a:gd name="connsiteY6" fmla="*/ 661181 h 914400"/>
              <a:gd name="connsiteX7" fmla="*/ 323557 w 1097280"/>
              <a:gd name="connsiteY7" fmla="*/ 604911 h 914400"/>
              <a:gd name="connsiteX8" fmla="*/ 351693 w 1097280"/>
              <a:gd name="connsiteY8" fmla="*/ 548640 h 914400"/>
              <a:gd name="connsiteX9" fmla="*/ 393896 w 1097280"/>
              <a:gd name="connsiteY9" fmla="*/ 534572 h 914400"/>
              <a:gd name="connsiteX10" fmla="*/ 422031 w 1097280"/>
              <a:gd name="connsiteY10" fmla="*/ 534572 h 914400"/>
              <a:gd name="connsiteX11" fmla="*/ 590844 w 1097280"/>
              <a:gd name="connsiteY11" fmla="*/ 548640 h 914400"/>
              <a:gd name="connsiteX12" fmla="*/ 675250 w 1097280"/>
              <a:gd name="connsiteY12" fmla="*/ 506437 h 914400"/>
              <a:gd name="connsiteX13" fmla="*/ 703385 w 1097280"/>
              <a:gd name="connsiteY13" fmla="*/ 492369 h 914400"/>
              <a:gd name="connsiteX14" fmla="*/ 745588 w 1097280"/>
              <a:gd name="connsiteY14" fmla="*/ 436098 h 914400"/>
              <a:gd name="connsiteX15" fmla="*/ 759656 w 1097280"/>
              <a:gd name="connsiteY15" fmla="*/ 436098 h 914400"/>
              <a:gd name="connsiteX16" fmla="*/ 829994 w 1097280"/>
              <a:gd name="connsiteY16" fmla="*/ 436098 h 914400"/>
              <a:gd name="connsiteX17" fmla="*/ 858130 w 1097280"/>
              <a:gd name="connsiteY17" fmla="*/ 407963 h 914400"/>
              <a:gd name="connsiteX18" fmla="*/ 914400 w 1097280"/>
              <a:gd name="connsiteY18" fmla="*/ 337624 h 914400"/>
              <a:gd name="connsiteX19" fmla="*/ 956604 w 1097280"/>
              <a:gd name="connsiteY19" fmla="*/ 295421 h 914400"/>
              <a:gd name="connsiteX20" fmla="*/ 970671 w 1097280"/>
              <a:gd name="connsiteY20" fmla="*/ 253218 h 914400"/>
              <a:gd name="connsiteX21" fmla="*/ 984739 w 1097280"/>
              <a:gd name="connsiteY21" fmla="*/ 196948 h 914400"/>
              <a:gd name="connsiteX22" fmla="*/ 998807 w 1097280"/>
              <a:gd name="connsiteY22" fmla="*/ 154744 h 914400"/>
              <a:gd name="connsiteX23" fmla="*/ 1055077 w 1097280"/>
              <a:gd name="connsiteY23" fmla="*/ 98474 h 914400"/>
              <a:gd name="connsiteX24" fmla="*/ 1083213 w 1097280"/>
              <a:gd name="connsiteY24" fmla="*/ 70338 h 914400"/>
              <a:gd name="connsiteX25" fmla="*/ 1097280 w 1097280"/>
              <a:gd name="connsiteY2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280" h="914400">
                <a:moveTo>
                  <a:pt x="0" y="900332"/>
                </a:moveTo>
                <a:lnTo>
                  <a:pt x="112542" y="914400"/>
                </a:lnTo>
                <a:cubicBezTo>
                  <a:pt x="145367" y="914400"/>
                  <a:pt x="196948" y="900332"/>
                  <a:pt x="196948" y="900332"/>
                </a:cubicBezTo>
                <a:cubicBezTo>
                  <a:pt x="220394" y="888609"/>
                  <a:pt x="253219" y="844061"/>
                  <a:pt x="253219" y="844061"/>
                </a:cubicBezTo>
                <a:cubicBezTo>
                  <a:pt x="267287" y="822959"/>
                  <a:pt x="281354" y="773723"/>
                  <a:pt x="281354" y="773723"/>
                </a:cubicBezTo>
                <a:cubicBezTo>
                  <a:pt x="288388" y="754966"/>
                  <a:pt x="295422" y="731520"/>
                  <a:pt x="295422" y="731520"/>
                </a:cubicBezTo>
                <a:cubicBezTo>
                  <a:pt x="300111" y="712763"/>
                  <a:pt x="309490" y="661181"/>
                  <a:pt x="309490" y="661181"/>
                </a:cubicBezTo>
                <a:cubicBezTo>
                  <a:pt x="314179" y="640079"/>
                  <a:pt x="323557" y="604911"/>
                  <a:pt x="323557" y="604911"/>
                </a:cubicBezTo>
                <a:cubicBezTo>
                  <a:pt x="330591" y="586154"/>
                  <a:pt x="351693" y="548640"/>
                  <a:pt x="351693" y="548640"/>
                </a:cubicBezTo>
                <a:cubicBezTo>
                  <a:pt x="363416" y="536917"/>
                  <a:pt x="393896" y="534572"/>
                  <a:pt x="393896" y="534572"/>
                </a:cubicBezTo>
                <a:cubicBezTo>
                  <a:pt x="405619" y="532227"/>
                  <a:pt x="389206" y="532227"/>
                  <a:pt x="422031" y="534572"/>
                </a:cubicBezTo>
                <a:cubicBezTo>
                  <a:pt x="454856" y="536917"/>
                  <a:pt x="590844" y="548640"/>
                  <a:pt x="590844" y="548640"/>
                </a:cubicBezTo>
                <a:cubicBezTo>
                  <a:pt x="633047" y="543951"/>
                  <a:pt x="675250" y="506437"/>
                  <a:pt x="675250" y="506437"/>
                </a:cubicBezTo>
                <a:lnTo>
                  <a:pt x="703385" y="492369"/>
                </a:lnTo>
                <a:cubicBezTo>
                  <a:pt x="715108" y="480646"/>
                  <a:pt x="745588" y="436098"/>
                  <a:pt x="745588" y="436098"/>
                </a:cubicBezTo>
                <a:cubicBezTo>
                  <a:pt x="754966" y="426720"/>
                  <a:pt x="759656" y="436098"/>
                  <a:pt x="759656" y="436098"/>
                </a:cubicBezTo>
                <a:lnTo>
                  <a:pt x="829994" y="436098"/>
                </a:lnTo>
                <a:cubicBezTo>
                  <a:pt x="846406" y="431409"/>
                  <a:pt x="858130" y="407963"/>
                  <a:pt x="858130" y="407963"/>
                </a:cubicBezTo>
                <a:cubicBezTo>
                  <a:pt x="872198" y="391551"/>
                  <a:pt x="914400" y="337624"/>
                  <a:pt x="914400" y="337624"/>
                </a:cubicBezTo>
                <a:cubicBezTo>
                  <a:pt x="930812" y="318867"/>
                  <a:pt x="956604" y="295421"/>
                  <a:pt x="956604" y="295421"/>
                </a:cubicBezTo>
                <a:cubicBezTo>
                  <a:pt x="965982" y="281354"/>
                  <a:pt x="970671" y="253218"/>
                  <a:pt x="970671" y="253218"/>
                </a:cubicBezTo>
                <a:cubicBezTo>
                  <a:pt x="975360" y="236806"/>
                  <a:pt x="984739" y="196948"/>
                  <a:pt x="984739" y="196948"/>
                </a:cubicBezTo>
                <a:cubicBezTo>
                  <a:pt x="989428" y="180536"/>
                  <a:pt x="998807" y="154744"/>
                  <a:pt x="998807" y="154744"/>
                </a:cubicBezTo>
                <a:cubicBezTo>
                  <a:pt x="1010530" y="138332"/>
                  <a:pt x="1055077" y="98474"/>
                  <a:pt x="1055077" y="98474"/>
                </a:cubicBezTo>
                <a:lnTo>
                  <a:pt x="1083213" y="70338"/>
                </a:lnTo>
                <a:cubicBezTo>
                  <a:pt x="1090247" y="53926"/>
                  <a:pt x="1093763" y="26963"/>
                  <a:pt x="1097280" y="0"/>
                </a:cubicBezTo>
              </a:path>
            </a:pathLst>
          </a:custGeom>
          <a:noFill/>
          <a:ln w="38100">
            <a:solidFill>
              <a:srgbClr val="CC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40">
            <a:extLst>
              <a:ext uri="{FF2B5EF4-FFF2-40B4-BE49-F238E27FC236}">
                <a16:creationId xmlns:a16="http://schemas.microsoft.com/office/drawing/2014/main" id="{B26E6E73-A9A8-4A4A-87F9-56860B2899AD}"/>
              </a:ext>
            </a:extLst>
          </p:cNvPr>
          <p:cNvSpPr>
            <a:spLocks/>
          </p:cNvSpPr>
          <p:nvPr/>
        </p:nvSpPr>
        <p:spPr bwMode="auto">
          <a:xfrm>
            <a:off x="2444087" y="1178728"/>
            <a:ext cx="2353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chemeClr val="tx1"/>
                </a:solidFill>
                <a:latin typeface="Times" charset="0"/>
                <a:ea typeface="MS PGothic" charset="0"/>
                <a:cs typeface="MS PGothic" charset="0"/>
                <a:sym typeface="Times" charset="0"/>
              </a:rPr>
              <a:t>7</a:t>
            </a:r>
          </a:p>
        </p:txBody>
      </p:sp>
      <p:sp>
        <p:nvSpPr>
          <p:cNvPr id="90" name="TextBox 89">
            <a:extLst>
              <a:ext uri="{FF2B5EF4-FFF2-40B4-BE49-F238E27FC236}">
                <a16:creationId xmlns:a16="http://schemas.microsoft.com/office/drawing/2014/main" id="{D693560D-76F7-B142-86F3-63B042918F13}"/>
              </a:ext>
            </a:extLst>
          </p:cNvPr>
          <p:cNvSpPr txBox="1"/>
          <p:nvPr/>
        </p:nvSpPr>
        <p:spPr>
          <a:xfrm>
            <a:off x="190856" y="5727700"/>
            <a:ext cx="7529625" cy="830997"/>
          </a:xfrm>
          <a:prstGeom prst="rect">
            <a:avLst/>
          </a:prstGeom>
          <a:noFill/>
        </p:spPr>
        <p:txBody>
          <a:bodyPr wrap="none" rtlCol="0">
            <a:spAutoFit/>
          </a:bodyPr>
          <a:lstStyle/>
          <a:p>
            <a:r>
              <a:rPr lang="en-US" dirty="0"/>
              <a:t>The theorem gives us no additional information about </a:t>
            </a:r>
          </a:p>
          <a:p>
            <a:r>
              <a:rPr lang="en-US" dirty="0"/>
              <a:t>v -&gt; c paths.</a:t>
            </a:r>
          </a:p>
        </p:txBody>
      </p:sp>
    </p:spTree>
    <p:extLst>
      <p:ext uri="{BB962C8B-B14F-4D97-AF65-F5344CB8AC3E}">
        <p14:creationId xmlns:p14="http://schemas.microsoft.com/office/powerpoint/2010/main" val="28209923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dissolv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fill="hold"/>
                                        <p:tgtEl>
                                          <p:spTgt spid="2"/>
                                        </p:tgtEl>
                                        <p:attrNameLst>
                                          <p:attrName>ppt_x</p:attrName>
                                        </p:attrNameLst>
                                      </p:cBhvr>
                                      <p:tavLst>
                                        <p:tav tm="0">
                                          <p:val>
                                            <p:strVal val="#ppt_x"/>
                                          </p:val>
                                        </p:tav>
                                        <p:tav tm="100000">
                                          <p:val>
                                            <p:strVal val="#ppt_x"/>
                                          </p:val>
                                        </p:tav>
                                      </p:tavLst>
                                    </p:anim>
                                    <p:anim calcmode="lin" valueType="num">
                                      <p:cBhvr additive="base">
                                        <p:cTn id="1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dissolve">
                                      <p:cBhvr>
                                        <p:cTn id="2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6" grpId="0"/>
      <p:bldP spid="85" grpId="0"/>
      <p:bldP spid="17" grpId="0"/>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21F330A-3B0E-694B-90FD-B5877B8418D1}" type="slidenum">
              <a:rPr lang="en-US" sz="1400" b="0">
                <a:solidFill>
                  <a:schemeClr val="tx1"/>
                </a:solidFill>
                <a:latin typeface="Times" charset="0"/>
                <a:ea typeface="MS PGothic" charset="0"/>
                <a:cs typeface="MS PGothic" charset="0"/>
                <a:sym typeface="Times" charset="0"/>
              </a:rPr>
              <a:pPr algn="l" eaLnBrk="1" hangingPunct="1"/>
              <a:t>12</a:t>
            </a:fld>
            <a:endParaRPr lang="en-US" sz="1400" b="0">
              <a:solidFill>
                <a:schemeClr val="tx1"/>
              </a:solidFill>
              <a:latin typeface="Times" charset="0"/>
              <a:ea typeface="MS PGothic" charset="0"/>
              <a:cs typeface="MS PGothic" charset="0"/>
              <a:sym typeface="Times" charset="0"/>
            </a:endParaRPr>
          </a:p>
        </p:txBody>
      </p:sp>
      <p:sp>
        <p:nvSpPr>
          <p:cNvPr id="49154" name="Rectangle 1"/>
          <p:cNvSpPr>
            <a:spLocks/>
          </p:cNvSpPr>
          <p:nvPr/>
        </p:nvSpPr>
        <p:spPr bwMode="auto">
          <a:xfrm>
            <a:off x="228600" y="2362200"/>
            <a:ext cx="82296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77825" indent="-338138">
              <a:spcBef>
                <a:spcPts val="1450"/>
              </a:spcBef>
            </a:pPr>
            <a:r>
              <a:rPr lang="en-US" b="1" dirty="0">
                <a:solidFill>
                  <a:schemeClr val="tx1"/>
                </a:solidFill>
                <a:latin typeface="Times" charset="0"/>
                <a:ea typeface="MS PGothic" charset="0"/>
                <a:cs typeface="MS PGothic" charset="0"/>
                <a:sym typeface="Times" charset="0"/>
              </a:rPr>
              <a:t>1.</a:t>
            </a:r>
            <a:r>
              <a:rPr lang="en-US" b="1" dirty="0">
                <a:solidFill>
                  <a:srgbClr val="CC0000"/>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For a Settled node s, d[s] </a:t>
            </a:r>
            <a:r>
              <a:rPr lang="en-US" dirty="0">
                <a:solidFill>
                  <a:schemeClr val="tx1"/>
                </a:solidFill>
                <a:latin typeface="Times" charset="0"/>
                <a:ea typeface="MS PGothic" charset="0"/>
                <a:cs typeface="MS PGothic" charset="0"/>
                <a:sym typeface="Times" charset="0"/>
              </a:rPr>
              <a:t>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s path.</a:t>
            </a:r>
            <a:r>
              <a:rPr lang="en-US" dirty="0">
                <a:solidFill>
                  <a:srgbClr val="333399"/>
                </a:solidFill>
                <a:latin typeface="Times" charset="0"/>
                <a:ea typeface="MS PGothic" charset="0"/>
                <a:cs typeface="MS PGothic" charset="0"/>
                <a:sym typeface="Times" charset="0"/>
              </a:rPr>
              <a:t>   </a:t>
            </a:r>
          </a:p>
        </p:txBody>
      </p:sp>
      <p:sp>
        <p:nvSpPr>
          <p:cNvPr id="49155" name="Rectangle 2"/>
          <p:cNvSpPr>
            <a:spLocks/>
          </p:cNvSpPr>
          <p:nvPr/>
        </p:nvSpPr>
        <p:spPr bwMode="auto">
          <a:xfrm>
            <a:off x="228600" y="3733800"/>
            <a:ext cx="4114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All edges leaving S go to </a:t>
            </a:r>
            <a:r>
              <a:rPr lang="en-US" dirty="0">
                <a:solidFill>
                  <a:srgbClr val="0000FF"/>
                </a:solidFill>
                <a:latin typeface="Times" charset="0"/>
                <a:ea typeface="MS PGothic" charset="0"/>
                <a:cs typeface="MS PGothic" charset="0"/>
                <a:sym typeface="Times" charset="0"/>
              </a:rPr>
              <a:t>F</a:t>
            </a:r>
            <a:r>
              <a:rPr lang="en-US" dirty="0">
                <a:solidFill>
                  <a:srgbClr val="333399"/>
                </a:solidFill>
                <a:latin typeface="Times" charset="0"/>
                <a:ea typeface="MS PGothic" charset="0"/>
                <a:cs typeface="MS PGothic" charset="0"/>
                <a:sym typeface="Times" charset="0"/>
              </a:rPr>
              <a:t>.   </a:t>
            </a:r>
          </a:p>
        </p:txBody>
      </p:sp>
      <p:sp>
        <p:nvSpPr>
          <p:cNvPr id="49156" name="Rectangle 3"/>
          <p:cNvSpPr>
            <a:spLocks/>
          </p:cNvSpPr>
          <p:nvPr/>
        </p:nvSpPr>
        <p:spPr bwMode="auto">
          <a:xfrm>
            <a:off x="228600" y="2895600"/>
            <a:ext cx="80010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For a Frontier node f, d[f]</a:t>
            </a:r>
            <a:r>
              <a:rPr lang="en-US"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a:t>
            </a:r>
          </a:p>
          <a:p>
            <a:pPr marL="39688">
              <a:spcBef>
                <a:spcPts val="288"/>
              </a:spcBef>
            </a:pPr>
            <a:r>
              <a:rPr lang="en-US" dirty="0">
                <a:solidFill>
                  <a:schemeClr val="tx1"/>
                </a:solidFill>
                <a:latin typeface="Times" charset="0"/>
                <a:ea typeface="MS PGothic" charset="0"/>
                <a:cs typeface="MS PGothic" charset="0"/>
                <a:sym typeface="Times" charset="0"/>
              </a:rPr>
              <a:t>    using only </a:t>
            </a:r>
            <a:r>
              <a:rPr lang="en-US" dirty="0">
                <a:solidFill>
                  <a:srgbClr val="FF0000"/>
                </a:solidFill>
                <a:latin typeface="Times" charset="0"/>
                <a:ea typeface="MS PGothic" charset="0"/>
                <a:cs typeface="MS PGothic" charset="0"/>
                <a:sym typeface="Times" charset="0"/>
              </a:rPr>
              <a:t>Settled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2" name="Rectangle 5"/>
          <p:cNvSpPr>
            <a:spLocks/>
          </p:cNvSpPr>
          <p:nvPr/>
        </p:nvSpPr>
        <p:spPr bwMode="auto">
          <a:xfrm>
            <a:off x="304800" y="4343400"/>
            <a:ext cx="830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6633CC"/>
                </a:solidFill>
                <a:latin typeface="Times" charset="0"/>
                <a:ea typeface="MS PGothic" charset="0"/>
                <a:cs typeface="MS PGothic" charset="0"/>
                <a:sym typeface="Times" charset="0"/>
              </a:rPr>
              <a:t>Theorem</a:t>
            </a:r>
            <a:r>
              <a:rPr lang="en-US" dirty="0">
                <a:solidFill>
                  <a:srgbClr val="6633CC"/>
                </a:solidFill>
                <a:latin typeface="Times" charset="0"/>
                <a:ea typeface="MS PGothic" charset="0"/>
                <a:cs typeface="MS PGothic" charset="0"/>
                <a:sym typeface="Times" charset="0"/>
              </a:rPr>
              <a:t>.</a:t>
            </a:r>
            <a:r>
              <a:rPr lang="en-US" dirty="0">
                <a:solidFill>
                  <a:schemeClr val="tx1"/>
                </a:solidFill>
                <a:latin typeface="Times" charset="0"/>
                <a:ea typeface="MS PGothic" charset="0"/>
                <a:cs typeface="MS PGothic" charset="0"/>
                <a:sym typeface="Times" charset="0"/>
              </a:rPr>
              <a:t> For a node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with minimum d value (over nodes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d[f]</a:t>
            </a:r>
            <a:r>
              <a:rPr lang="en-US" dirty="0">
                <a:solidFill>
                  <a:schemeClr val="tx1"/>
                </a:solidFill>
                <a:latin typeface="Times" charset="0"/>
                <a:ea typeface="MS PGothic" charset="0"/>
                <a:cs typeface="MS PGothic" charset="0"/>
                <a:sym typeface="Times" charset="0"/>
              </a:rPr>
              <a:t> is the length of a shortest path from </a:t>
            </a:r>
            <a:r>
              <a:rPr lang="en-US" dirty="0">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to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49159" name="Rectangle 6"/>
          <p:cNvSpPr>
            <a:spLocks/>
          </p:cNvSpPr>
          <p:nvPr/>
        </p:nvSpPr>
        <p:spPr bwMode="auto">
          <a:xfrm>
            <a:off x="1524000" y="304800"/>
            <a:ext cx="18288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9160" name="Rectangle 7"/>
          <p:cNvSpPr>
            <a:spLocks/>
          </p:cNvSpPr>
          <p:nvPr/>
        </p:nvSpPr>
        <p:spPr bwMode="auto">
          <a:xfrm>
            <a:off x="304800" y="304800"/>
            <a:ext cx="12192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9161" name="Rectangle 8"/>
          <p:cNvSpPr>
            <a:spLocks/>
          </p:cNvSpPr>
          <p:nvPr/>
        </p:nvSpPr>
        <p:spPr bwMode="auto">
          <a:xfrm>
            <a:off x="533400" y="1066800"/>
            <a:ext cx="685800" cy="11430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2" name="Rectangle 9"/>
          <p:cNvSpPr>
            <a:spLocks/>
          </p:cNvSpPr>
          <p:nvPr/>
        </p:nvSpPr>
        <p:spPr bwMode="auto">
          <a:xfrm>
            <a:off x="2057400" y="1066800"/>
            <a:ext cx="685800" cy="114300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3" name="Rectangle 10"/>
          <p:cNvSpPr>
            <a:spLocks/>
          </p:cNvSpPr>
          <p:nvPr/>
        </p:nvSpPr>
        <p:spPr bwMode="auto">
          <a:xfrm>
            <a:off x="3581400" y="1066800"/>
            <a:ext cx="609600" cy="114300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4" name="Line 11"/>
          <p:cNvSpPr>
            <a:spLocks noChangeShapeType="1"/>
          </p:cNvSpPr>
          <p:nvPr/>
        </p:nvSpPr>
        <p:spPr bwMode="auto">
          <a:xfrm>
            <a:off x="1219200" y="1219200"/>
            <a:ext cx="838200" cy="1588"/>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5" name="Line 12"/>
          <p:cNvSpPr>
            <a:spLocks noChangeShapeType="1"/>
          </p:cNvSpPr>
          <p:nvPr/>
        </p:nvSpPr>
        <p:spPr bwMode="auto">
          <a:xfrm>
            <a:off x="2667000" y="1219200"/>
            <a:ext cx="914400" cy="15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6" name="Line 13"/>
          <p:cNvSpPr>
            <a:spLocks noChangeShapeType="1"/>
          </p:cNvSpPr>
          <p:nvPr/>
        </p:nvSpPr>
        <p:spPr bwMode="auto">
          <a:xfrm>
            <a:off x="1219200" y="1524000"/>
            <a:ext cx="838200" cy="1588"/>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7" name="Line 14"/>
          <p:cNvSpPr>
            <a:spLocks noChangeShapeType="1"/>
          </p:cNvSpPr>
          <p:nvPr/>
        </p:nvSpPr>
        <p:spPr bwMode="auto">
          <a:xfrm>
            <a:off x="1219200" y="1905000"/>
            <a:ext cx="1066800" cy="1588"/>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8" name="Line 15"/>
          <p:cNvSpPr>
            <a:spLocks noChangeShapeType="1"/>
          </p:cNvSpPr>
          <p:nvPr/>
        </p:nvSpPr>
        <p:spPr bwMode="auto">
          <a:xfrm>
            <a:off x="2667000" y="1524000"/>
            <a:ext cx="914400" cy="15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9" name="Line 16"/>
          <p:cNvSpPr>
            <a:spLocks noChangeShapeType="1"/>
          </p:cNvSpPr>
          <p:nvPr/>
        </p:nvSpPr>
        <p:spPr bwMode="auto">
          <a:xfrm>
            <a:off x="2667000" y="1752600"/>
            <a:ext cx="914400" cy="15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70" name="Rectangle 17"/>
          <p:cNvSpPr>
            <a:spLocks/>
          </p:cNvSpPr>
          <p:nvPr/>
        </p:nvSpPr>
        <p:spPr bwMode="auto">
          <a:xfrm>
            <a:off x="2895600" y="304800"/>
            <a:ext cx="1828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Far off</a:t>
            </a:r>
          </a:p>
        </p:txBody>
      </p:sp>
      <p:grpSp>
        <p:nvGrpSpPr>
          <p:cNvPr id="49171" name="Group 18"/>
          <p:cNvGrpSpPr>
            <a:grpSpLocks/>
          </p:cNvGrpSpPr>
          <p:nvPr/>
        </p:nvGrpSpPr>
        <p:grpSpPr bwMode="auto">
          <a:xfrm>
            <a:off x="2286000" y="1676400"/>
            <a:ext cx="457200" cy="469900"/>
            <a:chOff x="0" y="0"/>
            <a:chExt cx="288" cy="296"/>
          </a:xfrm>
        </p:grpSpPr>
        <p:sp>
          <p:nvSpPr>
            <p:cNvPr id="49207"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8" name="Rectangle 20"/>
            <p:cNvSpPr>
              <a:spLocks/>
            </p:cNvSpPr>
            <p:nvPr/>
          </p:nvSpPr>
          <p:spPr bwMode="auto">
            <a:xfrm>
              <a:off x="0" y="0"/>
              <a:ext cx="288"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sp>
        <p:nvSpPr>
          <p:cNvPr id="49172" name="Rectangle 21"/>
          <p:cNvSpPr>
            <a:spLocks/>
          </p:cNvSpPr>
          <p:nvPr/>
        </p:nvSpPr>
        <p:spPr bwMode="auto">
          <a:xfrm>
            <a:off x="4724400" y="304800"/>
            <a:ext cx="39624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r>
              <a:rPr lang="en-US" b="1">
                <a:solidFill>
                  <a:srgbClr val="CC0000"/>
                </a:solidFill>
                <a:latin typeface="Times" charset="0"/>
                <a:ea typeface="MS PGothic" charset="0"/>
                <a:cs typeface="MS PGothic" charset="0"/>
                <a:sym typeface="Times" charset="0"/>
              </a:rPr>
              <a:t>Theorem about the invariant</a:t>
            </a:r>
          </a:p>
        </p:txBody>
      </p:sp>
      <p:grpSp>
        <p:nvGrpSpPr>
          <p:cNvPr id="4118" name="Group 22"/>
          <p:cNvGrpSpPr>
            <a:grpSpLocks/>
          </p:cNvGrpSpPr>
          <p:nvPr/>
        </p:nvGrpSpPr>
        <p:grpSpPr bwMode="auto">
          <a:xfrm>
            <a:off x="4722813" y="990600"/>
            <a:ext cx="3781425" cy="469900"/>
            <a:chOff x="0" y="0"/>
            <a:chExt cx="2381" cy="296"/>
          </a:xfrm>
        </p:grpSpPr>
        <p:sp>
          <p:nvSpPr>
            <p:cNvPr id="49198" name="Oval 23"/>
            <p:cNvSpPr>
              <a:spLocks/>
            </p:cNvSpPr>
            <p:nvPr/>
          </p:nvSpPr>
          <p:spPr bwMode="auto">
            <a:xfrm>
              <a:off x="204"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99" name="Oval 24"/>
            <p:cNvSpPr>
              <a:spLocks/>
            </p:cNvSpPr>
            <p:nvPr/>
          </p:nvSpPr>
          <p:spPr bwMode="auto">
            <a:xfrm>
              <a:off x="732"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0" name="Oval 25"/>
            <p:cNvSpPr>
              <a:spLocks/>
            </p:cNvSpPr>
            <p:nvPr/>
          </p:nvSpPr>
          <p:spPr bwMode="auto">
            <a:xfrm>
              <a:off x="1500"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1" name="Oval 26"/>
            <p:cNvSpPr>
              <a:spLocks/>
            </p:cNvSpPr>
            <p:nvPr/>
          </p:nvSpPr>
          <p:spPr bwMode="auto">
            <a:xfrm>
              <a:off x="2028" y="48"/>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2" name="Line 27"/>
            <p:cNvSpPr>
              <a:spLocks noChangeShapeType="1"/>
            </p:cNvSpPr>
            <p:nvPr/>
          </p:nvSpPr>
          <p:spPr bwMode="auto">
            <a:xfrm>
              <a:off x="396" y="144"/>
              <a:ext cx="336" cy="1"/>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203" name="Line 28"/>
            <p:cNvSpPr>
              <a:spLocks noChangeShapeType="1"/>
            </p:cNvSpPr>
            <p:nvPr/>
          </p:nvSpPr>
          <p:spPr bwMode="auto">
            <a:xfrm>
              <a:off x="924" y="144"/>
              <a:ext cx="576" cy="0"/>
            </a:xfrm>
            <a:prstGeom prst="line">
              <a:avLst/>
            </a:prstGeom>
            <a:noFill/>
            <a:ln w="254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204" name="Line 29"/>
            <p:cNvSpPr>
              <a:spLocks noChangeShapeType="1"/>
            </p:cNvSpPr>
            <p:nvPr/>
          </p:nvSpPr>
          <p:spPr bwMode="auto">
            <a:xfrm>
              <a:off x="1692" y="144"/>
              <a:ext cx="336" cy="1"/>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205" name="Rectangle 30"/>
            <p:cNvSpPr>
              <a:spLocks/>
            </p:cNvSpPr>
            <p:nvPr/>
          </p:nvSpPr>
          <p:spPr bwMode="auto">
            <a:xfrm>
              <a:off x="2220" y="0"/>
              <a:ext cx="161"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0000FF"/>
                  </a:solidFill>
                  <a:latin typeface="Times" charset="0"/>
                  <a:ea typeface="MS PGothic" charset="0"/>
                  <a:cs typeface="MS PGothic" charset="0"/>
                  <a:sym typeface="Times" charset="0"/>
                </a:rPr>
                <a:t>f</a:t>
              </a:r>
            </a:p>
          </p:txBody>
        </p:sp>
        <p:sp>
          <p:nvSpPr>
            <p:cNvPr id="49206" name="Rectangle 31"/>
            <p:cNvSpPr>
              <a:spLocks/>
            </p:cNvSpPr>
            <p:nvPr/>
          </p:nvSpPr>
          <p:spPr bwMode="auto">
            <a:xfrm>
              <a:off x="0" y="0"/>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CC0000"/>
                  </a:solidFill>
                  <a:latin typeface="Times" charset="0"/>
                  <a:ea typeface="MS PGothic" charset="0"/>
                  <a:cs typeface="MS PGothic" charset="0"/>
                  <a:sym typeface="Times" charset="0"/>
                </a:rPr>
                <a:t>v</a:t>
              </a:r>
            </a:p>
          </p:txBody>
        </p:sp>
      </p:grpSp>
      <p:grpSp>
        <p:nvGrpSpPr>
          <p:cNvPr id="4128" name="Group 32"/>
          <p:cNvGrpSpPr>
            <a:grpSpLocks/>
          </p:cNvGrpSpPr>
          <p:nvPr/>
        </p:nvGrpSpPr>
        <p:grpSpPr bwMode="auto">
          <a:xfrm>
            <a:off x="2057400" y="1066800"/>
            <a:ext cx="6400800" cy="1231900"/>
            <a:chOff x="0" y="0"/>
            <a:chExt cx="4032" cy="776"/>
          </a:xfrm>
        </p:grpSpPr>
        <p:grpSp>
          <p:nvGrpSpPr>
            <p:cNvPr id="49179" name="Group 33"/>
            <p:cNvGrpSpPr>
              <a:grpSpLocks/>
            </p:cNvGrpSpPr>
            <p:nvPr/>
          </p:nvGrpSpPr>
          <p:grpSpPr bwMode="auto">
            <a:xfrm>
              <a:off x="0" y="0"/>
              <a:ext cx="336" cy="432"/>
              <a:chOff x="0" y="0"/>
              <a:chExt cx="336" cy="432"/>
            </a:xfrm>
          </p:grpSpPr>
          <p:grpSp>
            <p:nvGrpSpPr>
              <p:cNvPr id="49193" name="Group 34"/>
              <p:cNvGrpSpPr>
                <a:grpSpLocks/>
              </p:cNvGrpSpPr>
              <p:nvPr/>
            </p:nvGrpSpPr>
            <p:grpSpPr bwMode="auto">
              <a:xfrm>
                <a:off x="0" y="0"/>
                <a:ext cx="288" cy="296"/>
                <a:chOff x="0" y="0"/>
                <a:chExt cx="288" cy="296"/>
              </a:xfrm>
            </p:grpSpPr>
            <p:sp>
              <p:nvSpPr>
                <p:cNvPr id="49196" name="Oval 35"/>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97" name="Rectangle 36"/>
                <p:cNvSpPr>
                  <a:spLocks/>
                </p:cNvSpPr>
                <p:nvPr/>
              </p:nvSpPr>
              <p:spPr bwMode="auto">
                <a:xfrm>
                  <a:off x="0" y="0"/>
                  <a:ext cx="288"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g</a:t>
                  </a:r>
                </a:p>
              </p:txBody>
            </p:sp>
          </p:grpSp>
          <p:sp>
            <p:nvSpPr>
              <p:cNvPr id="49194" name="Line 37"/>
              <p:cNvSpPr>
                <a:spLocks noChangeShapeType="1"/>
              </p:cNvSpPr>
              <p:nvPr/>
            </p:nvSpPr>
            <p:spPr bwMode="auto">
              <a:xfrm>
                <a:off x="192" y="144"/>
                <a:ext cx="144" cy="96"/>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95" name="Line 38"/>
              <p:cNvSpPr>
                <a:spLocks noChangeShapeType="1"/>
              </p:cNvSpPr>
              <p:nvPr/>
            </p:nvSpPr>
            <p:spPr bwMode="auto">
              <a:xfrm flipH="1">
                <a:off x="288" y="240"/>
                <a:ext cx="48" cy="192"/>
              </a:xfrm>
              <a:prstGeom prst="line">
                <a:avLst/>
              </a:prstGeom>
              <a:noFill/>
              <a:ln w="38100">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49180" name="Group 39"/>
            <p:cNvGrpSpPr>
              <a:grpSpLocks/>
            </p:cNvGrpSpPr>
            <p:nvPr/>
          </p:nvGrpSpPr>
          <p:grpSpPr bwMode="auto">
            <a:xfrm>
              <a:off x="1884" y="192"/>
              <a:ext cx="2148" cy="584"/>
              <a:chOff x="0" y="0"/>
              <a:chExt cx="2148" cy="584"/>
            </a:xfrm>
          </p:grpSpPr>
          <p:sp>
            <p:nvSpPr>
              <p:cNvPr id="49181" name="Rectangle 40"/>
              <p:cNvSpPr>
                <a:spLocks/>
              </p:cNvSpPr>
              <p:nvPr/>
            </p:nvSpPr>
            <p:spPr bwMode="auto">
              <a:xfrm>
                <a:off x="1488" y="288"/>
                <a:ext cx="193"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0000FF"/>
                    </a:solidFill>
                    <a:latin typeface="Times" charset="0"/>
                    <a:ea typeface="MS PGothic" charset="0"/>
                    <a:cs typeface="MS PGothic" charset="0"/>
                    <a:sym typeface="Times" charset="0"/>
                  </a:rPr>
                  <a:t>g</a:t>
                </a:r>
              </a:p>
            </p:txBody>
          </p:sp>
          <p:grpSp>
            <p:nvGrpSpPr>
              <p:cNvPr id="49182" name="Group 41"/>
              <p:cNvGrpSpPr>
                <a:grpSpLocks/>
              </p:cNvGrpSpPr>
              <p:nvPr/>
            </p:nvGrpSpPr>
            <p:grpSpPr bwMode="auto">
              <a:xfrm>
                <a:off x="0" y="0"/>
                <a:ext cx="2148" cy="528"/>
                <a:chOff x="0" y="0"/>
                <a:chExt cx="2148" cy="528"/>
              </a:xfrm>
            </p:grpSpPr>
            <p:sp>
              <p:nvSpPr>
                <p:cNvPr id="49183" name="Oval 42"/>
                <p:cNvSpPr>
                  <a:spLocks/>
                </p:cNvSpPr>
                <p:nvPr/>
              </p:nvSpPr>
              <p:spPr bwMode="auto">
                <a:xfrm>
                  <a:off x="0" y="336"/>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4" name="Oval 43"/>
                <p:cNvSpPr>
                  <a:spLocks/>
                </p:cNvSpPr>
                <p:nvPr/>
              </p:nvSpPr>
              <p:spPr bwMode="auto">
                <a:xfrm>
                  <a:off x="768" y="336"/>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5" name="Oval 44"/>
                <p:cNvSpPr>
                  <a:spLocks/>
                </p:cNvSpPr>
                <p:nvPr/>
              </p:nvSpPr>
              <p:spPr bwMode="auto">
                <a:xfrm>
                  <a:off x="1296" y="336"/>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6" name="Line 45"/>
                <p:cNvSpPr>
                  <a:spLocks noChangeShapeType="1"/>
                </p:cNvSpPr>
                <p:nvPr/>
              </p:nvSpPr>
              <p:spPr bwMode="auto">
                <a:xfrm>
                  <a:off x="192" y="432"/>
                  <a:ext cx="576" cy="0"/>
                </a:xfrm>
                <a:prstGeom prst="line">
                  <a:avLst/>
                </a:prstGeom>
                <a:noFill/>
                <a:ln w="254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87" name="Line 46"/>
                <p:cNvSpPr>
                  <a:spLocks noChangeShapeType="1"/>
                </p:cNvSpPr>
                <p:nvPr/>
              </p:nvSpPr>
              <p:spPr bwMode="auto">
                <a:xfrm>
                  <a:off x="960" y="432"/>
                  <a:ext cx="336" cy="1"/>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88" name="Line 47"/>
                <p:cNvSpPr>
                  <a:spLocks noChangeShapeType="1"/>
                </p:cNvSpPr>
                <p:nvPr/>
              </p:nvSpPr>
              <p:spPr bwMode="auto">
                <a:xfrm>
                  <a:off x="84" y="0"/>
                  <a:ext cx="1" cy="336"/>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89" name="Line 48"/>
                <p:cNvSpPr>
                  <a:spLocks noChangeShapeType="1"/>
                </p:cNvSpPr>
                <p:nvPr/>
              </p:nvSpPr>
              <p:spPr bwMode="auto">
                <a:xfrm rot="10800000" flipH="1">
                  <a:off x="1476" y="336"/>
                  <a:ext cx="336" cy="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90" name="Line 49"/>
                <p:cNvSpPr>
                  <a:spLocks noChangeShapeType="1"/>
                </p:cNvSpPr>
                <p:nvPr/>
              </p:nvSpPr>
              <p:spPr bwMode="auto">
                <a:xfrm>
                  <a:off x="1812" y="336"/>
                  <a:ext cx="144" cy="96"/>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91" name="Line 50"/>
                <p:cNvSpPr>
                  <a:spLocks noChangeShapeType="1"/>
                </p:cNvSpPr>
                <p:nvPr/>
              </p:nvSpPr>
              <p:spPr bwMode="auto">
                <a:xfrm rot="10800000" flipH="1">
                  <a:off x="1956" y="288"/>
                  <a:ext cx="192" cy="14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92" name="Line 51"/>
                <p:cNvSpPr>
                  <a:spLocks noChangeShapeType="1"/>
                </p:cNvSpPr>
                <p:nvPr/>
              </p:nvSpPr>
              <p:spPr bwMode="auto">
                <a:xfrm rot="10800000">
                  <a:off x="1956" y="0"/>
                  <a:ext cx="192" cy="2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grpSp>
      <p:sp>
        <p:nvSpPr>
          <p:cNvPr id="4148" name="Rectangle 52"/>
          <p:cNvSpPr>
            <a:spLocks/>
          </p:cNvSpPr>
          <p:nvPr/>
        </p:nvSpPr>
        <p:spPr bwMode="auto">
          <a:xfrm>
            <a:off x="304800" y="5257800"/>
            <a:ext cx="2362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Case 1:</a:t>
            </a:r>
            <a:r>
              <a:rPr lang="en-US" dirty="0">
                <a:solidFill>
                  <a:schemeClr val="tx1"/>
                </a:solidFill>
                <a:latin typeface="Times" charset="0"/>
                <a:ea typeface="MS PGothic" charset="0"/>
                <a:cs typeface="MS PGothic" charset="0"/>
                <a:sym typeface="Times" charset="0"/>
              </a:rPr>
              <a:t> </a:t>
            </a:r>
            <a:r>
              <a:rPr lang="en-US" dirty="0">
                <a:solidFill>
                  <a:srgbClr val="CC0000"/>
                </a:solidFill>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is in </a:t>
            </a:r>
            <a:r>
              <a:rPr lang="en-US" dirty="0">
                <a:solidFill>
                  <a:srgbClr val="CC0000"/>
                </a:solidFill>
                <a:latin typeface="Times" charset="0"/>
                <a:ea typeface="MS PGothic" charset="0"/>
                <a:cs typeface="MS PGothic" charset="0"/>
                <a:sym typeface="Times" charset="0"/>
              </a:rPr>
              <a:t>S</a:t>
            </a:r>
            <a:r>
              <a:rPr lang="en-US" dirty="0">
                <a:solidFill>
                  <a:schemeClr val="tx1"/>
                </a:solidFill>
                <a:latin typeface="Times" charset="0"/>
                <a:ea typeface="MS PGothic" charset="0"/>
                <a:cs typeface="MS PGothic" charset="0"/>
                <a:sym typeface="Times" charset="0"/>
              </a:rPr>
              <a:t>.</a:t>
            </a:r>
          </a:p>
        </p:txBody>
      </p:sp>
      <p:sp>
        <p:nvSpPr>
          <p:cNvPr id="4149" name="Rectangle 53"/>
          <p:cNvSpPr>
            <a:spLocks/>
          </p:cNvSpPr>
          <p:nvPr/>
        </p:nvSpPr>
        <p:spPr bwMode="auto">
          <a:xfrm>
            <a:off x="304800" y="5715000"/>
            <a:ext cx="81534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Case 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is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Note that d[v] is 0; it has minimum d value</a:t>
            </a:r>
          </a:p>
        </p:txBody>
      </p:sp>
      <p:sp>
        <p:nvSpPr>
          <p:cNvPr id="4150" name="Rectangle 54"/>
          <p:cNvSpPr>
            <a:spLocks/>
          </p:cNvSpPr>
          <p:nvPr/>
        </p:nvSpPr>
        <p:spPr bwMode="auto">
          <a:xfrm>
            <a:off x="5638800" y="1371600"/>
            <a:ext cx="1828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L[g] ≥ L[f]</a:t>
            </a:r>
          </a:p>
        </p:txBody>
      </p:sp>
    </p:spTree>
    <p:extLst>
      <p:ext uri="{BB962C8B-B14F-4D97-AF65-F5344CB8AC3E}">
        <p14:creationId xmlns:p14="http://schemas.microsoft.com/office/powerpoint/2010/main" val="30180538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48"/>
                                        </p:tgtEl>
                                        <p:attrNameLst>
                                          <p:attrName>style.visibility</p:attrName>
                                        </p:attrNameLst>
                                      </p:cBhvr>
                                      <p:to>
                                        <p:strVal val="visible"/>
                                      </p:to>
                                    </p:set>
                                    <p:anim calcmode="lin" valueType="num">
                                      <p:cBhvr additive="base">
                                        <p:cTn id="13" dur="500" fill="hold"/>
                                        <p:tgtEl>
                                          <p:spTgt spid="4148"/>
                                        </p:tgtEl>
                                        <p:attrNameLst>
                                          <p:attrName>ppt_x</p:attrName>
                                        </p:attrNameLst>
                                      </p:cBhvr>
                                      <p:tavLst>
                                        <p:tav tm="0">
                                          <p:val>
                                            <p:strVal val="#ppt_x"/>
                                          </p:val>
                                        </p:tav>
                                        <p:tav tm="100000">
                                          <p:val>
                                            <p:strVal val="#ppt_x"/>
                                          </p:val>
                                        </p:tav>
                                      </p:tavLst>
                                    </p:anim>
                                    <p:anim calcmode="lin" valueType="num">
                                      <p:cBhvr additive="base">
                                        <p:cTn id="14" dur="500" fill="hold"/>
                                        <p:tgtEl>
                                          <p:spTgt spid="414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118"/>
                                        </p:tgtEl>
                                        <p:attrNameLst>
                                          <p:attrName>style.visibility</p:attrName>
                                        </p:attrNameLst>
                                      </p:cBhvr>
                                      <p:to>
                                        <p:strVal val="visible"/>
                                      </p:to>
                                    </p:set>
                                    <p:anim calcmode="lin" valueType="num">
                                      <p:cBhvr additive="base">
                                        <p:cTn id="19" dur="500" fill="hold"/>
                                        <p:tgtEl>
                                          <p:spTgt spid="4118"/>
                                        </p:tgtEl>
                                        <p:attrNameLst>
                                          <p:attrName>ppt_x</p:attrName>
                                        </p:attrNameLst>
                                      </p:cBhvr>
                                      <p:tavLst>
                                        <p:tav tm="0">
                                          <p:val>
                                            <p:strVal val="1+#ppt_w/2"/>
                                          </p:val>
                                        </p:tav>
                                        <p:tav tm="100000">
                                          <p:val>
                                            <p:strVal val="#ppt_x"/>
                                          </p:val>
                                        </p:tav>
                                      </p:tavLst>
                                    </p:anim>
                                    <p:anim calcmode="lin" valueType="num">
                                      <p:cBhvr additive="base">
                                        <p:cTn id="20" dur="500" fill="hold"/>
                                        <p:tgtEl>
                                          <p:spTgt spid="41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4128"/>
                                        </p:tgtEl>
                                        <p:attrNameLst>
                                          <p:attrName>style.visibility</p:attrName>
                                        </p:attrNameLst>
                                      </p:cBhvr>
                                      <p:to>
                                        <p:strVal val="visible"/>
                                      </p:to>
                                    </p:set>
                                    <p:anim calcmode="lin" valueType="num">
                                      <p:cBhvr additive="base">
                                        <p:cTn id="25" dur="500" fill="hold"/>
                                        <p:tgtEl>
                                          <p:spTgt spid="4128"/>
                                        </p:tgtEl>
                                        <p:attrNameLst>
                                          <p:attrName>ppt_x</p:attrName>
                                        </p:attrNameLst>
                                      </p:cBhvr>
                                      <p:tavLst>
                                        <p:tav tm="0">
                                          <p:val>
                                            <p:strVal val="#ppt_x"/>
                                          </p:val>
                                        </p:tav>
                                        <p:tav tm="100000">
                                          <p:val>
                                            <p:strVal val="#ppt_x"/>
                                          </p:val>
                                        </p:tav>
                                      </p:tavLst>
                                    </p:anim>
                                    <p:anim calcmode="lin" valueType="num">
                                      <p:cBhvr additive="base">
                                        <p:cTn id="26" dur="500" fill="hold"/>
                                        <p:tgtEl>
                                          <p:spTgt spid="412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50"/>
                                        </p:tgtEl>
                                        <p:attrNameLst>
                                          <p:attrName>style.visibility</p:attrName>
                                        </p:attrNameLst>
                                      </p:cBhvr>
                                      <p:to>
                                        <p:strVal val="visible"/>
                                      </p:to>
                                    </p:set>
                                    <p:anim calcmode="lin" valueType="num">
                                      <p:cBhvr additive="base">
                                        <p:cTn id="31" dur="500" fill="hold"/>
                                        <p:tgtEl>
                                          <p:spTgt spid="4150"/>
                                        </p:tgtEl>
                                        <p:attrNameLst>
                                          <p:attrName>ppt_x</p:attrName>
                                        </p:attrNameLst>
                                      </p:cBhvr>
                                      <p:tavLst>
                                        <p:tav tm="0">
                                          <p:val>
                                            <p:strVal val="1+#ppt_w/2"/>
                                          </p:val>
                                        </p:tav>
                                        <p:tav tm="100000">
                                          <p:val>
                                            <p:strVal val="#ppt_x"/>
                                          </p:val>
                                        </p:tav>
                                      </p:tavLst>
                                    </p:anim>
                                    <p:anim calcmode="lin" valueType="num">
                                      <p:cBhvr additive="base">
                                        <p:cTn id="32" dur="500" fill="hold"/>
                                        <p:tgtEl>
                                          <p:spTgt spid="415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49"/>
                                        </p:tgtEl>
                                        <p:attrNameLst>
                                          <p:attrName>style.visibility</p:attrName>
                                        </p:attrNameLst>
                                      </p:cBhvr>
                                      <p:to>
                                        <p:strVal val="visible"/>
                                      </p:to>
                                    </p:set>
                                    <p:anim calcmode="lin" valueType="num">
                                      <p:cBhvr additive="base">
                                        <p:cTn id="37" dur="500" fill="hold"/>
                                        <p:tgtEl>
                                          <p:spTgt spid="4149"/>
                                        </p:tgtEl>
                                        <p:attrNameLst>
                                          <p:attrName>ppt_x</p:attrName>
                                        </p:attrNameLst>
                                      </p:cBhvr>
                                      <p:tavLst>
                                        <p:tav tm="0">
                                          <p:val>
                                            <p:strVal val="0-#ppt_w/2"/>
                                          </p:val>
                                        </p:tav>
                                        <p:tav tm="100000">
                                          <p:val>
                                            <p:strVal val="#ppt_x"/>
                                          </p:val>
                                        </p:tav>
                                      </p:tavLst>
                                    </p:anim>
                                    <p:anim calcmode="lin" valueType="num">
                                      <p:cBhvr additive="base">
                                        <p:cTn id="38" dur="500" fill="hold"/>
                                        <p:tgtEl>
                                          <p:spTgt spid="4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148" grpId="0" autoUpdateAnimBg="0"/>
      <p:bldP spid="4149" grpId="0" autoUpdateAnimBg="0"/>
      <p:bldP spid="415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21F330A-3B0E-694B-90FD-B5877B8418D1}" type="slidenum">
              <a:rPr lang="en-US" sz="1400" b="0">
                <a:solidFill>
                  <a:schemeClr val="tx1"/>
                </a:solidFill>
                <a:latin typeface="Times" charset="0"/>
                <a:ea typeface="MS PGothic" charset="0"/>
                <a:cs typeface="MS PGothic" charset="0"/>
                <a:sym typeface="Times" charset="0"/>
              </a:rPr>
              <a:pPr algn="l" eaLnBrk="1" hangingPunct="1"/>
              <a:t>13</a:t>
            </a:fld>
            <a:endParaRPr lang="en-US" sz="1400" b="0">
              <a:solidFill>
                <a:schemeClr val="tx1"/>
              </a:solidFill>
              <a:latin typeface="Times" charset="0"/>
              <a:ea typeface="MS PGothic" charset="0"/>
              <a:cs typeface="MS PGothic" charset="0"/>
              <a:sym typeface="Times" charset="0"/>
            </a:endParaRPr>
          </a:p>
        </p:txBody>
      </p:sp>
      <p:sp>
        <p:nvSpPr>
          <p:cNvPr id="2" name="Rectangle 5"/>
          <p:cNvSpPr>
            <a:spLocks/>
          </p:cNvSpPr>
          <p:nvPr/>
        </p:nvSpPr>
        <p:spPr bwMode="auto">
          <a:xfrm>
            <a:off x="4439587" y="838200"/>
            <a:ext cx="4267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6633CC"/>
                </a:solidFill>
                <a:latin typeface="Times" charset="0"/>
                <a:ea typeface="MS PGothic" charset="0"/>
                <a:cs typeface="MS PGothic" charset="0"/>
                <a:sym typeface="Times" charset="0"/>
              </a:rPr>
              <a:t>Theorem</a:t>
            </a:r>
            <a:r>
              <a:rPr lang="en-US" dirty="0">
                <a:solidFill>
                  <a:srgbClr val="6633CC"/>
                </a:solidFill>
                <a:latin typeface="Times" charset="0"/>
                <a:ea typeface="MS PGothic" charset="0"/>
                <a:cs typeface="MS PGothic" charset="0"/>
                <a:sym typeface="Times" charset="0"/>
              </a:rPr>
              <a:t>.</a:t>
            </a:r>
            <a:r>
              <a:rPr lang="en-US" dirty="0">
                <a:solidFill>
                  <a:schemeClr val="tx1"/>
                </a:solidFill>
                <a:latin typeface="Times" charset="0"/>
                <a:ea typeface="MS PGothic" charset="0"/>
                <a:cs typeface="MS PGothic" charset="0"/>
                <a:sym typeface="Times" charset="0"/>
              </a:rPr>
              <a:t> For a node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with minimum d value (over nodes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d[f]</a:t>
            </a:r>
            <a:r>
              <a:rPr lang="en-US" dirty="0">
                <a:solidFill>
                  <a:schemeClr val="tx1"/>
                </a:solidFill>
                <a:latin typeface="Times" charset="0"/>
                <a:ea typeface="MS PGothic" charset="0"/>
                <a:cs typeface="MS PGothic" charset="0"/>
                <a:sym typeface="Times" charset="0"/>
              </a:rPr>
              <a:t> is the length of a shortest path from </a:t>
            </a:r>
            <a:r>
              <a:rPr lang="en-US" dirty="0">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to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a:p>
            <a:pPr marL="39688">
              <a:spcBef>
                <a:spcPts val="1450"/>
              </a:spcBef>
            </a:pP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49159" name="Rectangle 6"/>
          <p:cNvSpPr>
            <a:spLocks/>
          </p:cNvSpPr>
          <p:nvPr/>
        </p:nvSpPr>
        <p:spPr bwMode="auto">
          <a:xfrm>
            <a:off x="1524000" y="304800"/>
            <a:ext cx="18288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9160" name="Rectangle 7"/>
          <p:cNvSpPr>
            <a:spLocks/>
          </p:cNvSpPr>
          <p:nvPr/>
        </p:nvSpPr>
        <p:spPr bwMode="auto">
          <a:xfrm>
            <a:off x="304800" y="304800"/>
            <a:ext cx="12192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9161" name="Rectangle 8"/>
          <p:cNvSpPr>
            <a:spLocks/>
          </p:cNvSpPr>
          <p:nvPr/>
        </p:nvSpPr>
        <p:spPr bwMode="auto">
          <a:xfrm>
            <a:off x="533400" y="1066800"/>
            <a:ext cx="685800" cy="11430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2" name="Rectangle 9"/>
          <p:cNvSpPr>
            <a:spLocks/>
          </p:cNvSpPr>
          <p:nvPr/>
        </p:nvSpPr>
        <p:spPr bwMode="auto">
          <a:xfrm>
            <a:off x="2057400" y="1066800"/>
            <a:ext cx="685800" cy="114300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3" name="Rectangle 10"/>
          <p:cNvSpPr>
            <a:spLocks/>
          </p:cNvSpPr>
          <p:nvPr/>
        </p:nvSpPr>
        <p:spPr bwMode="auto">
          <a:xfrm>
            <a:off x="3581400" y="1066800"/>
            <a:ext cx="609600" cy="114300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4" name="Line 11"/>
          <p:cNvSpPr>
            <a:spLocks noChangeShapeType="1"/>
          </p:cNvSpPr>
          <p:nvPr/>
        </p:nvSpPr>
        <p:spPr bwMode="auto">
          <a:xfrm>
            <a:off x="1219200" y="1219200"/>
            <a:ext cx="838200" cy="1588"/>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5" name="Line 12"/>
          <p:cNvSpPr>
            <a:spLocks noChangeShapeType="1"/>
          </p:cNvSpPr>
          <p:nvPr/>
        </p:nvSpPr>
        <p:spPr bwMode="auto">
          <a:xfrm>
            <a:off x="2667000" y="1219200"/>
            <a:ext cx="914400" cy="15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6" name="Line 13"/>
          <p:cNvSpPr>
            <a:spLocks noChangeShapeType="1"/>
          </p:cNvSpPr>
          <p:nvPr/>
        </p:nvSpPr>
        <p:spPr bwMode="auto">
          <a:xfrm>
            <a:off x="1219200" y="1524000"/>
            <a:ext cx="838200" cy="1588"/>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7" name="Line 14"/>
          <p:cNvSpPr>
            <a:spLocks noChangeShapeType="1"/>
          </p:cNvSpPr>
          <p:nvPr/>
        </p:nvSpPr>
        <p:spPr bwMode="auto">
          <a:xfrm>
            <a:off x="1219200" y="1905000"/>
            <a:ext cx="1066800" cy="1588"/>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8" name="Line 15"/>
          <p:cNvSpPr>
            <a:spLocks noChangeShapeType="1"/>
          </p:cNvSpPr>
          <p:nvPr/>
        </p:nvSpPr>
        <p:spPr bwMode="auto">
          <a:xfrm>
            <a:off x="2667000" y="1524000"/>
            <a:ext cx="914400" cy="15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69" name="Line 16"/>
          <p:cNvSpPr>
            <a:spLocks noChangeShapeType="1"/>
          </p:cNvSpPr>
          <p:nvPr/>
        </p:nvSpPr>
        <p:spPr bwMode="auto">
          <a:xfrm>
            <a:off x="2667000" y="1752600"/>
            <a:ext cx="914400" cy="15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9170" name="Rectangle 17"/>
          <p:cNvSpPr>
            <a:spLocks/>
          </p:cNvSpPr>
          <p:nvPr/>
        </p:nvSpPr>
        <p:spPr bwMode="auto">
          <a:xfrm>
            <a:off x="2895600" y="304800"/>
            <a:ext cx="1828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Far off</a:t>
            </a:r>
          </a:p>
        </p:txBody>
      </p:sp>
      <p:grpSp>
        <p:nvGrpSpPr>
          <p:cNvPr id="49171" name="Group 18"/>
          <p:cNvGrpSpPr>
            <a:grpSpLocks/>
          </p:cNvGrpSpPr>
          <p:nvPr/>
        </p:nvGrpSpPr>
        <p:grpSpPr bwMode="auto">
          <a:xfrm>
            <a:off x="2286000" y="1676400"/>
            <a:ext cx="457200" cy="469900"/>
            <a:chOff x="0" y="0"/>
            <a:chExt cx="288" cy="296"/>
          </a:xfrm>
        </p:grpSpPr>
        <p:sp>
          <p:nvSpPr>
            <p:cNvPr id="49207"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8" name="Rectangle 20"/>
            <p:cNvSpPr>
              <a:spLocks/>
            </p:cNvSpPr>
            <p:nvPr/>
          </p:nvSpPr>
          <p:spPr bwMode="auto">
            <a:xfrm>
              <a:off x="0" y="0"/>
              <a:ext cx="288"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sp>
        <p:nvSpPr>
          <p:cNvPr id="56" name="Rectangle 5">
            <a:extLst>
              <a:ext uri="{FF2B5EF4-FFF2-40B4-BE49-F238E27FC236}">
                <a16:creationId xmlns:a16="http://schemas.microsoft.com/office/drawing/2014/main" id="{EA95CA98-6B06-0841-9643-7863D68DE863}"/>
              </a:ext>
            </a:extLst>
          </p:cNvPr>
          <p:cNvSpPr>
            <a:spLocks/>
          </p:cNvSpPr>
          <p:nvPr/>
        </p:nvSpPr>
        <p:spPr bwMode="auto">
          <a:xfrm>
            <a:off x="533400" y="2437684"/>
            <a:ext cx="7315200" cy="1569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C00000"/>
                </a:solidFill>
                <a:latin typeface="Times" charset="0"/>
                <a:ea typeface="MS PGothic" charset="0"/>
                <a:cs typeface="MS PGothic" charset="0"/>
                <a:sym typeface="Times" charset="0"/>
              </a:rPr>
              <a:t>What does the theorem tell us about this frontier set?</a:t>
            </a:r>
          </a:p>
          <a:p>
            <a:pPr marL="39688">
              <a:spcBef>
                <a:spcPts val="1450"/>
              </a:spcBef>
            </a:pPr>
            <a:r>
              <a:rPr lang="en-US" b="1" dirty="0">
                <a:solidFill>
                  <a:srgbClr val="6633CC"/>
                </a:solidFill>
                <a:latin typeface="Times" charset="0"/>
                <a:ea typeface="MS PGothic" charset="0"/>
                <a:cs typeface="MS PGothic" charset="0"/>
                <a:sym typeface="Times" charset="0"/>
              </a:rPr>
              <a:t>(Cortland, 20 miles)    (Dryden, 11 miles)</a:t>
            </a:r>
          </a:p>
          <a:p>
            <a:pPr marL="39688">
              <a:spcBef>
                <a:spcPts val="0"/>
              </a:spcBef>
            </a:pPr>
            <a:r>
              <a:rPr lang="en-US" b="1" dirty="0">
                <a:solidFill>
                  <a:srgbClr val="6633CC"/>
                </a:solidFill>
                <a:latin typeface="Times" charset="0"/>
                <a:ea typeface="MS PGothic" charset="0"/>
                <a:cs typeface="MS PGothic" charset="0"/>
                <a:sym typeface="Times" charset="0"/>
              </a:rPr>
              <a:t>(Enfield, 10 miles)       (</a:t>
            </a:r>
            <a:r>
              <a:rPr lang="en-US" b="1" dirty="0" err="1">
                <a:solidFill>
                  <a:srgbClr val="6633CC"/>
                </a:solidFill>
                <a:latin typeface="Times" charset="0"/>
                <a:ea typeface="MS PGothic" charset="0"/>
                <a:cs typeface="MS PGothic" charset="0"/>
                <a:sym typeface="Times" charset="0"/>
              </a:rPr>
              <a:t>Tburg</a:t>
            </a:r>
            <a:r>
              <a:rPr lang="en-US" b="1" dirty="0">
                <a:solidFill>
                  <a:srgbClr val="6633CC"/>
                </a:solidFill>
                <a:latin typeface="Times" charset="0"/>
                <a:ea typeface="MS PGothic" charset="0"/>
                <a:cs typeface="MS PGothic" charset="0"/>
                <a:sym typeface="Times" charset="0"/>
              </a:rPr>
              <a:t>, 15 miles)</a:t>
            </a: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57" name="Rectangle 5">
            <a:extLst>
              <a:ext uri="{FF2B5EF4-FFF2-40B4-BE49-F238E27FC236}">
                <a16:creationId xmlns:a16="http://schemas.microsoft.com/office/drawing/2014/main" id="{F274F8B2-0556-4E43-BB96-167A48241A85}"/>
              </a:ext>
            </a:extLst>
          </p:cNvPr>
          <p:cNvSpPr>
            <a:spLocks/>
          </p:cNvSpPr>
          <p:nvPr/>
        </p:nvSpPr>
        <p:spPr bwMode="auto">
          <a:xfrm>
            <a:off x="533400" y="4038769"/>
            <a:ext cx="7315200" cy="2514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C00000"/>
                </a:solidFill>
                <a:latin typeface="Times" charset="0"/>
                <a:ea typeface="MS PGothic" charset="0"/>
                <a:cs typeface="MS PGothic" charset="0"/>
                <a:sym typeface="Times" charset="0"/>
              </a:rPr>
              <a:t>Answer: The shortest path from the start node to Enfield has length 10 miles.</a:t>
            </a:r>
            <a:endParaRPr lang="en-US" b="1" dirty="0">
              <a:solidFill>
                <a:srgbClr val="6633CC"/>
              </a:solidFill>
              <a:latin typeface="Times" charset="0"/>
              <a:ea typeface="MS PGothic" charset="0"/>
              <a:cs typeface="MS PGothic" charset="0"/>
              <a:sym typeface="Times" charset="0"/>
            </a:endParaRPr>
          </a:p>
          <a:p>
            <a:pPr marL="39688">
              <a:spcBef>
                <a:spcPts val="1450"/>
              </a:spcBef>
            </a:pPr>
            <a:r>
              <a:rPr lang="en-US" dirty="0">
                <a:solidFill>
                  <a:schemeClr val="tx1"/>
                </a:solidFill>
                <a:latin typeface="Times" charset="0"/>
                <a:ea typeface="MS PGothic" charset="0"/>
                <a:cs typeface="MS PGothic" charset="0"/>
                <a:sym typeface="Times" charset="0"/>
              </a:rPr>
              <a:t>Note: the following answer is incorrect because we haven’t said a word about the algorithm! We are just investigating properties of the invariant:</a:t>
            </a:r>
          </a:p>
          <a:p>
            <a:pPr marL="39688">
              <a:spcBef>
                <a:spcPts val="1450"/>
              </a:spcBef>
            </a:pPr>
            <a:r>
              <a:rPr lang="en-US" dirty="0">
                <a:solidFill>
                  <a:srgbClr val="C00000"/>
                </a:solidFill>
                <a:latin typeface="Times" charset="0"/>
                <a:ea typeface="MS PGothic" charset="0"/>
                <a:cs typeface="MS PGothic" charset="0"/>
                <a:sym typeface="Times" charset="0"/>
              </a:rPr>
              <a:t>Enfield can be moved to the settled set.</a:t>
            </a:r>
          </a:p>
          <a:p>
            <a:pPr marL="39688">
              <a:spcBef>
                <a:spcPts val="1450"/>
              </a:spcBef>
            </a:pP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Tree>
    <p:extLst>
      <p:ext uri="{BB962C8B-B14F-4D97-AF65-F5344CB8AC3E}">
        <p14:creationId xmlns:p14="http://schemas.microsoft.com/office/powerpoint/2010/main" val="38999065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F88AA639-05E3-BE48-9AFC-4A5BF67776D0}" type="slidenum">
              <a:rPr lang="en-US" sz="1400" b="0">
                <a:solidFill>
                  <a:schemeClr val="tx1"/>
                </a:solidFill>
                <a:latin typeface="Times" charset="0"/>
                <a:ea typeface="MS PGothic" charset="0"/>
                <a:cs typeface="MS PGothic" charset="0"/>
                <a:sym typeface="Times" charset="0"/>
              </a:rPr>
              <a:pPr algn="l" eaLnBrk="1" hangingPunct="1"/>
              <a:t>14</a:t>
            </a:fld>
            <a:endParaRPr lang="en-US" sz="1400" b="0">
              <a:solidFill>
                <a:schemeClr val="tx1"/>
              </a:solidFill>
              <a:latin typeface="Times" charset="0"/>
              <a:ea typeface="MS PGothic" charset="0"/>
              <a:cs typeface="MS PGothic" charset="0"/>
              <a:sym typeface="Times" charset="0"/>
            </a:endParaRPr>
          </a:p>
        </p:txBody>
      </p:sp>
      <p:sp>
        <p:nvSpPr>
          <p:cNvPr id="51202" name="Rectangle 1"/>
          <p:cNvSpPr>
            <a:spLocks/>
          </p:cNvSpPr>
          <p:nvPr/>
        </p:nvSpPr>
        <p:spPr bwMode="auto">
          <a:xfrm>
            <a:off x="228600" y="1981200"/>
            <a:ext cx="38862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496888" indent="-457200">
              <a:spcBef>
                <a:spcPts val="288"/>
              </a:spcBef>
            </a:pPr>
            <a:r>
              <a:rPr lang="en-US" b="1" dirty="0">
                <a:solidFill>
                  <a:srgbClr val="CC0000"/>
                </a:solidFill>
                <a:latin typeface="Times" charset="0"/>
                <a:ea typeface="MS PGothic" charset="0"/>
                <a:cs typeface="MS PGothic" charset="0"/>
                <a:sym typeface="Times" charset="0"/>
              </a:rPr>
              <a:t>1.  For s</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d[s]</a:t>
            </a:r>
            <a:r>
              <a:rPr lang="en-US" dirty="0">
                <a:solidFill>
                  <a:schemeClr val="tx1"/>
                </a:solidFill>
                <a:latin typeface="Times" charset="0"/>
                <a:ea typeface="MS PGothic" charset="0"/>
                <a:cs typeface="MS PGothic" charset="0"/>
                <a:sym typeface="Times" charset="0"/>
              </a:rPr>
              <a:t> is length of</a:t>
            </a:r>
          </a:p>
          <a:p>
            <a:pPr marL="496888" indent="-457200">
              <a:spcBef>
                <a:spcPts val="288"/>
              </a:spcBef>
            </a:pPr>
            <a:r>
              <a:rPr lang="en-US" dirty="0">
                <a:solidFill>
                  <a:schemeClr val="tx1"/>
                </a:solidFill>
                <a:latin typeface="Times" charset="0"/>
                <a:ea typeface="MS PGothic" charset="0"/>
                <a:cs typeface="MS PGothic" charset="0"/>
                <a:sym typeface="Times" charset="0"/>
              </a:rPr>
              <a:t>     shortest v</a:t>
            </a:r>
            <a:r>
              <a:rPr lang="en-US" dirty="0">
                <a:solidFill>
                  <a:schemeClr val="tx1"/>
                </a:solidFill>
                <a:latin typeface="Times" charset="0"/>
                <a:ea typeface="MS PGothic" charset="0"/>
                <a:cs typeface="MS PGothic" charset="0"/>
                <a:sym typeface="Symbol" charset="0"/>
              </a:rPr>
              <a:t> </a:t>
            </a:r>
            <a:r>
              <a:rPr lang="en-US" dirty="0">
                <a:solidFill>
                  <a:schemeClr val="tx1"/>
                </a:solidFill>
                <a:latin typeface="Times" charset="0"/>
                <a:ea typeface="MS PGothic" charset="0"/>
                <a:cs typeface="MS PGothic" charset="0"/>
                <a:sym typeface="Times" charset="0"/>
              </a:rPr>
              <a:t>s path.</a:t>
            </a:r>
            <a:r>
              <a:rPr lang="en-US" dirty="0">
                <a:solidFill>
                  <a:srgbClr val="333399"/>
                </a:solidFill>
                <a:latin typeface="Times" charset="0"/>
                <a:ea typeface="MS PGothic" charset="0"/>
                <a:cs typeface="MS PGothic" charset="0"/>
                <a:sym typeface="Times" charset="0"/>
              </a:rPr>
              <a:t>   </a:t>
            </a:r>
          </a:p>
        </p:txBody>
      </p:sp>
      <p:grpSp>
        <p:nvGrpSpPr>
          <p:cNvPr id="51203" name="Group 2"/>
          <p:cNvGrpSpPr>
            <a:grpSpLocks/>
          </p:cNvGrpSpPr>
          <p:nvPr/>
        </p:nvGrpSpPr>
        <p:grpSpPr bwMode="auto">
          <a:xfrm>
            <a:off x="457200" y="1066800"/>
            <a:ext cx="3657600" cy="838200"/>
            <a:chOff x="0" y="0"/>
            <a:chExt cx="2304" cy="528"/>
          </a:xfrm>
        </p:grpSpPr>
        <p:sp>
          <p:nvSpPr>
            <p:cNvPr id="51216" name="Rectangle 3"/>
            <p:cNvSpPr>
              <a:spLocks/>
            </p:cNvSpPr>
            <p:nvPr/>
          </p:nvSpPr>
          <p:spPr bwMode="auto">
            <a:xfrm>
              <a:off x="0" y="0"/>
              <a:ext cx="432" cy="528"/>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7" name="Rectangle 4"/>
            <p:cNvSpPr>
              <a:spLocks/>
            </p:cNvSpPr>
            <p:nvPr/>
          </p:nvSpPr>
          <p:spPr bwMode="auto">
            <a:xfrm>
              <a:off x="960" y="0"/>
              <a:ext cx="432" cy="528"/>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8" name="Rectangle 5"/>
            <p:cNvSpPr>
              <a:spLocks/>
            </p:cNvSpPr>
            <p:nvPr/>
          </p:nvSpPr>
          <p:spPr bwMode="auto">
            <a:xfrm>
              <a:off x="1920" y="0"/>
              <a:ext cx="384" cy="528"/>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9" name="Line 6"/>
            <p:cNvSpPr>
              <a:spLocks noChangeShapeType="1"/>
            </p:cNvSpPr>
            <p:nvPr/>
          </p:nvSpPr>
          <p:spPr bwMode="auto">
            <a:xfrm>
              <a:off x="431" y="96"/>
              <a:ext cx="529" cy="0"/>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1220" name="Line 7"/>
            <p:cNvSpPr>
              <a:spLocks noChangeShapeType="1"/>
            </p:cNvSpPr>
            <p:nvPr/>
          </p:nvSpPr>
          <p:spPr bwMode="auto">
            <a:xfrm>
              <a:off x="431" y="336"/>
              <a:ext cx="529" cy="0"/>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1221" name="Line 8"/>
            <p:cNvSpPr>
              <a:spLocks noChangeShapeType="1"/>
            </p:cNvSpPr>
            <p:nvPr/>
          </p:nvSpPr>
          <p:spPr bwMode="auto">
            <a:xfrm>
              <a:off x="1344" y="96"/>
              <a:ext cx="576"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1222" name="Line 9"/>
            <p:cNvSpPr>
              <a:spLocks noChangeShapeType="1"/>
            </p:cNvSpPr>
            <p:nvPr/>
          </p:nvSpPr>
          <p:spPr bwMode="auto">
            <a:xfrm>
              <a:off x="1344" y="240"/>
              <a:ext cx="576"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51204" name="Rectangle 10"/>
          <p:cNvSpPr>
            <a:spLocks/>
          </p:cNvSpPr>
          <p:nvPr/>
        </p:nvSpPr>
        <p:spPr bwMode="auto">
          <a:xfrm>
            <a:off x="228600" y="4114800"/>
            <a:ext cx="4114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CC0000"/>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 Edges leaving S go to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r>
              <a:rPr lang="en-US" dirty="0">
                <a:solidFill>
                  <a:srgbClr val="333399"/>
                </a:solidFill>
                <a:latin typeface="Times" charset="0"/>
                <a:ea typeface="MS PGothic" charset="0"/>
                <a:cs typeface="MS PGothic" charset="0"/>
                <a:sym typeface="Times" charset="0"/>
              </a:rPr>
              <a:t>   </a:t>
            </a:r>
          </a:p>
        </p:txBody>
      </p:sp>
      <p:sp>
        <p:nvSpPr>
          <p:cNvPr id="51205" name="Rectangle 11"/>
          <p:cNvSpPr>
            <a:spLocks/>
          </p:cNvSpPr>
          <p:nvPr/>
        </p:nvSpPr>
        <p:spPr bwMode="auto">
          <a:xfrm>
            <a:off x="533400" y="685800"/>
            <a:ext cx="39624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38"/>
              </a:spcBef>
            </a:pPr>
            <a:r>
              <a:rPr lang="en-US" b="1">
                <a:solidFill>
                  <a:srgbClr val="0000FF"/>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S</a:t>
            </a:r>
            <a:r>
              <a:rPr lang="en-US" b="1">
                <a:solidFill>
                  <a:srgbClr val="0000FF"/>
                </a:solidFill>
                <a:latin typeface="Times" charset="0"/>
                <a:ea typeface="MS PGothic" charset="0"/>
                <a:cs typeface="MS PGothic" charset="0"/>
                <a:sym typeface="Times" charset="0"/>
              </a:rPr>
              <a:t>                  F          </a:t>
            </a:r>
            <a:r>
              <a:rPr lang="en-US" b="1">
                <a:solidFill>
                  <a:schemeClr val="tx1"/>
                </a:solidFill>
                <a:latin typeface="Times" charset="0"/>
                <a:ea typeface="MS PGothic" charset="0"/>
                <a:cs typeface="MS PGothic" charset="0"/>
                <a:sym typeface="Times" charset="0"/>
              </a:rPr>
              <a:t>Far off</a:t>
            </a:r>
          </a:p>
        </p:txBody>
      </p:sp>
      <p:sp>
        <p:nvSpPr>
          <p:cNvPr id="51206" name="Rectangle 12"/>
          <p:cNvSpPr>
            <a:spLocks/>
          </p:cNvSpPr>
          <p:nvPr/>
        </p:nvSpPr>
        <p:spPr bwMode="auto">
          <a:xfrm>
            <a:off x="228600" y="2819400"/>
            <a:ext cx="3962400" cy="128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rgbClr val="0000FF"/>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b="1" dirty="0">
                <a:solidFill>
                  <a:srgbClr val="0000FF"/>
                </a:solidFill>
                <a:latin typeface="Times" charset="0"/>
                <a:ea typeface="MS PGothic" charset="0"/>
                <a:cs typeface="MS PGothic" charset="0"/>
                <a:sym typeface="Times" charset="0"/>
              </a:rPr>
              <a:t>For f, d[f]</a:t>
            </a:r>
            <a:r>
              <a:rPr lang="en-US" b="1"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a:t>
            </a:r>
          </a:p>
          <a:p>
            <a:pPr marL="39688">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using</a:t>
            </a:r>
          </a:p>
          <a:p>
            <a:pPr marL="39688">
              <a:spcBef>
                <a:spcPts val="288"/>
              </a:spcBef>
            </a:pPr>
            <a:r>
              <a:rPr lang="en-US" dirty="0">
                <a:solidFill>
                  <a:schemeClr val="tx1"/>
                </a:solidFill>
                <a:latin typeface="Times" charset="0"/>
                <a:ea typeface="MS PGothic" charset="0"/>
                <a:cs typeface="MS PGothic" charset="0"/>
                <a:sym typeface="Times" charset="0"/>
              </a:rPr>
              <a:t>     </a:t>
            </a:r>
            <a:r>
              <a:rPr lang="en-US" b="1" dirty="0">
                <a:solidFill>
                  <a:srgbClr val="CC0004"/>
                </a:solidFill>
                <a:latin typeface="Times" charset="0"/>
                <a:ea typeface="MS PGothic" charset="0"/>
                <a:cs typeface="MS PGothic" charset="0"/>
                <a:sym typeface="Times" charset="0"/>
              </a:rPr>
              <a:t>red nodes </a:t>
            </a:r>
            <a:r>
              <a:rPr lang="en-US" dirty="0">
                <a:solidFill>
                  <a:schemeClr val="tx1"/>
                </a:solidFill>
                <a:latin typeface="Times" charset="0"/>
                <a:ea typeface="MS PGothic" charset="0"/>
                <a:cs typeface="MS PGothic" charset="0"/>
                <a:sym typeface="Times" charset="0"/>
              </a:rPr>
              <a:t>(except for </a:t>
            </a:r>
            <a:r>
              <a:rPr lang="en-US" b="1"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5134"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5135" name="Rectangle 15"/>
          <p:cNvSpPr>
            <a:spLocks/>
          </p:cNvSpPr>
          <p:nvPr/>
        </p:nvSpPr>
        <p:spPr bwMode="auto">
          <a:xfrm>
            <a:off x="4419600" y="762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51210" name="Rectangle 16"/>
          <p:cNvSpPr>
            <a:spLocks/>
          </p:cNvSpPr>
          <p:nvPr/>
        </p:nvSpPr>
        <p:spPr bwMode="auto">
          <a:xfrm>
            <a:off x="304800" y="4648200"/>
            <a:ext cx="3810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38"/>
              </a:spcBef>
            </a:pPr>
            <a:r>
              <a:rPr lang="en-US" b="1" dirty="0">
                <a:solidFill>
                  <a:schemeClr val="tx1"/>
                </a:solidFill>
                <a:latin typeface="Times" charset="0"/>
                <a:ea typeface="MS PGothic" charset="0"/>
                <a:cs typeface="MS PGothic" charset="0"/>
                <a:sym typeface="Times" charset="0"/>
              </a:rPr>
              <a:t>Theorem:</a:t>
            </a:r>
            <a:r>
              <a:rPr lang="en-US" dirty="0">
                <a:solidFill>
                  <a:schemeClr val="tx1"/>
                </a:solidFill>
                <a:latin typeface="Times" charset="0"/>
                <a:ea typeface="MS PGothic" charset="0"/>
                <a:cs typeface="MS PGothic" charset="0"/>
                <a:sym typeface="Times" charset="0"/>
              </a:rPr>
              <a:t> For a node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b="1" dirty="0">
                <a:solidFill>
                  <a:srgbClr val="0000FF"/>
                </a:solidFill>
                <a:latin typeface="Times" charset="0"/>
                <a:ea typeface="MS PGothic" charset="0"/>
                <a:cs typeface="MS PGothic" charset="0"/>
                <a:sym typeface="Times" charset="0"/>
              </a:rPr>
              <a:t>F</a:t>
            </a:r>
          </a:p>
          <a:p>
            <a:pPr marL="39688">
              <a:spcBef>
                <a:spcPts val="138"/>
              </a:spcBef>
            </a:pPr>
            <a:r>
              <a:rPr lang="en-US" dirty="0">
                <a:solidFill>
                  <a:schemeClr val="tx1"/>
                </a:solidFill>
                <a:latin typeface="Times" charset="0"/>
                <a:ea typeface="MS PGothic" charset="0"/>
                <a:cs typeface="MS PGothic" charset="0"/>
                <a:sym typeface="Times" charset="0"/>
              </a:rPr>
              <a:t>with min d value, d[f] is</a:t>
            </a:r>
          </a:p>
          <a:p>
            <a:pPr marL="39688">
              <a:spcBef>
                <a:spcPts val="138"/>
              </a:spcBef>
            </a:pPr>
            <a:r>
              <a:rPr lang="en-US" dirty="0">
                <a:solidFill>
                  <a:schemeClr val="tx1"/>
                </a:solidFill>
                <a:latin typeface="Times" charset="0"/>
                <a:ea typeface="MS PGothic" charset="0"/>
                <a:cs typeface="MS PGothic" charset="0"/>
                <a:sym typeface="Times" charset="0"/>
              </a:rPr>
              <a:t>shortest path length</a:t>
            </a:r>
          </a:p>
        </p:txBody>
      </p:sp>
      <p:sp>
        <p:nvSpPr>
          <p:cNvPr id="51211" name="Oval 17"/>
          <p:cNvSpPr>
            <a:spLocks/>
          </p:cNvSpPr>
          <p:nvPr/>
        </p:nvSpPr>
        <p:spPr bwMode="auto">
          <a:xfrm>
            <a:off x="2095500" y="1384300"/>
            <a:ext cx="304800" cy="304800"/>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2" name="Rectangle 18"/>
          <p:cNvSpPr>
            <a:spLocks/>
          </p:cNvSpPr>
          <p:nvPr/>
        </p:nvSpPr>
        <p:spPr bwMode="auto">
          <a:xfrm>
            <a:off x="2133600" y="1295400"/>
            <a:ext cx="457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v</a:t>
            </a:r>
          </a:p>
        </p:txBody>
      </p:sp>
      <p:sp>
        <p:nvSpPr>
          <p:cNvPr id="51213" name="Rectangle 19"/>
          <p:cNvSpPr>
            <a:spLocks noGrp="1" noChangeArrowheads="1"/>
          </p:cNvSpPr>
          <p:nvPr>
            <p:ph type="title"/>
          </p:nvPr>
        </p:nvSpPr>
        <p:spPr>
          <a:xfrm>
            <a:off x="292100" y="165100"/>
            <a:ext cx="2552700" cy="660400"/>
          </a:xfrm>
        </p:spPr>
        <p:txBody>
          <a:bodyPr rIns="132080" anchor="t"/>
          <a:lstStyle/>
          <a:p>
            <a:pPr eaLnBrk="1" hangingPunct="1"/>
            <a:r>
              <a:rPr lang="en-US" sz="2800" b="1">
                <a:solidFill>
                  <a:srgbClr val="CC0000"/>
                </a:solidFill>
                <a:latin typeface="Tw Cen MT" charset="0"/>
                <a:sym typeface="Times" charset="0"/>
              </a:rPr>
              <a:t>The algorithm</a:t>
            </a:r>
            <a:endParaRPr lang="en-US" sz="2800" b="1">
              <a:solidFill>
                <a:srgbClr val="CC0000"/>
              </a:solidFill>
              <a:latin typeface="Tw Cen MT" charset="0"/>
              <a:ea typeface="ヒラギノ明朝 ProN W6" charset="0"/>
              <a:cs typeface="ヒラギノ明朝 ProN W6" charset="0"/>
              <a:sym typeface="Times" charset="0"/>
            </a:endParaRPr>
          </a:p>
        </p:txBody>
      </p:sp>
      <p:sp>
        <p:nvSpPr>
          <p:cNvPr id="51214" name="Rectangle 20"/>
          <p:cNvSpPr>
            <a:spLocks/>
          </p:cNvSpPr>
          <p:nvPr/>
        </p:nvSpPr>
        <p:spPr bwMode="auto">
          <a:xfrm>
            <a:off x="4267200" y="4991100"/>
            <a:ext cx="41910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1:</a:t>
            </a:r>
            <a:r>
              <a:rPr lang="en-US" dirty="0">
                <a:solidFill>
                  <a:schemeClr val="tx1"/>
                </a:solidFill>
                <a:latin typeface="Times" charset="0"/>
                <a:ea typeface="MS PGothic" charset="0"/>
                <a:cs typeface="MS PGothic" charset="0"/>
                <a:sym typeface="Times" charset="0"/>
              </a:rPr>
              <a:t> </a:t>
            </a:r>
          </a:p>
        </p:txBody>
      </p:sp>
      <p:sp>
        <p:nvSpPr>
          <p:cNvPr id="5141" name="Rectangle 21"/>
          <p:cNvSpPr>
            <a:spLocks/>
          </p:cNvSpPr>
          <p:nvPr/>
        </p:nvSpPr>
        <p:spPr bwMode="auto">
          <a:xfrm>
            <a:off x="4305300" y="5422900"/>
            <a:ext cx="4114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How does the loop start? What is done to truthify the invariant?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141"/>
                                        </p:tgtEl>
                                        <p:attrNameLst>
                                          <p:attrName>style.visibility</p:attrName>
                                        </p:attrNameLst>
                                      </p:cBhvr>
                                      <p:to>
                                        <p:strVal val="visible"/>
                                      </p:to>
                                    </p:set>
                                    <p:anim calcmode="lin" valueType="num">
                                      <p:cBhvr additive="base">
                                        <p:cTn id="7" dur="500" fill="hold"/>
                                        <p:tgtEl>
                                          <p:spTgt spid="5141"/>
                                        </p:tgtEl>
                                        <p:attrNameLst>
                                          <p:attrName>ppt_x</p:attrName>
                                        </p:attrNameLst>
                                      </p:cBhvr>
                                      <p:tavLst>
                                        <p:tav tm="0">
                                          <p:val>
                                            <p:strVal val="#ppt_x"/>
                                          </p:val>
                                        </p:tav>
                                        <p:tav tm="100000">
                                          <p:val>
                                            <p:strVal val="#ppt_x"/>
                                          </p:val>
                                        </p:tav>
                                      </p:tavLst>
                                    </p:anim>
                                    <p:anim calcmode="lin" valueType="num">
                                      <p:cBhvr additive="base">
                                        <p:cTn id="8"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34"/>
                                        </p:tgtEl>
                                        <p:attrNameLst>
                                          <p:attrName>style.visibility</p:attrName>
                                        </p:attrNameLst>
                                      </p:cBhvr>
                                      <p:to>
                                        <p:strVal val="visible"/>
                                      </p:to>
                                    </p:set>
                                    <p:anim calcmode="lin" valueType="num">
                                      <p:cBhvr additive="base">
                                        <p:cTn id="13" dur="500" fill="hold"/>
                                        <p:tgtEl>
                                          <p:spTgt spid="5134"/>
                                        </p:tgtEl>
                                        <p:attrNameLst>
                                          <p:attrName>ppt_x</p:attrName>
                                        </p:attrNameLst>
                                      </p:cBhvr>
                                      <p:tavLst>
                                        <p:tav tm="0">
                                          <p:val>
                                            <p:strVal val="1+#ppt_w/2"/>
                                          </p:val>
                                        </p:tav>
                                        <p:tav tm="100000">
                                          <p:val>
                                            <p:strVal val="#ppt_x"/>
                                          </p:val>
                                        </p:tav>
                                      </p:tavLst>
                                    </p:anim>
                                    <p:anim calcmode="lin" valueType="num">
                                      <p:cBhvr additive="base">
                                        <p:cTn id="14" dur="500" fill="hold"/>
                                        <p:tgtEl>
                                          <p:spTgt spid="513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2" fill="hold" grpId="0" nodeType="afterEffect" nodePh="1">
                                  <p:stCondLst>
                                    <p:cond delay="500"/>
                                  </p:stCondLst>
                                  <p:endCondLst>
                                    <p:cond evt="begin" delay="0">
                                      <p:tn val="16"/>
                                    </p:cond>
                                  </p:endCondLst>
                                  <p:childTnLst>
                                    <p:set>
                                      <p:cBhvr>
                                        <p:cTn id="17" dur="1" fill="hold">
                                          <p:stCondLst>
                                            <p:cond delay="0"/>
                                          </p:stCondLst>
                                        </p:cTn>
                                        <p:tgtEl>
                                          <p:spTgt spid="5135"/>
                                        </p:tgtEl>
                                        <p:attrNameLst>
                                          <p:attrName>style.visibility</p:attrName>
                                        </p:attrNameLst>
                                      </p:cBhvr>
                                      <p:to>
                                        <p:strVal val="visible"/>
                                      </p:to>
                                    </p:set>
                                    <p:anim calcmode="lin" valueType="num">
                                      <p:cBhvr additive="base">
                                        <p:cTn id="18" dur="500" fill="hold"/>
                                        <p:tgtEl>
                                          <p:spTgt spid="5135"/>
                                        </p:tgtEl>
                                        <p:attrNameLst>
                                          <p:attrName>ppt_x</p:attrName>
                                        </p:attrNameLst>
                                      </p:cBhvr>
                                      <p:tavLst>
                                        <p:tav tm="0">
                                          <p:val>
                                            <p:strVal val="1+#ppt_w/2"/>
                                          </p:val>
                                        </p:tav>
                                        <p:tav tm="100000">
                                          <p:val>
                                            <p:strVal val="#ppt_x"/>
                                          </p:val>
                                        </p:tav>
                                      </p:tavLst>
                                    </p:anim>
                                    <p:anim calcmode="lin" valueType="num">
                                      <p:cBhvr additive="base">
                                        <p:cTn id="19" dur="500" fill="hold"/>
                                        <p:tgtEl>
                                          <p:spTgt spid="5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utoUpdateAnimBg="0"/>
      <p:bldP spid="5135" grpId="0" autoUpdateAnimBg="0"/>
      <p:bldP spid="514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73235B1F-F2ED-AF4B-A141-241A54FA0A80}" type="slidenum">
              <a:rPr lang="en-US" sz="1400" b="0">
                <a:solidFill>
                  <a:schemeClr val="tx1"/>
                </a:solidFill>
                <a:latin typeface="Times" charset="0"/>
                <a:ea typeface="MS PGothic" charset="0"/>
                <a:cs typeface="MS PGothic" charset="0"/>
                <a:sym typeface="Times" charset="0"/>
              </a:rPr>
              <a:pPr algn="l" eaLnBrk="1" hangingPunct="1"/>
              <a:t>15</a:t>
            </a:fld>
            <a:endParaRPr lang="en-US" sz="1400" b="0">
              <a:solidFill>
                <a:schemeClr val="tx1"/>
              </a:solidFill>
              <a:latin typeface="Times" charset="0"/>
              <a:ea typeface="MS PGothic" charset="0"/>
              <a:cs typeface="MS PGothic" charset="0"/>
              <a:sym typeface="Times" charset="0"/>
            </a:endParaRPr>
          </a:p>
        </p:txBody>
      </p:sp>
      <p:sp>
        <p:nvSpPr>
          <p:cNvPr id="6145" name="Rectangle 1"/>
          <p:cNvSpPr>
            <a:spLocks/>
          </p:cNvSpPr>
          <p:nvPr/>
        </p:nvSpPr>
        <p:spPr bwMode="auto">
          <a:xfrm>
            <a:off x="4343400" y="5562600"/>
            <a:ext cx="4038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When does loop stop? When is array d completely calculated?</a:t>
            </a:r>
          </a:p>
        </p:txBody>
      </p:sp>
      <p:sp>
        <p:nvSpPr>
          <p:cNvPr id="53251" name="Rectangle 2"/>
          <p:cNvSpPr>
            <a:spLocks/>
          </p:cNvSpPr>
          <p:nvPr/>
        </p:nvSpPr>
        <p:spPr bwMode="auto">
          <a:xfrm>
            <a:off x="4419600" y="838200"/>
            <a:ext cx="4572000" cy="367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while</a:t>
            </a:r>
            <a:r>
              <a:rPr lang="en-US" dirty="0">
                <a:solidFill>
                  <a:schemeClr val="tx1"/>
                </a:solidFill>
                <a:latin typeface="Times" charset="0"/>
                <a:ea typeface="MS PGothic" charset="0"/>
                <a:cs typeface="MS PGothic" charset="0"/>
                <a:sym typeface="Times" charset="0"/>
              </a:rPr>
              <a:t> (               )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125"/>
              </a:spcBef>
            </a:pPr>
            <a:endParaRPr lang="en-US" sz="1000" dirty="0">
              <a:solidFill>
                <a:schemeClr val="tx1"/>
              </a:solidFill>
              <a:latin typeface="Times" charset="0"/>
              <a:ea typeface="MS PGothic" charset="0"/>
              <a:cs typeface="MS PGothic" charset="0"/>
              <a:sym typeface="Times" charset="0"/>
            </a:endParaRPr>
          </a:p>
          <a:p>
            <a:pPr marL="39688">
              <a:spcBef>
                <a:spcPts val="125"/>
              </a:spcBef>
            </a:pPr>
            <a:endParaRPr lang="en-US" sz="1000"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53252" name="Rectangle 3"/>
          <p:cNvSpPr>
            <a:spLocks/>
          </p:cNvSpPr>
          <p:nvPr/>
        </p:nvSpPr>
        <p:spPr bwMode="auto">
          <a:xfrm>
            <a:off x="228600" y="1981200"/>
            <a:ext cx="38862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496888" indent="-457200">
              <a:spcBef>
                <a:spcPts val="288"/>
              </a:spcBef>
            </a:pPr>
            <a:r>
              <a:rPr lang="en-US" b="1" dirty="0">
                <a:solidFill>
                  <a:srgbClr val="CC0000"/>
                </a:solidFill>
                <a:latin typeface="Times" charset="0"/>
                <a:ea typeface="MS PGothic" charset="0"/>
                <a:cs typeface="MS PGothic" charset="0"/>
                <a:sym typeface="Times" charset="0"/>
              </a:rPr>
              <a:t>1.  For s</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d[s]</a:t>
            </a:r>
            <a:r>
              <a:rPr lang="en-US" dirty="0">
                <a:solidFill>
                  <a:schemeClr val="tx1"/>
                </a:solidFill>
                <a:latin typeface="Times" charset="0"/>
                <a:ea typeface="MS PGothic" charset="0"/>
                <a:cs typeface="MS PGothic" charset="0"/>
                <a:sym typeface="Times" charset="0"/>
              </a:rPr>
              <a:t> is length of</a:t>
            </a:r>
          </a:p>
          <a:p>
            <a:pPr marL="496888" indent="-457200">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 </a:t>
            </a:r>
            <a:r>
              <a:rPr lang="en-US" dirty="0">
                <a:solidFill>
                  <a:schemeClr val="tx1"/>
                </a:solidFill>
                <a:latin typeface="Times" charset="0"/>
                <a:ea typeface="MS PGothic" charset="0"/>
                <a:cs typeface="MS PGothic" charset="0"/>
                <a:sym typeface="Times" charset="0"/>
              </a:rPr>
              <a:t>s path.</a:t>
            </a:r>
            <a:r>
              <a:rPr lang="en-US" dirty="0">
                <a:solidFill>
                  <a:srgbClr val="333399"/>
                </a:solidFill>
                <a:latin typeface="Times" charset="0"/>
                <a:ea typeface="MS PGothic" charset="0"/>
                <a:cs typeface="MS PGothic" charset="0"/>
                <a:sym typeface="Times" charset="0"/>
              </a:rPr>
              <a:t>   </a:t>
            </a:r>
          </a:p>
        </p:txBody>
      </p:sp>
      <p:grpSp>
        <p:nvGrpSpPr>
          <p:cNvPr id="53253" name="Group 4"/>
          <p:cNvGrpSpPr>
            <a:grpSpLocks/>
          </p:cNvGrpSpPr>
          <p:nvPr/>
        </p:nvGrpSpPr>
        <p:grpSpPr bwMode="auto">
          <a:xfrm>
            <a:off x="457200" y="1066800"/>
            <a:ext cx="3657600" cy="838200"/>
            <a:chOff x="0" y="0"/>
            <a:chExt cx="2304" cy="528"/>
          </a:xfrm>
        </p:grpSpPr>
        <p:sp>
          <p:nvSpPr>
            <p:cNvPr id="53264" name="Rectangle 5"/>
            <p:cNvSpPr>
              <a:spLocks/>
            </p:cNvSpPr>
            <p:nvPr/>
          </p:nvSpPr>
          <p:spPr bwMode="auto">
            <a:xfrm>
              <a:off x="0" y="0"/>
              <a:ext cx="432" cy="528"/>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5" name="Rectangle 6"/>
            <p:cNvSpPr>
              <a:spLocks/>
            </p:cNvSpPr>
            <p:nvPr/>
          </p:nvSpPr>
          <p:spPr bwMode="auto">
            <a:xfrm>
              <a:off x="960" y="0"/>
              <a:ext cx="432" cy="528"/>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6" name="Rectangle 7"/>
            <p:cNvSpPr>
              <a:spLocks/>
            </p:cNvSpPr>
            <p:nvPr/>
          </p:nvSpPr>
          <p:spPr bwMode="auto">
            <a:xfrm>
              <a:off x="1920" y="0"/>
              <a:ext cx="384" cy="528"/>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7" name="Line 8"/>
            <p:cNvSpPr>
              <a:spLocks noChangeShapeType="1"/>
            </p:cNvSpPr>
            <p:nvPr/>
          </p:nvSpPr>
          <p:spPr bwMode="auto">
            <a:xfrm>
              <a:off x="431" y="96"/>
              <a:ext cx="529" cy="0"/>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3268" name="Line 9"/>
            <p:cNvSpPr>
              <a:spLocks noChangeShapeType="1"/>
            </p:cNvSpPr>
            <p:nvPr/>
          </p:nvSpPr>
          <p:spPr bwMode="auto">
            <a:xfrm>
              <a:off x="431" y="336"/>
              <a:ext cx="529" cy="0"/>
            </a:xfrm>
            <a:prstGeom prst="line">
              <a:avLst/>
            </a:prstGeom>
            <a:noFill/>
            <a:ln w="254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3269" name="Line 10"/>
            <p:cNvSpPr>
              <a:spLocks noChangeShapeType="1"/>
            </p:cNvSpPr>
            <p:nvPr/>
          </p:nvSpPr>
          <p:spPr bwMode="auto">
            <a:xfrm>
              <a:off x="1344" y="96"/>
              <a:ext cx="576"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3270" name="Line 11"/>
            <p:cNvSpPr>
              <a:spLocks noChangeShapeType="1"/>
            </p:cNvSpPr>
            <p:nvPr/>
          </p:nvSpPr>
          <p:spPr bwMode="auto">
            <a:xfrm>
              <a:off x="1344" y="240"/>
              <a:ext cx="576"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53254" name="Rectangle 12"/>
          <p:cNvSpPr>
            <a:spLocks/>
          </p:cNvSpPr>
          <p:nvPr/>
        </p:nvSpPr>
        <p:spPr bwMode="auto">
          <a:xfrm>
            <a:off x="228600" y="4114800"/>
            <a:ext cx="4114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CC0000"/>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 Edges leaving S go to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r>
              <a:rPr lang="en-US" dirty="0">
                <a:solidFill>
                  <a:srgbClr val="333399"/>
                </a:solidFill>
                <a:latin typeface="Times" charset="0"/>
                <a:ea typeface="MS PGothic" charset="0"/>
                <a:cs typeface="MS PGothic" charset="0"/>
                <a:sym typeface="Times" charset="0"/>
              </a:rPr>
              <a:t>   </a:t>
            </a:r>
          </a:p>
        </p:txBody>
      </p:sp>
      <p:sp>
        <p:nvSpPr>
          <p:cNvPr id="53255" name="Rectangle 13"/>
          <p:cNvSpPr>
            <a:spLocks/>
          </p:cNvSpPr>
          <p:nvPr/>
        </p:nvSpPr>
        <p:spPr bwMode="auto">
          <a:xfrm>
            <a:off x="533400" y="685800"/>
            <a:ext cx="39624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38"/>
              </a:spcBef>
            </a:pPr>
            <a:r>
              <a:rPr lang="en-US" b="1">
                <a:solidFill>
                  <a:srgbClr val="0000FF"/>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S</a:t>
            </a:r>
            <a:r>
              <a:rPr lang="en-US" b="1">
                <a:solidFill>
                  <a:srgbClr val="0000FF"/>
                </a:solidFill>
                <a:latin typeface="Times" charset="0"/>
                <a:ea typeface="MS PGothic" charset="0"/>
                <a:cs typeface="MS PGothic" charset="0"/>
                <a:sym typeface="Times" charset="0"/>
              </a:rPr>
              <a:t>                  F          </a:t>
            </a:r>
            <a:r>
              <a:rPr lang="en-US" b="1">
                <a:solidFill>
                  <a:schemeClr val="tx1"/>
                </a:solidFill>
                <a:latin typeface="Times" charset="0"/>
                <a:ea typeface="MS PGothic" charset="0"/>
                <a:cs typeface="MS PGothic" charset="0"/>
                <a:sym typeface="Times" charset="0"/>
              </a:rPr>
              <a:t>Far off</a:t>
            </a:r>
          </a:p>
        </p:txBody>
      </p:sp>
      <p:sp>
        <p:nvSpPr>
          <p:cNvPr id="53256" name="Rectangle 14"/>
          <p:cNvSpPr>
            <a:spLocks/>
          </p:cNvSpPr>
          <p:nvPr/>
        </p:nvSpPr>
        <p:spPr bwMode="auto">
          <a:xfrm>
            <a:off x="228600" y="2819400"/>
            <a:ext cx="3962400" cy="128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rgbClr val="0000FF"/>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b="1" dirty="0">
                <a:solidFill>
                  <a:srgbClr val="0000FF"/>
                </a:solidFill>
                <a:latin typeface="Times" charset="0"/>
                <a:ea typeface="MS PGothic" charset="0"/>
                <a:cs typeface="MS PGothic" charset="0"/>
                <a:sym typeface="Times" charset="0"/>
              </a:rPr>
              <a:t>For f, d[f]</a:t>
            </a:r>
            <a:r>
              <a:rPr lang="en-US" b="1"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a:t>
            </a:r>
          </a:p>
          <a:p>
            <a:pPr marL="39688">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using</a:t>
            </a:r>
          </a:p>
          <a:p>
            <a:pPr marL="39688">
              <a:spcBef>
                <a:spcPts val="288"/>
              </a:spcBef>
            </a:pP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red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53260" name="Rectangle 18"/>
          <p:cNvSpPr>
            <a:spLocks/>
          </p:cNvSpPr>
          <p:nvPr/>
        </p:nvSpPr>
        <p:spPr bwMode="auto">
          <a:xfrm>
            <a:off x="304800" y="4648200"/>
            <a:ext cx="3810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38"/>
              </a:spcBef>
            </a:pPr>
            <a:r>
              <a:rPr lang="en-US" b="1" dirty="0">
                <a:solidFill>
                  <a:schemeClr val="tx1"/>
                </a:solidFill>
                <a:latin typeface="Times" charset="0"/>
                <a:ea typeface="MS PGothic" charset="0"/>
                <a:cs typeface="MS PGothic" charset="0"/>
                <a:sym typeface="Times" charset="0"/>
              </a:rPr>
              <a:t>Theorem:</a:t>
            </a:r>
            <a:r>
              <a:rPr lang="en-US" dirty="0">
                <a:solidFill>
                  <a:schemeClr val="tx1"/>
                </a:solidFill>
                <a:latin typeface="Times" charset="0"/>
                <a:ea typeface="MS PGothic" charset="0"/>
                <a:cs typeface="MS PGothic" charset="0"/>
                <a:sym typeface="Times" charset="0"/>
              </a:rPr>
              <a:t> For a node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b="1" dirty="0">
                <a:solidFill>
                  <a:srgbClr val="0000FF"/>
                </a:solidFill>
                <a:latin typeface="Times" charset="0"/>
                <a:ea typeface="MS PGothic" charset="0"/>
                <a:cs typeface="MS PGothic" charset="0"/>
                <a:sym typeface="Times" charset="0"/>
              </a:rPr>
              <a:t>F</a:t>
            </a:r>
          </a:p>
          <a:p>
            <a:pPr marL="39688">
              <a:spcBef>
                <a:spcPts val="138"/>
              </a:spcBef>
            </a:pPr>
            <a:r>
              <a:rPr lang="en-US" dirty="0">
                <a:solidFill>
                  <a:schemeClr val="tx1"/>
                </a:solidFill>
                <a:latin typeface="Times" charset="0"/>
                <a:ea typeface="MS PGothic" charset="0"/>
                <a:cs typeface="MS PGothic" charset="0"/>
                <a:sym typeface="Times" charset="0"/>
              </a:rPr>
              <a:t>with min d value, d[f] is</a:t>
            </a:r>
          </a:p>
          <a:p>
            <a:pPr marL="39688">
              <a:spcBef>
                <a:spcPts val="138"/>
              </a:spcBef>
            </a:pPr>
            <a:r>
              <a:rPr lang="en-US" dirty="0">
                <a:solidFill>
                  <a:schemeClr val="tx1"/>
                </a:solidFill>
                <a:latin typeface="Times" charset="0"/>
                <a:ea typeface="MS PGothic" charset="0"/>
                <a:cs typeface="MS PGothic" charset="0"/>
                <a:sym typeface="Times" charset="0"/>
              </a:rPr>
              <a:t>shortest path length</a:t>
            </a:r>
          </a:p>
        </p:txBody>
      </p:sp>
      <p:sp>
        <p:nvSpPr>
          <p:cNvPr id="6163" name="Rectangle 19"/>
          <p:cNvSpPr>
            <a:spLocks/>
          </p:cNvSpPr>
          <p:nvPr/>
        </p:nvSpPr>
        <p:spPr bwMode="auto">
          <a:xfrm>
            <a:off x="5486400" y="838200"/>
            <a:ext cx="1447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F </a:t>
            </a:r>
            <a:r>
              <a:rPr lang="en-US" dirty="0">
                <a:latin typeface="Times" charset="0"/>
                <a:ea typeface="ヒラギノ明朝 ProN W3" charset="0"/>
                <a:cs typeface="ヒラギノ明朝 ProN W3" charset="0"/>
                <a:sym typeface="Times" charset="0"/>
              </a:rPr>
              <a:t>≠ </a:t>
            </a:r>
            <a:r>
              <a:rPr lang="en-US" dirty="0">
                <a:solidFill>
                  <a:schemeClr val="tx1"/>
                </a:solidFill>
                <a:latin typeface="Times" charset="0"/>
                <a:ea typeface="MS PGothic" charset="0"/>
                <a:cs typeface="MS PGothic" charset="0"/>
                <a:sym typeface="Times" charset="0"/>
              </a:rPr>
              <a:t> {}</a:t>
            </a:r>
          </a:p>
        </p:txBody>
      </p:sp>
      <p:sp>
        <p:nvSpPr>
          <p:cNvPr id="53262" name="Rectangle 20"/>
          <p:cNvSpPr>
            <a:spLocks noGrp="1" noChangeArrowheads="1"/>
          </p:cNvSpPr>
          <p:nvPr>
            <p:ph type="title"/>
          </p:nvPr>
        </p:nvSpPr>
        <p:spPr>
          <a:xfrm>
            <a:off x="228600" y="228600"/>
            <a:ext cx="2603500" cy="635000"/>
          </a:xfrm>
        </p:spPr>
        <p:txBody>
          <a:bodyPr rIns="132080" anchor="t"/>
          <a:lstStyle/>
          <a:p>
            <a:pPr eaLnBrk="1" hangingPunct="1"/>
            <a:r>
              <a:rPr lang="en-US" sz="2800" b="1">
                <a:solidFill>
                  <a:srgbClr val="CC0000"/>
                </a:solidFill>
                <a:latin typeface="Tw Cen MT" charset="0"/>
                <a:sym typeface="Times" charset="0"/>
              </a:rPr>
              <a:t>The algorithm</a:t>
            </a:r>
            <a:endParaRPr lang="en-US" sz="2800" b="1">
              <a:solidFill>
                <a:srgbClr val="CC0000"/>
              </a:solidFill>
              <a:latin typeface="Tw Cen MT" charset="0"/>
              <a:ea typeface="ヒラギノ明朝 ProN W6" charset="0"/>
              <a:cs typeface="ヒラギノ明朝 ProN W6" charset="0"/>
              <a:sym typeface="Times" charset="0"/>
            </a:endParaRPr>
          </a:p>
        </p:txBody>
      </p:sp>
      <p:sp>
        <p:nvSpPr>
          <p:cNvPr id="53263" name="Rectangle 21"/>
          <p:cNvSpPr>
            <a:spLocks/>
          </p:cNvSpPr>
          <p:nvPr/>
        </p:nvSpPr>
        <p:spPr bwMode="auto">
          <a:xfrm>
            <a:off x="4343400" y="5181600"/>
            <a:ext cx="41910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2:</a:t>
            </a:r>
            <a:r>
              <a:rPr lang="en-US" dirty="0">
                <a:solidFill>
                  <a:schemeClr val="tx1"/>
                </a:solidFill>
                <a:latin typeface="Times" charset="0"/>
                <a:ea typeface="MS PGothic" charset="0"/>
                <a:cs typeface="MS PGothic" charset="0"/>
                <a:sym typeface="Times" charset="0"/>
              </a:rPr>
              <a:t> </a:t>
            </a:r>
          </a:p>
        </p:txBody>
      </p:sp>
      <p:sp>
        <p:nvSpPr>
          <p:cNvPr id="26"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63"/>
                                        </p:tgtEl>
                                        <p:attrNameLst>
                                          <p:attrName>style.visibility</p:attrName>
                                        </p:attrNameLst>
                                      </p:cBhvr>
                                      <p:to>
                                        <p:strVal val="visible"/>
                                      </p:to>
                                    </p:set>
                                    <p:anim calcmode="lin" valueType="num">
                                      <p:cBhvr additive="base">
                                        <p:cTn id="13" dur="500" fill="hold"/>
                                        <p:tgtEl>
                                          <p:spTgt spid="6163"/>
                                        </p:tgtEl>
                                        <p:attrNameLst>
                                          <p:attrName>ppt_x</p:attrName>
                                        </p:attrNameLst>
                                      </p:cBhvr>
                                      <p:tavLst>
                                        <p:tav tm="0">
                                          <p:val>
                                            <p:strVal val="1+#ppt_w/2"/>
                                          </p:val>
                                        </p:tav>
                                        <p:tav tm="100000">
                                          <p:val>
                                            <p:strVal val="#ppt_x"/>
                                          </p:val>
                                        </p:tav>
                                      </p:tavLst>
                                    </p:anim>
                                    <p:anim calcmode="lin" valueType="num">
                                      <p:cBhvr additive="base">
                                        <p:cTn id="14" dur="500" fill="hold"/>
                                        <p:tgtEl>
                                          <p:spTgt spid="6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P spid="616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16</a:t>
            </a:fld>
            <a:endParaRPr lang="en-US" sz="1400" b="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44566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              )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v </a:t>
            </a:r>
            <a:r>
              <a:rPr lang="en-US" altLang="en-US" dirty="0">
                <a:latin typeface="Times" pitchFamily="-84" charset="0"/>
                <a:ea typeface="MS PGothic" pitchFamily="34" charset="-128"/>
                <a:sym typeface="Symbol"/>
              </a:rPr>
              <a:t> </a:t>
            </a:r>
            <a:r>
              <a:rPr lang="en-US" dirty="0">
                <a:sym typeface="Times" charset="0"/>
              </a:rPr>
              <a:t>s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191000"/>
            <a:ext cx="411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a:solidFill>
                  <a:srgbClr val="0000FF"/>
                </a:solidFill>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S</a:t>
            </a:r>
            <a:r>
              <a:rPr lang="en-US" b="1">
                <a:solidFill>
                  <a:srgbClr val="0000FF"/>
                </a:solidFill>
                <a:latin typeface="Times" charset="0"/>
                <a:ea typeface="ヒラギノ明朝 ProN W3" charset="0"/>
                <a:sym typeface="Times" charset="0"/>
              </a:rPr>
              <a:t>                  F          </a:t>
            </a:r>
            <a:r>
              <a:rPr lang="en-US" b="1">
                <a:latin typeface="Times" charset="0"/>
                <a:ea typeface="ヒラギノ明朝 ProN W3" charset="0"/>
                <a:sym typeface="Times" charset="0"/>
              </a:rPr>
              <a:t>Far off</a:t>
            </a:r>
            <a:endParaRPr lang="en-US" b="1">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19400"/>
            <a:ext cx="3962400" cy="1274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914400" y="1524000"/>
            <a:ext cx="1676400" cy="457200"/>
            <a:chOff x="672" y="1392"/>
            <a:chExt cx="1056"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0" name="Line 23"/>
            <p:cNvSpPr>
              <a:spLocks noChangeShapeType="1"/>
            </p:cNvSpPr>
            <p:nvPr/>
          </p:nvSpPr>
          <p:spPr bwMode="auto">
            <a:xfrm>
              <a:off x="672" y="1536"/>
              <a:ext cx="76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61" name="Text Box 24"/>
            <p:cNvSpPr txBox="1">
              <a:spLocks noChangeArrowheads="1"/>
            </p:cNvSpPr>
            <p:nvPr/>
          </p:nvSpPr>
          <p:spPr bwMode="auto">
            <a:xfrm>
              <a:off x="1440" y="1392"/>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65" name="Group 49"/>
          <p:cNvGrpSpPr>
            <a:grpSpLocks/>
          </p:cNvGrpSpPr>
          <p:nvPr/>
        </p:nvGrpSpPr>
        <p:grpSpPr bwMode="auto">
          <a:xfrm>
            <a:off x="685800" y="1371600"/>
            <a:ext cx="2895600" cy="533400"/>
            <a:chOff x="432" y="864"/>
            <a:chExt cx="1824" cy="336"/>
          </a:xfrm>
        </p:grpSpPr>
        <p:sp>
          <p:nvSpPr>
            <p:cNvPr id="66" name="Oval 42"/>
            <p:cNvSpPr>
              <a:spLocks noChangeArrowheads="1"/>
            </p:cNvSpPr>
            <p:nvPr/>
          </p:nvSpPr>
          <p:spPr bwMode="auto">
            <a:xfrm>
              <a:off x="432" y="960"/>
              <a:ext cx="192" cy="192"/>
            </a:xfrm>
            <a:prstGeom prst="ellipse">
              <a:avLst/>
            </a:prstGeom>
            <a:solidFill>
              <a:schemeClr val="bg1"/>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grpSp>
          <p:nvGrpSpPr>
            <p:cNvPr id="55316" name="Group 47"/>
            <p:cNvGrpSpPr>
              <a:grpSpLocks/>
            </p:cNvGrpSpPr>
            <p:nvPr/>
          </p:nvGrpSpPr>
          <p:grpSpPr bwMode="auto">
            <a:xfrm>
              <a:off x="432" y="864"/>
              <a:ext cx="1824" cy="336"/>
              <a:chOff x="432" y="864"/>
              <a:chExt cx="1824" cy="336"/>
            </a:xfrm>
          </p:grpSpPr>
          <p:sp>
            <p:nvSpPr>
              <p:cNvPr id="68" name="Text Box 44"/>
              <p:cNvSpPr txBox="1">
                <a:spLocks noChangeArrowheads="1"/>
              </p:cNvSpPr>
              <p:nvPr/>
            </p:nvSpPr>
            <p:spPr bwMode="auto">
              <a:xfrm>
                <a:off x="432" y="912"/>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sp>
            <p:nvSpPr>
              <p:cNvPr id="69" name="Line 45"/>
              <p:cNvSpPr>
                <a:spLocks noChangeShapeType="1"/>
              </p:cNvSpPr>
              <p:nvPr/>
            </p:nvSpPr>
            <p:spPr bwMode="auto">
              <a:xfrm flipV="1">
                <a:off x="624" y="864"/>
                <a:ext cx="768" cy="192"/>
              </a:xfrm>
              <a:prstGeom prst="line">
                <a:avLst/>
              </a:prstGeom>
              <a:noFill/>
              <a:ln w="476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624" y="1008"/>
                <a:ext cx="1632" cy="48"/>
              </a:xfrm>
              <a:prstGeom prst="line">
                <a:avLst/>
              </a:prstGeom>
              <a:noFill/>
              <a:ln w="476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gr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8" name="Rectangle 25"/>
          <p:cNvSpPr>
            <a:spLocks/>
          </p:cNvSpPr>
          <p:nvPr/>
        </p:nvSpPr>
        <p:spPr bwMode="auto">
          <a:xfrm>
            <a:off x="2362200" y="5943600"/>
            <a:ext cx="6172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3:</a:t>
            </a: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Progress toward termination?</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1+#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499"/>
                                          </p:stCondLst>
                                        </p:cTn>
                                        <p:tgtEl>
                                          <p:spTgt spid="5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0-#ppt_w/2"/>
                                          </p:val>
                                        </p:tav>
                                        <p:tav tm="100000">
                                          <p:val>
                                            <p:strVal val="#ppt_x"/>
                                          </p:val>
                                        </p:tav>
                                      </p:tavLst>
                                    </p:anim>
                                    <p:anim calcmode="lin" valueType="num">
                                      <p:cBhvr additive="base">
                                        <p:cTn id="24"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21"/>
          <p:cNvSpPr>
            <a:spLocks/>
          </p:cNvSpPr>
          <p:nvPr/>
        </p:nvSpPr>
        <p:spPr bwMode="auto">
          <a:xfrm>
            <a:off x="4800600" y="1905000"/>
            <a:ext cx="4191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each </a:t>
            </a:r>
            <a:r>
              <a:rPr lang="en-US" dirty="0">
                <a:solidFill>
                  <a:schemeClr val="tx1"/>
                </a:solidFill>
                <a:latin typeface="Times" charset="0"/>
                <a:ea typeface="MS PGothic" charset="0"/>
                <a:cs typeface="MS PGothic" charset="0"/>
                <a:sym typeface="Times" charset="0"/>
              </a:rPr>
              <a:t>neighbor w of f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S or F)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else</a:t>
            </a:r>
            <a:r>
              <a:rPr lang="en-US" dirty="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17</a:t>
            </a:fld>
            <a:endParaRPr lang="en-US" sz="1400" b="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 (</a:t>
            </a:r>
            <a:r>
              <a:rPr lang="en-US" dirty="0">
                <a:latin typeface="Times" charset="0"/>
                <a:ea typeface="ヒラギノ明朝 ProN W3" charset="0"/>
                <a:sym typeface="Times" charset="0"/>
              </a:rPr>
              <a:t>              )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v </a:t>
            </a:r>
            <a:r>
              <a:rPr lang="en-US" altLang="en-US" dirty="0">
                <a:latin typeface="Times" pitchFamily="-84" charset="0"/>
                <a:ea typeface="MS PGothic" pitchFamily="34" charset="-128"/>
                <a:sym typeface="Symbol"/>
              </a:rPr>
              <a:t> </a:t>
            </a:r>
            <a:r>
              <a:rPr lang="en-US" dirty="0">
                <a:sym typeface="Times" charset="0"/>
              </a:rPr>
              <a:t>s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191000"/>
            <a:ext cx="411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a:solidFill>
                  <a:srgbClr val="0000FF"/>
                </a:solidFill>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S</a:t>
            </a:r>
            <a:r>
              <a:rPr lang="en-US" b="1">
                <a:solidFill>
                  <a:srgbClr val="0000FF"/>
                </a:solidFill>
                <a:latin typeface="Times" charset="0"/>
                <a:ea typeface="ヒラギノ明朝 ProN W3" charset="0"/>
                <a:sym typeface="Times" charset="0"/>
              </a:rPr>
              <a:t>                  F          </a:t>
            </a:r>
            <a:r>
              <a:rPr lang="en-US" b="1">
                <a:latin typeface="Times" charset="0"/>
                <a:ea typeface="ヒラギノ明朝 ProN W3" charset="0"/>
                <a:sym typeface="Times" charset="0"/>
              </a:rPr>
              <a:t>Far off</a:t>
            </a:r>
            <a:endParaRPr lang="en-US" b="1">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95600"/>
            <a:ext cx="3962400" cy="1274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a:t>
            </a:r>
          </a:p>
          <a:p>
            <a:pPr>
              <a:spcBef>
                <a:spcPct val="5000"/>
              </a:spcBef>
              <a:defRPr/>
            </a:pPr>
            <a:r>
              <a:rPr lang="en-US" dirty="0">
                <a:latin typeface="Times" charset="0"/>
                <a:ea typeface="ヒラギノ明朝 ProN W3" charset="0"/>
                <a:sym typeface="Times" charset="0"/>
              </a:rPr>
              <a:t>shortest path length</a:t>
            </a:r>
          </a:p>
        </p:txBody>
      </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65" name="Group 49"/>
          <p:cNvGrpSpPr>
            <a:grpSpLocks/>
          </p:cNvGrpSpPr>
          <p:nvPr/>
        </p:nvGrpSpPr>
        <p:grpSpPr bwMode="auto">
          <a:xfrm>
            <a:off x="685800" y="1371600"/>
            <a:ext cx="2895600" cy="533400"/>
            <a:chOff x="432" y="864"/>
            <a:chExt cx="1824" cy="336"/>
          </a:xfrm>
        </p:grpSpPr>
        <p:sp>
          <p:nvSpPr>
            <p:cNvPr id="66" name="Oval 42"/>
            <p:cNvSpPr>
              <a:spLocks noChangeArrowheads="1"/>
            </p:cNvSpPr>
            <p:nvPr/>
          </p:nvSpPr>
          <p:spPr bwMode="auto">
            <a:xfrm>
              <a:off x="432" y="960"/>
              <a:ext cx="192" cy="192"/>
            </a:xfrm>
            <a:prstGeom prst="ellipse">
              <a:avLst/>
            </a:prstGeom>
            <a:solidFill>
              <a:schemeClr val="bg1"/>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grpSp>
          <p:nvGrpSpPr>
            <p:cNvPr id="55316" name="Group 47"/>
            <p:cNvGrpSpPr>
              <a:grpSpLocks/>
            </p:cNvGrpSpPr>
            <p:nvPr/>
          </p:nvGrpSpPr>
          <p:grpSpPr bwMode="auto">
            <a:xfrm>
              <a:off x="432" y="864"/>
              <a:ext cx="1824" cy="336"/>
              <a:chOff x="432" y="864"/>
              <a:chExt cx="1824" cy="336"/>
            </a:xfrm>
          </p:grpSpPr>
          <p:sp>
            <p:nvSpPr>
              <p:cNvPr id="68" name="Text Box 44"/>
              <p:cNvSpPr txBox="1">
                <a:spLocks noChangeArrowheads="1"/>
              </p:cNvSpPr>
              <p:nvPr/>
            </p:nvSpPr>
            <p:spPr bwMode="auto">
              <a:xfrm>
                <a:off x="432" y="912"/>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sp>
            <p:nvSpPr>
              <p:cNvPr id="69" name="Line 45"/>
              <p:cNvSpPr>
                <a:spLocks noChangeShapeType="1"/>
              </p:cNvSpPr>
              <p:nvPr/>
            </p:nvSpPr>
            <p:spPr bwMode="auto">
              <a:xfrm flipV="1">
                <a:off x="624" y="864"/>
                <a:ext cx="768" cy="192"/>
              </a:xfrm>
              <a:prstGeom prst="line">
                <a:avLst/>
              </a:prstGeom>
              <a:noFill/>
              <a:ln w="476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624" y="1008"/>
                <a:ext cx="1632" cy="48"/>
              </a:xfrm>
              <a:prstGeom prst="line">
                <a:avLst/>
              </a:prstGeom>
              <a:noFill/>
              <a:ln w="476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gr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4" name="Rectangle 25"/>
          <p:cNvSpPr>
            <a:spLocks/>
          </p:cNvSpPr>
          <p:nvPr/>
        </p:nvSpPr>
        <p:spPr bwMode="auto">
          <a:xfrm>
            <a:off x="3429000" y="5943600"/>
            <a:ext cx="51054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4:</a:t>
            </a: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Maintain invariant?</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8" name="Line 28"/>
          <p:cNvSpPr>
            <a:spLocks noChangeShapeType="1"/>
          </p:cNvSpPr>
          <p:nvPr/>
        </p:nvSpPr>
        <p:spPr bwMode="auto">
          <a:xfrm rot="10800000" flipH="1">
            <a:off x="990600" y="1371600"/>
            <a:ext cx="1219200" cy="3048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54" name="Group 30"/>
          <p:cNvGrpSpPr>
            <a:grpSpLocks/>
          </p:cNvGrpSpPr>
          <p:nvPr/>
        </p:nvGrpSpPr>
        <p:grpSpPr bwMode="auto">
          <a:xfrm>
            <a:off x="2209800" y="1143000"/>
            <a:ext cx="457200" cy="469900"/>
            <a:chOff x="48" y="0"/>
            <a:chExt cx="288" cy="296"/>
          </a:xfrm>
        </p:grpSpPr>
        <p:sp>
          <p:nvSpPr>
            <p:cNvPr id="55"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Rectangle 32"/>
            <p:cNvSpPr>
              <a:spLocks/>
            </p:cNvSpPr>
            <p:nvPr/>
          </p:nvSpPr>
          <p:spPr bwMode="auto">
            <a:xfrm>
              <a:off x="48" y="0"/>
              <a:ext cx="288"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grpSp>
        <p:nvGrpSpPr>
          <p:cNvPr id="71" name="Group 34"/>
          <p:cNvGrpSpPr>
            <a:grpSpLocks/>
          </p:cNvGrpSpPr>
          <p:nvPr/>
        </p:nvGrpSpPr>
        <p:grpSpPr bwMode="auto">
          <a:xfrm>
            <a:off x="3619500" y="1397000"/>
            <a:ext cx="495300" cy="469900"/>
            <a:chOff x="48" y="0"/>
            <a:chExt cx="312" cy="296"/>
          </a:xfrm>
        </p:grpSpPr>
        <p:sp>
          <p:nvSpPr>
            <p:cNvPr id="72" name="Oval 35"/>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73" name="Rectangle 36"/>
            <p:cNvSpPr>
              <a:spLocks/>
            </p:cNvSpPr>
            <p:nvPr/>
          </p:nvSpPr>
          <p:spPr bwMode="auto">
            <a:xfrm>
              <a:off x="72" y="0"/>
              <a:ext cx="288"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Tree>
    <p:extLst>
      <p:ext uri="{BB962C8B-B14F-4D97-AF65-F5344CB8AC3E}">
        <p14:creationId xmlns:p14="http://schemas.microsoft.com/office/powerpoint/2010/main" val="23199983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3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ext Box 19"/>
          <p:cNvSpPr txBox="1">
            <a:spLocks noChangeArrowheads="1"/>
          </p:cNvSpPr>
          <p:nvPr/>
        </p:nvSpPr>
        <p:spPr bwMode="auto">
          <a:xfrm>
            <a:off x="4343400" y="674465"/>
            <a:ext cx="4572000" cy="5269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              )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a:t>
            </a:r>
            <a:r>
              <a:rPr lang="en-US" dirty="0">
                <a:solidFill>
                  <a:schemeClr val="tx1"/>
                </a:solidFill>
                <a:latin typeface="Times" charset="0"/>
                <a:ea typeface="MS PGothic" charset="0"/>
                <a:cs typeface="MS PGothic" charset="0"/>
                <a:sym typeface="Times" charset="0"/>
              </a:rPr>
              <a:t>each neighbor w of f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18</a:t>
            </a:fld>
            <a:endParaRPr lang="en-US" sz="1400" b="0">
              <a:solidFill>
                <a:schemeClr val="tx1"/>
              </a:solidFill>
              <a:latin typeface="Times" charset="0"/>
              <a:ea typeface="MS PGothic" charset="0"/>
              <a:cs typeface="MS PGothic" charset="0"/>
              <a:sym typeface="Times" charset="0"/>
            </a:endParaRP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v </a:t>
            </a:r>
            <a:r>
              <a:rPr lang="en-US" altLang="en-US" dirty="0">
                <a:latin typeface="Times" pitchFamily="-84" charset="0"/>
                <a:ea typeface="MS PGothic" pitchFamily="34" charset="-128"/>
                <a:sym typeface="Symbol"/>
              </a:rPr>
              <a:t> </a:t>
            </a:r>
            <a:r>
              <a:rPr lang="en-US" dirty="0">
                <a:sym typeface="Times" charset="0"/>
              </a:rPr>
              <a:t>s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038600"/>
            <a:ext cx="411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19400"/>
            <a:ext cx="3962400" cy="1274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2133600" y="1524000"/>
            <a:ext cx="457200" cy="457200"/>
            <a:chOff x="1392" y="1392"/>
            <a:chExt cx="288"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1" name="Text Box 24"/>
            <p:cNvSpPr txBox="1">
              <a:spLocks noChangeArrowheads="1"/>
            </p:cNvSpPr>
            <p:nvPr/>
          </p:nvSpPr>
          <p:spPr bwMode="auto">
            <a:xfrm>
              <a:off x="1392" y="1392"/>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w</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2" name="Group 1"/>
          <p:cNvGrpSpPr/>
          <p:nvPr/>
        </p:nvGrpSpPr>
        <p:grpSpPr>
          <a:xfrm>
            <a:off x="685800" y="1447800"/>
            <a:ext cx="457200" cy="457200"/>
            <a:chOff x="5334000" y="5181600"/>
            <a:chExt cx="457200" cy="457200"/>
          </a:xfrm>
        </p:grpSpPr>
        <p:sp>
          <p:nvSpPr>
            <p:cNvPr id="66" name="Oval 42"/>
            <p:cNvSpPr>
              <a:spLocks noChangeArrowheads="1"/>
            </p:cNvSpPr>
            <p:nvPr/>
          </p:nvSpPr>
          <p:spPr bwMode="auto">
            <a:xfrm>
              <a:off x="5334000" y="5257800"/>
              <a:ext cx="304800" cy="304800"/>
            </a:xfrm>
            <a:prstGeom prst="ellipse">
              <a:avLst/>
            </a:prstGeom>
            <a:solidFill>
              <a:schemeClr val="bg1"/>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8" name="Text Box 44"/>
            <p:cNvSpPr txBox="1">
              <a:spLocks noChangeArrowheads="1"/>
            </p:cNvSpPr>
            <p:nvPr/>
          </p:nvSpPr>
          <p:spPr bwMode="auto">
            <a:xfrm>
              <a:off x="5334000" y="51816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a:t>
              </a:r>
            </a:p>
          </p:txBody>
        </p:sp>
      </p:grpSp>
      <p:sp>
        <p:nvSpPr>
          <p:cNvPr id="69" name="Line 45"/>
          <p:cNvSpPr>
            <a:spLocks noChangeShapeType="1"/>
          </p:cNvSpPr>
          <p:nvPr/>
        </p:nvSpPr>
        <p:spPr bwMode="auto">
          <a:xfrm flipV="1">
            <a:off x="990600" y="1371600"/>
            <a:ext cx="1219200" cy="304800"/>
          </a:xfrm>
          <a:prstGeom prst="line">
            <a:avLst/>
          </a:prstGeom>
          <a:noFill/>
          <a:ln w="476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990600" y="1600200"/>
            <a:ext cx="2590800" cy="76200"/>
          </a:xfrm>
          <a:prstGeom prst="line">
            <a:avLst/>
          </a:prstGeom>
          <a:noFill/>
          <a:ln w="476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4" name="Rectangle 25"/>
          <p:cNvSpPr>
            <a:spLocks/>
          </p:cNvSpPr>
          <p:nvPr/>
        </p:nvSpPr>
        <p:spPr bwMode="auto">
          <a:xfrm>
            <a:off x="3429000" y="5943600"/>
            <a:ext cx="51054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4:</a:t>
            </a: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Maintain invariant?</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S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else</a:t>
            </a:r>
            <a:r>
              <a:rPr lang="en-US" dirty="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grpSp>
        <p:nvGrpSpPr>
          <p:cNvPr id="39" name="Group 30"/>
          <p:cNvGrpSpPr>
            <a:grpSpLocks/>
          </p:cNvGrpSpPr>
          <p:nvPr/>
        </p:nvGrpSpPr>
        <p:grpSpPr bwMode="auto">
          <a:xfrm>
            <a:off x="2209800" y="1143000"/>
            <a:ext cx="457200" cy="469900"/>
            <a:chOff x="48" y="0"/>
            <a:chExt cx="288" cy="296"/>
          </a:xfrm>
        </p:grpSpPr>
        <p:sp>
          <p:nvSpPr>
            <p:cNvPr id="43"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4" name="Rectangle 32"/>
            <p:cNvSpPr>
              <a:spLocks/>
            </p:cNvSpPr>
            <p:nvPr/>
          </p:nvSpPr>
          <p:spPr bwMode="auto">
            <a:xfrm>
              <a:off x="48" y="0"/>
              <a:ext cx="288"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
        <p:nvSpPr>
          <p:cNvPr id="55" name="Line 33"/>
          <p:cNvSpPr>
            <a:spLocks noChangeShapeType="1"/>
          </p:cNvSpPr>
          <p:nvPr/>
        </p:nvSpPr>
        <p:spPr bwMode="auto">
          <a:xfrm rot="10800000" flipH="1" flipV="1">
            <a:off x="990600" y="1701800"/>
            <a:ext cx="1219200" cy="50800"/>
          </a:xfrm>
          <a:prstGeom prst="line">
            <a:avLst/>
          </a:prstGeom>
          <a:noFill/>
          <a:ln w="476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56" name="Group 34"/>
          <p:cNvGrpSpPr>
            <a:grpSpLocks/>
          </p:cNvGrpSpPr>
          <p:nvPr/>
        </p:nvGrpSpPr>
        <p:grpSpPr bwMode="auto">
          <a:xfrm>
            <a:off x="3619500" y="1397000"/>
            <a:ext cx="495300" cy="469900"/>
            <a:chOff x="48" y="0"/>
            <a:chExt cx="312" cy="296"/>
          </a:xfrm>
        </p:grpSpPr>
        <p:sp>
          <p:nvSpPr>
            <p:cNvPr id="64" name="Oval 35"/>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7" name="Rectangle 36"/>
            <p:cNvSpPr>
              <a:spLocks/>
            </p:cNvSpPr>
            <p:nvPr/>
          </p:nvSpPr>
          <p:spPr bwMode="auto">
            <a:xfrm>
              <a:off x="72" y="0"/>
              <a:ext cx="288"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Tree>
    <p:extLst>
      <p:ext uri="{BB962C8B-B14F-4D97-AF65-F5344CB8AC3E}">
        <p14:creationId xmlns:p14="http://schemas.microsoft.com/office/powerpoint/2010/main" val="1725722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9" presetClass="exit" presetSubtype="0" fill="hold" grpId="0" nodeType="withEffect">
                                  <p:stCondLst>
                                    <p:cond delay="0"/>
                                  </p:stCondLst>
                                  <p:childTnLst>
                                    <p:animEffect transition="out" filter="dissolve">
                                      <p:cBhvr>
                                        <p:cTn id="10" dur="500"/>
                                        <p:tgtEl>
                                          <p:spTgt spid="70"/>
                                        </p:tgtEl>
                                      </p:cBhvr>
                                    </p:animEffect>
                                    <p:set>
                                      <p:cBhvr>
                                        <p:cTn id="11"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a:latin typeface="Times" charset="0"/>
                <a:ea typeface="ヒラギノ明朝 ProN W3" charset="0"/>
                <a:sym typeface="Times" charset="0"/>
              </a:rPr>
              <a:t>while (</a:t>
            </a:r>
            <a:r>
              <a:rPr lang="en-US">
                <a:latin typeface="Times" charset="0"/>
                <a:ea typeface="ヒラギノ明朝 ProN W3" charset="0"/>
                <a:sym typeface="Times" charset="0"/>
              </a:rPr>
              <a:t>              )    </a:t>
            </a:r>
            <a:r>
              <a:rPr lang="en-US" dirty="0">
                <a:latin typeface="Times" charset="0"/>
                <a:ea typeface="ヒラギノ明朝 ProN W3" charset="0"/>
                <a:sym typeface="Times" charset="0"/>
              </a:rPr>
              <a:t>{</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a:t>
            </a:r>
            <a:r>
              <a:rPr lang="en-US" dirty="0">
                <a:solidFill>
                  <a:schemeClr val="tx1"/>
                </a:solidFill>
                <a:latin typeface="Times" charset="0"/>
                <a:ea typeface="MS PGothic" charset="0"/>
                <a:cs typeface="MS PGothic" charset="0"/>
                <a:sym typeface="Times" charset="0"/>
              </a:rPr>
              <a:t>each neighbor w of f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19</a:t>
            </a:fld>
            <a:endParaRPr lang="en-US" sz="1400" b="0">
              <a:solidFill>
                <a:schemeClr val="tx1"/>
              </a:solidFill>
              <a:latin typeface="Times" charset="0"/>
              <a:ea typeface="MS PGothic" charset="0"/>
              <a:cs typeface="MS PGothic" charset="0"/>
              <a:sym typeface="Times" charset="0"/>
            </a:endParaRP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a:t>
            </a:r>
            <a:r>
              <a:rPr lang="en-US" dirty="0">
                <a:solidFill>
                  <a:srgbClr val="FF0000"/>
                </a:solidFill>
                <a:sym typeface="Times" charset="0"/>
              </a:rPr>
              <a:t>v</a:t>
            </a:r>
            <a:r>
              <a:rPr lang="en-US" dirty="0">
                <a:sym typeface="Times" charset="0"/>
              </a:rPr>
              <a:t> </a:t>
            </a:r>
            <a:r>
              <a:rPr lang="en-US" altLang="en-US" dirty="0">
                <a:latin typeface="Times" pitchFamily="-84" charset="0"/>
                <a:ea typeface="MS PGothic" pitchFamily="34" charset="-128"/>
                <a:sym typeface="Symbol"/>
              </a:rPr>
              <a:t> </a:t>
            </a:r>
            <a:r>
              <a:rPr lang="en-US" dirty="0">
                <a:solidFill>
                  <a:srgbClr val="FF0000"/>
                </a:solidFill>
                <a:sym typeface="Times" charset="0"/>
              </a:rPr>
              <a:t>s</a:t>
            </a:r>
            <a:r>
              <a:rPr lang="en-US" dirty="0">
                <a:sym typeface="Times" charset="0"/>
              </a:rPr>
              <a:t>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191000"/>
            <a:ext cx="411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dirty="0">
                <a:solidFill>
                  <a:srgbClr val="CC0000"/>
                </a:solidFill>
                <a:latin typeface="Times" charset="0"/>
                <a:ea typeface="ヒラギノ明朝 ProN W3" charset="0"/>
                <a:sym typeface="Times" charset="0"/>
              </a:rPr>
              <a:t> Edges leaving S go to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95600"/>
            <a:ext cx="3962400" cy="8679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path of form</a:t>
            </a:r>
          </a:p>
        </p:txBody>
      </p:sp>
      <p:sp>
        <p:nvSpPr>
          <p:cNvPr id="57" name="Text Box 20"/>
          <p:cNvSpPr txBox="1">
            <a:spLocks noChangeArrowheads="1"/>
          </p:cNvSpPr>
          <p:nvPr/>
        </p:nvSpPr>
        <p:spPr bwMode="auto">
          <a:xfrm>
            <a:off x="304800" y="4876800"/>
            <a:ext cx="3810000" cy="1225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 its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2133600" y="1524000"/>
            <a:ext cx="457200" cy="457200"/>
            <a:chOff x="1392" y="1392"/>
            <a:chExt cx="288"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1" name="Text Box 24"/>
            <p:cNvSpPr txBox="1">
              <a:spLocks noChangeArrowheads="1"/>
            </p:cNvSpPr>
            <p:nvPr/>
          </p:nvSpPr>
          <p:spPr bwMode="auto">
            <a:xfrm>
              <a:off x="1392" y="1392"/>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w</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2" name="Group 1"/>
          <p:cNvGrpSpPr/>
          <p:nvPr/>
        </p:nvGrpSpPr>
        <p:grpSpPr>
          <a:xfrm>
            <a:off x="685800" y="1447800"/>
            <a:ext cx="457200" cy="457200"/>
            <a:chOff x="5334000" y="5181600"/>
            <a:chExt cx="457200" cy="457200"/>
          </a:xfrm>
        </p:grpSpPr>
        <p:sp>
          <p:nvSpPr>
            <p:cNvPr id="66" name="Oval 42"/>
            <p:cNvSpPr>
              <a:spLocks noChangeArrowheads="1"/>
            </p:cNvSpPr>
            <p:nvPr/>
          </p:nvSpPr>
          <p:spPr bwMode="auto">
            <a:xfrm>
              <a:off x="5334000" y="5257800"/>
              <a:ext cx="304800" cy="304800"/>
            </a:xfrm>
            <a:prstGeom prst="ellipse">
              <a:avLst/>
            </a:prstGeom>
            <a:solidFill>
              <a:schemeClr val="bg1"/>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8" name="Text Box 44"/>
            <p:cNvSpPr txBox="1">
              <a:spLocks noChangeArrowheads="1"/>
            </p:cNvSpPr>
            <p:nvPr/>
          </p:nvSpPr>
          <p:spPr bwMode="auto">
            <a:xfrm>
              <a:off x="5334000" y="51816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a:t>
              </a:r>
            </a:p>
          </p:txBody>
        </p:sp>
      </p:grpSp>
      <p:sp>
        <p:nvSpPr>
          <p:cNvPr id="69" name="Line 45"/>
          <p:cNvSpPr>
            <a:spLocks noChangeShapeType="1"/>
          </p:cNvSpPr>
          <p:nvPr/>
        </p:nvSpPr>
        <p:spPr bwMode="auto">
          <a:xfrm flipV="1">
            <a:off x="990600" y="1371600"/>
            <a:ext cx="1219200" cy="304800"/>
          </a:xfrm>
          <a:prstGeom prst="line">
            <a:avLst/>
          </a:prstGeom>
          <a:noFill/>
          <a:ln w="476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4" name="Rectangle 25"/>
          <p:cNvSpPr>
            <a:spLocks/>
          </p:cNvSpPr>
          <p:nvPr/>
        </p:nvSpPr>
        <p:spPr bwMode="auto">
          <a:xfrm>
            <a:off x="5410200" y="5943600"/>
            <a:ext cx="3124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Algorithm is finished!</a:t>
            </a:r>
            <a:endParaRPr lang="en-US" dirty="0">
              <a:latin typeface="Times" charset="0"/>
              <a:ea typeface="ヒラギノ明朝 ProN W3"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S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else</a:t>
            </a: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grpSp>
        <p:nvGrpSpPr>
          <p:cNvPr id="39" name="Group 30"/>
          <p:cNvGrpSpPr>
            <a:grpSpLocks/>
          </p:cNvGrpSpPr>
          <p:nvPr/>
        </p:nvGrpSpPr>
        <p:grpSpPr bwMode="auto">
          <a:xfrm>
            <a:off x="2209800" y="1143000"/>
            <a:ext cx="457200" cy="469900"/>
            <a:chOff x="48" y="0"/>
            <a:chExt cx="288" cy="296"/>
          </a:xfrm>
        </p:grpSpPr>
        <p:sp>
          <p:nvSpPr>
            <p:cNvPr id="43"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4" name="Rectangle 32"/>
            <p:cNvSpPr>
              <a:spLocks/>
            </p:cNvSpPr>
            <p:nvPr/>
          </p:nvSpPr>
          <p:spPr bwMode="auto">
            <a:xfrm>
              <a:off x="48" y="0"/>
              <a:ext cx="288"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
        <p:nvSpPr>
          <p:cNvPr id="55" name="Line 33"/>
          <p:cNvSpPr>
            <a:spLocks noChangeShapeType="1"/>
          </p:cNvSpPr>
          <p:nvPr/>
        </p:nvSpPr>
        <p:spPr bwMode="auto">
          <a:xfrm rot="10800000" flipH="1" flipV="1">
            <a:off x="990600" y="1701800"/>
            <a:ext cx="1219200" cy="50800"/>
          </a:xfrm>
          <a:prstGeom prst="line">
            <a:avLst/>
          </a:prstGeom>
          <a:noFill/>
          <a:ln w="476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 name="Rectangle 23"/>
          <p:cNvSpPr>
            <a:spLocks/>
          </p:cNvSpPr>
          <p:nvPr/>
        </p:nvSpPr>
        <p:spPr bwMode="auto">
          <a:xfrm>
            <a:off x="54102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  </a:t>
            </a:r>
          </a:p>
        </p:txBody>
      </p:sp>
      <p:grpSp>
        <p:nvGrpSpPr>
          <p:cNvPr id="36" name="Group 47"/>
          <p:cNvGrpSpPr>
            <a:grpSpLocks/>
          </p:cNvGrpSpPr>
          <p:nvPr/>
        </p:nvGrpSpPr>
        <p:grpSpPr bwMode="auto">
          <a:xfrm>
            <a:off x="914400" y="3657600"/>
            <a:ext cx="2671402" cy="369888"/>
            <a:chOff x="0" y="-48"/>
            <a:chExt cx="1682" cy="233"/>
          </a:xfrm>
        </p:grpSpPr>
        <p:sp>
          <p:nvSpPr>
            <p:cNvPr id="38" name="Oval 48"/>
            <p:cNvSpPr>
              <a:spLocks/>
            </p:cNvSpPr>
            <p:nvPr/>
          </p:nvSpPr>
          <p:spPr bwMode="auto">
            <a:xfrm>
              <a:off x="0"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Oval 49"/>
            <p:cNvSpPr>
              <a:spLocks/>
            </p:cNvSpPr>
            <p:nvPr/>
          </p:nvSpPr>
          <p:spPr bwMode="auto">
            <a:xfrm>
              <a:off x="480"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4" name="Oval 50"/>
            <p:cNvSpPr>
              <a:spLocks/>
            </p:cNvSpPr>
            <p:nvPr/>
          </p:nvSpPr>
          <p:spPr bwMode="auto">
            <a:xfrm>
              <a:off x="1008" y="48"/>
              <a:ext cx="95"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5" name="Oval 51"/>
            <p:cNvSpPr>
              <a:spLocks/>
            </p:cNvSpPr>
            <p:nvPr/>
          </p:nvSpPr>
          <p:spPr bwMode="auto">
            <a:xfrm>
              <a:off x="1439"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7" name="Line 52"/>
            <p:cNvSpPr>
              <a:spLocks noChangeShapeType="1"/>
            </p:cNvSpPr>
            <p:nvPr/>
          </p:nvSpPr>
          <p:spPr bwMode="auto">
            <a:xfrm>
              <a:off x="144" y="96"/>
              <a:ext cx="336" cy="1"/>
            </a:xfrm>
            <a:prstGeom prst="line">
              <a:avLst/>
            </a:prstGeom>
            <a:noFill/>
            <a:ln w="127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0" name="Line 53"/>
            <p:cNvSpPr>
              <a:spLocks noChangeShapeType="1"/>
            </p:cNvSpPr>
            <p:nvPr/>
          </p:nvSpPr>
          <p:spPr bwMode="auto">
            <a:xfrm>
              <a:off x="624" y="96"/>
              <a:ext cx="384" cy="0"/>
            </a:xfrm>
            <a:prstGeom prst="line">
              <a:avLst/>
            </a:prstGeom>
            <a:noFill/>
            <a:ln w="127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 name="Line 54"/>
            <p:cNvSpPr>
              <a:spLocks noChangeShapeType="1"/>
            </p:cNvSpPr>
            <p:nvPr/>
          </p:nvSpPr>
          <p:spPr bwMode="auto">
            <a:xfrm>
              <a:off x="1103" y="96"/>
              <a:ext cx="336" cy="1"/>
            </a:xfrm>
            <a:prstGeom prst="line">
              <a:avLst/>
            </a:prstGeom>
            <a:noFill/>
            <a:ln w="127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2" name="Rectangle 55"/>
            <p:cNvSpPr>
              <a:spLocks/>
            </p:cNvSpPr>
            <p:nvPr/>
          </p:nvSpPr>
          <p:spPr bwMode="auto">
            <a:xfrm>
              <a:off x="1583" y="-48"/>
              <a:ext cx="9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Tree>
    <p:extLst>
      <p:ext uri="{BB962C8B-B14F-4D97-AF65-F5344CB8AC3E}">
        <p14:creationId xmlns:p14="http://schemas.microsoft.com/office/powerpoint/2010/main" val="97091947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800000"/>
                </a:solidFill>
              </a:rPr>
              <a:t>A6. Implement shortest-path algorithm</a:t>
            </a:r>
          </a:p>
        </p:txBody>
      </p:sp>
      <p:sp>
        <p:nvSpPr>
          <p:cNvPr id="3" name="Content Placeholder 2"/>
          <p:cNvSpPr>
            <a:spLocks noGrp="1"/>
          </p:cNvSpPr>
          <p:nvPr>
            <p:ph sz="quarter" idx="1"/>
          </p:nvPr>
        </p:nvSpPr>
        <p:spPr>
          <a:xfrm>
            <a:off x="612648" y="1600200"/>
            <a:ext cx="8153400" cy="5029200"/>
          </a:xfrm>
        </p:spPr>
        <p:txBody>
          <a:bodyPr/>
          <a:lstStyle/>
          <a:p>
            <a:pPr marL="0" indent="0">
              <a:buNone/>
            </a:pPr>
            <a:r>
              <a:rPr lang="en-US" sz="2400" dirty="0">
                <a:solidFill>
                  <a:srgbClr val="0070C0"/>
                </a:solidFill>
                <a:latin typeface="Times New Roman"/>
                <a:cs typeface="Times New Roman"/>
              </a:rPr>
              <a:t>One semester: </a:t>
            </a:r>
            <a:r>
              <a:rPr lang="en-US" sz="2400" dirty="0">
                <a:solidFill>
                  <a:srgbClr val="0070C0"/>
                </a:solidFill>
              </a:rPr>
              <a:t>mean time: 4.2 </a:t>
            </a:r>
            <a:r>
              <a:rPr lang="en-US" sz="2400" dirty="0" err="1">
                <a:solidFill>
                  <a:srgbClr val="0070C0"/>
                </a:solidFill>
              </a:rPr>
              <a:t>hrs</a:t>
            </a:r>
            <a:r>
              <a:rPr lang="en-US" sz="2400" dirty="0">
                <a:solidFill>
                  <a:srgbClr val="0070C0"/>
                </a:solidFill>
              </a:rPr>
              <a:t>, median time: 4.5</a:t>
            </a:r>
            <a:r>
              <a:rPr lang="en-US" sz="2400" dirty="0">
                <a:solidFill>
                  <a:srgbClr val="0070C0"/>
                </a:solidFill>
                <a:latin typeface="Times New Roman"/>
                <a:cs typeface="Times New Roman"/>
              </a:rPr>
              <a:t>hrs.</a:t>
            </a: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max: 30 hours !!!!</a:t>
            </a:r>
          </a:p>
          <a:p>
            <a:pPr marL="0" indent="0">
              <a:buNone/>
            </a:pPr>
            <a:r>
              <a:rPr lang="en-US" sz="2400" dirty="0">
                <a:latin typeface="Times New Roman"/>
                <a:cs typeface="Times New Roman"/>
              </a:rPr>
              <a:t>We give you complete set of test cases and a GUI to play with.</a:t>
            </a:r>
          </a:p>
          <a:p>
            <a:pPr marL="0" indent="0">
              <a:buNone/>
            </a:pPr>
            <a:r>
              <a:rPr lang="en-US" sz="2400" dirty="0">
                <a:latin typeface="Times New Roman"/>
                <a:cs typeface="Times New Roman"/>
              </a:rPr>
              <a:t>Don’t wait until the last minute. It’s easy to make a mistake, and you may not be able to get help to find it.</a:t>
            </a:r>
          </a:p>
          <a:p>
            <a:pPr marL="0" indent="0">
              <a:buNone/>
            </a:pPr>
            <a:r>
              <a:rPr lang="en-US" sz="2400" b="1" dirty="0">
                <a:solidFill>
                  <a:srgbClr val="CC0004"/>
                </a:solidFill>
                <a:latin typeface="Times New Roman"/>
                <a:cs typeface="Times New Roman"/>
              </a:rPr>
              <a:t>Efficiency and simplicity of code will be graded.</a:t>
            </a:r>
          </a:p>
          <a:p>
            <a:pPr marL="0" indent="0">
              <a:buNone/>
            </a:pPr>
            <a:r>
              <a:rPr lang="en-US" sz="2400" b="1" dirty="0">
                <a:solidFill>
                  <a:srgbClr val="CC0004"/>
                </a:solidFill>
                <a:latin typeface="Times New Roman"/>
                <a:cs typeface="Times New Roman"/>
              </a:rPr>
              <a:t>Read handout carefully:</a:t>
            </a:r>
          </a:p>
          <a:p>
            <a:pPr marL="0" indent="0">
              <a:buNone/>
            </a:pPr>
            <a:r>
              <a:rPr lang="en-US" sz="2400" b="1" dirty="0">
                <a:solidFill>
                  <a:srgbClr val="CC0004"/>
                </a:solidFill>
                <a:latin typeface="Times New Roman"/>
                <a:cs typeface="Times New Roman"/>
              </a:rPr>
              <a:t>         2. Important! Grading guidelines. </a:t>
            </a:r>
          </a:p>
          <a:p>
            <a:pPr marL="0" indent="0">
              <a:buNone/>
            </a:pPr>
            <a:r>
              <a:rPr lang="en-US" sz="2400" dirty="0">
                <a:latin typeface="Times New Roman"/>
                <a:cs typeface="Times New Roman"/>
              </a:rPr>
              <a:t>We demo it.</a:t>
            </a:r>
          </a:p>
        </p:txBody>
      </p:sp>
      <p:sp>
        <p:nvSpPr>
          <p:cNvPr id="4" name="Slide Number Placeholder 3"/>
          <p:cNvSpPr>
            <a:spLocks noGrp="1"/>
          </p:cNvSpPr>
          <p:nvPr>
            <p:ph type="sldNum" sz="quarter" idx="12"/>
          </p:nvPr>
        </p:nvSpPr>
        <p:spPr/>
        <p:txBody>
          <a:bodyPr>
            <a:normAutofit fontScale="85000" lnSpcReduction="20000"/>
          </a:bodyPr>
          <a:lstStyle/>
          <a:p>
            <a:pPr>
              <a:defRPr/>
            </a:pPr>
            <a:fld id="{387908CC-40F7-3747-95EE-A129A49B7FD3}" type="slidenum">
              <a:rPr lang="en-US" smtClean="0"/>
              <a:pPr>
                <a:defRPr/>
              </a:pPr>
              <a:t>2</a:t>
            </a:fld>
            <a:endParaRPr lang="en-US"/>
          </a:p>
        </p:txBody>
      </p:sp>
    </p:spTree>
    <p:extLst>
      <p:ext uri="{BB962C8B-B14F-4D97-AF65-F5344CB8AC3E}">
        <p14:creationId xmlns:p14="http://schemas.microsoft.com/office/powerpoint/2010/main" val="2633776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752600" y="3505200"/>
            <a:ext cx="3810000" cy="2374900"/>
            <a:chOff x="288" y="-720"/>
            <a:chExt cx="2400" cy="1496"/>
          </a:xfrm>
        </p:grpSpPr>
        <p:sp>
          <p:nvSpPr>
            <p:cNvPr id="43028" name="Line 24"/>
            <p:cNvSpPr>
              <a:spLocks noChangeShapeType="1"/>
            </p:cNvSpPr>
            <p:nvPr/>
          </p:nvSpPr>
          <p:spPr bwMode="auto">
            <a:xfrm rot="10800000">
              <a:off x="480" y="480"/>
              <a:ext cx="1896" cy="19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9" name="Oval 14"/>
            <p:cNvSpPr>
              <a:spLocks/>
            </p:cNvSpPr>
            <p:nvPr/>
          </p:nvSpPr>
          <p:spPr bwMode="auto">
            <a:xfrm>
              <a:off x="288"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624" y="-288"/>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1728" y="-624"/>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192"/>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432" y="-96"/>
              <a:ext cx="240" cy="48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5" name="Line 20"/>
            <p:cNvSpPr>
              <a:spLocks noChangeShapeType="1"/>
            </p:cNvSpPr>
            <p:nvPr/>
          </p:nvSpPr>
          <p:spPr bwMode="auto">
            <a:xfrm>
              <a:off x="816" y="-144"/>
              <a:ext cx="768" cy="384"/>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6" name="Line 21"/>
            <p:cNvSpPr>
              <a:spLocks noChangeShapeType="1"/>
            </p:cNvSpPr>
            <p:nvPr/>
          </p:nvSpPr>
          <p:spPr bwMode="auto">
            <a:xfrm>
              <a:off x="1776" y="336"/>
              <a:ext cx="624" cy="28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7" name="Line 22"/>
            <p:cNvSpPr>
              <a:spLocks noChangeShapeType="1"/>
            </p:cNvSpPr>
            <p:nvPr/>
          </p:nvSpPr>
          <p:spPr bwMode="auto">
            <a:xfrm rot="10800000" flipH="1" flipV="1">
              <a:off x="1872" y="-432"/>
              <a:ext cx="576" cy="105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8" name="Line 23"/>
            <p:cNvSpPr>
              <a:spLocks noChangeShapeType="1"/>
            </p:cNvSpPr>
            <p:nvPr/>
          </p:nvSpPr>
          <p:spPr bwMode="auto">
            <a:xfrm flipV="1">
              <a:off x="816" y="-480"/>
              <a:ext cx="912" cy="2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9" name="Rectangle 25"/>
            <p:cNvSpPr>
              <a:spLocks/>
            </p:cNvSpPr>
            <p:nvPr/>
          </p:nvSpPr>
          <p:spPr bwMode="auto">
            <a:xfrm>
              <a:off x="432" y="480"/>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576" y="-488"/>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1920" y="-720"/>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48"/>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96" y="336"/>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20</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685800"/>
          </a:xfrm>
        </p:spPr>
        <p:txBody>
          <a:bodyPr rIns="132080" anchor="t"/>
          <a:lstStyle/>
          <a:p>
            <a:pPr eaLnBrk="1" hangingPunct="1"/>
            <a:r>
              <a:rPr lang="en-US" sz="2800" b="1" dirty="0">
                <a:solidFill>
                  <a:srgbClr val="800000"/>
                </a:solidFill>
                <a:latin typeface="Tw Cen MT" charset="0"/>
              </a:rPr>
              <a:t>Extend algorithm to include the shortest path</a:t>
            </a:r>
            <a:br>
              <a:rPr lang="en-US" altLang="ja-JP" sz="2800" b="1" dirty="0">
                <a:solidFill>
                  <a:srgbClr val="800000"/>
                </a:solidFill>
                <a:latin typeface="Tw Cen MT" charset="0"/>
                <a:ea typeface="ヒラギノ明朝 ProN W6" charset="0"/>
                <a:cs typeface="ヒラギノ明朝 ProN W6" charset="0"/>
              </a:rPr>
            </a:br>
            <a:br>
              <a:rPr lang="en-US" altLang="ja-JP" sz="2800" b="1" dirty="0">
                <a:solidFill>
                  <a:srgbClr val="800000"/>
                </a:solidFill>
                <a:latin typeface="Tw Cen MT" charset="0"/>
                <a:ea typeface="ヒラギノ明朝 ProN W6" charset="0"/>
                <a:cs typeface="ヒラギノ明朝 ProN W6" charset="0"/>
              </a:rPr>
            </a:br>
            <a:endParaRPr lang="en-US" sz="2800" b="1" dirty="0">
              <a:solidFill>
                <a:srgbClr val="800000"/>
              </a:solidFill>
              <a:latin typeface="Tw Cen MT" charset="0"/>
              <a:ea typeface="ヒラギノ明朝 ProN W6" charset="0"/>
              <a:cs typeface="ヒラギノ明朝 ProN W6" charset="0"/>
            </a:endParaRP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r>
              <a:rPr lang="en-US" b="1" dirty="0">
                <a:solidFill>
                  <a:srgbClr val="6633CC"/>
                </a:solidFill>
                <a:latin typeface="Times" charset="0"/>
                <a:ea typeface="MS PGothic" charset="0"/>
                <a:cs typeface="MS PGothic" charset="0"/>
                <a:sym typeface="Times" charset="0"/>
              </a:rPr>
              <a:t>d[0] = 2</a:t>
            </a:r>
          </a:p>
          <a:p>
            <a:pPr marL="39688"/>
            <a:r>
              <a:rPr lang="en-US" b="1" dirty="0">
                <a:solidFill>
                  <a:srgbClr val="6633CC"/>
                </a:solidFill>
                <a:latin typeface="Times" charset="0"/>
                <a:ea typeface="MS PGothic" charset="0"/>
                <a:cs typeface="MS PGothic" charset="0"/>
                <a:sym typeface="Times" charset="0"/>
              </a:rPr>
              <a:t>d[1] = 5</a:t>
            </a:r>
          </a:p>
          <a:p>
            <a:pPr marL="39688"/>
            <a:r>
              <a:rPr lang="en-US" b="1" dirty="0">
                <a:solidFill>
                  <a:srgbClr val="6633CC"/>
                </a:solidFill>
                <a:latin typeface="Times" charset="0"/>
                <a:ea typeface="MS PGothic" charset="0"/>
                <a:cs typeface="MS PGothic" charset="0"/>
                <a:sym typeface="Times" charset="0"/>
              </a:rPr>
              <a:t>d[2] = 6</a:t>
            </a:r>
          </a:p>
          <a:p>
            <a:pPr marL="39688"/>
            <a:r>
              <a:rPr lang="en-US" b="1" dirty="0">
                <a:solidFill>
                  <a:srgbClr val="6633CC"/>
                </a:solidFill>
                <a:latin typeface="Times" charset="0"/>
                <a:ea typeface="MS PGothic" charset="0"/>
                <a:cs typeface="MS PGothic" charset="0"/>
                <a:sym typeface="Times" charset="0"/>
              </a:rPr>
              <a:t>d[3] = 7</a:t>
            </a:r>
          </a:p>
          <a:p>
            <a:pPr marL="39688"/>
            <a:r>
              <a:rPr lang="en-US" b="1"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1371600" y="5181600"/>
            <a:ext cx="3810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3733800"/>
            <a:ext cx="3167064" cy="1741488"/>
            <a:chOff x="0" y="-768"/>
            <a:chExt cx="1995" cy="1097"/>
          </a:xfrm>
        </p:grpSpPr>
        <p:sp>
          <p:nvSpPr>
            <p:cNvPr id="43021" name="Rectangle 6"/>
            <p:cNvSpPr>
              <a:spLocks/>
            </p:cNvSpPr>
            <p:nvPr/>
          </p:nvSpPr>
          <p:spPr bwMode="auto">
            <a:xfrm flipH="1">
              <a:off x="823" y="96"/>
              <a:ext cx="8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768"/>
              <a:ext cx="1995" cy="1001"/>
              <a:chOff x="0" y="-768"/>
              <a:chExt cx="1995" cy="1001"/>
            </a:xfrm>
          </p:grpSpPr>
          <p:sp>
            <p:nvSpPr>
              <p:cNvPr id="43023" name="Rectangle 8"/>
              <p:cNvSpPr>
                <a:spLocks/>
              </p:cNvSpPr>
              <p:nvPr/>
            </p:nvSpPr>
            <p:spPr bwMode="auto">
              <a:xfrm>
                <a:off x="0" y="-192"/>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837" y="-432"/>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653" y="0"/>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872" y="-336"/>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624" y="-768"/>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grpSp>
      </p:grpSp>
      <p:sp>
        <p:nvSpPr>
          <p:cNvPr id="2080" name="Rectangle 32"/>
          <p:cNvSpPr>
            <a:spLocks/>
          </p:cNvSpPr>
          <p:nvPr/>
        </p:nvSpPr>
        <p:spPr bwMode="auto">
          <a:xfrm>
            <a:off x="685800" y="1295400"/>
            <a:ext cx="7391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Let’s extend the algorithm to calculate not only the length of the shortest path but the path itself.</a:t>
            </a:r>
          </a:p>
        </p:txBody>
      </p:sp>
    </p:spTree>
    <p:extLst>
      <p:ext uri="{BB962C8B-B14F-4D97-AF65-F5344CB8AC3E}">
        <p14:creationId xmlns:p14="http://schemas.microsoft.com/office/powerpoint/2010/main" val="388616678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752600" y="3505200"/>
            <a:ext cx="3810000" cy="2374900"/>
            <a:chOff x="288" y="-720"/>
            <a:chExt cx="2400" cy="1496"/>
          </a:xfrm>
        </p:grpSpPr>
        <p:sp>
          <p:nvSpPr>
            <p:cNvPr id="43028" name="Line 24"/>
            <p:cNvSpPr>
              <a:spLocks noChangeShapeType="1"/>
            </p:cNvSpPr>
            <p:nvPr/>
          </p:nvSpPr>
          <p:spPr bwMode="auto">
            <a:xfrm rot="10800000">
              <a:off x="480" y="480"/>
              <a:ext cx="1896" cy="19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9" name="Oval 14"/>
            <p:cNvSpPr>
              <a:spLocks/>
            </p:cNvSpPr>
            <p:nvPr/>
          </p:nvSpPr>
          <p:spPr bwMode="auto">
            <a:xfrm>
              <a:off x="288"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624" y="-288"/>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1728" y="-624"/>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192"/>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432" y="-96"/>
              <a:ext cx="240" cy="48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5" name="Line 20"/>
            <p:cNvSpPr>
              <a:spLocks noChangeShapeType="1"/>
            </p:cNvSpPr>
            <p:nvPr/>
          </p:nvSpPr>
          <p:spPr bwMode="auto">
            <a:xfrm>
              <a:off x="816" y="-144"/>
              <a:ext cx="768" cy="384"/>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6" name="Line 21"/>
            <p:cNvSpPr>
              <a:spLocks noChangeShapeType="1"/>
            </p:cNvSpPr>
            <p:nvPr/>
          </p:nvSpPr>
          <p:spPr bwMode="auto">
            <a:xfrm>
              <a:off x="1776" y="336"/>
              <a:ext cx="624" cy="28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7" name="Line 22"/>
            <p:cNvSpPr>
              <a:spLocks noChangeShapeType="1"/>
            </p:cNvSpPr>
            <p:nvPr/>
          </p:nvSpPr>
          <p:spPr bwMode="auto">
            <a:xfrm rot="10800000" flipH="1" flipV="1">
              <a:off x="1872" y="-432"/>
              <a:ext cx="576" cy="105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8" name="Line 23"/>
            <p:cNvSpPr>
              <a:spLocks noChangeShapeType="1"/>
            </p:cNvSpPr>
            <p:nvPr/>
          </p:nvSpPr>
          <p:spPr bwMode="auto">
            <a:xfrm flipV="1">
              <a:off x="816" y="-480"/>
              <a:ext cx="912" cy="2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9" name="Rectangle 25"/>
            <p:cNvSpPr>
              <a:spLocks/>
            </p:cNvSpPr>
            <p:nvPr/>
          </p:nvSpPr>
          <p:spPr bwMode="auto">
            <a:xfrm>
              <a:off x="432" y="480"/>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576" y="-488"/>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1920" y="-720"/>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48"/>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96" y="336"/>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21</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685800"/>
          </a:xfrm>
        </p:spPr>
        <p:txBody>
          <a:bodyPr rIns="132080" anchor="t"/>
          <a:lstStyle/>
          <a:p>
            <a:pPr eaLnBrk="1" hangingPunct="1"/>
            <a:r>
              <a:rPr lang="en-US" sz="2800" b="1" dirty="0">
                <a:solidFill>
                  <a:srgbClr val="800000"/>
                </a:solidFill>
                <a:latin typeface="Tw Cen MT" charset="0"/>
              </a:rPr>
              <a:t>Extend algorithm to include the shortest path</a:t>
            </a:r>
            <a:br>
              <a:rPr lang="en-US" altLang="ja-JP" sz="2800" b="1" dirty="0">
                <a:solidFill>
                  <a:srgbClr val="800000"/>
                </a:solidFill>
                <a:latin typeface="Tw Cen MT" charset="0"/>
                <a:ea typeface="ヒラギノ明朝 ProN W6" charset="0"/>
                <a:cs typeface="ヒラギノ明朝 ProN W6" charset="0"/>
              </a:rPr>
            </a:br>
            <a:br>
              <a:rPr lang="en-US" altLang="ja-JP" sz="2800" b="1" dirty="0">
                <a:solidFill>
                  <a:srgbClr val="800000"/>
                </a:solidFill>
                <a:latin typeface="Tw Cen MT" charset="0"/>
                <a:ea typeface="ヒラギノ明朝 ProN W6" charset="0"/>
                <a:cs typeface="ヒラギノ明朝 ProN W6" charset="0"/>
              </a:rPr>
            </a:br>
            <a:endParaRPr lang="en-US" sz="2800" b="1" dirty="0">
              <a:solidFill>
                <a:srgbClr val="800000"/>
              </a:solidFill>
              <a:latin typeface="Tw Cen MT" charset="0"/>
              <a:ea typeface="ヒラギノ明朝 ProN W6" charset="0"/>
              <a:cs typeface="ヒラギノ明朝 ProN W6" charset="0"/>
            </a:endParaRP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r>
              <a:rPr lang="en-US" b="1" dirty="0">
                <a:solidFill>
                  <a:srgbClr val="6633CC"/>
                </a:solidFill>
                <a:latin typeface="Times" charset="0"/>
                <a:ea typeface="MS PGothic" charset="0"/>
                <a:cs typeface="MS PGothic" charset="0"/>
                <a:sym typeface="Times" charset="0"/>
              </a:rPr>
              <a:t>d[0] = 2</a:t>
            </a:r>
          </a:p>
          <a:p>
            <a:pPr marL="39688"/>
            <a:r>
              <a:rPr lang="en-US" b="1" dirty="0">
                <a:solidFill>
                  <a:srgbClr val="6633CC"/>
                </a:solidFill>
                <a:latin typeface="Times" charset="0"/>
                <a:ea typeface="MS PGothic" charset="0"/>
                <a:cs typeface="MS PGothic" charset="0"/>
                <a:sym typeface="Times" charset="0"/>
              </a:rPr>
              <a:t>d[1] = 5</a:t>
            </a:r>
          </a:p>
          <a:p>
            <a:pPr marL="39688"/>
            <a:r>
              <a:rPr lang="en-US" b="1" dirty="0">
                <a:solidFill>
                  <a:srgbClr val="6633CC"/>
                </a:solidFill>
                <a:latin typeface="Times" charset="0"/>
                <a:ea typeface="MS PGothic" charset="0"/>
                <a:cs typeface="MS PGothic" charset="0"/>
                <a:sym typeface="Times" charset="0"/>
              </a:rPr>
              <a:t>d[2] = 6</a:t>
            </a:r>
          </a:p>
          <a:p>
            <a:pPr marL="39688"/>
            <a:r>
              <a:rPr lang="en-US" b="1" dirty="0">
                <a:solidFill>
                  <a:srgbClr val="6633CC"/>
                </a:solidFill>
                <a:latin typeface="Times" charset="0"/>
                <a:ea typeface="MS PGothic" charset="0"/>
                <a:cs typeface="MS PGothic" charset="0"/>
                <a:sym typeface="Times" charset="0"/>
              </a:rPr>
              <a:t>d[3] = 7</a:t>
            </a:r>
          </a:p>
          <a:p>
            <a:pPr marL="39688"/>
            <a:r>
              <a:rPr lang="en-US" b="1"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1371600" y="5181600"/>
            <a:ext cx="3810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3733800"/>
            <a:ext cx="3167064" cy="1741488"/>
            <a:chOff x="0" y="-768"/>
            <a:chExt cx="1995" cy="1097"/>
          </a:xfrm>
        </p:grpSpPr>
        <p:sp>
          <p:nvSpPr>
            <p:cNvPr id="43021" name="Rectangle 6"/>
            <p:cNvSpPr>
              <a:spLocks/>
            </p:cNvSpPr>
            <p:nvPr/>
          </p:nvSpPr>
          <p:spPr bwMode="auto">
            <a:xfrm flipH="1">
              <a:off x="823" y="96"/>
              <a:ext cx="8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768"/>
              <a:ext cx="1995" cy="1001"/>
              <a:chOff x="0" y="-768"/>
              <a:chExt cx="1995" cy="1001"/>
            </a:xfrm>
          </p:grpSpPr>
          <p:sp>
            <p:nvSpPr>
              <p:cNvPr id="43023" name="Rectangle 8"/>
              <p:cNvSpPr>
                <a:spLocks/>
              </p:cNvSpPr>
              <p:nvPr/>
            </p:nvSpPr>
            <p:spPr bwMode="auto">
              <a:xfrm>
                <a:off x="0" y="-192"/>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837" y="-432"/>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653" y="0"/>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872" y="-336"/>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624" y="-768"/>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grpSp>
      </p:grpSp>
      <p:sp>
        <p:nvSpPr>
          <p:cNvPr id="3" name="TextBox 2"/>
          <p:cNvSpPr txBox="1"/>
          <p:nvPr/>
        </p:nvSpPr>
        <p:spPr>
          <a:xfrm>
            <a:off x="457200" y="1143000"/>
            <a:ext cx="7924800" cy="1200328"/>
          </a:xfrm>
          <a:prstGeom prst="rect">
            <a:avLst/>
          </a:prstGeom>
          <a:noFill/>
        </p:spPr>
        <p:txBody>
          <a:bodyPr wrap="square" rtlCol="0">
            <a:spAutoFit/>
          </a:bodyPr>
          <a:lstStyle/>
          <a:p>
            <a:r>
              <a:rPr lang="en-US" dirty="0">
                <a:latin typeface="Times New Roman"/>
                <a:cs typeface="Times New Roman"/>
              </a:rPr>
              <a:t>Question: should we store in v itself the shortest path from v to every node? Or do we need another data structure to record these paths?</a:t>
            </a:r>
          </a:p>
        </p:txBody>
      </p:sp>
      <p:grpSp>
        <p:nvGrpSpPr>
          <p:cNvPr id="7" name="Group 6"/>
          <p:cNvGrpSpPr/>
          <p:nvPr/>
        </p:nvGrpSpPr>
        <p:grpSpPr>
          <a:xfrm>
            <a:off x="4038600" y="2209800"/>
            <a:ext cx="1828800" cy="1219200"/>
            <a:chOff x="4038600" y="2209800"/>
            <a:chExt cx="1828800" cy="1219200"/>
          </a:xfrm>
        </p:grpSpPr>
        <p:sp>
          <p:nvSpPr>
            <p:cNvPr id="4" name="TextBox 3"/>
            <p:cNvSpPr txBox="1"/>
            <p:nvPr/>
          </p:nvSpPr>
          <p:spPr>
            <a:xfrm>
              <a:off x="4038600" y="2209800"/>
              <a:ext cx="351378" cy="461665"/>
            </a:xfrm>
            <a:prstGeom prst="rect">
              <a:avLst/>
            </a:prstGeom>
            <a:noFill/>
          </p:spPr>
          <p:txBody>
            <a:bodyPr wrap="none" rtlCol="0">
              <a:spAutoFit/>
            </a:bodyPr>
            <a:lstStyle/>
            <a:p>
              <a:r>
                <a:rPr lang="en-US" dirty="0"/>
                <a:t>v</a:t>
              </a:r>
            </a:p>
          </p:txBody>
        </p:sp>
        <p:sp>
          <p:nvSpPr>
            <p:cNvPr id="34" name="TextBox 33"/>
            <p:cNvSpPr txBox="1"/>
            <p:nvPr/>
          </p:nvSpPr>
          <p:spPr>
            <a:xfrm>
              <a:off x="4825763" y="2209800"/>
              <a:ext cx="355837" cy="461665"/>
            </a:xfrm>
            <a:prstGeom prst="rect">
              <a:avLst/>
            </a:prstGeom>
            <a:noFill/>
          </p:spPr>
          <p:txBody>
            <a:bodyPr wrap="none" rtlCol="0">
              <a:spAutoFit/>
            </a:bodyPr>
            <a:lstStyle/>
            <a:p>
              <a:r>
                <a:rPr lang="en-US" dirty="0"/>
                <a:t>0</a:t>
              </a:r>
            </a:p>
          </p:txBody>
        </p:sp>
        <p:cxnSp>
          <p:nvCxnSpPr>
            <p:cNvPr id="6" name="Straight Arrow Connector 5"/>
            <p:cNvCxnSpPr/>
            <p:nvPr/>
          </p:nvCxnSpPr>
          <p:spPr>
            <a:xfrm>
              <a:off x="4389978" y="2438400"/>
              <a:ext cx="435785" cy="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825763" y="2590800"/>
              <a:ext cx="355837" cy="461665"/>
            </a:xfrm>
            <a:prstGeom prst="rect">
              <a:avLst/>
            </a:prstGeom>
            <a:noFill/>
          </p:spPr>
          <p:txBody>
            <a:bodyPr wrap="none" rtlCol="0">
              <a:spAutoFit/>
            </a:bodyPr>
            <a:lstStyle/>
            <a:p>
              <a:r>
                <a:rPr lang="en-US" dirty="0"/>
                <a:t>0</a:t>
              </a:r>
            </a:p>
          </p:txBody>
        </p:sp>
        <p:cxnSp>
          <p:nvCxnSpPr>
            <p:cNvPr id="38" name="Straight Arrow Connector 37"/>
            <p:cNvCxnSpPr>
              <a:stCxn id="4" idx="3"/>
              <a:endCxn id="37" idx="1"/>
            </p:cNvCxnSpPr>
            <p:nvPr/>
          </p:nvCxnSpPr>
          <p:spPr>
            <a:xfrm>
              <a:off x="4389978" y="2440633"/>
              <a:ext cx="435785" cy="38100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511563" y="2586335"/>
              <a:ext cx="355837" cy="461665"/>
            </a:xfrm>
            <a:prstGeom prst="rect">
              <a:avLst/>
            </a:prstGeom>
            <a:noFill/>
          </p:spPr>
          <p:txBody>
            <a:bodyPr wrap="none" rtlCol="0">
              <a:spAutoFit/>
            </a:bodyPr>
            <a:lstStyle/>
            <a:p>
              <a:r>
                <a:rPr lang="en-US" dirty="0"/>
                <a:t>1</a:t>
              </a:r>
            </a:p>
          </p:txBody>
        </p:sp>
        <p:cxnSp>
          <p:nvCxnSpPr>
            <p:cNvPr id="42" name="Straight Arrow Connector 41"/>
            <p:cNvCxnSpPr/>
            <p:nvPr/>
          </p:nvCxnSpPr>
          <p:spPr>
            <a:xfrm>
              <a:off x="5105400" y="2819400"/>
              <a:ext cx="435785" cy="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 idx="3"/>
            </p:cNvCxnSpPr>
            <p:nvPr/>
          </p:nvCxnSpPr>
          <p:spPr>
            <a:xfrm>
              <a:off x="4389978" y="2440633"/>
              <a:ext cx="486822" cy="759767"/>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825763" y="2967335"/>
              <a:ext cx="355837" cy="461665"/>
            </a:xfrm>
            <a:prstGeom prst="rect">
              <a:avLst/>
            </a:prstGeom>
            <a:noFill/>
          </p:spPr>
          <p:txBody>
            <a:bodyPr wrap="none" rtlCol="0">
              <a:spAutoFit/>
            </a:bodyPr>
            <a:lstStyle/>
            <a:p>
              <a:r>
                <a:rPr lang="en-US" dirty="0"/>
                <a:t>0</a:t>
              </a:r>
            </a:p>
          </p:txBody>
        </p:sp>
        <p:cxnSp>
          <p:nvCxnSpPr>
            <p:cNvPr id="49" name="Straight Arrow Connector 48"/>
            <p:cNvCxnSpPr/>
            <p:nvPr/>
          </p:nvCxnSpPr>
          <p:spPr>
            <a:xfrm>
              <a:off x="5181600" y="3200400"/>
              <a:ext cx="435785" cy="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511563" y="2967335"/>
              <a:ext cx="355837" cy="461665"/>
            </a:xfrm>
            <a:prstGeom prst="rect">
              <a:avLst/>
            </a:prstGeom>
            <a:noFill/>
          </p:spPr>
          <p:txBody>
            <a:bodyPr wrap="none" rtlCol="0">
              <a:spAutoFit/>
            </a:bodyPr>
            <a:lstStyle/>
            <a:p>
              <a:r>
                <a:rPr lang="en-US" dirty="0"/>
                <a:t>2</a:t>
              </a:r>
            </a:p>
          </p:txBody>
        </p:sp>
      </p:grpSp>
      <p:sp>
        <p:nvSpPr>
          <p:cNvPr id="8" name="TextBox 7"/>
          <p:cNvSpPr txBox="1"/>
          <p:nvPr/>
        </p:nvSpPr>
        <p:spPr>
          <a:xfrm>
            <a:off x="6248401" y="2209800"/>
            <a:ext cx="2209800" cy="1200328"/>
          </a:xfrm>
          <a:prstGeom prst="rect">
            <a:avLst/>
          </a:prstGeom>
          <a:noFill/>
        </p:spPr>
        <p:txBody>
          <a:bodyPr wrap="square" rtlCol="0">
            <a:spAutoFit/>
          </a:bodyPr>
          <a:lstStyle/>
          <a:p>
            <a:r>
              <a:rPr lang="en-US" dirty="0">
                <a:latin typeface="Times"/>
                <a:cs typeface="Times"/>
              </a:rPr>
              <a:t>Not finished!</a:t>
            </a:r>
          </a:p>
          <a:p>
            <a:r>
              <a:rPr lang="en-US" dirty="0">
                <a:latin typeface="Times"/>
                <a:cs typeface="Times"/>
              </a:rPr>
              <a:t>And how do</a:t>
            </a:r>
            <a:br>
              <a:rPr lang="en-US" dirty="0">
                <a:latin typeface="Times"/>
                <a:cs typeface="Times"/>
              </a:rPr>
            </a:br>
            <a:r>
              <a:rPr lang="en-US" dirty="0">
                <a:latin typeface="Times"/>
                <a:cs typeface="Times"/>
              </a:rPr>
              <a:t>we maintain it?</a:t>
            </a:r>
          </a:p>
        </p:txBody>
      </p:sp>
    </p:spTree>
    <p:extLst>
      <p:ext uri="{BB962C8B-B14F-4D97-AF65-F5344CB8AC3E}">
        <p14:creationId xmlns:p14="http://schemas.microsoft.com/office/powerpoint/2010/main" val="3223047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066800" y="3505200"/>
            <a:ext cx="3810000" cy="2374900"/>
            <a:chOff x="288" y="-720"/>
            <a:chExt cx="2400" cy="1496"/>
          </a:xfrm>
        </p:grpSpPr>
        <p:sp>
          <p:nvSpPr>
            <p:cNvPr id="43028" name="Line 24"/>
            <p:cNvSpPr>
              <a:spLocks noChangeShapeType="1"/>
            </p:cNvSpPr>
            <p:nvPr/>
          </p:nvSpPr>
          <p:spPr bwMode="auto">
            <a:xfrm rot="10800000">
              <a:off x="480" y="480"/>
              <a:ext cx="1896" cy="19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9" name="Oval 14"/>
            <p:cNvSpPr>
              <a:spLocks/>
            </p:cNvSpPr>
            <p:nvPr/>
          </p:nvSpPr>
          <p:spPr bwMode="auto">
            <a:xfrm>
              <a:off x="288"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624" y="-288"/>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1728" y="-624"/>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192"/>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432" y="-96"/>
              <a:ext cx="240" cy="48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5" name="Line 20"/>
            <p:cNvSpPr>
              <a:spLocks noChangeShapeType="1"/>
            </p:cNvSpPr>
            <p:nvPr/>
          </p:nvSpPr>
          <p:spPr bwMode="auto">
            <a:xfrm>
              <a:off x="816" y="-144"/>
              <a:ext cx="768" cy="384"/>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6" name="Line 21"/>
            <p:cNvSpPr>
              <a:spLocks noChangeShapeType="1"/>
            </p:cNvSpPr>
            <p:nvPr/>
          </p:nvSpPr>
          <p:spPr bwMode="auto">
            <a:xfrm>
              <a:off x="1776" y="336"/>
              <a:ext cx="624" cy="28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7" name="Line 22"/>
            <p:cNvSpPr>
              <a:spLocks noChangeShapeType="1"/>
            </p:cNvSpPr>
            <p:nvPr/>
          </p:nvSpPr>
          <p:spPr bwMode="auto">
            <a:xfrm rot="10800000" flipH="1" flipV="1">
              <a:off x="1872" y="-432"/>
              <a:ext cx="576" cy="105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8" name="Line 23"/>
            <p:cNvSpPr>
              <a:spLocks noChangeShapeType="1"/>
            </p:cNvSpPr>
            <p:nvPr/>
          </p:nvSpPr>
          <p:spPr bwMode="auto">
            <a:xfrm flipV="1">
              <a:off x="816" y="-480"/>
              <a:ext cx="912" cy="2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9" name="Rectangle 25"/>
            <p:cNvSpPr>
              <a:spLocks/>
            </p:cNvSpPr>
            <p:nvPr/>
          </p:nvSpPr>
          <p:spPr bwMode="auto">
            <a:xfrm>
              <a:off x="432" y="480"/>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576" y="-488"/>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1920" y="-720"/>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48"/>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96" y="336"/>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54102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22</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211046" y="304800"/>
            <a:ext cx="7772400" cy="685800"/>
          </a:xfrm>
        </p:spPr>
        <p:txBody>
          <a:bodyPr rIns="132080" anchor="t"/>
          <a:lstStyle/>
          <a:p>
            <a:pPr eaLnBrk="1" hangingPunct="1"/>
            <a:r>
              <a:rPr lang="en-US" sz="2800" b="1" dirty="0">
                <a:solidFill>
                  <a:srgbClr val="800000"/>
                </a:solidFill>
                <a:latin typeface="Tw Cen MT" charset="0"/>
              </a:rPr>
              <a:t>Extend algorithm to include the shortest path</a:t>
            </a:r>
            <a:br>
              <a:rPr lang="en-US" altLang="ja-JP" sz="2800" b="1" dirty="0">
                <a:solidFill>
                  <a:srgbClr val="800000"/>
                </a:solidFill>
                <a:latin typeface="Tw Cen MT" charset="0"/>
                <a:ea typeface="ヒラギノ明朝 ProN W6" charset="0"/>
                <a:cs typeface="ヒラギノ明朝 ProN W6" charset="0"/>
              </a:rPr>
            </a:br>
            <a:br>
              <a:rPr lang="en-US" altLang="ja-JP" sz="2800" b="1" dirty="0">
                <a:solidFill>
                  <a:srgbClr val="800000"/>
                </a:solidFill>
                <a:latin typeface="Tw Cen MT" charset="0"/>
                <a:ea typeface="ヒラギノ明朝 ProN W6" charset="0"/>
                <a:cs typeface="ヒラギノ明朝 ProN W6" charset="0"/>
              </a:rPr>
            </a:br>
            <a:endParaRPr lang="en-US" sz="2800" b="1" dirty="0">
              <a:solidFill>
                <a:srgbClr val="800000"/>
              </a:solidFill>
              <a:latin typeface="Tw Cen MT" charset="0"/>
              <a:ea typeface="ヒラギノ明朝 ProN W6" charset="0"/>
              <a:cs typeface="ヒラギノ明朝 ProN W6" charset="0"/>
            </a:endParaRPr>
          </a:p>
        </p:txBody>
      </p:sp>
      <p:sp>
        <p:nvSpPr>
          <p:cNvPr id="2" name="Rectangle 3"/>
          <p:cNvSpPr>
            <a:spLocks/>
          </p:cNvSpPr>
          <p:nvPr/>
        </p:nvSpPr>
        <p:spPr bwMode="auto">
          <a:xfrm>
            <a:off x="5257800" y="4114800"/>
            <a:ext cx="12954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r>
              <a:rPr lang="en-US" dirty="0">
                <a:solidFill>
                  <a:srgbClr val="6633CC"/>
                </a:solidFill>
                <a:latin typeface="Times" charset="0"/>
                <a:ea typeface="MS PGothic" charset="0"/>
                <a:cs typeface="MS PGothic" charset="0"/>
                <a:sym typeface="Times" charset="0"/>
              </a:rPr>
              <a:t>d[0] = 2</a:t>
            </a:r>
          </a:p>
          <a:p>
            <a:pPr marL="39688"/>
            <a:r>
              <a:rPr lang="en-US" dirty="0">
                <a:solidFill>
                  <a:srgbClr val="6633CC"/>
                </a:solidFill>
                <a:latin typeface="Times" charset="0"/>
                <a:ea typeface="MS PGothic" charset="0"/>
                <a:cs typeface="MS PGothic" charset="0"/>
                <a:sym typeface="Times" charset="0"/>
              </a:rPr>
              <a:t>d[1] = 5</a:t>
            </a:r>
          </a:p>
          <a:p>
            <a:pPr marL="39688"/>
            <a:r>
              <a:rPr lang="en-US" dirty="0">
                <a:solidFill>
                  <a:srgbClr val="6633CC"/>
                </a:solidFill>
                <a:latin typeface="Times" charset="0"/>
                <a:ea typeface="MS PGothic" charset="0"/>
                <a:cs typeface="MS PGothic" charset="0"/>
                <a:sym typeface="Times" charset="0"/>
              </a:rPr>
              <a:t>d[2] = 6</a:t>
            </a:r>
          </a:p>
          <a:p>
            <a:pPr marL="39688"/>
            <a:r>
              <a:rPr lang="en-US" dirty="0">
                <a:solidFill>
                  <a:srgbClr val="6633CC"/>
                </a:solidFill>
                <a:latin typeface="Times" charset="0"/>
                <a:ea typeface="MS PGothic" charset="0"/>
                <a:cs typeface="MS PGothic" charset="0"/>
                <a:sym typeface="Times" charset="0"/>
              </a:rPr>
              <a:t>d[3] = 7</a:t>
            </a:r>
          </a:p>
          <a:p>
            <a:pPr marL="39688"/>
            <a:r>
              <a:rPr lang="en-US"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685800" y="5181600"/>
            <a:ext cx="3810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219201" y="3733800"/>
            <a:ext cx="3014664" cy="1828801"/>
            <a:chOff x="96" y="-768"/>
            <a:chExt cx="1899" cy="1152"/>
          </a:xfrm>
        </p:grpSpPr>
        <p:sp>
          <p:nvSpPr>
            <p:cNvPr id="43021" name="Rectangle 6"/>
            <p:cNvSpPr>
              <a:spLocks/>
            </p:cNvSpPr>
            <p:nvPr/>
          </p:nvSpPr>
          <p:spPr bwMode="auto">
            <a:xfrm flipH="1">
              <a:off x="919" y="151"/>
              <a:ext cx="8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96" y="-768"/>
              <a:ext cx="1899" cy="1001"/>
              <a:chOff x="96" y="-768"/>
              <a:chExt cx="1899" cy="1001"/>
            </a:xfrm>
          </p:grpSpPr>
          <p:sp>
            <p:nvSpPr>
              <p:cNvPr id="43023" name="Rectangle 8"/>
              <p:cNvSpPr>
                <a:spLocks/>
              </p:cNvSpPr>
              <p:nvPr/>
            </p:nvSpPr>
            <p:spPr bwMode="auto">
              <a:xfrm>
                <a:off x="96" y="-192"/>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885" y="-377"/>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653" y="0"/>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872" y="-336"/>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789" y="-768"/>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grpSp>
      </p:grpSp>
      <p:sp>
        <p:nvSpPr>
          <p:cNvPr id="3" name="TextBox 2"/>
          <p:cNvSpPr txBox="1"/>
          <p:nvPr/>
        </p:nvSpPr>
        <p:spPr>
          <a:xfrm>
            <a:off x="211046" y="879901"/>
            <a:ext cx="7924800" cy="830997"/>
          </a:xfrm>
          <a:prstGeom prst="rect">
            <a:avLst/>
          </a:prstGeom>
          <a:noFill/>
        </p:spPr>
        <p:txBody>
          <a:bodyPr wrap="square" rtlCol="0">
            <a:spAutoFit/>
          </a:bodyPr>
          <a:lstStyle/>
          <a:p>
            <a:r>
              <a:rPr lang="en-US" dirty="0"/>
              <a:t>For each node, maintain the </a:t>
            </a:r>
            <a:r>
              <a:rPr lang="en-US" i="1" dirty="0" err="1"/>
              <a:t>backpointer</a:t>
            </a:r>
            <a:r>
              <a:rPr lang="en-US" dirty="0"/>
              <a:t> on the shortest path to that node.</a:t>
            </a:r>
          </a:p>
        </p:txBody>
      </p:sp>
      <p:sp>
        <p:nvSpPr>
          <p:cNvPr id="4" name="TextBox 3"/>
          <p:cNvSpPr txBox="1"/>
          <p:nvPr/>
        </p:nvSpPr>
        <p:spPr>
          <a:xfrm>
            <a:off x="344000" y="1600200"/>
            <a:ext cx="7276000" cy="461665"/>
          </a:xfrm>
          <a:prstGeom prst="rect">
            <a:avLst/>
          </a:prstGeom>
          <a:noFill/>
        </p:spPr>
        <p:txBody>
          <a:bodyPr wrap="none" rtlCol="0">
            <a:spAutoFit/>
          </a:bodyPr>
          <a:lstStyle/>
          <a:p>
            <a:r>
              <a:rPr lang="en-US" dirty="0">
                <a:solidFill>
                  <a:srgbClr val="800000"/>
                </a:solidFill>
              </a:rPr>
              <a:t>Shortest path to 0 is v -&gt; 0. Node 0 </a:t>
            </a:r>
            <a:r>
              <a:rPr lang="en-US" dirty="0" err="1">
                <a:solidFill>
                  <a:srgbClr val="800000"/>
                </a:solidFill>
              </a:rPr>
              <a:t>backpointer</a:t>
            </a:r>
            <a:r>
              <a:rPr lang="en-US" dirty="0">
                <a:solidFill>
                  <a:srgbClr val="800000"/>
                </a:solidFill>
              </a:rPr>
              <a:t> is 4.</a:t>
            </a:r>
          </a:p>
        </p:txBody>
      </p:sp>
      <p:cxnSp>
        <p:nvCxnSpPr>
          <p:cNvPr id="17" name="Straight Connector 16"/>
          <p:cNvCxnSpPr>
            <a:stCxn id="43030" idx="4"/>
            <a:endCxn id="43029" idx="7"/>
          </p:cNvCxnSpPr>
          <p:nvPr/>
        </p:nvCxnSpPr>
        <p:spPr>
          <a:xfrm rot="5400000">
            <a:off x="1136464" y="4686300"/>
            <a:ext cx="806637" cy="425637"/>
          </a:xfrm>
          <a:prstGeom prst="curvedConnector3">
            <a:avLst>
              <a:gd name="adj1" fmla="val 96109"/>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04800" y="2052935"/>
            <a:ext cx="8202486" cy="461665"/>
          </a:xfrm>
          <a:prstGeom prst="rect">
            <a:avLst/>
          </a:prstGeom>
          <a:noFill/>
        </p:spPr>
        <p:txBody>
          <a:bodyPr wrap="none" rtlCol="0">
            <a:spAutoFit/>
          </a:bodyPr>
          <a:lstStyle/>
          <a:p>
            <a:r>
              <a:rPr lang="en-US" dirty="0">
                <a:solidFill>
                  <a:srgbClr val="800000"/>
                </a:solidFill>
              </a:rPr>
              <a:t>Shortest path to 1 is v -&gt; 0 -&gt; 1. Node 1 </a:t>
            </a:r>
            <a:r>
              <a:rPr lang="en-US" dirty="0" err="1">
                <a:solidFill>
                  <a:srgbClr val="800000"/>
                </a:solidFill>
              </a:rPr>
              <a:t>backpointer</a:t>
            </a:r>
            <a:r>
              <a:rPr lang="en-US" dirty="0">
                <a:solidFill>
                  <a:srgbClr val="800000"/>
                </a:solidFill>
              </a:rPr>
              <a:t> is 0.</a:t>
            </a:r>
          </a:p>
        </p:txBody>
      </p:sp>
      <p:cxnSp>
        <p:nvCxnSpPr>
          <p:cNvPr id="68" name="Straight Connector 16"/>
          <p:cNvCxnSpPr>
            <a:stCxn id="43031" idx="4"/>
            <a:endCxn id="43030" idx="6"/>
          </p:cNvCxnSpPr>
          <p:nvPr/>
        </p:nvCxnSpPr>
        <p:spPr>
          <a:xfrm rot="5400000">
            <a:off x="2514600" y="3352800"/>
            <a:ext cx="381000" cy="1600200"/>
          </a:xfrm>
          <a:prstGeom prst="curvedConnector2">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04800" y="2514600"/>
            <a:ext cx="8202486" cy="461665"/>
          </a:xfrm>
          <a:prstGeom prst="rect">
            <a:avLst/>
          </a:prstGeom>
          <a:noFill/>
        </p:spPr>
        <p:txBody>
          <a:bodyPr wrap="none" rtlCol="0">
            <a:spAutoFit/>
          </a:bodyPr>
          <a:lstStyle/>
          <a:p>
            <a:r>
              <a:rPr lang="en-US" dirty="0">
                <a:solidFill>
                  <a:srgbClr val="800000"/>
                </a:solidFill>
              </a:rPr>
              <a:t>Shortest path to 2 is v -&gt; 0 -&gt; 2. Node 2 </a:t>
            </a:r>
            <a:r>
              <a:rPr lang="en-US" dirty="0" err="1">
                <a:solidFill>
                  <a:srgbClr val="800000"/>
                </a:solidFill>
              </a:rPr>
              <a:t>backpointer</a:t>
            </a:r>
            <a:r>
              <a:rPr lang="en-US" dirty="0">
                <a:solidFill>
                  <a:srgbClr val="800000"/>
                </a:solidFill>
              </a:rPr>
              <a:t> is 0.</a:t>
            </a:r>
          </a:p>
        </p:txBody>
      </p:sp>
      <p:cxnSp>
        <p:nvCxnSpPr>
          <p:cNvPr id="76" name="Straight Connector 16"/>
          <p:cNvCxnSpPr>
            <a:stCxn id="43032" idx="2"/>
            <a:endCxn id="43030" idx="4"/>
          </p:cNvCxnSpPr>
          <p:nvPr/>
        </p:nvCxnSpPr>
        <p:spPr>
          <a:xfrm rot="10800000">
            <a:off x="1752600" y="4495800"/>
            <a:ext cx="1371600" cy="609600"/>
          </a:xfrm>
          <a:prstGeom prst="curvedConnector2">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04800" y="2967335"/>
            <a:ext cx="8524841" cy="461665"/>
          </a:xfrm>
          <a:prstGeom prst="rect">
            <a:avLst/>
          </a:prstGeom>
          <a:noFill/>
        </p:spPr>
        <p:txBody>
          <a:bodyPr wrap="none" rtlCol="0">
            <a:spAutoFit/>
          </a:bodyPr>
          <a:lstStyle/>
          <a:p>
            <a:r>
              <a:rPr lang="en-US" dirty="0">
                <a:solidFill>
                  <a:srgbClr val="800000"/>
                </a:solidFill>
              </a:rPr>
              <a:t>Shortest path to 3 is v -&gt; 0 -&gt; 2 -&gt; 1. Node 3 </a:t>
            </a:r>
            <a:r>
              <a:rPr lang="en-US" dirty="0" err="1">
                <a:solidFill>
                  <a:srgbClr val="800000"/>
                </a:solidFill>
              </a:rPr>
              <a:t>backpointer</a:t>
            </a:r>
            <a:r>
              <a:rPr lang="en-US" dirty="0">
                <a:solidFill>
                  <a:srgbClr val="800000"/>
                </a:solidFill>
              </a:rPr>
              <a:t> is 2.</a:t>
            </a:r>
          </a:p>
        </p:txBody>
      </p:sp>
      <p:sp>
        <p:nvSpPr>
          <p:cNvPr id="81" name="Rectangle 3"/>
          <p:cNvSpPr>
            <a:spLocks/>
          </p:cNvSpPr>
          <p:nvPr/>
        </p:nvSpPr>
        <p:spPr bwMode="auto">
          <a:xfrm>
            <a:off x="5257800" y="3733800"/>
            <a:ext cx="35814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[w] is w’s </a:t>
            </a:r>
            <a:r>
              <a:rPr lang="en-US" dirty="0" err="1">
                <a:solidFill>
                  <a:srgbClr val="800000"/>
                </a:solidFill>
                <a:latin typeface="Times" charset="0"/>
                <a:ea typeface="MS PGothic" charset="0"/>
                <a:cs typeface="MS PGothic" charset="0"/>
                <a:sym typeface="Times" charset="0"/>
              </a:rPr>
              <a:t>backpointer</a:t>
            </a:r>
            <a:endParaRPr lang="en-US" dirty="0">
              <a:solidFill>
                <a:srgbClr val="800000"/>
              </a:solidFill>
              <a:latin typeface="Times" charset="0"/>
              <a:ea typeface="MS PGothic" charset="0"/>
              <a:cs typeface="MS PGothic" charset="0"/>
              <a:sym typeface="Times" charset="0"/>
            </a:endParaRP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[0] = 4</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[1] = 0</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[2] = 0</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[3] = 2</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[4] (none) </a:t>
            </a:r>
          </a:p>
        </p:txBody>
      </p:sp>
      <p:cxnSp>
        <p:nvCxnSpPr>
          <p:cNvPr id="82" name="Straight Connector 16"/>
          <p:cNvCxnSpPr>
            <a:stCxn id="43033" idx="2"/>
            <a:endCxn id="43032" idx="5"/>
          </p:cNvCxnSpPr>
          <p:nvPr/>
        </p:nvCxnSpPr>
        <p:spPr>
          <a:xfrm rot="10800000">
            <a:off x="3384364" y="5213164"/>
            <a:ext cx="1035237" cy="501837"/>
          </a:xfrm>
          <a:prstGeom prst="curvedConnector2">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050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dissolv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dissolv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dissolv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dissolv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dissolve">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dissolve">
                                      <p:cBhvr>
                                        <p:cTn id="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7" grpId="0"/>
      <p:bldP spid="75" grpId="0"/>
      <p:bldP spid="80" grpId="0"/>
      <p:bldP spid="8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23</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b="1" dirty="0">
                <a:solidFill>
                  <a:srgbClr val="CC0000"/>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{v};  d[v]= 0;</a:t>
            </a:r>
          </a:p>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  {})  {</a:t>
            </a:r>
          </a:p>
          <a:p>
            <a:pPr>
              <a:spcBef>
                <a:spcPct val="10000"/>
              </a:spcBef>
              <a:defRPr/>
            </a:pPr>
            <a:r>
              <a:rPr lang="en-US" dirty="0">
                <a:latin typeface="Times" charset="0"/>
                <a:ea typeface="ヒラギノ明朝 ProN W3" charset="0"/>
                <a:sym typeface="Times" charset="0"/>
              </a:rPr>
              <a:t>    f= node in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with min d value;</a:t>
            </a:r>
          </a:p>
          <a:p>
            <a:pPr>
              <a:spcBef>
                <a:spcPct val="10000"/>
              </a:spcBef>
              <a:defRPr/>
            </a:pP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add it to</a:t>
            </a:r>
            <a:r>
              <a:rPr lang="en-US" dirty="0">
                <a:solidFill>
                  <a:srgbClr val="FF0000"/>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dirty="0">
                <a:latin typeface="Times" charset="0"/>
                <a:ea typeface="ヒラギノ明朝 ProN W3" charset="0"/>
                <a:sym typeface="Times" charset="0"/>
              </a:rPr>
              <a:t>;</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b="1" dirty="0">
                <a:solidFill>
                  <a:srgbClr val="CC0000"/>
                </a:solidFill>
                <a:latin typeface="Times" charset="0"/>
                <a:ea typeface="ヒラギノ明朝 ProN W3" charset="0"/>
                <a:sym typeface="Times" charset="0"/>
              </a:rPr>
              <a:t>S</a:t>
            </a:r>
            <a:r>
              <a:rPr lang="en-US" dirty="0">
                <a:solidFill>
                  <a:srgbClr val="FF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or</a:t>
            </a:r>
            <a:r>
              <a:rPr lang="en-US" dirty="0">
                <a:solidFill>
                  <a:srgbClr val="FF0000"/>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a:t>
            </a:r>
          </a:p>
        </p:txBody>
      </p:sp>
      <p:sp>
        <p:nvSpPr>
          <p:cNvPr id="20" name="TextBox 19"/>
          <p:cNvSpPr txBox="1"/>
          <p:nvPr/>
        </p:nvSpPr>
        <p:spPr>
          <a:xfrm>
            <a:off x="5410200" y="381000"/>
            <a:ext cx="3200400" cy="461665"/>
          </a:xfrm>
          <a:prstGeom prst="rect">
            <a:avLst/>
          </a:prstGeom>
          <a:noFill/>
          <a:ln>
            <a:solidFill>
              <a:srgbClr val="3366FF"/>
            </a:solidFill>
          </a:ln>
        </p:spPr>
        <p:txBody>
          <a:bodyPr wrap="square" rtlCol="0">
            <a:spAutoFit/>
          </a:bodyPr>
          <a:lstStyle/>
          <a:p>
            <a:r>
              <a:rPr lang="en-US" b="1" dirty="0">
                <a:solidFill>
                  <a:srgbClr val="800000"/>
                </a:solidFill>
                <a:latin typeface="Times New Roman"/>
                <a:cs typeface="Times New Roman"/>
              </a:rPr>
              <a:t>Maintain </a:t>
            </a:r>
            <a:r>
              <a:rPr lang="en-US" b="1" dirty="0" err="1">
                <a:solidFill>
                  <a:srgbClr val="800000"/>
                </a:solidFill>
                <a:latin typeface="Times New Roman"/>
                <a:cs typeface="Times New Roman"/>
              </a:rPr>
              <a:t>backpointers</a:t>
            </a:r>
            <a:endParaRPr lang="en-US" b="1" dirty="0">
              <a:solidFill>
                <a:srgbClr val="800000"/>
              </a:solidFill>
              <a:latin typeface="Times New Roman"/>
              <a:cs typeface="Times New Roman"/>
            </a:endParaRPr>
          </a:p>
        </p:txBody>
      </p:sp>
      <p:sp>
        <p:nvSpPr>
          <p:cNvPr id="17" name="TextBox 16"/>
          <p:cNvSpPr txBox="1"/>
          <p:nvPr/>
        </p:nvSpPr>
        <p:spPr>
          <a:xfrm>
            <a:off x="4953000" y="2362200"/>
            <a:ext cx="3657601" cy="1200328"/>
          </a:xfrm>
          <a:prstGeom prst="rect">
            <a:avLst/>
          </a:prstGeom>
          <a:noFill/>
          <a:ln>
            <a:solidFill>
              <a:srgbClr val="3366FF"/>
            </a:solidFill>
          </a:ln>
        </p:spPr>
        <p:txBody>
          <a:bodyPr wrap="square" rtlCol="0">
            <a:spAutoFit/>
          </a:bodyPr>
          <a:lstStyle/>
          <a:p>
            <a:r>
              <a:rPr lang="en-US" dirty="0">
                <a:latin typeface="Times New Roman"/>
                <a:cs typeface="Times New Roman"/>
              </a:rPr>
              <a:t>When w not in S or F:</a:t>
            </a:r>
          </a:p>
          <a:p>
            <a:r>
              <a:rPr lang="en-US" dirty="0">
                <a:latin typeface="Times New Roman"/>
                <a:cs typeface="Times New Roman"/>
              </a:rPr>
              <a:t>Getting first shortest path so far:</a:t>
            </a:r>
          </a:p>
        </p:txBody>
      </p:sp>
      <p:grpSp>
        <p:nvGrpSpPr>
          <p:cNvPr id="5" name="Group 4"/>
          <p:cNvGrpSpPr/>
          <p:nvPr/>
        </p:nvGrpSpPr>
        <p:grpSpPr>
          <a:xfrm>
            <a:off x="5900332" y="3505200"/>
            <a:ext cx="2176868" cy="457200"/>
            <a:chOff x="5715000" y="2895600"/>
            <a:chExt cx="2176868" cy="457200"/>
          </a:xfrm>
        </p:grpSpPr>
        <p:grpSp>
          <p:nvGrpSpPr>
            <p:cNvPr id="4" name="Group 3"/>
            <p:cNvGrpSpPr/>
            <p:nvPr/>
          </p:nvGrpSpPr>
          <p:grpSpPr>
            <a:xfrm>
              <a:off x="5715000" y="2895600"/>
              <a:ext cx="2132992" cy="457200"/>
              <a:chOff x="5715000" y="2895600"/>
              <a:chExt cx="2132992" cy="457200"/>
            </a:xfrm>
          </p:grpSpPr>
          <p:grpSp>
            <p:nvGrpSpPr>
              <p:cNvPr id="18" name="Group 47"/>
              <p:cNvGrpSpPr>
                <a:grpSpLocks/>
              </p:cNvGrpSpPr>
              <p:nvPr/>
            </p:nvGrpSpPr>
            <p:grpSpPr bwMode="auto">
              <a:xfrm>
                <a:off x="5715000" y="2895600"/>
                <a:ext cx="2132992" cy="446088"/>
                <a:chOff x="0" y="48"/>
                <a:chExt cx="1343" cy="281"/>
              </a:xfrm>
            </p:grpSpPr>
            <p:sp>
              <p:nvSpPr>
                <p:cNvPr id="19" name="Oval 48"/>
                <p:cNvSpPr>
                  <a:spLocks/>
                </p:cNvSpPr>
                <p:nvPr/>
              </p:nvSpPr>
              <p:spPr bwMode="auto">
                <a:xfrm>
                  <a:off x="0"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1" name="Oval 49"/>
                <p:cNvSpPr>
                  <a:spLocks/>
                </p:cNvSpPr>
                <p:nvPr/>
              </p:nvSpPr>
              <p:spPr bwMode="auto">
                <a:xfrm>
                  <a:off x="1247" y="48"/>
                  <a:ext cx="96" cy="96"/>
                </a:xfrm>
                <a:prstGeom prst="ellipse">
                  <a:avLst/>
                </a:prstGeom>
                <a:solidFill>
                  <a:schemeClr val="tx1"/>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2" name="Oval 50"/>
                <p:cNvSpPr>
                  <a:spLocks/>
                </p:cNvSpPr>
                <p:nvPr/>
              </p:nvSpPr>
              <p:spPr bwMode="auto">
                <a:xfrm>
                  <a:off x="480" y="48"/>
                  <a:ext cx="95"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3" name="Oval 51"/>
                <p:cNvSpPr>
                  <a:spLocks/>
                </p:cNvSpPr>
                <p:nvPr/>
              </p:nvSpPr>
              <p:spPr bwMode="auto">
                <a:xfrm>
                  <a:off x="816"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4" name="Line 52"/>
                <p:cNvSpPr>
                  <a:spLocks noChangeShapeType="1"/>
                </p:cNvSpPr>
                <p:nvPr/>
              </p:nvSpPr>
              <p:spPr bwMode="auto">
                <a:xfrm>
                  <a:off x="912" y="96"/>
                  <a:ext cx="336" cy="1"/>
                </a:xfrm>
                <a:prstGeom prst="line">
                  <a:avLst/>
                </a:prstGeom>
                <a:noFill/>
                <a:ln w="222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 name="Line 53"/>
                <p:cNvSpPr>
                  <a:spLocks noChangeShapeType="1"/>
                </p:cNvSpPr>
                <p:nvPr/>
              </p:nvSpPr>
              <p:spPr bwMode="auto">
                <a:xfrm>
                  <a:off x="96" y="96"/>
                  <a:ext cx="384" cy="0"/>
                </a:xfrm>
                <a:prstGeom prst="line">
                  <a:avLst/>
                </a:prstGeom>
                <a:noFill/>
                <a:ln w="22225">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 name="Line 54"/>
                <p:cNvSpPr>
                  <a:spLocks noChangeShapeType="1"/>
                </p:cNvSpPr>
                <p:nvPr/>
              </p:nvSpPr>
              <p:spPr bwMode="auto">
                <a:xfrm>
                  <a:off x="576" y="96"/>
                  <a:ext cx="240" cy="0"/>
                </a:xfrm>
                <a:prstGeom prst="line">
                  <a:avLst/>
                </a:prstGeom>
                <a:noFill/>
                <a:ln w="22225">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 name="Rectangle 55"/>
                <p:cNvSpPr>
                  <a:spLocks/>
                </p:cNvSpPr>
                <p:nvPr/>
              </p:nvSpPr>
              <p:spPr bwMode="auto">
                <a:xfrm>
                  <a:off x="816" y="96"/>
                  <a:ext cx="9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
            <p:nvSpPr>
              <p:cNvPr id="28" name="Rectangle 55"/>
              <p:cNvSpPr>
                <a:spLocks/>
              </p:cNvSpPr>
              <p:nvPr/>
            </p:nvSpPr>
            <p:spPr bwMode="auto">
              <a:xfrm>
                <a:off x="5715000" y="2982912"/>
                <a:ext cx="152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40639" bIns="0">
                <a:spAutoFit/>
              </a:bodyPr>
              <a:lstStyle/>
              <a:p>
                <a:pPr marL="39688"/>
                <a:r>
                  <a:rPr lang="en-US" dirty="0">
                    <a:solidFill>
                      <a:srgbClr val="CC0004"/>
                    </a:solidFill>
                    <a:latin typeface="Times" charset="0"/>
                    <a:ea typeface="MS PGothic" charset="0"/>
                    <a:cs typeface="MS PGothic" charset="0"/>
                    <a:sym typeface="Times" charset="0"/>
                  </a:rPr>
                  <a:t>v</a:t>
                </a:r>
              </a:p>
            </p:txBody>
          </p:sp>
        </p:grpSp>
        <p:sp>
          <p:nvSpPr>
            <p:cNvPr id="29" name="Rectangle 55"/>
            <p:cNvSpPr>
              <a:spLocks/>
            </p:cNvSpPr>
            <p:nvPr/>
          </p:nvSpPr>
          <p:spPr bwMode="auto">
            <a:xfrm>
              <a:off x="7620000" y="2983468"/>
              <a:ext cx="2718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dirty="0">
                  <a:solidFill>
                    <a:schemeClr val="tx1"/>
                  </a:solidFill>
                  <a:latin typeface="Times" charset="0"/>
                  <a:ea typeface="MS PGothic" charset="0"/>
                  <a:cs typeface="MS PGothic" charset="0"/>
                  <a:sym typeface="Times" charset="0"/>
                </a:rPr>
                <a:t>w</a:t>
              </a:r>
            </a:p>
          </p:txBody>
        </p:sp>
      </p:grpSp>
      <p:sp>
        <p:nvSpPr>
          <p:cNvPr id="31" name="TextBox 30"/>
          <p:cNvSpPr txBox="1"/>
          <p:nvPr/>
        </p:nvSpPr>
        <p:spPr>
          <a:xfrm>
            <a:off x="5638800" y="4114800"/>
            <a:ext cx="2971800" cy="1200329"/>
          </a:xfrm>
          <a:prstGeom prst="rect">
            <a:avLst/>
          </a:prstGeom>
          <a:noFill/>
          <a:ln>
            <a:solidFill>
              <a:srgbClr val="3366FF"/>
            </a:solidFill>
          </a:ln>
        </p:spPr>
        <p:txBody>
          <a:bodyPr wrap="square" rtlCol="0">
            <a:spAutoFit/>
          </a:bodyPr>
          <a:lstStyle/>
          <a:p>
            <a:r>
              <a:rPr lang="en-US" dirty="0">
                <a:latin typeface="Times New Roman"/>
                <a:cs typeface="Times New Roman"/>
              </a:rPr>
              <a:t>When w in S or F and have shorter path to</a:t>
            </a:r>
          </a:p>
          <a:p>
            <a:r>
              <a:rPr lang="en-US" dirty="0">
                <a:latin typeface="Times New Roman"/>
                <a:cs typeface="Times New Roman"/>
              </a:rPr>
              <a:t> w:</a:t>
            </a:r>
          </a:p>
        </p:txBody>
      </p:sp>
      <p:sp>
        <p:nvSpPr>
          <p:cNvPr id="6" name="Rectangle 5"/>
          <p:cNvSpPr/>
          <p:nvPr/>
        </p:nvSpPr>
        <p:spPr>
          <a:xfrm>
            <a:off x="2832041" y="3706251"/>
            <a:ext cx="1435159" cy="507832"/>
          </a:xfrm>
          <a:prstGeom prst="rect">
            <a:avLst/>
          </a:prstGeom>
        </p:spPr>
        <p:txBody>
          <a:bodyPr wrap="none">
            <a:spAutoFit/>
          </a:bodyPr>
          <a:lstStyle/>
          <a:p>
            <a:r>
              <a:rPr lang="en-US" dirty="0" err="1">
                <a:solidFill>
                  <a:srgbClr val="FF6600"/>
                </a:solidFill>
                <a:latin typeface="Times" charset="0"/>
                <a:ea typeface="MS PGothic" charset="0"/>
                <a:cs typeface="MS PGothic" charset="0"/>
                <a:sym typeface="Times" charset="0"/>
              </a:rPr>
              <a:t>bk</a:t>
            </a:r>
            <a:r>
              <a:rPr lang="en-US" dirty="0">
                <a:solidFill>
                  <a:srgbClr val="FF6600"/>
                </a:solidFill>
                <a:latin typeface="Times" charset="0"/>
                <a:ea typeface="MS PGothic" charset="0"/>
                <a:cs typeface="MS PGothic" charset="0"/>
                <a:sym typeface="Times" charset="0"/>
              </a:rPr>
              <a:t>[w]=  f; </a:t>
            </a:r>
            <a:endParaRPr lang="en-US" dirty="0">
              <a:solidFill>
                <a:srgbClr val="FF6600"/>
              </a:solidFill>
            </a:endParaRPr>
          </a:p>
        </p:txBody>
      </p:sp>
      <p:grpSp>
        <p:nvGrpSpPr>
          <p:cNvPr id="7" name="Group 6"/>
          <p:cNvGrpSpPr/>
          <p:nvPr/>
        </p:nvGrpSpPr>
        <p:grpSpPr>
          <a:xfrm>
            <a:off x="5867400" y="5334000"/>
            <a:ext cx="2100668" cy="838200"/>
            <a:chOff x="5867400" y="5029200"/>
            <a:chExt cx="2100668" cy="838200"/>
          </a:xfrm>
        </p:grpSpPr>
        <p:grpSp>
          <p:nvGrpSpPr>
            <p:cNvPr id="33" name="Group 32"/>
            <p:cNvGrpSpPr/>
            <p:nvPr/>
          </p:nvGrpSpPr>
          <p:grpSpPr>
            <a:xfrm>
              <a:off x="5867400" y="5410200"/>
              <a:ext cx="2100668" cy="457200"/>
              <a:chOff x="5791200" y="2895600"/>
              <a:chExt cx="2100668" cy="457200"/>
            </a:xfrm>
          </p:grpSpPr>
          <p:grpSp>
            <p:nvGrpSpPr>
              <p:cNvPr id="34" name="Group 33"/>
              <p:cNvGrpSpPr/>
              <p:nvPr/>
            </p:nvGrpSpPr>
            <p:grpSpPr>
              <a:xfrm>
                <a:off x="5791200" y="2895600"/>
                <a:ext cx="2056792" cy="457200"/>
                <a:chOff x="5791200" y="2895600"/>
                <a:chExt cx="2056792" cy="457200"/>
              </a:xfrm>
            </p:grpSpPr>
            <p:grpSp>
              <p:nvGrpSpPr>
                <p:cNvPr id="36" name="Group 47"/>
                <p:cNvGrpSpPr>
                  <a:grpSpLocks/>
                </p:cNvGrpSpPr>
                <p:nvPr/>
              </p:nvGrpSpPr>
              <p:grpSpPr bwMode="auto">
                <a:xfrm>
                  <a:off x="5791235" y="2895600"/>
                  <a:ext cx="2056757" cy="446088"/>
                  <a:chOff x="48" y="48"/>
                  <a:chExt cx="1295" cy="281"/>
                </a:xfrm>
              </p:grpSpPr>
              <p:sp>
                <p:nvSpPr>
                  <p:cNvPr id="39" name="Oval 48"/>
                  <p:cNvSpPr>
                    <a:spLocks/>
                  </p:cNvSpPr>
                  <p:nvPr/>
                </p:nvSpPr>
                <p:spPr bwMode="auto">
                  <a:xfrm>
                    <a:off x="48"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0" name="Oval 49"/>
                  <p:cNvSpPr>
                    <a:spLocks/>
                  </p:cNvSpPr>
                  <p:nvPr/>
                </p:nvSpPr>
                <p:spPr bwMode="auto">
                  <a:xfrm>
                    <a:off x="1247"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1" name="Oval 50"/>
                  <p:cNvSpPr>
                    <a:spLocks/>
                  </p:cNvSpPr>
                  <p:nvPr/>
                </p:nvSpPr>
                <p:spPr bwMode="auto">
                  <a:xfrm>
                    <a:off x="480" y="48"/>
                    <a:ext cx="95"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2" name="Oval 51"/>
                  <p:cNvSpPr>
                    <a:spLocks/>
                  </p:cNvSpPr>
                  <p:nvPr/>
                </p:nvSpPr>
                <p:spPr bwMode="auto">
                  <a:xfrm>
                    <a:off x="816"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 name="Line 52"/>
                  <p:cNvSpPr>
                    <a:spLocks noChangeShapeType="1"/>
                  </p:cNvSpPr>
                  <p:nvPr/>
                </p:nvSpPr>
                <p:spPr bwMode="auto">
                  <a:xfrm>
                    <a:off x="912" y="96"/>
                    <a:ext cx="336" cy="1"/>
                  </a:xfrm>
                  <a:prstGeom prst="line">
                    <a:avLst/>
                  </a:prstGeom>
                  <a:noFill/>
                  <a:ln w="2222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1" name="Line 53"/>
                  <p:cNvSpPr>
                    <a:spLocks noChangeShapeType="1"/>
                  </p:cNvSpPr>
                  <p:nvPr/>
                </p:nvSpPr>
                <p:spPr bwMode="auto">
                  <a:xfrm>
                    <a:off x="96" y="96"/>
                    <a:ext cx="384" cy="0"/>
                  </a:xfrm>
                  <a:prstGeom prst="line">
                    <a:avLst/>
                  </a:prstGeom>
                  <a:noFill/>
                  <a:ln w="22225">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3" name="Line 54"/>
                  <p:cNvSpPr>
                    <a:spLocks noChangeShapeType="1"/>
                  </p:cNvSpPr>
                  <p:nvPr/>
                </p:nvSpPr>
                <p:spPr bwMode="auto">
                  <a:xfrm>
                    <a:off x="576" y="96"/>
                    <a:ext cx="240" cy="0"/>
                  </a:xfrm>
                  <a:prstGeom prst="line">
                    <a:avLst/>
                  </a:prstGeom>
                  <a:noFill/>
                  <a:ln w="22225">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4" name="Rectangle 55"/>
                  <p:cNvSpPr>
                    <a:spLocks/>
                  </p:cNvSpPr>
                  <p:nvPr/>
                </p:nvSpPr>
                <p:spPr bwMode="auto">
                  <a:xfrm>
                    <a:off x="816" y="96"/>
                    <a:ext cx="9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
              <p:nvSpPr>
                <p:cNvPr id="38" name="Rectangle 55"/>
                <p:cNvSpPr>
                  <a:spLocks/>
                </p:cNvSpPr>
                <p:nvPr/>
              </p:nvSpPr>
              <p:spPr bwMode="auto">
                <a:xfrm>
                  <a:off x="5791200" y="2982912"/>
                  <a:ext cx="152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40639" bIns="0">
                  <a:spAutoFit/>
                </a:bodyPr>
                <a:lstStyle/>
                <a:p>
                  <a:pPr marL="39688"/>
                  <a:r>
                    <a:rPr lang="en-US" dirty="0">
                      <a:solidFill>
                        <a:srgbClr val="CC0004"/>
                      </a:solidFill>
                      <a:latin typeface="Times" charset="0"/>
                      <a:ea typeface="MS PGothic" charset="0"/>
                      <a:cs typeface="MS PGothic" charset="0"/>
                      <a:sym typeface="Times" charset="0"/>
                    </a:rPr>
                    <a:t>v</a:t>
                  </a:r>
                </a:p>
              </p:txBody>
            </p:sp>
          </p:grpSp>
          <p:sp>
            <p:nvSpPr>
              <p:cNvPr id="35" name="Rectangle 55"/>
              <p:cNvSpPr>
                <a:spLocks/>
              </p:cNvSpPr>
              <p:nvPr/>
            </p:nvSpPr>
            <p:spPr bwMode="auto">
              <a:xfrm>
                <a:off x="7620000" y="2983468"/>
                <a:ext cx="2718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w</a:t>
                </a:r>
              </a:p>
            </p:txBody>
          </p:sp>
        </p:grpSp>
        <p:sp>
          <p:nvSpPr>
            <p:cNvPr id="55" name="Oval 50"/>
            <p:cNvSpPr>
              <a:spLocks/>
            </p:cNvSpPr>
            <p:nvPr/>
          </p:nvSpPr>
          <p:spPr bwMode="auto">
            <a:xfrm>
              <a:off x="6935718" y="5029200"/>
              <a:ext cx="150882" cy="152400"/>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Line 54"/>
            <p:cNvSpPr>
              <a:spLocks noChangeShapeType="1"/>
            </p:cNvSpPr>
            <p:nvPr/>
          </p:nvSpPr>
          <p:spPr bwMode="auto">
            <a:xfrm>
              <a:off x="7010400" y="5105400"/>
              <a:ext cx="762000" cy="304800"/>
            </a:xfrm>
            <a:prstGeom prst="line">
              <a:avLst/>
            </a:prstGeom>
            <a:noFill/>
            <a:ln w="22225">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 name="Line 53"/>
            <p:cNvSpPr>
              <a:spLocks noChangeShapeType="1"/>
            </p:cNvSpPr>
            <p:nvPr/>
          </p:nvSpPr>
          <p:spPr bwMode="auto">
            <a:xfrm flipV="1">
              <a:off x="5943600" y="5105400"/>
              <a:ext cx="990600" cy="381000"/>
            </a:xfrm>
            <a:prstGeom prst="line">
              <a:avLst/>
            </a:prstGeom>
            <a:noFill/>
            <a:ln w="22225">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58" name="Rectangle 57"/>
          <p:cNvSpPr/>
          <p:nvPr/>
        </p:nvSpPr>
        <p:spPr>
          <a:xfrm>
            <a:off x="1752600" y="4902368"/>
            <a:ext cx="1304690" cy="507832"/>
          </a:xfrm>
          <a:prstGeom prst="rect">
            <a:avLst/>
          </a:prstGeom>
        </p:spPr>
        <p:txBody>
          <a:bodyPr wrap="none">
            <a:spAutoFit/>
          </a:bodyPr>
          <a:lstStyle/>
          <a:p>
            <a:r>
              <a:rPr lang="en-US" dirty="0" err="1">
                <a:solidFill>
                  <a:srgbClr val="FF6600"/>
                </a:solidFill>
                <a:latin typeface="Times" charset="0"/>
                <a:ea typeface="MS PGothic" charset="0"/>
                <a:cs typeface="MS PGothic" charset="0"/>
                <a:sym typeface="Times" charset="0"/>
              </a:rPr>
              <a:t>bk</a:t>
            </a:r>
            <a:r>
              <a:rPr lang="en-US" dirty="0">
                <a:solidFill>
                  <a:srgbClr val="FF6600"/>
                </a:solidFill>
                <a:latin typeface="Times" charset="0"/>
                <a:ea typeface="MS PGothic" charset="0"/>
                <a:cs typeface="MS PGothic" charset="0"/>
                <a:sym typeface="Times" charset="0"/>
              </a:rPr>
              <a:t>[w]=  f; </a:t>
            </a:r>
            <a:endParaRPr lang="en-US" dirty="0">
              <a:solidFill>
                <a:srgbClr val="FF6600"/>
              </a:solidFill>
            </a:endParaRPr>
          </a:p>
        </p:txBody>
      </p:sp>
      <p:sp>
        <p:nvSpPr>
          <p:cNvPr id="59" name="TextBox 58"/>
          <p:cNvSpPr txBox="1"/>
          <p:nvPr/>
        </p:nvSpPr>
        <p:spPr>
          <a:xfrm>
            <a:off x="5029200" y="1143000"/>
            <a:ext cx="3581400" cy="830997"/>
          </a:xfrm>
          <a:prstGeom prst="rect">
            <a:avLst/>
          </a:prstGeom>
          <a:solidFill>
            <a:srgbClr val="CCFFCC"/>
          </a:solidFill>
          <a:ln>
            <a:solidFill>
              <a:srgbClr val="3366FF"/>
            </a:solidFill>
          </a:ln>
        </p:spPr>
        <p:txBody>
          <a:bodyPr wrap="square" rtlCol="0">
            <a:spAutoFit/>
          </a:bodyPr>
          <a:lstStyle/>
          <a:p>
            <a:r>
              <a:rPr lang="en-US" b="1" dirty="0">
                <a:solidFill>
                  <a:srgbClr val="800000"/>
                </a:solidFill>
                <a:latin typeface="Times New Roman"/>
                <a:cs typeface="Times New Roman"/>
              </a:rPr>
              <a:t>Wow! It’s so easy to maintain </a:t>
            </a:r>
            <a:r>
              <a:rPr lang="en-US" b="1" dirty="0" err="1">
                <a:solidFill>
                  <a:srgbClr val="800000"/>
                </a:solidFill>
                <a:latin typeface="Times New Roman"/>
                <a:cs typeface="Times New Roman"/>
              </a:rPr>
              <a:t>backpointers</a:t>
            </a:r>
            <a:r>
              <a:rPr lang="en-US" b="1" dirty="0">
                <a:solidFill>
                  <a:srgbClr val="800000"/>
                </a:solidFill>
                <a:latin typeface="Times New Roman"/>
                <a:cs typeface="Times New Roman"/>
              </a:rPr>
              <a:t>!</a:t>
            </a:r>
          </a:p>
        </p:txBody>
      </p:sp>
    </p:spTree>
    <p:extLst>
      <p:ext uri="{BB962C8B-B14F-4D97-AF65-F5344CB8AC3E}">
        <p14:creationId xmlns:p14="http://schemas.microsoft.com/office/powerpoint/2010/main" val="2344929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2000" fill="hold"/>
                                        <p:tgtEl>
                                          <p:spTgt spid="58"/>
                                        </p:tgtEl>
                                        <p:attrNameLst>
                                          <p:attrName>ppt_x</p:attrName>
                                        </p:attrNameLst>
                                      </p:cBhvr>
                                      <p:tavLst>
                                        <p:tav tm="0">
                                          <p:val>
                                            <p:strVal val="1+#ppt_w/2"/>
                                          </p:val>
                                        </p:tav>
                                        <p:tav tm="100000">
                                          <p:val>
                                            <p:strVal val="#ppt_x"/>
                                          </p:val>
                                        </p:tav>
                                      </p:tavLst>
                                    </p:anim>
                                    <p:anim calcmode="lin" valueType="num">
                                      <p:cBhvr additive="base">
                                        <p:cTn id="24" dur="2000" fill="hold"/>
                                        <p:tgtEl>
                                          <p:spTgt spid="5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arn(inVertical)">
                                      <p:cBhvr>
                                        <p:cTn id="2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8" grpId="0"/>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24</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04800"/>
            <a:ext cx="3810000" cy="5262979"/>
          </a:xfrm>
          <a:prstGeom prst="rect">
            <a:avLst/>
          </a:prstGeom>
          <a:noFill/>
          <a:ln>
            <a:solidFill>
              <a:srgbClr val="3366FF"/>
            </a:solidFill>
          </a:ln>
        </p:spPr>
        <p:txBody>
          <a:bodyPr wrap="square" rtlCol="0">
            <a:spAutoFit/>
          </a:bodyPr>
          <a:lstStyle/>
          <a:p>
            <a:r>
              <a:rPr lang="en-US" dirty="0">
                <a:latin typeface="Times New Roman"/>
                <a:cs typeface="Times New Roman"/>
              </a:rPr>
              <a:t>This is our final high-level algorithm. These issues and questions remain:</a:t>
            </a:r>
          </a:p>
          <a:p>
            <a:pPr marL="457200" indent="-457200">
              <a:buAutoNum type="arabicPeriod"/>
            </a:pPr>
            <a:r>
              <a:rPr lang="en-US" dirty="0">
                <a:solidFill>
                  <a:srgbClr val="0000FF"/>
                </a:solidFill>
                <a:latin typeface="Times New Roman"/>
                <a:cs typeface="Times New Roman"/>
              </a:rPr>
              <a:t>How do we implement F?</a:t>
            </a:r>
          </a:p>
          <a:p>
            <a:pPr marL="457200" indent="-457200">
              <a:buAutoNum type="arabicPeriod"/>
            </a:pPr>
            <a:r>
              <a:rPr lang="en-US" dirty="0">
                <a:solidFill>
                  <a:srgbClr val="800000"/>
                </a:solidFill>
                <a:latin typeface="Times New Roman"/>
                <a:cs typeface="Times New Roman"/>
              </a:rPr>
              <a:t>The nodes of the graph will be objects of class Node, not </a:t>
            </a:r>
            <a:r>
              <a:rPr lang="en-US" dirty="0" err="1">
                <a:solidFill>
                  <a:srgbClr val="800000"/>
                </a:solidFill>
                <a:latin typeface="Times New Roman"/>
                <a:cs typeface="Times New Roman"/>
              </a:rPr>
              <a:t>ints</a:t>
            </a:r>
            <a:r>
              <a:rPr lang="en-US" dirty="0">
                <a:solidFill>
                  <a:srgbClr val="800000"/>
                </a:solidFill>
                <a:latin typeface="Times New Roman"/>
                <a:cs typeface="Times New Roman"/>
              </a:rPr>
              <a:t>. How will we maintain the info in arrays d and </a:t>
            </a:r>
            <a:r>
              <a:rPr lang="en-US" dirty="0" err="1">
                <a:solidFill>
                  <a:srgbClr val="800000"/>
                </a:solidFill>
                <a:latin typeface="Times New Roman"/>
                <a:cs typeface="Times New Roman"/>
              </a:rPr>
              <a:t>bk</a:t>
            </a:r>
            <a:r>
              <a:rPr lang="en-US" dirty="0">
                <a:solidFill>
                  <a:srgbClr val="800000"/>
                </a:solidFill>
                <a:latin typeface="Times New Roman"/>
                <a:cs typeface="Times New Roman"/>
              </a:rPr>
              <a:t>?</a:t>
            </a:r>
          </a:p>
          <a:p>
            <a:pPr marL="457200" indent="-457200">
              <a:buAutoNum type="arabicPeriod"/>
            </a:pPr>
            <a:r>
              <a:rPr lang="en-US" dirty="0">
                <a:latin typeface="Times New Roman"/>
                <a:cs typeface="Times New Roman"/>
              </a:rPr>
              <a:t>How do we tell quickly whether w is in S or F?</a:t>
            </a:r>
          </a:p>
          <a:p>
            <a:pPr marL="457200" indent="-457200">
              <a:buAutoNum type="arabicPeriod"/>
            </a:pPr>
            <a:r>
              <a:rPr lang="en-US" dirty="0">
                <a:solidFill>
                  <a:srgbClr val="FF0000"/>
                </a:solidFill>
                <a:latin typeface="Times New Roman"/>
                <a:cs typeface="Times New Roman"/>
              </a:rPr>
              <a:t>How do we analyze execution time of the algorithm?</a:t>
            </a:r>
          </a:p>
        </p:txBody>
      </p:sp>
    </p:spTree>
    <p:extLst>
      <p:ext uri="{BB962C8B-B14F-4D97-AF65-F5344CB8AC3E}">
        <p14:creationId xmlns:p14="http://schemas.microsoft.com/office/powerpoint/2010/main" val="131310167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25</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a:t>
            </a:r>
            <a:r>
              <a:rPr lang="en-US" dirty="0">
                <a:solidFill>
                  <a:srgbClr val="FF0000"/>
                </a:solidFill>
                <a:latin typeface="Times" charset="0"/>
                <a:ea typeface="MS PGothic" charset="0"/>
                <a:cs typeface="MS PGothic" charset="0"/>
                <a:sym typeface="Times" charset="0"/>
              </a:rPr>
              <a:t>F=  {v}</a:t>
            </a:r>
            <a:r>
              <a:rPr lang="en-US" dirty="0">
                <a:solidFill>
                  <a:schemeClr val="tx1"/>
                </a:solidFill>
                <a:latin typeface="Times" charset="0"/>
                <a:ea typeface="MS PGothic" charset="0"/>
                <a:cs typeface="MS PGothic" charset="0"/>
                <a:sym typeface="Times" charset="0"/>
              </a:rPr>
              <a:t>;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F ≠  {}</a:t>
            </a:r>
            <a:r>
              <a:rPr lang="en-US" dirty="0">
                <a:solidFill>
                  <a:schemeClr val="tx1"/>
                </a:solidFill>
                <a:latin typeface="Times" charset="0"/>
                <a:ea typeface="ヒラギノ明朝 ProN W3" charset="0"/>
                <a:sym typeface="Times" charset="0"/>
              </a:rPr>
              <a:t>)  {</a:t>
            </a:r>
          </a:p>
          <a:p>
            <a:pPr>
              <a:spcBef>
                <a:spcPct val="10000"/>
              </a:spcBef>
              <a:defRPr/>
            </a:pPr>
            <a:r>
              <a:rPr lang="en-US"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f= node in F with min d value</a:t>
            </a:r>
            <a:r>
              <a:rPr lang="en-US" dirty="0">
                <a:solidFill>
                  <a:schemeClr val="tx1"/>
                </a:solidFill>
                <a:latin typeface="Times" charset="0"/>
                <a:ea typeface="ヒラギノ明朝 ProN W3" charset="0"/>
                <a:sym typeface="Times" charset="0"/>
              </a:rPr>
              <a:t>;</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Remove f from F</a:t>
            </a:r>
            <a:r>
              <a:rPr lang="en-US" dirty="0">
                <a:solidFill>
                  <a:schemeClr val="tx1"/>
                </a:solidFill>
                <a:latin typeface="Times" charset="0"/>
                <a:ea typeface="ヒラギノ明朝 ProN W3" charset="0"/>
                <a:sym typeface="Times" charset="0"/>
              </a:rPr>
              <a:t>,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add w to F</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528935"/>
            <a:ext cx="3810000" cy="461665"/>
          </a:xfrm>
          <a:prstGeom prst="rect">
            <a:avLst/>
          </a:prstGeom>
          <a:noFill/>
          <a:ln>
            <a:solidFill>
              <a:srgbClr val="3366FF"/>
            </a:solidFill>
          </a:ln>
        </p:spPr>
        <p:txBody>
          <a:bodyPr wrap="square" rtlCol="0">
            <a:spAutoFit/>
          </a:bodyPr>
          <a:lstStyle/>
          <a:p>
            <a:pPr marL="457200" indent="-457200">
              <a:buAutoNum type="arabicPeriod"/>
            </a:pPr>
            <a:r>
              <a:rPr lang="en-US" dirty="0">
                <a:solidFill>
                  <a:srgbClr val="0000FF"/>
                </a:solidFill>
                <a:latin typeface="Times New Roman"/>
                <a:cs typeface="Times New Roman"/>
              </a:rPr>
              <a:t>How do we implement F?</a:t>
            </a:r>
          </a:p>
        </p:txBody>
      </p:sp>
      <p:sp>
        <p:nvSpPr>
          <p:cNvPr id="16" name="TextBox 15">
            <a:extLst>
              <a:ext uri="{FF2B5EF4-FFF2-40B4-BE49-F238E27FC236}">
                <a16:creationId xmlns:a16="http://schemas.microsoft.com/office/drawing/2014/main" id="{9983D808-A0FF-F741-AB26-A562DF8B78CA}"/>
              </a:ext>
            </a:extLst>
          </p:cNvPr>
          <p:cNvSpPr txBox="1"/>
          <p:nvPr/>
        </p:nvSpPr>
        <p:spPr>
          <a:xfrm>
            <a:off x="5029200" y="1502717"/>
            <a:ext cx="3810000" cy="3785652"/>
          </a:xfrm>
          <a:prstGeom prst="rect">
            <a:avLst/>
          </a:prstGeom>
          <a:noFill/>
          <a:ln>
            <a:solidFill>
              <a:srgbClr val="3366FF"/>
            </a:solidFill>
          </a:ln>
        </p:spPr>
        <p:txBody>
          <a:bodyPr wrap="square" rtlCol="0">
            <a:spAutoFit/>
          </a:bodyPr>
          <a:lstStyle/>
          <a:p>
            <a:r>
              <a:rPr lang="en-US" dirty="0">
                <a:solidFill>
                  <a:srgbClr val="C00000"/>
                </a:solidFill>
                <a:latin typeface="Times New Roman"/>
                <a:cs typeface="Times New Roman"/>
              </a:rPr>
              <a:t>Use a min-heap, with the priorities being the distances!</a:t>
            </a: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r>
              <a:rPr lang="en-US" dirty="0">
                <a:solidFill>
                  <a:srgbClr val="C00000"/>
                </a:solidFill>
                <a:latin typeface="Times New Roman"/>
                <a:cs typeface="Times New Roman"/>
              </a:rPr>
              <a:t>Distances ---priorities--- will change. That’s why we need </a:t>
            </a:r>
            <a:r>
              <a:rPr lang="en-US" dirty="0" err="1">
                <a:solidFill>
                  <a:srgbClr val="C00000"/>
                </a:solidFill>
                <a:latin typeface="Times New Roman"/>
                <a:cs typeface="Times New Roman"/>
              </a:rPr>
              <a:t>changePriority</a:t>
            </a:r>
            <a:r>
              <a:rPr lang="en-US" dirty="0">
                <a:solidFill>
                  <a:srgbClr val="C00000"/>
                </a:solidFill>
                <a:latin typeface="Times New Roman"/>
                <a:cs typeface="Times New Roman"/>
              </a:rPr>
              <a:t> in </a:t>
            </a:r>
            <a:r>
              <a:rPr lang="en-US" dirty="0" err="1">
                <a:solidFill>
                  <a:srgbClr val="C00000"/>
                </a:solidFill>
                <a:latin typeface="Times New Roman"/>
                <a:cs typeface="Times New Roman"/>
              </a:rPr>
              <a:t>Heap.java</a:t>
            </a:r>
            <a:endParaRPr lang="en-US" dirty="0">
              <a:solidFill>
                <a:srgbClr val="C00000"/>
              </a:solidFill>
              <a:latin typeface="Times New Roman"/>
              <a:cs typeface="Times New Roman"/>
            </a:endParaRPr>
          </a:p>
        </p:txBody>
      </p:sp>
      <p:cxnSp>
        <p:nvCxnSpPr>
          <p:cNvPr id="4" name="Straight Arrow Connector 3">
            <a:extLst>
              <a:ext uri="{FF2B5EF4-FFF2-40B4-BE49-F238E27FC236}">
                <a16:creationId xmlns:a16="http://schemas.microsoft.com/office/drawing/2014/main" id="{EEB9931F-F9CD-224B-839D-7671B9866FF7}"/>
              </a:ext>
            </a:extLst>
          </p:cNvPr>
          <p:cNvCxnSpPr/>
          <p:nvPr/>
        </p:nvCxnSpPr>
        <p:spPr>
          <a:xfrm flipH="1" flipV="1">
            <a:off x="2667001" y="4953000"/>
            <a:ext cx="1981199" cy="8382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4753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3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26</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81000"/>
            <a:ext cx="3810000" cy="830997"/>
          </a:xfrm>
          <a:prstGeom prst="rect">
            <a:avLst/>
          </a:prstGeom>
          <a:noFill/>
          <a:ln>
            <a:solidFill>
              <a:srgbClr val="3366FF"/>
            </a:solidFill>
          </a:ln>
        </p:spPr>
        <p:txBody>
          <a:bodyPr wrap="square" rtlCol="0">
            <a:spAutoFit/>
          </a:bodyPr>
          <a:lstStyle/>
          <a:p>
            <a:r>
              <a:rPr lang="en-US" dirty="0">
                <a:latin typeface="Times New Roman"/>
                <a:cs typeface="Times New Roman"/>
              </a:rPr>
              <a:t>For what nodes do we need a distance and a </a:t>
            </a:r>
            <a:r>
              <a:rPr lang="en-US" dirty="0" err="1">
                <a:latin typeface="Times New Roman"/>
                <a:cs typeface="Times New Roman"/>
              </a:rPr>
              <a:t>backpointer</a:t>
            </a:r>
            <a:r>
              <a:rPr lang="en-US" dirty="0">
                <a:latin typeface="Times New Roman"/>
                <a:cs typeface="Times New Roman"/>
              </a:rPr>
              <a:t>?</a:t>
            </a:r>
            <a:endParaRPr lang="en-US" dirty="0">
              <a:solidFill>
                <a:srgbClr val="FF0000"/>
              </a:solidFill>
              <a:latin typeface="Times New Roman"/>
              <a:cs typeface="Times New Roman"/>
            </a:endParaRPr>
          </a:p>
        </p:txBody>
      </p:sp>
    </p:spTree>
    <p:extLst>
      <p:ext uri="{BB962C8B-B14F-4D97-AF65-F5344CB8AC3E}">
        <p14:creationId xmlns:p14="http://schemas.microsoft.com/office/powerpoint/2010/main" val="127706305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27</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81000"/>
            <a:ext cx="3810000" cy="830997"/>
          </a:xfrm>
          <a:prstGeom prst="rect">
            <a:avLst/>
          </a:prstGeom>
          <a:noFill/>
          <a:ln>
            <a:solidFill>
              <a:srgbClr val="3366FF"/>
            </a:solidFill>
          </a:ln>
        </p:spPr>
        <p:txBody>
          <a:bodyPr wrap="square" rtlCol="0">
            <a:spAutoFit/>
          </a:bodyPr>
          <a:lstStyle/>
          <a:p>
            <a:r>
              <a:rPr lang="en-US" dirty="0">
                <a:latin typeface="Times New Roman"/>
                <a:cs typeface="Times New Roman"/>
              </a:rPr>
              <a:t>For what nodes do we need a distance and a </a:t>
            </a:r>
            <a:r>
              <a:rPr lang="en-US" dirty="0" err="1">
                <a:latin typeface="Times New Roman"/>
                <a:cs typeface="Times New Roman"/>
              </a:rPr>
              <a:t>backpointer</a:t>
            </a:r>
            <a:r>
              <a:rPr lang="en-US" dirty="0">
                <a:latin typeface="Times New Roman"/>
                <a:cs typeface="Times New Roman"/>
              </a:rPr>
              <a:t>?</a:t>
            </a:r>
            <a:endParaRPr lang="en-US" dirty="0">
              <a:solidFill>
                <a:srgbClr val="FF0000"/>
              </a:solidFill>
              <a:latin typeface="Times New Roman"/>
              <a:cs typeface="Times New Roman"/>
            </a:endParaRPr>
          </a:p>
        </p:txBody>
      </p:sp>
      <p:sp>
        <p:nvSpPr>
          <p:cNvPr id="16" name="TextBox 15"/>
          <p:cNvSpPr txBox="1"/>
          <p:nvPr/>
        </p:nvSpPr>
        <p:spPr>
          <a:xfrm>
            <a:off x="5105400" y="1383268"/>
            <a:ext cx="3810000" cy="1569660"/>
          </a:xfrm>
          <a:prstGeom prst="rect">
            <a:avLst/>
          </a:prstGeom>
          <a:noFill/>
          <a:ln>
            <a:solidFill>
              <a:srgbClr val="3366FF"/>
            </a:solidFill>
          </a:ln>
        </p:spPr>
        <p:txBody>
          <a:bodyPr wrap="square" rtlCol="0">
            <a:spAutoFit/>
          </a:bodyPr>
          <a:lstStyle/>
          <a:p>
            <a:r>
              <a:rPr lang="en-US" dirty="0">
                <a:latin typeface="Times New Roman"/>
                <a:cs typeface="Times New Roman"/>
              </a:rPr>
              <a:t>For every node in S and every node in F we need both its d-value and its backpointer (null for v)</a:t>
            </a:r>
            <a:endParaRPr lang="en-US" dirty="0">
              <a:solidFill>
                <a:srgbClr val="FF0000"/>
              </a:solidFill>
              <a:latin typeface="Times New Roman"/>
              <a:cs typeface="Times New Roman"/>
            </a:endParaRPr>
          </a:p>
        </p:txBody>
      </p:sp>
      <p:sp>
        <p:nvSpPr>
          <p:cNvPr id="18" name="TextBox 17"/>
          <p:cNvSpPr txBox="1"/>
          <p:nvPr/>
        </p:nvSpPr>
        <p:spPr>
          <a:xfrm>
            <a:off x="5105400" y="3275046"/>
            <a:ext cx="3810000" cy="1569660"/>
          </a:xfrm>
          <a:prstGeom prst="rect">
            <a:avLst/>
          </a:prstGeom>
          <a:noFill/>
          <a:ln>
            <a:solidFill>
              <a:srgbClr val="3366FF"/>
            </a:solidFill>
          </a:ln>
        </p:spPr>
        <p:txBody>
          <a:bodyPr wrap="square" rtlCol="0">
            <a:spAutoFit/>
          </a:bodyPr>
          <a:lstStyle/>
          <a:p>
            <a:r>
              <a:rPr lang="en-US" dirty="0">
                <a:solidFill>
                  <a:srgbClr val="008000"/>
                </a:solidFill>
                <a:latin typeface="Times New Roman"/>
                <a:cs typeface="Times New Roman"/>
              </a:rPr>
              <a:t>Instead of arrays d and b, keep information associated with a node. Use what data structure for the two values?</a:t>
            </a:r>
          </a:p>
        </p:txBody>
      </p:sp>
    </p:spTree>
    <p:extLst>
      <p:ext uri="{BB962C8B-B14F-4D97-AF65-F5344CB8AC3E}">
        <p14:creationId xmlns:p14="http://schemas.microsoft.com/office/powerpoint/2010/main" val="32420092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28</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81000"/>
            <a:ext cx="3810000" cy="830997"/>
          </a:xfrm>
          <a:prstGeom prst="rect">
            <a:avLst/>
          </a:prstGeom>
          <a:noFill/>
          <a:ln>
            <a:solidFill>
              <a:srgbClr val="3366FF"/>
            </a:solidFill>
          </a:ln>
        </p:spPr>
        <p:txBody>
          <a:bodyPr wrap="square" rtlCol="0">
            <a:spAutoFit/>
          </a:bodyPr>
          <a:lstStyle/>
          <a:p>
            <a:r>
              <a:rPr lang="en-US" dirty="0">
                <a:latin typeface="Times New Roman"/>
                <a:cs typeface="Times New Roman"/>
              </a:rPr>
              <a:t>For what nodes do we need a distance and a </a:t>
            </a:r>
            <a:r>
              <a:rPr lang="en-US" dirty="0" err="1">
                <a:latin typeface="Times New Roman"/>
                <a:cs typeface="Times New Roman"/>
              </a:rPr>
              <a:t>backpointer</a:t>
            </a:r>
            <a:r>
              <a:rPr lang="en-US" dirty="0">
                <a:latin typeface="Times New Roman"/>
                <a:cs typeface="Times New Roman"/>
              </a:rPr>
              <a:t>?</a:t>
            </a:r>
            <a:endParaRPr lang="en-US" dirty="0">
              <a:solidFill>
                <a:srgbClr val="FF0000"/>
              </a:solidFill>
              <a:latin typeface="Times New Roman"/>
              <a:cs typeface="Times New Roman"/>
            </a:endParaRPr>
          </a:p>
        </p:txBody>
      </p:sp>
      <p:sp>
        <p:nvSpPr>
          <p:cNvPr id="16" name="TextBox 15"/>
          <p:cNvSpPr txBox="1"/>
          <p:nvPr/>
        </p:nvSpPr>
        <p:spPr>
          <a:xfrm>
            <a:off x="5105400" y="1600200"/>
            <a:ext cx="3810000" cy="1569660"/>
          </a:xfrm>
          <a:prstGeom prst="rect">
            <a:avLst/>
          </a:prstGeom>
          <a:noFill/>
          <a:ln>
            <a:solidFill>
              <a:srgbClr val="3366FF"/>
            </a:solidFill>
          </a:ln>
        </p:spPr>
        <p:txBody>
          <a:bodyPr wrap="square" rtlCol="0">
            <a:spAutoFit/>
          </a:bodyPr>
          <a:lstStyle/>
          <a:p>
            <a:r>
              <a:rPr lang="en-US" dirty="0">
                <a:latin typeface="Times New Roman"/>
                <a:cs typeface="Times New Roman"/>
              </a:rPr>
              <a:t>For every node in S and every node in F we need both its d-value and its backpointer (null for v)</a:t>
            </a:r>
            <a:endParaRPr lang="en-US" dirty="0">
              <a:solidFill>
                <a:srgbClr val="FF0000"/>
              </a:solidFill>
              <a:latin typeface="Times New Roman"/>
              <a:cs typeface="Times New Roman"/>
            </a:endParaRPr>
          </a:p>
        </p:txBody>
      </p:sp>
      <p:sp>
        <p:nvSpPr>
          <p:cNvPr id="18" name="TextBox 17"/>
          <p:cNvSpPr txBox="1"/>
          <p:nvPr/>
        </p:nvSpPr>
        <p:spPr>
          <a:xfrm>
            <a:off x="5105400" y="4572000"/>
            <a:ext cx="3810000" cy="1938992"/>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DB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a:t>
            </a:r>
            <a:r>
              <a:rPr lang="en-US" dirty="0" err="1">
                <a:solidFill>
                  <a:srgbClr val="CC0004"/>
                </a:solidFill>
                <a:latin typeface="Times New Roman"/>
                <a:cs typeface="Times New Roman"/>
              </a:rPr>
              <a:t>dist</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Tree>
    <p:extLst>
      <p:ext uri="{BB962C8B-B14F-4D97-AF65-F5344CB8AC3E}">
        <p14:creationId xmlns:p14="http://schemas.microsoft.com/office/powerpoint/2010/main" val="18453199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29</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rgbClr val="CC0004"/>
                </a:solidFill>
                <a:latin typeface="Times" charset="0"/>
                <a:ea typeface="ヒラギノ明朝 ProN W3" charset="0"/>
                <a:sym typeface="Times" charset="0"/>
              </a:rPr>
              <a:t>S</a:t>
            </a:r>
            <a:r>
              <a:rPr lang="en-US" dirty="0">
                <a:solidFill>
                  <a:srgbClr val="CC0004"/>
                </a:solidFill>
                <a:latin typeface="Times" charset="0"/>
                <a:ea typeface="MS PGothic" charset="0"/>
                <a:cs typeface="MS PGothic" charset="0"/>
                <a:sym typeface="Times" charset="0"/>
              </a:rPr>
              <a:t>=  { }</a:t>
            </a:r>
            <a:r>
              <a:rPr lang="en-US" dirty="0">
                <a:solidFill>
                  <a:schemeClr val="tx1"/>
                </a:solidFill>
                <a:latin typeface="Times" charset="0"/>
                <a:ea typeface="MS PGothic" charset="0"/>
                <a:cs typeface="MS PGothic" charset="0"/>
                <a:sym typeface="Times" charset="0"/>
              </a:rPr>
              <a:t>;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t>
            </a:r>
            <a:r>
              <a:rPr lang="en-US" dirty="0">
                <a:solidFill>
                  <a:srgbClr val="CC0004"/>
                </a:solidFill>
                <a:latin typeface="Times" charset="0"/>
                <a:ea typeface="ヒラギノ明朝 ProN W3" charset="0"/>
                <a:sym typeface="Times" charset="0"/>
              </a:rPr>
              <a:t>add it to S</a:t>
            </a:r>
            <a:r>
              <a:rPr lang="en-US" dirty="0">
                <a:solidFill>
                  <a:schemeClr val="tx1"/>
                </a:solidFill>
                <a:latin typeface="Times" charset="0"/>
                <a:ea typeface="ヒラギノ明朝 ProN W3" charset="0"/>
                <a:sym typeface="Times" charset="0"/>
              </a:rPr>
              <a:t>;</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a:t>
            </a:r>
            <a:r>
              <a:rPr lang="en-US" dirty="0">
                <a:solidFill>
                  <a:srgbClr val="CC0004"/>
                </a:solidFill>
                <a:latin typeface="Times" charset="0"/>
                <a:ea typeface="MS PGothic" charset="0"/>
                <a:cs typeface="MS PGothic" charset="0"/>
                <a:sym typeface="Times" charset="0"/>
              </a:rPr>
              <a:t>w not in </a:t>
            </a:r>
            <a:r>
              <a:rPr lang="en-US" dirty="0">
                <a:solidFill>
                  <a:srgbClr val="CC0004"/>
                </a:solidFill>
                <a:latin typeface="Times" charset="0"/>
                <a:ea typeface="ヒラギノ明朝 ProN W3" charset="0"/>
                <a:sym typeface="Times" charset="0"/>
              </a:rPr>
              <a:t>S</a:t>
            </a:r>
            <a:r>
              <a:rPr lang="en-US" dirty="0">
                <a:solidFill>
                  <a:srgbClr val="CC0004"/>
                </a:solidFill>
                <a:latin typeface="Times" charset="0"/>
                <a:ea typeface="MS PGothic" charset="0"/>
                <a:cs typeface="MS PGothic" charset="0"/>
                <a:sym typeface="Times" charset="0"/>
              </a:rPr>
              <a:t> or F</a:t>
            </a: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6" name="TextBox 15"/>
          <p:cNvSpPr txBox="1"/>
          <p:nvPr/>
        </p:nvSpPr>
        <p:spPr>
          <a:xfrm>
            <a:off x="5105400" y="685800"/>
            <a:ext cx="3810000" cy="1938992"/>
          </a:xfrm>
          <a:prstGeom prst="rect">
            <a:avLst/>
          </a:prstGeom>
          <a:noFill/>
          <a:ln>
            <a:solidFill>
              <a:srgbClr val="3366FF"/>
            </a:solidFill>
          </a:ln>
        </p:spPr>
        <p:txBody>
          <a:bodyPr wrap="square" rtlCol="0">
            <a:spAutoFit/>
          </a:bodyPr>
          <a:lstStyle/>
          <a:p>
            <a:r>
              <a:rPr lang="en-US" dirty="0">
                <a:solidFill>
                  <a:schemeClr val="tx1"/>
                </a:solidFill>
                <a:latin typeface="Times New Roman"/>
                <a:cs typeface="Times New Roman"/>
              </a:rPr>
              <a:t>F implemented as a heap of Nodes.</a:t>
            </a:r>
          </a:p>
          <a:p>
            <a:r>
              <a:rPr lang="en-US" dirty="0">
                <a:solidFill>
                  <a:schemeClr val="tx1"/>
                </a:solidFill>
                <a:latin typeface="Times New Roman"/>
                <a:cs typeface="Times New Roman"/>
              </a:rPr>
              <a:t>What data structure to use to maintain </a:t>
            </a:r>
            <a:r>
              <a:rPr lang="en-US">
                <a:solidFill>
                  <a:schemeClr val="tx1"/>
                </a:solidFill>
                <a:latin typeface="Times New Roman"/>
                <a:cs typeface="Times New Roman"/>
              </a:rPr>
              <a:t>a </a:t>
            </a:r>
            <a:r>
              <a:rPr lang="en-US">
                <a:solidFill>
                  <a:srgbClr val="CC0004"/>
                </a:solidFill>
                <a:latin typeface="Times New Roman"/>
                <a:cs typeface="Times New Roman"/>
              </a:rPr>
              <a:t>DB</a:t>
            </a:r>
            <a:r>
              <a:rPr lang="en-US">
                <a:solidFill>
                  <a:schemeClr val="tx1"/>
                </a:solidFill>
                <a:latin typeface="Times New Roman"/>
                <a:cs typeface="Times New Roman"/>
              </a:rPr>
              <a:t> </a:t>
            </a:r>
            <a:r>
              <a:rPr lang="en-US" dirty="0">
                <a:solidFill>
                  <a:schemeClr val="tx1"/>
                </a:solidFill>
                <a:latin typeface="Times New Roman"/>
                <a:cs typeface="Times New Roman"/>
              </a:rPr>
              <a:t>object for each node in S and F?</a:t>
            </a:r>
          </a:p>
        </p:txBody>
      </p:sp>
      <p:sp>
        <p:nvSpPr>
          <p:cNvPr id="18" name="TextBox 17"/>
          <p:cNvSpPr txBox="1"/>
          <p:nvPr/>
        </p:nvSpPr>
        <p:spPr>
          <a:xfrm>
            <a:off x="5105400" y="3200400"/>
            <a:ext cx="3810000" cy="3416320"/>
          </a:xfrm>
          <a:prstGeom prst="rect">
            <a:avLst/>
          </a:prstGeom>
          <a:noFill/>
          <a:ln>
            <a:solidFill>
              <a:srgbClr val="3366FF"/>
            </a:solidFill>
          </a:ln>
        </p:spPr>
        <p:txBody>
          <a:bodyPr wrap="square" rtlCol="0">
            <a:spAutoFit/>
          </a:bodyPr>
          <a:lstStyle/>
          <a:p>
            <a:r>
              <a:rPr lang="en-US" dirty="0">
                <a:latin typeface="Times New Roman"/>
                <a:cs typeface="Times New Roman"/>
              </a:rPr>
              <a:t>For every node in S or F we need both its d-value and its </a:t>
            </a:r>
            <a:r>
              <a:rPr lang="en-US" dirty="0" err="1">
                <a:latin typeface="Times New Roman"/>
                <a:cs typeface="Times New Roman"/>
              </a:rPr>
              <a:t>backpointer</a:t>
            </a:r>
            <a:r>
              <a:rPr lang="en-US" dirty="0">
                <a:latin typeface="Times New Roman"/>
                <a:cs typeface="Times New Roman"/>
              </a:rPr>
              <a:t> (null for v):</a:t>
            </a:r>
          </a:p>
          <a:p>
            <a:r>
              <a:rPr lang="en-US" dirty="0">
                <a:solidFill>
                  <a:srgbClr val="CC0004"/>
                </a:solidFill>
                <a:latin typeface="Times New Roman"/>
                <a:cs typeface="Times New Roman"/>
              </a:rPr>
              <a:t>  </a:t>
            </a:r>
            <a:br>
              <a:rPr lang="en-US" dirty="0">
                <a:solidFill>
                  <a:srgbClr val="CC0004"/>
                </a:solidFill>
                <a:latin typeface="Times New Roman"/>
                <a:cs typeface="Times New Roman"/>
              </a:rPr>
            </a:br>
            <a:r>
              <a:rPr lang="en-US" dirty="0">
                <a:solidFill>
                  <a:srgbClr val="CC0004"/>
                </a:solidFill>
                <a:latin typeface="Times New Roman"/>
                <a:cs typeface="Times New Roman"/>
              </a:rPr>
              <a:t>public class DB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a:t>
            </a:r>
            <a:r>
              <a:rPr lang="en-US" dirty="0" err="1">
                <a:solidFill>
                  <a:srgbClr val="CC0004"/>
                </a:solidFill>
                <a:latin typeface="Times New Roman"/>
                <a:cs typeface="Times New Roman"/>
              </a:rPr>
              <a:t>dist</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Tree>
    <p:extLst>
      <p:ext uri="{BB962C8B-B14F-4D97-AF65-F5344CB8AC3E}">
        <p14:creationId xmlns:p14="http://schemas.microsoft.com/office/powerpoint/2010/main" val="4637597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33996290-E50A-4D48-A4D0-246E17B974C5}" type="slidenum">
              <a:rPr lang="en-US" sz="1400" b="0">
                <a:solidFill>
                  <a:schemeClr val="tx1"/>
                </a:solidFill>
                <a:latin typeface="Times" charset="0"/>
                <a:ea typeface="MS PGothic" charset="0"/>
                <a:cs typeface="MS PGothic" charset="0"/>
                <a:sym typeface="Times" charset="0"/>
              </a:rPr>
              <a:pPr algn="l" eaLnBrk="1" hangingPunct="1"/>
              <a:t>3</a:t>
            </a:fld>
            <a:endParaRPr lang="en-US" sz="1400" b="0">
              <a:solidFill>
                <a:schemeClr val="tx1"/>
              </a:solidFill>
              <a:latin typeface="Times" charset="0"/>
              <a:ea typeface="MS PGothic" charset="0"/>
              <a:cs typeface="MS PGothic" charset="0"/>
              <a:sym typeface="Times" charset="0"/>
            </a:endParaRPr>
          </a:p>
        </p:txBody>
      </p:sp>
      <p:sp>
        <p:nvSpPr>
          <p:cNvPr id="20482" name="Rectangle 1"/>
          <p:cNvSpPr>
            <a:spLocks noGrp="1" noChangeArrowheads="1"/>
          </p:cNvSpPr>
          <p:nvPr>
            <p:ph type="title"/>
          </p:nvPr>
        </p:nvSpPr>
        <p:spPr>
          <a:xfrm>
            <a:off x="685800" y="79375"/>
            <a:ext cx="7772400" cy="1673225"/>
          </a:xfrm>
        </p:spPr>
        <p:txBody>
          <a:bodyPr rIns="132080"/>
          <a:lstStyle/>
          <a:p>
            <a:pPr eaLnBrk="1" hangingPunct="1"/>
            <a:r>
              <a:rPr lang="en-US" sz="3200">
                <a:solidFill>
                  <a:srgbClr val="800000"/>
                </a:solidFill>
                <a:latin typeface="Tw Cen MT" charset="0"/>
              </a:rPr>
              <a:t>Dijkstra</a:t>
            </a:r>
            <a:r>
              <a:rPr lang="ja-JP" altLang="en-US" sz="3200">
                <a:solidFill>
                  <a:srgbClr val="800000"/>
                </a:solidFill>
                <a:latin typeface="Tw Cen MT" charset="0"/>
              </a:rPr>
              <a:t>’</a:t>
            </a:r>
            <a:r>
              <a:rPr lang="en-US" altLang="ja-JP" sz="3200">
                <a:solidFill>
                  <a:srgbClr val="800000"/>
                </a:solidFill>
                <a:latin typeface="Tw Cen MT" charset="0"/>
              </a:rPr>
              <a:t>s shortest-path algorithm</a:t>
            </a:r>
            <a:endParaRPr lang="en-US" sz="3200">
              <a:solidFill>
                <a:srgbClr val="800000"/>
              </a:solidFill>
              <a:latin typeface="Tw Cen MT" charset="0"/>
            </a:endParaRPr>
          </a:p>
        </p:txBody>
      </p:sp>
      <p:sp>
        <p:nvSpPr>
          <p:cNvPr id="20483" name="Slide Number Placeholder 3"/>
          <p:cNvSpPr txBox="1">
            <a:spLocks/>
          </p:cNvSpPr>
          <p:nvPr/>
        </p:nvSpPr>
        <p:spPr bwMode="auto">
          <a:xfrm>
            <a:off x="0" y="1271588"/>
            <a:ext cx="533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A02BB77-32F8-F14C-9AB8-D30687A6550B}" type="slidenum">
              <a:rPr lang="en-US" sz="1200">
                <a:solidFill>
                  <a:srgbClr val="FFFFFF"/>
                </a:solidFill>
                <a:ea typeface="ヒラギノ明朝 ProN W3" charset="0"/>
                <a:cs typeface="ヒラギノ明朝 ProN W3" charset="0"/>
              </a:rPr>
              <a:pPr eaLnBrk="1" hangingPunct="1">
                <a:lnSpc>
                  <a:spcPct val="80000"/>
                </a:lnSpc>
              </a:pPr>
              <a:t>3</a:t>
            </a:fld>
            <a:endParaRPr lang="en-US" sz="1200">
              <a:solidFill>
                <a:srgbClr val="FFFFFF"/>
              </a:solidFill>
              <a:ea typeface="ヒラギノ明朝 ProN W3" charset="0"/>
              <a:cs typeface="ヒラギノ明朝 ProN W3" charset="0"/>
            </a:endParaRPr>
          </a:p>
        </p:txBody>
      </p:sp>
      <p:sp>
        <p:nvSpPr>
          <p:cNvPr id="20484" name="Content Placeholder 1"/>
          <p:cNvSpPr>
            <a:spLocks noGrp="1"/>
          </p:cNvSpPr>
          <p:nvPr>
            <p:ph sz="quarter" idx="1"/>
          </p:nvPr>
        </p:nvSpPr>
        <p:spPr>
          <a:xfrm>
            <a:off x="612775" y="1295400"/>
            <a:ext cx="8302625" cy="4495800"/>
          </a:xfrm>
        </p:spPr>
        <p:txBody>
          <a:bodyPr/>
          <a:lstStyle/>
          <a:p>
            <a:pPr marL="0" indent="0">
              <a:buFont typeface="Times" charset="0"/>
              <a:buNone/>
            </a:pPr>
            <a:r>
              <a:rPr lang="en-US" sz="2400">
                <a:latin typeface="Times New Roman" charset="0"/>
                <a:cs typeface="Times New Roman" charset="0"/>
              </a:rPr>
              <a:t>Edsger Dijkstra, in an interview in 2010 (</a:t>
            </a:r>
            <a:r>
              <a:rPr lang="en-US" sz="2400" i="1">
                <a:latin typeface="Times New Roman" charset="0"/>
                <a:cs typeface="Times New Roman" charset="0"/>
              </a:rPr>
              <a:t>CACM</a:t>
            </a:r>
            <a:r>
              <a:rPr lang="en-US" sz="2400">
                <a:latin typeface="Times New Roman" charset="0"/>
                <a:cs typeface="Times New Roman" charset="0"/>
              </a:rPr>
              <a:t>): </a:t>
            </a:r>
          </a:p>
          <a:p>
            <a:pPr marL="0" indent="0">
              <a:buFont typeface="Times" charset="0"/>
              <a:buNone/>
            </a:pPr>
            <a:r>
              <a:rPr lang="en-US" sz="2400">
                <a:solidFill>
                  <a:srgbClr val="800000"/>
                </a:solidFill>
                <a:latin typeface="Times New Roman" charset="0"/>
                <a:cs typeface="Times New Roman" charset="0"/>
              </a:rPr>
              <a:t> </a:t>
            </a:r>
            <a:r>
              <a:rPr lang="en-US" sz="2400" i="1">
                <a:solidFill>
                  <a:srgbClr val="800000"/>
                </a:solidFill>
                <a:latin typeface="Times New Roman" charset="0"/>
                <a:cs typeface="Times New Roman" charset="0"/>
              </a:rPr>
              <a:t>… the algorithm for the shortest path, which I designed in about 20 minutes. One morning I was shopping in Amsterdam with my young fiance, and tired, we sat down on the cafe terrace to drink a cup of coffee, and I was just thinking about whether I could do this, and I then designed the algorithm for the shortest path. As I said, it was a 20-minute invention</a:t>
            </a:r>
            <a:r>
              <a:rPr lang="en-US" sz="2400" i="1">
                <a:latin typeface="Times New Roman" charset="0"/>
                <a:cs typeface="Times New Roman" charset="0"/>
              </a:rPr>
              <a:t>. </a:t>
            </a:r>
            <a:r>
              <a:rPr lang="en-US" sz="2400">
                <a:latin typeface="Times New Roman" charset="0"/>
                <a:cs typeface="Times New Roman" charset="0"/>
              </a:rPr>
              <a:t>[Took place in 1956]</a:t>
            </a:r>
          </a:p>
          <a:p>
            <a:pPr marL="0" indent="0">
              <a:buFont typeface="Times" charset="0"/>
              <a:buNone/>
            </a:pPr>
            <a:endParaRPr lang="en-US" sz="1800" b="1">
              <a:latin typeface="Times New Roman" charset="0"/>
              <a:cs typeface="Times New Roman" charset="0"/>
            </a:endParaRPr>
          </a:p>
          <a:p>
            <a:pPr marL="0" indent="0">
              <a:buFont typeface="Times" charset="0"/>
              <a:buNone/>
            </a:pPr>
            <a:r>
              <a:rPr lang="en-US" sz="2000">
                <a:latin typeface="Times New Roman" charset="0"/>
                <a:cs typeface="Times New Roman" charset="0"/>
              </a:rPr>
              <a:t>Dijkstra, E.W. A note on two problems in Connexion with graphs. </a:t>
            </a:r>
            <a:r>
              <a:rPr lang="en-US" sz="2000" i="1">
                <a:latin typeface="Times New Roman" charset="0"/>
                <a:cs typeface="Times New Roman" charset="0"/>
              </a:rPr>
              <a:t>Numerische Mathematik </a:t>
            </a:r>
            <a:r>
              <a:rPr lang="en-US" sz="2000">
                <a:latin typeface="Times New Roman" charset="0"/>
                <a:cs typeface="Times New Roman" charset="0"/>
              </a:rPr>
              <a:t>1, 269–271 (1959).</a:t>
            </a:r>
          </a:p>
          <a:p>
            <a:pPr marL="0" indent="0">
              <a:buFont typeface="Times" charset="0"/>
              <a:buNone/>
            </a:pPr>
            <a:r>
              <a:rPr lang="en-US" sz="2000">
                <a:latin typeface="Times New Roman" charset="0"/>
                <a:cs typeface="Times New Roman" charset="0"/>
              </a:rPr>
              <a:t>Visit </a:t>
            </a:r>
            <a:r>
              <a:rPr lang="en-US" sz="2000">
                <a:latin typeface="Times New Roman" charset="0"/>
                <a:cs typeface="Times New Roman" charset="0"/>
                <a:hlinkClick r:id="rId3"/>
              </a:rPr>
              <a:t>http://www.dijkstrascry.com</a:t>
            </a:r>
            <a:r>
              <a:rPr lang="en-US" sz="2000">
                <a:latin typeface="Times New Roman" charset="0"/>
                <a:cs typeface="Times New Roman" charset="0"/>
              </a:rPr>
              <a:t> for all sorts of information on Dijkstra and his contributions. As a historical record, this is a gold mine.</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30</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6" name="TextBox 15"/>
          <p:cNvSpPr txBox="1"/>
          <p:nvPr/>
        </p:nvSpPr>
        <p:spPr>
          <a:xfrm>
            <a:off x="4648200" y="381000"/>
            <a:ext cx="4191000" cy="1200329"/>
          </a:xfrm>
          <a:prstGeom prst="rect">
            <a:avLst/>
          </a:prstGeom>
          <a:noFill/>
          <a:ln>
            <a:solidFill>
              <a:srgbClr val="3366FF"/>
            </a:solidFill>
          </a:ln>
        </p:spPr>
        <p:txBody>
          <a:bodyPr wrap="square" rtlCol="0">
            <a:spAutoFit/>
          </a:bodyPr>
          <a:lstStyle/>
          <a:p>
            <a:r>
              <a:rPr lang="en-US" dirty="0">
                <a:latin typeface="Times New Roman"/>
                <a:cs typeface="Times New Roman"/>
              </a:rPr>
              <a:t>Given a node in S or F, we need to gets its </a:t>
            </a:r>
            <a:r>
              <a:rPr lang="en-US" dirty="0">
                <a:solidFill>
                  <a:srgbClr val="CC0004"/>
                </a:solidFill>
                <a:latin typeface="Times New Roman"/>
                <a:cs typeface="Times New Roman"/>
              </a:rPr>
              <a:t>DB</a:t>
            </a:r>
            <a:r>
              <a:rPr lang="en-US" dirty="0">
                <a:latin typeface="Times New Roman"/>
                <a:cs typeface="Times New Roman"/>
              </a:rPr>
              <a:t> object quickly.</a:t>
            </a:r>
          </a:p>
          <a:p>
            <a:r>
              <a:rPr lang="en-US" dirty="0">
                <a:latin typeface="Times New Roman"/>
                <a:cs typeface="Times New Roman"/>
              </a:rPr>
              <a:t>What data structure to use?</a:t>
            </a:r>
            <a:endParaRPr lang="en-US" dirty="0">
              <a:solidFill>
                <a:srgbClr val="FF0000"/>
              </a:solidFill>
              <a:latin typeface="Times New Roman"/>
              <a:cs typeface="Times New Roman"/>
            </a:endParaRPr>
          </a:p>
        </p:txBody>
      </p:sp>
      <p:sp>
        <p:nvSpPr>
          <p:cNvPr id="18" name="TextBox 17"/>
          <p:cNvSpPr txBox="1"/>
          <p:nvPr/>
        </p:nvSpPr>
        <p:spPr>
          <a:xfrm>
            <a:off x="5562600" y="4343400"/>
            <a:ext cx="3200400" cy="1938992"/>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DB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a:t>
            </a:r>
            <a:r>
              <a:rPr lang="en-US" dirty="0" err="1">
                <a:solidFill>
                  <a:srgbClr val="CC0004"/>
                </a:solidFill>
                <a:latin typeface="Times New Roman"/>
                <a:cs typeface="Times New Roman"/>
              </a:rPr>
              <a:t>dist</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
        <p:nvSpPr>
          <p:cNvPr id="19" name="TextBox 18"/>
          <p:cNvSpPr txBox="1"/>
          <p:nvPr/>
        </p:nvSpPr>
        <p:spPr>
          <a:xfrm>
            <a:off x="4343400" y="2052935"/>
            <a:ext cx="4495800" cy="461665"/>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HashMap&lt;Node, DB &gt;  info</a:t>
            </a:r>
          </a:p>
        </p:txBody>
      </p:sp>
      <p:sp>
        <p:nvSpPr>
          <p:cNvPr id="20" name="TextBox 19"/>
          <p:cNvSpPr txBox="1"/>
          <p:nvPr/>
        </p:nvSpPr>
        <p:spPr>
          <a:xfrm>
            <a:off x="4495800" y="2819400"/>
            <a:ext cx="4343400" cy="1200329"/>
          </a:xfrm>
          <a:prstGeom prst="rect">
            <a:avLst/>
          </a:prstGeom>
          <a:noFill/>
          <a:ln>
            <a:solidFill>
              <a:srgbClr val="3366FF"/>
            </a:solidFill>
          </a:ln>
        </p:spPr>
        <p:txBody>
          <a:bodyPr wrap="square" rtlCol="0">
            <a:spAutoFit/>
          </a:bodyPr>
          <a:lstStyle/>
          <a:p>
            <a:pPr algn="r"/>
            <a:r>
              <a:rPr lang="en-US" dirty="0">
                <a:solidFill>
                  <a:schemeClr val="tx1"/>
                </a:solidFill>
                <a:latin typeface="Times New Roman"/>
                <a:cs typeface="Times New Roman"/>
              </a:rPr>
              <a:t>Implement this algorithm.</a:t>
            </a:r>
            <a:br>
              <a:rPr lang="en-US" dirty="0">
                <a:solidFill>
                  <a:srgbClr val="0000FF"/>
                </a:solidFill>
                <a:latin typeface="Times New Roman"/>
                <a:cs typeface="Times New Roman"/>
              </a:rPr>
            </a:br>
            <a:r>
              <a:rPr lang="en-US" dirty="0">
                <a:solidFill>
                  <a:srgbClr val="C00000"/>
                </a:solidFill>
                <a:latin typeface="Times New Roman"/>
                <a:cs typeface="Times New Roman"/>
              </a:rPr>
              <a:t>F</a:t>
            </a:r>
            <a:r>
              <a:rPr lang="en-US" dirty="0">
                <a:solidFill>
                  <a:srgbClr val="0000FF"/>
                </a:solidFill>
                <a:latin typeface="Times New Roman"/>
                <a:cs typeface="Times New Roman"/>
              </a:rPr>
              <a:t>: implemented as a min-heap.</a:t>
            </a:r>
            <a:br>
              <a:rPr lang="en-US" dirty="0">
                <a:solidFill>
                  <a:srgbClr val="0000FF"/>
                </a:solidFill>
                <a:latin typeface="Times New Roman"/>
                <a:cs typeface="Times New Roman"/>
              </a:rPr>
            </a:br>
            <a:r>
              <a:rPr lang="en-US" dirty="0">
                <a:solidFill>
                  <a:srgbClr val="C00000"/>
                </a:solidFill>
                <a:latin typeface="Times New Roman"/>
                <a:cs typeface="Times New Roman"/>
              </a:rPr>
              <a:t>info</a:t>
            </a:r>
            <a:r>
              <a:rPr lang="en-US" dirty="0">
                <a:solidFill>
                  <a:srgbClr val="0000FF"/>
                </a:solidFill>
                <a:latin typeface="Times New Roman"/>
                <a:cs typeface="Times New Roman"/>
              </a:rPr>
              <a:t>: replaces S, d, b</a:t>
            </a:r>
          </a:p>
        </p:txBody>
      </p:sp>
      <p:sp>
        <p:nvSpPr>
          <p:cNvPr id="3" name="TextBox 2"/>
          <p:cNvSpPr txBox="1"/>
          <p:nvPr/>
        </p:nvSpPr>
        <p:spPr>
          <a:xfrm>
            <a:off x="1448400" y="5791200"/>
            <a:ext cx="3454792" cy="461665"/>
          </a:xfrm>
          <a:prstGeom prst="rect">
            <a:avLst/>
          </a:prstGeom>
          <a:solidFill>
            <a:schemeClr val="accent4">
              <a:lumMod val="20000"/>
              <a:lumOff val="80000"/>
            </a:schemeClr>
          </a:solidFill>
        </p:spPr>
        <p:txBody>
          <a:bodyPr wrap="none" rtlCol="0">
            <a:spAutoFit/>
          </a:bodyPr>
          <a:lstStyle/>
          <a:p>
            <a:r>
              <a:rPr lang="en-US" dirty="0">
                <a:solidFill>
                  <a:srgbClr val="FF0000"/>
                </a:solidFill>
              </a:rPr>
              <a:t>Final abstract algorithm</a:t>
            </a:r>
          </a:p>
        </p:txBody>
      </p:sp>
    </p:spTree>
    <p:extLst>
      <p:ext uri="{BB962C8B-B14F-4D97-AF65-F5344CB8AC3E}">
        <p14:creationId xmlns:p14="http://schemas.microsoft.com/office/powerpoint/2010/main" val="29184945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31</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5714999" y="4748958"/>
            <a:ext cx="3094383" cy="1938992"/>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DB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a:t>
            </a:r>
            <a:r>
              <a:rPr lang="en-US" dirty="0" err="1">
                <a:solidFill>
                  <a:srgbClr val="CC0004"/>
                </a:solidFill>
                <a:latin typeface="Times New Roman"/>
                <a:cs typeface="Times New Roman"/>
              </a:rPr>
              <a:t>dist</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
        <p:nvSpPr>
          <p:cNvPr id="19" name="TextBox 18"/>
          <p:cNvSpPr txBox="1"/>
          <p:nvPr/>
        </p:nvSpPr>
        <p:spPr>
          <a:xfrm>
            <a:off x="838199" y="5862935"/>
            <a:ext cx="4724399" cy="461665"/>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HashMap&lt;Node, DB&gt; info</a:t>
            </a:r>
          </a:p>
        </p:txBody>
      </p:sp>
      <p:sp>
        <p:nvSpPr>
          <p:cNvPr id="20" name="TextBox 19"/>
          <p:cNvSpPr txBox="1"/>
          <p:nvPr/>
        </p:nvSpPr>
        <p:spPr>
          <a:xfrm>
            <a:off x="4648200" y="304800"/>
            <a:ext cx="4267200" cy="1938992"/>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Investigate execution time. </a:t>
            </a:r>
            <a:r>
              <a:rPr lang="en-US" dirty="0">
                <a:solidFill>
                  <a:srgbClr val="0000FF"/>
                </a:solidFill>
                <a:latin typeface="Times New Roman"/>
                <a:cs typeface="Times New Roman"/>
              </a:rPr>
              <a:t>Important: understand algorithm well enough to easily determine the total number of times each part is executed/evaluated</a:t>
            </a:r>
          </a:p>
        </p:txBody>
      </p:sp>
      <p:sp>
        <p:nvSpPr>
          <p:cNvPr id="21" name="TextBox 20"/>
          <p:cNvSpPr txBox="1"/>
          <p:nvPr/>
        </p:nvSpPr>
        <p:spPr>
          <a:xfrm>
            <a:off x="4724400" y="2590800"/>
            <a:ext cx="4191000" cy="1200328"/>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Assume: </a:t>
            </a:r>
            <a:r>
              <a:rPr lang="en-US">
                <a:solidFill>
                  <a:srgbClr val="800000"/>
                </a:solidFill>
                <a:latin typeface="Times New Roman"/>
                <a:cs typeface="Times New Roman"/>
              </a:rPr>
              <a:t>Directed graph.</a:t>
            </a:r>
            <a:endParaRPr lang="en-US" dirty="0">
              <a:solidFill>
                <a:srgbClr val="800000"/>
              </a:solidFill>
              <a:latin typeface="Times New Roman"/>
              <a:cs typeface="Times New Roman"/>
            </a:endParaRP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those n nodes</a:t>
            </a:r>
            <a:endParaRPr lang="en-US" dirty="0">
              <a:solidFill>
                <a:srgbClr val="0000FF"/>
              </a:solidFill>
              <a:latin typeface="Times New Roman"/>
              <a:cs typeface="Times New Roman"/>
            </a:endParaRPr>
          </a:p>
        </p:txBody>
      </p:sp>
    </p:spTree>
    <p:extLst>
      <p:ext uri="{BB962C8B-B14F-4D97-AF65-F5344CB8AC3E}">
        <p14:creationId xmlns:p14="http://schemas.microsoft.com/office/powerpoint/2010/main" val="37802022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32</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F ≠  {}</a:t>
            </a:r>
            <a:r>
              <a:rPr lang="en-US" dirty="0">
                <a:solidFill>
                  <a:schemeClr val="tx1"/>
                </a:solidFill>
                <a:latin typeface="Times" charset="0"/>
                <a:ea typeface="ヒラギノ明朝 ProN W3" charset="0"/>
                <a:sym typeface="Times" charset="0"/>
              </a:rPr>
              <a:t>)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5562600" y="4751627"/>
            <a:ext cx="3276600" cy="1938992"/>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DB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a:t>
            </a:r>
            <a:r>
              <a:rPr lang="en-US" dirty="0" err="1">
                <a:solidFill>
                  <a:srgbClr val="CC0004"/>
                </a:solidFill>
                <a:latin typeface="Times New Roman"/>
                <a:cs typeface="Times New Roman"/>
              </a:rPr>
              <a:t>dist</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
        <p:nvSpPr>
          <p:cNvPr id="19" name="TextBox 18"/>
          <p:cNvSpPr txBox="1"/>
          <p:nvPr/>
        </p:nvSpPr>
        <p:spPr>
          <a:xfrm>
            <a:off x="838200" y="5862935"/>
            <a:ext cx="4495800" cy="461665"/>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HashMap&lt;Node, DB&gt; info</a:t>
            </a:r>
          </a:p>
        </p:txBody>
      </p:sp>
      <p:sp>
        <p:nvSpPr>
          <p:cNvPr id="20" name="TextBox 19"/>
          <p:cNvSpPr txBox="1"/>
          <p:nvPr/>
        </p:nvSpPr>
        <p:spPr>
          <a:xfrm>
            <a:off x="5257800" y="1828800"/>
            <a:ext cx="3657600" cy="1569660"/>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Question. </a:t>
            </a:r>
            <a:r>
              <a:rPr lang="en-US" dirty="0">
                <a:solidFill>
                  <a:srgbClr val="0000FF"/>
                </a:solidFill>
                <a:latin typeface="Times New Roman"/>
                <a:cs typeface="Times New Roman"/>
              </a:rPr>
              <a:t>How many times does </a:t>
            </a:r>
            <a:r>
              <a:rPr lang="en-US" dirty="0">
                <a:solidFill>
                  <a:srgbClr val="FF0000"/>
                </a:solidFill>
                <a:latin typeface="Times" charset="0"/>
                <a:ea typeface="ヒラギノ明朝 ProN W3" charset="0"/>
                <a:sym typeface="Times" charset="0"/>
              </a:rPr>
              <a:t>F ≠  {}</a:t>
            </a:r>
            <a:r>
              <a:rPr lang="en-US" dirty="0">
                <a:solidFill>
                  <a:srgbClr val="0000FF"/>
                </a:solidFill>
                <a:latin typeface="Times New Roman"/>
                <a:cs typeface="Times New Roman"/>
              </a:rPr>
              <a:t> evaluate to true? </a:t>
            </a:r>
          </a:p>
          <a:p>
            <a:r>
              <a:rPr lang="en-US" dirty="0">
                <a:solidFill>
                  <a:srgbClr val="0000FF"/>
                </a:solidFill>
                <a:latin typeface="Times New Roman"/>
                <a:cs typeface="Times New Roman"/>
              </a:rPr>
              <a:t>To false?</a:t>
            </a:r>
          </a:p>
        </p:txBody>
      </p:sp>
      <p:sp>
        <p:nvSpPr>
          <p:cNvPr id="21" name="TextBox 20"/>
          <p:cNvSpPr txBox="1"/>
          <p:nvPr/>
        </p:nvSpPr>
        <p:spPr>
          <a:xfrm>
            <a:off x="5334000" y="381000"/>
            <a:ext cx="3581400" cy="1200328"/>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endParaRPr lang="en-US" dirty="0">
              <a:solidFill>
                <a:srgbClr val="0000FF"/>
              </a:solidFill>
              <a:latin typeface="Times New Roman"/>
              <a:cs typeface="Times New Roman"/>
            </a:endParaRPr>
          </a:p>
        </p:txBody>
      </p:sp>
      <p:sp>
        <p:nvSpPr>
          <p:cNvPr id="22" name="TextBox 21">
            <a:extLst>
              <a:ext uri="{FF2B5EF4-FFF2-40B4-BE49-F238E27FC236}">
                <a16:creationId xmlns:a16="http://schemas.microsoft.com/office/drawing/2014/main" id="{C76C54F4-0E5B-D648-83EA-20561FD90569}"/>
              </a:ext>
            </a:extLst>
          </p:cNvPr>
          <p:cNvSpPr txBox="1"/>
          <p:nvPr/>
        </p:nvSpPr>
        <p:spPr>
          <a:xfrm>
            <a:off x="4686300"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BBFDF89-5897-5343-BE87-ABDFB9F85BD2}"/>
              </a:ext>
            </a:extLst>
          </p:cNvPr>
          <p:cNvSpPr txBox="1"/>
          <p:nvPr/>
        </p:nvSpPr>
        <p:spPr>
          <a:xfrm>
            <a:off x="4038600"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5" name="TextBox 24">
            <a:extLst>
              <a:ext uri="{FF2B5EF4-FFF2-40B4-BE49-F238E27FC236}">
                <a16:creationId xmlns:a16="http://schemas.microsoft.com/office/drawing/2014/main" id="{1511B07E-1711-9149-BF97-1366C21DAE45}"/>
              </a:ext>
            </a:extLst>
          </p:cNvPr>
          <p:cNvSpPr txBox="1"/>
          <p:nvPr/>
        </p:nvSpPr>
        <p:spPr>
          <a:xfrm>
            <a:off x="4648200"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5AF04C42-09C6-0043-A96B-6E4E973E8DEE}"/>
              </a:ext>
            </a:extLst>
          </p:cNvPr>
          <p:cNvSpPr txBox="1"/>
          <p:nvPr/>
        </p:nvSpPr>
        <p:spPr>
          <a:xfrm>
            <a:off x="4648200"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Tree>
    <p:extLst>
      <p:ext uri="{BB962C8B-B14F-4D97-AF65-F5344CB8AC3E}">
        <p14:creationId xmlns:p14="http://schemas.microsoft.com/office/powerpoint/2010/main" val="20953801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anim calcmode="lin" valueType="num">
                                      <p:cBhvr>
                                        <p:cTn id="8" dur="400" fill="hold"/>
                                        <p:tgtEl>
                                          <p:spTgt spid="23"/>
                                        </p:tgtEl>
                                        <p:attrNameLst>
                                          <p:attrName>ppt_x</p:attrName>
                                        </p:attrNameLst>
                                      </p:cBhvr>
                                      <p:tavLst>
                                        <p:tav tm="0">
                                          <p:val>
                                            <p:strVal val="#ppt_x"/>
                                          </p:val>
                                        </p:tav>
                                        <p:tav tm="100000">
                                          <p:val>
                                            <p:strVal val="#ppt_x"/>
                                          </p:val>
                                        </p:tav>
                                      </p:tavLst>
                                    </p:anim>
                                    <p:anim calcmode="lin" valueType="num">
                                      <p:cBhvr>
                                        <p:cTn id="9" dur="400" fill="hold"/>
                                        <p:tgtEl>
                                          <p:spTgt spid="2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
                                        <p:tgtEl>
                                          <p:spTgt spid="25"/>
                                        </p:tgtEl>
                                      </p:cBhvr>
                                    </p:animEffect>
                                    <p:anim calcmode="lin" valueType="num">
                                      <p:cBhvr>
                                        <p:cTn id="17" dur="400" fill="hold"/>
                                        <p:tgtEl>
                                          <p:spTgt spid="25"/>
                                        </p:tgtEl>
                                        <p:attrNameLst>
                                          <p:attrName>ppt_x</p:attrName>
                                        </p:attrNameLst>
                                      </p:cBhvr>
                                      <p:tavLst>
                                        <p:tav tm="0">
                                          <p:val>
                                            <p:strVal val="#ppt_x"/>
                                          </p:val>
                                        </p:tav>
                                        <p:tav tm="100000">
                                          <p:val>
                                            <p:strVal val="#ppt_x"/>
                                          </p:val>
                                        </p:tav>
                                      </p:tavLst>
                                    </p:anim>
                                    <p:anim calcmode="lin" valueType="num">
                                      <p:cBhvr>
                                        <p:cTn id="18" dur="400" fill="hold"/>
                                        <p:tgtEl>
                                          <p:spTgt spid="2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
                                        <p:tgtEl>
                                          <p:spTgt spid="26"/>
                                        </p:tgtEl>
                                      </p:cBhvr>
                                    </p:animEffect>
                                    <p:anim calcmode="lin" valueType="num">
                                      <p:cBhvr>
                                        <p:cTn id="26" dur="400" fill="hold"/>
                                        <p:tgtEl>
                                          <p:spTgt spid="26"/>
                                        </p:tgtEl>
                                        <p:attrNameLst>
                                          <p:attrName>ppt_x</p:attrName>
                                        </p:attrNameLst>
                                      </p:cBhvr>
                                      <p:tavLst>
                                        <p:tav tm="0">
                                          <p:val>
                                            <p:strVal val="#ppt_x"/>
                                          </p:val>
                                        </p:tav>
                                        <p:tav tm="100000">
                                          <p:val>
                                            <p:strVal val="#ppt_x"/>
                                          </p:val>
                                        </p:tav>
                                      </p:tavLst>
                                    </p:anim>
                                    <p:anim calcmode="lin" valueType="num">
                                      <p:cBhvr>
                                        <p:cTn id="27" dur="400" fill="hold"/>
                                        <p:tgtEl>
                                          <p:spTgt spid="26"/>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33</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5562600" y="4751627"/>
            <a:ext cx="3220278" cy="1938992"/>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DB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a:t>
            </a:r>
            <a:r>
              <a:rPr lang="en-US" dirty="0" err="1">
                <a:solidFill>
                  <a:srgbClr val="CC0004"/>
                </a:solidFill>
                <a:latin typeface="Times New Roman"/>
                <a:cs typeface="Times New Roman"/>
              </a:rPr>
              <a:t>dist</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
        <p:nvSpPr>
          <p:cNvPr id="19" name="TextBox 18"/>
          <p:cNvSpPr txBox="1"/>
          <p:nvPr/>
        </p:nvSpPr>
        <p:spPr>
          <a:xfrm>
            <a:off x="838200" y="5862935"/>
            <a:ext cx="4572000" cy="461665"/>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HashMap&lt;Node, DB&gt; info</a:t>
            </a:r>
          </a:p>
        </p:txBody>
      </p:sp>
      <p:sp>
        <p:nvSpPr>
          <p:cNvPr id="21" name="TextBox 20"/>
          <p:cNvSpPr txBox="1"/>
          <p:nvPr/>
        </p:nvSpPr>
        <p:spPr>
          <a:xfrm>
            <a:off x="5334000" y="1524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2" name="TextBox 21"/>
          <p:cNvSpPr txBox="1"/>
          <p:nvPr/>
        </p:nvSpPr>
        <p:spPr>
          <a:xfrm>
            <a:off x="5334000" y="2133600"/>
            <a:ext cx="3581400" cy="2092881"/>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Harder: In total, how many times does the loop</a:t>
            </a:r>
          </a:p>
          <a:p>
            <a:pPr>
              <a:spcBef>
                <a:spcPts val="600"/>
              </a:spcBef>
              <a:spcAft>
                <a:spcPts val="600"/>
              </a:spcAft>
            </a:pPr>
            <a:r>
              <a:rPr lang="en-US" dirty="0">
                <a:solidFill>
                  <a:srgbClr val="CC0004"/>
                </a:solidFill>
                <a:latin typeface="Times New Roman"/>
                <a:cs typeface="Times New Roman"/>
              </a:rPr>
              <a:t>    for each neighbor w of f</a:t>
            </a:r>
          </a:p>
          <a:p>
            <a:r>
              <a:rPr lang="en-US" dirty="0">
                <a:solidFill>
                  <a:srgbClr val="800000"/>
                </a:solidFill>
                <a:latin typeface="Times New Roman"/>
                <a:cs typeface="Times New Roman"/>
              </a:rPr>
              <a:t>find a neighbor and execute the repetend?</a:t>
            </a:r>
            <a:endParaRPr lang="en-US" dirty="0">
              <a:solidFill>
                <a:srgbClr val="FF0000"/>
              </a:solidFill>
              <a:latin typeface="Times New Roman"/>
              <a:cs typeface="Times New Roman"/>
            </a:endParaRP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cxnSp>
        <p:nvCxnSpPr>
          <p:cNvPr id="4" name="Straight Arrow Connector 3">
            <a:extLst>
              <a:ext uri="{FF2B5EF4-FFF2-40B4-BE49-F238E27FC236}">
                <a16:creationId xmlns:a16="http://schemas.microsoft.com/office/drawing/2014/main" id="{53F9FA62-63CF-024B-832D-FDF8E71D467F}"/>
              </a:ext>
            </a:extLst>
          </p:cNvPr>
          <p:cNvCxnSpPr/>
          <p:nvPr/>
        </p:nvCxnSpPr>
        <p:spPr>
          <a:xfrm flipH="1">
            <a:off x="4007371" y="2743200"/>
            <a:ext cx="13266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9214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34</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2961861" y="4470972"/>
            <a:ext cx="5953539" cy="2308324"/>
          </a:xfrm>
          <a:prstGeom prst="rect">
            <a:avLst/>
          </a:prstGeom>
          <a:noFill/>
          <a:ln>
            <a:solidFill>
              <a:srgbClr val="3366FF"/>
            </a:solidFill>
          </a:ln>
        </p:spPr>
        <p:txBody>
          <a:bodyPr wrap="square" rtlCol="0">
            <a:spAutoFit/>
          </a:bodyPr>
          <a:lstStyle/>
          <a:p>
            <a:r>
              <a:rPr lang="en-US" b="1" dirty="0">
                <a:solidFill>
                  <a:srgbClr val="CC0004"/>
                </a:solidFill>
                <a:latin typeface="Times New Roman"/>
                <a:cs typeface="Times New Roman"/>
              </a:rPr>
              <a:t>                        </a:t>
            </a:r>
            <a:r>
              <a:rPr lang="en-US" b="1" dirty="0">
                <a:solidFill>
                  <a:srgbClr val="C00000"/>
                </a:solidFill>
                <a:latin typeface="Times New Roman"/>
                <a:cs typeface="Times New Roman"/>
              </a:rPr>
              <a:t>Answer</a:t>
            </a:r>
            <a:r>
              <a:rPr lang="en-US" dirty="0">
                <a:solidFill>
                  <a:srgbClr val="0070C0"/>
                </a:solidFill>
                <a:latin typeface="Times New Roman"/>
                <a:cs typeface="Times New Roman"/>
              </a:rPr>
              <a:t>: The for-each statement is executed ONCE for each node. During that execution, the repetend is executed once for each neighbor. In total then, the repetend is executed once for each neighbor of each node. A total of e times.</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2" name="TextBox 21"/>
          <p:cNvSpPr txBox="1"/>
          <p:nvPr/>
        </p:nvSpPr>
        <p:spPr>
          <a:xfrm>
            <a:off x="5334000" y="2133600"/>
            <a:ext cx="3581400" cy="2092881"/>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Harder: In total, how many times does the loop</a:t>
            </a:r>
          </a:p>
          <a:p>
            <a:pPr>
              <a:spcBef>
                <a:spcPts val="600"/>
              </a:spcBef>
              <a:spcAft>
                <a:spcPts val="600"/>
              </a:spcAft>
            </a:pPr>
            <a:r>
              <a:rPr lang="en-US" dirty="0">
                <a:solidFill>
                  <a:srgbClr val="CC0004"/>
                </a:solidFill>
                <a:latin typeface="Times New Roman"/>
                <a:cs typeface="Times New Roman"/>
              </a:rPr>
              <a:t>    for each neighbor w of f</a:t>
            </a:r>
          </a:p>
          <a:p>
            <a:r>
              <a:rPr lang="en-US" dirty="0">
                <a:solidFill>
                  <a:srgbClr val="800000"/>
                </a:solidFill>
                <a:latin typeface="Times New Roman"/>
                <a:cs typeface="Times New Roman"/>
              </a:rPr>
              <a:t>find a neighbor and execute the repetend?</a:t>
            </a:r>
            <a:endParaRPr lang="en-US" dirty="0">
              <a:solidFill>
                <a:srgbClr val="FF0000"/>
              </a:solidFill>
              <a:latin typeface="Times New Roman"/>
              <a:cs typeface="Times New Roman"/>
            </a:endParaRP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cxnSp>
        <p:nvCxnSpPr>
          <p:cNvPr id="4" name="Straight Arrow Connector 3">
            <a:extLst>
              <a:ext uri="{FF2B5EF4-FFF2-40B4-BE49-F238E27FC236}">
                <a16:creationId xmlns:a16="http://schemas.microsoft.com/office/drawing/2014/main" id="{53F9FA62-63CF-024B-832D-FDF8E71D467F}"/>
              </a:ext>
            </a:extLst>
          </p:cNvPr>
          <p:cNvCxnSpPr/>
          <p:nvPr/>
        </p:nvCxnSpPr>
        <p:spPr>
          <a:xfrm flipH="1">
            <a:off x="4007371" y="2743200"/>
            <a:ext cx="13266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34749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35</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 name="Rectangle 2">
            <a:extLst>
              <a:ext uri="{FF2B5EF4-FFF2-40B4-BE49-F238E27FC236}">
                <a16:creationId xmlns:a16="http://schemas.microsoft.com/office/drawing/2014/main" id="{B3AE810C-A85D-5942-ACC5-59562DF0143E}"/>
              </a:ext>
            </a:extLst>
          </p:cNvPr>
          <p:cNvSpPr/>
          <p:nvPr/>
        </p:nvSpPr>
        <p:spPr>
          <a:xfrm>
            <a:off x="5733113" y="2667000"/>
            <a:ext cx="3106087" cy="1354217"/>
          </a:xfrm>
          <a:prstGeom prst="rect">
            <a:avLst/>
          </a:prstGeom>
        </p:spPr>
        <p:txBody>
          <a:bodyPr wrap="square">
            <a:spAutoFit/>
          </a:bodyPr>
          <a:lstStyle/>
          <a:p>
            <a:r>
              <a:rPr lang="en-US" dirty="0">
                <a:solidFill>
                  <a:srgbClr val="800000"/>
                </a:solidFill>
                <a:latin typeface="Times New Roman"/>
                <a:cs typeface="Times New Roman"/>
              </a:rPr>
              <a:t>How many times does</a:t>
            </a:r>
          </a:p>
          <a:p>
            <a:pPr>
              <a:spcBef>
                <a:spcPts val="600"/>
              </a:spcBef>
              <a:spcAft>
                <a:spcPts val="600"/>
              </a:spcAft>
            </a:pPr>
            <a:r>
              <a:rPr lang="en-US" dirty="0">
                <a:solidFill>
                  <a:srgbClr val="CC0004"/>
                </a:solidFill>
                <a:latin typeface="Times New Roman"/>
                <a:cs typeface="Times New Roman"/>
              </a:rPr>
              <a:t>    w not in S or F</a:t>
            </a:r>
          </a:p>
          <a:p>
            <a:r>
              <a:rPr lang="en-US" dirty="0">
                <a:solidFill>
                  <a:srgbClr val="800000"/>
                </a:solidFill>
                <a:latin typeface="Times New Roman"/>
                <a:cs typeface="Times New Roman"/>
              </a:rPr>
              <a:t>evaluate to true?</a:t>
            </a:r>
            <a:endParaRPr lang="en-US" dirty="0">
              <a:solidFill>
                <a:srgbClr val="FF0000"/>
              </a:solidFill>
              <a:latin typeface="Times New Roman"/>
              <a:cs typeface="Times New Roman"/>
            </a:endParaRPr>
          </a:p>
        </p:txBody>
      </p:sp>
      <p:cxnSp>
        <p:nvCxnSpPr>
          <p:cNvPr id="28" name="Straight Arrow Connector 27">
            <a:extLst>
              <a:ext uri="{FF2B5EF4-FFF2-40B4-BE49-F238E27FC236}">
                <a16:creationId xmlns:a16="http://schemas.microsoft.com/office/drawing/2014/main" id="{A5089900-2EC1-684A-B653-E0835E6B05F2}"/>
              </a:ext>
            </a:extLst>
          </p:cNvPr>
          <p:cNvCxnSpPr>
            <a:cxnSpLocks/>
          </p:cNvCxnSpPr>
          <p:nvPr/>
        </p:nvCxnSpPr>
        <p:spPr>
          <a:xfrm flipH="1">
            <a:off x="3370289" y="2895600"/>
            <a:ext cx="2362824"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9BBD9E-E8E8-8D45-9F3A-CE0EA7E835C4}"/>
              </a:ext>
            </a:extLst>
          </p:cNvPr>
          <p:cNvSpPr/>
          <p:nvPr/>
        </p:nvSpPr>
        <p:spPr>
          <a:xfrm>
            <a:off x="2819400" y="4966157"/>
            <a:ext cx="6019800" cy="1569660"/>
          </a:xfrm>
          <a:prstGeom prst="rect">
            <a:avLst/>
          </a:prstGeom>
          <a:ln>
            <a:solidFill>
              <a:srgbClr val="FF0000"/>
            </a:solidFill>
          </a:ln>
        </p:spPr>
        <p:txBody>
          <a:bodyPr wrap="square">
            <a:spAutoFit/>
          </a:bodyPr>
          <a:lstStyle/>
          <a:p>
            <a:r>
              <a:rPr lang="en-US" b="1" dirty="0">
                <a:solidFill>
                  <a:srgbClr val="FF0000"/>
                </a:solidFill>
                <a:latin typeface="Times New Roman"/>
                <a:cs typeface="Times New Roman"/>
              </a:rPr>
              <a:t>Answer</a:t>
            </a:r>
            <a:r>
              <a:rPr lang="en-US" dirty="0">
                <a:solidFill>
                  <a:srgbClr val="FF0000"/>
                </a:solidFill>
                <a:latin typeface="Times New Roman"/>
                <a:cs typeface="Times New Roman"/>
              </a:rPr>
              <a:t>: </a:t>
            </a:r>
            <a:r>
              <a:rPr lang="en-US" dirty="0">
                <a:solidFill>
                  <a:srgbClr val="0070C0"/>
                </a:solidFill>
                <a:latin typeface="Times New Roman"/>
                <a:cs typeface="Times New Roman"/>
              </a:rPr>
              <a:t>If  w is not in S or F, it is in the far-off set. When the main loop starts, n-1 nodes are in the far-off set. If w is in the far-off set, it is immediately put into w. </a:t>
            </a:r>
            <a:r>
              <a:rPr lang="en-US" dirty="0">
                <a:solidFill>
                  <a:srgbClr val="FF0000"/>
                </a:solidFill>
                <a:latin typeface="Times New Roman"/>
                <a:cs typeface="Times New Roman"/>
              </a:rPr>
              <a:t>Answer</a:t>
            </a:r>
            <a:r>
              <a:rPr lang="en-US" dirty="0">
                <a:solidFill>
                  <a:srgbClr val="0070C0"/>
                </a:solidFill>
                <a:latin typeface="Times New Roman"/>
                <a:cs typeface="Times New Roman"/>
              </a:rPr>
              <a:t>: n-1 times.</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Tree>
    <p:extLst>
      <p:ext uri="{BB962C8B-B14F-4D97-AF65-F5344CB8AC3E}">
        <p14:creationId xmlns:p14="http://schemas.microsoft.com/office/powerpoint/2010/main" val="20294302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
                                        <p:tgtEl>
                                          <p:spTgt spid="30"/>
                                        </p:tgtEl>
                                      </p:cBhvr>
                                    </p:animEffect>
                                    <p:anim calcmode="lin" valueType="num">
                                      <p:cBhvr>
                                        <p:cTn id="14" dur="400" fill="hold"/>
                                        <p:tgtEl>
                                          <p:spTgt spid="30"/>
                                        </p:tgtEl>
                                        <p:attrNameLst>
                                          <p:attrName>ppt_x</p:attrName>
                                        </p:attrNameLst>
                                      </p:cBhvr>
                                      <p:tavLst>
                                        <p:tav tm="0">
                                          <p:val>
                                            <p:strVal val="#ppt_x"/>
                                          </p:val>
                                        </p:tav>
                                        <p:tav tm="100000">
                                          <p:val>
                                            <p:strVal val="#ppt_x"/>
                                          </p:val>
                                        </p:tav>
                                      </p:tavLst>
                                    </p:anim>
                                    <p:anim calcmode="lin" valueType="num">
                                      <p:cBhvr>
                                        <p:cTn id="15" dur="400" fill="hold"/>
                                        <p:tgtEl>
                                          <p:spTgt spid="30"/>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
                                        <p:tgtEl>
                                          <p:spTgt spid="31"/>
                                        </p:tgtEl>
                                      </p:cBhvr>
                                    </p:animEffect>
                                    <p:anim calcmode="lin" valueType="num">
                                      <p:cBhvr>
                                        <p:cTn id="23" dur="400" fill="hold"/>
                                        <p:tgtEl>
                                          <p:spTgt spid="31"/>
                                        </p:tgtEl>
                                        <p:attrNameLst>
                                          <p:attrName>ppt_x</p:attrName>
                                        </p:attrNameLst>
                                      </p:cBhvr>
                                      <p:tavLst>
                                        <p:tav tm="0">
                                          <p:val>
                                            <p:strVal val="#ppt_x"/>
                                          </p:val>
                                        </p:tav>
                                        <p:tav tm="100000">
                                          <p:val>
                                            <p:strVal val="#ppt_x"/>
                                          </p:val>
                                        </p:tav>
                                      </p:tavLst>
                                    </p:anim>
                                    <p:anim calcmode="lin" valueType="num">
                                      <p:cBhvr>
                                        <p:cTn id="24" dur="400" fill="hold"/>
                                        <p:tgtEl>
                                          <p:spTgt spid="31"/>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36</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 name="Rectangle 2">
            <a:extLst>
              <a:ext uri="{FF2B5EF4-FFF2-40B4-BE49-F238E27FC236}">
                <a16:creationId xmlns:a16="http://schemas.microsoft.com/office/drawing/2014/main" id="{B3AE810C-A85D-5942-ACC5-59562DF0143E}"/>
              </a:ext>
            </a:extLst>
          </p:cNvPr>
          <p:cNvSpPr/>
          <p:nvPr/>
        </p:nvSpPr>
        <p:spPr>
          <a:xfrm>
            <a:off x="5609756" y="3741425"/>
            <a:ext cx="3106087" cy="830997"/>
          </a:xfrm>
          <a:prstGeom prst="rect">
            <a:avLst/>
          </a:prstGeom>
        </p:spPr>
        <p:txBody>
          <a:bodyPr wrap="square">
            <a:spAutoFit/>
          </a:bodyPr>
          <a:lstStyle/>
          <a:p>
            <a:r>
              <a:rPr lang="en-US" dirty="0">
                <a:solidFill>
                  <a:srgbClr val="800000"/>
                </a:solidFill>
                <a:latin typeface="Times New Roman"/>
                <a:cs typeface="Times New Roman"/>
              </a:rPr>
              <a:t>How many times is the if-statement executed?</a:t>
            </a:r>
          </a:p>
        </p:txBody>
      </p:sp>
      <p:cxnSp>
        <p:nvCxnSpPr>
          <p:cNvPr id="28" name="Straight Arrow Connector 27">
            <a:extLst>
              <a:ext uri="{FF2B5EF4-FFF2-40B4-BE49-F238E27FC236}">
                <a16:creationId xmlns:a16="http://schemas.microsoft.com/office/drawing/2014/main" id="{A5089900-2EC1-684A-B653-E0835E6B05F2}"/>
              </a:ext>
            </a:extLst>
          </p:cNvPr>
          <p:cNvCxnSpPr>
            <a:cxnSpLocks/>
            <a:stCxn id="60" idx="1"/>
          </p:cNvCxnSpPr>
          <p:nvPr/>
        </p:nvCxnSpPr>
        <p:spPr>
          <a:xfrm flipH="1" flipV="1">
            <a:off x="2242280" y="4321582"/>
            <a:ext cx="3320320" cy="27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9BBD9E-E8E8-8D45-9F3A-CE0EA7E835C4}"/>
              </a:ext>
            </a:extLst>
          </p:cNvPr>
          <p:cNvSpPr/>
          <p:nvPr/>
        </p:nvSpPr>
        <p:spPr>
          <a:xfrm>
            <a:off x="2819400" y="4966157"/>
            <a:ext cx="6019800" cy="1569660"/>
          </a:xfrm>
          <a:prstGeom prst="rect">
            <a:avLst/>
          </a:prstGeom>
          <a:ln>
            <a:solidFill>
              <a:srgbClr val="FF0000"/>
            </a:solidFill>
          </a:ln>
        </p:spPr>
        <p:txBody>
          <a:bodyPr wrap="square">
            <a:spAutoFit/>
          </a:bodyPr>
          <a:lstStyle/>
          <a:p>
            <a:r>
              <a:rPr lang="en-US" b="1" dirty="0">
                <a:solidFill>
                  <a:srgbClr val="FF0000"/>
                </a:solidFill>
                <a:latin typeface="Times New Roman"/>
                <a:cs typeface="Times New Roman"/>
              </a:rPr>
              <a:t>Answer</a:t>
            </a:r>
            <a:r>
              <a:rPr lang="en-US" dirty="0">
                <a:solidFill>
                  <a:srgbClr val="FF0000"/>
                </a:solidFill>
                <a:latin typeface="Times New Roman"/>
                <a:cs typeface="Times New Roman"/>
              </a:rPr>
              <a:t>: </a:t>
            </a:r>
            <a:r>
              <a:rPr lang="en-US" dirty="0">
                <a:solidFill>
                  <a:srgbClr val="0070C0"/>
                </a:solidFill>
                <a:latin typeface="Times New Roman"/>
                <a:cs typeface="Times New Roman"/>
              </a:rPr>
              <a:t>The repetend is executed e times. The if-condition in the repetend is true n-1 times. So the else-part is executed e-(n-1) times. </a:t>
            </a:r>
            <a:r>
              <a:rPr lang="en-US" dirty="0">
                <a:solidFill>
                  <a:srgbClr val="FF0000"/>
                </a:solidFill>
                <a:latin typeface="Times New Roman"/>
                <a:cs typeface="Times New Roman"/>
              </a:rPr>
              <a:t>Answer</a:t>
            </a:r>
            <a:r>
              <a:rPr lang="en-US" dirty="0">
                <a:solidFill>
                  <a:srgbClr val="0070C0"/>
                </a:solidFill>
                <a:latin typeface="Times New Roman"/>
                <a:cs typeface="Times New Roman"/>
              </a:rPr>
              <a:t>: e+1-n times.</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Tree>
    <p:extLst>
      <p:ext uri="{BB962C8B-B14F-4D97-AF65-F5344CB8AC3E}">
        <p14:creationId xmlns:p14="http://schemas.microsoft.com/office/powerpoint/2010/main" val="23804008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37</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 name="Rectangle 2">
            <a:extLst>
              <a:ext uri="{FF2B5EF4-FFF2-40B4-BE49-F238E27FC236}">
                <a16:creationId xmlns:a16="http://schemas.microsoft.com/office/drawing/2014/main" id="{B3AE810C-A85D-5942-ACC5-59562DF0143E}"/>
              </a:ext>
            </a:extLst>
          </p:cNvPr>
          <p:cNvSpPr/>
          <p:nvPr/>
        </p:nvSpPr>
        <p:spPr>
          <a:xfrm>
            <a:off x="4191000" y="4495800"/>
            <a:ext cx="4319821" cy="830997"/>
          </a:xfrm>
          <a:prstGeom prst="rect">
            <a:avLst/>
          </a:prstGeom>
        </p:spPr>
        <p:txBody>
          <a:bodyPr wrap="square">
            <a:spAutoFit/>
          </a:bodyPr>
          <a:lstStyle/>
          <a:p>
            <a:r>
              <a:rPr lang="en-US" dirty="0">
                <a:solidFill>
                  <a:srgbClr val="800000"/>
                </a:solidFill>
                <a:latin typeface="Times New Roman"/>
                <a:cs typeface="Times New Roman"/>
              </a:rPr>
              <a:t>How many times is the if-condition true and d[w] changed?</a:t>
            </a:r>
          </a:p>
        </p:txBody>
      </p:sp>
      <p:sp>
        <p:nvSpPr>
          <p:cNvPr id="29" name="Rectangle 28">
            <a:extLst>
              <a:ext uri="{FF2B5EF4-FFF2-40B4-BE49-F238E27FC236}">
                <a16:creationId xmlns:a16="http://schemas.microsoft.com/office/drawing/2014/main" id="{8A9BBD9E-E8E8-8D45-9F3A-CE0EA7E835C4}"/>
              </a:ext>
            </a:extLst>
          </p:cNvPr>
          <p:cNvSpPr/>
          <p:nvPr/>
        </p:nvSpPr>
        <p:spPr>
          <a:xfrm>
            <a:off x="2819400" y="5569803"/>
            <a:ext cx="6019800" cy="830997"/>
          </a:xfrm>
          <a:prstGeom prst="rect">
            <a:avLst/>
          </a:prstGeom>
          <a:ln>
            <a:solidFill>
              <a:srgbClr val="FF0000"/>
            </a:solidFill>
          </a:ln>
        </p:spPr>
        <p:txBody>
          <a:bodyPr wrap="square">
            <a:spAutoFit/>
          </a:bodyPr>
          <a:lstStyle/>
          <a:p>
            <a:r>
              <a:rPr lang="en-US" b="1" dirty="0">
                <a:solidFill>
                  <a:srgbClr val="FF0000"/>
                </a:solidFill>
                <a:latin typeface="Times New Roman"/>
                <a:cs typeface="Times New Roman"/>
              </a:rPr>
              <a:t>Answer</a:t>
            </a:r>
            <a:r>
              <a:rPr lang="en-US" dirty="0">
                <a:solidFill>
                  <a:srgbClr val="FF0000"/>
                </a:solidFill>
                <a:latin typeface="Times New Roman"/>
                <a:cs typeface="Times New Roman"/>
              </a:rPr>
              <a:t>: </a:t>
            </a:r>
            <a:r>
              <a:rPr lang="en-US" dirty="0">
                <a:solidFill>
                  <a:srgbClr val="0070C0"/>
                </a:solidFill>
                <a:latin typeface="Times New Roman"/>
                <a:cs typeface="Times New Roman"/>
              </a:rPr>
              <a:t>We don’t know. Varies.</a:t>
            </a:r>
          </a:p>
          <a:p>
            <a:r>
              <a:rPr lang="en-US" dirty="0">
                <a:solidFill>
                  <a:srgbClr val="0070C0"/>
                </a:solidFill>
                <a:latin typeface="Times New Roman"/>
                <a:cs typeface="Times New Roman"/>
              </a:rPr>
              <a:t>expected case: e+1-x times.</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038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Tree>
    <p:extLst>
      <p:ext uri="{BB962C8B-B14F-4D97-AF65-F5344CB8AC3E}">
        <p14:creationId xmlns:p14="http://schemas.microsoft.com/office/powerpoint/2010/main" val="1882565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38</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569660"/>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a:p>
            <a:r>
              <a:rPr lang="en-US" dirty="0">
                <a:solidFill>
                  <a:srgbClr val="800000"/>
                </a:solidFill>
                <a:latin typeface="Times New Roman"/>
                <a:cs typeface="Times New Roman"/>
              </a:rPr>
              <a:t>Expected-case analysis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038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8" name="TextBox 27">
            <a:extLst>
              <a:ext uri="{FF2B5EF4-FFF2-40B4-BE49-F238E27FC236}">
                <a16:creationId xmlns:a16="http://schemas.microsoft.com/office/drawing/2014/main" id="{138A2399-CEE0-0746-AFBC-AAAEBA0C9F66}"/>
              </a:ext>
            </a:extLst>
          </p:cNvPr>
          <p:cNvSpPr txBox="1"/>
          <p:nvPr/>
        </p:nvSpPr>
        <p:spPr>
          <a:xfrm>
            <a:off x="3962400" y="4419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3" name="TextBox 32">
            <a:extLst>
              <a:ext uri="{FF2B5EF4-FFF2-40B4-BE49-F238E27FC236}">
                <a16:creationId xmlns:a16="http://schemas.microsoft.com/office/drawing/2014/main" id="{22442EC4-85BF-E94C-AB17-E0B1BA7DB1DC}"/>
              </a:ext>
            </a:extLst>
          </p:cNvPr>
          <p:cNvSpPr txBox="1"/>
          <p:nvPr/>
        </p:nvSpPr>
        <p:spPr>
          <a:xfrm>
            <a:off x="3953031" y="4887636"/>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4" name="TextBox 33">
            <a:extLst>
              <a:ext uri="{FF2B5EF4-FFF2-40B4-BE49-F238E27FC236}">
                <a16:creationId xmlns:a16="http://schemas.microsoft.com/office/drawing/2014/main" id="{D15F52DA-B283-E649-837B-AEAE5A9C95A9}"/>
              </a:ext>
            </a:extLst>
          </p:cNvPr>
          <p:cNvSpPr txBox="1"/>
          <p:nvPr/>
        </p:nvSpPr>
        <p:spPr>
          <a:xfrm>
            <a:off x="5350864" y="2133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We know how often each statement is executed. Multiply by its O(…) time</a:t>
            </a:r>
          </a:p>
        </p:txBody>
      </p:sp>
    </p:spTree>
    <p:extLst>
      <p:ext uri="{BB962C8B-B14F-4D97-AF65-F5344CB8AC3E}">
        <p14:creationId xmlns:p14="http://schemas.microsoft.com/office/powerpoint/2010/main" val="417675035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39</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6734330" y="336912"/>
            <a:ext cx="2225414" cy="2677656"/>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chemeClr val="tx1"/>
                </a:solidFill>
                <a:latin typeface="Times New Roman"/>
                <a:cs typeface="Times New Roman"/>
              </a:rPr>
              <a:t>n nodes reach-able from v</a:t>
            </a:r>
          </a:p>
          <a:p>
            <a:r>
              <a:rPr lang="en-US" dirty="0">
                <a:solidFill>
                  <a:srgbClr val="0070C0"/>
                </a:solidFill>
                <a:latin typeface="Times New Roman"/>
                <a:cs typeface="Times New Roman"/>
              </a:rPr>
              <a:t>e edges leaving the n nodes</a:t>
            </a:r>
          </a:p>
          <a:p>
            <a:r>
              <a:rPr lang="en-US" dirty="0">
                <a:solidFill>
                  <a:srgbClr val="C00000"/>
                </a:solidFill>
                <a:latin typeface="Times New Roman"/>
                <a:cs typeface="Times New Roman"/>
              </a:rPr>
              <a:t>Expected-case analysis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110335"/>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8" name="TextBox 27">
            <a:extLst>
              <a:ext uri="{FF2B5EF4-FFF2-40B4-BE49-F238E27FC236}">
                <a16:creationId xmlns:a16="http://schemas.microsoft.com/office/drawing/2014/main" id="{138A2399-CEE0-0746-AFBC-AAAEBA0C9F66}"/>
              </a:ext>
            </a:extLst>
          </p:cNvPr>
          <p:cNvSpPr txBox="1"/>
          <p:nvPr/>
        </p:nvSpPr>
        <p:spPr>
          <a:xfrm>
            <a:off x="3962400" y="4419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3" name="TextBox 32">
            <a:extLst>
              <a:ext uri="{FF2B5EF4-FFF2-40B4-BE49-F238E27FC236}">
                <a16:creationId xmlns:a16="http://schemas.microsoft.com/office/drawing/2014/main" id="{22442EC4-85BF-E94C-AB17-E0B1BA7DB1DC}"/>
              </a:ext>
            </a:extLst>
          </p:cNvPr>
          <p:cNvSpPr txBox="1"/>
          <p:nvPr/>
        </p:nvSpPr>
        <p:spPr>
          <a:xfrm>
            <a:off x="3953031" y="4887636"/>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4" name="TextBox 33">
            <a:extLst>
              <a:ext uri="{FF2B5EF4-FFF2-40B4-BE49-F238E27FC236}">
                <a16:creationId xmlns:a16="http://schemas.microsoft.com/office/drawing/2014/main" id="{D15F52DA-B283-E649-837B-AEAE5A9C95A9}"/>
              </a:ext>
            </a:extLst>
          </p:cNvPr>
          <p:cNvSpPr txBox="1"/>
          <p:nvPr/>
        </p:nvSpPr>
        <p:spPr>
          <a:xfrm>
            <a:off x="3548138" y="5661304"/>
            <a:ext cx="5049187" cy="830997"/>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We know how often each statement is executed. Multiply by its O(…) time</a:t>
            </a:r>
          </a:p>
        </p:txBody>
      </p:sp>
      <p:sp>
        <p:nvSpPr>
          <p:cNvPr id="29" name="TextBox 28">
            <a:extLst>
              <a:ext uri="{FF2B5EF4-FFF2-40B4-BE49-F238E27FC236}">
                <a16:creationId xmlns:a16="http://schemas.microsoft.com/office/drawing/2014/main" id="{FF3338A8-7289-3149-9345-F4C73CEAFD63}"/>
              </a:ext>
            </a:extLst>
          </p:cNvPr>
          <p:cNvSpPr txBox="1"/>
          <p:nvPr/>
        </p:nvSpPr>
        <p:spPr>
          <a:xfrm>
            <a:off x="5210330" y="838200"/>
            <a:ext cx="8001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O(1)</a:t>
            </a:r>
          </a:p>
        </p:txBody>
      </p:sp>
      <p:sp>
        <p:nvSpPr>
          <p:cNvPr id="35" name="TextBox 34">
            <a:extLst>
              <a:ext uri="{FF2B5EF4-FFF2-40B4-BE49-F238E27FC236}">
                <a16:creationId xmlns:a16="http://schemas.microsoft.com/office/drawing/2014/main" id="{3715488D-ECC7-B746-B18C-A3C9D666D696}"/>
              </a:ext>
            </a:extLst>
          </p:cNvPr>
          <p:cNvSpPr txBox="1"/>
          <p:nvPr/>
        </p:nvSpPr>
        <p:spPr>
          <a:xfrm>
            <a:off x="5181600" y="1276667"/>
            <a:ext cx="8001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a:t>
            </a:r>
          </a:p>
        </p:txBody>
      </p:sp>
      <p:sp>
        <p:nvSpPr>
          <p:cNvPr id="36" name="TextBox 35">
            <a:extLst>
              <a:ext uri="{FF2B5EF4-FFF2-40B4-BE49-F238E27FC236}">
                <a16:creationId xmlns:a16="http://schemas.microsoft.com/office/drawing/2014/main" id="{E40E5192-941E-304F-95C2-98B69CA10931}"/>
              </a:ext>
            </a:extLst>
          </p:cNvPr>
          <p:cNvSpPr txBox="1"/>
          <p:nvPr/>
        </p:nvSpPr>
        <p:spPr>
          <a:xfrm>
            <a:off x="5181600" y="1675740"/>
            <a:ext cx="8001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a:t>
            </a:r>
          </a:p>
        </p:txBody>
      </p:sp>
      <p:sp>
        <p:nvSpPr>
          <p:cNvPr id="38" name="TextBox 37">
            <a:extLst>
              <a:ext uri="{FF2B5EF4-FFF2-40B4-BE49-F238E27FC236}">
                <a16:creationId xmlns:a16="http://schemas.microsoft.com/office/drawing/2014/main" id="{D8B6E6C3-6741-0241-BF28-5F6C6839D69B}"/>
              </a:ext>
            </a:extLst>
          </p:cNvPr>
          <p:cNvSpPr txBox="1"/>
          <p:nvPr/>
        </p:nvSpPr>
        <p:spPr>
          <a:xfrm>
            <a:off x="5181600" y="2057400"/>
            <a:ext cx="15240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a:t>
            </a:r>
          </a:p>
        </p:txBody>
      </p:sp>
      <p:sp>
        <p:nvSpPr>
          <p:cNvPr id="39" name="TextBox 38">
            <a:extLst>
              <a:ext uri="{FF2B5EF4-FFF2-40B4-BE49-F238E27FC236}">
                <a16:creationId xmlns:a16="http://schemas.microsoft.com/office/drawing/2014/main" id="{5289108E-01C7-FD44-98D8-0FB88D7A8581}"/>
              </a:ext>
            </a:extLst>
          </p:cNvPr>
          <p:cNvSpPr txBox="1"/>
          <p:nvPr/>
        </p:nvSpPr>
        <p:spPr>
          <a:xfrm>
            <a:off x="5181600" y="2545778"/>
            <a:ext cx="1371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a:t>
            </a:r>
          </a:p>
        </p:txBody>
      </p:sp>
      <p:sp>
        <p:nvSpPr>
          <p:cNvPr id="40" name="TextBox 39">
            <a:extLst>
              <a:ext uri="{FF2B5EF4-FFF2-40B4-BE49-F238E27FC236}">
                <a16:creationId xmlns:a16="http://schemas.microsoft.com/office/drawing/2014/main" id="{AE5FFD6C-F49B-274F-8EAA-74BB88EA1CF2}"/>
              </a:ext>
            </a:extLst>
          </p:cNvPr>
          <p:cNvSpPr txBox="1"/>
          <p:nvPr/>
        </p:nvSpPr>
        <p:spPr>
          <a:xfrm>
            <a:off x="5197150" y="2897583"/>
            <a:ext cx="1371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a:t>
            </a:r>
          </a:p>
        </p:txBody>
      </p:sp>
      <p:sp>
        <p:nvSpPr>
          <p:cNvPr id="41" name="TextBox 40">
            <a:extLst>
              <a:ext uri="{FF2B5EF4-FFF2-40B4-BE49-F238E27FC236}">
                <a16:creationId xmlns:a16="http://schemas.microsoft.com/office/drawing/2014/main" id="{648A746A-0D60-5745-970F-4B3E90810E23}"/>
              </a:ext>
            </a:extLst>
          </p:cNvPr>
          <p:cNvSpPr txBox="1"/>
          <p:nvPr/>
        </p:nvSpPr>
        <p:spPr>
          <a:xfrm>
            <a:off x="5181600" y="3311665"/>
            <a:ext cx="1371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a:t>
            </a:r>
          </a:p>
        </p:txBody>
      </p:sp>
      <p:sp>
        <p:nvSpPr>
          <p:cNvPr id="42" name="TextBox 41">
            <a:extLst>
              <a:ext uri="{FF2B5EF4-FFF2-40B4-BE49-F238E27FC236}">
                <a16:creationId xmlns:a16="http://schemas.microsoft.com/office/drawing/2014/main" id="{E2D8F6D2-BCF1-D443-A9E1-ECF68A0C26CA}"/>
              </a:ext>
            </a:extLst>
          </p:cNvPr>
          <p:cNvSpPr txBox="1"/>
          <p:nvPr/>
        </p:nvSpPr>
        <p:spPr>
          <a:xfrm>
            <a:off x="5181599" y="3653135"/>
            <a:ext cx="17822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a:t>
            </a:r>
          </a:p>
        </p:txBody>
      </p:sp>
      <p:sp>
        <p:nvSpPr>
          <p:cNvPr id="43" name="TextBox 42">
            <a:extLst>
              <a:ext uri="{FF2B5EF4-FFF2-40B4-BE49-F238E27FC236}">
                <a16:creationId xmlns:a16="http://schemas.microsoft.com/office/drawing/2014/main" id="{1EE13420-2DF3-E04E-932A-7915368EBE48}"/>
              </a:ext>
            </a:extLst>
          </p:cNvPr>
          <p:cNvSpPr txBox="1"/>
          <p:nvPr/>
        </p:nvSpPr>
        <p:spPr>
          <a:xfrm>
            <a:off x="6287437" y="4110335"/>
            <a:ext cx="17822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a:t>
            </a:r>
          </a:p>
        </p:txBody>
      </p:sp>
      <p:sp>
        <p:nvSpPr>
          <p:cNvPr id="51" name="TextBox 50">
            <a:extLst>
              <a:ext uri="{FF2B5EF4-FFF2-40B4-BE49-F238E27FC236}">
                <a16:creationId xmlns:a16="http://schemas.microsoft.com/office/drawing/2014/main" id="{9C8CDA7D-F009-9644-BC0A-69B8A3E7FA45}"/>
              </a:ext>
            </a:extLst>
          </p:cNvPr>
          <p:cNvSpPr txBox="1"/>
          <p:nvPr/>
        </p:nvSpPr>
        <p:spPr>
          <a:xfrm>
            <a:off x="5532120" y="4460447"/>
            <a:ext cx="277368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log n)</a:t>
            </a:r>
          </a:p>
        </p:txBody>
      </p:sp>
      <p:sp>
        <p:nvSpPr>
          <p:cNvPr id="53" name="TextBox 52">
            <a:extLst>
              <a:ext uri="{FF2B5EF4-FFF2-40B4-BE49-F238E27FC236}">
                <a16:creationId xmlns:a16="http://schemas.microsoft.com/office/drawing/2014/main" id="{816B1CF9-C6C7-4349-B909-31D264AE353B}"/>
              </a:ext>
            </a:extLst>
          </p:cNvPr>
          <p:cNvSpPr txBox="1"/>
          <p:nvPr/>
        </p:nvSpPr>
        <p:spPr>
          <a:xfrm>
            <a:off x="5609133" y="4855366"/>
            <a:ext cx="17822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a:t>
            </a:r>
          </a:p>
        </p:txBody>
      </p:sp>
    </p:spTree>
    <p:extLst>
      <p:ext uri="{BB962C8B-B14F-4D97-AF65-F5344CB8AC3E}">
        <p14:creationId xmlns:p14="http://schemas.microsoft.com/office/powerpoint/2010/main" val="5966955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dissolv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dissolv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dissolv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dissolv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6" grpId="0"/>
      <p:bldP spid="38" grpId="0"/>
      <p:bldP spid="39" grpId="0"/>
      <p:bldP spid="40" grpId="0"/>
      <p:bldP spid="41" grpId="0"/>
      <p:bldP spid="42" grpId="0"/>
      <p:bldP spid="43" grpId="0"/>
      <p:bldP spid="51"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7786B44-3630-1540-AEC4-79E8F8BD0C0A}" type="slidenum">
              <a:rPr lang="en-US" sz="1400" b="0">
                <a:solidFill>
                  <a:schemeClr val="tx1"/>
                </a:solidFill>
                <a:latin typeface="Times" charset="0"/>
                <a:ea typeface="MS PGothic" charset="0"/>
                <a:cs typeface="MS PGothic" charset="0"/>
                <a:sym typeface="Times" charset="0"/>
              </a:rPr>
              <a:pPr algn="l" eaLnBrk="1" hangingPunct="1"/>
              <a:t>4</a:t>
            </a:fld>
            <a:endParaRPr lang="en-US" sz="1400" b="0">
              <a:solidFill>
                <a:schemeClr val="tx1"/>
              </a:solidFill>
              <a:latin typeface="Times" charset="0"/>
              <a:ea typeface="MS PGothic" charset="0"/>
              <a:cs typeface="MS PGothic" charset="0"/>
              <a:sym typeface="Times" charset="0"/>
            </a:endParaRPr>
          </a:p>
        </p:txBody>
      </p:sp>
      <p:sp>
        <p:nvSpPr>
          <p:cNvPr id="22530" name="Rectangle 1"/>
          <p:cNvSpPr>
            <a:spLocks noGrp="1" noChangeArrowheads="1"/>
          </p:cNvSpPr>
          <p:nvPr>
            <p:ph type="title"/>
          </p:nvPr>
        </p:nvSpPr>
        <p:spPr>
          <a:xfrm>
            <a:off x="685800" y="79375"/>
            <a:ext cx="7772400" cy="1673225"/>
          </a:xfrm>
        </p:spPr>
        <p:txBody>
          <a:bodyPr rIns="132080"/>
          <a:lstStyle/>
          <a:p>
            <a:pPr eaLnBrk="1" hangingPunct="1"/>
            <a:r>
              <a:rPr lang="en-US" sz="3200">
                <a:solidFill>
                  <a:srgbClr val="800000"/>
                </a:solidFill>
                <a:latin typeface="Tw Cen MT" charset="0"/>
              </a:rPr>
              <a:t>Dijkstra</a:t>
            </a:r>
            <a:r>
              <a:rPr lang="ja-JP" altLang="en-US" sz="3200">
                <a:solidFill>
                  <a:srgbClr val="800000"/>
                </a:solidFill>
                <a:latin typeface="Tw Cen MT" charset="0"/>
              </a:rPr>
              <a:t>’</a:t>
            </a:r>
            <a:r>
              <a:rPr lang="en-US" altLang="ja-JP" sz="3200">
                <a:solidFill>
                  <a:srgbClr val="800000"/>
                </a:solidFill>
                <a:latin typeface="Tw Cen MT" charset="0"/>
              </a:rPr>
              <a:t>s shortest-path algorithm</a:t>
            </a:r>
            <a:endParaRPr lang="en-US" sz="3200">
              <a:solidFill>
                <a:srgbClr val="800000"/>
              </a:solidFill>
              <a:latin typeface="Tw Cen MT" charset="0"/>
            </a:endParaRPr>
          </a:p>
        </p:txBody>
      </p:sp>
      <p:sp>
        <p:nvSpPr>
          <p:cNvPr id="22531" name="Slide Number Placeholder 3"/>
          <p:cNvSpPr txBox="1">
            <a:spLocks/>
          </p:cNvSpPr>
          <p:nvPr/>
        </p:nvSpPr>
        <p:spPr bwMode="auto">
          <a:xfrm>
            <a:off x="0" y="1271588"/>
            <a:ext cx="533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11F5106-CD61-CA49-A4FF-60C05F6B1AC5}" type="slidenum">
              <a:rPr lang="en-US" sz="1200">
                <a:solidFill>
                  <a:srgbClr val="FFFFFF"/>
                </a:solidFill>
                <a:ea typeface="ヒラギノ明朝 ProN W3" charset="0"/>
                <a:cs typeface="ヒラギノ明朝 ProN W3" charset="0"/>
              </a:rPr>
              <a:pPr eaLnBrk="1" hangingPunct="1">
                <a:lnSpc>
                  <a:spcPct val="80000"/>
                </a:lnSpc>
              </a:pPr>
              <a:t>4</a:t>
            </a:fld>
            <a:endParaRPr lang="en-US" sz="1200">
              <a:solidFill>
                <a:srgbClr val="FFFFFF"/>
              </a:solidFill>
              <a:ea typeface="ヒラギノ明朝 ProN W3" charset="0"/>
              <a:cs typeface="ヒラギノ明朝 ProN W3" charset="0"/>
            </a:endParaRPr>
          </a:p>
        </p:txBody>
      </p:sp>
      <p:sp>
        <p:nvSpPr>
          <p:cNvPr id="22532" name="Content Placeholder 1"/>
          <p:cNvSpPr>
            <a:spLocks noGrp="1"/>
          </p:cNvSpPr>
          <p:nvPr>
            <p:ph sz="quarter" idx="1"/>
          </p:nvPr>
        </p:nvSpPr>
        <p:spPr>
          <a:xfrm>
            <a:off x="612775" y="1524000"/>
            <a:ext cx="8302625" cy="4572000"/>
          </a:xfrm>
        </p:spPr>
        <p:txBody>
          <a:bodyPr/>
          <a:lstStyle/>
          <a:p>
            <a:pPr marL="0" indent="0">
              <a:buFont typeface="Times" charset="0"/>
              <a:buNone/>
            </a:pPr>
            <a:r>
              <a:rPr lang="en-US" sz="2400" dirty="0">
                <a:latin typeface="Times New Roman" charset="0"/>
                <a:cs typeface="Times New Roman" charset="0"/>
              </a:rPr>
              <a:t>Dijkstra describes the algorithm in English:</a:t>
            </a:r>
          </a:p>
          <a:p>
            <a:pPr marL="0" indent="0"/>
            <a:r>
              <a:rPr lang="en-US" sz="2400" dirty="0">
                <a:latin typeface="Times New Roman" charset="0"/>
                <a:cs typeface="Times New Roman" charset="0"/>
              </a:rPr>
              <a:t> When he designed it in 1956 (he was 26 years old), most people were programming in assembly language.</a:t>
            </a:r>
          </a:p>
          <a:p>
            <a:pPr marL="0" indent="0"/>
            <a:r>
              <a:rPr lang="en-US" sz="2400" dirty="0">
                <a:latin typeface="Times New Roman" charset="0"/>
                <a:cs typeface="Times New Roman" charset="0"/>
              </a:rPr>
              <a:t> Only </a:t>
            </a:r>
            <a:r>
              <a:rPr lang="en-US" sz="2400" i="1" dirty="0">
                <a:solidFill>
                  <a:srgbClr val="800000"/>
                </a:solidFill>
                <a:latin typeface="Times New Roman" charset="0"/>
                <a:cs typeface="Times New Roman" charset="0"/>
              </a:rPr>
              <a:t>one</a:t>
            </a:r>
            <a:r>
              <a:rPr lang="en-US" sz="2400" dirty="0">
                <a:latin typeface="Times New Roman" charset="0"/>
                <a:cs typeface="Times New Roman" charset="0"/>
              </a:rPr>
              <a:t> high-level language: Fortran, developed by John Backus at IBM and not quite finished.</a:t>
            </a:r>
          </a:p>
          <a:p>
            <a:pPr marL="0" indent="0">
              <a:buFont typeface="Times" charset="0"/>
              <a:buNone/>
            </a:pPr>
            <a:r>
              <a:rPr lang="en-US" sz="2400" dirty="0">
                <a:latin typeface="Times New Roman" charset="0"/>
                <a:cs typeface="Times New Roman" charset="0"/>
              </a:rPr>
              <a:t>No theory of order-of-execution time —topic yet to be developed. In paper, </a:t>
            </a:r>
            <a:r>
              <a:rPr lang="en-US" sz="2400" dirty="0" err="1">
                <a:latin typeface="Times New Roman" charset="0"/>
                <a:cs typeface="Times New Roman" charset="0"/>
              </a:rPr>
              <a:t>Dijkstra</a:t>
            </a:r>
            <a:r>
              <a:rPr lang="en-US" sz="2400" dirty="0">
                <a:latin typeface="Times New Roman" charset="0"/>
                <a:cs typeface="Times New Roman" charset="0"/>
              </a:rPr>
              <a:t> says, “my solution is preferred to another one … “the amount of work to be done seems considerably less.”</a:t>
            </a:r>
          </a:p>
          <a:p>
            <a:pPr marL="0" indent="0">
              <a:buFont typeface="Times" charset="0"/>
              <a:buNone/>
            </a:pPr>
            <a:endParaRPr lang="en-US" sz="2400" dirty="0">
              <a:latin typeface="Times New Roman" charset="0"/>
              <a:cs typeface="Times New Roman" charset="0"/>
            </a:endParaRPr>
          </a:p>
          <a:p>
            <a:pPr marL="0" indent="0">
              <a:buFont typeface="Times" charset="0"/>
              <a:buNone/>
            </a:pPr>
            <a:r>
              <a:rPr lang="en-US" sz="2400" dirty="0" err="1">
                <a:solidFill>
                  <a:srgbClr val="800000"/>
                </a:solidFill>
                <a:latin typeface="Times New Roman" charset="0"/>
                <a:cs typeface="Times New Roman" charset="0"/>
              </a:rPr>
              <a:t>Dijkstra</a:t>
            </a:r>
            <a:r>
              <a:rPr lang="en-US" sz="2400" dirty="0">
                <a:solidFill>
                  <a:srgbClr val="800000"/>
                </a:solidFill>
                <a:latin typeface="Times New Roman" charset="0"/>
                <a:cs typeface="Times New Roman" charset="0"/>
              </a:rPr>
              <a:t>, E.W. A note on two problems in </a:t>
            </a:r>
            <a:r>
              <a:rPr lang="en-US" sz="2400" dirty="0" err="1">
                <a:solidFill>
                  <a:srgbClr val="800000"/>
                </a:solidFill>
                <a:latin typeface="Times New Roman" charset="0"/>
                <a:cs typeface="Times New Roman" charset="0"/>
              </a:rPr>
              <a:t>Connexion</a:t>
            </a:r>
            <a:r>
              <a:rPr lang="en-US" sz="2400" dirty="0">
                <a:solidFill>
                  <a:srgbClr val="800000"/>
                </a:solidFill>
                <a:latin typeface="Times New Roman" charset="0"/>
                <a:cs typeface="Times New Roman" charset="0"/>
              </a:rPr>
              <a:t> with graphs. </a:t>
            </a:r>
            <a:r>
              <a:rPr lang="en-US" sz="2400" i="1" dirty="0" err="1">
                <a:solidFill>
                  <a:srgbClr val="800000"/>
                </a:solidFill>
                <a:latin typeface="Times New Roman" charset="0"/>
                <a:cs typeface="Times New Roman" charset="0"/>
              </a:rPr>
              <a:t>Numerische</a:t>
            </a:r>
            <a:r>
              <a:rPr lang="en-US" sz="2400" i="1" dirty="0">
                <a:solidFill>
                  <a:srgbClr val="800000"/>
                </a:solidFill>
                <a:latin typeface="Times New Roman" charset="0"/>
                <a:cs typeface="Times New Roman" charset="0"/>
              </a:rPr>
              <a:t> </a:t>
            </a:r>
            <a:r>
              <a:rPr lang="en-US" sz="2400" i="1" dirty="0" err="1">
                <a:solidFill>
                  <a:srgbClr val="800000"/>
                </a:solidFill>
                <a:latin typeface="Times New Roman" charset="0"/>
                <a:cs typeface="Times New Roman" charset="0"/>
              </a:rPr>
              <a:t>Mathematik</a:t>
            </a:r>
            <a:r>
              <a:rPr lang="en-US" sz="2400" i="1" dirty="0">
                <a:solidFill>
                  <a:srgbClr val="800000"/>
                </a:solidFill>
                <a:latin typeface="Times New Roman" charset="0"/>
                <a:cs typeface="Times New Roman" charset="0"/>
              </a:rPr>
              <a:t> </a:t>
            </a:r>
            <a:r>
              <a:rPr lang="en-US" sz="2400" dirty="0">
                <a:solidFill>
                  <a:srgbClr val="800000"/>
                </a:solidFill>
                <a:latin typeface="Times New Roman" charset="0"/>
                <a:cs typeface="Times New Roman" charset="0"/>
              </a:rPr>
              <a:t>1, 269–271 (1959).</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40</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110335"/>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8" name="TextBox 27">
            <a:extLst>
              <a:ext uri="{FF2B5EF4-FFF2-40B4-BE49-F238E27FC236}">
                <a16:creationId xmlns:a16="http://schemas.microsoft.com/office/drawing/2014/main" id="{138A2399-CEE0-0746-AFBC-AAAEBA0C9F66}"/>
              </a:ext>
            </a:extLst>
          </p:cNvPr>
          <p:cNvSpPr txBox="1"/>
          <p:nvPr/>
        </p:nvSpPr>
        <p:spPr>
          <a:xfrm>
            <a:off x="3962400" y="4419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3" name="TextBox 32">
            <a:extLst>
              <a:ext uri="{FF2B5EF4-FFF2-40B4-BE49-F238E27FC236}">
                <a16:creationId xmlns:a16="http://schemas.microsoft.com/office/drawing/2014/main" id="{22442EC4-85BF-E94C-AB17-E0B1BA7DB1DC}"/>
              </a:ext>
            </a:extLst>
          </p:cNvPr>
          <p:cNvSpPr txBox="1"/>
          <p:nvPr/>
        </p:nvSpPr>
        <p:spPr>
          <a:xfrm>
            <a:off x="3953031" y="4887636"/>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9" name="TextBox 28">
            <a:extLst>
              <a:ext uri="{FF2B5EF4-FFF2-40B4-BE49-F238E27FC236}">
                <a16:creationId xmlns:a16="http://schemas.microsoft.com/office/drawing/2014/main" id="{FF3338A8-7289-3149-9345-F4C73CEAFD63}"/>
              </a:ext>
            </a:extLst>
          </p:cNvPr>
          <p:cNvSpPr txBox="1"/>
          <p:nvPr/>
        </p:nvSpPr>
        <p:spPr>
          <a:xfrm>
            <a:off x="5210329" y="838200"/>
            <a:ext cx="3621999"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O(1)                              1</a:t>
            </a:r>
          </a:p>
        </p:txBody>
      </p:sp>
      <p:sp>
        <p:nvSpPr>
          <p:cNvPr id="35" name="TextBox 34">
            <a:extLst>
              <a:ext uri="{FF2B5EF4-FFF2-40B4-BE49-F238E27FC236}">
                <a16:creationId xmlns:a16="http://schemas.microsoft.com/office/drawing/2014/main" id="{3715488D-ECC7-B746-B18C-A3C9D666D696}"/>
              </a:ext>
            </a:extLst>
          </p:cNvPr>
          <p:cNvSpPr txBox="1"/>
          <p:nvPr/>
        </p:nvSpPr>
        <p:spPr>
          <a:xfrm>
            <a:off x="5181599" y="1276667"/>
            <a:ext cx="3415725"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2</a:t>
            </a:r>
          </a:p>
        </p:txBody>
      </p:sp>
      <p:sp>
        <p:nvSpPr>
          <p:cNvPr id="36" name="TextBox 35">
            <a:extLst>
              <a:ext uri="{FF2B5EF4-FFF2-40B4-BE49-F238E27FC236}">
                <a16:creationId xmlns:a16="http://schemas.microsoft.com/office/drawing/2014/main" id="{E40E5192-941E-304F-95C2-98B69CA10931}"/>
              </a:ext>
            </a:extLst>
          </p:cNvPr>
          <p:cNvSpPr txBox="1"/>
          <p:nvPr/>
        </p:nvSpPr>
        <p:spPr>
          <a:xfrm>
            <a:off x="5181600" y="1675740"/>
            <a:ext cx="341572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3</a:t>
            </a:r>
          </a:p>
        </p:txBody>
      </p:sp>
      <p:sp>
        <p:nvSpPr>
          <p:cNvPr id="38" name="TextBox 37">
            <a:extLst>
              <a:ext uri="{FF2B5EF4-FFF2-40B4-BE49-F238E27FC236}">
                <a16:creationId xmlns:a16="http://schemas.microsoft.com/office/drawing/2014/main" id="{D8B6E6C3-6741-0241-BF28-5F6C6839D69B}"/>
              </a:ext>
            </a:extLst>
          </p:cNvPr>
          <p:cNvSpPr txBox="1"/>
          <p:nvPr/>
        </p:nvSpPr>
        <p:spPr>
          <a:xfrm>
            <a:off x="5181600" y="2057400"/>
            <a:ext cx="3276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                    4</a:t>
            </a:r>
          </a:p>
        </p:txBody>
      </p:sp>
      <p:sp>
        <p:nvSpPr>
          <p:cNvPr id="39" name="TextBox 38">
            <a:extLst>
              <a:ext uri="{FF2B5EF4-FFF2-40B4-BE49-F238E27FC236}">
                <a16:creationId xmlns:a16="http://schemas.microsoft.com/office/drawing/2014/main" id="{5289108E-01C7-FD44-98D8-0FB88D7A8581}"/>
              </a:ext>
            </a:extLst>
          </p:cNvPr>
          <p:cNvSpPr txBox="1"/>
          <p:nvPr/>
        </p:nvSpPr>
        <p:spPr>
          <a:xfrm>
            <a:off x="5181600" y="2545778"/>
            <a:ext cx="341572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                              5</a:t>
            </a:r>
          </a:p>
        </p:txBody>
      </p:sp>
      <p:sp>
        <p:nvSpPr>
          <p:cNvPr id="40" name="TextBox 39">
            <a:extLst>
              <a:ext uri="{FF2B5EF4-FFF2-40B4-BE49-F238E27FC236}">
                <a16:creationId xmlns:a16="http://schemas.microsoft.com/office/drawing/2014/main" id="{AE5FFD6C-F49B-274F-8EAA-74BB88EA1CF2}"/>
              </a:ext>
            </a:extLst>
          </p:cNvPr>
          <p:cNvSpPr txBox="1"/>
          <p:nvPr/>
        </p:nvSpPr>
        <p:spPr>
          <a:xfrm>
            <a:off x="5197149" y="2897583"/>
            <a:ext cx="3820683"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                             6</a:t>
            </a:r>
          </a:p>
        </p:txBody>
      </p:sp>
      <p:sp>
        <p:nvSpPr>
          <p:cNvPr id="41" name="TextBox 40">
            <a:extLst>
              <a:ext uri="{FF2B5EF4-FFF2-40B4-BE49-F238E27FC236}">
                <a16:creationId xmlns:a16="http://schemas.microsoft.com/office/drawing/2014/main" id="{648A746A-0D60-5745-970F-4B3E90810E23}"/>
              </a:ext>
            </a:extLst>
          </p:cNvPr>
          <p:cNvSpPr txBox="1"/>
          <p:nvPr/>
        </p:nvSpPr>
        <p:spPr>
          <a:xfrm>
            <a:off x="5181600" y="3311665"/>
            <a:ext cx="341572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7</a:t>
            </a:r>
          </a:p>
        </p:txBody>
      </p:sp>
      <p:sp>
        <p:nvSpPr>
          <p:cNvPr id="42" name="TextBox 41">
            <a:extLst>
              <a:ext uri="{FF2B5EF4-FFF2-40B4-BE49-F238E27FC236}">
                <a16:creationId xmlns:a16="http://schemas.microsoft.com/office/drawing/2014/main" id="{E2D8F6D2-BCF1-D443-A9E1-ECF68A0C26CA}"/>
              </a:ext>
            </a:extLst>
          </p:cNvPr>
          <p:cNvSpPr txBox="1"/>
          <p:nvPr/>
        </p:nvSpPr>
        <p:spPr>
          <a:xfrm>
            <a:off x="5181599" y="3653135"/>
            <a:ext cx="3650729"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                    8</a:t>
            </a:r>
          </a:p>
        </p:txBody>
      </p:sp>
      <p:sp>
        <p:nvSpPr>
          <p:cNvPr id="43" name="TextBox 42">
            <a:extLst>
              <a:ext uri="{FF2B5EF4-FFF2-40B4-BE49-F238E27FC236}">
                <a16:creationId xmlns:a16="http://schemas.microsoft.com/office/drawing/2014/main" id="{1EE13420-2DF3-E04E-932A-7915368EBE48}"/>
              </a:ext>
            </a:extLst>
          </p:cNvPr>
          <p:cNvSpPr txBox="1"/>
          <p:nvPr/>
        </p:nvSpPr>
        <p:spPr>
          <a:xfrm>
            <a:off x="6287437" y="4110335"/>
            <a:ext cx="2140283"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9</a:t>
            </a:r>
          </a:p>
        </p:txBody>
      </p:sp>
      <p:sp>
        <p:nvSpPr>
          <p:cNvPr id="51" name="TextBox 50">
            <a:extLst>
              <a:ext uri="{FF2B5EF4-FFF2-40B4-BE49-F238E27FC236}">
                <a16:creationId xmlns:a16="http://schemas.microsoft.com/office/drawing/2014/main" id="{9C8CDA7D-F009-9644-BC0A-69B8A3E7FA45}"/>
              </a:ext>
            </a:extLst>
          </p:cNvPr>
          <p:cNvSpPr txBox="1"/>
          <p:nvPr/>
        </p:nvSpPr>
        <p:spPr>
          <a:xfrm>
            <a:off x="5532120" y="4460447"/>
            <a:ext cx="306520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log n).      10</a:t>
            </a:r>
          </a:p>
        </p:txBody>
      </p:sp>
      <p:sp>
        <p:nvSpPr>
          <p:cNvPr id="53" name="TextBox 52">
            <a:extLst>
              <a:ext uri="{FF2B5EF4-FFF2-40B4-BE49-F238E27FC236}">
                <a16:creationId xmlns:a16="http://schemas.microsoft.com/office/drawing/2014/main" id="{816B1CF9-C6C7-4349-B909-31D264AE353B}"/>
              </a:ext>
            </a:extLst>
          </p:cNvPr>
          <p:cNvSpPr txBox="1"/>
          <p:nvPr/>
        </p:nvSpPr>
        <p:spPr>
          <a:xfrm>
            <a:off x="5609133" y="4855366"/>
            <a:ext cx="28490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10</a:t>
            </a:r>
          </a:p>
        </p:txBody>
      </p:sp>
      <p:sp>
        <p:nvSpPr>
          <p:cNvPr id="54" name="TextBox 53">
            <a:extLst>
              <a:ext uri="{FF2B5EF4-FFF2-40B4-BE49-F238E27FC236}">
                <a16:creationId xmlns:a16="http://schemas.microsoft.com/office/drawing/2014/main" id="{7B9E23AB-56CE-C441-9452-0A1DA330CBB1}"/>
              </a:ext>
            </a:extLst>
          </p:cNvPr>
          <p:cNvSpPr txBox="1"/>
          <p:nvPr/>
        </p:nvSpPr>
        <p:spPr>
          <a:xfrm>
            <a:off x="1295400" y="5410200"/>
            <a:ext cx="7315200" cy="461665"/>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Dense graph, so e close to n*n: Line 10 gives O(n</a:t>
            </a:r>
            <a:r>
              <a:rPr lang="en-US" sz="3200" baseline="30000" dirty="0">
                <a:solidFill>
                  <a:srgbClr val="800000"/>
                </a:solidFill>
                <a:latin typeface="Times New Roman"/>
                <a:cs typeface="Times New Roman"/>
              </a:rPr>
              <a:t>2</a:t>
            </a:r>
            <a:r>
              <a:rPr lang="en-US" dirty="0">
                <a:solidFill>
                  <a:srgbClr val="800000"/>
                </a:solidFill>
                <a:latin typeface="Times New Roman"/>
                <a:cs typeface="Times New Roman"/>
              </a:rPr>
              <a:t> log n)</a:t>
            </a:r>
          </a:p>
        </p:txBody>
      </p:sp>
      <p:sp>
        <p:nvSpPr>
          <p:cNvPr id="55" name="TextBox 54">
            <a:extLst>
              <a:ext uri="{FF2B5EF4-FFF2-40B4-BE49-F238E27FC236}">
                <a16:creationId xmlns:a16="http://schemas.microsoft.com/office/drawing/2014/main" id="{D6333A21-6EE3-7F4E-A053-0E2176AC570D}"/>
              </a:ext>
            </a:extLst>
          </p:cNvPr>
          <p:cNvSpPr txBox="1"/>
          <p:nvPr/>
        </p:nvSpPr>
        <p:spPr>
          <a:xfrm>
            <a:off x="1295400" y="6015335"/>
            <a:ext cx="7315200" cy="461665"/>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Sparse graph, so e close to n:    Line 4 gives O(n log n)</a:t>
            </a:r>
          </a:p>
        </p:txBody>
      </p:sp>
    </p:spTree>
    <p:extLst>
      <p:ext uri="{BB962C8B-B14F-4D97-AF65-F5344CB8AC3E}">
        <p14:creationId xmlns:p14="http://schemas.microsoft.com/office/powerpoint/2010/main" val="40922218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B216D692-C911-1841-8580-1AB4370EB9A5}" type="slidenum">
              <a:rPr lang="en-US" smtClean="0"/>
              <a:pPr>
                <a:defRPr/>
              </a:pPr>
              <a:t>5</a:t>
            </a:fld>
            <a:endParaRPr lang="en-US"/>
          </a:p>
        </p:txBody>
      </p:sp>
      <p:sp>
        <p:nvSpPr>
          <p:cNvPr id="26626" name="Rectangle 1"/>
          <p:cNvSpPr>
            <a:spLocks noGrp="1" noChangeArrowheads="1"/>
          </p:cNvSpPr>
          <p:nvPr>
            <p:ph type="title"/>
          </p:nvPr>
        </p:nvSpPr>
        <p:spPr>
          <a:xfrm>
            <a:off x="685800" y="914400"/>
            <a:ext cx="7772400" cy="685800"/>
          </a:xfrm>
        </p:spPr>
        <p:txBody>
          <a:bodyPr rIns="132080"/>
          <a:lstStyle/>
          <a:p>
            <a:pPr eaLnBrk="1" hangingPunct="1"/>
            <a:r>
              <a:rPr lang="en-US" sz="2800" b="1">
                <a:solidFill>
                  <a:srgbClr val="800000"/>
                </a:solidFill>
                <a:latin typeface="Tw Cen MT" charset="0"/>
                <a:cs typeface="Times" charset="0"/>
              </a:rPr>
              <a:t>1968 NATO Conference on Software Engineering</a:t>
            </a:r>
            <a:br>
              <a:rPr lang="en-US" sz="2800" b="1">
                <a:solidFill>
                  <a:srgbClr val="800000"/>
                </a:solidFill>
                <a:latin typeface="Tw Cen MT" charset="0"/>
                <a:cs typeface="Times" charset="0"/>
              </a:rPr>
            </a:br>
            <a:endParaRPr lang="en-US" sz="2800" b="1">
              <a:solidFill>
                <a:srgbClr val="800000"/>
              </a:solidFill>
              <a:latin typeface="Tw Cen MT" charset="0"/>
            </a:endParaRPr>
          </a:p>
        </p:txBody>
      </p:sp>
      <p:sp>
        <p:nvSpPr>
          <p:cNvPr id="26627" name="Rectangle 2"/>
          <p:cNvSpPr>
            <a:spLocks noGrp="1" noChangeArrowheads="1"/>
          </p:cNvSpPr>
          <p:nvPr>
            <p:ph sz="quarter" idx="1"/>
          </p:nvPr>
        </p:nvSpPr>
        <p:spPr>
          <a:xfrm>
            <a:off x="381000" y="1524000"/>
            <a:ext cx="8382000" cy="5029200"/>
          </a:xfrm>
        </p:spPr>
        <p:txBody>
          <a:bodyPr rIns="132080"/>
          <a:lstStyle/>
          <a:p>
            <a:pPr>
              <a:buFont typeface="Times" charset="0"/>
              <a:buChar char="•"/>
            </a:pPr>
            <a:r>
              <a:rPr lang="en-US" sz="2400" dirty="0">
                <a:latin typeface="Tw Cen MT" charset="0"/>
                <a:sym typeface="Times" charset="0"/>
              </a:rPr>
              <a:t>In </a:t>
            </a:r>
            <a:r>
              <a:rPr lang="en-US" sz="2400" dirty="0" err="1">
                <a:latin typeface="Tw Cen MT" charset="0"/>
                <a:sym typeface="Times" charset="0"/>
              </a:rPr>
              <a:t>Garmisch</a:t>
            </a:r>
            <a:r>
              <a:rPr lang="en-US" sz="2400" dirty="0">
                <a:latin typeface="Tw Cen MT" charset="0"/>
                <a:sym typeface="Times" charset="0"/>
              </a:rPr>
              <a:t>, Germany</a:t>
            </a:r>
          </a:p>
          <a:p>
            <a:pPr>
              <a:buFont typeface="Times" charset="0"/>
              <a:buChar char="•"/>
            </a:pPr>
            <a:r>
              <a:rPr lang="en-US" sz="2400" dirty="0">
                <a:latin typeface="Tw Cen MT" charset="0"/>
                <a:sym typeface="Times" charset="0"/>
              </a:rPr>
              <a:t>Academicians and industry people attended</a:t>
            </a:r>
          </a:p>
          <a:p>
            <a:pPr>
              <a:buFont typeface="Times" charset="0"/>
              <a:buChar char="•"/>
            </a:pPr>
            <a:r>
              <a:rPr lang="en-US" sz="2400" dirty="0">
                <a:latin typeface="Tw Cen MT" charset="0"/>
                <a:sym typeface="Times" charset="0"/>
              </a:rPr>
              <a:t>For first time, people admitted they did not know what they were doing when developing/testing software. Concepts, methodologies, tools were inadequate, missing</a:t>
            </a:r>
          </a:p>
          <a:p>
            <a:pPr>
              <a:buFont typeface="Times" charset="0"/>
              <a:buChar char="•"/>
            </a:pPr>
            <a:r>
              <a:rPr lang="en-US" sz="2400" dirty="0">
                <a:latin typeface="Tw Cen MT" charset="0"/>
                <a:sym typeface="Times" charset="0"/>
              </a:rPr>
              <a:t>The term </a:t>
            </a:r>
            <a:r>
              <a:rPr lang="en-US" sz="2400" i="1" dirty="0">
                <a:solidFill>
                  <a:srgbClr val="FF0000"/>
                </a:solidFill>
                <a:latin typeface="Tw Cen MT" charset="0"/>
                <a:sym typeface="Times" charset="0"/>
              </a:rPr>
              <a:t>software engineering </a:t>
            </a:r>
            <a:r>
              <a:rPr lang="en-US" sz="2400" dirty="0">
                <a:latin typeface="Tw Cen MT" charset="0"/>
                <a:sym typeface="Times" charset="0"/>
              </a:rPr>
              <a:t>was born at this conference.</a:t>
            </a:r>
          </a:p>
          <a:p>
            <a:pPr>
              <a:buFont typeface="Times" charset="0"/>
              <a:buChar char="•"/>
            </a:pPr>
            <a:r>
              <a:rPr lang="en-US" sz="2400" dirty="0">
                <a:latin typeface="Tw Cen MT" charset="0"/>
                <a:sym typeface="Times" charset="0"/>
              </a:rPr>
              <a:t>The NATO Software Engineering Conferences: </a:t>
            </a:r>
          </a:p>
          <a:p>
            <a:pPr marL="388938" lvl="1" indent="0">
              <a:buFont typeface="Times" charset="0"/>
              <a:buNone/>
            </a:pPr>
            <a:r>
              <a:rPr lang="en-US" sz="2400" dirty="0">
                <a:latin typeface="Tw Cen MT" charset="0"/>
                <a:sym typeface="Times" charset="0"/>
                <a:hlinkClick r:id="rId3"/>
              </a:rPr>
              <a:t>http://homepages.cs.ncl.ac.uk/brian.randell/NATO/index.html</a:t>
            </a:r>
            <a:endParaRPr lang="en-US" sz="2400" dirty="0">
              <a:latin typeface="Tw Cen MT" charset="0"/>
              <a:sym typeface="Times" charset="0"/>
            </a:endParaRPr>
          </a:p>
          <a:p>
            <a:pPr marL="388938" lvl="1" indent="0">
              <a:buFont typeface="Times" charset="0"/>
              <a:buNone/>
            </a:pPr>
            <a:r>
              <a:rPr lang="en-US" sz="2400" dirty="0">
                <a:latin typeface="Tw Cen MT" charset="0"/>
                <a:sym typeface="Times" charset="0"/>
              </a:rPr>
              <a:t>Get a good sense of the times by reading these reports!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rcRect t="8086" b="8086"/>
          <a:stretch>
            <a:fillRect/>
          </a:stretch>
        </p:blipFill>
        <p:spPr>
          <a:xfrm>
            <a:off x="612775" y="1295400"/>
            <a:ext cx="8153400" cy="4495800"/>
          </a:xfrm>
        </p:spPr>
      </p:pic>
      <p:sp>
        <p:nvSpPr>
          <p:cNvPr id="24577"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4CB526DC-49EB-C246-9A5F-A0F9A0708710}" type="slidenum">
              <a:rPr lang="en-US" sz="1400" b="0">
                <a:solidFill>
                  <a:schemeClr val="tx1"/>
                </a:solidFill>
                <a:latin typeface="Times" charset="0"/>
                <a:ea typeface="MS PGothic" charset="0"/>
                <a:cs typeface="MS PGothic" charset="0"/>
                <a:sym typeface="Times" charset="0"/>
              </a:rPr>
              <a:pPr algn="l" eaLnBrk="1" hangingPunct="1"/>
              <a:t>6</a:t>
            </a:fld>
            <a:endParaRPr lang="en-US" sz="1400" b="0">
              <a:solidFill>
                <a:schemeClr val="tx1"/>
              </a:solidFill>
              <a:latin typeface="Times" charset="0"/>
              <a:ea typeface="MS PGothic" charset="0"/>
              <a:cs typeface="MS PGothic" charset="0"/>
              <a:sym typeface="Times" charset="0"/>
            </a:endParaRPr>
          </a:p>
        </p:txBody>
      </p:sp>
      <p:sp>
        <p:nvSpPr>
          <p:cNvPr id="24578" name="Rectangle 1"/>
          <p:cNvSpPr>
            <a:spLocks noGrp="1" noChangeArrowheads="1"/>
          </p:cNvSpPr>
          <p:nvPr>
            <p:ph type="title"/>
          </p:nvPr>
        </p:nvSpPr>
        <p:spPr>
          <a:xfrm>
            <a:off x="685800" y="228600"/>
            <a:ext cx="7772400" cy="911225"/>
          </a:xfrm>
        </p:spPr>
        <p:txBody>
          <a:bodyPr rIns="132080"/>
          <a:lstStyle/>
          <a:p>
            <a:pPr algn="ctr" eaLnBrk="1" hangingPunct="1"/>
            <a:r>
              <a:rPr lang="en-US" sz="2800">
                <a:solidFill>
                  <a:srgbClr val="800000"/>
                </a:solidFill>
                <a:latin typeface="Tw Cen MT" charset="0"/>
              </a:rPr>
              <a:t>1968 NATO Conference on</a:t>
            </a:r>
            <a:br>
              <a:rPr lang="en-US" sz="2800">
                <a:solidFill>
                  <a:srgbClr val="800000"/>
                </a:solidFill>
                <a:latin typeface="Tw Cen MT" charset="0"/>
              </a:rPr>
            </a:br>
            <a:r>
              <a:rPr lang="en-US" sz="2800">
                <a:solidFill>
                  <a:srgbClr val="800000"/>
                </a:solidFill>
                <a:latin typeface="Tw Cen MT" charset="0"/>
              </a:rPr>
              <a:t>Software Engineering, Garmisch, Germany</a:t>
            </a:r>
          </a:p>
        </p:txBody>
      </p:sp>
      <p:sp>
        <p:nvSpPr>
          <p:cNvPr id="24579" name="Slide Number Placeholder 3"/>
          <p:cNvSpPr txBox="1">
            <a:spLocks/>
          </p:cNvSpPr>
          <p:nvPr/>
        </p:nvSpPr>
        <p:spPr bwMode="auto">
          <a:xfrm>
            <a:off x="0" y="1271588"/>
            <a:ext cx="533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226CE4D-AA1D-5942-A454-9432D92F4C93}" type="slidenum">
              <a:rPr lang="en-US" sz="1200">
                <a:solidFill>
                  <a:srgbClr val="FFFFFF"/>
                </a:solidFill>
                <a:ea typeface="ヒラギノ明朝 ProN W3" charset="0"/>
                <a:cs typeface="ヒラギノ明朝 ProN W3" charset="0"/>
              </a:rPr>
              <a:pPr eaLnBrk="1" hangingPunct="1">
                <a:lnSpc>
                  <a:spcPct val="80000"/>
                </a:lnSpc>
              </a:pPr>
              <a:t>6</a:t>
            </a:fld>
            <a:endParaRPr lang="en-US" sz="1200">
              <a:solidFill>
                <a:srgbClr val="FFFFFF"/>
              </a:solidFill>
              <a:ea typeface="ヒラギノ明朝 ProN W3" charset="0"/>
              <a:cs typeface="ヒラギノ明朝 ProN W3" charset="0"/>
            </a:endParaRPr>
          </a:p>
        </p:txBody>
      </p:sp>
      <p:sp>
        <p:nvSpPr>
          <p:cNvPr id="24581" name="TextBox 3"/>
          <p:cNvSpPr txBox="1">
            <a:spLocks noChangeArrowheads="1"/>
          </p:cNvSpPr>
          <p:nvPr/>
        </p:nvSpPr>
        <p:spPr bwMode="auto">
          <a:xfrm>
            <a:off x="5867400" y="3657600"/>
            <a:ext cx="12112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FFFF00"/>
                </a:solidFill>
              </a:rPr>
              <a:t>Dijkstra</a:t>
            </a:r>
          </a:p>
        </p:txBody>
      </p:sp>
      <p:sp>
        <p:nvSpPr>
          <p:cNvPr id="24582" name="TextBox 8"/>
          <p:cNvSpPr txBox="1">
            <a:spLocks noChangeArrowheads="1"/>
          </p:cNvSpPr>
          <p:nvPr/>
        </p:nvSpPr>
        <p:spPr bwMode="auto">
          <a:xfrm>
            <a:off x="2971800" y="4191000"/>
            <a:ext cx="9207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FFFF00"/>
                </a:solidFill>
              </a:rPr>
              <a:t>Gries</a:t>
            </a:r>
          </a:p>
        </p:txBody>
      </p:sp>
      <p:sp>
        <p:nvSpPr>
          <p:cNvPr id="24583" name="TextBox 4"/>
          <p:cNvSpPr txBox="1">
            <a:spLocks noChangeArrowheads="1"/>
          </p:cNvSpPr>
          <p:nvPr/>
        </p:nvSpPr>
        <p:spPr bwMode="auto">
          <a:xfrm>
            <a:off x="914400" y="5867400"/>
            <a:ext cx="76263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Term “software engineering” coined for this conference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BF77BD82-9053-304A-9E6C-7601507953ED}" type="slidenum">
              <a:rPr lang="en-US" sz="1400" b="0">
                <a:solidFill>
                  <a:schemeClr val="tx1"/>
                </a:solidFill>
                <a:latin typeface="Times" charset="0"/>
                <a:ea typeface="MS PGothic" charset="0"/>
                <a:cs typeface="MS PGothic" charset="0"/>
                <a:sym typeface="Times" charset="0"/>
              </a:rPr>
              <a:pPr algn="l" eaLnBrk="1" hangingPunct="1"/>
              <a:t>7</a:t>
            </a:fld>
            <a:endParaRPr lang="en-US" sz="1400" b="0">
              <a:solidFill>
                <a:schemeClr val="tx1"/>
              </a:solidFill>
              <a:latin typeface="Times" charset="0"/>
              <a:ea typeface="MS PGothic" charset="0"/>
              <a:cs typeface="MS PGothic" charset="0"/>
              <a:sym typeface="Times" charset="0"/>
            </a:endParaRPr>
          </a:p>
        </p:txBody>
      </p:sp>
      <p:sp>
        <p:nvSpPr>
          <p:cNvPr id="27650" name="Rectangle 1"/>
          <p:cNvSpPr>
            <a:spLocks noGrp="1" noChangeArrowheads="1"/>
          </p:cNvSpPr>
          <p:nvPr>
            <p:ph type="title"/>
          </p:nvPr>
        </p:nvSpPr>
        <p:spPr>
          <a:xfrm>
            <a:off x="685800" y="228600"/>
            <a:ext cx="7772400" cy="911225"/>
          </a:xfrm>
        </p:spPr>
        <p:txBody>
          <a:bodyPr rIns="132080"/>
          <a:lstStyle/>
          <a:p>
            <a:pPr algn="ctr" eaLnBrk="1" hangingPunct="1"/>
            <a:r>
              <a:rPr lang="en-US" sz="2800">
                <a:solidFill>
                  <a:srgbClr val="800000"/>
                </a:solidFill>
                <a:latin typeface="Tw Cen MT" charset="0"/>
              </a:rPr>
              <a:t>1968 NATO Conference on</a:t>
            </a:r>
            <a:br>
              <a:rPr lang="en-US" sz="2800">
                <a:solidFill>
                  <a:srgbClr val="800000"/>
                </a:solidFill>
                <a:latin typeface="Tw Cen MT" charset="0"/>
              </a:rPr>
            </a:br>
            <a:r>
              <a:rPr lang="en-US" sz="2800">
                <a:solidFill>
                  <a:srgbClr val="800000"/>
                </a:solidFill>
                <a:latin typeface="Tw Cen MT" charset="0"/>
              </a:rPr>
              <a:t>Software Engineering, Garmisch, Germany</a:t>
            </a:r>
          </a:p>
        </p:txBody>
      </p:sp>
      <p:sp>
        <p:nvSpPr>
          <p:cNvPr id="27651" name="Slide Number Placeholder 3"/>
          <p:cNvSpPr txBox="1">
            <a:spLocks/>
          </p:cNvSpPr>
          <p:nvPr/>
        </p:nvSpPr>
        <p:spPr bwMode="auto">
          <a:xfrm>
            <a:off x="0" y="1271588"/>
            <a:ext cx="533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8EC606FB-ABD9-1C45-BC6D-B97C3C55E3F8}" type="slidenum">
              <a:rPr lang="en-US" sz="1200">
                <a:solidFill>
                  <a:srgbClr val="FFFFFF"/>
                </a:solidFill>
                <a:ea typeface="ヒラギノ明朝 ProN W3" charset="0"/>
                <a:cs typeface="ヒラギノ明朝 ProN W3" charset="0"/>
              </a:rPr>
              <a:pPr eaLnBrk="1" hangingPunct="1">
                <a:lnSpc>
                  <a:spcPct val="80000"/>
                </a:lnSpc>
              </a:pPr>
              <a:t>7</a:t>
            </a:fld>
            <a:endParaRPr lang="en-US" sz="1200">
              <a:solidFill>
                <a:srgbClr val="FFFFFF"/>
              </a:solidFill>
              <a:ea typeface="ヒラギノ明朝 ProN W3" charset="0"/>
              <a:cs typeface="ヒラギノ明朝 ProN W3" charset="0"/>
            </a:endParaRP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924800" cy="535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4876800" y="1828800"/>
            <a:ext cx="381000" cy="381000"/>
          </a:xfrm>
          <a:prstGeom prst="straightConnector1">
            <a:avLst/>
          </a:prstGeom>
          <a:ln w="666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7162800" y="2667000"/>
            <a:ext cx="381000" cy="381000"/>
          </a:xfrm>
          <a:prstGeom prst="straightConnector1">
            <a:avLst/>
          </a:prstGeom>
          <a:ln w="666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D54FDB6E-D4D2-D745-9F92-201273EA4397}" type="slidenum">
              <a:rPr lang="en-US" smtClean="0"/>
              <a:pPr>
                <a:defRPr/>
              </a:pPr>
              <a:t>8</a:t>
            </a:fld>
            <a:endParaRPr lang="en-US"/>
          </a:p>
        </p:txBody>
      </p:sp>
      <p:sp>
        <p:nvSpPr>
          <p:cNvPr id="29698" name="Slide Number Placeholder 3"/>
          <p:cNvSpPr txBox="1">
            <a:spLocks/>
          </p:cNvSpPr>
          <p:nvPr/>
        </p:nvSpPr>
        <p:spPr bwMode="auto">
          <a:xfrm>
            <a:off x="7359650" y="6248400"/>
            <a:ext cx="2921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00433F4-E2BB-0C4C-95D8-2E4C6A291E00}" type="slidenum">
              <a:rPr lang="en-US" sz="1400">
                <a:solidFill>
                  <a:schemeClr val="tx1"/>
                </a:solidFill>
                <a:latin typeface="Times" charset="0"/>
                <a:ea typeface="MS PGothic" charset="0"/>
                <a:cs typeface="MS PGothic" charset="0"/>
                <a:sym typeface="Times" charset="0"/>
              </a:rPr>
              <a:pPr eaLnBrk="1" hangingPunct="1"/>
              <a:t>8</a:t>
            </a:fld>
            <a:endParaRPr lang="en-US" sz="1400">
              <a:solidFill>
                <a:schemeClr val="tx1"/>
              </a:solidFill>
              <a:latin typeface="Times" charset="0"/>
              <a:ea typeface="MS PGothic" charset="0"/>
              <a:cs typeface="MS PGothic" charset="0"/>
              <a:sym typeface="Times" charset="0"/>
            </a:endParaRPr>
          </a:p>
        </p:txBody>
      </p:sp>
      <p:sp>
        <p:nvSpPr>
          <p:cNvPr id="29699" name="Rectangle 1"/>
          <p:cNvSpPr>
            <a:spLocks noGrp="1" noChangeArrowheads="1"/>
          </p:cNvSpPr>
          <p:nvPr>
            <p:ph type="title"/>
          </p:nvPr>
        </p:nvSpPr>
        <p:spPr>
          <a:xfrm>
            <a:off x="381000" y="304800"/>
            <a:ext cx="8153400" cy="685800"/>
          </a:xfrm>
        </p:spPr>
        <p:txBody>
          <a:bodyPr rIns="132080"/>
          <a:lstStyle/>
          <a:p>
            <a:pPr eaLnBrk="1" hangingPunct="1"/>
            <a:r>
              <a:rPr lang="en-US" sz="2400" b="1">
                <a:solidFill>
                  <a:srgbClr val="800000"/>
                </a:solidFill>
                <a:latin typeface="Tw Cen MT" charset="0"/>
                <a:cs typeface="Times" charset="0"/>
              </a:rPr>
              <a:t>1968/69 NATO Conferences on Software Engineering</a:t>
            </a:r>
            <a:br>
              <a:rPr lang="en-US" sz="2400" b="1">
                <a:solidFill>
                  <a:srgbClr val="800000"/>
                </a:solidFill>
                <a:latin typeface="Tw Cen MT" charset="0"/>
                <a:cs typeface="Times" charset="0"/>
              </a:rPr>
            </a:br>
            <a:endParaRPr lang="en-US" sz="2400" b="1">
              <a:solidFill>
                <a:srgbClr val="800000"/>
              </a:solidFill>
              <a:latin typeface="Tw Cen MT" charset="0"/>
            </a:endParaRPr>
          </a:p>
        </p:txBody>
      </p:sp>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747713"/>
            <a:ext cx="1755775" cy="214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12" descr="randalll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62000"/>
            <a:ext cx="14605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2" name="TextBox 1"/>
          <p:cNvSpPr txBox="1">
            <a:spLocks noChangeArrowheads="1"/>
          </p:cNvSpPr>
          <p:nvPr/>
        </p:nvSpPr>
        <p:spPr bwMode="auto">
          <a:xfrm>
            <a:off x="685800" y="2814638"/>
            <a:ext cx="34242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Times" charset="0"/>
                <a:ea typeface="ヒラギノ明朝 ProN W3" charset="0"/>
                <a:cs typeface="ヒラギノ明朝 ProN W3" charset="0"/>
                <a:sym typeface="Times" charset="0"/>
              </a:rPr>
              <a:t>Editors of the proceedings</a:t>
            </a:r>
          </a:p>
        </p:txBody>
      </p:sp>
      <p:pic>
        <p:nvPicPr>
          <p:cNvPr id="297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1781175"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581400"/>
            <a:ext cx="1779588"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505200"/>
            <a:ext cx="1905000" cy="244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6" name="TextBox 2"/>
          <p:cNvSpPr txBox="1">
            <a:spLocks noChangeArrowheads="1"/>
          </p:cNvSpPr>
          <p:nvPr/>
        </p:nvSpPr>
        <p:spPr bwMode="auto">
          <a:xfrm>
            <a:off x="184150" y="5867400"/>
            <a:ext cx="80216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Times" charset="0"/>
                <a:ea typeface="ヒラギノ明朝 ProN W3" charset="0"/>
                <a:cs typeface="ヒラギノ明朝 ProN W3" charset="0"/>
                <a:sym typeface="Times" charset="0"/>
              </a:rPr>
              <a:t>Edsger Dijkstra   Niklaus Wirth   Tony Hoare       David Gries  </a:t>
            </a:r>
          </a:p>
        </p:txBody>
      </p:sp>
      <p:sp>
        <p:nvSpPr>
          <p:cNvPr id="14" name="Text Box 24"/>
          <p:cNvSpPr txBox="1">
            <a:spLocks noChangeArrowheads="1"/>
          </p:cNvSpPr>
          <p:nvPr/>
        </p:nvSpPr>
        <p:spPr bwMode="auto">
          <a:xfrm>
            <a:off x="4191000" y="838200"/>
            <a:ext cx="4724400" cy="21240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en-US" sz="2200" b="1" dirty="0">
                <a:solidFill>
                  <a:srgbClr val="CA2046"/>
                </a:solidFill>
                <a:cs typeface="+mn-cs"/>
              </a:rPr>
              <a:t> Beards</a:t>
            </a:r>
            <a:endParaRPr lang="en-US" sz="2200" dirty="0">
              <a:cs typeface="+mn-cs"/>
            </a:endParaRPr>
          </a:p>
          <a:p>
            <a:pPr>
              <a:defRPr/>
            </a:pPr>
            <a:r>
              <a:rPr lang="en-US" sz="2200" dirty="0">
                <a:cs typeface="+mn-cs"/>
              </a:rPr>
              <a:t>The reason why some people grow</a:t>
            </a:r>
          </a:p>
          <a:p>
            <a:pPr>
              <a:defRPr/>
            </a:pPr>
            <a:r>
              <a:rPr lang="en-US" sz="2200" dirty="0">
                <a:cs typeface="+mn-cs"/>
              </a:rPr>
              <a:t>     aggressive tufts of facial hair</a:t>
            </a:r>
          </a:p>
          <a:p>
            <a:pPr>
              <a:defRPr/>
            </a:pPr>
            <a:r>
              <a:rPr lang="en-US" sz="2200" dirty="0">
                <a:cs typeface="+mn-cs"/>
              </a:rPr>
              <a:t>Is that they do not like to show</a:t>
            </a:r>
          </a:p>
          <a:p>
            <a:pPr>
              <a:defRPr/>
            </a:pPr>
            <a:r>
              <a:rPr lang="en-US" sz="2200" dirty="0">
                <a:cs typeface="+mn-cs"/>
              </a:rPr>
              <a:t>     the chin that isn't there.</a:t>
            </a:r>
          </a:p>
          <a:p>
            <a:pPr>
              <a:defRPr/>
            </a:pPr>
            <a:r>
              <a:rPr lang="en-US" sz="2200" b="1" dirty="0">
                <a:solidFill>
                  <a:srgbClr val="CA2046"/>
                </a:solidFill>
                <a:cs typeface="+mn-cs"/>
              </a:rPr>
              <a:t>                    a </a:t>
            </a:r>
            <a:r>
              <a:rPr lang="en-US" sz="2200" b="1" dirty="0" err="1">
                <a:solidFill>
                  <a:srgbClr val="0000FF"/>
                </a:solidFill>
                <a:cs typeface="+mn-cs"/>
              </a:rPr>
              <a:t>grook</a:t>
            </a:r>
            <a:r>
              <a:rPr lang="en-US" sz="2200" b="1" dirty="0">
                <a:solidFill>
                  <a:srgbClr val="0000FF"/>
                </a:solidFill>
                <a:cs typeface="+mn-cs"/>
              </a:rPr>
              <a:t> </a:t>
            </a:r>
            <a:r>
              <a:rPr lang="en-US" sz="2200" b="1" dirty="0">
                <a:solidFill>
                  <a:srgbClr val="CA2046"/>
                </a:solidFill>
                <a:cs typeface="+mn-cs"/>
              </a:rPr>
              <a:t>by Piet Hein</a:t>
            </a:r>
          </a:p>
        </p:txBody>
      </p:sp>
      <p:pic>
        <p:nvPicPr>
          <p:cNvPr id="2970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05200"/>
            <a:ext cx="1712913"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143000" y="4648200"/>
            <a:ext cx="4114800" cy="1841500"/>
            <a:chOff x="0" y="0"/>
            <a:chExt cx="2592" cy="1160"/>
          </a:xfrm>
        </p:grpSpPr>
        <p:sp>
          <p:nvSpPr>
            <p:cNvPr id="43028" name="Line 24"/>
            <p:cNvSpPr>
              <a:spLocks noChangeShapeType="1"/>
            </p:cNvSpPr>
            <p:nvPr/>
          </p:nvSpPr>
          <p:spPr bwMode="auto">
            <a:xfrm rot="10800000">
              <a:off x="192" y="527"/>
              <a:ext cx="1392" cy="96"/>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9" name="Oval 14"/>
            <p:cNvSpPr>
              <a:spLocks/>
            </p:cNvSpPr>
            <p:nvPr/>
          </p:nvSpPr>
          <p:spPr bwMode="auto">
            <a:xfrm>
              <a:off x="0"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768" y="24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864" y="72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480"/>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192" y="336"/>
              <a:ext cx="576" cy="96"/>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5" name="Line 20"/>
            <p:cNvSpPr>
              <a:spLocks noChangeShapeType="1"/>
            </p:cNvSpPr>
            <p:nvPr/>
          </p:nvSpPr>
          <p:spPr bwMode="auto">
            <a:xfrm>
              <a:off x="960" y="336"/>
              <a:ext cx="624" cy="192"/>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6" name="Line 21"/>
            <p:cNvSpPr>
              <a:spLocks noChangeShapeType="1"/>
            </p:cNvSpPr>
            <p:nvPr/>
          </p:nvSpPr>
          <p:spPr bwMode="auto">
            <a:xfrm>
              <a:off x="1776" y="576"/>
              <a:ext cx="624" cy="48"/>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7" name="Line 22"/>
            <p:cNvSpPr>
              <a:spLocks noChangeShapeType="1"/>
            </p:cNvSpPr>
            <p:nvPr/>
          </p:nvSpPr>
          <p:spPr bwMode="auto">
            <a:xfrm rot="10800000" flipH="1">
              <a:off x="1056" y="720"/>
              <a:ext cx="1344" cy="96"/>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8" name="Line 23"/>
            <p:cNvSpPr>
              <a:spLocks noChangeShapeType="1"/>
            </p:cNvSpPr>
            <p:nvPr/>
          </p:nvSpPr>
          <p:spPr bwMode="auto">
            <a:xfrm>
              <a:off x="864" y="432"/>
              <a:ext cx="48" cy="288"/>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9" name="Rectangle 25"/>
            <p:cNvSpPr>
              <a:spLocks/>
            </p:cNvSpPr>
            <p:nvPr/>
          </p:nvSpPr>
          <p:spPr bwMode="auto">
            <a:xfrm>
              <a:off x="0" y="528"/>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768" y="0"/>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864" y="864"/>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240"/>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00" y="336"/>
              <a:ext cx="19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9</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1524000"/>
          </a:xfrm>
        </p:spPr>
        <p:txBody>
          <a:bodyPr rIns="132080" anchor="t"/>
          <a:lstStyle/>
          <a:p>
            <a:pPr eaLnBrk="1" hangingPunct="1"/>
            <a:r>
              <a:rPr lang="en-US" sz="2800" b="1">
                <a:solidFill>
                  <a:srgbClr val="800000"/>
                </a:solidFill>
                <a:latin typeface="Tw Cen MT" charset="0"/>
              </a:rPr>
              <a:t>Dijkstra</a:t>
            </a:r>
            <a:r>
              <a:rPr lang="ja-JP" altLang="en-US" sz="2800" b="1">
                <a:solidFill>
                  <a:srgbClr val="800000"/>
                </a:solidFill>
                <a:latin typeface="Arial" charset="0"/>
              </a:rPr>
              <a:t>’</a:t>
            </a:r>
            <a:r>
              <a:rPr lang="en-US" altLang="ja-JP" sz="2800" b="1">
                <a:solidFill>
                  <a:srgbClr val="800000"/>
                </a:solidFill>
                <a:latin typeface="Tw Cen MT" charset="0"/>
              </a:rPr>
              <a:t>s shortest path algorithm</a:t>
            </a:r>
            <a:br>
              <a:rPr lang="en-US" altLang="ja-JP" sz="2800" b="1">
                <a:solidFill>
                  <a:srgbClr val="800000"/>
                </a:solidFill>
                <a:latin typeface="Tw Cen MT" charset="0"/>
                <a:ea typeface="ヒラギノ明朝 ProN W6" charset="0"/>
                <a:cs typeface="ヒラギノ明朝 ProN W6" charset="0"/>
              </a:rPr>
            </a:br>
            <a:br>
              <a:rPr lang="en-US" altLang="ja-JP" sz="2800" b="1">
                <a:solidFill>
                  <a:srgbClr val="800000"/>
                </a:solidFill>
                <a:latin typeface="Tw Cen MT" charset="0"/>
                <a:ea typeface="ヒラギノ明朝 ProN W6" charset="0"/>
                <a:cs typeface="ヒラギノ明朝 ProN W6" charset="0"/>
              </a:rPr>
            </a:br>
            <a:endParaRPr lang="en-US" sz="2800" b="1">
              <a:solidFill>
                <a:srgbClr val="800000"/>
              </a:solidFill>
              <a:latin typeface="Tw Cen MT" charset="0"/>
              <a:ea typeface="ヒラギノ明朝 ProN W6" charset="0"/>
              <a:cs typeface="ヒラギノ明朝 ProN W6" charset="0"/>
            </a:endParaRPr>
          </a:p>
        </p:txBody>
      </p:sp>
      <p:sp>
        <p:nvSpPr>
          <p:cNvPr id="43012" name="Rectangle 2"/>
          <p:cNvSpPr>
            <a:spLocks/>
          </p:cNvSpPr>
          <p:nvPr/>
        </p:nvSpPr>
        <p:spPr bwMode="auto">
          <a:xfrm>
            <a:off x="609600" y="990600"/>
            <a:ext cx="7543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The n (&gt; 0) nodes of a graph numbered 0..n-1.</a:t>
            </a: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r>
              <a:rPr lang="en-US" b="1" dirty="0">
                <a:solidFill>
                  <a:srgbClr val="6633CC"/>
                </a:solidFill>
                <a:latin typeface="Times" charset="0"/>
                <a:ea typeface="MS PGothic" charset="0"/>
                <a:cs typeface="MS PGothic" charset="0"/>
                <a:sym typeface="Times" charset="0"/>
              </a:rPr>
              <a:t>d[0] = 2</a:t>
            </a:r>
          </a:p>
          <a:p>
            <a:pPr marL="39688"/>
            <a:r>
              <a:rPr lang="en-US" b="1" dirty="0">
                <a:solidFill>
                  <a:srgbClr val="6633CC"/>
                </a:solidFill>
                <a:latin typeface="Times" charset="0"/>
                <a:ea typeface="MS PGothic" charset="0"/>
                <a:cs typeface="MS PGothic" charset="0"/>
                <a:sym typeface="Times" charset="0"/>
              </a:rPr>
              <a:t>d[1] = 5</a:t>
            </a:r>
          </a:p>
          <a:p>
            <a:pPr marL="39688"/>
            <a:r>
              <a:rPr lang="en-US" b="1" dirty="0">
                <a:solidFill>
                  <a:srgbClr val="6633CC"/>
                </a:solidFill>
                <a:latin typeface="Times" charset="0"/>
                <a:ea typeface="MS PGothic" charset="0"/>
                <a:cs typeface="MS PGothic" charset="0"/>
                <a:sym typeface="Times" charset="0"/>
              </a:rPr>
              <a:t>d[2] = 6</a:t>
            </a:r>
          </a:p>
          <a:p>
            <a:pPr marL="39688"/>
            <a:r>
              <a:rPr lang="en-US" b="1" dirty="0">
                <a:solidFill>
                  <a:srgbClr val="6633CC"/>
                </a:solidFill>
                <a:latin typeface="Times" charset="0"/>
                <a:ea typeface="MS PGothic" charset="0"/>
                <a:cs typeface="MS PGothic" charset="0"/>
                <a:sym typeface="Times" charset="0"/>
              </a:rPr>
              <a:t>d[3] = 7</a:t>
            </a:r>
          </a:p>
          <a:p>
            <a:pPr marL="39688"/>
            <a:r>
              <a:rPr lang="en-US" b="1"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838200" y="5181600"/>
            <a:ext cx="3810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4953000"/>
            <a:ext cx="2633663" cy="1208088"/>
            <a:chOff x="0" y="0"/>
            <a:chExt cx="1659" cy="761"/>
          </a:xfrm>
        </p:grpSpPr>
        <p:sp>
          <p:nvSpPr>
            <p:cNvPr id="43021" name="Rectangle 6"/>
            <p:cNvSpPr>
              <a:spLocks/>
            </p:cNvSpPr>
            <p:nvPr/>
          </p:nvSpPr>
          <p:spPr bwMode="auto">
            <a:xfrm>
              <a:off x="700" y="288"/>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0"/>
              <a:ext cx="1659" cy="761"/>
              <a:chOff x="0" y="0"/>
              <a:chExt cx="1659" cy="761"/>
            </a:xfrm>
          </p:grpSpPr>
          <p:sp>
            <p:nvSpPr>
              <p:cNvPr id="43023" name="Rectangle 8"/>
              <p:cNvSpPr>
                <a:spLocks/>
              </p:cNvSpPr>
              <p:nvPr/>
            </p:nvSpPr>
            <p:spPr bwMode="auto">
              <a:xfrm>
                <a:off x="0" y="0"/>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720" y="48"/>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536" y="240"/>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200" y="528"/>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384" y="240"/>
                <a:ext cx="12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3</a:t>
                </a:r>
              </a:p>
            </p:txBody>
          </p:sp>
        </p:grpSp>
      </p:grpSp>
      <p:sp>
        <p:nvSpPr>
          <p:cNvPr id="2078" name="Rectangle 30"/>
          <p:cNvSpPr>
            <a:spLocks/>
          </p:cNvSpPr>
          <p:nvPr/>
        </p:nvSpPr>
        <p:spPr bwMode="auto">
          <a:xfrm>
            <a:off x="609600" y="1524000"/>
            <a:ext cx="7924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Each edge has a positive weight.</a:t>
            </a:r>
          </a:p>
        </p:txBody>
      </p:sp>
      <p:sp>
        <p:nvSpPr>
          <p:cNvPr id="2079" name="Rectangle 31"/>
          <p:cNvSpPr>
            <a:spLocks/>
          </p:cNvSpPr>
          <p:nvPr/>
        </p:nvSpPr>
        <p:spPr bwMode="auto">
          <a:xfrm>
            <a:off x="609600" y="2606675"/>
            <a:ext cx="8077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Some node v be selected as the </a:t>
            </a:r>
            <a:r>
              <a:rPr lang="en-US" i="1">
                <a:solidFill>
                  <a:schemeClr val="tx1"/>
                </a:solidFill>
                <a:latin typeface="Times" charset="0"/>
                <a:ea typeface="MS PGothic" charset="0"/>
                <a:cs typeface="MS PGothic" charset="0"/>
                <a:sym typeface="Times" charset="0"/>
              </a:rPr>
              <a:t>start</a:t>
            </a:r>
            <a:r>
              <a:rPr lang="en-US">
                <a:solidFill>
                  <a:schemeClr val="tx1"/>
                </a:solidFill>
                <a:latin typeface="Times" charset="0"/>
                <a:ea typeface="MS PGothic" charset="0"/>
                <a:cs typeface="MS PGothic" charset="0"/>
                <a:sym typeface="Times" charset="0"/>
              </a:rPr>
              <a:t> node.</a:t>
            </a:r>
          </a:p>
        </p:txBody>
      </p:sp>
      <p:sp>
        <p:nvSpPr>
          <p:cNvPr id="2080" name="Rectangle 32"/>
          <p:cNvSpPr>
            <a:spLocks/>
          </p:cNvSpPr>
          <p:nvPr/>
        </p:nvSpPr>
        <p:spPr bwMode="auto">
          <a:xfrm>
            <a:off x="609600" y="3749675"/>
            <a:ext cx="6248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Use an array d[0..n-1]: for </a:t>
            </a:r>
            <a:r>
              <a:rPr lang="en-US" b="1" dirty="0">
                <a:solidFill>
                  <a:schemeClr val="tx1"/>
                </a:solidFill>
                <a:latin typeface="Times" charset="0"/>
                <a:ea typeface="MS PGothic" charset="0"/>
                <a:cs typeface="MS PGothic" charset="0"/>
                <a:sym typeface="Times" charset="0"/>
              </a:rPr>
              <a:t>each</a:t>
            </a:r>
            <a:r>
              <a:rPr lang="en-US" dirty="0">
                <a:solidFill>
                  <a:schemeClr val="tx1"/>
                </a:solidFill>
                <a:latin typeface="Times" charset="0"/>
                <a:ea typeface="MS PGothic" charset="0"/>
                <a:cs typeface="MS PGothic" charset="0"/>
                <a:sym typeface="Times" charset="0"/>
              </a:rPr>
              <a:t> node w, store in d[w] the length of the shortest path from v to w.</a:t>
            </a:r>
          </a:p>
        </p:txBody>
      </p:sp>
      <p:sp>
        <p:nvSpPr>
          <p:cNvPr id="2081" name="Rectangle 33"/>
          <p:cNvSpPr>
            <a:spLocks/>
          </p:cNvSpPr>
          <p:nvPr/>
        </p:nvSpPr>
        <p:spPr bwMode="auto">
          <a:xfrm>
            <a:off x="609600" y="2057400"/>
            <a:ext cx="7543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(v1, v2) is the weight of the edge from node v1 to v2.</a:t>
            </a:r>
          </a:p>
        </p:txBody>
      </p:sp>
      <p:sp>
        <p:nvSpPr>
          <p:cNvPr id="2082" name="Rectangle 34"/>
          <p:cNvSpPr>
            <a:spLocks/>
          </p:cNvSpPr>
          <p:nvPr/>
        </p:nvSpPr>
        <p:spPr bwMode="auto">
          <a:xfrm>
            <a:off x="609600" y="3124200"/>
            <a:ext cx="75438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Calculate length of shortest path from v to each node.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78"/>
                                        </p:tgtEl>
                                        <p:attrNameLst>
                                          <p:attrName>style.visibility</p:attrName>
                                        </p:attrNameLst>
                                      </p:cBhvr>
                                      <p:to>
                                        <p:strVal val="visible"/>
                                      </p:to>
                                    </p:set>
                                    <p:anim calcmode="lin" valueType="num">
                                      <p:cBhvr additive="base">
                                        <p:cTn id="7" dur="500" fill="hold"/>
                                        <p:tgtEl>
                                          <p:spTgt spid="2078"/>
                                        </p:tgtEl>
                                        <p:attrNameLst>
                                          <p:attrName>ppt_x</p:attrName>
                                        </p:attrNameLst>
                                      </p:cBhvr>
                                      <p:tavLst>
                                        <p:tav tm="0">
                                          <p:val>
                                            <p:strVal val="0-#ppt_w/2"/>
                                          </p:val>
                                        </p:tav>
                                        <p:tav tm="100000">
                                          <p:val>
                                            <p:strVal val="#ppt_x"/>
                                          </p:val>
                                        </p:tav>
                                      </p:tavLst>
                                    </p:anim>
                                    <p:anim calcmode="lin" valueType="num">
                                      <p:cBhvr additive="base">
                                        <p:cTn id="8" dur="500" fill="hold"/>
                                        <p:tgtEl>
                                          <p:spTgt spid="20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50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500" fill="hold"/>
                                        <p:tgtEl>
                                          <p:spTgt spid="2053"/>
                                        </p:tgtEl>
                                        <p:attrNameLst>
                                          <p:attrName>ppt_x</p:attrName>
                                        </p:attrNameLst>
                                      </p:cBhvr>
                                      <p:tavLst>
                                        <p:tav tm="0">
                                          <p:val>
                                            <p:strVal val="#ppt_x"/>
                                          </p:val>
                                        </p:tav>
                                        <p:tav tm="100000">
                                          <p:val>
                                            <p:strVal val="#ppt_x"/>
                                          </p:val>
                                        </p:tav>
                                      </p:tavLst>
                                    </p:anim>
                                    <p:anim calcmode="lin" valueType="num">
                                      <p:cBhvr additive="base">
                                        <p:cTn id="13"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81"/>
                                        </p:tgtEl>
                                        <p:attrNameLst>
                                          <p:attrName>style.visibility</p:attrName>
                                        </p:attrNameLst>
                                      </p:cBhvr>
                                      <p:to>
                                        <p:strVal val="visible"/>
                                      </p:to>
                                    </p:set>
                                    <p:anim calcmode="lin" valueType="num">
                                      <p:cBhvr additive="base">
                                        <p:cTn id="18" dur="500" fill="hold"/>
                                        <p:tgtEl>
                                          <p:spTgt spid="2081"/>
                                        </p:tgtEl>
                                        <p:attrNameLst>
                                          <p:attrName>ppt_x</p:attrName>
                                        </p:attrNameLst>
                                      </p:cBhvr>
                                      <p:tavLst>
                                        <p:tav tm="0">
                                          <p:val>
                                            <p:strVal val="0-#ppt_w/2"/>
                                          </p:val>
                                        </p:tav>
                                        <p:tav tm="100000">
                                          <p:val>
                                            <p:strVal val="#ppt_x"/>
                                          </p:val>
                                        </p:tav>
                                      </p:tavLst>
                                    </p:anim>
                                    <p:anim calcmode="lin" valueType="num">
                                      <p:cBhvr additive="base">
                                        <p:cTn id="19" dur="500" fill="hold"/>
                                        <p:tgtEl>
                                          <p:spTgt spid="208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79"/>
                                        </p:tgtEl>
                                        <p:attrNameLst>
                                          <p:attrName>style.visibility</p:attrName>
                                        </p:attrNameLst>
                                      </p:cBhvr>
                                      <p:to>
                                        <p:strVal val="visible"/>
                                      </p:to>
                                    </p:set>
                                    <p:anim calcmode="lin" valueType="num">
                                      <p:cBhvr additive="base">
                                        <p:cTn id="24" dur="500" fill="hold"/>
                                        <p:tgtEl>
                                          <p:spTgt spid="2079"/>
                                        </p:tgtEl>
                                        <p:attrNameLst>
                                          <p:attrName>ppt_x</p:attrName>
                                        </p:attrNameLst>
                                      </p:cBhvr>
                                      <p:tavLst>
                                        <p:tav tm="0">
                                          <p:val>
                                            <p:strVal val="0-#ppt_w/2"/>
                                          </p:val>
                                        </p:tav>
                                        <p:tav tm="100000">
                                          <p:val>
                                            <p:strVal val="#ppt_x"/>
                                          </p:val>
                                        </p:tav>
                                      </p:tavLst>
                                    </p:anim>
                                    <p:anim calcmode="lin" valueType="num">
                                      <p:cBhvr additive="base">
                                        <p:cTn id="25" dur="500" fill="hold"/>
                                        <p:tgtEl>
                                          <p:spTgt spid="207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50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0-#ppt_w/2"/>
                                          </p:val>
                                        </p:tav>
                                        <p:tav tm="100000">
                                          <p:val>
                                            <p:strVal val="#ppt_x"/>
                                          </p:val>
                                        </p:tav>
                                      </p:tavLst>
                                    </p:anim>
                                    <p:anim calcmode="lin" valueType="num">
                                      <p:cBhvr additive="base">
                                        <p:cTn id="3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82"/>
                                        </p:tgtEl>
                                        <p:attrNameLst>
                                          <p:attrName>style.visibility</p:attrName>
                                        </p:attrNameLst>
                                      </p:cBhvr>
                                      <p:to>
                                        <p:strVal val="visible"/>
                                      </p:to>
                                    </p:set>
                                    <p:anim calcmode="lin" valueType="num">
                                      <p:cBhvr additive="base">
                                        <p:cTn id="35" dur="500" fill="hold"/>
                                        <p:tgtEl>
                                          <p:spTgt spid="2082"/>
                                        </p:tgtEl>
                                        <p:attrNameLst>
                                          <p:attrName>ppt_x</p:attrName>
                                        </p:attrNameLst>
                                      </p:cBhvr>
                                      <p:tavLst>
                                        <p:tav tm="0">
                                          <p:val>
                                            <p:strVal val="0-#ppt_w/2"/>
                                          </p:val>
                                        </p:tav>
                                        <p:tav tm="100000">
                                          <p:val>
                                            <p:strVal val="#ppt_x"/>
                                          </p:val>
                                        </p:tav>
                                      </p:tavLst>
                                    </p:anim>
                                    <p:anim calcmode="lin" valueType="num">
                                      <p:cBhvr additive="base">
                                        <p:cTn id="36" dur="500" fill="hold"/>
                                        <p:tgtEl>
                                          <p:spTgt spid="208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080"/>
                                        </p:tgtEl>
                                        <p:attrNameLst>
                                          <p:attrName>style.visibility</p:attrName>
                                        </p:attrNameLst>
                                      </p:cBhvr>
                                      <p:to>
                                        <p:strVal val="visible"/>
                                      </p:to>
                                    </p:set>
                                    <p:anim calcmode="lin" valueType="num">
                                      <p:cBhvr additive="base">
                                        <p:cTn id="41" dur="500" fill="hold"/>
                                        <p:tgtEl>
                                          <p:spTgt spid="2080"/>
                                        </p:tgtEl>
                                        <p:attrNameLst>
                                          <p:attrName>ppt_x</p:attrName>
                                        </p:attrNameLst>
                                      </p:cBhvr>
                                      <p:tavLst>
                                        <p:tav tm="0">
                                          <p:val>
                                            <p:strVal val="0-#ppt_w/2"/>
                                          </p:val>
                                        </p:tav>
                                        <p:tav tm="100000">
                                          <p:val>
                                            <p:strVal val="#ppt_x"/>
                                          </p:val>
                                        </p:tav>
                                      </p:tavLst>
                                    </p:anim>
                                    <p:anim calcmode="lin" valueType="num">
                                      <p:cBhvr additive="base">
                                        <p:cTn id="42" dur="500" fill="hold"/>
                                        <p:tgtEl>
                                          <p:spTgt spid="208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1+#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052" grpId="0" autoUpdateAnimBg="0"/>
      <p:bldP spid="2078" grpId="0" autoUpdateAnimBg="0"/>
      <p:bldP spid="2079" grpId="0" autoUpdateAnimBg="0"/>
      <p:bldP spid="2080" grpId="0" autoUpdateAnimBg="0"/>
      <p:bldP spid="2081" grpId="0" autoUpdateAnimBg="0"/>
      <p:bldP spid="2082" grpId="0"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47782</TotalTime>
  <Pages>0</Pages>
  <Words>7034</Words>
  <Characters>0</Characters>
  <Application>Microsoft Macintosh PowerPoint</Application>
  <PresentationFormat>On-screen Show (4:3)</PresentationFormat>
  <Lines>0</Lines>
  <Paragraphs>1042</Paragraphs>
  <Slides>40</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ＭＳ Ｐゴシック</vt:lpstr>
      <vt:lpstr>ＭＳ Ｐゴシック</vt:lpstr>
      <vt:lpstr>ヒラギノ明朝 ProN W3</vt:lpstr>
      <vt:lpstr>ヒラギノ明朝 ProN W6</vt:lpstr>
      <vt:lpstr>ヒラギノ角ゴ ProN W3</vt:lpstr>
      <vt:lpstr>Arial</vt:lpstr>
      <vt:lpstr>Calibri</vt:lpstr>
      <vt:lpstr>Symbol</vt:lpstr>
      <vt:lpstr>Times</vt:lpstr>
      <vt:lpstr>Times New Roman</vt:lpstr>
      <vt:lpstr>Tw Cen MT</vt:lpstr>
      <vt:lpstr>Wingdings</vt:lpstr>
      <vt:lpstr>Wingdings 2</vt:lpstr>
      <vt:lpstr>Median</vt:lpstr>
      <vt:lpstr>Shortest Path Algorithm     </vt:lpstr>
      <vt:lpstr>A6. Implement shortest-path algorithm</vt:lpstr>
      <vt:lpstr>Dijkstra’s shortest-path algorithm</vt:lpstr>
      <vt:lpstr>Dijkstra’s shortest-path algorithm</vt:lpstr>
      <vt:lpstr>1968 NATO Conference on Software Engineering </vt:lpstr>
      <vt:lpstr>1968 NATO Conference on Software Engineering, Garmisch, Germany</vt:lpstr>
      <vt:lpstr>1968 NATO Conference on Software Engineering, Garmisch, Germany</vt:lpstr>
      <vt:lpstr>1968/69 NATO Conferences on Software Engineering </vt:lpstr>
      <vt:lpstr>Dijkstra’s shortest path algorithm  </vt:lpstr>
      <vt:lpstr>The loop invariant </vt:lpstr>
      <vt:lpstr>PowerPoint Presentation</vt:lpstr>
      <vt:lpstr>PowerPoint Presentation</vt:lpstr>
      <vt:lpstr>PowerPoint Presentation</vt:lpstr>
      <vt:lpstr>The algorithm</vt:lpstr>
      <vt:lpstr>The algorithm</vt:lpstr>
      <vt:lpstr>PowerPoint Presentation</vt:lpstr>
      <vt:lpstr>PowerPoint Presentation</vt:lpstr>
      <vt:lpstr>PowerPoint Presentation</vt:lpstr>
      <vt:lpstr>PowerPoint Presentation</vt:lpstr>
      <vt:lpstr>Extend algorithm to include the shortest path  </vt:lpstr>
      <vt:lpstr>Extend algorithm to include the shortest path  </vt:lpstr>
      <vt:lpstr>Extend algorithm to include the shortest path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David Joseph Gries</cp:lastModifiedBy>
  <cp:revision>418</cp:revision>
  <cp:lastPrinted>2017-04-16T18:50:12Z</cp:lastPrinted>
  <dcterms:modified xsi:type="dcterms:W3CDTF">2019-04-11T13:30:40Z</dcterms:modified>
</cp:coreProperties>
</file>