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09" r:id="rId2"/>
    <p:sldId id="463" r:id="rId3"/>
    <p:sldId id="257" r:id="rId4"/>
    <p:sldId id="304" r:id="rId5"/>
    <p:sldId id="261" r:id="rId6"/>
    <p:sldId id="306" r:id="rId7"/>
    <p:sldId id="259" r:id="rId8"/>
    <p:sldId id="265" r:id="rId9"/>
    <p:sldId id="465" r:id="rId10"/>
    <p:sldId id="308" r:id="rId11"/>
    <p:sldId id="273" r:id="rId12"/>
    <p:sldId id="464" r:id="rId13"/>
    <p:sldId id="276" r:id="rId14"/>
    <p:sldId id="494" r:id="rId15"/>
    <p:sldId id="475" r:id="rId16"/>
    <p:sldId id="496" r:id="rId17"/>
    <p:sldId id="495" r:id="rId18"/>
    <p:sldId id="466" r:id="rId19"/>
    <p:sldId id="467" r:id="rId20"/>
    <p:sldId id="469" r:id="rId21"/>
    <p:sldId id="474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4" r:id="rId30"/>
    <p:sldId id="485" r:id="rId31"/>
    <p:sldId id="486" r:id="rId32"/>
    <p:sldId id="497" r:id="rId33"/>
    <p:sldId id="487" r:id="rId34"/>
    <p:sldId id="488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7A81FF"/>
    <a:srgbClr val="0432FF"/>
    <a:srgbClr val="F3F3F3"/>
    <a:srgbClr val="EFF3F7"/>
    <a:srgbClr val="942093"/>
    <a:srgbClr val="945200"/>
    <a:srgbClr val="FF2F92"/>
    <a:srgbClr val="FFF2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8"/>
    <p:restoredTop sz="74368" autoAdjust="0"/>
  </p:normalViewPr>
  <p:slideViewPr>
    <p:cSldViewPr>
      <p:cViewPr varScale="1">
        <p:scale>
          <a:sx n="95" d="100"/>
          <a:sy n="95" d="100"/>
        </p:scale>
        <p:origin x="1304" y="192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3/21/19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8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path from A to B in undirected graph would be reversible to a path from B to A, which does not exist in original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0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path from A to B in undirected graph would be reversible to a path from B to A, which does not exist in original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4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Vertex for each point where there is more than one path to take</a:t>
            </a:r>
          </a:p>
          <a:p>
            <a:r>
              <a:rPr lang="en-US" dirty="0"/>
              <a:t>Edges connect according to paths between those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17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aren’t going to find a standard Graph ADT in the Java library.  Usually these are custom-built for the graphs you want to represent.  Much like trees.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Recall, no order implied on sets or in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2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Definitely an order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5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Definitely an order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2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2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7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0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7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8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26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55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8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Submarine </a:t>
            </a:r>
            <a:r>
              <a:rPr lang="en-US" dirty="0" err="1"/>
              <a:t>fibre</a:t>
            </a:r>
            <a:r>
              <a:rPr lang="en-US" dirty="0"/>
              <a:t> optic cables carry 99% of international data.  Source: https://</a:t>
            </a:r>
            <a:r>
              <a:rPr lang="en-US" dirty="0" err="1"/>
              <a:t>www.newsweek.com</a:t>
            </a:r>
            <a:r>
              <a:rPr lang="en-US" dirty="0"/>
              <a:t>/undersea-cables-transport-99-percent-international-communications-319072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4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C7542E-D7F6-2349-8D90-1A5F27E0C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Lecture 17</a:t>
            </a:r>
          </a:p>
          <a:p>
            <a:r>
              <a:rPr lang="en-US" dirty="0"/>
              <a:t>CS 2110 — Spring 2019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5272088" y="1536700"/>
            <a:ext cx="3581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fr-FR" sz="36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0" y="6049962"/>
            <a:ext cx="2286000" cy="71932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505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An </a:t>
            </a:r>
            <a:r>
              <a:rPr lang="en-US" sz="2800" b="1" dirty="0">
                <a:solidFill>
                  <a:srgbClr val="7030A0"/>
                </a:solidFill>
              </a:rPr>
              <a:t>undirected</a:t>
            </a:r>
            <a:r>
              <a:rPr lang="en-US" sz="2800" dirty="0"/>
              <a:t> graph is a pair (V, E) where</a:t>
            </a:r>
          </a:p>
          <a:p>
            <a:r>
              <a:rPr lang="en-US" sz="2800" dirty="0"/>
              <a:t>V is a set</a:t>
            </a:r>
          </a:p>
          <a:p>
            <a:pPr lvl="1"/>
            <a:r>
              <a:rPr lang="en-US" sz="2400" dirty="0"/>
              <a:t>Element of V is called a </a:t>
            </a:r>
            <a:r>
              <a:rPr lang="en-US" sz="2400" b="1" dirty="0">
                <a:solidFill>
                  <a:srgbClr val="7030A0"/>
                </a:solidFill>
              </a:rPr>
              <a:t>vertex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node</a:t>
            </a:r>
          </a:p>
          <a:p>
            <a:pPr lvl="1"/>
            <a:r>
              <a:rPr lang="en-US" sz="2400" dirty="0"/>
              <a:t>We’ll consider only finite graphs</a:t>
            </a:r>
          </a:p>
          <a:p>
            <a:pPr lvl="1"/>
            <a:r>
              <a:rPr lang="en-US" sz="2400" i="1" dirty="0">
                <a:latin typeface="Tw Cen MT" panose="020B0602020104020603" pitchFamily="34" charset="77"/>
              </a:rPr>
              <a:t>Ex: </a:t>
            </a:r>
            <a:r>
              <a:rPr lang="en-US" sz="2400" b="1" i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V</a:t>
            </a:r>
            <a:r>
              <a:rPr lang="en-US" sz="2400" i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 </a:t>
            </a:r>
            <a:r>
              <a:rPr lang="en-US" sz="2400" i="1" dirty="0">
                <a:latin typeface="Tw Cen MT" panose="020B0602020104020603" pitchFamily="34" charset="77"/>
                <a:cs typeface="Times New Roman"/>
              </a:rPr>
              <a:t>= {A, B, C, D, E}; |V| = 5</a:t>
            </a:r>
            <a:endParaRPr lang="en-US" sz="2400" i="1" dirty="0">
              <a:latin typeface="Tw Cen MT" panose="020B0602020104020603" pitchFamily="34" charset="77"/>
            </a:endParaRPr>
          </a:p>
          <a:p>
            <a:r>
              <a:rPr lang="en-US" sz="2800" dirty="0"/>
              <a:t>E is a set </a:t>
            </a:r>
          </a:p>
          <a:p>
            <a:pPr lvl="1"/>
            <a:r>
              <a:rPr lang="en-US" sz="2400" dirty="0"/>
              <a:t>Element of E is called an </a:t>
            </a:r>
            <a:r>
              <a:rPr lang="en-US" sz="2400" b="1" dirty="0">
                <a:solidFill>
                  <a:srgbClr val="7030A0"/>
                </a:solidFill>
              </a:rPr>
              <a:t>edge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arc</a:t>
            </a:r>
          </a:p>
          <a:p>
            <a:pPr lvl="1"/>
            <a:r>
              <a:rPr lang="en-US" sz="2400" dirty="0"/>
              <a:t>An edge is itself a two-element set {u, v} where {u, v} ⊆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/>
              <a:t>V</a:t>
            </a:r>
          </a:p>
          <a:p>
            <a:pPr lvl="1"/>
            <a:r>
              <a:rPr lang="en-US" sz="2400" dirty="0"/>
              <a:t>Often require u ≠ v (i.e., no </a:t>
            </a:r>
            <a:r>
              <a:rPr lang="en-US" sz="2400" b="1" dirty="0">
                <a:solidFill>
                  <a:srgbClr val="7030A0"/>
                </a:solidFill>
              </a:rPr>
              <a:t>self-loops</a:t>
            </a:r>
            <a:r>
              <a:rPr lang="en-US" sz="2400" dirty="0"/>
              <a:t>)</a:t>
            </a:r>
          </a:p>
          <a:p>
            <a:pPr lvl="1"/>
            <a:r>
              <a:rPr lang="en-US" sz="2400" i="1" dirty="0">
                <a:latin typeface="Tw Cen MT" panose="020B0602020104020603" pitchFamily="34" charset="77"/>
              </a:rPr>
              <a:t>Ex: </a:t>
            </a:r>
            <a:r>
              <a:rPr lang="en-US" sz="2400" b="1" i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E</a:t>
            </a:r>
            <a:r>
              <a:rPr lang="en-US" sz="2400" i="1" dirty="0">
                <a:latin typeface="Tw Cen MT" panose="020B0602020104020603" pitchFamily="34" charset="77"/>
                <a:cs typeface="Times New Roman"/>
              </a:rPr>
              <a:t> = {{A, B}, {A, C}, {B, C}, {C, D}}, |E| = 4</a:t>
            </a:r>
          </a:p>
          <a:p>
            <a:pPr lvl="2"/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59C342-2316-CE46-A6F9-36C535150587}"/>
              </a:ext>
            </a:extLst>
          </p:cNvPr>
          <p:cNvGrpSpPr/>
          <p:nvPr/>
        </p:nvGrpSpPr>
        <p:grpSpPr>
          <a:xfrm>
            <a:off x="6709689" y="1613647"/>
            <a:ext cx="2240834" cy="2742559"/>
            <a:chOff x="6709689" y="1613647"/>
            <a:chExt cx="2240834" cy="2742559"/>
          </a:xfrm>
        </p:grpSpPr>
        <p:sp>
          <p:nvSpPr>
            <p:cNvPr id="22" name="Oval 21"/>
            <p:cNvSpPr/>
            <p:nvPr/>
          </p:nvSpPr>
          <p:spPr>
            <a:xfrm>
              <a:off x="7740488" y="1613647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15471" y="2636110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380507" y="2636110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740488" y="3786190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709689" y="3688023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BEE1F5-B4DB-954A-8BCD-EF0BFCE9ED55}"/>
              </a:ext>
            </a:extLst>
          </p:cNvPr>
          <p:cNvGrpSpPr/>
          <p:nvPr/>
        </p:nvGrpSpPr>
        <p:grpSpPr>
          <a:xfrm>
            <a:off x="7602010" y="2100186"/>
            <a:ext cx="1063505" cy="1769481"/>
            <a:chOff x="7602010" y="2100186"/>
            <a:chExt cx="1063505" cy="1769481"/>
          </a:xfrm>
        </p:grpSpPr>
        <p:cxnSp>
          <p:nvCxnSpPr>
            <p:cNvPr id="28" name="Straight Arrow Connector 27"/>
            <p:cNvCxnSpPr>
              <a:stCxn id="23" idx="7"/>
              <a:endCxn id="22" idx="3"/>
            </p:cNvCxnSpPr>
            <p:nvPr/>
          </p:nvCxnSpPr>
          <p:spPr>
            <a:xfrm flipV="1">
              <a:off x="7602010" y="2100186"/>
              <a:ext cx="221955" cy="61940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2" idx="5"/>
              <a:endCxn id="24" idx="0"/>
            </p:cNvCxnSpPr>
            <p:nvPr/>
          </p:nvCxnSpPr>
          <p:spPr>
            <a:xfrm>
              <a:off x="8227027" y="2100186"/>
              <a:ext cx="438488" cy="53592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6"/>
              <a:endCxn id="24" idx="1"/>
            </p:cNvCxnSpPr>
            <p:nvPr/>
          </p:nvCxnSpPr>
          <p:spPr>
            <a:xfrm flipV="1">
              <a:off x="7685487" y="2719587"/>
              <a:ext cx="778497" cy="20153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7"/>
            </p:cNvCxnSpPr>
            <p:nvPr/>
          </p:nvCxnSpPr>
          <p:spPr>
            <a:xfrm flipV="1">
              <a:off x="8227027" y="3206126"/>
              <a:ext cx="338472" cy="66354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5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7030A0"/>
                </a:solidFill>
              </a:rPr>
              <a:t>directed</a:t>
            </a:r>
            <a:r>
              <a:rPr lang="en-US" dirty="0"/>
              <a:t> graph is similar except the edges are </a:t>
            </a:r>
            <a:r>
              <a:rPr lang="en-US" b="1" dirty="0">
                <a:solidFill>
                  <a:srgbClr val="7030A0"/>
                </a:solidFill>
              </a:rPr>
              <a:t>pairs</a:t>
            </a:r>
            <a:r>
              <a:rPr lang="en-US" dirty="0"/>
              <a:t> (u, v), hence order matters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3353441"/>
            <a:ext cx="2240834" cy="2742559"/>
            <a:chOff x="6629400" y="1770121"/>
            <a:chExt cx="2240834" cy="2742559"/>
          </a:xfrm>
        </p:grpSpPr>
        <p:sp>
          <p:nvSpPr>
            <p:cNvPr id="22" name="Oval 21"/>
            <p:cNvSpPr/>
            <p:nvPr/>
          </p:nvSpPr>
          <p:spPr>
            <a:xfrm>
              <a:off x="7660199" y="1770121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035182" y="279258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300218" y="279258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660199" y="394266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629400" y="3844497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8" name="Straight Arrow Connector 27"/>
            <p:cNvCxnSpPr>
              <a:stCxn id="23" idx="7"/>
              <a:endCxn id="22" idx="3"/>
            </p:cNvCxnSpPr>
            <p:nvPr/>
          </p:nvCxnSpPr>
          <p:spPr>
            <a:xfrm flipV="1">
              <a:off x="7521721" y="2256660"/>
              <a:ext cx="221955" cy="6194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2" idx="5"/>
              <a:endCxn id="24" idx="0"/>
            </p:cNvCxnSpPr>
            <p:nvPr/>
          </p:nvCxnSpPr>
          <p:spPr>
            <a:xfrm>
              <a:off x="8146738" y="2256660"/>
              <a:ext cx="438488" cy="5359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6"/>
              <a:endCxn id="24" idx="1"/>
            </p:cNvCxnSpPr>
            <p:nvPr/>
          </p:nvCxnSpPr>
          <p:spPr>
            <a:xfrm flipV="1">
              <a:off x="7605198" y="2876061"/>
              <a:ext cx="778497" cy="201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4" idx="2"/>
              <a:endCxn id="25" idx="1"/>
            </p:cNvCxnSpPr>
            <p:nvPr/>
          </p:nvCxnSpPr>
          <p:spPr>
            <a:xfrm rot="10800000" flipV="1">
              <a:off x="7743676" y="3077591"/>
              <a:ext cx="556542" cy="948549"/>
            </a:xfrm>
            <a:prstGeom prst="curvedConnector2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24" idx="5"/>
              <a:endCxn id="25" idx="6"/>
            </p:cNvCxnSpPr>
            <p:nvPr/>
          </p:nvCxnSpPr>
          <p:spPr>
            <a:xfrm rot="5400000">
              <a:off x="8034212" y="3475126"/>
              <a:ext cx="948549" cy="55654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990846" y="4704542"/>
            <a:ext cx="523598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V</a:t>
            </a:r>
            <a:r>
              <a:rPr lang="en-US" sz="2200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 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= {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A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B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C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D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E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}</a:t>
            </a:r>
          </a:p>
          <a:p>
            <a:r>
              <a:rPr lang="en-US" sz="2200" b="1" i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E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 = {(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A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C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), (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B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A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), (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B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C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),  (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C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D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), (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D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, </a:t>
            </a:r>
            <a:r>
              <a:rPr lang="en-US" sz="2200" i="1" dirty="0">
                <a:latin typeface="Tw Cen MT" panose="020B0602020104020603" pitchFamily="34" charset="77"/>
                <a:cs typeface="Times New Roman"/>
              </a:rPr>
              <a:t>C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)}</a:t>
            </a:r>
          </a:p>
          <a:p>
            <a:r>
              <a:rPr lang="en-US" sz="2200" b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|</a:t>
            </a:r>
            <a:r>
              <a:rPr lang="en-US" sz="2200" b="1" i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V</a:t>
            </a:r>
            <a:r>
              <a:rPr lang="en-US" sz="2200" b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|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 = 5</a:t>
            </a:r>
          </a:p>
          <a:p>
            <a:r>
              <a:rPr lang="en-US" sz="2200" b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|</a:t>
            </a:r>
            <a:r>
              <a:rPr lang="en-US" sz="2200" b="1" i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E</a:t>
            </a:r>
            <a:r>
              <a:rPr lang="en-US" sz="2200" b="1" dirty="0">
                <a:solidFill>
                  <a:srgbClr val="0000FF"/>
                </a:solidFill>
                <a:latin typeface="Tw Cen MT" panose="020B0602020104020603" pitchFamily="34" charset="77"/>
                <a:cs typeface="Times New Roman"/>
              </a:rPr>
              <a:t>|</a:t>
            </a:r>
            <a:r>
              <a:rPr lang="en-US" sz="2200" dirty="0">
                <a:latin typeface="Tw Cen MT" panose="020B0602020104020603" pitchFamily="34" charset="77"/>
                <a:cs typeface="Times New Roman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592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E967-067B-0446-A128-1F6EEC71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undirected </a:t>
            </a:r>
            <a:r>
              <a:rPr lang="en-US" dirty="0">
                <a:sym typeface="Wingdings" pitchFamily="2" charset="2"/>
              </a:rPr>
              <a:t> directed?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D01F-246D-0840-93A2-3DF8276355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/>
              <a:t>Right question is: convert and </a:t>
            </a:r>
            <a:r>
              <a:rPr lang="en-US" dirty="0">
                <a:solidFill>
                  <a:schemeClr val="accent4"/>
                </a:solidFill>
              </a:rPr>
              <a:t>maintain which properties of graph</a:t>
            </a:r>
            <a:r>
              <a:rPr lang="en-US" dirty="0"/>
              <a:t>?</a:t>
            </a:r>
          </a:p>
          <a:p>
            <a:r>
              <a:rPr lang="en-US" dirty="0"/>
              <a:t>Convert undirected to directed and maintain </a:t>
            </a:r>
            <a:r>
              <a:rPr lang="en-US" b="1" dirty="0">
                <a:solidFill>
                  <a:srgbClr val="7030A0"/>
                </a:solidFill>
              </a:rPr>
              <a:t>paths?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F2C1-0504-F84B-BFEC-7A6A95D3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7030A0"/>
                </a:solidFill>
              </a:rPr>
              <a:t>path</a:t>
            </a:r>
            <a:r>
              <a:rPr lang="en-US" dirty="0"/>
              <a:t> is a sequence v</a:t>
            </a:r>
            <a:r>
              <a:rPr lang="en-US" baseline="-25000" dirty="0"/>
              <a:t>0</a:t>
            </a:r>
            <a:r>
              <a:rPr lang="en-US" dirty="0"/>
              <a:t>,v</a:t>
            </a:r>
            <a:r>
              <a:rPr lang="en-US" baseline="-25000" dirty="0"/>
              <a:t>1</a:t>
            </a:r>
            <a:r>
              <a:rPr lang="en-US" dirty="0"/>
              <a:t>,v</a:t>
            </a:r>
            <a:r>
              <a:rPr lang="en-US" baseline="-25000" dirty="0"/>
              <a:t>2</a:t>
            </a:r>
            <a:r>
              <a:rPr lang="en-US" dirty="0"/>
              <a:t>,...,</a:t>
            </a:r>
            <a:r>
              <a:rPr lang="en-US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 of vertices such that for 0 ≤ </a:t>
            </a:r>
            <a:r>
              <a:rPr lang="en-US" dirty="0" err="1"/>
              <a:t>i</a:t>
            </a:r>
            <a:r>
              <a:rPr lang="en-US" dirty="0"/>
              <a:t> &lt; p,</a:t>
            </a:r>
          </a:p>
          <a:p>
            <a:pPr lvl="1"/>
            <a:r>
              <a:rPr lang="en-US" dirty="0"/>
              <a:t>Directed:  (v</a:t>
            </a:r>
            <a:r>
              <a:rPr lang="en-US" baseline="-25000" dirty="0"/>
              <a:t>i</a:t>
            </a:r>
            <a:r>
              <a:rPr lang="en-US" dirty="0"/>
              <a:t>, v</a:t>
            </a:r>
            <a:r>
              <a:rPr lang="en-US" baseline="-25000" dirty="0"/>
              <a:t>i+1</a:t>
            </a:r>
            <a:r>
              <a:rPr lang="en-US" dirty="0"/>
              <a:t>) ∈ E </a:t>
            </a:r>
          </a:p>
          <a:p>
            <a:pPr lvl="1"/>
            <a:r>
              <a:rPr lang="en-US" dirty="0"/>
              <a:t>Undirected:  {v</a:t>
            </a:r>
            <a:r>
              <a:rPr lang="en-US" baseline="-25000" dirty="0"/>
              <a:t>i</a:t>
            </a:r>
            <a:r>
              <a:rPr lang="en-US" dirty="0"/>
              <a:t>, v</a:t>
            </a:r>
            <a:r>
              <a:rPr lang="en-US" baseline="-25000" dirty="0"/>
              <a:t>i+1</a:t>
            </a:r>
            <a:r>
              <a:rPr lang="en-US" dirty="0"/>
              <a:t>} ∈ E 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length</a:t>
            </a:r>
            <a:r>
              <a:rPr lang="en-US" dirty="0"/>
              <a:t> of a path is its number of edges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08733" y="4453299"/>
            <a:ext cx="1665153" cy="1996579"/>
            <a:chOff x="6835179" y="1770121"/>
            <a:chExt cx="2429098" cy="2912576"/>
          </a:xfrm>
        </p:grpSpPr>
        <p:sp>
          <p:nvSpPr>
            <p:cNvPr id="5" name="Oval 4"/>
            <p:cNvSpPr/>
            <p:nvPr/>
          </p:nvSpPr>
          <p:spPr>
            <a:xfrm>
              <a:off x="7660199" y="1770121"/>
              <a:ext cx="570016" cy="570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035182" y="279258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694260" y="2994115"/>
              <a:ext cx="570017" cy="57001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60199" y="3942664"/>
              <a:ext cx="570016" cy="570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835179" y="4112681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0" name="Straight Arrow Connector 9"/>
            <p:cNvCxnSpPr>
              <a:stCxn id="6" idx="7"/>
              <a:endCxn id="5" idx="3"/>
            </p:cNvCxnSpPr>
            <p:nvPr/>
          </p:nvCxnSpPr>
          <p:spPr>
            <a:xfrm flipV="1">
              <a:off x="7521721" y="2256660"/>
              <a:ext cx="221955" cy="6194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5"/>
              <a:endCxn id="7" idx="0"/>
            </p:cNvCxnSpPr>
            <p:nvPr/>
          </p:nvCxnSpPr>
          <p:spPr>
            <a:xfrm>
              <a:off x="8146736" y="2256660"/>
              <a:ext cx="832532" cy="7374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6"/>
              <a:endCxn id="7" idx="1"/>
            </p:cNvCxnSpPr>
            <p:nvPr/>
          </p:nvCxnSpPr>
          <p:spPr>
            <a:xfrm>
              <a:off x="7605198" y="3077592"/>
              <a:ext cx="11725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6" idx="4"/>
              <a:endCxn id="8" idx="1"/>
            </p:cNvCxnSpPr>
            <p:nvPr/>
          </p:nvCxnSpPr>
          <p:spPr>
            <a:xfrm>
              <a:off x="7320191" y="3362600"/>
              <a:ext cx="423485" cy="663541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7" idx="5"/>
              <a:endCxn id="8" idx="6"/>
            </p:cNvCxnSpPr>
            <p:nvPr/>
          </p:nvCxnSpPr>
          <p:spPr>
            <a:xfrm rot="5400000">
              <a:off x="8331999" y="3378870"/>
              <a:ext cx="747018" cy="95058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4876800" y="4374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Path: </a:t>
            </a:r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A,C,D</a:t>
            </a:r>
          </a:p>
        </p:txBody>
      </p:sp>
    </p:spTree>
    <p:extLst>
      <p:ext uri="{BB962C8B-B14F-4D97-AF65-F5344CB8AC3E}">
        <p14:creationId xmlns:p14="http://schemas.microsoft.com/office/powerpoint/2010/main" val="49708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E967-067B-0446-A128-1F6EEC71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undirected </a:t>
            </a:r>
            <a:r>
              <a:rPr lang="en-US" dirty="0">
                <a:sym typeface="Wingdings" pitchFamily="2" charset="2"/>
              </a:rPr>
              <a:t> directed?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D01F-246D-0840-93A2-3DF8276355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Right question is: convert and </a:t>
            </a:r>
            <a:r>
              <a:rPr lang="en-US" dirty="0">
                <a:solidFill>
                  <a:schemeClr val="accent4"/>
                </a:solidFill>
              </a:rPr>
              <a:t>maintain which properties of graph</a:t>
            </a:r>
            <a:r>
              <a:rPr lang="en-US" dirty="0"/>
              <a:t>?</a:t>
            </a:r>
          </a:p>
          <a:p>
            <a:r>
              <a:rPr lang="en-US" dirty="0"/>
              <a:t>Convert </a:t>
            </a:r>
            <a:r>
              <a:rPr lang="en-US" b="1" dirty="0"/>
              <a:t>undirected to directed </a:t>
            </a:r>
            <a:r>
              <a:rPr lang="en-US" dirty="0"/>
              <a:t>and maintain </a:t>
            </a:r>
            <a:r>
              <a:rPr lang="en-US" b="1" dirty="0">
                <a:solidFill>
                  <a:srgbClr val="7030A0"/>
                </a:solidFill>
              </a:rPr>
              <a:t>paths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Nodes unchanged</a:t>
            </a:r>
          </a:p>
          <a:p>
            <a:pPr lvl="1"/>
            <a:r>
              <a:rPr lang="en-US" dirty="0"/>
              <a:t>Replace each edge {</a:t>
            </a:r>
            <a:r>
              <a:rPr lang="en-US" dirty="0" err="1"/>
              <a:t>u,v</a:t>
            </a:r>
            <a:r>
              <a:rPr lang="en-US" dirty="0"/>
              <a:t>} with two edges {(</a:t>
            </a:r>
            <a:r>
              <a:rPr lang="en-US" dirty="0" err="1"/>
              <a:t>u,v</a:t>
            </a:r>
            <a:r>
              <a:rPr lang="en-US" dirty="0"/>
              <a:t>), (</a:t>
            </a:r>
            <a:r>
              <a:rPr lang="en-US" dirty="0" err="1"/>
              <a:t>v,u</a:t>
            </a:r>
            <a:r>
              <a:rPr lang="en-US" dirty="0"/>
              <a:t>)}</a:t>
            </a:r>
          </a:p>
          <a:p>
            <a:r>
              <a:rPr lang="en-US" dirty="0"/>
              <a:t>Convert </a:t>
            </a:r>
            <a:r>
              <a:rPr lang="en-US" b="1" dirty="0"/>
              <a:t>directed to undirected </a:t>
            </a:r>
            <a:r>
              <a:rPr lang="en-US" dirty="0"/>
              <a:t>and maintain paths: Can’t: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F2C1-0504-F84B-BFEC-7A6A95D3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511B6E-AB62-0944-B0E0-272028B2B5A8}"/>
              </a:ext>
            </a:extLst>
          </p:cNvPr>
          <p:cNvSpPr/>
          <p:nvPr/>
        </p:nvSpPr>
        <p:spPr>
          <a:xfrm>
            <a:off x="3459364" y="5334000"/>
            <a:ext cx="570016" cy="570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FE85BD-EE0B-D441-BECD-5F3881FC8690}"/>
              </a:ext>
            </a:extLst>
          </p:cNvPr>
          <p:cNvSpPr/>
          <p:nvPr/>
        </p:nvSpPr>
        <p:spPr>
          <a:xfrm>
            <a:off x="4724400" y="5334000"/>
            <a:ext cx="570016" cy="570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D1E338-EE2D-3446-9667-B91358AFD62E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4029380" y="5619008"/>
            <a:ext cx="6950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Whether directed or undirected, edges and vertices can be </a:t>
            </a:r>
            <a:r>
              <a:rPr lang="en-US" b="1" dirty="0">
                <a:solidFill>
                  <a:srgbClr val="7030A0"/>
                </a:solidFill>
              </a:rPr>
              <a:t>labeled</a:t>
            </a:r>
            <a:r>
              <a:rPr lang="en-US" dirty="0"/>
              <a:t> with additional data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24200" y="2895600"/>
            <a:ext cx="2240834" cy="2742559"/>
            <a:chOff x="6629400" y="1770121"/>
            <a:chExt cx="2240834" cy="2742559"/>
          </a:xfrm>
        </p:grpSpPr>
        <p:sp>
          <p:nvSpPr>
            <p:cNvPr id="22" name="Oval 21"/>
            <p:cNvSpPr/>
            <p:nvPr/>
          </p:nvSpPr>
          <p:spPr>
            <a:xfrm>
              <a:off x="7660199" y="1770121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035182" y="279258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300218" y="279258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660199" y="394266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629400" y="3844497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8" name="Straight Arrow Connector 27"/>
            <p:cNvCxnSpPr>
              <a:stCxn id="23" idx="7"/>
              <a:endCxn id="22" idx="3"/>
            </p:cNvCxnSpPr>
            <p:nvPr/>
          </p:nvCxnSpPr>
          <p:spPr>
            <a:xfrm flipV="1">
              <a:off x="7521721" y="2256660"/>
              <a:ext cx="221955" cy="6194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2" idx="5"/>
              <a:endCxn id="24" idx="0"/>
            </p:cNvCxnSpPr>
            <p:nvPr/>
          </p:nvCxnSpPr>
          <p:spPr>
            <a:xfrm>
              <a:off x="8146738" y="2256660"/>
              <a:ext cx="438488" cy="5359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6"/>
              <a:endCxn id="24" idx="1"/>
            </p:cNvCxnSpPr>
            <p:nvPr/>
          </p:nvCxnSpPr>
          <p:spPr>
            <a:xfrm flipV="1">
              <a:off x="7605198" y="2876061"/>
              <a:ext cx="778497" cy="201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4" idx="2"/>
              <a:endCxn id="25" idx="1"/>
            </p:cNvCxnSpPr>
            <p:nvPr/>
          </p:nvCxnSpPr>
          <p:spPr>
            <a:xfrm rot="10800000" flipV="1">
              <a:off x="7743676" y="3077591"/>
              <a:ext cx="556542" cy="948549"/>
            </a:xfrm>
            <a:prstGeom prst="curvedConnector2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24" idx="5"/>
              <a:endCxn id="25" idx="6"/>
            </p:cNvCxnSpPr>
            <p:nvPr/>
          </p:nvCxnSpPr>
          <p:spPr>
            <a:xfrm rot="5400000">
              <a:off x="8034212" y="3475126"/>
              <a:ext cx="948549" cy="55654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098B75-9078-F04D-81D6-49F20C13417A}"/>
              </a:ext>
            </a:extLst>
          </p:cNvPr>
          <p:cNvSpPr txBox="1"/>
          <p:nvPr/>
        </p:nvSpPr>
        <p:spPr>
          <a:xfrm>
            <a:off x="647411" y="360290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77"/>
              </a:rPr>
              <a:t>Nodes already labeled with characters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70DF0-8BCB-DD4E-BE10-F0F56DB68844}"/>
              </a:ext>
            </a:extLst>
          </p:cNvPr>
          <p:cNvGrpSpPr/>
          <p:nvPr/>
        </p:nvGrpSpPr>
        <p:grpSpPr>
          <a:xfrm>
            <a:off x="3798811" y="3296606"/>
            <a:ext cx="4357946" cy="1958378"/>
            <a:chOff x="3798811" y="3296606"/>
            <a:chExt cx="4357946" cy="19583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D4522F-7BF8-914E-AB1B-58F43DF2A8CC}"/>
                </a:ext>
              </a:extLst>
            </p:cNvPr>
            <p:cNvSpPr txBox="1"/>
            <p:nvPr/>
          </p:nvSpPr>
          <p:spPr>
            <a:xfrm>
              <a:off x="4833545" y="32966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77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855AA1-EDA7-E245-A913-35FB2C783A3F}"/>
                </a:ext>
              </a:extLst>
            </p:cNvPr>
            <p:cNvSpPr txBox="1"/>
            <p:nvPr/>
          </p:nvSpPr>
          <p:spPr>
            <a:xfrm>
              <a:off x="5268365" y="4793319"/>
              <a:ext cx="457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77"/>
                </a:rPr>
                <a:t>-3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4A0483-49BA-2247-8301-3AF1E8C73E39}"/>
                </a:ext>
              </a:extLst>
            </p:cNvPr>
            <p:cNvSpPr txBox="1"/>
            <p:nvPr/>
          </p:nvSpPr>
          <p:spPr>
            <a:xfrm>
              <a:off x="3991143" y="445703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77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EF4AF9-78E1-2748-BE98-86428334EE36}"/>
                </a:ext>
              </a:extLst>
            </p:cNvPr>
            <p:cNvSpPr txBox="1"/>
            <p:nvPr/>
          </p:nvSpPr>
          <p:spPr>
            <a:xfrm>
              <a:off x="3798811" y="340980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77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38B63B-8836-6241-9C2E-9ACCF38646E5}"/>
                </a:ext>
              </a:extLst>
            </p:cNvPr>
            <p:cNvSpPr txBox="1"/>
            <p:nvPr/>
          </p:nvSpPr>
          <p:spPr>
            <a:xfrm>
              <a:off x="4327706" y="36763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77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01444F-9AA9-FD4B-8834-8EA5C7BB3387}"/>
                </a:ext>
              </a:extLst>
            </p:cNvPr>
            <p:cNvSpPr txBox="1"/>
            <p:nvPr/>
          </p:nvSpPr>
          <p:spPr>
            <a:xfrm>
              <a:off x="5870757" y="3566872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w Cen MT" panose="020B0602020104020603" pitchFamily="34" charset="77"/>
                </a:rPr>
                <a:t>Edges now labeled with integers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3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0BE0-8C26-244D-BA32-3A327ED0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87AD-A73E-DC43-B8DC-C5D710E641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could you represent a maze as a graph?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76C5A-5053-E947-9C3D-AC0ACE84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7DE56-9490-C642-B9AF-93A788337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2" y="2362200"/>
            <a:ext cx="4000500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8D21A-A4DD-C545-8287-62C920B32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96341" y="2455545"/>
            <a:ext cx="4000500" cy="3813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5D1341-3EB1-174C-AD7E-B33EF89FEA4D}"/>
              </a:ext>
            </a:extLst>
          </p:cNvPr>
          <p:cNvSpPr txBox="1"/>
          <p:nvPr/>
        </p:nvSpPr>
        <p:spPr>
          <a:xfrm>
            <a:off x="4902294" y="6401445"/>
            <a:ext cx="398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w Cen MT" panose="020B0602020104020603" pitchFamily="34" charset="77"/>
              </a:rPr>
              <a:t>Algorithms, </a:t>
            </a:r>
            <a:r>
              <a:rPr lang="en-US" sz="2000" dirty="0">
                <a:latin typeface="Tw Cen MT" panose="020B0602020104020603" pitchFamily="34" charset="77"/>
              </a:rPr>
              <a:t>2</a:t>
            </a:r>
            <a:r>
              <a:rPr lang="en-US" sz="2000" baseline="30000" dirty="0">
                <a:latin typeface="Tw Cen MT" panose="020B0602020104020603" pitchFamily="34" charset="77"/>
              </a:rPr>
              <a:t>nd</a:t>
            </a:r>
            <a:r>
              <a:rPr lang="en-US" sz="2000" dirty="0">
                <a:latin typeface="Tw Cen MT" panose="020B0602020104020603" pitchFamily="34" charset="77"/>
              </a:rPr>
              <a:t> ed., Sedgewick, 1988</a:t>
            </a:r>
            <a:endParaRPr lang="en-US" sz="2000" i="1" dirty="0">
              <a:latin typeface="Tw Cen MT" panose="020B06020201040206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B87858-7F12-194B-A2BE-459E406A9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76721" y="2890286"/>
            <a:ext cx="3048000" cy="29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8A15-D207-0341-AB3D-F6B7248F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BDE7-A743-D846-9032-9815D3F33A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A4: </a:t>
            </a:r>
            <a:r>
              <a:rPr lang="en-US" sz="2800" dirty="0"/>
              <a:t>See time distribution and comments @735</a:t>
            </a:r>
          </a:p>
          <a:p>
            <a:r>
              <a:rPr lang="en-US" sz="2400" dirty="0">
                <a:solidFill>
                  <a:srgbClr val="FF9300"/>
                </a:solidFill>
              </a:rPr>
              <a:t>Spending &gt;16 hours is a problem; </a:t>
            </a:r>
            <a:r>
              <a:rPr lang="en-US" sz="2400" dirty="0"/>
              <a:t>talk to us or a TA about why that might be happening</a:t>
            </a:r>
          </a:p>
          <a:p>
            <a:r>
              <a:rPr lang="en-US" sz="2400" dirty="0"/>
              <a:t>Comments on the GUI:</a:t>
            </a:r>
          </a:p>
          <a:p>
            <a:pPr lvl="1"/>
            <a:r>
              <a:rPr lang="en-US" sz="2000" dirty="0">
                <a:solidFill>
                  <a:srgbClr val="7A81FF"/>
                </a:solidFill>
              </a:rPr>
              <a:t>“GUI was pretty awesome.”</a:t>
            </a:r>
          </a:p>
          <a:p>
            <a:pPr lvl="1"/>
            <a:r>
              <a:rPr lang="en-US" sz="2000" dirty="0">
                <a:solidFill>
                  <a:srgbClr val="FF9300"/>
                </a:solidFill>
              </a:rPr>
              <a:t>“I didn't see the relevance of the GUI.”</a:t>
            </a:r>
          </a:p>
          <a:p>
            <a:r>
              <a:rPr lang="en-US" sz="2400" dirty="0"/>
              <a:t>Hints:</a:t>
            </a:r>
          </a:p>
          <a:p>
            <a:pPr lvl="1"/>
            <a:r>
              <a:rPr lang="en-US" sz="2000" dirty="0">
                <a:solidFill>
                  <a:srgbClr val="7A81FF"/>
                </a:solidFill>
              </a:rPr>
              <a:t>“Hints were extremely useful and I would've been lost without them.”</a:t>
            </a:r>
          </a:p>
          <a:p>
            <a:pPr lvl="1"/>
            <a:r>
              <a:rPr lang="en-US" sz="2000" dirty="0">
                <a:solidFill>
                  <a:srgbClr val="FF9300"/>
                </a:solidFill>
              </a:rPr>
              <a:t>“Hints are too helpful. You should leave more for people to figure out on their own.”</a:t>
            </a:r>
          </a:p>
          <a:p>
            <a:r>
              <a:rPr lang="en-US" sz="2400" dirty="0"/>
              <a:t>Adjectives:</a:t>
            </a:r>
          </a:p>
          <a:p>
            <a:pPr lvl="1"/>
            <a:r>
              <a:rPr lang="en-US" sz="2000" dirty="0">
                <a:solidFill>
                  <a:srgbClr val="7A81FF"/>
                </a:solidFill>
              </a:rPr>
              <a:t>“Fun” (x30), “Cool” (x19)</a:t>
            </a:r>
          </a:p>
          <a:p>
            <a:pPr lvl="1"/>
            <a:r>
              <a:rPr lang="en-US" sz="2000" dirty="0">
                <a:solidFill>
                  <a:srgbClr val="FF9300"/>
                </a:solidFill>
              </a:rPr>
              <a:t>“Whack”, “Stressful”, “Tedious”, “Rough”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A8975-F957-E54A-BEA0-FA7B0690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A2F4C2-AC80-8A49-9516-77668414D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2F0A15-E19E-7543-8A89-3CADCF7A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as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C1A6B-1D60-5541-8A75-F95B30F8A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52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5F073-5FB0-6F4F-AAB8-D8631CF8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ADT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569F2-D036-7345-A6F6-244DF10899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Operations could include:</a:t>
            </a:r>
          </a:p>
          <a:p>
            <a:r>
              <a:rPr lang="en-US" dirty="0">
                <a:solidFill>
                  <a:schemeClr val="accent3"/>
                </a:solidFill>
              </a:rPr>
              <a:t>Add a vertex</a:t>
            </a:r>
          </a:p>
          <a:p>
            <a:r>
              <a:rPr lang="en-US" dirty="0">
                <a:solidFill>
                  <a:schemeClr val="accent3"/>
                </a:solidFill>
              </a:rPr>
              <a:t>Remove a vertex</a:t>
            </a:r>
          </a:p>
          <a:p>
            <a:r>
              <a:rPr lang="en-US" dirty="0">
                <a:solidFill>
                  <a:schemeClr val="accent3"/>
                </a:solidFill>
              </a:rPr>
              <a:t>Search for a vertex</a:t>
            </a:r>
          </a:p>
          <a:p>
            <a:r>
              <a:rPr lang="en-US" dirty="0">
                <a:solidFill>
                  <a:schemeClr val="accent3"/>
                </a:solidFill>
              </a:rPr>
              <a:t>Number of vertices</a:t>
            </a:r>
          </a:p>
          <a:p>
            <a:r>
              <a:rPr lang="en-US" dirty="0">
                <a:solidFill>
                  <a:schemeClr val="tx2"/>
                </a:solidFill>
              </a:rPr>
              <a:t>Add an edge</a:t>
            </a:r>
          </a:p>
          <a:p>
            <a:r>
              <a:rPr lang="en-US" dirty="0">
                <a:solidFill>
                  <a:schemeClr val="tx2"/>
                </a:solidFill>
              </a:rPr>
              <a:t>Remove an edge</a:t>
            </a:r>
          </a:p>
          <a:p>
            <a:r>
              <a:rPr lang="en-US" dirty="0">
                <a:solidFill>
                  <a:schemeClr val="tx2"/>
                </a:solidFill>
              </a:rPr>
              <a:t>Search for an edge</a:t>
            </a:r>
          </a:p>
          <a:p>
            <a:r>
              <a:rPr lang="en-US" dirty="0">
                <a:solidFill>
                  <a:schemeClr val="tx2"/>
                </a:solidFill>
              </a:rPr>
              <a:t>Number of edges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77F5-7E7E-854D-9128-896EF401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C3A305-BAF1-4E4C-98F8-3816292B6B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19C48-D8B0-E048-B30D-2A7C2371444B}"/>
              </a:ext>
            </a:extLst>
          </p:cNvPr>
          <p:cNvSpPr txBox="1"/>
          <p:nvPr/>
        </p:nvSpPr>
        <p:spPr>
          <a:xfrm>
            <a:off x="8077200" y="632997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77989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9D96-FA45-434D-850D-27FCF30E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JavaHyperText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7402-D65D-5841-B10C-FD18DB0B5B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“Graphs”, topics 1-3</a:t>
            </a:r>
          </a:p>
          <a:p>
            <a:r>
              <a:rPr lang="en-US" dirty="0"/>
              <a:t>1: Graph definitions</a:t>
            </a:r>
          </a:p>
          <a:p>
            <a:r>
              <a:rPr lang="en-US" dirty="0"/>
              <a:t>2: Graph terminology</a:t>
            </a:r>
          </a:p>
          <a:p>
            <a:r>
              <a:rPr lang="en-US" dirty="0"/>
              <a:t>3: Graph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9A6DC-50B5-6143-B8E7-366746A1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0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6D2A-B3E4-1D46-9804-222B70A2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3B1E-BE8A-734F-915E-A13BA4F64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vertices are </a:t>
            </a:r>
            <a:r>
              <a:rPr lang="en-US" b="1" dirty="0">
                <a:solidFill>
                  <a:srgbClr val="7030A0"/>
                </a:solidFill>
              </a:rPr>
              <a:t>adjacent</a:t>
            </a:r>
            <a:r>
              <a:rPr lang="en-US" dirty="0"/>
              <a:t> if they are connected by an edge</a:t>
            </a:r>
          </a:p>
          <a:p>
            <a:r>
              <a:rPr lang="en-US" dirty="0"/>
              <a:t>Common graph representations: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Adjacency list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Adjacency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9ADEF-7B08-D749-8247-D818BBB9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D0848B-DF95-4D43-9C47-FE3B412D83E9}"/>
              </a:ext>
            </a:extLst>
          </p:cNvPr>
          <p:cNvGrpSpPr/>
          <p:nvPr/>
        </p:nvGrpSpPr>
        <p:grpSpPr>
          <a:xfrm>
            <a:off x="5181600" y="4114800"/>
            <a:ext cx="1802002" cy="1717056"/>
            <a:chOff x="5181600" y="4344161"/>
            <a:chExt cx="1802002" cy="171705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767859-F999-D947-BAD2-5DF8CD90FD03}"/>
                </a:ext>
              </a:extLst>
            </p:cNvPr>
            <p:cNvSpPr/>
            <p:nvPr/>
          </p:nvSpPr>
          <p:spPr>
            <a:xfrm>
              <a:off x="5181600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E3C5782-18CC-F343-91BB-E60E0EAA03D3}"/>
                </a:ext>
              </a:extLst>
            </p:cNvPr>
            <p:cNvSpPr/>
            <p:nvPr/>
          </p:nvSpPr>
          <p:spPr>
            <a:xfrm>
              <a:off x="6526402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D0243CD-1543-4844-B564-FF34DCE7298D}"/>
                </a:ext>
              </a:extLst>
            </p:cNvPr>
            <p:cNvSpPr/>
            <p:nvPr/>
          </p:nvSpPr>
          <p:spPr>
            <a:xfrm>
              <a:off x="5181600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BE0B22-55ED-8A45-9D2D-872A1576CB28}"/>
                </a:ext>
              </a:extLst>
            </p:cNvPr>
            <p:cNvSpPr/>
            <p:nvPr/>
          </p:nvSpPr>
          <p:spPr>
            <a:xfrm>
              <a:off x="6526402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6817205-F813-A544-904C-0485AE865E20}"/>
                </a:ext>
              </a:extLst>
            </p:cNvPr>
            <p:cNvCxnSpPr>
              <a:stCxn id="19" idx="6"/>
            </p:cNvCxnSpPr>
            <p:nvPr/>
          </p:nvCxnSpPr>
          <p:spPr>
            <a:xfrm flipV="1">
              <a:off x="5638800" y="4572000"/>
              <a:ext cx="887602" cy="7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DCDB744-AFB5-4C4D-AC69-30F553EFEE81}"/>
                </a:ext>
              </a:extLst>
            </p:cNvPr>
            <p:cNvCxnSpPr>
              <a:cxnSpLocks/>
              <a:stCxn id="19" idx="4"/>
              <a:endCxn id="21" idx="0"/>
            </p:cNvCxnSpPr>
            <p:nvPr/>
          </p:nvCxnSpPr>
          <p:spPr>
            <a:xfrm>
              <a:off x="5410200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568C05F-19D6-1048-84F6-610DDAEF00F0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5638800" y="5832617"/>
              <a:ext cx="887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A9449C-28C9-4B41-9166-CAB39451DFDF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6755002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D7B639D-6F0A-684F-BF6B-83F49D518D26}"/>
                </a:ext>
              </a:extLst>
            </p:cNvPr>
            <p:cNvCxnSpPr>
              <a:cxnSpLocks/>
              <a:stCxn id="21" idx="7"/>
              <a:endCxn id="20" idx="3"/>
            </p:cNvCxnSpPr>
            <p:nvPr/>
          </p:nvCxnSpPr>
          <p:spPr>
            <a:xfrm flipV="1">
              <a:off x="5571845" y="4734406"/>
              <a:ext cx="1021512" cy="9365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0981AAC-19E7-B849-8566-D972C19B0FD8}"/>
              </a:ext>
            </a:extLst>
          </p:cNvPr>
          <p:cNvSpPr txBox="1"/>
          <p:nvPr/>
        </p:nvSpPr>
        <p:spPr>
          <a:xfrm>
            <a:off x="4973066" y="6013434"/>
            <a:ext cx="3241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w Cen MT" panose="020B0602020104020603" pitchFamily="34" charset="77"/>
              </a:rPr>
              <a:t>running example</a:t>
            </a:r>
          </a:p>
          <a:p>
            <a:r>
              <a:rPr lang="en-US" i="1" dirty="0">
                <a:latin typeface="Tw Cen MT" panose="020B0602020104020603" pitchFamily="34" charset="77"/>
              </a:rPr>
              <a:t>(directed, no edge labels)</a:t>
            </a:r>
          </a:p>
        </p:txBody>
      </p:sp>
    </p:spTree>
    <p:extLst>
      <p:ext uri="{BB962C8B-B14F-4D97-AF65-F5344CB8AC3E}">
        <p14:creationId xmlns:p14="http://schemas.microsoft.com/office/powerpoint/2010/main" val="323938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86A9-55C4-BA47-9EAA-23D8E51B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Adjacency “list”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0A44E-C7C2-7C47-8C7A-D9C236D77A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Maintain a collection of the vertices</a:t>
            </a:r>
          </a:p>
          <a:p>
            <a:r>
              <a:rPr lang="en-US" dirty="0"/>
              <a:t>For each vertex, also maintain a </a:t>
            </a:r>
            <a:r>
              <a:rPr lang="en-US" dirty="0">
                <a:solidFill>
                  <a:schemeClr val="accent4"/>
                </a:solidFill>
              </a:rPr>
              <a:t>collection of its adjacent vertices</a:t>
            </a:r>
          </a:p>
          <a:p>
            <a:endParaRPr lang="en-US" dirty="0"/>
          </a:p>
          <a:p>
            <a:r>
              <a:rPr lang="en-US" dirty="0"/>
              <a:t>Vertices: 1, 2, 3, 4</a:t>
            </a:r>
          </a:p>
          <a:p>
            <a:r>
              <a:rPr lang="en-US" dirty="0"/>
              <a:t>Adjacencies:</a:t>
            </a:r>
          </a:p>
          <a:p>
            <a:pPr lvl="1"/>
            <a:r>
              <a:rPr lang="en-US" dirty="0"/>
              <a:t>1: 2, 3</a:t>
            </a:r>
          </a:p>
          <a:p>
            <a:pPr lvl="1"/>
            <a:r>
              <a:rPr lang="en-US" dirty="0"/>
              <a:t>2: 4</a:t>
            </a:r>
          </a:p>
          <a:p>
            <a:pPr lvl="1"/>
            <a:r>
              <a:rPr lang="en-US" dirty="0"/>
              <a:t>3: 2, 4</a:t>
            </a:r>
          </a:p>
          <a:p>
            <a:pPr lvl="1"/>
            <a:r>
              <a:rPr lang="en-US" dirty="0"/>
              <a:t>4: none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3DA4E-F373-A847-8F8D-F0DBB1DC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A2CD31-8BDB-5944-8B90-F9DBBD4E0794}"/>
              </a:ext>
            </a:extLst>
          </p:cNvPr>
          <p:cNvGrpSpPr/>
          <p:nvPr/>
        </p:nvGrpSpPr>
        <p:grpSpPr>
          <a:xfrm>
            <a:off x="6096000" y="3124200"/>
            <a:ext cx="1802002" cy="1717056"/>
            <a:chOff x="5181600" y="4344161"/>
            <a:chExt cx="1802002" cy="1717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340383-330F-8B41-953A-A2BD0D5EAFB6}"/>
                </a:ext>
              </a:extLst>
            </p:cNvPr>
            <p:cNvSpPr/>
            <p:nvPr/>
          </p:nvSpPr>
          <p:spPr>
            <a:xfrm>
              <a:off x="5181600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AC2758-102D-574B-B012-270C3DCA5A52}"/>
                </a:ext>
              </a:extLst>
            </p:cNvPr>
            <p:cNvSpPr/>
            <p:nvPr/>
          </p:nvSpPr>
          <p:spPr>
            <a:xfrm>
              <a:off x="6526402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C7FAFF-B494-2A46-8E30-1968E243F6DE}"/>
                </a:ext>
              </a:extLst>
            </p:cNvPr>
            <p:cNvSpPr/>
            <p:nvPr/>
          </p:nvSpPr>
          <p:spPr>
            <a:xfrm>
              <a:off x="5181600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454EB58-FFAF-A14C-ADA1-B22F47D75D95}"/>
                </a:ext>
              </a:extLst>
            </p:cNvPr>
            <p:cNvSpPr/>
            <p:nvPr/>
          </p:nvSpPr>
          <p:spPr>
            <a:xfrm>
              <a:off x="6526402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1C3B335-1FCB-514C-A765-3FB41949F24B}"/>
                </a:ext>
              </a:extLst>
            </p:cNvPr>
            <p:cNvCxnSpPr>
              <a:stCxn id="20" idx="6"/>
            </p:cNvCxnSpPr>
            <p:nvPr/>
          </p:nvCxnSpPr>
          <p:spPr>
            <a:xfrm flipV="1">
              <a:off x="5638800" y="4572000"/>
              <a:ext cx="887602" cy="7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A9DD3E5-F5A8-6248-99C2-3B964D0335FE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5410200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464B8E8-187D-A945-856A-0C7E967A5283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5638800" y="5832617"/>
              <a:ext cx="887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27AF2C-BC22-014C-B1F8-7BA76917463C}"/>
                </a:ext>
              </a:extLst>
            </p:cNvPr>
            <p:cNvCxnSpPr>
              <a:cxnSpLocks/>
              <a:stCxn id="21" idx="4"/>
              <a:endCxn id="23" idx="0"/>
            </p:cNvCxnSpPr>
            <p:nvPr/>
          </p:nvCxnSpPr>
          <p:spPr>
            <a:xfrm>
              <a:off x="6755002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0E6DDFC-B918-8242-9283-D62FC078AB02}"/>
                </a:ext>
              </a:extLst>
            </p:cNvPr>
            <p:cNvCxnSpPr>
              <a:cxnSpLocks/>
              <a:stCxn id="22" idx="7"/>
              <a:endCxn id="21" idx="3"/>
            </p:cNvCxnSpPr>
            <p:nvPr/>
          </p:nvCxnSpPr>
          <p:spPr>
            <a:xfrm flipV="1">
              <a:off x="5571845" y="4734406"/>
              <a:ext cx="1021512" cy="9365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4812DB0-93D8-3D4F-B744-C95C88E26DFA}"/>
              </a:ext>
            </a:extLst>
          </p:cNvPr>
          <p:cNvSpPr txBox="1"/>
          <p:nvPr/>
        </p:nvSpPr>
        <p:spPr>
          <a:xfrm>
            <a:off x="3430961" y="6280686"/>
            <a:ext cx="571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Tw Cen MT" panose="020B0602020104020603" pitchFamily="34" charset="77"/>
              </a:rPr>
              <a:t>Could implement these “lists” in many ways…</a:t>
            </a:r>
          </a:p>
        </p:txBody>
      </p:sp>
    </p:spTree>
    <p:extLst>
      <p:ext uri="{BB962C8B-B14F-4D97-AF65-F5344CB8AC3E}">
        <p14:creationId xmlns:p14="http://schemas.microsoft.com/office/powerpoint/2010/main" val="12252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F175-CF4D-864D-8729-07FA1E01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implementation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C00F-EB8B-3B49-A72A-FB664E529B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Map</a:t>
            </a:r>
            <a:r>
              <a:rPr lang="en-US" dirty="0"/>
              <a:t> from vertex label to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sets</a:t>
            </a:r>
            <a:r>
              <a:rPr lang="en-US" dirty="0"/>
              <a:t> of vertex labels</a:t>
            </a:r>
          </a:p>
          <a:p>
            <a:pPr marL="320675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 ↦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{2, 3}</a:t>
            </a:r>
          </a:p>
          <a:p>
            <a:pPr marL="320675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 ↦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{4}</a:t>
            </a:r>
          </a:p>
          <a:p>
            <a:pPr marL="320675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 ↦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{2, 4}</a:t>
            </a:r>
          </a:p>
          <a:p>
            <a:pPr marL="320675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 ↦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{none}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4A02A-3A0A-5D41-984E-B4F46F80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8C725-8E62-B64E-80C2-83DED10216B1}"/>
              </a:ext>
            </a:extLst>
          </p:cNvPr>
          <p:cNvGrpSpPr/>
          <p:nvPr/>
        </p:nvGrpSpPr>
        <p:grpSpPr>
          <a:xfrm>
            <a:off x="6096000" y="3124200"/>
            <a:ext cx="1802002" cy="1717056"/>
            <a:chOff x="5181600" y="4344161"/>
            <a:chExt cx="1802002" cy="1717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836A3A-5D22-7B4B-A901-BB77A91C2249}"/>
                </a:ext>
              </a:extLst>
            </p:cNvPr>
            <p:cNvSpPr/>
            <p:nvPr/>
          </p:nvSpPr>
          <p:spPr>
            <a:xfrm>
              <a:off x="5181600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11008DF-BFD8-CB4B-998E-3AF21227F97E}"/>
                </a:ext>
              </a:extLst>
            </p:cNvPr>
            <p:cNvSpPr/>
            <p:nvPr/>
          </p:nvSpPr>
          <p:spPr>
            <a:xfrm>
              <a:off x="6526402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AA63EA-973E-EB42-AD8B-278DF9EC8F2B}"/>
                </a:ext>
              </a:extLst>
            </p:cNvPr>
            <p:cNvSpPr/>
            <p:nvPr/>
          </p:nvSpPr>
          <p:spPr>
            <a:xfrm>
              <a:off x="5181600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B3C4AA-D9BE-9B45-9686-F3308F8C93C0}"/>
                </a:ext>
              </a:extLst>
            </p:cNvPr>
            <p:cNvSpPr/>
            <p:nvPr/>
          </p:nvSpPr>
          <p:spPr>
            <a:xfrm>
              <a:off x="6526402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6E4B8A-458E-A440-8D98-B70144CE666F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5638800" y="4572000"/>
              <a:ext cx="887602" cy="7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62E53B-011D-9E4B-A6BA-7D505F8766F0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>
            <a:xfrm>
              <a:off x="5410200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D9C2E4B-17A0-3C41-AB08-5DC3EE18ACF7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5638800" y="5832617"/>
              <a:ext cx="887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FD0BA4-1B4B-9245-BFF1-ACB6CD278159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>
              <a:off x="6755002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7816294-C4DF-4546-B3E2-789EC0DC0F8B}"/>
                </a:ext>
              </a:extLst>
            </p:cNvPr>
            <p:cNvCxnSpPr>
              <a:cxnSpLocks/>
              <a:stCxn id="9" idx="7"/>
              <a:endCxn id="8" idx="3"/>
            </p:cNvCxnSpPr>
            <p:nvPr/>
          </p:nvCxnSpPr>
          <p:spPr>
            <a:xfrm flipV="1">
              <a:off x="5571845" y="4734406"/>
              <a:ext cx="1021512" cy="9365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25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F175-CF4D-864D-8729-07FA1E01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implementation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C00F-EB8B-3B49-A72A-FB664E529B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Linked list</a:t>
            </a:r>
            <a:r>
              <a:rPr lang="en-US" dirty="0"/>
              <a:t>, where each node contains vertex label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linked list </a:t>
            </a:r>
            <a:r>
              <a:rPr lang="en-US" dirty="0"/>
              <a:t>of adjacent vertex labels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4A02A-3A0A-5D41-984E-B4F46F80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2F31A-A57F-6A43-B5B1-7335BC615D17}"/>
              </a:ext>
            </a:extLst>
          </p:cNvPr>
          <p:cNvSpPr/>
          <p:nvPr/>
        </p:nvSpPr>
        <p:spPr>
          <a:xfrm>
            <a:off x="990600" y="31242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5F32AB-45CA-0842-9F11-1AB95174EADA}"/>
              </a:ext>
            </a:extLst>
          </p:cNvPr>
          <p:cNvSpPr/>
          <p:nvPr/>
        </p:nvSpPr>
        <p:spPr>
          <a:xfrm>
            <a:off x="990600" y="4010959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D7146E-3BDF-EB4D-A002-0B90D6FBA115}"/>
              </a:ext>
            </a:extLst>
          </p:cNvPr>
          <p:cNvSpPr/>
          <p:nvPr/>
        </p:nvSpPr>
        <p:spPr>
          <a:xfrm>
            <a:off x="990600" y="4897718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29F6F2-3C14-1F48-B4EB-458A744EB6D3}"/>
              </a:ext>
            </a:extLst>
          </p:cNvPr>
          <p:cNvSpPr/>
          <p:nvPr/>
        </p:nvSpPr>
        <p:spPr>
          <a:xfrm>
            <a:off x="990600" y="5784476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12E31F-D14A-0C43-A4E1-EAA7973C8052}"/>
              </a:ext>
            </a:extLst>
          </p:cNvPr>
          <p:cNvCxnSpPr/>
          <p:nvPr/>
        </p:nvCxnSpPr>
        <p:spPr>
          <a:xfrm>
            <a:off x="1257300" y="3581400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17DE08-6CD2-244D-BA7C-1C6CE63FA0ED}"/>
              </a:ext>
            </a:extLst>
          </p:cNvPr>
          <p:cNvCxnSpPr/>
          <p:nvPr/>
        </p:nvCxnSpPr>
        <p:spPr>
          <a:xfrm>
            <a:off x="1257300" y="4468159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630DC4-9765-4942-A42B-5651C64BEA3C}"/>
              </a:ext>
            </a:extLst>
          </p:cNvPr>
          <p:cNvCxnSpPr/>
          <p:nvPr/>
        </p:nvCxnSpPr>
        <p:spPr>
          <a:xfrm>
            <a:off x="1257300" y="5354918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ECB3C01-5772-124C-B27E-05B14D465201}"/>
              </a:ext>
            </a:extLst>
          </p:cNvPr>
          <p:cNvSpPr/>
          <p:nvPr/>
        </p:nvSpPr>
        <p:spPr>
          <a:xfrm>
            <a:off x="3115235" y="31242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65B09D-BD07-5E4A-961E-558EB5C8B5EA}"/>
              </a:ext>
            </a:extLst>
          </p:cNvPr>
          <p:cNvSpPr/>
          <p:nvPr/>
        </p:nvSpPr>
        <p:spPr>
          <a:xfrm>
            <a:off x="2052918" y="4010959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2B1CAA-2009-D347-88FF-7F757752312F}"/>
              </a:ext>
            </a:extLst>
          </p:cNvPr>
          <p:cNvSpPr/>
          <p:nvPr/>
        </p:nvSpPr>
        <p:spPr>
          <a:xfrm>
            <a:off x="3115235" y="4897718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431179-4B9B-3F46-8794-792572E4E6E8}"/>
              </a:ext>
            </a:extLst>
          </p:cNvPr>
          <p:cNvSpPr/>
          <p:nvPr/>
        </p:nvSpPr>
        <p:spPr>
          <a:xfrm>
            <a:off x="2052918" y="4907056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22D0D-A00C-4042-852D-C05E2096DE5F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1524000" y="33528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531617-D8AA-9A4B-92D5-634625AE984F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586318" y="3352800"/>
            <a:ext cx="5289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EED6A-31D4-9E49-B45C-1343357183A4}"/>
              </a:ext>
            </a:extLst>
          </p:cNvPr>
          <p:cNvSpPr/>
          <p:nvPr/>
        </p:nvSpPr>
        <p:spPr>
          <a:xfrm>
            <a:off x="2057400" y="31242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259D12-7B86-024D-9137-98DB3315ECC8}"/>
              </a:ext>
            </a:extLst>
          </p:cNvPr>
          <p:cNvCxnSpPr>
            <a:cxnSpLocks/>
          </p:cNvCxnSpPr>
          <p:nvPr/>
        </p:nvCxnSpPr>
        <p:spPr>
          <a:xfrm>
            <a:off x="1524000" y="4235077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2030CD2-5318-F048-B5A2-1D21FA8E72ED}"/>
              </a:ext>
            </a:extLst>
          </p:cNvPr>
          <p:cNvCxnSpPr>
            <a:cxnSpLocks/>
          </p:cNvCxnSpPr>
          <p:nvPr/>
        </p:nvCxnSpPr>
        <p:spPr>
          <a:xfrm>
            <a:off x="1524000" y="51356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F3C75B2-5529-D443-95E7-5E985B54F936}"/>
              </a:ext>
            </a:extLst>
          </p:cNvPr>
          <p:cNvCxnSpPr>
            <a:cxnSpLocks/>
          </p:cNvCxnSpPr>
          <p:nvPr/>
        </p:nvCxnSpPr>
        <p:spPr>
          <a:xfrm>
            <a:off x="2586318" y="51356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9BD9D2-DBFA-1B40-A810-EAF5FAAE6FE1}"/>
              </a:ext>
            </a:extLst>
          </p:cNvPr>
          <p:cNvGrpSpPr/>
          <p:nvPr/>
        </p:nvGrpSpPr>
        <p:grpSpPr>
          <a:xfrm>
            <a:off x="6096000" y="3124200"/>
            <a:ext cx="1802002" cy="1717056"/>
            <a:chOff x="5181600" y="4344161"/>
            <a:chExt cx="1802002" cy="171705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25D43D6-AEE0-0541-93A0-67925D085A7C}"/>
                </a:ext>
              </a:extLst>
            </p:cNvPr>
            <p:cNvSpPr/>
            <p:nvPr/>
          </p:nvSpPr>
          <p:spPr>
            <a:xfrm>
              <a:off x="5181600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64DF843-A84D-DE4D-BEC7-4D0C69F32A1A}"/>
                </a:ext>
              </a:extLst>
            </p:cNvPr>
            <p:cNvSpPr/>
            <p:nvPr/>
          </p:nvSpPr>
          <p:spPr>
            <a:xfrm>
              <a:off x="6526402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A78BDB5-7BAC-A348-9FDB-89F00EA6EC86}"/>
                </a:ext>
              </a:extLst>
            </p:cNvPr>
            <p:cNvSpPr/>
            <p:nvPr/>
          </p:nvSpPr>
          <p:spPr>
            <a:xfrm>
              <a:off x="5181600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BA8731-A06D-F445-BBAD-9DB64D31C113}"/>
                </a:ext>
              </a:extLst>
            </p:cNvPr>
            <p:cNvSpPr/>
            <p:nvPr/>
          </p:nvSpPr>
          <p:spPr>
            <a:xfrm>
              <a:off x="6526402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C635764-5F26-5F41-BE6E-BEBA29D080BE}"/>
                </a:ext>
              </a:extLst>
            </p:cNvPr>
            <p:cNvCxnSpPr>
              <a:stCxn id="39" idx="6"/>
            </p:cNvCxnSpPr>
            <p:nvPr/>
          </p:nvCxnSpPr>
          <p:spPr>
            <a:xfrm flipV="1">
              <a:off x="5638800" y="4572000"/>
              <a:ext cx="887602" cy="7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FD2363-589A-B342-B667-C41E42D87E2A}"/>
                </a:ext>
              </a:extLst>
            </p:cNvPr>
            <p:cNvCxnSpPr>
              <a:cxnSpLocks/>
              <a:stCxn id="39" idx="4"/>
              <a:endCxn id="41" idx="0"/>
            </p:cNvCxnSpPr>
            <p:nvPr/>
          </p:nvCxnSpPr>
          <p:spPr>
            <a:xfrm>
              <a:off x="5410200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3E01413-AE94-5848-BF86-FA3B02A9A13C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>
            <a:xfrm>
              <a:off x="5638800" y="5832617"/>
              <a:ext cx="887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D9AEEA5-7100-6241-87B5-FB786687A0BF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>
              <a:off x="6755002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9D46BB0-3FB2-2C4E-9AF5-F553C6FEBB11}"/>
                </a:ext>
              </a:extLst>
            </p:cNvPr>
            <p:cNvCxnSpPr>
              <a:cxnSpLocks/>
              <a:stCxn id="41" idx="7"/>
              <a:endCxn id="40" idx="3"/>
            </p:cNvCxnSpPr>
            <p:nvPr/>
          </p:nvCxnSpPr>
          <p:spPr>
            <a:xfrm flipV="1">
              <a:off x="5571845" y="4734406"/>
              <a:ext cx="1021512" cy="9365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7B19CA1-8793-C44F-8088-709C06B7215E}"/>
              </a:ext>
            </a:extLst>
          </p:cNvPr>
          <p:cNvSpPr txBox="1"/>
          <p:nvPr/>
        </p:nvSpPr>
        <p:spPr>
          <a:xfrm>
            <a:off x="8077200" y="632997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961035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F175-CF4D-864D-8729-07FA1E01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implementation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C00F-EB8B-3B49-A72A-FB664E529B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Array</a:t>
            </a:r>
            <a:r>
              <a:rPr lang="en-US" dirty="0"/>
              <a:t>, where each element contains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linked list </a:t>
            </a:r>
            <a:r>
              <a:rPr lang="en-US" dirty="0"/>
              <a:t>of adjacent vertex labels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4A02A-3A0A-5D41-984E-B4F46F80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2F31A-A57F-6A43-B5B1-7335BC615D17}"/>
              </a:ext>
            </a:extLst>
          </p:cNvPr>
          <p:cNvSpPr/>
          <p:nvPr/>
        </p:nvSpPr>
        <p:spPr>
          <a:xfrm>
            <a:off x="923365" y="33909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5F32AB-45CA-0842-9F11-1AB95174EADA}"/>
              </a:ext>
            </a:extLst>
          </p:cNvPr>
          <p:cNvSpPr/>
          <p:nvPr/>
        </p:nvSpPr>
        <p:spPr>
          <a:xfrm>
            <a:off x="923365" y="38481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D7146E-3BDF-EB4D-A002-0B90D6FBA115}"/>
              </a:ext>
            </a:extLst>
          </p:cNvPr>
          <p:cNvSpPr/>
          <p:nvPr/>
        </p:nvSpPr>
        <p:spPr>
          <a:xfrm>
            <a:off x="923365" y="43053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29F6F2-3C14-1F48-B4EB-458A744EB6D3}"/>
              </a:ext>
            </a:extLst>
          </p:cNvPr>
          <p:cNvSpPr/>
          <p:nvPr/>
        </p:nvSpPr>
        <p:spPr>
          <a:xfrm>
            <a:off x="923365" y="4760632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CB3C01-5772-124C-B27E-05B14D465201}"/>
              </a:ext>
            </a:extLst>
          </p:cNvPr>
          <p:cNvSpPr/>
          <p:nvPr/>
        </p:nvSpPr>
        <p:spPr>
          <a:xfrm>
            <a:off x="3048000" y="3411682"/>
            <a:ext cx="533400" cy="4156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65B09D-BD07-5E4A-961E-558EB5C8B5EA}"/>
              </a:ext>
            </a:extLst>
          </p:cNvPr>
          <p:cNvSpPr/>
          <p:nvPr/>
        </p:nvSpPr>
        <p:spPr>
          <a:xfrm>
            <a:off x="1985683" y="3868882"/>
            <a:ext cx="533400" cy="4156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2B1CAA-2009-D347-88FF-7F757752312F}"/>
              </a:ext>
            </a:extLst>
          </p:cNvPr>
          <p:cNvSpPr/>
          <p:nvPr/>
        </p:nvSpPr>
        <p:spPr>
          <a:xfrm>
            <a:off x="3048000" y="4326082"/>
            <a:ext cx="533400" cy="4156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431179-4B9B-3F46-8794-792572E4E6E8}"/>
              </a:ext>
            </a:extLst>
          </p:cNvPr>
          <p:cNvSpPr/>
          <p:nvPr/>
        </p:nvSpPr>
        <p:spPr>
          <a:xfrm>
            <a:off x="1985683" y="4335420"/>
            <a:ext cx="533400" cy="4156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E22D0D-A00C-4042-852D-C05E2096DE5F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1456765" y="36195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531617-D8AA-9A4B-92D5-634625AE984F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519083" y="3619500"/>
            <a:ext cx="5289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EED6A-31D4-9E49-B45C-1343357183A4}"/>
              </a:ext>
            </a:extLst>
          </p:cNvPr>
          <p:cNvSpPr/>
          <p:nvPr/>
        </p:nvSpPr>
        <p:spPr>
          <a:xfrm>
            <a:off x="1990165" y="3411682"/>
            <a:ext cx="533400" cy="4156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259D12-7B86-024D-9137-98DB3315ECC8}"/>
              </a:ext>
            </a:extLst>
          </p:cNvPr>
          <p:cNvCxnSpPr>
            <a:cxnSpLocks/>
          </p:cNvCxnSpPr>
          <p:nvPr/>
        </p:nvCxnSpPr>
        <p:spPr>
          <a:xfrm>
            <a:off x="1456765" y="4072218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2030CD2-5318-F048-B5A2-1D21FA8E72ED}"/>
              </a:ext>
            </a:extLst>
          </p:cNvPr>
          <p:cNvCxnSpPr>
            <a:cxnSpLocks/>
          </p:cNvCxnSpPr>
          <p:nvPr/>
        </p:nvCxnSpPr>
        <p:spPr>
          <a:xfrm>
            <a:off x="1456765" y="4543238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F3C75B2-5529-D443-95E7-5E985B54F936}"/>
              </a:ext>
            </a:extLst>
          </p:cNvPr>
          <p:cNvCxnSpPr>
            <a:cxnSpLocks/>
          </p:cNvCxnSpPr>
          <p:nvPr/>
        </p:nvCxnSpPr>
        <p:spPr>
          <a:xfrm>
            <a:off x="2519083" y="4543238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9BD9D2-DBFA-1B40-A810-EAF5FAAE6FE1}"/>
              </a:ext>
            </a:extLst>
          </p:cNvPr>
          <p:cNvGrpSpPr/>
          <p:nvPr/>
        </p:nvGrpSpPr>
        <p:grpSpPr>
          <a:xfrm>
            <a:off x="6096000" y="3124200"/>
            <a:ext cx="1802002" cy="1717056"/>
            <a:chOff x="5181600" y="4344161"/>
            <a:chExt cx="1802002" cy="171705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25D43D6-AEE0-0541-93A0-67925D085A7C}"/>
                </a:ext>
              </a:extLst>
            </p:cNvPr>
            <p:cNvSpPr/>
            <p:nvPr/>
          </p:nvSpPr>
          <p:spPr>
            <a:xfrm>
              <a:off x="5181600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64DF843-A84D-DE4D-BEC7-4D0C69F32A1A}"/>
                </a:ext>
              </a:extLst>
            </p:cNvPr>
            <p:cNvSpPr/>
            <p:nvPr/>
          </p:nvSpPr>
          <p:spPr>
            <a:xfrm>
              <a:off x="6526402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A78BDB5-7BAC-A348-9FDB-89F00EA6EC86}"/>
                </a:ext>
              </a:extLst>
            </p:cNvPr>
            <p:cNvSpPr/>
            <p:nvPr/>
          </p:nvSpPr>
          <p:spPr>
            <a:xfrm>
              <a:off x="5181600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BA8731-A06D-F445-BBAD-9DB64D31C113}"/>
                </a:ext>
              </a:extLst>
            </p:cNvPr>
            <p:cNvSpPr/>
            <p:nvPr/>
          </p:nvSpPr>
          <p:spPr>
            <a:xfrm>
              <a:off x="6526402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C635764-5F26-5F41-BE6E-BEBA29D080BE}"/>
                </a:ext>
              </a:extLst>
            </p:cNvPr>
            <p:cNvCxnSpPr>
              <a:stCxn id="39" idx="6"/>
            </p:cNvCxnSpPr>
            <p:nvPr/>
          </p:nvCxnSpPr>
          <p:spPr>
            <a:xfrm flipV="1">
              <a:off x="5638800" y="4572000"/>
              <a:ext cx="887602" cy="7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FD2363-589A-B342-B667-C41E42D87E2A}"/>
                </a:ext>
              </a:extLst>
            </p:cNvPr>
            <p:cNvCxnSpPr>
              <a:cxnSpLocks/>
              <a:stCxn id="39" idx="4"/>
              <a:endCxn id="41" idx="0"/>
            </p:cNvCxnSpPr>
            <p:nvPr/>
          </p:nvCxnSpPr>
          <p:spPr>
            <a:xfrm>
              <a:off x="5410200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3E01413-AE94-5848-BF86-FA3B02A9A13C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>
            <a:xfrm>
              <a:off x="5638800" y="5832617"/>
              <a:ext cx="887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D9AEEA5-7100-6241-87B5-FB786687A0BF}"/>
                </a:ext>
              </a:extLst>
            </p:cNvPr>
            <p:cNvCxnSpPr>
              <a:cxnSpLocks/>
              <a:stCxn id="40" idx="4"/>
              <a:endCxn id="42" idx="0"/>
            </p:cNvCxnSpPr>
            <p:nvPr/>
          </p:nvCxnSpPr>
          <p:spPr>
            <a:xfrm>
              <a:off x="6755002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9D46BB0-3FB2-2C4E-9AF5-F553C6FEBB11}"/>
                </a:ext>
              </a:extLst>
            </p:cNvPr>
            <p:cNvCxnSpPr>
              <a:cxnSpLocks/>
              <a:stCxn id="41" idx="7"/>
              <a:endCxn id="40" idx="3"/>
            </p:cNvCxnSpPr>
            <p:nvPr/>
          </p:nvCxnSpPr>
          <p:spPr>
            <a:xfrm flipV="1">
              <a:off x="5571845" y="4734406"/>
              <a:ext cx="1021512" cy="9365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1D25063-A0EF-9145-A1F8-C7C9D6705CBE}"/>
              </a:ext>
            </a:extLst>
          </p:cNvPr>
          <p:cNvSpPr/>
          <p:nvPr/>
        </p:nvSpPr>
        <p:spPr>
          <a:xfrm>
            <a:off x="923365" y="29337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991B5-191E-CA4A-A668-AB983C7F70FD}"/>
              </a:ext>
            </a:extLst>
          </p:cNvPr>
          <p:cNvSpPr txBox="1"/>
          <p:nvPr/>
        </p:nvSpPr>
        <p:spPr>
          <a:xfrm>
            <a:off x="266700" y="6075974"/>
            <a:ext cx="8842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w Cen MT" panose="020B0602020104020603" pitchFamily="34" charset="77"/>
              </a:rPr>
              <a:t>Requires: labels are integers; dealing with bounded number of vertices</a:t>
            </a:r>
          </a:p>
        </p:txBody>
      </p:sp>
    </p:spTree>
    <p:extLst>
      <p:ext uri="{BB962C8B-B14F-4D97-AF65-F5344CB8AC3E}">
        <p14:creationId xmlns:p14="http://schemas.microsoft.com/office/powerpoint/2010/main" val="350557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0D4C-5D10-1B4C-8E25-5E08B117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“matrix”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850B-8539-1242-BC3E-1E9DFC7037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Given integer labels and bounded # of vertices…</a:t>
            </a:r>
          </a:p>
          <a:p>
            <a:r>
              <a:rPr lang="en-US" dirty="0"/>
              <a:t>Maintain a </a:t>
            </a:r>
            <a:r>
              <a:rPr lang="en-US" dirty="0">
                <a:solidFill>
                  <a:schemeClr val="accent4"/>
                </a:solidFill>
              </a:rPr>
              <a:t>2D Boolean array </a:t>
            </a:r>
            <a:r>
              <a:rPr lang="en-US" b="1" dirty="0">
                <a:latin typeface="Courier" pitchFamily="2" charset="0"/>
              </a:rPr>
              <a:t>b</a:t>
            </a:r>
          </a:p>
          <a:p>
            <a:r>
              <a:rPr lang="en-US" dirty="0"/>
              <a:t>Invariant:  element </a:t>
            </a:r>
            <a:r>
              <a:rPr lang="en-US" b="1" dirty="0">
                <a:latin typeface="Courier" pitchFamily="2" charset="0"/>
              </a:rPr>
              <a:t>b[</a:t>
            </a:r>
            <a:r>
              <a:rPr lang="en-US" b="1" dirty="0" err="1">
                <a:latin typeface="Courier" pitchFamily="2" charset="0"/>
              </a:rPr>
              <a:t>i</a:t>
            </a:r>
            <a:r>
              <a:rPr lang="en-US" b="1" dirty="0">
                <a:latin typeface="Courier" pitchFamily="2" charset="0"/>
              </a:rPr>
              <a:t>][j]</a:t>
            </a:r>
            <a:r>
              <a:rPr lang="en-US" dirty="0"/>
              <a:t> is </a:t>
            </a:r>
            <a:r>
              <a:rPr lang="en-US" b="1" dirty="0">
                <a:latin typeface="Courier" pitchFamily="2" charset="0"/>
              </a:rPr>
              <a:t>true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there is an edge from vertex </a:t>
            </a:r>
            <a:r>
              <a:rPr lang="en-US" b="1" dirty="0" err="1">
                <a:latin typeface="Courier" pitchFamily="2" charset="0"/>
              </a:rPr>
              <a:t>i</a:t>
            </a:r>
            <a:r>
              <a:rPr lang="en-US" dirty="0"/>
              <a:t> to vertex </a:t>
            </a:r>
            <a:r>
              <a:rPr lang="en-US" b="1" dirty="0">
                <a:latin typeface="Courier" pitchFamily="2" charset="0"/>
              </a:rPr>
              <a:t>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D3033-96F4-7140-B3AF-F752B812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D1C98A-F846-FE41-A485-917BEF7BA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47616"/>
              </p:ext>
            </p:extLst>
          </p:nvPr>
        </p:nvGraphicFramePr>
        <p:xfrm>
          <a:off x="902484" y="3751572"/>
          <a:ext cx="28956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308276917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6232057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54679292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07884955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46767785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08103025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3608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7996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141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0976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1075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18192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FBBEEA9-B5CE-7743-957D-0757E8B225D9}"/>
              </a:ext>
            </a:extLst>
          </p:cNvPr>
          <p:cNvGrpSpPr/>
          <p:nvPr/>
        </p:nvGrpSpPr>
        <p:grpSpPr>
          <a:xfrm>
            <a:off x="5486400" y="4378944"/>
            <a:ext cx="1802002" cy="1717056"/>
            <a:chOff x="5181600" y="4344161"/>
            <a:chExt cx="1802002" cy="1717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CE6E37-20D8-054F-995E-1EF50ED4ECF0}"/>
                </a:ext>
              </a:extLst>
            </p:cNvPr>
            <p:cNvSpPr/>
            <p:nvPr/>
          </p:nvSpPr>
          <p:spPr>
            <a:xfrm>
              <a:off x="5181600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32CCC1-8481-B847-8DFF-10827C5579C0}"/>
                </a:ext>
              </a:extLst>
            </p:cNvPr>
            <p:cNvSpPr/>
            <p:nvPr/>
          </p:nvSpPr>
          <p:spPr>
            <a:xfrm>
              <a:off x="6526402" y="4344161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7F0940-8228-DC4C-8185-E5D513CECFFC}"/>
                </a:ext>
              </a:extLst>
            </p:cNvPr>
            <p:cNvSpPr/>
            <p:nvPr/>
          </p:nvSpPr>
          <p:spPr>
            <a:xfrm>
              <a:off x="5181600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DCD0F2-9D26-6F47-B3DB-18582645390B}"/>
                </a:ext>
              </a:extLst>
            </p:cNvPr>
            <p:cNvSpPr/>
            <p:nvPr/>
          </p:nvSpPr>
          <p:spPr>
            <a:xfrm>
              <a:off x="6526402" y="5604017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7127723-5442-044C-99BC-4781F880B125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5638800" y="4572000"/>
              <a:ext cx="887602" cy="7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49380B6-5291-2C43-AA1B-1BA21FCE2C82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>
            <a:xfrm>
              <a:off x="5410200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A9E9D39-DE7A-E548-A741-7B9C58933AD4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>
              <a:off x="5638800" y="5832617"/>
              <a:ext cx="887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17F1DA-1173-E045-857D-B1F3651D5481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>
              <a:off x="6755002" y="4801361"/>
              <a:ext cx="0" cy="8026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E2E80B-8FFE-754D-8C67-44A9F1F4526C}"/>
                </a:ext>
              </a:extLst>
            </p:cNvPr>
            <p:cNvCxnSpPr>
              <a:cxnSpLocks/>
              <a:stCxn id="9" idx="7"/>
              <a:endCxn id="8" idx="3"/>
            </p:cNvCxnSpPr>
            <p:nvPr/>
          </p:nvCxnSpPr>
          <p:spPr>
            <a:xfrm flipV="1">
              <a:off x="5571845" y="4734406"/>
              <a:ext cx="1021512" cy="9365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74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Adjacency list     </a:t>
            </a:r>
            <a:r>
              <a:rPr lang="en-US" i="1" dirty="0"/>
              <a:t>vs.</a:t>
            </a:r>
            <a:r>
              <a:rPr lang="en-US" dirty="0"/>
              <a:t>    Adjacency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C9E12-DFD2-C947-B5B4-358F34898897}"/>
              </a:ext>
            </a:extLst>
          </p:cNvPr>
          <p:cNvSpPr/>
          <p:nvPr/>
        </p:nvSpPr>
        <p:spPr>
          <a:xfrm>
            <a:off x="228600" y="17526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F91C-B99F-C04F-8911-8270F495D8D6}"/>
              </a:ext>
            </a:extLst>
          </p:cNvPr>
          <p:cNvSpPr/>
          <p:nvPr/>
        </p:nvSpPr>
        <p:spPr>
          <a:xfrm>
            <a:off x="228600" y="2639359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FCBE8-54AD-BB46-8682-43EA87C6A1DA}"/>
              </a:ext>
            </a:extLst>
          </p:cNvPr>
          <p:cNvSpPr/>
          <p:nvPr/>
        </p:nvSpPr>
        <p:spPr>
          <a:xfrm>
            <a:off x="228600" y="3526118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A6FE5-6152-9140-8843-10B1DE31765B}"/>
              </a:ext>
            </a:extLst>
          </p:cNvPr>
          <p:cNvSpPr/>
          <p:nvPr/>
        </p:nvSpPr>
        <p:spPr>
          <a:xfrm>
            <a:off x="228600" y="4412876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FC77E5-7A4E-3748-94E4-F9867BFB07FB}"/>
              </a:ext>
            </a:extLst>
          </p:cNvPr>
          <p:cNvCxnSpPr/>
          <p:nvPr/>
        </p:nvCxnSpPr>
        <p:spPr>
          <a:xfrm>
            <a:off x="495300" y="2209800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F03CCB-28EC-274C-8AFB-04CEF8455198}"/>
              </a:ext>
            </a:extLst>
          </p:cNvPr>
          <p:cNvCxnSpPr/>
          <p:nvPr/>
        </p:nvCxnSpPr>
        <p:spPr>
          <a:xfrm>
            <a:off x="495300" y="3096559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F74D37-28BB-3147-8AF7-472AC4CB0B79}"/>
              </a:ext>
            </a:extLst>
          </p:cNvPr>
          <p:cNvCxnSpPr/>
          <p:nvPr/>
        </p:nvCxnSpPr>
        <p:spPr>
          <a:xfrm>
            <a:off x="495300" y="3983318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DCF75-1169-9049-B2FC-8DB234DD11AB}"/>
              </a:ext>
            </a:extLst>
          </p:cNvPr>
          <p:cNvSpPr/>
          <p:nvPr/>
        </p:nvSpPr>
        <p:spPr>
          <a:xfrm>
            <a:off x="2353235" y="17526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1A8AF-3720-794B-A7C5-1B4DB72F1AC7}"/>
              </a:ext>
            </a:extLst>
          </p:cNvPr>
          <p:cNvSpPr/>
          <p:nvPr/>
        </p:nvSpPr>
        <p:spPr>
          <a:xfrm>
            <a:off x="1290918" y="2639359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982D84-B23E-8748-97E5-39944F68E452}"/>
              </a:ext>
            </a:extLst>
          </p:cNvPr>
          <p:cNvSpPr/>
          <p:nvPr/>
        </p:nvSpPr>
        <p:spPr>
          <a:xfrm>
            <a:off x="2353235" y="3526118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C81EE-6540-F249-94D7-1BC8FDA8756B}"/>
              </a:ext>
            </a:extLst>
          </p:cNvPr>
          <p:cNvSpPr/>
          <p:nvPr/>
        </p:nvSpPr>
        <p:spPr>
          <a:xfrm>
            <a:off x="1290918" y="3535456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B58788-27CB-9E49-A45E-68EB0CA8CF45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>
            <a:off x="762000" y="1981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C599A7-14EA-8141-A1F4-5136820B17B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824318" y="1981200"/>
            <a:ext cx="5289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9A51B-7900-3643-A73A-332A165367C0}"/>
              </a:ext>
            </a:extLst>
          </p:cNvPr>
          <p:cNvSpPr/>
          <p:nvPr/>
        </p:nvSpPr>
        <p:spPr>
          <a:xfrm>
            <a:off x="1295400" y="17526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85F009-6DC4-9A42-A6C7-9948C1CE5CC5}"/>
              </a:ext>
            </a:extLst>
          </p:cNvPr>
          <p:cNvCxnSpPr>
            <a:cxnSpLocks/>
          </p:cNvCxnSpPr>
          <p:nvPr/>
        </p:nvCxnSpPr>
        <p:spPr>
          <a:xfrm>
            <a:off x="762000" y="2863477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785CE7-EAC1-2B4A-8015-0462CD86C457}"/>
              </a:ext>
            </a:extLst>
          </p:cNvPr>
          <p:cNvCxnSpPr>
            <a:cxnSpLocks/>
          </p:cNvCxnSpPr>
          <p:nvPr/>
        </p:nvCxnSpPr>
        <p:spPr>
          <a:xfrm>
            <a:off x="762000" y="37640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83A415-1516-4F42-82AC-3385B431B43B}"/>
              </a:ext>
            </a:extLst>
          </p:cNvPr>
          <p:cNvCxnSpPr>
            <a:cxnSpLocks/>
          </p:cNvCxnSpPr>
          <p:nvPr/>
        </p:nvCxnSpPr>
        <p:spPr>
          <a:xfrm>
            <a:off x="1824318" y="37640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A676EB-4D9B-E748-9510-10C29FCA9020}"/>
              </a:ext>
            </a:extLst>
          </p:cNvPr>
          <p:cNvSpPr txBox="1"/>
          <p:nvPr/>
        </p:nvSpPr>
        <p:spPr>
          <a:xfrm>
            <a:off x="2348058" y="4870076"/>
            <a:ext cx="4447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Efficiency: Space to store?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B5E09A-246D-2E41-AE96-BEDE52B87673}"/>
              </a:ext>
            </a:extLst>
          </p:cNvPr>
          <p:cNvSpPr txBox="1"/>
          <p:nvPr/>
        </p:nvSpPr>
        <p:spPr>
          <a:xfrm>
            <a:off x="356347" y="5766173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O(|</a:t>
            </a:r>
            <a:r>
              <a:rPr lang="en-US" sz="3200" i="1" dirty="0">
                <a:latin typeface="Tw Cen MT" panose="020B0602020104020603" pitchFamily="34" charset="77"/>
              </a:rPr>
              <a:t>V</a:t>
            </a:r>
            <a:r>
              <a:rPr lang="en-US" sz="3200" dirty="0">
                <a:latin typeface="Tw Cen MT" panose="020B0602020104020603" pitchFamily="34" charset="77"/>
              </a:rPr>
              <a:t>| + |</a:t>
            </a:r>
            <a:r>
              <a:rPr lang="en-US" sz="3200" i="1" dirty="0">
                <a:latin typeface="Tw Cen MT" panose="020B0602020104020603" pitchFamily="34" charset="77"/>
              </a:rPr>
              <a:t>E</a:t>
            </a:r>
            <a:r>
              <a:rPr lang="en-US" sz="3200" dirty="0">
                <a:latin typeface="Tw Cen MT" panose="020B0602020104020603" pitchFamily="34" charset="77"/>
              </a:rPr>
              <a:t>|)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988760-F786-2C47-BBAE-C0057C9A734F}"/>
              </a:ext>
            </a:extLst>
          </p:cNvPr>
          <p:cNvSpPr txBox="1"/>
          <p:nvPr/>
        </p:nvSpPr>
        <p:spPr>
          <a:xfrm>
            <a:off x="7162800" y="5766172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O(|</a:t>
            </a:r>
            <a:r>
              <a:rPr lang="en-US" sz="3200" i="1" dirty="0">
                <a:latin typeface="Tw Cen MT" panose="020B0602020104020603" pitchFamily="34" charset="77"/>
              </a:rPr>
              <a:t>V</a:t>
            </a:r>
            <a:r>
              <a:rPr lang="en-US" sz="3200" dirty="0">
                <a:latin typeface="Tw Cen MT" panose="020B0602020104020603" pitchFamily="34" charset="77"/>
              </a:rPr>
              <a:t>|</a:t>
            </a:r>
            <a:r>
              <a:rPr lang="en-US" sz="3200" baseline="30000" dirty="0">
                <a:latin typeface="Tw Cen MT" panose="020B0602020104020603" pitchFamily="34" charset="77"/>
              </a:rPr>
              <a:t>2</a:t>
            </a:r>
            <a:r>
              <a:rPr lang="en-US" sz="3200" dirty="0">
                <a:latin typeface="Tw Cen MT" panose="020B0602020104020603" pitchFamily="34" charset="77"/>
              </a:rPr>
              <a:t>)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AD6084F-E858-C845-AE15-578B9FA31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06720"/>
              </p:ext>
            </p:extLst>
          </p:nvPr>
        </p:nvGraphicFramePr>
        <p:xfrm>
          <a:off x="6127490" y="1604681"/>
          <a:ext cx="28956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308276917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6232057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54679292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07884955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46767785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08103025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3608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7996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141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0976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1075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8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9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Adjacency list     </a:t>
            </a:r>
            <a:r>
              <a:rPr lang="en-US" i="1" dirty="0"/>
              <a:t>vs.</a:t>
            </a:r>
            <a:r>
              <a:rPr lang="en-US" dirty="0"/>
              <a:t>    Adjacency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C9E12-DFD2-C947-B5B4-358F34898897}"/>
              </a:ext>
            </a:extLst>
          </p:cNvPr>
          <p:cNvSpPr/>
          <p:nvPr/>
        </p:nvSpPr>
        <p:spPr>
          <a:xfrm>
            <a:off x="228600" y="17526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F91C-B99F-C04F-8911-8270F495D8D6}"/>
              </a:ext>
            </a:extLst>
          </p:cNvPr>
          <p:cNvSpPr/>
          <p:nvPr/>
        </p:nvSpPr>
        <p:spPr>
          <a:xfrm>
            <a:off x="228600" y="2639359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FCBE8-54AD-BB46-8682-43EA87C6A1DA}"/>
              </a:ext>
            </a:extLst>
          </p:cNvPr>
          <p:cNvSpPr/>
          <p:nvPr/>
        </p:nvSpPr>
        <p:spPr>
          <a:xfrm>
            <a:off x="228600" y="3526118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A6FE5-6152-9140-8843-10B1DE31765B}"/>
              </a:ext>
            </a:extLst>
          </p:cNvPr>
          <p:cNvSpPr/>
          <p:nvPr/>
        </p:nvSpPr>
        <p:spPr>
          <a:xfrm>
            <a:off x="228600" y="4412876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FC77E5-7A4E-3748-94E4-F9867BFB07FB}"/>
              </a:ext>
            </a:extLst>
          </p:cNvPr>
          <p:cNvCxnSpPr/>
          <p:nvPr/>
        </p:nvCxnSpPr>
        <p:spPr>
          <a:xfrm>
            <a:off x="495300" y="2209800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F03CCB-28EC-274C-8AFB-04CEF8455198}"/>
              </a:ext>
            </a:extLst>
          </p:cNvPr>
          <p:cNvCxnSpPr/>
          <p:nvPr/>
        </p:nvCxnSpPr>
        <p:spPr>
          <a:xfrm>
            <a:off x="495300" y="3096559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F74D37-28BB-3147-8AF7-472AC4CB0B79}"/>
              </a:ext>
            </a:extLst>
          </p:cNvPr>
          <p:cNvCxnSpPr/>
          <p:nvPr/>
        </p:nvCxnSpPr>
        <p:spPr>
          <a:xfrm>
            <a:off x="495300" y="3983318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DCF75-1169-9049-B2FC-8DB234DD11AB}"/>
              </a:ext>
            </a:extLst>
          </p:cNvPr>
          <p:cNvSpPr/>
          <p:nvPr/>
        </p:nvSpPr>
        <p:spPr>
          <a:xfrm>
            <a:off x="2353235" y="17526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1A8AF-3720-794B-A7C5-1B4DB72F1AC7}"/>
              </a:ext>
            </a:extLst>
          </p:cNvPr>
          <p:cNvSpPr/>
          <p:nvPr/>
        </p:nvSpPr>
        <p:spPr>
          <a:xfrm>
            <a:off x="1290918" y="2639359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982D84-B23E-8748-97E5-39944F68E452}"/>
              </a:ext>
            </a:extLst>
          </p:cNvPr>
          <p:cNvSpPr/>
          <p:nvPr/>
        </p:nvSpPr>
        <p:spPr>
          <a:xfrm>
            <a:off x="2353235" y="3526118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C81EE-6540-F249-94D7-1BC8FDA8756B}"/>
              </a:ext>
            </a:extLst>
          </p:cNvPr>
          <p:cNvSpPr/>
          <p:nvPr/>
        </p:nvSpPr>
        <p:spPr>
          <a:xfrm>
            <a:off x="1290918" y="3535456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B58788-27CB-9E49-A45E-68EB0CA8CF45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>
            <a:off x="762000" y="1981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C599A7-14EA-8141-A1F4-5136820B17B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824318" y="1981200"/>
            <a:ext cx="5289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9A51B-7900-3643-A73A-332A165367C0}"/>
              </a:ext>
            </a:extLst>
          </p:cNvPr>
          <p:cNvSpPr/>
          <p:nvPr/>
        </p:nvSpPr>
        <p:spPr>
          <a:xfrm>
            <a:off x="1295400" y="17526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85F009-6DC4-9A42-A6C7-9948C1CE5CC5}"/>
              </a:ext>
            </a:extLst>
          </p:cNvPr>
          <p:cNvCxnSpPr>
            <a:cxnSpLocks/>
          </p:cNvCxnSpPr>
          <p:nvPr/>
        </p:nvCxnSpPr>
        <p:spPr>
          <a:xfrm>
            <a:off x="762000" y="2863477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785CE7-EAC1-2B4A-8015-0462CD86C457}"/>
              </a:ext>
            </a:extLst>
          </p:cNvPr>
          <p:cNvCxnSpPr>
            <a:cxnSpLocks/>
          </p:cNvCxnSpPr>
          <p:nvPr/>
        </p:nvCxnSpPr>
        <p:spPr>
          <a:xfrm>
            <a:off x="762000" y="37640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83A415-1516-4F42-82AC-3385B431B43B}"/>
              </a:ext>
            </a:extLst>
          </p:cNvPr>
          <p:cNvCxnSpPr>
            <a:cxnSpLocks/>
          </p:cNvCxnSpPr>
          <p:nvPr/>
        </p:nvCxnSpPr>
        <p:spPr>
          <a:xfrm>
            <a:off x="1824318" y="37640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A676EB-4D9B-E748-9510-10C29FCA9020}"/>
              </a:ext>
            </a:extLst>
          </p:cNvPr>
          <p:cNvSpPr txBox="1"/>
          <p:nvPr/>
        </p:nvSpPr>
        <p:spPr>
          <a:xfrm>
            <a:off x="1766263" y="4899211"/>
            <a:ext cx="5611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Efficiency: Time to visit all edges?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B5E09A-246D-2E41-AE96-BEDE52B87673}"/>
              </a:ext>
            </a:extLst>
          </p:cNvPr>
          <p:cNvSpPr txBox="1"/>
          <p:nvPr/>
        </p:nvSpPr>
        <p:spPr>
          <a:xfrm>
            <a:off x="356347" y="5766173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O(|</a:t>
            </a:r>
            <a:r>
              <a:rPr lang="en-US" sz="3200" i="1" dirty="0">
                <a:latin typeface="Tw Cen MT" panose="020B0602020104020603" pitchFamily="34" charset="77"/>
              </a:rPr>
              <a:t>V</a:t>
            </a:r>
            <a:r>
              <a:rPr lang="en-US" sz="3200" dirty="0">
                <a:latin typeface="Tw Cen MT" panose="020B0602020104020603" pitchFamily="34" charset="77"/>
              </a:rPr>
              <a:t>| + |</a:t>
            </a:r>
            <a:r>
              <a:rPr lang="en-US" sz="3200" i="1" dirty="0">
                <a:latin typeface="Tw Cen MT" panose="020B0602020104020603" pitchFamily="34" charset="77"/>
              </a:rPr>
              <a:t>E</a:t>
            </a:r>
            <a:r>
              <a:rPr lang="en-US" sz="3200" dirty="0">
                <a:latin typeface="Tw Cen MT" panose="020B0602020104020603" pitchFamily="34" charset="77"/>
              </a:rPr>
              <a:t>|)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988760-F786-2C47-BBAE-C0057C9A734F}"/>
              </a:ext>
            </a:extLst>
          </p:cNvPr>
          <p:cNvSpPr txBox="1"/>
          <p:nvPr/>
        </p:nvSpPr>
        <p:spPr>
          <a:xfrm>
            <a:off x="7162800" y="5766172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O(|</a:t>
            </a:r>
            <a:r>
              <a:rPr lang="en-US" sz="3200" i="1" dirty="0">
                <a:latin typeface="Tw Cen MT" panose="020B0602020104020603" pitchFamily="34" charset="77"/>
              </a:rPr>
              <a:t>V</a:t>
            </a:r>
            <a:r>
              <a:rPr lang="en-US" sz="3200" dirty="0">
                <a:latin typeface="Tw Cen MT" panose="020B0602020104020603" pitchFamily="34" charset="77"/>
              </a:rPr>
              <a:t>|</a:t>
            </a:r>
            <a:r>
              <a:rPr lang="en-US" sz="3200" baseline="30000" dirty="0">
                <a:latin typeface="Tw Cen MT" panose="020B0602020104020603" pitchFamily="34" charset="77"/>
              </a:rPr>
              <a:t>2</a:t>
            </a:r>
            <a:r>
              <a:rPr lang="en-US" sz="3200" dirty="0">
                <a:latin typeface="Tw Cen MT" panose="020B0602020104020603" pitchFamily="34" charset="77"/>
              </a:rPr>
              <a:t>)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AD6084F-E858-C845-AE15-578B9FA3171D}"/>
              </a:ext>
            </a:extLst>
          </p:cNvPr>
          <p:cNvGraphicFramePr>
            <a:graphicFrameLocks noGrp="1"/>
          </p:cNvGraphicFramePr>
          <p:nvPr/>
        </p:nvGraphicFramePr>
        <p:xfrm>
          <a:off x="6127490" y="1604681"/>
          <a:ext cx="28956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308276917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6232057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54679292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07884955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46767785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08103025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3608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7996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141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0976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1075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8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8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Adjacency list     </a:t>
            </a:r>
            <a:r>
              <a:rPr lang="en-US" i="1" dirty="0"/>
              <a:t>vs.</a:t>
            </a:r>
            <a:r>
              <a:rPr lang="en-US" dirty="0"/>
              <a:t>    Adjacency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C9E12-DFD2-C947-B5B4-358F34898897}"/>
              </a:ext>
            </a:extLst>
          </p:cNvPr>
          <p:cNvSpPr/>
          <p:nvPr/>
        </p:nvSpPr>
        <p:spPr>
          <a:xfrm>
            <a:off x="228600" y="17526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F91C-B99F-C04F-8911-8270F495D8D6}"/>
              </a:ext>
            </a:extLst>
          </p:cNvPr>
          <p:cNvSpPr/>
          <p:nvPr/>
        </p:nvSpPr>
        <p:spPr>
          <a:xfrm>
            <a:off x="228600" y="2639359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FCBE8-54AD-BB46-8682-43EA87C6A1DA}"/>
              </a:ext>
            </a:extLst>
          </p:cNvPr>
          <p:cNvSpPr/>
          <p:nvPr/>
        </p:nvSpPr>
        <p:spPr>
          <a:xfrm>
            <a:off x="228600" y="3526118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A6FE5-6152-9140-8843-10B1DE31765B}"/>
              </a:ext>
            </a:extLst>
          </p:cNvPr>
          <p:cNvSpPr/>
          <p:nvPr/>
        </p:nvSpPr>
        <p:spPr>
          <a:xfrm>
            <a:off x="228600" y="4412876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FC77E5-7A4E-3748-94E4-F9867BFB07FB}"/>
              </a:ext>
            </a:extLst>
          </p:cNvPr>
          <p:cNvCxnSpPr/>
          <p:nvPr/>
        </p:nvCxnSpPr>
        <p:spPr>
          <a:xfrm>
            <a:off x="495300" y="2209800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F03CCB-28EC-274C-8AFB-04CEF8455198}"/>
              </a:ext>
            </a:extLst>
          </p:cNvPr>
          <p:cNvCxnSpPr/>
          <p:nvPr/>
        </p:nvCxnSpPr>
        <p:spPr>
          <a:xfrm>
            <a:off x="495300" y="3096559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F74D37-28BB-3147-8AF7-472AC4CB0B79}"/>
              </a:ext>
            </a:extLst>
          </p:cNvPr>
          <p:cNvCxnSpPr/>
          <p:nvPr/>
        </p:nvCxnSpPr>
        <p:spPr>
          <a:xfrm>
            <a:off x="495300" y="3983318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DCF75-1169-9049-B2FC-8DB234DD11AB}"/>
              </a:ext>
            </a:extLst>
          </p:cNvPr>
          <p:cNvSpPr/>
          <p:nvPr/>
        </p:nvSpPr>
        <p:spPr>
          <a:xfrm>
            <a:off x="2353235" y="17526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1A8AF-3720-794B-A7C5-1B4DB72F1AC7}"/>
              </a:ext>
            </a:extLst>
          </p:cNvPr>
          <p:cNvSpPr/>
          <p:nvPr/>
        </p:nvSpPr>
        <p:spPr>
          <a:xfrm>
            <a:off x="1290918" y="2639359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982D84-B23E-8748-97E5-39944F68E452}"/>
              </a:ext>
            </a:extLst>
          </p:cNvPr>
          <p:cNvSpPr/>
          <p:nvPr/>
        </p:nvSpPr>
        <p:spPr>
          <a:xfrm>
            <a:off x="2353235" y="3526118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C81EE-6540-F249-94D7-1BC8FDA8756B}"/>
              </a:ext>
            </a:extLst>
          </p:cNvPr>
          <p:cNvSpPr/>
          <p:nvPr/>
        </p:nvSpPr>
        <p:spPr>
          <a:xfrm>
            <a:off x="1290918" y="3535456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B58788-27CB-9E49-A45E-68EB0CA8CF45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>
            <a:off x="762000" y="1981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C599A7-14EA-8141-A1F4-5136820B17B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824318" y="1981200"/>
            <a:ext cx="5289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9A51B-7900-3643-A73A-332A165367C0}"/>
              </a:ext>
            </a:extLst>
          </p:cNvPr>
          <p:cNvSpPr/>
          <p:nvPr/>
        </p:nvSpPr>
        <p:spPr>
          <a:xfrm>
            <a:off x="1295400" y="17526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85F009-6DC4-9A42-A6C7-9948C1CE5CC5}"/>
              </a:ext>
            </a:extLst>
          </p:cNvPr>
          <p:cNvCxnSpPr>
            <a:cxnSpLocks/>
          </p:cNvCxnSpPr>
          <p:nvPr/>
        </p:nvCxnSpPr>
        <p:spPr>
          <a:xfrm>
            <a:off x="762000" y="2863477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785CE7-EAC1-2B4A-8015-0462CD86C457}"/>
              </a:ext>
            </a:extLst>
          </p:cNvPr>
          <p:cNvCxnSpPr>
            <a:cxnSpLocks/>
          </p:cNvCxnSpPr>
          <p:nvPr/>
        </p:nvCxnSpPr>
        <p:spPr>
          <a:xfrm>
            <a:off x="762000" y="37640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83A415-1516-4F42-82AC-3385B431B43B}"/>
              </a:ext>
            </a:extLst>
          </p:cNvPr>
          <p:cNvCxnSpPr>
            <a:cxnSpLocks/>
          </p:cNvCxnSpPr>
          <p:nvPr/>
        </p:nvCxnSpPr>
        <p:spPr>
          <a:xfrm>
            <a:off x="1824318" y="37640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A676EB-4D9B-E748-9510-10C29FCA9020}"/>
              </a:ext>
            </a:extLst>
          </p:cNvPr>
          <p:cNvSpPr txBox="1"/>
          <p:nvPr/>
        </p:nvSpPr>
        <p:spPr>
          <a:xfrm>
            <a:off x="1381350" y="4682978"/>
            <a:ext cx="6381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Efficiency: Time to determine whether </a:t>
            </a:r>
            <a:b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</a:br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edge from </a:t>
            </a:r>
            <a:r>
              <a:rPr lang="en-US" sz="3200" i="1" dirty="0">
                <a:solidFill>
                  <a:srgbClr val="0432FF"/>
                </a:solidFill>
                <a:latin typeface="Tw Cen MT" panose="020B0602020104020603" pitchFamily="34" charset="77"/>
              </a:rPr>
              <a:t>v</a:t>
            </a:r>
            <a:r>
              <a:rPr lang="en-US" sz="3200" i="1" baseline="-25000" dirty="0">
                <a:solidFill>
                  <a:srgbClr val="0432FF"/>
                </a:solidFill>
                <a:latin typeface="Tw Cen MT" panose="020B0602020104020603" pitchFamily="34" charset="77"/>
              </a:rPr>
              <a:t>1</a:t>
            </a:r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 to </a:t>
            </a:r>
            <a:r>
              <a:rPr lang="en-US" sz="3200" i="1" dirty="0">
                <a:solidFill>
                  <a:srgbClr val="0432FF"/>
                </a:solidFill>
                <a:latin typeface="Tw Cen MT" panose="020B0602020104020603" pitchFamily="34" charset="77"/>
              </a:rPr>
              <a:t>v</a:t>
            </a:r>
            <a:r>
              <a:rPr lang="en-US" sz="3200" i="1" baseline="-25000" dirty="0">
                <a:solidFill>
                  <a:srgbClr val="0432FF"/>
                </a:solidFill>
                <a:latin typeface="Tw Cen MT" panose="020B0602020104020603" pitchFamily="34" charset="77"/>
              </a:rPr>
              <a:t>2</a:t>
            </a:r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 exists?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B5E09A-246D-2E41-AE96-BEDE52B87673}"/>
              </a:ext>
            </a:extLst>
          </p:cNvPr>
          <p:cNvSpPr txBox="1"/>
          <p:nvPr/>
        </p:nvSpPr>
        <p:spPr>
          <a:xfrm>
            <a:off x="356347" y="5766173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O(|</a:t>
            </a:r>
            <a:r>
              <a:rPr lang="en-US" sz="3200" i="1" dirty="0">
                <a:latin typeface="Tw Cen MT" panose="020B0602020104020603" pitchFamily="34" charset="77"/>
              </a:rPr>
              <a:t>V</a:t>
            </a:r>
            <a:r>
              <a:rPr lang="en-US" sz="3200" dirty="0">
                <a:latin typeface="Tw Cen MT" panose="020B0602020104020603" pitchFamily="34" charset="77"/>
              </a:rPr>
              <a:t>| + |</a:t>
            </a:r>
            <a:r>
              <a:rPr lang="en-US" sz="3200" i="1" dirty="0">
                <a:latin typeface="Tw Cen MT" panose="020B0602020104020603" pitchFamily="34" charset="77"/>
              </a:rPr>
              <a:t>E</a:t>
            </a:r>
            <a:r>
              <a:rPr lang="en-US" sz="3200" dirty="0">
                <a:latin typeface="Tw Cen MT" panose="020B0602020104020603" pitchFamily="34" charset="77"/>
              </a:rPr>
              <a:t>|)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988760-F786-2C47-BBAE-C0057C9A734F}"/>
              </a:ext>
            </a:extLst>
          </p:cNvPr>
          <p:cNvSpPr txBox="1"/>
          <p:nvPr/>
        </p:nvSpPr>
        <p:spPr>
          <a:xfrm>
            <a:off x="7744720" y="5760196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O(1)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AD6084F-E858-C845-AE15-578B9FA3171D}"/>
              </a:ext>
            </a:extLst>
          </p:cNvPr>
          <p:cNvGraphicFramePr>
            <a:graphicFrameLocks noGrp="1"/>
          </p:cNvGraphicFramePr>
          <p:nvPr/>
        </p:nvGraphicFramePr>
        <p:xfrm>
          <a:off x="6127490" y="1604681"/>
          <a:ext cx="28956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308276917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6232057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54679292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07884955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46767785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08103025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3608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7996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141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0976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1075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8192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31DCF19-67B4-C54D-9C3C-7964447D1D9B}"/>
              </a:ext>
            </a:extLst>
          </p:cNvPr>
          <p:cNvSpPr txBox="1"/>
          <p:nvPr/>
        </p:nvSpPr>
        <p:spPr>
          <a:xfrm>
            <a:off x="356347" y="6267949"/>
            <a:ext cx="658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w Cen MT" panose="020B0602020104020603" pitchFamily="34" charset="77"/>
              </a:rPr>
              <a:t>Tighter: O(|</a:t>
            </a:r>
            <a:r>
              <a:rPr lang="en-US" sz="3200" i="1" dirty="0">
                <a:solidFill>
                  <a:schemeClr val="accent2"/>
                </a:solidFill>
                <a:latin typeface="Tw Cen MT" panose="020B0602020104020603" pitchFamily="34" charset="77"/>
              </a:rPr>
              <a:t>V</a:t>
            </a:r>
            <a:r>
              <a:rPr lang="en-US" sz="3200" dirty="0">
                <a:solidFill>
                  <a:schemeClr val="accent2"/>
                </a:solidFill>
                <a:latin typeface="Tw Cen MT" panose="020B0602020104020603" pitchFamily="34" charset="77"/>
              </a:rPr>
              <a:t>| + # edges leaving </a:t>
            </a:r>
            <a:r>
              <a:rPr lang="en-US" sz="3200" i="1" dirty="0">
                <a:solidFill>
                  <a:schemeClr val="accent2"/>
                </a:solidFill>
                <a:latin typeface="Tw Cen MT" panose="020B0602020104020603" pitchFamily="34" charset="77"/>
              </a:rPr>
              <a:t>v</a:t>
            </a:r>
            <a:r>
              <a:rPr lang="en-US" sz="3200" i="1" baseline="-25000" dirty="0">
                <a:solidFill>
                  <a:schemeClr val="accent2"/>
                </a:solidFill>
                <a:latin typeface="Tw Cen MT" panose="020B0602020104020603" pitchFamily="34" charset="77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Tw Cen MT" panose="020B0602020104020603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7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1AE2-C062-E846-9EBD-79BCE8E5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graph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6F259-82FD-AB41-A42D-B2B179EA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30CF94-9BF7-4D47-8031-6C6466BCE365}"/>
              </a:ext>
            </a:extLst>
          </p:cNvPr>
          <p:cNvSpPr txBox="1">
            <a:spLocks/>
          </p:cNvSpPr>
          <p:nvPr/>
        </p:nvSpPr>
        <p:spPr>
          <a:xfrm>
            <a:off x="228600" y="1600200"/>
            <a:ext cx="6556465" cy="505028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Vertices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/>
              <a:t> and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/>
              <a:t> are called</a:t>
            </a:r>
          </a:p>
          <a:p>
            <a:pPr lvl="1">
              <a:defRPr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source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FF"/>
                </a:solidFill>
              </a:rPr>
              <a:t>sink</a:t>
            </a:r>
            <a:r>
              <a:rPr lang="en-US" sz="2800" dirty="0"/>
              <a:t> of the </a:t>
            </a:r>
            <a:r>
              <a:rPr lang="en-US" sz="2800" dirty="0">
                <a:solidFill>
                  <a:srgbClr val="7030A0"/>
                </a:solidFill>
              </a:rPr>
              <a:t>directed edge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u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v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r>
              <a:rPr lang="en-US" sz="2800" dirty="0"/>
              <a:t>, respectively</a:t>
            </a:r>
          </a:p>
          <a:p>
            <a:pPr lvl="1">
              <a:defRPr/>
            </a:pPr>
            <a:r>
              <a:rPr lang="en-US" sz="2800" dirty="0"/>
              <a:t>the </a:t>
            </a:r>
            <a:r>
              <a:rPr lang="en-US" sz="2800" b="1" dirty="0"/>
              <a:t>endpoints</a:t>
            </a:r>
            <a:r>
              <a:rPr lang="en-US" sz="2800" dirty="0"/>
              <a:t> of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u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v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r>
              <a:rPr lang="en-US" sz="2800" dirty="0">
                <a:latin typeface="Calibri (Body)"/>
                <a:cs typeface="Calibri (Body)"/>
              </a:rPr>
              <a:t> or </a:t>
            </a:r>
            <a:r>
              <a:rPr lang="en-US" sz="2800" dirty="0">
                <a:latin typeface="Times New Roman"/>
                <a:cs typeface="Times New Roman"/>
              </a:rPr>
              <a:t>{</a:t>
            </a:r>
            <a:r>
              <a:rPr lang="en-US" sz="2800" i="1" dirty="0">
                <a:latin typeface="Times New Roman"/>
                <a:cs typeface="Times New Roman"/>
              </a:rPr>
              <a:t>u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v</a:t>
            </a:r>
            <a:r>
              <a:rPr lang="en-US" sz="2800" dirty="0">
                <a:latin typeface="Times New Roman"/>
                <a:cs typeface="Times New Roman"/>
              </a:rPr>
              <a:t>}</a:t>
            </a:r>
            <a:endParaRPr lang="en-US" sz="2800" dirty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9300"/>
                </a:solidFill>
              </a:rPr>
              <a:t>outdegree</a:t>
            </a:r>
            <a:r>
              <a:rPr lang="en-US" dirty="0"/>
              <a:t> of a vertex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/>
              <a:t> in a directed graph is the number of edges for which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/>
              <a:t> is the source</a:t>
            </a:r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2F92"/>
                </a:solidFill>
              </a:rPr>
              <a:t>indegree</a:t>
            </a:r>
            <a:r>
              <a:rPr lang="en-US" dirty="0"/>
              <a:t> of a vertex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/>
              <a:t> in a directed graph is the number of edges for which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/>
              <a:t> is the sink</a:t>
            </a:r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945200"/>
                </a:solidFill>
              </a:rPr>
              <a:t>degree</a:t>
            </a:r>
            <a:r>
              <a:rPr lang="en-US" dirty="0"/>
              <a:t> of a vertex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/>
              <a:t> in an undirected graph is the number of edges of which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/>
              <a:t> is an endpoint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582CD6-E80D-414E-B647-6FEF882B2DD4}"/>
              </a:ext>
            </a:extLst>
          </p:cNvPr>
          <p:cNvGrpSpPr/>
          <p:nvPr/>
        </p:nvGrpSpPr>
        <p:grpSpPr>
          <a:xfrm>
            <a:off x="6827824" y="1696658"/>
            <a:ext cx="1858976" cy="2156423"/>
            <a:chOff x="6158391" y="1536943"/>
            <a:chExt cx="2711843" cy="31457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F872FB-049B-B047-875A-FC4012C2F718}"/>
                </a:ext>
              </a:extLst>
            </p:cNvPr>
            <p:cNvSpPr/>
            <p:nvPr/>
          </p:nvSpPr>
          <p:spPr>
            <a:xfrm>
              <a:off x="6986035" y="1536943"/>
              <a:ext cx="570017" cy="570017"/>
            </a:xfrm>
            <a:prstGeom prst="ellipse">
              <a:avLst/>
            </a:prstGeom>
            <a:solidFill>
              <a:srgbClr val="0432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85C03C-CD0D-124B-BDD8-7D27882413F4}"/>
                </a:ext>
              </a:extLst>
            </p:cNvPr>
            <p:cNvSpPr/>
            <p:nvPr/>
          </p:nvSpPr>
          <p:spPr>
            <a:xfrm>
              <a:off x="6158391" y="3045840"/>
              <a:ext cx="570017" cy="57001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A2C0459-78B7-C341-90BA-02F12AD07ED8}"/>
                </a:ext>
              </a:extLst>
            </p:cNvPr>
            <p:cNvSpPr/>
            <p:nvPr/>
          </p:nvSpPr>
          <p:spPr>
            <a:xfrm>
              <a:off x="8300218" y="2792584"/>
              <a:ext cx="570016" cy="570016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DB891D-53B8-2848-ADE8-8882558EBC33}"/>
                </a:ext>
              </a:extLst>
            </p:cNvPr>
            <p:cNvSpPr/>
            <p:nvPr/>
          </p:nvSpPr>
          <p:spPr>
            <a:xfrm>
              <a:off x="7660199" y="3942664"/>
              <a:ext cx="570016" cy="570016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53BBDB-5538-D242-AAED-92137DA4D213}"/>
                </a:ext>
              </a:extLst>
            </p:cNvPr>
            <p:cNvSpPr/>
            <p:nvPr/>
          </p:nvSpPr>
          <p:spPr>
            <a:xfrm>
              <a:off x="6835179" y="4112681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24AC25B-A7C0-2945-AD0C-66013C85D885}"/>
                </a:ext>
              </a:extLst>
            </p:cNvPr>
            <p:cNvCxnSpPr>
              <a:stCxn id="8" idx="7"/>
              <a:endCxn id="7" idx="3"/>
            </p:cNvCxnSpPr>
            <p:nvPr/>
          </p:nvCxnSpPr>
          <p:spPr>
            <a:xfrm flipV="1">
              <a:off x="6644930" y="2023482"/>
              <a:ext cx="424582" cy="1105835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11F2FFC-8FEA-1F4D-B69F-AA776C7602F6}"/>
                </a:ext>
              </a:extLst>
            </p:cNvPr>
            <p:cNvCxnSpPr>
              <a:stCxn id="7" idx="5"/>
              <a:endCxn id="9" idx="0"/>
            </p:cNvCxnSpPr>
            <p:nvPr/>
          </p:nvCxnSpPr>
          <p:spPr>
            <a:xfrm>
              <a:off x="7472574" y="2023482"/>
              <a:ext cx="1112652" cy="7691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A98602A-B5B3-6D40-8FEF-65DC359B2B01}"/>
                </a:ext>
              </a:extLst>
            </p:cNvPr>
            <p:cNvCxnSpPr>
              <a:stCxn id="8" idx="6"/>
              <a:endCxn id="9" idx="1"/>
            </p:cNvCxnSpPr>
            <p:nvPr/>
          </p:nvCxnSpPr>
          <p:spPr>
            <a:xfrm flipV="1">
              <a:off x="6728408" y="2876061"/>
              <a:ext cx="1655287" cy="454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E792F6E4-2067-4143-A0D3-0C7FC35220BE}"/>
                </a:ext>
              </a:extLst>
            </p:cNvPr>
            <p:cNvCxnSpPr>
              <a:stCxn id="9" idx="2"/>
              <a:endCxn id="10" idx="1"/>
            </p:cNvCxnSpPr>
            <p:nvPr/>
          </p:nvCxnSpPr>
          <p:spPr>
            <a:xfrm rot="10800000" flipV="1">
              <a:off x="7743676" y="3077591"/>
              <a:ext cx="556542" cy="948549"/>
            </a:xfrm>
            <a:prstGeom prst="curvedConnector2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7025026F-5132-244C-A922-73D1C5669FE1}"/>
                </a:ext>
              </a:extLst>
            </p:cNvPr>
            <p:cNvCxnSpPr>
              <a:stCxn id="9" idx="5"/>
              <a:endCxn id="10" idx="6"/>
            </p:cNvCxnSpPr>
            <p:nvPr/>
          </p:nvCxnSpPr>
          <p:spPr>
            <a:xfrm rot="5400000">
              <a:off x="8034212" y="3475126"/>
              <a:ext cx="948549" cy="55654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13A35A-25AC-AD49-B7ED-F7AE938E40F2}"/>
              </a:ext>
            </a:extLst>
          </p:cNvPr>
          <p:cNvGrpSpPr/>
          <p:nvPr/>
        </p:nvGrpSpPr>
        <p:grpSpPr>
          <a:xfrm>
            <a:off x="7108270" y="4165043"/>
            <a:ext cx="1637479" cy="2117663"/>
            <a:chOff x="6481507" y="1593486"/>
            <a:chExt cx="2388727" cy="308921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371E7A-2A90-A648-9C51-99F0403E8ECE}"/>
                </a:ext>
              </a:extLst>
            </p:cNvPr>
            <p:cNvSpPr/>
            <p:nvPr/>
          </p:nvSpPr>
          <p:spPr>
            <a:xfrm>
              <a:off x="7263216" y="1593486"/>
              <a:ext cx="570017" cy="57001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4CBD73-C930-FF42-B60B-F6C923ED8A91}"/>
                </a:ext>
              </a:extLst>
            </p:cNvPr>
            <p:cNvSpPr/>
            <p:nvPr/>
          </p:nvSpPr>
          <p:spPr>
            <a:xfrm>
              <a:off x="6481507" y="2802570"/>
              <a:ext cx="570017" cy="57001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046901-C6B3-854A-9581-C7A64AC70A96}"/>
                </a:ext>
              </a:extLst>
            </p:cNvPr>
            <p:cNvSpPr/>
            <p:nvPr/>
          </p:nvSpPr>
          <p:spPr>
            <a:xfrm>
              <a:off x="8300218" y="279258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312B2-E7B7-DE4B-A099-F8D8887A6B7A}"/>
                </a:ext>
              </a:extLst>
            </p:cNvPr>
            <p:cNvSpPr/>
            <p:nvPr/>
          </p:nvSpPr>
          <p:spPr>
            <a:xfrm>
              <a:off x="7660199" y="3942664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00EE8A-DCEB-994C-92D7-C1BA7C11C3B5}"/>
                </a:ext>
              </a:extLst>
            </p:cNvPr>
            <p:cNvSpPr/>
            <p:nvPr/>
          </p:nvSpPr>
          <p:spPr>
            <a:xfrm>
              <a:off x="6835179" y="4112681"/>
              <a:ext cx="570016" cy="570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D04B474-8D73-E44A-B25D-92CB5AAF69A4}"/>
                </a:ext>
              </a:extLst>
            </p:cNvPr>
            <p:cNvCxnSpPr>
              <a:stCxn id="19" idx="7"/>
              <a:endCxn id="18" idx="3"/>
            </p:cNvCxnSpPr>
            <p:nvPr/>
          </p:nvCxnSpPr>
          <p:spPr>
            <a:xfrm flipV="1">
              <a:off x="6968046" y="2080025"/>
              <a:ext cx="378648" cy="80602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0D17C3-5CA9-7645-8F91-668D868330DE}"/>
                </a:ext>
              </a:extLst>
            </p:cNvPr>
            <p:cNvCxnSpPr>
              <a:stCxn id="18" idx="5"/>
              <a:endCxn id="20" idx="0"/>
            </p:cNvCxnSpPr>
            <p:nvPr/>
          </p:nvCxnSpPr>
          <p:spPr>
            <a:xfrm>
              <a:off x="7749756" y="2080025"/>
              <a:ext cx="835470" cy="71255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6CA447A-8509-9341-9797-D58CB13CAA5A}"/>
                </a:ext>
              </a:extLst>
            </p:cNvPr>
            <p:cNvCxnSpPr>
              <a:stCxn id="19" idx="6"/>
              <a:endCxn id="20" idx="1"/>
            </p:cNvCxnSpPr>
            <p:nvPr/>
          </p:nvCxnSpPr>
          <p:spPr>
            <a:xfrm flipV="1">
              <a:off x="7051524" y="2876061"/>
              <a:ext cx="1332171" cy="21151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33">
              <a:extLst>
                <a:ext uri="{FF2B5EF4-FFF2-40B4-BE49-F238E27FC236}">
                  <a16:creationId xmlns:a16="http://schemas.microsoft.com/office/drawing/2014/main" id="{70708D47-66D5-274A-9DB5-79AF3E5B4602}"/>
                </a:ext>
              </a:extLst>
            </p:cNvPr>
            <p:cNvCxnSpPr>
              <a:stCxn id="20" idx="3"/>
              <a:endCxn id="21" idx="7"/>
            </p:cNvCxnSpPr>
            <p:nvPr/>
          </p:nvCxnSpPr>
          <p:spPr>
            <a:xfrm flipH="1">
              <a:off x="8146738" y="3279123"/>
              <a:ext cx="236957" cy="74701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4BB6529-CE3D-F744-8CE1-E4D9A188B11C}"/>
              </a:ext>
            </a:extLst>
          </p:cNvPr>
          <p:cNvSpPr/>
          <p:nvPr/>
        </p:nvSpPr>
        <p:spPr>
          <a:xfrm>
            <a:off x="7160767" y="24933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300"/>
                </a:solidFill>
              </a:rPr>
              <a:t>2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76F72-A88A-8642-A1AE-5BDC54A16CB7}"/>
              </a:ext>
            </a:extLst>
          </p:cNvPr>
          <p:cNvSpPr/>
          <p:nvPr/>
        </p:nvSpPr>
        <p:spPr>
          <a:xfrm>
            <a:off x="7501980" y="203018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2F92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1CF7A8-B889-A547-B60E-B61B29807137}"/>
              </a:ext>
            </a:extLst>
          </p:cNvPr>
          <p:cNvSpPr/>
          <p:nvPr/>
        </p:nvSpPr>
        <p:spPr>
          <a:xfrm>
            <a:off x="7455293" y="47873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2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E1001D-95CA-984F-AC72-0FBF7DAA44CA}"/>
              </a:ext>
            </a:extLst>
          </p:cNvPr>
          <p:cNvSpPr/>
          <p:nvPr/>
        </p:nvSpPr>
        <p:spPr>
          <a:xfrm>
            <a:off x="7455293" y="552431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grap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999" y="1635575"/>
            <a:ext cx="5589843" cy="49900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51377" y="1780029"/>
            <a:ext cx="6595991" cy="462077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51377" y="1780029"/>
            <a:ext cx="6181312" cy="462077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 (aka graphs)</a:t>
            </a:r>
          </a:p>
        </p:txBody>
      </p:sp>
    </p:spTree>
    <p:extLst>
      <p:ext uri="{BB962C8B-B14F-4D97-AF65-F5344CB8AC3E}">
        <p14:creationId xmlns:p14="http://schemas.microsoft.com/office/powerpoint/2010/main" val="20454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Adjacency list     </a:t>
            </a:r>
            <a:r>
              <a:rPr lang="en-US" i="1" dirty="0"/>
              <a:t>vs.</a:t>
            </a:r>
            <a:r>
              <a:rPr lang="en-US" dirty="0"/>
              <a:t>    Adjacency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C9E12-DFD2-C947-B5B4-358F34898897}"/>
              </a:ext>
            </a:extLst>
          </p:cNvPr>
          <p:cNvSpPr/>
          <p:nvPr/>
        </p:nvSpPr>
        <p:spPr>
          <a:xfrm>
            <a:off x="228600" y="1752600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F91C-B99F-C04F-8911-8270F495D8D6}"/>
              </a:ext>
            </a:extLst>
          </p:cNvPr>
          <p:cNvSpPr/>
          <p:nvPr/>
        </p:nvSpPr>
        <p:spPr>
          <a:xfrm>
            <a:off x="228600" y="2639359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FCBE8-54AD-BB46-8682-43EA87C6A1DA}"/>
              </a:ext>
            </a:extLst>
          </p:cNvPr>
          <p:cNvSpPr/>
          <p:nvPr/>
        </p:nvSpPr>
        <p:spPr>
          <a:xfrm>
            <a:off x="228600" y="3526118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A6FE5-6152-9140-8843-10B1DE31765B}"/>
              </a:ext>
            </a:extLst>
          </p:cNvPr>
          <p:cNvSpPr/>
          <p:nvPr/>
        </p:nvSpPr>
        <p:spPr>
          <a:xfrm>
            <a:off x="228600" y="4412876"/>
            <a:ext cx="533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FC77E5-7A4E-3748-94E4-F9867BFB07FB}"/>
              </a:ext>
            </a:extLst>
          </p:cNvPr>
          <p:cNvCxnSpPr/>
          <p:nvPr/>
        </p:nvCxnSpPr>
        <p:spPr>
          <a:xfrm>
            <a:off x="495300" y="2209800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F03CCB-28EC-274C-8AFB-04CEF8455198}"/>
              </a:ext>
            </a:extLst>
          </p:cNvPr>
          <p:cNvCxnSpPr/>
          <p:nvPr/>
        </p:nvCxnSpPr>
        <p:spPr>
          <a:xfrm>
            <a:off x="495300" y="3096559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F74D37-28BB-3147-8AF7-472AC4CB0B79}"/>
              </a:ext>
            </a:extLst>
          </p:cNvPr>
          <p:cNvCxnSpPr/>
          <p:nvPr/>
        </p:nvCxnSpPr>
        <p:spPr>
          <a:xfrm>
            <a:off x="495300" y="3983318"/>
            <a:ext cx="0" cy="42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DCF75-1169-9049-B2FC-8DB234DD11AB}"/>
              </a:ext>
            </a:extLst>
          </p:cNvPr>
          <p:cNvSpPr/>
          <p:nvPr/>
        </p:nvSpPr>
        <p:spPr>
          <a:xfrm>
            <a:off x="2353235" y="17526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1A8AF-3720-794B-A7C5-1B4DB72F1AC7}"/>
              </a:ext>
            </a:extLst>
          </p:cNvPr>
          <p:cNvSpPr/>
          <p:nvPr/>
        </p:nvSpPr>
        <p:spPr>
          <a:xfrm>
            <a:off x="1290918" y="2639359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982D84-B23E-8748-97E5-39944F68E452}"/>
              </a:ext>
            </a:extLst>
          </p:cNvPr>
          <p:cNvSpPr/>
          <p:nvPr/>
        </p:nvSpPr>
        <p:spPr>
          <a:xfrm>
            <a:off x="2353235" y="3526118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C81EE-6540-F249-94D7-1BC8FDA8756B}"/>
              </a:ext>
            </a:extLst>
          </p:cNvPr>
          <p:cNvSpPr/>
          <p:nvPr/>
        </p:nvSpPr>
        <p:spPr>
          <a:xfrm>
            <a:off x="1290918" y="3535456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B58788-27CB-9E49-A45E-68EB0CA8CF45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>
            <a:off x="762000" y="1981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C599A7-14EA-8141-A1F4-5136820B17B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824318" y="1981200"/>
            <a:ext cx="52891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9A51B-7900-3643-A73A-332A165367C0}"/>
              </a:ext>
            </a:extLst>
          </p:cNvPr>
          <p:cNvSpPr/>
          <p:nvPr/>
        </p:nvSpPr>
        <p:spPr>
          <a:xfrm>
            <a:off x="1295400" y="1752600"/>
            <a:ext cx="5334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85F009-6DC4-9A42-A6C7-9948C1CE5CC5}"/>
              </a:ext>
            </a:extLst>
          </p:cNvPr>
          <p:cNvCxnSpPr>
            <a:cxnSpLocks/>
          </p:cNvCxnSpPr>
          <p:nvPr/>
        </p:nvCxnSpPr>
        <p:spPr>
          <a:xfrm>
            <a:off x="762000" y="2863477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785CE7-EAC1-2B4A-8015-0462CD86C457}"/>
              </a:ext>
            </a:extLst>
          </p:cNvPr>
          <p:cNvCxnSpPr>
            <a:cxnSpLocks/>
          </p:cNvCxnSpPr>
          <p:nvPr/>
        </p:nvCxnSpPr>
        <p:spPr>
          <a:xfrm>
            <a:off x="762000" y="37640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83A415-1516-4F42-82AC-3385B431B43B}"/>
              </a:ext>
            </a:extLst>
          </p:cNvPr>
          <p:cNvCxnSpPr>
            <a:cxnSpLocks/>
          </p:cNvCxnSpPr>
          <p:nvPr/>
        </p:nvCxnSpPr>
        <p:spPr>
          <a:xfrm>
            <a:off x="1824318" y="3764056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A676EB-4D9B-E748-9510-10C29FCA9020}"/>
              </a:ext>
            </a:extLst>
          </p:cNvPr>
          <p:cNvSpPr txBox="1"/>
          <p:nvPr/>
        </p:nvSpPr>
        <p:spPr>
          <a:xfrm>
            <a:off x="1381350" y="4682978"/>
            <a:ext cx="6381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Efficiency: Time to determine whether </a:t>
            </a:r>
            <a:b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</a:br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edge from </a:t>
            </a:r>
            <a:r>
              <a:rPr lang="en-US" sz="3200" i="1" dirty="0">
                <a:solidFill>
                  <a:srgbClr val="0432FF"/>
                </a:solidFill>
                <a:latin typeface="Tw Cen MT" panose="020B0602020104020603" pitchFamily="34" charset="77"/>
              </a:rPr>
              <a:t>v</a:t>
            </a:r>
            <a:r>
              <a:rPr lang="en-US" sz="3200" i="1" baseline="-25000" dirty="0">
                <a:solidFill>
                  <a:srgbClr val="0432FF"/>
                </a:solidFill>
                <a:latin typeface="Tw Cen MT" panose="020B0602020104020603" pitchFamily="34" charset="77"/>
              </a:rPr>
              <a:t>1</a:t>
            </a:r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 to </a:t>
            </a:r>
            <a:r>
              <a:rPr lang="en-US" sz="3200" i="1" dirty="0">
                <a:solidFill>
                  <a:srgbClr val="0432FF"/>
                </a:solidFill>
                <a:latin typeface="Tw Cen MT" panose="020B0602020104020603" pitchFamily="34" charset="77"/>
              </a:rPr>
              <a:t>v</a:t>
            </a:r>
            <a:r>
              <a:rPr lang="en-US" sz="3200" i="1" baseline="-25000" dirty="0">
                <a:solidFill>
                  <a:srgbClr val="0432FF"/>
                </a:solidFill>
                <a:latin typeface="Tw Cen MT" panose="020B0602020104020603" pitchFamily="34" charset="77"/>
              </a:rPr>
              <a:t>2</a:t>
            </a:r>
            <a:r>
              <a:rPr lang="en-US" sz="3200" dirty="0">
                <a:solidFill>
                  <a:srgbClr val="0432FF"/>
                </a:solidFill>
                <a:latin typeface="Tw Cen MT" panose="020B0602020104020603" pitchFamily="34" charset="77"/>
              </a:rPr>
              <a:t> exists?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B5E09A-246D-2E41-AE96-BEDE52B87673}"/>
              </a:ext>
            </a:extLst>
          </p:cNvPr>
          <p:cNvSpPr txBox="1"/>
          <p:nvPr/>
        </p:nvSpPr>
        <p:spPr>
          <a:xfrm>
            <a:off x="356347" y="5766173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O(|</a:t>
            </a:r>
            <a:r>
              <a:rPr lang="en-US" sz="3200" i="1" dirty="0">
                <a:latin typeface="Tw Cen MT" panose="020B0602020104020603" pitchFamily="34" charset="77"/>
              </a:rPr>
              <a:t>V</a:t>
            </a:r>
            <a:r>
              <a:rPr lang="en-US" sz="3200" dirty="0">
                <a:latin typeface="Tw Cen MT" panose="020B0602020104020603" pitchFamily="34" charset="77"/>
              </a:rPr>
              <a:t>| + |</a:t>
            </a:r>
            <a:r>
              <a:rPr lang="en-US" sz="3200" i="1" dirty="0">
                <a:latin typeface="Tw Cen MT" panose="020B0602020104020603" pitchFamily="34" charset="77"/>
              </a:rPr>
              <a:t>E</a:t>
            </a:r>
            <a:r>
              <a:rPr lang="en-US" sz="3200" dirty="0">
                <a:latin typeface="Tw Cen MT" panose="020B0602020104020603" pitchFamily="34" charset="77"/>
              </a:rPr>
              <a:t>|)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988760-F786-2C47-BBAE-C0057C9A734F}"/>
              </a:ext>
            </a:extLst>
          </p:cNvPr>
          <p:cNvSpPr txBox="1"/>
          <p:nvPr/>
        </p:nvSpPr>
        <p:spPr>
          <a:xfrm>
            <a:off x="7744720" y="5760196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O(1)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AD6084F-E858-C845-AE15-578B9FA3171D}"/>
              </a:ext>
            </a:extLst>
          </p:cNvPr>
          <p:cNvGraphicFramePr>
            <a:graphicFrameLocks noGrp="1"/>
          </p:cNvGraphicFramePr>
          <p:nvPr/>
        </p:nvGraphicFramePr>
        <p:xfrm>
          <a:off x="6127490" y="1604681"/>
          <a:ext cx="28956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308276917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6232057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54679292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07884955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46767785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08103025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3608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7996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141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0976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1075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8192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31DCF19-67B4-C54D-9C3C-7964447D1D9B}"/>
              </a:ext>
            </a:extLst>
          </p:cNvPr>
          <p:cNvSpPr txBox="1"/>
          <p:nvPr/>
        </p:nvSpPr>
        <p:spPr>
          <a:xfrm>
            <a:off x="356347" y="6267949"/>
            <a:ext cx="5489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w Cen MT" panose="020B0602020104020603" pitchFamily="34" charset="77"/>
              </a:rPr>
              <a:t>Tighter: O(|</a:t>
            </a:r>
            <a:r>
              <a:rPr lang="en-US" sz="3200" i="1" dirty="0">
                <a:solidFill>
                  <a:schemeClr val="accent2"/>
                </a:solidFill>
                <a:latin typeface="Tw Cen MT" panose="020B0602020104020603" pitchFamily="34" charset="77"/>
              </a:rPr>
              <a:t>V</a:t>
            </a:r>
            <a:r>
              <a:rPr lang="en-US" sz="3200" dirty="0">
                <a:solidFill>
                  <a:schemeClr val="accent2"/>
                </a:solidFill>
                <a:latin typeface="Tw Cen MT" panose="020B0602020104020603" pitchFamily="34" charset="77"/>
              </a:rPr>
              <a:t>| + outdegree(</a:t>
            </a:r>
            <a:r>
              <a:rPr lang="en-US" sz="3200" i="1" dirty="0">
                <a:solidFill>
                  <a:schemeClr val="accent2"/>
                </a:solidFill>
                <a:latin typeface="Tw Cen MT" panose="020B0602020104020603" pitchFamily="34" charset="77"/>
              </a:rPr>
              <a:t>v</a:t>
            </a:r>
            <a:r>
              <a:rPr lang="en-US" sz="3200" i="1" baseline="-25000" dirty="0">
                <a:solidFill>
                  <a:schemeClr val="accent2"/>
                </a:solidFill>
                <a:latin typeface="Tw Cen MT" panose="020B0602020104020603" pitchFamily="34" charset="77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Tw Cen MT" panose="020B0602020104020603" pitchFamily="34" charset="77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49618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Adjacency list     </a:t>
            </a:r>
            <a:r>
              <a:rPr lang="en-US" i="1" dirty="0"/>
              <a:t>vs.</a:t>
            </a:r>
            <a:r>
              <a:rPr lang="en-US" dirty="0"/>
              <a:t>    Adjacency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BD3D3D-18D2-FA47-91E2-9499D8CDE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93273"/>
              </p:ext>
            </p:extLst>
          </p:nvPr>
        </p:nvGraphicFramePr>
        <p:xfrm>
          <a:off x="152401" y="2133600"/>
          <a:ext cx="8839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70">
                  <a:extLst>
                    <a:ext uri="{9D8B030D-6E8A-4147-A177-3AD203B41FA5}">
                      <a16:colId xmlns:a16="http://schemas.microsoft.com/office/drawing/2014/main" val="54955183"/>
                    </a:ext>
                  </a:extLst>
                </a:gridCol>
                <a:gridCol w="3981622">
                  <a:extLst>
                    <a:ext uri="{9D8B030D-6E8A-4147-A177-3AD203B41FA5}">
                      <a16:colId xmlns:a16="http://schemas.microsoft.com/office/drawing/2014/main" val="3762211909"/>
                    </a:ext>
                  </a:extLst>
                </a:gridCol>
                <a:gridCol w="2229708">
                  <a:extLst>
                    <a:ext uri="{9D8B030D-6E8A-4147-A177-3AD203B41FA5}">
                      <a16:colId xmlns:a16="http://schemas.microsoft.com/office/drawing/2014/main" val="4088784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19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|</a:t>
                      </a:r>
                      <a:r>
                        <a:rPr lang="en-US" sz="2800" i="1" dirty="0"/>
                        <a:t>E</a:t>
                      </a:r>
                      <a:r>
                        <a:rPr lang="en-US" sz="2800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23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|</a:t>
                      </a:r>
                      <a:r>
                        <a:rPr lang="en-US" sz="2800" i="1" dirty="0"/>
                        <a:t>E</a:t>
                      </a:r>
                      <a:r>
                        <a:rPr lang="en-US" sz="2800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to visit all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9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od(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1</a:t>
                      </a:r>
                      <a:r>
                        <a:rPr lang="en-US" sz="2800" dirty="0"/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to find edge (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1</a:t>
                      </a:r>
                      <a:r>
                        <a:rPr lang="en-US" sz="2800" dirty="0"/>
                        <a:t>,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5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355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Adjacency list     </a:t>
            </a:r>
            <a:r>
              <a:rPr lang="en-US" i="1" dirty="0"/>
              <a:t>vs.</a:t>
            </a:r>
            <a:r>
              <a:rPr lang="en-US" dirty="0"/>
              <a:t>    Adjacency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BD3D3D-18D2-FA47-91E2-9499D8CDE3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1" y="2133600"/>
          <a:ext cx="8839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70">
                  <a:extLst>
                    <a:ext uri="{9D8B030D-6E8A-4147-A177-3AD203B41FA5}">
                      <a16:colId xmlns:a16="http://schemas.microsoft.com/office/drawing/2014/main" val="54955183"/>
                    </a:ext>
                  </a:extLst>
                </a:gridCol>
                <a:gridCol w="3981622">
                  <a:extLst>
                    <a:ext uri="{9D8B030D-6E8A-4147-A177-3AD203B41FA5}">
                      <a16:colId xmlns:a16="http://schemas.microsoft.com/office/drawing/2014/main" val="3762211909"/>
                    </a:ext>
                  </a:extLst>
                </a:gridCol>
                <a:gridCol w="2229708">
                  <a:extLst>
                    <a:ext uri="{9D8B030D-6E8A-4147-A177-3AD203B41FA5}">
                      <a16:colId xmlns:a16="http://schemas.microsoft.com/office/drawing/2014/main" val="4088784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19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|</a:t>
                      </a:r>
                      <a:r>
                        <a:rPr lang="en-US" sz="2800" i="1" dirty="0"/>
                        <a:t>E</a:t>
                      </a:r>
                      <a:r>
                        <a:rPr lang="en-US" sz="2800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23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|</a:t>
                      </a:r>
                      <a:r>
                        <a:rPr lang="en-US" sz="2800" i="1" dirty="0"/>
                        <a:t>E</a:t>
                      </a:r>
                      <a:r>
                        <a:rPr lang="en-US" sz="2800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to visit all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9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od(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1</a:t>
                      </a:r>
                      <a:r>
                        <a:rPr lang="en-US" sz="2800" dirty="0"/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to find edge (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1</a:t>
                      </a:r>
                      <a:r>
                        <a:rPr lang="en-US" sz="2800" dirty="0"/>
                        <a:t>,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5315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10D9569-0113-1547-8799-2054A32F7344}"/>
              </a:ext>
            </a:extLst>
          </p:cNvPr>
          <p:cNvSpPr/>
          <p:nvPr/>
        </p:nvSpPr>
        <p:spPr>
          <a:xfrm>
            <a:off x="838200" y="5791200"/>
            <a:ext cx="7315200" cy="304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62D439-E9EA-EC4D-9330-5CFB861DA38E}"/>
              </a:ext>
            </a:extLst>
          </p:cNvPr>
          <p:cNvSpPr txBox="1"/>
          <p:nvPr/>
        </p:nvSpPr>
        <p:spPr>
          <a:xfrm>
            <a:off x="257735" y="6248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77"/>
              </a:rPr>
              <a:t>Sparse</a:t>
            </a:r>
            <a:endParaRPr lang="en-US" baseline="30000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FF5E77-79B5-2245-9926-D2F772863B66}"/>
              </a:ext>
            </a:extLst>
          </p:cNvPr>
          <p:cNvSpPr txBox="1"/>
          <p:nvPr/>
        </p:nvSpPr>
        <p:spPr>
          <a:xfrm>
            <a:off x="6182631" y="6248399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Dense</a:t>
            </a:r>
            <a:endParaRPr lang="en-US" baseline="30000" dirty="0">
              <a:solidFill>
                <a:schemeClr val="bg2">
                  <a:lumMod val="50000"/>
                </a:schemeClr>
              </a:solidFill>
              <a:latin typeface="Tw Cen MT" panose="020B0602020104020603" pitchFamily="34" charset="77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4EF25F-DEDF-F046-BBB9-1597FBBC7F5E}"/>
              </a:ext>
            </a:extLst>
          </p:cNvPr>
          <p:cNvGrpSpPr/>
          <p:nvPr/>
        </p:nvGrpSpPr>
        <p:grpSpPr>
          <a:xfrm>
            <a:off x="6400800" y="5078081"/>
            <a:ext cx="693444" cy="650747"/>
            <a:chOff x="4279900" y="2212975"/>
            <a:chExt cx="1360488" cy="1352550"/>
          </a:xfrm>
        </p:grpSpPr>
        <p:sp>
          <p:nvSpPr>
            <p:cNvPr id="32" name="Oval 42">
              <a:extLst>
                <a:ext uri="{FF2B5EF4-FFF2-40B4-BE49-F238E27FC236}">
                  <a16:creationId xmlns:a16="http://schemas.microsoft.com/office/drawing/2014/main" id="{17025DC6-BA9D-7242-BC4B-2FDD0ED3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23B8524-5150-0B42-ACBE-4B13AEDA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2129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Oval 44">
              <a:extLst>
                <a:ext uri="{FF2B5EF4-FFF2-40B4-BE49-F238E27FC236}">
                  <a16:creationId xmlns:a16="http://schemas.microsoft.com/office/drawing/2014/main" id="{F9FD1E71-8BBA-E042-8CFD-0F18C7C8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Oval 45">
              <a:extLst>
                <a:ext uri="{FF2B5EF4-FFF2-40B4-BE49-F238E27FC236}">
                  <a16:creationId xmlns:a16="http://schemas.microsoft.com/office/drawing/2014/main" id="{22B8E986-EBF9-4A41-8883-7C666DAB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4686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EA72A86E-B156-AE4C-80CE-48EBF84A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4766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47">
              <a:extLst>
                <a:ext uri="{FF2B5EF4-FFF2-40B4-BE49-F238E27FC236}">
                  <a16:creationId xmlns:a16="http://schemas.microsoft.com/office/drawing/2014/main" id="{5C8951F7-96EE-3A43-BE6B-C0F63E47C064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356100" y="2289175"/>
              <a:ext cx="558800" cy="4000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48">
              <a:extLst>
                <a:ext uri="{FF2B5EF4-FFF2-40B4-BE49-F238E27FC236}">
                  <a16:creationId xmlns:a16="http://schemas.microsoft.com/office/drawing/2014/main" id="{7CC998EE-DF46-7742-BEA6-CAE09E6E5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2765425"/>
              <a:ext cx="284163" cy="7159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AutoShape 49">
              <a:extLst>
                <a:ext uri="{FF2B5EF4-FFF2-40B4-BE49-F238E27FC236}">
                  <a16:creationId xmlns:a16="http://schemas.microsoft.com/office/drawing/2014/main" id="{0EA1C767-0900-4549-834F-1997DAD4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2289175"/>
              <a:ext cx="585788" cy="4000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50">
              <a:extLst>
                <a:ext uri="{FF2B5EF4-FFF2-40B4-BE49-F238E27FC236}">
                  <a16:creationId xmlns:a16="http://schemas.microsoft.com/office/drawing/2014/main" id="{85FA5B87-E87E-C54A-8FAE-0C6D8018B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713" y="3513138"/>
              <a:ext cx="612775" cy="7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51">
              <a:extLst>
                <a:ext uri="{FF2B5EF4-FFF2-40B4-BE49-F238E27FC236}">
                  <a16:creationId xmlns:a16="http://schemas.microsoft.com/office/drawing/2014/main" id="{CD753369-64D8-C441-AC1E-17A254CA06E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341938" y="2765425"/>
              <a:ext cx="254000" cy="711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52">
              <a:extLst>
                <a:ext uri="{FF2B5EF4-FFF2-40B4-BE49-F238E27FC236}">
                  <a16:creationId xmlns:a16="http://schemas.microsoft.com/office/drawing/2014/main" id="{562378CB-E6D8-A740-9A90-14D9A8B0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2752725"/>
              <a:ext cx="954088" cy="736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38FE3F36-333C-C346-AFD2-1D6A6F05F24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672013" y="2752725"/>
              <a:ext cx="892175" cy="7286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Line 66">
              <a:extLst>
                <a:ext uri="{FF2B5EF4-FFF2-40B4-BE49-F238E27FC236}">
                  <a16:creationId xmlns:a16="http://schemas.microsoft.com/office/drawing/2014/main" id="{24CAC455-7F6F-684A-B021-C4D2C1C89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800" y="2720975"/>
              <a:ext cx="1182688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67">
              <a:extLst>
                <a:ext uri="{FF2B5EF4-FFF2-40B4-BE49-F238E27FC236}">
                  <a16:creationId xmlns:a16="http://schemas.microsoft.com/office/drawing/2014/main" id="{483D56B1-E0FA-754C-A7E0-F1D2CBA5949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640263" y="2301875"/>
              <a:ext cx="306387" cy="116681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68">
              <a:extLst>
                <a:ext uri="{FF2B5EF4-FFF2-40B4-BE49-F238E27FC236}">
                  <a16:creationId xmlns:a16="http://schemas.microsoft.com/office/drawing/2014/main" id="{5C278D40-7C79-E34B-B296-9DFDE35377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46650" y="2301875"/>
              <a:ext cx="395288" cy="11747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298CC8-CF5E-3A4F-8B28-694316388CE1}"/>
              </a:ext>
            </a:extLst>
          </p:cNvPr>
          <p:cNvGrpSpPr/>
          <p:nvPr/>
        </p:nvGrpSpPr>
        <p:grpSpPr>
          <a:xfrm>
            <a:off x="811306" y="5078081"/>
            <a:ext cx="723900" cy="653808"/>
            <a:chOff x="4279900" y="2212975"/>
            <a:chExt cx="1360488" cy="1352550"/>
          </a:xfrm>
        </p:grpSpPr>
        <p:sp>
          <p:nvSpPr>
            <p:cNvPr id="49" name="Oval 42">
              <a:extLst>
                <a:ext uri="{FF2B5EF4-FFF2-40B4-BE49-F238E27FC236}">
                  <a16:creationId xmlns:a16="http://schemas.microsoft.com/office/drawing/2014/main" id="{C9AC0D3A-5F4A-5A4E-863F-96B8035A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Oval 43">
              <a:extLst>
                <a:ext uri="{FF2B5EF4-FFF2-40B4-BE49-F238E27FC236}">
                  <a16:creationId xmlns:a16="http://schemas.microsoft.com/office/drawing/2014/main" id="{6DC2CDA9-7F4A-C041-9A8F-398D26D99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2129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Oval 44">
              <a:extLst>
                <a:ext uri="{FF2B5EF4-FFF2-40B4-BE49-F238E27FC236}">
                  <a16:creationId xmlns:a16="http://schemas.microsoft.com/office/drawing/2014/main" id="{A9E893F1-09F9-5248-98BE-70AFBE79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Oval 45">
              <a:extLst>
                <a:ext uri="{FF2B5EF4-FFF2-40B4-BE49-F238E27FC236}">
                  <a16:creationId xmlns:a16="http://schemas.microsoft.com/office/drawing/2014/main" id="{EA53F7FA-3E71-664E-9094-40648CF6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4686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46">
              <a:extLst>
                <a:ext uri="{FF2B5EF4-FFF2-40B4-BE49-F238E27FC236}">
                  <a16:creationId xmlns:a16="http://schemas.microsoft.com/office/drawing/2014/main" id="{A638298A-7279-D04C-8706-AF2135E62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4766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797028E-68FA-A345-A6E2-50659980FBA0}"/>
              </a:ext>
            </a:extLst>
          </p:cNvPr>
          <p:cNvSpPr txBox="1"/>
          <p:nvPr/>
        </p:nvSpPr>
        <p:spPr>
          <a:xfrm>
            <a:off x="7448138" y="5284857"/>
            <a:ext cx="1677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w Cen MT" panose="020B0602020104020603" pitchFamily="34" charset="77"/>
              </a:rPr>
              <a:t>Max # edges = |V|</a:t>
            </a:r>
            <a:r>
              <a:rPr lang="en-US" sz="2000" baseline="30000" dirty="0">
                <a:latin typeface="Tw Cen MT" panose="020B0602020104020603" pitchFamily="34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9779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Adjacency list     </a:t>
            </a:r>
            <a:r>
              <a:rPr lang="en-US" i="1" dirty="0"/>
              <a:t>vs.</a:t>
            </a:r>
            <a:r>
              <a:rPr lang="en-US" dirty="0"/>
              <a:t>    Adjacency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BD3D3D-18D2-FA47-91E2-9499D8CDE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36691"/>
              </p:ext>
            </p:extLst>
          </p:nvPr>
        </p:nvGraphicFramePr>
        <p:xfrm>
          <a:off x="152401" y="2133600"/>
          <a:ext cx="8839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70">
                  <a:extLst>
                    <a:ext uri="{9D8B030D-6E8A-4147-A177-3AD203B41FA5}">
                      <a16:colId xmlns:a16="http://schemas.microsoft.com/office/drawing/2014/main" val="54955183"/>
                    </a:ext>
                  </a:extLst>
                </a:gridCol>
                <a:gridCol w="3981622">
                  <a:extLst>
                    <a:ext uri="{9D8B030D-6E8A-4147-A177-3AD203B41FA5}">
                      <a16:colId xmlns:a16="http://schemas.microsoft.com/office/drawing/2014/main" val="3762211909"/>
                    </a:ext>
                  </a:extLst>
                </a:gridCol>
                <a:gridCol w="2229708">
                  <a:extLst>
                    <a:ext uri="{9D8B030D-6E8A-4147-A177-3AD203B41FA5}">
                      <a16:colId xmlns:a16="http://schemas.microsoft.com/office/drawing/2014/main" val="4088784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19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|</a:t>
                      </a:r>
                      <a:r>
                        <a:rPr lang="en-US" sz="2800" i="1" dirty="0"/>
                        <a:t>E</a:t>
                      </a:r>
                      <a:r>
                        <a:rPr lang="en-US" sz="2800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23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|</a:t>
                      </a:r>
                      <a:r>
                        <a:rPr lang="en-US" sz="2800" i="1" dirty="0"/>
                        <a:t>E</a:t>
                      </a:r>
                      <a:r>
                        <a:rPr lang="en-US" sz="2800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to visit all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9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od(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1</a:t>
                      </a:r>
                      <a:r>
                        <a:rPr lang="en-US" sz="2800" dirty="0"/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to find edge (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1</a:t>
                      </a:r>
                      <a:r>
                        <a:rPr lang="en-US" sz="2800" dirty="0"/>
                        <a:t>,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5315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10D9569-0113-1547-8799-2054A32F7344}"/>
              </a:ext>
            </a:extLst>
          </p:cNvPr>
          <p:cNvSpPr/>
          <p:nvPr/>
        </p:nvSpPr>
        <p:spPr>
          <a:xfrm>
            <a:off x="838200" y="5791200"/>
            <a:ext cx="7315200" cy="304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62D439-E9EA-EC4D-9330-5CFB861DA38E}"/>
              </a:ext>
            </a:extLst>
          </p:cNvPr>
          <p:cNvSpPr txBox="1"/>
          <p:nvPr/>
        </p:nvSpPr>
        <p:spPr>
          <a:xfrm>
            <a:off x="257735" y="6248400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77"/>
              </a:rPr>
              <a:t>Sparse: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77"/>
              </a:rPr>
              <a:t>|E| ≪ |V|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FF5E77-79B5-2245-9926-D2F772863B66}"/>
              </a:ext>
            </a:extLst>
          </p:cNvPr>
          <p:cNvSpPr txBox="1"/>
          <p:nvPr/>
        </p:nvSpPr>
        <p:spPr>
          <a:xfrm>
            <a:off x="6182631" y="6248399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Dense: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|E| ≈ |V|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4EF25F-DEDF-F046-BBB9-1597FBBC7F5E}"/>
              </a:ext>
            </a:extLst>
          </p:cNvPr>
          <p:cNvGrpSpPr/>
          <p:nvPr/>
        </p:nvGrpSpPr>
        <p:grpSpPr>
          <a:xfrm>
            <a:off x="6400800" y="5078081"/>
            <a:ext cx="693444" cy="650747"/>
            <a:chOff x="4279900" y="2212975"/>
            <a:chExt cx="1360488" cy="1352550"/>
          </a:xfrm>
        </p:grpSpPr>
        <p:sp>
          <p:nvSpPr>
            <p:cNvPr id="32" name="Oval 42">
              <a:extLst>
                <a:ext uri="{FF2B5EF4-FFF2-40B4-BE49-F238E27FC236}">
                  <a16:creationId xmlns:a16="http://schemas.microsoft.com/office/drawing/2014/main" id="{17025DC6-BA9D-7242-BC4B-2FDD0ED3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223B8524-5150-0B42-ACBE-4B13AEDA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2129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Oval 44">
              <a:extLst>
                <a:ext uri="{FF2B5EF4-FFF2-40B4-BE49-F238E27FC236}">
                  <a16:creationId xmlns:a16="http://schemas.microsoft.com/office/drawing/2014/main" id="{F9FD1E71-8BBA-E042-8CFD-0F18C7C8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Oval 45">
              <a:extLst>
                <a:ext uri="{FF2B5EF4-FFF2-40B4-BE49-F238E27FC236}">
                  <a16:creationId xmlns:a16="http://schemas.microsoft.com/office/drawing/2014/main" id="{22B8E986-EBF9-4A41-8883-7C666DAB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4686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EA72A86E-B156-AE4C-80CE-48EBF84A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4766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47">
              <a:extLst>
                <a:ext uri="{FF2B5EF4-FFF2-40B4-BE49-F238E27FC236}">
                  <a16:creationId xmlns:a16="http://schemas.microsoft.com/office/drawing/2014/main" id="{5C8951F7-96EE-3A43-BE6B-C0F63E47C064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356100" y="2289175"/>
              <a:ext cx="558800" cy="4000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AutoShape 48">
              <a:extLst>
                <a:ext uri="{FF2B5EF4-FFF2-40B4-BE49-F238E27FC236}">
                  <a16:creationId xmlns:a16="http://schemas.microsoft.com/office/drawing/2014/main" id="{7CC998EE-DF46-7742-BEA6-CAE09E6E5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2765425"/>
              <a:ext cx="284163" cy="7159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AutoShape 49">
              <a:extLst>
                <a:ext uri="{FF2B5EF4-FFF2-40B4-BE49-F238E27FC236}">
                  <a16:creationId xmlns:a16="http://schemas.microsoft.com/office/drawing/2014/main" id="{0EA1C767-0900-4549-834F-1997DAD4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2289175"/>
              <a:ext cx="585788" cy="4000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50">
              <a:extLst>
                <a:ext uri="{FF2B5EF4-FFF2-40B4-BE49-F238E27FC236}">
                  <a16:creationId xmlns:a16="http://schemas.microsoft.com/office/drawing/2014/main" id="{85FA5B87-E87E-C54A-8FAE-0C6D8018B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713" y="3513138"/>
              <a:ext cx="612775" cy="7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51">
              <a:extLst>
                <a:ext uri="{FF2B5EF4-FFF2-40B4-BE49-F238E27FC236}">
                  <a16:creationId xmlns:a16="http://schemas.microsoft.com/office/drawing/2014/main" id="{CD753369-64D8-C441-AC1E-17A254CA06E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341938" y="2765425"/>
              <a:ext cx="254000" cy="711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52">
              <a:extLst>
                <a:ext uri="{FF2B5EF4-FFF2-40B4-BE49-F238E27FC236}">
                  <a16:creationId xmlns:a16="http://schemas.microsoft.com/office/drawing/2014/main" id="{562378CB-E6D8-A740-9A90-14D9A8B0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2752725"/>
              <a:ext cx="954088" cy="736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38FE3F36-333C-C346-AFD2-1D6A6F05F24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672013" y="2752725"/>
              <a:ext cx="892175" cy="7286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Line 66">
              <a:extLst>
                <a:ext uri="{FF2B5EF4-FFF2-40B4-BE49-F238E27FC236}">
                  <a16:creationId xmlns:a16="http://schemas.microsoft.com/office/drawing/2014/main" id="{24CAC455-7F6F-684A-B021-C4D2C1C89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800" y="2720975"/>
              <a:ext cx="1182688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67">
              <a:extLst>
                <a:ext uri="{FF2B5EF4-FFF2-40B4-BE49-F238E27FC236}">
                  <a16:creationId xmlns:a16="http://schemas.microsoft.com/office/drawing/2014/main" id="{483D56B1-E0FA-754C-A7E0-F1D2CBA5949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640263" y="2301875"/>
              <a:ext cx="306387" cy="116681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68">
              <a:extLst>
                <a:ext uri="{FF2B5EF4-FFF2-40B4-BE49-F238E27FC236}">
                  <a16:creationId xmlns:a16="http://schemas.microsoft.com/office/drawing/2014/main" id="{5C278D40-7C79-E34B-B296-9DFDE35377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46650" y="2301875"/>
              <a:ext cx="395288" cy="11747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298CC8-CF5E-3A4F-8B28-694316388CE1}"/>
              </a:ext>
            </a:extLst>
          </p:cNvPr>
          <p:cNvGrpSpPr/>
          <p:nvPr/>
        </p:nvGrpSpPr>
        <p:grpSpPr>
          <a:xfrm>
            <a:off x="811306" y="5078081"/>
            <a:ext cx="723900" cy="653808"/>
            <a:chOff x="4279900" y="2212975"/>
            <a:chExt cx="1360488" cy="1352550"/>
          </a:xfrm>
        </p:grpSpPr>
        <p:sp>
          <p:nvSpPr>
            <p:cNvPr id="49" name="Oval 42">
              <a:extLst>
                <a:ext uri="{FF2B5EF4-FFF2-40B4-BE49-F238E27FC236}">
                  <a16:creationId xmlns:a16="http://schemas.microsoft.com/office/drawing/2014/main" id="{C9AC0D3A-5F4A-5A4E-863F-96B8035A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Oval 43">
              <a:extLst>
                <a:ext uri="{FF2B5EF4-FFF2-40B4-BE49-F238E27FC236}">
                  <a16:creationId xmlns:a16="http://schemas.microsoft.com/office/drawing/2014/main" id="{6DC2CDA9-7F4A-C041-9A8F-398D26D99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2129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Oval 44">
              <a:extLst>
                <a:ext uri="{FF2B5EF4-FFF2-40B4-BE49-F238E27FC236}">
                  <a16:creationId xmlns:a16="http://schemas.microsoft.com/office/drawing/2014/main" id="{A9E893F1-09F9-5248-98BE-70AFBE79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Oval 45">
              <a:extLst>
                <a:ext uri="{FF2B5EF4-FFF2-40B4-BE49-F238E27FC236}">
                  <a16:creationId xmlns:a16="http://schemas.microsoft.com/office/drawing/2014/main" id="{EA53F7FA-3E71-664E-9094-40648CF6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4686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46">
              <a:extLst>
                <a:ext uri="{FF2B5EF4-FFF2-40B4-BE49-F238E27FC236}">
                  <a16:creationId xmlns:a16="http://schemas.microsoft.com/office/drawing/2014/main" id="{A638298A-7279-D04C-8706-AF2135E62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4766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797028E-68FA-A345-A6E2-50659980FBA0}"/>
              </a:ext>
            </a:extLst>
          </p:cNvPr>
          <p:cNvSpPr txBox="1"/>
          <p:nvPr/>
        </p:nvSpPr>
        <p:spPr>
          <a:xfrm>
            <a:off x="7448138" y="5284857"/>
            <a:ext cx="1677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w Cen MT" panose="020B0602020104020603" pitchFamily="34" charset="77"/>
              </a:rPr>
              <a:t>Max # edges = |V|</a:t>
            </a:r>
            <a:r>
              <a:rPr lang="en-US" sz="2000" baseline="30000" dirty="0">
                <a:latin typeface="Tw Cen MT" panose="020B0602020104020603" pitchFamily="34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3050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8EF-1B13-8249-972F-6B489146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Adjacency list     </a:t>
            </a:r>
            <a:r>
              <a:rPr lang="en-US" i="1" dirty="0"/>
              <a:t>vs.</a:t>
            </a:r>
            <a:r>
              <a:rPr lang="en-US" dirty="0"/>
              <a:t>    Adjacency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BAEF-C491-8343-A142-40735B6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BD3D3D-18D2-FA47-91E2-9499D8CDE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97509"/>
              </p:ext>
            </p:extLst>
          </p:nvPr>
        </p:nvGraphicFramePr>
        <p:xfrm>
          <a:off x="152401" y="2133600"/>
          <a:ext cx="8839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70">
                  <a:extLst>
                    <a:ext uri="{9D8B030D-6E8A-4147-A177-3AD203B41FA5}">
                      <a16:colId xmlns:a16="http://schemas.microsoft.com/office/drawing/2014/main" val="54955183"/>
                    </a:ext>
                  </a:extLst>
                </a:gridCol>
                <a:gridCol w="3981622">
                  <a:extLst>
                    <a:ext uri="{9D8B030D-6E8A-4147-A177-3AD203B41FA5}">
                      <a16:colId xmlns:a16="http://schemas.microsoft.com/office/drawing/2014/main" val="3762211909"/>
                    </a:ext>
                  </a:extLst>
                </a:gridCol>
                <a:gridCol w="2229708">
                  <a:extLst>
                    <a:ext uri="{9D8B030D-6E8A-4147-A177-3AD203B41FA5}">
                      <a16:colId xmlns:a16="http://schemas.microsoft.com/office/drawing/2014/main" val="4088784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19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|</a:t>
                      </a:r>
                      <a:r>
                        <a:rPr lang="en-US" sz="2800" i="1" dirty="0"/>
                        <a:t>E</a:t>
                      </a:r>
                      <a:r>
                        <a:rPr lang="en-US" sz="2800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23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|</a:t>
                      </a:r>
                      <a:r>
                        <a:rPr lang="en-US" sz="2800" i="1" dirty="0"/>
                        <a:t>E</a:t>
                      </a:r>
                      <a:r>
                        <a:rPr lang="en-US" sz="2800" dirty="0"/>
                        <a:t>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to visit all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9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O(|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dirty="0"/>
                        <a:t>| + od(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1</a:t>
                      </a:r>
                      <a:r>
                        <a:rPr lang="en-US" sz="2800" dirty="0"/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to find edge (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1</a:t>
                      </a:r>
                      <a:r>
                        <a:rPr lang="en-US" sz="2800" dirty="0"/>
                        <a:t>,</a:t>
                      </a:r>
                      <a:r>
                        <a:rPr lang="en-US" sz="2800" i="1" dirty="0"/>
                        <a:t>v</a:t>
                      </a:r>
                      <a:r>
                        <a:rPr lang="en-US" sz="2800" i="1" baseline="-25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5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Sparse 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Better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Dense graphs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2201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10D9569-0113-1547-8799-2054A32F7344}"/>
              </a:ext>
            </a:extLst>
          </p:cNvPr>
          <p:cNvSpPr/>
          <p:nvPr/>
        </p:nvSpPr>
        <p:spPr>
          <a:xfrm>
            <a:off x="838200" y="5791200"/>
            <a:ext cx="7315200" cy="304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298CC8-CF5E-3A4F-8B28-694316388CE1}"/>
              </a:ext>
            </a:extLst>
          </p:cNvPr>
          <p:cNvGrpSpPr/>
          <p:nvPr/>
        </p:nvGrpSpPr>
        <p:grpSpPr>
          <a:xfrm>
            <a:off x="811306" y="5078081"/>
            <a:ext cx="723900" cy="653808"/>
            <a:chOff x="4279900" y="2212975"/>
            <a:chExt cx="1360488" cy="1352550"/>
          </a:xfrm>
        </p:grpSpPr>
        <p:sp>
          <p:nvSpPr>
            <p:cNvPr id="49" name="Oval 42">
              <a:extLst>
                <a:ext uri="{FF2B5EF4-FFF2-40B4-BE49-F238E27FC236}">
                  <a16:creationId xmlns:a16="http://schemas.microsoft.com/office/drawing/2014/main" id="{C9AC0D3A-5F4A-5A4E-863F-96B8035A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Oval 43">
              <a:extLst>
                <a:ext uri="{FF2B5EF4-FFF2-40B4-BE49-F238E27FC236}">
                  <a16:creationId xmlns:a16="http://schemas.microsoft.com/office/drawing/2014/main" id="{6DC2CDA9-7F4A-C041-9A8F-398D26D99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2129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Oval 44">
              <a:extLst>
                <a:ext uri="{FF2B5EF4-FFF2-40B4-BE49-F238E27FC236}">
                  <a16:creationId xmlns:a16="http://schemas.microsoft.com/office/drawing/2014/main" id="{A9E893F1-09F9-5248-98BE-70AFBE79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Oval 45">
              <a:extLst>
                <a:ext uri="{FF2B5EF4-FFF2-40B4-BE49-F238E27FC236}">
                  <a16:creationId xmlns:a16="http://schemas.microsoft.com/office/drawing/2014/main" id="{EA53F7FA-3E71-664E-9094-40648CF6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4686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46">
              <a:extLst>
                <a:ext uri="{FF2B5EF4-FFF2-40B4-BE49-F238E27FC236}">
                  <a16:creationId xmlns:a16="http://schemas.microsoft.com/office/drawing/2014/main" id="{A638298A-7279-D04C-8706-AF2135E62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4766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2058D39-70FE-224B-9823-C0793648C1BC}"/>
              </a:ext>
            </a:extLst>
          </p:cNvPr>
          <p:cNvSpPr txBox="1"/>
          <p:nvPr/>
        </p:nvSpPr>
        <p:spPr>
          <a:xfrm>
            <a:off x="257735" y="6248400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77"/>
              </a:rPr>
              <a:t>Sparse: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77"/>
              </a:rPr>
              <a:t>|E| ≪ |V|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8CB0FE-D692-A742-91F4-9C36E025FEC9}"/>
              </a:ext>
            </a:extLst>
          </p:cNvPr>
          <p:cNvSpPr txBox="1"/>
          <p:nvPr/>
        </p:nvSpPr>
        <p:spPr>
          <a:xfrm>
            <a:off x="6182631" y="6248399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Dense: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|E| ≈ |V|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CA3225-82F4-DB43-9357-2111623268F3}"/>
              </a:ext>
            </a:extLst>
          </p:cNvPr>
          <p:cNvSpPr txBox="1"/>
          <p:nvPr/>
        </p:nvSpPr>
        <p:spPr>
          <a:xfrm>
            <a:off x="7448138" y="5284857"/>
            <a:ext cx="1677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w Cen MT" panose="020B0602020104020603" pitchFamily="34" charset="77"/>
              </a:rPr>
              <a:t>Max # edges = |V|</a:t>
            </a:r>
            <a:r>
              <a:rPr lang="en-US" sz="2000" baseline="30000" dirty="0">
                <a:latin typeface="Tw Cen MT" panose="020B0602020104020603" pitchFamily="34" charset="77"/>
              </a:rPr>
              <a:t>2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0ECA906-8B53-A746-9FF5-878B095482CB}"/>
              </a:ext>
            </a:extLst>
          </p:cNvPr>
          <p:cNvGrpSpPr/>
          <p:nvPr/>
        </p:nvGrpSpPr>
        <p:grpSpPr>
          <a:xfrm>
            <a:off x="6400800" y="5078081"/>
            <a:ext cx="693444" cy="650747"/>
            <a:chOff x="4279900" y="2212975"/>
            <a:chExt cx="1360488" cy="1352550"/>
          </a:xfrm>
        </p:grpSpPr>
        <p:sp>
          <p:nvSpPr>
            <p:cNvPr id="59" name="Oval 42">
              <a:extLst>
                <a:ext uri="{FF2B5EF4-FFF2-40B4-BE49-F238E27FC236}">
                  <a16:creationId xmlns:a16="http://schemas.microsoft.com/office/drawing/2014/main" id="{DE783908-D4C1-1B49-80F5-E93FA73A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" name="Oval 43">
              <a:extLst>
                <a:ext uri="{FF2B5EF4-FFF2-40B4-BE49-F238E27FC236}">
                  <a16:creationId xmlns:a16="http://schemas.microsoft.com/office/drawing/2014/main" id="{6D41C092-AC1B-8148-91AF-2812DF159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2129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" name="Oval 44">
              <a:extLst>
                <a:ext uri="{FF2B5EF4-FFF2-40B4-BE49-F238E27FC236}">
                  <a16:creationId xmlns:a16="http://schemas.microsoft.com/office/drawing/2014/main" id="{C84A784E-A487-8242-BD11-42F0611D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26765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" name="Oval 45">
              <a:extLst>
                <a:ext uri="{FF2B5EF4-FFF2-40B4-BE49-F238E27FC236}">
                  <a16:creationId xmlns:a16="http://schemas.microsoft.com/office/drawing/2014/main" id="{7E354BDA-451E-A147-A688-A9C5197A8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4686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" name="Oval 46">
              <a:extLst>
                <a:ext uri="{FF2B5EF4-FFF2-40B4-BE49-F238E27FC236}">
                  <a16:creationId xmlns:a16="http://schemas.microsoft.com/office/drawing/2014/main" id="{3143A99F-0D69-1D4F-AEC2-6E85B3A3D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4766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" name="AutoShape 47">
              <a:extLst>
                <a:ext uri="{FF2B5EF4-FFF2-40B4-BE49-F238E27FC236}">
                  <a16:creationId xmlns:a16="http://schemas.microsoft.com/office/drawing/2014/main" id="{92973519-050B-EC40-B2F4-DFD21E18BA5D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356100" y="2289175"/>
              <a:ext cx="558800" cy="4000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AutoShape 48">
              <a:extLst>
                <a:ext uri="{FF2B5EF4-FFF2-40B4-BE49-F238E27FC236}">
                  <a16:creationId xmlns:a16="http://schemas.microsoft.com/office/drawing/2014/main" id="{268F0055-7803-7B48-916A-75E09FF4A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2765425"/>
              <a:ext cx="284163" cy="7159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AutoShape 49">
              <a:extLst>
                <a:ext uri="{FF2B5EF4-FFF2-40B4-BE49-F238E27FC236}">
                  <a16:creationId xmlns:a16="http://schemas.microsoft.com/office/drawing/2014/main" id="{4F42C18A-DB34-EA47-BFA7-3FA971C0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2289175"/>
              <a:ext cx="585788" cy="4000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68B0B059-E202-1647-9F48-B7ACD0164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713" y="3513138"/>
              <a:ext cx="612775" cy="7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51">
              <a:extLst>
                <a:ext uri="{FF2B5EF4-FFF2-40B4-BE49-F238E27FC236}">
                  <a16:creationId xmlns:a16="http://schemas.microsoft.com/office/drawing/2014/main" id="{368BDE54-C5E8-004E-B893-6D444973AE5A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341938" y="2765425"/>
              <a:ext cx="254000" cy="711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AutoShape 52">
              <a:extLst>
                <a:ext uri="{FF2B5EF4-FFF2-40B4-BE49-F238E27FC236}">
                  <a16:creationId xmlns:a16="http://schemas.microsoft.com/office/drawing/2014/main" id="{0CAD0F1D-33A2-E84B-AB05-3B47E48B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2752725"/>
              <a:ext cx="954088" cy="7366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AutoShape 65">
              <a:extLst>
                <a:ext uri="{FF2B5EF4-FFF2-40B4-BE49-F238E27FC236}">
                  <a16:creationId xmlns:a16="http://schemas.microsoft.com/office/drawing/2014/main" id="{9497382C-756C-054B-AD66-5BDE71D34E10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672013" y="2752725"/>
              <a:ext cx="892175" cy="7286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CBE01B60-0450-D44A-B84A-097D98366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800" y="2720975"/>
              <a:ext cx="1182688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67">
              <a:extLst>
                <a:ext uri="{FF2B5EF4-FFF2-40B4-BE49-F238E27FC236}">
                  <a16:creationId xmlns:a16="http://schemas.microsoft.com/office/drawing/2014/main" id="{8954C6AB-2DC0-354B-ACC0-24BDF30D8D1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640263" y="2301875"/>
              <a:ext cx="306387" cy="116681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AutoShape 68">
              <a:extLst>
                <a:ext uri="{FF2B5EF4-FFF2-40B4-BE49-F238E27FC236}">
                  <a16:creationId xmlns:a16="http://schemas.microsoft.com/office/drawing/2014/main" id="{F9186999-B861-9045-8277-76BB4D47A3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46650" y="2301875"/>
              <a:ext cx="395288" cy="117475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940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  <a:endParaRPr lang="en-US" dirty="0"/>
          </a:p>
        </p:txBody>
      </p:sp>
      <p:sp>
        <p:nvSpPr>
          <p:cNvPr id="128" name="Content Placeholder 1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Graph:</a:t>
            </a:r>
          </a:p>
          <a:p>
            <a:pPr lvl="1"/>
            <a:r>
              <a:rPr lang="en-US" dirty="0"/>
              <a:t>[charts] </a:t>
            </a:r>
            <a:r>
              <a:rPr lang="en-US" b="1" dirty="0">
                <a:solidFill>
                  <a:srgbClr val="7030A0"/>
                </a:solidFill>
              </a:rPr>
              <a:t>Points </a:t>
            </a:r>
            <a:r>
              <a:rPr lang="en-US" dirty="0"/>
              <a:t>connected by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curves</a:t>
            </a:r>
          </a:p>
          <a:p>
            <a:pPr lvl="1"/>
            <a:r>
              <a:rPr lang="en-US" dirty="0"/>
              <a:t>[in CS] </a:t>
            </a:r>
            <a:r>
              <a:rPr lang="en-US" b="1" dirty="0">
                <a:solidFill>
                  <a:srgbClr val="7030A0"/>
                </a:solidFill>
              </a:rPr>
              <a:t>Vertices</a:t>
            </a:r>
            <a:r>
              <a:rPr lang="en-US" dirty="0"/>
              <a:t> connected by </a:t>
            </a:r>
            <a:r>
              <a:rPr lang="en-US" b="1" dirty="0">
                <a:solidFill>
                  <a:srgbClr val="7030A0"/>
                </a:solidFill>
              </a:rPr>
              <a:t>edges</a:t>
            </a:r>
          </a:p>
          <a:p>
            <a:r>
              <a:rPr lang="en-US" dirty="0"/>
              <a:t>Graphs generalize trees</a:t>
            </a:r>
          </a:p>
          <a:p>
            <a:r>
              <a:rPr lang="en-US" dirty="0">
                <a:solidFill>
                  <a:schemeClr val="accent2"/>
                </a:solidFill>
              </a:rPr>
              <a:t>Graphs are relevant far beyond CS…examples…</a:t>
            </a:r>
          </a:p>
        </p:txBody>
      </p:sp>
      <p:grpSp>
        <p:nvGrpSpPr>
          <p:cNvPr id="148" name="Group 147"/>
          <p:cNvGrpSpPr/>
          <p:nvPr/>
        </p:nvGrpSpPr>
        <p:grpSpPr>
          <a:xfrm rot="5400000">
            <a:off x="1229359" y="4212216"/>
            <a:ext cx="1236100" cy="2352025"/>
            <a:chOff x="1468438" y="4121150"/>
            <a:chExt cx="800100" cy="1522413"/>
          </a:xfrm>
        </p:grpSpPr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1468438" y="4259263"/>
              <a:ext cx="88900" cy="1235075"/>
              <a:chOff x="0" y="0"/>
              <a:chExt cx="56" cy="778"/>
            </a:xfrm>
          </p:grpSpPr>
          <p:sp>
            <p:nvSpPr>
              <p:cNvPr id="30" name="Oval 19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Oval 20"/>
              <p:cNvSpPr>
                <a:spLocks/>
              </p:cNvSpPr>
              <p:nvPr/>
            </p:nvSpPr>
            <p:spPr bwMode="auto">
              <a:xfrm>
                <a:off x="0" y="18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Oval 21"/>
              <p:cNvSpPr>
                <a:spLocks/>
              </p:cNvSpPr>
              <p:nvPr/>
            </p:nvSpPr>
            <p:spPr bwMode="auto">
              <a:xfrm>
                <a:off x="0" y="361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Oval 22"/>
              <p:cNvSpPr>
                <a:spLocks/>
              </p:cNvSpPr>
              <p:nvPr/>
            </p:nvSpPr>
            <p:spPr bwMode="auto">
              <a:xfrm>
                <a:off x="0" y="541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Oval 23"/>
              <p:cNvSpPr>
                <a:spLocks/>
              </p:cNvSpPr>
              <p:nvPr/>
            </p:nvSpPr>
            <p:spPr bwMode="auto">
              <a:xfrm>
                <a:off x="0" y="722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5" name="Group 24"/>
            <p:cNvGrpSpPr>
              <a:grpSpLocks/>
            </p:cNvGrpSpPr>
            <p:nvPr/>
          </p:nvGrpSpPr>
          <p:grpSpPr bwMode="auto">
            <a:xfrm>
              <a:off x="2179638" y="4121150"/>
              <a:ext cx="88900" cy="1522413"/>
              <a:chOff x="0" y="0"/>
              <a:chExt cx="56" cy="959"/>
            </a:xfrm>
          </p:grpSpPr>
          <p:sp>
            <p:nvSpPr>
              <p:cNvPr id="36" name="Oval 25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" name="Oval 26"/>
              <p:cNvSpPr>
                <a:spLocks/>
              </p:cNvSpPr>
              <p:nvPr/>
            </p:nvSpPr>
            <p:spPr bwMode="auto">
              <a:xfrm>
                <a:off x="0" y="18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Oval 27"/>
              <p:cNvSpPr>
                <a:spLocks/>
              </p:cNvSpPr>
              <p:nvPr/>
            </p:nvSpPr>
            <p:spPr bwMode="auto">
              <a:xfrm>
                <a:off x="0" y="361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" name="Oval 28"/>
              <p:cNvSpPr>
                <a:spLocks/>
              </p:cNvSpPr>
              <p:nvPr/>
            </p:nvSpPr>
            <p:spPr bwMode="auto">
              <a:xfrm>
                <a:off x="0" y="541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" name="Oval 29"/>
              <p:cNvSpPr>
                <a:spLocks/>
              </p:cNvSpPr>
              <p:nvPr/>
            </p:nvSpPr>
            <p:spPr bwMode="auto">
              <a:xfrm>
                <a:off x="0" y="722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Oval 30"/>
              <p:cNvSpPr>
                <a:spLocks/>
              </p:cNvSpPr>
              <p:nvPr/>
            </p:nvSpPr>
            <p:spPr bwMode="auto">
              <a:xfrm>
                <a:off x="0" y="903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2" name="AutoShape 31"/>
            <p:cNvSpPr>
              <a:spLocks/>
            </p:cNvSpPr>
            <p:nvPr/>
          </p:nvSpPr>
          <p:spPr bwMode="auto">
            <a:xfrm rot="10800000" flipH="1">
              <a:off x="1557338" y="4165600"/>
              <a:ext cx="622300" cy="13811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AutoShape 32"/>
            <p:cNvSpPr>
              <a:spLocks/>
            </p:cNvSpPr>
            <p:nvPr/>
          </p:nvSpPr>
          <p:spPr bwMode="auto">
            <a:xfrm>
              <a:off x="1557338" y="4303713"/>
              <a:ext cx="622300" cy="14763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AutoShape 33"/>
            <p:cNvSpPr>
              <a:spLocks/>
            </p:cNvSpPr>
            <p:nvPr/>
          </p:nvSpPr>
          <p:spPr bwMode="auto">
            <a:xfrm>
              <a:off x="1557338" y="4303713"/>
              <a:ext cx="635000" cy="40322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AutoShape 34"/>
            <p:cNvSpPr>
              <a:spLocks/>
            </p:cNvSpPr>
            <p:nvPr/>
          </p:nvSpPr>
          <p:spPr bwMode="auto">
            <a:xfrm rot="10800000" flipH="1">
              <a:off x="1557338" y="4451350"/>
              <a:ext cx="622300" cy="13811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>
              <a:off x="1557338" y="4589463"/>
              <a:ext cx="635000" cy="690562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AutoShape 36"/>
            <p:cNvSpPr>
              <a:spLocks/>
            </p:cNvSpPr>
            <p:nvPr/>
          </p:nvSpPr>
          <p:spPr bwMode="auto">
            <a:xfrm rot="10800000" flipH="1">
              <a:off x="1557338" y="4483100"/>
              <a:ext cx="635000" cy="966788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AutoShape 37"/>
            <p:cNvSpPr>
              <a:spLocks/>
            </p:cNvSpPr>
            <p:nvPr/>
          </p:nvSpPr>
          <p:spPr bwMode="auto">
            <a:xfrm>
              <a:off x="1557338" y="4876800"/>
              <a:ext cx="622300" cy="147638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AutoShape 38"/>
            <p:cNvSpPr>
              <a:spLocks/>
            </p:cNvSpPr>
            <p:nvPr/>
          </p:nvSpPr>
          <p:spPr bwMode="auto">
            <a:xfrm>
              <a:off x="1557338" y="5162550"/>
              <a:ext cx="622300" cy="43656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AutoShape 39"/>
            <p:cNvSpPr>
              <a:spLocks/>
            </p:cNvSpPr>
            <p:nvPr/>
          </p:nvSpPr>
          <p:spPr bwMode="auto">
            <a:xfrm rot="10800000" flipH="1">
              <a:off x="1557338" y="4770438"/>
              <a:ext cx="635000" cy="392112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AutoShape 40"/>
            <p:cNvSpPr>
              <a:spLocks/>
            </p:cNvSpPr>
            <p:nvPr/>
          </p:nvSpPr>
          <p:spPr bwMode="auto">
            <a:xfrm rot="10800000" flipH="1">
              <a:off x="1557338" y="5311775"/>
              <a:ext cx="622300" cy="13811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AutoShape 41"/>
            <p:cNvSpPr>
              <a:spLocks/>
            </p:cNvSpPr>
            <p:nvPr/>
          </p:nvSpPr>
          <p:spPr bwMode="auto">
            <a:xfrm>
              <a:off x="1544638" y="4908550"/>
              <a:ext cx="647700" cy="658813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99061" y="4803900"/>
            <a:ext cx="2239206" cy="1168656"/>
            <a:chOff x="3292475" y="4343400"/>
            <a:chExt cx="1789113" cy="1016000"/>
          </a:xfrm>
        </p:grpSpPr>
        <p:sp>
          <p:nvSpPr>
            <p:cNvPr id="3" name="Line 118"/>
            <p:cNvSpPr>
              <a:spLocks noChangeShapeType="1"/>
            </p:cNvSpPr>
            <p:nvPr/>
          </p:nvSpPr>
          <p:spPr bwMode="auto">
            <a:xfrm>
              <a:off x="3336925" y="4432300"/>
              <a:ext cx="1588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121"/>
            <p:cNvSpPr>
              <a:spLocks noChangeShapeType="1"/>
            </p:cNvSpPr>
            <p:nvPr/>
          </p:nvSpPr>
          <p:spPr bwMode="auto">
            <a:xfrm>
              <a:off x="5037138" y="4432300"/>
              <a:ext cx="1587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14"/>
            <p:cNvSpPr>
              <a:spLocks noChangeShapeType="1"/>
            </p:cNvSpPr>
            <p:nvPr/>
          </p:nvSpPr>
          <p:spPr bwMode="auto">
            <a:xfrm>
              <a:off x="3381375" y="4387850"/>
              <a:ext cx="1611313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15"/>
            <p:cNvSpPr>
              <a:spLocks noChangeShapeType="1"/>
            </p:cNvSpPr>
            <p:nvPr/>
          </p:nvSpPr>
          <p:spPr bwMode="auto">
            <a:xfrm>
              <a:off x="3381375" y="4695825"/>
              <a:ext cx="1611313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6"/>
            <p:cNvSpPr>
              <a:spLocks noChangeShapeType="1"/>
            </p:cNvSpPr>
            <p:nvPr/>
          </p:nvSpPr>
          <p:spPr bwMode="auto">
            <a:xfrm>
              <a:off x="3381375" y="5005388"/>
              <a:ext cx="1611313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7"/>
            <p:cNvSpPr>
              <a:spLocks noChangeShapeType="1"/>
            </p:cNvSpPr>
            <p:nvPr/>
          </p:nvSpPr>
          <p:spPr bwMode="auto">
            <a:xfrm>
              <a:off x="3381375" y="5314950"/>
              <a:ext cx="1611313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9"/>
            <p:cNvSpPr>
              <a:spLocks noChangeShapeType="1"/>
            </p:cNvSpPr>
            <p:nvPr/>
          </p:nvSpPr>
          <p:spPr bwMode="auto">
            <a:xfrm>
              <a:off x="3676650" y="4432300"/>
              <a:ext cx="1588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0"/>
            <p:cNvSpPr>
              <a:spLocks noChangeShapeType="1"/>
            </p:cNvSpPr>
            <p:nvPr/>
          </p:nvSpPr>
          <p:spPr bwMode="auto">
            <a:xfrm>
              <a:off x="4016375" y="4432300"/>
              <a:ext cx="1588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2"/>
            <p:cNvSpPr>
              <a:spLocks noChangeShapeType="1"/>
            </p:cNvSpPr>
            <p:nvPr/>
          </p:nvSpPr>
          <p:spPr bwMode="auto">
            <a:xfrm>
              <a:off x="4356100" y="4432300"/>
              <a:ext cx="1588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3"/>
            <p:cNvSpPr>
              <a:spLocks noChangeShapeType="1"/>
            </p:cNvSpPr>
            <p:nvPr/>
          </p:nvSpPr>
          <p:spPr bwMode="auto">
            <a:xfrm>
              <a:off x="4695825" y="4432300"/>
              <a:ext cx="1588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" name="Group 86"/>
            <p:cNvGrpSpPr>
              <a:grpSpLocks/>
            </p:cNvGrpSpPr>
            <p:nvPr/>
          </p:nvGrpSpPr>
          <p:grpSpPr bwMode="auto">
            <a:xfrm>
              <a:off x="3292475" y="4343400"/>
              <a:ext cx="1789113" cy="88900"/>
              <a:chOff x="0" y="0"/>
              <a:chExt cx="1127" cy="56"/>
            </a:xfrm>
          </p:grpSpPr>
          <p:sp>
            <p:nvSpPr>
              <p:cNvPr id="98" name="Oval 87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9" name="Oval 88"/>
              <p:cNvSpPr>
                <a:spLocks/>
              </p:cNvSpPr>
              <p:nvPr/>
            </p:nvSpPr>
            <p:spPr bwMode="auto">
              <a:xfrm>
                <a:off x="214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0" name="Oval 89"/>
              <p:cNvSpPr>
                <a:spLocks/>
              </p:cNvSpPr>
              <p:nvPr/>
            </p:nvSpPr>
            <p:spPr bwMode="auto">
              <a:xfrm>
                <a:off x="428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1" name="Oval 90"/>
              <p:cNvSpPr>
                <a:spLocks/>
              </p:cNvSpPr>
              <p:nvPr/>
            </p:nvSpPr>
            <p:spPr bwMode="auto">
              <a:xfrm>
                <a:off x="642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2" name="Oval 91"/>
              <p:cNvSpPr>
                <a:spLocks/>
              </p:cNvSpPr>
              <p:nvPr/>
            </p:nvSpPr>
            <p:spPr bwMode="auto">
              <a:xfrm>
                <a:off x="856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3" name="Oval 92"/>
              <p:cNvSpPr>
                <a:spLocks/>
              </p:cNvSpPr>
              <p:nvPr/>
            </p:nvSpPr>
            <p:spPr bwMode="auto">
              <a:xfrm>
                <a:off x="1071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04" name="Group 93"/>
            <p:cNvGrpSpPr>
              <a:grpSpLocks/>
            </p:cNvGrpSpPr>
            <p:nvPr/>
          </p:nvGrpSpPr>
          <p:grpSpPr bwMode="auto">
            <a:xfrm>
              <a:off x="3292475" y="4651375"/>
              <a:ext cx="1789113" cy="88900"/>
              <a:chOff x="0" y="0"/>
              <a:chExt cx="1127" cy="56"/>
            </a:xfrm>
          </p:grpSpPr>
          <p:sp>
            <p:nvSpPr>
              <p:cNvPr id="105" name="Oval 94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6" name="Oval 95"/>
              <p:cNvSpPr>
                <a:spLocks/>
              </p:cNvSpPr>
              <p:nvPr/>
            </p:nvSpPr>
            <p:spPr bwMode="auto">
              <a:xfrm>
                <a:off x="214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7" name="Oval 96"/>
              <p:cNvSpPr>
                <a:spLocks/>
              </p:cNvSpPr>
              <p:nvPr/>
            </p:nvSpPr>
            <p:spPr bwMode="auto">
              <a:xfrm>
                <a:off x="428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8" name="Oval 97"/>
              <p:cNvSpPr>
                <a:spLocks/>
              </p:cNvSpPr>
              <p:nvPr/>
            </p:nvSpPr>
            <p:spPr bwMode="auto">
              <a:xfrm>
                <a:off x="642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9" name="Oval 98"/>
              <p:cNvSpPr>
                <a:spLocks/>
              </p:cNvSpPr>
              <p:nvPr/>
            </p:nvSpPr>
            <p:spPr bwMode="auto">
              <a:xfrm>
                <a:off x="856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0" name="Oval 99"/>
              <p:cNvSpPr>
                <a:spLocks/>
              </p:cNvSpPr>
              <p:nvPr/>
            </p:nvSpPr>
            <p:spPr bwMode="auto">
              <a:xfrm>
                <a:off x="1071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1" name="Group 100"/>
            <p:cNvGrpSpPr>
              <a:grpSpLocks/>
            </p:cNvGrpSpPr>
            <p:nvPr/>
          </p:nvGrpSpPr>
          <p:grpSpPr bwMode="auto">
            <a:xfrm>
              <a:off x="3292475" y="4960938"/>
              <a:ext cx="1789113" cy="88900"/>
              <a:chOff x="0" y="0"/>
              <a:chExt cx="1127" cy="56"/>
            </a:xfrm>
          </p:grpSpPr>
          <p:sp>
            <p:nvSpPr>
              <p:cNvPr id="112" name="Oval 101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3" name="Oval 102"/>
              <p:cNvSpPr>
                <a:spLocks/>
              </p:cNvSpPr>
              <p:nvPr/>
            </p:nvSpPr>
            <p:spPr bwMode="auto">
              <a:xfrm>
                <a:off x="214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4" name="Oval 103"/>
              <p:cNvSpPr>
                <a:spLocks/>
              </p:cNvSpPr>
              <p:nvPr/>
            </p:nvSpPr>
            <p:spPr bwMode="auto">
              <a:xfrm>
                <a:off x="428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5" name="Oval 104"/>
              <p:cNvSpPr>
                <a:spLocks/>
              </p:cNvSpPr>
              <p:nvPr/>
            </p:nvSpPr>
            <p:spPr bwMode="auto">
              <a:xfrm>
                <a:off x="642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" name="Oval 105"/>
              <p:cNvSpPr>
                <a:spLocks/>
              </p:cNvSpPr>
              <p:nvPr/>
            </p:nvSpPr>
            <p:spPr bwMode="auto">
              <a:xfrm>
                <a:off x="856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7" name="Oval 106"/>
              <p:cNvSpPr>
                <a:spLocks/>
              </p:cNvSpPr>
              <p:nvPr/>
            </p:nvSpPr>
            <p:spPr bwMode="auto">
              <a:xfrm>
                <a:off x="1071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8" name="Group 107"/>
            <p:cNvGrpSpPr>
              <a:grpSpLocks/>
            </p:cNvGrpSpPr>
            <p:nvPr/>
          </p:nvGrpSpPr>
          <p:grpSpPr bwMode="auto">
            <a:xfrm>
              <a:off x="3292475" y="5270500"/>
              <a:ext cx="1789113" cy="88900"/>
              <a:chOff x="0" y="0"/>
              <a:chExt cx="1127" cy="56"/>
            </a:xfrm>
          </p:grpSpPr>
          <p:sp>
            <p:nvSpPr>
              <p:cNvPr id="119" name="Oval 108"/>
              <p:cNvSpPr>
                <a:spLocks/>
              </p:cNvSpPr>
              <p:nvPr/>
            </p:nvSpPr>
            <p:spPr bwMode="auto">
              <a:xfrm>
                <a:off x="0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0" name="Oval 109"/>
              <p:cNvSpPr>
                <a:spLocks/>
              </p:cNvSpPr>
              <p:nvPr/>
            </p:nvSpPr>
            <p:spPr bwMode="auto">
              <a:xfrm>
                <a:off x="214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" name="Oval 110"/>
              <p:cNvSpPr>
                <a:spLocks/>
              </p:cNvSpPr>
              <p:nvPr/>
            </p:nvSpPr>
            <p:spPr bwMode="auto">
              <a:xfrm>
                <a:off x="428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" name="Oval 111"/>
              <p:cNvSpPr>
                <a:spLocks/>
              </p:cNvSpPr>
              <p:nvPr/>
            </p:nvSpPr>
            <p:spPr bwMode="auto">
              <a:xfrm>
                <a:off x="642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3" name="Oval 112"/>
              <p:cNvSpPr>
                <a:spLocks/>
              </p:cNvSpPr>
              <p:nvPr/>
            </p:nvSpPr>
            <p:spPr bwMode="auto">
              <a:xfrm>
                <a:off x="856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4" name="Oval 113"/>
              <p:cNvSpPr>
                <a:spLocks/>
              </p:cNvSpPr>
              <p:nvPr/>
            </p:nvSpPr>
            <p:spPr bwMode="auto">
              <a:xfrm>
                <a:off x="1071" y="0"/>
                <a:ext cx="56" cy="56"/>
              </a:xfrm>
              <a:prstGeom prst="ellipse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4216E75-E2C1-E748-998D-86BAA57C3A7B}"/>
              </a:ext>
            </a:extLst>
          </p:cNvPr>
          <p:cNvGrpSpPr/>
          <p:nvPr/>
        </p:nvGrpSpPr>
        <p:grpSpPr>
          <a:xfrm>
            <a:off x="6481144" y="4530951"/>
            <a:ext cx="1698625" cy="1644651"/>
            <a:chOff x="4702175" y="1577975"/>
            <a:chExt cx="1698625" cy="1644651"/>
          </a:xfrm>
        </p:grpSpPr>
        <p:sp>
          <p:nvSpPr>
            <p:cNvPr id="127" name="Oval 5">
              <a:extLst>
                <a:ext uri="{FF2B5EF4-FFF2-40B4-BE49-F238E27FC236}">
                  <a16:creationId xmlns:a16="http://schemas.microsoft.com/office/drawing/2014/main" id="{15E2B8D9-2555-0943-AED2-ECEC9022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29" name="Oval 6">
              <a:extLst>
                <a:ext uri="{FF2B5EF4-FFF2-40B4-BE49-F238E27FC236}">
                  <a16:creationId xmlns:a16="http://schemas.microsoft.com/office/drawing/2014/main" id="{1B847136-423C-3D41-A588-AB29B014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31" name="Oval 7">
              <a:extLst>
                <a:ext uri="{FF2B5EF4-FFF2-40B4-BE49-F238E27FC236}">
                  <a16:creationId xmlns:a16="http://schemas.microsoft.com/office/drawing/2014/main" id="{EA306B3F-0097-EF45-9ABA-9316CBEEB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132" name="Oval 8">
              <a:extLst>
                <a:ext uri="{FF2B5EF4-FFF2-40B4-BE49-F238E27FC236}">
                  <a16:creationId xmlns:a16="http://schemas.microsoft.com/office/drawing/2014/main" id="{249D693D-6821-7440-A6A4-B9768E5B0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133" name="Oval 9">
              <a:extLst>
                <a:ext uri="{FF2B5EF4-FFF2-40B4-BE49-F238E27FC236}">
                  <a16:creationId xmlns:a16="http://schemas.microsoft.com/office/drawing/2014/main" id="{72CB5F38-731B-5943-BBFA-396341975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34" name="Oval 10">
              <a:extLst>
                <a:ext uri="{FF2B5EF4-FFF2-40B4-BE49-F238E27FC236}">
                  <a16:creationId xmlns:a16="http://schemas.microsoft.com/office/drawing/2014/main" id="{C66A8723-1929-A648-B1CE-957787AF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153CED3-7C7C-0C48-BC69-8594D75226E0}"/>
                </a:ext>
              </a:extLst>
            </p:cNvPr>
            <p:cNvCxnSpPr>
              <a:cxnSpLocks/>
              <a:stCxn id="127" idx="3"/>
              <a:endCxn id="129" idx="0"/>
            </p:cNvCxnSpPr>
            <p:nvPr/>
          </p:nvCxnSpPr>
          <p:spPr>
            <a:xfrm flipH="1">
              <a:off x="5376070" y="1865238"/>
              <a:ext cx="30253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D19CAFA3-6E81-3D41-9A73-A1DAA6F70204}"/>
                </a:ext>
              </a:extLst>
            </p:cNvPr>
            <p:cNvCxnSpPr>
              <a:cxnSpLocks/>
              <a:stCxn id="127" idx="5"/>
              <a:endCxn id="131" idx="0"/>
            </p:cNvCxnSpPr>
            <p:nvPr/>
          </p:nvCxnSpPr>
          <p:spPr>
            <a:xfrm>
              <a:off x="5924436" y="1865238"/>
              <a:ext cx="301739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05B2B49C-8922-C247-AF03-FC2375F729C1}"/>
                </a:ext>
              </a:extLst>
            </p:cNvPr>
            <p:cNvCxnSpPr>
              <a:cxnSpLocks/>
              <a:stCxn id="129" idx="3"/>
              <a:endCxn id="132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E64B896-9E71-904C-A516-BA41FD3B30A1}"/>
                </a:ext>
              </a:extLst>
            </p:cNvPr>
            <p:cNvCxnSpPr>
              <a:cxnSpLocks/>
              <a:stCxn id="129" idx="4"/>
              <a:endCxn id="133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A3105DC7-7E9D-6B4E-98C9-8A8A9C55459F}"/>
                </a:ext>
              </a:extLst>
            </p:cNvPr>
            <p:cNvCxnSpPr>
              <a:cxnSpLocks/>
              <a:stCxn id="129" idx="5"/>
              <a:endCxn id="134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3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0B57B3-24C2-014B-A9B9-6A4619B38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4548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B29AE-99E6-404C-BCB0-6537421CA930}"/>
              </a:ext>
            </a:extLst>
          </p:cNvPr>
          <p:cNvSpPr txBox="1"/>
          <p:nvPr/>
        </p:nvSpPr>
        <p:spPr>
          <a:xfrm>
            <a:off x="5943600" y="5898775"/>
            <a:ext cx="3041987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Vertices: people “from”</a:t>
            </a: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Edges: friendships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E65E8D-EFE4-ED4F-A830-52FC333D16D4}"/>
              </a:ext>
            </a:extLst>
          </p:cNvPr>
          <p:cNvSpPr/>
          <p:nvPr/>
        </p:nvSpPr>
        <p:spPr>
          <a:xfrm>
            <a:off x="0" y="63142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merican Typewriter" panose="02090604020004020304" pitchFamily="18" charset="77"/>
              </a:rPr>
              <a:t>https://</a:t>
            </a:r>
            <a:r>
              <a:rPr lang="en-US" sz="1200" dirty="0" err="1">
                <a:latin typeface="American Typewriter" panose="02090604020004020304" pitchFamily="18" charset="77"/>
              </a:rPr>
              <a:t>medium.com</a:t>
            </a:r>
            <a:r>
              <a:rPr lang="en-US" sz="1200" dirty="0">
                <a:latin typeface="American Typewriter" panose="02090604020004020304" pitchFamily="18" charset="77"/>
              </a:rPr>
              <a:t>/@</a:t>
            </a:r>
            <a:r>
              <a:rPr lang="en-US" sz="1200" dirty="0" err="1">
                <a:latin typeface="American Typewriter" panose="02090604020004020304" pitchFamily="18" charset="77"/>
              </a:rPr>
              <a:t>johnrobb</a:t>
            </a:r>
            <a:r>
              <a:rPr lang="en-US" sz="1200" dirty="0">
                <a:latin typeface="American Typewriter" panose="02090604020004020304" pitchFamily="18" charset="77"/>
              </a:rPr>
              <a:t>/facebook-the-complete-social-graph-b58157ee6594</a:t>
            </a:r>
          </a:p>
        </p:txBody>
      </p:sp>
    </p:spTree>
    <p:extLst>
      <p:ext uri="{BB962C8B-B14F-4D97-AF65-F5344CB8AC3E}">
        <p14:creationId xmlns:p14="http://schemas.microsoft.com/office/powerpoint/2010/main" val="305626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YYSubwa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C5701D-A823-C349-9A97-76D736249B50}"/>
              </a:ext>
            </a:extLst>
          </p:cNvPr>
          <p:cNvSpPr txBox="1"/>
          <p:nvPr/>
        </p:nvSpPr>
        <p:spPr>
          <a:xfrm>
            <a:off x="6019800" y="5791200"/>
            <a:ext cx="2898679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Vertices: subway stops</a:t>
            </a: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Edges: railways</a:t>
            </a:r>
          </a:p>
        </p:txBody>
      </p:sp>
    </p:spTree>
    <p:extLst>
      <p:ext uri="{BB962C8B-B14F-4D97-AF65-F5344CB8AC3E}">
        <p14:creationId xmlns:p14="http://schemas.microsoft.com/office/powerpoint/2010/main" val="158208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94A406-5183-7942-8073-545769E6EB61}"/>
              </a:ext>
            </a:extLst>
          </p:cNvPr>
          <p:cNvSpPr txBox="1"/>
          <p:nvPr/>
        </p:nvSpPr>
        <p:spPr>
          <a:xfrm>
            <a:off x="6781800" y="5867400"/>
            <a:ext cx="2190536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Vertices: stations</a:t>
            </a: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Edges: cables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9B961-A2A3-3547-B04B-87860A2FD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768439"/>
            <a:ext cx="9296400" cy="5098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6F75A0-D2D3-DF48-BE07-8DC06BCE0586}"/>
              </a:ext>
            </a:extLst>
          </p:cNvPr>
          <p:cNvSpPr txBox="1"/>
          <p:nvPr/>
        </p:nvSpPr>
        <p:spPr>
          <a:xfrm>
            <a:off x="76200" y="6452774"/>
            <a:ext cx="3037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merican Typewriter" panose="02090604020004020304" pitchFamily="18" charset="77"/>
              </a:rPr>
              <a:t>https://</a:t>
            </a:r>
            <a:r>
              <a:rPr lang="en-US" sz="1200" dirty="0" err="1">
                <a:latin typeface="American Typewriter" panose="02090604020004020304" pitchFamily="18" charset="77"/>
              </a:rPr>
              <a:t>www.submarinecablemap.com</a:t>
            </a:r>
            <a:r>
              <a:rPr lang="en-US" sz="1200" dirty="0">
                <a:latin typeface="American Typewriter" panose="02090604020004020304" pitchFamily="18" charset="77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7661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4"/>
            <a:ext cx="9021912" cy="56691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6272591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http://</a:t>
            </a:r>
            <a:r>
              <a:rPr lang="en-US" sz="1200" dirty="0" err="1">
                <a:solidFill>
                  <a:schemeClr val="tx1"/>
                </a:solidFill>
                <a:latin typeface="American Typewriter" panose="02090604020004020304" pitchFamily="18" charset="77"/>
              </a:rPr>
              <a:t>www.cs.cmu.edu</a:t>
            </a:r>
            <a:r>
              <a:rPr lang="en-US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/~</a:t>
            </a:r>
            <a:r>
              <a:rPr lang="en-US" sz="1200" dirty="0" err="1">
                <a:solidFill>
                  <a:schemeClr val="tx1"/>
                </a:solidFill>
                <a:latin typeface="American Typewriter" panose="02090604020004020304" pitchFamily="18" charset="77"/>
              </a:rPr>
              <a:t>bryant</a:t>
            </a:r>
            <a:r>
              <a:rPr lang="en-US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American Typewriter" panose="02090604020004020304" pitchFamily="18" charset="77"/>
              </a:rPr>
              <a:t>boolean</a:t>
            </a:r>
            <a:r>
              <a:rPr lang="en-US" sz="1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American Typewriter" panose="02090604020004020304" pitchFamily="18" charset="77"/>
              </a:rPr>
              <a:t>maps.html</a:t>
            </a:r>
            <a:endParaRPr lang="en-US" sz="120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9CBD2-E5A6-3041-8C42-80E5075A023D}"/>
              </a:ext>
            </a:extLst>
          </p:cNvPr>
          <p:cNvSpPr txBox="1"/>
          <p:nvPr/>
        </p:nvSpPr>
        <p:spPr>
          <a:xfrm>
            <a:off x="4343400" y="5867400"/>
            <a:ext cx="456458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Vertices: State capitals</a:t>
            </a:r>
          </a:p>
          <a:p>
            <a:r>
              <a:rPr lang="en-US" dirty="0">
                <a:solidFill>
                  <a:schemeClr val="bg1"/>
                </a:solidFill>
                <a:latin typeface="Tw Cen MT" panose="020B0602020104020603" pitchFamily="34" charset="77"/>
              </a:rPr>
              <a:t>Edges: “States have shared border”</a:t>
            </a:r>
          </a:p>
        </p:txBody>
      </p:sp>
    </p:spTree>
    <p:extLst>
      <p:ext uri="{BB962C8B-B14F-4D97-AF65-F5344CB8AC3E}">
        <p14:creationId xmlns:p14="http://schemas.microsoft.com/office/powerpoint/2010/main" val="138098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C30686-2845-3540-9C5F-92E478258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871BD0-D25E-E94F-86FD-9FD59CF7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/>
          <a:lstStyle/>
          <a:p>
            <a:r>
              <a:rPr lang="en-US" sz="4000" dirty="0"/>
              <a:t>Graphs as mathematical structures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52866A-826D-C744-8201-48634D327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273A41-0B89-41E7-BCFF-711FF0CB90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90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9726</TotalTime>
  <Pages>0</Pages>
  <Words>1903</Words>
  <Characters>0</Characters>
  <Application>Microsoft Macintosh PowerPoint</Application>
  <PresentationFormat>On-screen Show (4:3)</PresentationFormat>
  <Lines>0</Lines>
  <Paragraphs>573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ヒラギノ明朝 ProN W3</vt:lpstr>
      <vt:lpstr>ヒラギノ角ゴ ProN W3</vt:lpstr>
      <vt:lpstr>American Typewriter</vt:lpstr>
      <vt:lpstr>Arial</vt:lpstr>
      <vt:lpstr>Calibri</vt:lpstr>
      <vt:lpstr>Calibri (Body)</vt:lpstr>
      <vt:lpstr>Consolas</vt:lpstr>
      <vt:lpstr>Courier</vt:lpstr>
      <vt:lpstr>Symbol</vt:lpstr>
      <vt:lpstr>Times New Roman</vt:lpstr>
      <vt:lpstr>Tw Cen MT</vt:lpstr>
      <vt:lpstr>Wingdings</vt:lpstr>
      <vt:lpstr>Wingdings 2</vt:lpstr>
      <vt:lpstr>Median</vt:lpstr>
      <vt:lpstr>GRAPHS</vt:lpstr>
      <vt:lpstr>JavaHyperText Topics</vt:lpstr>
      <vt:lpstr>Charts (aka graphs)</vt:lpstr>
      <vt:lpstr>Graphs</vt:lpstr>
      <vt:lpstr>PowerPoint Presentation</vt:lpstr>
      <vt:lpstr>PowerPoint Presentation</vt:lpstr>
      <vt:lpstr>PowerPoint Presentation</vt:lpstr>
      <vt:lpstr>PowerPoint Presentation</vt:lpstr>
      <vt:lpstr>Graphs as mathematical structures</vt:lpstr>
      <vt:lpstr>Undirected graphs</vt:lpstr>
      <vt:lpstr>Directed graphs</vt:lpstr>
      <vt:lpstr>Convert undirected  directed?</vt:lpstr>
      <vt:lpstr>Paths</vt:lpstr>
      <vt:lpstr>Convert undirected  directed?</vt:lpstr>
      <vt:lpstr>Labels</vt:lpstr>
      <vt:lpstr>Discuss</vt:lpstr>
      <vt:lpstr>Announcement</vt:lpstr>
      <vt:lpstr>Graphs as data structures</vt:lpstr>
      <vt:lpstr>Graph ADT</vt:lpstr>
      <vt:lpstr>Graph representations</vt:lpstr>
      <vt:lpstr>Adjacency “list”</vt:lpstr>
      <vt:lpstr>Adjacency list implementation #1</vt:lpstr>
      <vt:lpstr>Adjacency list implementation #2</vt:lpstr>
      <vt:lpstr>Adjacency list implementation #3</vt:lpstr>
      <vt:lpstr>Adjacency “matrix”</vt:lpstr>
      <vt:lpstr>Adjacency list     vs.    Adjacency matrix</vt:lpstr>
      <vt:lpstr>Adjacency list     vs.    Adjacency matrix</vt:lpstr>
      <vt:lpstr>Adjacency list     vs.    Adjacency matrix</vt:lpstr>
      <vt:lpstr>More graph terminology</vt:lpstr>
      <vt:lpstr>Adjacency list     vs.    Adjacency matrix</vt:lpstr>
      <vt:lpstr>Adjacency list     vs.    Adjacency matrix</vt:lpstr>
      <vt:lpstr>Adjacency list     vs.    Adjacency matrix</vt:lpstr>
      <vt:lpstr>Adjacency list     vs.    Adjacency matrix</vt:lpstr>
      <vt:lpstr>Adjacency list     vs.    Adjacency matrix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clarksmr@gmail.com</cp:lastModifiedBy>
  <cp:revision>319</cp:revision>
  <cp:lastPrinted>2018-10-23T17:44:37Z</cp:lastPrinted>
  <dcterms:modified xsi:type="dcterms:W3CDTF">2019-03-21T15:51:52Z</dcterms:modified>
</cp:coreProperties>
</file>