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handoutMasterIdLst>
    <p:handoutMasterId r:id="rId33"/>
  </p:handoutMasterIdLst>
  <p:sldIdLst>
    <p:sldId id="256" r:id="rId2"/>
    <p:sldId id="433" r:id="rId3"/>
    <p:sldId id="425" r:id="rId4"/>
    <p:sldId id="380" r:id="rId5"/>
    <p:sldId id="404" r:id="rId6"/>
    <p:sldId id="437" r:id="rId7"/>
    <p:sldId id="382" r:id="rId8"/>
    <p:sldId id="405" r:id="rId9"/>
    <p:sldId id="387" r:id="rId10"/>
    <p:sldId id="406" r:id="rId11"/>
    <p:sldId id="407" r:id="rId12"/>
    <p:sldId id="408" r:id="rId13"/>
    <p:sldId id="409" r:id="rId14"/>
    <p:sldId id="436" r:id="rId15"/>
    <p:sldId id="413" r:id="rId16"/>
    <p:sldId id="388" r:id="rId17"/>
    <p:sldId id="411" r:id="rId18"/>
    <p:sldId id="414" r:id="rId19"/>
    <p:sldId id="415" r:id="rId20"/>
    <p:sldId id="416" r:id="rId21"/>
    <p:sldId id="417" r:id="rId22"/>
    <p:sldId id="419" r:id="rId23"/>
    <p:sldId id="420" r:id="rId24"/>
    <p:sldId id="423" r:id="rId25"/>
    <p:sldId id="421" r:id="rId26"/>
    <p:sldId id="422" r:id="rId27"/>
    <p:sldId id="424" r:id="rId28"/>
    <p:sldId id="403" r:id="rId29"/>
    <p:sldId id="396" r:id="rId30"/>
    <p:sldId id="432" r:id="rId3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32">
          <p15:clr>
            <a:srgbClr val="A4A3A4"/>
          </p15:clr>
        </p15:guide>
        <p15:guide id="3" orient="horz" pos="3360">
          <p15:clr>
            <a:srgbClr val="A4A3A4"/>
          </p15:clr>
        </p15:guide>
        <p15:guide id="4" pos="225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 Chahin" initials="" lastIdx="8"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a:srgbClr val="FF9900"/>
    <a:srgbClr val="FF3300"/>
    <a:srgbClr val="CB3D3D"/>
    <a:srgbClr val="800000"/>
    <a:srgbClr val="E4DFFF"/>
    <a:srgbClr val="FFF7F3"/>
    <a:srgbClr val="F8DFF0"/>
    <a:srgbClr val="FFFF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3"/>
    <p:restoredTop sz="69677" autoAdjust="0"/>
  </p:normalViewPr>
  <p:slideViewPr>
    <p:cSldViewPr>
      <p:cViewPr varScale="1">
        <p:scale>
          <a:sx n="100" d="100"/>
          <a:sy n="100" d="100"/>
        </p:scale>
        <p:origin x="1016" y="168"/>
      </p:cViewPr>
      <p:guideLst>
        <p:guide orient="horz" pos="2160"/>
        <p:guide pos="2832"/>
        <p:guide orient="horz" pos="3360"/>
        <p:guide pos="2256"/>
      </p:guideLst>
    </p:cSldViewPr>
  </p:slideViewPr>
  <p:outlineViewPr>
    <p:cViewPr>
      <p:scale>
        <a:sx n="33" d="100"/>
        <a:sy n="33" d="100"/>
      </p:scale>
      <p:origin x="0" y="537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fr-BE"/>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E903F6D4-391E-4FD1-832D-082385455723}" type="datetimeFigureOut">
              <a:rPr lang="fr-FR" smtClean="0"/>
              <a:pPr/>
              <a:t>11/02/2019</a:t>
            </a:fld>
            <a:endParaRPr lang="fr-BE"/>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fr-BE"/>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541A836A-809C-4B6B-8F3B-106C7434EABB}" type="slidenum">
              <a:rPr lang="fr-BE" smtClean="0"/>
              <a:pPr/>
              <a:t>‹#›</a:t>
            </a:fld>
            <a:endParaRPr lang="fr-BE"/>
          </a:p>
        </p:txBody>
      </p:sp>
    </p:spTree>
    <p:extLst>
      <p:ext uri="{BB962C8B-B14F-4D97-AF65-F5344CB8AC3E}">
        <p14:creationId xmlns:p14="http://schemas.microsoft.com/office/powerpoint/2010/main" val="29586295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fr-BE"/>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F6AE02B9-FBD2-43C6-9215-2B8038F192E1}" type="datetimeFigureOut">
              <a:rPr lang="fr-FR" smtClean="0"/>
              <a:pPr/>
              <a:t>11/02/2019</a:t>
            </a:fld>
            <a:endParaRPr lang="fr-BE"/>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fr-BE"/>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BE"/>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fr-BE"/>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D3D8F2BC-EAAB-4030-AE40-C7E2573B34D6}" type="slidenum">
              <a:rPr lang="fr-BE" smtClean="0"/>
              <a:pPr/>
              <a:t>‹#›</a:t>
            </a:fld>
            <a:endParaRPr lang="fr-BE"/>
          </a:p>
        </p:txBody>
      </p:sp>
    </p:spTree>
    <p:extLst>
      <p:ext uri="{BB962C8B-B14F-4D97-AF65-F5344CB8AC3E}">
        <p14:creationId xmlns:p14="http://schemas.microsoft.com/office/powerpoint/2010/main" val="51787552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D8F2BC-EAAB-4030-AE40-C7E2573B34D6}" type="slidenum">
              <a:rPr lang="fr-BE" smtClean="0"/>
              <a:pPr/>
              <a:t>1</a:t>
            </a:fld>
            <a:endParaRPr lang="fr-BE"/>
          </a:p>
        </p:txBody>
      </p:sp>
    </p:spTree>
    <p:extLst>
      <p:ext uri="{BB962C8B-B14F-4D97-AF65-F5344CB8AC3E}">
        <p14:creationId xmlns:p14="http://schemas.microsoft.com/office/powerpoint/2010/main" val="19854623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19921764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921764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921764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981523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921764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921764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921764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D8F2BC-EAAB-4030-AE40-C7E2573B34D6}" type="slidenum">
              <a:rPr lang="fr-BE" smtClean="0"/>
              <a:pPr/>
              <a:t>23</a:t>
            </a:fld>
            <a:endParaRPr lang="fr-BE"/>
          </a:p>
        </p:txBody>
      </p:sp>
    </p:spTree>
    <p:extLst>
      <p:ext uri="{BB962C8B-B14F-4D97-AF65-F5344CB8AC3E}">
        <p14:creationId xmlns:p14="http://schemas.microsoft.com/office/powerpoint/2010/main" val="18738734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Shape 2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00" name="Shape 3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endParaRPr lang="en" sz="1200" dirty="0">
              <a:solidFill>
                <a:schemeClr val="dk1"/>
              </a:solidFill>
            </a:endParaRPr>
          </a:p>
        </p:txBody>
      </p:sp>
    </p:spTree>
    <p:extLst>
      <p:ext uri="{BB962C8B-B14F-4D97-AF65-F5344CB8AC3E}">
        <p14:creationId xmlns:p14="http://schemas.microsoft.com/office/powerpoint/2010/main" val="13874651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D8F2BC-EAAB-4030-AE40-C7E2573B34D6}" type="slidenum">
              <a:rPr lang="fr-BE" smtClean="0"/>
              <a:pPr/>
              <a:t>29</a:t>
            </a:fld>
            <a:endParaRPr lang="fr-BE"/>
          </a:p>
        </p:txBody>
      </p:sp>
    </p:spTree>
    <p:extLst>
      <p:ext uri="{BB962C8B-B14F-4D97-AF65-F5344CB8AC3E}">
        <p14:creationId xmlns:p14="http://schemas.microsoft.com/office/powerpoint/2010/main" val="1996378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D8F2BC-EAAB-4030-AE40-C7E2573B34D6}" type="slidenum">
              <a:rPr lang="fr-BE" smtClean="0"/>
              <a:pPr/>
              <a:t>3</a:t>
            </a:fld>
            <a:endParaRPr lang="fr-BE"/>
          </a:p>
        </p:txBody>
      </p:sp>
    </p:spTree>
    <p:extLst>
      <p:ext uri="{BB962C8B-B14F-4D97-AF65-F5344CB8AC3E}">
        <p14:creationId xmlns:p14="http://schemas.microsoft.com/office/powerpoint/2010/main" val="2565383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304800" rtl="0">
              <a:spcBef>
                <a:spcPts val="0"/>
              </a:spcBef>
              <a:buClr>
                <a:srgbClr val="000000"/>
              </a:buClr>
              <a:buSzPct val="100000"/>
              <a:buFont typeface="Arial"/>
              <a:buChar char="●"/>
            </a:pPr>
            <a:r>
              <a:rPr lang="en" sz="1200" dirty="0"/>
              <a:t>Show them the code and how each of the subclasses have a</a:t>
            </a:r>
            <a:r>
              <a:rPr lang="en-US" sz="1200" baseline="0" dirty="0"/>
              <a:t> function</a:t>
            </a:r>
            <a:r>
              <a:rPr lang="en" sz="1200" dirty="0"/>
              <a:t> </a:t>
            </a:r>
            <a:r>
              <a:rPr lang="en" sz="1200" b="1" dirty="0">
                <a:solidFill>
                  <a:srgbClr val="1155CC"/>
                </a:solidFill>
                <a:latin typeface="Courier New"/>
                <a:ea typeface="Courier New"/>
                <a:cs typeface="Courier New"/>
                <a:sym typeface="Courier New"/>
              </a:rPr>
              <a:t>area</a:t>
            </a:r>
            <a:endParaRPr lang="en" sz="1200" dirty="0"/>
          </a:p>
          <a:p>
            <a:pPr marL="914400" lvl="1" indent="-304800" rtl="0">
              <a:spcBef>
                <a:spcPts val="0"/>
              </a:spcBef>
              <a:buClr>
                <a:srgbClr val="000000"/>
              </a:buClr>
              <a:buSzPct val="100000"/>
              <a:buFont typeface="Courier New"/>
              <a:buChar char="o"/>
            </a:pPr>
            <a:r>
              <a:rPr lang="en" sz="1200" dirty="0"/>
              <a:t>but not in superclass Shape</a:t>
            </a:r>
          </a:p>
          <a:p>
            <a:pPr marL="457200" lvl="0" indent="-304800" rtl="0">
              <a:spcBef>
                <a:spcPts val="0"/>
              </a:spcBef>
              <a:buClr>
                <a:srgbClr val="000000"/>
              </a:buClr>
              <a:buSzPct val="100000"/>
              <a:buFont typeface="Arial"/>
              <a:buChar char="●"/>
            </a:pPr>
            <a:r>
              <a:rPr lang="en" sz="1200" dirty="0"/>
              <a:t>Point out how ugly the casting makes the function</a:t>
            </a:r>
          </a:p>
          <a:p>
            <a:pPr rtl="0">
              <a:spcBef>
                <a:spcPts val="0"/>
              </a:spcBef>
              <a:buNone/>
            </a:pPr>
            <a:endParaRPr sz="1200" dirty="0"/>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private static double sumAreas(Shape[] </a:t>
            </a:r>
            <a:r>
              <a:rPr lang="en-US" sz="1200" dirty="0">
                <a:solidFill>
                  <a:srgbClr val="1155CC"/>
                </a:solidFill>
                <a:latin typeface="Courier New"/>
                <a:ea typeface="Courier New"/>
                <a:cs typeface="Courier New"/>
                <a:sym typeface="Courier New"/>
              </a:rPr>
              <a:t>s</a:t>
            </a:r>
            <a:r>
              <a:rPr lang="en" sz="1200" dirty="0">
                <a:solidFill>
                  <a:srgbClr val="1155CC"/>
                </a:solidFill>
                <a:latin typeface="Courier New"/>
                <a:ea typeface="Courier New"/>
                <a:cs typeface="Courier New"/>
                <a:sym typeface="Courier New"/>
              </a:rPr>
              <a:t>){</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int </a:t>
            </a:r>
            <a:r>
              <a:rPr lang="en-US" sz="1200" dirty="0">
                <a:solidFill>
                  <a:srgbClr val="1155CC"/>
                </a:solidFill>
                <a:latin typeface="Courier New"/>
                <a:ea typeface="Courier New"/>
                <a:cs typeface="Courier New"/>
                <a:sym typeface="Courier New"/>
              </a:rPr>
              <a:t>sum</a:t>
            </a:r>
            <a:r>
              <a:rPr lang="en" sz="1200" dirty="0">
                <a:solidFill>
                  <a:srgbClr val="1155CC"/>
                </a:solidFill>
                <a:latin typeface="Courier New"/>
                <a:ea typeface="Courier New"/>
                <a:cs typeface="Courier New"/>
                <a:sym typeface="Courier New"/>
              </a:rPr>
              <a:t>= 0;</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for (int i = 0; i &lt; s.length; i++) {</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if (</a:t>
            </a:r>
            <a:r>
              <a:rPr lang="en-US" sz="1200" dirty="0">
                <a:solidFill>
                  <a:srgbClr val="1155CC"/>
                </a:solidFill>
                <a:latin typeface="Courier New"/>
                <a:ea typeface="Courier New"/>
                <a:cs typeface="Courier New"/>
                <a:sym typeface="Courier New"/>
              </a:rPr>
              <a:t>s</a:t>
            </a:r>
            <a:r>
              <a:rPr lang="en" sz="1200" dirty="0">
                <a:solidFill>
                  <a:srgbClr val="1155CC"/>
                </a:solidFill>
                <a:latin typeface="Courier New"/>
                <a:ea typeface="Courier New"/>
                <a:cs typeface="Courier New"/>
                <a:sym typeface="Courier New"/>
              </a:rPr>
              <a:t>] instanceof Square) {</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a:t>
            </a:r>
            <a:r>
              <a:rPr lang="en-US" sz="1200" dirty="0">
                <a:solidFill>
                  <a:srgbClr val="1155CC"/>
                </a:solidFill>
                <a:latin typeface="Courier New"/>
                <a:ea typeface="Courier New"/>
                <a:cs typeface="Courier New"/>
                <a:sym typeface="Courier New"/>
              </a:rPr>
              <a:t>sum</a:t>
            </a:r>
            <a:r>
              <a:rPr lang="en" sz="1200" dirty="0">
                <a:solidFill>
                  <a:srgbClr val="1155CC"/>
                </a:solidFill>
                <a:latin typeface="Courier New"/>
                <a:ea typeface="Courier New"/>
                <a:cs typeface="Courier New"/>
                <a:sym typeface="Courier New"/>
              </a:rPr>
              <a:t>+= ((Square) </a:t>
            </a:r>
            <a:r>
              <a:rPr lang="en-US" sz="1200" dirty="0">
                <a:solidFill>
                  <a:srgbClr val="1155CC"/>
                </a:solidFill>
                <a:latin typeface="Courier New"/>
                <a:ea typeface="Courier New"/>
                <a:cs typeface="Courier New"/>
                <a:sym typeface="Courier New"/>
              </a:rPr>
              <a:t>s</a:t>
            </a:r>
            <a:r>
              <a:rPr lang="en" sz="1200" dirty="0">
                <a:solidFill>
                  <a:srgbClr val="1155CC"/>
                </a:solidFill>
                <a:latin typeface="Courier New"/>
                <a:ea typeface="Courier New"/>
                <a:cs typeface="Courier New"/>
                <a:sym typeface="Courier New"/>
              </a:rPr>
              <a:t>]).area();</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 else if (</a:t>
            </a:r>
            <a:r>
              <a:rPr lang="en-US" sz="1200" dirty="0">
                <a:solidFill>
                  <a:srgbClr val="1155CC"/>
                </a:solidFill>
                <a:latin typeface="Courier New"/>
                <a:ea typeface="Courier New"/>
                <a:cs typeface="Courier New"/>
                <a:sym typeface="Courier New"/>
              </a:rPr>
              <a:t>s</a:t>
            </a:r>
            <a:r>
              <a:rPr lang="en" sz="1200" dirty="0">
                <a:solidFill>
                  <a:srgbClr val="1155CC"/>
                </a:solidFill>
                <a:latin typeface="Courier New"/>
                <a:ea typeface="Courier New"/>
                <a:cs typeface="Courier New"/>
                <a:sym typeface="Courier New"/>
              </a:rPr>
              <a:t>] instanceof Triangle) {</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a:t>
            </a:r>
            <a:r>
              <a:rPr lang="en-US" sz="1200" dirty="0">
                <a:solidFill>
                  <a:srgbClr val="1155CC"/>
                </a:solidFill>
                <a:latin typeface="Courier New"/>
                <a:ea typeface="Courier New"/>
                <a:cs typeface="Courier New"/>
                <a:sym typeface="Courier New"/>
              </a:rPr>
              <a:t>sum</a:t>
            </a:r>
            <a:r>
              <a:rPr lang="en" sz="1200" dirty="0">
                <a:solidFill>
                  <a:srgbClr val="1155CC"/>
                </a:solidFill>
                <a:latin typeface="Courier New"/>
                <a:ea typeface="Courier New"/>
                <a:cs typeface="Courier New"/>
                <a:sym typeface="Courier New"/>
              </a:rPr>
              <a:t>+= ((Triangle) </a:t>
            </a:r>
            <a:r>
              <a:rPr lang="en-US" sz="1200" dirty="0">
                <a:solidFill>
                  <a:srgbClr val="1155CC"/>
                </a:solidFill>
                <a:latin typeface="Courier New"/>
                <a:ea typeface="Courier New"/>
                <a:cs typeface="Courier New"/>
                <a:sym typeface="Courier New"/>
              </a:rPr>
              <a:t>s</a:t>
            </a:r>
            <a:r>
              <a:rPr lang="en" sz="1200" dirty="0">
                <a:solidFill>
                  <a:srgbClr val="1155CC"/>
                </a:solidFill>
                <a:latin typeface="Courier New"/>
                <a:ea typeface="Courier New"/>
                <a:cs typeface="Courier New"/>
                <a:sym typeface="Courier New"/>
              </a:rPr>
              <a:t>]).area();</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 else if (</a:t>
            </a:r>
            <a:r>
              <a:rPr lang="en-US" sz="1200" dirty="0">
                <a:solidFill>
                  <a:srgbClr val="1155CC"/>
                </a:solidFill>
                <a:latin typeface="Courier New"/>
                <a:ea typeface="Courier New"/>
                <a:cs typeface="Courier New"/>
                <a:sym typeface="Courier New"/>
              </a:rPr>
              <a:t>s</a:t>
            </a:r>
            <a:r>
              <a:rPr lang="en" sz="1200" dirty="0">
                <a:solidFill>
                  <a:srgbClr val="1155CC"/>
                </a:solidFill>
                <a:latin typeface="Courier New"/>
                <a:ea typeface="Courier New"/>
                <a:cs typeface="Courier New"/>
                <a:sym typeface="Courier New"/>
              </a:rPr>
              <a:t>] instanceof Circle) {</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a:t>
            </a:r>
            <a:r>
              <a:rPr lang="en-US" sz="1200" dirty="0">
                <a:solidFill>
                  <a:srgbClr val="1155CC"/>
                </a:solidFill>
                <a:latin typeface="Courier New"/>
                <a:ea typeface="Courier New"/>
                <a:cs typeface="Courier New"/>
                <a:sym typeface="Courier New"/>
              </a:rPr>
              <a:t>sum</a:t>
            </a:r>
            <a:r>
              <a:rPr lang="en" sz="1200" dirty="0">
                <a:solidFill>
                  <a:srgbClr val="1155CC"/>
                </a:solidFill>
                <a:latin typeface="Courier New"/>
                <a:ea typeface="Courier New"/>
                <a:cs typeface="Courier New"/>
                <a:sym typeface="Courier New"/>
              </a:rPr>
              <a:t>+= ((Circle) </a:t>
            </a:r>
            <a:r>
              <a:rPr lang="en-US" sz="1200" dirty="0">
                <a:solidFill>
                  <a:srgbClr val="1155CC"/>
                </a:solidFill>
                <a:latin typeface="Courier New"/>
                <a:ea typeface="Courier New"/>
                <a:cs typeface="Courier New"/>
                <a:sym typeface="Courier New"/>
              </a:rPr>
              <a:t>s</a:t>
            </a:r>
            <a:r>
              <a:rPr lang="en" sz="1200" dirty="0">
                <a:solidFill>
                  <a:srgbClr val="1155CC"/>
                </a:solidFill>
                <a:latin typeface="Courier New"/>
                <a:ea typeface="Courier New"/>
                <a:cs typeface="Courier New"/>
                <a:sym typeface="Courier New"/>
              </a:rPr>
              <a:t>]).area();</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return total;</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a:t>
            </a:r>
          </a:p>
          <a:p>
            <a:pPr lvl="0" rtl="0">
              <a:spcBef>
                <a:spcPts val="0"/>
              </a:spcBef>
              <a:buNone/>
            </a:pPr>
            <a:endParaRPr sz="1200" dirty="0"/>
          </a:p>
          <a:p>
            <a:pPr rtl="0">
              <a:spcBef>
                <a:spcPts val="0"/>
              </a:spcBef>
              <a:buNone/>
            </a:pPr>
            <a:endParaRPr sz="1400" dirty="0"/>
          </a:p>
          <a:p>
            <a:pPr rtl="0">
              <a:spcBef>
                <a:spcPts val="0"/>
              </a:spcBef>
              <a:buNone/>
            </a:pPr>
            <a:r>
              <a:rPr lang="en" sz="1400" dirty="0"/>
              <a:t>Discussion notes regarding the function:</a:t>
            </a:r>
          </a:p>
          <a:p>
            <a:pPr marL="457200" lvl="0" indent="-304800" rtl="0">
              <a:spcBef>
                <a:spcPts val="0"/>
              </a:spcBef>
              <a:buClr>
                <a:schemeClr val="dk1"/>
              </a:buClr>
              <a:buSzPct val="100000"/>
              <a:buFont typeface="Arial"/>
              <a:buChar char="●"/>
            </a:pPr>
            <a:r>
              <a:rPr lang="en" sz="1200" dirty="0">
                <a:solidFill>
                  <a:schemeClr val="dk1"/>
                </a:solidFill>
              </a:rPr>
              <a:t>Not very extensible: if you try to add another subclass</a:t>
            </a:r>
          </a:p>
          <a:p>
            <a:pPr marL="914400" lvl="1" indent="-304800" rtl="0">
              <a:spcBef>
                <a:spcPts val="0"/>
              </a:spcBef>
              <a:buClr>
                <a:schemeClr val="dk1"/>
              </a:buClr>
              <a:buSzPct val="100000"/>
              <a:buFont typeface="Arial"/>
              <a:buChar char="○"/>
            </a:pPr>
            <a:r>
              <a:rPr lang="en" sz="1200" dirty="0">
                <a:solidFill>
                  <a:schemeClr val="dk1"/>
                </a:solidFill>
              </a:rPr>
              <a:t>All methods using Shapes need to change</a:t>
            </a:r>
          </a:p>
          <a:p>
            <a:pPr marL="914400" lvl="1" indent="-304800" rtl="0">
              <a:spcBef>
                <a:spcPts val="0"/>
              </a:spcBef>
              <a:buClr>
                <a:schemeClr val="dk1"/>
              </a:buClr>
              <a:buSzPct val="100000"/>
              <a:buFont typeface="Arial"/>
              <a:buChar char="○"/>
            </a:pPr>
            <a:r>
              <a:rPr lang="en" sz="1200" dirty="0">
                <a:solidFill>
                  <a:schemeClr val="dk1"/>
                </a:solidFill>
              </a:rPr>
              <a:t>Bugs appear if more subclasses are added and methods aren’t fixed</a:t>
            </a:r>
          </a:p>
          <a:p>
            <a:pPr marL="457200" lvl="0" indent="-304800" rtl="0">
              <a:spcBef>
                <a:spcPts val="0"/>
              </a:spcBef>
              <a:buClr>
                <a:schemeClr val="dk1"/>
              </a:buClr>
              <a:buSzPct val="100000"/>
              <a:buFont typeface="Arial"/>
              <a:buChar char="●"/>
            </a:pPr>
            <a:r>
              <a:rPr lang="en" sz="1200" dirty="0">
                <a:solidFill>
                  <a:schemeClr val="dk1"/>
                </a:solidFill>
              </a:rPr>
              <a:t>Casting is ugly, verbose, and has potential for runtime errors</a:t>
            </a:r>
          </a:p>
          <a:p>
            <a:pPr marL="457200" lvl="0" indent="-304800" rtl="0">
              <a:spcBef>
                <a:spcPts val="0"/>
              </a:spcBef>
              <a:buClr>
                <a:schemeClr val="dk1"/>
              </a:buClr>
              <a:buSzPct val="100000"/>
              <a:buFont typeface="Arial"/>
              <a:buChar char="●"/>
            </a:pPr>
            <a:r>
              <a:rPr lang="en" sz="1200" dirty="0">
                <a:solidFill>
                  <a:schemeClr val="dk1"/>
                </a:solidFill>
              </a:rPr>
              <a:t>Also! All different types of shapes have area, but superclass Shape doesn’t have a</a:t>
            </a:r>
            <a:r>
              <a:rPr lang="en-US" sz="1200" baseline="0" dirty="0">
                <a:solidFill>
                  <a:schemeClr val="dk1"/>
                </a:solidFill>
              </a:rPr>
              <a:t> function</a:t>
            </a:r>
            <a:r>
              <a:rPr lang="en" sz="1200" dirty="0">
                <a:solidFill>
                  <a:schemeClr val="dk1"/>
                </a:solidFill>
              </a:rPr>
              <a:t> area - a bit strange</a:t>
            </a:r>
          </a:p>
        </p:txBody>
      </p:sp>
    </p:spTree>
    <p:extLst>
      <p:ext uri="{BB962C8B-B14F-4D97-AF65-F5344CB8AC3E}">
        <p14:creationId xmlns:p14="http://schemas.microsoft.com/office/powerpoint/2010/main" val="1370392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5" name="Shape 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317500" rtl="0">
              <a:spcBef>
                <a:spcPts val="0"/>
              </a:spcBef>
              <a:buClr>
                <a:srgbClr val="000000"/>
              </a:buClr>
              <a:buSzPct val="100000"/>
              <a:buFont typeface="Arial"/>
              <a:buChar char="●"/>
            </a:pPr>
            <a:r>
              <a:rPr lang="en" sz="1400" dirty="0"/>
              <a:t>Encourage the students to download the code for this online</a:t>
            </a:r>
          </a:p>
          <a:p>
            <a:pPr marL="457200" lvl="0" indent="-317500" rtl="0">
              <a:spcBef>
                <a:spcPts val="0"/>
              </a:spcBef>
              <a:buClr>
                <a:srgbClr val="000000"/>
              </a:buClr>
              <a:buSzPct val="100000"/>
              <a:buFont typeface="Arial"/>
              <a:buChar char="●"/>
            </a:pPr>
            <a:r>
              <a:rPr lang="en" sz="1400" dirty="0"/>
              <a:t>The goal is to incorporate an area method for all shapes</a:t>
            </a:r>
            <a:endParaRPr lang="en-US" sz="1400" dirty="0"/>
          </a:p>
          <a:p>
            <a:pPr marL="457200" lvl="0" indent="-317500" rtl="0">
              <a:spcBef>
                <a:spcPts val="0"/>
              </a:spcBef>
              <a:buClr>
                <a:srgbClr val="000000"/>
              </a:buClr>
              <a:buSzPct val="100000"/>
              <a:buFont typeface="Arial"/>
              <a:buChar char="●"/>
            </a:pPr>
            <a:r>
              <a:rPr lang="en-US" sz="1400" dirty="0"/>
              <a:t>Note that</a:t>
            </a:r>
            <a:r>
              <a:rPr lang="en-US" sz="1400" baseline="0" dirty="0"/>
              <a:t> on this slide (and others), to simplify formatting, we show a variable as its name following by underlining, and we may put the value in the underline place (as done in one case here)</a:t>
            </a:r>
            <a:endParaRPr lang="en" sz="1400" dirty="0"/>
          </a:p>
          <a:p>
            <a:pPr marL="457200" lvl="0" indent="-317500" rtl="0">
              <a:spcBef>
                <a:spcPts val="0"/>
              </a:spcBef>
              <a:buClr>
                <a:srgbClr val="000000"/>
              </a:buClr>
              <a:buSzPct val="100000"/>
              <a:buFont typeface="Arial"/>
              <a:buChar char="●"/>
            </a:pPr>
            <a:r>
              <a:rPr lang="en" sz="1400" dirty="0"/>
              <a:t>x,y are coordinates that are for all shapes. Each subclass has its own relevant fields.</a:t>
            </a:r>
          </a:p>
          <a:p>
            <a:pPr marL="457200" lvl="0" indent="-317500" rtl="0">
              <a:spcBef>
                <a:spcPts val="0"/>
              </a:spcBef>
              <a:buClr>
                <a:srgbClr val="000000"/>
              </a:buClr>
              <a:buSzPct val="100000"/>
              <a:buFont typeface="Arial"/>
              <a:buChar char="●"/>
            </a:pPr>
            <a:r>
              <a:rPr lang="en" sz="1400" dirty="0"/>
              <a:t>Explain that Circle, Square, and Triangle all have different area() </a:t>
            </a:r>
            <a:r>
              <a:rPr lang="en-US" sz="1400" dirty="0"/>
              <a:t>functions</a:t>
            </a:r>
            <a:endParaRPr lang="en" sz="1400" dirty="0"/>
          </a:p>
          <a:p>
            <a:pPr marL="914400" lvl="1" indent="-317500" rtl="0">
              <a:spcBef>
                <a:spcPts val="0"/>
              </a:spcBef>
              <a:buClr>
                <a:srgbClr val="000000"/>
              </a:buClr>
              <a:buSzPct val="100000"/>
              <a:buFont typeface="Courier New"/>
              <a:buChar char="o"/>
            </a:pPr>
            <a:r>
              <a:rPr lang="en" sz="1400" dirty="0"/>
              <a:t>but Shape does not have one</a:t>
            </a:r>
          </a:p>
        </p:txBody>
      </p:sp>
    </p:spTree>
    <p:extLst>
      <p:ext uri="{BB962C8B-B14F-4D97-AF65-F5344CB8AC3E}">
        <p14:creationId xmlns:p14="http://schemas.microsoft.com/office/powerpoint/2010/main" val="3623655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5" name="Shape 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139700" lvl="0" indent="0" rtl="0">
              <a:spcBef>
                <a:spcPts val="0"/>
              </a:spcBef>
              <a:buClr>
                <a:srgbClr val="000000"/>
              </a:buClr>
              <a:buSzPct val="100000"/>
              <a:buFont typeface="Arial"/>
              <a:buNone/>
            </a:pPr>
            <a:endParaRPr lang="en" sz="1400" dirty="0"/>
          </a:p>
        </p:txBody>
      </p:sp>
    </p:spTree>
    <p:extLst>
      <p:ext uri="{BB962C8B-B14F-4D97-AF65-F5344CB8AC3E}">
        <p14:creationId xmlns:p14="http://schemas.microsoft.com/office/powerpoint/2010/main" val="3623655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304800" rtl="0">
              <a:spcBef>
                <a:spcPts val="0"/>
              </a:spcBef>
              <a:buClr>
                <a:srgbClr val="000000"/>
              </a:buClr>
              <a:buSzPct val="100000"/>
              <a:buFont typeface="Arial"/>
              <a:buChar char="●"/>
            </a:pPr>
            <a:r>
              <a:rPr lang="en" sz="1200" dirty="0"/>
              <a:t>Show them the code and how each of the subclasses have a</a:t>
            </a:r>
            <a:r>
              <a:rPr lang="en-US" sz="1200" baseline="0" dirty="0"/>
              <a:t> function</a:t>
            </a:r>
            <a:r>
              <a:rPr lang="en" sz="1200" dirty="0"/>
              <a:t> </a:t>
            </a:r>
            <a:r>
              <a:rPr lang="en" sz="1200" b="1" dirty="0">
                <a:solidFill>
                  <a:srgbClr val="1155CC"/>
                </a:solidFill>
                <a:latin typeface="Courier New"/>
                <a:ea typeface="Courier New"/>
                <a:cs typeface="Courier New"/>
                <a:sym typeface="Courier New"/>
              </a:rPr>
              <a:t>area</a:t>
            </a:r>
            <a:endParaRPr lang="en" sz="1200" dirty="0"/>
          </a:p>
          <a:p>
            <a:pPr marL="609600" lvl="1" indent="0" rtl="0">
              <a:spcBef>
                <a:spcPts val="0"/>
              </a:spcBef>
              <a:buClr>
                <a:srgbClr val="000000"/>
              </a:buClr>
              <a:buSzPct val="100000"/>
              <a:buFont typeface="Courier New"/>
              <a:buNone/>
            </a:pPr>
            <a:r>
              <a:rPr lang="en" sz="1200" dirty="0"/>
              <a:t>but not in superclass Shape. Doesn’t work. Try writing it as below.</a:t>
            </a:r>
          </a:p>
          <a:p>
            <a:pPr marL="457200" lvl="0" indent="-304800" rtl="0">
              <a:spcBef>
                <a:spcPts val="0"/>
              </a:spcBef>
              <a:buClr>
                <a:srgbClr val="000000"/>
              </a:buClr>
              <a:buSzPct val="100000"/>
              <a:buFont typeface="Arial"/>
              <a:buChar char="●"/>
            </a:pPr>
            <a:r>
              <a:rPr lang="en" sz="1200" dirty="0"/>
              <a:t>Point out how ugly the casting makes the function</a:t>
            </a:r>
          </a:p>
          <a:p>
            <a:pPr rtl="0">
              <a:spcBef>
                <a:spcPts val="0"/>
              </a:spcBef>
              <a:buNone/>
            </a:pPr>
            <a:endParaRPr sz="1200" dirty="0"/>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private static double sumAreas(Shape[] </a:t>
            </a:r>
            <a:r>
              <a:rPr lang="en-US" sz="1200" dirty="0">
                <a:solidFill>
                  <a:srgbClr val="1155CC"/>
                </a:solidFill>
                <a:latin typeface="Courier New"/>
                <a:ea typeface="Courier New"/>
                <a:cs typeface="Courier New"/>
                <a:sym typeface="Courier New"/>
              </a:rPr>
              <a:t>s</a:t>
            </a:r>
            <a:r>
              <a:rPr lang="en" sz="1200" dirty="0">
                <a:solidFill>
                  <a:srgbClr val="1155CC"/>
                </a:solidFill>
                <a:latin typeface="Courier New"/>
                <a:ea typeface="Courier New"/>
                <a:cs typeface="Courier New"/>
                <a:sym typeface="Courier New"/>
              </a:rPr>
              <a:t>){</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int </a:t>
            </a:r>
            <a:r>
              <a:rPr lang="en-US" sz="1200" dirty="0">
                <a:solidFill>
                  <a:srgbClr val="1155CC"/>
                </a:solidFill>
                <a:latin typeface="Courier New"/>
                <a:ea typeface="Courier New"/>
                <a:cs typeface="Courier New"/>
                <a:sym typeface="Courier New"/>
              </a:rPr>
              <a:t>sum</a:t>
            </a:r>
            <a:r>
              <a:rPr lang="en" sz="1200" dirty="0">
                <a:solidFill>
                  <a:srgbClr val="1155CC"/>
                </a:solidFill>
                <a:latin typeface="Courier New"/>
                <a:ea typeface="Courier New"/>
                <a:cs typeface="Courier New"/>
                <a:sym typeface="Courier New"/>
              </a:rPr>
              <a:t>= 0;</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for (int i = 0; i &lt; s.length; i++) {</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if (</a:t>
            </a:r>
            <a:r>
              <a:rPr lang="en-US" sz="1200" dirty="0">
                <a:solidFill>
                  <a:srgbClr val="1155CC"/>
                </a:solidFill>
                <a:latin typeface="Courier New"/>
                <a:ea typeface="Courier New"/>
                <a:cs typeface="Courier New"/>
                <a:sym typeface="Courier New"/>
              </a:rPr>
              <a:t>s</a:t>
            </a:r>
            <a:r>
              <a:rPr lang="en" sz="1200" dirty="0">
                <a:solidFill>
                  <a:srgbClr val="1155CC"/>
                </a:solidFill>
                <a:latin typeface="Courier New"/>
                <a:ea typeface="Courier New"/>
                <a:cs typeface="Courier New"/>
                <a:sym typeface="Courier New"/>
              </a:rPr>
              <a:t>] instanceof Square) {</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a:t>
            </a:r>
            <a:r>
              <a:rPr lang="en-US" sz="1200" dirty="0">
                <a:solidFill>
                  <a:srgbClr val="1155CC"/>
                </a:solidFill>
                <a:latin typeface="Courier New"/>
                <a:ea typeface="Courier New"/>
                <a:cs typeface="Courier New"/>
                <a:sym typeface="Courier New"/>
              </a:rPr>
              <a:t>sum</a:t>
            </a:r>
            <a:r>
              <a:rPr lang="en" sz="1200" dirty="0">
                <a:solidFill>
                  <a:srgbClr val="1155CC"/>
                </a:solidFill>
                <a:latin typeface="Courier New"/>
                <a:ea typeface="Courier New"/>
                <a:cs typeface="Courier New"/>
                <a:sym typeface="Courier New"/>
              </a:rPr>
              <a:t>+= ((Square) </a:t>
            </a:r>
            <a:r>
              <a:rPr lang="en-US" sz="1200" dirty="0">
                <a:solidFill>
                  <a:srgbClr val="1155CC"/>
                </a:solidFill>
                <a:latin typeface="Courier New"/>
                <a:ea typeface="Courier New"/>
                <a:cs typeface="Courier New"/>
                <a:sym typeface="Courier New"/>
              </a:rPr>
              <a:t>s</a:t>
            </a:r>
            <a:r>
              <a:rPr lang="en" sz="1200" dirty="0">
                <a:solidFill>
                  <a:srgbClr val="1155CC"/>
                </a:solidFill>
                <a:latin typeface="Courier New"/>
                <a:ea typeface="Courier New"/>
                <a:cs typeface="Courier New"/>
                <a:sym typeface="Courier New"/>
              </a:rPr>
              <a:t>]).area();</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 else if (</a:t>
            </a:r>
            <a:r>
              <a:rPr lang="en-US" sz="1200" dirty="0">
                <a:solidFill>
                  <a:srgbClr val="1155CC"/>
                </a:solidFill>
                <a:latin typeface="Courier New"/>
                <a:ea typeface="Courier New"/>
                <a:cs typeface="Courier New"/>
                <a:sym typeface="Courier New"/>
              </a:rPr>
              <a:t>s</a:t>
            </a:r>
            <a:r>
              <a:rPr lang="en" sz="1200" dirty="0">
                <a:solidFill>
                  <a:srgbClr val="1155CC"/>
                </a:solidFill>
                <a:latin typeface="Courier New"/>
                <a:ea typeface="Courier New"/>
                <a:cs typeface="Courier New"/>
                <a:sym typeface="Courier New"/>
              </a:rPr>
              <a:t>] instanceof Triangle) {</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a:t>
            </a:r>
            <a:r>
              <a:rPr lang="en-US" sz="1200" dirty="0">
                <a:solidFill>
                  <a:srgbClr val="1155CC"/>
                </a:solidFill>
                <a:latin typeface="Courier New"/>
                <a:ea typeface="Courier New"/>
                <a:cs typeface="Courier New"/>
                <a:sym typeface="Courier New"/>
              </a:rPr>
              <a:t>sum</a:t>
            </a:r>
            <a:r>
              <a:rPr lang="en" sz="1200" dirty="0">
                <a:solidFill>
                  <a:srgbClr val="1155CC"/>
                </a:solidFill>
                <a:latin typeface="Courier New"/>
                <a:ea typeface="Courier New"/>
                <a:cs typeface="Courier New"/>
                <a:sym typeface="Courier New"/>
              </a:rPr>
              <a:t>+= ((Triangle) </a:t>
            </a:r>
            <a:r>
              <a:rPr lang="en-US" sz="1200" dirty="0">
                <a:solidFill>
                  <a:srgbClr val="1155CC"/>
                </a:solidFill>
                <a:latin typeface="Courier New"/>
                <a:ea typeface="Courier New"/>
                <a:cs typeface="Courier New"/>
                <a:sym typeface="Courier New"/>
              </a:rPr>
              <a:t>s</a:t>
            </a:r>
            <a:r>
              <a:rPr lang="en" sz="1200" dirty="0">
                <a:solidFill>
                  <a:srgbClr val="1155CC"/>
                </a:solidFill>
                <a:latin typeface="Courier New"/>
                <a:ea typeface="Courier New"/>
                <a:cs typeface="Courier New"/>
                <a:sym typeface="Courier New"/>
              </a:rPr>
              <a:t>]).area();</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 else if (</a:t>
            </a:r>
            <a:r>
              <a:rPr lang="en-US" sz="1200" dirty="0">
                <a:solidFill>
                  <a:srgbClr val="1155CC"/>
                </a:solidFill>
                <a:latin typeface="Courier New"/>
                <a:ea typeface="Courier New"/>
                <a:cs typeface="Courier New"/>
                <a:sym typeface="Courier New"/>
              </a:rPr>
              <a:t>s</a:t>
            </a:r>
            <a:r>
              <a:rPr lang="en" sz="1200" dirty="0">
                <a:solidFill>
                  <a:srgbClr val="1155CC"/>
                </a:solidFill>
                <a:latin typeface="Courier New"/>
                <a:ea typeface="Courier New"/>
                <a:cs typeface="Courier New"/>
                <a:sym typeface="Courier New"/>
              </a:rPr>
              <a:t>] instanceof Circle) {</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a:t>
            </a:r>
            <a:r>
              <a:rPr lang="en-US" sz="1200" dirty="0">
                <a:solidFill>
                  <a:srgbClr val="1155CC"/>
                </a:solidFill>
                <a:latin typeface="Courier New"/>
                <a:ea typeface="Courier New"/>
                <a:cs typeface="Courier New"/>
                <a:sym typeface="Courier New"/>
              </a:rPr>
              <a:t>sum</a:t>
            </a:r>
            <a:r>
              <a:rPr lang="en" sz="1200" dirty="0">
                <a:solidFill>
                  <a:srgbClr val="1155CC"/>
                </a:solidFill>
                <a:latin typeface="Courier New"/>
                <a:ea typeface="Courier New"/>
                <a:cs typeface="Courier New"/>
                <a:sym typeface="Courier New"/>
              </a:rPr>
              <a:t>+= ((Circle) </a:t>
            </a:r>
            <a:r>
              <a:rPr lang="en-US" sz="1200" dirty="0">
                <a:solidFill>
                  <a:srgbClr val="1155CC"/>
                </a:solidFill>
                <a:latin typeface="Courier New"/>
                <a:ea typeface="Courier New"/>
                <a:cs typeface="Courier New"/>
                <a:sym typeface="Courier New"/>
              </a:rPr>
              <a:t>s</a:t>
            </a:r>
            <a:r>
              <a:rPr lang="en" sz="1200" dirty="0">
                <a:solidFill>
                  <a:srgbClr val="1155CC"/>
                </a:solidFill>
                <a:latin typeface="Courier New"/>
                <a:ea typeface="Courier New"/>
                <a:cs typeface="Courier New"/>
                <a:sym typeface="Courier New"/>
              </a:rPr>
              <a:t>]).area();</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return total;</a:t>
            </a:r>
          </a:p>
          <a:p>
            <a:pPr lvl="0" rtl="0">
              <a:spcBef>
                <a:spcPts val="0"/>
              </a:spcBef>
              <a:buClr>
                <a:schemeClr val="dk1"/>
              </a:buClr>
              <a:buSzPct val="91666"/>
              <a:buFont typeface="Arial"/>
              <a:buNone/>
            </a:pPr>
            <a:r>
              <a:rPr lang="en" sz="1200" dirty="0">
                <a:solidFill>
                  <a:srgbClr val="1155CC"/>
                </a:solidFill>
                <a:latin typeface="Courier New"/>
                <a:ea typeface="Courier New"/>
                <a:cs typeface="Courier New"/>
                <a:sym typeface="Courier New"/>
              </a:rPr>
              <a:t>	}</a:t>
            </a:r>
          </a:p>
          <a:p>
            <a:pPr lvl="0" rtl="0">
              <a:spcBef>
                <a:spcPts val="0"/>
              </a:spcBef>
              <a:buNone/>
            </a:pPr>
            <a:endParaRPr sz="1200" dirty="0"/>
          </a:p>
          <a:p>
            <a:pPr rtl="0">
              <a:spcBef>
                <a:spcPts val="0"/>
              </a:spcBef>
              <a:buNone/>
            </a:pPr>
            <a:endParaRPr sz="1400" dirty="0"/>
          </a:p>
          <a:p>
            <a:pPr rtl="0">
              <a:spcBef>
                <a:spcPts val="0"/>
              </a:spcBef>
              <a:buNone/>
            </a:pPr>
            <a:r>
              <a:rPr lang="en" sz="1400" dirty="0"/>
              <a:t>Discussion notes regarding the function:</a:t>
            </a:r>
          </a:p>
          <a:p>
            <a:pPr marL="457200" lvl="0" indent="-304800" rtl="0">
              <a:spcBef>
                <a:spcPts val="0"/>
              </a:spcBef>
              <a:buClr>
                <a:schemeClr val="dk1"/>
              </a:buClr>
              <a:buSzPct val="100000"/>
              <a:buFont typeface="Arial"/>
              <a:buChar char="●"/>
            </a:pPr>
            <a:r>
              <a:rPr lang="en" sz="1200" dirty="0">
                <a:solidFill>
                  <a:schemeClr val="dk1"/>
                </a:solidFill>
              </a:rPr>
              <a:t>Not very extensible: if you try to add another subclass</a:t>
            </a:r>
          </a:p>
          <a:p>
            <a:pPr marL="914400" lvl="1" indent="-304800" rtl="0">
              <a:spcBef>
                <a:spcPts val="0"/>
              </a:spcBef>
              <a:buClr>
                <a:schemeClr val="dk1"/>
              </a:buClr>
              <a:buSzPct val="100000"/>
              <a:buFont typeface="Arial"/>
              <a:buChar char="○"/>
            </a:pPr>
            <a:r>
              <a:rPr lang="en" sz="1200" dirty="0">
                <a:solidFill>
                  <a:schemeClr val="dk1"/>
                </a:solidFill>
              </a:rPr>
              <a:t>All methods using Shapes need to change</a:t>
            </a:r>
          </a:p>
          <a:p>
            <a:pPr marL="914400" lvl="1" indent="-304800" rtl="0">
              <a:spcBef>
                <a:spcPts val="0"/>
              </a:spcBef>
              <a:buClr>
                <a:schemeClr val="dk1"/>
              </a:buClr>
              <a:buSzPct val="100000"/>
              <a:buFont typeface="Arial"/>
              <a:buChar char="○"/>
            </a:pPr>
            <a:r>
              <a:rPr lang="en" sz="1200" dirty="0">
                <a:solidFill>
                  <a:schemeClr val="dk1"/>
                </a:solidFill>
              </a:rPr>
              <a:t>Bugs appear if more subclasses are added and methods aren’t fixed</a:t>
            </a:r>
          </a:p>
          <a:p>
            <a:pPr marL="457200" lvl="0" indent="-304800" rtl="0">
              <a:spcBef>
                <a:spcPts val="0"/>
              </a:spcBef>
              <a:buClr>
                <a:schemeClr val="dk1"/>
              </a:buClr>
              <a:buSzPct val="100000"/>
              <a:buFont typeface="Arial"/>
              <a:buChar char="●"/>
            </a:pPr>
            <a:r>
              <a:rPr lang="en" sz="1200" dirty="0">
                <a:solidFill>
                  <a:schemeClr val="dk1"/>
                </a:solidFill>
              </a:rPr>
              <a:t>Casting is ugly, verbose, and has potential for runtime errors</a:t>
            </a:r>
          </a:p>
          <a:p>
            <a:pPr marL="457200" lvl="0" indent="-304800" rtl="0">
              <a:spcBef>
                <a:spcPts val="0"/>
              </a:spcBef>
              <a:buClr>
                <a:schemeClr val="dk1"/>
              </a:buClr>
              <a:buSzPct val="100000"/>
              <a:buFont typeface="Arial"/>
              <a:buChar char="●"/>
            </a:pPr>
            <a:r>
              <a:rPr lang="en" sz="1200" dirty="0">
                <a:solidFill>
                  <a:schemeClr val="dk1"/>
                </a:solidFill>
              </a:rPr>
              <a:t>Also! All different types of shapes have area, but superclass Shape doesn’t have a</a:t>
            </a:r>
            <a:r>
              <a:rPr lang="en-US" sz="1200" baseline="0" dirty="0">
                <a:solidFill>
                  <a:schemeClr val="dk1"/>
                </a:solidFill>
              </a:rPr>
              <a:t> function</a:t>
            </a:r>
            <a:r>
              <a:rPr lang="en" sz="1200" dirty="0">
                <a:solidFill>
                  <a:schemeClr val="dk1"/>
                </a:solidFill>
              </a:rPr>
              <a:t> area - a bit strange</a:t>
            </a:r>
          </a:p>
        </p:txBody>
      </p:sp>
    </p:spTree>
    <p:extLst>
      <p:ext uri="{BB962C8B-B14F-4D97-AF65-F5344CB8AC3E}">
        <p14:creationId xmlns:p14="http://schemas.microsoft.com/office/powerpoint/2010/main" val="38582401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600"/>
              </a:spcBef>
              <a:buClr>
                <a:schemeClr val="dk1"/>
              </a:buClr>
              <a:buSzPct val="91666"/>
              <a:buFont typeface="Arial"/>
              <a:buNone/>
            </a:pPr>
            <a:r>
              <a:rPr lang="en-US" sz="1200" dirty="0">
                <a:solidFill>
                  <a:schemeClr val="dk1"/>
                </a:solidFill>
              </a:rPr>
              <a:t>T</a:t>
            </a:r>
            <a:r>
              <a:rPr lang="en" sz="1200" dirty="0">
                <a:solidFill>
                  <a:schemeClr val="dk1"/>
                </a:solidFill>
              </a:rPr>
              <a:t>ry to solve the casting problem: Ask for ideas.</a:t>
            </a:r>
          </a:p>
          <a:p>
            <a:pPr lvl="0" rtl="0">
              <a:spcBef>
                <a:spcPts val="600"/>
              </a:spcBef>
              <a:buClr>
                <a:schemeClr val="dk1"/>
              </a:buClr>
              <a:buFont typeface="Arial"/>
              <a:buNone/>
            </a:pPr>
            <a:endParaRPr sz="1200" dirty="0">
              <a:solidFill>
                <a:schemeClr val="dk1"/>
              </a:solidFill>
            </a:endParaRPr>
          </a:p>
          <a:p>
            <a:pPr lvl="0" rtl="0">
              <a:spcBef>
                <a:spcPts val="600"/>
              </a:spcBef>
              <a:buClr>
                <a:schemeClr val="dk1"/>
              </a:buClr>
              <a:buSzPct val="91666"/>
              <a:buFont typeface="Arial"/>
              <a:buNone/>
            </a:pPr>
            <a:r>
              <a:rPr lang="en" sz="1200" dirty="0">
                <a:solidFill>
                  <a:schemeClr val="dk1"/>
                </a:solidFill>
              </a:rPr>
              <a:t>Solve our earlier problem - makes sumAreas(..) simple and clean, but has its own host of issues:</a:t>
            </a:r>
          </a:p>
          <a:p>
            <a:pPr marL="457200" lvl="0" indent="-304800" rtl="0">
              <a:spcBef>
                <a:spcPts val="600"/>
              </a:spcBef>
              <a:buClr>
                <a:schemeClr val="dk1"/>
              </a:buClr>
              <a:buSzPct val="100000"/>
              <a:buFont typeface="Arial"/>
              <a:buChar char="●"/>
            </a:pPr>
            <a:r>
              <a:rPr lang="en" sz="1200" dirty="0">
                <a:solidFill>
                  <a:schemeClr val="dk1"/>
                </a:solidFill>
              </a:rPr>
              <a:t>Subclasses of Shape have to remember to override - easy to lose track of, cause bugs down the line</a:t>
            </a:r>
          </a:p>
          <a:p>
            <a:pPr marL="457200" lvl="0" indent="-304800" rtl="0">
              <a:spcBef>
                <a:spcPts val="600"/>
              </a:spcBef>
              <a:buClr>
                <a:schemeClr val="dk1"/>
              </a:buClr>
              <a:buSzPct val="100000"/>
              <a:buFont typeface="Arial"/>
              <a:buChar char="●"/>
            </a:pPr>
            <a:r>
              <a:rPr lang="en" sz="1200" dirty="0">
                <a:solidFill>
                  <a:schemeClr val="dk1"/>
                </a:solidFill>
              </a:rPr>
              <a:t>Shapes that aren’t subclasses have 0 area, which would normally be incorrect</a:t>
            </a:r>
          </a:p>
          <a:p>
            <a:pPr rtl="0">
              <a:spcBef>
                <a:spcPts val="0"/>
              </a:spcBef>
              <a:buNone/>
            </a:pPr>
            <a:endParaRPr sz="1200" dirty="0"/>
          </a:p>
          <a:p>
            <a:pPr rtl="0">
              <a:spcBef>
                <a:spcPts val="0"/>
              </a:spcBef>
              <a:buNone/>
            </a:pPr>
            <a:r>
              <a:rPr lang="en" sz="1200" dirty="0"/>
              <a:t>Now add the RuntimeException:</a:t>
            </a:r>
          </a:p>
          <a:p>
            <a:pPr lvl="0" rtl="0">
              <a:spcBef>
                <a:spcPts val="600"/>
              </a:spcBef>
              <a:buClr>
                <a:schemeClr val="dk1"/>
              </a:buClr>
              <a:buSzPct val="91666"/>
              <a:buFont typeface="Arial"/>
              <a:buNone/>
            </a:pPr>
            <a:r>
              <a:rPr lang="en" sz="1200" dirty="0">
                <a:solidFill>
                  <a:schemeClr val="dk1"/>
                </a:solidFill>
              </a:rPr>
              <a:t>Gets even closer. Now we can’t call getArea on Shapes that aren’t subclasses.</a:t>
            </a:r>
          </a:p>
          <a:p>
            <a:pPr marL="457200" lvl="0" indent="-304800" rtl="0">
              <a:spcBef>
                <a:spcPts val="600"/>
              </a:spcBef>
              <a:buClr>
                <a:schemeClr val="dk1"/>
              </a:buClr>
              <a:buSzPct val="100000"/>
              <a:buFont typeface="Arial"/>
              <a:buChar char="●"/>
            </a:pPr>
            <a:r>
              <a:rPr lang="en" sz="1200" dirty="0">
                <a:solidFill>
                  <a:schemeClr val="dk1"/>
                </a:solidFill>
              </a:rPr>
              <a:t>Still, </a:t>
            </a:r>
            <a:r>
              <a:rPr lang="en-US" sz="1200" dirty="0">
                <a:solidFill>
                  <a:schemeClr val="dk1"/>
                </a:solidFill>
              </a:rPr>
              <a:t>s</a:t>
            </a:r>
            <a:r>
              <a:rPr lang="en" sz="1200" dirty="0">
                <a:solidFill>
                  <a:schemeClr val="dk1"/>
                </a:solidFill>
              </a:rPr>
              <a:t>ubclasses of Shape have to remember to override - easy to lose track of, cause bugs down the line</a:t>
            </a:r>
          </a:p>
          <a:p>
            <a:pPr marL="457200" lvl="0" indent="-304800" rtl="0">
              <a:spcBef>
                <a:spcPts val="600"/>
              </a:spcBef>
              <a:buClr>
                <a:schemeClr val="dk1"/>
              </a:buClr>
              <a:buSzPct val="100000"/>
              <a:buFont typeface="Arial"/>
              <a:buChar char="●"/>
            </a:pPr>
            <a:r>
              <a:rPr lang="en" sz="1200" dirty="0">
                <a:solidFill>
                  <a:schemeClr val="dk1"/>
                </a:solidFill>
              </a:rPr>
              <a:t>Makes a lot more </a:t>
            </a:r>
            <a:r>
              <a:rPr lang="en-US" sz="1200" dirty="0">
                <a:solidFill>
                  <a:schemeClr val="dk1"/>
                </a:solidFill>
              </a:rPr>
              <a:t>r</a:t>
            </a:r>
            <a:r>
              <a:rPr lang="en" sz="1200" dirty="0">
                <a:solidFill>
                  <a:schemeClr val="dk1"/>
                </a:solidFill>
              </a:rPr>
              <a:t>untime </a:t>
            </a:r>
            <a:r>
              <a:rPr lang="en-US" sz="1200" dirty="0">
                <a:solidFill>
                  <a:schemeClr val="dk1"/>
                </a:solidFill>
              </a:rPr>
              <a:t>e</a:t>
            </a:r>
            <a:r>
              <a:rPr lang="en" sz="1200" dirty="0">
                <a:solidFill>
                  <a:schemeClr val="dk1"/>
                </a:solidFill>
              </a:rPr>
              <a:t>rrors – </a:t>
            </a:r>
            <a:r>
              <a:rPr lang="en-US" sz="1200" dirty="0">
                <a:solidFill>
                  <a:schemeClr val="dk1"/>
                </a:solidFill>
              </a:rPr>
              <a:t>c</a:t>
            </a:r>
            <a:r>
              <a:rPr lang="en" sz="1200" dirty="0">
                <a:solidFill>
                  <a:schemeClr val="dk1"/>
                </a:solidFill>
              </a:rPr>
              <a:t>ompile </a:t>
            </a:r>
            <a:r>
              <a:rPr lang="en-US" sz="1200" dirty="0">
                <a:solidFill>
                  <a:schemeClr val="dk1"/>
                </a:solidFill>
              </a:rPr>
              <a:t>t</a:t>
            </a:r>
            <a:r>
              <a:rPr lang="en" sz="1200" dirty="0">
                <a:solidFill>
                  <a:schemeClr val="dk1"/>
                </a:solidFill>
              </a:rPr>
              <a:t>ime </a:t>
            </a:r>
            <a:r>
              <a:rPr lang="en-US" sz="1200" dirty="0">
                <a:solidFill>
                  <a:schemeClr val="dk1"/>
                </a:solidFill>
              </a:rPr>
              <a:t>(syntax) errors </a:t>
            </a:r>
            <a:r>
              <a:rPr lang="en" sz="1200" dirty="0">
                <a:solidFill>
                  <a:schemeClr val="dk1"/>
                </a:solidFill>
              </a:rPr>
              <a:t>are easier to catch and fix</a:t>
            </a:r>
          </a:p>
        </p:txBody>
      </p:sp>
    </p:spTree>
    <p:extLst>
      <p:ext uri="{BB962C8B-B14F-4D97-AF65-F5344CB8AC3E}">
        <p14:creationId xmlns:p14="http://schemas.microsoft.com/office/powerpoint/2010/main" val="2147209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600"/>
              </a:spcBef>
              <a:buClr>
                <a:schemeClr val="dk1"/>
              </a:buClr>
              <a:buSzPct val="91666"/>
              <a:buFont typeface="Arial"/>
              <a:buNone/>
            </a:pPr>
            <a:endParaRPr lang="en" sz="1200" dirty="0">
              <a:solidFill>
                <a:schemeClr val="dk1"/>
              </a:solidFill>
            </a:endParaRPr>
          </a:p>
        </p:txBody>
      </p:sp>
    </p:spTree>
    <p:extLst>
      <p:ext uri="{BB962C8B-B14F-4D97-AF65-F5344CB8AC3E}">
        <p14:creationId xmlns:p14="http://schemas.microsoft.com/office/powerpoint/2010/main" val="21472096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dirty="0"/>
              <a:t>Why? Java requires this so that the following doesn’t happen.</a:t>
            </a:r>
          </a:p>
          <a:p>
            <a:pPr marL="457200" lvl="0" indent="-317500" rtl="0">
              <a:spcBef>
                <a:spcPts val="0"/>
              </a:spcBef>
              <a:buClr>
                <a:srgbClr val="000000"/>
              </a:buClr>
              <a:buSzPct val="127272"/>
              <a:buFont typeface="Arial"/>
              <a:buAutoNum type="arabicPeriod"/>
            </a:pPr>
            <a:r>
              <a:rPr lang="en" dirty="0"/>
              <a:t>If subclasses didn’t override the abstract method, we could have a situation where the method gets called but it has no implementation to use</a:t>
            </a:r>
          </a:p>
          <a:p>
            <a:pPr marL="457200" lvl="0" indent="-317500" rtl="0">
              <a:spcBef>
                <a:spcPts val="0"/>
              </a:spcBef>
              <a:buClr>
                <a:srgbClr val="000000"/>
              </a:buClr>
              <a:buSzPct val="127272"/>
              <a:buFont typeface="Arial"/>
              <a:buAutoNum type="arabicPeriod"/>
            </a:pPr>
            <a:r>
              <a:rPr lang="en" dirty="0"/>
              <a:t>If we could instantiate an object of an abstract class and tried to call one of the abstract methods, it would have no implementation to use</a:t>
            </a:r>
          </a:p>
        </p:txBody>
      </p:sp>
    </p:spTree>
    <p:extLst>
      <p:ext uri="{BB962C8B-B14F-4D97-AF65-F5344CB8AC3E}">
        <p14:creationId xmlns:p14="http://schemas.microsoft.com/office/powerpoint/2010/main" val="7333388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1992176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65927E9-F29A-554C-A63F-3C68011227E4}" type="datetime1">
              <a:rPr lang="en-US" smtClean="0"/>
              <a:t>2/11/19</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CC4F7A8-F6B6-C243-8CDC-976D3D3A141A}" type="datetime1">
              <a:rPr lang="en-US" smtClean="0"/>
              <a:t>2/11/19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BA773AA-5FA9-4C46-9F00-FB057E93DCBF}" type="datetime1">
              <a:rPr lang="en-US" smtClean="0"/>
              <a:t>2/11/19</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57200" y="274637"/>
            <a:ext cx="8229600" cy="1143200"/>
          </a:xfrm>
          <a:prstGeom prst="rect">
            <a:avLst/>
          </a:prstGeom>
        </p:spPr>
        <p:txBody>
          <a:bodyPr lIns="91425" tIns="91425" rIns="91425" b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a:endParaRPr/>
          </a:p>
        </p:txBody>
      </p:sp>
      <p:sp>
        <p:nvSpPr>
          <p:cNvPr id="17" name="Shape 17"/>
          <p:cNvSpPr txBox="1">
            <a:spLocks noGrp="1"/>
          </p:cNvSpPr>
          <p:nvPr>
            <p:ph type="body" idx="1"/>
          </p:nvPr>
        </p:nvSpPr>
        <p:spPr>
          <a:xfrm>
            <a:off x="457200" y="1600201"/>
            <a:ext cx="8229600" cy="49675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sldNum" idx="12"/>
          </p:nvPr>
        </p:nvSpPr>
        <p:spPr>
          <a:xfrm>
            <a:off x="8556792" y="6333133"/>
            <a:ext cx="548699" cy="524800"/>
          </a:xfrm>
          <a:prstGeom prst="rect">
            <a:avLst/>
          </a:prstGeom>
        </p:spPr>
        <p:txBody>
          <a:bodyPr lIns="91425" tIns="91425" rIns="91425" bIns="91425" anchor="ctr" anchorCtr="0">
            <a:noAutofit/>
          </a:bodyPr>
          <a:lstStyle>
            <a:lvl1pPr>
              <a:spcBef>
                <a:spcPts val="0"/>
              </a:spcBef>
              <a:buNone/>
              <a:defRPr/>
            </a:lvl1pPr>
          </a:lstStyle>
          <a:p>
            <a:fld id="{00000000-1234-1234-1234-123412341234}" type="slidenum">
              <a:rPr lang="en" smtClean="0"/>
              <a:pPr/>
              <a:t>‹#›</a:t>
            </a:fld>
            <a:endParaRPr lang="en"/>
          </a:p>
        </p:txBody>
      </p:sp>
    </p:spTree>
    <p:extLst>
      <p:ext uri="{BB962C8B-B14F-4D97-AF65-F5344CB8AC3E}">
        <p14:creationId xmlns:p14="http://schemas.microsoft.com/office/powerpoint/2010/main" val="327658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FC7099B4-F180-294D-B164-1F36F72EB214}" type="datetime1">
              <a:rPr lang="en-US" smtClean="0"/>
              <a:t>2/11/19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550E642B-64E1-DE4B-A0A2-917379A45AA2}" type="datetime1">
              <a:rPr lang="en-US" smtClean="0"/>
              <a:t>2/11/19</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F48A3EB7-1C2D-C64B-B8BF-BA243F8268AE}" type="datetime1">
              <a:rPr lang="en-US" smtClean="0"/>
              <a:t>2/11/19</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9E804DA6-8C8A-C84E-A7AF-F30FEC955C29}" type="datetime1">
              <a:rPr lang="en-US" smtClean="0"/>
              <a:t>2/11/19</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D97DD28E-ED06-1F4F-998F-755D6D2A1028}" type="datetime1">
              <a:rPr lang="en-US" smtClean="0"/>
              <a:t>2/11/19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0C9EB-E017-FE4B-B587-241A32FF268D}" type="datetime1">
              <a:rPr lang="en-US" smtClean="0"/>
              <a:t>2/11/19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E3066797-4F9A-FB4E-9521-8A51CBE878E7}" type="datetime1">
              <a:rPr lang="en-US" smtClean="0"/>
              <a:t>2/11/19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DCFE7591-CC1B-FA47-B21C-AEAC6149CAB8}" type="datetime1">
              <a:rPr lang="en-US" smtClean="0"/>
              <a:t>2/11/19</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7C8AC04-BA26-8B4E-9E36-1A4145DCAA44}" type="datetime1">
              <a:rPr lang="en-US" smtClean="0"/>
              <a:t>2/11/19</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r-BE" dirty="0"/>
              <a:t>CS/ENGRD 2110</a:t>
            </a:r>
            <a:br>
              <a:rPr lang="fr-BE" dirty="0"/>
            </a:br>
            <a:r>
              <a:rPr lang="fr-BE" dirty="0" err="1"/>
              <a:t>Spring</a:t>
            </a:r>
            <a:r>
              <a:rPr lang="fr-BE" dirty="0"/>
              <a:t> 2019</a:t>
            </a:r>
          </a:p>
        </p:txBody>
      </p:sp>
      <p:sp>
        <p:nvSpPr>
          <p:cNvPr id="3" name="Subtitle 2"/>
          <p:cNvSpPr>
            <a:spLocks noGrp="1"/>
          </p:cNvSpPr>
          <p:nvPr>
            <p:ph type="subTitle" idx="1"/>
          </p:nvPr>
        </p:nvSpPr>
        <p:spPr/>
        <p:txBody>
          <a:bodyPr>
            <a:normAutofit fontScale="77500" lnSpcReduction="20000"/>
          </a:bodyPr>
          <a:lstStyle/>
          <a:p>
            <a:r>
              <a:rPr lang="fr-BE" dirty="0"/>
              <a:t>Lecture 7: Interfaces and Abstract Classes</a:t>
            </a:r>
          </a:p>
          <a:p>
            <a:r>
              <a:rPr lang="fr-BE" dirty="0"/>
              <a:t>http://courses.cs.cornell.edu/cs2110</a:t>
            </a:r>
          </a:p>
        </p:txBody>
      </p:sp>
      <p:sp>
        <p:nvSpPr>
          <p:cNvPr id="4" name="Slide Number Placeholder 3"/>
          <p:cNvSpPr>
            <a:spLocks noGrp="1"/>
          </p:cNvSpPr>
          <p:nvPr>
            <p:ph type="sldNum" sz="quarter" idx="12"/>
          </p:nvPr>
        </p:nvSpPr>
        <p:spPr>
          <a:xfrm>
            <a:off x="7772400" y="6172200"/>
            <a:ext cx="838200" cy="381000"/>
          </a:xfrm>
        </p:spPr>
        <p:txBody>
          <a:bodyPr/>
          <a:lstStyle/>
          <a:p>
            <a:fld id="{B6F15528-21DE-4FAA-801E-634DDDAF4B2B}"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prstGeom prst="rect">
            <a:avLst/>
          </a:prstGeom>
          <a:noFill/>
          <a:ln>
            <a:noFill/>
          </a:ln>
        </p:spPr>
        <p:txBody>
          <a:bodyPr vert="horz" lIns="91425" tIns="91425" rIns="91425" bIns="91425" anchor="b" anchorCtr="0">
            <a:noAutofit/>
          </a:bodyPr>
          <a:lstStyle/>
          <a:p>
            <a:pPr algn="ctr">
              <a:spcBef>
                <a:spcPts val="0"/>
              </a:spcBef>
            </a:pPr>
            <a:r>
              <a:rPr lang="en-US" sz="3200" dirty="0">
                <a:solidFill>
                  <a:srgbClr val="800000"/>
                </a:solidFill>
              </a:rPr>
              <a:t>Abstract class used to “define” a type</a:t>
            </a:r>
            <a:br>
              <a:rPr lang="en-US" sz="3200" dirty="0">
                <a:solidFill>
                  <a:srgbClr val="800000"/>
                </a:solidFill>
              </a:rPr>
            </a:br>
            <a:r>
              <a:rPr lang="en-US" sz="3200" dirty="0">
                <a:solidFill>
                  <a:srgbClr val="800000"/>
                </a:solidFill>
              </a:rPr>
              <a:t>(abstract data type, or </a:t>
            </a:r>
            <a:r>
              <a:rPr lang="en-US" sz="3200" dirty="0">
                <a:solidFill>
                  <a:srgbClr val="C00000"/>
                </a:solidFill>
              </a:rPr>
              <a:t>ADT</a:t>
            </a:r>
            <a:r>
              <a:rPr lang="en-US" sz="3200" dirty="0">
                <a:solidFill>
                  <a:srgbClr val="800000"/>
                </a:solidFill>
              </a:rPr>
              <a:t>)</a:t>
            </a:r>
            <a:endParaRPr lang="en" sz="3200" dirty="0">
              <a:solidFill>
                <a:srgbClr val="800000"/>
              </a:solidFill>
            </a:endParaRPr>
          </a:p>
        </p:txBody>
      </p:sp>
      <p:sp>
        <p:nvSpPr>
          <p:cNvPr id="2" name="TextBox 1"/>
          <p:cNvSpPr txBox="1"/>
          <p:nvPr/>
        </p:nvSpPr>
        <p:spPr>
          <a:xfrm>
            <a:off x="628977" y="1828800"/>
            <a:ext cx="6641963" cy="461665"/>
          </a:xfrm>
          <a:prstGeom prst="rect">
            <a:avLst/>
          </a:prstGeom>
          <a:solidFill>
            <a:schemeClr val="accent6">
              <a:lumMod val="20000"/>
              <a:lumOff val="80000"/>
            </a:schemeClr>
          </a:solidFill>
        </p:spPr>
        <p:txBody>
          <a:bodyPr wrap="none" rtlCol="0">
            <a:spAutoFit/>
          </a:bodyPr>
          <a:lstStyle/>
          <a:p>
            <a:r>
              <a:rPr lang="en-US" sz="2400" b="1" dirty="0">
                <a:latin typeface="Times New Roman" panose="02020603050405020304" pitchFamily="18" charset="0"/>
                <a:cs typeface="Times New Roman" panose="02020603050405020304" pitchFamily="18" charset="0"/>
              </a:rPr>
              <a:t>Type</a:t>
            </a:r>
            <a:r>
              <a:rPr lang="en-US" sz="2400" dirty="0">
                <a:latin typeface="Times New Roman" panose="02020603050405020304" pitchFamily="18" charset="0"/>
                <a:cs typeface="Times New Roman" panose="02020603050405020304" pitchFamily="18" charset="0"/>
              </a:rPr>
              <a:t>: set of values together with operations on them</a:t>
            </a:r>
          </a:p>
        </p:txBody>
      </p:sp>
      <p:sp>
        <p:nvSpPr>
          <p:cNvPr id="4" name="TextBox 3"/>
          <p:cNvSpPr txBox="1"/>
          <p:nvPr/>
        </p:nvSpPr>
        <p:spPr>
          <a:xfrm>
            <a:off x="276441" y="2464475"/>
            <a:ext cx="8638959" cy="2031325"/>
          </a:xfrm>
          <a:prstGeom prst="rect">
            <a:avLst/>
          </a:prstGeom>
          <a:noFill/>
        </p:spPr>
        <p:txBody>
          <a:bodyPr wrap="square" rtlCol="0">
            <a:spAutoFit/>
          </a:bodyPr>
          <a:lstStyle/>
          <a:p>
            <a:r>
              <a:rPr lang="en-US" sz="3000" dirty="0">
                <a:latin typeface="Times New Roman" panose="02020603050405020304" pitchFamily="18" charset="0"/>
                <a:cs typeface="Times New Roman" panose="02020603050405020304" pitchFamily="18" charset="0"/>
              </a:rPr>
              <a:t>Define type Stack (of </a:t>
            </a:r>
            <a:r>
              <a:rPr lang="en-US" sz="3000" dirty="0" err="1">
                <a:latin typeface="Times New Roman" panose="02020603050405020304" pitchFamily="18" charset="0"/>
                <a:cs typeface="Times New Roman" panose="02020603050405020304" pitchFamily="18" charset="0"/>
              </a:rPr>
              <a:t>ints</a:t>
            </a:r>
            <a:r>
              <a:rPr lang="en-US" sz="3000" dirty="0">
                <a:latin typeface="Times New Roman" panose="02020603050405020304" pitchFamily="18" charset="0"/>
                <a:cs typeface="Times New Roman" panose="02020603050405020304" pitchFamily="18" charset="0"/>
              </a:rPr>
              <a:t>). Its operations are:</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a:t>
            </a:r>
            <a:r>
              <a:rPr lang="en-US" sz="2400" dirty="0" err="1">
                <a:solidFill>
                  <a:srgbClr val="0000FF"/>
                </a:solidFill>
                <a:latin typeface="Times New Roman" panose="02020603050405020304" pitchFamily="18" charset="0"/>
                <a:cs typeface="Times New Roman" panose="02020603050405020304" pitchFamily="18" charset="0"/>
              </a:rPr>
              <a:t>isEmpty</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a:solidFill>
                  <a:srgbClr val="00B050"/>
                </a:solidFill>
                <a:latin typeface="Times New Roman" panose="02020603050405020304" pitchFamily="18" charset="0"/>
                <a:cs typeface="Times New Roman" panose="02020603050405020304" pitchFamily="18" charset="0"/>
              </a:rPr>
              <a:t>--return true </a:t>
            </a:r>
            <a:r>
              <a:rPr lang="en-US" sz="2400" dirty="0" err="1">
                <a:solidFill>
                  <a:srgbClr val="00B050"/>
                </a:solidFill>
                <a:latin typeface="Times New Roman" panose="02020603050405020304" pitchFamily="18" charset="0"/>
                <a:cs typeface="Times New Roman" panose="02020603050405020304" pitchFamily="18" charset="0"/>
              </a:rPr>
              <a:t>iff</a:t>
            </a:r>
            <a:r>
              <a:rPr lang="en-US" sz="2400" dirty="0">
                <a:solidFill>
                  <a:srgbClr val="00B050"/>
                </a:solidFill>
                <a:latin typeface="Times New Roman" panose="02020603050405020304" pitchFamily="18" charset="0"/>
                <a:cs typeface="Times New Roman" panose="02020603050405020304" pitchFamily="18" charset="0"/>
              </a:rPr>
              <a:t> the stack is empty</a:t>
            </a:r>
          </a:p>
          <a:p>
            <a:r>
              <a:rPr lang="en-US" sz="2400" dirty="0">
                <a:latin typeface="Times New Roman" panose="02020603050405020304" pitchFamily="18" charset="0"/>
                <a:cs typeface="Times New Roman" panose="02020603050405020304" pitchFamily="18" charset="0"/>
              </a:rPr>
              <a:t>   </a:t>
            </a:r>
            <a:r>
              <a:rPr lang="en-US" sz="2400" dirty="0">
                <a:solidFill>
                  <a:srgbClr val="0000FF"/>
                </a:solidFill>
                <a:latin typeface="Times New Roman" panose="02020603050405020304" pitchFamily="18" charset="0"/>
                <a:cs typeface="Times New Roman" panose="02020603050405020304" pitchFamily="18" charset="0"/>
              </a:rPr>
              <a:t>push(k)     	</a:t>
            </a:r>
            <a:r>
              <a:rPr lang="en-US" sz="2400" dirty="0">
                <a:solidFill>
                  <a:srgbClr val="00B050"/>
                </a:solidFill>
                <a:latin typeface="Times New Roman" panose="02020603050405020304" pitchFamily="18" charset="0"/>
                <a:cs typeface="Times New Roman" panose="02020603050405020304" pitchFamily="18" charset="0"/>
              </a:rPr>
              <a:t>--push integer k onto the Stack</a:t>
            </a:r>
          </a:p>
          <a:p>
            <a:r>
              <a:rPr lang="en-US" sz="2400" dirty="0">
                <a:latin typeface="Times New Roman" panose="02020603050405020304" pitchFamily="18" charset="0"/>
                <a:cs typeface="Times New Roman" panose="02020603050405020304" pitchFamily="18" charset="0"/>
              </a:rPr>
              <a:t>   </a:t>
            </a:r>
            <a:r>
              <a:rPr lang="en-US" sz="2400" dirty="0">
                <a:solidFill>
                  <a:srgbClr val="0000FF"/>
                </a:solidFill>
                <a:latin typeface="Times New Roman" panose="02020603050405020304" pitchFamily="18" charset="0"/>
                <a:cs typeface="Times New Roman" panose="02020603050405020304" pitchFamily="18" charset="0"/>
              </a:rPr>
              <a:t>pop()      	</a:t>
            </a:r>
            <a:r>
              <a:rPr lang="en-US" sz="2400" dirty="0">
                <a:solidFill>
                  <a:srgbClr val="00B050"/>
                </a:solidFill>
                <a:latin typeface="Times New Roman" panose="02020603050405020304" pitchFamily="18" charset="0"/>
                <a:cs typeface="Times New Roman" panose="02020603050405020304" pitchFamily="18" charset="0"/>
              </a:rPr>
              <a:t>--pop the top stack element </a:t>
            </a:r>
          </a:p>
        </p:txBody>
      </p:sp>
      <p:sp>
        <p:nvSpPr>
          <p:cNvPr id="5" name="TextBox 4"/>
          <p:cNvSpPr txBox="1"/>
          <p:nvPr/>
        </p:nvSpPr>
        <p:spPr>
          <a:xfrm>
            <a:off x="381000" y="4845784"/>
            <a:ext cx="3972562" cy="1631216"/>
          </a:xfrm>
          <a:prstGeom prst="rect">
            <a:avLst/>
          </a:prstGeom>
          <a:noFill/>
          <a:ln>
            <a:solidFill>
              <a:srgbClr val="800000"/>
            </a:solidFill>
          </a:ln>
        </p:spPr>
        <p:txBody>
          <a:bodyPr wrap="none" rtlCol="0">
            <a:spAutoFit/>
          </a:bodyPr>
          <a:lstStyle/>
          <a:p>
            <a:r>
              <a:rPr lang="en-US" sz="2000" dirty="0">
                <a:latin typeface="Times New Roman" panose="02020603050405020304" pitchFamily="18" charset="0"/>
                <a:cs typeface="Times New Roman" panose="02020603050405020304" pitchFamily="18" charset="0"/>
              </a:rPr>
              <a:t>public abstract class Stack {</a:t>
            </a:r>
          </a:p>
          <a:p>
            <a:r>
              <a:rPr lang="en-US" sz="2000" dirty="0">
                <a:latin typeface="Times New Roman" panose="02020603050405020304" pitchFamily="18" charset="0"/>
                <a:cs typeface="Times New Roman" panose="02020603050405020304" pitchFamily="18" charset="0"/>
              </a:rPr>
              <a:t>    public abstract </a:t>
            </a:r>
            <a:r>
              <a:rPr lang="en-US" sz="2000" dirty="0" err="1">
                <a:latin typeface="Times New Roman" panose="02020603050405020304" pitchFamily="18" charset="0"/>
                <a:cs typeface="Times New Roman" panose="02020603050405020304" pitchFamily="18" charset="0"/>
              </a:rPr>
              <a:t>boolean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isEmpty</a:t>
            </a:r>
            <a:r>
              <a:rPr lang="en-US" sz="2000" dirty="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    public abstract void push(</a:t>
            </a:r>
            <a:r>
              <a:rPr lang="en-US" sz="2000" dirty="0" err="1">
                <a:latin typeface="Times New Roman" panose="02020603050405020304" pitchFamily="18" charset="0"/>
                <a:cs typeface="Times New Roman" panose="02020603050405020304" pitchFamily="18" charset="0"/>
              </a:rPr>
              <a:t>int</a:t>
            </a:r>
            <a:r>
              <a:rPr lang="en-US" sz="2000" dirty="0">
                <a:latin typeface="Times New Roman" panose="02020603050405020304" pitchFamily="18" charset="0"/>
                <a:cs typeface="Times New Roman" panose="02020603050405020304" pitchFamily="18" charset="0"/>
              </a:rPr>
              <a:t> k);</a:t>
            </a:r>
          </a:p>
          <a:p>
            <a:r>
              <a:rPr lang="en-US" sz="2000" dirty="0">
                <a:latin typeface="Times New Roman" panose="02020603050405020304" pitchFamily="18" charset="0"/>
                <a:cs typeface="Times New Roman" panose="02020603050405020304" pitchFamily="18" charset="0"/>
              </a:rPr>
              <a:t>    public abstract </a:t>
            </a:r>
            <a:r>
              <a:rPr lang="en-US" sz="2000" dirty="0" err="1">
                <a:latin typeface="Times New Roman" panose="02020603050405020304" pitchFamily="18" charset="0"/>
                <a:cs typeface="Times New Roman" panose="02020603050405020304" pitchFamily="18" charset="0"/>
              </a:rPr>
              <a:t>int</a:t>
            </a:r>
            <a:r>
              <a:rPr lang="en-US" sz="2000" dirty="0">
                <a:latin typeface="Times New Roman" panose="02020603050405020304" pitchFamily="18" charset="0"/>
                <a:cs typeface="Times New Roman" panose="02020603050405020304" pitchFamily="18" charset="0"/>
              </a:rPr>
              <a:t> pop();</a:t>
            </a:r>
          </a:p>
          <a:p>
            <a:r>
              <a:rPr lang="en-US" sz="2000" dirty="0">
                <a:latin typeface="Times New Roman" panose="02020603050405020304" pitchFamily="18" charset="0"/>
                <a:cs typeface="Times New Roman" panose="02020603050405020304" pitchFamily="18" charset="0"/>
              </a:rPr>
              <a:t>}</a:t>
            </a:r>
          </a:p>
        </p:txBody>
      </p:sp>
      <p:sp>
        <p:nvSpPr>
          <p:cNvPr id="6" name="TextBox 5"/>
          <p:cNvSpPr txBox="1"/>
          <p:nvPr/>
        </p:nvSpPr>
        <p:spPr>
          <a:xfrm>
            <a:off x="6248400" y="4800600"/>
            <a:ext cx="2667000" cy="830997"/>
          </a:xfrm>
          <a:prstGeom prst="rect">
            <a:avLst/>
          </a:prstGeom>
          <a:solidFill>
            <a:schemeClr val="accent6">
              <a:lumMod val="20000"/>
              <a:lumOff val="80000"/>
            </a:schemeClr>
          </a:solidFill>
          <a:ln>
            <a:solidFill>
              <a:srgbClr val="00B050"/>
            </a:solidFill>
          </a:ln>
        </p:spPr>
        <p:txBody>
          <a:bodyPr wrap="square" rtlCol="0">
            <a:spAutoFit/>
          </a:bodyPr>
          <a:lstStyle/>
          <a:p>
            <a:r>
              <a:rPr lang="en-US" sz="2400" dirty="0">
                <a:solidFill>
                  <a:srgbClr val="00B050"/>
                </a:solidFill>
                <a:latin typeface="Times New Roman" panose="02020603050405020304" pitchFamily="18" charset="0"/>
                <a:cs typeface="Times New Roman" panose="02020603050405020304" pitchFamily="18" charset="0"/>
              </a:rPr>
              <a:t>Naturally, need specifications </a:t>
            </a:r>
          </a:p>
        </p:txBody>
      </p:sp>
      <p:sp>
        <p:nvSpPr>
          <p:cNvPr id="9" name="TextBox 8"/>
          <p:cNvSpPr txBox="1"/>
          <p:nvPr/>
        </p:nvSpPr>
        <p:spPr>
          <a:xfrm>
            <a:off x="7848600" y="6172200"/>
            <a:ext cx="312030" cy="369332"/>
          </a:xfrm>
          <a:prstGeom prst="rect">
            <a:avLst/>
          </a:prstGeom>
          <a:noFill/>
        </p:spPr>
        <p:txBody>
          <a:bodyPr wrap="none" rtlCol="0">
            <a:spAutoFit/>
          </a:bodyPr>
          <a:lstStyle/>
          <a:p>
            <a:fld id="{7F0C3FF4-CB79-7F4B-A906-66C49782AC3E}" type="slidenum">
              <a:rPr lang="en-US" smtClean="0"/>
              <a:t>10</a:t>
            </a:fld>
            <a:endParaRPr lang="en-US" dirty="0"/>
          </a:p>
        </p:txBody>
      </p:sp>
    </p:spTree>
    <p:extLst>
      <p:ext uri="{BB962C8B-B14F-4D97-AF65-F5344CB8AC3E}">
        <p14:creationId xmlns:p14="http://schemas.microsoft.com/office/powerpoint/2010/main" val="2651698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1600"/>
                                        <p:tgtEl>
                                          <p:spTgt spid="5"/>
                                        </p:tgtEl>
                                      </p:cBhvr>
                                    </p:animEffect>
                                  </p:childTnLst>
                                </p:cTn>
                              </p:par>
                            </p:childTnLst>
                          </p:cTn>
                        </p:par>
                        <p:par>
                          <p:cTn id="8" fill="hold">
                            <p:stCondLst>
                              <p:cond delay="1600"/>
                            </p:stCondLst>
                            <p:childTnLst>
                              <p:par>
                                <p:cTn id="9" presetID="9"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ssolve">
                                      <p:cBhvr>
                                        <p:cTn id="1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5" name="TextBox 4"/>
          <p:cNvSpPr txBox="1"/>
          <p:nvPr/>
        </p:nvSpPr>
        <p:spPr>
          <a:xfrm>
            <a:off x="3421250" y="457200"/>
            <a:ext cx="4961615" cy="1938992"/>
          </a:xfrm>
          <a:prstGeom prst="rect">
            <a:avLst/>
          </a:prstGeom>
          <a:noFill/>
          <a:ln>
            <a:solidFill>
              <a:srgbClr val="800000"/>
            </a:solidFill>
          </a:ln>
        </p:spPr>
        <p:txBody>
          <a:bodyPr wrap="none" rtlCol="0">
            <a:spAutoFit/>
          </a:bodyPr>
          <a:lstStyle/>
          <a:p>
            <a:r>
              <a:rPr lang="en-US" sz="2400" b="1" dirty="0">
                <a:latin typeface="Times New Roman" panose="02020603050405020304" pitchFamily="18" charset="0"/>
                <a:cs typeface="Times New Roman" panose="02020603050405020304" pitchFamily="18" charset="0"/>
              </a:rPr>
              <a:t>public</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abstract</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class</a:t>
            </a:r>
            <a:r>
              <a:rPr lang="en-US" sz="2400" dirty="0">
                <a:latin typeface="Times New Roman" panose="02020603050405020304" pitchFamily="18" charset="0"/>
                <a:cs typeface="Times New Roman" panose="02020603050405020304" pitchFamily="18" charset="0"/>
              </a:rPr>
              <a:t> </a:t>
            </a:r>
            <a:r>
              <a:rPr lang="en-US" sz="2400" b="1" dirty="0">
                <a:solidFill>
                  <a:srgbClr val="FF9900"/>
                </a:solidFill>
                <a:latin typeface="Times New Roman" panose="02020603050405020304" pitchFamily="18" charset="0"/>
                <a:cs typeface="Times New Roman" panose="02020603050405020304" pitchFamily="18" charset="0"/>
              </a:rPr>
              <a:t>Stack</a:t>
            </a:r>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public</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abstract</a:t>
            </a:r>
            <a:r>
              <a:rPr lang="en-US" sz="2400"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boolean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isEmpty</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public</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abstract</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void</a:t>
            </a:r>
            <a:r>
              <a:rPr lang="en-US" sz="2400" dirty="0">
                <a:latin typeface="Times New Roman" panose="02020603050405020304" pitchFamily="18" charset="0"/>
                <a:cs typeface="Times New Roman" panose="02020603050405020304" pitchFamily="18" charset="0"/>
              </a:rPr>
              <a:t> push(</a:t>
            </a:r>
            <a:r>
              <a:rPr lang="en-US" sz="2400" b="1" dirty="0" err="1">
                <a:latin typeface="Times New Roman" panose="02020603050405020304" pitchFamily="18" charset="0"/>
                <a:cs typeface="Times New Roman" panose="02020603050405020304" pitchFamily="18" charset="0"/>
              </a:rPr>
              <a:t>int</a:t>
            </a:r>
            <a:r>
              <a:rPr lang="en-US" sz="2400" dirty="0">
                <a:latin typeface="Times New Roman" panose="02020603050405020304" pitchFamily="18" charset="0"/>
                <a:cs typeface="Times New Roman" panose="02020603050405020304" pitchFamily="18" charset="0"/>
              </a:rPr>
              <a:t> k);</a:t>
            </a:r>
          </a:p>
          <a:p>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public</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abstract</a:t>
            </a:r>
            <a:r>
              <a:rPr lang="en-US" sz="2400"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int</a:t>
            </a:r>
            <a:r>
              <a:rPr lang="en-US" sz="2400" dirty="0">
                <a:latin typeface="Times New Roman" panose="02020603050405020304" pitchFamily="18" charset="0"/>
                <a:cs typeface="Times New Roman" panose="02020603050405020304" pitchFamily="18" charset="0"/>
              </a:rPr>
              <a:t> pop();</a:t>
            </a:r>
          </a:p>
          <a:p>
            <a:r>
              <a:rPr lang="en-US" sz="2400" dirty="0">
                <a:latin typeface="Times New Roman" panose="02020603050405020304" pitchFamily="18" charset="0"/>
                <a:cs typeface="Times New Roman" panose="02020603050405020304" pitchFamily="18" charset="0"/>
              </a:rPr>
              <a:t>}</a:t>
            </a:r>
          </a:p>
        </p:txBody>
      </p:sp>
      <p:sp>
        <p:nvSpPr>
          <p:cNvPr id="7" name="TextBox 6"/>
          <p:cNvSpPr txBox="1"/>
          <p:nvPr/>
        </p:nvSpPr>
        <p:spPr>
          <a:xfrm>
            <a:off x="145170" y="2514600"/>
            <a:ext cx="7703430" cy="4247317"/>
          </a:xfrm>
          <a:prstGeom prst="rect">
            <a:avLst/>
          </a:prstGeom>
          <a:noFill/>
          <a:ln>
            <a:solidFill>
              <a:srgbClr val="800000"/>
            </a:solidFill>
          </a:ln>
        </p:spPr>
        <p:txBody>
          <a:bodyPr wrap="square" rtlCol="0">
            <a:spAutoFit/>
          </a:bodyPr>
          <a:lstStyle/>
          <a:p>
            <a:r>
              <a:rPr lang="en-US" sz="2400" b="1" dirty="0">
                <a:latin typeface="Times New Roman" panose="02020603050405020304" pitchFamily="18" charset="0"/>
                <a:cs typeface="Times New Roman" panose="02020603050405020304" pitchFamily="18" charset="0"/>
              </a:rPr>
              <a:t>public</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class</a:t>
            </a:r>
            <a:r>
              <a:rPr lang="en-US" sz="2400" dirty="0">
                <a:latin typeface="Times New Roman" panose="02020603050405020304" pitchFamily="18" charset="0"/>
                <a:cs typeface="Times New Roman" panose="02020603050405020304" pitchFamily="18" charset="0"/>
              </a:rPr>
              <a:t> </a:t>
            </a:r>
            <a:r>
              <a:rPr lang="en-US" sz="2400" b="1" dirty="0" err="1">
                <a:solidFill>
                  <a:srgbClr val="0432FF"/>
                </a:solidFill>
                <a:latin typeface="Times New Roman" panose="02020603050405020304" pitchFamily="18" charset="0"/>
                <a:cs typeface="Times New Roman" panose="02020603050405020304" pitchFamily="18" charset="0"/>
              </a:rPr>
              <a:t>ArrayStack</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extends</a:t>
            </a:r>
            <a:r>
              <a:rPr lang="en-US" sz="2400" dirty="0">
                <a:latin typeface="Times New Roman" panose="02020603050405020304" pitchFamily="18" charset="0"/>
                <a:cs typeface="Times New Roman" panose="02020603050405020304" pitchFamily="18" charset="0"/>
              </a:rPr>
              <a:t> </a:t>
            </a:r>
            <a:r>
              <a:rPr lang="en-US" sz="2400" b="1" dirty="0">
                <a:solidFill>
                  <a:srgbClr val="FF9900"/>
                </a:solidFill>
                <a:latin typeface="Times New Roman" panose="02020603050405020304" pitchFamily="18" charset="0"/>
                <a:cs typeface="Times New Roman" panose="02020603050405020304" pitchFamily="18" charset="0"/>
              </a:rPr>
              <a:t>Stack</a:t>
            </a:r>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private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int</a:t>
            </a:r>
            <a:r>
              <a:rPr lang="en-US" sz="2400" dirty="0">
                <a:latin typeface="Times New Roman" panose="02020603050405020304" pitchFamily="18" charset="0"/>
                <a:cs typeface="Times New Roman" panose="02020603050405020304" pitchFamily="18" charset="0"/>
              </a:rPr>
              <a:t> n;   </a:t>
            </a:r>
            <a:r>
              <a:rPr lang="en-US" sz="2400" dirty="0">
                <a:solidFill>
                  <a:srgbClr val="00B050"/>
                </a:solidFill>
                <a:latin typeface="Times New Roman" panose="02020603050405020304" pitchFamily="18" charset="0"/>
                <a:cs typeface="Times New Roman" panose="02020603050405020304" pitchFamily="18" charset="0"/>
              </a:rPr>
              <a:t>// stack elements are in</a:t>
            </a:r>
          </a:p>
          <a:p>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private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int</a:t>
            </a:r>
            <a:r>
              <a:rPr lang="en-US" sz="2400" dirty="0">
                <a:latin typeface="Times New Roman" panose="02020603050405020304" pitchFamily="18" charset="0"/>
                <a:cs typeface="Times New Roman" panose="02020603050405020304" pitchFamily="18" charset="0"/>
              </a:rPr>
              <a:t>[] b; </a:t>
            </a:r>
            <a:r>
              <a:rPr lang="en-US" sz="2400" dirty="0">
                <a:solidFill>
                  <a:srgbClr val="00B050"/>
                </a:solidFill>
                <a:latin typeface="Times New Roman" panose="02020603050405020304" pitchFamily="18" charset="0"/>
                <a:cs typeface="Times New Roman" panose="02020603050405020304" pitchFamily="18" charset="0"/>
              </a:rPr>
              <a:t>// b[0..n-1]. b[0] is bottom</a:t>
            </a:r>
          </a:p>
          <a:p>
            <a:endParaRPr lang="en-US" sz="2400" dirty="0">
              <a:latin typeface="Times New Roman" panose="02020603050405020304" pitchFamily="18" charset="0"/>
              <a:cs typeface="Times New Roman" panose="02020603050405020304" pitchFamily="18" charset="0"/>
            </a:endParaRPr>
          </a:p>
          <a:p>
            <a:r>
              <a:rPr lang="en-US" sz="2400" dirty="0">
                <a:solidFill>
                  <a:srgbClr val="00B050"/>
                </a:solidFill>
                <a:latin typeface="Times New Roman" panose="02020603050405020304" pitchFamily="18" charset="0"/>
                <a:cs typeface="Times New Roman" panose="02020603050405020304" pitchFamily="18" charset="0"/>
              </a:rPr>
              <a:t>    /** Constructor: An empty stack of max size s. */</a:t>
            </a:r>
          </a:p>
          <a:p>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public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ArrayStack</a:t>
            </a:r>
            <a:r>
              <a:rPr lang="en-US" sz="2400" dirty="0">
                <a:latin typeface="Times New Roman" panose="02020603050405020304" pitchFamily="18" charset="0"/>
                <a:cs typeface="Times New Roman" panose="02020603050405020304" pitchFamily="18" charset="0"/>
              </a:rPr>
              <a:t>(</a:t>
            </a:r>
            <a:r>
              <a:rPr lang="en-US" sz="2400" b="1" dirty="0" err="1">
                <a:latin typeface="Times New Roman" panose="02020603050405020304" pitchFamily="18" charset="0"/>
                <a:cs typeface="Times New Roman" panose="02020603050405020304" pitchFamily="18" charset="0"/>
              </a:rPr>
              <a:t>int</a:t>
            </a:r>
            <a:r>
              <a:rPr lang="en-US" sz="2400" dirty="0">
                <a:latin typeface="Times New Roman" panose="02020603050405020304" pitchFamily="18" charset="0"/>
                <a:cs typeface="Times New Roman" panose="02020603050405020304" pitchFamily="18" charset="0"/>
              </a:rPr>
              <a:t> s) {b= </a:t>
            </a:r>
            <a:r>
              <a:rPr lang="en-US" sz="2400" b="1" dirty="0">
                <a:latin typeface="Times New Roman" panose="02020603050405020304" pitchFamily="18" charset="0"/>
                <a:cs typeface="Times New Roman" panose="02020603050405020304" pitchFamily="18" charset="0"/>
              </a:rPr>
              <a:t>new</a:t>
            </a:r>
            <a:r>
              <a:rPr lang="en-US" sz="2400"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int</a:t>
            </a:r>
            <a:r>
              <a:rPr lang="en-US" sz="2400" dirty="0">
                <a:latin typeface="Times New Roman" panose="02020603050405020304" pitchFamily="18" charset="0"/>
                <a:cs typeface="Times New Roman" panose="02020603050405020304" pitchFamily="18" charset="0"/>
              </a:rPr>
              <a:t>[s];}</a:t>
            </a:r>
          </a:p>
          <a:p>
            <a:pPr>
              <a:spcBef>
                <a:spcPts val="1200"/>
              </a:spcBef>
            </a:pP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public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boolean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isEmpty</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return</a:t>
            </a:r>
            <a:r>
              <a:rPr lang="en-US" sz="2400" dirty="0">
                <a:latin typeface="Times New Roman" panose="02020603050405020304" pitchFamily="18" charset="0"/>
                <a:cs typeface="Times New Roman" panose="02020603050405020304" pitchFamily="18" charset="0"/>
              </a:rPr>
              <a:t> n == 0;}</a:t>
            </a:r>
          </a:p>
          <a:p>
            <a:pPr>
              <a:spcBef>
                <a:spcPts val="1200"/>
              </a:spcBef>
            </a:pP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public</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void</a:t>
            </a:r>
            <a:r>
              <a:rPr lang="en-US" sz="2400" dirty="0">
                <a:latin typeface="Times New Roman" panose="02020603050405020304" pitchFamily="18" charset="0"/>
                <a:cs typeface="Times New Roman" panose="02020603050405020304" pitchFamily="18" charset="0"/>
              </a:rPr>
              <a:t> push(</a:t>
            </a:r>
            <a:r>
              <a:rPr lang="en-US" sz="2400" b="1" dirty="0" err="1">
                <a:latin typeface="Times New Roman" panose="02020603050405020304" pitchFamily="18" charset="0"/>
                <a:cs typeface="Times New Roman" panose="02020603050405020304" pitchFamily="18" charset="0"/>
              </a:rPr>
              <a:t>int</a:t>
            </a:r>
            <a:r>
              <a:rPr lang="en-US" sz="2400" dirty="0">
                <a:latin typeface="Times New Roman" panose="02020603050405020304" pitchFamily="18" charset="0"/>
                <a:cs typeface="Times New Roman" panose="02020603050405020304" pitchFamily="18" charset="0"/>
              </a:rPr>
              <a:t> v) { b[n]= v; n= n+1;}</a:t>
            </a:r>
          </a:p>
          <a:p>
            <a:pPr>
              <a:spcBef>
                <a:spcPts val="1200"/>
              </a:spcBef>
            </a:pP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public</a:t>
            </a:r>
            <a:r>
              <a:rPr lang="en-US" sz="2400"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int</a:t>
            </a:r>
            <a:r>
              <a:rPr lang="en-US" sz="2400" dirty="0">
                <a:latin typeface="Times New Roman" panose="02020603050405020304" pitchFamily="18" charset="0"/>
                <a:cs typeface="Times New Roman" panose="02020603050405020304" pitchFamily="18" charset="0"/>
              </a:rPr>
              <a:t> pop() {n= n-1; </a:t>
            </a:r>
            <a:r>
              <a:rPr lang="en-US" sz="2400" b="1" dirty="0">
                <a:latin typeface="Times New Roman" panose="02020603050405020304" pitchFamily="18" charset="0"/>
                <a:cs typeface="Times New Roman" panose="02020603050405020304" pitchFamily="18" charset="0"/>
              </a:rPr>
              <a:t>return</a:t>
            </a:r>
            <a:r>
              <a:rPr lang="en-US" sz="2400" dirty="0">
                <a:latin typeface="Times New Roman" panose="02020603050405020304" pitchFamily="18" charset="0"/>
                <a:cs typeface="Times New Roman" panose="02020603050405020304" pitchFamily="18" charset="0"/>
              </a:rPr>
              <a:t> b[n]; }</a:t>
            </a:r>
          </a:p>
          <a:p>
            <a:r>
              <a:rPr lang="en-US" sz="2400" dirty="0">
                <a:latin typeface="Times New Roman" panose="02020603050405020304" pitchFamily="18" charset="0"/>
                <a:cs typeface="Times New Roman" panose="02020603050405020304" pitchFamily="18" charset="0"/>
              </a:rPr>
              <a:t>}</a:t>
            </a:r>
          </a:p>
        </p:txBody>
      </p:sp>
      <p:sp>
        <p:nvSpPr>
          <p:cNvPr id="8" name="TextBox 7"/>
          <p:cNvSpPr txBox="1"/>
          <p:nvPr/>
        </p:nvSpPr>
        <p:spPr>
          <a:xfrm>
            <a:off x="7848600" y="6172200"/>
            <a:ext cx="312030" cy="369332"/>
          </a:xfrm>
          <a:prstGeom prst="rect">
            <a:avLst/>
          </a:prstGeom>
          <a:noFill/>
        </p:spPr>
        <p:txBody>
          <a:bodyPr wrap="none" rtlCol="0">
            <a:spAutoFit/>
          </a:bodyPr>
          <a:lstStyle/>
          <a:p>
            <a:fld id="{7F0C3FF4-CB79-7F4B-A906-66C49782AC3E}" type="slidenum">
              <a:rPr lang="en-US" smtClean="0"/>
              <a:t>11</a:t>
            </a:fld>
            <a:endParaRPr lang="en-US" dirty="0"/>
          </a:p>
        </p:txBody>
      </p:sp>
      <p:sp>
        <p:nvSpPr>
          <p:cNvPr id="9" name="Shape 115">
            <a:extLst>
              <a:ext uri="{FF2B5EF4-FFF2-40B4-BE49-F238E27FC236}">
                <a16:creationId xmlns:a16="http://schemas.microsoft.com/office/drawing/2014/main" id="{AC6D802B-002D-534F-B5F8-9DAFD5374438}"/>
              </a:ext>
            </a:extLst>
          </p:cNvPr>
          <p:cNvSpPr txBox="1">
            <a:spLocks/>
          </p:cNvSpPr>
          <p:nvPr/>
        </p:nvSpPr>
        <p:spPr>
          <a:xfrm>
            <a:off x="76200" y="164866"/>
            <a:ext cx="3345050" cy="2371260"/>
          </a:xfrm>
          <a:prstGeom prst="rect">
            <a:avLst/>
          </a:prstGeom>
          <a:noFill/>
          <a:ln>
            <a:noFill/>
          </a:ln>
        </p:spPr>
        <p:txBody>
          <a:bodyPr vert="horz" lIns="91425" tIns="91425" rIns="91425" bIns="91425" anchor="t"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3600" dirty="0">
                <a:solidFill>
                  <a:srgbClr val="800000"/>
                </a:solidFill>
              </a:rPr>
              <a:t>Example of </a:t>
            </a:r>
            <a:r>
              <a:rPr lang="en-US" sz="3600" dirty="0">
                <a:solidFill>
                  <a:srgbClr val="FF9900"/>
                </a:solidFill>
              </a:rPr>
              <a:t>Stack</a:t>
            </a:r>
            <a:r>
              <a:rPr lang="en-US" sz="3600" dirty="0">
                <a:solidFill>
                  <a:srgbClr val="800000"/>
                </a:solidFill>
              </a:rPr>
              <a:t> subclass:</a:t>
            </a:r>
          </a:p>
          <a:p>
            <a:pPr algn="ctr">
              <a:spcBef>
                <a:spcPts val="0"/>
              </a:spcBef>
            </a:pPr>
            <a:r>
              <a:rPr lang="en-US" sz="3600" dirty="0" err="1">
                <a:solidFill>
                  <a:srgbClr val="0432FF"/>
                </a:solidFill>
              </a:rPr>
              <a:t>ArrayStack</a:t>
            </a:r>
            <a:endParaRPr lang="en" sz="3600" dirty="0">
              <a:solidFill>
                <a:srgbClr val="0432FF"/>
              </a:solidFill>
            </a:endParaRPr>
          </a:p>
        </p:txBody>
      </p:sp>
      <p:sp>
        <p:nvSpPr>
          <p:cNvPr id="10" name="TextBox 9">
            <a:extLst>
              <a:ext uri="{FF2B5EF4-FFF2-40B4-BE49-F238E27FC236}">
                <a16:creationId xmlns:a16="http://schemas.microsoft.com/office/drawing/2014/main" id="{ADAE5779-AF3E-4948-9675-E66315CF6CBF}"/>
              </a:ext>
            </a:extLst>
          </p:cNvPr>
          <p:cNvSpPr txBox="1"/>
          <p:nvPr/>
        </p:nvSpPr>
        <p:spPr>
          <a:xfrm>
            <a:off x="7772400" y="3516616"/>
            <a:ext cx="1371600" cy="1938992"/>
          </a:xfrm>
          <a:prstGeom prst="rect">
            <a:avLst/>
          </a:prstGeom>
          <a:noFill/>
        </p:spPr>
        <p:txBody>
          <a:bodyPr wrap="square" rtlCol="0">
            <a:spAutoFit/>
          </a:bodyPr>
          <a:lstStyle/>
          <a:p>
            <a:pPr algn="ctr"/>
            <a:r>
              <a:rPr lang="en-US" sz="2400" dirty="0">
                <a:solidFill>
                  <a:srgbClr val="FF0000"/>
                </a:solidFill>
                <a:latin typeface="Times New Roman" panose="02020603050405020304" pitchFamily="18" charset="0"/>
                <a:cs typeface="Times New Roman" panose="02020603050405020304" pitchFamily="18" charset="0"/>
              </a:rPr>
              <a:t>Missing tests for errors!</a:t>
            </a:r>
          </a:p>
          <a:p>
            <a:pPr algn="ctr"/>
            <a:r>
              <a:rPr lang="en-US" sz="2400" dirty="0">
                <a:solidFill>
                  <a:srgbClr val="FF0000"/>
                </a:solidFill>
                <a:latin typeface="Times New Roman" panose="02020603050405020304" pitchFamily="18" charset="0"/>
                <a:cs typeface="Times New Roman" panose="02020603050405020304" pitchFamily="18" charset="0"/>
              </a:rPr>
              <a:t>Missing specs!</a:t>
            </a:r>
          </a:p>
        </p:txBody>
      </p:sp>
      <p:sp>
        <p:nvSpPr>
          <p:cNvPr id="11" name="Left Brace 10">
            <a:extLst>
              <a:ext uri="{FF2B5EF4-FFF2-40B4-BE49-F238E27FC236}">
                <a16:creationId xmlns:a16="http://schemas.microsoft.com/office/drawing/2014/main" id="{4CC25640-5901-5F49-85C5-4BD31B9E04A5}"/>
              </a:ext>
            </a:extLst>
          </p:cNvPr>
          <p:cNvSpPr/>
          <p:nvPr/>
        </p:nvSpPr>
        <p:spPr>
          <a:xfrm>
            <a:off x="3421250" y="1007596"/>
            <a:ext cx="304800" cy="838200"/>
          </a:xfrm>
          <a:prstGeom prst="leftBrace">
            <a:avLst>
              <a:gd name="adj1" fmla="val 37101"/>
              <a:gd name="adj2" fmla="val 50000"/>
            </a:avLst>
          </a:prstGeom>
          <a:ln w="28575">
            <a:solidFill>
              <a:srgbClr val="FF99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Left Brace 11">
            <a:extLst>
              <a:ext uri="{FF2B5EF4-FFF2-40B4-BE49-F238E27FC236}">
                <a16:creationId xmlns:a16="http://schemas.microsoft.com/office/drawing/2014/main" id="{810E3B74-463B-2640-8894-3782D2BE64BB}"/>
              </a:ext>
            </a:extLst>
          </p:cNvPr>
          <p:cNvSpPr/>
          <p:nvPr/>
        </p:nvSpPr>
        <p:spPr>
          <a:xfrm>
            <a:off x="152400" y="5029200"/>
            <a:ext cx="304800" cy="1219200"/>
          </a:xfrm>
          <a:prstGeom prst="leftBrace">
            <a:avLst>
              <a:gd name="adj1" fmla="val 37101"/>
              <a:gd name="adj2" fmla="val 50000"/>
            </a:avLst>
          </a:prstGeom>
          <a:ln w="28575">
            <a:solidFill>
              <a:srgbClr val="FF99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972056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7" name="TextBox 6"/>
          <p:cNvSpPr txBox="1"/>
          <p:nvPr/>
        </p:nvSpPr>
        <p:spPr>
          <a:xfrm>
            <a:off x="215934" y="2536126"/>
            <a:ext cx="7391400" cy="4247317"/>
          </a:xfrm>
          <a:prstGeom prst="rect">
            <a:avLst/>
          </a:prstGeom>
          <a:noFill/>
          <a:ln>
            <a:solidFill>
              <a:srgbClr val="800000"/>
            </a:solidFill>
          </a:ln>
        </p:spPr>
        <p:txBody>
          <a:bodyPr wrap="square" rtlCol="0">
            <a:spAutoFit/>
          </a:bodyPr>
          <a:lstStyle/>
          <a:p>
            <a:r>
              <a:rPr lang="en-US" sz="2400" b="1" dirty="0">
                <a:latin typeface="Times New Roman" panose="02020603050405020304" pitchFamily="18" charset="0"/>
                <a:cs typeface="Times New Roman" panose="02020603050405020304" pitchFamily="18" charset="0"/>
              </a:rPr>
              <a:t>public</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class</a:t>
            </a:r>
            <a:r>
              <a:rPr lang="en-US" sz="2400" dirty="0">
                <a:latin typeface="Times New Roman" panose="02020603050405020304" pitchFamily="18" charset="0"/>
                <a:cs typeface="Times New Roman" panose="02020603050405020304" pitchFamily="18" charset="0"/>
              </a:rPr>
              <a:t> </a:t>
            </a:r>
            <a:r>
              <a:rPr lang="en-US" sz="2400" b="1" dirty="0" err="1">
                <a:solidFill>
                  <a:srgbClr val="0432FF"/>
                </a:solidFill>
                <a:latin typeface="Times New Roman" panose="02020603050405020304" pitchFamily="18" charset="0"/>
                <a:cs typeface="Times New Roman" panose="02020603050405020304" pitchFamily="18" charset="0"/>
              </a:rPr>
              <a:t>LinkedListStack</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extends</a:t>
            </a:r>
            <a:r>
              <a:rPr lang="en-US" sz="2400" dirty="0">
                <a:latin typeface="Times New Roman" panose="02020603050405020304" pitchFamily="18" charset="0"/>
                <a:cs typeface="Times New Roman" panose="02020603050405020304" pitchFamily="18" charset="0"/>
              </a:rPr>
              <a:t> </a:t>
            </a:r>
            <a:r>
              <a:rPr lang="en-US" sz="2400" b="1" dirty="0">
                <a:solidFill>
                  <a:srgbClr val="FF9900"/>
                </a:solidFill>
                <a:latin typeface="Times New Roman" panose="02020603050405020304" pitchFamily="18" charset="0"/>
                <a:cs typeface="Times New Roman" panose="02020603050405020304" pitchFamily="18" charset="0"/>
              </a:rPr>
              <a:t>Stack</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private</a:t>
            </a:r>
            <a:r>
              <a:rPr lang="en-US" sz="2400"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int</a:t>
            </a:r>
            <a:r>
              <a:rPr lang="en-US" sz="2400" dirty="0">
                <a:latin typeface="Times New Roman" panose="02020603050405020304" pitchFamily="18" charset="0"/>
                <a:cs typeface="Times New Roman" panose="02020603050405020304" pitchFamily="18" charset="0"/>
              </a:rPr>
              <a:t> n;   </a:t>
            </a:r>
            <a:r>
              <a:rPr lang="en-US" sz="2400" dirty="0">
                <a:solidFill>
                  <a:srgbClr val="00B050"/>
                </a:solidFill>
                <a:latin typeface="Times New Roman" panose="02020603050405020304" pitchFamily="18" charset="0"/>
                <a:cs typeface="Times New Roman" panose="02020603050405020304" pitchFamily="18" charset="0"/>
              </a:rPr>
              <a:t>// number of elements in stack</a:t>
            </a:r>
          </a:p>
          <a:p>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private</a:t>
            </a:r>
            <a:r>
              <a:rPr lang="en-US" sz="2400" dirty="0">
                <a:latin typeface="Times New Roman" panose="02020603050405020304" pitchFamily="18" charset="0"/>
                <a:cs typeface="Times New Roman" panose="02020603050405020304" pitchFamily="18" charset="0"/>
              </a:rPr>
              <a:t> Node first; </a:t>
            </a:r>
            <a:r>
              <a:rPr lang="en-US" sz="2400" dirty="0">
                <a:solidFill>
                  <a:srgbClr val="00B050"/>
                </a:solidFill>
                <a:latin typeface="Times New Roman" panose="02020603050405020304" pitchFamily="18" charset="0"/>
                <a:cs typeface="Times New Roman" panose="02020603050405020304" pitchFamily="18" charset="0"/>
              </a:rPr>
              <a:t>// top node on stack</a:t>
            </a:r>
          </a:p>
          <a:p>
            <a:endParaRPr lang="en-US" sz="2400" dirty="0">
              <a:latin typeface="Times New Roman" panose="02020603050405020304" pitchFamily="18" charset="0"/>
              <a:cs typeface="Times New Roman" panose="02020603050405020304" pitchFamily="18" charset="0"/>
            </a:endParaRPr>
          </a:p>
          <a:p>
            <a:r>
              <a:rPr lang="en-US" sz="2400" dirty="0">
                <a:solidFill>
                  <a:srgbClr val="00B050"/>
                </a:solidFill>
                <a:latin typeface="Times New Roman" panose="02020603050405020304" pitchFamily="18" charset="0"/>
                <a:cs typeface="Times New Roman" panose="02020603050405020304" pitchFamily="18" charset="0"/>
              </a:rPr>
              <a:t>    /** Constructor: An empty stack */</a:t>
            </a:r>
          </a:p>
          <a:p>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public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LinkedListStack</a:t>
            </a:r>
            <a:r>
              <a:rPr lang="en-US" sz="2400" dirty="0">
                <a:latin typeface="Times New Roman" panose="02020603050405020304" pitchFamily="18" charset="0"/>
                <a:cs typeface="Times New Roman" panose="02020603050405020304" pitchFamily="18" charset="0"/>
              </a:rPr>
              <a:t>() {}</a:t>
            </a:r>
          </a:p>
          <a:p>
            <a:pPr>
              <a:spcBef>
                <a:spcPts val="1200"/>
              </a:spcBef>
            </a:pP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public</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boolean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isEmpty</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 … </a:t>
            </a:r>
            <a:r>
              <a:rPr lang="en-US" sz="2400" dirty="0">
                <a:latin typeface="Times New Roman" panose="02020603050405020304" pitchFamily="18" charset="0"/>
                <a:cs typeface="Times New Roman" panose="02020603050405020304" pitchFamily="18" charset="0"/>
              </a:rPr>
              <a:t>}</a:t>
            </a:r>
          </a:p>
          <a:p>
            <a:pPr>
              <a:spcBef>
                <a:spcPts val="1200"/>
              </a:spcBef>
            </a:pP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public</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void</a:t>
            </a:r>
            <a:r>
              <a:rPr lang="en-US" sz="2400" dirty="0">
                <a:latin typeface="Times New Roman" panose="02020603050405020304" pitchFamily="18" charset="0"/>
                <a:cs typeface="Times New Roman" panose="02020603050405020304" pitchFamily="18" charset="0"/>
              </a:rPr>
              <a:t> push(</a:t>
            </a:r>
            <a:r>
              <a:rPr lang="en-US" sz="2400" b="1" dirty="0" err="1">
                <a:latin typeface="Times New Roman" panose="02020603050405020304" pitchFamily="18" charset="0"/>
                <a:cs typeface="Times New Roman" panose="02020603050405020304" pitchFamily="18" charset="0"/>
              </a:rPr>
              <a:t>int</a:t>
            </a:r>
            <a:r>
              <a:rPr lang="en-US" sz="2400" dirty="0">
                <a:latin typeface="Times New Roman" panose="02020603050405020304" pitchFamily="18" charset="0"/>
                <a:cs typeface="Times New Roman" panose="02020603050405020304" pitchFamily="18" charset="0"/>
              </a:rPr>
              <a:t> v) {  … }</a:t>
            </a:r>
          </a:p>
          <a:p>
            <a:pPr>
              <a:spcBef>
                <a:spcPts val="1200"/>
              </a:spcBef>
            </a:pP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public</a:t>
            </a:r>
            <a:r>
              <a:rPr lang="en-US" sz="2400"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int</a:t>
            </a:r>
            <a:r>
              <a:rPr lang="en-US" sz="2400" dirty="0">
                <a:latin typeface="Times New Roman" panose="02020603050405020304" pitchFamily="18" charset="0"/>
                <a:cs typeface="Times New Roman" panose="02020603050405020304" pitchFamily="18" charset="0"/>
              </a:rPr>
              <a:t> pop() { </a:t>
            </a:r>
            <a:r>
              <a:rPr lang="mr-IN" sz="2400" dirty="0">
                <a:latin typeface="Times New Roman" panose="02020603050405020304" pitchFamily="18" charset="0"/>
                <a:cs typeface="Times New Roman"/>
              </a:rPr>
              <a:t>…</a:t>
            </a:r>
            <a:r>
              <a:rPr lang="en-US" sz="2400" dirty="0">
                <a:latin typeface="Times New Roman" panose="02020603050405020304" pitchFamily="18" charset="0"/>
                <a:cs typeface="Times New Roman"/>
              </a:rPr>
              <a:t> </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a:t>
            </a:r>
          </a:p>
        </p:txBody>
      </p:sp>
      <p:sp>
        <p:nvSpPr>
          <p:cNvPr id="10" name="Shape 115">
            <a:extLst>
              <a:ext uri="{FF2B5EF4-FFF2-40B4-BE49-F238E27FC236}">
                <a16:creationId xmlns:a16="http://schemas.microsoft.com/office/drawing/2014/main" id="{A9CE916E-9836-6941-A5CC-98F6096BEAF0}"/>
              </a:ext>
            </a:extLst>
          </p:cNvPr>
          <p:cNvSpPr txBox="1">
            <a:spLocks/>
          </p:cNvSpPr>
          <p:nvPr/>
        </p:nvSpPr>
        <p:spPr>
          <a:xfrm>
            <a:off x="76200" y="164866"/>
            <a:ext cx="3345050" cy="2371260"/>
          </a:xfrm>
          <a:prstGeom prst="rect">
            <a:avLst/>
          </a:prstGeom>
          <a:noFill/>
          <a:ln>
            <a:noFill/>
          </a:ln>
        </p:spPr>
        <p:txBody>
          <a:bodyPr vert="horz" lIns="91425" tIns="91425" rIns="91425" bIns="91425" anchor="t"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3600" dirty="0">
                <a:solidFill>
                  <a:srgbClr val="800000"/>
                </a:solidFill>
              </a:rPr>
              <a:t>Example of </a:t>
            </a:r>
            <a:r>
              <a:rPr lang="en-US" sz="3600" dirty="0">
                <a:solidFill>
                  <a:srgbClr val="FF9900"/>
                </a:solidFill>
              </a:rPr>
              <a:t>Stack</a:t>
            </a:r>
            <a:r>
              <a:rPr lang="en-US" sz="3600" dirty="0">
                <a:solidFill>
                  <a:srgbClr val="800000"/>
                </a:solidFill>
              </a:rPr>
              <a:t> subclass:</a:t>
            </a:r>
          </a:p>
          <a:p>
            <a:pPr algn="ctr">
              <a:spcBef>
                <a:spcPts val="0"/>
              </a:spcBef>
            </a:pPr>
            <a:r>
              <a:rPr lang="en-US" sz="3600" dirty="0" err="1">
                <a:solidFill>
                  <a:srgbClr val="0432FF"/>
                </a:solidFill>
              </a:rPr>
              <a:t>LinkedListStack</a:t>
            </a:r>
            <a:endParaRPr lang="en" sz="3600" dirty="0">
              <a:solidFill>
                <a:srgbClr val="0432FF"/>
              </a:solidFill>
            </a:endParaRPr>
          </a:p>
        </p:txBody>
      </p:sp>
      <p:sp>
        <p:nvSpPr>
          <p:cNvPr id="8" name="Left Brace 7">
            <a:extLst>
              <a:ext uri="{FF2B5EF4-FFF2-40B4-BE49-F238E27FC236}">
                <a16:creationId xmlns:a16="http://schemas.microsoft.com/office/drawing/2014/main" id="{739ACCC8-9F1B-9B4E-BECA-07392CE16C8F}"/>
              </a:ext>
            </a:extLst>
          </p:cNvPr>
          <p:cNvSpPr/>
          <p:nvPr/>
        </p:nvSpPr>
        <p:spPr>
          <a:xfrm>
            <a:off x="152400" y="5029200"/>
            <a:ext cx="304800" cy="1219200"/>
          </a:xfrm>
          <a:prstGeom prst="leftBrace">
            <a:avLst>
              <a:gd name="adj1" fmla="val 37101"/>
              <a:gd name="adj2" fmla="val 50000"/>
            </a:avLst>
          </a:prstGeom>
          <a:ln w="28575">
            <a:solidFill>
              <a:srgbClr val="FF99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a:extLst>
              <a:ext uri="{FF2B5EF4-FFF2-40B4-BE49-F238E27FC236}">
                <a16:creationId xmlns:a16="http://schemas.microsoft.com/office/drawing/2014/main" id="{6B047941-1C89-8C44-A9A2-21F938AFE6A5}"/>
              </a:ext>
            </a:extLst>
          </p:cNvPr>
          <p:cNvSpPr txBox="1"/>
          <p:nvPr/>
        </p:nvSpPr>
        <p:spPr>
          <a:xfrm>
            <a:off x="3421250" y="457200"/>
            <a:ext cx="4961615" cy="1938992"/>
          </a:xfrm>
          <a:prstGeom prst="rect">
            <a:avLst/>
          </a:prstGeom>
          <a:noFill/>
          <a:ln>
            <a:solidFill>
              <a:srgbClr val="800000"/>
            </a:solidFill>
          </a:ln>
        </p:spPr>
        <p:txBody>
          <a:bodyPr wrap="none" rtlCol="0">
            <a:spAutoFit/>
          </a:bodyPr>
          <a:lstStyle/>
          <a:p>
            <a:r>
              <a:rPr lang="en-US" sz="2400" b="1" dirty="0">
                <a:latin typeface="Times New Roman" panose="02020603050405020304" pitchFamily="18" charset="0"/>
                <a:cs typeface="Times New Roman" panose="02020603050405020304" pitchFamily="18" charset="0"/>
              </a:rPr>
              <a:t>public</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abstract</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class</a:t>
            </a:r>
            <a:r>
              <a:rPr lang="en-US" sz="2400" dirty="0">
                <a:latin typeface="Times New Roman" panose="02020603050405020304" pitchFamily="18" charset="0"/>
                <a:cs typeface="Times New Roman" panose="02020603050405020304" pitchFamily="18" charset="0"/>
              </a:rPr>
              <a:t> </a:t>
            </a:r>
            <a:r>
              <a:rPr lang="en-US" sz="2400" b="1" dirty="0">
                <a:solidFill>
                  <a:srgbClr val="FF9900"/>
                </a:solidFill>
                <a:latin typeface="Times New Roman" panose="02020603050405020304" pitchFamily="18" charset="0"/>
                <a:cs typeface="Times New Roman" panose="02020603050405020304" pitchFamily="18" charset="0"/>
              </a:rPr>
              <a:t>Stack</a:t>
            </a:r>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public</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abstract</a:t>
            </a:r>
            <a:r>
              <a:rPr lang="en-US" sz="2400"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boolean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isEmpty</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public</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abstract</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void</a:t>
            </a:r>
            <a:r>
              <a:rPr lang="en-US" sz="2400" dirty="0">
                <a:latin typeface="Times New Roman" panose="02020603050405020304" pitchFamily="18" charset="0"/>
                <a:cs typeface="Times New Roman" panose="02020603050405020304" pitchFamily="18" charset="0"/>
              </a:rPr>
              <a:t> push(</a:t>
            </a:r>
            <a:r>
              <a:rPr lang="en-US" sz="2400" b="1" dirty="0" err="1">
                <a:latin typeface="Times New Roman" panose="02020603050405020304" pitchFamily="18" charset="0"/>
                <a:cs typeface="Times New Roman" panose="02020603050405020304" pitchFamily="18" charset="0"/>
              </a:rPr>
              <a:t>int</a:t>
            </a:r>
            <a:r>
              <a:rPr lang="en-US" sz="2400" dirty="0">
                <a:latin typeface="Times New Roman" panose="02020603050405020304" pitchFamily="18" charset="0"/>
                <a:cs typeface="Times New Roman" panose="02020603050405020304" pitchFamily="18" charset="0"/>
              </a:rPr>
              <a:t> k);</a:t>
            </a:r>
          </a:p>
          <a:p>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public</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abstract</a:t>
            </a:r>
            <a:r>
              <a:rPr lang="en-US" sz="2400"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int</a:t>
            </a:r>
            <a:r>
              <a:rPr lang="en-US" sz="2400" dirty="0">
                <a:latin typeface="Times New Roman" panose="02020603050405020304" pitchFamily="18" charset="0"/>
                <a:cs typeface="Times New Roman" panose="02020603050405020304" pitchFamily="18" charset="0"/>
              </a:rPr>
              <a:t> pop();</a:t>
            </a:r>
          </a:p>
          <a:p>
            <a:r>
              <a:rPr lang="en-US" sz="2400" dirty="0">
                <a:latin typeface="Times New Roman" panose="02020603050405020304" pitchFamily="18" charset="0"/>
                <a:cs typeface="Times New Roman" panose="02020603050405020304" pitchFamily="18" charset="0"/>
              </a:rPr>
              <a:t>}</a:t>
            </a:r>
          </a:p>
        </p:txBody>
      </p:sp>
      <p:sp>
        <p:nvSpPr>
          <p:cNvPr id="12" name="Left Brace 11">
            <a:extLst>
              <a:ext uri="{FF2B5EF4-FFF2-40B4-BE49-F238E27FC236}">
                <a16:creationId xmlns:a16="http://schemas.microsoft.com/office/drawing/2014/main" id="{20CA4575-0ACD-A840-A97A-37475D6EFE7F}"/>
              </a:ext>
            </a:extLst>
          </p:cNvPr>
          <p:cNvSpPr/>
          <p:nvPr/>
        </p:nvSpPr>
        <p:spPr>
          <a:xfrm>
            <a:off x="3421250" y="1007596"/>
            <a:ext cx="304800" cy="838200"/>
          </a:xfrm>
          <a:prstGeom prst="leftBrace">
            <a:avLst>
              <a:gd name="adj1" fmla="val 37101"/>
              <a:gd name="adj2" fmla="val 50000"/>
            </a:avLst>
          </a:prstGeom>
          <a:ln w="28575">
            <a:solidFill>
              <a:srgbClr val="FF99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268079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4" name="TextBox 3"/>
          <p:cNvSpPr txBox="1"/>
          <p:nvPr/>
        </p:nvSpPr>
        <p:spPr>
          <a:xfrm>
            <a:off x="1802967" y="2543240"/>
            <a:ext cx="5943600" cy="3170099"/>
          </a:xfrm>
          <a:prstGeom prst="rect">
            <a:avLst/>
          </a:prstGeom>
          <a:noFill/>
        </p:spPr>
        <p:txBody>
          <a:bodyPr wrap="square" rtlCol="0">
            <a:spAutoFit/>
          </a:bodyPr>
          <a:lstStyle/>
          <a:p>
            <a:r>
              <a:rPr lang="en-US" sz="2000" dirty="0">
                <a:solidFill>
                  <a:srgbClr val="00B050"/>
                </a:solidFill>
                <a:latin typeface="Consolas" panose="020B0609020204030204" pitchFamily="49" charset="0"/>
                <a:cs typeface="Consolas" panose="020B0609020204030204" pitchFamily="49" charset="0"/>
              </a:rPr>
              <a:t>/** A class that needs a stack */</a:t>
            </a:r>
          </a:p>
          <a:p>
            <a:r>
              <a:rPr lang="en-US" sz="2000" b="1" dirty="0">
                <a:latin typeface="Consolas" panose="020B0609020204030204" pitchFamily="49" charset="0"/>
                <a:cs typeface="Consolas" panose="020B0609020204030204" pitchFamily="49" charset="0"/>
              </a:rPr>
              <a:t>public</a:t>
            </a: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class</a:t>
            </a:r>
            <a:r>
              <a:rPr lang="en-US" sz="2000" dirty="0">
                <a:latin typeface="Consolas" panose="020B0609020204030204" pitchFamily="49" charset="0"/>
                <a:cs typeface="Consolas" panose="020B0609020204030204" pitchFamily="49" charset="0"/>
              </a:rPr>
              <a:t> C {</a:t>
            </a:r>
          </a:p>
          <a:p>
            <a:r>
              <a:rPr lang="en-US" sz="2000" dirty="0">
                <a:latin typeface="Consolas" panose="020B0609020204030204" pitchFamily="49" charset="0"/>
                <a:cs typeface="Consolas" panose="020B0609020204030204" pitchFamily="49" charset="0"/>
              </a:rPr>
              <a:t>     Stack </a:t>
            </a:r>
            <a:r>
              <a:rPr lang="en-US" sz="2000" dirty="0" err="1">
                <a:latin typeface="Consolas" panose="020B0609020204030204" pitchFamily="49" charset="0"/>
                <a:cs typeface="Consolas" panose="020B0609020204030204" pitchFamily="49" charset="0"/>
              </a:rPr>
              <a:t>st</a:t>
            </a: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new</a:t>
            </a:r>
            <a:r>
              <a:rPr lang="en-US" sz="2000" dirty="0">
                <a:latin typeface="Consolas" panose="020B0609020204030204" pitchFamily="49" charset="0"/>
                <a:cs typeface="Consolas" panose="020B0609020204030204" pitchFamily="49" charset="0"/>
              </a:rPr>
              <a:t> </a:t>
            </a:r>
            <a:r>
              <a:rPr lang="en-US" sz="2000" b="1" dirty="0" err="1">
                <a:solidFill>
                  <a:srgbClr val="0432FF"/>
                </a:solidFill>
                <a:latin typeface="Consolas" panose="020B0609020204030204" pitchFamily="49" charset="0"/>
                <a:cs typeface="Consolas" panose="020B0609020204030204" pitchFamily="49" charset="0"/>
              </a:rPr>
              <a:t>ArrayStack</a:t>
            </a:r>
            <a:r>
              <a:rPr lang="en-US" sz="2000" dirty="0">
                <a:latin typeface="Consolas" panose="020B0609020204030204" pitchFamily="49" charset="0"/>
                <a:cs typeface="Consolas" panose="020B0609020204030204" pitchFamily="49" charset="0"/>
              </a:rPr>
              <a:t>(20); </a:t>
            </a:r>
          </a:p>
          <a:p>
            <a:r>
              <a:rPr lang="en-US" sz="2000" dirty="0">
                <a:latin typeface="Consolas" panose="020B0609020204030204" pitchFamily="49" charset="0"/>
                <a:cs typeface="Consolas" panose="020B0609020204030204" pitchFamily="49" charset="0"/>
              </a:rPr>
              <a:t>     </a:t>
            </a:r>
            <a:r>
              <a:rPr lang="mr-IN" sz="2000" dirty="0">
                <a:latin typeface="Consolas" panose="020B0609020204030204" pitchFamily="49" charset="0"/>
                <a:cs typeface="Times New Roman"/>
              </a:rPr>
              <a:t>…</a:t>
            </a:r>
            <a:endParaRPr lang="en-US" sz="2000" dirty="0">
              <a:latin typeface="Consolas" panose="020B0609020204030204" pitchFamily="49" charset="0"/>
              <a:cs typeface="Consolas" panose="020B0609020204030204" pitchFamily="49" charset="0"/>
            </a:endParaRPr>
          </a:p>
          <a:p>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public</a:t>
            </a: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void</a:t>
            </a:r>
            <a:r>
              <a:rPr lang="en-US" sz="2000" dirty="0">
                <a:latin typeface="Consolas" panose="020B0609020204030204" pitchFamily="49" charset="0"/>
                <a:cs typeface="Consolas" panose="020B0609020204030204" pitchFamily="49" charset="0"/>
              </a:rPr>
              <a:t> m() {</a:t>
            </a:r>
          </a:p>
          <a:p>
            <a:endParaRPr lang="en-US" sz="2000" dirty="0">
              <a:latin typeface="Consolas" panose="020B0609020204030204" pitchFamily="49" charset="0"/>
              <a:cs typeface="Consolas" panose="020B0609020204030204" pitchFamily="49" charset="0"/>
            </a:endParaRPr>
          </a:p>
          <a:p>
            <a:endParaRPr lang="en-US" sz="2000" dirty="0">
              <a:latin typeface="Consolas" panose="020B0609020204030204" pitchFamily="49" charset="0"/>
              <a:cs typeface="Consolas" panose="020B0609020204030204" pitchFamily="49" charset="0"/>
            </a:endParaRPr>
          </a:p>
          <a:p>
            <a:endParaRPr lang="en-US" sz="2000" dirty="0">
              <a:latin typeface="Consolas" panose="020B0609020204030204" pitchFamily="49" charset="0"/>
              <a:cs typeface="Consolas" panose="020B0609020204030204" pitchFamily="49" charset="0"/>
            </a:endParaRPr>
          </a:p>
          <a:p>
            <a:r>
              <a:rPr lang="en-US" sz="2000" dirty="0">
                <a:latin typeface="Consolas" panose="020B0609020204030204" pitchFamily="49" charset="0"/>
                <a:cs typeface="Consolas" panose="020B0609020204030204" pitchFamily="49" charset="0"/>
              </a:rPr>
              <a:t>    }</a:t>
            </a:r>
          </a:p>
          <a:p>
            <a:r>
              <a:rPr lang="en-US" sz="2000" dirty="0">
                <a:latin typeface="Consolas" panose="020B0609020204030204" pitchFamily="49" charset="0"/>
                <a:cs typeface="Consolas" panose="020B0609020204030204" pitchFamily="49" charset="0"/>
              </a:rPr>
              <a:t>}</a:t>
            </a:r>
          </a:p>
        </p:txBody>
      </p:sp>
      <p:sp>
        <p:nvSpPr>
          <p:cNvPr id="115" name="Shape 115"/>
          <p:cNvSpPr txBox="1">
            <a:spLocks noGrp="1"/>
          </p:cNvSpPr>
          <p:nvPr>
            <p:ph type="ctrTitle" idx="4294967295"/>
          </p:nvPr>
        </p:nvSpPr>
        <p:spPr>
          <a:xfrm>
            <a:off x="170479" y="124400"/>
            <a:ext cx="2819400" cy="743408"/>
          </a:xfrm>
          <a:prstGeom prst="rect">
            <a:avLst/>
          </a:prstGeom>
          <a:noFill/>
          <a:ln>
            <a:noFill/>
          </a:ln>
        </p:spPr>
        <p:txBody>
          <a:bodyPr vert="horz" lIns="91425" tIns="91425" rIns="91425" bIns="91425" anchor="b" anchorCtr="0">
            <a:noAutofit/>
          </a:bodyPr>
          <a:lstStyle/>
          <a:p>
            <a:pPr algn="ctr">
              <a:spcBef>
                <a:spcPts val="0"/>
              </a:spcBef>
            </a:pPr>
            <a:r>
              <a:rPr lang="en-US" sz="3600" dirty="0">
                <a:solidFill>
                  <a:srgbClr val="800000"/>
                </a:solidFill>
              </a:rPr>
              <a:t>Flexibility!</a:t>
            </a:r>
            <a:endParaRPr lang="en" sz="3600" dirty="0">
              <a:solidFill>
                <a:srgbClr val="800000"/>
              </a:solidFill>
            </a:endParaRPr>
          </a:p>
        </p:txBody>
      </p:sp>
      <p:sp>
        <p:nvSpPr>
          <p:cNvPr id="5" name="TextBox 4"/>
          <p:cNvSpPr txBox="1"/>
          <p:nvPr/>
        </p:nvSpPr>
        <p:spPr>
          <a:xfrm>
            <a:off x="3962400" y="152400"/>
            <a:ext cx="4953000" cy="461665"/>
          </a:xfrm>
          <a:prstGeom prst="rect">
            <a:avLst/>
          </a:prstGeom>
          <a:noFill/>
          <a:ln>
            <a:solidFill>
              <a:srgbClr val="800000"/>
            </a:solidFill>
          </a:ln>
        </p:spPr>
        <p:txBody>
          <a:bodyPr wrap="square" rtlCol="0">
            <a:spAutoFit/>
          </a:bodyPr>
          <a:lstStyle/>
          <a:p>
            <a:r>
              <a:rPr lang="en-US" sz="2400" b="1" dirty="0">
                <a:latin typeface="Times New Roman" panose="02020603050405020304" pitchFamily="18" charset="0"/>
                <a:cs typeface="Times New Roman" panose="02020603050405020304" pitchFamily="18" charset="0"/>
              </a:rPr>
              <a:t>public</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abstract</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class</a:t>
            </a:r>
            <a:r>
              <a:rPr lang="en-US" sz="2400" dirty="0">
                <a:latin typeface="Times New Roman" panose="02020603050405020304" pitchFamily="18" charset="0"/>
                <a:cs typeface="Times New Roman" panose="02020603050405020304" pitchFamily="18" charset="0"/>
              </a:rPr>
              <a:t> </a:t>
            </a:r>
            <a:r>
              <a:rPr lang="en-US" sz="2400" b="1" dirty="0">
                <a:solidFill>
                  <a:srgbClr val="FF9900"/>
                </a:solidFill>
                <a:latin typeface="Times New Roman" panose="02020603050405020304" pitchFamily="18" charset="0"/>
                <a:cs typeface="Times New Roman" panose="02020603050405020304" pitchFamily="18" charset="0"/>
              </a:rPr>
              <a:t>Stack</a:t>
            </a:r>
            <a:r>
              <a:rPr lang="en-US" sz="2400" dirty="0">
                <a:latin typeface="Times New Roman" panose="02020603050405020304" pitchFamily="18" charset="0"/>
                <a:cs typeface="Times New Roman" panose="02020603050405020304" pitchFamily="18" charset="0"/>
              </a:rPr>
              <a:t> { </a:t>
            </a:r>
            <a:r>
              <a:rPr lang="mr-IN" sz="2400" dirty="0">
                <a:latin typeface="Times New Roman" panose="02020603050405020304" pitchFamily="18" charset="0"/>
                <a:cs typeface="Times New Roman"/>
              </a:rPr>
              <a:t>…</a:t>
            </a:r>
            <a:r>
              <a:rPr lang="en-US" sz="2400" dirty="0">
                <a:latin typeface="Times New Roman" panose="02020603050405020304" pitchFamily="18" charset="0"/>
                <a:cs typeface="Times New Roman" panose="02020603050405020304" pitchFamily="18" charset="0"/>
              </a:rPr>
              <a:t> }</a:t>
            </a:r>
          </a:p>
        </p:txBody>
      </p:sp>
      <p:sp>
        <p:nvSpPr>
          <p:cNvPr id="7" name="TextBox 6"/>
          <p:cNvSpPr txBox="1"/>
          <p:nvPr/>
        </p:nvSpPr>
        <p:spPr>
          <a:xfrm>
            <a:off x="1828800" y="1480399"/>
            <a:ext cx="7086600" cy="461665"/>
          </a:xfrm>
          <a:prstGeom prst="rect">
            <a:avLst/>
          </a:prstGeom>
          <a:noFill/>
          <a:ln>
            <a:solidFill>
              <a:srgbClr val="800000"/>
            </a:solidFill>
          </a:ln>
        </p:spPr>
        <p:txBody>
          <a:bodyPr wrap="square" rtlCol="0">
            <a:spAutoFit/>
          </a:bodyPr>
          <a:lstStyle/>
          <a:p>
            <a:r>
              <a:rPr lang="en-US" sz="2400" b="1" dirty="0">
                <a:latin typeface="Times New Roman" panose="02020603050405020304" pitchFamily="18" charset="0"/>
                <a:cs typeface="Times New Roman" panose="02020603050405020304" pitchFamily="18" charset="0"/>
              </a:rPr>
              <a:t>public</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class</a:t>
            </a:r>
            <a:r>
              <a:rPr lang="en-US" sz="2400" dirty="0">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LinkedListStack</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extends</a:t>
            </a:r>
            <a:r>
              <a:rPr lang="en-US" sz="2400" dirty="0">
                <a:latin typeface="Times New Roman" panose="02020603050405020304" pitchFamily="18" charset="0"/>
                <a:cs typeface="Times New Roman" panose="02020603050405020304" pitchFamily="18" charset="0"/>
              </a:rPr>
              <a:t> </a:t>
            </a:r>
            <a:r>
              <a:rPr lang="en-US" sz="2400" b="1" dirty="0">
                <a:solidFill>
                  <a:srgbClr val="FF9900"/>
                </a:solidFill>
                <a:latin typeface="Times New Roman" panose="02020603050405020304" pitchFamily="18" charset="0"/>
                <a:cs typeface="Times New Roman" panose="02020603050405020304" pitchFamily="18" charset="0"/>
              </a:rPr>
              <a:t>Stack</a:t>
            </a:r>
            <a:r>
              <a:rPr lang="en-US" sz="2400" dirty="0">
                <a:latin typeface="Times New Roman" panose="02020603050405020304" pitchFamily="18" charset="0"/>
                <a:cs typeface="Times New Roman" panose="02020603050405020304" pitchFamily="18" charset="0"/>
              </a:rPr>
              <a:t> { </a:t>
            </a:r>
            <a:r>
              <a:rPr lang="mr-IN" sz="2400" dirty="0">
                <a:latin typeface="Times New Roman" panose="02020603050405020304" pitchFamily="18" charset="0"/>
                <a:cs typeface="Times New Roman"/>
              </a:rPr>
              <a:t>…</a:t>
            </a:r>
            <a:r>
              <a:rPr lang="en-US" sz="2400" dirty="0">
                <a:latin typeface="Times New Roman" panose="02020603050405020304" pitchFamily="18" charset="0"/>
                <a:cs typeface="Times New Roman" panose="02020603050405020304" pitchFamily="18" charset="0"/>
              </a:rPr>
              <a:t> }</a:t>
            </a:r>
          </a:p>
        </p:txBody>
      </p:sp>
      <p:sp>
        <p:nvSpPr>
          <p:cNvPr id="8" name="TextBox 7"/>
          <p:cNvSpPr txBox="1"/>
          <p:nvPr/>
        </p:nvSpPr>
        <p:spPr>
          <a:xfrm>
            <a:off x="2599604" y="829560"/>
            <a:ext cx="6324600" cy="461665"/>
          </a:xfrm>
          <a:prstGeom prst="rect">
            <a:avLst/>
          </a:prstGeom>
          <a:noFill/>
          <a:ln>
            <a:solidFill>
              <a:srgbClr val="800000"/>
            </a:solidFill>
          </a:ln>
        </p:spPr>
        <p:txBody>
          <a:bodyPr wrap="square" rtlCol="0">
            <a:spAutoFit/>
          </a:bodyPr>
          <a:lstStyle/>
          <a:p>
            <a:r>
              <a:rPr lang="en-US" sz="2400" b="1" dirty="0">
                <a:latin typeface="Times New Roman" panose="02020603050405020304" pitchFamily="18" charset="0"/>
                <a:cs typeface="Times New Roman" panose="02020603050405020304" pitchFamily="18" charset="0"/>
              </a:rPr>
              <a:t>public</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class</a:t>
            </a:r>
            <a:r>
              <a:rPr lang="en-US" sz="2400" dirty="0">
                <a:latin typeface="Times New Roman" panose="02020603050405020304" pitchFamily="18" charset="0"/>
                <a:cs typeface="Times New Roman" panose="02020603050405020304" pitchFamily="18" charset="0"/>
              </a:rPr>
              <a:t> </a:t>
            </a:r>
            <a:r>
              <a:rPr lang="en-US" sz="2400" b="1" dirty="0" err="1">
                <a:solidFill>
                  <a:srgbClr val="0432FF"/>
                </a:solidFill>
                <a:latin typeface="Times New Roman" panose="02020603050405020304" pitchFamily="18" charset="0"/>
                <a:cs typeface="Times New Roman" panose="02020603050405020304" pitchFamily="18" charset="0"/>
              </a:rPr>
              <a:t>ArrayStack</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extends</a:t>
            </a:r>
            <a:r>
              <a:rPr lang="en-US" sz="2400" dirty="0">
                <a:latin typeface="Times New Roman" panose="02020603050405020304" pitchFamily="18" charset="0"/>
                <a:cs typeface="Times New Roman" panose="02020603050405020304" pitchFamily="18" charset="0"/>
              </a:rPr>
              <a:t> </a:t>
            </a:r>
            <a:r>
              <a:rPr lang="en-US" sz="2400" b="1" dirty="0">
                <a:solidFill>
                  <a:srgbClr val="FF9900"/>
                </a:solidFill>
                <a:latin typeface="Times New Roman" panose="02020603050405020304" pitchFamily="18" charset="0"/>
                <a:cs typeface="Times New Roman" panose="02020603050405020304" pitchFamily="18" charset="0"/>
              </a:rPr>
              <a:t>Stack</a:t>
            </a:r>
            <a:r>
              <a:rPr lang="en-US" sz="2400" dirty="0">
                <a:latin typeface="Times New Roman" panose="02020603050405020304" pitchFamily="18" charset="0"/>
                <a:cs typeface="Times New Roman" panose="02020603050405020304" pitchFamily="18" charset="0"/>
              </a:rPr>
              <a:t> { </a:t>
            </a:r>
            <a:r>
              <a:rPr lang="mr-IN" sz="2400" dirty="0">
                <a:latin typeface="Times New Roman" panose="02020603050405020304" pitchFamily="18" charset="0"/>
                <a:cs typeface="Times New Roman"/>
              </a:rPr>
              <a:t>…</a:t>
            </a:r>
            <a:r>
              <a:rPr lang="en-US" sz="2400" dirty="0">
                <a:latin typeface="Times New Roman" panose="02020603050405020304" pitchFamily="18" charset="0"/>
                <a:cs typeface="Times New Roman" panose="02020603050405020304" pitchFamily="18" charset="0"/>
              </a:rPr>
              <a:t> }</a:t>
            </a:r>
          </a:p>
        </p:txBody>
      </p:sp>
      <p:grpSp>
        <p:nvGrpSpPr>
          <p:cNvPr id="6" name="Group 5"/>
          <p:cNvGrpSpPr/>
          <p:nvPr/>
        </p:nvGrpSpPr>
        <p:grpSpPr>
          <a:xfrm>
            <a:off x="5761904" y="3657600"/>
            <a:ext cx="3224530" cy="1322318"/>
            <a:chOff x="5538470" y="2316411"/>
            <a:chExt cx="3224530" cy="1322318"/>
          </a:xfrm>
        </p:grpSpPr>
        <p:sp>
          <p:nvSpPr>
            <p:cNvPr id="9" name="TextBox 8"/>
            <p:cNvSpPr txBox="1"/>
            <p:nvPr/>
          </p:nvSpPr>
          <p:spPr>
            <a:xfrm>
              <a:off x="6324600" y="2438400"/>
              <a:ext cx="2438400" cy="1200329"/>
            </a:xfrm>
            <a:prstGeom prst="rect">
              <a:avLst/>
            </a:prstGeom>
            <a:solidFill>
              <a:schemeClr val="accent4">
                <a:lumMod val="60000"/>
                <a:lumOff val="40000"/>
              </a:schemeClr>
            </a:solidFill>
          </p:spPr>
          <p:txBody>
            <a:bodyPr wrap="square" rtlCol="0">
              <a:spAutoFit/>
            </a:bodyPr>
            <a:lstStyle/>
            <a:p>
              <a:pPr algn="r"/>
              <a:r>
                <a:rPr lang="en-US" sz="2400" dirty="0">
                  <a:cs typeface="Times New Roman"/>
                </a:rPr>
                <a:t>Choose an array implementation, max of 20 values</a:t>
              </a:r>
            </a:p>
          </p:txBody>
        </p:sp>
        <p:cxnSp>
          <p:nvCxnSpPr>
            <p:cNvPr id="3" name="Straight Arrow Connector 2"/>
            <p:cNvCxnSpPr>
              <a:cxnSpLocks/>
            </p:cNvCxnSpPr>
            <p:nvPr/>
          </p:nvCxnSpPr>
          <p:spPr>
            <a:xfrm flipH="1" flipV="1">
              <a:off x="5538470" y="2316411"/>
              <a:ext cx="1090930" cy="502989"/>
            </a:xfrm>
            <a:prstGeom prst="straightConnector1">
              <a:avLst/>
            </a:prstGeom>
            <a:ln w="73025">
              <a:solidFill>
                <a:schemeClr val="accent4">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grpSp>
      <p:grpSp>
        <p:nvGrpSpPr>
          <p:cNvPr id="11" name="Group 10"/>
          <p:cNvGrpSpPr/>
          <p:nvPr/>
        </p:nvGrpSpPr>
        <p:grpSpPr>
          <a:xfrm>
            <a:off x="170479" y="3352800"/>
            <a:ext cx="2386330" cy="2331660"/>
            <a:chOff x="339669" y="2552700"/>
            <a:chExt cx="2386330" cy="2331660"/>
          </a:xfrm>
        </p:grpSpPr>
        <p:cxnSp>
          <p:nvCxnSpPr>
            <p:cNvPr id="13" name="Straight Arrow Connector 12"/>
            <p:cNvCxnSpPr>
              <a:cxnSpLocks/>
            </p:cNvCxnSpPr>
            <p:nvPr/>
          </p:nvCxnSpPr>
          <p:spPr>
            <a:xfrm flipV="1">
              <a:off x="1870127" y="2552700"/>
              <a:ext cx="855872" cy="1115518"/>
            </a:xfrm>
            <a:prstGeom prst="straightConnector1">
              <a:avLst/>
            </a:prstGeom>
            <a:ln w="73025">
              <a:solidFill>
                <a:schemeClr val="accent4">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339669" y="3314700"/>
              <a:ext cx="1600200" cy="1569660"/>
            </a:xfrm>
            <a:prstGeom prst="rect">
              <a:avLst/>
            </a:prstGeom>
            <a:solidFill>
              <a:schemeClr val="accent4">
                <a:lumMod val="60000"/>
                <a:lumOff val="40000"/>
              </a:schemeClr>
            </a:solidFill>
          </p:spPr>
          <p:txBody>
            <a:bodyPr wrap="square" rtlCol="0">
              <a:spAutoFit/>
            </a:bodyPr>
            <a:lstStyle/>
            <a:p>
              <a:pPr algn="r"/>
              <a:r>
                <a:rPr lang="en-US" sz="2400" dirty="0">
                  <a:cs typeface="Times New Roman"/>
                </a:rPr>
                <a:t>Store the </a:t>
              </a:r>
              <a:r>
                <a:rPr lang="en-US" sz="2400" dirty="0" err="1">
                  <a:cs typeface="Times New Roman"/>
                </a:rPr>
                <a:t>ptr</a:t>
              </a:r>
              <a:r>
                <a:rPr lang="en-US" sz="2400" dirty="0">
                  <a:cs typeface="Times New Roman"/>
                </a:rPr>
                <a:t> in a variable of type Stack!</a:t>
              </a:r>
            </a:p>
          </p:txBody>
        </p:sp>
      </p:grpSp>
      <p:sp>
        <p:nvSpPr>
          <p:cNvPr id="17" name="TextBox 16"/>
          <p:cNvSpPr txBox="1"/>
          <p:nvPr/>
        </p:nvSpPr>
        <p:spPr>
          <a:xfrm>
            <a:off x="2841119" y="4617789"/>
            <a:ext cx="2743200" cy="1015663"/>
          </a:xfrm>
          <a:prstGeom prst="rect">
            <a:avLst/>
          </a:prstGeom>
          <a:noFill/>
          <a:ln>
            <a:noFill/>
          </a:ln>
        </p:spPr>
        <p:txBody>
          <a:bodyPr wrap="square" rtlCol="0">
            <a:spAutoFit/>
          </a:bodyPr>
          <a:lstStyle/>
          <a:p>
            <a:r>
              <a:rPr lang="mr-IN" sz="2000" dirty="0">
                <a:latin typeface="Consolas" panose="020B0609020204030204" pitchFamily="49" charset="0"/>
                <a:cs typeface="Times New Roman"/>
              </a:rPr>
              <a:t>…</a:t>
            </a:r>
            <a:r>
              <a:rPr lang="en-US" sz="2000" dirty="0">
                <a:latin typeface="Consolas" panose="020B0609020204030204" pitchFamily="49" charset="0"/>
                <a:cs typeface="Consolas" panose="020B0609020204030204" pitchFamily="49" charset="0"/>
              </a:rPr>
              <a:t> </a:t>
            </a:r>
          </a:p>
          <a:p>
            <a:r>
              <a:rPr lang="en-US" sz="2000" dirty="0" err="1">
                <a:latin typeface="Consolas" panose="020B0609020204030204" pitchFamily="49" charset="0"/>
                <a:cs typeface="Consolas" panose="020B0609020204030204" pitchFamily="49" charset="0"/>
              </a:rPr>
              <a:t>st.push</a:t>
            </a:r>
            <a:r>
              <a:rPr lang="en-US" sz="2000" dirty="0">
                <a:latin typeface="Consolas" panose="020B0609020204030204" pitchFamily="49" charset="0"/>
                <a:cs typeface="Consolas" panose="020B0609020204030204" pitchFamily="49" charset="0"/>
              </a:rPr>
              <a:t>(5);</a:t>
            </a:r>
          </a:p>
          <a:p>
            <a:r>
              <a:rPr lang="mr-IN" sz="2000" dirty="0">
                <a:latin typeface="Consolas" panose="020B0609020204030204" pitchFamily="49" charset="0"/>
                <a:cs typeface="Times New Roman"/>
              </a:rPr>
              <a:t>…</a:t>
            </a:r>
            <a:endParaRPr lang="en-US" sz="2000" dirty="0">
              <a:latin typeface="Consolas" panose="020B0609020204030204" pitchFamily="49" charset="0"/>
              <a:cs typeface="Consolas" panose="020B0609020204030204" pitchFamily="49" charset="0"/>
            </a:endParaRPr>
          </a:p>
        </p:txBody>
      </p:sp>
      <p:grpSp>
        <p:nvGrpSpPr>
          <p:cNvPr id="19" name="Group 18"/>
          <p:cNvGrpSpPr/>
          <p:nvPr/>
        </p:nvGrpSpPr>
        <p:grpSpPr>
          <a:xfrm>
            <a:off x="4212718" y="5334001"/>
            <a:ext cx="3305247" cy="1442179"/>
            <a:chOff x="3199108" y="4949856"/>
            <a:chExt cx="3741790" cy="1422336"/>
          </a:xfrm>
        </p:grpSpPr>
        <p:sp>
          <p:nvSpPr>
            <p:cNvPr id="20" name="TextBox 19"/>
            <p:cNvSpPr txBox="1"/>
            <p:nvPr/>
          </p:nvSpPr>
          <p:spPr>
            <a:xfrm>
              <a:off x="3835390" y="5171864"/>
              <a:ext cx="3105508" cy="1200328"/>
            </a:xfrm>
            <a:prstGeom prst="rect">
              <a:avLst/>
            </a:prstGeom>
            <a:solidFill>
              <a:schemeClr val="accent4">
                <a:lumMod val="60000"/>
                <a:lumOff val="40000"/>
              </a:schemeClr>
            </a:solidFill>
          </p:spPr>
          <p:txBody>
            <a:bodyPr wrap="square" rtlCol="0">
              <a:spAutoFit/>
            </a:bodyPr>
            <a:lstStyle/>
            <a:p>
              <a:pPr algn="r"/>
              <a:r>
                <a:rPr lang="en-US" sz="2400" dirty="0">
                  <a:cs typeface="Times New Roman"/>
                </a:rPr>
                <a:t>Use only methods available in abstract class Stack</a:t>
              </a:r>
            </a:p>
          </p:txBody>
        </p:sp>
        <p:cxnSp>
          <p:nvCxnSpPr>
            <p:cNvPr id="21" name="Straight Arrow Connector 20"/>
            <p:cNvCxnSpPr>
              <a:cxnSpLocks/>
            </p:cNvCxnSpPr>
            <p:nvPr/>
          </p:nvCxnSpPr>
          <p:spPr>
            <a:xfrm flipH="1" flipV="1">
              <a:off x="3199108" y="4949856"/>
              <a:ext cx="924318" cy="478448"/>
            </a:xfrm>
            <a:prstGeom prst="straightConnector1">
              <a:avLst/>
            </a:prstGeom>
            <a:ln w="73025">
              <a:solidFill>
                <a:schemeClr val="accent4">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27" name="TextBox 26"/>
          <p:cNvSpPr txBox="1"/>
          <p:nvPr/>
        </p:nvSpPr>
        <p:spPr>
          <a:xfrm>
            <a:off x="8679570" y="6336268"/>
            <a:ext cx="312030" cy="369332"/>
          </a:xfrm>
          <a:prstGeom prst="rect">
            <a:avLst/>
          </a:prstGeom>
          <a:noFill/>
        </p:spPr>
        <p:txBody>
          <a:bodyPr wrap="none" rtlCol="0">
            <a:spAutoFit/>
          </a:bodyPr>
          <a:lstStyle/>
          <a:p>
            <a:fld id="{7F0C3FF4-CB79-7F4B-A906-66C49782AC3E}" type="slidenum">
              <a:rPr lang="en-US" smtClean="0"/>
              <a:t>13</a:t>
            </a:fld>
            <a:endParaRPr lang="en-US" dirty="0"/>
          </a:p>
        </p:txBody>
      </p:sp>
    </p:spTree>
    <p:extLst>
      <p:ext uri="{BB962C8B-B14F-4D97-AF65-F5344CB8AC3E}">
        <p14:creationId xmlns:p14="http://schemas.microsoft.com/office/powerpoint/2010/main" val="2509554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right)">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2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left)">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down)">
                                      <p:cBhvr>
                                        <p:cTn id="27"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4" name="TextBox 3"/>
          <p:cNvSpPr txBox="1"/>
          <p:nvPr/>
        </p:nvSpPr>
        <p:spPr>
          <a:xfrm>
            <a:off x="1802967" y="2543240"/>
            <a:ext cx="5943600" cy="3170099"/>
          </a:xfrm>
          <a:prstGeom prst="rect">
            <a:avLst/>
          </a:prstGeom>
          <a:noFill/>
        </p:spPr>
        <p:txBody>
          <a:bodyPr wrap="square" rtlCol="0">
            <a:spAutoFit/>
          </a:bodyPr>
          <a:lstStyle/>
          <a:p>
            <a:r>
              <a:rPr lang="en-US" sz="2000" dirty="0">
                <a:solidFill>
                  <a:srgbClr val="00B050"/>
                </a:solidFill>
                <a:latin typeface="Consolas" panose="020B0609020204030204" pitchFamily="49" charset="0"/>
                <a:cs typeface="Consolas" panose="020B0609020204030204" pitchFamily="49" charset="0"/>
              </a:rPr>
              <a:t>/** A class that needs a stack */</a:t>
            </a:r>
          </a:p>
          <a:p>
            <a:r>
              <a:rPr lang="en-US" sz="2000" b="1" dirty="0">
                <a:latin typeface="Consolas" panose="020B0609020204030204" pitchFamily="49" charset="0"/>
                <a:cs typeface="Consolas" panose="020B0609020204030204" pitchFamily="49" charset="0"/>
              </a:rPr>
              <a:t>public</a:t>
            </a: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class</a:t>
            </a:r>
            <a:r>
              <a:rPr lang="en-US" sz="2000" dirty="0">
                <a:latin typeface="Consolas" panose="020B0609020204030204" pitchFamily="49" charset="0"/>
                <a:cs typeface="Consolas" panose="020B0609020204030204" pitchFamily="49" charset="0"/>
              </a:rPr>
              <a:t> C {</a:t>
            </a:r>
          </a:p>
          <a:p>
            <a:r>
              <a:rPr lang="en-US" sz="2000" dirty="0">
                <a:latin typeface="Consolas" panose="020B0609020204030204" pitchFamily="49" charset="0"/>
                <a:cs typeface="Consolas" panose="020B0609020204030204" pitchFamily="49" charset="0"/>
              </a:rPr>
              <a:t>     Stack </a:t>
            </a:r>
            <a:r>
              <a:rPr lang="en-US" sz="2000" dirty="0" err="1">
                <a:latin typeface="Consolas" panose="020B0609020204030204" pitchFamily="49" charset="0"/>
                <a:cs typeface="Consolas" panose="020B0609020204030204" pitchFamily="49" charset="0"/>
              </a:rPr>
              <a:t>st</a:t>
            </a: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new</a:t>
            </a:r>
            <a:r>
              <a:rPr lang="en-US" sz="2000" dirty="0">
                <a:latin typeface="Consolas" panose="020B0609020204030204" pitchFamily="49" charset="0"/>
                <a:cs typeface="Consolas" panose="020B0609020204030204" pitchFamily="49" charset="0"/>
              </a:rPr>
              <a:t> </a:t>
            </a:r>
            <a:r>
              <a:rPr lang="en-US" sz="2000" b="1" dirty="0" err="1">
                <a:solidFill>
                  <a:srgbClr val="0432FF"/>
                </a:solidFill>
                <a:latin typeface="Consolas" panose="020B0609020204030204" pitchFamily="49" charset="0"/>
                <a:cs typeface="Consolas" panose="020B0609020204030204" pitchFamily="49" charset="0"/>
              </a:rPr>
              <a:t>ArrayStack</a:t>
            </a:r>
            <a:r>
              <a:rPr lang="en-US" sz="2000" dirty="0">
                <a:latin typeface="Consolas" panose="020B0609020204030204" pitchFamily="49" charset="0"/>
                <a:cs typeface="Consolas" panose="020B0609020204030204" pitchFamily="49" charset="0"/>
              </a:rPr>
              <a:t>(20); </a:t>
            </a:r>
          </a:p>
          <a:p>
            <a:r>
              <a:rPr lang="en-US" sz="2000" dirty="0">
                <a:latin typeface="Consolas" panose="020B0609020204030204" pitchFamily="49" charset="0"/>
                <a:cs typeface="Consolas" panose="020B0609020204030204" pitchFamily="49" charset="0"/>
              </a:rPr>
              <a:t>     </a:t>
            </a:r>
            <a:r>
              <a:rPr lang="mr-IN" sz="2000" dirty="0">
                <a:latin typeface="Consolas" panose="020B0609020204030204" pitchFamily="49" charset="0"/>
                <a:cs typeface="Times New Roman"/>
              </a:rPr>
              <a:t>…</a:t>
            </a:r>
            <a:endParaRPr lang="en-US" sz="2000" dirty="0">
              <a:latin typeface="Consolas" panose="020B0609020204030204" pitchFamily="49" charset="0"/>
              <a:cs typeface="Consolas" panose="020B0609020204030204" pitchFamily="49" charset="0"/>
            </a:endParaRPr>
          </a:p>
          <a:p>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public</a:t>
            </a:r>
            <a:r>
              <a:rPr lang="en-US" sz="2000" dirty="0">
                <a:latin typeface="Consolas" panose="020B0609020204030204" pitchFamily="49" charset="0"/>
                <a:cs typeface="Consolas" panose="020B0609020204030204" pitchFamily="49" charset="0"/>
              </a:rPr>
              <a:t> </a:t>
            </a:r>
            <a:r>
              <a:rPr lang="en-US" sz="2000" b="1" dirty="0">
                <a:latin typeface="Consolas" panose="020B0609020204030204" pitchFamily="49" charset="0"/>
                <a:cs typeface="Consolas" panose="020B0609020204030204" pitchFamily="49" charset="0"/>
              </a:rPr>
              <a:t>void</a:t>
            </a:r>
            <a:r>
              <a:rPr lang="en-US" sz="2000" dirty="0">
                <a:latin typeface="Consolas" panose="020B0609020204030204" pitchFamily="49" charset="0"/>
                <a:cs typeface="Consolas" panose="020B0609020204030204" pitchFamily="49" charset="0"/>
              </a:rPr>
              <a:t> m() {</a:t>
            </a:r>
          </a:p>
          <a:p>
            <a:endParaRPr lang="en-US" sz="2000" dirty="0">
              <a:latin typeface="Consolas" panose="020B0609020204030204" pitchFamily="49" charset="0"/>
              <a:cs typeface="Consolas" panose="020B0609020204030204" pitchFamily="49" charset="0"/>
            </a:endParaRPr>
          </a:p>
          <a:p>
            <a:endParaRPr lang="en-US" sz="2000" dirty="0">
              <a:latin typeface="Consolas" panose="020B0609020204030204" pitchFamily="49" charset="0"/>
              <a:cs typeface="Consolas" panose="020B0609020204030204" pitchFamily="49" charset="0"/>
            </a:endParaRPr>
          </a:p>
          <a:p>
            <a:endParaRPr lang="en-US" sz="2000" dirty="0">
              <a:latin typeface="Consolas" panose="020B0609020204030204" pitchFamily="49" charset="0"/>
              <a:cs typeface="Consolas" panose="020B0609020204030204" pitchFamily="49" charset="0"/>
            </a:endParaRPr>
          </a:p>
          <a:p>
            <a:r>
              <a:rPr lang="en-US" sz="2000" dirty="0">
                <a:latin typeface="Consolas" panose="020B0609020204030204" pitchFamily="49" charset="0"/>
                <a:cs typeface="Consolas" panose="020B0609020204030204" pitchFamily="49" charset="0"/>
              </a:rPr>
              <a:t>    }</a:t>
            </a:r>
          </a:p>
          <a:p>
            <a:r>
              <a:rPr lang="en-US" sz="2000" dirty="0">
                <a:latin typeface="Consolas" panose="020B0609020204030204" pitchFamily="49" charset="0"/>
                <a:cs typeface="Consolas" panose="020B0609020204030204" pitchFamily="49" charset="0"/>
              </a:rPr>
              <a:t>}</a:t>
            </a:r>
          </a:p>
        </p:txBody>
      </p:sp>
      <p:sp>
        <p:nvSpPr>
          <p:cNvPr id="115" name="Shape 115"/>
          <p:cNvSpPr txBox="1">
            <a:spLocks noGrp="1"/>
          </p:cNvSpPr>
          <p:nvPr>
            <p:ph type="ctrTitle" idx="4294967295"/>
          </p:nvPr>
        </p:nvSpPr>
        <p:spPr>
          <a:xfrm>
            <a:off x="170479" y="124400"/>
            <a:ext cx="2819400" cy="914400"/>
          </a:xfrm>
          <a:prstGeom prst="rect">
            <a:avLst/>
          </a:prstGeom>
          <a:noFill/>
          <a:ln>
            <a:noFill/>
          </a:ln>
        </p:spPr>
        <p:txBody>
          <a:bodyPr vert="horz" lIns="91425" tIns="91425" rIns="91425" bIns="91425" anchor="b" anchorCtr="0">
            <a:noAutofit/>
          </a:bodyPr>
          <a:lstStyle/>
          <a:p>
            <a:pPr algn="ctr">
              <a:spcBef>
                <a:spcPts val="0"/>
              </a:spcBef>
            </a:pPr>
            <a:r>
              <a:rPr lang="en-US" dirty="0">
                <a:solidFill>
                  <a:srgbClr val="800000"/>
                </a:solidFill>
              </a:rPr>
              <a:t>Flexibility</a:t>
            </a:r>
            <a:r>
              <a:rPr lang="en-US" sz="3200" dirty="0">
                <a:solidFill>
                  <a:srgbClr val="800000"/>
                </a:solidFill>
              </a:rPr>
              <a:t>!</a:t>
            </a:r>
            <a:endParaRPr lang="en" sz="3200" dirty="0">
              <a:solidFill>
                <a:srgbClr val="800000"/>
              </a:solidFill>
            </a:endParaRPr>
          </a:p>
        </p:txBody>
      </p:sp>
      <p:sp>
        <p:nvSpPr>
          <p:cNvPr id="17" name="TextBox 16"/>
          <p:cNvSpPr txBox="1"/>
          <p:nvPr/>
        </p:nvSpPr>
        <p:spPr>
          <a:xfrm>
            <a:off x="2841119" y="4617789"/>
            <a:ext cx="2743200" cy="1015663"/>
          </a:xfrm>
          <a:prstGeom prst="rect">
            <a:avLst/>
          </a:prstGeom>
          <a:noFill/>
          <a:ln>
            <a:noFill/>
          </a:ln>
        </p:spPr>
        <p:txBody>
          <a:bodyPr wrap="square" rtlCol="0">
            <a:spAutoFit/>
          </a:bodyPr>
          <a:lstStyle/>
          <a:p>
            <a:r>
              <a:rPr lang="mr-IN" sz="2000" dirty="0">
                <a:latin typeface="Consolas" panose="020B0609020204030204" pitchFamily="49" charset="0"/>
                <a:cs typeface="Times New Roman"/>
              </a:rPr>
              <a:t>…</a:t>
            </a:r>
            <a:r>
              <a:rPr lang="en-US" sz="2000" dirty="0">
                <a:latin typeface="Consolas" panose="020B0609020204030204" pitchFamily="49" charset="0"/>
                <a:cs typeface="Consolas" panose="020B0609020204030204" pitchFamily="49" charset="0"/>
              </a:rPr>
              <a:t> </a:t>
            </a:r>
          </a:p>
          <a:p>
            <a:r>
              <a:rPr lang="en-US" sz="2000" dirty="0" err="1">
                <a:latin typeface="Consolas" panose="020B0609020204030204" pitchFamily="49" charset="0"/>
                <a:cs typeface="Consolas" panose="020B0609020204030204" pitchFamily="49" charset="0"/>
              </a:rPr>
              <a:t>st.push</a:t>
            </a:r>
            <a:r>
              <a:rPr lang="en-US" sz="2000" dirty="0">
                <a:latin typeface="Consolas" panose="020B0609020204030204" pitchFamily="49" charset="0"/>
                <a:cs typeface="Consolas" panose="020B0609020204030204" pitchFamily="49" charset="0"/>
              </a:rPr>
              <a:t>(5);</a:t>
            </a:r>
          </a:p>
          <a:p>
            <a:r>
              <a:rPr lang="mr-IN" sz="2000" dirty="0">
                <a:latin typeface="Consolas" panose="020B0609020204030204" pitchFamily="49" charset="0"/>
                <a:cs typeface="Times New Roman"/>
              </a:rPr>
              <a:t>…</a:t>
            </a:r>
            <a:endParaRPr lang="en-US" sz="2000" dirty="0">
              <a:latin typeface="Consolas" panose="020B0609020204030204" pitchFamily="49" charset="0"/>
              <a:cs typeface="Consolas" panose="020B0609020204030204" pitchFamily="49" charset="0"/>
            </a:endParaRPr>
          </a:p>
        </p:txBody>
      </p:sp>
      <p:sp>
        <p:nvSpPr>
          <p:cNvPr id="27" name="TextBox 26"/>
          <p:cNvSpPr txBox="1"/>
          <p:nvPr/>
        </p:nvSpPr>
        <p:spPr>
          <a:xfrm>
            <a:off x="8679570" y="6336268"/>
            <a:ext cx="312030" cy="369332"/>
          </a:xfrm>
          <a:prstGeom prst="rect">
            <a:avLst/>
          </a:prstGeom>
          <a:noFill/>
        </p:spPr>
        <p:txBody>
          <a:bodyPr wrap="none" rtlCol="0">
            <a:spAutoFit/>
          </a:bodyPr>
          <a:lstStyle/>
          <a:p>
            <a:fld id="{7F0C3FF4-CB79-7F4B-A906-66C49782AC3E}" type="slidenum">
              <a:rPr lang="en-US" smtClean="0"/>
              <a:t>14</a:t>
            </a:fld>
            <a:endParaRPr lang="en-US" dirty="0"/>
          </a:p>
        </p:txBody>
      </p:sp>
      <p:grpSp>
        <p:nvGrpSpPr>
          <p:cNvPr id="18" name="Group 17">
            <a:extLst>
              <a:ext uri="{FF2B5EF4-FFF2-40B4-BE49-F238E27FC236}">
                <a16:creationId xmlns:a16="http://schemas.microsoft.com/office/drawing/2014/main" id="{25C2B1E6-4D8D-AC45-B602-48A09D01CBB5}"/>
              </a:ext>
            </a:extLst>
          </p:cNvPr>
          <p:cNvGrpSpPr/>
          <p:nvPr/>
        </p:nvGrpSpPr>
        <p:grpSpPr>
          <a:xfrm>
            <a:off x="5105400" y="3581400"/>
            <a:ext cx="3429000" cy="2562388"/>
            <a:chOff x="3433313" y="4123186"/>
            <a:chExt cx="3881887" cy="2301676"/>
          </a:xfrm>
        </p:grpSpPr>
        <p:sp>
          <p:nvSpPr>
            <p:cNvPr id="22" name="TextBox 21">
              <a:extLst>
                <a:ext uri="{FF2B5EF4-FFF2-40B4-BE49-F238E27FC236}">
                  <a16:creationId xmlns:a16="http://schemas.microsoft.com/office/drawing/2014/main" id="{250E1864-019A-1948-857E-77F718C2FFDE}"/>
                </a:ext>
              </a:extLst>
            </p:cNvPr>
            <p:cNvSpPr txBox="1"/>
            <p:nvPr/>
          </p:nvSpPr>
          <p:spPr>
            <a:xfrm>
              <a:off x="4209691" y="4876800"/>
              <a:ext cx="3105509" cy="1548062"/>
            </a:xfrm>
            <a:prstGeom prst="rect">
              <a:avLst/>
            </a:prstGeom>
            <a:solidFill>
              <a:schemeClr val="accent4">
                <a:lumMod val="60000"/>
                <a:lumOff val="40000"/>
              </a:schemeClr>
            </a:solidFill>
          </p:spPr>
          <p:txBody>
            <a:bodyPr wrap="square" rtlCol="0">
              <a:spAutoFit/>
            </a:bodyPr>
            <a:lstStyle/>
            <a:p>
              <a:pPr algn="r"/>
              <a:r>
                <a:rPr lang="en-US" sz="2400" dirty="0">
                  <a:latin typeface="Times New Roman"/>
                  <a:cs typeface="Times New Roman"/>
                </a:rPr>
                <a:t>Want to use a linked list instead of an array? Just change the new-expression!</a:t>
              </a:r>
            </a:p>
          </p:txBody>
        </p:sp>
        <p:cxnSp>
          <p:nvCxnSpPr>
            <p:cNvPr id="23" name="Straight Arrow Connector 22">
              <a:extLst>
                <a:ext uri="{FF2B5EF4-FFF2-40B4-BE49-F238E27FC236}">
                  <a16:creationId xmlns:a16="http://schemas.microsoft.com/office/drawing/2014/main" id="{C1501FFF-B45C-A847-BF7B-7019AFCB1814}"/>
                </a:ext>
              </a:extLst>
            </p:cNvPr>
            <p:cNvCxnSpPr>
              <a:cxnSpLocks/>
            </p:cNvCxnSpPr>
            <p:nvPr/>
          </p:nvCxnSpPr>
          <p:spPr>
            <a:xfrm flipH="1" flipV="1">
              <a:off x="3433313" y="4123186"/>
              <a:ext cx="1062487" cy="906015"/>
            </a:xfrm>
            <a:prstGeom prst="straightConnector1">
              <a:avLst/>
            </a:prstGeom>
            <a:ln w="73025">
              <a:solidFill>
                <a:schemeClr val="accent4">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24" name="TextBox 23">
            <a:extLst>
              <a:ext uri="{FF2B5EF4-FFF2-40B4-BE49-F238E27FC236}">
                <a16:creationId xmlns:a16="http://schemas.microsoft.com/office/drawing/2014/main" id="{77EB1F1E-5BFD-CE4B-97E1-905545B3BA2E}"/>
              </a:ext>
            </a:extLst>
          </p:cNvPr>
          <p:cNvSpPr txBox="1"/>
          <p:nvPr/>
        </p:nvSpPr>
        <p:spPr>
          <a:xfrm>
            <a:off x="4800600" y="2819400"/>
            <a:ext cx="2819400" cy="400110"/>
          </a:xfrm>
          <a:prstGeom prst="rect">
            <a:avLst/>
          </a:prstGeom>
          <a:noFill/>
          <a:ln>
            <a:noFill/>
          </a:ln>
        </p:spPr>
        <p:txBody>
          <a:bodyPr wrap="square" rtlCol="0">
            <a:spAutoFit/>
          </a:bodyPr>
          <a:lstStyle/>
          <a:p>
            <a:r>
              <a:rPr lang="en-US" sz="2000" b="1" dirty="0" err="1">
                <a:solidFill>
                  <a:srgbClr val="FF0000"/>
                </a:solidFill>
                <a:latin typeface="Consolas" panose="020B0609020204030204" pitchFamily="49" charset="0"/>
                <a:cs typeface="Consolas" panose="020B0609020204030204" pitchFamily="49" charset="0"/>
              </a:rPr>
              <a:t>LinkedListStack</a:t>
            </a:r>
            <a:r>
              <a:rPr lang="en-US" sz="2000" dirty="0">
                <a:solidFill>
                  <a:srgbClr val="FF0000"/>
                </a:solidFill>
                <a:latin typeface="Consolas" panose="020B0609020204030204" pitchFamily="49" charset="0"/>
                <a:cs typeface="Consolas" panose="020B0609020204030204" pitchFamily="49" charset="0"/>
              </a:rPr>
              <a:t>();</a:t>
            </a:r>
          </a:p>
        </p:txBody>
      </p:sp>
      <p:cxnSp>
        <p:nvCxnSpPr>
          <p:cNvPr id="25" name="Straight Connector 24">
            <a:extLst>
              <a:ext uri="{FF2B5EF4-FFF2-40B4-BE49-F238E27FC236}">
                <a16:creationId xmlns:a16="http://schemas.microsoft.com/office/drawing/2014/main" id="{EAAA7F05-5BAE-EC4B-B606-538B430293BB}"/>
              </a:ext>
            </a:extLst>
          </p:cNvPr>
          <p:cNvCxnSpPr>
            <a:cxnSpLocks/>
          </p:cNvCxnSpPr>
          <p:nvPr/>
        </p:nvCxnSpPr>
        <p:spPr>
          <a:xfrm>
            <a:off x="4572000" y="3352800"/>
            <a:ext cx="1295400" cy="0"/>
          </a:xfrm>
          <a:prstGeom prst="line">
            <a:avLst/>
          </a:prstGeom>
          <a:ln w="41275">
            <a:solidFill>
              <a:srgbClr val="FF0000"/>
            </a:solidFill>
          </a:ln>
        </p:spPr>
        <p:style>
          <a:lnRef idx="2">
            <a:schemeClr val="accent1"/>
          </a:lnRef>
          <a:fillRef idx="0">
            <a:schemeClr val="accent1"/>
          </a:fillRef>
          <a:effectRef idx="1">
            <a:schemeClr val="accent1"/>
          </a:effectRef>
          <a:fontRef idx="minor">
            <a:schemeClr val="tx1"/>
          </a:fontRef>
        </p:style>
      </p:cxnSp>
      <p:sp>
        <p:nvSpPr>
          <p:cNvPr id="14" name="TextBox 13">
            <a:extLst>
              <a:ext uri="{FF2B5EF4-FFF2-40B4-BE49-F238E27FC236}">
                <a16:creationId xmlns:a16="http://schemas.microsoft.com/office/drawing/2014/main" id="{8264BD90-1620-8E40-9491-987509C55B80}"/>
              </a:ext>
            </a:extLst>
          </p:cNvPr>
          <p:cNvSpPr txBox="1"/>
          <p:nvPr/>
        </p:nvSpPr>
        <p:spPr>
          <a:xfrm>
            <a:off x="3962400" y="152400"/>
            <a:ext cx="4953000" cy="461665"/>
          </a:xfrm>
          <a:prstGeom prst="rect">
            <a:avLst/>
          </a:prstGeom>
          <a:noFill/>
          <a:ln>
            <a:solidFill>
              <a:srgbClr val="800000"/>
            </a:solidFill>
          </a:ln>
        </p:spPr>
        <p:txBody>
          <a:bodyPr wrap="square" rtlCol="0">
            <a:spAutoFit/>
          </a:bodyPr>
          <a:lstStyle/>
          <a:p>
            <a:r>
              <a:rPr lang="en-US" sz="2400" b="1" dirty="0">
                <a:latin typeface="Times New Roman" panose="02020603050405020304" pitchFamily="18" charset="0"/>
                <a:cs typeface="Times New Roman" panose="02020603050405020304" pitchFamily="18" charset="0"/>
              </a:rPr>
              <a:t>public</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abstract</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class</a:t>
            </a:r>
            <a:r>
              <a:rPr lang="en-US" sz="2400" dirty="0">
                <a:latin typeface="Times New Roman" panose="02020603050405020304" pitchFamily="18" charset="0"/>
                <a:cs typeface="Times New Roman" panose="02020603050405020304" pitchFamily="18" charset="0"/>
              </a:rPr>
              <a:t> </a:t>
            </a:r>
            <a:r>
              <a:rPr lang="en-US" sz="2400" b="1" dirty="0">
                <a:solidFill>
                  <a:srgbClr val="FF9900"/>
                </a:solidFill>
                <a:latin typeface="Times New Roman" panose="02020603050405020304" pitchFamily="18" charset="0"/>
                <a:cs typeface="Times New Roman" panose="02020603050405020304" pitchFamily="18" charset="0"/>
              </a:rPr>
              <a:t>Stack</a:t>
            </a:r>
            <a:r>
              <a:rPr lang="en-US" sz="2400" dirty="0">
                <a:latin typeface="Times New Roman" panose="02020603050405020304" pitchFamily="18" charset="0"/>
                <a:cs typeface="Times New Roman" panose="02020603050405020304" pitchFamily="18" charset="0"/>
              </a:rPr>
              <a:t> { </a:t>
            </a:r>
            <a:r>
              <a:rPr lang="mr-IN" sz="2400" dirty="0">
                <a:latin typeface="Times New Roman" panose="02020603050405020304" pitchFamily="18" charset="0"/>
                <a:cs typeface="Times New Roman"/>
              </a:rPr>
              <a:t>…</a:t>
            </a:r>
            <a:r>
              <a:rPr lang="en-US" sz="2400" dirty="0">
                <a:latin typeface="Times New Roman" panose="02020603050405020304" pitchFamily="18" charset="0"/>
                <a:cs typeface="Times New Roman" panose="02020603050405020304" pitchFamily="18" charset="0"/>
              </a:rPr>
              <a:t> }</a:t>
            </a:r>
          </a:p>
        </p:txBody>
      </p:sp>
      <p:sp>
        <p:nvSpPr>
          <p:cNvPr id="15" name="TextBox 14">
            <a:extLst>
              <a:ext uri="{FF2B5EF4-FFF2-40B4-BE49-F238E27FC236}">
                <a16:creationId xmlns:a16="http://schemas.microsoft.com/office/drawing/2014/main" id="{8ACF1173-E8DE-2B41-B0E5-69A0E7901828}"/>
              </a:ext>
            </a:extLst>
          </p:cNvPr>
          <p:cNvSpPr txBox="1"/>
          <p:nvPr/>
        </p:nvSpPr>
        <p:spPr>
          <a:xfrm>
            <a:off x="1828800" y="1480399"/>
            <a:ext cx="7086600" cy="461665"/>
          </a:xfrm>
          <a:prstGeom prst="rect">
            <a:avLst/>
          </a:prstGeom>
          <a:noFill/>
          <a:ln>
            <a:solidFill>
              <a:srgbClr val="800000"/>
            </a:solidFill>
          </a:ln>
        </p:spPr>
        <p:txBody>
          <a:bodyPr wrap="square" rtlCol="0">
            <a:spAutoFit/>
          </a:bodyPr>
          <a:lstStyle/>
          <a:p>
            <a:r>
              <a:rPr lang="en-US" sz="2400" b="1" dirty="0">
                <a:latin typeface="Times New Roman" panose="02020603050405020304" pitchFamily="18" charset="0"/>
                <a:cs typeface="Times New Roman" panose="02020603050405020304" pitchFamily="18" charset="0"/>
              </a:rPr>
              <a:t>public</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class</a:t>
            </a:r>
            <a:r>
              <a:rPr lang="en-US" sz="2400" dirty="0">
                <a:latin typeface="Times New Roman" panose="02020603050405020304" pitchFamily="18" charset="0"/>
                <a:cs typeface="Times New Roman" panose="02020603050405020304" pitchFamily="18" charset="0"/>
              </a:rPr>
              <a:t> </a:t>
            </a:r>
            <a:r>
              <a:rPr lang="en-US" sz="2400" b="1" dirty="0" err="1">
                <a:solidFill>
                  <a:srgbClr val="FF0000"/>
                </a:solidFill>
                <a:latin typeface="Times New Roman" panose="02020603050405020304" pitchFamily="18" charset="0"/>
                <a:cs typeface="Times New Roman" panose="02020603050405020304" pitchFamily="18" charset="0"/>
              </a:rPr>
              <a:t>LinkedListStack</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extends</a:t>
            </a:r>
            <a:r>
              <a:rPr lang="en-US" sz="2400" dirty="0">
                <a:latin typeface="Times New Roman" panose="02020603050405020304" pitchFamily="18" charset="0"/>
                <a:cs typeface="Times New Roman" panose="02020603050405020304" pitchFamily="18" charset="0"/>
              </a:rPr>
              <a:t> </a:t>
            </a:r>
            <a:r>
              <a:rPr lang="en-US" sz="2400" b="1" dirty="0">
                <a:solidFill>
                  <a:srgbClr val="FF9900"/>
                </a:solidFill>
                <a:latin typeface="Times New Roman" panose="02020603050405020304" pitchFamily="18" charset="0"/>
                <a:cs typeface="Times New Roman" panose="02020603050405020304" pitchFamily="18" charset="0"/>
              </a:rPr>
              <a:t>Stack</a:t>
            </a:r>
            <a:r>
              <a:rPr lang="en-US" sz="2400" dirty="0">
                <a:latin typeface="Times New Roman" panose="02020603050405020304" pitchFamily="18" charset="0"/>
                <a:cs typeface="Times New Roman" panose="02020603050405020304" pitchFamily="18" charset="0"/>
              </a:rPr>
              <a:t> { </a:t>
            </a:r>
            <a:r>
              <a:rPr lang="mr-IN" sz="2400" dirty="0">
                <a:latin typeface="Times New Roman" panose="02020603050405020304" pitchFamily="18" charset="0"/>
                <a:cs typeface="Times New Roman"/>
              </a:rPr>
              <a:t>…</a:t>
            </a:r>
            <a:r>
              <a:rPr lang="en-US" sz="2400" dirty="0">
                <a:latin typeface="Times New Roman" panose="02020603050405020304" pitchFamily="18" charset="0"/>
                <a:cs typeface="Times New Roman" panose="02020603050405020304" pitchFamily="18" charset="0"/>
              </a:rPr>
              <a:t> }</a:t>
            </a:r>
          </a:p>
        </p:txBody>
      </p:sp>
      <p:sp>
        <p:nvSpPr>
          <p:cNvPr id="16" name="TextBox 15">
            <a:extLst>
              <a:ext uri="{FF2B5EF4-FFF2-40B4-BE49-F238E27FC236}">
                <a16:creationId xmlns:a16="http://schemas.microsoft.com/office/drawing/2014/main" id="{5D039EF1-AEA6-8542-BC98-C4E95B57E6E9}"/>
              </a:ext>
            </a:extLst>
          </p:cNvPr>
          <p:cNvSpPr txBox="1"/>
          <p:nvPr/>
        </p:nvSpPr>
        <p:spPr>
          <a:xfrm>
            <a:off x="2599604" y="829560"/>
            <a:ext cx="6324600" cy="461665"/>
          </a:xfrm>
          <a:prstGeom prst="rect">
            <a:avLst/>
          </a:prstGeom>
          <a:noFill/>
          <a:ln>
            <a:solidFill>
              <a:srgbClr val="800000"/>
            </a:solidFill>
          </a:ln>
        </p:spPr>
        <p:txBody>
          <a:bodyPr wrap="square" rtlCol="0">
            <a:spAutoFit/>
          </a:bodyPr>
          <a:lstStyle/>
          <a:p>
            <a:r>
              <a:rPr lang="en-US" sz="2400" b="1" dirty="0">
                <a:latin typeface="Times New Roman" panose="02020603050405020304" pitchFamily="18" charset="0"/>
                <a:cs typeface="Times New Roman" panose="02020603050405020304" pitchFamily="18" charset="0"/>
              </a:rPr>
              <a:t>public</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class</a:t>
            </a:r>
            <a:r>
              <a:rPr lang="en-US" sz="2400" dirty="0">
                <a:latin typeface="Times New Roman" panose="02020603050405020304" pitchFamily="18" charset="0"/>
                <a:cs typeface="Times New Roman" panose="02020603050405020304" pitchFamily="18" charset="0"/>
              </a:rPr>
              <a:t> </a:t>
            </a:r>
            <a:r>
              <a:rPr lang="en-US" sz="2400" b="1" dirty="0" err="1">
                <a:solidFill>
                  <a:srgbClr val="0432FF"/>
                </a:solidFill>
                <a:latin typeface="Times New Roman" panose="02020603050405020304" pitchFamily="18" charset="0"/>
                <a:cs typeface="Times New Roman" panose="02020603050405020304" pitchFamily="18" charset="0"/>
              </a:rPr>
              <a:t>ArrayStack</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extends</a:t>
            </a:r>
            <a:r>
              <a:rPr lang="en-US" sz="2400" dirty="0">
                <a:latin typeface="Times New Roman" panose="02020603050405020304" pitchFamily="18" charset="0"/>
                <a:cs typeface="Times New Roman" panose="02020603050405020304" pitchFamily="18" charset="0"/>
              </a:rPr>
              <a:t> </a:t>
            </a:r>
            <a:r>
              <a:rPr lang="en-US" sz="2400" b="1" dirty="0">
                <a:solidFill>
                  <a:srgbClr val="FF9900"/>
                </a:solidFill>
                <a:latin typeface="Times New Roman" panose="02020603050405020304" pitchFamily="18" charset="0"/>
                <a:cs typeface="Times New Roman" panose="02020603050405020304" pitchFamily="18" charset="0"/>
              </a:rPr>
              <a:t>Stack</a:t>
            </a:r>
            <a:r>
              <a:rPr lang="en-US" sz="2400" dirty="0">
                <a:latin typeface="Times New Roman" panose="02020603050405020304" pitchFamily="18" charset="0"/>
                <a:cs typeface="Times New Roman" panose="02020603050405020304" pitchFamily="18" charset="0"/>
              </a:rPr>
              <a:t> { </a:t>
            </a:r>
            <a:r>
              <a:rPr lang="mr-IN" sz="2400" dirty="0">
                <a:latin typeface="Times New Roman" panose="02020603050405020304" pitchFamily="18" charset="0"/>
                <a:cs typeface="Times New Roman"/>
              </a:rPr>
              <a:t>…</a:t>
            </a:r>
            <a:r>
              <a:rPr lang="en-US"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045366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down)">
                                      <p:cBhvr>
                                        <p:cTn id="7" dur="20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wipe(left)">
                                      <p:cBhvr>
                                        <p:cTn id="12" dur="1500"/>
                                        <p:tgtEl>
                                          <p:spTgt spid="25"/>
                                        </p:tgtEl>
                                      </p:cBhvr>
                                    </p:animEffect>
                                  </p:childTnLst>
                                </p:cTn>
                              </p:par>
                            </p:childTnLst>
                          </p:cTn>
                        </p:par>
                        <p:par>
                          <p:cTn id="13" fill="hold">
                            <p:stCondLst>
                              <p:cond delay="1500"/>
                            </p:stCondLst>
                            <p:childTnLst>
                              <p:par>
                                <p:cTn id="14" presetID="22" presetClass="entr" presetSubtype="8" fill="hold" grpId="0" nodeType="afterEffect">
                                  <p:stCondLst>
                                    <p:cond delay="1000"/>
                                  </p:stCondLst>
                                  <p:childTnLst>
                                    <p:set>
                                      <p:cBhvr>
                                        <p:cTn id="15" dur="1" fill="hold">
                                          <p:stCondLst>
                                            <p:cond delay="0"/>
                                          </p:stCondLst>
                                        </p:cTn>
                                        <p:tgtEl>
                                          <p:spTgt spid="24"/>
                                        </p:tgtEl>
                                        <p:attrNameLst>
                                          <p:attrName>style.visibility</p:attrName>
                                        </p:attrNameLst>
                                      </p:cBhvr>
                                      <p:to>
                                        <p:strVal val="visible"/>
                                      </p:to>
                                    </p:set>
                                    <p:animEffect transition="in" filter="wipe(left)">
                                      <p:cBhvr>
                                        <p:cTn id="16" dur="3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ctrTitle" idx="4294967295"/>
          </p:nvPr>
        </p:nvSpPr>
        <p:spPr>
          <a:xfrm>
            <a:off x="381000" y="381000"/>
            <a:ext cx="8229600" cy="822325"/>
          </a:xfrm>
          <a:prstGeom prst="rect">
            <a:avLst/>
          </a:prstGeom>
          <a:noFill/>
          <a:ln>
            <a:noFill/>
          </a:ln>
        </p:spPr>
        <p:txBody>
          <a:bodyPr vert="horz" lIns="91425" tIns="91425" rIns="91425" bIns="91425" anchor="b" anchorCtr="0">
            <a:noAutofit/>
          </a:bodyPr>
          <a:lstStyle/>
          <a:p>
            <a:pPr algn="ctr">
              <a:spcBef>
                <a:spcPts val="0"/>
              </a:spcBef>
            </a:pPr>
            <a:r>
              <a:rPr lang="en" sz="3600" dirty="0">
                <a:solidFill>
                  <a:srgbClr val="800000"/>
                </a:solidFill>
              </a:rPr>
              <a:t>Interfaces</a:t>
            </a:r>
          </a:p>
        </p:txBody>
      </p:sp>
      <p:sp>
        <p:nvSpPr>
          <p:cNvPr id="3" name="TextBox 2"/>
          <p:cNvSpPr txBox="1"/>
          <p:nvPr/>
        </p:nvSpPr>
        <p:spPr>
          <a:xfrm>
            <a:off x="609600" y="1295400"/>
            <a:ext cx="8001000" cy="830997"/>
          </a:xfrm>
          <a:prstGeom prst="rect">
            <a:avLst/>
          </a:prstGeom>
          <a:noFill/>
        </p:spPr>
        <p:txBody>
          <a:bodyPr wrap="square" rtlCol="0">
            <a:spAutoFit/>
          </a:bodyPr>
          <a:lstStyle/>
          <a:p>
            <a:r>
              <a:rPr lang="en-US" sz="2400" dirty="0">
                <a:latin typeface="Times New Roman"/>
                <a:cs typeface="Times New Roman"/>
              </a:rPr>
              <a:t>An interface is like an abstract class </a:t>
            </a:r>
            <a:r>
              <a:rPr lang="en-US" sz="2400" dirty="0">
                <a:solidFill>
                  <a:srgbClr val="3366FF"/>
                </a:solidFill>
                <a:latin typeface="Times New Roman"/>
                <a:cs typeface="Times New Roman"/>
              </a:rPr>
              <a:t>all of whose components are public abstract methods</a:t>
            </a:r>
            <a:r>
              <a:rPr lang="en-US" sz="2400" dirty="0">
                <a:latin typeface="Times New Roman"/>
                <a:cs typeface="Times New Roman"/>
              </a:rPr>
              <a:t>. Just have a different syntax</a:t>
            </a:r>
          </a:p>
        </p:txBody>
      </p:sp>
      <p:sp>
        <p:nvSpPr>
          <p:cNvPr id="8" name="TextBox 7"/>
          <p:cNvSpPr txBox="1"/>
          <p:nvPr/>
        </p:nvSpPr>
        <p:spPr>
          <a:xfrm>
            <a:off x="7848600" y="6260068"/>
            <a:ext cx="312030" cy="369332"/>
          </a:xfrm>
          <a:prstGeom prst="rect">
            <a:avLst/>
          </a:prstGeom>
          <a:noFill/>
        </p:spPr>
        <p:txBody>
          <a:bodyPr wrap="none" rtlCol="0">
            <a:spAutoFit/>
          </a:bodyPr>
          <a:lstStyle/>
          <a:p>
            <a:fld id="{7F0C3FF4-CB79-7F4B-A906-66C49782AC3E}" type="slidenum">
              <a:rPr lang="en-US" smtClean="0"/>
              <a:t>15</a:t>
            </a:fld>
            <a:endParaRPr lang="en-US" dirty="0"/>
          </a:p>
        </p:txBody>
      </p:sp>
      <p:sp>
        <p:nvSpPr>
          <p:cNvPr id="7" name="TextBox 6"/>
          <p:cNvSpPr txBox="1"/>
          <p:nvPr/>
        </p:nvSpPr>
        <p:spPr>
          <a:xfrm>
            <a:off x="990600" y="2667000"/>
            <a:ext cx="7315200" cy="1569660"/>
          </a:xfrm>
          <a:prstGeom prst="rect">
            <a:avLst/>
          </a:prstGeom>
          <a:noFill/>
        </p:spPr>
        <p:txBody>
          <a:bodyPr wrap="square" rtlCol="0">
            <a:spAutoFit/>
          </a:bodyPr>
          <a:lstStyle/>
          <a:p>
            <a:r>
              <a:rPr lang="en-US" sz="2400" dirty="0">
                <a:latin typeface="Times New Roman"/>
                <a:cs typeface="Times New Roman"/>
              </a:rPr>
              <a:t>We don’t tell you immediately WHY Java has this feature, this construct. First let us define the interface and see how it is used. The why will become clear as more and more examples are shown. </a:t>
            </a:r>
          </a:p>
        </p:txBody>
      </p:sp>
      <p:sp>
        <p:nvSpPr>
          <p:cNvPr id="10" name="TextBox 9"/>
          <p:cNvSpPr txBox="1"/>
          <p:nvPr/>
        </p:nvSpPr>
        <p:spPr>
          <a:xfrm>
            <a:off x="647700" y="4549170"/>
            <a:ext cx="8001000" cy="1569660"/>
          </a:xfrm>
          <a:prstGeom prst="rect">
            <a:avLst/>
          </a:prstGeom>
          <a:solidFill>
            <a:srgbClr val="F8DFF0"/>
          </a:solidFill>
        </p:spPr>
        <p:txBody>
          <a:bodyPr wrap="square" rtlCol="0">
            <a:spAutoFit/>
          </a:bodyPr>
          <a:lstStyle/>
          <a:p>
            <a:r>
              <a:rPr lang="en-US" sz="2400" dirty="0">
                <a:latin typeface="Times New Roman"/>
                <a:cs typeface="Times New Roman"/>
              </a:rPr>
              <a:t>(an interface </a:t>
            </a:r>
            <a:r>
              <a:rPr lang="en-US" sz="2400" dirty="0">
                <a:solidFill>
                  <a:srgbClr val="3366FF"/>
                </a:solidFill>
                <a:latin typeface="Times New Roman"/>
                <a:cs typeface="Times New Roman"/>
              </a:rPr>
              <a:t>can</a:t>
            </a:r>
            <a:r>
              <a:rPr lang="en-US" sz="2400" dirty="0">
                <a:latin typeface="Times New Roman"/>
                <a:cs typeface="Times New Roman"/>
              </a:rPr>
              <a:t> have a few other kinds of components, but they are limited. For now, it is easiest to introduce the interface by assuming it can have only public abstract methods and nothing else. Go with that for now!)</a:t>
            </a:r>
          </a:p>
        </p:txBody>
      </p:sp>
    </p:spTree>
    <p:extLst>
      <p:ext uri="{BB962C8B-B14F-4D97-AF65-F5344CB8AC3E}">
        <p14:creationId xmlns:p14="http://schemas.microsoft.com/office/powerpoint/2010/main" val="1791684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ctrTitle" idx="4294967295"/>
          </p:nvPr>
        </p:nvSpPr>
        <p:spPr>
          <a:xfrm>
            <a:off x="381000" y="381000"/>
            <a:ext cx="8229600" cy="822325"/>
          </a:xfrm>
          <a:prstGeom prst="rect">
            <a:avLst/>
          </a:prstGeom>
          <a:noFill/>
          <a:ln>
            <a:noFill/>
          </a:ln>
        </p:spPr>
        <p:txBody>
          <a:bodyPr vert="horz" lIns="91425" tIns="91425" rIns="91425" bIns="91425" anchor="b" anchorCtr="0">
            <a:noAutofit/>
          </a:bodyPr>
          <a:lstStyle/>
          <a:p>
            <a:pPr algn="ctr">
              <a:spcBef>
                <a:spcPts val="0"/>
              </a:spcBef>
            </a:pPr>
            <a:r>
              <a:rPr lang="en" sz="3600" dirty="0">
                <a:solidFill>
                  <a:srgbClr val="800000"/>
                </a:solidFill>
              </a:rPr>
              <a:t>Interfaces</a:t>
            </a:r>
          </a:p>
        </p:txBody>
      </p:sp>
      <p:sp>
        <p:nvSpPr>
          <p:cNvPr id="3" name="TextBox 2"/>
          <p:cNvSpPr txBox="1"/>
          <p:nvPr/>
        </p:nvSpPr>
        <p:spPr>
          <a:xfrm>
            <a:off x="609600" y="1295400"/>
            <a:ext cx="8001000" cy="830997"/>
          </a:xfrm>
          <a:prstGeom prst="rect">
            <a:avLst/>
          </a:prstGeom>
          <a:noFill/>
        </p:spPr>
        <p:txBody>
          <a:bodyPr wrap="square" rtlCol="0">
            <a:spAutoFit/>
          </a:bodyPr>
          <a:lstStyle/>
          <a:p>
            <a:r>
              <a:rPr lang="en-US" sz="2400" dirty="0">
                <a:latin typeface="Times New Roman"/>
                <a:cs typeface="Times New Roman"/>
              </a:rPr>
              <a:t>An interface is like an abstract class all of whose components are public abstract methods. Just have a different syntax</a:t>
            </a:r>
          </a:p>
        </p:txBody>
      </p:sp>
      <p:sp>
        <p:nvSpPr>
          <p:cNvPr id="4" name="TextBox 3"/>
          <p:cNvSpPr txBox="1"/>
          <p:nvPr/>
        </p:nvSpPr>
        <p:spPr>
          <a:xfrm>
            <a:off x="609600" y="2286000"/>
            <a:ext cx="5545108" cy="1631216"/>
          </a:xfrm>
          <a:prstGeom prst="rect">
            <a:avLst/>
          </a:prstGeom>
          <a:noFill/>
          <a:ln>
            <a:solidFill>
              <a:srgbClr val="800000"/>
            </a:solidFill>
          </a:ln>
        </p:spPr>
        <p:txBody>
          <a:bodyPr wrap="none" rtlCol="0">
            <a:spAutoFit/>
          </a:bodyPr>
          <a:lstStyle/>
          <a:p>
            <a:r>
              <a:rPr lang="en-US" sz="2000" b="1" dirty="0">
                <a:solidFill>
                  <a:srgbClr val="800000"/>
                </a:solidFill>
                <a:latin typeface="Consolas" panose="020B0609020204030204" pitchFamily="49" charset="0"/>
                <a:cs typeface="Consolas" panose="020B0609020204030204" pitchFamily="49" charset="0"/>
              </a:rPr>
              <a:t>public</a:t>
            </a:r>
            <a:r>
              <a:rPr lang="en-US" sz="2000" dirty="0">
                <a:solidFill>
                  <a:srgbClr val="800000"/>
                </a:solidFill>
                <a:latin typeface="Consolas" panose="020B0609020204030204" pitchFamily="49" charset="0"/>
                <a:cs typeface="Consolas" panose="020B0609020204030204" pitchFamily="49" charset="0"/>
              </a:rPr>
              <a:t> </a:t>
            </a:r>
            <a:r>
              <a:rPr lang="en-US" sz="2000" dirty="0">
                <a:solidFill>
                  <a:srgbClr val="FF0000"/>
                </a:solidFill>
                <a:latin typeface="Consolas" panose="020B0609020204030204" pitchFamily="49" charset="0"/>
                <a:cs typeface="Consolas" panose="020B0609020204030204" pitchFamily="49" charset="0"/>
              </a:rPr>
              <a:t>abstract</a:t>
            </a:r>
            <a:r>
              <a:rPr lang="en-US" sz="2000" dirty="0">
                <a:solidFill>
                  <a:srgbClr val="800000"/>
                </a:solidFill>
                <a:latin typeface="Consolas" panose="020B0609020204030204" pitchFamily="49" charset="0"/>
                <a:cs typeface="Consolas" panose="020B0609020204030204" pitchFamily="49" charset="0"/>
              </a:rPr>
              <a:t> class Stack {</a:t>
            </a:r>
          </a:p>
          <a:p>
            <a:r>
              <a:rPr lang="en-US" sz="2000" dirty="0">
                <a:solidFill>
                  <a:srgbClr val="800000"/>
                </a:solidFill>
                <a:latin typeface="Consolas" panose="020B0609020204030204" pitchFamily="49" charset="0"/>
                <a:cs typeface="Consolas" panose="020B0609020204030204" pitchFamily="49" charset="0"/>
              </a:rPr>
              <a:t>    </a:t>
            </a:r>
            <a:r>
              <a:rPr lang="en-US" sz="2000" b="1" dirty="0">
                <a:solidFill>
                  <a:srgbClr val="800000"/>
                </a:solidFill>
                <a:latin typeface="Consolas" panose="020B0609020204030204" pitchFamily="49" charset="0"/>
                <a:cs typeface="Consolas" panose="020B0609020204030204" pitchFamily="49" charset="0"/>
              </a:rPr>
              <a:t>public</a:t>
            </a:r>
            <a:r>
              <a:rPr lang="en-US" sz="2000" dirty="0">
                <a:solidFill>
                  <a:srgbClr val="800000"/>
                </a:solidFill>
                <a:latin typeface="Consolas" panose="020B0609020204030204" pitchFamily="49" charset="0"/>
                <a:cs typeface="Consolas" panose="020B0609020204030204" pitchFamily="49" charset="0"/>
              </a:rPr>
              <a:t> </a:t>
            </a:r>
            <a:r>
              <a:rPr lang="en-US" sz="2000" b="1" dirty="0">
                <a:solidFill>
                  <a:srgbClr val="800000"/>
                </a:solidFill>
                <a:latin typeface="Consolas" panose="020B0609020204030204" pitchFamily="49" charset="0"/>
                <a:cs typeface="Consolas" panose="020B0609020204030204" pitchFamily="49" charset="0"/>
              </a:rPr>
              <a:t>abstract</a:t>
            </a:r>
            <a:r>
              <a:rPr lang="en-US" sz="2000" dirty="0">
                <a:solidFill>
                  <a:srgbClr val="800000"/>
                </a:solidFill>
                <a:latin typeface="Consolas" panose="020B0609020204030204" pitchFamily="49" charset="0"/>
                <a:cs typeface="Consolas" panose="020B0609020204030204" pitchFamily="49" charset="0"/>
              </a:rPr>
              <a:t> </a:t>
            </a:r>
            <a:r>
              <a:rPr lang="en-US" sz="2000" b="1" dirty="0" err="1">
                <a:solidFill>
                  <a:srgbClr val="800000"/>
                </a:solidFill>
                <a:latin typeface="Consolas" panose="020B0609020204030204" pitchFamily="49" charset="0"/>
                <a:cs typeface="Consolas" panose="020B0609020204030204" pitchFamily="49" charset="0"/>
              </a:rPr>
              <a:t>boolean</a:t>
            </a:r>
            <a:r>
              <a:rPr lang="en-US" sz="2000" dirty="0">
                <a:solidFill>
                  <a:srgbClr val="800000"/>
                </a:solidFill>
                <a:latin typeface="Consolas" panose="020B0609020204030204" pitchFamily="49" charset="0"/>
                <a:cs typeface="Consolas" panose="020B0609020204030204" pitchFamily="49" charset="0"/>
              </a:rPr>
              <a:t> </a:t>
            </a:r>
            <a:r>
              <a:rPr lang="en-US" sz="2000" dirty="0" err="1">
                <a:solidFill>
                  <a:srgbClr val="800000"/>
                </a:solidFill>
                <a:latin typeface="Consolas" panose="020B0609020204030204" pitchFamily="49" charset="0"/>
                <a:cs typeface="Consolas" panose="020B0609020204030204" pitchFamily="49" charset="0"/>
              </a:rPr>
              <a:t>isEmpty</a:t>
            </a:r>
            <a:r>
              <a:rPr lang="en-US" sz="2000" dirty="0">
                <a:solidFill>
                  <a:srgbClr val="800000"/>
                </a:solidFill>
                <a:latin typeface="Consolas" panose="020B0609020204030204" pitchFamily="49" charset="0"/>
                <a:cs typeface="Consolas" panose="020B0609020204030204" pitchFamily="49" charset="0"/>
              </a:rPr>
              <a:t>();</a:t>
            </a:r>
          </a:p>
          <a:p>
            <a:r>
              <a:rPr lang="en-US" sz="2000" dirty="0">
                <a:solidFill>
                  <a:srgbClr val="800000"/>
                </a:solidFill>
                <a:latin typeface="Consolas" panose="020B0609020204030204" pitchFamily="49" charset="0"/>
                <a:cs typeface="Consolas" panose="020B0609020204030204" pitchFamily="49" charset="0"/>
              </a:rPr>
              <a:t>    </a:t>
            </a:r>
            <a:r>
              <a:rPr lang="en-US" sz="2000" b="1" dirty="0">
                <a:solidFill>
                  <a:srgbClr val="800000"/>
                </a:solidFill>
                <a:latin typeface="Consolas" panose="020B0609020204030204" pitchFamily="49" charset="0"/>
                <a:cs typeface="Consolas" panose="020B0609020204030204" pitchFamily="49" charset="0"/>
              </a:rPr>
              <a:t>public</a:t>
            </a:r>
            <a:r>
              <a:rPr lang="en-US" sz="2000" dirty="0">
                <a:solidFill>
                  <a:srgbClr val="800000"/>
                </a:solidFill>
                <a:latin typeface="Consolas" panose="020B0609020204030204" pitchFamily="49" charset="0"/>
                <a:cs typeface="Consolas" panose="020B0609020204030204" pitchFamily="49" charset="0"/>
              </a:rPr>
              <a:t> </a:t>
            </a:r>
            <a:r>
              <a:rPr lang="en-US" sz="2000" b="1" dirty="0">
                <a:solidFill>
                  <a:srgbClr val="800000"/>
                </a:solidFill>
                <a:latin typeface="Consolas" panose="020B0609020204030204" pitchFamily="49" charset="0"/>
                <a:cs typeface="Consolas" panose="020B0609020204030204" pitchFamily="49" charset="0"/>
              </a:rPr>
              <a:t>abstract</a:t>
            </a:r>
            <a:r>
              <a:rPr lang="en-US" sz="2000" dirty="0">
                <a:solidFill>
                  <a:srgbClr val="800000"/>
                </a:solidFill>
                <a:latin typeface="Consolas" panose="020B0609020204030204" pitchFamily="49" charset="0"/>
                <a:cs typeface="Consolas" panose="020B0609020204030204" pitchFamily="49" charset="0"/>
              </a:rPr>
              <a:t> </a:t>
            </a:r>
            <a:r>
              <a:rPr lang="en-US" sz="2000" b="1" dirty="0">
                <a:solidFill>
                  <a:srgbClr val="800000"/>
                </a:solidFill>
                <a:latin typeface="Consolas" panose="020B0609020204030204" pitchFamily="49" charset="0"/>
                <a:cs typeface="Consolas" panose="020B0609020204030204" pitchFamily="49" charset="0"/>
              </a:rPr>
              <a:t>void</a:t>
            </a:r>
            <a:r>
              <a:rPr lang="en-US" sz="2000" dirty="0">
                <a:solidFill>
                  <a:srgbClr val="800000"/>
                </a:solidFill>
                <a:latin typeface="Consolas" panose="020B0609020204030204" pitchFamily="49" charset="0"/>
                <a:cs typeface="Consolas" panose="020B0609020204030204" pitchFamily="49" charset="0"/>
              </a:rPr>
              <a:t> push(</a:t>
            </a:r>
            <a:r>
              <a:rPr lang="en-US" sz="2000" b="1" dirty="0" err="1">
                <a:solidFill>
                  <a:srgbClr val="800000"/>
                </a:solidFill>
                <a:latin typeface="Consolas" panose="020B0609020204030204" pitchFamily="49" charset="0"/>
                <a:cs typeface="Consolas" panose="020B0609020204030204" pitchFamily="49" charset="0"/>
              </a:rPr>
              <a:t>int</a:t>
            </a:r>
            <a:r>
              <a:rPr lang="en-US" sz="2000" dirty="0">
                <a:solidFill>
                  <a:srgbClr val="800000"/>
                </a:solidFill>
                <a:latin typeface="Consolas" panose="020B0609020204030204" pitchFamily="49" charset="0"/>
                <a:cs typeface="Consolas" panose="020B0609020204030204" pitchFamily="49" charset="0"/>
              </a:rPr>
              <a:t> k);</a:t>
            </a:r>
          </a:p>
          <a:p>
            <a:r>
              <a:rPr lang="en-US" sz="2000" dirty="0">
                <a:solidFill>
                  <a:srgbClr val="800000"/>
                </a:solidFill>
                <a:latin typeface="Consolas" panose="020B0609020204030204" pitchFamily="49" charset="0"/>
                <a:cs typeface="Consolas" panose="020B0609020204030204" pitchFamily="49" charset="0"/>
              </a:rPr>
              <a:t>    </a:t>
            </a:r>
            <a:r>
              <a:rPr lang="en-US" sz="2000" b="1" dirty="0">
                <a:solidFill>
                  <a:srgbClr val="800000"/>
                </a:solidFill>
                <a:latin typeface="Consolas" panose="020B0609020204030204" pitchFamily="49" charset="0"/>
                <a:cs typeface="Consolas" panose="020B0609020204030204" pitchFamily="49" charset="0"/>
              </a:rPr>
              <a:t>public</a:t>
            </a:r>
            <a:r>
              <a:rPr lang="en-US" sz="2000" dirty="0">
                <a:solidFill>
                  <a:srgbClr val="800000"/>
                </a:solidFill>
                <a:latin typeface="Consolas" panose="020B0609020204030204" pitchFamily="49" charset="0"/>
                <a:cs typeface="Consolas" panose="020B0609020204030204" pitchFamily="49" charset="0"/>
              </a:rPr>
              <a:t> </a:t>
            </a:r>
            <a:r>
              <a:rPr lang="en-US" sz="2000" b="1" dirty="0">
                <a:solidFill>
                  <a:srgbClr val="800000"/>
                </a:solidFill>
                <a:latin typeface="Consolas" panose="020B0609020204030204" pitchFamily="49" charset="0"/>
                <a:cs typeface="Consolas" panose="020B0609020204030204" pitchFamily="49" charset="0"/>
              </a:rPr>
              <a:t>abstract</a:t>
            </a:r>
            <a:r>
              <a:rPr lang="en-US" sz="2000" dirty="0">
                <a:solidFill>
                  <a:srgbClr val="800000"/>
                </a:solidFill>
                <a:latin typeface="Consolas" panose="020B0609020204030204" pitchFamily="49" charset="0"/>
                <a:cs typeface="Consolas" panose="020B0609020204030204" pitchFamily="49" charset="0"/>
              </a:rPr>
              <a:t> </a:t>
            </a:r>
            <a:r>
              <a:rPr lang="en-US" sz="2000" b="1" dirty="0" err="1">
                <a:solidFill>
                  <a:srgbClr val="800000"/>
                </a:solidFill>
                <a:latin typeface="Consolas" panose="020B0609020204030204" pitchFamily="49" charset="0"/>
                <a:cs typeface="Consolas" panose="020B0609020204030204" pitchFamily="49" charset="0"/>
              </a:rPr>
              <a:t>int</a:t>
            </a:r>
            <a:r>
              <a:rPr lang="en-US" sz="2000" dirty="0">
                <a:solidFill>
                  <a:srgbClr val="800000"/>
                </a:solidFill>
                <a:latin typeface="Consolas" panose="020B0609020204030204" pitchFamily="49" charset="0"/>
                <a:cs typeface="Consolas" panose="020B0609020204030204" pitchFamily="49" charset="0"/>
              </a:rPr>
              <a:t> pop();</a:t>
            </a:r>
          </a:p>
          <a:p>
            <a:r>
              <a:rPr lang="en-US" sz="2000" dirty="0">
                <a:solidFill>
                  <a:srgbClr val="800000"/>
                </a:solidFill>
                <a:latin typeface="Consolas" panose="020B0609020204030204" pitchFamily="49" charset="0"/>
                <a:cs typeface="Consolas" panose="020B0609020204030204" pitchFamily="49" charset="0"/>
              </a:rPr>
              <a:t>}</a:t>
            </a:r>
          </a:p>
        </p:txBody>
      </p:sp>
      <p:sp>
        <p:nvSpPr>
          <p:cNvPr id="8" name="TextBox 7"/>
          <p:cNvSpPr txBox="1"/>
          <p:nvPr/>
        </p:nvSpPr>
        <p:spPr>
          <a:xfrm>
            <a:off x="7848600" y="6260068"/>
            <a:ext cx="312030" cy="369332"/>
          </a:xfrm>
          <a:prstGeom prst="rect">
            <a:avLst/>
          </a:prstGeom>
          <a:noFill/>
        </p:spPr>
        <p:txBody>
          <a:bodyPr wrap="none" rtlCol="0">
            <a:spAutoFit/>
          </a:bodyPr>
          <a:lstStyle/>
          <a:p>
            <a:fld id="{7F0C3FF4-CB79-7F4B-A906-66C49782AC3E}" type="slidenum">
              <a:rPr lang="en-US" smtClean="0"/>
              <a:t>16</a:t>
            </a:fld>
            <a:endParaRPr lang="en-US" dirty="0"/>
          </a:p>
        </p:txBody>
      </p:sp>
      <p:sp>
        <p:nvSpPr>
          <p:cNvPr id="7" name="TextBox 6"/>
          <p:cNvSpPr txBox="1"/>
          <p:nvPr/>
        </p:nvSpPr>
        <p:spPr>
          <a:xfrm>
            <a:off x="6154708" y="2293749"/>
            <a:ext cx="2514600" cy="1569660"/>
          </a:xfrm>
          <a:prstGeom prst="rect">
            <a:avLst/>
          </a:prstGeom>
          <a:noFill/>
        </p:spPr>
        <p:txBody>
          <a:bodyPr wrap="square" rtlCol="0">
            <a:spAutoFit/>
          </a:bodyPr>
          <a:lstStyle/>
          <a:p>
            <a:pPr algn="r"/>
            <a:r>
              <a:rPr lang="en-US" sz="2400" dirty="0">
                <a:latin typeface="Times New Roman"/>
                <a:cs typeface="Times New Roman"/>
              </a:rPr>
              <a:t>Here is an abstract class. Contains only public abstract methods</a:t>
            </a:r>
          </a:p>
        </p:txBody>
      </p:sp>
      <p:grpSp>
        <p:nvGrpSpPr>
          <p:cNvPr id="2" name="Group 1"/>
          <p:cNvGrpSpPr/>
          <p:nvPr/>
        </p:nvGrpSpPr>
        <p:grpSpPr>
          <a:xfrm>
            <a:off x="609600" y="4495800"/>
            <a:ext cx="8059708" cy="1631216"/>
            <a:chOff x="609600" y="4495800"/>
            <a:chExt cx="8059708" cy="1631216"/>
          </a:xfrm>
        </p:grpSpPr>
        <p:sp>
          <p:nvSpPr>
            <p:cNvPr id="5" name="TextBox 4"/>
            <p:cNvSpPr txBox="1"/>
            <p:nvPr/>
          </p:nvSpPr>
          <p:spPr>
            <a:xfrm>
              <a:off x="609600" y="4495800"/>
              <a:ext cx="5545108" cy="1631216"/>
            </a:xfrm>
            <a:prstGeom prst="rect">
              <a:avLst/>
            </a:prstGeom>
            <a:noFill/>
            <a:ln>
              <a:solidFill>
                <a:srgbClr val="0000FF"/>
              </a:solidFill>
            </a:ln>
          </p:spPr>
          <p:txBody>
            <a:bodyPr wrap="none" rtlCol="0">
              <a:spAutoFit/>
            </a:bodyPr>
            <a:lstStyle/>
            <a:p>
              <a:r>
                <a:rPr lang="en-US" sz="2000" b="1" dirty="0">
                  <a:solidFill>
                    <a:srgbClr val="0000FF"/>
                  </a:solidFill>
                  <a:latin typeface="Consolas" panose="020B0609020204030204" pitchFamily="49" charset="0"/>
                  <a:cs typeface="Consolas" panose="020B0609020204030204" pitchFamily="49" charset="0"/>
                </a:rPr>
                <a:t>public</a:t>
              </a:r>
              <a:r>
                <a:rPr lang="en-US" sz="2000" dirty="0">
                  <a:solidFill>
                    <a:srgbClr val="0000FF"/>
                  </a:solidFill>
                  <a:latin typeface="Consolas" panose="020B0609020204030204" pitchFamily="49" charset="0"/>
                  <a:cs typeface="Consolas" panose="020B0609020204030204" pitchFamily="49" charset="0"/>
                </a:rPr>
                <a:t> </a:t>
              </a:r>
              <a:r>
                <a:rPr lang="en-US" sz="2000" b="1" dirty="0">
                  <a:solidFill>
                    <a:srgbClr val="FF0000"/>
                  </a:solidFill>
                  <a:latin typeface="Consolas" panose="020B0609020204030204" pitchFamily="49" charset="0"/>
                  <a:cs typeface="Consolas" panose="020B0609020204030204" pitchFamily="49" charset="0"/>
                </a:rPr>
                <a:t>interface</a:t>
              </a:r>
              <a:r>
                <a:rPr lang="en-US" sz="2000" dirty="0">
                  <a:solidFill>
                    <a:srgbClr val="0000FF"/>
                  </a:solidFill>
                  <a:latin typeface="Consolas" panose="020B0609020204030204" pitchFamily="49" charset="0"/>
                  <a:cs typeface="Consolas" panose="020B0609020204030204" pitchFamily="49" charset="0"/>
                </a:rPr>
                <a:t> Stack {</a:t>
              </a:r>
            </a:p>
            <a:p>
              <a:r>
                <a:rPr lang="en-US" sz="2000" dirty="0">
                  <a:solidFill>
                    <a:srgbClr val="0000FF"/>
                  </a:solidFill>
                  <a:latin typeface="Consolas" panose="020B0609020204030204" pitchFamily="49" charset="0"/>
                  <a:cs typeface="Consolas" panose="020B0609020204030204" pitchFamily="49" charset="0"/>
                </a:rPr>
                <a:t>    </a:t>
              </a:r>
              <a:r>
                <a:rPr lang="en-US" sz="2000" b="1" dirty="0">
                  <a:solidFill>
                    <a:srgbClr val="0000FF"/>
                  </a:solidFill>
                  <a:latin typeface="Consolas" panose="020B0609020204030204" pitchFamily="49" charset="0"/>
                  <a:cs typeface="Consolas" panose="020B0609020204030204" pitchFamily="49" charset="0"/>
                </a:rPr>
                <a:t>public</a:t>
              </a:r>
              <a:r>
                <a:rPr lang="en-US" sz="2000" dirty="0">
                  <a:solidFill>
                    <a:srgbClr val="0000FF"/>
                  </a:solidFill>
                  <a:latin typeface="Consolas" panose="020B0609020204030204" pitchFamily="49" charset="0"/>
                  <a:cs typeface="Consolas" panose="020B0609020204030204" pitchFamily="49" charset="0"/>
                </a:rPr>
                <a:t> </a:t>
              </a:r>
              <a:r>
                <a:rPr lang="en-US" sz="2000" b="1" dirty="0">
                  <a:solidFill>
                    <a:srgbClr val="0000FF"/>
                  </a:solidFill>
                  <a:latin typeface="Consolas" panose="020B0609020204030204" pitchFamily="49" charset="0"/>
                  <a:cs typeface="Consolas" panose="020B0609020204030204" pitchFamily="49" charset="0"/>
                </a:rPr>
                <a:t>abstract</a:t>
              </a:r>
              <a:r>
                <a:rPr lang="en-US" sz="2000" dirty="0">
                  <a:solidFill>
                    <a:srgbClr val="0000FF"/>
                  </a:solidFill>
                  <a:latin typeface="Consolas" panose="020B0609020204030204" pitchFamily="49" charset="0"/>
                  <a:cs typeface="Consolas" panose="020B0609020204030204" pitchFamily="49" charset="0"/>
                </a:rPr>
                <a:t> </a:t>
              </a:r>
              <a:r>
                <a:rPr lang="en-US" sz="2000" b="1" dirty="0" err="1">
                  <a:solidFill>
                    <a:srgbClr val="0000FF"/>
                  </a:solidFill>
                  <a:latin typeface="Consolas" panose="020B0609020204030204" pitchFamily="49" charset="0"/>
                  <a:cs typeface="Consolas" panose="020B0609020204030204" pitchFamily="49" charset="0"/>
                </a:rPr>
                <a:t>boolean</a:t>
              </a:r>
              <a:r>
                <a:rPr lang="en-US" sz="2000" dirty="0">
                  <a:solidFill>
                    <a:srgbClr val="0000FF"/>
                  </a:solidFill>
                  <a:latin typeface="Consolas" panose="020B0609020204030204" pitchFamily="49" charset="0"/>
                  <a:cs typeface="Consolas" panose="020B0609020204030204" pitchFamily="49" charset="0"/>
                </a:rPr>
                <a:t> </a:t>
              </a:r>
              <a:r>
                <a:rPr lang="en-US" sz="2000" dirty="0" err="1">
                  <a:solidFill>
                    <a:srgbClr val="0000FF"/>
                  </a:solidFill>
                  <a:latin typeface="Consolas" panose="020B0609020204030204" pitchFamily="49" charset="0"/>
                  <a:cs typeface="Consolas" panose="020B0609020204030204" pitchFamily="49" charset="0"/>
                </a:rPr>
                <a:t>isEmpty</a:t>
              </a:r>
              <a:r>
                <a:rPr lang="en-US" sz="2000" dirty="0">
                  <a:solidFill>
                    <a:srgbClr val="0000FF"/>
                  </a:solidFill>
                  <a:latin typeface="Consolas" panose="020B0609020204030204" pitchFamily="49" charset="0"/>
                  <a:cs typeface="Consolas" panose="020B0609020204030204" pitchFamily="49" charset="0"/>
                </a:rPr>
                <a:t>();</a:t>
              </a:r>
            </a:p>
            <a:p>
              <a:r>
                <a:rPr lang="en-US" sz="2000" dirty="0">
                  <a:solidFill>
                    <a:srgbClr val="0000FF"/>
                  </a:solidFill>
                  <a:latin typeface="Consolas" panose="020B0609020204030204" pitchFamily="49" charset="0"/>
                  <a:cs typeface="Consolas" panose="020B0609020204030204" pitchFamily="49" charset="0"/>
                </a:rPr>
                <a:t>    </a:t>
              </a:r>
              <a:r>
                <a:rPr lang="en-US" sz="2000" b="1" dirty="0">
                  <a:solidFill>
                    <a:srgbClr val="0000FF"/>
                  </a:solidFill>
                  <a:latin typeface="Consolas" panose="020B0609020204030204" pitchFamily="49" charset="0"/>
                  <a:cs typeface="Consolas" panose="020B0609020204030204" pitchFamily="49" charset="0"/>
                </a:rPr>
                <a:t>public</a:t>
              </a:r>
              <a:r>
                <a:rPr lang="en-US" sz="2000" dirty="0">
                  <a:solidFill>
                    <a:srgbClr val="0000FF"/>
                  </a:solidFill>
                  <a:latin typeface="Consolas" panose="020B0609020204030204" pitchFamily="49" charset="0"/>
                  <a:cs typeface="Consolas" panose="020B0609020204030204" pitchFamily="49" charset="0"/>
                </a:rPr>
                <a:t> </a:t>
              </a:r>
              <a:r>
                <a:rPr lang="en-US" sz="2000" b="1" dirty="0">
                  <a:solidFill>
                    <a:srgbClr val="0000FF"/>
                  </a:solidFill>
                  <a:latin typeface="Consolas" panose="020B0609020204030204" pitchFamily="49" charset="0"/>
                  <a:cs typeface="Consolas" panose="020B0609020204030204" pitchFamily="49" charset="0"/>
                </a:rPr>
                <a:t>abstract</a:t>
              </a:r>
              <a:r>
                <a:rPr lang="en-US" sz="2000" dirty="0">
                  <a:solidFill>
                    <a:srgbClr val="0000FF"/>
                  </a:solidFill>
                  <a:latin typeface="Consolas" panose="020B0609020204030204" pitchFamily="49" charset="0"/>
                  <a:cs typeface="Consolas" panose="020B0609020204030204" pitchFamily="49" charset="0"/>
                </a:rPr>
                <a:t> </a:t>
              </a:r>
              <a:r>
                <a:rPr lang="en-US" sz="2000" b="1" dirty="0">
                  <a:solidFill>
                    <a:srgbClr val="0000FF"/>
                  </a:solidFill>
                  <a:latin typeface="Consolas" panose="020B0609020204030204" pitchFamily="49" charset="0"/>
                  <a:cs typeface="Consolas" panose="020B0609020204030204" pitchFamily="49" charset="0"/>
                </a:rPr>
                <a:t>void</a:t>
              </a:r>
              <a:r>
                <a:rPr lang="en-US" sz="2000" dirty="0">
                  <a:solidFill>
                    <a:srgbClr val="0000FF"/>
                  </a:solidFill>
                  <a:latin typeface="Consolas" panose="020B0609020204030204" pitchFamily="49" charset="0"/>
                  <a:cs typeface="Consolas" panose="020B0609020204030204" pitchFamily="49" charset="0"/>
                </a:rPr>
                <a:t> push(</a:t>
              </a:r>
              <a:r>
                <a:rPr lang="en-US" sz="2000" b="1" dirty="0" err="1">
                  <a:solidFill>
                    <a:srgbClr val="0000FF"/>
                  </a:solidFill>
                  <a:latin typeface="Consolas" panose="020B0609020204030204" pitchFamily="49" charset="0"/>
                  <a:cs typeface="Consolas" panose="020B0609020204030204" pitchFamily="49" charset="0"/>
                </a:rPr>
                <a:t>int</a:t>
              </a:r>
              <a:r>
                <a:rPr lang="en-US" sz="2000" dirty="0">
                  <a:solidFill>
                    <a:srgbClr val="0000FF"/>
                  </a:solidFill>
                  <a:latin typeface="Consolas" panose="020B0609020204030204" pitchFamily="49" charset="0"/>
                  <a:cs typeface="Consolas" panose="020B0609020204030204" pitchFamily="49" charset="0"/>
                </a:rPr>
                <a:t> k);</a:t>
              </a:r>
            </a:p>
            <a:p>
              <a:r>
                <a:rPr lang="en-US" sz="2000" dirty="0">
                  <a:solidFill>
                    <a:srgbClr val="0000FF"/>
                  </a:solidFill>
                  <a:latin typeface="Consolas" panose="020B0609020204030204" pitchFamily="49" charset="0"/>
                  <a:cs typeface="Consolas" panose="020B0609020204030204" pitchFamily="49" charset="0"/>
                </a:rPr>
                <a:t>    </a:t>
              </a:r>
              <a:r>
                <a:rPr lang="en-US" sz="2000" b="1" dirty="0">
                  <a:solidFill>
                    <a:srgbClr val="0000FF"/>
                  </a:solidFill>
                  <a:latin typeface="Consolas" panose="020B0609020204030204" pitchFamily="49" charset="0"/>
                  <a:cs typeface="Consolas" panose="020B0609020204030204" pitchFamily="49" charset="0"/>
                </a:rPr>
                <a:t>public</a:t>
              </a:r>
              <a:r>
                <a:rPr lang="en-US" sz="2000" dirty="0">
                  <a:solidFill>
                    <a:srgbClr val="0000FF"/>
                  </a:solidFill>
                  <a:latin typeface="Consolas" panose="020B0609020204030204" pitchFamily="49" charset="0"/>
                  <a:cs typeface="Consolas" panose="020B0609020204030204" pitchFamily="49" charset="0"/>
                </a:rPr>
                <a:t> </a:t>
              </a:r>
              <a:r>
                <a:rPr lang="en-US" sz="2000" b="1" dirty="0">
                  <a:solidFill>
                    <a:srgbClr val="0000FF"/>
                  </a:solidFill>
                  <a:latin typeface="Consolas" panose="020B0609020204030204" pitchFamily="49" charset="0"/>
                  <a:cs typeface="Consolas" panose="020B0609020204030204" pitchFamily="49" charset="0"/>
                </a:rPr>
                <a:t>abstract</a:t>
              </a:r>
              <a:r>
                <a:rPr lang="en-US" sz="2000" dirty="0">
                  <a:solidFill>
                    <a:srgbClr val="0000FF"/>
                  </a:solidFill>
                  <a:latin typeface="Consolas" panose="020B0609020204030204" pitchFamily="49" charset="0"/>
                  <a:cs typeface="Consolas" panose="020B0609020204030204" pitchFamily="49" charset="0"/>
                </a:rPr>
                <a:t> </a:t>
              </a:r>
              <a:r>
                <a:rPr lang="en-US" sz="2000" b="1" dirty="0" err="1">
                  <a:solidFill>
                    <a:srgbClr val="0000FF"/>
                  </a:solidFill>
                  <a:latin typeface="Consolas" panose="020B0609020204030204" pitchFamily="49" charset="0"/>
                  <a:cs typeface="Consolas" panose="020B0609020204030204" pitchFamily="49" charset="0"/>
                </a:rPr>
                <a:t>int</a:t>
              </a:r>
              <a:r>
                <a:rPr lang="en-US" sz="2000" dirty="0">
                  <a:solidFill>
                    <a:srgbClr val="0000FF"/>
                  </a:solidFill>
                  <a:latin typeface="Consolas" panose="020B0609020204030204" pitchFamily="49" charset="0"/>
                  <a:cs typeface="Consolas" panose="020B0609020204030204" pitchFamily="49" charset="0"/>
                </a:rPr>
                <a:t> pop();</a:t>
              </a:r>
            </a:p>
            <a:p>
              <a:r>
                <a:rPr lang="en-US" sz="2000" dirty="0">
                  <a:solidFill>
                    <a:srgbClr val="0000FF"/>
                  </a:solidFill>
                  <a:latin typeface="Consolas" panose="020B0609020204030204" pitchFamily="49" charset="0"/>
                  <a:cs typeface="Consolas" panose="020B0609020204030204" pitchFamily="49" charset="0"/>
                </a:rPr>
                <a:t>}</a:t>
              </a:r>
            </a:p>
          </p:txBody>
        </p:sp>
        <p:sp>
          <p:nvSpPr>
            <p:cNvPr id="9" name="TextBox 8"/>
            <p:cNvSpPr txBox="1"/>
            <p:nvPr/>
          </p:nvSpPr>
          <p:spPr>
            <a:xfrm>
              <a:off x="6154708" y="4524348"/>
              <a:ext cx="2514600" cy="1200328"/>
            </a:xfrm>
            <a:prstGeom prst="rect">
              <a:avLst/>
            </a:prstGeom>
            <a:noFill/>
          </p:spPr>
          <p:txBody>
            <a:bodyPr wrap="square" rtlCol="0">
              <a:spAutoFit/>
            </a:bodyPr>
            <a:lstStyle/>
            <a:p>
              <a:pPr algn="r"/>
              <a:r>
                <a:rPr lang="en-US" sz="2400" dirty="0">
                  <a:latin typeface="Times New Roman"/>
                  <a:cs typeface="Times New Roman"/>
                </a:rPr>
                <a:t>Here is how we declare it as an interface</a:t>
              </a:r>
            </a:p>
          </p:txBody>
        </p:sp>
      </p:grpSp>
    </p:spTree>
    <p:extLst>
      <p:ext uri="{BB962C8B-B14F-4D97-AF65-F5344CB8AC3E}">
        <p14:creationId xmlns:p14="http://schemas.microsoft.com/office/powerpoint/2010/main" val="363724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ctrTitle" idx="4294967295"/>
          </p:nvPr>
        </p:nvSpPr>
        <p:spPr>
          <a:xfrm>
            <a:off x="381000" y="381000"/>
            <a:ext cx="8229600" cy="822325"/>
          </a:xfrm>
          <a:prstGeom prst="rect">
            <a:avLst/>
          </a:prstGeom>
          <a:noFill/>
          <a:ln>
            <a:noFill/>
          </a:ln>
        </p:spPr>
        <p:txBody>
          <a:bodyPr vert="horz" lIns="91425" tIns="91425" rIns="91425" bIns="91425" anchor="b" anchorCtr="0">
            <a:noAutofit/>
          </a:bodyPr>
          <a:lstStyle/>
          <a:p>
            <a:pPr algn="ctr">
              <a:spcBef>
                <a:spcPts val="0"/>
              </a:spcBef>
            </a:pPr>
            <a:r>
              <a:rPr lang="en" sz="3600" dirty="0">
                <a:solidFill>
                  <a:srgbClr val="800000"/>
                </a:solidFill>
              </a:rPr>
              <a:t>Interfaces</a:t>
            </a:r>
          </a:p>
        </p:txBody>
      </p:sp>
      <p:sp>
        <p:nvSpPr>
          <p:cNvPr id="4" name="TextBox 3"/>
          <p:cNvSpPr txBox="1"/>
          <p:nvPr/>
        </p:nvSpPr>
        <p:spPr>
          <a:xfrm>
            <a:off x="76200" y="1219200"/>
            <a:ext cx="5262979" cy="1631216"/>
          </a:xfrm>
          <a:prstGeom prst="rect">
            <a:avLst/>
          </a:prstGeom>
          <a:noFill/>
          <a:ln>
            <a:solidFill>
              <a:srgbClr val="800000"/>
            </a:solidFill>
          </a:ln>
        </p:spPr>
        <p:txBody>
          <a:bodyPr wrap="none" rtlCol="0">
            <a:spAutoFit/>
          </a:bodyPr>
          <a:lstStyle/>
          <a:p>
            <a:r>
              <a:rPr lang="en-US" sz="2000" b="1" dirty="0">
                <a:solidFill>
                  <a:srgbClr val="800000"/>
                </a:solidFill>
                <a:latin typeface="Consolas" panose="020B0609020204030204" pitchFamily="49" charset="0"/>
                <a:cs typeface="Consolas" panose="020B0609020204030204" pitchFamily="49" charset="0"/>
              </a:rPr>
              <a:t>public</a:t>
            </a:r>
            <a:r>
              <a:rPr lang="en-US" sz="2000" dirty="0">
                <a:solidFill>
                  <a:srgbClr val="800000"/>
                </a:solidFill>
                <a:latin typeface="Consolas" panose="020B0609020204030204" pitchFamily="49" charset="0"/>
                <a:cs typeface="Consolas" panose="020B0609020204030204" pitchFamily="49" charset="0"/>
              </a:rPr>
              <a:t> </a:t>
            </a:r>
            <a:r>
              <a:rPr lang="en-US" sz="2000" b="1" dirty="0">
                <a:solidFill>
                  <a:srgbClr val="FF0000"/>
                </a:solidFill>
                <a:latin typeface="Consolas" panose="020B0609020204030204" pitchFamily="49" charset="0"/>
                <a:cs typeface="Consolas" panose="020B0609020204030204" pitchFamily="49" charset="0"/>
              </a:rPr>
              <a:t>abstract</a:t>
            </a:r>
            <a:r>
              <a:rPr lang="en-US" sz="2000" dirty="0">
                <a:solidFill>
                  <a:srgbClr val="800000"/>
                </a:solidFill>
                <a:latin typeface="Consolas" panose="020B0609020204030204" pitchFamily="49" charset="0"/>
                <a:cs typeface="Consolas" panose="020B0609020204030204" pitchFamily="49" charset="0"/>
              </a:rPr>
              <a:t> </a:t>
            </a:r>
            <a:r>
              <a:rPr lang="en-US" sz="2000" b="1" dirty="0">
                <a:solidFill>
                  <a:srgbClr val="800000"/>
                </a:solidFill>
                <a:latin typeface="Consolas" panose="020B0609020204030204" pitchFamily="49" charset="0"/>
                <a:cs typeface="Consolas" panose="020B0609020204030204" pitchFamily="49" charset="0"/>
              </a:rPr>
              <a:t>class</a:t>
            </a:r>
            <a:r>
              <a:rPr lang="en-US" sz="2000" dirty="0">
                <a:solidFill>
                  <a:srgbClr val="800000"/>
                </a:solidFill>
                <a:latin typeface="Consolas" panose="020B0609020204030204" pitchFamily="49" charset="0"/>
                <a:cs typeface="Consolas" panose="020B0609020204030204" pitchFamily="49" charset="0"/>
              </a:rPr>
              <a:t> Stack {</a:t>
            </a:r>
          </a:p>
          <a:p>
            <a:r>
              <a:rPr lang="en-US" sz="2000" dirty="0">
                <a:solidFill>
                  <a:srgbClr val="800000"/>
                </a:solidFill>
                <a:latin typeface="Consolas" panose="020B0609020204030204" pitchFamily="49" charset="0"/>
                <a:cs typeface="Consolas" panose="020B0609020204030204" pitchFamily="49" charset="0"/>
              </a:rPr>
              <a:t>  </a:t>
            </a:r>
            <a:r>
              <a:rPr lang="en-US" sz="2000" b="1" dirty="0">
                <a:solidFill>
                  <a:srgbClr val="800000"/>
                </a:solidFill>
                <a:latin typeface="Consolas" panose="020B0609020204030204" pitchFamily="49" charset="0"/>
                <a:cs typeface="Consolas" panose="020B0609020204030204" pitchFamily="49" charset="0"/>
              </a:rPr>
              <a:t>public</a:t>
            </a:r>
            <a:r>
              <a:rPr lang="en-US" sz="2000" dirty="0">
                <a:solidFill>
                  <a:srgbClr val="800000"/>
                </a:solidFill>
                <a:latin typeface="Consolas" panose="020B0609020204030204" pitchFamily="49" charset="0"/>
                <a:cs typeface="Consolas" panose="020B0609020204030204" pitchFamily="49" charset="0"/>
              </a:rPr>
              <a:t> </a:t>
            </a:r>
            <a:r>
              <a:rPr lang="en-US" sz="2000" b="1" dirty="0">
                <a:solidFill>
                  <a:srgbClr val="800000"/>
                </a:solidFill>
                <a:latin typeface="Consolas" panose="020B0609020204030204" pitchFamily="49" charset="0"/>
                <a:cs typeface="Consolas" panose="020B0609020204030204" pitchFamily="49" charset="0"/>
              </a:rPr>
              <a:t>abstract</a:t>
            </a:r>
            <a:r>
              <a:rPr lang="en-US" sz="2000" dirty="0">
                <a:solidFill>
                  <a:srgbClr val="800000"/>
                </a:solidFill>
                <a:latin typeface="Consolas" panose="020B0609020204030204" pitchFamily="49" charset="0"/>
                <a:cs typeface="Consolas" panose="020B0609020204030204" pitchFamily="49" charset="0"/>
              </a:rPr>
              <a:t> </a:t>
            </a:r>
            <a:r>
              <a:rPr lang="en-US" sz="2000" b="1" dirty="0" err="1">
                <a:solidFill>
                  <a:srgbClr val="800000"/>
                </a:solidFill>
                <a:latin typeface="Consolas" panose="020B0609020204030204" pitchFamily="49" charset="0"/>
                <a:cs typeface="Consolas" panose="020B0609020204030204" pitchFamily="49" charset="0"/>
              </a:rPr>
              <a:t>boolean</a:t>
            </a:r>
            <a:r>
              <a:rPr lang="en-US" sz="2000" dirty="0">
                <a:solidFill>
                  <a:srgbClr val="800000"/>
                </a:solidFill>
                <a:latin typeface="Consolas" panose="020B0609020204030204" pitchFamily="49" charset="0"/>
                <a:cs typeface="Consolas" panose="020B0609020204030204" pitchFamily="49" charset="0"/>
              </a:rPr>
              <a:t> </a:t>
            </a:r>
            <a:r>
              <a:rPr lang="en-US" sz="2000" dirty="0" err="1">
                <a:solidFill>
                  <a:srgbClr val="800000"/>
                </a:solidFill>
                <a:latin typeface="Consolas" panose="020B0609020204030204" pitchFamily="49" charset="0"/>
                <a:cs typeface="Consolas" panose="020B0609020204030204" pitchFamily="49" charset="0"/>
              </a:rPr>
              <a:t>isEmpty</a:t>
            </a:r>
            <a:r>
              <a:rPr lang="en-US" sz="2000" dirty="0">
                <a:solidFill>
                  <a:srgbClr val="800000"/>
                </a:solidFill>
                <a:latin typeface="Consolas" panose="020B0609020204030204" pitchFamily="49" charset="0"/>
                <a:cs typeface="Consolas" panose="020B0609020204030204" pitchFamily="49" charset="0"/>
              </a:rPr>
              <a:t>();</a:t>
            </a:r>
          </a:p>
          <a:p>
            <a:r>
              <a:rPr lang="en-US" sz="2000" dirty="0">
                <a:solidFill>
                  <a:srgbClr val="800000"/>
                </a:solidFill>
                <a:latin typeface="Consolas" panose="020B0609020204030204" pitchFamily="49" charset="0"/>
                <a:cs typeface="Consolas" panose="020B0609020204030204" pitchFamily="49" charset="0"/>
              </a:rPr>
              <a:t>  </a:t>
            </a:r>
            <a:r>
              <a:rPr lang="en-US" sz="2000" b="1" dirty="0">
                <a:solidFill>
                  <a:srgbClr val="800000"/>
                </a:solidFill>
                <a:latin typeface="Consolas" panose="020B0609020204030204" pitchFamily="49" charset="0"/>
                <a:cs typeface="Consolas" panose="020B0609020204030204" pitchFamily="49" charset="0"/>
              </a:rPr>
              <a:t>public</a:t>
            </a:r>
            <a:r>
              <a:rPr lang="en-US" sz="2000" dirty="0">
                <a:solidFill>
                  <a:srgbClr val="800000"/>
                </a:solidFill>
                <a:latin typeface="Consolas" panose="020B0609020204030204" pitchFamily="49" charset="0"/>
                <a:cs typeface="Consolas" panose="020B0609020204030204" pitchFamily="49" charset="0"/>
              </a:rPr>
              <a:t> </a:t>
            </a:r>
            <a:r>
              <a:rPr lang="en-US" sz="2000" b="1" dirty="0">
                <a:solidFill>
                  <a:srgbClr val="800000"/>
                </a:solidFill>
                <a:latin typeface="Consolas" panose="020B0609020204030204" pitchFamily="49" charset="0"/>
                <a:cs typeface="Consolas" panose="020B0609020204030204" pitchFamily="49" charset="0"/>
              </a:rPr>
              <a:t>abstract</a:t>
            </a:r>
            <a:r>
              <a:rPr lang="en-US" sz="2000" dirty="0">
                <a:solidFill>
                  <a:srgbClr val="800000"/>
                </a:solidFill>
                <a:latin typeface="Consolas" panose="020B0609020204030204" pitchFamily="49" charset="0"/>
                <a:cs typeface="Consolas" panose="020B0609020204030204" pitchFamily="49" charset="0"/>
              </a:rPr>
              <a:t> </a:t>
            </a:r>
            <a:r>
              <a:rPr lang="en-US" sz="2000" b="1" dirty="0">
                <a:solidFill>
                  <a:srgbClr val="800000"/>
                </a:solidFill>
                <a:latin typeface="Consolas" panose="020B0609020204030204" pitchFamily="49" charset="0"/>
                <a:cs typeface="Consolas" panose="020B0609020204030204" pitchFamily="49" charset="0"/>
              </a:rPr>
              <a:t>void</a:t>
            </a:r>
            <a:r>
              <a:rPr lang="en-US" sz="2000" dirty="0">
                <a:solidFill>
                  <a:srgbClr val="800000"/>
                </a:solidFill>
                <a:latin typeface="Consolas" panose="020B0609020204030204" pitchFamily="49" charset="0"/>
                <a:cs typeface="Consolas" panose="020B0609020204030204" pitchFamily="49" charset="0"/>
              </a:rPr>
              <a:t> push(</a:t>
            </a:r>
            <a:r>
              <a:rPr lang="en-US" sz="2000" b="1" dirty="0" err="1">
                <a:solidFill>
                  <a:srgbClr val="800000"/>
                </a:solidFill>
                <a:latin typeface="Consolas" panose="020B0609020204030204" pitchFamily="49" charset="0"/>
                <a:cs typeface="Consolas" panose="020B0609020204030204" pitchFamily="49" charset="0"/>
              </a:rPr>
              <a:t>int</a:t>
            </a:r>
            <a:r>
              <a:rPr lang="en-US" sz="2000" dirty="0">
                <a:solidFill>
                  <a:srgbClr val="800000"/>
                </a:solidFill>
                <a:latin typeface="Consolas" panose="020B0609020204030204" pitchFamily="49" charset="0"/>
                <a:cs typeface="Consolas" panose="020B0609020204030204" pitchFamily="49" charset="0"/>
              </a:rPr>
              <a:t> k);</a:t>
            </a:r>
          </a:p>
          <a:p>
            <a:r>
              <a:rPr lang="en-US" sz="2000" dirty="0">
                <a:solidFill>
                  <a:srgbClr val="800000"/>
                </a:solidFill>
                <a:latin typeface="Consolas" panose="020B0609020204030204" pitchFamily="49" charset="0"/>
                <a:cs typeface="Consolas" panose="020B0609020204030204" pitchFamily="49" charset="0"/>
              </a:rPr>
              <a:t>  </a:t>
            </a:r>
            <a:r>
              <a:rPr lang="en-US" sz="2000" b="1" dirty="0">
                <a:solidFill>
                  <a:srgbClr val="800000"/>
                </a:solidFill>
                <a:latin typeface="Consolas" panose="020B0609020204030204" pitchFamily="49" charset="0"/>
                <a:cs typeface="Consolas" panose="020B0609020204030204" pitchFamily="49" charset="0"/>
              </a:rPr>
              <a:t>public</a:t>
            </a:r>
            <a:r>
              <a:rPr lang="en-US" sz="2000" dirty="0">
                <a:solidFill>
                  <a:srgbClr val="800000"/>
                </a:solidFill>
                <a:latin typeface="Consolas" panose="020B0609020204030204" pitchFamily="49" charset="0"/>
                <a:cs typeface="Consolas" panose="020B0609020204030204" pitchFamily="49" charset="0"/>
              </a:rPr>
              <a:t> </a:t>
            </a:r>
            <a:r>
              <a:rPr lang="en-US" sz="2000" b="1" dirty="0">
                <a:solidFill>
                  <a:srgbClr val="800000"/>
                </a:solidFill>
                <a:latin typeface="Consolas" panose="020B0609020204030204" pitchFamily="49" charset="0"/>
                <a:cs typeface="Consolas" panose="020B0609020204030204" pitchFamily="49" charset="0"/>
              </a:rPr>
              <a:t>abstract</a:t>
            </a:r>
            <a:r>
              <a:rPr lang="en-US" sz="2000" dirty="0">
                <a:solidFill>
                  <a:srgbClr val="800000"/>
                </a:solidFill>
                <a:latin typeface="Consolas" panose="020B0609020204030204" pitchFamily="49" charset="0"/>
                <a:cs typeface="Consolas" panose="020B0609020204030204" pitchFamily="49" charset="0"/>
              </a:rPr>
              <a:t> </a:t>
            </a:r>
            <a:r>
              <a:rPr lang="en-US" sz="2000" b="1" dirty="0" err="1">
                <a:solidFill>
                  <a:srgbClr val="800000"/>
                </a:solidFill>
                <a:latin typeface="Consolas" panose="020B0609020204030204" pitchFamily="49" charset="0"/>
                <a:cs typeface="Consolas" panose="020B0609020204030204" pitchFamily="49" charset="0"/>
              </a:rPr>
              <a:t>int</a:t>
            </a:r>
            <a:r>
              <a:rPr lang="en-US" sz="2000" dirty="0">
                <a:solidFill>
                  <a:srgbClr val="800000"/>
                </a:solidFill>
                <a:latin typeface="Consolas" panose="020B0609020204030204" pitchFamily="49" charset="0"/>
                <a:cs typeface="Consolas" panose="020B0609020204030204" pitchFamily="49" charset="0"/>
              </a:rPr>
              <a:t> pop();</a:t>
            </a:r>
          </a:p>
          <a:p>
            <a:r>
              <a:rPr lang="en-US" sz="2000" dirty="0">
                <a:solidFill>
                  <a:srgbClr val="800000"/>
                </a:solidFill>
                <a:latin typeface="Consolas" panose="020B0609020204030204" pitchFamily="49" charset="0"/>
                <a:cs typeface="Consolas" panose="020B0609020204030204" pitchFamily="49" charset="0"/>
              </a:rPr>
              <a:t>}</a:t>
            </a:r>
          </a:p>
        </p:txBody>
      </p:sp>
      <p:sp>
        <p:nvSpPr>
          <p:cNvPr id="5" name="TextBox 4"/>
          <p:cNvSpPr txBox="1"/>
          <p:nvPr/>
        </p:nvSpPr>
        <p:spPr>
          <a:xfrm>
            <a:off x="5421392" y="1219200"/>
            <a:ext cx="3570208" cy="1631216"/>
          </a:xfrm>
          <a:prstGeom prst="rect">
            <a:avLst/>
          </a:prstGeom>
          <a:noFill/>
          <a:ln>
            <a:solidFill>
              <a:srgbClr val="0000FF"/>
            </a:solidFill>
          </a:ln>
        </p:spPr>
        <p:txBody>
          <a:bodyPr wrap="none" rtlCol="0">
            <a:spAutoFit/>
          </a:bodyPr>
          <a:lstStyle/>
          <a:p>
            <a:r>
              <a:rPr lang="en-US" sz="2000" b="1" dirty="0">
                <a:solidFill>
                  <a:srgbClr val="0000FF"/>
                </a:solidFill>
                <a:latin typeface="Consolas" panose="020B0609020204030204" pitchFamily="49" charset="0"/>
                <a:cs typeface="Consolas" panose="020B0609020204030204" pitchFamily="49" charset="0"/>
              </a:rPr>
              <a:t>public</a:t>
            </a:r>
            <a:r>
              <a:rPr lang="en-US" sz="2000" dirty="0">
                <a:solidFill>
                  <a:srgbClr val="0000FF"/>
                </a:solidFill>
                <a:latin typeface="Consolas" panose="020B0609020204030204" pitchFamily="49" charset="0"/>
                <a:cs typeface="Consolas" panose="020B0609020204030204" pitchFamily="49" charset="0"/>
              </a:rPr>
              <a:t> </a:t>
            </a:r>
            <a:r>
              <a:rPr lang="en-US" sz="2000" b="1" dirty="0">
                <a:solidFill>
                  <a:srgbClr val="FF0000"/>
                </a:solidFill>
                <a:latin typeface="Consolas" panose="020B0609020204030204" pitchFamily="49" charset="0"/>
                <a:cs typeface="Consolas" panose="020B0609020204030204" pitchFamily="49" charset="0"/>
              </a:rPr>
              <a:t>interface</a:t>
            </a:r>
            <a:r>
              <a:rPr lang="en-US" sz="2000" dirty="0">
                <a:solidFill>
                  <a:srgbClr val="0000FF"/>
                </a:solidFill>
                <a:latin typeface="Consolas" panose="020B0609020204030204" pitchFamily="49" charset="0"/>
                <a:cs typeface="Consolas" panose="020B0609020204030204" pitchFamily="49" charset="0"/>
              </a:rPr>
              <a:t> Stack {</a:t>
            </a:r>
          </a:p>
          <a:p>
            <a:r>
              <a:rPr lang="en-US" sz="2000" dirty="0">
                <a:solidFill>
                  <a:srgbClr val="0000FF"/>
                </a:solidFill>
                <a:latin typeface="Consolas" panose="020B0609020204030204" pitchFamily="49" charset="0"/>
                <a:cs typeface="Consolas" panose="020B0609020204030204" pitchFamily="49" charset="0"/>
              </a:rPr>
              <a:t>     </a:t>
            </a:r>
            <a:r>
              <a:rPr lang="en-US" sz="2000" b="1" dirty="0" err="1">
                <a:solidFill>
                  <a:srgbClr val="0000FF"/>
                </a:solidFill>
                <a:latin typeface="Consolas" panose="020B0609020204030204" pitchFamily="49" charset="0"/>
                <a:cs typeface="Consolas" panose="020B0609020204030204" pitchFamily="49" charset="0"/>
              </a:rPr>
              <a:t>boolean</a:t>
            </a:r>
            <a:r>
              <a:rPr lang="en-US" sz="2000" dirty="0">
                <a:solidFill>
                  <a:srgbClr val="0000FF"/>
                </a:solidFill>
                <a:latin typeface="Consolas" panose="020B0609020204030204" pitchFamily="49" charset="0"/>
                <a:cs typeface="Consolas" panose="020B0609020204030204" pitchFamily="49" charset="0"/>
              </a:rPr>
              <a:t> </a:t>
            </a:r>
            <a:r>
              <a:rPr lang="en-US" sz="2000" dirty="0" err="1">
                <a:solidFill>
                  <a:srgbClr val="0000FF"/>
                </a:solidFill>
                <a:latin typeface="Consolas" panose="020B0609020204030204" pitchFamily="49" charset="0"/>
                <a:cs typeface="Consolas" panose="020B0609020204030204" pitchFamily="49" charset="0"/>
              </a:rPr>
              <a:t>isEmpty</a:t>
            </a:r>
            <a:r>
              <a:rPr lang="en-US" sz="2000" dirty="0">
                <a:solidFill>
                  <a:srgbClr val="0000FF"/>
                </a:solidFill>
                <a:latin typeface="Consolas" panose="020B0609020204030204" pitchFamily="49" charset="0"/>
                <a:cs typeface="Consolas" panose="020B0609020204030204" pitchFamily="49" charset="0"/>
              </a:rPr>
              <a:t>();</a:t>
            </a:r>
          </a:p>
          <a:p>
            <a:r>
              <a:rPr lang="en-US" sz="2000" dirty="0">
                <a:solidFill>
                  <a:srgbClr val="0000FF"/>
                </a:solidFill>
                <a:latin typeface="Consolas" panose="020B0609020204030204" pitchFamily="49" charset="0"/>
                <a:cs typeface="Consolas" panose="020B0609020204030204" pitchFamily="49" charset="0"/>
              </a:rPr>
              <a:t>     </a:t>
            </a:r>
            <a:r>
              <a:rPr lang="en-US" sz="2000" b="1" dirty="0">
                <a:solidFill>
                  <a:srgbClr val="0000FF"/>
                </a:solidFill>
                <a:latin typeface="Consolas" panose="020B0609020204030204" pitchFamily="49" charset="0"/>
                <a:cs typeface="Consolas" panose="020B0609020204030204" pitchFamily="49" charset="0"/>
              </a:rPr>
              <a:t>void</a:t>
            </a:r>
            <a:r>
              <a:rPr lang="en-US" sz="2000" dirty="0">
                <a:solidFill>
                  <a:srgbClr val="0000FF"/>
                </a:solidFill>
                <a:latin typeface="Consolas" panose="020B0609020204030204" pitchFamily="49" charset="0"/>
                <a:cs typeface="Consolas" panose="020B0609020204030204" pitchFamily="49" charset="0"/>
              </a:rPr>
              <a:t> push(</a:t>
            </a:r>
            <a:r>
              <a:rPr lang="en-US" sz="2000" b="1" dirty="0" err="1">
                <a:solidFill>
                  <a:srgbClr val="0000FF"/>
                </a:solidFill>
                <a:latin typeface="Consolas" panose="020B0609020204030204" pitchFamily="49" charset="0"/>
                <a:cs typeface="Consolas" panose="020B0609020204030204" pitchFamily="49" charset="0"/>
              </a:rPr>
              <a:t>int</a:t>
            </a:r>
            <a:r>
              <a:rPr lang="en-US" sz="2000" dirty="0">
                <a:solidFill>
                  <a:srgbClr val="0000FF"/>
                </a:solidFill>
                <a:latin typeface="Consolas" panose="020B0609020204030204" pitchFamily="49" charset="0"/>
                <a:cs typeface="Consolas" panose="020B0609020204030204" pitchFamily="49" charset="0"/>
              </a:rPr>
              <a:t> k);</a:t>
            </a:r>
          </a:p>
          <a:p>
            <a:r>
              <a:rPr lang="en-US" sz="2000" dirty="0">
                <a:solidFill>
                  <a:srgbClr val="0000FF"/>
                </a:solidFill>
                <a:latin typeface="Consolas" panose="020B0609020204030204" pitchFamily="49" charset="0"/>
                <a:cs typeface="Consolas" panose="020B0609020204030204" pitchFamily="49" charset="0"/>
              </a:rPr>
              <a:t>     </a:t>
            </a:r>
            <a:r>
              <a:rPr lang="en-US" sz="2000" b="1" dirty="0" err="1">
                <a:solidFill>
                  <a:srgbClr val="0000FF"/>
                </a:solidFill>
                <a:latin typeface="Consolas" panose="020B0609020204030204" pitchFamily="49" charset="0"/>
                <a:cs typeface="Consolas" panose="020B0609020204030204" pitchFamily="49" charset="0"/>
              </a:rPr>
              <a:t>int</a:t>
            </a:r>
            <a:r>
              <a:rPr lang="en-US" sz="2000" dirty="0">
                <a:solidFill>
                  <a:srgbClr val="0000FF"/>
                </a:solidFill>
                <a:latin typeface="Consolas" panose="020B0609020204030204" pitchFamily="49" charset="0"/>
                <a:cs typeface="Consolas" panose="020B0609020204030204" pitchFamily="49" charset="0"/>
              </a:rPr>
              <a:t> pop();</a:t>
            </a:r>
          </a:p>
          <a:p>
            <a:r>
              <a:rPr lang="en-US" sz="2000" dirty="0">
                <a:solidFill>
                  <a:srgbClr val="0000FF"/>
                </a:solidFill>
                <a:latin typeface="Consolas" panose="020B0609020204030204" pitchFamily="49" charset="0"/>
                <a:cs typeface="Consolas" panose="020B0609020204030204" pitchFamily="49" charset="0"/>
              </a:rPr>
              <a:t>}</a:t>
            </a:r>
          </a:p>
        </p:txBody>
      </p:sp>
      <p:sp>
        <p:nvSpPr>
          <p:cNvPr id="8" name="TextBox 7"/>
          <p:cNvSpPr txBox="1"/>
          <p:nvPr/>
        </p:nvSpPr>
        <p:spPr>
          <a:xfrm>
            <a:off x="7848600" y="6260068"/>
            <a:ext cx="312030" cy="369332"/>
          </a:xfrm>
          <a:prstGeom prst="rect">
            <a:avLst/>
          </a:prstGeom>
          <a:noFill/>
        </p:spPr>
        <p:txBody>
          <a:bodyPr wrap="none" rtlCol="0">
            <a:spAutoFit/>
          </a:bodyPr>
          <a:lstStyle/>
          <a:p>
            <a:fld id="{7F0C3FF4-CB79-7F4B-A906-66C49782AC3E}" type="slidenum">
              <a:rPr lang="en-US" smtClean="0"/>
              <a:t>17</a:t>
            </a:fld>
            <a:endParaRPr lang="en-US" dirty="0"/>
          </a:p>
        </p:txBody>
      </p:sp>
      <p:sp>
        <p:nvSpPr>
          <p:cNvPr id="2" name="TextBox 1"/>
          <p:cNvSpPr txBox="1"/>
          <p:nvPr/>
        </p:nvSpPr>
        <p:spPr>
          <a:xfrm>
            <a:off x="5421392" y="2965449"/>
            <a:ext cx="3586996" cy="1200329"/>
          </a:xfrm>
          <a:prstGeom prst="rect">
            <a:avLst/>
          </a:prstGeom>
          <a:solidFill>
            <a:schemeClr val="accent2">
              <a:lumMod val="20000"/>
              <a:lumOff val="80000"/>
            </a:schemeClr>
          </a:solidFill>
        </p:spPr>
        <p:txBody>
          <a:bodyPr wrap="square" rtlCol="0">
            <a:spAutoFit/>
          </a:bodyPr>
          <a:lstStyle/>
          <a:p>
            <a:r>
              <a:rPr lang="en-US" sz="2400" dirty="0">
                <a:latin typeface="Times New Roman" panose="02020603050405020304" pitchFamily="18" charset="0"/>
                <a:cs typeface="Times New Roman" panose="02020603050405020304" pitchFamily="18" charset="0"/>
              </a:rPr>
              <a:t>Methods must be public and abstract, so we can leave off those keywords.</a:t>
            </a:r>
          </a:p>
        </p:txBody>
      </p:sp>
      <p:sp>
        <p:nvSpPr>
          <p:cNvPr id="6" name="TextBox 5"/>
          <p:cNvSpPr txBox="1"/>
          <p:nvPr/>
        </p:nvSpPr>
        <p:spPr>
          <a:xfrm>
            <a:off x="89767" y="3539698"/>
            <a:ext cx="4558433" cy="1569660"/>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Extend a class:</a:t>
            </a:r>
          </a:p>
          <a:p>
            <a:r>
              <a:rPr lang="en-US" sz="2400" b="1" dirty="0">
                <a:solidFill>
                  <a:srgbClr val="800000"/>
                </a:solidFill>
                <a:latin typeface="Times New Roman" panose="02020603050405020304" pitchFamily="18" charset="0"/>
                <a:cs typeface="Times New Roman" panose="02020603050405020304" pitchFamily="18" charset="0"/>
              </a:rPr>
              <a:t>class</a:t>
            </a:r>
            <a:r>
              <a:rPr lang="en-US" sz="2400" dirty="0">
                <a:solidFill>
                  <a:srgbClr val="800000"/>
                </a:solidFill>
                <a:latin typeface="Times New Roman" panose="02020603050405020304" pitchFamily="18" charset="0"/>
                <a:cs typeface="Times New Roman" panose="02020603050405020304" pitchFamily="18" charset="0"/>
              </a:rPr>
              <a:t> </a:t>
            </a:r>
            <a:r>
              <a:rPr lang="en-US" sz="2400" dirty="0" err="1">
                <a:solidFill>
                  <a:srgbClr val="800000"/>
                </a:solidFill>
                <a:latin typeface="Times New Roman" panose="02020603050405020304" pitchFamily="18" charset="0"/>
                <a:cs typeface="Times New Roman" panose="02020603050405020304" pitchFamily="18" charset="0"/>
              </a:rPr>
              <a:t>StackArray</a:t>
            </a:r>
            <a:r>
              <a:rPr lang="en-US" sz="2400" dirty="0">
                <a:solidFill>
                  <a:srgbClr val="800000"/>
                </a:solidFill>
                <a:latin typeface="Times New Roman" panose="02020603050405020304" pitchFamily="18" charset="0"/>
                <a:cs typeface="Times New Roman" panose="02020603050405020304" pitchFamily="18" charset="0"/>
              </a:rPr>
              <a:t> </a:t>
            </a:r>
            <a:r>
              <a:rPr lang="en-US" sz="2400" b="1" dirty="0">
                <a:solidFill>
                  <a:srgbClr val="800000"/>
                </a:solidFill>
                <a:latin typeface="Times New Roman" panose="02020603050405020304" pitchFamily="18" charset="0"/>
                <a:cs typeface="Times New Roman" panose="02020603050405020304" pitchFamily="18" charset="0"/>
              </a:rPr>
              <a:t>extends</a:t>
            </a:r>
            <a:r>
              <a:rPr lang="en-US" sz="2400" dirty="0">
                <a:solidFill>
                  <a:srgbClr val="800000"/>
                </a:solidFill>
                <a:latin typeface="Times New Roman" panose="02020603050405020304" pitchFamily="18" charset="0"/>
                <a:cs typeface="Times New Roman" panose="02020603050405020304" pitchFamily="18" charset="0"/>
              </a:rPr>
              <a:t> Stack {</a:t>
            </a:r>
          </a:p>
          <a:p>
            <a:r>
              <a:rPr lang="en-US" sz="2400" dirty="0">
                <a:solidFill>
                  <a:srgbClr val="800000"/>
                </a:solidFill>
                <a:latin typeface="Times New Roman" panose="02020603050405020304" pitchFamily="18" charset="0"/>
                <a:cs typeface="Times New Roman" panose="02020603050405020304" pitchFamily="18" charset="0"/>
              </a:rPr>
              <a:t>   </a:t>
            </a:r>
            <a:r>
              <a:rPr lang="mr-IN" sz="2400" dirty="0">
                <a:solidFill>
                  <a:srgbClr val="800000"/>
                </a:solidFill>
                <a:latin typeface="Times New Roman" panose="02020603050405020304" pitchFamily="18" charset="0"/>
                <a:cs typeface="Times New Roman"/>
              </a:rPr>
              <a:t>…</a:t>
            </a:r>
            <a:endParaRPr lang="en-US" sz="2400" dirty="0">
              <a:solidFill>
                <a:srgbClr val="800000"/>
              </a:solidFill>
              <a:latin typeface="Times New Roman" panose="02020603050405020304" pitchFamily="18" charset="0"/>
              <a:cs typeface="Times New Roman" panose="02020603050405020304" pitchFamily="18" charset="0"/>
            </a:endParaRPr>
          </a:p>
          <a:p>
            <a:r>
              <a:rPr lang="en-US" sz="2400" dirty="0">
                <a:solidFill>
                  <a:srgbClr val="800000"/>
                </a:solidFill>
                <a:latin typeface="Times New Roman" panose="02020603050405020304" pitchFamily="18" charset="0"/>
                <a:cs typeface="Times New Roman" panose="02020603050405020304" pitchFamily="18" charset="0"/>
              </a:rPr>
              <a:t>}</a:t>
            </a:r>
          </a:p>
        </p:txBody>
      </p:sp>
      <p:sp>
        <p:nvSpPr>
          <p:cNvPr id="9" name="TextBox 8"/>
          <p:cNvSpPr txBox="1"/>
          <p:nvPr/>
        </p:nvSpPr>
        <p:spPr>
          <a:xfrm>
            <a:off x="4054774" y="4855060"/>
            <a:ext cx="4860626" cy="1569660"/>
          </a:xfrm>
          <a:prstGeom prst="rect">
            <a:avLst/>
          </a:prstGeom>
          <a:noFill/>
        </p:spPr>
        <p:txBody>
          <a:bodyPr wrap="none" rtlCol="0">
            <a:spAutoFit/>
          </a:bodyPr>
          <a:lstStyle/>
          <a:p>
            <a:r>
              <a:rPr lang="en-US" sz="2400" dirty="0">
                <a:latin typeface="Times New Roman" panose="02020603050405020304" pitchFamily="18" charset="0"/>
                <a:cs typeface="Times New Roman" panose="02020603050405020304" pitchFamily="18" charset="0"/>
              </a:rPr>
              <a:t>Implement an interface:</a:t>
            </a:r>
          </a:p>
          <a:p>
            <a:r>
              <a:rPr lang="en-US" sz="2400" b="1" dirty="0">
                <a:solidFill>
                  <a:srgbClr val="0432FF"/>
                </a:solidFill>
                <a:latin typeface="Times New Roman" panose="02020603050405020304" pitchFamily="18" charset="0"/>
                <a:cs typeface="Times New Roman" panose="02020603050405020304" pitchFamily="18" charset="0"/>
              </a:rPr>
              <a:t>class</a:t>
            </a:r>
            <a:r>
              <a:rPr lang="en-US" sz="2400" dirty="0">
                <a:solidFill>
                  <a:srgbClr val="0432FF"/>
                </a:solidFill>
                <a:latin typeface="Times New Roman" panose="02020603050405020304" pitchFamily="18" charset="0"/>
                <a:cs typeface="Times New Roman" panose="02020603050405020304" pitchFamily="18" charset="0"/>
              </a:rPr>
              <a:t> </a:t>
            </a:r>
            <a:r>
              <a:rPr lang="en-US" sz="2400" dirty="0" err="1">
                <a:solidFill>
                  <a:srgbClr val="0432FF"/>
                </a:solidFill>
                <a:latin typeface="Times New Roman" panose="02020603050405020304" pitchFamily="18" charset="0"/>
                <a:cs typeface="Times New Roman" panose="02020603050405020304" pitchFamily="18" charset="0"/>
              </a:rPr>
              <a:t>StackArray</a:t>
            </a:r>
            <a:r>
              <a:rPr lang="en-US" sz="2400" dirty="0">
                <a:solidFill>
                  <a:srgbClr val="0432FF"/>
                </a:solidFill>
                <a:latin typeface="Times New Roman" panose="02020603050405020304" pitchFamily="18" charset="0"/>
                <a:cs typeface="Times New Roman" panose="02020603050405020304" pitchFamily="18" charset="0"/>
              </a:rPr>
              <a:t> </a:t>
            </a:r>
            <a:r>
              <a:rPr lang="en-US" sz="2400" b="1" dirty="0">
                <a:solidFill>
                  <a:srgbClr val="0432FF"/>
                </a:solidFill>
                <a:latin typeface="Times New Roman" panose="02020603050405020304" pitchFamily="18" charset="0"/>
                <a:cs typeface="Times New Roman" panose="02020603050405020304" pitchFamily="18" charset="0"/>
              </a:rPr>
              <a:t>implements</a:t>
            </a:r>
            <a:r>
              <a:rPr lang="en-US" sz="2400" dirty="0">
                <a:solidFill>
                  <a:srgbClr val="0432FF"/>
                </a:solidFill>
                <a:latin typeface="Times New Roman" panose="02020603050405020304" pitchFamily="18" charset="0"/>
                <a:cs typeface="Times New Roman" panose="02020603050405020304" pitchFamily="18" charset="0"/>
              </a:rPr>
              <a:t> Stack {</a:t>
            </a:r>
          </a:p>
          <a:p>
            <a:r>
              <a:rPr lang="en-US" sz="2400" dirty="0">
                <a:solidFill>
                  <a:srgbClr val="0432FF"/>
                </a:solidFill>
                <a:latin typeface="Times New Roman" panose="02020603050405020304" pitchFamily="18" charset="0"/>
                <a:cs typeface="Times New Roman" panose="02020603050405020304" pitchFamily="18" charset="0"/>
              </a:rPr>
              <a:t>   </a:t>
            </a:r>
            <a:r>
              <a:rPr lang="mr-IN" sz="2400" dirty="0">
                <a:solidFill>
                  <a:srgbClr val="0432FF"/>
                </a:solidFill>
                <a:latin typeface="Times New Roman" panose="02020603050405020304" pitchFamily="18" charset="0"/>
                <a:cs typeface="Times New Roman"/>
              </a:rPr>
              <a:t>…</a:t>
            </a:r>
            <a:endParaRPr lang="en-US" sz="2400" dirty="0">
              <a:solidFill>
                <a:srgbClr val="0432FF"/>
              </a:solidFill>
              <a:latin typeface="Times New Roman" panose="02020603050405020304" pitchFamily="18" charset="0"/>
              <a:cs typeface="Times New Roman" panose="02020603050405020304" pitchFamily="18" charset="0"/>
            </a:endParaRPr>
          </a:p>
          <a:p>
            <a:r>
              <a:rPr lang="en-US" sz="2400" dirty="0">
                <a:solidFill>
                  <a:srgbClr val="0432FF"/>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129951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18</a:t>
            </a:fld>
            <a:endParaRPr lang="en-US"/>
          </a:p>
        </p:txBody>
      </p:sp>
      <p:sp>
        <p:nvSpPr>
          <p:cNvPr id="15" name="Shape 115"/>
          <p:cNvSpPr txBox="1">
            <a:spLocks/>
          </p:cNvSpPr>
          <p:nvPr/>
        </p:nvSpPr>
        <p:spPr>
          <a:xfrm>
            <a:off x="381000" y="381001"/>
            <a:ext cx="8229600" cy="685800"/>
          </a:xfrm>
          <a:prstGeom prst="rect">
            <a:avLst/>
          </a:prstGeom>
          <a:noFill/>
          <a:ln>
            <a:noFill/>
          </a:ln>
        </p:spPr>
        <p:txBody>
          <a:bodyPr vert="horz" lIns="91425" tIns="91425" rIns="91425" bIns="91425" anchor="b"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3600" dirty="0">
                <a:solidFill>
                  <a:srgbClr val="800000"/>
                </a:solidFill>
              </a:rPr>
              <a:t>A start at understanding use of interfaces</a:t>
            </a:r>
            <a:endParaRPr lang="en" sz="3600" dirty="0">
              <a:solidFill>
                <a:srgbClr val="800000"/>
              </a:solidFill>
            </a:endParaRPr>
          </a:p>
        </p:txBody>
      </p:sp>
      <p:sp>
        <p:nvSpPr>
          <p:cNvPr id="20" name="TextBox 19"/>
          <p:cNvSpPr txBox="1"/>
          <p:nvPr/>
        </p:nvSpPr>
        <p:spPr>
          <a:xfrm>
            <a:off x="228600" y="1066800"/>
            <a:ext cx="5206413" cy="2677656"/>
          </a:xfrm>
          <a:prstGeom prst="rect">
            <a:avLst/>
          </a:prstGeom>
          <a:noFill/>
        </p:spPr>
        <p:txBody>
          <a:bodyPr wrap="square" rtlCol="0">
            <a:spAutoFit/>
          </a:bodyPr>
          <a:lstStyle/>
          <a:p>
            <a:r>
              <a:rPr lang="en-US" sz="2400" dirty="0">
                <a:latin typeface="Times New Roman"/>
                <a:cs typeface="Times New Roman"/>
              </a:rPr>
              <a:t>Have this class </a:t>
            </a:r>
            <a:r>
              <a:rPr lang="en-US" sz="2400" dirty="0">
                <a:latin typeface="Times New Roman" panose="02020603050405020304" pitchFamily="18" charset="0"/>
                <a:cs typeface="Times New Roman" panose="02020603050405020304" pitchFamily="18" charset="0"/>
              </a:rPr>
              <a:t>hierarchy:</a:t>
            </a:r>
          </a:p>
          <a:p>
            <a:endParaRPr lang="en-US" sz="2400" dirty="0">
              <a:latin typeface="Times New Roman" panose="02020603050405020304" pitchFamily="18" charset="0"/>
              <a:cs typeface="Times New Roman" panose="02020603050405020304" pitchFamily="18" charset="0"/>
            </a:endParaRPr>
          </a:p>
          <a:p>
            <a:r>
              <a:rPr lang="en-US" sz="2000" b="1" dirty="0">
                <a:solidFill>
                  <a:srgbClr val="3366FF"/>
                </a:solidFill>
                <a:latin typeface="Times New Roman" panose="02020603050405020304" pitchFamily="18" charset="0"/>
                <a:cs typeface="Times New Roman" panose="02020603050405020304" pitchFamily="18" charset="0"/>
              </a:rPr>
              <a:t>class</a:t>
            </a:r>
            <a:r>
              <a:rPr lang="en-US" sz="2000" dirty="0">
                <a:solidFill>
                  <a:srgbClr val="3366FF"/>
                </a:solidFill>
                <a:latin typeface="Times New Roman" panose="02020603050405020304" pitchFamily="18" charset="0"/>
                <a:cs typeface="Times New Roman" panose="02020603050405020304" pitchFamily="18" charset="0"/>
              </a:rPr>
              <a:t> Animal { </a:t>
            </a:r>
            <a:r>
              <a:rPr lang="mr-IN" sz="2000" dirty="0">
                <a:solidFill>
                  <a:srgbClr val="3366FF"/>
                </a:solidFill>
                <a:latin typeface="Times New Roman" panose="02020603050405020304" pitchFamily="18" charset="0"/>
                <a:cs typeface="Times New Roman"/>
              </a:rPr>
              <a:t>…</a:t>
            </a:r>
            <a:r>
              <a:rPr lang="en-US" sz="2000" dirty="0">
                <a:solidFill>
                  <a:srgbClr val="3366FF"/>
                </a:solidFill>
                <a:latin typeface="Times New Roman" panose="02020603050405020304" pitchFamily="18" charset="0"/>
                <a:cs typeface="Times New Roman" panose="02020603050405020304" pitchFamily="18" charset="0"/>
              </a:rPr>
              <a:t> }</a:t>
            </a:r>
          </a:p>
          <a:p>
            <a:r>
              <a:rPr lang="en-US" sz="2000" b="1" dirty="0">
                <a:solidFill>
                  <a:srgbClr val="3366FF"/>
                </a:solidFill>
                <a:latin typeface="Times New Roman" panose="02020603050405020304" pitchFamily="18" charset="0"/>
                <a:cs typeface="Times New Roman" panose="02020603050405020304" pitchFamily="18" charset="0"/>
              </a:rPr>
              <a:t>class</a:t>
            </a:r>
            <a:r>
              <a:rPr lang="en-US" sz="2000" dirty="0">
                <a:solidFill>
                  <a:srgbClr val="3366FF"/>
                </a:solidFill>
                <a:latin typeface="Times New Roman" panose="02020603050405020304" pitchFamily="18" charset="0"/>
                <a:cs typeface="Times New Roman" panose="02020603050405020304" pitchFamily="18" charset="0"/>
              </a:rPr>
              <a:t> Mammal </a:t>
            </a:r>
            <a:r>
              <a:rPr lang="en-US" sz="2000" b="1" dirty="0">
                <a:solidFill>
                  <a:srgbClr val="3366FF"/>
                </a:solidFill>
                <a:latin typeface="Times New Roman" panose="02020603050405020304" pitchFamily="18" charset="0"/>
                <a:cs typeface="Times New Roman" panose="02020603050405020304" pitchFamily="18" charset="0"/>
              </a:rPr>
              <a:t>extends</a:t>
            </a:r>
            <a:r>
              <a:rPr lang="en-US" sz="2000" dirty="0">
                <a:solidFill>
                  <a:srgbClr val="3366FF"/>
                </a:solidFill>
                <a:latin typeface="Times New Roman" panose="02020603050405020304" pitchFamily="18" charset="0"/>
                <a:cs typeface="Times New Roman" panose="02020603050405020304" pitchFamily="18" charset="0"/>
              </a:rPr>
              <a:t> Animal { ... }</a:t>
            </a:r>
          </a:p>
          <a:p>
            <a:r>
              <a:rPr lang="en-US" sz="2000" b="1" dirty="0">
                <a:solidFill>
                  <a:srgbClr val="3366FF"/>
                </a:solidFill>
                <a:latin typeface="Times New Roman" panose="02020603050405020304" pitchFamily="18" charset="0"/>
                <a:cs typeface="Times New Roman" panose="02020603050405020304" pitchFamily="18" charset="0"/>
              </a:rPr>
              <a:t>class</a:t>
            </a:r>
            <a:r>
              <a:rPr lang="en-US" sz="2000" dirty="0">
                <a:solidFill>
                  <a:srgbClr val="3366FF"/>
                </a:solidFill>
                <a:latin typeface="Times New Roman" panose="02020603050405020304" pitchFamily="18" charset="0"/>
                <a:cs typeface="Times New Roman" panose="02020603050405020304" pitchFamily="18" charset="0"/>
              </a:rPr>
              <a:t> Bird </a:t>
            </a:r>
            <a:r>
              <a:rPr lang="en-US" sz="2000" b="1" dirty="0">
                <a:solidFill>
                  <a:srgbClr val="3366FF"/>
                </a:solidFill>
                <a:latin typeface="Times New Roman" panose="02020603050405020304" pitchFamily="18" charset="0"/>
                <a:cs typeface="Times New Roman" panose="02020603050405020304" pitchFamily="18" charset="0"/>
              </a:rPr>
              <a:t>extends</a:t>
            </a:r>
            <a:r>
              <a:rPr lang="en-US" sz="2000" dirty="0">
                <a:solidFill>
                  <a:srgbClr val="3366FF"/>
                </a:solidFill>
                <a:latin typeface="Times New Roman" panose="02020603050405020304" pitchFamily="18" charset="0"/>
                <a:cs typeface="Times New Roman" panose="02020603050405020304" pitchFamily="18" charset="0"/>
              </a:rPr>
              <a:t> Animal { </a:t>
            </a:r>
            <a:r>
              <a:rPr lang="mr-IN" sz="2000" dirty="0">
                <a:solidFill>
                  <a:srgbClr val="3366FF"/>
                </a:solidFill>
                <a:latin typeface="Times New Roman" panose="02020603050405020304" pitchFamily="18" charset="0"/>
                <a:cs typeface="Times New Roman"/>
              </a:rPr>
              <a:t>…</a:t>
            </a:r>
            <a:r>
              <a:rPr lang="en-US" sz="2000" dirty="0">
                <a:solidFill>
                  <a:srgbClr val="3366FF"/>
                </a:solidFill>
                <a:latin typeface="Times New Roman" panose="02020603050405020304" pitchFamily="18" charset="0"/>
                <a:cs typeface="Times New Roman" panose="02020603050405020304" pitchFamily="18" charset="0"/>
              </a:rPr>
              <a:t> }</a:t>
            </a:r>
          </a:p>
          <a:p>
            <a:r>
              <a:rPr lang="en-US" sz="2000" b="1" dirty="0">
                <a:solidFill>
                  <a:srgbClr val="3366FF"/>
                </a:solidFill>
                <a:latin typeface="Times New Roman" panose="02020603050405020304" pitchFamily="18" charset="0"/>
                <a:cs typeface="Times New Roman" panose="02020603050405020304" pitchFamily="18" charset="0"/>
              </a:rPr>
              <a:t>class</a:t>
            </a:r>
            <a:r>
              <a:rPr lang="en-US" sz="2000" dirty="0">
                <a:solidFill>
                  <a:srgbClr val="3366FF"/>
                </a:solidFill>
                <a:latin typeface="Times New Roman" panose="02020603050405020304" pitchFamily="18" charset="0"/>
                <a:cs typeface="Times New Roman" panose="02020603050405020304" pitchFamily="18" charset="0"/>
              </a:rPr>
              <a:t> Human </a:t>
            </a:r>
            <a:r>
              <a:rPr lang="en-US" sz="2000" b="1" dirty="0">
                <a:solidFill>
                  <a:srgbClr val="3366FF"/>
                </a:solidFill>
                <a:latin typeface="Times New Roman" panose="02020603050405020304" pitchFamily="18" charset="0"/>
                <a:cs typeface="Times New Roman" panose="02020603050405020304" pitchFamily="18" charset="0"/>
              </a:rPr>
              <a:t>extends</a:t>
            </a:r>
            <a:r>
              <a:rPr lang="en-US" sz="2000" dirty="0">
                <a:solidFill>
                  <a:srgbClr val="3366FF"/>
                </a:solidFill>
                <a:latin typeface="Times New Roman" panose="02020603050405020304" pitchFamily="18" charset="0"/>
                <a:cs typeface="Times New Roman" panose="02020603050405020304" pitchFamily="18" charset="0"/>
              </a:rPr>
              <a:t> Mammal {. </a:t>
            </a:r>
            <a:r>
              <a:rPr lang="mr-IN" sz="2000" dirty="0">
                <a:solidFill>
                  <a:srgbClr val="3366FF"/>
                </a:solidFill>
                <a:latin typeface="Times New Roman" panose="02020603050405020304" pitchFamily="18" charset="0"/>
                <a:cs typeface="Times New Roman"/>
              </a:rPr>
              <a:t>…</a:t>
            </a:r>
            <a:r>
              <a:rPr lang="en-US" sz="2000" dirty="0">
                <a:solidFill>
                  <a:srgbClr val="3366FF"/>
                </a:solidFill>
                <a:latin typeface="Times New Roman" panose="02020603050405020304" pitchFamily="18" charset="0"/>
                <a:cs typeface="Times New Roman" panose="02020603050405020304" pitchFamily="18" charset="0"/>
              </a:rPr>
              <a:t> }</a:t>
            </a:r>
          </a:p>
          <a:p>
            <a:r>
              <a:rPr lang="en-US" sz="2000" b="1" dirty="0">
                <a:solidFill>
                  <a:srgbClr val="3366FF"/>
                </a:solidFill>
                <a:latin typeface="Times New Roman" panose="02020603050405020304" pitchFamily="18" charset="0"/>
                <a:cs typeface="Times New Roman" panose="02020603050405020304" pitchFamily="18" charset="0"/>
              </a:rPr>
              <a:t>class</a:t>
            </a:r>
            <a:r>
              <a:rPr lang="en-US" sz="2000" dirty="0">
                <a:solidFill>
                  <a:srgbClr val="3366FF"/>
                </a:solidFill>
                <a:latin typeface="Times New Roman" panose="02020603050405020304" pitchFamily="18" charset="0"/>
                <a:cs typeface="Times New Roman" panose="02020603050405020304" pitchFamily="18" charset="0"/>
              </a:rPr>
              <a:t> Dog </a:t>
            </a:r>
            <a:r>
              <a:rPr lang="en-US" sz="2000" b="1" dirty="0">
                <a:solidFill>
                  <a:srgbClr val="3366FF"/>
                </a:solidFill>
                <a:latin typeface="Times New Roman" panose="02020603050405020304" pitchFamily="18" charset="0"/>
                <a:cs typeface="Times New Roman" panose="02020603050405020304" pitchFamily="18" charset="0"/>
              </a:rPr>
              <a:t>extends</a:t>
            </a:r>
            <a:r>
              <a:rPr lang="en-US" sz="2000" dirty="0">
                <a:solidFill>
                  <a:srgbClr val="3366FF"/>
                </a:solidFill>
                <a:latin typeface="Times New Roman" panose="02020603050405020304" pitchFamily="18" charset="0"/>
                <a:cs typeface="Times New Roman" panose="02020603050405020304" pitchFamily="18" charset="0"/>
              </a:rPr>
              <a:t> Mammal { </a:t>
            </a:r>
            <a:r>
              <a:rPr lang="mr-IN" sz="2000" dirty="0">
                <a:solidFill>
                  <a:srgbClr val="3366FF"/>
                </a:solidFill>
                <a:latin typeface="Times New Roman" panose="02020603050405020304" pitchFamily="18" charset="0"/>
                <a:cs typeface="Times New Roman"/>
              </a:rPr>
              <a:t>…</a:t>
            </a:r>
            <a:r>
              <a:rPr lang="en-US" sz="2000" dirty="0">
                <a:solidFill>
                  <a:srgbClr val="3366FF"/>
                </a:solidFill>
                <a:latin typeface="Times New Roman" panose="02020603050405020304" pitchFamily="18" charset="0"/>
                <a:cs typeface="Times New Roman" panose="02020603050405020304" pitchFamily="18" charset="0"/>
              </a:rPr>
              <a:t> }</a:t>
            </a:r>
          </a:p>
          <a:p>
            <a:r>
              <a:rPr lang="en-US" sz="2000" b="1" dirty="0">
                <a:solidFill>
                  <a:srgbClr val="3366FF"/>
                </a:solidFill>
                <a:latin typeface="Times New Roman" panose="02020603050405020304" pitchFamily="18" charset="0"/>
                <a:cs typeface="Times New Roman" panose="02020603050405020304" pitchFamily="18" charset="0"/>
              </a:rPr>
              <a:t>class</a:t>
            </a:r>
            <a:r>
              <a:rPr lang="en-US" sz="2000" dirty="0">
                <a:solidFill>
                  <a:srgbClr val="3366FF"/>
                </a:solidFill>
                <a:latin typeface="Times New Roman" panose="02020603050405020304" pitchFamily="18" charset="0"/>
                <a:cs typeface="Times New Roman" panose="02020603050405020304" pitchFamily="18" charset="0"/>
              </a:rPr>
              <a:t> Parrot </a:t>
            </a:r>
            <a:r>
              <a:rPr lang="en-US" sz="2000" b="1" dirty="0">
                <a:solidFill>
                  <a:srgbClr val="3366FF"/>
                </a:solidFill>
                <a:latin typeface="Times New Roman" panose="02020603050405020304" pitchFamily="18" charset="0"/>
                <a:cs typeface="Times New Roman" panose="02020603050405020304" pitchFamily="18" charset="0"/>
              </a:rPr>
              <a:t>extends</a:t>
            </a:r>
            <a:r>
              <a:rPr lang="en-US" sz="2000" dirty="0">
                <a:solidFill>
                  <a:srgbClr val="3366FF"/>
                </a:solidFill>
                <a:latin typeface="Times New Roman" panose="02020603050405020304" pitchFamily="18" charset="0"/>
                <a:cs typeface="Times New Roman" panose="02020603050405020304" pitchFamily="18" charset="0"/>
              </a:rPr>
              <a:t> Bird { </a:t>
            </a:r>
            <a:r>
              <a:rPr lang="mr-IN" sz="2000" dirty="0">
                <a:solidFill>
                  <a:srgbClr val="3366FF"/>
                </a:solidFill>
                <a:latin typeface="Times New Roman" panose="02020603050405020304" pitchFamily="18" charset="0"/>
                <a:cs typeface="Times New Roman"/>
              </a:rPr>
              <a:t>…</a:t>
            </a:r>
            <a:r>
              <a:rPr lang="en-US" sz="2000" dirty="0">
                <a:solidFill>
                  <a:srgbClr val="3366FF"/>
                </a:solidFill>
                <a:latin typeface="Times New Roman" panose="02020603050405020304" pitchFamily="18" charset="0"/>
                <a:cs typeface="Times New Roman" panose="02020603050405020304" pitchFamily="18" charset="0"/>
              </a:rPr>
              <a:t> }</a:t>
            </a:r>
          </a:p>
        </p:txBody>
      </p:sp>
      <p:cxnSp>
        <p:nvCxnSpPr>
          <p:cNvPr id="24" name="Shape 193">
            <a:extLst>
              <a:ext uri="{FF2B5EF4-FFF2-40B4-BE49-F238E27FC236}">
                <a16:creationId xmlns:a16="http://schemas.microsoft.com/office/drawing/2014/main" id="{E0051CDE-60DC-784A-8755-3363777AD096}"/>
              </a:ext>
            </a:extLst>
          </p:cNvPr>
          <p:cNvCxnSpPr>
            <a:stCxn id="34" idx="2"/>
          </p:cNvCxnSpPr>
          <p:nvPr/>
        </p:nvCxnSpPr>
        <p:spPr>
          <a:xfrm flipH="1">
            <a:off x="5833376" y="4079075"/>
            <a:ext cx="952500" cy="293400"/>
          </a:xfrm>
          <a:prstGeom prst="straightConnector1">
            <a:avLst/>
          </a:prstGeom>
          <a:noFill/>
          <a:ln w="19050" cap="flat">
            <a:solidFill>
              <a:schemeClr val="dk2"/>
            </a:solidFill>
            <a:prstDash val="solid"/>
            <a:round/>
            <a:headEnd type="none" w="lg" len="lg"/>
            <a:tailEnd type="triangle" w="lg" len="lg"/>
          </a:ln>
        </p:spPr>
      </p:cxnSp>
      <p:grpSp>
        <p:nvGrpSpPr>
          <p:cNvPr id="25" name="Group 24">
            <a:extLst>
              <a:ext uri="{FF2B5EF4-FFF2-40B4-BE49-F238E27FC236}">
                <a16:creationId xmlns:a16="http://schemas.microsoft.com/office/drawing/2014/main" id="{9A6D944C-565E-754E-BA78-ACE7C8036D03}"/>
              </a:ext>
            </a:extLst>
          </p:cNvPr>
          <p:cNvGrpSpPr/>
          <p:nvPr/>
        </p:nvGrpSpPr>
        <p:grpSpPr>
          <a:xfrm>
            <a:off x="3810000" y="3372276"/>
            <a:ext cx="5074750" cy="3257124"/>
            <a:chOff x="2083737" y="2323138"/>
            <a:chExt cx="5074750" cy="3257124"/>
          </a:xfrm>
        </p:grpSpPr>
        <p:sp>
          <p:nvSpPr>
            <p:cNvPr id="26" name="Shape 181">
              <a:extLst>
                <a:ext uri="{FF2B5EF4-FFF2-40B4-BE49-F238E27FC236}">
                  <a16:creationId xmlns:a16="http://schemas.microsoft.com/office/drawing/2014/main" id="{41790EEF-EDEF-0948-A88A-22684E44EE47}"/>
                </a:ext>
              </a:extLst>
            </p:cNvPr>
            <p:cNvSpPr/>
            <p:nvPr/>
          </p:nvSpPr>
          <p:spPr>
            <a:xfrm>
              <a:off x="3428100" y="3323313"/>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400">
                  <a:latin typeface="Times New Roman" panose="02020603050405020304" pitchFamily="18" charset="0"/>
                  <a:cs typeface="Times New Roman" panose="02020603050405020304" pitchFamily="18" charset="0"/>
                </a:rPr>
                <a:t>Mammal</a:t>
              </a:r>
            </a:p>
          </p:txBody>
        </p:sp>
        <p:sp>
          <p:nvSpPr>
            <p:cNvPr id="27" name="Shape 182">
              <a:extLst>
                <a:ext uri="{FF2B5EF4-FFF2-40B4-BE49-F238E27FC236}">
                  <a16:creationId xmlns:a16="http://schemas.microsoft.com/office/drawing/2014/main" id="{19B6B441-A7E0-DA45-9BAC-4F0891251283}"/>
                </a:ext>
              </a:extLst>
            </p:cNvPr>
            <p:cNvSpPr/>
            <p:nvPr/>
          </p:nvSpPr>
          <p:spPr>
            <a:xfrm>
              <a:off x="2083737" y="4873463"/>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400" dirty="0">
                  <a:latin typeface="Times New Roman" panose="02020603050405020304" pitchFamily="18" charset="0"/>
                  <a:cs typeface="Times New Roman" panose="02020603050405020304" pitchFamily="18" charset="0"/>
                </a:rPr>
                <a:t>Human</a:t>
              </a:r>
            </a:p>
          </p:txBody>
        </p:sp>
        <p:sp>
          <p:nvSpPr>
            <p:cNvPr id="28" name="Shape 183">
              <a:extLst>
                <a:ext uri="{FF2B5EF4-FFF2-40B4-BE49-F238E27FC236}">
                  <a16:creationId xmlns:a16="http://schemas.microsoft.com/office/drawing/2014/main" id="{B1EDC048-7EC9-EC4D-8BE6-F14C4A94A2C5}"/>
                </a:ext>
              </a:extLst>
            </p:cNvPr>
            <p:cNvSpPr/>
            <p:nvPr/>
          </p:nvSpPr>
          <p:spPr>
            <a:xfrm>
              <a:off x="5593687" y="4873463"/>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400">
                  <a:latin typeface="Times New Roman" panose="02020603050405020304" pitchFamily="18" charset="0"/>
                  <a:cs typeface="Times New Roman" panose="02020603050405020304" pitchFamily="18" charset="0"/>
                </a:rPr>
                <a:t>Parrot</a:t>
              </a:r>
            </a:p>
          </p:txBody>
        </p:sp>
        <p:sp>
          <p:nvSpPr>
            <p:cNvPr id="29" name="Shape 184">
              <a:extLst>
                <a:ext uri="{FF2B5EF4-FFF2-40B4-BE49-F238E27FC236}">
                  <a16:creationId xmlns:a16="http://schemas.microsoft.com/office/drawing/2014/main" id="{9BFAC598-DED9-B54D-8763-44EFC8D728B5}"/>
                </a:ext>
              </a:extLst>
            </p:cNvPr>
            <p:cNvSpPr/>
            <p:nvPr/>
          </p:nvSpPr>
          <p:spPr>
            <a:xfrm>
              <a:off x="3838712" y="4873463"/>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400" dirty="0">
                  <a:latin typeface="Times New Roman" panose="02020603050405020304" pitchFamily="18" charset="0"/>
                  <a:cs typeface="Times New Roman" panose="02020603050405020304" pitchFamily="18" charset="0"/>
                </a:rPr>
                <a:t>Dog</a:t>
              </a:r>
            </a:p>
          </p:txBody>
        </p:sp>
        <p:cxnSp>
          <p:nvCxnSpPr>
            <p:cNvPr id="30" name="Shape 185">
              <a:extLst>
                <a:ext uri="{FF2B5EF4-FFF2-40B4-BE49-F238E27FC236}">
                  <a16:creationId xmlns:a16="http://schemas.microsoft.com/office/drawing/2014/main" id="{BCD5D000-CAB3-2540-BAEF-9425887974F8}"/>
                </a:ext>
              </a:extLst>
            </p:cNvPr>
            <p:cNvCxnSpPr>
              <a:stCxn id="33" idx="2"/>
              <a:endCxn id="28" idx="0"/>
            </p:cNvCxnSpPr>
            <p:nvPr/>
          </p:nvCxnSpPr>
          <p:spPr>
            <a:xfrm>
              <a:off x="5887800" y="4030125"/>
              <a:ext cx="488287" cy="843338"/>
            </a:xfrm>
            <a:prstGeom prst="straightConnector1">
              <a:avLst/>
            </a:prstGeom>
            <a:noFill/>
            <a:ln w="19050" cap="flat">
              <a:solidFill>
                <a:schemeClr val="dk2"/>
              </a:solidFill>
              <a:prstDash val="solid"/>
              <a:round/>
              <a:headEnd type="none" w="lg" len="lg"/>
              <a:tailEnd type="triangle" w="lg" len="lg"/>
            </a:ln>
          </p:spPr>
        </p:cxnSp>
        <p:cxnSp>
          <p:nvCxnSpPr>
            <p:cNvPr id="31" name="Shape 190">
              <a:extLst>
                <a:ext uri="{FF2B5EF4-FFF2-40B4-BE49-F238E27FC236}">
                  <a16:creationId xmlns:a16="http://schemas.microsoft.com/office/drawing/2014/main" id="{FE51A5D1-90AB-7E46-A63D-444876641168}"/>
                </a:ext>
              </a:extLst>
            </p:cNvPr>
            <p:cNvCxnSpPr>
              <a:endCxn id="29" idx="0"/>
            </p:cNvCxnSpPr>
            <p:nvPr/>
          </p:nvCxnSpPr>
          <p:spPr>
            <a:xfrm>
              <a:off x="3982900" y="4030112"/>
              <a:ext cx="638212" cy="843351"/>
            </a:xfrm>
            <a:prstGeom prst="straightConnector1">
              <a:avLst/>
            </a:prstGeom>
            <a:noFill/>
            <a:ln w="19050" cap="flat">
              <a:solidFill>
                <a:schemeClr val="dk2"/>
              </a:solidFill>
              <a:prstDash val="solid"/>
              <a:round/>
              <a:headEnd type="none" w="lg" len="lg"/>
              <a:tailEnd type="triangle" w="lg" len="lg"/>
            </a:ln>
          </p:spPr>
        </p:cxnSp>
        <p:cxnSp>
          <p:nvCxnSpPr>
            <p:cNvPr id="32" name="Shape 191">
              <a:extLst>
                <a:ext uri="{FF2B5EF4-FFF2-40B4-BE49-F238E27FC236}">
                  <a16:creationId xmlns:a16="http://schemas.microsoft.com/office/drawing/2014/main" id="{1730DF3C-9C7F-1E45-9C26-51C2560EE797}"/>
                </a:ext>
              </a:extLst>
            </p:cNvPr>
            <p:cNvCxnSpPr/>
            <p:nvPr/>
          </p:nvCxnSpPr>
          <p:spPr>
            <a:xfrm flipH="1">
              <a:off x="2896600" y="4030112"/>
              <a:ext cx="1086300" cy="843300"/>
            </a:xfrm>
            <a:prstGeom prst="straightConnector1">
              <a:avLst/>
            </a:prstGeom>
            <a:noFill/>
            <a:ln w="19050" cap="flat">
              <a:solidFill>
                <a:schemeClr val="dk2"/>
              </a:solidFill>
              <a:prstDash val="solid"/>
              <a:round/>
              <a:headEnd type="none" w="lg" len="lg"/>
              <a:tailEnd type="triangle" w="lg" len="lg"/>
            </a:ln>
          </p:spPr>
        </p:cxnSp>
        <p:sp>
          <p:nvSpPr>
            <p:cNvPr id="33" name="Shape 186">
              <a:extLst>
                <a:ext uri="{FF2B5EF4-FFF2-40B4-BE49-F238E27FC236}">
                  <a16:creationId xmlns:a16="http://schemas.microsoft.com/office/drawing/2014/main" id="{45CD57BB-0EF4-8643-99F4-225F1E8D7BC0}"/>
                </a:ext>
              </a:extLst>
            </p:cNvPr>
            <p:cNvSpPr/>
            <p:nvPr/>
          </p:nvSpPr>
          <p:spPr>
            <a:xfrm>
              <a:off x="5105400" y="3323326"/>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400">
                  <a:latin typeface="Times New Roman" panose="02020603050405020304" pitchFamily="18" charset="0"/>
                  <a:cs typeface="Times New Roman" panose="02020603050405020304" pitchFamily="18" charset="0"/>
                </a:rPr>
                <a:t>Bird</a:t>
              </a:r>
            </a:p>
          </p:txBody>
        </p:sp>
        <p:sp>
          <p:nvSpPr>
            <p:cNvPr id="34" name="Shape 192">
              <a:extLst>
                <a:ext uri="{FF2B5EF4-FFF2-40B4-BE49-F238E27FC236}">
                  <a16:creationId xmlns:a16="http://schemas.microsoft.com/office/drawing/2014/main" id="{D04F55AB-65E7-7F44-948A-5226F00DA7CD}"/>
                </a:ext>
              </a:extLst>
            </p:cNvPr>
            <p:cNvSpPr/>
            <p:nvPr/>
          </p:nvSpPr>
          <p:spPr>
            <a:xfrm>
              <a:off x="4277213" y="2323138"/>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400" dirty="0">
                  <a:latin typeface="Times New Roman" panose="02020603050405020304" pitchFamily="18" charset="0"/>
                  <a:cs typeface="Times New Roman" panose="02020603050405020304" pitchFamily="18" charset="0"/>
                </a:rPr>
                <a:t>Animal</a:t>
              </a:r>
            </a:p>
          </p:txBody>
        </p:sp>
        <p:cxnSp>
          <p:nvCxnSpPr>
            <p:cNvPr id="35" name="Shape 194">
              <a:extLst>
                <a:ext uri="{FF2B5EF4-FFF2-40B4-BE49-F238E27FC236}">
                  <a16:creationId xmlns:a16="http://schemas.microsoft.com/office/drawing/2014/main" id="{5A4A2A49-4E55-F74F-8BE1-5137752FFDBF}"/>
                </a:ext>
              </a:extLst>
            </p:cNvPr>
            <p:cNvCxnSpPr>
              <a:stCxn id="34" idx="2"/>
            </p:cNvCxnSpPr>
            <p:nvPr/>
          </p:nvCxnSpPr>
          <p:spPr>
            <a:xfrm>
              <a:off x="5059613" y="3029937"/>
              <a:ext cx="952500" cy="293400"/>
            </a:xfrm>
            <a:prstGeom prst="straightConnector1">
              <a:avLst/>
            </a:prstGeom>
            <a:noFill/>
            <a:ln w="19050" cap="flat">
              <a:solidFill>
                <a:schemeClr val="dk2"/>
              </a:solidFill>
              <a:prstDash val="solid"/>
              <a:round/>
              <a:headEnd type="none" w="lg" len="lg"/>
              <a:tailEnd type="triangle" w="lg" len="lg"/>
            </a:ln>
          </p:spPr>
        </p:cxnSp>
      </p:grpSp>
      <p:sp>
        <p:nvSpPr>
          <p:cNvPr id="36" name="Shape 192">
            <a:extLst>
              <a:ext uri="{FF2B5EF4-FFF2-40B4-BE49-F238E27FC236}">
                <a16:creationId xmlns:a16="http://schemas.microsoft.com/office/drawing/2014/main" id="{3A14534E-B5B9-874A-B887-6635A8F23C40}"/>
              </a:ext>
            </a:extLst>
          </p:cNvPr>
          <p:cNvSpPr/>
          <p:nvPr/>
        </p:nvSpPr>
        <p:spPr>
          <a:xfrm>
            <a:off x="6114194" y="2064169"/>
            <a:ext cx="1343363" cy="706799"/>
          </a:xfrm>
          <a:prstGeom prst="rect">
            <a:avLst/>
          </a:prstGeom>
          <a:noFill/>
          <a:ln w="28575" cap="flat">
            <a:solidFill>
              <a:schemeClr val="tx2"/>
            </a:solidFill>
            <a:prstDash val="solid"/>
            <a:round/>
            <a:headEnd type="none" w="med" len="med"/>
            <a:tailEnd type="none" w="med" len="med"/>
          </a:ln>
        </p:spPr>
        <p:txBody>
          <a:bodyPr lIns="91425" tIns="91425" rIns="91425" bIns="91425" anchor="ctr" anchorCtr="0">
            <a:noAutofit/>
          </a:bodyPr>
          <a:lstStyle/>
          <a:p>
            <a:pPr algn="ctr"/>
            <a:r>
              <a:rPr lang="en" sz="2400" dirty="0">
                <a:latin typeface="Times New Roman" panose="02020603050405020304" pitchFamily="18" charset="0"/>
                <a:cs typeface="Times New Roman" panose="02020603050405020304" pitchFamily="18" charset="0"/>
              </a:rPr>
              <a:t>Object</a:t>
            </a:r>
          </a:p>
        </p:txBody>
      </p:sp>
      <p:cxnSp>
        <p:nvCxnSpPr>
          <p:cNvPr id="37" name="Shape 190">
            <a:extLst>
              <a:ext uri="{FF2B5EF4-FFF2-40B4-BE49-F238E27FC236}">
                <a16:creationId xmlns:a16="http://schemas.microsoft.com/office/drawing/2014/main" id="{4FBAAE6D-079A-DA41-AB14-150DE7CF6DDF}"/>
              </a:ext>
            </a:extLst>
          </p:cNvPr>
          <p:cNvCxnSpPr>
            <a:cxnSpLocks/>
            <a:stCxn id="36" idx="2"/>
            <a:endCxn id="34" idx="0"/>
          </p:cNvCxnSpPr>
          <p:nvPr/>
        </p:nvCxnSpPr>
        <p:spPr>
          <a:xfrm>
            <a:off x="6785876" y="2770968"/>
            <a:ext cx="0" cy="601308"/>
          </a:xfrm>
          <a:prstGeom prst="straightConnector1">
            <a:avLst/>
          </a:prstGeom>
          <a:noFill/>
          <a:ln w="19050" cap="flat">
            <a:solidFill>
              <a:schemeClr val="dk2"/>
            </a:solidFill>
            <a:prstDash val="solid"/>
            <a:round/>
            <a:headEnd type="none" w="lg" len="lg"/>
            <a:tailEnd type="triangle" w="lg" len="lg"/>
          </a:ln>
        </p:spPr>
      </p:cxnSp>
    </p:spTree>
    <p:extLst>
      <p:ext uri="{BB962C8B-B14F-4D97-AF65-F5344CB8AC3E}">
        <p14:creationId xmlns:p14="http://schemas.microsoft.com/office/powerpoint/2010/main" val="38006304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317750" y="1079717"/>
            <a:ext cx="8001000" cy="3785652"/>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Humans and Parrots can speak. Other Animals cannot.</a:t>
            </a:r>
          </a:p>
          <a:p>
            <a:endParaRPr lang="en-US" sz="2400" dirty="0">
              <a:latin typeface="Times New Roman" panose="02020603050405020304" pitchFamily="18" charset="0"/>
              <a:cs typeface="Times New Roman" panose="02020603050405020304" pitchFamily="18" charset="0"/>
            </a:endParaRPr>
          </a:p>
          <a:p>
            <a:r>
              <a:rPr lang="en-US" sz="2400" b="1" dirty="0">
                <a:solidFill>
                  <a:srgbClr val="3366FF"/>
                </a:solidFill>
                <a:latin typeface="Times New Roman" panose="02020603050405020304" pitchFamily="18" charset="0"/>
                <a:cs typeface="Times New Roman" panose="02020603050405020304" pitchFamily="18" charset="0"/>
              </a:rPr>
              <a:t>public</a:t>
            </a:r>
            <a:r>
              <a:rPr lang="en-US" sz="2400" dirty="0">
                <a:solidFill>
                  <a:srgbClr val="3366FF"/>
                </a:solidFill>
                <a:latin typeface="Times New Roman" panose="02020603050405020304" pitchFamily="18" charset="0"/>
                <a:cs typeface="Times New Roman" panose="02020603050405020304" pitchFamily="18" charset="0"/>
              </a:rPr>
              <a:t> </a:t>
            </a:r>
            <a:r>
              <a:rPr lang="en-US" sz="2400" b="1" dirty="0">
                <a:solidFill>
                  <a:srgbClr val="3366FF"/>
                </a:solidFill>
                <a:latin typeface="Times New Roman" panose="02020603050405020304" pitchFamily="18" charset="0"/>
                <a:cs typeface="Times New Roman" panose="02020603050405020304" pitchFamily="18" charset="0"/>
              </a:rPr>
              <a:t>void</a:t>
            </a:r>
            <a:r>
              <a:rPr lang="en-US" sz="2400" dirty="0">
                <a:solidFill>
                  <a:srgbClr val="3366FF"/>
                </a:solidFill>
                <a:latin typeface="Times New Roman" panose="02020603050405020304" pitchFamily="18" charset="0"/>
                <a:cs typeface="Times New Roman" panose="02020603050405020304" pitchFamily="18" charset="0"/>
              </a:rPr>
              <a:t> speak(String w) { </a:t>
            </a:r>
          </a:p>
          <a:p>
            <a:r>
              <a:rPr lang="en-US" sz="2400" dirty="0">
                <a:solidFill>
                  <a:srgbClr val="3366FF"/>
                </a:solidFill>
                <a:latin typeface="Times New Roman" panose="02020603050405020304" pitchFamily="18" charset="0"/>
                <a:cs typeface="Times New Roman" panose="02020603050405020304" pitchFamily="18" charset="0"/>
              </a:rPr>
              <a:t>	</a:t>
            </a:r>
            <a:r>
              <a:rPr lang="en-US" sz="2400" dirty="0" err="1">
                <a:solidFill>
                  <a:srgbClr val="3366FF"/>
                </a:solidFill>
                <a:latin typeface="Times New Roman" panose="02020603050405020304" pitchFamily="18" charset="0"/>
                <a:cs typeface="Times New Roman" panose="02020603050405020304" pitchFamily="18" charset="0"/>
              </a:rPr>
              <a:t>System.out.println</a:t>
            </a:r>
            <a:r>
              <a:rPr lang="en-US" sz="2400" dirty="0">
                <a:solidFill>
                  <a:srgbClr val="3366FF"/>
                </a:solidFill>
                <a:latin typeface="Times New Roman" panose="02020603050405020304" pitchFamily="18" charset="0"/>
                <a:cs typeface="Times New Roman" panose="02020603050405020304" pitchFamily="18" charset="0"/>
              </a:rPr>
              <a:t>(w); </a:t>
            </a:r>
          </a:p>
          <a:p>
            <a:r>
              <a:rPr lang="en-US" sz="2400" dirty="0">
                <a:solidFill>
                  <a:srgbClr val="3366FF"/>
                </a:solidFill>
                <a:latin typeface="Times New Roman" panose="02020603050405020304" pitchFamily="18" charset="0"/>
                <a:cs typeface="Times New Roman" panose="02020603050405020304" pitchFamily="18" charset="0"/>
              </a:rPr>
              <a:t>}</a:t>
            </a:r>
          </a:p>
          <a:p>
            <a:endParaRPr lang="en-US" sz="2400" dirty="0">
              <a:solidFill>
                <a:srgbClr val="3366FF"/>
              </a:solidFill>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We need a way of indicating that</a:t>
            </a:r>
          </a:p>
          <a:p>
            <a:r>
              <a:rPr lang="en-US" sz="2400" dirty="0">
                <a:latin typeface="Times New Roman" panose="02020603050405020304" pitchFamily="18" charset="0"/>
                <a:cs typeface="Times New Roman" panose="02020603050405020304" pitchFamily="18" charset="0"/>
              </a:rPr>
              <a:t>classes Human and Parrot</a:t>
            </a:r>
          </a:p>
          <a:p>
            <a:r>
              <a:rPr lang="en-US" sz="2400" dirty="0">
                <a:latin typeface="Times New Roman" panose="02020603050405020304" pitchFamily="18" charset="0"/>
                <a:cs typeface="Times New Roman" panose="02020603050405020304" pitchFamily="18" charset="0"/>
              </a:rPr>
              <a:t>have this method </a:t>
            </a:r>
            <a:r>
              <a:rPr lang="en-US" sz="2400" dirty="0">
                <a:solidFill>
                  <a:srgbClr val="3366FF"/>
                </a:solidFill>
                <a:latin typeface="Times New Roman" panose="02020603050405020304" pitchFamily="18" charset="0"/>
                <a:cs typeface="Times New Roman" panose="02020603050405020304" pitchFamily="18" charset="0"/>
              </a:rPr>
              <a:t>speak</a:t>
            </a:r>
            <a:endParaRPr lang="en-US" sz="2400" dirty="0">
              <a:solidFill>
                <a:srgbClr val="000000"/>
              </a:solidFill>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19</a:t>
            </a:fld>
            <a:endParaRPr lang="en-US"/>
          </a:p>
        </p:txBody>
      </p:sp>
      <p:sp>
        <p:nvSpPr>
          <p:cNvPr id="15" name="Shape 115"/>
          <p:cNvSpPr txBox="1">
            <a:spLocks/>
          </p:cNvSpPr>
          <p:nvPr/>
        </p:nvSpPr>
        <p:spPr>
          <a:xfrm>
            <a:off x="381000" y="381001"/>
            <a:ext cx="8229600" cy="685800"/>
          </a:xfrm>
          <a:prstGeom prst="rect">
            <a:avLst/>
          </a:prstGeom>
          <a:noFill/>
          <a:ln>
            <a:noFill/>
          </a:ln>
        </p:spPr>
        <p:txBody>
          <a:bodyPr vert="horz" lIns="91425" tIns="91425" rIns="91425" bIns="91425" anchor="b"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3600" dirty="0">
                <a:solidFill>
                  <a:srgbClr val="800000"/>
                </a:solidFill>
              </a:rPr>
              <a:t>A start at understanding use of interfaces</a:t>
            </a:r>
            <a:endParaRPr lang="en" sz="3600" dirty="0">
              <a:solidFill>
                <a:srgbClr val="800000"/>
              </a:solidFill>
            </a:endParaRPr>
          </a:p>
        </p:txBody>
      </p:sp>
      <p:cxnSp>
        <p:nvCxnSpPr>
          <p:cNvPr id="19" name="Shape 193">
            <a:extLst>
              <a:ext uri="{FF2B5EF4-FFF2-40B4-BE49-F238E27FC236}">
                <a16:creationId xmlns:a16="http://schemas.microsoft.com/office/drawing/2014/main" id="{3F67EB76-9D1D-6A42-8083-5794E0E458AF}"/>
              </a:ext>
            </a:extLst>
          </p:cNvPr>
          <p:cNvCxnSpPr>
            <a:stCxn id="30" idx="2"/>
          </p:cNvCxnSpPr>
          <p:nvPr/>
        </p:nvCxnSpPr>
        <p:spPr>
          <a:xfrm flipH="1">
            <a:off x="5833376" y="4079075"/>
            <a:ext cx="952500" cy="293400"/>
          </a:xfrm>
          <a:prstGeom prst="straightConnector1">
            <a:avLst/>
          </a:prstGeom>
          <a:noFill/>
          <a:ln w="19050" cap="flat">
            <a:solidFill>
              <a:schemeClr val="dk2"/>
            </a:solidFill>
            <a:prstDash val="solid"/>
            <a:round/>
            <a:headEnd type="none" w="lg" len="lg"/>
            <a:tailEnd type="triangle" w="lg" len="lg"/>
          </a:ln>
        </p:spPr>
      </p:cxnSp>
      <p:grpSp>
        <p:nvGrpSpPr>
          <p:cNvPr id="21" name="Group 20">
            <a:extLst>
              <a:ext uri="{FF2B5EF4-FFF2-40B4-BE49-F238E27FC236}">
                <a16:creationId xmlns:a16="http://schemas.microsoft.com/office/drawing/2014/main" id="{869C8065-11A0-D74C-95EA-3349A449D57A}"/>
              </a:ext>
            </a:extLst>
          </p:cNvPr>
          <p:cNvGrpSpPr/>
          <p:nvPr/>
        </p:nvGrpSpPr>
        <p:grpSpPr>
          <a:xfrm>
            <a:off x="3810000" y="3372276"/>
            <a:ext cx="5074750" cy="3257124"/>
            <a:chOff x="2083737" y="2323138"/>
            <a:chExt cx="5074750" cy="3257124"/>
          </a:xfrm>
        </p:grpSpPr>
        <p:sp>
          <p:nvSpPr>
            <p:cNvPr id="22" name="Shape 181">
              <a:extLst>
                <a:ext uri="{FF2B5EF4-FFF2-40B4-BE49-F238E27FC236}">
                  <a16:creationId xmlns:a16="http://schemas.microsoft.com/office/drawing/2014/main" id="{1F7C6FF6-2033-824E-9FE8-6D0F90DAAACB}"/>
                </a:ext>
              </a:extLst>
            </p:cNvPr>
            <p:cNvSpPr/>
            <p:nvPr/>
          </p:nvSpPr>
          <p:spPr>
            <a:xfrm>
              <a:off x="3428100" y="3323313"/>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400">
                  <a:latin typeface="Times New Roman" panose="02020603050405020304" pitchFamily="18" charset="0"/>
                  <a:cs typeface="Times New Roman" panose="02020603050405020304" pitchFamily="18" charset="0"/>
                </a:rPr>
                <a:t>Mammal</a:t>
              </a:r>
            </a:p>
          </p:txBody>
        </p:sp>
        <p:sp>
          <p:nvSpPr>
            <p:cNvPr id="23" name="Shape 182">
              <a:extLst>
                <a:ext uri="{FF2B5EF4-FFF2-40B4-BE49-F238E27FC236}">
                  <a16:creationId xmlns:a16="http://schemas.microsoft.com/office/drawing/2014/main" id="{35013B77-B736-FE4D-9F4F-46799516E9DA}"/>
                </a:ext>
              </a:extLst>
            </p:cNvPr>
            <p:cNvSpPr/>
            <p:nvPr/>
          </p:nvSpPr>
          <p:spPr>
            <a:xfrm>
              <a:off x="2083737" y="4873463"/>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400">
                  <a:latin typeface="Times New Roman" panose="02020603050405020304" pitchFamily="18" charset="0"/>
                  <a:cs typeface="Times New Roman" panose="02020603050405020304" pitchFamily="18" charset="0"/>
                </a:rPr>
                <a:t>Human</a:t>
              </a:r>
            </a:p>
          </p:txBody>
        </p:sp>
        <p:sp>
          <p:nvSpPr>
            <p:cNvPr id="24" name="Shape 183">
              <a:extLst>
                <a:ext uri="{FF2B5EF4-FFF2-40B4-BE49-F238E27FC236}">
                  <a16:creationId xmlns:a16="http://schemas.microsoft.com/office/drawing/2014/main" id="{8FD2A150-8E9C-6540-B963-2046395FD3AB}"/>
                </a:ext>
              </a:extLst>
            </p:cNvPr>
            <p:cNvSpPr/>
            <p:nvPr/>
          </p:nvSpPr>
          <p:spPr>
            <a:xfrm>
              <a:off x="5593687" y="4873463"/>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400">
                  <a:latin typeface="Times New Roman" panose="02020603050405020304" pitchFamily="18" charset="0"/>
                  <a:cs typeface="Times New Roman" panose="02020603050405020304" pitchFamily="18" charset="0"/>
                </a:rPr>
                <a:t>Parrot</a:t>
              </a:r>
            </a:p>
          </p:txBody>
        </p:sp>
        <p:sp>
          <p:nvSpPr>
            <p:cNvPr id="25" name="Shape 184">
              <a:extLst>
                <a:ext uri="{FF2B5EF4-FFF2-40B4-BE49-F238E27FC236}">
                  <a16:creationId xmlns:a16="http://schemas.microsoft.com/office/drawing/2014/main" id="{B9054417-DC84-914C-AFB2-12E066A66529}"/>
                </a:ext>
              </a:extLst>
            </p:cNvPr>
            <p:cNvSpPr/>
            <p:nvPr/>
          </p:nvSpPr>
          <p:spPr>
            <a:xfrm>
              <a:off x="3838712" y="4873463"/>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400">
                  <a:latin typeface="Times New Roman" panose="02020603050405020304" pitchFamily="18" charset="0"/>
                  <a:cs typeface="Times New Roman" panose="02020603050405020304" pitchFamily="18" charset="0"/>
                </a:rPr>
                <a:t>Dog</a:t>
              </a:r>
            </a:p>
          </p:txBody>
        </p:sp>
        <p:cxnSp>
          <p:nvCxnSpPr>
            <p:cNvPr id="26" name="Shape 185">
              <a:extLst>
                <a:ext uri="{FF2B5EF4-FFF2-40B4-BE49-F238E27FC236}">
                  <a16:creationId xmlns:a16="http://schemas.microsoft.com/office/drawing/2014/main" id="{1AF4114D-4FCB-2047-A074-7ADECB11DDC1}"/>
                </a:ext>
              </a:extLst>
            </p:cNvPr>
            <p:cNvCxnSpPr>
              <a:stCxn id="29" idx="2"/>
              <a:endCxn id="24" idx="0"/>
            </p:cNvCxnSpPr>
            <p:nvPr/>
          </p:nvCxnSpPr>
          <p:spPr>
            <a:xfrm>
              <a:off x="5887800" y="4030125"/>
              <a:ext cx="488287" cy="843338"/>
            </a:xfrm>
            <a:prstGeom prst="straightConnector1">
              <a:avLst/>
            </a:prstGeom>
            <a:noFill/>
            <a:ln w="19050" cap="flat">
              <a:solidFill>
                <a:schemeClr val="dk2"/>
              </a:solidFill>
              <a:prstDash val="solid"/>
              <a:round/>
              <a:headEnd type="none" w="lg" len="lg"/>
              <a:tailEnd type="triangle" w="lg" len="lg"/>
            </a:ln>
          </p:spPr>
        </p:cxnSp>
        <p:cxnSp>
          <p:nvCxnSpPr>
            <p:cNvPr id="27" name="Shape 190">
              <a:extLst>
                <a:ext uri="{FF2B5EF4-FFF2-40B4-BE49-F238E27FC236}">
                  <a16:creationId xmlns:a16="http://schemas.microsoft.com/office/drawing/2014/main" id="{D661AF89-2A01-9743-8500-9FD6C4DDA38E}"/>
                </a:ext>
              </a:extLst>
            </p:cNvPr>
            <p:cNvCxnSpPr>
              <a:endCxn id="25" idx="0"/>
            </p:cNvCxnSpPr>
            <p:nvPr/>
          </p:nvCxnSpPr>
          <p:spPr>
            <a:xfrm>
              <a:off x="3982900" y="4030112"/>
              <a:ext cx="638212" cy="843351"/>
            </a:xfrm>
            <a:prstGeom prst="straightConnector1">
              <a:avLst/>
            </a:prstGeom>
            <a:noFill/>
            <a:ln w="19050" cap="flat">
              <a:solidFill>
                <a:schemeClr val="dk2"/>
              </a:solidFill>
              <a:prstDash val="solid"/>
              <a:round/>
              <a:headEnd type="none" w="lg" len="lg"/>
              <a:tailEnd type="triangle" w="lg" len="lg"/>
            </a:ln>
          </p:spPr>
        </p:cxnSp>
        <p:cxnSp>
          <p:nvCxnSpPr>
            <p:cNvPr id="28" name="Shape 191">
              <a:extLst>
                <a:ext uri="{FF2B5EF4-FFF2-40B4-BE49-F238E27FC236}">
                  <a16:creationId xmlns:a16="http://schemas.microsoft.com/office/drawing/2014/main" id="{05BDB41C-866D-404F-8546-90A77450C876}"/>
                </a:ext>
              </a:extLst>
            </p:cNvPr>
            <p:cNvCxnSpPr/>
            <p:nvPr/>
          </p:nvCxnSpPr>
          <p:spPr>
            <a:xfrm flipH="1">
              <a:off x="2896600" y="4030112"/>
              <a:ext cx="1086300" cy="843300"/>
            </a:xfrm>
            <a:prstGeom prst="straightConnector1">
              <a:avLst/>
            </a:prstGeom>
            <a:noFill/>
            <a:ln w="19050" cap="flat">
              <a:solidFill>
                <a:schemeClr val="dk2"/>
              </a:solidFill>
              <a:prstDash val="solid"/>
              <a:round/>
              <a:headEnd type="none" w="lg" len="lg"/>
              <a:tailEnd type="triangle" w="lg" len="lg"/>
            </a:ln>
          </p:spPr>
        </p:cxnSp>
        <p:sp>
          <p:nvSpPr>
            <p:cNvPr id="29" name="Shape 186">
              <a:extLst>
                <a:ext uri="{FF2B5EF4-FFF2-40B4-BE49-F238E27FC236}">
                  <a16:creationId xmlns:a16="http://schemas.microsoft.com/office/drawing/2014/main" id="{27CBF295-950B-134C-8CA0-6304DE91C6D4}"/>
                </a:ext>
              </a:extLst>
            </p:cNvPr>
            <p:cNvSpPr/>
            <p:nvPr/>
          </p:nvSpPr>
          <p:spPr>
            <a:xfrm>
              <a:off x="5105400" y="3323326"/>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400">
                  <a:latin typeface="Times New Roman" panose="02020603050405020304" pitchFamily="18" charset="0"/>
                  <a:cs typeface="Times New Roman" panose="02020603050405020304" pitchFamily="18" charset="0"/>
                </a:rPr>
                <a:t>Bird</a:t>
              </a:r>
            </a:p>
          </p:txBody>
        </p:sp>
        <p:sp>
          <p:nvSpPr>
            <p:cNvPr id="30" name="Shape 192">
              <a:extLst>
                <a:ext uri="{FF2B5EF4-FFF2-40B4-BE49-F238E27FC236}">
                  <a16:creationId xmlns:a16="http://schemas.microsoft.com/office/drawing/2014/main" id="{07A92D83-1DB1-3146-B690-1A556F471622}"/>
                </a:ext>
              </a:extLst>
            </p:cNvPr>
            <p:cNvSpPr/>
            <p:nvPr/>
          </p:nvSpPr>
          <p:spPr>
            <a:xfrm>
              <a:off x="4277213" y="2323138"/>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400">
                  <a:latin typeface="Times New Roman" panose="02020603050405020304" pitchFamily="18" charset="0"/>
                  <a:cs typeface="Times New Roman" panose="02020603050405020304" pitchFamily="18" charset="0"/>
                </a:rPr>
                <a:t>Animal</a:t>
              </a:r>
            </a:p>
          </p:txBody>
        </p:sp>
        <p:cxnSp>
          <p:nvCxnSpPr>
            <p:cNvPr id="31" name="Shape 194">
              <a:extLst>
                <a:ext uri="{FF2B5EF4-FFF2-40B4-BE49-F238E27FC236}">
                  <a16:creationId xmlns:a16="http://schemas.microsoft.com/office/drawing/2014/main" id="{C58FE184-6319-FF41-B39E-2B7D78BE4AD5}"/>
                </a:ext>
              </a:extLst>
            </p:cNvPr>
            <p:cNvCxnSpPr>
              <a:stCxn id="30" idx="2"/>
            </p:cNvCxnSpPr>
            <p:nvPr/>
          </p:nvCxnSpPr>
          <p:spPr>
            <a:xfrm>
              <a:off x="5059613" y="3029937"/>
              <a:ext cx="952500" cy="293400"/>
            </a:xfrm>
            <a:prstGeom prst="straightConnector1">
              <a:avLst/>
            </a:prstGeom>
            <a:noFill/>
            <a:ln w="19050" cap="flat">
              <a:solidFill>
                <a:schemeClr val="dk2"/>
              </a:solidFill>
              <a:prstDash val="solid"/>
              <a:round/>
              <a:headEnd type="none" w="lg" len="lg"/>
              <a:tailEnd type="triangle" w="lg" len="lg"/>
            </a:ln>
          </p:spPr>
        </p:cxnSp>
      </p:grpSp>
      <p:sp>
        <p:nvSpPr>
          <p:cNvPr id="32" name="Shape 192">
            <a:extLst>
              <a:ext uri="{FF2B5EF4-FFF2-40B4-BE49-F238E27FC236}">
                <a16:creationId xmlns:a16="http://schemas.microsoft.com/office/drawing/2014/main" id="{17FEAE5F-B741-1E43-82C2-0D1168E66E9F}"/>
              </a:ext>
            </a:extLst>
          </p:cNvPr>
          <p:cNvSpPr/>
          <p:nvPr/>
        </p:nvSpPr>
        <p:spPr>
          <a:xfrm>
            <a:off x="6114194" y="2064169"/>
            <a:ext cx="1343363" cy="706799"/>
          </a:xfrm>
          <a:prstGeom prst="rect">
            <a:avLst/>
          </a:prstGeom>
          <a:noFill/>
          <a:ln w="28575" cap="flat">
            <a:solidFill>
              <a:schemeClr val="tx2"/>
            </a:solidFill>
            <a:prstDash val="solid"/>
            <a:round/>
            <a:headEnd type="none" w="med" len="med"/>
            <a:tailEnd type="none" w="med" len="med"/>
          </a:ln>
        </p:spPr>
        <p:txBody>
          <a:bodyPr lIns="91425" tIns="91425" rIns="91425" bIns="91425" anchor="ctr" anchorCtr="0">
            <a:noAutofit/>
          </a:bodyPr>
          <a:lstStyle/>
          <a:p>
            <a:pPr algn="ctr"/>
            <a:r>
              <a:rPr lang="en" sz="2400" dirty="0">
                <a:latin typeface="Times New Roman" panose="02020603050405020304" pitchFamily="18" charset="0"/>
                <a:cs typeface="Times New Roman" panose="02020603050405020304" pitchFamily="18" charset="0"/>
              </a:rPr>
              <a:t>Object</a:t>
            </a:r>
          </a:p>
        </p:txBody>
      </p:sp>
      <p:cxnSp>
        <p:nvCxnSpPr>
          <p:cNvPr id="33" name="Shape 190">
            <a:extLst>
              <a:ext uri="{FF2B5EF4-FFF2-40B4-BE49-F238E27FC236}">
                <a16:creationId xmlns:a16="http://schemas.microsoft.com/office/drawing/2014/main" id="{669F56F0-56C6-6C4D-A646-7D1A8F99DEB1}"/>
              </a:ext>
            </a:extLst>
          </p:cNvPr>
          <p:cNvCxnSpPr>
            <a:cxnSpLocks/>
            <a:stCxn id="32" idx="2"/>
            <a:endCxn id="30" idx="0"/>
          </p:cNvCxnSpPr>
          <p:nvPr/>
        </p:nvCxnSpPr>
        <p:spPr>
          <a:xfrm>
            <a:off x="6785876" y="2770968"/>
            <a:ext cx="0" cy="601308"/>
          </a:xfrm>
          <a:prstGeom prst="straightConnector1">
            <a:avLst/>
          </a:prstGeom>
          <a:noFill/>
          <a:ln w="19050" cap="flat">
            <a:solidFill>
              <a:schemeClr val="dk2"/>
            </a:solidFill>
            <a:prstDash val="solid"/>
            <a:round/>
            <a:headEnd type="none" w="lg" len="lg"/>
            <a:tailEnd type="triangle" w="lg" len="lg"/>
          </a:ln>
        </p:spPr>
      </p:cxnSp>
    </p:spTree>
    <p:extLst>
      <p:ext uri="{BB962C8B-B14F-4D97-AF65-F5344CB8AC3E}">
        <p14:creationId xmlns:p14="http://schemas.microsoft.com/office/powerpoint/2010/main" val="3134821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C00000"/>
                </a:solidFill>
              </a:rPr>
              <a:t>Announcements</a:t>
            </a:r>
          </a:p>
        </p:txBody>
      </p:sp>
      <p:sp>
        <p:nvSpPr>
          <p:cNvPr id="5" name="Footer Placeholder 4"/>
          <p:cNvSpPr>
            <a:spLocks noGrp="1"/>
          </p:cNvSpPr>
          <p:nvPr>
            <p:ph type="ftr" sz="quarter" idx="11"/>
          </p:nvPr>
        </p:nvSpPr>
        <p:spPr/>
        <p:txBody>
          <a:bodyPr/>
          <a:lstStyle/>
          <a:p>
            <a:fld id="{83AEF2DD-EC57-2F4D-96C0-2951EFB2A5B0}" type="slidenum">
              <a:rPr lang="en-US" smtClean="0"/>
              <a:pPr/>
              <a:t>2</a:t>
            </a:fld>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2</a:t>
            </a:fld>
            <a:endParaRPr lang="en-US"/>
          </a:p>
        </p:txBody>
      </p:sp>
      <p:sp>
        <p:nvSpPr>
          <p:cNvPr id="4" name="Content Placeholder 3"/>
          <p:cNvSpPr>
            <a:spLocks noGrp="1"/>
          </p:cNvSpPr>
          <p:nvPr>
            <p:ph sz="quarter" idx="1"/>
          </p:nvPr>
        </p:nvSpPr>
        <p:spPr/>
        <p:txBody>
          <a:bodyPr>
            <a:normAutofit/>
          </a:bodyPr>
          <a:lstStyle/>
          <a:p>
            <a:r>
              <a:rPr lang="en-US" sz="2400" dirty="0">
                <a:latin typeface="Times New Roman" panose="02020603050405020304" pitchFamily="18" charset="0"/>
                <a:cs typeface="Times New Roman" panose="02020603050405020304" pitchFamily="18" charset="0"/>
              </a:rPr>
              <a:t>A2 is due Thursday night (14 February)</a:t>
            </a:r>
          </a:p>
          <a:p>
            <a:pPr marL="0" indent="0">
              <a:buNone/>
            </a:pPr>
            <a:r>
              <a:rPr lang="en-US" sz="2400" dirty="0">
                <a:solidFill>
                  <a:srgbClr val="FF0000"/>
                </a:solidFill>
                <a:latin typeface="Times New Roman" panose="02020603050405020304" pitchFamily="18" charset="0"/>
                <a:cs typeface="Times New Roman" panose="02020603050405020304" pitchFamily="18" charset="0"/>
              </a:rPr>
              <a:t>It has come to our attention that some students are programming to the test cases. For example, for example, for </a:t>
            </a:r>
            <a:r>
              <a:rPr lang="en-US" sz="2400" dirty="0" err="1">
                <a:solidFill>
                  <a:srgbClr val="FF0000"/>
                </a:solidFill>
                <a:latin typeface="Times New Roman" panose="02020603050405020304" pitchFamily="18" charset="0"/>
                <a:cs typeface="Times New Roman" panose="02020603050405020304" pitchFamily="18" charset="0"/>
              </a:rPr>
              <a:t>isCatenated</a:t>
            </a:r>
            <a:r>
              <a:rPr lang="en-US" sz="2400" dirty="0">
                <a:solidFill>
                  <a:srgbClr val="FF0000"/>
                </a:solidFill>
                <a:latin typeface="Times New Roman" panose="02020603050405020304" pitchFamily="18" charset="0"/>
                <a:cs typeface="Times New Roman" panose="02020603050405020304" pitchFamily="18" charset="0"/>
              </a:rPr>
              <a:t> they write a method without loops that works for the test cases but not for a string that is longer. This is what we call “something fishy</a:t>
            </a:r>
            <a:r>
              <a:rPr lang="en-US" sz="2400">
                <a:solidFill>
                  <a:srgbClr val="FF0000"/>
                </a:solidFill>
                <a:latin typeface="Times New Roman" panose="02020603050405020304" pitchFamily="18" charset="0"/>
                <a:cs typeface="Times New Roman" panose="02020603050405020304" pitchFamily="18" charset="0"/>
              </a:rPr>
              <a:t>”. </a:t>
            </a:r>
          </a:p>
          <a:p>
            <a:pPr marL="0" indent="0">
              <a:buNone/>
            </a:pPr>
            <a:r>
              <a:rPr lang="en-US" sz="2400">
                <a:solidFill>
                  <a:srgbClr val="FF0000"/>
                </a:solidFill>
                <a:latin typeface="Times New Roman" panose="02020603050405020304" pitchFamily="18" charset="0"/>
                <a:cs typeface="Times New Roman" panose="02020603050405020304" pitchFamily="18" charset="0"/>
              </a:rPr>
              <a:t>We </a:t>
            </a:r>
            <a:r>
              <a:rPr lang="en-US" sz="2400" dirty="0">
                <a:solidFill>
                  <a:srgbClr val="FF0000"/>
                </a:solidFill>
                <a:latin typeface="Times New Roman" panose="02020603050405020304" pitchFamily="18" charset="0"/>
                <a:cs typeface="Times New Roman" panose="02020603050405020304" pitchFamily="18" charset="0"/>
              </a:rPr>
              <a:t>have added more test cases to make this less possible. See them in the pinned Assignment A2 Piazza note.  Put them into your testing class, make sure your methods work with them.</a:t>
            </a:r>
          </a:p>
          <a:p>
            <a:pPr marL="0" indent="0">
              <a:buNone/>
            </a:pP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Go back to Lecture 6 &amp; discuss method equals</a:t>
            </a: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67913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135092" y="973131"/>
            <a:ext cx="5444263" cy="5262979"/>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public</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interface</a:t>
            </a:r>
            <a:r>
              <a:rPr lang="en-US" sz="2400" dirty="0">
                <a:latin typeface="Times New Roman" panose="02020603050405020304" pitchFamily="18" charset="0"/>
                <a:cs typeface="Times New Roman" panose="02020603050405020304" pitchFamily="18" charset="0"/>
              </a:rPr>
              <a:t> Speaker {</a:t>
            </a:r>
          </a:p>
          <a:p>
            <a:r>
              <a:rPr lang="en-US" sz="2400" dirty="0">
                <a:latin typeface="Times New Roman" panose="02020603050405020304" pitchFamily="18" charset="0"/>
                <a:cs typeface="Times New Roman" panose="02020603050405020304" pitchFamily="18" charset="0"/>
              </a:rPr>
              <a:t>      </a:t>
            </a:r>
            <a:r>
              <a:rPr lang="en-US" sz="2400" b="1" dirty="0">
                <a:solidFill>
                  <a:srgbClr val="3366FF"/>
                </a:solidFill>
                <a:latin typeface="Times New Roman" panose="02020603050405020304" pitchFamily="18" charset="0"/>
                <a:cs typeface="Times New Roman" panose="02020603050405020304" pitchFamily="18" charset="0"/>
              </a:rPr>
              <a:t>void</a:t>
            </a:r>
            <a:r>
              <a:rPr lang="en-US" sz="2400" dirty="0">
                <a:solidFill>
                  <a:srgbClr val="3366FF"/>
                </a:solidFill>
                <a:latin typeface="Times New Roman" panose="02020603050405020304" pitchFamily="18" charset="0"/>
                <a:cs typeface="Times New Roman" panose="02020603050405020304" pitchFamily="18" charset="0"/>
              </a:rPr>
              <a:t> speak(String w);</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public</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class</a:t>
            </a:r>
            <a:r>
              <a:rPr lang="en-US" sz="2400" dirty="0">
                <a:latin typeface="Times New Roman" panose="02020603050405020304" pitchFamily="18" charset="0"/>
                <a:cs typeface="Times New Roman" panose="02020603050405020304" pitchFamily="18" charset="0"/>
              </a:rPr>
              <a:t> Human </a:t>
            </a:r>
            <a:r>
              <a:rPr lang="en-US" sz="2400" b="1" dirty="0">
                <a:latin typeface="Times New Roman" panose="02020603050405020304" pitchFamily="18" charset="0"/>
                <a:cs typeface="Times New Roman" panose="02020603050405020304" pitchFamily="18" charset="0"/>
              </a:rPr>
              <a:t>extends</a:t>
            </a:r>
            <a:r>
              <a:rPr lang="en-US" sz="2400" dirty="0">
                <a:latin typeface="Times New Roman" panose="02020603050405020304" pitchFamily="18" charset="0"/>
                <a:cs typeface="Times New Roman" panose="02020603050405020304" pitchFamily="18" charset="0"/>
              </a:rPr>
              <a:t> Mammal </a:t>
            </a:r>
          </a:p>
          <a:p>
            <a:r>
              <a:rPr lang="en-US" sz="2400" b="1" dirty="0">
                <a:latin typeface="Times New Roman" panose="02020603050405020304" pitchFamily="18" charset="0"/>
                <a:cs typeface="Times New Roman" panose="02020603050405020304" pitchFamily="18" charset="0"/>
              </a:rPr>
              <a:t>                            </a:t>
            </a:r>
            <a:r>
              <a:rPr lang="en-US" sz="2400" b="1" dirty="0">
                <a:solidFill>
                  <a:srgbClr val="C00000"/>
                </a:solidFill>
                <a:latin typeface="Times New Roman" panose="02020603050405020304" pitchFamily="18" charset="0"/>
                <a:cs typeface="Times New Roman" panose="02020603050405020304" pitchFamily="18" charset="0"/>
              </a:rPr>
              <a:t>implements </a:t>
            </a:r>
            <a:r>
              <a:rPr lang="en-US" sz="2400" dirty="0">
                <a:solidFill>
                  <a:srgbClr val="C00000"/>
                </a:solidFill>
                <a:latin typeface="Times New Roman" panose="02020603050405020304" pitchFamily="18" charset="0"/>
                <a:cs typeface="Times New Roman" panose="02020603050405020304" pitchFamily="18" charset="0"/>
              </a:rPr>
              <a:t>Speaker </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t>
            </a:r>
            <a:r>
              <a:rPr lang="mr-IN" sz="2400" dirty="0">
                <a:latin typeface="Times New Roman" panose="02020603050405020304" pitchFamily="18" charset="0"/>
                <a:cs typeface="Times New Roman"/>
              </a:rPr>
              <a:t>…</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a:t>
            </a:r>
            <a:r>
              <a:rPr lang="en-US" sz="2400" b="1" dirty="0">
                <a:solidFill>
                  <a:srgbClr val="3366FF"/>
                </a:solidFill>
                <a:latin typeface="Times New Roman" panose="02020603050405020304" pitchFamily="18" charset="0"/>
                <a:cs typeface="Times New Roman" panose="02020603050405020304" pitchFamily="18" charset="0"/>
              </a:rPr>
              <a:t>public</a:t>
            </a:r>
            <a:r>
              <a:rPr lang="en-US" sz="2400" dirty="0">
                <a:solidFill>
                  <a:srgbClr val="3366FF"/>
                </a:solidFill>
                <a:latin typeface="Times New Roman" panose="02020603050405020304" pitchFamily="18" charset="0"/>
                <a:cs typeface="Times New Roman" panose="02020603050405020304" pitchFamily="18" charset="0"/>
              </a:rPr>
              <a:t> </a:t>
            </a:r>
            <a:r>
              <a:rPr lang="en-US" sz="2400" b="1" dirty="0">
                <a:solidFill>
                  <a:srgbClr val="3366FF"/>
                </a:solidFill>
                <a:latin typeface="Times New Roman" panose="02020603050405020304" pitchFamily="18" charset="0"/>
                <a:cs typeface="Times New Roman" panose="02020603050405020304" pitchFamily="18" charset="0"/>
              </a:rPr>
              <a:t>void</a:t>
            </a:r>
            <a:r>
              <a:rPr lang="en-US" sz="2400" dirty="0">
                <a:solidFill>
                  <a:srgbClr val="3366FF"/>
                </a:solidFill>
                <a:latin typeface="Times New Roman" panose="02020603050405020304" pitchFamily="18" charset="0"/>
                <a:cs typeface="Times New Roman" panose="02020603050405020304" pitchFamily="18" charset="0"/>
              </a:rPr>
              <a:t> speak(String w) {</a:t>
            </a:r>
          </a:p>
          <a:p>
            <a:r>
              <a:rPr lang="en-US" sz="2400" dirty="0">
                <a:solidFill>
                  <a:srgbClr val="3366FF"/>
                </a:solidFill>
                <a:latin typeface="Times New Roman" panose="02020603050405020304" pitchFamily="18" charset="0"/>
                <a:cs typeface="Times New Roman" panose="02020603050405020304" pitchFamily="18" charset="0"/>
              </a:rPr>
              <a:t>          </a:t>
            </a:r>
            <a:r>
              <a:rPr lang="en-US" sz="2400" dirty="0" err="1">
                <a:solidFill>
                  <a:srgbClr val="3366FF"/>
                </a:solidFill>
                <a:latin typeface="Times New Roman" panose="02020603050405020304" pitchFamily="18" charset="0"/>
                <a:cs typeface="Times New Roman" panose="02020603050405020304" pitchFamily="18" charset="0"/>
              </a:rPr>
              <a:t>System.out.println</a:t>
            </a:r>
            <a:r>
              <a:rPr lang="en-US" sz="2400" dirty="0">
                <a:solidFill>
                  <a:srgbClr val="3366FF"/>
                </a:solidFill>
                <a:latin typeface="Times New Roman" panose="02020603050405020304" pitchFamily="18" charset="0"/>
                <a:cs typeface="Times New Roman" panose="02020603050405020304" pitchFamily="18" charset="0"/>
              </a:rPr>
              <a:t>(w);</a:t>
            </a:r>
          </a:p>
          <a:p>
            <a:r>
              <a:rPr lang="en-US" sz="2400" dirty="0">
                <a:solidFill>
                  <a:srgbClr val="3366FF"/>
                </a:solidFill>
                <a:latin typeface="Times New Roman" panose="02020603050405020304" pitchFamily="18" charset="0"/>
                <a:cs typeface="Times New Roman" panose="02020603050405020304" pitchFamily="18" charset="0"/>
              </a:rPr>
              <a:t>      }</a:t>
            </a:r>
          </a:p>
          <a:p>
            <a:r>
              <a:rPr lang="en-US" sz="2400" dirty="0">
                <a:solidFill>
                  <a:srgbClr val="3366FF"/>
                </a:solidFill>
                <a:latin typeface="Times New Roman" panose="02020603050405020304" pitchFamily="18" charset="0"/>
                <a:cs typeface="Times New Roman" panose="02020603050405020304" pitchFamily="18" charset="0"/>
              </a:rPr>
              <a:t>}</a:t>
            </a:r>
          </a:p>
          <a:p>
            <a:endParaRPr lang="en-US" sz="2400" dirty="0">
              <a:solidFill>
                <a:srgbClr val="3366FF"/>
              </a:solidFill>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(similarly for Parrot)</a:t>
            </a:r>
            <a:endParaRPr lang="en-US" sz="2400" dirty="0">
              <a:solidFill>
                <a:srgbClr val="000000"/>
              </a:solidFill>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20</a:t>
            </a:fld>
            <a:endParaRPr lang="en-US"/>
          </a:p>
        </p:txBody>
      </p:sp>
      <p:sp>
        <p:nvSpPr>
          <p:cNvPr id="15" name="Shape 115"/>
          <p:cNvSpPr txBox="1">
            <a:spLocks/>
          </p:cNvSpPr>
          <p:nvPr/>
        </p:nvSpPr>
        <p:spPr>
          <a:xfrm>
            <a:off x="381000" y="381001"/>
            <a:ext cx="8229600" cy="685800"/>
          </a:xfrm>
          <a:prstGeom prst="rect">
            <a:avLst/>
          </a:prstGeom>
          <a:noFill/>
          <a:ln>
            <a:noFill/>
          </a:ln>
        </p:spPr>
        <p:txBody>
          <a:bodyPr vert="horz" lIns="91425" tIns="91425" rIns="91425" bIns="91425" anchor="b"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3600" dirty="0">
                <a:solidFill>
                  <a:srgbClr val="800000"/>
                </a:solidFill>
              </a:rPr>
              <a:t>A start at understanding use of interfaces</a:t>
            </a:r>
            <a:endParaRPr lang="en" sz="3600" dirty="0">
              <a:solidFill>
                <a:srgbClr val="800000"/>
              </a:solidFill>
            </a:endParaRPr>
          </a:p>
        </p:txBody>
      </p:sp>
      <p:cxnSp>
        <p:nvCxnSpPr>
          <p:cNvPr id="22" name="Shape 191">
            <a:extLst>
              <a:ext uri="{FF2B5EF4-FFF2-40B4-BE49-F238E27FC236}">
                <a16:creationId xmlns:a16="http://schemas.microsoft.com/office/drawing/2014/main" id="{7AB3E52C-87BE-5145-933A-BE25FA4731F0}"/>
              </a:ext>
            </a:extLst>
          </p:cNvPr>
          <p:cNvCxnSpPr>
            <a:cxnSpLocks/>
          </p:cNvCxnSpPr>
          <p:nvPr/>
        </p:nvCxnSpPr>
        <p:spPr>
          <a:xfrm>
            <a:off x="4045250" y="5097715"/>
            <a:ext cx="577613" cy="824835"/>
          </a:xfrm>
          <a:prstGeom prst="straightConnector1">
            <a:avLst/>
          </a:prstGeom>
          <a:noFill/>
          <a:ln w="19050" cap="flat">
            <a:solidFill>
              <a:schemeClr val="dk2"/>
            </a:solidFill>
            <a:prstDash val="solid"/>
            <a:round/>
            <a:headEnd type="none" w="lg" len="lg"/>
            <a:tailEnd type="triangle" w="lg" len="lg"/>
          </a:ln>
        </p:spPr>
      </p:cxnSp>
      <p:sp>
        <p:nvSpPr>
          <p:cNvPr id="23" name="Shape 181">
            <a:extLst>
              <a:ext uri="{FF2B5EF4-FFF2-40B4-BE49-F238E27FC236}">
                <a16:creationId xmlns:a16="http://schemas.microsoft.com/office/drawing/2014/main" id="{15645EE7-C868-114D-9538-DF0812483251}"/>
              </a:ext>
            </a:extLst>
          </p:cNvPr>
          <p:cNvSpPr/>
          <p:nvPr/>
        </p:nvSpPr>
        <p:spPr>
          <a:xfrm>
            <a:off x="3766687" y="4343400"/>
            <a:ext cx="1491113" cy="706799"/>
          </a:xfrm>
          <a:prstGeom prst="rect">
            <a:avLst/>
          </a:prstGeom>
          <a:noFill/>
          <a:ln w="28575" cap="flat">
            <a:solidFill>
              <a:srgbClr val="FF0000"/>
            </a:solidFill>
            <a:prstDash val="sysDot"/>
            <a:round/>
            <a:headEnd type="none" w="med" len="med"/>
            <a:tailEnd type="none" w="med" len="med"/>
          </a:ln>
        </p:spPr>
        <p:txBody>
          <a:bodyPr lIns="91425" tIns="91425" rIns="91425" bIns="91425" anchor="ctr" anchorCtr="0">
            <a:noAutofit/>
          </a:bodyPr>
          <a:lstStyle/>
          <a:p>
            <a:pPr algn="ctr"/>
            <a:r>
              <a:rPr lang="en-US" sz="2400" dirty="0">
                <a:solidFill>
                  <a:srgbClr val="C00000"/>
                </a:solidFill>
                <a:latin typeface="Times New Roman" panose="02020603050405020304" pitchFamily="18" charset="0"/>
                <a:cs typeface="Times New Roman" panose="02020603050405020304" pitchFamily="18" charset="0"/>
              </a:rPr>
              <a:t>Speaker</a:t>
            </a:r>
            <a:endParaRPr lang="en" sz="2400" dirty="0">
              <a:solidFill>
                <a:srgbClr val="C00000"/>
              </a:solidFill>
              <a:latin typeface="Times New Roman" panose="02020603050405020304" pitchFamily="18" charset="0"/>
              <a:cs typeface="Times New Roman" panose="02020603050405020304" pitchFamily="18" charset="0"/>
            </a:endParaRPr>
          </a:p>
        </p:txBody>
      </p:sp>
      <p:cxnSp>
        <p:nvCxnSpPr>
          <p:cNvPr id="24" name="Shape 193">
            <a:extLst>
              <a:ext uri="{FF2B5EF4-FFF2-40B4-BE49-F238E27FC236}">
                <a16:creationId xmlns:a16="http://schemas.microsoft.com/office/drawing/2014/main" id="{6B35F1C4-30E7-2D4D-B9F3-2EDAEE667FB5}"/>
              </a:ext>
            </a:extLst>
          </p:cNvPr>
          <p:cNvCxnSpPr>
            <a:stCxn id="34" idx="2"/>
          </p:cNvCxnSpPr>
          <p:nvPr/>
        </p:nvCxnSpPr>
        <p:spPr>
          <a:xfrm flipH="1">
            <a:off x="5833376" y="4079075"/>
            <a:ext cx="952500" cy="293400"/>
          </a:xfrm>
          <a:prstGeom prst="straightConnector1">
            <a:avLst/>
          </a:prstGeom>
          <a:noFill/>
          <a:ln w="19050" cap="flat">
            <a:solidFill>
              <a:schemeClr val="dk2"/>
            </a:solidFill>
            <a:prstDash val="solid"/>
            <a:round/>
            <a:headEnd type="none" w="lg" len="lg"/>
            <a:tailEnd type="triangle" w="lg" len="lg"/>
          </a:ln>
        </p:spPr>
      </p:cxnSp>
      <p:grpSp>
        <p:nvGrpSpPr>
          <p:cNvPr id="25" name="Group 24">
            <a:extLst>
              <a:ext uri="{FF2B5EF4-FFF2-40B4-BE49-F238E27FC236}">
                <a16:creationId xmlns:a16="http://schemas.microsoft.com/office/drawing/2014/main" id="{DBF63067-D4C1-4E4C-BAC3-E4EA5E64C6E4}"/>
              </a:ext>
            </a:extLst>
          </p:cNvPr>
          <p:cNvGrpSpPr/>
          <p:nvPr/>
        </p:nvGrpSpPr>
        <p:grpSpPr>
          <a:xfrm>
            <a:off x="3810000" y="3372276"/>
            <a:ext cx="5074750" cy="3257124"/>
            <a:chOff x="2083737" y="2323138"/>
            <a:chExt cx="5074750" cy="3257124"/>
          </a:xfrm>
        </p:grpSpPr>
        <p:sp>
          <p:nvSpPr>
            <p:cNvPr id="26" name="Shape 181">
              <a:extLst>
                <a:ext uri="{FF2B5EF4-FFF2-40B4-BE49-F238E27FC236}">
                  <a16:creationId xmlns:a16="http://schemas.microsoft.com/office/drawing/2014/main" id="{D70C1CC3-C7DD-5743-8FA8-59311C591937}"/>
                </a:ext>
              </a:extLst>
            </p:cNvPr>
            <p:cNvSpPr/>
            <p:nvPr/>
          </p:nvSpPr>
          <p:spPr>
            <a:xfrm>
              <a:off x="3719337" y="3323313"/>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400" dirty="0">
                  <a:latin typeface="Times New Roman" panose="02020603050405020304" pitchFamily="18" charset="0"/>
                  <a:cs typeface="Times New Roman" panose="02020603050405020304" pitchFamily="18" charset="0"/>
                </a:rPr>
                <a:t>Mammal</a:t>
              </a:r>
            </a:p>
          </p:txBody>
        </p:sp>
        <p:sp>
          <p:nvSpPr>
            <p:cNvPr id="27" name="Shape 182">
              <a:extLst>
                <a:ext uri="{FF2B5EF4-FFF2-40B4-BE49-F238E27FC236}">
                  <a16:creationId xmlns:a16="http://schemas.microsoft.com/office/drawing/2014/main" id="{C767CA26-F56E-C948-A4DB-122C347224B8}"/>
                </a:ext>
              </a:extLst>
            </p:cNvPr>
            <p:cNvSpPr/>
            <p:nvPr/>
          </p:nvSpPr>
          <p:spPr>
            <a:xfrm>
              <a:off x="2083737" y="4873463"/>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400" dirty="0">
                  <a:latin typeface="Times New Roman" panose="02020603050405020304" pitchFamily="18" charset="0"/>
                  <a:cs typeface="Times New Roman" panose="02020603050405020304" pitchFamily="18" charset="0"/>
                </a:rPr>
                <a:t>Human</a:t>
              </a:r>
            </a:p>
          </p:txBody>
        </p:sp>
        <p:sp>
          <p:nvSpPr>
            <p:cNvPr id="28" name="Shape 183">
              <a:extLst>
                <a:ext uri="{FF2B5EF4-FFF2-40B4-BE49-F238E27FC236}">
                  <a16:creationId xmlns:a16="http://schemas.microsoft.com/office/drawing/2014/main" id="{1547B516-EED9-0B41-A3F0-65F747552B3B}"/>
                </a:ext>
              </a:extLst>
            </p:cNvPr>
            <p:cNvSpPr/>
            <p:nvPr/>
          </p:nvSpPr>
          <p:spPr>
            <a:xfrm>
              <a:off x="5593687" y="4873463"/>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400">
                  <a:latin typeface="Times New Roman" panose="02020603050405020304" pitchFamily="18" charset="0"/>
                  <a:cs typeface="Times New Roman" panose="02020603050405020304" pitchFamily="18" charset="0"/>
                </a:rPr>
                <a:t>Parrot</a:t>
              </a:r>
            </a:p>
          </p:txBody>
        </p:sp>
        <p:sp>
          <p:nvSpPr>
            <p:cNvPr id="29" name="Shape 184">
              <a:extLst>
                <a:ext uri="{FF2B5EF4-FFF2-40B4-BE49-F238E27FC236}">
                  <a16:creationId xmlns:a16="http://schemas.microsoft.com/office/drawing/2014/main" id="{8A58A2E7-3016-E143-AFA4-9CFF5D69BFB6}"/>
                </a:ext>
              </a:extLst>
            </p:cNvPr>
            <p:cNvSpPr/>
            <p:nvPr/>
          </p:nvSpPr>
          <p:spPr>
            <a:xfrm>
              <a:off x="3838712" y="4873463"/>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400">
                  <a:latin typeface="Times New Roman" panose="02020603050405020304" pitchFamily="18" charset="0"/>
                  <a:cs typeface="Times New Roman" panose="02020603050405020304" pitchFamily="18" charset="0"/>
                </a:rPr>
                <a:t>Dog</a:t>
              </a:r>
            </a:p>
          </p:txBody>
        </p:sp>
        <p:cxnSp>
          <p:nvCxnSpPr>
            <p:cNvPr id="30" name="Shape 185">
              <a:extLst>
                <a:ext uri="{FF2B5EF4-FFF2-40B4-BE49-F238E27FC236}">
                  <a16:creationId xmlns:a16="http://schemas.microsoft.com/office/drawing/2014/main" id="{E75DC0ED-6FC7-2C46-8730-71D756E0BD2F}"/>
                </a:ext>
              </a:extLst>
            </p:cNvPr>
            <p:cNvCxnSpPr>
              <a:stCxn id="33" idx="2"/>
              <a:endCxn id="28" idx="0"/>
            </p:cNvCxnSpPr>
            <p:nvPr/>
          </p:nvCxnSpPr>
          <p:spPr>
            <a:xfrm>
              <a:off x="6254337" y="4030125"/>
              <a:ext cx="121750" cy="843338"/>
            </a:xfrm>
            <a:prstGeom prst="straightConnector1">
              <a:avLst/>
            </a:prstGeom>
            <a:noFill/>
            <a:ln w="19050" cap="flat">
              <a:solidFill>
                <a:schemeClr val="dk2"/>
              </a:solidFill>
              <a:prstDash val="solid"/>
              <a:round/>
              <a:headEnd type="none" w="lg" len="lg"/>
              <a:tailEnd type="triangle" w="lg" len="lg"/>
            </a:ln>
          </p:spPr>
        </p:cxnSp>
        <p:cxnSp>
          <p:nvCxnSpPr>
            <p:cNvPr id="31" name="Shape 190">
              <a:extLst>
                <a:ext uri="{FF2B5EF4-FFF2-40B4-BE49-F238E27FC236}">
                  <a16:creationId xmlns:a16="http://schemas.microsoft.com/office/drawing/2014/main" id="{86CEE860-77C5-0D41-86F1-5E95E0ACC60A}"/>
                </a:ext>
              </a:extLst>
            </p:cNvPr>
            <p:cNvCxnSpPr>
              <a:endCxn id="29" idx="0"/>
            </p:cNvCxnSpPr>
            <p:nvPr/>
          </p:nvCxnSpPr>
          <p:spPr>
            <a:xfrm>
              <a:off x="3982900" y="4030112"/>
              <a:ext cx="638212" cy="843351"/>
            </a:xfrm>
            <a:prstGeom prst="straightConnector1">
              <a:avLst/>
            </a:prstGeom>
            <a:noFill/>
            <a:ln w="19050" cap="flat">
              <a:solidFill>
                <a:schemeClr val="dk2"/>
              </a:solidFill>
              <a:prstDash val="solid"/>
              <a:round/>
              <a:headEnd type="none" w="lg" len="lg"/>
              <a:tailEnd type="triangle" w="lg" len="lg"/>
            </a:ln>
          </p:spPr>
        </p:cxnSp>
        <p:cxnSp>
          <p:nvCxnSpPr>
            <p:cNvPr id="32" name="Shape 191">
              <a:extLst>
                <a:ext uri="{FF2B5EF4-FFF2-40B4-BE49-F238E27FC236}">
                  <a16:creationId xmlns:a16="http://schemas.microsoft.com/office/drawing/2014/main" id="{B71B0EB8-A0CB-E245-9D5F-922B69C06944}"/>
                </a:ext>
              </a:extLst>
            </p:cNvPr>
            <p:cNvCxnSpPr/>
            <p:nvPr/>
          </p:nvCxnSpPr>
          <p:spPr>
            <a:xfrm flipH="1">
              <a:off x="2896600" y="4030112"/>
              <a:ext cx="1086300" cy="843300"/>
            </a:xfrm>
            <a:prstGeom prst="straightConnector1">
              <a:avLst/>
            </a:prstGeom>
            <a:noFill/>
            <a:ln w="19050" cap="flat">
              <a:solidFill>
                <a:schemeClr val="dk2"/>
              </a:solidFill>
              <a:prstDash val="solid"/>
              <a:round/>
              <a:headEnd type="none" w="lg" len="lg"/>
              <a:tailEnd type="triangle" w="lg" len="lg"/>
            </a:ln>
          </p:spPr>
        </p:cxnSp>
        <p:sp>
          <p:nvSpPr>
            <p:cNvPr id="33" name="Shape 186">
              <a:extLst>
                <a:ext uri="{FF2B5EF4-FFF2-40B4-BE49-F238E27FC236}">
                  <a16:creationId xmlns:a16="http://schemas.microsoft.com/office/drawing/2014/main" id="{FDAEE60A-E500-B04F-906E-D44F178D7411}"/>
                </a:ext>
              </a:extLst>
            </p:cNvPr>
            <p:cNvSpPr/>
            <p:nvPr/>
          </p:nvSpPr>
          <p:spPr>
            <a:xfrm>
              <a:off x="5471937" y="3323326"/>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400" dirty="0">
                  <a:latin typeface="Times New Roman" panose="02020603050405020304" pitchFamily="18" charset="0"/>
                  <a:cs typeface="Times New Roman" panose="02020603050405020304" pitchFamily="18" charset="0"/>
                </a:rPr>
                <a:t>Bird</a:t>
              </a:r>
            </a:p>
          </p:txBody>
        </p:sp>
        <p:sp>
          <p:nvSpPr>
            <p:cNvPr id="34" name="Shape 192">
              <a:extLst>
                <a:ext uri="{FF2B5EF4-FFF2-40B4-BE49-F238E27FC236}">
                  <a16:creationId xmlns:a16="http://schemas.microsoft.com/office/drawing/2014/main" id="{9CA170A8-DDEC-6546-A8CF-8A576DCA3069}"/>
                </a:ext>
              </a:extLst>
            </p:cNvPr>
            <p:cNvSpPr/>
            <p:nvPr/>
          </p:nvSpPr>
          <p:spPr>
            <a:xfrm>
              <a:off x="4277213" y="2323138"/>
              <a:ext cx="1564800" cy="706799"/>
            </a:xfrm>
            <a:prstGeom prst="rect">
              <a:avLst/>
            </a:prstGeom>
            <a:noFill/>
            <a:ln w="28575" cap="flat">
              <a:solidFill>
                <a:schemeClr val="dk2"/>
              </a:solidFill>
              <a:prstDash val="solid"/>
              <a:round/>
              <a:headEnd type="none" w="med" len="med"/>
              <a:tailEnd type="none" w="med" len="med"/>
            </a:ln>
          </p:spPr>
          <p:txBody>
            <a:bodyPr lIns="91425" tIns="91425" rIns="91425" bIns="91425" anchor="ctr" anchorCtr="0">
              <a:noAutofit/>
            </a:bodyPr>
            <a:lstStyle/>
            <a:p>
              <a:pPr algn="ctr"/>
              <a:r>
                <a:rPr lang="en" sz="2400">
                  <a:latin typeface="Times New Roman" panose="02020603050405020304" pitchFamily="18" charset="0"/>
                  <a:cs typeface="Times New Roman" panose="02020603050405020304" pitchFamily="18" charset="0"/>
                </a:rPr>
                <a:t>Animal</a:t>
              </a:r>
            </a:p>
          </p:txBody>
        </p:sp>
        <p:cxnSp>
          <p:nvCxnSpPr>
            <p:cNvPr id="35" name="Shape 194">
              <a:extLst>
                <a:ext uri="{FF2B5EF4-FFF2-40B4-BE49-F238E27FC236}">
                  <a16:creationId xmlns:a16="http://schemas.microsoft.com/office/drawing/2014/main" id="{3F757831-13BE-794A-B297-0AA80F32A9F2}"/>
                </a:ext>
              </a:extLst>
            </p:cNvPr>
            <p:cNvCxnSpPr>
              <a:stCxn id="34" idx="2"/>
            </p:cNvCxnSpPr>
            <p:nvPr/>
          </p:nvCxnSpPr>
          <p:spPr>
            <a:xfrm>
              <a:off x="5059613" y="3029937"/>
              <a:ext cx="952500" cy="293400"/>
            </a:xfrm>
            <a:prstGeom prst="straightConnector1">
              <a:avLst/>
            </a:prstGeom>
            <a:noFill/>
            <a:ln w="19050" cap="flat">
              <a:solidFill>
                <a:schemeClr val="dk2"/>
              </a:solidFill>
              <a:prstDash val="solid"/>
              <a:round/>
              <a:headEnd type="none" w="lg" len="lg"/>
              <a:tailEnd type="triangle" w="lg" len="lg"/>
            </a:ln>
          </p:spPr>
        </p:cxnSp>
      </p:grpSp>
      <p:sp>
        <p:nvSpPr>
          <p:cNvPr id="36" name="Shape 192">
            <a:extLst>
              <a:ext uri="{FF2B5EF4-FFF2-40B4-BE49-F238E27FC236}">
                <a16:creationId xmlns:a16="http://schemas.microsoft.com/office/drawing/2014/main" id="{E91D5229-0738-704D-BE05-B837FA7243D8}"/>
              </a:ext>
            </a:extLst>
          </p:cNvPr>
          <p:cNvSpPr/>
          <p:nvPr/>
        </p:nvSpPr>
        <p:spPr>
          <a:xfrm>
            <a:off x="6114194" y="2064169"/>
            <a:ext cx="1343363" cy="706799"/>
          </a:xfrm>
          <a:prstGeom prst="rect">
            <a:avLst/>
          </a:prstGeom>
          <a:noFill/>
          <a:ln w="28575" cap="flat">
            <a:solidFill>
              <a:schemeClr val="tx2"/>
            </a:solidFill>
            <a:prstDash val="solid"/>
            <a:round/>
            <a:headEnd type="none" w="med" len="med"/>
            <a:tailEnd type="none" w="med" len="med"/>
          </a:ln>
        </p:spPr>
        <p:txBody>
          <a:bodyPr lIns="91425" tIns="91425" rIns="91425" bIns="91425" anchor="ctr" anchorCtr="0">
            <a:noAutofit/>
          </a:bodyPr>
          <a:lstStyle/>
          <a:p>
            <a:pPr algn="ctr"/>
            <a:r>
              <a:rPr lang="en" sz="2800" dirty="0"/>
              <a:t>Object</a:t>
            </a:r>
          </a:p>
        </p:txBody>
      </p:sp>
      <p:cxnSp>
        <p:nvCxnSpPr>
          <p:cNvPr id="37" name="Shape 190">
            <a:extLst>
              <a:ext uri="{FF2B5EF4-FFF2-40B4-BE49-F238E27FC236}">
                <a16:creationId xmlns:a16="http://schemas.microsoft.com/office/drawing/2014/main" id="{3FAA10AF-8F47-C948-A0DD-8CFB9A2FD94A}"/>
              </a:ext>
            </a:extLst>
          </p:cNvPr>
          <p:cNvCxnSpPr>
            <a:cxnSpLocks/>
            <a:stCxn id="36" idx="2"/>
            <a:endCxn id="34" idx="0"/>
          </p:cNvCxnSpPr>
          <p:nvPr/>
        </p:nvCxnSpPr>
        <p:spPr>
          <a:xfrm>
            <a:off x="6785876" y="2770968"/>
            <a:ext cx="0" cy="601308"/>
          </a:xfrm>
          <a:prstGeom prst="straightConnector1">
            <a:avLst/>
          </a:prstGeom>
          <a:noFill/>
          <a:ln w="19050" cap="flat">
            <a:solidFill>
              <a:schemeClr val="dk2"/>
            </a:solidFill>
            <a:prstDash val="solid"/>
            <a:round/>
            <a:headEnd type="none" w="lg" len="lg"/>
            <a:tailEnd type="triangle" w="lg" len="lg"/>
          </a:ln>
        </p:spPr>
      </p:cxnSp>
      <p:cxnSp>
        <p:nvCxnSpPr>
          <p:cNvPr id="21" name="Shape 191">
            <a:extLst>
              <a:ext uri="{FF2B5EF4-FFF2-40B4-BE49-F238E27FC236}">
                <a16:creationId xmlns:a16="http://schemas.microsoft.com/office/drawing/2014/main" id="{CBBD53F8-D84A-AB4F-A6B6-A142D3040590}"/>
              </a:ext>
            </a:extLst>
          </p:cNvPr>
          <p:cNvCxnSpPr>
            <a:cxnSpLocks/>
          </p:cNvCxnSpPr>
          <p:nvPr/>
        </p:nvCxnSpPr>
        <p:spPr>
          <a:xfrm flipH="1">
            <a:off x="4880876" y="2770968"/>
            <a:ext cx="1838288" cy="1572432"/>
          </a:xfrm>
          <a:prstGeom prst="straightConnector1">
            <a:avLst/>
          </a:prstGeom>
          <a:noFill/>
          <a:ln w="19050" cap="flat">
            <a:solidFill>
              <a:schemeClr val="dk2"/>
            </a:solidFill>
            <a:prstDash val="solid"/>
            <a:round/>
            <a:headEnd type="none" w="lg" len="lg"/>
            <a:tailEnd type="triangle" w="lg" len="lg"/>
          </a:ln>
        </p:spPr>
      </p:cxnSp>
    </p:spTree>
    <p:extLst>
      <p:ext uri="{BB962C8B-B14F-4D97-AF65-F5344CB8AC3E}">
        <p14:creationId xmlns:p14="http://schemas.microsoft.com/office/powerpoint/2010/main" val="6079293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21</a:t>
            </a:fld>
            <a:endParaRPr lang="en-US"/>
          </a:p>
        </p:txBody>
      </p:sp>
      <p:sp>
        <p:nvSpPr>
          <p:cNvPr id="15" name="Shape 115"/>
          <p:cNvSpPr txBox="1">
            <a:spLocks/>
          </p:cNvSpPr>
          <p:nvPr/>
        </p:nvSpPr>
        <p:spPr>
          <a:xfrm>
            <a:off x="381000" y="381001"/>
            <a:ext cx="8229600" cy="457199"/>
          </a:xfrm>
          <a:prstGeom prst="rect">
            <a:avLst/>
          </a:prstGeom>
          <a:noFill/>
          <a:ln>
            <a:noFill/>
          </a:ln>
        </p:spPr>
        <p:txBody>
          <a:bodyPr vert="horz" lIns="91425" tIns="91425" rIns="91425" bIns="91425" anchor="b"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3200" dirty="0">
                <a:solidFill>
                  <a:srgbClr val="800000"/>
                </a:solidFill>
              </a:rPr>
              <a:t>Here’s what an object of class Human looks like</a:t>
            </a:r>
            <a:endParaRPr lang="en" sz="3200" dirty="0">
              <a:solidFill>
                <a:srgbClr val="800000"/>
              </a:solidFill>
            </a:endParaRPr>
          </a:p>
        </p:txBody>
      </p:sp>
      <p:sp>
        <p:nvSpPr>
          <p:cNvPr id="20" name="TextBox 19"/>
          <p:cNvSpPr txBox="1"/>
          <p:nvPr/>
        </p:nvSpPr>
        <p:spPr>
          <a:xfrm>
            <a:off x="228600" y="854990"/>
            <a:ext cx="8839200" cy="1938992"/>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public</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interface</a:t>
            </a:r>
            <a:r>
              <a:rPr lang="en-US" sz="2400" dirty="0">
                <a:latin typeface="Times New Roman" panose="02020603050405020304" pitchFamily="18" charset="0"/>
                <a:cs typeface="Times New Roman" panose="02020603050405020304" pitchFamily="18" charset="0"/>
              </a:rPr>
              <a:t> Speaker {</a:t>
            </a:r>
            <a:r>
              <a:rPr lang="en-US" sz="2400" b="1" dirty="0">
                <a:solidFill>
                  <a:srgbClr val="3366FF"/>
                </a:solidFill>
                <a:latin typeface="Times New Roman" panose="02020603050405020304" pitchFamily="18" charset="0"/>
                <a:cs typeface="Times New Roman" panose="02020603050405020304" pitchFamily="18" charset="0"/>
              </a:rPr>
              <a:t>void</a:t>
            </a:r>
            <a:r>
              <a:rPr lang="en-US" sz="2400" dirty="0">
                <a:solidFill>
                  <a:srgbClr val="3366FF"/>
                </a:solidFill>
                <a:latin typeface="Times New Roman" panose="02020603050405020304" pitchFamily="18" charset="0"/>
                <a:cs typeface="Times New Roman" panose="02020603050405020304" pitchFamily="18" charset="0"/>
              </a:rPr>
              <a:t> speak(String w); </a:t>
            </a:r>
            <a:r>
              <a:rPr lang="en-US" sz="2400" dirty="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public</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class</a:t>
            </a:r>
            <a:r>
              <a:rPr lang="en-US" sz="2400" dirty="0">
                <a:latin typeface="Times New Roman" panose="02020603050405020304" pitchFamily="18" charset="0"/>
                <a:cs typeface="Times New Roman" panose="02020603050405020304" pitchFamily="18" charset="0"/>
              </a:rPr>
              <a:t> Human </a:t>
            </a:r>
            <a:r>
              <a:rPr lang="en-US" sz="2400" b="1" dirty="0">
                <a:latin typeface="Times New Roman" panose="02020603050405020304" pitchFamily="18" charset="0"/>
                <a:cs typeface="Times New Roman" panose="02020603050405020304" pitchFamily="18" charset="0"/>
              </a:rPr>
              <a:t>extends</a:t>
            </a:r>
            <a:r>
              <a:rPr lang="en-US" sz="2400" dirty="0">
                <a:latin typeface="Times New Roman" panose="02020603050405020304" pitchFamily="18" charset="0"/>
                <a:cs typeface="Times New Roman" panose="02020603050405020304" pitchFamily="18" charset="0"/>
              </a:rPr>
              <a:t> Mammal </a:t>
            </a:r>
            <a:r>
              <a:rPr lang="en-US" sz="2400" b="1" dirty="0">
                <a:latin typeface="Times New Roman" panose="02020603050405020304" pitchFamily="18" charset="0"/>
                <a:cs typeface="Times New Roman" panose="02020603050405020304" pitchFamily="18" charset="0"/>
              </a:rPr>
              <a:t>implements </a:t>
            </a:r>
            <a:r>
              <a:rPr lang="en-US" sz="2400" dirty="0">
                <a:latin typeface="Times New Roman" panose="02020603050405020304" pitchFamily="18" charset="0"/>
                <a:cs typeface="Times New Roman" panose="02020603050405020304" pitchFamily="18" charset="0"/>
              </a:rPr>
              <a:t>Speaker {</a:t>
            </a:r>
            <a:r>
              <a:rPr lang="mr-IN" sz="2400" dirty="0">
                <a:latin typeface="Times New Roman" panose="02020603050405020304" pitchFamily="18" charset="0"/>
                <a:cs typeface="Times New Roman"/>
              </a:rPr>
              <a:t>…</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a:t>
            </a:r>
            <a:r>
              <a:rPr lang="en-US" sz="2400" b="1" dirty="0">
                <a:solidFill>
                  <a:srgbClr val="3366FF"/>
                </a:solidFill>
                <a:latin typeface="Times New Roman" panose="02020603050405020304" pitchFamily="18" charset="0"/>
                <a:cs typeface="Times New Roman" panose="02020603050405020304" pitchFamily="18" charset="0"/>
              </a:rPr>
              <a:t>public</a:t>
            </a:r>
            <a:r>
              <a:rPr lang="en-US" sz="2400" dirty="0">
                <a:solidFill>
                  <a:srgbClr val="3366FF"/>
                </a:solidFill>
                <a:latin typeface="Times New Roman" panose="02020603050405020304" pitchFamily="18" charset="0"/>
                <a:cs typeface="Times New Roman" panose="02020603050405020304" pitchFamily="18" charset="0"/>
              </a:rPr>
              <a:t> </a:t>
            </a:r>
            <a:r>
              <a:rPr lang="en-US" sz="2400" b="1" dirty="0">
                <a:solidFill>
                  <a:srgbClr val="3366FF"/>
                </a:solidFill>
                <a:latin typeface="Times New Roman" panose="02020603050405020304" pitchFamily="18" charset="0"/>
                <a:cs typeface="Times New Roman" panose="02020603050405020304" pitchFamily="18" charset="0"/>
              </a:rPr>
              <a:t>void</a:t>
            </a:r>
            <a:r>
              <a:rPr lang="en-US" sz="2400" dirty="0">
                <a:solidFill>
                  <a:srgbClr val="3366FF"/>
                </a:solidFill>
                <a:latin typeface="Times New Roman" panose="02020603050405020304" pitchFamily="18" charset="0"/>
                <a:cs typeface="Times New Roman" panose="02020603050405020304" pitchFamily="18" charset="0"/>
              </a:rPr>
              <a:t> speak(String w) { </a:t>
            </a:r>
            <a:r>
              <a:rPr lang="en-US" sz="2400" dirty="0" err="1">
                <a:solidFill>
                  <a:srgbClr val="3366FF"/>
                </a:solidFill>
                <a:latin typeface="Times New Roman" panose="02020603050405020304" pitchFamily="18" charset="0"/>
                <a:cs typeface="Times New Roman" panose="02020603050405020304" pitchFamily="18" charset="0"/>
              </a:rPr>
              <a:t>System.out.println</a:t>
            </a:r>
            <a:r>
              <a:rPr lang="en-US" sz="2400" dirty="0">
                <a:solidFill>
                  <a:srgbClr val="3366FF"/>
                </a:solidFill>
                <a:latin typeface="Times New Roman" panose="02020603050405020304" pitchFamily="18" charset="0"/>
                <a:cs typeface="Times New Roman" panose="02020603050405020304" pitchFamily="18" charset="0"/>
              </a:rPr>
              <a:t>(w); }</a:t>
            </a:r>
          </a:p>
          <a:p>
            <a:r>
              <a:rPr lang="en-US" sz="2400" dirty="0">
                <a:solidFill>
                  <a:srgbClr val="3366FF"/>
                </a:solidFill>
                <a:latin typeface="Times New Roman" panose="02020603050405020304" pitchFamily="18" charset="0"/>
                <a:cs typeface="Times New Roman" panose="02020603050405020304" pitchFamily="18" charset="0"/>
              </a:rPr>
              <a:t>}</a:t>
            </a:r>
          </a:p>
        </p:txBody>
      </p:sp>
      <p:grpSp>
        <p:nvGrpSpPr>
          <p:cNvPr id="30" name="Group 29"/>
          <p:cNvGrpSpPr/>
          <p:nvPr/>
        </p:nvGrpSpPr>
        <p:grpSpPr>
          <a:xfrm>
            <a:off x="685800" y="3200400"/>
            <a:ext cx="3159839" cy="3276600"/>
            <a:chOff x="685800" y="3200400"/>
            <a:chExt cx="3159839" cy="3276600"/>
          </a:xfrm>
        </p:grpSpPr>
        <p:grpSp>
          <p:nvGrpSpPr>
            <p:cNvPr id="28" name="Group 27"/>
            <p:cNvGrpSpPr/>
            <p:nvPr/>
          </p:nvGrpSpPr>
          <p:grpSpPr>
            <a:xfrm>
              <a:off x="838200" y="3810000"/>
              <a:ext cx="2971800" cy="2667000"/>
              <a:chOff x="1219200" y="3048000"/>
              <a:chExt cx="2971800" cy="2667000"/>
            </a:xfrm>
          </p:grpSpPr>
          <p:sp>
            <p:nvSpPr>
              <p:cNvPr id="2" name="Rectangle 1"/>
              <p:cNvSpPr/>
              <p:nvPr/>
            </p:nvSpPr>
            <p:spPr>
              <a:xfrm>
                <a:off x="1219200" y="3581400"/>
                <a:ext cx="2971800" cy="21336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1219200" y="3048000"/>
                <a:ext cx="1600200" cy="5334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solidFill>
                      <a:srgbClr val="000000"/>
                    </a:solidFill>
                    <a:latin typeface="Times New Roman"/>
                    <a:cs typeface="Times New Roman"/>
                  </a:rPr>
                  <a:t>Human@1</a:t>
                </a:r>
              </a:p>
            </p:txBody>
          </p:sp>
          <p:sp>
            <p:nvSpPr>
              <p:cNvPr id="21" name="Rectangle 20"/>
              <p:cNvSpPr/>
              <p:nvPr/>
            </p:nvSpPr>
            <p:spPr>
              <a:xfrm>
                <a:off x="2819400" y="3581400"/>
                <a:ext cx="1371600" cy="5334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solidFill>
                      <a:srgbClr val="000000"/>
                    </a:solidFill>
                    <a:latin typeface="Times New Roman"/>
                    <a:cs typeface="Times New Roman"/>
                  </a:rPr>
                  <a:t>Animal</a:t>
                </a:r>
              </a:p>
            </p:txBody>
          </p:sp>
          <p:sp>
            <p:nvSpPr>
              <p:cNvPr id="22" name="Rectangle 21"/>
              <p:cNvSpPr/>
              <p:nvPr/>
            </p:nvSpPr>
            <p:spPr>
              <a:xfrm>
                <a:off x="2819400" y="4267200"/>
                <a:ext cx="1371600" cy="5334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solidFill>
                      <a:srgbClr val="000000"/>
                    </a:solidFill>
                    <a:latin typeface="Times New Roman"/>
                    <a:cs typeface="Times New Roman"/>
                  </a:rPr>
                  <a:t>Mammal</a:t>
                </a:r>
              </a:p>
            </p:txBody>
          </p:sp>
          <p:sp>
            <p:nvSpPr>
              <p:cNvPr id="23" name="Rectangle 22"/>
              <p:cNvSpPr/>
              <p:nvPr/>
            </p:nvSpPr>
            <p:spPr>
              <a:xfrm>
                <a:off x="2819400" y="5029200"/>
                <a:ext cx="1371600" cy="5334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200" dirty="0">
                    <a:solidFill>
                      <a:srgbClr val="000000"/>
                    </a:solidFill>
                    <a:latin typeface="Times New Roman"/>
                    <a:cs typeface="Times New Roman"/>
                  </a:rPr>
                  <a:t>Human</a:t>
                </a:r>
              </a:p>
            </p:txBody>
          </p:sp>
          <p:cxnSp>
            <p:nvCxnSpPr>
              <p:cNvPr id="25" name="Straight Connector 24"/>
              <p:cNvCxnSpPr/>
              <p:nvPr/>
            </p:nvCxnSpPr>
            <p:spPr>
              <a:xfrm>
                <a:off x="1219200" y="4267200"/>
                <a:ext cx="16002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1219200" y="5029200"/>
                <a:ext cx="160020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29" name="TextBox 28"/>
            <p:cNvSpPr txBox="1"/>
            <p:nvPr/>
          </p:nvSpPr>
          <p:spPr>
            <a:xfrm>
              <a:off x="685800" y="3200400"/>
              <a:ext cx="3159839" cy="461665"/>
            </a:xfrm>
            <a:prstGeom prst="rect">
              <a:avLst/>
            </a:prstGeom>
            <a:noFill/>
          </p:spPr>
          <p:txBody>
            <a:bodyPr wrap="none" rtlCol="0">
              <a:spAutoFit/>
            </a:bodyPr>
            <a:lstStyle/>
            <a:p>
              <a:r>
                <a:rPr lang="en-US" sz="2400" dirty="0">
                  <a:solidFill>
                    <a:srgbClr val="008000"/>
                  </a:solidFill>
                  <a:latin typeface="Times New Roman"/>
                  <a:cs typeface="Times New Roman"/>
                </a:rPr>
                <a:t>Usual drawing of object</a:t>
              </a:r>
            </a:p>
          </p:txBody>
        </p:sp>
      </p:grpSp>
      <p:grpSp>
        <p:nvGrpSpPr>
          <p:cNvPr id="6" name="Group 5"/>
          <p:cNvGrpSpPr/>
          <p:nvPr/>
        </p:nvGrpSpPr>
        <p:grpSpPr>
          <a:xfrm>
            <a:off x="4038600" y="3195935"/>
            <a:ext cx="2227593" cy="3128665"/>
            <a:chOff x="4038600" y="3195935"/>
            <a:chExt cx="2227593" cy="3128665"/>
          </a:xfrm>
        </p:grpSpPr>
        <p:cxnSp>
          <p:nvCxnSpPr>
            <p:cNvPr id="13" name="Shape 193"/>
            <p:cNvCxnSpPr>
              <a:endCxn id="4" idx="0"/>
            </p:cNvCxnSpPr>
            <p:nvPr/>
          </p:nvCxnSpPr>
          <p:spPr>
            <a:xfrm>
              <a:off x="5257800" y="4724400"/>
              <a:ext cx="0" cy="304800"/>
            </a:xfrm>
            <a:prstGeom prst="straightConnector1">
              <a:avLst/>
            </a:prstGeom>
            <a:noFill/>
            <a:ln w="19050" cap="flat">
              <a:solidFill>
                <a:schemeClr val="tx1"/>
              </a:solidFill>
              <a:prstDash val="solid"/>
              <a:round/>
              <a:headEnd type="none" w="lg" len="lg"/>
              <a:tailEnd type="none" w="lg" len="lg"/>
            </a:ln>
          </p:spPr>
        </p:cxnSp>
        <p:grpSp>
          <p:nvGrpSpPr>
            <p:cNvPr id="57" name="Group 56"/>
            <p:cNvGrpSpPr/>
            <p:nvPr/>
          </p:nvGrpSpPr>
          <p:grpSpPr>
            <a:xfrm>
              <a:off x="4038600" y="3195935"/>
              <a:ext cx="2227593" cy="3128665"/>
              <a:chOff x="4038600" y="3195935"/>
              <a:chExt cx="2227593" cy="3128665"/>
            </a:xfrm>
          </p:grpSpPr>
          <p:grpSp>
            <p:nvGrpSpPr>
              <p:cNvPr id="18" name="Group 17"/>
              <p:cNvGrpSpPr/>
              <p:nvPr/>
            </p:nvGrpSpPr>
            <p:grpSpPr>
              <a:xfrm>
                <a:off x="4495800" y="3630477"/>
                <a:ext cx="1524000" cy="2694123"/>
                <a:chOff x="3052652" y="2886139"/>
                <a:chExt cx="1524000" cy="2694123"/>
              </a:xfrm>
            </p:grpSpPr>
            <p:sp>
              <p:nvSpPr>
                <p:cNvPr id="4" name="Shape 181"/>
                <p:cNvSpPr/>
                <p:nvPr/>
              </p:nvSpPr>
              <p:spPr>
                <a:xfrm>
                  <a:off x="3052652" y="4284862"/>
                  <a:ext cx="1524000" cy="457200"/>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 sz="2400" dirty="0">
                      <a:latin typeface="Times New Roman" panose="02020603050405020304" pitchFamily="18" charset="0"/>
                      <a:cs typeface="Times New Roman" panose="02020603050405020304" pitchFamily="18" charset="0"/>
                    </a:rPr>
                    <a:t>Mammal</a:t>
                  </a:r>
                </a:p>
              </p:txBody>
            </p:sp>
            <p:sp>
              <p:nvSpPr>
                <p:cNvPr id="5" name="Shape 182"/>
                <p:cNvSpPr/>
                <p:nvPr/>
              </p:nvSpPr>
              <p:spPr>
                <a:xfrm>
                  <a:off x="3222981" y="5123062"/>
                  <a:ext cx="1214450" cy="457200"/>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 sz="2400" dirty="0">
                      <a:latin typeface="Times New Roman" panose="02020603050405020304" pitchFamily="18" charset="0"/>
                      <a:cs typeface="Times New Roman" panose="02020603050405020304" pitchFamily="18" charset="0"/>
                    </a:rPr>
                    <a:t>Human</a:t>
                  </a:r>
                </a:p>
              </p:txBody>
            </p:sp>
            <p:cxnSp>
              <p:nvCxnSpPr>
                <p:cNvPr id="10" name="Shape 191"/>
                <p:cNvCxnSpPr>
                  <a:endCxn id="5" idx="0"/>
                </p:cNvCxnSpPr>
                <p:nvPr/>
              </p:nvCxnSpPr>
              <p:spPr>
                <a:xfrm>
                  <a:off x="3814652" y="4818262"/>
                  <a:ext cx="0" cy="304800"/>
                </a:xfrm>
                <a:prstGeom prst="straightConnector1">
                  <a:avLst/>
                </a:prstGeom>
                <a:noFill/>
                <a:ln w="19050" cap="flat">
                  <a:solidFill>
                    <a:schemeClr val="tx1"/>
                  </a:solidFill>
                  <a:prstDash val="solid"/>
                  <a:round/>
                  <a:headEnd type="none" w="lg" len="lg"/>
                  <a:tailEnd type="none" w="lg" len="lg"/>
                </a:ln>
              </p:spPr>
            </p:cxnSp>
            <p:sp>
              <p:nvSpPr>
                <p:cNvPr id="12" name="Shape 192"/>
                <p:cNvSpPr/>
                <p:nvPr/>
              </p:nvSpPr>
              <p:spPr>
                <a:xfrm>
                  <a:off x="3205052" y="3599062"/>
                  <a:ext cx="1121926" cy="295744"/>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 sz="2400" dirty="0">
                      <a:latin typeface="Times New Roman" panose="02020603050405020304" pitchFamily="18" charset="0"/>
                      <a:cs typeface="Times New Roman" panose="02020603050405020304" pitchFamily="18" charset="0"/>
                    </a:rPr>
                    <a:t>Animal</a:t>
                  </a:r>
                </a:p>
              </p:txBody>
            </p:sp>
            <p:sp>
              <p:nvSpPr>
                <p:cNvPr id="33" name="Shape 192">
                  <a:extLst>
                    <a:ext uri="{FF2B5EF4-FFF2-40B4-BE49-F238E27FC236}">
                      <a16:creationId xmlns:a16="http://schemas.microsoft.com/office/drawing/2014/main" id="{AD1EEFF9-0B6C-9F41-BDB0-D6DF220EA6CB}"/>
                    </a:ext>
                  </a:extLst>
                </p:cNvPr>
                <p:cNvSpPr/>
                <p:nvPr/>
              </p:nvSpPr>
              <p:spPr>
                <a:xfrm>
                  <a:off x="3205052" y="2886139"/>
                  <a:ext cx="1121926" cy="295744"/>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 sz="2400" dirty="0">
                      <a:latin typeface="Times New Roman" panose="02020603050405020304" pitchFamily="18" charset="0"/>
                      <a:cs typeface="Times New Roman" panose="02020603050405020304" pitchFamily="18" charset="0"/>
                    </a:rPr>
                    <a:t>Object</a:t>
                  </a:r>
                </a:p>
              </p:txBody>
            </p:sp>
          </p:grpSp>
          <p:sp>
            <p:nvSpPr>
              <p:cNvPr id="53" name="TextBox 52"/>
              <p:cNvSpPr txBox="1"/>
              <p:nvPr/>
            </p:nvSpPr>
            <p:spPr>
              <a:xfrm>
                <a:off x="4038600" y="3195935"/>
                <a:ext cx="2227593" cy="461665"/>
              </a:xfrm>
              <a:prstGeom prst="rect">
                <a:avLst/>
              </a:prstGeom>
              <a:noFill/>
            </p:spPr>
            <p:txBody>
              <a:bodyPr wrap="none" rtlCol="0">
                <a:spAutoFit/>
              </a:bodyPr>
              <a:lstStyle/>
              <a:p>
                <a:r>
                  <a:rPr lang="en-US" sz="2400" dirty="0">
                    <a:solidFill>
                      <a:srgbClr val="008000"/>
                    </a:solidFill>
                    <a:latin typeface="Times New Roman" panose="02020603050405020304" pitchFamily="18" charset="0"/>
                    <a:cs typeface="Times New Roman" panose="02020603050405020304" pitchFamily="18" charset="0"/>
                  </a:rPr>
                  <a:t>Draw it this way</a:t>
                </a:r>
              </a:p>
            </p:txBody>
          </p:sp>
        </p:grpSp>
        <p:cxnSp>
          <p:nvCxnSpPr>
            <p:cNvPr id="32" name="Shape 193">
              <a:extLst>
                <a:ext uri="{FF2B5EF4-FFF2-40B4-BE49-F238E27FC236}">
                  <a16:creationId xmlns:a16="http://schemas.microsoft.com/office/drawing/2014/main" id="{9AF6AF77-7252-AB4C-8D83-84ACA7742C34}"/>
                </a:ext>
              </a:extLst>
            </p:cNvPr>
            <p:cNvCxnSpPr/>
            <p:nvPr/>
          </p:nvCxnSpPr>
          <p:spPr>
            <a:xfrm>
              <a:off x="5257800" y="4011477"/>
              <a:ext cx="0" cy="304800"/>
            </a:xfrm>
            <a:prstGeom prst="straightConnector1">
              <a:avLst/>
            </a:prstGeom>
            <a:noFill/>
            <a:ln w="19050" cap="flat">
              <a:solidFill>
                <a:schemeClr val="tx1"/>
              </a:solidFill>
              <a:prstDash val="solid"/>
              <a:round/>
              <a:headEnd type="none" w="lg" len="lg"/>
              <a:tailEnd type="none" w="lg" len="lg"/>
            </a:ln>
          </p:spPr>
        </p:cxnSp>
      </p:grpSp>
      <p:grpSp>
        <p:nvGrpSpPr>
          <p:cNvPr id="63" name="Group 62"/>
          <p:cNvGrpSpPr/>
          <p:nvPr/>
        </p:nvGrpSpPr>
        <p:grpSpPr>
          <a:xfrm>
            <a:off x="5273354" y="3200400"/>
            <a:ext cx="3278072" cy="2667000"/>
            <a:chOff x="5273354" y="3200400"/>
            <a:chExt cx="3278072" cy="2667000"/>
          </a:xfrm>
        </p:grpSpPr>
        <p:sp>
          <p:nvSpPr>
            <p:cNvPr id="58" name="TextBox 57"/>
            <p:cNvSpPr txBox="1"/>
            <p:nvPr/>
          </p:nvSpPr>
          <p:spPr>
            <a:xfrm>
              <a:off x="6341626" y="3200400"/>
              <a:ext cx="2209800" cy="830997"/>
            </a:xfrm>
            <a:prstGeom prst="rect">
              <a:avLst/>
            </a:prstGeom>
            <a:noFill/>
          </p:spPr>
          <p:txBody>
            <a:bodyPr wrap="square" rtlCol="0">
              <a:spAutoFit/>
            </a:bodyPr>
            <a:lstStyle/>
            <a:p>
              <a:pPr algn="ctr"/>
              <a:r>
                <a:rPr lang="en-US" sz="2400" dirty="0">
                  <a:solidFill>
                    <a:srgbClr val="008000"/>
                  </a:solidFill>
                  <a:latin typeface="Times New Roman"/>
                  <a:cs typeface="Times New Roman"/>
                </a:rPr>
                <a:t>Add interface dimension</a:t>
              </a:r>
            </a:p>
          </p:txBody>
        </p:sp>
        <p:cxnSp>
          <p:nvCxnSpPr>
            <p:cNvPr id="59" name="Shape 191"/>
            <p:cNvCxnSpPr>
              <a:endCxn id="5" idx="0"/>
            </p:cNvCxnSpPr>
            <p:nvPr/>
          </p:nvCxnSpPr>
          <p:spPr>
            <a:xfrm flipH="1">
              <a:off x="5273354" y="5486400"/>
              <a:ext cx="1508446" cy="381000"/>
            </a:xfrm>
            <a:prstGeom prst="straightConnector1">
              <a:avLst/>
            </a:prstGeom>
            <a:noFill/>
            <a:ln w="19050" cap="flat">
              <a:solidFill>
                <a:schemeClr val="tx1"/>
              </a:solidFill>
              <a:prstDash val="solid"/>
              <a:round/>
              <a:headEnd type="none" w="lg" len="lg"/>
              <a:tailEnd type="none" w="lg" len="lg"/>
            </a:ln>
          </p:spPr>
        </p:cxnSp>
        <p:sp>
          <p:nvSpPr>
            <p:cNvPr id="62" name="Shape 192"/>
            <p:cNvSpPr/>
            <p:nvPr/>
          </p:nvSpPr>
          <p:spPr>
            <a:xfrm>
              <a:off x="6324600" y="5105400"/>
              <a:ext cx="1121926" cy="295744"/>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US" sz="2200" dirty="0">
                  <a:latin typeface="Times New Roman"/>
                  <a:cs typeface="Times New Roman"/>
                </a:rPr>
                <a:t>Speaker</a:t>
              </a:r>
              <a:endParaRPr lang="en" sz="2200" dirty="0">
                <a:latin typeface="Times New Roman"/>
                <a:cs typeface="Times New Roman"/>
              </a:endParaRPr>
            </a:p>
          </p:txBody>
        </p:sp>
      </p:grpSp>
      <p:cxnSp>
        <p:nvCxnSpPr>
          <p:cNvPr id="31" name="Shape 191">
            <a:extLst>
              <a:ext uri="{FF2B5EF4-FFF2-40B4-BE49-F238E27FC236}">
                <a16:creationId xmlns:a16="http://schemas.microsoft.com/office/drawing/2014/main" id="{5B011752-D2B7-1745-8CED-48E8B0D0E590}"/>
              </a:ext>
            </a:extLst>
          </p:cNvPr>
          <p:cNvCxnSpPr>
            <a:cxnSpLocks/>
          </p:cNvCxnSpPr>
          <p:nvPr/>
        </p:nvCxnSpPr>
        <p:spPr>
          <a:xfrm flipH="1" flipV="1">
            <a:off x="5638800" y="4011477"/>
            <a:ext cx="1143000" cy="958953"/>
          </a:xfrm>
          <a:prstGeom prst="straightConnector1">
            <a:avLst/>
          </a:prstGeom>
          <a:noFill/>
          <a:ln w="19050" cap="flat">
            <a:solidFill>
              <a:schemeClr val="tx1"/>
            </a:solidFill>
            <a:prstDash val="solid"/>
            <a:round/>
            <a:headEnd type="none" w="lg" len="lg"/>
            <a:tailEnd type="none" w="lg" len="lg"/>
          </a:ln>
        </p:spPr>
      </p:cxnSp>
    </p:spTree>
    <p:extLst>
      <p:ext uri="{BB962C8B-B14F-4D97-AF65-F5344CB8AC3E}">
        <p14:creationId xmlns:p14="http://schemas.microsoft.com/office/powerpoint/2010/main" val="2964684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10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63"/>
                                        </p:tgtEl>
                                        <p:attrNameLst>
                                          <p:attrName>style.visibility</p:attrName>
                                        </p:attrNameLst>
                                      </p:cBhvr>
                                      <p:to>
                                        <p:strVal val="visible"/>
                                      </p:to>
                                    </p:set>
                                  </p:childTnLst>
                                </p:cTn>
                              </p:par>
                              <p:par>
                                <p:cTn id="16" presetID="9" presetClass="entr" presetSubtype="0" fill="hold" nodeType="with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dissolve">
                                      <p:cBhvr>
                                        <p:cTn id="18"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22</a:t>
            </a:fld>
            <a:endParaRPr lang="en-US"/>
          </a:p>
        </p:txBody>
      </p:sp>
      <p:cxnSp>
        <p:nvCxnSpPr>
          <p:cNvPr id="13" name="Shape 193"/>
          <p:cNvCxnSpPr>
            <a:endCxn id="4" idx="0"/>
          </p:cNvCxnSpPr>
          <p:nvPr/>
        </p:nvCxnSpPr>
        <p:spPr>
          <a:xfrm>
            <a:off x="1752600" y="4800600"/>
            <a:ext cx="0" cy="304800"/>
          </a:xfrm>
          <a:prstGeom prst="straightConnector1">
            <a:avLst/>
          </a:prstGeom>
          <a:noFill/>
          <a:ln w="19050" cap="flat">
            <a:solidFill>
              <a:schemeClr val="tx1"/>
            </a:solidFill>
            <a:prstDash val="solid"/>
            <a:round/>
            <a:headEnd type="none" w="lg" len="lg"/>
            <a:tailEnd type="none" w="lg" len="lg"/>
          </a:ln>
        </p:spPr>
      </p:cxnSp>
      <p:sp>
        <p:nvSpPr>
          <p:cNvPr id="15" name="Shape 115"/>
          <p:cNvSpPr txBox="1">
            <a:spLocks/>
          </p:cNvSpPr>
          <p:nvPr/>
        </p:nvSpPr>
        <p:spPr>
          <a:xfrm>
            <a:off x="381000" y="381001"/>
            <a:ext cx="8229600" cy="457199"/>
          </a:xfrm>
          <a:prstGeom prst="rect">
            <a:avLst/>
          </a:prstGeom>
          <a:noFill/>
          <a:ln>
            <a:noFill/>
          </a:ln>
        </p:spPr>
        <p:txBody>
          <a:bodyPr vert="horz" lIns="91425" tIns="91425" rIns="91425" bIns="91425" anchor="b"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3200" dirty="0">
                <a:solidFill>
                  <a:srgbClr val="800000"/>
                </a:solidFill>
              </a:rPr>
              <a:t>Here’s what an object of class Human looks like</a:t>
            </a:r>
            <a:endParaRPr lang="en" sz="3200" dirty="0">
              <a:solidFill>
                <a:srgbClr val="800000"/>
              </a:solidFill>
            </a:endParaRPr>
          </a:p>
        </p:txBody>
      </p:sp>
      <p:sp>
        <p:nvSpPr>
          <p:cNvPr id="20" name="TextBox 19"/>
          <p:cNvSpPr txBox="1"/>
          <p:nvPr/>
        </p:nvSpPr>
        <p:spPr>
          <a:xfrm>
            <a:off x="228600" y="1066800"/>
            <a:ext cx="8001000" cy="1938992"/>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Human h= new Human();</a:t>
            </a:r>
          </a:p>
          <a:p>
            <a:r>
              <a:rPr lang="en-US" sz="2400" dirty="0">
                <a:solidFill>
                  <a:srgbClr val="3366FF"/>
                </a:solidFill>
                <a:latin typeface="Times New Roman" panose="02020603050405020304" pitchFamily="18" charset="0"/>
                <a:cs typeface="Times New Roman" panose="02020603050405020304" pitchFamily="18" charset="0"/>
              </a:rPr>
              <a:t>Object </a:t>
            </a:r>
            <a:r>
              <a:rPr lang="en-US" sz="2400" dirty="0" err="1">
                <a:solidFill>
                  <a:srgbClr val="3366FF"/>
                </a:solidFill>
                <a:latin typeface="Times New Roman" panose="02020603050405020304" pitchFamily="18" charset="0"/>
                <a:cs typeface="Times New Roman" panose="02020603050405020304" pitchFamily="18" charset="0"/>
              </a:rPr>
              <a:t>ob</a:t>
            </a:r>
            <a:r>
              <a:rPr lang="en-US" sz="2400" dirty="0">
                <a:solidFill>
                  <a:srgbClr val="3366FF"/>
                </a:solidFill>
                <a:latin typeface="Times New Roman" panose="02020603050405020304" pitchFamily="18" charset="0"/>
                <a:cs typeface="Times New Roman" panose="02020603050405020304" pitchFamily="18" charset="0"/>
              </a:rPr>
              <a:t>= h;</a:t>
            </a:r>
          </a:p>
          <a:p>
            <a:r>
              <a:rPr lang="en-US" sz="2400" dirty="0">
                <a:solidFill>
                  <a:srgbClr val="3366FF"/>
                </a:solidFill>
                <a:latin typeface="Times New Roman" panose="02020603050405020304" pitchFamily="18" charset="0"/>
                <a:cs typeface="Times New Roman" panose="02020603050405020304" pitchFamily="18" charset="0"/>
              </a:rPr>
              <a:t>Animal a= (Animal) </a:t>
            </a:r>
            <a:r>
              <a:rPr lang="en-US" sz="2400" dirty="0" err="1">
                <a:solidFill>
                  <a:srgbClr val="3366FF"/>
                </a:solidFill>
                <a:latin typeface="Times New Roman" panose="02020603050405020304" pitchFamily="18" charset="0"/>
                <a:cs typeface="Times New Roman" panose="02020603050405020304" pitchFamily="18" charset="0"/>
              </a:rPr>
              <a:t>ob</a:t>
            </a:r>
            <a:r>
              <a:rPr lang="en-US" sz="2400" dirty="0">
                <a:solidFill>
                  <a:srgbClr val="3366FF"/>
                </a:solidFill>
                <a:latin typeface="Times New Roman" panose="02020603050405020304" pitchFamily="18" charset="0"/>
                <a:cs typeface="Times New Roman" panose="02020603050405020304" pitchFamily="18" charset="0"/>
              </a:rPr>
              <a:t>;</a:t>
            </a:r>
          </a:p>
          <a:p>
            <a:r>
              <a:rPr lang="en-US" sz="2400" dirty="0">
                <a:solidFill>
                  <a:srgbClr val="3366FF"/>
                </a:solidFill>
                <a:latin typeface="Times New Roman" panose="02020603050405020304" pitchFamily="18" charset="0"/>
                <a:cs typeface="Times New Roman" panose="02020603050405020304" pitchFamily="18" charset="0"/>
              </a:rPr>
              <a:t>Mammal m=  h;</a:t>
            </a:r>
          </a:p>
          <a:p>
            <a:r>
              <a:rPr lang="en-US" sz="2400" dirty="0">
                <a:solidFill>
                  <a:srgbClr val="3366FF"/>
                </a:solidFill>
                <a:latin typeface="Times New Roman" panose="02020603050405020304" pitchFamily="18" charset="0"/>
                <a:cs typeface="Times New Roman" panose="02020603050405020304" pitchFamily="18" charset="0"/>
              </a:rPr>
              <a:t>Speaker s= h;</a:t>
            </a:r>
          </a:p>
        </p:txBody>
      </p:sp>
      <p:grpSp>
        <p:nvGrpSpPr>
          <p:cNvPr id="2" name="Group 1"/>
          <p:cNvGrpSpPr/>
          <p:nvPr/>
        </p:nvGrpSpPr>
        <p:grpSpPr>
          <a:xfrm>
            <a:off x="990600" y="3396712"/>
            <a:ext cx="2874526" cy="3004088"/>
            <a:chOff x="1295400" y="2634712"/>
            <a:chExt cx="2874526" cy="3004088"/>
          </a:xfrm>
        </p:grpSpPr>
        <p:grpSp>
          <p:nvGrpSpPr>
            <p:cNvPr id="18" name="Group 17"/>
            <p:cNvGrpSpPr/>
            <p:nvPr/>
          </p:nvGrpSpPr>
          <p:grpSpPr>
            <a:xfrm>
              <a:off x="1295400" y="2634712"/>
              <a:ext cx="1524000" cy="3004088"/>
              <a:chOff x="3052652" y="2576174"/>
              <a:chExt cx="1524000" cy="3004088"/>
            </a:xfrm>
          </p:grpSpPr>
          <p:sp>
            <p:nvSpPr>
              <p:cNvPr id="4" name="Shape 181"/>
              <p:cNvSpPr/>
              <p:nvPr/>
            </p:nvSpPr>
            <p:spPr>
              <a:xfrm>
                <a:off x="3052652" y="4284862"/>
                <a:ext cx="1524000" cy="457200"/>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 sz="2400" dirty="0">
                    <a:latin typeface="Times New Roman"/>
                    <a:cs typeface="Times New Roman"/>
                  </a:rPr>
                  <a:t>Mammal</a:t>
                </a:r>
              </a:p>
            </p:txBody>
          </p:sp>
          <p:sp>
            <p:nvSpPr>
              <p:cNvPr id="5" name="Shape 182"/>
              <p:cNvSpPr/>
              <p:nvPr/>
            </p:nvSpPr>
            <p:spPr>
              <a:xfrm>
                <a:off x="3222981" y="5123062"/>
                <a:ext cx="1214450" cy="457200"/>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 sz="2200" dirty="0">
                    <a:latin typeface="Times New Roman"/>
                    <a:cs typeface="Times New Roman"/>
                  </a:rPr>
                  <a:t>Human</a:t>
                </a:r>
              </a:p>
            </p:txBody>
          </p:sp>
          <p:cxnSp>
            <p:nvCxnSpPr>
              <p:cNvPr id="10" name="Shape 191"/>
              <p:cNvCxnSpPr>
                <a:endCxn id="5" idx="0"/>
              </p:cNvCxnSpPr>
              <p:nvPr/>
            </p:nvCxnSpPr>
            <p:spPr>
              <a:xfrm>
                <a:off x="3814652" y="4818262"/>
                <a:ext cx="0" cy="304800"/>
              </a:xfrm>
              <a:prstGeom prst="straightConnector1">
                <a:avLst/>
              </a:prstGeom>
              <a:noFill/>
              <a:ln w="19050" cap="flat">
                <a:solidFill>
                  <a:schemeClr val="tx1"/>
                </a:solidFill>
                <a:prstDash val="solid"/>
                <a:round/>
                <a:headEnd type="none" w="lg" len="lg"/>
                <a:tailEnd type="none" w="lg" len="lg"/>
              </a:ln>
            </p:spPr>
          </p:cxnSp>
          <p:sp>
            <p:nvSpPr>
              <p:cNvPr id="12" name="Shape 192"/>
              <p:cNvSpPr/>
              <p:nvPr/>
            </p:nvSpPr>
            <p:spPr>
              <a:xfrm>
                <a:off x="3205052" y="3599062"/>
                <a:ext cx="1121926" cy="295744"/>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 sz="2200" dirty="0"/>
                  <a:t>Animal</a:t>
                </a:r>
              </a:p>
            </p:txBody>
          </p:sp>
          <p:sp>
            <p:nvSpPr>
              <p:cNvPr id="21" name="Shape 192">
                <a:extLst>
                  <a:ext uri="{FF2B5EF4-FFF2-40B4-BE49-F238E27FC236}">
                    <a16:creationId xmlns:a16="http://schemas.microsoft.com/office/drawing/2014/main" id="{88BE5641-A7DE-E346-9182-51DE62476B8A}"/>
                  </a:ext>
                </a:extLst>
              </p:cNvPr>
              <p:cNvSpPr/>
              <p:nvPr/>
            </p:nvSpPr>
            <p:spPr>
              <a:xfrm>
                <a:off x="3205052" y="2576174"/>
                <a:ext cx="1121926" cy="295744"/>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 sz="2200" dirty="0"/>
                  <a:t>Object</a:t>
                </a:r>
              </a:p>
            </p:txBody>
          </p:sp>
        </p:grpSp>
        <p:grpSp>
          <p:nvGrpSpPr>
            <p:cNvPr id="63" name="Group 62"/>
            <p:cNvGrpSpPr/>
            <p:nvPr/>
          </p:nvGrpSpPr>
          <p:grpSpPr>
            <a:xfrm>
              <a:off x="2072954" y="4495800"/>
              <a:ext cx="2096972" cy="685800"/>
              <a:chOff x="2072954" y="4495800"/>
              <a:chExt cx="2096972" cy="685800"/>
            </a:xfrm>
          </p:grpSpPr>
          <p:cxnSp>
            <p:nvCxnSpPr>
              <p:cNvPr id="59" name="Shape 191"/>
              <p:cNvCxnSpPr>
                <a:stCxn id="62" idx="2"/>
                <a:endCxn id="5" idx="0"/>
              </p:cNvCxnSpPr>
              <p:nvPr/>
            </p:nvCxnSpPr>
            <p:spPr>
              <a:xfrm flipH="1">
                <a:off x="2072954" y="4791544"/>
                <a:ext cx="1536009" cy="390056"/>
              </a:xfrm>
              <a:prstGeom prst="straightConnector1">
                <a:avLst/>
              </a:prstGeom>
              <a:noFill/>
              <a:ln w="19050" cap="flat">
                <a:solidFill>
                  <a:schemeClr val="tx1"/>
                </a:solidFill>
                <a:prstDash val="solid"/>
                <a:round/>
                <a:headEnd type="none" w="lg" len="lg"/>
                <a:tailEnd type="none" w="lg" len="lg"/>
              </a:ln>
            </p:spPr>
          </p:cxnSp>
          <p:sp>
            <p:nvSpPr>
              <p:cNvPr id="62" name="Shape 192"/>
              <p:cNvSpPr/>
              <p:nvPr/>
            </p:nvSpPr>
            <p:spPr>
              <a:xfrm>
                <a:off x="3048000" y="4495800"/>
                <a:ext cx="1121926" cy="295744"/>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US" sz="2200" dirty="0">
                    <a:latin typeface="Times New Roman"/>
                    <a:cs typeface="Times New Roman"/>
                  </a:rPr>
                  <a:t>Speaker</a:t>
                </a:r>
                <a:endParaRPr lang="en" sz="2200" dirty="0">
                  <a:latin typeface="Times New Roman"/>
                  <a:cs typeface="Times New Roman"/>
                </a:endParaRPr>
              </a:p>
            </p:txBody>
          </p:sp>
        </p:grpSp>
      </p:grpSp>
      <p:sp>
        <p:nvSpPr>
          <p:cNvPr id="7" name="TextBox 6"/>
          <p:cNvSpPr txBox="1"/>
          <p:nvPr/>
        </p:nvSpPr>
        <p:spPr>
          <a:xfrm>
            <a:off x="4648200" y="1219200"/>
            <a:ext cx="3352800" cy="830997"/>
          </a:xfrm>
          <a:prstGeom prst="rect">
            <a:avLst/>
          </a:prstGeom>
          <a:noFill/>
        </p:spPr>
        <p:txBody>
          <a:bodyPr wrap="square" rtlCol="0">
            <a:spAutoFit/>
          </a:bodyPr>
          <a:lstStyle/>
          <a:p>
            <a:r>
              <a:rPr lang="en-US" sz="2400" dirty="0">
                <a:latin typeface="Times New Roman"/>
                <a:cs typeface="Times New Roman"/>
              </a:rPr>
              <a:t>h, </a:t>
            </a:r>
            <a:r>
              <a:rPr lang="en-US" sz="2400" dirty="0" err="1">
                <a:latin typeface="Times New Roman"/>
                <a:cs typeface="Times New Roman"/>
              </a:rPr>
              <a:t>ob</a:t>
            </a:r>
            <a:r>
              <a:rPr lang="en-US" sz="2400" dirty="0">
                <a:latin typeface="Times New Roman"/>
                <a:cs typeface="Times New Roman"/>
              </a:rPr>
              <a:t>, a, m, and w all point to the same object.</a:t>
            </a:r>
          </a:p>
        </p:txBody>
      </p:sp>
      <p:sp>
        <p:nvSpPr>
          <p:cNvPr id="16" name="TextBox 15"/>
          <p:cNvSpPr txBox="1"/>
          <p:nvPr/>
        </p:nvSpPr>
        <p:spPr>
          <a:xfrm>
            <a:off x="4648200" y="2514600"/>
            <a:ext cx="3352800" cy="1200328"/>
          </a:xfrm>
          <a:prstGeom prst="rect">
            <a:avLst/>
          </a:prstGeom>
          <a:noFill/>
        </p:spPr>
        <p:txBody>
          <a:bodyPr wrap="square" rtlCol="0">
            <a:spAutoFit/>
          </a:bodyPr>
          <a:lstStyle/>
          <a:p>
            <a:r>
              <a:rPr lang="en-US" sz="2400" dirty="0">
                <a:latin typeface="Times New Roman"/>
                <a:cs typeface="Times New Roman"/>
              </a:rPr>
              <a:t>The object can be (and is) cast to any “partition” in it: h, </a:t>
            </a:r>
            <a:r>
              <a:rPr lang="en-US" sz="2400" dirty="0" err="1">
                <a:latin typeface="Times New Roman"/>
                <a:cs typeface="Times New Roman"/>
              </a:rPr>
              <a:t>ob</a:t>
            </a:r>
            <a:r>
              <a:rPr lang="en-US" sz="2400" dirty="0">
                <a:latin typeface="Times New Roman"/>
                <a:cs typeface="Times New Roman"/>
              </a:rPr>
              <a:t>, a, m, and w.</a:t>
            </a:r>
          </a:p>
        </p:txBody>
      </p:sp>
      <p:sp>
        <p:nvSpPr>
          <p:cNvPr id="17" name="TextBox 16"/>
          <p:cNvSpPr txBox="1"/>
          <p:nvPr/>
        </p:nvSpPr>
        <p:spPr>
          <a:xfrm>
            <a:off x="4658659" y="4133672"/>
            <a:ext cx="3352800" cy="1938992"/>
          </a:xfrm>
          <a:prstGeom prst="rect">
            <a:avLst/>
          </a:prstGeom>
          <a:noFill/>
        </p:spPr>
        <p:txBody>
          <a:bodyPr wrap="square" rtlCol="0">
            <a:spAutoFit/>
          </a:bodyPr>
          <a:lstStyle/>
          <a:p>
            <a:r>
              <a:rPr lang="en-US" sz="2400" dirty="0">
                <a:latin typeface="Times New Roman"/>
                <a:cs typeface="Times New Roman"/>
              </a:rPr>
              <a:t>Upward casts: can be implicit; inserted by Java</a:t>
            </a:r>
          </a:p>
          <a:p>
            <a:endParaRPr lang="en-US" sz="2400" dirty="0">
              <a:latin typeface="Times New Roman"/>
              <a:cs typeface="Times New Roman"/>
            </a:endParaRPr>
          </a:p>
          <a:p>
            <a:r>
              <a:rPr lang="en-US" sz="2400" dirty="0">
                <a:latin typeface="Times New Roman"/>
                <a:cs typeface="Times New Roman"/>
              </a:rPr>
              <a:t>Downward casts: must be explicit</a:t>
            </a:r>
          </a:p>
        </p:txBody>
      </p:sp>
      <p:cxnSp>
        <p:nvCxnSpPr>
          <p:cNvPr id="22" name="Shape 193">
            <a:extLst>
              <a:ext uri="{FF2B5EF4-FFF2-40B4-BE49-F238E27FC236}">
                <a16:creationId xmlns:a16="http://schemas.microsoft.com/office/drawing/2014/main" id="{6A669C67-75DC-DA46-A49B-4BE6F63F0CFC}"/>
              </a:ext>
            </a:extLst>
          </p:cNvPr>
          <p:cNvCxnSpPr/>
          <p:nvPr/>
        </p:nvCxnSpPr>
        <p:spPr>
          <a:xfrm>
            <a:off x="1752600" y="3870701"/>
            <a:ext cx="0" cy="304800"/>
          </a:xfrm>
          <a:prstGeom prst="straightConnector1">
            <a:avLst/>
          </a:prstGeom>
          <a:noFill/>
          <a:ln w="19050" cap="flat">
            <a:solidFill>
              <a:schemeClr val="tx1"/>
            </a:solidFill>
            <a:prstDash val="solid"/>
            <a:round/>
            <a:headEnd type="none" w="lg" len="lg"/>
            <a:tailEnd type="none" w="lg" len="lg"/>
          </a:ln>
        </p:spPr>
      </p:cxnSp>
      <p:cxnSp>
        <p:nvCxnSpPr>
          <p:cNvPr id="23" name="Shape 191">
            <a:extLst>
              <a:ext uri="{FF2B5EF4-FFF2-40B4-BE49-F238E27FC236}">
                <a16:creationId xmlns:a16="http://schemas.microsoft.com/office/drawing/2014/main" id="{71DC4C94-BA08-2341-A845-E163ECBD809B}"/>
              </a:ext>
            </a:extLst>
          </p:cNvPr>
          <p:cNvCxnSpPr>
            <a:cxnSpLocks/>
          </p:cNvCxnSpPr>
          <p:nvPr/>
        </p:nvCxnSpPr>
        <p:spPr>
          <a:xfrm flipH="1" flipV="1">
            <a:off x="2133600" y="3870701"/>
            <a:ext cx="1170564" cy="1234700"/>
          </a:xfrm>
          <a:prstGeom prst="straightConnector1">
            <a:avLst/>
          </a:prstGeom>
          <a:noFill/>
          <a:ln w="19050" cap="flat">
            <a:solidFill>
              <a:schemeClr val="tx1"/>
            </a:solidFill>
            <a:prstDash val="solid"/>
            <a:round/>
            <a:headEnd type="none" w="lg" len="lg"/>
            <a:tailEnd type="none" w="lg" len="lg"/>
          </a:ln>
        </p:spPr>
      </p:cxnSp>
    </p:spTree>
    <p:extLst>
      <p:ext uri="{BB962C8B-B14F-4D97-AF65-F5344CB8AC3E}">
        <p14:creationId xmlns:p14="http://schemas.microsoft.com/office/powerpoint/2010/main" val="2152827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dissolv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dissolve">
                                      <p:cBhvr>
                                        <p:cTn id="1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6" grpId="0"/>
      <p:bldP spid="1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23</a:t>
            </a:fld>
            <a:endParaRPr lang="en-US"/>
          </a:p>
        </p:txBody>
      </p:sp>
      <p:sp>
        <p:nvSpPr>
          <p:cNvPr id="15" name="Shape 115"/>
          <p:cNvSpPr txBox="1">
            <a:spLocks/>
          </p:cNvSpPr>
          <p:nvPr/>
        </p:nvSpPr>
        <p:spPr>
          <a:xfrm>
            <a:off x="381000" y="381001"/>
            <a:ext cx="8229600" cy="457199"/>
          </a:xfrm>
          <a:prstGeom prst="rect">
            <a:avLst/>
          </a:prstGeom>
          <a:noFill/>
          <a:ln>
            <a:noFill/>
          </a:ln>
        </p:spPr>
        <p:txBody>
          <a:bodyPr vert="horz" lIns="91425" tIns="91425" rIns="91425" bIns="91425" anchor="b"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3200" dirty="0">
                <a:solidFill>
                  <a:srgbClr val="800000"/>
                </a:solidFill>
              </a:rPr>
              <a:t>A real use of interface: sorting</a:t>
            </a:r>
            <a:endParaRPr lang="en" sz="3200" dirty="0">
              <a:solidFill>
                <a:srgbClr val="800000"/>
              </a:solidFill>
            </a:endParaRPr>
          </a:p>
        </p:txBody>
      </p:sp>
      <p:sp>
        <p:nvSpPr>
          <p:cNvPr id="6" name="TextBox 5"/>
          <p:cNvSpPr txBox="1"/>
          <p:nvPr/>
        </p:nvSpPr>
        <p:spPr>
          <a:xfrm>
            <a:off x="52615" y="1033429"/>
            <a:ext cx="7948010" cy="1508105"/>
          </a:xfrm>
          <a:prstGeom prst="rect">
            <a:avLst/>
          </a:prstGeom>
          <a:noFill/>
        </p:spPr>
        <p:txBody>
          <a:bodyPr wrap="none" rtlCol="0">
            <a:spAutoFit/>
          </a:bodyPr>
          <a:lstStyle/>
          <a:p>
            <a:pPr>
              <a:spcBef>
                <a:spcPts val="1200"/>
              </a:spcBef>
            </a:pPr>
            <a:r>
              <a:rPr lang="en-US" sz="2400" dirty="0">
                <a:latin typeface="Times New Roman" panose="02020603050405020304" pitchFamily="18" charset="0"/>
                <a:cs typeface="Times New Roman" panose="02020603050405020304" pitchFamily="18" charset="0"/>
              </a:rPr>
              <a:t>Consider an array of Shapes: want to sort by increasing area</a:t>
            </a:r>
          </a:p>
          <a:p>
            <a:pPr>
              <a:spcBef>
                <a:spcPts val="1200"/>
              </a:spcBef>
            </a:pPr>
            <a:r>
              <a:rPr lang="en-US" sz="2400" dirty="0">
                <a:latin typeface="Times New Roman" panose="02020603050405020304" pitchFamily="18" charset="0"/>
                <a:cs typeface="Times New Roman" panose="02020603050405020304" pitchFamily="18" charset="0"/>
              </a:rPr>
              <a:t>Consider an array of </a:t>
            </a:r>
            <a:r>
              <a:rPr lang="en-US" sz="2400" b="1" dirty="0" err="1">
                <a:latin typeface="Times New Roman" panose="02020603050405020304" pitchFamily="18" charset="0"/>
                <a:cs typeface="Times New Roman" panose="02020603050405020304" pitchFamily="18" charset="0"/>
              </a:rPr>
              <a:t>int</a:t>
            </a:r>
            <a:r>
              <a:rPr lang="en-US" sz="2400" dirty="0" err="1">
                <a:latin typeface="Times New Roman" panose="02020603050405020304" pitchFamily="18" charset="0"/>
                <a:cs typeface="Times New Roman" panose="02020603050405020304" pitchFamily="18" charset="0"/>
              </a:rPr>
              <a:t>s</a:t>
            </a:r>
            <a:r>
              <a:rPr lang="en-US" sz="2400" dirty="0">
                <a:latin typeface="Times New Roman" panose="02020603050405020304" pitchFamily="18" charset="0"/>
                <a:cs typeface="Times New Roman" panose="02020603050405020304" pitchFamily="18" charset="0"/>
              </a:rPr>
              <a:t>: want to sort them in increasing order</a:t>
            </a:r>
          </a:p>
          <a:p>
            <a:pPr>
              <a:spcBef>
                <a:spcPts val="1200"/>
              </a:spcBef>
            </a:pPr>
            <a:r>
              <a:rPr lang="en-US" sz="2400" dirty="0">
                <a:latin typeface="Times New Roman" panose="02020603050405020304" pitchFamily="18" charset="0"/>
                <a:cs typeface="Times New Roman" panose="02020603050405020304" pitchFamily="18" charset="0"/>
              </a:rPr>
              <a:t>Consider an array of Dates: want to put in chronological order</a:t>
            </a:r>
          </a:p>
        </p:txBody>
      </p:sp>
      <p:sp>
        <p:nvSpPr>
          <p:cNvPr id="7" name="TextBox 6"/>
          <p:cNvSpPr txBox="1"/>
          <p:nvPr/>
        </p:nvSpPr>
        <p:spPr>
          <a:xfrm>
            <a:off x="381000" y="2934344"/>
            <a:ext cx="8534400" cy="1569660"/>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We don’t want to write three different sorting procedures!</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The sorting procedure should be the same in all cases. </a:t>
            </a:r>
            <a:r>
              <a:rPr lang="en-US" sz="2400" dirty="0">
                <a:solidFill>
                  <a:srgbClr val="0000FF"/>
                </a:solidFill>
                <a:latin typeface="Times New Roman" panose="02020603050405020304" pitchFamily="18" charset="0"/>
                <a:cs typeface="Times New Roman" panose="02020603050405020304" pitchFamily="18" charset="0"/>
              </a:rPr>
              <a:t>What differs is how elements of the array are compared</a:t>
            </a:r>
            <a:r>
              <a:rPr lang="en-US" sz="2400" dirty="0">
                <a:latin typeface="Times New Roman" panose="02020603050405020304" pitchFamily="18" charset="0"/>
                <a:cs typeface="Times New Roman" panose="02020603050405020304" pitchFamily="18" charset="0"/>
              </a:rPr>
              <a:t>.</a:t>
            </a:r>
          </a:p>
        </p:txBody>
      </p:sp>
      <p:sp>
        <p:nvSpPr>
          <p:cNvPr id="9" name="TextBox 8"/>
          <p:cNvSpPr txBox="1"/>
          <p:nvPr/>
        </p:nvSpPr>
        <p:spPr>
          <a:xfrm>
            <a:off x="838200" y="4908812"/>
            <a:ext cx="7620000" cy="830997"/>
          </a:xfrm>
          <a:prstGeom prst="rect">
            <a:avLst/>
          </a:prstGeom>
          <a:noFill/>
        </p:spPr>
        <p:txBody>
          <a:bodyPr wrap="square" rtlCol="0">
            <a:spAutoFit/>
          </a:bodyPr>
          <a:lstStyle/>
          <a:p>
            <a:r>
              <a:rPr lang="en-US" sz="2400" dirty="0">
                <a:solidFill>
                  <a:srgbClr val="CB3D3D"/>
                </a:solidFill>
                <a:latin typeface="Times New Roman" panose="02020603050405020304" pitchFamily="18" charset="0"/>
                <a:cs typeface="Times New Roman" panose="02020603050405020304" pitchFamily="18" charset="0"/>
              </a:rPr>
              <a:t>So, write ONE sort procedure, tell it the function to be used to compare elements. </a:t>
            </a:r>
            <a:r>
              <a:rPr lang="en-US" sz="2400" dirty="0">
                <a:solidFill>
                  <a:srgbClr val="FF0000"/>
                </a:solidFill>
                <a:latin typeface="Times New Roman" panose="02020603050405020304" pitchFamily="18" charset="0"/>
                <a:cs typeface="Times New Roman" panose="02020603050405020304" pitchFamily="18" charset="0"/>
              </a:rPr>
              <a:t>To do that, we will use an interface.</a:t>
            </a:r>
          </a:p>
        </p:txBody>
      </p:sp>
    </p:spTree>
    <p:extLst>
      <p:ext uri="{BB962C8B-B14F-4D97-AF65-F5344CB8AC3E}">
        <p14:creationId xmlns:p14="http://schemas.microsoft.com/office/powerpoint/2010/main" val="475369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0-#ppt_w/2"/>
                                          </p:val>
                                        </p:tav>
                                        <p:tav tm="100000">
                                          <p:val>
                                            <p:strVal val="#ppt_x"/>
                                          </p:val>
                                        </p:tav>
                                      </p:tavLst>
                                    </p:anim>
                                    <p:anim calcmode="lin" valueType="num">
                                      <p:cBhvr additive="base">
                                        <p:cTn id="8" dur="500" fill="hold"/>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24</a:t>
            </a:fld>
            <a:endParaRPr lang="en-US"/>
          </a:p>
        </p:txBody>
      </p:sp>
      <p:sp>
        <p:nvSpPr>
          <p:cNvPr id="15" name="Shape 115"/>
          <p:cNvSpPr txBox="1">
            <a:spLocks/>
          </p:cNvSpPr>
          <p:nvPr/>
        </p:nvSpPr>
        <p:spPr>
          <a:xfrm>
            <a:off x="381000" y="381001"/>
            <a:ext cx="8229600" cy="457199"/>
          </a:xfrm>
          <a:prstGeom prst="rect">
            <a:avLst/>
          </a:prstGeom>
          <a:noFill/>
          <a:ln>
            <a:noFill/>
          </a:ln>
        </p:spPr>
        <p:txBody>
          <a:bodyPr vert="horz" lIns="91425" tIns="91425" rIns="91425" bIns="91425" anchor="b"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3600" dirty="0">
                <a:solidFill>
                  <a:srgbClr val="800000"/>
                </a:solidFill>
              </a:rPr>
              <a:t>Interface </a:t>
            </a:r>
            <a:r>
              <a:rPr lang="en-US" sz="3600" b="1" dirty="0">
                <a:solidFill>
                  <a:srgbClr val="800000"/>
                </a:solidFill>
              </a:rPr>
              <a:t>Comparable</a:t>
            </a:r>
            <a:endParaRPr lang="en" sz="3600" b="1" dirty="0">
              <a:solidFill>
                <a:srgbClr val="800000"/>
              </a:solidFill>
            </a:endParaRPr>
          </a:p>
        </p:txBody>
      </p:sp>
      <p:sp>
        <p:nvSpPr>
          <p:cNvPr id="6" name="TextBox 5"/>
          <p:cNvSpPr txBox="1"/>
          <p:nvPr/>
        </p:nvSpPr>
        <p:spPr>
          <a:xfrm>
            <a:off x="230537" y="1051521"/>
            <a:ext cx="5176417" cy="461665"/>
          </a:xfrm>
          <a:prstGeom prst="rect">
            <a:avLst/>
          </a:prstGeom>
          <a:noFill/>
        </p:spPr>
        <p:txBody>
          <a:bodyPr wrap="none" rtlCol="0">
            <a:spAutoFit/>
          </a:bodyPr>
          <a:lstStyle/>
          <a:p>
            <a:r>
              <a:rPr lang="en-US" sz="2400" dirty="0">
                <a:latin typeface="Times New Roman" panose="02020603050405020304" pitchFamily="18" charset="0"/>
                <a:cs typeface="Times New Roman" panose="02020603050405020304" pitchFamily="18" charset="0"/>
              </a:rPr>
              <a:t>Package </a:t>
            </a:r>
            <a:r>
              <a:rPr lang="en-US" sz="2400" dirty="0" err="1">
                <a:latin typeface="Times New Roman" panose="02020603050405020304" pitchFamily="18" charset="0"/>
                <a:cs typeface="Times New Roman" panose="02020603050405020304" pitchFamily="18" charset="0"/>
              </a:rPr>
              <a:t>java.lang</a:t>
            </a:r>
            <a:r>
              <a:rPr lang="en-US" sz="2400" dirty="0">
                <a:latin typeface="Times New Roman" panose="02020603050405020304" pitchFamily="18" charset="0"/>
                <a:cs typeface="Times New Roman" panose="02020603050405020304" pitchFamily="18" charset="0"/>
              </a:rPr>
              <a:t> contains this interface</a:t>
            </a:r>
          </a:p>
        </p:txBody>
      </p:sp>
      <p:sp>
        <p:nvSpPr>
          <p:cNvPr id="8" name="Rectangle 7"/>
          <p:cNvSpPr/>
          <p:nvPr/>
        </p:nvSpPr>
        <p:spPr>
          <a:xfrm>
            <a:off x="266700" y="1788062"/>
            <a:ext cx="8877300" cy="3268587"/>
          </a:xfrm>
          <a:prstGeom prst="rect">
            <a:avLst/>
          </a:prstGeom>
        </p:spPr>
        <p:txBody>
          <a:bodyPr wrap="square">
            <a:spAutoFit/>
          </a:bodyPr>
          <a:lstStyle/>
          <a:p>
            <a:pPr>
              <a:buNone/>
            </a:pPr>
            <a:r>
              <a:rPr lang="en" sz="2400" b="1" dirty="0">
                <a:solidFill>
                  <a:srgbClr val="1155CC"/>
                </a:solidFill>
                <a:latin typeface="Times New Roman" panose="02020603050405020304" pitchFamily="18" charset="0"/>
                <a:ea typeface="Courier New"/>
                <a:cs typeface="Times New Roman" panose="02020603050405020304" pitchFamily="18" charset="0"/>
                <a:sym typeface="Courier New"/>
              </a:rPr>
              <a:t>public interface </a:t>
            </a:r>
            <a:r>
              <a:rPr lang="en" sz="2400" dirty="0">
                <a:solidFill>
                  <a:srgbClr val="1155CC"/>
                </a:solidFill>
                <a:latin typeface="Times New Roman" panose="02020603050405020304" pitchFamily="18" charset="0"/>
                <a:ea typeface="Courier New"/>
                <a:cs typeface="Times New Roman" panose="02020603050405020304" pitchFamily="18" charset="0"/>
                <a:sym typeface="Courier New"/>
              </a:rPr>
              <a:t>Comparable {</a:t>
            </a:r>
            <a:endParaRPr lang="en-US" sz="2400" dirty="0">
              <a:solidFill>
                <a:srgbClr val="1155CC"/>
              </a:solidFill>
              <a:latin typeface="Times New Roman" panose="02020603050405020304" pitchFamily="18" charset="0"/>
              <a:ea typeface="Courier New"/>
              <a:cs typeface="Times New Roman" panose="02020603050405020304" pitchFamily="18" charset="0"/>
              <a:sym typeface="Courier New"/>
            </a:endParaRPr>
          </a:p>
          <a:p>
            <a:pPr>
              <a:buNone/>
            </a:pPr>
            <a:r>
              <a:rPr lang="en-US" sz="2400" dirty="0">
                <a:solidFill>
                  <a:srgbClr val="1155CC"/>
                </a:solidFill>
                <a:latin typeface="Times New Roman" panose="02020603050405020304" pitchFamily="18" charset="0"/>
                <a:ea typeface="Courier New"/>
                <a:cs typeface="Times New Roman" panose="02020603050405020304" pitchFamily="18" charset="0"/>
                <a:sym typeface="Courier New"/>
              </a:rPr>
              <a:t>    </a:t>
            </a:r>
            <a:r>
              <a:rPr lang="en" sz="2400" dirty="0">
                <a:solidFill>
                  <a:srgbClr val="38761D"/>
                </a:solidFill>
                <a:latin typeface="Times New Roman" panose="02020603050405020304" pitchFamily="18" charset="0"/>
                <a:ea typeface="Courier New"/>
                <a:cs typeface="Times New Roman" panose="02020603050405020304" pitchFamily="18" charset="0"/>
                <a:sym typeface="Courier New"/>
              </a:rPr>
              <a:t>/** = a negative integer if this object &lt; c,</a:t>
            </a:r>
          </a:p>
          <a:p>
            <a:pPr>
              <a:lnSpc>
                <a:spcPct val="115000"/>
              </a:lnSpc>
              <a:buNone/>
            </a:pPr>
            <a:r>
              <a:rPr lang="en" sz="2400" dirty="0">
                <a:solidFill>
                  <a:srgbClr val="38761D"/>
                </a:solidFill>
                <a:latin typeface="Times New Roman" panose="02020603050405020304" pitchFamily="18" charset="0"/>
                <a:ea typeface="Courier New"/>
                <a:cs typeface="Times New Roman" panose="02020603050405020304" pitchFamily="18" charset="0"/>
                <a:sym typeface="Courier New"/>
              </a:rPr>
              <a:t>          = 0 if this object = c,</a:t>
            </a:r>
          </a:p>
          <a:p>
            <a:pPr>
              <a:lnSpc>
                <a:spcPct val="115000"/>
              </a:lnSpc>
              <a:buNone/>
            </a:pPr>
            <a:r>
              <a:rPr lang="en" sz="2400" dirty="0">
                <a:solidFill>
                  <a:srgbClr val="38761D"/>
                </a:solidFill>
                <a:latin typeface="Times New Roman" panose="02020603050405020304" pitchFamily="18" charset="0"/>
                <a:ea typeface="Courier New"/>
                <a:cs typeface="Times New Roman" panose="02020603050405020304" pitchFamily="18" charset="0"/>
                <a:sym typeface="Courier New"/>
              </a:rPr>
              <a:t>          = a positive integer if this object &gt; c.</a:t>
            </a:r>
          </a:p>
          <a:p>
            <a:pPr>
              <a:lnSpc>
                <a:spcPct val="115000"/>
              </a:lnSpc>
              <a:buNone/>
            </a:pPr>
            <a:r>
              <a:rPr lang="en" sz="2400" dirty="0">
                <a:solidFill>
                  <a:srgbClr val="38761D"/>
                </a:solidFill>
                <a:latin typeface="Times New Roman" panose="02020603050405020304" pitchFamily="18" charset="0"/>
                <a:ea typeface="Courier New"/>
                <a:cs typeface="Times New Roman" panose="02020603050405020304" pitchFamily="18" charset="0"/>
                <a:sym typeface="Courier New"/>
              </a:rPr>
              <a:t>     </a:t>
            </a:r>
            <a:r>
              <a:rPr lang="en-US" sz="2400" dirty="0">
                <a:solidFill>
                  <a:srgbClr val="38761D"/>
                </a:solidFill>
                <a:latin typeface="Times New Roman" panose="02020603050405020304" pitchFamily="18" charset="0"/>
                <a:ea typeface="Courier New"/>
                <a:cs typeface="Times New Roman" panose="02020603050405020304" pitchFamily="18" charset="0"/>
                <a:sym typeface="Courier New"/>
              </a:rPr>
              <a:t>     </a:t>
            </a:r>
            <a:r>
              <a:rPr lang="en" sz="2400" dirty="0">
                <a:solidFill>
                  <a:srgbClr val="38761D"/>
                </a:solidFill>
                <a:latin typeface="Times New Roman" panose="02020603050405020304" pitchFamily="18" charset="0"/>
                <a:ea typeface="Courier New"/>
                <a:cs typeface="Times New Roman" panose="02020603050405020304" pitchFamily="18" charset="0"/>
                <a:sym typeface="Courier New"/>
              </a:rPr>
              <a:t>Throw a ClassCastException if c can</a:t>
            </a:r>
            <a:r>
              <a:rPr lang="en-US" sz="2400" dirty="0">
                <a:solidFill>
                  <a:srgbClr val="38761D"/>
                </a:solidFill>
                <a:latin typeface="Times New Roman" panose="02020603050405020304" pitchFamily="18" charset="0"/>
                <a:ea typeface="Courier New"/>
                <a:cs typeface="Times New Roman" panose="02020603050405020304" pitchFamily="18" charset="0"/>
                <a:sym typeface="Courier New"/>
              </a:rPr>
              <a:t>’</a:t>
            </a:r>
            <a:r>
              <a:rPr lang="en" sz="2400" dirty="0">
                <a:solidFill>
                  <a:srgbClr val="38761D"/>
                </a:solidFill>
                <a:latin typeface="Times New Roman" panose="02020603050405020304" pitchFamily="18" charset="0"/>
                <a:ea typeface="Courier New"/>
                <a:cs typeface="Times New Roman" panose="02020603050405020304" pitchFamily="18" charset="0"/>
                <a:sym typeface="Courier New"/>
              </a:rPr>
              <a:t>t</a:t>
            </a:r>
          </a:p>
          <a:p>
            <a:pPr>
              <a:lnSpc>
                <a:spcPct val="115000"/>
              </a:lnSpc>
              <a:buNone/>
            </a:pPr>
            <a:r>
              <a:rPr lang="en" sz="2400" dirty="0">
                <a:solidFill>
                  <a:srgbClr val="38761D"/>
                </a:solidFill>
                <a:latin typeface="Times New Roman" panose="02020603050405020304" pitchFamily="18" charset="0"/>
                <a:ea typeface="Courier New"/>
                <a:cs typeface="Times New Roman" panose="02020603050405020304" pitchFamily="18" charset="0"/>
                <a:sym typeface="Courier New"/>
              </a:rPr>
              <a:t>      	   be cast to the class of this object.</a:t>
            </a:r>
            <a:r>
              <a:rPr lang="en-US" sz="2400" dirty="0">
                <a:solidFill>
                  <a:srgbClr val="38761D"/>
                </a:solidFill>
                <a:latin typeface="Times New Roman" panose="02020603050405020304" pitchFamily="18" charset="0"/>
                <a:ea typeface="Courier New"/>
                <a:cs typeface="Times New Roman" panose="02020603050405020304" pitchFamily="18" charset="0"/>
                <a:sym typeface="Courier New"/>
              </a:rPr>
              <a:t> </a:t>
            </a:r>
            <a:r>
              <a:rPr lang="en" sz="2400" dirty="0">
                <a:solidFill>
                  <a:srgbClr val="38761D"/>
                </a:solidFill>
                <a:latin typeface="Times New Roman" panose="02020603050405020304" pitchFamily="18" charset="0"/>
                <a:ea typeface="Courier New"/>
                <a:cs typeface="Times New Roman" panose="02020603050405020304" pitchFamily="18" charset="0"/>
                <a:sym typeface="Courier New"/>
              </a:rPr>
              <a:t>*/</a:t>
            </a:r>
          </a:p>
          <a:p>
            <a:pPr>
              <a:buNone/>
            </a:pPr>
            <a:r>
              <a:rPr lang="en-US" sz="2400" b="1" dirty="0">
                <a:solidFill>
                  <a:srgbClr val="1155CC"/>
                </a:solidFill>
                <a:latin typeface="Times New Roman" panose="02020603050405020304" pitchFamily="18" charset="0"/>
                <a:ea typeface="Courier New"/>
                <a:cs typeface="Times New Roman" panose="02020603050405020304" pitchFamily="18" charset="0"/>
                <a:sym typeface="Courier New"/>
              </a:rPr>
              <a:t>  </a:t>
            </a:r>
            <a:r>
              <a:rPr lang="en" sz="2400" b="1" dirty="0">
                <a:solidFill>
                  <a:srgbClr val="1155CC"/>
                </a:solidFill>
                <a:latin typeface="Times New Roman" panose="02020603050405020304" pitchFamily="18" charset="0"/>
                <a:ea typeface="Courier New"/>
                <a:cs typeface="Times New Roman" panose="02020603050405020304" pitchFamily="18" charset="0"/>
                <a:sym typeface="Courier New"/>
              </a:rPr>
              <a:t>int </a:t>
            </a:r>
            <a:r>
              <a:rPr lang="en" sz="2400" dirty="0" err="1">
                <a:solidFill>
                  <a:srgbClr val="1155CC"/>
                </a:solidFill>
                <a:latin typeface="Times New Roman" panose="02020603050405020304" pitchFamily="18" charset="0"/>
                <a:ea typeface="Courier New"/>
                <a:cs typeface="Times New Roman" panose="02020603050405020304" pitchFamily="18" charset="0"/>
                <a:sym typeface="Courier New"/>
              </a:rPr>
              <a:t>compareTo</a:t>
            </a:r>
            <a:r>
              <a:rPr lang="en" sz="2400" dirty="0">
                <a:solidFill>
                  <a:srgbClr val="1155CC"/>
                </a:solidFill>
                <a:latin typeface="Times New Roman" panose="02020603050405020304" pitchFamily="18" charset="0"/>
                <a:ea typeface="Courier New"/>
                <a:cs typeface="Times New Roman" panose="02020603050405020304" pitchFamily="18" charset="0"/>
                <a:sym typeface="Courier New"/>
              </a:rPr>
              <a:t>(Object c);</a:t>
            </a:r>
          </a:p>
          <a:p>
            <a:pPr>
              <a:buNone/>
            </a:pPr>
            <a:r>
              <a:rPr lang="en" sz="2400" dirty="0">
                <a:solidFill>
                  <a:srgbClr val="1155CC"/>
                </a:solidFill>
                <a:latin typeface="Times New Roman" panose="02020603050405020304" pitchFamily="18" charset="0"/>
                <a:ea typeface="Courier New"/>
                <a:cs typeface="Times New Roman" panose="02020603050405020304" pitchFamily="18" charset="0"/>
                <a:sym typeface="Courier New"/>
              </a:rPr>
              <a:t>}</a:t>
            </a:r>
          </a:p>
        </p:txBody>
      </p:sp>
    </p:spTree>
    <p:extLst>
      <p:ext uri="{BB962C8B-B14F-4D97-AF65-F5344CB8AC3E}">
        <p14:creationId xmlns:p14="http://schemas.microsoft.com/office/powerpoint/2010/main" val="30161876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hape 115"/>
          <p:cNvSpPr txBox="1">
            <a:spLocks/>
          </p:cNvSpPr>
          <p:nvPr/>
        </p:nvSpPr>
        <p:spPr>
          <a:xfrm>
            <a:off x="381000" y="381001"/>
            <a:ext cx="8229600" cy="457199"/>
          </a:xfrm>
          <a:prstGeom prst="rect">
            <a:avLst/>
          </a:prstGeom>
          <a:noFill/>
          <a:ln>
            <a:noFill/>
          </a:ln>
        </p:spPr>
        <p:txBody>
          <a:bodyPr vert="horz" lIns="91425" tIns="91425" rIns="91425" bIns="91425" anchor="b"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3200" dirty="0">
                <a:solidFill>
                  <a:srgbClr val="800000"/>
                </a:solidFill>
              </a:rPr>
              <a:t>Real example: Comparable</a:t>
            </a:r>
            <a:endParaRPr lang="en" sz="3200" dirty="0">
              <a:solidFill>
                <a:srgbClr val="800000"/>
              </a:solidFill>
            </a:endParaRPr>
          </a:p>
        </p:txBody>
      </p:sp>
      <p:sp>
        <p:nvSpPr>
          <p:cNvPr id="6" name="TextBox 5"/>
          <p:cNvSpPr txBox="1"/>
          <p:nvPr/>
        </p:nvSpPr>
        <p:spPr>
          <a:xfrm>
            <a:off x="304800" y="762000"/>
            <a:ext cx="5547737" cy="461665"/>
          </a:xfrm>
          <a:prstGeom prst="rect">
            <a:avLst/>
          </a:prstGeom>
          <a:noFill/>
        </p:spPr>
        <p:txBody>
          <a:bodyPr wrap="none" rtlCol="0">
            <a:spAutoFit/>
          </a:bodyPr>
          <a:lstStyle/>
          <a:p>
            <a:r>
              <a:rPr lang="en-US" sz="2400" dirty="0">
                <a:latin typeface="Times New Roman"/>
                <a:cs typeface="Times New Roman"/>
              </a:rPr>
              <a:t>We implement Comparable in class Shape</a:t>
            </a:r>
          </a:p>
        </p:txBody>
      </p:sp>
      <p:sp>
        <p:nvSpPr>
          <p:cNvPr id="7" name="Shape 68"/>
          <p:cNvSpPr txBox="1"/>
          <p:nvPr/>
        </p:nvSpPr>
        <p:spPr>
          <a:xfrm>
            <a:off x="76200" y="1295400"/>
            <a:ext cx="8305800" cy="1828800"/>
          </a:xfrm>
          <a:prstGeom prst="rect">
            <a:avLst/>
          </a:prstGeom>
          <a:noFill/>
          <a:ln>
            <a:noFill/>
          </a:ln>
        </p:spPr>
        <p:txBody>
          <a:bodyPr lIns="91425" tIns="91425" rIns="91425" bIns="91425" anchor="t" anchorCtr="0">
            <a:noAutofit/>
          </a:bodyPr>
          <a:lstStyle/>
          <a:p>
            <a:r>
              <a:rPr lang="en" sz="2400" dirty="0">
                <a:solidFill>
                  <a:srgbClr val="1155CC"/>
                </a:solidFill>
                <a:latin typeface="Times New Roman" panose="02020603050405020304" pitchFamily="18" charset="0"/>
                <a:ea typeface="Courier New"/>
                <a:cs typeface="Times New Roman" panose="02020603050405020304" pitchFamily="18" charset="0"/>
                <a:sym typeface="Courier New"/>
              </a:rPr>
              <a:t>public </a:t>
            </a:r>
            <a:r>
              <a:rPr lang="en-US" sz="2400" dirty="0">
                <a:solidFill>
                  <a:srgbClr val="FF3300"/>
                </a:solidFill>
                <a:latin typeface="Times New Roman" panose="02020603050405020304" pitchFamily="18" charset="0"/>
                <a:ea typeface="Courier New"/>
                <a:cs typeface="Times New Roman" panose="02020603050405020304" pitchFamily="18" charset="0"/>
                <a:sym typeface="Courier New"/>
              </a:rPr>
              <a:t>abstract</a:t>
            </a:r>
            <a:r>
              <a:rPr lang="en-US" sz="2400" dirty="0">
                <a:solidFill>
                  <a:srgbClr val="1155CC"/>
                </a:solidFill>
                <a:latin typeface="Times New Roman" panose="02020603050405020304" pitchFamily="18" charset="0"/>
                <a:ea typeface="Courier New"/>
                <a:cs typeface="Times New Roman" panose="02020603050405020304" pitchFamily="18" charset="0"/>
                <a:sym typeface="Courier New"/>
              </a:rPr>
              <a:t> class Shape                                             {</a:t>
            </a:r>
          </a:p>
          <a:p>
            <a:r>
              <a:rPr lang="en-US" sz="2400" dirty="0">
                <a:solidFill>
                  <a:srgbClr val="1155CC"/>
                </a:solidFill>
                <a:latin typeface="Times New Roman" panose="02020603050405020304" pitchFamily="18" charset="0"/>
                <a:ea typeface="Courier New"/>
                <a:cs typeface="Times New Roman" panose="02020603050405020304" pitchFamily="18" charset="0"/>
                <a:sym typeface="Courier New"/>
              </a:rPr>
              <a:t>         </a:t>
            </a:r>
            <a:r>
              <a:rPr lang="mr-IN" sz="2400" dirty="0">
                <a:solidFill>
                  <a:srgbClr val="1155CC"/>
                </a:solidFill>
                <a:latin typeface="Times New Roman" panose="02020603050405020304" pitchFamily="18" charset="0"/>
                <a:ea typeface="Courier New"/>
                <a:cs typeface="Times New Roman"/>
                <a:sym typeface="Courier New"/>
              </a:rPr>
              <a:t>…</a:t>
            </a:r>
            <a:endParaRPr lang="en-US" sz="2400" dirty="0">
              <a:solidFill>
                <a:srgbClr val="1155CC"/>
              </a:solidFill>
              <a:latin typeface="Times New Roman" panose="02020603050405020304" pitchFamily="18" charset="0"/>
              <a:ea typeface="Courier New"/>
              <a:cs typeface="Times New Roman" panose="02020603050405020304" pitchFamily="18" charset="0"/>
              <a:sym typeface="Courier New"/>
            </a:endParaRPr>
          </a:p>
          <a:p>
            <a:r>
              <a:rPr lang="en-US" sz="2400" dirty="0">
                <a:solidFill>
                  <a:srgbClr val="00B050"/>
                </a:solidFill>
                <a:latin typeface="Times New Roman" panose="02020603050405020304" pitchFamily="18" charset="0"/>
                <a:ea typeface="Courier New"/>
                <a:cs typeface="Times New Roman" panose="02020603050405020304" pitchFamily="18" charset="0"/>
                <a:sym typeface="Courier New"/>
              </a:rPr>
              <a:t>         /** Return area of this shape */</a:t>
            </a:r>
          </a:p>
          <a:p>
            <a:r>
              <a:rPr lang="en-US" sz="2400" dirty="0">
                <a:solidFill>
                  <a:srgbClr val="1155CC"/>
                </a:solidFill>
                <a:latin typeface="Times New Roman" panose="02020603050405020304" pitchFamily="18" charset="0"/>
                <a:ea typeface="Courier New"/>
                <a:cs typeface="Times New Roman" panose="02020603050405020304" pitchFamily="18" charset="0"/>
                <a:sym typeface="Courier New"/>
              </a:rPr>
              <a:t>        public </a:t>
            </a:r>
            <a:r>
              <a:rPr lang="en-US" sz="2400" dirty="0">
                <a:solidFill>
                  <a:srgbClr val="FF3300"/>
                </a:solidFill>
                <a:latin typeface="Times New Roman" panose="02020603050405020304" pitchFamily="18" charset="0"/>
                <a:ea typeface="Courier New"/>
                <a:cs typeface="Times New Roman" panose="02020603050405020304" pitchFamily="18" charset="0"/>
                <a:sym typeface="Courier New"/>
              </a:rPr>
              <a:t>abstract</a:t>
            </a:r>
            <a:r>
              <a:rPr lang="en-US" sz="2400" dirty="0">
                <a:solidFill>
                  <a:srgbClr val="1155CC"/>
                </a:solidFill>
                <a:latin typeface="Times New Roman" panose="02020603050405020304" pitchFamily="18" charset="0"/>
                <a:ea typeface="Courier New"/>
                <a:cs typeface="Times New Roman" panose="02020603050405020304" pitchFamily="18" charset="0"/>
                <a:sym typeface="Courier New"/>
              </a:rPr>
              <a:t> </a:t>
            </a:r>
            <a:r>
              <a:rPr lang="en" sz="2400" dirty="0">
                <a:solidFill>
                  <a:srgbClr val="1155CC"/>
                </a:solidFill>
                <a:latin typeface="Times New Roman" panose="02020603050405020304" pitchFamily="18" charset="0"/>
                <a:ea typeface="Courier New"/>
                <a:cs typeface="Times New Roman" panose="02020603050405020304" pitchFamily="18" charset="0"/>
                <a:sym typeface="Courier New"/>
              </a:rPr>
              <a:t>double area() </a:t>
            </a:r>
            <a:r>
              <a:rPr lang="en-US" sz="2400" dirty="0">
                <a:solidFill>
                  <a:srgbClr val="1155CC"/>
                </a:solidFill>
                <a:latin typeface="Times New Roman" panose="02020603050405020304" pitchFamily="18" charset="0"/>
                <a:ea typeface="Courier New"/>
                <a:cs typeface="Times New Roman" panose="02020603050405020304" pitchFamily="18" charset="0"/>
                <a:sym typeface="Courier New"/>
              </a:rPr>
              <a:t>;</a:t>
            </a:r>
          </a:p>
          <a:p>
            <a:endParaRPr lang="en-US" sz="2400" dirty="0">
              <a:solidFill>
                <a:srgbClr val="1155CC"/>
              </a:solidFill>
              <a:latin typeface="Times New Roman" panose="02020603050405020304" pitchFamily="18" charset="0"/>
              <a:ea typeface="Courier New"/>
              <a:cs typeface="Times New Roman" panose="02020603050405020304" pitchFamily="18" charset="0"/>
              <a:sym typeface="Courier New"/>
            </a:endParaRPr>
          </a:p>
          <a:p>
            <a:endParaRPr lang="en-US" sz="2400" dirty="0">
              <a:solidFill>
                <a:srgbClr val="1155CC"/>
              </a:solidFill>
              <a:latin typeface="Times New Roman" panose="02020603050405020304" pitchFamily="18" charset="0"/>
              <a:ea typeface="Courier New"/>
              <a:cs typeface="Times New Roman" panose="02020603050405020304" pitchFamily="18" charset="0"/>
              <a:sym typeface="Courier New"/>
            </a:endParaRPr>
          </a:p>
          <a:p>
            <a:endParaRPr lang="en-US" sz="2400" dirty="0">
              <a:solidFill>
                <a:srgbClr val="1155CC"/>
              </a:solidFill>
              <a:latin typeface="Times New Roman" panose="02020603050405020304" pitchFamily="18" charset="0"/>
              <a:ea typeface="Courier New"/>
              <a:cs typeface="Times New Roman" panose="02020603050405020304" pitchFamily="18" charset="0"/>
              <a:sym typeface="Courier New"/>
            </a:endParaRPr>
          </a:p>
          <a:p>
            <a:endParaRPr lang="en-US" sz="2400" dirty="0">
              <a:solidFill>
                <a:srgbClr val="1155CC"/>
              </a:solidFill>
              <a:latin typeface="Times New Roman" panose="02020603050405020304" pitchFamily="18" charset="0"/>
              <a:ea typeface="Courier New"/>
              <a:cs typeface="Times New Roman" panose="02020603050405020304" pitchFamily="18" charset="0"/>
              <a:sym typeface="Courier New"/>
            </a:endParaRPr>
          </a:p>
          <a:p>
            <a:endParaRPr lang="en-US" sz="2400" dirty="0">
              <a:solidFill>
                <a:srgbClr val="1155CC"/>
              </a:solidFill>
              <a:latin typeface="Times New Roman" panose="02020603050405020304" pitchFamily="18" charset="0"/>
              <a:ea typeface="Courier New"/>
              <a:cs typeface="Times New Roman" panose="02020603050405020304" pitchFamily="18" charset="0"/>
              <a:sym typeface="Courier New"/>
            </a:endParaRPr>
          </a:p>
          <a:p>
            <a:endParaRPr lang="en-US" sz="2400" dirty="0">
              <a:solidFill>
                <a:srgbClr val="1155CC"/>
              </a:solidFill>
              <a:latin typeface="Times New Roman" panose="02020603050405020304" pitchFamily="18" charset="0"/>
              <a:ea typeface="Courier New"/>
              <a:cs typeface="Times New Roman" panose="02020603050405020304" pitchFamily="18" charset="0"/>
              <a:sym typeface="Courier New"/>
            </a:endParaRPr>
          </a:p>
          <a:p>
            <a:endParaRPr lang="en-US" sz="2400" dirty="0">
              <a:solidFill>
                <a:srgbClr val="1155CC"/>
              </a:solidFill>
              <a:latin typeface="Times New Roman" panose="02020603050405020304" pitchFamily="18" charset="0"/>
              <a:ea typeface="Courier New"/>
              <a:cs typeface="Times New Roman" panose="02020603050405020304" pitchFamily="18" charset="0"/>
              <a:sym typeface="Courier New"/>
            </a:endParaRPr>
          </a:p>
          <a:p>
            <a:endParaRPr lang="en-US" sz="2400" dirty="0">
              <a:solidFill>
                <a:srgbClr val="1155CC"/>
              </a:solidFill>
              <a:latin typeface="Times New Roman" panose="02020603050405020304" pitchFamily="18" charset="0"/>
              <a:ea typeface="Courier New"/>
              <a:cs typeface="Times New Roman" panose="02020603050405020304" pitchFamily="18" charset="0"/>
              <a:sym typeface="Courier New"/>
            </a:endParaRPr>
          </a:p>
          <a:p>
            <a:endParaRPr lang="en-US" sz="2400" dirty="0">
              <a:solidFill>
                <a:srgbClr val="1155CC"/>
              </a:solidFill>
              <a:latin typeface="Times New Roman" panose="02020603050405020304" pitchFamily="18" charset="0"/>
              <a:ea typeface="Courier New"/>
              <a:cs typeface="Times New Roman" panose="02020603050405020304" pitchFamily="18" charset="0"/>
              <a:sym typeface="Courier New"/>
            </a:endParaRPr>
          </a:p>
          <a:p>
            <a:endParaRPr lang="en-US" sz="2400" dirty="0">
              <a:solidFill>
                <a:srgbClr val="1155CC"/>
              </a:solidFill>
              <a:latin typeface="Times New Roman" panose="02020603050405020304" pitchFamily="18" charset="0"/>
              <a:ea typeface="Courier New"/>
              <a:cs typeface="Times New Roman" panose="02020603050405020304" pitchFamily="18" charset="0"/>
              <a:sym typeface="Courier New"/>
            </a:endParaRPr>
          </a:p>
          <a:p>
            <a:r>
              <a:rPr lang="en-US" sz="2400" dirty="0">
                <a:solidFill>
                  <a:srgbClr val="1155CC"/>
                </a:solidFill>
                <a:latin typeface="Times New Roman" panose="02020603050405020304" pitchFamily="18" charset="0"/>
                <a:ea typeface="Courier New"/>
                <a:cs typeface="Times New Roman" panose="02020603050405020304" pitchFamily="18" charset="0"/>
                <a:sym typeface="Courier New"/>
              </a:rPr>
              <a:t>}</a:t>
            </a:r>
            <a:endParaRPr lang="en" sz="2400" dirty="0">
              <a:solidFill>
                <a:srgbClr val="1155CC"/>
              </a:solidFill>
              <a:latin typeface="Times New Roman" panose="02020603050405020304" pitchFamily="18" charset="0"/>
              <a:ea typeface="Courier New"/>
              <a:cs typeface="Times New Roman" panose="02020603050405020304" pitchFamily="18" charset="0"/>
              <a:sym typeface="Courier New"/>
            </a:endParaRPr>
          </a:p>
        </p:txBody>
      </p:sp>
      <p:sp>
        <p:nvSpPr>
          <p:cNvPr id="9" name="Shape 68"/>
          <p:cNvSpPr txBox="1"/>
          <p:nvPr/>
        </p:nvSpPr>
        <p:spPr>
          <a:xfrm>
            <a:off x="609600" y="3160475"/>
            <a:ext cx="8534400" cy="2402126"/>
          </a:xfrm>
          <a:prstGeom prst="rect">
            <a:avLst/>
          </a:prstGeom>
          <a:noFill/>
          <a:ln>
            <a:noFill/>
          </a:ln>
        </p:spPr>
        <p:txBody>
          <a:bodyPr lIns="91425" tIns="91425" rIns="91425" bIns="91425" anchor="t" anchorCtr="0">
            <a:noAutofit/>
          </a:bodyPr>
          <a:lstStyle/>
          <a:p>
            <a:r>
              <a:rPr lang="en-US" sz="2400" dirty="0">
                <a:solidFill>
                  <a:srgbClr val="00B050"/>
                </a:solidFill>
                <a:latin typeface="Times New Roman" panose="02020603050405020304" pitchFamily="18" charset="0"/>
                <a:ea typeface="Courier New"/>
                <a:cs typeface="Times New Roman" panose="02020603050405020304" pitchFamily="18" charset="0"/>
                <a:sym typeface="Courier New"/>
              </a:rPr>
              <a:t>/** See previous slide*/</a:t>
            </a:r>
          </a:p>
          <a:p>
            <a:r>
              <a:rPr lang="en" sz="2400" dirty="0">
                <a:solidFill>
                  <a:srgbClr val="1155CC"/>
                </a:solidFill>
                <a:latin typeface="Times New Roman" panose="02020603050405020304" pitchFamily="18" charset="0"/>
                <a:ea typeface="Courier New"/>
                <a:cs typeface="Times New Roman" panose="02020603050405020304" pitchFamily="18" charset="0"/>
                <a:sym typeface="Courier New"/>
              </a:rPr>
              <a:t>public</a:t>
            </a:r>
            <a:r>
              <a:rPr lang="en-US" sz="2400" dirty="0">
                <a:solidFill>
                  <a:srgbClr val="1155CC"/>
                </a:solidFill>
                <a:latin typeface="Times New Roman" panose="02020603050405020304" pitchFamily="18" charset="0"/>
                <a:ea typeface="Courier New"/>
                <a:cs typeface="Times New Roman" panose="02020603050405020304" pitchFamily="18" charset="0"/>
                <a:sym typeface="Courier New"/>
              </a:rPr>
              <a:t> int </a:t>
            </a:r>
            <a:r>
              <a:rPr lang="en-US" sz="2400" dirty="0" err="1">
                <a:solidFill>
                  <a:srgbClr val="1155CC"/>
                </a:solidFill>
                <a:latin typeface="Times New Roman" panose="02020603050405020304" pitchFamily="18" charset="0"/>
                <a:ea typeface="Courier New"/>
                <a:cs typeface="Times New Roman" panose="02020603050405020304" pitchFamily="18" charset="0"/>
                <a:sym typeface="Courier New"/>
              </a:rPr>
              <a:t>compareTo</a:t>
            </a:r>
            <a:r>
              <a:rPr lang="en-US" sz="2400" dirty="0">
                <a:solidFill>
                  <a:srgbClr val="1155CC"/>
                </a:solidFill>
                <a:latin typeface="Times New Roman" panose="02020603050405020304" pitchFamily="18" charset="0"/>
                <a:ea typeface="Courier New"/>
                <a:cs typeface="Times New Roman" panose="02020603050405020304" pitchFamily="18" charset="0"/>
                <a:sym typeface="Courier New"/>
              </a:rPr>
              <a:t>(Object c) {</a:t>
            </a:r>
          </a:p>
          <a:p>
            <a:r>
              <a:rPr lang="en-US" sz="2400" dirty="0">
                <a:solidFill>
                  <a:srgbClr val="1155CC"/>
                </a:solidFill>
                <a:latin typeface="Times New Roman" panose="02020603050405020304" pitchFamily="18" charset="0"/>
                <a:ea typeface="Courier New"/>
                <a:cs typeface="Times New Roman" panose="02020603050405020304" pitchFamily="18" charset="0"/>
                <a:sym typeface="Courier New"/>
              </a:rPr>
              <a:t>     Shape s= (Shape) c;</a:t>
            </a:r>
          </a:p>
          <a:p>
            <a:r>
              <a:rPr lang="en-US" sz="2400" dirty="0">
                <a:solidFill>
                  <a:srgbClr val="1155CC"/>
                </a:solidFill>
                <a:latin typeface="Times New Roman" panose="02020603050405020304" pitchFamily="18" charset="0"/>
                <a:ea typeface="Courier New"/>
                <a:cs typeface="Times New Roman" panose="02020603050405020304" pitchFamily="18" charset="0"/>
                <a:sym typeface="Courier New"/>
              </a:rPr>
              <a:t>     double diff= area() – </a:t>
            </a:r>
            <a:r>
              <a:rPr lang="en-US" sz="2400" dirty="0" err="1">
                <a:solidFill>
                  <a:srgbClr val="1155CC"/>
                </a:solidFill>
                <a:latin typeface="Times New Roman" panose="02020603050405020304" pitchFamily="18" charset="0"/>
                <a:ea typeface="Courier New"/>
                <a:cs typeface="Times New Roman" panose="02020603050405020304" pitchFamily="18" charset="0"/>
                <a:sym typeface="Courier New"/>
              </a:rPr>
              <a:t>s.area</a:t>
            </a:r>
            <a:r>
              <a:rPr lang="en-US" sz="2400" dirty="0">
                <a:solidFill>
                  <a:srgbClr val="1155CC"/>
                </a:solidFill>
                <a:latin typeface="Times New Roman" panose="02020603050405020304" pitchFamily="18" charset="0"/>
                <a:ea typeface="Courier New"/>
                <a:cs typeface="Times New Roman" panose="02020603050405020304" pitchFamily="18" charset="0"/>
                <a:sym typeface="Courier New"/>
              </a:rPr>
              <a:t>();</a:t>
            </a:r>
          </a:p>
          <a:p>
            <a:r>
              <a:rPr lang="en-US" sz="2400" dirty="0">
                <a:solidFill>
                  <a:srgbClr val="1155CC"/>
                </a:solidFill>
                <a:latin typeface="Times New Roman" panose="02020603050405020304" pitchFamily="18" charset="0"/>
                <a:ea typeface="Courier New"/>
                <a:cs typeface="Times New Roman" panose="02020603050405020304" pitchFamily="18" charset="0"/>
                <a:sym typeface="Courier New"/>
              </a:rPr>
              <a:t>     return  diff == 0 ? 0 : (diff &lt; 0 ? -1 : 1);</a:t>
            </a:r>
          </a:p>
          <a:p>
            <a:r>
              <a:rPr lang="en-US" sz="2400" dirty="0">
                <a:solidFill>
                  <a:srgbClr val="1155CC"/>
                </a:solidFill>
                <a:latin typeface="Times New Roman" panose="02020603050405020304" pitchFamily="18" charset="0"/>
                <a:ea typeface="Courier New"/>
                <a:cs typeface="Times New Roman" panose="02020603050405020304" pitchFamily="18" charset="0"/>
                <a:sym typeface="Courier New"/>
              </a:rPr>
              <a:t>}</a:t>
            </a:r>
            <a:endParaRPr lang="en" sz="2400" dirty="0">
              <a:solidFill>
                <a:srgbClr val="1155CC"/>
              </a:solidFill>
              <a:latin typeface="Times New Roman" panose="02020603050405020304" pitchFamily="18" charset="0"/>
              <a:ea typeface="Courier New"/>
              <a:cs typeface="Times New Roman" panose="02020603050405020304" pitchFamily="18" charset="0"/>
              <a:sym typeface="Courier New"/>
            </a:endParaRPr>
          </a:p>
        </p:txBody>
      </p:sp>
      <p:sp>
        <p:nvSpPr>
          <p:cNvPr id="10" name="TextBox 9"/>
          <p:cNvSpPr txBox="1"/>
          <p:nvPr/>
        </p:nvSpPr>
        <p:spPr>
          <a:xfrm>
            <a:off x="3657600" y="1367135"/>
            <a:ext cx="3196709" cy="461665"/>
          </a:xfrm>
          <a:prstGeom prst="rect">
            <a:avLst/>
          </a:prstGeom>
          <a:noFill/>
        </p:spPr>
        <p:txBody>
          <a:bodyPr wrap="none" rtlCol="0">
            <a:spAutoFit/>
          </a:bodyPr>
          <a:lstStyle/>
          <a:p>
            <a:r>
              <a:rPr lang="en-US" sz="2400" dirty="0">
                <a:latin typeface="Times New Roman" panose="02020603050405020304" pitchFamily="18" charset="0"/>
                <a:cs typeface="Times New Roman" panose="02020603050405020304" pitchFamily="18" charset="0"/>
              </a:rPr>
              <a:t>implements Comparable</a:t>
            </a:r>
          </a:p>
        </p:txBody>
      </p:sp>
      <p:grpSp>
        <p:nvGrpSpPr>
          <p:cNvPr id="5" name="Group 4">
            <a:extLst>
              <a:ext uri="{FF2B5EF4-FFF2-40B4-BE49-F238E27FC236}">
                <a16:creationId xmlns:a16="http://schemas.microsoft.com/office/drawing/2014/main" id="{4AB2E3EE-AC26-5A40-A71B-58023708B053}"/>
              </a:ext>
            </a:extLst>
          </p:cNvPr>
          <p:cNvGrpSpPr/>
          <p:nvPr/>
        </p:nvGrpSpPr>
        <p:grpSpPr>
          <a:xfrm>
            <a:off x="3581400" y="2761110"/>
            <a:ext cx="4655570" cy="1569660"/>
            <a:chOff x="3581400" y="2761110"/>
            <a:chExt cx="4655570" cy="1569660"/>
          </a:xfrm>
        </p:grpSpPr>
        <p:sp>
          <p:nvSpPr>
            <p:cNvPr id="2" name="TextBox 1">
              <a:extLst>
                <a:ext uri="{FF2B5EF4-FFF2-40B4-BE49-F238E27FC236}">
                  <a16:creationId xmlns:a16="http://schemas.microsoft.com/office/drawing/2014/main" id="{9C77CF98-E67B-F947-8C06-8EFFEC8F544F}"/>
                </a:ext>
              </a:extLst>
            </p:cNvPr>
            <p:cNvSpPr txBox="1"/>
            <p:nvPr/>
          </p:nvSpPr>
          <p:spPr>
            <a:xfrm>
              <a:off x="5471647" y="2761110"/>
              <a:ext cx="2765323" cy="1569660"/>
            </a:xfrm>
            <a:prstGeom prst="rect">
              <a:avLst/>
            </a:prstGeom>
            <a:solidFill>
              <a:schemeClr val="accent3">
                <a:lumMod val="20000"/>
                <a:lumOff val="80000"/>
              </a:schemeClr>
            </a:solidFill>
            <a:ln w="12700">
              <a:solidFill>
                <a:schemeClr val="tx1"/>
              </a:solidFill>
            </a:ln>
          </p:spPr>
          <p:txBody>
            <a:bodyPr wrap="square" rtlCol="0">
              <a:spAutoFit/>
            </a:bodyPr>
            <a:lstStyle/>
            <a:p>
              <a:r>
                <a:rPr lang="en-US" sz="2400" dirty="0">
                  <a:solidFill>
                    <a:srgbClr val="C00000"/>
                  </a:solidFill>
                  <a:latin typeface="Times New Roman" panose="02020603050405020304" pitchFamily="18" charset="0"/>
                  <a:cs typeface="Times New Roman" panose="02020603050405020304" pitchFamily="18" charset="0"/>
                </a:rPr>
                <a:t>If c can’t be cast to Shape, a </a:t>
              </a:r>
              <a:r>
                <a:rPr lang="en-US" sz="2400" dirty="0" err="1">
                  <a:solidFill>
                    <a:srgbClr val="C00000"/>
                  </a:solidFill>
                  <a:latin typeface="Times New Roman" panose="02020603050405020304" pitchFamily="18" charset="0"/>
                  <a:cs typeface="Times New Roman" panose="02020603050405020304" pitchFamily="18" charset="0"/>
                </a:rPr>
                <a:t>ClassCastException</a:t>
              </a:r>
              <a:r>
                <a:rPr lang="en-US" sz="2400" dirty="0">
                  <a:solidFill>
                    <a:srgbClr val="C00000"/>
                  </a:solidFill>
                  <a:latin typeface="Times New Roman" panose="02020603050405020304" pitchFamily="18" charset="0"/>
                  <a:cs typeface="Times New Roman" panose="02020603050405020304" pitchFamily="18" charset="0"/>
                </a:rPr>
                <a:t> is thrown</a:t>
              </a:r>
            </a:p>
          </p:txBody>
        </p:sp>
        <p:cxnSp>
          <p:nvCxnSpPr>
            <p:cNvPr id="4" name="Straight Connector 3">
              <a:extLst>
                <a:ext uri="{FF2B5EF4-FFF2-40B4-BE49-F238E27FC236}">
                  <a16:creationId xmlns:a16="http://schemas.microsoft.com/office/drawing/2014/main" id="{3EFDC976-30C2-4A4B-BAFD-7E595A31DF9F}"/>
                </a:ext>
              </a:extLst>
            </p:cNvPr>
            <p:cNvCxnSpPr>
              <a:cxnSpLocks/>
            </p:cNvCxnSpPr>
            <p:nvPr/>
          </p:nvCxnSpPr>
          <p:spPr>
            <a:xfrm flipH="1">
              <a:off x="3581400" y="3657600"/>
              <a:ext cx="1890248" cy="493475"/>
            </a:xfrm>
            <a:prstGeom prst="line">
              <a:avLst/>
            </a:prstGeom>
            <a:ln w="698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07426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dissolv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26</a:t>
            </a:fld>
            <a:endParaRPr lang="en-US"/>
          </a:p>
        </p:txBody>
      </p:sp>
      <p:sp>
        <p:nvSpPr>
          <p:cNvPr id="15" name="Shape 115"/>
          <p:cNvSpPr txBox="1">
            <a:spLocks/>
          </p:cNvSpPr>
          <p:nvPr/>
        </p:nvSpPr>
        <p:spPr>
          <a:xfrm>
            <a:off x="381000" y="381001"/>
            <a:ext cx="8229600" cy="457199"/>
          </a:xfrm>
          <a:prstGeom prst="rect">
            <a:avLst/>
          </a:prstGeom>
          <a:noFill/>
          <a:ln>
            <a:noFill/>
          </a:ln>
        </p:spPr>
        <p:txBody>
          <a:bodyPr vert="horz" lIns="91425" tIns="91425" rIns="91425" bIns="91425" anchor="b"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3200" dirty="0" err="1">
                <a:solidFill>
                  <a:srgbClr val="800000"/>
                </a:solidFill>
              </a:rPr>
              <a:t>Arrays.sort</a:t>
            </a:r>
            <a:r>
              <a:rPr lang="en-US" sz="3200" dirty="0">
                <a:solidFill>
                  <a:srgbClr val="800000"/>
                </a:solidFill>
              </a:rPr>
              <a:t> has this method</a:t>
            </a:r>
            <a:endParaRPr lang="en" sz="3200" dirty="0">
              <a:solidFill>
                <a:srgbClr val="800000"/>
              </a:solidFill>
            </a:endParaRPr>
          </a:p>
        </p:txBody>
      </p:sp>
      <p:sp>
        <p:nvSpPr>
          <p:cNvPr id="6" name="TextBox 5"/>
          <p:cNvSpPr txBox="1"/>
          <p:nvPr/>
        </p:nvSpPr>
        <p:spPr>
          <a:xfrm>
            <a:off x="533400" y="1188810"/>
            <a:ext cx="8305800" cy="1569660"/>
          </a:xfrm>
          <a:prstGeom prst="rect">
            <a:avLst/>
          </a:prstGeom>
          <a:noFill/>
        </p:spPr>
        <p:txBody>
          <a:bodyPr wrap="square" rtlCol="0">
            <a:spAutoFit/>
          </a:bodyPr>
          <a:lstStyle/>
          <a:p>
            <a:r>
              <a:rPr lang="en-US" sz="2400" dirty="0">
                <a:solidFill>
                  <a:srgbClr val="00B050"/>
                </a:solidFill>
                <a:latin typeface="Times New Roman" panose="02020603050405020304" pitchFamily="18" charset="0"/>
                <a:cs typeface="Times New Roman" panose="02020603050405020304" pitchFamily="18" charset="0"/>
              </a:rPr>
              <a:t>/** Sort array b. Elements of b must implement </a:t>
            </a:r>
            <a:r>
              <a:rPr lang="en" sz="2400" dirty="0">
                <a:solidFill>
                  <a:srgbClr val="00B050"/>
                </a:solidFill>
                <a:latin typeface="Times New Roman" panose="02020603050405020304" pitchFamily="18" charset="0"/>
                <a:cs typeface="Times New Roman" panose="02020603050405020304" pitchFamily="18" charset="0"/>
              </a:rPr>
              <a:t>interface </a:t>
            </a:r>
            <a:r>
              <a:rPr lang="en" sz="2400" dirty="0">
                <a:solidFill>
                  <a:srgbClr val="00B050"/>
                </a:solidFill>
                <a:latin typeface="Times New Roman" panose="02020603050405020304" pitchFamily="18" charset="0"/>
                <a:ea typeface="Courier New"/>
                <a:cs typeface="Times New Roman" panose="02020603050405020304" pitchFamily="18" charset="0"/>
                <a:sym typeface="Courier New"/>
              </a:rPr>
              <a:t>Comparable</a:t>
            </a:r>
            <a:r>
              <a:rPr lang="en" sz="2400" dirty="0">
                <a:solidFill>
                  <a:srgbClr val="00B050"/>
                </a:solidFill>
                <a:latin typeface="Times New Roman" panose="02020603050405020304" pitchFamily="18" charset="0"/>
                <a:cs typeface="Times New Roman" panose="02020603050405020304" pitchFamily="18" charset="0"/>
              </a:rPr>
              <a:t>.</a:t>
            </a:r>
            <a:r>
              <a:rPr lang="en-US" sz="2400" dirty="0">
                <a:solidFill>
                  <a:srgbClr val="00B050"/>
                </a:solidFill>
                <a:latin typeface="Times New Roman" panose="02020603050405020304" pitchFamily="18" charset="0"/>
                <a:cs typeface="Times New Roman" panose="02020603050405020304" pitchFamily="18" charset="0"/>
              </a:rPr>
              <a:t> Its method </a:t>
            </a:r>
            <a:r>
              <a:rPr lang="en-US" sz="2400" dirty="0" err="1">
                <a:solidFill>
                  <a:srgbClr val="00B050"/>
                </a:solidFill>
                <a:latin typeface="Times New Roman" panose="02020603050405020304" pitchFamily="18" charset="0"/>
                <a:cs typeface="Times New Roman" panose="02020603050405020304" pitchFamily="18" charset="0"/>
              </a:rPr>
              <a:t>compareTo</a:t>
            </a:r>
            <a:r>
              <a:rPr lang="en-US" sz="2400" dirty="0">
                <a:solidFill>
                  <a:srgbClr val="00B050"/>
                </a:solidFill>
                <a:latin typeface="Times New Roman" panose="02020603050405020304" pitchFamily="18" charset="0"/>
                <a:cs typeface="Times New Roman" panose="02020603050405020304" pitchFamily="18" charset="0"/>
              </a:rPr>
              <a:t> is used to determine </a:t>
            </a:r>
          </a:p>
          <a:p>
            <a:r>
              <a:rPr lang="en-US" sz="2400" dirty="0">
                <a:solidFill>
                  <a:srgbClr val="00B050"/>
                </a:solidFill>
                <a:latin typeface="Times New Roman" panose="02020603050405020304" pitchFamily="18" charset="0"/>
                <a:cs typeface="Times New Roman" panose="02020603050405020304" pitchFamily="18" charset="0"/>
              </a:rPr>
              <a:t>ordering of elements of b. */</a:t>
            </a:r>
            <a:endParaRPr lang="en-US" sz="2400" dirty="0">
              <a:solidFill>
                <a:srgbClr val="00B050"/>
              </a:solidFill>
              <a:latin typeface="Times New Roman" panose="02020603050405020304" pitchFamily="18" charset="0"/>
              <a:ea typeface="Courier New"/>
              <a:cs typeface="Times New Roman" panose="02020603050405020304" pitchFamily="18" charset="0"/>
              <a:sym typeface="Courier New"/>
            </a:endParaRPr>
          </a:p>
          <a:p>
            <a:r>
              <a:rPr lang="en" sz="2400" dirty="0">
                <a:latin typeface="Times New Roman" panose="02020603050405020304" pitchFamily="18" charset="0"/>
                <a:ea typeface="Courier New"/>
                <a:cs typeface="Times New Roman" panose="02020603050405020304" pitchFamily="18" charset="0"/>
                <a:sym typeface="Courier New"/>
              </a:rPr>
              <a:t>Arrays.sort(Object[] b)</a:t>
            </a:r>
            <a:endParaRPr lang="en-US" sz="2400" dirty="0">
              <a:latin typeface="Times New Roman" panose="02020603050405020304" pitchFamily="18" charset="0"/>
              <a:cs typeface="Times New Roman" panose="02020603050405020304" pitchFamily="18" charset="0"/>
            </a:endParaRPr>
          </a:p>
        </p:txBody>
      </p:sp>
      <p:sp>
        <p:nvSpPr>
          <p:cNvPr id="2" name="Rectangle 1"/>
          <p:cNvSpPr/>
          <p:nvPr/>
        </p:nvSpPr>
        <p:spPr>
          <a:xfrm>
            <a:off x="914400" y="3002316"/>
            <a:ext cx="7543800" cy="3031407"/>
          </a:xfrm>
          <a:prstGeom prst="rect">
            <a:avLst/>
          </a:prstGeom>
        </p:spPr>
        <p:txBody>
          <a:bodyPr wrap="square">
            <a:spAutoFit/>
          </a:bodyPr>
          <a:lstStyle/>
          <a:p>
            <a:pPr>
              <a:lnSpc>
                <a:spcPct val="115000"/>
              </a:lnSpc>
              <a:buNone/>
            </a:pPr>
            <a:r>
              <a:rPr lang="en" sz="2400" dirty="0">
                <a:solidFill>
                  <a:srgbClr val="1155CC"/>
                </a:solidFill>
                <a:latin typeface="Times New Roman" panose="02020603050405020304" pitchFamily="18" charset="0"/>
                <a:ea typeface="Courier New"/>
                <a:cs typeface="Times New Roman" panose="02020603050405020304" pitchFamily="18" charset="0"/>
                <a:sym typeface="Courier New"/>
              </a:rPr>
              <a:t>Shape</a:t>
            </a:r>
            <a:r>
              <a:rPr lang="en" sz="2400" dirty="0">
                <a:solidFill>
                  <a:srgbClr val="000000"/>
                </a:solidFill>
                <a:latin typeface="Times New Roman" panose="02020603050405020304" pitchFamily="18" charset="0"/>
                <a:cs typeface="Times New Roman" panose="02020603050405020304" pitchFamily="18" charset="0"/>
              </a:rPr>
              <a:t> implements </a:t>
            </a:r>
            <a:r>
              <a:rPr lang="en" sz="2400" dirty="0">
                <a:solidFill>
                  <a:srgbClr val="1155CC"/>
                </a:solidFill>
                <a:latin typeface="Times New Roman" panose="02020603050405020304" pitchFamily="18" charset="0"/>
                <a:ea typeface="Courier New"/>
                <a:cs typeface="Times New Roman" panose="02020603050405020304" pitchFamily="18" charset="0"/>
                <a:sym typeface="Courier New"/>
              </a:rPr>
              <a:t>Comparable</a:t>
            </a:r>
            <a:r>
              <a:rPr lang="en" sz="2400" dirty="0">
                <a:solidFill>
                  <a:srgbClr val="000000"/>
                </a:solidFill>
                <a:latin typeface="Times New Roman" panose="02020603050405020304" pitchFamily="18" charset="0"/>
                <a:cs typeface="Times New Roman" panose="02020603050405020304" pitchFamily="18" charset="0"/>
              </a:rPr>
              <a:t>, so we can write:</a:t>
            </a:r>
          </a:p>
          <a:p>
            <a:pPr>
              <a:lnSpc>
                <a:spcPct val="115000"/>
              </a:lnSpc>
              <a:buNone/>
            </a:pPr>
            <a:endParaRPr lang="en" sz="2400" dirty="0">
              <a:solidFill>
                <a:srgbClr val="000000"/>
              </a:solidFill>
              <a:latin typeface="Times New Roman" panose="02020603050405020304" pitchFamily="18" charset="0"/>
              <a:cs typeface="Times New Roman" panose="02020603050405020304" pitchFamily="18" charset="0"/>
            </a:endParaRPr>
          </a:p>
          <a:p>
            <a:pPr>
              <a:lnSpc>
                <a:spcPct val="115000"/>
              </a:lnSpc>
              <a:buNone/>
            </a:pPr>
            <a:endParaRPr lang="en" sz="2400" dirty="0">
              <a:solidFill>
                <a:srgbClr val="000000"/>
              </a:solidFill>
              <a:latin typeface="Times New Roman" panose="02020603050405020304" pitchFamily="18" charset="0"/>
              <a:cs typeface="Times New Roman" panose="02020603050405020304" pitchFamily="18" charset="0"/>
            </a:endParaRPr>
          </a:p>
          <a:p>
            <a:pPr>
              <a:lnSpc>
                <a:spcPct val="115000"/>
              </a:lnSpc>
              <a:buNone/>
            </a:pPr>
            <a:r>
              <a:rPr lang="en" sz="2400" dirty="0">
                <a:solidFill>
                  <a:srgbClr val="000000"/>
                </a:solidFill>
                <a:latin typeface="Times New Roman" panose="02020603050405020304" pitchFamily="18" charset="0"/>
                <a:cs typeface="Times New Roman" panose="02020603050405020304" pitchFamily="18" charset="0"/>
              </a:rPr>
              <a:t>      </a:t>
            </a:r>
            <a:r>
              <a:rPr lang="en" sz="2400" dirty="0">
                <a:solidFill>
                  <a:srgbClr val="008000"/>
                </a:solidFill>
                <a:latin typeface="Times New Roman" panose="02020603050405020304" pitchFamily="18" charset="0"/>
                <a:cs typeface="Times New Roman" panose="02020603050405020304" pitchFamily="18" charset="0"/>
              </a:rPr>
              <a:t>// Store an array of values in shapes</a:t>
            </a:r>
          </a:p>
          <a:p>
            <a:pPr>
              <a:lnSpc>
                <a:spcPct val="115000"/>
              </a:lnSpc>
              <a:buNone/>
            </a:pPr>
            <a:r>
              <a:rPr lang="en" sz="2400" dirty="0">
                <a:solidFill>
                  <a:srgbClr val="000000"/>
                </a:solidFill>
                <a:latin typeface="Times New Roman" panose="02020603050405020304" pitchFamily="18" charset="0"/>
                <a:cs typeface="Times New Roman" panose="02020603050405020304" pitchFamily="18" charset="0"/>
              </a:rPr>
              <a:t>      </a:t>
            </a:r>
            <a:r>
              <a:rPr lang="en" sz="2400" dirty="0">
                <a:solidFill>
                  <a:srgbClr val="1155CC"/>
                </a:solidFill>
                <a:latin typeface="Times New Roman" panose="02020603050405020304" pitchFamily="18" charset="0"/>
                <a:ea typeface="Courier New"/>
                <a:cs typeface="Times New Roman" panose="02020603050405020304" pitchFamily="18" charset="0"/>
                <a:sym typeface="Courier New"/>
              </a:rPr>
              <a:t>Shape[] shapes= ...;  </a:t>
            </a:r>
          </a:p>
          <a:p>
            <a:pPr>
              <a:lnSpc>
                <a:spcPct val="115000"/>
              </a:lnSpc>
              <a:buNone/>
            </a:pPr>
            <a:r>
              <a:rPr lang="en" sz="2400" dirty="0">
                <a:solidFill>
                  <a:srgbClr val="1155CC"/>
                </a:solidFill>
                <a:latin typeface="Times New Roman" panose="02020603050405020304" pitchFamily="18" charset="0"/>
                <a:ea typeface="Courier New"/>
                <a:cs typeface="Times New Roman" panose="02020603050405020304" pitchFamily="18" charset="0"/>
                <a:sym typeface="Courier New"/>
              </a:rPr>
              <a:t>      ...</a:t>
            </a:r>
          </a:p>
          <a:p>
            <a:pPr>
              <a:lnSpc>
                <a:spcPct val="115000"/>
              </a:lnSpc>
              <a:buNone/>
            </a:pPr>
            <a:r>
              <a:rPr lang="en" sz="2400" dirty="0">
                <a:solidFill>
                  <a:srgbClr val="1155CC"/>
                </a:solidFill>
                <a:latin typeface="Times New Roman" panose="02020603050405020304" pitchFamily="18" charset="0"/>
                <a:ea typeface="Courier New"/>
                <a:cs typeface="Times New Roman" panose="02020603050405020304" pitchFamily="18" charset="0"/>
                <a:sym typeface="Courier New"/>
              </a:rPr>
              <a:t>      </a:t>
            </a:r>
            <a:r>
              <a:rPr lang="en" sz="2400" dirty="0" err="1">
                <a:solidFill>
                  <a:srgbClr val="1155CC"/>
                </a:solidFill>
                <a:latin typeface="Times New Roman" panose="02020603050405020304" pitchFamily="18" charset="0"/>
                <a:ea typeface="Courier New"/>
                <a:cs typeface="Times New Roman" panose="02020603050405020304" pitchFamily="18" charset="0"/>
                <a:sym typeface="Courier New"/>
              </a:rPr>
              <a:t>Arrays.sort</a:t>
            </a:r>
            <a:r>
              <a:rPr lang="en" sz="2400" dirty="0">
                <a:solidFill>
                  <a:srgbClr val="1155CC"/>
                </a:solidFill>
                <a:latin typeface="Times New Roman" panose="02020603050405020304" pitchFamily="18" charset="0"/>
                <a:ea typeface="Courier New"/>
                <a:cs typeface="Times New Roman" panose="02020603050405020304" pitchFamily="18" charset="0"/>
                <a:sym typeface="Courier New"/>
              </a:rPr>
              <a:t>(shapes);</a:t>
            </a:r>
          </a:p>
        </p:txBody>
      </p:sp>
    </p:spTree>
    <p:extLst>
      <p:ext uri="{BB962C8B-B14F-4D97-AF65-F5344CB8AC3E}">
        <p14:creationId xmlns:p14="http://schemas.microsoft.com/office/powerpoint/2010/main" val="10754870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27</a:t>
            </a:fld>
            <a:endParaRPr lang="en-US"/>
          </a:p>
        </p:txBody>
      </p:sp>
      <p:sp>
        <p:nvSpPr>
          <p:cNvPr id="15" name="Shape 115"/>
          <p:cNvSpPr txBox="1">
            <a:spLocks/>
          </p:cNvSpPr>
          <p:nvPr/>
        </p:nvSpPr>
        <p:spPr>
          <a:xfrm>
            <a:off x="381000" y="381001"/>
            <a:ext cx="8229600" cy="457199"/>
          </a:xfrm>
          <a:prstGeom prst="rect">
            <a:avLst/>
          </a:prstGeom>
          <a:noFill/>
          <a:ln>
            <a:noFill/>
          </a:ln>
        </p:spPr>
        <p:txBody>
          <a:bodyPr vert="horz" lIns="91425" tIns="91425" rIns="91425" bIns="91425" anchor="b" anchorCtr="0">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spcBef>
                <a:spcPts val="0"/>
              </a:spcBef>
            </a:pPr>
            <a:r>
              <a:rPr lang="en-US" sz="3200" dirty="0">
                <a:solidFill>
                  <a:srgbClr val="800000"/>
                </a:solidFill>
              </a:rPr>
              <a:t>What an object of subclasses look like</a:t>
            </a:r>
            <a:endParaRPr lang="en" sz="3200" dirty="0">
              <a:solidFill>
                <a:srgbClr val="800000"/>
              </a:solidFill>
            </a:endParaRPr>
          </a:p>
        </p:txBody>
      </p:sp>
      <p:sp>
        <p:nvSpPr>
          <p:cNvPr id="2" name="Rectangle 1"/>
          <p:cNvSpPr/>
          <p:nvPr/>
        </p:nvSpPr>
        <p:spPr>
          <a:xfrm>
            <a:off x="457200" y="843116"/>
            <a:ext cx="8382000" cy="1332481"/>
          </a:xfrm>
          <a:prstGeom prst="rect">
            <a:avLst/>
          </a:prstGeom>
        </p:spPr>
        <p:txBody>
          <a:bodyPr wrap="square">
            <a:spAutoFit/>
          </a:bodyPr>
          <a:lstStyle/>
          <a:p>
            <a:pPr>
              <a:lnSpc>
                <a:spcPct val="115000"/>
              </a:lnSpc>
              <a:buNone/>
            </a:pPr>
            <a:r>
              <a:rPr lang="en-US" sz="2400" dirty="0">
                <a:solidFill>
                  <a:srgbClr val="1155CC"/>
                </a:solidFill>
                <a:latin typeface="Times New Roman" panose="02020603050405020304" pitchFamily="18" charset="0"/>
                <a:ea typeface="Courier New"/>
                <a:cs typeface="Times New Roman" panose="02020603050405020304" pitchFamily="18" charset="0"/>
                <a:sym typeface="Courier New"/>
              </a:rPr>
              <a:t>public abstract class Shape implements Comparable { </a:t>
            </a:r>
            <a:r>
              <a:rPr lang="mr-IN" sz="2400" dirty="0">
                <a:solidFill>
                  <a:srgbClr val="1155CC"/>
                </a:solidFill>
                <a:latin typeface="Times New Roman" panose="02020603050405020304" pitchFamily="18" charset="0"/>
                <a:ea typeface="Courier New"/>
                <a:cs typeface="Times New Roman"/>
                <a:sym typeface="Courier New"/>
              </a:rPr>
              <a:t>…</a:t>
            </a:r>
            <a:r>
              <a:rPr lang="en-US" sz="2400" dirty="0">
                <a:solidFill>
                  <a:srgbClr val="1155CC"/>
                </a:solidFill>
                <a:latin typeface="Times New Roman" panose="02020603050405020304" pitchFamily="18" charset="0"/>
                <a:ea typeface="Courier New"/>
                <a:cs typeface="Times New Roman" panose="02020603050405020304" pitchFamily="18" charset="0"/>
                <a:sym typeface="Courier New"/>
              </a:rPr>
              <a:t> }</a:t>
            </a:r>
          </a:p>
          <a:p>
            <a:pPr>
              <a:lnSpc>
                <a:spcPct val="115000"/>
              </a:lnSpc>
              <a:buNone/>
            </a:pPr>
            <a:r>
              <a:rPr lang="en-US" sz="2400" dirty="0">
                <a:solidFill>
                  <a:srgbClr val="1155CC"/>
                </a:solidFill>
                <a:latin typeface="Times New Roman" panose="02020603050405020304" pitchFamily="18" charset="0"/>
                <a:ea typeface="Courier New"/>
                <a:cs typeface="Times New Roman" panose="02020603050405020304" pitchFamily="18" charset="0"/>
                <a:sym typeface="Courier New"/>
              </a:rPr>
              <a:t>public class Circle extends Shape { </a:t>
            </a:r>
            <a:r>
              <a:rPr lang="mr-IN" sz="2400" dirty="0">
                <a:solidFill>
                  <a:srgbClr val="1155CC"/>
                </a:solidFill>
                <a:latin typeface="Times New Roman" panose="02020603050405020304" pitchFamily="18" charset="0"/>
                <a:ea typeface="Courier New"/>
                <a:cs typeface="Times New Roman"/>
                <a:sym typeface="Courier New"/>
              </a:rPr>
              <a:t>…</a:t>
            </a:r>
            <a:r>
              <a:rPr lang="en-US" sz="2400" dirty="0">
                <a:solidFill>
                  <a:srgbClr val="1155CC"/>
                </a:solidFill>
                <a:latin typeface="Times New Roman" panose="02020603050405020304" pitchFamily="18" charset="0"/>
                <a:ea typeface="Courier New"/>
                <a:cs typeface="Times New Roman" panose="02020603050405020304" pitchFamily="18" charset="0"/>
                <a:sym typeface="Courier New"/>
              </a:rPr>
              <a:t> }</a:t>
            </a:r>
          </a:p>
          <a:p>
            <a:pPr>
              <a:lnSpc>
                <a:spcPct val="115000"/>
              </a:lnSpc>
              <a:buNone/>
            </a:pPr>
            <a:r>
              <a:rPr lang="en-US" sz="2400" dirty="0">
                <a:solidFill>
                  <a:srgbClr val="1155CC"/>
                </a:solidFill>
                <a:latin typeface="Times New Roman" panose="02020603050405020304" pitchFamily="18" charset="0"/>
                <a:ea typeface="Courier New"/>
                <a:cs typeface="Times New Roman" panose="02020603050405020304" pitchFamily="18" charset="0"/>
                <a:sym typeface="Courier New"/>
              </a:rPr>
              <a:t>public class Rectangle extends Shape { </a:t>
            </a:r>
            <a:r>
              <a:rPr lang="mr-IN" sz="2400" dirty="0">
                <a:solidFill>
                  <a:srgbClr val="1155CC"/>
                </a:solidFill>
                <a:latin typeface="Times New Roman" panose="02020603050405020304" pitchFamily="18" charset="0"/>
                <a:ea typeface="Courier New"/>
                <a:cs typeface="Times New Roman"/>
                <a:sym typeface="Courier New"/>
              </a:rPr>
              <a:t>…</a:t>
            </a:r>
            <a:r>
              <a:rPr lang="en-US" sz="2400" dirty="0">
                <a:solidFill>
                  <a:srgbClr val="1155CC"/>
                </a:solidFill>
                <a:latin typeface="Times New Roman" panose="02020603050405020304" pitchFamily="18" charset="0"/>
                <a:ea typeface="Courier New"/>
                <a:cs typeface="Times New Roman" panose="02020603050405020304" pitchFamily="18" charset="0"/>
                <a:sym typeface="Courier New"/>
              </a:rPr>
              <a:t> }</a:t>
            </a:r>
            <a:endParaRPr lang="en" sz="2400" dirty="0">
              <a:solidFill>
                <a:srgbClr val="1155CC"/>
              </a:solidFill>
              <a:latin typeface="Times New Roman" panose="02020603050405020304" pitchFamily="18" charset="0"/>
              <a:ea typeface="Courier New"/>
              <a:cs typeface="Times New Roman" panose="02020603050405020304" pitchFamily="18" charset="0"/>
              <a:sym typeface="Courier New"/>
            </a:endParaRPr>
          </a:p>
        </p:txBody>
      </p:sp>
      <p:grpSp>
        <p:nvGrpSpPr>
          <p:cNvPr id="5" name="Group 4"/>
          <p:cNvGrpSpPr/>
          <p:nvPr/>
        </p:nvGrpSpPr>
        <p:grpSpPr>
          <a:xfrm>
            <a:off x="925286" y="3643256"/>
            <a:ext cx="2971800" cy="2909944"/>
            <a:chOff x="1752600" y="2412103"/>
            <a:chExt cx="2971800" cy="2909944"/>
          </a:xfrm>
        </p:grpSpPr>
        <p:grpSp>
          <p:nvGrpSpPr>
            <p:cNvPr id="7" name="Group 6"/>
            <p:cNvGrpSpPr/>
            <p:nvPr/>
          </p:nvGrpSpPr>
          <p:grpSpPr>
            <a:xfrm>
              <a:off x="1752600" y="2412103"/>
              <a:ext cx="1524000" cy="2909944"/>
              <a:chOff x="4495800" y="3414656"/>
              <a:chExt cx="1524000" cy="2909944"/>
            </a:xfrm>
          </p:grpSpPr>
          <p:cxnSp>
            <p:nvCxnSpPr>
              <p:cNvPr id="8" name="Shape 193"/>
              <p:cNvCxnSpPr>
                <a:cxnSpLocks/>
                <a:endCxn id="12" idx="0"/>
              </p:cNvCxnSpPr>
              <p:nvPr/>
            </p:nvCxnSpPr>
            <p:spPr>
              <a:xfrm>
                <a:off x="5257800" y="3898153"/>
                <a:ext cx="0" cy="1131047"/>
              </a:xfrm>
              <a:prstGeom prst="straightConnector1">
                <a:avLst/>
              </a:prstGeom>
              <a:noFill/>
              <a:ln w="19050" cap="flat">
                <a:solidFill>
                  <a:schemeClr val="tx1"/>
                </a:solidFill>
                <a:prstDash val="solid"/>
                <a:round/>
                <a:headEnd type="none" w="lg" len="lg"/>
                <a:tailEnd type="none" w="lg" len="lg"/>
              </a:ln>
            </p:spPr>
          </p:cxnSp>
          <p:grpSp>
            <p:nvGrpSpPr>
              <p:cNvPr id="10" name="Group 9"/>
              <p:cNvGrpSpPr/>
              <p:nvPr/>
            </p:nvGrpSpPr>
            <p:grpSpPr>
              <a:xfrm>
                <a:off x="4495800" y="3414656"/>
                <a:ext cx="1524000" cy="2909944"/>
                <a:chOff x="3052652" y="2670318"/>
                <a:chExt cx="1524000" cy="2909944"/>
              </a:xfrm>
            </p:grpSpPr>
            <p:sp>
              <p:nvSpPr>
                <p:cNvPr id="12" name="Shape 181"/>
                <p:cNvSpPr/>
                <p:nvPr/>
              </p:nvSpPr>
              <p:spPr>
                <a:xfrm>
                  <a:off x="3052652" y="4284862"/>
                  <a:ext cx="1524000" cy="457200"/>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US" sz="2400" dirty="0">
                      <a:latin typeface="Times New Roman" panose="02020603050405020304" pitchFamily="18" charset="0"/>
                      <a:cs typeface="Times New Roman" panose="02020603050405020304" pitchFamily="18" charset="0"/>
                    </a:rPr>
                    <a:t>Shape</a:t>
                  </a:r>
                  <a:endParaRPr lang="en" sz="2400" dirty="0">
                    <a:latin typeface="Times New Roman" panose="02020603050405020304" pitchFamily="18" charset="0"/>
                    <a:cs typeface="Times New Roman" panose="02020603050405020304" pitchFamily="18" charset="0"/>
                  </a:endParaRPr>
                </a:p>
              </p:txBody>
            </p:sp>
            <p:sp>
              <p:nvSpPr>
                <p:cNvPr id="13" name="Shape 182"/>
                <p:cNvSpPr/>
                <p:nvPr/>
              </p:nvSpPr>
              <p:spPr>
                <a:xfrm>
                  <a:off x="3222981" y="5123062"/>
                  <a:ext cx="1214450" cy="457200"/>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US" sz="2400" dirty="0">
                      <a:latin typeface="Times New Roman" panose="02020603050405020304" pitchFamily="18" charset="0"/>
                      <a:cs typeface="Times New Roman" panose="02020603050405020304" pitchFamily="18" charset="0"/>
                    </a:rPr>
                    <a:t>Circle</a:t>
                  </a:r>
                  <a:endParaRPr lang="en" sz="2400" dirty="0">
                    <a:latin typeface="Times New Roman" panose="02020603050405020304" pitchFamily="18" charset="0"/>
                    <a:cs typeface="Times New Roman" panose="02020603050405020304" pitchFamily="18" charset="0"/>
                  </a:endParaRPr>
                </a:p>
              </p:txBody>
            </p:sp>
            <p:cxnSp>
              <p:nvCxnSpPr>
                <p:cNvPr id="14" name="Shape 191"/>
                <p:cNvCxnSpPr>
                  <a:endCxn id="13" idx="0"/>
                </p:cNvCxnSpPr>
                <p:nvPr/>
              </p:nvCxnSpPr>
              <p:spPr>
                <a:xfrm>
                  <a:off x="3814652" y="4818262"/>
                  <a:ext cx="0" cy="304800"/>
                </a:xfrm>
                <a:prstGeom prst="straightConnector1">
                  <a:avLst/>
                </a:prstGeom>
                <a:noFill/>
                <a:ln w="19050" cap="flat">
                  <a:solidFill>
                    <a:schemeClr val="tx1"/>
                  </a:solidFill>
                  <a:prstDash val="solid"/>
                  <a:round/>
                  <a:headEnd type="none" w="lg" len="lg"/>
                  <a:tailEnd type="none" w="lg" len="lg"/>
                </a:ln>
              </p:spPr>
            </p:cxnSp>
            <p:sp>
              <p:nvSpPr>
                <p:cNvPr id="16" name="Shape 192"/>
                <p:cNvSpPr/>
                <p:nvPr/>
              </p:nvSpPr>
              <p:spPr>
                <a:xfrm>
                  <a:off x="3205052" y="2670318"/>
                  <a:ext cx="1121926" cy="295744"/>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US" sz="2400" dirty="0">
                      <a:latin typeface="Times New Roman" panose="02020603050405020304" pitchFamily="18" charset="0"/>
                      <a:cs typeface="Times New Roman" panose="02020603050405020304" pitchFamily="18" charset="0"/>
                    </a:rPr>
                    <a:t>Object</a:t>
                  </a:r>
                  <a:endParaRPr lang="en" sz="2400" dirty="0">
                    <a:latin typeface="Times New Roman" panose="02020603050405020304" pitchFamily="18" charset="0"/>
                    <a:cs typeface="Times New Roman" panose="02020603050405020304" pitchFamily="18" charset="0"/>
                  </a:endParaRPr>
                </a:p>
              </p:txBody>
            </p:sp>
          </p:grpSp>
        </p:grpSp>
        <p:cxnSp>
          <p:nvCxnSpPr>
            <p:cNvPr id="17" name="Shape 191"/>
            <p:cNvCxnSpPr/>
            <p:nvPr/>
          </p:nvCxnSpPr>
          <p:spPr>
            <a:xfrm flipH="1">
              <a:off x="2895600" y="3733800"/>
              <a:ext cx="533400" cy="457200"/>
            </a:xfrm>
            <a:prstGeom prst="straightConnector1">
              <a:avLst/>
            </a:prstGeom>
            <a:noFill/>
            <a:ln w="19050" cap="flat">
              <a:solidFill>
                <a:schemeClr val="tx1"/>
              </a:solidFill>
              <a:prstDash val="solid"/>
              <a:round/>
              <a:headEnd type="none" w="lg" len="lg"/>
              <a:tailEnd type="none" w="lg" len="lg"/>
            </a:ln>
          </p:spPr>
        </p:cxnSp>
        <p:sp>
          <p:nvSpPr>
            <p:cNvPr id="18" name="Shape 192"/>
            <p:cNvSpPr/>
            <p:nvPr/>
          </p:nvSpPr>
          <p:spPr>
            <a:xfrm>
              <a:off x="3048000" y="3276600"/>
              <a:ext cx="1676400" cy="381000"/>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US" sz="2400" dirty="0">
                  <a:latin typeface="Times New Roman" panose="02020603050405020304" pitchFamily="18" charset="0"/>
                  <a:cs typeface="Times New Roman" panose="02020603050405020304" pitchFamily="18" charset="0"/>
                </a:rPr>
                <a:t>Comparable</a:t>
              </a:r>
              <a:endParaRPr lang="en" sz="2400" dirty="0">
                <a:latin typeface="Times New Roman" panose="02020603050405020304" pitchFamily="18" charset="0"/>
                <a:cs typeface="Times New Roman" panose="02020603050405020304" pitchFamily="18" charset="0"/>
              </a:endParaRPr>
            </a:p>
          </p:txBody>
        </p:sp>
      </p:grpSp>
      <p:grpSp>
        <p:nvGrpSpPr>
          <p:cNvPr id="19" name="Group 18"/>
          <p:cNvGrpSpPr/>
          <p:nvPr/>
        </p:nvGrpSpPr>
        <p:grpSpPr>
          <a:xfrm>
            <a:off x="5105400" y="3647529"/>
            <a:ext cx="3048000" cy="2905671"/>
            <a:chOff x="1676400" y="2416376"/>
            <a:chExt cx="3048000" cy="2905671"/>
          </a:xfrm>
        </p:grpSpPr>
        <p:grpSp>
          <p:nvGrpSpPr>
            <p:cNvPr id="20" name="Group 19"/>
            <p:cNvGrpSpPr/>
            <p:nvPr/>
          </p:nvGrpSpPr>
          <p:grpSpPr>
            <a:xfrm>
              <a:off x="1676400" y="2416376"/>
              <a:ext cx="1658471" cy="2905671"/>
              <a:chOff x="4419600" y="3418929"/>
              <a:chExt cx="1658471" cy="2905671"/>
            </a:xfrm>
          </p:grpSpPr>
          <p:cxnSp>
            <p:nvCxnSpPr>
              <p:cNvPr id="23" name="Shape 193"/>
              <p:cNvCxnSpPr>
                <a:cxnSpLocks/>
                <a:endCxn id="25" idx="0"/>
              </p:cNvCxnSpPr>
              <p:nvPr/>
            </p:nvCxnSpPr>
            <p:spPr>
              <a:xfrm>
                <a:off x="5257800" y="3738367"/>
                <a:ext cx="0" cy="1290833"/>
              </a:xfrm>
              <a:prstGeom prst="straightConnector1">
                <a:avLst/>
              </a:prstGeom>
              <a:noFill/>
              <a:ln w="19050" cap="flat">
                <a:solidFill>
                  <a:schemeClr val="tx1"/>
                </a:solidFill>
                <a:prstDash val="solid"/>
                <a:round/>
                <a:headEnd type="none" w="lg" len="lg"/>
                <a:tailEnd type="none" w="lg" len="lg"/>
              </a:ln>
            </p:spPr>
          </p:cxnSp>
          <p:grpSp>
            <p:nvGrpSpPr>
              <p:cNvPr id="24" name="Group 23"/>
              <p:cNvGrpSpPr/>
              <p:nvPr/>
            </p:nvGrpSpPr>
            <p:grpSpPr>
              <a:xfrm>
                <a:off x="4419600" y="3418929"/>
                <a:ext cx="1658471" cy="2905671"/>
                <a:chOff x="2976452" y="2674591"/>
                <a:chExt cx="1658471" cy="2905671"/>
              </a:xfrm>
            </p:grpSpPr>
            <p:sp>
              <p:nvSpPr>
                <p:cNvPr id="25" name="Shape 181"/>
                <p:cNvSpPr/>
                <p:nvPr/>
              </p:nvSpPr>
              <p:spPr>
                <a:xfrm>
                  <a:off x="3052652" y="4284862"/>
                  <a:ext cx="1524000" cy="457200"/>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US" sz="2400" dirty="0">
                      <a:latin typeface="Times New Roman" panose="02020603050405020304" pitchFamily="18" charset="0"/>
                      <a:cs typeface="Times New Roman" panose="02020603050405020304" pitchFamily="18" charset="0"/>
                    </a:rPr>
                    <a:t>Shape</a:t>
                  </a:r>
                  <a:endParaRPr lang="en" sz="2400" dirty="0">
                    <a:latin typeface="Times New Roman" panose="02020603050405020304" pitchFamily="18" charset="0"/>
                    <a:cs typeface="Times New Roman" panose="02020603050405020304" pitchFamily="18" charset="0"/>
                  </a:endParaRPr>
                </a:p>
              </p:txBody>
            </p:sp>
            <p:sp>
              <p:nvSpPr>
                <p:cNvPr id="26" name="Shape 182"/>
                <p:cNvSpPr/>
                <p:nvPr/>
              </p:nvSpPr>
              <p:spPr>
                <a:xfrm>
                  <a:off x="2976452" y="5072262"/>
                  <a:ext cx="1658471" cy="508000"/>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US" sz="2400" dirty="0">
                      <a:latin typeface="Times New Roman" panose="02020603050405020304" pitchFamily="18" charset="0"/>
                      <a:cs typeface="Times New Roman" panose="02020603050405020304" pitchFamily="18" charset="0"/>
                    </a:rPr>
                    <a:t>Rectangle</a:t>
                  </a:r>
                  <a:endParaRPr lang="en" sz="2400" dirty="0">
                    <a:latin typeface="Times New Roman" panose="02020603050405020304" pitchFamily="18" charset="0"/>
                    <a:cs typeface="Times New Roman" panose="02020603050405020304" pitchFamily="18" charset="0"/>
                  </a:endParaRPr>
                </a:p>
              </p:txBody>
            </p:sp>
            <p:cxnSp>
              <p:nvCxnSpPr>
                <p:cNvPr id="27" name="Shape 191"/>
                <p:cNvCxnSpPr>
                  <a:stCxn id="25" idx="2"/>
                  <a:endCxn id="26" idx="0"/>
                </p:cNvCxnSpPr>
                <p:nvPr/>
              </p:nvCxnSpPr>
              <p:spPr>
                <a:xfrm flipH="1">
                  <a:off x="3805688" y="4742062"/>
                  <a:ext cx="8964" cy="330200"/>
                </a:xfrm>
                <a:prstGeom prst="straightConnector1">
                  <a:avLst/>
                </a:prstGeom>
                <a:noFill/>
                <a:ln w="19050" cap="flat">
                  <a:solidFill>
                    <a:schemeClr val="tx1"/>
                  </a:solidFill>
                  <a:prstDash val="solid"/>
                  <a:round/>
                  <a:headEnd type="none" w="lg" len="lg"/>
                  <a:tailEnd type="none" w="lg" len="lg"/>
                </a:ln>
              </p:spPr>
            </p:cxnSp>
            <p:sp>
              <p:nvSpPr>
                <p:cNvPr id="28" name="Shape 192"/>
                <p:cNvSpPr/>
                <p:nvPr/>
              </p:nvSpPr>
              <p:spPr>
                <a:xfrm>
                  <a:off x="3253689" y="2674591"/>
                  <a:ext cx="1121926" cy="295744"/>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US" sz="2400" dirty="0">
                      <a:latin typeface="Times New Roman" panose="02020603050405020304" pitchFamily="18" charset="0"/>
                      <a:cs typeface="Times New Roman" panose="02020603050405020304" pitchFamily="18" charset="0"/>
                    </a:rPr>
                    <a:t>Object</a:t>
                  </a:r>
                  <a:endParaRPr lang="en" sz="2400" dirty="0">
                    <a:latin typeface="Times New Roman" panose="02020603050405020304" pitchFamily="18" charset="0"/>
                    <a:cs typeface="Times New Roman" panose="02020603050405020304" pitchFamily="18" charset="0"/>
                  </a:endParaRPr>
                </a:p>
              </p:txBody>
            </p:sp>
          </p:grpSp>
        </p:grpSp>
        <p:cxnSp>
          <p:nvCxnSpPr>
            <p:cNvPr id="21" name="Shape 191"/>
            <p:cNvCxnSpPr/>
            <p:nvPr/>
          </p:nvCxnSpPr>
          <p:spPr>
            <a:xfrm flipH="1">
              <a:off x="2895600" y="3733800"/>
              <a:ext cx="533400" cy="457200"/>
            </a:xfrm>
            <a:prstGeom prst="straightConnector1">
              <a:avLst/>
            </a:prstGeom>
            <a:noFill/>
            <a:ln w="19050" cap="flat">
              <a:solidFill>
                <a:schemeClr val="tx1"/>
              </a:solidFill>
              <a:prstDash val="solid"/>
              <a:round/>
              <a:headEnd type="none" w="lg" len="lg"/>
              <a:tailEnd type="none" w="lg" len="lg"/>
            </a:ln>
          </p:spPr>
        </p:cxnSp>
        <p:sp>
          <p:nvSpPr>
            <p:cNvPr id="22" name="Shape 192"/>
            <p:cNvSpPr/>
            <p:nvPr/>
          </p:nvSpPr>
          <p:spPr>
            <a:xfrm>
              <a:off x="3048000" y="3276600"/>
              <a:ext cx="1676400" cy="381000"/>
            </a:xfrm>
            <a:prstGeom prst="rect">
              <a:avLst/>
            </a:prstGeom>
            <a:noFill/>
            <a:ln w="28575" cap="flat">
              <a:noFill/>
              <a:prstDash val="solid"/>
              <a:round/>
              <a:headEnd type="none" w="med" len="med"/>
              <a:tailEnd type="none" w="med" len="med"/>
            </a:ln>
          </p:spPr>
          <p:txBody>
            <a:bodyPr lIns="91425" tIns="91425" rIns="91425" bIns="91425" anchor="ctr" anchorCtr="0">
              <a:noAutofit/>
            </a:bodyPr>
            <a:lstStyle/>
            <a:p>
              <a:pPr algn="ctr"/>
              <a:r>
                <a:rPr lang="en-US" sz="2400" dirty="0">
                  <a:latin typeface="Times New Roman" panose="02020603050405020304" pitchFamily="18" charset="0"/>
                  <a:cs typeface="Times New Roman" panose="02020603050405020304" pitchFamily="18" charset="0"/>
                </a:rPr>
                <a:t>Comparable</a:t>
              </a:r>
              <a:endParaRPr lang="en" sz="2400" dirty="0">
                <a:latin typeface="Times New Roman" panose="02020603050405020304" pitchFamily="18" charset="0"/>
                <a:cs typeface="Times New Roman" panose="02020603050405020304" pitchFamily="18" charset="0"/>
              </a:endParaRPr>
            </a:p>
          </p:txBody>
        </p:sp>
      </p:grpSp>
      <p:sp>
        <p:nvSpPr>
          <p:cNvPr id="32" name="TextBox 31"/>
          <p:cNvSpPr txBox="1"/>
          <p:nvPr/>
        </p:nvSpPr>
        <p:spPr>
          <a:xfrm>
            <a:off x="457200" y="2133600"/>
            <a:ext cx="8001000" cy="1200329"/>
          </a:xfrm>
          <a:prstGeom prst="rect">
            <a:avLst/>
          </a:prstGeom>
          <a:noFill/>
        </p:spPr>
        <p:txBody>
          <a:bodyPr wrap="square" rtlCol="0">
            <a:spAutoFit/>
          </a:bodyPr>
          <a:lstStyle/>
          <a:p>
            <a:r>
              <a:rPr lang="en-US" sz="2400" dirty="0">
                <a:solidFill>
                  <a:srgbClr val="FF0000"/>
                </a:solidFill>
                <a:latin typeface="Times New Roman" panose="02020603050405020304" pitchFamily="18" charset="0"/>
                <a:cs typeface="Times New Roman" panose="02020603050405020304" pitchFamily="18" charset="0"/>
              </a:rPr>
              <a:t>When sort procedure is comparing elements of a Shape array, each element is a Shape. Sort procedure views it from Comparable perspective!</a:t>
            </a:r>
          </a:p>
        </p:txBody>
      </p:sp>
      <p:cxnSp>
        <p:nvCxnSpPr>
          <p:cNvPr id="29" name="Shape 191">
            <a:extLst>
              <a:ext uri="{FF2B5EF4-FFF2-40B4-BE49-F238E27FC236}">
                <a16:creationId xmlns:a16="http://schemas.microsoft.com/office/drawing/2014/main" id="{63B09D51-E5C0-1548-8D8D-5A42E8EF9057}"/>
              </a:ext>
            </a:extLst>
          </p:cNvPr>
          <p:cNvCxnSpPr>
            <a:cxnSpLocks/>
          </p:cNvCxnSpPr>
          <p:nvPr/>
        </p:nvCxnSpPr>
        <p:spPr>
          <a:xfrm>
            <a:off x="6324600" y="3966967"/>
            <a:ext cx="739379" cy="568753"/>
          </a:xfrm>
          <a:prstGeom prst="straightConnector1">
            <a:avLst/>
          </a:prstGeom>
          <a:noFill/>
          <a:ln w="19050" cap="flat">
            <a:solidFill>
              <a:schemeClr val="tx1"/>
            </a:solidFill>
            <a:prstDash val="solid"/>
            <a:round/>
            <a:headEnd type="none" w="lg" len="lg"/>
            <a:tailEnd type="none" w="lg" len="lg"/>
          </a:ln>
        </p:spPr>
      </p:cxnSp>
      <p:cxnSp>
        <p:nvCxnSpPr>
          <p:cNvPr id="31" name="Shape 191">
            <a:extLst>
              <a:ext uri="{FF2B5EF4-FFF2-40B4-BE49-F238E27FC236}">
                <a16:creationId xmlns:a16="http://schemas.microsoft.com/office/drawing/2014/main" id="{915FC968-9C8A-E74D-827E-87130686A526}"/>
              </a:ext>
            </a:extLst>
          </p:cNvPr>
          <p:cNvCxnSpPr>
            <a:cxnSpLocks/>
          </p:cNvCxnSpPr>
          <p:nvPr/>
        </p:nvCxnSpPr>
        <p:spPr>
          <a:xfrm flipH="1" flipV="1">
            <a:off x="2068286" y="3966967"/>
            <a:ext cx="762000" cy="496710"/>
          </a:xfrm>
          <a:prstGeom prst="straightConnector1">
            <a:avLst/>
          </a:prstGeom>
          <a:noFill/>
          <a:ln w="19050" cap="flat">
            <a:solidFill>
              <a:schemeClr val="tx1"/>
            </a:solidFill>
            <a:prstDash val="solid"/>
            <a:round/>
            <a:headEnd type="none" w="lg" len="lg"/>
            <a:tailEnd type="none" w="lg" len="lg"/>
          </a:ln>
        </p:spPr>
      </p:cxnSp>
    </p:spTree>
    <p:extLst>
      <p:ext uri="{BB962C8B-B14F-4D97-AF65-F5344CB8AC3E}">
        <p14:creationId xmlns:p14="http://schemas.microsoft.com/office/powerpoint/2010/main" val="3287060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2">
                                            <p:txEl>
                                              <p:pRg st="0" end="0"/>
                                            </p:txEl>
                                          </p:spTgt>
                                        </p:tgtEl>
                                        <p:attrNameLst>
                                          <p:attrName>style.visibility</p:attrName>
                                        </p:attrNameLst>
                                      </p:cBhvr>
                                      <p:to>
                                        <p:strVal val="visible"/>
                                      </p:to>
                                    </p:set>
                                    <p:anim calcmode="lin" valueType="num">
                                      <p:cBhvr additive="base">
                                        <p:cTn id="7" dur="500"/>
                                        <p:tgtEl>
                                          <p:spTgt spid="32">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Shape 292"/>
          <p:cNvSpPr txBox="1">
            <a:spLocks noGrp="1"/>
          </p:cNvSpPr>
          <p:nvPr>
            <p:ph type="title"/>
          </p:nvPr>
        </p:nvSpPr>
        <p:spPr>
          <a:xfrm>
            <a:off x="457200" y="152400"/>
            <a:ext cx="8229600" cy="1143200"/>
          </a:xfrm>
          <a:prstGeom prst="rect">
            <a:avLst/>
          </a:prstGeom>
        </p:spPr>
        <p:txBody>
          <a:bodyPr vert="horz" lIns="91425" tIns="91425" rIns="91425" bIns="91425" anchor="b" anchorCtr="0">
            <a:noAutofit/>
          </a:bodyPr>
          <a:lstStyle/>
          <a:p>
            <a:r>
              <a:rPr lang="en" sz="3200" dirty="0"/>
              <a:t>Abstract Classes vs. Interfaces</a:t>
            </a:r>
          </a:p>
        </p:txBody>
      </p:sp>
      <p:sp>
        <p:nvSpPr>
          <p:cNvPr id="293" name="Shape 293"/>
          <p:cNvSpPr txBox="1">
            <a:spLocks noGrp="1"/>
          </p:cNvSpPr>
          <p:nvPr>
            <p:ph type="body" idx="1"/>
          </p:nvPr>
        </p:nvSpPr>
        <p:spPr>
          <a:xfrm>
            <a:off x="457201" y="2057401"/>
            <a:ext cx="3749399" cy="1862699"/>
          </a:xfrm>
          <a:prstGeom prst="rect">
            <a:avLst/>
          </a:prstGeom>
        </p:spPr>
        <p:txBody>
          <a:bodyPr vert="horz" lIns="91425" tIns="91425" rIns="91425" bIns="91425" anchor="t" anchorCtr="0">
            <a:noAutofit/>
          </a:bodyPr>
          <a:lstStyle/>
          <a:p>
            <a:pPr marL="457200" indent="-355600">
              <a:buClr>
                <a:schemeClr val="dk1"/>
              </a:buClr>
              <a:buSzPct val="100000"/>
              <a:buFont typeface="Arial"/>
              <a:buChar char="●"/>
            </a:pPr>
            <a:r>
              <a:rPr lang="en" sz="2400" dirty="0">
                <a:latin typeface="Times New Roman"/>
                <a:cs typeface="Times New Roman"/>
              </a:rPr>
              <a:t>Abstract class represents something</a:t>
            </a:r>
          </a:p>
          <a:p>
            <a:pPr marL="457200" indent="-355600">
              <a:buClr>
                <a:schemeClr val="dk1"/>
              </a:buClr>
              <a:buSzPct val="100000"/>
              <a:buFont typeface="Arial"/>
              <a:buChar char="●"/>
            </a:pPr>
            <a:r>
              <a:rPr lang="en" sz="2400" dirty="0">
                <a:latin typeface="Times New Roman"/>
                <a:cs typeface="Times New Roman"/>
              </a:rPr>
              <a:t>Shar</a:t>
            </a:r>
            <a:r>
              <a:rPr lang="en-US" sz="2400" dirty="0">
                <a:latin typeface="Times New Roman"/>
                <a:cs typeface="Times New Roman"/>
              </a:rPr>
              <a:t>e</a:t>
            </a:r>
            <a:r>
              <a:rPr lang="en" sz="2400" dirty="0">
                <a:latin typeface="Times New Roman"/>
                <a:cs typeface="Times New Roman"/>
              </a:rPr>
              <a:t> common code between subclasses</a:t>
            </a:r>
          </a:p>
        </p:txBody>
      </p:sp>
      <p:sp>
        <p:nvSpPr>
          <p:cNvPr id="294" name="Shape 294"/>
          <p:cNvSpPr txBox="1">
            <a:spLocks noGrp="1"/>
          </p:cNvSpPr>
          <p:nvPr>
            <p:ph type="body" idx="4294967295"/>
          </p:nvPr>
        </p:nvSpPr>
        <p:spPr>
          <a:xfrm>
            <a:off x="4724400" y="2057400"/>
            <a:ext cx="4067175" cy="3725863"/>
          </a:xfrm>
          <a:prstGeom prst="rect">
            <a:avLst/>
          </a:prstGeom>
        </p:spPr>
        <p:txBody>
          <a:bodyPr vert="horz" lIns="91425" tIns="91425" rIns="91425" bIns="91425" anchor="t" anchorCtr="0">
            <a:noAutofit/>
          </a:bodyPr>
          <a:lstStyle/>
          <a:p>
            <a:pPr marL="457200" indent="-355600">
              <a:spcBef>
                <a:spcPts val="0"/>
              </a:spcBef>
              <a:buClr>
                <a:schemeClr val="dk1"/>
              </a:buClr>
              <a:buSzPct val="100000"/>
              <a:buFont typeface="Arial"/>
              <a:buChar char="●"/>
            </a:pPr>
            <a:r>
              <a:rPr lang="en" sz="2400" dirty="0">
                <a:latin typeface="Times New Roman"/>
                <a:cs typeface="Times New Roman"/>
              </a:rPr>
              <a:t>Interface is what something can do</a:t>
            </a:r>
            <a:r>
              <a:rPr lang="en-US" sz="2400" dirty="0">
                <a:latin typeface="Times New Roman"/>
                <a:cs typeface="Times New Roman"/>
              </a:rPr>
              <a:t>. Defines an “abstract data type”</a:t>
            </a:r>
            <a:endParaRPr lang="en" sz="2400" dirty="0">
              <a:latin typeface="Times New Roman"/>
              <a:cs typeface="Times New Roman"/>
            </a:endParaRPr>
          </a:p>
          <a:p>
            <a:pPr marL="457200" indent="-355600">
              <a:spcBef>
                <a:spcPts val="0"/>
              </a:spcBef>
              <a:buClr>
                <a:schemeClr val="dk1"/>
              </a:buClr>
              <a:buSzPct val="100000"/>
              <a:buFont typeface="Arial"/>
              <a:buChar char="●"/>
            </a:pPr>
            <a:r>
              <a:rPr lang="en" sz="2400" dirty="0">
                <a:latin typeface="Times New Roman"/>
                <a:cs typeface="Times New Roman"/>
              </a:rPr>
              <a:t>A contract to fulfill</a:t>
            </a:r>
          </a:p>
          <a:p>
            <a:pPr marL="457200" indent="-355600">
              <a:spcBef>
                <a:spcPts val="0"/>
              </a:spcBef>
              <a:buClr>
                <a:schemeClr val="dk1"/>
              </a:buClr>
              <a:buSzPct val="100000"/>
              <a:buFont typeface="Arial"/>
              <a:buChar char="●"/>
            </a:pPr>
            <a:r>
              <a:rPr lang="en" sz="2400" dirty="0">
                <a:latin typeface="Times New Roman"/>
                <a:cs typeface="Times New Roman"/>
              </a:rPr>
              <a:t>Software </a:t>
            </a:r>
            <a:r>
              <a:rPr lang="en-US" sz="2400" dirty="0">
                <a:latin typeface="Times New Roman"/>
                <a:cs typeface="Times New Roman"/>
              </a:rPr>
              <a:t>e</a:t>
            </a:r>
            <a:r>
              <a:rPr lang="en" sz="2400" dirty="0">
                <a:latin typeface="Times New Roman"/>
                <a:cs typeface="Times New Roman"/>
              </a:rPr>
              <a:t>ngineering purpose</a:t>
            </a:r>
          </a:p>
        </p:txBody>
      </p:sp>
      <p:cxnSp>
        <p:nvCxnSpPr>
          <p:cNvPr id="295" name="Shape 295"/>
          <p:cNvCxnSpPr/>
          <p:nvPr/>
        </p:nvCxnSpPr>
        <p:spPr>
          <a:xfrm>
            <a:off x="4648200" y="2057400"/>
            <a:ext cx="0" cy="2286000"/>
          </a:xfrm>
          <a:prstGeom prst="straightConnector1">
            <a:avLst/>
          </a:prstGeom>
          <a:noFill/>
          <a:ln w="76200" cap="flat">
            <a:solidFill>
              <a:schemeClr val="accent1"/>
            </a:solidFill>
            <a:prstDash val="solid"/>
            <a:round/>
            <a:headEnd type="none" w="lg" len="lg"/>
            <a:tailEnd type="none" w="lg" len="lg"/>
          </a:ln>
        </p:spPr>
      </p:cxnSp>
      <p:sp>
        <p:nvSpPr>
          <p:cNvPr id="296" name="Shape 296"/>
          <p:cNvSpPr txBox="1"/>
          <p:nvPr/>
        </p:nvSpPr>
        <p:spPr>
          <a:xfrm>
            <a:off x="533400" y="4343400"/>
            <a:ext cx="8765100" cy="2198132"/>
          </a:xfrm>
          <a:prstGeom prst="rect">
            <a:avLst/>
          </a:prstGeom>
          <a:noFill/>
          <a:ln>
            <a:noFill/>
          </a:ln>
        </p:spPr>
        <p:txBody>
          <a:bodyPr lIns="91425" tIns="91425" rIns="91425" bIns="91425" anchor="t" anchorCtr="0">
            <a:noAutofit/>
          </a:bodyPr>
          <a:lstStyle/>
          <a:p>
            <a:r>
              <a:rPr lang="en" sz="2400" dirty="0">
                <a:latin typeface="Times New Roman"/>
                <a:cs typeface="Times New Roman"/>
              </a:rPr>
              <a:t>Similarities:</a:t>
            </a:r>
          </a:p>
          <a:p>
            <a:pPr marL="457200" indent="-355600">
              <a:buClr>
                <a:srgbClr val="000000"/>
              </a:buClr>
              <a:buSzPct val="100000"/>
              <a:buFont typeface="Arial"/>
              <a:buChar char="●"/>
            </a:pPr>
            <a:r>
              <a:rPr lang="en" sz="2400" dirty="0">
                <a:latin typeface="Times New Roman"/>
                <a:cs typeface="Times New Roman"/>
              </a:rPr>
              <a:t>Can’t instantiate</a:t>
            </a:r>
          </a:p>
          <a:p>
            <a:pPr marL="457200" indent="-355600">
              <a:buClr>
                <a:srgbClr val="000000"/>
              </a:buClr>
              <a:buSzPct val="100000"/>
              <a:buFont typeface="Arial"/>
              <a:buChar char="●"/>
            </a:pPr>
            <a:r>
              <a:rPr lang="en" sz="2400" dirty="0">
                <a:latin typeface="Times New Roman"/>
                <a:cs typeface="Times New Roman"/>
              </a:rPr>
              <a:t>Must implement abstract methods</a:t>
            </a:r>
          </a:p>
          <a:p>
            <a:pPr marL="457200" indent="-355600">
              <a:buClr>
                <a:srgbClr val="000000"/>
              </a:buClr>
              <a:buSzPct val="100000"/>
              <a:buFont typeface="Arial"/>
              <a:buChar char="●"/>
            </a:pPr>
            <a:r>
              <a:rPr lang="en" sz="2400" dirty="0">
                <a:latin typeface="Times New Roman"/>
                <a:cs typeface="Times New Roman"/>
              </a:rPr>
              <a:t>Later we’ll use interfaces to define “abstract data types” </a:t>
            </a:r>
          </a:p>
          <a:p>
            <a:pPr marL="914400" lvl="1" indent="-355600">
              <a:buClr>
                <a:srgbClr val="000000"/>
              </a:buClr>
              <a:buSzPct val="100000"/>
              <a:buFont typeface="Arial"/>
              <a:buChar char="○"/>
            </a:pPr>
            <a:r>
              <a:rPr lang="en" sz="2400" dirty="0">
                <a:latin typeface="Times New Roman"/>
                <a:cs typeface="Times New Roman"/>
              </a:rPr>
              <a:t>(e.g. List, Set, Stack, Queue, etc)</a:t>
            </a:r>
          </a:p>
        </p:txBody>
      </p:sp>
      <p:cxnSp>
        <p:nvCxnSpPr>
          <p:cNvPr id="297" name="Shape 297"/>
          <p:cNvCxnSpPr/>
          <p:nvPr/>
        </p:nvCxnSpPr>
        <p:spPr>
          <a:xfrm rot="10800000">
            <a:off x="609600" y="4419600"/>
            <a:ext cx="8056499" cy="0"/>
          </a:xfrm>
          <a:prstGeom prst="straightConnector1">
            <a:avLst/>
          </a:prstGeom>
          <a:noFill/>
          <a:ln w="76200" cap="flat">
            <a:solidFill>
              <a:schemeClr val="accent1"/>
            </a:solidFill>
            <a:prstDash val="solid"/>
            <a:round/>
            <a:headEnd type="none" w="lg" len="lg"/>
            <a:tailEnd type="none" w="lg" len="lg"/>
          </a:ln>
        </p:spPr>
      </p:cxnSp>
      <p:sp>
        <p:nvSpPr>
          <p:cNvPr id="2" name="Slide Number Placeholder 1"/>
          <p:cNvSpPr>
            <a:spLocks noGrp="1"/>
          </p:cNvSpPr>
          <p:nvPr>
            <p:ph type="sldNum" idx="12"/>
          </p:nvPr>
        </p:nvSpPr>
        <p:spPr/>
        <p:txBody>
          <a:bodyPr/>
          <a:lstStyle/>
          <a:p>
            <a:fld id="{00000000-1234-1234-1234-123412341234}" type="slidenum">
              <a:rPr lang="en" smtClean="0"/>
              <a:pPr/>
              <a:t>28</a:t>
            </a:fld>
            <a:endParaRPr lang="en"/>
          </a:p>
        </p:txBody>
      </p:sp>
      <p:sp>
        <p:nvSpPr>
          <p:cNvPr id="9" name="TextBox 8"/>
          <p:cNvSpPr txBox="1"/>
          <p:nvPr/>
        </p:nvSpPr>
        <p:spPr>
          <a:xfrm>
            <a:off x="7848600" y="6172200"/>
            <a:ext cx="312030" cy="369332"/>
          </a:xfrm>
          <a:prstGeom prst="rect">
            <a:avLst/>
          </a:prstGeom>
          <a:noFill/>
        </p:spPr>
        <p:txBody>
          <a:bodyPr wrap="none" rtlCol="0">
            <a:spAutoFit/>
          </a:bodyPr>
          <a:lstStyle/>
          <a:p>
            <a:fld id="{7F0C3FF4-CB79-7F4B-A906-66C49782AC3E}" type="slidenum">
              <a:rPr lang="en-US" smtClean="0"/>
              <a:t>28</a:t>
            </a:fld>
            <a:endParaRPr lang="en-US" dirty="0"/>
          </a:p>
        </p:txBody>
      </p:sp>
    </p:spTree>
    <p:extLst>
      <p:ext uri="{BB962C8B-B14F-4D97-AF65-F5344CB8AC3E}">
        <p14:creationId xmlns:p14="http://schemas.microsoft.com/office/powerpoint/2010/main" val="1271053699"/>
      </p:ext>
    </p:extLst>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F5E24ED-9EAF-EA4D-ACA1-873FA9E5EB1A}"/>
              </a:ext>
            </a:extLst>
          </p:cNvPr>
          <p:cNvSpPr>
            <a:spLocks noGrp="1"/>
          </p:cNvSpPr>
          <p:nvPr>
            <p:ph type="sldNum" sz="quarter" idx="12"/>
          </p:nvPr>
        </p:nvSpPr>
        <p:spPr/>
        <p:txBody>
          <a:bodyPr>
            <a:normAutofit fontScale="85000" lnSpcReduction="20000"/>
          </a:bodyPr>
          <a:lstStyle/>
          <a:p>
            <a:fld id="{B6F15528-21DE-4FAA-801E-634DDDAF4B2B}" type="slidenum">
              <a:rPr lang="en-US" smtClean="0"/>
              <a:pPr/>
              <a:t>29</a:t>
            </a:fld>
            <a:endParaRPr lang="en-US"/>
          </a:p>
        </p:txBody>
      </p:sp>
      <p:sp>
        <p:nvSpPr>
          <p:cNvPr id="4" name="Content Placeholder 3">
            <a:extLst>
              <a:ext uri="{FF2B5EF4-FFF2-40B4-BE49-F238E27FC236}">
                <a16:creationId xmlns:a16="http://schemas.microsoft.com/office/drawing/2014/main" id="{D0178A49-7E81-4748-A640-70CB59242CEC}"/>
              </a:ext>
            </a:extLst>
          </p:cNvPr>
          <p:cNvSpPr>
            <a:spLocks noGrp="1"/>
          </p:cNvSpPr>
          <p:nvPr>
            <p:ph sz="quarter" idx="1"/>
          </p:nvPr>
        </p:nvSpPr>
        <p:spPr>
          <a:xfrm>
            <a:off x="287274" y="2995671"/>
            <a:ext cx="5518086" cy="3709929"/>
          </a:xfrm>
        </p:spPr>
        <p:txBody>
          <a:bodyPr>
            <a:normAutofit fontScale="92500" lnSpcReduction="20000"/>
          </a:bodyPr>
          <a:lstStyle/>
          <a:p>
            <a:pPr marL="0" indent="0">
              <a:buNone/>
            </a:pPr>
            <a:r>
              <a:rPr lang="en-US" sz="2400" dirty="0">
                <a:solidFill>
                  <a:srgbClr val="0070C0"/>
                </a:solidFill>
                <a:latin typeface="Times New Roman" panose="02020603050405020304" pitchFamily="18" charset="0"/>
                <a:cs typeface="Times New Roman" panose="02020603050405020304" pitchFamily="18" charset="0"/>
              </a:rPr>
              <a:t>h </a:t>
            </a:r>
            <a:r>
              <a:rPr lang="en-US" sz="2400" b="1" dirty="0">
                <a:solidFill>
                  <a:srgbClr val="0070C0"/>
                </a:solidFill>
                <a:latin typeface="Times New Roman" panose="02020603050405020304" pitchFamily="18" charset="0"/>
                <a:cs typeface="Times New Roman" panose="02020603050405020304" pitchFamily="18" charset="0"/>
              </a:rPr>
              <a:t>instanceof  </a:t>
            </a:r>
            <a:r>
              <a:rPr lang="en-US" sz="2400" dirty="0">
                <a:solidFill>
                  <a:srgbClr val="0070C0"/>
                </a:solidFill>
                <a:latin typeface="Times New Roman" panose="02020603050405020304" pitchFamily="18" charset="0"/>
                <a:cs typeface="Times New Roman" panose="02020603050405020304" pitchFamily="18" charset="0"/>
              </a:rPr>
              <a:t>Object                  </a:t>
            </a:r>
            <a:r>
              <a:rPr lang="en-US" sz="2400" dirty="0">
                <a:solidFill>
                  <a:srgbClr val="C00000"/>
                </a:solidFill>
                <a:latin typeface="Times New Roman" panose="02020603050405020304" pitchFamily="18" charset="0"/>
                <a:cs typeface="Times New Roman" panose="02020603050405020304" pitchFamily="18" charset="0"/>
              </a:rPr>
              <a:t>is true</a:t>
            </a:r>
          </a:p>
          <a:p>
            <a:pPr marL="0" indent="0">
              <a:buNone/>
            </a:pPr>
            <a:r>
              <a:rPr lang="en-US" sz="2400" dirty="0" err="1">
                <a:solidFill>
                  <a:srgbClr val="0070C0"/>
                </a:solidFill>
                <a:latin typeface="Times New Roman" panose="02020603050405020304" pitchFamily="18" charset="0"/>
                <a:cs typeface="Times New Roman" panose="02020603050405020304" pitchFamily="18" charset="0"/>
              </a:rPr>
              <a:t>h.getClass</a:t>
            </a:r>
            <a:r>
              <a:rPr lang="en-US" sz="2400" dirty="0">
                <a:solidFill>
                  <a:srgbClr val="0070C0"/>
                </a:solidFill>
                <a:latin typeface="Times New Roman" panose="02020603050405020304" pitchFamily="18" charset="0"/>
                <a:cs typeface="Times New Roman" panose="02020603050405020304" pitchFamily="18" charset="0"/>
              </a:rPr>
              <a:t>()  ==  </a:t>
            </a:r>
            <a:r>
              <a:rPr lang="en-US" sz="2400" dirty="0" err="1">
                <a:solidFill>
                  <a:srgbClr val="0070C0"/>
                </a:solidFill>
                <a:latin typeface="Times New Roman" panose="02020603050405020304" pitchFamily="18" charset="0"/>
                <a:cs typeface="Times New Roman" panose="02020603050405020304" pitchFamily="18" charset="0"/>
              </a:rPr>
              <a:t>Object.class</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a:solidFill>
                  <a:srgbClr val="C00000"/>
                </a:solidFill>
                <a:latin typeface="Times New Roman" panose="02020603050405020304" pitchFamily="18" charset="0"/>
                <a:cs typeface="Times New Roman" panose="02020603050405020304" pitchFamily="18" charset="0"/>
              </a:rPr>
              <a:t>is false</a:t>
            </a:r>
          </a:p>
          <a:p>
            <a:pPr marL="0" indent="0">
              <a:buNone/>
            </a:pPr>
            <a:endParaRPr lang="en-US" sz="2400" dirty="0">
              <a:solidFill>
                <a:srgbClr val="0070C0"/>
              </a:solidFill>
              <a:latin typeface="Times New Roman" panose="02020603050405020304" pitchFamily="18" charset="0"/>
              <a:cs typeface="Times New Roman" panose="02020603050405020304" pitchFamily="18" charset="0"/>
            </a:endParaRPr>
          </a:p>
          <a:p>
            <a:pPr marL="0" indent="0">
              <a:buNone/>
            </a:pPr>
            <a:r>
              <a:rPr lang="en-US" sz="2400" dirty="0">
                <a:solidFill>
                  <a:srgbClr val="0070C0"/>
                </a:solidFill>
                <a:latin typeface="Times New Roman" panose="02020603050405020304" pitchFamily="18" charset="0"/>
                <a:cs typeface="Times New Roman" panose="02020603050405020304" pitchFamily="18" charset="0"/>
              </a:rPr>
              <a:t>h </a:t>
            </a:r>
            <a:r>
              <a:rPr lang="en-US" sz="2400" b="1" dirty="0">
                <a:solidFill>
                  <a:srgbClr val="0070C0"/>
                </a:solidFill>
                <a:latin typeface="Times New Roman" panose="02020603050405020304" pitchFamily="18" charset="0"/>
                <a:cs typeface="Times New Roman" panose="02020603050405020304" pitchFamily="18" charset="0"/>
              </a:rPr>
              <a:t>instanceof</a:t>
            </a:r>
            <a:r>
              <a:rPr lang="en-US" sz="2400" dirty="0">
                <a:solidFill>
                  <a:srgbClr val="0070C0"/>
                </a:solidFill>
                <a:latin typeface="Times New Roman" panose="02020603050405020304" pitchFamily="18" charset="0"/>
                <a:cs typeface="Times New Roman" panose="02020603050405020304" pitchFamily="18" charset="0"/>
              </a:rPr>
              <a:t>  Animal                 </a:t>
            </a:r>
            <a:r>
              <a:rPr lang="en-US" sz="2400" dirty="0">
                <a:solidFill>
                  <a:srgbClr val="C00000"/>
                </a:solidFill>
                <a:latin typeface="Times New Roman" panose="02020603050405020304" pitchFamily="18" charset="0"/>
                <a:cs typeface="Times New Roman" panose="02020603050405020304" pitchFamily="18" charset="0"/>
              </a:rPr>
              <a:t>is true    </a:t>
            </a:r>
          </a:p>
          <a:p>
            <a:pPr marL="0" indent="0">
              <a:buNone/>
            </a:pPr>
            <a:r>
              <a:rPr lang="en-US" sz="2400" dirty="0" err="1">
                <a:solidFill>
                  <a:srgbClr val="0070C0"/>
                </a:solidFill>
                <a:latin typeface="Times New Roman" panose="02020603050405020304" pitchFamily="18" charset="0"/>
                <a:cs typeface="Times New Roman" panose="02020603050405020304" pitchFamily="18" charset="0"/>
              </a:rPr>
              <a:t>h.getClass</a:t>
            </a:r>
            <a:r>
              <a:rPr lang="en-US" sz="2400" dirty="0">
                <a:solidFill>
                  <a:srgbClr val="0070C0"/>
                </a:solidFill>
                <a:latin typeface="Times New Roman" panose="02020603050405020304" pitchFamily="18" charset="0"/>
                <a:cs typeface="Times New Roman" panose="02020603050405020304" pitchFamily="18" charset="0"/>
              </a:rPr>
              <a:t>() == </a:t>
            </a:r>
            <a:r>
              <a:rPr lang="en-US" sz="2400" dirty="0" err="1">
                <a:solidFill>
                  <a:srgbClr val="0070C0"/>
                </a:solidFill>
                <a:latin typeface="Times New Roman" panose="02020603050405020304" pitchFamily="18" charset="0"/>
                <a:cs typeface="Times New Roman" panose="02020603050405020304" pitchFamily="18" charset="0"/>
              </a:rPr>
              <a:t>Animal.class</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a:solidFill>
                  <a:srgbClr val="C00000"/>
                </a:solidFill>
                <a:latin typeface="Times New Roman" panose="02020603050405020304" pitchFamily="18" charset="0"/>
                <a:cs typeface="Times New Roman" panose="02020603050405020304" pitchFamily="18" charset="0"/>
              </a:rPr>
              <a:t>is false</a:t>
            </a:r>
          </a:p>
          <a:p>
            <a:pPr marL="0" indent="0">
              <a:buNone/>
            </a:pPr>
            <a:endParaRPr lang="en-US" sz="2400" dirty="0">
              <a:solidFill>
                <a:srgbClr val="0070C0"/>
              </a:solidFill>
              <a:latin typeface="Times New Roman" panose="02020603050405020304" pitchFamily="18" charset="0"/>
              <a:cs typeface="Times New Roman" panose="02020603050405020304" pitchFamily="18" charset="0"/>
            </a:endParaRPr>
          </a:p>
          <a:p>
            <a:pPr marL="0" indent="0">
              <a:buNone/>
            </a:pPr>
            <a:r>
              <a:rPr lang="en-US" sz="2400" dirty="0">
                <a:solidFill>
                  <a:srgbClr val="0070C0"/>
                </a:solidFill>
                <a:latin typeface="Times New Roman" panose="02020603050405020304" pitchFamily="18" charset="0"/>
                <a:cs typeface="Times New Roman" panose="02020603050405020304" pitchFamily="18" charset="0"/>
              </a:rPr>
              <a:t>h </a:t>
            </a:r>
            <a:r>
              <a:rPr lang="en-US" sz="2400" b="1" dirty="0">
                <a:solidFill>
                  <a:srgbClr val="0070C0"/>
                </a:solidFill>
                <a:latin typeface="Times New Roman" panose="02020603050405020304" pitchFamily="18" charset="0"/>
                <a:cs typeface="Times New Roman" panose="02020603050405020304" pitchFamily="18" charset="0"/>
              </a:rPr>
              <a:t>instanceof</a:t>
            </a:r>
            <a:r>
              <a:rPr lang="en-US" sz="2400" dirty="0">
                <a:solidFill>
                  <a:srgbClr val="0070C0"/>
                </a:solidFill>
                <a:latin typeface="Times New Roman" panose="02020603050405020304" pitchFamily="18" charset="0"/>
                <a:cs typeface="Times New Roman" panose="02020603050405020304" pitchFamily="18" charset="0"/>
              </a:rPr>
              <a:t> Cat                        </a:t>
            </a:r>
            <a:r>
              <a:rPr lang="en-US" sz="2400" dirty="0">
                <a:solidFill>
                  <a:srgbClr val="C00000"/>
                </a:solidFill>
                <a:latin typeface="Times New Roman" panose="02020603050405020304" pitchFamily="18" charset="0"/>
                <a:cs typeface="Times New Roman" panose="02020603050405020304" pitchFamily="18" charset="0"/>
              </a:rPr>
              <a:t>is true</a:t>
            </a:r>
          </a:p>
          <a:p>
            <a:pPr marL="0" indent="0">
              <a:buNone/>
            </a:pPr>
            <a:r>
              <a:rPr lang="en-US" sz="2400" dirty="0" err="1">
                <a:solidFill>
                  <a:srgbClr val="0070C0"/>
                </a:solidFill>
                <a:latin typeface="Times New Roman" panose="02020603050405020304" pitchFamily="18" charset="0"/>
                <a:cs typeface="Times New Roman" panose="02020603050405020304" pitchFamily="18" charset="0"/>
              </a:rPr>
              <a:t>h.getClass</a:t>
            </a:r>
            <a:r>
              <a:rPr lang="en-US" sz="2400" dirty="0">
                <a:solidFill>
                  <a:srgbClr val="0070C0"/>
                </a:solidFill>
                <a:latin typeface="Times New Roman" panose="02020603050405020304" pitchFamily="18" charset="0"/>
                <a:cs typeface="Times New Roman" panose="02020603050405020304" pitchFamily="18" charset="0"/>
              </a:rPr>
              <a:t>() == </a:t>
            </a:r>
            <a:r>
              <a:rPr lang="en-US" sz="2400" dirty="0" err="1">
                <a:solidFill>
                  <a:srgbClr val="0070C0"/>
                </a:solidFill>
                <a:latin typeface="Times New Roman" panose="02020603050405020304" pitchFamily="18" charset="0"/>
                <a:cs typeface="Times New Roman" panose="02020603050405020304" pitchFamily="18" charset="0"/>
              </a:rPr>
              <a:t>Cat.class</a:t>
            </a:r>
            <a:r>
              <a:rPr lang="en-US" sz="2400" dirty="0">
                <a:solidFill>
                  <a:srgbClr val="0070C0"/>
                </a:solidFill>
                <a:latin typeface="Times New Roman" panose="02020603050405020304" pitchFamily="18" charset="0"/>
                <a:cs typeface="Times New Roman" panose="02020603050405020304" pitchFamily="18" charset="0"/>
              </a:rPr>
              <a:t>           </a:t>
            </a:r>
            <a:r>
              <a:rPr lang="en-US" sz="2400" dirty="0">
                <a:solidFill>
                  <a:srgbClr val="C00000"/>
                </a:solidFill>
                <a:latin typeface="Times New Roman" panose="02020603050405020304" pitchFamily="18" charset="0"/>
                <a:cs typeface="Times New Roman" panose="02020603050405020304" pitchFamily="18" charset="0"/>
              </a:rPr>
              <a:t>is true</a:t>
            </a:r>
          </a:p>
          <a:p>
            <a:pPr marL="0" indent="0">
              <a:buNone/>
            </a:pPr>
            <a:endParaRPr lang="en-US" sz="2400" dirty="0">
              <a:solidFill>
                <a:srgbClr val="C00000"/>
              </a:solidFill>
              <a:latin typeface="Times New Roman" panose="02020603050405020304" pitchFamily="18" charset="0"/>
              <a:cs typeface="Times New Roman" panose="02020603050405020304" pitchFamily="18" charset="0"/>
            </a:endParaRPr>
          </a:p>
          <a:p>
            <a:pPr marL="0" indent="0">
              <a:buNone/>
            </a:pPr>
            <a:r>
              <a:rPr lang="en-US" sz="2400" dirty="0">
                <a:solidFill>
                  <a:srgbClr val="0070C0"/>
                </a:solidFill>
                <a:latin typeface="Times New Roman" panose="02020603050405020304" pitchFamily="18" charset="0"/>
                <a:cs typeface="Times New Roman" panose="02020603050405020304" pitchFamily="18" charset="0"/>
              </a:rPr>
              <a:t>h </a:t>
            </a:r>
            <a:r>
              <a:rPr lang="en-US" sz="2400" b="1" dirty="0">
                <a:solidFill>
                  <a:srgbClr val="0070C0"/>
                </a:solidFill>
                <a:latin typeface="Times New Roman" panose="02020603050405020304" pitchFamily="18" charset="0"/>
                <a:cs typeface="Times New Roman" panose="02020603050405020304" pitchFamily="18" charset="0"/>
              </a:rPr>
              <a:t>instanceof</a:t>
            </a:r>
            <a:r>
              <a:rPr lang="en-US" sz="2400" dirty="0">
                <a:solidFill>
                  <a:srgbClr val="0070C0"/>
                </a:solidFill>
                <a:latin typeface="Times New Roman" panose="02020603050405020304" pitchFamily="18" charset="0"/>
                <a:cs typeface="Times New Roman" panose="02020603050405020304" pitchFamily="18" charset="0"/>
              </a:rPr>
              <a:t>  PhD                      </a:t>
            </a:r>
            <a:r>
              <a:rPr lang="en-US" sz="2400" dirty="0">
                <a:solidFill>
                  <a:srgbClr val="C00000"/>
                </a:solidFill>
                <a:latin typeface="Times New Roman" panose="02020603050405020304" pitchFamily="18" charset="0"/>
                <a:cs typeface="Times New Roman" panose="02020603050405020304" pitchFamily="18" charset="0"/>
              </a:rPr>
              <a:t>is false</a:t>
            </a:r>
          </a:p>
        </p:txBody>
      </p:sp>
      <p:grpSp>
        <p:nvGrpSpPr>
          <p:cNvPr id="5" name="Group 39">
            <a:extLst>
              <a:ext uri="{FF2B5EF4-FFF2-40B4-BE49-F238E27FC236}">
                <a16:creationId xmlns:a16="http://schemas.microsoft.com/office/drawing/2014/main" id="{5BB3E4AD-51E5-8145-B1D8-BEA351C0B4E4}"/>
              </a:ext>
            </a:extLst>
          </p:cNvPr>
          <p:cNvGrpSpPr>
            <a:grpSpLocks/>
          </p:cNvGrpSpPr>
          <p:nvPr/>
        </p:nvGrpSpPr>
        <p:grpSpPr bwMode="auto">
          <a:xfrm>
            <a:off x="5946648" y="1620838"/>
            <a:ext cx="2819400" cy="4246563"/>
            <a:chOff x="3696" y="157"/>
            <a:chExt cx="1776" cy="2675"/>
          </a:xfrm>
        </p:grpSpPr>
        <p:grpSp>
          <p:nvGrpSpPr>
            <p:cNvPr id="6" name="Group 17">
              <a:extLst>
                <a:ext uri="{FF2B5EF4-FFF2-40B4-BE49-F238E27FC236}">
                  <a16:creationId xmlns:a16="http://schemas.microsoft.com/office/drawing/2014/main" id="{8E5390D2-0B3F-5E4C-BE6D-23BC6051B4CD}"/>
                </a:ext>
              </a:extLst>
            </p:cNvPr>
            <p:cNvGrpSpPr>
              <a:grpSpLocks/>
            </p:cNvGrpSpPr>
            <p:nvPr/>
          </p:nvGrpSpPr>
          <p:grpSpPr bwMode="auto">
            <a:xfrm>
              <a:off x="3696" y="157"/>
              <a:ext cx="1776" cy="2675"/>
              <a:chOff x="3696" y="205"/>
              <a:chExt cx="1776" cy="2675"/>
            </a:xfrm>
          </p:grpSpPr>
          <p:grpSp>
            <p:nvGrpSpPr>
              <p:cNvPr id="8" name="Group 16">
                <a:extLst>
                  <a:ext uri="{FF2B5EF4-FFF2-40B4-BE49-F238E27FC236}">
                    <a16:creationId xmlns:a16="http://schemas.microsoft.com/office/drawing/2014/main" id="{01D391EA-74CE-F146-944C-70D0EB6FA881}"/>
                  </a:ext>
                </a:extLst>
              </p:cNvPr>
              <p:cNvGrpSpPr>
                <a:grpSpLocks/>
              </p:cNvGrpSpPr>
              <p:nvPr/>
            </p:nvGrpSpPr>
            <p:grpSpPr bwMode="auto">
              <a:xfrm>
                <a:off x="3696" y="205"/>
                <a:ext cx="1776" cy="2675"/>
                <a:chOff x="3696" y="781"/>
                <a:chExt cx="1776" cy="2675"/>
              </a:xfrm>
            </p:grpSpPr>
            <p:grpSp>
              <p:nvGrpSpPr>
                <p:cNvPr id="10" name="Group 15">
                  <a:extLst>
                    <a:ext uri="{FF2B5EF4-FFF2-40B4-BE49-F238E27FC236}">
                      <a16:creationId xmlns:a16="http://schemas.microsoft.com/office/drawing/2014/main" id="{7FA99B22-57EB-E744-95FC-7C16AFC9775D}"/>
                    </a:ext>
                  </a:extLst>
                </p:cNvPr>
                <p:cNvGrpSpPr>
                  <a:grpSpLocks/>
                </p:cNvGrpSpPr>
                <p:nvPr/>
              </p:nvGrpSpPr>
              <p:grpSpPr bwMode="auto">
                <a:xfrm>
                  <a:off x="3696" y="781"/>
                  <a:ext cx="1776" cy="2675"/>
                  <a:chOff x="3696" y="781"/>
                  <a:chExt cx="1776" cy="2675"/>
                </a:xfrm>
              </p:grpSpPr>
              <p:sp>
                <p:nvSpPr>
                  <p:cNvPr id="13" name="Rectangle 7">
                    <a:extLst>
                      <a:ext uri="{FF2B5EF4-FFF2-40B4-BE49-F238E27FC236}">
                        <a16:creationId xmlns:a16="http://schemas.microsoft.com/office/drawing/2014/main" id="{E4EA4A40-0D65-004B-BC6E-A923EF263F6C}"/>
                      </a:ext>
                    </a:extLst>
                  </p:cNvPr>
                  <p:cNvSpPr>
                    <a:spLocks noChangeArrowheads="1"/>
                  </p:cNvSpPr>
                  <p:nvPr/>
                </p:nvSpPr>
                <p:spPr bwMode="auto">
                  <a:xfrm>
                    <a:off x="3696" y="1840"/>
                    <a:ext cx="1776" cy="1616"/>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2400"/>
                  </a:p>
                </p:txBody>
              </p:sp>
              <p:sp>
                <p:nvSpPr>
                  <p:cNvPr id="14" name="Text Box 8">
                    <a:extLst>
                      <a:ext uri="{FF2B5EF4-FFF2-40B4-BE49-F238E27FC236}">
                        <a16:creationId xmlns:a16="http://schemas.microsoft.com/office/drawing/2014/main" id="{1B1A0137-476B-624A-AFB0-C8EB18172C23}"/>
                      </a:ext>
                    </a:extLst>
                  </p:cNvPr>
                  <p:cNvSpPr txBox="1">
                    <a:spLocks noChangeArrowheads="1"/>
                  </p:cNvSpPr>
                  <p:nvPr/>
                </p:nvSpPr>
                <p:spPr bwMode="auto">
                  <a:xfrm>
                    <a:off x="3696" y="781"/>
                    <a:ext cx="336" cy="291"/>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a:solidFill>
                          <a:srgbClr val="E41900"/>
                        </a:solidFill>
                      </a:rPr>
                      <a:t>a0</a:t>
                    </a:r>
                    <a:endParaRPr lang="en-US" dirty="0"/>
                  </a:p>
                </p:txBody>
              </p:sp>
              <p:sp>
                <p:nvSpPr>
                  <p:cNvPr id="15" name="Text Box 9">
                    <a:extLst>
                      <a:ext uri="{FF2B5EF4-FFF2-40B4-BE49-F238E27FC236}">
                        <a16:creationId xmlns:a16="http://schemas.microsoft.com/office/drawing/2014/main" id="{13C54119-F68D-3147-84C5-D94E5CD8BD08}"/>
                      </a:ext>
                    </a:extLst>
                  </p:cNvPr>
                  <p:cNvSpPr txBox="1">
                    <a:spLocks noChangeArrowheads="1"/>
                  </p:cNvSpPr>
                  <p:nvPr/>
                </p:nvSpPr>
                <p:spPr bwMode="auto">
                  <a:xfrm>
                    <a:off x="4704" y="1840"/>
                    <a:ext cx="768" cy="291"/>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a:t>Animal</a:t>
                    </a:r>
                  </a:p>
                </p:txBody>
              </p:sp>
              <p:sp>
                <p:nvSpPr>
                  <p:cNvPr id="16" name="Text Box 10">
                    <a:extLst>
                      <a:ext uri="{FF2B5EF4-FFF2-40B4-BE49-F238E27FC236}">
                        <a16:creationId xmlns:a16="http://schemas.microsoft.com/office/drawing/2014/main" id="{C37CF9E2-F8B7-EA41-B215-CC740551BA74}"/>
                      </a:ext>
                    </a:extLst>
                  </p:cNvPr>
                  <p:cNvSpPr txBox="1">
                    <a:spLocks noChangeArrowheads="1"/>
                  </p:cNvSpPr>
                  <p:nvPr/>
                </p:nvSpPr>
                <p:spPr bwMode="auto">
                  <a:xfrm>
                    <a:off x="4992" y="2640"/>
                    <a:ext cx="480" cy="291"/>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spcBef>
                        <a:spcPct val="50000"/>
                      </a:spcBef>
                    </a:pPr>
                    <a:r>
                      <a:rPr lang="en-US"/>
                      <a:t>Cat</a:t>
                    </a:r>
                  </a:p>
                </p:txBody>
              </p:sp>
              <p:sp>
                <p:nvSpPr>
                  <p:cNvPr id="17" name="Line 11">
                    <a:extLst>
                      <a:ext uri="{FF2B5EF4-FFF2-40B4-BE49-F238E27FC236}">
                        <a16:creationId xmlns:a16="http://schemas.microsoft.com/office/drawing/2014/main" id="{9569AFA6-8B94-FE42-9C60-431CEA9A79B2}"/>
                      </a:ext>
                    </a:extLst>
                  </p:cNvPr>
                  <p:cNvSpPr>
                    <a:spLocks noChangeShapeType="1"/>
                  </p:cNvSpPr>
                  <p:nvPr/>
                </p:nvSpPr>
                <p:spPr bwMode="auto">
                  <a:xfrm>
                    <a:off x="3696" y="2640"/>
                    <a:ext cx="139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sz="2400"/>
                  </a:p>
                </p:txBody>
              </p:sp>
            </p:grpSp>
            <p:sp>
              <p:nvSpPr>
                <p:cNvPr id="11" name="Text Box 12">
                  <a:extLst>
                    <a:ext uri="{FF2B5EF4-FFF2-40B4-BE49-F238E27FC236}">
                      <a16:creationId xmlns:a16="http://schemas.microsoft.com/office/drawing/2014/main" id="{1A6DAF6E-D10B-5C40-B449-38DF3A1C1FD6}"/>
                    </a:ext>
                  </a:extLst>
                </p:cNvPr>
                <p:cNvSpPr txBox="1">
                  <a:spLocks noChangeArrowheads="1"/>
                </p:cNvSpPr>
                <p:nvPr/>
              </p:nvSpPr>
              <p:spPr bwMode="auto">
                <a:xfrm>
                  <a:off x="3696" y="2928"/>
                  <a:ext cx="1728" cy="5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err="1"/>
                    <a:t>toString</a:t>
                  </a:r>
                  <a:r>
                    <a:rPr lang="en-US" dirty="0"/>
                    <a:t>()</a:t>
                  </a:r>
                  <a:br>
                    <a:rPr lang="en-US" dirty="0"/>
                  </a:br>
                  <a:r>
                    <a:rPr lang="en-US" dirty="0"/>
                    <a:t>purrs()</a:t>
                  </a:r>
                </a:p>
              </p:txBody>
            </p:sp>
            <p:sp>
              <p:nvSpPr>
                <p:cNvPr id="12" name="Text Box 13">
                  <a:extLst>
                    <a:ext uri="{FF2B5EF4-FFF2-40B4-BE49-F238E27FC236}">
                      <a16:creationId xmlns:a16="http://schemas.microsoft.com/office/drawing/2014/main" id="{1894EF4B-25B2-5645-A0F5-051C51F37004}"/>
                    </a:ext>
                  </a:extLst>
                </p:cNvPr>
                <p:cNvSpPr txBox="1">
                  <a:spLocks noChangeArrowheads="1"/>
                </p:cNvSpPr>
                <p:nvPr/>
              </p:nvSpPr>
              <p:spPr bwMode="auto">
                <a:xfrm>
                  <a:off x="3792" y="1884"/>
                  <a:ext cx="1680" cy="6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a:t>age</a:t>
                  </a:r>
                </a:p>
                <a:p>
                  <a:pPr>
                    <a:spcBef>
                      <a:spcPct val="50000"/>
                    </a:spcBef>
                  </a:pPr>
                  <a:r>
                    <a:rPr lang="en-US" dirty="0" err="1"/>
                    <a:t>isOlder</a:t>
                  </a:r>
                  <a:r>
                    <a:rPr lang="en-US" dirty="0"/>
                    <a:t>(Animal)</a:t>
                  </a:r>
                </a:p>
              </p:txBody>
            </p:sp>
          </p:grpSp>
          <p:sp>
            <p:nvSpPr>
              <p:cNvPr id="9" name="Rectangle 14">
                <a:extLst>
                  <a:ext uri="{FF2B5EF4-FFF2-40B4-BE49-F238E27FC236}">
                    <a16:creationId xmlns:a16="http://schemas.microsoft.com/office/drawing/2014/main" id="{A1833A37-DEF2-B04F-9833-EE433DEA9CF7}"/>
                  </a:ext>
                </a:extLst>
              </p:cNvPr>
              <p:cNvSpPr>
                <a:spLocks noChangeArrowheads="1"/>
              </p:cNvSpPr>
              <p:nvPr/>
            </p:nvSpPr>
            <p:spPr bwMode="auto">
              <a:xfrm>
                <a:off x="4169" y="1346"/>
                <a:ext cx="384" cy="192"/>
              </a:xfrm>
              <a:prstGeom prst="rect">
                <a:avLst/>
              </a:prstGeom>
              <a:solidFill>
                <a:schemeClr val="accent1"/>
              </a:solidFill>
              <a:ln w="9525">
                <a:solidFill>
                  <a:schemeClr val="tx1"/>
                </a:solidFill>
                <a:miter lim="800000"/>
                <a:headEnd/>
                <a:tailEnd/>
              </a:ln>
            </p:spPr>
            <p:txBody>
              <a:bodyPr wrap="none" anchor="ctr"/>
              <a:lstStyle/>
              <a:p>
                <a:endParaRPr lang="en-US" sz="2400"/>
              </a:p>
            </p:txBody>
          </p:sp>
        </p:grpSp>
        <p:sp>
          <p:nvSpPr>
            <p:cNvPr id="7" name="Text Box 32">
              <a:extLst>
                <a:ext uri="{FF2B5EF4-FFF2-40B4-BE49-F238E27FC236}">
                  <a16:creationId xmlns:a16="http://schemas.microsoft.com/office/drawing/2014/main" id="{37E54B1D-8C0D-9549-919F-58D0706AE42C}"/>
                </a:ext>
              </a:extLst>
            </p:cNvPr>
            <p:cNvSpPr txBox="1">
              <a:spLocks noChangeArrowheads="1"/>
            </p:cNvSpPr>
            <p:nvPr/>
          </p:nvSpPr>
          <p:spPr bwMode="auto">
            <a:xfrm>
              <a:off x="4272" y="1248"/>
              <a:ext cx="192"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b="1" dirty="0"/>
                <a:t>5</a:t>
              </a:r>
            </a:p>
          </p:txBody>
        </p:sp>
      </p:grpSp>
      <p:grpSp>
        <p:nvGrpSpPr>
          <p:cNvPr id="19" name="Group 18">
            <a:extLst>
              <a:ext uri="{FF2B5EF4-FFF2-40B4-BE49-F238E27FC236}">
                <a16:creationId xmlns:a16="http://schemas.microsoft.com/office/drawing/2014/main" id="{4D478F68-151C-7A46-A582-7193C4388A78}"/>
              </a:ext>
            </a:extLst>
          </p:cNvPr>
          <p:cNvGrpSpPr/>
          <p:nvPr/>
        </p:nvGrpSpPr>
        <p:grpSpPr>
          <a:xfrm>
            <a:off x="4876800" y="5594350"/>
            <a:ext cx="1828800" cy="790635"/>
            <a:chOff x="3505200" y="5248275"/>
            <a:chExt cx="1828800" cy="790635"/>
          </a:xfrm>
        </p:grpSpPr>
        <p:sp>
          <p:nvSpPr>
            <p:cNvPr id="20" name="Text Box 34">
              <a:extLst>
                <a:ext uri="{FF2B5EF4-FFF2-40B4-BE49-F238E27FC236}">
                  <a16:creationId xmlns:a16="http://schemas.microsoft.com/office/drawing/2014/main" id="{ED19B78F-07DF-6C42-B3DF-9688B08B250A}"/>
                </a:ext>
              </a:extLst>
            </p:cNvPr>
            <p:cNvSpPr txBox="1">
              <a:spLocks noChangeArrowheads="1"/>
            </p:cNvSpPr>
            <p:nvPr/>
          </p:nvSpPr>
          <p:spPr bwMode="auto">
            <a:xfrm>
              <a:off x="3505200" y="5257800"/>
              <a:ext cx="381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r">
                <a:spcBef>
                  <a:spcPct val="50000"/>
                </a:spcBef>
              </a:pPr>
              <a:r>
                <a:rPr lang="en-US" dirty="0"/>
                <a:t>h</a:t>
              </a:r>
            </a:p>
          </p:txBody>
        </p:sp>
        <p:sp>
          <p:nvSpPr>
            <p:cNvPr id="21" name="Text Box 35">
              <a:extLst>
                <a:ext uri="{FF2B5EF4-FFF2-40B4-BE49-F238E27FC236}">
                  <a16:creationId xmlns:a16="http://schemas.microsoft.com/office/drawing/2014/main" id="{5D99D16D-251E-FC43-B7C2-4E2FADC84B40}"/>
                </a:ext>
              </a:extLst>
            </p:cNvPr>
            <p:cNvSpPr txBox="1">
              <a:spLocks noChangeArrowheads="1"/>
            </p:cNvSpPr>
            <p:nvPr/>
          </p:nvSpPr>
          <p:spPr bwMode="auto">
            <a:xfrm>
              <a:off x="3886200" y="5248275"/>
              <a:ext cx="533400" cy="46672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a:solidFill>
                    <a:srgbClr val="E41900"/>
                  </a:solidFill>
                </a:rPr>
                <a:t>a0</a:t>
              </a:r>
              <a:endParaRPr lang="en-US" dirty="0">
                <a:solidFill>
                  <a:srgbClr val="8B008C"/>
                </a:solidFill>
              </a:endParaRPr>
            </a:p>
          </p:txBody>
        </p:sp>
        <p:sp>
          <p:nvSpPr>
            <p:cNvPr id="22" name="Text Box 36">
              <a:extLst>
                <a:ext uri="{FF2B5EF4-FFF2-40B4-BE49-F238E27FC236}">
                  <a16:creationId xmlns:a16="http://schemas.microsoft.com/office/drawing/2014/main" id="{FBA5F722-0C37-2145-86D8-1FC3CE2C8EC1}"/>
                </a:ext>
              </a:extLst>
            </p:cNvPr>
            <p:cNvSpPr txBox="1">
              <a:spLocks noChangeArrowheads="1"/>
            </p:cNvSpPr>
            <p:nvPr/>
          </p:nvSpPr>
          <p:spPr bwMode="auto">
            <a:xfrm>
              <a:off x="4343400" y="5638800"/>
              <a:ext cx="990600"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sz="2000" dirty="0"/>
                <a:t>Animal</a:t>
              </a:r>
            </a:p>
          </p:txBody>
        </p:sp>
      </p:grpSp>
      <p:sp>
        <p:nvSpPr>
          <p:cNvPr id="23" name="Rectangle 7">
            <a:extLst>
              <a:ext uri="{FF2B5EF4-FFF2-40B4-BE49-F238E27FC236}">
                <a16:creationId xmlns:a16="http://schemas.microsoft.com/office/drawing/2014/main" id="{D396080F-3F9D-3B4A-8115-ADDE1CF3D3AF}"/>
              </a:ext>
            </a:extLst>
          </p:cNvPr>
          <p:cNvSpPr>
            <a:spLocks noChangeArrowheads="1"/>
          </p:cNvSpPr>
          <p:nvPr/>
        </p:nvSpPr>
        <p:spPr bwMode="auto">
          <a:xfrm>
            <a:off x="5946648" y="2070102"/>
            <a:ext cx="2819400" cy="1223962"/>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2400"/>
          </a:p>
        </p:txBody>
      </p:sp>
      <p:sp>
        <p:nvSpPr>
          <p:cNvPr id="24" name="Text Box 10">
            <a:extLst>
              <a:ext uri="{FF2B5EF4-FFF2-40B4-BE49-F238E27FC236}">
                <a16:creationId xmlns:a16="http://schemas.microsoft.com/office/drawing/2014/main" id="{0A1BF5D9-74F6-E34F-B29B-408C9ED7B86C}"/>
              </a:ext>
            </a:extLst>
          </p:cNvPr>
          <p:cNvSpPr txBox="1">
            <a:spLocks noChangeArrowheads="1"/>
          </p:cNvSpPr>
          <p:nvPr/>
        </p:nvSpPr>
        <p:spPr bwMode="auto">
          <a:xfrm>
            <a:off x="7546848" y="2062165"/>
            <a:ext cx="1219200" cy="46166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spcBef>
                <a:spcPct val="50000"/>
              </a:spcBef>
            </a:pPr>
            <a:r>
              <a:rPr lang="en-US" dirty="0"/>
              <a:t>Object</a:t>
            </a:r>
          </a:p>
        </p:txBody>
      </p:sp>
      <p:sp>
        <p:nvSpPr>
          <p:cNvPr id="18" name="TextBox 17">
            <a:extLst>
              <a:ext uri="{FF2B5EF4-FFF2-40B4-BE49-F238E27FC236}">
                <a16:creationId xmlns:a16="http://schemas.microsoft.com/office/drawing/2014/main" id="{867EF955-2B65-BD48-8E91-8E0979FDBBBD}"/>
              </a:ext>
            </a:extLst>
          </p:cNvPr>
          <p:cNvSpPr txBox="1"/>
          <p:nvPr/>
        </p:nvSpPr>
        <p:spPr>
          <a:xfrm>
            <a:off x="6119414" y="2293203"/>
            <a:ext cx="1994457" cy="830997"/>
          </a:xfrm>
          <a:prstGeom prst="rect">
            <a:avLst/>
          </a:prstGeom>
          <a:noFill/>
        </p:spPr>
        <p:txBody>
          <a:bodyPr wrap="none" rtlCol="0">
            <a:spAutoFit/>
          </a:bodyPr>
          <a:lstStyle/>
          <a:p>
            <a:r>
              <a:rPr lang="en-US" sz="2400" dirty="0" err="1">
                <a:latin typeface="Times" pitchFamily="2" charset="0"/>
                <a:cs typeface="Times New Roman" panose="02020603050405020304" pitchFamily="18" charset="0"/>
              </a:rPr>
              <a:t>getClass</a:t>
            </a:r>
            <a:r>
              <a:rPr lang="en-US" sz="2400" dirty="0">
                <a:latin typeface="Times" pitchFamily="2" charset="0"/>
                <a:cs typeface="Times New Roman" panose="02020603050405020304" pitchFamily="18" charset="0"/>
              </a:rPr>
              <a:t>()</a:t>
            </a:r>
          </a:p>
          <a:p>
            <a:r>
              <a:rPr lang="en-US" sz="2400" dirty="0">
                <a:latin typeface="Times" pitchFamily="2" charset="0"/>
                <a:cs typeface="Times New Roman" panose="02020603050405020304" pitchFamily="18" charset="0"/>
              </a:rPr>
              <a:t>equals(Object)</a:t>
            </a:r>
          </a:p>
        </p:txBody>
      </p:sp>
      <p:sp>
        <p:nvSpPr>
          <p:cNvPr id="26" name="Title 25">
            <a:extLst>
              <a:ext uri="{FF2B5EF4-FFF2-40B4-BE49-F238E27FC236}">
                <a16:creationId xmlns:a16="http://schemas.microsoft.com/office/drawing/2014/main" id="{22E10C1A-164B-2E4E-9D9F-D17066591AD3}"/>
              </a:ext>
            </a:extLst>
          </p:cNvPr>
          <p:cNvSpPr>
            <a:spLocks noGrp="1"/>
          </p:cNvSpPr>
          <p:nvPr>
            <p:ph type="title"/>
          </p:nvPr>
        </p:nvSpPr>
        <p:spPr>
          <a:xfrm>
            <a:off x="612648" y="388936"/>
            <a:ext cx="8153400" cy="770198"/>
          </a:xfrm>
        </p:spPr>
        <p:txBody>
          <a:bodyPr>
            <a:noAutofit/>
          </a:bodyPr>
          <a:lstStyle/>
          <a:p>
            <a:r>
              <a:rPr lang="en-US" sz="3200" dirty="0">
                <a:solidFill>
                  <a:srgbClr val="800000"/>
                </a:solidFill>
              </a:rPr>
              <a:t>Operator instanceof vs </a:t>
            </a:r>
            <a:r>
              <a:rPr lang="en-US" sz="3200" dirty="0" err="1">
                <a:solidFill>
                  <a:srgbClr val="800000"/>
                </a:solidFill>
              </a:rPr>
              <a:t>getClass</a:t>
            </a:r>
            <a:endParaRPr lang="en-US" sz="3200" dirty="0"/>
          </a:p>
        </p:txBody>
      </p:sp>
      <p:sp>
        <p:nvSpPr>
          <p:cNvPr id="28" name="TextBox 27">
            <a:extLst>
              <a:ext uri="{FF2B5EF4-FFF2-40B4-BE49-F238E27FC236}">
                <a16:creationId xmlns:a16="http://schemas.microsoft.com/office/drawing/2014/main" id="{BDAD5E50-776A-C149-A69A-285FCABC70DA}"/>
              </a:ext>
            </a:extLst>
          </p:cNvPr>
          <p:cNvSpPr txBox="1"/>
          <p:nvPr/>
        </p:nvSpPr>
        <p:spPr>
          <a:xfrm>
            <a:off x="266700" y="1493184"/>
            <a:ext cx="5298948" cy="1200329"/>
          </a:xfrm>
          <a:prstGeom prst="rect">
            <a:avLst/>
          </a:prstGeom>
          <a:solidFill>
            <a:schemeClr val="accent2">
              <a:lumMod val="20000"/>
              <a:lumOff val="80000"/>
            </a:schemeClr>
          </a:solidFill>
        </p:spPr>
        <p:txBody>
          <a:bodyPr wrap="square" rtlCol="0">
            <a:spAutoFit/>
          </a:bodyPr>
          <a:lstStyle/>
          <a:p>
            <a:r>
              <a:rPr lang="en-US" sz="2400" dirty="0">
                <a:solidFill>
                  <a:srgbClr val="0432FF"/>
                </a:solidFill>
                <a:latin typeface="Times New Roman" panose="02020603050405020304" pitchFamily="18" charset="0"/>
                <a:cs typeface="Times New Roman" panose="02020603050405020304" pitchFamily="18" charset="0"/>
              </a:rPr>
              <a:t>&lt;object&gt;   </a:t>
            </a:r>
            <a:r>
              <a:rPr lang="en-US" sz="2400" b="1" dirty="0">
                <a:solidFill>
                  <a:srgbClr val="0432FF"/>
                </a:solidFill>
                <a:latin typeface="Times New Roman" panose="02020603050405020304" pitchFamily="18" charset="0"/>
                <a:cs typeface="Times New Roman" panose="02020603050405020304" pitchFamily="18" charset="0"/>
              </a:rPr>
              <a:t>instanceof   </a:t>
            </a:r>
            <a:r>
              <a:rPr lang="en-US" sz="2400" dirty="0">
                <a:solidFill>
                  <a:srgbClr val="0432FF"/>
                </a:solidFill>
                <a:latin typeface="Times New Roman" panose="02020603050405020304" pitchFamily="18" charset="0"/>
                <a:cs typeface="Times New Roman" panose="02020603050405020304" pitchFamily="18" charset="0"/>
              </a:rPr>
              <a:t>&lt;class-name&gt;</a:t>
            </a:r>
            <a:br>
              <a:rPr lang="en-US" sz="2400" dirty="0">
                <a:solidFill>
                  <a:srgbClr val="0432FF"/>
                </a:solidFill>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is true </a:t>
            </a:r>
            <a:r>
              <a:rPr lang="en-US" sz="2400" dirty="0" err="1">
                <a:latin typeface="Times New Roman" panose="02020603050405020304" pitchFamily="18" charset="0"/>
                <a:cs typeface="Times New Roman" panose="02020603050405020304" pitchFamily="18" charset="0"/>
              </a:rPr>
              <a:t>iff</a:t>
            </a:r>
            <a:r>
              <a:rPr lang="en-US" sz="2400" dirty="0">
                <a:latin typeface="Times New Roman" panose="02020603050405020304" pitchFamily="18" charset="0"/>
                <a:cs typeface="Times New Roman" panose="02020603050405020304" pitchFamily="18" charset="0"/>
              </a:rPr>
              <a:t>   </a:t>
            </a:r>
            <a:r>
              <a:rPr lang="en-US" sz="2400" dirty="0">
                <a:solidFill>
                  <a:srgbClr val="0432FF"/>
                </a:solidFill>
                <a:latin typeface="Times New Roman" panose="02020603050405020304" pitchFamily="18" charset="0"/>
                <a:cs typeface="Times New Roman" panose="02020603050405020304" pitchFamily="18" charset="0"/>
              </a:rPr>
              <a:t>&lt;object&gt; </a:t>
            </a:r>
            <a:r>
              <a:rPr lang="en-US" sz="2400" dirty="0">
                <a:latin typeface="Times New Roman" panose="02020603050405020304" pitchFamily="18" charset="0"/>
                <a:cs typeface="Times New Roman" panose="02020603050405020304" pitchFamily="18" charset="0"/>
              </a:rPr>
              <a:t>has a partition named </a:t>
            </a:r>
            <a:r>
              <a:rPr lang="en-US" sz="2400" dirty="0">
                <a:solidFill>
                  <a:srgbClr val="0432FF"/>
                </a:solidFill>
                <a:latin typeface="Times New Roman" panose="02020603050405020304" pitchFamily="18" charset="0"/>
                <a:cs typeface="Times New Roman" panose="02020603050405020304" pitchFamily="18" charset="0"/>
              </a:rPr>
              <a:t>&lt;class-name&gt;</a:t>
            </a:r>
          </a:p>
        </p:txBody>
      </p:sp>
    </p:spTree>
    <p:extLst>
      <p:ext uri="{BB962C8B-B14F-4D97-AF65-F5344CB8AC3E}">
        <p14:creationId xmlns:p14="http://schemas.microsoft.com/office/powerpoint/2010/main" val="2290471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dissolve">
                                      <p:cBhvr>
                                        <p:cTn id="17" dur="20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dissolve">
                                      <p:cBhvr>
                                        <p:cTn id="22" dur="20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dissolve">
                                      <p:cBhvr>
                                        <p:cTn id="27" dur="20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dissolve">
                                      <p:cBhvr>
                                        <p:cTn id="32" dur="2000"/>
                                        <p:tgtEl>
                                          <p:spTgt spid="4">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
                                            <p:txEl>
                                              <p:pRg st="9" end="9"/>
                                            </p:txEl>
                                          </p:spTgt>
                                        </p:tgtEl>
                                        <p:attrNameLst>
                                          <p:attrName>style.visibility</p:attrName>
                                        </p:attrNameLst>
                                      </p:cBhvr>
                                      <p:to>
                                        <p:strVal val="visible"/>
                                      </p:to>
                                    </p:set>
                                    <p:animEffect transition="in" filter="dissolve">
                                      <p:cBhvr>
                                        <p:cTn id="37" dur="20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 sz="3600" dirty="0">
                <a:solidFill>
                  <a:srgbClr val="C00000"/>
                </a:solidFill>
              </a:rPr>
              <a:t>A Little Geometry!</a:t>
            </a:r>
            <a:endParaRPr lang="en-US" sz="3600" dirty="0">
              <a:solidFill>
                <a:srgbClr val="C00000"/>
              </a:solidFill>
            </a:endParaRPr>
          </a:p>
        </p:txBody>
      </p:sp>
      <p:sp>
        <p:nvSpPr>
          <p:cNvPr id="3" name="Slide Number Placeholder 2"/>
          <p:cNvSpPr>
            <a:spLocks noGrp="1"/>
          </p:cNvSpPr>
          <p:nvPr>
            <p:ph type="sldNum" sz="quarter" idx="12"/>
          </p:nvPr>
        </p:nvSpPr>
        <p:spPr/>
        <p:txBody>
          <a:bodyPr>
            <a:normAutofit fontScale="85000" lnSpcReduction="20000"/>
          </a:bodyPr>
          <a:lstStyle/>
          <a:p>
            <a:fld id="{B6F15528-21DE-4FAA-801E-634DDDAF4B2B}" type="slidenum">
              <a:rPr lang="en-US" smtClean="0"/>
              <a:pPr/>
              <a:t>3</a:t>
            </a:fld>
            <a:endParaRPr lang="en-US"/>
          </a:p>
        </p:txBody>
      </p:sp>
      <p:sp>
        <p:nvSpPr>
          <p:cNvPr id="4" name="Content Placeholder 3"/>
          <p:cNvSpPr>
            <a:spLocks noGrp="1"/>
          </p:cNvSpPr>
          <p:nvPr>
            <p:ph sz="quarter" idx="1"/>
          </p:nvPr>
        </p:nvSpPr>
        <p:spPr>
          <a:xfrm>
            <a:off x="838200" y="1752600"/>
            <a:ext cx="1219200" cy="1143000"/>
          </a:xfrm>
        </p:spPr>
        <p:txBody>
          <a:bodyPr>
            <a:normAutofit/>
          </a:bodyPr>
          <a:lstStyle/>
          <a:p>
            <a:pPr marL="0" indent="0">
              <a:spcBef>
                <a:spcPts val="600"/>
              </a:spcBef>
              <a:buNone/>
            </a:pPr>
            <a:r>
              <a:rPr lang="en-US" sz="2400" dirty="0">
                <a:latin typeface="Times New Roman"/>
                <a:cs typeface="Times New Roman"/>
              </a:rPr>
              <a:t>(x, y)</a:t>
            </a:r>
          </a:p>
        </p:txBody>
      </p:sp>
      <p:sp>
        <p:nvSpPr>
          <p:cNvPr id="5" name="Footer Placeholder 4"/>
          <p:cNvSpPr>
            <a:spLocks noGrp="1"/>
          </p:cNvSpPr>
          <p:nvPr>
            <p:ph type="ftr" sz="quarter" idx="11"/>
          </p:nvPr>
        </p:nvSpPr>
        <p:spPr>
          <a:xfrm>
            <a:off x="3048000" y="6248400"/>
            <a:ext cx="5421083" cy="365125"/>
          </a:xfrm>
        </p:spPr>
        <p:txBody>
          <a:bodyPr/>
          <a:lstStyle/>
          <a:p>
            <a:fld id="{83AEF2DD-EC57-2F4D-96C0-2951EFB2A5B0}" type="slidenum">
              <a:rPr lang="en-US" smtClean="0"/>
              <a:t>3</a:t>
            </a:fld>
            <a:endParaRPr lang="en-US" dirty="0"/>
          </a:p>
        </p:txBody>
      </p:sp>
      <p:sp>
        <p:nvSpPr>
          <p:cNvPr id="6" name="Content Placeholder 3"/>
          <p:cNvSpPr txBox="1">
            <a:spLocks/>
          </p:cNvSpPr>
          <p:nvPr/>
        </p:nvSpPr>
        <p:spPr>
          <a:xfrm>
            <a:off x="5181599" y="1905000"/>
            <a:ext cx="3584449" cy="1524000"/>
          </a:xfrm>
          <a:prstGeom prst="rect">
            <a:avLst/>
          </a:prstGeom>
        </p:spPr>
        <p:txBody>
          <a:bodyPr vert="horz">
            <a:no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600"/>
              </a:spcBef>
              <a:buFont typeface="Wingdings"/>
              <a:buNone/>
            </a:pPr>
            <a:r>
              <a:rPr lang="en-US" sz="2800" dirty="0">
                <a:cs typeface="Times New Roman"/>
              </a:rPr>
              <a:t>Position of a rectangle in the plane is given by its upper-left corner</a:t>
            </a:r>
          </a:p>
        </p:txBody>
      </p:sp>
      <p:sp>
        <p:nvSpPr>
          <p:cNvPr id="7" name="Rectangle 6"/>
          <p:cNvSpPr/>
          <p:nvPr/>
        </p:nvSpPr>
        <p:spPr>
          <a:xfrm>
            <a:off x="1676400" y="2057400"/>
            <a:ext cx="2819400" cy="1371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2057400" y="4038600"/>
            <a:ext cx="2133600" cy="2133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Content Placeholder 3"/>
          <p:cNvSpPr txBox="1">
            <a:spLocks/>
          </p:cNvSpPr>
          <p:nvPr/>
        </p:nvSpPr>
        <p:spPr>
          <a:xfrm>
            <a:off x="5181599" y="4038600"/>
            <a:ext cx="3584449" cy="20574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600"/>
              </a:spcBef>
              <a:buFont typeface="Wingdings"/>
              <a:buNone/>
            </a:pPr>
            <a:r>
              <a:rPr lang="en-US" sz="2800" dirty="0">
                <a:cs typeface="Times New Roman"/>
              </a:rPr>
              <a:t>Position of a circle in the plane is given by the upper-left corner of its bounding box</a:t>
            </a:r>
          </a:p>
        </p:txBody>
      </p:sp>
      <p:sp>
        <p:nvSpPr>
          <p:cNvPr id="10" name="Rectangle 9"/>
          <p:cNvSpPr/>
          <p:nvPr/>
        </p:nvSpPr>
        <p:spPr>
          <a:xfrm>
            <a:off x="2057400" y="4038600"/>
            <a:ext cx="2133600" cy="2209800"/>
          </a:xfrm>
          <a:prstGeom prst="rect">
            <a:avLst/>
          </a:prstGeom>
          <a:noFill/>
          <a:ln w="25908">
            <a:solidFill>
              <a:srgbClr val="8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Content Placeholder 3"/>
          <p:cNvSpPr txBox="1">
            <a:spLocks/>
          </p:cNvSpPr>
          <p:nvPr/>
        </p:nvSpPr>
        <p:spPr>
          <a:xfrm>
            <a:off x="1219200" y="3733800"/>
            <a:ext cx="1219200" cy="1143000"/>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marL="0" indent="0">
              <a:spcBef>
                <a:spcPts val="600"/>
              </a:spcBef>
              <a:buFont typeface="Wingdings"/>
              <a:buNone/>
            </a:pPr>
            <a:r>
              <a:rPr lang="en-US" sz="2400">
                <a:latin typeface="Times New Roman"/>
                <a:cs typeface="Times New Roman"/>
              </a:rPr>
              <a:t>(x, y)</a:t>
            </a:r>
            <a:endParaRPr lang="en-US" sz="2400" dirty="0">
              <a:latin typeface="Times New Roman"/>
              <a:cs typeface="Times New Roman"/>
            </a:endParaRPr>
          </a:p>
        </p:txBody>
      </p:sp>
    </p:spTree>
    <p:extLst>
      <p:ext uri="{BB962C8B-B14F-4D97-AF65-F5344CB8AC3E}">
        <p14:creationId xmlns:p14="http://schemas.microsoft.com/office/powerpoint/2010/main" val="13532933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457200" y="381000"/>
            <a:ext cx="8382000" cy="639763"/>
          </a:xfrm>
          <a:prstGeom prst="rect">
            <a:avLst/>
          </a:prstGeom>
        </p:spPr>
        <p:txBody>
          <a:bodyPr vert="horz" lIns="91425" tIns="91425" rIns="91425" bIns="91425" anchor="b" anchorCtr="0">
            <a:noAutofit/>
          </a:bodyPr>
          <a:lstStyle/>
          <a:p>
            <a:r>
              <a:rPr lang="en-US" sz="3600" dirty="0">
                <a:solidFill>
                  <a:srgbClr val="C00000"/>
                </a:solidFill>
              </a:rPr>
              <a:t>Approach 1: Cast down to make the call</a:t>
            </a:r>
            <a:endParaRPr lang="en" sz="3600" dirty="0">
              <a:solidFill>
                <a:srgbClr val="C00000"/>
              </a:solidFill>
            </a:endParaRPr>
          </a:p>
        </p:txBody>
      </p:sp>
      <p:sp>
        <p:nvSpPr>
          <p:cNvPr id="60" name="Shape 60"/>
          <p:cNvSpPr txBox="1"/>
          <p:nvPr/>
        </p:nvSpPr>
        <p:spPr>
          <a:xfrm>
            <a:off x="7004351" y="857250"/>
            <a:ext cx="2139599" cy="366000"/>
          </a:xfrm>
          <a:prstGeom prst="rect">
            <a:avLst/>
          </a:prstGeom>
          <a:noFill/>
          <a:ln>
            <a:noFill/>
          </a:ln>
        </p:spPr>
        <p:txBody>
          <a:bodyPr lIns="91425" tIns="91425" rIns="91425" bIns="91425" anchor="t" anchorCtr="0">
            <a:noAutofit/>
          </a:bodyPr>
          <a:lstStyle/>
          <a:p>
            <a:pPr algn="r"/>
            <a:r>
              <a:rPr lang="en" sz="1600" b="1">
                <a:solidFill>
                  <a:srgbClr val="E08686"/>
                </a:solidFill>
              </a:rPr>
              <a:t>Abstract Classes</a:t>
            </a:r>
          </a:p>
        </p:txBody>
      </p:sp>
      <p:sp>
        <p:nvSpPr>
          <p:cNvPr id="2" name="TextBox 1"/>
          <p:cNvSpPr txBox="1"/>
          <p:nvPr/>
        </p:nvSpPr>
        <p:spPr>
          <a:xfrm>
            <a:off x="457200" y="1676400"/>
            <a:ext cx="8382000" cy="2554545"/>
          </a:xfrm>
          <a:prstGeom prst="rect">
            <a:avLst/>
          </a:prstGeom>
          <a:noFill/>
        </p:spPr>
        <p:txBody>
          <a:bodyPr wrap="square" rtlCol="0">
            <a:spAutoFit/>
          </a:bodyPr>
          <a:lstStyle/>
          <a:p>
            <a:r>
              <a:rPr lang="en-US" sz="2000" b="1" dirty="0">
                <a:latin typeface="Consolas" panose="020B0609020204030204" pitchFamily="49" charset="0"/>
                <a:cs typeface="Consolas" panose="020B0609020204030204" pitchFamily="49" charset="0"/>
              </a:rPr>
              <a:t>double</a:t>
            </a:r>
            <a:r>
              <a:rPr lang="en-US" sz="2000" dirty="0">
                <a:latin typeface="Consolas" panose="020B0609020204030204" pitchFamily="49" charset="0"/>
                <a:cs typeface="Consolas" panose="020B0609020204030204" pitchFamily="49" charset="0"/>
              </a:rPr>
              <a:t> sum= 0;</a:t>
            </a:r>
          </a:p>
          <a:p>
            <a:r>
              <a:rPr lang="en-US" sz="2000" b="1" dirty="0">
                <a:latin typeface="Consolas" panose="020B0609020204030204" pitchFamily="49" charset="0"/>
                <a:cs typeface="Consolas" panose="020B0609020204030204" pitchFamily="49" charset="0"/>
              </a:rPr>
              <a:t>for</a:t>
            </a:r>
            <a:r>
              <a:rPr lang="en-US" sz="2000" dirty="0">
                <a:latin typeface="Consolas" panose="020B0609020204030204" pitchFamily="49" charset="0"/>
                <a:cs typeface="Consolas" panose="020B0609020204030204" pitchFamily="49" charset="0"/>
              </a:rPr>
              <a:t> (</a:t>
            </a:r>
            <a:r>
              <a:rPr lang="en-US" sz="2000" b="1" dirty="0" err="1">
                <a:latin typeface="Consolas" panose="020B0609020204030204" pitchFamily="49" charset="0"/>
                <a:cs typeface="Consolas" panose="020B0609020204030204" pitchFamily="49" charset="0"/>
              </a:rPr>
              <a:t>int</a:t>
            </a:r>
            <a:r>
              <a:rPr lang="en-US" sz="2000" dirty="0">
                <a:latin typeface="Consolas" panose="020B0609020204030204" pitchFamily="49" charset="0"/>
                <a:cs typeface="Consolas" panose="020B0609020204030204" pitchFamily="49" charset="0"/>
              </a:rPr>
              <a:t> k= 0; k &lt; </a:t>
            </a:r>
            <a:r>
              <a:rPr lang="en-US" sz="2000" dirty="0" err="1">
                <a:latin typeface="Consolas" panose="020B0609020204030204" pitchFamily="49" charset="0"/>
                <a:cs typeface="Consolas" panose="020B0609020204030204" pitchFamily="49" charset="0"/>
              </a:rPr>
              <a:t>s.length</a:t>
            </a:r>
            <a:r>
              <a:rPr lang="en-US" sz="2000" dirty="0">
                <a:latin typeface="Consolas" panose="020B0609020204030204" pitchFamily="49" charset="0"/>
                <a:cs typeface="Consolas" panose="020B0609020204030204" pitchFamily="49" charset="0"/>
              </a:rPr>
              <a:t>; k= k+1)  {   </a:t>
            </a:r>
            <a:br>
              <a:rPr lang="en-US" sz="2000" dirty="0">
                <a:latin typeface="Consolas" panose="020B0609020204030204" pitchFamily="49" charset="0"/>
                <a:cs typeface="Consolas" panose="020B0609020204030204" pitchFamily="49" charset="0"/>
              </a:rPr>
            </a:br>
            <a:r>
              <a:rPr lang="en-US" sz="2000" dirty="0">
                <a:latin typeface="Consolas" panose="020B0609020204030204" pitchFamily="49" charset="0"/>
                <a:cs typeface="Consolas" panose="020B0609020204030204" pitchFamily="49" charset="0"/>
              </a:rPr>
              <a:t>     </a:t>
            </a:r>
            <a:r>
              <a:rPr lang="mr-IN" sz="2000" b="1" dirty="0">
                <a:latin typeface="Consolas" panose="020B0609020204030204" pitchFamily="49" charset="0"/>
                <a:cs typeface="Times New Roman"/>
              </a:rPr>
              <a:t>if</a:t>
            </a:r>
            <a:r>
              <a:rPr lang="mr-IN" sz="2000" dirty="0">
                <a:latin typeface="Consolas" panose="020B0609020204030204" pitchFamily="49" charset="0"/>
                <a:cs typeface="Times New Roman"/>
              </a:rPr>
              <a:t> (sh[k]</a:t>
            </a:r>
            <a:r>
              <a:rPr lang="en-US" sz="2000" dirty="0">
                <a:latin typeface="Consolas" panose="020B0609020204030204" pitchFamily="49" charset="0"/>
                <a:cs typeface="Consolas" panose="020B0609020204030204" pitchFamily="49" charset="0"/>
              </a:rPr>
              <a:t> </a:t>
            </a:r>
            <a:r>
              <a:rPr lang="mr-IN" sz="2000" dirty="0" err="1">
                <a:latin typeface="Consolas" panose="020B0609020204030204" pitchFamily="49" charset="0"/>
                <a:cs typeface="Times New Roman"/>
              </a:rPr>
              <a:t>instanceof</a:t>
            </a:r>
            <a:r>
              <a:rPr lang="en-US" sz="2000" dirty="0">
                <a:latin typeface="Consolas" panose="020B0609020204030204" pitchFamily="49" charset="0"/>
                <a:cs typeface="Consolas" panose="020B0609020204030204" pitchFamily="49" charset="0"/>
              </a:rPr>
              <a:t> </a:t>
            </a:r>
            <a:r>
              <a:rPr lang="mr-IN" sz="2000" dirty="0" err="1">
                <a:latin typeface="Consolas" panose="020B0609020204030204" pitchFamily="49" charset="0"/>
                <a:cs typeface="Times New Roman"/>
              </a:rPr>
              <a:t>Circle</a:t>
            </a:r>
            <a:r>
              <a:rPr lang="mr-IN" sz="2000" dirty="0">
                <a:latin typeface="Consolas" panose="020B0609020204030204" pitchFamily="49" charset="0"/>
                <a:cs typeface="Times New Roman"/>
              </a:rPr>
              <a:t>)</a:t>
            </a:r>
          </a:p>
          <a:p>
            <a:r>
              <a:rPr lang="mr-IN" sz="2000" dirty="0">
                <a:latin typeface="Consolas" panose="020B0609020204030204" pitchFamily="49" charset="0"/>
                <a:cs typeface="Times New Roman"/>
              </a:rPr>
              <a:t>                sum= sum + ((Circle) sh[k]).area();</a:t>
            </a:r>
          </a:p>
          <a:p>
            <a:r>
              <a:rPr lang="mr-IN" sz="2000" dirty="0">
                <a:latin typeface="Consolas" panose="020B0609020204030204" pitchFamily="49" charset="0"/>
                <a:cs typeface="Times New Roman"/>
              </a:rPr>
              <a:t>      </a:t>
            </a:r>
            <a:r>
              <a:rPr lang="en-US" sz="2000" dirty="0">
                <a:latin typeface="Consolas" panose="020B0609020204030204" pitchFamily="49" charset="0"/>
                <a:cs typeface="Consolas" panose="020B0609020204030204" pitchFamily="49" charset="0"/>
              </a:rPr>
              <a:t>  </a:t>
            </a:r>
            <a:r>
              <a:rPr lang="mr-IN" sz="2000" b="1" dirty="0" err="1">
                <a:latin typeface="Consolas" panose="020B0609020204030204" pitchFamily="49" charset="0"/>
                <a:cs typeface="Times New Roman"/>
              </a:rPr>
              <a:t>else</a:t>
            </a:r>
            <a:r>
              <a:rPr lang="mr-IN" sz="2000" dirty="0">
                <a:latin typeface="Consolas" panose="020B0609020204030204" pitchFamily="49" charset="0"/>
                <a:cs typeface="Times New Roman"/>
              </a:rPr>
              <a:t> if (sh[k]</a:t>
            </a:r>
            <a:r>
              <a:rPr lang="en-US" sz="2000" dirty="0">
                <a:latin typeface="Consolas" panose="020B0609020204030204" pitchFamily="49" charset="0"/>
                <a:cs typeface="Consolas" panose="020B0609020204030204" pitchFamily="49" charset="0"/>
              </a:rPr>
              <a:t> </a:t>
            </a:r>
            <a:r>
              <a:rPr lang="mr-IN" sz="2000" b="1" dirty="0" err="1">
                <a:latin typeface="Consolas" panose="020B0609020204030204" pitchFamily="49" charset="0"/>
                <a:cs typeface="Times New Roman"/>
              </a:rPr>
              <a:t>instanceof</a:t>
            </a:r>
            <a:r>
              <a:rPr lang="en-US" sz="2000" dirty="0">
                <a:latin typeface="Consolas" panose="020B0609020204030204" pitchFamily="49" charset="0"/>
                <a:cs typeface="Consolas" panose="020B0609020204030204" pitchFamily="49" charset="0"/>
              </a:rPr>
              <a:t> </a:t>
            </a:r>
            <a:r>
              <a:rPr lang="mr-IN" sz="2000" dirty="0">
                <a:latin typeface="Consolas" panose="020B0609020204030204" pitchFamily="49" charset="0"/>
                <a:cs typeface="Times New Roman"/>
              </a:rPr>
              <a:t> Rectangle)</a:t>
            </a:r>
          </a:p>
          <a:p>
            <a:r>
              <a:rPr lang="mr-IN" sz="2000" dirty="0">
                <a:latin typeface="Consolas" panose="020B0609020204030204" pitchFamily="49" charset="0"/>
                <a:cs typeface="Times New Roman"/>
              </a:rPr>
              <a:t>                sum= sum + ((Rectangle) sh[k]).area();</a:t>
            </a:r>
          </a:p>
          <a:p>
            <a:r>
              <a:rPr lang="mr-IN" sz="2000" dirty="0">
                <a:latin typeface="Consolas" panose="020B0609020204030204" pitchFamily="49" charset="0"/>
                <a:cs typeface="Times New Roman"/>
              </a:rPr>
              <a:t>}</a:t>
            </a:r>
            <a:endParaRPr lang="en-US" sz="2000" dirty="0">
              <a:latin typeface="Consolas" panose="020B0609020204030204" pitchFamily="49" charset="0"/>
              <a:cs typeface="Consolas" panose="020B0609020204030204" pitchFamily="49" charset="0"/>
            </a:endParaRPr>
          </a:p>
          <a:p>
            <a:r>
              <a:rPr lang="en-US" sz="2000" b="1" dirty="0">
                <a:latin typeface="Consolas" panose="020B0609020204030204" pitchFamily="49" charset="0"/>
                <a:cs typeface="Consolas" panose="020B0609020204030204" pitchFamily="49" charset="0"/>
              </a:rPr>
              <a:t>return</a:t>
            </a:r>
            <a:r>
              <a:rPr lang="en-US" sz="2000" dirty="0">
                <a:latin typeface="Consolas" panose="020B0609020204030204" pitchFamily="49" charset="0"/>
                <a:cs typeface="Consolas" panose="020B0609020204030204" pitchFamily="49" charset="0"/>
              </a:rPr>
              <a:t> sum;</a:t>
            </a:r>
          </a:p>
        </p:txBody>
      </p:sp>
      <p:sp>
        <p:nvSpPr>
          <p:cNvPr id="5" name="Slide Number Placeholder 4"/>
          <p:cNvSpPr>
            <a:spLocks noGrp="1"/>
          </p:cNvSpPr>
          <p:nvPr>
            <p:ph type="sldNum" idx="12"/>
          </p:nvPr>
        </p:nvSpPr>
        <p:spPr/>
        <p:txBody>
          <a:bodyPr/>
          <a:lstStyle/>
          <a:p>
            <a:fld id="{00000000-1234-1234-1234-123412341234}" type="slidenum">
              <a:rPr lang="en" smtClean="0"/>
              <a:pPr/>
              <a:t>30</a:t>
            </a:fld>
            <a:endParaRPr lang="en"/>
          </a:p>
        </p:txBody>
      </p:sp>
      <p:sp>
        <p:nvSpPr>
          <p:cNvPr id="10" name="TextBox 9"/>
          <p:cNvSpPr txBox="1"/>
          <p:nvPr/>
        </p:nvSpPr>
        <p:spPr>
          <a:xfrm>
            <a:off x="7395882" y="6350000"/>
            <a:ext cx="312030" cy="369332"/>
          </a:xfrm>
          <a:prstGeom prst="rect">
            <a:avLst/>
          </a:prstGeom>
          <a:noFill/>
        </p:spPr>
        <p:txBody>
          <a:bodyPr wrap="none" rtlCol="0">
            <a:spAutoFit/>
          </a:bodyPr>
          <a:lstStyle/>
          <a:p>
            <a:fld id="{7F0C3FF4-CB79-7F4B-A906-66C49782AC3E}" type="slidenum">
              <a:rPr lang="en-US" smtClean="0"/>
              <a:t>30</a:t>
            </a:fld>
            <a:endParaRPr lang="en-US" dirty="0"/>
          </a:p>
        </p:txBody>
      </p:sp>
      <p:sp>
        <p:nvSpPr>
          <p:cNvPr id="7" name="TextBox 6"/>
          <p:cNvSpPr txBox="1"/>
          <p:nvPr/>
        </p:nvSpPr>
        <p:spPr>
          <a:xfrm>
            <a:off x="3124939" y="4287209"/>
            <a:ext cx="3259995" cy="830997"/>
          </a:xfrm>
          <a:prstGeom prst="rect">
            <a:avLst/>
          </a:prstGeom>
          <a:noFill/>
        </p:spPr>
        <p:txBody>
          <a:bodyPr wrap="none" rtlCol="0">
            <a:spAutoFit/>
          </a:bodyPr>
          <a:lstStyle/>
          <a:p>
            <a:r>
              <a:rPr lang="en-US" sz="2400" dirty="0"/>
              <a:t>1. Code is ugly</a:t>
            </a:r>
          </a:p>
          <a:p>
            <a:r>
              <a:rPr lang="en-US" sz="2400" dirty="0"/>
              <a:t>2. Code doesn’t age well</a:t>
            </a:r>
          </a:p>
        </p:txBody>
      </p:sp>
      <p:sp>
        <p:nvSpPr>
          <p:cNvPr id="8" name="TextBox 7">
            <a:extLst>
              <a:ext uri="{FF2B5EF4-FFF2-40B4-BE49-F238E27FC236}">
                <a16:creationId xmlns:a16="http://schemas.microsoft.com/office/drawing/2014/main" id="{FD134BDE-C283-FF4E-BB6A-06216773EF3E}"/>
              </a:ext>
            </a:extLst>
          </p:cNvPr>
          <p:cNvSpPr txBox="1"/>
          <p:nvPr/>
        </p:nvSpPr>
        <p:spPr>
          <a:xfrm>
            <a:off x="492071" y="4267836"/>
            <a:ext cx="1447800" cy="461665"/>
          </a:xfrm>
          <a:prstGeom prst="rect">
            <a:avLst/>
          </a:prstGeom>
          <a:solidFill>
            <a:srgbClr val="F8DFF0"/>
          </a:solidFill>
          <a:ln>
            <a:solidFill>
              <a:srgbClr val="0070C0"/>
            </a:solidFill>
          </a:ln>
        </p:spPr>
        <p:txBody>
          <a:bodyPr wrap="square" rtlCol="0">
            <a:spAutoFit/>
          </a:bodyPr>
          <a:lstStyle/>
          <a:p>
            <a:r>
              <a:rPr lang="en-US" sz="2400" dirty="0"/>
              <a:t>👍🏽 or 👎 ?</a:t>
            </a:r>
          </a:p>
        </p:txBody>
      </p:sp>
    </p:spTree>
    <p:extLst>
      <p:ext uri="{BB962C8B-B14F-4D97-AF65-F5344CB8AC3E}">
        <p14:creationId xmlns:p14="http://schemas.microsoft.com/office/powerpoint/2010/main" val="2196086291"/>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dissolv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74637"/>
            <a:ext cx="8229600" cy="868363"/>
          </a:xfrm>
          <a:prstGeom prst="rect">
            <a:avLst/>
          </a:prstGeom>
        </p:spPr>
        <p:txBody>
          <a:bodyPr vert="horz" lIns="91425" tIns="91425" rIns="91425" bIns="91425" anchor="b" anchorCtr="0">
            <a:noAutofit/>
          </a:bodyPr>
          <a:lstStyle/>
          <a:p>
            <a:r>
              <a:rPr lang="en" sz="3600" dirty="0">
                <a:solidFill>
                  <a:srgbClr val="C00000"/>
                </a:solidFill>
              </a:rPr>
              <a:t>A Little Geometry!</a:t>
            </a:r>
          </a:p>
        </p:txBody>
      </p:sp>
      <p:sp>
        <p:nvSpPr>
          <p:cNvPr id="45" name="Shape 45"/>
          <p:cNvSpPr txBox="1"/>
          <p:nvPr/>
        </p:nvSpPr>
        <p:spPr>
          <a:xfrm>
            <a:off x="7004351" y="857250"/>
            <a:ext cx="2139599" cy="366000"/>
          </a:xfrm>
          <a:prstGeom prst="rect">
            <a:avLst/>
          </a:prstGeom>
          <a:noFill/>
          <a:ln>
            <a:noFill/>
          </a:ln>
        </p:spPr>
        <p:txBody>
          <a:bodyPr lIns="91425" tIns="91425" rIns="91425" bIns="91425" anchor="t" anchorCtr="0">
            <a:noAutofit/>
          </a:bodyPr>
          <a:lstStyle/>
          <a:p>
            <a:pPr algn="r"/>
            <a:r>
              <a:rPr lang="en" sz="1600" b="1" dirty="0">
                <a:solidFill>
                  <a:srgbClr val="E08686"/>
                </a:solidFill>
              </a:rPr>
              <a:t>Abstract Classes</a:t>
            </a:r>
          </a:p>
        </p:txBody>
      </p:sp>
      <p:sp>
        <p:nvSpPr>
          <p:cNvPr id="46" name="Shape 46"/>
          <p:cNvSpPr/>
          <p:nvPr/>
        </p:nvSpPr>
        <p:spPr>
          <a:xfrm>
            <a:off x="6129049" y="1600200"/>
            <a:ext cx="2024350" cy="1370275"/>
          </a:xfrm>
          <a:prstGeom prst="rect">
            <a:avLst/>
          </a:prstGeom>
          <a:noFill/>
          <a:ln w="28575" cap="flat">
            <a:solidFill>
              <a:schemeClr val="dk2"/>
            </a:solidFill>
            <a:prstDash val="solid"/>
            <a:round/>
            <a:headEnd type="none" w="med" len="med"/>
            <a:tailEnd type="none" w="med" len="med"/>
          </a:ln>
        </p:spPr>
        <p:txBody>
          <a:bodyPr lIns="91425" tIns="91425" rIns="91425" bIns="91425" anchor="t" anchorCtr="0">
            <a:noAutofit/>
          </a:bodyPr>
          <a:lstStyle/>
          <a:p>
            <a:pPr algn="r"/>
            <a:r>
              <a:rPr lang="en" sz="2400" b="1" dirty="0">
                <a:solidFill>
                  <a:srgbClr val="1155CC"/>
                </a:solidFill>
                <a:latin typeface="Times New Roman"/>
                <a:ea typeface="Courier New"/>
                <a:cs typeface="Times New Roman"/>
                <a:sym typeface="Courier New"/>
              </a:rPr>
              <a:t>Shape</a:t>
            </a:r>
          </a:p>
          <a:p>
            <a:r>
              <a:rPr lang="en" sz="2400" dirty="0">
                <a:latin typeface="Times New Roman"/>
                <a:cs typeface="Times New Roman"/>
              </a:rPr>
              <a:t> x </a:t>
            </a:r>
            <a:endParaRPr lang="en" sz="2400" dirty="0">
              <a:solidFill>
                <a:schemeClr val="dk1"/>
              </a:solidFill>
              <a:latin typeface="Times New Roman"/>
              <a:cs typeface="Times New Roman"/>
            </a:endParaRPr>
          </a:p>
          <a:p>
            <a:r>
              <a:rPr lang="en" sz="2400" dirty="0">
                <a:latin typeface="Times New Roman"/>
                <a:cs typeface="Times New Roman"/>
              </a:rPr>
              <a:t> y </a:t>
            </a:r>
            <a:endParaRPr lang="en" sz="2400" dirty="0">
              <a:solidFill>
                <a:schemeClr val="dk1"/>
              </a:solidFill>
              <a:latin typeface="Times New Roman"/>
              <a:cs typeface="Times New Roman"/>
            </a:endParaRPr>
          </a:p>
        </p:txBody>
      </p:sp>
      <p:sp>
        <p:nvSpPr>
          <p:cNvPr id="47" name="Shape 47"/>
          <p:cNvSpPr/>
          <p:nvPr/>
        </p:nvSpPr>
        <p:spPr>
          <a:xfrm>
            <a:off x="4571999" y="3829676"/>
            <a:ext cx="2286000" cy="1656724"/>
          </a:xfrm>
          <a:prstGeom prst="rect">
            <a:avLst/>
          </a:prstGeom>
          <a:noFill/>
          <a:ln w="28575" cap="flat">
            <a:solidFill>
              <a:schemeClr val="dk2"/>
            </a:solidFill>
            <a:prstDash val="solid"/>
            <a:round/>
            <a:headEnd type="none" w="med" len="med"/>
            <a:tailEnd type="none" w="med" len="med"/>
          </a:ln>
        </p:spPr>
        <p:txBody>
          <a:bodyPr lIns="91425" tIns="91425" rIns="91425" bIns="91425" anchor="t" anchorCtr="0">
            <a:noAutofit/>
          </a:bodyPr>
          <a:lstStyle/>
          <a:p>
            <a:pPr algn="r"/>
            <a:r>
              <a:rPr lang="en" sz="2400" b="1" dirty="0">
                <a:solidFill>
                  <a:srgbClr val="1155CC"/>
                </a:solidFill>
                <a:latin typeface="Times New Roman"/>
                <a:ea typeface="Courier New"/>
                <a:cs typeface="Times New Roman"/>
                <a:sym typeface="Courier New"/>
              </a:rPr>
              <a:t>Triangle</a:t>
            </a:r>
          </a:p>
          <a:p>
            <a:r>
              <a:rPr lang="en" sz="2400" dirty="0">
                <a:latin typeface="Times New Roman"/>
                <a:cs typeface="Times New Roman"/>
              </a:rPr>
              <a:t>base</a:t>
            </a:r>
            <a:endParaRPr lang="en" sz="2400" dirty="0">
              <a:solidFill>
                <a:schemeClr val="dk1"/>
              </a:solidFill>
              <a:latin typeface="Times New Roman"/>
              <a:cs typeface="Times New Roman"/>
            </a:endParaRPr>
          </a:p>
          <a:p>
            <a:r>
              <a:rPr lang="en" sz="2400" dirty="0">
                <a:latin typeface="Times New Roman"/>
                <a:cs typeface="Times New Roman"/>
              </a:rPr>
              <a:t>height </a:t>
            </a:r>
          </a:p>
          <a:p>
            <a:r>
              <a:rPr lang="en" sz="2400" dirty="0">
                <a:latin typeface="Times New Roman"/>
                <a:cs typeface="Times New Roman"/>
              </a:rPr>
              <a:t> area()     </a:t>
            </a:r>
            <a:endParaRPr lang="en" sz="2400" dirty="0">
              <a:solidFill>
                <a:schemeClr val="dk1"/>
              </a:solidFill>
              <a:latin typeface="Times New Roman"/>
              <a:cs typeface="Times New Roman"/>
            </a:endParaRPr>
          </a:p>
        </p:txBody>
      </p:sp>
      <p:sp>
        <p:nvSpPr>
          <p:cNvPr id="48" name="Shape 48"/>
          <p:cNvSpPr/>
          <p:nvPr/>
        </p:nvSpPr>
        <p:spPr>
          <a:xfrm>
            <a:off x="7043450" y="3849624"/>
            <a:ext cx="2024350" cy="1636775"/>
          </a:xfrm>
          <a:prstGeom prst="rect">
            <a:avLst/>
          </a:prstGeom>
          <a:noFill/>
          <a:ln w="28575" cap="flat">
            <a:solidFill>
              <a:schemeClr val="dk2"/>
            </a:solidFill>
            <a:prstDash val="solid"/>
            <a:round/>
            <a:headEnd type="none" w="med" len="med"/>
            <a:tailEnd type="none" w="med" len="med"/>
          </a:ln>
        </p:spPr>
        <p:txBody>
          <a:bodyPr lIns="91425" tIns="91425" rIns="91425" bIns="91425" anchor="t" anchorCtr="0">
            <a:noAutofit/>
          </a:bodyPr>
          <a:lstStyle/>
          <a:p>
            <a:pPr algn="r"/>
            <a:r>
              <a:rPr lang="en" sz="2400" b="1" dirty="0">
                <a:solidFill>
                  <a:srgbClr val="1155CC"/>
                </a:solidFill>
                <a:latin typeface="Times New Roman"/>
                <a:ea typeface="Courier New"/>
                <a:cs typeface="Times New Roman"/>
                <a:sym typeface="Courier New"/>
              </a:rPr>
              <a:t>Circle</a:t>
            </a:r>
          </a:p>
          <a:p>
            <a:endParaRPr lang="en" sz="2400" dirty="0">
              <a:latin typeface="Times New Roman"/>
              <a:cs typeface="Times New Roman"/>
            </a:endParaRPr>
          </a:p>
          <a:p>
            <a:r>
              <a:rPr lang="en" sz="2400" dirty="0">
                <a:latin typeface="Times New Roman"/>
                <a:cs typeface="Times New Roman"/>
              </a:rPr>
              <a:t>radius</a:t>
            </a:r>
            <a:endParaRPr lang="en-US" sz="2400" dirty="0">
              <a:solidFill>
                <a:schemeClr val="dk1"/>
              </a:solidFill>
              <a:latin typeface="Times New Roman"/>
              <a:cs typeface="Times New Roman"/>
            </a:endParaRPr>
          </a:p>
          <a:p>
            <a:r>
              <a:rPr lang="en" sz="2400" dirty="0">
                <a:latin typeface="Times New Roman"/>
                <a:cs typeface="Times New Roman"/>
              </a:rPr>
              <a:t>area()</a:t>
            </a:r>
          </a:p>
        </p:txBody>
      </p:sp>
      <p:sp>
        <p:nvSpPr>
          <p:cNvPr id="49" name="Shape 49"/>
          <p:cNvSpPr/>
          <p:nvPr/>
        </p:nvSpPr>
        <p:spPr>
          <a:xfrm>
            <a:off x="2438399" y="3829676"/>
            <a:ext cx="1905000" cy="1656724"/>
          </a:xfrm>
          <a:prstGeom prst="rect">
            <a:avLst/>
          </a:prstGeom>
          <a:noFill/>
          <a:ln w="28575" cap="flat">
            <a:solidFill>
              <a:schemeClr val="dk2"/>
            </a:solidFill>
            <a:prstDash val="solid"/>
            <a:round/>
            <a:headEnd type="none" w="med" len="med"/>
            <a:tailEnd type="none" w="med" len="med"/>
          </a:ln>
        </p:spPr>
        <p:txBody>
          <a:bodyPr lIns="91425" tIns="91425" rIns="91425" bIns="91425" anchor="t" anchorCtr="0">
            <a:noAutofit/>
          </a:bodyPr>
          <a:lstStyle/>
          <a:p>
            <a:pPr algn="r"/>
            <a:r>
              <a:rPr lang="en-US" sz="2400" b="1" dirty="0">
                <a:solidFill>
                  <a:srgbClr val="1155CC"/>
                </a:solidFill>
                <a:latin typeface="Times New Roman"/>
                <a:ea typeface="Courier New"/>
                <a:cs typeface="Times New Roman"/>
                <a:sym typeface="Courier New"/>
              </a:rPr>
              <a:t>Rectangle</a:t>
            </a:r>
            <a:endParaRPr lang="en" sz="2400" b="1" dirty="0">
              <a:solidFill>
                <a:srgbClr val="1155CC"/>
              </a:solidFill>
              <a:latin typeface="Times New Roman"/>
              <a:ea typeface="Courier New"/>
              <a:cs typeface="Times New Roman"/>
              <a:sym typeface="Courier New"/>
            </a:endParaRPr>
          </a:p>
          <a:p>
            <a:r>
              <a:rPr lang="en-US" sz="2400" dirty="0">
                <a:latin typeface="Times New Roman"/>
                <a:cs typeface="Times New Roman"/>
              </a:rPr>
              <a:t>width</a:t>
            </a:r>
            <a:r>
              <a:rPr lang="en" sz="2400" dirty="0">
                <a:latin typeface="Times New Roman"/>
                <a:cs typeface="Times New Roman"/>
              </a:rPr>
              <a:t> </a:t>
            </a:r>
            <a:endParaRPr lang="en-US" sz="2400" dirty="0">
              <a:latin typeface="Times New Roman"/>
              <a:cs typeface="Times New Roman"/>
            </a:endParaRPr>
          </a:p>
          <a:p>
            <a:r>
              <a:rPr lang="en-US" sz="2400" dirty="0">
                <a:latin typeface="Times New Roman"/>
                <a:cs typeface="Times New Roman"/>
              </a:rPr>
              <a:t>height </a:t>
            </a:r>
          </a:p>
          <a:p>
            <a:r>
              <a:rPr lang="en" sz="2400" dirty="0">
                <a:latin typeface="Times New Roman"/>
                <a:cs typeface="Times New Roman"/>
              </a:rPr>
              <a:t>area()</a:t>
            </a:r>
            <a:endParaRPr lang="en-US" sz="2400" dirty="0">
              <a:latin typeface="Times New Roman"/>
              <a:cs typeface="Times New Roman"/>
            </a:endParaRPr>
          </a:p>
        </p:txBody>
      </p:sp>
      <p:cxnSp>
        <p:nvCxnSpPr>
          <p:cNvPr id="50" name="Shape 50"/>
          <p:cNvCxnSpPr>
            <a:stCxn id="46" idx="2"/>
            <a:endCxn id="49" idx="0"/>
          </p:cNvCxnSpPr>
          <p:nvPr/>
        </p:nvCxnSpPr>
        <p:spPr>
          <a:xfrm flipH="1">
            <a:off x="3390899" y="2970475"/>
            <a:ext cx="3750325" cy="859201"/>
          </a:xfrm>
          <a:prstGeom prst="straightConnector1">
            <a:avLst/>
          </a:prstGeom>
          <a:noFill/>
          <a:ln w="19050" cap="flat">
            <a:solidFill>
              <a:schemeClr val="dk2"/>
            </a:solidFill>
            <a:prstDash val="solid"/>
            <a:round/>
            <a:headEnd type="none" w="lg" len="lg"/>
            <a:tailEnd type="triangle" w="lg" len="lg"/>
          </a:ln>
        </p:spPr>
      </p:cxnSp>
      <p:cxnSp>
        <p:nvCxnSpPr>
          <p:cNvPr id="51" name="Shape 51"/>
          <p:cNvCxnSpPr>
            <a:stCxn id="46" idx="2"/>
            <a:endCxn id="47" idx="0"/>
          </p:cNvCxnSpPr>
          <p:nvPr/>
        </p:nvCxnSpPr>
        <p:spPr>
          <a:xfrm flipH="1">
            <a:off x="5714999" y="2970475"/>
            <a:ext cx="1426225" cy="859201"/>
          </a:xfrm>
          <a:prstGeom prst="straightConnector1">
            <a:avLst/>
          </a:prstGeom>
          <a:noFill/>
          <a:ln w="19050" cap="flat">
            <a:solidFill>
              <a:schemeClr val="dk2"/>
            </a:solidFill>
            <a:prstDash val="solid"/>
            <a:round/>
            <a:headEnd type="none" w="lg" len="lg"/>
            <a:tailEnd type="triangle" w="lg" len="lg"/>
          </a:ln>
        </p:spPr>
      </p:cxnSp>
      <p:cxnSp>
        <p:nvCxnSpPr>
          <p:cNvPr id="52" name="Shape 52"/>
          <p:cNvCxnSpPr>
            <a:stCxn id="46" idx="2"/>
            <a:endCxn id="48" idx="0"/>
          </p:cNvCxnSpPr>
          <p:nvPr/>
        </p:nvCxnSpPr>
        <p:spPr>
          <a:xfrm>
            <a:off x="7141224" y="2970475"/>
            <a:ext cx="914401" cy="879149"/>
          </a:xfrm>
          <a:prstGeom prst="straightConnector1">
            <a:avLst/>
          </a:prstGeom>
          <a:noFill/>
          <a:ln w="19050" cap="flat">
            <a:solidFill>
              <a:schemeClr val="dk2"/>
            </a:solidFill>
            <a:prstDash val="solid"/>
            <a:round/>
            <a:headEnd type="none" w="lg" len="lg"/>
            <a:tailEnd type="triangle" w="lg" len="lg"/>
          </a:ln>
        </p:spPr>
      </p:cxnSp>
      <p:sp>
        <p:nvSpPr>
          <p:cNvPr id="8" name="TextBox 7"/>
          <p:cNvSpPr txBox="1"/>
          <p:nvPr/>
        </p:nvSpPr>
        <p:spPr>
          <a:xfrm>
            <a:off x="228600" y="1752600"/>
            <a:ext cx="5574075" cy="1200329"/>
          </a:xfrm>
          <a:prstGeom prst="rect">
            <a:avLst/>
          </a:prstGeom>
          <a:solidFill>
            <a:schemeClr val="accent4">
              <a:lumMod val="20000"/>
              <a:lumOff val="80000"/>
            </a:schemeClr>
          </a:solidFill>
          <a:ln>
            <a:solidFill>
              <a:srgbClr val="800000"/>
            </a:solidFill>
          </a:ln>
        </p:spPr>
        <p:txBody>
          <a:bodyPr wrap="square" rtlCol="0">
            <a:spAutoFit/>
          </a:bodyPr>
          <a:lstStyle/>
          <a:p>
            <a:r>
              <a:rPr lang="en-US" sz="2400" dirty="0">
                <a:cs typeface="Times New Roman"/>
              </a:rPr>
              <a:t>Shape contains coordinates in the plane. </a:t>
            </a:r>
          </a:p>
          <a:p>
            <a:r>
              <a:rPr lang="en-US" sz="2400" dirty="0">
                <a:cs typeface="Times New Roman"/>
              </a:rPr>
              <a:t>Subclasses declare additional fields and method </a:t>
            </a:r>
            <a:r>
              <a:rPr lang="en-US" sz="2400" dirty="0">
                <a:solidFill>
                  <a:srgbClr val="C00000"/>
                </a:solidFill>
                <a:cs typeface="Times New Roman"/>
              </a:rPr>
              <a:t>area</a:t>
            </a:r>
            <a:r>
              <a:rPr lang="en-US" sz="2400" dirty="0">
                <a:cs typeface="Times New Roman"/>
              </a:rPr>
              <a:t>.</a:t>
            </a:r>
          </a:p>
        </p:txBody>
      </p:sp>
      <p:sp>
        <p:nvSpPr>
          <p:cNvPr id="2" name="Slide Number Placeholder 1"/>
          <p:cNvSpPr>
            <a:spLocks noGrp="1"/>
          </p:cNvSpPr>
          <p:nvPr>
            <p:ph type="sldNum" idx="12"/>
          </p:nvPr>
        </p:nvSpPr>
        <p:spPr/>
        <p:txBody>
          <a:bodyPr/>
          <a:lstStyle/>
          <a:p>
            <a:fld id="{00000000-1234-1234-1234-123412341234}" type="slidenum">
              <a:rPr lang="en" smtClean="0"/>
              <a:pPr/>
              <a:t>4</a:t>
            </a:fld>
            <a:endParaRPr lang="en"/>
          </a:p>
        </p:txBody>
      </p:sp>
      <p:sp>
        <p:nvSpPr>
          <p:cNvPr id="3" name="TextBox 2"/>
          <p:cNvSpPr txBox="1"/>
          <p:nvPr/>
        </p:nvSpPr>
        <p:spPr>
          <a:xfrm>
            <a:off x="7395882" y="6350000"/>
            <a:ext cx="312030" cy="369332"/>
          </a:xfrm>
          <a:prstGeom prst="rect">
            <a:avLst/>
          </a:prstGeom>
          <a:noFill/>
        </p:spPr>
        <p:txBody>
          <a:bodyPr wrap="none" rtlCol="0">
            <a:spAutoFit/>
          </a:bodyPr>
          <a:lstStyle/>
          <a:p>
            <a:fld id="{7F0C3FF4-CB79-7F4B-A906-66C49782AC3E}" type="slidenum">
              <a:rPr lang="en-US" smtClean="0"/>
              <a:t>4</a:t>
            </a:fld>
            <a:endParaRPr lang="en-US" dirty="0"/>
          </a:p>
        </p:txBody>
      </p:sp>
      <p:sp>
        <p:nvSpPr>
          <p:cNvPr id="15" name="Rectangle 14">
            <a:extLst>
              <a:ext uri="{FF2B5EF4-FFF2-40B4-BE49-F238E27FC236}">
                <a16:creationId xmlns:a16="http://schemas.microsoft.com/office/drawing/2014/main" id="{B123C389-78A9-BA45-8176-BCB2DA487CDC}"/>
              </a:ext>
            </a:extLst>
          </p:cNvPr>
          <p:cNvSpPr/>
          <p:nvPr/>
        </p:nvSpPr>
        <p:spPr>
          <a:xfrm>
            <a:off x="6542411" y="2084896"/>
            <a:ext cx="631175" cy="34398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r>
              <a:rPr lang="en-US" sz="2400" dirty="0">
                <a:solidFill>
                  <a:schemeClr val="tx1"/>
                </a:solidFill>
              </a:rPr>
              <a:t> </a:t>
            </a:r>
          </a:p>
        </p:txBody>
      </p:sp>
      <p:sp>
        <p:nvSpPr>
          <p:cNvPr id="16" name="Rectangle 15">
            <a:extLst>
              <a:ext uri="{FF2B5EF4-FFF2-40B4-BE49-F238E27FC236}">
                <a16:creationId xmlns:a16="http://schemas.microsoft.com/office/drawing/2014/main" id="{C47FB7C8-BC1E-BA41-A28C-F1BBAFE4E19A}"/>
              </a:ext>
            </a:extLst>
          </p:cNvPr>
          <p:cNvSpPr/>
          <p:nvPr/>
        </p:nvSpPr>
        <p:spPr>
          <a:xfrm>
            <a:off x="6542411" y="2456855"/>
            <a:ext cx="631175" cy="34398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r>
              <a:rPr lang="en-US" sz="2400" dirty="0">
                <a:solidFill>
                  <a:schemeClr val="tx1"/>
                </a:solidFill>
              </a:rPr>
              <a:t> </a:t>
            </a:r>
          </a:p>
        </p:txBody>
      </p:sp>
      <p:sp>
        <p:nvSpPr>
          <p:cNvPr id="17" name="Rectangle 16">
            <a:extLst>
              <a:ext uri="{FF2B5EF4-FFF2-40B4-BE49-F238E27FC236}">
                <a16:creationId xmlns:a16="http://schemas.microsoft.com/office/drawing/2014/main" id="{E65EE648-7A3F-8843-8377-7532A1C59695}"/>
              </a:ext>
            </a:extLst>
          </p:cNvPr>
          <p:cNvSpPr/>
          <p:nvPr/>
        </p:nvSpPr>
        <p:spPr>
          <a:xfrm>
            <a:off x="3480739" y="4343400"/>
            <a:ext cx="631175" cy="34398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r>
              <a:rPr lang="en-US" sz="2400" dirty="0">
                <a:solidFill>
                  <a:schemeClr val="tx1"/>
                </a:solidFill>
              </a:rPr>
              <a:t> </a:t>
            </a:r>
          </a:p>
        </p:txBody>
      </p:sp>
      <p:sp>
        <p:nvSpPr>
          <p:cNvPr id="18" name="Rectangle 17">
            <a:extLst>
              <a:ext uri="{FF2B5EF4-FFF2-40B4-BE49-F238E27FC236}">
                <a16:creationId xmlns:a16="http://schemas.microsoft.com/office/drawing/2014/main" id="{A6BE3104-3805-A84E-8933-E9110D6B12DC}"/>
              </a:ext>
            </a:extLst>
          </p:cNvPr>
          <p:cNvSpPr/>
          <p:nvPr/>
        </p:nvSpPr>
        <p:spPr>
          <a:xfrm>
            <a:off x="3480739" y="4715359"/>
            <a:ext cx="631175" cy="34398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r>
              <a:rPr lang="en-US" sz="2400" dirty="0">
                <a:solidFill>
                  <a:schemeClr val="tx1"/>
                </a:solidFill>
              </a:rPr>
              <a:t> </a:t>
            </a:r>
          </a:p>
        </p:txBody>
      </p:sp>
      <p:sp>
        <p:nvSpPr>
          <p:cNvPr id="19" name="Rectangle 18">
            <a:extLst>
              <a:ext uri="{FF2B5EF4-FFF2-40B4-BE49-F238E27FC236}">
                <a16:creationId xmlns:a16="http://schemas.microsoft.com/office/drawing/2014/main" id="{F2BCA7DE-B89D-684B-8B84-850F910F55E5}"/>
              </a:ext>
            </a:extLst>
          </p:cNvPr>
          <p:cNvSpPr/>
          <p:nvPr/>
        </p:nvSpPr>
        <p:spPr>
          <a:xfrm>
            <a:off x="5495519" y="4343400"/>
            <a:ext cx="631175" cy="34398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r>
              <a:rPr lang="en-US" sz="2400" dirty="0">
                <a:solidFill>
                  <a:schemeClr val="tx1"/>
                </a:solidFill>
              </a:rPr>
              <a:t> </a:t>
            </a:r>
          </a:p>
        </p:txBody>
      </p:sp>
      <p:sp>
        <p:nvSpPr>
          <p:cNvPr id="20" name="Rectangle 19">
            <a:extLst>
              <a:ext uri="{FF2B5EF4-FFF2-40B4-BE49-F238E27FC236}">
                <a16:creationId xmlns:a16="http://schemas.microsoft.com/office/drawing/2014/main" id="{CBFC8C72-CBAA-324D-B7B0-4413520BDF89}"/>
              </a:ext>
            </a:extLst>
          </p:cNvPr>
          <p:cNvSpPr/>
          <p:nvPr/>
        </p:nvSpPr>
        <p:spPr>
          <a:xfrm>
            <a:off x="5495519" y="4715359"/>
            <a:ext cx="631175" cy="34398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r>
              <a:rPr lang="en-US" sz="2400" dirty="0">
                <a:solidFill>
                  <a:schemeClr val="tx1"/>
                </a:solidFill>
              </a:rPr>
              <a:t> </a:t>
            </a:r>
          </a:p>
        </p:txBody>
      </p:sp>
      <p:sp>
        <p:nvSpPr>
          <p:cNvPr id="24" name="Rectangle 23">
            <a:extLst>
              <a:ext uri="{FF2B5EF4-FFF2-40B4-BE49-F238E27FC236}">
                <a16:creationId xmlns:a16="http://schemas.microsoft.com/office/drawing/2014/main" id="{5F043926-BB72-BB49-B2BE-443C9F949040}"/>
              </a:ext>
            </a:extLst>
          </p:cNvPr>
          <p:cNvSpPr/>
          <p:nvPr/>
        </p:nvSpPr>
        <p:spPr>
          <a:xfrm>
            <a:off x="7928753" y="4715359"/>
            <a:ext cx="631175" cy="34398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r>
              <a:rPr lang="en-US" sz="2400" dirty="0">
                <a:solidFill>
                  <a:schemeClr val="tx1"/>
                </a:solidFill>
              </a:rPr>
              <a:t> </a:t>
            </a:r>
          </a:p>
        </p:txBody>
      </p:sp>
    </p:spTree>
    <p:extLst>
      <p:ext uri="{BB962C8B-B14F-4D97-AF65-F5344CB8AC3E}">
        <p14:creationId xmlns:p14="http://schemas.microsoft.com/office/powerpoint/2010/main" val="105738764"/>
      </p:ext>
    </p:extLst>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74637"/>
            <a:ext cx="8229600" cy="868363"/>
          </a:xfrm>
          <a:prstGeom prst="rect">
            <a:avLst/>
          </a:prstGeom>
        </p:spPr>
        <p:txBody>
          <a:bodyPr vert="horz" lIns="91425" tIns="91425" rIns="91425" bIns="91425" anchor="b" anchorCtr="0">
            <a:noAutofit/>
          </a:bodyPr>
          <a:lstStyle/>
          <a:p>
            <a:r>
              <a:rPr lang="en-US" sz="3600" dirty="0">
                <a:solidFill>
                  <a:srgbClr val="C00000"/>
                </a:solidFill>
              </a:rPr>
              <a:t>What is “only” a </a:t>
            </a:r>
            <a:r>
              <a:rPr lang="en-US" sz="3600" b="1" dirty="0">
                <a:solidFill>
                  <a:srgbClr val="C00000"/>
                </a:solidFill>
              </a:rPr>
              <a:t>Shape</a:t>
            </a:r>
            <a:r>
              <a:rPr lang="en-US" sz="3600" dirty="0">
                <a:solidFill>
                  <a:srgbClr val="C00000"/>
                </a:solidFill>
              </a:rPr>
              <a:t>, anyway??</a:t>
            </a:r>
            <a:endParaRPr lang="en" sz="3600" dirty="0">
              <a:solidFill>
                <a:srgbClr val="C00000"/>
              </a:solidFill>
            </a:endParaRPr>
          </a:p>
        </p:txBody>
      </p:sp>
      <p:sp>
        <p:nvSpPr>
          <p:cNvPr id="45" name="Shape 45"/>
          <p:cNvSpPr txBox="1"/>
          <p:nvPr/>
        </p:nvSpPr>
        <p:spPr>
          <a:xfrm>
            <a:off x="7004351" y="857250"/>
            <a:ext cx="2139599" cy="366000"/>
          </a:xfrm>
          <a:prstGeom prst="rect">
            <a:avLst/>
          </a:prstGeom>
          <a:noFill/>
          <a:ln>
            <a:noFill/>
          </a:ln>
        </p:spPr>
        <p:txBody>
          <a:bodyPr lIns="91425" tIns="91425" rIns="91425" bIns="91425" anchor="t" anchorCtr="0">
            <a:noAutofit/>
          </a:bodyPr>
          <a:lstStyle/>
          <a:p>
            <a:pPr algn="r"/>
            <a:r>
              <a:rPr lang="en" sz="1600" b="1">
                <a:solidFill>
                  <a:srgbClr val="E08686"/>
                </a:solidFill>
              </a:rPr>
              <a:t>Abstract Classes</a:t>
            </a:r>
          </a:p>
        </p:txBody>
      </p:sp>
      <p:sp>
        <p:nvSpPr>
          <p:cNvPr id="8" name="TextBox 7"/>
          <p:cNvSpPr txBox="1"/>
          <p:nvPr/>
        </p:nvSpPr>
        <p:spPr>
          <a:xfrm>
            <a:off x="422598" y="1659353"/>
            <a:ext cx="4982694" cy="1569660"/>
          </a:xfrm>
          <a:prstGeom prst="rect">
            <a:avLst/>
          </a:prstGeom>
          <a:solidFill>
            <a:schemeClr val="accent4">
              <a:lumMod val="20000"/>
              <a:lumOff val="80000"/>
            </a:schemeClr>
          </a:solidFill>
          <a:ln>
            <a:solidFill>
              <a:srgbClr val="800000"/>
            </a:solidFill>
          </a:ln>
        </p:spPr>
        <p:txBody>
          <a:bodyPr wrap="square" rtlCol="0">
            <a:spAutoFit/>
          </a:bodyPr>
          <a:lstStyle/>
          <a:p>
            <a:r>
              <a:rPr lang="en-US" sz="2400" dirty="0">
                <a:latin typeface="Times New Roman" panose="02020603050405020304" pitchFamily="18" charset="0"/>
                <a:cs typeface="Times New Roman" panose="02020603050405020304" pitchFamily="18" charset="0"/>
              </a:rPr>
              <a:t>Notice: An object of Shape is not really a shape.  </a:t>
            </a:r>
          </a:p>
          <a:p>
            <a:r>
              <a:rPr lang="en-US" sz="2400" dirty="0">
                <a:solidFill>
                  <a:srgbClr val="FF0000"/>
                </a:solidFill>
                <a:latin typeface="Times New Roman" panose="02020603050405020304" pitchFamily="18" charset="0"/>
                <a:cs typeface="Times New Roman" panose="02020603050405020304" pitchFamily="18" charset="0"/>
                <a:sym typeface="Wingdings" pitchFamily="2" charset="2"/>
              </a:rPr>
              <a:t> D</a:t>
            </a:r>
            <a:r>
              <a:rPr lang="en-US" sz="2400" dirty="0">
                <a:solidFill>
                  <a:srgbClr val="FF0000"/>
                </a:solidFill>
                <a:latin typeface="Times New Roman" panose="02020603050405020304" pitchFamily="18" charset="0"/>
                <a:cs typeface="Times New Roman" panose="02020603050405020304" pitchFamily="18" charset="0"/>
              </a:rPr>
              <a:t>on’t want to allow creation of objects of class Shape! </a:t>
            </a:r>
          </a:p>
        </p:txBody>
      </p:sp>
      <p:sp>
        <p:nvSpPr>
          <p:cNvPr id="25" name="TextBox 24"/>
          <p:cNvSpPr txBox="1"/>
          <p:nvPr/>
        </p:nvSpPr>
        <p:spPr>
          <a:xfrm>
            <a:off x="4876798" y="5257800"/>
            <a:ext cx="3962400" cy="1200328"/>
          </a:xfrm>
          <a:prstGeom prst="rect">
            <a:avLst/>
          </a:prstGeom>
          <a:solidFill>
            <a:schemeClr val="accent4">
              <a:lumMod val="40000"/>
              <a:lumOff val="60000"/>
            </a:schemeClr>
          </a:solidFill>
          <a:ln>
            <a:solidFill>
              <a:srgbClr val="800000"/>
            </a:solidFill>
          </a:ln>
        </p:spPr>
        <p:txBody>
          <a:bodyPr wrap="square" rtlCol="0">
            <a:spAutoFit/>
          </a:bodyPr>
          <a:lstStyle/>
          <a:p>
            <a:r>
              <a:rPr lang="en-US" sz="2400" b="1" dirty="0">
                <a:solidFill>
                  <a:srgbClr val="FF0000"/>
                </a:solidFill>
                <a:latin typeface="Times New Roman"/>
                <a:cs typeface="Times New Roman"/>
              </a:rPr>
              <a:t>Syntactic rule</a:t>
            </a:r>
            <a:r>
              <a:rPr lang="en-US" sz="2400" dirty="0">
                <a:latin typeface="Times New Roman"/>
                <a:cs typeface="Times New Roman"/>
              </a:rPr>
              <a:t>: if class </a:t>
            </a:r>
            <a:r>
              <a:rPr lang="en-US" sz="2400" dirty="0">
                <a:solidFill>
                  <a:srgbClr val="0432FF"/>
                </a:solidFill>
                <a:latin typeface="Times New Roman"/>
                <a:cs typeface="Times New Roman"/>
              </a:rPr>
              <a:t>C</a:t>
            </a:r>
            <a:r>
              <a:rPr lang="en-US" sz="2400" dirty="0">
                <a:latin typeface="Times New Roman"/>
                <a:cs typeface="Times New Roman"/>
              </a:rPr>
              <a:t> is abstract, the new-expression </a:t>
            </a:r>
            <a:r>
              <a:rPr lang="en-US" sz="2400" dirty="0">
                <a:solidFill>
                  <a:srgbClr val="0000FF"/>
                </a:solidFill>
                <a:latin typeface="Times New Roman"/>
                <a:cs typeface="Times New Roman"/>
              </a:rPr>
              <a:t>new C(</a:t>
            </a:r>
            <a:r>
              <a:rPr lang="mr-IN" sz="2400" dirty="0">
                <a:solidFill>
                  <a:srgbClr val="0000FF"/>
                </a:solidFill>
                <a:latin typeface="Times New Roman"/>
                <a:cs typeface="Times New Roman"/>
              </a:rPr>
              <a:t>…</a:t>
            </a:r>
            <a:r>
              <a:rPr lang="en-US" sz="2400" dirty="0">
                <a:solidFill>
                  <a:srgbClr val="0000FF"/>
                </a:solidFill>
                <a:latin typeface="Times New Roman"/>
                <a:cs typeface="Times New Roman"/>
              </a:rPr>
              <a:t>) </a:t>
            </a:r>
            <a:r>
              <a:rPr lang="en-US" sz="2400" dirty="0">
                <a:latin typeface="Times New Roman"/>
                <a:cs typeface="Times New Roman"/>
              </a:rPr>
              <a:t>cannot be used!</a:t>
            </a:r>
          </a:p>
        </p:txBody>
      </p:sp>
      <p:sp>
        <p:nvSpPr>
          <p:cNvPr id="15" name="Shape 46">
            <a:extLst>
              <a:ext uri="{FF2B5EF4-FFF2-40B4-BE49-F238E27FC236}">
                <a16:creationId xmlns:a16="http://schemas.microsoft.com/office/drawing/2014/main" id="{43D700E7-C2FC-9849-9A0F-931165AEA1FE}"/>
              </a:ext>
            </a:extLst>
          </p:cNvPr>
          <p:cNvSpPr/>
          <p:nvPr/>
        </p:nvSpPr>
        <p:spPr>
          <a:xfrm>
            <a:off x="6129049" y="1600200"/>
            <a:ext cx="2024350" cy="1370275"/>
          </a:xfrm>
          <a:prstGeom prst="rect">
            <a:avLst/>
          </a:prstGeom>
          <a:noFill/>
          <a:ln w="28575" cap="flat">
            <a:solidFill>
              <a:schemeClr val="dk2"/>
            </a:solidFill>
            <a:prstDash val="solid"/>
            <a:round/>
            <a:headEnd type="none" w="med" len="med"/>
            <a:tailEnd type="none" w="med" len="med"/>
          </a:ln>
        </p:spPr>
        <p:txBody>
          <a:bodyPr lIns="91425" tIns="91425" rIns="91425" bIns="91425" anchor="t" anchorCtr="0">
            <a:noAutofit/>
          </a:bodyPr>
          <a:lstStyle/>
          <a:p>
            <a:pPr algn="r"/>
            <a:r>
              <a:rPr lang="en" sz="2400" b="1" dirty="0">
                <a:solidFill>
                  <a:srgbClr val="1155CC"/>
                </a:solidFill>
                <a:latin typeface="Times New Roman"/>
                <a:ea typeface="Courier New"/>
                <a:cs typeface="Times New Roman"/>
                <a:sym typeface="Courier New"/>
              </a:rPr>
              <a:t>Shape</a:t>
            </a:r>
          </a:p>
          <a:p>
            <a:r>
              <a:rPr lang="en" sz="2400" dirty="0">
                <a:latin typeface="Times New Roman"/>
                <a:cs typeface="Times New Roman"/>
              </a:rPr>
              <a:t> x </a:t>
            </a:r>
            <a:endParaRPr lang="en" sz="2400" dirty="0">
              <a:solidFill>
                <a:schemeClr val="dk1"/>
              </a:solidFill>
              <a:latin typeface="Times New Roman"/>
              <a:cs typeface="Times New Roman"/>
            </a:endParaRPr>
          </a:p>
          <a:p>
            <a:r>
              <a:rPr lang="en" sz="2400" dirty="0">
                <a:latin typeface="Times New Roman"/>
                <a:cs typeface="Times New Roman"/>
              </a:rPr>
              <a:t> y </a:t>
            </a:r>
            <a:endParaRPr lang="en" sz="2400" dirty="0">
              <a:solidFill>
                <a:schemeClr val="dk1"/>
              </a:solidFill>
              <a:latin typeface="Times New Roman"/>
              <a:cs typeface="Times New Roman"/>
            </a:endParaRPr>
          </a:p>
        </p:txBody>
      </p:sp>
      <p:sp>
        <p:nvSpPr>
          <p:cNvPr id="16" name="Shape 47">
            <a:extLst>
              <a:ext uri="{FF2B5EF4-FFF2-40B4-BE49-F238E27FC236}">
                <a16:creationId xmlns:a16="http://schemas.microsoft.com/office/drawing/2014/main" id="{C305EF6E-A27E-0941-835F-59964C27980B}"/>
              </a:ext>
            </a:extLst>
          </p:cNvPr>
          <p:cNvSpPr/>
          <p:nvPr/>
        </p:nvSpPr>
        <p:spPr>
          <a:xfrm>
            <a:off x="4571999" y="3429000"/>
            <a:ext cx="2286000" cy="1656724"/>
          </a:xfrm>
          <a:prstGeom prst="rect">
            <a:avLst/>
          </a:prstGeom>
          <a:noFill/>
          <a:ln w="28575" cap="flat">
            <a:solidFill>
              <a:schemeClr val="dk2"/>
            </a:solidFill>
            <a:prstDash val="solid"/>
            <a:round/>
            <a:headEnd type="none" w="med" len="med"/>
            <a:tailEnd type="none" w="med" len="med"/>
          </a:ln>
        </p:spPr>
        <p:txBody>
          <a:bodyPr lIns="91425" tIns="91425" rIns="91425" bIns="91425" anchor="t" anchorCtr="0">
            <a:noAutofit/>
          </a:bodyPr>
          <a:lstStyle/>
          <a:p>
            <a:pPr algn="r"/>
            <a:r>
              <a:rPr lang="en" sz="2400" b="1" dirty="0">
                <a:solidFill>
                  <a:srgbClr val="1155CC"/>
                </a:solidFill>
                <a:latin typeface="Times New Roman"/>
                <a:ea typeface="Courier New"/>
                <a:cs typeface="Times New Roman"/>
                <a:sym typeface="Courier New"/>
              </a:rPr>
              <a:t>Triangle</a:t>
            </a:r>
          </a:p>
          <a:p>
            <a:r>
              <a:rPr lang="en" sz="2400" dirty="0">
                <a:latin typeface="Times New Roman"/>
                <a:cs typeface="Times New Roman"/>
              </a:rPr>
              <a:t>base</a:t>
            </a:r>
            <a:endParaRPr lang="en" sz="2400" dirty="0">
              <a:solidFill>
                <a:schemeClr val="dk1"/>
              </a:solidFill>
              <a:latin typeface="Times New Roman"/>
              <a:cs typeface="Times New Roman"/>
            </a:endParaRPr>
          </a:p>
          <a:p>
            <a:r>
              <a:rPr lang="en" sz="2400" dirty="0">
                <a:latin typeface="Times New Roman"/>
                <a:cs typeface="Times New Roman"/>
              </a:rPr>
              <a:t>height </a:t>
            </a:r>
          </a:p>
          <a:p>
            <a:r>
              <a:rPr lang="en" sz="2400" dirty="0">
                <a:latin typeface="Times New Roman"/>
                <a:cs typeface="Times New Roman"/>
              </a:rPr>
              <a:t> area()     </a:t>
            </a:r>
            <a:endParaRPr lang="en" sz="2400" dirty="0">
              <a:solidFill>
                <a:schemeClr val="dk1"/>
              </a:solidFill>
              <a:latin typeface="Times New Roman"/>
              <a:cs typeface="Times New Roman"/>
            </a:endParaRPr>
          </a:p>
        </p:txBody>
      </p:sp>
      <p:sp>
        <p:nvSpPr>
          <p:cNvPr id="17" name="Shape 48">
            <a:extLst>
              <a:ext uri="{FF2B5EF4-FFF2-40B4-BE49-F238E27FC236}">
                <a16:creationId xmlns:a16="http://schemas.microsoft.com/office/drawing/2014/main" id="{189425B1-FE5E-0548-BC62-F1EA2F51B33C}"/>
              </a:ext>
            </a:extLst>
          </p:cNvPr>
          <p:cNvSpPr/>
          <p:nvPr/>
        </p:nvSpPr>
        <p:spPr>
          <a:xfrm>
            <a:off x="7043450" y="3448948"/>
            <a:ext cx="2024350" cy="1636775"/>
          </a:xfrm>
          <a:prstGeom prst="rect">
            <a:avLst/>
          </a:prstGeom>
          <a:noFill/>
          <a:ln w="28575" cap="flat">
            <a:solidFill>
              <a:schemeClr val="dk2"/>
            </a:solidFill>
            <a:prstDash val="solid"/>
            <a:round/>
            <a:headEnd type="none" w="med" len="med"/>
            <a:tailEnd type="none" w="med" len="med"/>
          </a:ln>
        </p:spPr>
        <p:txBody>
          <a:bodyPr lIns="91425" tIns="91425" rIns="91425" bIns="91425" anchor="t" anchorCtr="0">
            <a:noAutofit/>
          </a:bodyPr>
          <a:lstStyle/>
          <a:p>
            <a:pPr algn="r"/>
            <a:r>
              <a:rPr lang="en" sz="2400" b="1" dirty="0">
                <a:solidFill>
                  <a:srgbClr val="1155CC"/>
                </a:solidFill>
                <a:latin typeface="Times New Roman"/>
                <a:ea typeface="Courier New"/>
                <a:cs typeface="Times New Roman"/>
                <a:sym typeface="Courier New"/>
              </a:rPr>
              <a:t>Circle</a:t>
            </a:r>
          </a:p>
          <a:p>
            <a:endParaRPr lang="en" sz="2400" dirty="0">
              <a:latin typeface="Times New Roman"/>
              <a:cs typeface="Times New Roman"/>
            </a:endParaRPr>
          </a:p>
          <a:p>
            <a:r>
              <a:rPr lang="en" sz="2400" dirty="0">
                <a:latin typeface="Times New Roman"/>
                <a:cs typeface="Times New Roman"/>
              </a:rPr>
              <a:t>radius</a:t>
            </a:r>
            <a:endParaRPr lang="en-US" sz="2400" dirty="0">
              <a:solidFill>
                <a:schemeClr val="dk1"/>
              </a:solidFill>
              <a:latin typeface="Times New Roman"/>
              <a:cs typeface="Times New Roman"/>
            </a:endParaRPr>
          </a:p>
          <a:p>
            <a:r>
              <a:rPr lang="en" sz="2400" dirty="0">
                <a:latin typeface="Times New Roman"/>
                <a:cs typeface="Times New Roman"/>
              </a:rPr>
              <a:t>area()</a:t>
            </a:r>
          </a:p>
        </p:txBody>
      </p:sp>
      <p:cxnSp>
        <p:nvCxnSpPr>
          <p:cNvPr id="20" name="Shape 51">
            <a:extLst>
              <a:ext uri="{FF2B5EF4-FFF2-40B4-BE49-F238E27FC236}">
                <a16:creationId xmlns:a16="http://schemas.microsoft.com/office/drawing/2014/main" id="{2F565F8E-91D4-A14E-9F71-E99A2819D0D9}"/>
              </a:ext>
            </a:extLst>
          </p:cNvPr>
          <p:cNvCxnSpPr>
            <a:stCxn id="15" idx="2"/>
            <a:endCxn id="16" idx="0"/>
          </p:cNvCxnSpPr>
          <p:nvPr/>
        </p:nvCxnSpPr>
        <p:spPr>
          <a:xfrm flipH="1">
            <a:off x="5714999" y="2970475"/>
            <a:ext cx="1426225" cy="458525"/>
          </a:xfrm>
          <a:prstGeom prst="straightConnector1">
            <a:avLst/>
          </a:prstGeom>
          <a:noFill/>
          <a:ln w="19050" cap="flat">
            <a:solidFill>
              <a:schemeClr val="dk2"/>
            </a:solidFill>
            <a:prstDash val="solid"/>
            <a:round/>
            <a:headEnd type="none" w="lg" len="lg"/>
            <a:tailEnd type="triangle" w="lg" len="lg"/>
          </a:ln>
        </p:spPr>
      </p:cxnSp>
      <p:cxnSp>
        <p:nvCxnSpPr>
          <p:cNvPr id="21" name="Shape 52">
            <a:extLst>
              <a:ext uri="{FF2B5EF4-FFF2-40B4-BE49-F238E27FC236}">
                <a16:creationId xmlns:a16="http://schemas.microsoft.com/office/drawing/2014/main" id="{9911FF9D-E1BB-1946-B911-C99614591928}"/>
              </a:ext>
            </a:extLst>
          </p:cNvPr>
          <p:cNvCxnSpPr>
            <a:stCxn id="15" idx="2"/>
            <a:endCxn id="17" idx="0"/>
          </p:cNvCxnSpPr>
          <p:nvPr/>
        </p:nvCxnSpPr>
        <p:spPr>
          <a:xfrm>
            <a:off x="7141224" y="2970475"/>
            <a:ext cx="914401" cy="478473"/>
          </a:xfrm>
          <a:prstGeom prst="straightConnector1">
            <a:avLst/>
          </a:prstGeom>
          <a:noFill/>
          <a:ln w="19050" cap="flat">
            <a:solidFill>
              <a:schemeClr val="dk2"/>
            </a:solidFill>
            <a:prstDash val="solid"/>
            <a:round/>
            <a:headEnd type="none" w="lg" len="lg"/>
            <a:tailEnd type="triangle" w="lg" len="lg"/>
          </a:ln>
        </p:spPr>
      </p:cxnSp>
      <p:sp>
        <p:nvSpPr>
          <p:cNvPr id="22" name="Rectangle 21">
            <a:extLst>
              <a:ext uri="{FF2B5EF4-FFF2-40B4-BE49-F238E27FC236}">
                <a16:creationId xmlns:a16="http://schemas.microsoft.com/office/drawing/2014/main" id="{DD0325B2-A3E4-B84E-880F-8D17BE0FFA0C}"/>
              </a:ext>
            </a:extLst>
          </p:cNvPr>
          <p:cNvSpPr/>
          <p:nvPr/>
        </p:nvSpPr>
        <p:spPr>
          <a:xfrm>
            <a:off x="6542411" y="2084896"/>
            <a:ext cx="631175" cy="34398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r>
              <a:rPr lang="en-US" sz="2400" dirty="0">
                <a:solidFill>
                  <a:schemeClr val="tx1"/>
                </a:solidFill>
              </a:rPr>
              <a:t> </a:t>
            </a:r>
          </a:p>
        </p:txBody>
      </p:sp>
      <p:sp>
        <p:nvSpPr>
          <p:cNvPr id="23" name="Rectangle 22">
            <a:extLst>
              <a:ext uri="{FF2B5EF4-FFF2-40B4-BE49-F238E27FC236}">
                <a16:creationId xmlns:a16="http://schemas.microsoft.com/office/drawing/2014/main" id="{694857B6-F044-954F-B9E6-6A337557A0B7}"/>
              </a:ext>
            </a:extLst>
          </p:cNvPr>
          <p:cNvSpPr/>
          <p:nvPr/>
        </p:nvSpPr>
        <p:spPr>
          <a:xfrm>
            <a:off x="6542411" y="2456855"/>
            <a:ext cx="631175" cy="34398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r>
              <a:rPr lang="en-US" sz="2400" dirty="0">
                <a:solidFill>
                  <a:schemeClr val="tx1"/>
                </a:solidFill>
              </a:rPr>
              <a:t> </a:t>
            </a:r>
          </a:p>
        </p:txBody>
      </p:sp>
      <p:sp>
        <p:nvSpPr>
          <p:cNvPr id="27" name="Rectangle 26">
            <a:extLst>
              <a:ext uri="{FF2B5EF4-FFF2-40B4-BE49-F238E27FC236}">
                <a16:creationId xmlns:a16="http://schemas.microsoft.com/office/drawing/2014/main" id="{6AD24374-64FB-A944-9680-5B3AB8C0592D}"/>
              </a:ext>
            </a:extLst>
          </p:cNvPr>
          <p:cNvSpPr/>
          <p:nvPr/>
        </p:nvSpPr>
        <p:spPr>
          <a:xfrm>
            <a:off x="5495519" y="4343400"/>
            <a:ext cx="631175" cy="34398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r>
              <a:rPr lang="en-US" sz="2400" dirty="0">
                <a:solidFill>
                  <a:schemeClr val="tx1"/>
                </a:solidFill>
              </a:rPr>
              <a:t> </a:t>
            </a:r>
          </a:p>
        </p:txBody>
      </p:sp>
      <p:sp>
        <p:nvSpPr>
          <p:cNvPr id="28" name="Rectangle 27">
            <a:extLst>
              <a:ext uri="{FF2B5EF4-FFF2-40B4-BE49-F238E27FC236}">
                <a16:creationId xmlns:a16="http://schemas.microsoft.com/office/drawing/2014/main" id="{A4A22417-101A-BA40-B66B-FDC36858F0F5}"/>
              </a:ext>
            </a:extLst>
          </p:cNvPr>
          <p:cNvSpPr/>
          <p:nvPr/>
        </p:nvSpPr>
        <p:spPr>
          <a:xfrm>
            <a:off x="5495519" y="4715359"/>
            <a:ext cx="631175" cy="34398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r>
              <a:rPr lang="en-US" sz="2400" dirty="0">
                <a:solidFill>
                  <a:schemeClr val="tx1"/>
                </a:solidFill>
              </a:rPr>
              <a:t> </a:t>
            </a:r>
          </a:p>
        </p:txBody>
      </p:sp>
      <p:sp>
        <p:nvSpPr>
          <p:cNvPr id="29" name="Rectangle 28">
            <a:extLst>
              <a:ext uri="{FF2B5EF4-FFF2-40B4-BE49-F238E27FC236}">
                <a16:creationId xmlns:a16="http://schemas.microsoft.com/office/drawing/2014/main" id="{67C53926-7363-E349-9E63-4F1918B7CD2C}"/>
              </a:ext>
            </a:extLst>
          </p:cNvPr>
          <p:cNvSpPr/>
          <p:nvPr/>
        </p:nvSpPr>
        <p:spPr>
          <a:xfrm>
            <a:off x="7928753" y="4648200"/>
            <a:ext cx="631175" cy="343989"/>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t" anchorCtr="0"/>
          <a:lstStyle/>
          <a:p>
            <a:r>
              <a:rPr lang="en-US" sz="2400" dirty="0">
                <a:solidFill>
                  <a:schemeClr val="tx1"/>
                </a:solidFill>
              </a:rPr>
              <a:t> </a:t>
            </a:r>
          </a:p>
        </p:txBody>
      </p:sp>
      <p:sp>
        <p:nvSpPr>
          <p:cNvPr id="3" name="Rectangle 2">
            <a:extLst>
              <a:ext uri="{FF2B5EF4-FFF2-40B4-BE49-F238E27FC236}">
                <a16:creationId xmlns:a16="http://schemas.microsoft.com/office/drawing/2014/main" id="{341D4228-6FCE-6C42-BAF9-ECDAD30C4AA1}"/>
              </a:ext>
            </a:extLst>
          </p:cNvPr>
          <p:cNvSpPr/>
          <p:nvPr/>
        </p:nvSpPr>
        <p:spPr>
          <a:xfrm>
            <a:off x="0" y="4042485"/>
            <a:ext cx="4437232" cy="461665"/>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Make the class abstract!</a:t>
            </a:r>
          </a:p>
        </p:txBody>
      </p:sp>
      <p:sp>
        <p:nvSpPr>
          <p:cNvPr id="30" name="Rectangle 29">
            <a:extLst>
              <a:ext uri="{FF2B5EF4-FFF2-40B4-BE49-F238E27FC236}">
                <a16:creationId xmlns:a16="http://schemas.microsoft.com/office/drawing/2014/main" id="{1B522356-A256-3C4D-A716-76C774CB8904}"/>
              </a:ext>
            </a:extLst>
          </p:cNvPr>
          <p:cNvSpPr/>
          <p:nvPr/>
        </p:nvSpPr>
        <p:spPr>
          <a:xfrm>
            <a:off x="89222" y="4884882"/>
            <a:ext cx="4199552" cy="1200329"/>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public</a:t>
            </a:r>
            <a:r>
              <a:rPr lang="en-US" sz="2400" dirty="0">
                <a:latin typeface="Times New Roman" panose="02020603050405020304" pitchFamily="18" charset="0"/>
                <a:cs typeface="Times New Roman" panose="02020603050405020304" pitchFamily="18" charset="0"/>
              </a:rPr>
              <a:t> </a:t>
            </a:r>
            <a:r>
              <a:rPr lang="en-US" sz="2400" b="1" dirty="0">
                <a:solidFill>
                  <a:srgbClr val="FF0000"/>
                </a:solidFill>
                <a:latin typeface="Times New Roman" panose="02020603050405020304" pitchFamily="18" charset="0"/>
                <a:cs typeface="Times New Roman" panose="02020603050405020304" pitchFamily="18" charset="0"/>
              </a:rPr>
              <a:t>abstract</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class Shape {</a:t>
            </a:r>
          </a:p>
          <a:p>
            <a:r>
              <a:rPr lang="en-US" sz="2400" dirty="0">
                <a:latin typeface="Times New Roman" panose="02020603050405020304" pitchFamily="18" charset="0"/>
                <a:cs typeface="Times New Roman" panose="02020603050405020304" pitchFamily="18" charset="0"/>
              </a:rPr>
              <a:t>    </a:t>
            </a:r>
            <a:r>
              <a:rPr lang="mr-IN" sz="2400" dirty="0">
                <a:latin typeface="Times New Roman" panose="02020603050405020304" pitchFamily="18" charset="0"/>
                <a:cs typeface="Times New Roman"/>
              </a:rPr>
              <a:t>…</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215200342"/>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3" grpId="0"/>
      <p:bldP spid="3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457200" y="381000"/>
            <a:ext cx="8229600" cy="639763"/>
          </a:xfrm>
          <a:prstGeom prst="rect">
            <a:avLst/>
          </a:prstGeom>
        </p:spPr>
        <p:txBody>
          <a:bodyPr vert="horz" lIns="91425" tIns="91425" rIns="91425" bIns="91425" anchor="b" anchorCtr="0">
            <a:noAutofit/>
          </a:bodyPr>
          <a:lstStyle/>
          <a:p>
            <a:r>
              <a:rPr lang="en-US" sz="3600" dirty="0">
                <a:solidFill>
                  <a:srgbClr val="C00000"/>
                </a:solidFill>
              </a:rPr>
              <a:t>Writing </a:t>
            </a:r>
            <a:r>
              <a:rPr lang="en-US" sz="3600" dirty="0" err="1">
                <a:solidFill>
                  <a:srgbClr val="C00000"/>
                </a:solidFill>
              </a:rPr>
              <a:t>sumAreas</a:t>
            </a:r>
            <a:r>
              <a:rPr lang="en-US" sz="3600" dirty="0">
                <a:solidFill>
                  <a:srgbClr val="C00000"/>
                </a:solidFill>
              </a:rPr>
              <a:t> in class Shape</a:t>
            </a:r>
            <a:endParaRPr lang="en" sz="3600" dirty="0">
              <a:solidFill>
                <a:srgbClr val="C00000"/>
              </a:solidFill>
            </a:endParaRPr>
          </a:p>
        </p:txBody>
      </p:sp>
      <p:sp>
        <p:nvSpPr>
          <p:cNvPr id="58" name="Shape 58"/>
          <p:cNvSpPr txBox="1">
            <a:spLocks noGrp="1"/>
          </p:cNvSpPr>
          <p:nvPr>
            <p:ph type="body" idx="1"/>
          </p:nvPr>
        </p:nvSpPr>
        <p:spPr>
          <a:xfrm>
            <a:off x="381000" y="1524000"/>
            <a:ext cx="7326912" cy="3200400"/>
          </a:xfrm>
          <a:prstGeom prst="rect">
            <a:avLst/>
          </a:prstGeom>
        </p:spPr>
        <p:txBody>
          <a:bodyPr vert="horz" lIns="91425" tIns="91425" rIns="91425" bIns="91425" anchor="t" anchorCtr="0">
            <a:noAutofit/>
          </a:bodyPr>
          <a:lstStyle/>
          <a:p>
            <a:pPr>
              <a:buNone/>
            </a:pPr>
            <a:r>
              <a:rPr lang="en" sz="2400" dirty="0">
                <a:solidFill>
                  <a:srgbClr val="00B050"/>
                </a:solidFill>
                <a:latin typeface="Times New Roman" panose="02020603050405020304" pitchFamily="18" charset="0"/>
                <a:ea typeface="Courier New"/>
                <a:cs typeface="Times New Roman" panose="02020603050405020304" pitchFamily="18" charset="0"/>
                <a:sym typeface="Courier New"/>
              </a:rPr>
              <a:t>/** Return sum of areas of</a:t>
            </a:r>
            <a:r>
              <a:rPr lang="en-US" sz="2400" dirty="0">
                <a:solidFill>
                  <a:srgbClr val="00B050"/>
                </a:solidFill>
                <a:latin typeface="Times New Roman" panose="02020603050405020304" pitchFamily="18" charset="0"/>
                <a:ea typeface="Courier New"/>
                <a:cs typeface="Times New Roman" panose="02020603050405020304" pitchFamily="18" charset="0"/>
                <a:sym typeface="Courier New"/>
              </a:rPr>
              <a:t> </a:t>
            </a:r>
            <a:r>
              <a:rPr lang="en" sz="2400" dirty="0">
                <a:solidFill>
                  <a:srgbClr val="00B050"/>
                </a:solidFill>
                <a:latin typeface="Times New Roman" panose="02020603050405020304" pitchFamily="18" charset="0"/>
                <a:ea typeface="Courier New"/>
                <a:cs typeface="Times New Roman" panose="02020603050405020304" pitchFamily="18" charset="0"/>
                <a:sym typeface="Courier New"/>
              </a:rPr>
              <a:t>shapes in s */</a:t>
            </a:r>
          </a:p>
          <a:p>
            <a:pPr>
              <a:buNone/>
            </a:pPr>
            <a:r>
              <a:rPr lang="en-US" sz="2400" dirty="0">
                <a:solidFill>
                  <a:srgbClr val="002060"/>
                </a:solidFill>
                <a:latin typeface="Times New Roman" panose="02020603050405020304" pitchFamily="18" charset="0"/>
                <a:ea typeface="Courier New"/>
                <a:cs typeface="Times New Roman" panose="02020603050405020304" pitchFamily="18" charset="0"/>
                <a:sym typeface="Courier New"/>
              </a:rPr>
              <a:t>public </a:t>
            </a:r>
            <a:r>
              <a:rPr lang="en" sz="2400" dirty="0">
                <a:solidFill>
                  <a:srgbClr val="002060"/>
                </a:solidFill>
                <a:latin typeface="Times New Roman" panose="02020603050405020304" pitchFamily="18" charset="0"/>
                <a:ea typeface="Courier New"/>
                <a:cs typeface="Times New Roman" panose="02020603050405020304" pitchFamily="18" charset="0"/>
                <a:sym typeface="Courier New"/>
              </a:rPr>
              <a:t>static double sumAreas(Shape[] s) { </a:t>
            </a:r>
            <a:endParaRPr lang="en-US" sz="2400" dirty="0">
              <a:solidFill>
                <a:srgbClr val="002060"/>
              </a:solidFill>
              <a:latin typeface="Times New Roman" panose="02020603050405020304" pitchFamily="18" charset="0"/>
              <a:ea typeface="Courier New"/>
              <a:cs typeface="Times New Roman" panose="02020603050405020304" pitchFamily="18" charset="0"/>
              <a:sym typeface="Courier New"/>
            </a:endParaRPr>
          </a:p>
          <a:p>
            <a:pPr>
              <a:buNone/>
            </a:pPr>
            <a:endParaRPr lang="en-US" sz="2400" dirty="0">
              <a:solidFill>
                <a:srgbClr val="002060"/>
              </a:solidFill>
              <a:latin typeface="Times New Roman" panose="02020603050405020304" pitchFamily="18" charset="0"/>
              <a:ea typeface="Courier New"/>
              <a:cs typeface="Times New Roman" panose="02020603050405020304" pitchFamily="18" charset="0"/>
              <a:sym typeface="Courier New"/>
            </a:endParaRPr>
          </a:p>
          <a:p>
            <a:pPr>
              <a:buNone/>
            </a:pPr>
            <a:endParaRPr lang="en-US" sz="2400" dirty="0">
              <a:solidFill>
                <a:srgbClr val="002060"/>
              </a:solidFill>
              <a:latin typeface="Times New Roman" panose="02020603050405020304" pitchFamily="18" charset="0"/>
              <a:ea typeface="Courier New"/>
              <a:cs typeface="Times New Roman" panose="02020603050405020304" pitchFamily="18" charset="0"/>
              <a:sym typeface="Courier New"/>
            </a:endParaRPr>
          </a:p>
          <a:p>
            <a:pPr>
              <a:buNone/>
            </a:pPr>
            <a:endParaRPr lang="en-US" sz="2400" dirty="0">
              <a:solidFill>
                <a:srgbClr val="002060"/>
              </a:solidFill>
              <a:latin typeface="Times New Roman" panose="02020603050405020304" pitchFamily="18" charset="0"/>
              <a:ea typeface="Courier New"/>
              <a:cs typeface="Times New Roman" panose="02020603050405020304" pitchFamily="18" charset="0"/>
              <a:sym typeface="Courier New"/>
            </a:endParaRPr>
          </a:p>
          <a:p>
            <a:pPr>
              <a:buNone/>
            </a:pPr>
            <a:endParaRPr lang="en-US" sz="2400" dirty="0">
              <a:solidFill>
                <a:srgbClr val="002060"/>
              </a:solidFill>
              <a:latin typeface="Times New Roman" panose="02020603050405020304" pitchFamily="18" charset="0"/>
              <a:ea typeface="Courier New"/>
              <a:cs typeface="Times New Roman" panose="02020603050405020304" pitchFamily="18" charset="0"/>
              <a:sym typeface="Courier New"/>
            </a:endParaRPr>
          </a:p>
          <a:p>
            <a:pPr>
              <a:buNone/>
            </a:pPr>
            <a:r>
              <a:rPr lang="en" sz="2400" dirty="0">
                <a:solidFill>
                  <a:srgbClr val="002060"/>
                </a:solidFill>
                <a:latin typeface="Times New Roman" panose="02020603050405020304" pitchFamily="18" charset="0"/>
                <a:ea typeface="Courier New"/>
                <a:cs typeface="Times New Roman" panose="02020603050405020304" pitchFamily="18" charset="0"/>
                <a:sym typeface="Courier New"/>
              </a:rPr>
              <a:t>}</a:t>
            </a:r>
          </a:p>
          <a:p>
            <a:pPr>
              <a:buNone/>
            </a:pPr>
            <a:endParaRPr sz="2400" dirty="0">
              <a:solidFill>
                <a:srgbClr val="002060"/>
              </a:solidFill>
              <a:latin typeface="Times New Roman" panose="02020603050405020304" pitchFamily="18" charset="0"/>
              <a:ea typeface="Courier New"/>
              <a:cs typeface="Times New Roman" panose="02020603050405020304" pitchFamily="18" charset="0"/>
              <a:sym typeface="Courier New"/>
            </a:endParaRPr>
          </a:p>
          <a:p>
            <a:pPr>
              <a:buNone/>
            </a:pPr>
            <a:endParaRPr sz="2400" dirty="0">
              <a:solidFill>
                <a:srgbClr val="002060"/>
              </a:solidFill>
              <a:latin typeface="Times New Roman" panose="02020603050405020304" pitchFamily="18" charset="0"/>
              <a:cs typeface="Times New Roman" panose="02020603050405020304" pitchFamily="18" charset="0"/>
            </a:endParaRPr>
          </a:p>
          <a:p>
            <a:pPr>
              <a:buNone/>
            </a:pPr>
            <a:endParaRPr sz="2400" dirty="0">
              <a:solidFill>
                <a:srgbClr val="002060"/>
              </a:solidFill>
              <a:latin typeface="Times New Roman" panose="02020603050405020304" pitchFamily="18" charset="0"/>
              <a:cs typeface="Times New Roman" panose="02020603050405020304" pitchFamily="18" charset="0"/>
            </a:endParaRPr>
          </a:p>
        </p:txBody>
      </p:sp>
      <p:sp>
        <p:nvSpPr>
          <p:cNvPr id="59" name="Shape 59"/>
          <p:cNvSpPr txBox="1"/>
          <p:nvPr/>
        </p:nvSpPr>
        <p:spPr>
          <a:xfrm>
            <a:off x="560702" y="4343400"/>
            <a:ext cx="5046504" cy="2208306"/>
          </a:xfrm>
          <a:prstGeom prst="rect">
            <a:avLst/>
          </a:prstGeom>
          <a:noFill/>
          <a:ln>
            <a:noFill/>
          </a:ln>
        </p:spPr>
        <p:txBody>
          <a:bodyPr lIns="91425" tIns="91425" rIns="91425" bIns="91425" anchor="t" anchorCtr="0">
            <a:noAutofit/>
          </a:bodyPr>
          <a:lstStyle/>
          <a:p>
            <a:pPr marL="88900">
              <a:buClr>
                <a:schemeClr val="dk1"/>
              </a:buClr>
              <a:buSzPct val="100000"/>
            </a:pPr>
            <a:r>
              <a:rPr lang="en-US" sz="2400" dirty="0">
                <a:solidFill>
                  <a:schemeClr val="dk1"/>
                </a:solidFill>
                <a:latin typeface="Times New Roman" panose="02020603050405020304" pitchFamily="18" charset="0"/>
                <a:cs typeface="Times New Roman" panose="02020603050405020304" pitchFamily="18" charset="0"/>
              </a:rPr>
              <a:t>Compile-time reference rule says </a:t>
            </a:r>
            <a:r>
              <a:rPr lang="en-US" sz="2400" b="1" dirty="0">
                <a:solidFill>
                  <a:schemeClr val="dk1"/>
                </a:solidFill>
                <a:latin typeface="Times New Roman" panose="02020603050405020304" pitchFamily="18" charset="0"/>
                <a:cs typeface="Times New Roman" panose="02020603050405020304" pitchFamily="18" charset="0"/>
              </a:rPr>
              <a:t>no</a:t>
            </a:r>
            <a:r>
              <a:rPr lang="en-US" sz="2400" dirty="0">
                <a:solidFill>
                  <a:schemeClr val="dk1"/>
                </a:solidFill>
                <a:latin typeface="Times New Roman" panose="02020603050405020304" pitchFamily="18" charset="0"/>
                <a:cs typeface="Times New Roman" panose="02020603050405020304" pitchFamily="18" charset="0"/>
              </a:rPr>
              <a:t>!</a:t>
            </a:r>
          </a:p>
          <a:p>
            <a:pPr marL="88900">
              <a:buClr>
                <a:schemeClr val="dk1"/>
              </a:buClr>
              <a:buSzPct val="100000"/>
            </a:pPr>
            <a:r>
              <a:rPr lang="en-US" sz="2400" dirty="0">
                <a:solidFill>
                  <a:schemeClr val="dk1"/>
                </a:solidFill>
                <a:latin typeface="Times New Roman" panose="02020603050405020304" pitchFamily="18" charset="0"/>
                <a:cs typeface="Times New Roman" panose="02020603050405020304" pitchFamily="18" charset="0"/>
              </a:rPr>
              <a:t>Solutions?</a:t>
            </a:r>
          </a:p>
          <a:p>
            <a:pPr marL="546100" indent="-457200">
              <a:buClr>
                <a:schemeClr val="dk1"/>
              </a:buClr>
              <a:buSzPct val="100000"/>
              <a:buAutoNum type="arabicPeriod"/>
            </a:pPr>
            <a:r>
              <a:rPr lang="en-US" sz="2400" dirty="0">
                <a:solidFill>
                  <a:schemeClr val="dk1"/>
                </a:solidFill>
                <a:latin typeface="Times New Roman" panose="02020603050405020304" pitchFamily="18" charset="0"/>
                <a:cs typeface="Times New Roman" panose="02020603050405020304" pitchFamily="18" charset="0"/>
              </a:rPr>
              <a:t>C</a:t>
            </a:r>
            <a:r>
              <a:rPr lang="en-US" sz="2400" dirty="0">
                <a:solidFill>
                  <a:schemeClr val="dk1"/>
                </a:solidFill>
                <a:latin typeface="Times New Roman" panose="02020603050405020304" pitchFamily="18" charset="0"/>
                <a:cs typeface="Times New Roman" panose="02020603050405020304" pitchFamily="18" charset="0"/>
                <a:sym typeface="Courier New"/>
              </a:rPr>
              <a:t>ast down to make the call? </a:t>
            </a:r>
          </a:p>
          <a:p>
            <a:pPr marL="546100" indent="-457200">
              <a:buClr>
                <a:schemeClr val="dk1"/>
              </a:buClr>
              <a:buSzPct val="100000"/>
              <a:buAutoNum type="arabicPeriod"/>
            </a:pPr>
            <a:r>
              <a:rPr lang="en-US" sz="2400" dirty="0">
                <a:solidFill>
                  <a:schemeClr val="dk1"/>
                </a:solidFill>
                <a:latin typeface="Times New Roman" panose="02020603050405020304" pitchFamily="18" charset="0"/>
                <a:cs typeface="Times New Roman" panose="02020603050405020304" pitchFamily="18" charset="0"/>
              </a:rPr>
              <a:t>Make </a:t>
            </a:r>
            <a:r>
              <a:rPr lang="en-US" sz="2400" dirty="0">
                <a:solidFill>
                  <a:srgbClr val="0070C0"/>
                </a:solidFill>
                <a:latin typeface="Times New Roman" panose="02020603050405020304" pitchFamily="18" charset="0"/>
                <a:cs typeface="Times New Roman" panose="02020603050405020304" pitchFamily="18" charset="0"/>
              </a:rPr>
              <a:t>area</a:t>
            </a:r>
            <a:r>
              <a:rPr lang="en-US" sz="2400" dirty="0">
                <a:solidFill>
                  <a:schemeClr val="dk1"/>
                </a:solidFill>
                <a:latin typeface="Times New Roman" panose="02020603050405020304" pitchFamily="18" charset="0"/>
                <a:cs typeface="Times New Roman" panose="02020603050405020304" pitchFamily="18" charset="0"/>
              </a:rPr>
              <a:t> a method of Shape?</a:t>
            </a:r>
            <a:endParaRPr lang="en" sz="2400" dirty="0">
              <a:solidFill>
                <a:srgbClr val="1155CC"/>
              </a:solidFill>
              <a:latin typeface="Times New Roman" panose="02020603050405020304" pitchFamily="18" charset="0"/>
              <a:ea typeface="Courier New"/>
              <a:cs typeface="Times New Roman" panose="02020603050405020304" pitchFamily="18" charset="0"/>
              <a:sym typeface="Courier New"/>
            </a:endParaRPr>
          </a:p>
        </p:txBody>
      </p:sp>
      <p:sp>
        <p:nvSpPr>
          <p:cNvPr id="60" name="Shape 60"/>
          <p:cNvSpPr txBox="1"/>
          <p:nvPr/>
        </p:nvSpPr>
        <p:spPr>
          <a:xfrm>
            <a:off x="7004351" y="857250"/>
            <a:ext cx="2139599" cy="366000"/>
          </a:xfrm>
          <a:prstGeom prst="rect">
            <a:avLst/>
          </a:prstGeom>
          <a:noFill/>
          <a:ln>
            <a:noFill/>
          </a:ln>
        </p:spPr>
        <p:txBody>
          <a:bodyPr lIns="91425" tIns="91425" rIns="91425" bIns="91425" anchor="t" anchorCtr="0">
            <a:noAutofit/>
          </a:bodyPr>
          <a:lstStyle/>
          <a:p>
            <a:pPr algn="r"/>
            <a:r>
              <a:rPr lang="en" sz="1600" b="1">
                <a:solidFill>
                  <a:srgbClr val="E08686"/>
                </a:solidFill>
              </a:rPr>
              <a:t>Abstract Classes</a:t>
            </a:r>
          </a:p>
        </p:txBody>
      </p:sp>
      <p:grpSp>
        <p:nvGrpSpPr>
          <p:cNvPr id="4" name="Group 3"/>
          <p:cNvGrpSpPr/>
          <p:nvPr/>
        </p:nvGrpSpPr>
        <p:grpSpPr>
          <a:xfrm>
            <a:off x="766548" y="2323862"/>
            <a:ext cx="5295834" cy="1990149"/>
            <a:chOff x="766548" y="2323862"/>
            <a:chExt cx="5295834" cy="1990149"/>
          </a:xfrm>
        </p:grpSpPr>
        <p:sp>
          <p:nvSpPr>
            <p:cNvPr id="2" name="TextBox 1"/>
            <p:cNvSpPr txBox="1"/>
            <p:nvPr/>
          </p:nvSpPr>
          <p:spPr>
            <a:xfrm>
              <a:off x="766548" y="2323862"/>
              <a:ext cx="5295834" cy="1569660"/>
            </a:xfrm>
            <a:prstGeom prst="rect">
              <a:avLst/>
            </a:prstGeom>
            <a:noFill/>
          </p:spPr>
          <p:txBody>
            <a:bodyPr wrap="square" rtlCol="0">
              <a:spAutoFit/>
            </a:bodyPr>
            <a:lstStyle/>
            <a:p>
              <a:r>
                <a:rPr lang="en-US" sz="2400" dirty="0">
                  <a:solidFill>
                    <a:srgbClr val="002060"/>
                  </a:solidFill>
                  <a:latin typeface="Times New Roman" panose="02020603050405020304" pitchFamily="18" charset="0"/>
                  <a:cs typeface="Times New Roman" panose="02020603050405020304" pitchFamily="18" charset="0"/>
                </a:rPr>
                <a:t>double sum= 0;</a:t>
              </a:r>
            </a:p>
            <a:p>
              <a:r>
                <a:rPr lang="en-US" sz="2400" dirty="0">
                  <a:solidFill>
                    <a:srgbClr val="002060"/>
                  </a:solidFill>
                  <a:latin typeface="Times New Roman" panose="02020603050405020304" pitchFamily="18" charset="0"/>
                  <a:cs typeface="Times New Roman" panose="02020603050405020304" pitchFamily="18" charset="0"/>
                </a:rPr>
                <a:t>for (</a:t>
              </a:r>
              <a:r>
                <a:rPr lang="en-US" sz="2400" dirty="0" err="1">
                  <a:solidFill>
                    <a:srgbClr val="002060"/>
                  </a:solidFill>
                  <a:latin typeface="Times New Roman" panose="02020603050405020304" pitchFamily="18" charset="0"/>
                  <a:cs typeface="Times New Roman" panose="02020603050405020304" pitchFamily="18" charset="0"/>
                </a:rPr>
                <a:t>int</a:t>
              </a:r>
              <a:r>
                <a:rPr lang="en-US" sz="2400" dirty="0">
                  <a:solidFill>
                    <a:srgbClr val="002060"/>
                  </a:solidFill>
                  <a:latin typeface="Times New Roman" panose="02020603050405020304" pitchFamily="18" charset="0"/>
                  <a:cs typeface="Times New Roman" panose="02020603050405020304" pitchFamily="18" charset="0"/>
                </a:rPr>
                <a:t> k= 0; k &lt; </a:t>
              </a:r>
              <a:r>
                <a:rPr lang="en-US" sz="2400" dirty="0" err="1">
                  <a:solidFill>
                    <a:srgbClr val="002060"/>
                  </a:solidFill>
                  <a:latin typeface="Times New Roman" panose="02020603050405020304" pitchFamily="18" charset="0"/>
                  <a:cs typeface="Times New Roman" panose="02020603050405020304" pitchFamily="18" charset="0"/>
                </a:rPr>
                <a:t>s.length</a:t>
              </a:r>
              <a:r>
                <a:rPr lang="en-US" sz="2400" dirty="0">
                  <a:solidFill>
                    <a:srgbClr val="002060"/>
                  </a:solidFill>
                  <a:latin typeface="Times New Roman" panose="02020603050405020304" pitchFamily="18" charset="0"/>
                  <a:cs typeface="Times New Roman" panose="02020603050405020304" pitchFamily="18" charset="0"/>
                </a:rPr>
                <a:t>; k= k+1)      </a:t>
              </a:r>
              <a:br>
                <a:rPr lang="en-US" sz="2400" dirty="0">
                  <a:solidFill>
                    <a:srgbClr val="002060"/>
                  </a:solidFill>
                  <a:latin typeface="Times New Roman" panose="02020603050405020304" pitchFamily="18" charset="0"/>
                  <a:cs typeface="Times New Roman" panose="02020603050405020304" pitchFamily="18" charset="0"/>
                </a:rPr>
              </a:br>
              <a:r>
                <a:rPr lang="en-US" sz="2400" dirty="0">
                  <a:solidFill>
                    <a:srgbClr val="002060"/>
                  </a:solidFill>
                  <a:latin typeface="Times New Roman" panose="02020603050405020304" pitchFamily="18" charset="0"/>
                  <a:cs typeface="Times New Roman" panose="02020603050405020304" pitchFamily="18" charset="0"/>
                </a:rPr>
                <a:t>     sum= sum + s[k].area();</a:t>
              </a:r>
            </a:p>
            <a:p>
              <a:r>
                <a:rPr lang="en-US" sz="2400" dirty="0">
                  <a:solidFill>
                    <a:srgbClr val="002060"/>
                  </a:solidFill>
                  <a:latin typeface="Times New Roman" panose="02020603050405020304" pitchFamily="18" charset="0"/>
                  <a:cs typeface="Times New Roman" panose="02020603050405020304" pitchFamily="18" charset="0"/>
                </a:rPr>
                <a:t>return sum;</a:t>
              </a:r>
            </a:p>
          </p:txBody>
        </p:sp>
        <p:sp>
          <p:nvSpPr>
            <p:cNvPr id="3" name="TextBox 2"/>
            <p:cNvSpPr txBox="1"/>
            <p:nvPr/>
          </p:nvSpPr>
          <p:spPr>
            <a:xfrm>
              <a:off x="2468025" y="3760013"/>
              <a:ext cx="2747868" cy="553998"/>
            </a:xfrm>
            <a:prstGeom prst="rect">
              <a:avLst/>
            </a:prstGeom>
            <a:noFill/>
          </p:spPr>
          <p:txBody>
            <a:bodyPr wrap="none" rtlCol="0">
              <a:spAutoFit/>
            </a:bodyPr>
            <a:lstStyle/>
            <a:p>
              <a:r>
                <a:rPr lang="en-US" sz="3000" b="1" dirty="0">
                  <a:solidFill>
                    <a:srgbClr val="FF0000"/>
                  </a:solidFill>
                  <a:cs typeface="Times New Roman"/>
                </a:rPr>
                <a:t>Does this work?</a:t>
              </a:r>
            </a:p>
          </p:txBody>
        </p:sp>
      </p:grpSp>
      <p:sp>
        <p:nvSpPr>
          <p:cNvPr id="5" name="Slide Number Placeholder 4"/>
          <p:cNvSpPr>
            <a:spLocks noGrp="1"/>
          </p:cNvSpPr>
          <p:nvPr>
            <p:ph type="sldNum" idx="12"/>
          </p:nvPr>
        </p:nvSpPr>
        <p:spPr/>
        <p:txBody>
          <a:bodyPr/>
          <a:lstStyle/>
          <a:p>
            <a:fld id="{00000000-1234-1234-1234-123412341234}" type="slidenum">
              <a:rPr lang="en" smtClean="0"/>
              <a:pPr/>
              <a:t>6</a:t>
            </a:fld>
            <a:endParaRPr lang="en"/>
          </a:p>
        </p:txBody>
      </p:sp>
      <p:sp>
        <p:nvSpPr>
          <p:cNvPr id="10" name="TextBox 9"/>
          <p:cNvSpPr txBox="1"/>
          <p:nvPr/>
        </p:nvSpPr>
        <p:spPr>
          <a:xfrm>
            <a:off x="7395882" y="6350000"/>
            <a:ext cx="312030" cy="369332"/>
          </a:xfrm>
          <a:prstGeom prst="rect">
            <a:avLst/>
          </a:prstGeom>
          <a:noFill/>
        </p:spPr>
        <p:txBody>
          <a:bodyPr wrap="none" rtlCol="0">
            <a:spAutoFit/>
          </a:bodyPr>
          <a:lstStyle/>
          <a:p>
            <a:fld id="{7F0C3FF4-CB79-7F4B-A906-66C49782AC3E}" type="slidenum">
              <a:rPr lang="en-US" smtClean="0"/>
              <a:t>6</a:t>
            </a:fld>
            <a:endParaRPr lang="en-US" dirty="0"/>
          </a:p>
        </p:txBody>
      </p:sp>
      <p:sp>
        <p:nvSpPr>
          <p:cNvPr id="19" name="Rectangle 7">
            <a:extLst>
              <a:ext uri="{FF2B5EF4-FFF2-40B4-BE49-F238E27FC236}">
                <a16:creationId xmlns:a16="http://schemas.microsoft.com/office/drawing/2014/main" id="{38258E06-60DF-B84F-A08B-8B37EB414A9F}"/>
              </a:ext>
            </a:extLst>
          </p:cNvPr>
          <p:cNvSpPr>
            <a:spLocks noChangeArrowheads="1"/>
          </p:cNvSpPr>
          <p:nvPr/>
        </p:nvSpPr>
        <p:spPr bwMode="auto">
          <a:xfrm>
            <a:off x="5946648" y="3302001"/>
            <a:ext cx="2819400" cy="3031132"/>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sz="2400"/>
          </a:p>
        </p:txBody>
      </p:sp>
      <p:sp>
        <p:nvSpPr>
          <p:cNvPr id="20" name="Text Box 8">
            <a:extLst>
              <a:ext uri="{FF2B5EF4-FFF2-40B4-BE49-F238E27FC236}">
                <a16:creationId xmlns:a16="http://schemas.microsoft.com/office/drawing/2014/main" id="{6E5E683E-9183-D349-80E7-97CA1ADC92F3}"/>
              </a:ext>
            </a:extLst>
          </p:cNvPr>
          <p:cNvSpPr txBox="1">
            <a:spLocks noChangeArrowheads="1"/>
          </p:cNvSpPr>
          <p:nvPr/>
        </p:nvSpPr>
        <p:spPr bwMode="auto">
          <a:xfrm>
            <a:off x="5943600" y="2890837"/>
            <a:ext cx="533400" cy="461963"/>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a:solidFill>
                  <a:srgbClr val="E41900"/>
                </a:solidFill>
              </a:rPr>
              <a:t>a0</a:t>
            </a:r>
            <a:endParaRPr lang="en-US" dirty="0"/>
          </a:p>
        </p:txBody>
      </p:sp>
      <p:sp>
        <p:nvSpPr>
          <p:cNvPr id="21" name="Text Box 9">
            <a:extLst>
              <a:ext uri="{FF2B5EF4-FFF2-40B4-BE49-F238E27FC236}">
                <a16:creationId xmlns:a16="http://schemas.microsoft.com/office/drawing/2014/main" id="{D82D571F-4230-8F49-8880-FA5749D967FA}"/>
              </a:ext>
            </a:extLst>
          </p:cNvPr>
          <p:cNvSpPr txBox="1">
            <a:spLocks noChangeArrowheads="1"/>
          </p:cNvSpPr>
          <p:nvPr/>
        </p:nvSpPr>
        <p:spPr bwMode="auto">
          <a:xfrm>
            <a:off x="7546848" y="3302001"/>
            <a:ext cx="1219200" cy="461963"/>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a:t>Shape</a:t>
            </a:r>
          </a:p>
        </p:txBody>
      </p:sp>
      <p:sp>
        <p:nvSpPr>
          <p:cNvPr id="22" name="Text Box 10">
            <a:extLst>
              <a:ext uri="{FF2B5EF4-FFF2-40B4-BE49-F238E27FC236}">
                <a16:creationId xmlns:a16="http://schemas.microsoft.com/office/drawing/2014/main" id="{17D8088E-1B5A-1144-9008-46517C9C58B9}"/>
              </a:ext>
            </a:extLst>
          </p:cNvPr>
          <p:cNvSpPr txBox="1">
            <a:spLocks noChangeArrowheads="1"/>
          </p:cNvSpPr>
          <p:nvPr/>
        </p:nvSpPr>
        <p:spPr bwMode="auto">
          <a:xfrm>
            <a:off x="7707912" y="5253335"/>
            <a:ext cx="1058136" cy="46166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lgn="ctr">
              <a:spcBef>
                <a:spcPct val="50000"/>
              </a:spcBef>
            </a:pPr>
            <a:r>
              <a:rPr lang="en-US" dirty="0"/>
              <a:t>Circle</a:t>
            </a:r>
          </a:p>
        </p:txBody>
      </p:sp>
      <p:sp>
        <p:nvSpPr>
          <p:cNvPr id="23" name="Line 11">
            <a:extLst>
              <a:ext uri="{FF2B5EF4-FFF2-40B4-BE49-F238E27FC236}">
                <a16:creationId xmlns:a16="http://schemas.microsoft.com/office/drawing/2014/main" id="{FE9A2279-710E-5846-B55C-18681C59110F}"/>
              </a:ext>
            </a:extLst>
          </p:cNvPr>
          <p:cNvSpPr>
            <a:spLocks noChangeShapeType="1"/>
          </p:cNvSpPr>
          <p:nvPr/>
        </p:nvSpPr>
        <p:spPr bwMode="auto">
          <a:xfrm>
            <a:off x="5946648" y="5253335"/>
            <a:ext cx="2209800"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sz="2400"/>
          </a:p>
        </p:txBody>
      </p:sp>
      <p:sp>
        <p:nvSpPr>
          <p:cNvPr id="17" name="Text Box 12">
            <a:extLst>
              <a:ext uri="{FF2B5EF4-FFF2-40B4-BE49-F238E27FC236}">
                <a16:creationId xmlns:a16="http://schemas.microsoft.com/office/drawing/2014/main" id="{D4BC153A-4C5D-A24E-B1CE-A8CD698F9876}"/>
              </a:ext>
            </a:extLst>
          </p:cNvPr>
          <p:cNvSpPr txBox="1">
            <a:spLocks noChangeArrowheads="1"/>
          </p:cNvSpPr>
          <p:nvPr/>
        </p:nvSpPr>
        <p:spPr bwMode="auto">
          <a:xfrm>
            <a:off x="6099048" y="5679178"/>
            <a:ext cx="27432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a:t>      area()</a:t>
            </a:r>
          </a:p>
        </p:txBody>
      </p:sp>
      <p:sp>
        <p:nvSpPr>
          <p:cNvPr id="18" name="Text Box 13">
            <a:extLst>
              <a:ext uri="{FF2B5EF4-FFF2-40B4-BE49-F238E27FC236}">
                <a16:creationId xmlns:a16="http://schemas.microsoft.com/office/drawing/2014/main" id="{1C69D31F-AA9E-3D47-93A7-BA869288A25D}"/>
              </a:ext>
            </a:extLst>
          </p:cNvPr>
          <p:cNvSpPr txBox="1">
            <a:spLocks noChangeArrowheads="1"/>
          </p:cNvSpPr>
          <p:nvPr/>
        </p:nvSpPr>
        <p:spPr bwMode="auto">
          <a:xfrm>
            <a:off x="6062382" y="3352800"/>
            <a:ext cx="2667000" cy="15696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dirty="0"/>
              <a:t>x</a:t>
            </a:r>
          </a:p>
          <a:p>
            <a:pPr>
              <a:spcBef>
                <a:spcPct val="50000"/>
              </a:spcBef>
            </a:pPr>
            <a:r>
              <a:rPr lang="en-US" dirty="0"/>
              <a:t>y</a:t>
            </a:r>
          </a:p>
          <a:p>
            <a:pPr>
              <a:spcBef>
                <a:spcPct val="50000"/>
              </a:spcBef>
            </a:pPr>
            <a:r>
              <a:rPr lang="en-US" dirty="0" err="1"/>
              <a:t>sumAreas</a:t>
            </a:r>
            <a:r>
              <a:rPr lang="en-US" dirty="0"/>
              <a:t>(Shape[])</a:t>
            </a:r>
          </a:p>
        </p:txBody>
      </p:sp>
      <p:sp>
        <p:nvSpPr>
          <p:cNvPr id="15" name="Rectangle 14">
            <a:extLst>
              <a:ext uri="{FF2B5EF4-FFF2-40B4-BE49-F238E27FC236}">
                <a16:creationId xmlns:a16="http://schemas.microsoft.com/office/drawing/2014/main" id="{4B76844B-611E-7E42-A94A-DA97A6BB7365}"/>
              </a:ext>
            </a:extLst>
          </p:cNvPr>
          <p:cNvSpPr>
            <a:spLocks noChangeArrowheads="1"/>
          </p:cNvSpPr>
          <p:nvPr/>
        </p:nvSpPr>
        <p:spPr bwMode="auto">
          <a:xfrm>
            <a:off x="6477000" y="3432176"/>
            <a:ext cx="609600" cy="304800"/>
          </a:xfrm>
          <a:prstGeom prst="rect">
            <a:avLst/>
          </a:prstGeom>
          <a:solidFill>
            <a:schemeClr val="accent1"/>
          </a:solidFill>
          <a:ln w="9525">
            <a:solidFill>
              <a:schemeClr val="tx1"/>
            </a:solidFill>
            <a:miter lim="800000"/>
            <a:headEnd/>
            <a:tailEnd/>
          </a:ln>
        </p:spPr>
        <p:txBody>
          <a:bodyPr wrap="none" anchor="ctr"/>
          <a:lstStyle/>
          <a:p>
            <a:endParaRPr lang="en-US" sz="2400"/>
          </a:p>
        </p:txBody>
      </p:sp>
      <p:sp>
        <p:nvSpPr>
          <p:cNvPr id="13" name="Text Box 32">
            <a:extLst>
              <a:ext uri="{FF2B5EF4-FFF2-40B4-BE49-F238E27FC236}">
                <a16:creationId xmlns:a16="http://schemas.microsoft.com/office/drawing/2014/main" id="{DA8CACDD-84D5-A540-BCA8-295E3EE15FEC}"/>
              </a:ext>
            </a:extLst>
          </p:cNvPr>
          <p:cNvSpPr txBox="1">
            <a:spLocks noChangeArrowheads="1"/>
          </p:cNvSpPr>
          <p:nvPr/>
        </p:nvSpPr>
        <p:spPr bwMode="auto">
          <a:xfrm>
            <a:off x="6629400" y="3352801"/>
            <a:ext cx="3048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b="1" dirty="0"/>
              <a:t>5</a:t>
            </a:r>
          </a:p>
        </p:txBody>
      </p:sp>
      <p:sp>
        <p:nvSpPr>
          <p:cNvPr id="25" name="Rectangle 24">
            <a:extLst>
              <a:ext uri="{FF2B5EF4-FFF2-40B4-BE49-F238E27FC236}">
                <a16:creationId xmlns:a16="http://schemas.microsoft.com/office/drawing/2014/main" id="{BE5C289B-AF2D-0B49-9FD4-902315807511}"/>
              </a:ext>
            </a:extLst>
          </p:cNvPr>
          <p:cNvSpPr>
            <a:spLocks noChangeArrowheads="1"/>
          </p:cNvSpPr>
          <p:nvPr/>
        </p:nvSpPr>
        <p:spPr bwMode="auto">
          <a:xfrm>
            <a:off x="6477000" y="4037012"/>
            <a:ext cx="609600" cy="304800"/>
          </a:xfrm>
          <a:prstGeom prst="rect">
            <a:avLst/>
          </a:prstGeom>
          <a:solidFill>
            <a:schemeClr val="accent1"/>
          </a:solidFill>
          <a:ln w="9525">
            <a:solidFill>
              <a:schemeClr val="tx1"/>
            </a:solidFill>
            <a:miter lim="800000"/>
            <a:headEnd/>
            <a:tailEnd/>
          </a:ln>
        </p:spPr>
        <p:txBody>
          <a:bodyPr wrap="none" anchor="ctr"/>
          <a:lstStyle/>
          <a:p>
            <a:endParaRPr lang="en-US" sz="2400"/>
          </a:p>
        </p:txBody>
      </p:sp>
      <p:sp>
        <p:nvSpPr>
          <p:cNvPr id="26" name="Text Box 32">
            <a:extLst>
              <a:ext uri="{FF2B5EF4-FFF2-40B4-BE49-F238E27FC236}">
                <a16:creationId xmlns:a16="http://schemas.microsoft.com/office/drawing/2014/main" id="{07CD8401-6796-5540-8857-BD6860865B15}"/>
              </a:ext>
            </a:extLst>
          </p:cNvPr>
          <p:cNvSpPr txBox="1">
            <a:spLocks noChangeArrowheads="1"/>
          </p:cNvSpPr>
          <p:nvPr/>
        </p:nvSpPr>
        <p:spPr bwMode="auto">
          <a:xfrm>
            <a:off x="6648576" y="3957637"/>
            <a:ext cx="3048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ＭＳ Ｐゴシック" charset="0"/>
              </a:defRPr>
            </a:lvl1pPr>
            <a:lvl2pPr marL="742950" indent="-285750">
              <a:defRPr sz="2400">
                <a:solidFill>
                  <a:schemeClr val="tx1"/>
                </a:solidFill>
                <a:latin typeface="Times" charset="0"/>
                <a:ea typeface="ＭＳ Ｐゴシック" charset="0"/>
              </a:defRPr>
            </a:lvl2pPr>
            <a:lvl3pPr marL="1143000" indent="-228600">
              <a:defRPr sz="2400">
                <a:solidFill>
                  <a:schemeClr val="tx1"/>
                </a:solidFill>
                <a:latin typeface="Times" charset="0"/>
                <a:ea typeface="ＭＳ Ｐゴシック" charset="0"/>
              </a:defRPr>
            </a:lvl3pPr>
            <a:lvl4pPr marL="1600200" indent="-228600">
              <a:defRPr sz="2400">
                <a:solidFill>
                  <a:schemeClr val="tx1"/>
                </a:solidFill>
                <a:latin typeface="Times" charset="0"/>
                <a:ea typeface="ＭＳ Ｐゴシック" charset="0"/>
              </a:defRPr>
            </a:lvl4pPr>
            <a:lvl5pPr marL="2057400" indent="-228600">
              <a:defRPr sz="2400">
                <a:solidFill>
                  <a:schemeClr val="tx1"/>
                </a:solidFill>
                <a:latin typeface="Times" charset="0"/>
                <a:ea typeface="ＭＳ Ｐゴシック" charset="0"/>
              </a:defRPr>
            </a:lvl5pPr>
            <a:lvl6pPr marL="2514600" indent="-228600" eaLnBrk="0" fontAlgn="base" hangingPunct="0">
              <a:spcBef>
                <a:spcPct val="0"/>
              </a:spcBef>
              <a:spcAft>
                <a:spcPct val="0"/>
              </a:spcAft>
              <a:defRPr sz="2400">
                <a:solidFill>
                  <a:schemeClr val="tx1"/>
                </a:solidFill>
                <a:latin typeface="Times" charset="0"/>
                <a:ea typeface="ＭＳ Ｐゴシック" charset="0"/>
              </a:defRPr>
            </a:lvl6pPr>
            <a:lvl7pPr marL="2971800" indent="-228600" eaLnBrk="0" fontAlgn="base" hangingPunct="0">
              <a:spcBef>
                <a:spcPct val="0"/>
              </a:spcBef>
              <a:spcAft>
                <a:spcPct val="0"/>
              </a:spcAft>
              <a:defRPr sz="2400">
                <a:solidFill>
                  <a:schemeClr val="tx1"/>
                </a:solidFill>
                <a:latin typeface="Times" charset="0"/>
                <a:ea typeface="ＭＳ Ｐゴシック" charset="0"/>
              </a:defRPr>
            </a:lvl7pPr>
            <a:lvl8pPr marL="3429000" indent="-228600" eaLnBrk="0" fontAlgn="base" hangingPunct="0">
              <a:spcBef>
                <a:spcPct val="0"/>
              </a:spcBef>
              <a:spcAft>
                <a:spcPct val="0"/>
              </a:spcAft>
              <a:defRPr sz="2400">
                <a:solidFill>
                  <a:schemeClr val="tx1"/>
                </a:solidFill>
                <a:latin typeface="Times" charset="0"/>
                <a:ea typeface="ＭＳ Ｐゴシック" charset="0"/>
              </a:defRPr>
            </a:lvl8pPr>
            <a:lvl9pPr marL="3886200" indent="-228600" eaLnBrk="0" fontAlgn="base" hangingPunct="0">
              <a:spcBef>
                <a:spcPct val="0"/>
              </a:spcBef>
              <a:spcAft>
                <a:spcPct val="0"/>
              </a:spcAft>
              <a:defRPr sz="2400">
                <a:solidFill>
                  <a:schemeClr val="tx1"/>
                </a:solidFill>
                <a:latin typeface="Times" charset="0"/>
                <a:ea typeface="ＭＳ Ｐゴシック" charset="0"/>
              </a:defRPr>
            </a:lvl9pPr>
          </a:lstStyle>
          <a:p>
            <a:pPr>
              <a:spcBef>
                <a:spcPct val="50000"/>
              </a:spcBef>
            </a:pPr>
            <a:r>
              <a:rPr lang="en-US" b="1" dirty="0"/>
              <a:t>7</a:t>
            </a:r>
          </a:p>
        </p:txBody>
      </p:sp>
    </p:spTree>
    <p:extLst>
      <p:ext uri="{BB962C8B-B14F-4D97-AF65-F5344CB8AC3E}">
        <p14:creationId xmlns:p14="http://schemas.microsoft.com/office/powerpoint/2010/main" val="552159827"/>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9">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59">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59">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57200" y="76200"/>
            <a:ext cx="8229600" cy="1143200"/>
          </a:xfrm>
          <a:prstGeom prst="rect">
            <a:avLst/>
          </a:prstGeom>
        </p:spPr>
        <p:txBody>
          <a:bodyPr vert="horz" lIns="91425" tIns="91425" rIns="91425" bIns="91425" anchor="ctr" anchorCtr="0">
            <a:noAutofit/>
          </a:bodyPr>
          <a:lstStyle/>
          <a:p>
            <a:r>
              <a:rPr lang="en-US" sz="3600" dirty="0">
                <a:solidFill>
                  <a:srgbClr val="C00000"/>
                </a:solidFill>
              </a:rPr>
              <a:t>Approach 2: define area in Shape</a:t>
            </a:r>
            <a:endParaRPr lang="en" sz="3600" dirty="0">
              <a:solidFill>
                <a:srgbClr val="C00000"/>
              </a:solidFill>
            </a:endParaRPr>
          </a:p>
        </p:txBody>
      </p:sp>
      <p:sp>
        <p:nvSpPr>
          <p:cNvPr id="66" name="Shape 66"/>
          <p:cNvSpPr txBox="1">
            <a:spLocks noGrp="1"/>
          </p:cNvSpPr>
          <p:nvPr>
            <p:ph type="body" idx="1"/>
          </p:nvPr>
        </p:nvSpPr>
        <p:spPr>
          <a:xfrm>
            <a:off x="381000" y="1524000"/>
            <a:ext cx="8229600" cy="738000"/>
          </a:xfrm>
          <a:prstGeom prst="rect">
            <a:avLst/>
          </a:prstGeom>
        </p:spPr>
        <p:txBody>
          <a:bodyPr vert="horz" lIns="91425" tIns="91425" rIns="91425" bIns="91425" anchor="t" anchorCtr="0">
            <a:noAutofit/>
          </a:bodyPr>
          <a:lstStyle/>
          <a:p>
            <a:pPr>
              <a:buNone/>
            </a:pPr>
            <a:r>
              <a:rPr lang="en" sz="2400" dirty="0">
                <a:latin typeface="Times New Roman" panose="02020603050405020304" pitchFamily="18" charset="0"/>
                <a:cs typeface="Times New Roman" panose="02020603050405020304" pitchFamily="18" charset="0"/>
              </a:rPr>
              <a:t>Add method area to class Shape:</a:t>
            </a:r>
          </a:p>
        </p:txBody>
      </p:sp>
      <p:sp>
        <p:nvSpPr>
          <p:cNvPr id="67" name="Shape 67"/>
          <p:cNvSpPr txBox="1"/>
          <p:nvPr/>
        </p:nvSpPr>
        <p:spPr>
          <a:xfrm>
            <a:off x="7004351" y="857250"/>
            <a:ext cx="2139599" cy="366000"/>
          </a:xfrm>
          <a:prstGeom prst="rect">
            <a:avLst/>
          </a:prstGeom>
          <a:noFill/>
          <a:ln>
            <a:noFill/>
          </a:ln>
        </p:spPr>
        <p:txBody>
          <a:bodyPr lIns="91425" tIns="91425" rIns="91425" bIns="91425" anchor="t" anchorCtr="0">
            <a:noAutofit/>
          </a:bodyPr>
          <a:lstStyle/>
          <a:p>
            <a:pPr algn="r"/>
            <a:r>
              <a:rPr lang="en" sz="1600" b="1">
                <a:solidFill>
                  <a:srgbClr val="E08686"/>
                </a:solidFill>
              </a:rPr>
              <a:t>Abstract Classes</a:t>
            </a:r>
          </a:p>
        </p:txBody>
      </p:sp>
      <p:sp>
        <p:nvSpPr>
          <p:cNvPr id="68" name="Shape 68"/>
          <p:cNvSpPr txBox="1"/>
          <p:nvPr/>
        </p:nvSpPr>
        <p:spPr>
          <a:xfrm>
            <a:off x="419099" y="2057400"/>
            <a:ext cx="4267201" cy="1297500"/>
          </a:xfrm>
          <a:prstGeom prst="rect">
            <a:avLst/>
          </a:prstGeom>
          <a:noFill/>
          <a:ln>
            <a:noFill/>
          </a:ln>
        </p:spPr>
        <p:txBody>
          <a:bodyPr lIns="91425" tIns="91425" rIns="91425" bIns="91425" anchor="t" anchorCtr="0">
            <a:noAutofit/>
          </a:bodyPr>
          <a:lstStyle/>
          <a:p>
            <a:r>
              <a:rPr lang="en" sz="2400" b="1" dirty="0">
                <a:solidFill>
                  <a:srgbClr val="1155CC"/>
                </a:solidFill>
                <a:latin typeface="Times New Roman" panose="02020603050405020304" pitchFamily="18" charset="0"/>
                <a:ea typeface="Courier New"/>
                <a:cs typeface="Times New Roman" panose="02020603050405020304" pitchFamily="18" charset="0"/>
                <a:sym typeface="Courier New"/>
              </a:rPr>
              <a:t>public double </a:t>
            </a:r>
            <a:r>
              <a:rPr lang="en" sz="2400" dirty="0">
                <a:solidFill>
                  <a:srgbClr val="1155CC"/>
                </a:solidFill>
                <a:latin typeface="Times New Roman" panose="02020603050405020304" pitchFamily="18" charset="0"/>
                <a:ea typeface="Courier New"/>
                <a:cs typeface="Times New Roman" panose="02020603050405020304" pitchFamily="18" charset="0"/>
                <a:sym typeface="Courier New"/>
              </a:rPr>
              <a:t>area() {</a:t>
            </a:r>
          </a:p>
          <a:p>
            <a:r>
              <a:rPr lang="en-US" sz="2400" dirty="0">
                <a:solidFill>
                  <a:srgbClr val="1155CC"/>
                </a:solidFill>
                <a:latin typeface="Times New Roman" panose="02020603050405020304" pitchFamily="18" charset="0"/>
                <a:ea typeface="Courier New"/>
                <a:cs typeface="Times New Roman" panose="02020603050405020304" pitchFamily="18" charset="0"/>
                <a:sym typeface="Courier New"/>
              </a:rPr>
              <a:t>    </a:t>
            </a:r>
            <a:r>
              <a:rPr lang="en" sz="2400" dirty="0">
                <a:solidFill>
                  <a:srgbClr val="1155CC"/>
                </a:solidFill>
                <a:latin typeface="Times New Roman" panose="02020603050405020304" pitchFamily="18" charset="0"/>
                <a:ea typeface="Courier New"/>
                <a:cs typeface="Times New Roman" panose="02020603050405020304" pitchFamily="18" charset="0"/>
                <a:sym typeface="Courier New"/>
              </a:rPr>
              <a:t>return 0;</a:t>
            </a:r>
          </a:p>
          <a:p>
            <a:r>
              <a:rPr lang="en" sz="2400" dirty="0">
                <a:solidFill>
                  <a:srgbClr val="1155CC"/>
                </a:solidFill>
                <a:latin typeface="Times New Roman" panose="02020603050405020304" pitchFamily="18" charset="0"/>
                <a:ea typeface="Courier New"/>
                <a:cs typeface="Times New Roman" panose="02020603050405020304" pitchFamily="18" charset="0"/>
                <a:sym typeface="Courier New"/>
              </a:rPr>
              <a:t>}</a:t>
            </a:r>
          </a:p>
        </p:txBody>
      </p:sp>
      <p:sp>
        <p:nvSpPr>
          <p:cNvPr id="69" name="Shape 69"/>
          <p:cNvSpPr txBox="1"/>
          <p:nvPr/>
        </p:nvSpPr>
        <p:spPr>
          <a:xfrm>
            <a:off x="381000" y="4054930"/>
            <a:ext cx="7010400" cy="2020350"/>
          </a:xfrm>
          <a:prstGeom prst="rect">
            <a:avLst/>
          </a:prstGeom>
          <a:noFill/>
          <a:ln>
            <a:noFill/>
          </a:ln>
        </p:spPr>
        <p:txBody>
          <a:bodyPr lIns="91425" tIns="91425" rIns="91425" bIns="91425" anchor="t" anchorCtr="0">
            <a:noAutofit/>
          </a:bodyPr>
          <a:lstStyle/>
          <a:p>
            <a:r>
              <a:rPr lang="en-US" sz="2400" dirty="0">
                <a:latin typeface="Times New Roman" panose="02020603050405020304" pitchFamily="18" charset="0"/>
                <a:ea typeface="Courier New"/>
                <a:cs typeface="Times New Roman" panose="02020603050405020304" pitchFamily="18" charset="0"/>
                <a:sym typeface="Courier New"/>
              </a:rPr>
              <a:t>Use this instead?</a:t>
            </a:r>
          </a:p>
          <a:p>
            <a:endParaRPr lang="en-US" sz="2400" b="1" dirty="0">
              <a:solidFill>
                <a:srgbClr val="1155CC"/>
              </a:solidFill>
              <a:latin typeface="Times New Roman" panose="02020603050405020304" pitchFamily="18" charset="0"/>
              <a:ea typeface="Courier New"/>
              <a:cs typeface="Times New Roman" panose="02020603050405020304" pitchFamily="18" charset="0"/>
              <a:sym typeface="Courier New"/>
            </a:endParaRPr>
          </a:p>
          <a:p>
            <a:r>
              <a:rPr lang="en" sz="2400" b="1" dirty="0">
                <a:solidFill>
                  <a:srgbClr val="1155CC"/>
                </a:solidFill>
                <a:latin typeface="Times New Roman" panose="02020603050405020304" pitchFamily="18" charset="0"/>
                <a:ea typeface="Courier New"/>
                <a:cs typeface="Times New Roman" panose="02020603050405020304" pitchFamily="18" charset="0"/>
                <a:sym typeface="Courier New"/>
              </a:rPr>
              <a:t>public double </a:t>
            </a:r>
            <a:r>
              <a:rPr lang="en" sz="2400" dirty="0">
                <a:solidFill>
                  <a:srgbClr val="1155CC"/>
                </a:solidFill>
                <a:latin typeface="Times New Roman" panose="02020603050405020304" pitchFamily="18" charset="0"/>
                <a:ea typeface="Courier New"/>
                <a:cs typeface="Times New Roman" panose="02020603050405020304" pitchFamily="18" charset="0"/>
                <a:sym typeface="Courier New"/>
              </a:rPr>
              <a:t>area() {</a:t>
            </a:r>
          </a:p>
          <a:p>
            <a:r>
              <a:rPr lang="en-US" sz="2400" b="1" dirty="0">
                <a:solidFill>
                  <a:srgbClr val="1155CC"/>
                </a:solidFill>
                <a:latin typeface="Times New Roman" panose="02020603050405020304" pitchFamily="18" charset="0"/>
                <a:ea typeface="Courier New"/>
                <a:cs typeface="Times New Roman" panose="02020603050405020304" pitchFamily="18" charset="0"/>
                <a:sym typeface="Courier New"/>
              </a:rPr>
              <a:t>    </a:t>
            </a:r>
            <a:r>
              <a:rPr lang="en" sz="2400" b="1" dirty="0">
                <a:solidFill>
                  <a:srgbClr val="1155CC"/>
                </a:solidFill>
                <a:latin typeface="Times New Roman" panose="02020603050405020304" pitchFamily="18" charset="0"/>
                <a:ea typeface="Courier New"/>
                <a:cs typeface="Times New Roman" panose="02020603050405020304" pitchFamily="18" charset="0"/>
                <a:sym typeface="Courier New"/>
              </a:rPr>
              <a:t>throw new </a:t>
            </a:r>
            <a:r>
              <a:rPr lang="en" sz="2400" dirty="0">
                <a:solidFill>
                  <a:srgbClr val="1155CC"/>
                </a:solidFill>
                <a:latin typeface="Times New Roman" panose="02020603050405020304" pitchFamily="18" charset="0"/>
                <a:ea typeface="Courier New"/>
                <a:cs typeface="Times New Roman" panose="02020603050405020304" pitchFamily="18" charset="0"/>
                <a:sym typeface="Courier New"/>
              </a:rPr>
              <a:t>RuntimeException(</a:t>
            </a:r>
            <a:endParaRPr lang="en-US" sz="2400" dirty="0">
              <a:solidFill>
                <a:srgbClr val="1155CC"/>
              </a:solidFill>
              <a:latin typeface="Times New Roman" panose="02020603050405020304" pitchFamily="18" charset="0"/>
              <a:ea typeface="Courier New"/>
              <a:cs typeface="Times New Roman" panose="02020603050405020304" pitchFamily="18" charset="0"/>
              <a:sym typeface="Courier New"/>
            </a:endParaRPr>
          </a:p>
          <a:p>
            <a:r>
              <a:rPr lang="en-US" sz="2400" dirty="0">
                <a:solidFill>
                  <a:srgbClr val="1155CC"/>
                </a:solidFill>
                <a:latin typeface="Times New Roman" panose="02020603050405020304" pitchFamily="18" charset="0"/>
                <a:ea typeface="Courier New"/>
                <a:cs typeface="Times New Roman" panose="02020603050405020304" pitchFamily="18" charset="0"/>
                <a:sym typeface="Courier New"/>
              </a:rPr>
              <a:t>               </a:t>
            </a:r>
            <a:r>
              <a:rPr lang="en" sz="2400" dirty="0">
                <a:solidFill>
                  <a:srgbClr val="1155CC"/>
                </a:solidFill>
                <a:latin typeface="Times New Roman" panose="02020603050405020304" pitchFamily="18" charset="0"/>
                <a:ea typeface="Courier New"/>
                <a:cs typeface="Times New Roman" panose="02020603050405020304" pitchFamily="18" charset="0"/>
                <a:sym typeface="Courier New"/>
              </a:rPr>
              <a:t>“area not overridden”);</a:t>
            </a:r>
          </a:p>
          <a:p>
            <a:r>
              <a:rPr lang="en" sz="2400" dirty="0">
                <a:solidFill>
                  <a:srgbClr val="1155CC"/>
                </a:solidFill>
                <a:latin typeface="Times New Roman" panose="02020603050405020304" pitchFamily="18" charset="0"/>
                <a:ea typeface="Courier New"/>
                <a:cs typeface="Times New Roman" panose="02020603050405020304" pitchFamily="18" charset="0"/>
                <a:sym typeface="Courier New"/>
              </a:rPr>
              <a:t>}</a:t>
            </a:r>
          </a:p>
          <a:p>
            <a:endParaRPr sz="2400" dirty="0">
              <a:latin typeface="Times New Roman" panose="02020603050405020304" pitchFamily="18" charset="0"/>
              <a:ea typeface="Courier New"/>
              <a:cs typeface="Times New Roman" panose="02020603050405020304" pitchFamily="18" charset="0"/>
              <a:sym typeface="Courier New"/>
            </a:endParaRPr>
          </a:p>
        </p:txBody>
      </p:sp>
      <p:sp>
        <p:nvSpPr>
          <p:cNvPr id="7" name="Shape 68"/>
          <p:cNvSpPr txBox="1"/>
          <p:nvPr/>
        </p:nvSpPr>
        <p:spPr>
          <a:xfrm>
            <a:off x="5251751" y="2051925"/>
            <a:ext cx="3505200" cy="1295400"/>
          </a:xfrm>
          <a:prstGeom prst="rect">
            <a:avLst/>
          </a:prstGeom>
          <a:noFill/>
          <a:ln>
            <a:noFill/>
          </a:ln>
        </p:spPr>
        <p:txBody>
          <a:bodyPr lIns="91425" tIns="91425" rIns="91425" bIns="91425" anchor="t" anchorCtr="0">
            <a:noAutofit/>
          </a:bodyPr>
          <a:lstStyle/>
          <a:p>
            <a:r>
              <a:rPr lang="en-US" sz="2400" b="1" dirty="0">
                <a:solidFill>
                  <a:srgbClr val="FF0000"/>
                </a:solidFill>
                <a:latin typeface="Times New Roman" panose="02020603050405020304" pitchFamily="18" charset="0"/>
                <a:ea typeface="Courier New"/>
                <a:cs typeface="Times New Roman" panose="02020603050405020304" pitchFamily="18" charset="0"/>
                <a:sym typeface="Courier New"/>
              </a:rPr>
              <a:t>Problem:</a:t>
            </a:r>
            <a:r>
              <a:rPr lang="en-US" sz="2400" dirty="0">
                <a:solidFill>
                  <a:srgbClr val="FF0000"/>
                </a:solidFill>
                <a:latin typeface="Times New Roman" panose="02020603050405020304" pitchFamily="18" charset="0"/>
                <a:ea typeface="Courier New"/>
                <a:cs typeface="Times New Roman" panose="02020603050405020304" pitchFamily="18" charset="0"/>
                <a:sym typeface="Courier New"/>
              </a:rPr>
              <a:t> a subclass might forget to override area().</a:t>
            </a:r>
            <a:endParaRPr lang="en" sz="2400" dirty="0">
              <a:solidFill>
                <a:srgbClr val="FF0000"/>
              </a:solidFill>
              <a:latin typeface="Times New Roman" panose="02020603050405020304" pitchFamily="18" charset="0"/>
              <a:ea typeface="Courier New"/>
              <a:cs typeface="Times New Roman" panose="02020603050405020304" pitchFamily="18" charset="0"/>
              <a:sym typeface="Courier New"/>
            </a:endParaRPr>
          </a:p>
        </p:txBody>
      </p:sp>
      <p:sp>
        <p:nvSpPr>
          <p:cNvPr id="8" name="Shape 68"/>
          <p:cNvSpPr txBox="1"/>
          <p:nvPr/>
        </p:nvSpPr>
        <p:spPr>
          <a:xfrm>
            <a:off x="5325941" y="3407230"/>
            <a:ext cx="3505200" cy="1295400"/>
          </a:xfrm>
          <a:prstGeom prst="rect">
            <a:avLst/>
          </a:prstGeom>
          <a:noFill/>
          <a:ln>
            <a:noFill/>
          </a:ln>
        </p:spPr>
        <p:txBody>
          <a:bodyPr lIns="91425" tIns="91425" rIns="91425" bIns="91425" anchor="t" anchorCtr="0">
            <a:noAutofit/>
          </a:bodyPr>
          <a:lstStyle/>
          <a:p>
            <a:r>
              <a:rPr lang="en-US" sz="2400" b="1" dirty="0">
                <a:solidFill>
                  <a:srgbClr val="FF0000"/>
                </a:solidFill>
                <a:latin typeface="Times New Roman" panose="02020603050405020304" pitchFamily="18" charset="0"/>
                <a:ea typeface="Courier New"/>
                <a:cs typeface="Times New Roman" panose="02020603050405020304" pitchFamily="18" charset="0"/>
                <a:sym typeface="Courier New"/>
              </a:rPr>
              <a:t>Problem:</a:t>
            </a:r>
            <a:r>
              <a:rPr lang="en-US" sz="2400" dirty="0">
                <a:solidFill>
                  <a:srgbClr val="FF0000"/>
                </a:solidFill>
                <a:latin typeface="Times New Roman" panose="02020603050405020304" pitchFamily="18" charset="0"/>
                <a:ea typeface="Courier New"/>
                <a:cs typeface="Times New Roman" panose="02020603050405020304" pitchFamily="18" charset="0"/>
                <a:sym typeface="Courier New"/>
              </a:rPr>
              <a:t> a subclass might still forget to override area().</a:t>
            </a:r>
            <a:endParaRPr lang="en" sz="2400" dirty="0">
              <a:solidFill>
                <a:srgbClr val="FF0000"/>
              </a:solidFill>
              <a:latin typeface="Times New Roman" panose="02020603050405020304" pitchFamily="18" charset="0"/>
              <a:ea typeface="Courier New"/>
              <a:cs typeface="Times New Roman" panose="02020603050405020304" pitchFamily="18" charset="0"/>
              <a:sym typeface="Courier New"/>
            </a:endParaRPr>
          </a:p>
        </p:txBody>
      </p:sp>
      <p:sp>
        <p:nvSpPr>
          <p:cNvPr id="2" name="Slide Number Placeholder 1"/>
          <p:cNvSpPr>
            <a:spLocks noGrp="1"/>
          </p:cNvSpPr>
          <p:nvPr>
            <p:ph type="sldNum" idx="12"/>
          </p:nvPr>
        </p:nvSpPr>
        <p:spPr/>
        <p:txBody>
          <a:bodyPr/>
          <a:lstStyle/>
          <a:p>
            <a:fld id="{00000000-1234-1234-1234-123412341234}" type="slidenum">
              <a:rPr lang="en" smtClean="0"/>
              <a:pPr/>
              <a:t>7</a:t>
            </a:fld>
            <a:endParaRPr lang="en"/>
          </a:p>
        </p:txBody>
      </p:sp>
      <p:sp>
        <p:nvSpPr>
          <p:cNvPr id="10" name="TextBox 9"/>
          <p:cNvSpPr txBox="1"/>
          <p:nvPr/>
        </p:nvSpPr>
        <p:spPr>
          <a:xfrm>
            <a:off x="7848600" y="6172200"/>
            <a:ext cx="312030" cy="369332"/>
          </a:xfrm>
          <a:prstGeom prst="rect">
            <a:avLst/>
          </a:prstGeom>
          <a:noFill/>
        </p:spPr>
        <p:txBody>
          <a:bodyPr wrap="none" rtlCol="0">
            <a:spAutoFit/>
          </a:bodyPr>
          <a:lstStyle/>
          <a:p>
            <a:fld id="{7F0C3FF4-CB79-7F4B-A906-66C49782AC3E}" type="slidenum">
              <a:rPr lang="en-US" smtClean="0"/>
              <a:t>7</a:t>
            </a:fld>
            <a:endParaRPr lang="en-US" dirty="0"/>
          </a:p>
        </p:txBody>
      </p:sp>
    </p:spTree>
    <p:extLst>
      <p:ext uri="{BB962C8B-B14F-4D97-AF65-F5344CB8AC3E}">
        <p14:creationId xmlns:p14="http://schemas.microsoft.com/office/powerpoint/2010/main" val="118814718"/>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9"/>
                                        </p:tgtEl>
                                        <p:attrNameLst>
                                          <p:attrName>style.visibility</p:attrName>
                                        </p:attrNameLst>
                                      </p:cBhvr>
                                      <p:to>
                                        <p:strVal val="visible"/>
                                      </p:to>
                                    </p:set>
                                    <p:animEffect transition="in" filter="dissolve">
                                      <p:cBhvr>
                                        <p:cTn id="12" dur="2000"/>
                                        <p:tgtEl>
                                          <p:spTgt spid="6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dissolve">
                                      <p:cBhvr>
                                        <p:cTn id="1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81000" y="76200"/>
            <a:ext cx="8458200" cy="1143200"/>
          </a:xfrm>
          <a:prstGeom prst="rect">
            <a:avLst/>
          </a:prstGeom>
        </p:spPr>
        <p:txBody>
          <a:bodyPr vert="horz" lIns="91425" tIns="91425" rIns="91425" bIns="91425" anchor="ctr" anchorCtr="0">
            <a:noAutofit/>
          </a:bodyPr>
          <a:lstStyle/>
          <a:p>
            <a:r>
              <a:rPr lang="en-US" sz="3600" dirty="0">
                <a:solidFill>
                  <a:srgbClr val="CC0202"/>
                </a:solidFill>
              </a:rPr>
              <a:t>Approach 3: Make area abstract! (Yay!)</a:t>
            </a:r>
            <a:endParaRPr lang="en" sz="3600" dirty="0">
              <a:solidFill>
                <a:srgbClr val="CC0202"/>
              </a:solidFill>
            </a:endParaRPr>
          </a:p>
        </p:txBody>
      </p:sp>
      <p:sp>
        <p:nvSpPr>
          <p:cNvPr id="66" name="Shape 66"/>
          <p:cNvSpPr txBox="1">
            <a:spLocks noGrp="1"/>
          </p:cNvSpPr>
          <p:nvPr>
            <p:ph type="body" idx="1"/>
          </p:nvPr>
        </p:nvSpPr>
        <p:spPr>
          <a:xfrm>
            <a:off x="322026" y="1611317"/>
            <a:ext cx="8229600" cy="738000"/>
          </a:xfrm>
          <a:prstGeom prst="rect">
            <a:avLst/>
          </a:prstGeom>
        </p:spPr>
        <p:txBody>
          <a:bodyPr vert="horz" lIns="91425" tIns="91425" rIns="91425" bIns="91425" anchor="t" anchorCtr="0">
            <a:noAutofit/>
          </a:bodyPr>
          <a:lstStyle/>
          <a:p>
            <a:pPr marL="0" indent="0">
              <a:buNone/>
            </a:pPr>
            <a:r>
              <a:rPr lang="en-US" sz="2400" dirty="0">
                <a:latin typeface="Times New Roman" panose="02020603050405020304" pitchFamily="18" charset="0"/>
                <a:cs typeface="Times New Roman" panose="02020603050405020304" pitchFamily="18" charset="0"/>
              </a:rPr>
              <a:t>In </a:t>
            </a:r>
            <a:r>
              <a:rPr lang="en-US" sz="2400" dirty="0">
                <a:solidFill>
                  <a:srgbClr val="FF3300"/>
                </a:solidFill>
                <a:latin typeface="Times New Roman" panose="02020603050405020304" pitchFamily="18" charset="0"/>
                <a:cs typeface="Times New Roman" panose="02020603050405020304" pitchFamily="18" charset="0"/>
              </a:rPr>
              <a:t>abstract</a:t>
            </a:r>
            <a:r>
              <a:rPr lang="en-US" sz="2400" dirty="0">
                <a:latin typeface="Times New Roman" panose="02020603050405020304" pitchFamily="18" charset="0"/>
                <a:cs typeface="Times New Roman" panose="02020603050405020304" pitchFamily="18" charset="0"/>
              </a:rPr>
              <a:t> class Shape, an </a:t>
            </a:r>
            <a:r>
              <a:rPr lang="en-US" sz="2400" dirty="0">
                <a:solidFill>
                  <a:srgbClr val="FF0000"/>
                </a:solidFill>
                <a:latin typeface="Times New Roman" panose="02020603050405020304" pitchFamily="18" charset="0"/>
                <a:cs typeface="Times New Roman" panose="02020603050405020304" pitchFamily="18" charset="0"/>
              </a:rPr>
              <a:t>abstract</a:t>
            </a:r>
            <a:r>
              <a:rPr lang="en-US" sz="2400" dirty="0">
                <a:latin typeface="Times New Roman" panose="02020603050405020304" pitchFamily="18" charset="0"/>
                <a:cs typeface="Times New Roman" panose="02020603050405020304" pitchFamily="18" charset="0"/>
              </a:rPr>
              <a:t> function </a:t>
            </a:r>
            <a:r>
              <a:rPr lang="en-US" sz="2400" dirty="0">
                <a:solidFill>
                  <a:srgbClr val="7030A0"/>
                </a:solidFill>
                <a:latin typeface="Times New Roman" panose="02020603050405020304" pitchFamily="18" charset="0"/>
                <a:cs typeface="Times New Roman" panose="02020603050405020304" pitchFamily="18" charset="0"/>
              </a:rPr>
              <a:t>area</a:t>
            </a:r>
            <a:r>
              <a:rPr lang="en-US" sz="2400" dirty="0">
                <a:latin typeface="Times New Roman" panose="02020603050405020304" pitchFamily="18" charset="0"/>
                <a:cs typeface="Times New Roman" panose="02020603050405020304" pitchFamily="18" charset="0"/>
              </a:rPr>
              <a:t> is required of all subclasses:</a:t>
            </a:r>
            <a:endParaRPr lang="en" sz="2400" dirty="0">
              <a:latin typeface="Times New Roman" panose="02020603050405020304" pitchFamily="18" charset="0"/>
              <a:cs typeface="Times New Roman" panose="02020603050405020304" pitchFamily="18" charset="0"/>
            </a:endParaRPr>
          </a:p>
        </p:txBody>
      </p:sp>
      <p:sp>
        <p:nvSpPr>
          <p:cNvPr id="67" name="Shape 67"/>
          <p:cNvSpPr txBox="1"/>
          <p:nvPr/>
        </p:nvSpPr>
        <p:spPr>
          <a:xfrm>
            <a:off x="7004351" y="857250"/>
            <a:ext cx="2139599" cy="366000"/>
          </a:xfrm>
          <a:prstGeom prst="rect">
            <a:avLst/>
          </a:prstGeom>
          <a:noFill/>
          <a:ln>
            <a:noFill/>
          </a:ln>
        </p:spPr>
        <p:txBody>
          <a:bodyPr lIns="91425" tIns="91425" rIns="91425" bIns="91425" anchor="t" anchorCtr="0">
            <a:noAutofit/>
          </a:bodyPr>
          <a:lstStyle/>
          <a:p>
            <a:pPr algn="r"/>
            <a:r>
              <a:rPr lang="en" sz="1600" b="1">
                <a:solidFill>
                  <a:srgbClr val="E08686"/>
                </a:solidFill>
              </a:rPr>
              <a:t>Abstract Classes</a:t>
            </a:r>
          </a:p>
        </p:txBody>
      </p:sp>
      <p:sp>
        <p:nvSpPr>
          <p:cNvPr id="68" name="Shape 68"/>
          <p:cNvSpPr txBox="1"/>
          <p:nvPr/>
        </p:nvSpPr>
        <p:spPr>
          <a:xfrm>
            <a:off x="304800" y="2743200"/>
            <a:ext cx="7086600" cy="2743200"/>
          </a:xfrm>
          <a:prstGeom prst="rect">
            <a:avLst/>
          </a:prstGeom>
          <a:noFill/>
          <a:ln>
            <a:noFill/>
          </a:ln>
        </p:spPr>
        <p:txBody>
          <a:bodyPr lIns="91425" tIns="91425" rIns="91425" bIns="91425" anchor="t" anchorCtr="0">
            <a:noAutofit/>
          </a:bodyPr>
          <a:lstStyle/>
          <a:p>
            <a:r>
              <a:rPr lang="en" sz="2400" b="1" dirty="0">
                <a:solidFill>
                  <a:srgbClr val="1155CC"/>
                </a:solidFill>
                <a:latin typeface="Times New Roman" panose="02020603050405020304" pitchFamily="18" charset="0"/>
                <a:ea typeface="Courier New"/>
                <a:cs typeface="Times New Roman" panose="02020603050405020304" pitchFamily="18" charset="0"/>
                <a:sym typeface="Courier New"/>
              </a:rPr>
              <a:t>public</a:t>
            </a:r>
            <a:r>
              <a:rPr lang="en" sz="2400" dirty="0">
                <a:solidFill>
                  <a:srgbClr val="1155CC"/>
                </a:solidFill>
                <a:latin typeface="Times New Roman" panose="02020603050405020304" pitchFamily="18" charset="0"/>
                <a:ea typeface="Courier New"/>
                <a:cs typeface="Times New Roman" panose="02020603050405020304" pitchFamily="18" charset="0"/>
                <a:sym typeface="Courier New"/>
              </a:rPr>
              <a:t> </a:t>
            </a:r>
            <a:r>
              <a:rPr lang="en-US" sz="2400" dirty="0">
                <a:solidFill>
                  <a:srgbClr val="FF3300"/>
                </a:solidFill>
                <a:latin typeface="Times New Roman" panose="02020603050405020304" pitchFamily="18" charset="0"/>
                <a:ea typeface="Courier New"/>
                <a:cs typeface="Times New Roman" panose="02020603050405020304" pitchFamily="18" charset="0"/>
                <a:sym typeface="Courier New"/>
              </a:rPr>
              <a:t>abstract</a:t>
            </a:r>
            <a:r>
              <a:rPr lang="en-US" sz="2400" dirty="0">
                <a:solidFill>
                  <a:srgbClr val="1155CC"/>
                </a:solidFill>
                <a:latin typeface="Times New Roman" panose="02020603050405020304" pitchFamily="18" charset="0"/>
                <a:ea typeface="Courier New"/>
                <a:cs typeface="Times New Roman" panose="02020603050405020304" pitchFamily="18" charset="0"/>
                <a:sym typeface="Courier New"/>
              </a:rPr>
              <a:t> class Shape {</a:t>
            </a:r>
          </a:p>
          <a:p>
            <a:r>
              <a:rPr lang="en-US" sz="2400" dirty="0">
                <a:solidFill>
                  <a:srgbClr val="1155CC"/>
                </a:solidFill>
                <a:latin typeface="Times New Roman" panose="02020603050405020304" pitchFamily="18" charset="0"/>
                <a:ea typeface="Courier New"/>
                <a:cs typeface="Times New Roman" panose="02020603050405020304" pitchFamily="18" charset="0"/>
                <a:sym typeface="Courier New"/>
              </a:rPr>
              <a:t>     </a:t>
            </a:r>
            <a:r>
              <a:rPr lang="mr-IN" sz="2400" dirty="0">
                <a:solidFill>
                  <a:srgbClr val="1155CC"/>
                </a:solidFill>
                <a:latin typeface="Times New Roman" panose="02020603050405020304" pitchFamily="18" charset="0"/>
                <a:ea typeface="Courier New"/>
                <a:cs typeface="Times New Roman"/>
                <a:sym typeface="Courier New"/>
              </a:rPr>
              <a:t>…</a:t>
            </a:r>
            <a:endParaRPr lang="en-US" sz="2400" dirty="0">
              <a:solidFill>
                <a:srgbClr val="1155CC"/>
              </a:solidFill>
              <a:latin typeface="Times New Roman" panose="02020603050405020304" pitchFamily="18" charset="0"/>
              <a:ea typeface="Courier New"/>
              <a:cs typeface="Times New Roman" panose="02020603050405020304" pitchFamily="18" charset="0"/>
              <a:sym typeface="Courier New"/>
            </a:endParaRPr>
          </a:p>
          <a:p>
            <a:r>
              <a:rPr lang="en-US" sz="2400" dirty="0">
                <a:solidFill>
                  <a:srgbClr val="00B050"/>
                </a:solidFill>
                <a:latin typeface="Times New Roman" panose="02020603050405020304" pitchFamily="18" charset="0"/>
                <a:ea typeface="Courier New"/>
                <a:cs typeface="Times New Roman" panose="02020603050405020304" pitchFamily="18" charset="0"/>
                <a:sym typeface="Courier New"/>
              </a:rPr>
              <a:t>    /** Return the area of this shape */</a:t>
            </a:r>
          </a:p>
          <a:p>
            <a:r>
              <a:rPr lang="en-US" sz="2400" dirty="0">
                <a:solidFill>
                  <a:srgbClr val="1155CC"/>
                </a:solidFill>
                <a:latin typeface="Times New Roman" panose="02020603050405020304" pitchFamily="18" charset="0"/>
                <a:ea typeface="Courier New"/>
                <a:cs typeface="Times New Roman" panose="02020603050405020304" pitchFamily="18" charset="0"/>
                <a:sym typeface="Courier New"/>
              </a:rPr>
              <a:t>   </a:t>
            </a:r>
            <a:r>
              <a:rPr lang="en-US" sz="2400" b="1" dirty="0">
                <a:solidFill>
                  <a:srgbClr val="1155CC"/>
                </a:solidFill>
                <a:latin typeface="Times New Roman" panose="02020603050405020304" pitchFamily="18" charset="0"/>
                <a:ea typeface="Courier New"/>
                <a:cs typeface="Times New Roman" panose="02020603050405020304" pitchFamily="18" charset="0"/>
                <a:sym typeface="Courier New"/>
              </a:rPr>
              <a:t>public</a:t>
            </a:r>
            <a:r>
              <a:rPr lang="en-US" sz="2400" dirty="0">
                <a:solidFill>
                  <a:srgbClr val="1155CC"/>
                </a:solidFill>
                <a:latin typeface="Times New Roman" panose="02020603050405020304" pitchFamily="18" charset="0"/>
                <a:ea typeface="Courier New"/>
                <a:cs typeface="Times New Roman" panose="02020603050405020304" pitchFamily="18" charset="0"/>
                <a:sym typeface="Courier New"/>
              </a:rPr>
              <a:t> </a:t>
            </a:r>
            <a:r>
              <a:rPr lang="en-US" sz="2400" dirty="0">
                <a:solidFill>
                  <a:srgbClr val="FF3300"/>
                </a:solidFill>
                <a:latin typeface="Times New Roman" panose="02020603050405020304" pitchFamily="18" charset="0"/>
                <a:ea typeface="Courier New"/>
                <a:cs typeface="Times New Roman" panose="02020603050405020304" pitchFamily="18" charset="0"/>
                <a:sym typeface="Courier New"/>
              </a:rPr>
              <a:t>abstract</a:t>
            </a:r>
            <a:r>
              <a:rPr lang="en-US" sz="2400" dirty="0">
                <a:solidFill>
                  <a:srgbClr val="1155CC"/>
                </a:solidFill>
                <a:latin typeface="Times New Roman" panose="02020603050405020304" pitchFamily="18" charset="0"/>
                <a:ea typeface="Courier New"/>
                <a:cs typeface="Times New Roman" panose="02020603050405020304" pitchFamily="18" charset="0"/>
                <a:sym typeface="Courier New"/>
              </a:rPr>
              <a:t> </a:t>
            </a:r>
            <a:r>
              <a:rPr lang="en" sz="2400" dirty="0">
                <a:solidFill>
                  <a:srgbClr val="1155CC"/>
                </a:solidFill>
                <a:latin typeface="Times New Roman" panose="02020603050405020304" pitchFamily="18" charset="0"/>
                <a:ea typeface="Courier New"/>
                <a:cs typeface="Times New Roman" panose="02020603050405020304" pitchFamily="18" charset="0"/>
                <a:sym typeface="Courier New"/>
              </a:rPr>
              <a:t>double </a:t>
            </a:r>
            <a:r>
              <a:rPr lang="en" sz="2400" dirty="0">
                <a:solidFill>
                  <a:srgbClr val="7030A0"/>
                </a:solidFill>
                <a:latin typeface="Times New Roman" panose="02020603050405020304" pitchFamily="18" charset="0"/>
                <a:ea typeface="Courier New"/>
                <a:cs typeface="Times New Roman" panose="02020603050405020304" pitchFamily="18" charset="0"/>
                <a:sym typeface="Courier New"/>
              </a:rPr>
              <a:t>area</a:t>
            </a:r>
            <a:r>
              <a:rPr lang="en" sz="2400" dirty="0">
                <a:solidFill>
                  <a:srgbClr val="1155CC"/>
                </a:solidFill>
                <a:latin typeface="Times New Roman" panose="02020603050405020304" pitchFamily="18" charset="0"/>
                <a:ea typeface="Courier New"/>
                <a:cs typeface="Times New Roman" panose="02020603050405020304" pitchFamily="18" charset="0"/>
                <a:sym typeface="Courier New"/>
              </a:rPr>
              <a:t>() </a:t>
            </a:r>
            <a:r>
              <a:rPr lang="en-US" sz="2400" dirty="0">
                <a:solidFill>
                  <a:srgbClr val="1155CC"/>
                </a:solidFill>
                <a:latin typeface="Times New Roman" panose="02020603050405020304" pitchFamily="18" charset="0"/>
                <a:ea typeface="Courier New"/>
                <a:cs typeface="Times New Roman" panose="02020603050405020304" pitchFamily="18" charset="0"/>
                <a:sym typeface="Courier New"/>
              </a:rPr>
              <a:t>;</a:t>
            </a:r>
          </a:p>
          <a:p>
            <a:endParaRPr lang="en-US" sz="2400" dirty="0">
              <a:solidFill>
                <a:srgbClr val="1155CC"/>
              </a:solidFill>
              <a:latin typeface="Times New Roman" panose="02020603050405020304" pitchFamily="18" charset="0"/>
              <a:ea typeface="Courier New"/>
              <a:cs typeface="Times New Roman" panose="02020603050405020304" pitchFamily="18" charset="0"/>
              <a:sym typeface="Courier New"/>
            </a:endParaRPr>
          </a:p>
          <a:p>
            <a:r>
              <a:rPr lang="en-US" sz="2400" dirty="0">
                <a:solidFill>
                  <a:srgbClr val="1155CC"/>
                </a:solidFill>
                <a:latin typeface="Times New Roman" panose="02020603050405020304" pitchFamily="18" charset="0"/>
                <a:ea typeface="Courier New"/>
                <a:cs typeface="Times New Roman" panose="02020603050405020304" pitchFamily="18" charset="0"/>
                <a:sym typeface="Courier New"/>
              </a:rPr>
              <a:t>}</a:t>
            </a:r>
            <a:endParaRPr lang="en" sz="2400" dirty="0">
              <a:solidFill>
                <a:srgbClr val="1155CC"/>
              </a:solidFill>
              <a:latin typeface="Times New Roman" panose="02020603050405020304" pitchFamily="18" charset="0"/>
              <a:ea typeface="Courier New"/>
              <a:cs typeface="Times New Roman" panose="02020603050405020304" pitchFamily="18" charset="0"/>
              <a:sym typeface="Courier New"/>
            </a:endParaRPr>
          </a:p>
        </p:txBody>
      </p:sp>
      <p:sp>
        <p:nvSpPr>
          <p:cNvPr id="10" name="Shape 68"/>
          <p:cNvSpPr txBox="1"/>
          <p:nvPr/>
        </p:nvSpPr>
        <p:spPr>
          <a:xfrm>
            <a:off x="198947" y="5251055"/>
            <a:ext cx="7855830" cy="1405467"/>
          </a:xfrm>
          <a:prstGeom prst="rect">
            <a:avLst/>
          </a:prstGeom>
          <a:noFill/>
          <a:ln>
            <a:solidFill>
              <a:srgbClr val="800000"/>
            </a:solidFill>
          </a:ln>
        </p:spPr>
        <p:txBody>
          <a:bodyPr lIns="91425" tIns="91425" rIns="91425" bIns="91425" anchor="t" anchorCtr="0">
            <a:noAutofit/>
          </a:bodyPr>
          <a:lstStyle/>
          <a:p>
            <a:r>
              <a:rPr lang="en-US" sz="2800" b="1" dirty="0">
                <a:solidFill>
                  <a:srgbClr val="FF0000"/>
                </a:solidFill>
                <a:latin typeface="Times New Roman" panose="02020603050405020304" pitchFamily="18" charset="0"/>
                <a:ea typeface="Courier New"/>
                <a:cs typeface="Times New Roman" panose="02020603050405020304" pitchFamily="18" charset="0"/>
                <a:sym typeface="Courier New"/>
              </a:rPr>
              <a:t>Syntax:</a:t>
            </a:r>
          </a:p>
          <a:p>
            <a:r>
              <a:rPr lang="en-US" sz="2800" dirty="0">
                <a:latin typeface="Times New Roman" panose="02020603050405020304" pitchFamily="18" charset="0"/>
                <a:ea typeface="Courier New"/>
                <a:cs typeface="Times New Roman" panose="02020603050405020304" pitchFamily="18" charset="0"/>
                <a:sym typeface="Courier New"/>
              </a:rPr>
              <a:t>If a method has keyword </a:t>
            </a:r>
            <a:r>
              <a:rPr lang="en-US" sz="2800" dirty="0">
                <a:solidFill>
                  <a:srgbClr val="FF0000"/>
                </a:solidFill>
                <a:latin typeface="Times New Roman" panose="02020603050405020304" pitchFamily="18" charset="0"/>
                <a:ea typeface="Courier New"/>
                <a:cs typeface="Times New Roman" panose="02020603050405020304" pitchFamily="18" charset="0"/>
                <a:sym typeface="Courier New"/>
              </a:rPr>
              <a:t>abstract</a:t>
            </a:r>
            <a:r>
              <a:rPr lang="en-US" sz="2800" dirty="0">
                <a:latin typeface="Times New Roman" panose="02020603050405020304" pitchFamily="18" charset="0"/>
                <a:ea typeface="Courier New"/>
                <a:cs typeface="Times New Roman" panose="02020603050405020304" pitchFamily="18" charset="0"/>
                <a:sym typeface="Courier New"/>
              </a:rPr>
              <a:t> in its declaration, use a semicolon instead of a method body.</a:t>
            </a:r>
            <a:endParaRPr lang="en" sz="2800" dirty="0">
              <a:latin typeface="Times New Roman" panose="02020603050405020304" pitchFamily="18" charset="0"/>
              <a:ea typeface="Courier New"/>
              <a:cs typeface="Times New Roman" panose="02020603050405020304" pitchFamily="18" charset="0"/>
              <a:sym typeface="Courier New"/>
            </a:endParaRPr>
          </a:p>
        </p:txBody>
      </p:sp>
      <p:sp>
        <p:nvSpPr>
          <p:cNvPr id="2" name="Slide Number Placeholder 1"/>
          <p:cNvSpPr>
            <a:spLocks noGrp="1"/>
          </p:cNvSpPr>
          <p:nvPr>
            <p:ph type="sldNum" idx="12"/>
          </p:nvPr>
        </p:nvSpPr>
        <p:spPr/>
        <p:txBody>
          <a:bodyPr/>
          <a:lstStyle/>
          <a:p>
            <a:fld id="{00000000-1234-1234-1234-123412341234}" type="slidenum">
              <a:rPr lang="en" smtClean="0"/>
              <a:pPr/>
              <a:t>8</a:t>
            </a:fld>
            <a:endParaRPr lang="en"/>
          </a:p>
        </p:txBody>
      </p:sp>
      <p:sp>
        <p:nvSpPr>
          <p:cNvPr id="8" name="TextBox 7"/>
          <p:cNvSpPr txBox="1"/>
          <p:nvPr/>
        </p:nvSpPr>
        <p:spPr>
          <a:xfrm>
            <a:off x="7848600" y="6260068"/>
            <a:ext cx="312030" cy="369332"/>
          </a:xfrm>
          <a:prstGeom prst="rect">
            <a:avLst/>
          </a:prstGeom>
          <a:noFill/>
        </p:spPr>
        <p:txBody>
          <a:bodyPr wrap="none" rtlCol="0">
            <a:spAutoFit/>
          </a:bodyPr>
          <a:lstStyle/>
          <a:p>
            <a:fld id="{7F0C3FF4-CB79-7F4B-A906-66C49782AC3E}" type="slidenum">
              <a:rPr lang="en-US" smtClean="0"/>
              <a:t>8</a:t>
            </a:fld>
            <a:endParaRPr lang="en-US" dirty="0"/>
          </a:p>
        </p:txBody>
      </p:sp>
    </p:spTree>
    <p:extLst>
      <p:ext uri="{BB962C8B-B14F-4D97-AF65-F5344CB8AC3E}">
        <p14:creationId xmlns:p14="http://schemas.microsoft.com/office/powerpoint/2010/main" val="1572057551"/>
      </p:ext>
    </p:extLst>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540630" y="263341"/>
            <a:ext cx="7620000" cy="792163"/>
          </a:xfrm>
          <a:prstGeom prst="rect">
            <a:avLst/>
          </a:prstGeom>
        </p:spPr>
        <p:txBody>
          <a:bodyPr vert="horz" lIns="91425" tIns="91425" rIns="91425" bIns="91425" anchor="b" anchorCtr="0">
            <a:noAutofit/>
          </a:bodyPr>
          <a:lstStyle/>
          <a:p>
            <a:r>
              <a:rPr lang="en-US" sz="3600" dirty="0">
                <a:solidFill>
                  <a:srgbClr val="800000"/>
                </a:solidFill>
              </a:rPr>
              <a:t>Abstract Summary</a:t>
            </a:r>
            <a:endParaRPr lang="en" sz="3600" dirty="0">
              <a:solidFill>
                <a:srgbClr val="800000"/>
              </a:solidFill>
            </a:endParaRPr>
          </a:p>
        </p:txBody>
      </p:sp>
      <p:sp>
        <p:nvSpPr>
          <p:cNvPr id="109" name="Shape 109"/>
          <p:cNvSpPr txBox="1">
            <a:spLocks noGrp="1"/>
          </p:cNvSpPr>
          <p:nvPr>
            <p:ph type="body" idx="1"/>
          </p:nvPr>
        </p:nvSpPr>
        <p:spPr>
          <a:xfrm>
            <a:off x="304801" y="1524000"/>
            <a:ext cx="4724400" cy="4343399"/>
          </a:xfrm>
          <a:prstGeom prst="rect">
            <a:avLst/>
          </a:prstGeom>
        </p:spPr>
        <p:txBody>
          <a:bodyPr vert="horz" lIns="91425" tIns="91425" rIns="91425" bIns="91425" anchor="t" anchorCtr="0">
            <a:noAutofit/>
          </a:bodyPr>
          <a:lstStyle/>
          <a:p>
            <a:pPr marL="88900" indent="0">
              <a:lnSpc>
                <a:spcPct val="115000"/>
              </a:lnSpc>
              <a:buClr>
                <a:schemeClr val="dk1"/>
              </a:buClr>
              <a:buSzPct val="100000"/>
              <a:buNone/>
            </a:pPr>
            <a:r>
              <a:rPr lang="en-US" sz="2400" dirty="0">
                <a:latin typeface="Times New Roman" panose="02020603050405020304" pitchFamily="18" charset="0"/>
                <a:cs typeface="Times New Roman" panose="02020603050405020304" pitchFamily="18" charset="0"/>
              </a:rPr>
              <a:t>1. To make it impossible to create an instance of a class </a:t>
            </a:r>
            <a:r>
              <a:rPr lang="en-US" sz="2400" dirty="0">
                <a:solidFill>
                  <a:srgbClr val="0000FF"/>
                </a:solidFill>
                <a:latin typeface="Times New Roman" panose="02020603050405020304" pitchFamily="18" charset="0"/>
                <a:cs typeface="Times New Roman" panose="02020603050405020304" pitchFamily="18" charset="0"/>
              </a:rPr>
              <a:t>C</a:t>
            </a:r>
            <a:r>
              <a:rPr lang="en-US" sz="2400" dirty="0">
                <a:latin typeface="Times New Roman" panose="02020603050405020304" pitchFamily="18" charset="0"/>
                <a:cs typeface="Times New Roman" panose="02020603050405020304" pitchFamily="18" charset="0"/>
              </a:rPr>
              <a:t>, make </a:t>
            </a:r>
            <a:r>
              <a:rPr lang="en-US" sz="2400" dirty="0">
                <a:solidFill>
                  <a:srgbClr val="0000FF"/>
                </a:solidFill>
                <a:latin typeface="Times New Roman" panose="02020603050405020304" pitchFamily="18" charset="0"/>
                <a:cs typeface="Times New Roman" panose="02020603050405020304" pitchFamily="18" charset="0"/>
              </a:rPr>
              <a:t>C</a:t>
            </a:r>
            <a:r>
              <a:rPr lang="en-US" sz="2400" dirty="0">
                <a:latin typeface="Times New Roman" panose="02020603050405020304" pitchFamily="18" charset="0"/>
                <a:cs typeface="Times New Roman" panose="02020603050405020304" pitchFamily="18" charset="0"/>
              </a:rPr>
              <a:t> abstract:</a:t>
            </a:r>
          </a:p>
          <a:p>
            <a:pPr marL="88900" indent="0">
              <a:lnSpc>
                <a:spcPct val="115000"/>
              </a:lnSpc>
              <a:buClr>
                <a:schemeClr val="dk1"/>
              </a:buClr>
              <a:buSzPct val="100000"/>
              <a:buNone/>
            </a:pPr>
            <a:endParaRPr lang="en-US" sz="2400" dirty="0">
              <a:solidFill>
                <a:srgbClr val="000000"/>
              </a:solidFill>
              <a:latin typeface="Times New Roman" panose="02020603050405020304" pitchFamily="18" charset="0"/>
              <a:cs typeface="Times New Roman" panose="02020603050405020304" pitchFamily="18" charset="0"/>
            </a:endParaRPr>
          </a:p>
          <a:p>
            <a:pPr marL="88900" indent="0">
              <a:lnSpc>
                <a:spcPct val="115000"/>
              </a:lnSpc>
              <a:buClr>
                <a:schemeClr val="dk1"/>
              </a:buClr>
              <a:buSzPct val="100000"/>
              <a:buNone/>
            </a:pPr>
            <a:r>
              <a:rPr lang="en-US" sz="2400" dirty="0">
                <a:solidFill>
                  <a:srgbClr val="0000FF"/>
                </a:solidFill>
                <a:latin typeface="Times New Roman" panose="02020603050405020304" pitchFamily="18" charset="0"/>
                <a:cs typeface="Times New Roman" panose="02020603050405020304" pitchFamily="18" charset="0"/>
              </a:rPr>
              <a:t>public </a:t>
            </a:r>
            <a:r>
              <a:rPr lang="en-US" sz="2400" dirty="0">
                <a:solidFill>
                  <a:srgbClr val="FF3300"/>
                </a:solidFill>
                <a:latin typeface="Times New Roman" panose="02020603050405020304" pitchFamily="18" charset="0"/>
                <a:cs typeface="Times New Roman" panose="02020603050405020304" pitchFamily="18" charset="0"/>
              </a:rPr>
              <a:t>abstract </a:t>
            </a:r>
            <a:r>
              <a:rPr lang="en-US" sz="2400" dirty="0">
                <a:solidFill>
                  <a:srgbClr val="0000FF"/>
                </a:solidFill>
                <a:latin typeface="Times New Roman" panose="02020603050405020304" pitchFamily="18" charset="0"/>
                <a:cs typeface="Times New Roman" panose="02020603050405020304" pitchFamily="18" charset="0"/>
              </a:rPr>
              <a:t>C { </a:t>
            </a:r>
            <a:r>
              <a:rPr lang="mr-IN" sz="2400" dirty="0">
                <a:solidFill>
                  <a:srgbClr val="0000FF"/>
                </a:solidFill>
                <a:latin typeface="Times New Roman" panose="02020603050405020304" pitchFamily="18" charset="0"/>
                <a:cs typeface="Times New Roman"/>
              </a:rPr>
              <a:t>…</a:t>
            </a:r>
            <a:r>
              <a:rPr lang="en-US" sz="2400" dirty="0">
                <a:solidFill>
                  <a:srgbClr val="0000FF"/>
                </a:solidFill>
                <a:latin typeface="Times New Roman" panose="02020603050405020304" pitchFamily="18" charset="0"/>
                <a:cs typeface="Times New Roman" panose="02020603050405020304" pitchFamily="18" charset="0"/>
              </a:rPr>
              <a:t>}</a:t>
            </a:r>
          </a:p>
          <a:p>
            <a:pPr marL="88900" indent="0">
              <a:lnSpc>
                <a:spcPct val="115000"/>
              </a:lnSpc>
              <a:buClr>
                <a:schemeClr val="dk1"/>
              </a:buClr>
              <a:buSzPct val="100000"/>
              <a:buNone/>
            </a:pPr>
            <a:endParaRPr lang="en-US" sz="2400" dirty="0">
              <a:solidFill>
                <a:srgbClr val="0000FF"/>
              </a:solidFill>
              <a:latin typeface="Times New Roman" panose="02020603050405020304" pitchFamily="18" charset="0"/>
              <a:cs typeface="Times New Roman" panose="02020603050405020304" pitchFamily="18" charset="0"/>
            </a:endParaRPr>
          </a:p>
          <a:p>
            <a:pPr marL="88900" indent="0">
              <a:lnSpc>
                <a:spcPct val="115000"/>
              </a:lnSpc>
              <a:buClr>
                <a:schemeClr val="dk1"/>
              </a:buClr>
              <a:buSzPct val="100000"/>
              <a:buNone/>
            </a:pPr>
            <a:r>
              <a:rPr lang="en-US" sz="2400" dirty="0">
                <a:latin typeface="Times New Roman" panose="02020603050405020304" pitchFamily="18" charset="0"/>
                <a:cs typeface="Times New Roman" panose="02020603050405020304" pitchFamily="18" charset="0"/>
              </a:rPr>
              <a:t>2. In an abstract class, to require each subclass to override method </a:t>
            </a:r>
            <a:r>
              <a:rPr lang="en-US" sz="2400" dirty="0">
                <a:solidFill>
                  <a:srgbClr val="0000FF"/>
                </a:solidFill>
                <a:latin typeface="Times New Roman" panose="02020603050405020304" pitchFamily="18" charset="0"/>
                <a:cs typeface="Times New Roman" panose="02020603050405020304" pitchFamily="18" charset="0"/>
              </a:rPr>
              <a:t>m(</a:t>
            </a:r>
            <a:r>
              <a:rPr lang="mr-IN" sz="2400" dirty="0">
                <a:solidFill>
                  <a:srgbClr val="0000FF"/>
                </a:solidFill>
                <a:latin typeface="Times New Roman" panose="02020603050405020304" pitchFamily="18" charset="0"/>
                <a:cs typeface="Times New Roman"/>
              </a:rPr>
              <a:t>…</a:t>
            </a:r>
            <a:r>
              <a:rPr lang="en-US" sz="2400" dirty="0">
                <a:solidFill>
                  <a:srgbClr val="0000FF"/>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make </a:t>
            </a:r>
            <a:r>
              <a:rPr lang="en-US" sz="2400" dirty="0">
                <a:solidFill>
                  <a:srgbClr val="0000FF"/>
                </a:solidFill>
                <a:latin typeface="Times New Roman" panose="02020603050405020304" pitchFamily="18" charset="0"/>
                <a:cs typeface="Times New Roman" panose="02020603050405020304" pitchFamily="18" charset="0"/>
              </a:rPr>
              <a:t>m</a:t>
            </a:r>
            <a:r>
              <a:rPr lang="en-US" sz="2400" dirty="0">
                <a:latin typeface="Times New Roman" panose="02020603050405020304" pitchFamily="18" charset="0"/>
                <a:cs typeface="Times New Roman" panose="02020603050405020304" pitchFamily="18" charset="0"/>
              </a:rPr>
              <a:t> abstract:</a:t>
            </a:r>
          </a:p>
          <a:p>
            <a:pPr marL="88900" indent="0">
              <a:lnSpc>
                <a:spcPct val="115000"/>
              </a:lnSpc>
              <a:buClr>
                <a:schemeClr val="dk1"/>
              </a:buClr>
              <a:buSzPct val="100000"/>
              <a:buNone/>
            </a:pPr>
            <a:endParaRPr lang="en-US" sz="2400" dirty="0">
              <a:solidFill>
                <a:srgbClr val="0000FF"/>
              </a:solidFill>
              <a:latin typeface="Times New Roman" panose="02020603050405020304" pitchFamily="18" charset="0"/>
              <a:cs typeface="Times New Roman" panose="02020603050405020304" pitchFamily="18" charset="0"/>
            </a:endParaRPr>
          </a:p>
          <a:p>
            <a:pPr marL="88900" indent="0">
              <a:lnSpc>
                <a:spcPct val="115000"/>
              </a:lnSpc>
              <a:buClr>
                <a:schemeClr val="dk1"/>
              </a:buClr>
              <a:buSzPct val="100000"/>
              <a:buNone/>
            </a:pPr>
            <a:r>
              <a:rPr lang="en-US" sz="2400" dirty="0">
                <a:solidFill>
                  <a:srgbClr val="0000FF"/>
                </a:solidFill>
                <a:latin typeface="Times New Roman" panose="02020603050405020304" pitchFamily="18" charset="0"/>
                <a:cs typeface="Times New Roman" panose="02020603050405020304" pitchFamily="18" charset="0"/>
              </a:rPr>
              <a:t>public </a:t>
            </a:r>
            <a:r>
              <a:rPr lang="en-US" sz="2400" dirty="0">
                <a:solidFill>
                  <a:srgbClr val="FF3300"/>
                </a:solidFill>
                <a:latin typeface="Times New Roman" panose="02020603050405020304" pitchFamily="18" charset="0"/>
                <a:cs typeface="Times New Roman" panose="02020603050405020304" pitchFamily="18" charset="0"/>
              </a:rPr>
              <a:t>abstract</a:t>
            </a:r>
            <a:r>
              <a:rPr lang="en-US" sz="2400" dirty="0">
                <a:solidFill>
                  <a:srgbClr val="0000FF"/>
                </a:solidFill>
                <a:latin typeface="Times New Roman" panose="02020603050405020304" pitchFamily="18" charset="0"/>
                <a:cs typeface="Times New Roman" panose="02020603050405020304" pitchFamily="18" charset="0"/>
              </a:rPr>
              <a:t> int m(</a:t>
            </a:r>
            <a:r>
              <a:rPr lang="mr-IN" sz="2400" dirty="0">
                <a:solidFill>
                  <a:srgbClr val="0000FF"/>
                </a:solidFill>
                <a:latin typeface="Times New Roman" panose="02020603050405020304" pitchFamily="18" charset="0"/>
                <a:cs typeface="Times New Roman"/>
              </a:rPr>
              <a:t>…</a:t>
            </a:r>
            <a:r>
              <a:rPr lang="en-US" sz="2400" dirty="0">
                <a:solidFill>
                  <a:srgbClr val="0000FF"/>
                </a:solidFill>
                <a:latin typeface="Times New Roman" panose="02020603050405020304" pitchFamily="18" charset="0"/>
                <a:cs typeface="Times New Roman" panose="02020603050405020304" pitchFamily="18" charset="0"/>
              </a:rPr>
              <a:t>) ;</a:t>
            </a:r>
            <a:endParaRPr lang="en" sz="2400" dirty="0">
              <a:solidFill>
                <a:srgbClr val="0000FF"/>
              </a:solidFill>
              <a:latin typeface="Times New Roman" panose="02020603050405020304" pitchFamily="18" charset="0"/>
              <a:cs typeface="Times New Roman" panose="02020603050405020304" pitchFamily="18" charset="0"/>
            </a:endParaRPr>
          </a:p>
          <a:p>
            <a:pPr>
              <a:lnSpc>
                <a:spcPct val="115000"/>
              </a:lnSpc>
              <a:buNone/>
            </a:pPr>
            <a:endParaRPr sz="2400" b="1" dirty="0">
              <a:solidFill>
                <a:srgbClr val="000000"/>
              </a:solidFill>
              <a:latin typeface="Times New Roman" panose="02020603050405020304" pitchFamily="18" charset="0"/>
              <a:cs typeface="Times New Roman" panose="02020603050405020304" pitchFamily="18" charset="0"/>
            </a:endParaRPr>
          </a:p>
        </p:txBody>
      </p:sp>
      <p:sp>
        <p:nvSpPr>
          <p:cNvPr id="110" name="Shape 110"/>
          <p:cNvSpPr txBox="1"/>
          <p:nvPr/>
        </p:nvSpPr>
        <p:spPr>
          <a:xfrm>
            <a:off x="7004351" y="857250"/>
            <a:ext cx="2139599" cy="366000"/>
          </a:xfrm>
          <a:prstGeom prst="rect">
            <a:avLst/>
          </a:prstGeom>
          <a:noFill/>
          <a:ln>
            <a:noFill/>
          </a:ln>
        </p:spPr>
        <p:txBody>
          <a:bodyPr lIns="91425" tIns="91425" rIns="91425" bIns="91425" anchor="t" anchorCtr="0">
            <a:noAutofit/>
          </a:bodyPr>
          <a:lstStyle/>
          <a:p>
            <a:pPr algn="r"/>
            <a:r>
              <a:rPr lang="en" sz="1600" b="1">
                <a:solidFill>
                  <a:srgbClr val="E08686"/>
                </a:solidFill>
              </a:rPr>
              <a:t>Abstract Classes</a:t>
            </a:r>
          </a:p>
        </p:txBody>
      </p:sp>
      <p:sp>
        <p:nvSpPr>
          <p:cNvPr id="2" name="TextBox 1"/>
          <p:cNvSpPr txBox="1"/>
          <p:nvPr/>
        </p:nvSpPr>
        <p:spPr>
          <a:xfrm>
            <a:off x="5029201" y="1737629"/>
            <a:ext cx="3801940" cy="1569660"/>
          </a:xfrm>
          <a:prstGeom prst="rect">
            <a:avLst/>
          </a:prstGeom>
          <a:noFill/>
          <a:ln>
            <a:solidFill>
              <a:srgbClr val="800000"/>
            </a:solidFill>
          </a:ln>
        </p:spPr>
        <p:txBody>
          <a:bodyPr wrap="square" rtlCol="0">
            <a:spAutoFit/>
          </a:bodyPr>
          <a:lstStyle/>
          <a:p>
            <a:r>
              <a:rPr lang="en-US" sz="2400" b="1" dirty="0">
                <a:latin typeface="Times New Roman" panose="02020603050405020304" pitchFamily="18" charset="0"/>
                <a:cs typeface="Times New Roman" panose="02020603050405020304" pitchFamily="18" charset="0"/>
              </a:rPr>
              <a:t>Syntax</a:t>
            </a:r>
            <a:r>
              <a:rPr lang="en-US" sz="2400" dirty="0">
                <a:latin typeface="Times New Roman" panose="02020603050405020304" pitchFamily="18" charset="0"/>
                <a:cs typeface="Times New Roman" panose="02020603050405020304" pitchFamily="18" charset="0"/>
              </a:rPr>
              <a:t>: the program cannot be compiled if </a:t>
            </a:r>
            <a:r>
              <a:rPr lang="en-US" sz="2400" dirty="0">
                <a:solidFill>
                  <a:srgbClr val="0000FF"/>
                </a:solidFill>
                <a:latin typeface="Times New Roman" panose="02020603050405020304" pitchFamily="18" charset="0"/>
                <a:cs typeface="Times New Roman" panose="02020603050405020304" pitchFamily="18" charset="0"/>
              </a:rPr>
              <a:t>C</a:t>
            </a:r>
            <a:r>
              <a:rPr lang="en-US" sz="2400" dirty="0">
                <a:latin typeface="Times New Roman" panose="02020603050405020304" pitchFamily="18" charset="0"/>
                <a:cs typeface="Times New Roman" panose="02020603050405020304" pitchFamily="18" charset="0"/>
              </a:rPr>
              <a:t> is abstract and program contains a new-expression new </a:t>
            </a:r>
            <a:r>
              <a:rPr lang="en-US" sz="2400" dirty="0">
                <a:solidFill>
                  <a:srgbClr val="0000FF"/>
                </a:solidFill>
                <a:latin typeface="Times New Roman" panose="02020603050405020304" pitchFamily="18" charset="0"/>
                <a:cs typeface="Times New Roman" panose="02020603050405020304" pitchFamily="18" charset="0"/>
              </a:rPr>
              <a:t>C(</a:t>
            </a:r>
            <a:r>
              <a:rPr lang="mr-IN" sz="2400" dirty="0">
                <a:solidFill>
                  <a:srgbClr val="0000FF"/>
                </a:solidFill>
                <a:latin typeface="Times New Roman" panose="02020603050405020304" pitchFamily="18" charset="0"/>
                <a:cs typeface="Times New Roman"/>
              </a:rPr>
              <a:t>…</a:t>
            </a:r>
            <a:r>
              <a:rPr lang="en-US" sz="2400" dirty="0">
                <a:solidFill>
                  <a:srgbClr val="0000FF"/>
                </a:solidFill>
                <a:latin typeface="Times New Roman" panose="02020603050405020304" pitchFamily="18" charset="0"/>
                <a:cs typeface="Times New Roman" panose="02020603050405020304" pitchFamily="18" charset="0"/>
              </a:rPr>
              <a:t>)</a:t>
            </a:r>
          </a:p>
        </p:txBody>
      </p:sp>
      <p:sp>
        <p:nvSpPr>
          <p:cNvPr id="6" name="TextBox 5"/>
          <p:cNvSpPr txBox="1"/>
          <p:nvPr/>
        </p:nvSpPr>
        <p:spPr>
          <a:xfrm>
            <a:off x="5029201" y="4035381"/>
            <a:ext cx="3792899" cy="1569660"/>
          </a:xfrm>
          <a:prstGeom prst="rect">
            <a:avLst/>
          </a:prstGeom>
          <a:noFill/>
          <a:ln>
            <a:solidFill>
              <a:srgbClr val="800000"/>
            </a:solidFill>
          </a:ln>
        </p:spPr>
        <p:txBody>
          <a:bodyPr wrap="square" rtlCol="0">
            <a:spAutoFit/>
          </a:bodyPr>
          <a:lstStyle/>
          <a:p>
            <a:r>
              <a:rPr lang="en-US" sz="2400" b="1" dirty="0">
                <a:latin typeface="Times New Roman" panose="02020603050405020304" pitchFamily="18" charset="0"/>
                <a:cs typeface="Times New Roman" panose="02020603050405020304" pitchFamily="18" charset="0"/>
              </a:rPr>
              <a:t>Syntax</a:t>
            </a:r>
            <a:r>
              <a:rPr lang="en-US" sz="2400" dirty="0">
                <a:latin typeface="Times New Roman" panose="02020603050405020304" pitchFamily="18" charset="0"/>
                <a:cs typeface="Times New Roman" panose="02020603050405020304" pitchFamily="18" charset="0"/>
              </a:rPr>
              <a:t>: the program cannot be compiled if a subclass of an abstract class does not override an abstract method.</a:t>
            </a:r>
          </a:p>
        </p:txBody>
      </p:sp>
      <p:sp>
        <p:nvSpPr>
          <p:cNvPr id="3" name="Slide Number Placeholder 2"/>
          <p:cNvSpPr>
            <a:spLocks noGrp="1"/>
          </p:cNvSpPr>
          <p:nvPr>
            <p:ph type="sldNum" idx="12"/>
          </p:nvPr>
        </p:nvSpPr>
        <p:spPr/>
        <p:txBody>
          <a:bodyPr/>
          <a:lstStyle/>
          <a:p>
            <a:fld id="{00000000-1234-1234-1234-123412341234}" type="slidenum">
              <a:rPr lang="en" smtClean="0"/>
              <a:pPr/>
              <a:t>9</a:t>
            </a:fld>
            <a:endParaRPr lang="en"/>
          </a:p>
        </p:txBody>
      </p:sp>
      <p:sp>
        <p:nvSpPr>
          <p:cNvPr id="8" name="TextBox 7"/>
          <p:cNvSpPr txBox="1"/>
          <p:nvPr/>
        </p:nvSpPr>
        <p:spPr>
          <a:xfrm>
            <a:off x="7848600" y="6172200"/>
            <a:ext cx="312030" cy="369332"/>
          </a:xfrm>
          <a:prstGeom prst="rect">
            <a:avLst/>
          </a:prstGeom>
          <a:noFill/>
        </p:spPr>
        <p:txBody>
          <a:bodyPr wrap="none" rtlCol="0">
            <a:spAutoFit/>
          </a:bodyPr>
          <a:lstStyle/>
          <a:p>
            <a:fld id="{7F0C3FF4-CB79-7F4B-A906-66C49782AC3E}" type="slidenum">
              <a:rPr lang="en-US" smtClean="0"/>
              <a:t>9</a:t>
            </a:fld>
            <a:endParaRPr lang="en-US" dirty="0"/>
          </a:p>
        </p:txBody>
      </p:sp>
    </p:spTree>
    <p:extLst>
      <p:ext uri="{BB962C8B-B14F-4D97-AF65-F5344CB8AC3E}">
        <p14:creationId xmlns:p14="http://schemas.microsoft.com/office/powerpoint/2010/main" val="384153062"/>
      </p:ext>
    </p:extLst>
  </p:cSld>
  <p:clrMapOvr>
    <a:masterClrMapping/>
  </p:clrMapOvr>
  <p:transition spd="slow">
    <p:cut/>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20786</TotalTime>
  <Words>2762</Words>
  <Application>Microsoft Macintosh PowerPoint</Application>
  <PresentationFormat>On-screen Show (4:3)</PresentationFormat>
  <Paragraphs>567</Paragraphs>
  <Slides>30</Slides>
  <Notes>20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30</vt:i4>
      </vt:variant>
    </vt:vector>
  </HeadingPairs>
  <TitlesOfParts>
    <vt:vector size="41" baseType="lpstr">
      <vt:lpstr>ＭＳ Ｐゴシック</vt:lpstr>
      <vt:lpstr>Arial</vt:lpstr>
      <vt:lpstr>Calibri</vt:lpstr>
      <vt:lpstr>Consolas</vt:lpstr>
      <vt:lpstr>Courier New</vt:lpstr>
      <vt:lpstr>Times</vt:lpstr>
      <vt:lpstr>Times New Roman</vt:lpstr>
      <vt:lpstr>Tw Cen MT</vt:lpstr>
      <vt:lpstr>Wingdings</vt:lpstr>
      <vt:lpstr>Wingdings 2</vt:lpstr>
      <vt:lpstr>Median</vt:lpstr>
      <vt:lpstr>CS/ENGRD 2110 Spring 2019</vt:lpstr>
      <vt:lpstr>Announcements</vt:lpstr>
      <vt:lpstr>A Little Geometry!</vt:lpstr>
      <vt:lpstr>A Little Geometry!</vt:lpstr>
      <vt:lpstr>What is “only” a Shape, anyway??</vt:lpstr>
      <vt:lpstr>Writing sumAreas in class Shape</vt:lpstr>
      <vt:lpstr>Approach 2: define area in Shape</vt:lpstr>
      <vt:lpstr>Approach 3: Make area abstract! (Yay!)</vt:lpstr>
      <vt:lpstr>Abstract Summary</vt:lpstr>
      <vt:lpstr>Abstract class used to “define” a type (abstract data type, or ADT)</vt:lpstr>
      <vt:lpstr>PowerPoint Presentation</vt:lpstr>
      <vt:lpstr>PowerPoint Presentation</vt:lpstr>
      <vt:lpstr>Flexibility!</vt:lpstr>
      <vt:lpstr>Flexibility!</vt:lpstr>
      <vt:lpstr>Interfaces</vt:lpstr>
      <vt:lpstr>Interfaces</vt:lpstr>
      <vt:lpstr>Interfaces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Abstract Classes vs. Interfaces</vt:lpstr>
      <vt:lpstr>Operator instanceof vs getClass</vt:lpstr>
      <vt:lpstr>Approach 1: Cast down to make the call</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CS/ENGRD 2110 (formerly CS 211) Fall 2009</dc:title>
  <dc:creator>Ken</dc:creator>
  <cp:lastModifiedBy>David Joseph Gries</cp:lastModifiedBy>
  <cp:revision>896</cp:revision>
  <cp:lastPrinted>2018-09-26T08:52:49Z</cp:lastPrinted>
  <dcterms:created xsi:type="dcterms:W3CDTF">2006-08-16T00:00:00Z</dcterms:created>
  <dcterms:modified xsi:type="dcterms:W3CDTF">2019-02-12T14:28:15Z</dcterms:modified>
</cp:coreProperties>
</file>