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347" r:id="rId2"/>
    <p:sldId id="349" r:id="rId3"/>
    <p:sldId id="376" r:id="rId4"/>
    <p:sldId id="356" r:id="rId5"/>
    <p:sldId id="357" r:id="rId6"/>
    <p:sldId id="377" r:id="rId7"/>
    <p:sldId id="378" r:id="rId8"/>
    <p:sldId id="379" r:id="rId9"/>
    <p:sldId id="380" r:id="rId10"/>
    <p:sldId id="381" r:id="rId11"/>
    <p:sldId id="382" r:id="rId12"/>
    <p:sldId id="361" r:id="rId13"/>
    <p:sldId id="373" r:id="rId14"/>
    <p:sldId id="374" r:id="rId15"/>
    <p:sldId id="375" r:id="rId16"/>
    <p:sldId id="383" r:id="rId17"/>
    <p:sldId id="384" r:id="rId18"/>
    <p:sldId id="385" r:id="rId19"/>
    <p:sldId id="386" r:id="rId20"/>
    <p:sldId id="387" r:id="rId21"/>
    <p:sldId id="363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70" r:id="rId34"/>
    <p:sldId id="371" r:id="rId35"/>
    <p:sldId id="341" r:id="rId36"/>
    <p:sldId id="342" r:id="rId37"/>
    <p:sldId id="343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96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9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5"/>
    <p:restoredTop sz="94655"/>
  </p:normalViewPr>
  <p:slideViewPr>
    <p:cSldViewPr>
      <p:cViewPr>
        <p:scale>
          <a:sx n="100" d="100"/>
          <a:sy n="100" d="100"/>
        </p:scale>
        <p:origin x="688" y="144"/>
      </p:cViewPr>
      <p:guideLst>
        <p:guide orient="horz" pos="3696"/>
        <p:guide pos="5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1D88EF-A881-2340-B62B-F6EC386998EF}" type="datetimeFigureOut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D8BB21-AEB0-D849-99B0-9C65E55900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7F1A4A-763E-6F4E-8503-DB12D3A68977}" type="datetimeFigureOut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8CC883-573F-4C4B-A750-E2AE3D2401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fld id="{FC850D95-1D61-E046-A0D2-C8424D67B778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67064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fld id="{1DCEEC8C-B56B-7F48-9B11-B3C816CADC67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217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fld id="{DAD15A86-6F56-2A45-B21F-3218E24072D0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68779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fld id="{764E7695-5C74-304D-9DF0-50396185EBB3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780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fld id="{1BD1E6A4-E3D3-E440-B6BC-7215732916D9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29838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fld id="{E25F9F08-101C-B145-8DB5-BD1FAEEFAED5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46714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fld id="{40C2FB21-21C8-F949-94BD-C2CBFF3080CA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43203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fld id="{36F59DC7-DFC6-8B48-90B4-B34C6420F1CD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46949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fld id="{5E9DE082-ADBA-C845-B98C-C340E7C374D1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36578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fld id="{3D22CA7E-5229-D242-90DC-90642E66CCCB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8663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3008733-5855-E440-8C1E-87370F0E4E70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F8FADD-E556-B04E-A3D7-1D521F1A7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17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7833B0-846B-974D-B928-6030DC8024E7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99AA2-9092-C94C-9EBC-B4F9CC139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6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CC01DEA8-A3B2-9D49-A891-F4699665D4E7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D8573CED-24BA-FB40-97E6-D1FC4CC59A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996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24B037-3532-B64D-96A9-FACA157642C2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DC569-82C3-0D4C-AAAF-D935FD2F5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80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956C8A-3D66-4049-944B-9E06DBE59598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ED656DFF-3792-AF43-B0A1-D44C9E241C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48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85B3B-53BB-5947-8DC1-C9872028541F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430A4-6B5C-054F-81FA-924D1D3C2F9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79810-851A-174F-8F8C-C2BB70FD68B5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459F43-5EDE-5A4F-8107-E9D9553AC9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7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A6FECB-5866-D740-97DF-5019DD25C236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5D3CB-DAB9-FC4F-8C68-B1DE3154E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13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9C039-49AA-8D45-8052-5D2462109D29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8E8BC4-B15C-364D-9C97-AB6440FD9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04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EFBBB-C8D5-2C4C-B2CE-38823059BE49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BEC27-BDD2-7641-B265-23E88A89A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08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09B05D4D-B243-274C-9524-7462CE64B807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63B445AC-51FB-1842-837B-5123279EF3D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79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0FB1BA70-8B24-7D4E-B32D-64519FC3ED10}" type="datetime1">
              <a:rPr lang="en-US" altLang="en-US"/>
              <a:pPr/>
              <a:t>3/6/18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A7405973-3262-9D48-A1CC-20983A9892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87" r:id="rId2"/>
    <p:sldLayoutId id="2147484092" r:id="rId3"/>
    <p:sldLayoutId id="2147484093" r:id="rId4"/>
    <p:sldLayoutId id="2147484094" r:id="rId5"/>
    <p:sldLayoutId id="2147484088" r:id="rId6"/>
    <p:sldLayoutId id="2147484095" r:id="rId7"/>
    <p:sldLayoutId id="2147484089" r:id="rId8"/>
    <p:sldLayoutId id="2147484096" r:id="rId9"/>
    <p:sldLayoutId id="2147484090" r:id="rId10"/>
    <p:sldLayoutId id="214748409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png"/><Relationship Id="rId3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5969000"/>
            <a:chOff x="0" y="0"/>
            <a:chExt cx="9144000" cy="5969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407152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4846637"/>
              <a:ext cx="9144000" cy="112236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61" name="Rectangle 2"/>
          <p:cNvSpPr>
            <a:spLocks/>
          </p:cNvSpPr>
          <p:nvPr/>
        </p:nvSpPr>
        <p:spPr bwMode="auto">
          <a:xfrm>
            <a:off x="5337175" y="482600"/>
            <a:ext cx="31877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endParaRPr lang="fr-FR" altLang="en-US" sz="3200">
              <a:solidFill>
                <a:srgbClr val="FF0000"/>
              </a:solidFill>
              <a:latin typeface="Arial" charset="0"/>
              <a:sym typeface="Arial" charset="0"/>
            </a:endParaRPr>
          </a:p>
        </p:txBody>
      </p:sp>
      <p:sp>
        <p:nvSpPr>
          <p:cNvPr id="15362" name="Rectangle 3"/>
          <p:cNvSpPr>
            <a:spLocks/>
          </p:cNvSpPr>
          <p:nvPr/>
        </p:nvSpPr>
        <p:spPr bwMode="auto">
          <a:xfrm>
            <a:off x="5146675" y="3122613"/>
            <a:ext cx="35814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>
              <a:spcBef>
                <a:spcPts val="450"/>
              </a:spcBef>
            </a:pPr>
            <a:endParaRPr lang="fr-FR" altLang="en-US" sz="20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5029200"/>
            <a:ext cx="4876800" cy="838200"/>
          </a:xfrm>
        </p:spPr>
        <p:txBody>
          <a:bodyPr>
            <a:normAutofit/>
          </a:bodyPr>
          <a:lstStyle/>
          <a:p>
            <a:pPr marL="39688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/>
                </a:solidFill>
                <a:ea typeface="MS PGothic" pitchFamily="34" charset="-128"/>
                <a:cs typeface="+mj-cs"/>
                <a:sym typeface="Arial" charset="0"/>
              </a:rPr>
              <a:t>Sorting</a:t>
            </a:r>
            <a:endParaRPr lang="en-US" dirty="0">
              <a:solidFill>
                <a:schemeClr val="accent2"/>
              </a:solidFill>
              <a:ea typeface="MS PGothic" pitchFamily="34" charset="-128"/>
              <a:cs typeface="+mj-cs"/>
            </a:endParaRPr>
          </a:p>
        </p:txBody>
      </p:sp>
      <p:sp>
        <p:nvSpPr>
          <p:cNvPr id="15364" name="Subtitle 5"/>
          <p:cNvSpPr>
            <a:spLocks noGrp="1"/>
          </p:cNvSpPr>
          <p:nvPr>
            <p:ph type="subTitle" idx="1"/>
          </p:nvPr>
        </p:nvSpPr>
        <p:spPr>
          <a:xfrm>
            <a:off x="2438400" y="6049963"/>
            <a:ext cx="6705600" cy="685800"/>
          </a:xfrm>
        </p:spPr>
        <p:txBody>
          <a:bodyPr/>
          <a:lstStyle/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Lecture </a:t>
            </a:r>
            <a:r>
              <a:rPr lang="en-US" altLang="en-US" sz="2000" dirty="0" smtClean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11</a:t>
            </a:r>
            <a:endParaRPr lang="en-US" altLang="en-US" sz="2000" dirty="0">
              <a:solidFill>
                <a:srgbClr val="0033CC"/>
              </a:solidFill>
              <a:latin typeface="Arial" charset="0"/>
              <a:ea typeface="ＭＳ Ｐゴシック" charset="-128"/>
              <a:cs typeface="MS PGothic" charset="-128"/>
              <a:sym typeface="Arial" charset="0"/>
            </a:endParaRPr>
          </a:p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CS2110 – </a:t>
            </a:r>
            <a:r>
              <a:rPr lang="en-US" altLang="en-US" sz="2000" dirty="0" smtClean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Fall 2017</a:t>
            </a:r>
            <a:endParaRPr lang="en-US" altLang="en-US" sz="2000" dirty="0">
              <a:solidFill>
                <a:srgbClr val="0033CC"/>
              </a:solidFill>
              <a:latin typeface="Arial" charset="0"/>
              <a:ea typeface="ＭＳ Ｐゴシック" charset="-128"/>
              <a:cs typeface="MS PGothic" charset="-128"/>
              <a:sym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66800" y="3043704"/>
            <a:ext cx="6858000" cy="193899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"Organizing </a:t>
            </a:r>
            <a:r>
              <a:rPr lang="en-US" dirty="0"/>
              <a:t>is what you do before you do something, so that when you do it, it is not all mixed up</a:t>
            </a:r>
            <a:r>
              <a:rPr lang="en-US" dirty="0" smtClean="0"/>
              <a:t>."</a:t>
            </a:r>
          </a:p>
          <a:p>
            <a:pPr eaLnBrk="1" hangingPunct="1"/>
            <a:r>
              <a:rPr lang="en-US" dirty="0"/>
              <a:t>	</a:t>
            </a:r>
            <a:r>
              <a:rPr lang="en-US" dirty="0" smtClean="0"/>
              <a:t>				 </a:t>
            </a:r>
            <a:r>
              <a:rPr lang="en-US" dirty="0"/>
              <a:t>~ A</a:t>
            </a:r>
            <a:r>
              <a:rPr lang="en-US" dirty="0" smtClean="0"/>
              <a:t>. A</a:t>
            </a:r>
            <a:r>
              <a:rPr lang="en-US" dirty="0"/>
              <a:t>. Milne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0946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Sort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8DC569-82C3-0D4C-AAAF-D935FD2F594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1600200"/>
            <a:ext cx="4495800" cy="4419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spcBef>
                <a:spcPts val="350"/>
              </a:spcBef>
              <a:defRPr/>
            </a:pPr>
            <a:r>
              <a:rPr lang="en-US" sz="2300" dirty="0">
                <a:solidFill>
                  <a:srgbClr val="009900"/>
                </a:solidFill>
                <a:ea typeface="ヒラギノ明朝 ProN W3" charset="0"/>
                <a:cs typeface="Times New Roman" charset="0"/>
                <a:sym typeface="Courier New" charset="0"/>
              </a:rPr>
              <a:t>// sort b[], an array of </a:t>
            </a:r>
            <a:r>
              <a:rPr lang="en-US" sz="2300" dirty="0" err="1">
                <a:solidFill>
                  <a:srgbClr val="009900"/>
                </a:solidFill>
                <a:ea typeface="ヒラギノ明朝 ProN W3" charset="0"/>
                <a:cs typeface="Times New Roman" charset="0"/>
                <a:sym typeface="Courier New" charset="0"/>
              </a:rPr>
              <a:t>int</a:t>
            </a:r>
            <a:endParaRPr lang="en-US" sz="2300" dirty="0">
              <a:solidFill>
                <a:srgbClr val="009900"/>
              </a:solidFill>
              <a:ea typeface="ヒラギノ明朝 ProN W3" charset="0"/>
              <a:cs typeface="Times New Roman" charset="0"/>
              <a:sym typeface="Courier New" charset="0"/>
            </a:endParaRPr>
          </a:p>
          <a:p>
            <a:pPr marL="209550" indent="-169863">
              <a:spcBef>
                <a:spcPts val="350"/>
              </a:spcBef>
              <a:defRPr/>
            </a:pPr>
            <a:r>
              <a:rPr lang="en-US" sz="2300" dirty="0">
                <a:solidFill>
                  <a:srgbClr val="009900"/>
                </a:solidFill>
                <a:ea typeface="ヒラギノ明朝 ProN W3" charset="0"/>
                <a:cs typeface="Times New Roman" charset="0"/>
                <a:sym typeface="Courier New" charset="0"/>
              </a:rPr>
              <a:t>// </a:t>
            </a:r>
            <a:r>
              <a:rPr lang="en-US" sz="2300" dirty="0" err="1">
                <a:solidFill>
                  <a:srgbClr val="009900"/>
                </a:solidFill>
                <a:ea typeface="ヒラギノ明朝 ProN W3" charset="0"/>
                <a:cs typeface="Times New Roman" charset="0"/>
                <a:sym typeface="Courier New" charset="0"/>
              </a:rPr>
              <a:t>inv</a:t>
            </a:r>
            <a:r>
              <a:rPr lang="en-US" sz="2300" dirty="0">
                <a:solidFill>
                  <a:srgbClr val="009900"/>
                </a:solidFill>
                <a:ea typeface="ヒラギノ明朝 ProN W3" charset="0"/>
                <a:cs typeface="Times New Roman" charset="0"/>
                <a:sym typeface="Courier New" charset="0"/>
              </a:rPr>
              <a:t>: b[0..i-1] is sorted</a:t>
            </a:r>
          </a:p>
          <a:p>
            <a:pPr marL="209550" indent="-169863">
              <a:spcBef>
                <a:spcPts val="350"/>
              </a:spcBef>
              <a:defRPr/>
            </a:pPr>
            <a:r>
              <a:rPr lang="en-US" sz="2300" dirty="0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for (</a:t>
            </a:r>
            <a:r>
              <a:rPr lang="en-US" sz="2300" dirty="0" err="1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int</a:t>
            </a:r>
            <a:r>
              <a:rPr lang="en-US" sz="2300" dirty="0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= 0; </a:t>
            </a:r>
            <a:r>
              <a:rPr lang="en-US" sz="2300" dirty="0" err="1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 &lt; </a:t>
            </a:r>
            <a:r>
              <a:rPr lang="en-US" sz="2300" dirty="0" err="1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b.length</a:t>
            </a:r>
            <a:r>
              <a:rPr lang="en-US" sz="2300" dirty="0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; </a:t>
            </a:r>
            <a:r>
              <a:rPr lang="en-US" sz="2300" dirty="0" err="1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ea typeface="ヒラギノ明朝 ProN W3" charset="0"/>
                <a:cs typeface="Times New Roman" charset="0"/>
                <a:sym typeface="Courier New" charset="0"/>
              </a:rPr>
              <a:t>= i+1) {</a:t>
            </a:r>
          </a:p>
          <a:p>
            <a:pPr>
              <a:defRPr/>
            </a:pPr>
            <a:r>
              <a:rPr lang="en-US" sz="2300" dirty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 </a:t>
            </a:r>
            <a:r>
              <a:rPr lang="en-US" sz="2300" dirty="0" smtClean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    // </a:t>
            </a:r>
            <a:r>
              <a:rPr lang="en-US" sz="2300" dirty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Push b[</a:t>
            </a:r>
            <a:r>
              <a:rPr lang="en-US" sz="2300" dirty="0" err="1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] down to its sorted</a:t>
            </a:r>
            <a:br>
              <a:rPr lang="en-US" sz="2300" dirty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</a:br>
            <a:r>
              <a:rPr lang="en-US" sz="2300" dirty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  </a:t>
            </a:r>
            <a:r>
              <a:rPr lang="en-US" sz="2300" dirty="0" smtClean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   // </a:t>
            </a:r>
            <a:r>
              <a:rPr lang="en-US" sz="2300" dirty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position in b[0..i]</a:t>
            </a:r>
            <a:r>
              <a:rPr lang="en-US" sz="2300" dirty="0" smtClean="0">
                <a:solidFill>
                  <a:srgbClr val="800000"/>
                </a:solidFill>
                <a:ea typeface="ヒラギノ明朝 ProN W3" charset="0"/>
                <a:cs typeface="Times New Roman" charset="0"/>
                <a:sym typeface="Courier New" charset="0"/>
              </a:rPr>
              <a:t>   </a:t>
            </a:r>
            <a:endParaRPr lang="en-US" sz="2300" dirty="0">
              <a:solidFill>
                <a:schemeClr val="tx1"/>
              </a:solidFill>
              <a:ea typeface="ヒラギノ明朝 ProN W3" charset="0"/>
              <a:cs typeface="Times New Roman" charset="0"/>
              <a:sym typeface="Courier New" charset="0"/>
            </a:endParaRPr>
          </a:p>
          <a:p>
            <a:pPr>
              <a:defRPr/>
            </a:pPr>
            <a:r>
              <a:rPr lang="en-US" sz="2300" dirty="0">
                <a:solidFill>
                  <a:srgbClr val="800000"/>
                </a:solidFill>
                <a:ea typeface="ヒラギノ明朝 ProN W3" charset="0"/>
                <a:cs typeface="Times New Roman" charset="0"/>
                <a:sym typeface="Courier New" charset="0"/>
              </a:rPr>
              <a:t> </a:t>
            </a:r>
            <a:endParaRPr lang="en-US" sz="2300" dirty="0" smtClean="0">
              <a:solidFill>
                <a:srgbClr val="800000"/>
              </a:solidFill>
              <a:ea typeface="ヒラギノ明朝 ProN W3" charset="0"/>
              <a:cs typeface="Times New Roman" charset="0"/>
              <a:sym typeface="Courier New" charset="0"/>
            </a:endParaRPr>
          </a:p>
          <a:p>
            <a:pPr>
              <a:defRPr/>
            </a:pPr>
            <a:endParaRPr lang="en-US" sz="2300" dirty="0" smtClean="0">
              <a:solidFill>
                <a:srgbClr val="800000"/>
              </a:solidFill>
              <a:ea typeface="ヒラギノ明朝 ProN W3" charset="0"/>
              <a:cs typeface="Times New Roman" charset="0"/>
              <a:sym typeface="Courier New" charset="0"/>
            </a:endParaRPr>
          </a:p>
          <a:p>
            <a:pPr>
              <a:defRPr/>
            </a:pPr>
            <a:endParaRPr lang="en-US" sz="2300" dirty="0">
              <a:solidFill>
                <a:srgbClr val="800000"/>
              </a:solidFill>
              <a:ea typeface="ヒラギノ明朝 ProN W3" charset="0"/>
              <a:cs typeface="Times New Roman" charset="0"/>
              <a:sym typeface="Courier New" charset="0"/>
            </a:endParaRPr>
          </a:p>
          <a:p>
            <a:pPr>
              <a:defRPr/>
            </a:pPr>
            <a:endParaRPr lang="en-US" sz="2300" dirty="0" smtClean="0">
              <a:solidFill>
                <a:srgbClr val="800000"/>
              </a:solidFill>
              <a:ea typeface="ヒラギノ明朝 ProN W3" charset="0"/>
              <a:cs typeface="Times New Roman" charset="0"/>
              <a:sym typeface="Courier New" charset="0"/>
            </a:endParaRPr>
          </a:p>
          <a:p>
            <a:pPr>
              <a:defRPr/>
            </a:pPr>
            <a:endParaRPr lang="en-US" sz="2300" dirty="0" smtClean="0">
              <a:solidFill>
                <a:srgbClr val="800000"/>
              </a:solidFill>
              <a:ea typeface="ヒラギノ明朝 ProN W3" charset="0"/>
              <a:cs typeface="Times New Roman" charset="0"/>
              <a:sym typeface="Courier New" charset="0"/>
            </a:endParaRPr>
          </a:p>
          <a:p>
            <a:pPr>
              <a:defRPr/>
            </a:pPr>
            <a:r>
              <a:rPr lang="en-US" sz="2300" dirty="0">
                <a:solidFill>
                  <a:srgbClr val="800000"/>
                </a:solidFill>
                <a:ea typeface="ヒラギノ明朝 ProN W3" charset="0"/>
                <a:cs typeface="Times New Roman" charset="0"/>
                <a:sym typeface="Courier New" charset="0"/>
              </a:rPr>
              <a:t> </a:t>
            </a:r>
          </a:p>
          <a:p>
            <a:pPr>
              <a:defRPr/>
            </a:pPr>
            <a:r>
              <a:rPr lang="en-US" sz="2300" dirty="0" smtClean="0">
                <a:solidFill>
                  <a:srgbClr val="800000"/>
                </a:solidFill>
                <a:ea typeface="ヒラギノ明朝 ProN W3" charset="0"/>
                <a:cs typeface="Times New Roman" charset="0"/>
                <a:sym typeface="Courier New" charset="0"/>
              </a:rPr>
              <a:t> }   </a:t>
            </a:r>
            <a:endParaRPr lang="en-US" sz="2300" dirty="0">
              <a:solidFill>
                <a:schemeClr val="tx1"/>
              </a:solidFill>
              <a:ea typeface="ヒラギノ明朝 ProN W3" charset="0"/>
              <a:cs typeface="Times New Roman" charset="0"/>
              <a:sym typeface="Courier New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876800" y="1538393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invariant P:  b[0..i] is sorted</a:t>
            </a:r>
          </a:p>
          <a:p>
            <a:pPr eaLnBrk="1" hangingPunct="1"/>
            <a:r>
              <a:rPr lang="en-US" altLang="en-US" b="1" dirty="0"/>
              <a:t>except</a:t>
            </a:r>
            <a:r>
              <a:rPr lang="en-US" altLang="en-US" dirty="0"/>
              <a:t> that b[k] may be &lt; b[k-1]</a:t>
            </a:r>
            <a:endParaRPr lang="en-US" altLang="en-US" b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9900" y="3810000"/>
            <a:ext cx="44069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while (k &gt; 0  &amp;&amp;  b[k] &lt; b[k-1]) {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}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57800" y="3657600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start?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57800" y="4114800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stop?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57800" y="4648200"/>
            <a:ext cx="1363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progress?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14400" y="4567238"/>
            <a:ext cx="1136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k= k–1;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57800" y="5257800"/>
            <a:ext cx="1414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maintain</a:t>
            </a:r>
            <a:br>
              <a:rPr lang="en-US" altLang="en-US" dirty="0"/>
            </a:br>
            <a:r>
              <a:rPr lang="en-US" altLang="en-US" dirty="0"/>
              <a:t>invariant?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4186238"/>
            <a:ext cx="282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Swap b[k] and b[k-1]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" y="3502819"/>
            <a:ext cx="116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/>
              <a:t>int</a:t>
            </a:r>
            <a:r>
              <a:rPr lang="en-US" altLang="en-US" dirty="0"/>
              <a:t> k= </a:t>
            </a:r>
            <a:r>
              <a:rPr lang="en-US" altLang="en-US" dirty="0" err="1"/>
              <a:t>i</a:t>
            </a:r>
            <a:r>
              <a:rPr lang="en-US" altLang="en-US" dirty="0"/>
              <a:t>;</a:t>
            </a:r>
          </a:p>
        </p:txBody>
      </p: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5257800" y="2357437"/>
            <a:ext cx="3276600" cy="1300163"/>
            <a:chOff x="4165600" y="5257800"/>
            <a:chExt cx="3276600" cy="1299865"/>
          </a:xfrm>
        </p:grpSpPr>
        <p:grpSp>
          <p:nvGrpSpPr>
            <p:cNvPr id="17" name="Group 5"/>
            <p:cNvGrpSpPr>
              <a:grpSpLocks/>
            </p:cNvGrpSpPr>
            <p:nvPr/>
          </p:nvGrpSpPr>
          <p:grpSpPr bwMode="auto">
            <a:xfrm>
              <a:off x="4165600" y="5257800"/>
              <a:ext cx="3276600" cy="923629"/>
              <a:chOff x="3860800" y="5024735"/>
              <a:chExt cx="3276600" cy="923629"/>
            </a:xfrm>
          </p:grpSpPr>
          <p:grpSp>
            <p:nvGrpSpPr>
              <p:cNvPr id="19" name="Group 8"/>
              <p:cNvGrpSpPr>
                <a:grpSpLocks/>
              </p:cNvGrpSpPr>
              <p:nvPr/>
            </p:nvGrpSpPr>
            <p:grpSpPr bwMode="auto">
              <a:xfrm>
                <a:off x="3860800" y="5481936"/>
                <a:ext cx="3276600" cy="466428"/>
                <a:chOff x="1727200" y="3572473"/>
                <a:chExt cx="3276600" cy="466127"/>
              </a:xfrm>
            </p:grpSpPr>
            <p:sp>
              <p:nvSpPr>
                <p:cNvPr id="22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1727200" y="3572473"/>
                  <a:ext cx="327660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 2   5   </a:t>
                  </a:r>
                  <a:r>
                    <a:rPr lang="en-US" altLang="en-US" b="1" dirty="0">
                      <a:solidFill>
                        <a:srgbClr val="FF0000"/>
                      </a:solidFill>
                    </a:rPr>
                    <a:t>3</a:t>
                  </a:r>
                  <a:r>
                    <a:rPr lang="en-US" altLang="en-US" dirty="0"/>
                    <a:t>   </a:t>
                  </a:r>
                  <a:r>
                    <a:rPr lang="en-US" altLang="en-US" b="1" dirty="0">
                      <a:solidFill>
                        <a:srgbClr val="008000"/>
                      </a:solidFill>
                    </a:rPr>
                    <a:t>5</a:t>
                  </a:r>
                  <a:r>
                    <a:rPr lang="en-US" altLang="en-US" dirty="0"/>
                    <a:t>   5    7     ?                                        </a:t>
                  </a: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 bwMode="auto">
                <a:xfrm>
                  <a:off x="3810000" y="3581884"/>
                  <a:ext cx="0" cy="45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4"/>
              <p:cNvSpPr txBox="1">
                <a:spLocks noChangeArrowheads="1"/>
              </p:cNvSpPr>
              <p:nvPr/>
            </p:nvSpPr>
            <p:spPr bwMode="auto">
              <a:xfrm>
                <a:off x="5943600" y="5024735"/>
                <a:ext cx="27017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i</a:t>
                </a:r>
              </a:p>
            </p:txBody>
          </p:sp>
          <p:sp>
            <p:nvSpPr>
              <p:cNvPr id="21" name="TextBox 12"/>
              <p:cNvSpPr txBox="1">
                <a:spLocks noChangeArrowheads="1"/>
              </p:cNvSpPr>
              <p:nvPr/>
            </p:nvSpPr>
            <p:spPr bwMode="auto">
              <a:xfrm>
                <a:off x="4724400" y="50247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k</a:t>
                </a:r>
              </a:p>
            </p:txBody>
          </p:sp>
        </p:grpSp>
        <p:sp>
          <p:nvSpPr>
            <p:cNvPr id="18" name="TextBox 15"/>
            <p:cNvSpPr txBox="1">
              <a:spLocks noChangeArrowheads="1"/>
            </p:cNvSpPr>
            <p:nvPr/>
          </p:nvSpPr>
          <p:spPr bwMode="auto">
            <a:xfrm>
              <a:off x="5638800" y="6096000"/>
              <a:ext cx="12271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example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886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6AE5456-0FAA-7F41-91B6-5EA5EFA9B5C2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715000" y="3352800"/>
            <a:ext cx="3200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09550" indent="-169863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altLang="en-US" sz="2200" dirty="0">
                <a:solidFill>
                  <a:srgbClr val="0033CC"/>
                </a:solidFill>
                <a:latin typeface="Arial" charset="0"/>
                <a:sym typeface="Arial" charset="0"/>
              </a:rPr>
              <a:t>Worst-case: O(n</a:t>
            </a:r>
            <a:r>
              <a:rPr lang="en-US" altLang="en-US" sz="2200" baseline="30000" dirty="0">
                <a:solidFill>
                  <a:srgbClr val="0033CC"/>
                </a:solidFill>
                <a:latin typeface="Arial" charset="0"/>
                <a:sym typeface="Arial" charset="0"/>
              </a:rPr>
              <a:t>2</a:t>
            </a:r>
            <a:r>
              <a:rPr lang="en-US" altLang="en-US" sz="2200" dirty="0">
                <a:solidFill>
                  <a:srgbClr val="0033CC"/>
                </a:solidFill>
                <a:latin typeface="Arial" charset="0"/>
                <a:sym typeface="Arial" charset="0"/>
              </a:rPr>
              <a:t>)</a:t>
            </a:r>
          </a:p>
          <a:p>
            <a:pPr eaLnBrk="1" hangingPunct="1">
              <a:spcBef>
                <a:spcPts val="350"/>
              </a:spcBef>
              <a:buClr>
                <a:srgbClr val="9900CC"/>
              </a:buClr>
              <a:buSzPct val="100000"/>
            </a:pPr>
            <a:r>
              <a:rPr lang="en-US" altLang="en-US" sz="2200" dirty="0">
                <a:solidFill>
                  <a:srgbClr val="9900CC"/>
                </a:solidFill>
                <a:latin typeface="Arial" charset="0"/>
                <a:sym typeface="Arial" charset="0"/>
              </a:rPr>
              <a:t>   (reverse-sorted input)</a:t>
            </a:r>
          </a:p>
          <a:p>
            <a:pPr eaLnBrk="1" hangingPunct="1">
              <a:spcBef>
                <a:spcPts val="120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altLang="en-US" sz="2200" dirty="0">
                <a:solidFill>
                  <a:srgbClr val="0033CC"/>
                </a:solidFill>
                <a:latin typeface="Arial" charset="0"/>
                <a:sym typeface="Arial" charset="0"/>
              </a:rPr>
              <a:t>Best-case: O(n)</a:t>
            </a:r>
            <a:br>
              <a:rPr lang="en-US" altLang="en-US" sz="2200" dirty="0">
                <a:solidFill>
                  <a:srgbClr val="0033CC"/>
                </a:solidFill>
                <a:latin typeface="Arial" charset="0"/>
                <a:sym typeface="Arial" charset="0"/>
              </a:rPr>
            </a:br>
            <a:r>
              <a:rPr lang="en-US" altLang="en-US" sz="2200" dirty="0">
                <a:solidFill>
                  <a:srgbClr val="0033CC"/>
                </a:solidFill>
                <a:latin typeface="Arial" charset="0"/>
                <a:sym typeface="Arial" charset="0"/>
              </a:rPr>
              <a:t>  </a:t>
            </a:r>
            <a:r>
              <a:rPr lang="en-US" altLang="en-US" sz="2200" dirty="0">
                <a:solidFill>
                  <a:srgbClr val="9900CC"/>
                </a:solidFill>
                <a:latin typeface="Arial" charset="0"/>
                <a:sym typeface="Arial" charset="0"/>
              </a:rPr>
              <a:t>(sorted input)</a:t>
            </a:r>
          </a:p>
          <a:p>
            <a:pPr eaLnBrk="1" hangingPunct="1">
              <a:spcBef>
                <a:spcPts val="120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sym typeface="Arial" charset="0"/>
              </a:rPr>
              <a:t>Expected case: </a:t>
            </a:r>
            <a:r>
              <a:rPr lang="en-US" altLang="en-US" sz="2200" dirty="0">
                <a:solidFill>
                  <a:srgbClr val="660066"/>
                </a:solidFill>
                <a:latin typeface="Arial" charset="0"/>
                <a:sym typeface="Arial" charset="0"/>
              </a:rPr>
              <a:t>O(n</a:t>
            </a:r>
            <a:r>
              <a:rPr lang="en-US" altLang="en-US" sz="2200" baseline="30000" dirty="0">
                <a:solidFill>
                  <a:srgbClr val="660066"/>
                </a:solidFill>
                <a:latin typeface="Arial" charset="0"/>
                <a:sym typeface="Arial" charset="0"/>
              </a:rPr>
              <a:t>2</a:t>
            </a:r>
            <a:r>
              <a:rPr lang="en-US" altLang="en-US" sz="2200" dirty="0">
                <a:solidFill>
                  <a:srgbClr val="660066"/>
                </a:solidFill>
                <a:latin typeface="Arial" charset="0"/>
                <a:sym typeface="Arial" charset="0"/>
              </a:rPr>
              <a:t>)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228600" y="1600200"/>
            <a:ext cx="5334000" cy="2514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209550" indent="-169863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350"/>
              </a:spcBef>
            </a:pPr>
            <a:r>
              <a:rPr lang="en-US" altLang="en-US" sz="2300" dirty="0">
                <a:solidFill>
                  <a:srgbClr val="009900"/>
                </a:solidFill>
                <a:sym typeface="Courier New" charset="0"/>
              </a:rPr>
              <a:t>// sort b[], an array of </a:t>
            </a:r>
            <a:r>
              <a:rPr lang="en-US" altLang="en-US" sz="2300" dirty="0" err="1">
                <a:solidFill>
                  <a:srgbClr val="009900"/>
                </a:solidFill>
                <a:sym typeface="Courier New" charset="0"/>
              </a:rPr>
              <a:t>int</a:t>
            </a:r>
            <a:endParaRPr lang="en-US" altLang="en-US" sz="2300" dirty="0">
              <a:solidFill>
                <a:srgbClr val="009900"/>
              </a:solidFill>
              <a:sym typeface="Courier New" charset="0"/>
            </a:endParaRPr>
          </a:p>
          <a:p>
            <a:pPr eaLnBrk="1" hangingPunct="1">
              <a:spcBef>
                <a:spcPts val="350"/>
              </a:spcBef>
            </a:pPr>
            <a:r>
              <a:rPr lang="en-US" altLang="en-US" sz="2300" dirty="0">
                <a:solidFill>
                  <a:srgbClr val="009900"/>
                </a:solidFill>
                <a:sym typeface="Courier New" charset="0"/>
              </a:rPr>
              <a:t>// </a:t>
            </a:r>
            <a:r>
              <a:rPr lang="en-US" altLang="en-US" sz="2300" dirty="0" err="1">
                <a:solidFill>
                  <a:srgbClr val="009900"/>
                </a:solidFill>
                <a:sym typeface="Courier New" charset="0"/>
              </a:rPr>
              <a:t>inv</a:t>
            </a:r>
            <a:r>
              <a:rPr lang="en-US" altLang="en-US" sz="2300" dirty="0">
                <a:solidFill>
                  <a:srgbClr val="009900"/>
                </a:solidFill>
                <a:sym typeface="Courier New" charset="0"/>
              </a:rPr>
              <a:t>: b[0..i-1] is sorted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for (</a:t>
            </a:r>
            <a:r>
              <a:rPr lang="en-US" altLang="en-US" sz="2300" dirty="0" err="1">
                <a:solidFill>
                  <a:schemeClr val="tx1"/>
                </a:solidFill>
                <a:sym typeface="Courier New" charset="0"/>
              </a:rPr>
              <a:t>int</a:t>
            </a: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 </a:t>
            </a:r>
            <a:r>
              <a:rPr lang="en-US" altLang="en-US" sz="2300" dirty="0" err="1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= 0; </a:t>
            </a:r>
            <a:r>
              <a:rPr lang="en-US" altLang="en-US" sz="2300" dirty="0" err="1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 &lt; </a:t>
            </a:r>
            <a:r>
              <a:rPr lang="en-US" altLang="en-US" sz="2300" dirty="0" err="1">
                <a:solidFill>
                  <a:schemeClr val="tx1"/>
                </a:solidFill>
                <a:sym typeface="Courier New" charset="0"/>
              </a:rPr>
              <a:t>b.length</a:t>
            </a: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; </a:t>
            </a:r>
            <a:r>
              <a:rPr lang="en-US" altLang="en-US" sz="2300" dirty="0" err="1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= i+1) {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  </a:t>
            </a:r>
            <a:r>
              <a:rPr lang="en-US" altLang="en-US" sz="2300" dirty="0" smtClean="0">
                <a:solidFill>
                  <a:schemeClr val="tx1"/>
                </a:solidFill>
                <a:sym typeface="Courier New" charset="0"/>
              </a:rPr>
              <a:t>   </a:t>
            </a:r>
            <a:r>
              <a:rPr lang="en-US" sz="2300" dirty="0" smtClean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// </a:t>
            </a:r>
            <a:r>
              <a:rPr lang="en-US" sz="2300" dirty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Push b[</a:t>
            </a:r>
            <a:r>
              <a:rPr lang="en-US" sz="2300" dirty="0" err="1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] down to its </a:t>
            </a:r>
            <a:r>
              <a:rPr lang="en-US" sz="2300" dirty="0" smtClean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sorted</a:t>
            </a:r>
          </a:p>
          <a:p>
            <a:pPr eaLnBrk="1" hangingPunct="1">
              <a:spcBef>
                <a:spcPts val="350"/>
              </a:spcBef>
            </a:pPr>
            <a:r>
              <a:rPr lang="en-US" sz="2300" dirty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 </a:t>
            </a:r>
            <a:r>
              <a:rPr lang="en-US" sz="2300" dirty="0" smtClean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    // </a:t>
            </a:r>
            <a:r>
              <a:rPr lang="en-US" sz="2300" dirty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position in b[0..i]</a:t>
            </a:r>
            <a:r>
              <a:rPr lang="en-US" altLang="en-US" sz="2300" dirty="0" smtClean="0">
                <a:solidFill>
                  <a:schemeClr val="tx1"/>
                </a:solidFill>
                <a:sym typeface="Courier New" charset="0"/>
              </a:rPr>
              <a:t>}</a:t>
            </a:r>
            <a:endParaRPr lang="en-US" altLang="en-US" sz="2300" dirty="0">
              <a:solidFill>
                <a:schemeClr val="tx1"/>
              </a:solidFill>
              <a:sym typeface="Courier New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4267200"/>
            <a:ext cx="5181600" cy="1752600"/>
          </a:xfrm>
          <a:solidFill>
            <a:srgbClr val="CCFFCC"/>
          </a:solidFill>
        </p:spPr>
        <p:txBody>
          <a:bodyPr rIns="132080"/>
          <a:lstStyle/>
          <a:p>
            <a:pPr marL="38100" indent="0" eaLnBrk="1" hangingPunct="1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Pushing b[i] down can take i swaps</a:t>
            </a:r>
            <a:r>
              <a:rPr lang="en-US" altLang="en-US" sz="2400" i="1">
                <a:latin typeface="Times New Roman" charset="0"/>
                <a:ea typeface="MS PGothic" charset="-128"/>
              </a:rPr>
              <a:t>.</a:t>
            </a:r>
            <a:r>
              <a:rPr lang="en-US" altLang="en-US" sz="2400">
                <a:latin typeface="Times New Roman" charset="0"/>
                <a:ea typeface="MS PGothic" charset="-128"/>
              </a:rPr>
              <a:t> Worst case takes </a:t>
            </a:r>
          </a:p>
          <a:p>
            <a:pPr marL="38100" indent="0" eaLnBrk="1" hangingPunct="1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     1  + 2  +  3  +  …  n-1   =   (n-1)*n/2</a:t>
            </a:r>
          </a:p>
          <a:p>
            <a:pPr marL="38100" indent="0" eaLnBrk="1" hangingPunct="1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Swaps.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1200" y="2362200"/>
            <a:ext cx="2743200" cy="4619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Let n = </a:t>
            </a:r>
            <a:r>
              <a:rPr lang="en-US" dirty="0" err="1">
                <a:ea typeface="ヒラギノ明朝 ProN W3" charset="0"/>
                <a:cs typeface="ヒラギノ明朝 ProN W3" charset="0"/>
              </a:rPr>
              <a:t>b.length</a:t>
            </a:r>
            <a:endParaRPr lang="en-US" b="1" dirty="0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Insertion Sort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176912282"/>
                  </p:ext>
                </p:extLst>
              </p:nvPr>
            </p:nvGraphicFramePr>
            <p:xfrm>
              <a:off x="1173480" y="2021840"/>
              <a:ext cx="652272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630680"/>
                    <a:gridCol w="1630680"/>
                    <a:gridCol w="163068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 smtClean="0"/>
                            <a:t> t</a:t>
                          </a:r>
                          <a:r>
                            <a:rPr lang="en-US" baseline="0" dirty="0" smtClean="0"/>
                            <a:t>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0" baseline="0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baseline="0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176912282"/>
                  </p:ext>
                </p:extLst>
              </p:nvPr>
            </p:nvGraphicFramePr>
            <p:xfrm>
              <a:off x="1173480" y="2021840"/>
              <a:ext cx="652272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630680"/>
                    <a:gridCol w="1630680"/>
                    <a:gridCol w="163068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73" t="-108197" r="-201119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124" t="-108197" r="-101873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8DC569-82C3-0D4C-AAAF-D935FD2F5940}" type="slidenum">
              <a:rPr lang="en-US" altLang="en-US" smtClean="0"/>
              <a:pPr/>
              <a:t>12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34111950"/>
                  </p:ext>
                </p:extLst>
              </p:nvPr>
            </p:nvGraphicFramePr>
            <p:xfrm>
              <a:off x="1173480" y="2021840"/>
              <a:ext cx="652272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920240"/>
                    <a:gridCol w="1524000"/>
                    <a:gridCol w="1447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 smtClean="0"/>
                            <a:t> t</a:t>
                          </a:r>
                          <a:r>
                            <a:rPr lang="en-US" baseline="0" dirty="0" smtClean="0"/>
                            <a:t>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0" baseline="0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baseline="0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Selection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No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34111950"/>
                  </p:ext>
                </p:extLst>
              </p:nvPr>
            </p:nvGraphicFramePr>
            <p:xfrm>
              <a:off x="1173480" y="2021840"/>
              <a:ext cx="652272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920240"/>
                    <a:gridCol w="1524000"/>
                    <a:gridCol w="1447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5397" t="-108197" r="-15619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3600" t="-108197" r="-968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Selection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5397" t="-208197" r="-15619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3600" t="-208197" r="-968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No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568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533400"/>
          </a:xfrm>
        </p:spPr>
        <p:txBody>
          <a:bodyPr rIns="132080"/>
          <a:lstStyle/>
          <a:p>
            <a:pPr eaLnBrk="1" hangingPunct="1"/>
            <a:r>
              <a:rPr lang="en-US" altLang="en-US" sz="3200" b="1">
                <a:solidFill>
                  <a:srgbClr val="800000"/>
                </a:solidFill>
                <a:latin typeface="Courier New" charset="0"/>
                <a:ea typeface="MS PGothic" charset="-128"/>
                <a:sym typeface="Courier New" charset="0"/>
              </a:rPr>
              <a:t>SelectionSort</a:t>
            </a:r>
            <a:endParaRPr lang="en-US" altLang="en-US" sz="3200" b="1">
              <a:solidFill>
                <a:srgbClr val="800000"/>
              </a:solidFill>
              <a:latin typeface="Courier New" charset="0"/>
              <a:ea typeface="ヒラギノ角ゴ ProN W6" charset="-128"/>
              <a:sym typeface="Courier New" charset="0"/>
            </a:endParaRPr>
          </a:p>
        </p:txBody>
      </p:sp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516504E-DE00-E943-B922-0EF1CC365BE3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30723" name="Group 2"/>
          <p:cNvGrpSpPr>
            <a:grpSpLocks/>
          </p:cNvGrpSpPr>
          <p:nvPr/>
        </p:nvGrpSpPr>
        <p:grpSpPr bwMode="auto">
          <a:xfrm>
            <a:off x="533400" y="1371600"/>
            <a:ext cx="3657600" cy="990600"/>
            <a:chOff x="838200" y="1371600"/>
            <a:chExt cx="3657600" cy="990600"/>
          </a:xfrm>
        </p:grpSpPr>
        <p:grpSp>
          <p:nvGrpSpPr>
            <p:cNvPr id="30751" name="Group 5"/>
            <p:cNvGrpSpPr>
              <a:grpSpLocks/>
            </p:cNvGrpSpPr>
            <p:nvPr/>
          </p:nvGrpSpPr>
          <p:grpSpPr bwMode="auto">
            <a:xfrm>
              <a:off x="838200" y="1371600"/>
              <a:ext cx="3657600" cy="990600"/>
              <a:chOff x="838200" y="1371600"/>
              <a:chExt cx="3657600" cy="990600"/>
            </a:xfrm>
          </p:grpSpPr>
          <p:sp>
            <p:nvSpPr>
              <p:cNvPr id="30753" name="Rectangle 3"/>
              <p:cNvSpPr>
                <a:spLocks/>
              </p:cNvSpPr>
              <p:nvPr/>
            </p:nvSpPr>
            <p:spPr bwMode="auto">
              <a:xfrm>
                <a:off x="838200" y="1828800"/>
                <a:ext cx="7620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450"/>
                  </a:spcBef>
                </a:pPr>
                <a:r>
                  <a:rPr lang="en-US" altLang="en-US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pre:</a:t>
                </a:r>
                <a:endParaRPr lang="en-US" altLang="en-US" i="1">
                  <a:solidFill>
                    <a:srgbClr val="0033CC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30754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b</a:t>
                </a:r>
              </a:p>
            </p:txBody>
          </p:sp>
          <p:sp>
            <p:nvSpPr>
              <p:cNvPr id="30755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2667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0                 b.length</a:t>
                </a:r>
              </a:p>
            </p:txBody>
          </p:sp>
        </p:grpSp>
        <p:sp>
          <p:nvSpPr>
            <p:cNvPr id="30752" name="TextBox 2"/>
            <p:cNvSpPr txBox="1">
              <a:spLocks noChangeArrowheads="1"/>
            </p:cNvSpPr>
            <p:nvPr/>
          </p:nvSpPr>
          <p:spPr bwMode="auto">
            <a:xfrm>
              <a:off x="1828800" y="1752600"/>
              <a:ext cx="1371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     ?                                </a:t>
              </a:r>
            </a:p>
          </p:txBody>
        </p:sp>
      </p:grpSp>
      <p:grpSp>
        <p:nvGrpSpPr>
          <p:cNvPr id="30724" name="Group 13"/>
          <p:cNvGrpSpPr>
            <a:grpSpLocks/>
          </p:cNvGrpSpPr>
          <p:nvPr/>
        </p:nvGrpSpPr>
        <p:grpSpPr bwMode="auto">
          <a:xfrm>
            <a:off x="4343400" y="1371600"/>
            <a:ext cx="3733800" cy="990600"/>
            <a:chOff x="762000" y="1371600"/>
            <a:chExt cx="3733800" cy="990600"/>
          </a:xfrm>
        </p:grpSpPr>
        <p:grpSp>
          <p:nvGrpSpPr>
            <p:cNvPr id="30746" name="Group 5"/>
            <p:cNvGrpSpPr>
              <a:grpSpLocks/>
            </p:cNvGrpSpPr>
            <p:nvPr/>
          </p:nvGrpSpPr>
          <p:grpSpPr bwMode="auto">
            <a:xfrm>
              <a:off x="762000" y="1371600"/>
              <a:ext cx="3733800" cy="990600"/>
              <a:chOff x="762000" y="1371600"/>
              <a:chExt cx="3733800" cy="990600"/>
            </a:xfrm>
          </p:grpSpPr>
          <p:sp>
            <p:nvSpPr>
              <p:cNvPr id="30748" name="Rectangle 3"/>
              <p:cNvSpPr>
                <a:spLocks/>
              </p:cNvSpPr>
              <p:nvPr/>
            </p:nvSpPr>
            <p:spPr bwMode="auto">
              <a:xfrm>
                <a:off x="762000" y="1828800"/>
                <a:ext cx="914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450"/>
                  </a:spcBef>
                </a:pPr>
                <a:r>
                  <a:rPr lang="en-US" altLang="en-US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post:</a:t>
                </a:r>
                <a:endParaRPr lang="en-US" altLang="en-US" i="1">
                  <a:solidFill>
                    <a:srgbClr val="0033CC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30749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b</a:t>
                </a:r>
              </a:p>
            </p:txBody>
          </p:sp>
          <p:sp>
            <p:nvSpPr>
              <p:cNvPr id="30750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2667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0                 b.length</a:t>
                </a:r>
              </a:p>
            </p:txBody>
          </p:sp>
        </p:grpSp>
        <p:sp>
          <p:nvSpPr>
            <p:cNvPr id="30747" name="TextBox 2"/>
            <p:cNvSpPr txBox="1">
              <a:spLocks noChangeArrowheads="1"/>
            </p:cNvSpPr>
            <p:nvPr/>
          </p:nvSpPr>
          <p:spPr bwMode="auto">
            <a:xfrm>
              <a:off x="1828800" y="1752600"/>
              <a:ext cx="1371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sorted                                </a:t>
              </a:r>
            </a:p>
          </p:txBody>
        </p:sp>
      </p:grpSp>
      <p:grpSp>
        <p:nvGrpSpPr>
          <p:cNvPr id="30725" name="Group 34"/>
          <p:cNvGrpSpPr>
            <a:grpSpLocks/>
          </p:cNvGrpSpPr>
          <p:nvPr/>
        </p:nvGrpSpPr>
        <p:grpSpPr bwMode="auto">
          <a:xfrm>
            <a:off x="609600" y="2286000"/>
            <a:ext cx="6400800" cy="1066800"/>
            <a:chOff x="914400" y="2438400"/>
            <a:chExt cx="6400800" cy="1066800"/>
          </a:xfrm>
        </p:grpSpPr>
        <p:grpSp>
          <p:nvGrpSpPr>
            <p:cNvPr id="30739" name="Group 39"/>
            <p:cNvGrpSpPr>
              <a:grpSpLocks/>
            </p:cNvGrpSpPr>
            <p:nvPr/>
          </p:nvGrpSpPr>
          <p:grpSpPr bwMode="auto">
            <a:xfrm>
              <a:off x="914400" y="2438400"/>
              <a:ext cx="6400800" cy="1066800"/>
              <a:chOff x="914400" y="2514600"/>
              <a:chExt cx="6400800" cy="1066800"/>
            </a:xfrm>
          </p:grpSpPr>
          <p:grpSp>
            <p:nvGrpSpPr>
              <p:cNvPr id="30741" name="Group 41"/>
              <p:cNvGrpSpPr>
                <a:grpSpLocks/>
              </p:cNvGrpSpPr>
              <p:nvPr/>
            </p:nvGrpSpPr>
            <p:grpSpPr bwMode="auto">
              <a:xfrm>
                <a:off x="914400" y="2514600"/>
                <a:ext cx="6400800" cy="1066800"/>
                <a:chOff x="914400" y="1371600"/>
                <a:chExt cx="6400800" cy="1066800"/>
              </a:xfrm>
            </p:grpSpPr>
            <p:sp>
              <p:nvSpPr>
                <p:cNvPr id="30743" name="Rectangle 3"/>
                <p:cNvSpPr>
                  <a:spLocks/>
                </p:cNvSpPr>
                <p:nvPr/>
              </p:nvSpPr>
              <p:spPr bwMode="auto">
                <a:xfrm>
                  <a:off x="914400" y="1828800"/>
                  <a:ext cx="8382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inv:</a:t>
                  </a:r>
                  <a:endParaRPr lang="en-US" altLang="en-US" i="1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30744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</a:t>
                  </a:r>
                </a:p>
              </p:txBody>
            </p:sp>
            <p:sp>
              <p:nvSpPr>
                <p:cNvPr id="30745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54864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0                              i                       b.length</a:t>
                  </a:r>
                </a:p>
              </p:txBody>
            </p:sp>
          </p:grpSp>
          <p:sp>
            <p:nvSpPr>
              <p:cNvPr id="30742" name="TextBox 42"/>
              <p:cNvSpPr txBox="1">
                <a:spLocks noChangeArrowheads="1"/>
              </p:cNvSpPr>
              <p:nvPr/>
            </p:nvSpPr>
            <p:spPr bwMode="auto">
              <a:xfrm>
                <a:off x="1828800" y="2967335"/>
                <a:ext cx="426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sorted                                                             </a:t>
                </a: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4267200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514600" y="2738438"/>
            <a:ext cx="6096000" cy="911225"/>
            <a:chOff x="2600837" y="2814906"/>
            <a:chExt cx="5694513" cy="911729"/>
          </a:xfrm>
        </p:grpSpPr>
        <p:sp>
          <p:nvSpPr>
            <p:cNvPr id="30737" name="TextBox 4"/>
            <p:cNvSpPr txBox="1">
              <a:spLocks noChangeArrowheads="1"/>
            </p:cNvSpPr>
            <p:nvPr/>
          </p:nvSpPr>
          <p:spPr bwMode="auto">
            <a:xfrm>
              <a:off x="2600837" y="2814906"/>
              <a:ext cx="3112704" cy="461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, </a:t>
              </a:r>
              <a:r>
                <a:rPr lang="en-US" altLang="en-US">
                  <a:solidFill>
                    <a:srgbClr val="FF0000"/>
                  </a:solidFill>
                </a:rPr>
                <a:t>&lt;= b[i..]      &gt;= b[0..i-1]</a:t>
              </a:r>
            </a:p>
          </p:txBody>
        </p:sp>
        <p:sp>
          <p:nvSpPr>
            <p:cNvPr id="30738" name="TextBox 6"/>
            <p:cNvSpPr txBox="1">
              <a:spLocks noChangeArrowheads="1"/>
            </p:cNvSpPr>
            <p:nvPr/>
          </p:nvSpPr>
          <p:spPr bwMode="auto">
            <a:xfrm>
              <a:off x="6088726" y="2895516"/>
              <a:ext cx="2206624" cy="831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Additional term in invariant</a:t>
              </a:r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3400" y="3810000"/>
            <a:ext cx="5576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Keep invariant true while making progress?</a:t>
            </a:r>
          </a:p>
        </p:txBody>
      </p:sp>
      <p:grpSp>
        <p:nvGrpSpPr>
          <p:cNvPr id="31" name="Group 34"/>
          <p:cNvGrpSpPr>
            <a:grpSpLocks/>
          </p:cNvGrpSpPr>
          <p:nvPr/>
        </p:nvGrpSpPr>
        <p:grpSpPr bwMode="auto">
          <a:xfrm>
            <a:off x="838200" y="4191000"/>
            <a:ext cx="7391400" cy="1066800"/>
            <a:chOff x="762000" y="2438400"/>
            <a:chExt cx="7391400" cy="1066800"/>
          </a:xfrm>
        </p:grpSpPr>
        <p:grpSp>
          <p:nvGrpSpPr>
            <p:cNvPr id="30730" name="Group 39"/>
            <p:cNvGrpSpPr>
              <a:grpSpLocks/>
            </p:cNvGrpSpPr>
            <p:nvPr/>
          </p:nvGrpSpPr>
          <p:grpSpPr bwMode="auto">
            <a:xfrm>
              <a:off x="762000" y="2438400"/>
              <a:ext cx="7391400" cy="1066800"/>
              <a:chOff x="762000" y="2514600"/>
              <a:chExt cx="7391400" cy="1066800"/>
            </a:xfrm>
          </p:grpSpPr>
          <p:grpSp>
            <p:nvGrpSpPr>
              <p:cNvPr id="30732" name="Group 41"/>
              <p:cNvGrpSpPr>
                <a:grpSpLocks/>
              </p:cNvGrpSpPr>
              <p:nvPr/>
            </p:nvGrpSpPr>
            <p:grpSpPr bwMode="auto">
              <a:xfrm>
                <a:off x="762000" y="2514600"/>
                <a:ext cx="7391400" cy="1066800"/>
                <a:chOff x="762000" y="1371600"/>
                <a:chExt cx="7391400" cy="1066800"/>
              </a:xfrm>
            </p:grpSpPr>
            <p:sp>
              <p:nvSpPr>
                <p:cNvPr id="30734" name="Rectangle 3"/>
                <p:cNvSpPr>
                  <a:spLocks/>
                </p:cNvSpPr>
                <p:nvPr/>
              </p:nvSpPr>
              <p:spPr bwMode="auto">
                <a:xfrm>
                  <a:off x="762000" y="1828800"/>
                  <a:ext cx="8382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e.g.:</a:t>
                  </a:r>
                  <a:endParaRPr lang="en-US" altLang="en-US" i="1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30735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</a:t>
                  </a:r>
                </a:p>
              </p:txBody>
            </p:sp>
            <p:sp>
              <p:nvSpPr>
                <p:cNvPr id="30736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6324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0                              i                              b.length</a:t>
                  </a:r>
                </a:p>
              </p:txBody>
            </p:sp>
          </p:grpSp>
          <p:sp>
            <p:nvSpPr>
              <p:cNvPr id="30733" name="TextBox 42"/>
              <p:cNvSpPr txBox="1">
                <a:spLocks noChangeArrowheads="1"/>
              </p:cNvSpPr>
              <p:nvPr/>
            </p:nvSpPr>
            <p:spPr bwMode="auto">
              <a:xfrm>
                <a:off x="1828800" y="2967335"/>
                <a:ext cx="48006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1   2   3   4   5   6    9  9  9  7  8  6  9 </a:t>
                </a: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267200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31850" y="5710238"/>
            <a:ext cx="7321550" cy="46196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Increasing i by 1 keeps inv true only if b[i] is min of b[i..]</a:t>
            </a:r>
          </a:p>
        </p:txBody>
      </p:sp>
    </p:spTree>
    <p:extLst>
      <p:ext uri="{BB962C8B-B14F-4D97-AF65-F5344CB8AC3E}">
        <p14:creationId xmlns:p14="http://schemas.microsoft.com/office/powerpoint/2010/main" val="1259370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 rIns="132080"/>
          <a:lstStyle/>
          <a:p>
            <a:pPr eaLnBrk="1" hangingPunct="1"/>
            <a:r>
              <a:rPr lang="en-US" altLang="en-US" sz="3200" b="1">
                <a:solidFill>
                  <a:srgbClr val="800000"/>
                </a:solidFill>
                <a:latin typeface="Courier New" charset="0"/>
                <a:ea typeface="MS PGothic" charset="-128"/>
                <a:sym typeface="Courier New" charset="0"/>
              </a:rPr>
              <a:t>SelectionSort</a:t>
            </a:r>
            <a:endParaRPr lang="en-US" altLang="en-US" sz="3200" b="1">
              <a:solidFill>
                <a:srgbClr val="800000"/>
              </a:solidFill>
              <a:latin typeface="Courier New" charset="0"/>
              <a:ea typeface="ヒラギノ角ゴ ProN W6" charset="-128"/>
              <a:sym typeface="Courier New" charset="0"/>
            </a:endParaRPr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787525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49C0383-EE32-F147-A2E9-4B7C83F0D07D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1269" name="Rectangle 3"/>
          <p:cNvSpPr>
            <a:spLocks/>
          </p:cNvSpPr>
          <p:nvPr/>
        </p:nvSpPr>
        <p:spPr bwMode="auto">
          <a:xfrm>
            <a:off x="5105400" y="1676400"/>
            <a:ext cx="3810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  <a:defRPr/>
            </a:pPr>
            <a:r>
              <a:rPr lang="en-US" dirty="0">
                <a:solidFill>
                  <a:srgbClr val="0033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Another common way for people to sort cards</a:t>
            </a:r>
          </a:p>
          <a:p>
            <a:pPr marL="39687">
              <a:spcBef>
                <a:spcPts val="1800"/>
              </a:spcBef>
              <a:buClr>
                <a:srgbClr val="0033CC"/>
              </a:buClr>
              <a:buSzPct val="100000"/>
              <a:defRPr/>
            </a:pPr>
            <a:r>
              <a:rPr lang="en-US" dirty="0">
                <a:solidFill>
                  <a:srgbClr val="0033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Runtime</a:t>
            </a:r>
            <a:br>
              <a:rPr lang="en-US" dirty="0">
                <a:solidFill>
                  <a:srgbClr val="0033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</a:br>
            <a:r>
              <a:rPr lang="en-US" dirty="0">
                <a:solidFill>
                  <a:srgbClr val="0033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with n = </a:t>
            </a:r>
            <a:r>
              <a:rPr lang="en-US" dirty="0" err="1">
                <a:solidFill>
                  <a:srgbClr val="0033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b.length</a:t>
            </a:r>
            <a:endParaRPr lang="en-US" dirty="0">
              <a:solidFill>
                <a:srgbClr val="0033CC"/>
              </a:solidFill>
              <a:latin typeface="Arial" charset="0"/>
              <a:ea typeface="ヒラギノ明朝 ProN W3" charset="0"/>
              <a:cs typeface="Arial" charset="0"/>
              <a:sym typeface="Arial" charset="0"/>
            </a:endParaRPr>
          </a:p>
          <a:p>
            <a:pPr marL="209550" indent="-169863">
              <a:spcBef>
                <a:spcPts val="350"/>
              </a:spcBef>
              <a:buClr>
                <a:srgbClr val="9900CC"/>
              </a:buClr>
              <a:buSzPct val="100000"/>
              <a:buFont typeface="Wingdings" charset="0"/>
              <a:buChar char="§"/>
              <a:defRPr/>
            </a:pPr>
            <a:r>
              <a:rPr lang="en-US" dirty="0">
                <a:solidFill>
                  <a:srgbClr val="9900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Worst-case O(n</a:t>
            </a:r>
            <a:r>
              <a:rPr lang="en-US" baseline="30000" dirty="0">
                <a:solidFill>
                  <a:srgbClr val="9900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2</a:t>
            </a:r>
            <a:r>
              <a:rPr lang="en-US" dirty="0">
                <a:solidFill>
                  <a:srgbClr val="9900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)</a:t>
            </a:r>
          </a:p>
          <a:p>
            <a:pPr marL="209550" indent="-169863">
              <a:spcBef>
                <a:spcPts val="350"/>
              </a:spcBef>
              <a:buClr>
                <a:srgbClr val="9900CC"/>
              </a:buClr>
              <a:buSzPct val="100000"/>
              <a:buFont typeface="Wingdings" charset="0"/>
              <a:buChar char="§"/>
              <a:defRPr/>
            </a:pPr>
            <a:r>
              <a:rPr lang="en-US" dirty="0">
                <a:solidFill>
                  <a:srgbClr val="9900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Best-case O(n</a:t>
            </a:r>
            <a:r>
              <a:rPr lang="en-US" baseline="30000" dirty="0">
                <a:solidFill>
                  <a:srgbClr val="9900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2</a:t>
            </a:r>
            <a:r>
              <a:rPr lang="en-US" dirty="0">
                <a:solidFill>
                  <a:srgbClr val="9900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)</a:t>
            </a:r>
          </a:p>
          <a:p>
            <a:pPr marL="209550" indent="-169863">
              <a:spcBef>
                <a:spcPts val="350"/>
              </a:spcBef>
              <a:buClr>
                <a:srgbClr val="9900CC"/>
              </a:buClr>
              <a:buSzPct val="100000"/>
              <a:buFont typeface="Wingdings" charset="0"/>
              <a:buChar char="§"/>
              <a:defRPr/>
            </a:pPr>
            <a:r>
              <a:rPr lang="en-US" dirty="0">
                <a:solidFill>
                  <a:srgbClr val="9900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Expected-case O(n</a:t>
            </a:r>
            <a:r>
              <a:rPr lang="en-US" baseline="30000" dirty="0">
                <a:solidFill>
                  <a:srgbClr val="9900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2</a:t>
            </a:r>
            <a:r>
              <a:rPr lang="en-US" dirty="0">
                <a:solidFill>
                  <a:srgbClr val="9900CC"/>
                </a:solidFill>
                <a:latin typeface="Arial" charset="0"/>
                <a:ea typeface="ヒラギノ明朝 ProN W3" charset="0"/>
                <a:cs typeface="Arial" charset="0"/>
                <a:sym typeface="Arial" charset="0"/>
              </a:rPr>
              <a:t>)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381000" y="1676400"/>
            <a:ext cx="4419600" cy="2819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209550" indent="-169863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350"/>
              </a:spcBef>
            </a:pPr>
            <a:r>
              <a:rPr lang="en-US" altLang="en-US" sz="2300">
                <a:solidFill>
                  <a:srgbClr val="009900"/>
                </a:solidFill>
                <a:sym typeface="Courier New" charset="0"/>
              </a:rPr>
              <a:t>//sort b[], an array of int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300">
                <a:solidFill>
                  <a:srgbClr val="009900"/>
                </a:solidFill>
                <a:sym typeface="Courier New" charset="0"/>
              </a:rPr>
              <a:t>// inv: b[0..i-1] sorted  AND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300">
                <a:solidFill>
                  <a:srgbClr val="009900"/>
                </a:solidFill>
                <a:sym typeface="Courier New" charset="0"/>
              </a:rPr>
              <a:t>//         b[0..i-1]  &lt;=  b[i..]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300">
                <a:solidFill>
                  <a:schemeClr val="tx1"/>
                </a:solidFill>
                <a:sym typeface="Courier New" charset="0"/>
              </a:rPr>
              <a:t>for (int i= 0; i &lt; b.length; i= i+1) {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300">
                <a:solidFill>
                  <a:schemeClr val="tx1"/>
                </a:solidFill>
                <a:sym typeface="Courier New" charset="0"/>
              </a:rPr>
              <a:t>   int m= index of minimum of b[i..];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300">
                <a:solidFill>
                  <a:schemeClr val="tx1"/>
                </a:solidFill>
                <a:sym typeface="Courier New" charset="0"/>
              </a:rPr>
              <a:t>   Swap b[i] and b[m];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300">
                <a:solidFill>
                  <a:schemeClr val="tx1"/>
                </a:solidFill>
                <a:sym typeface="Courier New" charset="0"/>
              </a:rPr>
              <a:t>}</a:t>
            </a:r>
          </a:p>
        </p:txBody>
      </p:sp>
      <p:grpSp>
        <p:nvGrpSpPr>
          <p:cNvPr id="32773" name="Group 8"/>
          <p:cNvGrpSpPr>
            <a:grpSpLocks/>
          </p:cNvGrpSpPr>
          <p:nvPr/>
        </p:nvGrpSpPr>
        <p:grpSpPr bwMode="auto">
          <a:xfrm>
            <a:off x="533400" y="4719638"/>
            <a:ext cx="6888163" cy="842962"/>
            <a:chOff x="838200" y="4724400"/>
            <a:chExt cx="6887909" cy="842665"/>
          </a:xfrm>
        </p:grpSpPr>
        <p:sp>
          <p:nvSpPr>
            <p:cNvPr id="32778" name="TextBox 2"/>
            <p:cNvSpPr txBox="1">
              <a:spLocks noChangeArrowheads="1"/>
            </p:cNvSpPr>
            <p:nvPr/>
          </p:nvSpPr>
          <p:spPr bwMode="auto">
            <a:xfrm>
              <a:off x="1219200" y="5105400"/>
              <a:ext cx="5532058" cy="461665"/>
            </a:xfrm>
            <a:prstGeom prst="rect">
              <a:avLst/>
            </a:prstGeom>
            <a:noFill/>
            <a:ln w="1587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sorted, smaller values         larger values</a:t>
              </a:r>
            </a:p>
          </p:txBody>
        </p:sp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>
              <a:off x="4038482" y="5105266"/>
              <a:ext cx="0" cy="457039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0" name="TextBox 7"/>
            <p:cNvSpPr txBox="1">
              <a:spLocks noChangeArrowheads="1"/>
            </p:cNvSpPr>
            <p:nvPr/>
          </p:nvSpPr>
          <p:spPr bwMode="auto">
            <a:xfrm>
              <a:off x="838200" y="5105400"/>
              <a:ext cx="338542" cy="46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32781" name="TextBox 12"/>
            <p:cNvSpPr txBox="1">
              <a:spLocks noChangeArrowheads="1"/>
            </p:cNvSpPr>
            <p:nvPr/>
          </p:nvSpPr>
          <p:spPr bwMode="auto">
            <a:xfrm>
              <a:off x="1219200" y="4724400"/>
              <a:ext cx="65069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0                                    i                                 length</a:t>
              </a:r>
            </a:p>
          </p:txBody>
        </p:sp>
      </p:grpSp>
      <p:grpSp>
        <p:nvGrpSpPr>
          <p:cNvPr id="32774" name="Group 19"/>
          <p:cNvGrpSpPr>
            <a:grpSpLocks/>
          </p:cNvGrpSpPr>
          <p:nvPr/>
        </p:nvGrpSpPr>
        <p:grpSpPr bwMode="auto">
          <a:xfrm>
            <a:off x="1143000" y="5562600"/>
            <a:ext cx="6851650" cy="842963"/>
            <a:chOff x="1143000" y="5562600"/>
            <a:chExt cx="6851305" cy="842665"/>
          </a:xfrm>
        </p:grpSpPr>
        <p:sp>
          <p:nvSpPr>
            <p:cNvPr id="32775" name="TextBox 9"/>
            <p:cNvSpPr txBox="1">
              <a:spLocks noChangeArrowheads="1"/>
            </p:cNvSpPr>
            <p:nvPr/>
          </p:nvSpPr>
          <p:spPr bwMode="auto">
            <a:xfrm>
              <a:off x="1143000" y="5943600"/>
              <a:ext cx="6851305" cy="461665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Each iteration, swap min value of this section into b[i]</a:t>
              </a:r>
            </a:p>
          </p:txBody>
        </p:sp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 flipH="1" flipV="1">
              <a:off x="5257593" y="5562600"/>
              <a:ext cx="914354" cy="457038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flipH="1">
              <a:off x="3809866" y="5562600"/>
              <a:ext cx="2590670" cy="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23897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8DC569-82C3-0D4C-AAAF-D935FD2F5940}" type="slidenum">
              <a:rPr lang="en-US" altLang="en-US" smtClean="0"/>
              <a:pPr/>
              <a:t>15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6171592"/>
                  </p:ext>
                </p:extLst>
              </p:nvPr>
            </p:nvGraphicFramePr>
            <p:xfrm>
              <a:off x="1173480" y="2021840"/>
              <a:ext cx="652272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920240"/>
                    <a:gridCol w="1524000"/>
                    <a:gridCol w="1447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 smtClean="0"/>
                            <a:t> t</a:t>
                          </a:r>
                          <a:r>
                            <a:rPr lang="en-US" baseline="0" dirty="0" smtClean="0"/>
                            <a:t>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0" baseline="0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baseline="0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Selection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No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6171592"/>
                  </p:ext>
                </p:extLst>
              </p:nvPr>
            </p:nvGraphicFramePr>
            <p:xfrm>
              <a:off x="1173480" y="2021840"/>
              <a:ext cx="652272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920240"/>
                    <a:gridCol w="1524000"/>
                    <a:gridCol w="1447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397" t="-108197" r="-15619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3600" t="-108197" r="-968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Selection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397" t="-208197" r="-15619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3600" t="-208197" r="-968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No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200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altLang="en-US" sz="3200">
                <a:solidFill>
                  <a:srgbClr val="800000"/>
                </a:solidFill>
                <a:ea typeface="MS PGothic" charset="-128"/>
              </a:rPr>
              <a:t>Merge two adjacent sorted segments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02625" cy="243840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/* Sort b[h..k]. Precondition: b[h..t] and b[t+1..k] are sorted.  */</a:t>
            </a:r>
          </a:p>
          <a:p>
            <a:pPr marL="0" indent="0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public static merge(int[] b, int h, int t, int k) {</a:t>
            </a:r>
          </a:p>
          <a:p>
            <a:pPr marL="0" indent="0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C49651B4-E268-4949-891F-C1BC9ADE4B5D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762000" y="3733800"/>
            <a:ext cx="3276600" cy="381000"/>
            <a:chOff x="1143000" y="4800600"/>
            <a:chExt cx="3276600" cy="381000"/>
          </a:xfrm>
        </p:grpSpPr>
        <p:sp>
          <p:nvSpPr>
            <p:cNvPr id="51228" name="Rectangle 1"/>
            <p:cNvSpPr>
              <a:spLocks/>
            </p:cNvSpPr>
            <p:nvPr/>
          </p:nvSpPr>
          <p:spPr bwMode="auto">
            <a:xfrm>
              <a:off x="1143000" y="4800600"/>
              <a:ext cx="3276600" cy="36933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40639" bIns="0">
              <a:spAutoFit/>
            </a:bodyPr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800000"/>
                  </a:solidFill>
                  <a:latin typeface="Courier New" charset="0"/>
                  <a:sym typeface="Courier New" charset="0"/>
                </a:rPr>
                <a:t>4 7 7 8 9</a:t>
              </a:r>
              <a:r>
                <a:rPr lang="en-US" altLang="en-US">
                  <a:solidFill>
                    <a:srgbClr val="0033CC"/>
                  </a:solidFill>
                  <a:latin typeface="Courier New" charset="0"/>
                  <a:sym typeface="Courier New" charset="0"/>
                </a:rPr>
                <a:t> </a:t>
              </a:r>
              <a:r>
                <a:rPr lang="en-US" altLang="en-US" b="1">
                  <a:solidFill>
                    <a:srgbClr val="0033CC"/>
                  </a:solidFill>
                  <a:latin typeface="Courier New" charset="0"/>
                  <a:sym typeface="Courier New" charset="0"/>
                </a:rPr>
                <a:t>3 4 7 8</a:t>
              </a:r>
            </a:p>
          </p:txBody>
        </p: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>
              <a:off x="14478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18288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>
              <a:off x="22098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>
              <a:off x="25146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8"/>
            <p:cNvCxnSpPr>
              <a:cxnSpLocks noChangeShapeType="1"/>
            </p:cNvCxnSpPr>
            <p:nvPr/>
          </p:nvCxnSpPr>
          <p:spPr bwMode="auto">
            <a:xfrm>
              <a:off x="28956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>
              <a:off x="32766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20"/>
            <p:cNvCxnSpPr>
              <a:cxnSpLocks noChangeShapeType="1"/>
            </p:cNvCxnSpPr>
            <p:nvPr/>
          </p:nvCxnSpPr>
          <p:spPr bwMode="auto">
            <a:xfrm>
              <a:off x="36576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21"/>
            <p:cNvCxnSpPr>
              <a:cxnSpLocks noChangeShapeType="1"/>
            </p:cNvCxnSpPr>
            <p:nvPr/>
          </p:nvCxnSpPr>
          <p:spPr bwMode="auto">
            <a:xfrm>
              <a:off x="39624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05" name="TextBox 22"/>
          <p:cNvSpPr txBox="1">
            <a:spLocks noChangeArrowheads="1"/>
          </p:cNvSpPr>
          <p:nvPr/>
        </p:nvSpPr>
        <p:spPr bwMode="auto">
          <a:xfrm>
            <a:off x="457200" y="36576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grpSp>
        <p:nvGrpSpPr>
          <p:cNvPr id="51206" name="Group 4"/>
          <p:cNvGrpSpPr>
            <a:grpSpLocks/>
          </p:cNvGrpSpPr>
          <p:nvPr/>
        </p:nvGrpSpPr>
        <p:grpSpPr bwMode="auto">
          <a:xfrm>
            <a:off x="685800" y="5715000"/>
            <a:ext cx="3276600" cy="381000"/>
            <a:chOff x="1143000" y="4800600"/>
            <a:chExt cx="3097876" cy="381000"/>
          </a:xfrm>
        </p:grpSpPr>
        <p:sp>
          <p:nvSpPr>
            <p:cNvPr id="51219" name="Rectangle 1"/>
            <p:cNvSpPr>
              <a:spLocks/>
            </p:cNvSpPr>
            <p:nvPr/>
          </p:nvSpPr>
          <p:spPr bwMode="auto">
            <a:xfrm>
              <a:off x="1143000" y="4800600"/>
              <a:ext cx="3097876" cy="36933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40639" bIns="0">
              <a:spAutoFit/>
            </a:bodyPr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3366FF"/>
                  </a:solidFill>
                  <a:latin typeface="Courier New" charset="0"/>
                  <a:sym typeface="Courier New" charset="0"/>
                </a:rPr>
                <a:t>3</a:t>
              </a:r>
              <a:r>
                <a:rPr lang="en-US" altLang="en-US">
                  <a:solidFill>
                    <a:srgbClr val="800000"/>
                  </a:solidFill>
                  <a:latin typeface="Courier New" charset="0"/>
                  <a:sym typeface="Courier New" charset="0"/>
                </a:rPr>
                <a:t> 4 </a:t>
              </a:r>
              <a:r>
                <a:rPr lang="en-US" altLang="en-US" b="1">
                  <a:solidFill>
                    <a:srgbClr val="0033CC"/>
                  </a:solidFill>
                  <a:latin typeface="Courier New" charset="0"/>
                  <a:sym typeface="Courier New" charset="0"/>
                </a:rPr>
                <a:t>4 </a:t>
              </a:r>
              <a:r>
                <a:rPr lang="en-US" altLang="en-US">
                  <a:solidFill>
                    <a:srgbClr val="800000"/>
                  </a:solidFill>
                  <a:latin typeface="Courier New" charset="0"/>
                  <a:sym typeface="Courier New" charset="0"/>
                </a:rPr>
                <a:t>7 7 </a:t>
              </a:r>
              <a:r>
                <a:rPr lang="en-US" altLang="en-US" b="1">
                  <a:solidFill>
                    <a:srgbClr val="0033CC"/>
                  </a:solidFill>
                  <a:latin typeface="Courier New" charset="0"/>
                  <a:sym typeface="Courier New" charset="0"/>
                </a:rPr>
                <a:t>7 </a:t>
              </a:r>
              <a:r>
                <a:rPr lang="en-US" altLang="en-US">
                  <a:solidFill>
                    <a:srgbClr val="800000"/>
                  </a:solidFill>
                  <a:latin typeface="Courier New" charset="0"/>
                  <a:sym typeface="Courier New" charset="0"/>
                </a:rPr>
                <a:t>8 </a:t>
              </a:r>
              <a:r>
                <a:rPr lang="en-US" altLang="en-US" b="1">
                  <a:solidFill>
                    <a:srgbClr val="0033CC"/>
                  </a:solidFill>
                  <a:latin typeface="Courier New" charset="0"/>
                  <a:sym typeface="Courier New" charset="0"/>
                </a:rPr>
                <a:t>8 </a:t>
              </a:r>
              <a:r>
                <a:rPr lang="en-US" altLang="en-US">
                  <a:solidFill>
                    <a:srgbClr val="800000"/>
                  </a:solidFill>
                  <a:latin typeface="Courier New" charset="0"/>
                  <a:sym typeface="Courier New" charset="0"/>
                </a:rPr>
                <a:t>9</a:t>
              </a:r>
              <a:r>
                <a:rPr lang="en-US" altLang="en-US">
                  <a:solidFill>
                    <a:srgbClr val="0033CC"/>
                  </a:solidFill>
                  <a:latin typeface="Courier New" charset="0"/>
                  <a:sym typeface="Courier New" charset="0"/>
                </a:rPr>
                <a:t> </a:t>
              </a:r>
              <a:endParaRPr lang="en-US" altLang="en-US" b="1">
                <a:solidFill>
                  <a:srgbClr val="0033CC"/>
                </a:solidFill>
                <a:latin typeface="Courier New" charset="0"/>
                <a:sym typeface="Courier New" charset="0"/>
              </a:endParaRPr>
            </a:p>
          </p:txBody>
        </p: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>
              <a:off x="1447685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27"/>
            <p:cNvCxnSpPr>
              <a:cxnSpLocks noChangeShapeType="1"/>
            </p:cNvCxnSpPr>
            <p:nvPr/>
          </p:nvCxnSpPr>
          <p:spPr bwMode="auto">
            <a:xfrm>
              <a:off x="1828916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28"/>
            <p:cNvCxnSpPr>
              <a:cxnSpLocks noChangeShapeType="1"/>
            </p:cNvCxnSpPr>
            <p:nvPr/>
          </p:nvCxnSpPr>
          <p:spPr bwMode="auto">
            <a:xfrm>
              <a:off x="2210147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9"/>
            <p:cNvCxnSpPr>
              <a:cxnSpLocks noChangeShapeType="1"/>
            </p:cNvCxnSpPr>
            <p:nvPr/>
          </p:nvCxnSpPr>
          <p:spPr bwMode="auto">
            <a:xfrm>
              <a:off x="2514831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Connector 30"/>
            <p:cNvCxnSpPr>
              <a:cxnSpLocks noChangeShapeType="1"/>
            </p:cNvCxnSpPr>
            <p:nvPr/>
          </p:nvCxnSpPr>
          <p:spPr bwMode="auto">
            <a:xfrm>
              <a:off x="2896062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31"/>
            <p:cNvCxnSpPr>
              <a:cxnSpLocks noChangeShapeType="1"/>
            </p:cNvCxnSpPr>
            <p:nvPr/>
          </p:nvCxnSpPr>
          <p:spPr bwMode="auto">
            <a:xfrm>
              <a:off x="3160222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Connector 32"/>
            <p:cNvCxnSpPr>
              <a:cxnSpLocks noChangeShapeType="1"/>
            </p:cNvCxnSpPr>
            <p:nvPr/>
          </p:nvCxnSpPr>
          <p:spPr bwMode="auto">
            <a:xfrm>
              <a:off x="352044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33"/>
            <p:cNvCxnSpPr>
              <a:cxnSpLocks noChangeShapeType="1"/>
            </p:cNvCxnSpPr>
            <p:nvPr/>
          </p:nvCxnSpPr>
          <p:spPr bwMode="auto">
            <a:xfrm>
              <a:off x="3880658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07" name="TextBox 34"/>
          <p:cNvSpPr txBox="1">
            <a:spLocks noChangeArrowheads="1"/>
          </p:cNvSpPr>
          <p:nvPr/>
        </p:nvSpPr>
        <p:spPr bwMode="auto">
          <a:xfrm>
            <a:off x="381000" y="56340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51208" name="TextBox 35"/>
          <p:cNvSpPr txBox="1">
            <a:spLocks noChangeArrowheads="1"/>
          </p:cNvSpPr>
          <p:nvPr/>
        </p:nvSpPr>
        <p:spPr bwMode="auto">
          <a:xfrm>
            <a:off x="838200" y="3276600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h                t                  k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>
            <a:off x="2286000" y="4343400"/>
            <a:ext cx="0" cy="91440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419600" y="3348038"/>
            <a:ext cx="4038600" cy="2747962"/>
            <a:chOff x="4419600" y="3348038"/>
            <a:chExt cx="4038600" cy="2747962"/>
          </a:xfrm>
        </p:grpSpPr>
        <p:grpSp>
          <p:nvGrpSpPr>
            <p:cNvPr id="51211" name="Group 7"/>
            <p:cNvGrpSpPr>
              <a:grpSpLocks/>
            </p:cNvGrpSpPr>
            <p:nvPr/>
          </p:nvGrpSpPr>
          <p:grpSpPr bwMode="auto">
            <a:xfrm>
              <a:off x="4419600" y="3348038"/>
              <a:ext cx="4038600" cy="919162"/>
              <a:chOff x="1676400" y="2433615"/>
              <a:chExt cx="4038600" cy="918865"/>
            </a:xfrm>
          </p:grpSpPr>
          <p:sp>
            <p:nvSpPr>
              <p:cNvPr id="51216" name="TextBox 1"/>
              <p:cNvSpPr txBox="1">
                <a:spLocks noChangeArrowheads="1"/>
              </p:cNvSpPr>
              <p:nvPr/>
            </p:nvSpPr>
            <p:spPr bwMode="auto">
              <a:xfrm>
                <a:off x="1676400" y="2890815"/>
                <a:ext cx="3962400" cy="461665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sorted                    sorted                     </a:t>
                </a:r>
              </a:p>
            </p:txBody>
          </p:sp>
          <p:sp>
            <p:nvSpPr>
              <p:cNvPr id="51217" name="TextBox 2"/>
              <p:cNvSpPr txBox="1">
                <a:spLocks noChangeArrowheads="1"/>
              </p:cNvSpPr>
              <p:nvPr/>
            </p:nvSpPr>
            <p:spPr bwMode="auto">
              <a:xfrm>
                <a:off x="1676400" y="2433615"/>
                <a:ext cx="4038600" cy="461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h                     t                        k            </a:t>
                </a:r>
              </a:p>
            </p:txBody>
          </p:sp>
          <p:cxnSp>
            <p:nvCxnSpPr>
              <p:cNvPr id="42" name="Straight Connector 41"/>
              <p:cNvCxnSpPr>
                <a:cxnSpLocks noChangeShapeType="1"/>
              </p:cNvCxnSpPr>
              <p:nvPr/>
            </p:nvCxnSpPr>
            <p:spPr bwMode="auto">
              <a:xfrm>
                <a:off x="3733800" y="2895428"/>
                <a:ext cx="0" cy="4570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1212" name="Group 7"/>
            <p:cNvGrpSpPr>
              <a:grpSpLocks/>
            </p:cNvGrpSpPr>
            <p:nvPr/>
          </p:nvGrpSpPr>
          <p:grpSpPr bwMode="auto">
            <a:xfrm>
              <a:off x="4419600" y="5176838"/>
              <a:ext cx="4038600" cy="919162"/>
              <a:chOff x="1676400" y="2362200"/>
              <a:chExt cx="4038600" cy="918865"/>
            </a:xfrm>
          </p:grpSpPr>
          <p:sp>
            <p:nvSpPr>
              <p:cNvPr id="51214" name="TextBox 1"/>
              <p:cNvSpPr txBox="1">
                <a:spLocks noChangeArrowheads="1"/>
              </p:cNvSpPr>
              <p:nvPr/>
            </p:nvSpPr>
            <p:spPr bwMode="auto">
              <a:xfrm>
                <a:off x="1676400" y="2819400"/>
                <a:ext cx="3962400" cy="461665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    merged,   sorted                     </a:t>
                </a:r>
              </a:p>
            </p:txBody>
          </p:sp>
          <p:sp>
            <p:nvSpPr>
              <p:cNvPr id="51215" name="TextBox 2"/>
              <p:cNvSpPr txBox="1">
                <a:spLocks noChangeArrowheads="1"/>
              </p:cNvSpPr>
              <p:nvPr/>
            </p:nvSpPr>
            <p:spPr bwMode="auto">
              <a:xfrm>
                <a:off x="1676400" y="2362200"/>
                <a:ext cx="4038600" cy="461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h                                              k            </a:t>
                </a:r>
              </a:p>
            </p:txBody>
          </p:sp>
        </p:grpSp>
        <p:cxnSp>
          <p:nvCxnSpPr>
            <p:cNvPr id="51" name="Straight Arrow Connector 50"/>
            <p:cNvCxnSpPr>
              <a:cxnSpLocks noChangeShapeType="1"/>
            </p:cNvCxnSpPr>
            <p:nvPr/>
          </p:nvCxnSpPr>
          <p:spPr bwMode="auto">
            <a:xfrm>
              <a:off x="6477000" y="4419600"/>
              <a:ext cx="0" cy="914400"/>
            </a:xfrm>
            <a:prstGeom prst="straightConnector1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640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altLang="en-US" sz="3200">
                <a:solidFill>
                  <a:srgbClr val="800000"/>
                </a:solidFill>
                <a:ea typeface="MS PGothic" charset="-128"/>
              </a:rPr>
              <a:t>Merge two adjacent sorted segments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2625" cy="243840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/* Sort b[h..k]. Precondition: b[h..t] and b[t+1..k] are sorted.  */</a:t>
            </a:r>
          </a:p>
          <a:p>
            <a:pPr marL="0" indent="0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public static merge(int[] b, int h, int t, int k) {</a:t>
            </a:r>
          </a:p>
          <a:p>
            <a:pPr marL="0" indent="0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      Copy b[h..t] into a new array c;</a:t>
            </a:r>
          </a:p>
          <a:p>
            <a:pPr marL="0" indent="0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      Merge c and b[t+1..k] into b[h..k];</a:t>
            </a:r>
          </a:p>
          <a:p>
            <a:pPr marL="0" indent="0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1E5E3C6-0330-7541-A625-4853F95E96DD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4419600" y="3352796"/>
            <a:ext cx="4038600" cy="2743204"/>
            <a:chOff x="4419600" y="3352790"/>
            <a:chExt cx="4038600" cy="2743210"/>
          </a:xfrm>
        </p:grpSpPr>
        <p:grpSp>
          <p:nvGrpSpPr>
            <p:cNvPr id="52230" name="Group 7"/>
            <p:cNvGrpSpPr>
              <a:grpSpLocks/>
            </p:cNvGrpSpPr>
            <p:nvPr/>
          </p:nvGrpSpPr>
          <p:grpSpPr bwMode="auto">
            <a:xfrm>
              <a:off x="4419600" y="3352790"/>
              <a:ext cx="4038600" cy="919014"/>
              <a:chOff x="1676400" y="2438366"/>
              <a:chExt cx="4038600" cy="918717"/>
            </a:xfrm>
          </p:grpSpPr>
          <p:sp>
            <p:nvSpPr>
              <p:cNvPr id="52235" name="TextBox 1"/>
              <p:cNvSpPr txBox="1">
                <a:spLocks noChangeArrowheads="1"/>
              </p:cNvSpPr>
              <p:nvPr/>
            </p:nvSpPr>
            <p:spPr bwMode="auto">
              <a:xfrm>
                <a:off x="1676400" y="2895418"/>
                <a:ext cx="3962400" cy="461665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     sorted                    sorted                     </a:t>
                </a:r>
              </a:p>
            </p:txBody>
          </p:sp>
          <p:sp>
            <p:nvSpPr>
              <p:cNvPr id="52236" name="TextBox 2"/>
              <p:cNvSpPr txBox="1">
                <a:spLocks noChangeArrowheads="1"/>
              </p:cNvSpPr>
              <p:nvPr/>
            </p:nvSpPr>
            <p:spPr bwMode="auto">
              <a:xfrm>
                <a:off x="1676400" y="2438366"/>
                <a:ext cx="4038600" cy="461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h                     t                        k            </a:t>
                </a:r>
              </a:p>
            </p:txBody>
          </p:sp>
          <p:cxnSp>
            <p:nvCxnSpPr>
              <p:cNvPr id="42" name="Straight Connector 41"/>
              <p:cNvCxnSpPr>
                <a:cxnSpLocks noChangeShapeType="1"/>
              </p:cNvCxnSpPr>
              <p:nvPr/>
            </p:nvCxnSpPr>
            <p:spPr bwMode="auto">
              <a:xfrm>
                <a:off x="3733800" y="2895423"/>
                <a:ext cx="0" cy="4570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2231" name="Group 7"/>
            <p:cNvGrpSpPr>
              <a:grpSpLocks/>
            </p:cNvGrpSpPr>
            <p:nvPr/>
          </p:nvGrpSpPr>
          <p:grpSpPr bwMode="auto">
            <a:xfrm>
              <a:off x="4419600" y="5176838"/>
              <a:ext cx="4038600" cy="919162"/>
              <a:chOff x="1676400" y="2362200"/>
              <a:chExt cx="4038600" cy="918865"/>
            </a:xfrm>
          </p:grpSpPr>
          <p:sp>
            <p:nvSpPr>
              <p:cNvPr id="52233" name="TextBox 1"/>
              <p:cNvSpPr txBox="1">
                <a:spLocks noChangeArrowheads="1"/>
              </p:cNvSpPr>
              <p:nvPr/>
            </p:nvSpPr>
            <p:spPr bwMode="auto">
              <a:xfrm>
                <a:off x="1676400" y="2819400"/>
                <a:ext cx="3962400" cy="461665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    merged,   sorted                     </a:t>
                </a:r>
              </a:p>
            </p:txBody>
          </p:sp>
          <p:sp>
            <p:nvSpPr>
              <p:cNvPr id="52234" name="TextBox 2"/>
              <p:cNvSpPr txBox="1">
                <a:spLocks noChangeArrowheads="1"/>
              </p:cNvSpPr>
              <p:nvPr/>
            </p:nvSpPr>
            <p:spPr bwMode="auto">
              <a:xfrm>
                <a:off x="1676400" y="2362200"/>
                <a:ext cx="4038600" cy="461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h                                              k            </a:t>
                </a:r>
              </a:p>
            </p:txBody>
          </p:sp>
        </p:grpSp>
        <p:cxnSp>
          <p:nvCxnSpPr>
            <p:cNvPr id="51" name="Straight Arrow Connector 50"/>
            <p:cNvCxnSpPr>
              <a:cxnSpLocks noChangeShapeType="1"/>
            </p:cNvCxnSpPr>
            <p:nvPr/>
          </p:nvCxnSpPr>
          <p:spPr bwMode="auto">
            <a:xfrm>
              <a:off x="6477000" y="4419596"/>
              <a:ext cx="0" cy="990603"/>
            </a:xfrm>
            <a:prstGeom prst="straightConnector1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98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altLang="en-US" sz="3200">
                <a:solidFill>
                  <a:srgbClr val="800000"/>
                </a:solidFill>
                <a:ea typeface="MS PGothic" charset="-128"/>
              </a:rPr>
              <a:t>Merge two adjacent sorted segments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02625" cy="213360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en-US" sz="2400">
                <a:latin typeface="Times New Roman" charset="0"/>
                <a:ea typeface="MS PGothic" charset="-128"/>
              </a:rPr>
              <a:t>// Merge sorted c and b[t+1..k] into b[h..k]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E5B83C6-A366-1B44-907B-950339702FCC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53252" name="Group 1"/>
          <p:cNvGrpSpPr>
            <a:grpSpLocks/>
          </p:cNvGrpSpPr>
          <p:nvPr/>
        </p:nvGrpSpPr>
        <p:grpSpPr bwMode="auto">
          <a:xfrm>
            <a:off x="1371600" y="2286000"/>
            <a:ext cx="1524000" cy="461963"/>
            <a:chOff x="1378795" y="3886200"/>
            <a:chExt cx="992700" cy="461963"/>
          </a:xfrm>
        </p:grpSpPr>
        <p:sp>
          <p:nvSpPr>
            <p:cNvPr id="53288" name="Rectangle 30"/>
            <p:cNvSpPr>
              <a:spLocks/>
            </p:cNvSpPr>
            <p:nvPr/>
          </p:nvSpPr>
          <p:spPr bwMode="auto">
            <a:xfrm>
              <a:off x="1649413" y="3962400"/>
              <a:ext cx="722082" cy="369332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40639" bIns="0">
              <a:spAutoFit/>
            </a:bodyPr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800000"/>
                  </a:solidFill>
                  <a:latin typeface="Courier New" charset="0"/>
                  <a:sym typeface="Courier New" charset="0"/>
                </a:rPr>
                <a:t>   x</a:t>
              </a:r>
            </a:p>
          </p:txBody>
        </p:sp>
        <p:sp>
          <p:nvSpPr>
            <p:cNvPr id="53289" name="TextBox 11"/>
            <p:cNvSpPr txBox="1">
              <a:spLocks noChangeArrowheads="1"/>
            </p:cNvSpPr>
            <p:nvPr/>
          </p:nvSpPr>
          <p:spPr bwMode="auto">
            <a:xfrm>
              <a:off x="1378795" y="3886200"/>
              <a:ext cx="2481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c</a:t>
              </a:r>
            </a:p>
          </p:txBody>
        </p:sp>
      </p:grpSp>
      <p:sp>
        <p:nvSpPr>
          <p:cNvPr id="53253" name="Rectangle 1"/>
          <p:cNvSpPr>
            <a:spLocks/>
          </p:cNvSpPr>
          <p:nvPr/>
        </p:nvSpPr>
        <p:spPr bwMode="auto">
          <a:xfrm>
            <a:off x="2514600" y="3287713"/>
            <a:ext cx="2514600" cy="369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>
            <a:spAutoFit/>
          </a:bodyPr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3366FF"/>
                </a:solidFill>
                <a:sym typeface="Courier New" charset="0"/>
              </a:rPr>
              <a:t>  </a:t>
            </a:r>
            <a:r>
              <a:rPr lang="en-US" altLang="en-US">
                <a:solidFill>
                  <a:srgbClr val="800000"/>
                </a:solidFill>
                <a:sym typeface="Courier New" charset="0"/>
              </a:rPr>
              <a:t>  x and y, sorted</a:t>
            </a:r>
          </a:p>
        </p:txBody>
      </p:sp>
      <p:grpSp>
        <p:nvGrpSpPr>
          <p:cNvPr id="53254" name="Group 5"/>
          <p:cNvGrpSpPr>
            <a:grpSpLocks/>
          </p:cNvGrpSpPr>
          <p:nvPr/>
        </p:nvGrpSpPr>
        <p:grpSpPr bwMode="auto">
          <a:xfrm>
            <a:off x="3810000" y="1976437"/>
            <a:ext cx="2743200" cy="771526"/>
            <a:chOff x="3810000" y="1976437"/>
            <a:chExt cx="2743200" cy="771526"/>
          </a:xfrm>
        </p:grpSpPr>
        <p:grpSp>
          <p:nvGrpSpPr>
            <p:cNvPr id="53283" name="Group 4"/>
            <p:cNvGrpSpPr>
              <a:grpSpLocks/>
            </p:cNvGrpSpPr>
            <p:nvPr/>
          </p:nvGrpSpPr>
          <p:grpSpPr bwMode="auto">
            <a:xfrm>
              <a:off x="4191000" y="2366963"/>
              <a:ext cx="2209800" cy="381000"/>
              <a:chOff x="1143000" y="4800600"/>
              <a:chExt cx="2209800" cy="381000"/>
            </a:xfrm>
          </p:grpSpPr>
          <p:sp>
            <p:nvSpPr>
              <p:cNvPr id="53286" name="Rectangle 1"/>
              <p:cNvSpPr>
                <a:spLocks/>
              </p:cNvSpPr>
              <p:nvPr/>
            </p:nvSpPr>
            <p:spPr bwMode="auto">
              <a:xfrm>
                <a:off x="1143000" y="4800600"/>
                <a:ext cx="2209800" cy="36933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40639" bIns="0">
                <a:spAutoFit/>
              </a:bodyPr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800000"/>
                    </a:solidFill>
                    <a:latin typeface="Courier New" charset="0"/>
                    <a:sym typeface="Courier New" charset="0"/>
                  </a:rPr>
                  <a:t>   ?    y</a:t>
                </a:r>
                <a:endParaRPr lang="en-US" altLang="en-US" b="1">
                  <a:solidFill>
                    <a:srgbClr val="0033CC"/>
                  </a:solidFill>
                  <a:latin typeface="Courier New" charset="0"/>
                  <a:sym typeface="Courier New" charset="0"/>
                </a:endParaRPr>
              </a:p>
            </p:txBody>
          </p:sp>
          <p:cxnSp>
            <p:nvCxnSpPr>
              <p:cNvPr id="19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2209800" y="4800600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284" name="TextBox 22"/>
            <p:cNvSpPr txBox="1">
              <a:spLocks noChangeArrowheads="1"/>
            </p:cNvSpPr>
            <p:nvPr/>
          </p:nvSpPr>
          <p:spPr bwMode="auto">
            <a:xfrm>
              <a:off x="3810000" y="228600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53285" name="TextBox 35"/>
            <p:cNvSpPr txBox="1">
              <a:spLocks noChangeArrowheads="1"/>
            </p:cNvSpPr>
            <p:nvPr/>
          </p:nvSpPr>
          <p:spPr bwMode="auto">
            <a:xfrm>
              <a:off x="4140200" y="1976437"/>
              <a:ext cx="2413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h        </a:t>
              </a:r>
              <a:r>
                <a:rPr lang="en-US" altLang="en-US" dirty="0" smtClean="0"/>
                <a:t> t              </a:t>
              </a:r>
              <a:r>
                <a:rPr lang="en-US" altLang="en-US" dirty="0"/>
                <a:t>k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905000" y="3805212"/>
            <a:ext cx="6172200" cy="776314"/>
            <a:chOff x="990600" y="3876896"/>
            <a:chExt cx="6172200" cy="775769"/>
          </a:xfrm>
        </p:grpSpPr>
        <p:grpSp>
          <p:nvGrpSpPr>
            <p:cNvPr id="53278" name="Group 39"/>
            <p:cNvGrpSpPr>
              <a:grpSpLocks/>
            </p:cNvGrpSpPr>
            <p:nvPr/>
          </p:nvGrpSpPr>
          <p:grpSpPr bwMode="auto">
            <a:xfrm>
              <a:off x="990600" y="3876896"/>
              <a:ext cx="6172200" cy="775769"/>
              <a:chOff x="3810000" y="1971896"/>
              <a:chExt cx="5049982" cy="775769"/>
            </a:xfrm>
          </p:grpSpPr>
          <p:sp>
            <p:nvSpPr>
              <p:cNvPr id="53280" name="Rectangle 1"/>
              <p:cNvSpPr>
                <a:spLocks/>
              </p:cNvSpPr>
              <p:nvPr/>
            </p:nvSpPr>
            <p:spPr bwMode="auto">
              <a:xfrm>
                <a:off x="4191000" y="2366963"/>
                <a:ext cx="2424545" cy="36933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40639" bIns="0">
                <a:spAutoFit/>
              </a:bodyPr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800000"/>
                    </a:solidFill>
                    <a:latin typeface="Courier New" charset="0"/>
                    <a:sym typeface="Courier New" charset="0"/>
                  </a:rPr>
                  <a:t> </a:t>
                </a:r>
                <a:r>
                  <a:rPr lang="en-US" altLang="en-US">
                    <a:solidFill>
                      <a:srgbClr val="800000"/>
                    </a:solidFill>
                    <a:sym typeface="Courier New" charset="0"/>
                  </a:rPr>
                  <a:t>head of x     tail of x</a:t>
                </a:r>
                <a:endParaRPr lang="en-US" altLang="en-US" b="1">
                  <a:solidFill>
                    <a:srgbClr val="0033CC"/>
                  </a:solidFill>
                  <a:sym typeface="Courier New" charset="0"/>
                </a:endParaRPr>
              </a:p>
            </p:txBody>
          </p:sp>
          <p:sp>
            <p:nvSpPr>
              <p:cNvPr id="53281" name="TextBox 22"/>
              <p:cNvSpPr txBox="1">
                <a:spLocks noChangeArrowheads="1"/>
              </p:cNvSpPr>
              <p:nvPr/>
            </p:nvSpPr>
            <p:spPr bwMode="auto">
              <a:xfrm>
                <a:off x="3810000" y="22860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c</a:t>
                </a:r>
              </a:p>
            </p:txBody>
          </p:sp>
          <p:sp>
            <p:nvSpPr>
              <p:cNvPr id="53282" name="TextBox 35"/>
              <p:cNvSpPr txBox="1">
                <a:spLocks noChangeArrowheads="1"/>
              </p:cNvSpPr>
              <p:nvPr/>
            </p:nvSpPr>
            <p:spPr bwMode="auto">
              <a:xfrm>
                <a:off x="4121727" y="1971896"/>
                <a:ext cx="47382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0                 </a:t>
                </a:r>
                <a:r>
                  <a:rPr lang="en-US" altLang="en-US" dirty="0" smtClean="0"/>
                  <a:t> 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                  </a:t>
                </a:r>
                <a:r>
                  <a:rPr lang="en-US" altLang="en-US" dirty="0" err="1"/>
                  <a:t>c.length</a:t>
                </a:r>
                <a:endParaRPr lang="en-US" altLang="en-US" dirty="0"/>
              </a:p>
            </p:txBody>
          </p:sp>
        </p:grpSp>
        <p:cxnSp>
          <p:nvCxnSpPr>
            <p:cNvPr id="49" name="Straight Connector 48"/>
            <p:cNvCxnSpPr>
              <a:cxnSpLocks noChangeShapeType="1"/>
            </p:cNvCxnSpPr>
            <p:nvPr/>
          </p:nvCxnSpPr>
          <p:spPr bwMode="auto">
            <a:xfrm>
              <a:off x="2971800" y="4267174"/>
              <a:ext cx="0" cy="3807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3256" name="TextBox 11"/>
          <p:cNvSpPr txBox="1">
            <a:spLocks noChangeArrowheads="1"/>
          </p:cNvSpPr>
          <p:nvPr/>
        </p:nvSpPr>
        <p:spPr bwMode="auto">
          <a:xfrm>
            <a:off x="457200" y="3962400"/>
            <a:ext cx="1363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invariant: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762000" y="3733800"/>
            <a:ext cx="7010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58" name="TextBox 35"/>
          <p:cNvSpPr txBox="1">
            <a:spLocks noChangeArrowheads="1"/>
          </p:cNvSpPr>
          <p:nvPr/>
        </p:nvSpPr>
        <p:spPr bwMode="auto">
          <a:xfrm>
            <a:off x="1752600" y="1981200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0       t-h </a:t>
            </a:r>
          </a:p>
        </p:txBody>
      </p:sp>
      <p:sp>
        <p:nvSpPr>
          <p:cNvPr id="53259" name="TextBox 2"/>
          <p:cNvSpPr txBox="1">
            <a:spLocks noChangeArrowheads="1"/>
          </p:cNvSpPr>
          <p:nvPr/>
        </p:nvSpPr>
        <p:spPr bwMode="auto">
          <a:xfrm>
            <a:off x="381000" y="2281238"/>
            <a:ext cx="663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pre:</a:t>
            </a:r>
          </a:p>
        </p:txBody>
      </p:sp>
      <p:sp>
        <p:nvSpPr>
          <p:cNvPr id="53260" name="TextBox 12"/>
          <p:cNvSpPr txBox="1">
            <a:spLocks noChangeArrowheads="1"/>
          </p:cNvSpPr>
          <p:nvPr/>
        </p:nvSpPr>
        <p:spPr bwMode="auto">
          <a:xfrm>
            <a:off x="6858000" y="2286000"/>
            <a:ext cx="1928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x, y are sorted</a:t>
            </a:r>
          </a:p>
        </p:txBody>
      </p:sp>
      <p:sp>
        <p:nvSpPr>
          <p:cNvPr id="53261" name="TextBox 22"/>
          <p:cNvSpPr txBox="1">
            <a:spLocks noChangeArrowheads="1"/>
          </p:cNvSpPr>
          <p:nvPr/>
        </p:nvSpPr>
        <p:spPr bwMode="auto">
          <a:xfrm>
            <a:off x="1524000" y="3200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post: b</a:t>
            </a:r>
          </a:p>
        </p:txBody>
      </p:sp>
      <p:sp>
        <p:nvSpPr>
          <p:cNvPr id="53262" name="TextBox 35"/>
          <p:cNvSpPr txBox="1">
            <a:spLocks noChangeArrowheads="1"/>
          </p:cNvSpPr>
          <p:nvPr/>
        </p:nvSpPr>
        <p:spPr bwMode="auto">
          <a:xfrm>
            <a:off x="2514600" y="28956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h                           k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914400" y="4724400"/>
            <a:ext cx="4724400" cy="842963"/>
            <a:chOff x="1143000" y="4724400"/>
            <a:chExt cx="4724400" cy="842665"/>
          </a:xfrm>
        </p:grpSpPr>
        <p:cxnSp>
          <p:nvCxnSpPr>
            <p:cNvPr id="61" name="Straight Connector 60"/>
            <p:cNvCxnSpPr>
              <a:cxnSpLocks noChangeShapeType="1"/>
            </p:cNvCxnSpPr>
            <p:nvPr/>
          </p:nvCxnSpPr>
          <p:spPr bwMode="auto">
            <a:xfrm>
              <a:off x="4572000" y="5181438"/>
              <a:ext cx="0" cy="3808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3270" name="Group 23"/>
            <p:cNvGrpSpPr>
              <a:grpSpLocks/>
            </p:cNvGrpSpPr>
            <p:nvPr/>
          </p:nvGrpSpPr>
          <p:grpSpPr bwMode="auto">
            <a:xfrm>
              <a:off x="1143000" y="4724400"/>
              <a:ext cx="4724400" cy="842665"/>
              <a:chOff x="1143000" y="4724400"/>
              <a:chExt cx="4724400" cy="842665"/>
            </a:xfrm>
          </p:grpSpPr>
          <p:sp>
            <p:nvSpPr>
              <p:cNvPr id="53271" name="TextBox 15"/>
              <p:cNvSpPr txBox="1">
                <a:spLocks noChangeArrowheads="1"/>
              </p:cNvSpPr>
              <p:nvPr/>
            </p:nvSpPr>
            <p:spPr bwMode="auto">
              <a:xfrm>
                <a:off x="4572000" y="5105400"/>
                <a:ext cx="12234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800000"/>
                    </a:solidFill>
                  </a:rPr>
                  <a:t>tail of  y</a:t>
                </a:r>
              </a:p>
            </p:txBody>
          </p:sp>
          <p:grpSp>
            <p:nvGrpSpPr>
              <p:cNvPr id="53272" name="Group 54"/>
              <p:cNvGrpSpPr>
                <a:grpSpLocks/>
              </p:cNvGrpSpPr>
              <p:nvPr/>
            </p:nvGrpSpPr>
            <p:grpSpPr bwMode="auto">
              <a:xfrm>
                <a:off x="1143000" y="4724400"/>
                <a:ext cx="4724400" cy="842665"/>
                <a:chOff x="990600" y="3810000"/>
                <a:chExt cx="4724400" cy="842665"/>
              </a:xfrm>
            </p:grpSpPr>
            <p:grpSp>
              <p:nvGrpSpPr>
                <p:cNvPr id="53273" name="Group 55"/>
                <p:cNvGrpSpPr>
                  <a:grpSpLocks/>
                </p:cNvGrpSpPr>
                <p:nvPr/>
              </p:nvGrpSpPr>
              <p:grpSpPr bwMode="auto">
                <a:xfrm>
                  <a:off x="990600" y="3810000"/>
                  <a:ext cx="4724400" cy="842665"/>
                  <a:chOff x="3810000" y="1905000"/>
                  <a:chExt cx="3865418" cy="842665"/>
                </a:xfrm>
              </p:grpSpPr>
              <p:sp>
                <p:nvSpPr>
                  <p:cNvPr id="53275" name="Rectangle 1"/>
                  <p:cNvSpPr>
                    <a:spLocks/>
                  </p:cNvSpPr>
                  <p:nvPr/>
                </p:nvSpPr>
                <p:spPr bwMode="auto">
                  <a:xfrm>
                    <a:off x="4191000" y="2366963"/>
                    <a:ext cx="3422073" cy="369332"/>
                  </a:xfrm>
                  <a:prstGeom prst="rect">
                    <a:avLst/>
                  </a:prstGeom>
                  <a:no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40639" bIns="0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>
                        <a:solidFill>
                          <a:srgbClr val="800000"/>
                        </a:solidFill>
                        <a:latin typeface="Courier New" charset="0"/>
                        <a:sym typeface="Courier New" charset="0"/>
                      </a:rPr>
                      <a:t>           ?   </a:t>
                    </a:r>
                    <a:endParaRPr lang="en-US" altLang="en-US" b="1">
                      <a:solidFill>
                        <a:srgbClr val="0033CC"/>
                      </a:solidFill>
                      <a:latin typeface="Courier New" charset="0"/>
                      <a:sym typeface="Courier New" charset="0"/>
                    </a:endParaRPr>
                  </a:p>
                </p:txBody>
              </p:sp>
              <p:sp>
                <p:nvSpPr>
                  <p:cNvPr id="53276" name="Text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0000" y="22860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</a:t>
                    </a:r>
                  </a:p>
                </p:txBody>
              </p:sp>
              <p:sp>
                <p:nvSpPr>
                  <p:cNvPr id="53277" name="Text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42509" y="1905000"/>
                    <a:ext cx="3532909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h                 u                  v          k</a:t>
                    </a:r>
                  </a:p>
                </p:txBody>
              </p:sp>
            </p:grpSp>
            <p:cxnSp>
              <p:nvCxnSpPr>
                <p:cNvPr id="57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2895600" y="4267038"/>
                  <a:ext cx="0" cy="38086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7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828800" y="5410200"/>
            <a:ext cx="3959225" cy="995363"/>
            <a:chOff x="1828800" y="5410200"/>
            <a:chExt cx="3959287" cy="995065"/>
          </a:xfrm>
        </p:grpSpPr>
        <p:sp>
          <p:nvSpPr>
            <p:cNvPr id="53267" name="TextBox 16"/>
            <p:cNvSpPr txBox="1">
              <a:spLocks noChangeArrowheads="1"/>
            </p:cNvSpPr>
            <p:nvPr/>
          </p:nvSpPr>
          <p:spPr bwMode="auto">
            <a:xfrm>
              <a:off x="1828800" y="5943600"/>
              <a:ext cx="39592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800000"/>
                  </a:solidFill>
                </a:rPr>
                <a:t>head of x and head of y, sorted   </a:t>
              </a:r>
            </a:p>
          </p:txBody>
        </p:sp>
        <p:cxnSp>
          <p:nvCxnSpPr>
            <p:cNvPr id="23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2286007" y="5410200"/>
              <a:ext cx="0" cy="533240"/>
            </a:xfrm>
            <a:prstGeom prst="straightConnector1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9521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787525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84EEA72-F241-F846-AC1C-700D4CD3177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381000" y="1752600"/>
            <a:ext cx="4191000" cy="4648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209550" indent="-169863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350"/>
              </a:spcBef>
            </a:pPr>
            <a:r>
              <a:rPr lang="en-US" altLang="en-US" sz="2000" dirty="0" err="1" smtClean="0">
                <a:solidFill>
                  <a:schemeClr val="tx1"/>
                </a:solidFill>
                <a:sym typeface="Courier New" charset="0"/>
              </a:rPr>
              <a:t>int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 = 0;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 err="1" smtClean="0">
                <a:solidFill>
                  <a:schemeClr val="tx1"/>
                </a:solidFill>
                <a:sym typeface="Courier New" charset="0"/>
              </a:rPr>
              <a:t>int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 u = 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h;</a:t>
            </a:r>
            <a:endParaRPr lang="en-US" altLang="en-US" sz="2000" dirty="0" smtClean="0">
              <a:solidFill>
                <a:schemeClr val="tx1"/>
              </a:solidFill>
              <a:sym typeface="Courier New" charset="0"/>
            </a:endParaRP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 err="1" smtClean="0">
                <a:solidFill>
                  <a:schemeClr val="tx1"/>
                </a:solidFill>
                <a:sym typeface="Courier New" charset="0"/>
              </a:rPr>
              <a:t>int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 v = t+1;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while( </a:t>
            </a:r>
            <a:r>
              <a:rPr lang="en-US" altLang="en-US" sz="2000" dirty="0" err="1" smtClean="0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 &lt;= t-h){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 	    if(v &lt; k &amp;&amp; b[v] &lt; c[</a:t>
            </a:r>
            <a:r>
              <a:rPr lang="en-US" altLang="en-US" sz="2000" dirty="0" err="1" smtClean="0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]) {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		b[</a:t>
            </a:r>
            <a:r>
              <a:rPr lang="en-US" altLang="en-US" sz="2000" dirty="0">
                <a:solidFill>
                  <a:schemeClr val="tx1"/>
                </a:solidFill>
                <a:sym typeface="Courier New" charset="0"/>
              </a:rPr>
              <a:t>u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] = b[v]; 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>
                <a:solidFill>
                  <a:schemeClr val="tx1"/>
                </a:solidFill>
                <a:sym typeface="Courier New" charset="0"/>
              </a:rPr>
              <a:t>	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	u++; v++;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	    }else {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		b[u] = c[</a:t>
            </a:r>
            <a:r>
              <a:rPr lang="en-US" altLang="en-US" sz="2000" dirty="0" err="1" smtClean="0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]; 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>
                <a:solidFill>
                  <a:schemeClr val="tx1"/>
                </a:solidFill>
                <a:sym typeface="Courier New" charset="0"/>
              </a:rPr>
              <a:t>	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	u++; </a:t>
            </a:r>
            <a:r>
              <a:rPr lang="en-US" altLang="en-US" sz="2000" dirty="0" err="1" smtClean="0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++;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	    }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	}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000" dirty="0" smtClean="0">
                <a:solidFill>
                  <a:schemeClr val="tx1"/>
                </a:solidFill>
                <a:sym typeface="Courier New" charset="0"/>
              </a:rPr>
              <a:t>} </a:t>
            </a:r>
          </a:p>
          <a:p>
            <a:pPr eaLnBrk="1" hangingPunct="1">
              <a:spcBef>
                <a:spcPts val="350"/>
              </a:spcBef>
            </a:pPr>
            <a:endParaRPr lang="en-US" altLang="en-US" sz="2300" dirty="0" smtClean="0">
              <a:solidFill>
                <a:schemeClr val="tx1"/>
              </a:solidFill>
              <a:sym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</a:t>
            </a:r>
            <a:endParaRPr lang="en-US" dirty="0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5257801" y="2286000"/>
            <a:ext cx="1371600" cy="461963"/>
            <a:chOff x="1378795" y="3886200"/>
            <a:chExt cx="893430" cy="461963"/>
          </a:xfrm>
        </p:grpSpPr>
        <p:sp>
          <p:nvSpPr>
            <p:cNvPr id="30" name="Rectangle 30"/>
            <p:cNvSpPr>
              <a:spLocks/>
            </p:cNvSpPr>
            <p:nvPr/>
          </p:nvSpPr>
          <p:spPr bwMode="auto">
            <a:xfrm>
              <a:off x="1550143" y="3962400"/>
              <a:ext cx="722082" cy="369332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40639" bIns="0">
              <a:spAutoFit/>
            </a:bodyPr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800000"/>
                  </a:solidFill>
                  <a:ea typeface="Times New Roman" charset="0"/>
                  <a:cs typeface="Times New Roman" charset="0"/>
                  <a:sym typeface="Courier New" charset="0"/>
                </a:rPr>
                <a:t>  </a:t>
              </a:r>
              <a:r>
                <a:rPr lang="en-US" altLang="en-US" dirty="0" smtClean="0">
                  <a:solidFill>
                    <a:srgbClr val="800000"/>
                  </a:solidFill>
                  <a:ea typeface="Times New Roman" charset="0"/>
                  <a:cs typeface="Times New Roman" charset="0"/>
                  <a:sym typeface="Courier New" charset="0"/>
                </a:rPr>
                <a:t>sorted</a:t>
              </a:r>
              <a:endParaRPr lang="en-US" altLang="en-US" dirty="0">
                <a:solidFill>
                  <a:srgbClr val="800000"/>
                </a:solidFill>
                <a:ea typeface="Times New Roman" charset="0"/>
                <a:cs typeface="Times New Roman" charset="0"/>
                <a:sym typeface="Courier New" charset="0"/>
              </a:endParaRPr>
            </a:p>
          </p:txBody>
        </p:sp>
        <p:sp>
          <p:nvSpPr>
            <p:cNvPr id="45" name="TextBox 11"/>
            <p:cNvSpPr txBox="1">
              <a:spLocks noChangeArrowheads="1"/>
            </p:cNvSpPr>
            <p:nvPr/>
          </p:nvSpPr>
          <p:spPr bwMode="auto">
            <a:xfrm>
              <a:off x="1378795" y="3886200"/>
              <a:ext cx="2481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c</a:t>
              </a:r>
            </a:p>
          </p:txBody>
        </p:sp>
      </p:grpSp>
      <p:sp>
        <p:nvSpPr>
          <p:cNvPr id="46" name="Rectangle 1"/>
          <p:cNvSpPr>
            <a:spLocks/>
          </p:cNvSpPr>
          <p:nvPr/>
        </p:nvSpPr>
        <p:spPr bwMode="auto">
          <a:xfrm>
            <a:off x="5638800" y="3287713"/>
            <a:ext cx="2514600" cy="369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>
            <a:spAutoFit/>
          </a:bodyPr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sym typeface="Courier New" charset="0"/>
              </a:rPr>
              <a:t>  </a:t>
            </a:r>
            <a:r>
              <a:rPr lang="en-US" altLang="en-US" dirty="0" smtClean="0">
                <a:solidFill>
                  <a:srgbClr val="800000"/>
                </a:solidFill>
                <a:sym typeface="Courier New" charset="0"/>
              </a:rPr>
              <a:t>        sorted</a:t>
            </a:r>
            <a:endParaRPr lang="en-US" altLang="en-US" dirty="0">
              <a:solidFill>
                <a:srgbClr val="800000"/>
              </a:solidFill>
              <a:sym typeface="Courier New" charset="0"/>
            </a:endParaRPr>
          </a:p>
        </p:txBody>
      </p: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6705600" y="1976437"/>
            <a:ext cx="2514600" cy="771228"/>
            <a:chOff x="3810000" y="1976437"/>
            <a:chExt cx="2514600" cy="771228"/>
          </a:xfrm>
        </p:grpSpPr>
        <p:grpSp>
          <p:nvGrpSpPr>
            <p:cNvPr id="48" name="Group 4"/>
            <p:cNvGrpSpPr>
              <a:grpSpLocks/>
            </p:cNvGrpSpPr>
            <p:nvPr/>
          </p:nvGrpSpPr>
          <p:grpSpPr bwMode="auto">
            <a:xfrm>
              <a:off x="4114799" y="2362200"/>
              <a:ext cx="1881188" cy="381000"/>
              <a:chOff x="1066799" y="4795837"/>
              <a:chExt cx="1881188" cy="381000"/>
            </a:xfrm>
          </p:grpSpPr>
          <p:sp>
            <p:nvSpPr>
              <p:cNvPr id="51" name="Rectangle 1"/>
              <p:cNvSpPr>
                <a:spLocks/>
              </p:cNvSpPr>
              <p:nvPr/>
            </p:nvSpPr>
            <p:spPr bwMode="auto">
              <a:xfrm>
                <a:off x="1066799" y="4800600"/>
                <a:ext cx="1881188" cy="36933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40639" bIns="0">
                <a:spAutoFit/>
              </a:bodyPr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>
                    <a:solidFill>
                      <a:srgbClr val="800000"/>
                    </a:solidFill>
                    <a:latin typeface="Courier New" charset="0"/>
                    <a:sym typeface="Courier New" charset="0"/>
                  </a:rPr>
                  <a:t>  </a:t>
                </a:r>
                <a:r>
                  <a:rPr lang="en-US" altLang="en-US" smtClean="0">
                    <a:solidFill>
                      <a:srgbClr val="800000"/>
                    </a:solidFill>
                    <a:ea typeface="Times New Roman" charset="0"/>
                    <a:cs typeface="Times New Roman" charset="0"/>
                    <a:sym typeface="Courier New" charset="0"/>
                  </a:rPr>
                  <a:t>?      </a:t>
                </a:r>
                <a:r>
                  <a:rPr lang="en-US" altLang="en-US" dirty="0" smtClean="0">
                    <a:solidFill>
                      <a:srgbClr val="800000"/>
                    </a:solidFill>
                    <a:ea typeface="Times New Roman" charset="0"/>
                    <a:cs typeface="Times New Roman" charset="0"/>
                    <a:sym typeface="Courier New" charset="0"/>
                  </a:rPr>
                  <a:t>sorted</a:t>
                </a:r>
                <a:endParaRPr lang="en-US" altLang="en-US" b="1" dirty="0">
                  <a:solidFill>
                    <a:srgbClr val="0033CC"/>
                  </a:solidFill>
                  <a:ea typeface="Times New Roman" charset="0"/>
                  <a:cs typeface="Times New Roman" charset="0"/>
                  <a:sym typeface="Courier New" charset="0"/>
                </a:endParaRPr>
              </a:p>
            </p:txBody>
          </p:sp>
          <p:cxnSp>
            <p:nvCxnSpPr>
              <p:cNvPr id="52" name="Straight Connector 51"/>
              <p:cNvCxnSpPr>
                <a:cxnSpLocks noChangeShapeType="1"/>
              </p:cNvCxnSpPr>
              <p:nvPr/>
            </p:nvCxnSpPr>
            <p:spPr bwMode="auto">
              <a:xfrm>
                <a:off x="1905000" y="4795837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9" name="TextBox 22"/>
            <p:cNvSpPr txBox="1">
              <a:spLocks noChangeArrowheads="1"/>
            </p:cNvSpPr>
            <p:nvPr/>
          </p:nvSpPr>
          <p:spPr bwMode="auto">
            <a:xfrm>
              <a:off x="3810000" y="228600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50" name="TextBox 35"/>
            <p:cNvSpPr txBox="1">
              <a:spLocks noChangeArrowheads="1"/>
            </p:cNvSpPr>
            <p:nvPr/>
          </p:nvSpPr>
          <p:spPr bwMode="auto">
            <a:xfrm>
              <a:off x="4038600" y="1976437"/>
              <a:ext cx="2286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h       </a:t>
              </a:r>
              <a:r>
                <a:rPr lang="en-US" altLang="en-US" dirty="0" smtClean="0"/>
                <a:t>t            </a:t>
              </a:r>
              <a:r>
                <a:rPr lang="en-US" altLang="en-US" dirty="0"/>
                <a:t>k</a:t>
              </a:r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4876800" y="4110010"/>
            <a:ext cx="5765799" cy="766789"/>
            <a:chOff x="1066800" y="3886414"/>
            <a:chExt cx="5765799" cy="766251"/>
          </a:xfrm>
        </p:grpSpPr>
        <p:grpSp>
          <p:nvGrpSpPr>
            <p:cNvPr id="54" name="Group 39"/>
            <p:cNvGrpSpPr>
              <a:grpSpLocks/>
            </p:cNvGrpSpPr>
            <p:nvPr/>
          </p:nvGrpSpPr>
          <p:grpSpPr bwMode="auto">
            <a:xfrm>
              <a:off x="1066800" y="3886414"/>
              <a:ext cx="5765799" cy="766251"/>
              <a:chOff x="3872349" y="1981414"/>
              <a:chExt cx="4717473" cy="766251"/>
            </a:xfrm>
          </p:grpSpPr>
          <p:sp>
            <p:nvSpPr>
              <p:cNvPr id="56" name="Rectangle 1"/>
              <p:cNvSpPr>
                <a:spLocks/>
              </p:cNvSpPr>
              <p:nvPr/>
            </p:nvSpPr>
            <p:spPr bwMode="auto">
              <a:xfrm>
                <a:off x="4066311" y="2366963"/>
                <a:ext cx="2424545" cy="36933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40639" bIns="0">
                <a:spAutoFit/>
              </a:bodyPr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dirty="0" smtClean="0">
                    <a:solidFill>
                      <a:srgbClr val="800000"/>
                    </a:solidFill>
                    <a:ea typeface="Times New Roman" charset="0"/>
                    <a:cs typeface="Times New Roman" charset="0"/>
                    <a:sym typeface="Courier New" charset="0"/>
                  </a:rPr>
                  <a:t>     sorted          sorted</a:t>
                </a:r>
                <a:endParaRPr lang="en-US" altLang="en-US" b="1" dirty="0">
                  <a:solidFill>
                    <a:srgbClr val="0033CC"/>
                  </a:solidFill>
                  <a:ea typeface="Times New Roman" charset="0"/>
                  <a:cs typeface="Times New Roman" charset="0"/>
                  <a:sym typeface="Courier New" charset="0"/>
                </a:endParaRPr>
              </a:p>
            </p:txBody>
          </p:sp>
          <p:sp>
            <p:nvSpPr>
              <p:cNvPr id="57" name="TextBox 22"/>
              <p:cNvSpPr txBox="1">
                <a:spLocks noChangeArrowheads="1"/>
              </p:cNvSpPr>
              <p:nvPr/>
            </p:nvSpPr>
            <p:spPr bwMode="auto">
              <a:xfrm>
                <a:off x="3872349" y="22860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c</a:t>
                </a:r>
              </a:p>
            </p:txBody>
          </p:sp>
          <p:sp>
            <p:nvSpPr>
              <p:cNvPr id="58" name="TextBox 35"/>
              <p:cNvSpPr txBox="1">
                <a:spLocks noChangeArrowheads="1"/>
              </p:cNvSpPr>
              <p:nvPr/>
            </p:nvSpPr>
            <p:spPr bwMode="auto">
              <a:xfrm>
                <a:off x="4017822" y="1981414"/>
                <a:ext cx="4572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0                 </a:t>
                </a:r>
                <a:r>
                  <a:rPr lang="en-US" altLang="en-US" smtClean="0"/>
                  <a:t> </a:t>
                </a:r>
                <a:r>
                  <a:rPr lang="en-US" altLang="en-US" dirty="0" err="1" smtClean="0"/>
                  <a:t>i</a:t>
                </a:r>
                <a:r>
                  <a:rPr lang="en-US" altLang="en-US" dirty="0" smtClean="0"/>
                  <a:t>                  </a:t>
                </a:r>
                <a:r>
                  <a:rPr lang="en-US" altLang="en-US" dirty="0" err="1"/>
                  <a:t>c.length</a:t>
                </a:r>
                <a:endParaRPr lang="en-US" altLang="en-US" dirty="0"/>
              </a:p>
            </p:txBody>
          </p:sp>
        </p:grpSp>
        <p:cxnSp>
          <p:nvCxnSpPr>
            <p:cNvPr id="55" name="Straight Connector 54"/>
            <p:cNvCxnSpPr>
              <a:cxnSpLocks noChangeShapeType="1"/>
            </p:cNvCxnSpPr>
            <p:nvPr/>
          </p:nvCxnSpPr>
          <p:spPr bwMode="auto">
            <a:xfrm>
              <a:off x="2819400" y="4267174"/>
              <a:ext cx="0" cy="3807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9" name="TextBox 11"/>
          <p:cNvSpPr txBox="1">
            <a:spLocks noChangeArrowheads="1"/>
          </p:cNvSpPr>
          <p:nvPr/>
        </p:nvSpPr>
        <p:spPr bwMode="auto">
          <a:xfrm>
            <a:off x="4548187" y="3962400"/>
            <a:ext cx="66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/>
              <a:t>inv</a:t>
            </a:r>
            <a:r>
              <a:rPr lang="en-US" altLang="en-US" dirty="0" smtClean="0"/>
              <a:t>:</a:t>
            </a:r>
            <a:endParaRPr lang="en-US" altLang="en-US" dirty="0"/>
          </a:p>
        </p:txBody>
      </p:sp>
      <p:sp>
        <p:nvSpPr>
          <p:cNvPr id="61" name="TextBox 35"/>
          <p:cNvSpPr txBox="1">
            <a:spLocks noChangeArrowheads="1"/>
          </p:cNvSpPr>
          <p:nvPr/>
        </p:nvSpPr>
        <p:spPr bwMode="auto">
          <a:xfrm>
            <a:off x="5410200" y="1981200"/>
            <a:ext cx="160019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0      </a:t>
            </a:r>
            <a:r>
              <a:rPr lang="en-US" altLang="en-US" dirty="0" smtClean="0"/>
              <a:t>  t-h </a:t>
            </a:r>
            <a:endParaRPr lang="en-US" altLang="en-US" dirty="0"/>
          </a:p>
        </p:txBody>
      </p:sp>
      <p:sp>
        <p:nvSpPr>
          <p:cNvPr id="62" name="TextBox 2"/>
          <p:cNvSpPr txBox="1">
            <a:spLocks noChangeArrowheads="1"/>
          </p:cNvSpPr>
          <p:nvPr/>
        </p:nvSpPr>
        <p:spPr bwMode="auto">
          <a:xfrm>
            <a:off x="4670425" y="2281238"/>
            <a:ext cx="663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pre:</a:t>
            </a:r>
          </a:p>
        </p:txBody>
      </p:sp>
      <p:sp>
        <p:nvSpPr>
          <p:cNvPr id="63" name="TextBox 12"/>
          <p:cNvSpPr txBox="1">
            <a:spLocks noChangeArrowheads="1"/>
          </p:cNvSpPr>
          <p:nvPr/>
        </p:nvSpPr>
        <p:spPr bwMode="auto">
          <a:xfrm>
            <a:off x="10948987" y="2286000"/>
            <a:ext cx="1928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x, y are sorted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648200" y="3200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post: b</a:t>
            </a:r>
          </a:p>
        </p:txBody>
      </p:sp>
      <p:sp>
        <p:nvSpPr>
          <p:cNvPr id="65" name="TextBox 35"/>
          <p:cNvSpPr txBox="1">
            <a:spLocks noChangeArrowheads="1"/>
          </p:cNvSpPr>
          <p:nvPr/>
        </p:nvSpPr>
        <p:spPr bwMode="auto">
          <a:xfrm>
            <a:off x="5562600" y="28956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h                          </a:t>
            </a:r>
            <a:r>
              <a:rPr lang="en-US" altLang="en-US" smtClean="0"/>
              <a:t>     </a:t>
            </a:r>
            <a:r>
              <a:rPr lang="en-US" altLang="en-US" dirty="0"/>
              <a:t>k</a:t>
            </a:r>
          </a:p>
        </p:txBody>
      </p: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4749800" y="5100772"/>
            <a:ext cx="4546600" cy="766628"/>
            <a:chOff x="1143000" y="4800708"/>
            <a:chExt cx="4546600" cy="766357"/>
          </a:xfrm>
        </p:grpSpPr>
        <p:cxnSp>
          <p:nvCxnSpPr>
            <p:cNvPr id="67" name="Straight Connector 66"/>
            <p:cNvCxnSpPr>
              <a:cxnSpLocks noChangeShapeType="1"/>
            </p:cNvCxnSpPr>
            <p:nvPr/>
          </p:nvCxnSpPr>
          <p:spPr bwMode="auto">
            <a:xfrm>
              <a:off x="3962400" y="5181438"/>
              <a:ext cx="0" cy="3808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8" name="Group 23"/>
            <p:cNvGrpSpPr>
              <a:grpSpLocks/>
            </p:cNvGrpSpPr>
            <p:nvPr/>
          </p:nvGrpSpPr>
          <p:grpSpPr bwMode="auto">
            <a:xfrm>
              <a:off x="1143000" y="4800708"/>
              <a:ext cx="4546600" cy="766357"/>
              <a:chOff x="1143000" y="4800708"/>
              <a:chExt cx="4546600" cy="766357"/>
            </a:xfrm>
          </p:grpSpPr>
          <p:sp>
            <p:nvSpPr>
              <p:cNvPr id="69" name="TextBox 15"/>
              <p:cNvSpPr txBox="1">
                <a:spLocks noChangeArrowheads="1"/>
              </p:cNvSpPr>
              <p:nvPr/>
            </p:nvSpPr>
            <p:spPr bwMode="auto">
              <a:xfrm>
                <a:off x="4114800" y="5105400"/>
                <a:ext cx="936475" cy="4615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mtClean="0">
                    <a:solidFill>
                      <a:srgbClr val="800000"/>
                    </a:solidFill>
                  </a:rPr>
                  <a:t>sorted</a:t>
                </a:r>
                <a:endParaRPr lang="en-US" altLang="en-US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70" name="Group 54"/>
              <p:cNvGrpSpPr>
                <a:grpSpLocks/>
              </p:cNvGrpSpPr>
              <p:nvPr/>
            </p:nvGrpSpPr>
            <p:grpSpPr bwMode="auto">
              <a:xfrm>
                <a:off x="1143000" y="4800708"/>
                <a:ext cx="4546600" cy="766357"/>
                <a:chOff x="990600" y="3886308"/>
                <a:chExt cx="4546600" cy="766357"/>
              </a:xfrm>
            </p:grpSpPr>
            <p:grpSp>
              <p:nvGrpSpPr>
                <p:cNvPr id="71" name="Group 55"/>
                <p:cNvGrpSpPr>
                  <a:grpSpLocks/>
                </p:cNvGrpSpPr>
                <p:nvPr/>
              </p:nvGrpSpPr>
              <p:grpSpPr bwMode="auto">
                <a:xfrm>
                  <a:off x="990600" y="3886308"/>
                  <a:ext cx="4546600" cy="766357"/>
                  <a:chOff x="3810000" y="1981308"/>
                  <a:chExt cx="3719945" cy="766357"/>
                </a:xfrm>
              </p:grpSpPr>
              <p:sp>
                <p:nvSpPr>
                  <p:cNvPr id="73" name="Rectangle 1"/>
                  <p:cNvSpPr>
                    <a:spLocks/>
                  </p:cNvSpPr>
                  <p:nvPr/>
                </p:nvSpPr>
                <p:spPr bwMode="auto">
                  <a:xfrm>
                    <a:off x="4045524" y="2366963"/>
                    <a:ext cx="3008933" cy="369332"/>
                  </a:xfrm>
                  <a:prstGeom prst="rect">
                    <a:avLst/>
                  </a:prstGeom>
                  <a:no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 lIns="0" tIns="0" rIns="40639" bIns="0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>
                        <a:solidFill>
                          <a:srgbClr val="800000"/>
                        </a:solidFill>
                        <a:ea typeface="Times New Roman" charset="0"/>
                        <a:cs typeface="Times New Roman" charset="0"/>
                        <a:sym typeface="Courier New" charset="0"/>
                      </a:rPr>
                      <a:t>   </a:t>
                    </a:r>
                    <a:r>
                      <a:rPr lang="en-US" altLang="en-US" dirty="0" smtClean="0">
                        <a:solidFill>
                          <a:srgbClr val="800000"/>
                        </a:solidFill>
                        <a:ea typeface="Times New Roman" charset="0"/>
                        <a:cs typeface="Times New Roman" charset="0"/>
                        <a:sym typeface="Courier New" charset="0"/>
                      </a:rPr>
                      <a:t>sorted            ?   </a:t>
                    </a:r>
                    <a:endParaRPr lang="en-US" altLang="en-US" b="1" dirty="0">
                      <a:solidFill>
                        <a:srgbClr val="0033CC"/>
                      </a:solidFill>
                      <a:ea typeface="Times New Roman" charset="0"/>
                      <a:cs typeface="Times New Roman" charset="0"/>
                      <a:sym typeface="Courier New" charset="0"/>
                    </a:endParaRPr>
                  </a:p>
                </p:txBody>
              </p:sp>
              <p:sp>
                <p:nvSpPr>
                  <p:cNvPr id="74" name="Text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0000" y="22860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</a:t>
                    </a:r>
                  </a:p>
                </p:txBody>
              </p:sp>
              <p:sp>
                <p:nvSpPr>
                  <p:cNvPr id="75" name="Text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97036" y="1981308"/>
                    <a:ext cx="3532909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h                 u            </a:t>
                    </a:r>
                    <a:r>
                      <a:rPr lang="en-US" altLang="en-US" dirty="0" smtClean="0"/>
                      <a:t>v             </a:t>
                    </a:r>
                    <a:r>
                      <a:rPr lang="en-US" altLang="en-US" dirty="0"/>
                      <a:t>k</a:t>
                    </a:r>
                  </a:p>
                </p:txBody>
              </p:sp>
            </p:grpSp>
            <p:cxnSp>
              <p:nvCxnSpPr>
                <p:cNvPr id="72" name="Straight Connector 71"/>
                <p:cNvCxnSpPr>
                  <a:cxnSpLocks noChangeShapeType="1"/>
                </p:cNvCxnSpPr>
                <p:nvPr/>
              </p:nvCxnSpPr>
              <p:spPr bwMode="auto">
                <a:xfrm>
                  <a:off x="2717799" y="4267038"/>
                  <a:ext cx="0" cy="38086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7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698518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7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7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It's on Tuesday Evening (3/13)</a:t>
            </a:r>
          </a:p>
          <a:p>
            <a:r>
              <a:rPr lang="en-US" dirty="0" smtClean="0"/>
              <a:t>Two Sessions:</a:t>
            </a:r>
          </a:p>
          <a:p>
            <a:pPr lvl="1"/>
            <a:r>
              <a:rPr lang="en-US" dirty="0" smtClean="0"/>
              <a:t>5:30-7:00PM</a:t>
            </a:r>
            <a:r>
              <a:rPr lang="en-US" dirty="0"/>
              <a:t>: </a:t>
            </a:r>
            <a:r>
              <a:rPr lang="en-US" dirty="0" err="1" smtClean="0"/>
              <a:t>netid</a:t>
            </a:r>
            <a:r>
              <a:rPr lang="en-US" dirty="0" smtClean="0"/>
              <a:t> aa..</a:t>
            </a:r>
            <a:r>
              <a:rPr lang="en-US" dirty="0" err="1" smtClean="0"/>
              <a:t>ks</a:t>
            </a:r>
            <a:endParaRPr lang="en-US" dirty="0"/>
          </a:p>
          <a:p>
            <a:pPr lvl="1"/>
            <a:r>
              <a:rPr lang="en-US" dirty="0" smtClean="0"/>
              <a:t>7:30-9:00PM</a:t>
            </a:r>
            <a:r>
              <a:rPr lang="en-US" dirty="0"/>
              <a:t>: </a:t>
            </a:r>
            <a:r>
              <a:rPr lang="en-US" dirty="0" err="1" smtClean="0"/>
              <a:t>netid</a:t>
            </a:r>
            <a:r>
              <a:rPr lang="en-US" dirty="0" smtClean="0"/>
              <a:t> </a:t>
            </a:r>
            <a:r>
              <a:rPr lang="en-US" dirty="0" err="1" smtClean="0"/>
              <a:t>kt</a:t>
            </a:r>
            <a:r>
              <a:rPr lang="en-US" dirty="0" smtClean="0"/>
              <a:t>..</a:t>
            </a:r>
            <a:r>
              <a:rPr lang="en-US" dirty="0" err="1" smtClean="0"/>
              <a:t>zz</a:t>
            </a:r>
            <a:endParaRPr lang="en-US" dirty="0" smtClean="0"/>
          </a:p>
          <a:p>
            <a:pPr lvl="1"/>
            <a:r>
              <a:rPr lang="en-US" dirty="0" smtClean="0"/>
              <a:t>If you have a conflict with your assigned time but can make the other time, fill out conflict assignment on CMS BY TOMORROW</a:t>
            </a:r>
          </a:p>
          <a:p>
            <a:r>
              <a:rPr lang="en-US" dirty="0" smtClean="0"/>
              <a:t>Three Rooms:</a:t>
            </a:r>
          </a:p>
          <a:p>
            <a:pPr lvl="1"/>
            <a:r>
              <a:rPr lang="en-US" dirty="0" smtClean="0"/>
              <a:t>We will email you Tuesday morning with your room</a:t>
            </a:r>
          </a:p>
          <a:p>
            <a:r>
              <a:rPr lang="en-US" dirty="0" smtClean="0"/>
              <a:t>Bring your Cornell ID!!!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8DC569-82C3-0D4C-AAAF-D935FD2F594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6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altLang="en-US" sz="3200">
                <a:solidFill>
                  <a:srgbClr val="800000"/>
                </a:solidFill>
                <a:ea typeface="MS PGothic" charset="-128"/>
              </a:rPr>
              <a:t>Mergesort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074025" cy="449580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en-US">
                <a:ea typeface="MS PGothic" charset="-128"/>
              </a:rPr>
              <a:t>/** Sort b[h..k] */</a:t>
            </a:r>
          </a:p>
          <a:p>
            <a:pPr marL="0" indent="0">
              <a:buFont typeface="Wingdings" charset="2"/>
              <a:buNone/>
            </a:pPr>
            <a:r>
              <a:rPr lang="en-US" altLang="en-US">
                <a:ea typeface="MS PGothic" charset="-128"/>
              </a:rPr>
              <a:t>public static void mergesort(int[] b, int h, int k]) {</a:t>
            </a:r>
          </a:p>
          <a:p>
            <a:pPr marL="0" indent="0">
              <a:buFont typeface="Wingdings" charset="2"/>
              <a:buNone/>
            </a:pPr>
            <a:r>
              <a:rPr lang="en-US" altLang="en-US">
                <a:ea typeface="MS PGothic" charset="-128"/>
              </a:rPr>
              <a:t>    if (size b[h..k] &lt; 2)   </a:t>
            </a:r>
          </a:p>
          <a:p>
            <a:pPr marL="0" indent="0">
              <a:buFont typeface="Wingdings" charset="2"/>
              <a:buNone/>
            </a:pPr>
            <a:r>
              <a:rPr lang="en-US" altLang="en-US">
                <a:ea typeface="MS PGothic" charset="-128"/>
              </a:rPr>
              <a:t>         return;</a:t>
            </a:r>
          </a:p>
          <a:p>
            <a:pPr marL="0" indent="0">
              <a:buFont typeface="Wingdings" charset="2"/>
              <a:buNone/>
            </a:pPr>
            <a:r>
              <a:rPr lang="en-US" altLang="en-US">
                <a:ea typeface="MS PGothic" charset="-128"/>
              </a:rPr>
              <a:t>    int t= (h+k)/2;</a:t>
            </a:r>
          </a:p>
          <a:p>
            <a:pPr marL="0" indent="0">
              <a:buFont typeface="Wingdings" charset="2"/>
              <a:buNone/>
            </a:pPr>
            <a:r>
              <a:rPr lang="en-US" altLang="en-US">
                <a:ea typeface="MS PGothic" charset="-128"/>
              </a:rPr>
              <a:t>    mergesort(b, h, t);</a:t>
            </a:r>
          </a:p>
          <a:p>
            <a:pPr marL="0" indent="0">
              <a:buFont typeface="Wingdings" charset="2"/>
              <a:buNone/>
            </a:pPr>
            <a:r>
              <a:rPr lang="en-US" altLang="en-US">
                <a:ea typeface="MS PGothic" charset="-128"/>
              </a:rPr>
              <a:t>    mergesort(b, t+1, k);</a:t>
            </a:r>
          </a:p>
          <a:p>
            <a:pPr marL="0" indent="0">
              <a:buFont typeface="Wingdings" charset="2"/>
              <a:buNone/>
            </a:pPr>
            <a:r>
              <a:rPr lang="en-US" altLang="en-US">
                <a:ea typeface="MS PGothic" charset="-128"/>
              </a:rPr>
              <a:t>    merge(b, h, t, k);</a:t>
            </a:r>
          </a:p>
          <a:p>
            <a:pPr marL="0" indent="0">
              <a:buFont typeface="Wingdings" charset="2"/>
              <a:buNone/>
            </a:pPr>
            <a:r>
              <a:rPr lang="en-US" altLang="en-US">
                <a:ea typeface="MS PGothic" charset="-128"/>
              </a:rPr>
              <a:t>}</a:t>
            </a:r>
          </a:p>
          <a:p>
            <a:pPr marL="0" indent="0">
              <a:buFont typeface="Wingdings" charset="2"/>
              <a:buNone/>
            </a:pPr>
            <a:endParaRPr lang="en-US" altLang="en-US">
              <a:ea typeface="MS PGothic" charset="-128"/>
            </a:endParaRPr>
          </a:p>
          <a:p>
            <a:pPr marL="0" indent="0">
              <a:buFont typeface="Wingdings" charset="2"/>
              <a:buNone/>
            </a:pPr>
            <a:endParaRPr lang="en-US" altLang="en-US">
              <a:ea typeface="MS PGothic" charset="-128"/>
            </a:endParaRPr>
          </a:p>
          <a:p>
            <a:pPr marL="0" indent="0">
              <a:buFont typeface="Wingdings" charset="2"/>
              <a:buNone/>
            </a:pPr>
            <a:endParaRPr lang="en-US" altLang="en-US">
              <a:ea typeface="MS PGothic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EDC8AF0-DC1F-0148-BBF1-A9DD9E290613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419600" y="3276600"/>
            <a:ext cx="4038600" cy="919163"/>
            <a:chOff x="1676400" y="2362200"/>
            <a:chExt cx="4038600" cy="918865"/>
          </a:xfrm>
        </p:grpSpPr>
        <p:sp>
          <p:nvSpPr>
            <p:cNvPr id="54284" name="TextBox 1"/>
            <p:cNvSpPr txBox="1">
              <a:spLocks noChangeArrowheads="1"/>
            </p:cNvSpPr>
            <p:nvPr/>
          </p:nvSpPr>
          <p:spPr bwMode="auto">
            <a:xfrm>
              <a:off x="1676400" y="2819400"/>
              <a:ext cx="3962400" cy="461665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                   </a:t>
              </a:r>
            </a:p>
          </p:txBody>
        </p:sp>
        <p:sp>
          <p:nvSpPr>
            <p:cNvPr id="54285" name="TextBox 2"/>
            <p:cNvSpPr txBox="1">
              <a:spLocks noChangeArrowheads="1"/>
            </p:cNvSpPr>
            <p:nvPr/>
          </p:nvSpPr>
          <p:spPr bwMode="auto">
            <a:xfrm>
              <a:off x="1676400" y="2362200"/>
              <a:ext cx="4038600" cy="461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h                     t                        k            </a:t>
              </a:r>
            </a:p>
          </p:txBody>
        </p:sp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>
              <a:off x="3733800" y="28192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419600" y="4343400"/>
            <a:ext cx="4038600" cy="1452563"/>
            <a:chOff x="4419600" y="4343400"/>
            <a:chExt cx="4038600" cy="1452562"/>
          </a:xfrm>
        </p:grpSpPr>
        <p:grpSp>
          <p:nvGrpSpPr>
            <p:cNvPr id="54280" name="Group 7"/>
            <p:cNvGrpSpPr>
              <a:grpSpLocks/>
            </p:cNvGrpSpPr>
            <p:nvPr/>
          </p:nvGrpSpPr>
          <p:grpSpPr bwMode="auto">
            <a:xfrm>
              <a:off x="4419600" y="4876800"/>
              <a:ext cx="4038600" cy="919162"/>
              <a:chOff x="1676400" y="2362200"/>
              <a:chExt cx="4038600" cy="918865"/>
            </a:xfrm>
          </p:grpSpPr>
          <p:sp>
            <p:nvSpPr>
              <p:cNvPr id="54282" name="TextBox 1"/>
              <p:cNvSpPr txBox="1">
                <a:spLocks noChangeArrowheads="1"/>
              </p:cNvSpPr>
              <p:nvPr/>
            </p:nvSpPr>
            <p:spPr bwMode="auto">
              <a:xfrm>
                <a:off x="1676400" y="2819400"/>
                <a:ext cx="3962400" cy="461665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    merged,   sorted                     </a:t>
                </a:r>
              </a:p>
            </p:txBody>
          </p:sp>
          <p:sp>
            <p:nvSpPr>
              <p:cNvPr id="54283" name="TextBox 2"/>
              <p:cNvSpPr txBox="1">
                <a:spLocks noChangeArrowheads="1"/>
              </p:cNvSpPr>
              <p:nvPr/>
            </p:nvSpPr>
            <p:spPr bwMode="auto">
              <a:xfrm>
                <a:off x="1676400" y="2362200"/>
                <a:ext cx="4038600" cy="461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h                                              k            </a:t>
                </a:r>
              </a:p>
            </p:txBody>
          </p:sp>
        </p:grpSp>
        <p:cxnSp>
          <p:nvCxnSpPr>
            <p:cNvPr id="9" name="Straight Arrow Connector 8"/>
            <p:cNvCxnSpPr>
              <a:cxnSpLocks noChangeShapeType="1"/>
            </p:cNvCxnSpPr>
            <p:nvPr/>
          </p:nvCxnSpPr>
          <p:spPr bwMode="auto">
            <a:xfrm>
              <a:off x="6477000" y="4343400"/>
              <a:ext cx="0" cy="914399"/>
            </a:xfrm>
            <a:prstGeom prst="straightConnector1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29200" y="3733800"/>
            <a:ext cx="941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sorted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3733800"/>
            <a:ext cx="941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sorted </a:t>
            </a:r>
          </a:p>
        </p:txBody>
      </p:sp>
    </p:spTree>
    <p:extLst>
      <p:ext uri="{BB962C8B-B14F-4D97-AF65-F5344CB8AC3E}">
        <p14:creationId xmlns:p14="http://schemas.microsoft.com/office/powerpoint/2010/main" val="194862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666588133"/>
                  </p:ext>
                </p:extLst>
              </p:nvPr>
            </p:nvGraphicFramePr>
            <p:xfrm>
              <a:off x="1173480" y="2021840"/>
              <a:ext cx="652272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630680"/>
                    <a:gridCol w="1630680"/>
                    <a:gridCol w="163068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 smtClean="0"/>
                            <a:t> t</a:t>
                          </a:r>
                          <a:r>
                            <a:rPr lang="en-US" baseline="0" dirty="0" smtClean="0"/>
                            <a:t>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0" baseline="0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baseline="0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charset="0"/>
                                  </a:rPr>
                                  <m:t>log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⁡(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666588133"/>
                  </p:ext>
                </p:extLst>
              </p:nvPr>
            </p:nvGraphicFramePr>
            <p:xfrm>
              <a:off x="1173480" y="2021840"/>
              <a:ext cx="652272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630680"/>
                    <a:gridCol w="1630680"/>
                    <a:gridCol w="163068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73" t="-108197" r="-201119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124" t="-108197" r="-101873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73" t="-208197" r="-20111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124" t="-208197" r="-10187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8DC569-82C3-0D4C-AAAF-D935FD2F5940}" type="slidenum">
              <a:rPr lang="en-US" altLang="en-US" smtClean="0"/>
              <a:pPr/>
              <a:t>21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98810806"/>
                  </p:ext>
                </p:extLst>
              </p:nvPr>
            </p:nvGraphicFramePr>
            <p:xfrm>
              <a:off x="1173480" y="2021840"/>
              <a:ext cx="652272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920240"/>
                    <a:gridCol w="1524000"/>
                    <a:gridCol w="1447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 smtClean="0"/>
                            <a:t> t</a:t>
                          </a:r>
                          <a:r>
                            <a:rPr lang="en-US" baseline="0" dirty="0" smtClean="0"/>
                            <a:t>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0" baseline="0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baseline="0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Selection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No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charset="0"/>
                                  </a:rPr>
                                  <m:t>log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⁡(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98810806"/>
                  </p:ext>
                </p:extLst>
              </p:nvPr>
            </p:nvGraphicFramePr>
            <p:xfrm>
              <a:off x="1173480" y="2021840"/>
              <a:ext cx="652272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920240"/>
                    <a:gridCol w="1524000"/>
                    <a:gridCol w="1447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5397" t="-108197" r="-15619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3600" t="-108197" r="-968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Selection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5397" t="-208197" r="-15619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3600" t="-208197" r="-968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No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5397" t="-308197" r="-15619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3600" t="-308197" r="-968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659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1628775"/>
          </a:xfrm>
        </p:spPr>
        <p:txBody>
          <a:bodyPr rIns="132080"/>
          <a:lstStyle/>
          <a:p>
            <a:pPr eaLnBrk="1" hangingPunct="1"/>
            <a:r>
              <a:rPr lang="en-US" altLang="en-US" sz="3200" b="1">
                <a:solidFill>
                  <a:srgbClr val="800000"/>
                </a:solidFill>
                <a:latin typeface="Courier New" charset="0"/>
                <a:ea typeface="MS PGothic" charset="-128"/>
                <a:sym typeface="Courier New" charset="0"/>
              </a:rPr>
              <a:t>QuickSort</a:t>
            </a:r>
            <a:endParaRPr lang="en-US" altLang="en-US" sz="3200" b="1">
              <a:solidFill>
                <a:srgbClr val="800000"/>
              </a:solidFill>
              <a:ea typeface="MS PGothic" charset="-128"/>
            </a:endParaRPr>
          </a:p>
        </p:txBody>
      </p:sp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F903DD2-41A9-B64E-847A-F901716338C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038600"/>
          </a:xfrm>
        </p:spPr>
        <p:txBody>
          <a:bodyPr rIns="132080"/>
          <a:lstStyle/>
          <a:p>
            <a:pPr marL="0" indent="0" eaLnBrk="1" hangingPunct="1">
              <a:buFont typeface="Wingdings" charset="2"/>
              <a:buNone/>
            </a:pPr>
            <a:r>
              <a:rPr lang="en-US" altLang="en-US" sz="2200">
                <a:solidFill>
                  <a:srgbClr val="800000"/>
                </a:solidFill>
                <a:latin typeface="Times New Roman" charset="0"/>
                <a:ea typeface="MS PGothic" charset="-128"/>
              </a:rPr>
              <a:t>Quicksort developed by Sir Tony Hoare (he was</a:t>
            </a:r>
            <a:br>
              <a:rPr lang="en-US" altLang="en-US" sz="2200">
                <a:solidFill>
                  <a:srgbClr val="800000"/>
                </a:solidFill>
                <a:latin typeface="Times New Roman" charset="0"/>
                <a:ea typeface="MS PGothic" charset="-128"/>
              </a:rPr>
            </a:br>
            <a:r>
              <a:rPr lang="en-US" altLang="en-US" sz="2200">
                <a:solidFill>
                  <a:srgbClr val="800000"/>
                </a:solidFill>
                <a:latin typeface="Times New Roman" charset="0"/>
                <a:ea typeface="MS PGothic" charset="-128"/>
              </a:rPr>
              <a:t>knighted by the Queen of England for his</a:t>
            </a:r>
            <a:br>
              <a:rPr lang="en-US" altLang="en-US" sz="2200">
                <a:solidFill>
                  <a:srgbClr val="800000"/>
                </a:solidFill>
                <a:latin typeface="Times New Roman" charset="0"/>
                <a:ea typeface="MS PGothic" charset="-128"/>
              </a:rPr>
            </a:br>
            <a:r>
              <a:rPr lang="en-US" altLang="en-US" sz="2200">
                <a:solidFill>
                  <a:srgbClr val="800000"/>
                </a:solidFill>
                <a:latin typeface="Times New Roman" charset="0"/>
                <a:ea typeface="MS PGothic" charset="-128"/>
              </a:rPr>
              <a:t>contributions to education and CS).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200">
                <a:solidFill>
                  <a:srgbClr val="800000"/>
                </a:solidFill>
                <a:latin typeface="Times New Roman" charset="0"/>
                <a:ea typeface="MS PGothic" charset="-128"/>
              </a:rPr>
              <a:t>83 years old.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200">
                <a:solidFill>
                  <a:srgbClr val="800000"/>
                </a:solidFill>
                <a:latin typeface="Times New Roman" charset="0"/>
                <a:ea typeface="MS PGothic" charset="-128"/>
              </a:rPr>
              <a:t>Developed Quicksort in 1958. But he could not</a:t>
            </a:r>
            <a:br>
              <a:rPr lang="en-US" altLang="en-US" sz="2200">
                <a:solidFill>
                  <a:srgbClr val="800000"/>
                </a:solidFill>
                <a:latin typeface="Times New Roman" charset="0"/>
                <a:ea typeface="MS PGothic" charset="-128"/>
              </a:rPr>
            </a:br>
            <a:r>
              <a:rPr lang="en-US" altLang="en-US" sz="2200">
                <a:solidFill>
                  <a:srgbClr val="800000"/>
                </a:solidFill>
                <a:latin typeface="Times New Roman" charset="0"/>
                <a:ea typeface="MS PGothic" charset="-128"/>
              </a:rPr>
              <a:t>explain it to his colleague, so he gave up on it.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200">
                <a:solidFill>
                  <a:srgbClr val="800000"/>
                </a:solidFill>
                <a:latin typeface="Times New Roman" charset="0"/>
                <a:ea typeface="MS PGothic" charset="-128"/>
              </a:rPr>
              <a:t>Later, he saw a draft of the new language Algol 58 (which became Algol 60). It had recursive procedures. First time in a procedural programming language. “Ah!,” he said. “I know how to write it better now.” 15 minutes later, his colleague also understood it.</a:t>
            </a:r>
            <a:endParaRPr lang="en-US" altLang="en-US" sz="2200">
              <a:latin typeface="Times New Roman" charset="0"/>
              <a:ea typeface="MS PGothic" charset="-128"/>
            </a:endParaRPr>
          </a:p>
        </p:txBody>
      </p:sp>
      <p:pic>
        <p:nvPicPr>
          <p:cNvPr id="44036" name="Picture 1" descr="ho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2600"/>
            <a:ext cx="2112963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01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68288"/>
            <a:ext cx="8229600" cy="950912"/>
          </a:xfrm>
        </p:spPr>
        <p:txBody>
          <a:bodyPr rIns="132080"/>
          <a:lstStyle/>
          <a:p>
            <a:pPr eaLnBrk="1" hangingPunct="1"/>
            <a:r>
              <a:rPr lang="en-US" altLang="en-US" sz="3200" b="1">
                <a:solidFill>
                  <a:srgbClr val="800000"/>
                </a:solidFill>
                <a:latin typeface="Courier New" charset="0"/>
                <a:ea typeface="MS PGothic" charset="-128"/>
                <a:sym typeface="Courier New" charset="0"/>
              </a:rPr>
              <a:t>Partition algorithm of quicksort</a:t>
            </a:r>
            <a:endParaRPr lang="en-US" altLang="en-US" sz="3200" b="1">
              <a:solidFill>
                <a:srgbClr val="800000"/>
              </a:solidFill>
              <a:latin typeface="Courier New" charset="0"/>
              <a:ea typeface="ヒラギノ角ゴ ProN W6" charset="-128"/>
              <a:sym typeface="Courier New" charset="0"/>
            </a:endParaRP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6B8ADF8-8269-8542-8769-1DA384DB6622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73213"/>
            <a:ext cx="7010400" cy="4622800"/>
          </a:xfrm>
        </p:spPr>
        <p:txBody>
          <a:bodyPr rIns="132080"/>
          <a:lstStyle/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solidFill>
                <a:srgbClr val="660066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latin typeface="Times New Roman"/>
              <a:cs typeface="Times New Roman"/>
            </a:endParaRP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>
              <a:latin typeface="Times New Roman"/>
              <a:ea typeface="ＭＳ Ｐゴシック" charset="0"/>
              <a:cs typeface="Times New Roman"/>
              <a:sym typeface="Courier New" charset="0"/>
            </a:endParaRP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b="1" dirty="0"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384175" lvl="1" indent="-320675" eaLnBrk="1" hangingPunct="1">
              <a:buFont typeface="Wingdings 2" charset="0"/>
              <a:buNone/>
              <a:defRPr/>
            </a:pPr>
            <a:r>
              <a:rPr lang="en-US" sz="2400" dirty="0">
                <a:latin typeface="Times New Roman"/>
                <a:ea typeface="ヒラギノ角ゴ ProN W6" charset="0"/>
                <a:cs typeface="Times New Roman"/>
                <a:sym typeface="Courier New" charset="0"/>
              </a:rPr>
              <a:t>S</a:t>
            </a:r>
            <a:r>
              <a:rPr lang="en-US" sz="2400" dirty="0" smtClean="0">
                <a:latin typeface="Times New Roman"/>
                <a:ea typeface="ヒラギノ角ゴ ProN W6" charset="0"/>
                <a:cs typeface="Times New Roman"/>
                <a:sym typeface="Courier New" charset="0"/>
              </a:rPr>
              <a:t>wap array values around until b[</a:t>
            </a:r>
            <a:r>
              <a:rPr lang="en-US" sz="2400" dirty="0" err="1" smtClean="0">
                <a:latin typeface="Times New Roman"/>
                <a:ea typeface="ヒラギノ角ゴ ProN W6" charset="0"/>
                <a:cs typeface="Times New Roman"/>
                <a:sym typeface="Courier New" charset="0"/>
              </a:rPr>
              <a:t>h..k</a:t>
            </a:r>
            <a:r>
              <a:rPr lang="en-US" sz="2400" dirty="0" smtClean="0">
                <a:latin typeface="Times New Roman"/>
                <a:ea typeface="ヒラギノ角ゴ ProN W6" charset="0"/>
                <a:cs typeface="Times New Roman"/>
                <a:sym typeface="Courier New" charset="0"/>
              </a:rPr>
              <a:t>] looks like this</a:t>
            </a:r>
            <a:r>
              <a:rPr lang="en-US" sz="2400" b="1" dirty="0" smtClean="0">
                <a:latin typeface="Times New Roman"/>
                <a:ea typeface="ヒラギノ角ゴ ProN W6" charset="0"/>
                <a:cs typeface="Times New Roman"/>
                <a:sym typeface="Courier New" charset="0"/>
              </a:rPr>
              <a:t>:</a:t>
            </a: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 smtClean="0">
              <a:latin typeface="Times New Roman"/>
              <a:ea typeface="ＭＳ Ｐゴシック" charset="0"/>
              <a:cs typeface="Times New Roman"/>
            </a:endParaRP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>
              <a:latin typeface="Times New Roman"/>
              <a:ea typeface="ＭＳ Ｐゴシック" charset="0"/>
              <a:cs typeface="Times New Roman"/>
            </a:endParaRP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 smtClean="0">
              <a:latin typeface="Times New Roman"/>
              <a:ea typeface="ＭＳ Ｐゴシック" charset="0"/>
              <a:cs typeface="Times New Roman"/>
            </a:endParaRP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>
              <a:latin typeface="Times New Roman"/>
              <a:ea typeface="ＭＳ Ｐゴシック" charset="0"/>
              <a:cs typeface="Times New Roman"/>
            </a:endParaRPr>
          </a:p>
        </p:txBody>
      </p:sp>
      <p:grpSp>
        <p:nvGrpSpPr>
          <p:cNvPr id="35844" name="Group 7"/>
          <p:cNvGrpSpPr>
            <a:grpSpLocks/>
          </p:cNvGrpSpPr>
          <p:nvPr/>
        </p:nvGrpSpPr>
        <p:grpSpPr bwMode="auto">
          <a:xfrm>
            <a:off x="1447800" y="2209800"/>
            <a:ext cx="4953000" cy="919163"/>
            <a:chOff x="1447800" y="2362200"/>
            <a:chExt cx="4953000" cy="918865"/>
          </a:xfrm>
        </p:grpSpPr>
        <p:sp>
          <p:nvSpPr>
            <p:cNvPr id="35853" name="TextBox 1"/>
            <p:cNvSpPr txBox="1">
              <a:spLocks noChangeArrowheads="1"/>
            </p:cNvSpPr>
            <p:nvPr/>
          </p:nvSpPr>
          <p:spPr bwMode="auto">
            <a:xfrm>
              <a:off x="1447800" y="2819400"/>
              <a:ext cx="4953000" cy="461665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x                          ?                     </a:t>
              </a:r>
            </a:p>
          </p:txBody>
        </p:sp>
        <p:sp>
          <p:nvSpPr>
            <p:cNvPr id="35854" name="TextBox 2"/>
            <p:cNvSpPr txBox="1">
              <a:spLocks noChangeArrowheads="1"/>
            </p:cNvSpPr>
            <p:nvPr/>
          </p:nvSpPr>
          <p:spPr bwMode="auto">
            <a:xfrm>
              <a:off x="1447800" y="2362200"/>
              <a:ext cx="4953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h   h+1                                                 k            </a:t>
              </a:r>
            </a:p>
          </p:txBody>
        </p:sp>
        <p:cxnSp>
          <p:nvCxnSpPr>
            <p:cNvPr id="7" name="Straight Connector 6"/>
            <p:cNvCxnSpPr>
              <a:cxnSpLocks noChangeShapeType="1"/>
            </p:cNvCxnSpPr>
            <p:nvPr/>
          </p:nvCxnSpPr>
          <p:spPr bwMode="auto">
            <a:xfrm>
              <a:off x="1828800" y="28192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5845" name="Group 11"/>
          <p:cNvGrpSpPr>
            <a:grpSpLocks/>
          </p:cNvGrpSpPr>
          <p:nvPr/>
        </p:nvGrpSpPr>
        <p:grpSpPr bwMode="auto">
          <a:xfrm>
            <a:off x="1447800" y="3962400"/>
            <a:ext cx="4953000" cy="919163"/>
            <a:chOff x="1447800" y="2362200"/>
            <a:chExt cx="4953000" cy="918865"/>
          </a:xfrm>
        </p:grpSpPr>
        <p:sp>
          <p:nvSpPr>
            <p:cNvPr id="35850" name="TextBox 12"/>
            <p:cNvSpPr txBox="1">
              <a:spLocks noChangeArrowheads="1"/>
            </p:cNvSpPr>
            <p:nvPr/>
          </p:nvSpPr>
          <p:spPr bwMode="auto">
            <a:xfrm>
              <a:off x="1447800" y="2819400"/>
              <a:ext cx="4953000" cy="461665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      &lt;= x                x           &gt;= x                                               </a:t>
              </a:r>
            </a:p>
          </p:txBody>
        </p:sp>
        <p:sp>
          <p:nvSpPr>
            <p:cNvPr id="35851" name="TextBox 13"/>
            <p:cNvSpPr txBox="1">
              <a:spLocks noChangeArrowheads="1"/>
            </p:cNvSpPr>
            <p:nvPr/>
          </p:nvSpPr>
          <p:spPr bwMode="auto">
            <a:xfrm>
              <a:off x="1447800" y="2362200"/>
              <a:ext cx="4953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h                              j                           k            </a:t>
              </a:r>
            </a:p>
          </p:txBody>
        </p: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>
              <a:off x="3810000" y="28192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42672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7" name="TextBox 1"/>
          <p:cNvSpPr txBox="1">
            <a:spLocks noChangeArrowheads="1"/>
          </p:cNvSpPr>
          <p:nvPr/>
        </p:nvSpPr>
        <p:spPr bwMode="auto">
          <a:xfrm>
            <a:off x="381000" y="2667000"/>
            <a:ext cx="66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3366FF"/>
                </a:solidFill>
              </a:rPr>
              <a:t>pre:</a:t>
            </a:r>
          </a:p>
        </p:txBody>
      </p:sp>
      <p:sp>
        <p:nvSpPr>
          <p:cNvPr id="35848" name="TextBox 18"/>
          <p:cNvSpPr txBox="1">
            <a:spLocks noChangeArrowheads="1"/>
          </p:cNvSpPr>
          <p:nvPr/>
        </p:nvSpPr>
        <p:spPr bwMode="auto">
          <a:xfrm>
            <a:off x="457200" y="4419600"/>
            <a:ext cx="78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3366FF"/>
                </a:solidFill>
              </a:rPr>
              <a:t>post:</a:t>
            </a:r>
          </a:p>
        </p:txBody>
      </p:sp>
      <p:sp>
        <p:nvSpPr>
          <p:cNvPr id="35849" name="TextBox 2"/>
          <p:cNvSpPr txBox="1">
            <a:spLocks noChangeArrowheads="1"/>
          </p:cNvSpPr>
          <p:nvPr/>
        </p:nvSpPr>
        <p:spPr bwMode="auto">
          <a:xfrm>
            <a:off x="7010400" y="2362200"/>
            <a:ext cx="1676400" cy="830263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/>
              <a:t>x is called the </a:t>
            </a:r>
            <a:r>
              <a:rPr lang="en-US" altLang="en-US">
                <a:solidFill>
                  <a:srgbClr val="800000"/>
                </a:solidFill>
              </a:rPr>
              <a:t>pivot</a:t>
            </a:r>
          </a:p>
        </p:txBody>
      </p:sp>
    </p:spTree>
    <p:extLst>
      <p:ext uri="{BB962C8B-B14F-4D97-AF65-F5344CB8AC3E}">
        <p14:creationId xmlns:p14="http://schemas.microsoft.com/office/powerpoint/2010/main" val="1180393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/>
          </p:cNvSpPr>
          <p:nvPr/>
        </p:nvSpPr>
        <p:spPr bwMode="auto">
          <a:xfrm>
            <a:off x="1654175" y="1738312"/>
            <a:ext cx="604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20</a:t>
            </a:r>
            <a:r>
              <a:rPr lang="en-US" altLang="en-US">
                <a:solidFill>
                  <a:srgbClr val="0033CC"/>
                </a:solidFill>
              </a:rPr>
              <a:t>   </a:t>
            </a:r>
            <a:r>
              <a:rPr lang="en-US" altLang="en-US">
                <a:solidFill>
                  <a:srgbClr val="FF0000"/>
                </a:solidFill>
              </a:rPr>
              <a:t>31   24</a:t>
            </a:r>
            <a:r>
              <a:rPr lang="en-US" altLang="en-US">
                <a:solidFill>
                  <a:srgbClr val="0033CC"/>
                </a:solidFill>
              </a:rPr>
              <a:t>  19  </a:t>
            </a:r>
            <a:r>
              <a:rPr lang="en-US" altLang="en-US">
                <a:solidFill>
                  <a:srgbClr val="FF0000"/>
                </a:solidFill>
              </a:rPr>
              <a:t>45   56</a:t>
            </a:r>
            <a:r>
              <a:rPr lang="en-US" altLang="en-US">
                <a:solidFill>
                  <a:srgbClr val="0033CC"/>
                </a:solidFill>
              </a:rPr>
              <a:t>    4    </a:t>
            </a:r>
            <a:r>
              <a:rPr lang="en-US" altLang="en-US">
                <a:solidFill>
                  <a:srgbClr val="FF0000"/>
                </a:solidFill>
              </a:rPr>
              <a:t>20</a:t>
            </a:r>
            <a:r>
              <a:rPr lang="en-US" altLang="en-US">
                <a:solidFill>
                  <a:srgbClr val="0033CC"/>
                </a:solidFill>
              </a:rPr>
              <a:t>    5    </a:t>
            </a:r>
            <a:r>
              <a:rPr lang="en-US" altLang="en-US">
                <a:solidFill>
                  <a:srgbClr val="FF0000"/>
                </a:solidFill>
              </a:rPr>
              <a:t>72 </a:t>
            </a:r>
            <a:r>
              <a:rPr lang="en-US" altLang="en-US">
                <a:solidFill>
                  <a:srgbClr val="0033CC"/>
                </a:solidFill>
              </a:rPr>
              <a:t> 14   </a:t>
            </a:r>
            <a:r>
              <a:rPr lang="en-US" altLang="en-US">
                <a:solidFill>
                  <a:srgbClr val="FF0000"/>
                </a:solidFill>
              </a:rPr>
              <a:t>99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97643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12B1977-5D52-3B47-8E23-242F8842B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6867" name="Rectangle 3"/>
          <p:cNvSpPr>
            <a:spLocks/>
          </p:cNvSpPr>
          <p:nvPr/>
        </p:nvSpPr>
        <p:spPr bwMode="auto">
          <a:xfrm>
            <a:off x="1563688" y="1687512"/>
            <a:ext cx="5175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2081213" y="1687512"/>
            <a:ext cx="519112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600325" y="1687512"/>
            <a:ext cx="5175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3117850" y="1687512"/>
            <a:ext cx="4635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71" name="Rectangle 7"/>
          <p:cNvSpPr>
            <a:spLocks/>
          </p:cNvSpPr>
          <p:nvPr/>
        </p:nvSpPr>
        <p:spPr bwMode="auto">
          <a:xfrm>
            <a:off x="3597275" y="1687512"/>
            <a:ext cx="5937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72" name="Rectangle 8"/>
          <p:cNvSpPr>
            <a:spLocks/>
          </p:cNvSpPr>
          <p:nvPr/>
        </p:nvSpPr>
        <p:spPr bwMode="auto">
          <a:xfrm>
            <a:off x="4191000" y="1687512"/>
            <a:ext cx="5334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73" name="Rectangle 9"/>
          <p:cNvSpPr>
            <a:spLocks/>
          </p:cNvSpPr>
          <p:nvPr/>
        </p:nvSpPr>
        <p:spPr bwMode="auto">
          <a:xfrm>
            <a:off x="4724400" y="1687512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74" name="Rectangle 10"/>
          <p:cNvSpPr>
            <a:spLocks/>
          </p:cNvSpPr>
          <p:nvPr/>
        </p:nvSpPr>
        <p:spPr bwMode="auto">
          <a:xfrm>
            <a:off x="5181600" y="1687512"/>
            <a:ext cx="5175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75" name="Rectangle 11"/>
          <p:cNvSpPr>
            <a:spLocks/>
          </p:cNvSpPr>
          <p:nvPr/>
        </p:nvSpPr>
        <p:spPr bwMode="auto">
          <a:xfrm>
            <a:off x="5707063" y="1687512"/>
            <a:ext cx="54133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76" name="Rectangle 12"/>
          <p:cNvSpPr>
            <a:spLocks/>
          </p:cNvSpPr>
          <p:nvPr/>
        </p:nvSpPr>
        <p:spPr bwMode="auto">
          <a:xfrm>
            <a:off x="6264275" y="1687512"/>
            <a:ext cx="5175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77" name="Rectangle 13"/>
          <p:cNvSpPr>
            <a:spLocks/>
          </p:cNvSpPr>
          <p:nvPr/>
        </p:nvSpPr>
        <p:spPr bwMode="auto">
          <a:xfrm>
            <a:off x="6781800" y="1687512"/>
            <a:ext cx="5175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36878" name="Rectangle 14"/>
          <p:cNvSpPr>
            <a:spLocks/>
          </p:cNvSpPr>
          <p:nvPr/>
        </p:nvSpPr>
        <p:spPr bwMode="auto">
          <a:xfrm>
            <a:off x="7299325" y="1688571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endParaRPr lang="fr-FR" alt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38200" y="2068512"/>
            <a:ext cx="1066800" cy="979488"/>
            <a:chOff x="0" y="0"/>
            <a:chExt cx="672" cy="617"/>
          </a:xfrm>
        </p:grpSpPr>
        <p:sp>
          <p:nvSpPr>
            <p:cNvPr id="36909" name="Line 16"/>
            <p:cNvSpPr>
              <a:spLocks noChangeShapeType="1"/>
            </p:cNvSpPr>
            <p:nvPr/>
          </p:nvSpPr>
          <p:spPr bwMode="auto">
            <a:xfrm rot="10800000" flipH="1">
              <a:off x="384" y="0"/>
              <a:ext cx="28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Rectangle 17"/>
            <p:cNvSpPr>
              <a:spLocks/>
            </p:cNvSpPr>
            <p:nvPr/>
          </p:nvSpPr>
          <p:spPr bwMode="auto">
            <a:xfrm>
              <a:off x="0" y="384"/>
              <a:ext cx="43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pivot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4800" y="2324100"/>
            <a:ext cx="8458200" cy="2190750"/>
            <a:chOff x="304800" y="1230868"/>
            <a:chExt cx="8458200" cy="2190929"/>
          </a:xfrm>
        </p:grpSpPr>
        <p:sp>
          <p:nvSpPr>
            <p:cNvPr id="36890" name="Rectangle 21"/>
            <p:cNvSpPr>
              <a:spLocks/>
            </p:cNvSpPr>
            <p:nvPr/>
          </p:nvSpPr>
          <p:spPr bwMode="auto">
            <a:xfrm>
              <a:off x="3886200" y="1230868"/>
              <a:ext cx="10838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000"/>
                  </a:solidFill>
                </a:rPr>
                <a:t>partition</a:t>
              </a:r>
            </a:p>
          </p:txBody>
        </p:sp>
        <p:sp>
          <p:nvSpPr>
            <p:cNvPr id="36891" name="TextBox 1"/>
            <p:cNvSpPr txBox="1">
              <a:spLocks noChangeArrowheads="1"/>
            </p:cNvSpPr>
            <p:nvPr/>
          </p:nvSpPr>
          <p:spPr bwMode="auto">
            <a:xfrm>
              <a:off x="3742776" y="1595735"/>
              <a:ext cx="2958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b="1"/>
                <a:t>j</a:t>
              </a:r>
            </a:p>
          </p:txBody>
        </p:sp>
        <p:grpSp>
          <p:nvGrpSpPr>
            <p:cNvPr id="36892" name="Group 16"/>
            <p:cNvGrpSpPr>
              <a:grpSpLocks/>
            </p:cNvGrpSpPr>
            <p:nvPr/>
          </p:nvGrpSpPr>
          <p:grpSpPr bwMode="auto">
            <a:xfrm>
              <a:off x="1600200" y="2058024"/>
              <a:ext cx="6172200" cy="381031"/>
              <a:chOff x="1600200" y="2058024"/>
              <a:chExt cx="6172200" cy="381031"/>
            </a:xfrm>
          </p:grpSpPr>
          <p:sp>
            <p:nvSpPr>
              <p:cNvPr id="36897" name="Rectangle 2"/>
              <p:cNvSpPr>
                <a:spLocks/>
              </p:cNvSpPr>
              <p:nvPr/>
            </p:nvSpPr>
            <p:spPr bwMode="auto">
              <a:xfrm>
                <a:off x="1600200" y="2069068"/>
                <a:ext cx="6172200" cy="36936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40639" bIns="0">
                <a:spAutoFit/>
              </a:bodyPr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0033CC"/>
                    </a:solidFill>
                  </a:rPr>
                  <a:t> 19   4     5   14    </a:t>
                </a:r>
                <a:r>
                  <a:rPr lang="en-US" altLang="en-US" b="1">
                    <a:solidFill>
                      <a:schemeClr val="tx1"/>
                    </a:solidFill>
                  </a:rPr>
                  <a:t>20   </a:t>
                </a:r>
                <a:r>
                  <a:rPr lang="en-US" altLang="en-US">
                    <a:solidFill>
                      <a:srgbClr val="FF0000"/>
                    </a:solidFill>
                  </a:rPr>
                  <a:t>31  24</a:t>
                </a:r>
                <a:r>
                  <a:rPr lang="en-US" altLang="en-US">
                    <a:solidFill>
                      <a:srgbClr val="0033CC"/>
                    </a:solidFill>
                  </a:rPr>
                  <a:t>   </a:t>
                </a:r>
                <a:r>
                  <a:rPr lang="en-US" altLang="en-US">
                    <a:solidFill>
                      <a:srgbClr val="FF0000"/>
                    </a:solidFill>
                  </a:rPr>
                  <a:t>45</a:t>
                </a:r>
                <a:r>
                  <a:rPr lang="en-US" altLang="en-US">
                    <a:solidFill>
                      <a:srgbClr val="0033CC"/>
                    </a:solidFill>
                  </a:rPr>
                  <a:t>   </a:t>
                </a:r>
                <a:r>
                  <a:rPr lang="en-US" altLang="en-US">
                    <a:solidFill>
                      <a:srgbClr val="FF0000"/>
                    </a:solidFill>
                  </a:rPr>
                  <a:t>56</a:t>
                </a:r>
                <a:r>
                  <a:rPr lang="en-US" altLang="en-US">
                    <a:solidFill>
                      <a:srgbClr val="0033CC"/>
                    </a:solidFill>
                  </a:rPr>
                  <a:t>   </a:t>
                </a:r>
                <a:r>
                  <a:rPr lang="en-US" altLang="en-US">
                    <a:solidFill>
                      <a:srgbClr val="FF0000"/>
                    </a:solidFill>
                  </a:rPr>
                  <a:t>20   72  99     </a:t>
                </a:r>
              </a:p>
            </p:txBody>
          </p:sp>
          <p:cxnSp>
            <p:nvCxnSpPr>
              <p:cNvPr id="8" name="Straight Connector 7"/>
              <p:cNvCxnSpPr>
                <a:cxnSpLocks noChangeShapeType="1"/>
              </p:cNvCxnSpPr>
              <p:nvPr/>
            </p:nvCxnSpPr>
            <p:spPr bwMode="auto">
              <a:xfrm>
                <a:off x="20574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" name="Straight Connector 91"/>
              <p:cNvCxnSpPr>
                <a:cxnSpLocks noChangeShapeType="1"/>
              </p:cNvCxnSpPr>
              <p:nvPr/>
            </p:nvCxnSpPr>
            <p:spPr bwMode="auto">
              <a:xfrm>
                <a:off x="25908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3" name="Straight Connector 92"/>
              <p:cNvCxnSpPr>
                <a:cxnSpLocks noChangeShapeType="1"/>
              </p:cNvCxnSpPr>
              <p:nvPr/>
            </p:nvCxnSpPr>
            <p:spPr bwMode="auto">
              <a:xfrm>
                <a:off x="31242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Straight Connector 93"/>
              <p:cNvCxnSpPr>
                <a:cxnSpLocks noChangeShapeType="1"/>
              </p:cNvCxnSpPr>
              <p:nvPr/>
            </p:nvCxnSpPr>
            <p:spPr bwMode="auto">
              <a:xfrm>
                <a:off x="35814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Straight Connector 94"/>
              <p:cNvCxnSpPr>
                <a:cxnSpLocks noChangeShapeType="1"/>
              </p:cNvCxnSpPr>
              <p:nvPr/>
            </p:nvCxnSpPr>
            <p:spPr bwMode="auto">
              <a:xfrm>
                <a:off x="41910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Straight Connector 95"/>
              <p:cNvCxnSpPr>
                <a:cxnSpLocks noChangeShapeType="1"/>
              </p:cNvCxnSpPr>
              <p:nvPr/>
            </p:nvCxnSpPr>
            <p:spPr bwMode="auto">
              <a:xfrm>
                <a:off x="46482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7" name="Straight Connector 96"/>
              <p:cNvCxnSpPr>
                <a:cxnSpLocks noChangeShapeType="1"/>
              </p:cNvCxnSpPr>
              <p:nvPr/>
            </p:nvCxnSpPr>
            <p:spPr bwMode="auto">
              <a:xfrm>
                <a:off x="51816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8" name="Straight Connector 97"/>
              <p:cNvCxnSpPr>
                <a:cxnSpLocks noChangeShapeType="1"/>
              </p:cNvCxnSpPr>
              <p:nvPr/>
            </p:nvCxnSpPr>
            <p:spPr bwMode="auto">
              <a:xfrm>
                <a:off x="57150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9" name="Straight Connector 98"/>
              <p:cNvCxnSpPr>
                <a:cxnSpLocks noChangeShapeType="1"/>
              </p:cNvCxnSpPr>
              <p:nvPr/>
            </p:nvCxnSpPr>
            <p:spPr bwMode="auto">
              <a:xfrm>
                <a:off x="62484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0" name="Straight Connector 99"/>
              <p:cNvCxnSpPr>
                <a:cxnSpLocks noChangeShapeType="1"/>
              </p:cNvCxnSpPr>
              <p:nvPr/>
            </p:nvCxnSpPr>
            <p:spPr bwMode="auto">
              <a:xfrm>
                <a:off x="67818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1" name="Straight Connector 100"/>
              <p:cNvCxnSpPr>
                <a:cxnSpLocks noChangeShapeType="1"/>
              </p:cNvCxnSpPr>
              <p:nvPr/>
            </p:nvCxnSpPr>
            <p:spPr bwMode="auto">
              <a:xfrm>
                <a:off x="72390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6893" name="TextBox 8"/>
            <p:cNvSpPr txBox="1">
              <a:spLocks noChangeArrowheads="1"/>
            </p:cNvSpPr>
            <p:nvPr/>
          </p:nvSpPr>
          <p:spPr bwMode="auto">
            <a:xfrm>
              <a:off x="304800" y="2590800"/>
              <a:ext cx="1269521" cy="830997"/>
            </a:xfrm>
            <a:prstGeom prst="rect">
              <a:avLst/>
            </a:prstGeom>
            <a:solidFill>
              <a:srgbClr val="FFF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Not yet sorted</a:t>
              </a:r>
            </a:p>
          </p:txBody>
        </p: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1600200" y="2591467"/>
              <a:ext cx="198120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5" name="TextBox 104"/>
            <p:cNvSpPr txBox="1">
              <a:spLocks noChangeArrowheads="1"/>
            </p:cNvSpPr>
            <p:nvPr/>
          </p:nvSpPr>
          <p:spPr bwMode="auto">
            <a:xfrm>
              <a:off x="7569679" y="2590800"/>
              <a:ext cx="1193321" cy="830997"/>
            </a:xfrm>
            <a:prstGeom prst="rect">
              <a:avLst/>
            </a:prstGeom>
            <a:solidFill>
              <a:srgbClr val="FFF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r" eaLnBrk="1" hangingPunct="1"/>
              <a:r>
                <a:rPr lang="en-US" altLang="en-US"/>
                <a:t>Not yet sorted</a:t>
              </a:r>
            </a:p>
          </p:txBody>
        </p:sp>
        <p:cxnSp>
          <p:nvCxnSpPr>
            <p:cNvPr id="106" name="Straight Connector 105"/>
            <p:cNvCxnSpPr>
              <a:cxnSpLocks noChangeShapeType="1"/>
            </p:cNvCxnSpPr>
            <p:nvPr/>
          </p:nvCxnSpPr>
          <p:spPr bwMode="auto">
            <a:xfrm>
              <a:off x="4343400" y="2591467"/>
              <a:ext cx="335280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676400" y="3752850"/>
            <a:ext cx="1860550" cy="2125663"/>
            <a:chOff x="1676400" y="3048000"/>
            <a:chExt cx="1860061" cy="2126397"/>
          </a:xfrm>
        </p:grpSpPr>
        <p:sp>
          <p:nvSpPr>
            <p:cNvPr id="2" name="TextBox 1"/>
            <p:cNvSpPr txBox="1"/>
            <p:nvPr/>
          </p:nvSpPr>
          <p:spPr>
            <a:xfrm>
              <a:off x="1676400" y="4343847"/>
              <a:ext cx="1860061" cy="8305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ea typeface="ヒラギノ明朝 ProN W3" charset="0"/>
                  <a:cs typeface="ヒラギノ明朝 ProN W3" charset="0"/>
                </a:rPr>
                <a:t>these can be in any order</a:t>
              </a:r>
            </a:p>
          </p:txBody>
        </p:sp>
        <p:cxnSp>
          <p:nvCxnSpPr>
            <p:cNvPr id="5" name="Straight Connector 4"/>
            <p:cNvCxnSpPr>
              <a:cxnSpLocks noChangeShapeType="1"/>
              <a:endCxn id="2" idx="0"/>
            </p:cNvCxnSpPr>
            <p:nvPr/>
          </p:nvCxnSpPr>
          <p:spPr bwMode="auto">
            <a:xfrm>
              <a:off x="2590560" y="3048000"/>
              <a:ext cx="15871" cy="12958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4495800" y="3752850"/>
            <a:ext cx="1860550" cy="2125663"/>
            <a:chOff x="1676400" y="3048000"/>
            <a:chExt cx="1860061" cy="2126397"/>
          </a:xfrm>
        </p:grpSpPr>
        <p:sp>
          <p:nvSpPr>
            <p:cNvPr id="73" name="TextBox 72"/>
            <p:cNvSpPr txBox="1"/>
            <p:nvPr/>
          </p:nvSpPr>
          <p:spPr>
            <a:xfrm>
              <a:off x="1676400" y="4343847"/>
              <a:ext cx="1860061" cy="8305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ea typeface="ヒラギノ明朝 ProN W3" charset="0"/>
                  <a:cs typeface="ヒラギノ明朝 ProN W3" charset="0"/>
                </a:rPr>
                <a:t>these can be in any order</a:t>
              </a:r>
            </a:p>
          </p:txBody>
        </p:sp>
        <p:cxnSp>
          <p:nvCxnSpPr>
            <p:cNvPr id="74" name="Straight Connector 73"/>
            <p:cNvCxnSpPr>
              <a:cxnSpLocks noChangeShapeType="1"/>
              <a:endCxn id="73" idx="0"/>
            </p:cNvCxnSpPr>
            <p:nvPr/>
          </p:nvCxnSpPr>
          <p:spPr bwMode="auto">
            <a:xfrm>
              <a:off x="2590560" y="3048000"/>
              <a:ext cx="15871" cy="12958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6553200" y="3524250"/>
            <a:ext cx="2133600" cy="3257550"/>
            <a:chOff x="1524000" y="2286000"/>
            <a:chExt cx="2133600" cy="3257728"/>
          </a:xfrm>
        </p:grpSpPr>
        <p:sp>
          <p:nvSpPr>
            <p:cNvPr id="76" name="TextBox 75"/>
            <p:cNvSpPr txBox="1"/>
            <p:nvPr/>
          </p:nvSpPr>
          <p:spPr>
            <a:xfrm>
              <a:off x="1676400" y="4343512"/>
              <a:ext cx="1981200" cy="120021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ea typeface="ヒラギノ明朝 ProN W3" charset="0"/>
                  <a:cs typeface="ヒラギノ明朝 ProN W3" charset="0"/>
                </a:rPr>
                <a:t>The 20 could be in the other partition</a:t>
              </a:r>
            </a:p>
          </p:txBody>
        </p:sp>
        <p:cxnSp>
          <p:nvCxnSpPr>
            <p:cNvPr id="77" name="Straight Connector 76"/>
            <p:cNvCxnSpPr>
              <a:cxnSpLocks noChangeShapeType="1"/>
              <a:endCxn id="76" idx="0"/>
            </p:cNvCxnSpPr>
            <p:nvPr/>
          </p:nvCxnSpPr>
          <p:spPr bwMode="auto">
            <a:xfrm>
              <a:off x="1524000" y="2286000"/>
              <a:ext cx="1143000" cy="2057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8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68288"/>
            <a:ext cx="8229600" cy="950912"/>
          </a:xfrm>
        </p:spPr>
        <p:txBody>
          <a:bodyPr rIns="132080"/>
          <a:lstStyle/>
          <a:p>
            <a:pPr eaLnBrk="1" hangingPunct="1"/>
            <a:r>
              <a:rPr lang="en-US" altLang="en-US" sz="3200" b="1">
                <a:solidFill>
                  <a:srgbClr val="800000"/>
                </a:solidFill>
                <a:latin typeface="Courier New" charset="0"/>
                <a:ea typeface="MS PGothic" charset="-128"/>
                <a:sym typeface="Courier New" charset="0"/>
              </a:rPr>
              <a:t>Partition algorithm of quicksort</a:t>
            </a:r>
            <a:endParaRPr lang="en-US" altLang="en-US" sz="3200" b="1">
              <a:solidFill>
                <a:srgbClr val="800000"/>
              </a:solidFill>
              <a:latin typeface="Courier New" charset="0"/>
              <a:ea typeface="ヒラギノ角ゴ ProN W6" charset="-128"/>
              <a:sym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4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365056" presetClass="entr" presetSubtype="3393360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8288"/>
            <a:ext cx="7772400" cy="950912"/>
          </a:xfrm>
        </p:spPr>
        <p:txBody>
          <a:bodyPr rIns="132080"/>
          <a:lstStyle/>
          <a:p>
            <a:pPr eaLnBrk="1" hangingPunct="1"/>
            <a:r>
              <a:rPr lang="en-US" altLang="en-US" sz="3600">
                <a:solidFill>
                  <a:srgbClr val="800000"/>
                </a:solidFill>
                <a:ea typeface="MS PGothic" charset="-128"/>
              </a:rPr>
              <a:t>Partition algorithm</a:t>
            </a:r>
            <a:endParaRPr lang="en-US" altLang="en-US" sz="3600" b="1">
              <a:solidFill>
                <a:srgbClr val="800000"/>
              </a:solidFill>
              <a:latin typeface="Courier New" charset="0"/>
              <a:ea typeface="ヒラギノ角ゴ ProN W6" charset="-128"/>
              <a:sym typeface="Courier New" charset="0"/>
            </a:endParaRPr>
          </a:p>
        </p:txBody>
      </p:sp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5001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B5BE268-455D-6B4B-B433-843DE71DC307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38915" name="Group 7"/>
          <p:cNvGrpSpPr>
            <a:grpSpLocks/>
          </p:cNvGrpSpPr>
          <p:nvPr/>
        </p:nvGrpSpPr>
        <p:grpSpPr bwMode="auto">
          <a:xfrm>
            <a:off x="1862138" y="1600200"/>
            <a:ext cx="4953000" cy="919163"/>
            <a:chOff x="1447800" y="2362200"/>
            <a:chExt cx="4953000" cy="918865"/>
          </a:xfrm>
        </p:grpSpPr>
        <p:sp>
          <p:nvSpPr>
            <p:cNvPr id="38937" name="TextBox 1"/>
            <p:cNvSpPr txBox="1">
              <a:spLocks noChangeArrowheads="1"/>
            </p:cNvSpPr>
            <p:nvPr/>
          </p:nvSpPr>
          <p:spPr bwMode="auto">
            <a:xfrm>
              <a:off x="1447800" y="2819400"/>
              <a:ext cx="4953000" cy="461665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x                          ?                     </a:t>
              </a:r>
            </a:p>
          </p:txBody>
        </p:sp>
        <p:sp>
          <p:nvSpPr>
            <p:cNvPr id="38938" name="TextBox 2"/>
            <p:cNvSpPr txBox="1">
              <a:spLocks noChangeArrowheads="1"/>
            </p:cNvSpPr>
            <p:nvPr/>
          </p:nvSpPr>
          <p:spPr bwMode="auto">
            <a:xfrm>
              <a:off x="1447800" y="2362200"/>
              <a:ext cx="4953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h   h+1                                                 k            </a:t>
              </a:r>
            </a:p>
          </p:txBody>
        </p:sp>
        <p:cxnSp>
          <p:nvCxnSpPr>
            <p:cNvPr id="7" name="Straight Connector 6"/>
            <p:cNvCxnSpPr>
              <a:cxnSpLocks noChangeShapeType="1"/>
            </p:cNvCxnSpPr>
            <p:nvPr/>
          </p:nvCxnSpPr>
          <p:spPr bwMode="auto">
            <a:xfrm>
              <a:off x="1828800" y="28192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1828800" y="2671763"/>
            <a:ext cx="4953000" cy="919162"/>
            <a:chOff x="3124200" y="2819400"/>
            <a:chExt cx="4953000" cy="918865"/>
          </a:xfrm>
        </p:grpSpPr>
        <p:grpSp>
          <p:nvGrpSpPr>
            <p:cNvPr id="38932" name="Group 11"/>
            <p:cNvGrpSpPr>
              <a:grpSpLocks/>
            </p:cNvGrpSpPr>
            <p:nvPr/>
          </p:nvGrpSpPr>
          <p:grpSpPr bwMode="auto">
            <a:xfrm>
              <a:off x="3124200" y="2819400"/>
              <a:ext cx="4953000" cy="918865"/>
              <a:chOff x="1447800" y="2362200"/>
              <a:chExt cx="4953000" cy="918865"/>
            </a:xfrm>
          </p:grpSpPr>
          <p:sp>
            <p:nvSpPr>
              <p:cNvPr id="38934" name="TextBox 12"/>
              <p:cNvSpPr txBox="1">
                <a:spLocks noChangeArrowheads="1"/>
              </p:cNvSpPr>
              <p:nvPr/>
            </p:nvSpPr>
            <p:spPr bwMode="auto">
              <a:xfrm>
                <a:off x="1447800" y="2819400"/>
                <a:ext cx="4953000" cy="461665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&lt;= x                x           &gt;= x                                               </a:t>
                </a:r>
              </a:p>
            </p:txBody>
          </p:sp>
          <p:sp>
            <p:nvSpPr>
              <p:cNvPr id="38935" name="TextBox 13"/>
              <p:cNvSpPr txBox="1">
                <a:spLocks noChangeArrowheads="1"/>
              </p:cNvSpPr>
              <p:nvPr/>
            </p:nvSpPr>
            <p:spPr bwMode="auto">
              <a:xfrm>
                <a:off x="1447800" y="2362200"/>
                <a:ext cx="4953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h                              j                           k            </a:t>
                </a:r>
              </a:p>
            </p:txBody>
          </p:sp>
          <p:cxnSp>
            <p:nvCxnSpPr>
              <p:cNvPr id="15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3810000" y="2819252"/>
                <a:ext cx="0" cy="4570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5943600" y="32764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917" name="TextBox 16"/>
          <p:cNvSpPr txBox="1">
            <a:spLocks noChangeArrowheads="1"/>
          </p:cNvSpPr>
          <p:nvPr/>
        </p:nvSpPr>
        <p:spPr bwMode="auto">
          <a:xfrm>
            <a:off x="1524000" y="20574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38918" name="TextBox 32"/>
          <p:cNvSpPr txBox="1">
            <a:spLocks noChangeArrowheads="1"/>
          </p:cNvSpPr>
          <p:nvPr/>
        </p:nvSpPr>
        <p:spPr bwMode="auto">
          <a:xfrm>
            <a:off x="1524000" y="312896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grpSp>
        <p:nvGrpSpPr>
          <p:cNvPr id="23565" name="Group 30"/>
          <p:cNvGrpSpPr>
            <a:grpSpLocks/>
          </p:cNvGrpSpPr>
          <p:nvPr/>
        </p:nvGrpSpPr>
        <p:grpSpPr bwMode="auto">
          <a:xfrm>
            <a:off x="1524000" y="4638675"/>
            <a:ext cx="5257800" cy="923925"/>
            <a:chOff x="2971800" y="4110335"/>
            <a:chExt cx="5257800" cy="923330"/>
          </a:xfrm>
        </p:grpSpPr>
        <p:grpSp>
          <p:nvGrpSpPr>
            <p:cNvPr id="38924" name="Group 10"/>
            <p:cNvGrpSpPr>
              <a:grpSpLocks/>
            </p:cNvGrpSpPr>
            <p:nvPr/>
          </p:nvGrpSpPr>
          <p:grpSpPr bwMode="auto">
            <a:xfrm>
              <a:off x="3276600" y="4110335"/>
              <a:ext cx="4953000" cy="918865"/>
              <a:chOff x="3276600" y="4110335"/>
              <a:chExt cx="4953000" cy="918865"/>
            </a:xfrm>
          </p:grpSpPr>
          <p:grpSp>
            <p:nvGrpSpPr>
              <p:cNvPr id="38926" name="Group 18"/>
              <p:cNvGrpSpPr>
                <a:grpSpLocks/>
              </p:cNvGrpSpPr>
              <p:nvPr/>
            </p:nvGrpSpPr>
            <p:grpSpPr bwMode="auto">
              <a:xfrm>
                <a:off x="3276600" y="4110335"/>
                <a:ext cx="4953000" cy="918865"/>
                <a:chOff x="1447800" y="2362200"/>
                <a:chExt cx="4953000" cy="918865"/>
              </a:xfrm>
            </p:grpSpPr>
            <p:sp>
              <p:nvSpPr>
                <p:cNvPr id="38929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819400"/>
                  <a:ext cx="4953000" cy="461665"/>
                </a:xfrm>
                <a:prstGeom prst="rect">
                  <a:avLst/>
                </a:prstGeom>
                <a:noFill/>
                <a:ln w="127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   &lt;= x            x      ?            &gt;= x         </a:t>
                  </a:r>
                </a:p>
              </p:txBody>
            </p:sp>
            <p:sp>
              <p:nvSpPr>
                <p:cNvPr id="38930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362200"/>
                  <a:ext cx="49530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h                     j                t                   k            </a:t>
                  </a:r>
                </a:p>
              </p:txBody>
            </p:sp>
            <p:cxnSp>
              <p:nvCxnSpPr>
                <p:cNvPr id="22" name="Straight Connector 21"/>
                <p:cNvCxnSpPr>
                  <a:cxnSpLocks noChangeShapeType="1"/>
                </p:cNvCxnSpPr>
                <p:nvPr/>
              </p:nvCxnSpPr>
              <p:spPr bwMode="auto">
                <a:xfrm>
                  <a:off x="3505200" y="2819106"/>
                  <a:ext cx="0" cy="4569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7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3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4953000" y="4572001"/>
                <a:ext cx="0" cy="45690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6629400" y="4572001"/>
                <a:ext cx="0" cy="45690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8925" name="TextBox 33"/>
            <p:cNvSpPr txBox="1">
              <a:spLocks noChangeArrowheads="1"/>
            </p:cNvSpPr>
            <p:nvPr/>
          </p:nvSpPr>
          <p:spPr bwMode="auto">
            <a:xfrm>
              <a:off x="2971800" y="45720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</p:grpSp>
      <p:sp>
        <p:nvSpPr>
          <p:cNvPr id="38920" name="TextBox 2"/>
          <p:cNvSpPr txBox="1">
            <a:spLocks noChangeArrowheads="1"/>
          </p:cNvSpPr>
          <p:nvPr/>
        </p:nvSpPr>
        <p:spPr bwMode="auto">
          <a:xfrm>
            <a:off x="685800" y="2062163"/>
            <a:ext cx="663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pre:</a:t>
            </a:r>
          </a:p>
        </p:txBody>
      </p:sp>
      <p:sp>
        <p:nvSpPr>
          <p:cNvPr id="38921" name="TextBox 31"/>
          <p:cNvSpPr txBox="1">
            <a:spLocks noChangeArrowheads="1"/>
          </p:cNvSpPr>
          <p:nvPr/>
        </p:nvSpPr>
        <p:spPr bwMode="auto">
          <a:xfrm>
            <a:off x="631825" y="3052763"/>
            <a:ext cx="784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post:</a:t>
            </a:r>
          </a:p>
        </p:txBody>
      </p:sp>
      <p:sp>
        <p:nvSpPr>
          <p:cNvPr id="38922" name="TextBox 3"/>
          <p:cNvSpPr txBox="1">
            <a:spLocks noChangeArrowheads="1"/>
          </p:cNvSpPr>
          <p:nvPr/>
        </p:nvSpPr>
        <p:spPr bwMode="auto">
          <a:xfrm>
            <a:off x="685800" y="3962400"/>
            <a:ext cx="5211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Combine pre and post to get an invariant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162800" y="3352800"/>
            <a:ext cx="1447800" cy="1570038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/>
              <a:t>invariant needs at least 4 sections</a:t>
            </a:r>
          </a:p>
        </p:txBody>
      </p:sp>
    </p:spTree>
    <p:extLst>
      <p:ext uri="{BB962C8B-B14F-4D97-AF65-F5344CB8AC3E}">
        <p14:creationId xmlns:p14="http://schemas.microsoft.com/office/powerpoint/2010/main" val="11784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8288"/>
            <a:ext cx="7772400" cy="950912"/>
          </a:xfrm>
        </p:spPr>
        <p:txBody>
          <a:bodyPr rIns="132080"/>
          <a:lstStyle/>
          <a:p>
            <a:pPr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</a:rPr>
              <a:t>Partition algorithm</a:t>
            </a:r>
            <a:endParaRPr lang="en-US" altLang="en-US" sz="3200" b="1">
              <a:solidFill>
                <a:srgbClr val="800000"/>
              </a:solidFill>
              <a:latin typeface="Courier New" charset="0"/>
              <a:ea typeface="ヒラギノ角ゴ ProN W6" charset="-128"/>
              <a:sym typeface="Courier New" charset="0"/>
            </a:endParaRPr>
          </a:p>
        </p:txBody>
      </p:sp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CABC3A7-D5B7-E147-AAC3-D6CEAA9E6305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40963" name="Group 30"/>
          <p:cNvGrpSpPr>
            <a:grpSpLocks/>
          </p:cNvGrpSpPr>
          <p:nvPr/>
        </p:nvGrpSpPr>
        <p:grpSpPr bwMode="auto">
          <a:xfrm>
            <a:off x="228600" y="1514475"/>
            <a:ext cx="5257800" cy="923925"/>
            <a:chOff x="2971800" y="4110335"/>
            <a:chExt cx="5257800" cy="923330"/>
          </a:xfrm>
        </p:grpSpPr>
        <p:grpSp>
          <p:nvGrpSpPr>
            <p:cNvPr id="40968" name="Group 10"/>
            <p:cNvGrpSpPr>
              <a:grpSpLocks/>
            </p:cNvGrpSpPr>
            <p:nvPr/>
          </p:nvGrpSpPr>
          <p:grpSpPr bwMode="auto">
            <a:xfrm>
              <a:off x="3276600" y="4110335"/>
              <a:ext cx="4953000" cy="918865"/>
              <a:chOff x="3276600" y="4110335"/>
              <a:chExt cx="4953000" cy="918865"/>
            </a:xfrm>
          </p:grpSpPr>
          <p:grpSp>
            <p:nvGrpSpPr>
              <p:cNvPr id="40970" name="Group 18"/>
              <p:cNvGrpSpPr>
                <a:grpSpLocks/>
              </p:cNvGrpSpPr>
              <p:nvPr/>
            </p:nvGrpSpPr>
            <p:grpSpPr bwMode="auto">
              <a:xfrm>
                <a:off x="3276600" y="4110335"/>
                <a:ext cx="4953000" cy="918865"/>
                <a:chOff x="1447800" y="2362200"/>
                <a:chExt cx="4953000" cy="918865"/>
              </a:xfrm>
            </p:grpSpPr>
            <p:sp>
              <p:nvSpPr>
                <p:cNvPr id="40973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819400"/>
                  <a:ext cx="4953000" cy="461665"/>
                </a:xfrm>
                <a:prstGeom prst="rect">
                  <a:avLst/>
                </a:prstGeom>
                <a:noFill/>
                <a:ln w="127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   &lt;= x            x      ?            &gt;= x         </a:t>
                  </a:r>
                </a:p>
              </p:txBody>
            </p:sp>
            <p:sp>
              <p:nvSpPr>
                <p:cNvPr id="40974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362200"/>
                  <a:ext cx="49530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h                     j                t                   k            </a:t>
                  </a:r>
                </a:p>
              </p:txBody>
            </p:sp>
            <p:cxnSp>
              <p:nvCxnSpPr>
                <p:cNvPr id="22" name="Straight Connector 21"/>
                <p:cNvCxnSpPr>
                  <a:cxnSpLocks noChangeShapeType="1"/>
                </p:cNvCxnSpPr>
                <p:nvPr/>
              </p:nvCxnSpPr>
              <p:spPr bwMode="auto">
                <a:xfrm>
                  <a:off x="3505200" y="2819106"/>
                  <a:ext cx="0" cy="4569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7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3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4953000" y="4572001"/>
                <a:ext cx="0" cy="45690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6629400" y="4572001"/>
                <a:ext cx="0" cy="45690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0969" name="TextBox 33"/>
            <p:cNvSpPr txBox="1">
              <a:spLocks noChangeArrowheads="1"/>
            </p:cNvSpPr>
            <p:nvPr/>
          </p:nvSpPr>
          <p:spPr bwMode="auto">
            <a:xfrm>
              <a:off x="2971800" y="45720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</p:grpSp>
      <p:sp>
        <p:nvSpPr>
          <p:cNvPr id="38916" name="TextBox 34"/>
          <p:cNvSpPr txBox="1">
            <a:spLocks noChangeArrowheads="1"/>
          </p:cNvSpPr>
          <p:nvPr/>
        </p:nvSpPr>
        <p:spPr bwMode="auto">
          <a:xfrm>
            <a:off x="533400" y="2667000"/>
            <a:ext cx="4629150" cy="30464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j= h; t= k;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while (j &lt; t) {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    if (b[j+1] &lt;= b[j]) {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         Swap b[j+1] and b[j];   j= j+1;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    } else {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         Swap b[j+1] and b[t];   t= t-1;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    }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38917" name="TextBox 9"/>
          <p:cNvSpPr txBox="1">
            <a:spLocks noChangeArrowheads="1"/>
          </p:cNvSpPr>
          <p:nvPr/>
        </p:nvSpPr>
        <p:spPr bwMode="auto">
          <a:xfrm>
            <a:off x="5638800" y="4419600"/>
            <a:ext cx="3048000" cy="1938338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Terminate when j = t, so the “?” segment is empty, so diagram looks like result diagram</a:t>
            </a:r>
          </a:p>
        </p:txBody>
      </p:sp>
      <p:sp>
        <p:nvSpPr>
          <p:cNvPr id="38918" name="TextBox 35"/>
          <p:cNvSpPr txBox="1">
            <a:spLocks noChangeArrowheads="1"/>
          </p:cNvSpPr>
          <p:nvPr/>
        </p:nvSpPr>
        <p:spPr bwMode="auto">
          <a:xfrm>
            <a:off x="5867400" y="1905000"/>
            <a:ext cx="2819400" cy="1570038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Initially, with j = h and t = k, this diagram looks like the start diagram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5867400"/>
            <a:ext cx="3627438" cy="461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Takes linear time: O(k+1-h)</a:t>
            </a:r>
          </a:p>
        </p:txBody>
      </p:sp>
    </p:spTree>
    <p:extLst>
      <p:ext uri="{BB962C8B-B14F-4D97-AF65-F5344CB8AC3E}">
        <p14:creationId xmlns:p14="http://schemas.microsoft.com/office/powerpoint/2010/main" val="1305087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 animBg="1"/>
      <p:bldP spid="38918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3810000"/>
          </a:xfrm>
        </p:spPr>
        <p:txBody>
          <a:bodyPr rIns="132080"/>
          <a:lstStyle/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/** Sort b[h..k]. */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public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static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void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QS(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[] b,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h,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k) {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if 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(b[h..k] has &lt; 2 elements)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return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;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</a:t>
            </a:r>
            <a:endParaRPr lang="en-US" altLang="en-US" sz="2400">
              <a:latin typeface="Times New Roman" charset="0"/>
              <a:ea typeface="MS PGothic" charset="-12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90600" y="2971800"/>
            <a:ext cx="7620000" cy="2895600"/>
            <a:chOff x="990600" y="3200400"/>
            <a:chExt cx="7620000" cy="3810000"/>
          </a:xfrm>
        </p:grpSpPr>
        <p:grpSp>
          <p:nvGrpSpPr>
            <p:cNvPr id="43022" name="Group 2"/>
            <p:cNvGrpSpPr>
              <a:grpSpLocks/>
            </p:cNvGrpSpPr>
            <p:nvPr/>
          </p:nvGrpSpPr>
          <p:grpSpPr bwMode="auto">
            <a:xfrm>
              <a:off x="4114800" y="3505200"/>
              <a:ext cx="4495800" cy="2569979"/>
              <a:chOff x="4114800" y="3505200"/>
              <a:chExt cx="4495800" cy="2569979"/>
            </a:xfrm>
          </p:grpSpPr>
          <p:cxnSp>
            <p:nvCxnSpPr>
              <p:cNvPr id="5" name="Straight Connector 4"/>
              <p:cNvCxnSpPr>
                <a:cxnSpLocks noChangeShapeType="1"/>
              </p:cNvCxnSpPr>
              <p:nvPr/>
            </p:nvCxnSpPr>
            <p:spPr bwMode="auto">
              <a:xfrm flipV="1">
                <a:off x="7696200" y="3505367"/>
                <a:ext cx="0" cy="1370263"/>
              </a:xfrm>
              <a:prstGeom prst="line">
                <a:avLst/>
              </a:prstGeom>
              <a:noFill/>
              <a:ln w="53975">
                <a:solidFill>
                  <a:srgbClr val="EBB39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4114800" y="3505367"/>
                <a:ext cx="3581400" cy="0"/>
              </a:xfrm>
              <a:prstGeom prst="line">
                <a:avLst/>
              </a:prstGeom>
              <a:noFill/>
              <a:ln w="53975">
                <a:solidFill>
                  <a:srgbClr val="EBB39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3026" name="TextBox 14"/>
              <p:cNvSpPr txBox="1">
                <a:spLocks noChangeArrowheads="1"/>
              </p:cNvSpPr>
              <p:nvPr/>
            </p:nvSpPr>
            <p:spPr bwMode="auto">
              <a:xfrm>
                <a:off x="5257800" y="4495800"/>
                <a:ext cx="3352800" cy="1579379"/>
              </a:xfrm>
              <a:prstGeom prst="rect">
                <a:avLst/>
              </a:prstGeom>
              <a:solidFill>
                <a:srgbClr val="FFF6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Function does the partition algorithm and returns position j of pivot</a:t>
                </a:r>
              </a:p>
            </p:txBody>
          </p:sp>
        </p:grpSp>
        <p:sp>
          <p:nvSpPr>
            <p:cNvPr id="43023" name="Rectangle 2"/>
            <p:cNvSpPr txBox="1">
              <a:spLocks noChangeArrowheads="1"/>
            </p:cNvSpPr>
            <p:nvPr/>
          </p:nvSpPr>
          <p:spPr bwMode="auto">
            <a:xfrm>
              <a:off x="990600" y="3200400"/>
              <a:ext cx="6172200" cy="381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rIns="132080"/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charset="2"/>
                <a:buNone/>
              </a:pPr>
              <a:r>
                <a:rPr lang="en-US" altLang="en-US" b="1" dirty="0" err="1">
                  <a:solidFill>
                    <a:srgbClr val="800000"/>
                  </a:solidFill>
                  <a:ea typeface="MS PGothic" charset="-128"/>
                </a:rPr>
                <a:t>int</a:t>
              </a:r>
              <a:r>
                <a:rPr lang="en-US" altLang="en-US" dirty="0">
                  <a:solidFill>
                    <a:srgbClr val="800000"/>
                  </a:solidFill>
                  <a:ea typeface="MS PGothic" charset="-128"/>
                </a:rPr>
                <a:t> j=  partition(b, h, k);</a:t>
              </a:r>
            </a:p>
            <a:p>
              <a:pPr eaLnBrk="1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charset="2"/>
                <a:buNone/>
              </a:pPr>
              <a:r>
                <a:rPr lang="en-US" altLang="en-US" dirty="0">
                  <a:solidFill>
                    <a:srgbClr val="800000"/>
                  </a:solidFill>
                  <a:ea typeface="MS PGothic" charset="-128"/>
                </a:rPr>
                <a:t>    </a:t>
              </a:r>
              <a:r>
                <a:rPr lang="en-US" altLang="en-US" dirty="0">
                  <a:solidFill>
                    <a:srgbClr val="008000"/>
                  </a:solidFill>
                  <a:ea typeface="MS PGothic" charset="-128"/>
                </a:rPr>
                <a:t>// We know b[</a:t>
              </a:r>
              <a:r>
                <a:rPr lang="en-US" altLang="en-US" dirty="0" err="1">
                  <a:solidFill>
                    <a:srgbClr val="008000"/>
                  </a:solidFill>
                  <a:ea typeface="MS PGothic" charset="-128"/>
                </a:rPr>
                <a:t>h..j</a:t>
              </a:r>
              <a:r>
                <a:rPr lang="en-US" altLang="en-US" dirty="0">
                  <a:solidFill>
                    <a:srgbClr val="008000"/>
                  </a:solidFill>
                  <a:ea typeface="MS PGothic" charset="-128"/>
                </a:rPr>
                <a:t>–1] &lt;= b[j] &lt;= b[j+1..k]</a:t>
              </a:r>
            </a:p>
            <a:p>
              <a:pPr eaLnBrk="1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charset="2"/>
                <a:buNone/>
              </a:pPr>
              <a:endParaRPr lang="en-US" altLang="en-US" dirty="0">
                <a:solidFill>
                  <a:srgbClr val="800000"/>
                </a:solidFill>
                <a:ea typeface="MS PGothic" charset="-128"/>
              </a:endParaRPr>
            </a:p>
            <a:p>
              <a:pPr eaLnBrk="1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charset="2"/>
                <a:buNone/>
              </a:pPr>
              <a:endParaRPr lang="en-US" altLang="en-US" dirty="0">
                <a:solidFill>
                  <a:srgbClr val="800000"/>
                </a:solidFill>
                <a:ea typeface="MS PGothic" charset="-128"/>
              </a:endParaRPr>
            </a:p>
            <a:p>
              <a:pPr eaLnBrk="1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charset="2"/>
                <a:buNone/>
              </a:pPr>
              <a:endParaRPr lang="en-US" altLang="en-US" dirty="0">
                <a:solidFill>
                  <a:srgbClr val="800000"/>
                </a:solidFill>
                <a:ea typeface="MS PGothic" charset="-128"/>
              </a:endParaRPr>
            </a:p>
            <a:p>
              <a:pPr eaLnBrk="1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charset="2"/>
                <a:buNone/>
              </a:pPr>
              <a:r>
                <a:rPr lang="en-US" altLang="en-US" dirty="0">
                  <a:solidFill>
                    <a:srgbClr val="800000"/>
                  </a:solidFill>
                  <a:ea typeface="MS PGothic" charset="-128"/>
                </a:rPr>
                <a:t>}</a:t>
              </a:r>
              <a:endParaRPr lang="en-US" altLang="en-US" dirty="0">
                <a:solidFill>
                  <a:schemeClr val="tx1"/>
                </a:solidFill>
                <a:ea typeface="MS PGothic" charset="-128"/>
              </a:endParaRPr>
            </a:p>
          </p:txBody>
        </p:sp>
      </p:grpSp>
      <p:sp>
        <p:nvSpPr>
          <p:cNvPr id="430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4876800" cy="912812"/>
          </a:xfrm>
        </p:spPr>
        <p:txBody>
          <a:bodyPr rIns="132080"/>
          <a:lstStyle/>
          <a:p>
            <a:pPr eaLnBrk="1" hangingPunct="1"/>
            <a:r>
              <a:rPr lang="en-US" altLang="en-US" sz="3200">
                <a:solidFill>
                  <a:srgbClr val="800000"/>
                </a:solidFill>
                <a:latin typeface="Times" charset="0"/>
                <a:ea typeface="MS PGothic" charset="-128"/>
                <a:sym typeface="Courier New" charset="0"/>
              </a:rPr>
              <a:t>QuickSort</a:t>
            </a:r>
            <a:r>
              <a:rPr lang="en-US" altLang="en-US" sz="3200">
                <a:solidFill>
                  <a:srgbClr val="800000"/>
                </a:solidFill>
                <a:latin typeface="Times" charset="0"/>
                <a:ea typeface="MS PGothic" charset="-128"/>
              </a:rPr>
              <a:t> procedure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5763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291088BE-4820-8D42-82EA-5E86A1F6E850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43013" name="TextBox 12"/>
          <p:cNvSpPr txBox="1">
            <a:spLocks noChangeArrowheads="1"/>
          </p:cNvSpPr>
          <p:nvPr/>
        </p:nvSpPr>
        <p:spPr bwMode="auto">
          <a:xfrm>
            <a:off x="5715000" y="2357438"/>
            <a:ext cx="2057400" cy="461962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Base case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295400" y="3962400"/>
            <a:ext cx="3810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rIns="13208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008000"/>
                </a:solidFill>
                <a:ea typeface="MS PGothic" charset="-128"/>
              </a:rPr>
              <a:t>// Sort b[h..j-1] and b[j+1..k]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95400" y="4495800"/>
            <a:ext cx="279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QS(b, h, j-1); 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QS(b, j+1, k);</a:t>
            </a:r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1905000" y="5786438"/>
            <a:ext cx="4953000" cy="919162"/>
            <a:chOff x="3124200" y="2819400"/>
            <a:chExt cx="4953000" cy="918865"/>
          </a:xfrm>
        </p:grpSpPr>
        <p:grpSp>
          <p:nvGrpSpPr>
            <p:cNvPr id="43017" name="Group 11"/>
            <p:cNvGrpSpPr>
              <a:grpSpLocks/>
            </p:cNvGrpSpPr>
            <p:nvPr/>
          </p:nvGrpSpPr>
          <p:grpSpPr bwMode="auto">
            <a:xfrm>
              <a:off x="3124200" y="2819400"/>
              <a:ext cx="4953000" cy="918865"/>
              <a:chOff x="1447800" y="2362200"/>
              <a:chExt cx="4953000" cy="918865"/>
            </a:xfrm>
          </p:grpSpPr>
          <p:sp>
            <p:nvSpPr>
              <p:cNvPr id="43019" name="TextBox 12"/>
              <p:cNvSpPr txBox="1">
                <a:spLocks noChangeArrowheads="1"/>
              </p:cNvSpPr>
              <p:nvPr/>
            </p:nvSpPr>
            <p:spPr bwMode="auto">
              <a:xfrm>
                <a:off x="1447800" y="2819400"/>
                <a:ext cx="4953000" cy="461665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&lt;= x                x           &gt;= x                                               </a:t>
                </a:r>
              </a:p>
            </p:txBody>
          </p:sp>
          <p:sp>
            <p:nvSpPr>
              <p:cNvPr id="43020" name="TextBox 13"/>
              <p:cNvSpPr txBox="1">
                <a:spLocks noChangeArrowheads="1"/>
              </p:cNvSpPr>
              <p:nvPr/>
            </p:nvSpPr>
            <p:spPr bwMode="auto">
              <a:xfrm>
                <a:off x="1447800" y="2362200"/>
                <a:ext cx="4953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h                              j                           k            </a:t>
                </a:r>
              </a:p>
            </p:txBody>
          </p:sp>
          <p:cxnSp>
            <p:nvCxnSpPr>
              <p:cNvPr id="20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3810000" y="2819252"/>
                <a:ext cx="0" cy="4570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5943600" y="32764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85263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609600"/>
          </a:xfrm>
        </p:spPr>
        <p:txBody>
          <a:bodyPr/>
          <a:lstStyle/>
          <a:p>
            <a:r>
              <a:rPr lang="en-US" altLang="en-US" sz="3200">
                <a:solidFill>
                  <a:srgbClr val="800000"/>
                </a:solidFill>
                <a:ea typeface="MS PGothic" charset="-128"/>
              </a:rPr>
              <a:t>Worst case quicksort: pivot always smallest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641475"/>
            <a:ext cx="533400" cy="244475"/>
          </a:xfrm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99B861C-8D1F-9E40-AB60-60663DB027D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47107" name="Group 18"/>
          <p:cNvGrpSpPr>
            <a:grpSpLocks/>
          </p:cNvGrpSpPr>
          <p:nvPr/>
        </p:nvGrpSpPr>
        <p:grpSpPr bwMode="auto">
          <a:xfrm>
            <a:off x="762000" y="1436687"/>
            <a:ext cx="5867400" cy="919163"/>
            <a:chOff x="1676400" y="1371600"/>
            <a:chExt cx="5029200" cy="919014"/>
          </a:xfrm>
        </p:grpSpPr>
        <p:sp>
          <p:nvSpPr>
            <p:cNvPr id="47129" name="TextBox 1"/>
            <p:cNvSpPr txBox="1">
              <a:spLocks noChangeArrowheads="1"/>
            </p:cNvSpPr>
            <p:nvPr/>
          </p:nvSpPr>
          <p:spPr bwMode="auto">
            <a:xfrm>
              <a:off x="1676400" y="1828800"/>
              <a:ext cx="4180114" cy="461814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x0                        &gt;= x0</a:t>
              </a:r>
            </a:p>
          </p:txBody>
        </p:sp>
        <p:sp>
          <p:nvSpPr>
            <p:cNvPr id="47130" name="TextBox 13"/>
            <p:cNvSpPr txBox="1">
              <a:spLocks noChangeArrowheads="1"/>
            </p:cNvSpPr>
            <p:nvPr/>
          </p:nvSpPr>
          <p:spPr bwMode="auto">
            <a:xfrm>
              <a:off x="1752600" y="1371600"/>
              <a:ext cx="4953000" cy="46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j                                                             n                                                                              </a:t>
              </a:r>
            </a:p>
          </p:txBody>
        </p: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2133600" y="1828726"/>
              <a:ext cx="0" cy="4571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108" name="TextBox 33"/>
          <p:cNvSpPr txBox="1">
            <a:spLocks noChangeArrowheads="1"/>
          </p:cNvSpPr>
          <p:nvPr/>
        </p:nvSpPr>
        <p:spPr bwMode="auto">
          <a:xfrm>
            <a:off x="6019800" y="1893887"/>
            <a:ext cx="274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partioning at depth 0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85800" y="2274887"/>
            <a:ext cx="8074025" cy="919163"/>
            <a:chOff x="685800" y="1905000"/>
            <a:chExt cx="8074025" cy="919163"/>
          </a:xfrm>
        </p:grpSpPr>
        <p:grpSp>
          <p:nvGrpSpPr>
            <p:cNvPr id="47122" name="Group 25"/>
            <p:cNvGrpSpPr>
              <a:grpSpLocks/>
            </p:cNvGrpSpPr>
            <p:nvPr/>
          </p:nvGrpSpPr>
          <p:grpSpPr bwMode="auto">
            <a:xfrm>
              <a:off x="685800" y="1905000"/>
              <a:ext cx="4953000" cy="919163"/>
              <a:chOff x="685800" y="2357586"/>
              <a:chExt cx="4953000" cy="919014"/>
            </a:xfrm>
          </p:grpSpPr>
          <p:grpSp>
            <p:nvGrpSpPr>
              <p:cNvPr id="47124" name="Group 20"/>
              <p:cNvGrpSpPr>
                <a:grpSpLocks/>
              </p:cNvGrpSpPr>
              <p:nvPr/>
            </p:nvGrpSpPr>
            <p:grpSpPr bwMode="auto">
              <a:xfrm>
                <a:off x="685800" y="2357586"/>
                <a:ext cx="4953000" cy="919014"/>
                <a:chOff x="1676400" y="1371600"/>
                <a:chExt cx="4953000" cy="919014"/>
              </a:xfrm>
            </p:grpSpPr>
            <p:sp>
              <p:nvSpPr>
                <p:cNvPr id="47126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676400" y="1828800"/>
                  <a:ext cx="4953000" cy="461814"/>
                </a:xfrm>
                <a:prstGeom prst="rect">
                  <a:avLst/>
                </a:prstGeom>
                <a:noFill/>
                <a:ln w="127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x0   x1                  &gt;= x1</a:t>
                  </a:r>
                </a:p>
              </p:txBody>
            </p:sp>
            <p:sp>
              <p:nvSpPr>
                <p:cNvPr id="47127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676400" y="1371600"/>
                  <a:ext cx="4953000" cy="4618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        j             </a:t>
                  </a:r>
                </a:p>
              </p:txBody>
            </p:sp>
            <p:cxnSp>
              <p:nvCxnSpPr>
                <p:cNvPr id="24" name="Straight Connector 23"/>
                <p:cNvCxnSpPr>
                  <a:cxnSpLocks noChangeShapeType="1"/>
                </p:cNvCxnSpPr>
                <p:nvPr/>
              </p:nvCxnSpPr>
              <p:spPr bwMode="auto">
                <a:xfrm>
                  <a:off x="2133600" y="1828726"/>
                  <a:ext cx="0" cy="4571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7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5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1676400" y="2819474"/>
                <a:ext cx="0" cy="4571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7123" name="TextBox 34"/>
            <p:cNvSpPr txBox="1">
              <a:spLocks noChangeArrowheads="1"/>
            </p:cNvSpPr>
            <p:nvPr/>
          </p:nvSpPr>
          <p:spPr bwMode="auto">
            <a:xfrm>
              <a:off x="6019800" y="2290763"/>
              <a:ext cx="27400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partioning at depth 1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85800" y="3265487"/>
            <a:ext cx="8074025" cy="919163"/>
            <a:chOff x="685800" y="2895600"/>
            <a:chExt cx="8074025" cy="919163"/>
          </a:xfrm>
        </p:grpSpPr>
        <p:grpSp>
          <p:nvGrpSpPr>
            <p:cNvPr id="47113" name="Group 2"/>
            <p:cNvGrpSpPr>
              <a:grpSpLocks/>
            </p:cNvGrpSpPr>
            <p:nvPr/>
          </p:nvGrpSpPr>
          <p:grpSpPr bwMode="auto">
            <a:xfrm>
              <a:off x="685800" y="2895600"/>
              <a:ext cx="8074025" cy="919163"/>
              <a:chOff x="685800" y="2895600"/>
              <a:chExt cx="8074025" cy="919163"/>
            </a:xfrm>
          </p:grpSpPr>
          <p:grpSp>
            <p:nvGrpSpPr>
              <p:cNvPr id="47115" name="Group 27"/>
              <p:cNvGrpSpPr>
                <a:grpSpLocks/>
              </p:cNvGrpSpPr>
              <p:nvPr/>
            </p:nvGrpSpPr>
            <p:grpSpPr bwMode="auto">
              <a:xfrm>
                <a:off x="685800" y="2895600"/>
                <a:ext cx="4953000" cy="919163"/>
                <a:chOff x="685800" y="2357586"/>
                <a:chExt cx="4953000" cy="919014"/>
              </a:xfrm>
            </p:grpSpPr>
            <p:grpSp>
              <p:nvGrpSpPr>
                <p:cNvPr id="47117" name="Group 28"/>
                <p:cNvGrpSpPr>
                  <a:grpSpLocks/>
                </p:cNvGrpSpPr>
                <p:nvPr/>
              </p:nvGrpSpPr>
              <p:grpSpPr bwMode="auto">
                <a:xfrm>
                  <a:off x="685800" y="2357586"/>
                  <a:ext cx="4953000" cy="919014"/>
                  <a:chOff x="1676400" y="1371600"/>
                  <a:chExt cx="4953000" cy="919014"/>
                </a:xfrm>
              </p:grpSpPr>
              <p:sp>
                <p:nvSpPr>
                  <p:cNvPr id="47119" name="TextBox 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1828800"/>
                    <a:ext cx="4953000" cy="461814"/>
                  </a:xfrm>
                  <a:prstGeom prst="rect">
                    <a:avLst/>
                  </a:prstGeom>
                  <a:noFill/>
                  <a:ln w="12700">
                    <a:solidFill>
                      <a:srgbClr val="8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x0   x1   x2           &gt;= x2</a:t>
                    </a:r>
                  </a:p>
                </p:txBody>
              </p:sp>
              <p:sp>
                <p:nvSpPr>
                  <p:cNvPr id="47120" name="Text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1371600"/>
                    <a:ext cx="4953000" cy="4618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               j             </a:t>
                    </a:r>
                  </a:p>
                </p:txBody>
              </p:sp>
              <p:cxnSp>
                <p:nvCxnSpPr>
                  <p:cNvPr id="33" name="Straight Connector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133600" y="1828726"/>
                    <a:ext cx="0" cy="45712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blurRad="38100" dist="30000" dir="5400000" sx="0" sy="0" rotWithShape="0">
                      <a:srgbClr val="000000">
                        <a:alpha val="74997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30" name="Straight Connector 29"/>
                <p:cNvCxnSpPr>
                  <a:cxnSpLocks noChangeShapeType="1"/>
                </p:cNvCxnSpPr>
                <p:nvPr/>
              </p:nvCxnSpPr>
              <p:spPr bwMode="auto">
                <a:xfrm>
                  <a:off x="2209800" y="2819474"/>
                  <a:ext cx="0" cy="4571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7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47116" name="TextBox 35"/>
              <p:cNvSpPr txBox="1">
                <a:spLocks noChangeArrowheads="1"/>
              </p:cNvSpPr>
              <p:nvPr/>
            </p:nvSpPr>
            <p:spPr bwMode="auto">
              <a:xfrm>
                <a:off x="6019800" y="3281363"/>
                <a:ext cx="2740025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partioning at depth 2</a:t>
                </a:r>
              </a:p>
            </p:txBody>
          </p:sp>
        </p:grpSp>
        <p:cxnSp>
          <p:nvCxnSpPr>
            <p:cNvPr id="37" name="Straight Connector 36"/>
            <p:cNvCxnSpPr>
              <a:cxnSpLocks noChangeShapeType="1"/>
            </p:cNvCxnSpPr>
            <p:nvPr/>
          </p:nvCxnSpPr>
          <p:spPr bwMode="auto">
            <a:xfrm>
              <a:off x="1676400" y="3352800"/>
              <a:ext cx="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111" name="Rectangle 2"/>
          <p:cNvSpPr>
            <a:spLocks noChangeArrowheads="1"/>
          </p:cNvSpPr>
          <p:nvPr/>
        </p:nvSpPr>
        <p:spPr bwMode="auto">
          <a:xfrm>
            <a:off x="685800" y="4713287"/>
            <a:ext cx="563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/** Sort b[h..k]. */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public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static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void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QS(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[] b,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h,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k) {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if 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(b[h..k] has &lt; 2 elements)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return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j=  partition(b, h, k);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QS(b, h, j-1);     QS(b, j+1, k);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00800" y="4114800"/>
            <a:ext cx="2209800" cy="2678113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3366FF"/>
                </a:solidFill>
              </a:rPr>
              <a:t>Depth of recursion: O(n)</a:t>
            </a:r>
          </a:p>
          <a:p>
            <a:pPr eaLnBrk="1" hangingPunct="1"/>
            <a:endParaRPr lang="en-US" altLang="en-US">
              <a:solidFill>
                <a:srgbClr val="3366FF"/>
              </a:solidFill>
            </a:endParaRPr>
          </a:p>
          <a:p>
            <a:pPr eaLnBrk="1" hangingPunct="1"/>
            <a:r>
              <a:rPr lang="en-US" altLang="en-US">
                <a:solidFill>
                  <a:srgbClr val="3366FF"/>
                </a:solidFill>
              </a:rPr>
              <a:t>Processing at depth i: O(n-i)</a:t>
            </a:r>
          </a:p>
          <a:p>
            <a:pPr eaLnBrk="1" hangingPunct="1"/>
            <a:endParaRPr lang="en-US" altLang="en-US">
              <a:solidFill>
                <a:srgbClr val="3366FF"/>
              </a:solidFill>
            </a:endParaRPr>
          </a:p>
          <a:p>
            <a:pPr eaLnBrk="1" hangingPunct="1"/>
            <a:r>
              <a:rPr lang="en-US" altLang="en-US">
                <a:solidFill>
                  <a:srgbClr val="3366FF"/>
                </a:solidFill>
              </a:rPr>
              <a:t>O(n*n)</a:t>
            </a:r>
          </a:p>
        </p:txBody>
      </p:sp>
    </p:spTree>
    <p:extLst>
      <p:ext uri="{BB962C8B-B14F-4D97-AF65-F5344CB8AC3E}">
        <p14:creationId xmlns:p14="http://schemas.microsoft.com/office/powerpoint/2010/main" val="202646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609600"/>
          </a:xfrm>
        </p:spPr>
        <p:txBody>
          <a:bodyPr/>
          <a:lstStyle/>
          <a:p>
            <a:r>
              <a:rPr lang="en-US" altLang="en-US" sz="3200">
                <a:solidFill>
                  <a:srgbClr val="800000"/>
                </a:solidFill>
                <a:ea typeface="MS PGothic" charset="-128"/>
              </a:rPr>
              <a:t>Best case quicksort: pivot always middle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419225"/>
            <a:ext cx="533400" cy="244475"/>
          </a:xfrm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D08281C-0C10-AE44-B71D-C27C0310D060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48131" name="Group 18"/>
          <p:cNvGrpSpPr>
            <a:grpSpLocks/>
          </p:cNvGrpSpPr>
          <p:nvPr/>
        </p:nvGrpSpPr>
        <p:grpSpPr bwMode="auto">
          <a:xfrm>
            <a:off x="381000" y="1519237"/>
            <a:ext cx="5181600" cy="919163"/>
            <a:chOff x="1676400" y="1371600"/>
            <a:chExt cx="5181600" cy="918865"/>
          </a:xfrm>
        </p:grpSpPr>
        <p:sp>
          <p:nvSpPr>
            <p:cNvPr id="48158" name="TextBox 1"/>
            <p:cNvSpPr txBox="1">
              <a:spLocks noChangeArrowheads="1"/>
            </p:cNvSpPr>
            <p:nvPr/>
          </p:nvSpPr>
          <p:spPr bwMode="auto">
            <a:xfrm>
              <a:off x="1676400" y="1828800"/>
              <a:ext cx="4800600" cy="461665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    &lt;= x0            x0            &gt;= x0</a:t>
              </a:r>
            </a:p>
          </p:txBody>
        </p:sp>
        <p:sp>
          <p:nvSpPr>
            <p:cNvPr id="48159" name="TextBox 13"/>
            <p:cNvSpPr txBox="1">
              <a:spLocks noChangeArrowheads="1"/>
            </p:cNvSpPr>
            <p:nvPr/>
          </p:nvSpPr>
          <p:spPr bwMode="auto">
            <a:xfrm>
              <a:off x="1752600" y="1371600"/>
              <a:ext cx="5105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0                          j                                 n</a:t>
              </a:r>
            </a:p>
          </p:txBody>
        </p: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3810000" y="18286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8132" name="TextBox 33"/>
          <p:cNvSpPr txBox="1">
            <a:spLocks noChangeArrowheads="1"/>
          </p:cNvSpPr>
          <p:nvPr/>
        </p:nvSpPr>
        <p:spPr bwMode="auto">
          <a:xfrm>
            <a:off x="5867400" y="1831975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depth 0. 1 segment of size ~n to partition.</a:t>
            </a:r>
          </a:p>
        </p:txBody>
      </p: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2895600" y="1976437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04800" y="2967037"/>
            <a:ext cx="8686800" cy="830263"/>
            <a:chOff x="304800" y="2819400"/>
            <a:chExt cx="8686800" cy="830997"/>
          </a:xfrm>
        </p:grpSpPr>
        <p:grpSp>
          <p:nvGrpSpPr>
            <p:cNvPr id="48144" name="Group 11"/>
            <p:cNvGrpSpPr>
              <a:grpSpLocks/>
            </p:cNvGrpSpPr>
            <p:nvPr/>
          </p:nvGrpSpPr>
          <p:grpSpPr bwMode="auto">
            <a:xfrm>
              <a:off x="304800" y="2895600"/>
              <a:ext cx="4876800" cy="533400"/>
              <a:chOff x="685800" y="2667000"/>
              <a:chExt cx="4876800" cy="533400"/>
            </a:xfrm>
          </p:grpSpPr>
          <p:grpSp>
            <p:nvGrpSpPr>
              <p:cNvPr id="48146" name="Group 8"/>
              <p:cNvGrpSpPr>
                <a:grpSpLocks/>
              </p:cNvGrpSpPr>
              <p:nvPr/>
            </p:nvGrpSpPr>
            <p:grpSpPr bwMode="auto">
              <a:xfrm>
                <a:off x="762000" y="2667000"/>
                <a:ext cx="4800600" cy="461665"/>
                <a:chOff x="685800" y="2662535"/>
                <a:chExt cx="4800600" cy="461665"/>
              </a:xfrm>
            </p:grpSpPr>
            <p:grpSp>
              <p:nvGrpSpPr>
                <p:cNvPr id="48149" name="Group 2"/>
                <p:cNvGrpSpPr>
                  <a:grpSpLocks/>
                </p:cNvGrpSpPr>
                <p:nvPr/>
              </p:nvGrpSpPr>
              <p:grpSpPr bwMode="auto">
                <a:xfrm>
                  <a:off x="685800" y="2662535"/>
                  <a:ext cx="4800600" cy="461665"/>
                  <a:chOff x="685800" y="2662535"/>
                  <a:chExt cx="4800600" cy="461665"/>
                </a:xfrm>
              </p:grpSpPr>
              <p:grpSp>
                <p:nvGrpSpPr>
                  <p:cNvPr id="48152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685800" y="2662535"/>
                    <a:ext cx="4800600" cy="461665"/>
                    <a:chOff x="1676400" y="1828800"/>
                    <a:chExt cx="4800600" cy="461665"/>
                  </a:xfrm>
                </p:grpSpPr>
                <p:sp>
                  <p:nvSpPr>
                    <p:cNvPr id="48156" name="TextBox 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76400" y="1828800"/>
                      <a:ext cx="4800600" cy="461665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/>
                        <a:t>&lt;=x1  x1  &gt;= x1 x0  &lt;=x2  x2  &gt;=x2</a:t>
                      </a:r>
                    </a:p>
                  </p:txBody>
                </p:sp>
                <p:cxnSp>
                  <p:nvCxnSpPr>
                    <p:cNvPr id="41" name="Straight Connector 4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10000" y="1828867"/>
                      <a:ext cx="0" cy="4576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blurRad="38100" dist="30000" dir="5400000" sx="0" sy="0" rotWithShape="0">
                        <a:srgbClr val="000000">
                          <a:alpha val="74997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42" name="Straight Connector 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200400" y="2667369"/>
                    <a:ext cx="0" cy="4576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blurRad="38100" dist="30000" dir="5400000" sx="0" sy="0" rotWithShape="0">
                      <a:srgbClr val="000000">
                        <a:alpha val="74997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3" name="Straight Connector 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05000" y="2667369"/>
                    <a:ext cx="0" cy="4576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blurRad="38100" dist="30000" dir="5400000" sx="0" sy="0" rotWithShape="0">
                      <a:srgbClr val="000000">
                        <a:alpha val="74997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4" name="Straight Connector 4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24000" y="2667369"/>
                    <a:ext cx="0" cy="4576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blurRad="38100" dist="30000" dir="5400000" sx="0" sy="0" rotWithShape="0">
                      <a:srgbClr val="000000">
                        <a:alpha val="74997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47" name="Straight Connector 46"/>
                <p:cNvCxnSpPr>
                  <a:cxnSpLocks noChangeShapeType="1"/>
                </p:cNvCxnSpPr>
                <p:nvPr/>
              </p:nvCxnSpPr>
              <p:spPr bwMode="auto">
                <a:xfrm>
                  <a:off x="4038600" y="2667369"/>
                  <a:ext cx="0" cy="45760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7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8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4495800" y="2667369"/>
                  <a:ext cx="0" cy="45760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7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5" name="Straight Connector 44"/>
              <p:cNvCxnSpPr>
                <a:cxnSpLocks noChangeShapeType="1"/>
              </p:cNvCxnSpPr>
              <p:nvPr/>
            </p:nvCxnSpPr>
            <p:spPr bwMode="auto">
              <a:xfrm flipH="1">
                <a:off x="685800" y="3200938"/>
                <a:ext cx="21336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3276600" y="3200938"/>
                <a:ext cx="21336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8145" name="TextBox 63"/>
            <p:cNvSpPr txBox="1">
              <a:spLocks noChangeArrowheads="1"/>
            </p:cNvSpPr>
            <p:nvPr/>
          </p:nvSpPr>
          <p:spPr bwMode="auto">
            <a:xfrm>
              <a:off x="5791200" y="2819400"/>
              <a:ext cx="3200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Depth 2. 2 segments of size ~n/2 to partition.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81000" y="3805237"/>
            <a:ext cx="8610600" cy="830263"/>
            <a:chOff x="381000" y="3657600"/>
            <a:chExt cx="8610600" cy="830997"/>
          </a:xfrm>
        </p:grpSpPr>
        <p:grpSp>
          <p:nvGrpSpPr>
            <p:cNvPr id="48138" name="Group 10"/>
            <p:cNvGrpSpPr>
              <a:grpSpLocks/>
            </p:cNvGrpSpPr>
            <p:nvPr/>
          </p:nvGrpSpPr>
          <p:grpSpPr bwMode="auto">
            <a:xfrm>
              <a:off x="381000" y="3953470"/>
              <a:ext cx="4800600" cy="466130"/>
              <a:chOff x="762000" y="3953470"/>
              <a:chExt cx="4800600" cy="466130"/>
            </a:xfrm>
          </p:grpSpPr>
          <p:sp>
            <p:nvSpPr>
              <p:cNvPr id="48140" name="TextBox 9"/>
              <p:cNvSpPr txBox="1">
                <a:spLocks noChangeArrowheads="1"/>
              </p:cNvSpPr>
              <p:nvPr/>
            </p:nvSpPr>
            <p:spPr bwMode="auto">
              <a:xfrm>
                <a:off x="762000" y="3957935"/>
                <a:ext cx="838200" cy="46166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</a:t>
                </a:r>
              </a:p>
            </p:txBody>
          </p:sp>
          <p:sp>
            <p:nvSpPr>
              <p:cNvPr id="48141" name="TextBox 60"/>
              <p:cNvSpPr txBox="1">
                <a:spLocks noChangeArrowheads="1"/>
              </p:cNvSpPr>
              <p:nvPr/>
            </p:nvSpPr>
            <p:spPr bwMode="auto">
              <a:xfrm>
                <a:off x="1981200" y="3957935"/>
                <a:ext cx="838200" cy="46166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</a:t>
                </a:r>
              </a:p>
            </p:txBody>
          </p:sp>
          <p:sp>
            <p:nvSpPr>
              <p:cNvPr id="48142" name="TextBox 61"/>
              <p:cNvSpPr txBox="1">
                <a:spLocks noChangeArrowheads="1"/>
              </p:cNvSpPr>
              <p:nvPr/>
            </p:nvSpPr>
            <p:spPr bwMode="auto">
              <a:xfrm>
                <a:off x="3276600" y="3957935"/>
                <a:ext cx="838200" cy="46166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</a:t>
                </a:r>
              </a:p>
            </p:txBody>
          </p:sp>
          <p:sp>
            <p:nvSpPr>
              <p:cNvPr id="48143" name="TextBox 62"/>
              <p:cNvSpPr txBox="1">
                <a:spLocks noChangeArrowheads="1"/>
              </p:cNvSpPr>
              <p:nvPr/>
            </p:nvSpPr>
            <p:spPr bwMode="auto">
              <a:xfrm>
                <a:off x="4572000" y="3953470"/>
                <a:ext cx="990600" cy="46166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</a:t>
                </a:r>
              </a:p>
            </p:txBody>
          </p:sp>
        </p:grpSp>
        <p:sp>
          <p:nvSpPr>
            <p:cNvPr id="48139" name="TextBox 64"/>
            <p:cNvSpPr txBox="1">
              <a:spLocks noChangeArrowheads="1"/>
            </p:cNvSpPr>
            <p:nvPr/>
          </p:nvSpPr>
          <p:spPr bwMode="auto">
            <a:xfrm>
              <a:off x="5791200" y="3657600"/>
              <a:ext cx="3200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Depth 3. 4 segments of size ~n/4 to partition.</a:t>
              </a: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" y="4795837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Max depth: </a:t>
            </a:r>
            <a:r>
              <a:rPr lang="en-US" altLang="en-US">
                <a:solidFill>
                  <a:srgbClr val="3366FF"/>
                </a:solidFill>
              </a:rPr>
              <a:t>O(log n)</a:t>
            </a:r>
            <a:r>
              <a:rPr lang="en-US" altLang="en-US"/>
              <a:t>.   Time to partition on each level: </a:t>
            </a:r>
            <a:r>
              <a:rPr lang="en-US" altLang="en-US">
                <a:solidFill>
                  <a:srgbClr val="3366FF"/>
                </a:solidFill>
              </a:rPr>
              <a:t>O(n)</a:t>
            </a:r>
          </a:p>
          <a:p>
            <a:pPr eaLnBrk="1" hangingPunct="1"/>
            <a:r>
              <a:rPr lang="en-US" altLang="en-US"/>
              <a:t>Total time: </a:t>
            </a:r>
            <a:r>
              <a:rPr lang="en-US" altLang="en-US">
                <a:solidFill>
                  <a:srgbClr val="3366FF"/>
                </a:solidFill>
              </a:rPr>
              <a:t>O(n log n)</a:t>
            </a:r>
            <a:r>
              <a:rPr lang="en-US" altLang="en-US"/>
              <a:t>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62000" y="5710237"/>
            <a:ext cx="722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Average time for Quicksort: n log n. Difficult calculation</a:t>
            </a:r>
          </a:p>
        </p:txBody>
      </p:sp>
    </p:spTree>
    <p:extLst>
      <p:ext uri="{BB962C8B-B14F-4D97-AF65-F5344CB8AC3E}">
        <p14:creationId xmlns:p14="http://schemas.microsoft.com/office/powerpoint/2010/main" val="189446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r>
              <a:rPr lang="en-US" dirty="0"/>
              <a:t>Recitation 5: prelim review</a:t>
            </a:r>
          </a:p>
          <a:p>
            <a:r>
              <a:rPr lang="en-US" dirty="0" smtClean="0"/>
              <a:t>Review Session: </a:t>
            </a:r>
            <a:r>
              <a:rPr lang="mr-IN" dirty="0" err="1" smtClean="0"/>
              <a:t>Sun</a:t>
            </a:r>
            <a:r>
              <a:rPr lang="en-US" dirty="0" smtClean="0"/>
              <a:t>day</a:t>
            </a:r>
            <a:r>
              <a:rPr lang="mr-IN" dirty="0" smtClean="0"/>
              <a:t> </a:t>
            </a:r>
            <a:r>
              <a:rPr lang="en-US" dirty="0" smtClean="0"/>
              <a:t>3/11, 1-3pm in </a:t>
            </a:r>
            <a:r>
              <a:rPr lang="mr-IN" dirty="0" err="1" smtClean="0"/>
              <a:t>Kimball</a:t>
            </a:r>
            <a:r>
              <a:rPr lang="mr-IN" dirty="0" smtClean="0"/>
              <a:t> B11</a:t>
            </a:r>
            <a:endParaRPr lang="en-US" dirty="0" smtClean="0"/>
          </a:p>
          <a:p>
            <a:r>
              <a:rPr lang="en-US" dirty="0" smtClean="0"/>
              <a:t>Study guide on course website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8DC569-82C3-0D4C-AAAF-D935FD2F594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8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912812"/>
          </a:xfrm>
        </p:spPr>
        <p:txBody>
          <a:bodyPr rIns="132080"/>
          <a:lstStyle/>
          <a:p>
            <a:pPr eaLnBrk="1" hangingPunct="1"/>
            <a:r>
              <a:rPr lang="en-US" altLang="en-US" sz="3200">
                <a:solidFill>
                  <a:srgbClr val="800000"/>
                </a:solidFill>
                <a:latin typeface="Times New Roman" charset="0"/>
                <a:ea typeface="MS PGothic" charset="-128"/>
                <a:sym typeface="Courier New" charset="0"/>
              </a:rPr>
              <a:t>QuickSort</a:t>
            </a:r>
            <a:r>
              <a:rPr lang="en-US" altLang="en-US" sz="32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complexity to sort array of length n</a:t>
            </a:r>
          </a:p>
        </p:txBody>
      </p:sp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223EF219-F5B0-3349-BA4A-167EF72CE1FD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7772400" cy="3810000"/>
          </a:xfrm>
        </p:spPr>
        <p:txBody>
          <a:bodyPr rIns="132080"/>
          <a:lstStyle/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/** Sort b[h..k]. */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public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static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void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QS(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[] b,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h,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k) {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if 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(b[h..k] has &lt; 2 elements)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return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;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j=  partition(b, h, k);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</a:t>
            </a:r>
            <a:r>
              <a:rPr lang="en-US" altLang="en-US" sz="2400">
                <a:solidFill>
                  <a:srgbClr val="008000"/>
                </a:solidFill>
                <a:latin typeface="Times New Roman" charset="0"/>
                <a:ea typeface="MS PGothic" charset="-128"/>
              </a:rPr>
              <a:t>// We know b[h..j–1] &lt;= b[j] &lt;= b[j+1..k]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008000"/>
                </a:solidFill>
                <a:latin typeface="Times New Roman" charset="0"/>
                <a:ea typeface="MS PGothic" charset="-128"/>
              </a:rPr>
              <a:t>    // Sort b[h..j-1] and b[j+1..k]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QS(b, h, j-1);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QS(b, j+1, k);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}</a:t>
            </a:r>
            <a:endParaRPr lang="en-US" altLang="en-US" sz="2400">
              <a:latin typeface="Times New Roman" charset="0"/>
              <a:ea typeface="MS PGothic" charset="-128"/>
            </a:endParaRPr>
          </a:p>
        </p:txBody>
      </p:sp>
      <p:sp>
        <p:nvSpPr>
          <p:cNvPr id="40965" name="TextBox 14"/>
          <p:cNvSpPr txBox="1">
            <a:spLocks noChangeArrowheads="1"/>
          </p:cNvSpPr>
          <p:nvPr/>
        </p:nvSpPr>
        <p:spPr bwMode="auto">
          <a:xfrm>
            <a:off x="5638800" y="990600"/>
            <a:ext cx="3276600" cy="1200150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Time complexity</a:t>
            </a:r>
          </a:p>
          <a:p>
            <a:pPr eaLnBrk="1" hangingPunct="1"/>
            <a:r>
              <a:rPr lang="en-US" altLang="en-US"/>
              <a:t>Worst-case: O(n*n)</a:t>
            </a:r>
          </a:p>
          <a:p>
            <a:pPr eaLnBrk="1" hangingPunct="1"/>
            <a:r>
              <a:rPr lang="en-US" altLang="en-US"/>
              <a:t>Average-case: O(n log n)</a:t>
            </a:r>
          </a:p>
        </p:txBody>
      </p:sp>
      <p:sp>
        <p:nvSpPr>
          <p:cNvPr id="48133" name="TextBox 14"/>
          <p:cNvSpPr txBox="1">
            <a:spLocks noChangeArrowheads="1"/>
          </p:cNvSpPr>
          <p:nvPr/>
        </p:nvSpPr>
        <p:spPr bwMode="auto">
          <a:xfrm>
            <a:off x="2819400" y="5029200"/>
            <a:ext cx="5562600" cy="1570038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Worst-case space: O(n)!  </a:t>
            </a:r>
          </a:p>
          <a:p>
            <a:pPr eaLnBrk="1" hangingPunct="1"/>
            <a:r>
              <a:rPr lang="en-US" altLang="en-US"/>
              <a:t>   --depth of recursion can be n</a:t>
            </a:r>
          </a:p>
          <a:p>
            <a:pPr eaLnBrk="1" hangingPunct="1"/>
            <a:r>
              <a:rPr lang="en-US" altLang="en-US"/>
              <a:t>Can rewrite it to have space O(log n)</a:t>
            </a:r>
          </a:p>
          <a:p>
            <a:pPr eaLnBrk="1" hangingPunct="1"/>
            <a:r>
              <a:rPr lang="en-US" altLang="en-US"/>
              <a:t>Show this at end of lecture if we have time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4800600" y="4079875"/>
            <a:ext cx="3581400" cy="831850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Worst-case space: ?</a:t>
            </a:r>
          </a:p>
          <a:p>
            <a:pPr eaLnBrk="1" hangingPunct="1"/>
            <a:r>
              <a:rPr lang="en-US" altLang="en-US"/>
              <a:t>What’s depth of recursion?</a:t>
            </a:r>
          </a:p>
        </p:txBody>
      </p:sp>
    </p:spTree>
    <p:extLst>
      <p:ext uri="{BB962C8B-B14F-4D97-AF65-F5344CB8AC3E}">
        <p14:creationId xmlns:p14="http://schemas.microsoft.com/office/powerpoint/2010/main" val="1725091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8133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F9954C2-33AA-EE4F-8FB7-565B49BF427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56323" name="Rectangle 1"/>
          <p:cNvSpPr txBox="1">
            <a:spLocks noChangeArrowheads="1"/>
          </p:cNvSpPr>
          <p:nvPr/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rIns="132080" anchor="ctr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800000"/>
                </a:solidFill>
                <a:latin typeface="Courier New" charset="0"/>
                <a:ea typeface="MS PGothic" charset="-128"/>
                <a:sym typeface="Courier New" charset="0"/>
              </a:rPr>
              <a:t>QuickSort versus MergeSort</a:t>
            </a:r>
            <a:endParaRPr lang="en-US" altLang="en-US" sz="3200">
              <a:solidFill>
                <a:srgbClr val="800000"/>
              </a:solidFill>
              <a:latin typeface="Tw Cen MT" charset="0"/>
              <a:ea typeface="MS PGothic" charset="-128"/>
            </a:endParaRPr>
          </a:p>
        </p:txBody>
      </p:sp>
      <p:sp>
        <p:nvSpPr>
          <p:cNvPr id="56324" name="Slide Number Placeholder 3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1D827BB2-EB8A-7B4E-A5FA-731B32F29D4C}" type="slidenum">
              <a:rPr lang="en-US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31</a:t>
            </a:fld>
            <a:endParaRPr lang="en-US" altLang="en-US" sz="1200" b="1">
              <a:solidFill>
                <a:srgbClr val="FFFFFF"/>
              </a:solidFill>
            </a:endParaRPr>
          </a:p>
        </p:txBody>
      </p:sp>
      <p:sp>
        <p:nvSpPr>
          <p:cNvPr id="56325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3733800" cy="3733800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rIns="13208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/** Sort b[h..k] */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public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static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void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QS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     (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[] b,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h,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k) {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if 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(k – h &lt; 1)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 return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j=  partition(b, h, k);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QS(b, h, j-1); 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QS(b, j+1, k);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}</a:t>
            </a:r>
            <a:endParaRPr lang="en-US" altLang="en-US">
              <a:solidFill>
                <a:schemeClr val="tx1"/>
              </a:solidFill>
              <a:ea typeface="MS PGothic" charset="-128"/>
            </a:endParaRPr>
          </a:p>
        </p:txBody>
      </p:sp>
      <p:sp>
        <p:nvSpPr>
          <p:cNvPr id="56326" name="Rectangle 2"/>
          <p:cNvSpPr txBox="1">
            <a:spLocks noChangeArrowheads="1"/>
          </p:cNvSpPr>
          <p:nvPr/>
        </p:nvSpPr>
        <p:spPr bwMode="auto">
          <a:xfrm>
            <a:off x="4648200" y="1524000"/>
            <a:ext cx="3733800" cy="3733800"/>
          </a:xfrm>
          <a:prstGeom prst="rect">
            <a:avLst/>
          </a:prstGeom>
          <a:solidFill>
            <a:srgbClr val="E9FF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/** Sort b[h..k] */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public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static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void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MS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     (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[] b,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h,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int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k) {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if 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(k  – h &lt; 1)</a:t>
            </a: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 return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MS(b, h, (h+k)/2); 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    MS(b, (h+k)/2 + 1, k);</a:t>
            </a:r>
            <a:endParaRPr lang="en-US" altLang="en-US" b="1">
              <a:solidFill>
                <a:srgbClr val="800000"/>
              </a:solidFill>
              <a:ea typeface="MS PGothic" charset="-128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 b="1">
                <a:solidFill>
                  <a:srgbClr val="800000"/>
                </a:solidFill>
                <a:ea typeface="MS PGothic" charset="-128"/>
              </a:rPr>
              <a:t>    </a:t>
            </a: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merge(b, h, (h+k)/2, k);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r>
              <a:rPr lang="en-US" altLang="en-US">
                <a:solidFill>
                  <a:srgbClr val="800000"/>
                </a:solidFill>
                <a:ea typeface="MS PGothic" charset="-128"/>
              </a:rPr>
              <a:t>}</a:t>
            </a:r>
            <a:endParaRPr lang="en-US" altLang="en-US">
              <a:solidFill>
                <a:schemeClr val="tx1"/>
              </a:solidFill>
              <a:ea typeface="MS PGothic" charset="-128"/>
            </a:endParaRPr>
          </a:p>
        </p:txBody>
      </p:sp>
      <p:sp>
        <p:nvSpPr>
          <p:cNvPr id="56327" name="TextBox 2"/>
          <p:cNvSpPr txBox="1">
            <a:spLocks noChangeArrowheads="1"/>
          </p:cNvSpPr>
          <p:nvPr/>
        </p:nvSpPr>
        <p:spPr bwMode="auto">
          <a:xfrm>
            <a:off x="2438400" y="5562600"/>
            <a:ext cx="4864100" cy="83026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One processes the array then recurses.</a:t>
            </a:r>
          </a:p>
          <a:p>
            <a:pPr eaLnBrk="1" hangingPunct="1"/>
            <a:r>
              <a:rPr lang="en-US" altLang="en-US"/>
              <a:t>One recurses then processes the array. </a:t>
            </a:r>
          </a:p>
        </p:txBody>
      </p:sp>
    </p:spTree>
    <p:extLst>
      <p:ext uri="{BB962C8B-B14F-4D97-AF65-F5344CB8AC3E}">
        <p14:creationId xmlns:p14="http://schemas.microsoft.com/office/powerpoint/2010/main" val="4422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77838"/>
            <a:ext cx="7772400" cy="665162"/>
          </a:xfrm>
        </p:spPr>
        <p:txBody>
          <a:bodyPr rIns="132080"/>
          <a:lstStyle/>
          <a:p>
            <a:pPr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</a:rPr>
              <a:t>Partition. Key issue. How to choose pivot</a:t>
            </a:r>
          </a:p>
        </p:txBody>
      </p:sp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CF9344F6-331B-1545-B0D1-A1694F406AF2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485" name="Rectangle 3"/>
          <p:cNvSpPr>
            <a:spLocks/>
          </p:cNvSpPr>
          <p:nvPr/>
        </p:nvSpPr>
        <p:spPr bwMode="auto">
          <a:xfrm>
            <a:off x="838200" y="3962400"/>
            <a:ext cx="6477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  <a:defRPr/>
            </a:pPr>
            <a:r>
              <a:rPr lang="en-US" dirty="0">
                <a:solidFill>
                  <a:srgbClr val="0000FF"/>
                </a:solidFill>
                <a:latin typeface="Times New Roman"/>
                <a:ea typeface="ヒラギノ明朝 ProN W3" charset="0"/>
                <a:cs typeface="Times New Roman"/>
                <a:sym typeface="Arial" charset="0"/>
              </a:rPr>
              <a:t>Popular heuristics: Use</a:t>
            </a:r>
          </a:p>
          <a:p>
            <a:pPr marL="209550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0"/>
              <a:buChar char="w"/>
              <a:defRPr/>
            </a:pPr>
            <a:r>
              <a:rPr lang="en-US" dirty="0">
                <a:solidFill>
                  <a:srgbClr val="0000FF"/>
                </a:solidFill>
                <a:latin typeface="Times New Roman"/>
                <a:ea typeface="ヒラギノ明朝 ProN W3" charset="0"/>
                <a:cs typeface="Times New Roman"/>
                <a:sym typeface="Arial" charset="0"/>
              </a:rPr>
              <a:t> first array value </a:t>
            </a:r>
            <a:r>
              <a:rPr lang="en-US" dirty="0">
                <a:solidFill>
                  <a:srgbClr val="008000"/>
                </a:solidFill>
                <a:latin typeface="Times New Roman"/>
                <a:ea typeface="ヒラギノ明朝 ProN W3" charset="0"/>
                <a:cs typeface="Times New Roman"/>
                <a:sym typeface="Arial" charset="0"/>
              </a:rPr>
              <a:t>(not so good)</a:t>
            </a:r>
          </a:p>
          <a:p>
            <a:pPr marL="209550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0"/>
              <a:buChar char="w"/>
              <a:defRPr/>
            </a:pPr>
            <a:r>
              <a:rPr lang="en-US" dirty="0">
                <a:solidFill>
                  <a:srgbClr val="0000FF"/>
                </a:solidFill>
                <a:latin typeface="Times New Roman"/>
                <a:ea typeface="ヒラギノ明朝 ProN W3" charset="0"/>
                <a:cs typeface="Times New Roman"/>
                <a:sym typeface="Arial" charset="0"/>
              </a:rPr>
              <a:t> middle array value </a:t>
            </a:r>
            <a:r>
              <a:rPr lang="en-US" dirty="0">
                <a:solidFill>
                  <a:srgbClr val="008000"/>
                </a:solidFill>
                <a:latin typeface="Times New Roman"/>
                <a:ea typeface="ヒラギノ明朝 ProN W3" charset="0"/>
                <a:cs typeface="Times New Roman"/>
                <a:sym typeface="Arial" charset="0"/>
              </a:rPr>
              <a:t>(not so good)</a:t>
            </a:r>
            <a:endParaRPr lang="en-US" dirty="0">
              <a:solidFill>
                <a:srgbClr val="0000FF"/>
              </a:solidFill>
              <a:latin typeface="Times New Roman"/>
              <a:ea typeface="ヒラギノ明朝 ProN W3" charset="0"/>
              <a:cs typeface="Times New Roman"/>
              <a:sym typeface="Arial" charset="0"/>
            </a:endParaRPr>
          </a:p>
          <a:p>
            <a:pPr marL="209550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0"/>
              <a:buChar char="w"/>
              <a:defRPr/>
            </a:pPr>
            <a:r>
              <a:rPr lang="en-US" dirty="0">
                <a:solidFill>
                  <a:srgbClr val="0000FF"/>
                </a:solidFill>
                <a:latin typeface="Times New Roman"/>
                <a:ea typeface="ヒラギノ明朝 ProN W3" charset="0"/>
                <a:cs typeface="Times New Roman"/>
                <a:sym typeface="Arial" charset="0"/>
              </a:rPr>
              <a:t> Choose a random element </a:t>
            </a:r>
            <a:r>
              <a:rPr lang="en-US" dirty="0">
                <a:solidFill>
                  <a:srgbClr val="008000"/>
                </a:solidFill>
                <a:latin typeface="Times New Roman"/>
                <a:ea typeface="ヒラギノ明朝 ProN W3" charset="0"/>
                <a:cs typeface="Times New Roman"/>
                <a:sym typeface="Arial" charset="0"/>
              </a:rPr>
              <a:t>(not so good)</a:t>
            </a:r>
            <a:endParaRPr lang="en-US" dirty="0">
              <a:solidFill>
                <a:srgbClr val="0000FF"/>
              </a:solidFill>
              <a:latin typeface="Times New Roman"/>
              <a:ea typeface="ヒラギノ明朝 ProN W3" charset="0"/>
              <a:cs typeface="Times New Roman"/>
              <a:sym typeface="Arial" charset="0"/>
            </a:endParaRPr>
          </a:p>
          <a:p>
            <a:pPr marL="209550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0"/>
              <a:buChar char="w"/>
              <a:defRPr/>
            </a:pPr>
            <a:r>
              <a:rPr lang="en-US" dirty="0">
                <a:solidFill>
                  <a:srgbClr val="0000FF"/>
                </a:solidFill>
                <a:latin typeface="Times New Roman"/>
                <a:ea typeface="ヒラギノ明朝 ProN W3" charset="0"/>
                <a:cs typeface="Times New Roman"/>
                <a:sym typeface="Arial" charset="0"/>
              </a:rPr>
              <a:t> median of first, middle, last, values </a:t>
            </a:r>
            <a:r>
              <a:rPr lang="en-US" dirty="0">
                <a:solidFill>
                  <a:srgbClr val="008000"/>
                </a:solidFill>
                <a:latin typeface="Times New Roman"/>
                <a:ea typeface="ヒラギノ明朝 ProN W3" charset="0"/>
                <a:cs typeface="Times New Roman"/>
                <a:sym typeface="Arial" charset="0"/>
              </a:rPr>
              <a:t>(often used)</a:t>
            </a:r>
            <a:r>
              <a:rPr lang="en-US" dirty="0">
                <a:solidFill>
                  <a:srgbClr val="0000FF"/>
                </a:solidFill>
                <a:latin typeface="Times New Roman"/>
                <a:ea typeface="ヒラギノ明朝 ProN W3" charset="0"/>
                <a:cs typeface="Times New Roman"/>
                <a:sym typeface="Arial" charset="0"/>
              </a:rPr>
              <a:t>!</a:t>
            </a:r>
          </a:p>
        </p:txBody>
      </p:sp>
      <p:grpSp>
        <p:nvGrpSpPr>
          <p:cNvPr id="50180" name="Group 1"/>
          <p:cNvGrpSpPr>
            <a:grpSpLocks/>
          </p:cNvGrpSpPr>
          <p:nvPr/>
        </p:nvGrpSpPr>
        <p:grpSpPr bwMode="auto">
          <a:xfrm>
            <a:off x="631825" y="1438275"/>
            <a:ext cx="6183313" cy="1990725"/>
            <a:chOff x="631825" y="152400"/>
            <a:chExt cx="6183313" cy="1990725"/>
          </a:xfrm>
        </p:grpSpPr>
        <p:grpSp>
          <p:nvGrpSpPr>
            <p:cNvPr id="50182" name="Group 7"/>
            <p:cNvGrpSpPr>
              <a:grpSpLocks/>
            </p:cNvGrpSpPr>
            <p:nvPr/>
          </p:nvGrpSpPr>
          <p:grpSpPr bwMode="auto">
            <a:xfrm>
              <a:off x="1862138" y="152400"/>
              <a:ext cx="4953000" cy="919162"/>
              <a:chOff x="1447800" y="2362200"/>
              <a:chExt cx="4953000" cy="918865"/>
            </a:xfrm>
          </p:grpSpPr>
          <p:sp>
            <p:nvSpPr>
              <p:cNvPr id="50193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2819400"/>
                <a:ext cx="2557462" cy="461665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x             ?                     </a:t>
                </a:r>
              </a:p>
            </p:txBody>
          </p:sp>
          <p:sp>
            <p:nvSpPr>
              <p:cNvPr id="50194" name="TextBox 2"/>
              <p:cNvSpPr txBox="1">
                <a:spLocks noChangeArrowheads="1"/>
              </p:cNvSpPr>
              <p:nvPr/>
            </p:nvSpPr>
            <p:spPr bwMode="auto">
              <a:xfrm>
                <a:off x="1447800" y="2362200"/>
                <a:ext cx="4953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h   h                       k            </a:t>
                </a:r>
              </a:p>
            </p:txBody>
          </p:sp>
          <p:cxnSp>
            <p:nvCxnSpPr>
              <p:cNvPr id="9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1828800" y="2819252"/>
                <a:ext cx="0" cy="4570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0183" name="Group 4"/>
            <p:cNvGrpSpPr>
              <a:grpSpLocks/>
            </p:cNvGrpSpPr>
            <p:nvPr/>
          </p:nvGrpSpPr>
          <p:grpSpPr bwMode="auto">
            <a:xfrm>
              <a:off x="1828800" y="1223962"/>
              <a:ext cx="4953000" cy="919163"/>
              <a:chOff x="3124200" y="2819400"/>
              <a:chExt cx="4953000" cy="918865"/>
            </a:xfrm>
          </p:grpSpPr>
          <p:grpSp>
            <p:nvGrpSpPr>
              <p:cNvPr id="50188" name="Group 11"/>
              <p:cNvGrpSpPr>
                <a:grpSpLocks/>
              </p:cNvGrpSpPr>
              <p:nvPr/>
            </p:nvGrpSpPr>
            <p:grpSpPr bwMode="auto">
              <a:xfrm>
                <a:off x="3124200" y="2819400"/>
                <a:ext cx="4953000" cy="918865"/>
                <a:chOff x="1447800" y="2362200"/>
                <a:chExt cx="4953000" cy="918865"/>
              </a:xfrm>
            </p:grpSpPr>
            <p:sp>
              <p:nvSpPr>
                <p:cNvPr id="50190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819400"/>
                  <a:ext cx="2590800" cy="461665"/>
                </a:xfrm>
                <a:prstGeom prst="rect">
                  <a:avLst/>
                </a:prstGeom>
                <a:noFill/>
                <a:ln w="127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   &lt;= x     x     &gt;= x                                               </a:t>
                  </a:r>
                </a:p>
              </p:txBody>
            </p:sp>
            <p:sp>
              <p:nvSpPr>
                <p:cNvPr id="50191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362200"/>
                  <a:ext cx="49530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h              j             k            </a:t>
                  </a:r>
                </a:p>
              </p:txBody>
            </p:sp>
            <p:cxnSp>
              <p:nvCxnSpPr>
                <p:cNvPr id="15" name="Straight Connector 14"/>
                <p:cNvCxnSpPr>
                  <a:cxnSpLocks noChangeShapeType="1"/>
                </p:cNvCxnSpPr>
                <p:nvPr/>
              </p:nvCxnSpPr>
              <p:spPr bwMode="auto">
                <a:xfrm>
                  <a:off x="2590800" y="2824013"/>
                  <a:ext cx="0" cy="45705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7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2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4648200" y="3281213"/>
                <a:ext cx="0" cy="4570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7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0184" name="TextBox 16"/>
            <p:cNvSpPr txBox="1">
              <a:spLocks noChangeArrowheads="1"/>
            </p:cNvSpPr>
            <p:nvPr/>
          </p:nvSpPr>
          <p:spPr bwMode="auto">
            <a:xfrm>
              <a:off x="1524000" y="609600"/>
              <a:ext cx="33813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50185" name="TextBox 32"/>
            <p:cNvSpPr txBox="1">
              <a:spLocks noChangeArrowheads="1"/>
            </p:cNvSpPr>
            <p:nvPr/>
          </p:nvSpPr>
          <p:spPr bwMode="auto">
            <a:xfrm>
              <a:off x="1524000" y="1681162"/>
              <a:ext cx="33813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50186" name="TextBox 2"/>
            <p:cNvSpPr txBox="1">
              <a:spLocks noChangeArrowheads="1"/>
            </p:cNvSpPr>
            <p:nvPr/>
          </p:nvSpPr>
          <p:spPr bwMode="auto">
            <a:xfrm>
              <a:off x="685800" y="614362"/>
              <a:ext cx="6635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000"/>
                  </a:solidFill>
                </a:rPr>
                <a:t>pre:</a:t>
              </a:r>
            </a:p>
          </p:txBody>
        </p:sp>
        <p:sp>
          <p:nvSpPr>
            <p:cNvPr id="50187" name="TextBox 31"/>
            <p:cNvSpPr txBox="1">
              <a:spLocks noChangeArrowheads="1"/>
            </p:cNvSpPr>
            <p:nvPr/>
          </p:nvSpPr>
          <p:spPr bwMode="auto">
            <a:xfrm>
              <a:off x="631825" y="1604962"/>
              <a:ext cx="7842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000"/>
                  </a:solidFill>
                </a:rPr>
                <a:t>post:</a:t>
              </a:r>
            </a:p>
          </p:txBody>
        </p:sp>
      </p:grpSp>
      <p:sp>
        <p:nvSpPr>
          <p:cNvPr id="50181" name="Rectangle 3"/>
          <p:cNvSpPr>
            <a:spLocks/>
          </p:cNvSpPr>
          <p:nvPr/>
        </p:nvSpPr>
        <p:spPr bwMode="auto">
          <a:xfrm>
            <a:off x="4953000" y="1828800"/>
            <a:ext cx="3657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Choosing pivot</a:t>
            </a:r>
          </a:p>
          <a:p>
            <a:pPr eaLnBrk="1" hangingPunct="1">
              <a:spcBef>
                <a:spcPts val="413"/>
              </a:spcBef>
              <a:buClr>
                <a:srgbClr val="9900CC"/>
              </a:buClr>
              <a:buSzPct val="100000"/>
            </a:pPr>
            <a:r>
              <a:rPr lang="en-US" altLang="en-US">
                <a:solidFill>
                  <a:srgbClr val="9900CC"/>
                </a:solidFill>
                <a:sym typeface="Arial" charset="0"/>
              </a:rPr>
              <a:t>Ideal pivot: the median, since it splits array in half</a:t>
            </a:r>
          </a:p>
          <a:p>
            <a:pPr eaLnBrk="1" hangingPunct="1">
              <a:spcBef>
                <a:spcPts val="413"/>
              </a:spcBef>
              <a:buClr>
                <a:srgbClr val="9900CC"/>
              </a:buClr>
              <a:buSzPct val="100000"/>
            </a:pPr>
            <a:r>
              <a:rPr lang="en-US" altLang="en-US">
                <a:solidFill>
                  <a:srgbClr val="9900CC"/>
                </a:solidFill>
                <a:sym typeface="Arial" charset="0"/>
              </a:rPr>
              <a:t>But computing is O(n), quite complicated</a:t>
            </a:r>
          </a:p>
        </p:txBody>
      </p:sp>
    </p:spTree>
    <p:extLst>
      <p:ext uri="{BB962C8B-B14F-4D97-AF65-F5344CB8AC3E}">
        <p14:creationId xmlns:p14="http://schemas.microsoft.com/office/powerpoint/2010/main" val="570950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414643901"/>
                  </p:ext>
                </p:extLst>
              </p:nvPr>
            </p:nvGraphicFramePr>
            <p:xfrm>
              <a:off x="1173480" y="2021840"/>
              <a:ext cx="652272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920240"/>
                    <a:gridCol w="1524000"/>
                    <a:gridCol w="1447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 smtClean="0"/>
                            <a:t> t</a:t>
                          </a:r>
                          <a:r>
                            <a:rPr lang="en-US" baseline="0" dirty="0" smtClean="0"/>
                            <a:t>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0" baseline="0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baseline="0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baseline="0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baseline="0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Selection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No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charset="0"/>
                                  </a:rPr>
                                  <m:t>log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⁡(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𝑛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)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dirty="0" smtClean="0"/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No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414643901"/>
                  </p:ext>
                </p:extLst>
              </p:nvPr>
            </p:nvGraphicFramePr>
            <p:xfrm>
              <a:off x="1173480" y="2021840"/>
              <a:ext cx="652272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0680"/>
                    <a:gridCol w="1920240"/>
                    <a:gridCol w="1524000"/>
                    <a:gridCol w="1447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Space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Stable?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397" t="-108197" r="-156190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3600" t="-108197" r="-96800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Selection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397" t="-208197" r="-156190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3600" t="-208197" r="-96800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No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Merge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397" t="-308197" r="-156190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3600" t="-308197" r="-96800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Quick Sort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397" t="-408197" r="-156190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33600" t="-408197" r="-96800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No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8DC569-82C3-0D4C-AAAF-D935FD2F5940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0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Java.util.Arrays</a:t>
            </a:r>
            <a:r>
              <a:rPr lang="en-US" dirty="0" smtClean="0"/>
              <a:t> has a method Sort()</a:t>
            </a:r>
          </a:p>
          <a:p>
            <a:pPr lvl="1"/>
            <a:r>
              <a:rPr lang="en-US" dirty="0" smtClean="0"/>
              <a:t>implemented as a collection of overloaded methods</a:t>
            </a:r>
          </a:p>
          <a:p>
            <a:pPr lvl="1"/>
            <a:r>
              <a:rPr lang="en-US" dirty="0" smtClean="0"/>
              <a:t>for primitives, Sort is implemented with a version of quicksort</a:t>
            </a:r>
          </a:p>
          <a:p>
            <a:pPr lvl="1"/>
            <a:r>
              <a:rPr lang="en-US" dirty="0" smtClean="0"/>
              <a:t>for Objects that implement Comparable, Sort is implemented with </a:t>
            </a:r>
            <a:r>
              <a:rPr lang="en-US" dirty="0" err="1" smtClean="0"/>
              <a:t>mergesort</a:t>
            </a:r>
            <a:endParaRPr lang="en-US" dirty="0" smtClean="0"/>
          </a:p>
          <a:p>
            <a:r>
              <a:rPr lang="en-US" dirty="0" smtClean="0"/>
              <a:t>Tradeoff between speed/space and stability/performance guarantees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8DC569-82C3-0D4C-AAAF-D935FD2F5940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1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200">
                <a:solidFill>
                  <a:srgbClr val="800000"/>
                </a:solidFill>
                <a:ea typeface="MS PGothic" charset="-128"/>
              </a:rPr>
              <a:t>Quicksort with logarithmic space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 altLang="en-US" sz="2400" dirty="0">
                <a:ea typeface="MS PGothic" charset="-128"/>
              </a:rPr>
              <a:t>Problem is that if the pivot value is always the smallest (or always the largest), the depth of recursion is the size of the array to sort.</a:t>
            </a:r>
          </a:p>
          <a:p>
            <a:pPr marL="0" indent="0">
              <a:buFont typeface="Wingdings" charset="2"/>
              <a:buNone/>
            </a:pPr>
            <a:endParaRPr lang="en-US" altLang="en-US" sz="2400" dirty="0">
              <a:ea typeface="MS PGothic" charset="-128"/>
            </a:endParaRPr>
          </a:p>
          <a:p>
            <a:pPr marL="0" indent="0">
              <a:buFont typeface="Wingdings" charset="2"/>
              <a:buNone/>
            </a:pPr>
            <a:r>
              <a:rPr lang="en-US" altLang="en-US" sz="2400" dirty="0">
                <a:ea typeface="MS PGothic" charset="-128"/>
              </a:rPr>
              <a:t>Eliminate this problem by doing some of it iteratively and some recursively. We may show you this later. Not today</a:t>
            </a:r>
            <a:r>
              <a:rPr lang="en-US" altLang="en-US" sz="2400" dirty="0" smtClean="0">
                <a:ea typeface="MS PGothic" charset="-128"/>
              </a:rPr>
              <a:t>!</a:t>
            </a:r>
            <a:endParaRPr lang="en-US" altLang="en-US" sz="2400" dirty="0">
              <a:ea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3E822F1-9330-0D42-9D4F-6B016E577272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35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912812"/>
          </a:xfrm>
        </p:spPr>
        <p:txBody>
          <a:bodyPr rIns="132080"/>
          <a:lstStyle/>
          <a:p>
            <a:pPr eaLnBrk="1" hangingPunct="1"/>
            <a:r>
              <a:rPr lang="en-US" altLang="en-US" sz="3200">
                <a:solidFill>
                  <a:srgbClr val="800000"/>
                </a:solidFill>
                <a:latin typeface="Times" charset="0"/>
                <a:ea typeface="MS PGothic" charset="-128"/>
                <a:sym typeface="Courier New" charset="0"/>
              </a:rPr>
              <a:t>QuickSort</a:t>
            </a:r>
            <a:r>
              <a:rPr lang="en-US" altLang="en-US" sz="3200">
                <a:solidFill>
                  <a:srgbClr val="800000"/>
                </a:solidFill>
                <a:latin typeface="Times" charset="0"/>
                <a:ea typeface="MS PGothic" charset="-128"/>
              </a:rPr>
              <a:t> with logarithmic space</a:t>
            </a:r>
          </a:p>
        </p:txBody>
      </p:sp>
      <p:sp>
        <p:nvSpPr>
          <p:cNvPr id="645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2FFDCE4-E835-4346-B652-F6426DB3EE54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038600"/>
          </a:xfrm>
        </p:spPr>
        <p:txBody>
          <a:bodyPr rIns="132080"/>
          <a:lstStyle/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/** Sort b[h..k]. */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public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static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void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QS(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[] b,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h,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k) {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h1= h;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k1= k;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</a:t>
            </a:r>
            <a:r>
              <a:rPr lang="en-US" altLang="en-US" sz="2400">
                <a:solidFill>
                  <a:srgbClr val="008000"/>
                </a:solidFill>
                <a:latin typeface="Times New Roman" charset="0"/>
                <a:ea typeface="MS PGothic" charset="-128"/>
              </a:rPr>
              <a:t>// invariant b[h..k] is sorted if b[h1..k1] is sorted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</a:t>
            </a:r>
            <a:r>
              <a:rPr lang="en-US" altLang="en-US" sz="2400" b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while</a:t>
            </a: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(b[h1..k1] has more than 1 element) {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      Reduce the size of b[h1..k1], keeping inv true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}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400">
                <a:solidFill>
                  <a:srgbClr val="800000"/>
                </a:solidFill>
                <a:latin typeface="Times New Roman" charset="0"/>
                <a:ea typeface="MS PGothic" charset="-128"/>
              </a:rPr>
              <a:t>}</a:t>
            </a:r>
            <a:endParaRPr lang="en-US" altLang="en-US" sz="2400">
              <a:latin typeface="Times New Roman" charset="0"/>
              <a:ea typeface="MS PGothic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912812"/>
          </a:xfrm>
        </p:spPr>
        <p:txBody>
          <a:bodyPr rIns="132080"/>
          <a:lstStyle/>
          <a:p>
            <a:pPr eaLnBrk="1" hangingPunct="1"/>
            <a:r>
              <a:rPr lang="en-US" altLang="en-US" sz="3200">
                <a:solidFill>
                  <a:srgbClr val="800000"/>
                </a:solidFill>
                <a:latin typeface="Times" charset="0"/>
                <a:ea typeface="MS PGothic" charset="-128"/>
                <a:sym typeface="Courier New" charset="0"/>
              </a:rPr>
              <a:t>QuickSort</a:t>
            </a:r>
            <a:r>
              <a:rPr lang="en-US" altLang="en-US" sz="3200">
                <a:solidFill>
                  <a:srgbClr val="800000"/>
                </a:solidFill>
                <a:latin typeface="Times" charset="0"/>
                <a:ea typeface="MS PGothic" charset="-128"/>
              </a:rPr>
              <a:t> with logarithmic space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1F44900-848C-AB40-A85C-85A29B315E29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7772400" cy="5029200"/>
          </a:xfrm>
        </p:spPr>
        <p:txBody>
          <a:bodyPr rIns="132080"/>
          <a:lstStyle/>
          <a:p>
            <a:pPr marL="0" indent="0" eaLnBrk="1" hangingPunct="1"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/** Sort b[</a:t>
            </a:r>
            <a:r>
              <a:rPr lang="en-US" altLang="en-US" sz="2200" dirty="0" err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h..k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]. */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sz="2200" b="1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public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</a:t>
            </a:r>
            <a:r>
              <a:rPr lang="en-US" altLang="en-US" sz="2200" b="1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static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</a:t>
            </a:r>
            <a:r>
              <a:rPr lang="en-US" altLang="en-US" sz="2200" b="1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void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QS(</a:t>
            </a:r>
            <a:r>
              <a:rPr lang="en-US" altLang="en-US" sz="2200" b="1" dirty="0" err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[] b, </a:t>
            </a:r>
            <a:r>
              <a:rPr lang="en-US" altLang="en-US" sz="2200" b="1" dirty="0" err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h, </a:t>
            </a:r>
            <a:r>
              <a:rPr lang="en-US" altLang="en-US" sz="2200" b="1" dirty="0" err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k) {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</a:t>
            </a:r>
            <a:r>
              <a:rPr lang="en-US" altLang="en-US" sz="2200" b="1" dirty="0" err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h1= h; </a:t>
            </a:r>
            <a:r>
              <a:rPr lang="en-US" altLang="en-US" sz="2200" b="1" dirty="0" err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k1= k;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</a:t>
            </a:r>
            <a:r>
              <a:rPr lang="en-US" altLang="en-US" sz="2200" dirty="0">
                <a:solidFill>
                  <a:srgbClr val="008000"/>
                </a:solidFill>
                <a:latin typeface="Times New Roman" charset="0"/>
                <a:ea typeface="MS PGothic" charset="-128"/>
              </a:rPr>
              <a:t>// invariant b[</a:t>
            </a:r>
            <a:r>
              <a:rPr lang="en-US" altLang="en-US" sz="2200" dirty="0" err="1">
                <a:solidFill>
                  <a:srgbClr val="008000"/>
                </a:solidFill>
                <a:latin typeface="Times New Roman" charset="0"/>
                <a:ea typeface="MS PGothic" charset="-128"/>
              </a:rPr>
              <a:t>h..k</a:t>
            </a:r>
            <a:r>
              <a:rPr lang="en-US" altLang="en-US" sz="2200" dirty="0">
                <a:solidFill>
                  <a:srgbClr val="008000"/>
                </a:solidFill>
                <a:latin typeface="Times New Roman" charset="0"/>
                <a:ea typeface="MS PGothic" charset="-128"/>
              </a:rPr>
              <a:t>] is sorted if b[h1..k1] is sorted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</a:t>
            </a:r>
            <a:r>
              <a:rPr lang="en-US" altLang="en-US" sz="2200" b="1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while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(b[h1..k1] has more than 1 element) {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      </a:t>
            </a:r>
            <a:r>
              <a:rPr lang="en-US" altLang="en-US" sz="2200" b="1" dirty="0" err="1">
                <a:solidFill>
                  <a:srgbClr val="800000"/>
                </a:solidFill>
                <a:latin typeface="Times New Roman" charset="0"/>
                <a:ea typeface="MS PGothic" charset="-128"/>
              </a:rPr>
              <a:t>int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j= partition(b, h1, k1);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      </a:t>
            </a:r>
            <a:r>
              <a:rPr lang="en-US" altLang="en-US" sz="2200" dirty="0">
                <a:solidFill>
                  <a:srgbClr val="008000"/>
                </a:solidFill>
                <a:latin typeface="Times New Roman" charset="0"/>
                <a:ea typeface="MS PGothic" charset="-128"/>
              </a:rPr>
              <a:t>// b[h1..j-1] &lt;= b[j] &lt;= b[j+1..k1]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      </a:t>
            </a:r>
            <a:r>
              <a:rPr lang="en-US" altLang="en-US" sz="2200" b="1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if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(b[h1..j-1] smaller than b[j+1..k1]) 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            {  QS(b, h, j-1);  h1=  j+1; }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     </a:t>
            </a:r>
            <a:r>
              <a:rPr lang="en-US" altLang="en-US" sz="2200" b="1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else </a:t>
            </a: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            {QS(b, j+1, k1);  k1=  j-1; }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    }</a:t>
            </a:r>
          </a:p>
          <a:p>
            <a:pPr marL="0" indent="0" eaLnBrk="1" hangingPunct="1">
              <a:spcBef>
                <a:spcPts val="100"/>
              </a:spcBef>
              <a:buFont typeface="Wingdings" charset="2"/>
              <a:buNone/>
            </a:pPr>
            <a:r>
              <a:rPr lang="en-US" altLang="en-US" sz="2200" dirty="0">
                <a:solidFill>
                  <a:srgbClr val="800000"/>
                </a:solidFill>
                <a:latin typeface="Times New Roman" charset="0"/>
                <a:ea typeface="MS PGothic" charset="-128"/>
              </a:rPr>
              <a:t>}</a:t>
            </a:r>
            <a:endParaRPr lang="en-US" altLang="en-US" sz="2200" dirty="0">
              <a:latin typeface="Times New Roman" charset="0"/>
              <a:ea typeface="MS PGothic" charset="-128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86400" y="3505200"/>
            <a:ext cx="3276600" cy="2678113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/>
              <a:t>Only the smaller segment is sorted recursively. If b[h1..k1] has size n, the smaller segment has size &lt; n/2.</a:t>
            </a:r>
          </a:p>
          <a:p>
            <a:pPr eaLnBrk="1" hangingPunct="1"/>
            <a:r>
              <a:rPr lang="en-US" altLang="en-US"/>
              <a:t>         Therefore, depth of recursion is at most log 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Sorting?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dirty="0" smtClean="0"/>
              <a:t>Sorting is useful</a:t>
            </a:r>
          </a:p>
          <a:p>
            <a:pPr lvl="1"/>
            <a:r>
              <a:rPr lang="en-US" dirty="0" smtClean="0"/>
              <a:t>Database indexing</a:t>
            </a:r>
          </a:p>
          <a:p>
            <a:pPr lvl="1"/>
            <a:r>
              <a:rPr lang="en-US" dirty="0" smtClean="0"/>
              <a:t>Operations research</a:t>
            </a:r>
          </a:p>
          <a:p>
            <a:pPr lvl="1"/>
            <a:r>
              <a:rPr lang="en-US" dirty="0" smtClean="0"/>
              <a:t>Compression</a:t>
            </a:r>
          </a:p>
          <a:p>
            <a:r>
              <a:rPr lang="en-US" dirty="0" smtClean="0"/>
              <a:t>There are lots of ways to sort</a:t>
            </a:r>
          </a:p>
          <a:p>
            <a:pPr lvl="1"/>
            <a:r>
              <a:rPr lang="en-US" dirty="0" smtClean="0"/>
              <a:t>There isn't one right answer</a:t>
            </a:r>
          </a:p>
          <a:p>
            <a:pPr lvl="1"/>
            <a:r>
              <a:rPr lang="en-US" dirty="0" smtClean="0"/>
              <a:t>You need to be able to figure out the options and decide which one is right for your application.</a:t>
            </a:r>
          </a:p>
          <a:p>
            <a:pPr lvl="1"/>
            <a:r>
              <a:rPr lang="en-US" dirty="0" smtClean="0"/>
              <a:t>Today, we'll learn about several different algorithms (and how to derive them)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8DC569-82C3-0D4C-AAAF-D935FD2F594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99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</a:p>
          <a:p>
            <a:r>
              <a:rPr lang="en-US" smtClean="0"/>
              <a:t>Selection sort</a:t>
            </a:r>
            <a:endParaRPr lang="en-US" dirty="0" smtClean="0"/>
          </a:p>
          <a:p>
            <a:r>
              <a:rPr lang="en-US" dirty="0" smtClean="0"/>
              <a:t>Merge sort</a:t>
            </a:r>
          </a:p>
          <a:p>
            <a:r>
              <a:rPr lang="en-US" dirty="0" smtClean="0"/>
              <a:t>Quick sort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8DC569-82C3-0D4C-AAAF-D935FD2F594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6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533400"/>
          </a:xfrm>
        </p:spPr>
        <p:txBody>
          <a:bodyPr rIns="132080"/>
          <a:lstStyle/>
          <a:p>
            <a:pPr eaLnBrk="1" hangingPunct="1"/>
            <a:r>
              <a:rPr lang="en-US" altLang="en-US" sz="2400" b="1" dirty="0" err="1">
                <a:solidFill>
                  <a:srgbClr val="800000"/>
                </a:solidFill>
                <a:latin typeface="Courier New" charset="0"/>
                <a:ea typeface="MS PGothic" charset="-128"/>
                <a:sym typeface="Courier New" charset="0"/>
              </a:rPr>
              <a:t>InsertionSort</a:t>
            </a:r>
            <a:endParaRPr lang="en-US" altLang="en-US" sz="2400" b="1" dirty="0">
              <a:solidFill>
                <a:srgbClr val="800000"/>
              </a:solidFill>
              <a:latin typeface="Courier New" charset="0"/>
              <a:ea typeface="ヒラギノ角ゴ ProN W6" charset="-128"/>
              <a:sym typeface="Courier New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758D0EF-690B-5047-A546-20F21A164926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17412" name="Group 2"/>
          <p:cNvGrpSpPr>
            <a:grpSpLocks/>
          </p:cNvGrpSpPr>
          <p:nvPr/>
        </p:nvGrpSpPr>
        <p:grpSpPr bwMode="auto">
          <a:xfrm>
            <a:off x="762000" y="1447800"/>
            <a:ext cx="3429000" cy="990600"/>
            <a:chOff x="914400" y="1371600"/>
            <a:chExt cx="3429000" cy="990600"/>
          </a:xfrm>
        </p:grpSpPr>
        <p:grpSp>
          <p:nvGrpSpPr>
            <p:cNvPr id="17428" name="Group 5"/>
            <p:cNvGrpSpPr>
              <a:grpSpLocks/>
            </p:cNvGrpSpPr>
            <p:nvPr/>
          </p:nvGrpSpPr>
          <p:grpSpPr bwMode="auto">
            <a:xfrm>
              <a:off x="914400" y="1371600"/>
              <a:ext cx="3429000" cy="990600"/>
              <a:chOff x="914400" y="1371600"/>
              <a:chExt cx="3429000" cy="990600"/>
            </a:xfrm>
          </p:grpSpPr>
          <p:sp>
            <p:nvSpPr>
              <p:cNvPr id="17430" name="Rectangle 3"/>
              <p:cNvSpPr>
                <a:spLocks/>
              </p:cNvSpPr>
              <p:nvPr/>
            </p:nvSpPr>
            <p:spPr bwMode="auto">
              <a:xfrm>
                <a:off x="914400" y="1828800"/>
                <a:ext cx="7620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450"/>
                  </a:spcBef>
                </a:pPr>
                <a:r>
                  <a:rPr lang="en-US" altLang="en-US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pre:</a:t>
                </a:r>
                <a:endParaRPr lang="en-US" altLang="en-US" i="1">
                  <a:solidFill>
                    <a:srgbClr val="0033CC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17431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b</a:t>
                </a:r>
              </a:p>
            </p:txBody>
          </p:sp>
          <p:sp>
            <p:nvSpPr>
              <p:cNvPr id="17432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2514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0               b.length</a:t>
                </a:r>
              </a:p>
            </p:txBody>
          </p:sp>
        </p:grpSp>
        <p:sp>
          <p:nvSpPr>
            <p:cNvPr id="17429" name="TextBox 2"/>
            <p:cNvSpPr txBox="1">
              <a:spLocks noChangeArrowheads="1"/>
            </p:cNvSpPr>
            <p:nvPr/>
          </p:nvSpPr>
          <p:spPr bwMode="auto">
            <a:xfrm>
              <a:off x="1828800" y="1752600"/>
              <a:ext cx="1295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     ?    </a:t>
              </a:r>
            </a:p>
          </p:txBody>
        </p:sp>
      </p:grpSp>
      <p:grpSp>
        <p:nvGrpSpPr>
          <p:cNvPr id="17413" name="Group 13"/>
          <p:cNvGrpSpPr>
            <a:grpSpLocks/>
          </p:cNvGrpSpPr>
          <p:nvPr/>
        </p:nvGrpSpPr>
        <p:grpSpPr bwMode="auto">
          <a:xfrm>
            <a:off x="4495800" y="1447800"/>
            <a:ext cx="4114800" cy="990600"/>
            <a:chOff x="762000" y="1371600"/>
            <a:chExt cx="4114800" cy="990600"/>
          </a:xfrm>
        </p:grpSpPr>
        <p:grpSp>
          <p:nvGrpSpPr>
            <p:cNvPr id="17423" name="Group 5"/>
            <p:cNvGrpSpPr>
              <a:grpSpLocks/>
            </p:cNvGrpSpPr>
            <p:nvPr/>
          </p:nvGrpSpPr>
          <p:grpSpPr bwMode="auto">
            <a:xfrm>
              <a:off x="762000" y="1371600"/>
              <a:ext cx="4114800" cy="990600"/>
              <a:chOff x="762000" y="1371600"/>
              <a:chExt cx="4114800" cy="990600"/>
            </a:xfrm>
          </p:grpSpPr>
          <p:sp>
            <p:nvSpPr>
              <p:cNvPr id="17425" name="Rectangle 3"/>
              <p:cNvSpPr>
                <a:spLocks/>
              </p:cNvSpPr>
              <p:nvPr/>
            </p:nvSpPr>
            <p:spPr bwMode="auto">
              <a:xfrm>
                <a:off x="762000" y="1828800"/>
                <a:ext cx="914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450"/>
                  </a:spcBef>
                </a:pPr>
                <a:r>
                  <a:rPr lang="en-US" altLang="en-US">
                    <a:solidFill>
                      <a:srgbClr val="0033CC"/>
                    </a:solidFill>
                    <a:latin typeface="Arial" charset="0"/>
                    <a:sym typeface="Arial" charset="0"/>
                  </a:rPr>
                  <a:t>post:</a:t>
                </a:r>
                <a:endParaRPr lang="en-US" altLang="en-US" i="1">
                  <a:solidFill>
                    <a:srgbClr val="0033CC"/>
                  </a:solidFill>
                  <a:latin typeface="Arial" charset="0"/>
                  <a:sym typeface="Arial" charset="0"/>
                </a:endParaRPr>
              </a:p>
            </p:txBody>
          </p:sp>
          <p:sp>
            <p:nvSpPr>
              <p:cNvPr id="17426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b</a:t>
                </a:r>
              </a:p>
            </p:txBody>
          </p:sp>
          <p:sp>
            <p:nvSpPr>
              <p:cNvPr id="17427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3048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0                     b.length</a:t>
                </a:r>
              </a:p>
            </p:txBody>
          </p:sp>
        </p:grpSp>
        <p:sp>
          <p:nvSpPr>
            <p:cNvPr id="17424" name="TextBox 2"/>
            <p:cNvSpPr txBox="1">
              <a:spLocks noChangeArrowheads="1"/>
            </p:cNvSpPr>
            <p:nvPr/>
          </p:nvSpPr>
          <p:spPr bwMode="auto">
            <a:xfrm>
              <a:off x="1828800" y="1752600"/>
              <a:ext cx="1752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   sorted                                </a:t>
              </a:r>
            </a:p>
          </p:txBody>
        </p:sp>
      </p:grpSp>
      <p:grpSp>
        <p:nvGrpSpPr>
          <p:cNvPr id="47" name="Group 34"/>
          <p:cNvGrpSpPr>
            <a:grpSpLocks/>
          </p:cNvGrpSpPr>
          <p:nvPr/>
        </p:nvGrpSpPr>
        <p:grpSpPr bwMode="auto">
          <a:xfrm>
            <a:off x="762000" y="3043535"/>
            <a:ext cx="4800600" cy="1452265"/>
            <a:chOff x="914400" y="2510135"/>
            <a:chExt cx="4800600" cy="1452265"/>
          </a:xfrm>
        </p:grpSpPr>
        <p:grpSp>
          <p:nvGrpSpPr>
            <p:cNvPr id="17416" name="Group 39"/>
            <p:cNvGrpSpPr>
              <a:grpSpLocks/>
            </p:cNvGrpSpPr>
            <p:nvPr/>
          </p:nvGrpSpPr>
          <p:grpSpPr bwMode="auto">
            <a:xfrm>
              <a:off x="914400" y="2510135"/>
              <a:ext cx="4800600" cy="1452265"/>
              <a:chOff x="914400" y="2586335"/>
              <a:chExt cx="4800600" cy="1452265"/>
            </a:xfrm>
          </p:grpSpPr>
          <p:grpSp>
            <p:nvGrpSpPr>
              <p:cNvPr id="17418" name="Group 41"/>
              <p:cNvGrpSpPr>
                <a:grpSpLocks/>
              </p:cNvGrpSpPr>
              <p:nvPr/>
            </p:nvGrpSpPr>
            <p:grpSpPr bwMode="auto">
              <a:xfrm>
                <a:off x="914400" y="2586335"/>
                <a:ext cx="4800600" cy="1452265"/>
                <a:chOff x="914400" y="1443335"/>
                <a:chExt cx="4800600" cy="1452265"/>
              </a:xfrm>
            </p:grpSpPr>
            <p:sp>
              <p:nvSpPr>
                <p:cNvPr id="17420" name="Rectangle 3"/>
                <p:cNvSpPr>
                  <a:spLocks/>
                </p:cNvSpPr>
                <p:nvPr/>
              </p:nvSpPr>
              <p:spPr bwMode="auto">
                <a:xfrm>
                  <a:off x="914400" y="1828800"/>
                  <a:ext cx="4191000" cy="1066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 err="1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inv</a:t>
                  </a: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  <a:p>
                  <a:pPr eaLnBrk="1" hangingPunct="1">
                    <a:spcBef>
                      <a:spcPts val="16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 </a:t>
                  </a:r>
                  <a:r>
                    <a:rPr lang="en-US" altLang="en-US" dirty="0">
                      <a:solidFill>
                        <a:srgbClr val="008000"/>
                      </a:solidFill>
                      <a:latin typeface="Arial" charset="0"/>
                      <a:sym typeface="Arial" charset="0"/>
                    </a:rPr>
                    <a:t>or:       </a:t>
                  </a:r>
                  <a:r>
                    <a:rPr lang="en-US" altLang="en-US" dirty="0">
                      <a:solidFill>
                        <a:srgbClr val="008000"/>
                      </a:solidFill>
                      <a:sym typeface="Arial" charset="0"/>
                    </a:rPr>
                    <a:t>b[0..i-1] is sorted</a:t>
                  </a:r>
                </a:p>
              </p:txBody>
            </p:sp>
            <p:sp>
              <p:nvSpPr>
                <p:cNvPr id="17421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</a:t>
                  </a:r>
                </a:p>
              </p:txBody>
            </p:sp>
            <p:sp>
              <p:nvSpPr>
                <p:cNvPr id="17422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786354" y="1443335"/>
                  <a:ext cx="392864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</a:t>
                  </a:r>
                  <a:r>
                    <a:rPr lang="en-US" altLang="en-US" dirty="0" smtClean="0"/>
                    <a:t> </a:t>
                  </a:r>
                  <a:r>
                    <a:rPr lang="en-US" altLang="en-US" dirty="0" err="1" smtClean="0"/>
                    <a:t>i</a:t>
                  </a:r>
                  <a:r>
                    <a:rPr lang="en-US" altLang="en-US" dirty="0" smtClean="0"/>
                    <a:t>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  <p:sp>
            <p:nvSpPr>
              <p:cNvPr id="17419" name="TextBox 42"/>
              <p:cNvSpPr txBox="1">
                <a:spLocks noChangeArrowheads="1"/>
              </p:cNvSpPr>
              <p:nvPr/>
            </p:nvSpPr>
            <p:spPr bwMode="auto">
              <a:xfrm>
                <a:off x="1828800" y="2967335"/>
                <a:ext cx="25908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sorted           ?                                        </a:t>
                </a: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3200400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715000" y="2971800"/>
            <a:ext cx="3048000" cy="1570038"/>
          </a:xfrm>
          <a:prstGeom prst="rect">
            <a:avLst/>
          </a:prstGeom>
          <a:solidFill>
            <a:srgbClr val="E9FFED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>
                <a:solidFill>
                  <a:srgbClr val="800000"/>
                </a:solidFill>
              </a:rPr>
              <a:t>A loop that processes elements of an array</a:t>
            </a:r>
            <a:br>
              <a:rPr lang="en-US" altLang="en-US">
                <a:solidFill>
                  <a:srgbClr val="800000"/>
                </a:solidFill>
              </a:rPr>
            </a:br>
            <a:r>
              <a:rPr lang="en-US" altLang="en-US">
                <a:solidFill>
                  <a:srgbClr val="800000"/>
                </a:solidFill>
              </a:rPr>
              <a:t>in increasing order</a:t>
            </a:r>
            <a:br>
              <a:rPr lang="en-US" altLang="en-US">
                <a:solidFill>
                  <a:srgbClr val="800000"/>
                </a:solidFill>
              </a:rPr>
            </a:br>
            <a:r>
              <a:rPr lang="en-US" altLang="en-US">
                <a:solidFill>
                  <a:srgbClr val="800000"/>
                </a:solidFill>
              </a:rPr>
              <a:t>has this invariant</a:t>
            </a:r>
          </a:p>
        </p:txBody>
      </p:sp>
    </p:spTree>
    <p:extLst>
      <p:ext uri="{BB962C8B-B14F-4D97-AF65-F5344CB8AC3E}">
        <p14:creationId xmlns:p14="http://schemas.microsoft.com/office/powerpoint/2010/main" val="4424439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 rIns="132080"/>
          <a:lstStyle/>
          <a:p>
            <a:pPr eaLnBrk="1" hangingPunct="1"/>
            <a:r>
              <a:rPr lang="en-US" altLang="en-US" sz="2400" b="1">
                <a:solidFill>
                  <a:srgbClr val="800000"/>
                </a:solidFill>
                <a:latin typeface="Courier New" charset="0"/>
                <a:ea typeface="MS PGothic" charset="-128"/>
                <a:sym typeface="Courier New" charset="0"/>
              </a:rPr>
              <a:t>Each iteration, i= i+1; How to keep inv true?</a:t>
            </a:r>
            <a:endParaRPr lang="en-US" altLang="en-US" sz="2400" b="1">
              <a:solidFill>
                <a:srgbClr val="800000"/>
              </a:solidFill>
              <a:latin typeface="Courier New" charset="0"/>
              <a:ea typeface="ヒラギノ角ゴ ProN W6" charset="-128"/>
              <a:sym typeface="Courier New" charset="0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F7B9A1C-2CFB-1643-A508-32808E773FF2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pSp>
        <p:nvGrpSpPr>
          <p:cNvPr id="19459" name="Group 34"/>
          <p:cNvGrpSpPr>
            <a:grpSpLocks/>
          </p:cNvGrpSpPr>
          <p:nvPr/>
        </p:nvGrpSpPr>
        <p:grpSpPr bwMode="auto">
          <a:xfrm>
            <a:off x="457200" y="1524000"/>
            <a:ext cx="7620000" cy="1066800"/>
            <a:chOff x="533400" y="2438400"/>
            <a:chExt cx="7620000" cy="1066800"/>
          </a:xfrm>
        </p:grpSpPr>
        <p:grpSp>
          <p:nvGrpSpPr>
            <p:cNvPr id="19473" name="Group 39"/>
            <p:cNvGrpSpPr>
              <a:grpSpLocks/>
            </p:cNvGrpSpPr>
            <p:nvPr/>
          </p:nvGrpSpPr>
          <p:grpSpPr bwMode="auto">
            <a:xfrm>
              <a:off x="533400" y="2438400"/>
              <a:ext cx="7620000" cy="1066800"/>
              <a:chOff x="533400" y="2514600"/>
              <a:chExt cx="7620000" cy="1066800"/>
            </a:xfrm>
          </p:grpSpPr>
          <p:grpSp>
            <p:nvGrpSpPr>
              <p:cNvPr id="19475" name="Group 41"/>
              <p:cNvGrpSpPr>
                <a:grpSpLocks/>
              </p:cNvGrpSpPr>
              <p:nvPr/>
            </p:nvGrpSpPr>
            <p:grpSpPr bwMode="auto">
              <a:xfrm>
                <a:off x="533400" y="2514600"/>
                <a:ext cx="7620000" cy="1066800"/>
                <a:chOff x="533400" y="1371600"/>
                <a:chExt cx="7620000" cy="1066800"/>
              </a:xfrm>
            </p:grpSpPr>
            <p:sp>
              <p:nvSpPr>
                <p:cNvPr id="19477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6858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inv:</a:t>
                  </a:r>
                  <a:endParaRPr lang="en-US" altLang="en-US" i="1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9478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</a:t>
                  </a:r>
                </a:p>
              </p:txBody>
            </p:sp>
            <p:sp>
              <p:nvSpPr>
                <p:cNvPr id="19479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6324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0                         i                                   b.length</a:t>
                  </a:r>
                </a:p>
              </p:txBody>
            </p:sp>
          </p:grpSp>
          <p:sp>
            <p:nvSpPr>
              <p:cNvPr id="19476" name="TextBox 42"/>
              <p:cNvSpPr txBox="1">
                <a:spLocks noChangeArrowheads="1"/>
              </p:cNvSpPr>
              <p:nvPr/>
            </p:nvSpPr>
            <p:spPr bwMode="auto">
              <a:xfrm>
                <a:off x="1828800" y="2967335"/>
                <a:ext cx="48006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sorted                     ?                                        </a:t>
                </a: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3886200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7200" y="2514600"/>
            <a:ext cx="7620000" cy="1066800"/>
            <a:chOff x="457200" y="2971800"/>
            <a:chExt cx="7620000" cy="1066800"/>
          </a:xfrm>
        </p:grpSpPr>
        <p:sp>
          <p:nvSpPr>
            <p:cNvPr id="19468" name="TextBox 44"/>
            <p:cNvSpPr txBox="1">
              <a:spLocks noChangeArrowheads="1"/>
            </p:cNvSpPr>
            <p:nvPr/>
          </p:nvSpPr>
          <p:spPr bwMode="auto">
            <a:xfrm>
              <a:off x="1371600" y="3424535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19469" name="TextBox 45"/>
            <p:cNvSpPr txBox="1">
              <a:spLocks noChangeArrowheads="1"/>
            </p:cNvSpPr>
            <p:nvPr/>
          </p:nvSpPr>
          <p:spPr bwMode="auto">
            <a:xfrm>
              <a:off x="1752600" y="2971800"/>
              <a:ext cx="6324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0                         i                                   b.length</a:t>
              </a:r>
            </a:p>
          </p:txBody>
        </p:sp>
        <p:sp>
          <p:nvSpPr>
            <p:cNvPr id="19470" name="TextBox 42"/>
            <p:cNvSpPr txBox="1">
              <a:spLocks noChangeArrowheads="1"/>
            </p:cNvSpPr>
            <p:nvPr/>
          </p:nvSpPr>
          <p:spPr bwMode="auto">
            <a:xfrm>
              <a:off x="1752600" y="3429000"/>
              <a:ext cx="48006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2   5   5   5   7    3     ?                                        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3810000" y="3429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72" name="Rectangle 3"/>
            <p:cNvSpPr>
              <a:spLocks/>
            </p:cNvSpPr>
            <p:nvPr/>
          </p:nvSpPr>
          <p:spPr bwMode="auto">
            <a:xfrm>
              <a:off x="457200" y="3429000"/>
              <a:ext cx="8382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>
                <a:spcBef>
                  <a:spcPts val="450"/>
                </a:spcBef>
              </a:pPr>
              <a:r>
                <a:rPr lang="en-US" altLang="en-US">
                  <a:solidFill>
                    <a:srgbClr val="0033CC"/>
                  </a:solidFill>
                  <a:latin typeface="Arial" charset="0"/>
                  <a:sym typeface="Arial" charset="0"/>
                </a:rPr>
                <a:t>e.g.</a:t>
              </a:r>
              <a:endParaRPr lang="en-US" altLang="en-US" i="1">
                <a:solidFill>
                  <a:srgbClr val="0033CC"/>
                </a:solidFill>
                <a:latin typeface="Arial" charset="0"/>
                <a:sym typeface="Arial" charset="0"/>
              </a:endParaRP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1371600" y="3581400"/>
            <a:ext cx="6705600" cy="919163"/>
            <a:chOff x="1371600" y="2971800"/>
            <a:chExt cx="6705600" cy="918865"/>
          </a:xfrm>
        </p:grpSpPr>
        <p:sp>
          <p:nvSpPr>
            <p:cNvPr id="19464" name="TextBox 44"/>
            <p:cNvSpPr txBox="1">
              <a:spLocks noChangeArrowheads="1"/>
            </p:cNvSpPr>
            <p:nvPr/>
          </p:nvSpPr>
          <p:spPr bwMode="auto">
            <a:xfrm>
              <a:off x="1371600" y="3424535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19465" name="TextBox 45"/>
            <p:cNvSpPr txBox="1">
              <a:spLocks noChangeArrowheads="1"/>
            </p:cNvSpPr>
            <p:nvPr/>
          </p:nvSpPr>
          <p:spPr bwMode="auto">
            <a:xfrm>
              <a:off x="1752600" y="2971800"/>
              <a:ext cx="6324600" cy="461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0                        </a:t>
              </a:r>
              <a:r>
                <a:rPr lang="en-US" altLang="en-US" dirty="0" smtClean="0"/>
                <a:t>      </a:t>
              </a:r>
              <a:r>
                <a:rPr lang="en-US" altLang="en-US" dirty="0" err="1" smtClean="0"/>
                <a:t>i</a:t>
              </a:r>
              <a:r>
                <a:rPr lang="en-US" altLang="en-US" dirty="0" smtClean="0"/>
                <a:t>                              </a:t>
              </a:r>
              <a:r>
                <a:rPr lang="en-US" altLang="en-US" dirty="0" err="1"/>
                <a:t>b.length</a:t>
              </a:r>
              <a:endParaRPr lang="en-US" altLang="en-US" dirty="0"/>
            </a:p>
          </p:txBody>
        </p:sp>
        <p:sp>
          <p:nvSpPr>
            <p:cNvPr id="19466" name="TextBox 42"/>
            <p:cNvSpPr txBox="1">
              <a:spLocks noChangeArrowheads="1"/>
            </p:cNvSpPr>
            <p:nvPr/>
          </p:nvSpPr>
          <p:spPr bwMode="auto">
            <a:xfrm>
              <a:off x="1752600" y="3429000"/>
              <a:ext cx="48006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 2   3   5   5   5    7     </a:t>
              </a:r>
              <a:r>
                <a:rPr lang="en-US" altLang="en-US" dirty="0" smtClean="0"/>
                <a:t>         ?                                        </a:t>
              </a:r>
              <a:endParaRPr lang="en-US" altLang="en-US" dirty="0"/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4191000" y="3428852"/>
              <a:ext cx="0" cy="4570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0814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3.33333E-6 0.2983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27D35C6A-9153-414C-8475-10640D28BEC7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1506" name="Slide Number Placeholder 3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4847B500-15D7-2D48-B49A-A31ECA493663}" type="slidenum">
              <a:rPr lang="en-US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8</a:t>
            </a:fld>
            <a:endParaRPr lang="en-US" altLang="en-US" sz="1200" b="1">
              <a:solidFill>
                <a:srgbClr val="FFFFFF"/>
              </a:solidFill>
            </a:endParaRPr>
          </a:p>
        </p:txBody>
      </p:sp>
      <p:grpSp>
        <p:nvGrpSpPr>
          <p:cNvPr id="21507" name="Group 34"/>
          <p:cNvGrpSpPr>
            <a:grpSpLocks/>
          </p:cNvGrpSpPr>
          <p:nvPr/>
        </p:nvGrpSpPr>
        <p:grpSpPr bwMode="auto">
          <a:xfrm>
            <a:off x="457200" y="1524000"/>
            <a:ext cx="7620000" cy="1066800"/>
            <a:chOff x="533400" y="2438400"/>
            <a:chExt cx="7620000" cy="1066800"/>
          </a:xfrm>
        </p:grpSpPr>
        <p:grpSp>
          <p:nvGrpSpPr>
            <p:cNvPr id="21535" name="Group 39"/>
            <p:cNvGrpSpPr>
              <a:grpSpLocks/>
            </p:cNvGrpSpPr>
            <p:nvPr/>
          </p:nvGrpSpPr>
          <p:grpSpPr bwMode="auto">
            <a:xfrm>
              <a:off x="533400" y="2438400"/>
              <a:ext cx="7620000" cy="1066800"/>
              <a:chOff x="533400" y="2514600"/>
              <a:chExt cx="7620000" cy="1066800"/>
            </a:xfrm>
          </p:grpSpPr>
          <p:grpSp>
            <p:nvGrpSpPr>
              <p:cNvPr id="21537" name="Group 41"/>
              <p:cNvGrpSpPr>
                <a:grpSpLocks/>
              </p:cNvGrpSpPr>
              <p:nvPr/>
            </p:nvGrpSpPr>
            <p:grpSpPr bwMode="auto">
              <a:xfrm>
                <a:off x="533400" y="2514600"/>
                <a:ext cx="7620000" cy="1066800"/>
                <a:chOff x="533400" y="1371600"/>
                <a:chExt cx="7620000" cy="1066800"/>
              </a:xfrm>
            </p:grpSpPr>
            <p:sp>
              <p:nvSpPr>
                <p:cNvPr id="21539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6858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inv:</a:t>
                  </a:r>
                  <a:endParaRPr lang="en-US" altLang="en-US" i="1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21540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</a:t>
                  </a:r>
                </a:p>
              </p:txBody>
            </p:sp>
            <p:sp>
              <p:nvSpPr>
                <p:cNvPr id="21541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6324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0                         i                                   b.length</a:t>
                  </a:r>
                </a:p>
              </p:txBody>
            </p:sp>
          </p:grpSp>
          <p:sp>
            <p:nvSpPr>
              <p:cNvPr id="21538" name="TextBox 42"/>
              <p:cNvSpPr txBox="1">
                <a:spLocks noChangeArrowheads="1"/>
              </p:cNvSpPr>
              <p:nvPr/>
            </p:nvSpPr>
            <p:spPr bwMode="auto">
              <a:xfrm>
                <a:off x="1828800" y="2967335"/>
                <a:ext cx="48006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      sorted                     ?                                        </a:t>
                </a: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3886200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08" name="Group 13"/>
          <p:cNvGrpSpPr>
            <a:grpSpLocks/>
          </p:cNvGrpSpPr>
          <p:nvPr/>
        </p:nvGrpSpPr>
        <p:grpSpPr bwMode="auto">
          <a:xfrm>
            <a:off x="457200" y="2514600"/>
            <a:ext cx="7620000" cy="1066800"/>
            <a:chOff x="457200" y="2971800"/>
            <a:chExt cx="7620000" cy="1066800"/>
          </a:xfrm>
        </p:grpSpPr>
        <p:sp>
          <p:nvSpPr>
            <p:cNvPr id="21530" name="TextBox 44"/>
            <p:cNvSpPr txBox="1">
              <a:spLocks noChangeArrowheads="1"/>
            </p:cNvSpPr>
            <p:nvPr/>
          </p:nvSpPr>
          <p:spPr bwMode="auto">
            <a:xfrm>
              <a:off x="1371600" y="3424535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21531" name="TextBox 45"/>
            <p:cNvSpPr txBox="1">
              <a:spLocks noChangeArrowheads="1"/>
            </p:cNvSpPr>
            <p:nvPr/>
          </p:nvSpPr>
          <p:spPr bwMode="auto">
            <a:xfrm>
              <a:off x="1752600" y="2971800"/>
              <a:ext cx="6324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0                         i                                   b.length</a:t>
              </a:r>
            </a:p>
          </p:txBody>
        </p:sp>
        <p:sp>
          <p:nvSpPr>
            <p:cNvPr id="21532" name="TextBox 42"/>
            <p:cNvSpPr txBox="1">
              <a:spLocks noChangeArrowheads="1"/>
            </p:cNvSpPr>
            <p:nvPr/>
          </p:nvSpPr>
          <p:spPr bwMode="auto">
            <a:xfrm>
              <a:off x="1752600" y="3429000"/>
              <a:ext cx="48006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2   5   5   5   7    3     ?                                        </a:t>
              </a: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3810000" y="3429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534" name="Rectangle 3"/>
            <p:cNvSpPr>
              <a:spLocks/>
            </p:cNvSpPr>
            <p:nvPr/>
          </p:nvSpPr>
          <p:spPr bwMode="auto">
            <a:xfrm>
              <a:off x="457200" y="3429000"/>
              <a:ext cx="8382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>
                <a:spcBef>
                  <a:spcPts val="450"/>
                </a:spcBef>
              </a:pPr>
              <a:r>
                <a:rPr lang="en-US" altLang="en-US">
                  <a:solidFill>
                    <a:srgbClr val="0033CC"/>
                  </a:solidFill>
                  <a:latin typeface="Arial" charset="0"/>
                  <a:sym typeface="Arial" charset="0"/>
                </a:rPr>
                <a:t>e.g.</a:t>
              </a:r>
              <a:endParaRPr lang="en-US" altLang="en-US" i="1">
                <a:solidFill>
                  <a:srgbClr val="0033CC"/>
                </a:solidFill>
                <a:latin typeface="Arial" charset="0"/>
                <a:sym typeface="Arial" charset="0"/>
              </a:endParaRPr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934200" y="3581400"/>
            <a:ext cx="2057400" cy="1570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defRPr/>
            </a:pPr>
            <a:r>
              <a:rPr lang="en-US" dirty="0"/>
              <a:t>Push b[i] </a:t>
            </a:r>
            <a:r>
              <a:rPr lang="en-US" dirty="0" smtClean="0"/>
              <a:t>to </a:t>
            </a:r>
            <a:r>
              <a:rPr lang="en-US" dirty="0"/>
              <a:t>its </a:t>
            </a:r>
            <a:r>
              <a:rPr lang="en-US" dirty="0" smtClean="0"/>
              <a:t>sorted </a:t>
            </a:r>
            <a:r>
              <a:rPr lang="en-US" dirty="0"/>
              <a:t>position in b[0..i], then increase i</a:t>
            </a:r>
          </a:p>
        </p:txBody>
      </p:sp>
      <p:sp>
        <p:nvSpPr>
          <p:cNvPr id="21511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en-US" altLang="en-US" sz="3200">
                <a:solidFill>
                  <a:srgbClr val="800000"/>
                </a:solidFill>
                <a:ea typeface="MS PGothic" charset="-128"/>
              </a:rPr>
              <a:t>What to do in each iteration?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2286000" y="3576638"/>
            <a:ext cx="4267200" cy="461962"/>
            <a:chOff x="1752600" y="3576935"/>
            <a:chExt cx="4267200" cy="461665"/>
          </a:xfrm>
        </p:grpSpPr>
        <p:sp>
          <p:nvSpPr>
            <p:cNvPr id="21524" name="TextBox 42"/>
            <p:cNvSpPr txBox="1">
              <a:spLocks noChangeArrowheads="1"/>
            </p:cNvSpPr>
            <p:nvPr/>
          </p:nvSpPr>
          <p:spPr bwMode="auto">
            <a:xfrm>
              <a:off x="1752600" y="3576935"/>
              <a:ext cx="426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 2   5   5   5   </a:t>
              </a:r>
              <a:r>
                <a:rPr lang="en-US" altLang="en-US" b="1" dirty="0">
                  <a:solidFill>
                    <a:srgbClr val="0070C0"/>
                  </a:solidFill>
                </a:rPr>
                <a:t>3</a:t>
              </a:r>
              <a:r>
                <a:rPr lang="en-US" altLang="en-US" dirty="0"/>
                <a:t>    </a:t>
              </a:r>
              <a:r>
                <a:rPr lang="en-US" altLang="en-US" b="1" dirty="0">
                  <a:solidFill>
                    <a:srgbClr val="008000"/>
                  </a:solidFill>
                </a:rPr>
                <a:t>7</a:t>
              </a:r>
              <a:r>
                <a:rPr lang="en-US" altLang="en-US" dirty="0"/>
                <a:t>     ?                                        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3810000" y="3581694"/>
              <a:ext cx="0" cy="45690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2286000" y="4114800"/>
            <a:ext cx="4267200" cy="461963"/>
            <a:chOff x="1752600" y="3576935"/>
            <a:chExt cx="4267200" cy="461665"/>
          </a:xfrm>
        </p:grpSpPr>
        <p:sp>
          <p:nvSpPr>
            <p:cNvPr id="21522" name="TextBox 42"/>
            <p:cNvSpPr txBox="1">
              <a:spLocks noChangeArrowheads="1"/>
            </p:cNvSpPr>
            <p:nvPr/>
          </p:nvSpPr>
          <p:spPr bwMode="auto">
            <a:xfrm>
              <a:off x="1752600" y="3576935"/>
              <a:ext cx="426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 2   5   5   </a:t>
              </a:r>
              <a:r>
                <a:rPr lang="en-US" altLang="en-US" b="1" dirty="0">
                  <a:solidFill>
                    <a:srgbClr val="0070C0"/>
                  </a:solidFill>
                </a:rPr>
                <a:t>3</a:t>
              </a:r>
              <a:r>
                <a:rPr lang="en-US" altLang="en-US" dirty="0"/>
                <a:t>   </a:t>
              </a:r>
              <a:r>
                <a:rPr lang="en-US" altLang="en-US" b="1" dirty="0">
                  <a:solidFill>
                    <a:srgbClr val="008000"/>
                  </a:solidFill>
                </a:rPr>
                <a:t>5</a:t>
              </a:r>
              <a:r>
                <a:rPr lang="en-US" altLang="en-US" dirty="0"/>
                <a:t>    7     ?                                        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3810000" y="3581695"/>
              <a:ext cx="0" cy="45690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2286000" y="4648200"/>
            <a:ext cx="4267200" cy="461963"/>
            <a:chOff x="1752600" y="3576935"/>
            <a:chExt cx="4267200" cy="461665"/>
          </a:xfrm>
        </p:grpSpPr>
        <p:sp>
          <p:nvSpPr>
            <p:cNvPr id="21520" name="TextBox 42"/>
            <p:cNvSpPr txBox="1">
              <a:spLocks noChangeArrowheads="1"/>
            </p:cNvSpPr>
            <p:nvPr/>
          </p:nvSpPr>
          <p:spPr bwMode="auto">
            <a:xfrm>
              <a:off x="1752600" y="3576935"/>
              <a:ext cx="426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 2   5   </a:t>
              </a:r>
              <a:r>
                <a:rPr lang="en-US" altLang="en-US" b="1" dirty="0">
                  <a:solidFill>
                    <a:srgbClr val="0070C0"/>
                  </a:solidFill>
                </a:rPr>
                <a:t>3</a:t>
              </a:r>
              <a:r>
                <a:rPr lang="en-US" altLang="en-US" dirty="0"/>
                <a:t>   </a:t>
              </a:r>
              <a:r>
                <a:rPr lang="en-US" altLang="en-US" b="1" dirty="0">
                  <a:solidFill>
                    <a:srgbClr val="008000"/>
                  </a:solidFill>
                </a:rPr>
                <a:t>5</a:t>
              </a:r>
              <a:r>
                <a:rPr lang="en-US" altLang="en-US" dirty="0"/>
                <a:t>   5    7     ?                                        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3810000" y="3581695"/>
              <a:ext cx="0" cy="45690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286000" y="5181600"/>
            <a:ext cx="4267200" cy="461963"/>
            <a:chOff x="1752600" y="3576935"/>
            <a:chExt cx="4267200" cy="461665"/>
          </a:xfrm>
        </p:grpSpPr>
        <p:sp>
          <p:nvSpPr>
            <p:cNvPr id="21518" name="TextBox 36"/>
            <p:cNvSpPr txBox="1">
              <a:spLocks noChangeArrowheads="1"/>
            </p:cNvSpPr>
            <p:nvPr/>
          </p:nvSpPr>
          <p:spPr bwMode="auto">
            <a:xfrm>
              <a:off x="1752600" y="3576935"/>
              <a:ext cx="426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 2   </a:t>
              </a:r>
              <a:r>
                <a:rPr lang="en-US" altLang="en-US" b="1" dirty="0">
                  <a:solidFill>
                    <a:srgbClr val="0070C0"/>
                  </a:solidFill>
                </a:rPr>
                <a:t>3</a:t>
              </a:r>
              <a:r>
                <a:rPr lang="en-US" altLang="en-US" dirty="0"/>
                <a:t>   </a:t>
              </a:r>
              <a:r>
                <a:rPr lang="en-US" altLang="en-US" b="1" dirty="0">
                  <a:solidFill>
                    <a:srgbClr val="008000"/>
                  </a:solidFill>
                </a:rPr>
                <a:t>5</a:t>
              </a:r>
              <a:r>
                <a:rPr lang="en-US" altLang="en-US" dirty="0"/>
                <a:t>   5   5    7     ?                                        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810000" y="3581695"/>
              <a:ext cx="0" cy="45690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Left Brace 38"/>
          <p:cNvSpPr>
            <a:spLocks/>
          </p:cNvSpPr>
          <p:nvPr/>
        </p:nvSpPr>
        <p:spPr bwMode="auto">
          <a:xfrm>
            <a:off x="1828800" y="3581400"/>
            <a:ext cx="304800" cy="2057400"/>
          </a:xfrm>
          <a:prstGeom prst="leftBrace">
            <a:avLst>
              <a:gd name="adj1" fmla="val 8344"/>
              <a:gd name="adj2" fmla="val 50000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09600" y="3810000"/>
            <a:ext cx="1219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0000FF"/>
                </a:solidFill>
              </a:rPr>
              <a:t>Loop body</a:t>
            </a:r>
          </a:p>
          <a:p>
            <a:pPr algn="r" eaLnBrk="1" hangingPunct="1"/>
            <a:r>
              <a:rPr lang="en-US" altLang="en-US" sz="2000">
                <a:solidFill>
                  <a:srgbClr val="0000FF"/>
                </a:solidFill>
              </a:rPr>
              <a:t>(inv true before and after)</a:t>
            </a:r>
          </a:p>
        </p:txBody>
      </p: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1371600" y="5634038"/>
            <a:ext cx="6705600" cy="919162"/>
            <a:chOff x="1371600" y="2971800"/>
            <a:chExt cx="6705600" cy="918865"/>
          </a:xfrm>
        </p:grpSpPr>
        <p:sp>
          <p:nvSpPr>
            <p:cNvPr id="48" name="TextBox 44"/>
            <p:cNvSpPr txBox="1">
              <a:spLocks noChangeArrowheads="1"/>
            </p:cNvSpPr>
            <p:nvPr/>
          </p:nvSpPr>
          <p:spPr bwMode="auto">
            <a:xfrm>
              <a:off x="1371600" y="3424535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49" name="TextBox 45"/>
            <p:cNvSpPr txBox="1">
              <a:spLocks noChangeArrowheads="1"/>
            </p:cNvSpPr>
            <p:nvPr/>
          </p:nvSpPr>
          <p:spPr bwMode="auto">
            <a:xfrm>
              <a:off x="1752600" y="2971800"/>
              <a:ext cx="6324600" cy="461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0                            </a:t>
              </a:r>
              <a:r>
                <a:rPr lang="en-US" altLang="en-US" dirty="0" smtClean="0"/>
                <a:t>  </a:t>
              </a:r>
              <a:r>
                <a:rPr lang="en-US" altLang="en-US" dirty="0" err="1"/>
                <a:t>i</a:t>
              </a:r>
              <a:r>
                <a:rPr lang="en-US" altLang="en-US" dirty="0"/>
                <a:t>                              </a:t>
              </a:r>
              <a:r>
                <a:rPr lang="en-US" altLang="en-US" dirty="0" err="1"/>
                <a:t>b.length</a:t>
              </a:r>
              <a:endParaRPr lang="en-US" altLang="en-US" dirty="0"/>
            </a:p>
          </p:txBody>
        </p:sp>
        <p:sp>
          <p:nvSpPr>
            <p:cNvPr id="50" name="TextBox 42"/>
            <p:cNvSpPr txBox="1">
              <a:spLocks noChangeArrowheads="1"/>
            </p:cNvSpPr>
            <p:nvPr/>
          </p:nvSpPr>
          <p:spPr bwMode="auto">
            <a:xfrm>
              <a:off x="1752600" y="3429000"/>
              <a:ext cx="48006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/>
                <a:t> 2   3   5   5   5   </a:t>
              </a:r>
              <a:r>
                <a:rPr lang="en-US" altLang="en-US" dirty="0" smtClean="0"/>
                <a:t> 7              </a:t>
              </a:r>
              <a:r>
                <a:rPr lang="en-US" altLang="en-US" dirty="0"/>
                <a:t>?                                        </a:t>
              </a: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>
              <a:off x="4191000" y="3428852"/>
              <a:ext cx="0" cy="4570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47700" y="5734843"/>
            <a:ext cx="798808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This will </a:t>
            </a:r>
            <a:r>
              <a:rPr lang="en-US" dirty="0">
                <a:ea typeface="ヒラギノ明朝 ProN W3" charset="0"/>
                <a:cs typeface="ヒラギノ明朝 ProN W3" charset="0"/>
              </a:rPr>
              <a:t>take time proportional to the number of swaps needed</a:t>
            </a:r>
          </a:p>
        </p:txBody>
      </p:sp>
    </p:spTree>
    <p:extLst>
      <p:ext uri="{BB962C8B-B14F-4D97-AF65-F5344CB8AC3E}">
        <p14:creationId xmlns:p14="http://schemas.microsoft.com/office/powerpoint/2010/main" val="124034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05BD5E1-DB47-5E4B-9BDE-D7177676DCCC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2531" name="Rectangle 4"/>
          <p:cNvSpPr>
            <a:spLocks/>
          </p:cNvSpPr>
          <p:nvPr/>
        </p:nvSpPr>
        <p:spPr bwMode="auto">
          <a:xfrm>
            <a:off x="228600" y="1600199"/>
            <a:ext cx="4495800" cy="434340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209550" indent="-169863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350"/>
              </a:spcBef>
            </a:pPr>
            <a:r>
              <a:rPr lang="en-US" altLang="en-US" sz="2300" dirty="0">
                <a:solidFill>
                  <a:srgbClr val="009900"/>
                </a:solidFill>
                <a:sym typeface="Courier New" charset="0"/>
              </a:rPr>
              <a:t>// sort b[], an array of </a:t>
            </a:r>
            <a:r>
              <a:rPr lang="en-US" altLang="en-US" sz="2300" dirty="0" err="1">
                <a:solidFill>
                  <a:srgbClr val="009900"/>
                </a:solidFill>
                <a:sym typeface="Courier New" charset="0"/>
              </a:rPr>
              <a:t>int</a:t>
            </a:r>
            <a:endParaRPr lang="en-US" altLang="en-US" sz="2300" dirty="0">
              <a:solidFill>
                <a:srgbClr val="009900"/>
              </a:solidFill>
              <a:sym typeface="Courier New" charset="0"/>
            </a:endParaRPr>
          </a:p>
          <a:p>
            <a:pPr eaLnBrk="1" hangingPunct="1">
              <a:spcBef>
                <a:spcPts val="350"/>
              </a:spcBef>
            </a:pPr>
            <a:r>
              <a:rPr lang="en-US" altLang="en-US" sz="2300" dirty="0">
                <a:solidFill>
                  <a:srgbClr val="009900"/>
                </a:solidFill>
                <a:sym typeface="Courier New" charset="0"/>
              </a:rPr>
              <a:t>// </a:t>
            </a:r>
            <a:r>
              <a:rPr lang="en-US" altLang="en-US" sz="2300" dirty="0" err="1">
                <a:solidFill>
                  <a:srgbClr val="009900"/>
                </a:solidFill>
                <a:sym typeface="Courier New" charset="0"/>
              </a:rPr>
              <a:t>inv</a:t>
            </a:r>
            <a:r>
              <a:rPr lang="en-US" altLang="en-US" sz="2300" dirty="0">
                <a:solidFill>
                  <a:srgbClr val="009900"/>
                </a:solidFill>
                <a:sym typeface="Courier New" charset="0"/>
              </a:rPr>
              <a:t>: b[0..i-1] is sorted</a:t>
            </a:r>
          </a:p>
          <a:p>
            <a:pPr eaLnBrk="1" hangingPunct="1">
              <a:spcBef>
                <a:spcPts val="350"/>
              </a:spcBef>
            </a:pP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for (</a:t>
            </a:r>
            <a:r>
              <a:rPr lang="en-US" altLang="en-US" sz="2300" dirty="0" err="1">
                <a:solidFill>
                  <a:schemeClr val="tx1"/>
                </a:solidFill>
                <a:sym typeface="Courier New" charset="0"/>
              </a:rPr>
              <a:t>int</a:t>
            </a: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 </a:t>
            </a:r>
            <a:r>
              <a:rPr lang="en-US" altLang="en-US" sz="2300" dirty="0" err="1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= 0; </a:t>
            </a:r>
            <a:r>
              <a:rPr lang="en-US" altLang="en-US" sz="2300" dirty="0" err="1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 &lt; </a:t>
            </a:r>
            <a:r>
              <a:rPr lang="en-US" altLang="en-US" sz="2300" dirty="0" err="1">
                <a:solidFill>
                  <a:schemeClr val="tx1"/>
                </a:solidFill>
                <a:sym typeface="Courier New" charset="0"/>
              </a:rPr>
              <a:t>b.length</a:t>
            </a: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; </a:t>
            </a:r>
            <a:r>
              <a:rPr lang="en-US" altLang="en-US" sz="2300" dirty="0" err="1">
                <a:solidFill>
                  <a:schemeClr val="tx1"/>
                </a:solidFill>
                <a:sym typeface="Courier New" charset="0"/>
              </a:rPr>
              <a:t>i</a:t>
            </a: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= i+1) {</a:t>
            </a:r>
          </a:p>
          <a:p>
            <a:pPr eaLnBrk="1" hangingPunct="1">
              <a:spcBef>
                <a:spcPts val="350"/>
              </a:spcBef>
            </a:pPr>
            <a:r>
              <a:rPr lang="en-US" sz="2300" dirty="0" smtClean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    // Push b[</a:t>
            </a:r>
            <a:r>
              <a:rPr lang="en-US" sz="2300" dirty="0" err="1" smtClean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i</a:t>
            </a:r>
            <a:r>
              <a:rPr lang="en-US" sz="2300" dirty="0" smtClean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] down to its sorted</a:t>
            </a:r>
            <a:br>
              <a:rPr lang="en-US" sz="2300" dirty="0" smtClean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</a:br>
            <a:r>
              <a:rPr lang="en-US" sz="2300" dirty="0" smtClean="0">
                <a:solidFill>
                  <a:srgbClr val="008000"/>
                </a:solidFill>
                <a:ea typeface="ヒラギノ明朝 ProN W3" charset="0"/>
                <a:cs typeface="Times New Roman" charset="0"/>
                <a:sym typeface="Courier New" charset="0"/>
              </a:rPr>
              <a:t>  // position in b[0..i]</a:t>
            </a:r>
            <a:endParaRPr lang="en-US" altLang="en-US" sz="2300" dirty="0" smtClean="0">
              <a:solidFill>
                <a:srgbClr val="00B050"/>
              </a:solidFill>
              <a:sym typeface="Courier New" charset="0"/>
            </a:endParaRPr>
          </a:p>
          <a:p>
            <a:pPr eaLnBrk="1" hangingPunct="1">
              <a:spcBef>
                <a:spcPts val="350"/>
              </a:spcBef>
            </a:pPr>
            <a:endParaRPr lang="en-US" altLang="en-US" sz="2300" dirty="0">
              <a:solidFill>
                <a:srgbClr val="00B050"/>
              </a:solidFill>
              <a:sym typeface="Courier New" charset="0"/>
            </a:endParaRPr>
          </a:p>
          <a:p>
            <a:pPr eaLnBrk="1" hangingPunct="1">
              <a:spcBef>
                <a:spcPts val="350"/>
              </a:spcBef>
            </a:pPr>
            <a:endParaRPr lang="en-US" altLang="en-US" sz="2300" dirty="0" smtClean="0">
              <a:solidFill>
                <a:srgbClr val="00B050"/>
              </a:solidFill>
              <a:sym typeface="Courier New" charset="0"/>
            </a:endParaRPr>
          </a:p>
          <a:p>
            <a:pPr eaLnBrk="1" hangingPunct="1">
              <a:spcBef>
                <a:spcPts val="350"/>
              </a:spcBef>
            </a:pPr>
            <a:endParaRPr lang="en-US" altLang="en-US" sz="2300" dirty="0" smtClean="0">
              <a:solidFill>
                <a:srgbClr val="00B050"/>
              </a:solidFill>
              <a:sym typeface="Courier New" charset="0"/>
            </a:endParaRPr>
          </a:p>
          <a:p>
            <a:pPr eaLnBrk="1" hangingPunct="1">
              <a:spcBef>
                <a:spcPts val="350"/>
              </a:spcBef>
            </a:pPr>
            <a:endParaRPr lang="en-US" altLang="en-US" sz="2300" dirty="0">
              <a:solidFill>
                <a:srgbClr val="00B050"/>
              </a:solidFill>
              <a:sym typeface="Courier New" charset="0"/>
            </a:endParaRPr>
          </a:p>
          <a:p>
            <a:pPr eaLnBrk="1" hangingPunct="1">
              <a:spcBef>
                <a:spcPts val="350"/>
              </a:spcBef>
            </a:pPr>
            <a:endParaRPr lang="en-US" altLang="en-US" sz="2300" dirty="0">
              <a:solidFill>
                <a:srgbClr val="00B050"/>
              </a:solidFill>
              <a:sym typeface="Courier New" charset="0"/>
            </a:endParaRPr>
          </a:p>
          <a:p>
            <a:pPr eaLnBrk="1" hangingPunct="1">
              <a:spcBef>
                <a:spcPts val="350"/>
              </a:spcBef>
            </a:pPr>
            <a:r>
              <a:rPr lang="en-US" altLang="en-US" sz="2300" dirty="0">
                <a:solidFill>
                  <a:schemeClr val="tx1"/>
                </a:solidFill>
                <a:sym typeface="Courier New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598613"/>
            <a:ext cx="3429000" cy="4894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/>
              <a:t>Note English statement</a:t>
            </a:r>
            <a:br>
              <a:rPr lang="en-US" altLang="en-US"/>
            </a:br>
            <a:r>
              <a:rPr lang="en-US" altLang="en-US"/>
              <a:t>in body.</a:t>
            </a:r>
          </a:p>
          <a:p>
            <a:pPr algn="r" eaLnBrk="1" hangingPunct="1"/>
            <a:r>
              <a:rPr lang="en-US" altLang="en-US" b="1"/>
              <a:t>Abstraction</a:t>
            </a:r>
            <a:r>
              <a:rPr lang="en-US" altLang="en-US"/>
              <a:t>. Says </a:t>
            </a:r>
            <a:r>
              <a:rPr lang="en-US" altLang="en-US" b="1"/>
              <a:t>what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to do, not </a:t>
            </a:r>
            <a:r>
              <a:rPr lang="en-US" altLang="en-US" b="1"/>
              <a:t>how.</a:t>
            </a:r>
          </a:p>
          <a:p>
            <a:pPr algn="r" eaLnBrk="1" hangingPunct="1"/>
            <a:endParaRPr lang="en-US" altLang="en-US" b="1"/>
          </a:p>
          <a:p>
            <a:pPr algn="r" eaLnBrk="1" hangingPunct="1"/>
            <a:r>
              <a:rPr lang="en-US" altLang="en-US"/>
              <a:t>This is the best way to present it. We expect</a:t>
            </a:r>
            <a:br>
              <a:rPr lang="en-US" altLang="en-US"/>
            </a:br>
            <a:r>
              <a:rPr lang="en-US" altLang="en-US"/>
              <a:t>you to present it this</a:t>
            </a:r>
            <a:br>
              <a:rPr lang="en-US" altLang="en-US"/>
            </a:br>
            <a:r>
              <a:rPr lang="en-US" altLang="en-US"/>
              <a:t>way when asked.</a:t>
            </a:r>
          </a:p>
          <a:p>
            <a:pPr algn="r" eaLnBrk="1" hangingPunct="1"/>
            <a:endParaRPr lang="en-US" altLang="en-US"/>
          </a:p>
          <a:p>
            <a:pPr algn="r" eaLnBrk="1" hangingPunct="1"/>
            <a:r>
              <a:rPr lang="en-US" altLang="en-US"/>
              <a:t>Later, can show how to</a:t>
            </a:r>
            <a:br>
              <a:rPr lang="en-US" altLang="en-US"/>
            </a:br>
            <a:r>
              <a:rPr lang="en-US" altLang="en-US"/>
              <a:t>implement that with an inner loop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977900" y="3352800"/>
            <a:ext cx="3441700" cy="1295399"/>
            <a:chOff x="1130300" y="3962400"/>
            <a:chExt cx="3441700" cy="1296022"/>
          </a:xfrm>
        </p:grpSpPr>
        <p:sp>
          <p:nvSpPr>
            <p:cNvPr id="11" name="TextBox 1"/>
            <p:cNvSpPr txBox="1">
              <a:spLocks noChangeArrowheads="1"/>
            </p:cNvSpPr>
            <p:nvPr/>
          </p:nvSpPr>
          <p:spPr bwMode="auto">
            <a:xfrm>
              <a:off x="1130300" y="4796757"/>
              <a:ext cx="34417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Present algorithm like this</a:t>
              </a:r>
            </a:p>
          </p:txBody>
        </p:sp>
        <p:cxnSp>
          <p:nvCxnSpPr>
            <p:cNvPr id="12" name="Straight Arrow Connector 13"/>
            <p:cNvCxnSpPr>
              <a:cxnSpLocks noChangeShapeType="1"/>
            </p:cNvCxnSpPr>
            <p:nvPr/>
          </p:nvCxnSpPr>
          <p:spPr bwMode="auto">
            <a:xfrm flipH="1" flipV="1">
              <a:off x="3276600" y="3962400"/>
              <a:ext cx="546100" cy="9238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98637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7598</TotalTime>
  <Pages>0</Pages>
  <Words>2850</Words>
  <Characters>0</Characters>
  <Application>Microsoft Macintosh PowerPoint</Application>
  <PresentationFormat>On-screen Show (4:3)</PresentationFormat>
  <Lines>0</Lines>
  <Paragraphs>616</Paragraphs>
  <Slides>37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1" baseType="lpstr">
      <vt:lpstr>Calibri</vt:lpstr>
      <vt:lpstr>Cambria Math</vt:lpstr>
      <vt:lpstr>Courier New</vt:lpstr>
      <vt:lpstr>MS PGothic</vt:lpstr>
      <vt:lpstr>ＭＳ Ｐゴシック</vt:lpstr>
      <vt:lpstr>Times</vt:lpstr>
      <vt:lpstr>Times New Roman</vt:lpstr>
      <vt:lpstr>Tw Cen MT</vt:lpstr>
      <vt:lpstr>Wingdings</vt:lpstr>
      <vt:lpstr>Wingdings 2</vt:lpstr>
      <vt:lpstr>ヒラギノ明朝 ProN W3</vt:lpstr>
      <vt:lpstr>ヒラギノ角ゴ ProN W6</vt:lpstr>
      <vt:lpstr>Arial</vt:lpstr>
      <vt:lpstr>Median</vt:lpstr>
      <vt:lpstr>Sorting</vt:lpstr>
      <vt:lpstr>Prelim 1</vt:lpstr>
      <vt:lpstr>Prelim 1</vt:lpstr>
      <vt:lpstr>Why Sorting?</vt:lpstr>
      <vt:lpstr>Some Sorting Algorithms</vt:lpstr>
      <vt:lpstr>InsertionSort</vt:lpstr>
      <vt:lpstr>Each iteration, i= i+1; How to keep inv true?</vt:lpstr>
      <vt:lpstr>What to do in each iteration?</vt:lpstr>
      <vt:lpstr>Insertion Sort</vt:lpstr>
      <vt:lpstr>Insertion Sort</vt:lpstr>
      <vt:lpstr>Insertion Sort</vt:lpstr>
      <vt:lpstr>Performance</vt:lpstr>
      <vt:lpstr>SelectionSort</vt:lpstr>
      <vt:lpstr>SelectionSort</vt:lpstr>
      <vt:lpstr>Performance</vt:lpstr>
      <vt:lpstr>Merge two adjacent sorted segments</vt:lpstr>
      <vt:lpstr>Merge two adjacent sorted segments</vt:lpstr>
      <vt:lpstr>Merge two adjacent sorted segments</vt:lpstr>
      <vt:lpstr>Merge</vt:lpstr>
      <vt:lpstr>Mergesort</vt:lpstr>
      <vt:lpstr>Performance</vt:lpstr>
      <vt:lpstr>QuickSort</vt:lpstr>
      <vt:lpstr>Partition algorithm of quicksort</vt:lpstr>
      <vt:lpstr>Partition algorithm of quicksort</vt:lpstr>
      <vt:lpstr>Partition algorithm</vt:lpstr>
      <vt:lpstr>Partition algorithm</vt:lpstr>
      <vt:lpstr>QuickSort procedure</vt:lpstr>
      <vt:lpstr>Worst case quicksort: pivot always smallest value</vt:lpstr>
      <vt:lpstr>Best case quicksort: pivot always middle value</vt:lpstr>
      <vt:lpstr>QuickSort complexity to sort array of length n</vt:lpstr>
      <vt:lpstr>PowerPoint Presentation</vt:lpstr>
      <vt:lpstr>Partition. Key issue. How to choose pivot</vt:lpstr>
      <vt:lpstr>Performance</vt:lpstr>
      <vt:lpstr>Sorting in Java</vt:lpstr>
      <vt:lpstr>Quicksort with logarithmic space</vt:lpstr>
      <vt:lpstr>QuickSort with logarithmic space</vt:lpstr>
      <vt:lpstr>QuickSort with logarithmic space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eleanor@cs.cornell.edu</cp:lastModifiedBy>
  <cp:revision>295</cp:revision>
  <cp:lastPrinted>2018-03-06T17:34:57Z</cp:lastPrinted>
  <dcterms:modified xsi:type="dcterms:W3CDTF">2018-03-06T17:36:27Z</dcterms:modified>
</cp:coreProperties>
</file>