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E5EE"/>
          </a:solidFill>
        </a:fill>
      </a:tcStyle>
    </a:wholeTbl>
    <a:band2H>
      <a:tcTxStyle/>
      <a:tcStyle>
        <a:tcBdr/>
        <a:fill>
          <a:solidFill>
            <a:srgbClr val="EEF2F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2D7"/>
          </a:solidFill>
        </a:fill>
      </a:tcStyle>
    </a:wholeTbl>
    <a:band2H>
      <a:tcTxStyle/>
      <a:tcStyle>
        <a:tcBdr/>
        <a:fill>
          <a:solidFill>
            <a:srgbClr val="F0F1EC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A"/>
          </a:solidFill>
        </a:fill>
      </a:tcStyle>
    </a:wholeTbl>
    <a:band2H>
      <a:tcTxStyle/>
      <a:tcStyle>
        <a:tcBdr/>
        <a:fill>
          <a:solidFill>
            <a:srgbClr val="EEEDED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4714"/>
  </p:normalViewPr>
  <p:slideViewPr>
    <p:cSldViewPr snapToGrid="0" snapToObjects="1" showGuides="1">
      <p:cViewPr varScale="1">
        <p:scale>
          <a:sx n="128" d="100"/>
          <a:sy n="128" d="100"/>
        </p:scale>
        <p:origin x="184" y="5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775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EBDDC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79129" y="275556"/>
            <a:ext cx="281941" cy="287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BDDC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1" cy="452628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7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8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 rot="5400000">
            <a:off x="6115367" y="123156"/>
            <a:ext cx="281941" cy="2870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xfrm>
            <a:off x="1143000" y="1122362"/>
            <a:ext cx="6858000" cy="2387601"/>
          </a:xfrm>
          <a:prstGeom prst="rect">
            <a:avLst/>
          </a:prstGeom>
        </p:spPr>
        <p:txBody>
          <a:bodyPr anchor="b"/>
          <a:lstStyle>
            <a:lvl1pPr algn="ctr" defTabSz="685800">
              <a:lnSpc>
                <a:spcPct val="90000"/>
              </a:lnSpc>
              <a:defRPr sz="45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 defTabSz="685800">
              <a:lnSpc>
                <a:spcPct val="90000"/>
              </a:lnSpc>
              <a:buClrTx/>
              <a:buSzTx/>
              <a:buNone/>
              <a:defRPr sz="1800">
                <a:latin typeface="+mn-lt"/>
                <a:ea typeface="+mn-ea"/>
                <a:cs typeface="+mn-cs"/>
                <a:sym typeface="Calibri"/>
              </a:defRPr>
            </a:lvl1pPr>
            <a:lvl2pPr marL="0" indent="342900" algn="ctr" defTabSz="685800">
              <a:lnSpc>
                <a:spcPct val="90000"/>
              </a:lnSpc>
              <a:buClrTx/>
              <a:buSzTx/>
              <a:buNone/>
              <a:defRPr sz="1800">
                <a:latin typeface="+mn-lt"/>
                <a:ea typeface="+mn-ea"/>
                <a:cs typeface="+mn-cs"/>
                <a:sym typeface="Calibri"/>
              </a:defRPr>
            </a:lvl2pPr>
            <a:lvl3pPr marL="0" indent="685800" algn="ctr" defTabSz="685800">
              <a:lnSpc>
                <a:spcPct val="90000"/>
              </a:lnSpc>
              <a:buClrTx/>
              <a:buSzTx/>
              <a:buNone/>
              <a:defRPr sz="1800">
                <a:latin typeface="+mn-lt"/>
                <a:ea typeface="+mn-ea"/>
                <a:cs typeface="+mn-cs"/>
                <a:sym typeface="Calibri"/>
              </a:defRPr>
            </a:lvl3pPr>
            <a:lvl4pPr marL="0" indent="1028700" algn="ctr" defTabSz="685800">
              <a:lnSpc>
                <a:spcPct val="90000"/>
              </a:lnSpc>
              <a:buClrTx/>
              <a:buSzTx/>
              <a:buNone/>
              <a:defRPr sz="1800">
                <a:latin typeface="+mn-lt"/>
                <a:ea typeface="+mn-ea"/>
                <a:cs typeface="+mn-cs"/>
                <a:sym typeface="Calibri"/>
              </a:defRPr>
            </a:lvl4pPr>
            <a:lvl5pPr marL="0" indent="1371600" algn="ctr" defTabSz="685800">
              <a:lnSpc>
                <a:spcPct val="90000"/>
              </a:lnSpc>
              <a:buClrTx/>
              <a:buSzTx/>
              <a:buNone/>
              <a:defRPr sz="18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EBDDC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171450" indent="-17145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1pPr>
            <a:lvl2pPr marL="542925" indent="-200025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2pPr>
            <a:lvl3pPr marL="925830" indent="-24003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3pPr>
            <a:lvl4pPr marL="13056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4pPr>
            <a:lvl5pPr marL="16485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45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 defTabSz="685800">
              <a:lnSpc>
                <a:spcPct val="90000"/>
              </a:lnSpc>
              <a:buClrTx/>
              <a:buSzTx/>
              <a:buNone/>
              <a:defRPr sz="1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0" indent="342900" defTabSz="685800">
              <a:lnSpc>
                <a:spcPct val="90000"/>
              </a:lnSpc>
              <a:buClrTx/>
              <a:buSzTx/>
              <a:buNone/>
              <a:defRPr sz="1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0" indent="685800" defTabSz="685800">
              <a:lnSpc>
                <a:spcPct val="90000"/>
              </a:lnSpc>
              <a:buClrTx/>
              <a:buSzTx/>
              <a:buNone/>
              <a:defRPr sz="1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0" indent="1028700" defTabSz="685800">
              <a:lnSpc>
                <a:spcPct val="90000"/>
              </a:lnSpc>
              <a:buClrTx/>
              <a:buSzTx/>
              <a:buNone/>
              <a:defRPr sz="1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0" indent="1371600" defTabSz="685800">
              <a:lnSpc>
                <a:spcPct val="90000"/>
              </a:lnSpc>
              <a:buClrTx/>
              <a:buSzTx/>
              <a:buNone/>
              <a:defRPr sz="18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 marL="171450" indent="-17145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1pPr>
            <a:lvl2pPr marL="542925" indent="-200025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2pPr>
            <a:lvl3pPr marL="925830" indent="-24003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3pPr>
            <a:lvl4pPr marL="13056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4pPr>
            <a:lvl5pPr marL="16485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Text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lvl1pPr>
            <a:lvl2pPr marL="0" indent="34290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lvl2pPr>
            <a:lvl3pPr marL="0" indent="68580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lvl3pPr>
            <a:lvl4pPr marL="0" indent="102870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lvl4pPr>
            <a:lvl5pPr marL="0" indent="137160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 defTabSz="685800">
              <a:lnSpc>
                <a:spcPct val="90000"/>
              </a:lnSpc>
              <a:buClrTx/>
              <a:buSzTx/>
              <a:buNone/>
              <a:defRPr sz="1800" b="1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775F5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2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8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 marL="171450" indent="-17145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lvl1pPr>
            <a:lvl2pPr marL="538842" indent="-195942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lvl2pPr>
            <a:lvl3pPr marL="914400" indent="-22860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lvl3pPr>
            <a:lvl4pPr marL="1303019" indent="-274319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lvl4pPr>
            <a:lvl5pPr marL="1645920" indent="-27432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4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Text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 defTabSz="685800">
              <a:lnSpc>
                <a:spcPct val="90000"/>
              </a:lnSpc>
              <a:defRPr sz="24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9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lvl1pPr>
            <a:lvl2pPr marL="0" indent="34290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lvl2pPr>
            <a:lvl3pPr marL="0" indent="68580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lvl3pPr>
            <a:lvl4pPr marL="0" indent="102870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lvl4pPr>
            <a:lvl5pPr marL="0" indent="1371600" defTabSz="685800">
              <a:lnSpc>
                <a:spcPct val="90000"/>
              </a:lnSpc>
              <a:buClrTx/>
              <a:buSzTx/>
              <a:buNone/>
              <a:defRPr sz="12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208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171450" indent="-17145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1pPr>
            <a:lvl2pPr marL="542925" indent="-200025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2pPr>
            <a:lvl3pPr marL="925830" indent="-24003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3pPr>
            <a:lvl4pPr marL="13056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4pPr>
            <a:lvl5pPr marL="16485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Text"/>
          <p:cNvSpPr txBox="1">
            <a:spLocks noGrp="1"/>
          </p:cNvSpPr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>
            <a:lvl1pPr defTabSz="685800">
              <a:lnSpc>
                <a:spcPct val="90000"/>
              </a:lnSpc>
              <a:defRPr sz="33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217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>
            <a:lvl1pPr marL="171450" indent="-17145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1pPr>
            <a:lvl2pPr marL="542925" indent="-200025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2pPr>
            <a:lvl3pPr marL="925830" indent="-240030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3pPr>
            <a:lvl4pPr marL="13056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4pPr>
            <a:lvl5pPr marL="1648557" indent="-276957" defTabSz="685800">
              <a:lnSpc>
                <a:spcPct val="90000"/>
              </a:lnSpc>
              <a:buClrTx/>
              <a:buSzPct val="100000"/>
              <a:buFont typeface="Arial"/>
              <a:buChar char="•"/>
              <a:defRPr sz="210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96910" y="6432121"/>
            <a:ext cx="218441" cy="213586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900" b="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775F55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775F55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775F55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775F55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775F5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230" y="1892742"/>
            <a:ext cx="408940" cy="42139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9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sz="20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sz="2000" b="1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5729" y="6295356"/>
            <a:ext cx="281941" cy="2870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75F5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6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94030" y="4757670"/>
            <a:ext cx="459741" cy="4827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8" name="Picture Placeholder 2"/>
          <p:cNvSpPr>
            <a:spLocks noGrp="1"/>
          </p:cNvSpPr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5729" y="1250916"/>
            <a:ext cx="281941" cy="28708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1" cy="449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775F55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sz="2900" b="0" i="0" u="none" strike="noStrike" cap="none" spc="0" baseline="0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Box 1"/>
          <p:cNvSpPr txBox="1"/>
          <p:nvPr/>
        </p:nvSpPr>
        <p:spPr>
          <a:xfrm>
            <a:off x="1848032" y="228582"/>
            <a:ext cx="5226409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Testing change to a linked list</a:t>
            </a:r>
          </a:p>
        </p:txBody>
      </p:sp>
      <p:sp>
        <p:nvSpPr>
          <p:cNvPr id="228" name="Rectangle 6"/>
          <p:cNvSpPr/>
          <p:nvPr/>
        </p:nvSpPr>
        <p:spPr>
          <a:xfrm>
            <a:off x="194036" y="784152"/>
            <a:ext cx="8534401" cy="145961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d.prepend(5);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292" name="Group"/>
          <p:cNvGrpSpPr/>
          <p:nvPr/>
        </p:nvGrpSpPr>
        <p:grpSpPr>
          <a:xfrm>
            <a:off x="-178365" y="4687107"/>
            <a:ext cx="8915344" cy="1752452"/>
            <a:chOff x="-511334" y="9716"/>
            <a:chExt cx="8915342" cy="1752451"/>
          </a:xfrm>
        </p:grpSpPr>
        <p:grpSp>
          <p:nvGrpSpPr>
            <p:cNvPr id="240" name="Group"/>
            <p:cNvGrpSpPr/>
            <p:nvPr/>
          </p:nvGrpSpPr>
          <p:grpSpPr>
            <a:xfrm>
              <a:off x="1222809" y="9716"/>
              <a:ext cx="1515725" cy="1651752"/>
              <a:chOff x="0" y="0"/>
              <a:chExt cx="1515724" cy="1651751"/>
            </a:xfrm>
          </p:grpSpPr>
          <p:sp>
            <p:nvSpPr>
              <p:cNvPr id="229" name="Rectangle"/>
              <p:cNvSpPr txBox="1"/>
              <p:nvPr/>
            </p:nvSpPr>
            <p:spPr>
              <a:xfrm>
                <a:off x="19432" y="291485"/>
                <a:ext cx="1496293" cy="1360267"/>
              </a:xfrm>
              <a:prstGeom prst="rect">
                <a:avLst/>
              </a:prstGeom>
              <a:solidFill>
                <a:srgbClr val="FFE06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pPr>
                <a:endParaRPr/>
              </a:p>
            </p:txBody>
          </p:sp>
          <p:sp>
            <p:nvSpPr>
              <p:cNvPr id="230" name="DLL@7"/>
              <p:cNvSpPr txBox="1"/>
              <p:nvPr/>
            </p:nvSpPr>
            <p:spPr>
              <a:xfrm>
                <a:off x="0" y="0"/>
                <a:ext cx="757863" cy="349783"/>
              </a:xfrm>
              <a:prstGeom prst="rect">
                <a:avLst/>
              </a:prstGeom>
              <a:solidFill>
                <a:srgbClr val="FFE061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457200">
                  <a:defRPr sz="1000">
                    <a:solidFill>
                      <a:srgbClr val="CF232B"/>
                    </a:solidFill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   DLL@7</a:t>
                </a:r>
              </a:p>
            </p:txBody>
          </p:sp>
          <p:grpSp>
            <p:nvGrpSpPr>
              <p:cNvPr id="233" name="Group"/>
              <p:cNvGrpSpPr/>
              <p:nvPr/>
            </p:nvGrpSpPr>
            <p:grpSpPr>
              <a:xfrm>
                <a:off x="116594" y="464004"/>
                <a:ext cx="1303027" cy="349784"/>
                <a:chOff x="0" y="18350"/>
                <a:chExt cx="1303026" cy="349782"/>
              </a:xfrm>
            </p:grpSpPr>
            <p:sp>
              <p:nvSpPr>
                <p:cNvPr id="231" name="N@1"/>
                <p:cNvSpPr txBox="1"/>
                <p:nvPr/>
              </p:nvSpPr>
              <p:spPr>
                <a:xfrm>
                  <a:off x="498764" y="18350"/>
                  <a:ext cx="804263" cy="330351"/>
                </a:xfrm>
                <a:prstGeom prst="rect">
                  <a:avLst/>
                </a:prstGeom>
                <a:solidFill>
                  <a:srgbClr val="FFFBF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   N@1</a:t>
                  </a:r>
                </a:p>
              </p:txBody>
            </p:sp>
            <p:sp>
              <p:nvSpPr>
                <p:cNvPr id="232" name="first"/>
                <p:cNvSpPr txBox="1"/>
                <p:nvPr/>
              </p:nvSpPr>
              <p:spPr>
                <a:xfrm>
                  <a:off x="0" y="18350"/>
                  <a:ext cx="466377" cy="34978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solidFill>
                        <a:srgbClr val="CF232B"/>
                      </a:solidFill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first</a:t>
                  </a:r>
                </a:p>
              </p:txBody>
            </p:sp>
          </p:grpSp>
          <p:grpSp>
            <p:nvGrpSpPr>
              <p:cNvPr id="236" name="Group"/>
              <p:cNvGrpSpPr/>
              <p:nvPr/>
            </p:nvGrpSpPr>
            <p:grpSpPr>
              <a:xfrm>
                <a:off x="116594" y="813787"/>
                <a:ext cx="1300598" cy="349783"/>
                <a:chOff x="0" y="18350"/>
                <a:chExt cx="1300597" cy="349782"/>
              </a:xfrm>
            </p:grpSpPr>
            <p:sp>
              <p:nvSpPr>
                <p:cNvPr id="234" name="3"/>
                <p:cNvSpPr txBox="1"/>
                <p:nvPr/>
              </p:nvSpPr>
              <p:spPr>
                <a:xfrm>
                  <a:off x="485809" y="30546"/>
                  <a:ext cx="814789" cy="325392"/>
                </a:xfrm>
                <a:prstGeom prst="rect">
                  <a:avLst/>
                </a:prstGeom>
                <a:solidFill>
                  <a:srgbClr val="FFFBF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    3</a:t>
                  </a:r>
                </a:p>
              </p:txBody>
            </p:sp>
            <p:sp>
              <p:nvSpPr>
                <p:cNvPr id="235" name="size"/>
                <p:cNvSpPr txBox="1"/>
                <p:nvPr/>
              </p:nvSpPr>
              <p:spPr>
                <a:xfrm>
                  <a:off x="0" y="18350"/>
                  <a:ext cx="466377" cy="34978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solidFill>
                        <a:srgbClr val="CF232B"/>
                      </a:solidFill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size</a:t>
                  </a:r>
                </a:p>
              </p:txBody>
            </p:sp>
          </p:grpSp>
          <p:grpSp>
            <p:nvGrpSpPr>
              <p:cNvPr id="239" name="Group"/>
              <p:cNvGrpSpPr/>
              <p:nvPr/>
            </p:nvGrpSpPr>
            <p:grpSpPr>
              <a:xfrm>
                <a:off x="116594" y="1241508"/>
                <a:ext cx="1290072" cy="349783"/>
                <a:chOff x="0" y="18350"/>
                <a:chExt cx="1290071" cy="349782"/>
              </a:xfrm>
            </p:grpSpPr>
            <p:sp>
              <p:nvSpPr>
                <p:cNvPr id="237" name="N@2"/>
                <p:cNvSpPr txBox="1"/>
                <p:nvPr/>
              </p:nvSpPr>
              <p:spPr>
                <a:xfrm>
                  <a:off x="485809" y="18350"/>
                  <a:ext cx="804263" cy="330351"/>
                </a:xfrm>
                <a:prstGeom prst="rect">
                  <a:avLst/>
                </a:prstGeom>
                <a:solidFill>
                  <a:srgbClr val="FFFBF2"/>
                </a:solidFill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   N@2</a:t>
                  </a:r>
                </a:p>
              </p:txBody>
            </p:sp>
            <p:sp>
              <p:nvSpPr>
                <p:cNvPr id="238" name="last"/>
                <p:cNvSpPr txBox="1"/>
                <p:nvPr/>
              </p:nvSpPr>
              <p:spPr>
                <a:xfrm>
                  <a:off x="0" y="18350"/>
                  <a:ext cx="466377" cy="349784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0" tIns="0" rIns="0" bIns="0" numCol="1" anchor="t">
                  <a:noAutofit/>
                </a:bodyPr>
                <a:lstStyle>
                  <a:lvl1pPr defTabSz="457200">
                    <a:defRPr sz="1000">
                      <a:solidFill>
                        <a:srgbClr val="CF232B"/>
                      </a:solidFill>
                      <a:latin typeface="Cambria"/>
                      <a:ea typeface="Cambria"/>
                      <a:cs typeface="Cambria"/>
                      <a:sym typeface="Cambria"/>
                    </a:defRPr>
                  </a:lvl1pPr>
                </a:lstStyle>
                <a:p>
                  <a:r>
                    <a:t>last</a:t>
                  </a:r>
                </a:p>
              </p:txBody>
            </p:sp>
          </p:grpSp>
        </p:grpSp>
        <p:sp>
          <p:nvSpPr>
            <p:cNvPr id="241" name="Line"/>
            <p:cNvSpPr/>
            <p:nvPr/>
          </p:nvSpPr>
          <p:spPr>
            <a:xfrm flipH="1" flipV="1">
              <a:off x="2532548" y="664876"/>
              <a:ext cx="974598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42" name="Line"/>
            <p:cNvSpPr/>
            <p:nvPr/>
          </p:nvSpPr>
          <p:spPr>
            <a:xfrm flipH="1" flipV="1">
              <a:off x="3515704" y="1742734"/>
              <a:ext cx="3176586" cy="1943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grpSp>
          <p:nvGrpSpPr>
            <p:cNvPr id="246" name="Group"/>
            <p:cNvGrpSpPr/>
            <p:nvPr/>
          </p:nvGrpSpPr>
          <p:grpSpPr>
            <a:xfrm>
              <a:off x="-511335" y="717275"/>
              <a:ext cx="1734145" cy="528620"/>
              <a:chOff x="-249837" y="117457"/>
              <a:chExt cx="1734143" cy="528618"/>
            </a:xfrm>
          </p:grpSpPr>
          <p:sp>
            <p:nvSpPr>
              <p:cNvPr id="243" name="DLL@7"/>
              <p:cNvSpPr txBox="1"/>
              <p:nvPr/>
            </p:nvSpPr>
            <p:spPr>
              <a:xfrm>
                <a:off x="346293" y="117457"/>
                <a:ext cx="669203" cy="369216"/>
              </a:xfrm>
              <a:prstGeom prst="rect">
                <a:avLst/>
              </a:prstGeom>
              <a:solidFill>
                <a:srgbClr val="FFFBF2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DLL@7</a:t>
                </a:r>
              </a:p>
            </p:txBody>
          </p:sp>
          <p:sp>
            <p:nvSpPr>
              <p:cNvPr id="244" name="d"/>
              <p:cNvSpPr txBox="1"/>
              <p:nvPr/>
            </p:nvSpPr>
            <p:spPr>
              <a:xfrm>
                <a:off x="-249838" y="134998"/>
                <a:ext cx="463864" cy="51107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algn="r"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d</a:t>
                </a:r>
              </a:p>
            </p:txBody>
          </p:sp>
          <p:sp>
            <p:nvSpPr>
              <p:cNvPr id="245" name="Line"/>
              <p:cNvSpPr/>
              <p:nvPr/>
            </p:nvSpPr>
            <p:spPr>
              <a:xfrm flipH="1" flipV="1">
                <a:off x="917071" y="277823"/>
                <a:ext cx="567236" cy="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  <a:head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pPr>
                <a:endParaRPr/>
              </a:p>
            </p:txBody>
          </p:sp>
        </p:grpSp>
        <p:grpSp>
          <p:nvGrpSpPr>
            <p:cNvPr id="259" name="Group"/>
            <p:cNvGrpSpPr/>
            <p:nvPr/>
          </p:nvGrpSpPr>
          <p:grpSpPr>
            <a:xfrm>
              <a:off x="3507051" y="9716"/>
              <a:ext cx="1379699" cy="1632320"/>
              <a:chOff x="0" y="0"/>
              <a:chExt cx="1379698" cy="1632318"/>
            </a:xfrm>
          </p:grpSpPr>
          <p:grpSp>
            <p:nvGrpSpPr>
              <p:cNvPr id="257" name="Group"/>
              <p:cNvGrpSpPr/>
              <p:nvPr/>
            </p:nvGrpSpPr>
            <p:grpSpPr>
              <a:xfrm>
                <a:off x="0" y="349782"/>
                <a:ext cx="1379699" cy="1282537"/>
                <a:chOff x="0" y="0"/>
                <a:chExt cx="1379698" cy="1282536"/>
              </a:xfrm>
            </p:grpSpPr>
            <p:sp>
              <p:nvSpPr>
                <p:cNvPr id="247" name="Rectangle"/>
                <p:cNvSpPr txBox="1"/>
                <p:nvPr/>
              </p:nvSpPr>
              <p:spPr>
                <a:xfrm>
                  <a:off x="0" y="0"/>
                  <a:ext cx="1379699" cy="1282537"/>
                </a:xfrm>
                <a:prstGeom prst="rect">
                  <a:avLst/>
                </a:prstGeom>
                <a:solidFill>
                  <a:srgbClr val="FFE2D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pPr>
                  <a:endParaRPr/>
                </a:p>
              </p:txBody>
            </p:sp>
            <p:grpSp>
              <p:nvGrpSpPr>
                <p:cNvPr id="250" name="Group"/>
                <p:cNvGrpSpPr/>
                <p:nvPr/>
              </p:nvGrpSpPr>
              <p:grpSpPr>
                <a:xfrm>
                  <a:off x="58297" y="874456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48" name="N@8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N@8</a:t>
                    </a:r>
                  </a:p>
                </p:txBody>
              </p:sp>
              <p:sp>
                <p:nvSpPr>
                  <p:cNvPr id="249" name="next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next</a:t>
                    </a:r>
                  </a:p>
                </p:txBody>
              </p:sp>
            </p:grpSp>
            <p:grpSp>
              <p:nvGrpSpPr>
                <p:cNvPr id="253" name="Group"/>
                <p:cNvGrpSpPr/>
                <p:nvPr/>
              </p:nvGrpSpPr>
              <p:grpSpPr>
                <a:xfrm>
                  <a:off x="58297" y="485600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51" name="6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  6</a:t>
                    </a:r>
                  </a:p>
                </p:txBody>
              </p:sp>
              <p:sp>
                <p:nvSpPr>
                  <p:cNvPr id="252" name="val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val</a:t>
                    </a:r>
                  </a:p>
                </p:txBody>
              </p:sp>
            </p:grpSp>
            <p:grpSp>
              <p:nvGrpSpPr>
                <p:cNvPr id="256" name="Group"/>
                <p:cNvGrpSpPr/>
                <p:nvPr/>
              </p:nvGrpSpPr>
              <p:grpSpPr>
                <a:xfrm>
                  <a:off x="58297" y="77729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54" name="null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null</a:t>
                    </a:r>
                  </a:p>
                </p:txBody>
              </p:sp>
              <p:sp>
                <p:nvSpPr>
                  <p:cNvPr id="255" name="prev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prev</a:t>
                    </a:r>
                  </a:p>
                </p:txBody>
              </p:sp>
            </p:grpSp>
          </p:grpSp>
          <p:sp>
            <p:nvSpPr>
              <p:cNvPr id="258" name="N@1"/>
              <p:cNvSpPr txBox="1"/>
              <p:nvPr/>
            </p:nvSpPr>
            <p:spPr>
              <a:xfrm>
                <a:off x="0" y="0"/>
                <a:ext cx="757863" cy="349783"/>
              </a:xfrm>
              <a:prstGeom prst="rect">
                <a:avLst/>
              </a:prstGeom>
              <a:solidFill>
                <a:srgbClr val="FFE2D6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   N@1</a:t>
                </a:r>
              </a:p>
            </p:txBody>
          </p:sp>
        </p:grpSp>
        <p:grpSp>
          <p:nvGrpSpPr>
            <p:cNvPr id="272" name="Group"/>
            <p:cNvGrpSpPr/>
            <p:nvPr/>
          </p:nvGrpSpPr>
          <p:grpSpPr>
            <a:xfrm>
              <a:off x="5236532" y="19432"/>
              <a:ext cx="1379699" cy="1612679"/>
              <a:chOff x="0" y="0"/>
              <a:chExt cx="1379698" cy="1612677"/>
            </a:xfrm>
          </p:grpSpPr>
          <p:grpSp>
            <p:nvGrpSpPr>
              <p:cNvPr id="270" name="Group"/>
              <p:cNvGrpSpPr/>
              <p:nvPr/>
            </p:nvGrpSpPr>
            <p:grpSpPr>
              <a:xfrm>
                <a:off x="0" y="310709"/>
                <a:ext cx="1379699" cy="1301969"/>
                <a:chOff x="0" y="0"/>
                <a:chExt cx="1379698" cy="1301968"/>
              </a:xfrm>
            </p:grpSpPr>
            <p:sp>
              <p:nvSpPr>
                <p:cNvPr id="260" name="Rectangle"/>
                <p:cNvSpPr txBox="1"/>
                <p:nvPr/>
              </p:nvSpPr>
              <p:spPr>
                <a:xfrm>
                  <a:off x="0" y="0"/>
                  <a:ext cx="1379699" cy="1301969"/>
                </a:xfrm>
                <a:prstGeom prst="rect">
                  <a:avLst/>
                </a:prstGeom>
                <a:solidFill>
                  <a:srgbClr val="FFE2D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pPr>
                  <a:endParaRPr/>
                </a:p>
              </p:txBody>
            </p:sp>
            <p:grpSp>
              <p:nvGrpSpPr>
                <p:cNvPr id="263" name="Group"/>
                <p:cNvGrpSpPr/>
                <p:nvPr/>
              </p:nvGrpSpPr>
              <p:grpSpPr>
                <a:xfrm>
                  <a:off x="58297" y="77729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61" name="N@1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N@1</a:t>
                    </a:r>
                  </a:p>
                </p:txBody>
              </p:sp>
              <p:sp>
                <p:nvSpPr>
                  <p:cNvPr id="262" name="prev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prev</a:t>
                    </a:r>
                  </a:p>
                </p:txBody>
              </p:sp>
            </p:grpSp>
            <p:grpSp>
              <p:nvGrpSpPr>
                <p:cNvPr id="266" name="Group"/>
                <p:cNvGrpSpPr/>
                <p:nvPr/>
              </p:nvGrpSpPr>
              <p:grpSpPr>
                <a:xfrm>
                  <a:off x="58297" y="485600"/>
                  <a:ext cx="1204807" cy="369216"/>
                  <a:chOff x="0" y="0"/>
                  <a:chExt cx="1204806" cy="369215"/>
                </a:xfrm>
              </p:grpSpPr>
              <p:sp>
                <p:nvSpPr>
                  <p:cNvPr id="264" name="7"/>
                  <p:cNvSpPr txBox="1"/>
                  <p:nvPr/>
                </p:nvSpPr>
                <p:spPr>
                  <a:xfrm>
                    <a:off x="446944" y="0"/>
                    <a:ext cx="757863" cy="349981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  7</a:t>
                    </a:r>
                  </a:p>
                </p:txBody>
              </p:sp>
              <p:sp>
                <p:nvSpPr>
                  <p:cNvPr id="265" name="val"/>
                  <p:cNvSpPr txBox="1"/>
                  <p:nvPr/>
                </p:nvSpPr>
                <p:spPr>
                  <a:xfrm>
                    <a:off x="0" y="19234"/>
                    <a:ext cx="427513" cy="34998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val</a:t>
                    </a:r>
                  </a:p>
                </p:txBody>
              </p:sp>
            </p:grpSp>
            <p:grpSp>
              <p:nvGrpSpPr>
                <p:cNvPr id="269" name="Group"/>
                <p:cNvGrpSpPr/>
                <p:nvPr/>
              </p:nvGrpSpPr>
              <p:grpSpPr>
                <a:xfrm>
                  <a:off x="58297" y="874665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67" name="N@2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N@2</a:t>
                    </a:r>
                  </a:p>
                </p:txBody>
              </p:sp>
              <p:sp>
                <p:nvSpPr>
                  <p:cNvPr id="268" name="next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next</a:t>
                    </a:r>
                  </a:p>
                </p:txBody>
              </p:sp>
            </p:grpSp>
          </p:grpSp>
          <p:sp>
            <p:nvSpPr>
              <p:cNvPr id="271" name="N@8"/>
              <p:cNvSpPr txBox="1"/>
              <p:nvPr/>
            </p:nvSpPr>
            <p:spPr>
              <a:xfrm>
                <a:off x="0" y="0"/>
                <a:ext cx="757863" cy="349783"/>
              </a:xfrm>
              <a:prstGeom prst="rect">
                <a:avLst/>
              </a:prstGeom>
              <a:solidFill>
                <a:srgbClr val="FFE2D6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   N@8</a:t>
                </a:r>
              </a:p>
            </p:txBody>
          </p:sp>
        </p:grpSp>
        <p:grpSp>
          <p:nvGrpSpPr>
            <p:cNvPr id="285" name="Group"/>
            <p:cNvGrpSpPr/>
            <p:nvPr/>
          </p:nvGrpSpPr>
          <p:grpSpPr>
            <a:xfrm>
              <a:off x="7024310" y="19432"/>
              <a:ext cx="1379699" cy="1612887"/>
              <a:chOff x="0" y="0"/>
              <a:chExt cx="1379698" cy="1612886"/>
            </a:xfrm>
          </p:grpSpPr>
          <p:grpSp>
            <p:nvGrpSpPr>
              <p:cNvPr id="283" name="Group"/>
              <p:cNvGrpSpPr/>
              <p:nvPr/>
            </p:nvGrpSpPr>
            <p:grpSpPr>
              <a:xfrm>
                <a:off x="0" y="310917"/>
                <a:ext cx="1379699" cy="1301970"/>
                <a:chOff x="0" y="0"/>
                <a:chExt cx="1379698" cy="1301968"/>
              </a:xfrm>
            </p:grpSpPr>
            <p:sp>
              <p:nvSpPr>
                <p:cNvPr id="273" name="Rectangle"/>
                <p:cNvSpPr txBox="1"/>
                <p:nvPr/>
              </p:nvSpPr>
              <p:spPr>
                <a:xfrm>
                  <a:off x="0" y="0"/>
                  <a:ext cx="1379699" cy="1301969"/>
                </a:xfrm>
                <a:prstGeom prst="rect">
                  <a:avLst/>
                </a:prstGeom>
                <a:solidFill>
                  <a:srgbClr val="FFE2D6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defTabSz="457200">
                    <a:defRPr sz="1000">
                      <a:latin typeface="Cambria"/>
                      <a:ea typeface="Cambria"/>
                      <a:cs typeface="Cambria"/>
                      <a:sym typeface="Cambria"/>
                    </a:defRPr>
                  </a:pPr>
                  <a:endParaRPr/>
                </a:p>
              </p:txBody>
            </p:sp>
            <p:grpSp>
              <p:nvGrpSpPr>
                <p:cNvPr id="276" name="Group"/>
                <p:cNvGrpSpPr/>
                <p:nvPr/>
              </p:nvGrpSpPr>
              <p:grpSpPr>
                <a:xfrm>
                  <a:off x="58297" y="77729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74" name="N@8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N@8</a:t>
                    </a:r>
                  </a:p>
                </p:txBody>
              </p:sp>
              <p:sp>
                <p:nvSpPr>
                  <p:cNvPr id="275" name="prev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prev</a:t>
                    </a:r>
                  </a:p>
                </p:txBody>
              </p:sp>
            </p:grpSp>
            <p:grpSp>
              <p:nvGrpSpPr>
                <p:cNvPr id="279" name="Group"/>
                <p:cNvGrpSpPr/>
                <p:nvPr/>
              </p:nvGrpSpPr>
              <p:grpSpPr>
                <a:xfrm>
                  <a:off x="58297" y="485600"/>
                  <a:ext cx="1204807" cy="369216"/>
                  <a:chOff x="0" y="0"/>
                  <a:chExt cx="1204806" cy="369215"/>
                </a:xfrm>
              </p:grpSpPr>
              <p:sp>
                <p:nvSpPr>
                  <p:cNvPr id="277" name="3"/>
                  <p:cNvSpPr txBox="1"/>
                  <p:nvPr/>
                </p:nvSpPr>
                <p:spPr>
                  <a:xfrm>
                    <a:off x="446944" y="0"/>
                    <a:ext cx="757863" cy="349981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   3</a:t>
                    </a:r>
                  </a:p>
                </p:txBody>
              </p:sp>
              <p:sp>
                <p:nvSpPr>
                  <p:cNvPr id="278" name="val"/>
                  <p:cNvSpPr txBox="1"/>
                  <p:nvPr/>
                </p:nvSpPr>
                <p:spPr>
                  <a:xfrm>
                    <a:off x="0" y="19234"/>
                    <a:ext cx="427513" cy="349982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val</a:t>
                    </a:r>
                  </a:p>
                </p:txBody>
              </p:sp>
            </p:grpSp>
            <p:grpSp>
              <p:nvGrpSpPr>
                <p:cNvPr id="282" name="Group"/>
                <p:cNvGrpSpPr/>
                <p:nvPr/>
              </p:nvGrpSpPr>
              <p:grpSpPr>
                <a:xfrm>
                  <a:off x="58297" y="874665"/>
                  <a:ext cx="1204807" cy="369007"/>
                  <a:chOff x="0" y="0"/>
                  <a:chExt cx="1204806" cy="369006"/>
                </a:xfrm>
              </p:grpSpPr>
              <p:sp>
                <p:nvSpPr>
                  <p:cNvPr id="280" name="null"/>
                  <p:cNvSpPr txBox="1"/>
                  <p:nvPr/>
                </p:nvSpPr>
                <p:spPr>
                  <a:xfrm>
                    <a:off x="446944" y="0"/>
                    <a:ext cx="757863" cy="349783"/>
                  </a:xfrm>
                  <a:prstGeom prst="rect">
                    <a:avLst/>
                  </a:prstGeom>
                  <a:solidFill>
                    <a:srgbClr val="FFFBF2"/>
                  </a:solidFill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 null</a:t>
                    </a:r>
                  </a:p>
                </p:txBody>
              </p:sp>
              <p:sp>
                <p:nvSpPr>
                  <p:cNvPr id="281" name="next"/>
                  <p:cNvSpPr txBox="1"/>
                  <p:nvPr/>
                </p:nvSpPr>
                <p:spPr>
                  <a:xfrm>
                    <a:off x="0" y="19223"/>
                    <a:ext cx="427513" cy="349784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="" val="1"/>
                    </a:ext>
                  </a:extLst>
                </p:spPr>
                <p:txBody>
                  <a:bodyPr wrap="square" lIns="0" tIns="0" rIns="0" bIns="0" numCol="1" anchor="t">
                    <a:noAutofit/>
                  </a:bodyPr>
                  <a:lstStyle>
                    <a:lvl1pPr defTabSz="457200">
                      <a:defRPr sz="1000">
                        <a:latin typeface="Cambria"/>
                        <a:ea typeface="Cambria"/>
                        <a:cs typeface="Cambria"/>
                        <a:sym typeface="Cambria"/>
                      </a:defRPr>
                    </a:lvl1pPr>
                  </a:lstStyle>
                  <a:p>
                    <a:r>
                      <a:t>next</a:t>
                    </a:r>
                  </a:p>
                </p:txBody>
              </p:sp>
            </p:grpSp>
          </p:grpSp>
          <p:sp>
            <p:nvSpPr>
              <p:cNvPr id="284" name="N@2"/>
              <p:cNvSpPr txBox="1"/>
              <p:nvPr/>
            </p:nvSpPr>
            <p:spPr>
              <a:xfrm>
                <a:off x="0" y="0"/>
                <a:ext cx="757863" cy="349783"/>
              </a:xfrm>
              <a:prstGeom prst="rect">
                <a:avLst/>
              </a:prstGeom>
              <a:solidFill>
                <a:srgbClr val="FFE2D6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t">
                <a:noAutofit/>
              </a:bodyPr>
              <a:lstStyle>
                <a:lvl1pPr defTabSz="457200">
                  <a:defRPr sz="1000">
                    <a:latin typeface="Cambria"/>
                    <a:ea typeface="Cambria"/>
                    <a:cs typeface="Cambria"/>
                    <a:sym typeface="Cambria"/>
                  </a:defRPr>
                </a:lvl1pPr>
              </a:lstStyle>
              <a:p>
                <a:r>
                  <a:t>   N@2</a:t>
                </a:r>
              </a:p>
            </p:txBody>
          </p:sp>
        </p:grpSp>
        <p:sp>
          <p:nvSpPr>
            <p:cNvPr id="286" name="Line"/>
            <p:cNvSpPr/>
            <p:nvPr/>
          </p:nvSpPr>
          <p:spPr>
            <a:xfrm flipH="1" flipV="1">
              <a:off x="2546128" y="1442630"/>
              <a:ext cx="974504" cy="30776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87" name="Line"/>
            <p:cNvSpPr/>
            <p:nvPr/>
          </p:nvSpPr>
          <p:spPr>
            <a:xfrm>
              <a:off x="4884009" y="713039"/>
              <a:ext cx="102965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88" name="Line"/>
            <p:cNvSpPr/>
            <p:nvPr/>
          </p:nvSpPr>
          <p:spPr>
            <a:xfrm>
              <a:off x="6620465" y="676880"/>
              <a:ext cx="1032098" cy="1218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89" name="Line"/>
            <p:cNvSpPr/>
            <p:nvPr/>
          </p:nvSpPr>
          <p:spPr>
            <a:xfrm flipH="1" flipV="1">
              <a:off x="6382917" y="1342403"/>
              <a:ext cx="653575" cy="1589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90" name="Line"/>
            <p:cNvSpPr/>
            <p:nvPr/>
          </p:nvSpPr>
          <p:spPr>
            <a:xfrm flipH="1" flipV="1">
              <a:off x="4650339" y="1370027"/>
              <a:ext cx="592963" cy="1613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  <p:sp>
          <p:nvSpPr>
            <p:cNvPr id="291" name="Line"/>
            <p:cNvSpPr/>
            <p:nvPr/>
          </p:nvSpPr>
          <p:spPr>
            <a:xfrm flipH="1">
              <a:off x="6674527" y="1574021"/>
              <a:ext cx="401401" cy="18243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1000">
                  <a:latin typeface="Cambria"/>
                  <a:ea typeface="Cambria"/>
                  <a:cs typeface="Cambria"/>
                  <a:sym typeface="Cambria"/>
                </a:defRPr>
              </a:pPr>
              <a:endParaRPr/>
            </a:p>
          </p:txBody>
        </p:sp>
      </p:grpSp>
      <p:sp>
        <p:nvSpPr>
          <p:cNvPr id="293" name="Content Placeholder 2"/>
          <p:cNvSpPr txBox="1"/>
          <p:nvPr/>
        </p:nvSpPr>
        <p:spPr>
          <a:xfrm>
            <a:off x="226516" y="1130724"/>
            <a:ext cx="8690968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457200">
              <a:spcBef>
                <a:spcPts val="500"/>
              </a:spcBef>
              <a:defRPr sz="2200">
                <a:solidFill>
                  <a:srgbClr val="94219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assertEquals(“[…]”,  d.toString());  </a:t>
            </a:r>
            <a:r>
              <a:rPr>
                <a:solidFill>
                  <a:srgbClr val="AA7942"/>
                </a:solidFill>
              </a:rPr>
              <a:t>// uses first, all next fields, val fields</a:t>
            </a:r>
          </a:p>
        </p:txBody>
      </p:sp>
      <p:sp>
        <p:nvSpPr>
          <p:cNvPr id="294" name="Content Placeholder 2"/>
          <p:cNvSpPr txBox="1"/>
          <p:nvPr/>
        </p:nvSpPr>
        <p:spPr>
          <a:xfrm>
            <a:off x="226516" y="1463864"/>
            <a:ext cx="8690968" cy="544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457200">
              <a:spcBef>
                <a:spcPts val="500"/>
              </a:spcBef>
              <a:defRPr sz="2200">
                <a:solidFill>
                  <a:srgbClr val="94219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assertEquals(“[…]”,  d.gnirtSot());  </a:t>
            </a:r>
            <a:r>
              <a:rPr>
                <a:solidFill>
                  <a:srgbClr val="AA7942"/>
                </a:solidFill>
              </a:rPr>
              <a:t>// uses last, all prev fields, val fields</a:t>
            </a:r>
          </a:p>
        </p:txBody>
      </p:sp>
      <p:sp>
        <p:nvSpPr>
          <p:cNvPr id="295" name="Content Placeholder 2"/>
          <p:cNvSpPr txBox="1"/>
          <p:nvPr/>
        </p:nvSpPr>
        <p:spPr>
          <a:xfrm>
            <a:off x="226516" y="1835545"/>
            <a:ext cx="8690968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457200">
              <a:spcBef>
                <a:spcPts val="500"/>
              </a:spcBef>
              <a:defRPr sz="2200">
                <a:solidFill>
                  <a:srgbClr val="94219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assertEquals(4,          d.size());  </a:t>
            </a:r>
            <a:r>
              <a:rPr>
                <a:solidFill>
                  <a:srgbClr val="AA7942"/>
                </a:solidFill>
              </a:rPr>
              <a:t>// uses field size</a:t>
            </a:r>
          </a:p>
        </p:txBody>
      </p:sp>
      <p:sp>
        <p:nvSpPr>
          <p:cNvPr id="296" name="Content Placeholder 2"/>
          <p:cNvSpPr txBox="1"/>
          <p:nvPr/>
        </p:nvSpPr>
        <p:spPr>
          <a:xfrm>
            <a:off x="163810" y="2296353"/>
            <a:ext cx="8594853" cy="1769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457200">
              <a:spcBef>
                <a:spcPts val="5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Thus, those three assertEquals calls test all fields.</a:t>
            </a:r>
          </a:p>
          <a:p>
            <a:pPr defTabSz="457200">
              <a:spcBef>
                <a:spcPts val="5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don’t have to worry about how to test, TEST ALL FIELDS!</a:t>
            </a:r>
          </a:p>
          <a:p>
            <a:pPr defTabSz="457200">
              <a:spcBef>
                <a:spcPts val="500"/>
              </a:spcBef>
              <a:defRPr>
                <a:solidFill>
                  <a:srgbClr val="94219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must test all methods that change the list in this fashion.</a:t>
            </a:r>
          </a:p>
          <a:p>
            <a:pPr defTabSz="457200">
              <a:spcBef>
                <a:spcPts val="500"/>
              </a:spcBef>
              <a:defRPr>
                <a:solidFill>
                  <a:srgbClr val="94219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Otherwise, points deducted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" grpId="1" animBg="1" advAuto="0"/>
      <p:bldP spid="294" grpId="2" animBg="1" advAuto="0"/>
      <p:bldP spid="295" grpId="3" animBg="1" advAuto="0"/>
      <p:bldP spid="296" grpId="4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ontent Placeholder 2"/>
          <p:cNvSpPr txBox="1"/>
          <p:nvPr/>
        </p:nvSpPr>
        <p:spPr>
          <a:xfrm>
            <a:off x="304800" y="5029200"/>
            <a:ext cx="85344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defTabSz="365760">
              <a:spcBef>
                <a:spcPts val="400"/>
              </a:spcBef>
              <a:defRPr sz="176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demo the use of loop invariants to </a:t>
            </a:r>
            <a:r>
              <a:rPr b="1">
                <a:solidFill>
                  <a:srgbClr val="C00000"/>
                </a:solidFill>
              </a:rPr>
              <a:t>develop</a:t>
            </a:r>
            <a:r>
              <a:t> an iterative version of palindrome testing.  We use an array instead of a String because the notation is easier in Java. That’s the only reason.</a:t>
            </a:r>
            <a:endParaRPr>
              <a:solidFill>
                <a:srgbClr val="FF0000"/>
              </a:solidFill>
            </a:endParaRPr>
          </a:p>
          <a:p>
            <a:pPr defTabSz="365760">
              <a:spcBef>
                <a:spcPts val="800"/>
              </a:spcBef>
              <a:defRPr sz="176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99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00" name="Rectangle 6"/>
          <p:cNvSpPr/>
          <p:nvPr/>
        </p:nvSpPr>
        <p:spPr>
          <a:xfrm>
            <a:off x="304800" y="985837"/>
            <a:ext cx="8534400" cy="2488318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s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isPal(String s) {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if</a:t>
            </a:r>
            <a:r>
              <a:t> (s.length() &lt;= 1) </a:t>
            </a:r>
            <a:r>
              <a:rPr b="1"/>
              <a:t>return</a:t>
            </a:r>
            <a:r>
              <a:t> true;   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// { s has at least 2 chars }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int</a:t>
            </a:r>
            <a:r>
              <a:t> n= s.length()-1;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return</a:t>
            </a:r>
            <a:r>
              <a:t> s.charAt(0) == s.charAt(n)  &amp;&amp;  isPal(s.substring(1,n));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}</a:t>
            </a:r>
          </a:p>
        </p:txBody>
      </p:sp>
      <p:sp>
        <p:nvSpPr>
          <p:cNvPr id="301" name="Rectangle 7"/>
          <p:cNvSpPr/>
          <p:nvPr/>
        </p:nvSpPr>
        <p:spPr>
          <a:xfrm>
            <a:off x="304800" y="4038600"/>
            <a:ext cx="8534400" cy="77381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int</a:t>
            </a:r>
            <a:r>
              <a:rPr b="0"/>
              <a:t>[] b)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" grpId="1" animBg="1" advAuto="0"/>
      <p:bldP spid="301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ontent Placeholder 2"/>
          <p:cNvSpPr txBox="1"/>
          <p:nvPr/>
        </p:nvSpPr>
        <p:spPr>
          <a:xfrm>
            <a:off x="215900" y="5686012"/>
            <a:ext cx="8534400" cy="886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defTabSz="457200">
              <a:spcBef>
                <a:spcPts val="500"/>
              </a:spcBef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Recursive isPal compares successive outer pairs.</a:t>
            </a:r>
          </a:p>
        </p:txBody>
      </p:sp>
      <p:sp>
        <p:nvSpPr>
          <p:cNvPr id="304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05" name="Rectangle 6"/>
          <p:cNvSpPr/>
          <p:nvPr/>
        </p:nvSpPr>
        <p:spPr>
          <a:xfrm>
            <a:off x="304800" y="990599"/>
            <a:ext cx="8534400" cy="2488318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s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static boolean isPal(String s) {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if</a:t>
            </a:r>
            <a:r>
              <a:t> (s.length() &lt;= 1) </a:t>
            </a:r>
            <a:r>
              <a:rPr b="1"/>
              <a:t>return</a:t>
            </a:r>
            <a:r>
              <a:t> true;   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// { s has at least 2 chars }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int</a:t>
            </a:r>
            <a:r>
              <a:t> n= s.length()-1;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</a:t>
            </a:r>
            <a:r>
              <a:rPr b="1"/>
              <a:t>return</a:t>
            </a:r>
            <a:r>
              <a:t> s.charAt(0) == s.charAt(n)  &amp;&amp;  isPal(s.substring(1,n));</a:t>
            </a:r>
          </a:p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}</a:t>
            </a:r>
          </a:p>
        </p:txBody>
      </p:sp>
      <p:sp>
        <p:nvSpPr>
          <p:cNvPr id="306" name="Rectangle"/>
          <p:cNvSpPr/>
          <p:nvPr/>
        </p:nvSpPr>
        <p:spPr>
          <a:xfrm>
            <a:off x="1370905" y="4138182"/>
            <a:ext cx="6224390" cy="525027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07" name="Line"/>
          <p:cNvSpPr/>
          <p:nvPr/>
        </p:nvSpPr>
        <p:spPr>
          <a:xfrm flipV="1">
            <a:off x="7594600" y="4153624"/>
            <a:ext cx="1" cy="494143"/>
          </a:xfrm>
          <a:prstGeom prst="line">
            <a:avLst/>
          </a:prstGeom>
          <a:ln w="38100">
            <a:solidFill>
              <a:srgbClr val="94219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8" name="Line"/>
          <p:cNvSpPr/>
          <p:nvPr/>
        </p:nvSpPr>
        <p:spPr>
          <a:xfrm flipV="1">
            <a:off x="1371600" y="4153624"/>
            <a:ext cx="1" cy="494143"/>
          </a:xfrm>
          <a:prstGeom prst="line">
            <a:avLst/>
          </a:prstGeom>
          <a:ln w="38100">
            <a:solidFill>
              <a:srgbClr val="942192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9" name="?"/>
          <p:cNvSpPr txBox="1"/>
          <p:nvPr/>
        </p:nvSpPr>
        <p:spPr>
          <a:xfrm>
            <a:off x="4372391" y="4183525"/>
            <a:ext cx="2214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r>
              <a:t>?</a:t>
            </a:r>
          </a:p>
        </p:txBody>
      </p:sp>
      <p:grpSp>
        <p:nvGrpSpPr>
          <p:cNvPr id="314" name="Group"/>
          <p:cNvGrpSpPr/>
          <p:nvPr/>
        </p:nvGrpSpPr>
        <p:grpSpPr>
          <a:xfrm>
            <a:off x="1756797" y="4548940"/>
            <a:ext cx="5452606" cy="820170"/>
            <a:chOff x="0" y="0"/>
            <a:chExt cx="5452605" cy="820168"/>
          </a:xfrm>
        </p:grpSpPr>
        <p:sp>
          <p:nvSpPr>
            <p:cNvPr id="310" name="Line"/>
            <p:cNvSpPr/>
            <p:nvPr/>
          </p:nvSpPr>
          <p:spPr>
            <a:xfrm>
              <a:off x="12699" y="486755"/>
              <a:ext cx="5427207" cy="1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1" name="Line"/>
            <p:cNvSpPr/>
            <p:nvPr/>
          </p:nvSpPr>
          <p:spPr>
            <a:xfrm>
              <a:off x="5452605" y="0"/>
              <a:ext cx="1" cy="494143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2" name="Line"/>
            <p:cNvSpPr/>
            <p:nvPr/>
          </p:nvSpPr>
          <p:spPr>
            <a:xfrm flipH="1">
              <a:off x="-1" y="0"/>
              <a:ext cx="2" cy="494143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3" name="one is the reverse of the other"/>
            <p:cNvSpPr txBox="1"/>
            <p:nvPr/>
          </p:nvSpPr>
          <p:spPr>
            <a:xfrm>
              <a:off x="951820" y="385828"/>
              <a:ext cx="372676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one is the reverse of the other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40222 -0.000166" pathEditMode="relative">
                                      <p:cBhvr>
                                        <p:cTn id="6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6297 -0.000405" pathEditMode="relative">
                                      <p:cBhvr>
                                        <p:cTn id="9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222 -0.000166 L 0.073500 -0.001790" pathEditMode="relative">
                                      <p:cBhvr>
                                        <p:cTn id="13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97 -0.000405 L -0.071937 0.000514" pathEditMode="relative">
                                      <p:cBhvr>
                                        <p:cTn id="1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3500 -0.001790 L 0.113217 -0.001472" pathEditMode="relative">
                                      <p:cBhvr>
                                        <p:cTn id="2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937 0.000514 L -0.113280 -0.003863" pathEditMode="relative">
                                      <p:cBhvr>
                                        <p:cTn id="23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" grpId="7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17" name="Rectangle 7"/>
          <p:cNvSpPr/>
          <p:nvPr/>
        </p:nvSpPr>
        <p:spPr>
          <a:xfrm>
            <a:off x="215900" y="990600"/>
            <a:ext cx="8534400" cy="145961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char</a:t>
            </a:r>
            <a:r>
              <a:rPr b="0"/>
              <a:t>[] b) {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0"/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}</a:t>
            </a:r>
          </a:p>
        </p:txBody>
      </p:sp>
      <p:grpSp>
        <p:nvGrpSpPr>
          <p:cNvPr id="322" name="Group"/>
          <p:cNvGrpSpPr/>
          <p:nvPr/>
        </p:nvGrpSpPr>
        <p:grpSpPr>
          <a:xfrm>
            <a:off x="386303" y="2424429"/>
            <a:ext cx="8193595" cy="956081"/>
            <a:chOff x="0" y="0"/>
            <a:chExt cx="8193594" cy="956079"/>
          </a:xfrm>
        </p:grpSpPr>
        <p:sp>
          <p:nvSpPr>
            <p:cNvPr id="318" name="Rectangle"/>
            <p:cNvSpPr/>
            <p:nvPr/>
          </p:nvSpPr>
          <p:spPr>
            <a:xfrm>
              <a:off x="833605" y="431052"/>
              <a:ext cx="6224390" cy="525027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19" name="?"/>
            <p:cNvSpPr txBox="1"/>
            <p:nvPr/>
          </p:nvSpPr>
          <p:spPr>
            <a:xfrm>
              <a:off x="3715667" y="476395"/>
              <a:ext cx="2214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?</a:t>
              </a:r>
            </a:p>
          </p:txBody>
        </p:sp>
        <p:sp>
          <p:nvSpPr>
            <p:cNvPr id="320" name="0                                                                         b.length"/>
            <p:cNvSpPr txBox="1"/>
            <p:nvPr/>
          </p:nvSpPr>
          <p:spPr>
            <a:xfrm>
              <a:off x="825500" y="0"/>
              <a:ext cx="7368094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dirty="0"/>
                <a:t>0                                                                        </a:t>
              </a:r>
              <a:r>
                <a:rPr dirty="0" err="1"/>
                <a:t>b.length</a:t>
              </a:r>
              <a:endParaRPr dirty="0"/>
            </a:p>
          </p:txBody>
        </p:sp>
        <p:sp>
          <p:nvSpPr>
            <p:cNvPr id="321" name="Pre: b"/>
            <p:cNvSpPr txBox="1"/>
            <p:nvPr/>
          </p:nvSpPr>
          <p:spPr>
            <a:xfrm>
              <a:off x="0" y="476395"/>
              <a:ext cx="8295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Pre: b</a:t>
              </a:r>
            </a:p>
          </p:txBody>
        </p:sp>
      </p:grpSp>
      <p:grpSp>
        <p:nvGrpSpPr>
          <p:cNvPr id="333" name="Group"/>
          <p:cNvGrpSpPr/>
          <p:nvPr/>
        </p:nvGrpSpPr>
        <p:grpSpPr>
          <a:xfrm>
            <a:off x="315227" y="3435077"/>
            <a:ext cx="8269794" cy="1444988"/>
            <a:chOff x="0" y="0"/>
            <a:chExt cx="8269793" cy="1444987"/>
          </a:xfrm>
        </p:grpSpPr>
        <p:grpSp>
          <p:nvGrpSpPr>
            <p:cNvPr id="327" name="Group"/>
            <p:cNvGrpSpPr/>
            <p:nvPr/>
          </p:nvGrpSpPr>
          <p:grpSpPr>
            <a:xfrm>
              <a:off x="0" y="-1"/>
              <a:ext cx="8269794" cy="956080"/>
              <a:chOff x="-63499" y="0"/>
              <a:chExt cx="8269793" cy="956078"/>
            </a:xfrm>
          </p:grpSpPr>
          <p:sp>
            <p:nvSpPr>
              <p:cNvPr id="323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24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325" name="0                             h     k           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          h     k                                   b.length</a:t>
                </a:r>
              </a:p>
            </p:txBody>
          </p:sp>
          <p:sp>
            <p:nvSpPr>
              <p:cNvPr id="326" name="Post: b"/>
              <p:cNvSpPr txBox="1"/>
              <p:nvPr/>
            </p:nvSpPr>
            <p:spPr>
              <a:xfrm>
                <a:off x="-63500" y="476395"/>
                <a:ext cx="89694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Post: b</a:t>
                </a:r>
              </a:p>
            </p:txBody>
          </p:sp>
        </p:grpSp>
        <p:sp>
          <p:nvSpPr>
            <p:cNvPr id="328" name="Line"/>
            <p:cNvSpPr/>
            <p:nvPr/>
          </p:nvSpPr>
          <p:spPr>
            <a:xfrm flipV="1">
              <a:off x="4007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29" name="Line"/>
            <p:cNvSpPr/>
            <p:nvPr/>
          </p:nvSpPr>
          <p:spPr>
            <a:xfrm flipV="1">
              <a:off x="37614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30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331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  <p:sp>
          <p:nvSpPr>
            <p:cNvPr id="332" name="k-(h+1) &lt;= 1"/>
            <p:cNvSpPr txBox="1"/>
            <p:nvPr/>
          </p:nvSpPr>
          <p:spPr>
            <a:xfrm>
              <a:off x="3131765" y="1010647"/>
              <a:ext cx="175226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k-(h+1) &lt;= 1</a:t>
              </a:r>
            </a:p>
          </p:txBody>
        </p:sp>
      </p:grpSp>
      <p:grpSp>
        <p:nvGrpSpPr>
          <p:cNvPr id="343" name="Group"/>
          <p:cNvGrpSpPr/>
          <p:nvPr/>
        </p:nvGrpSpPr>
        <p:grpSpPr>
          <a:xfrm>
            <a:off x="188227" y="4934633"/>
            <a:ext cx="8269794" cy="956080"/>
            <a:chOff x="0" y="0"/>
            <a:chExt cx="8269793" cy="956078"/>
          </a:xfrm>
        </p:grpSpPr>
        <p:grpSp>
          <p:nvGrpSpPr>
            <p:cNvPr id="338" name="Group"/>
            <p:cNvGrpSpPr/>
            <p:nvPr/>
          </p:nvGrpSpPr>
          <p:grpSpPr>
            <a:xfrm>
              <a:off x="-1" y="-1"/>
              <a:ext cx="8269795" cy="956080"/>
              <a:chOff x="-63500" y="0"/>
              <a:chExt cx="8269793" cy="956078"/>
            </a:xfrm>
          </p:grpSpPr>
          <p:sp>
            <p:nvSpPr>
              <p:cNvPr id="334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35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336" name="0                   h                          k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h                          k                        b.length</a:t>
                </a:r>
              </a:p>
            </p:txBody>
          </p:sp>
          <p:sp>
            <p:nvSpPr>
              <p:cNvPr id="337" name="Inv: b"/>
              <p:cNvSpPr txBox="1"/>
              <p:nvPr/>
            </p:nvSpPr>
            <p:spPr>
              <a:xfrm>
                <a:off x="-63500" y="476395"/>
                <a:ext cx="757049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Inv: b</a:t>
                </a:r>
              </a:p>
            </p:txBody>
          </p:sp>
        </p:grpSp>
        <p:sp>
          <p:nvSpPr>
            <p:cNvPr id="339" name="Line"/>
            <p:cNvSpPr/>
            <p:nvPr/>
          </p:nvSpPr>
          <p:spPr>
            <a:xfrm flipV="1">
              <a:off x="4896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0" name="Line"/>
            <p:cNvSpPr/>
            <p:nvPr/>
          </p:nvSpPr>
          <p:spPr>
            <a:xfrm flipV="1">
              <a:off x="29359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41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342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1" animBg="1" advAuto="0"/>
      <p:bldP spid="343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46" name="Rectangle 7"/>
          <p:cNvSpPr/>
          <p:nvPr/>
        </p:nvSpPr>
        <p:spPr>
          <a:xfrm>
            <a:off x="215900" y="990600"/>
            <a:ext cx="8534400" cy="145961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char</a:t>
            </a:r>
            <a:r>
              <a:rPr b="0"/>
              <a:t>[] b) {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b="0"/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}</a:t>
            </a:r>
          </a:p>
        </p:txBody>
      </p:sp>
      <p:grpSp>
        <p:nvGrpSpPr>
          <p:cNvPr id="351" name="Group"/>
          <p:cNvGrpSpPr/>
          <p:nvPr/>
        </p:nvGrpSpPr>
        <p:grpSpPr>
          <a:xfrm>
            <a:off x="226327" y="3821429"/>
            <a:ext cx="8193595" cy="956081"/>
            <a:chOff x="0" y="0"/>
            <a:chExt cx="8193594" cy="956079"/>
          </a:xfrm>
        </p:grpSpPr>
        <p:sp>
          <p:nvSpPr>
            <p:cNvPr id="347" name="Rectangle"/>
            <p:cNvSpPr/>
            <p:nvPr/>
          </p:nvSpPr>
          <p:spPr>
            <a:xfrm>
              <a:off x="833605" y="431052"/>
              <a:ext cx="6224390" cy="525027"/>
            </a:xfrm>
            <a:prstGeom prst="rect">
              <a:avLst/>
            </a:prstGeom>
            <a:solidFill>
              <a:srgbClr val="FFFFFF"/>
            </a:solidFill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48" name="?"/>
            <p:cNvSpPr txBox="1"/>
            <p:nvPr/>
          </p:nvSpPr>
          <p:spPr>
            <a:xfrm>
              <a:off x="3715667" y="476395"/>
              <a:ext cx="221418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?</a:t>
              </a:r>
            </a:p>
          </p:txBody>
        </p:sp>
        <p:sp>
          <p:nvSpPr>
            <p:cNvPr id="349" name="0                                                                         b.length"/>
            <p:cNvSpPr txBox="1"/>
            <p:nvPr/>
          </p:nvSpPr>
          <p:spPr>
            <a:xfrm>
              <a:off x="825500" y="0"/>
              <a:ext cx="7368094" cy="461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rPr dirty="0"/>
                <a:t>0                                                                        </a:t>
              </a:r>
              <a:r>
                <a:rPr dirty="0" err="1"/>
                <a:t>b.length</a:t>
              </a:r>
              <a:endParaRPr dirty="0"/>
            </a:p>
          </p:txBody>
        </p:sp>
        <p:sp>
          <p:nvSpPr>
            <p:cNvPr id="350" name="Pre: b"/>
            <p:cNvSpPr txBox="1"/>
            <p:nvPr/>
          </p:nvSpPr>
          <p:spPr>
            <a:xfrm>
              <a:off x="0" y="476395"/>
              <a:ext cx="82952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Pre: b</a:t>
              </a:r>
            </a:p>
          </p:txBody>
        </p:sp>
      </p:grpSp>
      <p:grpSp>
        <p:nvGrpSpPr>
          <p:cNvPr id="361" name="Group"/>
          <p:cNvGrpSpPr/>
          <p:nvPr/>
        </p:nvGrpSpPr>
        <p:grpSpPr>
          <a:xfrm>
            <a:off x="188227" y="4934633"/>
            <a:ext cx="8269794" cy="956080"/>
            <a:chOff x="0" y="0"/>
            <a:chExt cx="8269793" cy="956078"/>
          </a:xfrm>
        </p:grpSpPr>
        <p:grpSp>
          <p:nvGrpSpPr>
            <p:cNvPr id="356" name="Group"/>
            <p:cNvGrpSpPr/>
            <p:nvPr/>
          </p:nvGrpSpPr>
          <p:grpSpPr>
            <a:xfrm>
              <a:off x="-1" y="-1"/>
              <a:ext cx="8269795" cy="956080"/>
              <a:chOff x="-63500" y="0"/>
              <a:chExt cx="8269793" cy="956078"/>
            </a:xfrm>
          </p:grpSpPr>
          <p:sp>
            <p:nvSpPr>
              <p:cNvPr id="352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53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354" name="0                   h                          k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h                          k                        b.length</a:t>
                </a:r>
              </a:p>
            </p:txBody>
          </p:sp>
          <p:sp>
            <p:nvSpPr>
              <p:cNvPr id="355" name="Inv: b"/>
              <p:cNvSpPr txBox="1"/>
              <p:nvPr/>
            </p:nvSpPr>
            <p:spPr>
              <a:xfrm>
                <a:off x="-63500" y="476395"/>
                <a:ext cx="757049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Inv: b</a:t>
                </a:r>
              </a:p>
            </p:txBody>
          </p:sp>
        </p:grpSp>
        <p:sp>
          <p:nvSpPr>
            <p:cNvPr id="357" name="Line"/>
            <p:cNvSpPr/>
            <p:nvPr/>
          </p:nvSpPr>
          <p:spPr>
            <a:xfrm flipV="1">
              <a:off x="4896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8" name="Line"/>
            <p:cNvSpPr/>
            <p:nvPr/>
          </p:nvSpPr>
          <p:spPr>
            <a:xfrm flipV="1">
              <a:off x="29359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59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360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</p:grpSp>
      <p:sp>
        <p:nvSpPr>
          <p:cNvPr id="362" name="Start? Make invariant true?"/>
          <p:cNvSpPr txBox="1"/>
          <p:nvPr/>
        </p:nvSpPr>
        <p:spPr>
          <a:xfrm>
            <a:off x="250323" y="2921034"/>
            <a:ext cx="339190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Start? Make invariant true?</a:t>
            </a:r>
          </a:p>
        </p:txBody>
      </p:sp>
      <p:sp>
        <p:nvSpPr>
          <p:cNvPr id="363" name="int h= -1;  int k= b.length;"/>
          <p:cNvSpPr txBox="1"/>
          <p:nvPr/>
        </p:nvSpPr>
        <p:spPr>
          <a:xfrm>
            <a:off x="834523" y="1700529"/>
            <a:ext cx="33232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942192"/>
                </a:solidFill>
              </a:defRPr>
            </a:pPr>
            <a:r>
              <a:rPr b="1"/>
              <a:t>int</a:t>
            </a:r>
            <a:r>
              <a:t> h= -1;  </a:t>
            </a:r>
            <a:r>
              <a:rPr b="1"/>
              <a:t>int</a:t>
            </a:r>
            <a:r>
              <a:t> k= b.length;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66" name="Rectangle 7"/>
          <p:cNvSpPr/>
          <p:nvPr/>
        </p:nvSpPr>
        <p:spPr>
          <a:xfrm>
            <a:off x="203200" y="1011231"/>
            <a:ext cx="8534400" cy="2158366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char</a:t>
            </a:r>
            <a:r>
              <a:rPr b="0"/>
              <a:t>[] b) {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h= -1; 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k= b.length;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   </a:t>
            </a:r>
            <a:r>
              <a:rPr>
                <a:solidFill>
                  <a:srgbClr val="000000"/>
                </a:solidFill>
              </a:rPr>
              <a:t>while (                        ) {</a:t>
            </a:r>
          </a:p>
          <a:p>
            <a:r>
              <a:t>    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}</a:t>
            </a:r>
          </a:p>
        </p:txBody>
      </p:sp>
      <p:grpSp>
        <p:nvGrpSpPr>
          <p:cNvPr id="376" name="Group"/>
          <p:cNvGrpSpPr/>
          <p:nvPr/>
        </p:nvGrpSpPr>
        <p:grpSpPr>
          <a:xfrm>
            <a:off x="200927" y="5353733"/>
            <a:ext cx="8269794" cy="956080"/>
            <a:chOff x="0" y="0"/>
            <a:chExt cx="8269793" cy="956078"/>
          </a:xfrm>
        </p:grpSpPr>
        <p:grpSp>
          <p:nvGrpSpPr>
            <p:cNvPr id="371" name="Group"/>
            <p:cNvGrpSpPr/>
            <p:nvPr/>
          </p:nvGrpSpPr>
          <p:grpSpPr>
            <a:xfrm>
              <a:off x="-1" y="-1"/>
              <a:ext cx="8269795" cy="956080"/>
              <a:chOff x="-63500" y="0"/>
              <a:chExt cx="8269793" cy="956078"/>
            </a:xfrm>
          </p:grpSpPr>
          <p:sp>
            <p:nvSpPr>
              <p:cNvPr id="367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68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369" name="0                   h                          k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h                          k                        b.length</a:t>
                </a:r>
              </a:p>
            </p:txBody>
          </p:sp>
          <p:sp>
            <p:nvSpPr>
              <p:cNvPr id="370" name="Inv: b"/>
              <p:cNvSpPr txBox="1"/>
              <p:nvPr/>
            </p:nvSpPr>
            <p:spPr>
              <a:xfrm>
                <a:off x="-63500" y="476395"/>
                <a:ext cx="757049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Inv: b</a:t>
                </a:r>
              </a:p>
            </p:txBody>
          </p:sp>
        </p:grpSp>
        <p:sp>
          <p:nvSpPr>
            <p:cNvPr id="372" name="Line"/>
            <p:cNvSpPr/>
            <p:nvPr/>
          </p:nvSpPr>
          <p:spPr>
            <a:xfrm flipV="1">
              <a:off x="4896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3" name="Line"/>
            <p:cNvSpPr/>
            <p:nvPr/>
          </p:nvSpPr>
          <p:spPr>
            <a:xfrm flipV="1">
              <a:off x="29359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74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375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</p:grpSp>
      <p:sp>
        <p:nvSpPr>
          <p:cNvPr id="377" name="Stop? When is postcondition true?"/>
          <p:cNvSpPr txBox="1"/>
          <p:nvPr/>
        </p:nvSpPr>
        <p:spPr>
          <a:xfrm>
            <a:off x="224923" y="3299774"/>
            <a:ext cx="417741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Stop? When is postcondition true?</a:t>
            </a:r>
          </a:p>
        </p:txBody>
      </p:sp>
      <p:sp>
        <p:nvSpPr>
          <p:cNvPr id="378" name="When k-(h+1) &lt;= 1"/>
          <p:cNvSpPr txBox="1"/>
          <p:nvPr/>
        </p:nvSpPr>
        <p:spPr>
          <a:xfrm>
            <a:off x="5927223" y="1143158"/>
            <a:ext cx="256055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When k-(h+1) &lt;= 1</a:t>
            </a:r>
          </a:p>
        </p:txBody>
      </p:sp>
      <p:grpSp>
        <p:nvGrpSpPr>
          <p:cNvPr id="389" name="Group"/>
          <p:cNvGrpSpPr/>
          <p:nvPr/>
        </p:nvGrpSpPr>
        <p:grpSpPr>
          <a:xfrm>
            <a:off x="200927" y="3859529"/>
            <a:ext cx="8269794" cy="1444989"/>
            <a:chOff x="0" y="0"/>
            <a:chExt cx="8269793" cy="1444987"/>
          </a:xfrm>
        </p:grpSpPr>
        <p:grpSp>
          <p:nvGrpSpPr>
            <p:cNvPr id="383" name="Group"/>
            <p:cNvGrpSpPr/>
            <p:nvPr/>
          </p:nvGrpSpPr>
          <p:grpSpPr>
            <a:xfrm>
              <a:off x="0" y="-1"/>
              <a:ext cx="8269794" cy="956080"/>
              <a:chOff x="-63499" y="0"/>
              <a:chExt cx="8269793" cy="956078"/>
            </a:xfrm>
          </p:grpSpPr>
          <p:sp>
            <p:nvSpPr>
              <p:cNvPr id="379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80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381" name="0                             h     k           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          h     k                                   b.length</a:t>
                </a:r>
              </a:p>
            </p:txBody>
          </p:sp>
          <p:sp>
            <p:nvSpPr>
              <p:cNvPr id="382" name="Post: b"/>
              <p:cNvSpPr txBox="1"/>
              <p:nvPr/>
            </p:nvSpPr>
            <p:spPr>
              <a:xfrm>
                <a:off x="-63500" y="476395"/>
                <a:ext cx="89694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Post: b</a:t>
                </a:r>
              </a:p>
            </p:txBody>
          </p:sp>
        </p:grpSp>
        <p:sp>
          <p:nvSpPr>
            <p:cNvPr id="384" name="Line"/>
            <p:cNvSpPr/>
            <p:nvPr/>
          </p:nvSpPr>
          <p:spPr>
            <a:xfrm flipV="1">
              <a:off x="4007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5" name="Line"/>
            <p:cNvSpPr/>
            <p:nvPr/>
          </p:nvSpPr>
          <p:spPr>
            <a:xfrm flipV="1">
              <a:off x="37614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86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387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  <p:sp>
          <p:nvSpPr>
            <p:cNvPr id="388" name="k-(h+1) &lt;= 1"/>
            <p:cNvSpPr txBox="1"/>
            <p:nvPr/>
          </p:nvSpPr>
          <p:spPr>
            <a:xfrm>
              <a:off x="3131765" y="1010647"/>
              <a:ext cx="1752264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k-(h+1) &lt;= 1</a:t>
              </a:r>
            </a:p>
          </p:txBody>
        </p:sp>
      </p:grpSp>
      <p:sp>
        <p:nvSpPr>
          <p:cNvPr id="390" name="Continue when k-(h+1) &gt; 1"/>
          <p:cNvSpPr txBox="1"/>
          <p:nvPr/>
        </p:nvSpPr>
        <p:spPr>
          <a:xfrm>
            <a:off x="5114423" y="1530343"/>
            <a:ext cx="337865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Continue when k-(h+1) &gt; 1</a:t>
            </a:r>
          </a:p>
        </p:txBody>
      </p:sp>
      <p:sp>
        <p:nvSpPr>
          <p:cNvPr id="391" name="Continue when k-h-1 &gt; 1"/>
          <p:cNvSpPr txBox="1"/>
          <p:nvPr/>
        </p:nvSpPr>
        <p:spPr>
          <a:xfrm>
            <a:off x="5108222" y="1947998"/>
            <a:ext cx="311166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Continue when k-h-1 &gt; 1</a:t>
            </a:r>
          </a:p>
        </p:txBody>
      </p:sp>
      <p:sp>
        <p:nvSpPr>
          <p:cNvPr id="392" name="Continue when k-2 &gt; h"/>
          <p:cNvSpPr txBox="1"/>
          <p:nvPr/>
        </p:nvSpPr>
        <p:spPr>
          <a:xfrm>
            <a:off x="5108222" y="2328998"/>
            <a:ext cx="284198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Continue when k-2 &gt; h</a:t>
            </a:r>
          </a:p>
        </p:txBody>
      </p:sp>
      <p:sp>
        <p:nvSpPr>
          <p:cNvPr id="393" name="Continue when h &lt; k-2"/>
          <p:cNvSpPr txBox="1"/>
          <p:nvPr/>
        </p:nvSpPr>
        <p:spPr>
          <a:xfrm>
            <a:off x="5108222" y="2718514"/>
            <a:ext cx="2841983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Continue when h &lt; k-2</a:t>
            </a:r>
          </a:p>
        </p:txBody>
      </p:sp>
      <p:sp>
        <p:nvSpPr>
          <p:cNvPr id="394" name="h &lt; k-2"/>
          <p:cNvSpPr txBox="1"/>
          <p:nvPr/>
        </p:nvSpPr>
        <p:spPr>
          <a:xfrm>
            <a:off x="1807487" y="2098924"/>
            <a:ext cx="101229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h &lt; k-2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1" animBg="1" advAuto="0"/>
      <p:bldP spid="390" grpId="2" animBg="1" advAuto="0"/>
      <p:bldP spid="391" grpId="3" animBg="1" advAuto="0"/>
      <p:bldP spid="392" grpId="4" animBg="1" advAuto="0"/>
      <p:bldP spid="393" grpId="5" animBg="1" advAuto="0"/>
      <p:bldP spid="394" grpId="6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397" name="Rectangle 7"/>
          <p:cNvSpPr/>
          <p:nvPr/>
        </p:nvSpPr>
        <p:spPr>
          <a:xfrm>
            <a:off x="203200" y="1011231"/>
            <a:ext cx="8534400" cy="2501266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char</a:t>
            </a:r>
            <a:r>
              <a:rPr b="0"/>
              <a:t>[] b) {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h= -1; 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k= b.length;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   </a:t>
            </a:r>
            <a:r>
              <a:rPr>
                <a:solidFill>
                  <a:srgbClr val="000000"/>
                </a:solidFill>
              </a:rPr>
              <a:t>while ( h &lt; k-2 ) {</a:t>
            </a:r>
          </a:p>
          <a:p>
            <a:pPr>
              <a:defRPr>
                <a:solidFill>
                  <a:srgbClr val="942192"/>
                </a:solidFill>
              </a:defRPr>
            </a:pPr>
            <a:endParaRPr>
              <a:solidFill>
                <a:srgbClr val="000000"/>
              </a:solidFill>
            </a:endParaRPr>
          </a:p>
          <a:p>
            <a:r>
              <a:t>    }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}</a:t>
            </a:r>
          </a:p>
        </p:txBody>
      </p:sp>
      <p:grpSp>
        <p:nvGrpSpPr>
          <p:cNvPr id="407" name="Group"/>
          <p:cNvGrpSpPr/>
          <p:nvPr/>
        </p:nvGrpSpPr>
        <p:grpSpPr>
          <a:xfrm>
            <a:off x="200927" y="5353733"/>
            <a:ext cx="8269794" cy="956080"/>
            <a:chOff x="0" y="0"/>
            <a:chExt cx="8269793" cy="956078"/>
          </a:xfrm>
        </p:grpSpPr>
        <p:grpSp>
          <p:nvGrpSpPr>
            <p:cNvPr id="402" name="Group"/>
            <p:cNvGrpSpPr/>
            <p:nvPr/>
          </p:nvGrpSpPr>
          <p:grpSpPr>
            <a:xfrm>
              <a:off x="-1" y="-1"/>
              <a:ext cx="8269795" cy="956080"/>
              <a:chOff x="-63500" y="0"/>
              <a:chExt cx="8269793" cy="956078"/>
            </a:xfrm>
          </p:grpSpPr>
          <p:sp>
            <p:nvSpPr>
              <p:cNvPr id="398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99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400" name="0                   h                          k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h                          k                        b.length</a:t>
                </a:r>
              </a:p>
            </p:txBody>
          </p:sp>
          <p:sp>
            <p:nvSpPr>
              <p:cNvPr id="401" name="Inv: b"/>
              <p:cNvSpPr txBox="1"/>
              <p:nvPr/>
            </p:nvSpPr>
            <p:spPr>
              <a:xfrm>
                <a:off x="-63500" y="476395"/>
                <a:ext cx="757049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Inv: b</a:t>
                </a:r>
              </a:p>
            </p:txBody>
          </p:sp>
        </p:grpSp>
        <p:sp>
          <p:nvSpPr>
            <p:cNvPr id="403" name="Line"/>
            <p:cNvSpPr/>
            <p:nvPr/>
          </p:nvSpPr>
          <p:spPr>
            <a:xfrm flipV="1">
              <a:off x="4896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4" name="Line"/>
            <p:cNvSpPr/>
            <p:nvPr/>
          </p:nvSpPr>
          <p:spPr>
            <a:xfrm flipV="1">
              <a:off x="29359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05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406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</p:grpSp>
      <p:sp>
        <p:nvSpPr>
          <p:cNvPr id="408" name="How to make progress toward termination?"/>
          <p:cNvSpPr txBox="1"/>
          <p:nvPr/>
        </p:nvSpPr>
        <p:spPr>
          <a:xfrm>
            <a:off x="212223" y="3934774"/>
            <a:ext cx="530449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How to make progress toward termination?</a:t>
            </a:r>
          </a:p>
        </p:txBody>
      </p:sp>
      <p:sp>
        <p:nvSpPr>
          <p:cNvPr id="409" name="h= h+1; k= k-1;"/>
          <p:cNvSpPr txBox="1"/>
          <p:nvPr/>
        </p:nvSpPr>
        <p:spPr>
          <a:xfrm>
            <a:off x="1045487" y="2410774"/>
            <a:ext cx="210334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h= h+1; k= k-1;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412" name="Rectangle 7"/>
          <p:cNvSpPr/>
          <p:nvPr/>
        </p:nvSpPr>
        <p:spPr>
          <a:xfrm>
            <a:off x="203200" y="1011231"/>
            <a:ext cx="8534400" cy="3187066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/** = " b is a palindrome" */</a:t>
            </a: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public</a:t>
            </a:r>
            <a:r>
              <a:rPr b="0"/>
              <a:t> </a:t>
            </a:r>
            <a:r>
              <a:t>static</a:t>
            </a:r>
            <a:r>
              <a:rPr b="0"/>
              <a:t> </a:t>
            </a:r>
            <a:r>
              <a:t>boolean</a:t>
            </a:r>
            <a:r>
              <a:rPr b="0"/>
              <a:t> isPal(</a:t>
            </a:r>
            <a:r>
              <a:t>char</a:t>
            </a:r>
            <a:r>
              <a:rPr b="0"/>
              <a:t>[] b) {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h= -1; 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k= b.length;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   </a:t>
            </a:r>
            <a:r>
              <a:rPr>
                <a:solidFill>
                  <a:srgbClr val="000000"/>
                </a:solidFill>
              </a:rPr>
              <a:t>while ( h &lt; k-2 ) {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solidFill>
                  <a:srgbClr val="000000"/>
                </a:solidFill>
              </a:rPr>
              <a:t>          h= h+1; k= k-1;</a:t>
            </a:r>
            <a:r>
              <a:t> 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  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</a:t>
            </a:r>
            <a:r>
              <a:rPr>
                <a:solidFill>
                  <a:srgbClr val="000000"/>
                </a:solidFill>
              </a:rPr>
              <a:t>   }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solidFill>
                  <a:srgbClr val="000000"/>
                </a:solidFill>
              </a:rPr>
              <a:t> 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0"/>
              <a:t>}</a:t>
            </a:r>
          </a:p>
        </p:txBody>
      </p:sp>
      <p:grpSp>
        <p:nvGrpSpPr>
          <p:cNvPr id="422" name="Group"/>
          <p:cNvGrpSpPr/>
          <p:nvPr/>
        </p:nvGrpSpPr>
        <p:grpSpPr>
          <a:xfrm>
            <a:off x="188227" y="5353733"/>
            <a:ext cx="8269794" cy="956080"/>
            <a:chOff x="0" y="0"/>
            <a:chExt cx="8269793" cy="956078"/>
          </a:xfrm>
        </p:grpSpPr>
        <p:grpSp>
          <p:nvGrpSpPr>
            <p:cNvPr id="417" name="Group"/>
            <p:cNvGrpSpPr/>
            <p:nvPr/>
          </p:nvGrpSpPr>
          <p:grpSpPr>
            <a:xfrm>
              <a:off x="-1" y="-1"/>
              <a:ext cx="8269795" cy="956080"/>
              <a:chOff x="-63500" y="0"/>
              <a:chExt cx="8269793" cy="956078"/>
            </a:xfrm>
          </p:grpSpPr>
          <p:sp>
            <p:nvSpPr>
              <p:cNvPr id="413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14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415" name="0                   h                          k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h                          k                        b.length</a:t>
                </a:r>
              </a:p>
            </p:txBody>
          </p:sp>
          <p:sp>
            <p:nvSpPr>
              <p:cNvPr id="416" name="Inv: b"/>
              <p:cNvSpPr txBox="1"/>
              <p:nvPr/>
            </p:nvSpPr>
            <p:spPr>
              <a:xfrm>
                <a:off x="-63500" y="476395"/>
                <a:ext cx="757049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Inv: b</a:t>
                </a:r>
              </a:p>
            </p:txBody>
          </p:sp>
        </p:grpSp>
        <p:sp>
          <p:nvSpPr>
            <p:cNvPr id="418" name="Line"/>
            <p:cNvSpPr/>
            <p:nvPr/>
          </p:nvSpPr>
          <p:spPr>
            <a:xfrm flipV="1">
              <a:off x="4896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19" name="Line"/>
            <p:cNvSpPr/>
            <p:nvPr/>
          </p:nvSpPr>
          <p:spPr>
            <a:xfrm flipV="1">
              <a:off x="29359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20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421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</p:grpSp>
      <p:sp>
        <p:nvSpPr>
          <p:cNvPr id="423" name="How to make to make invariant true again?"/>
          <p:cNvSpPr txBox="1"/>
          <p:nvPr/>
        </p:nvSpPr>
        <p:spPr>
          <a:xfrm>
            <a:off x="85223" y="4275475"/>
            <a:ext cx="53366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How to make to make invariant true again?</a:t>
            </a:r>
          </a:p>
        </p:txBody>
      </p:sp>
      <p:grpSp>
        <p:nvGrpSpPr>
          <p:cNvPr id="427" name="Group"/>
          <p:cNvGrpSpPr/>
          <p:nvPr/>
        </p:nvGrpSpPr>
        <p:grpSpPr>
          <a:xfrm>
            <a:off x="3179087" y="4947333"/>
            <a:ext cx="2052897" cy="921250"/>
            <a:chOff x="0" y="0"/>
            <a:chExt cx="2052895" cy="921248"/>
          </a:xfrm>
        </p:grpSpPr>
        <p:sp>
          <p:nvSpPr>
            <p:cNvPr id="424" name="h                  k"/>
            <p:cNvSpPr txBox="1"/>
            <p:nvPr/>
          </p:nvSpPr>
          <p:spPr>
            <a:xfrm>
              <a:off x="0" y="0"/>
              <a:ext cx="2052896" cy="434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>
                  <a:solidFill>
                    <a:srgbClr val="942192"/>
                  </a:solidFill>
                </a:defRPr>
              </a:lvl1pPr>
            </a:lstStyle>
            <a:p>
              <a:r>
                <a:t>h                  k  </a:t>
              </a:r>
            </a:p>
          </p:txBody>
        </p:sp>
        <p:sp>
          <p:nvSpPr>
            <p:cNvPr id="425" name="Line"/>
            <p:cNvSpPr/>
            <p:nvPr/>
          </p:nvSpPr>
          <p:spPr>
            <a:xfrm flipH="1">
              <a:off x="89009" y="427106"/>
              <a:ext cx="1" cy="494143"/>
            </a:xfrm>
            <a:prstGeom prst="line">
              <a:avLst/>
            </a:prstGeom>
            <a:noFill/>
            <a:ln w="508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26" name="Line"/>
            <p:cNvSpPr/>
            <p:nvPr/>
          </p:nvSpPr>
          <p:spPr>
            <a:xfrm>
              <a:off x="1752709" y="427106"/>
              <a:ext cx="1" cy="494143"/>
            </a:xfrm>
            <a:prstGeom prst="line">
              <a:avLst/>
            </a:prstGeom>
            <a:noFill/>
            <a:ln w="508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28" name="if (b[h] != b[k]) return false;"/>
          <p:cNvSpPr txBox="1"/>
          <p:nvPr/>
        </p:nvSpPr>
        <p:spPr>
          <a:xfrm>
            <a:off x="1025966" y="2846026"/>
            <a:ext cx="345515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if (b[h] != b[k]) return false;</a:t>
            </a:r>
          </a:p>
        </p:txBody>
      </p:sp>
      <p:sp>
        <p:nvSpPr>
          <p:cNvPr id="429" name="return true;"/>
          <p:cNvSpPr txBox="1"/>
          <p:nvPr/>
        </p:nvSpPr>
        <p:spPr>
          <a:xfrm>
            <a:off x="492566" y="3560750"/>
            <a:ext cx="145803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942192"/>
                </a:solidFill>
              </a:defRPr>
            </a:lvl1pPr>
          </a:lstStyle>
          <a:p>
            <a:r>
              <a:t>return true;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" grpId="1" animBg="1" advAuto="0"/>
      <p:bldP spid="428" grpId="2" animBg="1" advAuto="0"/>
      <p:bldP spid="429" grpId="3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TextBox 1"/>
          <p:cNvSpPr txBox="1"/>
          <p:nvPr/>
        </p:nvSpPr>
        <p:spPr>
          <a:xfrm>
            <a:off x="1848032" y="228582"/>
            <a:ext cx="4950184" cy="544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Iterative palindrome testing</a:t>
            </a:r>
          </a:p>
        </p:txBody>
      </p:sp>
      <p:sp>
        <p:nvSpPr>
          <p:cNvPr id="432" name="Rectangle 7"/>
          <p:cNvSpPr/>
          <p:nvPr/>
        </p:nvSpPr>
        <p:spPr>
          <a:xfrm>
            <a:off x="190500" y="782631"/>
            <a:ext cx="8534400" cy="2158366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// Store   “array b is a palindrome”   in variable isPal</a:t>
            </a:r>
          </a:p>
          <a:p>
            <a:pPr>
              <a:defRPr>
                <a:solidFill>
                  <a:srgbClr val="942192"/>
                </a:solidFill>
              </a:defRPr>
            </a:pPr>
            <a:endParaRPr b="1">
              <a:solidFill>
                <a:srgbClr val="000000"/>
              </a:solidFill>
            </a:endParaRPr>
          </a:p>
          <a:p>
            <a:pPr>
              <a:defRPr>
                <a:solidFill>
                  <a:srgbClr val="942192"/>
                </a:solidFill>
              </a:defRPr>
            </a:pPr>
            <a:endParaRPr b="1">
              <a:solidFill>
                <a:srgbClr val="000000"/>
              </a:solidFill>
            </a:endParaRPr>
          </a:p>
          <a:p>
            <a:pPr>
              <a:defRPr>
                <a:solidFill>
                  <a:srgbClr val="942192"/>
                </a:solidFill>
              </a:defRPr>
            </a:pPr>
            <a:endParaRPr b="1">
              <a:solidFill>
                <a:srgbClr val="000000"/>
              </a:solidFill>
            </a:endParaRPr>
          </a:p>
          <a:p>
            <a:pPr>
              <a:defRPr>
                <a:solidFill>
                  <a:srgbClr val="942192"/>
                </a:solidFill>
              </a:defRPr>
            </a:pPr>
            <a:endParaRPr b="1">
              <a:solidFill>
                <a:srgbClr val="000000"/>
              </a:solidFill>
            </a:endParaRPr>
          </a:p>
        </p:txBody>
      </p:sp>
      <p:grpSp>
        <p:nvGrpSpPr>
          <p:cNvPr id="443" name="Group"/>
          <p:cNvGrpSpPr/>
          <p:nvPr/>
        </p:nvGrpSpPr>
        <p:grpSpPr>
          <a:xfrm>
            <a:off x="188227" y="3059429"/>
            <a:ext cx="8269794" cy="1444989"/>
            <a:chOff x="0" y="0"/>
            <a:chExt cx="8269793" cy="1444987"/>
          </a:xfrm>
        </p:grpSpPr>
        <p:grpSp>
          <p:nvGrpSpPr>
            <p:cNvPr id="437" name="Group"/>
            <p:cNvGrpSpPr/>
            <p:nvPr/>
          </p:nvGrpSpPr>
          <p:grpSpPr>
            <a:xfrm>
              <a:off x="0" y="-1"/>
              <a:ext cx="8269794" cy="956080"/>
              <a:chOff x="-63499" y="0"/>
              <a:chExt cx="8269793" cy="956078"/>
            </a:xfrm>
          </p:grpSpPr>
          <p:sp>
            <p:nvSpPr>
              <p:cNvPr id="433" name="Rectangle"/>
              <p:cNvSpPr/>
              <p:nvPr/>
            </p:nvSpPr>
            <p:spPr>
              <a:xfrm>
                <a:off x="833605" y="431052"/>
                <a:ext cx="6224390" cy="525027"/>
              </a:xfrm>
              <a:prstGeom prst="rect">
                <a:avLst/>
              </a:prstGeom>
              <a:solidFill>
                <a:srgbClr val="FFFFFF"/>
              </a:solidFill>
              <a:ln w="1905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434" name="?"/>
              <p:cNvSpPr txBox="1"/>
              <p:nvPr/>
            </p:nvSpPr>
            <p:spPr>
              <a:xfrm>
                <a:off x="3715667" y="476395"/>
                <a:ext cx="22141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?</a:t>
                </a:r>
              </a:p>
            </p:txBody>
          </p:sp>
          <p:sp>
            <p:nvSpPr>
              <p:cNvPr id="435" name="0                             h     k                                   b.length"/>
              <p:cNvSpPr txBox="1"/>
              <p:nvPr/>
            </p:nvSpPr>
            <p:spPr>
              <a:xfrm>
                <a:off x="838200" y="0"/>
                <a:ext cx="7368094" cy="4343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r>
                  <a:t>0                             h     k                                   b.length</a:t>
                </a:r>
              </a:p>
            </p:txBody>
          </p:sp>
          <p:sp>
            <p:nvSpPr>
              <p:cNvPr id="436" name="Post: b"/>
              <p:cNvSpPr txBox="1"/>
              <p:nvPr/>
            </p:nvSpPr>
            <p:spPr>
              <a:xfrm>
                <a:off x="-63500" y="476395"/>
                <a:ext cx="896948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Post: b</a:t>
                </a:r>
              </a:p>
            </p:txBody>
          </p:sp>
        </p:grpSp>
        <p:sp>
          <p:nvSpPr>
            <p:cNvPr id="438" name="Line"/>
            <p:cNvSpPr/>
            <p:nvPr/>
          </p:nvSpPr>
          <p:spPr>
            <a:xfrm flipV="1">
              <a:off x="4007896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39" name="Line"/>
            <p:cNvSpPr/>
            <p:nvPr/>
          </p:nvSpPr>
          <p:spPr>
            <a:xfrm flipV="1">
              <a:off x="3761472" y="441502"/>
              <a:ext cx="1" cy="494143"/>
            </a:xfrm>
            <a:prstGeom prst="line">
              <a:avLst/>
            </a:prstGeom>
            <a:noFill/>
            <a:ln w="38100" cap="flat">
              <a:solidFill>
                <a:srgbClr val="942192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0" name="b[k..] rev"/>
            <p:cNvSpPr txBox="1"/>
            <p:nvPr/>
          </p:nvSpPr>
          <p:spPr>
            <a:xfrm>
              <a:off x="1471796" y="471403"/>
              <a:ext cx="1176150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b[k..] rev</a:t>
              </a:r>
            </a:p>
          </p:txBody>
        </p:sp>
        <p:sp>
          <p:nvSpPr>
            <p:cNvPr id="441" name="b[0..h] rev"/>
            <p:cNvSpPr txBox="1"/>
            <p:nvPr/>
          </p:nvSpPr>
          <p:spPr>
            <a:xfrm>
              <a:off x="5218296" y="471403"/>
              <a:ext cx="1344326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b[0..h] rev</a:t>
              </a:r>
            </a:p>
          </p:txBody>
        </p:sp>
        <p:sp>
          <p:nvSpPr>
            <p:cNvPr id="442" name="k-(h+1) &lt;= 1   &amp;&amp;    isPal =  (b[0..h] is reverse of b[k..])"/>
            <p:cNvSpPr txBox="1"/>
            <p:nvPr/>
          </p:nvSpPr>
          <p:spPr>
            <a:xfrm>
              <a:off x="871165" y="1010647"/>
              <a:ext cx="7015719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k-(h+1) &lt;= 1   &amp;&amp;    isPal =  (b[0..h] is reverse of b[k..]) </a:t>
              </a:r>
            </a:p>
          </p:txBody>
        </p:sp>
      </p:grpSp>
      <p:grpSp>
        <p:nvGrpSpPr>
          <p:cNvPr id="455" name="Group"/>
          <p:cNvGrpSpPr/>
          <p:nvPr/>
        </p:nvGrpSpPr>
        <p:grpSpPr>
          <a:xfrm>
            <a:off x="188227" y="4813983"/>
            <a:ext cx="8269794" cy="1433285"/>
            <a:chOff x="0" y="0"/>
            <a:chExt cx="8269793" cy="1433284"/>
          </a:xfrm>
        </p:grpSpPr>
        <p:grpSp>
          <p:nvGrpSpPr>
            <p:cNvPr id="453" name="Group"/>
            <p:cNvGrpSpPr/>
            <p:nvPr/>
          </p:nvGrpSpPr>
          <p:grpSpPr>
            <a:xfrm>
              <a:off x="-1" y="-1"/>
              <a:ext cx="8269795" cy="956080"/>
              <a:chOff x="0" y="0"/>
              <a:chExt cx="8269793" cy="956078"/>
            </a:xfrm>
          </p:grpSpPr>
          <p:grpSp>
            <p:nvGrpSpPr>
              <p:cNvPr id="448" name="Group"/>
              <p:cNvGrpSpPr/>
              <p:nvPr/>
            </p:nvGrpSpPr>
            <p:grpSpPr>
              <a:xfrm>
                <a:off x="-1" y="-1"/>
                <a:ext cx="8269795" cy="956080"/>
                <a:chOff x="-63500" y="0"/>
                <a:chExt cx="8269793" cy="956078"/>
              </a:xfrm>
            </p:grpSpPr>
            <p:sp>
              <p:nvSpPr>
                <p:cNvPr id="444" name="Rectangle"/>
                <p:cNvSpPr/>
                <p:nvPr/>
              </p:nvSpPr>
              <p:spPr>
                <a:xfrm>
                  <a:off x="833605" y="431052"/>
                  <a:ext cx="6224390" cy="525027"/>
                </a:xfrm>
                <a:prstGeom prst="rect">
                  <a:avLst/>
                </a:prstGeom>
                <a:solidFill>
                  <a:srgbClr val="FFFFFF"/>
                </a:solidFill>
                <a:ln w="1905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445" name="?"/>
                <p:cNvSpPr txBox="1"/>
                <p:nvPr/>
              </p:nvSpPr>
              <p:spPr>
                <a:xfrm>
                  <a:off x="3715667" y="476395"/>
                  <a:ext cx="221418" cy="4343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9" tIns="45719" rIns="45719" bIns="45719" numCol="1" anchor="t">
                  <a:spAutoFit/>
                </a:bodyPr>
                <a:lstStyle/>
                <a:p>
                  <a:r>
                    <a:t>?</a:t>
                  </a:r>
                </a:p>
              </p:txBody>
            </p:sp>
            <p:sp>
              <p:nvSpPr>
                <p:cNvPr id="446" name="0                   h                          k                        b.length"/>
                <p:cNvSpPr txBox="1"/>
                <p:nvPr/>
              </p:nvSpPr>
              <p:spPr>
                <a:xfrm>
                  <a:off x="838200" y="0"/>
                  <a:ext cx="7368094" cy="4343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r>
                    <a:t>0                   h                          k                        b.length</a:t>
                  </a:r>
                </a:p>
              </p:txBody>
            </p:sp>
            <p:sp>
              <p:nvSpPr>
                <p:cNvPr id="447" name="Inv: b"/>
                <p:cNvSpPr txBox="1"/>
                <p:nvPr/>
              </p:nvSpPr>
              <p:spPr>
                <a:xfrm>
                  <a:off x="-63500" y="476395"/>
                  <a:ext cx="757049" cy="4343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none" lIns="45719" tIns="45719" rIns="45719" bIns="45719" numCol="1" anchor="t">
                  <a:spAutoFit/>
                </a:bodyPr>
                <a:lstStyle/>
                <a:p>
                  <a:r>
                    <a:t>Inv: b</a:t>
                  </a:r>
                </a:p>
              </p:txBody>
            </p:sp>
          </p:grpSp>
          <p:sp>
            <p:nvSpPr>
              <p:cNvPr id="449" name="Line"/>
              <p:cNvSpPr/>
              <p:nvPr/>
            </p:nvSpPr>
            <p:spPr>
              <a:xfrm flipV="1">
                <a:off x="4896896" y="441502"/>
                <a:ext cx="1" cy="494143"/>
              </a:xfrm>
              <a:prstGeom prst="line">
                <a:avLst/>
              </a:prstGeom>
              <a:noFill/>
              <a:ln w="38100" cap="flat">
                <a:solidFill>
                  <a:srgbClr val="94219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50" name="Line"/>
              <p:cNvSpPr/>
              <p:nvPr/>
            </p:nvSpPr>
            <p:spPr>
              <a:xfrm flipV="1">
                <a:off x="2935972" y="441502"/>
                <a:ext cx="1" cy="494143"/>
              </a:xfrm>
              <a:prstGeom prst="line">
                <a:avLst/>
              </a:prstGeom>
              <a:noFill/>
              <a:ln w="38100" cap="flat">
                <a:solidFill>
                  <a:srgbClr val="942192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451" name="b[k..] rev"/>
              <p:cNvSpPr txBox="1"/>
              <p:nvPr/>
            </p:nvSpPr>
            <p:spPr>
              <a:xfrm>
                <a:off x="1471796" y="471403"/>
                <a:ext cx="1176150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b[k..] rev</a:t>
                </a:r>
              </a:p>
            </p:txBody>
          </p:sp>
          <p:sp>
            <p:nvSpPr>
              <p:cNvPr id="452" name="b[0..h] rev"/>
              <p:cNvSpPr txBox="1"/>
              <p:nvPr/>
            </p:nvSpPr>
            <p:spPr>
              <a:xfrm>
                <a:off x="5218296" y="471403"/>
                <a:ext cx="1344326" cy="4343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b[0..h] rev</a:t>
                </a:r>
              </a:p>
            </p:txBody>
          </p:sp>
        </p:grpSp>
        <p:sp>
          <p:nvSpPr>
            <p:cNvPr id="454" name="isPal =  (b[0..h] is reverse of b[k..])"/>
            <p:cNvSpPr txBox="1"/>
            <p:nvPr/>
          </p:nvSpPr>
          <p:spPr>
            <a:xfrm>
              <a:off x="3521581" y="998944"/>
              <a:ext cx="4372383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r>
                <a:t>isPal =  (b[0..h] is reverse of b[k..]) </a:t>
              </a:r>
            </a:p>
          </p:txBody>
        </p:sp>
      </p:grpSp>
      <p:sp>
        <p:nvSpPr>
          <p:cNvPr id="456" name="Rectangle 7"/>
          <p:cNvSpPr/>
          <p:nvPr/>
        </p:nvSpPr>
        <p:spPr>
          <a:xfrm>
            <a:off x="190500" y="782631"/>
            <a:ext cx="8534400" cy="2158366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// Store  “array b is a palindrome”  in variable isPal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h= -1;  </a:t>
            </a:r>
            <a:r>
              <a:rPr b="1">
                <a:solidFill>
                  <a:srgbClr val="000000"/>
                </a:solidFill>
              </a:rPr>
              <a:t>int</a:t>
            </a:r>
            <a:r>
              <a:rPr>
                <a:solidFill>
                  <a:srgbClr val="000000"/>
                </a:solidFill>
              </a:rPr>
              <a:t> k= b.length; isPal= true;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solidFill>
                  <a:srgbClr val="000000"/>
                </a:solidFill>
              </a:rPr>
              <a:t>while ( isPal  &amp;&amp;  h &lt; k-2 ) {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solidFill>
                  <a:srgbClr val="000000"/>
                </a:solidFill>
              </a:rPr>
              <a:t>      h= h+1; k= k-1;</a:t>
            </a:r>
            <a:r>
              <a:t> 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t>    </a:t>
            </a:r>
            <a:r>
              <a:rPr>
                <a:solidFill>
                  <a:srgbClr val="000000"/>
                </a:solidFill>
              </a:rPr>
              <a:t>  if (b[h] != b[k]) isPal= false;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" grpId="1" animBg="1" advAuto="0"/>
      <p:bldP spid="455" grpId="2" animBg="1" advAuto="0"/>
      <p:bldP spid="456" grpId="3" animBg="1" advAuto="0"/>
    </p:bld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Media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1054</Words>
  <Application>Microsoft Macintosh PowerPoint</Application>
  <PresentationFormat>On-screen Show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Tw Cen MT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dcterms:modified xsi:type="dcterms:W3CDTF">2018-02-27T16:36:35Z</dcterms:modified>
</cp:coreProperties>
</file>