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5" r:id="rId3"/>
    <p:sldId id="311" r:id="rId4"/>
    <p:sldId id="312" r:id="rId5"/>
    <p:sldId id="308" r:id="rId6"/>
    <p:sldId id="310" r:id="rId7"/>
    <p:sldId id="309" r:id="rId8"/>
    <p:sldId id="307" r:id="rId9"/>
    <p:sldId id="313" r:id="rId10"/>
    <p:sldId id="314" r:id="rId11"/>
    <p:sldId id="316" r:id="rId12"/>
    <p:sldId id="318" r:id="rId13"/>
    <p:sldId id="339" r:id="rId14"/>
    <p:sldId id="317" r:id="rId15"/>
    <p:sldId id="324" r:id="rId16"/>
    <p:sldId id="334" r:id="rId17"/>
    <p:sldId id="335" r:id="rId18"/>
    <p:sldId id="319" r:id="rId19"/>
    <p:sldId id="320" r:id="rId20"/>
    <p:sldId id="321" r:id="rId21"/>
    <p:sldId id="328" r:id="rId22"/>
    <p:sldId id="322" r:id="rId23"/>
    <p:sldId id="323" r:id="rId24"/>
    <p:sldId id="315" r:id="rId25"/>
    <p:sldId id="325" r:id="rId26"/>
    <p:sldId id="336" r:id="rId27"/>
    <p:sldId id="326" r:id="rId28"/>
    <p:sldId id="327" r:id="rId29"/>
    <p:sldId id="338" r:id="rId30"/>
    <p:sldId id="340" r:id="rId31"/>
    <p:sldId id="341" r:id="rId32"/>
    <p:sldId id="342" r:id="rId33"/>
    <p:sldId id="343" r:id="rId34"/>
    <p:sldId id="344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04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/>
    <p:restoredTop sz="94743"/>
  </p:normalViewPr>
  <p:slideViewPr>
    <p:cSldViewPr>
      <p:cViewPr varScale="1">
        <p:scale>
          <a:sx n="93" d="100"/>
          <a:sy n="93" d="100"/>
        </p:scale>
        <p:origin x="216" y="1192"/>
      </p:cViewPr>
      <p:guideLst>
        <p:guide orient="horz" pos="2160"/>
        <p:guide pos="1104"/>
        <p:guide orient="horz" pos="1344"/>
        <p:guide pos="5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1E30D5B-D7C1-9448-B62C-08225046F73B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59BF5C1-3491-E94A-88F9-F35504361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885A9-12E7-AD4F-82E0-60C722A332BC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9E38A1-D291-7741-8359-D970B6F47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 appeared</a:t>
            </a:r>
            <a:r>
              <a:rPr lang="en-US" baseline="0" dirty="0"/>
              <a:t> in Java 5 (2004).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E38A1-D291-7741-8359-D970B6F47D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5B28D5-F64C-8F4B-A3C7-3791293A0477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41025C-0D1A-6447-B3FB-52A7B842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8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E2A6-2E0D-E644-8CD8-CCD0386F3E89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3580-9273-D447-9772-B14F89EE1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12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247F-B284-644C-BC9E-60F9658C668F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E92C-137B-2D44-BFC8-A569732A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C8E8-3843-634D-8616-54E26E798143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89EF-051D-104E-9214-6EE1BF3E6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9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61DC-BE44-794C-B161-1D29B093DD11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E5A1325-E6FB-4741-87E0-F8CD6E7EB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7A9C-761E-D14E-9A0D-5A8E0D191B02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E2FE-6488-9649-AD82-C9BDAB388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17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CEBB-A1E8-C24F-B078-1EA17133D904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983F-3BF7-174C-A0AA-FACCFF546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57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3466-4DF7-4346-B56C-AE8AC9C9E490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1B87-48EC-9540-95A7-3D994657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5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B11F-3FE7-2844-9C83-85AB032F1FBE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2BCC7A-0994-604D-9672-15AF4884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736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FBE4-7C99-B94C-B6BE-A16D6E308D3E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C9CA-0419-8A4F-991B-5F32B61A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25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6E2D-474D-D34F-B5E5-A8FC9700D4F1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4446368-A40F-6D46-9169-83388B1C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96710B-6C9E-5E4A-96B5-117445E40928}" type="datetimeFigureOut">
              <a:rPr lang="en-US"/>
              <a:pPr>
                <a:defRPr/>
              </a:pPr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8050F2-C2B7-9049-804E-F03CCAEC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5" r:id="rId2"/>
    <p:sldLayoutId id="2147484110" r:id="rId3"/>
    <p:sldLayoutId id="2147484111" r:id="rId4"/>
    <p:sldLayoutId id="2147484112" r:id="rId5"/>
    <p:sldLayoutId id="2147484106" r:id="rId6"/>
    <p:sldLayoutId id="2147484113" r:id="rId7"/>
    <p:sldLayoutId id="2147484107" r:id="rId8"/>
    <p:sldLayoutId id="2147484114" r:id="rId9"/>
    <p:sldLayoutId id="2147484108" r:id="rId10"/>
    <p:sldLayoutId id="214748411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47800" y="4038600"/>
            <a:ext cx="7467600" cy="1828800"/>
          </a:xfrm>
        </p:spPr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ea typeface="+mj-ea"/>
                <a:cs typeface="+mj-cs"/>
              </a:rPr>
              <a:t>Java Generics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Tw Cen MT" charset="0"/>
              </a:rPr>
              <a:t>Lecture 22</a:t>
            </a:r>
            <a:endParaRPr lang="en-US" sz="2000" dirty="0">
              <a:latin typeface="Tw Cen MT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Tw Cen MT" charset="0"/>
              </a:rPr>
              <a:t>CS2110 – Fall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3767973" cy="402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42188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Photo credit: Andrew Kennedy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533400"/>
          </a:xfrm>
        </p:spPr>
        <p:txBody>
          <a:bodyPr rIns="132080"/>
          <a:lstStyle/>
          <a:p>
            <a:pPr eaLnBrk="1" hangingPunct="1"/>
            <a:r>
              <a:rPr lang="en-US" sz="2800" dirty="0">
                <a:solidFill>
                  <a:srgbClr val="800000"/>
                </a:solidFill>
                <a:latin typeface="Tw Cen MT" charset="0"/>
              </a:rPr>
              <a:t>Type checking (at compile time)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590800"/>
            <a:ext cx="822325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Demo0</a:t>
            </a:r>
          </a:p>
          <a:p>
            <a:r>
              <a:rPr lang="it-IT" sz="2000" dirty="0">
                <a:latin typeface="Consolas"/>
                <a:cs typeface="Consolas"/>
              </a:rPr>
              <a:t>Collection&lt;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c= 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("Hello")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Okay */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(1979);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: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syntax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error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The compiler can automatically detect uses of collections with incorrect types...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191000"/>
            <a:ext cx="8153400" cy="2362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Generally speaking,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      Collection&lt;String&gt;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behaves like the parameterized type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     Collection&lt;T&gt;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where all occurrences of T have been replaced by String.</a:t>
            </a:r>
          </a:p>
        </p:txBody>
      </p:sp>
    </p:spTree>
    <p:extLst>
      <p:ext uri="{BB962C8B-B14F-4D97-AF65-F5344CB8AC3E}">
        <p14:creationId xmlns:p14="http://schemas.microsoft.com/office/powerpoint/2010/main" val="29174619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Subtyping extends naturally to generic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438400"/>
            <a:ext cx="8223250" cy="3810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extends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following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statements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are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all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List&lt;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l=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a=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Collection&lt;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c= a;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l= a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c= l;</a:t>
            </a:r>
          </a:p>
        </p:txBody>
      </p:sp>
    </p:spTree>
    <p:extLst>
      <p:ext uri="{BB962C8B-B14F-4D97-AF65-F5344CB8AC3E}">
        <p14:creationId xmlns:p14="http://schemas.microsoft.com/office/powerpoint/2010/main" val="2165974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Java’s type system allows the analogous rule for arrays: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 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286000"/>
            <a:ext cx="8305483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Demo1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[10];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Object[]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Object[10];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as; 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considered outdated design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ao[0]= 2110;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[0];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as is a String array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181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What happens when this code is run? TRY IT OUT!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5562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It throws an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ArrayStoreException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! Because arrays are built into Java right from beginning, it could be defined to detect such errors</a:t>
            </a:r>
          </a:p>
        </p:txBody>
      </p:sp>
    </p:spTree>
    <p:extLst>
      <p:ext uri="{BB962C8B-B14F-4D97-AF65-F5344CB8AC3E}">
        <p14:creationId xmlns:p14="http://schemas.microsoft.com/office/powerpoint/2010/main" val="3643371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Java’s type system allows the analogous rule for arrays: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 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286000"/>
            <a:ext cx="8305483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Demo1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[10];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Object[]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Object[10];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as; 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[0]= 2110;    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[0]; 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51054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Is this legal? TRY IT OUT!</a:t>
            </a:r>
          </a:p>
        </p:txBody>
      </p:sp>
    </p:spTree>
    <p:extLst>
      <p:ext uri="{BB962C8B-B14F-4D97-AF65-F5344CB8AC3E}">
        <p14:creationId xmlns:p14="http://schemas.microsoft.com/office/powerpoint/2010/main" val="32053694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String[] is a subtype of Object[]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...is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&lt;String&gt; </a:t>
            </a:r>
            <a:r>
              <a:rPr lang="en-US" sz="2400" dirty="0">
                <a:latin typeface="Times New Roman"/>
                <a:cs typeface="Times New Roman"/>
              </a:rPr>
              <a:t>a subtype of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&lt;Object&gt;</a:t>
            </a:r>
            <a:r>
              <a:rPr lang="en-US" sz="24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50339" y="2667000"/>
            <a:ext cx="8436972" cy="2590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Demo1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&lt;Object&gt; lo=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&lt;Object&gt;();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lo= ls;      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//Suppose this is legal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lo.add(2110);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String s = ls.get(0);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ls is a List&lt;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4102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TRY IT OUT!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0" y="5486400"/>
            <a:ext cx="57150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The answer is NO.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&lt;String&gt; is NOT </a:t>
            </a:r>
            <a:r>
              <a:rPr lang="en-US" sz="2400" dirty="0">
                <a:latin typeface="Times New Roman"/>
                <a:cs typeface="Times New Roman"/>
              </a:rPr>
              <a:t>a subtype of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&lt;Object&gt;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520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648200"/>
            <a:ext cx="8458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We would like to rewrite the parameter declarations so this method can be used for ANY list, no matter the type of its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 type parameter for a method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66700" y="1905000"/>
            <a:ext cx="8458200" cy="2286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>
                <a:solidFill>
                  <a:srgbClr val="3366FF"/>
                </a:solidFill>
                <a:latin typeface="Consolas"/>
                <a:cs typeface="Consolas"/>
              </a:rPr>
              <a:t>Demo 2</a:t>
            </a:r>
          </a:p>
          <a:p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x in list by y. */</a:t>
            </a:r>
          </a:p>
          <a:p>
            <a:r>
              <a:rPr lang="it-IT" sz="1900" dirty="0">
                <a:latin typeface="Consolas"/>
                <a:cs typeface="Consolas"/>
              </a:rPr>
              <a:t>public </a:t>
            </a:r>
            <a:r>
              <a:rPr lang="it-IT" sz="1900" dirty="0" err="1">
                <a:latin typeface="Consolas"/>
                <a:cs typeface="Consolas"/>
              </a:rPr>
              <a:t>void</a:t>
            </a:r>
            <a:r>
              <a:rPr lang="it-IT" sz="1900" dirty="0">
                <a:latin typeface="Consolas"/>
                <a:cs typeface="Consolas"/>
              </a:rPr>
              <a:t> replaceAll(List&lt;Double&gt; ts, Double x, Double y)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i= 0; i &lt; ts.size(); i= i+1)</a:t>
            </a: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71323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458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Try replacing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Double</a:t>
            </a:r>
            <a:r>
              <a:rPr lang="en-US" sz="2400" dirty="0">
                <a:latin typeface="Times New Roman"/>
                <a:cs typeface="Times New Roman"/>
              </a:rPr>
              <a:t> by some “Type parameter”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, and Java will still complain that type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is unknown.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 type parameter for a method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04800" y="3048000"/>
            <a:ext cx="8458200" cy="2057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x in list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ts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by y. */</a:t>
            </a:r>
          </a:p>
          <a:p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                             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>
                <a:solidFill>
                  <a:srgbClr val="FF0000"/>
                </a:solidFill>
                <a:latin typeface="Consolas"/>
                <a:cs typeface="Consolas"/>
              </a:rPr>
              <a:t>            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>
                <a:solidFill>
                  <a:srgbClr val="FF0000"/>
                </a:solidFill>
                <a:latin typeface="Consolas"/>
                <a:cs typeface="Consolas"/>
              </a:rPr>
              <a:t>         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</a:p>
          <a:p>
            <a:r>
              <a:rPr lang="it-IT" sz="1900" dirty="0">
                <a:latin typeface="Consolas"/>
                <a:cs typeface="Consolas"/>
              </a:rPr>
              <a:t>public </a:t>
            </a:r>
            <a:r>
              <a:rPr lang="it-IT" sz="1900" dirty="0" err="1">
                <a:latin typeface="Consolas"/>
                <a:cs typeface="Consolas"/>
              </a:rPr>
              <a:t>void</a:t>
            </a:r>
            <a:r>
              <a:rPr lang="it-IT" sz="1900" dirty="0">
                <a:latin typeface="Consolas"/>
                <a:cs typeface="Consolas"/>
              </a:rPr>
              <a:t> replaceAll(List&lt;Double&gt; ts, Double x, Double y)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i= 0; i &lt; ts.size(); i= i+1)</a:t>
            </a: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104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53340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Somehow, Java must be told that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is a type parameter and not a real type. Next slide says how to do this</a:t>
            </a:r>
          </a:p>
        </p:txBody>
      </p:sp>
    </p:spTree>
    <p:extLst>
      <p:ext uri="{BB962C8B-B14F-4D97-AF65-F5344CB8AC3E}">
        <p14:creationId xmlns:p14="http://schemas.microsoft.com/office/powerpoint/2010/main" val="3509612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199"/>
            <a:ext cx="7543800" cy="11509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Placing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&lt;T&gt;</a:t>
            </a:r>
            <a:r>
              <a:rPr lang="en-US" sz="2400" dirty="0">
                <a:latin typeface="Times New Roman"/>
                <a:cs typeface="Times New Roman"/>
              </a:rPr>
              <a:t> after the access modifier indicates that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is to be considered as a type parameter, to be replaced when the method is called.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 type parameter for a method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28600" y="3429000"/>
            <a:ext cx="8458200" cy="2057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x in list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ts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by y. */</a:t>
            </a:r>
          </a:p>
          <a:p>
            <a:r>
              <a:rPr lang="it-IT" sz="1900" dirty="0">
                <a:latin typeface="Consolas"/>
                <a:cs typeface="Consolas"/>
              </a:rPr>
              <a:t>public </a:t>
            </a:r>
            <a:r>
              <a:rPr lang="it-IT" sz="1900" dirty="0">
                <a:solidFill>
                  <a:srgbClr val="FF0000"/>
                </a:solidFill>
                <a:latin typeface="Consolas"/>
                <a:cs typeface="Consolas"/>
              </a:rPr>
              <a:t>&lt;T&gt;</a:t>
            </a:r>
            <a:r>
              <a:rPr lang="it-IT" sz="1900" dirty="0">
                <a:latin typeface="Consolas"/>
                <a:cs typeface="Consolas"/>
              </a:rPr>
              <a:t> </a:t>
            </a:r>
            <a:r>
              <a:rPr lang="it-IT" sz="1900" dirty="0" err="1">
                <a:latin typeface="Consolas"/>
                <a:cs typeface="Consolas"/>
              </a:rPr>
              <a:t>void</a:t>
            </a:r>
            <a:r>
              <a:rPr lang="it-IT" sz="1900" dirty="0">
                <a:latin typeface="Consolas"/>
                <a:cs typeface="Consolas"/>
              </a:rPr>
              <a:t> replaceAll(List&lt;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>
                <a:latin typeface="Consolas"/>
                <a:cs typeface="Consolas"/>
              </a:rPr>
              <a:t>&gt; ts, 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 </a:t>
            </a:r>
            <a:r>
              <a:rPr lang="it-IT" sz="1900" dirty="0">
                <a:latin typeface="Consolas"/>
                <a:cs typeface="Consolas"/>
              </a:rPr>
              <a:t>x, 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 </a:t>
            </a:r>
            <a:r>
              <a:rPr lang="it-IT" sz="1900" dirty="0">
                <a:latin typeface="Consolas"/>
                <a:cs typeface="Consolas"/>
              </a:rPr>
              <a:t>y)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i= 0; i &lt; ts.size(); i= i+1)</a:t>
            </a: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56432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Suppose we want to write a method to print every value in a Collection&lt;T&gt;.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Printing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3124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print</a:t>
            </a:r>
            <a:r>
              <a:rPr lang="it-IT" sz="2000" dirty="0">
                <a:latin typeface="Consolas"/>
                <a:cs typeface="Consolas"/>
              </a:rPr>
              <a:t>(Collection&lt;Object&gt;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c= 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Illegal: Collection&lt;Integer&gt; is not a</a:t>
            </a:r>
          </a:p>
          <a:p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            * subtype of Collection&lt;Object&gt;!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418375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To get around this problem, </a:t>
            </a:r>
            <a:r>
              <a:rPr lang="en-US" sz="2400" i="1" dirty="0">
                <a:solidFill>
                  <a:srgbClr val="C00000"/>
                </a:solidFill>
                <a:latin typeface="Times New Roman"/>
                <a:cs typeface="Times New Roman"/>
              </a:rPr>
              <a:t>wildcards</a:t>
            </a:r>
            <a:r>
              <a:rPr lang="en-US" sz="2400" dirty="0">
                <a:latin typeface="Times New Roman"/>
                <a:cs typeface="Times New Roman"/>
              </a:rPr>
              <a:t> were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5146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print</a:t>
            </a:r>
            <a:r>
              <a:rPr lang="it-IT" sz="2000" dirty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c= 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5715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One can think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Collection&lt;?&gt;</a:t>
            </a:r>
            <a:r>
              <a:rPr lang="en-US" sz="2400" dirty="0">
                <a:latin typeface="Times New Roman"/>
                <a:cs typeface="Times New Roman"/>
              </a:rPr>
              <a:t> as a  “Collection of </a:t>
            </a:r>
            <a:r>
              <a:rPr lang="en-US" sz="2400" i="1" dirty="0">
                <a:latin typeface="Times New Roman"/>
                <a:cs typeface="Times New Roman"/>
              </a:rPr>
              <a:t>some</a:t>
            </a:r>
            <a:r>
              <a:rPr lang="en-US" sz="2400" dirty="0">
                <a:latin typeface="Times New Roman"/>
                <a:cs typeface="Times New Roman"/>
              </a:rPr>
              <a:t> unknown type of values”.</a:t>
            </a:r>
          </a:p>
        </p:txBody>
      </p:sp>
    </p:spTree>
    <p:extLst>
      <p:ext uri="{BB962C8B-B14F-4D97-AF65-F5344CB8AC3E}">
        <p14:creationId xmlns:p14="http://schemas.microsoft.com/office/powerpoint/2010/main" val="1663025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29AD-8ADE-DE4F-B40D-29790F37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70A0-8BD0-9C44-83EB-F14BEC1074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Midnight tonight. Last time to tell us about a Prelim 2 conflict.  So far: 54 people has a conflict.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Midnight on Saturday. Last time to submit A6.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Lunches with Gries, Bracy —sign 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DDCFF-54B6-054F-9CBD-53E41EB9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187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We can’t add values to collections whose types are wildcards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52400" y="21336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doIt</a:t>
            </a:r>
            <a:r>
              <a:rPr lang="it-IT" sz="2000" dirty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(42);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Collection&lt;String&gt;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3886200" y="3124200"/>
            <a:ext cx="4724400" cy="2667000"/>
          </a:xfrm>
          <a:prstGeom prst="borderCallout1">
            <a:avLst>
              <a:gd name="adj1" fmla="val 49307"/>
              <a:gd name="adj2" fmla="val -158"/>
              <a:gd name="adj3" fmla="val -13293"/>
              <a:gd name="adj4" fmla="val -467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/>
                <a:cs typeface="Times New Roman"/>
              </a:rPr>
              <a:t>42 can be added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Collection&lt;Integer&gt;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Collection&lt;Number&gt;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Collection&lt;Object&gt;</a:t>
            </a:r>
          </a:p>
          <a:p>
            <a:r>
              <a:rPr lang="en-US" dirty="0">
                <a:latin typeface="Times New Roman"/>
                <a:cs typeface="Times New Roman"/>
              </a:rPr>
              <a:t>but c could be Collection of any-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thing, not just </a:t>
            </a:r>
            <a:r>
              <a:rPr lang="en-US" dirty="0" err="1">
                <a:latin typeface="Times New Roman"/>
                <a:cs typeface="Times New Roman"/>
              </a:rPr>
              <a:t>supertypes</a:t>
            </a:r>
            <a:r>
              <a:rPr lang="en-US" dirty="0">
                <a:latin typeface="Times New Roman"/>
                <a:cs typeface="Times New Roman"/>
              </a:rPr>
              <a:t> of Integer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60198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25780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1960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</a:t>
            </a:r>
          </a:p>
        </p:txBody>
      </p:sp>
      <p:cxnSp>
        <p:nvCxnSpPr>
          <p:cNvPr id="11" name="Straight Connector 10"/>
          <p:cNvCxnSpPr>
            <a:stCxn id="9" idx="2"/>
            <a:endCxn id="8" idx="0"/>
          </p:cNvCxnSpPr>
          <p:nvPr/>
        </p:nvCxnSpPr>
        <p:spPr>
          <a:xfrm flipH="1">
            <a:off x="2129294" y="4881265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33600" y="57150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9400" y="5943600"/>
            <a:ext cx="6184205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How to say that ? can be a supertype of Integer?</a:t>
            </a:r>
          </a:p>
        </p:txBody>
      </p:sp>
    </p:spTree>
    <p:extLst>
      <p:ext uri="{BB962C8B-B14F-4D97-AF65-F5344CB8AC3E}">
        <p14:creationId xmlns:p14="http://schemas.microsoft.com/office/powerpoint/2010/main" val="400493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Sometimes it is useful to have some information about a wildcard. Can do this by adding bounds...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667000"/>
            <a:ext cx="8223250" cy="2514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void doIt(Collection&lt;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? </a:t>
            </a:r>
            <a:r>
              <a:rPr lang="it-IT" sz="2000" b="1" i="1" dirty="0">
                <a:solidFill>
                  <a:srgbClr val="FF0000"/>
                </a:solidFill>
                <a:latin typeface="Consolas"/>
                <a:cs typeface="Consolas"/>
              </a:rPr>
              <a:t>super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 Integer</a:t>
            </a:r>
            <a:r>
              <a:rPr lang="it-IT" sz="2000" dirty="0">
                <a:latin typeface="Consolas"/>
                <a:cs typeface="Consolas"/>
              </a:rPr>
              <a:t>&gt; c) {</a:t>
            </a:r>
          </a:p>
          <a:p>
            <a:r>
              <a:rPr lang="it-IT" sz="2000" dirty="0">
                <a:latin typeface="Consolas"/>
                <a:cs typeface="Consolas"/>
              </a:rPr>
              <a:t>  c.add(42);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Collection&lt;Object&gt;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Collection&lt;Float&gt;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4762446" y="3434939"/>
            <a:ext cx="4076754" cy="1545755"/>
          </a:xfrm>
          <a:prstGeom prst="borderCallout1">
            <a:avLst>
              <a:gd name="adj1" fmla="val 38653"/>
              <a:gd name="adj2" fmla="val -211"/>
              <a:gd name="adj3" fmla="val -11674"/>
              <a:gd name="adj4" fmla="val -71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Now c can only be a Collection of Integer or some </a:t>
            </a:r>
            <a:r>
              <a:rPr lang="en-US" i="1" dirty="0" err="1"/>
              <a:t>supertype</a:t>
            </a:r>
            <a:r>
              <a:rPr lang="en-US" dirty="0"/>
              <a:t> of Integer, and 42 can be added to any such Collection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334000"/>
            <a:ext cx="815340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? super</a:t>
            </a:r>
            <a:r>
              <a:rPr lang="en-US" sz="2400" dirty="0">
                <a:latin typeface="Times New Roman"/>
                <a:cs typeface="Times New Roman"/>
              </a:rPr>
              <a:t>” is useful when you are only </a:t>
            </a:r>
            <a:r>
              <a:rPr lang="en-US" sz="2400" i="1" dirty="0">
                <a:latin typeface="Times New Roman"/>
                <a:cs typeface="Times New Roman"/>
              </a:rPr>
              <a:t>giving</a:t>
            </a:r>
            <a:r>
              <a:rPr lang="en-US" sz="2400" dirty="0">
                <a:latin typeface="Times New Roman"/>
                <a:cs typeface="Times New Roman"/>
              </a:rPr>
              <a:t> values to the object, such as putting values into a Collection.</a:t>
            </a:r>
          </a:p>
        </p:txBody>
      </p:sp>
    </p:spTree>
    <p:extLst>
      <p:ext uri="{BB962C8B-B14F-4D97-AF65-F5344CB8AC3E}">
        <p14:creationId xmlns:p14="http://schemas.microsoft.com/office/powerpoint/2010/main" val="4186469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890" y="1600200"/>
            <a:ext cx="8792021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? extends</a:t>
            </a:r>
            <a:r>
              <a:rPr lang="en-US" sz="2400" dirty="0">
                <a:latin typeface="Times New Roman"/>
                <a:cs typeface="Times New Roman"/>
              </a:rPr>
              <a:t>” is useful when you are only </a:t>
            </a:r>
            <a:r>
              <a:rPr lang="en-US" sz="2400" i="1" dirty="0">
                <a:latin typeface="Times New Roman"/>
                <a:cs typeface="Times New Roman"/>
              </a:rPr>
              <a:t>receiving</a:t>
            </a:r>
            <a:r>
              <a:rPr lang="en-US" sz="2400" dirty="0">
                <a:latin typeface="Times New Roman"/>
                <a:cs typeface="Times New Roman"/>
              </a:rPr>
              <a:t> values from the object, such as getting values out of a Collection.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194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doIt</a:t>
            </a:r>
            <a:r>
              <a:rPr lang="it-IT" sz="2000" dirty="0">
                <a:latin typeface="Consolas"/>
                <a:cs typeface="Consolas"/>
              </a:rPr>
              <a:t>(Collection&lt;? </a:t>
            </a:r>
            <a:r>
              <a:rPr lang="it-IT" sz="2000" dirty="0" err="1">
                <a:latin typeface="Consolas"/>
                <a:cs typeface="Consolas"/>
              </a:rPr>
              <a:t>extends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Shape</a:t>
            </a:r>
            <a:r>
              <a:rPr lang="it-IT" sz="2000" dirty="0">
                <a:latin typeface="Consolas"/>
                <a:cs typeface="Consolas"/>
              </a:rPr>
              <a:t>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(Shape s : c)</a:t>
            </a:r>
          </a:p>
          <a:p>
            <a:r>
              <a:rPr lang="it-IT" sz="2000" dirty="0">
                <a:latin typeface="Consolas"/>
                <a:cs typeface="Consolas"/>
              </a:rPr>
              <a:t>     s.draw();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Collection&lt;Circle&gt;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Collection&lt;Object&gt;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9812" y="5105400"/>
            <a:ext cx="14151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Rectangle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343400"/>
            <a:ext cx="9368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Shape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6012" y="3505200"/>
            <a:ext cx="10054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Object</a:t>
            </a:r>
          </a:p>
        </p:txBody>
      </p:sp>
      <p:cxnSp>
        <p:nvCxnSpPr>
          <p:cNvPr id="11" name="Straight Connector 10"/>
          <p:cNvCxnSpPr>
            <a:stCxn id="10" idx="2"/>
            <a:endCxn id="9" idx="0"/>
          </p:cNvCxnSpPr>
          <p:nvPr/>
        </p:nvCxnSpPr>
        <p:spPr>
          <a:xfrm>
            <a:off x="6378714" y="3966865"/>
            <a:ext cx="33299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33212" y="48006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94883" y="5791200"/>
            <a:ext cx="10393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Square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324600" y="54864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076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930" y="1600200"/>
            <a:ext cx="8879941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Wildcards can be nested. The following </a:t>
            </a:r>
            <a:r>
              <a:rPr lang="en-US" sz="2400" i="1" dirty="0">
                <a:latin typeface="Times New Roman"/>
                <a:cs typeface="Times New Roman"/>
              </a:rPr>
              <a:t>receives</a:t>
            </a:r>
            <a:r>
              <a:rPr lang="en-US" sz="2400" dirty="0">
                <a:latin typeface="Times New Roman"/>
                <a:cs typeface="Times New Roman"/>
              </a:rPr>
              <a:t> Collections from an </a:t>
            </a:r>
            <a:r>
              <a:rPr lang="en-US" sz="2400" dirty="0" err="1">
                <a:latin typeface="Times New Roman"/>
                <a:cs typeface="Times New Roman"/>
              </a:rPr>
              <a:t>Iterable</a:t>
            </a:r>
            <a:r>
              <a:rPr lang="en-US" sz="2400" dirty="0">
                <a:latin typeface="Times New Roman"/>
                <a:cs typeface="Times New Roman"/>
              </a:rPr>
              <a:t> and then </a:t>
            </a:r>
            <a:r>
              <a:rPr lang="en-US" sz="2400" i="1" dirty="0">
                <a:latin typeface="Times New Roman"/>
                <a:cs typeface="Times New Roman"/>
              </a:rPr>
              <a:t>gives</a:t>
            </a:r>
            <a:r>
              <a:rPr lang="en-US" sz="2400" dirty="0">
                <a:latin typeface="Times New Roman"/>
                <a:cs typeface="Times New Roman"/>
              </a:rPr>
              <a:t> floats to those Collections.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8768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79052" y="2590800"/>
            <a:ext cx="8779547" cy="4038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void doIt(Iterable&lt;? extends Collection&lt;? super Float&gt;&gt; cs) {</a:t>
            </a:r>
          </a:p>
          <a:p>
            <a:r>
              <a:rPr lang="it-IT" sz="2000" dirty="0">
                <a:latin typeface="Consolas"/>
                <a:cs typeface="Consolas"/>
              </a:rPr>
              <a:t>  for(Collection&lt;? super Float&gt; c : cs)</a:t>
            </a:r>
          </a:p>
          <a:p>
            <a:r>
              <a:rPr lang="it-IT" sz="2000" dirty="0">
                <a:latin typeface="Consolas"/>
                <a:cs typeface="Consolas"/>
              </a:rPr>
              <a:t>    c.add(0.0f);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List&lt;Set&lt;Float&gt;&gt; l= ...</a:t>
            </a:r>
          </a:p>
          <a:p>
            <a:r>
              <a:rPr lang="is-IS" sz="2000" dirty="0">
                <a:latin typeface="Consolas"/>
                <a:cs typeface="Consolas"/>
              </a:rPr>
              <a:t>doIt(l);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Collection&lt;List&lt;Number&gt;&gt;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>
                <a:latin typeface="Consolas"/>
                <a:cs typeface="Consolas"/>
              </a:rPr>
              <a:t>Iterable</a:t>
            </a:r>
            <a:r>
              <a:rPr lang="en-US" sz="2000" dirty="0">
                <a:latin typeface="Consolas"/>
                <a:cs typeface="Consolas"/>
              </a:rPr>
              <a:t>&lt;</a:t>
            </a:r>
            <a:r>
              <a:rPr lang="en-US" sz="2000" dirty="0" err="1">
                <a:latin typeface="Consolas"/>
                <a:cs typeface="Consolas"/>
              </a:rPr>
              <a:t>Iterable</a:t>
            </a:r>
            <a:r>
              <a:rPr lang="en-US" sz="2000" dirty="0">
                <a:latin typeface="Consolas"/>
                <a:cs typeface="Consolas"/>
              </a:rPr>
              <a:t>&lt;Float&gt;&gt;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(i);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>
                <a:latin typeface="Consolas"/>
                <a:cs typeface="Consolas"/>
              </a:rPr>
              <a:t>ArrayList</a:t>
            </a:r>
            <a:r>
              <a:rPr lang="en-US" sz="2000" dirty="0">
                <a:latin typeface="Consolas"/>
                <a:cs typeface="Consolas"/>
              </a:rPr>
              <a:t>&lt;? extends Set&lt;? super Number&gt;&gt; a=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(a);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3352800"/>
            <a:ext cx="28956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skip over this in lecture. Far too intricate for everyone to understand. We won’t quiz you on this.</a:t>
            </a:r>
          </a:p>
        </p:txBody>
      </p:sp>
    </p:spTree>
    <p:extLst>
      <p:ext uri="{BB962C8B-B14F-4D97-AF65-F5344CB8AC3E}">
        <p14:creationId xmlns:p14="http://schemas.microsoft.com/office/powerpoint/2010/main" val="373555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Here’s the printing example again. Written with a method type-parameter.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Generic Methods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void print(Collection&lt;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c) {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// T is a type parameter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for (T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c= 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More explicitly: this.&lt;Integer&gt;print(c)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702" y="56388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But wildcards are preferred when just as expressive.</a:t>
            </a:r>
          </a:p>
        </p:txBody>
      </p:sp>
    </p:spTree>
    <p:extLst>
      <p:ext uri="{BB962C8B-B14F-4D97-AF65-F5344CB8AC3E}">
        <p14:creationId xmlns:p14="http://schemas.microsoft.com/office/powerpoint/2010/main" val="19695237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Suppose we want to catenate a list of lists into one list. We want the return type to depend on what the input type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Catenating Lists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4100" y="258410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lists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114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050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78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814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496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432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574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3581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57600" y="4191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57600" y="3505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70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5000" y="3886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05200" y="4419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5200" y="37293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052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4400" y="4876800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this list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4478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526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574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6670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766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100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196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62200" y="5334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71800" y="5334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148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244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567314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The return type depends on what the input type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Catenating Lists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438400"/>
            <a:ext cx="8223250" cy="3886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/** Return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flattened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version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of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lists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&lt;T&gt; </a:t>
            </a:r>
            <a:r>
              <a:rPr lang="it-IT" sz="2000" dirty="0">
                <a:latin typeface="Consolas"/>
                <a:cs typeface="Consolas"/>
              </a:rPr>
              <a:t>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flatten(List&lt;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? extends 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&gt;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err="1">
                <a:latin typeface="Consolas"/>
                <a:cs typeface="Consolas"/>
              </a:rPr>
              <a:t>lists</a:t>
            </a:r>
            <a:r>
              <a:rPr lang="it-IT" sz="2000" dirty="0">
                <a:latin typeface="Consolas"/>
                <a:cs typeface="Consolas"/>
              </a:rPr>
              <a:t>) {</a:t>
            </a:r>
          </a:p>
          <a:p>
            <a:r>
              <a:rPr lang="it-IT" sz="2000" dirty="0">
                <a:latin typeface="Consolas"/>
                <a:cs typeface="Consolas"/>
              </a:rPr>
              <a:t>  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err="1">
                <a:latin typeface="Consolas"/>
                <a:cs typeface="Consolas"/>
              </a:rPr>
              <a:t>flat</a:t>
            </a:r>
            <a:r>
              <a:rPr lang="it-IT" sz="2000" dirty="0">
                <a:latin typeface="Consolas"/>
                <a:cs typeface="Consolas"/>
              </a:rPr>
              <a:t>= new ArrayList&lt;T&gt;();</a:t>
            </a:r>
          </a:p>
          <a:p>
            <a:r>
              <a:rPr lang="it-IT" sz="2000" dirty="0">
                <a:latin typeface="Consolas"/>
                <a:cs typeface="Consolas"/>
              </a:rPr>
              <a:t>  for (List&lt;T&gt; l : </a:t>
            </a:r>
            <a:r>
              <a:rPr lang="it-IT" sz="2000" dirty="0" err="1">
                <a:latin typeface="Consolas"/>
                <a:cs typeface="Consolas"/>
              </a:rPr>
              <a:t>lists</a:t>
            </a:r>
            <a:r>
              <a:rPr lang="it-IT" sz="2000" dirty="0">
                <a:latin typeface="Consolas"/>
                <a:cs typeface="Consolas"/>
              </a:rPr>
              <a:t>)</a:t>
            </a:r>
          </a:p>
          <a:p>
            <a:r>
              <a:rPr lang="it-IT" sz="2000" dirty="0">
                <a:latin typeface="Consolas"/>
                <a:cs typeface="Consolas"/>
              </a:rPr>
              <a:t>     flat.addAll(l);</a:t>
            </a:r>
          </a:p>
          <a:p>
            <a:r>
              <a:rPr lang="it-IT" sz="2000" dirty="0">
                <a:latin typeface="Consolas"/>
                <a:cs typeface="Consolas"/>
              </a:rPr>
              <a:t>  return flat;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List&lt;List&lt;Integer&gt;&gt; is= ...</a:t>
            </a:r>
          </a:p>
          <a:p>
            <a:r>
              <a:rPr lang="is-IS" sz="2000" dirty="0">
                <a:latin typeface="Consolas"/>
                <a:cs typeface="Consolas"/>
              </a:rPr>
              <a:t>List&lt;Integer&gt; i= flatten(is);</a:t>
            </a:r>
          </a:p>
          <a:p>
            <a:r>
              <a:rPr lang="is-IS" sz="2000" dirty="0">
                <a:latin typeface="Consolas"/>
                <a:cs typeface="Consolas"/>
              </a:rPr>
              <a:t>List&lt;List&lt;String&gt;&gt; ss= ...</a:t>
            </a:r>
          </a:p>
          <a:p>
            <a:r>
              <a:rPr lang="is-IS" sz="2000" dirty="0">
                <a:latin typeface="Consolas"/>
                <a:cs typeface="Consolas"/>
              </a:rPr>
              <a:t>List&lt;String&gt; s= flatten(ss);</a:t>
            </a:r>
          </a:p>
        </p:txBody>
      </p:sp>
    </p:spTree>
    <p:extLst>
      <p:ext uri="{BB962C8B-B14F-4D97-AF65-F5344CB8AC3E}">
        <p14:creationId xmlns:p14="http://schemas.microsoft.com/office/powerpoint/2010/main" val="192992421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Interface Comparable&lt;T&gt; declares a method for comparing one object to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Interface Comparable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9718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Comparable</a:t>
            </a:r>
            <a:r>
              <a:rPr lang="it-IT" sz="2000" dirty="0">
                <a:latin typeface="Consolas"/>
                <a:cs typeface="Consolas"/>
              </a:rPr>
              <a:t>&lt;T&gt; {</a:t>
            </a:r>
            <a:br>
              <a:rPr lang="it-IT" sz="2000" dirty="0">
                <a:latin typeface="Consolas"/>
                <a:cs typeface="Consolas"/>
              </a:rPr>
            </a:br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/* Return a negative number, 0, or positive number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* depending on whether this is less than, 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* equal to, or greater than that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int compareTo(T that);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0985" y="5476124"/>
            <a:ext cx="4889630" cy="8587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Integer, Double, Character, and String are all Comparable with themselves</a:t>
            </a:r>
          </a:p>
        </p:txBody>
      </p:sp>
    </p:spTree>
    <p:extLst>
      <p:ext uri="{BB962C8B-B14F-4D97-AF65-F5344CB8AC3E}">
        <p14:creationId xmlns:p14="http://schemas.microsoft.com/office/powerpoint/2010/main" val="33855382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Type parameter: anything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that implements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Comparable&lt;T&gt;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Our binary search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133600"/>
            <a:ext cx="8223250" cy="4648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mr-IN" sz="2000" dirty="0">
                <a:latin typeface="Consolas"/>
                <a:cs typeface="Consolas"/>
              </a:rPr>
              <a:t>/**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Return h such that c[0..h] &lt;= x &lt; c[h+1..].</a:t>
            </a:r>
          </a:p>
          <a:p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  * Precondition: c is sorted according to .. </a:t>
            </a:r>
            <a:r>
              <a:rPr lang="mr-IN" sz="2000" dirty="0">
                <a:latin typeface="Consolas"/>
                <a:cs typeface="Consolas"/>
              </a:rPr>
              <a:t>*/</a:t>
            </a:r>
          </a:p>
          <a:p>
            <a:r>
              <a:rPr lang="mr-IN" sz="2000" dirty="0">
                <a:latin typeface="Consolas"/>
                <a:cs typeface="Consolas"/>
              </a:rPr>
              <a:t>public static &lt;</a:t>
            </a:r>
            <a:r>
              <a:rPr lang="mr-IN" sz="2000" dirty="0">
                <a:solidFill>
                  <a:srgbClr val="FF0000"/>
                </a:solidFill>
                <a:latin typeface="Consolas"/>
                <a:cs typeface="Consolas"/>
              </a:rPr>
              <a:t>T extends Comparable&lt;T&gt;</a:t>
            </a:r>
            <a:r>
              <a:rPr lang="mr-IN" sz="2000" dirty="0">
                <a:latin typeface="Consolas"/>
                <a:cs typeface="Consolas"/>
              </a:rPr>
              <a:t>&gt;</a:t>
            </a:r>
          </a:p>
          <a:p>
            <a:r>
              <a:rPr lang="mr-IN" sz="2000" dirty="0">
                <a:latin typeface="Consolas"/>
                <a:cs typeface="Consolas"/>
              </a:rPr>
              <a:t>                   int indexOf1(List&lt;T&gt; c, T x) { </a:t>
            </a:r>
          </a:p>
          <a:p>
            <a:r>
              <a:rPr lang="mr-IN" sz="2000" dirty="0">
                <a:latin typeface="Consolas"/>
                <a:cs typeface="Consolas"/>
              </a:rPr>
              <a:t>  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mr-IN" sz="2000" dirty="0">
                <a:latin typeface="Consolas"/>
                <a:cs typeface="Consolas"/>
              </a:rPr>
              <a:t>int h= -1; </a:t>
            </a:r>
          </a:p>
          <a:p>
            <a:r>
              <a:rPr lang="mr-IN" sz="2000" dirty="0">
                <a:latin typeface="Consolas"/>
                <a:cs typeface="Consolas"/>
              </a:rPr>
              <a:t>   int t= c.size(); </a:t>
            </a:r>
          </a:p>
          <a:p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mr-IN" sz="2000" dirty="0">
                <a:latin typeface="Consolas"/>
                <a:cs typeface="Consolas"/>
              </a:rPr>
              <a:t>/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/ inv: h &lt; t  &amp;&amp;  c[0..h] &lt;= x &lt; c[t..]</a:t>
            </a:r>
          </a:p>
          <a:p>
            <a:r>
              <a:rPr lang="mr-IN" sz="2000" dirty="0">
                <a:latin typeface="Consolas"/>
                <a:cs typeface="Consolas"/>
              </a:rPr>
              <a:t>   while (</a:t>
            </a:r>
            <a:r>
              <a:rPr lang="mr-IN" sz="2000" dirty="0" err="1">
                <a:latin typeface="Consolas"/>
                <a:cs typeface="Consolas"/>
              </a:rPr>
              <a:t>h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mr-IN" sz="2000" dirty="0">
                <a:latin typeface="Consolas"/>
                <a:cs typeface="Consolas"/>
              </a:rPr>
              <a:t>+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mr-IN" sz="2000" dirty="0">
                <a:latin typeface="Consolas"/>
                <a:cs typeface="Consolas"/>
              </a:rPr>
              <a:t>1 &lt; t) {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int e= (h + t) / 2;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if (c.get(e).compareTo(x) &lt;= 0) </a:t>
            </a:r>
            <a:r>
              <a:rPr lang="mr-IN" sz="2000" dirty="0" err="1">
                <a:latin typeface="Consolas"/>
                <a:cs typeface="Consolas"/>
              </a:rPr>
              <a:t>h</a:t>
            </a:r>
            <a:r>
              <a:rPr lang="mr-IN" sz="2000" dirty="0">
                <a:latin typeface="Consolas"/>
                <a:cs typeface="Consolas"/>
              </a:rPr>
              <a:t>= e;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else t= e;</a:t>
            </a:r>
          </a:p>
          <a:p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mr-IN" sz="2000" dirty="0">
                <a:latin typeface="Consolas"/>
                <a:cs typeface="Consolas"/>
              </a:rPr>
              <a:t>}</a:t>
            </a:r>
          </a:p>
          <a:p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mr-IN" sz="2000" dirty="0" err="1">
                <a:latin typeface="Consolas"/>
                <a:cs typeface="Consolas"/>
              </a:rPr>
              <a:t>return</a:t>
            </a:r>
            <a:r>
              <a:rPr lang="mr-IN" sz="2000" dirty="0">
                <a:latin typeface="Consolas"/>
                <a:cs typeface="Consolas"/>
              </a:rPr>
              <a:t> h; </a:t>
            </a:r>
          </a:p>
          <a:p>
            <a:r>
              <a:rPr lang="mr-IN" sz="2000" dirty="0">
                <a:latin typeface="Consolas"/>
                <a:cs typeface="Consolas"/>
              </a:rPr>
              <a:t>} 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1510536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Type parameter: anything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that implements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Comparable&lt;T&gt;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Those who fully </a:t>
            </a:r>
            <a:r>
              <a:rPr lang="en-US" sz="3200" dirty="0" err="1">
                <a:solidFill>
                  <a:srgbClr val="800000"/>
                </a:solidFill>
                <a:latin typeface="Tw Cen MT" charset="0"/>
              </a:rPr>
              <a:t>grok</a:t>
            </a:r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 generics write: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133600"/>
            <a:ext cx="8223250" cy="4648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mr-IN" sz="2000" dirty="0">
                <a:latin typeface="Consolas"/>
                <a:cs typeface="Consolas"/>
              </a:rPr>
              <a:t>/**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Return h such that c[0..h] &lt;= x &lt; c[h+1..].</a:t>
            </a:r>
          </a:p>
          <a:p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  * Precondition: c is sorted according to .. </a:t>
            </a:r>
            <a:r>
              <a:rPr lang="mr-IN" sz="2000" dirty="0">
                <a:latin typeface="Consolas"/>
                <a:cs typeface="Consolas"/>
              </a:rPr>
              <a:t>*/</a:t>
            </a:r>
          </a:p>
          <a:p>
            <a:r>
              <a:rPr lang="mr-IN" sz="2000" dirty="0">
                <a:latin typeface="Consolas"/>
                <a:cs typeface="Consolas"/>
              </a:rPr>
              <a:t>public static </a:t>
            </a:r>
            <a:r>
              <a:rPr lang="en-US" sz="2000" dirty="0">
                <a:solidFill>
                  <a:srgbClr val="FF0000"/>
                </a:solidFill>
                <a:latin typeface="Consolas"/>
                <a:cs typeface="Consolas"/>
              </a:rPr>
              <a:t>&lt;T extends Comparable&lt;? super T&gt;&gt;</a:t>
            </a:r>
            <a:br>
              <a:rPr lang="en-US" sz="2000" dirty="0">
                <a:solidFill>
                  <a:srgbClr val="FF0000"/>
                </a:solidFill>
                <a:latin typeface="Consolas"/>
                <a:cs typeface="Consolas"/>
              </a:rPr>
            </a:br>
            <a:r>
              <a:rPr lang="mr-IN" sz="2000" dirty="0">
                <a:latin typeface="Consolas"/>
                <a:cs typeface="Consolas"/>
              </a:rPr>
              <a:t>               int indexOf1(List&lt;T&gt; c, T x) { </a:t>
            </a:r>
          </a:p>
          <a:p>
            <a:r>
              <a:rPr lang="mr-IN" sz="2000" dirty="0">
                <a:latin typeface="Consolas"/>
                <a:cs typeface="Consolas"/>
              </a:rPr>
              <a:t>  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mr-IN" sz="2000" dirty="0">
                <a:latin typeface="Consolas"/>
                <a:cs typeface="Consolas"/>
              </a:rPr>
              <a:t>int h= -1; </a:t>
            </a:r>
          </a:p>
          <a:p>
            <a:r>
              <a:rPr lang="mr-IN" sz="2000" dirty="0">
                <a:latin typeface="Consolas"/>
                <a:cs typeface="Consolas"/>
              </a:rPr>
              <a:t>   int t= c.size(); </a:t>
            </a:r>
          </a:p>
          <a:p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mr-IN" sz="2000" dirty="0">
                <a:latin typeface="Consolas"/>
                <a:cs typeface="Consolas"/>
              </a:rPr>
              <a:t>/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/ inv: h &lt; t  &amp;&amp;  c[0..h] &lt;= x &lt; c[t..]</a:t>
            </a:r>
          </a:p>
          <a:p>
            <a:r>
              <a:rPr lang="mr-IN" sz="2000" dirty="0">
                <a:latin typeface="Consolas"/>
                <a:cs typeface="Consolas"/>
              </a:rPr>
              <a:t>   while (h+1 &lt; t) {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int e= (h + t) / 2;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if (c.get(e).compareTo(x) &lt;= 0) </a:t>
            </a:r>
          </a:p>
          <a:p>
            <a:r>
              <a:rPr lang="en-US" sz="2000" dirty="0">
                <a:latin typeface="Consolas"/>
                <a:cs typeface="Consolas"/>
              </a:rPr>
              <a:t>          </a:t>
            </a:r>
            <a:r>
              <a:rPr lang="mr-IN" sz="2000" dirty="0">
                <a:latin typeface="Consolas"/>
                <a:cs typeface="Consolas"/>
              </a:rPr>
              <a:t>h= e;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else t= e;</a:t>
            </a:r>
          </a:p>
          <a:p>
            <a:r>
              <a:rPr lang="en-US" sz="2000" dirty="0">
                <a:latin typeface="Consolas"/>
                <a:cs typeface="Consolas"/>
              </a:rPr>
              <a:t>    </a:t>
            </a:r>
            <a:r>
              <a:rPr lang="mr-IN" sz="2000" dirty="0">
                <a:latin typeface="Consolas"/>
                <a:cs typeface="Consolas"/>
              </a:rPr>
              <a:t>}</a:t>
            </a:r>
          </a:p>
          <a:p>
            <a:r>
              <a:rPr lang="mr-IN" sz="2000" dirty="0">
                <a:latin typeface="Consolas"/>
                <a:cs typeface="Consolas"/>
              </a:rPr>
              <a:t>return h; </a:t>
            </a:r>
          </a:p>
          <a:p>
            <a:r>
              <a:rPr lang="mr-IN" sz="2000" dirty="0">
                <a:latin typeface="Consolas"/>
                <a:cs typeface="Consolas"/>
              </a:rPr>
              <a:t>} </a:t>
            </a:r>
            <a:endParaRPr lang="it-IT" sz="2000" dirty="0">
              <a:latin typeface="Consolas"/>
              <a:cs typeface="Consola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3048000"/>
            <a:ext cx="1752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Anything that is a superclass of 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334000"/>
            <a:ext cx="3962400" cy="1200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Don’t be concerned with this! You don’t have to fully understand this.</a:t>
            </a:r>
          </a:p>
        </p:txBody>
      </p:sp>
    </p:spTree>
    <p:extLst>
      <p:ext uri="{BB962C8B-B14F-4D97-AF65-F5344CB8AC3E}">
        <p14:creationId xmlns:p14="http://schemas.microsoft.com/office/powerpoint/2010/main" val="6476161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sz="2400" dirty="0"/>
              <a:t>arly versions of Java lacked generics</a:t>
            </a:r>
            <a:r>
              <a:rPr lang="is-IS" sz="2400" dirty="0"/>
              <a:t>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1996140"/>
            <a:ext cx="8223250" cy="448085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dirty="0" err="1">
                <a:latin typeface="Times New Roman"/>
                <a:cs typeface="Times New Roman"/>
              </a:rPr>
              <a:t>interface</a:t>
            </a:r>
            <a:r>
              <a:rPr lang="it-IT" dirty="0">
                <a:latin typeface="Times New Roman"/>
                <a:cs typeface="Times New Roman"/>
              </a:rPr>
              <a:t> Collection {</a:t>
            </a:r>
          </a:p>
          <a:p>
            <a:r>
              <a:rPr lang="it-IT" dirty="0">
                <a:latin typeface="Times New Roman"/>
                <a:cs typeface="Times New Roman"/>
              </a:rPr>
              <a:t>   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/** Return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contains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*/</a:t>
            </a:r>
          </a:p>
          <a:p>
            <a:r>
              <a:rPr lang="it-IT" dirty="0">
                <a:latin typeface="Times New Roman"/>
                <a:cs typeface="Times New Roman"/>
              </a:rPr>
              <a:t>    </a:t>
            </a:r>
            <a:r>
              <a:rPr lang="it-IT" dirty="0" err="1">
                <a:latin typeface="Times New Roman"/>
                <a:cs typeface="Times New Roman"/>
              </a:rPr>
              <a:t>boolean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contains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>
                <a:latin typeface="Times New Roman"/>
                <a:cs typeface="Times New Roman"/>
              </a:rPr>
              <a:t>ob</a:t>
            </a:r>
            <a:r>
              <a:rPr lang="it-IT" dirty="0">
                <a:latin typeface="Times New Roman"/>
                <a:cs typeface="Times New Roman"/>
              </a:rPr>
              <a:t>);</a:t>
            </a:r>
          </a:p>
          <a:p>
            <a:pPr>
              <a:spcBef>
                <a:spcPts val="1200"/>
              </a:spcBef>
            </a:pPr>
            <a:r>
              <a:rPr lang="it-IT" dirty="0">
                <a:latin typeface="Times New Roman"/>
                <a:cs typeface="Times New Roman"/>
              </a:rPr>
              <a:t>  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/**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Add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to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;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return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     *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changed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. */</a:t>
            </a:r>
          </a:p>
          <a:p>
            <a:r>
              <a:rPr lang="it-IT" dirty="0">
                <a:latin typeface="Times New Roman"/>
                <a:cs typeface="Times New Roman"/>
              </a:rPr>
              <a:t>   </a:t>
            </a:r>
            <a:r>
              <a:rPr lang="it-IT" dirty="0" err="1">
                <a:latin typeface="Times New Roman"/>
                <a:cs typeface="Times New Roman"/>
              </a:rPr>
              <a:t>boolean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add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>
                <a:latin typeface="Times New Roman"/>
                <a:cs typeface="Times New Roman"/>
              </a:rPr>
              <a:t>ob</a:t>
            </a:r>
            <a:r>
              <a:rPr lang="it-IT" dirty="0">
                <a:latin typeface="Times New Roman"/>
                <a:cs typeface="Times New Roman"/>
              </a:rPr>
              <a:t>);</a:t>
            </a:r>
          </a:p>
          <a:p>
            <a:pPr>
              <a:spcBef>
                <a:spcPts val="1200"/>
              </a:spcBef>
            </a:pP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 /**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Remove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from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;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return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    *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changed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. */</a:t>
            </a:r>
          </a:p>
          <a:p>
            <a:r>
              <a:rPr lang="it-IT" dirty="0">
                <a:latin typeface="Times New Roman"/>
                <a:cs typeface="Times New Roman"/>
              </a:rPr>
              <a:t>   </a:t>
            </a:r>
            <a:r>
              <a:rPr lang="it-IT" dirty="0" err="1">
                <a:latin typeface="Times New Roman"/>
                <a:cs typeface="Times New Roman"/>
              </a:rPr>
              <a:t>boolean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remove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>
                <a:latin typeface="Times New Roman"/>
                <a:cs typeface="Times New Roman"/>
              </a:rPr>
              <a:t>ob</a:t>
            </a:r>
            <a:r>
              <a:rPr lang="it-IT" dirty="0">
                <a:latin typeface="Times New Roman"/>
                <a:cs typeface="Times New Roman"/>
              </a:rPr>
              <a:t>);</a:t>
            </a:r>
          </a:p>
          <a:p>
            <a:r>
              <a:rPr lang="it-IT" dirty="0">
                <a:latin typeface="Times New Roman"/>
                <a:cs typeface="Times New Roman"/>
              </a:rPr>
              <a:t>  ...</a:t>
            </a:r>
            <a:endParaRPr lang="is-IS" dirty="0">
              <a:latin typeface="Times New Roman"/>
              <a:cs typeface="Times New Roman"/>
            </a:endParaRPr>
          </a:p>
          <a:p>
            <a:r>
              <a:rPr lang="is-IS" dirty="0">
                <a:latin typeface="Times New Roman"/>
                <a:cs typeface="Times New Roman"/>
              </a:rPr>
              <a:t>}</a:t>
            </a:r>
            <a:endParaRPr lang="it-IT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09210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D874-327E-C241-93C6-68791AE5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Sir Tony Hoare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9C4B-4153-5D48-9CDC-297AFA0BC6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every large program is a small program struggling to get out.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unavoidable price of reliability is simplicity.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4D747-5425-524D-B50E-9FDDD7C8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423D0-2535-6B42-8A25-CB00BFFBE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76600"/>
            <a:ext cx="6800850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D28C1-0EF5-7A4B-A755-79E06725C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29000"/>
            <a:ext cx="68008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7409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D874-327E-C241-93C6-68791AE5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Edsger</a:t>
            </a:r>
            <a:r>
              <a:rPr lang="en-US" sz="3600" dirty="0">
                <a:solidFill>
                  <a:srgbClr val="C00000"/>
                </a:solidFill>
              </a:rPr>
              <a:t> W. Dijkstra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9C4B-4153-5D48-9CDC-297AFA0BC6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1977" y="1382041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Beauty is our business.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 convince people that in programming simplicity and clarity —in short, what mathematicians call elegance— are not a dispensable luxury but a crucial matter that decides between success and failure?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 and elegance are unpopular because they require hard work and discipline to achieve and education to be appreciated.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4D747-5425-524D-B50E-9FDDD7C8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24F1E-A6C8-C14D-A3C9-591C2FC5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96" y="4191000"/>
            <a:ext cx="5397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6659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D874-327E-C241-93C6-68791AE5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Donald Knuth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9C4B-4153-5D48-9CDC-297AFA0BC6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7494" y="1393825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are meant to be read by humans and only incidentally for computers to execute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Everyday life is like programming, I guess. If you love something you can put beauty into it.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practice is inspired by theory.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4D747-5425-524D-B50E-9FDDD7C8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EAB0D-A3C1-364A-9CB7-192F856B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98" y="3523792"/>
            <a:ext cx="701675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1835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423F-CF63-5B42-B82D-3F93DC7F73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6400800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while(true)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if(2*k + 2 &lt; size) {//both children exist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   if(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(2*k + 1, 2*k + 2) &gt; 0) max = 2*k + 1;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   else max = 2*k + 2;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   if(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(k, max) &lt; 0)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    swap(k, max);  k = max;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  else break;//if k has greater priority than both children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else if(2*k + 1 &lt; size) {//only left child exists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if(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(k, 2*k + 1) &lt; 0)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    swap(k, 2*k + 1);  k = 2*k + 1;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else break;//if k has greater priority than child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else break;//if k is at greatest depth (no children)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7D250-A1F9-9C45-B098-290533AF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17B4-EBD1-8840-AA4B-37820CDB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570" y="228600"/>
            <a:ext cx="6327648" cy="762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One student’s </a:t>
            </a:r>
            <a:r>
              <a:rPr lang="en-US" sz="3600" dirty="0" err="1">
                <a:solidFill>
                  <a:srgbClr val="C00000"/>
                </a:solidFill>
              </a:rPr>
              <a:t>bubbleDown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3053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423F-CF63-5B42-B82D-3F93DC7F73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92370"/>
            <a:ext cx="8153400" cy="5105400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2*k+1;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// invariant: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k's left child. c[k] may have to be bubbled down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while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size)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if (lc+1 == size) { // only left child exists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 0) swap(k,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return;            // left child has no children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// 2 children exist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max=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lc+1) &gt; 0 ?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lc+1;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if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(k, max) &gt;= 0) return; // no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more swaps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swap(k, max);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k= max;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2*k+1;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7D250-A1F9-9C45-B098-290533AF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17B4-EBD1-8840-AA4B-37820CDB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570" y="228600"/>
            <a:ext cx="6327648" cy="762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Massage it to look like this</a:t>
            </a:r>
          </a:p>
        </p:txBody>
      </p:sp>
    </p:spTree>
    <p:extLst>
      <p:ext uri="{BB962C8B-B14F-4D97-AF65-F5344CB8AC3E}">
        <p14:creationId xmlns:p14="http://schemas.microsoft.com/office/powerpoint/2010/main" val="4890223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3124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Collection c = 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("Hello")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("World");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(Object </a:t>
            </a:r>
            <a:r>
              <a:rPr lang="en-US" sz="2000" dirty="0" err="1">
                <a:latin typeface="Consolas"/>
                <a:cs typeface="Consolas"/>
              </a:rPr>
              <a:t>ob</a:t>
            </a:r>
            <a:r>
              <a:rPr lang="en-US" sz="2000" dirty="0">
                <a:latin typeface="Consolas"/>
                <a:cs typeface="Consolas"/>
              </a:rPr>
              <a:t> : c) {</a:t>
            </a:r>
          </a:p>
          <a:p>
            <a:r>
              <a:rPr lang="en-US" sz="2000" dirty="0">
                <a:latin typeface="Consolas"/>
                <a:cs typeface="Consolas"/>
              </a:rPr>
              <a:t>  String s= </a:t>
            </a:r>
            <a:r>
              <a:rPr lang="en-US" sz="2000" dirty="0">
                <a:solidFill>
                  <a:srgbClr val="FF0000"/>
                </a:solidFill>
                <a:latin typeface="Consolas"/>
                <a:cs typeface="Consolas"/>
              </a:rPr>
              <a:t>(String) </a:t>
            </a:r>
            <a:r>
              <a:rPr lang="en-US" sz="2000" dirty="0" err="1">
                <a:latin typeface="Consolas"/>
                <a:cs typeface="Consolas"/>
              </a:rPr>
              <a:t>ob</a:t>
            </a:r>
            <a:r>
              <a:rPr lang="en-US" sz="2000" dirty="0">
                <a:latin typeface="Consolas"/>
                <a:cs typeface="Consolas"/>
              </a:rPr>
              <a:t>;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(s + " : " + 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());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Lack of generics was painful because programmers had to manually cast.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791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… and people often made mistakes!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581400" y="2514600"/>
            <a:ext cx="2514600" cy="213360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2918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Using 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819400"/>
            <a:ext cx="8223250" cy="2438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[] a = ...</a:t>
            </a:r>
          </a:p>
          <a:p>
            <a:r>
              <a:rPr lang="it-IT" sz="2000" dirty="0">
                <a:latin typeface="Consolas"/>
                <a:cs typeface="Consolas"/>
              </a:rPr>
              <a:t>a[0]= ("Hello")</a:t>
            </a:r>
          </a:p>
          <a:p>
            <a:r>
              <a:rPr lang="it-IT" sz="2000" dirty="0">
                <a:latin typeface="Consolas"/>
                <a:cs typeface="Consolas"/>
              </a:rPr>
              <a:t>a[1]= ("World");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(String s : a) {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(s);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Limitation seemed especially awkward because built-in arrays do not have the same problem!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5334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In late 1990s, Sun Microsystems initiated a design process to add generics to the language ...</a:t>
            </a:r>
          </a:p>
        </p:txBody>
      </p:sp>
    </p:spTree>
    <p:extLst>
      <p:ext uri="{BB962C8B-B14F-4D97-AF65-F5344CB8AC3E}">
        <p14:creationId xmlns:p14="http://schemas.microsoft.com/office/powerpoint/2010/main" val="23601814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Arrays </a:t>
            </a:r>
            <a:r>
              <a:rPr lang="is-IS" sz="3200" dirty="0">
                <a:solidFill>
                  <a:srgbClr val="800000"/>
                </a:solidFill>
              </a:rPr>
              <a:t>→ Generics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63550" y="3886200"/>
            <a:ext cx="8223250" cy="1371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Object[] </a:t>
            </a:r>
            <a:r>
              <a:rPr lang="it-IT" sz="2000" dirty="0" err="1">
                <a:latin typeface="Consolas"/>
                <a:cs typeface="Consolas"/>
              </a:rPr>
              <a:t>oa</a:t>
            </a:r>
            <a:r>
              <a:rPr lang="it-IT" sz="2000" dirty="0">
                <a:latin typeface="Consolas"/>
                <a:cs typeface="Consolas"/>
              </a:rPr>
              <a:t>= ...        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// array of Objects</a:t>
            </a:r>
          </a:p>
          <a:p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[] sa=  ...       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// array of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Strings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it-IT" sz="2000" dirty="0" err="1">
                <a:latin typeface="Consolas"/>
                <a:cs typeface="Consolas"/>
              </a:rPr>
              <a:t>ArrayList</a:t>
            </a:r>
            <a:r>
              <a:rPr lang="it-IT" sz="2000" dirty="0">
                <a:latin typeface="Consolas"/>
                <a:cs typeface="Consolas"/>
              </a:rPr>
              <a:t>&lt;Object&gt; </a:t>
            </a:r>
            <a:r>
              <a:rPr lang="it-IT" sz="2000" dirty="0" err="1">
                <a:latin typeface="Consolas"/>
                <a:cs typeface="Consolas"/>
              </a:rPr>
              <a:t>oA</a:t>
            </a:r>
            <a:r>
              <a:rPr lang="it-IT" sz="2000" dirty="0">
                <a:latin typeface="Consolas"/>
                <a:cs typeface="Consolas"/>
              </a:rPr>
              <a:t>= ...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of Objects</a:t>
            </a:r>
          </a:p>
          <a:p>
            <a:r>
              <a:rPr lang="it-IT" sz="2000" dirty="0" err="1">
                <a:latin typeface="Consolas"/>
                <a:cs typeface="Consolas"/>
              </a:rPr>
              <a:t>ArrayList</a:t>
            </a:r>
            <a:r>
              <a:rPr lang="it-IT" sz="2000" dirty="0">
                <a:latin typeface="Consolas"/>
                <a:cs typeface="Consolas"/>
              </a:rPr>
              <a:t>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err="1">
                <a:latin typeface="Consolas"/>
                <a:cs typeface="Consolas"/>
              </a:rPr>
              <a:t>oA</a:t>
            </a:r>
            <a:r>
              <a:rPr lang="it-IT" sz="2000" dirty="0">
                <a:latin typeface="Consolas"/>
                <a:cs typeface="Consolas"/>
              </a:rPr>
              <a:t>= ...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of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Strings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endParaRPr lang="it-IT" sz="2000" dirty="0">
              <a:latin typeface="Consolas"/>
              <a:cs typeface="Consolas"/>
            </a:endParaRPr>
          </a:p>
          <a:p>
            <a:endParaRPr lang="it-IT" sz="2000" dirty="0">
              <a:latin typeface="Consolas"/>
              <a:cs typeface="Consolas"/>
            </a:endParaRPr>
          </a:p>
          <a:p>
            <a:endParaRPr lang="it-IT" sz="2000" dirty="0"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5240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Array of Strings,  </a:t>
            </a:r>
            <a:r>
              <a:rPr lang="en-US" sz="2400" dirty="0" err="1">
                <a:latin typeface="Times New Roman"/>
                <a:cs typeface="Times New Roman"/>
              </a:rPr>
              <a:t>ArrayList</a:t>
            </a:r>
            <a:r>
              <a:rPr lang="en-US" sz="2400" dirty="0">
                <a:latin typeface="Times New Roman"/>
                <a:cs typeface="Times New Roman"/>
              </a:rPr>
              <a:t> of strings   ---same concept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with a different syntax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We should be able to do the same thing with object types generated by classes!</a:t>
            </a:r>
          </a:p>
        </p:txBody>
      </p:sp>
    </p:spTree>
    <p:extLst>
      <p:ext uri="{BB962C8B-B14F-4D97-AF65-F5344CB8AC3E}">
        <p14:creationId xmlns:p14="http://schemas.microsoft.com/office/powerpoint/2010/main" val="7595608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Proposals for adding Generics to Java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743200"/>
            <a:ext cx="130628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743200"/>
            <a:ext cx="153048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743200"/>
            <a:ext cx="134112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2743200"/>
            <a:ext cx="1484671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25039" r="28013"/>
          <a:stretch/>
        </p:blipFill>
        <p:spPr>
          <a:xfrm>
            <a:off x="3352800" y="2743200"/>
            <a:ext cx="11430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743200"/>
            <a:ext cx="1371600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6473" y="4724399"/>
            <a:ext cx="8664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Calibri"/>
                <a:cs typeface="Calibri"/>
              </a:rPr>
              <a:t>PolyJ</a:t>
            </a:r>
            <a:endParaRPr lang="en-US" sz="26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4801" y="4724399"/>
            <a:ext cx="13019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Pizza/GJ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9745" y="4672815"/>
            <a:ext cx="872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LOOJ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39" y="1668463"/>
            <a:ext cx="231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Andrew </a:t>
            </a:r>
            <a:r>
              <a:rPr lang="en-US" b="1" dirty="0">
                <a:solidFill>
                  <a:srgbClr val="C00000"/>
                </a:solidFill>
              </a:rPr>
              <a:t>Meyers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1627465"/>
            <a:ext cx="198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Nate Foster</a:t>
            </a:r>
          </a:p>
        </p:txBody>
      </p:sp>
      <p:cxnSp>
        <p:nvCxnSpPr>
          <p:cNvPr id="9" name="Straight Arrow Connector 8"/>
          <p:cNvCxnSpPr>
            <a:stCxn id="2" idx="2"/>
            <a:endCxn id="11" idx="0"/>
          </p:cNvCxnSpPr>
          <p:nvPr/>
        </p:nvCxnSpPr>
        <p:spPr>
          <a:xfrm flipH="1">
            <a:off x="899160" y="2130128"/>
            <a:ext cx="329101" cy="61307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2"/>
            <a:endCxn id="5" idx="0"/>
          </p:cNvCxnSpPr>
          <p:nvPr/>
        </p:nvCxnSpPr>
        <p:spPr>
          <a:xfrm>
            <a:off x="8004243" y="2089130"/>
            <a:ext cx="152400" cy="65407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43686" y="1934498"/>
            <a:ext cx="523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Turing Award winner Barbara </a:t>
            </a:r>
            <a:r>
              <a:rPr lang="en-US" b="1" dirty="0" err="1">
                <a:solidFill>
                  <a:schemeClr val="tx1"/>
                </a:solidFill>
              </a:rPr>
              <a:t>Liskov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12" idx="0"/>
          </p:cNvCxnSpPr>
          <p:nvPr/>
        </p:nvCxnSpPr>
        <p:spPr>
          <a:xfrm flipH="1">
            <a:off x="2418736" y="2396163"/>
            <a:ext cx="275630" cy="3470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4533" y="6172200"/>
            <a:ext cx="543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…all based on </a:t>
            </a:r>
            <a:r>
              <a:rPr lang="en-US" i="1" dirty="0"/>
              <a:t>parametric polymorphism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724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With generics, the Collection interface becomes...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Generic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86000"/>
            <a:ext cx="8223250" cy="411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Collection&lt;T&gt; {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/** Return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contains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contains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Add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to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   *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add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Remove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from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   *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remove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r>
              <a:rPr lang="it-IT" sz="2000" dirty="0">
                <a:latin typeface="Consolas"/>
                <a:cs typeface="Consolas"/>
              </a:rPr>
              <a:t>  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}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796255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Using 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362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Collection&lt;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c= 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("Hello")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("World");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(String s : c) {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(s + " : " + 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());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With generics, no casts are needed...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029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… and mistakes (usually) get caught!</a:t>
            </a:r>
          </a:p>
        </p:txBody>
      </p:sp>
    </p:spTree>
    <p:extLst>
      <p:ext uri="{BB962C8B-B14F-4D97-AF65-F5344CB8AC3E}">
        <p14:creationId xmlns:p14="http://schemas.microsoft.com/office/powerpoint/2010/main" val="8006018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8823</TotalTime>
  <Pages>0</Pages>
  <Words>2828</Words>
  <Characters>0</Characters>
  <Application>Microsoft Macintosh PowerPoint</Application>
  <PresentationFormat>On-screen Show (4:3)</PresentationFormat>
  <Lines>0</Lines>
  <Paragraphs>420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ヒラギノ明朝 ProN W3</vt:lpstr>
      <vt:lpstr>Arial</vt:lpstr>
      <vt:lpstr>Calibri</vt:lpstr>
      <vt:lpstr>Consolas</vt:lpstr>
      <vt:lpstr>Courier New</vt:lpstr>
      <vt:lpstr>Times New Roman</vt:lpstr>
      <vt:lpstr>Tw Cen MT</vt:lpstr>
      <vt:lpstr>Wingdings</vt:lpstr>
      <vt:lpstr>Wingdings 2</vt:lpstr>
      <vt:lpstr>Median</vt:lpstr>
      <vt:lpstr>Java Generics</vt:lpstr>
      <vt:lpstr>Announcements</vt:lpstr>
      <vt:lpstr>Java Collections</vt:lpstr>
      <vt:lpstr>Java Collections</vt:lpstr>
      <vt:lpstr>Using Java Collections</vt:lpstr>
      <vt:lpstr>Arrays → Generics</vt:lpstr>
      <vt:lpstr>Proposals for adding Generics to Java</vt:lpstr>
      <vt:lpstr>Generic Collections</vt:lpstr>
      <vt:lpstr>Using Java Collections</vt:lpstr>
      <vt:lpstr>Type checking (at compile time)</vt:lpstr>
      <vt:lpstr>Subtyping</vt:lpstr>
      <vt:lpstr>Array Subtyping</vt:lpstr>
      <vt:lpstr>Array Subtyping</vt:lpstr>
      <vt:lpstr>Subtyping</vt:lpstr>
      <vt:lpstr>A type parameter for a method</vt:lpstr>
      <vt:lpstr>A type parameter for a method</vt:lpstr>
      <vt:lpstr>A type parameter for a method</vt:lpstr>
      <vt:lpstr>Printing Collections</vt:lpstr>
      <vt:lpstr>Wildcards</vt:lpstr>
      <vt:lpstr>Wildcards</vt:lpstr>
      <vt:lpstr>Bounded Wildcards</vt:lpstr>
      <vt:lpstr>Bounded Wildcards</vt:lpstr>
      <vt:lpstr>Bounded Wildcards</vt:lpstr>
      <vt:lpstr>Generic Methods</vt:lpstr>
      <vt:lpstr>Catenating Lists</vt:lpstr>
      <vt:lpstr>Catenating Lists</vt:lpstr>
      <vt:lpstr>Interface Comparable</vt:lpstr>
      <vt:lpstr>Our binary search</vt:lpstr>
      <vt:lpstr>Those who fully grok generics write:</vt:lpstr>
      <vt:lpstr>Sir Tony Hoare</vt:lpstr>
      <vt:lpstr>Edsger W. Dijkstra</vt:lpstr>
      <vt:lpstr>Donald Knuth</vt:lpstr>
      <vt:lpstr>One student’s bubbleDown</vt:lpstr>
      <vt:lpstr>Massage it to look like this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David Joseph Gries</cp:lastModifiedBy>
  <cp:revision>386</cp:revision>
  <cp:lastPrinted>2018-11-07T16:23:38Z</cp:lastPrinted>
  <dcterms:modified xsi:type="dcterms:W3CDTF">2018-11-08T20:04:40Z</dcterms:modified>
</cp:coreProperties>
</file>