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12" r:id="rId2"/>
    <p:sldId id="313" r:id="rId3"/>
    <p:sldId id="314" r:id="rId4"/>
    <p:sldId id="315" r:id="rId5"/>
    <p:sldId id="330" r:id="rId6"/>
    <p:sldId id="331" r:id="rId7"/>
    <p:sldId id="332" r:id="rId8"/>
    <p:sldId id="316" r:id="rId9"/>
    <p:sldId id="317" r:id="rId10"/>
    <p:sldId id="318" r:id="rId11"/>
    <p:sldId id="319" r:id="rId12"/>
    <p:sldId id="327" r:id="rId13"/>
    <p:sldId id="320" r:id="rId14"/>
    <p:sldId id="333" r:id="rId15"/>
    <p:sldId id="321" r:id="rId16"/>
    <p:sldId id="322" r:id="rId17"/>
    <p:sldId id="328" r:id="rId18"/>
    <p:sldId id="329" r:id="rId19"/>
    <p:sldId id="324" r:id="rId20"/>
    <p:sldId id="323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>
          <p15:clr>
            <a:srgbClr val="A4A3A4"/>
          </p15:clr>
        </p15:guide>
        <p15:guide id="2" pos="13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9437FF"/>
    <a:srgbClr val="FF2F92"/>
    <a:srgbClr val="D9CCA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94299" autoAdjust="0"/>
  </p:normalViewPr>
  <p:slideViewPr>
    <p:cSldViewPr>
      <p:cViewPr>
        <p:scale>
          <a:sx n="99" d="100"/>
          <a:sy n="99" d="100"/>
        </p:scale>
        <p:origin x="896" y="520"/>
      </p:cViewPr>
      <p:guideLst>
        <p:guide orient="horz" pos="3552"/>
        <p:guide pos="13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2F2D9135-2111-4F55-9086-7BA8D930CBD0}" type="datetimeFigureOut">
              <a:rPr lang="en-US"/>
              <a:pPr>
                <a:defRPr/>
              </a:pPr>
              <a:t>10/24/18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95F9F88B-20E3-4DCF-9B9D-0BA167D08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29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98B8D577-9FD3-48D6-B978-5231E26B6A5E}" type="datetimeFigureOut">
              <a:rPr lang="en-US"/>
              <a:pPr>
                <a:defRPr/>
              </a:pPr>
              <a:t>10/24/18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C95AFA65-F997-42B6-9C12-7D4FF87D1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82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3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1: show implementations of</a:t>
            </a:r>
            <a:r>
              <a:rPr lang="en-US" baseline="0" dirty="0"/>
              <a:t> </a:t>
            </a:r>
            <a:r>
              <a:rPr lang="en-US" baseline="0" dirty="0" err="1"/>
              <a:t>ListGraph</a:t>
            </a:r>
            <a:r>
              <a:rPr lang="en-US" baseline="0" dirty="0"/>
              <a:t> and </a:t>
            </a:r>
            <a:r>
              <a:rPr lang="en-US" baseline="0" dirty="0" err="1"/>
              <a:t>MatrixGraph</a:t>
            </a:r>
            <a:r>
              <a:rPr lang="en-US" baseline="0" dirty="0"/>
              <a:t> in Java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26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2: after walk through + order, code</a:t>
            </a:r>
            <a:r>
              <a:rPr lang="en-US" baseline="0" dirty="0"/>
              <a:t> this up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97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Other factors: completeness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A8D91C-2D8E-426A-B1FC-9948B96C1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80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68917-8B8E-42C2-BDE3-38D812962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7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A0E6-1200-411F-93A6-8E70DA23B2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87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8C94-F10D-4FE3-9244-F21A09968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0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C3A305-BAF1-4E4C-98F8-3816292B6B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06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1681EA-561D-43A3-ABE9-0A51E29EF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4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254BD5-3FE5-4C4E-AF0E-74EE63B2D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6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0A59F-0B18-423F-A6F2-5852E47C34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3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2273A41-0B89-41E7-BCFF-711FF0CB9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6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6D8E-231D-40EA-8A89-BEA9EE75B8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8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F5633D5-481F-4511-87D4-BA62B086C5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22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1C7CDF-EC74-4153-8F18-FD2598589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40" r:id="rId5"/>
    <p:sldLayoutId id="2147483734" r:id="rId6"/>
    <p:sldLayoutId id="2147483741" r:id="rId7"/>
    <p:sldLayoutId id="2147483735" r:id="rId8"/>
    <p:sldLayoutId id="2147483742" r:id="rId9"/>
    <p:sldLayoutId id="2147483736" r:id="rId10"/>
    <p:sldLayoutId id="214748374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38" t="1" r="-6019" b="1"/>
          <a:stretch/>
        </p:blipFill>
        <p:spPr>
          <a:xfrm>
            <a:off x="0" y="-1"/>
            <a:ext cx="9708108" cy="5965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3581400"/>
            <a:ext cx="6477000" cy="1828800"/>
          </a:xfrm>
        </p:spPr>
        <p:txBody>
          <a:bodyPr/>
          <a:lstStyle/>
          <a:p>
            <a:r>
              <a:rPr lang="en-US" dirty="0"/>
              <a:t>Graph 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Lecture 18</a:t>
            </a:r>
          </a:p>
          <a:p>
            <a:r>
              <a:rPr lang="en-US" dirty="0"/>
              <a:t>CS 2110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8D91C-2D8E-426A-B1FC-9948B96C1BF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013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83393" y="2590799"/>
            <a:ext cx="4974407" cy="4267201"/>
          </a:xfrm>
        </p:spPr>
        <p:txBody>
          <a:bodyPr/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/** Visit all nodes reachable on unvisited paths from u.</a:t>
            </a:r>
            <a:b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</a:b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Precondition: u is unvisited.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public static void </a:t>
            </a:r>
            <a:r>
              <a:rPr lang="en-US" sz="20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dfs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int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 u) {</a:t>
            </a:r>
            <a:endParaRPr lang="en-US" sz="2000" dirty="0"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mark u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for all edges (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  <a:sym typeface="Arial" charset="0"/>
              </a:rPr>
              <a:t>u,v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):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    if v is unmarked: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       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  <a:sym typeface="Arial" charset="0"/>
              </a:rPr>
              <a:t>dfs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(v);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F1681EA-561D-43A3-ABE9-0A51E29EF3E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0609" y="1601337"/>
            <a:ext cx="8160694" cy="830997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Intuition: Recursively visit all vertices that </a:t>
            </a:r>
            <a:r>
              <a:rPr lang="en-US" sz="2400"/>
              <a:t>are reachable along unvisited paths.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149701" y="3386518"/>
            <a:ext cx="3918099" cy="2176082"/>
            <a:chOff x="4844901" y="1710118"/>
            <a:chExt cx="3918099" cy="2176082"/>
          </a:xfrm>
        </p:grpSpPr>
        <p:grpSp>
          <p:nvGrpSpPr>
            <p:cNvPr id="12" name="Group 11"/>
            <p:cNvGrpSpPr/>
            <p:nvPr/>
          </p:nvGrpSpPr>
          <p:grpSpPr>
            <a:xfrm>
              <a:off x="4844901" y="1710118"/>
              <a:ext cx="3918099" cy="1947482"/>
              <a:chOff x="1003766" y="4332870"/>
              <a:chExt cx="4226062" cy="212678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003766" y="4572001"/>
                <a:ext cx="415664" cy="415664"/>
              </a:xfrm>
              <a:prstGeom prst="ellips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034494" y="5611147"/>
                <a:ext cx="413306" cy="41330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375025" y="4419600"/>
                <a:ext cx="419547" cy="4195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545075" y="5759663"/>
                <a:ext cx="412537" cy="41253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895189" y="4332870"/>
                <a:ext cx="418490" cy="41849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798788" y="5029201"/>
                <a:ext cx="431040" cy="431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016646" y="6019800"/>
                <a:ext cx="439850" cy="43985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6</a:t>
                </a:r>
              </a:p>
            </p:txBody>
          </p:sp>
          <p:cxnSp>
            <p:nvCxnSpPr>
              <p:cNvPr id="23" name="Straight Arrow Connector 22"/>
              <p:cNvCxnSpPr>
                <a:stCxn id="16" idx="4"/>
                <a:endCxn id="17" idx="0"/>
              </p:cNvCxnSpPr>
              <p:nvPr/>
            </p:nvCxnSpPr>
            <p:spPr>
              <a:xfrm>
                <a:off x="1211598" y="4987665"/>
                <a:ext cx="29549" cy="6234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6" idx="5"/>
                <a:endCxn id="19" idx="1"/>
              </p:cNvCxnSpPr>
              <p:nvPr/>
            </p:nvCxnSpPr>
            <p:spPr>
              <a:xfrm>
                <a:off x="1358557" y="4926792"/>
                <a:ext cx="1246933" cy="8932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6" idx="6"/>
                <a:endCxn id="18" idx="2"/>
              </p:cNvCxnSpPr>
              <p:nvPr/>
            </p:nvCxnSpPr>
            <p:spPr>
              <a:xfrm flipV="1">
                <a:off x="1419430" y="4629374"/>
                <a:ext cx="955595" cy="1504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18" idx="4"/>
                <a:endCxn id="19" idx="0"/>
              </p:cNvCxnSpPr>
              <p:nvPr/>
            </p:nvCxnSpPr>
            <p:spPr>
              <a:xfrm>
                <a:off x="2584799" y="4839147"/>
                <a:ext cx="166545" cy="9205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18" idx="6"/>
                <a:endCxn id="20" idx="2"/>
              </p:cNvCxnSpPr>
              <p:nvPr/>
            </p:nvCxnSpPr>
            <p:spPr>
              <a:xfrm flipV="1">
                <a:off x="2794572" y="4542115"/>
                <a:ext cx="1100617" cy="872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20" idx="3"/>
                <a:endCxn id="19" idx="7"/>
              </p:cNvCxnSpPr>
              <p:nvPr/>
            </p:nvCxnSpPr>
            <p:spPr>
              <a:xfrm flipH="1">
                <a:off x="2897197" y="4690074"/>
                <a:ext cx="1059278" cy="11300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21" idx="2"/>
                <a:endCxn id="19" idx="6"/>
              </p:cNvCxnSpPr>
              <p:nvPr/>
            </p:nvCxnSpPr>
            <p:spPr>
              <a:xfrm flipH="1">
                <a:off x="2957612" y="5244721"/>
                <a:ext cx="1841176" cy="72121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21" idx="3"/>
                <a:endCxn id="22" idx="7"/>
              </p:cNvCxnSpPr>
              <p:nvPr/>
            </p:nvCxnSpPr>
            <p:spPr>
              <a:xfrm flipH="1">
                <a:off x="4392081" y="5397117"/>
                <a:ext cx="469831" cy="6870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/>
            <p:cNvCxnSpPr>
              <a:endCxn id="18" idx="2"/>
            </p:cNvCxnSpPr>
            <p:nvPr/>
          </p:nvCxnSpPr>
          <p:spPr>
            <a:xfrm>
              <a:off x="5271680" y="3108923"/>
              <a:ext cx="1002211" cy="965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5486400" y="3508442"/>
              <a:ext cx="382474" cy="3777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153049" y="3260729"/>
              <a:ext cx="389363" cy="3030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Oval 30"/>
          <p:cNvSpPr/>
          <p:nvPr/>
        </p:nvSpPr>
        <p:spPr>
          <a:xfrm>
            <a:off x="5149701" y="3603852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32" name="Oval 31"/>
          <p:cNvSpPr/>
          <p:nvPr/>
        </p:nvSpPr>
        <p:spPr>
          <a:xfrm>
            <a:off x="6416388" y="3469716"/>
            <a:ext cx="393617" cy="405427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33" name="Oval 32"/>
          <p:cNvSpPr/>
          <p:nvPr/>
        </p:nvSpPr>
        <p:spPr>
          <a:xfrm>
            <a:off x="7839663" y="3400401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6581591" y="4708025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35" name="Oval 34"/>
          <p:cNvSpPr/>
          <p:nvPr/>
        </p:nvSpPr>
        <p:spPr>
          <a:xfrm>
            <a:off x="5167067" y="4566743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sp>
        <p:nvSpPr>
          <p:cNvPr id="36" name="Oval 35"/>
          <p:cNvSpPr/>
          <p:nvPr/>
        </p:nvSpPr>
        <p:spPr>
          <a:xfrm>
            <a:off x="5795189" y="5197868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49701" y="5794382"/>
            <a:ext cx="3631602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dfs</a:t>
            </a:r>
            <a:r>
              <a:rPr lang="en-US" dirty="0"/>
              <a:t>(1) visits the nodes in this order: 1, 2, 3, 5, 7, 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802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04800" y="2590799"/>
            <a:ext cx="5029200" cy="4267201"/>
          </a:xfrm>
        </p:spPr>
        <p:txBody>
          <a:bodyPr/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/** Visit all nodes reachable on unvisited paths from u.</a:t>
            </a:r>
            <a:b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</a:b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Precondition: u is unvisited.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public static void </a:t>
            </a:r>
            <a:r>
              <a:rPr lang="en-US" sz="20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dfs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int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 u) {</a:t>
            </a:r>
            <a:endParaRPr lang="en-US" sz="2000" dirty="0"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mark u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for all edges (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  <a:sym typeface="Arial" charset="0"/>
              </a:rPr>
              <a:t>u,v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):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    if v is unmarked: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           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  <a:sym typeface="Arial" charset="0"/>
              </a:rPr>
              <a:t>dfs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(v);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Arial" charset="0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F1681EA-561D-43A3-ABE9-0A51E29EF3E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0609" y="1601337"/>
            <a:ext cx="8160694" cy="830997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Intuition: Recursively visit all vertices that </a:t>
            </a:r>
            <a:r>
              <a:rPr lang="en-US" sz="2400"/>
              <a:t>are reachable along unvisited paths.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4572000" y="4495800"/>
                <a:ext cx="4572000" cy="230832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Suppose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432FF"/>
                    </a:solidFill>
                  </a:rPr>
                  <a:t> vertices </a:t>
                </a:r>
                <a:r>
                  <a:rPr lang="en-US" dirty="0"/>
                  <a:t>that are reachable along unvisited paths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437FF"/>
                        </a:solidFill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9437FF"/>
                    </a:solidFill>
                  </a:rPr>
                  <a:t> edges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r>
                  <a:rPr lang="en-US" dirty="0"/>
                  <a:t>Worst-case running time?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9437FF"/>
                        </a:solidFill>
                        <a:latin typeface="Cambria Math" charset="0"/>
                      </a:rPr>
                      <m:t>𝑚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Worst-case space?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495800"/>
                <a:ext cx="4572000" cy="2308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2010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 Quiz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264152" cy="4495800"/>
          </a:xfrm>
        </p:spPr>
        <p:txBody>
          <a:bodyPr/>
          <a:lstStyle/>
          <a:p>
            <a:r>
              <a:rPr lang="en-US" dirty="0"/>
              <a:t>In what order would a DFS visit the vertices of this graph? Break ties by visiting the lower-numbered vertex first.</a:t>
            </a:r>
          </a:p>
          <a:p>
            <a:pPr lvl="1"/>
            <a:r>
              <a:rPr lang="en-US" dirty="0"/>
              <a:t>1, 2, 3, 4, 5, 6, 7, 8</a:t>
            </a:r>
          </a:p>
          <a:p>
            <a:pPr lvl="1"/>
            <a:r>
              <a:rPr lang="en-US" dirty="0"/>
              <a:t>1, 2, 5, 6, 3, 6, 7, 4, 7, 8</a:t>
            </a:r>
          </a:p>
          <a:p>
            <a:pPr lvl="1"/>
            <a:r>
              <a:rPr lang="en-US" dirty="0"/>
              <a:t>1, 2, 5, 3, 6, 4, 7, 8</a:t>
            </a:r>
          </a:p>
          <a:p>
            <a:pPr lvl="1"/>
            <a:r>
              <a:rPr lang="en-US" dirty="0"/>
              <a:t>1, 2, 5, 6, 3, 7, 4, 8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F1681EA-561D-43A3-ABE9-0A51E29EF3E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562600" y="1828800"/>
            <a:ext cx="3016220" cy="1843539"/>
            <a:chOff x="3929177" y="1633988"/>
            <a:chExt cx="3016220" cy="1843539"/>
          </a:xfrm>
        </p:grpSpPr>
        <p:grpSp>
          <p:nvGrpSpPr>
            <p:cNvPr id="10" name="Group 9"/>
            <p:cNvGrpSpPr/>
            <p:nvPr/>
          </p:nvGrpSpPr>
          <p:grpSpPr>
            <a:xfrm>
              <a:off x="3929177" y="1633988"/>
              <a:ext cx="2689757" cy="1843539"/>
              <a:chOff x="16066" y="4249731"/>
              <a:chExt cx="2901173" cy="2013267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447799" y="4249731"/>
                <a:ext cx="415664" cy="415663"/>
              </a:xfrm>
              <a:prstGeom prst="ellips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65377" y="5836036"/>
                <a:ext cx="413306" cy="41330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47237" y="5029201"/>
                <a:ext cx="419547" cy="4195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6066" y="5836805"/>
                <a:ext cx="412535" cy="41253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451449" y="5065824"/>
                <a:ext cx="418490" cy="41849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345485" y="5017709"/>
                <a:ext cx="431040" cy="431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915396" y="5823150"/>
                <a:ext cx="439850" cy="43984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6</a:t>
                </a:r>
              </a:p>
            </p:txBody>
          </p:sp>
          <p:cxnSp>
            <p:nvCxnSpPr>
              <p:cNvPr id="21" name="Straight Arrow Connector 20"/>
              <p:cNvCxnSpPr>
                <a:stCxn id="18" idx="5"/>
                <a:endCxn id="15" idx="1"/>
              </p:cNvCxnSpPr>
              <p:nvPr/>
            </p:nvCxnSpPr>
            <p:spPr>
              <a:xfrm>
                <a:off x="1808653" y="5423026"/>
                <a:ext cx="217251" cy="4735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4" idx="5"/>
                <a:endCxn id="19" idx="1"/>
              </p:cNvCxnSpPr>
              <p:nvPr/>
            </p:nvCxnSpPr>
            <p:spPr>
              <a:xfrm>
                <a:off x="1802591" y="4604522"/>
                <a:ext cx="606018" cy="4763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4" idx="3"/>
                <a:endCxn id="16" idx="7"/>
              </p:cNvCxnSpPr>
              <p:nvPr/>
            </p:nvCxnSpPr>
            <p:spPr>
              <a:xfrm flipH="1">
                <a:off x="805343" y="4604522"/>
                <a:ext cx="703329" cy="4861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6" idx="3"/>
                <a:endCxn id="17" idx="0"/>
              </p:cNvCxnSpPr>
              <p:nvPr/>
            </p:nvCxnSpPr>
            <p:spPr>
              <a:xfrm flipH="1">
                <a:off x="222334" y="5387307"/>
                <a:ext cx="286345" cy="4494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4" idx="4"/>
                <a:endCxn id="18" idx="0"/>
              </p:cNvCxnSpPr>
              <p:nvPr/>
            </p:nvCxnSpPr>
            <p:spPr>
              <a:xfrm>
                <a:off x="1655632" y="4665394"/>
                <a:ext cx="5063" cy="4004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18" idx="3"/>
                <a:endCxn id="20" idx="7"/>
              </p:cNvCxnSpPr>
              <p:nvPr/>
            </p:nvCxnSpPr>
            <p:spPr>
              <a:xfrm flipH="1">
                <a:off x="1290832" y="5423027"/>
                <a:ext cx="221903" cy="4645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19" idx="5"/>
                <a:endCxn id="12" idx="1"/>
              </p:cNvCxnSpPr>
              <p:nvPr/>
            </p:nvCxnSpPr>
            <p:spPr>
              <a:xfrm>
                <a:off x="2713400" y="5385624"/>
                <a:ext cx="203839" cy="4979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19" idx="3"/>
                <a:endCxn id="15" idx="7"/>
              </p:cNvCxnSpPr>
              <p:nvPr/>
            </p:nvCxnSpPr>
            <p:spPr>
              <a:xfrm flipH="1">
                <a:off x="2318156" y="5385624"/>
                <a:ext cx="90452" cy="51093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>
              <a:off x="6562923" y="3074760"/>
              <a:ext cx="382474" cy="3777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  <p:cxnSp>
          <p:nvCxnSpPr>
            <p:cNvPr id="13" name="Straight Arrow Connector 12"/>
            <p:cNvCxnSpPr>
              <a:stCxn id="16" idx="5"/>
              <a:endCxn id="20" idx="1"/>
            </p:cNvCxnSpPr>
            <p:nvPr/>
          </p:nvCxnSpPr>
          <p:spPr>
            <a:xfrm>
              <a:off x="4660938" y="2675661"/>
              <a:ext cx="161753" cy="4580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3389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 in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64770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19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public</a:t>
            </a: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9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class</a:t>
            </a: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Node {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sz="1900" b="1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boolean</a:t>
            </a: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visited;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List&lt;Node&gt; neighbors;</a:t>
            </a:r>
          </a:p>
          <a:p>
            <a:pPr marL="0" indent="0">
              <a:buNone/>
            </a:pPr>
            <a:endParaRPr lang="en-US" sz="1900" dirty="0">
              <a:solidFill>
                <a:srgbClr val="8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19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/** Visit all nodes reachable on unvisited paths from this node.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19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Precondition: this node is unvisited. */</a:t>
            </a:r>
          </a:p>
          <a:p>
            <a:pPr marL="0" indent="0">
              <a:buNone/>
            </a:pPr>
            <a:r>
              <a:rPr lang="en-US" sz="19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public</a:t>
            </a: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9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void</a:t>
            </a: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9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dfs</a:t>
            </a: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() {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	visited= true; </a:t>
            </a:r>
          </a:p>
          <a:p>
            <a:pPr marL="0" indent="0">
              <a:buNone/>
            </a:pPr>
            <a:r>
              <a:rPr lang="en-US" sz="19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	for</a:t>
            </a: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(Node n: neighbors) {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	      if (!</a:t>
            </a:r>
            <a:r>
              <a:rPr lang="en-US" sz="19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n.visited</a:t>
            </a: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) </a:t>
            </a:r>
            <a:r>
              <a:rPr lang="en-US" sz="19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n.dfs</a:t>
            </a: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	}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}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} </a:t>
            </a:r>
          </a:p>
          <a:p>
            <a:endParaRPr lang="en-US" sz="19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F1681EA-561D-43A3-ABE9-0A51E29EF3E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27446" y="1619072"/>
            <a:ext cx="2663050" cy="12003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Each vertex of the graph is an object of type Node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7448" y="3821605"/>
            <a:ext cx="2663050" cy="12003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No need for a parameter. The object is the node.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419600" y="4343400"/>
            <a:ext cx="1807846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26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 in Java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17444D4-F895-B346-B043-07BAA0BBB87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Eclipse!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F1681EA-561D-43A3-ABE9-0A51E29EF3E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37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-1" y="2514600"/>
            <a:ext cx="5727371" cy="3614159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/** Visit all nodes reachable on unvisited paths from u.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public static void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dfs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0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u)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Stack s= new Stack</a:t>
            </a:r>
            <a:endParaRPr lang="en-US" sz="2000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s.push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(u);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while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(              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u= </a:t>
            </a:r>
            <a:r>
              <a:rPr lang="en-US" sz="20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s.pop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(); 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if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(u not visited)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visit u;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each edge (u, v):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    </a:t>
            </a:r>
            <a:r>
              <a:rPr lang="en-US" sz="20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s.push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(v);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 Iteratively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F1681EA-561D-43A3-ABE9-0A51E29EF3E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400" y="4045496"/>
            <a:ext cx="2339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s is not empty</a:t>
            </a: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48926" y="2838811"/>
            <a:ext cx="3518874" cy="2176082"/>
            <a:chOff x="4844901" y="1710118"/>
            <a:chExt cx="3518874" cy="2176082"/>
          </a:xfrm>
        </p:grpSpPr>
        <p:grpSp>
          <p:nvGrpSpPr>
            <p:cNvPr id="10" name="Group 9"/>
            <p:cNvGrpSpPr/>
            <p:nvPr/>
          </p:nvGrpSpPr>
          <p:grpSpPr>
            <a:xfrm>
              <a:off x="4844901" y="1710118"/>
              <a:ext cx="3518874" cy="1947482"/>
              <a:chOff x="1003766" y="4332870"/>
              <a:chExt cx="3795460" cy="212678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003766" y="4572001"/>
                <a:ext cx="415664" cy="415664"/>
              </a:xfrm>
              <a:prstGeom prst="ellips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034494" y="5611147"/>
                <a:ext cx="413306" cy="41330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375025" y="4419600"/>
                <a:ext cx="419547" cy="4195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545075" y="5759663"/>
                <a:ext cx="412537" cy="41253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895189" y="4332870"/>
                <a:ext cx="418490" cy="41849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368186" y="5029201"/>
                <a:ext cx="431040" cy="431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948429" y="6019801"/>
                <a:ext cx="439850" cy="43984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6</a:t>
                </a:r>
              </a:p>
            </p:txBody>
          </p:sp>
          <p:cxnSp>
            <p:nvCxnSpPr>
              <p:cNvPr id="21" name="Straight Arrow Connector 20"/>
              <p:cNvCxnSpPr>
                <a:stCxn id="14" idx="4"/>
                <a:endCxn id="15" idx="0"/>
              </p:cNvCxnSpPr>
              <p:nvPr/>
            </p:nvCxnSpPr>
            <p:spPr>
              <a:xfrm>
                <a:off x="1211598" y="4987665"/>
                <a:ext cx="29549" cy="6234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4" idx="5"/>
                <a:endCxn id="17" idx="1"/>
              </p:cNvCxnSpPr>
              <p:nvPr/>
            </p:nvCxnSpPr>
            <p:spPr>
              <a:xfrm>
                <a:off x="1358557" y="4926792"/>
                <a:ext cx="1246933" cy="8932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4" idx="6"/>
                <a:endCxn id="16" idx="2"/>
              </p:cNvCxnSpPr>
              <p:nvPr/>
            </p:nvCxnSpPr>
            <p:spPr>
              <a:xfrm flipV="1">
                <a:off x="1419430" y="4629374"/>
                <a:ext cx="955595" cy="1504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6" idx="4"/>
                <a:endCxn id="17" idx="0"/>
              </p:cNvCxnSpPr>
              <p:nvPr/>
            </p:nvCxnSpPr>
            <p:spPr>
              <a:xfrm>
                <a:off x="2584799" y="4839147"/>
                <a:ext cx="166545" cy="9205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6" idx="6"/>
                <a:endCxn id="18" idx="2"/>
              </p:cNvCxnSpPr>
              <p:nvPr/>
            </p:nvCxnSpPr>
            <p:spPr>
              <a:xfrm flipV="1">
                <a:off x="2794572" y="4542115"/>
                <a:ext cx="1100617" cy="872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18" idx="3"/>
                <a:endCxn id="17" idx="7"/>
              </p:cNvCxnSpPr>
              <p:nvPr/>
            </p:nvCxnSpPr>
            <p:spPr>
              <a:xfrm flipH="1">
                <a:off x="2897197" y="4690074"/>
                <a:ext cx="1059278" cy="11300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19" idx="2"/>
                <a:endCxn id="17" idx="6"/>
              </p:cNvCxnSpPr>
              <p:nvPr/>
            </p:nvCxnSpPr>
            <p:spPr>
              <a:xfrm flipH="1">
                <a:off x="2957611" y="5244722"/>
                <a:ext cx="1410575" cy="72121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cxnSpLocks/>
                <a:stCxn id="19" idx="3"/>
                <a:endCxn id="20" idx="0"/>
              </p:cNvCxnSpPr>
              <p:nvPr/>
            </p:nvCxnSpPr>
            <p:spPr>
              <a:xfrm flipH="1">
                <a:off x="4168355" y="5397116"/>
                <a:ext cx="262955" cy="6226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Arrow Connector 10"/>
            <p:cNvCxnSpPr>
              <a:endCxn id="16" idx="2"/>
            </p:cNvCxnSpPr>
            <p:nvPr/>
          </p:nvCxnSpPr>
          <p:spPr>
            <a:xfrm>
              <a:off x="5271680" y="3108923"/>
              <a:ext cx="1002211" cy="965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5486400" y="3508442"/>
              <a:ext cx="382474" cy="3777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153049" y="3260729"/>
              <a:ext cx="389363" cy="3030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6934200" y="6173766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48401" y="6093101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Stack:</a:t>
            </a:r>
          </a:p>
        </p:txBody>
      </p:sp>
      <p:sp>
        <p:nvSpPr>
          <p:cNvPr id="31" name="Oval 30"/>
          <p:cNvSpPr/>
          <p:nvPr/>
        </p:nvSpPr>
        <p:spPr>
          <a:xfrm>
            <a:off x="5549385" y="3056964"/>
            <a:ext cx="385374" cy="38062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934200" y="6173766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34200" y="5858761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934200" y="5543757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33586" y="6176523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934200" y="5543757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40" name="Oval 39"/>
          <p:cNvSpPr/>
          <p:nvPr/>
        </p:nvSpPr>
        <p:spPr>
          <a:xfrm>
            <a:off x="6830146" y="2906120"/>
            <a:ext cx="393617" cy="405427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8238888" y="2848913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6970266" y="4160318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43" name="Oval 42"/>
          <p:cNvSpPr/>
          <p:nvPr/>
        </p:nvSpPr>
        <p:spPr>
          <a:xfrm>
            <a:off x="5594165" y="4028035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sp>
        <p:nvSpPr>
          <p:cNvPr id="44" name="Oval 43"/>
          <p:cNvSpPr/>
          <p:nvPr/>
        </p:nvSpPr>
        <p:spPr>
          <a:xfrm>
            <a:off x="6208555" y="4648579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0609" y="1601337"/>
            <a:ext cx="8160694" cy="830997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Intuition: </a:t>
            </a:r>
            <a:r>
              <a:rPr lang="en-US" dirty="0"/>
              <a:t>V</a:t>
            </a:r>
            <a:r>
              <a:rPr lang="en-US" sz="2400" dirty="0"/>
              <a:t>isit all vertices that are reachable along unvisited paths from the current node.</a:t>
            </a:r>
          </a:p>
        </p:txBody>
      </p:sp>
    </p:spTree>
    <p:extLst>
      <p:ext uri="{BB962C8B-B14F-4D97-AF65-F5344CB8AC3E}">
        <p14:creationId xmlns:p14="http://schemas.microsoft.com/office/powerpoint/2010/main" val="37119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1600200" y="1601533"/>
            <a:ext cx="6934200" cy="4189667"/>
          </a:xfrm>
          <a:prstGeom prst="ellipse">
            <a:avLst/>
          </a:prstGeom>
          <a:solidFill>
            <a:srgbClr val="D9CC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667000" y="2451046"/>
            <a:ext cx="4854213" cy="258199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14801" y="2819400"/>
            <a:ext cx="2053048" cy="11185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" y="1601337"/>
            <a:ext cx="5076267" cy="5256663"/>
          </a:xfrm>
          <a:solidFill>
            <a:schemeClr val="bg1"/>
          </a:solidFill>
        </p:spPr>
        <p:txBody>
          <a:bodyPr/>
          <a:lstStyle/>
          <a:p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0609" y="1601337"/>
            <a:ext cx="8160694" cy="830997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Intuition: Iteratively process the graph in "layers" moving further away from the source node.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81600" y="2915013"/>
            <a:ext cx="3918099" cy="2571387"/>
            <a:chOff x="4844901" y="1710120"/>
            <a:chExt cx="3918099" cy="2571387"/>
          </a:xfrm>
        </p:grpSpPr>
        <p:grpSp>
          <p:nvGrpSpPr>
            <p:cNvPr id="7" name="Group 6"/>
            <p:cNvGrpSpPr/>
            <p:nvPr/>
          </p:nvGrpSpPr>
          <p:grpSpPr>
            <a:xfrm>
              <a:off x="4844901" y="1710120"/>
              <a:ext cx="3918099" cy="2114188"/>
              <a:chOff x="1003766" y="4332870"/>
              <a:chExt cx="4226062" cy="2308833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003766" y="4572001"/>
                <a:ext cx="415664" cy="415664"/>
              </a:xfrm>
              <a:prstGeom prst="ellips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034494" y="5611147"/>
                <a:ext cx="413306" cy="41330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75025" y="4419600"/>
                <a:ext cx="419547" cy="4195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400985" y="5643117"/>
                <a:ext cx="412536" cy="41253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895189" y="4332870"/>
                <a:ext cx="418490" cy="41849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798788" y="5029201"/>
                <a:ext cx="431040" cy="431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426815" y="6201854"/>
                <a:ext cx="439850" cy="43984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6</a:t>
                </a:r>
              </a:p>
            </p:txBody>
          </p:sp>
          <p:cxnSp>
            <p:nvCxnSpPr>
              <p:cNvPr id="18" name="Straight Arrow Connector 17"/>
              <p:cNvCxnSpPr>
                <a:stCxn id="18" idx="4"/>
              </p:cNvCxnSpPr>
              <p:nvPr/>
            </p:nvCxnSpPr>
            <p:spPr>
              <a:xfrm>
                <a:off x="1211598" y="4987665"/>
                <a:ext cx="29549" cy="6234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18" idx="6"/>
                <a:endCxn id="20" idx="2"/>
              </p:cNvCxnSpPr>
              <p:nvPr/>
            </p:nvCxnSpPr>
            <p:spPr>
              <a:xfrm flipV="1">
                <a:off x="1419430" y="4629374"/>
                <a:ext cx="955595" cy="1504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20" idx="6"/>
                <a:endCxn id="22" idx="2"/>
              </p:cNvCxnSpPr>
              <p:nvPr/>
            </p:nvCxnSpPr>
            <p:spPr>
              <a:xfrm flipV="1">
                <a:off x="2794572" y="4542115"/>
                <a:ext cx="1100617" cy="872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endCxn id="14" idx="7"/>
              </p:cNvCxnSpPr>
              <p:nvPr/>
            </p:nvCxnSpPr>
            <p:spPr>
              <a:xfrm flipH="1">
                <a:off x="2753107" y="4660371"/>
                <a:ext cx="1217659" cy="104316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endCxn id="38" idx="6"/>
              </p:cNvCxnSpPr>
              <p:nvPr/>
            </p:nvCxnSpPr>
            <p:spPr>
              <a:xfrm flipH="1">
                <a:off x="2829613" y="5303242"/>
                <a:ext cx="1986164" cy="56185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17" idx="0"/>
              </p:cNvCxnSpPr>
              <p:nvPr/>
            </p:nvCxnSpPr>
            <p:spPr>
              <a:xfrm flipH="1">
                <a:off x="4646740" y="5446825"/>
                <a:ext cx="302487" cy="7550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/>
            <p:cNvCxnSpPr>
              <a:endCxn id="38" idx="2"/>
            </p:cNvCxnSpPr>
            <p:nvPr/>
          </p:nvCxnSpPr>
          <p:spPr>
            <a:xfrm>
              <a:off x="5271680" y="3108923"/>
              <a:ext cx="880640" cy="4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5378301" y="3903749"/>
              <a:ext cx="382474" cy="3777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  <p:cxnSp>
          <p:nvCxnSpPr>
            <p:cNvPr id="10" name="Straight Arrow Connector 9"/>
            <p:cNvCxnSpPr>
              <a:stCxn id="12" idx="4"/>
              <a:endCxn id="9" idx="1"/>
            </p:cNvCxnSpPr>
            <p:nvPr/>
          </p:nvCxnSpPr>
          <p:spPr>
            <a:xfrm>
              <a:off x="5064984" y="3259095"/>
              <a:ext cx="369329" cy="6999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/>
          <p:cNvSpPr/>
          <p:nvPr/>
        </p:nvSpPr>
        <p:spPr>
          <a:xfrm>
            <a:off x="5182059" y="3133164"/>
            <a:ext cx="385374" cy="38062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6462820" y="2982320"/>
            <a:ext cx="393617" cy="405427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37" name="Oval 36"/>
          <p:cNvSpPr/>
          <p:nvPr/>
        </p:nvSpPr>
        <p:spPr>
          <a:xfrm>
            <a:off x="7871562" y="2925113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38" name="Oval 37"/>
          <p:cNvSpPr/>
          <p:nvPr/>
        </p:nvSpPr>
        <p:spPr>
          <a:xfrm>
            <a:off x="6489019" y="4127755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5226839" y="4104235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sp>
        <p:nvSpPr>
          <p:cNvPr id="40" name="Oval 39"/>
          <p:cNvSpPr/>
          <p:nvPr/>
        </p:nvSpPr>
        <p:spPr>
          <a:xfrm>
            <a:off x="5729847" y="5118441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</a:p>
        </p:txBody>
      </p:sp>
      <p:cxnSp>
        <p:nvCxnSpPr>
          <p:cNvPr id="350" name="Straight Arrow Connector 349"/>
          <p:cNvCxnSpPr>
            <a:stCxn id="28" idx="5"/>
            <a:endCxn id="38" idx="1"/>
          </p:cNvCxnSpPr>
          <p:nvPr/>
        </p:nvCxnSpPr>
        <p:spPr>
          <a:xfrm>
            <a:off x="5510996" y="3458044"/>
            <a:ext cx="1034460" cy="725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Arrow Connector 351"/>
          <p:cNvCxnSpPr>
            <a:stCxn id="13" idx="4"/>
          </p:cNvCxnSpPr>
          <p:nvPr/>
        </p:nvCxnSpPr>
        <p:spPr>
          <a:xfrm>
            <a:off x="6647419" y="3378608"/>
            <a:ext cx="29048" cy="705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29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2" grpId="0" animBg="1"/>
      <p:bldP spid="41" grpId="0" animBg="1"/>
      <p:bldP spid="28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BFS Quiz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264152" cy="4495800"/>
          </a:xfrm>
        </p:spPr>
        <p:txBody>
          <a:bodyPr/>
          <a:lstStyle/>
          <a:p>
            <a:r>
              <a:rPr lang="en-US" dirty="0"/>
              <a:t>In what order would a BFS visit the vertices of this graph? Break ties by visiting the lower-numbered vertex first.</a:t>
            </a:r>
          </a:p>
          <a:p>
            <a:pPr lvl="1"/>
            <a:r>
              <a:rPr lang="en-US" dirty="0"/>
              <a:t>1, 2, 3, 4, 5, 6, 7, 8</a:t>
            </a:r>
          </a:p>
          <a:p>
            <a:pPr lvl="1"/>
            <a:r>
              <a:rPr lang="en-US" dirty="0"/>
              <a:t>1, 2, 3, 4, 5, 6, 6, 7, 7, 8</a:t>
            </a:r>
          </a:p>
          <a:p>
            <a:pPr lvl="1"/>
            <a:r>
              <a:rPr lang="en-US" dirty="0"/>
              <a:t>1, 2, 5, 3, 6, 4, 7, 8</a:t>
            </a:r>
          </a:p>
          <a:p>
            <a:pPr lvl="1"/>
            <a:r>
              <a:rPr lang="en-US" dirty="0"/>
              <a:t>1, 2, 5, 6, 3, 7, 4, 8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F1681EA-561D-43A3-ABE9-0A51E29EF3E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562600" y="1828800"/>
            <a:ext cx="3016220" cy="1843539"/>
            <a:chOff x="3929177" y="1633988"/>
            <a:chExt cx="3016220" cy="1843539"/>
          </a:xfrm>
        </p:grpSpPr>
        <p:grpSp>
          <p:nvGrpSpPr>
            <p:cNvPr id="10" name="Group 9"/>
            <p:cNvGrpSpPr/>
            <p:nvPr/>
          </p:nvGrpSpPr>
          <p:grpSpPr>
            <a:xfrm>
              <a:off x="3929177" y="1633988"/>
              <a:ext cx="2689757" cy="1843539"/>
              <a:chOff x="16066" y="4249731"/>
              <a:chExt cx="2901173" cy="2013267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447799" y="4249731"/>
                <a:ext cx="415664" cy="415663"/>
              </a:xfrm>
              <a:prstGeom prst="ellips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65377" y="5836036"/>
                <a:ext cx="413306" cy="41330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47237" y="5029201"/>
                <a:ext cx="419547" cy="4195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6066" y="5836805"/>
                <a:ext cx="412535" cy="41253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451449" y="5065824"/>
                <a:ext cx="418490" cy="41849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345485" y="5017709"/>
                <a:ext cx="431040" cy="431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915396" y="5823150"/>
                <a:ext cx="439850" cy="43984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6</a:t>
                </a:r>
              </a:p>
            </p:txBody>
          </p:sp>
          <p:cxnSp>
            <p:nvCxnSpPr>
              <p:cNvPr id="21" name="Straight Arrow Connector 20"/>
              <p:cNvCxnSpPr>
                <a:stCxn id="18" idx="5"/>
                <a:endCxn id="15" idx="1"/>
              </p:cNvCxnSpPr>
              <p:nvPr/>
            </p:nvCxnSpPr>
            <p:spPr>
              <a:xfrm>
                <a:off x="1808653" y="5423026"/>
                <a:ext cx="217251" cy="4735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4" idx="5"/>
                <a:endCxn id="19" idx="1"/>
              </p:cNvCxnSpPr>
              <p:nvPr/>
            </p:nvCxnSpPr>
            <p:spPr>
              <a:xfrm>
                <a:off x="1802591" y="4604522"/>
                <a:ext cx="606018" cy="4763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4" idx="3"/>
                <a:endCxn id="16" idx="7"/>
              </p:cNvCxnSpPr>
              <p:nvPr/>
            </p:nvCxnSpPr>
            <p:spPr>
              <a:xfrm flipH="1">
                <a:off x="805343" y="4604522"/>
                <a:ext cx="703329" cy="4861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6" idx="3"/>
                <a:endCxn id="17" idx="0"/>
              </p:cNvCxnSpPr>
              <p:nvPr/>
            </p:nvCxnSpPr>
            <p:spPr>
              <a:xfrm flipH="1">
                <a:off x="222334" y="5387307"/>
                <a:ext cx="286345" cy="4494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4" idx="4"/>
                <a:endCxn id="18" idx="0"/>
              </p:cNvCxnSpPr>
              <p:nvPr/>
            </p:nvCxnSpPr>
            <p:spPr>
              <a:xfrm>
                <a:off x="1655632" y="4665394"/>
                <a:ext cx="5063" cy="40042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18" idx="3"/>
                <a:endCxn id="20" idx="7"/>
              </p:cNvCxnSpPr>
              <p:nvPr/>
            </p:nvCxnSpPr>
            <p:spPr>
              <a:xfrm flipH="1">
                <a:off x="1290832" y="5423027"/>
                <a:ext cx="221903" cy="4645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19" idx="5"/>
                <a:endCxn id="12" idx="1"/>
              </p:cNvCxnSpPr>
              <p:nvPr/>
            </p:nvCxnSpPr>
            <p:spPr>
              <a:xfrm>
                <a:off x="2713400" y="5385624"/>
                <a:ext cx="203839" cy="4979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19" idx="3"/>
                <a:endCxn id="15" idx="7"/>
              </p:cNvCxnSpPr>
              <p:nvPr/>
            </p:nvCxnSpPr>
            <p:spPr>
              <a:xfrm flipH="1">
                <a:off x="2318156" y="5385624"/>
                <a:ext cx="90452" cy="51093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>
              <a:off x="6562923" y="3074760"/>
              <a:ext cx="382474" cy="3777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  <p:cxnSp>
          <p:nvCxnSpPr>
            <p:cNvPr id="13" name="Straight Arrow Connector 12"/>
            <p:cNvCxnSpPr>
              <a:stCxn id="16" idx="5"/>
              <a:endCxn id="20" idx="1"/>
            </p:cNvCxnSpPr>
            <p:nvPr/>
          </p:nvCxnSpPr>
          <p:spPr>
            <a:xfrm>
              <a:off x="4660938" y="2675661"/>
              <a:ext cx="161753" cy="4580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1501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1600200" y="1601533"/>
            <a:ext cx="6934200" cy="4189667"/>
          </a:xfrm>
          <a:prstGeom prst="ellipse">
            <a:avLst/>
          </a:prstGeom>
          <a:solidFill>
            <a:srgbClr val="D9CC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667000" y="2451046"/>
            <a:ext cx="4854213" cy="258199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14801" y="2819400"/>
            <a:ext cx="2053048" cy="11185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181600" y="2915013"/>
            <a:ext cx="3918099" cy="2571387"/>
            <a:chOff x="4844901" y="1710120"/>
            <a:chExt cx="3918099" cy="2571387"/>
          </a:xfrm>
        </p:grpSpPr>
        <p:grpSp>
          <p:nvGrpSpPr>
            <p:cNvPr id="7" name="Group 6"/>
            <p:cNvGrpSpPr/>
            <p:nvPr/>
          </p:nvGrpSpPr>
          <p:grpSpPr>
            <a:xfrm>
              <a:off x="4844901" y="1710120"/>
              <a:ext cx="3918099" cy="2114188"/>
              <a:chOff x="1003766" y="4332870"/>
              <a:chExt cx="4226062" cy="2308833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003766" y="4572001"/>
                <a:ext cx="415664" cy="415664"/>
              </a:xfrm>
              <a:prstGeom prst="ellips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034494" y="5611147"/>
                <a:ext cx="413306" cy="41330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75025" y="4419600"/>
                <a:ext cx="419547" cy="4195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400985" y="5643117"/>
                <a:ext cx="412536" cy="41253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895189" y="4332870"/>
                <a:ext cx="418490" cy="41849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798788" y="5029201"/>
                <a:ext cx="431040" cy="431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426815" y="6201854"/>
                <a:ext cx="439850" cy="43984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6</a:t>
                </a:r>
              </a:p>
            </p:txBody>
          </p:sp>
          <p:cxnSp>
            <p:nvCxnSpPr>
              <p:cNvPr id="18" name="Straight Arrow Connector 17"/>
              <p:cNvCxnSpPr>
                <a:stCxn id="18" idx="4"/>
              </p:cNvCxnSpPr>
              <p:nvPr/>
            </p:nvCxnSpPr>
            <p:spPr>
              <a:xfrm>
                <a:off x="1211598" y="4987665"/>
                <a:ext cx="29549" cy="6234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18" idx="6"/>
                <a:endCxn id="20" idx="2"/>
              </p:cNvCxnSpPr>
              <p:nvPr/>
            </p:nvCxnSpPr>
            <p:spPr>
              <a:xfrm flipV="1">
                <a:off x="1419430" y="4629374"/>
                <a:ext cx="955595" cy="1504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20" idx="6"/>
                <a:endCxn id="22" idx="2"/>
              </p:cNvCxnSpPr>
              <p:nvPr/>
            </p:nvCxnSpPr>
            <p:spPr>
              <a:xfrm flipV="1">
                <a:off x="2794572" y="4542115"/>
                <a:ext cx="1100617" cy="872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endCxn id="14" idx="7"/>
              </p:cNvCxnSpPr>
              <p:nvPr/>
            </p:nvCxnSpPr>
            <p:spPr>
              <a:xfrm flipH="1">
                <a:off x="2753107" y="4660371"/>
                <a:ext cx="1217659" cy="104316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endCxn id="38" idx="6"/>
              </p:cNvCxnSpPr>
              <p:nvPr/>
            </p:nvCxnSpPr>
            <p:spPr>
              <a:xfrm flipH="1">
                <a:off x="2829613" y="5303242"/>
                <a:ext cx="1986164" cy="56185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17" idx="0"/>
              </p:cNvCxnSpPr>
              <p:nvPr/>
            </p:nvCxnSpPr>
            <p:spPr>
              <a:xfrm flipH="1">
                <a:off x="4646740" y="5446825"/>
                <a:ext cx="302487" cy="7550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/>
            <p:cNvCxnSpPr>
              <a:endCxn id="38" idx="2"/>
            </p:cNvCxnSpPr>
            <p:nvPr/>
          </p:nvCxnSpPr>
          <p:spPr>
            <a:xfrm>
              <a:off x="5271680" y="3108923"/>
              <a:ext cx="880640" cy="4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5378301" y="3903749"/>
              <a:ext cx="382474" cy="3777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  <p:cxnSp>
          <p:nvCxnSpPr>
            <p:cNvPr id="10" name="Straight Arrow Connector 9"/>
            <p:cNvCxnSpPr>
              <a:stCxn id="12" idx="4"/>
              <a:endCxn id="9" idx="1"/>
            </p:cNvCxnSpPr>
            <p:nvPr/>
          </p:nvCxnSpPr>
          <p:spPr>
            <a:xfrm>
              <a:off x="5064984" y="3259095"/>
              <a:ext cx="369329" cy="6999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5190926" y="6241058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182059" y="3133164"/>
            <a:ext cx="385374" cy="38062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08600" y="6242104"/>
            <a:ext cx="457200" cy="311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646259" y="6238252"/>
            <a:ext cx="457200" cy="311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189059" y="6239655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986474" y="6236339"/>
            <a:ext cx="457200" cy="315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81647" y="6238252"/>
            <a:ext cx="457200" cy="315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054694" y="6238252"/>
            <a:ext cx="457200" cy="315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27" y="6239655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6" name="Oval 35"/>
          <p:cNvSpPr/>
          <p:nvPr/>
        </p:nvSpPr>
        <p:spPr>
          <a:xfrm>
            <a:off x="6462820" y="2982320"/>
            <a:ext cx="393617" cy="405427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37" name="Oval 36"/>
          <p:cNvSpPr/>
          <p:nvPr/>
        </p:nvSpPr>
        <p:spPr>
          <a:xfrm>
            <a:off x="7871562" y="2925113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38" name="Oval 37"/>
          <p:cNvSpPr/>
          <p:nvPr/>
        </p:nvSpPr>
        <p:spPr>
          <a:xfrm>
            <a:off x="6489019" y="4127755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5226839" y="4104235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</a:p>
        </p:txBody>
      </p:sp>
      <p:sp>
        <p:nvSpPr>
          <p:cNvPr id="40" name="Oval 39"/>
          <p:cNvSpPr/>
          <p:nvPr/>
        </p:nvSpPr>
        <p:spPr>
          <a:xfrm>
            <a:off x="5729847" y="5118441"/>
            <a:ext cx="385374" cy="380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</a:p>
        </p:txBody>
      </p:sp>
      <p:cxnSp>
        <p:nvCxnSpPr>
          <p:cNvPr id="350" name="Straight Arrow Connector 349"/>
          <p:cNvCxnSpPr>
            <a:stCxn id="28" idx="5"/>
            <a:endCxn id="38" idx="1"/>
          </p:cNvCxnSpPr>
          <p:nvPr/>
        </p:nvCxnSpPr>
        <p:spPr>
          <a:xfrm>
            <a:off x="5510996" y="3458044"/>
            <a:ext cx="1034460" cy="725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Arrow Connector 351"/>
          <p:cNvCxnSpPr>
            <a:stCxn id="13" idx="4"/>
          </p:cNvCxnSpPr>
          <p:nvPr/>
        </p:nvCxnSpPr>
        <p:spPr>
          <a:xfrm>
            <a:off x="6647419" y="3378608"/>
            <a:ext cx="29048" cy="705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6">
            <a:extLst>
              <a:ext uri="{FF2B5EF4-FFF2-40B4-BE49-F238E27FC236}">
                <a16:creationId xmlns:a16="http://schemas.microsoft.com/office/drawing/2014/main" id="{33F42CBF-99DD-404B-BA7E-15790106331A}"/>
              </a:ext>
            </a:extLst>
          </p:cNvPr>
          <p:cNvSpPr txBox="1">
            <a:spLocks/>
          </p:cNvSpPr>
          <p:nvPr/>
        </p:nvSpPr>
        <p:spPr bwMode="auto">
          <a:xfrm>
            <a:off x="-1" y="2514600"/>
            <a:ext cx="5727371" cy="361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/** Visit all nodes reachable on unvisited paths from u. */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public static void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dfs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(int u) {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Stack s= new Stack</a:t>
            </a:r>
            <a:endParaRPr lang="en-US" sz="2000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s.push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(u);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while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(              ) {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u= </a:t>
            </a:r>
            <a:r>
              <a:rPr lang="en-US" sz="20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s.pop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(); 	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if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(u not visited) {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visit u;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each edge (u, v):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    </a:t>
            </a:r>
            <a:r>
              <a:rPr lang="en-US" sz="20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s.push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(v);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}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" y="1601337"/>
            <a:ext cx="5076267" cy="5256663"/>
          </a:xfrm>
          <a:solidFill>
            <a:schemeClr val="bg1"/>
          </a:solidFill>
        </p:spPr>
        <p:txBody>
          <a:bodyPr/>
          <a:lstStyle/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sz="2000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sz="2000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sz="2000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/** Visit all nodes reachable on unvisited paths from u. */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public static void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err="1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bfs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(int u) {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b="1" dirty="0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Queue</a:t>
            </a:r>
            <a:r>
              <a:rPr lang="en-US" sz="2000" dirty="0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q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= new </a:t>
            </a:r>
            <a:r>
              <a:rPr lang="en-US" sz="2000" b="1" dirty="0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Queue</a:t>
            </a:r>
            <a:endParaRPr lang="en-US" sz="2000" b="1" dirty="0">
              <a:solidFill>
                <a:srgbClr val="FF2F9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b="1" dirty="0" err="1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q.add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(u);</a:t>
            </a:r>
            <a:endParaRPr lang="en-US" sz="2000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while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( q is not empty ) {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u= </a:t>
            </a:r>
            <a:r>
              <a:rPr lang="en-US" sz="2000" b="1" dirty="0" err="1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q.remove</a:t>
            </a:r>
            <a:r>
              <a:rPr lang="en-US" sz="2000" b="1" dirty="0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()</a:t>
            </a: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; 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if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(u not visited) {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visit u;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each (u, v):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    </a:t>
            </a:r>
            <a:r>
              <a:rPr lang="en-US" sz="2000" b="1" dirty="0" err="1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q.add</a:t>
            </a: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(v);   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	}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}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609" y="1601337"/>
            <a:ext cx="8160694" cy="830997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Intuition: Iteratively process the graph in "layers" moving further away from the source node.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82588" y="6161223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Queue:</a:t>
            </a:r>
          </a:p>
        </p:txBody>
      </p:sp>
    </p:spTree>
    <p:extLst>
      <p:ext uri="{BB962C8B-B14F-4D97-AF65-F5344CB8AC3E}">
        <p14:creationId xmlns:p14="http://schemas.microsoft.com/office/powerpoint/2010/main" val="274039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2" grpId="0" animBg="1"/>
      <p:bldP spid="41" grpId="0" animBg="1"/>
      <p:bldP spid="26" grpId="0" animBg="1"/>
      <p:bldP spid="26" grpId="1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8" grpId="0" animBg="1"/>
      <p:bldP spid="39" grpId="0" animBg="1"/>
      <p:bldP spid="40" grpId="0" animBg="1"/>
      <p:bldP spid="3" grpId="0" uiExpand="1" build="p" animBg="1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BFS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" y="1601337"/>
            <a:ext cx="5076267" cy="5256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endParaRPr lang="en-US" sz="2000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endParaRPr lang="en-US" sz="2000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endParaRPr lang="en-US" sz="2000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  <a:sym typeface="Arial" charset="0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/** Visit all nodes reachable on unvisited paths from u.</a:t>
            </a: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  <a:sym typeface="Arial" charset="0"/>
              </a:rPr>
              <a:t>*/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public static void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bfs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(int u) {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dirty="0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Queue q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= new Queue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q.add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(u);</a:t>
            </a:r>
            <a:r>
              <a:rPr lang="en-US" sz="20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while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( q is not empty ) {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u= </a:t>
            </a:r>
            <a:r>
              <a:rPr lang="en-US" sz="2000" dirty="0" err="1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q.remove</a:t>
            </a:r>
            <a:r>
              <a:rPr lang="en-US" sz="2000" dirty="0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()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; 	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if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(u not visited) {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visit u;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sz="2000" b="1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each (u, v):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                </a:t>
            </a:r>
            <a:r>
              <a:rPr lang="en-US" sz="2000" dirty="0" err="1">
                <a:solidFill>
                  <a:srgbClr val="D83CFF"/>
                </a:solidFill>
                <a:latin typeface="Courier New" charset="0"/>
                <a:ea typeface="Courier New" charset="0"/>
                <a:cs typeface="Courier New" charset="0"/>
              </a:rPr>
              <a:t>q.add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(v);   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	}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	}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8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609" y="1601337"/>
            <a:ext cx="8160694" cy="830997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Intuition: Iteratively process the graph in "layers" moving further away from the source node.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495800" y="4419600"/>
                <a:ext cx="4572000" cy="230832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Suppose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432FF"/>
                    </a:solidFill>
                  </a:rPr>
                  <a:t> vertices </a:t>
                </a:r>
                <a:r>
                  <a:rPr lang="en-US" dirty="0"/>
                  <a:t>that are reachable along unvisited paths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437FF"/>
                        </a:solidFill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9437FF"/>
                    </a:solidFill>
                  </a:rPr>
                  <a:t> edges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r>
                  <a:rPr lang="en-US" dirty="0"/>
                  <a:t>Worst-case running time?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9437FF"/>
                        </a:solidFill>
                        <a:latin typeface="Cambria Math" charset="0"/>
                      </a:rPr>
                      <m:t>𝑚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Worst-case space?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9437FF"/>
                        </a:solidFill>
                        <a:latin typeface="Cambria Math" charset="0"/>
                      </a:rPr>
                      <m:t>𝑚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419600"/>
                <a:ext cx="4572000" cy="2308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503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charset="2"/>
              <a:buChar char=""/>
            </a:pPr>
            <a:r>
              <a:rPr lang="en-US" dirty="0"/>
              <a:t>TODO before next Tuesday: </a:t>
            </a:r>
          </a:p>
          <a:p>
            <a:pPr lvl="1">
              <a:buFont typeface="Wingdings" charset="2"/>
              <a:buChar char=""/>
            </a:pPr>
            <a:r>
              <a:rPr lang="en-US" dirty="0"/>
              <a:t>Watch the tutorial on the shortest path algorithm</a:t>
            </a:r>
          </a:p>
          <a:p>
            <a:pPr lvl="1">
              <a:buFont typeface="Wingdings" charset="2"/>
              <a:buChar char=""/>
            </a:pPr>
            <a:r>
              <a:rPr lang="en-US" dirty="0"/>
              <a:t>Complete the associated the Quiz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59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Search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2"/>
              </p:nvPr>
            </p:nvSpPr>
            <p:spPr/>
            <p:txBody>
              <a:bodyPr/>
              <a:lstStyle/>
              <a:p>
                <a:r>
                  <a:rPr lang="en-US" dirty="0"/>
                  <a:t>Visits: 1, 2, 3, 5, 7, 8</a:t>
                </a:r>
              </a:p>
              <a:p>
                <a:r>
                  <a:rPr lang="en-US" dirty="0"/>
                  <a:t>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blipFill rotWithShape="0">
                <a:blip r:embed="rId3"/>
                <a:stretch>
                  <a:fillRect l="-784" t="-1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en-US" dirty="0"/>
                  <a:t>Visits: 1, 2, 5, 7, 3, 8</a:t>
                </a:r>
              </a:p>
              <a:p>
                <a:r>
                  <a:rPr lang="en-US" dirty="0"/>
                  <a:t>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4"/>
                <a:stretch>
                  <a:fillRect l="-651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DFS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971800" y="4191000"/>
            <a:ext cx="3918099" cy="2176082"/>
            <a:chOff x="4844901" y="1710118"/>
            <a:chExt cx="3918099" cy="2176082"/>
          </a:xfrm>
        </p:grpSpPr>
        <p:grpSp>
          <p:nvGrpSpPr>
            <p:cNvPr id="10" name="Group 9"/>
            <p:cNvGrpSpPr/>
            <p:nvPr/>
          </p:nvGrpSpPr>
          <p:grpSpPr>
            <a:xfrm>
              <a:off x="4844901" y="1710118"/>
              <a:ext cx="3918099" cy="1947482"/>
              <a:chOff x="1003766" y="4332870"/>
              <a:chExt cx="4226062" cy="212678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003766" y="4572001"/>
                <a:ext cx="415664" cy="415664"/>
              </a:xfrm>
              <a:prstGeom prst="ellips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034494" y="5611147"/>
                <a:ext cx="413306" cy="41330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375025" y="4419600"/>
                <a:ext cx="419547" cy="4195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545075" y="5759663"/>
                <a:ext cx="412537" cy="41253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895189" y="4332870"/>
                <a:ext cx="418490" cy="41849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798788" y="5029201"/>
                <a:ext cx="431040" cy="431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016646" y="6019800"/>
                <a:ext cx="439850" cy="43985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6</a:t>
                </a:r>
              </a:p>
            </p:txBody>
          </p:sp>
          <p:cxnSp>
            <p:nvCxnSpPr>
              <p:cNvPr id="21" name="Straight Arrow Connector 20"/>
              <p:cNvCxnSpPr>
                <a:stCxn id="14" idx="4"/>
                <a:endCxn id="15" idx="0"/>
              </p:cNvCxnSpPr>
              <p:nvPr/>
            </p:nvCxnSpPr>
            <p:spPr>
              <a:xfrm>
                <a:off x="1211598" y="4987665"/>
                <a:ext cx="29549" cy="6234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4" idx="5"/>
                <a:endCxn id="17" idx="1"/>
              </p:cNvCxnSpPr>
              <p:nvPr/>
            </p:nvCxnSpPr>
            <p:spPr>
              <a:xfrm>
                <a:off x="1358557" y="4926792"/>
                <a:ext cx="1246933" cy="8932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4" idx="6"/>
                <a:endCxn id="16" idx="2"/>
              </p:cNvCxnSpPr>
              <p:nvPr/>
            </p:nvCxnSpPr>
            <p:spPr>
              <a:xfrm flipV="1">
                <a:off x="1419430" y="4629374"/>
                <a:ext cx="955595" cy="1504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6" idx="4"/>
                <a:endCxn id="17" idx="0"/>
              </p:cNvCxnSpPr>
              <p:nvPr/>
            </p:nvCxnSpPr>
            <p:spPr>
              <a:xfrm>
                <a:off x="2584799" y="4839147"/>
                <a:ext cx="166545" cy="9205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6" idx="6"/>
                <a:endCxn id="18" idx="2"/>
              </p:cNvCxnSpPr>
              <p:nvPr/>
            </p:nvCxnSpPr>
            <p:spPr>
              <a:xfrm flipV="1">
                <a:off x="2794572" y="4542115"/>
                <a:ext cx="1100617" cy="872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18" idx="3"/>
                <a:endCxn id="17" idx="7"/>
              </p:cNvCxnSpPr>
              <p:nvPr/>
            </p:nvCxnSpPr>
            <p:spPr>
              <a:xfrm flipH="1">
                <a:off x="2897197" y="4690074"/>
                <a:ext cx="1059278" cy="11300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19" idx="2"/>
                <a:endCxn id="17" idx="6"/>
              </p:cNvCxnSpPr>
              <p:nvPr/>
            </p:nvCxnSpPr>
            <p:spPr>
              <a:xfrm flipH="1">
                <a:off x="2957612" y="5244721"/>
                <a:ext cx="1841176" cy="72121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19" idx="3"/>
                <a:endCxn id="20" idx="7"/>
              </p:cNvCxnSpPr>
              <p:nvPr/>
            </p:nvCxnSpPr>
            <p:spPr>
              <a:xfrm flipH="1">
                <a:off x="4392081" y="5397117"/>
                <a:ext cx="469831" cy="6870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Arrow Connector 10"/>
            <p:cNvCxnSpPr>
              <a:endCxn id="16" idx="2"/>
            </p:cNvCxnSpPr>
            <p:nvPr/>
          </p:nvCxnSpPr>
          <p:spPr>
            <a:xfrm>
              <a:off x="5271680" y="3108923"/>
              <a:ext cx="1002211" cy="965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5486400" y="3508442"/>
              <a:ext cx="382474" cy="3777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153049" y="3260729"/>
              <a:ext cx="389363" cy="3030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6697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" r="431"/>
          <a:stretch/>
        </p:blipFill>
        <p:spPr>
          <a:xfrm>
            <a:off x="0" y="1521279"/>
            <a:ext cx="9144000" cy="551314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24464" y="1447800"/>
            <a:ext cx="9168464" cy="5591836"/>
            <a:chOff x="-38042" y="1143690"/>
            <a:chExt cx="9132140" cy="5533227"/>
          </a:xfrm>
        </p:grpSpPr>
        <p:sp>
          <p:nvSpPr>
            <p:cNvPr id="10" name="Oval 9"/>
            <p:cNvSpPr/>
            <p:nvPr/>
          </p:nvSpPr>
          <p:spPr>
            <a:xfrm>
              <a:off x="6612673" y="4717655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612673" y="3339763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002858" y="3322320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980556" y="4705787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002858" y="6108693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612673" y="6108693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207620" y="6095547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222488" y="4717655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228064" y="3322320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302512" y="3288865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837879" y="3663149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793275" y="3288865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817434" y="4699494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811862" y="6108693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412382" y="6054369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464420" y="4699494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410523" y="3322320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399372" y="1850359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811862" y="1900897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12905" y="1889746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986882" y="3281856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001753" y="4689060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012904" y="6075236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568069" y="1900897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036420" y="1650074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980556" y="1143690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8027019" y="1938853"/>
              <a:ext cx="256478" cy="256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>
              <a:endCxn id="14" idx="0"/>
            </p:cNvCxnSpPr>
            <p:nvPr/>
          </p:nvCxnSpPr>
          <p:spPr>
            <a:xfrm flipH="1">
              <a:off x="8131097" y="2213926"/>
              <a:ext cx="24161" cy="1108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endCxn id="16" idx="0"/>
            </p:cNvCxnSpPr>
            <p:nvPr/>
          </p:nvCxnSpPr>
          <p:spPr>
            <a:xfrm>
              <a:off x="8108796" y="4996813"/>
              <a:ext cx="22301" cy="11118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15" idx="0"/>
            </p:cNvCxnSpPr>
            <p:nvPr/>
          </p:nvCxnSpPr>
          <p:spPr>
            <a:xfrm flipH="1">
              <a:off x="8108795" y="3599530"/>
              <a:ext cx="18584" cy="110625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5" idx="2"/>
              <a:endCxn id="12" idx="6"/>
            </p:cNvCxnSpPr>
            <p:nvPr/>
          </p:nvCxnSpPr>
          <p:spPr>
            <a:xfrm flipH="1">
              <a:off x="6869151" y="4834026"/>
              <a:ext cx="1111405" cy="118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3" idx="4"/>
              <a:endCxn id="12" idx="0"/>
            </p:cNvCxnSpPr>
            <p:nvPr/>
          </p:nvCxnSpPr>
          <p:spPr>
            <a:xfrm>
              <a:off x="6740912" y="3596241"/>
              <a:ext cx="0" cy="11214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869150" y="3456134"/>
              <a:ext cx="1111405" cy="118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13" idx="0"/>
            </p:cNvCxnSpPr>
            <p:nvPr/>
          </p:nvCxnSpPr>
          <p:spPr>
            <a:xfrm>
              <a:off x="6709317" y="2157375"/>
              <a:ext cx="31595" cy="11823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endCxn id="23" idx="0"/>
            </p:cNvCxnSpPr>
            <p:nvPr/>
          </p:nvCxnSpPr>
          <p:spPr>
            <a:xfrm flipH="1">
              <a:off x="3921514" y="2131926"/>
              <a:ext cx="18587" cy="11569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endCxn id="28" idx="0"/>
            </p:cNvCxnSpPr>
            <p:nvPr/>
          </p:nvCxnSpPr>
          <p:spPr>
            <a:xfrm>
              <a:off x="2530405" y="2106837"/>
              <a:ext cx="8357" cy="12154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32" idx="0"/>
            </p:cNvCxnSpPr>
            <p:nvPr/>
          </p:nvCxnSpPr>
          <p:spPr>
            <a:xfrm flipH="1">
              <a:off x="1115121" y="2146224"/>
              <a:ext cx="32998" cy="11356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490117" y="3439686"/>
              <a:ext cx="1111405" cy="118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689303" y="3436010"/>
              <a:ext cx="1111405" cy="118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8" idx="2"/>
            </p:cNvCxnSpPr>
            <p:nvPr/>
          </p:nvCxnSpPr>
          <p:spPr>
            <a:xfrm flipH="1" flipV="1">
              <a:off x="1241505" y="3426463"/>
              <a:ext cx="1169018" cy="240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1" idx="2"/>
            </p:cNvCxnSpPr>
            <p:nvPr/>
          </p:nvCxnSpPr>
          <p:spPr>
            <a:xfrm flipH="1">
              <a:off x="4034888" y="3417104"/>
              <a:ext cx="267624" cy="152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0" idx="2"/>
              <a:endCxn id="21" idx="6"/>
            </p:cNvCxnSpPr>
            <p:nvPr/>
          </p:nvCxnSpPr>
          <p:spPr>
            <a:xfrm flipH="1" flipV="1">
              <a:off x="4558990" y="3417104"/>
              <a:ext cx="669074" cy="3345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1" idx="3"/>
              <a:endCxn id="22" idx="7"/>
            </p:cNvCxnSpPr>
            <p:nvPr/>
          </p:nvCxnSpPr>
          <p:spPr>
            <a:xfrm flipH="1">
              <a:off x="4056797" y="3507783"/>
              <a:ext cx="283275" cy="1929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350727" y="3578798"/>
              <a:ext cx="0" cy="11214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27" idx="0"/>
            </p:cNvCxnSpPr>
            <p:nvPr/>
          </p:nvCxnSpPr>
          <p:spPr>
            <a:xfrm>
              <a:off x="2534583" y="3578080"/>
              <a:ext cx="58076" cy="11214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115121" y="3538334"/>
              <a:ext cx="0" cy="11214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148119" y="4932955"/>
              <a:ext cx="0" cy="11214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endCxn id="26" idx="0"/>
            </p:cNvCxnSpPr>
            <p:nvPr/>
          </p:nvCxnSpPr>
          <p:spPr>
            <a:xfrm flipH="1">
              <a:off x="2540621" y="4945538"/>
              <a:ext cx="36713" cy="11088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endCxn id="25" idx="0"/>
            </p:cNvCxnSpPr>
            <p:nvPr/>
          </p:nvCxnSpPr>
          <p:spPr>
            <a:xfrm flipH="1">
              <a:off x="3940101" y="4963698"/>
              <a:ext cx="5118" cy="114499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endCxn id="18" idx="0"/>
            </p:cNvCxnSpPr>
            <p:nvPr/>
          </p:nvCxnSpPr>
          <p:spPr>
            <a:xfrm flipH="1">
              <a:off x="5335859" y="4972889"/>
              <a:ext cx="23003" cy="11226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7" idx="2"/>
            </p:cNvCxnSpPr>
            <p:nvPr/>
          </p:nvCxnSpPr>
          <p:spPr>
            <a:xfrm flipH="1" flipV="1">
              <a:off x="5456665" y="6232405"/>
              <a:ext cx="1156008" cy="452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25" idx="2"/>
            </p:cNvCxnSpPr>
            <p:nvPr/>
          </p:nvCxnSpPr>
          <p:spPr>
            <a:xfrm flipH="1" flipV="1">
              <a:off x="2672583" y="6198723"/>
              <a:ext cx="1139279" cy="382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26" idx="2"/>
            </p:cNvCxnSpPr>
            <p:nvPr/>
          </p:nvCxnSpPr>
          <p:spPr>
            <a:xfrm flipH="1">
              <a:off x="1267529" y="6182608"/>
              <a:ext cx="1144853" cy="126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4072056" y="6227878"/>
              <a:ext cx="1156008" cy="452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6857999" y="6246088"/>
              <a:ext cx="1156008" cy="452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29" idx="2"/>
            </p:cNvCxnSpPr>
            <p:nvPr/>
          </p:nvCxnSpPr>
          <p:spPr>
            <a:xfrm flipH="1">
              <a:off x="1259161" y="1978598"/>
              <a:ext cx="1140211" cy="27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30" idx="2"/>
            </p:cNvCxnSpPr>
            <p:nvPr/>
          </p:nvCxnSpPr>
          <p:spPr>
            <a:xfrm flipH="1" flipV="1">
              <a:off x="2638201" y="2003606"/>
              <a:ext cx="1173661" cy="255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35" idx="2"/>
            </p:cNvCxnSpPr>
            <p:nvPr/>
          </p:nvCxnSpPr>
          <p:spPr>
            <a:xfrm flipH="1" flipV="1">
              <a:off x="4069280" y="2016163"/>
              <a:ext cx="2498789" cy="129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35" idx="7"/>
              <a:endCxn id="36" idx="2"/>
            </p:cNvCxnSpPr>
            <p:nvPr/>
          </p:nvCxnSpPr>
          <p:spPr>
            <a:xfrm flipV="1">
              <a:off x="6786987" y="1778313"/>
              <a:ext cx="249433" cy="16014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endCxn id="37" idx="2"/>
            </p:cNvCxnSpPr>
            <p:nvPr/>
          </p:nvCxnSpPr>
          <p:spPr>
            <a:xfrm flipV="1">
              <a:off x="7272064" y="1271929"/>
              <a:ext cx="708492" cy="4457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endCxn id="38" idx="0"/>
            </p:cNvCxnSpPr>
            <p:nvPr/>
          </p:nvCxnSpPr>
          <p:spPr>
            <a:xfrm>
              <a:off x="8123630" y="1410323"/>
              <a:ext cx="31628" cy="5285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5477106" y="4858126"/>
              <a:ext cx="1156008" cy="452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2693024" y="4824444"/>
              <a:ext cx="1139279" cy="382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4092497" y="4853599"/>
              <a:ext cx="1156008" cy="452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8229600" y="4817298"/>
              <a:ext cx="864497" cy="250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8251902" y="3439686"/>
              <a:ext cx="834285" cy="81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8286285" y="2050350"/>
              <a:ext cx="756636" cy="138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8261195" y="6246088"/>
              <a:ext cx="832903" cy="152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1123721" y="1193691"/>
              <a:ext cx="24398" cy="7072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endCxn id="29" idx="0"/>
            </p:cNvCxnSpPr>
            <p:nvPr/>
          </p:nvCxnSpPr>
          <p:spPr>
            <a:xfrm flipH="1">
              <a:off x="2527611" y="1167867"/>
              <a:ext cx="6972" cy="6824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3945750" y="1161767"/>
              <a:ext cx="20368" cy="69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722182" y="1168609"/>
              <a:ext cx="1" cy="70962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148119" y="6360975"/>
              <a:ext cx="0" cy="2956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531327" y="6340108"/>
              <a:ext cx="3256" cy="3368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930808" y="6381286"/>
              <a:ext cx="29736" cy="2848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5335859" y="6344297"/>
              <a:ext cx="1173" cy="3128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6709317" y="6358786"/>
              <a:ext cx="31224" cy="307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8108795" y="6365171"/>
              <a:ext cx="27650" cy="3010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 flipV="1">
              <a:off x="-31769" y="2022649"/>
              <a:ext cx="1041886" cy="3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 flipV="1">
              <a:off x="-27218" y="3403194"/>
              <a:ext cx="1015497" cy="18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 flipV="1">
              <a:off x="-38042" y="4802798"/>
              <a:ext cx="1048159" cy="175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 flipV="1">
              <a:off x="-27218" y="6195295"/>
              <a:ext cx="1024789" cy="325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endCxn id="27" idx="7"/>
            </p:cNvCxnSpPr>
            <p:nvPr/>
          </p:nvCxnSpPr>
          <p:spPr>
            <a:xfrm flipH="1">
              <a:off x="2683338" y="3865513"/>
              <a:ext cx="1164614" cy="87154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27" idx="3"/>
              <a:endCxn id="34" idx="7"/>
            </p:cNvCxnSpPr>
            <p:nvPr/>
          </p:nvCxnSpPr>
          <p:spPr>
            <a:xfrm flipH="1">
              <a:off x="1231822" y="4918412"/>
              <a:ext cx="1270158" cy="11943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36" idx="5"/>
              <a:endCxn id="38" idx="2"/>
            </p:cNvCxnSpPr>
            <p:nvPr/>
          </p:nvCxnSpPr>
          <p:spPr>
            <a:xfrm>
              <a:off x="7255338" y="1868992"/>
              <a:ext cx="771681" cy="1981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23" idx="4"/>
              <a:endCxn id="22" idx="0"/>
            </p:cNvCxnSpPr>
            <p:nvPr/>
          </p:nvCxnSpPr>
          <p:spPr>
            <a:xfrm>
              <a:off x="3921514" y="3545343"/>
              <a:ext cx="44604" cy="1178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32" idx="3"/>
            </p:cNvCxnSpPr>
            <p:nvPr/>
          </p:nvCxnSpPr>
          <p:spPr>
            <a:xfrm flipH="1">
              <a:off x="637756" y="6294154"/>
              <a:ext cx="412708" cy="36962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8205043" y="1167867"/>
              <a:ext cx="78454" cy="374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endCxn id="24" idx="0"/>
            </p:cNvCxnSpPr>
            <p:nvPr/>
          </p:nvCxnSpPr>
          <p:spPr>
            <a:xfrm flipH="1">
              <a:off x="3945673" y="3913288"/>
              <a:ext cx="14871" cy="7862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9" name="Content Placeholder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40842" y="4282627"/>
              <a:ext cx="1079426" cy="1079426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68" y="2577483"/>
              <a:ext cx="1611317" cy="1611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8656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4" name="Rectangle 52"/>
          <p:cNvSpPr>
            <a:spLocks/>
          </p:cNvSpPr>
          <p:nvPr/>
        </p:nvSpPr>
        <p:spPr bwMode="auto">
          <a:xfrm>
            <a:off x="5324279" y="4653105"/>
            <a:ext cx="26540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700"/>
              </a:spcBef>
            </a:pPr>
            <a:r>
              <a:rPr lang="en-US" sz="24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0   1   0   1</a:t>
            </a:r>
          </a:p>
          <a:p>
            <a:pPr marL="39688">
              <a:spcBef>
                <a:spcPts val="700"/>
              </a:spcBef>
            </a:pPr>
            <a:r>
              <a:rPr lang="en-US" sz="24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0   0   1   0</a:t>
            </a:r>
          </a:p>
          <a:p>
            <a:pPr marL="39688">
              <a:spcBef>
                <a:spcPts val="700"/>
              </a:spcBef>
            </a:pPr>
            <a:r>
              <a:rPr lang="en-US" sz="24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0   0   0   0</a:t>
            </a:r>
          </a:p>
          <a:p>
            <a:pPr marL="39688">
              <a:spcBef>
                <a:spcPts val="700"/>
              </a:spcBef>
            </a:pPr>
            <a:r>
              <a:rPr lang="en-US" sz="2400" b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0   1   1   0</a:t>
            </a:r>
          </a:p>
        </p:txBody>
      </p:sp>
      <p:grpSp>
        <p:nvGrpSpPr>
          <p:cNvPr id="52227" name="Group 1"/>
          <p:cNvGrpSpPr>
            <a:grpSpLocks/>
          </p:cNvGrpSpPr>
          <p:nvPr/>
        </p:nvGrpSpPr>
        <p:grpSpPr bwMode="auto">
          <a:xfrm>
            <a:off x="1619252" y="4146600"/>
            <a:ext cx="2527328" cy="2157413"/>
            <a:chOff x="1" y="0"/>
            <a:chExt cx="1591" cy="1359"/>
          </a:xfrm>
        </p:grpSpPr>
        <p:sp>
          <p:nvSpPr>
            <p:cNvPr id="52262" name="Rectangle 2"/>
            <p:cNvSpPr>
              <a:spLocks/>
            </p:cNvSpPr>
            <p:nvPr/>
          </p:nvSpPr>
          <p:spPr bwMode="auto">
            <a:xfrm>
              <a:off x="649" y="1127"/>
              <a:ext cx="299" cy="232"/>
            </a:xfrm>
            <a:prstGeom prst="rect">
              <a:avLst/>
            </a:prstGeom>
            <a:solidFill>
              <a:srgbClr val="9900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3" name="Oval 3"/>
            <p:cNvSpPr>
              <a:spLocks/>
            </p:cNvSpPr>
            <p:nvPr/>
          </p:nvSpPr>
          <p:spPr bwMode="auto">
            <a:xfrm>
              <a:off x="824" y="1182"/>
              <a:ext cx="56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4" name="Rectangle 4"/>
            <p:cNvSpPr>
              <a:spLocks/>
            </p:cNvSpPr>
            <p:nvPr/>
          </p:nvSpPr>
          <p:spPr bwMode="auto">
            <a:xfrm>
              <a:off x="1285" y="1127"/>
              <a:ext cx="307" cy="232"/>
            </a:xfrm>
            <a:prstGeom prst="rect">
              <a:avLst/>
            </a:prstGeom>
            <a:solidFill>
              <a:srgbClr val="9900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5" name="Line 5"/>
            <p:cNvSpPr>
              <a:spLocks noChangeShapeType="1"/>
            </p:cNvSpPr>
            <p:nvPr/>
          </p:nvSpPr>
          <p:spPr bwMode="auto">
            <a:xfrm>
              <a:off x="886" y="1222"/>
              <a:ext cx="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6" name="Rectangle 6"/>
            <p:cNvSpPr>
              <a:spLocks/>
            </p:cNvSpPr>
            <p:nvPr/>
          </p:nvSpPr>
          <p:spPr bwMode="auto">
            <a:xfrm>
              <a:off x="633" y="14"/>
              <a:ext cx="315" cy="233"/>
            </a:xfrm>
            <a:prstGeom prst="rect">
              <a:avLst/>
            </a:prstGeom>
            <a:solidFill>
              <a:srgbClr val="9900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7" name="Rectangle 7"/>
            <p:cNvSpPr>
              <a:spLocks/>
            </p:cNvSpPr>
            <p:nvPr/>
          </p:nvSpPr>
          <p:spPr bwMode="auto">
            <a:xfrm>
              <a:off x="1268" y="14"/>
              <a:ext cx="324" cy="233"/>
            </a:xfrm>
            <a:prstGeom prst="rect">
              <a:avLst/>
            </a:prstGeom>
            <a:solidFill>
              <a:srgbClr val="9900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8" name="Line 8"/>
            <p:cNvSpPr>
              <a:spLocks noChangeShapeType="1"/>
            </p:cNvSpPr>
            <p:nvPr/>
          </p:nvSpPr>
          <p:spPr bwMode="auto">
            <a:xfrm>
              <a:off x="879" y="96"/>
              <a:ext cx="383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9" name="Rectangle 9"/>
            <p:cNvSpPr>
              <a:spLocks/>
            </p:cNvSpPr>
            <p:nvPr/>
          </p:nvSpPr>
          <p:spPr bwMode="auto">
            <a:xfrm>
              <a:off x="623" y="377"/>
              <a:ext cx="325" cy="220"/>
            </a:xfrm>
            <a:prstGeom prst="rect">
              <a:avLst/>
            </a:prstGeom>
            <a:solidFill>
              <a:srgbClr val="9900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70" name="Rectangle 10"/>
            <p:cNvSpPr>
              <a:spLocks/>
            </p:cNvSpPr>
            <p:nvPr/>
          </p:nvSpPr>
          <p:spPr bwMode="auto">
            <a:xfrm>
              <a:off x="671" y="1093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2</a:t>
              </a:r>
            </a:p>
          </p:txBody>
        </p:sp>
        <p:sp>
          <p:nvSpPr>
            <p:cNvPr id="52271" name="Rectangle 11"/>
            <p:cNvSpPr>
              <a:spLocks/>
            </p:cNvSpPr>
            <p:nvPr/>
          </p:nvSpPr>
          <p:spPr bwMode="auto">
            <a:xfrm>
              <a:off x="1305" y="1114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3</a:t>
              </a:r>
            </a:p>
          </p:txBody>
        </p:sp>
        <p:sp>
          <p:nvSpPr>
            <p:cNvPr id="52272" name="Rectangle 12"/>
            <p:cNvSpPr>
              <a:spLocks/>
            </p:cNvSpPr>
            <p:nvPr/>
          </p:nvSpPr>
          <p:spPr bwMode="auto">
            <a:xfrm>
              <a:off x="658" y="0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2</a:t>
              </a:r>
            </a:p>
          </p:txBody>
        </p:sp>
        <p:sp>
          <p:nvSpPr>
            <p:cNvPr id="52273" name="Rectangle 13"/>
            <p:cNvSpPr>
              <a:spLocks/>
            </p:cNvSpPr>
            <p:nvPr/>
          </p:nvSpPr>
          <p:spPr bwMode="auto">
            <a:xfrm>
              <a:off x="1277" y="1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4</a:t>
              </a:r>
            </a:p>
          </p:txBody>
        </p:sp>
        <p:sp>
          <p:nvSpPr>
            <p:cNvPr id="52274" name="Rectangle 14"/>
            <p:cNvSpPr>
              <a:spLocks/>
            </p:cNvSpPr>
            <p:nvPr/>
          </p:nvSpPr>
          <p:spPr bwMode="auto">
            <a:xfrm>
              <a:off x="675" y="364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3</a:t>
              </a:r>
            </a:p>
          </p:txBody>
        </p:sp>
        <p:sp>
          <p:nvSpPr>
            <p:cNvPr id="36915" name="Rectangle 15"/>
            <p:cNvSpPr>
              <a:spLocks/>
            </p:cNvSpPr>
            <p:nvPr/>
          </p:nvSpPr>
          <p:spPr bwMode="auto">
            <a:xfrm>
              <a:off x="2" y="10"/>
              <a:ext cx="389" cy="21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2276" name="Rectangle 16"/>
            <p:cNvSpPr>
              <a:spLocks/>
            </p:cNvSpPr>
            <p:nvPr/>
          </p:nvSpPr>
          <p:spPr bwMode="auto">
            <a:xfrm flipH="1">
              <a:off x="2" y="14"/>
              <a:ext cx="2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1</a:t>
              </a:r>
            </a:p>
          </p:txBody>
        </p:sp>
        <p:sp>
          <p:nvSpPr>
            <p:cNvPr id="36918" name="Rectangle 18"/>
            <p:cNvSpPr>
              <a:spLocks/>
            </p:cNvSpPr>
            <p:nvPr/>
          </p:nvSpPr>
          <p:spPr bwMode="auto">
            <a:xfrm>
              <a:off x="1" y="373"/>
              <a:ext cx="361" cy="22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78" name="Rectangle 19"/>
            <p:cNvSpPr>
              <a:spLocks/>
            </p:cNvSpPr>
            <p:nvPr/>
          </p:nvSpPr>
          <p:spPr bwMode="auto">
            <a:xfrm>
              <a:off x="11" y="364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2</a:t>
              </a:r>
            </a:p>
          </p:txBody>
        </p:sp>
        <p:sp>
          <p:nvSpPr>
            <p:cNvPr id="36920" name="Rectangle 20"/>
            <p:cNvSpPr>
              <a:spLocks/>
            </p:cNvSpPr>
            <p:nvPr/>
          </p:nvSpPr>
          <p:spPr bwMode="auto">
            <a:xfrm>
              <a:off x="2" y="756"/>
              <a:ext cx="389" cy="22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2280" name="Rectangle 21"/>
            <p:cNvSpPr>
              <a:spLocks/>
            </p:cNvSpPr>
            <p:nvPr/>
          </p:nvSpPr>
          <p:spPr bwMode="auto">
            <a:xfrm>
              <a:off x="12" y="747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3</a:t>
              </a:r>
            </a:p>
          </p:txBody>
        </p:sp>
        <p:sp>
          <p:nvSpPr>
            <p:cNvPr id="36922" name="Rectangle 22"/>
            <p:cNvSpPr>
              <a:spLocks/>
            </p:cNvSpPr>
            <p:nvPr/>
          </p:nvSpPr>
          <p:spPr bwMode="auto">
            <a:xfrm>
              <a:off x="2" y="1123"/>
              <a:ext cx="389" cy="22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2" name="Rectangle 23"/>
            <p:cNvSpPr>
              <a:spLocks/>
            </p:cNvSpPr>
            <p:nvPr/>
          </p:nvSpPr>
          <p:spPr bwMode="auto">
            <a:xfrm>
              <a:off x="12" y="1114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4</a:t>
              </a:r>
            </a:p>
          </p:txBody>
        </p:sp>
        <p:sp>
          <p:nvSpPr>
            <p:cNvPr id="52283" name="Oval 26"/>
            <p:cNvSpPr>
              <a:spLocks/>
            </p:cNvSpPr>
            <p:nvPr/>
          </p:nvSpPr>
          <p:spPr bwMode="auto">
            <a:xfrm>
              <a:off x="306" y="1182"/>
              <a:ext cx="56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4" name="Line 27"/>
            <p:cNvSpPr>
              <a:spLocks noChangeShapeType="1"/>
            </p:cNvSpPr>
            <p:nvPr/>
          </p:nvSpPr>
          <p:spPr bwMode="auto">
            <a:xfrm>
              <a:off x="362" y="1210"/>
              <a:ext cx="287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5" name="Line 28"/>
            <p:cNvSpPr>
              <a:spLocks noChangeShapeType="1"/>
            </p:cNvSpPr>
            <p:nvPr/>
          </p:nvSpPr>
          <p:spPr bwMode="auto">
            <a:xfrm>
              <a:off x="345" y="96"/>
              <a:ext cx="2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6" name="Oval 29"/>
            <p:cNvSpPr>
              <a:spLocks/>
            </p:cNvSpPr>
            <p:nvPr/>
          </p:nvSpPr>
          <p:spPr bwMode="auto">
            <a:xfrm>
              <a:off x="823" y="68"/>
              <a:ext cx="56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7" name="Line 30"/>
            <p:cNvSpPr>
              <a:spLocks noChangeShapeType="1"/>
            </p:cNvSpPr>
            <p:nvPr/>
          </p:nvSpPr>
          <p:spPr bwMode="auto">
            <a:xfrm>
              <a:off x="340" y="460"/>
              <a:ext cx="2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8" name="Oval 34"/>
            <p:cNvSpPr>
              <a:spLocks/>
            </p:cNvSpPr>
            <p:nvPr/>
          </p:nvSpPr>
          <p:spPr bwMode="auto">
            <a:xfrm>
              <a:off x="289" y="68"/>
              <a:ext cx="56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9" name="Oval 35"/>
            <p:cNvSpPr>
              <a:spLocks/>
            </p:cNvSpPr>
            <p:nvPr/>
          </p:nvSpPr>
          <p:spPr bwMode="auto">
            <a:xfrm>
              <a:off x="284" y="432"/>
              <a:ext cx="56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52245" name="Rectangle 53"/>
          <p:cNvSpPr>
            <a:spLocks/>
          </p:cNvSpPr>
          <p:nvPr/>
        </p:nvSpPr>
        <p:spPr bwMode="auto">
          <a:xfrm>
            <a:off x="4973372" y="3963822"/>
            <a:ext cx="3610506" cy="283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lnSpc>
                <a:spcPct val="160000"/>
              </a:lnSpc>
              <a:spcBef>
                <a:spcPts val="700"/>
              </a:spcBef>
            </a:pPr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    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   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   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3</a:t>
            </a:r>
            <a:r>
              <a:rPr lang="en-US" sz="2400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   </a:t>
            </a:r>
            <a:r>
              <a:rPr lang="en-US" sz="24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4</a:t>
            </a:r>
          </a:p>
          <a:p>
            <a:pPr marL="39688">
              <a:spcBef>
                <a:spcPts val="700"/>
              </a:spcBef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1</a:t>
            </a:r>
          </a:p>
          <a:p>
            <a:pPr marL="39688">
              <a:spcBef>
                <a:spcPts val="700"/>
              </a:spcBef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2</a:t>
            </a:r>
          </a:p>
          <a:p>
            <a:pPr marL="39688">
              <a:spcBef>
                <a:spcPts val="700"/>
              </a:spcBef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3</a:t>
            </a:r>
          </a:p>
          <a:p>
            <a:pPr marL="39688">
              <a:spcBef>
                <a:spcPts val="700"/>
              </a:spcBef>
            </a:pPr>
            <a:r>
              <a:rPr lang="en-US" sz="24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4</a:t>
            </a:r>
          </a:p>
        </p:txBody>
      </p:sp>
      <p:sp>
        <p:nvSpPr>
          <p:cNvPr id="52246" name="Rectangle 55"/>
          <p:cNvSpPr>
            <a:spLocks/>
          </p:cNvSpPr>
          <p:nvPr/>
        </p:nvSpPr>
        <p:spPr bwMode="auto">
          <a:xfrm>
            <a:off x="1904382" y="3534478"/>
            <a:ext cx="1809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16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Adjacency List</a:t>
            </a:r>
          </a:p>
        </p:txBody>
      </p:sp>
      <p:sp>
        <p:nvSpPr>
          <p:cNvPr id="52247" name="Rectangle 56"/>
          <p:cNvSpPr>
            <a:spLocks/>
          </p:cNvSpPr>
          <p:nvPr/>
        </p:nvSpPr>
        <p:spPr bwMode="auto">
          <a:xfrm>
            <a:off x="5214484" y="3534478"/>
            <a:ext cx="22108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16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Adjacency Matrix</a:t>
            </a:r>
          </a:p>
        </p:txBody>
      </p:sp>
      <p:grpSp>
        <p:nvGrpSpPr>
          <p:cNvPr id="52248" name="Group 71"/>
          <p:cNvGrpSpPr>
            <a:grpSpLocks/>
          </p:cNvGrpSpPr>
          <p:nvPr/>
        </p:nvGrpSpPr>
        <p:grpSpPr bwMode="auto">
          <a:xfrm>
            <a:off x="3581400" y="1665988"/>
            <a:ext cx="2167978" cy="1763012"/>
            <a:chOff x="3694151" y="1815052"/>
            <a:chExt cx="1615489" cy="1272561"/>
          </a:xfrm>
        </p:grpSpPr>
        <p:sp>
          <p:nvSpPr>
            <p:cNvPr id="52249" name="Oval 57"/>
            <p:cNvSpPr>
              <a:spLocks/>
            </p:cNvSpPr>
            <p:nvPr/>
          </p:nvSpPr>
          <p:spPr bwMode="auto">
            <a:xfrm>
              <a:off x="3948113" y="2024063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600">
                <a:solidFill>
                  <a:srgbClr val="FFC000"/>
                </a:solidFill>
              </a:endParaRPr>
            </a:p>
          </p:txBody>
        </p:sp>
        <p:sp>
          <p:nvSpPr>
            <p:cNvPr id="52250" name="Oval 58"/>
            <p:cNvSpPr>
              <a:spLocks/>
            </p:cNvSpPr>
            <p:nvPr/>
          </p:nvSpPr>
          <p:spPr bwMode="auto">
            <a:xfrm>
              <a:off x="4935538" y="2024063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600">
                <a:solidFill>
                  <a:srgbClr val="FFC000"/>
                </a:solidFill>
              </a:endParaRPr>
            </a:p>
          </p:txBody>
        </p:sp>
        <p:sp>
          <p:nvSpPr>
            <p:cNvPr id="52251" name="Oval 59"/>
            <p:cNvSpPr>
              <a:spLocks/>
            </p:cNvSpPr>
            <p:nvPr/>
          </p:nvSpPr>
          <p:spPr bwMode="auto">
            <a:xfrm>
              <a:off x="3949700" y="2819400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600">
                <a:solidFill>
                  <a:srgbClr val="FFC000"/>
                </a:solidFill>
              </a:endParaRPr>
            </a:p>
          </p:txBody>
        </p:sp>
        <p:sp>
          <p:nvSpPr>
            <p:cNvPr id="52252" name="Oval 60"/>
            <p:cNvSpPr>
              <a:spLocks/>
            </p:cNvSpPr>
            <p:nvPr/>
          </p:nvSpPr>
          <p:spPr bwMode="auto">
            <a:xfrm>
              <a:off x="4935538" y="282098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600">
                <a:solidFill>
                  <a:srgbClr val="FFC000"/>
                </a:solidFill>
              </a:endParaRPr>
            </a:p>
          </p:txBody>
        </p:sp>
        <p:sp>
          <p:nvSpPr>
            <p:cNvPr id="52253" name="AutoShape 61"/>
            <p:cNvSpPr>
              <a:spLocks/>
            </p:cNvSpPr>
            <p:nvPr/>
          </p:nvSpPr>
          <p:spPr bwMode="auto">
            <a:xfrm rot="10800000" flipH="1">
              <a:off x="4025900" y="2112963"/>
              <a:ext cx="909638" cy="719137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54" name="Line 62"/>
            <p:cNvSpPr>
              <a:spLocks noChangeShapeType="1"/>
            </p:cNvSpPr>
            <p:nvPr/>
          </p:nvSpPr>
          <p:spPr bwMode="auto">
            <a:xfrm>
              <a:off x="4037013" y="2068513"/>
              <a:ext cx="898525" cy="158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Line 63"/>
            <p:cNvSpPr>
              <a:spLocks noChangeShapeType="1"/>
            </p:cNvSpPr>
            <p:nvPr/>
          </p:nvSpPr>
          <p:spPr bwMode="auto">
            <a:xfrm>
              <a:off x="3992563" y="2112963"/>
              <a:ext cx="1587" cy="70643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6" name="Line 64"/>
            <p:cNvSpPr>
              <a:spLocks noChangeShapeType="1"/>
            </p:cNvSpPr>
            <p:nvPr/>
          </p:nvSpPr>
          <p:spPr bwMode="auto">
            <a:xfrm>
              <a:off x="4038600" y="2863850"/>
              <a:ext cx="896938" cy="15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7" name="Line 65"/>
            <p:cNvSpPr>
              <a:spLocks noChangeShapeType="1"/>
            </p:cNvSpPr>
            <p:nvPr/>
          </p:nvSpPr>
          <p:spPr bwMode="auto">
            <a:xfrm>
              <a:off x="4979988" y="2112963"/>
              <a:ext cx="1587" cy="70802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8" name="Rectangle 66"/>
            <p:cNvSpPr>
              <a:spLocks/>
            </p:cNvSpPr>
            <p:nvPr/>
          </p:nvSpPr>
          <p:spPr bwMode="auto">
            <a:xfrm>
              <a:off x="3727296" y="1815052"/>
              <a:ext cx="95347" cy="35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40639" bIns="0">
              <a:spAutoFit/>
            </a:bodyPr>
            <a:lstStyle/>
            <a:p>
              <a:pPr marL="39688" algn="ctr">
                <a:spcBef>
                  <a:spcPts val="900"/>
                </a:spcBef>
              </a:pPr>
              <a:r>
                <a:rPr lang="en-US" sz="3200" b="1" dirty="0">
                  <a:solidFill>
                    <a:srgbClr val="0000FF"/>
                  </a:solidFill>
                  <a:latin typeface="Courier New" charset="0"/>
                  <a:cs typeface="Courier New" charset="0"/>
                  <a:sym typeface="Courier New" charset="0"/>
                </a:rPr>
                <a:t>1</a:t>
              </a:r>
            </a:p>
          </p:txBody>
        </p:sp>
        <p:sp>
          <p:nvSpPr>
            <p:cNvPr id="52259" name="Rectangle 67"/>
            <p:cNvSpPr>
              <a:spLocks/>
            </p:cNvSpPr>
            <p:nvPr/>
          </p:nvSpPr>
          <p:spPr bwMode="auto">
            <a:xfrm>
              <a:off x="5095558" y="1816249"/>
              <a:ext cx="214082" cy="35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900"/>
                </a:spcBef>
              </a:pPr>
              <a:r>
                <a:rPr lang="en-US" sz="3200" b="1" dirty="0">
                  <a:solidFill>
                    <a:srgbClr val="0000FF"/>
                  </a:solidFill>
                  <a:latin typeface="Courier New" charset="0"/>
                  <a:cs typeface="Courier New" charset="0"/>
                  <a:sym typeface="Courier New" charset="0"/>
                </a:rPr>
                <a:t>2</a:t>
              </a:r>
            </a:p>
          </p:txBody>
        </p:sp>
        <p:sp>
          <p:nvSpPr>
            <p:cNvPr id="52260" name="Rectangle 68"/>
            <p:cNvSpPr>
              <a:spLocks/>
            </p:cNvSpPr>
            <p:nvPr/>
          </p:nvSpPr>
          <p:spPr bwMode="auto">
            <a:xfrm>
              <a:off x="5095557" y="2730574"/>
              <a:ext cx="214082" cy="35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900"/>
                </a:spcBef>
              </a:pPr>
              <a:r>
                <a:rPr lang="en-US" sz="3200" b="1" dirty="0">
                  <a:solidFill>
                    <a:srgbClr val="0000FF"/>
                  </a:solidFill>
                  <a:latin typeface="Courier New" charset="0"/>
                  <a:cs typeface="Courier New" charset="0"/>
                  <a:sym typeface="Courier New" charset="0"/>
                </a:rPr>
                <a:t>3</a:t>
              </a:r>
            </a:p>
          </p:txBody>
        </p:sp>
        <p:sp>
          <p:nvSpPr>
            <p:cNvPr id="52261" name="Rectangle 69"/>
            <p:cNvSpPr>
              <a:spLocks/>
            </p:cNvSpPr>
            <p:nvPr/>
          </p:nvSpPr>
          <p:spPr bwMode="auto">
            <a:xfrm>
              <a:off x="3694151" y="2732162"/>
              <a:ext cx="214082" cy="35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900"/>
                </a:spcBef>
              </a:pPr>
              <a:r>
                <a:rPr lang="en-US" sz="3200" b="1" dirty="0">
                  <a:solidFill>
                    <a:srgbClr val="0000FF"/>
                  </a:solidFill>
                  <a:latin typeface="Courier New" charset="0"/>
                  <a:cs typeface="Courier New" charset="0"/>
                  <a:sym typeface="Courier New" charset="0"/>
                </a:rPr>
                <a:t>4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5288470" y="4654542"/>
            <a:ext cx="248440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324279" y="5119755"/>
            <a:ext cx="248440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324279" y="5528661"/>
            <a:ext cx="248440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324279" y="6025056"/>
            <a:ext cx="248440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324279" y="6465072"/>
            <a:ext cx="248440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310008" y="4653105"/>
            <a:ext cx="18631" cy="181196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518446" y="4681976"/>
            <a:ext cx="18631" cy="181196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833664" y="4641363"/>
            <a:ext cx="18631" cy="181196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251369" y="4666063"/>
            <a:ext cx="18631" cy="181196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820189" y="4641363"/>
            <a:ext cx="18631" cy="181196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Graphs</a:t>
            </a:r>
          </a:p>
        </p:txBody>
      </p:sp>
    </p:spTree>
    <p:extLst>
      <p:ext uri="{BB962C8B-B14F-4D97-AF65-F5344CB8AC3E}">
        <p14:creationId xmlns:p14="http://schemas.microsoft.com/office/powerpoint/2010/main" val="79680020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20CADE-2585-4842-93DD-038AD9BA42F9}"/>
              </a:ext>
            </a:extLst>
          </p:cNvPr>
          <p:cNvSpPr/>
          <p:nvPr/>
        </p:nvSpPr>
        <p:spPr>
          <a:xfrm>
            <a:off x="152400" y="152400"/>
            <a:ext cx="8915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Menlo" panose="020B0609030804020204" pitchFamily="49" charset="0"/>
            </a:endParaRPr>
          </a:p>
          <a:p>
            <a:endParaRPr lang="en-US" sz="2000" b="1" dirty="0">
              <a:solidFill>
                <a:srgbClr val="931A68"/>
              </a:solidFill>
              <a:latin typeface="Menlo" panose="020B0609030804020204" pitchFamily="49" charset="0"/>
            </a:endParaRPr>
          </a:p>
          <a:p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public</a:t>
            </a:r>
            <a:r>
              <a:rPr lang="en-US" sz="2000" dirty="0">
                <a:latin typeface="Menlo" panose="020B0609030804020204" pitchFamily="49" charset="0"/>
              </a:rPr>
              <a:t> </a:t>
            </a:r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interface</a:t>
            </a:r>
            <a:r>
              <a:rPr lang="en-US" sz="2000" dirty="0">
                <a:latin typeface="Menlo" panose="020B0609030804020204" pitchFamily="49" charset="0"/>
              </a:rPr>
              <a:t> Graph {</a:t>
            </a:r>
            <a:endParaRPr lang="en-US" sz="2000" dirty="0">
              <a:solidFill>
                <a:srgbClr val="931A68"/>
              </a:solidFill>
              <a:latin typeface="Menlo" panose="020B0609030804020204" pitchFamily="49" charset="0"/>
            </a:endParaRPr>
          </a:p>
          <a:p>
            <a:endParaRPr lang="en-US" sz="2000" dirty="0">
              <a:solidFill>
                <a:srgbClr val="931A68"/>
              </a:solidFill>
              <a:latin typeface="Menlo" panose="020B0609030804020204" pitchFamily="49" charset="0"/>
            </a:endParaRPr>
          </a:p>
          <a:p>
            <a:r>
              <a:rPr lang="en-US" sz="2000" dirty="0">
                <a:solidFill>
                  <a:srgbClr val="931A68"/>
                </a:solidFill>
                <a:latin typeface="Menlo" panose="020B0609030804020204" pitchFamily="49" charset="0"/>
              </a:rPr>
              <a:t>   </a:t>
            </a:r>
            <a:r>
              <a:rPr lang="en-US" sz="2000" dirty="0">
                <a:solidFill>
                  <a:srgbClr val="4F76CB"/>
                </a:solidFill>
                <a:latin typeface="Menlo" panose="020B0609030804020204" pitchFamily="49" charset="0"/>
              </a:rPr>
              <a:t>/** Return the number of nodes in the graph */</a:t>
            </a:r>
          </a:p>
          <a:p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   public</a:t>
            </a:r>
            <a:r>
              <a:rPr lang="en-US" sz="2000" dirty="0">
                <a:latin typeface="Menlo" panose="020B0609030804020204" pitchFamily="49" charset="0"/>
              </a:rPr>
              <a:t> </a:t>
            </a:r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int</a:t>
            </a:r>
            <a:r>
              <a:rPr lang="en-US" sz="2000" dirty="0">
                <a:latin typeface="Menlo" panose="020B0609030804020204" pitchFamily="49" charset="0"/>
              </a:rPr>
              <a:t> </a:t>
            </a:r>
            <a:r>
              <a:rPr lang="en-US" sz="2000" dirty="0" err="1">
                <a:latin typeface="Menlo" panose="020B0609030804020204" pitchFamily="49" charset="0"/>
              </a:rPr>
              <a:t>numNodes</a:t>
            </a:r>
            <a:r>
              <a:rPr lang="en-US" sz="2000" dirty="0">
                <a:latin typeface="Menlo" panose="020B0609030804020204" pitchFamily="49" charset="0"/>
              </a:rPr>
              <a:t>();</a:t>
            </a:r>
          </a:p>
          <a:p>
            <a:endParaRPr lang="en-US" sz="2000" dirty="0">
              <a:solidFill>
                <a:srgbClr val="4F76CB"/>
              </a:solidFill>
              <a:latin typeface="Menlo" panose="020B0609030804020204" pitchFamily="49" charset="0"/>
            </a:endParaRPr>
          </a:p>
          <a:p>
            <a:r>
              <a:rPr lang="en-US" sz="2000" dirty="0">
                <a:solidFill>
                  <a:srgbClr val="4F76CB"/>
                </a:solidFill>
                <a:latin typeface="Menlo" panose="020B0609030804020204" pitchFamily="49" charset="0"/>
              </a:rPr>
              <a:t>   /** Return a list of edges in the graph */</a:t>
            </a:r>
          </a:p>
          <a:p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   public</a:t>
            </a:r>
            <a:r>
              <a:rPr lang="en-US" sz="2000" dirty="0">
                <a:latin typeface="Menlo" panose="020B0609030804020204" pitchFamily="49" charset="0"/>
              </a:rPr>
              <a:t> List&lt;Pair&gt; </a:t>
            </a:r>
            <a:r>
              <a:rPr lang="en-US" sz="2000" dirty="0" err="1">
                <a:latin typeface="Menlo" panose="020B0609030804020204" pitchFamily="49" charset="0"/>
              </a:rPr>
              <a:t>getEdges</a:t>
            </a:r>
            <a:r>
              <a:rPr lang="en-US" sz="2000" dirty="0">
                <a:latin typeface="Menlo" panose="020B0609030804020204" pitchFamily="49" charset="0"/>
              </a:rPr>
              <a:t>();</a:t>
            </a:r>
          </a:p>
          <a:p>
            <a:endParaRPr lang="en-US" sz="2000" dirty="0">
              <a:solidFill>
                <a:srgbClr val="4F76CB"/>
              </a:solidFill>
              <a:latin typeface="Menlo" panose="020B0609030804020204" pitchFamily="49" charset="0"/>
            </a:endParaRPr>
          </a:p>
          <a:p>
            <a:r>
              <a:rPr lang="en-US" sz="2000" dirty="0">
                <a:solidFill>
                  <a:srgbClr val="4F76CB"/>
                </a:solidFill>
                <a:latin typeface="Menlo" panose="020B0609030804020204" pitchFamily="49" charset="0"/>
              </a:rPr>
              <a:t>   /** Check whether an edge exists */</a:t>
            </a:r>
          </a:p>
          <a:p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   public</a:t>
            </a:r>
            <a:r>
              <a:rPr lang="en-US" sz="2000" dirty="0">
                <a:latin typeface="Menlo" panose="020B0609030804020204" pitchFamily="49" charset="0"/>
              </a:rPr>
              <a:t> </a:t>
            </a:r>
            <a:r>
              <a:rPr lang="en-US" sz="2000" b="1" dirty="0" err="1">
                <a:solidFill>
                  <a:srgbClr val="931A68"/>
                </a:solidFill>
                <a:latin typeface="Menlo" panose="020B0609030804020204" pitchFamily="49" charset="0"/>
              </a:rPr>
              <a:t>boolean</a:t>
            </a:r>
            <a:r>
              <a:rPr lang="en-US" sz="2000" dirty="0">
                <a:latin typeface="Menlo" panose="020B0609030804020204" pitchFamily="49" charset="0"/>
              </a:rPr>
              <a:t> </a:t>
            </a:r>
            <a:r>
              <a:rPr lang="en-US" sz="2000" dirty="0" err="1">
                <a:latin typeface="Menlo" panose="020B0609030804020204" pitchFamily="49" charset="0"/>
              </a:rPr>
              <a:t>hasEdge</a:t>
            </a:r>
            <a:r>
              <a:rPr lang="en-US" sz="2000" dirty="0">
                <a:latin typeface="Menlo" panose="020B0609030804020204" pitchFamily="49" charset="0"/>
              </a:rPr>
              <a:t>(</a:t>
            </a:r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int</a:t>
            </a:r>
            <a:r>
              <a:rPr lang="en-US" sz="2000" dirty="0"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7E504F"/>
                </a:solidFill>
                <a:latin typeface="Menlo" panose="020B0609030804020204" pitchFamily="49" charset="0"/>
              </a:rPr>
              <a:t>u</a:t>
            </a:r>
            <a:r>
              <a:rPr lang="en-US" sz="2000" dirty="0">
                <a:latin typeface="Menlo" panose="020B0609030804020204" pitchFamily="49" charset="0"/>
              </a:rPr>
              <a:t>, </a:t>
            </a:r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int</a:t>
            </a:r>
            <a:r>
              <a:rPr lang="en-US" sz="2000" dirty="0"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7E504F"/>
                </a:solidFill>
                <a:latin typeface="Menlo" panose="020B0609030804020204" pitchFamily="49" charset="0"/>
              </a:rPr>
              <a:t>v</a:t>
            </a:r>
            <a:r>
              <a:rPr lang="en-US" sz="2000" dirty="0">
                <a:latin typeface="Menlo" panose="020B0609030804020204" pitchFamily="49" charset="0"/>
              </a:rPr>
              <a:t>);</a:t>
            </a:r>
          </a:p>
          <a:p>
            <a:endParaRPr lang="en-US" sz="2000" dirty="0">
              <a:solidFill>
                <a:srgbClr val="4F76CB"/>
              </a:solidFill>
              <a:latin typeface="Menlo" panose="020B0609030804020204" pitchFamily="49" charset="0"/>
            </a:endParaRPr>
          </a:p>
          <a:p>
            <a:r>
              <a:rPr lang="en-US" sz="2000" dirty="0">
                <a:solidFill>
                  <a:srgbClr val="4F76CB"/>
                </a:solidFill>
                <a:latin typeface="Menlo" panose="020B0609030804020204" pitchFamily="49" charset="0"/>
              </a:rPr>
              <a:t>   /** Return a list of neighbors of n.</a:t>
            </a:r>
          </a:p>
          <a:p>
            <a:r>
              <a:rPr lang="en-US" sz="2000" dirty="0">
                <a:solidFill>
                  <a:srgbClr val="4F76CB"/>
                </a:solidFill>
                <a:latin typeface="Menlo" panose="020B0609030804020204" pitchFamily="49" charset="0"/>
              </a:rPr>
              <a:t>   * Precondition: 0 </a:t>
            </a:r>
            <a:r>
              <a:rPr lang="en-US" sz="2000" dirty="0">
                <a:solidFill>
                  <a:srgbClr val="9293AF"/>
                </a:solidFill>
                <a:latin typeface="Menlo" panose="020B0609030804020204" pitchFamily="49" charset="0"/>
              </a:rPr>
              <a:t>&lt;</a:t>
            </a:r>
            <a:r>
              <a:rPr lang="en-US" sz="2000" dirty="0">
                <a:solidFill>
                  <a:srgbClr val="4F76CB"/>
                </a:solidFill>
                <a:latin typeface="Menlo" panose="020B0609030804020204" pitchFamily="49" charset="0"/>
              </a:rPr>
              <a:t>= n </a:t>
            </a:r>
            <a:r>
              <a:rPr lang="en-US" sz="2000" dirty="0">
                <a:solidFill>
                  <a:srgbClr val="9293AF"/>
                </a:solidFill>
                <a:latin typeface="Menlo" panose="020B0609030804020204" pitchFamily="49" charset="0"/>
              </a:rPr>
              <a:t>&lt;</a:t>
            </a:r>
            <a:r>
              <a:rPr lang="en-US" sz="2000" dirty="0">
                <a:solidFill>
                  <a:srgbClr val="4F76CB"/>
                </a:solidFill>
                <a:latin typeface="Menlo" panose="020B0609030804020204" pitchFamily="49" charset="0"/>
              </a:rPr>
              <a:t> number of nodes */</a:t>
            </a:r>
          </a:p>
          <a:p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   public</a:t>
            </a:r>
            <a:r>
              <a:rPr lang="en-US" sz="2000" dirty="0">
                <a:latin typeface="Menlo" panose="020B0609030804020204" pitchFamily="49" charset="0"/>
              </a:rPr>
              <a:t> List&lt;Integer&gt; </a:t>
            </a:r>
            <a:r>
              <a:rPr lang="en-US" sz="2000" dirty="0" err="1">
                <a:latin typeface="Menlo" panose="020B0609030804020204" pitchFamily="49" charset="0"/>
              </a:rPr>
              <a:t>getNeighbors</a:t>
            </a:r>
            <a:r>
              <a:rPr lang="en-US" sz="2000" dirty="0">
                <a:latin typeface="Menlo" panose="020B0609030804020204" pitchFamily="49" charset="0"/>
              </a:rPr>
              <a:t>(</a:t>
            </a:r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int</a:t>
            </a:r>
            <a:r>
              <a:rPr lang="en-US" sz="2000" dirty="0"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7E504F"/>
                </a:solidFill>
                <a:latin typeface="Menlo" panose="020B0609030804020204" pitchFamily="49" charset="0"/>
              </a:rPr>
              <a:t>n</a:t>
            </a:r>
            <a:r>
              <a:rPr lang="en-US" sz="2000" dirty="0">
                <a:latin typeface="Menlo" panose="020B0609030804020204" pitchFamily="49" charset="0"/>
              </a:rPr>
              <a:t>);</a:t>
            </a:r>
          </a:p>
          <a:p>
            <a:endParaRPr lang="en-US" sz="2000" dirty="0">
              <a:solidFill>
                <a:srgbClr val="4F76CB"/>
              </a:solidFill>
              <a:latin typeface="Menlo" panose="020B0609030804020204" pitchFamily="49" charset="0"/>
            </a:endParaRPr>
          </a:p>
          <a:p>
            <a:r>
              <a:rPr lang="en-US" sz="2000" dirty="0">
                <a:solidFill>
                  <a:srgbClr val="4F76CB"/>
                </a:solidFill>
                <a:latin typeface="Menlo" panose="020B0609030804020204" pitchFamily="49" charset="0"/>
              </a:rPr>
              <a:t>   /** Print the graph.</a:t>
            </a:r>
          </a:p>
          <a:p>
            <a:r>
              <a:rPr lang="en-US" sz="2000" dirty="0">
                <a:solidFill>
                  <a:srgbClr val="4F76CB"/>
                </a:solidFill>
                <a:latin typeface="Menlo" panose="020B0609030804020204" pitchFamily="49" charset="0"/>
              </a:rPr>
              <a:t>   * Precondition: the graph has </a:t>
            </a:r>
            <a:r>
              <a:rPr lang="en-US" sz="2000" dirty="0">
                <a:solidFill>
                  <a:srgbClr val="9293AF"/>
                </a:solidFill>
                <a:latin typeface="Menlo" panose="020B0609030804020204" pitchFamily="49" charset="0"/>
              </a:rPr>
              <a:t>&lt;</a:t>
            </a:r>
            <a:r>
              <a:rPr lang="en-US" sz="2000" dirty="0">
                <a:solidFill>
                  <a:srgbClr val="4F76CB"/>
                </a:solidFill>
                <a:latin typeface="Menlo" panose="020B0609030804020204" pitchFamily="49" charset="0"/>
              </a:rPr>
              <a:t> 100 nodes */</a:t>
            </a:r>
          </a:p>
          <a:p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   public</a:t>
            </a:r>
            <a:r>
              <a:rPr lang="en-US" sz="2000" dirty="0">
                <a:latin typeface="Menlo" panose="020B0609030804020204" pitchFamily="49" charset="0"/>
              </a:rPr>
              <a:t> </a:t>
            </a:r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void</a:t>
            </a:r>
            <a:r>
              <a:rPr lang="en-US" sz="2000" dirty="0">
                <a:latin typeface="Menlo" panose="020B0609030804020204" pitchFamily="49" charset="0"/>
              </a:rPr>
              <a:t> </a:t>
            </a:r>
            <a:r>
              <a:rPr lang="en-US" sz="2000" dirty="0" err="1">
                <a:latin typeface="Menlo" panose="020B0609030804020204" pitchFamily="49" charset="0"/>
              </a:rPr>
              <a:t>printGraph</a:t>
            </a:r>
            <a:r>
              <a:rPr lang="en-US" sz="2000" dirty="0">
                <a:latin typeface="Menlo" panose="020B0609030804020204" pitchFamily="49" charset="0"/>
              </a:rPr>
              <a:t>();</a:t>
            </a:r>
          </a:p>
          <a:p>
            <a:r>
              <a:rPr lang="en-US" sz="2000" dirty="0">
                <a:latin typeface="Menlo" panose="020B0609030804020204" pitchFamily="49" charset="0"/>
              </a:rPr>
              <a:t>}</a:t>
            </a:r>
            <a:endParaRPr lang="en-US" sz="2000" dirty="0">
              <a:effectLst/>
              <a:latin typeface="Menlo" panose="020B0609030804020204" pitchFamily="49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BB8FE0-F03D-AB49-A210-6D3B8B8621FB}"/>
              </a:ext>
            </a:extLst>
          </p:cNvPr>
          <p:cNvSpPr txBox="1">
            <a:spLocks/>
          </p:cNvSpPr>
          <p:nvPr/>
        </p:nvSpPr>
        <p:spPr>
          <a:xfrm>
            <a:off x="990600" y="0"/>
            <a:ext cx="8153400" cy="990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r"/>
            <a:r>
              <a:rPr lang="en-US" dirty="0"/>
              <a:t>Graph Interface</a:t>
            </a:r>
          </a:p>
        </p:txBody>
      </p:sp>
    </p:spTree>
    <p:extLst>
      <p:ext uri="{BB962C8B-B14F-4D97-AF65-F5344CB8AC3E}">
        <p14:creationId xmlns:p14="http://schemas.microsoft.com/office/powerpoint/2010/main" val="176047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E83F13-17B0-494A-8964-76149FBA9B81}"/>
              </a:ext>
            </a:extLst>
          </p:cNvPr>
          <p:cNvSpPr/>
          <p:nvPr/>
        </p:nvSpPr>
        <p:spPr>
          <a:xfrm>
            <a:off x="152400" y="1066800"/>
            <a:ext cx="883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4F76CB"/>
                </a:solidFill>
                <a:latin typeface="Menlo" panose="020B0609030804020204" pitchFamily="49" charset="0"/>
              </a:rPr>
              <a:t>/** An instance is an ordered pair of integers */</a:t>
            </a:r>
          </a:p>
          <a:p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public</a:t>
            </a:r>
            <a:r>
              <a:rPr lang="en-US" sz="2000" dirty="0">
                <a:latin typeface="Menlo" panose="020B0609030804020204" pitchFamily="49" charset="0"/>
              </a:rPr>
              <a:t> </a:t>
            </a:r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class</a:t>
            </a:r>
            <a:r>
              <a:rPr lang="en-US" sz="2000" dirty="0">
                <a:latin typeface="Menlo" panose="020B0609030804020204" pitchFamily="49" charset="0"/>
              </a:rPr>
              <a:t> Pair {</a:t>
            </a:r>
            <a:endParaRPr lang="en-US" sz="2000" dirty="0">
              <a:solidFill>
                <a:srgbClr val="931A68"/>
              </a:solidFill>
              <a:latin typeface="Menlo" panose="020B0609030804020204" pitchFamily="49" charset="0"/>
            </a:endParaRPr>
          </a:p>
          <a:p>
            <a:r>
              <a:rPr lang="en-US" sz="2000" dirty="0">
                <a:latin typeface="Menlo" panose="020B0609030804020204" pitchFamily="49" charset="0"/>
              </a:rPr>
              <a:t>       </a:t>
            </a:r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public</a:t>
            </a:r>
            <a:r>
              <a:rPr lang="en-US" sz="2000" dirty="0">
                <a:latin typeface="Menlo" panose="020B0609030804020204" pitchFamily="49" charset="0"/>
              </a:rPr>
              <a:t> </a:t>
            </a:r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int</a:t>
            </a:r>
            <a:r>
              <a:rPr lang="en-US" sz="2000" dirty="0"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326CC"/>
                </a:solidFill>
                <a:latin typeface="Menlo" panose="020B0609030804020204" pitchFamily="49" charset="0"/>
              </a:rPr>
              <a:t>one</a:t>
            </a:r>
            <a:r>
              <a:rPr lang="en-US" sz="2000" dirty="0">
                <a:latin typeface="Menlo" panose="020B0609030804020204" pitchFamily="49" charset="0"/>
              </a:rPr>
              <a:t>;  </a:t>
            </a:r>
            <a:r>
              <a:rPr lang="en-US" sz="2000" dirty="0">
                <a:solidFill>
                  <a:srgbClr val="4E9072"/>
                </a:solidFill>
                <a:latin typeface="Menlo" panose="020B0609030804020204" pitchFamily="49" charset="0"/>
              </a:rPr>
              <a:t>// the ordered pair (one, two)</a:t>
            </a:r>
          </a:p>
          <a:p>
            <a:r>
              <a:rPr lang="en-US" sz="2000" dirty="0">
                <a:latin typeface="Menlo" panose="020B0609030804020204" pitchFamily="49" charset="0"/>
              </a:rPr>
              <a:t>       </a:t>
            </a:r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public</a:t>
            </a:r>
            <a:r>
              <a:rPr lang="en-US" sz="2000" dirty="0">
                <a:latin typeface="Menlo" panose="020B0609030804020204" pitchFamily="49" charset="0"/>
              </a:rPr>
              <a:t> </a:t>
            </a:r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int</a:t>
            </a:r>
            <a:r>
              <a:rPr lang="en-US" sz="2000" dirty="0"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326CC"/>
                </a:solidFill>
                <a:latin typeface="Menlo" panose="020B0609030804020204" pitchFamily="49" charset="0"/>
              </a:rPr>
              <a:t>two</a:t>
            </a:r>
            <a:r>
              <a:rPr lang="en-US" sz="2000" dirty="0">
                <a:latin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Menlo" panose="020B0609030804020204" pitchFamily="49" charset="0"/>
              </a:rPr>
              <a:t>       </a:t>
            </a:r>
          </a:p>
          <a:p>
            <a:r>
              <a:rPr lang="en-US" sz="2000" dirty="0">
                <a:latin typeface="Menlo" panose="020B0609030804020204" pitchFamily="49" charset="0"/>
              </a:rPr>
              <a:t>    </a:t>
            </a:r>
            <a:r>
              <a:rPr lang="en-US" sz="2000" dirty="0">
                <a:solidFill>
                  <a:srgbClr val="4F76CB"/>
                </a:solidFill>
                <a:latin typeface="Menlo" panose="020B0609030804020204" pitchFamily="49" charset="0"/>
              </a:rPr>
              <a:t>/** Constructor: a pair of ints h and k. */</a:t>
            </a:r>
          </a:p>
          <a:p>
            <a:r>
              <a:rPr lang="en-US" sz="2000" dirty="0">
                <a:latin typeface="Menlo" panose="020B0609030804020204" pitchFamily="49" charset="0"/>
              </a:rPr>
              <a:t>    </a:t>
            </a:r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public</a:t>
            </a:r>
            <a:r>
              <a:rPr lang="en-US" sz="2000" dirty="0">
                <a:latin typeface="Menlo" panose="020B0609030804020204" pitchFamily="49" charset="0"/>
              </a:rPr>
              <a:t> Pair(</a:t>
            </a:r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int</a:t>
            </a:r>
            <a:r>
              <a:rPr lang="en-US" sz="2000" dirty="0"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7E504F"/>
                </a:solidFill>
                <a:latin typeface="Menlo" panose="020B0609030804020204" pitchFamily="49" charset="0"/>
              </a:rPr>
              <a:t>h</a:t>
            </a:r>
            <a:r>
              <a:rPr lang="en-US" sz="2000" dirty="0">
                <a:latin typeface="Menlo" panose="020B0609030804020204" pitchFamily="49" charset="0"/>
              </a:rPr>
              <a:t>, </a:t>
            </a:r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int</a:t>
            </a:r>
            <a:r>
              <a:rPr lang="en-US" sz="2000" dirty="0"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7E504F"/>
                </a:solidFill>
                <a:latin typeface="Menlo" panose="020B0609030804020204" pitchFamily="49" charset="0"/>
              </a:rPr>
              <a:t>k</a:t>
            </a:r>
            <a:r>
              <a:rPr lang="en-US" sz="2000" dirty="0">
                <a:latin typeface="Menlo" panose="020B0609030804020204" pitchFamily="49" charset="0"/>
              </a:rPr>
              <a:t>) {</a:t>
            </a:r>
          </a:p>
          <a:p>
            <a:r>
              <a:rPr lang="en-US" sz="2000" dirty="0">
                <a:latin typeface="Menlo" panose="020B0609030804020204" pitchFamily="49" charset="0"/>
              </a:rPr>
              <a:t>       </a:t>
            </a:r>
            <a:r>
              <a:rPr lang="en-US" sz="2000" dirty="0">
                <a:solidFill>
                  <a:srgbClr val="0326CC"/>
                </a:solidFill>
                <a:latin typeface="Menlo" panose="020B0609030804020204" pitchFamily="49" charset="0"/>
              </a:rPr>
              <a:t>one</a:t>
            </a:r>
            <a:r>
              <a:rPr lang="en-US" sz="2000" dirty="0">
                <a:latin typeface="Menlo" panose="020B0609030804020204" pitchFamily="49" charset="0"/>
              </a:rPr>
              <a:t>= </a:t>
            </a:r>
            <a:r>
              <a:rPr lang="en-US" sz="2000" dirty="0">
                <a:solidFill>
                  <a:srgbClr val="7E504F"/>
                </a:solidFill>
                <a:latin typeface="Menlo" panose="020B0609030804020204" pitchFamily="49" charset="0"/>
              </a:rPr>
              <a:t>h</a:t>
            </a:r>
            <a:r>
              <a:rPr lang="en-US" sz="2000" dirty="0">
                <a:latin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Menlo" panose="020B0609030804020204" pitchFamily="49" charset="0"/>
              </a:rPr>
              <a:t>       </a:t>
            </a:r>
            <a:r>
              <a:rPr lang="en-US" sz="2000" dirty="0">
                <a:solidFill>
                  <a:srgbClr val="0326CC"/>
                </a:solidFill>
                <a:latin typeface="Menlo" panose="020B0609030804020204" pitchFamily="49" charset="0"/>
              </a:rPr>
              <a:t>two</a:t>
            </a:r>
            <a:r>
              <a:rPr lang="en-US" sz="2000" dirty="0">
                <a:latin typeface="Menlo" panose="020B0609030804020204" pitchFamily="49" charset="0"/>
              </a:rPr>
              <a:t>= </a:t>
            </a:r>
            <a:r>
              <a:rPr lang="en-US" sz="2000" dirty="0">
                <a:solidFill>
                  <a:srgbClr val="7E504F"/>
                </a:solidFill>
                <a:latin typeface="Menlo" panose="020B0609030804020204" pitchFamily="49" charset="0"/>
              </a:rPr>
              <a:t>k</a:t>
            </a:r>
            <a:r>
              <a:rPr lang="en-US" sz="2000" dirty="0">
                <a:latin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Menlo" panose="020B0609030804020204" pitchFamily="49" charset="0"/>
              </a:rPr>
              <a:t>    }</a:t>
            </a:r>
          </a:p>
          <a:p>
            <a:r>
              <a:rPr lang="en-US" sz="2000" dirty="0">
                <a:latin typeface="Menlo" panose="020B0609030804020204" pitchFamily="49" charset="0"/>
              </a:rPr>
              <a:t>    </a:t>
            </a:r>
          </a:p>
          <a:p>
            <a:r>
              <a:rPr lang="en-US" sz="2000" dirty="0">
                <a:latin typeface="Menlo" panose="020B0609030804020204" pitchFamily="49" charset="0"/>
              </a:rPr>
              <a:t>    </a:t>
            </a:r>
            <a:r>
              <a:rPr lang="en-US" sz="2000" dirty="0">
                <a:solidFill>
                  <a:srgbClr val="4F76CB"/>
                </a:solidFill>
                <a:latin typeface="Menlo" panose="020B0609030804020204" pitchFamily="49" charset="0"/>
              </a:rPr>
              <a:t>/** A representation (h, k) of this pair.*/</a:t>
            </a:r>
          </a:p>
          <a:p>
            <a:r>
              <a:rPr lang="en-US" sz="2000" dirty="0">
                <a:latin typeface="Menlo" panose="020B0609030804020204" pitchFamily="49" charset="0"/>
              </a:rPr>
              <a:t>    </a:t>
            </a:r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public</a:t>
            </a:r>
            <a:r>
              <a:rPr lang="en-US" sz="2000" dirty="0">
                <a:latin typeface="Menlo" panose="020B0609030804020204" pitchFamily="49" charset="0"/>
              </a:rPr>
              <a:t> String </a:t>
            </a:r>
            <a:r>
              <a:rPr lang="en-US" sz="2000" dirty="0" err="1">
                <a:latin typeface="Menlo" panose="020B0609030804020204" pitchFamily="49" charset="0"/>
              </a:rPr>
              <a:t>toString</a:t>
            </a:r>
            <a:r>
              <a:rPr lang="en-US" sz="2000" dirty="0">
                <a:latin typeface="Menlo" panose="020B0609030804020204" pitchFamily="49" charset="0"/>
              </a:rPr>
              <a:t>() {</a:t>
            </a:r>
          </a:p>
          <a:p>
            <a:r>
              <a:rPr lang="en-US" sz="2000" dirty="0">
                <a:latin typeface="Menlo" panose="020B0609030804020204" pitchFamily="49" charset="0"/>
              </a:rPr>
              <a:t>        </a:t>
            </a:r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return</a:t>
            </a:r>
            <a:r>
              <a:rPr lang="en-US" sz="2000" dirty="0"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3933FF"/>
                </a:solidFill>
                <a:latin typeface="Menlo" panose="020B0609030804020204" pitchFamily="49" charset="0"/>
              </a:rPr>
              <a:t>"("</a:t>
            </a:r>
            <a:r>
              <a:rPr lang="en-US" sz="2000" dirty="0">
                <a:latin typeface="Menlo" panose="020B0609030804020204" pitchFamily="49" charset="0"/>
              </a:rPr>
              <a:t> + </a:t>
            </a:r>
            <a:r>
              <a:rPr lang="en-US" sz="2000" dirty="0">
                <a:solidFill>
                  <a:srgbClr val="0326CC"/>
                </a:solidFill>
                <a:latin typeface="Menlo" panose="020B0609030804020204" pitchFamily="49" charset="0"/>
              </a:rPr>
              <a:t>one</a:t>
            </a:r>
            <a:r>
              <a:rPr lang="en-US" sz="2000" dirty="0">
                <a:latin typeface="Menlo" panose="020B0609030804020204" pitchFamily="49" charset="0"/>
              </a:rPr>
              <a:t> + </a:t>
            </a:r>
            <a:r>
              <a:rPr lang="en-US" sz="2000" dirty="0">
                <a:solidFill>
                  <a:srgbClr val="3933FF"/>
                </a:solidFill>
                <a:latin typeface="Menlo" panose="020B0609030804020204" pitchFamily="49" charset="0"/>
              </a:rPr>
              <a:t>", "</a:t>
            </a:r>
            <a:r>
              <a:rPr lang="en-US" sz="2000" dirty="0">
                <a:latin typeface="Menlo" panose="020B0609030804020204" pitchFamily="49" charset="0"/>
              </a:rPr>
              <a:t> + </a:t>
            </a:r>
            <a:r>
              <a:rPr lang="en-US" sz="2000" dirty="0">
                <a:solidFill>
                  <a:srgbClr val="0326CC"/>
                </a:solidFill>
                <a:latin typeface="Menlo" panose="020B0609030804020204" pitchFamily="49" charset="0"/>
              </a:rPr>
              <a:t>two</a:t>
            </a:r>
            <a:r>
              <a:rPr lang="en-US" sz="2000" dirty="0">
                <a:latin typeface="Menlo" panose="020B0609030804020204" pitchFamily="49" charset="0"/>
              </a:rPr>
              <a:t> + </a:t>
            </a:r>
            <a:r>
              <a:rPr lang="en-US" sz="2000" dirty="0">
                <a:solidFill>
                  <a:srgbClr val="3933FF"/>
                </a:solidFill>
                <a:latin typeface="Menlo" panose="020B0609030804020204" pitchFamily="49" charset="0"/>
              </a:rPr>
              <a:t>")"</a:t>
            </a:r>
            <a:r>
              <a:rPr lang="en-US" sz="2000" dirty="0">
                <a:latin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Menlo" panose="020B0609030804020204" pitchFamily="49" charset="0"/>
              </a:rPr>
              <a:t>    }</a:t>
            </a:r>
          </a:p>
          <a:p>
            <a:br>
              <a:rPr lang="en-US" sz="2000" dirty="0">
                <a:latin typeface="Menlo" panose="020B0609030804020204" pitchFamily="49" charset="0"/>
              </a:rPr>
            </a:br>
            <a:endParaRPr lang="en-US" sz="2000" dirty="0">
              <a:latin typeface="Menlo" panose="020B0609030804020204" pitchFamily="49" charset="0"/>
            </a:endParaRPr>
          </a:p>
          <a:p>
            <a:r>
              <a:rPr lang="en-US" sz="2000" dirty="0">
                <a:latin typeface="Menlo" panose="020B0609030804020204" pitchFamily="49" charset="0"/>
              </a:rPr>
              <a:t>}</a:t>
            </a:r>
            <a:endParaRPr lang="en-US" sz="2000" dirty="0">
              <a:effectLst/>
              <a:latin typeface="Menlo" panose="020B0609030804020204" pitchFamily="49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CD2AFE3-80DE-FD4E-B81B-23EA975A61C3}"/>
              </a:ext>
            </a:extLst>
          </p:cNvPr>
          <p:cNvSpPr txBox="1">
            <a:spLocks/>
          </p:cNvSpPr>
          <p:nvPr/>
        </p:nvSpPr>
        <p:spPr>
          <a:xfrm>
            <a:off x="990600" y="0"/>
            <a:ext cx="8153400" cy="990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r"/>
            <a:r>
              <a:rPr lang="en-US" dirty="0"/>
              <a:t>Pair Class</a:t>
            </a:r>
          </a:p>
        </p:txBody>
      </p:sp>
    </p:spTree>
    <p:extLst>
      <p:ext uri="{BB962C8B-B14F-4D97-AF65-F5344CB8AC3E}">
        <p14:creationId xmlns:p14="http://schemas.microsoft.com/office/powerpoint/2010/main" val="391730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A0E5AE3-840F-8548-8F6E-828C3B3C12DD}"/>
              </a:ext>
            </a:extLst>
          </p:cNvPr>
          <p:cNvSpPr txBox="1">
            <a:spLocks/>
          </p:cNvSpPr>
          <p:nvPr/>
        </p:nvSpPr>
        <p:spPr>
          <a:xfrm>
            <a:off x="990600" y="0"/>
            <a:ext cx="8153400" cy="990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r"/>
            <a:r>
              <a:rPr lang="en-US" dirty="0" err="1"/>
              <a:t>MatrixGraph</a:t>
            </a:r>
            <a:r>
              <a:rPr lang="en-US" dirty="0"/>
              <a:t> Class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F01A5C-54E2-184E-8991-F3FC99E08D25}"/>
              </a:ext>
            </a:extLst>
          </p:cNvPr>
          <p:cNvSpPr/>
          <p:nvPr/>
        </p:nvSpPr>
        <p:spPr>
          <a:xfrm>
            <a:off x="76200" y="841712"/>
            <a:ext cx="8991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4F76CB"/>
                </a:solidFill>
                <a:latin typeface="Menlo" panose="020B0609030804020204" pitchFamily="49" charset="0"/>
              </a:rPr>
              <a:t>/** An instance is a graph maintained as an adjacency matrix */</a:t>
            </a:r>
            <a:r>
              <a:rPr lang="en-US" sz="2000" dirty="0">
                <a:latin typeface="Menlo" panose="020B0609030804020204" pitchFamily="49" charset="0"/>
              </a:rPr>
              <a:t> </a:t>
            </a:r>
            <a:endParaRPr lang="en-US" sz="2000" dirty="0">
              <a:solidFill>
                <a:srgbClr val="4F76CB"/>
              </a:solidFill>
              <a:latin typeface="Menlo" panose="020B0609030804020204" pitchFamily="49" charset="0"/>
            </a:endParaRPr>
          </a:p>
          <a:p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public</a:t>
            </a:r>
            <a:r>
              <a:rPr lang="en-US" sz="2000" dirty="0">
                <a:latin typeface="Menlo" panose="020B0609030804020204" pitchFamily="49" charset="0"/>
              </a:rPr>
              <a:t> </a:t>
            </a:r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class</a:t>
            </a:r>
            <a:r>
              <a:rPr lang="en-US" sz="2000" dirty="0">
                <a:latin typeface="Menlo" panose="020B0609030804020204" pitchFamily="49" charset="0"/>
              </a:rPr>
              <a:t> </a:t>
            </a:r>
            <a:r>
              <a:rPr lang="en-US" sz="2000" dirty="0" err="1">
                <a:latin typeface="Menlo" panose="020B0609030804020204" pitchFamily="49" charset="0"/>
              </a:rPr>
              <a:t>MatrixGraph</a:t>
            </a:r>
            <a:r>
              <a:rPr lang="en-US" sz="2000" dirty="0">
                <a:latin typeface="Menlo" panose="020B0609030804020204" pitchFamily="49" charset="0"/>
              </a:rPr>
              <a:t> </a:t>
            </a:r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implements</a:t>
            </a:r>
            <a:r>
              <a:rPr lang="en-US" sz="2000" dirty="0">
                <a:latin typeface="Menlo" panose="020B0609030804020204" pitchFamily="49" charset="0"/>
              </a:rPr>
              <a:t> Graph{</a:t>
            </a:r>
          </a:p>
          <a:p>
            <a:r>
              <a:rPr lang="en-US" sz="2000" dirty="0">
                <a:latin typeface="Menlo" panose="020B0609030804020204" pitchFamily="49" charset="0"/>
              </a:rPr>
              <a:t>    </a:t>
            </a:r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public</a:t>
            </a:r>
            <a:r>
              <a:rPr lang="en-US" sz="2000" dirty="0">
                <a:latin typeface="Menlo" panose="020B0609030804020204" pitchFamily="49" charset="0"/>
              </a:rPr>
              <a:t> </a:t>
            </a:r>
            <a:r>
              <a:rPr lang="en-US" sz="2000" b="1" dirty="0" err="1">
                <a:solidFill>
                  <a:srgbClr val="931A68"/>
                </a:solidFill>
                <a:latin typeface="Menlo" panose="020B0609030804020204" pitchFamily="49" charset="0"/>
              </a:rPr>
              <a:t>boolean</a:t>
            </a:r>
            <a:r>
              <a:rPr lang="en-US" sz="2000" dirty="0">
                <a:latin typeface="Menlo" panose="020B0609030804020204" pitchFamily="49" charset="0"/>
              </a:rPr>
              <a:t>[][] </a:t>
            </a:r>
            <a:r>
              <a:rPr lang="en-US" sz="2000" dirty="0">
                <a:solidFill>
                  <a:srgbClr val="0326CC"/>
                </a:solidFill>
                <a:latin typeface="Menlo" panose="020B0609030804020204" pitchFamily="49" charset="0"/>
              </a:rPr>
              <a:t>matrix</a:t>
            </a:r>
            <a:r>
              <a:rPr lang="en-US" sz="2000" dirty="0">
                <a:latin typeface="Menlo" panose="020B0609030804020204" pitchFamily="49" charset="0"/>
              </a:rPr>
              <a:t>; </a:t>
            </a:r>
            <a:r>
              <a:rPr lang="en-US" sz="2000" dirty="0">
                <a:solidFill>
                  <a:srgbClr val="4E9072"/>
                </a:solidFill>
                <a:latin typeface="Menlo" panose="020B0609030804020204" pitchFamily="49" charset="0"/>
              </a:rPr>
              <a:t>// adjacency matrix</a:t>
            </a:r>
            <a:endParaRPr lang="en-US" sz="2000" dirty="0">
              <a:latin typeface="Menlo" panose="020B0609030804020204" pitchFamily="49" charset="0"/>
            </a:endParaRPr>
          </a:p>
          <a:p>
            <a:r>
              <a:rPr lang="en-US" sz="2000" dirty="0">
                <a:latin typeface="Menlo" panose="020B0609030804020204" pitchFamily="49" charset="0"/>
              </a:rPr>
              <a:t>    </a:t>
            </a:r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public</a:t>
            </a:r>
            <a:r>
              <a:rPr lang="en-US" sz="2000" dirty="0">
                <a:latin typeface="Menlo" panose="020B0609030804020204" pitchFamily="49" charset="0"/>
              </a:rPr>
              <a:t> </a:t>
            </a:r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int</a:t>
            </a:r>
            <a:r>
              <a:rPr lang="en-US" sz="2000" dirty="0"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326CC"/>
                </a:solidFill>
                <a:latin typeface="Menlo" panose="020B0609030804020204" pitchFamily="49" charset="0"/>
              </a:rPr>
              <a:t>n</a:t>
            </a:r>
            <a:r>
              <a:rPr lang="en-US" sz="2000" dirty="0">
                <a:latin typeface="Menlo" panose="020B0609030804020204" pitchFamily="49" charset="0"/>
              </a:rPr>
              <a:t>;       </a:t>
            </a:r>
            <a:r>
              <a:rPr lang="en-US" sz="2000" dirty="0">
                <a:solidFill>
                  <a:srgbClr val="4E9072"/>
                </a:solidFill>
                <a:latin typeface="Menlo" panose="020B0609030804020204" pitchFamily="49" charset="0"/>
              </a:rPr>
              <a:t>// number of nodes</a:t>
            </a:r>
          </a:p>
          <a:p>
            <a:r>
              <a:rPr lang="en-US" sz="2000" dirty="0">
                <a:latin typeface="Menlo" panose="020B0609030804020204" pitchFamily="49" charset="0"/>
              </a:rPr>
              <a:t>    </a:t>
            </a:r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public</a:t>
            </a:r>
            <a:r>
              <a:rPr lang="en-US" sz="2000" dirty="0">
                <a:latin typeface="Menlo" panose="020B0609030804020204" pitchFamily="49" charset="0"/>
              </a:rPr>
              <a:t> </a:t>
            </a:r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int</a:t>
            </a:r>
            <a:r>
              <a:rPr lang="en-US" sz="2000" dirty="0">
                <a:latin typeface="Menlo" panose="020B0609030804020204" pitchFamily="49" charset="0"/>
              </a:rPr>
              <a:t> </a:t>
            </a:r>
            <a:r>
              <a:rPr lang="en-US" sz="2000" dirty="0">
                <a:solidFill>
                  <a:srgbClr val="0326CC"/>
                </a:solidFill>
                <a:latin typeface="Menlo" panose="020B0609030804020204" pitchFamily="49" charset="0"/>
              </a:rPr>
              <a:t>m</a:t>
            </a:r>
            <a:r>
              <a:rPr lang="en-US" sz="2000" dirty="0">
                <a:latin typeface="Menlo" panose="020B0609030804020204" pitchFamily="49" charset="0"/>
              </a:rPr>
              <a:t>;       </a:t>
            </a:r>
            <a:r>
              <a:rPr lang="en-US" sz="2000" dirty="0">
                <a:solidFill>
                  <a:srgbClr val="4E9072"/>
                </a:solidFill>
                <a:latin typeface="Menlo" panose="020B0609030804020204" pitchFamily="49" charset="0"/>
              </a:rPr>
              <a:t>// number of edges</a:t>
            </a:r>
          </a:p>
          <a:p>
            <a:br>
              <a:rPr lang="en-US" sz="2000" dirty="0">
                <a:latin typeface="Menlo" panose="020B0609030804020204" pitchFamily="49" charset="0"/>
              </a:rPr>
            </a:br>
            <a:endParaRPr lang="en-US" sz="2000" dirty="0">
              <a:latin typeface="Menlo" panose="020B0609030804020204" pitchFamily="49" charset="0"/>
            </a:endParaRPr>
          </a:p>
          <a:p>
            <a:r>
              <a:rPr lang="en-US" sz="2000" dirty="0">
                <a:latin typeface="Menlo" panose="020B0609030804020204" pitchFamily="49" charset="0"/>
              </a:rPr>
              <a:t>    </a:t>
            </a:r>
            <a:r>
              <a:rPr lang="en-US" sz="2000" dirty="0">
                <a:solidFill>
                  <a:srgbClr val="4F76CB"/>
                </a:solidFill>
                <a:latin typeface="Menlo" panose="020B0609030804020204" pitchFamily="49" charset="0"/>
              </a:rPr>
              <a:t>/** A graph with n nodes numbers 0..n</a:t>
            </a:r>
            <a:r>
              <a:rPr lang="en-US" sz="2000" dirty="0">
                <a:solidFill>
                  <a:srgbClr val="9293AF"/>
                </a:solidFill>
                <a:latin typeface="Menlo" panose="020B0609030804020204" pitchFamily="49" charset="0"/>
              </a:rPr>
              <a:t>-</a:t>
            </a:r>
            <a:r>
              <a:rPr lang="en-US" sz="2000" dirty="0">
                <a:solidFill>
                  <a:srgbClr val="4F76CB"/>
                </a:solidFill>
                <a:latin typeface="Menlo" panose="020B0609030804020204" pitchFamily="49" charset="0"/>
              </a:rPr>
              <a:t>1 and edges</a:t>
            </a:r>
          </a:p>
          <a:p>
            <a:r>
              <a:rPr lang="en-US" sz="2000" dirty="0">
                <a:solidFill>
                  <a:srgbClr val="4F76CB"/>
                </a:solidFill>
                <a:latin typeface="Menlo" panose="020B0609030804020204" pitchFamily="49" charset="0"/>
              </a:rPr>
              <a:t>     * given by edges.  */</a:t>
            </a:r>
          </a:p>
          <a:p>
            <a:r>
              <a:rPr lang="en-US" sz="2000" dirty="0">
                <a:latin typeface="Menlo" panose="020B0609030804020204" pitchFamily="49" charset="0"/>
              </a:rPr>
              <a:t>    </a:t>
            </a:r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public</a:t>
            </a:r>
            <a:r>
              <a:rPr lang="en-US" sz="2000" dirty="0">
                <a:latin typeface="Menlo" panose="020B0609030804020204" pitchFamily="49" charset="0"/>
              </a:rPr>
              <a:t> </a:t>
            </a:r>
            <a:r>
              <a:rPr lang="en-US" sz="2000" dirty="0" err="1">
                <a:latin typeface="Menlo" panose="020B0609030804020204" pitchFamily="49" charset="0"/>
              </a:rPr>
              <a:t>MatrixGraph</a:t>
            </a:r>
            <a:r>
              <a:rPr lang="en-US" sz="2000" dirty="0">
                <a:latin typeface="Menlo" panose="020B0609030804020204" pitchFamily="49" charset="0"/>
              </a:rPr>
              <a:t>(</a:t>
            </a:r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int</a:t>
            </a:r>
            <a:r>
              <a:rPr lang="en-US" sz="2000" dirty="0">
                <a:latin typeface="Menlo" panose="020B0609030804020204" pitchFamily="49" charset="0"/>
              </a:rPr>
              <a:t> </a:t>
            </a:r>
            <a:r>
              <a:rPr lang="en-US" sz="2000" dirty="0" err="1">
                <a:solidFill>
                  <a:srgbClr val="7E504F"/>
                </a:solidFill>
                <a:latin typeface="Menlo" panose="020B0609030804020204" pitchFamily="49" charset="0"/>
              </a:rPr>
              <a:t>numNodes</a:t>
            </a:r>
            <a:r>
              <a:rPr lang="en-US" sz="2000" dirty="0">
                <a:latin typeface="Menlo" panose="020B0609030804020204" pitchFamily="49" charset="0"/>
              </a:rPr>
              <a:t>, Pair[] </a:t>
            </a:r>
            <a:r>
              <a:rPr lang="en-US" sz="2000" dirty="0">
                <a:solidFill>
                  <a:srgbClr val="7E504F"/>
                </a:solidFill>
                <a:latin typeface="Menlo" panose="020B0609030804020204" pitchFamily="49" charset="0"/>
              </a:rPr>
              <a:t>edges</a:t>
            </a:r>
            <a:r>
              <a:rPr lang="en-US" sz="2000" dirty="0">
                <a:latin typeface="Menlo" panose="020B0609030804020204" pitchFamily="49" charset="0"/>
              </a:rPr>
              <a:t>) {</a:t>
            </a:r>
          </a:p>
          <a:p>
            <a:r>
              <a:rPr lang="en-US" sz="2000" dirty="0">
                <a:latin typeface="Menlo" panose="020B0609030804020204" pitchFamily="49" charset="0"/>
              </a:rPr>
              <a:t>        </a:t>
            </a:r>
            <a:r>
              <a:rPr lang="en-US" sz="2000" dirty="0">
                <a:solidFill>
                  <a:srgbClr val="0326CC"/>
                </a:solidFill>
                <a:latin typeface="Menlo" panose="020B0609030804020204" pitchFamily="49" charset="0"/>
              </a:rPr>
              <a:t>n</a:t>
            </a:r>
            <a:r>
              <a:rPr lang="en-US" sz="2000" dirty="0">
                <a:latin typeface="Menlo" panose="020B0609030804020204" pitchFamily="49" charset="0"/>
              </a:rPr>
              <a:t>= </a:t>
            </a:r>
            <a:r>
              <a:rPr lang="en-US" sz="2000" dirty="0" err="1">
                <a:solidFill>
                  <a:srgbClr val="7E504F"/>
                </a:solidFill>
                <a:latin typeface="Menlo" panose="020B0609030804020204" pitchFamily="49" charset="0"/>
              </a:rPr>
              <a:t>numNodes</a:t>
            </a:r>
            <a:r>
              <a:rPr lang="en-US" sz="2000" dirty="0">
                <a:latin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Menlo" panose="020B0609030804020204" pitchFamily="49" charset="0"/>
              </a:rPr>
              <a:t>        </a:t>
            </a:r>
            <a:r>
              <a:rPr lang="en-US" sz="2000" dirty="0">
                <a:solidFill>
                  <a:srgbClr val="0326CC"/>
                </a:solidFill>
                <a:latin typeface="Menlo" panose="020B0609030804020204" pitchFamily="49" charset="0"/>
              </a:rPr>
              <a:t>m</a:t>
            </a:r>
            <a:r>
              <a:rPr lang="en-US" sz="2000" dirty="0">
                <a:latin typeface="Menlo" panose="020B0609030804020204" pitchFamily="49" charset="0"/>
              </a:rPr>
              <a:t>= </a:t>
            </a:r>
            <a:r>
              <a:rPr lang="en-US" sz="2000" dirty="0" err="1">
                <a:solidFill>
                  <a:srgbClr val="7E504F"/>
                </a:solidFill>
                <a:latin typeface="Menlo" panose="020B0609030804020204" pitchFamily="49" charset="0"/>
              </a:rPr>
              <a:t>edges</a:t>
            </a:r>
            <a:r>
              <a:rPr lang="en-US" sz="2000" dirty="0" err="1">
                <a:latin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0326CC"/>
                </a:solidFill>
                <a:latin typeface="Menlo" panose="020B0609030804020204" pitchFamily="49" charset="0"/>
              </a:rPr>
              <a:t>length</a:t>
            </a:r>
            <a:r>
              <a:rPr lang="en-US" sz="2000" dirty="0">
                <a:latin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Menlo" panose="020B0609030804020204" pitchFamily="49" charset="0"/>
              </a:rPr>
              <a:t>        </a:t>
            </a:r>
          </a:p>
          <a:p>
            <a:r>
              <a:rPr lang="en-US" sz="2000" dirty="0">
                <a:latin typeface="Menlo" panose="020B0609030804020204" pitchFamily="49" charset="0"/>
              </a:rPr>
              <a:t>        </a:t>
            </a:r>
            <a:r>
              <a:rPr lang="en-US" sz="2000" dirty="0">
                <a:solidFill>
                  <a:srgbClr val="0326CC"/>
                </a:solidFill>
                <a:latin typeface="Menlo" panose="020B0609030804020204" pitchFamily="49" charset="0"/>
              </a:rPr>
              <a:t>matrix</a:t>
            </a:r>
            <a:r>
              <a:rPr lang="en-US" sz="2000" dirty="0">
                <a:latin typeface="Menlo" panose="020B0609030804020204" pitchFamily="49" charset="0"/>
              </a:rPr>
              <a:t>= </a:t>
            </a:r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new</a:t>
            </a:r>
            <a:r>
              <a:rPr lang="en-US" sz="2000" dirty="0">
                <a:latin typeface="Menlo" panose="020B0609030804020204" pitchFamily="49" charset="0"/>
              </a:rPr>
              <a:t> </a:t>
            </a:r>
            <a:r>
              <a:rPr lang="en-US" sz="2000" b="1" dirty="0" err="1">
                <a:solidFill>
                  <a:srgbClr val="931A68"/>
                </a:solidFill>
                <a:latin typeface="Menlo" panose="020B0609030804020204" pitchFamily="49" charset="0"/>
              </a:rPr>
              <a:t>boolean</a:t>
            </a:r>
            <a:r>
              <a:rPr lang="en-US" sz="2000" dirty="0">
                <a:latin typeface="Menlo" panose="020B0609030804020204" pitchFamily="49" charset="0"/>
              </a:rPr>
              <a:t>[</a:t>
            </a:r>
            <a:r>
              <a:rPr lang="en-US" sz="2000" dirty="0">
                <a:solidFill>
                  <a:srgbClr val="0326CC"/>
                </a:solidFill>
                <a:latin typeface="Menlo" panose="020B0609030804020204" pitchFamily="49" charset="0"/>
              </a:rPr>
              <a:t>n</a:t>
            </a:r>
            <a:r>
              <a:rPr lang="en-US" sz="2000" dirty="0">
                <a:latin typeface="Menlo" panose="020B0609030804020204" pitchFamily="49" charset="0"/>
              </a:rPr>
              <a:t>][</a:t>
            </a:r>
            <a:r>
              <a:rPr lang="en-US" sz="2000" dirty="0">
                <a:solidFill>
                  <a:srgbClr val="0326CC"/>
                </a:solidFill>
                <a:latin typeface="Menlo" panose="020B0609030804020204" pitchFamily="49" charset="0"/>
              </a:rPr>
              <a:t>n</a:t>
            </a:r>
            <a:r>
              <a:rPr lang="en-US" sz="2000" dirty="0">
                <a:latin typeface="Menlo" panose="020B0609030804020204" pitchFamily="49" charset="0"/>
              </a:rPr>
              <a:t>];</a:t>
            </a:r>
          </a:p>
          <a:p>
            <a:r>
              <a:rPr lang="en-US" sz="2000" dirty="0">
                <a:latin typeface="Menlo" panose="020B0609030804020204" pitchFamily="49" charset="0"/>
              </a:rPr>
              <a:t>        </a:t>
            </a:r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for</a:t>
            </a:r>
            <a:r>
              <a:rPr lang="en-US" sz="2000" dirty="0">
                <a:latin typeface="Menlo" panose="020B0609030804020204" pitchFamily="49" charset="0"/>
              </a:rPr>
              <a:t> (Pair </a:t>
            </a:r>
            <a:r>
              <a:rPr lang="en-US" sz="2000" dirty="0">
                <a:solidFill>
                  <a:srgbClr val="7E504F"/>
                </a:solidFill>
                <a:latin typeface="Menlo" panose="020B0609030804020204" pitchFamily="49" charset="0"/>
              </a:rPr>
              <a:t>p</a:t>
            </a:r>
            <a:r>
              <a:rPr lang="en-US" sz="2000" dirty="0">
                <a:latin typeface="Menlo" panose="020B0609030804020204" pitchFamily="49" charset="0"/>
              </a:rPr>
              <a:t> : </a:t>
            </a:r>
            <a:r>
              <a:rPr lang="en-US" sz="2000" dirty="0">
                <a:solidFill>
                  <a:srgbClr val="7E504F"/>
                </a:solidFill>
                <a:latin typeface="Menlo" panose="020B0609030804020204" pitchFamily="49" charset="0"/>
              </a:rPr>
              <a:t>edges</a:t>
            </a:r>
            <a:r>
              <a:rPr lang="en-US" sz="2000" dirty="0">
                <a:latin typeface="Menlo" panose="020B0609030804020204" pitchFamily="49" charset="0"/>
              </a:rPr>
              <a:t>) {</a:t>
            </a:r>
          </a:p>
          <a:p>
            <a:r>
              <a:rPr lang="en-US" sz="2000" dirty="0">
                <a:latin typeface="Menlo" panose="020B0609030804020204" pitchFamily="49" charset="0"/>
              </a:rPr>
              <a:t>            </a:t>
            </a:r>
            <a:r>
              <a:rPr lang="en-US" sz="2000" dirty="0">
                <a:solidFill>
                  <a:srgbClr val="0326CC"/>
                </a:solidFill>
                <a:latin typeface="Menlo" panose="020B0609030804020204" pitchFamily="49" charset="0"/>
              </a:rPr>
              <a:t>matrix</a:t>
            </a:r>
            <a:r>
              <a:rPr lang="en-US" sz="2000" dirty="0">
                <a:latin typeface="Menlo" panose="020B0609030804020204" pitchFamily="49" charset="0"/>
              </a:rPr>
              <a:t>[</a:t>
            </a:r>
            <a:r>
              <a:rPr lang="en-US" sz="2000" dirty="0" err="1">
                <a:solidFill>
                  <a:srgbClr val="7E504F"/>
                </a:solidFill>
                <a:latin typeface="Menlo" panose="020B0609030804020204" pitchFamily="49" charset="0"/>
              </a:rPr>
              <a:t>p</a:t>
            </a:r>
            <a:r>
              <a:rPr lang="en-US" sz="2000" dirty="0" err="1">
                <a:latin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0326CC"/>
                </a:solidFill>
                <a:latin typeface="Menlo" panose="020B0609030804020204" pitchFamily="49" charset="0"/>
              </a:rPr>
              <a:t>one</a:t>
            </a:r>
            <a:r>
              <a:rPr lang="en-US" sz="2000" dirty="0">
                <a:latin typeface="Menlo" panose="020B0609030804020204" pitchFamily="49" charset="0"/>
              </a:rPr>
              <a:t>][</a:t>
            </a:r>
            <a:r>
              <a:rPr lang="en-US" sz="2000" dirty="0" err="1">
                <a:solidFill>
                  <a:srgbClr val="7E504F"/>
                </a:solidFill>
                <a:latin typeface="Menlo" panose="020B0609030804020204" pitchFamily="49" charset="0"/>
              </a:rPr>
              <a:t>p</a:t>
            </a:r>
            <a:r>
              <a:rPr lang="en-US" sz="2000" dirty="0" err="1">
                <a:latin typeface="Menlo" panose="020B0609030804020204" pitchFamily="49" charset="0"/>
              </a:rPr>
              <a:t>.</a:t>
            </a:r>
            <a:r>
              <a:rPr lang="en-US" sz="2000" dirty="0" err="1">
                <a:solidFill>
                  <a:srgbClr val="0326CC"/>
                </a:solidFill>
                <a:latin typeface="Menlo" panose="020B0609030804020204" pitchFamily="49" charset="0"/>
              </a:rPr>
              <a:t>two</a:t>
            </a:r>
            <a:r>
              <a:rPr lang="en-US" sz="2000" dirty="0">
                <a:latin typeface="Menlo" panose="020B0609030804020204" pitchFamily="49" charset="0"/>
              </a:rPr>
              <a:t>]= </a:t>
            </a:r>
            <a:r>
              <a:rPr lang="en-US" sz="2000" b="1" dirty="0">
                <a:solidFill>
                  <a:srgbClr val="931A68"/>
                </a:solidFill>
                <a:latin typeface="Menlo" panose="020B0609030804020204" pitchFamily="49" charset="0"/>
              </a:rPr>
              <a:t>true</a:t>
            </a:r>
            <a:r>
              <a:rPr lang="en-US" sz="2000" dirty="0">
                <a:latin typeface="Menlo" panose="020B0609030804020204" pitchFamily="49" charset="0"/>
              </a:rPr>
              <a:t>;</a:t>
            </a:r>
          </a:p>
          <a:p>
            <a:r>
              <a:rPr lang="en-US" sz="2000" dirty="0">
                <a:latin typeface="Menlo" panose="020B0609030804020204" pitchFamily="49" charset="0"/>
              </a:rPr>
              <a:t>        }</a:t>
            </a:r>
          </a:p>
          <a:p>
            <a:r>
              <a:rPr lang="en-US" sz="2000" dirty="0">
                <a:latin typeface="Menlo" panose="020B0609030804020204" pitchFamily="49" charset="0"/>
              </a:rPr>
              <a:t>    } ...</a:t>
            </a:r>
            <a:endParaRPr lang="en-US" sz="2000" dirty="0"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Calibri" charset="0"/>
                <a:sym typeface="Arial" charset="0"/>
              </a:rPr>
              <a:t>Search</a:t>
            </a: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  <a:latin typeface="Calibri" charset="0"/>
                <a:sym typeface="Arial" charset="0"/>
              </a:rPr>
              <a:t>Depth-first search</a:t>
            </a: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  <a:latin typeface="Calibri" charset="0"/>
                <a:sym typeface="Arial" charset="0"/>
              </a:rPr>
              <a:t>Breadth-first search</a:t>
            </a:r>
          </a:p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Calibri" charset="0"/>
                <a:sym typeface="Arial" charset="0"/>
              </a:rPr>
              <a:t>Shortest paths</a:t>
            </a:r>
          </a:p>
          <a:p>
            <a:pPr lvl="1" eaLnBrk="1" hangingPunct="1"/>
            <a:r>
              <a:rPr lang="en-US" sz="2400" dirty="0">
                <a:solidFill>
                  <a:srgbClr val="FF6600"/>
                </a:solidFill>
                <a:latin typeface="Calibri" charset="0"/>
                <a:sym typeface="Arial" charset="0"/>
              </a:rPr>
              <a:t>Dijkstra's algorithm</a:t>
            </a:r>
          </a:p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Calibri" charset="0"/>
                <a:sym typeface="Arial" charset="0"/>
              </a:rPr>
              <a:t>Spanning trees</a:t>
            </a:r>
          </a:p>
          <a:p>
            <a:pPr marL="0" indent="0" eaLnBrk="1" hangingPunct="1">
              <a:buNone/>
            </a:pPr>
            <a:r>
              <a:rPr lang="en-US" sz="2400" dirty="0">
                <a:solidFill>
                  <a:srgbClr val="0000FF"/>
                </a:solidFill>
                <a:latin typeface="Calibri" charset="0"/>
                <a:sym typeface="Arial" charset="0"/>
              </a:rPr>
              <a:t>	</a:t>
            </a:r>
            <a:r>
              <a:rPr lang="en-US" sz="2400" dirty="0">
                <a:solidFill>
                  <a:srgbClr val="FF6600"/>
                </a:solidFill>
                <a:latin typeface="Calibri" charset="0"/>
                <a:sym typeface="Arial" charset="0"/>
              </a:rPr>
              <a:t>Algorithms based on properties</a:t>
            </a:r>
          </a:p>
          <a:p>
            <a:pPr marL="0" indent="0" eaLnBrk="1" hangingPunct="1">
              <a:buNone/>
            </a:pPr>
            <a:r>
              <a:rPr lang="en-US" sz="2400" dirty="0">
                <a:solidFill>
                  <a:srgbClr val="FF6600"/>
                </a:solidFill>
                <a:latin typeface="Calibri" charset="0"/>
                <a:sym typeface="Arial" charset="0"/>
              </a:rPr>
              <a:t>	Minimum spanning trees</a:t>
            </a:r>
          </a:p>
          <a:p>
            <a:pPr lvl="1" eaLnBrk="1" hangingPunct="1"/>
            <a:r>
              <a:rPr lang="en-US" sz="2400" dirty="0">
                <a:latin typeface="Calibri" charset="0"/>
                <a:sym typeface="Arial" charset="0"/>
              </a:rPr>
              <a:t>Prim's algorithm</a:t>
            </a:r>
          </a:p>
          <a:p>
            <a:pPr lvl="1" eaLnBrk="1" hangingPunct="1"/>
            <a:r>
              <a:rPr lang="en-US" sz="2400" dirty="0">
                <a:latin typeface="Calibri" charset="0"/>
                <a:sym typeface="Arial" charset="0"/>
              </a:rPr>
              <a:t>Kruskal's algorithm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Algorithms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600200"/>
            <a:ext cx="3505200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5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on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0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graph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 and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𝑢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want to "visit" each node that is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𝑢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Content Placeholder 2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84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5354" y="4191000"/>
            <a:ext cx="3586623" cy="2308324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There are many paths to some nodes.</a:t>
            </a:r>
          </a:p>
          <a:p>
            <a:endParaRPr lang="en-US" sz="2400" dirty="0"/>
          </a:p>
          <a:p>
            <a:r>
              <a:rPr lang="en-US" sz="2400" dirty="0"/>
              <a:t>How do we visit all nodes efficiently, without doing extra work?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844901" y="1710118"/>
            <a:ext cx="3918099" cy="2176082"/>
            <a:chOff x="4844901" y="1710118"/>
            <a:chExt cx="3918099" cy="2176082"/>
          </a:xfrm>
        </p:grpSpPr>
        <p:grpSp>
          <p:nvGrpSpPr>
            <p:cNvPr id="5" name="Group 4"/>
            <p:cNvGrpSpPr/>
            <p:nvPr/>
          </p:nvGrpSpPr>
          <p:grpSpPr>
            <a:xfrm>
              <a:off x="4844901" y="1710118"/>
              <a:ext cx="3918099" cy="1947482"/>
              <a:chOff x="1003766" y="4332870"/>
              <a:chExt cx="4226062" cy="212678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003766" y="4572001"/>
                <a:ext cx="415664" cy="415664"/>
              </a:xfrm>
              <a:prstGeom prst="ellips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034494" y="5611147"/>
                <a:ext cx="413306" cy="41330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375025" y="4419600"/>
                <a:ext cx="419547" cy="4195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545075" y="5759663"/>
                <a:ext cx="412537" cy="41253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895189" y="4332870"/>
                <a:ext cx="418490" cy="41849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798788" y="5029201"/>
                <a:ext cx="431040" cy="431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016646" y="6019800"/>
                <a:ext cx="439850" cy="43985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6</a:t>
                </a:r>
              </a:p>
            </p:txBody>
          </p:sp>
          <p:cxnSp>
            <p:nvCxnSpPr>
              <p:cNvPr id="13" name="Straight Arrow Connector 12"/>
              <p:cNvCxnSpPr>
                <a:stCxn id="7" idx="4"/>
                <a:endCxn id="8" idx="0"/>
              </p:cNvCxnSpPr>
              <p:nvPr/>
            </p:nvCxnSpPr>
            <p:spPr>
              <a:xfrm>
                <a:off x="1211598" y="4987665"/>
                <a:ext cx="29549" cy="6234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7" idx="5"/>
                <a:endCxn id="10" idx="1"/>
              </p:cNvCxnSpPr>
              <p:nvPr/>
            </p:nvCxnSpPr>
            <p:spPr>
              <a:xfrm>
                <a:off x="1358557" y="4926792"/>
                <a:ext cx="1246933" cy="8932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7" idx="6"/>
                <a:endCxn id="9" idx="2"/>
              </p:cNvCxnSpPr>
              <p:nvPr/>
            </p:nvCxnSpPr>
            <p:spPr>
              <a:xfrm flipV="1">
                <a:off x="1419430" y="4629374"/>
                <a:ext cx="955595" cy="1504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9" idx="4"/>
                <a:endCxn id="10" idx="0"/>
              </p:cNvCxnSpPr>
              <p:nvPr/>
            </p:nvCxnSpPr>
            <p:spPr>
              <a:xfrm>
                <a:off x="2584799" y="4839147"/>
                <a:ext cx="166545" cy="9205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9" idx="6"/>
                <a:endCxn id="11" idx="2"/>
              </p:cNvCxnSpPr>
              <p:nvPr/>
            </p:nvCxnSpPr>
            <p:spPr>
              <a:xfrm flipV="1">
                <a:off x="2794572" y="4542115"/>
                <a:ext cx="1100617" cy="872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11" idx="3"/>
                <a:endCxn id="10" idx="7"/>
              </p:cNvCxnSpPr>
              <p:nvPr/>
            </p:nvCxnSpPr>
            <p:spPr>
              <a:xfrm flipH="1">
                <a:off x="2897197" y="4690074"/>
                <a:ext cx="1059278" cy="11300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12" idx="2"/>
                <a:endCxn id="10" idx="6"/>
              </p:cNvCxnSpPr>
              <p:nvPr/>
            </p:nvCxnSpPr>
            <p:spPr>
              <a:xfrm flipH="1">
                <a:off x="2957612" y="5244721"/>
                <a:ext cx="1841176" cy="72121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12" idx="3"/>
                <a:endCxn id="13" idx="7"/>
              </p:cNvCxnSpPr>
              <p:nvPr/>
            </p:nvCxnSpPr>
            <p:spPr>
              <a:xfrm flipH="1">
                <a:off x="4392081" y="5397117"/>
                <a:ext cx="469831" cy="6870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Arrow Connector 39"/>
            <p:cNvCxnSpPr>
              <a:endCxn id="9" idx="2"/>
            </p:cNvCxnSpPr>
            <p:nvPr/>
          </p:nvCxnSpPr>
          <p:spPr>
            <a:xfrm>
              <a:off x="5271680" y="3108923"/>
              <a:ext cx="1002211" cy="965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5486400" y="3508442"/>
              <a:ext cx="382474" cy="3777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  <p:cxnSp>
          <p:nvCxnSpPr>
            <p:cNvPr id="47" name="Straight Arrow Connector 46"/>
            <p:cNvCxnSpPr>
              <a:endCxn id="44" idx="1"/>
            </p:cNvCxnSpPr>
            <p:nvPr/>
          </p:nvCxnSpPr>
          <p:spPr>
            <a:xfrm>
              <a:off x="5153049" y="3260729"/>
              <a:ext cx="389363" cy="3030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4844901" y="4307658"/>
            <a:ext cx="3918099" cy="2153670"/>
            <a:chOff x="4844901" y="4307658"/>
            <a:chExt cx="3918099" cy="2153670"/>
          </a:xfrm>
        </p:grpSpPr>
        <p:grpSp>
          <p:nvGrpSpPr>
            <p:cNvPr id="23" name="Group 22"/>
            <p:cNvGrpSpPr/>
            <p:nvPr/>
          </p:nvGrpSpPr>
          <p:grpSpPr>
            <a:xfrm>
              <a:off x="4844901" y="4307658"/>
              <a:ext cx="3918099" cy="1947482"/>
              <a:chOff x="1003766" y="4332870"/>
              <a:chExt cx="4226062" cy="212678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003766" y="4572001"/>
                <a:ext cx="415664" cy="415663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034494" y="5611147"/>
                <a:ext cx="413306" cy="41330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375025" y="4419600"/>
                <a:ext cx="419547" cy="419547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545075" y="5759663"/>
                <a:ext cx="412536" cy="412537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895189" y="4332870"/>
                <a:ext cx="418490" cy="41849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798788" y="5029201"/>
                <a:ext cx="431040" cy="4310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016646" y="6019800"/>
                <a:ext cx="439850" cy="43985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6</a:t>
                </a:r>
              </a:p>
            </p:txBody>
          </p:sp>
          <p:cxnSp>
            <p:nvCxnSpPr>
              <p:cNvPr id="31" name="Straight Arrow Connector 30"/>
              <p:cNvCxnSpPr>
                <a:stCxn id="28" idx="4"/>
                <a:endCxn id="29" idx="0"/>
              </p:cNvCxnSpPr>
              <p:nvPr/>
            </p:nvCxnSpPr>
            <p:spPr>
              <a:xfrm>
                <a:off x="1211598" y="4987665"/>
                <a:ext cx="29549" cy="6234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28" idx="5"/>
                <a:endCxn id="31" idx="1"/>
              </p:cNvCxnSpPr>
              <p:nvPr/>
            </p:nvCxnSpPr>
            <p:spPr>
              <a:xfrm>
                <a:off x="1358557" y="4926792"/>
                <a:ext cx="1246933" cy="8932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28" idx="6"/>
                <a:endCxn id="30" idx="2"/>
              </p:cNvCxnSpPr>
              <p:nvPr/>
            </p:nvCxnSpPr>
            <p:spPr>
              <a:xfrm flipV="1">
                <a:off x="1419430" y="4629374"/>
                <a:ext cx="955595" cy="1504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30" idx="4"/>
                <a:endCxn id="31" idx="0"/>
              </p:cNvCxnSpPr>
              <p:nvPr/>
            </p:nvCxnSpPr>
            <p:spPr>
              <a:xfrm>
                <a:off x="2584799" y="4839147"/>
                <a:ext cx="166545" cy="9205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30" idx="6"/>
                <a:endCxn id="32" idx="2"/>
              </p:cNvCxnSpPr>
              <p:nvPr/>
            </p:nvCxnSpPr>
            <p:spPr>
              <a:xfrm flipV="1">
                <a:off x="2794572" y="4542115"/>
                <a:ext cx="1100617" cy="872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32" idx="3"/>
                <a:endCxn id="31" idx="7"/>
              </p:cNvCxnSpPr>
              <p:nvPr/>
            </p:nvCxnSpPr>
            <p:spPr>
              <a:xfrm flipH="1">
                <a:off x="2897197" y="4690074"/>
                <a:ext cx="1059278" cy="11300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33" idx="2"/>
                <a:endCxn id="31" idx="6"/>
              </p:cNvCxnSpPr>
              <p:nvPr/>
            </p:nvCxnSpPr>
            <p:spPr>
              <a:xfrm flipH="1">
                <a:off x="2957612" y="5244721"/>
                <a:ext cx="1841176" cy="72121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33" idx="3"/>
                <a:endCxn id="34" idx="7"/>
              </p:cNvCxnSpPr>
              <p:nvPr/>
            </p:nvCxnSpPr>
            <p:spPr>
              <a:xfrm flipH="1">
                <a:off x="4392081" y="5397117"/>
                <a:ext cx="469831" cy="6870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Arrow Connector 48"/>
            <p:cNvCxnSpPr/>
            <p:nvPr/>
          </p:nvCxnSpPr>
          <p:spPr>
            <a:xfrm>
              <a:off x="5252113" y="5684051"/>
              <a:ext cx="1002211" cy="965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5466833" y="6083570"/>
              <a:ext cx="382474" cy="37775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5133482" y="5835857"/>
              <a:ext cx="389363" cy="3030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49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13027</TotalTime>
  <Pages>0</Pages>
  <Words>1121</Words>
  <Characters>0</Characters>
  <Application>Microsoft Macintosh PowerPoint</Application>
  <PresentationFormat>On-screen Show (4:3)</PresentationFormat>
  <Lines>0</Lines>
  <Paragraphs>375</Paragraphs>
  <Slides>20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ヒラギノ角ゴ ProN W3</vt:lpstr>
      <vt:lpstr>Arial</vt:lpstr>
      <vt:lpstr>Calibri</vt:lpstr>
      <vt:lpstr>Cambria Math</vt:lpstr>
      <vt:lpstr>Courier New</vt:lpstr>
      <vt:lpstr>Menlo</vt:lpstr>
      <vt:lpstr>Tw Cen MT</vt:lpstr>
      <vt:lpstr>Wingdings</vt:lpstr>
      <vt:lpstr>Wingdings 2</vt:lpstr>
      <vt:lpstr>Median</vt:lpstr>
      <vt:lpstr>Graph Search</vt:lpstr>
      <vt:lpstr>Announcements</vt:lpstr>
      <vt:lpstr>Graphs</vt:lpstr>
      <vt:lpstr>Representing Graphs</vt:lpstr>
      <vt:lpstr>PowerPoint Presentation</vt:lpstr>
      <vt:lpstr>PowerPoint Presentation</vt:lpstr>
      <vt:lpstr>PowerPoint Presentation</vt:lpstr>
      <vt:lpstr>Graph Algorithms</vt:lpstr>
      <vt:lpstr>Search on Graphs</vt:lpstr>
      <vt:lpstr>Depth-First Search</vt:lpstr>
      <vt:lpstr>Depth-First Search</vt:lpstr>
      <vt:lpstr>DFS Quiz</vt:lpstr>
      <vt:lpstr>Depth-First Search in Java</vt:lpstr>
      <vt:lpstr>Depth-First Search in Java</vt:lpstr>
      <vt:lpstr>Depth-First Search Iteratively</vt:lpstr>
      <vt:lpstr>Breadth-First Search</vt:lpstr>
      <vt:lpstr>BFS Quiz</vt:lpstr>
      <vt:lpstr>Breadth-First Search</vt:lpstr>
      <vt:lpstr>Analyzing BFS</vt:lpstr>
      <vt:lpstr>Comparing Search Algorithms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Priority Queue</dc:title>
  <dc:creator>Dexter Kozen</dc:creator>
  <cp:lastModifiedBy>Anne Bracy</cp:lastModifiedBy>
  <cp:revision>310</cp:revision>
  <cp:lastPrinted>2018-10-25T15:02:18Z</cp:lastPrinted>
  <dcterms:modified xsi:type="dcterms:W3CDTF">2018-10-25T17:04:58Z</dcterms:modified>
</cp:coreProperties>
</file>