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6" r:id="rId3"/>
    <p:sldId id="303" r:id="rId4"/>
    <p:sldId id="306" r:id="rId5"/>
    <p:sldId id="305" r:id="rId6"/>
    <p:sldId id="287" r:id="rId7"/>
    <p:sldId id="297" r:id="rId8"/>
    <p:sldId id="298" r:id="rId9"/>
    <p:sldId id="307" r:id="rId10"/>
    <p:sldId id="299" r:id="rId11"/>
    <p:sldId id="300" r:id="rId12"/>
    <p:sldId id="284" r:id="rId13"/>
    <p:sldId id="295" r:id="rId14"/>
    <p:sldId id="286" r:id="rId15"/>
    <p:sldId id="301" r:id="rId16"/>
    <p:sldId id="302" r:id="rId17"/>
    <p:sldId id="291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76042" autoAdjust="0"/>
  </p:normalViewPr>
  <p:slideViewPr>
    <p:cSldViewPr snapToGrid="0" snapToObjects="1">
      <p:cViewPr varScale="1">
        <p:scale>
          <a:sx n="75" d="100"/>
          <a:sy n="75" d="100"/>
        </p:scale>
        <p:origin x="5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E635F-ABB0-2149-9325-8A68111D08BD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BBB2-7857-4545-964A-B5A6BB15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3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02F6-9EEF-7A45-8191-8FE6FC907D0E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B0E3-9CF8-7A45-9A62-A60ABE11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 to talk about is File I/O,</a:t>
            </a:r>
            <a:r>
              <a:rPr lang="en-US" baseline="0" dirty="0" smtClean="0"/>
              <a:t> so you need to cover the basics of a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6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two slides are</a:t>
            </a:r>
            <a:r>
              <a:rPr lang="en-US" baseline="0" dirty="0" smtClean="0"/>
              <a:t> meant to introduce class URL and its help in reading a webpage. Please embellish </a:t>
            </a:r>
          </a:p>
          <a:p>
            <a:r>
              <a:rPr lang="en-US" baseline="0" dirty="0" smtClean="0"/>
              <a:t>This discussion with your own knowledge of URLs. The next slides contains code to set up reading the lines of</a:t>
            </a:r>
          </a:p>
          <a:p>
            <a:r>
              <a:rPr lang="en-US" dirty="0" smtClean="0"/>
              <a:t>a webpage. The accompanying Eclipse package has a method that will read and</a:t>
            </a:r>
            <a:r>
              <a:rPr lang="en-US" baseline="0" dirty="0" smtClean="0"/>
              <a:t> print a number of lines of</a:t>
            </a:r>
          </a:p>
          <a:p>
            <a:r>
              <a:rPr lang="en-US" baseline="0" dirty="0" smtClean="0"/>
              <a:t>a page on the course website. When you execute that program, bring up the </a:t>
            </a:r>
            <a:r>
              <a:rPr lang="en-US" baseline="0" dirty="0" err="1" smtClean="0"/>
              <a:t>links.html</a:t>
            </a:r>
            <a:r>
              <a:rPr lang="en-US" baseline="0" dirty="0" smtClean="0"/>
              <a:t> page on a browser,</a:t>
            </a:r>
          </a:p>
          <a:p>
            <a:r>
              <a:rPr lang="en-US" baseline="0" dirty="0" smtClean="0"/>
              <a:t>so students can compare the webpage to the lines printed.</a:t>
            </a:r>
          </a:p>
          <a:p>
            <a:r>
              <a:rPr lang="en-US" baseline="0" dirty="0" smtClean="0"/>
              <a:t>Many students will not now about the language html, so go slowly, telling them what various tags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6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4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77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</a:t>
            </a:r>
            <a:r>
              <a:rPr lang="en-US" baseline="0" dirty="0" smtClean="0"/>
              <a:t>a browser and show them the API specs for class File, showing</a:t>
            </a:r>
          </a:p>
          <a:p>
            <a:r>
              <a:rPr lang="en-US" baseline="0" dirty="0" smtClean="0"/>
              <a:t>them briefly what methods are available.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Show </a:t>
            </a:r>
            <a:r>
              <a:rPr lang="en-US" baseline="0" dirty="0" smtClean="0"/>
              <a:t>them the Eclipse program: Comment out all method calls in main except the call</a:t>
            </a:r>
          </a:p>
          <a:p>
            <a:r>
              <a:rPr lang="en-US" baseline="0" dirty="0" err="1" smtClean="0"/>
              <a:t>fileDec</a:t>
            </a:r>
            <a:r>
              <a:rPr lang="en-US" baseline="0" dirty="0" smtClean="0"/>
              <a:t>(), show them procedure </a:t>
            </a:r>
            <a:r>
              <a:rPr lang="en-US" baseline="0" dirty="0" err="1" smtClean="0"/>
              <a:t>fileDec</a:t>
            </a:r>
            <a:r>
              <a:rPr lang="en-US" baseline="0" dirty="0" smtClean="0"/>
              <a:t>, and run the main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them how to use a </a:t>
            </a:r>
            <a:r>
              <a:rPr lang="en-US" dirty="0" err="1" smtClean="0"/>
              <a:t>JFileChooser</a:t>
            </a:r>
            <a:r>
              <a:rPr lang="en-US" dirty="0" smtClean="0"/>
              <a:t>. There</a:t>
            </a:r>
            <a:r>
              <a:rPr lang="en-US" baseline="0" dirty="0" smtClean="0"/>
              <a:t> are many methods in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. Here, we show the ones needed to get a file to read.</a:t>
            </a:r>
          </a:p>
          <a:p>
            <a:r>
              <a:rPr lang="en-US" baseline="0" dirty="0" smtClean="0"/>
              <a:t>Note that the </a:t>
            </a:r>
            <a:r>
              <a:rPr lang="en-US" baseline="0" dirty="0" err="1" smtClean="0"/>
              <a:t>returnVal</a:t>
            </a:r>
            <a:r>
              <a:rPr lang="en-US" baseline="0" dirty="0" smtClean="0"/>
              <a:t> is one of three constants of the class –i.e. static final variables.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prepare ahead of time, figure out a path on our </a:t>
            </a:r>
            <a:r>
              <a:rPr lang="en-US" baseline="0" dirty="0" err="1" smtClean="0"/>
              <a:t>harddrive</a:t>
            </a:r>
            <a:r>
              <a:rPr lang="en-US" baseline="0" dirty="0" smtClean="0"/>
              <a:t> where navigation should start and put it in place of the word “path” in animation 3, so students can see what a path looks like.</a:t>
            </a:r>
          </a:p>
          <a:p>
            <a:r>
              <a:rPr lang="en-US" baseline="0" dirty="0" smtClean="0"/>
              <a:t>The one shown is on </a:t>
            </a:r>
            <a:r>
              <a:rPr lang="en-US" baseline="0" dirty="0" err="1" smtClean="0"/>
              <a:t>Gries’s</a:t>
            </a:r>
            <a:r>
              <a:rPr lang="en-US" baseline="0" dirty="0" smtClean="0"/>
              <a:t> laptop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turn to Eclipse and show them method </a:t>
            </a:r>
            <a:r>
              <a:rPr lang="en-US" baseline="0" dirty="0" err="1" smtClean="0"/>
              <a:t>getReader</a:t>
            </a:r>
            <a:r>
              <a:rPr lang="en-US" baseline="0" dirty="0" smtClean="0"/>
              <a:t>().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self-explanatory. </a:t>
            </a:r>
            <a:r>
              <a:rPr lang="en-US" dirty="0" err="1" smtClean="0"/>
              <a:t>FileReader</a:t>
            </a:r>
            <a:r>
              <a:rPr lang="en-US" dirty="0" smtClean="0"/>
              <a:t> delivers 1 character at a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</a:t>
            </a:r>
            <a:r>
              <a:rPr lang="en-US" baseline="0" dirty="0" smtClean="0"/>
              <a:t>PATTERN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also show this code from the </a:t>
            </a:r>
            <a:r>
              <a:rPr lang="en-US" baseline="0" dirty="0" err="1" smtClean="0"/>
              <a:t>IOdemo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 file is just as easy, but it’s good to show them an example. </a:t>
            </a:r>
            <a:r>
              <a:rPr lang="en-US" baseline="0" dirty="0" smtClean="0"/>
              <a:t> </a:t>
            </a:r>
            <a:r>
              <a:rPr lang="en-US" dirty="0" smtClean="0"/>
              <a:t>Do this.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Place a .java file with at least one // comment in it somewhere easily accessible on our </a:t>
            </a:r>
            <a:r>
              <a:rPr lang="en-US" dirty="0" err="1" smtClean="0"/>
              <a:t>harddrive</a:t>
            </a:r>
            <a:r>
              <a:rPr lang="en-US" dirty="0" smtClean="0"/>
              <a:t>. Show it to the students.</a:t>
            </a:r>
          </a:p>
          <a:p>
            <a:pPr marL="228600" indent="-228600">
              <a:buAutoNum type="arabicPeriod"/>
            </a:pPr>
            <a:r>
              <a:rPr lang="en-US" dirty="0" smtClean="0"/>
              <a:t>Show</a:t>
            </a:r>
            <a:r>
              <a:rPr lang="en-US" baseline="0" dirty="0" smtClean="0"/>
              <a:t> them in the demo file procedure  extract, look at it sec and how it works.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Demo it.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When you first run it, a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a file. Navigate to and select the .java file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 second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the name of a file to write. If the Java file was </a:t>
            </a:r>
            <a:r>
              <a:rPr lang="en-US" baseline="0" dirty="0" err="1" smtClean="0"/>
              <a:t>xxx.java</a:t>
            </a:r>
            <a:r>
              <a:rPr lang="en-US" baseline="0" dirty="0" smtClean="0"/>
              <a:t>, </a:t>
            </a:r>
            <a:br>
              <a:rPr lang="en-US" baseline="0" dirty="0" smtClean="0"/>
            </a:br>
            <a:r>
              <a:rPr lang="en-US" baseline="0" dirty="0" smtClean="0"/>
              <a:t>then use the file name </a:t>
            </a:r>
            <a:r>
              <a:rPr lang="en-US" baseline="0" dirty="0" err="1" smtClean="0"/>
              <a:t>xxx.txt</a:t>
            </a:r>
            <a:r>
              <a:rPr lang="en-US" baseline="0" dirty="0" smtClean="0"/>
              <a:t>. And hit return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baseline="0" dirty="0" smtClean="0"/>
              <a:t>The file will be created. Look </a:t>
            </a:r>
            <a:r>
              <a:rPr lang="en-US" baseline="0" smtClean="0"/>
              <a:t>ati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8C28-DE42-0D44-81EC-C13582DA6A36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51-EF05-8D4E-BB28-76C1520A9BDE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CCA6-D407-304C-8603-04F94E879DED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750-C6C3-4241-BE3F-5359A453713A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879-D865-EB47-BC1A-99B9F14EDE3D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FDA4-34DA-504B-AFF3-A8F97E213A5B}" type="datetime1">
              <a:rPr lang="x-none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D10-F753-F346-AE17-3F2E5ABE4B91}" type="datetime1">
              <a:rPr lang="x-none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38DD-4BB9-0D4F-83E7-DAE46CFF2BA4}" type="datetime1">
              <a:rPr lang="x-none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B173-A2FC-5C41-8A57-A35A56F71C8C}" type="datetime1">
              <a:rPr lang="x-none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BF06-9BB7-F746-974B-C2F90B38E9A3}" type="datetime1">
              <a:rPr lang="x-none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79E-5B9A-5540-88C0-112CE2144AFC}" type="datetime1">
              <a:rPr lang="x-none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B172-73B3-CB4B-9781-91ED5BA31F01}" type="datetime1">
              <a:rPr lang="x-none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Input/Output</a:t>
            </a:r>
            <a:r>
              <a:rPr lang="en-US" dirty="0" smtClean="0"/>
              <a:t> (I/O)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CS2110 </a:t>
            </a:r>
          </a:p>
          <a:p>
            <a:r>
              <a:rPr lang="en-US" dirty="0" smtClean="0"/>
              <a:t>Recitation </a:t>
            </a:r>
            <a:r>
              <a:rPr lang="en-US" dirty="0"/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different types of 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598" y="2546879"/>
            <a:ext cx="2573867" cy="534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Byte Streams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09599" y="3335864"/>
            <a:ext cx="2573867" cy="524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Character Streams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598" y="4114795"/>
            <a:ext cx="2573867" cy="548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Object </a:t>
            </a:r>
            <a:r>
              <a:rPr lang="en-US" sz="2400" dirty="0" smtClean="0"/>
              <a:t>Streams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61264" y="2546879"/>
            <a:ext cx="2573867" cy="534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Raw Streams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61265" y="3335864"/>
            <a:ext cx="2573867" cy="524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Buffered Streams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112930" y="2546879"/>
            <a:ext cx="2573867" cy="534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Blocking Streams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112931" y="3335864"/>
            <a:ext cx="2573867" cy="524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NIO streams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6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InputStream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300" dirty="0" smtClean="0"/>
              <a:t>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OutputStream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300" dirty="0" smtClean="0"/>
              <a:t>are byte I/O </a:t>
            </a:r>
            <a:r>
              <a:rPr lang="en-US" sz="3300" dirty="0" smtClean="0"/>
              <a:t>streams that </a:t>
            </a:r>
            <a:r>
              <a:rPr lang="en-US" sz="3300" dirty="0" smtClean="0"/>
              <a:t>can be used for File I/O</a:t>
            </a:r>
            <a:endParaRPr lang="en-US" sz="3300" dirty="0" smtClean="0"/>
          </a:p>
          <a:p>
            <a:r>
              <a:rPr lang="en-US" dirty="0" smtClean="0"/>
              <a:t>Read </a:t>
            </a:r>
            <a:r>
              <a:rPr lang="en-US" dirty="0"/>
              <a:t>input stream for a file is by creating an instance of class </a:t>
            </a:r>
            <a:r>
              <a:rPr lang="en-US" dirty="0" err="1" smtClean="0"/>
              <a:t>InputStream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sz="2600" dirty="0" smtClean="0">
              <a:solidFill>
                <a:srgbClr val="8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InputStream</a:t>
            </a:r>
            <a:r>
              <a:rPr lang="en-US" sz="26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is= </a:t>
            </a:r>
            <a:r>
              <a:rPr lang="en-US" sz="26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Files.newInputStream</a:t>
            </a:r>
            <a:r>
              <a:rPr lang="en-US" sz="26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(p);</a:t>
            </a:r>
            <a:endParaRPr lang="en-US" sz="2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is</a:t>
            </a:r>
            <a:r>
              <a:rPr lang="en-US" sz="26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.read</a:t>
            </a:r>
            <a:r>
              <a:rPr lang="en-US" sz="2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()  </a:t>
            </a:r>
            <a:r>
              <a:rPr lang="en-US" sz="26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latin typeface="Consolas" charset="0"/>
                <a:ea typeface="Consolas" charset="0"/>
                <a:cs typeface="Consolas" charset="0"/>
              </a:rPr>
              <a:t>// get next </a:t>
            </a:r>
            <a:r>
              <a:rPr lang="en-US" sz="2600" dirty="0" smtClean="0">
                <a:latin typeface="Consolas" charset="0"/>
                <a:ea typeface="Consolas" charset="0"/>
                <a:cs typeface="Consolas" charset="0"/>
              </a:rPr>
              <a:t>byte of </a:t>
            </a:r>
            <a:r>
              <a:rPr lang="en-US" sz="2600" dirty="0">
                <a:latin typeface="Consolas" charset="0"/>
                <a:ea typeface="Consolas" charset="0"/>
                <a:cs typeface="Consolas" charset="0"/>
              </a:rPr>
              <a:t>file</a:t>
            </a:r>
          </a:p>
          <a:p>
            <a:pPr marL="0" indent="0">
              <a:buNone/>
            </a:pPr>
            <a:endParaRPr lang="en-US" sz="2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3000" dirty="0">
                <a:ea typeface="Consolas" charset="0"/>
                <a:cs typeface="Consolas" charset="0"/>
              </a:rPr>
              <a:t>Too low-level! Don’t want to do </a:t>
            </a:r>
            <a:r>
              <a:rPr lang="en-US" sz="3000" dirty="0" smtClean="0">
                <a:ea typeface="Consolas" charset="0"/>
                <a:cs typeface="Consolas" charset="0"/>
              </a:rPr>
              <a:t>byte by byte.</a:t>
            </a:r>
            <a:endParaRPr lang="en-US" sz="3000" dirty="0" smtClean="0"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3000" dirty="0" smtClean="0">
                <a:ea typeface="Consolas" charset="0"/>
                <a:cs typeface="Consolas" charset="0"/>
              </a:rPr>
              <a:t>Instead, use a buffered stream to read line by line</a:t>
            </a:r>
            <a:endParaRPr lang="en-US" sz="3000" dirty="0">
              <a:ea typeface="Consolas" charset="0"/>
              <a:cs typeface="Consolas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Buffered Streams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creates a buffered stream from a raw stream (e.g., a </a:t>
            </a:r>
            <a:r>
              <a:rPr lang="en-US" sz="2400" dirty="0" err="1" smtClean="0"/>
              <a:t>InputStream</a:t>
            </a:r>
            <a:r>
              <a:rPr lang="en-US" sz="2400" dirty="0" smtClean="0"/>
              <a:t> object</a:t>
            </a:r>
            <a:r>
              <a:rPr lang="en-US" sz="2400" dirty="0" smtClean="0"/>
              <a:t>). </a:t>
            </a:r>
            <a:r>
              <a:rPr lang="en-US" sz="2400" dirty="0" smtClean="0"/>
              <a:t>You can also creat</a:t>
            </a:r>
            <a:r>
              <a:rPr lang="en-US" sz="2400" dirty="0" smtClean="0"/>
              <a:t>e a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directly from a path.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</a:t>
            </a:r>
            <a:r>
              <a:rPr lang="en-US" sz="2400" dirty="0" smtClean="0"/>
              <a:t>provides a method for reading one line at a time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InputStream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is= </a:t>
            </a:r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Files.newInputStream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(p);</a:t>
            </a:r>
            <a:endParaRPr lang="en-US" sz="20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BufferedReader</a:t>
            </a:r>
            <a:r>
              <a:rPr 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br</a:t>
            </a:r>
            <a:r>
              <a:rPr 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BufferedReader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(is);</a:t>
            </a:r>
          </a:p>
          <a:p>
            <a:endParaRPr lang="en-US" sz="20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			OR</a:t>
            </a:r>
          </a:p>
          <a:p>
            <a:endParaRPr lang="en-US" sz="20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BufferedReader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br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Files.newBufferedReader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(p);</a:t>
            </a:r>
            <a:endParaRPr lang="en-US" sz="20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String s= </a:t>
            </a:r>
            <a:r>
              <a:rPr 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br.readLine</a:t>
            </a:r>
            <a:r>
              <a:rPr 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Store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next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line of file in </a:t>
            </a:r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</a:t>
            </a:r>
          </a:p>
          <a:p>
            <a:r>
              <a:rPr lang="en-US" sz="2000" dirty="0" smtClean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                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// (null if none)</a:t>
            </a:r>
          </a:p>
          <a:p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br.close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();				  // close stream when done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6832" y="4048026"/>
            <a:ext cx="5344840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Process line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Pattern to read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6832" y="996243"/>
            <a:ext cx="5344840" cy="2385268"/>
          </a:xfrm>
          <a:prstGeom prst="rect">
            <a:avLst/>
          </a:prstGeom>
          <a:solidFill>
            <a:srgbClr val="FFFCD7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Always use this pattern to read a file!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line= </a:t>
            </a:r>
            <a:r>
              <a:rPr lang="en-US" sz="2400" i="1" dirty="0" smtClean="0"/>
              <a:t>first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while</a:t>
            </a:r>
            <a:r>
              <a:rPr lang="en-US" sz="2400" dirty="0" smtClean="0">
                <a:solidFill>
                  <a:srgbClr val="800000"/>
                </a:solidFill>
              </a:rPr>
              <a:t> (line != </a:t>
            </a:r>
            <a:r>
              <a:rPr lang="en-US" sz="2400" b="1" dirty="0" smtClean="0">
                <a:solidFill>
                  <a:srgbClr val="800000"/>
                </a:solidFill>
              </a:rPr>
              <a:t>null</a:t>
            </a:r>
            <a:r>
              <a:rPr lang="en-US" sz="2400" dirty="0" smtClean="0">
                <a:solidFill>
                  <a:srgbClr val="800000"/>
                </a:solidFill>
              </a:rPr>
              <a:t>) {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</a:t>
            </a:r>
            <a:r>
              <a:rPr lang="en-US" sz="2400" i="1" dirty="0" smtClean="0">
                <a:solidFill>
                  <a:srgbClr val="000000"/>
                </a:solidFill>
              </a:rPr>
              <a:t>Process</a:t>
            </a:r>
            <a:r>
              <a:rPr lang="en-US" sz="2400" dirty="0" smtClean="0">
                <a:solidFill>
                  <a:srgbClr val="800000"/>
                </a:solidFill>
              </a:rPr>
              <a:t> line;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line= </a:t>
            </a:r>
            <a:r>
              <a:rPr lang="en-US" sz="2400" i="1" dirty="0" smtClean="0">
                <a:solidFill>
                  <a:srgbClr val="000000"/>
                </a:solidFill>
              </a:rPr>
              <a:t>next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848" y="859778"/>
            <a:ext cx="8357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/**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Return number of lines in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at path p.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Throw IO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Exception if problems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encountered when reading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getSize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(Path p)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throws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IOException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BufferedReader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Files.new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BufferedReader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(p);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n= 0;  // number of lines read so far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line=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br.readLine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line !=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null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n= n+1;</a:t>
            </a:r>
            <a:endParaRPr lang="en-US" sz="2000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line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br.readLine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br.close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();	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n;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Example: counting lines in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406273" y="4390036"/>
            <a:ext cx="2324558" cy="461665"/>
            <a:chOff x="5847780" y="3506201"/>
            <a:chExt cx="2324558" cy="461665"/>
          </a:xfrm>
        </p:grpSpPr>
        <p:cxnSp>
          <p:nvCxnSpPr>
            <p:cNvPr id="19" name="Straight Connector 18"/>
            <p:cNvCxnSpPr/>
            <p:nvPr/>
          </p:nvCxnSpPr>
          <p:spPr>
            <a:xfrm flipH="1" flipV="1">
              <a:off x="6531230" y="3839963"/>
              <a:ext cx="487583" cy="12790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847780" y="3822416"/>
              <a:ext cx="779714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48370" y="3506201"/>
              <a:ext cx="1923968" cy="461665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forget!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7221" y="3859101"/>
            <a:ext cx="8160098" cy="2677656"/>
            <a:chOff x="767221" y="3652252"/>
            <a:chExt cx="8160098" cy="2677656"/>
          </a:xfrm>
        </p:grpSpPr>
        <p:sp>
          <p:nvSpPr>
            <p:cNvPr id="17" name="TextBox 16"/>
            <p:cNvSpPr txBox="1"/>
            <p:nvPr/>
          </p:nvSpPr>
          <p:spPr>
            <a:xfrm>
              <a:off x="5302617" y="3652252"/>
              <a:ext cx="3624702" cy="2677656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Always use this pattern to read a file!</a:t>
              </a: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line= </a:t>
              </a:r>
              <a:r>
                <a:rPr lang="en-US" sz="2400" i="1" dirty="0" smtClean="0"/>
                <a:t>first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</a:rPr>
                <a:t>    while</a:t>
              </a:r>
              <a:r>
                <a:rPr lang="en-US" sz="2400" dirty="0" smtClean="0">
                  <a:solidFill>
                    <a:srgbClr val="800000"/>
                  </a:solidFill>
                </a:rPr>
                <a:t> (line !=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null</a:t>
              </a:r>
              <a:r>
                <a:rPr lang="en-US" sz="2400" dirty="0" smtClean="0">
                  <a:solidFill>
                    <a:srgbClr val="800000"/>
                  </a:solidFill>
                </a:rPr>
                <a:t>) {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Process</a:t>
              </a:r>
              <a:r>
                <a:rPr lang="en-US" sz="2400" dirty="0" smtClean="0">
                  <a:solidFill>
                    <a:srgbClr val="800000"/>
                  </a:solidFill>
                </a:rPr>
                <a:t> line;</a:t>
              </a:r>
              <a:endParaRPr lang="en-US" sz="2400" dirty="0">
                <a:solidFill>
                  <a:srgbClr val="800000"/>
                </a:solidFill>
              </a:endParaRP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line=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next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}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7221" y="5846696"/>
              <a:ext cx="4106497" cy="461665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(write as while loop)</a:t>
              </a:r>
            </a:p>
          </p:txBody>
        </p:sp>
        <p:cxnSp>
          <p:nvCxnSpPr>
            <p:cNvPr id="15" name="Straight Connector 14"/>
            <p:cNvCxnSpPr>
              <a:stCxn id="17" idx="1"/>
              <a:endCxn id="14" idx="3"/>
            </p:cNvCxnSpPr>
            <p:nvPr/>
          </p:nvCxnSpPr>
          <p:spPr>
            <a:xfrm flipH="1">
              <a:off x="4873718" y="4991080"/>
              <a:ext cx="428899" cy="1086449"/>
            </a:xfrm>
            <a:prstGeom prst="line">
              <a:avLst/>
            </a:prstGeom>
            <a:ln w="539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Output Streams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731" y="1105317"/>
            <a:ext cx="7604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Writing a file is similar. First, get a </a:t>
            </a:r>
            <a:r>
              <a:rPr lang="en-US" sz="2400" dirty="0" err="1" smtClean="0"/>
              <a:t>BufferedWriter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err="1"/>
              <a:t>BufferedWriter</a:t>
            </a:r>
            <a:r>
              <a:rPr lang="en-US" sz="2400" dirty="0"/>
              <a:t> </a:t>
            </a:r>
            <a:r>
              <a:rPr lang="en-US" sz="2400" dirty="0" err="1"/>
              <a:t>bw</a:t>
            </a:r>
            <a:r>
              <a:rPr lang="en-US" sz="2400" dirty="0"/>
              <a:t>= </a:t>
            </a:r>
            <a:r>
              <a:rPr lang="en-US" sz="2400" dirty="0" err="1" smtClean="0"/>
              <a:t>Files.new</a:t>
            </a:r>
            <a:r>
              <a:rPr lang="en-US" sz="2400" dirty="0" err="1" smtClean="0"/>
              <a:t>BufferedWriter</a:t>
            </a:r>
            <a:r>
              <a:rPr lang="en-US" sz="2400" dirty="0" smtClean="0"/>
              <a:t>(p);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4749" y="2948999"/>
            <a:ext cx="7604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use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dirty="0" err="1" smtClean="0"/>
              <a:t>bw.write</a:t>
            </a:r>
            <a:r>
              <a:rPr lang="en-US" sz="2400" dirty="0" smtClean="0"/>
              <a:t>(“…”);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</a:t>
            </a:r>
            <a:r>
              <a:rPr lang="en-US" sz="2400" dirty="0" smtClean="0"/>
              <a:t>o write a String to the file.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259141" y="2059426"/>
            <a:ext cx="4715522" cy="2290202"/>
            <a:chOff x="3767471" y="2279555"/>
            <a:chExt cx="4715522" cy="2290202"/>
          </a:xfrm>
        </p:grpSpPr>
        <p:sp>
          <p:nvSpPr>
            <p:cNvPr id="6" name="TextBox 5"/>
            <p:cNvSpPr txBox="1"/>
            <p:nvPr/>
          </p:nvSpPr>
          <p:spPr>
            <a:xfrm>
              <a:off x="3767471" y="2630765"/>
              <a:ext cx="4715522" cy="193899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Default: </a:t>
              </a:r>
              <a:r>
                <a:rPr lang="en-US" sz="2400" dirty="0" smtClean="0"/>
                <a:t>create file if it doesn't exist,</a:t>
              </a:r>
            </a:p>
            <a:p>
              <a:pPr algn="r"/>
              <a:r>
                <a:rPr lang="en-US" sz="2400" dirty="0" smtClean="0"/>
                <a:t>overwrite old files</a:t>
              </a:r>
            </a:p>
            <a:p>
              <a:pPr algn="r"/>
              <a:endParaRPr lang="en-US" sz="2400" dirty="0"/>
            </a:p>
            <a:p>
              <a:pPr algn="r"/>
              <a:r>
                <a:rPr lang="en-US" sz="2400" dirty="0" smtClean="0"/>
                <a:t>Can override defaults using options</a:t>
              </a:r>
            </a:p>
            <a:p>
              <a:pPr algn="r"/>
              <a:r>
                <a:rPr lang="en-US" sz="2400" dirty="0" smtClean="0"/>
                <a:t> from Class </a:t>
              </a:r>
              <a:r>
                <a:rPr lang="en-US" sz="2400" b="1" dirty="0" err="1" smtClean="0"/>
                <a:t>StandardOpenOption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84592" y="2279555"/>
              <a:ext cx="809871" cy="351210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90932" y="4316418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bw.close</a:t>
            </a:r>
            <a:r>
              <a:rPr lang="en-US" sz="2400" dirty="0" smtClean="0"/>
              <a:t>();     </a:t>
            </a:r>
            <a:r>
              <a:rPr lang="en-US" sz="2400" dirty="0" smtClean="0">
                <a:solidFill>
                  <a:srgbClr val="008000"/>
                </a:solidFill>
              </a:rPr>
              <a:t>// Don’t forget to close!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798" y="4846462"/>
            <a:ext cx="7969809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Recommended</a:t>
            </a:r>
            <a:r>
              <a:rPr lang="en-US" sz="2400" b="1" dirty="0" smtClean="0"/>
              <a:t>: </a:t>
            </a:r>
            <a:r>
              <a:rPr lang="en-US" sz="2400" dirty="0" smtClean="0"/>
              <a:t>use a </a:t>
            </a:r>
            <a:r>
              <a:rPr lang="en-US" sz="2400" dirty="0" err="1" smtClean="0"/>
              <a:t>PrintWriter</a:t>
            </a:r>
            <a:r>
              <a:rPr lang="en-US" sz="2400" dirty="0" smtClean="0"/>
              <a:t> to write non-String objects </a:t>
            </a:r>
          </a:p>
          <a:p>
            <a:pPr algn="ctr"/>
            <a:r>
              <a:rPr lang="en-US" sz="2400" dirty="0" smtClean="0"/>
              <a:t>and to access additional methods (e.g., </a:t>
            </a:r>
            <a:r>
              <a:rPr lang="en-US" sz="2400" dirty="0" err="1" smtClean="0"/>
              <a:t>println</a:t>
            </a:r>
            <a:r>
              <a:rPr lang="en-US" sz="2400" dirty="0" smtClean="0"/>
              <a:t>)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Printwriter</a:t>
            </a:r>
            <a:r>
              <a:rPr lang="en-US" sz="2400" dirty="0" smtClean="0"/>
              <a:t> pw = </a:t>
            </a:r>
            <a:r>
              <a:rPr lang="en-US" sz="2400" b="1" dirty="0"/>
              <a:t>new </a:t>
            </a:r>
            <a:r>
              <a:rPr lang="en-US" sz="2400" dirty="0" err="1"/>
              <a:t>PrintWriter</a:t>
            </a:r>
            <a:r>
              <a:rPr lang="en-US" sz="2400" dirty="0"/>
              <a:t>(</a:t>
            </a:r>
            <a:r>
              <a:rPr lang="en-US" sz="2400" dirty="0" err="1"/>
              <a:t>Files.newBufferedWriter</a:t>
            </a:r>
            <a:r>
              <a:rPr lang="en-US" sz="2400" dirty="0"/>
              <a:t>(p</a:t>
            </a:r>
            <a:r>
              <a:rPr lang="en-US" sz="2400" dirty="0" smtClean="0"/>
              <a:t>));</a:t>
            </a:r>
          </a:p>
          <a:p>
            <a:pPr algn="ctr"/>
            <a:r>
              <a:rPr lang="en-US" sz="2400" dirty="0" err="1" smtClean="0"/>
              <a:t>pw.println</a:t>
            </a:r>
            <a:r>
              <a:rPr lang="en-US" sz="2400" dirty="0" smtClean="0"/>
              <a:t>(6);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33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streams are operating system features that read input from the keyboard and write output to the display</a:t>
            </a:r>
          </a:p>
          <a:p>
            <a:r>
              <a:rPr lang="en-US" dirty="0" smtClean="0"/>
              <a:t>Java supports these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System.out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System.in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 smtClean="0"/>
              <a:t>System.out</a:t>
            </a:r>
            <a:r>
              <a:rPr lang="en-US" dirty="0" smtClean="0"/>
              <a:t> is a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System.in</a:t>
            </a:r>
            <a:r>
              <a:rPr lang="en-US" dirty="0" smtClean="0"/>
              <a:t> is an </a:t>
            </a:r>
            <a:r>
              <a:rPr lang="en-US" dirty="0" err="1" smtClean="0"/>
              <a:t>InputStream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1999" y="3395130"/>
            <a:ext cx="3539067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You've probably already used this! It's just an output stream.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49600" y="3998645"/>
            <a:ext cx="142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3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Remote Files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URL in package </a:t>
            </a:r>
            <a:r>
              <a:rPr lang="en-US" sz="2400" dirty="0" err="1" smtClean="0"/>
              <a:t>java.net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17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3326" y="1856010"/>
            <a:ext cx="8209854" cy="1460646"/>
            <a:chOff x="328848" y="2015958"/>
            <a:chExt cx="8209854" cy="1460646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45607"/>
              <a:ext cx="8209854" cy="830997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 URL (Universal Resource Locator) describes a resource on the web, like a web page, a jpg file, a gif file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025199" y="2015958"/>
              <a:ext cx="358274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298197" y="2134572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3326" y="3466815"/>
            <a:ext cx="8338206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“protocol” can be: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   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HyperText</a:t>
            </a:r>
            <a:r>
              <a:rPr lang="en-US" sz="2400" dirty="0" smtClean="0">
                <a:solidFill>
                  <a:srgbClr val="008000"/>
                </a:solidFill>
              </a:rPr>
              <a:t> Transfer Protocol)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https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ftp          </a:t>
            </a:r>
            <a:r>
              <a:rPr lang="en-US" sz="2400" dirty="0" smtClean="0">
                <a:solidFill>
                  <a:srgbClr val="008000"/>
                </a:solidFill>
              </a:rPr>
              <a:t>(File Transfer Protocol)</a:t>
            </a:r>
          </a:p>
        </p:txBody>
      </p:sp>
    </p:spTree>
    <p:extLst>
      <p:ext uri="{BB962C8B-B14F-4D97-AF65-F5344CB8AC3E}">
        <p14:creationId xmlns:p14="http://schemas.microsoft.com/office/powerpoint/2010/main" val="38263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from an html web page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is 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To read lines from that webpage, do this: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8848" y="2457214"/>
            <a:ext cx="8452265" cy="1365519"/>
            <a:chOff x="328848" y="2457214"/>
            <a:chExt cx="8452265" cy="1365519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22405"/>
              <a:ext cx="8209854" cy="1200328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400" dirty="0" smtClean="0"/>
                <a:t>Create an </a:t>
              </a:r>
              <a:r>
                <a:rPr lang="en-US" sz="2400" dirty="0" err="1" smtClean="0"/>
                <a:t>InputStreamReader</a:t>
              </a:r>
              <a:r>
                <a:rPr lang="en-US" sz="2400" dirty="0" smtClean="0"/>
                <a:t>:</a:t>
              </a:r>
            </a:p>
            <a:p>
              <a:r>
                <a:rPr lang="en-US" sz="2400" dirty="0" smtClean="0"/>
                <a:t>      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isr</a:t>
              </a:r>
              <a:r>
                <a:rPr lang="en-US" sz="2400" dirty="0">
                  <a:solidFill>
                    <a:srgbClr val="800000"/>
                  </a:solidFill>
                </a:rPr>
                <a:t>= 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                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(</a:t>
              </a:r>
              <a:r>
                <a:rPr lang="en-US" sz="2400" dirty="0" err="1">
                  <a:solidFill>
                    <a:srgbClr val="800000"/>
                  </a:solidFill>
                </a:rPr>
                <a:t>url.openStream</a:t>
              </a:r>
              <a:r>
                <a:rPr lang="en-US" sz="2400" dirty="0">
                  <a:solidFill>
                    <a:srgbClr val="800000"/>
                  </a:solidFill>
                </a:rPr>
                <a:t>());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307005" y="3440729"/>
              <a:ext cx="2159398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969316" y="3136041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45419" y="2457214"/>
              <a:ext cx="1935694" cy="8309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Have to open the stream</a:t>
              </a:r>
              <a:endParaRPr lang="en-US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8848" y="4416662"/>
            <a:ext cx="8338206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Create a Buffered Reader: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br</a:t>
            </a:r>
            <a:r>
              <a:rPr lang="en-US" sz="2400" dirty="0" smtClean="0">
                <a:solidFill>
                  <a:srgbClr val="800000"/>
                </a:solidFill>
              </a:rPr>
              <a:t>= 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 err="1" smtClean="0">
                <a:solidFill>
                  <a:srgbClr val="800000"/>
                </a:solidFill>
              </a:rPr>
              <a:t>isr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348" y="5580814"/>
            <a:ext cx="8338206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Read lines, as before, using </a:t>
            </a:r>
            <a:r>
              <a:rPr lang="en-US" sz="2400" dirty="0" err="1" smtClean="0">
                <a:solidFill>
                  <a:srgbClr val="800000"/>
                </a:solidFill>
              </a:rPr>
              <a:t>br.readLine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0000" y="2286000"/>
            <a:ext cx="2065867" cy="3200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Program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6278" y="1413247"/>
            <a:ext cx="1553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Arguments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43001" y="2924702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Files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43001" y="4299464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Console</a:t>
            </a:r>
            <a:endParaRPr 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1357738" y="5939282"/>
            <a:ext cx="189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 values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2302933" y="1874912"/>
            <a:ext cx="1" cy="411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2926" y="5507297"/>
            <a:ext cx="1" cy="411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1"/>
          </p:cNvCxnSpPr>
          <p:nvPr/>
        </p:nvCxnSpPr>
        <p:spPr>
          <a:xfrm>
            <a:off x="3335867" y="3155534"/>
            <a:ext cx="907134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35867" y="4554616"/>
            <a:ext cx="907134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5317068" y="2878667"/>
            <a:ext cx="677333" cy="194733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3403" y="4118970"/>
            <a:ext cx="2902865" cy="2677656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Java's I/O classes are in package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package </a:t>
            </a:r>
            <a:r>
              <a:rPr lang="en-US" sz="2400" dirty="0" err="1" smtClean="0"/>
              <a:t>java.nio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 import the classes: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800000"/>
                </a:solidFill>
              </a:rPr>
              <a:t>import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>
                <a:solidFill>
                  <a:srgbClr val="800000"/>
                </a:solidFill>
              </a:rPr>
              <a:t>.*;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</a:t>
            </a:r>
            <a:r>
              <a:rPr lang="en-US" sz="2400" b="1" dirty="0" smtClean="0">
                <a:solidFill>
                  <a:srgbClr val="800000"/>
                </a:solidFill>
              </a:rPr>
              <a:t>import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java.nio</a:t>
            </a:r>
            <a:r>
              <a:rPr lang="en-US" sz="2400" dirty="0" smtClean="0">
                <a:solidFill>
                  <a:srgbClr val="800000"/>
                </a:solidFill>
              </a:rPr>
              <a:t>.*;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1338" y="3488269"/>
            <a:ext cx="2034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This is I/O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9937" y="3415769"/>
            <a:ext cx="1393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Remote</a:t>
            </a:r>
          </a:p>
          <a:p>
            <a:r>
              <a:rPr lang="en-US" sz="2400" dirty="0" smtClean="0"/>
              <a:t>Machines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35870" y="3832864"/>
            <a:ext cx="907134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5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(and directories) are identified by paths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File system on a hard disk is structured as a tree</a:t>
            </a:r>
          </a:p>
          <a:p>
            <a:pPr lvl="1"/>
            <a:r>
              <a:rPr lang="en-US" dirty="0" smtClean="0"/>
              <a:t>leaves are files (or empty directories)</a:t>
            </a:r>
          </a:p>
          <a:p>
            <a:pPr lvl="1"/>
            <a:r>
              <a:rPr lang="en-US" dirty="0" smtClean="0"/>
              <a:t>Internal nodes are directories (aka folders)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6065"/>
            <a:ext cx="9144000" cy="120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Interface Path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470" y="941104"/>
            <a:ext cx="7938412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</a:t>
            </a:r>
            <a:r>
              <a:rPr lang="en-US" sz="2400" dirty="0" smtClean="0"/>
              <a:t>type </a:t>
            </a:r>
            <a:r>
              <a:rPr lang="en-US" sz="2400" dirty="0" smtClean="0">
                <a:solidFill>
                  <a:srgbClr val="800000"/>
                </a:solidFill>
              </a:rPr>
              <a:t>Path </a:t>
            </a:r>
            <a:r>
              <a:rPr lang="en-US" sz="2400" dirty="0" smtClean="0"/>
              <a:t>contains the path name to a file or directory</a:t>
            </a:r>
            <a:r>
              <a:rPr lang="en-US" sz="2400" smtClean="0"/>
              <a:t>. 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470" y="2025882"/>
            <a:ext cx="793841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Path is an interface because different operating systems handle files differently.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800000"/>
                </a:solidFill>
              </a:rPr>
              <a:t>For each OS, there is a class that implements Path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800000"/>
                </a:solidFill>
              </a:rPr>
              <a:t>To find out which class your OS uses, try </a:t>
            </a:r>
            <a:r>
              <a:rPr lang="en-US" sz="2400" dirty="0" err="1" smtClean="0">
                <a:solidFill>
                  <a:srgbClr val="800000"/>
                </a:solidFill>
              </a:rPr>
              <a:t>p.getClas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70" y="3679993"/>
            <a:ext cx="806233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 path can be absolute or relative.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Absolute paths give the full path of the file. To find out what absolute paths look like on your machine, try </a:t>
            </a:r>
            <a:r>
              <a:rPr lang="en-US" sz="2400" dirty="0" err="1" smtClean="0"/>
              <a:t>p.toAbsolute</a:t>
            </a:r>
            <a:r>
              <a:rPr lang="en-US" sz="2400" dirty="0" err="1" smtClean="0"/>
              <a:t>path</a:t>
            </a:r>
            <a:r>
              <a:rPr lang="en-US" sz="2400" dirty="0" smtClean="0"/>
              <a:t>()</a:t>
            </a: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800000"/>
                </a:solidFill>
              </a:rPr>
              <a:t>Relative paths define the location relative to some default location (in Java, the package directory)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800000"/>
                </a:solidFill>
              </a:rPr>
              <a:t>You should always use relative paths (otherwise your code won't work on other machines)</a:t>
            </a:r>
          </a:p>
        </p:txBody>
      </p:sp>
    </p:spTree>
    <p:extLst>
      <p:ext uri="{BB962C8B-B14F-4D97-AF65-F5344CB8AC3E}">
        <p14:creationId xmlns:p14="http://schemas.microsoft.com/office/powerpoint/2010/main" val="1211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lass Paths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8522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6264" y="3721374"/>
            <a:ext cx="359661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Paths.get</a:t>
            </a:r>
            <a:r>
              <a:rPr lang="en-US" dirty="0" smtClean="0"/>
              <a:t> can take any number of arguments. </a:t>
            </a:r>
          </a:p>
          <a:p>
            <a:endParaRPr lang="en-US" dirty="0"/>
          </a:p>
          <a:p>
            <a:r>
              <a:rPr lang="en-US" dirty="0" smtClean="0"/>
              <a:t>Arguments </a:t>
            </a:r>
            <a:r>
              <a:rPr lang="en-US" dirty="0" smtClean="0"/>
              <a:t>define a path relative to the package in which the class resides. (e.g., res/map1.xml)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470" y="2083840"/>
            <a:ext cx="7938412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Paths contains static methods for creating Path objects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Path p = </a:t>
            </a:r>
            <a:r>
              <a:rPr lang="en-US" sz="2400" dirty="0" err="1" smtClean="0"/>
              <a:t>Paths.get</a:t>
            </a:r>
            <a:r>
              <a:rPr lang="en-US" sz="2400" dirty="0" smtClean="0"/>
              <a:t>("res","map1.xml");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70" y="941104"/>
            <a:ext cx="7938412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</a:t>
            </a:r>
            <a:r>
              <a:rPr lang="en-US" sz="2400" dirty="0" smtClean="0"/>
              <a:t>type </a:t>
            </a:r>
            <a:r>
              <a:rPr lang="en-US" sz="2400" dirty="0" smtClean="0">
                <a:solidFill>
                  <a:srgbClr val="800000"/>
                </a:solidFill>
              </a:rPr>
              <a:t>Path </a:t>
            </a:r>
            <a:r>
              <a:rPr lang="en-US" sz="2400" dirty="0" smtClean="0"/>
              <a:t>contains the path name to a file or directory</a:t>
            </a:r>
            <a:r>
              <a:rPr lang="en-US" sz="2400" smtClean="0"/>
              <a:t>. 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1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Files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470" y="941104"/>
            <a:ext cx="7938412" cy="230832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800000"/>
                </a:solidFill>
              </a:rPr>
              <a:t>Files</a:t>
            </a:r>
            <a:r>
              <a:rPr lang="en-US" sz="2400" dirty="0" smtClean="0"/>
              <a:t> </a:t>
            </a:r>
            <a:r>
              <a:rPr lang="en-US" sz="2400" dirty="0" smtClean="0"/>
              <a:t>contains </a:t>
            </a:r>
            <a:r>
              <a:rPr lang="en-US" sz="2400" dirty="0" smtClean="0"/>
              <a:t>static methods to operate on the file/directory given by a path object. Class </a:t>
            </a:r>
            <a:r>
              <a:rPr lang="en-US" sz="2400" dirty="0" smtClean="0">
                <a:solidFill>
                  <a:srgbClr val="800000"/>
                </a:solidFill>
              </a:rPr>
              <a:t>Files</a:t>
            </a:r>
            <a:r>
              <a:rPr lang="en-US" sz="2400" dirty="0" smtClean="0"/>
              <a:t> </a:t>
            </a:r>
            <a:r>
              <a:rPr lang="en-US" sz="2400" dirty="0" smtClean="0"/>
              <a:t>has lots of methods, </a:t>
            </a:r>
            <a:r>
              <a:rPr lang="en-US" sz="2400" dirty="0" smtClean="0"/>
              <a:t>e.g.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exists(Path p)		</a:t>
            </a:r>
            <a:r>
              <a:rPr lang="en-US" sz="2400" dirty="0" err="1" smtClean="0">
                <a:solidFill>
                  <a:srgbClr val="800000"/>
                </a:solidFill>
              </a:rPr>
              <a:t>isReadable</a:t>
            </a:r>
            <a:r>
              <a:rPr lang="en-US" sz="2400" dirty="0" smtClean="0">
                <a:solidFill>
                  <a:srgbClr val="800000"/>
                </a:solidFill>
              </a:rPr>
              <a:t>(Path p</a:t>
            </a:r>
            <a:r>
              <a:rPr lang="en-US" sz="2400" dirty="0">
                <a:solidFill>
                  <a:srgbClr val="800000"/>
                </a:solidFill>
              </a:rPr>
              <a:t>)  </a:t>
            </a:r>
            <a:r>
              <a:rPr lang="en-US" sz="2400" dirty="0" smtClean="0">
                <a:solidFill>
                  <a:srgbClr val="800000"/>
                </a:solidFill>
              </a:rPr>
              <a:t> 	</a:t>
            </a:r>
            <a:r>
              <a:rPr lang="en-US" sz="2400" dirty="0" err="1" smtClean="0">
                <a:solidFill>
                  <a:srgbClr val="800000"/>
                </a:solidFill>
              </a:rPr>
              <a:t>createFile</a:t>
            </a:r>
            <a:r>
              <a:rPr lang="en-US" sz="2400" dirty="0" smtClean="0">
                <a:solidFill>
                  <a:srgbClr val="800000"/>
                </a:solidFill>
              </a:rPr>
              <a:t>(Path p)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	delete(Path p)		</a:t>
            </a:r>
            <a:r>
              <a:rPr lang="en-US" sz="2400" dirty="0" err="1" smtClean="0">
                <a:solidFill>
                  <a:srgbClr val="800000"/>
                </a:solidFill>
              </a:rPr>
              <a:t>isWritable</a:t>
            </a:r>
            <a:r>
              <a:rPr lang="en-US" sz="2400" dirty="0" smtClean="0">
                <a:solidFill>
                  <a:srgbClr val="800000"/>
                </a:solidFill>
              </a:rPr>
              <a:t>(Path </a:t>
            </a:r>
            <a:r>
              <a:rPr lang="en-US" sz="2400" dirty="0">
                <a:solidFill>
                  <a:srgbClr val="800000"/>
                </a:solidFill>
              </a:rPr>
              <a:t>p)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	size(Path p)          							</a:t>
            </a:r>
            <a:r>
              <a:rPr lang="en-US" sz="2400" dirty="0" smtClean="0"/>
              <a:t>… </a:t>
            </a:r>
            <a:r>
              <a:rPr lang="en-US" sz="2400" dirty="0" smtClean="0"/>
              <a:t>(lots more)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javax.swing.JFileChoooser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 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ask the user to navigate to select a file to 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348" y="1716937"/>
            <a:ext cx="8209854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JFileChooser</a:t>
            </a:r>
            <a:r>
              <a:rPr lang="en-US" sz="2400" dirty="0" smtClean="0"/>
              <a:t> </a:t>
            </a:r>
            <a:r>
              <a:rPr lang="en-US" sz="2400" dirty="0" err="1" smtClean="0"/>
              <a:t>jd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JFileChooser</a:t>
            </a:r>
            <a:r>
              <a:rPr lang="en-US" sz="2400" dirty="0" smtClean="0"/>
              <a:t>();</a:t>
            </a:r>
          </a:p>
          <a:p>
            <a:r>
              <a:rPr lang="en-US" sz="2400" dirty="0" err="1"/>
              <a:t>jd.setDialogTitle</a:t>
            </a:r>
            <a:r>
              <a:rPr lang="en-US" sz="2400" dirty="0"/>
              <a:t>("Choose input file");</a:t>
            </a:r>
          </a:p>
          <a:p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dirty="0" smtClean="0"/>
              <a:t> </a:t>
            </a:r>
            <a:r>
              <a:rPr lang="en-US" sz="2400" dirty="0" err="1" smtClean="0"/>
              <a:t>returnVal</a:t>
            </a:r>
            <a:r>
              <a:rPr lang="en-US" sz="2400" dirty="0" smtClean="0"/>
              <a:t>= </a:t>
            </a:r>
            <a:r>
              <a:rPr lang="en-US" sz="2400" dirty="0" err="1" smtClean="0"/>
              <a:t>jd.showOpenDialog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)</a:t>
            </a:r>
            <a:r>
              <a:rPr lang="en-US" sz="2400" dirty="0" smtClean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00787" y="2988136"/>
            <a:ext cx="4260595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800000"/>
                </a:solidFill>
              </a:rPr>
              <a:t>returnVal</a:t>
            </a:r>
            <a:r>
              <a:rPr lang="en-US" sz="2400" dirty="0" smtClean="0">
                <a:solidFill>
                  <a:srgbClr val="800000"/>
                </a:solidFill>
              </a:rPr>
              <a:t> is one of </a:t>
            </a:r>
          </a:p>
          <a:p>
            <a:pPr algn="r"/>
            <a:r>
              <a:rPr lang="en-US" sz="2400" dirty="0" err="1"/>
              <a:t>JFileChooser.CANCEL_OPTION</a:t>
            </a:r>
            <a:endParaRPr lang="en-US" sz="2400" dirty="0"/>
          </a:p>
          <a:p>
            <a:pPr algn="r"/>
            <a:r>
              <a:rPr lang="en-US" sz="2400" dirty="0" err="1"/>
              <a:t>JFileChooser.APPROVE_OPTION</a:t>
            </a:r>
            <a:endParaRPr lang="en-US" sz="2400" dirty="0"/>
          </a:p>
          <a:p>
            <a:pPr algn="r"/>
            <a:r>
              <a:rPr lang="en-US" sz="2400" dirty="0" err="1"/>
              <a:t>JFileChooser.ERROR_OPTION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3369642"/>
            <a:ext cx="3503683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 f= </a:t>
            </a:r>
            <a:r>
              <a:rPr lang="en-US" sz="2400" dirty="0" err="1" smtClean="0"/>
              <a:t>jd.getSelectedFile</a:t>
            </a:r>
            <a:r>
              <a:rPr lang="en-US" sz="2400" dirty="0" smtClean="0"/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3194" y="4719273"/>
            <a:ext cx="8124009" cy="1897222"/>
            <a:chOff x="681684" y="4476349"/>
            <a:chExt cx="7908156" cy="1897222"/>
          </a:xfrm>
        </p:grpSpPr>
        <p:sp>
          <p:nvSpPr>
            <p:cNvPr id="12" name="TextBox 11"/>
            <p:cNvSpPr txBox="1"/>
            <p:nvPr/>
          </p:nvSpPr>
          <p:spPr>
            <a:xfrm>
              <a:off x="681684" y="4476349"/>
              <a:ext cx="7908156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j</a:t>
              </a:r>
              <a:r>
                <a:rPr lang="en-US" sz="2400" dirty="0" err="1" smtClean="0"/>
                <a:t>d.showOpenDialog</a:t>
              </a:r>
              <a:r>
                <a:rPr lang="en-US" sz="2400" dirty="0"/>
                <a:t>("/Volumes/Work15A/webpage/</a:t>
              </a:r>
              <a:r>
                <a:rPr lang="en-US" sz="2400" dirty="0" err="1"/>
                <a:t>ccgb</a:t>
              </a:r>
              <a:r>
                <a:rPr lang="en-US" sz="2400" dirty="0"/>
                <a:t>/"</a:t>
              </a:r>
              <a:r>
                <a:rPr lang="en-US" sz="2400" dirty="0" smtClean="0"/>
                <a:t>);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5318" y="5173243"/>
              <a:ext cx="7888772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Starting always from the user’s directory can be a pain for the user. User can give an argument that is the path where the navigation should start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1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I/O uses 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6" y="3064162"/>
            <a:ext cx="5386917" cy="1724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6" y="5199915"/>
            <a:ext cx="5386917" cy="16580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69053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Output streams represent an output destination (e.g., a file you are writing to)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Stream</a:t>
            </a:r>
            <a:r>
              <a:rPr lang="en-US" sz="2400" dirty="0" smtClean="0"/>
              <a:t>: a </a:t>
            </a:r>
            <a:r>
              <a:rPr lang="en-US" sz="2400" dirty="0"/>
              <a:t>sequence of data values that is </a:t>
            </a:r>
            <a:r>
              <a:rPr lang="en-US" sz="2400" dirty="0" smtClean="0"/>
              <a:t>processed—either </a:t>
            </a:r>
            <a:r>
              <a:rPr lang="en-US" sz="2400" dirty="0"/>
              <a:t>read or </a:t>
            </a:r>
            <a:r>
              <a:rPr lang="en-US" sz="2400" dirty="0" smtClean="0"/>
              <a:t>written—from </a:t>
            </a:r>
            <a:r>
              <a:rPr lang="en-US" sz="2400" dirty="0"/>
              <a:t>beginning to end. </a:t>
            </a:r>
            <a:endParaRPr lang="en-US" sz="2400" dirty="0" smtClean="0"/>
          </a:p>
          <a:p>
            <a:r>
              <a:rPr lang="en-US" sz="2400" dirty="0" smtClean="0"/>
              <a:t>Input streams represent an input source (e.g., a file you are reading from)</a:t>
            </a:r>
          </a:p>
        </p:txBody>
      </p:sp>
    </p:spTree>
    <p:extLst>
      <p:ext uri="{BB962C8B-B14F-4D97-AF65-F5344CB8AC3E}">
        <p14:creationId xmlns:p14="http://schemas.microsoft.com/office/powerpoint/2010/main" val="3349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metaphor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7061" y="2905110"/>
            <a:ext cx="4160663" cy="271675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65258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Output </a:t>
            </a:r>
            <a:r>
              <a:rPr lang="en-US" sz="2400" dirty="0" smtClean="0"/>
              <a:t>streams: generate each item (e.g., a line in a file) and then put it on the conveyor belt</a:t>
            </a:r>
            <a:endParaRPr lang="en-US" sz="2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600200"/>
            <a:ext cx="8229600" cy="127419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Streams are like conveyor belts in a factory or warehouse </a:t>
            </a:r>
          </a:p>
          <a:p>
            <a:r>
              <a:rPr lang="en-US" sz="2400" dirty="0" smtClean="0"/>
              <a:t>Input streams: take each item (e.g., a line from a file) off the conveyor belt and deal with 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3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7373</TotalTime>
  <Words>1535</Words>
  <Application>Microsoft Macintosh PowerPoint</Application>
  <PresentationFormat>On-screen Show (4:3)</PresentationFormat>
  <Paragraphs>243</Paragraphs>
  <Slides>18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American Typewriter</vt:lpstr>
      <vt:lpstr>Calibri</vt:lpstr>
      <vt:lpstr>Consolas</vt:lpstr>
      <vt:lpstr>Monaco</vt:lpstr>
      <vt:lpstr>Arial</vt:lpstr>
      <vt:lpstr>Office Theme</vt:lpstr>
      <vt:lpstr>Program Input/Output (I/O)</vt:lpstr>
      <vt:lpstr>Program Input/Output</vt:lpstr>
      <vt:lpstr>Files</vt:lpstr>
      <vt:lpstr>Interface Path</vt:lpstr>
      <vt:lpstr>Class Paths</vt:lpstr>
      <vt:lpstr>Class Files</vt:lpstr>
      <vt:lpstr>javax.swing.JFileChoooser </vt:lpstr>
      <vt:lpstr>Java I/O uses Streams</vt:lpstr>
      <vt:lpstr>A metaphor</vt:lpstr>
      <vt:lpstr>Types of Streams</vt:lpstr>
      <vt:lpstr>Input Streams</vt:lpstr>
      <vt:lpstr>Buffered Streams</vt:lpstr>
      <vt:lpstr>Pattern to read a file</vt:lpstr>
      <vt:lpstr>Example: counting lines in a file</vt:lpstr>
      <vt:lpstr>Output Streams</vt:lpstr>
      <vt:lpstr>Standard Streams</vt:lpstr>
      <vt:lpstr>Reading Remote Files</vt:lpstr>
      <vt:lpstr>Reading from an html web page</vt:lpstr>
    </vt:vector>
  </TitlesOfParts>
  <Company>California Institute of Technology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Microsoft Office User</cp:lastModifiedBy>
  <cp:revision>174</cp:revision>
  <cp:lastPrinted>2013-01-26T16:31:33Z</cp:lastPrinted>
  <dcterms:created xsi:type="dcterms:W3CDTF">2013-01-24T01:56:24Z</dcterms:created>
  <dcterms:modified xsi:type="dcterms:W3CDTF">2017-10-10T19:12:09Z</dcterms:modified>
</cp:coreProperties>
</file>