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317" r:id="rId2"/>
    <p:sldId id="312" r:id="rId3"/>
    <p:sldId id="326" r:id="rId4"/>
    <p:sldId id="307" r:id="rId5"/>
    <p:sldId id="327" r:id="rId6"/>
    <p:sldId id="290" r:id="rId7"/>
    <p:sldId id="328" r:id="rId8"/>
    <p:sldId id="330" r:id="rId9"/>
    <p:sldId id="329" r:id="rId10"/>
    <p:sldId id="331" r:id="rId11"/>
    <p:sldId id="332" r:id="rId12"/>
    <p:sldId id="293" r:id="rId13"/>
    <p:sldId id="313" r:id="rId14"/>
    <p:sldId id="260" r:id="rId15"/>
    <p:sldId id="286" r:id="rId16"/>
    <p:sldId id="318" r:id="rId17"/>
    <p:sldId id="308" r:id="rId18"/>
    <p:sldId id="263" r:id="rId19"/>
    <p:sldId id="333" r:id="rId20"/>
    <p:sldId id="320" r:id="rId21"/>
    <p:sldId id="336" r:id="rId22"/>
    <p:sldId id="321" r:id="rId23"/>
    <p:sldId id="337" r:id="rId24"/>
    <p:sldId id="334" r:id="rId25"/>
    <p:sldId id="335" r:id="rId26"/>
    <p:sldId id="319" r:id="rId27"/>
    <p:sldId id="316" r:id="rId28"/>
    <p:sldId id="323" r:id="rId29"/>
    <p:sldId id="322" r:id="rId30"/>
    <p:sldId id="324" r:id="rId31"/>
    <p:sldId id="325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6" r:id="rId50"/>
    <p:sldId id="355" r:id="rId51"/>
    <p:sldId id="357" r:id="rId52"/>
    <p:sldId id="272" r:id="rId53"/>
    <p:sldId id="273" r:id="rId54"/>
    <p:sldId id="275" r:id="rId55"/>
    <p:sldId id="277" r:id="rId56"/>
    <p:sldId id="311" r:id="rId5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-128"/>
        <a:cs typeface="+mn-cs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F6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541"/>
  </p:normalViewPr>
  <p:slideViewPr>
    <p:cSldViewPr>
      <p:cViewPr>
        <p:scale>
          <a:sx n="133" d="100"/>
          <a:sy n="133" d="100"/>
        </p:scale>
        <p:origin x="1344" y="-208"/>
      </p:cViewPr>
      <p:guideLst>
        <p:guide orient="horz" pos="2544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7EAF79A8-D334-EE4F-9231-8A408E868272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FF706F38-9CA1-364A-BBC7-8787D2893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7361A6-A118-624F-9CFE-05DD1A8B55E3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3B495F-33B8-8944-B002-184FF88630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532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Instead of having just one or zero successors, now all our nodes will have *any* number of successors! Still just one (or zero) predecessors.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089FD937-27B9-A543-84E6-5A7A21A471E2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6607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75593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5679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0455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40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04100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41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23324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42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413980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86358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44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259486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ea typeface="MS PGothic" charset="-128"/>
              </a:rPr>
              <a:t>show code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4CF4CD22-0CFB-9B43-8086-7984845508B6}" type="slidenum">
              <a:rPr lang="en-US" altLang="en-US" sz="1200"/>
              <a:pPr/>
              <a:t>52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If you draw a bunch of circles and arrows, and you want to know whether you have drawn a tree…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DE3842C0-355B-4A44-A1C7-888EE792308C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Binary trees are a special case of general trees, but they are *so common* that we will sometimes just say “tree” when we really mean “binary tree.”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D9876AF1-0EB1-1A47-AE0C-FD58F71B8EE7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Trees make the meanings of programs unambiguous! Totally essential for actually running programs and translating them into executable code.</a:t>
            </a:r>
            <a:br>
              <a:rPr lang="en-US" altLang="en-US">
                <a:ea typeface="MS PGothic" charset="-128"/>
              </a:rPr>
            </a:br>
            <a:r>
              <a:rPr lang="en-US" altLang="en-US">
                <a:ea typeface="MS PGothic" charset="-128"/>
              </a:rPr>
              <a:t>A syntax tree is even sometimes called a “parse tree.”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426E595F-4831-FF45-9CD9-FEA56C5B5216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MS PGothic" charset="-128"/>
              </a:rPr>
              <a:t>Here's the thing: if the tree is perfectly balanced, so there's the same amount of stuff on either side of any node, then this is *asymptotically* very fast. The height of the tree is log_2 n. And you only have to traverse *at most* the height of the tree! So searching is O(log n) if the tree is balanced.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8E1A4FE-563E-7C46-B3AF-C8B046FDAB73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7112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488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89641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MS PGothic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9EE1BB6F-A407-EE47-9A85-F4E09E4700A5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5238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95361A-F06D-0B4A-B0D1-B83CDECA71A0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14A390-9921-AB41-8F93-2A3D568BD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64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97A0-1807-A74F-B025-5C28A9ECD47E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24C68-316D-994D-A3B7-6892D3B69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29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557A3-D036-5B49-B0DA-73A942E87D52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E45AF-99E8-6F4E-AE58-61D9BB292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19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AE959-629B-CA41-8557-4260C8E758C0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C79F-2BFC-E647-80D3-4377157121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74FCF-D5F7-8540-AED0-7C7F61B779F1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2FA572E6-BB89-A742-885A-B6CF2B616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D92A-BBDE-E547-B692-C5C93BC21FAF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A324-3BD0-7041-88AE-118981992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7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6A81D-A0DB-2A4B-BBDE-E557A4555ABA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1751-41DC-9C43-8C09-97E29B01E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0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73112-0F97-6142-B111-9DBE14F01B03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D7FAD-4F74-034B-BB66-906A6CD88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3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7BF0-C347-6145-BCFF-DAFB6B1A4B56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D3EF15-522E-074B-B355-61FEBF9A27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3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A01C-BC5E-C043-B5AC-67C80899EA3D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2E710-DD1E-AA4E-81AD-042D218CE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6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C1730-FAC6-C646-B1B9-F1F0E234BEAB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E703EB43-AE26-2040-AC0B-F5694CFAB4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78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8313DB-34A8-B44A-98C0-CD00C91B6AEE}" type="datetimeFigureOut">
              <a:rPr lang="en-US" altLang="en-US"/>
              <a:pPr>
                <a:defRPr/>
              </a:pPr>
              <a:t>11/6/17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ea typeface="ヒラギノ明朝 ProN W3" charset="0"/>
                <a:cs typeface="ヒラギノ明朝 ProN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77B2011-CBFA-954D-AE82-D34B96E56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53" r:id="rId2"/>
    <p:sldLayoutId id="2147484160" r:id="rId3"/>
    <p:sldLayoutId id="2147484154" r:id="rId4"/>
    <p:sldLayoutId id="2147484155" r:id="rId5"/>
    <p:sldLayoutId id="2147484156" r:id="rId6"/>
    <p:sldLayoutId id="2147484161" r:id="rId7"/>
    <p:sldLayoutId id="2147484157" r:id="rId8"/>
    <p:sldLayoutId id="2147484162" r:id="rId9"/>
    <p:sldLayoutId id="2147484158" r:id="rId10"/>
    <p:sldLayoutId id="214748416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/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Trees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altLang="en-US" sz="2000">
                <a:ea typeface="MS PGothic" charset="-128"/>
              </a:rPr>
              <a:t>Lecture 12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>
                <a:ea typeface="MS PGothic" charset="-128"/>
              </a:rPr>
              <a:t>CS2110 – Fall 2017</a:t>
            </a:r>
          </a:p>
        </p:txBody>
      </p:sp>
      <p:pic>
        <p:nvPicPr>
          <p:cNvPr id="153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4129088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99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3051E5C-7AF5-374A-9538-E327412D182B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grpSp>
        <p:nvGrpSpPr>
          <p:cNvPr id="26627" name="Group 56"/>
          <p:cNvGrpSpPr>
            <a:grpSpLocks/>
          </p:cNvGrpSpPr>
          <p:nvPr/>
        </p:nvGrpSpPr>
        <p:grpSpPr bwMode="auto">
          <a:xfrm>
            <a:off x="2911475" y="2667000"/>
            <a:ext cx="3062288" cy="2886075"/>
            <a:chOff x="2911475" y="2667000"/>
            <a:chExt cx="3062287" cy="2886075"/>
          </a:xfrm>
        </p:grpSpPr>
        <p:grpSp>
          <p:nvGrpSpPr>
            <p:cNvPr id="26632" name="Group 58"/>
            <p:cNvGrpSpPr>
              <a:grpSpLocks/>
            </p:cNvGrpSpPr>
            <p:nvPr/>
          </p:nvGrpSpPr>
          <p:grpSpPr bwMode="auto">
            <a:xfrm>
              <a:off x="4343400" y="2667000"/>
              <a:ext cx="436562" cy="447675"/>
              <a:chOff x="0" y="0"/>
              <a:chExt cx="275" cy="281"/>
            </a:xfrm>
          </p:grpSpPr>
          <p:sp>
            <p:nvSpPr>
              <p:cNvPr id="26669" name="Oval 100"/>
              <p:cNvSpPr>
                <a:spLocks/>
              </p:cNvSpPr>
              <p:nvPr/>
            </p:nvSpPr>
            <p:spPr bwMode="auto">
              <a:xfrm>
                <a:off x="0" y="0"/>
                <a:ext cx="27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70" name="Rectangle 101"/>
              <p:cNvSpPr>
                <a:spLocks/>
              </p:cNvSpPr>
              <p:nvPr/>
            </p:nvSpPr>
            <p:spPr bwMode="auto">
              <a:xfrm>
                <a:off x="45" y="40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M</a:t>
                </a:r>
              </a:p>
            </p:txBody>
          </p:sp>
        </p:grpSp>
        <p:grpSp>
          <p:nvGrpSpPr>
            <p:cNvPr id="26633" name="Group 60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6667" name="Oval 98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8" name="Rectangle 99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6634" name="Group 61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6665" name="Oval 96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6" name="Rectangle 97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6635" name="Group 63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6663" name="Oval 94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4" name="Rectangle 95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6636" name="Group 66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6661" name="Oval 92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2" name="Rectangle 93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6637" name="Group 67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6659" name="Oval 90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60" name="Rectangle 91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6638" name="Group 68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6657" name="Oval 8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58" name="Rectangle 8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6639" name="Group 70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6655" name="Oval 86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56" name="Rectangle 87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6640" name="Group 71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6653" name="Oval 84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54" name="Rectangle 85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6641" name="Group 72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6651" name="Oval 82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6652" name="Rectangle 83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6642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8" name="TextBox 102"/>
          <p:cNvSpPr txBox="1">
            <a:spLocks noChangeArrowheads="1"/>
          </p:cNvSpPr>
          <p:nvPr/>
        </p:nvSpPr>
        <p:spPr bwMode="auto">
          <a:xfrm>
            <a:off x="266700" y="1712913"/>
            <a:ext cx="6515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node’s </a:t>
            </a:r>
            <a:r>
              <a:rPr lang="en-US" altLang="en-US" i="1"/>
              <a:t>depth</a:t>
            </a:r>
            <a:r>
              <a:rPr lang="en-US" altLang="en-US"/>
              <a:t> is the length of the path to the root.</a:t>
            </a:r>
            <a:endParaRPr lang="en-US" altLang="en-US" i="1"/>
          </a:p>
        </p:txBody>
      </p:sp>
      <p:sp>
        <p:nvSpPr>
          <p:cNvPr id="26629" name="TextBox 45"/>
          <p:cNvSpPr txBox="1">
            <a:spLocks noChangeArrowheads="1"/>
          </p:cNvSpPr>
          <p:nvPr/>
        </p:nvSpPr>
        <p:spPr bwMode="auto">
          <a:xfrm>
            <a:off x="266700" y="2116138"/>
            <a:ext cx="8343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tree’s (or subtree’s)</a:t>
            </a:r>
            <a:r>
              <a:rPr lang="en-US" altLang="en-US" i="1"/>
              <a:t> height</a:t>
            </a:r>
            <a:r>
              <a:rPr lang="en-US" altLang="en-US"/>
              <a:t> is he length of the longest path from the root to a leaf.</a:t>
            </a:r>
            <a:endParaRPr lang="en-US" altLang="en-US" i="1"/>
          </a:p>
        </p:txBody>
      </p:sp>
      <p:sp>
        <p:nvSpPr>
          <p:cNvPr id="4" name="TextBox 3"/>
          <p:cNvSpPr txBox="1"/>
          <p:nvPr/>
        </p:nvSpPr>
        <p:spPr>
          <a:xfrm>
            <a:off x="5478463" y="3332163"/>
            <a:ext cx="23971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Depth 1, height 2.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600" y="5105400"/>
            <a:ext cx="2397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Depth 3, height 0.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D613ADB-B242-0A4F-B4A5-DB89D94A91F5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27651" name="Group 56"/>
          <p:cNvGrpSpPr>
            <a:grpSpLocks/>
          </p:cNvGrpSpPr>
          <p:nvPr/>
        </p:nvGrpSpPr>
        <p:grpSpPr bwMode="auto">
          <a:xfrm>
            <a:off x="2895600" y="3365500"/>
            <a:ext cx="3062288" cy="2200275"/>
            <a:chOff x="2911475" y="3352800"/>
            <a:chExt cx="3062287" cy="2200275"/>
          </a:xfrm>
        </p:grpSpPr>
        <p:grpSp>
          <p:nvGrpSpPr>
            <p:cNvPr id="27654" name="Group 60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7686" name="Oval 98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87" name="Rectangle 99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7655" name="Group 61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7684" name="Oval 96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85" name="Rectangle 97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7656" name="Group 63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7682" name="Oval 94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83" name="Rectangle 95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7657" name="Group 66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7680" name="Oval 92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81" name="Rectangle 93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7658" name="Group 67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7678" name="Oval 90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9" name="Rectangle 91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7659" name="Group 68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7676" name="Oval 8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7" name="Rectangle 8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7660" name="Group 70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7674" name="Oval 86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5" name="Rectangle 87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7661" name="Group 71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7672" name="Oval 84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3" name="Rectangle 85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7662" name="Group 72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7670" name="Oval 82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7671" name="Rectangle 83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7663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2" name="TextBox 48"/>
          <p:cNvSpPr txBox="1">
            <a:spLocks noChangeArrowheads="1"/>
          </p:cNvSpPr>
          <p:nvPr/>
        </p:nvSpPr>
        <p:spPr bwMode="auto">
          <a:xfrm>
            <a:off x="533400" y="1836738"/>
            <a:ext cx="198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Multiple trees:</a:t>
            </a:r>
            <a:endParaRPr lang="en-US" altLang="en-US" i="1"/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414588" y="1836738"/>
            <a:ext cx="1163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</a:t>
            </a:r>
            <a:r>
              <a:rPr lang="en-US" altLang="en-US" i="1"/>
              <a:t>forest</a:t>
            </a:r>
            <a:r>
              <a:rPr lang="en-US" altLang="en-US"/>
              <a:t>.</a:t>
            </a:r>
            <a:endParaRPr lang="en-US" altLang="en-US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Class for general tree nodes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2338388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7BD0F44-0F82-7345-AA53-53BA2F6E636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676400"/>
            <a:ext cx="6019800" cy="24384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class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GTreeNode&lt;T&gt; {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    private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T </a:t>
            </a:r>
            <a:r>
              <a:rPr lang="en-US" altLang="en-US" sz="2400" b="1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value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    private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List&lt;GTreeNode&lt;T&gt;&gt; </a:t>
            </a:r>
            <a:r>
              <a:rPr lang="en-US" altLang="en-US" sz="2400" b="1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children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3F7F5F"/>
                </a:solidFill>
                <a:latin typeface="Times New Roman" charset="0"/>
                <a:ea typeface="MS PGothic" charset="-128"/>
                <a:sym typeface="Courier New" charset="0"/>
              </a:rPr>
              <a:t>    //appropriate constructors, getters,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3F7F5F"/>
                </a:solidFill>
                <a:latin typeface="Times New Roman" charset="0"/>
                <a:ea typeface="MS PGothic" charset="-128"/>
                <a:sym typeface="Courier New" charset="0"/>
              </a:rPr>
              <a:t>    //setters, etc.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28676" name="Oval 3"/>
          <p:cNvSpPr>
            <a:spLocks/>
          </p:cNvSpPr>
          <p:nvPr/>
        </p:nvSpPr>
        <p:spPr bwMode="auto">
          <a:xfrm>
            <a:off x="6757988" y="4308475"/>
            <a:ext cx="349250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77" name="Oval 4"/>
          <p:cNvSpPr>
            <a:spLocks/>
          </p:cNvSpPr>
          <p:nvPr/>
        </p:nvSpPr>
        <p:spPr bwMode="auto">
          <a:xfrm>
            <a:off x="6310313" y="47926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78" name="Oval 5"/>
          <p:cNvSpPr>
            <a:spLocks/>
          </p:cNvSpPr>
          <p:nvPr/>
        </p:nvSpPr>
        <p:spPr bwMode="auto">
          <a:xfrm>
            <a:off x="7212013" y="47926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79" name="Oval 6"/>
          <p:cNvSpPr>
            <a:spLocks/>
          </p:cNvSpPr>
          <p:nvPr/>
        </p:nvSpPr>
        <p:spPr bwMode="auto">
          <a:xfrm>
            <a:off x="5959475" y="5570538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80" name="Oval 7"/>
          <p:cNvSpPr>
            <a:spLocks/>
          </p:cNvSpPr>
          <p:nvPr/>
        </p:nvSpPr>
        <p:spPr bwMode="auto">
          <a:xfrm>
            <a:off x="6510338" y="5570538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81" name="Oval 8"/>
          <p:cNvSpPr>
            <a:spLocks/>
          </p:cNvSpPr>
          <p:nvPr/>
        </p:nvSpPr>
        <p:spPr bwMode="auto">
          <a:xfrm>
            <a:off x="7059613" y="5567363"/>
            <a:ext cx="347662" cy="3381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 flipH="1">
            <a:off x="6559550" y="45497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7059613" y="45497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>
            <a:off x="6110288" y="5130800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>
            <a:off x="6510338" y="5130800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6610350" y="5083175"/>
            <a:ext cx="5000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7" name="Rectangle 14"/>
          <p:cNvSpPr>
            <a:spLocks/>
          </p:cNvSpPr>
          <p:nvPr/>
        </p:nvSpPr>
        <p:spPr bwMode="auto">
          <a:xfrm>
            <a:off x="6781800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28688" name="Rectangle 15"/>
          <p:cNvSpPr>
            <a:spLocks/>
          </p:cNvSpPr>
          <p:nvPr/>
        </p:nvSpPr>
        <p:spPr bwMode="auto">
          <a:xfrm>
            <a:off x="6324600" y="47783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4</a:t>
            </a:r>
          </a:p>
        </p:txBody>
      </p:sp>
      <p:sp>
        <p:nvSpPr>
          <p:cNvPr id="28689" name="Rectangle 16"/>
          <p:cNvSpPr>
            <a:spLocks/>
          </p:cNvSpPr>
          <p:nvPr/>
        </p:nvSpPr>
        <p:spPr bwMode="auto">
          <a:xfrm>
            <a:off x="5995988" y="5568950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28690" name="Rectangle 17"/>
          <p:cNvSpPr>
            <a:spLocks/>
          </p:cNvSpPr>
          <p:nvPr/>
        </p:nvSpPr>
        <p:spPr bwMode="auto">
          <a:xfrm>
            <a:off x="6553200" y="55626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28691" name="Rectangle 18"/>
          <p:cNvSpPr>
            <a:spLocks/>
          </p:cNvSpPr>
          <p:nvPr/>
        </p:nvSpPr>
        <p:spPr bwMode="auto">
          <a:xfrm>
            <a:off x="7085013" y="55626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28692" name="Rectangle 19"/>
          <p:cNvSpPr>
            <a:spLocks/>
          </p:cNvSpPr>
          <p:nvPr/>
        </p:nvSpPr>
        <p:spPr bwMode="auto">
          <a:xfrm>
            <a:off x="7239000" y="47783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28693" name="Oval 20"/>
          <p:cNvSpPr>
            <a:spLocks/>
          </p:cNvSpPr>
          <p:nvPr/>
        </p:nvSpPr>
        <p:spPr bwMode="auto">
          <a:xfrm>
            <a:off x="5578475" y="6346825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94" name="Oval 21"/>
          <p:cNvSpPr>
            <a:spLocks/>
          </p:cNvSpPr>
          <p:nvPr/>
        </p:nvSpPr>
        <p:spPr bwMode="auto">
          <a:xfrm>
            <a:off x="6145213" y="6346825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95" name="Oval 22"/>
          <p:cNvSpPr>
            <a:spLocks/>
          </p:cNvSpPr>
          <p:nvPr/>
        </p:nvSpPr>
        <p:spPr bwMode="auto">
          <a:xfrm>
            <a:off x="6831013" y="6343650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696" name="Line 23"/>
          <p:cNvSpPr>
            <a:spLocks noChangeShapeType="1"/>
          </p:cNvSpPr>
          <p:nvPr/>
        </p:nvSpPr>
        <p:spPr bwMode="auto">
          <a:xfrm flipH="1">
            <a:off x="5729288" y="5892800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4"/>
          <p:cNvSpPr>
            <a:spLocks noChangeShapeType="1"/>
          </p:cNvSpPr>
          <p:nvPr/>
        </p:nvSpPr>
        <p:spPr bwMode="auto">
          <a:xfrm>
            <a:off x="6129338" y="5907088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Rectangle 25"/>
          <p:cNvSpPr>
            <a:spLocks/>
          </p:cNvSpPr>
          <p:nvPr/>
        </p:nvSpPr>
        <p:spPr bwMode="auto">
          <a:xfrm>
            <a:off x="5614988" y="6345238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28699" name="Rectangle 26"/>
          <p:cNvSpPr>
            <a:spLocks/>
          </p:cNvSpPr>
          <p:nvPr/>
        </p:nvSpPr>
        <p:spPr bwMode="auto">
          <a:xfrm>
            <a:off x="6172200" y="6338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28700" name="Rectangle 27"/>
          <p:cNvSpPr>
            <a:spLocks/>
          </p:cNvSpPr>
          <p:nvPr/>
        </p:nvSpPr>
        <p:spPr bwMode="auto">
          <a:xfrm>
            <a:off x="6858000" y="6338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28701" name="Oval 28"/>
          <p:cNvSpPr>
            <a:spLocks/>
          </p:cNvSpPr>
          <p:nvPr/>
        </p:nvSpPr>
        <p:spPr bwMode="auto">
          <a:xfrm>
            <a:off x="7440613" y="6321425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8702" name="Rectangle 29"/>
          <p:cNvSpPr>
            <a:spLocks/>
          </p:cNvSpPr>
          <p:nvPr/>
        </p:nvSpPr>
        <p:spPr bwMode="auto">
          <a:xfrm>
            <a:off x="7467600" y="631666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1</a:t>
            </a:r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>
            <a:off x="7331075" y="5859463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31"/>
          <p:cNvSpPr>
            <a:spLocks noChangeShapeType="1"/>
          </p:cNvSpPr>
          <p:nvPr/>
        </p:nvSpPr>
        <p:spPr bwMode="auto">
          <a:xfrm flipH="1">
            <a:off x="7026275" y="587375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Rectangle 61"/>
          <p:cNvSpPr>
            <a:spLocks/>
          </p:cNvSpPr>
          <p:nvPr/>
        </p:nvSpPr>
        <p:spPr bwMode="auto">
          <a:xfrm>
            <a:off x="7883525" y="5340350"/>
            <a:ext cx="1117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General tree</a:t>
            </a:r>
          </a:p>
        </p:txBody>
      </p:sp>
      <p:sp>
        <p:nvSpPr>
          <p:cNvPr id="28706" name="Rectangle 63"/>
          <p:cNvSpPr>
            <a:spLocks/>
          </p:cNvSpPr>
          <p:nvPr/>
        </p:nvSpPr>
        <p:spPr bwMode="auto">
          <a:xfrm>
            <a:off x="1066800" y="5029200"/>
            <a:ext cx="2971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sym typeface="Arial" charset="0"/>
              </a:rPr>
              <a:t>Parent contains a list of its children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Class for general tree nodes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2338388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3B61BD44-D0F1-6E43-AFEF-14253FFE911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1676400"/>
            <a:ext cx="6019800" cy="24384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class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GTreeNode&lt;T&gt; {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    private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T </a:t>
            </a:r>
            <a:r>
              <a:rPr lang="en-US" altLang="en-US" sz="2400" b="1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value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    private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 List&lt;GTreeNode&lt;T&gt;&gt; </a:t>
            </a:r>
            <a:r>
              <a:rPr lang="en-US" altLang="en-US" sz="2400" b="1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children</a:t>
            </a: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3F7F5F"/>
                </a:solidFill>
                <a:latin typeface="Times New Roman" charset="0"/>
                <a:ea typeface="MS PGothic" charset="-128"/>
                <a:sym typeface="Courier New" charset="0"/>
              </a:rPr>
              <a:t>    //appropriate constructors, getters, 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 b="1">
                <a:solidFill>
                  <a:srgbClr val="3F7F5F"/>
                </a:solidFill>
                <a:latin typeface="Times New Roman" charset="0"/>
                <a:ea typeface="MS PGothic" charset="-128"/>
                <a:sym typeface="Courier New" charset="0"/>
              </a:rPr>
              <a:t>    //setters, etc.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 sz="2400" b="1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 b="1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29700" name="Oval 3"/>
          <p:cNvSpPr>
            <a:spLocks/>
          </p:cNvSpPr>
          <p:nvPr/>
        </p:nvSpPr>
        <p:spPr bwMode="auto">
          <a:xfrm>
            <a:off x="6757988" y="4308475"/>
            <a:ext cx="349250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1" name="Oval 4"/>
          <p:cNvSpPr>
            <a:spLocks/>
          </p:cNvSpPr>
          <p:nvPr/>
        </p:nvSpPr>
        <p:spPr bwMode="auto">
          <a:xfrm>
            <a:off x="6310313" y="47926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2" name="Oval 5"/>
          <p:cNvSpPr>
            <a:spLocks/>
          </p:cNvSpPr>
          <p:nvPr/>
        </p:nvSpPr>
        <p:spPr bwMode="auto">
          <a:xfrm>
            <a:off x="7212013" y="4792663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3" name="Oval 6"/>
          <p:cNvSpPr>
            <a:spLocks/>
          </p:cNvSpPr>
          <p:nvPr/>
        </p:nvSpPr>
        <p:spPr bwMode="auto">
          <a:xfrm>
            <a:off x="5959475" y="5570538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4" name="Oval 7"/>
          <p:cNvSpPr>
            <a:spLocks/>
          </p:cNvSpPr>
          <p:nvPr/>
        </p:nvSpPr>
        <p:spPr bwMode="auto">
          <a:xfrm>
            <a:off x="6510338" y="5570538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5" name="Oval 8"/>
          <p:cNvSpPr>
            <a:spLocks/>
          </p:cNvSpPr>
          <p:nvPr/>
        </p:nvSpPr>
        <p:spPr bwMode="auto">
          <a:xfrm>
            <a:off x="7059613" y="5567363"/>
            <a:ext cx="347662" cy="3381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 flipH="1">
            <a:off x="6559550" y="45497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7059613" y="4549775"/>
            <a:ext cx="250825" cy="242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Line 11"/>
          <p:cNvSpPr>
            <a:spLocks noChangeShapeType="1"/>
          </p:cNvSpPr>
          <p:nvPr/>
        </p:nvSpPr>
        <p:spPr bwMode="auto">
          <a:xfrm flipH="1">
            <a:off x="6110288" y="5130800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Line 12"/>
          <p:cNvSpPr>
            <a:spLocks noChangeShapeType="1"/>
          </p:cNvSpPr>
          <p:nvPr/>
        </p:nvSpPr>
        <p:spPr bwMode="auto">
          <a:xfrm>
            <a:off x="6510338" y="5130800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6610350" y="5083175"/>
            <a:ext cx="500063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1" name="Rectangle 14"/>
          <p:cNvSpPr>
            <a:spLocks/>
          </p:cNvSpPr>
          <p:nvPr/>
        </p:nvSpPr>
        <p:spPr bwMode="auto">
          <a:xfrm>
            <a:off x="6781800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29712" name="Rectangle 15"/>
          <p:cNvSpPr>
            <a:spLocks/>
          </p:cNvSpPr>
          <p:nvPr/>
        </p:nvSpPr>
        <p:spPr bwMode="auto">
          <a:xfrm>
            <a:off x="6324600" y="47783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4</a:t>
            </a:r>
          </a:p>
        </p:txBody>
      </p:sp>
      <p:sp>
        <p:nvSpPr>
          <p:cNvPr id="29713" name="Rectangle 16"/>
          <p:cNvSpPr>
            <a:spLocks/>
          </p:cNvSpPr>
          <p:nvPr/>
        </p:nvSpPr>
        <p:spPr bwMode="auto">
          <a:xfrm>
            <a:off x="5995988" y="5568950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29714" name="Rectangle 17"/>
          <p:cNvSpPr>
            <a:spLocks/>
          </p:cNvSpPr>
          <p:nvPr/>
        </p:nvSpPr>
        <p:spPr bwMode="auto">
          <a:xfrm>
            <a:off x="6553200" y="55626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29715" name="Rectangle 18"/>
          <p:cNvSpPr>
            <a:spLocks/>
          </p:cNvSpPr>
          <p:nvPr/>
        </p:nvSpPr>
        <p:spPr bwMode="auto">
          <a:xfrm>
            <a:off x="7085013" y="5562600"/>
            <a:ext cx="2825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29716" name="Rectangle 19"/>
          <p:cNvSpPr>
            <a:spLocks/>
          </p:cNvSpPr>
          <p:nvPr/>
        </p:nvSpPr>
        <p:spPr bwMode="auto">
          <a:xfrm>
            <a:off x="7239000" y="4778375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29717" name="Oval 20"/>
          <p:cNvSpPr>
            <a:spLocks/>
          </p:cNvSpPr>
          <p:nvPr/>
        </p:nvSpPr>
        <p:spPr bwMode="auto">
          <a:xfrm>
            <a:off x="5578475" y="6346825"/>
            <a:ext cx="347663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18" name="Oval 21"/>
          <p:cNvSpPr>
            <a:spLocks/>
          </p:cNvSpPr>
          <p:nvPr/>
        </p:nvSpPr>
        <p:spPr bwMode="auto">
          <a:xfrm>
            <a:off x="6145213" y="6346825"/>
            <a:ext cx="347662" cy="336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19" name="Oval 22"/>
          <p:cNvSpPr>
            <a:spLocks/>
          </p:cNvSpPr>
          <p:nvPr/>
        </p:nvSpPr>
        <p:spPr bwMode="auto">
          <a:xfrm>
            <a:off x="6831013" y="6343650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20" name="Line 23"/>
          <p:cNvSpPr>
            <a:spLocks noChangeShapeType="1"/>
          </p:cNvSpPr>
          <p:nvPr/>
        </p:nvSpPr>
        <p:spPr bwMode="auto">
          <a:xfrm flipH="1">
            <a:off x="5729288" y="5892800"/>
            <a:ext cx="300037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4"/>
          <p:cNvSpPr>
            <a:spLocks noChangeShapeType="1"/>
          </p:cNvSpPr>
          <p:nvPr/>
        </p:nvSpPr>
        <p:spPr bwMode="auto">
          <a:xfrm>
            <a:off x="6129338" y="5907088"/>
            <a:ext cx="149225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Rectangle 25"/>
          <p:cNvSpPr>
            <a:spLocks/>
          </p:cNvSpPr>
          <p:nvPr/>
        </p:nvSpPr>
        <p:spPr bwMode="auto">
          <a:xfrm>
            <a:off x="5614988" y="6345238"/>
            <a:ext cx="28098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29723" name="Rectangle 26"/>
          <p:cNvSpPr>
            <a:spLocks/>
          </p:cNvSpPr>
          <p:nvPr/>
        </p:nvSpPr>
        <p:spPr bwMode="auto">
          <a:xfrm>
            <a:off x="6172200" y="6338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29724" name="Rectangle 27"/>
          <p:cNvSpPr>
            <a:spLocks/>
          </p:cNvSpPr>
          <p:nvPr/>
        </p:nvSpPr>
        <p:spPr bwMode="auto">
          <a:xfrm>
            <a:off x="6858000" y="6338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29725" name="Oval 28"/>
          <p:cNvSpPr>
            <a:spLocks/>
          </p:cNvSpPr>
          <p:nvPr/>
        </p:nvSpPr>
        <p:spPr bwMode="auto">
          <a:xfrm>
            <a:off x="7440613" y="6321425"/>
            <a:ext cx="347662" cy="3381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29726" name="Rectangle 29"/>
          <p:cNvSpPr>
            <a:spLocks/>
          </p:cNvSpPr>
          <p:nvPr/>
        </p:nvSpPr>
        <p:spPr bwMode="auto">
          <a:xfrm>
            <a:off x="7467600" y="631666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1</a:t>
            </a:r>
          </a:p>
        </p:txBody>
      </p:sp>
      <p:sp>
        <p:nvSpPr>
          <p:cNvPr id="29727" name="Line 30"/>
          <p:cNvSpPr>
            <a:spLocks noChangeShapeType="1"/>
          </p:cNvSpPr>
          <p:nvPr/>
        </p:nvSpPr>
        <p:spPr bwMode="auto">
          <a:xfrm>
            <a:off x="7331075" y="5859463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8" name="Line 31"/>
          <p:cNvSpPr>
            <a:spLocks noChangeShapeType="1"/>
          </p:cNvSpPr>
          <p:nvPr/>
        </p:nvSpPr>
        <p:spPr bwMode="auto">
          <a:xfrm flipH="1">
            <a:off x="7026275" y="5873750"/>
            <a:ext cx="152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9" name="Rectangle 61"/>
          <p:cNvSpPr>
            <a:spLocks/>
          </p:cNvSpPr>
          <p:nvPr/>
        </p:nvSpPr>
        <p:spPr bwMode="auto">
          <a:xfrm>
            <a:off x="7883525" y="5340350"/>
            <a:ext cx="11176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General tree</a:t>
            </a:r>
          </a:p>
        </p:txBody>
      </p:sp>
      <p:sp>
        <p:nvSpPr>
          <p:cNvPr id="29730" name="Rectangle 63"/>
          <p:cNvSpPr>
            <a:spLocks/>
          </p:cNvSpPr>
          <p:nvPr/>
        </p:nvSpPr>
        <p:spPr bwMode="auto">
          <a:xfrm>
            <a:off x="501650" y="4191000"/>
            <a:ext cx="47561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sym typeface="Arial" charset="0"/>
              </a:rPr>
              <a:t>Java.util.List is an interface!</a:t>
            </a:r>
          </a:p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sym typeface="Arial" charset="0"/>
              </a:rPr>
              <a:t>It defines the methods that all implementation must implement.</a:t>
            </a:r>
          </a:p>
          <a:p>
            <a:pPr eaLnBrk="1" hangingPunct="1">
              <a:spcBef>
                <a:spcPts val="413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sym typeface="Arial" charset="0"/>
              </a:rPr>
              <a:t>Whoever writes this class gets to decide what implementation to use —ArrayList? LinkedList? Etc.?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Class for binary tree node</a:t>
            </a: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6F845023-265C-484E-9F5B-F7C4A5E8A9E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153400" cy="46482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class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TreeNode&lt;T&gt; {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ヒラギノ角ゴ ProN W6" charset="-128"/>
                <a:sym typeface="Courier New" charset="0"/>
              </a:rPr>
              <a:t>private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T </a:t>
            </a:r>
            <a:r>
              <a:rPr lang="en-US" altLang="en-US" sz="2400">
                <a:solidFill>
                  <a:srgbClr val="0000C0"/>
                </a:solidFill>
                <a:latin typeface="Times New Roman" charset="0"/>
                <a:ea typeface="ヒラギノ角ゴ ProN W6" charset="-128"/>
                <a:sym typeface="Courier New" charset="0"/>
              </a:rPr>
              <a:t>value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;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private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TreeNode&lt;T&gt; </a:t>
            </a:r>
            <a:r>
              <a:rPr lang="en-US" altLang="en-US" sz="240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left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, </a:t>
            </a:r>
            <a:r>
              <a:rPr lang="en-US" altLang="en-US" sz="240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right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3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ヒラギノ角ゴ ProN W6" charset="-128"/>
                <a:sym typeface="Courier New" charset="0"/>
              </a:rPr>
              <a:t>/** Constructor: one-node tree with datum x *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/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public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TreeNode (T d) { </a:t>
            </a:r>
            <a:r>
              <a:rPr lang="en-US" altLang="en-US" sz="240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datum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= d; left= null; right= null;}</a:t>
            </a:r>
          </a:p>
          <a:p>
            <a:pPr marL="0" indent="0" eaLnBrk="1" hangingPunct="1">
              <a:spcBef>
                <a:spcPts val="13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</a:t>
            </a: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  <a:t> /** Constr: Tree with root value x, left tree l, right tree r */</a:t>
            </a:r>
            <a:b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</a:b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public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TreeNode (T d, TreeNode&lt;T&gt; l,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TreeNode&lt;T&gt; r) {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    </a:t>
            </a:r>
            <a:r>
              <a:rPr lang="en-US" altLang="en-US" sz="240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datum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= d;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left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= l;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0000C0"/>
                </a:solidFill>
                <a:latin typeface="Times New Roman" charset="0"/>
                <a:ea typeface="MS PGothic" charset="-128"/>
                <a:sym typeface="Courier New" charset="0"/>
              </a:rPr>
              <a:t>right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= r;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}</a:t>
            </a:r>
          </a:p>
          <a:p>
            <a:pPr marL="0" indent="0" eaLnBrk="1" hangingPunct="1">
              <a:spcBef>
                <a:spcPts val="1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5867400" y="1905000"/>
            <a:ext cx="2819400" cy="765175"/>
          </a:xfrm>
          <a:prstGeom prst="borderCallout1">
            <a:avLst>
              <a:gd name="adj1" fmla="val 27244"/>
              <a:gd name="adj2" fmla="val -474"/>
              <a:gd name="adj3" fmla="val 68864"/>
              <a:gd name="adj4" fmla="val -47345"/>
            </a:avLst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C00000"/>
                </a:solidFill>
              </a:rPr>
              <a:t>Either might be null if the subtree is empty.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5113338"/>
            <a:ext cx="4572000" cy="8302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solidFill>
                  <a:srgbClr val="558E28"/>
                </a:solidFill>
                <a:ea typeface="ヒラギノ明朝 ProN W3" charset="0"/>
                <a:cs typeface="Times New Roman" charset="0"/>
                <a:sym typeface="Courier New" charset="0"/>
              </a:rPr>
              <a:t>more methods: getValue, setValue,</a:t>
            </a:r>
            <a:r>
              <a:rPr lang="en-US">
                <a:solidFill>
                  <a:srgbClr val="558E28"/>
                </a:solidFill>
                <a:ea typeface="ヒラギノ角ゴ ProN W6" charset="0"/>
                <a:cs typeface="ヒラギノ角ゴ ProN W6" charset="0"/>
                <a:sym typeface="Courier New" charset="0"/>
              </a:rPr>
              <a:t> </a:t>
            </a:r>
            <a:r>
              <a:rPr lang="en-US">
                <a:solidFill>
                  <a:srgbClr val="558E28"/>
                </a:solidFill>
                <a:ea typeface="ヒラギノ明朝 ProN W3" charset="0"/>
                <a:cs typeface="Times New Roman" charset="0"/>
                <a:sym typeface="Courier New" charset="0"/>
              </a:rPr>
              <a:t>getLeft, setLeft, etc.</a:t>
            </a:r>
            <a:endParaRPr lang="en-US">
              <a:ea typeface="ヒラギノ明朝 ProN W3" charset="0"/>
              <a:cs typeface="ヒラギノ明朝 ProN W3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Binary versus general tree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ea typeface="MS PGothic" charset="-128"/>
              </a:rPr>
              <a:t>In a binary tree, each node has up to two pointers: to the left subtree and to the right subtree:</a:t>
            </a:r>
          </a:p>
          <a:p>
            <a:pPr lvl="1"/>
            <a:r>
              <a:rPr lang="en-US" altLang="en-US" sz="2400">
                <a:ea typeface="MS PGothic" charset="-128"/>
              </a:rPr>
              <a:t>One or both could be </a:t>
            </a:r>
            <a:r>
              <a:rPr lang="en-US" altLang="en-US" sz="2400" b="1">
                <a:ea typeface="MS PGothic" charset="-128"/>
              </a:rPr>
              <a:t>null</a:t>
            </a:r>
            <a:r>
              <a:rPr lang="en-US" altLang="en-US" sz="2400">
                <a:ea typeface="MS PGothic" charset="-128"/>
              </a:rPr>
              <a:t>, meaning the subtree is empty</a:t>
            </a:r>
            <a:br>
              <a:rPr lang="en-US" altLang="en-US" sz="2400">
                <a:ea typeface="MS PGothic" charset="-128"/>
              </a:rPr>
            </a:br>
            <a:r>
              <a:rPr lang="en-US" altLang="en-US" sz="2400">
                <a:ea typeface="MS PGothic" charset="-128"/>
              </a:rPr>
              <a:t>(</a:t>
            </a:r>
            <a:r>
              <a:rPr lang="en-US" altLang="en-US" sz="2400">
                <a:solidFill>
                  <a:srgbClr val="3366FF"/>
                </a:solidFill>
                <a:ea typeface="MS PGothic" charset="-128"/>
              </a:rPr>
              <a:t>remember, a tree is a set of nodes</a:t>
            </a:r>
            <a:r>
              <a:rPr lang="en-US" altLang="en-US" sz="2400">
                <a:ea typeface="MS PGothic" charset="-128"/>
              </a:rPr>
              <a:t>)</a:t>
            </a:r>
          </a:p>
          <a:p>
            <a:pPr marL="0" indent="0"/>
            <a:endParaRPr lang="en-US" altLang="en-US" sz="2400"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ea typeface="MS PGothic" charset="-128"/>
              </a:rPr>
              <a:t>In a general tree, a node can have any number of child nodes (and they need not be ordered)</a:t>
            </a:r>
          </a:p>
          <a:p>
            <a:pPr lvl="1"/>
            <a:r>
              <a:rPr lang="en-US" altLang="en-US" sz="2400">
                <a:ea typeface="MS PGothic" charset="-128"/>
              </a:rPr>
              <a:t>Very useful in some situations ...</a:t>
            </a:r>
          </a:p>
          <a:p>
            <a:pPr lvl="1"/>
            <a:r>
              <a:rPr lang="en-US" altLang="en-US" sz="2400">
                <a:ea typeface="MS PGothic" charset="-128"/>
              </a:rPr>
              <a:t>... one of which may be in an assignment!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A2173248-5096-B441-8B76-6704BEB08DD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15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An Application: Syntax Trees</a:t>
            </a:r>
          </a:p>
        </p:txBody>
      </p:sp>
      <p:sp>
        <p:nvSpPr>
          <p:cNvPr id="3379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763E6BD5-BF5C-5E4F-B0FE-A5B09E05E2F1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838200" y="3810000"/>
            <a:ext cx="3317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>
                <a:latin typeface="Courier" charset="0"/>
              </a:rPr>
              <a:t>(1 + (9 – 2)) * 7</a:t>
            </a:r>
          </a:p>
        </p:txBody>
      </p:sp>
      <p:grpSp>
        <p:nvGrpSpPr>
          <p:cNvPr id="33796" name="Group 41"/>
          <p:cNvGrpSpPr>
            <a:grpSpLocks/>
          </p:cNvGrpSpPr>
          <p:nvPr/>
        </p:nvGrpSpPr>
        <p:grpSpPr bwMode="auto">
          <a:xfrm>
            <a:off x="5867400" y="2919413"/>
            <a:ext cx="1746250" cy="2701925"/>
            <a:chOff x="3124200" y="2835379"/>
            <a:chExt cx="1746606" cy="2702189"/>
          </a:xfrm>
        </p:grpSpPr>
        <p:sp>
          <p:nvSpPr>
            <p:cNvPr id="33801" name="Rectangle 5"/>
            <p:cNvSpPr>
              <a:spLocks noChangeArrowheads="1"/>
            </p:cNvSpPr>
            <p:nvPr/>
          </p:nvSpPr>
          <p:spPr bwMode="auto">
            <a:xfrm>
              <a:off x="4025855" y="2835379"/>
              <a:ext cx="369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>
                  <a:latin typeface="Courier" charset="0"/>
                </a:rPr>
                <a:t>*</a:t>
              </a:r>
              <a:endParaRPr lang="en-US" altLang="en-US"/>
            </a:p>
          </p:txBody>
        </p:sp>
        <p:sp>
          <p:nvSpPr>
            <p:cNvPr id="33802" name="Rectangle 6"/>
            <p:cNvSpPr>
              <a:spLocks noChangeArrowheads="1"/>
            </p:cNvSpPr>
            <p:nvPr/>
          </p:nvSpPr>
          <p:spPr bwMode="auto">
            <a:xfrm>
              <a:off x="4501794" y="3429000"/>
              <a:ext cx="369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>
                  <a:latin typeface="Courier" charset="0"/>
                </a:rPr>
                <a:t>7</a:t>
              </a:r>
            </a:p>
          </p:txBody>
        </p:sp>
        <p:sp>
          <p:nvSpPr>
            <p:cNvPr id="33803" name="Rectangle 7"/>
            <p:cNvSpPr>
              <a:spLocks noChangeArrowheads="1"/>
            </p:cNvSpPr>
            <p:nvPr/>
          </p:nvSpPr>
          <p:spPr bwMode="auto">
            <a:xfrm>
              <a:off x="3623886" y="3463413"/>
              <a:ext cx="369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>
                  <a:latin typeface="Courier" charset="0"/>
                </a:rPr>
                <a:t>+</a:t>
              </a:r>
              <a:endParaRPr lang="en-US" altLang="en-US"/>
            </a:p>
          </p:txBody>
        </p:sp>
        <p:sp>
          <p:nvSpPr>
            <p:cNvPr id="33804" name="Rectangle 8"/>
            <p:cNvSpPr>
              <a:spLocks noChangeArrowheads="1"/>
            </p:cNvSpPr>
            <p:nvPr/>
          </p:nvSpPr>
          <p:spPr bwMode="auto">
            <a:xfrm>
              <a:off x="3957256" y="4267200"/>
              <a:ext cx="369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>
                  <a:latin typeface="Courier" charset="0"/>
                </a:rPr>
                <a:t>–</a:t>
              </a:r>
              <a:endParaRPr lang="en-US" altLang="en-US"/>
            </a:p>
          </p:txBody>
        </p:sp>
        <p:sp>
          <p:nvSpPr>
            <p:cNvPr id="33805" name="Rectangle 9"/>
            <p:cNvSpPr>
              <a:spLocks noChangeArrowheads="1"/>
            </p:cNvSpPr>
            <p:nvPr/>
          </p:nvSpPr>
          <p:spPr bwMode="auto">
            <a:xfrm>
              <a:off x="3124200" y="4272116"/>
              <a:ext cx="369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>
                  <a:latin typeface="Courier" charset="0"/>
                </a:rPr>
                <a:t>1</a:t>
              </a:r>
              <a:endParaRPr lang="en-US" altLang="en-US"/>
            </a:p>
          </p:txBody>
        </p:sp>
        <p:sp>
          <p:nvSpPr>
            <p:cNvPr id="33806" name="Rectangle 10"/>
            <p:cNvSpPr>
              <a:spLocks noChangeArrowheads="1"/>
            </p:cNvSpPr>
            <p:nvPr/>
          </p:nvSpPr>
          <p:spPr bwMode="auto">
            <a:xfrm>
              <a:off x="3649696" y="5075903"/>
              <a:ext cx="369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>
                  <a:latin typeface="Courier" charset="0"/>
                </a:rPr>
                <a:t>9</a:t>
              </a:r>
              <a:endParaRPr lang="en-US" altLang="en-US"/>
            </a:p>
          </p:txBody>
        </p:sp>
        <p:sp>
          <p:nvSpPr>
            <p:cNvPr id="33807" name="Rectangle 12"/>
            <p:cNvSpPr>
              <a:spLocks noChangeArrowheads="1"/>
            </p:cNvSpPr>
            <p:nvPr/>
          </p:nvSpPr>
          <p:spPr bwMode="auto">
            <a:xfrm>
              <a:off x="4267200" y="5070987"/>
              <a:ext cx="369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>
                  <a:latin typeface="Courier" charset="0"/>
                </a:rPr>
                <a:t>2</a:t>
              </a:r>
              <a:endParaRPr lang="en-US" alt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3902234" y="3183075"/>
              <a:ext cx="217532" cy="35245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303953" y="3178313"/>
              <a:ext cx="239761" cy="34610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429062" y="3897520"/>
              <a:ext cx="301686" cy="4397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914936" y="3978491"/>
              <a:ext cx="171485" cy="3540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886355" y="4683410"/>
              <a:ext cx="184188" cy="3905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4265846" y="4694523"/>
              <a:ext cx="152431" cy="39532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831850" y="4416425"/>
            <a:ext cx="38084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Java expression as a string.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73700" y="5867400"/>
            <a:ext cx="31146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 expression as a tree.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2368550"/>
            <a:ext cx="13509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“parsing”</a:t>
            </a:r>
          </a:p>
        </p:txBody>
      </p:sp>
      <p:sp>
        <p:nvSpPr>
          <p:cNvPr id="6" name="Freeform 5"/>
          <p:cNvSpPr/>
          <p:nvPr/>
        </p:nvSpPr>
        <p:spPr>
          <a:xfrm>
            <a:off x="3740150" y="2881313"/>
            <a:ext cx="2259013" cy="554037"/>
          </a:xfrm>
          <a:custGeom>
            <a:avLst/>
            <a:gdLst>
              <a:gd name="connsiteX0" fmla="*/ 0 w 2258291"/>
              <a:gd name="connsiteY0" fmla="*/ 554337 h 554337"/>
              <a:gd name="connsiteX1" fmla="*/ 789709 w 2258291"/>
              <a:gd name="connsiteY1" fmla="*/ 155 h 554337"/>
              <a:gd name="connsiteX2" fmla="*/ 2258291 w 2258291"/>
              <a:gd name="connsiteY2" fmla="*/ 498919 h 55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8291" h="554337">
                <a:moveTo>
                  <a:pt x="0" y="554337"/>
                </a:moveTo>
                <a:cubicBezTo>
                  <a:pt x="206663" y="281864"/>
                  <a:pt x="413327" y="9391"/>
                  <a:pt x="789709" y="155"/>
                </a:cubicBezTo>
                <a:cubicBezTo>
                  <a:pt x="1166091" y="-9081"/>
                  <a:pt x="1985818" y="395010"/>
                  <a:pt x="2258291" y="498919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Applications of Tree: Syntax Trees</a:t>
            </a:r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5D39233A-4AB9-4942-83CE-362B8B6396A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Ins="132080">
            <a:normAutofit fontScale="92500" lnSpcReduction="20000"/>
          </a:bodyPr>
          <a:lstStyle/>
          <a:p>
            <a:pPr marL="320040" indent="-320040" eaLnBrk="1" fontAlgn="auto" hangingPunct="1">
              <a:spcBef>
                <a:spcPct val="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Most languages (natural and computer) have a recursive, hierarchical structure</a:t>
            </a:r>
          </a:p>
          <a:p>
            <a:pPr marL="320040" indent="-320040" eaLnBrk="1" fontAlgn="auto" hangingPunct="1">
              <a:spcBef>
                <a:spcPts val="18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This structure is </a:t>
            </a:r>
            <a:r>
              <a:rPr lang="en-US" i="1" dirty="0">
                <a:ea typeface="+mn-ea"/>
                <a:cs typeface="+mn-cs"/>
              </a:rPr>
              <a:t>implicit</a:t>
            </a:r>
            <a:r>
              <a:rPr lang="en-US" dirty="0">
                <a:ea typeface="+mn-ea"/>
                <a:cs typeface="+mn-cs"/>
              </a:rPr>
              <a:t> in ordinary textual representation</a:t>
            </a:r>
          </a:p>
          <a:p>
            <a:pPr marL="320040" indent="-320040" eaLnBrk="1" fontAlgn="auto" hangingPunct="1">
              <a:spcBef>
                <a:spcPts val="18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Recursive structure can be made </a:t>
            </a:r>
            <a:r>
              <a:rPr lang="en-US" i="1" dirty="0">
                <a:ea typeface="+mn-ea"/>
                <a:cs typeface="+mn-cs"/>
              </a:rPr>
              <a:t>explicit</a:t>
            </a:r>
            <a:r>
              <a:rPr lang="en-US" dirty="0">
                <a:ea typeface="+mn-ea"/>
                <a:cs typeface="+mn-cs"/>
              </a:rPr>
              <a:t> by representing sentences in the language as trees: </a:t>
            </a:r>
            <a:r>
              <a:rPr lang="en-US" dirty="0">
                <a:solidFill>
                  <a:srgbClr val="009900"/>
                </a:solidFill>
                <a:ea typeface="+mn-ea"/>
                <a:cs typeface="+mn-cs"/>
              </a:rPr>
              <a:t>Abstract Syntax Trees</a:t>
            </a:r>
            <a:r>
              <a:rPr lang="en-US" dirty="0">
                <a:ea typeface="+mn-ea"/>
                <a:cs typeface="+mn-cs"/>
              </a:rPr>
              <a:t> (ASTs)</a:t>
            </a:r>
          </a:p>
          <a:p>
            <a:pPr marL="320040" indent="-320040" eaLnBrk="1" fontAlgn="auto" hangingPunct="1">
              <a:spcBef>
                <a:spcPts val="18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ASTs are easier to optimize, generate code from, etc. than textual representation</a:t>
            </a:r>
          </a:p>
          <a:p>
            <a:pPr marL="320040" indent="-320040" eaLnBrk="1" fontAlgn="auto" hangingPunct="1">
              <a:spcBef>
                <a:spcPts val="1800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>
                <a:ea typeface="+mn-ea"/>
                <a:cs typeface="+mn-cs"/>
              </a:rPr>
              <a:t>A </a:t>
            </a:r>
            <a:r>
              <a:rPr lang="en-US" dirty="0">
                <a:solidFill>
                  <a:srgbClr val="009900"/>
                </a:solidFill>
                <a:ea typeface="+mn-ea"/>
                <a:cs typeface="+mn-cs"/>
              </a:rPr>
              <a:t>parser</a:t>
            </a:r>
            <a:r>
              <a:rPr lang="en-US" dirty="0">
                <a:ea typeface="+mn-ea"/>
                <a:cs typeface="+mn-cs"/>
              </a:rPr>
              <a:t> converts textual representations to 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AB06D82-F791-9341-9CA3-98DB6AE4CB85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3810000" cy="5054600"/>
          </a:xfrm>
        </p:spPr>
        <p:txBody>
          <a:bodyPr rIns="132080"/>
          <a:lstStyle/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In textual representation:</a:t>
            </a:r>
          </a:p>
          <a:p>
            <a:pPr marL="455613" lvl="1" indent="0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Parentheses show hierarchical structure</a:t>
            </a:r>
          </a:p>
          <a:p>
            <a:pPr marL="455613" lvl="1" indent="0" eaLnBrk="1" hangingPunct="1">
              <a:spcBef>
                <a:spcPct val="0"/>
              </a:spcBef>
            </a:pPr>
            <a:endParaRPr lang="en-US" altLang="en-US" sz="2400">
              <a:latin typeface="Times New Roman" charset="0"/>
              <a:ea typeface="MS PGothic" charset="-128"/>
            </a:endParaRP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In tree representation:</a:t>
            </a:r>
          </a:p>
          <a:p>
            <a:pPr marL="455613" lvl="1" indent="0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Hierarchy is explicit in the structure of the tree</a:t>
            </a:r>
          </a:p>
          <a:p>
            <a:pPr marL="455613" lvl="1" indent="0" eaLnBrk="1" hangingPunct="1">
              <a:spcBef>
                <a:spcPct val="0"/>
              </a:spcBef>
              <a:buFont typeface="Wingdings 2" charset="2"/>
              <a:buNone/>
            </a:pPr>
            <a:endParaRPr lang="en-US" altLang="en-US" sz="2400">
              <a:latin typeface="Times New Roman" charset="0"/>
              <a:ea typeface="MS PGothic" charset="-128"/>
            </a:endParaRPr>
          </a:p>
          <a:p>
            <a:pPr marL="455613" lvl="1" indent="0"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We’ll talk more about expressions and trees in next lecture</a:t>
            </a:r>
          </a:p>
        </p:txBody>
      </p:sp>
      <p:sp>
        <p:nvSpPr>
          <p:cNvPr id="36867" name="Rectangle 3"/>
          <p:cNvSpPr>
            <a:spLocks/>
          </p:cNvSpPr>
          <p:nvPr/>
        </p:nvSpPr>
        <p:spPr bwMode="auto">
          <a:xfrm>
            <a:off x="5257800" y="2419350"/>
            <a:ext cx="484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-34</a:t>
            </a: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6934200" y="2405063"/>
            <a:ext cx="4841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-34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5105400" y="3076575"/>
            <a:ext cx="855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- (2 + 3)  </a:t>
            </a:r>
          </a:p>
        </p:txBody>
      </p:sp>
      <p:sp>
        <p:nvSpPr>
          <p:cNvPr id="36870" name="Oval 6"/>
          <p:cNvSpPr>
            <a:spLocks/>
          </p:cNvSpPr>
          <p:nvPr/>
        </p:nvSpPr>
        <p:spPr bwMode="auto">
          <a:xfrm>
            <a:off x="6934200" y="2362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grpSp>
        <p:nvGrpSpPr>
          <p:cNvPr id="36871" name="Group 1"/>
          <p:cNvGrpSpPr>
            <a:grpSpLocks/>
          </p:cNvGrpSpPr>
          <p:nvPr/>
        </p:nvGrpSpPr>
        <p:grpSpPr bwMode="auto">
          <a:xfrm>
            <a:off x="6553200" y="3581400"/>
            <a:ext cx="1314450" cy="990600"/>
            <a:chOff x="6553200" y="3243263"/>
            <a:chExt cx="1314450" cy="990600"/>
          </a:xfrm>
        </p:grpSpPr>
        <p:sp>
          <p:nvSpPr>
            <p:cNvPr id="36899" name="Oval 7"/>
            <p:cNvSpPr>
              <a:spLocks/>
            </p:cNvSpPr>
            <p:nvPr/>
          </p:nvSpPr>
          <p:spPr bwMode="auto">
            <a:xfrm>
              <a:off x="7019925" y="3243263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36900" name="Oval 8"/>
            <p:cNvSpPr>
              <a:spLocks/>
            </p:cNvSpPr>
            <p:nvPr/>
          </p:nvSpPr>
          <p:spPr bwMode="auto">
            <a:xfrm>
              <a:off x="6553200" y="3852863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36901" name="Oval 9"/>
            <p:cNvSpPr>
              <a:spLocks/>
            </p:cNvSpPr>
            <p:nvPr/>
          </p:nvSpPr>
          <p:spPr bwMode="auto">
            <a:xfrm>
              <a:off x="7486650" y="3852863"/>
              <a:ext cx="38100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36902" name="Rectangle 10"/>
            <p:cNvSpPr>
              <a:spLocks/>
            </p:cNvSpPr>
            <p:nvPr/>
          </p:nvSpPr>
          <p:spPr bwMode="auto">
            <a:xfrm>
              <a:off x="7048500" y="3271838"/>
              <a:ext cx="28733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+</a:t>
              </a:r>
            </a:p>
          </p:txBody>
        </p:sp>
        <p:sp>
          <p:nvSpPr>
            <p:cNvPr id="36903" name="Rectangle 11"/>
            <p:cNvSpPr>
              <a:spLocks/>
            </p:cNvSpPr>
            <p:nvPr/>
          </p:nvSpPr>
          <p:spPr bwMode="auto">
            <a:xfrm>
              <a:off x="6581775" y="3852863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36904" name="Rectangle 12"/>
            <p:cNvSpPr>
              <a:spLocks/>
            </p:cNvSpPr>
            <p:nvPr/>
          </p:nvSpPr>
          <p:spPr bwMode="auto">
            <a:xfrm>
              <a:off x="7537450" y="3867150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3</a:t>
              </a:r>
            </a:p>
          </p:txBody>
        </p:sp>
        <p:sp>
          <p:nvSpPr>
            <p:cNvPr id="36905" name="Line 13"/>
            <p:cNvSpPr>
              <a:spLocks noChangeShapeType="1"/>
            </p:cNvSpPr>
            <p:nvPr/>
          </p:nvSpPr>
          <p:spPr bwMode="auto">
            <a:xfrm flipH="1">
              <a:off x="6858000" y="3548063"/>
              <a:ext cx="2286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Line 14"/>
            <p:cNvSpPr>
              <a:spLocks noChangeShapeType="1"/>
            </p:cNvSpPr>
            <p:nvPr/>
          </p:nvSpPr>
          <p:spPr bwMode="auto">
            <a:xfrm>
              <a:off x="7362825" y="3567113"/>
              <a:ext cx="2286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2" name="Rectangle 15"/>
          <p:cNvSpPr>
            <a:spLocks/>
          </p:cNvSpPr>
          <p:nvPr/>
        </p:nvSpPr>
        <p:spPr bwMode="auto">
          <a:xfrm>
            <a:off x="4457700" y="4800600"/>
            <a:ext cx="16462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((2+3) + (5+7))</a:t>
            </a:r>
          </a:p>
        </p:txBody>
      </p:sp>
      <p:sp>
        <p:nvSpPr>
          <p:cNvPr id="36873" name="Oval 16"/>
          <p:cNvSpPr>
            <a:spLocks/>
          </p:cNvSpPr>
          <p:nvPr/>
        </p:nvSpPr>
        <p:spPr bwMode="auto">
          <a:xfrm>
            <a:off x="6216650" y="55483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4" name="Oval 17"/>
          <p:cNvSpPr>
            <a:spLocks/>
          </p:cNvSpPr>
          <p:nvPr/>
        </p:nvSpPr>
        <p:spPr bwMode="auto">
          <a:xfrm>
            <a:off x="5740400" y="61579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5" name="Oval 18"/>
          <p:cNvSpPr>
            <a:spLocks/>
          </p:cNvSpPr>
          <p:nvPr/>
        </p:nvSpPr>
        <p:spPr bwMode="auto">
          <a:xfrm>
            <a:off x="6673850" y="61579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76" name="Rectangle 19"/>
          <p:cNvSpPr>
            <a:spLocks/>
          </p:cNvSpPr>
          <p:nvPr/>
        </p:nvSpPr>
        <p:spPr bwMode="auto">
          <a:xfrm>
            <a:off x="6245225" y="5576888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+</a:t>
            </a:r>
          </a:p>
        </p:txBody>
      </p:sp>
      <p:sp>
        <p:nvSpPr>
          <p:cNvPr id="36877" name="Rectangle 20"/>
          <p:cNvSpPr>
            <a:spLocks/>
          </p:cNvSpPr>
          <p:nvPr/>
        </p:nvSpPr>
        <p:spPr bwMode="auto">
          <a:xfrm>
            <a:off x="5768975" y="6157913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36878" name="Rectangle 21"/>
          <p:cNvSpPr>
            <a:spLocks/>
          </p:cNvSpPr>
          <p:nvPr/>
        </p:nvSpPr>
        <p:spPr bwMode="auto">
          <a:xfrm>
            <a:off x="6724650" y="6172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36879" name="Line 22"/>
          <p:cNvSpPr>
            <a:spLocks noChangeShapeType="1"/>
          </p:cNvSpPr>
          <p:nvPr/>
        </p:nvSpPr>
        <p:spPr bwMode="auto">
          <a:xfrm flipH="1">
            <a:off x="6045200" y="5853113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0" name="Line 23"/>
          <p:cNvSpPr>
            <a:spLocks noChangeShapeType="1"/>
          </p:cNvSpPr>
          <p:nvPr/>
        </p:nvSpPr>
        <p:spPr bwMode="auto">
          <a:xfrm>
            <a:off x="6550025" y="5872163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1" name="Oval 24"/>
          <p:cNvSpPr>
            <a:spLocks/>
          </p:cNvSpPr>
          <p:nvPr/>
        </p:nvSpPr>
        <p:spPr bwMode="auto">
          <a:xfrm>
            <a:off x="76390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82" name="Oval 25"/>
          <p:cNvSpPr>
            <a:spLocks/>
          </p:cNvSpPr>
          <p:nvPr/>
        </p:nvSpPr>
        <p:spPr bwMode="auto">
          <a:xfrm>
            <a:off x="7162800" y="6172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83" name="Oval 26"/>
          <p:cNvSpPr>
            <a:spLocks/>
          </p:cNvSpPr>
          <p:nvPr/>
        </p:nvSpPr>
        <p:spPr bwMode="auto">
          <a:xfrm>
            <a:off x="8096250" y="6172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84" name="Rectangle 27"/>
          <p:cNvSpPr>
            <a:spLocks/>
          </p:cNvSpPr>
          <p:nvPr/>
        </p:nvSpPr>
        <p:spPr bwMode="auto">
          <a:xfrm>
            <a:off x="7191375" y="6172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36885" name="Rectangle 28"/>
          <p:cNvSpPr>
            <a:spLocks/>
          </p:cNvSpPr>
          <p:nvPr/>
        </p:nvSpPr>
        <p:spPr bwMode="auto">
          <a:xfrm>
            <a:off x="8147050" y="61864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36886" name="Line 29"/>
          <p:cNvSpPr>
            <a:spLocks noChangeShapeType="1"/>
          </p:cNvSpPr>
          <p:nvPr/>
        </p:nvSpPr>
        <p:spPr bwMode="auto">
          <a:xfrm flipH="1">
            <a:off x="7467600" y="58674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7" name="Line 30"/>
          <p:cNvSpPr>
            <a:spLocks noChangeShapeType="1"/>
          </p:cNvSpPr>
          <p:nvPr/>
        </p:nvSpPr>
        <p:spPr bwMode="auto">
          <a:xfrm>
            <a:off x="7972425" y="58864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88" name="Oval 31"/>
          <p:cNvSpPr>
            <a:spLocks/>
          </p:cNvSpPr>
          <p:nvPr/>
        </p:nvSpPr>
        <p:spPr bwMode="auto">
          <a:xfrm>
            <a:off x="6848475" y="4876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89" name="Line 32"/>
          <p:cNvSpPr>
            <a:spLocks noChangeShapeType="1"/>
          </p:cNvSpPr>
          <p:nvPr/>
        </p:nvSpPr>
        <p:spPr bwMode="auto">
          <a:xfrm flipH="1">
            <a:off x="6515100" y="51816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0" name="Line 33"/>
          <p:cNvSpPr>
            <a:spLocks noChangeShapeType="1"/>
          </p:cNvSpPr>
          <p:nvPr/>
        </p:nvSpPr>
        <p:spPr bwMode="auto">
          <a:xfrm>
            <a:off x="7200900" y="5181600"/>
            <a:ext cx="533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1" name="Rectangle 34"/>
          <p:cNvSpPr>
            <a:spLocks/>
          </p:cNvSpPr>
          <p:nvPr/>
        </p:nvSpPr>
        <p:spPr bwMode="auto">
          <a:xfrm>
            <a:off x="6892925" y="4876800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+</a:t>
            </a:r>
          </a:p>
        </p:txBody>
      </p:sp>
      <p:sp>
        <p:nvSpPr>
          <p:cNvPr id="36892" name="Rectangle 35"/>
          <p:cNvSpPr>
            <a:spLocks/>
          </p:cNvSpPr>
          <p:nvPr/>
        </p:nvSpPr>
        <p:spPr bwMode="auto">
          <a:xfrm>
            <a:off x="7658100" y="5576888"/>
            <a:ext cx="287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+</a:t>
            </a:r>
          </a:p>
        </p:txBody>
      </p:sp>
      <p:sp>
        <p:nvSpPr>
          <p:cNvPr id="36893" name="Rectangle 36"/>
          <p:cNvSpPr>
            <a:spLocks/>
          </p:cNvSpPr>
          <p:nvPr/>
        </p:nvSpPr>
        <p:spPr bwMode="auto">
          <a:xfrm>
            <a:off x="5181600" y="1831975"/>
            <a:ext cx="573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Text</a:t>
            </a:r>
          </a:p>
        </p:txBody>
      </p:sp>
      <p:sp>
        <p:nvSpPr>
          <p:cNvPr id="36894" name="Rectangle 37"/>
          <p:cNvSpPr>
            <a:spLocks/>
          </p:cNvSpPr>
          <p:nvPr/>
        </p:nvSpPr>
        <p:spPr bwMode="auto">
          <a:xfrm>
            <a:off x="6278563" y="1831975"/>
            <a:ext cx="2136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Tree Representation</a:t>
            </a:r>
          </a:p>
        </p:txBody>
      </p:sp>
      <p:sp>
        <p:nvSpPr>
          <p:cNvPr id="36895" name="Oval 6"/>
          <p:cNvSpPr>
            <a:spLocks/>
          </p:cNvSpPr>
          <p:nvPr/>
        </p:nvSpPr>
        <p:spPr bwMode="auto">
          <a:xfrm>
            <a:off x="6629400" y="3048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36896" name="Rectangle 4"/>
          <p:cNvSpPr>
            <a:spLocks/>
          </p:cNvSpPr>
          <p:nvPr/>
        </p:nvSpPr>
        <p:spPr bwMode="auto">
          <a:xfrm>
            <a:off x="6781800" y="3124200"/>
            <a:ext cx="228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-</a:t>
            </a:r>
          </a:p>
        </p:txBody>
      </p:sp>
      <p:sp>
        <p:nvSpPr>
          <p:cNvPr id="36897" name="Line 14"/>
          <p:cNvSpPr>
            <a:spLocks noChangeShapeType="1"/>
          </p:cNvSpPr>
          <p:nvPr/>
        </p:nvSpPr>
        <p:spPr bwMode="auto">
          <a:xfrm>
            <a:off x="6934200" y="34290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98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Applications of Tree: Syntax Trees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A Tree is a Recursive Thing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C005ED6-34C6-6246-94F7-15F21B6CC7AA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533400" y="2286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</a:t>
            </a:r>
            <a:r>
              <a:rPr lang="en-US" altLang="en-US">
                <a:solidFill>
                  <a:srgbClr val="7030A0"/>
                </a:solidFill>
              </a:rPr>
              <a:t>binary tree</a:t>
            </a:r>
            <a:r>
              <a:rPr lang="en-US" altLang="en-US"/>
              <a:t> is either </a:t>
            </a:r>
            <a:r>
              <a:rPr lang="en-US" altLang="en-US">
                <a:latin typeface="Courier" charset="0"/>
              </a:rPr>
              <a:t>null</a:t>
            </a:r>
            <a:r>
              <a:rPr lang="en-US" altLang="en-US"/>
              <a:t> or an object consisting of a value, a left </a:t>
            </a:r>
            <a:r>
              <a:rPr lang="en-US" altLang="en-US">
                <a:solidFill>
                  <a:srgbClr val="7030A0"/>
                </a:solidFill>
              </a:rPr>
              <a:t>binary tree</a:t>
            </a:r>
            <a:r>
              <a:rPr lang="en-US" altLang="en-US"/>
              <a:t>, and a right </a:t>
            </a:r>
            <a:r>
              <a:rPr lang="en-US" altLang="en-US">
                <a:solidFill>
                  <a:srgbClr val="7030A0"/>
                </a:solidFill>
              </a:rPr>
              <a:t>binary tree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600">
                <a:ea typeface="MS PGothic" charset="-128"/>
              </a:rPr>
              <a:t>Important Announcements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US" altLang="en-US">
                <a:ea typeface="MS PGothic" charset="-128"/>
              </a:rPr>
              <a:t>A4 is out now and due two weeks from today. Have fun, and start early!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F141B8B-933A-B640-A53D-8CD809E65D7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en-US" altLang="en-US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2338388"/>
            <a:ext cx="533400" cy="2444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459B415-6C26-3343-944B-6D77C6619B9D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5" name="Oval 3"/>
          <p:cNvSpPr>
            <a:spLocks/>
          </p:cNvSpPr>
          <p:nvPr/>
        </p:nvSpPr>
        <p:spPr bwMode="auto">
          <a:xfrm>
            <a:off x="4048125" y="34909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" name="Oval 4"/>
          <p:cNvSpPr>
            <a:spLocks/>
          </p:cNvSpPr>
          <p:nvPr/>
        </p:nvSpPr>
        <p:spPr bwMode="auto">
          <a:xfrm>
            <a:off x="3590925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7" name="Oval 5"/>
          <p:cNvSpPr>
            <a:spLocks/>
          </p:cNvSpPr>
          <p:nvPr/>
        </p:nvSpPr>
        <p:spPr bwMode="auto">
          <a:xfrm>
            <a:off x="4524375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8" name="Rectangle 6"/>
          <p:cNvSpPr>
            <a:spLocks/>
          </p:cNvSpPr>
          <p:nvPr/>
        </p:nvSpPr>
        <p:spPr bwMode="auto">
          <a:xfrm>
            <a:off x="4076700" y="35194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49" name="Rectangle 7"/>
          <p:cNvSpPr>
            <a:spLocks/>
          </p:cNvSpPr>
          <p:nvPr/>
        </p:nvSpPr>
        <p:spPr bwMode="auto">
          <a:xfrm>
            <a:off x="3619500" y="41290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50" name="Rectangle 8"/>
          <p:cNvSpPr>
            <a:spLocks/>
          </p:cNvSpPr>
          <p:nvPr/>
        </p:nvSpPr>
        <p:spPr bwMode="auto">
          <a:xfrm>
            <a:off x="4575175" y="41290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51" name="Line 9"/>
          <p:cNvSpPr>
            <a:spLocks noChangeShapeType="1"/>
          </p:cNvSpPr>
          <p:nvPr/>
        </p:nvSpPr>
        <p:spPr bwMode="auto">
          <a:xfrm flipH="1">
            <a:off x="3895725" y="3824288"/>
            <a:ext cx="22860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400550" y="3814763"/>
            <a:ext cx="22860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Rectangle 61"/>
          <p:cNvSpPr>
            <a:spLocks/>
          </p:cNvSpPr>
          <p:nvPr/>
        </p:nvSpPr>
        <p:spPr bwMode="auto">
          <a:xfrm>
            <a:off x="4346575" y="2230438"/>
            <a:ext cx="13700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Binary tree</a:t>
            </a:r>
          </a:p>
        </p:txBody>
      </p:sp>
      <p:sp>
        <p:nvSpPr>
          <p:cNvPr id="66" name="Oval 11"/>
          <p:cNvSpPr>
            <a:spLocks/>
          </p:cNvSpPr>
          <p:nvPr/>
        </p:nvSpPr>
        <p:spPr bwMode="auto">
          <a:xfrm>
            <a:off x="5470525" y="3505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67" name="Oval 12"/>
          <p:cNvSpPr>
            <a:spLocks/>
          </p:cNvSpPr>
          <p:nvPr/>
        </p:nvSpPr>
        <p:spPr bwMode="auto">
          <a:xfrm>
            <a:off x="5013325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68" name="Oval 13"/>
          <p:cNvSpPr>
            <a:spLocks/>
          </p:cNvSpPr>
          <p:nvPr/>
        </p:nvSpPr>
        <p:spPr bwMode="auto">
          <a:xfrm>
            <a:off x="5946775" y="41148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69" name="Rectangle 14"/>
          <p:cNvSpPr>
            <a:spLocks/>
          </p:cNvSpPr>
          <p:nvPr/>
        </p:nvSpPr>
        <p:spPr bwMode="auto">
          <a:xfrm>
            <a:off x="5041900" y="41290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70" name="Rectangle 15"/>
          <p:cNvSpPr>
            <a:spLocks/>
          </p:cNvSpPr>
          <p:nvPr/>
        </p:nvSpPr>
        <p:spPr bwMode="auto">
          <a:xfrm>
            <a:off x="5997575" y="41290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 flipH="1">
            <a:off x="5318125" y="3840163"/>
            <a:ext cx="19843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>
            <a:off x="5822950" y="38290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Oval 18"/>
          <p:cNvSpPr>
            <a:spLocks/>
          </p:cNvSpPr>
          <p:nvPr/>
        </p:nvSpPr>
        <p:spPr bwMode="auto">
          <a:xfrm>
            <a:off x="4679950" y="28194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74" name="Line 19"/>
          <p:cNvSpPr>
            <a:spLocks noChangeShapeType="1"/>
          </p:cNvSpPr>
          <p:nvPr/>
        </p:nvSpPr>
        <p:spPr bwMode="auto">
          <a:xfrm flipH="1">
            <a:off x="4346575" y="31242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20"/>
          <p:cNvSpPr>
            <a:spLocks noChangeShapeType="1"/>
          </p:cNvSpPr>
          <p:nvPr/>
        </p:nvSpPr>
        <p:spPr bwMode="auto">
          <a:xfrm>
            <a:off x="5032375" y="3124200"/>
            <a:ext cx="50323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Rectangle 21"/>
          <p:cNvSpPr>
            <a:spLocks/>
          </p:cNvSpPr>
          <p:nvPr/>
        </p:nvSpPr>
        <p:spPr bwMode="auto">
          <a:xfrm>
            <a:off x="4724400" y="28194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77" name="Rectangle 22"/>
          <p:cNvSpPr>
            <a:spLocks/>
          </p:cNvSpPr>
          <p:nvPr/>
        </p:nvSpPr>
        <p:spPr bwMode="auto">
          <a:xfrm>
            <a:off x="5489575" y="35194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0</a:t>
            </a:r>
          </a:p>
        </p:txBody>
      </p:sp>
      <p:sp>
        <p:nvSpPr>
          <p:cNvPr id="25" name="Rectangle 61"/>
          <p:cNvSpPr>
            <a:spLocks/>
          </p:cNvSpPr>
          <p:nvPr/>
        </p:nvSpPr>
        <p:spPr bwMode="auto">
          <a:xfrm>
            <a:off x="3390900" y="4714875"/>
            <a:ext cx="28543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Left subtree,</a:t>
            </a:r>
          </a:p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which is a binary tree too</a:t>
            </a:r>
          </a:p>
        </p:txBody>
      </p:sp>
      <p:sp>
        <p:nvSpPr>
          <p:cNvPr id="26" name="Rectangle 61"/>
          <p:cNvSpPr>
            <a:spLocks/>
          </p:cNvSpPr>
          <p:nvPr/>
        </p:nvSpPr>
        <p:spPr bwMode="auto">
          <a:xfrm>
            <a:off x="6137275" y="3176588"/>
            <a:ext cx="28543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Right subtree</a:t>
            </a:r>
          </a:p>
          <a:p>
            <a:pPr eaLnBrk="1" hangingPunct="1"/>
            <a:r>
              <a:rPr lang="en-US" altLang="en-US" sz="1800">
                <a:solidFill>
                  <a:srgbClr val="009900"/>
                </a:solidFill>
                <a:latin typeface="Arial" charset="0"/>
                <a:sym typeface="Arial" charset="0"/>
              </a:rPr>
              <a:t>(also a binary tree)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/>
      <p:bldP spid="49" grpId="0"/>
      <p:bldP spid="50" grpId="0"/>
      <p:bldP spid="51" grpId="0" animBg="1"/>
      <p:bldP spid="52" grpId="0" animBg="1"/>
      <p:bldP spid="30731" grpId="0"/>
      <p:bldP spid="66" grpId="0" animBg="1"/>
      <p:bldP spid="67" grpId="0" animBg="1"/>
      <p:bldP spid="68" grpId="0" animBg="1"/>
      <p:bldP spid="69" grpId="0"/>
      <p:bldP spid="70" grpId="0"/>
      <p:bldP spid="71" grpId="0" animBg="1"/>
      <p:bldP spid="72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/>
      <p:bldP spid="76" grpId="1"/>
      <p:bldP spid="77" grpId="0"/>
      <p:bldP spid="25" grpId="0"/>
      <p:bldP spid="25" grpId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26" name="Triangle 25"/>
          <p:cNvSpPr/>
          <p:nvPr/>
        </p:nvSpPr>
        <p:spPr>
          <a:xfrm>
            <a:off x="2133600" y="1905000"/>
            <a:ext cx="4737100" cy="41910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39939" name="Rectangle 21"/>
          <p:cNvSpPr>
            <a:spLocks/>
          </p:cNvSpPr>
          <p:nvPr/>
        </p:nvSpPr>
        <p:spPr bwMode="auto">
          <a:xfrm>
            <a:off x="3733800" y="4495800"/>
            <a:ext cx="1366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a binary 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40962" name="Oval 18"/>
          <p:cNvSpPr>
            <a:spLocks/>
          </p:cNvSpPr>
          <p:nvPr/>
        </p:nvSpPr>
        <p:spPr bwMode="auto">
          <a:xfrm>
            <a:off x="3965575" y="2209800"/>
            <a:ext cx="80645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0963" name="Line 19"/>
          <p:cNvSpPr>
            <a:spLocks noChangeShapeType="1"/>
          </p:cNvSpPr>
          <p:nvPr/>
        </p:nvSpPr>
        <p:spPr bwMode="auto">
          <a:xfrm flipH="1">
            <a:off x="3260725" y="2590800"/>
            <a:ext cx="7620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4" name="Line 20"/>
          <p:cNvSpPr>
            <a:spLocks noChangeShapeType="1"/>
          </p:cNvSpPr>
          <p:nvPr/>
        </p:nvSpPr>
        <p:spPr bwMode="auto">
          <a:xfrm>
            <a:off x="4725988" y="2590800"/>
            <a:ext cx="91598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Rectangle 21"/>
          <p:cNvSpPr>
            <a:spLocks/>
          </p:cNvSpPr>
          <p:nvPr/>
        </p:nvSpPr>
        <p:spPr bwMode="auto">
          <a:xfrm>
            <a:off x="4051300" y="2266950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value</a:t>
            </a:r>
          </a:p>
        </p:txBody>
      </p:sp>
      <p:sp>
        <p:nvSpPr>
          <p:cNvPr id="2" name="Triangle 1"/>
          <p:cNvSpPr/>
          <p:nvPr/>
        </p:nvSpPr>
        <p:spPr>
          <a:xfrm>
            <a:off x="2057400" y="3670300"/>
            <a:ext cx="2319338" cy="24257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6" name="Triangle 25"/>
          <p:cNvSpPr/>
          <p:nvPr/>
        </p:nvSpPr>
        <p:spPr>
          <a:xfrm>
            <a:off x="4495800" y="3622675"/>
            <a:ext cx="2374900" cy="2473325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40968" name="Rectangle 21"/>
          <p:cNvSpPr>
            <a:spLocks/>
          </p:cNvSpPr>
          <p:nvPr/>
        </p:nvSpPr>
        <p:spPr bwMode="auto">
          <a:xfrm>
            <a:off x="2824163" y="4959350"/>
            <a:ext cx="8509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left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subtree</a:t>
            </a:r>
          </a:p>
        </p:txBody>
      </p:sp>
      <p:sp>
        <p:nvSpPr>
          <p:cNvPr id="40969" name="Rectangle 21"/>
          <p:cNvSpPr>
            <a:spLocks/>
          </p:cNvSpPr>
          <p:nvPr/>
        </p:nvSpPr>
        <p:spPr bwMode="auto">
          <a:xfrm>
            <a:off x="5257800" y="4859338"/>
            <a:ext cx="850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right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subtree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Looking at trees recursively</a:t>
            </a:r>
          </a:p>
        </p:txBody>
      </p:sp>
      <p:sp>
        <p:nvSpPr>
          <p:cNvPr id="41986" name="Oval 18"/>
          <p:cNvSpPr>
            <a:spLocks/>
          </p:cNvSpPr>
          <p:nvPr/>
        </p:nvSpPr>
        <p:spPr bwMode="auto">
          <a:xfrm>
            <a:off x="3965575" y="2209800"/>
            <a:ext cx="80645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1987" name="Line 19"/>
          <p:cNvSpPr>
            <a:spLocks noChangeShapeType="1"/>
          </p:cNvSpPr>
          <p:nvPr/>
        </p:nvSpPr>
        <p:spPr bwMode="auto">
          <a:xfrm flipH="1">
            <a:off x="3260725" y="2590800"/>
            <a:ext cx="76200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20"/>
          <p:cNvSpPr>
            <a:spLocks noChangeShapeType="1"/>
          </p:cNvSpPr>
          <p:nvPr/>
        </p:nvSpPr>
        <p:spPr bwMode="auto">
          <a:xfrm>
            <a:off x="4725988" y="2590800"/>
            <a:ext cx="915987" cy="1031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Rectangle 21"/>
          <p:cNvSpPr>
            <a:spLocks/>
          </p:cNvSpPr>
          <p:nvPr/>
        </p:nvSpPr>
        <p:spPr bwMode="auto">
          <a:xfrm>
            <a:off x="4051300" y="2266950"/>
            <a:ext cx="633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value</a:t>
            </a:r>
          </a:p>
        </p:txBody>
      </p:sp>
      <p:grpSp>
        <p:nvGrpSpPr>
          <p:cNvPr id="41990" name="Group 2"/>
          <p:cNvGrpSpPr>
            <a:grpSpLocks/>
          </p:cNvGrpSpPr>
          <p:nvPr/>
        </p:nvGrpSpPr>
        <p:grpSpPr bwMode="auto">
          <a:xfrm>
            <a:off x="2238375" y="3838575"/>
            <a:ext cx="2128838" cy="2012950"/>
            <a:chOff x="2209800" y="2362200"/>
            <a:chExt cx="4813300" cy="3886200"/>
          </a:xfrm>
        </p:grpSpPr>
        <p:sp>
          <p:nvSpPr>
            <p:cNvPr id="42000" name="Oval 18"/>
            <p:cNvSpPr>
              <a:spLocks/>
            </p:cNvSpPr>
            <p:nvPr/>
          </p:nvSpPr>
          <p:spPr bwMode="auto">
            <a:xfrm>
              <a:off x="4117975" y="2362200"/>
              <a:ext cx="80645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2001" name="Line 19"/>
            <p:cNvSpPr>
              <a:spLocks noChangeShapeType="1"/>
            </p:cNvSpPr>
            <p:nvPr/>
          </p:nvSpPr>
          <p:spPr bwMode="auto">
            <a:xfrm flipH="1">
              <a:off x="3413125" y="2743200"/>
              <a:ext cx="76200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Line 20"/>
            <p:cNvSpPr>
              <a:spLocks noChangeShapeType="1"/>
            </p:cNvSpPr>
            <p:nvPr/>
          </p:nvSpPr>
          <p:spPr bwMode="auto">
            <a:xfrm>
              <a:off x="4878388" y="2743200"/>
              <a:ext cx="915987" cy="1031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Rectangle 21"/>
            <p:cNvSpPr>
              <a:spLocks/>
            </p:cNvSpPr>
            <p:nvPr/>
          </p:nvSpPr>
          <p:spPr bwMode="auto">
            <a:xfrm>
              <a:off x="4203699" y="241935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15" name="Triangle 14"/>
            <p:cNvSpPr/>
            <p:nvPr/>
          </p:nvSpPr>
          <p:spPr>
            <a:xfrm>
              <a:off x="2209800" y="3824123"/>
              <a:ext cx="2318711" cy="2424277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16" name="Triangle 15"/>
            <p:cNvSpPr/>
            <p:nvPr/>
          </p:nvSpPr>
          <p:spPr>
            <a:xfrm>
              <a:off x="4646960" y="3775086"/>
              <a:ext cx="2376140" cy="2473314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2006" name="Rectangle 21"/>
            <p:cNvSpPr>
              <a:spLocks/>
            </p:cNvSpPr>
            <p:nvPr/>
          </p:nvSpPr>
          <p:spPr bwMode="auto">
            <a:xfrm>
              <a:off x="2976996" y="511204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42007" name="Rectangle 21"/>
            <p:cNvSpPr>
              <a:spLocks/>
            </p:cNvSpPr>
            <p:nvPr/>
          </p:nvSpPr>
          <p:spPr bwMode="auto">
            <a:xfrm>
              <a:off x="5410200" y="5011737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  <p:grpSp>
        <p:nvGrpSpPr>
          <p:cNvPr id="41991" name="Group 19"/>
          <p:cNvGrpSpPr>
            <a:grpSpLocks/>
          </p:cNvGrpSpPr>
          <p:nvPr/>
        </p:nvGrpSpPr>
        <p:grpSpPr bwMode="auto">
          <a:xfrm>
            <a:off x="4803775" y="3854450"/>
            <a:ext cx="2130425" cy="2012950"/>
            <a:chOff x="2209800" y="2362200"/>
            <a:chExt cx="4813300" cy="3886200"/>
          </a:xfrm>
        </p:grpSpPr>
        <p:sp>
          <p:nvSpPr>
            <p:cNvPr id="41992" name="Oval 18"/>
            <p:cNvSpPr>
              <a:spLocks/>
            </p:cNvSpPr>
            <p:nvPr/>
          </p:nvSpPr>
          <p:spPr bwMode="auto">
            <a:xfrm>
              <a:off x="4117975" y="2362200"/>
              <a:ext cx="806450" cy="381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1993" name="Line 19"/>
            <p:cNvSpPr>
              <a:spLocks noChangeShapeType="1"/>
            </p:cNvSpPr>
            <p:nvPr/>
          </p:nvSpPr>
          <p:spPr bwMode="auto">
            <a:xfrm flipH="1">
              <a:off x="3413125" y="2743200"/>
              <a:ext cx="762000" cy="1079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20"/>
            <p:cNvSpPr>
              <a:spLocks noChangeShapeType="1"/>
            </p:cNvSpPr>
            <p:nvPr/>
          </p:nvSpPr>
          <p:spPr bwMode="auto">
            <a:xfrm>
              <a:off x="4878388" y="2743200"/>
              <a:ext cx="915987" cy="1031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Rectangle 21"/>
            <p:cNvSpPr>
              <a:spLocks/>
            </p:cNvSpPr>
            <p:nvPr/>
          </p:nvSpPr>
          <p:spPr bwMode="auto">
            <a:xfrm>
              <a:off x="4203699" y="241935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25" name="Triangle 24"/>
            <p:cNvSpPr/>
            <p:nvPr/>
          </p:nvSpPr>
          <p:spPr>
            <a:xfrm>
              <a:off x="2209800" y="3824123"/>
              <a:ext cx="2320571" cy="2424277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27" name="Triangle 26"/>
            <p:cNvSpPr/>
            <p:nvPr/>
          </p:nvSpPr>
          <p:spPr>
            <a:xfrm>
              <a:off x="4648730" y="3775086"/>
              <a:ext cx="2374370" cy="2473314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1998" name="Rectangle 21"/>
            <p:cNvSpPr>
              <a:spLocks/>
            </p:cNvSpPr>
            <p:nvPr/>
          </p:nvSpPr>
          <p:spPr bwMode="auto">
            <a:xfrm>
              <a:off x="2976996" y="5112040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  <p:sp>
          <p:nvSpPr>
            <p:cNvPr id="41999" name="Rectangle 21"/>
            <p:cNvSpPr>
              <a:spLocks/>
            </p:cNvSpPr>
            <p:nvPr/>
          </p:nvSpPr>
          <p:spPr bwMode="auto">
            <a:xfrm>
              <a:off x="5410200" y="5011737"/>
              <a:ext cx="184043" cy="534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en-US" altLang="en-US" sz="1800">
                <a:solidFill>
                  <a:schemeClr val="tx1"/>
                </a:solidFill>
                <a:latin typeface="Arial" charset="0"/>
                <a:sym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A Recipe for Recursive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AACC304-EE75-1247-B922-0EA21C120098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355600" y="2667000"/>
            <a:ext cx="8483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Base case:</a:t>
            </a:r>
          </a:p>
          <a:p>
            <a:r>
              <a:rPr lang="en-US" altLang="en-US"/>
              <a:t>	If the input is “easy,” just solve the problem directly.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Recursive case:</a:t>
            </a:r>
          </a:p>
          <a:p>
            <a:r>
              <a:rPr lang="en-US" altLang="en-US"/>
              <a:t>	Get a smaller part of the input (or several parts).</a:t>
            </a:r>
          </a:p>
          <a:p>
            <a:r>
              <a:rPr lang="en-US" altLang="en-US"/>
              <a:t>	Call the function on the smaller value(s).</a:t>
            </a:r>
          </a:p>
          <a:p>
            <a:r>
              <a:rPr lang="en-US" altLang="en-US"/>
              <a:t>	Use the recursive result to build a solution for the full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Recursive Functions on Binary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13E871-1E00-CB42-BF78-5B16430C5941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355600" y="2667000"/>
            <a:ext cx="8483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Base case: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7030A0"/>
                </a:solidFill>
              </a:rPr>
              <a:t>empty tree (null)</a:t>
            </a:r>
          </a:p>
          <a:p>
            <a:r>
              <a:rPr lang="en-US" altLang="en-US">
                <a:solidFill>
                  <a:srgbClr val="7030A0"/>
                </a:solidFill>
              </a:rPr>
              <a:t>	or, possibly, a leaf</a:t>
            </a:r>
          </a:p>
          <a:p>
            <a:endParaRPr lang="en-US" altLang="en-US"/>
          </a:p>
          <a:p>
            <a:r>
              <a:rPr lang="en-US" altLang="en-US"/>
              <a:t>Recursive case:</a:t>
            </a:r>
          </a:p>
          <a:p>
            <a:r>
              <a:rPr lang="en-US" altLang="en-US"/>
              <a:t>	Call the function on </a:t>
            </a:r>
            <a:r>
              <a:rPr lang="en-US" altLang="en-US">
                <a:solidFill>
                  <a:srgbClr val="7030A0"/>
                </a:solidFill>
              </a:rPr>
              <a:t>each subtree</a:t>
            </a:r>
            <a:r>
              <a:rPr lang="en-US" altLang="en-US"/>
              <a:t>.</a:t>
            </a:r>
          </a:p>
          <a:p>
            <a:r>
              <a:rPr lang="en-US" altLang="en-US"/>
              <a:t>	Use the recursive result to build a solution for the full input.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Searching in a Binary Tree</a:t>
            </a:r>
          </a:p>
        </p:txBody>
      </p:sp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FF791ACC-448B-1E47-A0F6-B599844D569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77200" cy="25908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  <a:t>/** Return true iff x is the datum in a node of tree  t*/</a:t>
            </a:r>
            <a:b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</a:b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public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static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boolean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treeSearch(T x,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TreeNode&lt;T&gt; t) {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if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(t ==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null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)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false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if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(x.equals(t.datum))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true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treeSearch(x, t.left) || treeSearch(x, t.right);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45060" name="Oval 3"/>
          <p:cNvSpPr>
            <a:spLocks/>
          </p:cNvSpPr>
          <p:nvPr/>
        </p:nvSpPr>
        <p:spPr bwMode="auto">
          <a:xfrm>
            <a:off x="6248400" y="49387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61" name="Oval 4"/>
          <p:cNvSpPr>
            <a:spLocks/>
          </p:cNvSpPr>
          <p:nvPr/>
        </p:nvSpPr>
        <p:spPr bwMode="auto">
          <a:xfrm>
            <a:off x="57912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62" name="Oval 5"/>
          <p:cNvSpPr>
            <a:spLocks/>
          </p:cNvSpPr>
          <p:nvPr/>
        </p:nvSpPr>
        <p:spPr bwMode="auto">
          <a:xfrm>
            <a:off x="67246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63" name="Rectangle 6"/>
          <p:cNvSpPr>
            <a:spLocks/>
          </p:cNvSpPr>
          <p:nvPr/>
        </p:nvSpPr>
        <p:spPr bwMode="auto">
          <a:xfrm>
            <a:off x="6276975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45064" name="Rectangle 7"/>
          <p:cNvSpPr>
            <a:spLocks/>
          </p:cNvSpPr>
          <p:nvPr/>
        </p:nvSpPr>
        <p:spPr bwMode="auto">
          <a:xfrm>
            <a:off x="58197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45065" name="Rectangle 8"/>
          <p:cNvSpPr>
            <a:spLocks/>
          </p:cNvSpPr>
          <p:nvPr/>
        </p:nvSpPr>
        <p:spPr bwMode="auto">
          <a:xfrm>
            <a:off x="67754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45066" name="Line 9"/>
          <p:cNvSpPr>
            <a:spLocks noChangeShapeType="1"/>
          </p:cNvSpPr>
          <p:nvPr/>
        </p:nvSpPr>
        <p:spPr bwMode="auto">
          <a:xfrm flipH="1">
            <a:off x="6096000" y="5272088"/>
            <a:ext cx="22860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>
            <a:off x="6600825" y="5262563"/>
            <a:ext cx="22860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8" name="Oval 11"/>
          <p:cNvSpPr>
            <a:spLocks/>
          </p:cNvSpPr>
          <p:nvPr/>
        </p:nvSpPr>
        <p:spPr bwMode="auto">
          <a:xfrm>
            <a:off x="76708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69" name="Oval 12"/>
          <p:cNvSpPr>
            <a:spLocks/>
          </p:cNvSpPr>
          <p:nvPr/>
        </p:nvSpPr>
        <p:spPr bwMode="auto">
          <a:xfrm>
            <a:off x="72136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70" name="Oval 13"/>
          <p:cNvSpPr>
            <a:spLocks/>
          </p:cNvSpPr>
          <p:nvPr/>
        </p:nvSpPr>
        <p:spPr bwMode="auto">
          <a:xfrm>
            <a:off x="81470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71" name="Rectangle 14"/>
          <p:cNvSpPr>
            <a:spLocks/>
          </p:cNvSpPr>
          <p:nvPr/>
        </p:nvSpPr>
        <p:spPr bwMode="auto">
          <a:xfrm>
            <a:off x="72421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45072" name="Rectangle 15"/>
          <p:cNvSpPr>
            <a:spLocks/>
          </p:cNvSpPr>
          <p:nvPr/>
        </p:nvSpPr>
        <p:spPr bwMode="auto">
          <a:xfrm>
            <a:off x="81978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45073" name="Line 16"/>
          <p:cNvSpPr>
            <a:spLocks noChangeShapeType="1"/>
          </p:cNvSpPr>
          <p:nvPr/>
        </p:nvSpPr>
        <p:spPr bwMode="auto">
          <a:xfrm flipH="1">
            <a:off x="7518400" y="5287963"/>
            <a:ext cx="19843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4" name="Line 17"/>
          <p:cNvSpPr>
            <a:spLocks noChangeShapeType="1"/>
          </p:cNvSpPr>
          <p:nvPr/>
        </p:nvSpPr>
        <p:spPr bwMode="auto">
          <a:xfrm>
            <a:off x="8023225" y="52768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5" name="Oval 18"/>
          <p:cNvSpPr>
            <a:spLocks/>
          </p:cNvSpPr>
          <p:nvPr/>
        </p:nvSpPr>
        <p:spPr bwMode="auto">
          <a:xfrm>
            <a:off x="6880225" y="4267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5076" name="Line 19"/>
          <p:cNvSpPr>
            <a:spLocks noChangeShapeType="1"/>
          </p:cNvSpPr>
          <p:nvPr/>
        </p:nvSpPr>
        <p:spPr bwMode="auto">
          <a:xfrm flipH="1">
            <a:off x="654685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7" name="Line 20"/>
          <p:cNvSpPr>
            <a:spLocks noChangeShapeType="1"/>
          </p:cNvSpPr>
          <p:nvPr/>
        </p:nvSpPr>
        <p:spPr bwMode="auto">
          <a:xfrm>
            <a:off x="7232650" y="4572000"/>
            <a:ext cx="50323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78" name="Rectangle 21"/>
          <p:cNvSpPr>
            <a:spLocks/>
          </p:cNvSpPr>
          <p:nvPr/>
        </p:nvSpPr>
        <p:spPr bwMode="auto">
          <a:xfrm>
            <a:off x="6924675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45079" name="Rectangle 22"/>
          <p:cNvSpPr>
            <a:spLocks/>
          </p:cNvSpPr>
          <p:nvPr/>
        </p:nvSpPr>
        <p:spPr bwMode="auto">
          <a:xfrm>
            <a:off x="7689850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0</a:t>
            </a:r>
          </a:p>
        </p:txBody>
      </p:sp>
      <p:sp>
        <p:nvSpPr>
          <p:cNvPr id="45080" name="Rectangle 23"/>
          <p:cNvSpPr>
            <a:spLocks/>
          </p:cNvSpPr>
          <p:nvPr/>
        </p:nvSpPr>
        <p:spPr bwMode="auto">
          <a:xfrm>
            <a:off x="693738" y="4267200"/>
            <a:ext cx="5041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69875" indent="-2301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>
                <a:solidFill>
                  <a:srgbClr val="0033CC"/>
                </a:solidFill>
                <a:latin typeface="Arial" charset="0"/>
                <a:sym typeface="Arial" charset="0"/>
              </a:rPr>
              <a:t>Analog of linear search in lists: given tree and an object, find out if object is stored in tree</a:t>
            </a:r>
          </a:p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r>
              <a:rPr lang="en-US" altLang="en-US">
                <a:solidFill>
                  <a:srgbClr val="0033CC"/>
                </a:solidFill>
                <a:latin typeface="Arial" charset="0"/>
                <a:sym typeface="Arial" charset="0"/>
              </a:rPr>
              <a:t>Easy to write recursively, harder to write iteratively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Searching in a Binary Tree</a:t>
            </a:r>
          </a:p>
        </p:txBody>
      </p:sp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5548E43B-6AD7-9F44-8489-1B28BCDBEF6B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24000"/>
            <a:ext cx="8077200" cy="25908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  <a:t>/** Return true iff x is the datum in a node of tree  t*/</a:t>
            </a:r>
            <a:b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  <a:sym typeface="Courier New" charset="0"/>
              </a:rPr>
            </a:b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public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static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boolean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treeSearch(T x,</a:t>
            </a:r>
            <a:r>
              <a:rPr lang="en-US" altLang="en-US" sz="2400">
                <a:latin typeface="Times New Roman" charset="0"/>
                <a:ea typeface="ヒラギノ角ゴ ProN W6" charset="-128"/>
                <a:sym typeface="Courier New" charset="0"/>
              </a:rPr>
              <a:t> 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TreeNode&lt;T&gt; t) {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if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(t ==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null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)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false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if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(x.equals(t.datum))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true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  </a:t>
            </a:r>
            <a:r>
              <a:rPr lang="en-US" altLang="en-US" sz="2400">
                <a:solidFill>
                  <a:srgbClr val="7F0055"/>
                </a:solidFill>
                <a:latin typeface="Times New Roman" charset="0"/>
                <a:ea typeface="MS PGothic" charset="-128"/>
                <a:sym typeface="Courier New" charset="0"/>
              </a:rPr>
              <a:t>return</a:t>
            </a: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 treeSearch(x, t.left) || treeSearch(x, t.right);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  <a:p>
            <a:pPr marL="0" indent="0" eaLnBrk="1" hangingPunct="1">
              <a:spcBef>
                <a:spcPts val="400"/>
              </a:spcBef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  <a:sym typeface="Courier New" charset="0"/>
              </a:rPr>
              <a:t>}</a:t>
            </a:r>
            <a:endParaRPr lang="en-US" altLang="en-US" sz="2400">
              <a:latin typeface="Times New Roman" charset="0"/>
              <a:ea typeface="ヒラギノ角ゴ ProN W6" charset="-128"/>
              <a:sym typeface="Courier New" charset="0"/>
            </a:endParaRPr>
          </a:p>
        </p:txBody>
      </p:sp>
      <p:sp>
        <p:nvSpPr>
          <p:cNvPr id="46084" name="Oval 3"/>
          <p:cNvSpPr>
            <a:spLocks/>
          </p:cNvSpPr>
          <p:nvPr/>
        </p:nvSpPr>
        <p:spPr bwMode="auto">
          <a:xfrm>
            <a:off x="6248400" y="4938713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85" name="Oval 4"/>
          <p:cNvSpPr>
            <a:spLocks/>
          </p:cNvSpPr>
          <p:nvPr/>
        </p:nvSpPr>
        <p:spPr bwMode="auto">
          <a:xfrm>
            <a:off x="57912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86" name="Oval 5"/>
          <p:cNvSpPr>
            <a:spLocks/>
          </p:cNvSpPr>
          <p:nvPr/>
        </p:nvSpPr>
        <p:spPr bwMode="auto">
          <a:xfrm>
            <a:off x="67246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87" name="Rectangle 6"/>
          <p:cNvSpPr>
            <a:spLocks/>
          </p:cNvSpPr>
          <p:nvPr/>
        </p:nvSpPr>
        <p:spPr bwMode="auto">
          <a:xfrm>
            <a:off x="6276975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9</a:t>
            </a:r>
          </a:p>
        </p:txBody>
      </p:sp>
      <p:sp>
        <p:nvSpPr>
          <p:cNvPr id="46088" name="Rectangle 7"/>
          <p:cNvSpPr>
            <a:spLocks/>
          </p:cNvSpPr>
          <p:nvPr/>
        </p:nvSpPr>
        <p:spPr bwMode="auto">
          <a:xfrm>
            <a:off x="58197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8</a:t>
            </a:r>
          </a:p>
        </p:txBody>
      </p:sp>
      <p:sp>
        <p:nvSpPr>
          <p:cNvPr id="46089" name="Rectangle 8"/>
          <p:cNvSpPr>
            <a:spLocks/>
          </p:cNvSpPr>
          <p:nvPr/>
        </p:nvSpPr>
        <p:spPr bwMode="auto">
          <a:xfrm>
            <a:off x="67754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3</a:t>
            </a:r>
          </a:p>
        </p:txBody>
      </p:sp>
      <p:sp>
        <p:nvSpPr>
          <p:cNvPr id="46090" name="Line 9"/>
          <p:cNvSpPr>
            <a:spLocks noChangeShapeType="1"/>
          </p:cNvSpPr>
          <p:nvPr/>
        </p:nvSpPr>
        <p:spPr bwMode="auto">
          <a:xfrm flipH="1">
            <a:off x="6096000" y="5272088"/>
            <a:ext cx="228600" cy="352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1" name="Line 10"/>
          <p:cNvSpPr>
            <a:spLocks noChangeShapeType="1"/>
          </p:cNvSpPr>
          <p:nvPr/>
        </p:nvSpPr>
        <p:spPr bwMode="auto">
          <a:xfrm>
            <a:off x="6600825" y="5262563"/>
            <a:ext cx="228600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Oval 11"/>
          <p:cNvSpPr>
            <a:spLocks/>
          </p:cNvSpPr>
          <p:nvPr/>
        </p:nvSpPr>
        <p:spPr bwMode="auto">
          <a:xfrm>
            <a:off x="7670800" y="49530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93" name="Oval 12"/>
          <p:cNvSpPr>
            <a:spLocks/>
          </p:cNvSpPr>
          <p:nvPr/>
        </p:nvSpPr>
        <p:spPr bwMode="auto">
          <a:xfrm>
            <a:off x="721360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94" name="Oval 13"/>
          <p:cNvSpPr>
            <a:spLocks/>
          </p:cNvSpPr>
          <p:nvPr/>
        </p:nvSpPr>
        <p:spPr bwMode="auto">
          <a:xfrm>
            <a:off x="8147050" y="55626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095" name="Rectangle 14"/>
          <p:cNvSpPr>
            <a:spLocks/>
          </p:cNvSpPr>
          <p:nvPr/>
        </p:nvSpPr>
        <p:spPr bwMode="auto">
          <a:xfrm>
            <a:off x="7242175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5</a:t>
            </a:r>
          </a:p>
        </p:txBody>
      </p:sp>
      <p:sp>
        <p:nvSpPr>
          <p:cNvPr id="46096" name="Rectangle 15"/>
          <p:cNvSpPr>
            <a:spLocks/>
          </p:cNvSpPr>
          <p:nvPr/>
        </p:nvSpPr>
        <p:spPr bwMode="auto">
          <a:xfrm>
            <a:off x="8197850" y="55768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7</a:t>
            </a:r>
          </a:p>
        </p:txBody>
      </p:sp>
      <p:sp>
        <p:nvSpPr>
          <p:cNvPr id="46097" name="Line 16"/>
          <p:cNvSpPr>
            <a:spLocks noChangeShapeType="1"/>
          </p:cNvSpPr>
          <p:nvPr/>
        </p:nvSpPr>
        <p:spPr bwMode="auto">
          <a:xfrm flipH="1">
            <a:off x="7518400" y="5287963"/>
            <a:ext cx="198438" cy="350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Line 17"/>
          <p:cNvSpPr>
            <a:spLocks noChangeShapeType="1"/>
          </p:cNvSpPr>
          <p:nvPr/>
        </p:nvSpPr>
        <p:spPr bwMode="auto">
          <a:xfrm>
            <a:off x="8023225" y="527685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9" name="Oval 18"/>
          <p:cNvSpPr>
            <a:spLocks/>
          </p:cNvSpPr>
          <p:nvPr/>
        </p:nvSpPr>
        <p:spPr bwMode="auto">
          <a:xfrm>
            <a:off x="6880225" y="4267200"/>
            <a:ext cx="381000" cy="3810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endParaRPr lang="fr-FR" altLang="en-US"/>
          </a:p>
        </p:txBody>
      </p:sp>
      <p:sp>
        <p:nvSpPr>
          <p:cNvPr id="46100" name="Line 19"/>
          <p:cNvSpPr>
            <a:spLocks noChangeShapeType="1"/>
          </p:cNvSpPr>
          <p:nvPr/>
        </p:nvSpPr>
        <p:spPr bwMode="auto">
          <a:xfrm flipH="1">
            <a:off x="654685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20"/>
          <p:cNvSpPr>
            <a:spLocks noChangeShapeType="1"/>
          </p:cNvSpPr>
          <p:nvPr/>
        </p:nvSpPr>
        <p:spPr bwMode="auto">
          <a:xfrm>
            <a:off x="7232650" y="4572000"/>
            <a:ext cx="503238" cy="4095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Rectangle 21"/>
          <p:cNvSpPr>
            <a:spLocks/>
          </p:cNvSpPr>
          <p:nvPr/>
        </p:nvSpPr>
        <p:spPr bwMode="auto">
          <a:xfrm>
            <a:off x="6924675" y="4267200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2</a:t>
            </a:r>
          </a:p>
        </p:txBody>
      </p:sp>
      <p:sp>
        <p:nvSpPr>
          <p:cNvPr id="46103" name="Rectangle 22"/>
          <p:cNvSpPr>
            <a:spLocks/>
          </p:cNvSpPr>
          <p:nvPr/>
        </p:nvSpPr>
        <p:spPr bwMode="auto">
          <a:xfrm>
            <a:off x="7689850" y="4967288"/>
            <a:ext cx="2809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0</a:t>
            </a:r>
          </a:p>
        </p:txBody>
      </p:sp>
      <p:sp>
        <p:nvSpPr>
          <p:cNvPr id="46104" name="Rectangle 23"/>
          <p:cNvSpPr>
            <a:spLocks/>
          </p:cNvSpPr>
          <p:nvPr/>
        </p:nvSpPr>
        <p:spPr bwMode="auto">
          <a:xfrm>
            <a:off x="693738" y="4267200"/>
            <a:ext cx="5041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81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latin typeface="Arial" charset="0"/>
                <a:sym typeface="Arial" charset="0"/>
              </a:rPr>
              <a:t>VERY IMPORTANT!</a:t>
            </a:r>
          </a:p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0033CC"/>
                </a:solidFill>
                <a:latin typeface="Arial" charset="0"/>
                <a:sym typeface="Arial" charset="0"/>
              </a:rPr>
              <a:t>We sometimes talk of t as the root of the tree.</a:t>
            </a:r>
          </a:p>
          <a:p>
            <a:pPr eaLnBrk="1" hangingPunct="1">
              <a:spcBef>
                <a:spcPts val="550"/>
              </a:spcBef>
              <a:buClr>
                <a:srgbClr val="0033CC"/>
              </a:buClr>
              <a:buSzPct val="100000"/>
            </a:pPr>
            <a:r>
              <a:rPr lang="en-US" altLang="en-US">
                <a:solidFill>
                  <a:srgbClr val="FF0000"/>
                </a:solidFill>
                <a:latin typeface="Arial" charset="0"/>
                <a:sym typeface="Arial" charset="0"/>
              </a:rPr>
              <a:t>But we also use t to denote the whole tree.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Some useful methods – what do they do?</a:t>
            </a:r>
          </a:p>
        </p:txBody>
      </p:sp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CC55C237-BD08-E14E-9BCE-C95FAD718C2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7107" name="Rectangle 2"/>
          <p:cNvSpPr>
            <a:spLocks/>
          </p:cNvSpPr>
          <p:nvPr/>
        </p:nvSpPr>
        <p:spPr bwMode="auto">
          <a:xfrm>
            <a:off x="762000" y="1384300"/>
            <a:ext cx="7620000" cy="5334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3F7F5F"/>
                </a:solidFill>
                <a:sym typeface="Courier New" charset="0"/>
              </a:rPr>
              <a:t>/** Method A ??? */</a:t>
            </a:r>
            <a:endParaRPr lang="en-US" altLang="en-US">
              <a:solidFill>
                <a:schemeClr val="tx1"/>
              </a:solidFill>
              <a:sym typeface="Courier New" charset="0"/>
            </a:endParaRPr>
          </a:p>
          <a:p>
            <a:pPr eaLnBrk="1" hangingPunct="1"/>
            <a:r>
              <a:rPr lang="en-US" altLang="en-US">
                <a:solidFill>
                  <a:srgbClr val="7F0055"/>
                </a:solidFill>
                <a:sym typeface="Courier New" charset="0"/>
              </a:rPr>
              <a:t>public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static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boolean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A(Node n) {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n !=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null 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&amp;&amp;  n.left ==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null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 &amp;&amp;  n.right ==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null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;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Courier New" charset="0"/>
              </a:rPr>
              <a:t>}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3F7F5F"/>
                </a:solidFill>
                <a:sym typeface="Courier New" charset="0"/>
              </a:rPr>
              <a:t>/** Method B ???  */</a:t>
            </a:r>
            <a:endParaRPr lang="en-US" altLang="en-US">
              <a:solidFill>
                <a:schemeClr val="tx1"/>
              </a:solidFill>
              <a:sym typeface="Courier New" charset="0"/>
            </a:endParaRPr>
          </a:p>
          <a:p>
            <a:pPr eaLnBrk="1" hangingPunct="1"/>
            <a:r>
              <a:rPr lang="en-US" altLang="en-US">
                <a:solidFill>
                  <a:srgbClr val="7F0055"/>
                </a:solidFill>
                <a:sym typeface="Courier New" charset="0"/>
              </a:rPr>
              <a:t>public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static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int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B(Node n) {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if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(n==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null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)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-1;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1 + Math.max(B(n.left), B(n.right));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Courier New" charset="0"/>
              </a:rPr>
              <a:t>}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>
                <a:solidFill>
                  <a:srgbClr val="3F7F5F"/>
                </a:solidFill>
                <a:sym typeface="Courier New" charset="0"/>
              </a:rPr>
              <a:t>/** Method C ???  */</a:t>
            </a:r>
            <a:endParaRPr lang="en-US" altLang="en-US">
              <a:solidFill>
                <a:schemeClr val="tx1"/>
              </a:solidFill>
              <a:sym typeface="Courier New" charset="0"/>
            </a:endParaRPr>
          </a:p>
          <a:p>
            <a:pPr eaLnBrk="1" hangingPunct="1"/>
            <a:r>
              <a:rPr lang="en-US" altLang="en-US">
                <a:solidFill>
                  <a:srgbClr val="7F0055"/>
                </a:solidFill>
                <a:sym typeface="Courier New" charset="0"/>
              </a:rPr>
              <a:t>public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static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int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C(Node n) {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if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(n==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null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)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0;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>
                <a:solidFill>
                  <a:schemeClr val="tx1"/>
                </a:solidFill>
                <a:sym typeface="Courier New" charset="0"/>
              </a:rPr>
              <a:t> 1 + C(n.left) + C(n.right);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Some useful methods</a:t>
            </a: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3796374-1546-AA4A-929B-597E890D674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8131" name="Rectangle 2"/>
          <p:cNvSpPr>
            <a:spLocks/>
          </p:cNvSpPr>
          <p:nvPr/>
        </p:nvSpPr>
        <p:spPr bwMode="auto">
          <a:xfrm>
            <a:off x="762000" y="1384300"/>
            <a:ext cx="7620000" cy="5334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0" rIns="0" bIns="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3F7F5F"/>
                </a:solidFill>
                <a:sym typeface="Courier New" charset="0"/>
              </a:rPr>
              <a:t>/** Return true </a:t>
            </a:r>
            <a:r>
              <a:rPr lang="en-US" altLang="en-US" dirty="0" err="1">
                <a:solidFill>
                  <a:srgbClr val="3F7F5F"/>
                </a:solidFill>
                <a:sym typeface="Courier New" charset="0"/>
              </a:rPr>
              <a:t>iff</a:t>
            </a:r>
            <a:r>
              <a:rPr lang="en-US" altLang="en-US" dirty="0">
                <a:solidFill>
                  <a:srgbClr val="3F7F5F"/>
                </a:solidFill>
                <a:sym typeface="Courier New" charset="0"/>
              </a:rPr>
              <a:t> node n is a leaf */</a:t>
            </a:r>
            <a:endParaRPr lang="en-US" altLang="en-US" dirty="0">
              <a:solidFill>
                <a:schemeClr val="tx1"/>
              </a:solidFill>
              <a:sym typeface="Courier New" charset="0"/>
            </a:endParaRPr>
          </a:p>
          <a:p>
            <a:pPr eaLnBrk="1" hangingPunct="1"/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public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static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dirty="0" err="1">
                <a:solidFill>
                  <a:srgbClr val="7F0055"/>
                </a:solidFill>
                <a:sym typeface="Courier New" charset="0"/>
              </a:rPr>
              <a:t>boolean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isLeaf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(Node n) {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n !=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null 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&amp;&amp;  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n.left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==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null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 &amp;&amp;  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n.right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==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null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;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}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solidFill>
                  <a:srgbClr val="3F7F5F"/>
                </a:solidFill>
                <a:sym typeface="Courier New" charset="0"/>
              </a:rPr>
              <a:t>/** Return height of node n (</a:t>
            </a:r>
            <a:r>
              <a:rPr lang="en-US" altLang="en-US" dirty="0" err="1">
                <a:solidFill>
                  <a:srgbClr val="3F7F5F"/>
                </a:solidFill>
                <a:sym typeface="Courier New" charset="0"/>
              </a:rPr>
              <a:t>postorder</a:t>
            </a:r>
            <a:r>
              <a:rPr lang="en-US" altLang="en-US" dirty="0">
                <a:solidFill>
                  <a:srgbClr val="3F7F5F"/>
                </a:solidFill>
                <a:sym typeface="Courier New" charset="0"/>
              </a:rPr>
              <a:t> traversal) */</a:t>
            </a:r>
            <a:endParaRPr lang="en-US" altLang="en-US" dirty="0">
              <a:solidFill>
                <a:schemeClr val="tx1"/>
              </a:solidFill>
              <a:sym typeface="Courier New" charset="0"/>
            </a:endParaRPr>
          </a:p>
          <a:p>
            <a:pPr eaLnBrk="1" hangingPunct="1"/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public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static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dirty="0" err="1">
                <a:solidFill>
                  <a:srgbClr val="7F0055"/>
                </a:solidFill>
                <a:sym typeface="Courier New" charset="0"/>
              </a:rPr>
              <a:t>int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height(Node n) {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if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(n==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null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)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-1; </a:t>
            </a:r>
            <a:r>
              <a:rPr lang="en-US" altLang="en-US" dirty="0">
                <a:solidFill>
                  <a:srgbClr val="3F7F5F"/>
                </a:solidFill>
                <a:sym typeface="Courier New" charset="0"/>
              </a:rPr>
              <a:t>//empty tree</a:t>
            </a:r>
            <a:endParaRPr lang="en-US" altLang="en-US" dirty="0">
              <a:solidFill>
                <a:schemeClr val="tx1"/>
              </a:solidFill>
              <a:sym typeface="Courier New" charset="0"/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1 + 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Math.max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(height(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n.left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), height(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n.right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));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}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>
                <a:solidFill>
                  <a:srgbClr val="3F7F5F"/>
                </a:solidFill>
                <a:sym typeface="Courier New" charset="0"/>
              </a:rPr>
              <a:t>/** Return number of nodes in n </a:t>
            </a:r>
            <a:r>
              <a:rPr lang="en-US" altLang="en-US">
                <a:solidFill>
                  <a:srgbClr val="3F7F5F"/>
                </a:solidFill>
                <a:sym typeface="Courier New" charset="0"/>
              </a:rPr>
              <a:t>(</a:t>
            </a:r>
            <a:r>
              <a:rPr lang="en-US" altLang="en-US" smtClean="0">
                <a:solidFill>
                  <a:srgbClr val="3F7F5F"/>
                </a:solidFill>
                <a:sym typeface="Courier New" charset="0"/>
              </a:rPr>
              <a:t>preorder </a:t>
            </a:r>
            <a:r>
              <a:rPr lang="en-US" altLang="en-US" dirty="0">
                <a:solidFill>
                  <a:srgbClr val="3F7F5F"/>
                </a:solidFill>
                <a:sym typeface="Courier New" charset="0"/>
              </a:rPr>
              <a:t>traversal) */</a:t>
            </a:r>
            <a:endParaRPr lang="en-US" altLang="en-US" dirty="0">
              <a:solidFill>
                <a:schemeClr val="tx1"/>
              </a:solidFill>
              <a:sym typeface="Courier New" charset="0"/>
            </a:endParaRPr>
          </a:p>
          <a:p>
            <a:pPr eaLnBrk="1" hangingPunct="1"/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public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static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dirty="0" err="1">
                <a:solidFill>
                  <a:srgbClr val="7F0055"/>
                </a:solidFill>
                <a:sym typeface="Courier New" charset="0"/>
              </a:rPr>
              <a:t>int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numNodes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(Node n) {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if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(n==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null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)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0;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  </a:t>
            </a:r>
            <a:r>
              <a:rPr lang="en-US" altLang="en-US" dirty="0">
                <a:solidFill>
                  <a:srgbClr val="7F0055"/>
                </a:solidFill>
                <a:sym typeface="Courier New" charset="0"/>
              </a:rPr>
              <a:t>return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 1 + 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numNodes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n.left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) + 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numNodes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(</a:t>
            </a:r>
            <a:r>
              <a:rPr lang="en-US" altLang="en-US" dirty="0" err="1">
                <a:solidFill>
                  <a:schemeClr val="tx1"/>
                </a:solidFill>
                <a:sym typeface="Courier New" charset="0"/>
              </a:rPr>
              <a:t>n.right</a:t>
            </a:r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);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fld id="{373941A1-AD17-8B40-ADD2-29CC4FEF05AF}" type="slidenum">
              <a:rPr lang="en-US" altLang="en-US" sz="1400">
                <a:solidFill>
                  <a:schemeClr val="tx2"/>
                </a:solidFill>
              </a:rPr>
              <a:pPr/>
              <a:t>3</a:t>
            </a:fld>
            <a:endParaRPr lang="en-US" altLang="en-US" sz="1400">
              <a:solidFill>
                <a:schemeClr val="tx2"/>
              </a:solidFill>
            </a:endParaRP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33400" y="533400"/>
            <a:ext cx="4076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 picture of a singly linked list:</a:t>
            </a:r>
          </a:p>
        </p:txBody>
      </p:sp>
      <p:grpSp>
        <p:nvGrpSpPr>
          <p:cNvPr id="17411" name="Group 46"/>
          <p:cNvGrpSpPr>
            <a:grpSpLocks/>
          </p:cNvGrpSpPr>
          <p:nvPr/>
        </p:nvGrpSpPr>
        <p:grpSpPr bwMode="auto">
          <a:xfrm>
            <a:off x="1066800" y="1330325"/>
            <a:ext cx="6548438" cy="2139950"/>
            <a:chOff x="404004" y="1447800"/>
            <a:chExt cx="6548452" cy="2140383"/>
          </a:xfrm>
        </p:grpSpPr>
        <p:grpSp>
          <p:nvGrpSpPr>
            <p:cNvPr id="17445" name="Group 13"/>
            <p:cNvGrpSpPr>
              <a:grpSpLocks/>
            </p:cNvGrpSpPr>
            <p:nvPr/>
          </p:nvGrpSpPr>
          <p:grpSpPr bwMode="auto">
            <a:xfrm>
              <a:off x="1600200" y="1447800"/>
              <a:ext cx="632604" cy="609600"/>
              <a:chOff x="1600200" y="1752600"/>
              <a:chExt cx="632604" cy="609600"/>
            </a:xfrm>
          </p:grpSpPr>
          <p:sp>
            <p:nvSpPr>
              <p:cNvPr id="17464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65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</p:grpSp>
        <p:grpSp>
          <p:nvGrpSpPr>
            <p:cNvPr id="17446" name="Group 20"/>
            <p:cNvGrpSpPr>
              <a:grpSpLocks/>
            </p:cNvGrpSpPr>
            <p:nvPr/>
          </p:nvGrpSpPr>
          <p:grpSpPr bwMode="auto">
            <a:xfrm>
              <a:off x="3124200" y="1447800"/>
              <a:ext cx="632604" cy="609600"/>
              <a:chOff x="1600200" y="1752600"/>
              <a:chExt cx="632604" cy="609600"/>
            </a:xfrm>
          </p:grpSpPr>
          <p:sp>
            <p:nvSpPr>
              <p:cNvPr id="17462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63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17447" name="Group 23"/>
            <p:cNvGrpSpPr>
              <a:grpSpLocks/>
            </p:cNvGrpSpPr>
            <p:nvPr/>
          </p:nvGrpSpPr>
          <p:grpSpPr bwMode="auto">
            <a:xfrm>
              <a:off x="4648200" y="1447800"/>
              <a:ext cx="632604" cy="609600"/>
              <a:chOff x="1600200" y="1752600"/>
              <a:chExt cx="632604" cy="609600"/>
            </a:xfrm>
          </p:grpSpPr>
          <p:sp>
            <p:nvSpPr>
              <p:cNvPr id="17460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61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17448" name="Group 26"/>
            <p:cNvGrpSpPr>
              <a:grpSpLocks/>
            </p:cNvGrpSpPr>
            <p:nvPr/>
          </p:nvGrpSpPr>
          <p:grpSpPr bwMode="auto">
            <a:xfrm>
              <a:off x="6319852" y="1459299"/>
              <a:ext cx="632604" cy="609600"/>
              <a:chOff x="1600200" y="1752600"/>
              <a:chExt cx="632604" cy="609600"/>
            </a:xfrm>
          </p:grpSpPr>
          <p:sp>
            <p:nvSpPr>
              <p:cNvPr id="17458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59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0</a:t>
                </a:r>
              </a:p>
            </p:txBody>
          </p:sp>
        </p:grpSp>
        <p:cxnSp>
          <p:nvCxnSpPr>
            <p:cNvPr id="31" name="Straight Arrow Connector 30"/>
            <p:cNvCxnSpPr>
              <a:stCxn id="17464" idx="6"/>
              <a:endCxn id="17462" idx="2"/>
            </p:cNvCxnSpPr>
            <p:nvPr/>
          </p:nvCxnSpPr>
          <p:spPr>
            <a:xfrm>
              <a:off x="2232808" y="1752662"/>
              <a:ext cx="8921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7462" idx="6"/>
              <a:endCxn id="17460" idx="2"/>
            </p:cNvCxnSpPr>
            <p:nvPr/>
          </p:nvCxnSpPr>
          <p:spPr>
            <a:xfrm>
              <a:off x="3756811" y="1752662"/>
              <a:ext cx="89217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7460" idx="6"/>
              <a:endCxn id="17458" idx="2"/>
            </p:cNvCxnSpPr>
            <p:nvPr/>
          </p:nvCxnSpPr>
          <p:spPr>
            <a:xfrm>
              <a:off x="5280814" y="1752662"/>
              <a:ext cx="1039815" cy="111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04004" y="2271880"/>
              <a:ext cx="1828804" cy="462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Node object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53585" y="2503702"/>
              <a:ext cx="1108077" cy="460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pointer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050246" y="3126128"/>
              <a:ext cx="1303340" cy="462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chemeClr val="accent1">
                      <a:lumMod val="50000"/>
                    </a:schemeClr>
                  </a:solidFill>
                </a:rPr>
                <a:t>int</a:t>
              </a:r>
              <a:r>
                <a:rPr lang="en-US" dirty="0">
                  <a:solidFill>
                    <a:schemeClr val="accent1">
                      <a:lumMod val="50000"/>
                    </a:schemeClr>
                  </a:solidFill>
                </a:rPr>
                <a:t> value</a:t>
              </a:r>
            </a:p>
          </p:txBody>
        </p:sp>
        <p:cxnSp>
          <p:nvCxnSpPr>
            <p:cNvPr id="40" name="Straight Arrow Connector 39"/>
            <p:cNvCxnSpPr>
              <a:stCxn id="36" idx="0"/>
              <a:endCxn id="17464" idx="3"/>
            </p:cNvCxnSpPr>
            <p:nvPr/>
          </p:nvCxnSpPr>
          <p:spPr>
            <a:xfrm flipV="1">
              <a:off x="1318406" y="1981308"/>
              <a:ext cx="374651" cy="2778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38" idx="0"/>
              <a:endCxn id="17465" idx="3"/>
            </p:cNvCxnSpPr>
            <p:nvPr/>
          </p:nvCxnSpPr>
          <p:spPr>
            <a:xfrm flipH="1" flipV="1">
              <a:off x="2039132" y="1825701"/>
              <a:ext cx="661989" cy="12385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7" idx="0"/>
            </p:cNvCxnSpPr>
            <p:nvPr/>
          </p:nvCxnSpPr>
          <p:spPr>
            <a:xfrm flipV="1">
              <a:off x="3907624" y="1763777"/>
              <a:ext cx="131762" cy="7049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698500" y="4160838"/>
            <a:ext cx="1793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Today: trees!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1722438" y="3632200"/>
            <a:ext cx="5370512" cy="3040063"/>
            <a:chOff x="1723035" y="3631505"/>
            <a:chExt cx="5369390" cy="3040227"/>
          </a:xfrm>
        </p:grpSpPr>
        <p:grpSp>
          <p:nvGrpSpPr>
            <p:cNvPr id="17414" name="Group 76"/>
            <p:cNvGrpSpPr>
              <a:grpSpLocks/>
            </p:cNvGrpSpPr>
            <p:nvPr/>
          </p:nvGrpSpPr>
          <p:grpSpPr bwMode="auto">
            <a:xfrm>
              <a:off x="6442687" y="3631505"/>
              <a:ext cx="632604" cy="609600"/>
              <a:chOff x="1600200" y="1752600"/>
              <a:chExt cx="632604" cy="609600"/>
            </a:xfrm>
          </p:grpSpPr>
          <p:sp>
            <p:nvSpPr>
              <p:cNvPr id="17443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44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0</a:t>
                </a:r>
              </a:p>
            </p:txBody>
          </p:sp>
        </p:grpSp>
        <p:grpSp>
          <p:nvGrpSpPr>
            <p:cNvPr id="17415" name="Group 48"/>
            <p:cNvGrpSpPr>
              <a:grpSpLocks/>
            </p:cNvGrpSpPr>
            <p:nvPr/>
          </p:nvGrpSpPr>
          <p:grpSpPr bwMode="auto">
            <a:xfrm>
              <a:off x="1723035" y="5190700"/>
              <a:ext cx="632604" cy="609600"/>
              <a:chOff x="1600200" y="1752600"/>
              <a:chExt cx="632604" cy="609600"/>
            </a:xfrm>
          </p:grpSpPr>
          <p:sp>
            <p:nvSpPr>
              <p:cNvPr id="17441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42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4</a:t>
                </a:r>
              </a:p>
            </p:txBody>
          </p:sp>
        </p:grpSp>
        <p:grpSp>
          <p:nvGrpSpPr>
            <p:cNvPr id="17416" name="Group 49"/>
            <p:cNvGrpSpPr>
              <a:grpSpLocks/>
            </p:cNvGrpSpPr>
            <p:nvPr/>
          </p:nvGrpSpPr>
          <p:grpSpPr bwMode="auto">
            <a:xfrm>
              <a:off x="3247035" y="5190700"/>
              <a:ext cx="632604" cy="609600"/>
              <a:chOff x="1600200" y="1752600"/>
              <a:chExt cx="632604" cy="609600"/>
            </a:xfrm>
          </p:grpSpPr>
          <p:sp>
            <p:nvSpPr>
              <p:cNvPr id="17439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40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17417" name="Group 50"/>
            <p:cNvGrpSpPr>
              <a:grpSpLocks/>
            </p:cNvGrpSpPr>
            <p:nvPr/>
          </p:nvGrpSpPr>
          <p:grpSpPr bwMode="auto">
            <a:xfrm>
              <a:off x="4771035" y="5190700"/>
              <a:ext cx="632604" cy="609600"/>
              <a:chOff x="1600200" y="1752600"/>
              <a:chExt cx="632604" cy="609600"/>
            </a:xfrm>
          </p:grpSpPr>
          <p:sp>
            <p:nvSpPr>
              <p:cNvPr id="17437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38" name="Rectangle 59"/>
              <p:cNvSpPr>
                <a:spLocks/>
              </p:cNvSpPr>
              <p:nvPr/>
            </p:nvSpPr>
            <p:spPr bwMode="auto">
              <a:xfrm>
                <a:off x="1818317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17418" name="Group 51"/>
            <p:cNvGrpSpPr>
              <a:grpSpLocks/>
            </p:cNvGrpSpPr>
            <p:nvPr/>
          </p:nvGrpSpPr>
          <p:grpSpPr bwMode="auto">
            <a:xfrm>
              <a:off x="6442687" y="5202199"/>
              <a:ext cx="632604" cy="609600"/>
              <a:chOff x="1600200" y="1752600"/>
              <a:chExt cx="632604" cy="609600"/>
            </a:xfrm>
          </p:grpSpPr>
          <p:sp>
            <p:nvSpPr>
              <p:cNvPr id="17435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36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0</a:t>
                </a:r>
              </a:p>
            </p:txBody>
          </p:sp>
        </p:grpSp>
        <p:cxnSp>
          <p:nvCxnSpPr>
            <p:cNvPr id="53" name="Straight Arrow Connector 52"/>
            <p:cNvCxnSpPr>
              <a:stCxn id="17441" idx="6"/>
              <a:endCxn id="17439" idx="2"/>
            </p:cNvCxnSpPr>
            <p:nvPr/>
          </p:nvCxnSpPr>
          <p:spPr>
            <a:xfrm>
              <a:off x="2356315" y="5495331"/>
              <a:ext cx="890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7439" idx="6"/>
              <a:endCxn id="17437" idx="2"/>
            </p:cNvCxnSpPr>
            <p:nvPr/>
          </p:nvCxnSpPr>
          <p:spPr>
            <a:xfrm>
              <a:off x="3879996" y="5495331"/>
              <a:ext cx="8904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7437" idx="6"/>
              <a:endCxn id="17435" idx="2"/>
            </p:cNvCxnSpPr>
            <p:nvPr/>
          </p:nvCxnSpPr>
          <p:spPr>
            <a:xfrm>
              <a:off x="5403678" y="5495331"/>
              <a:ext cx="1039596" cy="111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22" name="Group 70"/>
            <p:cNvGrpSpPr>
              <a:grpSpLocks/>
            </p:cNvGrpSpPr>
            <p:nvPr/>
          </p:nvGrpSpPr>
          <p:grpSpPr bwMode="auto">
            <a:xfrm>
              <a:off x="4775742" y="4317780"/>
              <a:ext cx="632604" cy="609600"/>
              <a:chOff x="1600200" y="1752600"/>
              <a:chExt cx="632604" cy="609600"/>
            </a:xfrm>
          </p:grpSpPr>
          <p:sp>
            <p:nvSpPr>
              <p:cNvPr id="17433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34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2</a:t>
                </a:r>
              </a:p>
            </p:txBody>
          </p:sp>
        </p:grpSp>
        <p:grpSp>
          <p:nvGrpSpPr>
            <p:cNvPr id="17423" name="Group 73"/>
            <p:cNvGrpSpPr>
              <a:grpSpLocks/>
            </p:cNvGrpSpPr>
            <p:nvPr/>
          </p:nvGrpSpPr>
          <p:grpSpPr bwMode="auto">
            <a:xfrm>
              <a:off x="4785256" y="6062132"/>
              <a:ext cx="632604" cy="609600"/>
              <a:chOff x="1600200" y="1752600"/>
              <a:chExt cx="632604" cy="609600"/>
            </a:xfrm>
          </p:grpSpPr>
          <p:sp>
            <p:nvSpPr>
              <p:cNvPr id="17431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32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grpSp>
          <p:nvGrpSpPr>
            <p:cNvPr id="17424" name="Group 79"/>
            <p:cNvGrpSpPr>
              <a:grpSpLocks/>
            </p:cNvGrpSpPr>
            <p:nvPr/>
          </p:nvGrpSpPr>
          <p:grpSpPr bwMode="auto">
            <a:xfrm>
              <a:off x="6459821" y="4423073"/>
              <a:ext cx="632604" cy="609600"/>
              <a:chOff x="1600200" y="1752600"/>
              <a:chExt cx="632604" cy="609600"/>
            </a:xfrm>
          </p:grpSpPr>
          <p:sp>
            <p:nvSpPr>
              <p:cNvPr id="17429" name="Oval 54"/>
              <p:cNvSpPr>
                <a:spLocks/>
              </p:cNvSpPr>
              <p:nvPr/>
            </p:nvSpPr>
            <p:spPr bwMode="auto">
              <a:xfrm>
                <a:off x="1600200" y="1752600"/>
                <a:ext cx="632604" cy="60960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7430" name="Rectangle 59"/>
              <p:cNvSpPr>
                <a:spLocks/>
              </p:cNvSpPr>
              <p:nvPr/>
            </p:nvSpPr>
            <p:spPr bwMode="auto">
              <a:xfrm>
                <a:off x="1828800" y="1930400"/>
                <a:ext cx="2096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40639" bIns="0">
                <a:spAutoFit/>
              </a:bodyPr>
              <a:lstStyle>
                <a:lvl1pPr marL="396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chemeClr val="tx1"/>
                    </a:solidFill>
                    <a:latin typeface="Arial" charset="0"/>
                    <a:sym typeface="Arial" charset="0"/>
                  </a:rPr>
                  <a:t>1</a:t>
                </a:r>
              </a:p>
            </p:txBody>
          </p:sp>
        </p:grpSp>
        <p:cxnSp>
          <p:nvCxnSpPr>
            <p:cNvPr id="85" name="Straight Arrow Connector 84"/>
            <p:cNvCxnSpPr>
              <a:stCxn id="17439" idx="6"/>
              <a:endCxn id="17431" idx="2"/>
            </p:cNvCxnSpPr>
            <p:nvPr/>
          </p:nvCxnSpPr>
          <p:spPr>
            <a:xfrm>
              <a:off x="3879996" y="5495331"/>
              <a:ext cx="904686" cy="8715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7439" idx="6"/>
              <a:endCxn id="17433" idx="2"/>
            </p:cNvCxnSpPr>
            <p:nvPr/>
          </p:nvCxnSpPr>
          <p:spPr>
            <a:xfrm flipV="1">
              <a:off x="3879996" y="4622158"/>
              <a:ext cx="895163" cy="87317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7433" idx="6"/>
              <a:endCxn id="17443" idx="2"/>
            </p:cNvCxnSpPr>
            <p:nvPr/>
          </p:nvCxnSpPr>
          <p:spPr>
            <a:xfrm flipV="1">
              <a:off x="5408440" y="3936321"/>
              <a:ext cx="1034834" cy="6858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17433" idx="6"/>
              <a:endCxn id="17429" idx="2"/>
            </p:cNvCxnSpPr>
            <p:nvPr/>
          </p:nvCxnSpPr>
          <p:spPr>
            <a:xfrm>
              <a:off x="5408440" y="4622158"/>
              <a:ext cx="1050705" cy="1063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394200" y="4165600"/>
            <a:ext cx="1731963" cy="1281113"/>
            <a:chOff x="4394200" y="4165579"/>
            <a:chExt cx="1731191" cy="1281632"/>
          </a:xfrm>
        </p:grpSpPr>
        <p:sp>
          <p:nvSpPr>
            <p:cNvPr id="30" name="Rounded Rectangle 29"/>
            <p:cNvSpPr/>
            <p:nvPr/>
          </p:nvSpPr>
          <p:spPr>
            <a:xfrm>
              <a:off x="4394200" y="4165579"/>
              <a:ext cx="1674066" cy="1281632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9183" name="TextBox 27"/>
            <p:cNvSpPr txBox="1">
              <a:spLocks noChangeArrowheads="1"/>
            </p:cNvSpPr>
            <p:nvPr/>
          </p:nvSpPr>
          <p:spPr bwMode="auto">
            <a:xfrm>
              <a:off x="5536768" y="4180768"/>
              <a:ext cx="5886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/>
                <a:t>&gt; 5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68588" y="4186238"/>
            <a:ext cx="1674812" cy="1290637"/>
            <a:chOff x="2669278" y="4185720"/>
            <a:chExt cx="1674122" cy="1291105"/>
          </a:xfrm>
        </p:grpSpPr>
        <p:sp>
          <p:nvSpPr>
            <p:cNvPr id="3" name="Rounded Rectangle 2"/>
            <p:cNvSpPr/>
            <p:nvPr/>
          </p:nvSpPr>
          <p:spPr>
            <a:xfrm>
              <a:off x="2669278" y="4195248"/>
              <a:ext cx="1674122" cy="1281577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  <a:ea typeface="ヒラギノ明朝 ProN W3" charset="0"/>
                <a:cs typeface="ヒラギノ明朝 ProN W3" charset="0"/>
              </a:endParaRPr>
            </a:p>
          </p:txBody>
        </p:sp>
        <p:sp>
          <p:nvSpPr>
            <p:cNvPr id="49181" name="TextBox 1"/>
            <p:cNvSpPr txBox="1">
              <a:spLocks noChangeArrowheads="1"/>
            </p:cNvSpPr>
            <p:nvPr/>
          </p:nvSpPr>
          <p:spPr bwMode="auto">
            <a:xfrm>
              <a:off x="2669278" y="4185720"/>
              <a:ext cx="5886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r>
                <a:rPr lang="en-US" altLang="en-US"/>
                <a:t>&lt; 5</a:t>
              </a:r>
            </a:p>
          </p:txBody>
        </p:sp>
      </p:grpSp>
      <p:sp>
        <p:nvSpPr>
          <p:cNvPr id="49155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Binary Search Tree (BST)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EF8BA64D-7F5B-B843-A352-82B29D8275C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76400"/>
            <a:ext cx="8610600" cy="1993900"/>
          </a:xfrm>
        </p:spPr>
        <p:txBody>
          <a:bodyPr rIns="132080"/>
          <a:lstStyle/>
          <a:p>
            <a:pPr marL="0" indent="0" eaLnBrk="1" hangingPunct="1">
              <a:lnSpc>
                <a:spcPct val="70000"/>
              </a:lnSpc>
              <a:buFont typeface="Wingdings" charset="2"/>
              <a:buNone/>
              <a:defRPr/>
            </a:pPr>
            <a:r>
              <a:rPr lang="en-US" altLang="en-US" sz="2800" dirty="0" smtClean="0">
                <a:ea typeface="MS PGothic" charset="-128"/>
              </a:rPr>
              <a:t>A </a:t>
            </a:r>
            <a:r>
              <a:rPr lang="en-US" altLang="en-US" sz="2800" i="1" dirty="0" smtClean="0">
                <a:ea typeface="MS PGothic" charset="-128"/>
              </a:rPr>
              <a:t>binary search tree</a:t>
            </a:r>
            <a:r>
              <a:rPr lang="en-US" altLang="en-US" sz="2800" dirty="0" smtClean="0">
                <a:ea typeface="MS PGothic" charset="-128"/>
              </a:rPr>
              <a:t> is a binary tree that is </a:t>
            </a:r>
            <a:r>
              <a:rPr lang="en-US" altLang="en-US" sz="2800" b="1" dirty="0" smtClean="0">
                <a:ea typeface="MS PGothic" charset="-128"/>
              </a:rPr>
              <a:t>ordered</a:t>
            </a:r>
            <a:r>
              <a:rPr lang="en-US" altLang="en-US" sz="2800" dirty="0" smtClean="0">
                <a:ea typeface="MS PGothic" charset="-128"/>
              </a:rPr>
              <a:t> and </a:t>
            </a:r>
            <a:r>
              <a:rPr lang="en-US" altLang="en-US" sz="2800" b="1" dirty="0" smtClean="0">
                <a:ea typeface="MS PGothic" charset="-128"/>
              </a:rPr>
              <a:t>has no duplicate values</a:t>
            </a:r>
            <a:r>
              <a:rPr lang="en-US" altLang="en-US" sz="2800" dirty="0" smtClean="0">
                <a:ea typeface="MS PGothic" charset="-128"/>
              </a:rPr>
              <a:t>. In other words, for </a:t>
            </a:r>
            <a:r>
              <a:rPr lang="en-US" altLang="en-US" sz="2800" i="1" dirty="0" smtClean="0">
                <a:ea typeface="MS PGothic" charset="-128"/>
              </a:rPr>
              <a:t>every</a:t>
            </a:r>
            <a:r>
              <a:rPr lang="en-US" altLang="en-US" sz="2800" dirty="0" smtClean="0">
                <a:ea typeface="MS PGothic" charset="-128"/>
              </a:rPr>
              <a:t> node:</a:t>
            </a:r>
          </a:p>
          <a:p>
            <a:pPr eaLnBrk="1" hangingPunct="1">
              <a:lnSpc>
                <a:spcPct val="70000"/>
              </a:lnSpc>
              <a:buFontTx/>
              <a:buChar char="-"/>
              <a:defRPr/>
            </a:pPr>
            <a:r>
              <a:rPr lang="en-US" altLang="en-US" sz="2800" dirty="0" smtClean="0">
                <a:ea typeface="MS PGothic" charset="-128"/>
              </a:rPr>
              <a:t>All nodes in the </a:t>
            </a:r>
            <a:r>
              <a:rPr lang="en-US" altLang="en-US" sz="2800" dirty="0" smtClean="0">
                <a:solidFill>
                  <a:srgbClr val="7030A0"/>
                </a:solidFill>
                <a:ea typeface="MS PGothic" charset="-128"/>
              </a:rPr>
              <a:t>left</a:t>
            </a:r>
            <a:r>
              <a:rPr lang="en-US" altLang="en-US" sz="2800" dirty="0" smtClean="0">
                <a:ea typeface="MS PGothic" charset="-128"/>
              </a:rPr>
              <a:t> subtree have values that are </a:t>
            </a:r>
            <a:r>
              <a:rPr lang="en-US" altLang="en-US" sz="2800" dirty="0" smtClean="0">
                <a:solidFill>
                  <a:srgbClr val="7030A0"/>
                </a:solidFill>
                <a:ea typeface="MS PGothic" charset="-128"/>
              </a:rPr>
              <a:t>less</a:t>
            </a:r>
            <a:r>
              <a:rPr lang="en-US" altLang="en-US" sz="2800" dirty="0" smtClean="0">
                <a:ea typeface="MS PGothic" charset="-128"/>
              </a:rPr>
              <a:t> than the value in that node, and</a:t>
            </a:r>
          </a:p>
          <a:p>
            <a:pPr eaLnBrk="1" hangingPunct="1">
              <a:lnSpc>
                <a:spcPct val="70000"/>
              </a:lnSpc>
              <a:buFontTx/>
              <a:buChar char="-"/>
              <a:defRPr/>
            </a:pPr>
            <a:r>
              <a:rPr lang="en-US" altLang="en-US" sz="2800" dirty="0" smtClean="0">
                <a:ea typeface="MS PGothic" charset="-128"/>
              </a:rPr>
              <a:t>All values in the </a:t>
            </a:r>
            <a:r>
              <a:rPr lang="en-US" altLang="en-US" sz="2800" dirty="0" smtClean="0">
                <a:solidFill>
                  <a:srgbClr val="7030A0"/>
                </a:solidFill>
                <a:ea typeface="MS PGothic" charset="-128"/>
              </a:rPr>
              <a:t>right</a:t>
            </a:r>
            <a:r>
              <a:rPr lang="en-US" altLang="en-US" sz="2800" dirty="0" smtClean="0">
                <a:ea typeface="MS PGothic" charset="-128"/>
              </a:rPr>
              <a:t> subtree are </a:t>
            </a:r>
            <a:r>
              <a:rPr lang="en-US" altLang="en-US" sz="2800" dirty="0" smtClean="0">
                <a:solidFill>
                  <a:srgbClr val="7030A0"/>
                </a:solidFill>
                <a:ea typeface="MS PGothic" charset="-128"/>
              </a:rPr>
              <a:t>greater</a:t>
            </a:r>
            <a:r>
              <a:rPr lang="en-US" altLang="en-US" sz="2800" dirty="0" smtClean="0">
                <a:ea typeface="MS PGothic" charset="-128"/>
              </a:rPr>
              <a:t>.</a:t>
            </a:r>
            <a:endParaRPr lang="en-US" altLang="en-US" sz="2800" dirty="0">
              <a:ea typeface="MS PGothic" charset="-128"/>
            </a:endParaRP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2971800" y="3670300"/>
            <a:ext cx="2736850" cy="1676400"/>
            <a:chOff x="0" y="0"/>
            <a:chExt cx="1724" cy="1056"/>
          </a:xfrm>
        </p:grpSpPr>
        <p:sp>
          <p:nvSpPr>
            <p:cNvPr id="49160" name="Oval 4"/>
            <p:cNvSpPr>
              <a:spLocks/>
            </p:cNvSpPr>
            <p:nvPr/>
          </p:nvSpPr>
          <p:spPr bwMode="auto">
            <a:xfrm>
              <a:off x="306" y="423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61" name="Oval 5"/>
            <p:cNvSpPr>
              <a:spLocks/>
            </p:cNvSpPr>
            <p:nvPr/>
          </p:nvSpPr>
          <p:spPr bwMode="auto">
            <a:xfrm>
              <a:off x="0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62" name="Oval 6"/>
            <p:cNvSpPr>
              <a:spLocks/>
            </p:cNvSpPr>
            <p:nvPr/>
          </p:nvSpPr>
          <p:spPr bwMode="auto">
            <a:xfrm>
              <a:off x="588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63" name="Rectangle 7"/>
            <p:cNvSpPr>
              <a:spLocks/>
            </p:cNvSpPr>
            <p:nvPr/>
          </p:nvSpPr>
          <p:spPr bwMode="auto">
            <a:xfrm>
              <a:off x="32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49164" name="Rectangle 8"/>
            <p:cNvSpPr>
              <a:spLocks/>
            </p:cNvSpPr>
            <p:nvPr/>
          </p:nvSpPr>
          <p:spPr bwMode="auto">
            <a:xfrm>
              <a:off x="18" y="807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49165" name="Rectangle 9"/>
            <p:cNvSpPr>
              <a:spLocks/>
            </p:cNvSpPr>
            <p:nvPr/>
          </p:nvSpPr>
          <p:spPr bwMode="auto">
            <a:xfrm>
              <a:off x="62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3</a:t>
              </a:r>
            </a:p>
          </p:txBody>
        </p:sp>
        <p:sp>
          <p:nvSpPr>
            <p:cNvPr id="49166" name="Line 10"/>
            <p:cNvSpPr>
              <a:spLocks noChangeShapeType="1"/>
            </p:cNvSpPr>
            <p:nvPr/>
          </p:nvSpPr>
          <p:spPr bwMode="auto">
            <a:xfrm flipH="1">
              <a:off x="192" y="615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11"/>
            <p:cNvSpPr>
              <a:spLocks noChangeShapeType="1"/>
            </p:cNvSpPr>
            <p:nvPr/>
          </p:nvSpPr>
          <p:spPr bwMode="auto">
            <a:xfrm>
              <a:off x="510" y="627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Oval 12"/>
            <p:cNvSpPr>
              <a:spLocks/>
            </p:cNvSpPr>
            <p:nvPr/>
          </p:nvSpPr>
          <p:spPr bwMode="auto">
            <a:xfrm>
              <a:off x="1202" y="432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69" name="Oval 13"/>
            <p:cNvSpPr>
              <a:spLocks/>
            </p:cNvSpPr>
            <p:nvPr/>
          </p:nvSpPr>
          <p:spPr bwMode="auto">
            <a:xfrm>
              <a:off x="896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70" name="Oval 14"/>
            <p:cNvSpPr>
              <a:spLocks/>
            </p:cNvSpPr>
            <p:nvPr/>
          </p:nvSpPr>
          <p:spPr bwMode="auto">
            <a:xfrm>
              <a:off x="1484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71" name="Rectangle 15"/>
            <p:cNvSpPr>
              <a:spLocks/>
            </p:cNvSpPr>
            <p:nvPr/>
          </p:nvSpPr>
          <p:spPr bwMode="auto">
            <a:xfrm>
              <a:off x="91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49172" name="Rectangle 16"/>
            <p:cNvSpPr>
              <a:spLocks/>
            </p:cNvSpPr>
            <p:nvPr/>
          </p:nvSpPr>
          <p:spPr bwMode="auto">
            <a:xfrm>
              <a:off x="1516" y="825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49173" name="Line 17"/>
            <p:cNvSpPr>
              <a:spLocks noChangeShapeType="1"/>
            </p:cNvSpPr>
            <p:nvPr/>
          </p:nvSpPr>
          <p:spPr bwMode="auto">
            <a:xfrm flipH="1">
              <a:off x="1088" y="624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4" name="Line 18"/>
            <p:cNvSpPr>
              <a:spLocks noChangeShapeType="1"/>
            </p:cNvSpPr>
            <p:nvPr/>
          </p:nvSpPr>
          <p:spPr bwMode="auto">
            <a:xfrm>
              <a:off x="1406" y="636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5" name="Oval 19"/>
            <p:cNvSpPr>
              <a:spLocks/>
            </p:cNvSpPr>
            <p:nvPr/>
          </p:nvSpPr>
          <p:spPr bwMode="auto">
            <a:xfrm>
              <a:off x="704" y="0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49176" name="Line 20"/>
            <p:cNvSpPr>
              <a:spLocks noChangeShapeType="1"/>
            </p:cNvSpPr>
            <p:nvPr/>
          </p:nvSpPr>
          <p:spPr bwMode="auto">
            <a:xfrm flipH="1">
              <a:off x="494" y="192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Line 21"/>
            <p:cNvSpPr>
              <a:spLocks noChangeShapeType="1"/>
            </p:cNvSpPr>
            <p:nvPr/>
          </p:nvSpPr>
          <p:spPr bwMode="auto">
            <a:xfrm>
              <a:off x="926" y="191"/>
              <a:ext cx="336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Rectangle 22"/>
            <p:cNvSpPr>
              <a:spLocks/>
            </p:cNvSpPr>
            <p:nvPr/>
          </p:nvSpPr>
          <p:spPr bwMode="auto">
            <a:xfrm>
              <a:off x="732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49179" name="Rectangle 23"/>
            <p:cNvSpPr>
              <a:spLocks/>
            </p:cNvSpPr>
            <p:nvPr/>
          </p:nvSpPr>
          <p:spPr bwMode="auto">
            <a:xfrm>
              <a:off x="121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49159" name="Rectangle 2"/>
          <p:cNvSpPr txBox="1">
            <a:spLocks noChangeArrowheads="1"/>
          </p:cNvSpPr>
          <p:nvPr/>
        </p:nvSpPr>
        <p:spPr bwMode="auto">
          <a:xfrm>
            <a:off x="109538" y="6132513"/>
            <a:ext cx="8610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  <a:ea typeface="MS PGothic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  <a:ea typeface="MS PGothic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  <a:ea typeface="MS PGothic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 sz="2800"/>
              <a:t>A BST is the key to making search way faster.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Binary Search Tree (BST)</a:t>
            </a:r>
          </a:p>
        </p:txBody>
      </p:sp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74B16307-9552-0A45-BDCD-EA73D55016E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grpSp>
        <p:nvGrpSpPr>
          <p:cNvPr id="50179" name="Group 3"/>
          <p:cNvGrpSpPr>
            <a:grpSpLocks/>
          </p:cNvGrpSpPr>
          <p:nvPr/>
        </p:nvGrpSpPr>
        <p:grpSpPr bwMode="auto">
          <a:xfrm>
            <a:off x="6254750" y="1676400"/>
            <a:ext cx="2736850" cy="1676400"/>
            <a:chOff x="0" y="0"/>
            <a:chExt cx="1724" cy="1056"/>
          </a:xfrm>
        </p:grpSpPr>
        <p:sp>
          <p:nvSpPr>
            <p:cNvPr id="50185" name="Oval 4"/>
            <p:cNvSpPr>
              <a:spLocks/>
            </p:cNvSpPr>
            <p:nvPr/>
          </p:nvSpPr>
          <p:spPr bwMode="auto">
            <a:xfrm>
              <a:off x="306" y="423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86" name="Oval 5"/>
            <p:cNvSpPr>
              <a:spLocks/>
            </p:cNvSpPr>
            <p:nvPr/>
          </p:nvSpPr>
          <p:spPr bwMode="auto">
            <a:xfrm>
              <a:off x="0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87" name="Oval 6"/>
            <p:cNvSpPr>
              <a:spLocks/>
            </p:cNvSpPr>
            <p:nvPr/>
          </p:nvSpPr>
          <p:spPr bwMode="auto">
            <a:xfrm>
              <a:off x="588" y="807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88" name="Rectangle 7"/>
            <p:cNvSpPr>
              <a:spLocks/>
            </p:cNvSpPr>
            <p:nvPr/>
          </p:nvSpPr>
          <p:spPr bwMode="auto">
            <a:xfrm>
              <a:off x="32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50189" name="Rectangle 8"/>
            <p:cNvSpPr>
              <a:spLocks/>
            </p:cNvSpPr>
            <p:nvPr/>
          </p:nvSpPr>
          <p:spPr bwMode="auto">
            <a:xfrm>
              <a:off x="18" y="807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50190" name="Rectangle 9"/>
            <p:cNvSpPr>
              <a:spLocks/>
            </p:cNvSpPr>
            <p:nvPr/>
          </p:nvSpPr>
          <p:spPr bwMode="auto">
            <a:xfrm>
              <a:off x="62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3</a:t>
              </a:r>
            </a:p>
          </p:txBody>
        </p:sp>
        <p:sp>
          <p:nvSpPr>
            <p:cNvPr id="50191" name="Line 10"/>
            <p:cNvSpPr>
              <a:spLocks noChangeShapeType="1"/>
            </p:cNvSpPr>
            <p:nvPr/>
          </p:nvSpPr>
          <p:spPr bwMode="auto">
            <a:xfrm flipH="1">
              <a:off x="192" y="615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Line 11"/>
            <p:cNvSpPr>
              <a:spLocks noChangeShapeType="1"/>
            </p:cNvSpPr>
            <p:nvPr/>
          </p:nvSpPr>
          <p:spPr bwMode="auto">
            <a:xfrm>
              <a:off x="510" y="627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Oval 12"/>
            <p:cNvSpPr>
              <a:spLocks/>
            </p:cNvSpPr>
            <p:nvPr/>
          </p:nvSpPr>
          <p:spPr bwMode="auto">
            <a:xfrm>
              <a:off x="1202" y="432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94" name="Oval 13"/>
            <p:cNvSpPr>
              <a:spLocks/>
            </p:cNvSpPr>
            <p:nvPr/>
          </p:nvSpPr>
          <p:spPr bwMode="auto">
            <a:xfrm>
              <a:off x="896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95" name="Oval 14"/>
            <p:cNvSpPr>
              <a:spLocks/>
            </p:cNvSpPr>
            <p:nvPr/>
          </p:nvSpPr>
          <p:spPr bwMode="auto">
            <a:xfrm>
              <a:off x="1484" y="816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196" name="Rectangle 15"/>
            <p:cNvSpPr>
              <a:spLocks/>
            </p:cNvSpPr>
            <p:nvPr/>
          </p:nvSpPr>
          <p:spPr bwMode="auto">
            <a:xfrm>
              <a:off x="91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50197" name="Rectangle 16"/>
            <p:cNvSpPr>
              <a:spLocks/>
            </p:cNvSpPr>
            <p:nvPr/>
          </p:nvSpPr>
          <p:spPr bwMode="auto">
            <a:xfrm>
              <a:off x="1516" y="825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50198" name="Line 17"/>
            <p:cNvSpPr>
              <a:spLocks noChangeShapeType="1"/>
            </p:cNvSpPr>
            <p:nvPr/>
          </p:nvSpPr>
          <p:spPr bwMode="auto">
            <a:xfrm flipH="1">
              <a:off x="1088" y="624"/>
              <a:ext cx="144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Line 18"/>
            <p:cNvSpPr>
              <a:spLocks noChangeShapeType="1"/>
            </p:cNvSpPr>
            <p:nvPr/>
          </p:nvSpPr>
          <p:spPr bwMode="auto">
            <a:xfrm>
              <a:off x="1406" y="636"/>
              <a:ext cx="14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Oval 19"/>
            <p:cNvSpPr>
              <a:spLocks/>
            </p:cNvSpPr>
            <p:nvPr/>
          </p:nvSpPr>
          <p:spPr bwMode="auto">
            <a:xfrm>
              <a:off x="704" y="0"/>
              <a:ext cx="240" cy="24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0201" name="Line 20"/>
            <p:cNvSpPr>
              <a:spLocks noChangeShapeType="1"/>
            </p:cNvSpPr>
            <p:nvPr/>
          </p:nvSpPr>
          <p:spPr bwMode="auto">
            <a:xfrm flipH="1">
              <a:off x="494" y="192"/>
              <a:ext cx="24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2" name="Line 21"/>
            <p:cNvSpPr>
              <a:spLocks noChangeShapeType="1"/>
            </p:cNvSpPr>
            <p:nvPr/>
          </p:nvSpPr>
          <p:spPr bwMode="auto">
            <a:xfrm>
              <a:off x="926" y="191"/>
              <a:ext cx="336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Rectangle 22"/>
            <p:cNvSpPr>
              <a:spLocks/>
            </p:cNvSpPr>
            <p:nvPr/>
          </p:nvSpPr>
          <p:spPr bwMode="auto">
            <a:xfrm>
              <a:off x="732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50204" name="Rectangle 23"/>
            <p:cNvSpPr>
              <a:spLocks/>
            </p:cNvSpPr>
            <p:nvPr/>
          </p:nvSpPr>
          <p:spPr bwMode="auto">
            <a:xfrm>
              <a:off x="1214" y="4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</p:grpSp>
      <p:sp>
        <p:nvSpPr>
          <p:cNvPr id="50180" name="Rectangle 24"/>
          <p:cNvSpPr>
            <a:spLocks/>
          </p:cNvSpPr>
          <p:nvPr/>
        </p:nvSpPr>
        <p:spPr bwMode="auto">
          <a:xfrm>
            <a:off x="4492625" y="3968750"/>
            <a:ext cx="4591050" cy="238283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boolean searchBST(n, v):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n==null, return false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n.v == v, return true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v &lt; n.v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  return searchBST(n.left, v)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else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  return searchBST(n.right, v)</a:t>
            </a:r>
          </a:p>
        </p:txBody>
      </p:sp>
      <p:sp>
        <p:nvSpPr>
          <p:cNvPr id="50181" name="Rectangle 24"/>
          <p:cNvSpPr>
            <a:spLocks/>
          </p:cNvSpPr>
          <p:nvPr/>
        </p:nvSpPr>
        <p:spPr bwMode="auto">
          <a:xfrm>
            <a:off x="88900" y="3962400"/>
            <a:ext cx="4330700" cy="23891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tIns="91440" bIns="91440"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boolean searchBT(n, v):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n==null, return false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if n.v == v, return true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return searchBST(n.left, v)</a:t>
            </a:r>
          </a:p>
          <a:p>
            <a:pPr eaLnBrk="1" hangingPunct="1">
              <a:spcBef>
                <a:spcPts val="400"/>
              </a:spcBef>
            </a:pPr>
            <a:r>
              <a:rPr lang="en-US" altLang="en-US" sz="1800">
                <a:solidFill>
                  <a:schemeClr val="tx1"/>
                </a:solidFill>
                <a:latin typeface="Courier New" charset="0"/>
                <a:sym typeface="Courier New" charset="0"/>
              </a:rPr>
              <a:t>      || searchBST(n.right, v)</a:t>
            </a:r>
          </a:p>
        </p:txBody>
      </p:sp>
      <p:sp>
        <p:nvSpPr>
          <p:cNvPr id="50182" name="Rectangle 1"/>
          <p:cNvSpPr>
            <a:spLocks noChangeArrowheads="1"/>
          </p:cNvSpPr>
          <p:nvPr/>
        </p:nvSpPr>
        <p:spPr bwMode="auto">
          <a:xfrm>
            <a:off x="123825" y="3489325"/>
            <a:ext cx="53736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Compare binary tree to binary search tree:</a:t>
            </a:r>
          </a:p>
        </p:txBody>
      </p:sp>
      <p:sp>
        <p:nvSpPr>
          <p:cNvPr id="50183" name="Rectangle 29"/>
          <p:cNvSpPr>
            <a:spLocks noChangeArrowheads="1"/>
          </p:cNvSpPr>
          <p:nvPr/>
        </p:nvSpPr>
        <p:spPr bwMode="auto">
          <a:xfrm>
            <a:off x="914400" y="6430963"/>
            <a:ext cx="21812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2 recursive calls</a:t>
            </a:r>
          </a:p>
        </p:txBody>
      </p:sp>
      <p:sp>
        <p:nvSpPr>
          <p:cNvPr id="50184" name="Rectangle 30"/>
          <p:cNvSpPr>
            <a:spLocks noChangeArrowheads="1"/>
          </p:cNvSpPr>
          <p:nvPr/>
        </p:nvSpPr>
        <p:spPr bwMode="auto">
          <a:xfrm>
            <a:off x="5387975" y="6477000"/>
            <a:ext cx="20605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1 recursive call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76400"/>
            <a:ext cx="8153400" cy="1524000"/>
          </a:xfrm>
        </p:spPr>
        <p:txBody>
          <a:bodyPr rIns="132080"/>
          <a:lstStyle/>
          <a:p>
            <a:pPr eaLnBrk="1" hangingPunct="1"/>
            <a:r>
              <a:rPr lang="en-US" altLang="en-US" sz="2400" dirty="0">
                <a:ea typeface="MS PGothic" charset="-128"/>
              </a:rPr>
              <a:t>To insert a new item:</a:t>
            </a:r>
          </a:p>
          <a:p>
            <a:pPr marL="728663" lvl="1" eaLnBrk="1" hangingPunct="1"/>
            <a:r>
              <a:rPr lang="en-US" altLang="en-US" sz="2400" dirty="0">
                <a:ea typeface="MS PGothic" charset="-128"/>
              </a:rPr>
              <a:t>Pretend to look for the item</a:t>
            </a:r>
          </a:p>
          <a:p>
            <a:pPr marL="728663" lvl="1" eaLnBrk="1" hangingPunct="1"/>
            <a:r>
              <a:rPr lang="en-US" altLang="en-US" sz="2400" dirty="0">
                <a:ea typeface="MS PGothic" charset="-128"/>
              </a:rPr>
              <a:t>Put the new node in the place where you fall off the tree</a:t>
            </a:r>
            <a:endParaRPr lang="en-US" altLang="en-US" sz="2400" i="1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107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553200" y="2300207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83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11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86400" y="2281534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74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6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37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96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38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57800" y="2281534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4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39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02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>
                <a:ea typeface="MS PGothic" charset="-128"/>
              </a:rPr>
              <a:t>Tree Overview</a:t>
            </a:r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3D36EE6F-3C5F-AF4C-BEEB-F4AC24ADCC8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809750"/>
            <a:ext cx="4114800" cy="4851400"/>
          </a:xfrm>
        </p:spPr>
        <p:txBody>
          <a:bodyPr rIns="132080"/>
          <a:lstStyle/>
          <a:p>
            <a:pPr marL="0" indent="0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500" i="1">
                <a:ea typeface="MS PGothic" charset="-128"/>
              </a:rPr>
              <a:t>Tree</a:t>
            </a:r>
            <a:r>
              <a:rPr lang="en-US" altLang="en-US" sz="2500">
                <a:ea typeface="MS PGothic" charset="-128"/>
              </a:rPr>
              <a:t>: data structure with nodes, similar to linked list</a:t>
            </a:r>
          </a:p>
          <a:p>
            <a:pPr marL="728663" lvl="1" eaLnBrk="1" hangingPunct="1">
              <a:lnSpc>
                <a:spcPct val="90000"/>
              </a:lnSpc>
            </a:pPr>
            <a:r>
              <a:rPr lang="en-US" altLang="en-US" sz="2200">
                <a:ea typeface="MS PGothic" charset="-128"/>
              </a:rPr>
              <a:t>Each node may have zero or more </a:t>
            </a:r>
            <a:r>
              <a:rPr lang="en-US" altLang="en-US" sz="2200" i="1">
                <a:ea typeface="MS PGothic" charset="-128"/>
              </a:rPr>
              <a:t>successors</a:t>
            </a:r>
            <a:r>
              <a:rPr lang="en-US" altLang="en-US" sz="2200">
                <a:ea typeface="MS PGothic" charset="-128"/>
              </a:rPr>
              <a:t> (children)</a:t>
            </a:r>
          </a:p>
          <a:p>
            <a:pPr marL="728663" lvl="1" eaLnBrk="1" hangingPunct="1">
              <a:lnSpc>
                <a:spcPct val="90000"/>
              </a:lnSpc>
            </a:pPr>
            <a:r>
              <a:rPr lang="en-US" altLang="en-US" sz="2200">
                <a:ea typeface="MS PGothic" charset="-128"/>
              </a:rPr>
              <a:t>Each node has exactly one </a:t>
            </a:r>
            <a:r>
              <a:rPr lang="en-US" altLang="en-US" sz="2200" i="1">
                <a:ea typeface="MS PGothic" charset="-128"/>
              </a:rPr>
              <a:t>predecessor</a:t>
            </a:r>
            <a:r>
              <a:rPr lang="en-US" altLang="en-US" sz="2200">
                <a:ea typeface="MS PGothic" charset="-128"/>
              </a:rPr>
              <a:t> (parent) except the </a:t>
            </a:r>
            <a:r>
              <a:rPr lang="en-US" altLang="en-US" sz="2200" i="1">
                <a:ea typeface="MS PGothic" charset="-128"/>
              </a:rPr>
              <a:t>root</a:t>
            </a:r>
            <a:r>
              <a:rPr lang="en-US" altLang="en-US" sz="2200">
                <a:ea typeface="MS PGothic" charset="-128"/>
              </a:rPr>
              <a:t>, which has none</a:t>
            </a:r>
            <a:endParaRPr lang="en-US" altLang="en-US" sz="1400">
              <a:ea typeface="MS PGothic" charset="-128"/>
            </a:endParaRPr>
          </a:p>
          <a:p>
            <a:pPr marL="728663" lvl="1" eaLnBrk="1" hangingPunct="1">
              <a:lnSpc>
                <a:spcPct val="90000"/>
              </a:lnSpc>
            </a:pPr>
            <a:r>
              <a:rPr lang="en-US" altLang="en-US" sz="2200">
                <a:ea typeface="MS PGothic" charset="-128"/>
              </a:rPr>
              <a:t>All nodes are reachable from </a:t>
            </a:r>
            <a:r>
              <a:rPr lang="en-US" altLang="en-US" sz="2200" i="1">
                <a:ea typeface="MS PGothic" charset="-128"/>
              </a:rPr>
              <a:t>root</a:t>
            </a:r>
            <a:endParaRPr lang="en-US" altLang="en-US" sz="2500">
              <a:ea typeface="MS PGothic" charset="-128"/>
            </a:endParaRP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4789488" y="1609725"/>
            <a:ext cx="1600200" cy="2117725"/>
            <a:chOff x="0" y="26"/>
            <a:chExt cx="1008" cy="1334"/>
          </a:xfrm>
        </p:grpSpPr>
        <p:grpSp>
          <p:nvGrpSpPr>
            <p:cNvPr id="19504" name="Group 4"/>
            <p:cNvGrpSpPr>
              <a:grpSpLocks/>
            </p:cNvGrpSpPr>
            <p:nvPr/>
          </p:nvGrpSpPr>
          <p:grpSpPr bwMode="auto">
            <a:xfrm>
              <a:off x="0" y="26"/>
              <a:ext cx="1008" cy="1007"/>
              <a:chOff x="0" y="0"/>
              <a:chExt cx="1008" cy="1007"/>
            </a:xfrm>
          </p:grpSpPr>
          <p:sp>
            <p:nvSpPr>
              <p:cNvPr id="19512" name="Oval 5"/>
              <p:cNvSpPr>
                <a:spLocks/>
              </p:cNvSpPr>
              <p:nvPr/>
            </p:nvSpPr>
            <p:spPr bwMode="auto">
              <a:xfrm>
                <a:off x="503" y="0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3" name="Oval 6"/>
              <p:cNvSpPr>
                <a:spLocks/>
              </p:cNvSpPr>
              <p:nvPr/>
            </p:nvSpPr>
            <p:spPr bwMode="auto">
              <a:xfrm>
                <a:off x="220" y="30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4" name="Oval 7"/>
              <p:cNvSpPr>
                <a:spLocks/>
              </p:cNvSpPr>
              <p:nvPr/>
            </p:nvSpPr>
            <p:spPr bwMode="auto">
              <a:xfrm>
                <a:off x="788" y="304"/>
                <a:ext cx="220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5" name="Oval 8"/>
              <p:cNvSpPr>
                <a:spLocks/>
              </p:cNvSpPr>
              <p:nvPr/>
            </p:nvSpPr>
            <p:spPr bwMode="auto">
              <a:xfrm>
                <a:off x="0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6" name="Oval 9"/>
              <p:cNvSpPr>
                <a:spLocks/>
              </p:cNvSpPr>
              <p:nvPr/>
            </p:nvSpPr>
            <p:spPr bwMode="auto">
              <a:xfrm>
                <a:off x="346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7" name="Oval 10"/>
              <p:cNvSpPr>
                <a:spLocks/>
              </p:cNvSpPr>
              <p:nvPr/>
            </p:nvSpPr>
            <p:spPr bwMode="auto">
              <a:xfrm>
                <a:off x="693" y="793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518" name="Line 11"/>
              <p:cNvSpPr>
                <a:spLocks noChangeShapeType="1"/>
              </p:cNvSpPr>
              <p:nvPr/>
            </p:nvSpPr>
            <p:spPr bwMode="auto">
              <a:xfrm flipH="1">
                <a:off x="378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Line 12"/>
              <p:cNvSpPr>
                <a:spLocks noChangeShapeType="1"/>
              </p:cNvSpPr>
              <p:nvPr/>
            </p:nvSpPr>
            <p:spPr bwMode="auto">
              <a:xfrm>
                <a:off x="693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Line 13"/>
              <p:cNvSpPr>
                <a:spLocks noChangeShapeType="1"/>
              </p:cNvSpPr>
              <p:nvPr/>
            </p:nvSpPr>
            <p:spPr bwMode="auto">
              <a:xfrm flipH="1">
                <a:off x="94" y="518"/>
                <a:ext cx="189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Line 14"/>
              <p:cNvSpPr>
                <a:spLocks noChangeShapeType="1"/>
              </p:cNvSpPr>
              <p:nvPr/>
            </p:nvSpPr>
            <p:spPr bwMode="auto">
              <a:xfrm>
                <a:off x="346" y="518"/>
                <a:ext cx="94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Line 15"/>
              <p:cNvSpPr>
                <a:spLocks noChangeShapeType="1"/>
              </p:cNvSpPr>
              <p:nvPr/>
            </p:nvSpPr>
            <p:spPr bwMode="auto">
              <a:xfrm>
                <a:off x="409" y="487"/>
                <a:ext cx="315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05" name="Rectangle 16"/>
            <p:cNvSpPr>
              <a:spLocks/>
            </p:cNvSpPr>
            <p:nvPr/>
          </p:nvSpPr>
          <p:spPr bwMode="auto">
            <a:xfrm>
              <a:off x="535" y="4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9506" name="Rectangle 17"/>
            <p:cNvSpPr>
              <a:spLocks/>
            </p:cNvSpPr>
            <p:nvPr/>
          </p:nvSpPr>
          <p:spPr bwMode="auto">
            <a:xfrm>
              <a:off x="256" y="348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9507" name="Rectangle 18"/>
            <p:cNvSpPr>
              <a:spLocks/>
            </p:cNvSpPr>
            <p:nvPr/>
          </p:nvSpPr>
          <p:spPr bwMode="auto">
            <a:xfrm>
              <a:off x="23" y="82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9508" name="Rectangle 19"/>
            <p:cNvSpPr>
              <a:spLocks/>
            </p:cNvSpPr>
            <p:nvPr/>
          </p:nvSpPr>
          <p:spPr bwMode="auto">
            <a:xfrm>
              <a:off x="37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9509" name="Rectangle 20"/>
            <p:cNvSpPr>
              <a:spLocks/>
            </p:cNvSpPr>
            <p:nvPr/>
          </p:nvSpPr>
          <p:spPr bwMode="auto">
            <a:xfrm>
              <a:off x="71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19510" name="Rectangle 21"/>
            <p:cNvSpPr>
              <a:spLocks/>
            </p:cNvSpPr>
            <p:nvPr/>
          </p:nvSpPr>
          <p:spPr bwMode="auto">
            <a:xfrm>
              <a:off x="806" y="32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19511" name="Rectangle 22"/>
            <p:cNvSpPr>
              <a:spLocks/>
            </p:cNvSpPr>
            <p:nvPr/>
          </p:nvSpPr>
          <p:spPr bwMode="auto">
            <a:xfrm>
              <a:off x="28" y="1186"/>
              <a:ext cx="43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A tree</a:t>
              </a:r>
            </a:p>
          </p:txBody>
        </p:sp>
      </p:grpSp>
      <p:sp>
        <p:nvSpPr>
          <p:cNvPr id="19461" name="Rectangle 38"/>
          <p:cNvSpPr>
            <a:spLocks/>
          </p:cNvSpPr>
          <p:nvPr/>
        </p:nvSpPr>
        <p:spPr bwMode="auto">
          <a:xfrm>
            <a:off x="7096125" y="3451225"/>
            <a:ext cx="109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  <a:latin typeface="Arial" charset="0"/>
                <a:sym typeface="Arial" charset="0"/>
              </a:rPr>
              <a:t>Not a tree</a:t>
            </a:r>
          </a:p>
        </p:txBody>
      </p:sp>
      <p:grpSp>
        <p:nvGrpSpPr>
          <p:cNvPr id="19462" name="Group 39"/>
          <p:cNvGrpSpPr>
            <a:grpSpLocks/>
          </p:cNvGrpSpPr>
          <p:nvPr/>
        </p:nvGrpSpPr>
        <p:grpSpPr bwMode="auto">
          <a:xfrm>
            <a:off x="4918075" y="4175125"/>
            <a:ext cx="1652588" cy="2024063"/>
            <a:chOff x="10" y="26"/>
            <a:chExt cx="1041" cy="1275"/>
          </a:xfrm>
        </p:grpSpPr>
        <p:sp>
          <p:nvSpPr>
            <p:cNvPr id="19491" name="Oval 40"/>
            <p:cNvSpPr>
              <a:spLocks/>
            </p:cNvSpPr>
            <p:nvPr/>
          </p:nvSpPr>
          <p:spPr bwMode="auto">
            <a:xfrm>
              <a:off x="513" y="26"/>
              <a:ext cx="22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92" name="Oval 41"/>
            <p:cNvSpPr>
              <a:spLocks/>
            </p:cNvSpPr>
            <p:nvPr/>
          </p:nvSpPr>
          <p:spPr bwMode="auto">
            <a:xfrm>
              <a:off x="231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93" name="Oval 42"/>
            <p:cNvSpPr>
              <a:spLocks/>
            </p:cNvSpPr>
            <p:nvPr/>
          </p:nvSpPr>
          <p:spPr bwMode="auto">
            <a:xfrm>
              <a:off x="10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94" name="Oval 43"/>
            <p:cNvSpPr>
              <a:spLocks/>
            </p:cNvSpPr>
            <p:nvPr/>
          </p:nvSpPr>
          <p:spPr bwMode="auto">
            <a:xfrm>
              <a:off x="357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95" name="Line 44"/>
            <p:cNvSpPr>
              <a:spLocks noChangeShapeType="1"/>
            </p:cNvSpPr>
            <p:nvPr/>
          </p:nvSpPr>
          <p:spPr bwMode="auto">
            <a:xfrm flipH="1">
              <a:off x="388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45"/>
            <p:cNvSpPr>
              <a:spLocks noChangeShapeType="1"/>
            </p:cNvSpPr>
            <p:nvPr/>
          </p:nvSpPr>
          <p:spPr bwMode="auto">
            <a:xfrm flipH="1">
              <a:off x="104" y="544"/>
              <a:ext cx="189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46"/>
            <p:cNvSpPr>
              <a:spLocks noChangeShapeType="1"/>
            </p:cNvSpPr>
            <p:nvPr/>
          </p:nvSpPr>
          <p:spPr bwMode="auto">
            <a:xfrm>
              <a:off x="357" y="544"/>
              <a:ext cx="93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AutoShape 47"/>
            <p:cNvSpPr>
              <a:spLocks/>
            </p:cNvSpPr>
            <p:nvPr/>
          </p:nvSpPr>
          <p:spPr bwMode="auto">
            <a:xfrm>
              <a:off x="490" y="169"/>
              <a:ext cx="347" cy="672"/>
            </a:xfrm>
            <a:custGeom>
              <a:avLst/>
              <a:gdLst>
                <a:gd name="T0" fmla="*/ 0 w 19987"/>
                <a:gd name="T1" fmla="*/ 0 h 21600"/>
                <a:gd name="T2" fmla="*/ 0 w 19987"/>
                <a:gd name="T3" fmla="*/ 0 h 21600"/>
                <a:gd name="T4" fmla="*/ 0 w 19987"/>
                <a:gd name="T5" fmla="*/ 0 h 21600"/>
                <a:gd name="T6" fmla="*/ 0 60000 65536"/>
                <a:gd name="T7" fmla="*/ 0 60000 65536"/>
                <a:gd name="T8" fmla="*/ 0 60000 65536"/>
                <a:gd name="T9" fmla="*/ 0 w 19987"/>
                <a:gd name="T10" fmla="*/ 0 h 21600"/>
                <a:gd name="T11" fmla="*/ 19987 w 1998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87" h="21600">
                  <a:moveTo>
                    <a:pt x="13787" y="0"/>
                  </a:moveTo>
                  <a:cubicBezTo>
                    <a:pt x="17694" y="4371"/>
                    <a:pt x="21600" y="8743"/>
                    <a:pt x="19302" y="12343"/>
                  </a:cubicBezTo>
                  <a:cubicBezTo>
                    <a:pt x="17004" y="15943"/>
                    <a:pt x="8502" y="18771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99" name="Rectangle 48"/>
            <p:cNvSpPr>
              <a:spLocks/>
            </p:cNvSpPr>
            <p:nvPr/>
          </p:nvSpPr>
          <p:spPr bwMode="auto">
            <a:xfrm>
              <a:off x="554" y="53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9500" name="Rectangle 49"/>
            <p:cNvSpPr>
              <a:spLocks/>
            </p:cNvSpPr>
            <p:nvPr/>
          </p:nvSpPr>
          <p:spPr bwMode="auto">
            <a:xfrm>
              <a:off x="274" y="362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9501" name="Rectangle 50"/>
            <p:cNvSpPr>
              <a:spLocks/>
            </p:cNvSpPr>
            <p:nvPr/>
          </p:nvSpPr>
          <p:spPr bwMode="auto">
            <a:xfrm>
              <a:off x="52" y="841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9502" name="Rectangle 51"/>
            <p:cNvSpPr>
              <a:spLocks/>
            </p:cNvSpPr>
            <p:nvPr/>
          </p:nvSpPr>
          <p:spPr bwMode="auto">
            <a:xfrm>
              <a:off x="387" y="85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9503" name="Rectangle 52"/>
            <p:cNvSpPr>
              <a:spLocks/>
            </p:cNvSpPr>
            <p:nvPr/>
          </p:nvSpPr>
          <p:spPr bwMode="auto">
            <a:xfrm>
              <a:off x="38" y="1127"/>
              <a:ext cx="101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Also not a tree</a:t>
              </a:r>
            </a:p>
          </p:txBody>
        </p:sp>
      </p:grpSp>
      <p:grpSp>
        <p:nvGrpSpPr>
          <p:cNvPr id="19463" name="Group 53"/>
          <p:cNvGrpSpPr>
            <a:grpSpLocks/>
          </p:cNvGrpSpPr>
          <p:nvPr/>
        </p:nvGrpSpPr>
        <p:grpSpPr bwMode="auto">
          <a:xfrm>
            <a:off x="6778625" y="4310063"/>
            <a:ext cx="1449388" cy="1968500"/>
            <a:chOff x="0" y="26"/>
            <a:chExt cx="913" cy="1240"/>
          </a:xfrm>
        </p:grpSpPr>
        <p:sp>
          <p:nvSpPr>
            <p:cNvPr id="19482" name="Oval 54"/>
            <p:cNvSpPr>
              <a:spLocks/>
            </p:cNvSpPr>
            <p:nvPr/>
          </p:nvSpPr>
          <p:spPr bwMode="auto">
            <a:xfrm>
              <a:off x="503" y="26"/>
              <a:ext cx="22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83" name="Oval 55"/>
            <p:cNvSpPr>
              <a:spLocks/>
            </p:cNvSpPr>
            <p:nvPr/>
          </p:nvSpPr>
          <p:spPr bwMode="auto">
            <a:xfrm>
              <a:off x="221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84" name="Oval 56"/>
            <p:cNvSpPr>
              <a:spLocks/>
            </p:cNvSpPr>
            <p:nvPr/>
          </p:nvSpPr>
          <p:spPr bwMode="auto">
            <a:xfrm>
              <a:off x="0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19485" name="Line 57"/>
            <p:cNvSpPr>
              <a:spLocks noChangeShapeType="1"/>
            </p:cNvSpPr>
            <p:nvPr/>
          </p:nvSpPr>
          <p:spPr bwMode="auto">
            <a:xfrm flipH="1">
              <a:off x="378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58"/>
            <p:cNvSpPr>
              <a:spLocks noChangeShapeType="1"/>
            </p:cNvSpPr>
            <p:nvPr/>
          </p:nvSpPr>
          <p:spPr bwMode="auto">
            <a:xfrm flipH="1">
              <a:off x="94" y="544"/>
              <a:ext cx="189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Rectangle 59"/>
            <p:cNvSpPr>
              <a:spLocks/>
            </p:cNvSpPr>
            <p:nvPr/>
          </p:nvSpPr>
          <p:spPr bwMode="auto">
            <a:xfrm>
              <a:off x="552" y="53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9488" name="Rectangle 60"/>
            <p:cNvSpPr>
              <a:spLocks/>
            </p:cNvSpPr>
            <p:nvPr/>
          </p:nvSpPr>
          <p:spPr bwMode="auto">
            <a:xfrm>
              <a:off x="251" y="344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6</a:t>
              </a:r>
            </a:p>
          </p:txBody>
        </p:sp>
        <p:sp>
          <p:nvSpPr>
            <p:cNvPr id="19489" name="Rectangle 61"/>
            <p:cNvSpPr>
              <a:spLocks/>
            </p:cNvSpPr>
            <p:nvPr/>
          </p:nvSpPr>
          <p:spPr bwMode="auto">
            <a:xfrm>
              <a:off x="40" y="84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9490" name="Rectangle 62"/>
            <p:cNvSpPr>
              <a:spLocks/>
            </p:cNvSpPr>
            <p:nvPr/>
          </p:nvSpPr>
          <p:spPr bwMode="auto">
            <a:xfrm>
              <a:off x="40" y="1042"/>
              <a:ext cx="87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List-like tree</a:t>
              </a:r>
            </a:p>
          </p:txBody>
        </p:sp>
      </p:grpSp>
      <p:grpSp>
        <p:nvGrpSpPr>
          <p:cNvPr id="19464" name="Group 1"/>
          <p:cNvGrpSpPr>
            <a:grpSpLocks/>
          </p:cNvGrpSpPr>
          <p:nvPr/>
        </p:nvGrpSpPr>
        <p:grpSpPr bwMode="auto">
          <a:xfrm>
            <a:off x="6864350" y="1684338"/>
            <a:ext cx="1600200" cy="1668462"/>
            <a:chOff x="6864930" y="1474788"/>
            <a:chExt cx="1600200" cy="1668462"/>
          </a:xfrm>
        </p:grpSpPr>
        <p:grpSp>
          <p:nvGrpSpPr>
            <p:cNvPr id="19465" name="Group 4"/>
            <p:cNvGrpSpPr>
              <a:grpSpLocks/>
            </p:cNvGrpSpPr>
            <p:nvPr/>
          </p:nvGrpSpPr>
          <p:grpSpPr bwMode="auto">
            <a:xfrm>
              <a:off x="6864930" y="1474788"/>
              <a:ext cx="1600200" cy="1598613"/>
              <a:chOff x="0" y="0"/>
              <a:chExt cx="1008" cy="1007"/>
            </a:xfrm>
          </p:grpSpPr>
          <p:sp>
            <p:nvSpPr>
              <p:cNvPr id="19472" name="Oval 5"/>
              <p:cNvSpPr>
                <a:spLocks/>
              </p:cNvSpPr>
              <p:nvPr/>
            </p:nvSpPr>
            <p:spPr bwMode="auto">
              <a:xfrm>
                <a:off x="503" y="0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3" name="Oval 6"/>
              <p:cNvSpPr>
                <a:spLocks/>
              </p:cNvSpPr>
              <p:nvPr/>
            </p:nvSpPr>
            <p:spPr bwMode="auto">
              <a:xfrm>
                <a:off x="220" y="30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4" name="Oval 7"/>
              <p:cNvSpPr>
                <a:spLocks/>
              </p:cNvSpPr>
              <p:nvPr/>
            </p:nvSpPr>
            <p:spPr bwMode="auto">
              <a:xfrm>
                <a:off x="788" y="304"/>
                <a:ext cx="220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5" name="Oval 8"/>
              <p:cNvSpPr>
                <a:spLocks/>
              </p:cNvSpPr>
              <p:nvPr/>
            </p:nvSpPr>
            <p:spPr bwMode="auto">
              <a:xfrm>
                <a:off x="0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6" name="Oval 9"/>
              <p:cNvSpPr>
                <a:spLocks/>
              </p:cNvSpPr>
              <p:nvPr/>
            </p:nvSpPr>
            <p:spPr bwMode="auto">
              <a:xfrm>
                <a:off x="346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7" name="Oval 10"/>
              <p:cNvSpPr>
                <a:spLocks/>
              </p:cNvSpPr>
              <p:nvPr/>
            </p:nvSpPr>
            <p:spPr bwMode="auto">
              <a:xfrm>
                <a:off x="693" y="793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19478" name="Line 12"/>
              <p:cNvSpPr>
                <a:spLocks noChangeShapeType="1"/>
              </p:cNvSpPr>
              <p:nvPr/>
            </p:nvSpPr>
            <p:spPr bwMode="auto">
              <a:xfrm>
                <a:off x="693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Line 13"/>
              <p:cNvSpPr>
                <a:spLocks noChangeShapeType="1"/>
              </p:cNvSpPr>
              <p:nvPr/>
            </p:nvSpPr>
            <p:spPr bwMode="auto">
              <a:xfrm flipH="1">
                <a:off x="94" y="518"/>
                <a:ext cx="189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14"/>
              <p:cNvSpPr>
                <a:spLocks noChangeShapeType="1"/>
              </p:cNvSpPr>
              <p:nvPr/>
            </p:nvSpPr>
            <p:spPr bwMode="auto">
              <a:xfrm>
                <a:off x="346" y="518"/>
                <a:ext cx="94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1" name="Line 15"/>
              <p:cNvSpPr>
                <a:spLocks noChangeShapeType="1"/>
              </p:cNvSpPr>
              <p:nvPr/>
            </p:nvSpPr>
            <p:spPr bwMode="auto">
              <a:xfrm>
                <a:off x="409" y="487"/>
                <a:ext cx="315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66" name="Rectangle 16"/>
            <p:cNvSpPr>
              <a:spLocks/>
            </p:cNvSpPr>
            <p:nvPr/>
          </p:nvSpPr>
          <p:spPr bwMode="auto">
            <a:xfrm>
              <a:off x="7714243" y="1500188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19467" name="Rectangle 17"/>
            <p:cNvSpPr>
              <a:spLocks/>
            </p:cNvSpPr>
            <p:nvPr/>
          </p:nvSpPr>
          <p:spPr bwMode="auto">
            <a:xfrm>
              <a:off x="7271330" y="1985963"/>
              <a:ext cx="28257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19468" name="Rectangle 18"/>
            <p:cNvSpPr>
              <a:spLocks/>
            </p:cNvSpPr>
            <p:nvPr/>
          </p:nvSpPr>
          <p:spPr bwMode="auto">
            <a:xfrm>
              <a:off x="6940988" y="2778125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19469" name="Rectangle 19"/>
            <p:cNvSpPr>
              <a:spLocks/>
            </p:cNvSpPr>
            <p:nvPr/>
          </p:nvSpPr>
          <p:spPr bwMode="auto">
            <a:xfrm>
              <a:off x="7488023" y="2770981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19470" name="Rectangle 20"/>
            <p:cNvSpPr>
              <a:spLocks/>
            </p:cNvSpPr>
            <p:nvPr/>
          </p:nvSpPr>
          <p:spPr bwMode="auto">
            <a:xfrm>
              <a:off x="8049419" y="2787650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19471" name="Rectangle 21"/>
            <p:cNvSpPr>
              <a:spLocks/>
            </p:cNvSpPr>
            <p:nvPr/>
          </p:nvSpPr>
          <p:spPr bwMode="auto">
            <a:xfrm>
              <a:off x="8144455" y="1944688"/>
              <a:ext cx="280988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40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257800" y="228153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00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41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457230" y="313641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94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6441" y="3982364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92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822491" y="3616339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6441" y="3982364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76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Building a BST</a:t>
            </a:r>
          </a:p>
        </p:txBody>
      </p:sp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4E621424-F6BA-4946-A00C-6394B07655A9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44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942603" y="2281535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42603" y="2743200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463512" y="275541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36894" y="3145221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301582" y="3604125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861681" y="3155454"/>
            <a:ext cx="952505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march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88541" y="3639064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309450" y="3651278"/>
            <a:ext cx="520909" cy="3810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856441" y="3982364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569904" y="4037534"/>
            <a:ext cx="71365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may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468767" y="4043712"/>
            <a:ext cx="713657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june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057415" y="4901877"/>
            <a:ext cx="66236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july</a:t>
            </a:r>
            <a:endParaRPr lang="en-US" dirty="0"/>
          </a:p>
        </p:txBody>
      </p:sp>
      <p:cxnSp>
        <p:nvCxnSpPr>
          <p:cNvPr id="21" name="Straight Arrow Connector 20"/>
          <p:cNvCxnSpPr>
            <a:endCxn id="20" idx="0"/>
          </p:cNvCxnSpPr>
          <p:nvPr/>
        </p:nvCxnSpPr>
        <p:spPr>
          <a:xfrm flipH="1">
            <a:off x="4388596" y="4513127"/>
            <a:ext cx="456315" cy="38875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34720" y="4900153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23" name="Straight Arrow Connector 22"/>
          <p:cNvCxnSpPr>
            <a:endCxn id="22" idx="0"/>
          </p:cNvCxnSpPr>
          <p:nvPr/>
        </p:nvCxnSpPr>
        <p:spPr>
          <a:xfrm>
            <a:off x="3209978" y="4441249"/>
            <a:ext cx="118628" cy="45890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27502" y="4900153"/>
            <a:ext cx="1447832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september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938590" y="4513127"/>
            <a:ext cx="614610" cy="3870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64278" y="5743170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october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5564278" y="6226621"/>
            <a:ext cx="267774" cy="1858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788203" y="6388947"/>
            <a:ext cx="141417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november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324600" y="5361818"/>
            <a:ext cx="346071" cy="3980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748157" y="5759859"/>
            <a:ext cx="1378904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32" name="Straight Arrow Connector 31"/>
          <p:cNvCxnSpPr>
            <a:stCxn id="22" idx="2"/>
            <a:endCxn id="31" idx="0"/>
          </p:cNvCxnSpPr>
          <p:nvPr/>
        </p:nvCxnSpPr>
        <p:spPr>
          <a:xfrm>
            <a:off x="3328606" y="5361818"/>
            <a:ext cx="109003" cy="3980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51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553200" y="2300207"/>
            <a:ext cx="747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223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831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53200" y="2300207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77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9695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0685" y="4144750"/>
            <a:ext cx="1378904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0185" y="368755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13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Binary Trees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EB969D9-FE51-F044-A900-34C380043A15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304800" y="1809750"/>
            <a:ext cx="4114800" cy="4851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32080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  <a:defRPr sz="2900">
                <a:solidFill>
                  <a:schemeClr val="tx1"/>
                </a:solidFill>
                <a:latin typeface="Tw Cen MT" charset="0"/>
                <a:ea typeface="MS PGothic" charset="-12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charset="2"/>
              <a:buChar char=""/>
              <a:defRPr sz="2600">
                <a:solidFill>
                  <a:schemeClr val="tx1"/>
                </a:solidFill>
                <a:latin typeface="Tw Cen MT" charset="0"/>
                <a:ea typeface="MS PGothic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charset="2"/>
              <a:buChar char=""/>
              <a:defRPr sz="2300">
                <a:solidFill>
                  <a:schemeClr val="tx1"/>
                </a:solidFill>
                <a:latin typeface="Tw Cen MT" charset="0"/>
                <a:ea typeface="MS PGothic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2"/>
              <a:buChar char=""/>
              <a:defRPr sz="2000">
                <a:solidFill>
                  <a:schemeClr val="tx1"/>
                </a:solidFill>
                <a:latin typeface="Tw Cen MT" charset="0"/>
                <a:ea typeface="MS PGothic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500"/>
              <a:t>A </a:t>
            </a:r>
            <a:r>
              <a:rPr lang="en-US" altLang="en-US" sz="2500" i="1"/>
              <a:t>binary tree</a:t>
            </a:r>
            <a:r>
              <a:rPr lang="en-US" altLang="en-US" sz="2500"/>
              <a:t> is a particularly important kind of tree where every node as at most two children.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altLang="en-US" sz="25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en-US" sz="2500"/>
              <a:t>In a binary tree, the two children are called the </a:t>
            </a:r>
            <a:r>
              <a:rPr lang="en-US" altLang="en-US" sz="2500" i="1"/>
              <a:t>left</a:t>
            </a:r>
            <a:r>
              <a:rPr lang="en-US" altLang="en-US" sz="2500"/>
              <a:t> and </a:t>
            </a:r>
            <a:r>
              <a:rPr lang="en-US" altLang="en-US" sz="2500" i="1"/>
              <a:t>right</a:t>
            </a:r>
            <a:r>
              <a:rPr lang="en-US" altLang="en-US" sz="2500"/>
              <a:t> children.</a:t>
            </a:r>
          </a:p>
        </p:txBody>
      </p:sp>
      <p:grpSp>
        <p:nvGrpSpPr>
          <p:cNvPr id="21508" name="Group 3"/>
          <p:cNvGrpSpPr>
            <a:grpSpLocks/>
          </p:cNvGrpSpPr>
          <p:nvPr/>
        </p:nvGrpSpPr>
        <p:grpSpPr bwMode="auto">
          <a:xfrm>
            <a:off x="4572000" y="3016250"/>
            <a:ext cx="1831975" cy="2436813"/>
            <a:chOff x="0" y="0"/>
            <a:chExt cx="1154" cy="1535"/>
          </a:xfrm>
        </p:grpSpPr>
        <p:grpSp>
          <p:nvGrpSpPr>
            <p:cNvPr id="21525" name="Group 4"/>
            <p:cNvGrpSpPr>
              <a:grpSpLocks/>
            </p:cNvGrpSpPr>
            <p:nvPr/>
          </p:nvGrpSpPr>
          <p:grpSpPr bwMode="auto">
            <a:xfrm>
              <a:off x="0" y="26"/>
              <a:ext cx="1008" cy="1007"/>
              <a:chOff x="0" y="0"/>
              <a:chExt cx="1008" cy="1007"/>
            </a:xfrm>
          </p:grpSpPr>
          <p:sp>
            <p:nvSpPr>
              <p:cNvPr id="21533" name="Oval 5"/>
              <p:cNvSpPr>
                <a:spLocks/>
              </p:cNvSpPr>
              <p:nvPr/>
            </p:nvSpPr>
            <p:spPr bwMode="auto">
              <a:xfrm>
                <a:off x="503" y="0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4" name="Oval 6"/>
              <p:cNvSpPr>
                <a:spLocks/>
              </p:cNvSpPr>
              <p:nvPr/>
            </p:nvSpPr>
            <p:spPr bwMode="auto">
              <a:xfrm>
                <a:off x="220" y="30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5" name="Oval 7"/>
              <p:cNvSpPr>
                <a:spLocks/>
              </p:cNvSpPr>
              <p:nvPr/>
            </p:nvSpPr>
            <p:spPr bwMode="auto">
              <a:xfrm>
                <a:off x="788" y="304"/>
                <a:ext cx="220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6" name="Oval 8"/>
              <p:cNvSpPr>
                <a:spLocks/>
              </p:cNvSpPr>
              <p:nvPr/>
            </p:nvSpPr>
            <p:spPr bwMode="auto">
              <a:xfrm>
                <a:off x="0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7" name="Oval 9"/>
              <p:cNvSpPr>
                <a:spLocks/>
              </p:cNvSpPr>
              <p:nvPr/>
            </p:nvSpPr>
            <p:spPr bwMode="auto">
              <a:xfrm>
                <a:off x="346" y="794"/>
                <a:ext cx="219" cy="21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8" name="Oval 10"/>
              <p:cNvSpPr>
                <a:spLocks/>
              </p:cNvSpPr>
              <p:nvPr/>
            </p:nvSpPr>
            <p:spPr bwMode="auto">
              <a:xfrm>
                <a:off x="693" y="793"/>
                <a:ext cx="219" cy="212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/>
              </a:p>
            </p:txBody>
          </p:sp>
          <p:sp>
            <p:nvSpPr>
              <p:cNvPr id="21539" name="Line 11"/>
              <p:cNvSpPr>
                <a:spLocks noChangeShapeType="1"/>
              </p:cNvSpPr>
              <p:nvPr/>
            </p:nvSpPr>
            <p:spPr bwMode="auto">
              <a:xfrm flipH="1">
                <a:off x="378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0" name="Line 12"/>
              <p:cNvSpPr>
                <a:spLocks noChangeShapeType="1"/>
              </p:cNvSpPr>
              <p:nvPr/>
            </p:nvSpPr>
            <p:spPr bwMode="auto">
              <a:xfrm>
                <a:off x="693" y="152"/>
                <a:ext cx="157" cy="1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1" name="Line 13"/>
              <p:cNvSpPr>
                <a:spLocks noChangeShapeType="1"/>
              </p:cNvSpPr>
              <p:nvPr/>
            </p:nvSpPr>
            <p:spPr bwMode="auto">
              <a:xfrm flipH="1">
                <a:off x="94" y="518"/>
                <a:ext cx="189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2" name="Line 14"/>
              <p:cNvSpPr>
                <a:spLocks noChangeShapeType="1"/>
              </p:cNvSpPr>
              <p:nvPr/>
            </p:nvSpPr>
            <p:spPr bwMode="auto">
              <a:xfrm>
                <a:off x="346" y="518"/>
                <a:ext cx="94" cy="30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3" name="Line 15"/>
              <p:cNvSpPr>
                <a:spLocks noChangeShapeType="1"/>
              </p:cNvSpPr>
              <p:nvPr/>
            </p:nvSpPr>
            <p:spPr bwMode="auto">
              <a:xfrm>
                <a:off x="409" y="487"/>
                <a:ext cx="315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26" name="Rectangle 16"/>
            <p:cNvSpPr>
              <a:spLocks/>
            </p:cNvSpPr>
            <p:nvPr/>
          </p:nvSpPr>
          <p:spPr bwMode="auto">
            <a:xfrm>
              <a:off x="518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21527" name="Rectangle 17"/>
            <p:cNvSpPr>
              <a:spLocks/>
            </p:cNvSpPr>
            <p:nvPr/>
          </p:nvSpPr>
          <p:spPr bwMode="auto">
            <a:xfrm>
              <a:off x="229" y="322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21528" name="Rectangle 18"/>
            <p:cNvSpPr>
              <a:spLocks/>
            </p:cNvSpPr>
            <p:nvPr/>
          </p:nvSpPr>
          <p:spPr bwMode="auto">
            <a:xfrm>
              <a:off x="23" y="82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21529" name="Rectangle 19"/>
            <p:cNvSpPr>
              <a:spLocks/>
            </p:cNvSpPr>
            <p:nvPr/>
          </p:nvSpPr>
          <p:spPr bwMode="auto">
            <a:xfrm>
              <a:off x="37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21530" name="Rectangle 20"/>
            <p:cNvSpPr>
              <a:spLocks/>
            </p:cNvSpPr>
            <p:nvPr/>
          </p:nvSpPr>
          <p:spPr bwMode="auto">
            <a:xfrm>
              <a:off x="710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9</a:t>
              </a:r>
            </a:p>
          </p:txBody>
        </p:sp>
        <p:sp>
          <p:nvSpPr>
            <p:cNvPr id="21531" name="Rectangle 21"/>
            <p:cNvSpPr>
              <a:spLocks/>
            </p:cNvSpPr>
            <p:nvPr/>
          </p:nvSpPr>
          <p:spPr bwMode="auto">
            <a:xfrm>
              <a:off x="806" y="32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21532" name="Rectangle 22"/>
            <p:cNvSpPr>
              <a:spLocks/>
            </p:cNvSpPr>
            <p:nvPr/>
          </p:nvSpPr>
          <p:spPr bwMode="auto">
            <a:xfrm>
              <a:off x="28" y="1186"/>
              <a:ext cx="112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Not a binary tree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(a </a:t>
              </a:r>
              <a:r>
                <a:rPr lang="en-US" altLang="en-US" sz="1800" i="1">
                  <a:solidFill>
                    <a:schemeClr val="tx1"/>
                  </a:solidFill>
                  <a:latin typeface="Arial" charset="0"/>
                  <a:sym typeface="Arial" charset="0"/>
                </a:rPr>
                <a:t>general</a:t>
              </a:r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 tree)</a:t>
              </a:r>
            </a:p>
          </p:txBody>
        </p:sp>
      </p:grpSp>
      <p:grpSp>
        <p:nvGrpSpPr>
          <p:cNvPr id="21509" name="Group 23"/>
          <p:cNvGrpSpPr>
            <a:grpSpLocks/>
          </p:cNvGrpSpPr>
          <p:nvPr/>
        </p:nvGrpSpPr>
        <p:grpSpPr bwMode="auto">
          <a:xfrm>
            <a:off x="6958013" y="3186113"/>
            <a:ext cx="1706562" cy="2252662"/>
            <a:chOff x="0" y="0"/>
            <a:chExt cx="1075" cy="1419"/>
          </a:xfrm>
        </p:grpSpPr>
        <p:sp>
          <p:nvSpPr>
            <p:cNvPr id="21510" name="Oval 24"/>
            <p:cNvSpPr>
              <a:spLocks/>
            </p:cNvSpPr>
            <p:nvPr/>
          </p:nvSpPr>
          <p:spPr bwMode="auto">
            <a:xfrm>
              <a:off x="503" y="26"/>
              <a:ext cx="22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1" name="Oval 25"/>
            <p:cNvSpPr>
              <a:spLocks/>
            </p:cNvSpPr>
            <p:nvPr/>
          </p:nvSpPr>
          <p:spPr bwMode="auto">
            <a:xfrm>
              <a:off x="221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2" name="Oval 26"/>
            <p:cNvSpPr>
              <a:spLocks/>
            </p:cNvSpPr>
            <p:nvPr/>
          </p:nvSpPr>
          <p:spPr bwMode="auto">
            <a:xfrm>
              <a:off x="789" y="33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3" name="Oval 27"/>
            <p:cNvSpPr>
              <a:spLocks/>
            </p:cNvSpPr>
            <p:nvPr/>
          </p:nvSpPr>
          <p:spPr bwMode="auto">
            <a:xfrm>
              <a:off x="0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4" name="Oval 28"/>
            <p:cNvSpPr>
              <a:spLocks/>
            </p:cNvSpPr>
            <p:nvPr/>
          </p:nvSpPr>
          <p:spPr bwMode="auto">
            <a:xfrm>
              <a:off x="347" y="821"/>
              <a:ext cx="21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21515" name="Line 29"/>
            <p:cNvSpPr>
              <a:spLocks noChangeShapeType="1"/>
            </p:cNvSpPr>
            <p:nvPr/>
          </p:nvSpPr>
          <p:spPr bwMode="auto">
            <a:xfrm flipH="1">
              <a:off x="378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30"/>
            <p:cNvSpPr>
              <a:spLocks noChangeShapeType="1"/>
            </p:cNvSpPr>
            <p:nvPr/>
          </p:nvSpPr>
          <p:spPr bwMode="auto">
            <a:xfrm>
              <a:off x="693" y="178"/>
              <a:ext cx="158" cy="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31"/>
            <p:cNvSpPr>
              <a:spLocks noChangeShapeType="1"/>
            </p:cNvSpPr>
            <p:nvPr/>
          </p:nvSpPr>
          <p:spPr bwMode="auto">
            <a:xfrm flipH="1">
              <a:off x="94" y="544"/>
              <a:ext cx="189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32"/>
            <p:cNvSpPr>
              <a:spLocks noChangeShapeType="1"/>
            </p:cNvSpPr>
            <p:nvPr/>
          </p:nvSpPr>
          <p:spPr bwMode="auto">
            <a:xfrm>
              <a:off x="347" y="544"/>
              <a:ext cx="93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Rectangle 33"/>
            <p:cNvSpPr>
              <a:spLocks/>
            </p:cNvSpPr>
            <p:nvPr/>
          </p:nvSpPr>
          <p:spPr bwMode="auto">
            <a:xfrm>
              <a:off x="518" y="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21520" name="Rectangle 34"/>
            <p:cNvSpPr>
              <a:spLocks/>
            </p:cNvSpPr>
            <p:nvPr/>
          </p:nvSpPr>
          <p:spPr bwMode="auto">
            <a:xfrm>
              <a:off x="229" y="322"/>
              <a:ext cx="17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21521" name="Rectangle 35"/>
            <p:cNvSpPr>
              <a:spLocks/>
            </p:cNvSpPr>
            <p:nvPr/>
          </p:nvSpPr>
          <p:spPr bwMode="auto">
            <a:xfrm>
              <a:off x="23" y="820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21522" name="Rectangle 36"/>
            <p:cNvSpPr>
              <a:spLocks/>
            </p:cNvSpPr>
            <p:nvPr/>
          </p:nvSpPr>
          <p:spPr bwMode="auto">
            <a:xfrm>
              <a:off x="374" y="816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21523" name="Rectangle 37"/>
            <p:cNvSpPr>
              <a:spLocks/>
            </p:cNvSpPr>
            <p:nvPr/>
          </p:nvSpPr>
          <p:spPr bwMode="auto">
            <a:xfrm>
              <a:off x="806" y="32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21524" name="Rectangle 38"/>
            <p:cNvSpPr>
              <a:spLocks/>
            </p:cNvSpPr>
            <p:nvPr/>
          </p:nvSpPr>
          <p:spPr bwMode="auto">
            <a:xfrm>
              <a:off x="282" y="1195"/>
              <a:ext cx="793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Binary tree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 Alphabetical Order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1752600"/>
            <a:ext cx="0" cy="5334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22140" y="2296510"/>
            <a:ext cx="747320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april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86300" y="3225885"/>
            <a:ext cx="987771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august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495800" y="276868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370685" y="4144750"/>
            <a:ext cx="1378904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december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180185" y="368755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60137" y="5063615"/>
            <a:ext cx="1226618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february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9637" y="460641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749589" y="5982480"/>
            <a:ext cx="1106393" cy="46166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en-US" altLang="en-US" dirty="0" err="1" smtClean="0">
                <a:solidFill>
                  <a:schemeClr val="tx1"/>
                </a:solidFill>
              </a:rPr>
              <a:t>january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9089" y="5525280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39000" y="6444145"/>
            <a:ext cx="381000" cy="457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7467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Insertion Order Matters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balanced</a:t>
            </a:r>
            <a:r>
              <a:rPr lang="en-US" dirty="0" smtClean="0"/>
              <a:t> binary tree is one where the two subtrees of any node are about the same size.</a:t>
            </a:r>
          </a:p>
          <a:p>
            <a:r>
              <a:rPr lang="en-US" dirty="0" smtClean="0"/>
              <a:t>Searching a binary search tree takes O(h) time, where h is the height of the tree.</a:t>
            </a:r>
          </a:p>
          <a:p>
            <a:r>
              <a:rPr lang="en-US" dirty="0" smtClean="0"/>
              <a:t>In a balanced binary search tree, this is O(log n).</a:t>
            </a:r>
          </a:p>
          <a:p>
            <a:r>
              <a:rPr lang="en-US" dirty="0" smtClean="0"/>
              <a:t>But if you insert data in sorted order, the tree becomes imbalanced, so searching is O(n).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82D7FAD-4F74-034B-BB66-906A6CD88CC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26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Printing contents of BST</a:t>
            </a:r>
          </a:p>
        </p:txBody>
      </p:sp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9320D246-7C67-2E4D-8F27-077189569CEA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52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20838"/>
            <a:ext cx="3276600" cy="4932362"/>
          </a:xfrm>
        </p:spPr>
        <p:txBody>
          <a:bodyPr rIns="132080"/>
          <a:lstStyle/>
          <a:p>
            <a:pPr marL="39688" indent="0" eaLnBrk="1" hangingPunct="1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Because of ordering rules for a BST, it’s easy to print the items in alphabetical order</a:t>
            </a:r>
          </a:p>
          <a:p>
            <a:pPr marL="530225" lvl="1" indent="-171450" eaLnBrk="1" hangingPunct="1"/>
            <a:r>
              <a:rPr lang="en-US" altLang="en-US" sz="2400">
                <a:latin typeface="Times New Roman" charset="0"/>
                <a:ea typeface="MS PGothic" charset="-128"/>
              </a:rPr>
              <a:t>Recursively print </a:t>
            </a:r>
            <a:br>
              <a:rPr lang="en-US" altLang="en-US" sz="2400">
                <a:latin typeface="Times New Roman" charset="0"/>
                <a:ea typeface="MS PGothic" charset="-128"/>
              </a:rPr>
            </a:br>
            <a:r>
              <a:rPr lang="en-US" altLang="en-US" sz="2400">
                <a:latin typeface="Times New Roman" charset="0"/>
                <a:ea typeface="MS PGothic" charset="-128"/>
              </a:rPr>
              <a:t>left subtree</a:t>
            </a:r>
          </a:p>
          <a:p>
            <a:pPr marL="530225" lvl="1" indent="-171450" eaLnBrk="1" hangingPunct="1"/>
            <a:r>
              <a:rPr lang="en-US" altLang="en-US" sz="2400">
                <a:latin typeface="Times New Roman" charset="0"/>
                <a:ea typeface="MS PGothic" charset="-128"/>
              </a:rPr>
              <a:t>Print the node</a:t>
            </a:r>
          </a:p>
          <a:p>
            <a:pPr marL="530225" lvl="1" indent="-171450" eaLnBrk="1" hangingPunct="1"/>
            <a:r>
              <a:rPr lang="en-US" altLang="en-US" sz="2400">
                <a:latin typeface="Times New Roman" charset="0"/>
                <a:ea typeface="MS PGothic" charset="-128"/>
              </a:rPr>
              <a:t>Recursively print </a:t>
            </a:r>
            <a:br>
              <a:rPr lang="en-US" altLang="en-US" sz="2400">
                <a:latin typeface="Times New Roman" charset="0"/>
                <a:ea typeface="MS PGothic" charset="-128"/>
              </a:rPr>
            </a:br>
            <a:r>
              <a:rPr lang="en-US" altLang="en-US" sz="2400">
                <a:latin typeface="Times New Roman" charset="0"/>
                <a:ea typeface="MS PGothic" charset="-128"/>
              </a:rPr>
              <a:t>right subtree</a:t>
            </a:r>
          </a:p>
        </p:txBody>
      </p:sp>
      <p:sp>
        <p:nvSpPr>
          <p:cNvPr id="53252" name="Rectangle 3"/>
          <p:cNvSpPr>
            <a:spLocks/>
          </p:cNvSpPr>
          <p:nvPr/>
        </p:nvSpPr>
        <p:spPr bwMode="auto">
          <a:xfrm>
            <a:off x="3352800" y="1524000"/>
            <a:ext cx="5562600" cy="3200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40639" bIns="0"/>
          <a:lstStyle>
            <a:lvl1pPr marL="39688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rgbClr val="008000"/>
                </a:solidFill>
                <a:sym typeface="Courier New" charset="0"/>
              </a:rPr>
              <a:t>/** Print BST t in alpha order */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private static void print(TreeNode&lt;T&gt; t) {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if (t== null) return;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print(t.left);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System.out.print(t.value);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   print(t.right);</a:t>
            </a:r>
          </a:p>
          <a:p>
            <a:pPr eaLnBrk="1" hangingPunct="1">
              <a:spcBef>
                <a:spcPts val="313"/>
              </a:spcBef>
            </a:pPr>
            <a:r>
              <a:rPr lang="en-US" altLang="en-US">
                <a:solidFill>
                  <a:schemeClr val="tx1"/>
                </a:solidFill>
                <a:sym typeface="Courier New" charset="0"/>
              </a:rPr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Tree traversals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589088"/>
            <a:ext cx="4038600" cy="4572000"/>
          </a:xfrm>
        </p:spPr>
        <p:txBody>
          <a:bodyPr rIns="132080"/>
          <a:lstStyle/>
          <a:p>
            <a:pPr marL="39688" indent="0" eaLnBrk="1" hangingPunct="1">
              <a:spcBef>
                <a:spcPts val="600"/>
              </a:spcBef>
              <a:buFont typeface="Wingdings" charset="2"/>
              <a:buNone/>
            </a:pPr>
            <a:r>
              <a:rPr lang="ja-JP" altLang="en-US" sz="2400" dirty="0">
                <a:ea typeface="MS PGothic" charset="-128"/>
              </a:rPr>
              <a:t>“</a:t>
            </a:r>
            <a:r>
              <a:rPr lang="en-US" altLang="ja-JP" sz="2400" dirty="0">
                <a:ea typeface="MS PGothic" charset="-128"/>
              </a:rPr>
              <a:t>Walking</a:t>
            </a:r>
            <a:r>
              <a:rPr lang="ja-JP" altLang="en-US" sz="2400" dirty="0">
                <a:ea typeface="MS PGothic" charset="-128"/>
              </a:rPr>
              <a:t>”</a:t>
            </a:r>
            <a:r>
              <a:rPr lang="en-US" altLang="ja-JP" sz="2400" dirty="0">
                <a:ea typeface="MS PGothic" charset="-128"/>
              </a:rPr>
              <a:t> over the whole tree is a </a:t>
            </a:r>
            <a:r>
              <a:rPr lang="en-US" altLang="ja-JP" sz="2400" dirty="0">
                <a:solidFill>
                  <a:srgbClr val="FF0000"/>
                </a:solidFill>
                <a:ea typeface="MS PGothic" charset="-128"/>
              </a:rPr>
              <a:t>tree traversal</a:t>
            </a:r>
          </a:p>
          <a:p>
            <a:pPr marL="530225" lvl="1" indent="-171450" eaLnBrk="1" hangingPunct="1">
              <a:spcBef>
                <a:spcPts val="600"/>
              </a:spcBef>
            </a:pPr>
            <a:r>
              <a:rPr lang="en-US" altLang="en-US" sz="2400" dirty="0">
                <a:ea typeface="MS PGothic" charset="-128"/>
              </a:rPr>
              <a:t> Done often enough that there are standard names</a:t>
            </a: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 Previous example:</a:t>
            </a:r>
            <a:br>
              <a:rPr lang="en-US" altLang="en-US" sz="2400" dirty="0">
                <a:ea typeface="MS PGothic" charset="-128"/>
              </a:rPr>
            </a:br>
            <a:r>
              <a:rPr lang="en-US" altLang="en-US" sz="2400" dirty="0">
                <a:ea typeface="MS PGothic" charset="-128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in-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order traversal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8000"/>
                </a:solidFill>
                <a:ea typeface="MS PGothic" charset="-128"/>
              </a:rPr>
              <a:t>Process left subtree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FF0000"/>
                </a:solidFill>
                <a:ea typeface="MS PGothic" charset="-128"/>
              </a:rPr>
              <a:t>Process root</a:t>
            </a:r>
          </a:p>
          <a:p>
            <a:pPr marL="804863" lvl="2" indent="-171450" eaLnBrk="1" hangingPunct="1">
              <a:spcBef>
                <a:spcPts val="600"/>
              </a:spcBef>
            </a:pPr>
            <a:r>
              <a:rPr lang="en-US" altLang="en-US" sz="2400" dirty="0">
                <a:solidFill>
                  <a:srgbClr val="008000"/>
                </a:solidFill>
                <a:ea typeface="MS PGothic" charset="-128"/>
              </a:rPr>
              <a:t>Process right subtree</a:t>
            </a:r>
          </a:p>
          <a:p>
            <a:pPr marL="39688" indent="0" eaLnBrk="1" hangingPunct="1">
              <a:spcBef>
                <a:spcPts val="600"/>
              </a:spcBef>
              <a:buFont typeface="Wingdings" charset="2"/>
              <a:buNone/>
            </a:pPr>
            <a:r>
              <a:rPr lang="en-US" altLang="en-US" sz="2400" dirty="0">
                <a:ea typeface="MS PGothic" charset="-128"/>
              </a:rPr>
              <a:t>Note: Can do other processing besides printing</a:t>
            </a:r>
          </a:p>
        </p:txBody>
      </p:sp>
      <p:sp>
        <p:nvSpPr>
          <p:cNvPr id="55299" name="Content Placeholder 5"/>
          <p:cNvSpPr>
            <a:spLocks noGrp="1"/>
          </p:cNvSpPr>
          <p:nvPr>
            <p:ph sz="quarter" idx="2"/>
          </p:nvPr>
        </p:nvSpPr>
        <p:spPr>
          <a:xfrm>
            <a:off x="4495800" y="1447800"/>
            <a:ext cx="4235450" cy="4953000"/>
          </a:xfrm>
        </p:spPr>
        <p:txBody>
          <a:bodyPr/>
          <a:lstStyle/>
          <a:p>
            <a:pPr marL="39688" indent="0" eaLnBrk="1" hangingPunct="1">
              <a:lnSpc>
                <a:spcPct val="90000"/>
              </a:lnSpc>
              <a:spcBef>
                <a:spcPts val="450"/>
              </a:spcBef>
              <a:buClr>
                <a:srgbClr val="0033CC"/>
              </a:buClr>
              <a:buSzPct val="100000"/>
              <a:buFont typeface="Wingdings" charset="2"/>
              <a:buNone/>
            </a:pP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Other standard kinds of traversals</a:t>
            </a: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pre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order traversal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Process root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left subtree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right subtree</a:t>
            </a:r>
            <a:endParaRPr lang="en-US" altLang="en-US" sz="2400" dirty="0">
              <a:solidFill>
                <a:srgbClr val="9900CC"/>
              </a:solidFill>
              <a:latin typeface="Times New Roman" charset="0"/>
              <a:ea typeface="MS PGothic" charset="-128"/>
              <a:sym typeface="Arial" charset="0"/>
            </a:endParaRP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Char char="§"/>
            </a:pPr>
            <a:r>
              <a:rPr lang="en-US" altLang="en-US" sz="2400" dirty="0" err="1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post</a:t>
            </a:r>
            <a:r>
              <a:rPr lang="en-US" altLang="en-US" sz="2400" dirty="0" err="1">
                <a:latin typeface="Times New Roman" charset="0"/>
                <a:ea typeface="MS PGothic" charset="-128"/>
                <a:sym typeface="Arial" charset="0"/>
              </a:rPr>
              <a:t>order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 traversal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left subtree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009900"/>
                </a:solidFill>
                <a:latin typeface="Times New Roman" charset="0"/>
                <a:ea typeface="MS PGothic" charset="-128"/>
                <a:sym typeface="Arial" charset="0"/>
              </a:rPr>
              <a:t>Process right subtree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Process root</a:t>
            </a:r>
          </a:p>
          <a:p>
            <a:pPr marL="39688" indent="0" eaLnBrk="1" hangingPunct="1">
              <a:lnSpc>
                <a:spcPct val="90000"/>
              </a:lnSpc>
              <a:spcBef>
                <a:spcPts val="413"/>
              </a:spcBef>
              <a:buClr>
                <a:srgbClr val="9900CC"/>
              </a:buClr>
              <a:buSzPct val="100000"/>
              <a:buFont typeface="Wingdings" charset="2"/>
              <a:buChar char="§"/>
            </a:pPr>
            <a:r>
              <a:rPr lang="en-US" altLang="en-US" sz="2400" dirty="0">
                <a:solidFill>
                  <a:srgbClr val="FF0000"/>
                </a:solidFill>
                <a:latin typeface="Times New Roman" charset="0"/>
                <a:ea typeface="MS PGothic" charset="-128"/>
                <a:sym typeface="Arial" charset="0"/>
              </a:rPr>
              <a:t>level</a:t>
            </a: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-order traversal</a:t>
            </a:r>
          </a:p>
          <a:p>
            <a:pPr marL="531813" lvl="1" indent="-171450" eaLnBrk="1" hangingPunct="1">
              <a:lnSpc>
                <a:spcPct val="90000"/>
              </a:lnSpc>
              <a:spcBef>
                <a:spcPts val="350"/>
              </a:spcBef>
              <a:buClr>
                <a:srgbClr val="009900"/>
              </a:buClr>
              <a:buSzPct val="100000"/>
              <a:buFont typeface="Wingdings" charset="2"/>
              <a:buChar char="w"/>
            </a:pP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Not recursive: uses a queue</a:t>
            </a:r>
            <a:b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</a:br>
            <a:r>
              <a:rPr lang="en-US" altLang="en-US" sz="2400" dirty="0">
                <a:latin typeface="Times New Roman" charset="0"/>
                <a:ea typeface="MS PGothic" charset="-128"/>
                <a:sym typeface="Arial" charset="0"/>
              </a:rPr>
              <a:t>(</a:t>
            </a:r>
            <a:r>
              <a:rPr lang="en-US" altLang="en-US" sz="2400" dirty="0" smtClean="0">
                <a:latin typeface="Times New Roman" charset="0"/>
                <a:ea typeface="MS PGothic" charset="-128"/>
                <a:sym typeface="Arial" charset="0"/>
              </a:rPr>
              <a:t>we’</a:t>
            </a:r>
            <a:r>
              <a:rPr lang="en-US" altLang="ja-JP" sz="2400" dirty="0" smtClean="0">
                <a:latin typeface="Times New Roman" charset="0"/>
                <a:ea typeface="MS PGothic" charset="-128"/>
                <a:sym typeface="Arial" charset="0"/>
              </a:rPr>
              <a:t>ll </a:t>
            </a:r>
            <a:r>
              <a:rPr lang="en-US" altLang="ja-JP" sz="2400" dirty="0">
                <a:latin typeface="Times New Roman" charset="0"/>
                <a:ea typeface="MS PGothic" charset="-128"/>
                <a:sym typeface="Arial" charset="0"/>
              </a:rPr>
              <a:t>cover this later)</a:t>
            </a:r>
            <a:endParaRPr lang="en-US" altLang="en-US" sz="2400" dirty="0">
              <a:latin typeface="Times New Roman" charset="0"/>
              <a:ea typeface="MS PGothic" charset="-128"/>
              <a:sym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1BFF53ED-F7FC-624E-94CA-9A9D8C6DD917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53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5301" name="Rectangle 3"/>
          <p:cNvSpPr>
            <a:spLocks/>
          </p:cNvSpPr>
          <p:nvPr/>
        </p:nvSpPr>
        <p:spPr bwMode="auto">
          <a:xfrm>
            <a:off x="4648200" y="1287463"/>
            <a:ext cx="3810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211138" indent="-1714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50"/>
              </a:spcBef>
              <a:buClr>
                <a:srgbClr val="0033CC"/>
              </a:buClr>
              <a:buSzPct val="100000"/>
              <a:buFont typeface="Wingdings" charset="2"/>
              <a:buChar char=""/>
            </a:pPr>
            <a:endParaRPr lang="fr-FR" altLang="en-US" sz="1600">
              <a:solidFill>
                <a:srgbClr val="0099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Useful facts about binary trees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2C675A51-BADB-3046-9E65-2C40584EB9CE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54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4035425" cy="4495800"/>
          </a:xfrm>
        </p:spPr>
        <p:txBody>
          <a:bodyPr rIns="132080"/>
          <a:lstStyle/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Max # of nodes at depth d:</a:t>
            </a:r>
            <a:r>
              <a:rPr lang="en-US" altLang="en-US" sz="2400">
                <a:solidFill>
                  <a:srgbClr val="008000"/>
                </a:solidFill>
                <a:latin typeface="Times New Roman" charset="0"/>
                <a:ea typeface="MS PGothic" charset="-128"/>
              </a:rPr>
              <a:t> 2</a:t>
            </a:r>
            <a:r>
              <a:rPr lang="en-US" altLang="en-US" sz="2400" baseline="30000">
                <a:solidFill>
                  <a:srgbClr val="008000"/>
                </a:solidFill>
                <a:latin typeface="Times New Roman" charset="0"/>
                <a:ea typeface="MS PGothic" charset="-128"/>
              </a:rPr>
              <a:t>d</a:t>
            </a:r>
            <a:endParaRPr lang="en-US" altLang="en-US" sz="2400">
              <a:solidFill>
                <a:srgbClr val="008000"/>
              </a:solidFill>
              <a:latin typeface="Times New Roman" charset="0"/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</a:pPr>
            <a:endParaRPr lang="en-US" altLang="en-US" sz="2400">
              <a:latin typeface="Times New Roman" charset="0"/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If height of tree is h</a:t>
            </a:r>
          </a:p>
          <a:p>
            <a:pPr marL="496888" lvl="1" indent="-171450"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MS PGothic" charset="-128"/>
              </a:rPr>
              <a:t>min # of nodes: </a:t>
            </a: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h + 1</a:t>
            </a:r>
          </a:p>
          <a:p>
            <a:pPr marL="496888" lvl="1" indent="-171450"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MS PGothic" charset="-128"/>
              </a:rPr>
              <a:t>max #of nodes in tree:</a:t>
            </a:r>
          </a:p>
          <a:p>
            <a:pPr marL="496888" lvl="1" indent="-171450" eaLnBrk="1" hangingPunct="1">
              <a:lnSpc>
                <a:spcPct val="80000"/>
              </a:lnSpc>
            </a:pP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2</a:t>
            </a:r>
            <a:r>
              <a:rPr lang="en-US" altLang="en-US" sz="2400" baseline="30000">
                <a:solidFill>
                  <a:srgbClr val="009900"/>
                </a:solidFill>
                <a:latin typeface="Times New Roman" charset="0"/>
                <a:ea typeface="MS PGothic" charset="-128"/>
              </a:rPr>
              <a:t>0</a:t>
            </a: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 + … + 2</a:t>
            </a:r>
            <a:r>
              <a:rPr lang="en-US" altLang="en-US" sz="2400" baseline="30000">
                <a:solidFill>
                  <a:srgbClr val="009900"/>
                </a:solidFill>
                <a:latin typeface="Times New Roman" charset="0"/>
                <a:ea typeface="MS PGothic" charset="-128"/>
              </a:rPr>
              <a:t>h</a:t>
            </a: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  =  2</a:t>
            </a:r>
            <a:r>
              <a:rPr lang="en-US" altLang="en-US" sz="2400" baseline="30000">
                <a:solidFill>
                  <a:srgbClr val="009900"/>
                </a:solidFill>
                <a:latin typeface="Times New Roman" charset="0"/>
                <a:ea typeface="MS PGothic" charset="-128"/>
              </a:rPr>
              <a:t>h+1</a:t>
            </a:r>
            <a:r>
              <a:rPr lang="en-US" altLang="en-US" sz="2400">
                <a:solidFill>
                  <a:srgbClr val="009900"/>
                </a:solidFill>
                <a:latin typeface="Times New Roman" charset="0"/>
                <a:ea typeface="MS PGothic" charset="-128"/>
              </a:rPr>
              <a:t> – 1</a:t>
            </a:r>
            <a:r>
              <a:rPr lang="en-US" altLang="en-US" sz="2400">
                <a:latin typeface="Times New Roman" charset="0"/>
                <a:ea typeface="MS PGothic" charset="-128"/>
              </a:rPr>
              <a:t> </a:t>
            </a:r>
          </a:p>
          <a:p>
            <a:pPr marL="39688" indent="0" eaLnBrk="1" hangingPunct="1">
              <a:lnSpc>
                <a:spcPct val="80000"/>
              </a:lnSpc>
            </a:pPr>
            <a:endParaRPr lang="en-US" altLang="en-US" sz="2400" i="1">
              <a:latin typeface="Times New Roman" charset="0"/>
              <a:ea typeface="MS PGothic" charset="-128"/>
            </a:endParaRPr>
          </a:p>
          <a:p>
            <a:pPr marL="39688" indent="0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>
                <a:solidFill>
                  <a:srgbClr val="FF0000"/>
                </a:solidFill>
                <a:latin typeface="Times New Roman" charset="0"/>
                <a:ea typeface="MS PGothic" charset="-128"/>
              </a:rPr>
              <a:t>Complete binary tree</a:t>
            </a:r>
          </a:p>
          <a:p>
            <a:pPr marL="496888" lvl="1" indent="-171450" eaLnBrk="1" hangingPunct="1">
              <a:lnSpc>
                <a:spcPct val="80000"/>
              </a:lnSpc>
            </a:pPr>
            <a:r>
              <a:rPr lang="en-US" altLang="en-US" sz="2400">
                <a:latin typeface="Times New Roman" charset="0"/>
                <a:ea typeface="MS PGothic" charset="-128"/>
              </a:rPr>
              <a:t>All levels of tree down to a certain depth are completely filled</a:t>
            </a:r>
          </a:p>
        </p:txBody>
      </p:sp>
      <p:grpSp>
        <p:nvGrpSpPr>
          <p:cNvPr id="56324" name="Group 3"/>
          <p:cNvGrpSpPr>
            <a:grpSpLocks/>
          </p:cNvGrpSpPr>
          <p:nvPr/>
        </p:nvGrpSpPr>
        <p:grpSpPr bwMode="auto">
          <a:xfrm>
            <a:off x="4651375" y="1511300"/>
            <a:ext cx="3354388" cy="5270500"/>
            <a:chOff x="0" y="0"/>
            <a:chExt cx="2112" cy="3320"/>
          </a:xfrm>
        </p:grpSpPr>
        <p:sp>
          <p:nvSpPr>
            <p:cNvPr id="56326" name="Oval 4"/>
            <p:cNvSpPr>
              <a:spLocks/>
            </p:cNvSpPr>
            <p:nvPr/>
          </p:nvSpPr>
          <p:spPr bwMode="auto">
            <a:xfrm>
              <a:off x="1181" y="387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27" name="Oval 5"/>
            <p:cNvSpPr>
              <a:spLocks/>
            </p:cNvSpPr>
            <p:nvPr/>
          </p:nvSpPr>
          <p:spPr bwMode="auto">
            <a:xfrm>
              <a:off x="911" y="692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28" name="Oval 6"/>
            <p:cNvSpPr>
              <a:spLocks/>
            </p:cNvSpPr>
            <p:nvPr/>
          </p:nvSpPr>
          <p:spPr bwMode="auto">
            <a:xfrm>
              <a:off x="1454" y="692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29" name="Oval 7"/>
            <p:cNvSpPr>
              <a:spLocks/>
            </p:cNvSpPr>
            <p:nvPr/>
          </p:nvSpPr>
          <p:spPr bwMode="auto">
            <a:xfrm>
              <a:off x="724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endParaRPr lang="fr-FR" altLang="en-US"/>
            </a:p>
          </p:txBody>
        </p:sp>
        <p:sp>
          <p:nvSpPr>
            <p:cNvPr id="56330" name="Oval 8"/>
            <p:cNvSpPr>
              <a:spLocks/>
            </p:cNvSpPr>
            <p:nvPr/>
          </p:nvSpPr>
          <p:spPr bwMode="auto">
            <a:xfrm>
              <a:off x="1032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31" name="Line 9"/>
            <p:cNvSpPr>
              <a:spLocks noChangeShapeType="1"/>
            </p:cNvSpPr>
            <p:nvPr/>
          </p:nvSpPr>
          <p:spPr bwMode="auto">
            <a:xfrm flipH="1">
              <a:off x="1061" y="539"/>
              <a:ext cx="151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2" name="Line 10"/>
            <p:cNvSpPr>
              <a:spLocks noChangeShapeType="1"/>
            </p:cNvSpPr>
            <p:nvPr/>
          </p:nvSpPr>
          <p:spPr bwMode="auto">
            <a:xfrm>
              <a:off x="1363" y="539"/>
              <a:ext cx="151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11"/>
            <p:cNvSpPr>
              <a:spLocks noChangeShapeType="1"/>
            </p:cNvSpPr>
            <p:nvPr/>
          </p:nvSpPr>
          <p:spPr bwMode="auto">
            <a:xfrm flipH="1">
              <a:off x="791" y="905"/>
              <a:ext cx="18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Line 12"/>
            <p:cNvSpPr>
              <a:spLocks noChangeShapeType="1"/>
            </p:cNvSpPr>
            <p:nvPr/>
          </p:nvSpPr>
          <p:spPr bwMode="auto">
            <a:xfrm>
              <a:off x="1032" y="905"/>
              <a:ext cx="9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Rectangle 13"/>
            <p:cNvSpPr>
              <a:spLocks/>
            </p:cNvSpPr>
            <p:nvPr/>
          </p:nvSpPr>
          <p:spPr bwMode="auto">
            <a:xfrm>
              <a:off x="1219" y="386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56336" name="Rectangle 14"/>
            <p:cNvSpPr>
              <a:spLocks/>
            </p:cNvSpPr>
            <p:nvPr/>
          </p:nvSpPr>
          <p:spPr bwMode="auto">
            <a:xfrm>
              <a:off x="944" y="708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56337" name="Rectangle 15"/>
            <p:cNvSpPr>
              <a:spLocks/>
            </p:cNvSpPr>
            <p:nvPr/>
          </p:nvSpPr>
          <p:spPr bwMode="auto">
            <a:xfrm>
              <a:off x="762" y="1202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7</a:t>
              </a:r>
            </a:p>
          </p:txBody>
        </p:sp>
        <p:sp>
          <p:nvSpPr>
            <p:cNvPr id="56338" name="Rectangle 16"/>
            <p:cNvSpPr>
              <a:spLocks/>
            </p:cNvSpPr>
            <p:nvPr/>
          </p:nvSpPr>
          <p:spPr bwMode="auto">
            <a:xfrm>
              <a:off x="1081" y="1202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8</a:t>
              </a:r>
            </a:p>
          </p:txBody>
        </p:sp>
        <p:sp>
          <p:nvSpPr>
            <p:cNvPr id="56339" name="Rectangle 17"/>
            <p:cNvSpPr>
              <a:spLocks/>
            </p:cNvSpPr>
            <p:nvPr/>
          </p:nvSpPr>
          <p:spPr bwMode="auto">
            <a:xfrm>
              <a:off x="1495" y="708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56340" name="Oval 18"/>
            <p:cNvSpPr>
              <a:spLocks/>
            </p:cNvSpPr>
            <p:nvPr/>
          </p:nvSpPr>
          <p:spPr bwMode="auto">
            <a:xfrm>
              <a:off x="1291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41" name="Oval 19"/>
            <p:cNvSpPr>
              <a:spLocks/>
            </p:cNvSpPr>
            <p:nvPr/>
          </p:nvSpPr>
          <p:spPr bwMode="auto">
            <a:xfrm>
              <a:off x="1623" y="1182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42" name="Line 20"/>
            <p:cNvSpPr>
              <a:spLocks noChangeShapeType="1"/>
            </p:cNvSpPr>
            <p:nvPr/>
          </p:nvSpPr>
          <p:spPr bwMode="auto">
            <a:xfrm flipH="1">
              <a:off x="1382" y="884"/>
              <a:ext cx="18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Line 21"/>
            <p:cNvSpPr>
              <a:spLocks noChangeShapeType="1"/>
            </p:cNvSpPr>
            <p:nvPr/>
          </p:nvSpPr>
          <p:spPr bwMode="auto">
            <a:xfrm>
              <a:off x="1623" y="884"/>
              <a:ext cx="90" cy="3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Rectangle 22"/>
            <p:cNvSpPr>
              <a:spLocks/>
            </p:cNvSpPr>
            <p:nvPr/>
          </p:nvSpPr>
          <p:spPr bwMode="auto">
            <a:xfrm>
              <a:off x="1337" y="1206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56345" name="Rectangle 23"/>
            <p:cNvSpPr>
              <a:spLocks/>
            </p:cNvSpPr>
            <p:nvPr/>
          </p:nvSpPr>
          <p:spPr bwMode="auto">
            <a:xfrm>
              <a:off x="1673" y="1202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56346" name="Line 24"/>
            <p:cNvSpPr>
              <a:spLocks noChangeShapeType="1"/>
            </p:cNvSpPr>
            <p:nvPr/>
          </p:nvSpPr>
          <p:spPr bwMode="auto">
            <a:xfrm>
              <a:off x="275" y="457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Line 25"/>
            <p:cNvSpPr>
              <a:spLocks noChangeShapeType="1"/>
            </p:cNvSpPr>
            <p:nvPr/>
          </p:nvSpPr>
          <p:spPr bwMode="auto">
            <a:xfrm>
              <a:off x="275" y="793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Line 26"/>
            <p:cNvSpPr>
              <a:spLocks noChangeShapeType="1"/>
            </p:cNvSpPr>
            <p:nvPr/>
          </p:nvSpPr>
          <p:spPr bwMode="auto">
            <a:xfrm>
              <a:off x="275" y="1225"/>
              <a:ext cx="3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Rectangle 27"/>
            <p:cNvSpPr>
              <a:spLocks/>
            </p:cNvSpPr>
            <p:nvPr/>
          </p:nvSpPr>
          <p:spPr bwMode="auto">
            <a:xfrm>
              <a:off x="82" y="48"/>
              <a:ext cx="45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depth</a:t>
              </a:r>
            </a:p>
          </p:txBody>
        </p:sp>
        <p:sp>
          <p:nvSpPr>
            <p:cNvPr id="56350" name="Rectangle 28"/>
            <p:cNvSpPr>
              <a:spLocks/>
            </p:cNvSpPr>
            <p:nvPr/>
          </p:nvSpPr>
          <p:spPr bwMode="auto">
            <a:xfrm>
              <a:off x="82" y="288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0</a:t>
              </a:r>
            </a:p>
          </p:txBody>
        </p:sp>
        <p:sp>
          <p:nvSpPr>
            <p:cNvPr id="56351" name="Rectangle 29"/>
            <p:cNvSpPr>
              <a:spLocks/>
            </p:cNvSpPr>
            <p:nvPr/>
          </p:nvSpPr>
          <p:spPr bwMode="auto">
            <a:xfrm>
              <a:off x="82" y="672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1</a:t>
              </a:r>
            </a:p>
          </p:txBody>
        </p:sp>
        <p:sp>
          <p:nvSpPr>
            <p:cNvPr id="56352" name="Rectangle 30"/>
            <p:cNvSpPr>
              <a:spLocks/>
            </p:cNvSpPr>
            <p:nvPr/>
          </p:nvSpPr>
          <p:spPr bwMode="auto">
            <a:xfrm>
              <a:off x="82" y="1104"/>
              <a:ext cx="17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56353" name="Oval 31"/>
            <p:cNvSpPr>
              <a:spLocks/>
            </p:cNvSpPr>
            <p:nvPr/>
          </p:nvSpPr>
          <p:spPr bwMode="auto">
            <a:xfrm>
              <a:off x="1010" y="1994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54" name="Oval 32"/>
            <p:cNvSpPr>
              <a:spLocks/>
            </p:cNvSpPr>
            <p:nvPr/>
          </p:nvSpPr>
          <p:spPr bwMode="auto">
            <a:xfrm>
              <a:off x="1283" y="2299"/>
              <a:ext cx="210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55" name="Line 33"/>
            <p:cNvSpPr>
              <a:spLocks noChangeShapeType="1"/>
            </p:cNvSpPr>
            <p:nvPr/>
          </p:nvSpPr>
          <p:spPr bwMode="auto">
            <a:xfrm>
              <a:off x="1191" y="2146"/>
              <a:ext cx="151" cy="15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Rectangle 34"/>
            <p:cNvSpPr>
              <a:spLocks/>
            </p:cNvSpPr>
            <p:nvPr/>
          </p:nvSpPr>
          <p:spPr bwMode="auto">
            <a:xfrm>
              <a:off x="1048" y="1993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5</a:t>
              </a:r>
            </a:p>
          </p:txBody>
        </p:sp>
        <p:sp>
          <p:nvSpPr>
            <p:cNvPr id="56357" name="Rectangle 35"/>
            <p:cNvSpPr>
              <a:spLocks/>
            </p:cNvSpPr>
            <p:nvPr/>
          </p:nvSpPr>
          <p:spPr bwMode="auto">
            <a:xfrm>
              <a:off x="1323" y="2315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2</a:t>
              </a:r>
            </a:p>
          </p:txBody>
        </p:sp>
        <p:sp>
          <p:nvSpPr>
            <p:cNvPr id="56358" name="Oval 36"/>
            <p:cNvSpPr>
              <a:spLocks/>
            </p:cNvSpPr>
            <p:nvPr/>
          </p:nvSpPr>
          <p:spPr bwMode="auto">
            <a:xfrm>
              <a:off x="1056" y="2741"/>
              <a:ext cx="209" cy="21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59" name="Rectangle 37"/>
            <p:cNvSpPr>
              <a:spLocks/>
            </p:cNvSpPr>
            <p:nvPr/>
          </p:nvSpPr>
          <p:spPr bwMode="auto">
            <a:xfrm>
              <a:off x="1105" y="2761"/>
              <a:ext cx="13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 anchor="ctr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4</a:t>
              </a:r>
            </a:p>
          </p:txBody>
        </p:sp>
        <p:sp>
          <p:nvSpPr>
            <p:cNvPr id="56360" name="Line 38"/>
            <p:cNvSpPr>
              <a:spLocks noChangeShapeType="1"/>
            </p:cNvSpPr>
            <p:nvPr/>
          </p:nvSpPr>
          <p:spPr bwMode="auto">
            <a:xfrm flipH="1">
              <a:off x="1193" y="2496"/>
              <a:ext cx="18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Rectangle 39"/>
            <p:cNvSpPr>
              <a:spLocks/>
            </p:cNvSpPr>
            <p:nvPr/>
          </p:nvSpPr>
          <p:spPr bwMode="auto">
            <a:xfrm>
              <a:off x="183" y="2928"/>
              <a:ext cx="180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Height 2, 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minimum number of nodes</a:t>
              </a:r>
            </a:p>
          </p:txBody>
        </p:sp>
        <p:sp>
          <p:nvSpPr>
            <p:cNvPr id="56362" name="Rectangle 40"/>
            <p:cNvSpPr>
              <a:spLocks/>
            </p:cNvSpPr>
            <p:nvPr/>
          </p:nvSpPr>
          <p:spPr bwMode="auto">
            <a:xfrm>
              <a:off x="183" y="1440"/>
              <a:ext cx="1842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Height 2, </a:t>
              </a:r>
            </a:p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Arial" charset="0"/>
                  <a:sym typeface="Arial" charset="0"/>
                </a:rPr>
                <a:t>maximum number of nodes</a:t>
              </a:r>
            </a:p>
          </p:txBody>
        </p:sp>
        <p:sp>
          <p:nvSpPr>
            <p:cNvPr id="56363" name="Rectangle 41"/>
            <p:cNvSpPr>
              <a:spLocks/>
            </p:cNvSpPr>
            <p:nvPr/>
          </p:nvSpPr>
          <p:spPr bwMode="auto">
            <a:xfrm>
              <a:off x="0" y="0"/>
              <a:ext cx="2112" cy="183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  <p:sp>
          <p:nvSpPr>
            <p:cNvPr id="56364" name="Rectangle 42"/>
            <p:cNvSpPr>
              <a:spLocks/>
            </p:cNvSpPr>
            <p:nvPr/>
          </p:nvSpPr>
          <p:spPr bwMode="auto">
            <a:xfrm>
              <a:off x="0" y="1898"/>
              <a:ext cx="2107" cy="141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eaLnBrk="1" hangingPunct="1"/>
              <a:endParaRPr lang="fr-FR" altLang="en-US"/>
            </a:p>
          </p:txBody>
        </p:sp>
      </p:grpSp>
      <p:cxnSp>
        <p:nvCxnSpPr>
          <p:cNvPr id="3" name="Straight Arrow Connector 2"/>
          <p:cNvCxnSpPr/>
          <p:nvPr/>
        </p:nvCxnSpPr>
        <p:spPr>
          <a:xfrm flipV="1">
            <a:off x="3429000" y="3810000"/>
            <a:ext cx="1676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Things to think about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5D008298-F777-DF45-AC9A-C5D1669A4A3C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55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57200" y="1571625"/>
            <a:ext cx="4772025" cy="4495800"/>
          </a:xfrm>
        </p:spPr>
        <p:txBody>
          <a:bodyPr rIns="132080"/>
          <a:lstStyle/>
          <a:p>
            <a:pPr marL="0" indent="0" eaLnBrk="1" hangingPunct="1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What if we want to </a:t>
            </a:r>
            <a:r>
              <a:rPr lang="en-US" altLang="en-US" i="1">
                <a:ea typeface="MS PGothic" charset="-128"/>
              </a:rPr>
              <a:t>delete</a:t>
            </a:r>
            <a:r>
              <a:rPr lang="en-US" altLang="en-US">
                <a:ea typeface="MS PGothic" charset="-128"/>
              </a:rPr>
              <a:t> data from a BST?</a:t>
            </a:r>
          </a:p>
          <a:p>
            <a:pPr marL="0" indent="0" eaLnBrk="1" hangingPunct="1"/>
            <a:endParaRPr lang="en-US" altLang="en-US">
              <a:ea typeface="MS PGothic" charset="-128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A BST works great as long as it’s </a:t>
            </a:r>
            <a:r>
              <a:rPr lang="en-US" altLang="en-US" i="1">
                <a:ea typeface="MS PGothic" charset="-128"/>
              </a:rPr>
              <a:t>balanced</a:t>
            </a:r>
            <a:r>
              <a:rPr lang="en-US" altLang="en-US">
                <a:ea typeface="MS PGothic" charset="-128"/>
              </a:rPr>
              <a:t>.</a:t>
            </a:r>
            <a:endParaRPr lang="en-US" altLang="en-US" i="1">
              <a:ea typeface="MS PGothic" charset="-128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altLang="en-US">
                <a:ea typeface="MS PGothic" charset="-128"/>
              </a:rPr>
              <a:t>There are kinds of trees that can </a:t>
            </a:r>
            <a:r>
              <a:rPr lang="en-US" altLang="en-US" i="1">
                <a:ea typeface="MS PGothic" charset="-128"/>
              </a:rPr>
              <a:t>automatically</a:t>
            </a:r>
            <a:r>
              <a:rPr lang="en-US" altLang="en-US">
                <a:ea typeface="MS PGothic" charset="-128"/>
              </a:rPr>
              <a:t> keep themselves balanced as you insert things!</a:t>
            </a:r>
            <a:endParaRPr lang="en-US" altLang="en-US" sz="1800" i="1">
              <a:solidFill>
                <a:srgbClr val="C00000"/>
              </a:solidFill>
              <a:ea typeface="MS PGothic" charset="-128"/>
            </a:endParaRPr>
          </a:p>
        </p:txBody>
      </p:sp>
      <p:grpSp>
        <p:nvGrpSpPr>
          <p:cNvPr id="57348" name="Group 3"/>
          <p:cNvGrpSpPr>
            <a:grpSpLocks/>
          </p:cNvGrpSpPr>
          <p:nvPr/>
        </p:nvGrpSpPr>
        <p:grpSpPr bwMode="auto">
          <a:xfrm>
            <a:off x="6343650" y="2219325"/>
            <a:ext cx="609600" cy="304800"/>
            <a:chOff x="0" y="0"/>
            <a:chExt cx="384" cy="192"/>
          </a:xfrm>
        </p:grpSpPr>
        <p:sp>
          <p:nvSpPr>
            <p:cNvPr id="57373" name="AutoShape 4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4" name="Rectangle 5"/>
            <p:cNvSpPr>
              <a:spLocks/>
            </p:cNvSpPr>
            <p:nvPr/>
          </p:nvSpPr>
          <p:spPr bwMode="auto">
            <a:xfrm>
              <a:off x="69" y="4"/>
              <a:ext cx="24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jan</a:t>
              </a:r>
            </a:p>
          </p:txBody>
        </p:sp>
      </p:grpSp>
      <p:grpSp>
        <p:nvGrpSpPr>
          <p:cNvPr id="57349" name="Group 6"/>
          <p:cNvGrpSpPr>
            <a:grpSpLocks/>
          </p:cNvGrpSpPr>
          <p:nvPr/>
        </p:nvGrpSpPr>
        <p:grpSpPr bwMode="auto">
          <a:xfrm>
            <a:off x="5734050" y="2905125"/>
            <a:ext cx="609600" cy="304800"/>
            <a:chOff x="0" y="0"/>
            <a:chExt cx="384" cy="192"/>
          </a:xfrm>
        </p:grpSpPr>
        <p:sp>
          <p:nvSpPr>
            <p:cNvPr id="57371" name="AutoShape 7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2" name="Rectangle 8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feb</a:t>
              </a:r>
            </a:p>
          </p:txBody>
        </p:sp>
      </p:grpSp>
      <p:grpSp>
        <p:nvGrpSpPr>
          <p:cNvPr id="57350" name="Group 9"/>
          <p:cNvGrpSpPr>
            <a:grpSpLocks/>
          </p:cNvGrpSpPr>
          <p:nvPr/>
        </p:nvGrpSpPr>
        <p:grpSpPr bwMode="auto">
          <a:xfrm>
            <a:off x="6953250" y="2905125"/>
            <a:ext cx="609600" cy="304800"/>
            <a:chOff x="0" y="0"/>
            <a:chExt cx="384" cy="192"/>
          </a:xfrm>
        </p:grpSpPr>
        <p:sp>
          <p:nvSpPr>
            <p:cNvPr id="57369" name="AutoShape 10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70" name="Rectangle 11"/>
            <p:cNvSpPr>
              <a:spLocks/>
            </p:cNvSpPr>
            <p:nvPr/>
          </p:nvSpPr>
          <p:spPr bwMode="auto">
            <a:xfrm>
              <a:off x="48" y="4"/>
              <a:ext cx="2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mar</a:t>
              </a:r>
            </a:p>
          </p:txBody>
        </p:sp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5124450" y="3667125"/>
            <a:ext cx="609600" cy="304800"/>
            <a:chOff x="0" y="0"/>
            <a:chExt cx="384" cy="192"/>
          </a:xfrm>
        </p:grpSpPr>
        <p:sp>
          <p:nvSpPr>
            <p:cNvPr id="57367" name="AutoShape 13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8" name="Rectangle 14"/>
            <p:cNvSpPr>
              <a:spLocks/>
            </p:cNvSpPr>
            <p:nvPr/>
          </p:nvSpPr>
          <p:spPr bwMode="auto">
            <a:xfrm>
              <a:off x="66" y="4"/>
              <a:ext cx="25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apr</a:t>
              </a:r>
            </a:p>
          </p:txBody>
        </p:sp>
      </p:grp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7562850" y="3667125"/>
            <a:ext cx="609600" cy="304800"/>
            <a:chOff x="0" y="0"/>
            <a:chExt cx="384" cy="192"/>
          </a:xfrm>
        </p:grpSpPr>
        <p:sp>
          <p:nvSpPr>
            <p:cNvPr id="57365" name="AutoShape 16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6" name="Rectangle 17"/>
            <p:cNvSpPr>
              <a:spLocks/>
            </p:cNvSpPr>
            <p:nvPr/>
          </p:nvSpPr>
          <p:spPr bwMode="auto">
            <a:xfrm>
              <a:off x="37" y="4"/>
              <a:ext cx="309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may</a:t>
              </a:r>
            </a:p>
          </p:txBody>
        </p:sp>
      </p:grpSp>
      <p:grpSp>
        <p:nvGrpSpPr>
          <p:cNvPr id="57353" name="Group 18"/>
          <p:cNvGrpSpPr>
            <a:grpSpLocks/>
          </p:cNvGrpSpPr>
          <p:nvPr/>
        </p:nvGrpSpPr>
        <p:grpSpPr bwMode="auto">
          <a:xfrm>
            <a:off x="6496050" y="3667125"/>
            <a:ext cx="609600" cy="304800"/>
            <a:chOff x="0" y="0"/>
            <a:chExt cx="384" cy="192"/>
          </a:xfrm>
        </p:grpSpPr>
        <p:sp>
          <p:nvSpPr>
            <p:cNvPr id="57363" name="AutoShape 19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65" y="4"/>
              <a:ext cx="2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jun</a:t>
              </a:r>
            </a:p>
          </p:txBody>
        </p:sp>
      </p:grpSp>
      <p:grpSp>
        <p:nvGrpSpPr>
          <p:cNvPr id="57354" name="Group 21"/>
          <p:cNvGrpSpPr>
            <a:grpSpLocks/>
          </p:cNvGrpSpPr>
          <p:nvPr/>
        </p:nvGrpSpPr>
        <p:grpSpPr bwMode="auto">
          <a:xfrm>
            <a:off x="6038850" y="4429125"/>
            <a:ext cx="609600" cy="304800"/>
            <a:chOff x="0" y="0"/>
            <a:chExt cx="384" cy="192"/>
          </a:xfrm>
        </p:grpSpPr>
        <p:sp>
          <p:nvSpPr>
            <p:cNvPr id="57361" name="AutoShape 22"/>
            <p:cNvSpPr>
              <a:spLocks/>
            </p:cNvSpPr>
            <p:nvPr/>
          </p:nvSpPr>
          <p:spPr bwMode="auto">
            <a:xfrm>
              <a:off x="0" y="0"/>
              <a:ext cx="384" cy="19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600"/>
                <a:gd name="T28" fmla="*/ 0 h 21600"/>
                <a:gd name="T29" fmla="*/ 21600 w 21600"/>
                <a:gd name="T30" fmla="*/ 21600 h 216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600" h="21600">
                  <a:moveTo>
                    <a:pt x="1350" y="0"/>
                  </a:moveTo>
                  <a:cubicBezTo>
                    <a:pt x="604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604" y="21600"/>
                    <a:pt x="1350" y="21600"/>
                  </a:cubicBezTo>
                  <a:lnTo>
                    <a:pt x="20250" y="21600"/>
                  </a:lnTo>
                  <a:cubicBezTo>
                    <a:pt x="20996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996" y="0"/>
                    <a:pt x="20250" y="0"/>
                  </a:cubicBezTo>
                  <a:lnTo>
                    <a:pt x="1350" y="0"/>
                  </a:lnTo>
                  <a:close/>
                  <a:moveTo>
                    <a:pt x="1350" y="0"/>
                  </a:moveTo>
                </a:path>
              </a:pathLst>
            </a:custGeom>
            <a:noFill/>
            <a:ln w="1270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23"/>
            <p:cNvSpPr>
              <a:spLocks/>
            </p:cNvSpPr>
            <p:nvPr/>
          </p:nvSpPr>
          <p:spPr bwMode="auto">
            <a:xfrm>
              <a:off x="80" y="4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89767" bIns="38100" anchor="ctr">
              <a:spAutoFit/>
            </a:bodyPr>
            <a:lstStyle>
              <a:lvl1pPr marL="127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1pPr>
              <a:lvl2pPr marL="742950" indent="-28575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2pPr>
              <a:lvl3pPr marL="11430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3pPr>
              <a:lvl4pPr marL="16002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4pPr>
              <a:lvl5pPr marL="2057400" indent="-228600"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Times New Roman" charset="0"/>
                  <a:ea typeface="ヒラギノ明朝 ProN W3" charset="-128"/>
                  <a:sym typeface="Times New Roman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tx1"/>
                  </a:solidFill>
                </a:rPr>
                <a:t>jul</a:t>
              </a:r>
            </a:p>
          </p:txBody>
        </p:sp>
      </p:grpSp>
      <p:sp>
        <p:nvSpPr>
          <p:cNvPr id="57355" name="AutoShape 24"/>
          <p:cNvSpPr>
            <a:spLocks/>
          </p:cNvSpPr>
          <p:nvPr/>
        </p:nvSpPr>
        <p:spPr bwMode="auto">
          <a:xfrm flipH="1">
            <a:off x="6038850" y="2524125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AutoShape 25"/>
          <p:cNvSpPr>
            <a:spLocks/>
          </p:cNvSpPr>
          <p:nvPr/>
        </p:nvSpPr>
        <p:spPr bwMode="auto">
          <a:xfrm>
            <a:off x="6648450" y="2524125"/>
            <a:ext cx="6096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AutoShape 26"/>
          <p:cNvSpPr>
            <a:spLocks/>
          </p:cNvSpPr>
          <p:nvPr/>
        </p:nvSpPr>
        <p:spPr bwMode="auto">
          <a:xfrm flipH="1">
            <a:off x="5429250" y="3209925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8" name="AutoShape 27"/>
          <p:cNvSpPr>
            <a:spLocks/>
          </p:cNvSpPr>
          <p:nvPr/>
        </p:nvSpPr>
        <p:spPr bwMode="auto">
          <a:xfrm>
            <a:off x="7258050" y="3209925"/>
            <a:ext cx="6096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AutoShape 28"/>
          <p:cNvSpPr>
            <a:spLocks/>
          </p:cNvSpPr>
          <p:nvPr/>
        </p:nvSpPr>
        <p:spPr bwMode="auto">
          <a:xfrm flipH="1">
            <a:off x="6800850" y="3209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0" name="AutoShape 29"/>
          <p:cNvSpPr>
            <a:spLocks/>
          </p:cNvSpPr>
          <p:nvPr/>
        </p:nvSpPr>
        <p:spPr bwMode="auto">
          <a:xfrm flipH="1">
            <a:off x="6343650" y="3971925"/>
            <a:ext cx="457200" cy="4572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rgbClr val="FF99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Tree Summary</a:t>
            </a:r>
          </a:p>
        </p:txBody>
      </p:sp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5FC6CE51-DEC6-354A-A079-8B0C60433D46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56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altLang="en-US" sz="2500">
                <a:ea typeface="MS PGothic" charset="-128"/>
              </a:rPr>
              <a:t>A </a:t>
            </a:r>
            <a:r>
              <a:rPr lang="en-US" altLang="en-US" sz="2500" i="1">
                <a:ea typeface="MS PGothic" charset="-128"/>
              </a:rPr>
              <a:t>tree</a:t>
            </a:r>
            <a:r>
              <a:rPr lang="en-US" altLang="en-US" sz="2500">
                <a:ea typeface="MS PGothic" charset="-128"/>
              </a:rPr>
              <a:t> is a recursive data structure</a:t>
            </a:r>
          </a:p>
          <a:p>
            <a:pPr marL="728663" lvl="1" eaLnBrk="1" hangingPunct="1">
              <a:lnSpc>
                <a:spcPct val="80000"/>
              </a:lnSpc>
              <a:spcBef>
                <a:spcPts val="900"/>
              </a:spcBef>
            </a:pPr>
            <a:r>
              <a:rPr lang="en-US" altLang="en-US" sz="2200">
                <a:ea typeface="MS PGothic" charset="-128"/>
              </a:rPr>
              <a:t>Each node has 0 or more successors (</a:t>
            </a:r>
            <a:r>
              <a:rPr lang="en-US" altLang="en-US" sz="2200" i="1">
                <a:ea typeface="MS PGothic" charset="-128"/>
              </a:rPr>
              <a:t>children</a:t>
            </a:r>
            <a:r>
              <a:rPr lang="en-US" altLang="en-US" sz="2200">
                <a:ea typeface="MS PGothic" charset="-128"/>
              </a:rPr>
              <a:t>)</a:t>
            </a:r>
          </a:p>
          <a:p>
            <a:pPr marL="728663" lvl="1" eaLnBrk="1" hangingPunct="1">
              <a:lnSpc>
                <a:spcPct val="80000"/>
              </a:lnSpc>
              <a:spcBef>
                <a:spcPts val="900"/>
              </a:spcBef>
            </a:pPr>
            <a:r>
              <a:rPr lang="en-US" altLang="en-US" sz="2200">
                <a:ea typeface="MS PGothic" charset="-128"/>
              </a:rPr>
              <a:t>Each node except the </a:t>
            </a:r>
            <a:r>
              <a:rPr lang="en-US" altLang="en-US" sz="2200" i="1">
                <a:ea typeface="MS PGothic" charset="-128"/>
              </a:rPr>
              <a:t>root</a:t>
            </a:r>
            <a:r>
              <a:rPr lang="en-US" altLang="en-US" sz="2200">
                <a:ea typeface="MS PGothic" charset="-128"/>
              </a:rPr>
              <a:t> has exactly one predecessor (</a:t>
            </a:r>
            <a:r>
              <a:rPr lang="en-US" altLang="en-US" sz="2200" i="1">
                <a:ea typeface="MS PGothic" charset="-128"/>
              </a:rPr>
              <a:t>parent</a:t>
            </a:r>
            <a:r>
              <a:rPr lang="en-US" altLang="en-US" sz="2200">
                <a:ea typeface="MS PGothic" charset="-128"/>
              </a:rPr>
              <a:t>)</a:t>
            </a:r>
          </a:p>
          <a:p>
            <a:pPr marL="728663" lvl="1" eaLnBrk="1" hangingPunct="1">
              <a:lnSpc>
                <a:spcPct val="80000"/>
              </a:lnSpc>
              <a:spcBef>
                <a:spcPts val="900"/>
              </a:spcBef>
            </a:pPr>
            <a:r>
              <a:rPr lang="en-US" altLang="en-US" sz="2200">
                <a:ea typeface="MS PGothic" charset="-128"/>
              </a:rPr>
              <a:t>All node are reachable from the </a:t>
            </a:r>
            <a:r>
              <a:rPr lang="en-US" altLang="en-US" sz="2200" i="1">
                <a:ea typeface="MS PGothic" charset="-128"/>
              </a:rPr>
              <a:t>root</a:t>
            </a:r>
          </a:p>
          <a:p>
            <a:pPr marL="728663" lvl="1" eaLnBrk="1" hangingPunct="1">
              <a:lnSpc>
                <a:spcPct val="80000"/>
              </a:lnSpc>
              <a:spcBef>
                <a:spcPts val="900"/>
              </a:spcBef>
            </a:pPr>
            <a:r>
              <a:rPr lang="en-US" altLang="en-US" sz="2200">
                <a:ea typeface="MS PGothic" charset="-128"/>
              </a:rPr>
              <a:t>A node with no children (or empty children) is called a </a:t>
            </a:r>
            <a:r>
              <a:rPr lang="en-US" altLang="en-US" sz="2200" i="1">
                <a:ea typeface="MS PGothic" charset="-128"/>
              </a:rPr>
              <a:t>leaf</a:t>
            </a:r>
            <a:endParaRPr lang="en-US" altLang="en-US" sz="2000">
              <a:ea typeface="MS PGothic" charset="-128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</a:pPr>
            <a:r>
              <a:rPr lang="en-US" altLang="en-US" sz="2500">
                <a:ea typeface="MS PGothic" charset="-128"/>
              </a:rPr>
              <a:t>Special case: </a:t>
            </a:r>
            <a:r>
              <a:rPr lang="en-US" altLang="en-US" sz="2500" i="1">
                <a:ea typeface="MS PGothic" charset="-128"/>
              </a:rPr>
              <a:t>binary tree</a:t>
            </a:r>
          </a:p>
          <a:p>
            <a:pPr marL="728663" lvl="1" eaLnBrk="1" hangingPunct="1">
              <a:lnSpc>
                <a:spcPct val="80000"/>
              </a:lnSpc>
              <a:spcBef>
                <a:spcPts val="900"/>
              </a:spcBef>
            </a:pPr>
            <a:r>
              <a:rPr lang="en-US" altLang="en-US" sz="2200">
                <a:ea typeface="MS PGothic" charset="-128"/>
              </a:rPr>
              <a:t>Binary tree nodes have a left and a right child</a:t>
            </a:r>
          </a:p>
          <a:p>
            <a:pPr marL="728663" lvl="1" eaLnBrk="1" hangingPunct="1">
              <a:lnSpc>
                <a:spcPct val="80000"/>
              </a:lnSpc>
              <a:spcBef>
                <a:spcPts val="900"/>
              </a:spcBef>
            </a:pPr>
            <a:r>
              <a:rPr lang="en-US" altLang="en-US" sz="2200">
                <a:ea typeface="MS PGothic" charset="-128"/>
              </a:rPr>
              <a:t>Either or both children can be empty (null)</a:t>
            </a:r>
            <a:endParaRPr lang="en-US" altLang="en-US" sz="2000">
              <a:ea typeface="MS PGothic" charset="-128"/>
            </a:endParaRPr>
          </a:p>
          <a:p>
            <a:pPr eaLnBrk="1" hangingPunct="1">
              <a:lnSpc>
                <a:spcPct val="80000"/>
              </a:lnSpc>
              <a:spcBef>
                <a:spcPts val="900"/>
              </a:spcBef>
            </a:pPr>
            <a:r>
              <a:rPr lang="en-US" altLang="en-US" sz="2500">
                <a:ea typeface="MS PGothic" charset="-128"/>
              </a:rPr>
              <a:t>Trees are useful in many situations, including exposing the recursive structure of natural language and computer programs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altLang="en-US" sz="3200">
                <a:solidFill>
                  <a:srgbClr val="800000"/>
                </a:solidFill>
                <a:ea typeface="MS PGothic" charset="-128"/>
              </a:rPr>
              <a:t>Binary trees were in A1!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709738"/>
          </a:xfrm>
        </p:spPr>
        <p:txBody>
          <a:bodyPr/>
          <a:lstStyle/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You have seen a binary tree in A1.</a:t>
            </a:r>
          </a:p>
          <a:p>
            <a:pPr marL="0" indent="0"/>
            <a:endParaRPr lang="en-US" altLang="en-US" sz="2400">
              <a:latin typeface="Times New Roman" charset="0"/>
              <a:ea typeface="MS PGothic" charset="-128"/>
            </a:endParaRPr>
          </a:p>
          <a:p>
            <a:pPr marL="0" indent="0">
              <a:buFont typeface="Wingdings" charset="2"/>
              <a:buNone/>
            </a:pPr>
            <a:r>
              <a:rPr lang="en-US" altLang="en-US" sz="2400">
                <a:latin typeface="Times New Roman" charset="0"/>
                <a:ea typeface="MS PGothic" charset="-128"/>
              </a:rPr>
              <a:t>A PhD object has one or two advisors. (Confusingly, my advisors are my “children.”)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pPr>
              <a:lnSpc>
                <a:spcPct val="80000"/>
              </a:lnSpc>
            </a:pPr>
            <a:fld id="{890144F1-F59D-5D4C-8A82-7694C0AEC8DF}" type="slidenum">
              <a:rPr lang="en-US" altLang="en-US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6</a:t>
            </a:fld>
            <a:endParaRPr lang="en-US" altLang="en-US" sz="1200">
              <a:solidFill>
                <a:srgbClr val="FFFF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962400" y="4191000"/>
            <a:ext cx="6096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0" y="4191000"/>
            <a:ext cx="9906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800" y="5181600"/>
            <a:ext cx="349250" cy="6096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657600" y="5181600"/>
            <a:ext cx="1524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6" name="TextBox 3"/>
          <p:cNvSpPr txBox="1">
            <a:spLocks noChangeArrowheads="1"/>
          </p:cNvSpPr>
          <p:nvPr/>
        </p:nvSpPr>
        <p:spPr bwMode="auto">
          <a:xfrm>
            <a:off x="3567113" y="3749675"/>
            <a:ext cx="224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Adrian Sampson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3251200" y="4703763"/>
            <a:ext cx="142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Luis Ceze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4976813" y="4703763"/>
            <a:ext cx="2022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Dan Grossman</a:t>
            </a:r>
          </a:p>
        </p:txBody>
      </p:sp>
      <p:sp>
        <p:nvSpPr>
          <p:cNvPr id="22539" name="TextBox 14"/>
          <p:cNvSpPr txBox="1">
            <a:spLocks noChangeArrowheads="1"/>
          </p:cNvSpPr>
          <p:nvPr/>
        </p:nvSpPr>
        <p:spPr bwMode="auto">
          <a:xfrm>
            <a:off x="2946400" y="5791200"/>
            <a:ext cx="192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Josep Torellas</a:t>
            </a:r>
          </a:p>
        </p:txBody>
      </p:sp>
      <p:sp>
        <p:nvSpPr>
          <p:cNvPr id="22540" name="TextBox 15"/>
          <p:cNvSpPr txBox="1">
            <a:spLocks noChangeArrowheads="1"/>
          </p:cNvSpPr>
          <p:nvPr/>
        </p:nvSpPr>
        <p:spPr bwMode="auto">
          <a:xfrm>
            <a:off x="5108575" y="5797550"/>
            <a:ext cx="2020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Greg Morrisett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638EB4F-734C-C246-86F0-623A82934BAF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23555" name="Group 42"/>
          <p:cNvGrpSpPr>
            <a:grpSpLocks/>
          </p:cNvGrpSpPr>
          <p:nvPr/>
        </p:nvGrpSpPr>
        <p:grpSpPr bwMode="auto">
          <a:xfrm>
            <a:off x="2911475" y="2667000"/>
            <a:ext cx="3062288" cy="2886075"/>
            <a:chOff x="2911475" y="2667000"/>
            <a:chExt cx="3062287" cy="2886075"/>
          </a:xfrm>
        </p:grpSpPr>
        <p:grpSp>
          <p:nvGrpSpPr>
            <p:cNvPr id="23568" name="Group 3"/>
            <p:cNvGrpSpPr>
              <a:grpSpLocks/>
            </p:cNvGrpSpPr>
            <p:nvPr/>
          </p:nvGrpSpPr>
          <p:grpSpPr bwMode="auto">
            <a:xfrm>
              <a:off x="4343400" y="2667000"/>
              <a:ext cx="436562" cy="447675"/>
              <a:chOff x="0" y="0"/>
              <a:chExt cx="275" cy="281"/>
            </a:xfrm>
          </p:grpSpPr>
          <p:sp>
            <p:nvSpPr>
              <p:cNvPr id="23605" name="Oval 4"/>
              <p:cNvSpPr>
                <a:spLocks/>
              </p:cNvSpPr>
              <p:nvPr/>
            </p:nvSpPr>
            <p:spPr bwMode="auto">
              <a:xfrm>
                <a:off x="0" y="0"/>
                <a:ext cx="27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606" name="Rectangle 5"/>
              <p:cNvSpPr>
                <a:spLocks/>
              </p:cNvSpPr>
              <p:nvPr/>
            </p:nvSpPr>
            <p:spPr bwMode="auto">
              <a:xfrm>
                <a:off x="45" y="40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M</a:t>
                </a:r>
              </a:p>
            </p:txBody>
          </p:sp>
        </p:grpSp>
        <p:grpSp>
          <p:nvGrpSpPr>
            <p:cNvPr id="23569" name="Group 6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3603" name="Oval 7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604" name="Rectangle 8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3570" name="Group 9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3601" name="Oval 10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602" name="Rectangle 11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3571" name="Group 12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3599" name="Oval 13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600" name="Rectangle 14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3572" name="Group 15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3597" name="Oval 16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8" name="Rectangle 17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3573" name="Group 18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3595" name="Oval 19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6" name="Rectangle 20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3574" name="Group 21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3593" name="Oval 22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4" name="Rectangle 23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3575" name="Group 24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3591" name="Oval 25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2" name="Rectangle 26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3576" name="Group 27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3589" name="Oval 2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90" name="Rectangle 2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3577" name="Group 30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3587" name="Oval 31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3588" name="Rectangle 32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3578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6" name="TextBox 43"/>
          <p:cNvSpPr txBox="1">
            <a:spLocks noChangeArrowheads="1"/>
          </p:cNvSpPr>
          <p:nvPr/>
        </p:nvSpPr>
        <p:spPr bwMode="auto">
          <a:xfrm>
            <a:off x="1033463" y="2205038"/>
            <a:ext cx="2460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the </a:t>
            </a:r>
            <a:r>
              <a:rPr lang="en-US" altLang="en-US" i="1"/>
              <a:t>root</a:t>
            </a:r>
            <a:r>
              <a:rPr lang="en-US" altLang="en-US"/>
              <a:t> of the tree</a:t>
            </a:r>
          </a:p>
          <a:p>
            <a:r>
              <a:rPr lang="en-US" altLang="en-US"/>
              <a:t>(no parents)</a:t>
            </a:r>
          </a:p>
        </p:txBody>
      </p:sp>
      <p:cxnSp>
        <p:nvCxnSpPr>
          <p:cNvPr id="46" name="Straight Arrow Connector 45"/>
          <p:cNvCxnSpPr>
            <a:stCxn id="23556" idx="3"/>
            <a:endCxn id="23605" idx="1"/>
          </p:cNvCxnSpPr>
          <p:nvPr/>
        </p:nvCxnSpPr>
        <p:spPr>
          <a:xfrm>
            <a:off x="3494088" y="2620963"/>
            <a:ext cx="912812" cy="111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48"/>
          <p:cNvSpPr txBox="1">
            <a:spLocks noChangeArrowheads="1"/>
          </p:cNvSpPr>
          <p:nvPr/>
        </p:nvSpPr>
        <p:spPr bwMode="auto">
          <a:xfrm>
            <a:off x="6172200" y="5715000"/>
            <a:ext cx="2727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/>
              <a:t>the </a:t>
            </a:r>
            <a:r>
              <a:rPr lang="en-US" altLang="en-US" i="1"/>
              <a:t>leaves </a:t>
            </a:r>
            <a:r>
              <a:rPr lang="en-US" altLang="en-US"/>
              <a:t>of the tree</a:t>
            </a:r>
          </a:p>
          <a:p>
            <a:r>
              <a:rPr lang="en-US" altLang="en-US"/>
              <a:t>(no children)</a:t>
            </a:r>
          </a:p>
        </p:txBody>
      </p:sp>
      <p:cxnSp>
        <p:nvCxnSpPr>
          <p:cNvPr id="51" name="Straight Arrow Connector 50"/>
          <p:cNvCxnSpPr>
            <a:stCxn id="23558" idx="1"/>
            <a:endCxn id="23589" idx="4"/>
          </p:cNvCxnSpPr>
          <p:nvPr/>
        </p:nvCxnSpPr>
        <p:spPr>
          <a:xfrm flipH="1" flipV="1">
            <a:off x="3113088" y="5553075"/>
            <a:ext cx="3059112" cy="57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558" idx="1"/>
            <a:endCxn id="23591" idx="5"/>
          </p:cNvCxnSpPr>
          <p:nvPr/>
        </p:nvCxnSpPr>
        <p:spPr>
          <a:xfrm flipH="1" flipV="1">
            <a:off x="4170363" y="5487988"/>
            <a:ext cx="2001837" cy="64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558" idx="1"/>
            <a:endCxn id="23597" idx="4"/>
          </p:cNvCxnSpPr>
          <p:nvPr/>
        </p:nvCxnSpPr>
        <p:spPr>
          <a:xfrm flipH="1" flipV="1">
            <a:off x="4332288" y="4714875"/>
            <a:ext cx="1839912" cy="1416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3558" idx="1"/>
            <a:endCxn id="23593" idx="5"/>
          </p:cNvCxnSpPr>
          <p:nvPr/>
        </p:nvCxnSpPr>
        <p:spPr>
          <a:xfrm flipH="1" flipV="1">
            <a:off x="5160963" y="5487988"/>
            <a:ext cx="1011237" cy="64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558" idx="1"/>
            <a:endCxn id="23587" idx="4"/>
          </p:cNvCxnSpPr>
          <p:nvPr/>
        </p:nvCxnSpPr>
        <p:spPr>
          <a:xfrm flipH="1" flipV="1">
            <a:off x="5780088" y="5553075"/>
            <a:ext cx="392112" cy="577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Box 62"/>
          <p:cNvSpPr txBox="1">
            <a:spLocks noChangeArrowheads="1"/>
          </p:cNvSpPr>
          <p:nvPr/>
        </p:nvSpPr>
        <p:spPr bwMode="auto">
          <a:xfrm>
            <a:off x="450850" y="3478213"/>
            <a:ext cx="1951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/>
              <a:t>left child</a:t>
            </a:r>
            <a:r>
              <a:rPr lang="en-US" altLang="en-US"/>
              <a:t> of M</a:t>
            </a:r>
            <a:endParaRPr lang="en-US" altLang="en-US" i="1"/>
          </a:p>
        </p:txBody>
      </p:sp>
      <p:cxnSp>
        <p:nvCxnSpPr>
          <p:cNvPr id="65" name="Straight Arrow Connector 64"/>
          <p:cNvCxnSpPr>
            <a:stCxn id="23564" idx="3"/>
            <a:endCxn id="23603" idx="2"/>
          </p:cNvCxnSpPr>
          <p:nvPr/>
        </p:nvCxnSpPr>
        <p:spPr>
          <a:xfrm flipV="1">
            <a:off x="2401888" y="3576638"/>
            <a:ext cx="1263650" cy="13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6" name="TextBox 65"/>
          <p:cNvSpPr txBox="1">
            <a:spLocks noChangeArrowheads="1"/>
          </p:cNvSpPr>
          <p:nvPr/>
        </p:nvSpPr>
        <p:spPr bwMode="auto">
          <a:xfrm>
            <a:off x="6172200" y="3278188"/>
            <a:ext cx="2225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/>
              <a:t>right child</a:t>
            </a:r>
            <a:r>
              <a:rPr lang="en-US" altLang="en-US"/>
              <a:t> of M</a:t>
            </a:r>
            <a:endParaRPr lang="en-US" altLang="en-US" i="1"/>
          </a:p>
        </p:txBody>
      </p:sp>
      <p:cxnSp>
        <p:nvCxnSpPr>
          <p:cNvPr id="70" name="Straight Arrow Connector 69"/>
          <p:cNvCxnSpPr>
            <a:stCxn id="23566" idx="1"/>
            <a:endCxn id="23601" idx="6"/>
          </p:cNvCxnSpPr>
          <p:nvPr/>
        </p:nvCxnSpPr>
        <p:spPr>
          <a:xfrm flipH="1">
            <a:off x="5481638" y="3508375"/>
            <a:ext cx="690562" cy="68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933997E-7866-0342-98C2-F708FFC386DA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24579" name="Group 56"/>
          <p:cNvGrpSpPr>
            <a:grpSpLocks/>
          </p:cNvGrpSpPr>
          <p:nvPr/>
        </p:nvGrpSpPr>
        <p:grpSpPr bwMode="auto">
          <a:xfrm>
            <a:off x="2911475" y="2667000"/>
            <a:ext cx="3062288" cy="2886075"/>
            <a:chOff x="2911475" y="2667000"/>
            <a:chExt cx="3062287" cy="2886075"/>
          </a:xfrm>
        </p:grpSpPr>
        <p:grpSp>
          <p:nvGrpSpPr>
            <p:cNvPr id="24588" name="Group 58"/>
            <p:cNvGrpSpPr>
              <a:grpSpLocks/>
            </p:cNvGrpSpPr>
            <p:nvPr/>
          </p:nvGrpSpPr>
          <p:grpSpPr bwMode="auto">
            <a:xfrm>
              <a:off x="4343400" y="2667000"/>
              <a:ext cx="436562" cy="447675"/>
              <a:chOff x="0" y="0"/>
              <a:chExt cx="275" cy="281"/>
            </a:xfrm>
          </p:grpSpPr>
          <p:sp>
            <p:nvSpPr>
              <p:cNvPr id="24625" name="Oval 100"/>
              <p:cNvSpPr>
                <a:spLocks/>
              </p:cNvSpPr>
              <p:nvPr/>
            </p:nvSpPr>
            <p:spPr bwMode="auto">
              <a:xfrm>
                <a:off x="0" y="0"/>
                <a:ext cx="27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26" name="Rectangle 101"/>
              <p:cNvSpPr>
                <a:spLocks/>
              </p:cNvSpPr>
              <p:nvPr/>
            </p:nvSpPr>
            <p:spPr bwMode="auto">
              <a:xfrm>
                <a:off x="45" y="40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M</a:t>
                </a:r>
              </a:p>
            </p:txBody>
          </p:sp>
        </p:grpSp>
        <p:grpSp>
          <p:nvGrpSpPr>
            <p:cNvPr id="24589" name="Group 60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4623" name="Oval 98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24" name="Rectangle 99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4590" name="Group 61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4621" name="Oval 96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22" name="Rectangle 97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4591" name="Group 63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4619" name="Oval 94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20" name="Rectangle 95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4592" name="Group 66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4617" name="Oval 92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8" name="Rectangle 93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4593" name="Group 67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4615" name="Oval 90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6" name="Rectangle 91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4594" name="Group 68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4613" name="Oval 8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4" name="Rectangle 8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4595" name="Group 70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4611" name="Oval 86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2" name="Rectangle 87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4596" name="Group 71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4609" name="Oval 84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10" name="Rectangle 85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4597" name="Group 72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4607" name="Oval 82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4608" name="Rectangle 83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4598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TextBox 45"/>
          <p:cNvSpPr txBox="1">
            <a:spLocks noChangeArrowheads="1"/>
          </p:cNvSpPr>
          <p:nvPr/>
        </p:nvSpPr>
        <p:spPr bwMode="auto">
          <a:xfrm>
            <a:off x="450850" y="3478213"/>
            <a:ext cx="20494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/>
              <a:t>ancestors</a:t>
            </a:r>
            <a:r>
              <a:rPr lang="en-US" altLang="en-US"/>
              <a:t> of B</a:t>
            </a:r>
            <a:endParaRPr lang="en-US" altLang="en-US" i="1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401888" y="3576638"/>
            <a:ext cx="1263650" cy="131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endCxn id="24625" idx="2"/>
          </p:cNvCxnSpPr>
          <p:nvPr/>
        </p:nvCxnSpPr>
        <p:spPr>
          <a:xfrm flipV="1">
            <a:off x="2401888" y="2890838"/>
            <a:ext cx="1941512" cy="817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24615" idx="2"/>
          </p:cNvCxnSpPr>
          <p:nvPr/>
        </p:nvCxnSpPr>
        <p:spPr>
          <a:xfrm>
            <a:off x="2401888" y="3740150"/>
            <a:ext cx="890587" cy="75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4" name="TextBox 53"/>
          <p:cNvSpPr txBox="1">
            <a:spLocks noChangeArrowheads="1"/>
          </p:cNvSpPr>
          <p:nvPr/>
        </p:nvSpPr>
        <p:spPr bwMode="auto">
          <a:xfrm>
            <a:off x="6264275" y="4330700"/>
            <a:ext cx="245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/>
              <a:t>descendants </a:t>
            </a:r>
            <a:r>
              <a:rPr lang="en-US" altLang="en-US"/>
              <a:t>of W</a:t>
            </a:r>
            <a:endParaRPr lang="en-US" altLang="en-US" i="1"/>
          </a:p>
        </p:txBody>
      </p:sp>
      <p:cxnSp>
        <p:nvCxnSpPr>
          <p:cNvPr id="13" name="Straight Arrow Connector 12"/>
          <p:cNvCxnSpPr>
            <a:stCxn id="24584" idx="1"/>
            <a:endCxn id="24619" idx="6"/>
          </p:cNvCxnSpPr>
          <p:nvPr/>
        </p:nvCxnSpPr>
        <p:spPr>
          <a:xfrm flipH="1" flipV="1">
            <a:off x="5219700" y="4491038"/>
            <a:ext cx="1044575" cy="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4584" idx="1"/>
            <a:endCxn id="24613" idx="7"/>
          </p:cNvCxnSpPr>
          <p:nvPr/>
        </p:nvCxnSpPr>
        <p:spPr>
          <a:xfrm flipH="1">
            <a:off x="5160963" y="4562475"/>
            <a:ext cx="1103312" cy="608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4584" idx="1"/>
            <a:endCxn id="24607" idx="7"/>
          </p:cNvCxnSpPr>
          <p:nvPr/>
        </p:nvCxnSpPr>
        <p:spPr>
          <a:xfrm flipH="1">
            <a:off x="5916613" y="4562475"/>
            <a:ext cx="347662" cy="608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Tree Terminology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B424468-897E-6D44-B47F-D202825DD36E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grpSp>
        <p:nvGrpSpPr>
          <p:cNvPr id="25603" name="Group 56"/>
          <p:cNvGrpSpPr>
            <a:grpSpLocks/>
          </p:cNvGrpSpPr>
          <p:nvPr/>
        </p:nvGrpSpPr>
        <p:grpSpPr bwMode="auto">
          <a:xfrm>
            <a:off x="2911475" y="2667000"/>
            <a:ext cx="3062288" cy="2886075"/>
            <a:chOff x="2911475" y="2667000"/>
            <a:chExt cx="3062287" cy="2886075"/>
          </a:xfrm>
        </p:grpSpPr>
        <p:grpSp>
          <p:nvGrpSpPr>
            <p:cNvPr id="25606" name="Group 58"/>
            <p:cNvGrpSpPr>
              <a:grpSpLocks/>
            </p:cNvGrpSpPr>
            <p:nvPr/>
          </p:nvGrpSpPr>
          <p:grpSpPr bwMode="auto">
            <a:xfrm>
              <a:off x="4343400" y="2667000"/>
              <a:ext cx="436562" cy="447675"/>
              <a:chOff x="0" y="0"/>
              <a:chExt cx="275" cy="281"/>
            </a:xfrm>
          </p:grpSpPr>
          <p:sp>
            <p:nvSpPr>
              <p:cNvPr id="25643" name="Oval 100"/>
              <p:cNvSpPr>
                <a:spLocks/>
              </p:cNvSpPr>
              <p:nvPr/>
            </p:nvSpPr>
            <p:spPr bwMode="auto">
              <a:xfrm>
                <a:off x="0" y="0"/>
                <a:ext cx="27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44" name="Rectangle 101"/>
              <p:cNvSpPr>
                <a:spLocks/>
              </p:cNvSpPr>
              <p:nvPr/>
            </p:nvSpPr>
            <p:spPr bwMode="auto">
              <a:xfrm>
                <a:off x="45" y="40"/>
                <a:ext cx="183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M</a:t>
                </a:r>
              </a:p>
            </p:txBody>
          </p:sp>
        </p:grpSp>
        <p:grpSp>
          <p:nvGrpSpPr>
            <p:cNvPr id="25607" name="Group 60"/>
            <p:cNvGrpSpPr>
              <a:grpSpLocks/>
            </p:cNvGrpSpPr>
            <p:nvPr/>
          </p:nvGrpSpPr>
          <p:grpSpPr bwMode="auto">
            <a:xfrm>
              <a:off x="3665537" y="3352800"/>
              <a:ext cx="419100" cy="447675"/>
              <a:chOff x="0" y="0"/>
              <a:chExt cx="264" cy="281"/>
            </a:xfrm>
          </p:grpSpPr>
          <p:sp>
            <p:nvSpPr>
              <p:cNvPr id="25641" name="Oval 98"/>
              <p:cNvSpPr>
                <a:spLocks/>
              </p:cNvSpPr>
              <p:nvPr/>
            </p:nvSpPr>
            <p:spPr bwMode="auto">
              <a:xfrm>
                <a:off x="0" y="0"/>
                <a:ext cx="26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42" name="Rectangle 99"/>
              <p:cNvSpPr>
                <a:spLocks/>
              </p:cNvSpPr>
              <p:nvPr/>
            </p:nvSpPr>
            <p:spPr bwMode="auto">
              <a:xfrm>
                <a:off x="43" y="40"/>
                <a:ext cx="176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G</a:t>
                </a:r>
              </a:p>
            </p:txBody>
          </p:sp>
        </p:grpSp>
        <p:grpSp>
          <p:nvGrpSpPr>
            <p:cNvPr id="25608" name="Group 61"/>
            <p:cNvGrpSpPr>
              <a:grpSpLocks/>
            </p:cNvGrpSpPr>
            <p:nvPr/>
          </p:nvGrpSpPr>
          <p:grpSpPr bwMode="auto">
            <a:xfrm>
              <a:off x="5013325" y="3352800"/>
              <a:ext cx="468312" cy="447675"/>
              <a:chOff x="0" y="0"/>
              <a:chExt cx="295" cy="281"/>
            </a:xfrm>
          </p:grpSpPr>
          <p:sp>
            <p:nvSpPr>
              <p:cNvPr id="25639" name="Oval 96"/>
              <p:cNvSpPr>
                <a:spLocks/>
              </p:cNvSpPr>
              <p:nvPr/>
            </p:nvSpPr>
            <p:spPr bwMode="auto">
              <a:xfrm>
                <a:off x="0" y="0"/>
                <a:ext cx="295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40" name="Rectangle 97"/>
              <p:cNvSpPr>
                <a:spLocks/>
              </p:cNvSpPr>
              <p:nvPr/>
            </p:nvSpPr>
            <p:spPr bwMode="auto">
              <a:xfrm>
                <a:off x="48" y="40"/>
                <a:ext cx="19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W</a:t>
                </a:r>
              </a:p>
            </p:txBody>
          </p:sp>
        </p:grpSp>
        <p:grpSp>
          <p:nvGrpSpPr>
            <p:cNvPr id="25609" name="Group 63"/>
            <p:cNvGrpSpPr>
              <a:grpSpLocks/>
            </p:cNvGrpSpPr>
            <p:nvPr/>
          </p:nvGrpSpPr>
          <p:grpSpPr bwMode="auto">
            <a:xfrm>
              <a:off x="4833937" y="4267200"/>
              <a:ext cx="385763" cy="447675"/>
              <a:chOff x="0" y="0"/>
              <a:chExt cx="242" cy="281"/>
            </a:xfrm>
          </p:grpSpPr>
          <p:sp>
            <p:nvSpPr>
              <p:cNvPr id="25637" name="Oval 94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8" name="Rectangle 95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P</a:t>
                </a:r>
              </a:p>
            </p:txBody>
          </p:sp>
        </p:grpSp>
        <p:grpSp>
          <p:nvGrpSpPr>
            <p:cNvPr id="25610" name="Group 66"/>
            <p:cNvGrpSpPr>
              <a:grpSpLocks/>
            </p:cNvGrpSpPr>
            <p:nvPr/>
          </p:nvGrpSpPr>
          <p:grpSpPr bwMode="auto">
            <a:xfrm>
              <a:off x="4156075" y="4267200"/>
              <a:ext cx="354012" cy="447675"/>
              <a:chOff x="0" y="0"/>
              <a:chExt cx="223" cy="281"/>
            </a:xfrm>
          </p:grpSpPr>
          <p:sp>
            <p:nvSpPr>
              <p:cNvPr id="25635" name="Oval 92"/>
              <p:cNvSpPr>
                <a:spLocks/>
              </p:cNvSpPr>
              <p:nvPr/>
            </p:nvSpPr>
            <p:spPr bwMode="auto">
              <a:xfrm>
                <a:off x="0" y="0"/>
                <a:ext cx="223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6" name="Rectangle 93"/>
              <p:cNvSpPr>
                <a:spLocks/>
              </p:cNvSpPr>
              <p:nvPr/>
            </p:nvSpPr>
            <p:spPr bwMode="auto">
              <a:xfrm>
                <a:off x="38" y="40"/>
                <a:ext cx="147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J</a:t>
                </a:r>
              </a:p>
            </p:txBody>
          </p:sp>
        </p:grpSp>
        <p:grpSp>
          <p:nvGrpSpPr>
            <p:cNvPr id="25611" name="Group 67"/>
            <p:cNvGrpSpPr>
              <a:grpSpLocks/>
            </p:cNvGrpSpPr>
            <p:nvPr/>
          </p:nvGrpSpPr>
          <p:grpSpPr bwMode="auto">
            <a:xfrm>
              <a:off x="3292475" y="4267200"/>
              <a:ext cx="403225" cy="447675"/>
              <a:chOff x="0" y="0"/>
              <a:chExt cx="254" cy="281"/>
            </a:xfrm>
          </p:grpSpPr>
          <p:sp>
            <p:nvSpPr>
              <p:cNvPr id="25633" name="Oval 90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4" name="Rectangle 91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D</a:t>
                </a:r>
              </a:p>
            </p:txBody>
          </p:sp>
        </p:grpSp>
        <p:grpSp>
          <p:nvGrpSpPr>
            <p:cNvPr id="25612" name="Group 68"/>
            <p:cNvGrpSpPr>
              <a:grpSpLocks/>
            </p:cNvGrpSpPr>
            <p:nvPr/>
          </p:nvGrpSpPr>
          <p:grpSpPr bwMode="auto">
            <a:xfrm>
              <a:off x="4816475" y="5105400"/>
              <a:ext cx="403225" cy="447675"/>
              <a:chOff x="0" y="0"/>
              <a:chExt cx="254" cy="281"/>
            </a:xfrm>
          </p:grpSpPr>
          <p:sp>
            <p:nvSpPr>
              <p:cNvPr id="25631" name="Oval 88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2" name="Rectangle 89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N</a:t>
                </a:r>
              </a:p>
            </p:txBody>
          </p:sp>
        </p:grpSp>
        <p:grpSp>
          <p:nvGrpSpPr>
            <p:cNvPr id="25613" name="Group 70"/>
            <p:cNvGrpSpPr>
              <a:grpSpLocks/>
            </p:cNvGrpSpPr>
            <p:nvPr/>
          </p:nvGrpSpPr>
          <p:grpSpPr bwMode="auto">
            <a:xfrm>
              <a:off x="3825875" y="5105400"/>
              <a:ext cx="403225" cy="447675"/>
              <a:chOff x="0" y="0"/>
              <a:chExt cx="254" cy="281"/>
            </a:xfrm>
          </p:grpSpPr>
          <p:sp>
            <p:nvSpPr>
              <p:cNvPr id="25629" name="Oval 86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30" name="Rectangle 87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H</a:t>
                </a:r>
              </a:p>
            </p:txBody>
          </p:sp>
        </p:grpSp>
        <p:grpSp>
          <p:nvGrpSpPr>
            <p:cNvPr id="25614" name="Group 71"/>
            <p:cNvGrpSpPr>
              <a:grpSpLocks/>
            </p:cNvGrpSpPr>
            <p:nvPr/>
          </p:nvGrpSpPr>
          <p:grpSpPr bwMode="auto">
            <a:xfrm>
              <a:off x="2911475" y="5105400"/>
              <a:ext cx="403225" cy="447675"/>
              <a:chOff x="0" y="0"/>
              <a:chExt cx="254" cy="281"/>
            </a:xfrm>
          </p:grpSpPr>
          <p:sp>
            <p:nvSpPr>
              <p:cNvPr id="25627" name="Oval 84"/>
              <p:cNvSpPr>
                <a:spLocks/>
              </p:cNvSpPr>
              <p:nvPr/>
            </p:nvSpPr>
            <p:spPr bwMode="auto">
              <a:xfrm>
                <a:off x="0" y="0"/>
                <a:ext cx="254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28" name="Rectangle 85"/>
              <p:cNvSpPr>
                <a:spLocks/>
              </p:cNvSpPr>
              <p:nvPr/>
            </p:nvSpPr>
            <p:spPr bwMode="auto">
              <a:xfrm>
                <a:off x="43" y="40"/>
                <a:ext cx="168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B</a:t>
                </a:r>
              </a:p>
            </p:txBody>
          </p:sp>
        </p:grpSp>
        <p:grpSp>
          <p:nvGrpSpPr>
            <p:cNvPr id="25615" name="Group 72"/>
            <p:cNvGrpSpPr>
              <a:grpSpLocks/>
            </p:cNvGrpSpPr>
            <p:nvPr/>
          </p:nvGrpSpPr>
          <p:grpSpPr bwMode="auto">
            <a:xfrm>
              <a:off x="5588000" y="5105400"/>
              <a:ext cx="385762" cy="447675"/>
              <a:chOff x="0" y="0"/>
              <a:chExt cx="242" cy="281"/>
            </a:xfrm>
          </p:grpSpPr>
          <p:sp>
            <p:nvSpPr>
              <p:cNvPr id="25625" name="Oval 82"/>
              <p:cNvSpPr>
                <a:spLocks/>
              </p:cNvSpPr>
              <p:nvPr/>
            </p:nvSpPr>
            <p:spPr bwMode="auto">
              <a:xfrm>
                <a:off x="0" y="0"/>
                <a:ext cx="242" cy="281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/>
              <a:lstStyle>
                <a:lvl1pPr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eaLnBrk="1" hangingPunct="1"/>
                <a:endParaRPr lang="fr-FR" altLang="en-US">
                  <a:solidFill>
                    <a:srgbClr val="C00000"/>
                  </a:solidFill>
                </a:endParaRPr>
              </a:p>
            </p:txBody>
          </p:sp>
          <p:sp>
            <p:nvSpPr>
              <p:cNvPr id="25626" name="Rectangle 83"/>
              <p:cNvSpPr>
                <a:spLocks/>
              </p:cNvSpPr>
              <p:nvPr/>
            </p:nvSpPr>
            <p:spPr bwMode="auto">
              <a:xfrm>
                <a:off x="41" y="40"/>
                <a:ext cx="160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8100" tIns="38100" rIns="78049" bIns="38100" anchor="ctr">
                <a:spAutoFit/>
              </a:bodyPr>
              <a:lstStyle>
                <a:lvl1pPr marL="1588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1pPr>
                <a:lvl2pPr marL="742950" indent="-28575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2pPr>
                <a:lvl3pPr marL="11430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3pPr>
                <a:lvl4pPr marL="16002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4pPr>
                <a:lvl5pPr marL="2057400" indent="-228600"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00"/>
                    </a:solidFill>
                    <a:latin typeface="Times New Roman" charset="0"/>
                    <a:ea typeface="ヒラギノ明朝 ProN W3" charset="-128"/>
                    <a:sym typeface="Times New Roman" charset="0"/>
                  </a:defRPr>
                </a:lvl9pPr>
              </a:lstStyle>
              <a:p>
                <a:pPr algn="ctr" eaLnBrk="1" hangingPunct="1">
                  <a:spcBef>
                    <a:spcPts val="900"/>
                  </a:spcBef>
                </a:pPr>
                <a:r>
                  <a:rPr lang="en-US" altLang="en-US" sz="1600" b="1">
                    <a:solidFill>
                      <a:srgbClr val="C00000"/>
                    </a:solidFill>
                    <a:latin typeface="Arial" charset="0"/>
                    <a:sym typeface="Arial" charset="0"/>
                  </a:rPr>
                  <a:t>S</a:t>
                </a:r>
              </a:p>
            </p:txBody>
          </p:sp>
        </p:grpSp>
        <p:sp>
          <p:nvSpPr>
            <p:cNvPr id="25616" name="Line 33"/>
            <p:cNvSpPr>
              <a:spLocks noChangeShapeType="1"/>
            </p:cNvSpPr>
            <p:nvPr/>
          </p:nvSpPr>
          <p:spPr bwMode="auto">
            <a:xfrm flipH="1">
              <a:off x="3825875" y="3114675"/>
              <a:ext cx="684212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34"/>
            <p:cNvSpPr>
              <a:spLocks noChangeShapeType="1"/>
            </p:cNvSpPr>
            <p:nvPr/>
          </p:nvSpPr>
          <p:spPr bwMode="auto">
            <a:xfrm>
              <a:off x="4510087" y="3114675"/>
              <a:ext cx="709613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35"/>
            <p:cNvSpPr>
              <a:spLocks noChangeShapeType="1"/>
            </p:cNvSpPr>
            <p:nvPr/>
          </p:nvSpPr>
          <p:spPr bwMode="auto">
            <a:xfrm flipH="1">
              <a:off x="3455987" y="3800475"/>
              <a:ext cx="369888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36"/>
            <p:cNvSpPr>
              <a:spLocks noChangeShapeType="1"/>
            </p:cNvSpPr>
            <p:nvPr/>
          </p:nvSpPr>
          <p:spPr bwMode="auto">
            <a:xfrm>
              <a:off x="3825875" y="3800475"/>
              <a:ext cx="517525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37"/>
            <p:cNvSpPr>
              <a:spLocks noChangeShapeType="1"/>
            </p:cNvSpPr>
            <p:nvPr/>
          </p:nvSpPr>
          <p:spPr bwMode="auto">
            <a:xfrm flipH="1">
              <a:off x="5013325" y="3800475"/>
              <a:ext cx="274637" cy="4667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38"/>
            <p:cNvSpPr>
              <a:spLocks noChangeShapeType="1"/>
            </p:cNvSpPr>
            <p:nvPr/>
          </p:nvSpPr>
          <p:spPr bwMode="auto">
            <a:xfrm flipH="1">
              <a:off x="3114675" y="4714875"/>
              <a:ext cx="341312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39"/>
            <p:cNvSpPr>
              <a:spLocks noChangeShapeType="1"/>
            </p:cNvSpPr>
            <p:nvPr/>
          </p:nvSpPr>
          <p:spPr bwMode="auto">
            <a:xfrm>
              <a:off x="3455987" y="4714875"/>
              <a:ext cx="62865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40"/>
            <p:cNvSpPr>
              <a:spLocks noChangeShapeType="1"/>
            </p:cNvSpPr>
            <p:nvPr/>
          </p:nvSpPr>
          <p:spPr bwMode="auto">
            <a:xfrm flipH="1">
              <a:off x="5013325" y="4714875"/>
              <a:ext cx="1587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41"/>
            <p:cNvSpPr>
              <a:spLocks noChangeShapeType="1"/>
            </p:cNvSpPr>
            <p:nvPr/>
          </p:nvSpPr>
          <p:spPr bwMode="auto">
            <a:xfrm>
              <a:off x="5013325" y="4714875"/>
              <a:ext cx="762000" cy="390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819400" y="3175000"/>
            <a:ext cx="1752600" cy="2463800"/>
          </a:xfrm>
          <a:prstGeom prst="rect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5" name="TextBox 102"/>
          <p:cNvSpPr txBox="1">
            <a:spLocks noChangeArrowheads="1"/>
          </p:cNvSpPr>
          <p:nvPr/>
        </p:nvSpPr>
        <p:spPr bwMode="auto">
          <a:xfrm>
            <a:off x="619125" y="3094038"/>
            <a:ext cx="2232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-128"/>
                <a:sym typeface="Times New Roman" charset="0"/>
              </a:defRPr>
            </a:lvl9pPr>
          </a:lstStyle>
          <a:p>
            <a:r>
              <a:rPr lang="en-US" altLang="en-US" i="1"/>
              <a:t>left subtree </a:t>
            </a:r>
            <a:r>
              <a:rPr lang="en-US" altLang="en-US"/>
              <a:t>of M</a:t>
            </a:r>
            <a:endParaRPr lang="en-US" alt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Pages>0</Pages>
  <Words>2241</Words>
  <Characters>0</Characters>
  <Application>Microsoft Macintosh PowerPoint</Application>
  <PresentationFormat>On-screen Show (4:3)</PresentationFormat>
  <Lines>0</Lines>
  <Paragraphs>629</Paragraphs>
  <Slides>56</Slides>
  <Notes>19</Notes>
  <HiddenSlides>10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Calibri</vt:lpstr>
      <vt:lpstr>Courier</vt:lpstr>
      <vt:lpstr>MS PGothic</vt:lpstr>
      <vt:lpstr>ヒラギノ明朝 ProN W3</vt:lpstr>
      <vt:lpstr>ヒラギノ角ゴ ProN W6</vt:lpstr>
      <vt:lpstr>Arial</vt:lpstr>
      <vt:lpstr>Courier New</vt:lpstr>
      <vt:lpstr>Times New Roman</vt:lpstr>
      <vt:lpstr>Tw Cen MT</vt:lpstr>
      <vt:lpstr>Wingdings</vt:lpstr>
      <vt:lpstr>Wingdings 2</vt:lpstr>
      <vt:lpstr>Median</vt:lpstr>
      <vt:lpstr>Trees</vt:lpstr>
      <vt:lpstr>Important Announcements</vt:lpstr>
      <vt:lpstr>PowerPoint Presentation</vt:lpstr>
      <vt:lpstr>Tree Overview</vt:lpstr>
      <vt:lpstr>Binary Trees</vt:lpstr>
      <vt:lpstr>Binary trees were in A1!</vt:lpstr>
      <vt:lpstr>Tree Terminology</vt:lpstr>
      <vt:lpstr>Tree Terminology</vt:lpstr>
      <vt:lpstr>Tree Terminology</vt:lpstr>
      <vt:lpstr>Tree Terminology</vt:lpstr>
      <vt:lpstr>Tree Terminology</vt:lpstr>
      <vt:lpstr>Class for general tree nodes</vt:lpstr>
      <vt:lpstr>Class for general tree nodes</vt:lpstr>
      <vt:lpstr>Class for binary tree node</vt:lpstr>
      <vt:lpstr>Binary versus general tree</vt:lpstr>
      <vt:lpstr>An Application: Syntax Trees</vt:lpstr>
      <vt:lpstr>Applications of Tree: Syntax Trees</vt:lpstr>
      <vt:lpstr>Applications of Tree: Syntax Trees</vt:lpstr>
      <vt:lpstr>A Tree is a Recursive Thing</vt:lpstr>
      <vt:lpstr>Looking at trees recursively</vt:lpstr>
      <vt:lpstr>Looking at trees recursively</vt:lpstr>
      <vt:lpstr>Looking at trees recursively</vt:lpstr>
      <vt:lpstr>Looking at trees recursively</vt:lpstr>
      <vt:lpstr>A Recipe for Recursive Functions</vt:lpstr>
      <vt:lpstr>Recursive Functions on Binary Trees</vt:lpstr>
      <vt:lpstr>Searching in a Binary Tree</vt:lpstr>
      <vt:lpstr>Searching in a Binary Tree</vt:lpstr>
      <vt:lpstr>Some useful methods – what do they do?</vt:lpstr>
      <vt:lpstr>Some useful methods</vt:lpstr>
      <vt:lpstr>Binary Search Tree (BST)</vt:lpstr>
      <vt:lpstr>Binary Search Tree (BST)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Building a BST</vt:lpstr>
      <vt:lpstr>Inserting in Alphabetical Order</vt:lpstr>
      <vt:lpstr>Inserting in Alphabetical Order</vt:lpstr>
      <vt:lpstr>Inserting in Alphabetical Order</vt:lpstr>
      <vt:lpstr>Inserting in Alphabetical Order</vt:lpstr>
      <vt:lpstr>Inserting in Alphabetical Order</vt:lpstr>
      <vt:lpstr>Inserting in Alphabetical Order</vt:lpstr>
      <vt:lpstr>Insertion Order Matters</vt:lpstr>
      <vt:lpstr>Printing contents of BST</vt:lpstr>
      <vt:lpstr>Tree traversals</vt:lpstr>
      <vt:lpstr>Useful facts about binary trees</vt:lpstr>
      <vt:lpstr>Things to think about</vt:lpstr>
      <vt:lpstr>Tree Summary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Adrian Lewis Dequine Sampson</cp:lastModifiedBy>
  <cp:revision>259</cp:revision>
  <cp:lastPrinted>2017-03-09T04:30:11Z</cp:lastPrinted>
  <dcterms:modified xsi:type="dcterms:W3CDTF">2017-11-06T19:53:47Z</dcterms:modified>
</cp:coreProperties>
</file>