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338" r:id="rId4"/>
    <p:sldId id="321" r:id="rId5"/>
    <p:sldId id="322" r:id="rId6"/>
    <p:sldId id="323" r:id="rId7"/>
    <p:sldId id="324" r:id="rId8"/>
    <p:sldId id="329" r:id="rId9"/>
    <p:sldId id="330" r:id="rId10"/>
    <p:sldId id="331" r:id="rId11"/>
    <p:sldId id="325" r:id="rId12"/>
    <p:sldId id="340" r:id="rId13"/>
    <p:sldId id="342" r:id="rId14"/>
    <p:sldId id="341" r:id="rId15"/>
    <p:sldId id="33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B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35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11/02/2016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11/02/2016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next slide, demo constructor that splits a name into first and last;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714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next slide, demo pulling out ‘ ‘ into a</a:t>
            </a:r>
            <a:r>
              <a:rPr lang="en-US" baseline="0" dirty="0" smtClean="0"/>
              <a:t> static final field called separator.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1182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810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next slide, make these</a:t>
            </a:r>
            <a:r>
              <a:rPr lang="en-US" baseline="0" dirty="0" smtClean="0"/>
              <a:t> changes, then override </a:t>
            </a:r>
            <a:r>
              <a:rPr lang="en-US" baseline="0" dirty="0" err="1" smtClean="0"/>
              <a:t>toString</a:t>
            </a:r>
            <a:r>
              <a:rPr lang="en-US" baseline="0" dirty="0" smtClean="0"/>
              <a:t> in PhD and use </a:t>
            </a:r>
            <a:r>
              <a:rPr lang="en-US" baseline="0" dirty="0" err="1" smtClean="0"/>
              <a:t>super.toString</a:t>
            </a:r>
            <a:r>
              <a:rPr lang="en-US" baseline="0" dirty="0" smtClean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2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Refactor</a:t>
            </a:r>
            <a:r>
              <a:rPr lang="en-US" baseline="0" dirty="0" smtClean="0"/>
              <a:t> “Dr.” into a static variable. Then change </a:t>
            </a:r>
            <a:r>
              <a:rPr lang="en-US" baseline="0" dirty="0" err="1" smtClean="0"/>
              <a:t>toString</a:t>
            </a:r>
            <a:r>
              <a:rPr lang="en-US" baseline="0" dirty="0" smtClean="0"/>
              <a:t> to use separator instead of ‘ ‘. Then override </a:t>
            </a:r>
            <a:r>
              <a:rPr lang="en-US" baseline="0" dirty="0" err="1" smtClean="0"/>
              <a:t>getName</a:t>
            </a:r>
            <a:r>
              <a:rPr lang="en-US" baseline="0" dirty="0" smtClean="0"/>
              <a:t> to use </a:t>
            </a:r>
            <a:r>
              <a:rPr lang="en-US" baseline="0" dirty="0" err="1" smtClean="0"/>
              <a:t>middleInitial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362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err="1" smtClean="0"/>
              <a:t>Spring</a:t>
            </a:r>
            <a:r>
              <a:rPr lang="fr-BE" dirty="0" smtClean="0"/>
              <a:t>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…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= h; min = m; assert </a:t>
            </a:r>
            <a:r>
              <a:rPr lang="en-US" sz="2400" dirty="0" smtClean="0">
                <a:latin typeface="Times New Roman"/>
                <a:cs typeface="Times New Roman"/>
              </a:rPr>
              <a:t>…; 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(m / 60, m % 60);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6800" y="5257800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u="sng" dirty="0" smtClean="0"/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2000" cy="4495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names </a:t>
            </a:r>
            <a:r>
              <a:rPr lang="en-US" sz="2400" dirty="0"/>
              <a:t>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</a:t>
            </a:r>
            <a:r>
              <a:rPr lang="en-US" sz="2400" dirty="0" smtClean="0"/>
              <a:t>as names </a:t>
            </a:r>
            <a:r>
              <a:rPr lang="en-US" sz="2400" dirty="0"/>
              <a:t>that appear in </a:t>
            </a:r>
            <a:r>
              <a:rPr lang="en-US" sz="2400" u="sng" dirty="0" smtClean="0"/>
              <a:t>enclosing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667000"/>
            <a:ext cx="7696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62000" y="2890838"/>
            <a:ext cx="3275592" cy="2290763"/>
            <a:chOff x="480" y="2013"/>
            <a:chExt cx="1555" cy="1443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80" y="2013"/>
              <a:ext cx="1519" cy="1443"/>
              <a:chOff x="480" y="2013"/>
              <a:chExt cx="1519" cy="1443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519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395" y="2304"/>
                <a:ext cx="60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13"/>
                <a:ext cx="915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697" y="2304"/>
              <a:ext cx="5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name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80" y="2688"/>
              <a:ext cx="1555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getNameWithSep</a:t>
              </a:r>
              <a:r>
                <a:rPr lang="en-US" dirty="0" smtClean="0"/>
                <a:t>() </a:t>
              </a:r>
              <a:r>
                <a:rPr lang="en-US" dirty="0"/>
                <a:t>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name </a:t>
              </a:r>
              <a:r>
                <a:rPr lang="en-US" dirty="0"/>
                <a:t>+ </a:t>
              </a:r>
              <a:r>
                <a:rPr lang="en-US" dirty="0" err="1" smtClean="0">
                  <a:solidFill>
                    <a:srgbClr val="0000FF"/>
                  </a:solidFill>
                </a:rPr>
                <a:t>sep</a:t>
              </a:r>
              <a:r>
                <a:rPr lang="en-US" dirty="0" smtClean="0"/>
                <a:t>;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83112" y="3754438"/>
            <a:ext cx="3798879" cy="2341563"/>
            <a:chOff x="480" y="2013"/>
            <a:chExt cx="2094" cy="1475"/>
          </a:xfrm>
        </p:grpSpPr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480" y="2013"/>
              <a:ext cx="1884" cy="1475"/>
              <a:chOff x="480" y="2013"/>
              <a:chExt cx="1884" cy="1475"/>
            </a:xfrm>
          </p:grpSpPr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84" cy="1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304"/>
                <a:ext cx="58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Person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0" y="2013"/>
                <a:ext cx="117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690" y="2288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name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522" y="2720"/>
              <a:ext cx="205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/>
                <a:t>getNameWithSep</a:t>
              </a:r>
              <a:r>
                <a:rPr lang="en-US" dirty="0"/>
                <a:t> 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name </a:t>
              </a:r>
              <a:r>
                <a:rPr lang="en-US" dirty="0"/>
                <a:t>+ </a:t>
              </a:r>
              <a:r>
                <a:rPr lang="en-US" dirty="0" err="1" smtClean="0">
                  <a:solidFill>
                    <a:srgbClr val="0000FF"/>
                  </a:solidFill>
                </a:rPr>
                <a:t>sep</a:t>
              </a:r>
              <a:r>
                <a:rPr lang="en-US" dirty="0" smtClean="0"/>
                <a:t>;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1524000" y="3810000"/>
            <a:ext cx="533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3505200" y="3200400"/>
            <a:ext cx="1524000" cy="1219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 flipV="1">
            <a:off x="5334000" y="3200400"/>
            <a:ext cx="12954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 flipV="1">
            <a:off x="5181600" y="4648200"/>
            <a:ext cx="7620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33800" y="6172200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Person’s objects and static components</a:t>
            </a:r>
            <a:endParaRPr lang="en-US" sz="2000" dirty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038600" y="280352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err="1" smtClean="0">
                <a:solidFill>
                  <a:srgbClr val="0000FF"/>
                </a:solidFill>
              </a:rPr>
              <a:t>sep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33480" y="2667000"/>
            <a:ext cx="127232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</a:t>
            </a:r>
            <a:br>
              <a:rPr lang="en-US" dirty="0" smtClean="0"/>
            </a:br>
            <a:r>
              <a:rPr lang="en-US" dirty="0" smtClean="0"/>
              <a:t>(static)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557199"/>
            <a:ext cx="8229600" cy="489364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person “f n”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Person(String </a:t>
            </a:r>
            <a:r>
              <a:rPr lang="en-US" sz="2400" dirty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, String l)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first=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last= </a:t>
            </a:r>
            <a:r>
              <a:rPr lang="en-US" sz="2400" dirty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Constructor: PhD “Dr. 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lang="en-US" sz="2400" smtClean="0">
                <a:solidFill>
                  <a:srgbClr val="008000"/>
                </a:solidFill>
                <a:latin typeface="Times New Roman"/>
                <a:cs typeface="Times New Roman"/>
              </a:rPr>
              <a:t>. </a:t>
            </a:r>
            <a:r>
              <a:rPr lang="en-US" sz="2400" smtClean="0">
                <a:solidFill>
                  <a:srgbClr val="008000"/>
                </a:solidFill>
                <a:latin typeface="Times New Roman"/>
                <a:cs typeface="Times New Roman"/>
              </a:rPr>
              <a:t>l”*/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PhD(String </a:t>
            </a:r>
            <a:r>
              <a:rPr lang="en-US" sz="2400" dirty="0">
                <a:latin typeface="Times New Roman"/>
                <a:cs typeface="Times New Roman"/>
              </a:rPr>
              <a:t>f, </a:t>
            </a:r>
            <a:r>
              <a:rPr lang="en-US" sz="2400" dirty="0" smtClean="0">
                <a:latin typeface="Times New Roman"/>
                <a:cs typeface="Times New Roman"/>
              </a:rPr>
              <a:t>char </a:t>
            </a:r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, String </a:t>
            </a:r>
            <a:r>
              <a:rPr lang="en-US" sz="2400" dirty="0">
                <a:latin typeface="Times New Roman"/>
                <a:cs typeface="Times New Roman"/>
              </a:rPr>
              <a:t>l)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super(f, l);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middle= m;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new PhD(“Ross”, ‘E’, “Tate”);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Constructing with a Superclass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57800" y="2514600"/>
            <a:ext cx="3657997" cy="4038600"/>
            <a:chOff x="5257800" y="2514600"/>
            <a:chExt cx="3657997" cy="4038600"/>
          </a:xfrm>
        </p:grpSpPr>
        <p:grpSp>
          <p:nvGrpSpPr>
            <p:cNvPr id="4" name="Group 3"/>
            <p:cNvGrpSpPr/>
            <p:nvPr/>
          </p:nvGrpSpPr>
          <p:grpSpPr>
            <a:xfrm>
              <a:off x="5257800" y="2514600"/>
              <a:ext cx="3657997" cy="4038600"/>
              <a:chOff x="5257800" y="2514600"/>
              <a:chExt cx="3657997" cy="4038600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5257800" y="2895600"/>
                <a:ext cx="3657997" cy="3657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5257800" y="2514600"/>
                <a:ext cx="1981200" cy="381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 smtClean="0">
                    <a:solidFill>
                      <a:srgbClr val="E41900"/>
                    </a:solidFill>
                  </a:rPr>
                  <a:t>PhD@a0</a:t>
                </a:r>
                <a:endParaRPr lang="en-US" sz="2400" dirty="0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7467732" y="2895600"/>
                <a:ext cx="1448065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Object</a:t>
                </a: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5257800" y="4267200"/>
                <a:ext cx="74295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first</a:t>
                </a:r>
                <a:endParaRPr lang="en-US" sz="2400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7036065" y="4267200"/>
                <a:ext cx="6604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last</a:t>
                </a:r>
                <a:endParaRPr lang="en-US" sz="2400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5407422" y="3048000"/>
                <a:ext cx="1298443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5257800" y="3505200"/>
                <a:ext cx="3657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7467732" y="35052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Person</a:t>
                </a:r>
                <a:endParaRPr lang="en-US" sz="2400" dirty="0"/>
              </a:p>
            </p:txBody>
          </p: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5257800" y="5257800"/>
                <a:ext cx="3657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7467732" y="52578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PhD</a:t>
                </a:r>
                <a:endParaRPr lang="en-US" sz="2400" dirty="0"/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5402263" y="5943600"/>
                <a:ext cx="999199" cy="38100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middle</a:t>
                </a:r>
                <a:endParaRPr lang="en-US" sz="2400" dirty="0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5334000" y="4724400"/>
                <a:ext cx="1426484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 smtClean="0"/>
                  <a:t>getName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  <p:sp>
            <p:nvSpPr>
              <p:cNvPr id="29" name="Rectangle 21"/>
              <p:cNvSpPr>
                <a:spLocks noChangeArrowheads="1"/>
              </p:cNvSpPr>
              <p:nvPr/>
            </p:nvSpPr>
            <p:spPr bwMode="auto">
              <a:xfrm>
                <a:off x="7086600" y="4724400"/>
                <a:ext cx="1296804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6050743" y="41910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 smtClean="0"/>
                <a:t>null</a:t>
              </a:r>
              <a:endParaRPr lang="en-US" sz="2400" dirty="0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7732316" y="41910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6477000" y="58674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‘\0’</a:t>
              </a:r>
              <a:endParaRPr lang="en-US" sz="2400" dirty="0"/>
            </a:p>
          </p:txBody>
        </p:sp>
      </p:grp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050743" y="4191000"/>
            <a:ext cx="883457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“</a:t>
            </a:r>
            <a:r>
              <a:rPr lang="en-US" altLang="ja-JP" sz="2400" dirty="0" smtClean="0"/>
              <a:t>Ross</a:t>
            </a:r>
            <a:r>
              <a:rPr lang="ja-JP" altLang="en-US" sz="2400" dirty="0" smtClean="0"/>
              <a:t>”</a:t>
            </a:r>
            <a:endParaRPr lang="en-US" sz="2400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732316" y="4191000"/>
            <a:ext cx="954484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“Tate”</a:t>
            </a:r>
            <a:endParaRPr lang="en-US" sz="2400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6477000" y="5867400"/>
            <a:ext cx="548614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‘E’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46091" y="2819400"/>
            <a:ext cx="3359309" cy="830997"/>
          </a:xfrm>
          <a:prstGeom prst="borderCallout1">
            <a:avLst>
              <a:gd name="adj1" fmla="val 97513"/>
              <a:gd name="adj2" fmla="val 1409"/>
              <a:gd name="adj3" fmla="val 220220"/>
              <a:gd name="adj4" fmla="val -20855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super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u="sng" dirty="0" smtClean="0"/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) to call superclass constructor.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193181" y="4884003"/>
            <a:ext cx="2934754" cy="830997"/>
          </a:xfrm>
          <a:prstGeom prst="borderCallout1">
            <a:avLst>
              <a:gd name="adj1" fmla="val 7167"/>
              <a:gd name="adj2" fmla="val 522"/>
              <a:gd name="adj3" fmla="val -1011"/>
              <a:gd name="adj4" fmla="val -6191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9349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443238" y="1981200"/>
            <a:ext cx="3243562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486400" y="4191000"/>
            <a:ext cx="2267107" cy="193899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the </a:t>
            </a:r>
            <a:r>
              <a:rPr lang="en-US" dirty="0" smtClean="0"/>
              <a:t>keyword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</a:t>
            </a:r>
            <a:r>
              <a:rPr lang="en-US" dirty="0" smtClean="0"/>
              <a:t>the call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here refers to the </a:t>
            </a:r>
            <a:r>
              <a:rPr lang="en-US" dirty="0" smtClean="0">
                <a:solidFill>
                  <a:srgbClr val="800000"/>
                </a:solidFill>
              </a:rPr>
              <a:t>Person</a:t>
            </a:r>
            <a:r>
              <a:rPr lang="en-US" dirty="0" smtClean="0"/>
              <a:t> partition.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133600"/>
            <a:ext cx="4416552" cy="3886200"/>
            <a:chOff x="2666603" y="2209800"/>
            <a:chExt cx="3657997" cy="3886200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3505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rgbClr val="E41900"/>
                  </a:solidFill>
                </a:rPr>
                <a:t>PhD@a0</a:t>
              </a:r>
              <a:endParaRPr lang="en-US" sz="2400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666603" y="3962400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first</a:t>
              </a:r>
              <a:endParaRPr lang="en-US" sz="2400" dirty="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444868" y="39624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last</a:t>
              </a:r>
              <a:endParaRPr lang="en-US" sz="2400" dirty="0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Person</a:t>
              </a:r>
              <a:endParaRPr lang="en-US" sz="2400" dirty="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PhD</a:t>
              </a:r>
              <a:endParaRPr lang="en-US" sz="2400" dirty="0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811066" y="51054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middle</a:t>
              </a:r>
              <a:endParaRPr lang="en-US" sz="2400" dirty="0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2742803" y="4419600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4495403" y="4419600"/>
              <a:ext cx="129680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459546" y="38862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2400" dirty="0" smtClean="0"/>
                <a:t>“</a:t>
              </a:r>
              <a:r>
                <a:rPr lang="en-US" altLang="ja-JP" sz="2400" dirty="0" smtClean="0"/>
                <a:t>Ross</a:t>
              </a:r>
              <a:r>
                <a:rPr lang="ja-JP" altLang="en-US" sz="2400" dirty="0" smtClean="0"/>
                <a:t>”</a:t>
              </a:r>
              <a:endParaRPr lang="en-US" sz="2400" dirty="0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5141119" y="38862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“Tate”</a:t>
              </a:r>
              <a:endParaRPr lang="en-US" sz="2400" dirty="0"/>
            </a:p>
          </p:txBody>
        </p:sp>
        <p:sp>
          <p:nvSpPr>
            <p:cNvPr id="33" name="Rectangle 18"/>
            <p:cNvSpPr>
              <a:spLocks noChangeArrowheads="1"/>
            </p:cNvSpPr>
            <p:nvPr/>
          </p:nvSpPr>
          <p:spPr bwMode="auto">
            <a:xfrm>
              <a:off x="3885803" y="50292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‘E’</a:t>
              </a:r>
              <a:endParaRPr lang="en-US" sz="2400" dirty="0"/>
            </a:p>
          </p:txBody>
        </p:sp>
      </p:grp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684396" y="5562600"/>
            <a:ext cx="129680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/>
              <a:t>toString</a:t>
            </a:r>
            <a:r>
              <a:rPr lang="en-US" sz="2400" dirty="0" smtClean="0"/>
              <a:t>() { … </a:t>
            </a:r>
            <a:r>
              <a:rPr lang="en-US" sz="2400" b="1" dirty="0" err="1">
                <a:solidFill>
                  <a:srgbClr val="800000"/>
                </a:solidFill>
              </a:rPr>
              <a:t>super</a:t>
            </a:r>
            <a:r>
              <a:rPr lang="en-US" sz="2400" dirty="0" err="1" smtClean="0"/>
              <a:t>.toString</a:t>
            </a:r>
            <a:r>
              <a:rPr lang="en-US" sz="2400" dirty="0" smtClean="0"/>
              <a:t>() … }</a:t>
            </a:r>
            <a:endParaRPr lang="en-US" sz="2400" dirty="0"/>
          </a:p>
        </p:txBody>
      </p:sp>
      <p:sp>
        <p:nvSpPr>
          <p:cNvPr id="13" name="Curved Right Arrow 12"/>
          <p:cNvSpPr/>
          <p:nvPr/>
        </p:nvSpPr>
        <p:spPr>
          <a:xfrm flipH="1" flipV="1">
            <a:off x="4448569" y="4337709"/>
            <a:ext cx="809229" cy="15546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and Inside-Out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666603" y="2438400"/>
            <a:ext cx="3657997" cy="4038600"/>
            <a:chOff x="2666603" y="2209800"/>
            <a:chExt cx="3657997" cy="4038600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3657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rgbClr val="E41900"/>
                  </a:solidFill>
                </a:rPr>
                <a:t>PhD@a0</a:t>
              </a:r>
              <a:endParaRPr lang="en-US" sz="24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666603" y="3962400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first</a:t>
              </a:r>
              <a:endParaRPr lang="en-US" sz="2400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444868" y="39624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last</a:t>
              </a:r>
              <a:endParaRPr lang="en-US" sz="2400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Person</a:t>
              </a:r>
              <a:endParaRPr lang="en-US" sz="2400" dirty="0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PhD</a:t>
              </a:r>
              <a:endParaRPr lang="en-US" sz="2400" dirty="0"/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11066" y="51054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middle</a:t>
              </a:r>
              <a:endParaRPr lang="en-US" sz="2400" dirty="0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2742803" y="4419600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4495403" y="4419600"/>
              <a:ext cx="129680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459546" y="38862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2400" dirty="0" smtClean="0"/>
                <a:t>“</a:t>
              </a:r>
              <a:r>
                <a:rPr lang="en-US" altLang="ja-JP" sz="2400" dirty="0" smtClean="0"/>
                <a:t>Ross</a:t>
              </a:r>
              <a:r>
                <a:rPr lang="ja-JP" altLang="en-US" sz="2400" dirty="0" smtClean="0"/>
                <a:t>”</a:t>
              </a:r>
              <a:endParaRPr lang="en-US" sz="2400" dirty="0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5141119" y="38862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“Tate”</a:t>
              </a:r>
              <a:endParaRPr lang="en-US" sz="2400" dirty="0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885803" y="50292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‘E’</a:t>
              </a:r>
              <a:endParaRPr lang="en-US" sz="2400" dirty="0"/>
            </a:p>
          </p:txBody>
        </p:sp>
      </p:grp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743200" y="5867400"/>
            <a:ext cx="142648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 smtClean="0"/>
              <a:t>getName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495800" y="5867400"/>
            <a:ext cx="129680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/>
              <a:t>toString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29771" y="4566309"/>
            <a:ext cx="1828454" cy="1554632"/>
            <a:chOff x="6429771" y="4566309"/>
            <a:chExt cx="1828454" cy="1554632"/>
          </a:xfrm>
        </p:grpSpPr>
        <p:sp>
          <p:nvSpPr>
            <p:cNvPr id="26" name="Curved Right Arrow 25"/>
            <p:cNvSpPr/>
            <p:nvPr/>
          </p:nvSpPr>
          <p:spPr>
            <a:xfrm flipH="1" flipV="1">
              <a:off x="6429771" y="4566309"/>
              <a:ext cx="809229" cy="155463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15952" y="4953000"/>
              <a:ext cx="1042273" cy="543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baseline="-25000" dirty="0">
                  <a:solidFill>
                    <a:srgbClr val="800000"/>
                  </a:solidFill>
                </a:rPr>
                <a:t>super</a:t>
              </a:r>
              <a:endParaRPr lang="en-US" sz="4400" baseline="-25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7190" y="1695123"/>
            <a:ext cx="8465821" cy="5010478"/>
            <a:chOff x="762000" y="1675861"/>
            <a:chExt cx="7696200" cy="5105939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762000" y="1676399"/>
              <a:ext cx="7696200" cy="51054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762000" y="1675861"/>
              <a:ext cx="1772396" cy="523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Person (static)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34417" y="2308402"/>
            <a:ext cx="6360497" cy="4265916"/>
            <a:chOff x="762000" y="1676399"/>
            <a:chExt cx="7696200" cy="5105401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62000" y="1676399"/>
              <a:ext cx="7696200" cy="51054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6448736" y="1676399"/>
              <a:ext cx="2009464" cy="523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PhD (static)</a:t>
              </a:r>
              <a:endParaRPr lang="en-US" dirty="0"/>
            </a:p>
          </p:txBody>
        </p:sp>
      </p:grp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720743" y="3323926"/>
            <a:ext cx="705714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title</a:t>
            </a:r>
            <a:endParaRPr lang="en-US" sz="2400" dirty="0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426457" y="3323925"/>
            <a:ext cx="803143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“</a:t>
            </a:r>
            <a:r>
              <a:rPr lang="en-US" altLang="ja-JP" sz="2400" dirty="0" smtClean="0"/>
              <a:t>Dr.</a:t>
            </a:r>
            <a:r>
              <a:rPr lang="ja-JP" altLang="en-US" sz="2400" dirty="0" smtClean="0"/>
              <a:t>”</a:t>
            </a:r>
            <a:endParaRPr lang="en-US" sz="2400" dirty="0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09600" y="2819401"/>
            <a:ext cx="705714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sep</a:t>
            </a:r>
            <a:endParaRPr lang="en-US" sz="2400" dirty="0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315314" y="2819400"/>
            <a:ext cx="803143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‘ ‘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86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getName</a:t>
            </a:r>
            <a:r>
              <a:rPr lang="en-US" sz="2400" dirty="0" smtClean="0">
                <a:solidFill>
                  <a:srgbClr val="800000"/>
                </a:solidFill>
              </a:rPr>
              <a:t>(Person p)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(p is a PhD)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(p hates formality)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(p prefers anonymity)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33547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many of 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getName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Results in many overriding method implementations, each of which is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Local variable: variable declared in a method body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B.10–B.11   </a:t>
            </a:r>
            <a:r>
              <a:rPr lang="en-US" sz="2400" dirty="0" smtClean="0">
                <a:solidFill>
                  <a:srgbClr val="800000"/>
                </a:solidFill>
              </a:rPr>
              <a:t>slide 45</a:t>
            </a:r>
          </a:p>
          <a:p>
            <a:r>
              <a:rPr lang="en-US" sz="2400" dirty="0" smtClean="0"/>
              <a:t>Inside-out rule, bottom-up/overriding rule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/>
              <a:t>and consequences thereof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45</a:t>
            </a:r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 of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B.10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23-24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super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28, 33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Constructors in a subclass </a:t>
            </a:r>
            <a:r>
              <a:rPr lang="en-US" sz="2400" dirty="0" smtClean="0">
                <a:solidFill>
                  <a:srgbClr val="008000"/>
                </a:solidFill>
              </a:rPr>
              <a:t>C.9–C.10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24-29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First statement of a constructor body must be a call on another constructor —if not Java puts in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  </a:t>
            </a:r>
            <a:r>
              <a:rPr lang="en-US" sz="2400" dirty="0" smtClean="0">
                <a:solidFill>
                  <a:srgbClr val="008000"/>
                </a:solidFill>
              </a:rPr>
              <a:t>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4.2 Keep methods short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4.3 Use statement-comments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4.4 Use returns to simplify method 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4.6 Declare local variables close to first use …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3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</a:t>
            </a:r>
            <a:endParaRPr lang="fr-FR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a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declaration placement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4267200"/>
            <a:ext cx="22860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447800"/>
            <a:ext cx="7924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middle value of a, b, c (no ordering assumed)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static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middle(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a,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b,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 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(b &gt; c)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   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        b= c;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        c=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    // b &lt;= c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</a:t>
            </a:r>
            <a:r>
              <a:rPr lang="fr-FR" sz="2400" b="1" dirty="0" smtClean="0">
                <a:latin typeface="Times New Roman"/>
                <a:cs typeface="Times New Roman"/>
              </a:rPr>
              <a:t>if</a:t>
            </a:r>
            <a:r>
              <a:rPr lang="fr-FR" sz="2400" dirty="0" smtClean="0">
                <a:latin typeface="Times New Roman"/>
                <a:cs typeface="Times New Roman"/>
              </a:rPr>
              <a:t> (a &lt;= b)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   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    // a and c are both greater than b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is-IS" sz="2400" dirty="0" smtClean="0">
                <a:latin typeface="Times New Roman"/>
                <a:cs typeface="Times New Roman"/>
              </a:rPr>
              <a:t>    </a:t>
            </a:r>
            <a:r>
              <a:rPr lang="is-IS" sz="2400" b="1" dirty="0" smtClean="0">
                <a:latin typeface="Times New Roman"/>
                <a:cs typeface="Times New Roman"/>
              </a:rPr>
              <a:t>return</a:t>
            </a:r>
            <a:r>
              <a:rPr lang="is-IS" sz="2400" dirty="0" smtClean="0">
                <a:latin typeface="Times New Roman"/>
                <a:cs typeface="Times New Roman"/>
              </a:rPr>
              <a:t> Math.min(a, c);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is-I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>
                <a:latin typeface="Times New Roman"/>
                <a:cs typeface="Times New Roman"/>
              </a:rPr>
              <a:t>“</a:t>
            </a:r>
            <a:r>
              <a:rPr lang="en-US" altLang="ja-JP" sz="2400" dirty="0" smtClean="0">
                <a:latin typeface="Times New Roman"/>
                <a:cs typeface="Times New Roman"/>
              </a:rPr>
              <a:t>Turing</a:t>
            </a:r>
            <a:r>
              <a:rPr lang="ja-JP" altLang="en-US" sz="2400" dirty="0" smtClean="0">
                <a:latin typeface="Times New Roman"/>
                <a:cs typeface="Times New Roman"/>
              </a:rPr>
              <a:t>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648200" y="17526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/>
              <a:t>turing</a:t>
            </a:r>
            <a:endParaRPr lang="en-US" dirty="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Person@20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turing.toString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B008C"/>
                </a:solidFill>
              </a:rPr>
              <a:t>Overriding </a:t>
            </a:r>
            <a:r>
              <a:rPr lang="en-US" b="1" dirty="0" smtClean="0">
                <a:solidFill>
                  <a:srgbClr val="8B008C"/>
                </a:solidFill>
              </a:rPr>
              <a:t>rule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which 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 = h; min = m; assert …; 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= m /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min = m %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2578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15656</TotalTime>
  <Words>1110</Words>
  <Application>Microsoft Office PowerPoint</Application>
  <PresentationFormat>On-screen Show (4:3)</PresentationFormat>
  <Paragraphs>276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CS/ENGRD 2110 Spring 2016</vt:lpstr>
      <vt:lpstr>References to text and JavaSummary.pptx</vt:lpstr>
      <vt:lpstr>Homework</vt:lpstr>
      <vt:lpstr>Local variables</vt:lpstr>
      <vt:lpstr>Scope of local variables</vt:lpstr>
      <vt:lpstr>Principle: declaration placement</vt:lpstr>
      <vt:lpstr>Assertions promote understanding</vt:lpstr>
      <vt:lpstr>Bottom-up/overriding rule</vt:lpstr>
      <vt:lpstr>Calling a constructor from a constructor</vt:lpstr>
      <vt:lpstr>Calling a constructor from a constructor</vt:lpstr>
      <vt:lpstr>Inside-out rule</vt:lpstr>
      <vt:lpstr>Constructing with a Superclass</vt:lpstr>
      <vt:lpstr>About super</vt:lpstr>
      <vt:lpstr>Bottom-Up and Inside-Out</vt:lpstr>
      <vt:lpstr>Without OO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Ross Tate</cp:lastModifiedBy>
  <cp:revision>450</cp:revision>
  <cp:lastPrinted>2014-09-09T01:01:04Z</cp:lastPrinted>
  <dcterms:created xsi:type="dcterms:W3CDTF">2006-08-16T00:00:00Z</dcterms:created>
  <dcterms:modified xsi:type="dcterms:W3CDTF">2016-02-11T14:40:59Z</dcterms:modified>
</cp:coreProperties>
</file>