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485A934D-C8AB-4DC7-8C6F-FD8D1DAF24D0}">
  <a:tblStyle styleId="{485A934D-C8AB-4DC7-8C6F-FD8D1DAF24D0}" styleName="Table_0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581B9B5A-7CB3-46D6-954E-CC417E6A6437}" styleName="Table_1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22" Type="http://schemas.openxmlformats.org/officeDocument/2006/relationships/slide" Target="slides/slide17.xml"/><Relationship Id="rId13" Type="http://schemas.openxmlformats.org/officeDocument/2006/relationships/slide" Target="slides/slide8.xml"/><Relationship Id="rId1" Type="http://schemas.openxmlformats.org/officeDocument/2006/relationships/theme" Target="theme/theme2.xml"/><Relationship Id="rId23" Type="http://schemas.openxmlformats.org/officeDocument/2006/relationships/slide" Target="slides/slide18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24" Type="http://schemas.openxmlformats.org/officeDocument/2006/relationships/slide" Target="slides/slide19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contains and remove: O(n) due to possible poor hash function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contains and remove: O(n) due to possible poor lhash function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400"/>
              <a:t>Hash function should be O(1) to reap the benefits of hashing</a:t>
            </a: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 sz="1400"/>
              <a:t>This is where the magic is to get our O(n) operations down to amortized O(1)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Give a high-high-level of both approaches here.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7" name="Shape 3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1" name="Shape 3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Explain the Big O definition and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explain that this is why constants don’t matter.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 * g(n) is our upper bound and we can set c to be any real valued number.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Note: We don’t say f(n) = O(g(n)) because it is not an equality.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Yes merge sort is O(n^3) technically, but when big O is used, it usually means it is the tightest bound.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For all of the vocab words, go over an example,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Adding two numbers - O(1)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binary search - O(log n)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linear search - O(n)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selection sort - O(n^2)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cxnSp>
        <p:nvCxnSpPr>
          <p:cNvPr id="12" name="Shape 12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cap="flat" w="571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" name="Shape 13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cap="flat" w="571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" name="Shape 1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18" name="Shape 18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w="50800">
            <a:solidFill>
              <a:srgbClr val="DA000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" name="Shape 1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w="50800">
            <a:solidFill>
              <a:srgbClr val="DA000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" name="Shape 2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28" name="Shape 28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w="508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" name="Shape 2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  <p:cxnSp>
        <p:nvCxnSpPr>
          <p:cNvPr id="32" name="Shape 32"/>
          <p:cNvCxnSpPr/>
          <p:nvPr/>
        </p:nvCxnSpPr>
        <p:spPr>
          <a:xfrm>
            <a:off x="457200" y="4317760"/>
            <a:ext cx="8229600" cy="0"/>
          </a:xfrm>
          <a:prstGeom prst="straightConnector1">
            <a:avLst/>
          </a:prstGeom>
          <a:noFill/>
          <a:ln cap="flat" w="508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" name="Shape 3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57200" y="113139"/>
            <a:ext cx="8229600" cy="0"/>
          </a:xfrm>
          <a:prstGeom prst="straightConnector1">
            <a:avLst/>
          </a:prstGeom>
          <a:noFill/>
          <a:ln cap="flat" w="508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" name="Shape 3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cap="flat" w="508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1.png"/><Relationship Id="rId3" Type="http://schemas.openxmlformats.org/officeDocument/2006/relationships/image" Target="../media/image00.png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/>
              <a:t>Recitation 10</a:t>
            </a:r>
          </a:p>
        </p:txBody>
      </p:sp>
      <p:sp>
        <p:nvSpPr>
          <p:cNvPr id="39" name="Shape 39"/>
          <p:cNvSpPr txBox="1"/>
          <p:nvPr>
            <p:ph idx="1" type="subTitle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Prelim Review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Binary heap</a:t>
            </a:r>
          </a:p>
        </p:txBody>
      </p:sp>
      <p:sp>
        <p:nvSpPr>
          <p:cNvPr id="125" name="Shape 125"/>
          <p:cNvSpPr/>
          <p:nvPr/>
        </p:nvSpPr>
        <p:spPr>
          <a:xfrm>
            <a:off x="1437625" y="176280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26" name="Shape 126"/>
          <p:cNvSpPr/>
          <p:nvPr/>
        </p:nvSpPr>
        <p:spPr>
          <a:xfrm>
            <a:off x="866125" y="264435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127" name="Shape 127"/>
          <p:cNvSpPr/>
          <p:nvPr/>
        </p:nvSpPr>
        <p:spPr>
          <a:xfrm>
            <a:off x="2009125" y="264435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99</a:t>
            </a:r>
          </a:p>
        </p:txBody>
      </p:sp>
      <p:sp>
        <p:nvSpPr>
          <p:cNvPr id="128" name="Shape 128"/>
          <p:cNvSpPr/>
          <p:nvPr/>
        </p:nvSpPr>
        <p:spPr>
          <a:xfrm>
            <a:off x="294625" y="363430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4</a:t>
            </a:r>
          </a:p>
        </p:txBody>
      </p:sp>
      <p:sp>
        <p:nvSpPr>
          <p:cNvPr id="129" name="Shape 129"/>
          <p:cNvSpPr/>
          <p:nvPr/>
        </p:nvSpPr>
        <p:spPr>
          <a:xfrm>
            <a:off x="1437625" y="363430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3</a:t>
            </a:r>
          </a:p>
        </p:txBody>
      </p:sp>
      <p:cxnSp>
        <p:nvCxnSpPr>
          <p:cNvPr id="130" name="Shape 130"/>
          <p:cNvCxnSpPr>
            <a:stCxn id="125" idx="2"/>
            <a:endCxn id="126" idx="0"/>
          </p:cNvCxnSpPr>
          <p:nvPr/>
        </p:nvCxnSpPr>
        <p:spPr>
          <a:xfrm flipH="1">
            <a:off x="1151875" y="2334300"/>
            <a:ext cx="571500" cy="3099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31" name="Shape 131"/>
          <p:cNvCxnSpPr>
            <a:stCxn id="125" idx="2"/>
            <a:endCxn id="127" idx="0"/>
          </p:cNvCxnSpPr>
          <p:nvPr/>
        </p:nvCxnSpPr>
        <p:spPr>
          <a:xfrm>
            <a:off x="1723375" y="2334300"/>
            <a:ext cx="571500" cy="3099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32" name="Shape 132"/>
          <p:cNvCxnSpPr>
            <a:stCxn id="126" idx="2"/>
            <a:endCxn id="128" idx="0"/>
          </p:cNvCxnSpPr>
          <p:nvPr/>
        </p:nvCxnSpPr>
        <p:spPr>
          <a:xfrm flipH="1">
            <a:off x="580375" y="3215850"/>
            <a:ext cx="571500" cy="4185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33" name="Shape 133"/>
          <p:cNvCxnSpPr>
            <a:stCxn id="126" idx="2"/>
            <a:endCxn id="129" idx="0"/>
          </p:cNvCxnSpPr>
          <p:nvPr/>
        </p:nvCxnSpPr>
        <p:spPr>
          <a:xfrm>
            <a:off x="1151875" y="3215850"/>
            <a:ext cx="571499" cy="4185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34" name="Shape 134"/>
          <p:cNvSpPr txBox="1"/>
          <p:nvPr/>
        </p:nvSpPr>
        <p:spPr>
          <a:xfrm>
            <a:off x="757725" y="1309550"/>
            <a:ext cx="1901699" cy="374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" sz="1800"/>
              <a:t>min heap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3074450" y="1309550"/>
            <a:ext cx="5755499" cy="3512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b="1" sz="2200">
              <a:solidFill>
                <a:srgbClr val="1155C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000"/>
              <a:t>How do we insert element 0 into the min heap?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000"/>
              <a:t>After we remove the root node, what is the resulting heap?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indent="0" lvl="0" marL="0" rtl="0">
              <a:spcBef>
                <a:spcPts val="0"/>
              </a:spcBef>
              <a:buNone/>
            </a:pPr>
            <a:r>
              <a:rPr lang="en" sz="2000"/>
              <a:t>	How are heaps usually </a:t>
            </a:r>
          </a:p>
          <a:p>
            <a:pPr indent="457200" lvl="0" marL="0" rtl="0">
              <a:spcBef>
                <a:spcPts val="0"/>
              </a:spcBef>
              <a:buNone/>
            </a:pPr>
            <a:r>
              <a:rPr lang="en" sz="2000"/>
              <a:t>represented? If we want the right </a:t>
            </a:r>
          </a:p>
          <a:p>
            <a:pPr indent="457200" lvl="0" marL="0" rtl="0">
              <a:spcBef>
                <a:spcPts val="0"/>
              </a:spcBef>
              <a:buNone/>
            </a:pPr>
            <a:r>
              <a:rPr lang="en" sz="2000"/>
              <a:t>child of index i, how do we access it?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ctrTitle"/>
          </p:nvPr>
        </p:nvSpPr>
        <p:spPr>
          <a:xfrm>
            <a:off x="457200" y="2159857"/>
            <a:ext cx="8229600" cy="823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4800"/>
              <a:t>Hashing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Hashing</a:t>
            </a:r>
          </a:p>
        </p:txBody>
      </p:sp>
      <p:sp>
        <p:nvSpPr>
          <p:cNvPr id="146" name="Shape 146"/>
          <p:cNvSpPr/>
          <p:nvPr/>
        </p:nvSpPr>
        <p:spPr>
          <a:xfrm>
            <a:off x="4492412" y="2029464"/>
            <a:ext cx="263999" cy="281999"/>
          </a:xfrm>
          <a:prstGeom prst="flowChartSummingJunction">
            <a:avLst/>
          </a:prstGeom>
          <a:solidFill>
            <a:srgbClr val="FFFFFF"/>
          </a:solidFill>
          <a:ln cap="flat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47" name="Shape 147"/>
          <p:cNvGrpSpPr/>
          <p:nvPr/>
        </p:nvGrpSpPr>
        <p:grpSpPr>
          <a:xfrm>
            <a:off x="457199" y="1912556"/>
            <a:ext cx="4543119" cy="734594"/>
            <a:chOff x="1121625" y="3901700"/>
            <a:chExt cx="6825600" cy="953399"/>
          </a:xfrm>
        </p:grpSpPr>
        <p:sp>
          <p:nvSpPr>
            <p:cNvPr id="148" name="Shape 148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</a:t>
              </a:r>
            </a:p>
          </p:txBody>
        </p:sp>
        <p:sp>
          <p:nvSpPr>
            <p:cNvPr id="149" name="Shape 149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</a:p>
          </p:txBody>
        </p:sp>
        <p:sp>
          <p:nvSpPr>
            <p:cNvPr id="151" name="Shape 151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latin typeface="Courier New"/>
                  <a:ea typeface="Courier New"/>
                  <a:cs typeface="Courier New"/>
                  <a:sym typeface="Courier New"/>
                </a:rPr>
                <a:t>CA</a:t>
              </a:r>
            </a:p>
          </p:txBody>
        </p:sp>
        <p:sp>
          <p:nvSpPr>
            <p:cNvPr id="152" name="Shape 152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154" name="Shape 154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155" name="Shape 155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156" name="Shape 156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157" name="Shape 157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158" name="Shape 158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  <p:sp>
          <p:nvSpPr>
            <p:cNvPr id="159" name="Shape 159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160" name="Shape 160"/>
          <p:cNvSpPr txBox="1"/>
          <p:nvPr/>
        </p:nvSpPr>
        <p:spPr>
          <a:xfrm>
            <a:off x="1015900" y="1238875"/>
            <a:ext cx="3425699" cy="31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18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HashSet&lt;String&gt;</a:t>
            </a:r>
          </a:p>
        </p:txBody>
      </p:sp>
      <p:graphicFrame>
        <p:nvGraphicFramePr>
          <p:cNvPr id="161" name="Shape 161"/>
          <p:cNvGraphicFramePr/>
          <p:nvPr/>
        </p:nvGraphicFramePr>
        <p:xfrm>
          <a:off x="782725" y="27906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{485A934D-C8AB-4DC7-8C6F-FD8D1DAF24D0}</a:tableStyleId>
              </a:tblPr>
              <a:tblGrid>
                <a:gridCol w="1297350"/>
                <a:gridCol w="1297350"/>
                <a:gridCol w="1297350"/>
              </a:tblGrid>
              <a:tr h="3287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Method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Expected Runtime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Worst Case</a:t>
                      </a:r>
                    </a:p>
                  </a:txBody>
                  <a:tcPr marT="91425" marB="91425" marR="91425" marL="91425"/>
                </a:tc>
              </a:tr>
              <a:tr h="319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O(1)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O(n)</a:t>
                      </a:r>
                    </a:p>
                  </a:txBody>
                  <a:tcPr marT="91425" marB="91425" marR="91425" marL="91425"/>
                </a:tc>
              </a:tr>
              <a:tr h="319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contains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O(1)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O(n)</a:t>
                      </a:r>
                    </a:p>
                  </a:txBody>
                  <a:tcPr marT="91425" marB="91425" marR="91425" marL="91425"/>
                </a:tc>
              </a:tr>
              <a:tr h="319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remove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O(1)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O(n)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62" name="Shape 162"/>
          <p:cNvSpPr txBox="1"/>
          <p:nvPr/>
        </p:nvSpPr>
        <p:spPr>
          <a:xfrm>
            <a:off x="5191425" y="1162675"/>
            <a:ext cx="3425699" cy="3904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load factor, for open addressing: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    </a:t>
            </a:r>
            <a:r>
              <a:rPr lang="en">
                <a:solidFill>
                  <a:schemeClr val="accent2"/>
                </a:solidFill>
              </a:rPr>
              <a:t>  number of non-null entries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   ----------------------------------------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               size of array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load factor, for chaining: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</a:t>
            </a:r>
            <a:r>
              <a:rPr lang="en">
                <a:solidFill>
                  <a:srgbClr val="3C78D8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          size of set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rgbClr val="4A86E8"/>
                </a:solidFill>
              </a:rPr>
              <a:t>   ----------------------------------------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4A86E8"/>
                </a:solidFill>
              </a:rPr>
              <a:t>               size of array</a:t>
            </a:r>
            <a:r>
              <a:rPr lang="en">
                <a:solidFill>
                  <a:srgbClr val="3C78D8"/>
                </a:solidFill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3C78D8"/>
              </a:solidFill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If load factor becomes &gt; 1/2, create an array twice the size and rehash every element of the set into it, use new array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Hashing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5435825" y="16972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to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5435825" y="21019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be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5435825" y="25066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or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5435825" y="29113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not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5435825" y="33160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that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5435825" y="37207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is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5016275" y="1238875"/>
            <a:ext cx="3425699" cy="31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18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HashMap&lt;String,Integer&gt;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6729125" y="1697225"/>
            <a:ext cx="1293300" cy="24282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6" name="Shape 176"/>
          <p:cNvSpPr txBox="1"/>
          <p:nvPr/>
        </p:nvSpPr>
        <p:spPr>
          <a:xfrm>
            <a:off x="6729125" y="16972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6729125" y="21019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6729125" y="25066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6729125" y="29113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6729125" y="33160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6729125" y="37207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5435825" y="41254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the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6729125" y="41254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6729125" y="45301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5435825" y="4530125"/>
            <a:ext cx="1293300" cy="404700"/>
          </a:xfrm>
          <a:prstGeom prst="rect">
            <a:avLst/>
          </a:prstGeom>
          <a:noFill/>
          <a:ln cap="flat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question</a:t>
            </a:r>
          </a:p>
        </p:txBody>
      </p:sp>
      <p:sp>
        <p:nvSpPr>
          <p:cNvPr id="186" name="Shape 186"/>
          <p:cNvSpPr/>
          <p:nvPr/>
        </p:nvSpPr>
        <p:spPr>
          <a:xfrm>
            <a:off x="4492412" y="2029464"/>
            <a:ext cx="263999" cy="281999"/>
          </a:xfrm>
          <a:prstGeom prst="flowChartSummingJunction">
            <a:avLst/>
          </a:prstGeom>
          <a:solidFill>
            <a:srgbClr val="FFFFFF"/>
          </a:solidFill>
          <a:ln cap="flat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87" name="Shape 187"/>
          <p:cNvGrpSpPr/>
          <p:nvPr/>
        </p:nvGrpSpPr>
        <p:grpSpPr>
          <a:xfrm>
            <a:off x="457199" y="1912556"/>
            <a:ext cx="4543119" cy="734594"/>
            <a:chOff x="1121625" y="3901700"/>
            <a:chExt cx="6825600" cy="953399"/>
          </a:xfrm>
        </p:grpSpPr>
        <p:sp>
          <p:nvSpPr>
            <p:cNvPr id="188" name="Shape 188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</a:t>
              </a:r>
            </a:p>
          </p:txBody>
        </p:sp>
        <p:sp>
          <p:nvSpPr>
            <p:cNvPr id="189" name="Shape 189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90" name="Shape 190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latin typeface="Courier New"/>
                  <a:ea typeface="Courier New"/>
                  <a:cs typeface="Courier New"/>
                  <a:sym typeface="Courier New"/>
                </a:rPr>
                <a:t>CA</a:t>
              </a:r>
            </a:p>
          </p:txBody>
        </p:sp>
        <p:sp>
          <p:nvSpPr>
            <p:cNvPr id="192" name="Shape 192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194" name="Shape 194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195" name="Shape 195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196" name="Shape 196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197" name="Shape 197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198" name="Shape 198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  <p:sp>
          <p:nvSpPr>
            <p:cNvPr id="199" name="Shape 199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200" name="Shape 200"/>
          <p:cNvSpPr txBox="1"/>
          <p:nvPr/>
        </p:nvSpPr>
        <p:spPr>
          <a:xfrm>
            <a:off x="1015900" y="1238875"/>
            <a:ext cx="3425699" cy="31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18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HashSet&lt;String&gt;</a:t>
            </a:r>
          </a:p>
        </p:txBody>
      </p:sp>
      <p:graphicFrame>
        <p:nvGraphicFramePr>
          <p:cNvPr id="201" name="Shape 201"/>
          <p:cNvGraphicFramePr/>
          <p:nvPr/>
        </p:nvGraphicFramePr>
        <p:xfrm>
          <a:off x="782725" y="27906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{581B9B5A-7CB3-46D6-954E-CC417E6A6437}</a:tableStyleId>
              </a:tblPr>
              <a:tblGrid>
                <a:gridCol w="1297350"/>
                <a:gridCol w="1297350"/>
                <a:gridCol w="1297350"/>
              </a:tblGrid>
              <a:tr h="3287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Method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Expected Runtime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Worst Case</a:t>
                      </a:r>
                    </a:p>
                  </a:txBody>
                  <a:tcPr marT="91425" marB="91425" marR="91425" marL="91425"/>
                </a:tc>
              </a:tr>
              <a:tr h="319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O(1)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O(n)</a:t>
                      </a:r>
                    </a:p>
                  </a:txBody>
                  <a:tcPr marT="91425" marB="91425" marR="91425" marL="91425"/>
                </a:tc>
              </a:tr>
              <a:tr h="319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contains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O(1)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O(n)</a:t>
                      </a:r>
                    </a:p>
                  </a:txBody>
                  <a:tcPr marT="91425" marB="91425" marR="91425" marL="91425"/>
                </a:tc>
              </a:tr>
              <a:tr h="319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remove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O(1)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i="1" lang="en" sz="1800"/>
                        <a:t>O(n)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Review: Hashing</a:t>
            </a:r>
          </a:p>
        </p:txBody>
      </p:sp>
      <p:sp>
        <p:nvSpPr>
          <p:cNvPr id="207" name="Shape 207"/>
          <p:cNvSpPr/>
          <p:nvPr/>
        </p:nvSpPr>
        <p:spPr>
          <a:xfrm>
            <a:off x="2131025" y="2227150"/>
            <a:ext cx="2010900" cy="7691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Hash Function</a:t>
            </a:r>
          </a:p>
        </p:txBody>
      </p:sp>
      <p:sp>
        <p:nvSpPr>
          <p:cNvPr id="208" name="Shape 208"/>
          <p:cNvSpPr/>
          <p:nvPr/>
        </p:nvSpPr>
        <p:spPr>
          <a:xfrm>
            <a:off x="284950" y="2387500"/>
            <a:ext cx="1593000" cy="4484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value</a:t>
            </a:r>
          </a:p>
        </p:txBody>
      </p:sp>
      <p:cxnSp>
        <p:nvCxnSpPr>
          <p:cNvPr id="209" name="Shape 209"/>
          <p:cNvCxnSpPr>
            <a:stCxn id="208" idx="6"/>
            <a:endCxn id="207" idx="2"/>
          </p:cNvCxnSpPr>
          <p:nvPr/>
        </p:nvCxnSpPr>
        <p:spPr>
          <a:xfrm>
            <a:off x="1877950" y="2611749"/>
            <a:ext cx="2532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10" name="Shape 210"/>
          <p:cNvCxnSpPr>
            <a:stCxn id="207" idx="6"/>
            <a:endCxn id="211" idx="2"/>
          </p:cNvCxnSpPr>
          <p:nvPr/>
        </p:nvCxnSpPr>
        <p:spPr>
          <a:xfrm>
            <a:off x="4141925" y="2611749"/>
            <a:ext cx="253200" cy="72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11" name="Shape 211"/>
          <p:cNvSpPr/>
          <p:nvPr/>
        </p:nvSpPr>
        <p:spPr>
          <a:xfrm>
            <a:off x="4395025" y="2394650"/>
            <a:ext cx="1096500" cy="4484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int</a:t>
            </a:r>
          </a:p>
        </p:txBody>
      </p:sp>
      <p:sp>
        <p:nvSpPr>
          <p:cNvPr id="212" name="Shape 212"/>
          <p:cNvSpPr/>
          <p:nvPr/>
        </p:nvSpPr>
        <p:spPr>
          <a:xfrm>
            <a:off x="4775124" y="2611750"/>
            <a:ext cx="1096523" cy="1201750"/>
          </a:xfrm>
          <a:custGeom>
            <a:pathLst>
              <a:path extrusionOk="0" h="48070" w="59691">
                <a:moveTo>
                  <a:pt x="38777" y="0"/>
                </a:moveTo>
                <a:cubicBezTo>
                  <a:pt x="41233" y="534"/>
                  <a:pt x="50046" y="1334"/>
                  <a:pt x="53518" y="3204"/>
                </a:cubicBezTo>
                <a:cubicBezTo>
                  <a:pt x="56989" y="5073"/>
                  <a:pt x="59340" y="8118"/>
                  <a:pt x="59607" y="11216"/>
                </a:cubicBezTo>
                <a:cubicBezTo>
                  <a:pt x="59874" y="14314"/>
                  <a:pt x="59766" y="18854"/>
                  <a:pt x="55120" y="21792"/>
                </a:cubicBezTo>
                <a:cubicBezTo>
                  <a:pt x="50473" y="24729"/>
                  <a:pt x="40111" y="26385"/>
                  <a:pt x="31726" y="28842"/>
                </a:cubicBezTo>
                <a:cubicBezTo>
                  <a:pt x="23340" y="31298"/>
                  <a:pt x="10094" y="33328"/>
                  <a:pt x="4807" y="36533"/>
                </a:cubicBezTo>
                <a:cubicBezTo>
                  <a:pt x="-480" y="39737"/>
                  <a:pt x="801" y="46147"/>
                  <a:pt x="0" y="48070"/>
                </a:cubicBezTo>
              </a:path>
            </a:pathLst>
          </a:cu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sp>
      <p:cxnSp>
        <p:nvCxnSpPr>
          <p:cNvPr id="213" name="Shape 213"/>
          <p:cNvCxnSpPr/>
          <p:nvPr/>
        </p:nvCxnSpPr>
        <p:spPr>
          <a:xfrm>
            <a:off x="4775124" y="3813500"/>
            <a:ext cx="4500" cy="187199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grpSp>
        <p:nvGrpSpPr>
          <p:cNvPr id="214" name="Shape 214"/>
          <p:cNvGrpSpPr/>
          <p:nvPr/>
        </p:nvGrpSpPr>
        <p:grpSpPr>
          <a:xfrm>
            <a:off x="873275" y="3976725"/>
            <a:ext cx="6825600" cy="953399"/>
            <a:chOff x="1121625" y="3901700"/>
            <a:chExt cx="6825600" cy="953399"/>
          </a:xfrm>
        </p:grpSpPr>
        <p:sp>
          <p:nvSpPr>
            <p:cNvPr id="215" name="Shape 215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6" name="Shape 216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7" name="Shape 217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8" name="Shape 218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9" name="Shape 219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222" name="Shape 222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223" name="Shape 223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224" name="Shape 224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225" name="Shape 225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226" name="Shape 226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</p:grpSp>
      <p:sp>
        <p:nvSpPr>
          <p:cNvPr id="227" name="Shape 227"/>
          <p:cNvSpPr txBox="1"/>
          <p:nvPr/>
        </p:nvSpPr>
        <p:spPr>
          <a:xfrm>
            <a:off x="375600" y="4053925"/>
            <a:ext cx="453299" cy="480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0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457200" y="1320412"/>
            <a:ext cx="6515700" cy="817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/>
              <a:t>Idea: finding an element in an array takes constant time when you know which index it is stored in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/>
        </p:nvSpPr>
        <p:spPr>
          <a:xfrm>
            <a:off x="5636050" y="3972624"/>
            <a:ext cx="487200" cy="528300"/>
          </a:xfrm>
          <a:prstGeom prst="curvedRightArrow">
            <a:avLst>
              <a:gd fmla="val 25000" name="adj1"/>
              <a:gd fmla="val 57426" name="adj2"/>
              <a:gd fmla="val 25000" name="adj3"/>
            </a:avLst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5636050" y="3641358"/>
            <a:ext cx="556199" cy="528300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5" name="Shape 235"/>
          <p:cNvSpPr txBox="1"/>
          <p:nvPr>
            <p:ph type="title"/>
          </p:nvPr>
        </p:nvSpPr>
        <p:spPr>
          <a:xfrm>
            <a:off x="457200" y="205975"/>
            <a:ext cx="85761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Collision resolution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624900" y="1300825"/>
            <a:ext cx="6866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/>
              <a:t>Two ways of handling collisions: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200"/>
              <a:t>Chaining                                 2.  Open Addressing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200"/>
          </a:p>
        </p:txBody>
      </p:sp>
      <p:sp>
        <p:nvSpPr>
          <p:cNvPr id="237" name="Shape 237"/>
          <p:cNvSpPr/>
          <p:nvPr/>
        </p:nvSpPr>
        <p:spPr>
          <a:xfrm>
            <a:off x="662125" y="2844325"/>
            <a:ext cx="389400" cy="331199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8" name="Shape 238"/>
          <p:cNvSpPr/>
          <p:nvPr/>
        </p:nvSpPr>
        <p:spPr>
          <a:xfrm>
            <a:off x="662125" y="3175682"/>
            <a:ext cx="389400" cy="331199"/>
          </a:xfrm>
          <a:prstGeom prst="rect">
            <a:avLst/>
          </a:prstGeom>
          <a:solidFill>
            <a:srgbClr val="FFFFF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/>
          <p:nvPr/>
        </p:nvSpPr>
        <p:spPr>
          <a:xfrm>
            <a:off x="662125" y="3506977"/>
            <a:ext cx="389400" cy="331199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sp>
        <p:nvSpPr>
          <p:cNvPr id="240" name="Shape 240"/>
          <p:cNvSpPr/>
          <p:nvPr/>
        </p:nvSpPr>
        <p:spPr>
          <a:xfrm>
            <a:off x="662125" y="4169630"/>
            <a:ext cx="389400" cy="331199"/>
          </a:xfrm>
          <a:prstGeom prst="rect">
            <a:avLst/>
          </a:prstGeom>
          <a:solidFill>
            <a:srgbClr val="FFFFF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sp>
        <p:nvSpPr>
          <p:cNvPr id="241" name="Shape 241"/>
          <p:cNvSpPr/>
          <p:nvPr/>
        </p:nvSpPr>
        <p:spPr>
          <a:xfrm>
            <a:off x="1496112" y="2844325"/>
            <a:ext cx="512700" cy="3311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42" name="Shape 242"/>
          <p:cNvCxnSpPr>
            <a:stCxn id="237" idx="3"/>
            <a:endCxn id="241" idx="2"/>
          </p:cNvCxnSpPr>
          <p:nvPr/>
        </p:nvCxnSpPr>
        <p:spPr>
          <a:xfrm>
            <a:off x="1051525" y="3009924"/>
            <a:ext cx="4446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43" name="Shape 243"/>
          <p:cNvSpPr/>
          <p:nvPr/>
        </p:nvSpPr>
        <p:spPr>
          <a:xfrm>
            <a:off x="662125" y="3838272"/>
            <a:ext cx="389400" cy="331199"/>
          </a:xfrm>
          <a:prstGeom prst="rect">
            <a:avLst/>
          </a:prstGeom>
          <a:solidFill>
            <a:srgbClr val="FFFFF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sp>
        <p:nvSpPr>
          <p:cNvPr id="244" name="Shape 244"/>
          <p:cNvSpPr/>
          <p:nvPr/>
        </p:nvSpPr>
        <p:spPr>
          <a:xfrm>
            <a:off x="1496112" y="3506977"/>
            <a:ext cx="512700" cy="3311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5" name="Shape 245"/>
          <p:cNvSpPr/>
          <p:nvPr/>
        </p:nvSpPr>
        <p:spPr>
          <a:xfrm>
            <a:off x="2453319" y="3506977"/>
            <a:ext cx="512700" cy="3311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6" name="Shape 246"/>
          <p:cNvSpPr/>
          <p:nvPr/>
        </p:nvSpPr>
        <p:spPr>
          <a:xfrm>
            <a:off x="3410526" y="3506977"/>
            <a:ext cx="512700" cy="3311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47" name="Shape 247"/>
          <p:cNvCxnSpPr/>
          <p:nvPr/>
        </p:nvCxnSpPr>
        <p:spPr>
          <a:xfrm>
            <a:off x="1051603" y="3672625"/>
            <a:ext cx="4446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48" name="Shape 248"/>
          <p:cNvCxnSpPr>
            <a:stCxn id="244" idx="6"/>
            <a:endCxn id="245" idx="2"/>
          </p:cNvCxnSpPr>
          <p:nvPr/>
        </p:nvCxnSpPr>
        <p:spPr>
          <a:xfrm>
            <a:off x="2008812" y="3672577"/>
            <a:ext cx="4446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49" name="Shape 249"/>
          <p:cNvCxnSpPr>
            <a:stCxn id="245" idx="6"/>
            <a:endCxn id="246" idx="2"/>
          </p:cNvCxnSpPr>
          <p:nvPr/>
        </p:nvCxnSpPr>
        <p:spPr>
          <a:xfrm>
            <a:off x="2966019" y="3672577"/>
            <a:ext cx="4446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50" name="Shape 250"/>
          <p:cNvSpPr/>
          <p:nvPr/>
        </p:nvSpPr>
        <p:spPr>
          <a:xfrm>
            <a:off x="6192317" y="2844325"/>
            <a:ext cx="487200" cy="331199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6192317" y="3175653"/>
            <a:ext cx="487200" cy="331199"/>
          </a:xfrm>
          <a:prstGeom prst="rect">
            <a:avLst/>
          </a:prstGeom>
          <a:solidFill>
            <a:srgbClr val="FFFFF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6192317" y="3506918"/>
            <a:ext cx="487200" cy="331199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sp>
        <p:nvSpPr>
          <p:cNvPr id="253" name="Shape 253"/>
          <p:cNvSpPr/>
          <p:nvPr/>
        </p:nvSpPr>
        <p:spPr>
          <a:xfrm>
            <a:off x="6192317" y="4169512"/>
            <a:ext cx="487200" cy="331199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sp>
        <p:nvSpPr>
          <p:cNvPr id="254" name="Shape 254"/>
          <p:cNvSpPr/>
          <p:nvPr/>
        </p:nvSpPr>
        <p:spPr>
          <a:xfrm>
            <a:off x="6192317" y="3838184"/>
            <a:ext cx="487200" cy="331199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i="1" lang="en" sz="3200"/>
              <a:t>Load factor: </a:t>
            </a:r>
            <a:r>
              <a:rPr lang="en" sz="32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sz="3200"/>
              <a:t>’s saturation</a:t>
            </a:r>
          </a:p>
        </p:txBody>
      </p:sp>
      <p:sp>
        <p:nvSpPr>
          <p:cNvPr id="260" name="Shape 260"/>
          <p:cNvSpPr/>
          <p:nvPr/>
        </p:nvSpPr>
        <p:spPr>
          <a:xfrm>
            <a:off x="2359512" y="2227137"/>
            <a:ext cx="2010900" cy="7691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Hash Function</a:t>
            </a:r>
          </a:p>
        </p:txBody>
      </p:sp>
      <p:sp>
        <p:nvSpPr>
          <p:cNvPr id="261" name="Shape 261"/>
          <p:cNvSpPr/>
          <p:nvPr/>
        </p:nvSpPr>
        <p:spPr>
          <a:xfrm>
            <a:off x="525400" y="2387500"/>
            <a:ext cx="1437600" cy="4484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MA</a:t>
            </a:r>
          </a:p>
        </p:txBody>
      </p:sp>
      <p:cxnSp>
        <p:nvCxnSpPr>
          <p:cNvPr id="262" name="Shape 262"/>
          <p:cNvCxnSpPr>
            <a:stCxn id="261" idx="6"/>
            <a:endCxn id="260" idx="2"/>
          </p:cNvCxnSpPr>
          <p:nvPr/>
        </p:nvCxnSpPr>
        <p:spPr>
          <a:xfrm>
            <a:off x="1963000" y="2611749"/>
            <a:ext cx="3966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63" name="Shape 263"/>
          <p:cNvCxnSpPr>
            <a:stCxn id="260" idx="6"/>
            <a:endCxn id="264" idx="2"/>
          </p:cNvCxnSpPr>
          <p:nvPr/>
        </p:nvCxnSpPr>
        <p:spPr>
          <a:xfrm>
            <a:off x="4370412" y="2611737"/>
            <a:ext cx="396600" cy="72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64" name="Shape 264"/>
          <p:cNvSpPr/>
          <p:nvPr/>
        </p:nvSpPr>
        <p:spPr>
          <a:xfrm>
            <a:off x="4766950" y="2394650"/>
            <a:ext cx="724500" cy="448499"/>
          </a:xfrm>
          <a:prstGeom prst="ellipse">
            <a:avLst/>
          </a:prstGeom>
          <a:solidFill>
            <a:srgbClr val="EFEFE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</a:p>
        </p:txBody>
      </p:sp>
      <p:sp>
        <p:nvSpPr>
          <p:cNvPr id="265" name="Shape 265"/>
          <p:cNvSpPr/>
          <p:nvPr/>
        </p:nvSpPr>
        <p:spPr>
          <a:xfrm>
            <a:off x="1403350" y="2681575"/>
            <a:ext cx="6378580" cy="1035788"/>
          </a:xfrm>
          <a:custGeom>
            <a:pathLst>
              <a:path extrusionOk="0" h="48070" w="59691">
                <a:moveTo>
                  <a:pt x="38777" y="0"/>
                </a:moveTo>
                <a:cubicBezTo>
                  <a:pt x="41233" y="534"/>
                  <a:pt x="50046" y="1334"/>
                  <a:pt x="53518" y="3204"/>
                </a:cubicBezTo>
                <a:cubicBezTo>
                  <a:pt x="56989" y="5073"/>
                  <a:pt x="59340" y="8118"/>
                  <a:pt x="59607" y="11216"/>
                </a:cubicBezTo>
                <a:cubicBezTo>
                  <a:pt x="59874" y="14314"/>
                  <a:pt x="59766" y="18854"/>
                  <a:pt x="55120" y="21792"/>
                </a:cubicBezTo>
                <a:cubicBezTo>
                  <a:pt x="50473" y="24729"/>
                  <a:pt x="40111" y="26385"/>
                  <a:pt x="31726" y="28842"/>
                </a:cubicBezTo>
                <a:cubicBezTo>
                  <a:pt x="23340" y="31298"/>
                  <a:pt x="10094" y="33328"/>
                  <a:pt x="4807" y="36533"/>
                </a:cubicBezTo>
                <a:cubicBezTo>
                  <a:pt x="-480" y="39737"/>
                  <a:pt x="801" y="46147"/>
                  <a:pt x="0" y="48070"/>
                </a:cubicBezTo>
              </a:path>
            </a:pathLst>
          </a:cu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sp>
      <p:cxnSp>
        <p:nvCxnSpPr>
          <p:cNvPr id="266" name="Shape 266"/>
          <p:cNvCxnSpPr/>
          <p:nvPr/>
        </p:nvCxnSpPr>
        <p:spPr>
          <a:xfrm flipH="1">
            <a:off x="1409574" y="3691050"/>
            <a:ext cx="5700" cy="213599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grpSp>
        <p:nvGrpSpPr>
          <p:cNvPr id="267" name="Shape 267"/>
          <p:cNvGrpSpPr/>
          <p:nvPr/>
        </p:nvGrpSpPr>
        <p:grpSpPr>
          <a:xfrm>
            <a:off x="869725" y="3904600"/>
            <a:ext cx="6825600" cy="953399"/>
            <a:chOff x="1121625" y="3901700"/>
            <a:chExt cx="6825600" cy="953399"/>
          </a:xfrm>
        </p:grpSpPr>
        <p:sp>
          <p:nvSpPr>
            <p:cNvPr id="268" name="Shape 268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</a:t>
              </a:r>
            </a:p>
          </p:txBody>
        </p:sp>
        <p:sp>
          <p:nvSpPr>
            <p:cNvPr id="269" name="Shape 269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0" name="Shape 270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1" name="Shape 271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</a:p>
          </p:txBody>
        </p:sp>
        <p:sp>
          <p:nvSpPr>
            <p:cNvPr id="272" name="Shape 272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3" name="Shape 273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Clr>
                  <a:schemeClr val="dk1"/>
                </a:buClr>
                <a:buSzPct val="55000"/>
                <a:buFont typeface="Arial"/>
                <a:buNone/>
              </a:pPr>
              <a:r>
                <a:rPr b="1" lang="en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VA</a:t>
              </a:r>
            </a:p>
          </p:txBody>
        </p:sp>
        <p:sp>
          <p:nvSpPr>
            <p:cNvPr id="274" name="Shape 274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275" name="Shape 275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276" name="Shape 276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277" name="Shape 277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278" name="Shape 278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279" name="Shape 279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</p:grpSp>
      <p:sp>
        <p:nvSpPr>
          <p:cNvPr id="280" name="Shape 280"/>
          <p:cNvSpPr txBox="1"/>
          <p:nvPr/>
        </p:nvSpPr>
        <p:spPr>
          <a:xfrm>
            <a:off x="6443300" y="2131150"/>
            <a:ext cx="2010900" cy="480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0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add(“MA”)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375600" y="4053925"/>
            <a:ext cx="453299" cy="480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0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</a:p>
        </p:txBody>
      </p:sp>
      <p:pic>
        <p:nvPicPr>
          <p:cNvPr id="282" name="Shape 2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6124" y="1252312"/>
            <a:ext cx="3006147" cy="953399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Shape 283"/>
          <p:cNvSpPr txBox="1"/>
          <p:nvPr/>
        </p:nvSpPr>
        <p:spPr>
          <a:xfrm>
            <a:off x="1571825" y="1409150"/>
            <a:ext cx="1987799" cy="472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i="1" lang="en" sz="2400"/>
              <a:t>Load factor: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pic>
        <p:nvPicPr>
          <p:cNvPr id="284" name="Shape 28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8700" y="1243075"/>
            <a:ext cx="800100" cy="87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Question: Hashing</a:t>
            </a:r>
          </a:p>
        </p:txBody>
      </p:sp>
      <p:grpSp>
        <p:nvGrpSpPr>
          <p:cNvPr id="290" name="Shape 290"/>
          <p:cNvGrpSpPr/>
          <p:nvPr/>
        </p:nvGrpSpPr>
        <p:grpSpPr>
          <a:xfrm>
            <a:off x="869725" y="3904600"/>
            <a:ext cx="6825600" cy="953399"/>
            <a:chOff x="1121625" y="3901700"/>
            <a:chExt cx="6825600" cy="953399"/>
          </a:xfrm>
        </p:grpSpPr>
        <p:sp>
          <p:nvSpPr>
            <p:cNvPr id="291" name="Shape 291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</a:t>
              </a:r>
            </a:p>
          </p:txBody>
        </p:sp>
        <p:sp>
          <p:nvSpPr>
            <p:cNvPr id="292" name="Shape 292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93" name="Shape 293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94" name="Shape 294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b="1" lang="en" sz="2000"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</a:p>
          </p:txBody>
        </p:sp>
        <p:sp>
          <p:nvSpPr>
            <p:cNvPr id="295" name="Shape 295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b="1" sz="20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96" name="Shape 296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cap="flat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Clr>
                  <a:schemeClr val="dk1"/>
                </a:buClr>
                <a:buSzPct val="55000"/>
                <a:buFont typeface="Arial"/>
                <a:buNone/>
              </a:pPr>
              <a:r>
                <a:rPr b="1" lang="en" sz="20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VA</a:t>
              </a:r>
            </a:p>
          </p:txBody>
        </p:sp>
        <p:sp>
          <p:nvSpPr>
            <p:cNvPr id="297" name="Shape 297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298" name="Shape 298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299" name="Shape 299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300" name="Shape 300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301" name="Shape 301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302" name="Shape 302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</p:grpSp>
      <p:sp>
        <p:nvSpPr>
          <p:cNvPr id="303" name="Shape 303"/>
          <p:cNvSpPr txBox="1"/>
          <p:nvPr/>
        </p:nvSpPr>
        <p:spPr>
          <a:xfrm>
            <a:off x="375600" y="4053925"/>
            <a:ext cx="453299" cy="480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0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1159200" y="1486225"/>
            <a:ext cx="6825599" cy="214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200"/>
              <a:t>Using linear probing to resolve collisions,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200"/>
              <a:t>Add element SC (hashes to 9).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200"/>
              <a:t>Remove VA (hashes to 3).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200"/>
              <a:t>Check to see if MA (hashes to 21) is in the set.</a:t>
            </a:r>
          </a:p>
          <a:p>
            <a:pPr indent="-368300" lvl="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200"/>
              <a:t>What should we do if we override equals()?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type="ctrTitle"/>
          </p:nvPr>
        </p:nvSpPr>
        <p:spPr>
          <a:xfrm>
            <a:off x="457200" y="2159857"/>
            <a:ext cx="8229600" cy="823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4800"/>
              <a:t>Graphs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Question: What is BFS and DFS?</a:t>
            </a:r>
          </a:p>
        </p:txBody>
      </p:sp>
      <p:sp>
        <p:nvSpPr>
          <p:cNvPr id="315" name="Shape 315"/>
          <p:cNvSpPr/>
          <p:nvPr/>
        </p:nvSpPr>
        <p:spPr>
          <a:xfrm>
            <a:off x="2010100" y="1487575"/>
            <a:ext cx="579600" cy="579600"/>
          </a:xfrm>
          <a:prstGeom prst="ellipse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A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279575" y="2936575"/>
            <a:ext cx="81054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1800"/>
              <a:t>Starting from node A, run BFS and DFS to find node Z. What is the order that the nodes were processed in? Visit neighbors in alphabetical order. 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1800"/>
              <a:t>What is the difference between DFS and BFS?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1800"/>
              <a:t>What algorithm would be better to use if our graph were near infinite and a node was nearby?</a:t>
            </a:r>
          </a:p>
          <a:p>
            <a:pPr indent="-3429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1800"/>
              <a:t>Is Dijkstra’s more like DFS or BFS? Why?</a:t>
            </a:r>
          </a:p>
          <a:p>
            <a:pPr indent="-342900" lvl="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1800"/>
              <a:t>Can you run topological sort on this graph?</a:t>
            </a:r>
          </a:p>
        </p:txBody>
      </p:sp>
      <p:sp>
        <p:nvSpPr>
          <p:cNvPr id="317" name="Shape 317"/>
          <p:cNvSpPr/>
          <p:nvPr/>
        </p:nvSpPr>
        <p:spPr>
          <a:xfrm>
            <a:off x="3618737" y="1367325"/>
            <a:ext cx="579600" cy="579600"/>
          </a:xfrm>
          <a:prstGeom prst="ellipse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B</a:t>
            </a:r>
          </a:p>
        </p:txBody>
      </p:sp>
      <p:sp>
        <p:nvSpPr>
          <p:cNvPr id="318" name="Shape 318"/>
          <p:cNvSpPr/>
          <p:nvPr/>
        </p:nvSpPr>
        <p:spPr>
          <a:xfrm>
            <a:off x="3551775" y="2188175"/>
            <a:ext cx="579600" cy="579600"/>
          </a:xfrm>
          <a:prstGeom prst="ellipse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C</a:t>
            </a:r>
          </a:p>
        </p:txBody>
      </p:sp>
      <p:cxnSp>
        <p:nvCxnSpPr>
          <p:cNvPr id="319" name="Shape 319"/>
          <p:cNvCxnSpPr>
            <a:stCxn id="315" idx="6"/>
            <a:endCxn id="317" idx="2"/>
          </p:cNvCxnSpPr>
          <p:nvPr/>
        </p:nvCxnSpPr>
        <p:spPr>
          <a:xfrm flipH="1" rot="10800000">
            <a:off x="2589700" y="1657075"/>
            <a:ext cx="1028999" cy="1203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20" name="Shape 320"/>
          <p:cNvCxnSpPr>
            <a:stCxn id="315" idx="5"/>
            <a:endCxn id="318" idx="1"/>
          </p:cNvCxnSpPr>
          <p:nvPr/>
        </p:nvCxnSpPr>
        <p:spPr>
          <a:xfrm>
            <a:off x="2504819" y="1982294"/>
            <a:ext cx="1131900" cy="2907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321" name="Shape 321"/>
          <p:cNvSpPr/>
          <p:nvPr/>
        </p:nvSpPr>
        <p:spPr>
          <a:xfrm>
            <a:off x="6074850" y="1282712"/>
            <a:ext cx="579600" cy="579600"/>
          </a:xfrm>
          <a:prstGeom prst="ellipse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E</a:t>
            </a:r>
          </a:p>
        </p:txBody>
      </p:sp>
      <p:sp>
        <p:nvSpPr>
          <p:cNvPr id="322" name="Shape 322"/>
          <p:cNvSpPr/>
          <p:nvPr/>
        </p:nvSpPr>
        <p:spPr>
          <a:xfrm>
            <a:off x="4798750" y="1777375"/>
            <a:ext cx="579600" cy="579600"/>
          </a:xfrm>
          <a:prstGeom prst="ellipse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D</a:t>
            </a:r>
          </a:p>
        </p:txBody>
      </p:sp>
      <p:sp>
        <p:nvSpPr>
          <p:cNvPr id="323" name="Shape 323"/>
          <p:cNvSpPr/>
          <p:nvPr/>
        </p:nvSpPr>
        <p:spPr>
          <a:xfrm>
            <a:off x="6364650" y="2356962"/>
            <a:ext cx="579600" cy="579600"/>
          </a:xfrm>
          <a:prstGeom prst="ellipse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F</a:t>
            </a:r>
          </a:p>
        </p:txBody>
      </p:sp>
      <p:cxnSp>
        <p:nvCxnSpPr>
          <p:cNvPr id="324" name="Shape 324"/>
          <p:cNvCxnSpPr>
            <a:stCxn id="317" idx="6"/>
            <a:endCxn id="322" idx="1"/>
          </p:cNvCxnSpPr>
          <p:nvPr/>
        </p:nvCxnSpPr>
        <p:spPr>
          <a:xfrm>
            <a:off x="4198337" y="1657125"/>
            <a:ext cx="685200" cy="2052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25" name="Shape 325"/>
          <p:cNvCxnSpPr>
            <a:stCxn id="318" idx="6"/>
            <a:endCxn id="322" idx="3"/>
          </p:cNvCxnSpPr>
          <p:nvPr/>
        </p:nvCxnSpPr>
        <p:spPr>
          <a:xfrm flipH="1" rot="10800000">
            <a:off x="4131375" y="2272175"/>
            <a:ext cx="752400" cy="2058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26" name="Shape 326"/>
          <p:cNvCxnSpPr>
            <a:stCxn id="322" idx="7"/>
            <a:endCxn id="321" idx="2"/>
          </p:cNvCxnSpPr>
          <p:nvPr/>
        </p:nvCxnSpPr>
        <p:spPr>
          <a:xfrm flipH="1" rot="10800000">
            <a:off x="5293469" y="1572455"/>
            <a:ext cx="781500" cy="2898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27" name="Shape 327"/>
          <p:cNvCxnSpPr>
            <a:stCxn id="321" idx="4"/>
            <a:endCxn id="323" idx="0"/>
          </p:cNvCxnSpPr>
          <p:nvPr/>
        </p:nvCxnSpPr>
        <p:spPr>
          <a:xfrm>
            <a:off x="6364650" y="1862312"/>
            <a:ext cx="289800" cy="4947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28" name="Shape 328"/>
          <p:cNvCxnSpPr>
            <a:stCxn id="323" idx="2"/>
            <a:endCxn id="322" idx="5"/>
          </p:cNvCxnSpPr>
          <p:nvPr/>
        </p:nvCxnSpPr>
        <p:spPr>
          <a:xfrm rot="10800000">
            <a:off x="5293350" y="2272062"/>
            <a:ext cx="1071300" cy="3747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ctrTitle"/>
          </p:nvPr>
        </p:nvSpPr>
        <p:spPr>
          <a:xfrm>
            <a:off x="457200" y="2159857"/>
            <a:ext cx="8229600" cy="823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4800"/>
              <a:t>Big O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x="1042225" y="3431450"/>
            <a:ext cx="6617099" cy="10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See the Study Habits Note @282 on the course Piazza. There is a 2-page pdf file that says how to learn what you need to know for O-notation.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Big O definition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003175"/>
            <a:ext cx="3993900" cy="2788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" sz="2000">
                <a:solidFill>
                  <a:srgbClr val="800000"/>
                </a:solidFill>
              </a:rPr>
              <a:t>               </a:t>
            </a:r>
            <a:r>
              <a:rPr lang="en" sz="2000">
                <a:solidFill>
                  <a:srgbClr val="1155CC"/>
                </a:solidFill>
              </a:rPr>
              <a:t>f(n)</a:t>
            </a:r>
            <a:r>
              <a:rPr lang="en" sz="2000">
                <a:solidFill>
                  <a:srgbClr val="800000"/>
                </a:solidFill>
              </a:rPr>
              <a:t> </a:t>
            </a:r>
            <a:r>
              <a:rPr lang="en" sz="2000"/>
              <a:t>is </a:t>
            </a:r>
            <a:r>
              <a:rPr lang="en" sz="2000">
                <a:solidFill>
                  <a:srgbClr val="1155CC"/>
                </a:solidFill>
              </a:rPr>
              <a:t>O(g(n)) </a:t>
            </a:r>
          </a:p>
          <a:p>
            <a:pPr lvl="0" rtl="0">
              <a:lnSpc>
                <a:spcPct val="115000"/>
              </a:lnSpc>
              <a:spcBef>
                <a:spcPts val="240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                       iff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/>
              <a:t>  There is a positive constant </a:t>
            </a:r>
            <a:r>
              <a:rPr lang="en" sz="2000">
                <a:solidFill>
                  <a:srgbClr val="1155CC"/>
                </a:solidFill>
              </a:rPr>
              <a:t>c</a:t>
            </a:r>
            <a:r>
              <a:rPr lang="en" sz="2000">
                <a:solidFill>
                  <a:srgbClr val="800000"/>
                </a:solidFill>
              </a:rPr>
              <a:t> 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  and a real number </a:t>
            </a:r>
            <a:r>
              <a:rPr lang="en" sz="2000">
                <a:solidFill>
                  <a:srgbClr val="1155CC"/>
                </a:solidFill>
              </a:rPr>
              <a:t>N</a:t>
            </a:r>
            <a:r>
              <a:rPr lang="en" sz="2000"/>
              <a:t> such that: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/>
              <a:t> </a:t>
            </a:r>
            <a:r>
              <a:rPr lang="en" sz="2000">
                <a:solidFill>
                  <a:srgbClr val="1155CC"/>
                </a:solidFill>
              </a:rPr>
              <a:t>      </a:t>
            </a:r>
            <a:r>
              <a:rPr b="1" lang="en" sz="2000">
                <a:solidFill>
                  <a:schemeClr val="accent1"/>
                </a:solidFill>
              </a:rPr>
              <a:t>f(n)</a:t>
            </a:r>
            <a:r>
              <a:rPr lang="en" sz="2000">
                <a:solidFill>
                  <a:srgbClr val="1155CC"/>
                </a:solidFill>
              </a:rPr>
              <a:t>  ≤  </a:t>
            </a:r>
            <a:r>
              <a:rPr b="1" lang="en" sz="2000">
                <a:solidFill>
                  <a:srgbClr val="38761D"/>
                </a:solidFill>
              </a:rPr>
              <a:t>c * g(n)</a:t>
            </a:r>
            <a:r>
              <a:rPr lang="en" sz="2000">
                <a:solidFill>
                  <a:srgbClr val="1155CC"/>
                </a:solidFill>
              </a:rPr>
              <a:t> </a:t>
            </a:r>
            <a:r>
              <a:rPr lang="en" sz="2000">
                <a:solidFill>
                  <a:srgbClr val="800000"/>
                </a:solidFill>
              </a:rPr>
              <a:t> </a:t>
            </a:r>
            <a:r>
              <a:rPr lang="en" sz="2000"/>
              <a:t>for  </a:t>
            </a:r>
            <a:r>
              <a:rPr lang="en" sz="2000">
                <a:solidFill>
                  <a:srgbClr val="1155CC"/>
                </a:solidFill>
              </a:rPr>
              <a:t>n ≥ N</a:t>
            </a:r>
          </a:p>
        </p:txBody>
      </p:sp>
      <p:cxnSp>
        <p:nvCxnSpPr>
          <p:cNvPr id="52" name="Shape 52"/>
          <p:cNvCxnSpPr/>
          <p:nvPr/>
        </p:nvCxnSpPr>
        <p:spPr>
          <a:xfrm rot="10800000">
            <a:off x="5185900" y="1596650"/>
            <a:ext cx="0" cy="2458799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53" name="Shape 53"/>
          <p:cNvCxnSpPr/>
          <p:nvPr/>
        </p:nvCxnSpPr>
        <p:spPr>
          <a:xfrm>
            <a:off x="5185900" y="4055450"/>
            <a:ext cx="29391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54" name="Shape 54"/>
          <p:cNvSpPr/>
          <p:nvPr/>
        </p:nvSpPr>
        <p:spPr>
          <a:xfrm>
            <a:off x="5185900" y="1667325"/>
            <a:ext cx="1964150" cy="2161975"/>
          </a:xfrm>
          <a:custGeom>
            <a:pathLst>
              <a:path extrusionOk="0" h="86479" w="78566">
                <a:moveTo>
                  <a:pt x="0" y="86479"/>
                </a:moveTo>
                <a:cubicBezTo>
                  <a:pt x="18333" y="86479"/>
                  <a:pt x="38606" y="79194"/>
                  <a:pt x="50870" y="65566"/>
                </a:cubicBezTo>
                <a:cubicBezTo>
                  <a:pt x="66740" y="47930"/>
                  <a:pt x="72047" y="22812"/>
                  <a:pt x="78566" y="0"/>
                </a:cubicBezTo>
              </a:path>
            </a:pathLst>
          </a:custGeom>
          <a:noFill/>
          <a:ln cap="flat" w="38100">
            <a:solidFill>
              <a:srgbClr val="38761D"/>
            </a:solidFill>
            <a:prstDash val="solid"/>
            <a:round/>
            <a:headEnd len="lg" w="lg" type="none"/>
            <a:tailEnd len="lg" w="lg" type="triangle"/>
          </a:ln>
        </p:spPr>
      </p:sp>
      <p:cxnSp>
        <p:nvCxnSpPr>
          <p:cNvPr id="55" name="Shape 55"/>
          <p:cNvCxnSpPr>
            <a:endCxn id="56" idx="1"/>
          </p:cNvCxnSpPr>
          <p:nvPr/>
        </p:nvCxnSpPr>
        <p:spPr>
          <a:xfrm flipH="1" rot="10800000">
            <a:off x="5185900" y="2826050"/>
            <a:ext cx="2500500" cy="636000"/>
          </a:xfrm>
          <a:prstGeom prst="straightConnector1">
            <a:avLst/>
          </a:prstGeom>
          <a:noFill/>
          <a:ln cap="flat" w="38100">
            <a:solidFill>
              <a:schemeClr val="accent1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57" name="Shape 57"/>
          <p:cNvCxnSpPr/>
          <p:nvPr/>
        </p:nvCxnSpPr>
        <p:spPr>
          <a:xfrm rot="10800000">
            <a:off x="6641325" y="1469449"/>
            <a:ext cx="0" cy="2868600"/>
          </a:xfrm>
          <a:prstGeom prst="straightConnector1">
            <a:avLst/>
          </a:prstGeom>
          <a:noFill/>
          <a:ln cap="flat" w="19050">
            <a:solidFill>
              <a:srgbClr val="1155CC"/>
            </a:solidFill>
            <a:prstDash val="dash"/>
            <a:round/>
            <a:headEnd len="lg" w="lg" type="none"/>
            <a:tailEnd len="lg" w="lg" type="none"/>
          </a:ln>
        </p:spPr>
      </p:cxnSp>
      <p:sp>
        <p:nvSpPr>
          <p:cNvPr id="58" name="Shape 58"/>
          <p:cNvSpPr txBox="1"/>
          <p:nvPr/>
        </p:nvSpPr>
        <p:spPr>
          <a:xfrm>
            <a:off x="6471775" y="4433250"/>
            <a:ext cx="5229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1155CC"/>
                </a:solidFill>
              </a:rPr>
              <a:t>N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7150050" y="1342400"/>
            <a:ext cx="12858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000">
                <a:solidFill>
                  <a:srgbClr val="38761D"/>
                </a:solidFill>
              </a:rPr>
              <a:t>c * g(n)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7686400" y="2591000"/>
            <a:ext cx="7275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000">
                <a:solidFill>
                  <a:schemeClr val="accent1"/>
                </a:solidFill>
              </a:rPr>
              <a:t>f(n)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8125000" y="3791950"/>
            <a:ext cx="381300" cy="5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n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457200" y="3839500"/>
            <a:ext cx="3485100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/>
              <a:t>Is merge sort O(n</a:t>
            </a:r>
            <a:r>
              <a:rPr baseline="30000" lang="en" sz="2200"/>
              <a:t>3</a:t>
            </a:r>
            <a:r>
              <a:rPr lang="en" sz="2200"/>
              <a:t>)?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457200" y="4357125"/>
            <a:ext cx="4790099" cy="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200">
                <a:solidFill>
                  <a:schemeClr val="dk1"/>
                </a:solidFill>
              </a:rPr>
              <a:t>Yes</a:t>
            </a:r>
            <a:r>
              <a:rPr lang="en" sz="2200">
                <a:solidFill>
                  <a:schemeClr val="dk1"/>
                </a:solidFill>
              </a:rPr>
              <a:t>, but not tightest upper bound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Review: Big O 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457200" y="1156775"/>
            <a:ext cx="8229600" cy="353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/>
              <a:t>Is used to classify algorithms by how they respond to changes in input size n. 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200"/>
              <a:t>Important vocabulary: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200"/>
              <a:t>Constant time: O(1)             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200"/>
              <a:t>Logarithmic time: O(log n)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200">
                <a:solidFill>
                  <a:schemeClr val="dk1"/>
                </a:solidFill>
              </a:rPr>
              <a:t>Linear time: O(n)</a:t>
            </a:r>
          </a:p>
          <a:p>
            <a:pPr indent="-3683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200">
                <a:solidFill>
                  <a:schemeClr val="dk1"/>
                </a:solidFill>
              </a:rPr>
              <a:t>Quadratic time: O(n</a:t>
            </a:r>
            <a:r>
              <a:rPr baseline="30000" lang="en" sz="2200">
                <a:solidFill>
                  <a:schemeClr val="dk1"/>
                </a:solidFill>
              </a:rPr>
              <a:t>2</a:t>
            </a:r>
            <a:r>
              <a:rPr lang="en" sz="2200">
                <a:solidFill>
                  <a:schemeClr val="dk1"/>
                </a:solidFill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</a:rPr>
              <a:t>Let </a:t>
            </a:r>
            <a:r>
              <a:rPr lang="en" sz="2200">
                <a:solidFill>
                  <a:srgbClr val="1155CC"/>
                </a:solidFill>
              </a:rPr>
              <a:t>f(n)</a:t>
            </a:r>
            <a:r>
              <a:rPr lang="en" sz="2200">
                <a:solidFill>
                  <a:schemeClr val="dk1"/>
                </a:solidFill>
              </a:rPr>
              <a:t> and </a:t>
            </a:r>
            <a:r>
              <a:rPr lang="en" sz="2200">
                <a:solidFill>
                  <a:srgbClr val="1155CC"/>
                </a:solidFill>
              </a:rPr>
              <a:t>g(n)</a:t>
            </a:r>
            <a:r>
              <a:rPr lang="en" sz="2200">
                <a:solidFill>
                  <a:schemeClr val="dk1"/>
                </a:solidFill>
              </a:rPr>
              <a:t> be two functions that tell how many statements two algorithms execute when running on input of size </a:t>
            </a:r>
            <a:r>
              <a:rPr lang="en" sz="2200">
                <a:solidFill>
                  <a:srgbClr val="1155CC"/>
                </a:solidFill>
              </a:rPr>
              <a:t>n</a:t>
            </a:r>
            <a:r>
              <a:rPr lang="en" sz="2200">
                <a:solidFill>
                  <a:schemeClr val="dk1"/>
                </a:solidFill>
              </a:rPr>
              <a:t>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200">
                <a:solidFill>
                  <a:srgbClr val="1155CC"/>
                </a:solidFill>
              </a:rPr>
              <a:t>f(n) &gt;= 0</a:t>
            </a:r>
            <a:r>
              <a:rPr lang="en" sz="2200">
                <a:solidFill>
                  <a:srgbClr val="0000FF"/>
                </a:solidFill>
              </a:rPr>
              <a:t> </a:t>
            </a:r>
            <a:r>
              <a:rPr lang="en" sz="2200">
                <a:solidFill>
                  <a:schemeClr val="dk1"/>
                </a:solidFill>
              </a:rPr>
              <a:t>and </a:t>
            </a:r>
            <a:r>
              <a:rPr lang="en" sz="2200">
                <a:solidFill>
                  <a:srgbClr val="1155CC"/>
                </a:solidFill>
              </a:rPr>
              <a:t>g(n) &gt;= 0</a:t>
            </a:r>
            <a:r>
              <a:rPr lang="en" sz="2200">
                <a:solidFill>
                  <a:schemeClr val="dk1"/>
                </a:solidFill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Review: Informal Big O rules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457200" y="936200"/>
            <a:ext cx="8640300" cy="3868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lnSpc>
                <a:spcPct val="100000"/>
              </a:lnSpc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>
                <a:solidFill>
                  <a:schemeClr val="dk1"/>
                </a:solidFill>
              </a:rPr>
              <a:t>Usually: O(f(n)) × O(g(n))  =  O(f(n) × g(n))</a:t>
            </a:r>
          </a:p>
          <a:p>
            <a:pPr indent="457200" lvl="0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– Such as if something that takes g(n) time for each of f(n) repetitions . . . </a:t>
            </a:r>
          </a:p>
          <a:p>
            <a:pPr lvl="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  	   (loop within a loop)</a:t>
            </a:r>
          </a:p>
          <a:p>
            <a:pPr lvl="0" rtl="0">
              <a:lnSpc>
                <a:spcPct val="100000"/>
              </a:lnSpc>
              <a:spcBef>
                <a:spcPts val="18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 2.    Usually: O(f(n)) + O(g(n)) = O(max(f(n), g(n)))</a:t>
            </a:r>
          </a:p>
          <a:p>
            <a:pPr indent="457200" lvl="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– “max” is whatever’s dominant as n approaches infinity</a:t>
            </a:r>
          </a:p>
          <a:p>
            <a:pPr indent="457200" lvl="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– Example: O((n</a:t>
            </a:r>
            <a:r>
              <a:rPr baseline="30000" lang="en" sz="1800">
                <a:solidFill>
                  <a:schemeClr val="dk1"/>
                </a:solidFill>
              </a:rPr>
              <a:t>2</a:t>
            </a:r>
            <a:r>
              <a:rPr lang="en" sz="1800">
                <a:solidFill>
                  <a:schemeClr val="dk1"/>
                </a:solidFill>
              </a:rPr>
              <a:t>-n)/2)  =  O((1/2)n</a:t>
            </a:r>
            <a:r>
              <a:rPr baseline="30000" lang="en" sz="1800">
                <a:solidFill>
                  <a:schemeClr val="dk1"/>
                </a:solidFill>
              </a:rPr>
              <a:t>2 </a:t>
            </a:r>
            <a:r>
              <a:rPr lang="en" sz="1800">
                <a:solidFill>
                  <a:schemeClr val="dk1"/>
                </a:solidFill>
              </a:rPr>
              <a:t>+ (-1/2)n) = O((1/2)n</a:t>
            </a:r>
            <a:r>
              <a:rPr baseline="30000" lang="en" sz="1800">
                <a:solidFill>
                  <a:schemeClr val="dk1"/>
                </a:solidFill>
              </a:rPr>
              <a:t>2</a:t>
            </a:r>
            <a:r>
              <a:rPr lang="en" sz="1800">
                <a:solidFill>
                  <a:schemeClr val="dk1"/>
                </a:solidFill>
              </a:rPr>
              <a:t>)</a:t>
            </a:r>
          </a:p>
          <a:p>
            <a:pPr lvl="0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                                     	  =  O(n</a:t>
            </a:r>
            <a:r>
              <a:rPr baseline="30000" lang="en" sz="1800">
                <a:solidFill>
                  <a:schemeClr val="dk1"/>
                </a:solidFill>
              </a:rPr>
              <a:t>2</a:t>
            </a:r>
            <a:r>
              <a:rPr lang="en" sz="1800">
                <a:solidFill>
                  <a:schemeClr val="dk1"/>
                </a:solidFill>
              </a:rPr>
              <a:t>)</a:t>
            </a:r>
          </a:p>
          <a:p>
            <a:pPr lvl="0" rtl="0">
              <a:lnSpc>
                <a:spcPct val="115000"/>
              </a:lnSpc>
              <a:spcBef>
                <a:spcPts val="60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 3.    Why don’t logarithm bases matter?</a:t>
            </a:r>
          </a:p>
          <a:p>
            <a:pPr indent="0" lvl="0" marL="457200" rtl="0">
              <a:lnSpc>
                <a:spcPct val="115000"/>
              </a:lnSpc>
              <a:spcBef>
                <a:spcPts val="60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–For constants x, y: O(log</a:t>
            </a:r>
            <a:r>
              <a:rPr baseline="-25000" lang="en" sz="1800">
                <a:solidFill>
                  <a:schemeClr val="dk1"/>
                </a:solidFill>
              </a:rPr>
              <a:t>x</a:t>
            </a:r>
            <a:r>
              <a:rPr lang="en" sz="1800">
                <a:solidFill>
                  <a:schemeClr val="dk1"/>
                </a:solidFill>
              </a:rPr>
              <a:t> n)  =  O((log</a:t>
            </a:r>
            <a:r>
              <a:rPr baseline="-25000" lang="en" sz="1800">
                <a:solidFill>
                  <a:schemeClr val="dk1"/>
                </a:solidFill>
              </a:rPr>
              <a:t>x</a:t>
            </a:r>
            <a:r>
              <a:rPr lang="en" sz="1800">
                <a:solidFill>
                  <a:schemeClr val="dk1"/>
                </a:solidFill>
              </a:rPr>
              <a:t> y)(log</a:t>
            </a:r>
            <a:r>
              <a:rPr baseline="-25000" lang="en" sz="1800">
                <a:solidFill>
                  <a:schemeClr val="dk1"/>
                </a:solidFill>
              </a:rPr>
              <a:t>y</a:t>
            </a:r>
            <a:r>
              <a:rPr lang="en" sz="1800">
                <a:solidFill>
                  <a:schemeClr val="dk1"/>
                </a:solidFill>
              </a:rPr>
              <a:t> n))</a:t>
            </a:r>
          </a:p>
          <a:p>
            <a:pPr indent="457200" lvl="0" rtl="0">
              <a:lnSpc>
                <a:spcPct val="115000"/>
              </a:lnSpc>
              <a:spcBef>
                <a:spcPts val="60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–Since (log</a:t>
            </a:r>
            <a:r>
              <a:rPr baseline="-25000" lang="en" sz="1800">
                <a:solidFill>
                  <a:schemeClr val="dk1"/>
                </a:solidFill>
              </a:rPr>
              <a:t>x</a:t>
            </a:r>
            <a:r>
              <a:rPr lang="en" sz="1800">
                <a:solidFill>
                  <a:schemeClr val="dk1"/>
                </a:solidFill>
              </a:rPr>
              <a:t> y) is a constant, O(log</a:t>
            </a:r>
            <a:r>
              <a:rPr baseline="-25000" lang="en" sz="1800">
                <a:solidFill>
                  <a:schemeClr val="dk1"/>
                </a:solidFill>
              </a:rPr>
              <a:t>x</a:t>
            </a:r>
            <a:r>
              <a:rPr lang="en" sz="1800">
                <a:solidFill>
                  <a:schemeClr val="dk1"/>
                </a:solidFill>
              </a:rPr>
              <a:t> n) = O(log</a:t>
            </a:r>
            <a:r>
              <a:rPr baseline="-25000" lang="en" sz="1800">
                <a:solidFill>
                  <a:schemeClr val="dk1"/>
                </a:solidFill>
              </a:rPr>
              <a:t>y</a:t>
            </a:r>
            <a:r>
              <a:rPr lang="en" sz="1800">
                <a:solidFill>
                  <a:schemeClr val="dk1"/>
                </a:solidFill>
              </a:rPr>
              <a:t> n) </a:t>
            </a:r>
          </a:p>
          <a:p>
            <a:pPr lvl="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sp>
        <p:nvSpPr>
          <p:cNvPr id="75" name="Shape 75"/>
          <p:cNvSpPr txBox="1"/>
          <p:nvPr/>
        </p:nvSpPr>
        <p:spPr>
          <a:xfrm>
            <a:off x="6253325" y="3667425"/>
            <a:ext cx="2290799" cy="1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>
                <a:solidFill>
                  <a:srgbClr val="0000FF"/>
                </a:solidFill>
              </a:rPr>
              <a:t>Test will not require understanding such rules for logarithms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Big O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>
                <a:solidFill>
                  <a:srgbClr val="000000"/>
                </a:solidFill>
              </a:rPr>
              <a:t>1. log(n)  + 20         is 	  O(log(n))       (logarithmic)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rgbClr val="000000"/>
                </a:solidFill>
              </a:rPr>
              <a:t>2. n + log(n)            is       O(n)              (linear)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rgbClr val="000000"/>
                </a:solidFill>
              </a:rPr>
              <a:t>3. n/2  and  3*n       are    O(n)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rgbClr val="000000"/>
                </a:solidFill>
              </a:rPr>
              <a:t>4. n * log(n)  + n      is      n * log(n)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rgbClr val="000000"/>
                </a:solidFill>
              </a:rPr>
              <a:t>5. n</a:t>
            </a:r>
            <a:r>
              <a:rPr baseline="30000" lang="en" sz="2000">
                <a:solidFill>
                  <a:srgbClr val="000000"/>
                </a:solidFill>
              </a:rPr>
              <a:t>2  </a:t>
            </a:r>
            <a:r>
              <a:rPr lang="en" sz="2000">
                <a:solidFill>
                  <a:srgbClr val="000000"/>
                </a:solidFill>
              </a:rPr>
              <a:t>+ 2*n + 6   	is      O(n</a:t>
            </a:r>
            <a:r>
              <a:rPr baseline="30000" lang="en" sz="2000">
                <a:solidFill>
                  <a:srgbClr val="000000"/>
                </a:solidFill>
              </a:rPr>
              <a:t>2</a:t>
            </a:r>
            <a:r>
              <a:rPr lang="en" sz="2000">
                <a:solidFill>
                  <a:srgbClr val="000000"/>
                </a:solidFill>
              </a:rPr>
              <a:t>)       	    (quadratic)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rgbClr val="000000"/>
                </a:solidFill>
              </a:rPr>
              <a:t>6. n</a:t>
            </a:r>
            <a:r>
              <a:rPr baseline="30000" lang="en" sz="2000">
                <a:solidFill>
                  <a:srgbClr val="000000"/>
                </a:solidFill>
              </a:rPr>
              <a:t>3</a:t>
            </a:r>
            <a:r>
              <a:rPr lang="en" sz="2000">
                <a:solidFill>
                  <a:srgbClr val="000000"/>
                </a:solidFill>
              </a:rPr>
              <a:t>  + n</a:t>
            </a:r>
            <a:r>
              <a:rPr baseline="30000" lang="en" sz="2000">
                <a:solidFill>
                  <a:srgbClr val="000000"/>
                </a:solidFill>
              </a:rPr>
              <a:t>2</a:t>
            </a:r>
            <a:r>
              <a:rPr lang="en" sz="2000">
                <a:solidFill>
                  <a:srgbClr val="000000"/>
                </a:solidFill>
              </a:rPr>
              <a:t>             	is      O(n</a:t>
            </a:r>
            <a:r>
              <a:rPr baseline="30000" lang="en" sz="2000">
                <a:solidFill>
                  <a:srgbClr val="000000"/>
                </a:solidFill>
              </a:rPr>
              <a:t>3</a:t>
            </a:r>
            <a:r>
              <a:rPr lang="en" sz="2000">
                <a:solidFill>
                  <a:srgbClr val="000000"/>
                </a:solidFill>
              </a:rPr>
              <a:t>)            (cubic)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rgbClr val="000000"/>
                </a:solidFill>
              </a:rPr>
              <a:t>7. 2</a:t>
            </a:r>
            <a:r>
              <a:rPr baseline="30000" lang="en" sz="2000">
                <a:solidFill>
                  <a:srgbClr val="000000"/>
                </a:solidFill>
              </a:rPr>
              <a:t>n</a:t>
            </a:r>
            <a:r>
              <a:rPr lang="en" sz="2000">
                <a:solidFill>
                  <a:srgbClr val="000000"/>
                </a:solidFill>
              </a:rPr>
              <a:t>  + n5     	      is      O(2</a:t>
            </a:r>
            <a:r>
              <a:rPr baseline="30000" lang="en" sz="2000">
                <a:solidFill>
                  <a:srgbClr val="000000"/>
                </a:solidFill>
              </a:rPr>
              <a:t>n</a:t>
            </a:r>
            <a:r>
              <a:rPr lang="en" sz="2000">
                <a:solidFill>
                  <a:srgbClr val="000000"/>
                </a:solidFill>
              </a:rPr>
              <a:t>)            (exponential)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Big O examples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000"/>
              <a:t>What is the runtime of an algorithm that runs insertion sort on an array O(n</a:t>
            </a:r>
            <a:r>
              <a:rPr baseline="30000" lang="en" sz="2000"/>
              <a:t>2</a:t>
            </a:r>
            <a:r>
              <a:rPr lang="en" sz="2000"/>
              <a:t>) and then runs binary search O(log n) on that now sorted array?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000"/>
              <a:t>What is the runtime of finding and removing the fifth element from a linked list? What if in the middle of that remove operation we swapped two integers exactly 100000 times, what is the runtime now?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90909"/>
              <a:buFont typeface="Arial"/>
              <a:buAutoNum type="arabicPeriod"/>
            </a:pPr>
            <a:r>
              <a:rPr lang="en" sz="2200"/>
              <a:t>What is the runtime of running merge sort 4 times? </a:t>
            </a:r>
            <a:r>
              <a:rPr i="1" lang="en" sz="2200"/>
              <a:t>n</a:t>
            </a:r>
            <a:r>
              <a:rPr lang="en" sz="2200"/>
              <a:t> times?</a:t>
            </a:r>
          </a:p>
          <a:p>
            <a:pPr indent="-228600" lvl="0" marL="457200" rt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sp>
        <p:nvSpPr>
          <p:cNvPr id="88" name="Shape 88"/>
          <p:cNvSpPr txBox="1"/>
          <p:nvPr/>
        </p:nvSpPr>
        <p:spPr>
          <a:xfrm>
            <a:off x="6471775" y="0"/>
            <a:ext cx="2672099" cy="3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b="1" lang="en" sz="1600">
                <a:solidFill>
                  <a:srgbClr val="E08686"/>
                </a:solidFill>
              </a:rPr>
              <a:t>Analysis of Algorithms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ctrTitle"/>
          </p:nvPr>
        </p:nvSpPr>
        <p:spPr>
          <a:xfrm>
            <a:off x="457200" y="2159857"/>
            <a:ext cx="8229600" cy="823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4800"/>
              <a:t>Heaps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Binary heap</a:t>
            </a:r>
          </a:p>
        </p:txBody>
      </p:sp>
      <p:sp>
        <p:nvSpPr>
          <p:cNvPr id="99" name="Shape 99"/>
          <p:cNvSpPr/>
          <p:nvPr/>
        </p:nvSpPr>
        <p:spPr>
          <a:xfrm>
            <a:off x="1437625" y="176280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00" name="Shape 100"/>
          <p:cNvSpPr/>
          <p:nvPr/>
        </p:nvSpPr>
        <p:spPr>
          <a:xfrm>
            <a:off x="866125" y="264435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101" name="Shape 101"/>
          <p:cNvSpPr/>
          <p:nvPr/>
        </p:nvSpPr>
        <p:spPr>
          <a:xfrm>
            <a:off x="2009125" y="264435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99</a:t>
            </a:r>
          </a:p>
        </p:txBody>
      </p:sp>
      <p:sp>
        <p:nvSpPr>
          <p:cNvPr id="102" name="Shape 102"/>
          <p:cNvSpPr/>
          <p:nvPr/>
        </p:nvSpPr>
        <p:spPr>
          <a:xfrm>
            <a:off x="294625" y="363430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4</a:t>
            </a:r>
          </a:p>
        </p:txBody>
      </p:sp>
      <p:sp>
        <p:nvSpPr>
          <p:cNvPr id="103" name="Shape 103"/>
          <p:cNvSpPr/>
          <p:nvPr/>
        </p:nvSpPr>
        <p:spPr>
          <a:xfrm>
            <a:off x="1437625" y="363430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3</a:t>
            </a:r>
          </a:p>
        </p:txBody>
      </p:sp>
      <p:cxnSp>
        <p:nvCxnSpPr>
          <p:cNvPr id="104" name="Shape 104"/>
          <p:cNvCxnSpPr>
            <a:stCxn id="99" idx="2"/>
            <a:endCxn id="100" idx="0"/>
          </p:cNvCxnSpPr>
          <p:nvPr/>
        </p:nvCxnSpPr>
        <p:spPr>
          <a:xfrm flipH="1">
            <a:off x="1151875" y="2334300"/>
            <a:ext cx="571500" cy="3099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5" name="Shape 105"/>
          <p:cNvCxnSpPr>
            <a:stCxn id="99" idx="2"/>
            <a:endCxn id="101" idx="0"/>
          </p:cNvCxnSpPr>
          <p:nvPr/>
        </p:nvCxnSpPr>
        <p:spPr>
          <a:xfrm>
            <a:off x="1723375" y="2334300"/>
            <a:ext cx="571500" cy="3099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6" name="Shape 106"/>
          <p:cNvCxnSpPr>
            <a:stCxn id="100" idx="2"/>
            <a:endCxn id="102" idx="0"/>
          </p:cNvCxnSpPr>
          <p:nvPr/>
        </p:nvCxnSpPr>
        <p:spPr>
          <a:xfrm flipH="1">
            <a:off x="580375" y="3215850"/>
            <a:ext cx="571500" cy="4185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7" name="Shape 107"/>
          <p:cNvCxnSpPr>
            <a:stCxn id="100" idx="2"/>
            <a:endCxn id="103" idx="0"/>
          </p:cNvCxnSpPr>
          <p:nvPr/>
        </p:nvCxnSpPr>
        <p:spPr>
          <a:xfrm>
            <a:off x="1151875" y="3215850"/>
            <a:ext cx="571499" cy="4185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8" name="Shape 108"/>
          <p:cNvSpPr/>
          <p:nvPr/>
        </p:nvSpPr>
        <p:spPr>
          <a:xfrm>
            <a:off x="7344450" y="176280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99</a:t>
            </a:r>
          </a:p>
        </p:txBody>
      </p:sp>
      <p:sp>
        <p:nvSpPr>
          <p:cNvPr id="109" name="Shape 109"/>
          <p:cNvSpPr/>
          <p:nvPr/>
        </p:nvSpPr>
        <p:spPr>
          <a:xfrm>
            <a:off x="6772950" y="264435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4</a:t>
            </a:r>
          </a:p>
        </p:txBody>
      </p:sp>
      <p:sp>
        <p:nvSpPr>
          <p:cNvPr id="110" name="Shape 110"/>
          <p:cNvSpPr/>
          <p:nvPr/>
        </p:nvSpPr>
        <p:spPr>
          <a:xfrm>
            <a:off x="7915950" y="264435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11" name="Shape 111"/>
          <p:cNvSpPr/>
          <p:nvPr/>
        </p:nvSpPr>
        <p:spPr>
          <a:xfrm>
            <a:off x="6201450" y="363430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112" name="Shape 112"/>
          <p:cNvSpPr/>
          <p:nvPr/>
        </p:nvSpPr>
        <p:spPr>
          <a:xfrm>
            <a:off x="7344450" y="3634300"/>
            <a:ext cx="571500" cy="5715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3</a:t>
            </a:r>
          </a:p>
        </p:txBody>
      </p:sp>
      <p:cxnSp>
        <p:nvCxnSpPr>
          <p:cNvPr id="113" name="Shape 113"/>
          <p:cNvCxnSpPr>
            <a:stCxn id="108" idx="2"/>
            <a:endCxn id="109" idx="0"/>
          </p:cNvCxnSpPr>
          <p:nvPr/>
        </p:nvCxnSpPr>
        <p:spPr>
          <a:xfrm flipH="1">
            <a:off x="7058700" y="2334300"/>
            <a:ext cx="571500" cy="3099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4" name="Shape 114"/>
          <p:cNvCxnSpPr>
            <a:stCxn id="108" idx="2"/>
            <a:endCxn id="110" idx="0"/>
          </p:cNvCxnSpPr>
          <p:nvPr/>
        </p:nvCxnSpPr>
        <p:spPr>
          <a:xfrm>
            <a:off x="7630200" y="2334300"/>
            <a:ext cx="571500" cy="3099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5" name="Shape 115"/>
          <p:cNvCxnSpPr>
            <a:stCxn id="109" idx="2"/>
            <a:endCxn id="111" idx="0"/>
          </p:cNvCxnSpPr>
          <p:nvPr/>
        </p:nvCxnSpPr>
        <p:spPr>
          <a:xfrm flipH="1">
            <a:off x="6487200" y="3215850"/>
            <a:ext cx="571500" cy="4185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6" name="Shape 116"/>
          <p:cNvCxnSpPr>
            <a:stCxn id="109" idx="2"/>
            <a:endCxn id="112" idx="0"/>
          </p:cNvCxnSpPr>
          <p:nvPr/>
        </p:nvCxnSpPr>
        <p:spPr>
          <a:xfrm>
            <a:off x="7058700" y="3215850"/>
            <a:ext cx="571500" cy="41850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17" name="Shape 117"/>
          <p:cNvSpPr txBox="1"/>
          <p:nvPr/>
        </p:nvSpPr>
        <p:spPr>
          <a:xfrm>
            <a:off x="757725" y="1309550"/>
            <a:ext cx="1901699" cy="374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" sz="1800"/>
              <a:t>min heap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6679350" y="1309550"/>
            <a:ext cx="1901699" cy="374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" sz="1800"/>
              <a:t>max heap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2580625" y="1427175"/>
            <a:ext cx="3558300" cy="3852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2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PriorityQueue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Maintains max or min of collection (no duplicates)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Follows </a:t>
            </a:r>
            <a:r>
              <a:rPr i="1" lang="en" sz="2000"/>
              <a:t>heap order invariant</a:t>
            </a:r>
            <a:r>
              <a:rPr lang="en" sz="2000"/>
              <a:t> at every level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Always balanced!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en" sz="2000"/>
              <a:t>worst case</a:t>
            </a:r>
            <a:r>
              <a:rPr lang="en" sz="2000"/>
              <a:t>: 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000"/>
              <a:t>O(log n) insert 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000"/>
              <a:t>O(log n) update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000"/>
              <a:t>O(1)       peek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000"/>
              <a:t>O(log n) removal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