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2" r:id="rId5"/>
    <p:sldId id="261" r:id="rId6"/>
    <p:sldId id="263" r:id="rId7"/>
    <p:sldId id="264" r:id="rId8"/>
    <p:sldId id="266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620" autoAdjust="0"/>
  </p:normalViewPr>
  <p:slideViewPr>
    <p:cSldViewPr snapToGrid="0" snapToObjects="1">
      <p:cViewPr varScale="1">
        <p:scale>
          <a:sx n="110" d="100"/>
          <a:sy n="110" d="100"/>
        </p:scale>
        <p:origin x="-24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AB05A-2642-784A-8C99-C0365E9E94A8}" type="datetimeFigureOut">
              <a:rPr lang="en-US" smtClean="0"/>
              <a:t>3/23/15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9D6A2-1298-7742-B3F3-4F71CBBDB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9D6A2-1298-7742-B3F3-4F71CBBDB9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29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9D6A2-1298-7742-B3F3-4F71CBBDB9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29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9D6A2-1298-7742-B3F3-4F71CBBDB9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884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9D6A2-1298-7742-B3F3-4F71CBBDB9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884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9D6A2-1298-7742-B3F3-4F71CBBDB96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738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1F8E0-21B8-0741-A175-97A1C8DFFDC9}" type="datetimeFigureOut">
              <a:rPr lang="en-US" smtClean="0"/>
              <a:t>3/23/15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6B3B1-FEFF-9648-A5F8-9D2FCF810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022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1F8E0-21B8-0741-A175-97A1C8DFFDC9}" type="datetimeFigureOut">
              <a:rPr lang="en-US" smtClean="0"/>
              <a:t>3/23/15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6B3B1-FEFF-9648-A5F8-9D2FCF810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23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1F8E0-21B8-0741-A175-97A1C8DFFDC9}" type="datetimeFigureOut">
              <a:rPr lang="en-US" smtClean="0"/>
              <a:t>3/23/15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6B3B1-FEFF-9648-A5F8-9D2FCF810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9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1F8E0-21B8-0741-A175-97A1C8DFFDC9}" type="datetimeFigureOut">
              <a:rPr lang="en-US" smtClean="0"/>
              <a:t>3/23/15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6B3B1-FEFF-9648-A5F8-9D2FCF810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99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1F8E0-21B8-0741-A175-97A1C8DFFDC9}" type="datetimeFigureOut">
              <a:rPr lang="en-US" smtClean="0"/>
              <a:t>3/23/15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6B3B1-FEFF-9648-A5F8-9D2FCF810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297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1F8E0-21B8-0741-A175-97A1C8DFFDC9}" type="datetimeFigureOut">
              <a:rPr lang="en-US" smtClean="0"/>
              <a:t>3/23/15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6B3B1-FEFF-9648-A5F8-9D2FCF810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43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1F8E0-21B8-0741-A175-97A1C8DFFDC9}" type="datetimeFigureOut">
              <a:rPr lang="en-US" smtClean="0"/>
              <a:t>3/23/15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6B3B1-FEFF-9648-A5F8-9D2FCF810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03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1F8E0-21B8-0741-A175-97A1C8DFFDC9}" type="datetimeFigureOut">
              <a:rPr lang="en-US" smtClean="0"/>
              <a:t>3/23/15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6B3B1-FEFF-9648-A5F8-9D2FCF810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80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1F8E0-21B8-0741-A175-97A1C8DFFDC9}" type="datetimeFigureOut">
              <a:rPr lang="en-US" smtClean="0"/>
              <a:t>3/23/15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6B3B1-FEFF-9648-A5F8-9D2FCF810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92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1F8E0-21B8-0741-A175-97A1C8DFFDC9}" type="datetimeFigureOut">
              <a:rPr lang="en-US" smtClean="0"/>
              <a:t>3/23/15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6B3B1-FEFF-9648-A5F8-9D2FCF810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26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1F8E0-21B8-0741-A175-97A1C8DFFDC9}" type="datetimeFigureOut">
              <a:rPr lang="en-US" smtClean="0"/>
              <a:t>3/23/15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6B3B1-FEFF-9648-A5F8-9D2FCF810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30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1F8E0-21B8-0741-A175-97A1C8DFFDC9}" type="datetimeFigureOut">
              <a:rPr lang="en-US" smtClean="0"/>
              <a:t>3/23/15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6B3B1-FEFF-9648-A5F8-9D2FCF810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02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1" Type="http://schemas.microsoft.com/office/2007/relationships/media" Target="file://localhost/Users/mixamolaptop3/Dropbox/2110-2015sp/Lectures/lec13/SketchPad.mov" TargetMode="External"/><Relationship Id="rId2" Type="http://schemas.openxmlformats.org/officeDocument/2006/relationships/video" Target="file://localhost/Users/mixamolaptop3/Dropbox/2110-2015sp/Lectures/lec13/SketchPad.mov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0.png"/><Relationship Id="rId1" Type="http://schemas.microsoft.com/office/2007/relationships/media" Target="file://localhost/Users/mixamolaptop3/Dropbox/2110-2015sp/Lectures/lec13/RoomAlive.mov" TargetMode="External"/><Relationship Id="rId2" Type="http://schemas.openxmlformats.org/officeDocument/2006/relationships/video" Target="file://localhost/Users/mixamolaptop3/Dropbox/2110-2015sp/Lectures/lec13/RoomAlive.mov" TargetMode="Externa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Graphical User Interfaces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116254" y="1730346"/>
            <a:ext cx="6911492" cy="4077828"/>
            <a:chOff x="1041400" y="1981200"/>
            <a:chExt cx="8136514" cy="48006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1400" y="1981200"/>
              <a:ext cx="4097913" cy="48006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80000" y="1981200"/>
              <a:ext cx="4097914" cy="480060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3184034" y="6135957"/>
            <a:ext cx="2775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CS 2110 Spring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92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Provides a </a:t>
            </a:r>
            <a:r>
              <a:rPr lang="en-US" dirty="0" smtClean="0">
                <a:solidFill>
                  <a:srgbClr val="0000FF"/>
                </a:solidFill>
              </a:rPr>
              <a:t>friendly interface</a:t>
            </a:r>
            <a:r>
              <a:rPr lang="en-US" dirty="0" smtClean="0"/>
              <a:t> between user and program</a:t>
            </a:r>
          </a:p>
          <a:p>
            <a:r>
              <a:rPr lang="en-US" dirty="0" smtClean="0"/>
              <a:t>Allows </a:t>
            </a:r>
            <a:r>
              <a:rPr lang="en-US" dirty="0" smtClean="0">
                <a:solidFill>
                  <a:srgbClr val="0000FF"/>
                </a:solidFill>
              </a:rPr>
              <a:t>event-driven</a:t>
            </a:r>
            <a:r>
              <a:rPr lang="en-US" dirty="0" smtClean="0"/>
              <a:t> or reactive programming: The program reacts to events such as button clicks, mouse movement, keyboard input</a:t>
            </a:r>
          </a:p>
          <a:p>
            <a:r>
              <a:rPr lang="en-US" dirty="0" smtClean="0"/>
              <a:t>Often is </a:t>
            </a:r>
            <a:r>
              <a:rPr lang="en-US" dirty="0" smtClean="0">
                <a:solidFill>
                  <a:srgbClr val="0000FF"/>
                </a:solidFill>
              </a:rPr>
              <a:t>multi-threaded</a:t>
            </a:r>
            <a:r>
              <a:rPr lang="en-US" dirty="0" smtClean="0"/>
              <a:t>: Different threads of execution can be going on simultaneously</a:t>
            </a:r>
          </a:p>
        </p:txBody>
      </p:sp>
    </p:spTree>
    <p:extLst>
      <p:ext uri="{BB962C8B-B14F-4D97-AF65-F5344CB8AC3E}">
        <p14:creationId xmlns:p14="http://schemas.microsoft.com/office/powerpoint/2010/main" val="272469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537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Java provides two standard packages for making GUIs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AWT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bstract or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wful </a:t>
            </a:r>
            <a:r>
              <a:rPr lang="en-US" dirty="0" smtClean="0">
                <a:solidFill>
                  <a:srgbClr val="FF0000"/>
                </a:solidFill>
              </a:rPr>
              <a:t>W</a:t>
            </a:r>
            <a:r>
              <a:rPr lang="en-US" dirty="0" smtClean="0"/>
              <a:t>indow </a:t>
            </a:r>
            <a:r>
              <a:rPr lang="en-US" dirty="0" smtClean="0">
                <a:solidFill>
                  <a:srgbClr val="FF0000"/>
                </a:solidFill>
              </a:rPr>
              <a:t>T</a:t>
            </a:r>
            <a:r>
              <a:rPr lang="en-US" dirty="0" smtClean="0"/>
              <a:t>oolkit) – original one    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Monaco"/>
                <a:cs typeface="Monaco"/>
              </a:rPr>
              <a:t>import java.awt.*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  <a:p>
            <a:pPr lvl="1"/>
            <a:r>
              <a:rPr lang="en-US" b="1" dirty="0" smtClean="0">
                <a:solidFill>
                  <a:srgbClr val="008000"/>
                </a:solidFill>
              </a:rPr>
              <a:t>Swing</a:t>
            </a:r>
            <a:r>
              <a:rPr lang="en-US" dirty="0" smtClean="0"/>
              <a:t> – newer one, which builds on AWT as much as possible    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Monaco"/>
                <a:cs typeface="Monaco"/>
              </a:rPr>
              <a:t>import javax.swing.*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  <a:b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Two aspects to making a GUI: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Placing components (buttons, text…)             </a:t>
            </a:r>
            <a:r>
              <a:rPr lang="en-US" dirty="0" smtClean="0">
                <a:solidFill>
                  <a:srgbClr val="0000FF"/>
                </a:solidFill>
              </a:rPr>
              <a:t>TODAY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Listening/responding to events              </a:t>
            </a:r>
            <a:r>
              <a:rPr lang="en-US" dirty="0" smtClean="0">
                <a:solidFill>
                  <a:srgbClr val="0000FF"/>
                </a:solidFill>
              </a:rPr>
              <a:t>Next Lecture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040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2"/>
          <p:cNvSpPr txBox="1">
            <a:spLocks/>
          </p:cNvSpPr>
          <p:nvPr/>
        </p:nvSpPr>
        <p:spPr bwMode="auto">
          <a:xfrm>
            <a:off x="431800" y="1104354"/>
            <a:ext cx="78232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algn="l" eaLnBrk="1" hangingPunct="1">
              <a:spcBef>
                <a:spcPts val="1800"/>
              </a:spcBef>
              <a:buClr>
                <a:srgbClr val="000000"/>
              </a:buClr>
              <a:buSzPct val="171000"/>
              <a:buFont typeface="Lucida Grande" charset="0"/>
              <a:buNone/>
            </a:pPr>
            <a:r>
              <a:rPr lang="en-US" sz="2400" dirty="0">
                <a:solidFill>
                  <a:srgbClr val="FF0000"/>
                </a:solidFill>
              </a:rPr>
              <a:t>JFrame object</a:t>
            </a:r>
            <a:r>
              <a:rPr lang="en-US" sz="2400" dirty="0">
                <a:solidFill>
                  <a:schemeClr val="tx1"/>
                </a:solidFill>
              </a:rPr>
              <a:t>: associated with a window on your monitor. </a:t>
            </a:r>
          </a:p>
          <a:p>
            <a:pPr algn="l" eaLnBrk="1" hangingPunct="1">
              <a:spcBef>
                <a:spcPts val="1800"/>
              </a:spcBef>
              <a:buClr>
                <a:srgbClr val="000000"/>
              </a:buClr>
              <a:buSzPct val="171000"/>
              <a:buFont typeface="Lucida Grande" charset="0"/>
              <a:buNone/>
            </a:pPr>
            <a:r>
              <a:rPr lang="en-US" sz="2400" dirty="0">
                <a:solidFill>
                  <a:schemeClr val="tx1"/>
                </a:solidFill>
              </a:rPr>
              <a:t>Generally,  a GUI is a JFrame object with various components placed in it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4072089" y="6121223"/>
            <a:ext cx="4878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800000"/>
                </a:solidFill>
              </a:rPr>
              <a:t>Class JFrame is in package javax.swing</a:t>
            </a: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431800" y="2767050"/>
            <a:ext cx="7848600" cy="2692400"/>
          </a:xfrm>
          <a:prstGeom prst="rect">
            <a:avLst/>
          </a:prstGeom>
          <a:solidFill>
            <a:srgbClr val="FFFF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400" dirty="0">
                <a:solidFill>
                  <a:srgbClr val="800000"/>
                </a:solidFill>
                <a:latin typeface="Gill Sans MT"/>
                <a:cs typeface="Gill Sans MT"/>
              </a:rPr>
              <a:t>Some methods in a JFrame object</a:t>
            </a:r>
          </a:p>
          <a:p>
            <a:pPr algn="l" eaLnBrk="1" hangingPunct="1">
              <a:spcBef>
                <a:spcPts val="600"/>
              </a:spcBef>
            </a:pPr>
            <a:r>
              <a:rPr lang="en-US" sz="2400" dirty="0">
                <a:latin typeface="Gill Sans MT"/>
                <a:cs typeface="Gill Sans MT"/>
              </a:rPr>
              <a:t>hide()    show()    setVisible(boolean)</a:t>
            </a:r>
          </a:p>
          <a:p>
            <a:pPr algn="l" eaLnBrk="1" hangingPunct="1">
              <a:spcBef>
                <a:spcPts val="600"/>
              </a:spcBef>
            </a:pPr>
            <a:r>
              <a:rPr lang="en-US" sz="2400" dirty="0">
                <a:latin typeface="Gill Sans MT"/>
                <a:cs typeface="Gill Sans MT"/>
              </a:rPr>
              <a:t>getX()    getY()    (coordinates of top-left point)</a:t>
            </a:r>
          </a:p>
          <a:p>
            <a:pPr algn="l" eaLnBrk="1" hangingPunct="1">
              <a:spcBef>
                <a:spcPts val="600"/>
              </a:spcBef>
            </a:pPr>
            <a:r>
              <a:rPr lang="en-US" sz="2400" dirty="0">
                <a:latin typeface="Gill Sans MT"/>
                <a:cs typeface="Gill Sans MT"/>
              </a:rPr>
              <a:t>getWidth()          </a:t>
            </a:r>
            <a:r>
              <a:rPr lang="en-US" sz="2400" dirty="0" smtClean="0">
                <a:latin typeface="Gill Sans MT"/>
                <a:cs typeface="Gill Sans MT"/>
              </a:rPr>
              <a:t>getHeight</a:t>
            </a:r>
            <a:r>
              <a:rPr lang="en-US" sz="2400" dirty="0">
                <a:latin typeface="Gill Sans MT"/>
                <a:cs typeface="Gill Sans MT"/>
              </a:rPr>
              <a:t>()      setLocation(int, int)</a:t>
            </a:r>
          </a:p>
          <a:p>
            <a:pPr algn="l" eaLnBrk="1" hangingPunct="1">
              <a:spcBef>
                <a:spcPts val="600"/>
              </a:spcBef>
            </a:pPr>
            <a:r>
              <a:rPr lang="en-US" sz="2400" dirty="0">
                <a:latin typeface="Gill Sans MT"/>
                <a:cs typeface="Gill Sans MT"/>
              </a:rPr>
              <a:t>getTitle()             </a:t>
            </a:r>
            <a:r>
              <a:rPr lang="en-US" sz="2400" dirty="0" smtClean="0">
                <a:latin typeface="Gill Sans MT"/>
                <a:cs typeface="Gill Sans MT"/>
              </a:rPr>
              <a:t>setTitle</a:t>
            </a:r>
            <a:r>
              <a:rPr lang="en-US" sz="2400" dirty="0">
                <a:latin typeface="Gill Sans MT"/>
                <a:cs typeface="Gill Sans MT"/>
              </a:rPr>
              <a:t>(String)</a:t>
            </a:r>
          </a:p>
          <a:p>
            <a:pPr algn="l" eaLnBrk="1" hangingPunct="1">
              <a:spcBef>
                <a:spcPts val="600"/>
              </a:spcBef>
            </a:pPr>
            <a:r>
              <a:rPr lang="en-US" sz="2400" dirty="0">
                <a:latin typeface="Gill Sans MT"/>
                <a:cs typeface="Gill Sans MT"/>
              </a:rPr>
              <a:t>getLocation()       setLocation(int, int)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55600" y="5795040"/>
            <a:ext cx="339809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400" dirty="0">
                <a:solidFill>
                  <a:srgbClr val="008000"/>
                </a:solidFill>
                <a:latin typeface="Gill Sans MT"/>
                <a:cs typeface="Gill Sans MT"/>
              </a:rPr>
              <a:t>Over 100 methods in a JFrame object!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16164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Gill Sans MT"/>
                <a:cs typeface="Gill Sans MT"/>
              </a:rPr>
              <a:t>Class JFrame</a:t>
            </a:r>
            <a:endParaRPr lang="en-US" sz="3200" b="1" dirty="0"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4212886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9"/>
          <p:cNvSpPr>
            <a:spLocks noChangeArrowheads="1"/>
          </p:cNvSpPr>
          <p:nvPr/>
        </p:nvSpPr>
        <p:spPr bwMode="auto">
          <a:xfrm>
            <a:off x="457200" y="2935398"/>
            <a:ext cx="5004756" cy="34365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l"/>
            <a:r>
              <a:rPr lang="en-US" sz="2000" b="1" dirty="0">
                <a:latin typeface="Gill Sans MT"/>
                <a:cs typeface="Gill Sans MT"/>
              </a:rPr>
              <a:t> public</a:t>
            </a:r>
            <a:r>
              <a:rPr lang="en-US" sz="2000" dirty="0">
                <a:latin typeface="Gill Sans MT"/>
                <a:cs typeface="Gill Sans MT"/>
              </a:rPr>
              <a:t> class C </a:t>
            </a:r>
            <a:r>
              <a:rPr lang="en-US" sz="2000" b="1" dirty="0">
                <a:latin typeface="Gill Sans MT"/>
                <a:cs typeface="Gill Sans MT"/>
              </a:rPr>
              <a:t>extends</a:t>
            </a:r>
            <a:r>
              <a:rPr lang="en-US" sz="2000" dirty="0">
                <a:latin typeface="Gill Sans MT"/>
                <a:cs typeface="Gill Sans MT"/>
              </a:rPr>
              <a:t> JFrame {</a:t>
            </a:r>
          </a:p>
          <a:p>
            <a:pPr algn="l"/>
            <a:r>
              <a:rPr lang="en-US" sz="2000" dirty="0">
                <a:latin typeface="Gill Sans MT"/>
                <a:cs typeface="Gill Sans MT"/>
              </a:rPr>
              <a:t>     </a:t>
            </a:r>
            <a:r>
              <a:rPr lang="en-US" sz="2000" b="1" dirty="0">
                <a:latin typeface="Gill Sans MT"/>
                <a:cs typeface="Gill Sans MT"/>
              </a:rPr>
              <a:t>public </a:t>
            </a:r>
            <a:r>
              <a:rPr lang="en-US" sz="2000" dirty="0">
                <a:latin typeface="Gill Sans MT"/>
                <a:cs typeface="Gill Sans MT"/>
              </a:rPr>
              <a:t>C() {</a:t>
            </a:r>
          </a:p>
          <a:p>
            <a:pPr algn="l"/>
            <a:r>
              <a:rPr lang="en-US" sz="2000" dirty="0">
                <a:latin typeface="Gill Sans MT"/>
                <a:cs typeface="Gill Sans MT"/>
              </a:rPr>
              <a:t>        Container cp= getContentPane();</a:t>
            </a:r>
          </a:p>
          <a:p>
            <a:pPr algn="l"/>
            <a:r>
              <a:rPr lang="en-US" sz="2000" dirty="0">
                <a:latin typeface="Gill Sans MT"/>
                <a:cs typeface="Gill Sans MT"/>
              </a:rPr>
              <a:t>        JButton jb= </a:t>
            </a:r>
            <a:r>
              <a:rPr lang="en-US" sz="2000" b="1" dirty="0">
                <a:latin typeface="Gill Sans MT"/>
                <a:cs typeface="Gill Sans MT"/>
              </a:rPr>
              <a:t>new</a:t>
            </a:r>
            <a:r>
              <a:rPr lang="en-US" sz="2000" dirty="0">
                <a:latin typeface="Gill Sans MT"/>
                <a:cs typeface="Gill Sans MT"/>
              </a:rPr>
              <a:t> </a:t>
            </a:r>
            <a:r>
              <a:rPr lang="en-US" sz="2000" dirty="0" smtClean="0">
                <a:latin typeface="Gill Sans MT"/>
                <a:cs typeface="Gill Sans MT"/>
              </a:rPr>
              <a:t>JButton(“</a:t>
            </a:r>
            <a:r>
              <a:rPr lang="en-US" altLang="ja-JP" sz="2000" dirty="0" smtClean="0">
                <a:latin typeface="Gill Sans MT"/>
                <a:cs typeface="Gill Sans MT"/>
              </a:rPr>
              <a:t>Click here”)</a:t>
            </a:r>
            <a:r>
              <a:rPr lang="en-US" altLang="ja-JP" sz="2000" dirty="0">
                <a:latin typeface="Gill Sans MT"/>
                <a:cs typeface="Gill Sans MT"/>
              </a:rPr>
              <a:t>;</a:t>
            </a:r>
          </a:p>
          <a:p>
            <a:pPr algn="l"/>
            <a:r>
              <a:rPr lang="en-US" sz="2000" dirty="0">
                <a:latin typeface="Gill Sans MT"/>
                <a:cs typeface="Gill Sans MT"/>
              </a:rPr>
              <a:t>        JLabel jl= </a:t>
            </a:r>
            <a:r>
              <a:rPr lang="en-US" sz="2000" b="1" dirty="0">
                <a:latin typeface="Gill Sans MT"/>
                <a:cs typeface="Gill Sans MT"/>
              </a:rPr>
              <a:t>new </a:t>
            </a:r>
            <a:r>
              <a:rPr lang="en-US" sz="2000" dirty="0" smtClean="0">
                <a:latin typeface="Gill Sans MT"/>
                <a:cs typeface="Gill Sans MT"/>
              </a:rPr>
              <a:t>JLabel(“</a:t>
            </a:r>
            <a:r>
              <a:rPr lang="en-US" altLang="ja-JP" sz="2000" dirty="0" smtClean="0">
                <a:latin typeface="Gill Sans MT"/>
                <a:cs typeface="Gill Sans MT"/>
              </a:rPr>
              <a:t>label 2”)</a:t>
            </a:r>
            <a:r>
              <a:rPr lang="en-US" altLang="ja-JP" sz="2000" dirty="0">
                <a:latin typeface="Gill Sans MT"/>
                <a:cs typeface="Gill Sans MT"/>
              </a:rPr>
              <a:t>;</a:t>
            </a:r>
          </a:p>
          <a:p>
            <a:pPr>
              <a:spcBef>
                <a:spcPts val="540"/>
              </a:spcBef>
            </a:pPr>
            <a:r>
              <a:rPr lang="en-US" sz="2000" dirty="0">
                <a:latin typeface="Gill Sans MT"/>
                <a:cs typeface="Gill Sans MT"/>
              </a:rPr>
              <a:t>        cp.add(jb, BorderLayout.EAST);</a:t>
            </a:r>
          </a:p>
          <a:p>
            <a:pPr algn="l"/>
            <a:r>
              <a:rPr lang="en-US" sz="2000" dirty="0">
                <a:latin typeface="Gill Sans MT"/>
                <a:cs typeface="Gill Sans MT"/>
              </a:rPr>
              <a:t>        cp.add(jl, BorderLayout.WEST);</a:t>
            </a:r>
          </a:p>
          <a:p>
            <a:pPr>
              <a:spcBef>
                <a:spcPts val="540"/>
              </a:spcBef>
            </a:pPr>
            <a:r>
              <a:rPr lang="en-US" sz="2000" dirty="0">
                <a:latin typeface="Gill Sans MT"/>
                <a:cs typeface="Gill Sans MT"/>
              </a:rPr>
              <a:t>        pack();</a:t>
            </a:r>
          </a:p>
          <a:p>
            <a:pPr algn="l"/>
            <a:r>
              <a:rPr lang="en-US" sz="2000" dirty="0">
                <a:latin typeface="Gill Sans MT"/>
                <a:cs typeface="Gill Sans MT"/>
              </a:rPr>
              <a:t>        setVisible(</a:t>
            </a:r>
            <a:r>
              <a:rPr lang="en-US" sz="2000" b="1" dirty="0">
                <a:latin typeface="Gill Sans MT"/>
                <a:cs typeface="Gill Sans MT"/>
              </a:rPr>
              <a:t>true</a:t>
            </a:r>
            <a:r>
              <a:rPr lang="en-US" sz="2000" dirty="0">
                <a:latin typeface="Gill Sans MT"/>
                <a:cs typeface="Gill Sans MT"/>
              </a:rPr>
              <a:t>);</a:t>
            </a:r>
          </a:p>
          <a:p>
            <a:pPr algn="l"/>
            <a:r>
              <a:rPr lang="en-US" sz="2000" dirty="0">
                <a:latin typeface="Gill Sans MT"/>
                <a:cs typeface="Gill Sans MT"/>
              </a:rPr>
              <a:t>   }</a:t>
            </a:r>
          </a:p>
        </p:txBody>
      </p:sp>
      <p:sp>
        <p:nvSpPr>
          <p:cNvPr id="33796" name="Text Box 12"/>
          <p:cNvSpPr txBox="1">
            <a:spLocks/>
          </p:cNvSpPr>
          <p:nvPr/>
        </p:nvSpPr>
        <p:spPr bwMode="auto">
          <a:xfrm>
            <a:off x="411480" y="1118604"/>
            <a:ext cx="8138160" cy="151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eaLnBrk="1" hangingPunct="1">
              <a:spcBef>
                <a:spcPts val="1620"/>
              </a:spcBef>
              <a:buClr>
                <a:srgbClr val="000000"/>
              </a:buClr>
              <a:buSzPct val="171000"/>
            </a:pPr>
            <a:r>
              <a:rPr lang="en-US" sz="2200" b="1" dirty="0">
                <a:solidFill>
                  <a:srgbClr val="6666FF"/>
                </a:solidFill>
              </a:rPr>
              <a:t>Layout manager</a:t>
            </a:r>
            <a:r>
              <a:rPr lang="en-US" sz="2200" dirty="0">
                <a:solidFill>
                  <a:schemeClr val="tx1"/>
                </a:solidFill>
              </a:rPr>
              <a:t>:  Instance controls placement of components.</a:t>
            </a:r>
          </a:p>
          <a:p>
            <a:pPr eaLnBrk="1" hangingPunct="1">
              <a:spcBef>
                <a:spcPts val="1620"/>
              </a:spcBef>
              <a:buClr>
                <a:srgbClr val="000000"/>
              </a:buClr>
              <a:buSzPct val="171000"/>
            </a:pPr>
            <a:r>
              <a:rPr lang="en-US" sz="2200" b="1" dirty="0">
                <a:solidFill>
                  <a:srgbClr val="6666FF"/>
                </a:solidFill>
              </a:rPr>
              <a:t>JFrame layout manager default</a:t>
            </a:r>
            <a:r>
              <a:rPr lang="en-US" sz="2200" dirty="0">
                <a:solidFill>
                  <a:schemeClr val="tx1"/>
                </a:solidFill>
              </a:rPr>
              <a:t>: BorderLayout.</a:t>
            </a:r>
          </a:p>
          <a:p>
            <a:pPr eaLnBrk="1" hangingPunct="1">
              <a:spcBef>
                <a:spcPts val="1620"/>
              </a:spcBef>
              <a:buClr>
                <a:srgbClr val="000000"/>
              </a:buClr>
              <a:buSzPct val="171000"/>
            </a:pPr>
            <a:r>
              <a:rPr lang="en-US" sz="2200" b="1" dirty="0">
                <a:solidFill>
                  <a:srgbClr val="6666FF"/>
                </a:solidFill>
              </a:rPr>
              <a:t>BorderLayout</a:t>
            </a:r>
            <a:r>
              <a:rPr lang="en-US" sz="2200" dirty="0">
                <a:solidFill>
                  <a:schemeClr val="tx1"/>
                </a:solidFill>
              </a:rPr>
              <a:t> layout manager: Can place 5 components:</a:t>
            </a:r>
            <a:endParaRPr lang="en-US" dirty="0"/>
          </a:p>
        </p:txBody>
      </p:sp>
      <p:sp>
        <p:nvSpPr>
          <p:cNvPr id="33797" name="TextBox 11"/>
          <p:cNvSpPr txBox="1">
            <a:spLocks noChangeArrowheads="1"/>
          </p:cNvSpPr>
          <p:nvPr/>
        </p:nvSpPr>
        <p:spPr bwMode="auto">
          <a:xfrm>
            <a:off x="6217920" y="5607996"/>
            <a:ext cx="2194560" cy="42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eaLnBrk="1" hangingPunct="1"/>
            <a:r>
              <a:rPr lang="en-US" sz="2200" dirty="0">
                <a:solidFill>
                  <a:srgbClr val="800000"/>
                </a:solidFill>
              </a:rPr>
              <a:t>JFrameDemo.java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614758" y="3802558"/>
            <a:ext cx="3305175" cy="1689100"/>
            <a:chOff x="5614758" y="4184650"/>
            <a:chExt cx="3305175" cy="1689100"/>
          </a:xfrm>
        </p:grpSpPr>
        <p:grpSp>
          <p:nvGrpSpPr>
            <p:cNvPr id="13" name="Group 3"/>
            <p:cNvGrpSpPr>
              <a:grpSpLocks/>
            </p:cNvGrpSpPr>
            <p:nvPr/>
          </p:nvGrpSpPr>
          <p:grpSpPr bwMode="auto">
            <a:xfrm>
              <a:off x="5614758" y="4184650"/>
              <a:ext cx="3305175" cy="1689100"/>
              <a:chOff x="3669" y="2904"/>
              <a:chExt cx="2082" cy="1064"/>
            </a:xfrm>
          </p:grpSpPr>
          <p:sp>
            <p:nvSpPr>
              <p:cNvPr id="14" name="Rectangle 4"/>
              <p:cNvSpPr>
                <a:spLocks noChangeArrowheads="1"/>
              </p:cNvSpPr>
              <p:nvPr/>
            </p:nvSpPr>
            <p:spPr bwMode="auto">
              <a:xfrm>
                <a:off x="3669" y="3616"/>
                <a:ext cx="2080" cy="35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South</a:t>
                </a:r>
              </a:p>
            </p:txBody>
          </p:sp>
          <p:sp>
            <p:nvSpPr>
              <p:cNvPr id="15" name="Rectangle 5"/>
              <p:cNvSpPr>
                <a:spLocks noChangeArrowheads="1"/>
              </p:cNvSpPr>
              <p:nvPr/>
            </p:nvSpPr>
            <p:spPr bwMode="auto">
              <a:xfrm>
                <a:off x="5151" y="3256"/>
                <a:ext cx="600" cy="352"/>
              </a:xfrm>
              <a:prstGeom prst="rect">
                <a:avLst/>
              </a:prstGeom>
              <a:solidFill>
                <a:srgbClr val="66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East</a:t>
                </a:r>
              </a:p>
            </p:txBody>
          </p:sp>
          <p:sp>
            <p:nvSpPr>
              <p:cNvPr id="16" name="Rectangle 6"/>
              <p:cNvSpPr>
                <a:spLocks noChangeArrowheads="1"/>
              </p:cNvSpPr>
              <p:nvPr/>
            </p:nvSpPr>
            <p:spPr bwMode="auto">
              <a:xfrm>
                <a:off x="3669" y="3256"/>
                <a:ext cx="664" cy="352"/>
              </a:xfrm>
              <a:prstGeom prst="rect">
                <a:avLst/>
              </a:prstGeom>
              <a:solidFill>
                <a:srgbClr val="66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West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ectangle 7"/>
              <p:cNvSpPr>
                <a:spLocks noChangeArrowheads="1"/>
              </p:cNvSpPr>
              <p:nvPr/>
            </p:nvSpPr>
            <p:spPr bwMode="auto">
              <a:xfrm>
                <a:off x="4333" y="3256"/>
                <a:ext cx="818" cy="352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 lIns="0" tIns="0" rIns="0" bIns="0" anchor="ctr">
                <a:sp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8"/>
              <p:cNvSpPr>
                <a:spLocks noChangeArrowheads="1"/>
              </p:cNvSpPr>
              <p:nvPr/>
            </p:nvSpPr>
            <p:spPr bwMode="auto">
              <a:xfrm>
                <a:off x="3669" y="2904"/>
                <a:ext cx="2080" cy="35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North</a:t>
                </a:r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6865275" y="4817656"/>
              <a:ext cx="8529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Center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2" name="Rectangle 1"/>
          <p:cNvSpPr>
            <a:spLocks noGrp="1" noChangeArrowheads="1"/>
          </p:cNvSpPr>
          <p:nvPr>
            <p:ph type="title"/>
          </p:nvPr>
        </p:nvSpPr>
        <p:spPr>
          <a:xfrm>
            <a:off x="822960" y="161940"/>
            <a:ext cx="7360920" cy="685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Gill Sans MT"/>
                <a:cs typeface="Gill Sans MT"/>
              </a:rPr>
              <a:t>Placing components in a JFrame</a:t>
            </a:r>
            <a:endParaRPr lang="en-US" sz="3600" b="1" dirty="0">
              <a:solidFill>
                <a:srgbClr val="FF0000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9986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>
          <a:xfrm>
            <a:off x="822960" y="161940"/>
            <a:ext cx="7360920" cy="685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Gill Sans MT"/>
                <a:cs typeface="Gill Sans MT"/>
              </a:rPr>
              <a:t>Placing components in a JFrame</a:t>
            </a:r>
            <a:endParaRPr lang="en-US" sz="3600" b="1" dirty="0">
              <a:solidFill>
                <a:srgbClr val="FF0000"/>
              </a:solidFill>
              <a:latin typeface="Gill Sans MT"/>
              <a:cs typeface="Gill Sans MT"/>
            </a:endParaRPr>
          </a:p>
        </p:txBody>
      </p:sp>
      <p:sp>
        <p:nvSpPr>
          <p:cNvPr id="19" name="Text Box 5"/>
          <p:cNvSpPr txBox="1">
            <a:spLocks/>
          </p:cNvSpPr>
          <p:nvPr/>
        </p:nvSpPr>
        <p:spPr bwMode="auto">
          <a:xfrm>
            <a:off x="533400" y="953046"/>
            <a:ext cx="8131555" cy="570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ts val="200"/>
              </a:spcBef>
              <a:buClr>
                <a:srgbClr val="000000"/>
              </a:buClr>
              <a:buSzPct val="171000"/>
              <a:buFont typeface="Lucida Grande" charset="0"/>
              <a:buNone/>
            </a:pPr>
            <a:r>
              <a:rPr lang="en-US" sz="2000" b="1" dirty="0">
                <a:solidFill>
                  <a:schemeClr val="tx1"/>
                </a:solidFill>
                <a:latin typeface="Gill Sans MT"/>
                <a:cs typeface="Gill Sans MT"/>
              </a:rPr>
              <a:t>import</a:t>
            </a:r>
            <a:r>
              <a:rPr lang="en-US" sz="2000" dirty="0">
                <a:solidFill>
                  <a:schemeClr val="tx1"/>
                </a:solidFill>
                <a:latin typeface="Gill Sans MT"/>
                <a:cs typeface="Gill Sans MT"/>
              </a:rPr>
              <a:t> java.awt.*;    </a:t>
            </a:r>
            <a:r>
              <a:rPr lang="en-US" sz="2000" b="1" dirty="0">
                <a:solidFill>
                  <a:schemeClr val="tx1"/>
                </a:solidFill>
                <a:latin typeface="Gill Sans MT"/>
                <a:cs typeface="Gill Sans MT"/>
              </a:rPr>
              <a:t>import</a:t>
            </a:r>
            <a:r>
              <a:rPr lang="en-US" sz="2000" dirty="0">
                <a:solidFill>
                  <a:schemeClr val="tx1"/>
                </a:solidFill>
                <a:latin typeface="Gill Sans MT"/>
                <a:cs typeface="Gill Sans MT"/>
              </a:rPr>
              <a:t> javax.swing.*;</a:t>
            </a:r>
          </a:p>
          <a:p>
            <a:pPr algn="l" eaLnBrk="1" hangingPunct="1">
              <a:lnSpc>
                <a:spcPct val="90000"/>
              </a:lnSpc>
              <a:spcBef>
                <a:spcPts val="200"/>
              </a:spcBef>
              <a:buClr>
                <a:srgbClr val="000000"/>
              </a:buClr>
              <a:buSzPct val="171000"/>
              <a:buFont typeface="Lucida Grande" charset="0"/>
              <a:buNone/>
            </a:pPr>
            <a:r>
              <a:rPr lang="en-US" sz="2000" dirty="0">
                <a:solidFill>
                  <a:srgbClr val="008000"/>
                </a:solidFill>
                <a:latin typeface="Gill Sans MT"/>
                <a:cs typeface="Gill Sans MT"/>
              </a:rPr>
              <a:t>/** Demonstrate placement of components in a JFrame.</a:t>
            </a:r>
          </a:p>
          <a:p>
            <a:pPr algn="l" eaLnBrk="1" hangingPunct="1">
              <a:lnSpc>
                <a:spcPct val="90000"/>
              </a:lnSpc>
              <a:spcBef>
                <a:spcPts val="200"/>
              </a:spcBef>
              <a:buClr>
                <a:srgbClr val="000000"/>
              </a:buClr>
              <a:buSzPct val="171000"/>
              <a:buFont typeface="Lucida Grande" charset="0"/>
              <a:buNone/>
            </a:pPr>
            <a:r>
              <a:rPr lang="en-US" sz="2000" dirty="0">
                <a:solidFill>
                  <a:srgbClr val="008000"/>
                </a:solidFill>
                <a:latin typeface="Gill Sans MT"/>
                <a:cs typeface="Gill Sans MT"/>
              </a:rPr>
              <a:t>     Places five components in 5 possible areas:</a:t>
            </a:r>
          </a:p>
          <a:p>
            <a:pPr algn="l" eaLnBrk="1" hangingPunct="1">
              <a:lnSpc>
                <a:spcPct val="90000"/>
              </a:lnSpc>
              <a:spcBef>
                <a:spcPts val="200"/>
              </a:spcBef>
              <a:buClr>
                <a:srgbClr val="000000"/>
              </a:buClr>
              <a:buSzPct val="171000"/>
              <a:buFont typeface="Lucida Grande" charset="0"/>
              <a:buNone/>
            </a:pPr>
            <a:r>
              <a:rPr lang="en-US" sz="2000" dirty="0">
                <a:solidFill>
                  <a:srgbClr val="008000"/>
                </a:solidFill>
                <a:latin typeface="Gill Sans MT"/>
                <a:cs typeface="Gill Sans MT"/>
              </a:rPr>
              <a:t>       (1) a JButton in the east,              (2) a JLabel in the west,</a:t>
            </a:r>
          </a:p>
          <a:p>
            <a:pPr algn="l" eaLnBrk="1" hangingPunct="1">
              <a:lnSpc>
                <a:spcPct val="90000"/>
              </a:lnSpc>
              <a:spcBef>
                <a:spcPts val="200"/>
              </a:spcBef>
              <a:buClr>
                <a:srgbClr val="000000"/>
              </a:buClr>
              <a:buSzPct val="171000"/>
              <a:buFont typeface="Lucida Grande" charset="0"/>
              <a:buNone/>
            </a:pPr>
            <a:r>
              <a:rPr lang="en-US" sz="2000" dirty="0">
                <a:solidFill>
                  <a:srgbClr val="008000"/>
                </a:solidFill>
                <a:latin typeface="Gill Sans MT"/>
                <a:cs typeface="Gill Sans MT"/>
              </a:rPr>
              <a:t>       (3) a JLabel in the south,          </a:t>
            </a:r>
            <a:r>
              <a:rPr lang="en-US" sz="2000" dirty="0" smtClean="0">
                <a:solidFill>
                  <a:srgbClr val="008000"/>
                </a:solidFill>
                <a:latin typeface="Gill Sans MT"/>
                <a:cs typeface="Gill Sans MT"/>
              </a:rPr>
              <a:t>    </a:t>
            </a:r>
            <a:r>
              <a:rPr lang="en-US" sz="2000" dirty="0">
                <a:solidFill>
                  <a:srgbClr val="008000"/>
                </a:solidFill>
                <a:latin typeface="Gill Sans MT"/>
                <a:cs typeface="Gill Sans MT"/>
              </a:rPr>
              <a:t>(4) a JTextField in the north</a:t>
            </a:r>
          </a:p>
          <a:p>
            <a:pPr algn="l" eaLnBrk="1" hangingPunct="1">
              <a:lnSpc>
                <a:spcPct val="90000"/>
              </a:lnSpc>
              <a:spcBef>
                <a:spcPts val="200"/>
              </a:spcBef>
              <a:buClr>
                <a:srgbClr val="000000"/>
              </a:buClr>
              <a:buSzPct val="171000"/>
              <a:buFont typeface="Lucida Grande" charset="0"/>
              <a:buNone/>
            </a:pPr>
            <a:r>
              <a:rPr lang="en-US" sz="2000" dirty="0">
                <a:solidFill>
                  <a:srgbClr val="008000"/>
                </a:solidFill>
                <a:latin typeface="Gill Sans MT"/>
                <a:cs typeface="Gill Sans MT"/>
              </a:rPr>
              <a:t>       (5) a JTextArea in the center.   */</a:t>
            </a:r>
          </a:p>
          <a:p>
            <a:pPr algn="l" eaLnBrk="1" hangingPunct="1">
              <a:spcBef>
                <a:spcPts val="1400"/>
              </a:spcBef>
              <a:buClr>
                <a:srgbClr val="000000"/>
              </a:buClr>
              <a:buSzPct val="171000"/>
              <a:buFont typeface="Lucida Grande" charset="0"/>
              <a:buNone/>
            </a:pPr>
            <a:r>
              <a:rPr lang="en-US" sz="2000" b="1" dirty="0">
                <a:solidFill>
                  <a:schemeClr val="tx1"/>
                </a:solidFill>
                <a:latin typeface="Gill Sans MT"/>
                <a:cs typeface="Gill Sans MT"/>
              </a:rPr>
              <a:t>public</a:t>
            </a:r>
            <a:r>
              <a:rPr lang="en-US" sz="2000" dirty="0">
                <a:solidFill>
                  <a:schemeClr val="tx1"/>
                </a:solidFill>
                <a:latin typeface="Gill Sans MT"/>
                <a:cs typeface="Gill Sans MT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Gill Sans MT"/>
                <a:cs typeface="Gill Sans MT"/>
              </a:rPr>
              <a:t>class</a:t>
            </a:r>
            <a:r>
              <a:rPr lang="en-US" sz="2000" dirty="0">
                <a:solidFill>
                  <a:schemeClr val="tx1"/>
                </a:solidFill>
                <a:latin typeface="Gill Sans MT"/>
                <a:cs typeface="Gill Sans MT"/>
              </a:rPr>
              <a:t> ComponentExample </a:t>
            </a:r>
            <a:r>
              <a:rPr lang="en-US" sz="2000" b="1" dirty="0">
                <a:solidFill>
                  <a:schemeClr val="tx1"/>
                </a:solidFill>
                <a:latin typeface="Gill Sans MT"/>
                <a:cs typeface="Gill Sans MT"/>
              </a:rPr>
              <a:t>extends</a:t>
            </a:r>
            <a:r>
              <a:rPr lang="en-US" sz="2000" dirty="0">
                <a:solidFill>
                  <a:schemeClr val="tx1"/>
                </a:solidFill>
                <a:latin typeface="Gill Sans MT"/>
                <a:cs typeface="Gill Sans MT"/>
              </a:rPr>
              <a:t> JFrame {</a:t>
            </a:r>
          </a:p>
          <a:p>
            <a:pPr algn="l" eaLnBrk="1" hangingPunct="1">
              <a:lnSpc>
                <a:spcPct val="90000"/>
              </a:lnSpc>
              <a:spcBef>
                <a:spcPts val="200"/>
              </a:spcBef>
              <a:buClr>
                <a:srgbClr val="000000"/>
              </a:buClr>
              <a:buSzPct val="171000"/>
              <a:buFont typeface="Lucida Grande" charset="0"/>
              <a:buNone/>
            </a:pPr>
            <a:r>
              <a:rPr lang="en-US" sz="2000" dirty="0">
                <a:solidFill>
                  <a:schemeClr val="tx1"/>
                </a:solidFill>
                <a:latin typeface="Gill Sans MT"/>
                <a:cs typeface="Gill Sans MT"/>
              </a:rPr>
              <a:t>    </a:t>
            </a:r>
            <a:r>
              <a:rPr lang="en-US" sz="2000" dirty="0">
                <a:solidFill>
                  <a:srgbClr val="008000"/>
                </a:solidFill>
                <a:latin typeface="Gill Sans MT"/>
                <a:cs typeface="Gill Sans MT"/>
              </a:rPr>
              <a:t>/** Constructor: a window with title t and 5 components */</a:t>
            </a:r>
          </a:p>
          <a:p>
            <a:pPr algn="l" eaLnBrk="1" hangingPunct="1">
              <a:lnSpc>
                <a:spcPct val="90000"/>
              </a:lnSpc>
              <a:spcBef>
                <a:spcPts val="200"/>
              </a:spcBef>
              <a:buClr>
                <a:srgbClr val="000000"/>
              </a:buClr>
              <a:buSzPct val="171000"/>
              <a:buFont typeface="Lucida Grande" charset="0"/>
              <a:buNone/>
            </a:pPr>
            <a:r>
              <a:rPr lang="en-US" sz="2000" dirty="0">
                <a:solidFill>
                  <a:schemeClr val="tx1"/>
                </a:solidFill>
                <a:latin typeface="Gill Sans MT"/>
                <a:cs typeface="Gill Sans MT"/>
              </a:rPr>
              <a:t>    </a:t>
            </a:r>
            <a:r>
              <a:rPr lang="en-US" sz="2000" b="1" dirty="0">
                <a:solidFill>
                  <a:schemeClr val="tx1"/>
                </a:solidFill>
                <a:latin typeface="Gill Sans MT"/>
                <a:cs typeface="Gill Sans MT"/>
              </a:rPr>
              <a:t>public</a:t>
            </a:r>
            <a:r>
              <a:rPr lang="en-US" sz="2000" dirty="0">
                <a:solidFill>
                  <a:schemeClr val="tx1"/>
                </a:solidFill>
                <a:latin typeface="Gill Sans MT"/>
                <a:cs typeface="Gill Sans MT"/>
              </a:rPr>
              <a:t> ComponentExample(String t) {</a:t>
            </a:r>
          </a:p>
          <a:p>
            <a:pPr algn="l" eaLnBrk="1" hangingPunct="1">
              <a:lnSpc>
                <a:spcPct val="90000"/>
              </a:lnSpc>
              <a:spcBef>
                <a:spcPts val="200"/>
              </a:spcBef>
              <a:buClr>
                <a:srgbClr val="000000"/>
              </a:buClr>
              <a:buSzPct val="171000"/>
              <a:buFont typeface="Lucida Grande" charset="0"/>
              <a:buNone/>
            </a:pPr>
            <a:r>
              <a:rPr lang="en-US" sz="2000" dirty="0">
                <a:solidFill>
                  <a:schemeClr val="tx1"/>
                </a:solidFill>
                <a:latin typeface="Gill Sans MT"/>
                <a:cs typeface="Gill Sans MT"/>
              </a:rPr>
              <a:t>        </a:t>
            </a:r>
            <a:r>
              <a:rPr lang="en-US" sz="2000" b="1" dirty="0">
                <a:solidFill>
                  <a:schemeClr val="tx1"/>
                </a:solidFill>
                <a:latin typeface="Gill Sans MT"/>
                <a:cs typeface="Gill Sans MT"/>
              </a:rPr>
              <a:t>super</a:t>
            </a:r>
            <a:r>
              <a:rPr lang="en-US" sz="2000" dirty="0">
                <a:solidFill>
                  <a:schemeClr val="tx1"/>
                </a:solidFill>
                <a:latin typeface="Gill Sans MT"/>
                <a:cs typeface="Gill Sans MT"/>
              </a:rPr>
              <a:t>(t);  </a:t>
            </a:r>
          </a:p>
          <a:p>
            <a:pPr algn="l" eaLnBrk="1" hangingPunct="1">
              <a:lnSpc>
                <a:spcPct val="90000"/>
              </a:lnSpc>
              <a:spcBef>
                <a:spcPts val="200"/>
              </a:spcBef>
              <a:buClr>
                <a:srgbClr val="000000"/>
              </a:buClr>
              <a:buSzPct val="171000"/>
              <a:buFont typeface="Lucida Grande" charset="0"/>
              <a:buNone/>
            </a:pPr>
            <a:r>
              <a:rPr lang="en-US" sz="2000" dirty="0">
                <a:solidFill>
                  <a:schemeClr val="tx1"/>
                </a:solidFill>
                <a:latin typeface="Gill Sans MT"/>
                <a:cs typeface="Gill Sans MT"/>
              </a:rPr>
              <a:t>        Container cp=  getContentPane();</a:t>
            </a:r>
          </a:p>
          <a:p>
            <a:pPr algn="l" eaLnBrk="1" hangingPunct="1">
              <a:lnSpc>
                <a:spcPct val="90000"/>
              </a:lnSpc>
              <a:spcBef>
                <a:spcPts val="200"/>
              </a:spcBef>
              <a:buClr>
                <a:srgbClr val="000000"/>
              </a:buClr>
              <a:buSzPct val="171000"/>
              <a:buFont typeface="Lucida Grande" charset="0"/>
              <a:buNone/>
            </a:pPr>
            <a:r>
              <a:rPr lang="en-US" sz="2000" dirty="0">
                <a:solidFill>
                  <a:schemeClr val="tx1"/>
                </a:solidFill>
                <a:latin typeface="Gill Sans MT"/>
                <a:cs typeface="Gill Sans MT"/>
              </a:rPr>
              <a:t>        cp.add(</a:t>
            </a:r>
            <a:r>
              <a:rPr lang="en-US" sz="2000" b="1" dirty="0">
                <a:solidFill>
                  <a:schemeClr val="tx1"/>
                </a:solidFill>
                <a:latin typeface="Gill Sans MT"/>
                <a:cs typeface="Gill Sans MT"/>
              </a:rPr>
              <a:t>new</a:t>
            </a:r>
            <a:r>
              <a:rPr lang="en-US" sz="2000" dirty="0">
                <a:solidFill>
                  <a:schemeClr val="tx1"/>
                </a:solidFill>
                <a:latin typeface="Gill Sans MT"/>
                <a:cs typeface="Gill Sans MT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Gill Sans MT"/>
                <a:cs typeface="Gill Sans MT"/>
              </a:rPr>
              <a:t>JButton(“click me”), </a:t>
            </a:r>
            <a:r>
              <a:rPr lang="en-US" sz="2000" dirty="0">
                <a:solidFill>
                  <a:schemeClr val="tx1"/>
                </a:solidFill>
                <a:latin typeface="Gill Sans MT"/>
                <a:cs typeface="Gill Sans MT"/>
              </a:rPr>
              <a:t>BorderLayout.EAST);</a:t>
            </a:r>
          </a:p>
          <a:p>
            <a:pPr algn="l" eaLnBrk="1" hangingPunct="1">
              <a:lnSpc>
                <a:spcPct val="90000"/>
              </a:lnSpc>
              <a:spcBef>
                <a:spcPts val="200"/>
              </a:spcBef>
              <a:buClr>
                <a:srgbClr val="000000"/>
              </a:buClr>
              <a:buSzPct val="171000"/>
              <a:buFont typeface="Lucida Grande" charset="0"/>
              <a:buNone/>
            </a:pPr>
            <a:r>
              <a:rPr lang="en-US" sz="2000" dirty="0">
                <a:solidFill>
                  <a:schemeClr val="tx1"/>
                </a:solidFill>
                <a:latin typeface="Gill Sans MT"/>
                <a:cs typeface="Gill Sans MT"/>
              </a:rPr>
              <a:t>        cp.add(</a:t>
            </a:r>
            <a:r>
              <a:rPr lang="en-US" sz="2000" b="1" dirty="0">
                <a:solidFill>
                  <a:schemeClr val="tx1"/>
                </a:solidFill>
                <a:latin typeface="Gill Sans MT"/>
                <a:cs typeface="Gill Sans MT"/>
              </a:rPr>
              <a:t>new</a:t>
            </a:r>
            <a:r>
              <a:rPr lang="en-US" sz="2000" dirty="0">
                <a:solidFill>
                  <a:schemeClr val="tx1"/>
                </a:solidFill>
                <a:latin typeface="Gill Sans MT"/>
                <a:cs typeface="Gill Sans MT"/>
              </a:rPr>
              <a:t> JTextField</a:t>
            </a:r>
            <a:r>
              <a:rPr lang="en-US" sz="2000" dirty="0" smtClean="0">
                <a:solidFill>
                  <a:schemeClr val="tx1"/>
                </a:solidFill>
                <a:latin typeface="Gill Sans MT"/>
                <a:cs typeface="Gill Sans MT"/>
              </a:rPr>
              <a:t>(“type here”, </a:t>
            </a:r>
            <a:r>
              <a:rPr lang="en-US" sz="2000" dirty="0">
                <a:solidFill>
                  <a:schemeClr val="tx1"/>
                </a:solidFill>
                <a:latin typeface="Gill Sans MT"/>
                <a:cs typeface="Gill Sans MT"/>
              </a:rPr>
              <a:t>22), BorderLayout.NORTH);</a:t>
            </a:r>
          </a:p>
          <a:p>
            <a:pPr algn="l" eaLnBrk="1" hangingPunct="1">
              <a:lnSpc>
                <a:spcPct val="90000"/>
              </a:lnSpc>
              <a:spcBef>
                <a:spcPts val="200"/>
              </a:spcBef>
              <a:buClr>
                <a:srgbClr val="000000"/>
              </a:buClr>
              <a:buSzPct val="171000"/>
              <a:buFont typeface="Lucida Grande" charset="0"/>
              <a:buNone/>
            </a:pPr>
            <a:r>
              <a:rPr lang="en-US" sz="2000" dirty="0">
                <a:solidFill>
                  <a:schemeClr val="tx1"/>
                </a:solidFill>
                <a:latin typeface="Gill Sans MT"/>
                <a:cs typeface="Gill Sans MT"/>
              </a:rPr>
              <a:t>        cp.add(</a:t>
            </a:r>
            <a:r>
              <a:rPr lang="en-US" sz="2000" b="1" dirty="0">
                <a:solidFill>
                  <a:schemeClr val="tx1"/>
                </a:solidFill>
                <a:latin typeface="Gill Sans MT"/>
                <a:cs typeface="Gill Sans MT"/>
              </a:rPr>
              <a:t>new</a:t>
            </a:r>
            <a:r>
              <a:rPr lang="en-US" sz="2000" dirty="0">
                <a:solidFill>
                  <a:schemeClr val="tx1"/>
                </a:solidFill>
                <a:latin typeface="Gill Sans MT"/>
                <a:cs typeface="Gill Sans MT"/>
              </a:rPr>
              <a:t> JCheckBox("I got up today"), BorderLayout.SOUTH);</a:t>
            </a:r>
          </a:p>
          <a:p>
            <a:pPr algn="l" eaLnBrk="1" hangingPunct="1">
              <a:lnSpc>
                <a:spcPct val="90000"/>
              </a:lnSpc>
              <a:spcBef>
                <a:spcPts val="200"/>
              </a:spcBef>
              <a:buClr>
                <a:srgbClr val="000000"/>
              </a:buClr>
              <a:buSzPct val="171000"/>
              <a:buFont typeface="Lucida Grande" charset="0"/>
              <a:buNone/>
            </a:pPr>
            <a:r>
              <a:rPr lang="en-US" sz="2000" dirty="0">
                <a:solidFill>
                  <a:schemeClr val="tx1"/>
                </a:solidFill>
                <a:latin typeface="Gill Sans MT"/>
                <a:cs typeface="Gill Sans MT"/>
              </a:rPr>
              <a:t>        cp.add(</a:t>
            </a:r>
            <a:r>
              <a:rPr lang="en-US" sz="2000" b="1" dirty="0">
                <a:solidFill>
                  <a:schemeClr val="tx1"/>
                </a:solidFill>
                <a:latin typeface="Gill Sans MT"/>
                <a:cs typeface="Gill Sans MT"/>
              </a:rPr>
              <a:t>new</a:t>
            </a:r>
            <a:r>
              <a:rPr lang="en-US" sz="2000" dirty="0">
                <a:solidFill>
                  <a:schemeClr val="tx1"/>
                </a:solidFill>
                <a:latin typeface="Gill Sans MT"/>
                <a:cs typeface="Gill Sans MT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Gill Sans MT"/>
                <a:cs typeface="Gill Sans MT"/>
              </a:rPr>
              <a:t>JLabel(“still winter”)</a:t>
            </a:r>
            <a:r>
              <a:rPr lang="en-US" sz="2000" dirty="0">
                <a:solidFill>
                  <a:schemeClr val="tx1"/>
                </a:solidFill>
                <a:latin typeface="Gill Sans MT"/>
                <a:cs typeface="Gill Sans MT"/>
              </a:rPr>
              <a:t>, BorderLayout.WEST);</a:t>
            </a:r>
          </a:p>
          <a:p>
            <a:pPr algn="l" eaLnBrk="1" hangingPunct="1">
              <a:lnSpc>
                <a:spcPct val="90000"/>
              </a:lnSpc>
              <a:spcBef>
                <a:spcPts val="200"/>
              </a:spcBef>
              <a:buClr>
                <a:srgbClr val="000000"/>
              </a:buClr>
              <a:buSzPct val="171000"/>
              <a:buFont typeface="Lucida Grande" charset="0"/>
              <a:buNone/>
            </a:pPr>
            <a:r>
              <a:rPr lang="en-US" sz="2000" dirty="0">
                <a:solidFill>
                  <a:schemeClr val="tx1"/>
                </a:solidFill>
                <a:latin typeface="Gill Sans MT"/>
                <a:cs typeface="Gill Sans MT"/>
              </a:rPr>
              <a:t>        cp.add(</a:t>
            </a:r>
            <a:r>
              <a:rPr lang="en-US" sz="2000" b="1" dirty="0">
                <a:solidFill>
                  <a:schemeClr val="tx1"/>
                </a:solidFill>
                <a:latin typeface="Gill Sans MT"/>
                <a:cs typeface="Gill Sans MT"/>
              </a:rPr>
              <a:t>new</a:t>
            </a:r>
            <a:r>
              <a:rPr lang="en-US" sz="2000" dirty="0">
                <a:solidFill>
                  <a:schemeClr val="tx1"/>
                </a:solidFill>
                <a:latin typeface="Gill Sans MT"/>
                <a:cs typeface="Gill Sans MT"/>
              </a:rPr>
              <a:t> JTextArea("type\nhere", 4, 10), BorderLayout.CENTER);</a:t>
            </a:r>
          </a:p>
          <a:p>
            <a:pPr algn="l" eaLnBrk="1" hangingPunct="1">
              <a:lnSpc>
                <a:spcPct val="90000"/>
              </a:lnSpc>
              <a:spcBef>
                <a:spcPts val="200"/>
              </a:spcBef>
              <a:buClr>
                <a:srgbClr val="000000"/>
              </a:buClr>
              <a:buSzPct val="171000"/>
              <a:buFont typeface="Lucida Grande" charset="0"/>
              <a:buNone/>
            </a:pPr>
            <a:r>
              <a:rPr lang="en-US" sz="2000" dirty="0">
                <a:solidFill>
                  <a:schemeClr val="tx1"/>
                </a:solidFill>
                <a:latin typeface="Gill Sans MT"/>
                <a:cs typeface="Gill Sans MT"/>
              </a:rPr>
              <a:t>        pack();</a:t>
            </a:r>
          </a:p>
          <a:p>
            <a:pPr algn="l" eaLnBrk="1" hangingPunct="1">
              <a:lnSpc>
                <a:spcPct val="90000"/>
              </a:lnSpc>
              <a:spcBef>
                <a:spcPts val="200"/>
              </a:spcBef>
              <a:buClr>
                <a:srgbClr val="000000"/>
              </a:buClr>
              <a:buSzPct val="171000"/>
              <a:buFont typeface="Lucida Grande" charset="0"/>
              <a:buNone/>
            </a:pPr>
            <a:r>
              <a:rPr lang="en-US" sz="2000" dirty="0">
                <a:solidFill>
                  <a:schemeClr val="tx1"/>
                </a:solidFill>
                <a:latin typeface="Gill Sans MT"/>
                <a:cs typeface="Gill Sans MT"/>
              </a:rPr>
              <a:t>    }</a:t>
            </a: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5754561" y="6217686"/>
            <a:ext cx="3733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800000"/>
                </a:solidFill>
              </a:rPr>
              <a:t>ComponentExample.java</a:t>
            </a:r>
          </a:p>
        </p:txBody>
      </p:sp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6161867" y="3599742"/>
            <a:ext cx="2743200" cy="830262"/>
          </a:xfrm>
          <a:prstGeom prst="rect">
            <a:avLst/>
          </a:prstGeom>
          <a:solidFill>
            <a:srgbClr val="FFFF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algn="r" eaLnBrk="1" hangingPunct="1"/>
            <a:r>
              <a:rPr lang="en-US" sz="2400" dirty="0"/>
              <a:t>Add components to its contentPane</a:t>
            </a:r>
          </a:p>
        </p:txBody>
      </p:sp>
      <p:cxnSp>
        <p:nvCxnSpPr>
          <p:cNvPr id="22" name="Straight Connector 3"/>
          <p:cNvCxnSpPr>
            <a:cxnSpLocks noChangeShapeType="1"/>
            <a:stCxn id="21" idx="1"/>
          </p:cNvCxnSpPr>
          <p:nvPr/>
        </p:nvCxnSpPr>
        <p:spPr bwMode="auto">
          <a:xfrm flipH="1">
            <a:off x="4851400" y="4014873"/>
            <a:ext cx="1310467" cy="336465"/>
          </a:xfrm>
          <a:prstGeom prst="line">
            <a:avLst/>
          </a:prstGeom>
          <a:noFill/>
          <a:ln w="476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49440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/>
          <p:cNvSpPr txBox="1">
            <a:spLocks/>
          </p:cNvSpPr>
          <p:nvPr/>
        </p:nvSpPr>
        <p:spPr bwMode="auto">
          <a:xfrm>
            <a:off x="411479" y="1081434"/>
            <a:ext cx="8523201" cy="5642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620"/>
              </a:spcBef>
              <a:buClr>
                <a:srgbClr val="000000"/>
              </a:buClr>
              <a:buSzPct val="171000"/>
            </a:pPr>
            <a:r>
              <a:rPr lang="en-US" sz="2200" dirty="0">
                <a:solidFill>
                  <a:schemeClr val="tx1"/>
                </a:solidFill>
                <a:latin typeface="Gill Sans MT"/>
                <a:cs typeface="Gill Sans MT"/>
              </a:rPr>
              <a:t>Packages that contain classes that deal with GUIs:   </a:t>
            </a:r>
            <a:br>
              <a:rPr lang="en-US" sz="2200" dirty="0">
                <a:solidFill>
                  <a:schemeClr val="tx1"/>
                </a:solidFill>
                <a:latin typeface="Gill Sans MT"/>
                <a:cs typeface="Gill Sans MT"/>
              </a:rPr>
            </a:br>
            <a:r>
              <a:rPr lang="en-US" sz="2200" b="1" dirty="0">
                <a:solidFill>
                  <a:srgbClr val="8000FF"/>
                </a:solidFill>
                <a:latin typeface="Gill Sans MT"/>
                <a:cs typeface="Gill Sans MT"/>
              </a:rPr>
              <a:t>java.awt: </a:t>
            </a:r>
            <a:r>
              <a:rPr lang="en-US" sz="2200" b="1" dirty="0">
                <a:solidFill>
                  <a:schemeClr val="tx1"/>
                </a:solidFill>
                <a:latin typeface="Gill Sans MT"/>
                <a:cs typeface="Gill Sans MT"/>
              </a:rPr>
              <a:t>Old package.</a:t>
            </a:r>
            <a:r>
              <a:rPr lang="en-US" sz="2200" b="1" dirty="0">
                <a:solidFill>
                  <a:srgbClr val="8000FF"/>
                </a:solidFill>
                <a:latin typeface="Gill Sans MT"/>
                <a:cs typeface="Gill Sans MT"/>
              </a:rPr>
              <a:t>       javax.swing: </a:t>
            </a:r>
            <a:r>
              <a:rPr lang="en-US" sz="2200" b="1" dirty="0">
                <a:solidFill>
                  <a:schemeClr val="tx1"/>
                </a:solidFill>
                <a:latin typeface="Gill Sans MT"/>
                <a:cs typeface="Gill Sans MT"/>
              </a:rPr>
              <a:t>New package. </a:t>
            </a:r>
            <a:br>
              <a:rPr lang="en-US" sz="2200" b="1" dirty="0">
                <a:solidFill>
                  <a:schemeClr val="tx1"/>
                </a:solidFill>
                <a:latin typeface="Gill Sans MT"/>
                <a:cs typeface="Gill Sans MT"/>
              </a:rPr>
            </a:br>
            <a:r>
              <a:rPr lang="en-US" sz="2200" b="1" dirty="0">
                <a:solidFill>
                  <a:schemeClr val="tx1"/>
                </a:solidFill>
                <a:latin typeface="Gill Sans MT"/>
                <a:cs typeface="Gill Sans MT"/>
              </a:rPr>
              <a:t/>
            </a:r>
            <a:br>
              <a:rPr lang="en-US" sz="2200" b="1" dirty="0">
                <a:solidFill>
                  <a:schemeClr val="tx1"/>
                </a:solidFill>
                <a:latin typeface="Gill Sans MT"/>
                <a:cs typeface="Gill Sans MT"/>
              </a:rPr>
            </a:br>
            <a:r>
              <a:rPr lang="en-US" sz="2200" dirty="0">
                <a:solidFill>
                  <a:schemeClr val="tx1"/>
                </a:solidFill>
                <a:latin typeface="Gill Sans MT"/>
                <a:cs typeface="Gill Sans MT"/>
              </a:rPr>
              <a:t>javax.swing has a better way of listening to buttons,</a:t>
            </a:r>
            <a:br>
              <a:rPr lang="en-US" sz="2200" dirty="0">
                <a:solidFill>
                  <a:schemeClr val="tx1"/>
                </a:solidFill>
                <a:latin typeface="Gill Sans MT"/>
                <a:cs typeface="Gill Sans MT"/>
              </a:rPr>
            </a:br>
            <a:r>
              <a:rPr lang="en-US" sz="2200" dirty="0">
                <a:solidFill>
                  <a:schemeClr val="tx1"/>
                </a:solidFill>
                <a:latin typeface="Gill Sans MT"/>
                <a:cs typeface="Gill Sans MT"/>
              </a:rPr>
              <a:t>text fields, etc. Components are more flexible.</a:t>
            </a:r>
          </a:p>
          <a:p>
            <a:pPr eaLnBrk="1" hangingPunct="1">
              <a:lnSpc>
                <a:spcPct val="90000"/>
              </a:lnSpc>
              <a:spcBef>
                <a:spcPts val="1620"/>
              </a:spcBef>
              <a:buClr>
                <a:srgbClr val="000000"/>
              </a:buClr>
              <a:buSzPct val="171000"/>
            </a:pPr>
            <a:endParaRPr lang="en-US" sz="3600" dirty="0">
              <a:solidFill>
                <a:schemeClr val="tx1"/>
              </a:solidFill>
              <a:latin typeface="Gill Sans MT"/>
              <a:cs typeface="Gill Sans MT"/>
            </a:endParaRPr>
          </a:p>
          <a:p>
            <a:pPr eaLnBrk="1" hangingPunct="1">
              <a:lnSpc>
                <a:spcPct val="90000"/>
              </a:lnSpc>
              <a:spcBef>
                <a:spcPts val="2160"/>
              </a:spcBef>
              <a:buClr>
                <a:srgbClr val="000000"/>
              </a:buClr>
              <a:buSzPct val="171000"/>
            </a:pPr>
            <a:r>
              <a:rPr lang="en-US" sz="2200" dirty="0" smtClean="0">
                <a:solidFill>
                  <a:srgbClr val="FF0080"/>
                </a:solidFill>
                <a:latin typeface="Gill Sans MT"/>
                <a:cs typeface="Gill Sans MT"/>
              </a:rPr>
              <a:t>JButton</a:t>
            </a:r>
            <a:r>
              <a:rPr lang="en-US" sz="2200" dirty="0">
                <a:solidFill>
                  <a:schemeClr val="tx1"/>
                </a:solidFill>
                <a:latin typeface="Gill Sans MT"/>
                <a:cs typeface="Gill Sans MT"/>
              </a:rPr>
              <a:t>, </a:t>
            </a:r>
            <a:r>
              <a:rPr lang="en-US" sz="2200" dirty="0" smtClean="0">
                <a:solidFill>
                  <a:srgbClr val="FF0080"/>
                </a:solidFill>
                <a:latin typeface="Gill Sans MT"/>
                <a:cs typeface="Gill Sans MT"/>
              </a:rPr>
              <a:t>Button</a:t>
            </a:r>
            <a:r>
              <a:rPr lang="en-US" sz="2200" dirty="0" smtClean="0">
                <a:solidFill>
                  <a:schemeClr val="tx1"/>
                </a:solidFill>
                <a:latin typeface="Gill Sans MT"/>
                <a:cs typeface="Gill Sans MT"/>
              </a:rPr>
              <a:t>:			Clickable </a:t>
            </a:r>
            <a:r>
              <a:rPr lang="en-US" sz="2200" dirty="0">
                <a:solidFill>
                  <a:schemeClr val="tx1"/>
                </a:solidFill>
                <a:latin typeface="Gill Sans MT"/>
                <a:cs typeface="Gill Sans MT"/>
              </a:rPr>
              <a:t>button       </a:t>
            </a:r>
            <a:br>
              <a:rPr lang="en-US" sz="2200" dirty="0">
                <a:solidFill>
                  <a:schemeClr val="tx1"/>
                </a:solidFill>
                <a:latin typeface="Gill Sans MT"/>
                <a:cs typeface="Gill Sans MT"/>
              </a:rPr>
            </a:br>
            <a:r>
              <a:rPr lang="en-US" sz="2200" dirty="0">
                <a:solidFill>
                  <a:srgbClr val="FF0080"/>
                </a:solidFill>
                <a:latin typeface="Gill Sans MT"/>
                <a:cs typeface="Gill Sans MT"/>
              </a:rPr>
              <a:t>JLabel</a:t>
            </a:r>
            <a:r>
              <a:rPr lang="en-US" sz="2200" dirty="0">
                <a:solidFill>
                  <a:schemeClr val="tx1"/>
                </a:solidFill>
                <a:latin typeface="Gill Sans MT"/>
                <a:cs typeface="Gill Sans MT"/>
              </a:rPr>
              <a:t>, </a:t>
            </a:r>
            <a:r>
              <a:rPr lang="en-US" sz="2200" dirty="0" smtClean="0">
                <a:solidFill>
                  <a:srgbClr val="FF0080"/>
                </a:solidFill>
                <a:latin typeface="Gill Sans MT"/>
                <a:cs typeface="Gill Sans MT"/>
              </a:rPr>
              <a:t>Label</a:t>
            </a:r>
            <a:r>
              <a:rPr lang="en-US" sz="2200" dirty="0" smtClean="0">
                <a:solidFill>
                  <a:schemeClr val="tx1"/>
                </a:solidFill>
                <a:latin typeface="Gill Sans MT"/>
                <a:cs typeface="Gill Sans MT"/>
              </a:rPr>
              <a:t>:			Line </a:t>
            </a:r>
            <a:r>
              <a:rPr lang="en-US" sz="2200" dirty="0">
                <a:solidFill>
                  <a:schemeClr val="tx1"/>
                </a:solidFill>
                <a:latin typeface="Gill Sans MT"/>
                <a:cs typeface="Gill Sans MT"/>
              </a:rPr>
              <a:t>of text</a:t>
            </a:r>
            <a:br>
              <a:rPr lang="en-US" sz="2200" dirty="0">
                <a:solidFill>
                  <a:schemeClr val="tx1"/>
                </a:solidFill>
                <a:latin typeface="Gill Sans MT"/>
                <a:cs typeface="Gill Sans MT"/>
              </a:rPr>
            </a:br>
            <a:r>
              <a:rPr lang="en-US" sz="2200" dirty="0">
                <a:solidFill>
                  <a:srgbClr val="FF0080"/>
                </a:solidFill>
                <a:latin typeface="Gill Sans MT"/>
                <a:cs typeface="Gill Sans MT"/>
              </a:rPr>
              <a:t>JTextField</a:t>
            </a:r>
            <a:r>
              <a:rPr lang="en-US" sz="2200" dirty="0">
                <a:solidFill>
                  <a:schemeClr val="tx1"/>
                </a:solidFill>
                <a:latin typeface="Gill Sans MT"/>
                <a:cs typeface="Gill Sans MT"/>
              </a:rPr>
              <a:t>, </a:t>
            </a:r>
            <a:r>
              <a:rPr lang="en-US" sz="2200" dirty="0" smtClean="0">
                <a:solidFill>
                  <a:srgbClr val="FF0080"/>
                </a:solidFill>
                <a:latin typeface="Gill Sans MT"/>
                <a:cs typeface="Gill Sans MT"/>
              </a:rPr>
              <a:t>TextField</a:t>
            </a:r>
            <a:r>
              <a:rPr lang="en-US" sz="2200" dirty="0" smtClean="0">
                <a:solidFill>
                  <a:schemeClr val="tx1"/>
                </a:solidFill>
                <a:latin typeface="Gill Sans MT"/>
                <a:cs typeface="Gill Sans MT"/>
              </a:rPr>
              <a:t>:		Field </a:t>
            </a:r>
            <a:r>
              <a:rPr lang="en-US" sz="2200" dirty="0">
                <a:solidFill>
                  <a:schemeClr val="tx1"/>
                </a:solidFill>
                <a:latin typeface="Gill Sans MT"/>
                <a:cs typeface="Gill Sans MT"/>
              </a:rPr>
              <a:t>into which the user can type    </a:t>
            </a:r>
            <a:br>
              <a:rPr lang="en-US" sz="2200" dirty="0">
                <a:solidFill>
                  <a:schemeClr val="tx1"/>
                </a:solidFill>
                <a:latin typeface="Gill Sans MT"/>
                <a:cs typeface="Gill Sans MT"/>
              </a:rPr>
            </a:br>
            <a:r>
              <a:rPr lang="en-US" sz="2200" dirty="0">
                <a:solidFill>
                  <a:srgbClr val="FF0080"/>
                </a:solidFill>
                <a:latin typeface="Gill Sans MT"/>
                <a:cs typeface="Gill Sans MT"/>
              </a:rPr>
              <a:t>JTextArea</a:t>
            </a:r>
            <a:r>
              <a:rPr lang="en-US" sz="2200" dirty="0">
                <a:solidFill>
                  <a:schemeClr val="tx1"/>
                </a:solidFill>
                <a:latin typeface="Gill Sans MT"/>
                <a:cs typeface="Gill Sans MT"/>
              </a:rPr>
              <a:t>, </a:t>
            </a:r>
            <a:r>
              <a:rPr lang="en-US" sz="2200" dirty="0" smtClean="0">
                <a:solidFill>
                  <a:srgbClr val="FF0080"/>
                </a:solidFill>
                <a:latin typeface="Gill Sans MT"/>
                <a:cs typeface="Gill Sans MT"/>
              </a:rPr>
              <a:t>TextArea</a:t>
            </a:r>
            <a:r>
              <a:rPr lang="en-US" sz="2200" dirty="0" smtClean="0">
                <a:solidFill>
                  <a:schemeClr val="tx1"/>
                </a:solidFill>
                <a:latin typeface="Gill Sans MT"/>
                <a:cs typeface="Gill Sans MT"/>
              </a:rPr>
              <a:t>:		Many</a:t>
            </a:r>
            <a:r>
              <a:rPr lang="en-US" sz="2200" dirty="0">
                <a:solidFill>
                  <a:schemeClr val="tx1"/>
                </a:solidFill>
                <a:latin typeface="Gill Sans MT"/>
                <a:cs typeface="Gill Sans MT"/>
              </a:rPr>
              <a:t>-row field into which user can type</a:t>
            </a:r>
            <a:br>
              <a:rPr lang="en-US" sz="2200" dirty="0">
                <a:solidFill>
                  <a:schemeClr val="tx1"/>
                </a:solidFill>
                <a:latin typeface="Gill Sans MT"/>
                <a:cs typeface="Gill Sans MT"/>
              </a:rPr>
            </a:br>
            <a:r>
              <a:rPr lang="en-US" sz="2200" dirty="0">
                <a:solidFill>
                  <a:srgbClr val="FF0080"/>
                </a:solidFill>
                <a:latin typeface="Gill Sans MT"/>
                <a:cs typeface="Gill Sans MT"/>
              </a:rPr>
              <a:t>JPanel</a:t>
            </a:r>
            <a:r>
              <a:rPr lang="en-US" sz="2200" dirty="0">
                <a:solidFill>
                  <a:schemeClr val="tx1"/>
                </a:solidFill>
                <a:latin typeface="Gill Sans MT"/>
                <a:cs typeface="Gill Sans MT"/>
              </a:rPr>
              <a:t>, </a:t>
            </a:r>
            <a:r>
              <a:rPr lang="en-US" sz="2200" dirty="0" smtClean="0">
                <a:solidFill>
                  <a:srgbClr val="FF0080"/>
                </a:solidFill>
                <a:latin typeface="Gill Sans MT"/>
                <a:cs typeface="Gill Sans MT"/>
              </a:rPr>
              <a:t>Panel</a:t>
            </a:r>
            <a:r>
              <a:rPr lang="en-US" sz="2200" dirty="0" smtClean="0">
                <a:solidFill>
                  <a:schemeClr val="tx1"/>
                </a:solidFill>
                <a:latin typeface="Gill Sans MT"/>
                <a:cs typeface="Gill Sans MT"/>
              </a:rPr>
              <a:t>:			Used </a:t>
            </a:r>
            <a:r>
              <a:rPr lang="en-US" sz="2200" dirty="0">
                <a:solidFill>
                  <a:schemeClr val="tx1"/>
                </a:solidFill>
                <a:latin typeface="Gill Sans MT"/>
                <a:cs typeface="Gill Sans MT"/>
              </a:rPr>
              <a:t>for graphics; to contain other components</a:t>
            </a:r>
            <a:br>
              <a:rPr lang="en-US" sz="2200" dirty="0">
                <a:solidFill>
                  <a:schemeClr val="tx1"/>
                </a:solidFill>
                <a:latin typeface="Gill Sans MT"/>
                <a:cs typeface="Gill Sans MT"/>
              </a:rPr>
            </a:br>
            <a:r>
              <a:rPr lang="en-US" sz="2200" dirty="0" smtClean="0">
                <a:solidFill>
                  <a:srgbClr val="FF0080"/>
                </a:solidFill>
                <a:latin typeface="Gill Sans MT"/>
                <a:cs typeface="Gill Sans MT"/>
              </a:rPr>
              <a:t>JCheckBox</a:t>
            </a:r>
            <a:r>
              <a:rPr lang="en-US" sz="2200" dirty="0" smtClean="0">
                <a:solidFill>
                  <a:schemeClr val="tx1"/>
                </a:solidFill>
                <a:latin typeface="Gill Sans MT"/>
                <a:cs typeface="Gill Sans MT"/>
              </a:rPr>
              <a:t>:				Checkable </a:t>
            </a:r>
            <a:r>
              <a:rPr lang="en-US" sz="2200" dirty="0">
                <a:solidFill>
                  <a:schemeClr val="tx1"/>
                </a:solidFill>
                <a:latin typeface="Gill Sans MT"/>
                <a:cs typeface="Gill Sans MT"/>
              </a:rPr>
              <a:t>box with a title</a:t>
            </a:r>
            <a:br>
              <a:rPr lang="en-US" sz="2200" dirty="0">
                <a:solidFill>
                  <a:schemeClr val="tx1"/>
                </a:solidFill>
                <a:latin typeface="Gill Sans MT"/>
                <a:cs typeface="Gill Sans MT"/>
              </a:rPr>
            </a:br>
            <a:r>
              <a:rPr lang="en-US" sz="2200" dirty="0" smtClean="0">
                <a:solidFill>
                  <a:srgbClr val="FF0080"/>
                </a:solidFill>
                <a:latin typeface="Gill Sans MT"/>
                <a:cs typeface="Gill Sans MT"/>
              </a:rPr>
              <a:t>JComboBox</a:t>
            </a:r>
            <a:r>
              <a:rPr lang="en-US" sz="2200" dirty="0" smtClean="0">
                <a:solidFill>
                  <a:schemeClr val="tx1"/>
                </a:solidFill>
                <a:latin typeface="Gill Sans MT"/>
                <a:cs typeface="Gill Sans MT"/>
              </a:rPr>
              <a:t>:			Menu </a:t>
            </a:r>
            <a:r>
              <a:rPr lang="en-US" sz="2200" dirty="0">
                <a:solidFill>
                  <a:schemeClr val="tx1"/>
                </a:solidFill>
                <a:latin typeface="Gill Sans MT"/>
                <a:cs typeface="Gill Sans MT"/>
              </a:rPr>
              <a:t>of items, one of which can be checked</a:t>
            </a:r>
            <a:br>
              <a:rPr lang="en-US" sz="2200" dirty="0">
                <a:solidFill>
                  <a:schemeClr val="tx1"/>
                </a:solidFill>
                <a:latin typeface="Gill Sans MT"/>
                <a:cs typeface="Gill Sans MT"/>
              </a:rPr>
            </a:br>
            <a:r>
              <a:rPr lang="en-US" sz="2200" dirty="0" smtClean="0">
                <a:solidFill>
                  <a:srgbClr val="FF0080"/>
                </a:solidFill>
                <a:latin typeface="Gill Sans MT"/>
                <a:cs typeface="Gill Sans MT"/>
              </a:rPr>
              <a:t>JRadioButton</a:t>
            </a:r>
            <a:r>
              <a:rPr lang="en-US" sz="2200" dirty="0" smtClean="0">
                <a:solidFill>
                  <a:schemeClr val="tx1"/>
                </a:solidFill>
                <a:latin typeface="Gill Sans MT"/>
                <a:cs typeface="Gill Sans MT"/>
              </a:rPr>
              <a:t>:			Similar functionality </a:t>
            </a:r>
            <a:r>
              <a:rPr lang="en-US" sz="2200" dirty="0">
                <a:solidFill>
                  <a:schemeClr val="tx1"/>
                </a:solidFill>
                <a:latin typeface="Gill Sans MT"/>
                <a:cs typeface="Gill Sans MT"/>
              </a:rPr>
              <a:t>as JCheckBox</a:t>
            </a:r>
            <a:br>
              <a:rPr lang="en-US" sz="2200" dirty="0">
                <a:solidFill>
                  <a:schemeClr val="tx1"/>
                </a:solidFill>
                <a:latin typeface="Gill Sans MT"/>
                <a:cs typeface="Gill Sans MT"/>
              </a:rPr>
            </a:br>
            <a:r>
              <a:rPr lang="en-US" sz="2200" dirty="0" smtClean="0">
                <a:solidFill>
                  <a:srgbClr val="FF0080"/>
                </a:solidFill>
                <a:latin typeface="Gill Sans MT"/>
                <a:cs typeface="Gill Sans MT"/>
              </a:rPr>
              <a:t>Container</a:t>
            </a:r>
            <a:r>
              <a:rPr lang="en-US" sz="2200" dirty="0" smtClean="0">
                <a:solidFill>
                  <a:schemeClr val="tx1"/>
                </a:solidFill>
                <a:latin typeface="Gill Sans MT"/>
                <a:cs typeface="Gill Sans MT"/>
              </a:rPr>
              <a:t>:				Can </a:t>
            </a:r>
            <a:r>
              <a:rPr lang="en-US" sz="2200" dirty="0">
                <a:solidFill>
                  <a:schemeClr val="tx1"/>
                </a:solidFill>
                <a:latin typeface="Gill Sans MT"/>
                <a:cs typeface="Gill Sans MT"/>
              </a:rPr>
              <a:t>contain other components</a:t>
            </a:r>
            <a:br>
              <a:rPr lang="en-US" sz="2200" dirty="0">
                <a:solidFill>
                  <a:schemeClr val="tx1"/>
                </a:solidFill>
                <a:latin typeface="Gill Sans MT"/>
                <a:cs typeface="Gill Sans MT"/>
              </a:rPr>
            </a:br>
            <a:r>
              <a:rPr lang="en-US" sz="2200" dirty="0" smtClean="0">
                <a:solidFill>
                  <a:srgbClr val="FF0080"/>
                </a:solidFill>
                <a:latin typeface="Gill Sans MT"/>
                <a:cs typeface="Gill Sans MT"/>
              </a:rPr>
              <a:t>Box:					</a:t>
            </a:r>
            <a:r>
              <a:rPr lang="en-US" sz="2200" dirty="0" smtClean="0">
                <a:solidFill>
                  <a:schemeClr val="tx1"/>
                </a:solidFill>
                <a:latin typeface="Gill Sans MT"/>
                <a:cs typeface="Gill Sans MT"/>
              </a:rPr>
              <a:t>Can </a:t>
            </a:r>
            <a:r>
              <a:rPr lang="en-US" sz="2200" dirty="0">
                <a:solidFill>
                  <a:schemeClr val="tx1"/>
                </a:solidFill>
                <a:latin typeface="Gill Sans MT"/>
                <a:cs typeface="Gill Sans MT"/>
              </a:rPr>
              <a:t>contain other components</a:t>
            </a:r>
            <a:endParaRPr lang="en-US" dirty="0">
              <a:latin typeface="Gill Sans MT"/>
              <a:cs typeface="Gill Sans MT"/>
            </a:endParaRPr>
          </a:p>
        </p:txBody>
      </p:sp>
      <p:sp>
        <p:nvSpPr>
          <p:cNvPr id="35844" name="Text Box 4"/>
          <p:cNvSpPr txBox="1">
            <a:spLocks/>
          </p:cNvSpPr>
          <p:nvPr/>
        </p:nvSpPr>
        <p:spPr bwMode="auto">
          <a:xfrm>
            <a:off x="411098" y="2726202"/>
            <a:ext cx="6377010" cy="760208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200" b="1" dirty="0">
                <a:solidFill>
                  <a:srgbClr val="800000"/>
                </a:solidFill>
                <a:latin typeface="Gill Sans MT"/>
                <a:cs typeface="Gill Sans MT"/>
              </a:rPr>
              <a:t>Component</a:t>
            </a:r>
            <a:r>
              <a:rPr lang="en-US" sz="2200" dirty="0">
                <a:solidFill>
                  <a:srgbClr val="800000"/>
                </a:solidFill>
                <a:latin typeface="Gill Sans MT"/>
                <a:cs typeface="Gill Sans MT"/>
              </a:rPr>
              <a:t>: Something that can be placed in a GUI window.  They are instances of certain classes, e.g.</a:t>
            </a:r>
          </a:p>
        </p:txBody>
      </p:sp>
      <p:sp>
        <p:nvSpPr>
          <p:cNvPr id="35845" name="TextBox 1"/>
          <p:cNvSpPr txBox="1">
            <a:spLocks noChangeArrowheads="1"/>
          </p:cNvSpPr>
          <p:nvPr/>
        </p:nvSpPr>
        <p:spPr bwMode="auto">
          <a:xfrm>
            <a:off x="7016110" y="2028012"/>
            <a:ext cx="1783080" cy="1098762"/>
          </a:xfrm>
          <a:prstGeom prst="rect">
            <a:avLst/>
          </a:prstGeom>
          <a:solidFill>
            <a:srgbClr val="FFFF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algn="r" eaLnBrk="1" hangingPunct="1"/>
            <a:r>
              <a:rPr lang="en-US" sz="2200" dirty="0">
                <a:latin typeface="Gill Sans MT"/>
                <a:cs typeface="Gill Sans MT"/>
              </a:rPr>
              <a:t>Jxxxx: in Swing, with xxxx in </a:t>
            </a:r>
            <a:r>
              <a:rPr lang="en-US" sz="2200" dirty="0" smtClean="0">
                <a:latin typeface="Gill Sans MT"/>
                <a:cs typeface="Gill Sans MT"/>
              </a:rPr>
              <a:t>awt</a:t>
            </a:r>
            <a:endParaRPr lang="en-US" sz="2200" dirty="0">
              <a:latin typeface="Gill Sans MT"/>
              <a:cs typeface="Gill Sans MT"/>
            </a:endParaRPr>
          </a:p>
        </p:txBody>
      </p:sp>
      <p:sp>
        <p:nvSpPr>
          <p:cNvPr id="9" name="Rectangle 1"/>
          <p:cNvSpPr txBox="1">
            <a:spLocks noChangeArrowheads="1"/>
          </p:cNvSpPr>
          <p:nvPr/>
        </p:nvSpPr>
        <p:spPr>
          <a:xfrm>
            <a:off x="822960" y="274320"/>
            <a:ext cx="736092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FF0000"/>
                </a:solidFill>
                <a:latin typeface="Gill Sans MT"/>
                <a:cs typeface="Gill Sans MT"/>
              </a:rPr>
              <a:t>Packages – Components</a:t>
            </a:r>
          </a:p>
        </p:txBody>
      </p:sp>
    </p:spTree>
    <p:extLst>
      <p:ext uri="{BB962C8B-B14F-4D97-AF65-F5344CB8AC3E}">
        <p14:creationId xmlns:p14="http://schemas.microsoft.com/office/powerpoint/2010/main" val="184455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5"/>
          <p:cNvSpPr txBox="1">
            <a:spLocks/>
          </p:cNvSpPr>
          <p:nvPr/>
        </p:nvSpPr>
        <p:spPr bwMode="auto">
          <a:xfrm>
            <a:off x="411480" y="980292"/>
            <a:ext cx="8161020" cy="562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defTabSz="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defTabSz="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indent="-228600" defTabSz="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defTabSz="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defTabSz="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defTabSz="2857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defTabSz="2857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defTabSz="2857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defTabSz="2857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000" dirty="0">
                <a:latin typeface="Geneva" charset="0"/>
              </a:rPr>
              <a:t>Component</a:t>
            </a:r>
          </a:p>
          <a:p>
            <a:pPr algn="l" eaLnBrk="1" hangingPunct="1"/>
            <a:r>
              <a:rPr lang="en-US" sz="2000" dirty="0" smtClean="0">
                <a:latin typeface="Geneva" charset="0"/>
              </a:rPr>
              <a:t>		Button</a:t>
            </a:r>
            <a:r>
              <a:rPr lang="en-US" sz="2000" dirty="0">
                <a:latin typeface="Geneva" charset="0"/>
              </a:rPr>
              <a:t>, Canvas</a:t>
            </a:r>
          </a:p>
          <a:p>
            <a:pPr algn="l" eaLnBrk="1" hangingPunct="1"/>
            <a:r>
              <a:rPr lang="en-US" sz="2000" dirty="0" smtClean="0">
                <a:latin typeface="Geneva" charset="0"/>
              </a:rPr>
              <a:t>		Checkbox</a:t>
            </a:r>
            <a:r>
              <a:rPr lang="en-US" sz="2000" dirty="0">
                <a:latin typeface="Geneva" charset="0"/>
              </a:rPr>
              <a:t>,  Choice</a:t>
            </a:r>
          </a:p>
          <a:p>
            <a:pPr algn="l" eaLnBrk="1" hangingPunct="1"/>
            <a:r>
              <a:rPr lang="en-US" sz="2000" dirty="0" smtClean="0">
                <a:latin typeface="Geneva" charset="0"/>
              </a:rPr>
              <a:t>		Label</a:t>
            </a:r>
            <a:r>
              <a:rPr lang="en-US" sz="2000" dirty="0">
                <a:latin typeface="Geneva" charset="0"/>
              </a:rPr>
              <a:t>,  List,  Scrollbar</a:t>
            </a:r>
          </a:p>
          <a:p>
            <a:pPr algn="l" eaLnBrk="1" hangingPunct="1"/>
            <a:r>
              <a:rPr lang="en-US" sz="2000" dirty="0" smtClean="0">
                <a:latin typeface="Geneva" charset="0"/>
              </a:rPr>
              <a:t>		TextComponent</a:t>
            </a:r>
            <a:endParaRPr lang="en-US" sz="2000" dirty="0">
              <a:latin typeface="Geneva" charset="0"/>
            </a:endParaRPr>
          </a:p>
          <a:p>
            <a:pPr algn="l" eaLnBrk="1" hangingPunct="1"/>
            <a:r>
              <a:rPr lang="en-US" sz="2000" dirty="0" smtClean="0">
                <a:latin typeface="Geneva" charset="0"/>
              </a:rPr>
              <a:t>				TextField</a:t>
            </a:r>
            <a:r>
              <a:rPr lang="en-US" sz="2000" dirty="0">
                <a:latin typeface="Geneva" charset="0"/>
              </a:rPr>
              <a:t>, TextArea</a:t>
            </a:r>
          </a:p>
          <a:p>
            <a:pPr algn="l" eaLnBrk="1" hangingPunct="1"/>
            <a:r>
              <a:rPr lang="en-US" sz="2000" dirty="0">
                <a:solidFill>
                  <a:srgbClr val="0000C0"/>
                </a:solidFill>
                <a:latin typeface="Geneva" charset="0"/>
              </a:rPr>
              <a:t>   </a:t>
            </a:r>
            <a:r>
              <a:rPr lang="en-US" sz="2000" dirty="0" smtClean="0">
                <a:solidFill>
                  <a:srgbClr val="0000C0"/>
                </a:solidFill>
                <a:latin typeface="Geneva" charset="0"/>
              </a:rPr>
              <a:t>	</a:t>
            </a:r>
            <a:r>
              <a:rPr lang="en-US" sz="2000" dirty="0">
                <a:solidFill>
                  <a:srgbClr val="0000C0"/>
                </a:solidFill>
                <a:latin typeface="Geneva" charset="0"/>
              </a:rPr>
              <a:t>	</a:t>
            </a:r>
            <a:r>
              <a:rPr lang="en-US" sz="2000" dirty="0">
                <a:latin typeface="Geneva" charset="0"/>
              </a:rPr>
              <a:t>Container</a:t>
            </a:r>
          </a:p>
          <a:p>
            <a:pPr algn="l" eaLnBrk="1" hangingPunct="1"/>
            <a:r>
              <a:rPr lang="en-US" sz="2000" dirty="0" smtClean="0">
                <a:latin typeface="Geneva" charset="0"/>
              </a:rPr>
              <a:t>				JComponent</a:t>
            </a:r>
            <a:endParaRPr lang="en-US" sz="2000" dirty="0">
              <a:latin typeface="Geneva" charset="0"/>
            </a:endParaRPr>
          </a:p>
          <a:p>
            <a:pPr algn="l" eaLnBrk="1" hangingPunct="1"/>
            <a:r>
              <a:rPr lang="en-US" sz="2000" dirty="0" smtClean="0">
                <a:latin typeface="Geneva" charset="0"/>
              </a:rPr>
              <a:t>				AbstractButton</a:t>
            </a:r>
            <a:endParaRPr lang="en-US" sz="2000" dirty="0">
              <a:latin typeface="Geneva" charset="0"/>
            </a:endParaRPr>
          </a:p>
          <a:p>
            <a:pPr algn="l" eaLnBrk="1" hangingPunct="1"/>
            <a:r>
              <a:rPr lang="en-US" sz="2000" dirty="0" smtClean="0">
                <a:latin typeface="Geneva" charset="0"/>
              </a:rPr>
              <a:t>						JButton</a:t>
            </a:r>
            <a:endParaRPr lang="en-US" sz="2000" dirty="0">
              <a:latin typeface="Geneva" charset="0"/>
            </a:endParaRPr>
          </a:p>
          <a:p>
            <a:pPr algn="l" eaLnBrk="1" hangingPunct="1"/>
            <a:r>
              <a:rPr lang="en-US" sz="2000" dirty="0" smtClean="0">
                <a:latin typeface="Geneva" charset="0"/>
              </a:rPr>
              <a:t>						JToggleButton</a:t>
            </a:r>
            <a:endParaRPr lang="en-US" sz="2000" dirty="0">
              <a:latin typeface="Geneva" charset="0"/>
            </a:endParaRPr>
          </a:p>
          <a:p>
            <a:pPr algn="l" eaLnBrk="1" hangingPunct="1"/>
            <a:r>
              <a:rPr lang="en-US" sz="2000" dirty="0" smtClean="0">
                <a:latin typeface="Geneva" charset="0"/>
              </a:rPr>
              <a:t>								JCheckBox</a:t>
            </a:r>
            <a:endParaRPr lang="en-US" sz="2000" dirty="0">
              <a:latin typeface="Geneva" charset="0"/>
            </a:endParaRPr>
          </a:p>
          <a:p>
            <a:pPr algn="l" eaLnBrk="1" hangingPunct="1"/>
            <a:r>
              <a:rPr lang="en-US" sz="2000" dirty="0" smtClean="0">
                <a:latin typeface="Geneva" charset="0"/>
              </a:rPr>
              <a:t>								RadioButton</a:t>
            </a:r>
            <a:endParaRPr lang="en-US" sz="2000" dirty="0">
              <a:latin typeface="Geneva" charset="0"/>
            </a:endParaRPr>
          </a:p>
          <a:p>
            <a:pPr algn="l" eaLnBrk="1" hangingPunct="1"/>
            <a:r>
              <a:rPr lang="en-US" sz="2000" dirty="0">
                <a:solidFill>
                  <a:srgbClr val="0000C0"/>
                </a:solidFill>
                <a:latin typeface="Geneva" charset="0"/>
              </a:rPr>
              <a:t>	</a:t>
            </a:r>
            <a:r>
              <a:rPr lang="en-US" sz="2000" dirty="0" smtClean="0">
                <a:solidFill>
                  <a:srgbClr val="0000C0"/>
                </a:solidFill>
                <a:latin typeface="Geneva" charset="0"/>
              </a:rPr>
              <a:t>			</a:t>
            </a:r>
            <a:r>
              <a:rPr lang="en-US" sz="2000" dirty="0" smtClean="0">
                <a:latin typeface="Geneva" charset="0"/>
              </a:rPr>
              <a:t>JLabel</a:t>
            </a:r>
            <a:r>
              <a:rPr lang="en-US" sz="2000" dirty="0">
                <a:latin typeface="Geneva" charset="0"/>
              </a:rPr>
              <a:t>,  </a:t>
            </a:r>
            <a:r>
              <a:rPr lang="en-US" sz="2000" dirty="0" smtClean="0">
                <a:latin typeface="Geneva" charset="0"/>
              </a:rPr>
              <a:t>JList</a:t>
            </a:r>
            <a:endParaRPr lang="en-US" sz="2000" dirty="0">
              <a:latin typeface="Geneva" charset="0"/>
            </a:endParaRPr>
          </a:p>
          <a:p>
            <a:pPr algn="l" eaLnBrk="1" hangingPunct="1"/>
            <a:r>
              <a:rPr lang="en-US" sz="2000" dirty="0" smtClean="0">
                <a:latin typeface="Geneva" charset="0"/>
              </a:rPr>
              <a:t>				JOptionPane</a:t>
            </a:r>
            <a:r>
              <a:rPr lang="en-US" sz="2000" dirty="0">
                <a:latin typeface="Geneva" charset="0"/>
              </a:rPr>
              <a:t>,  </a:t>
            </a:r>
            <a:r>
              <a:rPr lang="en-US" sz="2000" dirty="0" smtClean="0">
                <a:latin typeface="Geneva" charset="0"/>
              </a:rPr>
              <a:t>JPanel</a:t>
            </a:r>
            <a:endParaRPr lang="en-US" sz="2000" dirty="0">
              <a:latin typeface="Geneva" charset="0"/>
            </a:endParaRPr>
          </a:p>
          <a:p>
            <a:pPr algn="l" eaLnBrk="1" hangingPunct="1"/>
            <a:r>
              <a:rPr lang="en-US" sz="2000" dirty="0" smtClean="0">
                <a:latin typeface="Geneva" charset="0"/>
              </a:rPr>
              <a:t>				JPopupMenu</a:t>
            </a:r>
            <a:r>
              <a:rPr lang="en-US" sz="2000" dirty="0">
                <a:latin typeface="Geneva" charset="0"/>
              </a:rPr>
              <a:t>,  JScrollBar, </a:t>
            </a:r>
            <a:r>
              <a:rPr lang="en-US" sz="2000" dirty="0" smtClean="0">
                <a:latin typeface="Geneva" charset="0"/>
              </a:rPr>
              <a:t> JSlider</a:t>
            </a:r>
            <a:endParaRPr lang="en-US" sz="2000" dirty="0">
              <a:latin typeface="Geneva" charset="0"/>
            </a:endParaRPr>
          </a:p>
          <a:p>
            <a:pPr algn="l" eaLnBrk="1" hangingPunct="1"/>
            <a:r>
              <a:rPr lang="en-US" sz="2000" dirty="0" smtClean="0">
                <a:latin typeface="Geneva" charset="0"/>
              </a:rPr>
              <a:t>				JTextComponent</a:t>
            </a:r>
            <a:endParaRPr lang="en-US" sz="2000" dirty="0">
              <a:latin typeface="Geneva" charset="0"/>
            </a:endParaRPr>
          </a:p>
          <a:p>
            <a:pPr algn="l" eaLnBrk="1" hangingPunct="1"/>
            <a:r>
              <a:rPr lang="en-US" sz="2000" dirty="0" smtClean="0">
                <a:latin typeface="Geneva" charset="0"/>
              </a:rPr>
              <a:t>				JTextField</a:t>
            </a:r>
            <a:r>
              <a:rPr lang="en-US" sz="2000" dirty="0">
                <a:latin typeface="Geneva" charset="0"/>
              </a:rPr>
              <a:t>, </a:t>
            </a:r>
            <a:r>
              <a:rPr lang="en-US" sz="2000" dirty="0" smtClean="0">
                <a:latin typeface="Geneva" charset="0"/>
              </a:rPr>
              <a:t> JTextArea</a:t>
            </a:r>
            <a:endParaRPr lang="en-US" sz="2000" dirty="0">
              <a:latin typeface="Geneva" charset="0"/>
            </a:endParaRPr>
          </a:p>
        </p:txBody>
      </p:sp>
      <p:sp>
        <p:nvSpPr>
          <p:cNvPr id="36868" name="Text Box 7"/>
          <p:cNvSpPr txBox="1">
            <a:spLocks/>
          </p:cNvSpPr>
          <p:nvPr/>
        </p:nvSpPr>
        <p:spPr bwMode="auto">
          <a:xfrm>
            <a:off x="4423601" y="1338627"/>
            <a:ext cx="4320540" cy="1098762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2200" b="1" dirty="0">
                <a:solidFill>
                  <a:schemeClr val="tx1"/>
                </a:solidFill>
                <a:latin typeface="Gill Sans MT"/>
                <a:cs typeface="Gill Sans MT"/>
              </a:rPr>
              <a:t>Component</a:t>
            </a:r>
            <a:r>
              <a:rPr lang="en-US" sz="2200" dirty="0">
                <a:solidFill>
                  <a:schemeClr val="tx1"/>
                </a:solidFill>
                <a:latin typeface="Gill Sans MT"/>
                <a:cs typeface="Gill Sans MT"/>
              </a:rPr>
              <a:t>: Something that can be placed in a GUI window.  These are the basic ones used in </a:t>
            </a:r>
            <a:r>
              <a:rPr lang="en-US" sz="2200" dirty="0" smtClean="0">
                <a:solidFill>
                  <a:schemeClr val="tx1"/>
                </a:solidFill>
                <a:latin typeface="Gill Sans MT"/>
                <a:cs typeface="Gill Sans MT"/>
              </a:rPr>
              <a:t>Java GUIs</a:t>
            </a:r>
            <a:endParaRPr lang="en-US" sz="2200" dirty="0">
              <a:solidFill>
                <a:schemeClr val="tx1"/>
              </a:solidFill>
              <a:latin typeface="Gill Sans MT"/>
              <a:cs typeface="Gill Sans MT"/>
            </a:endParaRPr>
          </a:p>
        </p:txBody>
      </p:sp>
      <p:sp>
        <p:nvSpPr>
          <p:cNvPr id="36869" name="Text Box 8"/>
          <p:cNvSpPr txBox="1">
            <a:spLocks/>
          </p:cNvSpPr>
          <p:nvPr/>
        </p:nvSpPr>
        <p:spPr bwMode="auto">
          <a:xfrm>
            <a:off x="5452301" y="2880360"/>
            <a:ext cx="3291840" cy="21144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2200" dirty="0">
                <a:solidFill>
                  <a:schemeClr val="tx1"/>
                </a:solidFill>
                <a:latin typeface="Gill Sans MT"/>
                <a:cs typeface="Gill Sans MT"/>
              </a:rPr>
              <a:t>Note the use of subclasses to provide structure and efficiency. For example, there are two kinds of JToggleButtons, so that class has two subclasses. </a:t>
            </a:r>
          </a:p>
        </p:txBody>
      </p:sp>
      <p:sp>
        <p:nvSpPr>
          <p:cNvPr id="8" name="Rectangle 1"/>
          <p:cNvSpPr txBox="1">
            <a:spLocks noChangeArrowheads="1"/>
          </p:cNvSpPr>
          <p:nvPr/>
        </p:nvSpPr>
        <p:spPr>
          <a:xfrm>
            <a:off x="822960" y="229368"/>
            <a:ext cx="736092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FF0000"/>
                </a:solidFill>
                <a:latin typeface="Gill Sans MT"/>
                <a:cs typeface="Gill Sans MT"/>
              </a:rPr>
              <a:t>Hierarchy of Basic Components</a:t>
            </a:r>
          </a:p>
        </p:txBody>
      </p:sp>
    </p:spTree>
    <p:extLst>
      <p:ext uri="{BB962C8B-B14F-4D97-AF65-F5344CB8AC3E}">
        <p14:creationId xmlns:p14="http://schemas.microsoft.com/office/powerpoint/2010/main" val="290646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3"/>
          <p:cNvSpPr txBox="1">
            <a:spLocks/>
          </p:cNvSpPr>
          <p:nvPr/>
        </p:nvSpPr>
        <p:spPr bwMode="auto">
          <a:xfrm>
            <a:off x="501392" y="1429812"/>
            <a:ext cx="8161020" cy="346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defTabSz="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defTabSz="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indent="-228600" defTabSz="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defTabSz="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defTabSz="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defTabSz="2857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defTabSz="2857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defTabSz="2857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defTabSz="2857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000" dirty="0">
                <a:latin typeface="Geneva" charset="0"/>
              </a:rPr>
              <a:t>Component</a:t>
            </a:r>
          </a:p>
          <a:p>
            <a:pPr algn="l" eaLnBrk="1" hangingPunct="1"/>
            <a:r>
              <a:rPr lang="en-US" sz="2000" dirty="0" smtClean="0">
                <a:latin typeface="Geneva" charset="0"/>
              </a:rPr>
              <a:t>		Box</a:t>
            </a:r>
            <a:endParaRPr lang="en-US" sz="2000" dirty="0">
              <a:latin typeface="Geneva" charset="0"/>
            </a:endParaRPr>
          </a:p>
          <a:p>
            <a:pPr algn="l" eaLnBrk="1" hangingPunct="1"/>
            <a:r>
              <a:rPr lang="en-US" sz="2000" dirty="0" smtClean="0">
                <a:latin typeface="Geneva" charset="0"/>
              </a:rPr>
              <a:t>		Container</a:t>
            </a:r>
            <a:endParaRPr lang="en-US" sz="2000" dirty="0">
              <a:latin typeface="Geneva" charset="0"/>
            </a:endParaRPr>
          </a:p>
          <a:p>
            <a:pPr algn="l" eaLnBrk="1" hangingPunct="1"/>
            <a:r>
              <a:rPr lang="en-US" sz="2000" dirty="0" smtClean="0">
                <a:latin typeface="Geneva" charset="0"/>
              </a:rPr>
              <a:t>				JComponent</a:t>
            </a:r>
            <a:endParaRPr lang="en-US" sz="2000" dirty="0">
              <a:latin typeface="Geneva" charset="0"/>
            </a:endParaRPr>
          </a:p>
          <a:p>
            <a:pPr algn="l" eaLnBrk="1" hangingPunct="1"/>
            <a:r>
              <a:rPr lang="en-US" sz="2000" dirty="0" smtClean="0">
                <a:latin typeface="Geneva" charset="0"/>
              </a:rPr>
              <a:t>				JPanel</a:t>
            </a:r>
            <a:endParaRPr lang="en-US" sz="2000" dirty="0">
              <a:latin typeface="Geneva" charset="0"/>
            </a:endParaRPr>
          </a:p>
          <a:p>
            <a:pPr algn="l" eaLnBrk="1" hangingPunct="1"/>
            <a:r>
              <a:rPr lang="en-US" sz="2000" dirty="0" smtClean="0">
                <a:latin typeface="Geneva" charset="0"/>
              </a:rPr>
              <a:t>				Panel</a:t>
            </a:r>
            <a:endParaRPr lang="en-US" sz="2000" dirty="0">
              <a:latin typeface="Geneva" charset="0"/>
            </a:endParaRPr>
          </a:p>
          <a:p>
            <a:pPr algn="l" eaLnBrk="1" hangingPunct="1"/>
            <a:r>
              <a:rPr lang="en-US" sz="2000" dirty="0" smtClean="0">
                <a:latin typeface="Geneva" charset="0"/>
              </a:rPr>
              <a:t>						Applet</a:t>
            </a:r>
            <a:endParaRPr lang="en-US" sz="2000" dirty="0">
              <a:latin typeface="Geneva" charset="0"/>
            </a:endParaRPr>
          </a:p>
          <a:p>
            <a:pPr algn="l" eaLnBrk="1" hangingPunct="1"/>
            <a:r>
              <a:rPr lang="en-US" sz="2000" dirty="0">
                <a:solidFill>
                  <a:srgbClr val="0000C0"/>
                </a:solidFill>
                <a:latin typeface="Geneva" charset="0"/>
              </a:rPr>
              <a:t>	</a:t>
            </a:r>
            <a:r>
              <a:rPr lang="en-US" sz="2000" dirty="0" smtClean="0">
                <a:solidFill>
                  <a:srgbClr val="0000C0"/>
                </a:solidFill>
                <a:latin typeface="Geneva" charset="0"/>
              </a:rPr>
              <a:t>	</a:t>
            </a:r>
            <a:r>
              <a:rPr lang="en-US" sz="2000" dirty="0" smtClean="0">
                <a:latin typeface="Geneva" charset="0"/>
              </a:rPr>
              <a:t>Window</a:t>
            </a:r>
            <a:endParaRPr lang="en-US" sz="2000" dirty="0">
              <a:latin typeface="Geneva" charset="0"/>
            </a:endParaRPr>
          </a:p>
          <a:p>
            <a:pPr algn="l" eaLnBrk="1" hangingPunct="1"/>
            <a:r>
              <a:rPr lang="en-US" sz="2000" dirty="0" smtClean="0">
                <a:latin typeface="Geneva" charset="0"/>
              </a:rPr>
              <a:t>				Frame</a:t>
            </a:r>
            <a:endParaRPr lang="en-US" sz="2000" dirty="0">
              <a:latin typeface="Geneva" charset="0"/>
            </a:endParaRPr>
          </a:p>
          <a:p>
            <a:pPr algn="l" eaLnBrk="1" hangingPunct="1"/>
            <a:r>
              <a:rPr lang="en-US" sz="2000" dirty="0" smtClean="0">
                <a:latin typeface="Geneva" charset="0"/>
              </a:rPr>
              <a:t>						JFrame</a:t>
            </a:r>
            <a:endParaRPr lang="en-US" sz="2000" dirty="0">
              <a:latin typeface="Geneva" charset="0"/>
            </a:endParaRPr>
          </a:p>
          <a:p>
            <a:pPr algn="l" eaLnBrk="1" hangingPunct="1"/>
            <a:r>
              <a:rPr lang="en-US" sz="2000" dirty="0" smtClean="0">
                <a:latin typeface="Geneva" charset="0"/>
              </a:rPr>
              <a:t>				JWindow</a:t>
            </a:r>
            <a:endParaRPr lang="en-US" sz="2000" dirty="0">
              <a:latin typeface="Geneva" charset="0"/>
            </a:endParaRPr>
          </a:p>
        </p:txBody>
      </p:sp>
      <p:sp>
        <p:nvSpPr>
          <p:cNvPr id="37892" name="Text Box 4"/>
          <p:cNvSpPr txBox="1">
            <a:spLocks/>
          </p:cNvSpPr>
          <p:nvPr/>
        </p:nvSpPr>
        <p:spPr bwMode="auto">
          <a:xfrm>
            <a:off x="3934755" y="1371600"/>
            <a:ext cx="4732020" cy="21144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200" b="1" dirty="0">
                <a:solidFill>
                  <a:schemeClr val="tx1"/>
                </a:solidFill>
                <a:latin typeface="Gill Sans MT"/>
                <a:cs typeface="Gill Sans MT"/>
              </a:rPr>
              <a:t>java.awt</a:t>
            </a:r>
            <a:r>
              <a:rPr lang="en-US" sz="2200" dirty="0">
                <a:solidFill>
                  <a:schemeClr val="tx1"/>
                </a:solidFill>
                <a:latin typeface="Gill Sans MT"/>
                <a:cs typeface="Gill Sans MT"/>
              </a:rPr>
              <a:t> is the old GUI package.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200" b="1" dirty="0">
                <a:solidFill>
                  <a:schemeClr val="tx1"/>
                </a:solidFill>
                <a:latin typeface="Gill Sans MT"/>
                <a:cs typeface="Gill Sans MT"/>
              </a:rPr>
              <a:t>javax.swing</a:t>
            </a:r>
            <a:r>
              <a:rPr lang="en-US" sz="2200" dirty="0">
                <a:solidFill>
                  <a:schemeClr val="tx1"/>
                </a:solidFill>
                <a:latin typeface="Gill Sans MT"/>
                <a:cs typeface="Gill Sans MT"/>
              </a:rPr>
              <a:t> is the new GUI package. When they wanted to use an old name, they </a:t>
            </a:r>
            <a:r>
              <a:rPr lang="en-US" sz="2200" dirty="0" smtClean="0">
                <a:solidFill>
                  <a:schemeClr val="tx1"/>
                </a:solidFill>
                <a:latin typeface="Gill Sans MT"/>
                <a:cs typeface="Gill Sans MT"/>
              </a:rPr>
              <a:t>put </a:t>
            </a:r>
            <a:r>
              <a:rPr lang="en-US" sz="2200" b="1" dirty="0">
                <a:solidFill>
                  <a:schemeClr val="tx1"/>
                </a:solidFill>
                <a:latin typeface="Gill Sans MT"/>
                <a:cs typeface="Gill Sans MT"/>
              </a:rPr>
              <a:t>J</a:t>
            </a:r>
            <a:r>
              <a:rPr lang="en-US" sz="2200" dirty="0">
                <a:solidFill>
                  <a:schemeClr val="tx1"/>
                </a:solidFill>
                <a:latin typeface="Gill Sans MT"/>
                <a:cs typeface="Gill Sans MT"/>
              </a:rPr>
              <a:t> in front of it.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200" dirty="0">
                <a:solidFill>
                  <a:schemeClr val="tx1"/>
                </a:solidFill>
                <a:latin typeface="Gill Sans MT"/>
                <a:cs typeface="Gill Sans MT"/>
              </a:rPr>
              <a:t>(e.g. Frame and JFrame)</a:t>
            </a:r>
          </a:p>
        </p:txBody>
      </p:sp>
      <p:sp>
        <p:nvSpPr>
          <p:cNvPr id="37893" name="Text Box 5"/>
          <p:cNvSpPr txBox="1">
            <a:spLocks/>
          </p:cNvSpPr>
          <p:nvPr/>
        </p:nvSpPr>
        <p:spPr bwMode="auto">
          <a:xfrm>
            <a:off x="3911131" y="3977640"/>
            <a:ext cx="4732020" cy="21144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200" dirty="0">
                <a:solidFill>
                  <a:schemeClr val="tx1"/>
                </a:solidFill>
                <a:latin typeface="Gill Sans MT"/>
                <a:cs typeface="Gill Sans MT"/>
              </a:rPr>
              <a:t>When constructing javax.swing, the attempt was made to rely on the old package as much as possible.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200" dirty="0">
                <a:solidFill>
                  <a:schemeClr val="tx1"/>
                </a:solidFill>
                <a:latin typeface="Gill Sans MT"/>
                <a:cs typeface="Gill Sans MT"/>
              </a:rPr>
              <a:t>So, JFrame is a subclass of Frame.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200" dirty="0">
                <a:solidFill>
                  <a:schemeClr val="tx1"/>
                </a:solidFill>
                <a:latin typeface="Gill Sans MT"/>
                <a:cs typeface="Gill Sans MT"/>
              </a:rPr>
              <a:t>But they couldn</a:t>
            </a:r>
            <a:r>
              <a:rPr lang="ja-JP" altLang="en-US" sz="2200" dirty="0">
                <a:solidFill>
                  <a:schemeClr val="tx1"/>
                </a:solidFill>
                <a:latin typeface="Gill Sans MT"/>
                <a:cs typeface="Gill Sans MT"/>
              </a:rPr>
              <a:t>’</a:t>
            </a:r>
            <a:r>
              <a:rPr lang="en-US" altLang="ja-JP" sz="2200" dirty="0">
                <a:solidFill>
                  <a:schemeClr val="tx1"/>
                </a:solidFill>
                <a:latin typeface="Gill Sans MT"/>
                <a:cs typeface="Gill Sans MT"/>
              </a:rPr>
              <a:t>t do this with JPanel.</a:t>
            </a:r>
            <a:endParaRPr lang="en-US" sz="2200" dirty="0">
              <a:solidFill>
                <a:schemeClr val="tx1"/>
              </a:solidFill>
              <a:latin typeface="Gill Sans MT"/>
              <a:cs typeface="Gill Sans MT"/>
            </a:endParaRPr>
          </a:p>
        </p:txBody>
      </p:sp>
      <p:sp>
        <p:nvSpPr>
          <p:cNvPr id="9" name="Rectangle 1"/>
          <p:cNvSpPr txBox="1">
            <a:spLocks noChangeArrowheads="1"/>
          </p:cNvSpPr>
          <p:nvPr/>
        </p:nvSpPr>
        <p:spPr>
          <a:xfrm>
            <a:off x="0" y="27432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FF0000"/>
                </a:solidFill>
                <a:latin typeface="Gill Sans MT"/>
                <a:cs typeface="Gill Sans MT"/>
              </a:rPr>
              <a:t>Components that can contain other components</a:t>
            </a:r>
          </a:p>
        </p:txBody>
      </p:sp>
    </p:spTree>
    <p:extLst>
      <p:ext uri="{BB962C8B-B14F-4D97-AF65-F5344CB8AC3E}">
        <p14:creationId xmlns:p14="http://schemas.microsoft.com/office/powerpoint/2010/main" val="195086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1"/>
          <p:cNvSpPr>
            <a:spLocks/>
          </p:cNvSpPr>
          <p:nvPr/>
        </p:nvSpPr>
        <p:spPr bwMode="auto">
          <a:xfrm>
            <a:off x="411480" y="205740"/>
            <a:ext cx="8229600" cy="602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/>
          <a:p>
            <a:pPr defTabSz="424339"/>
            <a:r>
              <a:rPr lang="en-US" sz="2000" b="1" dirty="0"/>
              <a:t>import</a:t>
            </a:r>
            <a:r>
              <a:rPr lang="en-US" sz="2000" dirty="0"/>
              <a:t> java.awt.*;    </a:t>
            </a:r>
            <a:r>
              <a:rPr lang="en-US" sz="2000" b="1" dirty="0"/>
              <a:t>import</a:t>
            </a:r>
            <a:r>
              <a:rPr lang="en-US" sz="2000" dirty="0"/>
              <a:t> javax.swing.*;</a:t>
            </a:r>
          </a:p>
          <a:p>
            <a:pPr defTabSz="424339">
              <a:spcBef>
                <a:spcPct val="25000"/>
              </a:spcBef>
            </a:pPr>
            <a:r>
              <a:rPr lang="en-US" sz="2000" dirty="0">
                <a:solidFill>
                  <a:srgbClr val="008000"/>
                </a:solidFill>
              </a:rPr>
              <a:t>/** Instance has labels in east /west, JPanel with four buttons in center.  */</a:t>
            </a:r>
          </a:p>
          <a:p>
            <a:pPr defTabSz="424339"/>
            <a:r>
              <a:rPr lang="en-US" sz="2000" b="1" dirty="0"/>
              <a:t>public</a:t>
            </a:r>
            <a:r>
              <a:rPr lang="en-US" sz="2000" dirty="0"/>
              <a:t> </a:t>
            </a:r>
            <a:r>
              <a:rPr lang="en-US" sz="2000" b="1" dirty="0"/>
              <a:t>class</a:t>
            </a:r>
            <a:r>
              <a:rPr lang="en-US" sz="2000" dirty="0"/>
              <a:t> PanelDemo </a:t>
            </a:r>
            <a:r>
              <a:rPr lang="en-US" sz="2000" b="1" dirty="0"/>
              <a:t>extends</a:t>
            </a:r>
            <a:r>
              <a:rPr lang="en-US" sz="2000" dirty="0"/>
              <a:t> JFrame {</a:t>
            </a:r>
          </a:p>
          <a:p>
            <a:pPr defTabSz="424339"/>
            <a:r>
              <a:rPr lang="en-US" sz="2000" dirty="0"/>
              <a:t>    JPanel p= </a:t>
            </a:r>
            <a:r>
              <a:rPr lang="en-US" sz="2000" b="1" dirty="0"/>
              <a:t>new</a:t>
            </a:r>
            <a:r>
              <a:rPr lang="en-US" sz="2000" dirty="0"/>
              <a:t> JPanel();</a:t>
            </a:r>
          </a:p>
          <a:p>
            <a:pPr defTabSz="424339">
              <a:spcBef>
                <a:spcPct val="25000"/>
              </a:spcBef>
            </a:pPr>
            <a:r>
              <a:rPr lang="en-US" sz="2000" dirty="0"/>
              <a:t>    </a:t>
            </a:r>
            <a:r>
              <a:rPr lang="en-US" sz="2000" dirty="0">
                <a:solidFill>
                  <a:srgbClr val="008000"/>
                </a:solidFill>
              </a:rPr>
              <a:t>/** Constructor: a frame with title "Panel demo", labels in east/west,</a:t>
            </a:r>
          </a:p>
          <a:p>
            <a:pPr defTabSz="424339"/>
            <a:r>
              <a:rPr lang="en-US" sz="2000" dirty="0">
                <a:solidFill>
                  <a:srgbClr val="008000"/>
                </a:solidFill>
              </a:rPr>
              <a:t>        blank label in south, JPanel of 4 buttons in the center */</a:t>
            </a:r>
          </a:p>
          <a:p>
            <a:pPr defTabSz="424339"/>
            <a:r>
              <a:rPr lang="en-US" sz="2000" dirty="0"/>
              <a:t>    </a:t>
            </a:r>
            <a:r>
              <a:rPr lang="en-US" sz="2000" b="1" dirty="0"/>
              <a:t>public</a:t>
            </a:r>
            <a:r>
              <a:rPr lang="en-US" sz="2000" dirty="0"/>
              <a:t> PanelDemo() {</a:t>
            </a:r>
          </a:p>
          <a:p>
            <a:pPr defTabSz="424339"/>
            <a:r>
              <a:rPr lang="en-US" sz="2000" dirty="0"/>
              <a:t>        </a:t>
            </a:r>
            <a:r>
              <a:rPr lang="en-US" sz="2000" b="1" dirty="0"/>
              <a:t>super</a:t>
            </a:r>
            <a:r>
              <a:rPr lang="en-US" sz="2000" dirty="0"/>
              <a:t>("Panel demo");</a:t>
            </a:r>
          </a:p>
          <a:p>
            <a:pPr defTabSz="424339"/>
            <a:r>
              <a:rPr lang="en-US" sz="2000" dirty="0"/>
              <a:t>        p.add(</a:t>
            </a:r>
            <a:r>
              <a:rPr lang="en-US" sz="2000" b="1" dirty="0"/>
              <a:t>new</a:t>
            </a:r>
            <a:r>
              <a:rPr lang="en-US" sz="2000" dirty="0"/>
              <a:t> JButton("0"));   p.add(</a:t>
            </a:r>
            <a:r>
              <a:rPr lang="en-US" sz="2000" b="1" dirty="0"/>
              <a:t>new</a:t>
            </a:r>
            <a:r>
              <a:rPr lang="en-US" sz="2000" dirty="0"/>
              <a:t> JButton("1"));</a:t>
            </a:r>
          </a:p>
          <a:p>
            <a:pPr defTabSz="424339"/>
            <a:r>
              <a:rPr lang="en-US" sz="2000" dirty="0"/>
              <a:t>        p.add(</a:t>
            </a:r>
            <a:r>
              <a:rPr lang="en-US" sz="2000" b="1" dirty="0"/>
              <a:t>new</a:t>
            </a:r>
            <a:r>
              <a:rPr lang="en-US" sz="2000" dirty="0"/>
              <a:t> JButton("2"));   p.add(</a:t>
            </a:r>
            <a:r>
              <a:rPr lang="en-US" sz="2000" b="1" dirty="0"/>
              <a:t>new</a:t>
            </a:r>
            <a:r>
              <a:rPr lang="en-US" sz="2000" dirty="0"/>
              <a:t> JButton("3"));</a:t>
            </a:r>
          </a:p>
          <a:p>
            <a:pPr defTabSz="424339">
              <a:spcBef>
                <a:spcPct val="25000"/>
              </a:spcBef>
            </a:pPr>
            <a:r>
              <a:rPr lang="en-US" sz="2000" dirty="0"/>
              <a:t>        Container cp= getContentPane();</a:t>
            </a:r>
          </a:p>
          <a:p>
            <a:pPr defTabSz="424339"/>
            <a:r>
              <a:rPr lang="en-US" sz="2000" dirty="0"/>
              <a:t>        cp.add(</a:t>
            </a:r>
            <a:r>
              <a:rPr lang="en-US" sz="2000" b="1" dirty="0"/>
              <a:t>new</a:t>
            </a:r>
            <a:r>
              <a:rPr lang="en-US" sz="2000" dirty="0"/>
              <a:t> JLabel("east"), BorderLayout.EAST);</a:t>
            </a:r>
          </a:p>
          <a:p>
            <a:pPr defTabSz="424339"/>
            <a:r>
              <a:rPr lang="en-US" sz="2000" dirty="0"/>
              <a:t>        cp.add(</a:t>
            </a:r>
            <a:r>
              <a:rPr lang="en-US" sz="2000" b="1" dirty="0"/>
              <a:t>new</a:t>
            </a:r>
            <a:r>
              <a:rPr lang="en-US" sz="2000" dirty="0"/>
              <a:t> JLabel("west"), BorderLayout.WEST);</a:t>
            </a:r>
          </a:p>
          <a:p>
            <a:pPr defTabSz="424339"/>
            <a:r>
              <a:rPr lang="en-US" sz="2000" dirty="0"/>
              <a:t>        cp.add(</a:t>
            </a:r>
            <a:r>
              <a:rPr lang="en-US" sz="2000" b="1" dirty="0"/>
              <a:t>new</a:t>
            </a:r>
            <a:r>
              <a:rPr lang="en-US" sz="2000" dirty="0"/>
              <a:t> JLabel("    "), BorderLayout.SOUTH);</a:t>
            </a:r>
          </a:p>
          <a:p>
            <a:pPr defTabSz="424339">
              <a:spcBef>
                <a:spcPct val="30000"/>
              </a:spcBef>
            </a:pPr>
            <a:r>
              <a:rPr lang="en-US" sz="2000" dirty="0"/>
              <a:t>        cp.add(p, BorderLayout.CENTER);</a:t>
            </a:r>
          </a:p>
          <a:p>
            <a:pPr defTabSz="424339">
              <a:spcBef>
                <a:spcPct val="25000"/>
              </a:spcBef>
            </a:pPr>
            <a:r>
              <a:rPr lang="en-US" sz="2000" dirty="0"/>
              <a:t>        pack(); </a:t>
            </a:r>
          </a:p>
          <a:p>
            <a:pPr defTabSz="424339"/>
            <a:r>
              <a:rPr lang="en-US" sz="2000" dirty="0"/>
              <a:t>    }</a:t>
            </a:r>
          </a:p>
          <a:p>
            <a:pPr defTabSz="424339"/>
            <a:r>
              <a:rPr lang="en-US" sz="2000" dirty="0"/>
              <a:t>}</a:t>
            </a: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6446520" y="2537460"/>
            <a:ext cx="2331720" cy="617220"/>
          </a:xfrm>
        </p:spPr>
        <p:txBody>
          <a:bodyPr>
            <a:normAutofit fontScale="90000"/>
          </a:bodyPr>
          <a:lstStyle/>
          <a:p>
            <a:r>
              <a:rPr lang="en-US" sz="2500" b="1" dirty="0" smtClean="0">
                <a:solidFill>
                  <a:srgbClr val="FF0000"/>
                </a:solidFill>
                <a:latin typeface="Gill Sans MT"/>
                <a:cs typeface="Gill Sans MT"/>
              </a:rPr>
              <a:t>JPanel: </a:t>
            </a:r>
            <a:r>
              <a:rPr lang="en-US" sz="2500" b="1" dirty="0">
                <a:solidFill>
                  <a:srgbClr val="FF0000"/>
                </a:solidFill>
                <a:latin typeface="Gill Sans MT"/>
                <a:cs typeface="Gill Sans MT"/>
              </a:rPr>
              <a:t>a container</a:t>
            </a:r>
            <a:endParaRPr lang="en-US" sz="3200" b="1" dirty="0">
              <a:solidFill>
                <a:srgbClr val="FF0000"/>
              </a:solidFill>
              <a:latin typeface="Gill Sans MT"/>
              <a:cs typeface="Gill Sans MT"/>
            </a:endParaRPr>
          </a:p>
        </p:txBody>
      </p:sp>
      <p:sp>
        <p:nvSpPr>
          <p:cNvPr id="38916" name="Text Box 12"/>
          <p:cNvSpPr txBox="1">
            <a:spLocks/>
          </p:cNvSpPr>
          <p:nvPr/>
        </p:nvSpPr>
        <p:spPr bwMode="auto">
          <a:xfrm>
            <a:off x="1907473" y="5438738"/>
            <a:ext cx="6995160" cy="120443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algn="r" eaLnBrk="1" hangingPunct="1">
              <a:spcBef>
                <a:spcPts val="1620"/>
              </a:spcBef>
              <a:buClr>
                <a:srgbClr val="000000"/>
              </a:buClr>
              <a:buSzPct val="171000"/>
            </a:pPr>
            <a:r>
              <a:rPr lang="en-US" sz="2000" b="1" dirty="0">
                <a:solidFill>
                  <a:srgbClr val="6666FF"/>
                </a:solidFill>
              </a:rPr>
              <a:t>JPanel layout manager default</a:t>
            </a:r>
            <a:r>
              <a:rPr lang="en-US" sz="2000" dirty="0">
                <a:solidFill>
                  <a:schemeClr val="tx1"/>
                </a:solidFill>
              </a:rPr>
              <a:t>: FlowLayout.</a:t>
            </a:r>
          </a:p>
          <a:p>
            <a:pPr algn="r" eaLnBrk="1" hangingPunct="1">
              <a:spcBef>
                <a:spcPts val="1620"/>
              </a:spcBef>
              <a:buClr>
                <a:srgbClr val="000000"/>
              </a:buClr>
              <a:buSzPct val="171000"/>
            </a:pPr>
            <a:r>
              <a:rPr lang="en-US" sz="2000" b="1" dirty="0">
                <a:solidFill>
                  <a:srgbClr val="6666FF"/>
                </a:solidFill>
              </a:rPr>
              <a:t>FlowLayout</a:t>
            </a:r>
            <a:r>
              <a:rPr lang="en-US" sz="2000" dirty="0">
                <a:solidFill>
                  <a:schemeClr val="tx1"/>
                </a:solidFill>
              </a:rPr>
              <a:t> layout manager: Place any number of components. They appear in the order added, taking as many rows as necessary.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656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/>
          </p:cNvSpPr>
          <p:nvPr/>
        </p:nvSpPr>
        <p:spPr bwMode="auto">
          <a:xfrm>
            <a:off x="411480" y="333966"/>
            <a:ext cx="8229600" cy="593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/>
          <a:p>
            <a:pPr defTabSz="424339"/>
            <a:r>
              <a:rPr lang="en-US" sz="2000" b="1" dirty="0"/>
              <a:t>import</a:t>
            </a:r>
            <a:r>
              <a:rPr lang="en-US" sz="2000" dirty="0"/>
              <a:t> javax.swing.*;  </a:t>
            </a:r>
            <a:r>
              <a:rPr lang="en-US" sz="2000" b="1" dirty="0"/>
              <a:t>import</a:t>
            </a:r>
            <a:r>
              <a:rPr lang="en-US" sz="2000" dirty="0"/>
              <a:t> java.awt.*;</a:t>
            </a:r>
          </a:p>
          <a:p>
            <a:pPr defTabSz="424339">
              <a:spcBef>
                <a:spcPct val="25000"/>
              </a:spcBef>
            </a:pPr>
            <a:r>
              <a:rPr lang="en-US" sz="2000" dirty="0">
                <a:solidFill>
                  <a:srgbClr val="008000"/>
                </a:solidFill>
              </a:rPr>
              <a:t>/** Demo class Box. Comment on constructor says how frame is laid out. */</a:t>
            </a:r>
          </a:p>
          <a:p>
            <a:pPr defTabSz="424339"/>
            <a:r>
              <a:rPr lang="en-US" sz="2000" b="1" dirty="0"/>
              <a:t>public</a:t>
            </a:r>
            <a:r>
              <a:rPr lang="en-US" sz="2000" dirty="0"/>
              <a:t> </a:t>
            </a:r>
            <a:r>
              <a:rPr lang="en-US" sz="2000" b="1" dirty="0"/>
              <a:t>class</a:t>
            </a:r>
            <a:r>
              <a:rPr lang="en-US" sz="2000" dirty="0"/>
              <a:t> BoxDemo </a:t>
            </a:r>
            <a:r>
              <a:rPr lang="en-US" sz="2000" b="1" dirty="0"/>
              <a:t>extends</a:t>
            </a:r>
            <a:r>
              <a:rPr lang="en-US" sz="2000" dirty="0"/>
              <a:t> JFrame {</a:t>
            </a:r>
          </a:p>
          <a:p>
            <a:pPr defTabSz="424339"/>
            <a:r>
              <a:rPr lang="en-US" sz="2000" dirty="0"/>
              <a:t>    </a:t>
            </a:r>
            <a:r>
              <a:rPr lang="en-US" sz="2000" dirty="0">
                <a:solidFill>
                  <a:srgbClr val="008000"/>
                </a:solidFill>
              </a:rPr>
              <a:t>/** Constructor: frame with title "Box demo", labels in the east/west,</a:t>
            </a:r>
          </a:p>
          <a:p>
            <a:pPr defTabSz="424339"/>
            <a:r>
              <a:rPr lang="en-US" sz="2000" dirty="0">
                <a:solidFill>
                  <a:srgbClr val="008000"/>
                </a:solidFill>
              </a:rPr>
              <a:t>         blank label in south, horizontal Box with 4 buttons in center. */</a:t>
            </a:r>
          </a:p>
          <a:p>
            <a:pPr defTabSz="424339"/>
            <a:r>
              <a:rPr lang="en-US" sz="2000" dirty="0"/>
              <a:t>    </a:t>
            </a:r>
            <a:r>
              <a:rPr lang="en-US" sz="2000" b="1" dirty="0"/>
              <a:t>public</a:t>
            </a:r>
            <a:r>
              <a:rPr lang="en-US" sz="2000" dirty="0"/>
              <a:t> BoxDemo() {</a:t>
            </a:r>
          </a:p>
          <a:p>
            <a:pPr defTabSz="424339"/>
            <a:r>
              <a:rPr lang="en-US" sz="2000" dirty="0"/>
              <a:t>        </a:t>
            </a:r>
            <a:r>
              <a:rPr lang="en-US" sz="2000" b="1" dirty="0"/>
              <a:t>super</a:t>
            </a:r>
            <a:r>
              <a:rPr lang="en-US" sz="2000" dirty="0"/>
              <a:t>("Box demo");</a:t>
            </a:r>
          </a:p>
          <a:p>
            <a:pPr defTabSz="424339">
              <a:spcBef>
                <a:spcPct val="25000"/>
              </a:spcBef>
            </a:pPr>
            <a:r>
              <a:rPr lang="en-US" sz="2000" dirty="0"/>
              <a:t>        Box b= </a:t>
            </a:r>
            <a:r>
              <a:rPr lang="en-US" sz="2000" b="1" dirty="0"/>
              <a:t>new</a:t>
            </a:r>
            <a:r>
              <a:rPr lang="en-US" sz="2000" dirty="0"/>
              <a:t> Box(BoxLayout.X_AXIS);        </a:t>
            </a:r>
          </a:p>
          <a:p>
            <a:pPr defTabSz="424339"/>
            <a:r>
              <a:rPr lang="en-US" sz="2000" dirty="0"/>
              <a:t>        b.add(</a:t>
            </a:r>
            <a:r>
              <a:rPr lang="en-US" sz="2000" b="1" dirty="0"/>
              <a:t>new</a:t>
            </a:r>
            <a:r>
              <a:rPr lang="en-US" sz="2000" dirty="0"/>
              <a:t> JButton("0"));     b.add(</a:t>
            </a:r>
            <a:r>
              <a:rPr lang="en-US" sz="2000" b="1" dirty="0"/>
              <a:t>new</a:t>
            </a:r>
            <a:r>
              <a:rPr lang="en-US" sz="2000" dirty="0"/>
              <a:t> JButton("1"));</a:t>
            </a:r>
          </a:p>
          <a:p>
            <a:pPr defTabSz="424339"/>
            <a:r>
              <a:rPr lang="en-US" sz="2000" dirty="0"/>
              <a:t>        b.add(</a:t>
            </a:r>
            <a:r>
              <a:rPr lang="en-US" sz="2000" b="1" dirty="0"/>
              <a:t>new</a:t>
            </a:r>
            <a:r>
              <a:rPr lang="en-US" sz="2000" dirty="0"/>
              <a:t> JButton("2"));     b.add(</a:t>
            </a:r>
            <a:r>
              <a:rPr lang="en-US" sz="2000" b="1" dirty="0"/>
              <a:t>new</a:t>
            </a:r>
            <a:r>
              <a:rPr lang="en-US" sz="2000" dirty="0"/>
              <a:t> JButton("3"));</a:t>
            </a:r>
          </a:p>
          <a:p>
            <a:pPr defTabSz="424339">
              <a:spcBef>
                <a:spcPct val="25000"/>
              </a:spcBef>
            </a:pPr>
            <a:r>
              <a:rPr lang="en-US" sz="2000" dirty="0"/>
              <a:t>        Container cp= getContentPane();</a:t>
            </a:r>
          </a:p>
          <a:p>
            <a:pPr defTabSz="424339"/>
            <a:r>
              <a:rPr lang="en-US" sz="2000" dirty="0"/>
              <a:t>        cp.add(</a:t>
            </a:r>
            <a:r>
              <a:rPr lang="en-US" sz="2000" b="1" dirty="0"/>
              <a:t>new</a:t>
            </a:r>
            <a:r>
              <a:rPr lang="en-US" sz="2000" dirty="0"/>
              <a:t> JLabel("east"),  BorderLayout.EAST);</a:t>
            </a:r>
          </a:p>
          <a:p>
            <a:pPr defTabSz="424339"/>
            <a:r>
              <a:rPr lang="en-US" sz="2000" dirty="0"/>
              <a:t>        cp.add(</a:t>
            </a:r>
            <a:r>
              <a:rPr lang="en-US" sz="2000" b="1" dirty="0"/>
              <a:t>new</a:t>
            </a:r>
            <a:r>
              <a:rPr lang="en-US" sz="2000" dirty="0"/>
              <a:t> JLabel("west"), BorderLayout.WEST);</a:t>
            </a:r>
          </a:p>
          <a:p>
            <a:pPr defTabSz="424339"/>
            <a:r>
              <a:rPr lang="en-US" sz="2000" dirty="0"/>
              <a:t>        cp.add(</a:t>
            </a:r>
            <a:r>
              <a:rPr lang="en-US" sz="2000" b="1" dirty="0"/>
              <a:t>new</a:t>
            </a:r>
            <a:r>
              <a:rPr lang="en-US" sz="2000" dirty="0"/>
              <a:t> JLabel(" "),       BorderLayout.SOUTH);</a:t>
            </a:r>
          </a:p>
          <a:p>
            <a:pPr defTabSz="424339"/>
            <a:r>
              <a:rPr lang="en-US" sz="2000" dirty="0"/>
              <a:t>        cp.add(b,                            BorderLayout.CENTER);</a:t>
            </a:r>
          </a:p>
          <a:p>
            <a:pPr defTabSz="424339">
              <a:spcBef>
                <a:spcPct val="25000"/>
              </a:spcBef>
            </a:pPr>
            <a:r>
              <a:rPr lang="en-US" sz="2000" dirty="0"/>
              <a:t>        pack();</a:t>
            </a:r>
          </a:p>
          <a:p>
            <a:pPr defTabSz="424339"/>
            <a:r>
              <a:rPr lang="en-US" sz="2000" dirty="0"/>
              <a:t>    }</a:t>
            </a:r>
          </a:p>
          <a:p>
            <a:pPr defTabSz="424339"/>
            <a:r>
              <a:rPr lang="en-US" sz="2000" dirty="0"/>
              <a:t>}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xfrm>
            <a:off x="6377940" y="2308092"/>
            <a:ext cx="2331720" cy="617220"/>
          </a:xfrm>
        </p:spPr>
        <p:txBody>
          <a:bodyPr>
            <a:normAutofit fontScale="90000"/>
          </a:bodyPr>
          <a:lstStyle/>
          <a:p>
            <a:r>
              <a:rPr lang="en-US" sz="2500" b="1" dirty="0" smtClean="0">
                <a:solidFill>
                  <a:srgbClr val="FF0000"/>
                </a:solidFill>
                <a:latin typeface="Gill Sans MT"/>
                <a:cs typeface="Gill Sans MT"/>
              </a:rPr>
              <a:t>Box</a:t>
            </a:r>
            <a:r>
              <a:rPr lang="en-US" sz="2500" b="1" dirty="0">
                <a:solidFill>
                  <a:srgbClr val="FF0000"/>
                </a:solidFill>
                <a:latin typeface="Gill Sans MT"/>
                <a:cs typeface="Gill Sans MT"/>
              </a:rPr>
              <a:t>: </a:t>
            </a:r>
            <a:r>
              <a:rPr lang="en-US" sz="2500" b="1" dirty="0" smtClean="0">
                <a:solidFill>
                  <a:srgbClr val="FF0000"/>
                </a:solidFill>
                <a:latin typeface="Gill Sans MT"/>
                <a:cs typeface="Gill Sans MT"/>
              </a:rPr>
              <a:t>a container</a:t>
            </a:r>
            <a:endParaRPr lang="en-US" sz="3200" b="1" dirty="0">
              <a:solidFill>
                <a:srgbClr val="FF0000"/>
              </a:solidFill>
              <a:latin typeface="Gill Sans MT"/>
              <a:cs typeface="Gill Sans MT"/>
            </a:endParaRPr>
          </a:p>
        </p:txBody>
      </p:sp>
      <p:sp>
        <p:nvSpPr>
          <p:cNvPr id="39940" name="Text Box 4"/>
          <p:cNvSpPr txBox="1">
            <a:spLocks/>
          </p:cNvSpPr>
          <p:nvPr/>
        </p:nvSpPr>
        <p:spPr bwMode="auto">
          <a:xfrm>
            <a:off x="2045424" y="5515252"/>
            <a:ext cx="6967689" cy="1214179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algn="r" eaLnBrk="1" hangingPunct="1">
              <a:spcBef>
                <a:spcPts val="1620"/>
              </a:spcBef>
              <a:buClr>
                <a:srgbClr val="000000"/>
              </a:buClr>
              <a:buSzPct val="171000"/>
            </a:pPr>
            <a:r>
              <a:rPr lang="en-US" sz="2000" b="1" dirty="0">
                <a:solidFill>
                  <a:srgbClr val="6666FF"/>
                </a:solidFill>
              </a:rPr>
              <a:t>Box layout manager default</a:t>
            </a:r>
            <a:r>
              <a:rPr lang="en-US" sz="2000" dirty="0">
                <a:solidFill>
                  <a:schemeClr val="tx1"/>
                </a:solidFill>
              </a:rPr>
              <a:t>: BoxLayout.</a:t>
            </a:r>
          </a:p>
          <a:p>
            <a:pPr algn="r" eaLnBrk="1" hangingPunct="1">
              <a:spcBef>
                <a:spcPts val="1620"/>
              </a:spcBef>
              <a:buClr>
                <a:srgbClr val="000000"/>
              </a:buClr>
              <a:buSzPct val="171000"/>
            </a:pPr>
            <a:r>
              <a:rPr lang="en-US" sz="2000" b="1" dirty="0">
                <a:solidFill>
                  <a:srgbClr val="6666FF"/>
                </a:solidFill>
              </a:rPr>
              <a:t>BoxLayout</a:t>
            </a:r>
            <a:r>
              <a:rPr lang="en-US" sz="2000" dirty="0">
                <a:solidFill>
                  <a:schemeClr val="tx1"/>
                </a:solidFill>
              </a:rPr>
              <a:t> layout manager: Place any number of components. They appear in the order added, taking only one row.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104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Windows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822960"/>
            <a:ext cx="6050129" cy="3394710"/>
          </a:xfrm>
          <a:prstGeom prst="rect">
            <a:avLst/>
          </a:prstGeom>
          <a:scene3d>
            <a:camera prst="orthographicFront">
              <a:rot lat="900000" lon="18899981" rev="0"/>
            </a:camera>
            <a:lightRig rig="threePt" dir="t"/>
          </a:scene3d>
        </p:spPr>
      </p:pic>
      <p:pic>
        <p:nvPicPr>
          <p:cNvPr id="15" name="Picture 14" descr="os-x-yosemite-desktop-app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9" y="1414355"/>
            <a:ext cx="6035040" cy="3386245"/>
          </a:xfrm>
          <a:prstGeom prst="rect">
            <a:avLst/>
          </a:prstGeom>
          <a:scene3d>
            <a:camera prst="orthographicFront">
              <a:rot lat="900000" lon="18899981" rev="0"/>
            </a:camera>
            <a:lightRig rig="threePt" dir="t"/>
          </a:scene3d>
        </p:spPr>
      </p:pic>
      <p:pic>
        <p:nvPicPr>
          <p:cNvPr id="14" name="Picture 13" descr="Desktop_Ubuntu_13_1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209" y="1988820"/>
            <a:ext cx="6035040" cy="3386245"/>
          </a:xfrm>
          <a:prstGeom prst="rect">
            <a:avLst/>
          </a:prstGeom>
          <a:scene3d>
            <a:camera prst="orthographicFront">
              <a:rot lat="900000" lon="18899981" rev="0"/>
            </a:camera>
            <a:lightRig rig="threePt" dir="t"/>
          </a:scene3d>
        </p:spPr>
      </p:pic>
      <p:pic>
        <p:nvPicPr>
          <p:cNvPr id="13" name="Picture 12" descr="iphone-6plus-landscape-homescree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649" y="2580215"/>
            <a:ext cx="6035040" cy="3386245"/>
          </a:xfrm>
          <a:prstGeom prst="rect">
            <a:avLst/>
          </a:prstGeom>
          <a:scene3d>
            <a:camera prst="orthographicFront">
              <a:rot lat="900000" lon="18899981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71507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/>
          </p:cNvSpPr>
          <p:nvPr/>
        </p:nvSpPr>
        <p:spPr bwMode="auto">
          <a:xfrm>
            <a:off x="411480" y="232824"/>
            <a:ext cx="8229600" cy="652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/>
          <a:p>
            <a:pPr defTabSz="424339"/>
            <a:r>
              <a:rPr lang="en-US" b="1" dirty="0"/>
              <a:t>public class</a:t>
            </a:r>
            <a:r>
              <a:rPr lang="en-US" dirty="0"/>
              <a:t> BoxDemo2 extends JFrame {</a:t>
            </a:r>
          </a:p>
          <a:p>
            <a:pPr defTabSz="424339"/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008000"/>
                </a:solidFill>
              </a:rPr>
              <a:t>/</a:t>
            </a:r>
            <a:r>
              <a:rPr lang="en-US" dirty="0">
                <a:solidFill>
                  <a:srgbClr val="008000"/>
                </a:solidFill>
              </a:rPr>
              <a:t>** Constructor: frame with title t and 3 columns with n, n+1, and n+2 buttons. */</a:t>
            </a:r>
          </a:p>
          <a:p>
            <a:pPr defTabSz="424339"/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dirty="0"/>
              <a:t>BoxDemo2(String t, </a:t>
            </a:r>
            <a:r>
              <a:rPr lang="en-US" b="1" dirty="0"/>
              <a:t>int</a:t>
            </a:r>
            <a:r>
              <a:rPr lang="en-US" dirty="0"/>
              <a:t> n) {</a:t>
            </a:r>
          </a:p>
          <a:p>
            <a:pPr defTabSz="424339"/>
            <a:r>
              <a:rPr lang="en-US" dirty="0"/>
              <a:t>  	</a:t>
            </a:r>
            <a:r>
              <a:rPr lang="en-US" b="1" dirty="0" smtClean="0"/>
              <a:t>super</a:t>
            </a:r>
            <a:r>
              <a:rPr lang="en-US" dirty="0"/>
              <a:t>(t);</a:t>
            </a:r>
          </a:p>
          <a:p>
            <a:pPr defTabSz="424339">
              <a:spcBef>
                <a:spcPts val="540"/>
              </a:spcBef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8000"/>
                </a:solidFill>
              </a:rPr>
              <a:t>/</a:t>
            </a:r>
            <a:r>
              <a:rPr lang="en-US" dirty="0">
                <a:solidFill>
                  <a:srgbClr val="008000"/>
                </a:solidFill>
              </a:rPr>
              <a:t>/ Create Box b1 with n buttons.</a:t>
            </a:r>
          </a:p>
          <a:p>
            <a:pPr defTabSz="424339"/>
            <a:r>
              <a:rPr lang="en-US" dirty="0"/>
              <a:t> 	</a:t>
            </a:r>
            <a:r>
              <a:rPr lang="en-US" dirty="0" smtClean="0"/>
              <a:t>Box </a:t>
            </a:r>
            <a:r>
              <a:rPr lang="en-US" dirty="0"/>
              <a:t>b1= </a:t>
            </a:r>
            <a:r>
              <a:rPr lang="en-US" b="1" dirty="0"/>
              <a:t>new</a:t>
            </a:r>
            <a:r>
              <a:rPr lang="en-US" dirty="0"/>
              <a:t> Box(BoxLayout.Y_AXIS);</a:t>
            </a:r>
          </a:p>
          <a:p>
            <a:pPr defTabSz="424339"/>
            <a:r>
              <a:rPr lang="en-US" dirty="0"/>
              <a:t>  	</a:t>
            </a:r>
            <a:r>
              <a:rPr lang="en-US" b="1" dirty="0" smtClean="0"/>
              <a:t>for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b="1" dirty="0"/>
              <a:t>int</a:t>
            </a:r>
            <a:r>
              <a:rPr lang="en-US" dirty="0"/>
              <a:t> i= 0;  i != n;  i= i+1)</a:t>
            </a:r>
          </a:p>
          <a:p>
            <a:pPr defTabSz="424339"/>
            <a:r>
              <a:rPr lang="en-US" dirty="0"/>
              <a:t>      		b1.add(</a:t>
            </a:r>
            <a:r>
              <a:rPr lang="en-US" b="1" dirty="0"/>
              <a:t>new</a:t>
            </a:r>
            <a:r>
              <a:rPr lang="en-US" dirty="0"/>
              <a:t> </a:t>
            </a:r>
            <a:r>
              <a:rPr lang="en-US" dirty="0" smtClean="0"/>
              <a:t>JButton(“i ”</a:t>
            </a:r>
            <a:r>
              <a:rPr lang="en-US" altLang="ja-JP" dirty="0" smtClean="0"/>
              <a:t> </a:t>
            </a:r>
            <a:r>
              <a:rPr lang="en-US" altLang="ja-JP" dirty="0"/>
              <a:t>+ i));</a:t>
            </a:r>
          </a:p>
          <a:p>
            <a:pPr defTabSz="424339">
              <a:spcBef>
                <a:spcPts val="540"/>
              </a:spcBef>
            </a:pPr>
            <a:r>
              <a:rPr lang="en-US" dirty="0"/>
              <a:t>   </a:t>
            </a:r>
            <a:r>
              <a:rPr lang="en-US" dirty="0" smtClean="0"/>
              <a:t>	 </a:t>
            </a:r>
            <a:r>
              <a:rPr lang="en-US" dirty="0" smtClean="0">
                <a:solidFill>
                  <a:srgbClr val="008000"/>
                </a:solidFill>
              </a:rPr>
              <a:t>/</a:t>
            </a:r>
            <a:r>
              <a:rPr lang="en-US" dirty="0">
                <a:solidFill>
                  <a:srgbClr val="008000"/>
                </a:solidFill>
              </a:rPr>
              <a:t>/ Create Box b2 with n+1 buttons.</a:t>
            </a:r>
          </a:p>
          <a:p>
            <a:pPr lvl="1" defTabSz="424339"/>
            <a:r>
              <a:rPr lang="en-US" dirty="0" smtClean="0"/>
              <a:t>Box </a:t>
            </a:r>
            <a:r>
              <a:rPr lang="en-US" dirty="0"/>
              <a:t>b2= …</a:t>
            </a:r>
          </a:p>
          <a:p>
            <a:pPr defTabSz="424339">
              <a:spcBef>
                <a:spcPts val="540"/>
              </a:spcBef>
            </a:pPr>
            <a:r>
              <a:rPr lang="en-US" dirty="0"/>
              <a:t>  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008000"/>
                </a:solidFill>
              </a:rPr>
              <a:t>/</a:t>
            </a:r>
            <a:r>
              <a:rPr lang="en-US" dirty="0">
                <a:solidFill>
                  <a:srgbClr val="008000"/>
                </a:solidFill>
              </a:rPr>
              <a:t>/ Create Box b3 with n+2 buttons.</a:t>
            </a:r>
          </a:p>
          <a:p>
            <a:pPr lvl="1" defTabSz="424339"/>
            <a:r>
              <a:rPr lang="en-US" dirty="0" smtClean="0"/>
              <a:t>Box </a:t>
            </a:r>
            <a:r>
              <a:rPr lang="en-US" dirty="0"/>
              <a:t>b3= …</a:t>
            </a:r>
          </a:p>
          <a:p>
            <a:pPr lvl="1" defTabSz="424339">
              <a:spcBef>
                <a:spcPts val="540"/>
              </a:spcBef>
            </a:pPr>
            <a:r>
              <a:rPr lang="en-US" dirty="0" smtClean="0">
                <a:solidFill>
                  <a:srgbClr val="008000"/>
                </a:solidFill>
              </a:rPr>
              <a:t>/</a:t>
            </a:r>
            <a:r>
              <a:rPr lang="en-US" dirty="0">
                <a:solidFill>
                  <a:srgbClr val="008000"/>
                </a:solidFill>
              </a:rPr>
              <a:t>/ Create horizontal box b containing b1, b2, b3</a:t>
            </a:r>
          </a:p>
          <a:p>
            <a:pPr defTabSz="424339"/>
            <a:r>
              <a:rPr lang="en-US" dirty="0"/>
              <a:t>  	Box b= </a:t>
            </a:r>
            <a:r>
              <a:rPr lang="en-US" b="1" dirty="0"/>
              <a:t>new</a:t>
            </a:r>
            <a:r>
              <a:rPr lang="en-US" dirty="0"/>
              <a:t> Box(BoxLayout.X_AXIS);</a:t>
            </a:r>
          </a:p>
          <a:p>
            <a:pPr defTabSz="424339"/>
            <a:r>
              <a:rPr lang="en-US" dirty="0"/>
              <a:t>  	</a:t>
            </a:r>
            <a:r>
              <a:rPr lang="en-US" dirty="0" smtClean="0"/>
              <a:t>b.add</a:t>
            </a:r>
            <a:r>
              <a:rPr lang="en-US" dirty="0"/>
              <a:t>(b1);</a:t>
            </a:r>
          </a:p>
          <a:p>
            <a:pPr defTabSz="424339"/>
            <a:r>
              <a:rPr lang="en-US" dirty="0"/>
              <a:t>  	</a:t>
            </a:r>
            <a:r>
              <a:rPr lang="en-US" dirty="0" smtClean="0"/>
              <a:t>b.add</a:t>
            </a:r>
            <a:r>
              <a:rPr lang="en-US" dirty="0"/>
              <a:t>(b2);</a:t>
            </a:r>
          </a:p>
          <a:p>
            <a:pPr defTabSz="424339"/>
            <a:r>
              <a:rPr lang="en-US" dirty="0"/>
              <a:t>  	</a:t>
            </a:r>
            <a:r>
              <a:rPr lang="en-US" dirty="0" smtClean="0"/>
              <a:t>b.add</a:t>
            </a:r>
            <a:r>
              <a:rPr lang="en-US" dirty="0"/>
              <a:t>(b3); 	</a:t>
            </a:r>
          </a:p>
          <a:p>
            <a:pPr defTabSz="424339">
              <a:spcBef>
                <a:spcPts val="540"/>
              </a:spcBef>
            </a:pPr>
            <a:r>
              <a:rPr lang="en-US" dirty="0"/>
              <a:t>	Container cp= getContentPane();</a:t>
            </a:r>
          </a:p>
          <a:p>
            <a:pPr defTabSz="424339"/>
            <a:r>
              <a:rPr lang="en-US" dirty="0"/>
              <a:t>  	cp.add(b, BorderLayout.CENTER);</a:t>
            </a:r>
          </a:p>
          <a:p>
            <a:pPr defTabSz="424339"/>
            <a:r>
              <a:rPr lang="en-US" dirty="0"/>
              <a:t>	pack();  show()</a:t>
            </a:r>
            <a:r>
              <a:rPr lang="en-US" dirty="0" smtClean="0"/>
              <a:t>;</a:t>
            </a:r>
          </a:p>
          <a:p>
            <a:pPr defTabSz="424339"/>
            <a:r>
              <a:rPr lang="en-US" dirty="0"/>
              <a:t> </a:t>
            </a:r>
            <a:r>
              <a:rPr lang="en-US" dirty="0" smtClean="0"/>
              <a:t>  }</a:t>
            </a:r>
            <a:endParaRPr lang="en-US" dirty="0"/>
          </a:p>
          <a:p>
            <a:pPr defTabSz="424339"/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xfrm>
            <a:off x="5416996" y="1703262"/>
            <a:ext cx="3270185" cy="1783080"/>
          </a:xfrm>
        </p:spPr>
        <p:txBody>
          <a:bodyPr anchor="t">
            <a:normAutofit/>
          </a:bodyPr>
          <a:lstStyle/>
          <a:p>
            <a:pPr algn="r"/>
            <a:r>
              <a:rPr lang="en-US" sz="2500" b="1" dirty="0">
                <a:solidFill>
                  <a:srgbClr val="FF0000"/>
                </a:solidFill>
                <a:latin typeface="Gill Sans MT"/>
                <a:cs typeface="Gill Sans MT"/>
              </a:rPr>
              <a:t>Boxes within a Box</a:t>
            </a:r>
            <a:br>
              <a:rPr lang="en-US" sz="2500" b="1" dirty="0">
                <a:solidFill>
                  <a:srgbClr val="FF0000"/>
                </a:solidFill>
                <a:latin typeface="Gill Sans MT"/>
                <a:cs typeface="Gill Sans MT"/>
              </a:rPr>
            </a:br>
            <a:r>
              <a:rPr lang="en-US" sz="2200" dirty="0">
                <a:solidFill>
                  <a:srgbClr val="800080"/>
                </a:solidFill>
                <a:latin typeface="Gill Sans MT"/>
                <a:cs typeface="Gill Sans MT"/>
              </a:rPr>
              <a:t>3 vertical boxes, each a column of buttons, are placed in a horizontal box</a:t>
            </a:r>
            <a:endParaRPr lang="en-US" sz="3200" dirty="0">
              <a:solidFill>
                <a:srgbClr val="FF0000"/>
              </a:solidFill>
              <a:latin typeface="Gill Sans MT"/>
              <a:cs typeface="Gill Sans MT"/>
            </a:endParaRPr>
          </a:p>
        </p:txBody>
      </p:sp>
      <p:sp>
        <p:nvSpPr>
          <p:cNvPr id="40964" name="Text Box 4"/>
          <p:cNvSpPr txBox="1">
            <a:spLocks/>
          </p:cNvSpPr>
          <p:nvPr/>
        </p:nvSpPr>
        <p:spPr bwMode="auto">
          <a:xfrm>
            <a:off x="6088561" y="4542996"/>
            <a:ext cx="2674620" cy="191166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algn="r" eaLnBrk="1" hangingPunct="1">
              <a:spcBef>
                <a:spcPts val="1620"/>
              </a:spcBef>
              <a:buClr>
                <a:srgbClr val="000000"/>
              </a:buClr>
              <a:buSzPct val="171000"/>
            </a:pPr>
            <a:r>
              <a:rPr lang="en-US" sz="2000" b="1" dirty="0">
                <a:solidFill>
                  <a:srgbClr val="6666FF"/>
                </a:solidFill>
              </a:rPr>
              <a:t>BoxLayout</a:t>
            </a:r>
            <a:r>
              <a:rPr lang="en-US" sz="2000" dirty="0">
                <a:solidFill>
                  <a:schemeClr val="tx1"/>
                </a:solidFill>
              </a:rPr>
              <a:t> layout manager: Place any number of components. They appear in the order added, taking only one row.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9870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/>
          </p:cNvSpPr>
          <p:nvPr/>
        </p:nvSpPr>
        <p:spPr bwMode="auto">
          <a:xfrm>
            <a:off x="457200" y="1064718"/>
            <a:ext cx="8229600" cy="232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/>
          <a:p>
            <a:pPr defTabSz="424339"/>
            <a:r>
              <a:rPr lang="en-US" sz="2200" dirty="0">
                <a:latin typeface="Gill Sans MT"/>
                <a:cs typeface="Gill Sans MT"/>
              </a:rPr>
              <a:t>To simulate using a BoxLayout manager for a JFrame, create a Box and place it as the sole component of the </a:t>
            </a:r>
            <a:r>
              <a:rPr lang="en-US" sz="2200" dirty="0" smtClean="0">
                <a:latin typeface="Gill Sans MT"/>
                <a:cs typeface="Gill Sans MT"/>
              </a:rPr>
              <a:t>Jframe</a:t>
            </a:r>
            <a:r>
              <a:rPr lang="en-US" sz="2200" dirty="0" smtClean="0">
                <a:solidFill>
                  <a:srgbClr val="0000C0"/>
                </a:solidFill>
                <a:latin typeface="Gill Sans MT"/>
                <a:cs typeface="Gill Sans MT"/>
              </a:rPr>
              <a:t>:</a:t>
            </a:r>
            <a:br>
              <a:rPr lang="en-US" sz="2200" dirty="0" smtClean="0">
                <a:solidFill>
                  <a:srgbClr val="0000C0"/>
                </a:solidFill>
                <a:latin typeface="Gill Sans MT"/>
                <a:cs typeface="Gill Sans MT"/>
              </a:rPr>
            </a:br>
            <a:endParaRPr lang="en-US" sz="900" dirty="0">
              <a:latin typeface="Gill Sans MT"/>
              <a:cs typeface="Gill Sans MT"/>
            </a:endParaRPr>
          </a:p>
          <a:p>
            <a:pPr defTabSz="424339"/>
            <a:r>
              <a:rPr lang="en-US" sz="2200" dirty="0">
                <a:latin typeface="Gill Sans MT"/>
                <a:cs typeface="Gill Sans MT"/>
              </a:rPr>
              <a:t>	</a:t>
            </a:r>
            <a:r>
              <a:rPr lang="en-US" sz="2200" dirty="0">
                <a:solidFill>
                  <a:srgbClr val="800080"/>
                </a:solidFill>
                <a:latin typeface="Gill Sans MT"/>
                <a:cs typeface="Gill Sans MT"/>
              </a:rPr>
              <a:t>JFrame jf= </a:t>
            </a:r>
            <a:r>
              <a:rPr lang="en-US" sz="2200" b="1" dirty="0">
                <a:solidFill>
                  <a:srgbClr val="800080"/>
                </a:solidFill>
                <a:latin typeface="Gill Sans MT"/>
                <a:cs typeface="Gill Sans MT"/>
              </a:rPr>
              <a:t>new</a:t>
            </a:r>
            <a:r>
              <a:rPr lang="en-US" sz="2200" dirty="0">
                <a:solidFill>
                  <a:srgbClr val="800080"/>
                </a:solidFill>
                <a:latin typeface="Gill Sans MT"/>
                <a:cs typeface="Gill Sans MT"/>
              </a:rPr>
              <a:t> JFrame(</a:t>
            </a:r>
            <a:r>
              <a:rPr lang="ja-JP" altLang="en-US" sz="2200" dirty="0">
                <a:solidFill>
                  <a:srgbClr val="800080"/>
                </a:solidFill>
                <a:latin typeface="Gill Sans MT"/>
                <a:cs typeface="Gill Sans MT"/>
              </a:rPr>
              <a:t>“</a:t>
            </a:r>
            <a:r>
              <a:rPr lang="en-US" altLang="ja-JP" sz="2200" dirty="0">
                <a:solidFill>
                  <a:srgbClr val="800080"/>
                </a:solidFill>
                <a:latin typeface="Gill Sans MT"/>
                <a:cs typeface="Gill Sans MT"/>
              </a:rPr>
              <a:t>title</a:t>
            </a:r>
            <a:r>
              <a:rPr lang="ja-JP" altLang="en-US" sz="2200" dirty="0">
                <a:solidFill>
                  <a:srgbClr val="800080"/>
                </a:solidFill>
                <a:latin typeface="Gill Sans MT"/>
                <a:cs typeface="Gill Sans MT"/>
              </a:rPr>
              <a:t>”</a:t>
            </a:r>
            <a:r>
              <a:rPr lang="en-US" altLang="ja-JP" sz="2200" dirty="0">
                <a:solidFill>
                  <a:srgbClr val="800080"/>
                </a:solidFill>
                <a:latin typeface="Gill Sans MT"/>
                <a:cs typeface="Gill Sans MT"/>
              </a:rPr>
              <a:t>);</a:t>
            </a:r>
          </a:p>
          <a:p>
            <a:pPr defTabSz="424339"/>
            <a:r>
              <a:rPr lang="en-US" sz="2200" dirty="0">
                <a:solidFill>
                  <a:srgbClr val="800080"/>
                </a:solidFill>
                <a:latin typeface="Gill Sans MT"/>
                <a:cs typeface="Gill Sans MT"/>
              </a:rPr>
              <a:t>	Box b= </a:t>
            </a:r>
            <a:r>
              <a:rPr lang="en-US" sz="2200" b="1" dirty="0">
                <a:solidFill>
                  <a:srgbClr val="800080"/>
                </a:solidFill>
                <a:latin typeface="Gill Sans MT"/>
                <a:cs typeface="Gill Sans MT"/>
              </a:rPr>
              <a:t>new</a:t>
            </a:r>
            <a:r>
              <a:rPr lang="en-US" sz="2200" dirty="0">
                <a:solidFill>
                  <a:srgbClr val="800080"/>
                </a:solidFill>
                <a:latin typeface="Gill Sans MT"/>
                <a:cs typeface="Gill Sans MT"/>
              </a:rPr>
              <a:t> Box(BoxLayout.X_AXIS);</a:t>
            </a:r>
          </a:p>
          <a:p>
            <a:pPr defTabSz="424339"/>
            <a:r>
              <a:rPr lang="en-US" sz="2200" dirty="0">
                <a:solidFill>
                  <a:srgbClr val="800080"/>
                </a:solidFill>
                <a:latin typeface="Gill Sans MT"/>
                <a:cs typeface="Gill Sans MT"/>
              </a:rPr>
              <a:t>	Add components to b;</a:t>
            </a:r>
          </a:p>
          <a:p>
            <a:pPr defTabSz="424339"/>
            <a:r>
              <a:rPr lang="en-US" sz="2200" dirty="0">
                <a:solidFill>
                  <a:srgbClr val="800080"/>
                </a:solidFill>
                <a:latin typeface="Gill Sans MT"/>
                <a:cs typeface="Gill Sans MT"/>
              </a:rPr>
              <a:t>	jf.add(b</a:t>
            </a:r>
            <a:r>
              <a:rPr lang="en-US" sz="2200" dirty="0" smtClean="0">
                <a:solidFill>
                  <a:srgbClr val="800080"/>
                </a:solidFill>
                <a:latin typeface="Gill Sans MT"/>
                <a:cs typeface="Gill Sans MT"/>
              </a:rPr>
              <a:t>, BorderLayout.CENTER</a:t>
            </a:r>
            <a:r>
              <a:rPr lang="en-US" sz="2200" dirty="0">
                <a:solidFill>
                  <a:srgbClr val="800080"/>
                </a:solidFill>
                <a:latin typeface="Gill Sans MT"/>
                <a:cs typeface="Gill Sans MT"/>
              </a:rPr>
              <a:t>);</a:t>
            </a:r>
            <a:endParaRPr lang="en-US" sz="2200" dirty="0">
              <a:latin typeface="Gill Sans MT"/>
              <a:cs typeface="Gill Sans MT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xfrm>
            <a:off x="834390" y="335118"/>
            <a:ext cx="7475220" cy="617220"/>
          </a:xfrm>
        </p:spPr>
        <p:txBody>
          <a:bodyPr anchor="t"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Gill Sans MT"/>
                <a:cs typeface="Gill Sans MT"/>
              </a:rPr>
              <a:t>Simulate BoxLayout Manager in a JFrame</a:t>
            </a:r>
            <a:endParaRPr lang="en-US" sz="3600" b="1" dirty="0">
              <a:solidFill>
                <a:srgbClr val="FF0000"/>
              </a:solidFill>
              <a:latin typeface="Gill Sans MT"/>
              <a:cs typeface="Gill Sans MT"/>
            </a:endParaRPr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457200" y="3569616"/>
            <a:ext cx="8229600" cy="316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/>
          <a:lstStyle/>
          <a:p>
            <a:pPr marL="457200" indent="-457200" defTabSz="424339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b="1" dirty="0" smtClean="0">
                <a:latin typeface="Gill Sans MT"/>
                <a:cs typeface="Gill Sans MT"/>
              </a:rPr>
              <a:t>Start </a:t>
            </a:r>
            <a:r>
              <a:rPr lang="en-US" sz="2000" b="1" dirty="0">
                <a:latin typeface="Gill Sans MT"/>
                <a:cs typeface="Gill Sans MT"/>
              </a:rPr>
              <a:t>developing a GUI by changing an already existing one.</a:t>
            </a:r>
            <a:r>
              <a:rPr lang="en-US" sz="2000" dirty="0">
                <a:latin typeface="Gill Sans MT"/>
                <a:cs typeface="Gill Sans MT"/>
              </a:rPr>
              <a:t> A lot of details. Hard to get all details right when one starts from scratch and has little idea about the Java GUI </a:t>
            </a:r>
            <a:r>
              <a:rPr lang="en-US" sz="2000" dirty="0" smtClean="0">
                <a:latin typeface="Gill Sans MT"/>
                <a:cs typeface="Gill Sans MT"/>
              </a:rPr>
              <a:t>package</a:t>
            </a:r>
            <a:endParaRPr lang="en-US" sz="2000" dirty="0">
              <a:latin typeface="Gill Sans MT"/>
              <a:cs typeface="Gill Sans MT"/>
            </a:endParaRPr>
          </a:p>
          <a:p>
            <a:pPr marL="457200" indent="-457200" defTabSz="424339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dirty="0" smtClean="0">
                <a:latin typeface="Gill Sans MT"/>
                <a:cs typeface="Gill Sans MT"/>
              </a:rPr>
              <a:t>Showed </a:t>
            </a:r>
            <a:r>
              <a:rPr lang="en-US" sz="2000" dirty="0">
                <a:latin typeface="Gill Sans MT"/>
                <a:cs typeface="Gill Sans MT"/>
              </a:rPr>
              <a:t>how to place components in a GUI. Next time:</a:t>
            </a:r>
            <a:r>
              <a:rPr lang="en-US" altLang="ja-JP" sz="2000" dirty="0">
                <a:latin typeface="Gill Sans MT"/>
                <a:cs typeface="Gill Sans MT"/>
              </a:rPr>
              <a:t> how </a:t>
            </a:r>
            <a:r>
              <a:rPr lang="en-US" altLang="ja-JP" sz="2000" dirty="0" smtClean="0">
                <a:latin typeface="Gill Sans MT"/>
                <a:cs typeface="Gill Sans MT"/>
              </a:rPr>
              <a:t>to “listen” to </a:t>
            </a:r>
            <a:r>
              <a:rPr lang="en-US" altLang="ja-JP" sz="2000" dirty="0">
                <a:latin typeface="Gill Sans MT"/>
                <a:cs typeface="Gill Sans MT"/>
              </a:rPr>
              <a:t>things like button clicks in a </a:t>
            </a:r>
            <a:r>
              <a:rPr lang="en-US" altLang="ja-JP" sz="2000" dirty="0" smtClean="0">
                <a:latin typeface="Gill Sans MT"/>
                <a:cs typeface="Gill Sans MT"/>
              </a:rPr>
              <a:t>GUI</a:t>
            </a:r>
          </a:p>
          <a:p>
            <a:pPr marL="457200" indent="-457200" defTabSz="424339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dirty="0" smtClean="0">
                <a:latin typeface="Gill Sans MT"/>
                <a:cs typeface="Gill Sans MT"/>
              </a:rPr>
              <a:t>There are usually 5 different ways to achieve the same thing. Some are more elegant/efficient than others</a:t>
            </a:r>
          </a:p>
          <a:p>
            <a:pPr marL="457200" indent="-457200" defTabSz="424339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dirty="0" smtClean="0">
                <a:latin typeface="Gill Sans MT"/>
                <a:cs typeface="Gill Sans MT"/>
              </a:rPr>
              <a:t>To debug layouts, add borders to containers:</a:t>
            </a:r>
            <a:r>
              <a:rPr lang="en-US" sz="2000" dirty="0">
                <a:latin typeface="Gill Sans MT"/>
                <a:cs typeface="Gill Sans MT"/>
              </a:rPr>
              <a:t/>
            </a:r>
            <a:br>
              <a:rPr lang="en-US" sz="2000" dirty="0">
                <a:latin typeface="Gill Sans MT"/>
                <a:cs typeface="Gill Sans MT"/>
              </a:rPr>
            </a:br>
            <a:r>
              <a:rPr lang="en-US" sz="2000" b="1" dirty="0" smtClean="0">
                <a:solidFill>
                  <a:srgbClr val="0000FF"/>
                </a:solidFill>
                <a:latin typeface="Gill Sans MT"/>
                <a:cs typeface="Gill Sans MT"/>
              </a:rPr>
              <a:t>c.</a:t>
            </a:r>
            <a:r>
              <a:rPr lang="en-US" sz="2000" b="1" dirty="0" smtClean="0">
                <a:solidFill>
                  <a:srgbClr val="0000FF"/>
                </a:solidFill>
              </a:rPr>
              <a:t>setBorder</a:t>
            </a:r>
            <a:r>
              <a:rPr lang="en-US" sz="2000" b="1" dirty="0">
                <a:solidFill>
                  <a:srgbClr val="0000FF"/>
                </a:solidFill>
              </a:rPr>
              <a:t>(BorderFactory.createLineBorder(Color.black)); </a:t>
            </a:r>
            <a:endParaRPr lang="en-US" sz="2000" b="1" dirty="0" smtClean="0">
              <a:solidFill>
                <a:srgbClr val="0000FF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10841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B98908-6AA6-9A41-8F09-426EF099AAB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2" name="SketchPad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0"/>
            <a:ext cx="9139063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13076" y="6352143"/>
            <a:ext cx="5647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Ivan Sutherland: “Sketchpad”, </a:t>
            </a:r>
            <a:r>
              <a:rPr lang="en-US" u="sng" dirty="0" smtClean="0">
                <a:solidFill>
                  <a:srgbClr val="FFFFFF"/>
                </a:solidFill>
              </a:rPr>
              <a:t>https</a:t>
            </a:r>
            <a:r>
              <a:rPr lang="en-US" u="sng" dirty="0">
                <a:solidFill>
                  <a:srgbClr val="FFFFFF"/>
                </a:solidFill>
              </a:rPr>
              <a:t>://youtu.be/</a:t>
            </a:r>
            <a:r>
              <a:rPr lang="en-US" u="sng" dirty="0" smtClean="0">
                <a:solidFill>
                  <a:srgbClr val="FFFFFF"/>
                </a:solidFill>
              </a:rPr>
              <a:t>57wj8diYpgY</a:t>
            </a:r>
            <a:r>
              <a:rPr lang="en-US" dirty="0" smtClean="0">
                <a:solidFill>
                  <a:srgbClr val="FFFFFF"/>
                </a:solidFill>
              </a:rPr>
              <a:t>  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22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7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Xerox Star GUI, 1981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906" y="1567654"/>
            <a:ext cx="6790189" cy="492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93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Xerox and Apple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3400" y="1650205"/>
            <a:ext cx="5613400" cy="5257800"/>
          </a:xfrm>
        </p:spPr>
        <p:txBody>
          <a:bodyPr>
            <a:noAutofit/>
          </a:bodyPr>
          <a:lstStyle/>
          <a:p>
            <a:pPr marL="0" indent="0">
              <a:spcBef>
                <a:spcPts val="1400"/>
              </a:spcBef>
              <a:buNone/>
            </a:pPr>
            <a:r>
              <a:rPr lang="en-US" sz="2200" dirty="0" smtClean="0"/>
              <a:t>“Steve was working on a new secret project… and [we] were asked to go over to Xerox PARC and take a look at a new computer.  We weren't told why.”</a:t>
            </a:r>
          </a:p>
          <a:p>
            <a:pPr marL="0" indent="0">
              <a:spcBef>
                <a:spcPts val="1400"/>
              </a:spcBef>
              <a:buNone/>
            </a:pPr>
            <a:r>
              <a:rPr lang="en-US" sz="2200" dirty="0" smtClean="0"/>
              <a:t>“We got a demonstration of the Star, which had a graphical user interface, a laser printer, and a mouse.”</a:t>
            </a:r>
          </a:p>
          <a:p>
            <a:pPr marL="0" indent="0">
              <a:spcBef>
                <a:spcPts val="1400"/>
              </a:spcBef>
              <a:buNone/>
            </a:pPr>
            <a:r>
              <a:rPr lang="en-US" sz="2200" dirty="0" smtClean="0"/>
              <a:t>“Xerox had done research to find out what the best input system for a computer was…  After ten PhD-years of research they had concluded that the mouse was the best input device.”</a:t>
            </a:r>
          </a:p>
          <a:p>
            <a:pPr marL="0" indent="0" algn="r">
              <a:spcBef>
                <a:spcPts val="1400"/>
              </a:spcBef>
              <a:buNone/>
            </a:pPr>
            <a:r>
              <a:rPr lang="en-US" sz="1600" dirty="0" smtClean="0"/>
              <a:t>Jim Sachs on Apple Lisa, the first commercial</a:t>
            </a:r>
            <a:br>
              <a:rPr lang="en-US" sz="1600" dirty="0" smtClean="0"/>
            </a:br>
            <a:r>
              <a:rPr lang="en-US" sz="1600" dirty="0" smtClean="0"/>
              <a:t>computer with a GUI ($10k in 1982)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3872"/>
          <a:stretch/>
        </p:blipFill>
        <p:spPr>
          <a:xfrm>
            <a:off x="200000" y="1747034"/>
            <a:ext cx="3073400" cy="470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63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oomAlive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832966"/>
            <a:ext cx="9168816" cy="515745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95090" y="6308860"/>
            <a:ext cx="6288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Microsoft Research: “Room Alive”, </a:t>
            </a:r>
            <a:r>
              <a:rPr lang="en-US" u="sng" dirty="0" smtClean="0">
                <a:solidFill>
                  <a:srgbClr val="FFFFFF"/>
                </a:solidFill>
              </a:rPr>
              <a:t>https</a:t>
            </a:r>
            <a:r>
              <a:rPr lang="en-US" u="sng" dirty="0">
                <a:solidFill>
                  <a:srgbClr val="FFFFFF"/>
                </a:solidFill>
              </a:rPr>
              <a:t>://youtu.be/ILb5ExBzHqw</a:t>
            </a:r>
          </a:p>
        </p:txBody>
      </p:sp>
    </p:spTree>
    <p:extLst>
      <p:ext uri="{BB962C8B-B14F-4D97-AF65-F5344CB8AC3E}">
        <p14:creationId xmlns:p14="http://schemas.microsoft.com/office/powerpoint/2010/main" val="1844627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5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90" y="4714612"/>
            <a:ext cx="1422854" cy="10604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0394" y="4237502"/>
            <a:ext cx="2800592" cy="2201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0394" y="1440719"/>
            <a:ext cx="1648253" cy="12961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9426" y="3600710"/>
            <a:ext cx="2020968" cy="23522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1021" y="4077490"/>
            <a:ext cx="2026895" cy="22013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538" y="2022790"/>
            <a:ext cx="510079" cy="24832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135" y="1440720"/>
            <a:ext cx="2375897" cy="5503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77025" y="2095922"/>
            <a:ext cx="2993362" cy="5503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90625" y="2868617"/>
            <a:ext cx="1959779" cy="11006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3353" y="2736919"/>
            <a:ext cx="1803679" cy="880866"/>
          </a:xfrm>
          <a:prstGeom prst="rect">
            <a:avLst/>
          </a:prstGeom>
        </p:spPr>
      </p:pic>
      <p:sp>
        <p:nvSpPr>
          <p:cNvPr id="62" name="Title 6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37613"/>
          </a:xfrm>
        </p:spPr>
        <p:txBody>
          <a:bodyPr anchor="t">
            <a:normAutofit fontScale="90000"/>
          </a:bodyPr>
          <a:lstStyle/>
          <a:p>
            <a:r>
              <a:rPr lang="en-US" dirty="0" smtClean="0"/>
              <a:t>GUIs consist of Components/Widgets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802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Components are arranged in Layouts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5" y="1955711"/>
            <a:ext cx="3639504" cy="14044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1527" y="4249373"/>
            <a:ext cx="1744462" cy="14093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005" y="4249374"/>
            <a:ext cx="6262156" cy="14093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1149" y="1955711"/>
            <a:ext cx="2109920" cy="14044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3161" y="1955711"/>
            <a:ext cx="2140939" cy="14044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50931" y="3450072"/>
            <a:ext cx="1468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BorderLayout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93961" y="3450072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GridLayout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58069" y="3450072"/>
            <a:ext cx="1560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GridBagLayout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36948" y="5805123"/>
            <a:ext cx="1253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FlowLayout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321740" y="5805123"/>
            <a:ext cx="1172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BoxLayout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534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64920" y="1252477"/>
            <a:ext cx="8225636" cy="5359312"/>
            <a:chOff x="980612" y="1539269"/>
            <a:chExt cx="6821865" cy="444470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0612" y="3654525"/>
              <a:ext cx="946364" cy="705309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32578" y="4391698"/>
              <a:ext cx="1919511" cy="150882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30623" y="1722292"/>
              <a:ext cx="919580" cy="72316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31355" y="4716205"/>
              <a:ext cx="1089211" cy="126777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10109" y="4463927"/>
              <a:ext cx="1348122" cy="146418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20618" y="1686049"/>
              <a:ext cx="339262" cy="165167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071021" y="1539269"/>
              <a:ext cx="1580249" cy="36604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031355" y="1539269"/>
              <a:ext cx="1990935" cy="36604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498995" y="3097504"/>
              <a:ext cx="1303482" cy="73209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687119" y="1985756"/>
              <a:ext cx="767804" cy="374974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3884393" y="3070711"/>
              <a:ext cx="13918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Events</a:t>
              </a:r>
              <a:endParaRPr lang="en-US" sz="3600" dirty="0"/>
            </a:p>
          </p:txBody>
        </p:sp>
        <p:cxnSp>
          <p:nvCxnSpPr>
            <p:cNvPr id="39" name="Straight Arrow Connector 38"/>
            <p:cNvCxnSpPr>
              <a:stCxn id="35" idx="0"/>
              <a:endCxn id="9" idx="2"/>
            </p:cNvCxnSpPr>
            <p:nvPr/>
          </p:nvCxnSpPr>
          <p:spPr>
            <a:xfrm flipV="1">
              <a:off x="4580294" y="1905315"/>
              <a:ext cx="446528" cy="116539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endCxn id="4" idx="1"/>
            </p:cNvCxnSpPr>
            <p:nvPr/>
          </p:nvCxnSpPr>
          <p:spPr>
            <a:xfrm flipV="1">
              <a:off x="4959397" y="2083875"/>
              <a:ext cx="1471226" cy="108101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5120566" y="3362601"/>
              <a:ext cx="1237900" cy="3127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endCxn id="3" idx="0"/>
            </p:cNvCxnSpPr>
            <p:nvPr/>
          </p:nvCxnSpPr>
          <p:spPr>
            <a:xfrm>
              <a:off x="4959397" y="3654525"/>
              <a:ext cx="1832938" cy="73717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35" idx="2"/>
              <a:endCxn id="5" idx="0"/>
            </p:cNvCxnSpPr>
            <p:nvPr/>
          </p:nvCxnSpPr>
          <p:spPr>
            <a:xfrm flipH="1">
              <a:off x="4575960" y="3717042"/>
              <a:ext cx="4333" cy="99916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endCxn id="6" idx="0"/>
            </p:cNvCxnSpPr>
            <p:nvPr/>
          </p:nvCxnSpPr>
          <p:spPr>
            <a:xfrm flipH="1">
              <a:off x="2684170" y="3654525"/>
              <a:ext cx="1480668" cy="80940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endCxn id="2" idx="3"/>
            </p:cNvCxnSpPr>
            <p:nvPr/>
          </p:nvCxnSpPr>
          <p:spPr>
            <a:xfrm flipH="1">
              <a:off x="1926976" y="3520264"/>
              <a:ext cx="1949123" cy="48691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endCxn id="7" idx="3"/>
            </p:cNvCxnSpPr>
            <p:nvPr/>
          </p:nvCxnSpPr>
          <p:spPr>
            <a:xfrm flipH="1" flipV="1">
              <a:off x="1559880" y="2511884"/>
              <a:ext cx="2316219" cy="73836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endCxn id="8" idx="2"/>
            </p:cNvCxnSpPr>
            <p:nvPr/>
          </p:nvCxnSpPr>
          <p:spPr>
            <a:xfrm flipH="1" flipV="1">
              <a:off x="2861146" y="1905315"/>
              <a:ext cx="1378970" cy="119218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itle 6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37613"/>
          </a:xfrm>
        </p:spPr>
        <p:txBody>
          <a:bodyPr anchor="t">
            <a:normAutofit fontScale="90000"/>
          </a:bodyPr>
          <a:lstStyle/>
          <a:p>
            <a:r>
              <a:rPr lang="en-US" dirty="0" smtClean="0"/>
              <a:t>Components communicate via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89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1561</Words>
  <Application>Microsoft Macintosh PowerPoint</Application>
  <PresentationFormat>On-screen Show (4:3)</PresentationFormat>
  <Paragraphs>209</Paragraphs>
  <Slides>21</Slides>
  <Notes>5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Graphical User Interfaces</vt:lpstr>
      <vt:lpstr>PowerPoint Presentation</vt:lpstr>
      <vt:lpstr>PowerPoint Presentation</vt:lpstr>
      <vt:lpstr>The Xerox Star GUI, 1981</vt:lpstr>
      <vt:lpstr>Xerox and Apple</vt:lpstr>
      <vt:lpstr>PowerPoint Presentation</vt:lpstr>
      <vt:lpstr>GUIs consist of Components/Widgets</vt:lpstr>
      <vt:lpstr>Components are arranged in Layouts</vt:lpstr>
      <vt:lpstr>Components communicate via Events</vt:lpstr>
      <vt:lpstr>GUI</vt:lpstr>
      <vt:lpstr>GUI</vt:lpstr>
      <vt:lpstr>Class JFrame</vt:lpstr>
      <vt:lpstr>Placing components in a JFrame</vt:lpstr>
      <vt:lpstr>Placing components in a JFrame</vt:lpstr>
      <vt:lpstr>PowerPoint Presentation</vt:lpstr>
      <vt:lpstr>PowerPoint Presentation</vt:lpstr>
      <vt:lpstr>PowerPoint Presentation</vt:lpstr>
      <vt:lpstr>JPanel: a container</vt:lpstr>
      <vt:lpstr>Box: a container</vt:lpstr>
      <vt:lpstr>Boxes within a Box 3 vertical boxes, each a column of buttons, are placed in a horizontal box</vt:lpstr>
      <vt:lpstr>Simulate BoxLayout Manager in a JFrame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Graphical User Interfaces</dc:title>
  <dc:creator>Siddhartha Chaudhuri</dc:creator>
  <cp:lastModifiedBy>Siddhartha Chaudhuri</cp:lastModifiedBy>
  <cp:revision>130</cp:revision>
  <dcterms:created xsi:type="dcterms:W3CDTF">2015-03-10T04:59:41Z</dcterms:created>
  <dcterms:modified xsi:type="dcterms:W3CDTF">2015-03-23T09:40:40Z</dcterms:modified>
</cp:coreProperties>
</file>