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7" r:id="rId3"/>
    <p:sldId id="315" r:id="rId4"/>
    <p:sldId id="316" r:id="rId5"/>
    <p:sldId id="305" r:id="rId6"/>
    <p:sldId id="294" r:id="rId7"/>
    <p:sldId id="295" r:id="rId8"/>
    <p:sldId id="296" r:id="rId9"/>
    <p:sldId id="298" r:id="rId10"/>
    <p:sldId id="303" r:id="rId11"/>
    <p:sldId id="299" r:id="rId12"/>
    <p:sldId id="297" r:id="rId13"/>
    <p:sldId id="300" r:id="rId14"/>
    <p:sldId id="259" r:id="rId15"/>
    <p:sldId id="260" r:id="rId16"/>
    <p:sldId id="282" r:id="rId17"/>
    <p:sldId id="261" r:id="rId18"/>
    <p:sldId id="262" r:id="rId19"/>
    <p:sldId id="263" r:id="rId20"/>
    <p:sldId id="281" r:id="rId21"/>
    <p:sldId id="264" r:id="rId22"/>
    <p:sldId id="265" r:id="rId23"/>
    <p:sldId id="304" r:id="rId24"/>
    <p:sldId id="266" r:id="rId25"/>
    <p:sldId id="288" r:id="rId26"/>
    <p:sldId id="284" r:id="rId27"/>
    <p:sldId id="292" r:id="rId28"/>
    <p:sldId id="286" r:id="rId29"/>
    <p:sldId id="291" r:id="rId30"/>
    <p:sldId id="290" r:id="rId31"/>
    <p:sldId id="301" r:id="rId32"/>
    <p:sldId id="302" r:id="rId33"/>
    <p:sldId id="289" r:id="rId34"/>
    <p:sldId id="293" r:id="rId35"/>
    <p:sldId id="275" r:id="rId36"/>
    <p:sldId id="276" r:id="rId37"/>
    <p:sldId id="283" r:id="rId38"/>
    <p:sldId id="312" r:id="rId39"/>
    <p:sldId id="313" r:id="rId40"/>
    <p:sldId id="314" r:id="rId41"/>
    <p:sldId id="278" r:id="rId42"/>
    <p:sldId id="279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0" y="368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17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10/6/15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10/6/15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10/6/15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10/6/15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10/6/15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10/6/15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10/6/15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specs/jls/se7/html/jls-18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4038600"/>
            <a:ext cx="6477000" cy="1828800"/>
          </a:xfrm>
          <a:ln/>
        </p:spPr>
        <p:txBody>
          <a:bodyPr rIns="132080"/>
          <a:lstStyle/>
          <a:p>
            <a:r>
              <a:rPr lang="en-US" dirty="0" smtClean="0"/>
              <a:t>ADTs, Grammars, Parsing, Tree traversals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13</a:t>
            </a:r>
            <a:endParaRPr lang="en-US" dirty="0"/>
          </a:p>
          <a:p>
            <a:r>
              <a:rPr lang="en-US" dirty="0"/>
              <a:t>CS2110 </a:t>
            </a:r>
            <a:r>
              <a:rPr lang="en-US"/>
              <a:t>– </a:t>
            </a:r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" name="Picture 2" descr="Wegmans Frozen Starwars Photo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97" y="152400"/>
            <a:ext cx="4799651" cy="4191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90800" y="3429000"/>
            <a:ext cx="624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           Cornell tuition   Calculator cost      Percent     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1973      $5030                    $300                 .0596</a:t>
            </a:r>
          </a:p>
          <a:p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2014      $</a:t>
            </a:r>
            <a:r>
              <a:rPr lang="en-US" sz="2000" dirty="0" smtClean="0"/>
              <a:t>47,050                    $60                     .00127</a:t>
            </a:r>
            <a:endParaRPr lang="en-US" sz="2200" dirty="0">
              <a:solidFill>
                <a:srgbClr val="8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1981200" cy="36376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81600"/>
            <a:ext cx="73661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Then: (HP 45) RPN. 9 memory locations, 4-level stack, 1-line display</a:t>
            </a:r>
          </a:p>
          <a:p>
            <a:r>
              <a:rPr lang="en-US" sz="2000" dirty="0" smtClean="0"/>
              <a:t>Now:  (HP 35S) RPN and infix. 30K user memory, 2-line display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274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4 -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491020"/>
            <a:ext cx="3657600" cy="498598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Postfix is easy to compute.</a:t>
            </a:r>
          </a:p>
          <a:p>
            <a:r>
              <a:rPr lang="en-US" dirty="0" smtClean="0"/>
              <a:t>Process elements left to right.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Number? Push it on a stack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Binary operator? Remove two top stack elements, apply operator to it, push result on stack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Unary operator? Remove top stack element, apply operator to it, push result on stack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1054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9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840540"/>
            <a:ext cx="3727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</a:t>
            </a:r>
            <a:r>
              <a:rPr lang="en-US" sz="2200" dirty="0">
                <a:solidFill>
                  <a:srgbClr val="800000"/>
                </a:solidFill>
              </a:rPr>
              <a:t>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810000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help out, put </a:t>
            </a:r>
            <a:r>
              <a:rPr lang="en-US" dirty="0" err="1" smtClean="0"/>
              <a:t>parens</a:t>
            </a:r>
            <a:r>
              <a:rPr lang="en-US" dirty="0" smtClean="0"/>
              <a:t> around expressions with operators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562600"/>
            <a:ext cx="1024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2 + 3)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90646" y="5634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5562600"/>
            <a:ext cx="1409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</a:t>
            </a:r>
            <a:r>
              <a:rPr lang="en-US" dirty="0"/>
              <a:t>+</a:t>
            </a:r>
            <a:r>
              <a:rPr lang="en-US" dirty="0" smtClean="0"/>
              <a:t> (- 4))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2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381000" y="1676400"/>
            <a:ext cx="8153400" cy="44958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/** Return the value of this exp.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8000"/>
                </a:solidFill>
              </a:rPr>
              <a:t>/** Return the preorder.*/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public String pre() {return “+  “ + </a:t>
            </a:r>
            <a:r>
              <a:rPr lang="en-US" sz="2400" dirty="0" err="1" smtClean="0"/>
              <a:t>left.pre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right.pre</a:t>
            </a:r>
            <a:r>
              <a:rPr lang="en-US" sz="2400" dirty="0" smtClean="0"/>
              <a:t>();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the </a:t>
            </a:r>
            <a:r>
              <a:rPr lang="en-US" sz="2400" dirty="0" err="1" smtClean="0">
                <a:solidFill>
                  <a:srgbClr val="008000"/>
                </a:solidFill>
              </a:rPr>
              <a:t>postorder</a:t>
            </a:r>
            <a:r>
              <a:rPr lang="en-US" sz="2400" dirty="0">
                <a:solidFill>
                  <a:srgbClr val="008000"/>
                </a:solidFill>
              </a:rPr>
              <a:t>.*/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public String </a:t>
            </a:r>
            <a:r>
              <a:rPr lang="en-US" sz="2400" dirty="0" smtClean="0"/>
              <a:t>post(</a:t>
            </a:r>
            <a:r>
              <a:rPr lang="en-US" sz="2400" dirty="0"/>
              <a:t>) </a:t>
            </a:r>
            <a:r>
              <a:rPr lang="en-US" sz="2400" dirty="0" smtClean="0"/>
              <a:t>{return </a:t>
            </a:r>
            <a:r>
              <a:rPr lang="en-US" sz="2400" dirty="0" err="1" smtClean="0"/>
              <a:t>left.post</a:t>
            </a:r>
            <a:r>
              <a:rPr lang="en-US" sz="2400" dirty="0" smtClean="0"/>
              <a:t>(</a:t>
            </a:r>
            <a:r>
              <a:rPr lang="en-US" sz="2400" dirty="0"/>
              <a:t>) + </a:t>
            </a:r>
            <a:r>
              <a:rPr lang="en-US" sz="2400" dirty="0" err="1" smtClean="0"/>
              <a:t>right.post</a:t>
            </a:r>
            <a:r>
              <a:rPr lang="en-US" sz="2400" dirty="0" smtClean="0"/>
              <a:t>() + “</a:t>
            </a:r>
            <a:r>
              <a:rPr lang="en-US" sz="2400" dirty="0"/>
              <a:t>+  </a:t>
            </a:r>
            <a:r>
              <a:rPr lang="en-US" sz="2400" dirty="0" smtClean="0"/>
              <a:t>“; </a:t>
            </a:r>
            <a:r>
              <a:rPr lang="en-US" sz="2400" dirty="0"/>
              <a:t>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762000"/>
            <a:ext cx="4038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pre(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post(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2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Motivation for grammars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14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187952" cy="4495800"/>
          </a:xfrm>
          <a:ln/>
        </p:spPr>
        <p:txBody>
          <a:bodyPr rIns="132080">
            <a:no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The cat ate the rat.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cat ate the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on the mat slowly.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</a:t>
            </a:r>
            <a:r>
              <a:rPr lang="en-US" sz="2400" dirty="0">
                <a:solidFill>
                  <a:srgbClr val="800000"/>
                </a:solidFill>
              </a:rPr>
              <a:t>small cat that sat in the hat ate the big rat on the mat slowly, then got sick.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953000" y="1676400"/>
            <a:ext cx="38100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39687">
              <a:spcBef>
                <a:spcPts val="350"/>
              </a:spcBef>
              <a:buClr>
                <a:srgbClr val="009900"/>
              </a:buClr>
              <a:buSzPct val="100000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	The 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Java programs?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304800" y="6019800"/>
            <a:ext cx="80295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http://docs.oracle.com/javase/specs/jls/se7/html/index.html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15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724400" y="2286000"/>
            <a:ext cx="40386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very boring grammar because the set of Sentences is finite (exactly 18 sentences)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</a:t>
            </a:r>
            <a:r>
              <a:rPr lang="en-US" dirty="0" smtClean="0"/>
              <a:t>rules: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followed by 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followed</a:t>
            </a:r>
            <a:br>
              <a:rPr lang="en-US" dirty="0" smtClean="0"/>
            </a:br>
            <a:r>
              <a:rPr lang="en-US" dirty="0" smtClean="0"/>
              <a:t>          by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</a:t>
            </a:r>
            <a:r>
              <a:rPr lang="en-US" dirty="0">
                <a:solidFill>
                  <a:srgbClr val="008000"/>
                </a:solidFill>
              </a:rPr>
              <a:t>be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boys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girls 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bunnies</a:t>
            </a:r>
            <a:endParaRPr lang="en-US" dirty="0"/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can be  </a:t>
            </a:r>
            <a:r>
              <a:rPr lang="en-US" dirty="0" smtClean="0">
                <a:solidFill>
                  <a:srgbClr val="FF6600"/>
                </a:solidFill>
              </a:rPr>
              <a:t>like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see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4572000" cy="28956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5300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</a:pPr>
            <a:r>
              <a:rPr lang="en-US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language.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girls see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800600"/>
            <a:ext cx="6477000" cy="176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or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called </a:t>
            </a:r>
            <a:r>
              <a:rPr lang="en-US" i="1" dirty="0" err="1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rgbClr val="8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615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</a:t>
            </a:r>
            <a:r>
              <a:rPr lang="en-US" sz="3200" dirty="0" smtClean="0">
                <a:solidFill>
                  <a:srgbClr val="800000"/>
                </a:solidFill>
              </a:rPr>
              <a:t>recursive </a:t>
            </a:r>
            <a:r>
              <a:rPr lang="en-US" sz="3200" dirty="0">
                <a:solidFill>
                  <a:srgbClr val="800000"/>
                </a:solidFill>
              </a:rPr>
              <a:t>g</a:t>
            </a:r>
            <a:r>
              <a:rPr lang="en-US" sz="3200" dirty="0" smtClean="0">
                <a:solidFill>
                  <a:srgbClr val="800000"/>
                </a:solidFill>
              </a:rPr>
              <a:t>rammar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17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 Verb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86200" y="3429000"/>
            <a:ext cx="464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dirty="0" smtClean="0"/>
              <a:t>This grammar is more </a:t>
            </a:r>
            <a:r>
              <a:rPr lang="en-US" dirty="0"/>
              <a:t>interesting than </a:t>
            </a:r>
            <a:r>
              <a:rPr lang="en-US" dirty="0" smtClean="0"/>
              <a:t>previous one </a:t>
            </a:r>
            <a:r>
              <a:rPr lang="en-US" dirty="0"/>
              <a:t>because the set of Sentences is infinite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3962400" y="4876800"/>
            <a:ext cx="434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makes this set infinite? Answer: </a:t>
            </a:r>
          </a:p>
          <a:p>
            <a:pPr marL="39687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18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smtClean="0"/>
              <a:t>Does </a:t>
            </a:r>
            <a:r>
              <a:rPr lang="en-US" sz="2400" dirty="0"/>
              <a:t>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girls like boys . and boys like bunnies 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542630" y="4220369"/>
            <a:ext cx="211138" cy="21336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931987" y="4454525"/>
            <a:ext cx="160338" cy="17668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411296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202247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059247" y="6078379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341687" y="3516313"/>
            <a:ext cx="327025" cy="487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Sentences with </a:t>
            </a:r>
            <a:r>
              <a:rPr lang="en-US" sz="3200" dirty="0" smtClean="0">
                <a:solidFill>
                  <a:srgbClr val="800000"/>
                </a:solidFill>
              </a:rPr>
              <a:t>periods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19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FF0000"/>
                </a:solidFill>
              </a:rPr>
              <a:t>PunctuatedSentence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Verb</a:t>
            </a:r>
            <a:r>
              <a:rPr lang="en-US" sz="2400" dirty="0" err="1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495800" y="2971800"/>
            <a:ext cx="4114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rule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adds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period only at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end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sentence.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 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7 words plus the period (.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rammar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boys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and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or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bunnies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Prelim 1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grade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92" b="33889"/>
          <a:stretch/>
        </p:blipFill>
        <p:spPr>
          <a:xfrm>
            <a:off x="12700" y="1828800"/>
            <a:ext cx="7576963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905000"/>
            <a:ext cx="18860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Max: 99</a:t>
            </a:r>
          </a:p>
          <a:p>
            <a:r>
              <a:rPr lang="en-US" dirty="0" smtClean="0"/>
              <a:t>Mean: 71.2</a:t>
            </a:r>
          </a:p>
          <a:p>
            <a:r>
              <a:rPr lang="en-US" dirty="0" smtClean="0"/>
              <a:t>Median: 73</a:t>
            </a:r>
          </a:p>
          <a:p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r>
              <a:rPr lang="en-US" dirty="0" smtClean="0"/>
              <a:t>: 14.6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9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Grammars for programming languages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Grammar describes every possible legal expression</a:t>
            </a:r>
          </a:p>
          <a:p>
            <a:pPr marL="365760" lvl="1" indent="0">
              <a:buNone/>
            </a:pPr>
            <a:r>
              <a:rPr lang="en-US" sz="2400" dirty="0" smtClean="0"/>
              <a:t>You could use the grammar for Java to list every possible Java program.  (It would take forever.)</a:t>
            </a:r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Grammar tells the Java compiler how to “parse” a Java program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800000"/>
                </a:solidFill>
              </a:rPr>
              <a:t>docs.oracle.com</a:t>
            </a:r>
            <a:r>
              <a:rPr lang="en-US" dirty="0">
                <a:solidFill>
                  <a:srgbClr val="800000"/>
                </a:solidFill>
              </a:rPr>
              <a:t>/</a:t>
            </a:r>
            <a:r>
              <a:rPr lang="en-US" dirty="0" err="1">
                <a:solidFill>
                  <a:srgbClr val="800000"/>
                </a:solidFill>
              </a:rPr>
              <a:t>javase</a:t>
            </a:r>
            <a:r>
              <a:rPr lang="en-US" dirty="0">
                <a:solidFill>
                  <a:srgbClr val="800000"/>
                </a:solidFill>
              </a:rPr>
              <a:t>/specs/</a:t>
            </a:r>
            <a:r>
              <a:rPr lang="en-US" dirty="0" err="1">
                <a:solidFill>
                  <a:srgbClr val="800000"/>
                </a:solidFill>
              </a:rPr>
              <a:t>jls</a:t>
            </a:r>
            <a:r>
              <a:rPr lang="en-US" dirty="0">
                <a:solidFill>
                  <a:srgbClr val="800000"/>
                </a:solidFill>
              </a:rPr>
              <a:t>/se7/html/jls-2.html#jls-2.3</a:t>
            </a:r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 for </a:t>
            </a:r>
            <a:r>
              <a:rPr lang="en-US" sz="3200" dirty="0" smtClean="0">
                <a:solidFill>
                  <a:srgbClr val="800000"/>
                </a:solidFill>
              </a:rPr>
              <a:t>simple </a:t>
            </a:r>
            <a:r>
              <a:rPr lang="en-US" sz="3200" dirty="0">
                <a:solidFill>
                  <a:srgbClr val="800000"/>
                </a:solidFill>
              </a:rPr>
              <a:t>e</a:t>
            </a:r>
            <a:r>
              <a:rPr lang="en-US" sz="3200" dirty="0" smtClean="0">
                <a:solidFill>
                  <a:srgbClr val="800000"/>
                </a:solidFill>
              </a:rPr>
              <a:t>xpressions (not the best)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21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( E + 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sz="2000" dirty="0">
              <a:solidFill>
                <a:srgbClr val="0099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‘(’ 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this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grammar: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/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Use a grammar in </a:t>
            </a:r>
            <a:r>
              <a:rPr lang="en-US" sz="2400" dirty="0">
                <a:latin typeface="Times New Roman"/>
                <a:cs typeface="Times New Roman"/>
              </a:rPr>
              <a:t>two </a:t>
            </a:r>
            <a:r>
              <a:rPr lang="en-US" sz="2400" dirty="0" smtClean="0">
                <a:latin typeface="Times New Roman"/>
                <a:cs typeface="Times New Roman"/>
              </a:rPr>
              <a:t>ways:</a:t>
            </a:r>
            <a:endParaRPr lang="en-US" sz="2400" dirty="0">
              <a:latin typeface="Times New Roman"/>
              <a:cs typeface="Times New Roman"/>
            </a:endParaRP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(i.e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the set of properly structured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(thus, checking if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string is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lang="en-US" sz="2400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is in the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</a:t>
            </a:r>
            <a:r>
              <a:rPr lang="en-US" sz="2400" i="1" dirty="0" smtClean="0">
                <a:latin typeface="Times New Roman"/>
                <a:cs typeface="Times New Roman"/>
              </a:rPr>
              <a:t>tree</a:t>
            </a:r>
            <a:r>
              <a:rPr lang="en-US" sz="2400" dirty="0" smtClean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76800" y="19812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1892615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23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Grammar is ambiguous if it allows two parse trees for a sentence. The grammar below, using no parentheses, is ambiguous. The two parse trees to right show this. We don’t know which + to evaluate first in the expression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+ 2 + 3</a:t>
            </a:r>
            <a:endParaRPr lang="en-US"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524000"/>
            <a:ext cx="2045776" cy="2198132"/>
            <a:chOff x="6048083" y="3707368"/>
            <a:chExt cx="2045776" cy="21981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429083" y="37073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521826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6669307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7572083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7145794" y="50027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6048083" y="55361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581483" y="55361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934200" y="19050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818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391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953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400800" y="1905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H="1">
            <a:off x="63246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7086600" y="2514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543800" y="2514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1" name="Rectangle 17"/>
          <p:cNvSpPr>
            <a:spLocks/>
          </p:cNvSpPr>
          <p:nvPr/>
        </p:nvSpPr>
        <p:spPr bwMode="auto">
          <a:xfrm flipH="1">
            <a:off x="7543800" y="33528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 flipH="1">
            <a:off x="70104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79248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5" name="Slide Number Placeholder 3"/>
          <p:cNvSpPr txBox="1">
            <a:spLocks/>
          </p:cNvSpPr>
          <p:nvPr/>
        </p:nvSpPr>
        <p:spPr>
          <a:xfrm>
            <a:off x="0" y="38630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3AA5353F-73C0-49A8-A5DC-C7B49EF3BFEA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638800" y="4202668"/>
            <a:ext cx="2426776" cy="2262664"/>
            <a:chOff x="5590883" y="3795236"/>
            <a:chExt cx="2426776" cy="2262664"/>
          </a:xfrm>
        </p:grpSpPr>
        <p:sp>
          <p:nvSpPr>
            <p:cNvPr id="48" name="Rectangle 4"/>
            <p:cNvSpPr>
              <a:spLocks/>
            </p:cNvSpPr>
            <p:nvPr/>
          </p:nvSpPr>
          <p:spPr bwMode="auto">
            <a:xfrm flipH="1">
              <a:off x="6429083" y="3795236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49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 flipH="1">
              <a:off x="7495883" y="43931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1" name="Rectangle 9"/>
            <p:cNvSpPr>
              <a:spLocks/>
            </p:cNvSpPr>
            <p:nvPr/>
          </p:nvSpPr>
          <p:spPr bwMode="auto">
            <a:xfrm flipH="1">
              <a:off x="60480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52" name="Rectangle 12"/>
            <p:cNvSpPr>
              <a:spLocks/>
            </p:cNvSpPr>
            <p:nvPr/>
          </p:nvSpPr>
          <p:spPr bwMode="auto">
            <a:xfrm flipH="1">
              <a:off x="55908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3" name="Rectangle 14"/>
            <p:cNvSpPr>
              <a:spLocks/>
            </p:cNvSpPr>
            <p:nvPr/>
          </p:nvSpPr>
          <p:spPr bwMode="auto">
            <a:xfrm flipH="1">
              <a:off x="65052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4" name="Rectangle 15"/>
            <p:cNvSpPr>
              <a:spLocks/>
            </p:cNvSpPr>
            <p:nvPr/>
          </p:nvSpPr>
          <p:spPr bwMode="auto">
            <a:xfrm flipH="1">
              <a:off x="70386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55" name="Rectangle 16"/>
            <p:cNvSpPr>
              <a:spLocks/>
            </p:cNvSpPr>
            <p:nvPr/>
          </p:nvSpPr>
          <p:spPr bwMode="auto">
            <a:xfrm flipH="1">
              <a:off x="5590883" y="56885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 flipH="1">
              <a:off x="6352883" y="56885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934200" y="4495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6781800" y="4572000"/>
            <a:ext cx="457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7239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 flipH="1">
            <a:off x="58674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943600" y="5181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4" name="Line 19"/>
          <p:cNvSpPr>
            <a:spLocks noChangeShapeType="1"/>
          </p:cNvSpPr>
          <p:nvPr/>
        </p:nvSpPr>
        <p:spPr bwMode="auto">
          <a:xfrm>
            <a:off x="6477000" y="5181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5" name="Rectangle 17"/>
          <p:cNvSpPr>
            <a:spLocks/>
          </p:cNvSpPr>
          <p:nvPr/>
        </p:nvSpPr>
        <p:spPr bwMode="auto">
          <a:xfrm flipH="1">
            <a:off x="7391400" y="60960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6781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flipV="1">
            <a:off x="7772400" y="51816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45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Recursive </a:t>
            </a:r>
            <a:r>
              <a:rPr lang="en-US" sz="3200" dirty="0" smtClean="0">
                <a:solidFill>
                  <a:srgbClr val="FF0000"/>
                </a:solidFill>
              </a:rPr>
              <a:t>descent </a:t>
            </a:r>
            <a:r>
              <a:rPr lang="en-US" sz="3200" dirty="0">
                <a:solidFill>
                  <a:srgbClr val="800000"/>
                </a:solidFill>
              </a:rPr>
              <a:t>p</a:t>
            </a:r>
            <a:r>
              <a:rPr lang="en-US" sz="3200" dirty="0" smtClean="0">
                <a:solidFill>
                  <a:srgbClr val="800000"/>
                </a:solidFill>
              </a:rPr>
              <a:t>arsing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24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Write a set of mutually </a:t>
            </a:r>
            <a:r>
              <a:rPr lang="en-US" sz="2400" i="1" dirty="0" smtClean="0"/>
              <a:t>recursive methods </a:t>
            </a:r>
            <a:r>
              <a:rPr lang="en-US" sz="2400" dirty="0" smtClean="0"/>
              <a:t>to </a:t>
            </a:r>
            <a:r>
              <a:rPr lang="en-US" sz="2400" dirty="0"/>
              <a:t>check if a sentence is in the </a:t>
            </a:r>
            <a:r>
              <a:rPr lang="en-US" sz="2400" dirty="0" smtClean="0"/>
              <a:t>language (show how to generate parse tree later).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r>
              <a:rPr lang="en-US" sz="2400" dirty="0" smtClean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 smtClean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Parsing an E 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 errors.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processed tokens have been removed from input.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685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315200" cy="1066800"/>
            <a:chOff x="609600" y="3810000"/>
            <a:chExt cx="7315200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423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(   2   +   </a:t>
              </a:r>
              <a:r>
                <a:rPr lang="en-US" dirty="0" smtClean="0">
                  <a:solidFill>
                    <a:srgbClr val="FF0000"/>
                  </a:solidFill>
                </a:rPr>
                <a:t>(   4    +    8    )    +    9   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dirty="0" smtClean="0">
                  <a:solidFill>
                    <a:schemeClr val="tx1"/>
                  </a:solidFill>
                </a:rPr>
                <a:t>efore call:   </a:t>
              </a:r>
              <a:r>
                <a:rPr lang="en-US" dirty="0" smtClean="0">
                  <a:solidFill>
                    <a:srgbClr val="0000FF"/>
                  </a:solidFill>
                </a:rPr>
                <a:t>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unprocessed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(call returns true)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 smtClean="0"/>
              <a:t>Specification: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b="1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33776" y="2514600"/>
            <a:ext cx="7695824" cy="3509665"/>
            <a:chOff x="533776" y="2514600"/>
            <a:chExt cx="7695824" cy="3509665"/>
          </a:xfrm>
        </p:grpSpPr>
        <p:grpSp>
          <p:nvGrpSpPr>
            <p:cNvPr id="3" name="Group 2"/>
            <p:cNvGrpSpPr/>
            <p:nvPr/>
          </p:nvGrpSpPr>
          <p:grpSpPr>
            <a:xfrm>
              <a:off x="533776" y="2514600"/>
              <a:ext cx="7695824" cy="3509665"/>
              <a:chOff x="380999" y="2514600"/>
              <a:chExt cx="7695824" cy="3509665"/>
            </a:xfrm>
          </p:grpSpPr>
          <p:sp>
            <p:nvSpPr>
              <p:cNvPr id="7" name="Line 29"/>
              <p:cNvSpPr>
                <a:spLocks noChangeShapeType="1"/>
              </p:cNvSpPr>
              <p:nvPr/>
            </p:nvSpPr>
            <p:spPr bwMode="auto">
              <a:xfrm flipH="1">
                <a:off x="380999" y="2514600"/>
                <a:ext cx="4356" cy="335280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Line 29"/>
              <p:cNvSpPr>
                <a:spLocks noChangeShapeType="1"/>
              </p:cNvSpPr>
              <p:nvPr/>
            </p:nvSpPr>
            <p:spPr bwMode="auto">
              <a:xfrm>
                <a:off x="380999" y="2514600"/>
                <a:ext cx="304801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0" name="Line 29"/>
              <p:cNvSpPr>
                <a:spLocks noChangeShapeType="1"/>
              </p:cNvSpPr>
              <p:nvPr/>
            </p:nvSpPr>
            <p:spPr bwMode="auto">
              <a:xfrm>
                <a:off x="381000" y="3352800"/>
                <a:ext cx="304801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762000" y="5562600"/>
                <a:ext cx="7314823" cy="46166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Same code used 3 times. Cries out for a method to do that</a:t>
                </a:r>
                <a:endParaRPr lang="en-US" dirty="0"/>
              </a:p>
            </p:txBody>
          </p:sp>
        </p:grpSp>
        <p:sp>
          <p:nvSpPr>
            <p:cNvPr id="13" name="Line 29"/>
            <p:cNvSpPr>
              <a:spLocks noChangeShapeType="1"/>
            </p:cNvSpPr>
            <p:nvPr/>
          </p:nvSpPr>
          <p:spPr bwMode="auto">
            <a:xfrm>
              <a:off x="533777" y="41148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533777" y="5867400"/>
              <a:ext cx="304801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Illustration of parsing to check syntax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</a:t>
            </a:r>
            <a:r>
              <a:rPr lang="en-US" dirty="0" smtClean="0"/>
              <a:t>      1    +     (    </a:t>
            </a:r>
            <a:r>
              <a:rPr lang="en-US" dirty="0"/>
              <a:t>2  </a:t>
            </a:r>
            <a:r>
              <a:rPr lang="en-US" dirty="0" smtClean="0"/>
              <a:t>   +     4     )     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362200"/>
            <a:ext cx="2667000" cy="35052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324600" y="2362200"/>
            <a:ext cx="9144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The scanner constructs tokens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28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An object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of class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 smtClean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 smtClean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Change parser to generate a tree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15240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Return null if there was an error*/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…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5354" y="2971800"/>
            <a:ext cx="8301445" cy="2319992"/>
            <a:chOff x="385354" y="2514600"/>
            <a:chExt cx="8301445" cy="2319992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895600"/>
              <a:ext cx="411077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b="1" dirty="0" smtClean="0"/>
                <a:t>f</a:t>
              </a:r>
              <a:r>
                <a:rPr lang="en-US" dirty="0" smtClean="0"/>
                <a:t> (first token is an integer)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Tree t= </a:t>
              </a:r>
              <a:r>
                <a:rPr lang="en-US" b="1" dirty="0" smtClean="0"/>
                <a:t>new</a:t>
              </a:r>
              <a:r>
                <a:rPr lang="en-US" dirty="0" smtClean="0"/>
                <a:t> Tree(the integer);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Remove token from input;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</a:t>
              </a:r>
              <a:r>
                <a:rPr lang="en-US" b="1" dirty="0" smtClean="0"/>
                <a:t>return</a:t>
              </a:r>
              <a:r>
                <a:rPr lang="en-US" dirty="0" smtClean="0"/>
                <a:t> t;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85354" y="2514600"/>
              <a:ext cx="8301445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5227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Prelim 1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8472"/>
              </p:ext>
            </p:extLst>
          </p:nvPr>
        </p:nvGraphicFramePr>
        <p:xfrm>
          <a:off x="1600200" y="1752600"/>
          <a:ext cx="6172200" cy="450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Score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Grade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%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90-99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A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26%</a:t>
                      </a:r>
                      <a:endParaRPr lang="en-US" sz="2700" dirty="0"/>
                    </a:p>
                  </a:txBody>
                  <a:tcPr marL="138874" marR="138874" marT="69437" marB="69437" anchor="ctr"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82-89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A-/A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70-82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B/B+</a:t>
                      </a:r>
                    </a:p>
                  </a:txBody>
                  <a:tcPr marL="138874" marR="138874" marT="69437" marB="69437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50%</a:t>
                      </a:r>
                    </a:p>
                  </a:txBody>
                  <a:tcPr marL="138874" marR="138874" marT="69437" marB="69437" anchor="ctr"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62-69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B-/B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50-59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C-/C+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18%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40-49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D/D+</a:t>
                      </a:r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5%</a:t>
                      </a:r>
                    </a:p>
                  </a:txBody>
                  <a:tcPr marL="138874" marR="138874" marT="69437" marB="69437"/>
                </a:tc>
              </a:tr>
              <a:tr h="563213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&lt; 40</a:t>
                      </a:r>
                      <a:endParaRPr lang="en-US" sz="2700" dirty="0"/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F</a:t>
                      </a:r>
                    </a:p>
                  </a:txBody>
                  <a:tcPr marL="138874" marR="138874" marT="69437" marB="694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 smtClean="0"/>
                        <a:t>3%</a:t>
                      </a:r>
                    </a:p>
                  </a:txBody>
                  <a:tcPr marL="138874" marR="138874" marT="69437" marB="6943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36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Change parser to generate a </a:t>
            </a:r>
            <a:r>
              <a:rPr lang="en-US" sz="3200" dirty="0" smtClean="0">
                <a:solidFill>
                  <a:srgbClr val="800000"/>
                </a:solidFill>
              </a:rPr>
              <a:t>tree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30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 Return null if there was an error*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… 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t1= parse(E);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(t1 == n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t2=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parse(E);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== n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Tree(t1, ‘+’, t2);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13185" y="1226403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2971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145301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0 " pathEditMode="relative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316 -0.0002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5" grpId="1"/>
      <p:bldP spid="16" grpId="0"/>
      <p:bldP spid="16" grpId="1"/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28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00023 L 0.14826 -0.00023 " pathEditMode="relative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14826 -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Use parser </a:t>
            </a:r>
            <a:r>
              <a:rPr lang="en-US" sz="3200" dirty="0">
                <a:solidFill>
                  <a:srgbClr val="800000"/>
                </a:solidFill>
              </a:rPr>
              <a:t>to </a:t>
            </a:r>
            <a:r>
              <a:rPr lang="en-US" sz="3200" dirty="0" smtClean="0">
                <a:solidFill>
                  <a:srgbClr val="800000"/>
                </a:solidFill>
              </a:rPr>
              <a:t>generate 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generate code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as follows: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string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a string containing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E1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E2</a:t>
            </a:r>
            <a:endParaRPr lang="en-US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“ADD\n”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7824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Grammar that gives precedence to * over +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+     3       *      4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means</a:t>
            </a:r>
          </a:p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0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or more occurrences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xxx.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 smtClean="0">
                <a:latin typeface="Times New Roman"/>
                <a:cs typeface="Times New Roman"/>
              </a:rPr>
              <a:t>T: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</a:t>
            </a:r>
            <a:r>
              <a:rPr lang="en-US" dirty="0" smtClean="0">
                <a:solidFill>
                  <a:srgbClr val="008000"/>
                </a:solidFill>
              </a:rPr>
              <a:t>complete </a:t>
            </a:r>
            <a:r>
              <a:rPr lang="en-US" dirty="0">
                <a:solidFill>
                  <a:srgbClr val="008000"/>
                </a:solidFill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Does r</a:t>
            </a:r>
            <a:r>
              <a:rPr lang="en-US" sz="3200" dirty="0" smtClean="0">
                <a:solidFill>
                  <a:srgbClr val="800000"/>
                </a:solidFill>
              </a:rPr>
              <a:t>ecursive </a:t>
            </a:r>
            <a:r>
              <a:rPr lang="en-US" sz="3200" dirty="0">
                <a:solidFill>
                  <a:srgbClr val="800000"/>
                </a:solidFill>
              </a:rPr>
              <a:t>d</a:t>
            </a:r>
            <a:r>
              <a:rPr lang="en-US" sz="3200" dirty="0" smtClean="0">
                <a:solidFill>
                  <a:srgbClr val="800000"/>
                </a:solidFill>
              </a:rPr>
              <a:t>escent </a:t>
            </a:r>
            <a:r>
              <a:rPr lang="en-US" sz="3200" dirty="0">
                <a:solidFill>
                  <a:srgbClr val="800000"/>
                </a:solidFill>
              </a:rPr>
              <a:t>a</a:t>
            </a:r>
            <a:r>
              <a:rPr lang="en-US" sz="3200" dirty="0" smtClean="0">
                <a:solidFill>
                  <a:srgbClr val="800000"/>
                </a:solidFill>
              </a:rPr>
              <a:t>lways </a:t>
            </a:r>
            <a:r>
              <a:rPr lang="en-US" sz="3200" dirty="0">
                <a:solidFill>
                  <a:srgbClr val="800000"/>
                </a:solidFill>
              </a:rPr>
              <a:t>w</a:t>
            </a:r>
            <a:r>
              <a:rPr lang="en-US" sz="3200" dirty="0" smtClean="0">
                <a:solidFill>
                  <a:srgbClr val="800000"/>
                </a:solidFill>
              </a:rPr>
              <a:t>ork</a:t>
            </a:r>
            <a:r>
              <a:rPr lang="en-US" sz="3200" dirty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35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ome </a:t>
            </a:r>
            <a:r>
              <a:rPr lang="en-US" sz="2400" dirty="0">
                <a:latin typeface="Times New Roman"/>
                <a:cs typeface="Times New Roman"/>
              </a:rPr>
              <a:t>grammars </a:t>
            </a:r>
            <a:r>
              <a:rPr lang="en-US" sz="2400" dirty="0" smtClean="0">
                <a:latin typeface="Times New Roman"/>
                <a:cs typeface="Times New Roman"/>
              </a:rPr>
              <a:t>cannot </a:t>
            </a:r>
            <a:r>
              <a:rPr lang="en-US" sz="2400" dirty="0">
                <a:latin typeface="Times New Roman"/>
                <a:cs typeface="Times New Roman"/>
              </a:rPr>
              <a:t>be used </a:t>
            </a:r>
            <a:r>
              <a:rPr lang="en-US" sz="2400" dirty="0" smtClean="0">
                <a:latin typeface="Times New Roman"/>
                <a:cs typeface="Times New Roman"/>
              </a:rPr>
              <a:t>for recursive </a:t>
            </a:r>
            <a:r>
              <a:rPr lang="en-US" sz="2400" dirty="0">
                <a:latin typeface="Times New Roman"/>
                <a:cs typeface="Times New Roman"/>
              </a:rPr>
              <a:t>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rivial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recur-</a:t>
            </a: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descent is hard to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 – take the compiler writing course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Syntactic </a:t>
            </a:r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540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Sometimes a sentence has more than one parse tree</a:t>
            </a: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aaxB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x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 |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bB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</a:t>
            </a:r>
            <a:r>
              <a:rPr lang="en-US" sz="2400" dirty="0" smtClean="0">
                <a:latin typeface="Times New Roman"/>
                <a:cs typeface="Times New Roman"/>
              </a:rPr>
              <a:t>languages. In the following, which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cs typeface="Times New Roman"/>
              </a:rPr>
              <a:t> does the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 smtClean="0">
                <a:latin typeface="Times New Roman"/>
                <a:cs typeface="Times New Roman"/>
              </a:rPr>
              <a:t> go with?</a:t>
            </a:r>
            <a:endParaRPr lang="en-US" sz="2400" dirty="0">
              <a:latin typeface="Times New Roman"/>
              <a:cs typeface="Times New Roman"/>
            </a:endParaRP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b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</a:b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91200" y="2209800"/>
            <a:ext cx="1981200" cy="14280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81000" lvl="1" indent="0" algn="r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aaxbb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can be parsed in two ways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Syntactic </a:t>
            </a:r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latin typeface="Times New Roman"/>
                <a:cs typeface="Times New Roman"/>
              </a:rPr>
              <a:t>This kind of ambiguity sometimes shows up in programming languages. In the following, which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latin typeface="Times New Roman"/>
                <a:cs typeface="Times New Roman"/>
              </a:rPr>
              <a:t> does the </a:t>
            </a: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latin typeface="Times New Roman"/>
                <a:cs typeface="Times New Roman"/>
              </a:rPr>
              <a:t> go with?</a:t>
            </a:r>
          </a:p>
          <a:p>
            <a:pPr marL="209550" indent="-169863">
              <a:lnSpc>
                <a:spcPct val="90000"/>
              </a:lnSpc>
            </a:pPr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if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E2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then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S1 </a:t>
            </a:r>
            <a:r>
              <a:rPr lang="en-US" sz="2400" b="1" dirty="0">
                <a:solidFill>
                  <a:srgbClr val="009900"/>
                </a:solidFill>
                <a:latin typeface="Times New Roman"/>
                <a:cs typeface="Times New Roman"/>
              </a:rPr>
              <a:t>else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S2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838200" y="3670300"/>
            <a:ext cx="7391400" cy="280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This ambiguity actually affects the program’s meaning</a:t>
            </a:r>
          </a:p>
          <a:p>
            <a:pPr marL="209550" indent="-169863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Resolve it by either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Modify the grammar to eliminate the ambiguity (best)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Provide an extra non-grammar rule (e.g.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else goes with closest if</a:t>
            </a: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496887" indent="-457200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  <a:buAutoNum type="arabicParenBoth"/>
            </a:pP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90000"/>
              </a:lnSpc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sz="20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also think of modifying the language (require end delimiters)</a:t>
            </a:r>
            <a:endParaRPr lang="en-US" sz="20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9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Huffman trees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428185B-9EB1-A84E-8446-E40093C6676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6867" name="Oval 2"/>
          <p:cNvSpPr>
            <a:spLocks/>
          </p:cNvSpPr>
          <p:nvPr/>
        </p:nvSpPr>
        <p:spPr bwMode="auto">
          <a:xfrm>
            <a:off x="2971800" y="18669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68" name="Oval 3"/>
          <p:cNvSpPr>
            <a:spLocks/>
          </p:cNvSpPr>
          <p:nvPr/>
        </p:nvSpPr>
        <p:spPr bwMode="auto">
          <a:xfrm>
            <a:off x="1981200" y="27813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69" name="Oval 4"/>
          <p:cNvSpPr>
            <a:spLocks/>
          </p:cNvSpPr>
          <p:nvPr/>
        </p:nvSpPr>
        <p:spPr bwMode="auto">
          <a:xfrm>
            <a:off x="3594100" y="23114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70" name="Oval 5"/>
          <p:cNvSpPr>
            <a:spLocks/>
          </p:cNvSpPr>
          <p:nvPr/>
        </p:nvSpPr>
        <p:spPr bwMode="auto">
          <a:xfrm>
            <a:off x="2298700" y="23114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71" name="Oval 6"/>
          <p:cNvSpPr>
            <a:spLocks/>
          </p:cNvSpPr>
          <p:nvPr/>
        </p:nvSpPr>
        <p:spPr bwMode="auto">
          <a:xfrm>
            <a:off x="2590800" y="27813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72" name="Oval 7"/>
          <p:cNvSpPr>
            <a:spLocks/>
          </p:cNvSpPr>
          <p:nvPr/>
        </p:nvSpPr>
        <p:spPr bwMode="auto">
          <a:xfrm>
            <a:off x="3924300" y="27813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73" name="Oval 8"/>
          <p:cNvSpPr>
            <a:spLocks/>
          </p:cNvSpPr>
          <p:nvPr/>
        </p:nvSpPr>
        <p:spPr bwMode="auto">
          <a:xfrm>
            <a:off x="3289300" y="27813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74" name="Line 9"/>
          <p:cNvSpPr>
            <a:spLocks noChangeShapeType="1"/>
          </p:cNvSpPr>
          <p:nvPr/>
        </p:nvSpPr>
        <p:spPr bwMode="auto">
          <a:xfrm flipH="1">
            <a:off x="3352800" y="2387600"/>
            <a:ext cx="317500" cy="4699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0"/>
          <p:cNvSpPr>
            <a:spLocks noChangeShapeType="1"/>
          </p:cNvSpPr>
          <p:nvPr/>
        </p:nvSpPr>
        <p:spPr bwMode="auto">
          <a:xfrm>
            <a:off x="3657600" y="2387600"/>
            <a:ext cx="355600" cy="4699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 flipH="1">
            <a:off x="2362200" y="1943100"/>
            <a:ext cx="685800" cy="4445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2374900" y="2374900"/>
            <a:ext cx="292100" cy="4699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>
            <a:off x="3048000" y="1943100"/>
            <a:ext cx="609600" cy="4318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 flipH="1">
            <a:off x="2044700" y="2387600"/>
            <a:ext cx="317500" cy="4572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Oval 15"/>
          <p:cNvSpPr>
            <a:spLocks/>
          </p:cNvSpPr>
          <p:nvPr/>
        </p:nvSpPr>
        <p:spPr bwMode="auto">
          <a:xfrm>
            <a:off x="6096000" y="19685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1" name="Oval 16"/>
          <p:cNvSpPr>
            <a:spLocks/>
          </p:cNvSpPr>
          <p:nvPr/>
        </p:nvSpPr>
        <p:spPr bwMode="auto">
          <a:xfrm>
            <a:off x="6400800" y="33655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2" name="Oval 17"/>
          <p:cNvSpPr>
            <a:spLocks/>
          </p:cNvSpPr>
          <p:nvPr/>
        </p:nvSpPr>
        <p:spPr bwMode="auto">
          <a:xfrm>
            <a:off x="6400800" y="24384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3" name="Oval 18"/>
          <p:cNvSpPr>
            <a:spLocks/>
          </p:cNvSpPr>
          <p:nvPr/>
        </p:nvSpPr>
        <p:spPr bwMode="auto">
          <a:xfrm>
            <a:off x="5791200" y="24384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4" name="Oval 19"/>
          <p:cNvSpPr>
            <a:spLocks/>
          </p:cNvSpPr>
          <p:nvPr/>
        </p:nvSpPr>
        <p:spPr bwMode="auto">
          <a:xfrm>
            <a:off x="7073900" y="33655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5" name="Oval 20"/>
          <p:cNvSpPr>
            <a:spLocks/>
          </p:cNvSpPr>
          <p:nvPr/>
        </p:nvSpPr>
        <p:spPr bwMode="auto">
          <a:xfrm>
            <a:off x="6731000" y="29083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6" name="Oval 21"/>
          <p:cNvSpPr>
            <a:spLocks/>
          </p:cNvSpPr>
          <p:nvPr/>
        </p:nvSpPr>
        <p:spPr bwMode="auto">
          <a:xfrm>
            <a:off x="6096000" y="2908300"/>
            <a:ext cx="152400" cy="152400"/>
          </a:xfrm>
          <a:prstGeom prst="ellipse">
            <a:avLst/>
          </a:prstGeom>
          <a:solidFill>
            <a:srgbClr val="0E002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6887" name="Line 22"/>
          <p:cNvSpPr>
            <a:spLocks noChangeShapeType="1"/>
          </p:cNvSpPr>
          <p:nvPr/>
        </p:nvSpPr>
        <p:spPr bwMode="auto">
          <a:xfrm flipH="1">
            <a:off x="6159500" y="2514600"/>
            <a:ext cx="317500" cy="4699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3"/>
          <p:cNvSpPr>
            <a:spLocks noChangeShapeType="1"/>
          </p:cNvSpPr>
          <p:nvPr/>
        </p:nvSpPr>
        <p:spPr bwMode="auto">
          <a:xfrm>
            <a:off x="6464300" y="2514600"/>
            <a:ext cx="355600" cy="4699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4"/>
          <p:cNvSpPr>
            <a:spLocks noChangeShapeType="1"/>
          </p:cNvSpPr>
          <p:nvPr/>
        </p:nvSpPr>
        <p:spPr bwMode="auto">
          <a:xfrm flipH="1">
            <a:off x="5867400" y="2044700"/>
            <a:ext cx="292100" cy="4572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5"/>
          <p:cNvSpPr>
            <a:spLocks noChangeShapeType="1"/>
          </p:cNvSpPr>
          <p:nvPr/>
        </p:nvSpPr>
        <p:spPr bwMode="auto">
          <a:xfrm>
            <a:off x="6807200" y="2971800"/>
            <a:ext cx="342900" cy="4826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6"/>
          <p:cNvSpPr>
            <a:spLocks noChangeShapeType="1"/>
          </p:cNvSpPr>
          <p:nvPr/>
        </p:nvSpPr>
        <p:spPr bwMode="auto">
          <a:xfrm>
            <a:off x="6172200" y="2044700"/>
            <a:ext cx="292100" cy="4445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7"/>
          <p:cNvSpPr>
            <a:spLocks noChangeShapeType="1"/>
          </p:cNvSpPr>
          <p:nvPr/>
        </p:nvSpPr>
        <p:spPr bwMode="auto">
          <a:xfrm flipH="1">
            <a:off x="6489700" y="2984500"/>
            <a:ext cx="317500" cy="457200"/>
          </a:xfrm>
          <a:prstGeom prst="line">
            <a:avLst/>
          </a:prstGeom>
          <a:noFill/>
          <a:ln w="25400">
            <a:solidFill>
              <a:srgbClr val="0E00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Rectangle 28"/>
          <p:cNvSpPr>
            <a:spLocks/>
          </p:cNvSpPr>
          <p:nvPr/>
        </p:nvSpPr>
        <p:spPr bwMode="auto">
          <a:xfrm>
            <a:off x="6386513" y="29210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</a:t>
            </a:r>
          </a:p>
        </p:txBody>
      </p:sp>
      <p:sp>
        <p:nvSpPr>
          <p:cNvPr id="36894" name="Rectangle 29"/>
          <p:cNvSpPr>
            <a:spLocks/>
          </p:cNvSpPr>
          <p:nvPr/>
        </p:nvSpPr>
        <p:spPr bwMode="auto">
          <a:xfrm>
            <a:off x="1917700" y="23876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</a:t>
            </a:r>
          </a:p>
        </p:txBody>
      </p:sp>
      <p:sp>
        <p:nvSpPr>
          <p:cNvPr id="36895" name="Rectangle 30"/>
          <p:cNvSpPr>
            <a:spLocks/>
          </p:cNvSpPr>
          <p:nvPr/>
        </p:nvSpPr>
        <p:spPr bwMode="auto">
          <a:xfrm>
            <a:off x="2476500" y="18669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</a:t>
            </a:r>
          </a:p>
        </p:txBody>
      </p:sp>
      <p:sp>
        <p:nvSpPr>
          <p:cNvPr id="36896" name="Rectangle 31"/>
          <p:cNvSpPr>
            <a:spLocks/>
          </p:cNvSpPr>
          <p:nvPr/>
        </p:nvSpPr>
        <p:spPr bwMode="auto">
          <a:xfrm>
            <a:off x="5740400" y="19939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</a:t>
            </a:r>
          </a:p>
        </p:txBody>
      </p:sp>
      <p:sp>
        <p:nvSpPr>
          <p:cNvPr id="36897" name="Rectangle 32"/>
          <p:cNvSpPr>
            <a:spLocks/>
          </p:cNvSpPr>
          <p:nvPr/>
        </p:nvSpPr>
        <p:spPr bwMode="auto">
          <a:xfrm>
            <a:off x="3213100" y="23876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</a:t>
            </a:r>
          </a:p>
        </p:txBody>
      </p:sp>
      <p:sp>
        <p:nvSpPr>
          <p:cNvPr id="36898" name="Rectangle 33"/>
          <p:cNvSpPr>
            <a:spLocks/>
          </p:cNvSpPr>
          <p:nvPr/>
        </p:nvSpPr>
        <p:spPr bwMode="auto">
          <a:xfrm>
            <a:off x="6070600" y="24511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0</a:t>
            </a:r>
          </a:p>
        </p:txBody>
      </p:sp>
      <p:sp>
        <p:nvSpPr>
          <p:cNvPr id="36899" name="Rectangle 34"/>
          <p:cNvSpPr>
            <a:spLocks/>
          </p:cNvSpPr>
          <p:nvPr/>
        </p:nvSpPr>
        <p:spPr bwMode="auto">
          <a:xfrm>
            <a:off x="6273800" y="19939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</a:p>
        </p:txBody>
      </p:sp>
      <p:sp>
        <p:nvSpPr>
          <p:cNvPr id="36900" name="Rectangle 35"/>
          <p:cNvSpPr>
            <a:spLocks/>
          </p:cNvSpPr>
          <p:nvPr/>
        </p:nvSpPr>
        <p:spPr bwMode="auto">
          <a:xfrm>
            <a:off x="3302000" y="18669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</a:p>
        </p:txBody>
      </p:sp>
      <p:sp>
        <p:nvSpPr>
          <p:cNvPr id="36901" name="Rectangle 36"/>
          <p:cNvSpPr>
            <a:spLocks/>
          </p:cNvSpPr>
          <p:nvPr/>
        </p:nvSpPr>
        <p:spPr bwMode="auto">
          <a:xfrm>
            <a:off x="2489200" y="23876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</a:p>
        </p:txBody>
      </p:sp>
      <p:sp>
        <p:nvSpPr>
          <p:cNvPr id="36902" name="Rectangle 37"/>
          <p:cNvSpPr>
            <a:spLocks/>
          </p:cNvSpPr>
          <p:nvPr/>
        </p:nvSpPr>
        <p:spPr bwMode="auto">
          <a:xfrm>
            <a:off x="3810000" y="23876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</a:p>
        </p:txBody>
      </p:sp>
      <p:sp>
        <p:nvSpPr>
          <p:cNvPr id="36903" name="Rectangle 38"/>
          <p:cNvSpPr>
            <a:spLocks/>
          </p:cNvSpPr>
          <p:nvPr/>
        </p:nvSpPr>
        <p:spPr bwMode="auto">
          <a:xfrm>
            <a:off x="6896100" y="29210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</a:p>
        </p:txBody>
      </p:sp>
      <p:sp>
        <p:nvSpPr>
          <p:cNvPr id="36904" name="Rectangle 39"/>
          <p:cNvSpPr>
            <a:spLocks/>
          </p:cNvSpPr>
          <p:nvPr/>
        </p:nvSpPr>
        <p:spPr bwMode="auto">
          <a:xfrm>
            <a:off x="6565900" y="24511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</a:t>
            </a:r>
          </a:p>
        </p:txBody>
      </p:sp>
      <p:sp>
        <p:nvSpPr>
          <p:cNvPr id="36905" name="Rectangle 40"/>
          <p:cNvSpPr>
            <a:spLocks/>
          </p:cNvSpPr>
          <p:nvPr/>
        </p:nvSpPr>
        <p:spPr bwMode="auto">
          <a:xfrm>
            <a:off x="6997700" y="34798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</a:t>
            </a:r>
          </a:p>
        </p:txBody>
      </p:sp>
      <p:sp>
        <p:nvSpPr>
          <p:cNvPr id="36906" name="Rectangle 41"/>
          <p:cNvSpPr>
            <a:spLocks/>
          </p:cNvSpPr>
          <p:nvPr/>
        </p:nvSpPr>
        <p:spPr bwMode="auto">
          <a:xfrm>
            <a:off x="5715000" y="25781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</a:t>
            </a:r>
          </a:p>
        </p:txBody>
      </p:sp>
      <p:sp>
        <p:nvSpPr>
          <p:cNvPr id="36907" name="Rectangle 42"/>
          <p:cNvSpPr>
            <a:spLocks/>
          </p:cNvSpPr>
          <p:nvPr/>
        </p:nvSpPr>
        <p:spPr bwMode="auto">
          <a:xfrm>
            <a:off x="6324600" y="34798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</a:p>
        </p:txBody>
      </p:sp>
      <p:sp>
        <p:nvSpPr>
          <p:cNvPr id="36908" name="Rectangle 43"/>
          <p:cNvSpPr>
            <a:spLocks/>
          </p:cNvSpPr>
          <p:nvPr/>
        </p:nvSpPr>
        <p:spPr bwMode="auto">
          <a:xfrm>
            <a:off x="1905000" y="29210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e</a:t>
            </a:r>
          </a:p>
        </p:txBody>
      </p:sp>
      <p:sp>
        <p:nvSpPr>
          <p:cNvPr id="36909" name="Rectangle 44"/>
          <p:cNvSpPr>
            <a:spLocks/>
          </p:cNvSpPr>
          <p:nvPr/>
        </p:nvSpPr>
        <p:spPr bwMode="auto">
          <a:xfrm>
            <a:off x="6019800" y="30353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</a:t>
            </a:r>
          </a:p>
        </p:txBody>
      </p:sp>
      <p:sp>
        <p:nvSpPr>
          <p:cNvPr id="36910" name="Rectangle 45"/>
          <p:cNvSpPr>
            <a:spLocks/>
          </p:cNvSpPr>
          <p:nvPr/>
        </p:nvSpPr>
        <p:spPr bwMode="auto">
          <a:xfrm>
            <a:off x="3848100" y="29210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</a:t>
            </a:r>
          </a:p>
        </p:txBody>
      </p:sp>
      <p:sp>
        <p:nvSpPr>
          <p:cNvPr id="36911" name="Rectangle 46"/>
          <p:cNvSpPr>
            <a:spLocks/>
          </p:cNvSpPr>
          <p:nvPr/>
        </p:nvSpPr>
        <p:spPr bwMode="auto">
          <a:xfrm>
            <a:off x="2489200" y="29210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t</a:t>
            </a:r>
          </a:p>
        </p:txBody>
      </p:sp>
      <p:sp>
        <p:nvSpPr>
          <p:cNvPr id="36912" name="Rectangle 47"/>
          <p:cNvSpPr>
            <a:spLocks/>
          </p:cNvSpPr>
          <p:nvPr/>
        </p:nvSpPr>
        <p:spPr bwMode="auto">
          <a:xfrm>
            <a:off x="3200400" y="2921000"/>
            <a:ext cx="209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2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</a:t>
            </a:r>
          </a:p>
        </p:txBody>
      </p:sp>
      <p:sp>
        <p:nvSpPr>
          <p:cNvPr id="36913" name="Rectangle 48"/>
          <p:cNvSpPr>
            <a:spLocks/>
          </p:cNvSpPr>
          <p:nvPr/>
        </p:nvSpPr>
        <p:spPr bwMode="auto">
          <a:xfrm>
            <a:off x="3136900" y="3263900"/>
            <a:ext cx="4286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40</a:t>
            </a:r>
          </a:p>
        </p:txBody>
      </p:sp>
      <p:sp>
        <p:nvSpPr>
          <p:cNvPr id="36914" name="Rectangle 49"/>
          <p:cNvSpPr>
            <a:spLocks/>
          </p:cNvSpPr>
          <p:nvPr/>
        </p:nvSpPr>
        <p:spPr bwMode="auto">
          <a:xfrm>
            <a:off x="2425700" y="3263900"/>
            <a:ext cx="4286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63</a:t>
            </a:r>
          </a:p>
        </p:txBody>
      </p:sp>
      <p:sp>
        <p:nvSpPr>
          <p:cNvPr id="36915" name="Rectangle 50"/>
          <p:cNvSpPr>
            <a:spLocks/>
          </p:cNvSpPr>
          <p:nvPr/>
        </p:nvSpPr>
        <p:spPr bwMode="auto">
          <a:xfrm>
            <a:off x="3784600" y="3263900"/>
            <a:ext cx="428625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26</a:t>
            </a:r>
          </a:p>
        </p:txBody>
      </p:sp>
      <p:sp>
        <p:nvSpPr>
          <p:cNvPr id="36916" name="Rectangle 51"/>
          <p:cNvSpPr>
            <a:spLocks/>
          </p:cNvSpPr>
          <p:nvPr/>
        </p:nvSpPr>
        <p:spPr bwMode="auto">
          <a:xfrm>
            <a:off x="1778000" y="3263900"/>
            <a:ext cx="56515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197</a:t>
            </a:r>
          </a:p>
        </p:txBody>
      </p:sp>
      <p:sp>
        <p:nvSpPr>
          <p:cNvPr id="36917" name="Rectangle 52"/>
          <p:cNvSpPr>
            <a:spLocks/>
          </p:cNvSpPr>
          <p:nvPr/>
        </p:nvSpPr>
        <p:spPr bwMode="auto">
          <a:xfrm>
            <a:off x="1790700" y="4165600"/>
            <a:ext cx="4953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Fixed length encoding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197*2 + 63*2 + 40*2 + 26*2 = 652</a:t>
            </a:r>
          </a:p>
          <a:p>
            <a:pPr marL="39688"/>
            <a:endParaRPr lang="en-US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8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Huffman encoding</a:t>
            </a:r>
          </a:p>
          <a:p>
            <a:pPr marL="39688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197*1 + 63*2 + 40*3 + 26*3 = 521</a:t>
            </a:r>
          </a:p>
        </p:txBody>
      </p:sp>
    </p:spTree>
    <p:extLst>
      <p:ext uri="{BB962C8B-B14F-4D97-AF65-F5344CB8AC3E}">
        <p14:creationId xmlns:p14="http://schemas.microsoft.com/office/powerpoint/2010/main" val="1629127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Huffman compression of “Ulysses”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F6064B1-4AE5-2842-B3A9-B0DECA2BA8D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6705600" cy="4716463"/>
          </a:xfrm>
        </p:spPr>
        <p:txBody>
          <a:bodyPr rIns="0">
            <a:no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 '  242125  00100000   3  110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'e'  139496  01100101   3  000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't'   95660  01110100   4  1010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'a'   89651  01100001   4  1000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'o'   88884  01101111   4  0111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'n'   78465  01101110   4  0101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</a:t>
            </a:r>
            <a:r>
              <a:rPr lang="en-US" sz="20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   76505  01101001   4  0100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's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   73186  01110011   4  0011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'h'   68625  01101000   5  11111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'r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   68320  01110010   5  11110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'l'   52657  01101100   5  10111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'u'   32942  01110101   6  111011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'g'   26201  01100111   6  101101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'f'   25248  01100110   6  101100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'.'   21361  00101110   6  011010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'p'   20661  01110000   6  011001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ctr" eaLnBrk="1" hangingPunct="1"/>
            <a:fld id="{997CA422-3DD4-224F-89A4-8107EC4DE187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 eaLnBrk="1" hangingPunct="1"/>
              <a:t>39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9103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Regrades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work hard to grade exams quickly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is-IS" dirty="0" smtClean="0"/>
              <a:t>… but we are not perfect!</a:t>
            </a:r>
          </a:p>
          <a:p>
            <a:r>
              <a:rPr lang="is-IS" dirty="0" smtClean="0"/>
              <a:t>If you find a mistake:</a:t>
            </a:r>
          </a:p>
          <a:p>
            <a:pPr lvl="1"/>
            <a:r>
              <a:rPr lang="is-IS" dirty="0" smtClean="0"/>
              <a:t>Do not modify your exam!</a:t>
            </a:r>
          </a:p>
          <a:p>
            <a:pPr lvl="1"/>
            <a:r>
              <a:rPr lang="is-IS" dirty="0" smtClean="0"/>
              <a:t>Write up a clear explanation of the error on the regrade request form</a:t>
            </a:r>
          </a:p>
          <a:p>
            <a:pPr lvl="1"/>
            <a:r>
              <a:rPr lang="is-IS" dirty="0" smtClean="0"/>
              <a:t>Return to the handback room </a:t>
            </a:r>
          </a:p>
          <a:p>
            <a:pPr lvl="1"/>
            <a:r>
              <a:rPr lang="is-IS" dirty="0" smtClean="0"/>
              <a:t>Deadline: 4pm Friday, October 9th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81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Huffman compression of “Ulysses”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F757691-943B-5846-9F85-7EFA33D1F2C4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391400" cy="4716463"/>
          </a:xfrm>
        </p:spPr>
        <p:txBody>
          <a:bodyPr rIns="0">
            <a:no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 charset="0"/>
              <a:buNone/>
              <a:defRPr/>
            </a:pPr>
            <a:r>
              <a:rPr lang="en-US" sz="2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.</a:t>
            </a: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..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'7'      68  00110111  15  111010101001111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'/'      58  00101111  15  111010101001110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'X'      19  01011000  16  0110000000100011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'&amp;'       3  00100110  18  011000000010001010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'%'       3  00100101  19  0110000000100010111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'+'       2  00101011  19  0110000000100010110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original size   11904320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compressed size  6822151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000" dirty="0">
                <a:latin typeface="Monaco" charset="0"/>
                <a:ea typeface="Monaco" charset="0"/>
                <a:cs typeface="Monaco" charset="0"/>
                <a:sym typeface="Monaco" charset="0"/>
              </a:rPr>
              <a:t>42.7% compression</a:t>
            </a:r>
            <a:endParaRPr lang="en-US" sz="2000" dirty="0">
              <a:latin typeface="Monaco" charset="0"/>
              <a:ea typeface="+mn-ea"/>
              <a:cs typeface="+mn-cs"/>
              <a:sym typeface="Monaco" charset="0"/>
            </a:endParaRP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359650" y="6248400"/>
            <a:ext cx="292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ctr" eaLnBrk="1" hangingPunct="1"/>
            <a:fld id="{F1C7CA67-E22A-1545-BE61-EB1F72CF3268}" type="slidenum">
              <a:rPr lang="en-US" sz="1400">
                <a:solidFill>
                  <a:schemeClr val="tx1"/>
                </a:solidFill>
                <a:cs typeface="Times New Roman" charset="0"/>
              </a:rPr>
              <a:pPr algn="ctr" eaLnBrk="1" hangingPunct="1"/>
              <a:t>40</a:t>
            </a:fld>
            <a:endParaRPr lang="en-US" sz="1400">
              <a:solidFill>
                <a:schemeClr val="tx1"/>
              </a:solidFill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547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Summary: What you should know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15FD02D-4AF3-418C-95D2-E2B84633766F}" type="slidenum">
              <a:rPr lang="en-US"/>
              <a:pPr/>
              <a:t>41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sz="quarter" idx="1"/>
          </p:nvPr>
        </p:nvSpPr>
        <p:spPr>
          <a:ln/>
        </p:spPr>
        <p:txBody>
          <a:bodyPr rIns="132080">
            <a:noAutofit/>
          </a:bodyPr>
          <a:lstStyle/>
          <a:p>
            <a:r>
              <a:rPr lang="en-US" sz="2400" dirty="0" smtClean="0"/>
              <a:t>preorder, </a:t>
            </a:r>
            <a:r>
              <a:rPr lang="en-US" sz="2400" dirty="0" err="1" smtClean="0"/>
              <a:t>inorder</a:t>
            </a:r>
            <a:r>
              <a:rPr lang="en-US" sz="2400" dirty="0" smtClean="0"/>
              <a:t>, and </a:t>
            </a:r>
            <a:r>
              <a:rPr lang="en-US" sz="2400" dirty="0" err="1" smtClean="0"/>
              <a:t>postorder</a:t>
            </a:r>
            <a:r>
              <a:rPr lang="en-US" sz="2400" dirty="0" smtClean="0"/>
              <a:t> traversal. How they can be used to get prefix notation, infix notation, and postfix notation for an expression tree.</a:t>
            </a:r>
          </a:p>
          <a:p>
            <a:r>
              <a:rPr lang="en-US" sz="2400" dirty="0" smtClean="0"/>
              <a:t>Grammars: productions or rules, tokens or terminals, </a:t>
            </a:r>
            <a:r>
              <a:rPr lang="en-US" sz="2400" dirty="0" err="1" smtClean="0"/>
              <a:t>nonterminals</a:t>
            </a:r>
            <a:r>
              <a:rPr lang="en-US" sz="2400" dirty="0" smtClean="0"/>
              <a:t>. The parse tree for a sentence of a grammar.</a:t>
            </a:r>
          </a:p>
          <a:p>
            <a:r>
              <a:rPr lang="en-US" sz="2400" dirty="0" smtClean="0"/>
              <a:t>Ambiguous grammar, because a sentence is ambiguous (has two different parse trees).</a:t>
            </a:r>
          </a:p>
          <a:p>
            <a:r>
              <a:rPr lang="en-US" sz="2400" dirty="0" smtClean="0"/>
              <a:t>You should be able to tell whether string is a sentence of a simple grammar or not. You should be able to tell whether a grammar has an infinite number of sentences.</a:t>
            </a:r>
          </a:p>
          <a:p>
            <a:r>
              <a:rPr lang="en-US" sz="2400" dirty="0" smtClean="0"/>
              <a:t>You are </a:t>
            </a:r>
            <a:r>
              <a:rPr lang="en-US" sz="2400" i="1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responsible for recursive descent parsing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Exercises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3D6CB2-FA74-4589-8924-8B5EBDA2630E}" type="slidenum">
              <a:rPr lang="en-US"/>
              <a:pPr/>
              <a:t>42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/>
              <a:t>Write a grammar and recursive </a:t>
            </a:r>
            <a:r>
              <a:rPr lang="en-US" sz="2400" dirty="0" smtClean="0"/>
              <a:t>descent parser for sentence palindromes that ignores white spaces &amp; punctuation</a:t>
            </a:r>
            <a:endParaRPr lang="en-US" sz="2400" dirty="0"/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Was it Eliot's toilet I saw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?               No trace,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not one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carton</a:t>
            </a:r>
          </a:p>
          <a:p>
            <a:pPr marL="365760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Go deliver a dare, vile dog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!            Madam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I'm </a:t>
            </a: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Adam</a:t>
            </a:r>
            <a:endParaRPr lang="en-US" sz="2400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/>
              <a:t>Write </a:t>
            </a:r>
            <a:r>
              <a:rPr lang="en-US" sz="2400" dirty="0"/>
              <a:t>a grammar and recursive program for strings </a:t>
            </a:r>
            <a:r>
              <a:rPr lang="en-US" sz="2400" dirty="0" err="1"/>
              <a:t>A</a:t>
            </a:r>
            <a:r>
              <a:rPr lang="en-US" sz="3200" baseline="30000" dirty="0" err="1"/>
              <a:t>n</a:t>
            </a:r>
            <a:r>
              <a:rPr lang="en-US" sz="2400" dirty="0" err="1"/>
              <a:t>B</a:t>
            </a:r>
            <a:r>
              <a:rPr lang="en-US" sz="3200" baseline="30000" dirty="0" err="1"/>
              <a:t>n</a:t>
            </a:r>
            <a:endParaRPr lang="en-US" sz="3200" baseline="30000" dirty="0"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AB                                        AABB</a:t>
            </a:r>
            <a:endParaRPr lang="en-US" sz="24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AAAAAAABBBBBBB</a:t>
            </a:r>
          </a:p>
          <a:p>
            <a:pPr marL="0" indent="0">
              <a:buNone/>
            </a:pPr>
            <a:r>
              <a:rPr lang="en-US" sz="2400" dirty="0"/>
              <a:t>Write a grammar and recursive program for Java identifiers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&lt;letter&gt; [&lt;letter&gt; or &lt;digit&gt;]</a:t>
            </a:r>
            <a:r>
              <a:rPr lang="en-US" sz="2400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0…N</a:t>
            </a:r>
          </a:p>
          <a:p>
            <a:pPr marL="454343" lvl="1" indent="0">
              <a:buNone/>
            </a:pPr>
            <a:r>
              <a:rPr 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j27, but not 2j7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Pointers to material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Parse trees: </a:t>
            </a:r>
            <a:r>
              <a:rPr lang="en-US" sz="2400" dirty="0"/>
              <a:t>text, section 23.36</a:t>
            </a:r>
          </a:p>
          <a:p>
            <a:pPr lvl="1"/>
            <a:r>
              <a:rPr lang="en-US" sz="2400" dirty="0" smtClean="0"/>
              <a:t>Definition of </a:t>
            </a:r>
            <a:r>
              <a:rPr lang="en-US" sz="2400" dirty="0"/>
              <a:t>Java </a:t>
            </a:r>
            <a:r>
              <a:rPr lang="en-US" sz="2400" dirty="0" smtClean="0"/>
              <a:t>Language, sometimes useful: </a:t>
            </a:r>
            <a:r>
              <a:rPr lang="en-US" sz="2400" dirty="0" err="1" smtClean="0">
                <a:solidFill>
                  <a:srgbClr val="00B050"/>
                </a:solidFill>
              </a:rPr>
              <a:t>docs.oracle.com</a:t>
            </a:r>
            <a:r>
              <a:rPr lang="en-US" sz="2400" dirty="0">
                <a:solidFill>
                  <a:srgbClr val="00B050"/>
                </a:solidFill>
              </a:rPr>
              <a:t>/javase/specs/jls/se7/html/index.html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/>
              <a:t>Grammar for most </a:t>
            </a:r>
            <a:r>
              <a:rPr lang="en-US" sz="2400" dirty="0"/>
              <a:t>of </a:t>
            </a:r>
            <a:r>
              <a:rPr lang="en-US" sz="2400" dirty="0" smtClean="0"/>
              <a:t>Java, for those who are curious: 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docs.oracle.com</a:t>
            </a:r>
            <a:r>
              <a:rPr lang="en-US" sz="2400" dirty="0">
                <a:solidFill>
                  <a:srgbClr val="00B050"/>
                </a:solidFill>
                <a:hlinkClick r:id="rId2"/>
              </a:rPr>
              <a:t>/javase/specs/jls/se7/html/jls-18.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Tree traversals –preorder, </a:t>
            </a:r>
            <a:r>
              <a:rPr lang="en-US" sz="2400" dirty="0" err="1" smtClean="0">
                <a:solidFill>
                  <a:srgbClr val="00B050"/>
                </a:solidFill>
              </a:rPr>
              <a:t>inorder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postorder</a:t>
            </a:r>
            <a:r>
              <a:rPr lang="en-US" sz="2400" dirty="0" smtClean="0">
                <a:solidFill>
                  <a:srgbClr val="00B050"/>
                </a:solidFill>
              </a:rPr>
              <a:t>: text, sections 23.13 .. 23.15.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1227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draw a tree for (2 + 3) * (1 + (5 – 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7432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272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819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6670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6670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32004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3657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3200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1242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31242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52600" y="4648200"/>
            <a:ext cx="54991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/>
                <a:cs typeface="Tw Cen MT"/>
              </a:rPr>
              <a:t>public abstract class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{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 /* return the value of this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*/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     public abstract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 smtClean="0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</a:t>
            </a:r>
          </a:p>
          <a:p>
            <a:r>
              <a:rPr lang="en-US" dirty="0">
                <a:latin typeface="Tw Cen MT"/>
                <a:cs typeface="Tw Cen MT"/>
              </a:rPr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388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943601" y="3657600"/>
            <a:ext cx="152399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9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38600"/>
            <a:ext cx="3962400" cy="25908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Int</a:t>
            </a:r>
            <a:r>
              <a:rPr lang="en-US" sz="2400" dirty="0" smtClean="0"/>
              <a:t>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return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343400" y="3810000"/>
            <a:ext cx="4572000" cy="28194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1828800"/>
            <a:ext cx="54991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/>
                <a:cs typeface="Tw Cen MT"/>
              </a:rPr>
              <a:t>public abstract class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{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 /* return the value of this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*/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     public abstract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 smtClean="0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</a:t>
            </a:r>
          </a:p>
          <a:p>
            <a:r>
              <a:rPr lang="en-US" dirty="0">
                <a:latin typeface="Tw Cen MT"/>
                <a:cs typeface="Tw Cen MT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00800" y="1828800"/>
            <a:ext cx="1524000" cy="995065"/>
            <a:chOff x="2590800" y="2743200"/>
            <a:chExt cx="1524000" cy="995065"/>
          </a:xfrm>
        </p:grpSpPr>
        <p:sp>
          <p:nvSpPr>
            <p:cNvPr id="7" name="TextBox 6"/>
            <p:cNvSpPr txBox="1"/>
            <p:nvPr/>
          </p:nvSpPr>
          <p:spPr>
            <a:xfrm>
              <a:off x="3070759" y="2743200"/>
              <a:ext cx="35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276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32721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352800" y="31242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895600" y="3124200"/>
              <a:ext cx="2286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667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840540"/>
            <a:ext cx="38685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Preorder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2.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preorder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preorder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5710535"/>
            <a:ext cx="81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+ 2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5710535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+ 1 - 4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733800"/>
            <a:ext cx="3467100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dirty="0"/>
              <a:t>prefix and postfix </a:t>
            </a:r>
            <a:r>
              <a:rPr lang="en-US" dirty="0" smtClean="0"/>
              <a:t>notation </a:t>
            </a:r>
            <a:r>
              <a:rPr lang="en-US" dirty="0"/>
              <a:t>proposed by Jan </a:t>
            </a:r>
            <a:r>
              <a:rPr lang="en-US" dirty="0" err="1"/>
              <a:t>Lukasiewicz</a:t>
            </a:r>
            <a:r>
              <a:rPr lang="en-US" dirty="0"/>
              <a:t> in </a:t>
            </a:r>
            <a:r>
              <a:rPr lang="en-US" dirty="0" smtClean="0"/>
              <a:t>1951</a:t>
            </a:r>
          </a:p>
          <a:p>
            <a:pPr algn="r"/>
            <a:endParaRPr lang="en-US" dirty="0"/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Postfix</a:t>
            </a:r>
            <a:r>
              <a:rPr lang="en-US" dirty="0" smtClean="0"/>
              <a:t> (we see it later) is often called </a:t>
            </a:r>
            <a:r>
              <a:rPr lang="en-US" dirty="0" smtClean="0">
                <a:solidFill>
                  <a:srgbClr val="FF0000"/>
                </a:solidFill>
              </a:rPr>
              <a:t>RPN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Reverse Polish Notation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8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– 4)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724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6858000" y="25146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43800" y="29718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0" y="3886200"/>
            <a:ext cx="39805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 smtClean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3. </a:t>
            </a:r>
            <a:r>
              <a:rPr lang="en-US" sz="2200" dirty="0">
                <a:solidFill>
                  <a:srgbClr val="800000"/>
                </a:solidFill>
              </a:rPr>
              <a:t>Visit the </a:t>
            </a:r>
            <a:r>
              <a:rPr lang="en-US" sz="2200" dirty="0" smtClean="0">
                <a:solidFill>
                  <a:srgbClr val="800000"/>
                </a:solidFill>
              </a:rPr>
              <a:t>root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99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4 -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5532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34290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about 1974, Gries paid $300 for an HP calculator, which had some memory and </a:t>
            </a:r>
            <a:r>
              <a:rPr lang="en-US" dirty="0" smtClean="0">
                <a:solidFill>
                  <a:srgbClr val="FF0000"/>
                </a:solidFill>
              </a:rPr>
              <a:t>used postfix notation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Still works. Come up to see it.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981200" cy="36376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00600" y="60198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7" grpId="0" animBg="1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</TotalTime>
  <Pages>0</Pages>
  <Words>3014</Words>
  <Characters>0</Characters>
  <Application>Microsoft Macintosh PowerPoint</Application>
  <PresentationFormat>On-screen Show (4:3)</PresentationFormat>
  <Lines>0</Lines>
  <Paragraphs>645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Median</vt:lpstr>
      <vt:lpstr>ADTs, Grammars, Parsing, Tree traversals</vt:lpstr>
      <vt:lpstr>Prelim 1</vt:lpstr>
      <vt:lpstr>Prelim 1</vt:lpstr>
      <vt:lpstr>Regrades</vt:lpstr>
      <vt:lpstr>Pointers to material</vt:lpstr>
      <vt:lpstr>Expression trees</vt:lpstr>
      <vt:lpstr>Expression trees</vt:lpstr>
      <vt:lpstr>tree for (2 + 3) * (1 + – 4)</vt:lpstr>
      <vt:lpstr>tree for (2 + 3) * (1 + – 4)</vt:lpstr>
      <vt:lpstr>tree for (2 + 3) * (1 + – 4)</vt:lpstr>
      <vt:lpstr>tree for (2 + 3) * (1 + – 4)</vt:lpstr>
      <vt:lpstr>tree for (2 + 3) * (1 + – 4)</vt:lpstr>
      <vt:lpstr>Expression trees</vt:lpstr>
      <vt:lpstr>Motivation for grammars</vt:lpstr>
      <vt:lpstr>A Grammar</vt:lpstr>
      <vt:lpstr>A Grammar</vt:lpstr>
      <vt:lpstr>A recursive grammar</vt:lpstr>
      <vt:lpstr>Detour</vt:lpstr>
      <vt:lpstr>Sentences with periods</vt:lpstr>
      <vt:lpstr>Grammars for programming languages</vt:lpstr>
      <vt:lpstr>Grammar for simple expressions (not the best)</vt:lpstr>
      <vt:lpstr>Parsing</vt:lpstr>
      <vt:lpstr>Ambiguity</vt:lpstr>
      <vt:lpstr>Recursive descent parsing</vt:lpstr>
      <vt:lpstr>Parsing an E 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Change parser to generate a tree</vt:lpstr>
      <vt:lpstr>Code for a stack machine</vt:lpstr>
      <vt:lpstr>Code for a stack machine</vt:lpstr>
      <vt:lpstr>Use parser to generate code for a stack machine</vt:lpstr>
      <vt:lpstr>Grammar that gives precedence to * over +</vt:lpstr>
      <vt:lpstr>Does recursive descent always work?</vt:lpstr>
      <vt:lpstr>Syntactic ambiguity</vt:lpstr>
      <vt:lpstr>Syntactic ambiguity</vt:lpstr>
      <vt:lpstr>Huffman trees</vt:lpstr>
      <vt:lpstr>Huffman compression of “Ulysses”</vt:lpstr>
      <vt:lpstr>Huffman compression of “Ulysses”</vt:lpstr>
      <vt:lpstr>Summary: What you should know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Nate Foster</cp:lastModifiedBy>
  <cp:revision>117</cp:revision>
  <cp:lastPrinted>2013-09-23T16:53:33Z</cp:lastPrinted>
  <dcterms:modified xsi:type="dcterms:W3CDTF">2015-10-06T14:09:57Z</dcterms:modified>
</cp:coreProperties>
</file>