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6" d="100"/>
          <a:sy n="76" d="100"/>
        </p:scale>
        <p:origin x="-1936" y="-104"/>
      </p:cViewPr>
      <p:guideLst>
        <p:guide orient="horz" pos="2171"/>
        <p:guide pos="24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8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8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8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4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1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5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1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4C2B-7EE1-F440-A1EE-0B4485B82BCD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88526-643D-7149-8ED2-60FA8F1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8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4756" y="643659"/>
            <a:ext cx="7536455" cy="914400"/>
            <a:chOff x="616945" y="1371600"/>
            <a:chExt cx="7536455" cy="914400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1628292" y="1752600"/>
              <a:ext cx="1529709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  </a:t>
              </a:r>
              <a:r>
                <a:rPr lang="en-US" dirty="0" smtClean="0"/>
                <a:t> </a:t>
              </a:r>
              <a:r>
                <a:rPr lang="en-US" dirty="0"/>
                <a:t>?                                </a:t>
              </a: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16945" y="1371600"/>
              <a:ext cx="7536455" cy="914400"/>
              <a:chOff x="616945" y="1371600"/>
              <a:chExt cx="7536455" cy="914400"/>
            </a:xfrm>
          </p:grpSpPr>
          <p:sp>
            <p:nvSpPr>
              <p:cNvPr id="7" name="Rectangle 3"/>
              <p:cNvSpPr>
                <a:spLocks/>
              </p:cNvSpPr>
              <p:nvPr/>
            </p:nvSpPr>
            <p:spPr bwMode="auto">
              <a:xfrm>
                <a:off x="616945" y="17526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sz="2800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sz="2800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8" name="TextBox 1"/>
              <p:cNvSpPr txBox="1">
                <a:spLocks noChangeArrowheads="1"/>
              </p:cNvSpPr>
              <p:nvPr/>
            </p:nvSpPr>
            <p:spPr bwMode="auto">
              <a:xfrm>
                <a:off x="1247292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9" name="TextBox 4"/>
              <p:cNvSpPr txBox="1">
                <a:spLocks noChangeArrowheads="1"/>
              </p:cNvSpPr>
              <p:nvPr/>
            </p:nvSpPr>
            <p:spPr bwMode="auto">
              <a:xfrm>
                <a:off x="1628292" y="1371600"/>
                <a:ext cx="652510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</a:t>
                </a:r>
                <a:r>
                  <a:rPr lang="en-US" dirty="0" err="1" smtClean="0"/>
                  <a:t>b.length</a:t>
                </a:r>
                <a:endParaRPr lang="en-US" dirty="0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230990" y="615626"/>
            <a:ext cx="4696517" cy="914400"/>
            <a:chOff x="533400" y="2438400"/>
            <a:chExt cx="4696517" cy="914400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533400" y="2438400"/>
              <a:ext cx="4696517" cy="914400"/>
              <a:chOff x="533400" y="2514600"/>
              <a:chExt cx="4696517" cy="914400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4696517" cy="914400"/>
                <a:chOff x="533400" y="1371600"/>
                <a:chExt cx="4696517" cy="914400"/>
              </a:xfrm>
            </p:grpSpPr>
            <p:sp>
              <p:nvSpPr>
                <p:cNvPr id="15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 sz="2800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post:</a:t>
                  </a:r>
                  <a:endParaRPr lang="en-US" sz="2800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1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1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340111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0       </a:t>
                  </a:r>
                  <a:r>
                    <a:rPr lang="en-US" dirty="0" smtClean="0"/>
                    <a:t> </a:t>
                  </a:r>
                  <a:r>
                    <a:rPr lang="en-US" dirty="0"/>
                    <a:t>h               </a:t>
                  </a:r>
                  <a:r>
                    <a:rPr lang="en-US" dirty="0" smtClean="0"/>
                    <a:t> </a:t>
                  </a:r>
                  <a:r>
                    <a:rPr lang="en-US" dirty="0" err="1"/>
                    <a:t>b.length</a:t>
                  </a:r>
                  <a:endParaRPr lang="en-US" dirty="0"/>
                </a:p>
              </p:txBody>
            </p:sp>
          </p:grpSp>
          <p:sp>
            <p:nvSpPr>
              <p:cNvPr id="14" name="TextBox 16"/>
              <p:cNvSpPr txBox="1">
                <a:spLocks noChangeArrowheads="1"/>
              </p:cNvSpPr>
              <p:nvPr/>
            </p:nvSpPr>
            <p:spPr bwMode="auto">
              <a:xfrm>
                <a:off x="1828801" y="2967335"/>
                <a:ext cx="218136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  </a:t>
                </a:r>
                <a:r>
                  <a:rPr lang="en-US" dirty="0"/>
                  <a:t>&lt;= v       </a:t>
                </a:r>
                <a:r>
                  <a:rPr lang="en-US" dirty="0" smtClean="0"/>
                  <a:t> </a:t>
                </a:r>
                <a:r>
                  <a:rPr lang="en-US" dirty="0"/>
                  <a:t>&gt; v                                </a:t>
                </a: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924423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357364" y="215251"/>
            <a:ext cx="2429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Binary search</a:t>
            </a:r>
            <a:endParaRPr lang="en-US" sz="3200" dirty="0">
              <a:solidFill>
                <a:srgbClr val="800000"/>
              </a:solidFill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228043" y="1781264"/>
            <a:ext cx="4338835" cy="914400"/>
            <a:chOff x="653113" y="4074016"/>
            <a:chExt cx="4338835" cy="914400"/>
          </a:xfrm>
        </p:grpSpPr>
        <p:grpSp>
          <p:nvGrpSpPr>
            <p:cNvPr id="20" name="Group 34"/>
            <p:cNvGrpSpPr>
              <a:grpSpLocks/>
            </p:cNvGrpSpPr>
            <p:nvPr/>
          </p:nvGrpSpPr>
          <p:grpSpPr bwMode="auto">
            <a:xfrm>
              <a:off x="653113" y="4074016"/>
              <a:ext cx="4338835" cy="914400"/>
              <a:chOff x="729313" y="2321416"/>
              <a:chExt cx="4338835" cy="914400"/>
            </a:xfrm>
          </p:grpSpPr>
          <p:grpSp>
            <p:nvGrpSpPr>
              <p:cNvPr id="22" name="Group 39"/>
              <p:cNvGrpSpPr>
                <a:grpSpLocks/>
              </p:cNvGrpSpPr>
              <p:nvPr/>
            </p:nvGrpSpPr>
            <p:grpSpPr bwMode="auto">
              <a:xfrm>
                <a:off x="729313" y="2321416"/>
                <a:ext cx="4338835" cy="914400"/>
                <a:chOff x="729313" y="2397616"/>
                <a:chExt cx="4338835" cy="914400"/>
              </a:xfrm>
            </p:grpSpPr>
            <p:grpSp>
              <p:nvGrpSpPr>
                <p:cNvPr id="24" name="Group 41"/>
                <p:cNvGrpSpPr>
                  <a:grpSpLocks/>
                </p:cNvGrpSpPr>
                <p:nvPr/>
              </p:nvGrpSpPr>
              <p:grpSpPr bwMode="auto">
                <a:xfrm>
                  <a:off x="729313" y="2397616"/>
                  <a:ext cx="4338835" cy="838200"/>
                  <a:chOff x="729313" y="1254616"/>
                  <a:chExt cx="4338835" cy="838200"/>
                </a:xfrm>
              </p:grpSpPr>
              <p:sp>
                <p:nvSpPr>
                  <p:cNvPr id="27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9313" y="1631151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b</a:t>
                    </a:r>
                  </a:p>
                </p:txBody>
              </p:sp>
              <p:sp>
                <p:nvSpPr>
                  <p:cNvPr id="28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0313" y="1254616"/>
                    <a:ext cx="395783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0        </a:t>
                    </a:r>
                    <a:r>
                      <a:rPr lang="en-US" dirty="0" smtClean="0"/>
                      <a:t>h              t            </a:t>
                    </a:r>
                    <a:r>
                      <a:rPr lang="en-US" dirty="0" err="1" smtClean="0"/>
                      <a:t>b.l</a:t>
                    </a:r>
                    <a:r>
                      <a:rPr lang="en-US" dirty="0" smtClean="0"/>
                      <a:t>..</a:t>
                    </a:r>
                    <a:endParaRPr lang="en-US" dirty="0"/>
                  </a:p>
                </p:txBody>
              </p:sp>
            </p:grpSp>
            <p:sp>
              <p:nvSpPr>
                <p:cNvPr id="25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110313" y="2850351"/>
                  <a:ext cx="3033519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 </a:t>
                  </a:r>
                  <a:r>
                    <a:rPr lang="en-US" dirty="0" smtClean="0"/>
                    <a:t> </a:t>
                  </a:r>
                  <a:r>
                    <a:rPr lang="en-US" dirty="0"/>
                    <a:t>&lt;= v     </a:t>
                  </a:r>
                  <a:r>
                    <a:rPr lang="en-US" dirty="0" smtClean="0"/>
                    <a:t>    ?         &gt; </a:t>
                  </a:r>
                  <a:r>
                    <a:rPr lang="en-US" dirty="0"/>
                    <a:t>v                                </a:t>
                  </a:r>
                </a:p>
              </p:txBody>
            </p:sp>
          </p:grpSp>
          <p:cxnSp>
            <p:nvCxnSpPr>
              <p:cNvPr id="23" name="Straight Connector 22"/>
              <p:cNvCxnSpPr/>
              <p:nvPr/>
            </p:nvCxnSpPr>
            <p:spPr>
              <a:xfrm>
                <a:off x="2242661" y="277861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3029446" y="4531216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582060" y="3275705"/>
            <a:ext cx="335494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h= -1;  t= </a:t>
            </a:r>
            <a:r>
              <a:rPr lang="en-US" dirty="0" err="1" smtClean="0">
                <a:solidFill>
                  <a:srgbClr val="800000"/>
                </a:solidFill>
              </a:rPr>
              <a:t>b.length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 eaLnBrk="1" hangingPunct="1"/>
            <a:r>
              <a:rPr lang="en-US" b="1" dirty="0" smtClean="0">
                <a:solidFill>
                  <a:srgbClr val="800000"/>
                </a:solidFill>
              </a:rPr>
              <a:t>while</a:t>
            </a:r>
            <a:r>
              <a:rPr lang="en-US" dirty="0" smtClean="0">
                <a:solidFill>
                  <a:srgbClr val="800000"/>
                </a:solidFill>
              </a:rPr>
              <a:t> (h </a:t>
            </a:r>
            <a:r>
              <a:rPr lang="en-US" dirty="0">
                <a:solidFill>
                  <a:srgbClr val="800000"/>
                </a:solidFill>
              </a:rPr>
              <a:t>!= t-</a:t>
            </a:r>
            <a:r>
              <a:rPr lang="en-US" dirty="0" smtClean="0">
                <a:solidFill>
                  <a:srgbClr val="800000"/>
                </a:solidFill>
              </a:rPr>
              <a:t>1) </a:t>
            </a:r>
            <a:r>
              <a:rPr 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 e= (</a:t>
            </a:r>
            <a:r>
              <a:rPr lang="en-US" dirty="0" err="1">
                <a:solidFill>
                  <a:srgbClr val="800000"/>
                </a:solidFill>
              </a:rPr>
              <a:t>h+t</a:t>
            </a:r>
            <a:r>
              <a:rPr lang="en-US" dirty="0">
                <a:solidFill>
                  <a:srgbClr val="800000"/>
                </a:solidFill>
              </a:rPr>
              <a:t>)/2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//  h &lt; e &lt; t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if</a:t>
            </a:r>
            <a:r>
              <a:rPr lang="en-US" dirty="0">
                <a:solidFill>
                  <a:srgbClr val="800000"/>
                </a:solidFill>
              </a:rPr>
              <a:t> (b[e] &lt;= v)  h= e;</a:t>
            </a:r>
          </a:p>
          <a:p>
            <a:pPr eaLnBrk="1" hangingPunct="1"/>
            <a:r>
              <a:rPr lang="en-US" b="1" dirty="0" smtClean="0">
                <a:solidFill>
                  <a:srgbClr val="800000"/>
                </a:solidFill>
              </a:rPr>
              <a:t>     else</a:t>
            </a:r>
            <a:r>
              <a:rPr lang="en-US" dirty="0" smtClean="0">
                <a:solidFill>
                  <a:srgbClr val="800000"/>
                </a:solidFill>
              </a:rPr>
              <a:t>  t= e;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230990" y="1758188"/>
            <a:ext cx="4560440" cy="3825742"/>
            <a:chOff x="4230990" y="1758188"/>
            <a:chExt cx="4560440" cy="3825742"/>
          </a:xfrm>
        </p:grpSpPr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4452595" y="1758188"/>
              <a:ext cx="4338835" cy="931112"/>
              <a:chOff x="653113" y="4074016"/>
              <a:chExt cx="4338835" cy="931112"/>
            </a:xfrm>
          </p:grpSpPr>
          <p:grpSp>
            <p:nvGrpSpPr>
              <p:cNvPr id="31" name="Group 34"/>
              <p:cNvGrpSpPr>
                <a:grpSpLocks/>
              </p:cNvGrpSpPr>
              <p:nvPr/>
            </p:nvGrpSpPr>
            <p:grpSpPr bwMode="auto">
              <a:xfrm>
                <a:off x="653113" y="4074016"/>
                <a:ext cx="4338835" cy="914400"/>
                <a:chOff x="729313" y="2321416"/>
                <a:chExt cx="4338835" cy="914400"/>
              </a:xfrm>
            </p:grpSpPr>
            <p:grpSp>
              <p:nvGrpSpPr>
                <p:cNvPr id="33" name="Group 39"/>
                <p:cNvGrpSpPr>
                  <a:grpSpLocks/>
                </p:cNvGrpSpPr>
                <p:nvPr/>
              </p:nvGrpSpPr>
              <p:grpSpPr bwMode="auto">
                <a:xfrm>
                  <a:off x="729313" y="2321416"/>
                  <a:ext cx="4338835" cy="914400"/>
                  <a:chOff x="729313" y="2397616"/>
                  <a:chExt cx="4338835" cy="914400"/>
                </a:xfrm>
              </p:grpSpPr>
              <p:grpSp>
                <p:nvGrpSpPr>
                  <p:cNvPr id="35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29313" y="2397616"/>
                    <a:ext cx="4338835" cy="838200"/>
                    <a:chOff x="729313" y="1254616"/>
                    <a:chExt cx="4338835" cy="838200"/>
                  </a:xfrm>
                </p:grpSpPr>
                <p:sp>
                  <p:nvSpPr>
                    <p:cNvPr id="37" name="Text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9313" y="1631151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dirty="0"/>
                        <a:t>b</a:t>
                      </a:r>
                    </a:p>
                  </p:txBody>
                </p:sp>
                <p:sp>
                  <p:nvSpPr>
                    <p:cNvPr id="38" name="Text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0313" y="1254616"/>
                      <a:ext cx="395783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dirty="0"/>
                        <a:t>0        </a:t>
                      </a:r>
                      <a:r>
                        <a:rPr lang="en-US" dirty="0" smtClean="0"/>
                        <a:t>h          t                 </a:t>
                      </a:r>
                      <a:r>
                        <a:rPr lang="en-US" dirty="0" err="1" smtClean="0"/>
                        <a:t>b.l</a:t>
                      </a:r>
                      <a:r>
                        <a:rPr lang="en-US" dirty="0" smtClean="0"/>
                        <a:t>..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36" name="Text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0313" y="2850351"/>
                    <a:ext cx="3033519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 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&lt;= v     </a:t>
                    </a:r>
                    <a:r>
                      <a:rPr lang="en-US" dirty="0" smtClean="0"/>
                      <a:t>    ?         </a:t>
                    </a:r>
                    <a:r>
                      <a:rPr lang="en-US" dirty="0"/>
                      <a:t>&gt; v                                </a:t>
                    </a:r>
                  </a:p>
                </p:txBody>
              </p:sp>
            </p:grp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242661" y="277861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3029446" y="454792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>
              <a:off x="4230990" y="1781264"/>
              <a:ext cx="0" cy="380266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4993911" y="3275705"/>
            <a:ext cx="307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h=  -1;  t=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b.length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- 1;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04077" y="3675888"/>
            <a:ext cx="206168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hile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(h != t)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043" y="5919739"/>
            <a:ext cx="798638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make sure that progress is made, b[e] has to be in ? section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83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4756" y="643659"/>
            <a:ext cx="7536455" cy="914400"/>
            <a:chOff x="616945" y="1371600"/>
            <a:chExt cx="7536455" cy="914400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1628292" y="1752600"/>
              <a:ext cx="1529709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  </a:t>
              </a:r>
              <a:r>
                <a:rPr lang="en-US" dirty="0" smtClean="0"/>
                <a:t> </a:t>
              </a:r>
              <a:r>
                <a:rPr lang="en-US" dirty="0"/>
                <a:t>?                                </a:t>
              </a: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16945" y="1371600"/>
              <a:ext cx="7536455" cy="914400"/>
              <a:chOff x="616945" y="1371600"/>
              <a:chExt cx="7536455" cy="914400"/>
            </a:xfrm>
          </p:grpSpPr>
          <p:sp>
            <p:nvSpPr>
              <p:cNvPr id="7" name="Rectangle 3"/>
              <p:cNvSpPr>
                <a:spLocks/>
              </p:cNvSpPr>
              <p:nvPr/>
            </p:nvSpPr>
            <p:spPr bwMode="auto">
              <a:xfrm>
                <a:off x="616945" y="17526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sz="2800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sz="2800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8" name="TextBox 1"/>
              <p:cNvSpPr txBox="1">
                <a:spLocks noChangeArrowheads="1"/>
              </p:cNvSpPr>
              <p:nvPr/>
            </p:nvSpPr>
            <p:spPr bwMode="auto">
              <a:xfrm>
                <a:off x="1247292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9" name="TextBox 4"/>
              <p:cNvSpPr txBox="1">
                <a:spLocks noChangeArrowheads="1"/>
              </p:cNvSpPr>
              <p:nvPr/>
            </p:nvSpPr>
            <p:spPr bwMode="auto">
              <a:xfrm>
                <a:off x="1628292" y="1371600"/>
                <a:ext cx="652510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</a:t>
                </a:r>
                <a:r>
                  <a:rPr lang="en-US" dirty="0" err="1" smtClean="0"/>
                  <a:t>b.length</a:t>
                </a:r>
                <a:endParaRPr lang="en-US" dirty="0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230990" y="615626"/>
            <a:ext cx="4696517" cy="914400"/>
            <a:chOff x="533400" y="2438400"/>
            <a:chExt cx="4696517" cy="914400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533400" y="2438400"/>
              <a:ext cx="4696517" cy="914400"/>
              <a:chOff x="533400" y="2514600"/>
              <a:chExt cx="4696517" cy="914400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4696517" cy="914400"/>
                <a:chOff x="533400" y="1371600"/>
                <a:chExt cx="4696517" cy="914400"/>
              </a:xfrm>
            </p:grpSpPr>
            <p:sp>
              <p:nvSpPr>
                <p:cNvPr id="15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 sz="2800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post:</a:t>
                  </a:r>
                  <a:endParaRPr lang="en-US" sz="2800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1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1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340111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0       </a:t>
                  </a:r>
                  <a:r>
                    <a:rPr lang="en-US" dirty="0" smtClean="0"/>
                    <a:t> </a:t>
                  </a:r>
                  <a:r>
                    <a:rPr lang="en-US" dirty="0"/>
                    <a:t>h               </a:t>
                  </a:r>
                  <a:r>
                    <a:rPr lang="en-US" dirty="0" smtClean="0"/>
                    <a:t> </a:t>
                  </a:r>
                  <a:r>
                    <a:rPr lang="en-US" dirty="0" err="1"/>
                    <a:t>b.length</a:t>
                  </a:r>
                  <a:endParaRPr lang="en-US" dirty="0"/>
                </a:p>
              </p:txBody>
            </p:sp>
          </p:grpSp>
          <p:sp>
            <p:nvSpPr>
              <p:cNvPr id="14" name="TextBox 16"/>
              <p:cNvSpPr txBox="1">
                <a:spLocks noChangeArrowheads="1"/>
              </p:cNvSpPr>
              <p:nvPr/>
            </p:nvSpPr>
            <p:spPr bwMode="auto">
              <a:xfrm>
                <a:off x="1828801" y="2967335"/>
                <a:ext cx="218136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  </a:t>
                </a:r>
                <a:r>
                  <a:rPr lang="en-US" dirty="0"/>
                  <a:t>&lt;= v       </a:t>
                </a:r>
                <a:r>
                  <a:rPr lang="en-US" dirty="0" smtClean="0"/>
                  <a:t> </a:t>
                </a:r>
                <a:r>
                  <a:rPr lang="en-US" dirty="0"/>
                  <a:t>&gt; v                                </a:t>
                </a: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924423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357364" y="215251"/>
            <a:ext cx="2429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Binary search</a:t>
            </a:r>
            <a:endParaRPr lang="en-US" sz="3200" dirty="0">
              <a:solidFill>
                <a:srgbClr val="800000"/>
              </a:solidFill>
            </a:endParaRPr>
          </a:p>
        </p:txBody>
      </p:sp>
      <p:grpSp>
        <p:nvGrpSpPr>
          <p:cNvPr id="30" name="Group 7"/>
          <p:cNvGrpSpPr>
            <a:grpSpLocks/>
          </p:cNvGrpSpPr>
          <p:nvPr/>
        </p:nvGrpSpPr>
        <p:grpSpPr bwMode="auto">
          <a:xfrm>
            <a:off x="4452595" y="1574356"/>
            <a:ext cx="4338835" cy="931112"/>
            <a:chOff x="653113" y="4074016"/>
            <a:chExt cx="4338835" cy="931112"/>
          </a:xfrm>
        </p:grpSpPr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53113" y="4074016"/>
              <a:ext cx="4338835" cy="914400"/>
              <a:chOff x="729313" y="2321416"/>
              <a:chExt cx="4338835" cy="914400"/>
            </a:xfrm>
          </p:grpSpPr>
          <p:grpSp>
            <p:nvGrpSpPr>
              <p:cNvPr id="33" name="Group 39"/>
              <p:cNvGrpSpPr>
                <a:grpSpLocks/>
              </p:cNvGrpSpPr>
              <p:nvPr/>
            </p:nvGrpSpPr>
            <p:grpSpPr bwMode="auto">
              <a:xfrm>
                <a:off x="729313" y="2321416"/>
                <a:ext cx="4338835" cy="914400"/>
                <a:chOff x="729313" y="2397616"/>
                <a:chExt cx="4338835" cy="914400"/>
              </a:xfrm>
            </p:grpSpPr>
            <p:grpSp>
              <p:nvGrpSpPr>
                <p:cNvPr id="35" name="Group 41"/>
                <p:cNvGrpSpPr>
                  <a:grpSpLocks/>
                </p:cNvGrpSpPr>
                <p:nvPr/>
              </p:nvGrpSpPr>
              <p:grpSpPr bwMode="auto">
                <a:xfrm>
                  <a:off x="729313" y="2397616"/>
                  <a:ext cx="4338835" cy="838200"/>
                  <a:chOff x="729313" y="1254616"/>
                  <a:chExt cx="4338835" cy="838200"/>
                </a:xfrm>
              </p:grpSpPr>
              <p:sp>
                <p:nvSpPr>
                  <p:cNvPr id="37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9313" y="1631151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b</a:t>
                    </a:r>
                  </a:p>
                </p:txBody>
              </p:sp>
              <p:sp>
                <p:nvSpPr>
                  <p:cNvPr id="38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0313" y="1254616"/>
                    <a:ext cx="395783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0        </a:t>
                    </a:r>
                    <a:r>
                      <a:rPr lang="en-US" dirty="0" smtClean="0"/>
                      <a:t>h          t                 </a:t>
                    </a:r>
                    <a:r>
                      <a:rPr lang="en-US" dirty="0" err="1" smtClean="0"/>
                      <a:t>b.l</a:t>
                    </a:r>
                    <a:r>
                      <a:rPr lang="en-US" dirty="0" smtClean="0"/>
                      <a:t>..</a:t>
                    </a:r>
                    <a:endParaRPr lang="en-US" dirty="0"/>
                  </a:p>
                </p:txBody>
              </p:sp>
            </p:grpSp>
            <p:sp>
              <p:nvSpPr>
                <p:cNvPr id="36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110313" y="2850351"/>
                  <a:ext cx="3033519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 </a:t>
                  </a:r>
                  <a:r>
                    <a:rPr lang="en-US" dirty="0" smtClean="0"/>
                    <a:t> </a:t>
                  </a:r>
                  <a:r>
                    <a:rPr lang="en-US" dirty="0"/>
                    <a:t>&lt;= v     </a:t>
                  </a:r>
                  <a:r>
                    <a:rPr lang="en-US" dirty="0" smtClean="0"/>
                    <a:t>    ?         </a:t>
                  </a:r>
                  <a:r>
                    <a:rPr lang="en-US" dirty="0"/>
                    <a:t>&gt; v                                </a:t>
                  </a:r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2242661" y="277861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>
              <a:off x="3029446" y="4547928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378218" y="2941465"/>
            <a:ext cx="307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h=  -1;  t=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b.length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- 1;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88384" y="3341648"/>
            <a:ext cx="235713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hile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(h != t)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</a:t>
            </a:r>
            <a:r>
              <a:rPr lang="en-US" sz="2400" b="1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 e= (</a:t>
            </a:r>
            <a:r>
              <a:rPr lang="en-US" sz="2400" dirty="0" err="1" smtClean="0">
                <a:solidFill>
                  <a:srgbClr val="800000"/>
                </a:solidFill>
              </a:rPr>
              <a:t>h+t</a:t>
            </a:r>
            <a:r>
              <a:rPr lang="en-US" sz="2400" dirty="0" smtClean="0">
                <a:solidFill>
                  <a:srgbClr val="800000"/>
                </a:solidFill>
              </a:rPr>
              <a:t>)/2;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043" y="5987992"/>
            <a:ext cx="748594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this case,   e= (</a:t>
            </a:r>
            <a:r>
              <a:rPr lang="en-US" sz="2400" dirty="0" err="1" smtClean="0"/>
              <a:t>h+t</a:t>
            </a:r>
            <a:r>
              <a:rPr lang="en-US" sz="2400" dirty="0" smtClean="0"/>
              <a:t>)/2;   sets e to h!  </a:t>
            </a:r>
            <a:r>
              <a:rPr lang="en-US" sz="2400" dirty="0"/>
              <a:t>b</a:t>
            </a:r>
            <a:r>
              <a:rPr lang="en-US" sz="2400" dirty="0" smtClean="0"/>
              <a:t>[e] not in </a:t>
            </a:r>
            <a:r>
              <a:rPr lang="en-US" sz="2400" dirty="0"/>
              <a:t> </a:t>
            </a:r>
            <a:r>
              <a:rPr lang="en-US" sz="2400" dirty="0" smtClean="0"/>
              <a:t>? section</a:t>
            </a:r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227279" y="1926636"/>
            <a:ext cx="4338835" cy="1627508"/>
            <a:chOff x="227279" y="1926636"/>
            <a:chExt cx="4338835" cy="1627508"/>
          </a:xfrm>
        </p:grpSpPr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27279" y="2639744"/>
              <a:ext cx="4338835" cy="914400"/>
              <a:chOff x="653113" y="4074016"/>
              <a:chExt cx="4338835" cy="914400"/>
            </a:xfrm>
          </p:grpSpPr>
          <p:grpSp>
            <p:nvGrpSpPr>
              <p:cNvPr id="46" name="Group 34"/>
              <p:cNvGrpSpPr>
                <a:grpSpLocks/>
              </p:cNvGrpSpPr>
              <p:nvPr/>
            </p:nvGrpSpPr>
            <p:grpSpPr bwMode="auto">
              <a:xfrm>
                <a:off x="653113" y="4074016"/>
                <a:ext cx="4338835" cy="914400"/>
                <a:chOff x="729313" y="2321416"/>
                <a:chExt cx="4338835" cy="914400"/>
              </a:xfrm>
            </p:grpSpPr>
            <p:grpSp>
              <p:nvGrpSpPr>
                <p:cNvPr id="48" name="Group 39"/>
                <p:cNvGrpSpPr>
                  <a:grpSpLocks/>
                </p:cNvGrpSpPr>
                <p:nvPr/>
              </p:nvGrpSpPr>
              <p:grpSpPr bwMode="auto">
                <a:xfrm>
                  <a:off x="729313" y="2321416"/>
                  <a:ext cx="4338835" cy="914400"/>
                  <a:chOff x="729313" y="2397616"/>
                  <a:chExt cx="4338835" cy="914400"/>
                </a:xfrm>
              </p:grpSpPr>
              <p:grpSp>
                <p:nvGrpSpPr>
                  <p:cNvPr id="50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29313" y="2397616"/>
                    <a:ext cx="4338835" cy="838200"/>
                    <a:chOff x="729313" y="1254616"/>
                    <a:chExt cx="4338835" cy="838200"/>
                  </a:xfrm>
                </p:grpSpPr>
                <p:sp>
                  <p:nvSpPr>
                    <p:cNvPr id="52" name="Text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9313" y="1631151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dirty="0"/>
                        <a:t>b</a:t>
                      </a:r>
                    </a:p>
                  </p:txBody>
                </p:sp>
                <p:sp>
                  <p:nvSpPr>
                    <p:cNvPr id="53" name="Text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0313" y="1254616"/>
                      <a:ext cx="395783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dirty="0"/>
                        <a:t>0        </a:t>
                      </a:r>
                      <a:r>
                        <a:rPr lang="en-US" dirty="0" smtClean="0"/>
                        <a:t>h   t                 </a:t>
                      </a:r>
                      <a:r>
                        <a:rPr lang="en-US" dirty="0" err="1" smtClean="0"/>
                        <a:t>b.l</a:t>
                      </a:r>
                      <a:r>
                        <a:rPr lang="en-US" dirty="0" smtClean="0"/>
                        <a:t>..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51" name="Text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0313" y="2850351"/>
                    <a:ext cx="2533013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 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&lt;= v     </a:t>
                    </a:r>
                    <a:r>
                      <a:rPr lang="en-US" dirty="0" smtClean="0"/>
                      <a:t> ?      </a:t>
                    </a:r>
                    <a:r>
                      <a:rPr lang="en-US" dirty="0"/>
                      <a:t>&gt; v                                </a:t>
                    </a:r>
                  </a:p>
                </p:txBody>
              </p:sp>
            </p:grp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242661" y="277861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>
              <a:xfrm>
                <a:off x="2525184" y="4526751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Box 2"/>
            <p:cNvSpPr txBox="1"/>
            <p:nvPr/>
          </p:nvSpPr>
          <p:spPr>
            <a:xfrm>
              <a:off x="298580" y="1926636"/>
              <a:ext cx="35989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Case that ? has 1 element,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           t = h+1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22373" y="3760093"/>
            <a:ext cx="36010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(</a:t>
            </a:r>
            <a:r>
              <a:rPr lang="en-US" sz="2400" dirty="0" err="1" smtClean="0">
                <a:solidFill>
                  <a:srgbClr val="FF0000"/>
                </a:solidFill>
              </a:rPr>
              <a:t>h+t</a:t>
            </a:r>
            <a:r>
              <a:rPr lang="en-US" sz="2400" dirty="0" smtClean="0">
                <a:solidFill>
                  <a:srgbClr val="FF0000"/>
                </a:solidFill>
              </a:rPr>
              <a:t>)/2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=      &lt;t = h+1&gt;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(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h + 1) / 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=      &lt;</a:t>
            </a:r>
            <a:r>
              <a:rPr lang="en-US" sz="2400" dirty="0" err="1" smtClean="0">
                <a:solidFill>
                  <a:srgbClr val="FF0000"/>
                </a:solidFill>
              </a:rPr>
              <a:t>arith</a:t>
            </a:r>
            <a:r>
              <a:rPr lang="en-US" sz="2400" dirty="0" smtClean="0">
                <a:solidFill>
                  <a:srgbClr val="FF0000"/>
                </a:solidFill>
              </a:rPr>
              <a:t>: / is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division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h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0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4756" y="643659"/>
            <a:ext cx="7536455" cy="914400"/>
            <a:chOff x="616945" y="1371600"/>
            <a:chExt cx="7536455" cy="914400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1628292" y="1752600"/>
              <a:ext cx="1529709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  </a:t>
              </a:r>
              <a:r>
                <a:rPr lang="en-US" dirty="0" smtClean="0"/>
                <a:t> </a:t>
              </a:r>
              <a:r>
                <a:rPr lang="en-US" dirty="0"/>
                <a:t>?                                </a:t>
              </a: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16945" y="1371600"/>
              <a:ext cx="7536455" cy="914400"/>
              <a:chOff x="616945" y="1371600"/>
              <a:chExt cx="7536455" cy="914400"/>
            </a:xfrm>
          </p:grpSpPr>
          <p:sp>
            <p:nvSpPr>
              <p:cNvPr id="7" name="Rectangle 3"/>
              <p:cNvSpPr>
                <a:spLocks/>
              </p:cNvSpPr>
              <p:nvPr/>
            </p:nvSpPr>
            <p:spPr bwMode="auto">
              <a:xfrm>
                <a:off x="616945" y="17526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sz="2800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sz="2800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8" name="TextBox 1"/>
              <p:cNvSpPr txBox="1">
                <a:spLocks noChangeArrowheads="1"/>
              </p:cNvSpPr>
              <p:nvPr/>
            </p:nvSpPr>
            <p:spPr bwMode="auto">
              <a:xfrm>
                <a:off x="1247292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9" name="TextBox 4"/>
              <p:cNvSpPr txBox="1">
                <a:spLocks noChangeArrowheads="1"/>
              </p:cNvSpPr>
              <p:nvPr/>
            </p:nvSpPr>
            <p:spPr bwMode="auto">
              <a:xfrm>
                <a:off x="1628292" y="1371600"/>
                <a:ext cx="652510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</a:t>
                </a:r>
                <a:r>
                  <a:rPr lang="en-US" dirty="0" err="1" smtClean="0"/>
                  <a:t>b.length</a:t>
                </a:r>
                <a:endParaRPr lang="en-US" dirty="0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230990" y="615626"/>
            <a:ext cx="4696517" cy="914400"/>
            <a:chOff x="533400" y="2438400"/>
            <a:chExt cx="4696517" cy="914400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533400" y="2438400"/>
              <a:ext cx="4696517" cy="914400"/>
              <a:chOff x="533400" y="2514600"/>
              <a:chExt cx="4696517" cy="914400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4696517" cy="914400"/>
                <a:chOff x="533400" y="1371600"/>
                <a:chExt cx="4696517" cy="914400"/>
              </a:xfrm>
            </p:grpSpPr>
            <p:sp>
              <p:nvSpPr>
                <p:cNvPr id="15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 sz="2800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post:</a:t>
                  </a:r>
                  <a:endParaRPr lang="en-US" sz="2800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1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1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340111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0       </a:t>
                  </a:r>
                  <a:r>
                    <a:rPr lang="en-US" dirty="0" smtClean="0"/>
                    <a:t> </a:t>
                  </a:r>
                  <a:r>
                    <a:rPr lang="en-US" dirty="0"/>
                    <a:t>h               </a:t>
                  </a:r>
                  <a:r>
                    <a:rPr lang="en-US" dirty="0" smtClean="0"/>
                    <a:t> </a:t>
                  </a:r>
                  <a:r>
                    <a:rPr lang="en-US" dirty="0" err="1"/>
                    <a:t>b.length</a:t>
                  </a:r>
                  <a:endParaRPr lang="en-US" dirty="0"/>
                </a:p>
              </p:txBody>
            </p:sp>
          </p:grpSp>
          <p:sp>
            <p:nvSpPr>
              <p:cNvPr id="14" name="TextBox 16"/>
              <p:cNvSpPr txBox="1">
                <a:spLocks noChangeArrowheads="1"/>
              </p:cNvSpPr>
              <p:nvPr/>
            </p:nvSpPr>
            <p:spPr bwMode="auto">
              <a:xfrm>
                <a:off x="1828801" y="2967335"/>
                <a:ext cx="218136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  </a:t>
                </a:r>
                <a:r>
                  <a:rPr lang="en-US" dirty="0"/>
                  <a:t>&lt;= v       </a:t>
                </a:r>
                <a:r>
                  <a:rPr lang="en-US" dirty="0" smtClean="0"/>
                  <a:t> </a:t>
                </a:r>
                <a:r>
                  <a:rPr lang="en-US" dirty="0"/>
                  <a:t>&gt; v                                </a:t>
                </a: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924423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357364" y="215251"/>
            <a:ext cx="2429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Binary search</a:t>
            </a:r>
            <a:endParaRPr lang="en-US" sz="3200" dirty="0">
              <a:solidFill>
                <a:srgbClr val="800000"/>
              </a:solidFill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228043" y="1781264"/>
            <a:ext cx="4338835" cy="914400"/>
            <a:chOff x="653113" y="4074016"/>
            <a:chExt cx="4338835" cy="914400"/>
          </a:xfrm>
        </p:grpSpPr>
        <p:grpSp>
          <p:nvGrpSpPr>
            <p:cNvPr id="20" name="Group 34"/>
            <p:cNvGrpSpPr>
              <a:grpSpLocks/>
            </p:cNvGrpSpPr>
            <p:nvPr/>
          </p:nvGrpSpPr>
          <p:grpSpPr bwMode="auto">
            <a:xfrm>
              <a:off x="653113" y="4074016"/>
              <a:ext cx="4338835" cy="914400"/>
              <a:chOff x="729313" y="2321416"/>
              <a:chExt cx="4338835" cy="914400"/>
            </a:xfrm>
          </p:grpSpPr>
          <p:grpSp>
            <p:nvGrpSpPr>
              <p:cNvPr id="22" name="Group 39"/>
              <p:cNvGrpSpPr>
                <a:grpSpLocks/>
              </p:cNvGrpSpPr>
              <p:nvPr/>
            </p:nvGrpSpPr>
            <p:grpSpPr bwMode="auto">
              <a:xfrm>
                <a:off x="729313" y="2321416"/>
                <a:ext cx="4338835" cy="914400"/>
                <a:chOff x="729313" y="2397616"/>
                <a:chExt cx="4338835" cy="914400"/>
              </a:xfrm>
            </p:grpSpPr>
            <p:grpSp>
              <p:nvGrpSpPr>
                <p:cNvPr id="24" name="Group 41"/>
                <p:cNvGrpSpPr>
                  <a:grpSpLocks/>
                </p:cNvGrpSpPr>
                <p:nvPr/>
              </p:nvGrpSpPr>
              <p:grpSpPr bwMode="auto">
                <a:xfrm>
                  <a:off x="729313" y="2397616"/>
                  <a:ext cx="4338835" cy="838200"/>
                  <a:chOff x="729313" y="1254616"/>
                  <a:chExt cx="4338835" cy="838200"/>
                </a:xfrm>
              </p:grpSpPr>
              <p:sp>
                <p:nvSpPr>
                  <p:cNvPr id="27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9313" y="1631151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b</a:t>
                    </a:r>
                  </a:p>
                </p:txBody>
              </p:sp>
              <p:sp>
                <p:nvSpPr>
                  <p:cNvPr id="28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0313" y="1254616"/>
                    <a:ext cx="395783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0        </a:t>
                    </a:r>
                    <a:r>
                      <a:rPr lang="en-US" dirty="0" smtClean="0"/>
                      <a:t>h              t            </a:t>
                    </a:r>
                    <a:r>
                      <a:rPr lang="en-US" dirty="0" err="1" smtClean="0"/>
                      <a:t>b.l</a:t>
                    </a:r>
                    <a:r>
                      <a:rPr lang="en-US" dirty="0" smtClean="0"/>
                      <a:t>..</a:t>
                    </a:r>
                    <a:endParaRPr lang="en-US" dirty="0"/>
                  </a:p>
                </p:txBody>
              </p:sp>
            </p:grpSp>
            <p:sp>
              <p:nvSpPr>
                <p:cNvPr id="25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110313" y="2850351"/>
                  <a:ext cx="3033519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 </a:t>
                  </a:r>
                  <a:r>
                    <a:rPr lang="en-US" dirty="0" smtClean="0"/>
                    <a:t> </a:t>
                  </a:r>
                  <a:r>
                    <a:rPr lang="en-US" dirty="0"/>
                    <a:t>&lt;= v     </a:t>
                  </a:r>
                  <a:r>
                    <a:rPr lang="en-US" dirty="0" smtClean="0"/>
                    <a:t>    ?         &gt; </a:t>
                  </a:r>
                  <a:r>
                    <a:rPr lang="en-US" dirty="0"/>
                    <a:t>v                                </a:t>
                  </a:r>
                </a:p>
              </p:txBody>
            </p:sp>
          </p:grpSp>
          <p:cxnSp>
            <p:nvCxnSpPr>
              <p:cNvPr id="23" name="Straight Connector 22"/>
              <p:cNvCxnSpPr/>
              <p:nvPr/>
            </p:nvCxnSpPr>
            <p:spPr>
              <a:xfrm>
                <a:off x="2242661" y="277861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3029446" y="4531216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582060" y="3275705"/>
            <a:ext cx="335494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h= -1;  t= </a:t>
            </a:r>
            <a:r>
              <a:rPr lang="en-US" dirty="0" err="1" smtClean="0">
                <a:solidFill>
                  <a:srgbClr val="800000"/>
                </a:solidFill>
              </a:rPr>
              <a:t>b.length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 eaLnBrk="1" hangingPunct="1"/>
            <a:r>
              <a:rPr lang="en-US" b="1" dirty="0" smtClean="0">
                <a:solidFill>
                  <a:srgbClr val="800000"/>
                </a:solidFill>
              </a:rPr>
              <a:t>while</a:t>
            </a:r>
            <a:r>
              <a:rPr lang="en-US" dirty="0" smtClean="0">
                <a:solidFill>
                  <a:srgbClr val="800000"/>
                </a:solidFill>
              </a:rPr>
              <a:t> (h </a:t>
            </a:r>
            <a:r>
              <a:rPr lang="en-US" dirty="0">
                <a:solidFill>
                  <a:srgbClr val="800000"/>
                </a:solidFill>
              </a:rPr>
              <a:t>!= t-</a:t>
            </a:r>
            <a:r>
              <a:rPr lang="en-US" dirty="0" smtClean="0">
                <a:solidFill>
                  <a:srgbClr val="800000"/>
                </a:solidFill>
              </a:rPr>
              <a:t>1) </a:t>
            </a:r>
            <a:r>
              <a:rPr 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 e= (</a:t>
            </a:r>
            <a:r>
              <a:rPr lang="en-US" dirty="0" err="1">
                <a:solidFill>
                  <a:srgbClr val="800000"/>
                </a:solidFill>
              </a:rPr>
              <a:t>h+t</a:t>
            </a:r>
            <a:r>
              <a:rPr lang="en-US" dirty="0">
                <a:solidFill>
                  <a:srgbClr val="800000"/>
                </a:solidFill>
              </a:rPr>
              <a:t>)/2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//  h &lt; e &lt; t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if</a:t>
            </a:r>
            <a:r>
              <a:rPr lang="en-US" dirty="0">
                <a:solidFill>
                  <a:srgbClr val="800000"/>
                </a:solidFill>
              </a:rPr>
              <a:t> (b[e] &lt;= v)  h= e;</a:t>
            </a:r>
          </a:p>
          <a:p>
            <a:pPr eaLnBrk="1" hangingPunct="1"/>
            <a:r>
              <a:rPr lang="en-US" b="1" dirty="0" smtClean="0">
                <a:solidFill>
                  <a:srgbClr val="800000"/>
                </a:solidFill>
              </a:rPr>
              <a:t>     else</a:t>
            </a:r>
            <a:r>
              <a:rPr lang="en-US" dirty="0" smtClean="0">
                <a:solidFill>
                  <a:srgbClr val="800000"/>
                </a:solidFill>
              </a:rPr>
              <a:t>  t= e;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230990" y="1758188"/>
            <a:ext cx="4560440" cy="3825742"/>
            <a:chOff x="4230990" y="1758188"/>
            <a:chExt cx="4560440" cy="3825742"/>
          </a:xfrm>
        </p:grpSpPr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4452595" y="1758188"/>
              <a:ext cx="4338835" cy="931112"/>
              <a:chOff x="653113" y="4074016"/>
              <a:chExt cx="4338835" cy="931112"/>
            </a:xfrm>
          </p:grpSpPr>
          <p:grpSp>
            <p:nvGrpSpPr>
              <p:cNvPr id="31" name="Group 34"/>
              <p:cNvGrpSpPr>
                <a:grpSpLocks/>
              </p:cNvGrpSpPr>
              <p:nvPr/>
            </p:nvGrpSpPr>
            <p:grpSpPr bwMode="auto">
              <a:xfrm>
                <a:off x="653113" y="4074016"/>
                <a:ext cx="4338835" cy="914400"/>
                <a:chOff x="729313" y="2321416"/>
                <a:chExt cx="4338835" cy="914400"/>
              </a:xfrm>
            </p:grpSpPr>
            <p:grpSp>
              <p:nvGrpSpPr>
                <p:cNvPr id="33" name="Group 39"/>
                <p:cNvGrpSpPr>
                  <a:grpSpLocks/>
                </p:cNvGrpSpPr>
                <p:nvPr/>
              </p:nvGrpSpPr>
              <p:grpSpPr bwMode="auto">
                <a:xfrm>
                  <a:off x="729313" y="2321416"/>
                  <a:ext cx="4338835" cy="914400"/>
                  <a:chOff x="729313" y="2397616"/>
                  <a:chExt cx="4338835" cy="914400"/>
                </a:xfrm>
              </p:grpSpPr>
              <p:grpSp>
                <p:nvGrpSpPr>
                  <p:cNvPr id="35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29313" y="2397616"/>
                    <a:ext cx="4338835" cy="838200"/>
                    <a:chOff x="729313" y="1254616"/>
                    <a:chExt cx="4338835" cy="838200"/>
                  </a:xfrm>
                </p:grpSpPr>
                <p:sp>
                  <p:nvSpPr>
                    <p:cNvPr id="37" name="Text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9313" y="1631151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dirty="0"/>
                        <a:t>b</a:t>
                      </a:r>
                    </a:p>
                  </p:txBody>
                </p:sp>
                <p:sp>
                  <p:nvSpPr>
                    <p:cNvPr id="38" name="Text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0313" y="1254616"/>
                      <a:ext cx="395783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dirty="0"/>
                        <a:t>0        </a:t>
                      </a:r>
                      <a:r>
                        <a:rPr lang="en-US" dirty="0" smtClean="0"/>
                        <a:t>h          t                 </a:t>
                      </a:r>
                      <a:r>
                        <a:rPr lang="en-US" dirty="0" err="1" smtClean="0"/>
                        <a:t>b.l</a:t>
                      </a:r>
                      <a:r>
                        <a:rPr lang="en-US" dirty="0" smtClean="0"/>
                        <a:t>..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36" name="Text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0313" y="2850351"/>
                    <a:ext cx="3033519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 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&lt;= v     </a:t>
                    </a:r>
                    <a:r>
                      <a:rPr lang="en-US" dirty="0" smtClean="0"/>
                      <a:t>    ?         </a:t>
                    </a:r>
                    <a:r>
                      <a:rPr lang="en-US" dirty="0"/>
                      <a:t>&gt; v                                </a:t>
                    </a:r>
                  </a:p>
                </p:txBody>
              </p:sp>
            </p:grp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242661" y="277861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3029446" y="454792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>
              <a:off x="4230990" y="1781264"/>
              <a:ext cx="0" cy="380266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4993911" y="3275705"/>
            <a:ext cx="307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h=  -1;  t=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b.length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- 1;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04077" y="3675888"/>
            <a:ext cx="206168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hile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(h != t)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40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11872" y="5973925"/>
            <a:ext cx="511705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b[e] &gt; v, change t to point before b[e]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5512667" y="3946214"/>
            <a:ext cx="23185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 e= (h+t+1)/2;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// h &lt; e &lt;= 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09" y="4758208"/>
            <a:ext cx="2383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f</a:t>
            </a:r>
            <a:r>
              <a:rPr lang="en-US" sz="2400" dirty="0" smtClean="0"/>
              <a:t> (b[e] &lt;= v) h= e;</a:t>
            </a:r>
          </a:p>
          <a:p>
            <a:r>
              <a:rPr lang="en-US" sz="2400" b="1" dirty="0" smtClean="0"/>
              <a:t>else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263924" y="5094116"/>
            <a:ext cx="996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= e-1;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270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" grpId="0"/>
      <p:bldP spid="3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495</Words>
  <Application>Microsoft Macintosh PowerPoint</Application>
  <PresentationFormat>On-screen Show (4:3)</PresentationFormat>
  <Paragraphs>95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Gries</dc:creator>
  <cp:lastModifiedBy>David Gries</cp:lastModifiedBy>
  <cp:revision>10</cp:revision>
  <dcterms:created xsi:type="dcterms:W3CDTF">2015-09-29T12:47:57Z</dcterms:created>
  <dcterms:modified xsi:type="dcterms:W3CDTF">2015-09-29T13:36:49Z</dcterms:modified>
</cp:coreProperties>
</file>