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2"/>
  </p:notesMasterIdLst>
  <p:handoutMasterIdLst>
    <p:handoutMasterId r:id="rId53"/>
  </p:handoutMasterIdLst>
  <p:sldIdLst>
    <p:sldId id="257" r:id="rId2"/>
    <p:sldId id="308" r:id="rId3"/>
    <p:sldId id="289" r:id="rId4"/>
    <p:sldId id="258" r:id="rId5"/>
    <p:sldId id="303" r:id="rId6"/>
    <p:sldId id="304" r:id="rId7"/>
    <p:sldId id="305" r:id="rId8"/>
    <p:sldId id="259" r:id="rId9"/>
    <p:sldId id="261" r:id="rId10"/>
    <p:sldId id="262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30" r:id="rId23"/>
    <p:sldId id="324" r:id="rId24"/>
    <p:sldId id="325" r:id="rId25"/>
    <p:sldId id="326" r:id="rId26"/>
    <p:sldId id="327" r:id="rId27"/>
    <p:sldId id="328" r:id="rId28"/>
    <p:sldId id="329" r:id="rId29"/>
    <p:sldId id="310" r:id="rId30"/>
    <p:sldId id="309" r:id="rId31"/>
    <p:sldId id="263" r:id="rId32"/>
    <p:sldId id="264" r:id="rId33"/>
    <p:sldId id="270" r:id="rId34"/>
    <p:sldId id="271" r:id="rId35"/>
    <p:sldId id="272" r:id="rId36"/>
    <p:sldId id="307" r:id="rId37"/>
    <p:sldId id="273" r:id="rId38"/>
    <p:sldId id="274" r:id="rId39"/>
    <p:sldId id="275" r:id="rId40"/>
    <p:sldId id="276" r:id="rId41"/>
    <p:sldId id="277" r:id="rId42"/>
    <p:sldId id="279" r:id="rId43"/>
    <p:sldId id="331" r:id="rId44"/>
    <p:sldId id="284" r:id="rId45"/>
    <p:sldId id="290" r:id="rId46"/>
    <p:sldId id="285" r:id="rId47"/>
    <p:sldId id="306" r:id="rId48"/>
    <p:sldId id="292" r:id="rId49"/>
    <p:sldId id="287" r:id="rId50"/>
    <p:sldId id="293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CC"/>
    <a:srgbClr val="FF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760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8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B4318BD-C299-44E9-88D1-C6CC9E233D26}" type="datetimeFigureOut">
              <a:rPr lang="fr-FR" smtClean="0"/>
              <a:pPr/>
              <a:t>2/12/14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05F905-2C5C-4864-A355-6EC3CB3AE8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03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F579695-C23E-4FFE-ABC5-539166CA7C48}" type="datetimeFigureOut">
              <a:rPr lang="fr-FR" smtClean="0"/>
              <a:pPr/>
              <a:t>2/12/14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F3DDF71-1BD4-4DB5-A775-C070775D01DC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662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2/12/14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0CB95-2B6A-467F-B333-49971DD91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95EA-417B-4F7C-962F-9E328EFCE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15FE25-7B5C-405C-9E44-2D9F3E686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486EEE-CEC5-4AEA-9FA0-08BD86ED8D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0990A-AB83-4A88-A706-0F19240CB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75A245-EE69-4B3A-AFB3-0E3CED171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9BB117-30C8-4C4C-A786-F07586D08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7D23AC-FF0A-4996-AE1A-D46A57801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0C3DA-37AA-4A8A-84A9-259E84A1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D195D-8CA4-4EB9-95E6-C475B94F1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0FE9C2-751A-4D4B-83D5-7DEE1D71A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2/12/14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02889-2932-4A11-AA74-26138C8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304800" y="228600"/>
            <a:ext cx="4711700" cy="5981700"/>
            <a:chOff x="0" y="0"/>
            <a:chExt cx="2968" cy="3768"/>
          </a:xfrm>
        </p:grpSpPr>
        <p:sp>
          <p:nvSpPr>
            <p:cNvPr id="3074" name="Rectangle 2"/>
            <p:cNvSpPr>
              <a:spLocks/>
            </p:cNvSpPr>
            <p:nvPr/>
          </p:nvSpPr>
          <p:spPr bwMode="auto">
            <a:xfrm>
              <a:off x="0" y="0"/>
              <a:ext cx="2968" cy="3768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0000" t="218" r="6874" b="438"/>
            <a:stretch>
              <a:fillRect/>
            </a:stretch>
          </p:blipFill>
          <p:spPr bwMode="auto">
            <a:xfrm>
              <a:off x="80" y="72"/>
              <a:ext cx="2808" cy="3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pPr algn="r"/>
            <a:r>
              <a:rPr lang="en-US" sz="3600" dirty="0"/>
              <a:t>Recursion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 anchor="ctr">
            <a:normAutofit fontScale="92500" lnSpcReduction="10000"/>
          </a:bodyPr>
          <a:lstStyle/>
          <a:p>
            <a:pPr marL="39688" indent="0" algn="ctr">
              <a:spcBef>
                <a:spcPct val="0"/>
              </a:spcBef>
              <a:buFont typeface="Wingdings" charset="2"/>
              <a:buNone/>
            </a:pPr>
            <a:r>
              <a:rPr lang="en-US" sz="2000" dirty="0"/>
              <a:t>Lecture 6</a:t>
            </a:r>
          </a:p>
          <a:p>
            <a:pPr marL="39688" indent="0" algn="ctr">
              <a:spcBef>
                <a:spcPts val="500"/>
              </a:spcBef>
              <a:buFont typeface="Wingdings" charset="2"/>
              <a:buNone/>
            </a:pPr>
            <a:r>
              <a:rPr lang="en-US" sz="2000" dirty="0"/>
              <a:t>CS2110 – </a:t>
            </a:r>
            <a:r>
              <a:rPr lang="en-US" sz="2000" dirty="0" smtClean="0"/>
              <a:t>Fall 2013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89000"/>
          </a:xfrm>
          <a:ln/>
        </p:spPr>
        <p:txBody>
          <a:bodyPr rIns="132080">
            <a:noAutofit/>
          </a:bodyPr>
          <a:lstStyle/>
          <a:p>
            <a:r>
              <a:rPr lang="en-US" sz="3600" dirty="0" smtClean="0"/>
              <a:t>General Approach to Writing Recursive Functions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10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287463"/>
            <a:ext cx="7848600" cy="4808537"/>
          </a:xfrm>
          <a:ln/>
        </p:spPr>
        <p:txBody>
          <a:bodyPr rIns="132080">
            <a:normAutofit fontScale="92500" lnSpcReduction="20000"/>
          </a:bodyPr>
          <a:lstStyle/>
          <a:p>
            <a:pPr marL="496888" indent="-457200"/>
            <a:endParaRPr lang="en-US" dirty="0" smtClean="0"/>
          </a:p>
          <a:p>
            <a:pPr marL="496888" indent="-457200">
              <a:buSzPct val="99000"/>
              <a:buFont typeface="Wingdings" charset="2"/>
              <a:buAutoNum type="arabicPeriod"/>
            </a:pPr>
            <a:r>
              <a:rPr lang="en-US" dirty="0"/>
              <a:t>Find </a:t>
            </a:r>
            <a:r>
              <a:rPr lang="en-US" i="1" dirty="0">
                <a:solidFill>
                  <a:srgbClr val="009900"/>
                </a:solidFill>
              </a:rPr>
              <a:t>base case(s) </a:t>
            </a:r>
            <a:r>
              <a:rPr lang="en-US" dirty="0"/>
              <a:t>– small values of n for which you can just write down the solution (e.g. 0! = 1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/>
            </a:pPr>
            <a:r>
              <a:rPr lang="en-US" dirty="0" smtClean="0"/>
              <a:t>Try </a:t>
            </a:r>
            <a:r>
              <a:rPr lang="en-US" dirty="0"/>
              <a:t>to find a parameter, say n, such that the solution for n can be obtained by combining solutions to the </a:t>
            </a:r>
            <a:r>
              <a:rPr lang="en-US" i="1" dirty="0">
                <a:solidFill>
                  <a:srgbClr val="009900"/>
                </a:solidFill>
              </a:rPr>
              <a:t>same problem using smaller values of n</a:t>
            </a:r>
            <a:r>
              <a:rPr lang="en-US" i="1" dirty="0"/>
              <a:t> </a:t>
            </a: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dirty="0"/>
              <a:t>(n-1</a:t>
            </a:r>
            <a:r>
              <a:rPr lang="en-US" dirty="0" smtClean="0"/>
              <a:t>) in our factorial example)</a:t>
            </a: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2"/>
            </a:pP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3"/>
            </a:pPr>
            <a:r>
              <a:rPr lang="en-US" dirty="0"/>
              <a:t>Verify that, for any valid value of n, applying the reduction of step 1 repeatedly will ultimately hit one of the base cases 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368" name="Group 1056"/>
          <p:cNvGrpSpPr>
            <a:grpSpLocks/>
          </p:cNvGrpSpPr>
          <p:nvPr/>
        </p:nvGrpSpPr>
        <p:grpSpPr bwMode="auto">
          <a:xfrm>
            <a:off x="2362200" y="2590800"/>
            <a:ext cx="4343400" cy="1600200"/>
            <a:chOff x="1152" y="2736"/>
            <a:chExt cx="2736" cy="1008"/>
          </a:xfrm>
        </p:grpSpPr>
        <p:sp>
          <p:nvSpPr>
            <p:cNvPr id="398354" name="AutoShape 1042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55" name="AutoShape 1043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56" name="AutoShape 1044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64" name="Rectangle 1052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8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 dirty="0" smtClean="0"/>
              <a:t>Example: Tower of Hanoi</a:t>
            </a:r>
            <a:endParaRPr lang="en-US" dirty="0"/>
          </a:p>
        </p:txBody>
      </p:sp>
      <p:sp>
        <p:nvSpPr>
          <p:cNvPr id="398340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Legend has it that there were three diamond needles set into the floor of the temple of Brahma in Hanoi.</a:t>
            </a:r>
          </a:p>
        </p:txBody>
      </p:sp>
      <p:sp>
        <p:nvSpPr>
          <p:cNvPr id="398358" name="Rectangle 1046"/>
          <p:cNvSpPr>
            <a:spLocks noChangeArrowheads="1"/>
          </p:cNvSpPr>
          <p:nvPr/>
        </p:nvSpPr>
        <p:spPr bwMode="auto">
          <a:xfrm>
            <a:off x="457200" y="46482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Stacked upon the leftmost needle were 64 golden disks, each a different size, stacked in concentric order:</a:t>
            </a:r>
          </a:p>
        </p:txBody>
      </p:sp>
      <p:grpSp>
        <p:nvGrpSpPr>
          <p:cNvPr id="398376" name="Group 1064"/>
          <p:cNvGrpSpPr>
            <a:grpSpLocks/>
          </p:cNvGrpSpPr>
          <p:nvPr/>
        </p:nvGrpSpPr>
        <p:grpSpPr bwMode="auto">
          <a:xfrm>
            <a:off x="2209800" y="2819400"/>
            <a:ext cx="1371600" cy="1219200"/>
            <a:chOff x="1056" y="2784"/>
            <a:chExt cx="864" cy="768"/>
          </a:xfrm>
        </p:grpSpPr>
        <p:sp>
          <p:nvSpPr>
            <p:cNvPr id="398367" name="AutoShape 1055"/>
            <p:cNvSpPr>
              <a:spLocks noChangeArrowheads="1"/>
            </p:cNvSpPr>
            <p:nvPr/>
          </p:nvSpPr>
          <p:spPr bwMode="auto">
            <a:xfrm>
              <a:off x="1056" y="3456"/>
              <a:ext cx="864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69" name="AutoShape 1057"/>
            <p:cNvSpPr>
              <a:spLocks noChangeArrowheads="1"/>
            </p:cNvSpPr>
            <p:nvPr/>
          </p:nvSpPr>
          <p:spPr bwMode="auto">
            <a:xfrm>
              <a:off x="1104" y="3360"/>
              <a:ext cx="768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70" name="AutoShape 1058"/>
            <p:cNvSpPr>
              <a:spLocks noChangeArrowheads="1"/>
            </p:cNvSpPr>
            <p:nvPr/>
          </p:nvSpPr>
          <p:spPr bwMode="auto">
            <a:xfrm>
              <a:off x="1152" y="3264"/>
              <a:ext cx="672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71" name="AutoShape 1059"/>
            <p:cNvSpPr>
              <a:spLocks noChangeArrowheads="1"/>
            </p:cNvSpPr>
            <p:nvPr/>
          </p:nvSpPr>
          <p:spPr bwMode="auto">
            <a:xfrm>
              <a:off x="1200" y="3168"/>
              <a:ext cx="576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72" name="AutoShape 1060"/>
            <p:cNvSpPr>
              <a:spLocks noChangeArrowheads="1"/>
            </p:cNvSpPr>
            <p:nvPr/>
          </p:nvSpPr>
          <p:spPr bwMode="auto">
            <a:xfrm>
              <a:off x="1248" y="3072"/>
              <a:ext cx="480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73" name="AutoShape 1061"/>
            <p:cNvSpPr>
              <a:spLocks noChangeArrowheads="1"/>
            </p:cNvSpPr>
            <p:nvPr/>
          </p:nvSpPr>
          <p:spPr bwMode="auto">
            <a:xfrm>
              <a:off x="1296" y="2976"/>
              <a:ext cx="384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74" name="AutoShape 1062"/>
            <p:cNvSpPr>
              <a:spLocks noChangeArrowheads="1"/>
            </p:cNvSpPr>
            <p:nvPr/>
          </p:nvSpPr>
          <p:spPr bwMode="auto">
            <a:xfrm>
              <a:off x="1344" y="2880"/>
              <a:ext cx="288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375" name="AutoShape 1063"/>
            <p:cNvSpPr>
              <a:spLocks noChangeArrowheads="1"/>
            </p:cNvSpPr>
            <p:nvPr/>
          </p:nvSpPr>
          <p:spPr bwMode="auto">
            <a:xfrm>
              <a:off x="1392" y="2784"/>
              <a:ext cx="192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32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0" grpId="0" build="p" autoUpdateAnimBg="0"/>
      <p:bldP spid="3983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5986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25987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8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89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0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5991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 dirty="0"/>
              <a:t>A </a:t>
            </a:r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425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The priests were to transfer the disks from the first needle to the second needle, using the third as necessary.</a:t>
            </a:r>
          </a:p>
        </p:txBody>
      </p:sp>
      <p:sp>
        <p:nvSpPr>
          <p:cNvPr id="425993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But they could </a:t>
            </a:r>
            <a:r>
              <a:rPr lang="en-US" sz="2600" i="1">
                <a:effectLst>
                  <a:outerShdw blurRad="38100" dist="38100" dir="2700000" algn="tl">
                    <a:srgbClr val="FFFFFF"/>
                  </a:outerShdw>
                </a:effectLst>
              </a:rPr>
              <a:t>only move</a:t>
            </a: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600" i="1">
                <a:effectLst>
                  <a:outerShdw blurRad="38100" dist="38100" dir="2700000" algn="tl">
                    <a:srgbClr val="FFFFFF"/>
                  </a:outerShdw>
                </a:effectLst>
              </a:rPr>
              <a:t>one disk at a time</a:t>
            </a: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, and could </a:t>
            </a:r>
            <a:r>
              <a:rPr lang="en-US" sz="2600" i="1">
                <a:effectLst>
                  <a:outerShdw blurRad="38100" dist="38100" dir="2700000" algn="tl">
                    <a:srgbClr val="FFFFFF"/>
                  </a:outerShdw>
                </a:effectLst>
              </a:rPr>
              <a:t>never put a larger disk on top of a smaller one</a:t>
            </a: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When they completed this task, </a:t>
            </a:r>
            <a:r>
              <a:rPr lang="en-US" sz="26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the world would end</a:t>
            </a: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!</a:t>
            </a:r>
          </a:p>
        </p:txBody>
      </p:sp>
      <p:grpSp>
        <p:nvGrpSpPr>
          <p:cNvPr id="425994" name="Group 10"/>
          <p:cNvGrpSpPr>
            <a:grpSpLocks/>
          </p:cNvGrpSpPr>
          <p:nvPr/>
        </p:nvGrpSpPr>
        <p:grpSpPr bwMode="auto">
          <a:xfrm>
            <a:off x="2209800" y="2895600"/>
            <a:ext cx="1371600" cy="1219200"/>
            <a:chOff x="1056" y="2784"/>
            <a:chExt cx="864" cy="768"/>
          </a:xfrm>
        </p:grpSpPr>
        <p:sp>
          <p:nvSpPr>
            <p:cNvPr id="425995" name="AutoShape 11"/>
            <p:cNvSpPr>
              <a:spLocks noChangeArrowheads="1"/>
            </p:cNvSpPr>
            <p:nvPr/>
          </p:nvSpPr>
          <p:spPr bwMode="auto">
            <a:xfrm>
              <a:off x="1056" y="3456"/>
              <a:ext cx="864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6" name="AutoShape 12"/>
            <p:cNvSpPr>
              <a:spLocks noChangeArrowheads="1"/>
            </p:cNvSpPr>
            <p:nvPr/>
          </p:nvSpPr>
          <p:spPr bwMode="auto">
            <a:xfrm>
              <a:off x="1104" y="3360"/>
              <a:ext cx="768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7" name="AutoShape 13"/>
            <p:cNvSpPr>
              <a:spLocks noChangeArrowheads="1"/>
            </p:cNvSpPr>
            <p:nvPr/>
          </p:nvSpPr>
          <p:spPr bwMode="auto">
            <a:xfrm>
              <a:off x="1152" y="3264"/>
              <a:ext cx="672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8" name="AutoShape 14"/>
            <p:cNvSpPr>
              <a:spLocks noChangeArrowheads="1"/>
            </p:cNvSpPr>
            <p:nvPr/>
          </p:nvSpPr>
          <p:spPr bwMode="auto">
            <a:xfrm>
              <a:off x="1200" y="3168"/>
              <a:ext cx="576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999" name="AutoShape 15"/>
            <p:cNvSpPr>
              <a:spLocks noChangeArrowheads="1"/>
            </p:cNvSpPr>
            <p:nvPr/>
          </p:nvSpPr>
          <p:spPr bwMode="auto">
            <a:xfrm>
              <a:off x="1248" y="3072"/>
              <a:ext cx="480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00" name="AutoShape 16"/>
            <p:cNvSpPr>
              <a:spLocks noChangeArrowheads="1"/>
            </p:cNvSpPr>
            <p:nvPr/>
          </p:nvSpPr>
          <p:spPr bwMode="auto">
            <a:xfrm>
              <a:off x="1296" y="2976"/>
              <a:ext cx="384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01" name="AutoShape 17"/>
            <p:cNvSpPr>
              <a:spLocks noChangeArrowheads="1"/>
            </p:cNvSpPr>
            <p:nvPr/>
          </p:nvSpPr>
          <p:spPr bwMode="auto">
            <a:xfrm>
              <a:off x="1344" y="2880"/>
              <a:ext cx="288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02" name="AutoShape 18"/>
            <p:cNvSpPr>
              <a:spLocks noChangeArrowheads="1"/>
            </p:cNvSpPr>
            <p:nvPr/>
          </p:nvSpPr>
          <p:spPr bwMode="auto">
            <a:xfrm>
              <a:off x="1392" y="2784"/>
              <a:ext cx="192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71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9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82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30083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4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087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To Illustrate</a:t>
            </a:r>
          </a:p>
        </p:txBody>
      </p:sp>
      <p:sp>
        <p:nvSpPr>
          <p:cNvPr id="430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For simplicity, suppose there were just 3 disks, and we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ll refer to the three needles as A, B, and C...</a:t>
            </a:r>
          </a:p>
        </p:txBody>
      </p:sp>
      <p:sp>
        <p:nvSpPr>
          <p:cNvPr id="430089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Since we can only move one disk at a time, we move the top disk from A to B.</a:t>
            </a:r>
          </a:p>
        </p:txBody>
      </p:sp>
      <p:sp>
        <p:nvSpPr>
          <p:cNvPr id="430096" name="AutoShape 16"/>
          <p:cNvSpPr>
            <a:spLocks noChangeArrowheads="1"/>
          </p:cNvSpPr>
          <p:nvPr/>
        </p:nvSpPr>
        <p:spPr bwMode="auto">
          <a:xfrm>
            <a:off x="2590800" y="39624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7" name="AutoShape 17"/>
          <p:cNvSpPr>
            <a:spLocks noChangeArrowheads="1"/>
          </p:cNvSpPr>
          <p:nvPr/>
        </p:nvSpPr>
        <p:spPr bwMode="auto">
          <a:xfrm>
            <a:off x="2667000" y="38100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098" name="AutoShape 18"/>
          <p:cNvSpPr>
            <a:spLocks noChangeArrowheads="1"/>
          </p:cNvSpPr>
          <p:nvPr/>
        </p:nvSpPr>
        <p:spPr bwMode="auto">
          <a:xfrm>
            <a:off x="2743200" y="36576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106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31107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08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09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10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1111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Example</a:t>
            </a:r>
          </a:p>
        </p:txBody>
      </p:sp>
      <p:sp>
        <p:nvSpPr>
          <p:cNvPr id="4311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For simplicity, suppose there were just 3 disks, and we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ll refer to the three needles as A, B, and C...</a:t>
            </a:r>
          </a:p>
        </p:txBody>
      </p:sp>
      <p:sp>
        <p:nvSpPr>
          <p:cNvPr id="431113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We then move the top disk from A to C.</a:t>
            </a:r>
          </a:p>
        </p:txBody>
      </p:sp>
      <p:sp>
        <p:nvSpPr>
          <p:cNvPr id="431115" name="AutoShape 11"/>
          <p:cNvSpPr>
            <a:spLocks noChangeArrowheads="1"/>
          </p:cNvSpPr>
          <p:nvPr/>
        </p:nvSpPr>
        <p:spPr bwMode="auto">
          <a:xfrm>
            <a:off x="2590800" y="39624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116" name="AutoShape 12"/>
          <p:cNvSpPr>
            <a:spLocks noChangeArrowheads="1"/>
          </p:cNvSpPr>
          <p:nvPr/>
        </p:nvSpPr>
        <p:spPr bwMode="auto">
          <a:xfrm>
            <a:off x="2667000" y="38100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1117" name="AutoShape 13"/>
          <p:cNvSpPr>
            <a:spLocks noChangeArrowheads="1"/>
          </p:cNvSpPr>
          <p:nvPr/>
        </p:nvSpPr>
        <p:spPr bwMode="auto">
          <a:xfrm>
            <a:off x="4419600" y="39624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2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2130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32131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2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3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4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2135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Example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32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For simplicity, suppose there were just 3 disks, and we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ll refer to the three needles as A, B, and C...</a:t>
            </a:r>
          </a:p>
        </p:txBody>
      </p:sp>
      <p:sp>
        <p:nvSpPr>
          <p:cNvPr id="432137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We then move the top disk from B to C.</a:t>
            </a:r>
          </a:p>
        </p:txBody>
      </p:sp>
      <p:sp>
        <p:nvSpPr>
          <p:cNvPr id="432138" name="AutoShape 10"/>
          <p:cNvSpPr>
            <a:spLocks noChangeArrowheads="1"/>
          </p:cNvSpPr>
          <p:nvPr/>
        </p:nvSpPr>
        <p:spPr bwMode="auto">
          <a:xfrm>
            <a:off x="2590800" y="39624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2139" name="AutoShape 11"/>
          <p:cNvSpPr>
            <a:spLocks noChangeArrowheads="1"/>
          </p:cNvSpPr>
          <p:nvPr/>
        </p:nvSpPr>
        <p:spPr bwMode="auto">
          <a:xfrm>
            <a:off x="6019800" y="39624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2140" name="AutoShape 12"/>
          <p:cNvSpPr>
            <a:spLocks noChangeArrowheads="1"/>
          </p:cNvSpPr>
          <p:nvPr/>
        </p:nvSpPr>
        <p:spPr bwMode="auto">
          <a:xfrm>
            <a:off x="4419600" y="39624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9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3154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33155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56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57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58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59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Example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33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For simplicity, suppose there were just 3 disks, and we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ll refer to the three needles as A, B, and C...</a:t>
            </a:r>
          </a:p>
        </p:txBody>
      </p:sp>
      <p:sp>
        <p:nvSpPr>
          <p:cNvPr id="433161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We then move the top disk from A to B.</a:t>
            </a:r>
          </a:p>
        </p:txBody>
      </p:sp>
      <p:sp>
        <p:nvSpPr>
          <p:cNvPr id="433162" name="AutoShape 10"/>
          <p:cNvSpPr>
            <a:spLocks noChangeArrowheads="1"/>
          </p:cNvSpPr>
          <p:nvPr/>
        </p:nvSpPr>
        <p:spPr bwMode="auto">
          <a:xfrm>
            <a:off x="2590800" y="39624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3" name="AutoShape 11"/>
          <p:cNvSpPr>
            <a:spLocks noChangeArrowheads="1"/>
          </p:cNvSpPr>
          <p:nvPr/>
        </p:nvSpPr>
        <p:spPr bwMode="auto">
          <a:xfrm>
            <a:off x="6019800" y="39624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4" name="AutoShape 12"/>
          <p:cNvSpPr>
            <a:spLocks noChangeArrowheads="1"/>
          </p:cNvSpPr>
          <p:nvPr/>
        </p:nvSpPr>
        <p:spPr bwMode="auto">
          <a:xfrm>
            <a:off x="6096000" y="38100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7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6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178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34179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0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4183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Example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34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For simplicity, suppose there were just 3 disks, and we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ll refer to the three needles as A, B, and C...</a:t>
            </a:r>
          </a:p>
        </p:txBody>
      </p:sp>
      <p:sp>
        <p:nvSpPr>
          <p:cNvPr id="434185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We then move the top disk from C to A.</a:t>
            </a:r>
          </a:p>
        </p:txBody>
      </p:sp>
      <p:sp>
        <p:nvSpPr>
          <p:cNvPr id="434186" name="AutoShape 10"/>
          <p:cNvSpPr>
            <a:spLocks noChangeArrowheads="1"/>
          </p:cNvSpPr>
          <p:nvPr/>
        </p:nvSpPr>
        <p:spPr bwMode="auto">
          <a:xfrm>
            <a:off x="4267200" y="39624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7" name="AutoShape 11"/>
          <p:cNvSpPr>
            <a:spLocks noChangeArrowheads="1"/>
          </p:cNvSpPr>
          <p:nvPr/>
        </p:nvSpPr>
        <p:spPr bwMode="auto">
          <a:xfrm>
            <a:off x="6019800" y="39624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4188" name="AutoShape 12"/>
          <p:cNvSpPr>
            <a:spLocks noChangeArrowheads="1"/>
          </p:cNvSpPr>
          <p:nvPr/>
        </p:nvSpPr>
        <p:spPr bwMode="auto">
          <a:xfrm>
            <a:off x="6096000" y="38100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7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5202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35203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4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5207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Example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352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For simplicity, suppose there were just 3 disks, and we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ll refer to the three needles as A, B, and C...</a:t>
            </a:r>
          </a:p>
        </p:txBody>
      </p:sp>
      <p:sp>
        <p:nvSpPr>
          <p:cNvPr id="435209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We then move the top disk from C to B.</a:t>
            </a:r>
          </a:p>
        </p:txBody>
      </p:sp>
      <p:sp>
        <p:nvSpPr>
          <p:cNvPr id="435210" name="AutoShape 10"/>
          <p:cNvSpPr>
            <a:spLocks noChangeArrowheads="1"/>
          </p:cNvSpPr>
          <p:nvPr/>
        </p:nvSpPr>
        <p:spPr bwMode="auto">
          <a:xfrm>
            <a:off x="4267200" y="39624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1" name="AutoShape 11"/>
          <p:cNvSpPr>
            <a:spLocks noChangeArrowheads="1"/>
          </p:cNvSpPr>
          <p:nvPr/>
        </p:nvSpPr>
        <p:spPr bwMode="auto">
          <a:xfrm>
            <a:off x="6019800" y="39624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12" name="AutoShape 12"/>
          <p:cNvSpPr>
            <a:spLocks noChangeArrowheads="1"/>
          </p:cNvSpPr>
          <p:nvPr/>
        </p:nvSpPr>
        <p:spPr bwMode="auto">
          <a:xfrm>
            <a:off x="2743200" y="39624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4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26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36227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28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29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30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6231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Example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36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For simplicity, suppose there were just 3 disks, and we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ll refer to the three needles as A, B, and C...</a:t>
            </a:r>
          </a:p>
        </p:txBody>
      </p:sp>
      <p:sp>
        <p:nvSpPr>
          <p:cNvPr id="436233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We then move the top disk from A to B.</a:t>
            </a:r>
          </a:p>
        </p:txBody>
      </p:sp>
      <p:sp>
        <p:nvSpPr>
          <p:cNvPr id="436234" name="AutoShape 10"/>
          <p:cNvSpPr>
            <a:spLocks noChangeArrowheads="1"/>
          </p:cNvSpPr>
          <p:nvPr/>
        </p:nvSpPr>
        <p:spPr bwMode="auto">
          <a:xfrm>
            <a:off x="4267200" y="39624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35" name="AutoShape 11"/>
          <p:cNvSpPr>
            <a:spLocks noChangeArrowheads="1"/>
          </p:cNvSpPr>
          <p:nvPr/>
        </p:nvSpPr>
        <p:spPr bwMode="auto">
          <a:xfrm>
            <a:off x="4343400" y="38100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6236" name="AutoShape 12"/>
          <p:cNvSpPr>
            <a:spLocks noChangeArrowheads="1"/>
          </p:cNvSpPr>
          <p:nvPr/>
        </p:nvSpPr>
        <p:spPr bwMode="auto">
          <a:xfrm>
            <a:off x="2743200" y="39624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 references to sections </a:t>
            </a:r>
            <a:r>
              <a:rPr lang="en-US" sz="3600" dirty="0" smtClean="0">
                <a:solidFill>
                  <a:srgbClr val="008000"/>
                </a:solidFill>
              </a:rPr>
              <a:t>in text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Note: We’ve covered everything in JavaSummary.pptx!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What is recursion? </a:t>
            </a:r>
            <a:r>
              <a:rPr lang="en-US" sz="2400" dirty="0" smtClean="0">
                <a:solidFill>
                  <a:srgbClr val="008000"/>
                </a:solidFill>
              </a:rPr>
              <a:t>7.1-7.39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slide 1-7</a:t>
            </a:r>
          </a:p>
          <a:p>
            <a:r>
              <a:rPr lang="en-US" sz="2400" dirty="0" smtClean="0"/>
              <a:t>Base case   </a:t>
            </a:r>
            <a:r>
              <a:rPr lang="en-US" sz="2400" dirty="0" smtClean="0">
                <a:solidFill>
                  <a:srgbClr val="00B050"/>
                </a:solidFill>
              </a:rPr>
              <a:t>7.1-7.10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slide 13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How Java stack frames work </a:t>
            </a:r>
            <a:r>
              <a:rPr lang="en-US" sz="2400" dirty="0" smtClean="0">
                <a:solidFill>
                  <a:srgbClr val="00B050"/>
                </a:solidFill>
              </a:rPr>
              <a:t>7.8-7.10 </a:t>
            </a:r>
            <a:r>
              <a:rPr lang="en-US" sz="2400" dirty="0" smtClean="0">
                <a:solidFill>
                  <a:srgbClr val="800000"/>
                </a:solidFill>
              </a:rPr>
              <a:t>slide 28-32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962400"/>
            <a:ext cx="81211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 smtClean="0">
                <a:latin typeface="Times New Roman"/>
                <a:cs typeface="Times New Roman"/>
              </a:rPr>
              <a:t>. Copy our “sum the </a:t>
            </a:r>
            <a:r>
              <a:rPr lang="en-US" dirty="0" smtClean="0">
                <a:latin typeface="Times New Roman"/>
                <a:cs typeface="Times New Roman"/>
              </a:rPr>
              <a:t>digits” method but  comment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out the </a:t>
            </a:r>
            <a:r>
              <a:rPr lang="en-US" sz="2400" dirty="0" smtClean="0">
                <a:latin typeface="Times New Roman"/>
                <a:cs typeface="Times New Roman"/>
              </a:rPr>
              <a:t>base case.  </a:t>
            </a:r>
            <a:r>
              <a:rPr lang="en-US" dirty="0" smtClean="0">
                <a:latin typeface="Times New Roman"/>
                <a:cs typeface="Times New Roman"/>
              </a:rPr>
              <a:t>Now r</a:t>
            </a:r>
            <a:r>
              <a:rPr lang="en-US" sz="2400" dirty="0" smtClean="0">
                <a:latin typeface="Times New Roman"/>
                <a:cs typeface="Times New Roman"/>
              </a:rPr>
              <a:t>un it: what happens in Eclipse?  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Now restore the base case.  Use Eclipse in debug mode and put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a break statement on the “return” of the base case.  Examine the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stack and look </a:t>
            </a:r>
            <a:r>
              <a:rPr lang="en-US" sz="2400" smtClean="0">
                <a:latin typeface="Times New Roman"/>
                <a:cs typeface="Times New Roman"/>
              </a:rPr>
              <a:t>at</a:t>
            </a:r>
            <a:r>
              <a:rPr lang="en-US">
                <a:latin typeface="Times New Roman"/>
                <a:cs typeface="Times New Roman"/>
              </a:rPr>
              <a:t> </a:t>
            </a:r>
            <a:r>
              <a:rPr lang="en-US" smtClean="0">
                <a:latin typeface="Times New Roman"/>
                <a:cs typeface="Times New Roman"/>
              </a:rPr>
              <a:t>arguments to each </a:t>
            </a:r>
            <a:r>
              <a:rPr lang="en-US" dirty="0" smtClean="0">
                <a:latin typeface="Times New Roman"/>
                <a:cs typeface="Times New Roman"/>
              </a:rPr>
              <a:t>level of the recursive call.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011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250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37251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2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3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4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7255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Example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37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For simplicity, suppose there were just 3 disks, and we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ll refer to the three needles as A, B, and C...</a:t>
            </a:r>
          </a:p>
        </p:txBody>
      </p:sp>
      <p:sp>
        <p:nvSpPr>
          <p:cNvPr id="437257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and we</a:t>
            </a:r>
            <a:r>
              <a:rPr lang="ja-JP" altLang="en-US" sz="2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’</a:t>
            </a: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re done!</a:t>
            </a:r>
          </a:p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The problem gets more difficult as the number of disks increases...</a:t>
            </a:r>
          </a:p>
        </p:txBody>
      </p:sp>
      <p:sp>
        <p:nvSpPr>
          <p:cNvPr id="437258" name="AutoShape 10"/>
          <p:cNvSpPr>
            <a:spLocks noChangeArrowheads="1"/>
          </p:cNvSpPr>
          <p:nvPr/>
        </p:nvSpPr>
        <p:spPr bwMode="auto">
          <a:xfrm>
            <a:off x="4267200" y="39624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59" name="AutoShape 11"/>
          <p:cNvSpPr>
            <a:spLocks noChangeArrowheads="1"/>
          </p:cNvSpPr>
          <p:nvPr/>
        </p:nvSpPr>
        <p:spPr bwMode="auto">
          <a:xfrm>
            <a:off x="4343400" y="38100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7260" name="AutoShape 12"/>
          <p:cNvSpPr>
            <a:spLocks noChangeArrowheads="1"/>
          </p:cNvSpPr>
          <p:nvPr/>
        </p:nvSpPr>
        <p:spPr bwMode="auto">
          <a:xfrm>
            <a:off x="4419600" y="36576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4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274" name="Group 2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152" y="2736"/>
            <a:chExt cx="2736" cy="1008"/>
          </a:xfrm>
        </p:grpSpPr>
        <p:sp>
          <p:nvSpPr>
            <p:cNvPr id="438275" name="AutoShape 3"/>
            <p:cNvSpPr>
              <a:spLocks noChangeArrowheads="1"/>
            </p:cNvSpPr>
            <p:nvPr/>
          </p:nvSpPr>
          <p:spPr bwMode="auto">
            <a:xfrm>
              <a:off x="1440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6" name="AutoShape 4"/>
            <p:cNvSpPr>
              <a:spLocks noChangeArrowheads="1"/>
            </p:cNvSpPr>
            <p:nvPr/>
          </p:nvSpPr>
          <p:spPr bwMode="auto">
            <a:xfrm>
              <a:off x="2496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7" name="AutoShape 5"/>
            <p:cNvSpPr>
              <a:spLocks noChangeArrowheads="1"/>
            </p:cNvSpPr>
            <p:nvPr/>
          </p:nvSpPr>
          <p:spPr bwMode="auto">
            <a:xfrm>
              <a:off x="3552" y="2736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78" name="Rectangle 6"/>
            <p:cNvSpPr>
              <a:spLocks noChangeArrowheads="1"/>
            </p:cNvSpPr>
            <p:nvPr/>
          </p:nvSpPr>
          <p:spPr bwMode="auto">
            <a:xfrm>
              <a:off x="1152" y="3648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8279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Our Problem</a:t>
            </a:r>
          </a:p>
        </p:txBody>
      </p:sp>
      <p:sp>
        <p:nvSpPr>
          <p:cNvPr id="438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600"/>
              <a:t>Today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/>
              <a:t>s problem is to write a program that generates the instructions for the priests to follow in moving the disks.</a:t>
            </a:r>
          </a:p>
        </p:txBody>
      </p:sp>
      <p:sp>
        <p:nvSpPr>
          <p:cNvPr id="438281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While quite difficult to solve iteratively, this problem has a simple and elegant </a:t>
            </a:r>
            <a:r>
              <a:rPr lang="en-US" sz="2600" i="1">
                <a:effectLst>
                  <a:outerShdw blurRad="38100" dist="38100" dir="2700000" algn="tl">
                    <a:srgbClr val="FFFFFF"/>
                  </a:outerShdw>
                </a:effectLst>
              </a:rPr>
              <a:t>recursive</a:t>
            </a: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 solution.</a:t>
            </a:r>
          </a:p>
        </p:txBody>
      </p:sp>
      <p:grpSp>
        <p:nvGrpSpPr>
          <p:cNvPr id="438285" name="Group 13"/>
          <p:cNvGrpSpPr>
            <a:grpSpLocks/>
          </p:cNvGrpSpPr>
          <p:nvPr/>
        </p:nvGrpSpPr>
        <p:grpSpPr bwMode="auto">
          <a:xfrm>
            <a:off x="2209800" y="2895600"/>
            <a:ext cx="1371600" cy="1219200"/>
            <a:chOff x="1056" y="2784"/>
            <a:chExt cx="864" cy="768"/>
          </a:xfrm>
        </p:grpSpPr>
        <p:sp>
          <p:nvSpPr>
            <p:cNvPr id="438286" name="AutoShape 14"/>
            <p:cNvSpPr>
              <a:spLocks noChangeArrowheads="1"/>
            </p:cNvSpPr>
            <p:nvPr/>
          </p:nvSpPr>
          <p:spPr bwMode="auto">
            <a:xfrm>
              <a:off x="1056" y="3456"/>
              <a:ext cx="864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7" name="AutoShape 15"/>
            <p:cNvSpPr>
              <a:spLocks noChangeArrowheads="1"/>
            </p:cNvSpPr>
            <p:nvPr/>
          </p:nvSpPr>
          <p:spPr bwMode="auto">
            <a:xfrm>
              <a:off x="1104" y="3360"/>
              <a:ext cx="768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8" name="AutoShape 16"/>
            <p:cNvSpPr>
              <a:spLocks noChangeArrowheads="1"/>
            </p:cNvSpPr>
            <p:nvPr/>
          </p:nvSpPr>
          <p:spPr bwMode="auto">
            <a:xfrm>
              <a:off x="1152" y="3264"/>
              <a:ext cx="672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89" name="AutoShape 17"/>
            <p:cNvSpPr>
              <a:spLocks noChangeArrowheads="1"/>
            </p:cNvSpPr>
            <p:nvPr/>
          </p:nvSpPr>
          <p:spPr bwMode="auto">
            <a:xfrm>
              <a:off x="1200" y="3168"/>
              <a:ext cx="576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0" name="AutoShape 18"/>
            <p:cNvSpPr>
              <a:spLocks noChangeArrowheads="1"/>
            </p:cNvSpPr>
            <p:nvPr/>
          </p:nvSpPr>
          <p:spPr bwMode="auto">
            <a:xfrm>
              <a:off x="1248" y="3072"/>
              <a:ext cx="480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1" name="AutoShape 19"/>
            <p:cNvSpPr>
              <a:spLocks noChangeArrowheads="1"/>
            </p:cNvSpPr>
            <p:nvPr/>
          </p:nvSpPr>
          <p:spPr bwMode="auto">
            <a:xfrm>
              <a:off x="1296" y="2976"/>
              <a:ext cx="384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2" name="AutoShape 20"/>
            <p:cNvSpPr>
              <a:spLocks noChangeArrowheads="1"/>
            </p:cNvSpPr>
            <p:nvPr/>
          </p:nvSpPr>
          <p:spPr bwMode="auto">
            <a:xfrm>
              <a:off x="1344" y="2880"/>
              <a:ext cx="288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293" name="AutoShape 21"/>
            <p:cNvSpPr>
              <a:spLocks noChangeArrowheads="1"/>
            </p:cNvSpPr>
            <p:nvPr/>
          </p:nvSpPr>
          <p:spPr bwMode="auto">
            <a:xfrm>
              <a:off x="1392" y="2784"/>
              <a:ext cx="192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871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8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89000"/>
          </a:xfrm>
          <a:ln/>
        </p:spPr>
        <p:txBody>
          <a:bodyPr rIns="132080">
            <a:noAutofit/>
          </a:bodyPr>
          <a:lstStyle/>
          <a:p>
            <a:r>
              <a:rPr lang="en-US" sz="3600" dirty="0" smtClean="0"/>
              <a:t>General Approach to Writing Recursive Functions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22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287463"/>
            <a:ext cx="7848600" cy="4808537"/>
          </a:xfrm>
          <a:ln/>
        </p:spPr>
        <p:txBody>
          <a:bodyPr rIns="132080">
            <a:normAutofit fontScale="92500" lnSpcReduction="20000"/>
          </a:bodyPr>
          <a:lstStyle/>
          <a:p>
            <a:pPr marL="496888" indent="-457200"/>
            <a:endParaRPr lang="en-US" dirty="0" smtClean="0"/>
          </a:p>
          <a:p>
            <a:pPr marL="496888" indent="-457200">
              <a:buSzPct val="99000"/>
              <a:buFont typeface="Wingdings" charset="2"/>
              <a:buAutoNum type="arabicPeriod"/>
            </a:pPr>
            <a:r>
              <a:rPr lang="en-US" dirty="0"/>
              <a:t>Find </a:t>
            </a:r>
            <a:r>
              <a:rPr lang="en-US" i="1" dirty="0">
                <a:solidFill>
                  <a:srgbClr val="009900"/>
                </a:solidFill>
              </a:rPr>
              <a:t>base case(s) </a:t>
            </a:r>
            <a:r>
              <a:rPr lang="en-US" dirty="0"/>
              <a:t>– small values of n for which you can just write down the solution (e.g. 0! = 1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/>
            </a:pPr>
            <a:r>
              <a:rPr lang="en-US" dirty="0" smtClean="0"/>
              <a:t>Try </a:t>
            </a:r>
            <a:r>
              <a:rPr lang="en-US" dirty="0"/>
              <a:t>to find a parameter, say n, such that the solution for n can be obtained by combining solutions to the </a:t>
            </a:r>
            <a:r>
              <a:rPr lang="en-US" i="1" dirty="0">
                <a:solidFill>
                  <a:srgbClr val="009900"/>
                </a:solidFill>
              </a:rPr>
              <a:t>same problem using smaller values of n</a:t>
            </a:r>
            <a:r>
              <a:rPr lang="en-US" i="1" dirty="0"/>
              <a:t> </a:t>
            </a: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dirty="0"/>
              <a:t>(n-1</a:t>
            </a:r>
            <a:r>
              <a:rPr lang="en-US" dirty="0" smtClean="0"/>
              <a:t>) in our factorial example)</a:t>
            </a: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2"/>
            </a:pPr>
            <a:endParaRPr lang="en-US" dirty="0"/>
          </a:p>
          <a:p>
            <a:pPr marL="496888" indent="-457200">
              <a:buSzPct val="99000"/>
              <a:buFont typeface="Wingdings" charset="2"/>
              <a:buAutoNum type="arabicPeriod" startAt="3"/>
            </a:pPr>
            <a:r>
              <a:rPr lang="en-US" dirty="0"/>
              <a:t>Verify that, for any valid value of n, applying the reduction of step 1 repeatedly will ultimately hit one of the base cases    </a:t>
            </a:r>
          </a:p>
        </p:txBody>
      </p:sp>
    </p:spTree>
    <p:extLst>
      <p:ext uri="{BB962C8B-B14F-4D97-AF65-F5344CB8AC3E}">
        <p14:creationId xmlns:p14="http://schemas.microsoft.com/office/powerpoint/2010/main" val="25624302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51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Design</a:t>
            </a:r>
          </a:p>
        </p:txBody>
      </p:sp>
      <p:sp>
        <p:nvSpPr>
          <p:cNvPr id="441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600"/>
              <a:t>Basis: What is an instance of the problem that is trivial?</a:t>
            </a:r>
          </a:p>
          <a:p>
            <a:pPr>
              <a:buFontTx/>
              <a:buNone/>
            </a:pPr>
            <a:r>
              <a:rPr lang="en-US">
                <a:effectLst/>
                <a:latin typeface="Symbol" charset="0"/>
              </a:rPr>
              <a:t>®</a:t>
            </a:r>
            <a:r>
              <a:rPr lang="en-US" sz="2600"/>
              <a:t> n == 1</a:t>
            </a:r>
          </a:p>
        </p:txBody>
      </p:sp>
      <p:sp>
        <p:nvSpPr>
          <p:cNvPr id="441353" name="Rectangle 9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Since this base case could occur when the disk is on any needle, we simply output the instruction to move the top disk from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to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441357" name="Group 13"/>
          <p:cNvGrpSpPr>
            <a:grpSpLocks/>
          </p:cNvGrpSpPr>
          <p:nvPr/>
        </p:nvGrpSpPr>
        <p:grpSpPr bwMode="auto">
          <a:xfrm>
            <a:off x="2362200" y="2667000"/>
            <a:ext cx="4343400" cy="1600200"/>
            <a:chOff x="1488" y="1680"/>
            <a:chExt cx="2736" cy="1008"/>
          </a:xfrm>
        </p:grpSpPr>
        <p:sp>
          <p:nvSpPr>
            <p:cNvPr id="441347" name="AutoShape 3"/>
            <p:cNvSpPr>
              <a:spLocks noChangeArrowheads="1"/>
            </p:cNvSpPr>
            <p:nvPr/>
          </p:nvSpPr>
          <p:spPr bwMode="auto">
            <a:xfrm>
              <a:off x="1776" y="1680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48" name="AutoShape 4"/>
            <p:cNvSpPr>
              <a:spLocks noChangeArrowheads="1"/>
            </p:cNvSpPr>
            <p:nvPr/>
          </p:nvSpPr>
          <p:spPr bwMode="auto">
            <a:xfrm>
              <a:off x="2832" y="1680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49" name="AutoShape 5"/>
            <p:cNvSpPr>
              <a:spLocks noChangeArrowheads="1"/>
            </p:cNvSpPr>
            <p:nvPr/>
          </p:nvSpPr>
          <p:spPr bwMode="auto">
            <a:xfrm>
              <a:off x="3888" y="1680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1488" y="2592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6" name="AutoShape 12"/>
            <p:cNvSpPr>
              <a:spLocks noChangeArrowheads="1"/>
            </p:cNvSpPr>
            <p:nvPr/>
          </p:nvSpPr>
          <p:spPr bwMode="auto">
            <a:xfrm>
              <a:off x="1728" y="2496"/>
              <a:ext cx="192" cy="96"/>
            </a:xfrm>
            <a:prstGeom prst="ca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05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2" grpId="0" build="p" autoUpdateAnimBg="0"/>
      <p:bldP spid="44135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Design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9144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600"/>
              <a:t>Basis: What is an instance of the problem that is trivial?</a:t>
            </a:r>
          </a:p>
          <a:p>
            <a:pPr>
              <a:buFontTx/>
              <a:buNone/>
            </a:pPr>
            <a:r>
              <a:rPr lang="en-US">
                <a:effectLst/>
                <a:latin typeface="Symbol" charset="0"/>
              </a:rPr>
              <a:t>®</a:t>
            </a:r>
            <a:r>
              <a:rPr lang="en-US" sz="2600"/>
              <a:t> n == 1</a:t>
            </a:r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Since this base case could occur when the disk is on any needle, we simply output the instruction to move the top disk from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to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56710" name="AutoShape 6"/>
          <p:cNvSpPr>
            <a:spLocks noChangeArrowheads="1"/>
          </p:cNvSpPr>
          <p:nvPr/>
        </p:nvSpPr>
        <p:spPr bwMode="auto">
          <a:xfrm>
            <a:off x="28194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1" name="AutoShape 7"/>
          <p:cNvSpPr>
            <a:spLocks noChangeArrowheads="1"/>
          </p:cNvSpPr>
          <p:nvPr/>
        </p:nvSpPr>
        <p:spPr bwMode="auto">
          <a:xfrm>
            <a:off x="44958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2" name="AutoShape 8"/>
          <p:cNvSpPr>
            <a:spLocks noChangeArrowheads="1"/>
          </p:cNvSpPr>
          <p:nvPr/>
        </p:nvSpPr>
        <p:spPr bwMode="auto">
          <a:xfrm>
            <a:off x="61722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3" name="Rectangle 9"/>
          <p:cNvSpPr>
            <a:spLocks noChangeArrowheads="1"/>
          </p:cNvSpPr>
          <p:nvPr/>
        </p:nvSpPr>
        <p:spPr bwMode="auto">
          <a:xfrm>
            <a:off x="2362200" y="4114800"/>
            <a:ext cx="434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4" name="AutoShape 10"/>
          <p:cNvSpPr>
            <a:spLocks noChangeArrowheads="1"/>
          </p:cNvSpPr>
          <p:nvPr/>
        </p:nvSpPr>
        <p:spPr bwMode="auto">
          <a:xfrm>
            <a:off x="4419600" y="39624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0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Design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9144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600"/>
              <a:t>Induction Step: n &gt; 1</a:t>
            </a:r>
          </a:p>
          <a:p>
            <a:pPr>
              <a:buFontTx/>
              <a:buNone/>
            </a:pPr>
            <a:r>
              <a:rPr lang="en-US" sz="2600">
                <a:effectLst/>
                <a:latin typeface="Symbol" charset="0"/>
              </a:rPr>
              <a:t>® </a:t>
            </a:r>
            <a:r>
              <a:rPr lang="en-US" sz="2200"/>
              <a:t>How can recursion help us out?</a:t>
            </a:r>
            <a:endParaRPr lang="en-US" sz="2600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a. </a:t>
            </a:r>
            <a:r>
              <a:rPr lang="en-US" sz="26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Recursively</a:t>
            </a: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move n-1 disks from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to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443413" name="Group 21"/>
          <p:cNvGrpSpPr>
            <a:grpSpLocks/>
          </p:cNvGrpSpPr>
          <p:nvPr/>
        </p:nvGrpSpPr>
        <p:grpSpPr bwMode="auto">
          <a:xfrm>
            <a:off x="2209800" y="2667000"/>
            <a:ext cx="4495800" cy="1600200"/>
            <a:chOff x="1392" y="1680"/>
            <a:chExt cx="2832" cy="1008"/>
          </a:xfrm>
        </p:grpSpPr>
        <p:sp>
          <p:nvSpPr>
            <p:cNvPr id="443398" name="AutoShape 6"/>
            <p:cNvSpPr>
              <a:spLocks noChangeArrowheads="1"/>
            </p:cNvSpPr>
            <p:nvPr/>
          </p:nvSpPr>
          <p:spPr bwMode="auto">
            <a:xfrm>
              <a:off x="1776" y="1680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399" name="AutoShape 7"/>
            <p:cNvSpPr>
              <a:spLocks noChangeArrowheads="1"/>
            </p:cNvSpPr>
            <p:nvPr/>
          </p:nvSpPr>
          <p:spPr bwMode="auto">
            <a:xfrm>
              <a:off x="2832" y="1680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400" name="AutoShape 8"/>
            <p:cNvSpPr>
              <a:spLocks noChangeArrowheads="1"/>
            </p:cNvSpPr>
            <p:nvPr/>
          </p:nvSpPr>
          <p:spPr bwMode="auto">
            <a:xfrm>
              <a:off x="3888" y="1680"/>
              <a:ext cx="96" cy="912"/>
            </a:xfrm>
            <a:prstGeom prst="triangle">
              <a:avLst>
                <a:gd name="adj" fmla="val 41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3401" name="Rectangle 9"/>
            <p:cNvSpPr>
              <a:spLocks noChangeArrowheads="1"/>
            </p:cNvSpPr>
            <p:nvPr/>
          </p:nvSpPr>
          <p:spPr bwMode="auto">
            <a:xfrm>
              <a:off x="1488" y="2592"/>
              <a:ext cx="27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3403" name="Group 11"/>
            <p:cNvGrpSpPr>
              <a:grpSpLocks/>
            </p:cNvGrpSpPr>
            <p:nvPr/>
          </p:nvGrpSpPr>
          <p:grpSpPr bwMode="auto">
            <a:xfrm>
              <a:off x="1392" y="1824"/>
              <a:ext cx="864" cy="768"/>
              <a:chOff x="1056" y="2784"/>
              <a:chExt cx="864" cy="768"/>
            </a:xfrm>
          </p:grpSpPr>
          <p:sp>
            <p:nvSpPr>
              <p:cNvPr id="443404" name="AutoShape 12"/>
              <p:cNvSpPr>
                <a:spLocks noChangeArrowheads="1"/>
              </p:cNvSpPr>
              <p:nvPr/>
            </p:nvSpPr>
            <p:spPr bwMode="auto">
              <a:xfrm>
                <a:off x="1056" y="3456"/>
                <a:ext cx="864" cy="96"/>
              </a:xfrm>
              <a:prstGeom prst="can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405" name="AutoShape 13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768" cy="96"/>
              </a:xfrm>
              <a:prstGeom prst="can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406" name="AutoShape 14"/>
              <p:cNvSpPr>
                <a:spLocks noChangeArrowheads="1"/>
              </p:cNvSpPr>
              <p:nvPr/>
            </p:nvSpPr>
            <p:spPr bwMode="auto">
              <a:xfrm>
                <a:off x="1152" y="3264"/>
                <a:ext cx="672" cy="96"/>
              </a:xfrm>
              <a:prstGeom prst="can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407" name="AutoShape 15"/>
              <p:cNvSpPr>
                <a:spLocks noChangeArrowheads="1"/>
              </p:cNvSpPr>
              <p:nvPr/>
            </p:nvSpPr>
            <p:spPr bwMode="auto">
              <a:xfrm>
                <a:off x="1200" y="3168"/>
                <a:ext cx="576" cy="96"/>
              </a:xfrm>
              <a:prstGeom prst="can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408" name="AutoShape 16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480" cy="96"/>
              </a:xfrm>
              <a:prstGeom prst="can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409" name="AutoShape 17"/>
              <p:cNvSpPr>
                <a:spLocks noChangeArrowheads="1"/>
              </p:cNvSpPr>
              <p:nvPr/>
            </p:nvSpPr>
            <p:spPr bwMode="auto">
              <a:xfrm>
                <a:off x="1296" y="2976"/>
                <a:ext cx="384" cy="96"/>
              </a:xfrm>
              <a:prstGeom prst="can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410" name="AutoShape 18"/>
              <p:cNvSpPr>
                <a:spLocks noChangeArrowheads="1"/>
              </p:cNvSpPr>
              <p:nvPr/>
            </p:nvSpPr>
            <p:spPr bwMode="auto">
              <a:xfrm>
                <a:off x="1344" y="2880"/>
                <a:ext cx="288" cy="96"/>
              </a:xfrm>
              <a:prstGeom prst="can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411" name="AutoShape 19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192" cy="96"/>
              </a:xfrm>
              <a:prstGeom prst="can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02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 autoUpdateAnimBg="0"/>
      <p:bldP spid="44339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Design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9144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600"/>
              <a:t>Induction Step: n &gt; 1</a:t>
            </a:r>
          </a:p>
          <a:p>
            <a:pPr>
              <a:buFontTx/>
              <a:buNone/>
            </a:pPr>
            <a:r>
              <a:rPr lang="en-US" sz="2600">
                <a:effectLst/>
                <a:latin typeface="Symbol" charset="0"/>
              </a:rPr>
              <a:t>® </a:t>
            </a:r>
            <a:r>
              <a:rPr lang="en-US" sz="2200"/>
              <a:t>How can recursion help us out?</a:t>
            </a: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b. Move the one remaining disk from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to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4421" name="AutoShape 5"/>
          <p:cNvSpPr>
            <a:spLocks noChangeArrowheads="1"/>
          </p:cNvSpPr>
          <p:nvPr/>
        </p:nvSpPr>
        <p:spPr bwMode="auto">
          <a:xfrm>
            <a:off x="28194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AutoShape 6"/>
          <p:cNvSpPr>
            <a:spLocks noChangeArrowheads="1"/>
          </p:cNvSpPr>
          <p:nvPr/>
        </p:nvSpPr>
        <p:spPr bwMode="auto">
          <a:xfrm>
            <a:off x="44958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AutoShape 7"/>
          <p:cNvSpPr>
            <a:spLocks noChangeArrowheads="1"/>
          </p:cNvSpPr>
          <p:nvPr/>
        </p:nvSpPr>
        <p:spPr bwMode="auto">
          <a:xfrm>
            <a:off x="61722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Rectangle 9"/>
          <p:cNvSpPr>
            <a:spLocks noChangeArrowheads="1"/>
          </p:cNvSpPr>
          <p:nvPr/>
        </p:nvSpPr>
        <p:spPr bwMode="auto">
          <a:xfrm>
            <a:off x="2362200" y="4114800"/>
            <a:ext cx="434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AutoShape 11"/>
          <p:cNvSpPr>
            <a:spLocks noChangeArrowheads="1"/>
          </p:cNvSpPr>
          <p:nvPr/>
        </p:nvSpPr>
        <p:spPr bwMode="auto">
          <a:xfrm>
            <a:off x="2209800" y="3962400"/>
            <a:ext cx="1371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AutoShape 12"/>
          <p:cNvSpPr>
            <a:spLocks noChangeArrowheads="1"/>
          </p:cNvSpPr>
          <p:nvPr/>
        </p:nvSpPr>
        <p:spPr bwMode="auto">
          <a:xfrm>
            <a:off x="5638800" y="3962400"/>
            <a:ext cx="1219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AutoShape 13"/>
          <p:cNvSpPr>
            <a:spLocks noChangeArrowheads="1"/>
          </p:cNvSpPr>
          <p:nvPr/>
        </p:nvSpPr>
        <p:spPr bwMode="auto">
          <a:xfrm>
            <a:off x="5715000" y="3810000"/>
            <a:ext cx="1066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AutoShape 14"/>
          <p:cNvSpPr>
            <a:spLocks noChangeArrowheads="1"/>
          </p:cNvSpPr>
          <p:nvPr/>
        </p:nvSpPr>
        <p:spPr bwMode="auto">
          <a:xfrm>
            <a:off x="5791200" y="3657600"/>
            <a:ext cx="9144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AutoShape 15"/>
          <p:cNvSpPr>
            <a:spLocks noChangeArrowheads="1"/>
          </p:cNvSpPr>
          <p:nvPr/>
        </p:nvSpPr>
        <p:spPr bwMode="auto">
          <a:xfrm>
            <a:off x="5867400" y="3505200"/>
            <a:ext cx="7620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AutoShape 16"/>
          <p:cNvSpPr>
            <a:spLocks noChangeArrowheads="1"/>
          </p:cNvSpPr>
          <p:nvPr/>
        </p:nvSpPr>
        <p:spPr bwMode="auto">
          <a:xfrm>
            <a:off x="5943600" y="33528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AutoShape 17"/>
          <p:cNvSpPr>
            <a:spLocks noChangeArrowheads="1"/>
          </p:cNvSpPr>
          <p:nvPr/>
        </p:nvSpPr>
        <p:spPr bwMode="auto">
          <a:xfrm>
            <a:off x="6019800" y="32004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AutoShape 18"/>
          <p:cNvSpPr>
            <a:spLocks noChangeArrowheads="1"/>
          </p:cNvSpPr>
          <p:nvPr/>
        </p:nvSpPr>
        <p:spPr bwMode="auto">
          <a:xfrm>
            <a:off x="6096000" y="30480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2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Design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9144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600"/>
              <a:t>Induction Step: n &gt; 1</a:t>
            </a:r>
          </a:p>
          <a:p>
            <a:pPr>
              <a:buFontTx/>
              <a:buNone/>
            </a:pPr>
            <a:r>
              <a:rPr lang="en-US" sz="2600">
                <a:effectLst/>
                <a:latin typeface="Symbol" charset="0"/>
              </a:rPr>
              <a:t>® </a:t>
            </a:r>
            <a:r>
              <a:rPr lang="en-US" sz="2200"/>
              <a:t>How can recursion help us out?</a:t>
            </a:r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c. </a:t>
            </a:r>
            <a:r>
              <a:rPr lang="en-US" sz="26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Recursively</a:t>
            </a: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move n-1 disks from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 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to </a:t>
            </a:r>
            <a:r>
              <a:rPr lang="en-US" sz="26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..</a:t>
            </a:r>
          </a:p>
        </p:txBody>
      </p:sp>
      <p:sp>
        <p:nvSpPr>
          <p:cNvPr id="445445" name="AutoShape 5"/>
          <p:cNvSpPr>
            <a:spLocks noChangeArrowheads="1"/>
          </p:cNvSpPr>
          <p:nvPr/>
        </p:nvSpPr>
        <p:spPr bwMode="auto">
          <a:xfrm>
            <a:off x="28194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46" name="AutoShape 6"/>
          <p:cNvSpPr>
            <a:spLocks noChangeArrowheads="1"/>
          </p:cNvSpPr>
          <p:nvPr/>
        </p:nvSpPr>
        <p:spPr bwMode="auto">
          <a:xfrm>
            <a:off x="44958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47" name="AutoShape 7"/>
          <p:cNvSpPr>
            <a:spLocks noChangeArrowheads="1"/>
          </p:cNvSpPr>
          <p:nvPr/>
        </p:nvSpPr>
        <p:spPr bwMode="auto">
          <a:xfrm>
            <a:off x="61722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48" name="Rectangle 8"/>
          <p:cNvSpPr>
            <a:spLocks noChangeArrowheads="1"/>
          </p:cNvSpPr>
          <p:nvPr/>
        </p:nvSpPr>
        <p:spPr bwMode="auto">
          <a:xfrm>
            <a:off x="2362200" y="4114800"/>
            <a:ext cx="434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49" name="AutoShape 9"/>
          <p:cNvSpPr>
            <a:spLocks noChangeArrowheads="1"/>
          </p:cNvSpPr>
          <p:nvPr/>
        </p:nvSpPr>
        <p:spPr bwMode="auto">
          <a:xfrm>
            <a:off x="3886200" y="3962400"/>
            <a:ext cx="1371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50" name="AutoShape 10"/>
          <p:cNvSpPr>
            <a:spLocks noChangeArrowheads="1"/>
          </p:cNvSpPr>
          <p:nvPr/>
        </p:nvSpPr>
        <p:spPr bwMode="auto">
          <a:xfrm>
            <a:off x="5638800" y="3962400"/>
            <a:ext cx="1219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51" name="AutoShape 11"/>
          <p:cNvSpPr>
            <a:spLocks noChangeArrowheads="1"/>
          </p:cNvSpPr>
          <p:nvPr/>
        </p:nvSpPr>
        <p:spPr bwMode="auto">
          <a:xfrm>
            <a:off x="5715000" y="3810000"/>
            <a:ext cx="1066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52" name="AutoShape 12"/>
          <p:cNvSpPr>
            <a:spLocks noChangeArrowheads="1"/>
          </p:cNvSpPr>
          <p:nvPr/>
        </p:nvSpPr>
        <p:spPr bwMode="auto">
          <a:xfrm>
            <a:off x="5791200" y="3657600"/>
            <a:ext cx="9144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53" name="AutoShape 13"/>
          <p:cNvSpPr>
            <a:spLocks noChangeArrowheads="1"/>
          </p:cNvSpPr>
          <p:nvPr/>
        </p:nvSpPr>
        <p:spPr bwMode="auto">
          <a:xfrm>
            <a:off x="5867400" y="3505200"/>
            <a:ext cx="7620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54" name="AutoShape 14"/>
          <p:cNvSpPr>
            <a:spLocks noChangeArrowheads="1"/>
          </p:cNvSpPr>
          <p:nvPr/>
        </p:nvSpPr>
        <p:spPr bwMode="auto">
          <a:xfrm>
            <a:off x="5943600" y="33528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55" name="AutoShape 15"/>
          <p:cNvSpPr>
            <a:spLocks noChangeArrowheads="1"/>
          </p:cNvSpPr>
          <p:nvPr/>
        </p:nvSpPr>
        <p:spPr bwMode="auto">
          <a:xfrm>
            <a:off x="6019800" y="32004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5456" name="AutoShape 16"/>
          <p:cNvSpPr>
            <a:spLocks noChangeArrowheads="1"/>
          </p:cNvSpPr>
          <p:nvPr/>
        </p:nvSpPr>
        <p:spPr bwMode="auto">
          <a:xfrm>
            <a:off x="6096000" y="30480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Design (</a:t>
            </a:r>
            <a:r>
              <a:rPr lang="en-US" i="1"/>
              <a:t>Ct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  <a:r>
              <a:rPr lang="en-US"/>
              <a:t>)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9144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600"/>
              <a:t>Induction Step: n &gt; 1</a:t>
            </a:r>
          </a:p>
          <a:p>
            <a:pPr>
              <a:buFontTx/>
              <a:buNone/>
            </a:pPr>
            <a:r>
              <a:rPr lang="en-US" sz="2600">
                <a:effectLst/>
                <a:latin typeface="Symbol" charset="0"/>
              </a:rPr>
              <a:t>® </a:t>
            </a:r>
            <a:r>
              <a:rPr lang="en-US" sz="2200"/>
              <a:t>How can recursion help us out?</a:t>
            </a: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381000" y="47244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1320" dir="2319588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60000"/>
              </a:spcBef>
              <a:buClr>
                <a:schemeClr val="tx1"/>
              </a:buClr>
              <a:buFontTx/>
              <a:buNone/>
            </a:pP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d. We</a:t>
            </a:r>
            <a:r>
              <a:rPr lang="ja-JP" altLang="en-US" sz="2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’</a:t>
            </a:r>
            <a:r>
              <a:rPr lang="en-US" sz="2600">
                <a:effectLst>
                  <a:outerShdw blurRad="38100" dist="38100" dir="2700000" algn="tl">
                    <a:srgbClr val="FFFFFF"/>
                  </a:outerShdw>
                </a:effectLst>
              </a:rPr>
              <a:t>re done!</a:t>
            </a:r>
          </a:p>
        </p:txBody>
      </p:sp>
      <p:sp>
        <p:nvSpPr>
          <p:cNvPr id="446469" name="AutoShape 5"/>
          <p:cNvSpPr>
            <a:spLocks noChangeArrowheads="1"/>
          </p:cNvSpPr>
          <p:nvPr/>
        </p:nvSpPr>
        <p:spPr bwMode="auto">
          <a:xfrm>
            <a:off x="28194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0" name="AutoShape 6"/>
          <p:cNvSpPr>
            <a:spLocks noChangeArrowheads="1"/>
          </p:cNvSpPr>
          <p:nvPr/>
        </p:nvSpPr>
        <p:spPr bwMode="auto">
          <a:xfrm>
            <a:off x="44958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1" name="AutoShape 7"/>
          <p:cNvSpPr>
            <a:spLocks noChangeArrowheads="1"/>
          </p:cNvSpPr>
          <p:nvPr/>
        </p:nvSpPr>
        <p:spPr bwMode="auto">
          <a:xfrm>
            <a:off x="6172200" y="2667000"/>
            <a:ext cx="152400" cy="1447800"/>
          </a:xfrm>
          <a:prstGeom prst="triangle">
            <a:avLst>
              <a:gd name="adj" fmla="val 41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2" name="Rectangle 8"/>
          <p:cNvSpPr>
            <a:spLocks noChangeArrowheads="1"/>
          </p:cNvSpPr>
          <p:nvPr/>
        </p:nvSpPr>
        <p:spPr bwMode="auto">
          <a:xfrm>
            <a:off x="2362200" y="4114800"/>
            <a:ext cx="4343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3" name="AutoShape 9"/>
          <p:cNvSpPr>
            <a:spLocks noChangeArrowheads="1"/>
          </p:cNvSpPr>
          <p:nvPr/>
        </p:nvSpPr>
        <p:spPr bwMode="auto">
          <a:xfrm>
            <a:off x="3886200" y="3962400"/>
            <a:ext cx="1371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4" name="AutoShape 10"/>
          <p:cNvSpPr>
            <a:spLocks noChangeArrowheads="1"/>
          </p:cNvSpPr>
          <p:nvPr/>
        </p:nvSpPr>
        <p:spPr bwMode="auto">
          <a:xfrm>
            <a:off x="3962400" y="3810000"/>
            <a:ext cx="1219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5" name="AutoShape 11"/>
          <p:cNvSpPr>
            <a:spLocks noChangeArrowheads="1"/>
          </p:cNvSpPr>
          <p:nvPr/>
        </p:nvSpPr>
        <p:spPr bwMode="auto">
          <a:xfrm>
            <a:off x="4038600" y="3657600"/>
            <a:ext cx="1066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6" name="AutoShape 12"/>
          <p:cNvSpPr>
            <a:spLocks noChangeArrowheads="1"/>
          </p:cNvSpPr>
          <p:nvPr/>
        </p:nvSpPr>
        <p:spPr bwMode="auto">
          <a:xfrm>
            <a:off x="4114800" y="3505200"/>
            <a:ext cx="9144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7" name="AutoShape 13"/>
          <p:cNvSpPr>
            <a:spLocks noChangeArrowheads="1"/>
          </p:cNvSpPr>
          <p:nvPr/>
        </p:nvSpPr>
        <p:spPr bwMode="auto">
          <a:xfrm>
            <a:off x="4191000" y="3352800"/>
            <a:ext cx="7620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8" name="AutoShape 14"/>
          <p:cNvSpPr>
            <a:spLocks noChangeArrowheads="1"/>
          </p:cNvSpPr>
          <p:nvPr/>
        </p:nvSpPr>
        <p:spPr bwMode="auto">
          <a:xfrm>
            <a:off x="4267200" y="3200400"/>
            <a:ext cx="6096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9" name="AutoShape 15"/>
          <p:cNvSpPr>
            <a:spLocks noChangeArrowheads="1"/>
          </p:cNvSpPr>
          <p:nvPr/>
        </p:nvSpPr>
        <p:spPr bwMode="auto">
          <a:xfrm>
            <a:off x="4343400" y="3048000"/>
            <a:ext cx="4572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80" name="AutoShape 16"/>
          <p:cNvSpPr>
            <a:spLocks noChangeArrowheads="1"/>
          </p:cNvSpPr>
          <p:nvPr/>
        </p:nvSpPr>
        <p:spPr bwMode="auto">
          <a:xfrm>
            <a:off x="4419600" y="2895600"/>
            <a:ext cx="304800" cy="1524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6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 of Hanoi: Code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void Hanoi(</a:t>
            </a:r>
            <a:r>
              <a:rPr lang="en-US" sz="2800" dirty="0" err="1"/>
              <a:t>int</a:t>
            </a:r>
            <a:r>
              <a:rPr lang="en-US" sz="2800" dirty="0"/>
              <a:t> n, </a:t>
            </a:r>
            <a:r>
              <a:rPr lang="en-US" sz="2800" dirty="0" smtClean="0"/>
              <a:t>string a, </a:t>
            </a:r>
            <a:r>
              <a:rPr lang="en-US" sz="2800" dirty="0"/>
              <a:t>string </a:t>
            </a:r>
            <a:r>
              <a:rPr lang="en-US" sz="2800" dirty="0" smtClean="0"/>
              <a:t>b, </a:t>
            </a:r>
            <a:r>
              <a:rPr lang="en-US" sz="2800" dirty="0"/>
              <a:t>string </a:t>
            </a:r>
            <a:r>
              <a:rPr lang="en-US" sz="2800" dirty="0" smtClean="0"/>
              <a:t>c)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{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if (n == 1)  /* base case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Move</a:t>
            </a:r>
            <a:r>
              <a:rPr lang="en-US" sz="2800" dirty="0" smtClean="0"/>
              <a:t>(</a:t>
            </a:r>
            <a:r>
              <a:rPr lang="en-US" sz="2800" dirty="0" err="1" smtClean="0"/>
              <a:t>a,b</a:t>
            </a:r>
            <a:r>
              <a:rPr lang="en-US" sz="2800" dirty="0" smtClean="0"/>
              <a:t>)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else { /* recursion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Hanoi(n-1</a:t>
            </a:r>
            <a:r>
              <a:rPr lang="en-US" sz="2800" dirty="0" smtClean="0"/>
              <a:t>,a,c,b)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Move</a:t>
            </a:r>
            <a:r>
              <a:rPr lang="en-US" sz="2800" dirty="0" smtClean="0"/>
              <a:t>(</a:t>
            </a:r>
            <a:r>
              <a:rPr lang="en-US" sz="2800" dirty="0" err="1" smtClean="0"/>
              <a:t>a,b</a:t>
            </a:r>
            <a:r>
              <a:rPr lang="en-US" sz="2800" dirty="0" smtClean="0"/>
              <a:t>)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Hanoi(n-1</a:t>
            </a:r>
            <a:r>
              <a:rPr lang="en-US" sz="2800" dirty="0" smtClean="0"/>
              <a:t>,c,b,a)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46158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Arises in two forms in computer science</a:t>
            </a:r>
          </a:p>
          <a:p>
            <a:pPr lvl="1"/>
            <a:r>
              <a:rPr lang="en-US" sz="2400" dirty="0" smtClean="0"/>
              <a:t>Recursion as a </a:t>
            </a:r>
            <a:r>
              <a:rPr lang="en-US" sz="2400" i="1" dirty="0" smtClean="0">
                <a:solidFill>
                  <a:srgbClr val="800000"/>
                </a:solidFill>
              </a:rPr>
              <a:t>mathematical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tool for defining a function in terms of itself in a simpler case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Recursion as a </a:t>
            </a:r>
            <a:r>
              <a:rPr lang="en-US" sz="2400" i="1" dirty="0" smtClean="0">
                <a:solidFill>
                  <a:srgbClr val="800000"/>
                </a:solidFill>
              </a:rPr>
              <a:t>programming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tool. You’ve seen this previously but we’ll take it to mind-bending extremes (by the end of the class it will seem easy!)</a:t>
            </a:r>
          </a:p>
          <a:p>
            <a:pPr lvl="1"/>
            <a:endParaRPr lang="en-US" sz="2400" dirty="0"/>
          </a:p>
          <a:p>
            <a:pPr marL="4572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Mathematical induction </a:t>
            </a:r>
            <a:r>
              <a:rPr lang="en-US" sz="2400" dirty="0" smtClean="0"/>
              <a:t>is used to prove that a recursive function works correctly. This requires a good, precise function specification.</a:t>
            </a:r>
          </a:p>
          <a:p>
            <a:pPr marL="45720" indent="0">
              <a:buNone/>
            </a:pPr>
            <a:r>
              <a:rPr lang="en-US" sz="2400" dirty="0" smtClean="0"/>
              <a:t>See this in a later lecture.</a:t>
            </a:r>
            <a:endParaRPr lang="fr-BE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 of Hanoi on Robot!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Content Placeholder 5" descr="Screen Shot 2014-02-12 at 11.13.40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b="835"/>
          <a:stretch>
            <a:fillRect/>
          </a:stretch>
        </p:blipFill>
        <p:spPr>
          <a:xfrm>
            <a:off x="0" y="1600199"/>
            <a:ext cx="9144000" cy="5042018"/>
          </a:xfrm>
        </p:spPr>
      </p:pic>
    </p:spTree>
    <p:extLst>
      <p:ext uri="{BB962C8B-B14F-4D97-AF65-F5344CB8AC3E}">
        <p14:creationId xmlns:p14="http://schemas.microsoft.com/office/powerpoint/2010/main" val="257381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4625"/>
            <a:ext cx="7772400" cy="1149350"/>
          </a:xfrm>
          <a:ln/>
        </p:spPr>
        <p:txBody>
          <a:bodyPr rIns="132080"/>
          <a:lstStyle/>
          <a:p>
            <a:r>
              <a:rPr lang="en-US"/>
              <a:t>The Fibonacci Function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615C3-CC08-4A6B-A8A8-842E85B2A13A}" type="slidenum">
              <a:rPr lang="en-US"/>
              <a:pPr/>
              <a:t>31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17675"/>
            <a:ext cx="5638800" cy="4119563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</a:pPr>
            <a:r>
              <a:rPr lang="en-US" sz="2400" dirty="0"/>
              <a:t>Mathematical definition: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400" dirty="0"/>
              <a:t>       fib(0) = 0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400" dirty="0"/>
              <a:t>       fib(1) = 1</a:t>
            </a:r>
          </a:p>
          <a:p>
            <a:pPr>
              <a:spcBef>
                <a:spcPct val="0"/>
              </a:spcBef>
              <a:buFont typeface="Wingdings" charset="2"/>
              <a:buNone/>
            </a:pPr>
            <a:r>
              <a:rPr lang="en-US" sz="2400" dirty="0"/>
              <a:t>       fib(n) = fib(n 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 </a:t>
            </a:r>
            <a:r>
              <a:rPr lang="en-US" sz="2400" dirty="0"/>
              <a:t>1) + fib(n 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 </a:t>
            </a:r>
            <a:r>
              <a:rPr lang="en-US" sz="2400" dirty="0"/>
              <a:t>2),  n ≥ </a:t>
            </a:r>
            <a:r>
              <a:rPr lang="en-US" sz="2400" dirty="0" smtClean="0"/>
              <a:t>2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 marL="0" indent="0">
              <a:spcBef>
                <a:spcPct val="0"/>
              </a:spcBef>
              <a:buNone/>
            </a:pPr>
            <a:r>
              <a:rPr lang="en-US" sz="2400" dirty="0"/>
              <a:t>Fibonacci sequence:  0, 1, 1, 2, 3, 5, 8, 13, …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304800" y="4356100"/>
            <a:ext cx="4119075" cy="221599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/** =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fibonacci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(n). Pre: n &gt;= 0 */</a:t>
            </a: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fib(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n) {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&lt;= 1)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n;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// { 1 &lt; n }</a:t>
            </a:r>
          </a:p>
          <a:p>
            <a:pPr marL="396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fib(n-2)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+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fib(n-1);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 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743200" y="2209802"/>
            <a:ext cx="3267075" cy="452438"/>
            <a:chOff x="-144" y="333"/>
            <a:chExt cx="2058" cy="285"/>
          </a:xfrm>
        </p:grpSpPr>
        <p:sp>
          <p:nvSpPr>
            <p:cNvPr id="11269" name="Rectangle 5"/>
            <p:cNvSpPr>
              <a:spLocks/>
            </p:cNvSpPr>
            <p:nvPr/>
          </p:nvSpPr>
          <p:spPr bwMode="auto">
            <a:xfrm>
              <a:off x="440" y="333"/>
              <a:ext cx="1474" cy="28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dirty="0">
                  <a:solidFill>
                    <a:srgbClr val="00CC00"/>
                  </a:solidFill>
                  <a:latin typeface="Arial" charset="0"/>
                  <a:cs typeface="Arial" charset="0"/>
                  <a:sym typeface="Arial" charset="0"/>
                </a:rPr>
                <a:t>two base cases!</a:t>
              </a:r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rot="10800000">
              <a:off x="-144" y="411"/>
              <a:ext cx="584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-144" y="470"/>
              <a:ext cx="584" cy="1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fr-BE"/>
            </a:p>
          </p:txBody>
        </p:sp>
      </p:grpSp>
      <p:pic>
        <p:nvPicPr>
          <p:cNvPr id="11272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65213"/>
            <a:ext cx="2443163" cy="297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/>
          </p:cNvSpPr>
          <p:nvPr/>
        </p:nvSpPr>
        <p:spPr bwMode="auto">
          <a:xfrm>
            <a:off x="6096000" y="4038600"/>
            <a:ext cx="2895600" cy="23622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Fibonacci (Leonardo Pisano) 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1170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ea typeface="Symbol" charset="2"/>
                <a:cs typeface="Times New Roman"/>
                <a:sym typeface="Symbol" charset="2"/>
              </a:rPr>
              <a:t>-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1240</a:t>
            </a: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?</a:t>
            </a:r>
          </a:p>
          <a:p>
            <a:pPr marL="39688" algn="ctr">
              <a:spcBef>
                <a:spcPts val="350"/>
              </a:spcBef>
            </a:pPr>
            <a:endParaRPr lang="en-US" dirty="0">
              <a:solidFill>
                <a:srgbClr val="9900CC"/>
              </a:solidFill>
              <a:latin typeface="Times New Roman"/>
              <a:cs typeface="Times New Roman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Statue in Pisa, Italy</a:t>
            </a:r>
          </a:p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Giovanni </a:t>
            </a:r>
            <a:r>
              <a:rPr lang="en-US" dirty="0" err="1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Paganucci</a:t>
            </a:r>
            <a:endParaRPr lang="en-US" dirty="0">
              <a:solidFill>
                <a:srgbClr val="9900CC"/>
              </a:solidFill>
              <a:latin typeface="Times New Roman"/>
              <a:cs typeface="Times New Roman"/>
              <a:sym typeface="Arial" charset="0"/>
            </a:endParaRPr>
          </a:p>
          <a:p>
            <a:pPr marL="39688" algn="ctr">
              <a:spcBef>
                <a:spcPts val="350"/>
              </a:spcBef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1863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293688"/>
            <a:ext cx="7772400" cy="1143000"/>
          </a:xfrm>
          <a:ln/>
        </p:spPr>
        <p:txBody>
          <a:bodyPr rIns="132080"/>
          <a:lstStyle/>
          <a:p>
            <a:r>
              <a:rPr lang="en-US"/>
              <a:t>Recursive Execution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CFF33D9-C38F-40FD-82AA-2F253E1CDB13}" type="slidenum">
              <a:rPr lang="en-US"/>
              <a:pPr/>
              <a:t>32</a:t>
            </a:fld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4476750" y="333057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fib(4)</a:t>
            </a:r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3326705" y="420687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fib(2)</a:t>
            </a:r>
          </a:p>
        </p:txBody>
      </p:sp>
      <p:sp>
        <p:nvSpPr>
          <p:cNvPr id="12298" name="Rectangle 10"/>
          <p:cNvSpPr>
            <a:spLocks/>
          </p:cNvSpPr>
          <p:nvPr/>
        </p:nvSpPr>
        <p:spPr bwMode="auto">
          <a:xfrm>
            <a:off x="2715517" y="4991100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fib(0)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2299" name="Rectangle 11"/>
          <p:cNvSpPr>
            <a:spLocks/>
          </p:cNvSpPr>
          <p:nvPr/>
        </p:nvSpPr>
        <p:spPr bwMode="auto">
          <a:xfrm>
            <a:off x="3993455" y="498792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2300" name="Rectangle 12"/>
          <p:cNvSpPr>
            <a:spLocks/>
          </p:cNvSpPr>
          <p:nvPr/>
        </p:nvSpPr>
        <p:spPr bwMode="auto">
          <a:xfrm>
            <a:off x="879475" y="3330575"/>
            <a:ext cx="2865848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Execution of fib(4):</a:t>
            </a:r>
          </a:p>
        </p:txBody>
      </p:sp>
      <p:sp>
        <p:nvSpPr>
          <p:cNvPr id="12301" name="AutoShape 13"/>
          <p:cNvSpPr>
            <a:spLocks/>
          </p:cNvSpPr>
          <p:nvPr/>
        </p:nvSpPr>
        <p:spPr bwMode="auto">
          <a:xfrm flipH="1">
            <a:off x="3743325" y="3787775"/>
            <a:ext cx="1241425" cy="4191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12302" name="AutoShape 14"/>
          <p:cNvSpPr>
            <a:spLocks/>
          </p:cNvSpPr>
          <p:nvPr/>
        </p:nvSpPr>
        <p:spPr bwMode="auto">
          <a:xfrm>
            <a:off x="4984750" y="3787775"/>
            <a:ext cx="1243013" cy="4191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12305" name="AutoShape 17"/>
          <p:cNvSpPr>
            <a:spLocks/>
          </p:cNvSpPr>
          <p:nvPr/>
        </p:nvSpPr>
        <p:spPr bwMode="auto">
          <a:xfrm flipH="1">
            <a:off x="3198117" y="4664075"/>
            <a:ext cx="636588" cy="3270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12306" name="AutoShape 18"/>
          <p:cNvSpPr>
            <a:spLocks/>
          </p:cNvSpPr>
          <p:nvPr/>
        </p:nvSpPr>
        <p:spPr bwMode="auto">
          <a:xfrm>
            <a:off x="3834705" y="4664075"/>
            <a:ext cx="668337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23" name="Rectangle 4"/>
          <p:cNvSpPr>
            <a:spLocks/>
          </p:cNvSpPr>
          <p:nvPr/>
        </p:nvSpPr>
        <p:spPr bwMode="auto">
          <a:xfrm>
            <a:off x="5848412" y="420687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fib(3)</a:t>
            </a:r>
          </a:p>
        </p:txBody>
      </p:sp>
      <p:sp>
        <p:nvSpPr>
          <p:cNvPr id="24" name="Rectangle 6"/>
          <p:cNvSpPr>
            <a:spLocks/>
          </p:cNvSpPr>
          <p:nvPr/>
        </p:nvSpPr>
        <p:spPr bwMode="auto">
          <a:xfrm>
            <a:off x="5854189" y="5815012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fib(0)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7268651" y="5829300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5164200" y="498792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fib(1)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6442137" y="4987925"/>
            <a:ext cx="833240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550"/>
              </a:spcBef>
            </a:pPr>
            <a:r>
              <a:rPr lang="en-US" b="1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fib(2)</a:t>
            </a:r>
            <a:endParaRPr lang="en-US" b="1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8" name="AutoShape 15"/>
          <p:cNvSpPr>
            <a:spLocks/>
          </p:cNvSpPr>
          <p:nvPr/>
        </p:nvSpPr>
        <p:spPr bwMode="auto">
          <a:xfrm flipH="1">
            <a:off x="5672200" y="4664075"/>
            <a:ext cx="684212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>
            <a:off x="6356412" y="4664075"/>
            <a:ext cx="568325" cy="3238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30" name="AutoShape 19"/>
          <p:cNvSpPr>
            <a:spLocks/>
          </p:cNvSpPr>
          <p:nvPr/>
        </p:nvSpPr>
        <p:spPr bwMode="auto">
          <a:xfrm flipH="1">
            <a:off x="6336789" y="5430837"/>
            <a:ext cx="746125" cy="38417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31" name="AutoShape 20"/>
          <p:cNvSpPr>
            <a:spLocks/>
          </p:cNvSpPr>
          <p:nvPr/>
        </p:nvSpPr>
        <p:spPr bwMode="auto">
          <a:xfrm>
            <a:off x="7082914" y="5430837"/>
            <a:ext cx="693737" cy="398463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 b="1"/>
          </a:p>
        </p:txBody>
      </p:sp>
      <p:sp>
        <p:nvSpPr>
          <p:cNvPr id="32" name="Rectangle 3"/>
          <p:cNvSpPr>
            <a:spLocks/>
          </p:cNvSpPr>
          <p:nvPr/>
        </p:nvSpPr>
        <p:spPr bwMode="auto">
          <a:xfrm>
            <a:off x="5314037" y="838200"/>
            <a:ext cx="3525163" cy="221599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/** =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fibonacci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(n) …*/</a:t>
            </a: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fib(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n) {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&lt;= 1)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n;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// { 1 &lt; n }</a:t>
            </a:r>
          </a:p>
          <a:p>
            <a:pPr marL="39688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fib(n-2)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+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fib(n-1);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8313"/>
            <a:ext cx="7772400" cy="1076325"/>
          </a:xfrm>
          <a:ln/>
        </p:spPr>
        <p:txBody>
          <a:bodyPr rIns="132080"/>
          <a:lstStyle/>
          <a:p>
            <a:r>
              <a:rPr lang="en-US" smtClean="0"/>
              <a:t>Non-Negative Integer </a:t>
            </a:r>
            <a:r>
              <a:rPr lang="en-US" dirty="0"/>
              <a:t>Powers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8238A52-8D44-4D62-8E47-5573EF3E3BA3}" type="slidenum">
              <a:rPr lang="en-US"/>
              <a:pPr/>
              <a:t>33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44638"/>
            <a:ext cx="7772400" cy="5313362"/>
          </a:xfrm>
          <a:ln/>
        </p:spPr>
        <p:txBody>
          <a:bodyPr rIns="132080"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baseline="30000" dirty="0"/>
              <a:t>n</a:t>
            </a:r>
            <a:r>
              <a:rPr lang="en-US" dirty="0"/>
              <a:t> = </a:t>
            </a:r>
            <a:r>
              <a:rPr lang="en-US" dirty="0" err="1"/>
              <a:t>a·a·a</a:t>
            </a:r>
            <a:r>
              <a:rPr lang="en-US" dirty="0"/>
              <a:t>···a (n times)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Alternative </a:t>
            </a:r>
            <a:r>
              <a:rPr lang="en-US" dirty="0"/>
              <a:t>description:</a:t>
            </a:r>
          </a:p>
          <a:p>
            <a:pPr marL="728663" lvl="1"/>
            <a:r>
              <a:rPr lang="en-US" dirty="0"/>
              <a:t>a</a:t>
            </a:r>
            <a:r>
              <a:rPr lang="en-US" baseline="30000" dirty="0"/>
              <a:t>0</a:t>
            </a:r>
            <a:r>
              <a:rPr lang="en-US" dirty="0"/>
              <a:t> = 1</a:t>
            </a:r>
          </a:p>
          <a:p>
            <a:pPr marL="728663" lvl="1"/>
            <a:r>
              <a:rPr lang="en-US" dirty="0"/>
              <a:t>a</a:t>
            </a:r>
            <a:r>
              <a:rPr lang="en-US" baseline="30000" dirty="0"/>
              <a:t>n+1</a:t>
            </a:r>
            <a:r>
              <a:rPr lang="en-US" dirty="0"/>
              <a:t> = </a:t>
            </a:r>
            <a:r>
              <a:rPr lang="en-US" dirty="0" err="1"/>
              <a:t>a·a</a:t>
            </a:r>
            <a:r>
              <a:rPr lang="en-US" baseline="30000" dirty="0" err="1"/>
              <a:t>n</a:t>
            </a:r>
            <a:endParaRPr lang="en-US" baseline="30000" dirty="0"/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1371600" y="4343400"/>
            <a:ext cx="6477000" cy="2082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>
              <a:spcBef>
                <a:spcPts val="5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/** =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baseline="30000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. Pre: n &gt;= 0 */</a:t>
            </a:r>
          </a:p>
          <a:p>
            <a:pPr marL="39688">
              <a:spcBef>
                <a:spcPts val="500"/>
              </a:spcBef>
            </a:pP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power(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a,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n) {</a:t>
            </a:r>
          </a:p>
          <a:p>
            <a:pPr marL="39688">
              <a:spcBef>
                <a:spcPts val="50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== 0)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1;</a:t>
            </a:r>
          </a:p>
          <a:p>
            <a:pPr marL="39688">
              <a:spcBef>
                <a:spcPts val="50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a*power(a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, 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-1);</a:t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</a:b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Smarter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EE6C706-42C8-4184-8300-7301804EC38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Power computation: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= 1</a:t>
            </a:r>
          </a:p>
          <a:p>
            <a:pPr lvl="1"/>
            <a:r>
              <a:rPr lang="en-US" sz="2400" dirty="0" smtClean="0"/>
              <a:t>If n is nonzero and even, a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= (a*a)</a:t>
            </a:r>
            <a:r>
              <a:rPr lang="en-US" sz="2400" baseline="30000" dirty="0" smtClean="0"/>
              <a:t>n/2</a:t>
            </a:r>
          </a:p>
          <a:p>
            <a:pPr lvl="1"/>
            <a:r>
              <a:rPr lang="en-US" sz="2400" dirty="0" smtClean="0"/>
              <a:t>If n is nonzero, a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= a * a</a:t>
            </a:r>
            <a:r>
              <a:rPr lang="en-US" sz="2400" baseline="30000" dirty="0" smtClean="0"/>
              <a:t>n-1</a:t>
            </a:r>
            <a:endParaRPr lang="en-US" sz="2400" dirty="0" smtClean="0"/>
          </a:p>
          <a:p>
            <a:pPr marL="411480" lvl="1" indent="0">
              <a:buNone/>
            </a:pPr>
            <a:r>
              <a:rPr lang="en-US" sz="2400" dirty="0" smtClean="0"/>
              <a:t>Java note: For </a:t>
            </a:r>
            <a:r>
              <a:rPr lang="en-US" sz="2400" dirty="0" err="1" smtClean="0"/>
              <a:t>ints</a:t>
            </a:r>
            <a:r>
              <a:rPr lang="en-US" sz="2400" dirty="0" smtClean="0"/>
              <a:t> x and y, x/y is the integer part of the quotient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</a:rPr>
              <a:t>J</a:t>
            </a:r>
            <a:r>
              <a:rPr lang="en-US" sz="2400" dirty="0" smtClean="0">
                <a:solidFill>
                  <a:srgbClr val="000090"/>
                </a:solidFill>
              </a:rPr>
              <a:t>udicious use of the second property makes this a logarithmic algorithm, as we will see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5867400"/>
            <a:ext cx="685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Example: 3</a:t>
            </a:r>
            <a:r>
              <a:rPr lang="en-US" sz="3200" baseline="30000" dirty="0" smtClean="0">
                <a:solidFill>
                  <a:srgbClr val="800000"/>
                </a:solidFill>
              </a:rPr>
              <a:t>8</a:t>
            </a:r>
            <a:r>
              <a:rPr lang="en-US" dirty="0" smtClean="0">
                <a:solidFill>
                  <a:srgbClr val="800000"/>
                </a:solidFill>
              </a:rPr>
              <a:t> = (3*3) * (3*3) * (3*3) * (3*3) = (3*3) </a:t>
            </a:r>
            <a:r>
              <a:rPr lang="en-US" sz="3200" baseline="30000" dirty="0" smtClean="0">
                <a:solidFill>
                  <a:srgbClr val="800000"/>
                </a:solidFill>
              </a:rPr>
              <a:t>4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Smarter Version in Java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D73C1E-8206-4137-8EE5-DCDC1F046D9B}" type="slidenum">
              <a:rPr lang="en-US"/>
              <a:pPr/>
              <a:t>35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n = 0:  a</a:t>
            </a:r>
            <a:r>
              <a:rPr lang="en-US" sz="2400" baseline="30000" dirty="0"/>
              <a:t>0</a:t>
            </a:r>
            <a:r>
              <a:rPr lang="en-US" sz="2400" dirty="0"/>
              <a:t> = 1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 nonzero and even:  a</a:t>
            </a:r>
            <a:r>
              <a:rPr lang="en-US" sz="3200" baseline="30000" dirty="0"/>
              <a:t>n</a:t>
            </a:r>
            <a:r>
              <a:rPr lang="en-US" sz="2400" dirty="0"/>
              <a:t> = </a:t>
            </a:r>
            <a:r>
              <a:rPr lang="en-US" sz="2400" dirty="0" smtClean="0"/>
              <a:t>(a*a)</a:t>
            </a:r>
            <a:r>
              <a:rPr lang="en-US" sz="3200" baseline="30000" dirty="0" smtClean="0"/>
              <a:t>n/2</a:t>
            </a:r>
            <a:endParaRPr lang="en-US" sz="3200" baseline="30000" dirty="0"/>
          </a:p>
          <a:p>
            <a:pPr>
              <a:lnSpc>
                <a:spcPct val="80000"/>
              </a:lnSpc>
            </a:pPr>
            <a:r>
              <a:rPr lang="en-US" sz="2400" dirty="0"/>
              <a:t>n </a:t>
            </a:r>
            <a:r>
              <a:rPr lang="en-US" sz="2400" dirty="0" smtClean="0"/>
              <a:t>nonzero:  a</a:t>
            </a:r>
            <a:r>
              <a:rPr lang="en-US" sz="3200" baseline="30000" dirty="0" smtClean="0"/>
              <a:t>n</a:t>
            </a:r>
            <a:r>
              <a:rPr lang="en-US" sz="2400" dirty="0" smtClean="0"/>
              <a:t> = a·a</a:t>
            </a:r>
            <a:r>
              <a:rPr lang="en-US" sz="3600" baseline="30000" dirty="0" smtClean="0"/>
              <a:t>n-</a:t>
            </a:r>
            <a:r>
              <a:rPr lang="en-US" sz="3600" baseline="30000" dirty="0"/>
              <a:t>1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1219200" y="3048000"/>
            <a:ext cx="5320938" cy="2575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177800" tIns="177800" rIns="182880" bIns="17780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/** = a**n. Precondition: n &gt;= 0 */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== 0)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1;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(n%2 == 0)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(a*a, n/2);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a *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(a, n-1);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Build table of multiplications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D73C1E-8206-4137-8EE5-DCDC1F046D9B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62172"/>
              </p:ext>
            </p:extLst>
          </p:nvPr>
        </p:nvGraphicFramePr>
        <p:xfrm>
          <a:off x="533400" y="1325880"/>
          <a:ext cx="26670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8382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mults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2**4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29001" y="1371600"/>
            <a:ext cx="5181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with n = 0, then </a:t>
            </a:r>
            <a:r>
              <a:rPr lang="en-US" dirty="0" smtClean="0">
                <a:solidFill>
                  <a:srgbClr val="800000"/>
                </a:solidFill>
              </a:rPr>
              <a:t>n = </a:t>
            </a:r>
            <a:r>
              <a:rPr lang="en-US" dirty="0" smtClean="0"/>
              <a:t>1, etc. </a:t>
            </a:r>
            <a:r>
              <a:rPr lang="en-US" dirty="0"/>
              <a:t>F</a:t>
            </a:r>
            <a:r>
              <a:rPr lang="en-US" dirty="0" smtClean="0"/>
              <a:t>or</a:t>
            </a:r>
          </a:p>
          <a:p>
            <a:r>
              <a:rPr lang="en-US" dirty="0" smtClean="0"/>
              <a:t>each, calculate number of </a:t>
            </a:r>
            <a:r>
              <a:rPr lang="en-US" dirty="0" err="1" smtClean="0"/>
              <a:t>mults</a:t>
            </a:r>
            <a:r>
              <a:rPr lang="en-US" dirty="0" smtClean="0"/>
              <a:t> based on method body and recursion.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667000"/>
            <a:ext cx="4953850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ee from the table: For </a:t>
            </a:r>
            <a:r>
              <a:rPr lang="en-US" dirty="0" smtClean="0">
                <a:solidFill>
                  <a:srgbClr val="800000"/>
                </a:solidFill>
              </a:rPr>
              <a:t>n</a:t>
            </a:r>
            <a:r>
              <a:rPr lang="en-US" dirty="0" smtClean="0"/>
              <a:t> a power of </a:t>
            </a:r>
            <a:r>
              <a:rPr lang="en-US" dirty="0" smtClean="0">
                <a:solidFill>
                  <a:srgbClr val="800000"/>
                </a:solidFill>
              </a:rPr>
              <a:t>2</a:t>
            </a:r>
            <a:r>
              <a:rPr lang="en-US" dirty="0" smtClean="0"/>
              <a:t>,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n = 2**k</a:t>
            </a:r>
            <a:r>
              <a:rPr lang="en-US" dirty="0" smtClean="0"/>
              <a:t>, only </a:t>
            </a:r>
            <a:r>
              <a:rPr lang="en-US" dirty="0" smtClean="0">
                <a:solidFill>
                  <a:srgbClr val="800000"/>
                </a:solidFill>
              </a:rPr>
              <a:t>k+1 = (log n) + 1 </a:t>
            </a:r>
            <a:r>
              <a:rPr lang="en-US" dirty="0" err="1" smtClean="0"/>
              <a:t>mults</a:t>
            </a:r>
            <a:endParaRPr lang="en-US" dirty="0"/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2362200" y="4724400"/>
            <a:ext cx="6477000" cy="22057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177800" tIns="177800" rIns="182880" bIns="17780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== 0)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1;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(n%2 == 0)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Courier New" charset="0"/>
              </a:rPr>
              <a:t>power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(a*a, n/2);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a *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Courier New" charset="0"/>
              </a:rPr>
              <a:t>power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(a, n-1);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3037" y="3828815"/>
            <a:ext cx="498616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800000"/>
                </a:solidFill>
              </a:rPr>
              <a:t>n = 2**15 = 32768</a:t>
            </a:r>
            <a:r>
              <a:rPr lang="en-US" dirty="0" smtClean="0"/>
              <a:t>, only </a:t>
            </a:r>
            <a:r>
              <a:rPr lang="en-US" dirty="0" smtClean="0">
                <a:solidFill>
                  <a:srgbClr val="800000"/>
                </a:solidFill>
              </a:rPr>
              <a:t>16</a:t>
            </a:r>
            <a:r>
              <a:rPr lang="en-US" dirty="0" smtClean="0"/>
              <a:t> </a:t>
            </a:r>
            <a:r>
              <a:rPr lang="en-US" dirty="0" err="1" smtClean="0"/>
              <a:t>mults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042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Java “compiles” recursive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8F0215-0482-4217-8BD7-F6D435D7D0B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1505" name="Rectangle 1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Key idea: </a:t>
            </a:r>
          </a:p>
          <a:p>
            <a:pPr lvl="1"/>
            <a:r>
              <a:rPr lang="en-US" dirty="0" smtClean="0"/>
              <a:t>Java uses a stack to remember parameters and local variables across recursive calls</a:t>
            </a:r>
          </a:p>
          <a:p>
            <a:pPr lvl="1"/>
            <a:r>
              <a:rPr lang="en-US" dirty="0" smtClean="0"/>
              <a:t>Each method invocation gets its own stack frame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stack frame contains storage for</a:t>
            </a:r>
          </a:p>
          <a:p>
            <a:pPr lvl="1"/>
            <a:r>
              <a:rPr lang="en-US" dirty="0" smtClean="0"/>
              <a:t>Local variables of method</a:t>
            </a:r>
          </a:p>
          <a:p>
            <a:pPr lvl="1"/>
            <a:r>
              <a:rPr lang="en-US" dirty="0" smtClean="0"/>
              <a:t>Parameters of method</a:t>
            </a:r>
          </a:p>
          <a:p>
            <a:pPr lvl="1"/>
            <a:r>
              <a:rPr lang="en-US" dirty="0" smtClean="0"/>
              <a:t>Return info (return address and return value)</a:t>
            </a:r>
          </a:p>
          <a:p>
            <a:pPr lvl="1"/>
            <a:r>
              <a:rPr lang="en-US" dirty="0" smtClean="0"/>
              <a:t>Perhaps other bookkeeping info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0"/>
            <a:ext cx="8308975" cy="1847850"/>
          </a:xfrm>
          <a:ln/>
        </p:spPr>
        <p:txBody>
          <a:bodyPr rIns="132080"/>
          <a:lstStyle/>
          <a:p>
            <a:r>
              <a:rPr lang="en-US"/>
              <a:t>Stacks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76D61-F4EF-481F-B46A-47FAA5B109BF}" type="slidenum">
              <a:rPr lang="en-US"/>
              <a:pPr/>
              <a:t>38</a:t>
            </a:fld>
            <a:endParaRPr lang="en-US"/>
          </a:p>
        </p:txBody>
      </p:sp>
      <p:sp>
        <p:nvSpPr>
          <p:cNvPr id="22529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3751263" y="3265488"/>
            <a:ext cx="4400550" cy="2678112"/>
          </a:xfrm>
          <a:ln/>
        </p:spPr>
        <p:txBody>
          <a:bodyPr rIns="13208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Like a stack of </a:t>
            </a:r>
            <a:r>
              <a:rPr lang="en-US" sz="2400" dirty="0" smtClean="0"/>
              <a:t>dinner plates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You can </a:t>
            </a:r>
            <a:r>
              <a:rPr lang="en-US" sz="2400" dirty="0">
                <a:solidFill>
                  <a:srgbClr val="FF3300"/>
                </a:solidFill>
              </a:rPr>
              <a:t>push</a:t>
            </a:r>
            <a:r>
              <a:rPr lang="en-US" sz="2400" dirty="0"/>
              <a:t> data on top or </a:t>
            </a:r>
            <a:r>
              <a:rPr lang="en-US" sz="2400" dirty="0">
                <a:solidFill>
                  <a:srgbClr val="FF3300"/>
                </a:solidFill>
              </a:rPr>
              <a:t>pop</a:t>
            </a:r>
            <a:r>
              <a:rPr lang="en-US" sz="2400" dirty="0"/>
              <a:t> data off the top in a LIFO (last-in-first-out) fashion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FF3300"/>
                </a:solidFill>
              </a:rPr>
              <a:t>queue</a:t>
            </a:r>
            <a:r>
              <a:rPr lang="en-US" sz="2400" dirty="0"/>
              <a:t> is similar, except it is FIFO (first-in-first-out)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957263" y="2411413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top element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957263" y="2878138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2nd element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957263" y="3344863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3rd element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957263" y="3811588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958850" y="4737100"/>
            <a:ext cx="2133600" cy="8255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bottom element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957263" y="4270375"/>
            <a:ext cx="2136775" cy="46672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3635375" y="2251075"/>
            <a:ext cx="1481138" cy="7366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25438" indent="-285750" algn="ctr">
              <a:spcBef>
                <a:spcPts val="450"/>
              </a:spcBef>
            </a:pP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top-of-stack</a:t>
            </a:r>
          </a:p>
          <a:p>
            <a:pPr marL="325438" indent="-285750" algn="ctr">
              <a:spcBef>
                <a:spcPts val="450"/>
              </a:spcBef>
            </a:pPr>
            <a:r>
              <a:rPr lang="en-US" sz="20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pointer</a:t>
            </a:r>
          </a:p>
        </p:txBody>
      </p:sp>
      <p:sp>
        <p:nvSpPr>
          <p:cNvPr id="22538" name="AutoShape 10"/>
          <p:cNvSpPr>
            <a:spLocks/>
          </p:cNvSpPr>
          <p:nvPr/>
        </p:nvSpPr>
        <p:spPr bwMode="auto">
          <a:xfrm flipH="1">
            <a:off x="3094038" y="2632075"/>
            <a:ext cx="528637" cy="127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1463675" y="1844675"/>
            <a:ext cx="1219200" cy="2540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bIns="0">
            <a:spAutoFit/>
          </a:bodyPr>
          <a:lstStyle/>
          <a:p>
            <a:pPr>
              <a:spcBef>
                <a:spcPts val="413"/>
              </a:spcBef>
            </a:pPr>
            <a:r>
              <a:rPr lang="en-US" sz="180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stack grows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rot="10800000" flipH="1">
            <a:off x="2041525" y="1574800"/>
            <a:ext cx="1588" cy="26670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6643687" y="2454275"/>
            <a:ext cx="1524000" cy="2105025"/>
            <a:chOff x="0" y="0"/>
            <a:chExt cx="960" cy="1326"/>
          </a:xfrm>
        </p:grpSpPr>
        <p:grpSp>
          <p:nvGrpSpPr>
            <p:cNvPr id="21" name="Group 6"/>
            <p:cNvGrpSpPr>
              <a:grpSpLocks/>
            </p:cNvGrpSpPr>
            <p:nvPr/>
          </p:nvGrpSpPr>
          <p:grpSpPr bwMode="auto">
            <a:xfrm>
              <a:off x="0" y="0"/>
              <a:ext cx="912" cy="1326"/>
              <a:chOff x="0" y="0"/>
              <a:chExt cx="912" cy="1326"/>
            </a:xfrm>
          </p:grpSpPr>
          <p:sp>
            <p:nvSpPr>
              <p:cNvPr id="31" name="Rectangle 7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32" name="Rectangle 8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2" name="Group 9"/>
            <p:cNvGrpSpPr>
              <a:grpSpLocks/>
            </p:cNvGrpSpPr>
            <p:nvPr/>
          </p:nvGrpSpPr>
          <p:grpSpPr bwMode="auto">
            <a:xfrm>
              <a:off x="0" y="991"/>
              <a:ext cx="912" cy="335"/>
              <a:chOff x="0" y="0"/>
              <a:chExt cx="912" cy="335"/>
            </a:xfrm>
          </p:grpSpPr>
          <p:sp>
            <p:nvSpPr>
              <p:cNvPr id="29" name="Rectangle 10"/>
              <p:cNvSpPr>
                <a:spLocks/>
              </p:cNvSpPr>
              <p:nvPr/>
            </p:nvSpPr>
            <p:spPr bwMode="auto">
              <a:xfrm>
                <a:off x="0" y="0"/>
                <a:ext cx="912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30" name="Rectangle 11"/>
              <p:cNvSpPr>
                <a:spLocks/>
              </p:cNvSpPr>
              <p:nvPr/>
            </p:nvSpPr>
            <p:spPr bwMode="auto">
              <a:xfrm>
                <a:off x="119" y="67"/>
                <a:ext cx="673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return info</a:t>
                </a:r>
              </a:p>
            </p:txBody>
          </p:sp>
        </p:grpSp>
        <p:grpSp>
          <p:nvGrpSpPr>
            <p:cNvPr id="23" name="Group 12"/>
            <p:cNvGrpSpPr>
              <a:grpSpLocks/>
            </p:cNvGrpSpPr>
            <p:nvPr/>
          </p:nvGrpSpPr>
          <p:grpSpPr bwMode="auto">
            <a:xfrm>
              <a:off x="0" y="0"/>
              <a:ext cx="960" cy="572"/>
              <a:chOff x="0" y="0"/>
              <a:chExt cx="960" cy="572"/>
            </a:xfrm>
          </p:grpSpPr>
          <p:sp>
            <p:nvSpPr>
              <p:cNvPr id="27" name="Rectangle 13"/>
              <p:cNvSpPr>
                <a:spLocks/>
              </p:cNvSpPr>
              <p:nvPr/>
            </p:nvSpPr>
            <p:spPr bwMode="auto">
              <a:xfrm>
                <a:off x="0" y="0"/>
                <a:ext cx="912" cy="572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8" name="Rectangle 14"/>
              <p:cNvSpPr>
                <a:spLocks/>
              </p:cNvSpPr>
              <p:nvPr/>
            </p:nvSpPr>
            <p:spPr bwMode="auto">
              <a:xfrm>
                <a:off x="51" y="174"/>
                <a:ext cx="90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 dirty="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local variables</a:t>
                </a:r>
              </a:p>
            </p:txBody>
          </p:sp>
        </p:grpSp>
        <p:grpSp>
          <p:nvGrpSpPr>
            <p:cNvPr id="24" name="Group 15"/>
            <p:cNvGrpSpPr>
              <a:grpSpLocks/>
            </p:cNvGrpSpPr>
            <p:nvPr/>
          </p:nvGrpSpPr>
          <p:grpSpPr bwMode="auto">
            <a:xfrm>
              <a:off x="12" y="576"/>
              <a:ext cx="912" cy="409"/>
              <a:chOff x="0" y="0"/>
              <a:chExt cx="912" cy="409"/>
            </a:xfrm>
          </p:grpSpPr>
          <p:sp>
            <p:nvSpPr>
              <p:cNvPr id="25" name="Rectangle 16"/>
              <p:cNvSpPr>
                <a:spLocks/>
              </p:cNvSpPr>
              <p:nvPr/>
            </p:nvSpPr>
            <p:spPr bwMode="auto">
              <a:xfrm>
                <a:off x="0" y="0"/>
                <a:ext cx="912" cy="409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6" name="Rectangle 17"/>
              <p:cNvSpPr>
                <a:spLocks/>
              </p:cNvSpPr>
              <p:nvPr/>
            </p:nvSpPr>
            <p:spPr bwMode="auto">
              <a:xfrm>
                <a:off x="83" y="104"/>
                <a:ext cx="745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parameters</a:t>
                </a:r>
              </a:p>
            </p:txBody>
          </p:sp>
        </p:grpSp>
      </p:grp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363"/>
            <a:ext cx="7772400" cy="1933575"/>
          </a:xfrm>
          <a:ln/>
        </p:spPr>
        <p:txBody>
          <a:bodyPr rIns="132080"/>
          <a:lstStyle/>
          <a:p>
            <a:r>
              <a:rPr lang="en-US"/>
              <a:t>Stack Frame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023AEF6-179E-455F-9AB9-A0F881B32240}" type="slidenum">
              <a:rPr lang="en-US"/>
              <a:pPr/>
              <a:t>39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2261395"/>
            <a:ext cx="4118769" cy="4360862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</a:pPr>
            <a:r>
              <a:rPr lang="en-US" sz="2400" dirty="0"/>
              <a:t>A new stack frame is pushed with each recursive call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stack frame is popped when the method returns</a:t>
            </a:r>
          </a:p>
          <a:p>
            <a:pPr marL="408623"/>
            <a:r>
              <a:rPr lang="en-US" sz="2700" dirty="0"/>
              <a:t>Leaving a return value (if there is one) on top of the stack</a:t>
            </a:r>
          </a:p>
        </p:txBody>
      </p:sp>
      <p:sp>
        <p:nvSpPr>
          <p:cNvPr id="23555" name="AutoShape 3"/>
          <p:cNvSpPr>
            <a:spLocks/>
          </p:cNvSpPr>
          <p:nvPr/>
        </p:nvSpPr>
        <p:spPr bwMode="auto">
          <a:xfrm>
            <a:off x="6105525" y="2286000"/>
            <a:ext cx="485775" cy="2105025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4446208" y="3130550"/>
            <a:ext cx="1888296" cy="369332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a stack frame</a:t>
            </a:r>
          </a:p>
        </p:txBody>
      </p:sp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6762750" y="2286000"/>
            <a:ext cx="1466850" cy="2105025"/>
            <a:chOff x="0" y="0"/>
            <a:chExt cx="924" cy="1326"/>
          </a:xfrm>
        </p:grpSpPr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0" y="0"/>
              <a:ext cx="912" cy="1326"/>
              <a:chOff x="0" y="0"/>
              <a:chExt cx="912" cy="1326"/>
            </a:xfrm>
          </p:grpSpPr>
          <p:sp>
            <p:nvSpPr>
              <p:cNvPr id="44" name="Rectangle 7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45" name="Rectangle 8"/>
              <p:cNvSpPr>
                <a:spLocks/>
              </p:cNvSpPr>
              <p:nvPr/>
            </p:nvSpPr>
            <p:spPr bwMode="auto">
              <a:xfrm>
                <a:off x="0" y="0"/>
                <a:ext cx="912" cy="132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35" name="Group 9"/>
            <p:cNvGrpSpPr>
              <a:grpSpLocks/>
            </p:cNvGrpSpPr>
            <p:nvPr/>
          </p:nvGrpSpPr>
          <p:grpSpPr bwMode="auto">
            <a:xfrm>
              <a:off x="0" y="991"/>
              <a:ext cx="912" cy="335"/>
              <a:chOff x="0" y="0"/>
              <a:chExt cx="912" cy="335"/>
            </a:xfrm>
          </p:grpSpPr>
          <p:sp>
            <p:nvSpPr>
              <p:cNvPr id="42" name="Rectangle 10"/>
              <p:cNvSpPr>
                <a:spLocks/>
              </p:cNvSpPr>
              <p:nvPr/>
            </p:nvSpPr>
            <p:spPr bwMode="auto">
              <a:xfrm>
                <a:off x="0" y="0"/>
                <a:ext cx="912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43" name="Rectangle 11"/>
              <p:cNvSpPr>
                <a:spLocks/>
              </p:cNvSpPr>
              <p:nvPr/>
            </p:nvSpPr>
            <p:spPr bwMode="auto">
              <a:xfrm>
                <a:off x="197" y="89"/>
                <a:ext cx="518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 b="1" dirty="0" err="1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retval</a:t>
                </a:r>
                <a:endPara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Arial" charset="0"/>
                </a:endParaRPr>
              </a:p>
            </p:txBody>
          </p:sp>
        </p:grpSp>
        <p:sp>
          <p:nvSpPr>
            <p:cNvPr id="40" name="Rectangle 13"/>
            <p:cNvSpPr>
              <a:spLocks/>
            </p:cNvSpPr>
            <p:nvPr/>
          </p:nvSpPr>
          <p:spPr bwMode="auto">
            <a:xfrm>
              <a:off x="0" y="0"/>
              <a:ext cx="912" cy="572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grpSp>
          <p:nvGrpSpPr>
            <p:cNvPr id="37" name="Group 15"/>
            <p:cNvGrpSpPr>
              <a:grpSpLocks/>
            </p:cNvGrpSpPr>
            <p:nvPr/>
          </p:nvGrpSpPr>
          <p:grpSpPr bwMode="auto">
            <a:xfrm>
              <a:off x="12" y="576"/>
              <a:ext cx="912" cy="409"/>
              <a:chOff x="0" y="0"/>
              <a:chExt cx="912" cy="409"/>
            </a:xfrm>
          </p:grpSpPr>
          <p:sp>
            <p:nvSpPr>
              <p:cNvPr id="38" name="Rectangle 16"/>
              <p:cNvSpPr>
                <a:spLocks/>
              </p:cNvSpPr>
              <p:nvPr/>
            </p:nvSpPr>
            <p:spPr bwMode="auto">
              <a:xfrm>
                <a:off x="0" y="0"/>
                <a:ext cx="912" cy="409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39" name="Rectangle 17"/>
              <p:cNvSpPr>
                <a:spLocks/>
              </p:cNvSpPr>
              <p:nvPr/>
            </p:nvSpPr>
            <p:spPr bwMode="auto">
              <a:xfrm>
                <a:off x="274" y="126"/>
                <a:ext cx="362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 b="1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a</a:t>
                </a:r>
                <a:r>
                  <a:rPr lang="en-US" sz="1600" b="1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  <a:sym typeface="Arial" charset="0"/>
                  </a:rPr>
                  <a:t>, n</a:t>
                </a:r>
                <a:endPara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  <a:sym typeface="Arial" charset="0"/>
                </a:endParaRP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076325"/>
          </a:xfrm>
          <a:ln/>
        </p:spPr>
        <p:txBody>
          <a:bodyPr rIns="132080">
            <a:normAutofit/>
          </a:bodyPr>
          <a:lstStyle/>
          <a:p>
            <a:r>
              <a:rPr lang="en-US" dirty="0"/>
              <a:t>Recursion </a:t>
            </a:r>
            <a:r>
              <a:rPr lang="en-US" dirty="0" smtClean="0"/>
              <a:t>as a math technique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5D14CD-0AB5-4570-92DC-301D9FDBCBA8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50292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Broadly, recursion </a:t>
            </a:r>
            <a:r>
              <a:rPr lang="en-US" sz="2400" dirty="0"/>
              <a:t>is a powerful technique for </a:t>
            </a:r>
            <a:r>
              <a:rPr lang="en-US" sz="2400" dirty="0" smtClean="0"/>
              <a:t>defining functions</a:t>
            </a:r>
            <a:r>
              <a:rPr lang="en-US" sz="2400" dirty="0"/>
              <a:t>, sets, and </a:t>
            </a:r>
            <a:r>
              <a:rPr lang="en-US" sz="2400" dirty="0" smtClean="0"/>
              <a:t>programs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 few recursively-defined </a:t>
            </a:r>
            <a:r>
              <a:rPr lang="en-US" sz="2400" dirty="0"/>
              <a:t>functions and programs</a:t>
            </a:r>
          </a:p>
          <a:p>
            <a:pPr marL="728663" lvl="1"/>
            <a:r>
              <a:rPr lang="en-US" sz="2400" dirty="0"/>
              <a:t>factorial </a:t>
            </a:r>
          </a:p>
          <a:p>
            <a:pPr marL="728663" lvl="1"/>
            <a:r>
              <a:rPr lang="en-US" sz="2400" dirty="0"/>
              <a:t>combinations</a:t>
            </a:r>
          </a:p>
          <a:p>
            <a:pPr marL="728663" lvl="1"/>
            <a:r>
              <a:rPr lang="en-US" sz="2400" dirty="0"/>
              <a:t>exponentiation (raising to an integer power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Some recursively-defined </a:t>
            </a:r>
            <a:r>
              <a:rPr lang="en-US" sz="2400" dirty="0"/>
              <a:t>sets</a:t>
            </a:r>
          </a:p>
          <a:p>
            <a:pPr marL="728663" lvl="1"/>
            <a:r>
              <a:rPr lang="en-US" sz="2400" dirty="0"/>
              <a:t>grammars </a:t>
            </a:r>
          </a:p>
          <a:p>
            <a:pPr marL="728663" lvl="1"/>
            <a:r>
              <a:rPr lang="en-US" sz="2400" dirty="0"/>
              <a:t>expressions</a:t>
            </a:r>
          </a:p>
          <a:p>
            <a:pPr marL="728663" lvl="1"/>
            <a:r>
              <a:rPr lang="en-US" sz="2400" dirty="0"/>
              <a:t>data structures (lists, trees, ...)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Example: power(2, 5)</a:t>
            </a:r>
          </a:p>
        </p:txBody>
      </p:sp>
      <p:sp>
        <p:nvSpPr>
          <p:cNvPr id="2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10C7AC3-0A78-4780-98BC-9389D5B5F6BE}" type="slidenum">
              <a:rPr lang="en-US"/>
              <a:pPr/>
              <a:t>40</a:t>
            </a:fld>
            <a:endParaRPr lang="en-US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661988" y="1779588"/>
            <a:ext cx="3516312" cy="3873500"/>
            <a:chOff x="0" y="0"/>
            <a:chExt cx="2214" cy="2439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0" y="1614"/>
              <a:ext cx="641" cy="825"/>
              <a:chOff x="0" y="0"/>
              <a:chExt cx="641" cy="825"/>
            </a:xfrm>
          </p:grpSpPr>
          <p:grpSp>
            <p:nvGrpSpPr>
              <p:cNvPr id="24580" name="Group 4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9" cy="805"/>
              </a:xfrm>
            </p:grpSpPr>
            <p:sp>
              <p:nvSpPr>
                <p:cNvPr id="24581" name="Rectangle 5"/>
                <p:cNvSpPr>
                  <a:spLocks/>
                </p:cNvSpPr>
                <p:nvPr/>
              </p:nvSpPr>
              <p:spPr bwMode="auto">
                <a:xfrm>
                  <a:off x="0" y="0"/>
                  <a:ext cx="619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2" name="Rectangle 6"/>
                <p:cNvSpPr>
                  <a:spLocks/>
                </p:cNvSpPr>
                <p:nvPr/>
              </p:nvSpPr>
              <p:spPr bwMode="auto">
                <a:xfrm>
                  <a:off x="0" y="0"/>
                  <a:ext cx="619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583" name="Group 7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584" name="Rectangle 8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5" name="Rectangle 9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586" name="Group 10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9" cy="200"/>
              </a:xfrm>
            </p:grpSpPr>
            <p:sp>
              <p:nvSpPr>
                <p:cNvPr id="24587" name="Rectangle 11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88" name="Rectangle 12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589" name="Group 13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9" cy="200"/>
              </a:xfrm>
            </p:grpSpPr>
            <p:sp>
              <p:nvSpPr>
                <p:cNvPr id="24590" name="Rectangle 14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1" name="Rectangle 15"/>
                <p:cNvSpPr>
                  <a:spLocks/>
                </p:cNvSpPr>
                <p:nvPr/>
              </p:nvSpPr>
              <p:spPr bwMode="auto">
                <a:xfrm>
                  <a:off x="69" y="0"/>
                  <a:ext cx="480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592" name="Group 16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9" cy="200"/>
              </a:xfrm>
            </p:grpSpPr>
            <p:sp>
              <p:nvSpPr>
                <p:cNvPr id="24593" name="Rectangle 17"/>
                <p:cNvSpPr>
                  <a:spLocks/>
                </p:cNvSpPr>
                <p:nvPr/>
              </p:nvSpPr>
              <p:spPr bwMode="auto">
                <a:xfrm>
                  <a:off x="0" y="22"/>
                  <a:ext cx="619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4" name="Rectangle 18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595" name="Group 19"/>
            <p:cNvGrpSpPr>
              <a:grpSpLocks/>
            </p:cNvGrpSpPr>
            <p:nvPr/>
          </p:nvGrpSpPr>
          <p:grpSpPr bwMode="auto">
            <a:xfrm>
              <a:off x="765" y="1611"/>
              <a:ext cx="641" cy="825"/>
              <a:chOff x="0" y="0"/>
              <a:chExt cx="641" cy="825"/>
            </a:xfrm>
          </p:grpSpPr>
          <p:grpSp>
            <p:nvGrpSpPr>
              <p:cNvPr id="24596" name="Group 20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597" name="Rectangle 21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598" name="Rectangle 22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599" name="Group 23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00" name="Rectangle 24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1" name="Rectangle 25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02" name="Group 26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03" name="Rectangle 27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4" name="Rectangle 28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05" name="Group 29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06" name="Rectangle 30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07" name="Rectangle 31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608" name="Group 32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09" name="Rectangle 3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0" name="Rectangle 34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11" name="Group 35"/>
            <p:cNvGrpSpPr>
              <a:grpSpLocks/>
            </p:cNvGrpSpPr>
            <p:nvPr/>
          </p:nvGrpSpPr>
          <p:grpSpPr bwMode="auto">
            <a:xfrm>
              <a:off x="764" y="805"/>
              <a:ext cx="641" cy="825"/>
              <a:chOff x="0" y="0"/>
              <a:chExt cx="641" cy="825"/>
            </a:xfrm>
          </p:grpSpPr>
          <p:grpSp>
            <p:nvGrpSpPr>
              <p:cNvPr id="24612" name="Group 36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13" name="Rectangle 37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4" name="Rectangle 38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15" name="Group 39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16" name="Rectangle 40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17" name="Rectangle 41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18" name="Group 42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19" name="Rectangle 43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0" name="Rectangle 44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21" name="Group 45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22" name="Rectangle 46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3" name="Rectangle 47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4624" name="Group 48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25" name="Rectangle 4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26" name="Rectangle 50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27" name="Group 51"/>
            <p:cNvGrpSpPr>
              <a:grpSpLocks/>
            </p:cNvGrpSpPr>
            <p:nvPr/>
          </p:nvGrpSpPr>
          <p:grpSpPr bwMode="auto">
            <a:xfrm>
              <a:off x="1573" y="1608"/>
              <a:ext cx="641" cy="825"/>
              <a:chOff x="0" y="0"/>
              <a:chExt cx="641" cy="825"/>
            </a:xfrm>
          </p:grpSpPr>
          <p:grpSp>
            <p:nvGrpSpPr>
              <p:cNvPr id="24628" name="Group 52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29" name="Rectangle 53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0" name="Rectangle 54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31" name="Group 55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32" name="Rectangle 56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3" name="Rectangle 57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34" name="Group 58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35" name="Rectangle 59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6" name="Rectangle 60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37" name="Group 61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38" name="Rectangle 62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39" name="Rectangle 63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5</a:t>
                  </a:r>
                </a:p>
              </p:txBody>
            </p:sp>
          </p:grpSp>
          <p:grpSp>
            <p:nvGrpSpPr>
              <p:cNvPr id="24640" name="Group 64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41" name="Rectangle 65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FF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2" name="Rectangle 66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43" name="Group 67"/>
            <p:cNvGrpSpPr>
              <a:grpSpLocks/>
            </p:cNvGrpSpPr>
            <p:nvPr/>
          </p:nvGrpSpPr>
          <p:grpSpPr bwMode="auto">
            <a:xfrm>
              <a:off x="1572" y="802"/>
              <a:ext cx="641" cy="825"/>
              <a:chOff x="0" y="0"/>
              <a:chExt cx="641" cy="825"/>
            </a:xfrm>
          </p:grpSpPr>
          <p:grpSp>
            <p:nvGrpSpPr>
              <p:cNvPr id="24644" name="Group 68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45" name="Rectangle 69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6" name="Rectangle 70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47" name="Group 71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48" name="Rectangle 72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49" name="Rectangle 73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50" name="Group 74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51" name="Rectangle 75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2" name="Rectangle 76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53" name="Group 77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54" name="Rectangle 78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5" name="Rectangle 79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2</a:t>
                  </a:r>
                </a:p>
              </p:txBody>
            </p:sp>
          </p:grpSp>
          <p:grpSp>
            <p:nvGrpSpPr>
              <p:cNvPr id="24656" name="Group 80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57" name="Rectangle 81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33CC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58" name="Rectangle 82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  <p:grpSp>
          <p:nvGrpSpPr>
            <p:cNvPr id="24659" name="Group 83"/>
            <p:cNvGrpSpPr>
              <a:grpSpLocks/>
            </p:cNvGrpSpPr>
            <p:nvPr/>
          </p:nvGrpSpPr>
          <p:grpSpPr bwMode="auto">
            <a:xfrm>
              <a:off x="1570" y="0"/>
              <a:ext cx="641" cy="825"/>
              <a:chOff x="0" y="0"/>
              <a:chExt cx="641" cy="825"/>
            </a:xfrm>
          </p:grpSpPr>
          <p:grpSp>
            <p:nvGrpSpPr>
              <p:cNvPr id="24660" name="Group 84"/>
              <p:cNvGrpSpPr>
                <a:grpSpLocks/>
              </p:cNvGrpSpPr>
              <p:nvPr/>
            </p:nvGrpSpPr>
            <p:grpSpPr bwMode="auto">
              <a:xfrm>
                <a:off x="11" y="20"/>
                <a:ext cx="619" cy="805"/>
                <a:chOff x="0" y="0"/>
                <a:chExt cx="618" cy="805"/>
              </a:xfrm>
            </p:grpSpPr>
            <p:sp>
              <p:nvSpPr>
                <p:cNvPr id="24661" name="Rectangle 85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381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2" name="Rectangle 86"/>
                <p:cNvSpPr>
                  <a:spLocks/>
                </p:cNvSpPr>
                <p:nvPr/>
              </p:nvSpPr>
              <p:spPr bwMode="auto">
                <a:xfrm>
                  <a:off x="0" y="0"/>
                  <a:ext cx="618" cy="80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fr-BE"/>
                </a:p>
              </p:txBody>
            </p:sp>
          </p:grpSp>
          <p:grpSp>
            <p:nvGrpSpPr>
              <p:cNvPr id="24663" name="Group 87"/>
              <p:cNvGrpSpPr>
                <a:grpSpLocks/>
              </p:cNvGrpSpPr>
              <p:nvPr/>
            </p:nvGrpSpPr>
            <p:grpSpPr bwMode="auto">
              <a:xfrm>
                <a:off x="0" y="490"/>
                <a:ext cx="641" cy="335"/>
                <a:chOff x="0" y="0"/>
                <a:chExt cx="641" cy="335"/>
              </a:xfrm>
            </p:grpSpPr>
            <p:sp>
              <p:nvSpPr>
                <p:cNvPr id="24664" name="Rectangle 88"/>
                <p:cNvSpPr>
                  <a:spLocks/>
                </p:cNvSpPr>
                <p:nvPr/>
              </p:nvSpPr>
              <p:spPr bwMode="auto">
                <a:xfrm>
                  <a:off x="11" y="0"/>
                  <a:ext cx="619" cy="33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5" name="Rectangle 89"/>
                <p:cNvSpPr>
                  <a:spLocks/>
                </p:cNvSpPr>
                <p:nvPr/>
              </p:nvSpPr>
              <p:spPr bwMode="auto">
                <a:xfrm>
                  <a:off x="0" y="67"/>
                  <a:ext cx="641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return info</a:t>
                  </a:r>
                </a:p>
              </p:txBody>
            </p:sp>
          </p:grpSp>
          <p:grpSp>
            <p:nvGrpSpPr>
              <p:cNvPr id="24666" name="Group 90"/>
              <p:cNvGrpSpPr>
                <a:grpSpLocks/>
              </p:cNvGrpSpPr>
              <p:nvPr/>
            </p:nvGrpSpPr>
            <p:grpSpPr bwMode="auto">
              <a:xfrm>
                <a:off x="11" y="307"/>
                <a:ext cx="619" cy="200"/>
                <a:chOff x="0" y="0"/>
                <a:chExt cx="618" cy="200"/>
              </a:xfrm>
            </p:grpSpPr>
            <p:sp>
              <p:nvSpPr>
                <p:cNvPr id="24667" name="Rectangle 91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68" name="Rectangle 92"/>
                <p:cNvSpPr>
                  <a:spLocks/>
                </p:cNvSpPr>
                <p:nvPr/>
              </p:nvSpPr>
              <p:spPr bwMode="auto">
                <a:xfrm>
                  <a:off x="73" y="0"/>
                  <a:ext cx="472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(a = ) 2</a:t>
                  </a:r>
                </a:p>
              </p:txBody>
            </p:sp>
          </p:grpSp>
          <p:grpSp>
            <p:nvGrpSpPr>
              <p:cNvPr id="24669" name="Group 93"/>
              <p:cNvGrpSpPr>
                <a:grpSpLocks/>
              </p:cNvGrpSpPr>
              <p:nvPr/>
            </p:nvGrpSpPr>
            <p:grpSpPr bwMode="auto">
              <a:xfrm>
                <a:off x="13" y="156"/>
                <a:ext cx="619" cy="200"/>
                <a:chOff x="0" y="0"/>
                <a:chExt cx="618" cy="200"/>
              </a:xfrm>
            </p:grpSpPr>
            <p:sp>
              <p:nvSpPr>
                <p:cNvPr id="24670" name="Rectangle 94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71" name="Rectangle 95"/>
                <p:cNvSpPr>
                  <a:spLocks/>
                </p:cNvSpPr>
                <p:nvPr/>
              </p:nvSpPr>
              <p:spPr bwMode="auto">
                <a:xfrm>
                  <a:off x="69" y="0"/>
                  <a:ext cx="479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(n = ) 1</a:t>
                  </a:r>
                </a:p>
              </p:txBody>
            </p:sp>
          </p:grpSp>
          <p:grpSp>
            <p:nvGrpSpPr>
              <p:cNvPr id="24672" name="Group 96"/>
              <p:cNvGrpSpPr>
                <a:grpSpLocks/>
              </p:cNvGrpSpPr>
              <p:nvPr/>
            </p:nvGrpSpPr>
            <p:grpSpPr bwMode="auto">
              <a:xfrm>
                <a:off x="5" y="0"/>
                <a:ext cx="619" cy="200"/>
                <a:chOff x="0" y="0"/>
                <a:chExt cx="618" cy="200"/>
              </a:xfrm>
            </p:grpSpPr>
            <p:sp>
              <p:nvSpPr>
                <p:cNvPr id="24673" name="Rectangle 97"/>
                <p:cNvSpPr>
                  <a:spLocks/>
                </p:cNvSpPr>
                <p:nvPr/>
              </p:nvSpPr>
              <p:spPr bwMode="auto">
                <a:xfrm>
                  <a:off x="0" y="22"/>
                  <a:ext cx="618" cy="155"/>
                </a:xfrm>
                <a:prstGeom prst="rect">
                  <a:avLst/>
                </a:prstGeom>
                <a:noFill/>
                <a:ln w="12700">
                  <a:solidFill>
                    <a:srgbClr val="0099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fr-BE"/>
                </a:p>
              </p:txBody>
            </p:sp>
            <p:sp>
              <p:nvSpPr>
                <p:cNvPr id="24674" name="Rectangle 98"/>
                <p:cNvSpPr>
                  <a:spLocks/>
                </p:cNvSpPr>
                <p:nvPr/>
              </p:nvSpPr>
              <p:spPr bwMode="auto">
                <a:xfrm>
                  <a:off x="40" y="0"/>
                  <a:ext cx="538" cy="2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med" len="med"/>
                  <a:tailEnd type="none" w="med" len="med"/>
                </a:ln>
              </p:spPr>
              <p:txBody>
                <a:bodyPr wrap="none" lIns="0" tIns="0" rIns="40639" bIns="0" anchor="ctr">
                  <a:spAutoFit/>
                </a:bodyPr>
                <a:lstStyle/>
                <a:p>
                  <a:pPr marL="39688" algn="ctr"/>
                  <a:r>
                    <a:rPr lang="en-US" sz="1600">
                      <a:solidFill>
                        <a:schemeClr val="tx1"/>
                      </a:solidFill>
                      <a:cs typeface="Times New Roman" charset="0"/>
                    </a:rPr>
                    <a:t>(hP = ) ?</a:t>
                  </a:r>
                </a:p>
              </p:txBody>
            </p:sp>
          </p:grpSp>
        </p:grpSp>
      </p:grpSp>
      <p:grpSp>
        <p:nvGrpSpPr>
          <p:cNvPr id="24675" name="Group 99"/>
          <p:cNvGrpSpPr>
            <a:grpSpLocks/>
          </p:cNvGrpSpPr>
          <p:nvPr/>
        </p:nvGrpSpPr>
        <p:grpSpPr bwMode="auto">
          <a:xfrm flipH="1">
            <a:off x="7464425" y="4337050"/>
            <a:ext cx="1019175" cy="1311275"/>
            <a:chOff x="0" y="0"/>
            <a:chExt cx="641" cy="825"/>
          </a:xfrm>
        </p:grpSpPr>
        <p:grpSp>
          <p:nvGrpSpPr>
            <p:cNvPr id="24676" name="Group 100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677" name="Rectangle 101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78" name="Rectangle 102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679" name="Group 103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680" name="Rectangle 104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1" name="Rectangle 105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682" name="Group 106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683" name="Rectangle 10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4" name="Rectangle 108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685" name="Group 109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686" name="Rectangle 110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87" name="Rectangle 111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688" name="Group 112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689" name="Rectangle 11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0" name="Rectangle 114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4</a:t>
                </a:r>
              </a:p>
            </p:txBody>
          </p:sp>
        </p:grpSp>
      </p:grpSp>
      <p:grpSp>
        <p:nvGrpSpPr>
          <p:cNvPr id="24691" name="Group 115"/>
          <p:cNvGrpSpPr>
            <a:grpSpLocks/>
          </p:cNvGrpSpPr>
          <p:nvPr/>
        </p:nvGrpSpPr>
        <p:grpSpPr bwMode="auto">
          <a:xfrm flipH="1">
            <a:off x="6249988" y="4332288"/>
            <a:ext cx="1019175" cy="1311275"/>
            <a:chOff x="0" y="0"/>
            <a:chExt cx="641" cy="825"/>
          </a:xfrm>
        </p:grpSpPr>
        <p:grpSp>
          <p:nvGrpSpPr>
            <p:cNvPr id="24692" name="Group 116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693" name="Rectangle 117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4" name="Rectangle 118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695" name="Group 119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696" name="Rectangle 120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697" name="Rectangle 121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698" name="Group 122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699" name="Rectangle 12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0" name="Rectangle 124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01" name="Group 125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02" name="Rectangle 126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3" name="Rectangle 127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704" name="Group 128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05" name="Rectangle 129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06" name="Rectangle 130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07" name="Group 131"/>
          <p:cNvGrpSpPr>
            <a:grpSpLocks/>
          </p:cNvGrpSpPr>
          <p:nvPr/>
        </p:nvGrpSpPr>
        <p:grpSpPr bwMode="auto">
          <a:xfrm flipH="1">
            <a:off x="6251575" y="3052763"/>
            <a:ext cx="1019175" cy="1311275"/>
            <a:chOff x="0" y="0"/>
            <a:chExt cx="641" cy="825"/>
          </a:xfrm>
        </p:grpSpPr>
        <p:grpSp>
          <p:nvGrpSpPr>
            <p:cNvPr id="24708" name="Group 132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09" name="Rectangle 133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0" name="Rectangle 134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11" name="Group 135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12" name="Rectangle 136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3" name="Rectangle 137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14" name="Group 138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15" name="Rectangle 139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6" name="Rectangle 140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17" name="Group 141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18" name="Rectangle 142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19" name="Rectangle 143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2</a:t>
                </a:r>
              </a:p>
            </p:txBody>
          </p:sp>
        </p:grpSp>
        <p:grpSp>
          <p:nvGrpSpPr>
            <p:cNvPr id="24720" name="Group 144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21" name="Rectangle 145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2" name="Rectangle 146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2</a:t>
                </a:r>
              </a:p>
            </p:txBody>
          </p:sp>
        </p:grpSp>
      </p:grpSp>
      <p:grpSp>
        <p:nvGrpSpPr>
          <p:cNvPr id="24723" name="Group 147"/>
          <p:cNvGrpSpPr>
            <a:grpSpLocks/>
          </p:cNvGrpSpPr>
          <p:nvPr/>
        </p:nvGrpSpPr>
        <p:grpSpPr bwMode="auto">
          <a:xfrm flipH="1">
            <a:off x="4967288" y="4327525"/>
            <a:ext cx="1019175" cy="1311275"/>
            <a:chOff x="0" y="0"/>
            <a:chExt cx="641" cy="825"/>
          </a:xfrm>
        </p:grpSpPr>
        <p:grpSp>
          <p:nvGrpSpPr>
            <p:cNvPr id="24724" name="Group 148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25" name="Rectangle 149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6" name="Rectangle 150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27" name="Group 151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28" name="Rectangle 152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29" name="Rectangle 153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30" name="Group 154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31" name="Rectangle 155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2" name="Rectangle 156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33" name="Group 157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34" name="Rectangle 158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5" name="Rectangle 159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5</a:t>
                </a:r>
              </a:p>
            </p:txBody>
          </p:sp>
        </p:grpSp>
        <p:grpSp>
          <p:nvGrpSpPr>
            <p:cNvPr id="24736" name="Group 160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37" name="Rectangle 161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FF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38" name="Rectangle 162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39" name="Group 163"/>
          <p:cNvGrpSpPr>
            <a:grpSpLocks/>
          </p:cNvGrpSpPr>
          <p:nvPr/>
        </p:nvGrpSpPr>
        <p:grpSpPr bwMode="auto">
          <a:xfrm flipH="1">
            <a:off x="4968875" y="3048000"/>
            <a:ext cx="1019175" cy="1311275"/>
            <a:chOff x="0" y="0"/>
            <a:chExt cx="641" cy="825"/>
          </a:xfrm>
        </p:grpSpPr>
        <p:grpSp>
          <p:nvGrpSpPr>
            <p:cNvPr id="24740" name="Group 164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41" name="Rectangle 165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2" name="Rectangle 166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43" name="Group 167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44" name="Rectangle 168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5" name="Rectangle 169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46" name="Group 170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47" name="Rectangle 171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48" name="Rectangle 172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49" name="Group 173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50" name="Rectangle 174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1" name="Rectangle 175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2</a:t>
                </a:r>
              </a:p>
            </p:txBody>
          </p:sp>
        </p:grpSp>
        <p:grpSp>
          <p:nvGrpSpPr>
            <p:cNvPr id="24752" name="Group 176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53" name="Rectangle 17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4" name="Rectangle 178"/>
              <p:cNvSpPr>
                <a:spLocks/>
              </p:cNvSpPr>
              <p:nvPr/>
            </p:nvSpPr>
            <p:spPr bwMode="auto">
              <a:xfrm flipH="1">
                <a:off x="40" y="0"/>
                <a:ext cx="538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?</a:t>
                </a:r>
              </a:p>
            </p:txBody>
          </p:sp>
        </p:grpSp>
      </p:grpSp>
      <p:grpSp>
        <p:nvGrpSpPr>
          <p:cNvPr id="24755" name="Group 179"/>
          <p:cNvGrpSpPr>
            <a:grpSpLocks/>
          </p:cNvGrpSpPr>
          <p:nvPr/>
        </p:nvGrpSpPr>
        <p:grpSpPr bwMode="auto">
          <a:xfrm flipH="1">
            <a:off x="4970463" y="1755775"/>
            <a:ext cx="1019175" cy="1311275"/>
            <a:chOff x="0" y="0"/>
            <a:chExt cx="641" cy="825"/>
          </a:xfrm>
        </p:grpSpPr>
        <p:grpSp>
          <p:nvGrpSpPr>
            <p:cNvPr id="24756" name="Group 180"/>
            <p:cNvGrpSpPr>
              <a:grpSpLocks/>
            </p:cNvGrpSpPr>
            <p:nvPr/>
          </p:nvGrpSpPr>
          <p:grpSpPr bwMode="auto">
            <a:xfrm>
              <a:off x="11" y="20"/>
              <a:ext cx="619" cy="805"/>
              <a:chOff x="0" y="0"/>
              <a:chExt cx="618" cy="805"/>
            </a:xfrm>
          </p:grpSpPr>
          <p:sp>
            <p:nvSpPr>
              <p:cNvPr id="24757" name="Rectangle 181"/>
              <p:cNvSpPr>
                <a:spLocks/>
              </p:cNvSpPr>
              <p:nvPr/>
            </p:nvSpPr>
            <p:spPr bwMode="auto">
              <a:xfrm>
                <a:off x="0" y="0"/>
                <a:ext cx="618" cy="805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58" name="Rectangle 182"/>
              <p:cNvSpPr>
                <a:spLocks/>
              </p:cNvSpPr>
              <p:nvPr/>
            </p:nvSpPr>
            <p:spPr bwMode="auto">
              <a:xfrm flipH="1">
                <a:off x="0" y="0"/>
                <a:ext cx="618" cy="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fr-BE"/>
              </a:p>
            </p:txBody>
          </p:sp>
        </p:grpSp>
        <p:grpSp>
          <p:nvGrpSpPr>
            <p:cNvPr id="24759" name="Group 183"/>
            <p:cNvGrpSpPr>
              <a:grpSpLocks/>
            </p:cNvGrpSpPr>
            <p:nvPr/>
          </p:nvGrpSpPr>
          <p:grpSpPr bwMode="auto">
            <a:xfrm>
              <a:off x="0" y="490"/>
              <a:ext cx="641" cy="335"/>
              <a:chOff x="0" y="0"/>
              <a:chExt cx="641" cy="335"/>
            </a:xfrm>
          </p:grpSpPr>
          <p:sp>
            <p:nvSpPr>
              <p:cNvPr id="24760" name="Rectangle 184"/>
              <p:cNvSpPr>
                <a:spLocks/>
              </p:cNvSpPr>
              <p:nvPr/>
            </p:nvSpPr>
            <p:spPr bwMode="auto">
              <a:xfrm>
                <a:off x="11" y="0"/>
                <a:ext cx="619" cy="33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1" name="Rectangle 185"/>
              <p:cNvSpPr>
                <a:spLocks/>
              </p:cNvSpPr>
              <p:nvPr/>
            </p:nvSpPr>
            <p:spPr bwMode="auto">
              <a:xfrm flipH="1">
                <a:off x="0" y="67"/>
                <a:ext cx="641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return info</a:t>
                </a:r>
              </a:p>
            </p:txBody>
          </p:sp>
        </p:grpSp>
        <p:grpSp>
          <p:nvGrpSpPr>
            <p:cNvPr id="24762" name="Group 186"/>
            <p:cNvGrpSpPr>
              <a:grpSpLocks/>
            </p:cNvGrpSpPr>
            <p:nvPr/>
          </p:nvGrpSpPr>
          <p:grpSpPr bwMode="auto">
            <a:xfrm>
              <a:off x="11" y="307"/>
              <a:ext cx="619" cy="200"/>
              <a:chOff x="0" y="0"/>
              <a:chExt cx="618" cy="200"/>
            </a:xfrm>
          </p:grpSpPr>
          <p:sp>
            <p:nvSpPr>
              <p:cNvPr id="24763" name="Rectangle 187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4" name="Rectangle 188"/>
              <p:cNvSpPr>
                <a:spLocks/>
              </p:cNvSpPr>
              <p:nvPr/>
            </p:nvSpPr>
            <p:spPr bwMode="auto">
              <a:xfrm flipH="1">
                <a:off x="73" y="0"/>
                <a:ext cx="472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(a = ) 2</a:t>
                </a:r>
              </a:p>
            </p:txBody>
          </p:sp>
        </p:grpSp>
        <p:grpSp>
          <p:nvGrpSpPr>
            <p:cNvPr id="24765" name="Group 189"/>
            <p:cNvGrpSpPr>
              <a:grpSpLocks/>
            </p:cNvGrpSpPr>
            <p:nvPr/>
          </p:nvGrpSpPr>
          <p:grpSpPr bwMode="auto">
            <a:xfrm>
              <a:off x="13" y="156"/>
              <a:ext cx="619" cy="200"/>
              <a:chOff x="0" y="0"/>
              <a:chExt cx="618" cy="200"/>
            </a:xfrm>
          </p:grpSpPr>
          <p:sp>
            <p:nvSpPr>
              <p:cNvPr id="24766" name="Rectangle 190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67" name="Rectangle 191"/>
              <p:cNvSpPr>
                <a:spLocks/>
              </p:cNvSpPr>
              <p:nvPr/>
            </p:nvSpPr>
            <p:spPr bwMode="auto">
              <a:xfrm flipH="1">
                <a:off x="69" y="0"/>
                <a:ext cx="479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(n = ) 1</a:t>
                </a:r>
              </a:p>
            </p:txBody>
          </p:sp>
        </p:grpSp>
        <p:grpSp>
          <p:nvGrpSpPr>
            <p:cNvPr id="24768" name="Group 192"/>
            <p:cNvGrpSpPr>
              <a:grpSpLocks/>
            </p:cNvGrpSpPr>
            <p:nvPr/>
          </p:nvGrpSpPr>
          <p:grpSpPr bwMode="auto">
            <a:xfrm>
              <a:off x="5" y="0"/>
              <a:ext cx="619" cy="200"/>
              <a:chOff x="0" y="0"/>
              <a:chExt cx="618" cy="200"/>
            </a:xfrm>
          </p:grpSpPr>
          <p:sp>
            <p:nvSpPr>
              <p:cNvPr id="24769" name="Rectangle 193"/>
              <p:cNvSpPr>
                <a:spLocks/>
              </p:cNvSpPr>
              <p:nvPr/>
            </p:nvSpPr>
            <p:spPr bwMode="auto">
              <a:xfrm>
                <a:off x="0" y="22"/>
                <a:ext cx="618" cy="155"/>
              </a:xfrm>
              <a:prstGeom prst="rect">
                <a:avLst/>
              </a:prstGeom>
              <a:noFill/>
              <a:ln w="12700">
                <a:solidFill>
                  <a:srgbClr val="0099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fr-BE"/>
              </a:p>
            </p:txBody>
          </p:sp>
          <p:sp>
            <p:nvSpPr>
              <p:cNvPr id="24770" name="Rectangle 194"/>
              <p:cNvSpPr>
                <a:spLocks/>
              </p:cNvSpPr>
              <p:nvPr/>
            </p:nvSpPr>
            <p:spPr bwMode="auto">
              <a:xfrm flipH="1">
                <a:off x="36" y="0"/>
                <a:ext cx="546" cy="20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sz="1600">
                    <a:solidFill>
                      <a:schemeClr val="tx1"/>
                    </a:solidFill>
                    <a:cs typeface="Times New Roman" charset="0"/>
                  </a:rPr>
                  <a:t>(hP = ) 1</a:t>
                </a:r>
              </a:p>
            </p:txBody>
          </p:sp>
        </p:grpSp>
      </p:grpSp>
      <p:grpSp>
        <p:nvGrpSpPr>
          <p:cNvPr id="24771" name="Group 195"/>
          <p:cNvGrpSpPr>
            <a:grpSpLocks/>
          </p:cNvGrpSpPr>
          <p:nvPr/>
        </p:nvGrpSpPr>
        <p:grpSpPr bwMode="auto">
          <a:xfrm>
            <a:off x="4905375" y="1487488"/>
            <a:ext cx="1120775" cy="317500"/>
            <a:chOff x="0" y="0"/>
            <a:chExt cx="706" cy="200"/>
          </a:xfrm>
        </p:grpSpPr>
        <p:sp>
          <p:nvSpPr>
            <p:cNvPr id="24772" name="Rectangle 196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9900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3" name="Rectangle 197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1</a:t>
              </a:r>
            </a:p>
          </p:txBody>
        </p:sp>
      </p:grpSp>
      <p:grpSp>
        <p:nvGrpSpPr>
          <p:cNvPr id="24774" name="Group 198"/>
          <p:cNvGrpSpPr>
            <a:grpSpLocks/>
          </p:cNvGrpSpPr>
          <p:nvPr/>
        </p:nvGrpSpPr>
        <p:grpSpPr bwMode="auto">
          <a:xfrm>
            <a:off x="6199188" y="2771775"/>
            <a:ext cx="1120775" cy="317500"/>
            <a:chOff x="0" y="0"/>
            <a:chExt cx="706" cy="200"/>
          </a:xfrm>
        </p:grpSpPr>
        <p:sp>
          <p:nvSpPr>
            <p:cNvPr id="24775" name="Rectangle 199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00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6" name="Rectangle 200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2</a:t>
              </a:r>
            </a:p>
          </p:txBody>
        </p:sp>
      </p:grpSp>
      <p:grpSp>
        <p:nvGrpSpPr>
          <p:cNvPr id="24777" name="Group 201"/>
          <p:cNvGrpSpPr>
            <a:grpSpLocks/>
          </p:cNvGrpSpPr>
          <p:nvPr/>
        </p:nvGrpSpPr>
        <p:grpSpPr bwMode="auto">
          <a:xfrm>
            <a:off x="7408863" y="4068763"/>
            <a:ext cx="1120775" cy="317500"/>
            <a:chOff x="0" y="0"/>
            <a:chExt cx="706" cy="200"/>
          </a:xfrm>
        </p:grpSpPr>
        <p:sp>
          <p:nvSpPr>
            <p:cNvPr id="24778" name="Rectangle 202"/>
            <p:cNvSpPr>
              <a:spLocks/>
            </p:cNvSpPr>
            <p:nvPr/>
          </p:nvSpPr>
          <p:spPr bwMode="auto">
            <a:xfrm>
              <a:off x="43" y="22"/>
              <a:ext cx="619" cy="155"/>
            </a:xfrm>
            <a:prstGeom prst="rect">
              <a:avLst/>
            </a:prstGeom>
            <a:noFill/>
            <a:ln w="12700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79" name="Rectangle 203"/>
            <p:cNvSpPr>
              <a:spLocks/>
            </p:cNvSpPr>
            <p:nvPr/>
          </p:nvSpPr>
          <p:spPr bwMode="auto">
            <a:xfrm>
              <a:off x="0" y="0"/>
              <a:ext cx="706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4</a:t>
              </a:r>
            </a:p>
          </p:txBody>
        </p:sp>
      </p:grpSp>
      <p:grpSp>
        <p:nvGrpSpPr>
          <p:cNvPr id="24780" name="Group 204"/>
          <p:cNvGrpSpPr>
            <a:grpSpLocks/>
          </p:cNvGrpSpPr>
          <p:nvPr/>
        </p:nvGrpSpPr>
        <p:grpSpPr bwMode="auto">
          <a:xfrm>
            <a:off x="7323138" y="6045200"/>
            <a:ext cx="1223962" cy="317500"/>
            <a:chOff x="0" y="0"/>
            <a:chExt cx="770" cy="200"/>
          </a:xfrm>
        </p:grpSpPr>
        <p:sp>
          <p:nvSpPr>
            <p:cNvPr id="24781" name="Rectangle 205"/>
            <p:cNvSpPr>
              <a:spLocks/>
            </p:cNvSpPr>
            <p:nvPr/>
          </p:nvSpPr>
          <p:spPr bwMode="auto">
            <a:xfrm>
              <a:off x="35" y="22"/>
              <a:ext cx="700" cy="155"/>
            </a:xfrm>
            <a:prstGeom prst="rect">
              <a:avLst/>
            </a:prstGeom>
            <a:noFill/>
            <a:ln w="12700">
              <a:solidFill>
                <a:srgbClr val="FF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sp>
          <p:nvSpPr>
            <p:cNvPr id="24782" name="Rectangle 206"/>
            <p:cNvSpPr>
              <a:spLocks/>
            </p:cNvSpPr>
            <p:nvPr/>
          </p:nvSpPr>
          <p:spPr bwMode="auto">
            <a:xfrm>
              <a:off x="0" y="0"/>
              <a:ext cx="770" cy="200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sz="1600">
                  <a:solidFill>
                    <a:schemeClr val="tx1"/>
                  </a:solidFill>
                  <a:cs typeface="Times New Roman" charset="0"/>
                </a:rPr>
                <a:t>(retval = ) 32</a:t>
              </a:r>
            </a:p>
          </p:txBody>
        </p:sp>
      </p:grpSp>
      <p:sp>
        <p:nvSpPr>
          <p:cNvPr id="24783" name="AutoShape 207"/>
          <p:cNvSpPr>
            <a:spLocks/>
          </p:cNvSpPr>
          <p:nvPr/>
        </p:nvSpPr>
        <p:spPr bwMode="auto">
          <a:xfrm>
            <a:off x="1308100" y="5683250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4" name="AutoShape 208"/>
          <p:cNvSpPr>
            <a:spLocks/>
          </p:cNvSpPr>
          <p:nvPr/>
        </p:nvSpPr>
        <p:spPr bwMode="auto">
          <a:xfrm>
            <a:off x="2562225" y="567848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5" name="AutoShape 209"/>
          <p:cNvSpPr>
            <a:spLocks/>
          </p:cNvSpPr>
          <p:nvPr/>
        </p:nvSpPr>
        <p:spPr bwMode="auto">
          <a:xfrm>
            <a:off x="5657850" y="569753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6" name="AutoShape 210"/>
          <p:cNvSpPr>
            <a:spLocks/>
          </p:cNvSpPr>
          <p:nvPr/>
        </p:nvSpPr>
        <p:spPr bwMode="auto">
          <a:xfrm>
            <a:off x="6946900" y="5697538"/>
            <a:ext cx="992188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0" y="11929"/>
                  <a:pt x="3454" y="21600"/>
                  <a:pt x="7715" y="21600"/>
                </a:cubicBezTo>
                <a:lnTo>
                  <a:pt x="12123" y="21600"/>
                </a:lnTo>
                <a:cubicBezTo>
                  <a:pt x="15392" y="21600"/>
                  <a:pt x="18307" y="15830"/>
                  <a:pt x="19396" y="7201"/>
                </a:cubicBezTo>
                <a:lnTo>
                  <a:pt x="21600" y="7200"/>
                </a:lnTo>
                <a:lnTo>
                  <a:pt x="17633" y="0"/>
                </a:lnTo>
                <a:lnTo>
                  <a:pt x="12783" y="7200"/>
                </a:lnTo>
                <a:lnTo>
                  <a:pt x="14988" y="7201"/>
                </a:lnTo>
                <a:cubicBezTo>
                  <a:pt x="14166" y="13710"/>
                  <a:pt x="12282" y="18727"/>
                  <a:pt x="9919" y="20700"/>
                </a:cubicBezTo>
                <a:cubicBezTo>
                  <a:pt x="6649" y="17970"/>
                  <a:pt x="4408" y="9552"/>
                  <a:pt x="4408" y="0"/>
                </a:cubicBezTo>
                <a:close/>
                <a:moveTo>
                  <a:pt x="12123" y="21600"/>
                </a:moveTo>
                <a:cubicBezTo>
                  <a:pt x="11377" y="21600"/>
                  <a:pt x="10634" y="21297"/>
                  <a:pt x="9919" y="20700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4787" name="AutoShape 211"/>
          <p:cNvSpPr>
            <a:spLocks/>
          </p:cNvSpPr>
          <p:nvPr/>
        </p:nvSpPr>
        <p:spPr bwMode="auto">
          <a:xfrm>
            <a:off x="8524875" y="5486400"/>
            <a:ext cx="255588" cy="7112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0"/>
                </a:moveTo>
                <a:cubicBezTo>
                  <a:pt x="11929" y="0"/>
                  <a:pt x="21600" y="3454"/>
                  <a:pt x="21600" y="7715"/>
                </a:cubicBezTo>
                <a:lnTo>
                  <a:pt x="21600" y="12123"/>
                </a:lnTo>
                <a:cubicBezTo>
                  <a:pt x="21600" y="15392"/>
                  <a:pt x="15830" y="18307"/>
                  <a:pt x="7201" y="19396"/>
                </a:cubicBezTo>
                <a:lnTo>
                  <a:pt x="7200" y="21600"/>
                </a:lnTo>
                <a:lnTo>
                  <a:pt x="0" y="17633"/>
                </a:lnTo>
                <a:lnTo>
                  <a:pt x="7200" y="12783"/>
                </a:lnTo>
                <a:lnTo>
                  <a:pt x="7201" y="14988"/>
                </a:lnTo>
                <a:cubicBezTo>
                  <a:pt x="13710" y="14166"/>
                  <a:pt x="18727" y="12282"/>
                  <a:pt x="20700" y="9919"/>
                </a:cubicBezTo>
                <a:cubicBezTo>
                  <a:pt x="17970" y="6649"/>
                  <a:pt x="9552" y="4408"/>
                  <a:pt x="0" y="4408"/>
                </a:cubicBezTo>
                <a:close/>
                <a:moveTo>
                  <a:pt x="21600" y="12123"/>
                </a:moveTo>
                <a:cubicBezTo>
                  <a:pt x="21600" y="11377"/>
                  <a:pt x="21297" y="10634"/>
                  <a:pt x="20700" y="9919"/>
                </a:cubicBezTo>
              </a:path>
            </a:pathLst>
          </a:custGeom>
          <a:noFill/>
          <a:ln w="12700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" name="TextBox 1"/>
          <p:cNvSpPr txBox="1"/>
          <p:nvPr/>
        </p:nvSpPr>
        <p:spPr>
          <a:xfrm>
            <a:off x="211158" y="2192969"/>
            <a:ext cx="2753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</a:rPr>
              <a:t>hP</a:t>
            </a:r>
            <a:r>
              <a:rPr lang="en-US" sz="1800" dirty="0" smtClean="0">
                <a:solidFill>
                  <a:srgbClr val="FF0000"/>
                </a:solidFill>
              </a:rPr>
              <a:t>: short for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charset="0"/>
                <a:cs typeface="Courier New" charset="0"/>
                <a:sym typeface="Courier New" charset="0"/>
              </a:rPr>
              <a:t>halfPower</a:t>
            </a:r>
            <a:r>
              <a:rPr lang="en-US" sz="1800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066800" y="2548252"/>
            <a:ext cx="881746" cy="183801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11163"/>
            <a:ext cx="7772400" cy="1076325"/>
          </a:xfrm>
          <a:ln/>
        </p:spPr>
        <p:txBody>
          <a:bodyPr rIns="132080"/>
          <a:lstStyle/>
          <a:p>
            <a:r>
              <a:rPr lang="en-US"/>
              <a:t>How Do We Keep Track?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8D5EDB-C7D2-4E15-AD8E-B44246F73DE8}" type="slidenum">
              <a:rPr lang="en-US"/>
              <a:pPr/>
              <a:t>41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Many frames may exist, but computation occurs only in the top frame</a:t>
            </a:r>
          </a:p>
          <a:p>
            <a:pPr lvl="1"/>
            <a:r>
              <a:rPr lang="en-US" sz="2400" dirty="0" smtClean="0"/>
              <a:t>The ones below it are waiting for results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The hardware has nice support for this way of implementing function calls, and recursion is just a kind of function call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3038"/>
            <a:ext cx="7772400" cy="1343025"/>
          </a:xfrm>
          <a:ln/>
        </p:spPr>
        <p:txBody>
          <a:bodyPr rIns="132080"/>
          <a:lstStyle/>
          <a:p>
            <a:r>
              <a:rPr lang="en-US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9AD2483-82B0-46A2-BAFE-DE0955272D50}" type="slidenum">
              <a:rPr lang="en-US"/>
              <a:pPr/>
              <a:t>42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516063"/>
            <a:ext cx="7772400" cy="5037137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/>
              <a:t>Recursion is a convenient and powerful way to define functions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Problems that seem insurmountable can often be solved in a “divide-and-conquer” fashion:</a:t>
            </a:r>
          </a:p>
          <a:p>
            <a:pPr marL="728663" lvl="1"/>
            <a:r>
              <a:rPr lang="en-US" sz="2400" dirty="0"/>
              <a:t>Reduce a big problem to smaller problems of the same kind, solve the smaller problems</a:t>
            </a:r>
          </a:p>
          <a:p>
            <a:pPr marL="728663" lvl="1"/>
            <a:r>
              <a:rPr lang="en-US" sz="2400" dirty="0"/>
              <a:t>Recombine the solutions to smaller problems to form solution for big problem</a:t>
            </a:r>
          </a:p>
          <a:p>
            <a:pPr marL="728663" lvl="1"/>
            <a:endParaRPr lang="en-US" sz="2400" dirty="0"/>
          </a:p>
          <a:p>
            <a:pPr marL="0" indent="0">
              <a:buNone/>
            </a:pPr>
            <a:r>
              <a:rPr lang="en-US" sz="2400" dirty="0"/>
              <a:t>Important application (next lecture): </a:t>
            </a:r>
            <a:r>
              <a:rPr lang="en-US" sz="2400" dirty="0">
                <a:solidFill>
                  <a:srgbClr val="009900"/>
                </a:solidFill>
              </a:rPr>
              <a:t>parsing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cautionary note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in mind that each instance of the recursive function has its own local variables</a:t>
            </a:r>
          </a:p>
          <a:p>
            <a:r>
              <a:rPr lang="en-US" dirty="0" smtClean="0"/>
              <a:t>Also, remember that “higher” instances are waiting while “lower” instances run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Do not </a:t>
            </a:r>
            <a:r>
              <a:rPr lang="en-US" dirty="0" smtClean="0"/>
              <a:t>touch global variables from within recursive functions</a:t>
            </a:r>
          </a:p>
          <a:p>
            <a:pPr lvl="1"/>
            <a:r>
              <a:rPr lang="en-US" dirty="0" smtClean="0"/>
              <a:t>Legal … but a common source of errors</a:t>
            </a:r>
          </a:p>
          <a:p>
            <a:pPr lvl="1"/>
            <a:r>
              <a:rPr lang="en-US" dirty="0" smtClean="0"/>
              <a:t>Must have a really clear mental picture of how recursion is performed to get this right!</a:t>
            </a:r>
            <a:endParaRPr lang="fr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Memoization</a:t>
            </a:r>
            <a:r>
              <a:rPr lang="en-US" dirty="0"/>
              <a:t> </a:t>
            </a:r>
            <a:r>
              <a:rPr lang="en-US" dirty="0" smtClean="0"/>
              <a:t>(fancy term for “caching</a:t>
            </a:r>
            <a:r>
              <a:rPr lang="en-US" dirty="0"/>
              <a:t>”)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Memoization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is an optimization technique used </a:t>
            </a:r>
            <a:r>
              <a:rPr lang="en-US" sz="2400" dirty="0" smtClean="0"/>
              <a:t>to </a:t>
            </a:r>
            <a:r>
              <a:rPr lang="en-US" sz="2400" dirty="0"/>
              <a:t>speed up computer programs by having function calls avoid repeating the calculation of results for previously processed </a:t>
            </a:r>
            <a:r>
              <a:rPr lang="en-US" sz="2400" dirty="0" smtClean="0"/>
              <a:t>inputs.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irst time the function is called, save result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ext times, look up the result</a:t>
            </a:r>
          </a:p>
          <a:p>
            <a:pPr lvl="2"/>
            <a:r>
              <a:rPr lang="en-US" sz="2400" dirty="0" smtClean="0"/>
              <a:t>Assumes a “side-effect free” function: The function just computes the result, it doesn’t change things</a:t>
            </a:r>
          </a:p>
          <a:p>
            <a:pPr lvl="2"/>
            <a:r>
              <a:rPr lang="en-US" sz="2400" dirty="0" smtClean="0"/>
              <a:t>If the function depends on anything that changes, must “empty” the saved results list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34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to notice: Fibonacci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This way of computing the Fibonacci function is elegant but inefficient</a:t>
            </a:r>
          </a:p>
          <a:p>
            <a:pPr marL="0" indent="0">
              <a:buNone/>
            </a:pPr>
            <a:r>
              <a:rPr lang="en-US" sz="2400" dirty="0" smtClean="0"/>
              <a:t>It “</a:t>
            </a:r>
            <a:r>
              <a:rPr lang="en-US" sz="2400" dirty="0" err="1" smtClean="0"/>
              <a:t>recomputes</a:t>
            </a:r>
            <a:r>
              <a:rPr lang="en-US" sz="2400" dirty="0" smtClean="0"/>
              <a:t>” answers again and again!</a:t>
            </a:r>
          </a:p>
          <a:p>
            <a:pPr marL="0" indent="0">
              <a:buNone/>
            </a:pPr>
            <a:r>
              <a:rPr lang="en-US" sz="2400" dirty="0" smtClean="0"/>
              <a:t>To improve speed, need to save </a:t>
            </a:r>
            <a:br>
              <a:rPr lang="en-US" sz="2400" dirty="0" smtClean="0"/>
            </a:br>
            <a:r>
              <a:rPr lang="en-US" sz="2400" dirty="0" smtClean="0"/>
              <a:t>known answers in a table!</a:t>
            </a:r>
          </a:p>
          <a:p>
            <a:pPr lvl="1"/>
            <a:r>
              <a:rPr lang="en-US" sz="2400" dirty="0" smtClean="0"/>
              <a:t>One entry per answer</a:t>
            </a:r>
          </a:p>
          <a:p>
            <a:pPr lvl="1"/>
            <a:r>
              <a:rPr lang="en-US" sz="2400" dirty="0" smtClean="0"/>
              <a:t>Such a table is called a </a:t>
            </a:r>
            <a:r>
              <a:rPr lang="en-US" sz="2400" i="1" dirty="0" smtClean="0">
                <a:solidFill>
                  <a:srgbClr val="C00000"/>
                </a:solidFill>
              </a:rPr>
              <a:t>cache</a:t>
            </a:r>
            <a:endParaRPr lang="fr-BE" sz="2400" dirty="0">
              <a:solidFill>
                <a:srgbClr val="C0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305823" y="3638666"/>
            <a:ext cx="3625141" cy="2355064"/>
            <a:chOff x="2715517" y="3330575"/>
            <a:chExt cx="5386374" cy="2946523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4476750" y="333057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  <a:latin typeface="Arial" charset="0"/>
                  <a:cs typeface="Arial" charset="0"/>
                  <a:sym typeface="Arial" charset="0"/>
                </a:rPr>
                <a:t>fib(4)</a:t>
              </a:r>
            </a:p>
          </p:txBody>
        </p:sp>
        <p:sp>
          <p:nvSpPr>
            <p:cNvPr id="24" name="Rectangle 5"/>
            <p:cNvSpPr>
              <a:spLocks/>
            </p:cNvSpPr>
            <p:nvPr/>
          </p:nvSpPr>
          <p:spPr bwMode="auto">
            <a:xfrm>
              <a:off x="3326705" y="420687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>
                  <a:solidFill>
                    <a:srgbClr val="00B050"/>
                  </a:solidFill>
                  <a:latin typeface="Arial" charset="0"/>
                  <a:cs typeface="Arial" charset="0"/>
                  <a:sym typeface="Arial" charset="0"/>
                </a:rPr>
                <a:t>fib(2)</a:t>
              </a:r>
            </a:p>
          </p:txBody>
        </p:sp>
        <p:sp>
          <p:nvSpPr>
            <p:cNvPr id="25" name="Rectangle 10"/>
            <p:cNvSpPr>
              <a:spLocks/>
            </p:cNvSpPr>
            <p:nvPr/>
          </p:nvSpPr>
          <p:spPr bwMode="auto">
            <a:xfrm>
              <a:off x="2715517" y="4991100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fib(0)</a:t>
              </a:r>
              <a:endParaRPr lang="en-US" b="1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6" name="Rectangle 11"/>
            <p:cNvSpPr>
              <a:spLocks/>
            </p:cNvSpPr>
            <p:nvPr/>
          </p:nvSpPr>
          <p:spPr bwMode="auto">
            <a:xfrm>
              <a:off x="3993455" y="4987925"/>
              <a:ext cx="83324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  <a:endPara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27" name="AutoShape 13"/>
            <p:cNvSpPr>
              <a:spLocks/>
            </p:cNvSpPr>
            <p:nvPr/>
          </p:nvSpPr>
          <p:spPr bwMode="auto">
            <a:xfrm flipH="1">
              <a:off x="3743325" y="3787775"/>
              <a:ext cx="1241425" cy="4191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28" name="AutoShape 14"/>
            <p:cNvSpPr>
              <a:spLocks/>
            </p:cNvSpPr>
            <p:nvPr/>
          </p:nvSpPr>
          <p:spPr bwMode="auto">
            <a:xfrm>
              <a:off x="4984750" y="3787775"/>
              <a:ext cx="1243013" cy="4191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29" name="AutoShape 17"/>
            <p:cNvSpPr>
              <a:spLocks/>
            </p:cNvSpPr>
            <p:nvPr/>
          </p:nvSpPr>
          <p:spPr bwMode="auto">
            <a:xfrm flipH="1">
              <a:off x="3198117" y="4664075"/>
              <a:ext cx="636588" cy="327025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0" name="AutoShape 18"/>
            <p:cNvSpPr>
              <a:spLocks/>
            </p:cNvSpPr>
            <p:nvPr/>
          </p:nvSpPr>
          <p:spPr bwMode="auto">
            <a:xfrm>
              <a:off x="3834705" y="4664075"/>
              <a:ext cx="668337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1" name="Rectangle 4"/>
            <p:cNvSpPr>
              <a:spLocks/>
            </p:cNvSpPr>
            <p:nvPr/>
          </p:nvSpPr>
          <p:spPr bwMode="auto">
            <a:xfrm>
              <a:off x="5848412" y="420687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b="1">
                  <a:solidFill>
                    <a:srgbClr val="002060"/>
                  </a:solidFill>
                  <a:latin typeface="Arial" charset="0"/>
                  <a:cs typeface="Arial" charset="0"/>
                  <a:sym typeface="Arial" charset="0"/>
                </a:rPr>
                <a:t>fib(3)</a:t>
              </a:r>
            </a:p>
          </p:txBody>
        </p:sp>
        <p:sp>
          <p:nvSpPr>
            <p:cNvPr id="32" name="Rectangle 6"/>
            <p:cNvSpPr>
              <a:spLocks/>
            </p:cNvSpPr>
            <p:nvPr/>
          </p:nvSpPr>
          <p:spPr bwMode="auto">
            <a:xfrm>
              <a:off x="5854189" y="5815011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fib(0)</a:t>
              </a:r>
              <a:endParaRPr lang="en-US" b="1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3" name="Rectangle 7"/>
            <p:cNvSpPr>
              <a:spLocks/>
            </p:cNvSpPr>
            <p:nvPr/>
          </p:nvSpPr>
          <p:spPr bwMode="auto">
            <a:xfrm>
              <a:off x="7268651" y="5829300"/>
              <a:ext cx="83324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  <a:endPara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4" name="Rectangle 8"/>
            <p:cNvSpPr>
              <a:spLocks/>
            </p:cNvSpPr>
            <p:nvPr/>
          </p:nvSpPr>
          <p:spPr bwMode="auto">
            <a:xfrm>
              <a:off x="5164200" y="4987925"/>
              <a:ext cx="83324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9900CC"/>
                  </a:solidFill>
                  <a:latin typeface="Arial" charset="0"/>
                  <a:cs typeface="Arial" charset="0"/>
                  <a:sym typeface="Arial" charset="0"/>
                </a:rPr>
                <a:t>fib(1)</a:t>
              </a:r>
              <a:endParaRPr lang="en-US" b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5" name="Rectangle 9"/>
            <p:cNvSpPr>
              <a:spLocks/>
            </p:cNvSpPr>
            <p:nvPr/>
          </p:nvSpPr>
          <p:spPr bwMode="auto">
            <a:xfrm>
              <a:off x="6442137" y="4987925"/>
              <a:ext cx="1238060" cy="462087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550"/>
                </a:spcBef>
              </a:pPr>
              <a:r>
                <a:rPr lang="en-US" b="1" smtClean="0">
                  <a:solidFill>
                    <a:srgbClr val="00B050"/>
                  </a:solidFill>
                  <a:latin typeface="Arial" charset="0"/>
                  <a:cs typeface="Arial" charset="0"/>
                  <a:sym typeface="Arial" charset="0"/>
                </a:rPr>
                <a:t>fib(2)</a:t>
              </a:r>
              <a:endParaRPr lang="en-US" b="1">
                <a:solidFill>
                  <a:srgbClr val="00B050"/>
                </a:solidFill>
                <a:latin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36" name="AutoShape 15"/>
            <p:cNvSpPr>
              <a:spLocks/>
            </p:cNvSpPr>
            <p:nvPr/>
          </p:nvSpPr>
          <p:spPr bwMode="auto">
            <a:xfrm flipH="1">
              <a:off x="5672200" y="4664075"/>
              <a:ext cx="684212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7" name="AutoShape 16"/>
            <p:cNvSpPr>
              <a:spLocks/>
            </p:cNvSpPr>
            <p:nvPr/>
          </p:nvSpPr>
          <p:spPr bwMode="auto">
            <a:xfrm>
              <a:off x="6356412" y="4664075"/>
              <a:ext cx="568325" cy="32385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8" name="AutoShape 19"/>
            <p:cNvSpPr>
              <a:spLocks/>
            </p:cNvSpPr>
            <p:nvPr/>
          </p:nvSpPr>
          <p:spPr bwMode="auto">
            <a:xfrm flipH="1">
              <a:off x="6336789" y="5430837"/>
              <a:ext cx="746125" cy="384175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  <p:sp>
          <p:nvSpPr>
            <p:cNvPr id="39" name="AutoShape 20"/>
            <p:cNvSpPr>
              <a:spLocks/>
            </p:cNvSpPr>
            <p:nvPr/>
          </p:nvSpPr>
          <p:spPr bwMode="auto">
            <a:xfrm>
              <a:off x="7082914" y="5430837"/>
              <a:ext cx="693737" cy="398463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fr-BE" b="1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</a:t>
            </a:r>
            <a:r>
              <a:rPr lang="en-US" dirty="0" err="1" smtClean="0"/>
              <a:t>Memoization</a:t>
            </a:r>
            <a:r>
              <a:rPr lang="en-US" b="1" dirty="0" smtClean="0"/>
              <a:t> </a:t>
            </a:r>
            <a:r>
              <a:rPr lang="en-US" dirty="0" smtClean="0"/>
              <a:t>to our solution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</a:t>
            </a:r>
            <a:r>
              <a:rPr lang="en-US" dirty="0" err="1" smtClean="0"/>
              <a:t>memoization</a:t>
            </a:r>
            <a:r>
              <a:rPr lang="en-US" dirty="0" smtClean="0"/>
              <a:t>: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304800" y="2438400"/>
            <a:ext cx="3525163" cy="147732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fib(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n) {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&lt;= 1)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n;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fib(n-2)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+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fib(n-1);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8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 </a:t>
            </a: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304800" y="5216605"/>
            <a:ext cx="8382000" cy="7386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40639" bIns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For  0 &lt;= k &lt;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cached.size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(),  cached[k] = fib(k) */</a:t>
            </a:r>
          </a:p>
          <a:p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static</a:t>
            </a:r>
            <a:r>
              <a:rPr lang="en-US" dirty="0" smtClean="0">
                <a:solidFill>
                  <a:srgbClr val="CC3399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Times New Roman"/>
                <a:cs typeface="Times New Roman"/>
              </a:rPr>
              <a:t>ArrayList</a:t>
            </a:r>
            <a:r>
              <a:rPr lang="en-US" dirty="0" smtClean="0">
                <a:solidFill>
                  <a:srgbClr val="CC3399"/>
                </a:solidFill>
                <a:latin typeface="Times New Roman"/>
                <a:cs typeface="Times New Roman"/>
              </a:rPr>
              <a:t>&lt;Integer&gt; cached=  </a:t>
            </a: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new</a:t>
            </a:r>
            <a:r>
              <a:rPr lang="en-US" dirty="0" smtClean="0">
                <a:solidFill>
                  <a:srgbClr val="CC3399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Times New Roman"/>
                <a:cs typeface="Times New Roman"/>
              </a:rPr>
              <a:t>ArrayList</a:t>
            </a:r>
            <a:r>
              <a:rPr lang="en-US" dirty="0" smtClean="0">
                <a:solidFill>
                  <a:srgbClr val="CC3399"/>
                </a:solidFill>
                <a:latin typeface="Times New Roman"/>
                <a:cs typeface="Times New Roman"/>
              </a:rPr>
              <a:t>&lt;Integer&gt;();</a:t>
            </a:r>
            <a:endParaRPr lang="en-US" dirty="0">
              <a:solidFill>
                <a:srgbClr val="CC3399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5988" y="4648200"/>
            <a:ext cx="3278812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list used to </a:t>
            </a:r>
            <a:r>
              <a:rPr lang="en-US" dirty="0" err="1" smtClean="0"/>
              <a:t>memoize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4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/>
          </p:cNvSpPr>
          <p:nvPr/>
        </p:nvSpPr>
        <p:spPr bwMode="auto">
          <a:xfrm>
            <a:off x="304800" y="1676400"/>
            <a:ext cx="8458200" cy="480131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40639" bIns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/** For  0 &lt;= k &lt; </a:t>
            </a:r>
            <a:r>
              <a:rPr lang="en-US" dirty="0" err="1">
                <a:solidFill>
                  <a:srgbClr val="008000"/>
                </a:solidFill>
                <a:latin typeface="Arial"/>
                <a:cs typeface="Arial"/>
              </a:rPr>
              <a:t>cached.size</a:t>
            </a: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(),  cached[k] = fib(k) */</a:t>
            </a:r>
          </a:p>
          <a:p>
            <a:r>
              <a:rPr lang="en-US" b="1" dirty="0" smtClean="0">
                <a:solidFill>
                  <a:srgbClr val="CC3399"/>
                </a:solidFill>
                <a:latin typeface="Arial"/>
                <a:cs typeface="Arial"/>
              </a:rPr>
              <a:t>static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ArrayList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&lt;Integer&gt; cached=  </a:t>
            </a:r>
            <a:r>
              <a:rPr lang="en-US" b="1" dirty="0" smtClean="0">
                <a:solidFill>
                  <a:srgbClr val="CC3399"/>
                </a:solidFill>
                <a:latin typeface="Arial"/>
                <a:cs typeface="Arial"/>
              </a:rPr>
              <a:t>new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ArrayList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&lt;Integer&gt;();</a:t>
            </a:r>
            <a:endParaRPr lang="en-US" dirty="0">
              <a:solidFill>
                <a:srgbClr val="CC3399"/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static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int</a:t>
            </a:r>
            <a:r>
              <a:rPr lang="en-US" dirty="0">
                <a:latin typeface="Arial"/>
                <a:cs typeface="Arial"/>
              </a:rPr>
              <a:t> fib(</a:t>
            </a:r>
            <a:r>
              <a:rPr lang="en-US" b="1" dirty="0" err="1">
                <a:latin typeface="Arial"/>
                <a:cs typeface="Arial"/>
              </a:rPr>
              <a:t>int</a:t>
            </a:r>
            <a:r>
              <a:rPr lang="en-US" dirty="0">
                <a:latin typeface="Arial"/>
                <a:cs typeface="Arial"/>
              </a:rPr>
              <a:t> n) </a:t>
            </a:r>
            <a:r>
              <a:rPr lang="en-US" dirty="0" smtClean="0">
                <a:latin typeface="Arial"/>
                <a:cs typeface="Arial"/>
              </a:rPr>
              <a:t>{</a:t>
            </a:r>
          </a:p>
          <a:p>
            <a:r>
              <a:rPr lang="en-US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Arial"/>
                <a:cs typeface="Arial"/>
              </a:rPr>
              <a:t>  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if (n &lt;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cached.size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()) </a:t>
            </a:r>
            <a:r>
              <a:rPr lang="en-US" b="1" dirty="0" smtClean="0">
                <a:solidFill>
                  <a:srgbClr val="CC3399"/>
                </a:solidFill>
                <a:latin typeface="Arial"/>
                <a:cs typeface="Arial"/>
              </a:rPr>
              <a:t>return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cached.get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(n);</a:t>
            </a:r>
            <a:endParaRPr lang="en-US" dirty="0">
              <a:solidFill>
                <a:srgbClr val="CC3399"/>
              </a:solidFill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b="1" dirty="0" err="1" smtClean="0">
                <a:latin typeface="Arial"/>
                <a:cs typeface="Arial"/>
              </a:rPr>
              <a:t>int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v</a:t>
            </a:r>
            <a:r>
              <a:rPr lang="en-US" dirty="0" smtClean="0">
                <a:latin typeface="Arial"/>
                <a:cs typeface="Arial"/>
              </a:rPr>
              <a:t>;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b="1" dirty="0" smtClean="0">
                <a:latin typeface="Arial"/>
                <a:cs typeface="Arial"/>
              </a:rPr>
              <a:t>if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(n </a:t>
            </a:r>
            <a:r>
              <a:rPr lang="en-US" dirty="0" smtClean="0">
                <a:latin typeface="Arial"/>
                <a:cs typeface="Arial"/>
              </a:rPr>
              <a:t>&lt;= 1)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     </a:t>
            </a:r>
            <a:r>
              <a:rPr lang="en-US" dirty="0" smtClean="0">
                <a:latin typeface="Arial"/>
                <a:cs typeface="Arial"/>
              </a:rPr>
              <a:t>  v=  n;</a:t>
            </a:r>
          </a:p>
          <a:p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b="1" dirty="0" smtClean="0">
                <a:latin typeface="Arial"/>
                <a:cs typeface="Arial"/>
              </a:rPr>
              <a:t>else</a:t>
            </a:r>
            <a:r>
              <a:rPr lang="en-US" dirty="0" smtClean="0">
                <a:latin typeface="Arial"/>
                <a:cs typeface="Arial"/>
              </a:rPr>
              <a:t> v=  fib(n-2) </a:t>
            </a:r>
            <a:r>
              <a:rPr lang="en-US" dirty="0">
                <a:latin typeface="Arial"/>
                <a:cs typeface="Arial"/>
              </a:rPr>
              <a:t>+ </a:t>
            </a:r>
            <a:r>
              <a:rPr lang="en-US" dirty="0" smtClean="0">
                <a:latin typeface="Arial"/>
                <a:cs typeface="Arial"/>
              </a:rPr>
              <a:t>fib(n-1);</a:t>
            </a:r>
          </a:p>
          <a:p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   if (n ==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cached.size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())</a:t>
            </a:r>
            <a:endParaRPr lang="en-US" dirty="0">
              <a:solidFill>
                <a:srgbClr val="CC3399"/>
              </a:solidFill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  </a:t>
            </a:r>
            <a:r>
              <a:rPr lang="en-US" dirty="0" smtClean="0">
                <a:latin typeface="Arial"/>
                <a:cs typeface="Arial"/>
              </a:rPr>
              <a:t>    </a:t>
            </a:r>
            <a:r>
              <a:rPr lang="en-US" dirty="0" err="1" smtClean="0">
                <a:solidFill>
                  <a:srgbClr val="CC3399"/>
                </a:solidFill>
                <a:latin typeface="Arial"/>
                <a:cs typeface="Arial"/>
              </a:rPr>
              <a:t>cached.add</a:t>
            </a:r>
            <a:r>
              <a:rPr lang="en-US" dirty="0" smtClean="0">
                <a:solidFill>
                  <a:srgbClr val="CC3399"/>
                </a:solidFill>
                <a:latin typeface="Arial"/>
                <a:cs typeface="Arial"/>
              </a:rPr>
              <a:t>(v);</a:t>
            </a:r>
            <a:endParaRPr lang="en-US" dirty="0">
              <a:solidFill>
                <a:srgbClr val="CC3399"/>
              </a:solidFill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   </a:t>
            </a:r>
            <a:r>
              <a:rPr lang="en-US" b="1" dirty="0">
                <a:latin typeface="Arial"/>
                <a:cs typeface="Arial"/>
              </a:rPr>
              <a:t>return</a:t>
            </a:r>
            <a:r>
              <a:rPr lang="en-US" dirty="0">
                <a:latin typeface="Arial"/>
                <a:cs typeface="Arial"/>
              </a:rPr>
              <a:t> v;</a:t>
            </a:r>
          </a:p>
          <a:p>
            <a:r>
              <a:rPr lang="en-US" dirty="0">
                <a:latin typeface="Arial"/>
                <a:cs typeface="Arial"/>
              </a:rPr>
              <a:t>} </a:t>
            </a:r>
            <a:endParaRPr lang="en-US" dirty="0">
              <a:solidFill>
                <a:schemeClr val="tx1"/>
              </a:solidFill>
              <a:latin typeface="Arial"/>
              <a:cs typeface="Arial"/>
              <a:sym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</a:t>
            </a:r>
            <a:r>
              <a:rPr lang="en-US" dirty="0" err="1" smtClean="0"/>
              <a:t>Memoization</a:t>
            </a:r>
            <a:endParaRPr lang="fr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715000" y="3886200"/>
            <a:ext cx="3048000" cy="762000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en-US" dirty="0" smtClean="0"/>
              <a:t>This works because of definition of </a:t>
            </a:r>
            <a:r>
              <a:rPr lang="en-US" dirty="0" smtClean="0">
                <a:solidFill>
                  <a:srgbClr val="800000"/>
                </a:solidFill>
              </a:rPr>
              <a:t>cached</a:t>
            </a:r>
            <a:endParaRPr lang="fr-BE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48</a:t>
            </a:fld>
            <a:endParaRPr lang="en-US"/>
          </a:p>
        </p:txBody>
      </p:sp>
      <p:cxnSp>
        <p:nvCxnSpPr>
          <p:cNvPr id="10" name="Straight Connector 9"/>
          <p:cNvCxnSpPr>
            <a:stCxn id="5" idx="1"/>
          </p:cNvCxnSpPr>
          <p:nvPr/>
        </p:nvCxnSpPr>
        <p:spPr>
          <a:xfrm flipH="1" flipV="1">
            <a:off x="5257800" y="3581400"/>
            <a:ext cx="457200" cy="6858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505200" y="3581400"/>
            <a:ext cx="27432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4"/>
          <p:cNvSpPr>
            <a:spLocks noGrp="1"/>
          </p:cNvSpPr>
          <p:nvPr>
            <p:ph sz="quarter" idx="2"/>
          </p:nvPr>
        </p:nvSpPr>
        <p:spPr>
          <a:xfrm>
            <a:off x="4876800" y="5181600"/>
            <a:ext cx="3352800" cy="1143000"/>
          </a:xfrm>
          <a:solidFill>
            <a:srgbClr val="CCFFCC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This appends v to </a:t>
            </a:r>
            <a:r>
              <a:rPr lang="en-US" sz="2400" dirty="0">
                <a:solidFill>
                  <a:srgbClr val="800000"/>
                </a:solidFill>
              </a:rPr>
              <a:t>cached</a:t>
            </a:r>
            <a:r>
              <a:rPr lang="en-US" sz="2400" dirty="0" smtClean="0"/>
              <a:t>, keeping </a:t>
            </a:r>
            <a:r>
              <a:rPr lang="en-US" sz="2400" dirty="0" err="1">
                <a:solidFill>
                  <a:srgbClr val="800000"/>
                </a:solidFill>
              </a:rPr>
              <a:t>cached</a:t>
            </a:r>
            <a:r>
              <a:rPr lang="en-US" sz="2400" dirty="0" err="1" smtClean="0"/>
              <a:t>’s</a:t>
            </a:r>
            <a:r>
              <a:rPr lang="en-US" sz="2400" dirty="0" smtClean="0"/>
              <a:t> definition true</a:t>
            </a:r>
            <a:endParaRPr lang="fr-BE" sz="2400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2209800" y="5715000"/>
            <a:ext cx="2667000" cy="4572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90600" y="5715000"/>
            <a:ext cx="19812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85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the development process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75A245-EE69-4B3A-AFB3-0E3CED17144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started with the idea of recursion</a:t>
            </a:r>
          </a:p>
          <a:p>
            <a:r>
              <a:rPr lang="en-US" sz="2400" dirty="0" smtClean="0"/>
              <a:t>Created a very simple recursive procedure</a:t>
            </a:r>
          </a:p>
          <a:p>
            <a:r>
              <a:rPr lang="en-US" sz="2400" dirty="0" smtClean="0"/>
              <a:t>Noticed it will be slow because it wastefully </a:t>
            </a:r>
            <a:r>
              <a:rPr lang="en-US" sz="2400" dirty="0" err="1" smtClean="0"/>
              <a:t>recomputes</a:t>
            </a:r>
            <a:r>
              <a:rPr lang="en-US" sz="2400" dirty="0" smtClean="0"/>
              <a:t> the same thing again and again</a:t>
            </a:r>
          </a:p>
          <a:p>
            <a:r>
              <a:rPr lang="en-US" sz="2400" dirty="0" smtClean="0"/>
              <a:t>We made it a bit more complex but gained a lot of speed in doing so</a:t>
            </a:r>
          </a:p>
          <a:p>
            <a:endParaRPr lang="en-US" sz="2400" dirty="0" smtClean="0"/>
          </a:p>
          <a:p>
            <a:r>
              <a:rPr lang="en-US" sz="2400" dirty="0" smtClean="0"/>
              <a:t>This is a common software engineering pattern</a:t>
            </a:r>
            <a:endParaRPr lang="fr-BE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600200"/>
            <a:ext cx="6705600" cy="3810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Sum the digits in a number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5562600"/>
            <a:ext cx="8153400" cy="762000"/>
          </a:xfrm>
        </p:spPr>
        <p:txBody>
          <a:bodyPr/>
          <a:lstStyle/>
          <a:p>
            <a:r>
              <a:rPr lang="en-US" dirty="0" smtClean="0"/>
              <a:t>E.g. sum(87012) = 2+(1+(0+(7+8))) = 18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905506"/>
            <a:ext cx="6324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/** return sum of digits in </a:t>
            </a:r>
            <a:r>
              <a:rPr lang="en-US" dirty="0" smtClean="0"/>
              <a:t>n.</a:t>
            </a:r>
          </a:p>
          <a:p>
            <a:r>
              <a:rPr lang="en-US" dirty="0"/>
              <a:t> </a:t>
            </a:r>
            <a:r>
              <a:rPr lang="en-US" dirty="0" smtClean="0"/>
              <a:t>   * Precondition:  </a:t>
            </a:r>
            <a:r>
              <a:rPr lang="en-US" dirty="0"/>
              <a:t>n &gt;= 0 */ </a:t>
            </a:r>
          </a:p>
          <a:p>
            <a:r>
              <a:rPr lang="en-US" dirty="0"/>
              <a:t>   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sum(</a:t>
            </a:r>
            <a:r>
              <a:rPr lang="en-US" dirty="0" err="1"/>
              <a:t>int</a:t>
            </a:r>
            <a:r>
              <a:rPr lang="en-US" dirty="0"/>
              <a:t> n) {</a:t>
            </a:r>
          </a:p>
          <a:p>
            <a:r>
              <a:rPr lang="en-US" dirty="0"/>
              <a:t>        </a:t>
            </a:r>
            <a:r>
              <a:rPr lang="en-US" b="1" dirty="0"/>
              <a:t>if</a:t>
            </a:r>
            <a:r>
              <a:rPr lang="en-US" dirty="0"/>
              <a:t> (n &lt; 10) </a:t>
            </a:r>
            <a:r>
              <a:rPr lang="en-US" b="1" dirty="0"/>
              <a:t>return</a:t>
            </a:r>
            <a:r>
              <a:rPr lang="en-US" dirty="0"/>
              <a:t> n;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// </a:t>
            </a:r>
            <a:r>
              <a:rPr lang="en-US" dirty="0" smtClean="0"/>
              <a:t>{ n </a:t>
            </a:r>
            <a:r>
              <a:rPr lang="en-US" dirty="0"/>
              <a:t>has at least two </a:t>
            </a:r>
            <a:r>
              <a:rPr lang="en-US" dirty="0" smtClean="0"/>
              <a:t>digits }</a:t>
            </a:r>
            <a:endParaRPr lang="en-US" dirty="0"/>
          </a:p>
          <a:p>
            <a:r>
              <a:rPr lang="en-US" dirty="0"/>
              <a:t>       // return first digit + sum of rest</a:t>
            </a:r>
          </a:p>
          <a:p>
            <a:r>
              <a:rPr lang="en-US" dirty="0"/>
              <a:t>       </a:t>
            </a:r>
            <a:r>
              <a:rPr lang="en-US" b="1" dirty="0"/>
              <a:t>return</a:t>
            </a:r>
            <a:r>
              <a:rPr lang="en-US" dirty="0"/>
              <a:t> n%</a:t>
            </a:r>
            <a:r>
              <a:rPr lang="en-US" dirty="0" smtClean="0"/>
              <a:t>10  +  </a:t>
            </a:r>
            <a:r>
              <a:rPr lang="en-US" dirty="0"/>
              <a:t>sum(n/10);</a:t>
            </a:r>
          </a:p>
          <a:p>
            <a:r>
              <a:rPr lang="en-US" dirty="0"/>
              <a:t>   }</a:t>
            </a:r>
          </a:p>
        </p:txBody>
      </p:sp>
      <p:sp>
        <p:nvSpPr>
          <p:cNvPr id="2" name="Freeform 1"/>
          <p:cNvSpPr/>
          <p:nvPr/>
        </p:nvSpPr>
        <p:spPr>
          <a:xfrm>
            <a:off x="4091553" y="3048000"/>
            <a:ext cx="1298073" cy="1588576"/>
          </a:xfrm>
          <a:custGeom>
            <a:avLst/>
            <a:gdLst>
              <a:gd name="connsiteX0" fmla="*/ 0 w 1298073"/>
              <a:gd name="connsiteY0" fmla="*/ 0 h 1588576"/>
              <a:gd name="connsiteX1" fmla="*/ 1294108 w 1298073"/>
              <a:gd name="connsiteY1" fmla="*/ 712922 h 1588576"/>
              <a:gd name="connsiteX2" fmla="*/ 325464 w 1298073"/>
              <a:gd name="connsiteY2" fmla="*/ 1588576 h 158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073" h="1588576">
                <a:moveTo>
                  <a:pt x="0" y="0"/>
                </a:moveTo>
                <a:cubicBezTo>
                  <a:pt x="619932" y="224079"/>
                  <a:pt x="1239864" y="448159"/>
                  <a:pt x="1294108" y="712922"/>
                </a:cubicBezTo>
                <a:cubicBezTo>
                  <a:pt x="1348352" y="977685"/>
                  <a:pt x="836908" y="1283130"/>
                  <a:pt x="325464" y="1588576"/>
                </a:cubicBezTo>
              </a:path>
            </a:pathLst>
          </a:cu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20623" y="2743200"/>
            <a:ext cx="230657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headEnd type="triangl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sum calls itself!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5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it work?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cached list “works” because for each value of n, either </a:t>
            </a:r>
            <a:r>
              <a:rPr lang="en-US" dirty="0" err="1" smtClean="0"/>
              <a:t>cached.get</a:t>
            </a:r>
            <a:r>
              <a:rPr lang="en-US" dirty="0" smtClean="0"/>
              <a:t>(n) is still undefined or has fib(n)</a:t>
            </a:r>
          </a:p>
          <a:p>
            <a:endParaRPr lang="en-US" dirty="0"/>
          </a:p>
          <a:p>
            <a:r>
              <a:rPr lang="en-US" dirty="0" smtClean="0"/>
              <a:t>Takes advantage of the fact that an </a:t>
            </a:r>
            <a:r>
              <a:rPr lang="en-US" dirty="0" err="1" smtClean="0"/>
              <a:t>ArrayList</a:t>
            </a:r>
            <a:r>
              <a:rPr lang="en-US" dirty="0" smtClean="0"/>
              <a:t> adds elements at the end and indexes from 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64446"/>
              </p:ext>
            </p:extLst>
          </p:nvPr>
        </p:nvGraphicFramePr>
        <p:xfrm>
          <a:off x="1676400" y="4572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7938" y="4038600"/>
            <a:ext cx="4166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cached@BA8900, size=5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04900" y="5029200"/>
            <a:ext cx="2667000" cy="614065"/>
            <a:chOff x="1104900" y="5029200"/>
            <a:chExt cx="2667000" cy="6140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438400" y="5029200"/>
              <a:ext cx="495299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104900" y="5181600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C00000"/>
                  </a:solidFill>
                </a:rPr>
                <a:t>c</a:t>
              </a:r>
              <a:r>
                <a:rPr lang="en-US" b="1" dirty="0" err="1" smtClean="0">
                  <a:solidFill>
                    <a:srgbClr val="C00000"/>
                  </a:solidFill>
                </a:rPr>
                <a:t>ached.get</a:t>
              </a:r>
              <a:r>
                <a:rPr lang="en-US" b="1" dirty="0" smtClean="0">
                  <a:solidFill>
                    <a:srgbClr val="C00000"/>
                  </a:solidFill>
                </a:rPr>
                <a:t>(0) = 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3486150" y="5029200"/>
            <a:ext cx="857249" cy="607957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4600" y="5562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cached.get</a:t>
            </a:r>
            <a:r>
              <a:rPr lang="en-US" b="1" dirty="0" smtClean="0">
                <a:solidFill>
                  <a:srgbClr val="C00000"/>
                </a:solidFill>
              </a:rPr>
              <a:t>(1) = 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556095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… </a:t>
            </a:r>
            <a:r>
              <a:rPr lang="en-US" b="1" dirty="0" err="1" smtClean="0">
                <a:solidFill>
                  <a:srgbClr val="C00000"/>
                </a:solidFill>
              </a:rPr>
              <a:t>cached.get</a:t>
            </a:r>
            <a:r>
              <a:rPr lang="en-US" b="1" dirty="0" smtClean="0">
                <a:solidFill>
                  <a:srgbClr val="C00000"/>
                </a:solidFill>
              </a:rPr>
              <a:t>(n) = fib(n)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" y="6160575"/>
            <a:ext cx="887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Property of our code: </a:t>
            </a:r>
            <a:r>
              <a:rPr lang="en-US" dirty="0" err="1" smtClean="0">
                <a:solidFill>
                  <a:schemeClr val="tx1"/>
                </a:solidFill>
              </a:rPr>
              <a:t>cached.get</a:t>
            </a:r>
            <a:r>
              <a:rPr lang="en-US" dirty="0" smtClean="0">
                <a:solidFill>
                  <a:schemeClr val="tx1"/>
                </a:solidFill>
              </a:rPr>
              <a:t>(n) accessed </a:t>
            </a:r>
            <a:r>
              <a:rPr lang="en-US" u="sng" dirty="0" smtClean="0">
                <a:solidFill>
                  <a:schemeClr val="tx1"/>
                </a:solidFill>
              </a:rPr>
              <a:t>after</a:t>
            </a:r>
            <a:r>
              <a:rPr lang="en-US" dirty="0" smtClean="0">
                <a:solidFill>
                  <a:schemeClr val="tx1"/>
                </a:solidFill>
              </a:rPr>
              <a:t> fib(n) computed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9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 a string a palindrome?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257800"/>
            <a:ext cx="81534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isPal</a:t>
            </a:r>
            <a:r>
              <a:rPr lang="en-US" dirty="0" smtClean="0"/>
              <a:t>(“racecar”) = true</a:t>
            </a:r>
          </a:p>
          <a:p>
            <a:r>
              <a:rPr lang="en-US" dirty="0" err="1" smtClean="0"/>
              <a:t>isPal</a:t>
            </a:r>
            <a:r>
              <a:rPr lang="en-US" dirty="0" smtClean="0"/>
              <a:t>(“pumpkin”) = false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534400" cy="3416320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/</a:t>
            </a:r>
            <a:r>
              <a:rPr lang="en-US" dirty="0"/>
              <a:t>** = "s is a palindrome" */</a:t>
            </a:r>
          </a:p>
          <a:p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dirty="0"/>
              <a:t>static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 smtClean="0"/>
              <a:t>isPal</a:t>
            </a:r>
            <a:r>
              <a:rPr lang="en-US" dirty="0" smtClean="0"/>
              <a:t>(</a:t>
            </a:r>
            <a:r>
              <a:rPr lang="en-US" dirty="0"/>
              <a:t>String s) {</a:t>
            </a:r>
          </a:p>
          <a:p>
            <a:r>
              <a:rPr lang="en-US" dirty="0"/>
              <a:t>    </a:t>
            </a:r>
            <a:r>
              <a:rPr lang="en-US" dirty="0" smtClean="0"/>
              <a:t> </a:t>
            </a:r>
            <a:r>
              <a:rPr lang="en-US" b="1" dirty="0"/>
              <a:t>if</a:t>
            </a:r>
            <a:r>
              <a:rPr lang="en-US" dirty="0"/>
              <a:t> (</a:t>
            </a:r>
            <a:r>
              <a:rPr lang="en-US" dirty="0" err="1"/>
              <a:t>s.length</a:t>
            </a:r>
            <a:r>
              <a:rPr lang="en-US" dirty="0"/>
              <a:t>() &lt;= 1)</a:t>
            </a:r>
          </a:p>
          <a:p>
            <a:r>
              <a:rPr lang="en-US" dirty="0"/>
              <a:t> 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true;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</a:t>
            </a:r>
            <a:r>
              <a:rPr lang="en-US" dirty="0" smtClean="0"/>
              <a:t>/</a:t>
            </a:r>
            <a:r>
              <a:rPr lang="en-US" dirty="0"/>
              <a:t>/ </a:t>
            </a:r>
            <a:r>
              <a:rPr lang="en-US" dirty="0" smtClean="0"/>
              <a:t>{ s </a:t>
            </a:r>
            <a:r>
              <a:rPr lang="en-US" dirty="0"/>
              <a:t>has at least 2 </a:t>
            </a:r>
            <a:r>
              <a:rPr lang="en-US" dirty="0" smtClean="0"/>
              <a:t>chars }</a:t>
            </a:r>
            <a:endParaRPr lang="en-US" dirty="0"/>
          </a:p>
          <a:p>
            <a:r>
              <a:rPr lang="en-US" dirty="0"/>
              <a:t>  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n= </a:t>
            </a:r>
            <a:r>
              <a:rPr lang="en-US" dirty="0" err="1"/>
              <a:t>s.length</a:t>
            </a:r>
            <a:r>
              <a:rPr lang="en-US" dirty="0"/>
              <a:t>()-1;</a:t>
            </a:r>
          </a:p>
          <a:p>
            <a:r>
              <a:rPr lang="en-US" dirty="0"/>
              <a:t>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/>
              <a:t>s.charAt</a:t>
            </a:r>
            <a:r>
              <a:rPr lang="en-US" dirty="0"/>
              <a:t>(0) == </a:t>
            </a:r>
            <a:r>
              <a:rPr lang="en-US" dirty="0" err="1"/>
              <a:t>s.charAt</a:t>
            </a:r>
            <a:r>
              <a:rPr lang="en-US" dirty="0"/>
              <a:t>(n</a:t>
            </a:r>
            <a:r>
              <a:rPr lang="en-US" dirty="0" smtClean="0"/>
              <a:t>)  &amp;&amp;  </a:t>
            </a:r>
            <a:r>
              <a:rPr lang="en-US" dirty="0" err="1" smtClean="0"/>
              <a:t>isPal</a:t>
            </a:r>
            <a:r>
              <a:rPr lang="en-US" dirty="0" smtClean="0"/>
              <a:t>(</a:t>
            </a:r>
            <a:r>
              <a:rPr lang="en-US" dirty="0" err="1" smtClean="0"/>
              <a:t>s.substring</a:t>
            </a:r>
            <a:r>
              <a:rPr lang="en-US" dirty="0" smtClean="0"/>
              <a:t>(1, n</a:t>
            </a:r>
            <a:r>
              <a:rPr lang="en-US" dirty="0"/>
              <a:t>))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30269"/>
              </p:ext>
            </p:extLst>
          </p:nvPr>
        </p:nvGraphicFramePr>
        <p:xfrm>
          <a:off x="6248400" y="4876800"/>
          <a:ext cx="20573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  <a:gridCol w="293914"/>
                <a:gridCol w="29391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61398"/>
              </p:ext>
            </p:extLst>
          </p:nvPr>
        </p:nvGraphicFramePr>
        <p:xfrm>
          <a:off x="6248400" y="5257800"/>
          <a:ext cx="146957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  <a:gridCol w="293914"/>
                <a:gridCol w="293914"/>
                <a:gridCol w="293914"/>
                <a:gridCol w="29391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30190"/>
              </p:ext>
            </p:extLst>
          </p:nvPr>
        </p:nvGraphicFramePr>
        <p:xfrm>
          <a:off x="6248400" y="5638800"/>
          <a:ext cx="88174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  <a:gridCol w="293914"/>
                <a:gridCol w="293914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24076"/>
              </p:ext>
            </p:extLst>
          </p:nvPr>
        </p:nvGraphicFramePr>
        <p:xfrm>
          <a:off x="6248400" y="6019800"/>
          <a:ext cx="29391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76800" y="2590800"/>
            <a:ext cx="2761281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Substring from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s[1</a:t>
            </a:r>
            <a:r>
              <a:rPr lang="en-US" b="1" dirty="0">
                <a:solidFill>
                  <a:srgbClr val="FFFF00"/>
                </a:solidFill>
              </a:rPr>
              <a:t>]</a:t>
            </a:r>
            <a:r>
              <a:rPr lang="en-US" b="1" dirty="0" smtClean="0">
                <a:solidFill>
                  <a:srgbClr val="FFFF00"/>
                </a:solidFill>
              </a:rPr>
              <a:t> to s[n-1]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10759" y="3398459"/>
            <a:ext cx="1685441" cy="792541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27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Count the e’s in a string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486400"/>
            <a:ext cx="8153400" cy="914400"/>
          </a:xfrm>
        </p:spPr>
        <p:txBody>
          <a:bodyPr>
            <a:normAutofit/>
          </a:bodyPr>
          <a:lstStyle/>
          <a:p>
            <a:r>
              <a:rPr lang="en-US" sz="2400" dirty="0" err="1"/>
              <a:t>countEm</a:t>
            </a:r>
            <a:r>
              <a:rPr lang="en-US" sz="2400" dirty="0"/>
              <a:t>(‘</a:t>
            </a:r>
            <a:r>
              <a:rPr lang="en-US" sz="2400" dirty="0" smtClean="0"/>
              <a:t>e’, “it is </a:t>
            </a:r>
            <a:r>
              <a:rPr lang="en-US" sz="2400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/>
              <a:t>asy to s</a:t>
            </a:r>
            <a:r>
              <a:rPr lang="en-US" sz="2400" dirty="0" smtClean="0">
                <a:solidFill>
                  <a:srgbClr val="00B050"/>
                </a:solidFill>
              </a:rPr>
              <a:t>ee</a:t>
            </a:r>
            <a:r>
              <a:rPr lang="en-US" sz="2400" dirty="0" smtClean="0"/>
              <a:t> that this has many </a:t>
            </a:r>
            <a:r>
              <a:rPr lang="en-US" sz="2400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/>
              <a:t>’s”) = 4</a:t>
            </a:r>
          </a:p>
          <a:p>
            <a:r>
              <a:rPr lang="en-US" sz="2400" dirty="0" err="1"/>
              <a:t>countEm</a:t>
            </a:r>
            <a:r>
              <a:rPr lang="en-US" sz="2400" dirty="0"/>
              <a:t>(‘</a:t>
            </a:r>
            <a:r>
              <a:rPr lang="en-US" sz="2400" dirty="0" smtClean="0"/>
              <a:t>e’, “Mississippi”) = 0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689080"/>
            <a:ext cx="8610600" cy="3724097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 /** =  </a:t>
            </a:r>
            <a:r>
              <a:rPr lang="en-US" dirty="0" smtClean="0"/>
              <a:t>number </a:t>
            </a:r>
            <a:r>
              <a:rPr lang="en-US" dirty="0"/>
              <a:t>of times c occurs in s */</a:t>
            </a:r>
          </a:p>
          <a:p>
            <a:r>
              <a:rPr lang="en-US" dirty="0"/>
              <a:t>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countEm</a:t>
            </a:r>
            <a:r>
              <a:rPr lang="en-US" dirty="0" smtClean="0"/>
              <a:t>(</a:t>
            </a:r>
            <a:r>
              <a:rPr lang="en-US" b="1" dirty="0" smtClean="0"/>
              <a:t>char</a:t>
            </a:r>
            <a:r>
              <a:rPr lang="en-US" dirty="0" smtClean="0"/>
              <a:t> </a:t>
            </a:r>
            <a:r>
              <a:rPr lang="en-US" dirty="0"/>
              <a:t>c, String s) {</a:t>
            </a:r>
          </a:p>
          <a:p>
            <a:r>
              <a:rPr lang="en-US" dirty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s.length</a:t>
            </a:r>
            <a:r>
              <a:rPr lang="en-US" dirty="0"/>
              <a:t>() == 0</a:t>
            </a:r>
            <a:r>
              <a:rPr lang="en-US" dirty="0" smtClean="0"/>
              <a:t>)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0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    </a:t>
            </a:r>
            <a:r>
              <a:rPr lang="en-US" dirty="0" smtClean="0"/>
              <a:t>/</a:t>
            </a:r>
            <a:r>
              <a:rPr lang="en-US" dirty="0"/>
              <a:t>/ { s has at least 1 character }</a:t>
            </a:r>
          </a:p>
          <a:p>
            <a:r>
              <a:rPr lang="en-US" dirty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s.charAt</a:t>
            </a:r>
            <a:r>
              <a:rPr lang="en-US" dirty="0"/>
              <a:t>(0) != c)</a:t>
            </a:r>
          </a:p>
          <a:p>
            <a:r>
              <a:rPr lang="en-US" dirty="0"/>
              <a:t> 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countEm</a:t>
            </a:r>
            <a:r>
              <a:rPr lang="en-US" dirty="0" smtClean="0"/>
              <a:t>(c</a:t>
            </a:r>
            <a:r>
              <a:rPr lang="en-US" dirty="0"/>
              <a:t>, </a:t>
            </a:r>
            <a:r>
              <a:rPr lang="en-US" dirty="0" err="1"/>
              <a:t>s.substring</a:t>
            </a:r>
            <a:r>
              <a:rPr lang="en-US" dirty="0"/>
              <a:t>(1))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    </a:t>
            </a:r>
            <a:r>
              <a:rPr lang="en-US" dirty="0" smtClean="0"/>
              <a:t>/</a:t>
            </a:r>
            <a:r>
              <a:rPr lang="en-US" dirty="0"/>
              <a:t>/ { first character of s is c}</a:t>
            </a:r>
          </a:p>
          <a:p>
            <a:r>
              <a:rPr lang="en-US" dirty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1 + </a:t>
            </a:r>
            <a:r>
              <a:rPr lang="en-US" dirty="0" err="1"/>
              <a:t>countEm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c, </a:t>
            </a:r>
            <a:r>
              <a:rPr lang="en-US" dirty="0" err="1"/>
              <a:t>s.substring</a:t>
            </a:r>
            <a:r>
              <a:rPr lang="en-US" dirty="0"/>
              <a:t>(1))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514600"/>
            <a:ext cx="2761281" cy="1200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Substring s[1..],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i.e. s[1], …, s(</a:t>
            </a:r>
            <a:r>
              <a:rPr lang="en-US" b="1" dirty="0" err="1" smtClean="0">
                <a:solidFill>
                  <a:srgbClr val="FFFF00"/>
                </a:solidFill>
              </a:rPr>
              <a:t>s.length</a:t>
            </a:r>
            <a:r>
              <a:rPr lang="en-US" b="1" dirty="0" smtClean="0">
                <a:solidFill>
                  <a:srgbClr val="FFFF00"/>
                </a:solidFill>
              </a:rPr>
              <a:t>()-1)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4343400" y="3114764"/>
            <a:ext cx="1371600" cy="6190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23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39738"/>
            <a:ext cx="7772400" cy="1076325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 smtClean="0"/>
              <a:t>Example: The </a:t>
            </a:r>
            <a:r>
              <a:rPr lang="en-US" dirty="0"/>
              <a:t>Factorial Function  (n!)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E756E6A-4247-4598-810C-73700A6FEA35}" type="slidenum">
              <a:rPr lang="en-US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724400"/>
          </a:xfrm>
          <a:ln/>
        </p:spPr>
        <p:txBody>
          <a:bodyPr rIns="132080"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Define n! = n·(</a:t>
            </a:r>
            <a:r>
              <a:rPr lang="en-US" sz="2400" dirty="0" smtClean="0"/>
              <a:t>n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1</a:t>
            </a:r>
            <a:r>
              <a:rPr lang="en-US" sz="2400" dirty="0"/>
              <a:t>)·(</a:t>
            </a:r>
            <a:r>
              <a:rPr lang="en-US" sz="2400" dirty="0" smtClean="0"/>
              <a:t>n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sz="2400" dirty="0" smtClean="0"/>
              <a:t>2</a:t>
            </a:r>
            <a:r>
              <a:rPr lang="en-US" sz="2400" dirty="0"/>
              <a:t>)···3·2·1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</a:t>
            </a:r>
            <a:r>
              <a:rPr lang="en-US" sz="2400" i="1" dirty="0" smtClean="0">
                <a:solidFill>
                  <a:srgbClr val="0070C0"/>
                </a:solidFill>
              </a:rPr>
              <a:t>read</a:t>
            </a:r>
            <a:r>
              <a:rPr lang="en-US" sz="2400" i="1" dirty="0">
                <a:solidFill>
                  <a:srgbClr val="0070C0"/>
                </a:solidFill>
              </a:rPr>
              <a:t>: “n factorial”</a:t>
            </a:r>
          </a:p>
          <a:p>
            <a:pPr marL="454343" lvl="1" indent="0">
              <a:buNone/>
            </a:pPr>
            <a:r>
              <a:rPr lang="en-US" sz="2400" dirty="0" smtClean="0"/>
              <a:t>  E.g. </a:t>
            </a:r>
            <a:r>
              <a:rPr lang="en-US" sz="2400" dirty="0"/>
              <a:t>3! = 3·2·1 = </a:t>
            </a:r>
            <a:r>
              <a:rPr lang="en-US" sz="2400" dirty="0" smtClean="0"/>
              <a:t>6</a:t>
            </a:r>
          </a:p>
          <a:p>
            <a:pPr marL="134303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700" dirty="0" smtClean="0"/>
              <a:t>Looking at definition, can see that n! = n * (n-1)!</a:t>
            </a:r>
          </a:p>
          <a:p>
            <a:pPr marL="454343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By convention, 0! = </a:t>
            </a:r>
            <a:r>
              <a:rPr lang="en-US" sz="2400" dirty="0" smtClean="0"/>
              <a:t>1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function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smtClean="0">
                <a:latin typeface="Symbol" charset="2"/>
                <a:ea typeface="Symbol" charset="2"/>
                <a:cs typeface="Symbol" charset="2"/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err="1"/>
              <a:t>int</a:t>
            </a:r>
            <a:r>
              <a:rPr lang="en-US" sz="2400" dirty="0"/>
              <a:t> that gives n! on input n is called the </a:t>
            </a:r>
            <a:r>
              <a:rPr lang="en-US" sz="2400" dirty="0">
                <a:solidFill>
                  <a:srgbClr val="0070C0"/>
                </a:solidFill>
              </a:rPr>
              <a:t>factorial function</a:t>
            </a:r>
          </a:p>
          <a:p>
            <a:pPr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A Recursive Program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A83DFEC-34DD-43C8-9980-4CAECDD6C4C6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1066800" y="3352800"/>
            <a:ext cx="4191000" cy="2585323"/>
          </a:xfrm>
          <a:prstGeom prst="rect">
            <a:avLst/>
          </a:prstGeom>
          <a:solidFill>
            <a:srgbClr val="FFFFCC">
              <a:alpha val="49803"/>
            </a:srgbClr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/** = n!. Precondition: n &gt;= 0 */</a:t>
            </a:r>
          </a:p>
          <a:p>
            <a:pPr marL="39688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fact(</a:t>
            </a:r>
            <a:r>
              <a:rPr lang="en-US" b="1" dirty="0" err="1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n) {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(n = = 0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)</a:t>
            </a:r>
          </a:p>
          <a:p>
            <a:pPr marL="39688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       </a:t>
            </a:r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1;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// { n &gt; 0 }</a:t>
            </a:r>
          </a:p>
          <a:p>
            <a:pPr marL="39688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n*fact(n-1);</a:t>
            </a:r>
          </a:p>
          <a:p>
            <a:pPr marL="39688"/>
            <a:r>
              <a:rPr lang="en-US" dirty="0">
                <a:solidFill>
                  <a:schemeClr val="tx1"/>
                </a:solidFill>
                <a:latin typeface="Arial"/>
                <a:cs typeface="Arial"/>
                <a:sym typeface="Courier New" charset="0"/>
              </a:rPr>
              <a:t>}</a:t>
            </a:r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684213" y="2016125"/>
            <a:ext cx="4573587" cy="9779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496888">
              <a:lnSpc>
                <a:spcPct val="90000"/>
              </a:lnSpc>
              <a:spcBef>
                <a:spcPts val="1400"/>
              </a:spcBef>
            </a:pP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0! = 1</a:t>
            </a:r>
          </a:p>
          <a:p>
            <a:pPr marL="496888">
              <a:lnSpc>
                <a:spcPct val="90000"/>
              </a:lnSpc>
              <a:spcBef>
                <a:spcPts val="1400"/>
              </a:spcBef>
            </a:pP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n! = n·(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rgbClr val="009900"/>
                </a:solidFill>
                <a:latin typeface="Symbol" charset="2"/>
                <a:ea typeface="Symbol" charset="2"/>
                <a:cs typeface="Symbol" charset="2"/>
                <a:sym typeface="Symbol" charset="2"/>
              </a:rPr>
              <a:t>-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1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)!,  n &gt; 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Pages>0</Pages>
  <Words>3423</Words>
  <Characters>0</Characters>
  <Application>Microsoft Macintosh PowerPoint</Application>
  <PresentationFormat>On-screen Show (4:3)</PresentationFormat>
  <Lines>0</Lines>
  <Paragraphs>499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Recursion</vt:lpstr>
      <vt:lpstr>Overview references to sections in text</vt:lpstr>
      <vt:lpstr>Recursion</vt:lpstr>
      <vt:lpstr>Recursion as a math technique</vt:lpstr>
      <vt:lpstr>Example: Sum the digits in a number</vt:lpstr>
      <vt:lpstr>Example: Is a string a palindrome?</vt:lpstr>
      <vt:lpstr>Example: Count the e’s in a string</vt:lpstr>
      <vt:lpstr>Example: The Factorial Function  (n!)</vt:lpstr>
      <vt:lpstr>A Recursive Program</vt:lpstr>
      <vt:lpstr>General Approach to Writing Recursive Functions</vt:lpstr>
      <vt:lpstr>Example: Tower of Hanoi</vt:lpstr>
      <vt:lpstr>A Legend</vt:lpstr>
      <vt:lpstr>To Illustrate</vt:lpstr>
      <vt:lpstr>Example</vt:lpstr>
      <vt:lpstr>Example (Ct’d)</vt:lpstr>
      <vt:lpstr>Example (Ct’d)</vt:lpstr>
      <vt:lpstr>Example (Ct’d)</vt:lpstr>
      <vt:lpstr>Example (Ct’d)</vt:lpstr>
      <vt:lpstr>Example (Ct’d)</vt:lpstr>
      <vt:lpstr>Example (Ct’d)</vt:lpstr>
      <vt:lpstr>Our Problem</vt:lpstr>
      <vt:lpstr>General Approach to Writing Recursive Functions</vt:lpstr>
      <vt:lpstr>Design</vt:lpstr>
      <vt:lpstr>Design</vt:lpstr>
      <vt:lpstr>Design (Ct’d)</vt:lpstr>
      <vt:lpstr>Design (Ct’d)</vt:lpstr>
      <vt:lpstr>Design (Ct’d)</vt:lpstr>
      <vt:lpstr>Design (Ct’d)</vt:lpstr>
      <vt:lpstr>Tower of Hanoi: Code</vt:lpstr>
      <vt:lpstr>Tower of Hanoi on Robot!</vt:lpstr>
      <vt:lpstr>The Fibonacci Function</vt:lpstr>
      <vt:lpstr>Recursive Execution</vt:lpstr>
      <vt:lpstr>Non-Negative Integer Powers</vt:lpstr>
      <vt:lpstr>A Smarter Version</vt:lpstr>
      <vt:lpstr>Smarter Version in Java</vt:lpstr>
      <vt:lpstr>Build table of multiplications</vt:lpstr>
      <vt:lpstr>How Java “compiles” recursive code</vt:lpstr>
      <vt:lpstr>Stacks</vt:lpstr>
      <vt:lpstr>Stack Frame</vt:lpstr>
      <vt:lpstr>Example: power(2, 5)</vt:lpstr>
      <vt:lpstr>How Do We Keep Track?</vt:lpstr>
      <vt:lpstr>Conclusion</vt:lpstr>
      <vt:lpstr>Extra Slides</vt:lpstr>
      <vt:lpstr>A cautionary note</vt:lpstr>
      <vt:lpstr>Memoization (fancy term for “caching”)</vt:lpstr>
      <vt:lpstr>One thing to notice: Fibonacci</vt:lpstr>
      <vt:lpstr>Adding Memoization to our solution</vt:lpstr>
      <vt:lpstr>After Memoization</vt:lpstr>
      <vt:lpstr>Notice the development process</vt:lpstr>
      <vt:lpstr>Why did it work?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Ashutosh Saxena</cp:lastModifiedBy>
  <cp:revision>86</cp:revision>
  <cp:lastPrinted>2013-02-12T18:15:44Z</cp:lastPrinted>
  <dcterms:modified xsi:type="dcterms:W3CDTF">2014-02-13T04:14:01Z</dcterms:modified>
</cp:coreProperties>
</file>